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15" r:id="rId2"/>
  </p:sldMasterIdLst>
  <p:notesMasterIdLst>
    <p:notesMasterId r:id="rId15"/>
  </p:notesMasterIdLst>
  <p:handoutMasterIdLst>
    <p:handoutMasterId r:id="rId16"/>
  </p:handoutMasterIdLst>
  <p:sldIdLst>
    <p:sldId id="297" r:id="rId3"/>
    <p:sldId id="2147472821" r:id="rId4"/>
    <p:sldId id="2147472822" r:id="rId5"/>
    <p:sldId id="291" r:id="rId6"/>
    <p:sldId id="2147472825" r:id="rId7"/>
    <p:sldId id="2147375829" r:id="rId8"/>
    <p:sldId id="2147472828" r:id="rId9"/>
    <p:sldId id="2147472831" r:id="rId10"/>
    <p:sldId id="2147472826" r:id="rId11"/>
    <p:sldId id="2147472830" r:id="rId12"/>
    <p:sldId id="257" r:id="rId13"/>
    <p:sldId id="2147472823" r:id="rId14"/>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4B7"/>
    <a:srgbClr val="888B8D"/>
    <a:srgbClr val="9DCEEF"/>
    <a:srgbClr val="E29900"/>
    <a:srgbClr val="F3A0BA"/>
    <a:srgbClr val="5FAE60"/>
    <a:srgbClr val="C25715"/>
    <a:srgbClr val="6E112E"/>
    <a:srgbClr val="63B4E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A43C3-C4C5-48A4-8213-F898A745E992}" v="3" dt="2023-09-06T06:59:06.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86" autoAdjust="0"/>
  </p:normalViewPr>
  <p:slideViewPr>
    <p:cSldViewPr snapToGrid="0">
      <p:cViewPr varScale="1">
        <p:scale>
          <a:sx n="86" d="100"/>
          <a:sy n="86" d="100"/>
        </p:scale>
        <p:origin x="562" y="58"/>
      </p:cViewPr>
      <p:guideLst/>
    </p:cSldViewPr>
  </p:slideViewPr>
  <p:outlineViewPr>
    <p:cViewPr>
      <p:scale>
        <a:sx n="50" d="100"/>
        <a:sy n="50" d="100"/>
      </p:scale>
      <p:origin x="0" y="-4404"/>
    </p:cViewPr>
  </p:outlineViewPr>
  <p:notesTextViewPr>
    <p:cViewPr>
      <p:scale>
        <a:sx n="3" d="2"/>
        <a:sy n="3" d="2"/>
      </p:scale>
      <p:origin x="0" y="0"/>
    </p:cViewPr>
  </p:notesTextViewPr>
  <p:notesViewPr>
    <p:cSldViewPr snapToGrid="0">
      <p:cViewPr varScale="1">
        <p:scale>
          <a:sx n="120" d="100"/>
          <a:sy n="120" d="100"/>
        </p:scale>
        <p:origin x="398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npää Minna" userId="5b0a8849-438b-4494-a4fe-e03e73170574" providerId="ADAL" clId="{F532A2E8-F371-427B-87A6-EC94BA3408B6}"/>
    <pc:docChg chg="custSel delSld modSld">
      <pc:chgData name="Maanpää Minna" userId="5b0a8849-438b-4494-a4fe-e03e73170574" providerId="ADAL" clId="{F532A2E8-F371-427B-87A6-EC94BA3408B6}" dt="2023-09-06T08:09:02.437" v="243" actId="478"/>
      <pc:docMkLst>
        <pc:docMk/>
      </pc:docMkLst>
      <pc:sldChg chg="del">
        <pc:chgData name="Maanpää Minna" userId="5b0a8849-438b-4494-a4fe-e03e73170574" providerId="ADAL" clId="{F532A2E8-F371-427B-87A6-EC94BA3408B6}" dt="2023-09-06T07:33:54.764" v="5" actId="47"/>
        <pc:sldMkLst>
          <pc:docMk/>
          <pc:sldMk cId="2240535480" sldId="275"/>
        </pc:sldMkLst>
      </pc:sldChg>
      <pc:sldChg chg="del">
        <pc:chgData name="Maanpää Minna" userId="5b0a8849-438b-4494-a4fe-e03e73170574" providerId="ADAL" clId="{F532A2E8-F371-427B-87A6-EC94BA3408B6}" dt="2023-09-06T07:33:37.512" v="1" actId="47"/>
        <pc:sldMkLst>
          <pc:docMk/>
          <pc:sldMk cId="4008946160" sldId="288"/>
        </pc:sldMkLst>
      </pc:sldChg>
      <pc:sldChg chg="del">
        <pc:chgData name="Maanpää Minna" userId="5b0a8849-438b-4494-a4fe-e03e73170574" providerId="ADAL" clId="{F532A2E8-F371-427B-87A6-EC94BA3408B6}" dt="2023-09-06T07:33:42.824" v="3" actId="47"/>
        <pc:sldMkLst>
          <pc:docMk/>
          <pc:sldMk cId="3884290233" sldId="298"/>
        </pc:sldMkLst>
      </pc:sldChg>
      <pc:sldChg chg="del">
        <pc:chgData name="Maanpää Minna" userId="5b0a8849-438b-4494-a4fe-e03e73170574" providerId="ADAL" clId="{F532A2E8-F371-427B-87A6-EC94BA3408B6}" dt="2023-09-06T07:33:40.262" v="2" actId="47"/>
        <pc:sldMkLst>
          <pc:docMk/>
          <pc:sldMk cId="3525748673" sldId="2147375815"/>
        </pc:sldMkLst>
      </pc:sldChg>
      <pc:sldChg chg="del">
        <pc:chgData name="Maanpää Minna" userId="5b0a8849-438b-4494-a4fe-e03e73170574" providerId="ADAL" clId="{F532A2E8-F371-427B-87A6-EC94BA3408B6}" dt="2023-09-06T07:33:16.865" v="0" actId="47"/>
        <pc:sldMkLst>
          <pc:docMk/>
          <pc:sldMk cId="528812147" sldId="2147472715"/>
        </pc:sldMkLst>
      </pc:sldChg>
      <pc:sldChg chg="del">
        <pc:chgData name="Maanpää Minna" userId="5b0a8849-438b-4494-a4fe-e03e73170574" providerId="ADAL" clId="{F532A2E8-F371-427B-87A6-EC94BA3408B6}" dt="2023-09-06T07:33:56.532" v="6" actId="47"/>
        <pc:sldMkLst>
          <pc:docMk/>
          <pc:sldMk cId="3294737015" sldId="2147472820"/>
        </pc:sldMkLst>
      </pc:sldChg>
      <pc:sldChg chg="addSp delSp modSp mod">
        <pc:chgData name="Maanpää Minna" userId="5b0a8849-438b-4494-a4fe-e03e73170574" providerId="ADAL" clId="{F532A2E8-F371-427B-87A6-EC94BA3408B6}" dt="2023-09-06T08:09:02.437" v="243" actId="478"/>
        <pc:sldMkLst>
          <pc:docMk/>
          <pc:sldMk cId="273429243" sldId="2147472825"/>
        </pc:sldMkLst>
        <pc:spChg chg="add del mod">
          <ac:chgData name="Maanpää Minna" userId="5b0a8849-438b-4494-a4fe-e03e73170574" providerId="ADAL" clId="{F532A2E8-F371-427B-87A6-EC94BA3408B6}" dt="2023-09-06T08:09:02.437" v="243" actId="478"/>
          <ac:spMkLst>
            <pc:docMk/>
            <pc:sldMk cId="273429243" sldId="2147472825"/>
            <ac:spMk id="3" creationId="{4C6755DA-6D4D-BAA6-F7D2-A92A1F0383E6}"/>
          </ac:spMkLst>
        </pc:spChg>
      </pc:sldChg>
      <pc:sldChg chg="del">
        <pc:chgData name="Maanpää Minna" userId="5b0a8849-438b-4494-a4fe-e03e73170574" providerId="ADAL" clId="{F532A2E8-F371-427B-87A6-EC94BA3408B6}" dt="2023-09-06T07:33:48.769" v="4" actId="47"/>
        <pc:sldMkLst>
          <pc:docMk/>
          <pc:sldMk cId="1692975636" sldId="2147472829"/>
        </pc:sldMkLst>
      </pc:sldChg>
      <pc:sldMasterChg chg="delSldLayout">
        <pc:chgData name="Maanpää Minna" userId="5b0a8849-438b-4494-a4fe-e03e73170574" providerId="ADAL" clId="{F532A2E8-F371-427B-87A6-EC94BA3408B6}" dt="2023-09-06T07:33:16.865" v="0" actId="47"/>
        <pc:sldMasterMkLst>
          <pc:docMk/>
          <pc:sldMasterMk cId="2656961251" sldId="2147483664"/>
        </pc:sldMasterMkLst>
        <pc:sldLayoutChg chg="del">
          <pc:chgData name="Maanpää Minna" userId="5b0a8849-438b-4494-a4fe-e03e73170574" providerId="ADAL" clId="{F532A2E8-F371-427B-87A6-EC94BA3408B6}" dt="2023-09-06T07:33:16.865" v="0" actId="47"/>
          <pc:sldLayoutMkLst>
            <pc:docMk/>
            <pc:sldMasterMk cId="2656961251" sldId="2147483664"/>
            <pc:sldLayoutMk cId="1654609159" sldId="214748374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CA9E9-EC72-41BD-82D6-ED7FAA6EC0D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C2F8D29-F874-4631-B949-5A42FA386E3F}">
      <dgm:prSet/>
      <dgm:spPr/>
      <dgm:t>
        <a:bodyPr/>
        <a:lstStyle/>
        <a:p>
          <a:r>
            <a:rPr lang="en-US" dirty="0" err="1"/>
            <a:t>Inkoo-Siuntio</a:t>
          </a:r>
          <a:endParaRPr lang="en-US" dirty="0"/>
        </a:p>
        <a:p>
          <a:r>
            <a:rPr lang="en-US" dirty="0"/>
            <a:t>Mari </a:t>
          </a:r>
          <a:r>
            <a:rPr lang="en-US" dirty="0" err="1"/>
            <a:t>Mikonaho</a:t>
          </a:r>
          <a:r>
            <a:rPr lang="en-US" dirty="0"/>
            <a:t>- </a:t>
          </a:r>
          <a:r>
            <a:rPr lang="en-US" dirty="0" err="1"/>
            <a:t>Ratia</a:t>
          </a:r>
          <a:endParaRPr lang="en-US" dirty="0"/>
        </a:p>
        <a:p>
          <a:endParaRPr lang="en-US" dirty="0"/>
        </a:p>
      </dgm:t>
    </dgm:pt>
    <dgm:pt modelId="{01834E92-0C2B-4954-AC06-903C71523137}" type="parTrans" cxnId="{7A7AE627-C355-40D1-9BFA-C5E7907B24BD}">
      <dgm:prSet/>
      <dgm:spPr/>
      <dgm:t>
        <a:bodyPr/>
        <a:lstStyle/>
        <a:p>
          <a:endParaRPr lang="en-US"/>
        </a:p>
      </dgm:t>
    </dgm:pt>
    <dgm:pt modelId="{A7BCCF0F-D0FC-43A0-BB81-0156049C983E}" type="sibTrans" cxnId="{7A7AE627-C355-40D1-9BFA-C5E7907B24BD}">
      <dgm:prSet/>
      <dgm:spPr/>
      <dgm:t>
        <a:bodyPr/>
        <a:lstStyle/>
        <a:p>
          <a:endParaRPr lang="en-US"/>
        </a:p>
      </dgm:t>
    </dgm:pt>
    <dgm:pt modelId="{4C8B66B8-7B7B-436E-8FFD-45CFF955CC7E}">
      <dgm:prSet/>
      <dgm:spPr/>
      <dgm:t>
        <a:bodyPr/>
        <a:lstStyle/>
        <a:p>
          <a:r>
            <a:rPr lang="en-US" dirty="0"/>
            <a:t>Hanko</a:t>
          </a:r>
        </a:p>
      </dgm:t>
    </dgm:pt>
    <dgm:pt modelId="{A3654379-6991-4963-A01A-85CDF5CB57BA}" type="parTrans" cxnId="{5C2EFDD0-D50A-40E1-9DB2-A24EBC5651BE}">
      <dgm:prSet/>
      <dgm:spPr/>
      <dgm:t>
        <a:bodyPr/>
        <a:lstStyle/>
        <a:p>
          <a:endParaRPr lang="en-US"/>
        </a:p>
      </dgm:t>
    </dgm:pt>
    <dgm:pt modelId="{CD7A692F-C0D3-47DC-830E-A74F5E039344}" type="sibTrans" cxnId="{5C2EFDD0-D50A-40E1-9DB2-A24EBC5651BE}">
      <dgm:prSet/>
      <dgm:spPr/>
      <dgm:t>
        <a:bodyPr/>
        <a:lstStyle/>
        <a:p>
          <a:endParaRPr lang="en-US"/>
        </a:p>
      </dgm:t>
    </dgm:pt>
    <dgm:pt modelId="{55AC7CBF-504C-43D1-AC0F-EB74B3BA373E}">
      <dgm:prSet/>
      <dgm:spPr/>
      <dgm:t>
        <a:bodyPr/>
        <a:lstStyle/>
        <a:p>
          <a:r>
            <a:rPr lang="en-US" dirty="0" err="1"/>
            <a:t>Kauniainen</a:t>
          </a:r>
          <a:br>
            <a:rPr lang="en-US" dirty="0"/>
          </a:br>
          <a:r>
            <a:rPr lang="en-US" dirty="0"/>
            <a:t>Camilla Hilden-</a:t>
          </a:r>
          <a:r>
            <a:rPr lang="en-US" dirty="0" err="1"/>
            <a:t>Pinola</a:t>
          </a:r>
          <a:endParaRPr lang="en-US" dirty="0"/>
        </a:p>
      </dgm:t>
    </dgm:pt>
    <dgm:pt modelId="{5275DAB9-796D-449C-A6E9-F7619077A776}" type="parTrans" cxnId="{65C5F31B-B088-4B1E-9E0A-93F703F74D68}">
      <dgm:prSet/>
      <dgm:spPr/>
      <dgm:t>
        <a:bodyPr/>
        <a:lstStyle/>
        <a:p>
          <a:endParaRPr lang="en-US"/>
        </a:p>
      </dgm:t>
    </dgm:pt>
    <dgm:pt modelId="{A38A37C6-990B-4E0E-BDE0-D454085FD1DA}" type="sibTrans" cxnId="{65C5F31B-B088-4B1E-9E0A-93F703F74D68}">
      <dgm:prSet/>
      <dgm:spPr/>
      <dgm:t>
        <a:bodyPr/>
        <a:lstStyle/>
        <a:p>
          <a:endParaRPr lang="en-US"/>
        </a:p>
      </dgm:t>
    </dgm:pt>
    <dgm:pt modelId="{24A32A2F-8E54-4AC8-B0F3-634F8B75765D}">
      <dgm:prSet/>
      <dgm:spPr/>
      <dgm:t>
        <a:bodyPr/>
        <a:lstStyle/>
        <a:p>
          <a:r>
            <a:rPr lang="fi-FI" dirty="0"/>
            <a:t>Kirkkonummi</a:t>
          </a:r>
          <a:br>
            <a:rPr lang="fi-FI" dirty="0"/>
          </a:br>
          <a:r>
            <a:rPr lang="fi-FI" dirty="0"/>
            <a:t>Hanna Leivo</a:t>
          </a:r>
          <a:endParaRPr lang="en-US" dirty="0"/>
        </a:p>
      </dgm:t>
    </dgm:pt>
    <dgm:pt modelId="{A15B2431-D16F-483E-BB13-03049B13979C}" type="parTrans" cxnId="{4005F303-1AD5-4EF4-8CF5-ABE0D457D128}">
      <dgm:prSet/>
      <dgm:spPr/>
      <dgm:t>
        <a:bodyPr/>
        <a:lstStyle/>
        <a:p>
          <a:endParaRPr lang="en-US"/>
        </a:p>
      </dgm:t>
    </dgm:pt>
    <dgm:pt modelId="{EDA0A838-7DA6-457B-BAFE-9404DA1E282E}" type="sibTrans" cxnId="{4005F303-1AD5-4EF4-8CF5-ABE0D457D128}">
      <dgm:prSet/>
      <dgm:spPr/>
      <dgm:t>
        <a:bodyPr/>
        <a:lstStyle/>
        <a:p>
          <a:endParaRPr lang="en-US"/>
        </a:p>
      </dgm:t>
    </dgm:pt>
    <dgm:pt modelId="{5B1F9671-8D69-4C9B-866A-C57D7617706C}">
      <dgm:prSet/>
      <dgm:spPr/>
      <dgm:t>
        <a:bodyPr/>
        <a:lstStyle/>
        <a:p>
          <a:r>
            <a:rPr lang="fi-FI" dirty="0"/>
            <a:t>Lohja </a:t>
          </a:r>
          <a:endParaRPr lang="en-US" dirty="0"/>
        </a:p>
      </dgm:t>
    </dgm:pt>
    <dgm:pt modelId="{1BA759BA-EAF3-4A0F-8D91-2A155233CE68}" type="parTrans" cxnId="{22B9AFDD-7C3A-46B5-AEFE-CF4C38497334}">
      <dgm:prSet/>
      <dgm:spPr/>
      <dgm:t>
        <a:bodyPr/>
        <a:lstStyle/>
        <a:p>
          <a:endParaRPr lang="en-US"/>
        </a:p>
      </dgm:t>
    </dgm:pt>
    <dgm:pt modelId="{92EDAAE7-3A4A-4EAD-87E0-50CD4F263178}" type="sibTrans" cxnId="{22B9AFDD-7C3A-46B5-AEFE-CF4C38497334}">
      <dgm:prSet/>
      <dgm:spPr/>
      <dgm:t>
        <a:bodyPr/>
        <a:lstStyle/>
        <a:p>
          <a:endParaRPr lang="en-US"/>
        </a:p>
      </dgm:t>
    </dgm:pt>
    <dgm:pt modelId="{96FC7E10-022F-4DC5-ADDD-ACE4291A036D}">
      <dgm:prSet/>
      <dgm:spPr/>
      <dgm:t>
        <a:bodyPr/>
        <a:lstStyle/>
        <a:p>
          <a:r>
            <a:rPr lang="fi-FI" dirty="0"/>
            <a:t>Raasepori</a:t>
          </a:r>
        </a:p>
        <a:p>
          <a:r>
            <a:rPr lang="en-US" dirty="0"/>
            <a:t>Anette Lindberg 31.8. </a:t>
          </a:r>
          <a:r>
            <a:rPr lang="en-US" dirty="0" err="1"/>
            <a:t>asti</a:t>
          </a:r>
          <a:endParaRPr lang="en-US" dirty="0"/>
        </a:p>
      </dgm:t>
    </dgm:pt>
    <dgm:pt modelId="{BE84746B-25FB-4233-991B-5F81A32B0119}" type="parTrans" cxnId="{F69EAD78-3D8F-4D43-91CA-EB9E70895FD2}">
      <dgm:prSet/>
      <dgm:spPr/>
      <dgm:t>
        <a:bodyPr/>
        <a:lstStyle/>
        <a:p>
          <a:endParaRPr lang="en-US"/>
        </a:p>
      </dgm:t>
    </dgm:pt>
    <dgm:pt modelId="{BC9A1D18-CA80-440A-ADB4-82D2585D6087}" type="sibTrans" cxnId="{F69EAD78-3D8F-4D43-91CA-EB9E70895FD2}">
      <dgm:prSet/>
      <dgm:spPr/>
      <dgm:t>
        <a:bodyPr/>
        <a:lstStyle/>
        <a:p>
          <a:endParaRPr lang="en-US"/>
        </a:p>
      </dgm:t>
    </dgm:pt>
    <dgm:pt modelId="{A3581B9A-7F1D-4874-A4BD-374F23B88463}">
      <dgm:prSet/>
      <dgm:spPr/>
      <dgm:t>
        <a:bodyPr/>
        <a:lstStyle/>
        <a:p>
          <a:r>
            <a:rPr lang="en-US" dirty="0"/>
            <a:t>Vihti</a:t>
          </a:r>
          <a:br>
            <a:rPr lang="en-US" dirty="0"/>
          </a:br>
          <a:r>
            <a:rPr lang="en-US" dirty="0"/>
            <a:t>Tom </a:t>
          </a:r>
          <a:r>
            <a:rPr lang="en-US" dirty="0" err="1"/>
            <a:t>Dahlqvist</a:t>
          </a:r>
          <a:r>
            <a:rPr lang="en-US" dirty="0"/>
            <a:t> 1.6.asti</a:t>
          </a:r>
        </a:p>
      </dgm:t>
    </dgm:pt>
    <dgm:pt modelId="{B08B2AEA-CD68-4BFF-8952-753F8D125D28}" type="parTrans" cxnId="{EEB1B31B-116F-4188-878B-14E10BF90887}">
      <dgm:prSet/>
      <dgm:spPr/>
      <dgm:t>
        <a:bodyPr/>
        <a:lstStyle/>
        <a:p>
          <a:endParaRPr lang="en-US"/>
        </a:p>
      </dgm:t>
    </dgm:pt>
    <dgm:pt modelId="{4A61B7D6-CAF6-40C5-ABAA-BD375B6AADD6}" type="sibTrans" cxnId="{EEB1B31B-116F-4188-878B-14E10BF90887}">
      <dgm:prSet/>
      <dgm:spPr/>
      <dgm:t>
        <a:bodyPr/>
        <a:lstStyle/>
        <a:p>
          <a:endParaRPr lang="en-US"/>
        </a:p>
      </dgm:t>
    </dgm:pt>
    <dgm:pt modelId="{0102BD46-A714-4E3D-B30D-54BC74BFAD55}">
      <dgm:prSet/>
      <dgm:spPr/>
      <dgm:t>
        <a:bodyPr/>
        <a:lstStyle/>
        <a:p>
          <a:r>
            <a:rPr lang="en-US" dirty="0"/>
            <a:t>Espoo</a:t>
          </a:r>
        </a:p>
        <a:p>
          <a:r>
            <a:rPr lang="en-US" dirty="0" err="1"/>
            <a:t>Espoon</a:t>
          </a:r>
          <a:r>
            <a:rPr lang="en-US" dirty="0"/>
            <a:t> </a:t>
          </a:r>
          <a:r>
            <a:rPr lang="en-US" dirty="0" err="1"/>
            <a:t>keskus</a:t>
          </a:r>
          <a:endParaRPr lang="en-US" dirty="0"/>
        </a:p>
        <a:p>
          <a:r>
            <a:rPr lang="en-US" dirty="0"/>
            <a:t>Elina ja Anne v.2023</a:t>
          </a:r>
        </a:p>
        <a:p>
          <a:endParaRPr lang="en-US" dirty="0"/>
        </a:p>
      </dgm:t>
    </dgm:pt>
    <dgm:pt modelId="{104C9F3C-447F-4BD2-8639-452572E35779}" type="parTrans" cxnId="{E712D554-6E4C-43D4-8828-F6FEB5A995DD}">
      <dgm:prSet/>
      <dgm:spPr/>
      <dgm:t>
        <a:bodyPr/>
        <a:lstStyle/>
        <a:p>
          <a:endParaRPr lang="fi-FI"/>
        </a:p>
      </dgm:t>
    </dgm:pt>
    <dgm:pt modelId="{258E99B4-56D8-4E66-9A61-25047CA2A754}" type="sibTrans" cxnId="{E712D554-6E4C-43D4-8828-F6FEB5A995DD}">
      <dgm:prSet/>
      <dgm:spPr/>
      <dgm:t>
        <a:bodyPr/>
        <a:lstStyle/>
        <a:p>
          <a:endParaRPr lang="fi-FI"/>
        </a:p>
      </dgm:t>
    </dgm:pt>
    <dgm:pt modelId="{BD463009-847E-4666-88ED-DF9E4127E52E}">
      <dgm:prSet/>
      <dgm:spPr/>
      <dgm:t>
        <a:bodyPr/>
        <a:lstStyle/>
        <a:p>
          <a:r>
            <a:rPr lang="fi-FI" dirty="0"/>
            <a:t>Karkkila</a:t>
          </a:r>
          <a:br>
            <a:rPr lang="fi-FI" dirty="0"/>
          </a:br>
          <a:r>
            <a:rPr lang="fi-FI" dirty="0"/>
            <a:t>Kirsi Viitanen </a:t>
          </a:r>
          <a:endParaRPr lang="en-US" dirty="0"/>
        </a:p>
      </dgm:t>
    </dgm:pt>
    <dgm:pt modelId="{E7CF4689-6738-47A1-97D5-0D262DA39B04}" type="sibTrans" cxnId="{E63E0A13-5B39-4E7C-8ADE-05F571343948}">
      <dgm:prSet/>
      <dgm:spPr/>
      <dgm:t>
        <a:bodyPr/>
        <a:lstStyle/>
        <a:p>
          <a:endParaRPr lang="en-US"/>
        </a:p>
      </dgm:t>
    </dgm:pt>
    <dgm:pt modelId="{24850A5A-E04F-406D-AB2D-51CD8A129710}" type="parTrans" cxnId="{E63E0A13-5B39-4E7C-8ADE-05F571343948}">
      <dgm:prSet/>
      <dgm:spPr/>
      <dgm:t>
        <a:bodyPr/>
        <a:lstStyle/>
        <a:p>
          <a:endParaRPr lang="en-US"/>
        </a:p>
      </dgm:t>
    </dgm:pt>
    <dgm:pt modelId="{0F84ABF2-CA73-4267-9DF2-6B3782406850}" type="pres">
      <dgm:prSet presAssocID="{A7BCA9E9-EC72-41BD-82D6-ED7FAA6EC0DE}" presName="diagram" presStyleCnt="0">
        <dgm:presLayoutVars>
          <dgm:dir/>
          <dgm:resizeHandles val="exact"/>
        </dgm:presLayoutVars>
      </dgm:prSet>
      <dgm:spPr/>
    </dgm:pt>
    <dgm:pt modelId="{53FDA4F1-40F5-4C3C-BC66-392C4B926230}" type="pres">
      <dgm:prSet presAssocID="{0102BD46-A714-4E3D-B30D-54BC74BFAD55}" presName="node" presStyleLbl="node1" presStyleIdx="0" presStyleCnt="9">
        <dgm:presLayoutVars>
          <dgm:bulletEnabled val="1"/>
        </dgm:presLayoutVars>
      </dgm:prSet>
      <dgm:spPr/>
    </dgm:pt>
    <dgm:pt modelId="{F08FD216-EB54-46AF-80B0-C80C7742FF6A}" type="pres">
      <dgm:prSet presAssocID="{258E99B4-56D8-4E66-9A61-25047CA2A754}" presName="sibTrans" presStyleCnt="0"/>
      <dgm:spPr/>
    </dgm:pt>
    <dgm:pt modelId="{6ED2766C-620C-4836-A4C7-B52507D4DD62}" type="pres">
      <dgm:prSet presAssocID="{BC2F8D29-F874-4631-B949-5A42FA386E3F}" presName="node" presStyleLbl="node1" presStyleIdx="1" presStyleCnt="9">
        <dgm:presLayoutVars>
          <dgm:bulletEnabled val="1"/>
        </dgm:presLayoutVars>
      </dgm:prSet>
      <dgm:spPr/>
    </dgm:pt>
    <dgm:pt modelId="{DF446E73-D918-442B-9DEF-8E5EACDF79F1}" type="pres">
      <dgm:prSet presAssocID="{A7BCCF0F-D0FC-43A0-BB81-0156049C983E}" presName="sibTrans" presStyleCnt="0"/>
      <dgm:spPr/>
    </dgm:pt>
    <dgm:pt modelId="{F847D504-F57E-4F20-97E2-770183353709}" type="pres">
      <dgm:prSet presAssocID="{4C8B66B8-7B7B-436E-8FFD-45CFF955CC7E}" presName="node" presStyleLbl="node1" presStyleIdx="2" presStyleCnt="9">
        <dgm:presLayoutVars>
          <dgm:bulletEnabled val="1"/>
        </dgm:presLayoutVars>
      </dgm:prSet>
      <dgm:spPr/>
    </dgm:pt>
    <dgm:pt modelId="{D0349560-5C8D-48C4-A0FD-4473551E4716}" type="pres">
      <dgm:prSet presAssocID="{CD7A692F-C0D3-47DC-830E-A74F5E039344}" presName="sibTrans" presStyleCnt="0"/>
      <dgm:spPr/>
    </dgm:pt>
    <dgm:pt modelId="{6DEAC5D7-8EF1-4862-8E5E-870153731563}" type="pres">
      <dgm:prSet presAssocID="{55AC7CBF-504C-43D1-AC0F-EB74B3BA373E}" presName="node" presStyleLbl="node1" presStyleIdx="3" presStyleCnt="9">
        <dgm:presLayoutVars>
          <dgm:bulletEnabled val="1"/>
        </dgm:presLayoutVars>
      </dgm:prSet>
      <dgm:spPr/>
    </dgm:pt>
    <dgm:pt modelId="{813B7648-6884-4666-A39F-C57F48C82B38}" type="pres">
      <dgm:prSet presAssocID="{A38A37C6-990B-4E0E-BDE0-D454085FD1DA}" presName="sibTrans" presStyleCnt="0"/>
      <dgm:spPr/>
    </dgm:pt>
    <dgm:pt modelId="{F2043BA6-A14E-40B6-9407-1CADACCF7F26}" type="pres">
      <dgm:prSet presAssocID="{BD463009-847E-4666-88ED-DF9E4127E52E}" presName="node" presStyleLbl="node1" presStyleIdx="4" presStyleCnt="9">
        <dgm:presLayoutVars>
          <dgm:bulletEnabled val="1"/>
        </dgm:presLayoutVars>
      </dgm:prSet>
      <dgm:spPr/>
    </dgm:pt>
    <dgm:pt modelId="{1BCA3B19-4EA1-4E14-8F00-281C734A70A5}" type="pres">
      <dgm:prSet presAssocID="{E7CF4689-6738-47A1-97D5-0D262DA39B04}" presName="sibTrans" presStyleCnt="0"/>
      <dgm:spPr/>
    </dgm:pt>
    <dgm:pt modelId="{E0501608-0978-42DB-AD44-FC9221BA3F47}" type="pres">
      <dgm:prSet presAssocID="{24A32A2F-8E54-4AC8-B0F3-634F8B75765D}" presName="node" presStyleLbl="node1" presStyleIdx="5" presStyleCnt="9">
        <dgm:presLayoutVars>
          <dgm:bulletEnabled val="1"/>
        </dgm:presLayoutVars>
      </dgm:prSet>
      <dgm:spPr/>
    </dgm:pt>
    <dgm:pt modelId="{823E0514-7400-4079-AE8B-A473EBE45DF6}" type="pres">
      <dgm:prSet presAssocID="{EDA0A838-7DA6-457B-BAFE-9404DA1E282E}" presName="sibTrans" presStyleCnt="0"/>
      <dgm:spPr/>
    </dgm:pt>
    <dgm:pt modelId="{64EEC805-0DD4-4C45-B705-AADEEC675F57}" type="pres">
      <dgm:prSet presAssocID="{5B1F9671-8D69-4C9B-866A-C57D7617706C}" presName="node" presStyleLbl="node1" presStyleIdx="6" presStyleCnt="9">
        <dgm:presLayoutVars>
          <dgm:bulletEnabled val="1"/>
        </dgm:presLayoutVars>
      </dgm:prSet>
      <dgm:spPr/>
    </dgm:pt>
    <dgm:pt modelId="{A8A7C5C3-F06F-4F04-AE4C-FA621FCFEA89}" type="pres">
      <dgm:prSet presAssocID="{92EDAAE7-3A4A-4EAD-87E0-50CD4F263178}" presName="sibTrans" presStyleCnt="0"/>
      <dgm:spPr/>
    </dgm:pt>
    <dgm:pt modelId="{AB32700E-3517-4352-9B8C-FFC01FB9E31E}" type="pres">
      <dgm:prSet presAssocID="{96FC7E10-022F-4DC5-ADDD-ACE4291A036D}" presName="node" presStyleLbl="node1" presStyleIdx="7" presStyleCnt="9">
        <dgm:presLayoutVars>
          <dgm:bulletEnabled val="1"/>
        </dgm:presLayoutVars>
      </dgm:prSet>
      <dgm:spPr/>
    </dgm:pt>
    <dgm:pt modelId="{59D45B47-C9FE-4906-962E-153A8910A7A3}" type="pres">
      <dgm:prSet presAssocID="{BC9A1D18-CA80-440A-ADB4-82D2585D6087}" presName="sibTrans" presStyleCnt="0"/>
      <dgm:spPr/>
    </dgm:pt>
    <dgm:pt modelId="{F87FC30F-5634-4CE8-9BB2-99BCBC9A5E9B}" type="pres">
      <dgm:prSet presAssocID="{A3581B9A-7F1D-4874-A4BD-374F23B88463}" presName="node" presStyleLbl="node1" presStyleIdx="8" presStyleCnt="9">
        <dgm:presLayoutVars>
          <dgm:bulletEnabled val="1"/>
        </dgm:presLayoutVars>
      </dgm:prSet>
      <dgm:spPr/>
    </dgm:pt>
  </dgm:ptLst>
  <dgm:cxnLst>
    <dgm:cxn modelId="{4005F303-1AD5-4EF4-8CF5-ABE0D457D128}" srcId="{A7BCA9E9-EC72-41BD-82D6-ED7FAA6EC0DE}" destId="{24A32A2F-8E54-4AC8-B0F3-634F8B75765D}" srcOrd="5" destOrd="0" parTransId="{A15B2431-D16F-483E-BB13-03049B13979C}" sibTransId="{EDA0A838-7DA6-457B-BAFE-9404DA1E282E}"/>
    <dgm:cxn modelId="{E63E0A13-5B39-4E7C-8ADE-05F571343948}" srcId="{A7BCA9E9-EC72-41BD-82D6-ED7FAA6EC0DE}" destId="{BD463009-847E-4666-88ED-DF9E4127E52E}" srcOrd="4" destOrd="0" parTransId="{24850A5A-E04F-406D-AB2D-51CD8A129710}" sibTransId="{E7CF4689-6738-47A1-97D5-0D262DA39B04}"/>
    <dgm:cxn modelId="{EEB1B31B-116F-4188-878B-14E10BF90887}" srcId="{A7BCA9E9-EC72-41BD-82D6-ED7FAA6EC0DE}" destId="{A3581B9A-7F1D-4874-A4BD-374F23B88463}" srcOrd="8" destOrd="0" parTransId="{B08B2AEA-CD68-4BFF-8952-753F8D125D28}" sibTransId="{4A61B7D6-CAF6-40C5-ABAA-BD375B6AADD6}"/>
    <dgm:cxn modelId="{65C5F31B-B088-4B1E-9E0A-93F703F74D68}" srcId="{A7BCA9E9-EC72-41BD-82D6-ED7FAA6EC0DE}" destId="{55AC7CBF-504C-43D1-AC0F-EB74B3BA373E}" srcOrd="3" destOrd="0" parTransId="{5275DAB9-796D-449C-A6E9-F7619077A776}" sibTransId="{A38A37C6-990B-4E0E-BDE0-D454085FD1DA}"/>
    <dgm:cxn modelId="{7A7AE627-C355-40D1-9BFA-C5E7907B24BD}" srcId="{A7BCA9E9-EC72-41BD-82D6-ED7FAA6EC0DE}" destId="{BC2F8D29-F874-4631-B949-5A42FA386E3F}" srcOrd="1" destOrd="0" parTransId="{01834E92-0C2B-4954-AC06-903C71523137}" sibTransId="{A7BCCF0F-D0FC-43A0-BB81-0156049C983E}"/>
    <dgm:cxn modelId="{C10E6F38-6BCC-47A4-8985-944D32756E5E}" type="presOf" srcId="{A7BCA9E9-EC72-41BD-82D6-ED7FAA6EC0DE}" destId="{0F84ABF2-CA73-4267-9DF2-6B3782406850}" srcOrd="0" destOrd="0" presId="urn:microsoft.com/office/officeart/2005/8/layout/default"/>
    <dgm:cxn modelId="{89369467-0BD7-4EEB-927B-A4401CAF9B22}" type="presOf" srcId="{55AC7CBF-504C-43D1-AC0F-EB74B3BA373E}" destId="{6DEAC5D7-8EF1-4862-8E5E-870153731563}" srcOrd="0" destOrd="0" presId="urn:microsoft.com/office/officeart/2005/8/layout/default"/>
    <dgm:cxn modelId="{AC7F0B4E-6C8F-4DBC-BE0B-218D13884E9E}" type="presOf" srcId="{4C8B66B8-7B7B-436E-8FFD-45CFF955CC7E}" destId="{F847D504-F57E-4F20-97E2-770183353709}" srcOrd="0" destOrd="0" presId="urn:microsoft.com/office/officeart/2005/8/layout/default"/>
    <dgm:cxn modelId="{E5E5B651-6AF9-4620-842C-DB13BCEFCF1B}" type="presOf" srcId="{24A32A2F-8E54-4AC8-B0F3-634F8B75765D}" destId="{E0501608-0978-42DB-AD44-FC9221BA3F47}" srcOrd="0" destOrd="0" presId="urn:microsoft.com/office/officeart/2005/8/layout/default"/>
    <dgm:cxn modelId="{E712D554-6E4C-43D4-8828-F6FEB5A995DD}" srcId="{A7BCA9E9-EC72-41BD-82D6-ED7FAA6EC0DE}" destId="{0102BD46-A714-4E3D-B30D-54BC74BFAD55}" srcOrd="0" destOrd="0" parTransId="{104C9F3C-447F-4BD2-8639-452572E35779}" sibTransId="{258E99B4-56D8-4E66-9A61-25047CA2A754}"/>
    <dgm:cxn modelId="{565D3B56-65C0-4A2E-8563-9060ED71E349}" type="presOf" srcId="{0102BD46-A714-4E3D-B30D-54BC74BFAD55}" destId="{53FDA4F1-40F5-4C3C-BC66-392C4B926230}" srcOrd="0" destOrd="0" presId="urn:microsoft.com/office/officeart/2005/8/layout/default"/>
    <dgm:cxn modelId="{F69EAD78-3D8F-4D43-91CA-EB9E70895FD2}" srcId="{A7BCA9E9-EC72-41BD-82D6-ED7FAA6EC0DE}" destId="{96FC7E10-022F-4DC5-ADDD-ACE4291A036D}" srcOrd="7" destOrd="0" parTransId="{BE84746B-25FB-4233-991B-5F81A32B0119}" sibTransId="{BC9A1D18-CA80-440A-ADB4-82D2585D6087}"/>
    <dgm:cxn modelId="{F6B91C9A-2BA4-41C1-9886-EE4BB264A3E7}" type="presOf" srcId="{96FC7E10-022F-4DC5-ADDD-ACE4291A036D}" destId="{AB32700E-3517-4352-9B8C-FFC01FB9E31E}" srcOrd="0" destOrd="0" presId="urn:microsoft.com/office/officeart/2005/8/layout/default"/>
    <dgm:cxn modelId="{9B192CAF-3120-40BB-A922-FD406C743109}" type="presOf" srcId="{BD463009-847E-4666-88ED-DF9E4127E52E}" destId="{F2043BA6-A14E-40B6-9407-1CADACCF7F26}" srcOrd="0" destOrd="0" presId="urn:microsoft.com/office/officeart/2005/8/layout/default"/>
    <dgm:cxn modelId="{10E0F8BA-2F1C-486D-A813-A6A4E8761678}" type="presOf" srcId="{BC2F8D29-F874-4631-B949-5A42FA386E3F}" destId="{6ED2766C-620C-4836-A4C7-B52507D4DD62}" srcOrd="0" destOrd="0" presId="urn:microsoft.com/office/officeart/2005/8/layout/default"/>
    <dgm:cxn modelId="{5C2EFDD0-D50A-40E1-9DB2-A24EBC5651BE}" srcId="{A7BCA9E9-EC72-41BD-82D6-ED7FAA6EC0DE}" destId="{4C8B66B8-7B7B-436E-8FFD-45CFF955CC7E}" srcOrd="2" destOrd="0" parTransId="{A3654379-6991-4963-A01A-85CDF5CB57BA}" sibTransId="{CD7A692F-C0D3-47DC-830E-A74F5E039344}"/>
    <dgm:cxn modelId="{4A4252D5-CD08-4BB2-9BE5-1F3EAA76DBD7}" type="presOf" srcId="{A3581B9A-7F1D-4874-A4BD-374F23B88463}" destId="{F87FC30F-5634-4CE8-9BB2-99BCBC9A5E9B}" srcOrd="0" destOrd="0" presId="urn:microsoft.com/office/officeart/2005/8/layout/default"/>
    <dgm:cxn modelId="{22B9AFDD-7C3A-46B5-AEFE-CF4C38497334}" srcId="{A7BCA9E9-EC72-41BD-82D6-ED7FAA6EC0DE}" destId="{5B1F9671-8D69-4C9B-866A-C57D7617706C}" srcOrd="6" destOrd="0" parTransId="{1BA759BA-EAF3-4A0F-8D91-2A155233CE68}" sibTransId="{92EDAAE7-3A4A-4EAD-87E0-50CD4F263178}"/>
    <dgm:cxn modelId="{B64F71DE-4B80-4CD0-B265-4A3B7BDA78E6}" type="presOf" srcId="{5B1F9671-8D69-4C9B-866A-C57D7617706C}" destId="{64EEC805-0DD4-4C45-B705-AADEEC675F57}" srcOrd="0" destOrd="0" presId="urn:microsoft.com/office/officeart/2005/8/layout/default"/>
    <dgm:cxn modelId="{DD07D0E7-8F3B-4CA4-BB9D-3C5B0D0E48C6}" type="presParOf" srcId="{0F84ABF2-CA73-4267-9DF2-6B3782406850}" destId="{53FDA4F1-40F5-4C3C-BC66-392C4B926230}" srcOrd="0" destOrd="0" presId="urn:microsoft.com/office/officeart/2005/8/layout/default"/>
    <dgm:cxn modelId="{93935864-11C8-4F73-A77A-5B2B94622A8F}" type="presParOf" srcId="{0F84ABF2-CA73-4267-9DF2-6B3782406850}" destId="{F08FD216-EB54-46AF-80B0-C80C7742FF6A}" srcOrd="1" destOrd="0" presId="urn:microsoft.com/office/officeart/2005/8/layout/default"/>
    <dgm:cxn modelId="{C5EB49FE-3F37-41C8-8CD2-1BAAD026B2CD}" type="presParOf" srcId="{0F84ABF2-CA73-4267-9DF2-6B3782406850}" destId="{6ED2766C-620C-4836-A4C7-B52507D4DD62}" srcOrd="2" destOrd="0" presId="urn:microsoft.com/office/officeart/2005/8/layout/default"/>
    <dgm:cxn modelId="{A12D5404-A586-4FF2-8364-7C2295DCFB38}" type="presParOf" srcId="{0F84ABF2-CA73-4267-9DF2-6B3782406850}" destId="{DF446E73-D918-442B-9DEF-8E5EACDF79F1}" srcOrd="3" destOrd="0" presId="urn:microsoft.com/office/officeart/2005/8/layout/default"/>
    <dgm:cxn modelId="{F4F5E25C-4B0F-4182-87A9-A461CC7BEDD2}" type="presParOf" srcId="{0F84ABF2-CA73-4267-9DF2-6B3782406850}" destId="{F847D504-F57E-4F20-97E2-770183353709}" srcOrd="4" destOrd="0" presId="urn:microsoft.com/office/officeart/2005/8/layout/default"/>
    <dgm:cxn modelId="{AB88903B-413A-45CE-9E59-BF2DA15D3AA8}" type="presParOf" srcId="{0F84ABF2-CA73-4267-9DF2-6B3782406850}" destId="{D0349560-5C8D-48C4-A0FD-4473551E4716}" srcOrd="5" destOrd="0" presId="urn:microsoft.com/office/officeart/2005/8/layout/default"/>
    <dgm:cxn modelId="{0A3F60DA-A56F-4579-B9C0-B6255C71A7FD}" type="presParOf" srcId="{0F84ABF2-CA73-4267-9DF2-6B3782406850}" destId="{6DEAC5D7-8EF1-4862-8E5E-870153731563}" srcOrd="6" destOrd="0" presId="urn:microsoft.com/office/officeart/2005/8/layout/default"/>
    <dgm:cxn modelId="{0918B811-1B94-4217-BCC1-EB9FD136B3AB}" type="presParOf" srcId="{0F84ABF2-CA73-4267-9DF2-6B3782406850}" destId="{813B7648-6884-4666-A39F-C57F48C82B38}" srcOrd="7" destOrd="0" presId="urn:microsoft.com/office/officeart/2005/8/layout/default"/>
    <dgm:cxn modelId="{51D01FEA-C91F-4692-8186-4C3697B45F46}" type="presParOf" srcId="{0F84ABF2-CA73-4267-9DF2-6B3782406850}" destId="{F2043BA6-A14E-40B6-9407-1CADACCF7F26}" srcOrd="8" destOrd="0" presId="urn:microsoft.com/office/officeart/2005/8/layout/default"/>
    <dgm:cxn modelId="{FC154181-90E0-45BB-81CB-8F4C79559C17}" type="presParOf" srcId="{0F84ABF2-CA73-4267-9DF2-6B3782406850}" destId="{1BCA3B19-4EA1-4E14-8F00-281C734A70A5}" srcOrd="9" destOrd="0" presId="urn:microsoft.com/office/officeart/2005/8/layout/default"/>
    <dgm:cxn modelId="{186B072E-2050-4497-AAA1-094E10645524}" type="presParOf" srcId="{0F84ABF2-CA73-4267-9DF2-6B3782406850}" destId="{E0501608-0978-42DB-AD44-FC9221BA3F47}" srcOrd="10" destOrd="0" presId="urn:microsoft.com/office/officeart/2005/8/layout/default"/>
    <dgm:cxn modelId="{7D03B19A-8F72-467C-A7F4-70B68B496635}" type="presParOf" srcId="{0F84ABF2-CA73-4267-9DF2-6B3782406850}" destId="{823E0514-7400-4079-AE8B-A473EBE45DF6}" srcOrd="11" destOrd="0" presId="urn:microsoft.com/office/officeart/2005/8/layout/default"/>
    <dgm:cxn modelId="{7B2F876E-7341-4A50-A621-D363883FC615}" type="presParOf" srcId="{0F84ABF2-CA73-4267-9DF2-6B3782406850}" destId="{64EEC805-0DD4-4C45-B705-AADEEC675F57}" srcOrd="12" destOrd="0" presId="urn:microsoft.com/office/officeart/2005/8/layout/default"/>
    <dgm:cxn modelId="{4FA18E43-09D4-4043-9B7F-9082B3D8F979}" type="presParOf" srcId="{0F84ABF2-CA73-4267-9DF2-6B3782406850}" destId="{A8A7C5C3-F06F-4F04-AE4C-FA621FCFEA89}" srcOrd="13" destOrd="0" presId="urn:microsoft.com/office/officeart/2005/8/layout/default"/>
    <dgm:cxn modelId="{BAE8BB2B-4F11-4ACB-8B81-5854897E049D}" type="presParOf" srcId="{0F84ABF2-CA73-4267-9DF2-6B3782406850}" destId="{AB32700E-3517-4352-9B8C-FFC01FB9E31E}" srcOrd="14" destOrd="0" presId="urn:microsoft.com/office/officeart/2005/8/layout/default"/>
    <dgm:cxn modelId="{060CAC90-C4E6-45A9-8EFC-A7431A3A4C2C}" type="presParOf" srcId="{0F84ABF2-CA73-4267-9DF2-6B3782406850}" destId="{59D45B47-C9FE-4906-962E-153A8910A7A3}" srcOrd="15" destOrd="0" presId="urn:microsoft.com/office/officeart/2005/8/layout/default"/>
    <dgm:cxn modelId="{052F9E05-F47D-4EC3-B99E-B8A5CADC0F7D}" type="presParOf" srcId="{0F84ABF2-CA73-4267-9DF2-6B3782406850}" destId="{F87FC30F-5634-4CE8-9BB2-99BCBC9A5E9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DA4F1-40F5-4C3C-BC66-392C4B926230}">
      <dsp:nvSpPr>
        <dsp:cNvPr id="0" name=""/>
        <dsp:cNvSpPr/>
      </dsp:nvSpPr>
      <dsp:spPr>
        <a:xfrm>
          <a:off x="3458" y="565841"/>
          <a:ext cx="1872674" cy="11236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Espoo</a:t>
          </a:r>
        </a:p>
        <a:p>
          <a:pPr marL="0" lvl="0" indent="0" algn="ctr" defTabSz="577850">
            <a:lnSpc>
              <a:spcPct val="90000"/>
            </a:lnSpc>
            <a:spcBef>
              <a:spcPct val="0"/>
            </a:spcBef>
            <a:spcAft>
              <a:spcPct val="35000"/>
            </a:spcAft>
            <a:buNone/>
          </a:pPr>
          <a:r>
            <a:rPr lang="en-US" sz="1300" kern="1200" dirty="0" err="1"/>
            <a:t>Espoon</a:t>
          </a:r>
          <a:r>
            <a:rPr lang="en-US" sz="1300" kern="1200" dirty="0"/>
            <a:t> </a:t>
          </a:r>
          <a:r>
            <a:rPr lang="en-US" sz="1300" kern="1200" dirty="0" err="1"/>
            <a:t>keskus</a:t>
          </a:r>
          <a:endParaRPr lang="en-US" sz="1300" kern="1200" dirty="0"/>
        </a:p>
        <a:p>
          <a:pPr marL="0" lvl="0" indent="0" algn="ctr" defTabSz="577850">
            <a:lnSpc>
              <a:spcPct val="90000"/>
            </a:lnSpc>
            <a:spcBef>
              <a:spcPct val="0"/>
            </a:spcBef>
            <a:spcAft>
              <a:spcPct val="35000"/>
            </a:spcAft>
            <a:buNone/>
          </a:pPr>
          <a:r>
            <a:rPr lang="en-US" sz="1300" kern="1200" dirty="0"/>
            <a:t>Elina ja Anne v.2023</a:t>
          </a:r>
        </a:p>
        <a:p>
          <a:pPr marL="0" lvl="0" indent="0" algn="ctr" defTabSz="577850">
            <a:lnSpc>
              <a:spcPct val="90000"/>
            </a:lnSpc>
            <a:spcBef>
              <a:spcPct val="0"/>
            </a:spcBef>
            <a:spcAft>
              <a:spcPct val="35000"/>
            </a:spcAft>
            <a:buNone/>
          </a:pPr>
          <a:endParaRPr lang="en-US" sz="1300" kern="1200" dirty="0"/>
        </a:p>
      </dsp:txBody>
      <dsp:txXfrm>
        <a:off x="3458" y="565841"/>
        <a:ext cx="1872674" cy="1123604"/>
      </dsp:txXfrm>
    </dsp:sp>
    <dsp:sp modelId="{6ED2766C-620C-4836-A4C7-B52507D4DD62}">
      <dsp:nvSpPr>
        <dsp:cNvPr id="0" name=""/>
        <dsp:cNvSpPr/>
      </dsp:nvSpPr>
      <dsp:spPr>
        <a:xfrm>
          <a:off x="2063400" y="565841"/>
          <a:ext cx="1872674" cy="1123604"/>
        </a:xfrm>
        <a:prstGeom prst="rect">
          <a:avLst/>
        </a:prstGeom>
        <a:solidFill>
          <a:schemeClr val="accent2">
            <a:hueOff val="219266"/>
            <a:satOff val="-1825"/>
            <a:lumOff val="63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Inkoo-Siuntio</a:t>
          </a:r>
          <a:endParaRPr lang="en-US" sz="1300" kern="1200" dirty="0"/>
        </a:p>
        <a:p>
          <a:pPr marL="0" lvl="0" indent="0" algn="ctr" defTabSz="577850">
            <a:lnSpc>
              <a:spcPct val="90000"/>
            </a:lnSpc>
            <a:spcBef>
              <a:spcPct val="0"/>
            </a:spcBef>
            <a:spcAft>
              <a:spcPct val="35000"/>
            </a:spcAft>
            <a:buNone/>
          </a:pPr>
          <a:r>
            <a:rPr lang="en-US" sz="1300" kern="1200" dirty="0"/>
            <a:t>Mari </a:t>
          </a:r>
          <a:r>
            <a:rPr lang="en-US" sz="1300" kern="1200" dirty="0" err="1"/>
            <a:t>Mikonaho</a:t>
          </a:r>
          <a:r>
            <a:rPr lang="en-US" sz="1300" kern="1200" dirty="0"/>
            <a:t>- </a:t>
          </a:r>
          <a:r>
            <a:rPr lang="en-US" sz="1300" kern="1200" dirty="0" err="1"/>
            <a:t>Ratia</a:t>
          </a:r>
          <a:endParaRPr lang="en-US" sz="1300" kern="1200" dirty="0"/>
        </a:p>
        <a:p>
          <a:pPr marL="0" lvl="0" indent="0" algn="ctr" defTabSz="577850">
            <a:lnSpc>
              <a:spcPct val="90000"/>
            </a:lnSpc>
            <a:spcBef>
              <a:spcPct val="0"/>
            </a:spcBef>
            <a:spcAft>
              <a:spcPct val="35000"/>
            </a:spcAft>
            <a:buNone/>
          </a:pPr>
          <a:endParaRPr lang="en-US" sz="1300" kern="1200" dirty="0"/>
        </a:p>
      </dsp:txBody>
      <dsp:txXfrm>
        <a:off x="2063400" y="565841"/>
        <a:ext cx="1872674" cy="1123604"/>
      </dsp:txXfrm>
    </dsp:sp>
    <dsp:sp modelId="{F847D504-F57E-4F20-97E2-770183353709}">
      <dsp:nvSpPr>
        <dsp:cNvPr id="0" name=""/>
        <dsp:cNvSpPr/>
      </dsp:nvSpPr>
      <dsp:spPr>
        <a:xfrm>
          <a:off x="4123342" y="565841"/>
          <a:ext cx="1872674" cy="1123604"/>
        </a:xfrm>
        <a:prstGeom prst="rect">
          <a:avLst/>
        </a:prstGeom>
        <a:solidFill>
          <a:schemeClr val="accent2">
            <a:hueOff val="438532"/>
            <a:satOff val="-3650"/>
            <a:lumOff val="12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Hanko</a:t>
          </a:r>
        </a:p>
      </dsp:txBody>
      <dsp:txXfrm>
        <a:off x="4123342" y="565841"/>
        <a:ext cx="1872674" cy="1123604"/>
      </dsp:txXfrm>
    </dsp:sp>
    <dsp:sp modelId="{6DEAC5D7-8EF1-4862-8E5E-870153731563}">
      <dsp:nvSpPr>
        <dsp:cNvPr id="0" name=""/>
        <dsp:cNvSpPr/>
      </dsp:nvSpPr>
      <dsp:spPr>
        <a:xfrm>
          <a:off x="6183284" y="565841"/>
          <a:ext cx="1872674" cy="1123604"/>
        </a:xfrm>
        <a:prstGeom prst="rect">
          <a:avLst/>
        </a:prstGeom>
        <a:solidFill>
          <a:schemeClr val="accent2">
            <a:hueOff val="657798"/>
            <a:satOff val="-5475"/>
            <a:lumOff val="19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Kauniainen</a:t>
          </a:r>
          <a:br>
            <a:rPr lang="en-US" sz="1300" kern="1200" dirty="0"/>
          </a:br>
          <a:r>
            <a:rPr lang="en-US" sz="1300" kern="1200" dirty="0"/>
            <a:t>Camilla Hilden-</a:t>
          </a:r>
          <a:r>
            <a:rPr lang="en-US" sz="1300" kern="1200" dirty="0" err="1"/>
            <a:t>Pinola</a:t>
          </a:r>
          <a:endParaRPr lang="en-US" sz="1300" kern="1200" dirty="0"/>
        </a:p>
      </dsp:txBody>
      <dsp:txXfrm>
        <a:off x="6183284" y="565841"/>
        <a:ext cx="1872674" cy="1123604"/>
      </dsp:txXfrm>
    </dsp:sp>
    <dsp:sp modelId="{F2043BA6-A14E-40B6-9407-1CADACCF7F26}">
      <dsp:nvSpPr>
        <dsp:cNvPr id="0" name=""/>
        <dsp:cNvSpPr/>
      </dsp:nvSpPr>
      <dsp:spPr>
        <a:xfrm>
          <a:off x="8243226" y="565841"/>
          <a:ext cx="1872674" cy="1123604"/>
        </a:xfrm>
        <a:prstGeom prst="rect">
          <a:avLst/>
        </a:prstGeom>
        <a:solidFill>
          <a:schemeClr val="accent2">
            <a:hueOff val="877064"/>
            <a:satOff val="-7299"/>
            <a:lumOff val="25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a:t>Karkkila</a:t>
          </a:r>
          <a:br>
            <a:rPr lang="fi-FI" sz="1300" kern="1200" dirty="0"/>
          </a:br>
          <a:r>
            <a:rPr lang="fi-FI" sz="1300" kern="1200" dirty="0"/>
            <a:t>Kirsi Viitanen </a:t>
          </a:r>
          <a:endParaRPr lang="en-US" sz="1300" kern="1200" dirty="0"/>
        </a:p>
      </dsp:txBody>
      <dsp:txXfrm>
        <a:off x="8243226" y="565841"/>
        <a:ext cx="1872674" cy="1123604"/>
      </dsp:txXfrm>
    </dsp:sp>
    <dsp:sp modelId="{E0501608-0978-42DB-AD44-FC9221BA3F47}">
      <dsp:nvSpPr>
        <dsp:cNvPr id="0" name=""/>
        <dsp:cNvSpPr/>
      </dsp:nvSpPr>
      <dsp:spPr>
        <a:xfrm>
          <a:off x="1033429" y="1876713"/>
          <a:ext cx="1872674" cy="1123604"/>
        </a:xfrm>
        <a:prstGeom prst="rect">
          <a:avLst/>
        </a:prstGeom>
        <a:solidFill>
          <a:schemeClr val="accent2">
            <a:hueOff val="1096330"/>
            <a:satOff val="-9124"/>
            <a:lumOff val="319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a:t>Kirkkonummi</a:t>
          </a:r>
          <a:br>
            <a:rPr lang="fi-FI" sz="1300" kern="1200" dirty="0"/>
          </a:br>
          <a:r>
            <a:rPr lang="fi-FI" sz="1300" kern="1200" dirty="0"/>
            <a:t>Hanna Leivo</a:t>
          </a:r>
          <a:endParaRPr lang="en-US" sz="1300" kern="1200" dirty="0"/>
        </a:p>
      </dsp:txBody>
      <dsp:txXfrm>
        <a:off x="1033429" y="1876713"/>
        <a:ext cx="1872674" cy="1123604"/>
      </dsp:txXfrm>
    </dsp:sp>
    <dsp:sp modelId="{64EEC805-0DD4-4C45-B705-AADEEC675F57}">
      <dsp:nvSpPr>
        <dsp:cNvPr id="0" name=""/>
        <dsp:cNvSpPr/>
      </dsp:nvSpPr>
      <dsp:spPr>
        <a:xfrm>
          <a:off x="3093371" y="1876713"/>
          <a:ext cx="1872674" cy="1123604"/>
        </a:xfrm>
        <a:prstGeom prst="rect">
          <a:avLst/>
        </a:prstGeom>
        <a:solidFill>
          <a:schemeClr val="accent2">
            <a:hueOff val="1315597"/>
            <a:satOff val="-10949"/>
            <a:lumOff val="38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a:t>Lohja </a:t>
          </a:r>
          <a:endParaRPr lang="en-US" sz="1300" kern="1200" dirty="0"/>
        </a:p>
      </dsp:txBody>
      <dsp:txXfrm>
        <a:off x="3093371" y="1876713"/>
        <a:ext cx="1872674" cy="1123604"/>
      </dsp:txXfrm>
    </dsp:sp>
    <dsp:sp modelId="{AB32700E-3517-4352-9B8C-FFC01FB9E31E}">
      <dsp:nvSpPr>
        <dsp:cNvPr id="0" name=""/>
        <dsp:cNvSpPr/>
      </dsp:nvSpPr>
      <dsp:spPr>
        <a:xfrm>
          <a:off x="5153313" y="1876713"/>
          <a:ext cx="1872674" cy="1123604"/>
        </a:xfrm>
        <a:prstGeom prst="rect">
          <a:avLst/>
        </a:prstGeom>
        <a:solidFill>
          <a:schemeClr val="accent2">
            <a:hueOff val="1534863"/>
            <a:satOff val="-12774"/>
            <a:lumOff val="447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a:t>Raasepori</a:t>
          </a:r>
        </a:p>
        <a:p>
          <a:pPr marL="0" lvl="0" indent="0" algn="ctr" defTabSz="577850">
            <a:lnSpc>
              <a:spcPct val="90000"/>
            </a:lnSpc>
            <a:spcBef>
              <a:spcPct val="0"/>
            </a:spcBef>
            <a:spcAft>
              <a:spcPct val="35000"/>
            </a:spcAft>
            <a:buNone/>
          </a:pPr>
          <a:r>
            <a:rPr lang="en-US" sz="1300" kern="1200" dirty="0"/>
            <a:t>Anette Lindberg 31.8. </a:t>
          </a:r>
          <a:r>
            <a:rPr lang="en-US" sz="1300" kern="1200" dirty="0" err="1"/>
            <a:t>asti</a:t>
          </a:r>
          <a:endParaRPr lang="en-US" sz="1300" kern="1200" dirty="0"/>
        </a:p>
      </dsp:txBody>
      <dsp:txXfrm>
        <a:off x="5153313" y="1876713"/>
        <a:ext cx="1872674" cy="1123604"/>
      </dsp:txXfrm>
    </dsp:sp>
    <dsp:sp modelId="{F87FC30F-5634-4CE8-9BB2-99BCBC9A5E9B}">
      <dsp:nvSpPr>
        <dsp:cNvPr id="0" name=""/>
        <dsp:cNvSpPr/>
      </dsp:nvSpPr>
      <dsp:spPr>
        <a:xfrm>
          <a:off x="7213255" y="1876713"/>
          <a:ext cx="1872674" cy="1123604"/>
        </a:xfrm>
        <a:prstGeom prst="rect">
          <a:avLst/>
        </a:prstGeom>
        <a:solidFill>
          <a:schemeClr val="accent2">
            <a:hueOff val="1754129"/>
            <a:satOff val="-14599"/>
            <a:lumOff val="5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Vihti</a:t>
          </a:r>
          <a:br>
            <a:rPr lang="en-US" sz="1300" kern="1200" dirty="0"/>
          </a:br>
          <a:r>
            <a:rPr lang="en-US" sz="1300" kern="1200" dirty="0"/>
            <a:t>Tom </a:t>
          </a:r>
          <a:r>
            <a:rPr lang="en-US" sz="1300" kern="1200" dirty="0" err="1"/>
            <a:t>Dahlqvist</a:t>
          </a:r>
          <a:r>
            <a:rPr lang="en-US" sz="1300" kern="1200" dirty="0"/>
            <a:t> 1.6.asti</a:t>
          </a:r>
        </a:p>
      </dsp:txBody>
      <dsp:txXfrm>
        <a:off x="7213255" y="1876713"/>
        <a:ext cx="1872674" cy="11236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B5EAB4-5DC6-B51F-553F-4DD7076D11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E8C3C56E-2A3F-D586-C790-BC725E0619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0C79CC-B82A-4164-B7C6-0CEE461D152C}" type="datetimeFigureOut">
              <a:rPr lang="fi-FI" smtClean="0"/>
              <a:t>13.2.2024</a:t>
            </a:fld>
            <a:endParaRPr lang="fi-FI"/>
          </a:p>
        </p:txBody>
      </p:sp>
      <p:sp>
        <p:nvSpPr>
          <p:cNvPr id="4" name="Alatunnisteen paikkamerkki 3">
            <a:extLst>
              <a:ext uri="{FF2B5EF4-FFF2-40B4-BE49-F238E27FC236}">
                <a16:creationId xmlns:a16="http://schemas.microsoft.com/office/drawing/2014/main" id="{D6D88180-835C-0741-ED93-48FEA97101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1120A0F0-7A86-A816-5A01-4E0CDC4C83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37CA02-3AE2-435D-AF19-DCD3CEACA4E5}" type="slidenum">
              <a:rPr lang="fi-FI" smtClean="0"/>
              <a:t>‹#›</a:t>
            </a:fld>
            <a:endParaRPr lang="fi-FI"/>
          </a:p>
        </p:txBody>
      </p:sp>
    </p:spTree>
    <p:extLst>
      <p:ext uri="{BB962C8B-B14F-4D97-AF65-F5344CB8AC3E}">
        <p14:creationId xmlns:p14="http://schemas.microsoft.com/office/powerpoint/2010/main" val="109767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473C0-83C4-43D4-83D5-973EDABA07ED}" type="datetimeFigureOut">
              <a:rPr lang="fi-FI" smtClean="0"/>
              <a:t>13.2.2024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A6E19-73B1-42CD-94BE-1BDDEFA17463}" type="slidenum">
              <a:rPr lang="fi-FI" smtClean="0"/>
              <a:t>‹#›</a:t>
            </a:fld>
            <a:endParaRPr lang="fi-FI"/>
          </a:p>
        </p:txBody>
      </p:sp>
    </p:spTree>
    <p:extLst>
      <p:ext uri="{BB962C8B-B14F-4D97-AF65-F5344CB8AC3E}">
        <p14:creationId xmlns:p14="http://schemas.microsoft.com/office/powerpoint/2010/main" val="49683549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92AD96A-2756-48D5-983B-63C214F57679}" type="slidenum">
              <a:rPr lang="fi-FI" smtClean="0"/>
              <a:t>6</a:t>
            </a:fld>
            <a:endParaRPr lang="fi-FI"/>
          </a:p>
        </p:txBody>
      </p:sp>
    </p:spTree>
    <p:extLst>
      <p:ext uri="{BB962C8B-B14F-4D97-AF65-F5344CB8AC3E}">
        <p14:creationId xmlns:p14="http://schemas.microsoft.com/office/powerpoint/2010/main" val="1936449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4.svg"/><Relationship Id="rId9"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s://www.youtube.com/channel/UCx_t523hylIHyrN0B6IdPTA" TargetMode="External"/><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hyperlink" Target="https://twitter.com/LUhyvinvointi" TargetMode="External"/><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3.png"/><Relationship Id="rId16"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hyperlink" Target="https://www.linkedin.com/company/lansiuudenmaanhyvinvointialue" TargetMode="External"/><Relationship Id="rId11" Type="http://schemas.openxmlformats.org/officeDocument/2006/relationships/image" Target="../media/image24.svg"/><Relationship Id="rId5" Type="http://schemas.openxmlformats.org/officeDocument/2006/relationships/hyperlink" Target="https://www.instagram.com/luhyvinvointialue/" TargetMode="External"/><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hyperlink" Target="https://www.facebook.com/LansiUudenmaanHyvinvointialue" TargetMode="External"/><Relationship Id="rId9" Type="http://schemas.openxmlformats.org/officeDocument/2006/relationships/hyperlink" Target="https://www.luvn.fi/fi" TargetMode="External"/><Relationship Id="rId14" Type="http://schemas.openxmlformats.org/officeDocument/2006/relationships/image" Target="../media/image27.png"/></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twitter.com/LUhyvinvointi" TargetMode="External"/><Relationship Id="rId13" Type="http://schemas.openxmlformats.org/officeDocument/2006/relationships/image" Target="../media/image35.svg"/><Relationship Id="rId1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hyperlink" Target="https://www.linkedin.com/company/lansiuudenmaanhyvinvointialue" TargetMode="External"/><Relationship Id="rId12" Type="http://schemas.openxmlformats.org/officeDocument/2006/relationships/image" Target="../media/image17.png"/><Relationship Id="rId17" Type="http://schemas.openxmlformats.org/officeDocument/2006/relationships/image" Target="../media/image38.sv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hyperlink" Target="https://www.instagram.com/luhyvinvointialue/" TargetMode="External"/><Relationship Id="rId11" Type="http://schemas.openxmlformats.org/officeDocument/2006/relationships/image" Target="../media/image34.svg"/><Relationship Id="rId5" Type="http://schemas.openxmlformats.org/officeDocument/2006/relationships/hyperlink" Target="https://www.facebook.com/LansiUudenmaanHyvinvointialue" TargetMode="External"/><Relationship Id="rId15" Type="http://schemas.openxmlformats.org/officeDocument/2006/relationships/image" Target="../media/image36.svg"/><Relationship Id="rId10" Type="http://schemas.openxmlformats.org/officeDocument/2006/relationships/image" Target="../media/image33.png"/><Relationship Id="rId19" Type="http://schemas.openxmlformats.org/officeDocument/2006/relationships/image" Target="../media/image39.svg"/><Relationship Id="rId4" Type="http://schemas.openxmlformats.org/officeDocument/2006/relationships/hyperlink" Target="https://www.luvn.fi/fi" TargetMode="External"/><Relationship Id="rId9" Type="http://schemas.openxmlformats.org/officeDocument/2006/relationships/hyperlink" Target="https://www.youtube.com/channel/UCx_t523hylIHyrN0B6IdPTA" TargetMode="External"/><Relationship Id="rId1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1">
    <p:spTree>
      <p:nvGrpSpPr>
        <p:cNvPr id="1" name=""/>
        <p:cNvGrpSpPr/>
        <p:nvPr/>
      </p:nvGrpSpPr>
      <p:grpSpPr>
        <a:xfrm>
          <a:off x="0" y="0"/>
          <a:ext cx="0" cy="0"/>
          <a:chOff x="0" y="0"/>
          <a:chExt cx="0" cy="0"/>
        </a:xfrm>
      </p:grpSpPr>
      <p:pic>
        <p:nvPicPr>
          <p:cNvPr id="5" name="Graphic 4" descr="Länsi-Uudenmaan hyvinvointialueen tunnus.">
            <a:extLst>
              <a:ext uri="{FF2B5EF4-FFF2-40B4-BE49-F238E27FC236}">
                <a16:creationId xmlns:a16="http://schemas.microsoft.com/office/drawing/2014/main" id="{6BCA0094-7B73-FDA3-2E07-5829F745E0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7176" y="522513"/>
            <a:ext cx="3873043" cy="489497"/>
          </a:xfrm>
          <a:prstGeom prst="rect">
            <a:avLst/>
          </a:prstGeom>
        </p:spPr>
      </p:pic>
      <p:sp>
        <p:nvSpPr>
          <p:cNvPr id="2" name="Otsikko 1">
            <a:extLst>
              <a:ext uri="{FF2B5EF4-FFF2-40B4-BE49-F238E27FC236}">
                <a16:creationId xmlns:a16="http://schemas.microsoft.com/office/drawing/2014/main" id="{C9DEC58A-A02E-4C8D-BE9D-FB143A61B227}"/>
              </a:ext>
            </a:extLst>
          </p:cNvPr>
          <p:cNvSpPr>
            <a:spLocks noGrp="1"/>
          </p:cNvSpPr>
          <p:nvPr>
            <p:ph type="ctrTitle"/>
          </p:nvPr>
        </p:nvSpPr>
        <p:spPr>
          <a:xfrm>
            <a:off x="486787" y="1934400"/>
            <a:ext cx="5280000" cy="2424000"/>
          </a:xfrm>
        </p:spPr>
        <p:txBody>
          <a:bodyPr wrap="square" anchor="b">
            <a:noAutofit/>
          </a:bodyPr>
          <a:lstStyle>
            <a:lvl1pPr algn="l">
              <a:defRPr sz="4267"/>
            </a:lvl1pPr>
          </a:lstStyle>
          <a:p>
            <a:r>
              <a:rPr lang="fi-FI"/>
              <a:t>Muokkaa ots. perustyyl. napsautt.</a:t>
            </a:r>
            <a:endParaRPr lang="fi-FI" dirty="0"/>
          </a:p>
        </p:txBody>
      </p:sp>
      <p:sp>
        <p:nvSpPr>
          <p:cNvPr id="3" name="Alaotsikko 2">
            <a:extLst>
              <a:ext uri="{FF2B5EF4-FFF2-40B4-BE49-F238E27FC236}">
                <a16:creationId xmlns:a16="http://schemas.microsoft.com/office/drawing/2014/main" id="{845507CB-1BF9-456E-B76D-A7E62643274D}"/>
              </a:ext>
            </a:extLst>
          </p:cNvPr>
          <p:cNvSpPr>
            <a:spLocks noGrp="1"/>
          </p:cNvSpPr>
          <p:nvPr>
            <p:ph type="subTitle" idx="1"/>
          </p:nvPr>
        </p:nvSpPr>
        <p:spPr>
          <a:xfrm>
            <a:off x="486787" y="4497600"/>
            <a:ext cx="5280000" cy="806400"/>
          </a:xfrm>
        </p:spPr>
        <p:txBody>
          <a:bodyPr wrap="square">
            <a:noAutofit/>
          </a:bodyPr>
          <a:lstStyle>
            <a:lvl1pPr marL="0" indent="0" algn="l">
              <a:buNone/>
              <a:defRPr sz="2133"/>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i-FI"/>
              <a:t>Muokkaa alaotsikon perustyyliä napsautt.</a:t>
            </a:r>
            <a:endParaRPr lang="fi-FI" dirty="0"/>
          </a:p>
        </p:txBody>
      </p:sp>
      <p:sp>
        <p:nvSpPr>
          <p:cNvPr id="8" name="Tekstin paikkamerkki 8">
            <a:extLst>
              <a:ext uri="{FF2B5EF4-FFF2-40B4-BE49-F238E27FC236}">
                <a16:creationId xmlns:a16="http://schemas.microsoft.com/office/drawing/2014/main" id="{2D5E4056-1BD2-ED7D-B437-33C5D524DE79}"/>
              </a:ext>
            </a:extLst>
          </p:cNvPr>
          <p:cNvSpPr>
            <a:spLocks noGrp="1"/>
          </p:cNvSpPr>
          <p:nvPr>
            <p:ph type="body" sz="quarter" idx="11"/>
          </p:nvPr>
        </p:nvSpPr>
        <p:spPr>
          <a:xfrm>
            <a:off x="474133" y="5444067"/>
            <a:ext cx="5300133" cy="736600"/>
          </a:xfrm>
        </p:spPr>
        <p:txBody>
          <a:bodyPr/>
          <a:lstStyle>
            <a:lvl1pPr marL="0" indent="0">
              <a:buNone/>
              <a:defRPr sz="1867" b="1"/>
            </a:lvl1pPr>
            <a:lvl2pPr marL="457189" indent="0">
              <a:buNone/>
              <a:defRPr/>
            </a:lvl2pPr>
            <a:lvl3pPr marL="914377" indent="0">
              <a:buNone/>
              <a:defRPr/>
            </a:lvl3pPr>
            <a:lvl4pPr marL="1371566" indent="0">
              <a:buNone/>
              <a:defRPr/>
            </a:lvl4pPr>
            <a:lvl5pPr marL="1828754" indent="0">
              <a:buNone/>
              <a:defRPr/>
            </a:lvl5pPr>
          </a:lstStyle>
          <a:p>
            <a:pPr lvl="0"/>
            <a:r>
              <a:rPr lang="fi-FI"/>
              <a:t>Muokkaa tekstin perustyylejä napsauttamalla</a:t>
            </a:r>
          </a:p>
        </p:txBody>
      </p:sp>
      <p:sp>
        <p:nvSpPr>
          <p:cNvPr id="7" name="Kuvan paikkamerkki 6">
            <a:extLst>
              <a:ext uri="{FF2B5EF4-FFF2-40B4-BE49-F238E27FC236}">
                <a16:creationId xmlns:a16="http://schemas.microsoft.com/office/drawing/2014/main" id="{0E8B8E50-8211-BAA9-15FA-72AE49FD75AA}"/>
              </a:ext>
              <a:ext uri="{C183D7F6-B498-43B3-948B-1728B52AA6E4}">
                <adec:decorative xmlns:adec="http://schemas.microsoft.com/office/drawing/2017/decorative" val="0"/>
              </a:ext>
            </a:extLst>
          </p:cNvPr>
          <p:cNvSpPr>
            <a:spLocks noGrp="1"/>
          </p:cNvSpPr>
          <p:nvPr>
            <p:ph type="pic" sz="quarter" idx="10"/>
          </p:nvPr>
        </p:nvSpPr>
        <p:spPr>
          <a:xfrm>
            <a:off x="6107290" y="-600"/>
            <a:ext cx="6084711" cy="6859200"/>
          </a:xfrm>
          <a:solidFill>
            <a:schemeClr val="bg2"/>
          </a:solidFill>
          <a:ln>
            <a:noFill/>
          </a:ln>
        </p:spPr>
        <p:txBody>
          <a:bodyPr anchor="ctr"/>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229619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tsikko ja sisältö ">
    <p:spTree>
      <p:nvGrpSpPr>
        <p:cNvPr id="1" name=""/>
        <p:cNvGrpSpPr/>
        <p:nvPr/>
      </p:nvGrpSpPr>
      <p:grpSpPr>
        <a:xfrm>
          <a:off x="0" y="0"/>
          <a:ext cx="0" cy="0"/>
          <a:chOff x="0" y="0"/>
          <a:chExt cx="0" cy="0"/>
        </a:xfrm>
      </p:grpSpPr>
      <p:sp>
        <p:nvSpPr>
          <p:cNvPr id="29" name="Kuvan paikkamerkki 28">
            <a:extLst>
              <a:ext uri="{FF2B5EF4-FFF2-40B4-BE49-F238E27FC236}">
                <a16:creationId xmlns:a16="http://schemas.microsoft.com/office/drawing/2014/main" id="{C9601309-2813-7398-3C30-5104D94F0B76}"/>
              </a:ext>
              <a:ext uri="{C183D7F6-B498-43B3-948B-1728B52AA6E4}">
                <adec:decorative xmlns:adec="http://schemas.microsoft.com/office/drawing/2017/decorative" val="1"/>
              </a:ext>
            </a:extLst>
          </p:cNvPr>
          <p:cNvSpPr>
            <a:spLocks noGrp="1"/>
          </p:cNvSpPr>
          <p:nvPr>
            <p:ph type="pic" sz="quarter" idx="13"/>
          </p:nvPr>
        </p:nvSpPr>
        <p:spPr>
          <a:xfrm>
            <a:off x="7048581" y="0"/>
            <a:ext cx="5143420" cy="6858000"/>
          </a:xfrm>
          <a:custGeom>
            <a:avLst/>
            <a:gdLst>
              <a:gd name="connsiteX0" fmla="*/ 1958792 w 3857565"/>
              <a:gd name="connsiteY0" fmla="*/ 0 h 5143500"/>
              <a:gd name="connsiteX1" fmla="*/ 3740455 w 3857565"/>
              <a:gd name="connsiteY1" fmla="*/ 0 h 5143500"/>
              <a:gd name="connsiteX2" fmla="*/ 3857565 w 3857565"/>
              <a:gd name="connsiteY2" fmla="*/ 0 h 5143500"/>
              <a:gd name="connsiteX3" fmla="*/ 3857565 w 3857565"/>
              <a:gd name="connsiteY3" fmla="*/ 148131 h 5143500"/>
              <a:gd name="connsiteX4" fmla="*/ 3857565 w 3857565"/>
              <a:gd name="connsiteY4" fmla="*/ 5030001 h 5143500"/>
              <a:gd name="connsiteX5" fmla="*/ 3857565 w 3857565"/>
              <a:gd name="connsiteY5" fmla="*/ 5143500 h 5143500"/>
              <a:gd name="connsiteX6" fmla="*/ 3617421 w 3857565"/>
              <a:gd name="connsiteY6" fmla="*/ 5143500 h 5143500"/>
              <a:gd name="connsiteX7" fmla="*/ 2352615 w 3857565"/>
              <a:gd name="connsiteY7" fmla="*/ 5143500 h 5143500"/>
              <a:gd name="connsiteX8" fmla="*/ 1097973 w 3857565"/>
              <a:gd name="connsiteY8" fmla="*/ 5143500 h 5143500"/>
              <a:gd name="connsiteX9" fmla="*/ 1049792 w 3857565"/>
              <a:gd name="connsiteY9" fmla="*/ 5133623 h 5143500"/>
              <a:gd name="connsiteX10" fmla="*/ 731210 w 3857565"/>
              <a:gd name="connsiteY10" fmla="*/ 5060098 h 5143500"/>
              <a:gd name="connsiteX11" fmla="*/ 275748 w 3857565"/>
              <a:gd name="connsiteY11" fmla="*/ 4866075 h 5143500"/>
              <a:gd name="connsiteX12" fmla="*/ 127292 w 3857565"/>
              <a:gd name="connsiteY12" fmla="*/ 4422203 h 5143500"/>
              <a:gd name="connsiteX13" fmla="*/ 840133 w 3857565"/>
              <a:gd name="connsiteY13" fmla="*/ 3819801 h 5143500"/>
              <a:gd name="connsiteX14" fmla="*/ 476711 w 3857565"/>
              <a:gd name="connsiteY14" fmla="*/ 3242741 h 5143500"/>
              <a:gd name="connsiteX15" fmla="*/ 632 w 3857565"/>
              <a:gd name="connsiteY15" fmla="*/ 2721264 h 5143500"/>
              <a:gd name="connsiteX16" fmla="*/ 541170 w 3857565"/>
              <a:gd name="connsiteY16" fmla="*/ 2143571 h 5143500"/>
              <a:gd name="connsiteX17" fmla="*/ 839959 w 3857565"/>
              <a:gd name="connsiteY17" fmla="*/ 1318458 h 5143500"/>
              <a:gd name="connsiteX18" fmla="*/ 840719 w 3857565"/>
              <a:gd name="connsiteY18" fmla="*/ 745356 h 5143500"/>
              <a:gd name="connsiteX19" fmla="*/ 1735520 w 3857565"/>
              <a:gd name="connsiteY19" fmla="*/ 448512 h 5143500"/>
              <a:gd name="connsiteX20" fmla="*/ 1957773 w 3857565"/>
              <a:gd name="connsiteY20" fmla="*/ 194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57565" h="5143500">
                <a:moveTo>
                  <a:pt x="1958792" y="0"/>
                </a:moveTo>
                <a:lnTo>
                  <a:pt x="3740455" y="0"/>
                </a:lnTo>
                <a:lnTo>
                  <a:pt x="3857565" y="0"/>
                </a:lnTo>
                <a:lnTo>
                  <a:pt x="3857565" y="148131"/>
                </a:lnTo>
                <a:lnTo>
                  <a:pt x="3857565" y="5030001"/>
                </a:lnTo>
                <a:lnTo>
                  <a:pt x="3857565" y="5143500"/>
                </a:lnTo>
                <a:lnTo>
                  <a:pt x="3617421" y="5143500"/>
                </a:lnTo>
                <a:lnTo>
                  <a:pt x="2352615" y="5143500"/>
                </a:lnTo>
                <a:lnTo>
                  <a:pt x="1097973" y="5143500"/>
                </a:lnTo>
                <a:lnTo>
                  <a:pt x="1049792" y="5133623"/>
                </a:lnTo>
                <a:cubicBezTo>
                  <a:pt x="935951" y="5109211"/>
                  <a:pt x="829070" y="5084239"/>
                  <a:pt x="731210" y="5060098"/>
                </a:cubicBezTo>
                <a:cubicBezTo>
                  <a:pt x="569984" y="5020292"/>
                  <a:pt x="403898" y="4972970"/>
                  <a:pt x="275748" y="4866075"/>
                </a:cubicBezTo>
                <a:cubicBezTo>
                  <a:pt x="147934" y="4759785"/>
                  <a:pt x="68283" y="4578239"/>
                  <a:pt x="127292" y="4422203"/>
                </a:cubicBezTo>
                <a:cubicBezTo>
                  <a:pt x="241442" y="4123155"/>
                  <a:pt x="743374" y="4125031"/>
                  <a:pt x="840133" y="3819801"/>
                </a:cubicBezTo>
                <a:cubicBezTo>
                  <a:pt x="914359" y="3585303"/>
                  <a:pt x="688075" y="3369297"/>
                  <a:pt x="476711" y="3242741"/>
                </a:cubicBezTo>
                <a:cubicBezTo>
                  <a:pt x="265680" y="3116784"/>
                  <a:pt x="14247" y="2966683"/>
                  <a:pt x="632" y="2721264"/>
                </a:cubicBezTo>
                <a:cubicBezTo>
                  <a:pt x="-17493" y="2385439"/>
                  <a:pt x="359365" y="2336495"/>
                  <a:pt x="541170" y="2143571"/>
                </a:cubicBezTo>
                <a:cubicBezTo>
                  <a:pt x="726212" y="1946550"/>
                  <a:pt x="866922" y="1587074"/>
                  <a:pt x="839959" y="1318458"/>
                </a:cubicBezTo>
                <a:cubicBezTo>
                  <a:pt x="820017" y="1123281"/>
                  <a:pt x="733780" y="909417"/>
                  <a:pt x="840719" y="745356"/>
                </a:cubicBezTo>
                <a:cubicBezTo>
                  <a:pt x="1018087" y="473693"/>
                  <a:pt x="1489227" y="659220"/>
                  <a:pt x="1735520" y="448512"/>
                </a:cubicBezTo>
                <a:cubicBezTo>
                  <a:pt x="1863001" y="339638"/>
                  <a:pt x="1891041" y="156698"/>
                  <a:pt x="1957773" y="1942"/>
                </a:cubicBezTo>
                <a:close/>
              </a:path>
            </a:pathLst>
          </a:custGeom>
          <a:solidFill>
            <a:schemeClr val="tx2"/>
          </a:solidFill>
        </p:spPr>
        <p:txBody>
          <a:bodyPr wrap="square" anchor="ctr">
            <a:noAutofit/>
          </a:bodyPr>
          <a:lstStyle>
            <a:lvl1pPr marL="0" indent="0" algn="ctr">
              <a:buNone/>
              <a:defRPr/>
            </a:lvl1pPr>
          </a:lstStyle>
          <a:p>
            <a:r>
              <a:rPr lang="fi-FI"/>
              <a:t>Lisää kuva napsauttamalla kuvaketta</a:t>
            </a:r>
            <a:endParaRPr lang="fi-FI" dirty="0"/>
          </a:p>
        </p:txBody>
      </p:sp>
      <p:sp>
        <p:nvSpPr>
          <p:cNvPr id="2" name="Title 1"/>
          <p:cNvSpPr>
            <a:spLocks noGrp="1"/>
          </p:cNvSpPr>
          <p:nvPr>
            <p:ph type="title"/>
          </p:nvPr>
        </p:nvSpPr>
        <p:spPr>
          <a:xfrm>
            <a:off x="838201" y="1008311"/>
            <a:ext cx="5528001" cy="1173068"/>
          </a:xfrm>
        </p:spPr>
        <p:txBody>
          <a:bodyPr wrap="square" anchor="b">
            <a:noAutofit/>
          </a:bodyPr>
          <a:lstStyle/>
          <a:p>
            <a:r>
              <a:rPr lang="fi-FI"/>
              <a:t>Muokkaa ots. perustyyl. napsautt.</a:t>
            </a:r>
            <a:endParaRPr lang="en-US" dirty="0"/>
          </a:p>
        </p:txBody>
      </p:sp>
      <p:sp>
        <p:nvSpPr>
          <p:cNvPr id="3" name="Content Placeholder 2"/>
          <p:cNvSpPr>
            <a:spLocks noGrp="1"/>
          </p:cNvSpPr>
          <p:nvPr>
            <p:ph idx="1"/>
          </p:nvPr>
        </p:nvSpPr>
        <p:spPr>
          <a:xfrm>
            <a:off x="838201" y="2302934"/>
            <a:ext cx="5528001" cy="3615129"/>
          </a:xfrm>
        </p:spPr>
        <p:txBody>
          <a:bodyPr wrap="square">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Footer Placeholder 4"/>
          <p:cNvSpPr>
            <a:spLocks noGrp="1"/>
          </p:cNvSpPr>
          <p:nvPr>
            <p:ph type="ftr" sz="quarter" idx="11"/>
          </p:nvPr>
        </p:nvSpPr>
        <p:spPr>
          <a:xfrm>
            <a:off x="838201" y="6356351"/>
            <a:ext cx="8420723" cy="365125"/>
          </a:xfrm>
        </p:spPr>
        <p:txBody>
          <a:bodyPr wrap="square" lIns="0"/>
          <a:lstStyle>
            <a:lvl1pPr algn="l">
              <a:defRPr>
                <a:solidFill>
                  <a:srgbClr val="757575"/>
                </a:solidFill>
              </a:defRPr>
            </a:lvl1pPr>
          </a:lstStyle>
          <a:p>
            <a:r>
              <a:rPr lang="fi-FI"/>
              <a:t>Länsi-Uudenmaan hyvinvointialue – Västra Nylands välfärdsområde</a:t>
            </a:r>
            <a:endParaRPr lang="fi-FI" dirty="0"/>
          </a:p>
        </p:txBody>
      </p:sp>
      <p:sp>
        <p:nvSpPr>
          <p:cNvPr id="4" name="Date Placeholder 3"/>
          <p:cNvSpPr>
            <a:spLocks noGrp="1"/>
          </p:cNvSpPr>
          <p:nvPr>
            <p:ph type="dt" sz="half" idx="10"/>
          </p:nvPr>
        </p:nvSpPr>
        <p:spPr/>
        <p:txBody>
          <a:bodyPr/>
          <a:lstStyle>
            <a:lvl1pPr>
              <a:defRPr>
                <a:solidFill>
                  <a:schemeClr val="tx1"/>
                </a:solidFill>
              </a:defRPr>
            </a:lvl1pPr>
          </a:lstStyle>
          <a:p>
            <a:fld id="{1F425CB9-D84A-4E28-9159-0DA2998BC31A}" type="datetime1">
              <a:rPr lang="fi-FI" smtClean="0"/>
              <a:pPr/>
              <a:t>13.2.2024</a:t>
            </a:fld>
            <a:endParaRPr lang="fi-FI"/>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7F0CC26-4241-4995-BDB3-9E0D3B0C702B}" type="slidenum">
              <a:rPr lang="fi-FI" smtClean="0"/>
              <a:pPr/>
              <a:t>‹#›</a:t>
            </a:fld>
            <a:endParaRPr lang="fi-FI"/>
          </a:p>
        </p:txBody>
      </p:sp>
    </p:spTree>
    <p:extLst>
      <p:ext uri="{BB962C8B-B14F-4D97-AF65-F5344CB8AC3E}">
        <p14:creationId xmlns:p14="http://schemas.microsoft.com/office/powerpoint/2010/main" val="72656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kuvalla 1">
    <p:spTree>
      <p:nvGrpSpPr>
        <p:cNvPr id="1" name=""/>
        <p:cNvGrpSpPr/>
        <p:nvPr/>
      </p:nvGrpSpPr>
      <p:grpSpPr>
        <a:xfrm>
          <a:off x="0" y="0"/>
          <a:ext cx="0" cy="0"/>
          <a:chOff x="0" y="0"/>
          <a:chExt cx="0" cy="0"/>
        </a:xfrm>
      </p:grpSpPr>
      <p:sp>
        <p:nvSpPr>
          <p:cNvPr id="2" name="Title 1"/>
          <p:cNvSpPr>
            <a:spLocks noGrp="1"/>
          </p:cNvSpPr>
          <p:nvPr>
            <p:ph type="title"/>
          </p:nvPr>
        </p:nvSpPr>
        <p:spPr>
          <a:xfrm>
            <a:off x="4530053" y="1112212"/>
            <a:ext cx="6877152" cy="626379"/>
          </a:xfrm>
        </p:spPr>
        <p:txBody>
          <a:bodyPr wrap="square">
            <a:noAutofit/>
          </a:bodyPr>
          <a:lstStyle/>
          <a:p>
            <a:r>
              <a:rPr lang="fi-FI"/>
              <a:t>Muokkaa ots. perustyyl. napsautt.</a:t>
            </a:r>
            <a:endParaRPr lang="en-US" dirty="0"/>
          </a:p>
        </p:txBody>
      </p:sp>
      <p:sp>
        <p:nvSpPr>
          <p:cNvPr id="3" name="Content Placeholder 2"/>
          <p:cNvSpPr>
            <a:spLocks noGrp="1"/>
          </p:cNvSpPr>
          <p:nvPr>
            <p:ph idx="1"/>
          </p:nvPr>
        </p:nvSpPr>
        <p:spPr>
          <a:xfrm>
            <a:off x="4530053" y="2158767"/>
            <a:ext cx="6877152" cy="4018197"/>
          </a:xfrm>
        </p:spPr>
        <p:txBody>
          <a:bodyPr wrap="square">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Footer Placeholder 4"/>
          <p:cNvSpPr>
            <a:spLocks noGrp="1"/>
          </p:cNvSpPr>
          <p:nvPr>
            <p:ph type="ftr" sz="quarter" idx="11"/>
          </p:nvPr>
        </p:nvSpPr>
        <p:spPr>
          <a:xfrm>
            <a:off x="4530055" y="6356351"/>
            <a:ext cx="4728869" cy="365125"/>
          </a:xfrm>
        </p:spPr>
        <p:txBody>
          <a:bodyPr/>
          <a:lstStyle>
            <a:lvl1pPr algn="l">
              <a:defRPr>
                <a:solidFill>
                  <a:srgbClr val="757575"/>
                </a:solidFill>
              </a:defRPr>
            </a:lvl1pPr>
          </a:lstStyle>
          <a:p>
            <a:r>
              <a:rPr lang="fi-FI" dirty="0"/>
              <a:t>Länsi-Uudenmaan hyvinvointialue</a:t>
            </a:r>
            <a:br>
              <a:rPr lang="fi-FI" dirty="0"/>
            </a:br>
            <a:r>
              <a:rPr lang="fi-FI" dirty="0"/>
              <a:t>Västra </a:t>
            </a:r>
            <a:r>
              <a:rPr lang="fi-FI" dirty="0" err="1"/>
              <a:t>Nylands</a:t>
            </a:r>
            <a:r>
              <a:rPr lang="fi-FI" dirty="0"/>
              <a:t> </a:t>
            </a:r>
            <a:r>
              <a:rPr lang="fi-FI" dirty="0" err="1"/>
              <a:t>välfärdsområde</a:t>
            </a:r>
            <a:endParaRPr lang="fi-FI" dirty="0"/>
          </a:p>
        </p:txBody>
      </p:sp>
      <p:sp>
        <p:nvSpPr>
          <p:cNvPr id="4" name="Date Placeholder 3"/>
          <p:cNvSpPr>
            <a:spLocks noGrp="1"/>
          </p:cNvSpPr>
          <p:nvPr>
            <p:ph type="dt" sz="half" idx="10"/>
          </p:nvPr>
        </p:nvSpPr>
        <p:spPr/>
        <p:txBody>
          <a:bodyPr/>
          <a:lstStyle/>
          <a:p>
            <a:fld id="{1384720E-907D-4CE4-938E-DED6D246408C}" type="datetime1">
              <a:rPr lang="fi-FI" smtClean="0"/>
              <a:t>13.2.2024</a:t>
            </a:fld>
            <a:endParaRPr lang="fi-FI"/>
          </a:p>
        </p:txBody>
      </p:sp>
      <p:sp>
        <p:nvSpPr>
          <p:cNvPr id="6" name="Slide Number Placeholder 5"/>
          <p:cNvSpPr>
            <a:spLocks noGrp="1"/>
          </p:cNvSpPr>
          <p:nvPr>
            <p:ph type="sldNum" sz="quarter" idx="12"/>
          </p:nvPr>
        </p:nvSpPr>
        <p:spPr/>
        <p:txBody>
          <a:bodyPr/>
          <a:lstStyle/>
          <a:p>
            <a:fld id="{07F0CC26-4241-4995-BDB3-9E0D3B0C702B}" type="slidenum">
              <a:rPr lang="fi-FI" smtClean="0"/>
              <a:t>‹#›</a:t>
            </a:fld>
            <a:endParaRPr lang="fi-FI"/>
          </a:p>
        </p:txBody>
      </p:sp>
      <p:sp>
        <p:nvSpPr>
          <p:cNvPr id="7" name="Kuvan paikkamerkki 2">
            <a:extLst>
              <a:ext uri="{FF2B5EF4-FFF2-40B4-BE49-F238E27FC236}">
                <a16:creationId xmlns:a16="http://schemas.microsoft.com/office/drawing/2014/main" id="{1FC9F804-D766-4558-B600-22BBE36C96AB}"/>
              </a:ext>
            </a:extLst>
          </p:cNvPr>
          <p:cNvSpPr>
            <a:spLocks noGrp="1"/>
          </p:cNvSpPr>
          <p:nvPr>
            <p:ph type="pic" sz="quarter" idx="16" hasCustomPrompt="1"/>
          </p:nvPr>
        </p:nvSpPr>
        <p:spPr>
          <a:xfrm>
            <a:off x="1" y="0"/>
            <a:ext cx="3850217" cy="6858000"/>
          </a:xfrm>
          <a:solidFill>
            <a:schemeClr val="bg1">
              <a:lumMod val="95000"/>
            </a:schemeClr>
          </a:solidFill>
        </p:spPr>
        <p:txBody>
          <a:bodyPr>
            <a:normAutofit/>
          </a:bodyPr>
          <a:lstStyle>
            <a:lvl1pPr marL="0" marR="0" indent="0" algn="l" defTabSz="457189" rtl="0" eaLnBrk="1" fontAlgn="base" latinLnBrk="0" hangingPunct="1">
              <a:lnSpc>
                <a:spcPct val="100000"/>
              </a:lnSpc>
              <a:spcBef>
                <a:spcPts val="800"/>
              </a:spcBef>
              <a:spcAft>
                <a:spcPct val="0"/>
              </a:spcAft>
              <a:buClr>
                <a:schemeClr val="accent6"/>
              </a:buClr>
              <a:buSzPct val="85000"/>
              <a:buFontTx/>
              <a:buNone/>
              <a:tabLst/>
              <a:defRPr sz="1333"/>
            </a:lvl1pPr>
          </a:lstStyle>
          <a:p>
            <a:pPr marL="228594" marR="0" lvl="0" indent="-228594"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Paikka </a:t>
            </a:r>
            <a:r>
              <a:rPr lang="en-US" dirty="0" err="1"/>
              <a:t>kuvalle</a:t>
            </a:r>
            <a:endParaRPr lang="fi-FI" dirty="0"/>
          </a:p>
        </p:txBody>
      </p:sp>
    </p:spTree>
    <p:extLst>
      <p:ext uri="{BB962C8B-B14F-4D97-AF65-F5344CB8AC3E}">
        <p14:creationId xmlns:p14="http://schemas.microsoft.com/office/powerpoint/2010/main" val="913813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lla 2">
    <p:spTree>
      <p:nvGrpSpPr>
        <p:cNvPr id="1" name=""/>
        <p:cNvGrpSpPr/>
        <p:nvPr/>
      </p:nvGrpSpPr>
      <p:grpSpPr>
        <a:xfrm>
          <a:off x="0" y="0"/>
          <a:ext cx="0" cy="0"/>
          <a:chOff x="0" y="0"/>
          <a:chExt cx="0" cy="0"/>
        </a:xfrm>
      </p:grpSpPr>
      <p:sp>
        <p:nvSpPr>
          <p:cNvPr id="2" name="Title 1"/>
          <p:cNvSpPr>
            <a:spLocks noGrp="1"/>
          </p:cNvSpPr>
          <p:nvPr>
            <p:ph type="title"/>
          </p:nvPr>
        </p:nvSpPr>
        <p:spPr>
          <a:xfrm>
            <a:off x="6688822" y="1219200"/>
            <a:ext cx="4718383" cy="1084552"/>
          </a:xfrm>
        </p:spPr>
        <p:txBody>
          <a:bodyPr wrap="square">
            <a:noAutofit/>
          </a:bodyPr>
          <a:lstStyle/>
          <a:p>
            <a:r>
              <a:rPr lang="fi-FI"/>
              <a:t>Muokkaa ots. perustyyl. napsautt.</a:t>
            </a:r>
            <a:endParaRPr lang="en-US" dirty="0"/>
          </a:p>
        </p:txBody>
      </p:sp>
      <p:sp>
        <p:nvSpPr>
          <p:cNvPr id="3" name="Content Placeholder 2"/>
          <p:cNvSpPr>
            <a:spLocks noGrp="1"/>
          </p:cNvSpPr>
          <p:nvPr>
            <p:ph idx="1"/>
          </p:nvPr>
        </p:nvSpPr>
        <p:spPr>
          <a:xfrm>
            <a:off x="6688821" y="2455333"/>
            <a:ext cx="4741179" cy="3721631"/>
          </a:xfrm>
        </p:spPr>
        <p:txBody>
          <a:bodyPr wrap="square">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Footer Placeholder 4"/>
          <p:cNvSpPr>
            <a:spLocks noGrp="1"/>
          </p:cNvSpPr>
          <p:nvPr>
            <p:ph type="ftr" sz="quarter" idx="11"/>
          </p:nvPr>
        </p:nvSpPr>
        <p:spPr>
          <a:xfrm>
            <a:off x="6688824" y="6175023"/>
            <a:ext cx="2759976" cy="546453"/>
          </a:xfrm>
        </p:spPr>
        <p:txBody>
          <a:bodyPr anchor="b"/>
          <a:lstStyle>
            <a:lvl1pPr algn="l">
              <a:defRPr/>
            </a:lvl1pPr>
          </a:lstStyle>
          <a:p>
            <a:r>
              <a:rPr lang="fi-FI" dirty="0"/>
              <a:t>Länsi-Uudenmaan hyvinvointialue Västra </a:t>
            </a:r>
            <a:r>
              <a:rPr lang="fi-FI" dirty="0" err="1"/>
              <a:t>Nylands</a:t>
            </a:r>
            <a:r>
              <a:rPr lang="fi-FI" dirty="0"/>
              <a:t> </a:t>
            </a:r>
            <a:r>
              <a:rPr lang="fi-FI" dirty="0" err="1"/>
              <a:t>välfärdsområde</a:t>
            </a:r>
            <a:endParaRPr lang="fi-FI" dirty="0"/>
          </a:p>
        </p:txBody>
      </p:sp>
      <p:sp>
        <p:nvSpPr>
          <p:cNvPr id="4" name="Date Placeholder 3"/>
          <p:cNvSpPr>
            <a:spLocks noGrp="1"/>
          </p:cNvSpPr>
          <p:nvPr>
            <p:ph type="dt" sz="half" idx="10"/>
          </p:nvPr>
        </p:nvSpPr>
        <p:spPr>
          <a:xfrm>
            <a:off x="10109201" y="141818"/>
            <a:ext cx="1924756" cy="365125"/>
          </a:xfrm>
        </p:spPr>
        <p:txBody>
          <a:bodyPr/>
          <a:lstStyle/>
          <a:p>
            <a:fld id="{6748976E-9017-4E3C-8059-748D20471C48}" type="datetime1">
              <a:rPr lang="fi-FI" smtClean="0"/>
              <a:t>13.2.2024</a:t>
            </a:fld>
            <a:endParaRPr lang="fi-FI" dirty="0"/>
          </a:p>
        </p:txBody>
      </p:sp>
      <p:sp>
        <p:nvSpPr>
          <p:cNvPr id="6" name="Slide Number Placeholder 5"/>
          <p:cNvSpPr>
            <a:spLocks noGrp="1"/>
          </p:cNvSpPr>
          <p:nvPr>
            <p:ph type="sldNum" sz="quarter" idx="12"/>
          </p:nvPr>
        </p:nvSpPr>
        <p:spPr/>
        <p:txBody>
          <a:bodyPr/>
          <a:lstStyle/>
          <a:p>
            <a:fld id="{07F0CC26-4241-4995-BDB3-9E0D3B0C702B}" type="slidenum">
              <a:rPr lang="fi-FI" smtClean="0"/>
              <a:t>‹#›</a:t>
            </a:fld>
            <a:endParaRPr lang="fi-FI"/>
          </a:p>
        </p:txBody>
      </p:sp>
      <p:sp>
        <p:nvSpPr>
          <p:cNvPr id="8" name="Kuvan paikkamerkki 2">
            <a:extLst>
              <a:ext uri="{FF2B5EF4-FFF2-40B4-BE49-F238E27FC236}">
                <a16:creationId xmlns:a16="http://schemas.microsoft.com/office/drawing/2014/main" id="{FE5857B9-1DC5-4A90-AA3D-9105332C77D0}"/>
              </a:ext>
            </a:extLst>
          </p:cNvPr>
          <p:cNvSpPr>
            <a:spLocks noGrp="1"/>
          </p:cNvSpPr>
          <p:nvPr>
            <p:ph type="pic" sz="quarter" idx="16" hasCustomPrompt="1"/>
          </p:nvPr>
        </p:nvSpPr>
        <p:spPr>
          <a:xfrm>
            <a:off x="0" y="0"/>
            <a:ext cx="5984749" cy="6858000"/>
          </a:xfrm>
          <a:solidFill>
            <a:schemeClr val="bg1">
              <a:lumMod val="95000"/>
            </a:schemeClr>
          </a:solidFill>
        </p:spPr>
        <p:txBody>
          <a:bodyPr>
            <a:normAutofit/>
          </a:bodyPr>
          <a:lstStyle>
            <a:lvl1pPr marL="0" marR="0" indent="0" algn="l" defTabSz="457189" rtl="0" eaLnBrk="1" fontAlgn="base" latinLnBrk="0" hangingPunct="1">
              <a:lnSpc>
                <a:spcPct val="100000"/>
              </a:lnSpc>
              <a:spcBef>
                <a:spcPts val="800"/>
              </a:spcBef>
              <a:spcAft>
                <a:spcPct val="0"/>
              </a:spcAft>
              <a:buClr>
                <a:schemeClr val="accent6"/>
              </a:buClr>
              <a:buSzPct val="85000"/>
              <a:buFontTx/>
              <a:buNone/>
              <a:tabLst/>
              <a:defRPr sz="1333"/>
            </a:lvl1pPr>
          </a:lstStyle>
          <a:p>
            <a:pPr marL="228594" marR="0" lvl="0" indent="-228594"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Paikka </a:t>
            </a:r>
            <a:r>
              <a:rPr lang="en-US" dirty="0" err="1"/>
              <a:t>kuvalle</a:t>
            </a:r>
            <a:r>
              <a:rPr lang="en-US" dirty="0"/>
              <a:t>.</a:t>
            </a:r>
            <a:endParaRPr lang="fi-FI" dirty="0"/>
          </a:p>
          <a:p>
            <a:endParaRPr lang="fi-FI" dirty="0"/>
          </a:p>
        </p:txBody>
      </p:sp>
    </p:spTree>
    <p:extLst>
      <p:ext uri="{BB962C8B-B14F-4D97-AF65-F5344CB8AC3E}">
        <p14:creationId xmlns:p14="http://schemas.microsoft.com/office/powerpoint/2010/main" val="1655287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lla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2039" y="755205"/>
            <a:ext cx="4384495" cy="1397743"/>
          </a:xfrm>
        </p:spPr>
        <p:txBody>
          <a:bodyPr anchor="b">
            <a:noAutofit/>
          </a:bodyPr>
          <a:lstStyle/>
          <a:p>
            <a:r>
              <a:rPr lang="fi-FI"/>
              <a:t>Muokkaa ots. perustyyl. napsautt.</a:t>
            </a:r>
            <a:endParaRPr lang="en-US" dirty="0"/>
          </a:p>
        </p:txBody>
      </p:sp>
      <p:sp>
        <p:nvSpPr>
          <p:cNvPr id="3" name="Content Placeholder 2"/>
          <p:cNvSpPr>
            <a:spLocks noGrp="1"/>
          </p:cNvSpPr>
          <p:nvPr>
            <p:ph idx="1"/>
          </p:nvPr>
        </p:nvSpPr>
        <p:spPr>
          <a:xfrm>
            <a:off x="7672040" y="2269067"/>
            <a:ext cx="4367561" cy="3869267"/>
          </a:xfrm>
        </p:spPr>
        <p:txBody>
          <a:bodyPr>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Footer Placeholder 4"/>
          <p:cNvSpPr>
            <a:spLocks noGrp="1"/>
          </p:cNvSpPr>
          <p:nvPr>
            <p:ph type="ftr" sz="quarter" idx="11"/>
          </p:nvPr>
        </p:nvSpPr>
        <p:spPr>
          <a:xfrm>
            <a:off x="7672039" y="6197601"/>
            <a:ext cx="2730672" cy="523876"/>
          </a:xfrm>
        </p:spPr>
        <p:txBody>
          <a:bodyPr anchor="b"/>
          <a:lstStyle>
            <a:lvl1pPr algn="l">
              <a:defRPr>
                <a:solidFill>
                  <a:srgbClr val="757575"/>
                </a:solidFill>
              </a:defRPr>
            </a:lvl1pPr>
          </a:lstStyle>
          <a:p>
            <a:r>
              <a:rPr lang="fi-FI" dirty="0"/>
              <a:t>Länsi-Uudenmaan hyvinvointialue Västra </a:t>
            </a:r>
            <a:r>
              <a:rPr lang="fi-FI" dirty="0" err="1"/>
              <a:t>Nylands</a:t>
            </a:r>
            <a:r>
              <a:rPr lang="fi-FI" dirty="0"/>
              <a:t> </a:t>
            </a:r>
            <a:r>
              <a:rPr lang="fi-FI" dirty="0" err="1"/>
              <a:t>välfärdsområde</a:t>
            </a:r>
            <a:endParaRPr lang="fi-FI" dirty="0"/>
          </a:p>
        </p:txBody>
      </p:sp>
      <p:sp>
        <p:nvSpPr>
          <p:cNvPr id="4" name="Date Placeholder 3"/>
          <p:cNvSpPr>
            <a:spLocks noGrp="1"/>
          </p:cNvSpPr>
          <p:nvPr>
            <p:ph type="dt" sz="half" idx="10"/>
          </p:nvPr>
        </p:nvSpPr>
        <p:spPr>
          <a:xfrm>
            <a:off x="10995380" y="153107"/>
            <a:ext cx="1049649" cy="365125"/>
          </a:xfrm>
        </p:spPr>
        <p:txBody>
          <a:bodyPr/>
          <a:lstStyle>
            <a:lvl1pPr>
              <a:defRPr>
                <a:solidFill>
                  <a:srgbClr val="757575"/>
                </a:solidFill>
              </a:defRPr>
            </a:lvl1pPr>
          </a:lstStyle>
          <a:p>
            <a:fld id="{14DD0E83-E13A-4196-BF2C-EA1373B042D9}" type="datetime1">
              <a:rPr lang="fi-FI" smtClean="0"/>
              <a:pPr/>
              <a:t>13.2.2024</a:t>
            </a:fld>
            <a:endParaRPr lang="fi-FI" dirty="0"/>
          </a:p>
        </p:txBody>
      </p:sp>
      <p:sp>
        <p:nvSpPr>
          <p:cNvPr id="6" name="Slide Number Placeholder 5"/>
          <p:cNvSpPr>
            <a:spLocks noGrp="1"/>
          </p:cNvSpPr>
          <p:nvPr>
            <p:ph type="sldNum" sz="quarter" idx="12"/>
          </p:nvPr>
        </p:nvSpPr>
        <p:spPr/>
        <p:txBody>
          <a:bodyPr/>
          <a:lstStyle/>
          <a:p>
            <a:fld id="{07F0CC26-4241-4995-BDB3-9E0D3B0C702B}" type="slidenum">
              <a:rPr lang="fi-FI" smtClean="0"/>
              <a:t>‹#›</a:t>
            </a:fld>
            <a:endParaRPr lang="fi-FI"/>
          </a:p>
        </p:txBody>
      </p:sp>
      <p:sp>
        <p:nvSpPr>
          <p:cNvPr id="22" name="Kuvan paikkamerkki 2">
            <a:extLst>
              <a:ext uri="{FF2B5EF4-FFF2-40B4-BE49-F238E27FC236}">
                <a16:creationId xmlns:a16="http://schemas.microsoft.com/office/drawing/2014/main" id="{C484011D-E25A-0AED-D4C5-7DEC58B53FCF}"/>
              </a:ext>
            </a:extLst>
          </p:cNvPr>
          <p:cNvSpPr>
            <a:spLocks noGrp="1"/>
          </p:cNvSpPr>
          <p:nvPr>
            <p:ph type="pic" sz="quarter" idx="16" hasCustomPrompt="1"/>
          </p:nvPr>
        </p:nvSpPr>
        <p:spPr>
          <a:xfrm>
            <a:off x="0" y="0"/>
            <a:ext cx="7145867" cy="6858000"/>
          </a:xfrm>
          <a:solidFill>
            <a:schemeClr val="bg1">
              <a:lumMod val="95000"/>
            </a:schemeClr>
          </a:solidFill>
        </p:spPr>
        <p:txBody>
          <a:bodyPr>
            <a:normAutofit/>
          </a:bodyPr>
          <a:lstStyle>
            <a:lvl1pPr marL="0" marR="0" indent="0" algn="l" defTabSz="457189" rtl="0" eaLnBrk="1" fontAlgn="base" latinLnBrk="0" hangingPunct="1">
              <a:lnSpc>
                <a:spcPct val="100000"/>
              </a:lnSpc>
              <a:spcBef>
                <a:spcPts val="800"/>
              </a:spcBef>
              <a:spcAft>
                <a:spcPct val="0"/>
              </a:spcAft>
              <a:buClr>
                <a:schemeClr val="accent6"/>
              </a:buClr>
              <a:buSzPct val="85000"/>
              <a:buFontTx/>
              <a:buNone/>
              <a:tabLst/>
              <a:defRPr sz="1333"/>
            </a:lvl1pPr>
          </a:lstStyle>
          <a:p>
            <a:pPr marL="228594" marR="0" lvl="0" indent="-228594"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Paikka </a:t>
            </a:r>
            <a:r>
              <a:rPr lang="en-US" dirty="0" err="1"/>
              <a:t>kuvalle</a:t>
            </a:r>
            <a:r>
              <a:rPr lang="en-US" dirty="0"/>
              <a:t>.</a:t>
            </a:r>
            <a:endParaRPr lang="fi-FI" dirty="0"/>
          </a:p>
          <a:p>
            <a:endParaRPr lang="fi-FI" dirty="0"/>
          </a:p>
        </p:txBody>
      </p:sp>
      <p:grpSp>
        <p:nvGrpSpPr>
          <p:cNvPr id="7" name="Ryhmä 6">
            <a:extLst>
              <a:ext uri="{FF2B5EF4-FFF2-40B4-BE49-F238E27FC236}">
                <a16:creationId xmlns:a16="http://schemas.microsoft.com/office/drawing/2014/main" id="{25EC7D18-B2BB-1BBD-C6B8-6E40164ED235}"/>
              </a:ext>
              <a:ext uri="{C183D7F6-B498-43B3-948B-1728B52AA6E4}">
                <adec:decorative xmlns:adec="http://schemas.microsoft.com/office/drawing/2017/decorative" val="1"/>
              </a:ext>
            </a:extLst>
          </p:cNvPr>
          <p:cNvGrpSpPr/>
          <p:nvPr userDrawn="1"/>
        </p:nvGrpSpPr>
        <p:grpSpPr>
          <a:xfrm>
            <a:off x="-704072" y="4155441"/>
            <a:ext cx="4111096" cy="3425247"/>
            <a:chOff x="3805300" y="1933603"/>
            <a:chExt cx="1534425" cy="1278439"/>
          </a:xfrm>
          <a:solidFill>
            <a:schemeClr val="bg1"/>
          </a:solidFill>
        </p:grpSpPr>
        <p:sp>
          <p:nvSpPr>
            <p:cNvPr id="11" name="Vapaamuotoinen: Muoto 10">
              <a:extLst>
                <a:ext uri="{FF2B5EF4-FFF2-40B4-BE49-F238E27FC236}">
                  <a16:creationId xmlns:a16="http://schemas.microsoft.com/office/drawing/2014/main" id="{B7F23EB4-103A-35B4-D07F-4039D63D2E2D}"/>
                </a:ext>
                <a:ext uri="{C183D7F6-B498-43B3-948B-1728B52AA6E4}">
                  <adec:decorative xmlns:adec="http://schemas.microsoft.com/office/drawing/2017/decorative" val="1"/>
                </a:ext>
              </a:extLst>
            </p:cNvPr>
            <p:cNvSpPr/>
            <p:nvPr/>
          </p:nvSpPr>
          <p:spPr>
            <a:xfrm>
              <a:off x="4241165" y="2587710"/>
              <a:ext cx="391070" cy="217852"/>
            </a:xfrm>
            <a:custGeom>
              <a:avLst/>
              <a:gdLst>
                <a:gd name="connsiteX0" fmla="*/ 260349 w 391070"/>
                <a:gd name="connsiteY0" fmla="*/ 4423 h 217852"/>
                <a:gd name="connsiteX1" fmla="*/ 128237 w 391070"/>
                <a:gd name="connsiteY1" fmla="*/ 39570 h 217852"/>
                <a:gd name="connsiteX2" fmla="*/ 11651 w 391070"/>
                <a:gd name="connsiteY2" fmla="*/ 103197 h 217852"/>
                <a:gd name="connsiteX3" fmla="*/ 25938 w 391070"/>
                <a:gd name="connsiteY3" fmla="*/ 177873 h 217852"/>
                <a:gd name="connsiteX4" fmla="*/ 151668 w 391070"/>
                <a:gd name="connsiteY4" fmla="*/ 196733 h 217852"/>
                <a:gd name="connsiteX5" fmla="*/ 211866 w 391070"/>
                <a:gd name="connsiteY5" fmla="*/ 196638 h 217852"/>
                <a:gd name="connsiteX6" fmla="*/ 329786 w 391070"/>
                <a:gd name="connsiteY6" fmla="*/ 200638 h 217852"/>
                <a:gd name="connsiteX7" fmla="*/ 367124 w 391070"/>
                <a:gd name="connsiteY7" fmla="*/ 166729 h 217852"/>
                <a:gd name="connsiteX8" fmla="*/ 260444 w 391070"/>
                <a:gd name="connsiteY8" fmla="*/ 4423 h 21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070" h="217852">
                  <a:moveTo>
                    <a:pt x="260349" y="4423"/>
                  </a:moveTo>
                  <a:cubicBezTo>
                    <a:pt x="216534" y="16996"/>
                    <a:pt x="171385" y="24711"/>
                    <a:pt x="128237" y="39570"/>
                  </a:cubicBezTo>
                  <a:cubicBezTo>
                    <a:pt x="86898" y="53763"/>
                    <a:pt x="39464" y="67479"/>
                    <a:pt x="11651" y="103197"/>
                  </a:cubicBezTo>
                  <a:cubicBezTo>
                    <a:pt x="-8161" y="128629"/>
                    <a:pt x="-2256" y="161776"/>
                    <a:pt x="25938" y="177873"/>
                  </a:cubicBezTo>
                  <a:cubicBezTo>
                    <a:pt x="63943" y="199590"/>
                    <a:pt x="109377" y="195209"/>
                    <a:pt x="151668" y="196733"/>
                  </a:cubicBezTo>
                  <a:cubicBezTo>
                    <a:pt x="171576" y="197495"/>
                    <a:pt x="191769" y="196923"/>
                    <a:pt x="211866" y="196638"/>
                  </a:cubicBezTo>
                  <a:cubicBezTo>
                    <a:pt x="245871" y="221117"/>
                    <a:pt x="295210" y="226927"/>
                    <a:pt x="329786" y="200638"/>
                  </a:cubicBezTo>
                  <a:cubicBezTo>
                    <a:pt x="343311" y="190351"/>
                    <a:pt x="356456" y="179969"/>
                    <a:pt x="367124" y="166729"/>
                  </a:cubicBezTo>
                  <a:cubicBezTo>
                    <a:pt x="430656" y="88243"/>
                    <a:pt x="358361" y="-23676"/>
                    <a:pt x="260444" y="4423"/>
                  </a:cubicBezTo>
                  <a:close/>
                </a:path>
              </a:pathLst>
            </a:custGeom>
            <a:grpFill/>
            <a:ln w="9525" cap="flat">
              <a:noFill/>
              <a:prstDash val="solid"/>
              <a:miter/>
            </a:ln>
          </p:spPr>
          <p:txBody>
            <a:bodyPr rtlCol="0" anchor="ctr"/>
            <a:lstStyle/>
            <a:p>
              <a:endParaRPr lang="fi-FI" sz="3200"/>
            </a:p>
          </p:txBody>
        </p:sp>
        <p:sp>
          <p:nvSpPr>
            <p:cNvPr id="12" name="Vapaamuotoinen: Muoto 11">
              <a:extLst>
                <a:ext uri="{FF2B5EF4-FFF2-40B4-BE49-F238E27FC236}">
                  <a16:creationId xmlns:a16="http://schemas.microsoft.com/office/drawing/2014/main" id="{65CE5B0E-0C89-7075-2F05-E4D09BACE72E}"/>
                </a:ext>
                <a:ext uri="{C183D7F6-B498-43B3-948B-1728B52AA6E4}">
                  <adec:decorative xmlns:adec="http://schemas.microsoft.com/office/drawing/2017/decorative" val="1"/>
                </a:ext>
              </a:extLst>
            </p:cNvPr>
            <p:cNvSpPr/>
            <p:nvPr/>
          </p:nvSpPr>
          <p:spPr>
            <a:xfrm>
              <a:off x="3805300" y="2770673"/>
              <a:ext cx="344049" cy="184753"/>
            </a:xfrm>
            <a:custGeom>
              <a:avLst/>
              <a:gdLst>
                <a:gd name="connsiteX0" fmla="*/ 343789 w 344049"/>
                <a:gd name="connsiteY0" fmla="*/ 86255 h 184753"/>
                <a:gd name="connsiteX1" fmla="*/ 245395 w 344049"/>
                <a:gd name="connsiteY1" fmla="*/ 149 h 184753"/>
                <a:gd name="connsiteX2" fmla="*/ 96901 w 344049"/>
                <a:gd name="connsiteY2" fmla="*/ 50631 h 184753"/>
                <a:gd name="connsiteX3" fmla="*/ 3270 w 344049"/>
                <a:gd name="connsiteY3" fmla="*/ 149882 h 184753"/>
                <a:gd name="connsiteX4" fmla="*/ 16414 w 344049"/>
                <a:gd name="connsiteY4" fmla="*/ 176837 h 184753"/>
                <a:gd name="connsiteX5" fmla="*/ 132905 w 344049"/>
                <a:gd name="connsiteY5" fmla="*/ 175504 h 184753"/>
                <a:gd name="connsiteX6" fmla="*/ 257778 w 344049"/>
                <a:gd name="connsiteY6" fmla="*/ 184648 h 184753"/>
                <a:gd name="connsiteX7" fmla="*/ 343884 w 344049"/>
                <a:gd name="connsiteY7" fmla="*/ 86255 h 18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9" h="184753">
                  <a:moveTo>
                    <a:pt x="343789" y="86255"/>
                  </a:moveTo>
                  <a:cubicBezTo>
                    <a:pt x="340360" y="35963"/>
                    <a:pt x="295402" y="-2709"/>
                    <a:pt x="245395" y="149"/>
                  </a:cubicBezTo>
                  <a:cubicBezTo>
                    <a:pt x="193675" y="3197"/>
                    <a:pt x="142049" y="26533"/>
                    <a:pt x="96901" y="50631"/>
                  </a:cubicBezTo>
                  <a:cubicBezTo>
                    <a:pt x="53467" y="73777"/>
                    <a:pt x="31654" y="111496"/>
                    <a:pt x="3270" y="149882"/>
                  </a:cubicBezTo>
                  <a:cubicBezTo>
                    <a:pt x="-3969" y="159692"/>
                    <a:pt x="984" y="179885"/>
                    <a:pt x="16414" y="176837"/>
                  </a:cubicBezTo>
                  <a:cubicBezTo>
                    <a:pt x="55181" y="169217"/>
                    <a:pt x="93567" y="177790"/>
                    <a:pt x="132905" y="175504"/>
                  </a:cubicBezTo>
                  <a:cubicBezTo>
                    <a:pt x="175291" y="173123"/>
                    <a:pt x="215677" y="182171"/>
                    <a:pt x="257778" y="184648"/>
                  </a:cubicBezTo>
                  <a:cubicBezTo>
                    <a:pt x="307594" y="187505"/>
                    <a:pt x="346932" y="131594"/>
                    <a:pt x="343884" y="86255"/>
                  </a:cubicBezTo>
                  <a:close/>
                </a:path>
              </a:pathLst>
            </a:custGeom>
            <a:grpFill/>
            <a:ln w="9525" cap="flat">
              <a:noFill/>
              <a:prstDash val="solid"/>
              <a:miter/>
            </a:ln>
          </p:spPr>
          <p:txBody>
            <a:bodyPr rtlCol="0" anchor="ctr"/>
            <a:lstStyle/>
            <a:p>
              <a:endParaRPr lang="fi-FI" sz="3200"/>
            </a:p>
          </p:txBody>
        </p:sp>
        <p:sp>
          <p:nvSpPr>
            <p:cNvPr id="13" name="Vapaamuotoinen: Muoto 12">
              <a:extLst>
                <a:ext uri="{FF2B5EF4-FFF2-40B4-BE49-F238E27FC236}">
                  <a16:creationId xmlns:a16="http://schemas.microsoft.com/office/drawing/2014/main" id="{9C391CB0-B303-71DE-D879-A383FABB6ECD}"/>
                </a:ext>
                <a:ext uri="{C183D7F6-B498-43B3-948B-1728B52AA6E4}">
                  <adec:decorative xmlns:adec="http://schemas.microsoft.com/office/drawing/2017/decorative" val="1"/>
                </a:ext>
              </a:extLst>
            </p:cNvPr>
            <p:cNvSpPr/>
            <p:nvPr/>
          </p:nvSpPr>
          <p:spPr>
            <a:xfrm>
              <a:off x="4056327" y="3013610"/>
              <a:ext cx="458001" cy="198432"/>
            </a:xfrm>
            <a:custGeom>
              <a:avLst/>
              <a:gdLst>
                <a:gd name="connsiteX0" fmla="*/ 415469 w 458001"/>
                <a:gd name="connsiteY0" fmla="*/ 15721 h 198432"/>
                <a:gd name="connsiteX1" fmla="*/ 193727 w 458001"/>
                <a:gd name="connsiteY1" fmla="*/ 35438 h 198432"/>
                <a:gd name="connsiteX2" fmla="*/ 95524 w 458001"/>
                <a:gd name="connsiteY2" fmla="*/ 69251 h 198432"/>
                <a:gd name="connsiteX3" fmla="*/ 5418 w 458001"/>
                <a:gd name="connsiteY3" fmla="*/ 136212 h 198432"/>
                <a:gd name="connsiteX4" fmla="*/ 6656 w 458001"/>
                <a:gd name="connsiteY4" fmla="*/ 157548 h 198432"/>
                <a:gd name="connsiteX5" fmla="*/ 92762 w 458001"/>
                <a:gd name="connsiteY5" fmla="*/ 193743 h 198432"/>
                <a:gd name="connsiteX6" fmla="*/ 214015 w 458001"/>
                <a:gd name="connsiteY6" fmla="*/ 196410 h 198432"/>
                <a:gd name="connsiteX7" fmla="*/ 438615 w 458001"/>
                <a:gd name="connsiteY7" fmla="*/ 136117 h 198432"/>
                <a:gd name="connsiteX8" fmla="*/ 415564 w 458001"/>
                <a:gd name="connsiteY8" fmla="*/ 15626 h 19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001" h="198432">
                  <a:moveTo>
                    <a:pt x="415469" y="15721"/>
                  </a:moveTo>
                  <a:cubicBezTo>
                    <a:pt x="341555" y="-18760"/>
                    <a:pt x="266403" y="10673"/>
                    <a:pt x="193727" y="35438"/>
                  </a:cubicBezTo>
                  <a:cubicBezTo>
                    <a:pt x="161056" y="46582"/>
                    <a:pt x="127433" y="56012"/>
                    <a:pt x="95524" y="69251"/>
                  </a:cubicBezTo>
                  <a:cubicBezTo>
                    <a:pt x="58948" y="84396"/>
                    <a:pt x="35898" y="111828"/>
                    <a:pt x="5418" y="136212"/>
                  </a:cubicBezTo>
                  <a:cubicBezTo>
                    <a:pt x="-1250" y="141546"/>
                    <a:pt x="-2774" y="153738"/>
                    <a:pt x="6656" y="157548"/>
                  </a:cubicBezTo>
                  <a:cubicBezTo>
                    <a:pt x="34945" y="169073"/>
                    <a:pt x="62663" y="187171"/>
                    <a:pt x="92762" y="193743"/>
                  </a:cubicBezTo>
                  <a:cubicBezTo>
                    <a:pt x="130957" y="202125"/>
                    <a:pt x="175249" y="196791"/>
                    <a:pt x="214015" y="196410"/>
                  </a:cubicBezTo>
                  <a:cubicBezTo>
                    <a:pt x="294121" y="195743"/>
                    <a:pt x="379750" y="198220"/>
                    <a:pt x="438615" y="136117"/>
                  </a:cubicBezTo>
                  <a:cubicBezTo>
                    <a:pt x="472524" y="100303"/>
                    <a:pt x="460141" y="36390"/>
                    <a:pt x="415564" y="15626"/>
                  </a:cubicBezTo>
                  <a:close/>
                </a:path>
              </a:pathLst>
            </a:custGeom>
            <a:grpFill/>
            <a:ln w="9525" cap="flat">
              <a:noFill/>
              <a:prstDash val="solid"/>
              <a:miter/>
            </a:ln>
          </p:spPr>
          <p:txBody>
            <a:bodyPr rtlCol="0" anchor="ctr"/>
            <a:lstStyle/>
            <a:p>
              <a:endParaRPr lang="fi-FI" sz="3200"/>
            </a:p>
          </p:txBody>
        </p:sp>
        <p:sp>
          <p:nvSpPr>
            <p:cNvPr id="14" name="Vapaamuotoinen: Muoto 13">
              <a:extLst>
                <a:ext uri="{FF2B5EF4-FFF2-40B4-BE49-F238E27FC236}">
                  <a16:creationId xmlns:a16="http://schemas.microsoft.com/office/drawing/2014/main" id="{06543BBE-6C1F-C890-9626-60D0DF3FE7BA}"/>
                </a:ext>
                <a:ext uri="{C183D7F6-B498-43B3-948B-1728B52AA6E4}">
                  <adec:decorative xmlns:adec="http://schemas.microsoft.com/office/drawing/2017/decorative" val="1"/>
                </a:ext>
              </a:extLst>
            </p:cNvPr>
            <p:cNvSpPr/>
            <p:nvPr/>
          </p:nvSpPr>
          <p:spPr>
            <a:xfrm>
              <a:off x="4861957" y="2824493"/>
              <a:ext cx="317826" cy="162323"/>
            </a:xfrm>
            <a:custGeom>
              <a:avLst/>
              <a:gdLst>
                <a:gd name="connsiteX0" fmla="*/ 317642 w 317826"/>
                <a:gd name="connsiteY0" fmla="*/ 86537 h 162323"/>
                <a:gd name="connsiteX1" fmla="*/ 209914 w 317826"/>
                <a:gd name="connsiteY1" fmla="*/ 3289 h 162323"/>
                <a:gd name="connsiteX2" fmla="*/ 9318 w 317826"/>
                <a:gd name="connsiteY2" fmla="*/ 55200 h 162323"/>
                <a:gd name="connsiteX3" fmla="*/ 7508 w 317826"/>
                <a:gd name="connsiteY3" fmla="*/ 80822 h 162323"/>
                <a:gd name="connsiteX4" fmla="*/ 199342 w 317826"/>
                <a:gd name="connsiteY4" fmla="*/ 155213 h 162323"/>
                <a:gd name="connsiteX5" fmla="*/ 317642 w 317826"/>
                <a:gd name="connsiteY5" fmla="*/ 86633 h 16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826" h="162323">
                  <a:moveTo>
                    <a:pt x="317642" y="86537"/>
                  </a:moveTo>
                  <a:cubicBezTo>
                    <a:pt x="321452" y="26911"/>
                    <a:pt x="265445" y="-11856"/>
                    <a:pt x="209914" y="3289"/>
                  </a:cubicBezTo>
                  <a:cubicBezTo>
                    <a:pt x="143525" y="21482"/>
                    <a:pt x="76564" y="40436"/>
                    <a:pt x="9318" y="55200"/>
                  </a:cubicBezTo>
                  <a:cubicBezTo>
                    <a:pt x="-1826" y="57677"/>
                    <a:pt x="-3636" y="76917"/>
                    <a:pt x="7508" y="80822"/>
                  </a:cubicBezTo>
                  <a:cubicBezTo>
                    <a:pt x="72088" y="103206"/>
                    <a:pt x="135905" y="129590"/>
                    <a:pt x="199342" y="155213"/>
                  </a:cubicBezTo>
                  <a:cubicBezTo>
                    <a:pt x="252777" y="176834"/>
                    <a:pt x="313737" y="147783"/>
                    <a:pt x="317642" y="86633"/>
                  </a:cubicBezTo>
                  <a:close/>
                </a:path>
              </a:pathLst>
            </a:custGeom>
            <a:grpFill/>
            <a:ln w="9525" cap="flat">
              <a:noFill/>
              <a:prstDash val="solid"/>
              <a:miter/>
            </a:ln>
          </p:spPr>
          <p:txBody>
            <a:bodyPr rtlCol="0" anchor="ctr"/>
            <a:lstStyle/>
            <a:p>
              <a:endParaRPr lang="fi-FI" sz="3200"/>
            </a:p>
          </p:txBody>
        </p:sp>
        <p:sp>
          <p:nvSpPr>
            <p:cNvPr id="15" name="Vapaamuotoinen: Muoto 14">
              <a:extLst>
                <a:ext uri="{FF2B5EF4-FFF2-40B4-BE49-F238E27FC236}">
                  <a16:creationId xmlns:a16="http://schemas.microsoft.com/office/drawing/2014/main" id="{CB177D20-F9B6-916F-7738-4D6180CBB87C}"/>
                </a:ext>
                <a:ext uri="{C183D7F6-B498-43B3-948B-1728B52AA6E4}">
                  <adec:decorative xmlns:adec="http://schemas.microsoft.com/office/drawing/2017/decorative" val="1"/>
                </a:ext>
              </a:extLst>
            </p:cNvPr>
            <p:cNvSpPr/>
            <p:nvPr/>
          </p:nvSpPr>
          <p:spPr>
            <a:xfrm>
              <a:off x="4844250" y="2519405"/>
              <a:ext cx="395470" cy="206724"/>
            </a:xfrm>
            <a:custGeom>
              <a:avLst/>
              <a:gdLst>
                <a:gd name="connsiteX0" fmla="*/ 382593 w 395470"/>
                <a:gd name="connsiteY0" fmla="*/ 80348 h 206724"/>
                <a:gd name="connsiteX1" fmla="*/ 191998 w 395470"/>
                <a:gd name="connsiteY1" fmla="*/ 4624 h 206724"/>
                <a:gd name="connsiteX2" fmla="*/ 98462 w 395470"/>
                <a:gd name="connsiteY2" fmla="*/ 433 h 206724"/>
                <a:gd name="connsiteX3" fmla="*/ 10547 w 395470"/>
                <a:gd name="connsiteY3" fmla="*/ 25388 h 206724"/>
                <a:gd name="connsiteX4" fmla="*/ 5117 w 395470"/>
                <a:gd name="connsiteY4" fmla="*/ 51487 h 206724"/>
                <a:gd name="connsiteX5" fmla="*/ 66839 w 395470"/>
                <a:gd name="connsiteY5" fmla="*/ 105589 h 206724"/>
                <a:gd name="connsiteX6" fmla="*/ 153517 w 395470"/>
                <a:gd name="connsiteY6" fmla="*/ 151309 h 206724"/>
                <a:gd name="connsiteX7" fmla="*/ 340112 w 395470"/>
                <a:gd name="connsiteY7" fmla="*/ 202649 h 206724"/>
                <a:gd name="connsiteX8" fmla="*/ 382498 w 395470"/>
                <a:gd name="connsiteY8" fmla="*/ 80348 h 20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70" h="206724">
                  <a:moveTo>
                    <a:pt x="382593" y="80348"/>
                  </a:moveTo>
                  <a:cubicBezTo>
                    <a:pt x="337349" y="17102"/>
                    <a:pt x="264864" y="11482"/>
                    <a:pt x="191998" y="4624"/>
                  </a:cubicBezTo>
                  <a:cubicBezTo>
                    <a:pt x="160946" y="1671"/>
                    <a:pt x="129704" y="-1091"/>
                    <a:pt x="98462" y="433"/>
                  </a:cubicBezTo>
                  <a:cubicBezTo>
                    <a:pt x="64172" y="2052"/>
                    <a:pt x="42455" y="17006"/>
                    <a:pt x="10547" y="25388"/>
                  </a:cubicBezTo>
                  <a:cubicBezTo>
                    <a:pt x="-121" y="28151"/>
                    <a:pt x="-4027" y="44724"/>
                    <a:pt x="5117" y="51487"/>
                  </a:cubicBezTo>
                  <a:cubicBezTo>
                    <a:pt x="27596" y="68156"/>
                    <a:pt x="41884" y="90730"/>
                    <a:pt x="66839" y="105589"/>
                  </a:cubicBezTo>
                  <a:cubicBezTo>
                    <a:pt x="94938" y="122353"/>
                    <a:pt x="124561" y="136164"/>
                    <a:pt x="153517" y="151309"/>
                  </a:cubicBezTo>
                  <a:cubicBezTo>
                    <a:pt x="216477" y="184170"/>
                    <a:pt x="267245" y="218746"/>
                    <a:pt x="340112" y="202649"/>
                  </a:cubicBezTo>
                  <a:cubicBezTo>
                    <a:pt x="390880" y="191409"/>
                    <a:pt x="410882" y="119972"/>
                    <a:pt x="382498" y="80348"/>
                  </a:cubicBezTo>
                  <a:close/>
                </a:path>
              </a:pathLst>
            </a:custGeom>
            <a:grpFill/>
            <a:ln w="9525" cap="flat">
              <a:noFill/>
              <a:prstDash val="solid"/>
              <a:miter/>
            </a:ln>
          </p:spPr>
          <p:txBody>
            <a:bodyPr rtlCol="0" anchor="ctr"/>
            <a:lstStyle/>
            <a:p>
              <a:endParaRPr lang="fi-FI" sz="3200"/>
            </a:p>
          </p:txBody>
        </p:sp>
        <p:sp>
          <p:nvSpPr>
            <p:cNvPr id="16" name="Vapaamuotoinen: Muoto 15">
              <a:extLst>
                <a:ext uri="{FF2B5EF4-FFF2-40B4-BE49-F238E27FC236}">
                  <a16:creationId xmlns:a16="http://schemas.microsoft.com/office/drawing/2014/main" id="{BCEE1F6D-0C44-6DC2-6AFE-C05869F80E5E}"/>
                </a:ext>
                <a:ext uri="{C183D7F6-B498-43B3-948B-1728B52AA6E4}">
                  <adec:decorative xmlns:adec="http://schemas.microsoft.com/office/drawing/2017/decorative" val="1"/>
                </a:ext>
              </a:extLst>
            </p:cNvPr>
            <p:cNvSpPr/>
            <p:nvPr/>
          </p:nvSpPr>
          <p:spPr>
            <a:xfrm>
              <a:off x="4446189" y="2285056"/>
              <a:ext cx="304175" cy="162435"/>
            </a:xfrm>
            <a:custGeom>
              <a:avLst/>
              <a:gdLst>
                <a:gd name="connsiteX0" fmla="*/ 303928 w 304175"/>
                <a:gd name="connsiteY0" fmla="*/ 72953 h 162435"/>
                <a:gd name="connsiteX1" fmla="*/ 154004 w 304175"/>
                <a:gd name="connsiteY1" fmla="*/ 9992 h 162435"/>
                <a:gd name="connsiteX2" fmla="*/ 8653 w 304175"/>
                <a:gd name="connsiteY2" fmla="*/ 81906 h 162435"/>
                <a:gd name="connsiteX3" fmla="*/ 10272 w 304175"/>
                <a:gd name="connsiteY3" fmla="*/ 107243 h 162435"/>
                <a:gd name="connsiteX4" fmla="*/ 157243 w 304175"/>
                <a:gd name="connsiteY4" fmla="*/ 159916 h 162435"/>
                <a:gd name="connsiteX5" fmla="*/ 303928 w 304175"/>
                <a:gd name="connsiteY5" fmla="*/ 72953 h 16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175" h="162435">
                  <a:moveTo>
                    <a:pt x="303928" y="72953"/>
                  </a:moveTo>
                  <a:cubicBezTo>
                    <a:pt x="298594" y="-6200"/>
                    <a:pt x="210773" y="-9534"/>
                    <a:pt x="154004" y="9992"/>
                  </a:cubicBezTo>
                  <a:cubicBezTo>
                    <a:pt x="102283" y="27804"/>
                    <a:pt x="59135" y="61808"/>
                    <a:pt x="8653" y="81906"/>
                  </a:cubicBezTo>
                  <a:cubicBezTo>
                    <a:pt x="-4397" y="87050"/>
                    <a:pt x="-1730" y="103052"/>
                    <a:pt x="10272" y="107243"/>
                  </a:cubicBezTo>
                  <a:cubicBezTo>
                    <a:pt x="59611" y="124007"/>
                    <a:pt x="104950" y="152105"/>
                    <a:pt x="157243" y="159916"/>
                  </a:cubicBezTo>
                  <a:cubicBezTo>
                    <a:pt x="218488" y="169060"/>
                    <a:pt x="309547" y="156201"/>
                    <a:pt x="303928" y="72953"/>
                  </a:cubicBezTo>
                  <a:close/>
                </a:path>
              </a:pathLst>
            </a:custGeom>
            <a:grpFill/>
            <a:ln w="9525" cap="flat">
              <a:noFill/>
              <a:prstDash val="solid"/>
              <a:miter/>
            </a:ln>
          </p:spPr>
          <p:txBody>
            <a:bodyPr rtlCol="0" anchor="ctr"/>
            <a:lstStyle/>
            <a:p>
              <a:endParaRPr lang="fi-FI" sz="3200"/>
            </a:p>
          </p:txBody>
        </p:sp>
        <p:sp>
          <p:nvSpPr>
            <p:cNvPr id="17" name="Vapaamuotoinen: Muoto 16">
              <a:extLst>
                <a:ext uri="{FF2B5EF4-FFF2-40B4-BE49-F238E27FC236}">
                  <a16:creationId xmlns:a16="http://schemas.microsoft.com/office/drawing/2014/main" id="{B1381C45-7BD7-8B2E-DC91-47510A5A3E9A}"/>
                </a:ext>
                <a:ext uri="{C183D7F6-B498-43B3-948B-1728B52AA6E4}">
                  <adec:decorative xmlns:adec="http://schemas.microsoft.com/office/drawing/2017/decorative" val="1"/>
                </a:ext>
              </a:extLst>
            </p:cNvPr>
            <p:cNvSpPr/>
            <p:nvPr/>
          </p:nvSpPr>
          <p:spPr>
            <a:xfrm>
              <a:off x="4913183" y="2140755"/>
              <a:ext cx="426542" cy="192851"/>
            </a:xfrm>
            <a:custGeom>
              <a:avLst/>
              <a:gdLst>
                <a:gd name="connsiteX0" fmla="*/ 330424 w 426542"/>
                <a:gd name="connsiteY0" fmla="*/ 655 h 192851"/>
                <a:gd name="connsiteX1" fmla="*/ 14384 w 426542"/>
                <a:gd name="connsiteY1" fmla="*/ 40851 h 192851"/>
                <a:gd name="connsiteX2" fmla="*/ 8574 w 426542"/>
                <a:gd name="connsiteY2" fmla="*/ 69997 h 192851"/>
                <a:gd name="connsiteX3" fmla="*/ 294991 w 426542"/>
                <a:gd name="connsiteY3" fmla="*/ 178201 h 192851"/>
                <a:gd name="connsiteX4" fmla="*/ 330519 w 426542"/>
                <a:gd name="connsiteY4" fmla="*/ 655 h 19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542" h="192851">
                  <a:moveTo>
                    <a:pt x="330424" y="655"/>
                  </a:moveTo>
                  <a:cubicBezTo>
                    <a:pt x="223267" y="10847"/>
                    <a:pt x="120207" y="21134"/>
                    <a:pt x="14384" y="40851"/>
                  </a:cubicBezTo>
                  <a:cubicBezTo>
                    <a:pt x="668" y="43422"/>
                    <a:pt x="-6857" y="63139"/>
                    <a:pt x="8574" y="69997"/>
                  </a:cubicBezTo>
                  <a:cubicBezTo>
                    <a:pt x="102967" y="112383"/>
                    <a:pt x="197455" y="144959"/>
                    <a:pt x="294991" y="178201"/>
                  </a:cubicBezTo>
                  <a:cubicBezTo>
                    <a:pt x="424054" y="258021"/>
                    <a:pt x="495492" y="-15061"/>
                    <a:pt x="330519" y="655"/>
                  </a:cubicBezTo>
                  <a:close/>
                </a:path>
              </a:pathLst>
            </a:custGeom>
            <a:grpFill/>
            <a:ln w="9525" cap="flat">
              <a:noFill/>
              <a:prstDash val="solid"/>
              <a:miter/>
            </a:ln>
          </p:spPr>
          <p:txBody>
            <a:bodyPr rtlCol="0" anchor="ctr"/>
            <a:lstStyle/>
            <a:p>
              <a:endParaRPr lang="fi-FI" sz="3200"/>
            </a:p>
          </p:txBody>
        </p:sp>
        <p:sp>
          <p:nvSpPr>
            <p:cNvPr id="18" name="Vapaamuotoinen: Muoto 17">
              <a:extLst>
                <a:ext uri="{FF2B5EF4-FFF2-40B4-BE49-F238E27FC236}">
                  <a16:creationId xmlns:a16="http://schemas.microsoft.com/office/drawing/2014/main" id="{49557382-D542-5A14-42C5-53AD49AAC106}"/>
                </a:ext>
                <a:ext uri="{C183D7F6-B498-43B3-948B-1728B52AA6E4}">
                  <adec:decorative xmlns:adec="http://schemas.microsoft.com/office/drawing/2017/decorative" val="1"/>
                </a:ext>
              </a:extLst>
            </p:cNvPr>
            <p:cNvSpPr/>
            <p:nvPr/>
          </p:nvSpPr>
          <p:spPr>
            <a:xfrm>
              <a:off x="3902470" y="2487419"/>
              <a:ext cx="321642" cy="139966"/>
            </a:xfrm>
            <a:custGeom>
              <a:avLst/>
              <a:gdLst>
                <a:gd name="connsiteX0" fmla="*/ 270908 w 321642"/>
                <a:gd name="connsiteY0" fmla="*/ 10130 h 139966"/>
                <a:gd name="connsiteX1" fmla="*/ 126795 w 321642"/>
                <a:gd name="connsiteY1" fmla="*/ 15179 h 139966"/>
                <a:gd name="connsiteX2" fmla="*/ 8589 w 321642"/>
                <a:gd name="connsiteY2" fmla="*/ 73757 h 139966"/>
                <a:gd name="connsiteX3" fmla="*/ 19924 w 321642"/>
                <a:gd name="connsiteY3" fmla="*/ 107666 h 139966"/>
                <a:gd name="connsiteX4" fmla="*/ 138701 w 321642"/>
                <a:gd name="connsiteY4" fmla="*/ 126621 h 139966"/>
                <a:gd name="connsiteX5" fmla="*/ 262716 w 321642"/>
                <a:gd name="connsiteY5" fmla="*/ 139956 h 139966"/>
                <a:gd name="connsiteX6" fmla="*/ 270908 w 321642"/>
                <a:gd name="connsiteY6" fmla="*/ 10226 h 13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642" h="139966">
                  <a:moveTo>
                    <a:pt x="270908" y="10130"/>
                  </a:moveTo>
                  <a:cubicBezTo>
                    <a:pt x="220425" y="-2633"/>
                    <a:pt x="175563" y="-5776"/>
                    <a:pt x="126795" y="15179"/>
                  </a:cubicBezTo>
                  <a:cubicBezTo>
                    <a:pt x="86504" y="32419"/>
                    <a:pt x="47166" y="53088"/>
                    <a:pt x="8589" y="73757"/>
                  </a:cubicBezTo>
                  <a:cubicBezTo>
                    <a:pt x="-8841" y="83092"/>
                    <a:pt x="2970" y="108047"/>
                    <a:pt x="19924" y="107666"/>
                  </a:cubicBezTo>
                  <a:cubicBezTo>
                    <a:pt x="61834" y="106904"/>
                    <a:pt x="98886" y="113667"/>
                    <a:pt x="138701" y="126621"/>
                  </a:cubicBezTo>
                  <a:cubicBezTo>
                    <a:pt x="180516" y="140242"/>
                    <a:pt x="219282" y="139194"/>
                    <a:pt x="262716" y="139956"/>
                  </a:cubicBezTo>
                  <a:cubicBezTo>
                    <a:pt x="340155" y="141194"/>
                    <a:pt x="339583" y="27656"/>
                    <a:pt x="270908" y="10226"/>
                  </a:cubicBezTo>
                  <a:close/>
                </a:path>
              </a:pathLst>
            </a:custGeom>
            <a:grpFill/>
            <a:ln w="9525" cap="flat">
              <a:noFill/>
              <a:prstDash val="solid"/>
              <a:miter/>
            </a:ln>
          </p:spPr>
          <p:txBody>
            <a:bodyPr rtlCol="0" anchor="ctr"/>
            <a:lstStyle/>
            <a:p>
              <a:endParaRPr lang="fi-FI" sz="3200"/>
            </a:p>
          </p:txBody>
        </p:sp>
        <p:sp>
          <p:nvSpPr>
            <p:cNvPr id="19" name="Vapaamuotoinen: Muoto 18">
              <a:extLst>
                <a:ext uri="{FF2B5EF4-FFF2-40B4-BE49-F238E27FC236}">
                  <a16:creationId xmlns:a16="http://schemas.microsoft.com/office/drawing/2014/main" id="{E1E9CE9E-54C5-1B84-018F-4C5809EC27DE}"/>
                </a:ext>
                <a:ext uri="{C183D7F6-B498-43B3-948B-1728B52AA6E4}">
                  <adec:decorative xmlns:adec="http://schemas.microsoft.com/office/drawing/2017/decorative" val="1"/>
                </a:ext>
              </a:extLst>
            </p:cNvPr>
            <p:cNvSpPr/>
            <p:nvPr/>
          </p:nvSpPr>
          <p:spPr>
            <a:xfrm>
              <a:off x="4187134" y="2170059"/>
              <a:ext cx="262237" cy="104856"/>
            </a:xfrm>
            <a:custGeom>
              <a:avLst/>
              <a:gdLst>
                <a:gd name="connsiteX0" fmla="*/ 226559 w 262237"/>
                <a:gd name="connsiteY0" fmla="*/ 4498 h 104856"/>
                <a:gd name="connsiteX1" fmla="*/ 8151 w 262237"/>
                <a:gd name="connsiteY1" fmla="*/ 53456 h 104856"/>
                <a:gd name="connsiteX2" fmla="*/ 9675 w 262237"/>
                <a:gd name="connsiteY2" fmla="*/ 77269 h 104856"/>
                <a:gd name="connsiteX3" fmla="*/ 232274 w 262237"/>
                <a:gd name="connsiteY3" fmla="*/ 92318 h 104856"/>
                <a:gd name="connsiteX4" fmla="*/ 226559 w 262237"/>
                <a:gd name="connsiteY4" fmla="*/ 4498 h 10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37" h="104856">
                  <a:moveTo>
                    <a:pt x="226559" y="4498"/>
                  </a:moveTo>
                  <a:cubicBezTo>
                    <a:pt x="148264" y="-13885"/>
                    <a:pt x="80255" y="28406"/>
                    <a:pt x="8151" y="53456"/>
                  </a:cubicBezTo>
                  <a:cubicBezTo>
                    <a:pt x="-3279" y="57457"/>
                    <a:pt x="-2612" y="75078"/>
                    <a:pt x="9675" y="77269"/>
                  </a:cubicBezTo>
                  <a:cubicBezTo>
                    <a:pt x="84256" y="90794"/>
                    <a:pt x="158265" y="122322"/>
                    <a:pt x="232274" y="92318"/>
                  </a:cubicBezTo>
                  <a:cubicBezTo>
                    <a:pt x="274184" y="75269"/>
                    <a:pt x="271993" y="15166"/>
                    <a:pt x="226559" y="4498"/>
                  </a:cubicBezTo>
                  <a:close/>
                </a:path>
              </a:pathLst>
            </a:custGeom>
            <a:grpFill/>
            <a:ln w="9525" cap="flat">
              <a:noFill/>
              <a:prstDash val="solid"/>
              <a:miter/>
            </a:ln>
          </p:spPr>
          <p:txBody>
            <a:bodyPr rtlCol="0" anchor="ctr"/>
            <a:lstStyle/>
            <a:p>
              <a:endParaRPr lang="fi-FI" sz="3200"/>
            </a:p>
          </p:txBody>
        </p:sp>
        <p:sp>
          <p:nvSpPr>
            <p:cNvPr id="20" name="Vapaamuotoinen: Muoto 19">
              <a:extLst>
                <a:ext uri="{FF2B5EF4-FFF2-40B4-BE49-F238E27FC236}">
                  <a16:creationId xmlns:a16="http://schemas.microsoft.com/office/drawing/2014/main" id="{BFE2337B-550A-700B-9879-274A75C7C4F6}"/>
                </a:ext>
                <a:ext uri="{C183D7F6-B498-43B3-948B-1728B52AA6E4}">
                  <adec:decorative xmlns:adec="http://schemas.microsoft.com/office/drawing/2017/decorative" val="1"/>
                </a:ext>
              </a:extLst>
            </p:cNvPr>
            <p:cNvSpPr/>
            <p:nvPr/>
          </p:nvSpPr>
          <p:spPr>
            <a:xfrm>
              <a:off x="4613634" y="1933603"/>
              <a:ext cx="373344" cy="178099"/>
            </a:xfrm>
            <a:custGeom>
              <a:avLst/>
              <a:gdLst>
                <a:gd name="connsiteX0" fmla="*/ 303551 w 373344"/>
                <a:gd name="connsiteY0" fmla="*/ 1781 h 178099"/>
                <a:gd name="connsiteX1" fmla="*/ 136673 w 373344"/>
                <a:gd name="connsiteY1" fmla="*/ 20355 h 178099"/>
                <a:gd name="connsiteX2" fmla="*/ 8467 w 373344"/>
                <a:gd name="connsiteY2" fmla="*/ 77791 h 178099"/>
                <a:gd name="connsiteX3" fmla="*/ 11039 w 373344"/>
                <a:gd name="connsiteY3" fmla="*/ 125892 h 178099"/>
                <a:gd name="connsiteX4" fmla="*/ 137245 w 373344"/>
                <a:gd name="connsiteY4" fmla="*/ 159896 h 178099"/>
                <a:gd name="connsiteX5" fmla="*/ 292407 w 373344"/>
                <a:gd name="connsiteY5" fmla="*/ 177803 h 178099"/>
                <a:gd name="connsiteX6" fmla="*/ 303551 w 373344"/>
                <a:gd name="connsiteY6" fmla="*/ 1876 h 17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44" h="178099">
                  <a:moveTo>
                    <a:pt x="303551" y="1781"/>
                  </a:moveTo>
                  <a:cubicBezTo>
                    <a:pt x="246973" y="-4220"/>
                    <a:pt x="191442" y="5686"/>
                    <a:pt x="136673" y="20355"/>
                  </a:cubicBezTo>
                  <a:cubicBezTo>
                    <a:pt x="93716" y="31880"/>
                    <a:pt x="36947" y="41119"/>
                    <a:pt x="8467" y="77791"/>
                  </a:cubicBezTo>
                  <a:cubicBezTo>
                    <a:pt x="-2296" y="91602"/>
                    <a:pt x="-4201" y="113890"/>
                    <a:pt x="11039" y="125892"/>
                  </a:cubicBezTo>
                  <a:cubicBezTo>
                    <a:pt x="46567" y="153895"/>
                    <a:pt x="94001" y="152467"/>
                    <a:pt x="137245" y="159896"/>
                  </a:cubicBezTo>
                  <a:cubicBezTo>
                    <a:pt x="188204" y="168659"/>
                    <a:pt x="240496" y="180089"/>
                    <a:pt x="292407" y="177803"/>
                  </a:cubicBezTo>
                  <a:cubicBezTo>
                    <a:pt x="390515" y="173517"/>
                    <a:pt x="405564" y="12640"/>
                    <a:pt x="303551" y="1876"/>
                  </a:cubicBezTo>
                  <a:close/>
                </a:path>
              </a:pathLst>
            </a:custGeom>
            <a:grpFill/>
            <a:ln w="9525" cap="flat">
              <a:noFill/>
              <a:prstDash val="solid"/>
              <a:miter/>
            </a:ln>
          </p:spPr>
          <p:txBody>
            <a:bodyPr rtlCol="0" anchor="ctr"/>
            <a:lstStyle/>
            <a:p>
              <a:endParaRPr lang="fi-FI" sz="3200"/>
            </a:p>
          </p:txBody>
        </p:sp>
      </p:grpSp>
    </p:spTree>
    <p:extLst>
      <p:ext uri="{BB962C8B-B14F-4D97-AF65-F5344CB8AC3E}">
        <p14:creationId xmlns:p14="http://schemas.microsoft.com/office/powerpoint/2010/main" val="275884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in kuva">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72E8C8B2-99B5-4BB7-8951-204A0B967187}"/>
              </a:ext>
            </a:extLst>
          </p:cNvPr>
          <p:cNvSpPr>
            <a:spLocks noGrp="1"/>
          </p:cNvSpPr>
          <p:nvPr>
            <p:ph type="pic" sz="quarter" idx="15" hasCustomPrompt="1"/>
          </p:nvPr>
        </p:nvSpPr>
        <p:spPr>
          <a:xfrm>
            <a:off x="0" y="0"/>
            <a:ext cx="12192000" cy="6858000"/>
          </a:xfrm>
          <a:solidFill>
            <a:schemeClr val="bg1">
              <a:lumMod val="95000"/>
            </a:schemeClr>
          </a:solidFill>
        </p:spPr>
        <p:txBody>
          <a:bodyPr>
            <a:normAutofit/>
          </a:bodyPr>
          <a:lstStyle>
            <a:lvl1pPr marL="0" marR="0" indent="0" algn="l" defTabSz="457189" rtl="0" eaLnBrk="1" fontAlgn="base" latinLnBrk="0" hangingPunct="1">
              <a:lnSpc>
                <a:spcPct val="100000"/>
              </a:lnSpc>
              <a:spcBef>
                <a:spcPts val="800"/>
              </a:spcBef>
              <a:spcAft>
                <a:spcPct val="0"/>
              </a:spcAft>
              <a:buClr>
                <a:schemeClr val="accent6"/>
              </a:buClr>
              <a:buSzPct val="85000"/>
              <a:buFontTx/>
              <a:buNone/>
              <a:tabLst/>
              <a:defRPr sz="1333"/>
            </a:lvl1pPr>
          </a:lstStyle>
          <a:p>
            <a:pPr marL="228594" marR="0" lvl="0" indent="-228594"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Paikka </a:t>
            </a:r>
            <a:r>
              <a:rPr lang="en-US" dirty="0" err="1"/>
              <a:t>kuvalle</a:t>
            </a:r>
            <a:r>
              <a:rPr lang="en-US" dirty="0"/>
              <a:t>.</a:t>
            </a:r>
            <a:endParaRPr lang="fi-FI" dirty="0"/>
          </a:p>
          <a:p>
            <a:endParaRPr lang="fi-FI" dirty="0"/>
          </a:p>
        </p:txBody>
      </p:sp>
      <p:sp>
        <p:nvSpPr>
          <p:cNvPr id="3" name="Footer Placeholder 2"/>
          <p:cNvSpPr>
            <a:spLocks noGrp="1"/>
          </p:cNvSpPr>
          <p:nvPr>
            <p:ph type="ftr" sz="quarter" idx="11"/>
          </p:nvPr>
        </p:nvSpPr>
        <p:spPr/>
        <p:txBody>
          <a:bodyPr/>
          <a:lstStyle>
            <a:lvl1pPr>
              <a:defRPr>
                <a:solidFill>
                  <a:srgbClr val="888B8D"/>
                </a:solidFill>
              </a:defRPr>
            </a:lvl1pPr>
          </a:lstStyle>
          <a:p>
            <a:endParaRPr lang="fi-FI" dirty="0"/>
          </a:p>
        </p:txBody>
      </p:sp>
      <p:sp>
        <p:nvSpPr>
          <p:cNvPr id="2" name="Date Placeholder 1"/>
          <p:cNvSpPr>
            <a:spLocks noGrp="1"/>
          </p:cNvSpPr>
          <p:nvPr>
            <p:ph type="dt" sz="half" idx="10"/>
          </p:nvPr>
        </p:nvSpPr>
        <p:spPr/>
        <p:txBody>
          <a:bodyPr/>
          <a:lstStyle>
            <a:lvl1pPr>
              <a:defRPr>
                <a:solidFill>
                  <a:srgbClr val="888B8D"/>
                </a:solidFill>
              </a:defRPr>
            </a:lvl1pPr>
          </a:lstStyle>
          <a:p>
            <a:fld id="{DAA23636-43E6-44F8-9085-0AFF20677ACE}" type="datetime1">
              <a:rPr lang="fi-FI" smtClean="0"/>
              <a:pPr/>
              <a:t>13.2.2024</a:t>
            </a:fld>
            <a:endParaRPr lang="fi-FI"/>
          </a:p>
        </p:txBody>
      </p:sp>
      <p:sp>
        <p:nvSpPr>
          <p:cNvPr id="4" name="Slide Number Placeholder 3"/>
          <p:cNvSpPr>
            <a:spLocks noGrp="1"/>
          </p:cNvSpPr>
          <p:nvPr>
            <p:ph type="sldNum" sz="quarter" idx="12"/>
          </p:nvPr>
        </p:nvSpPr>
        <p:spPr/>
        <p:txBody>
          <a:bodyPr/>
          <a:lstStyle/>
          <a:p>
            <a:fld id="{07F0CC26-4241-4995-BDB3-9E0D3B0C702B}" type="slidenum">
              <a:rPr lang="fi-FI" smtClean="0"/>
              <a:t>‹#›</a:t>
            </a:fld>
            <a:endParaRPr lang="fi-FI"/>
          </a:p>
        </p:txBody>
      </p:sp>
    </p:spTree>
    <p:extLst>
      <p:ext uri="{BB962C8B-B14F-4D97-AF65-F5344CB8AC3E}">
        <p14:creationId xmlns:p14="http://schemas.microsoft.com/office/powerpoint/2010/main" val="2224230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ngähdysdia, vaalea taustaväri">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3E468B-518E-5646-9A41-48B1B5B2E315}"/>
              </a:ext>
            </a:extLst>
          </p:cNvPr>
          <p:cNvSpPr>
            <a:spLocks noGrp="1"/>
          </p:cNvSpPr>
          <p:nvPr>
            <p:ph type="title"/>
          </p:nvPr>
        </p:nvSpPr>
        <p:spPr>
          <a:xfrm>
            <a:off x="831851" y="1709740"/>
            <a:ext cx="10575355" cy="2852737"/>
          </a:xfrm>
        </p:spPr>
        <p:txBody>
          <a:bodyPr wrap="square" anchor="b">
            <a:noAutofit/>
          </a:bodyPr>
          <a:lstStyle>
            <a:lvl1pPr>
              <a:defRPr sz="6000"/>
            </a:lvl1pPr>
          </a:lstStyle>
          <a:p>
            <a:r>
              <a:rPr lang="fi-FI"/>
              <a:t>Muokkaa ots. perustyyl. napsautt.</a:t>
            </a:r>
            <a:endParaRPr lang="en-US" dirty="0"/>
          </a:p>
        </p:txBody>
      </p:sp>
      <p:sp>
        <p:nvSpPr>
          <p:cNvPr id="10" name="Text Placeholder 2">
            <a:extLst>
              <a:ext uri="{FF2B5EF4-FFF2-40B4-BE49-F238E27FC236}">
                <a16:creationId xmlns:a16="http://schemas.microsoft.com/office/drawing/2014/main" id="{9E810529-8A61-7EB7-2FF7-B7B526F97D5E}"/>
              </a:ext>
            </a:extLst>
          </p:cNvPr>
          <p:cNvSpPr>
            <a:spLocks noGrp="1"/>
          </p:cNvSpPr>
          <p:nvPr>
            <p:ph type="body" idx="1"/>
          </p:nvPr>
        </p:nvSpPr>
        <p:spPr>
          <a:xfrm>
            <a:off x="831851" y="4589464"/>
            <a:ext cx="10575355" cy="1500187"/>
          </a:xfrm>
        </p:spPr>
        <p:txBody>
          <a:bodyPr wrap="square">
            <a:no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6" name="Footer Placeholder 5"/>
          <p:cNvSpPr>
            <a:spLocks noGrp="1"/>
          </p:cNvSpPr>
          <p:nvPr>
            <p:ph type="ftr" sz="quarter" idx="11"/>
          </p:nvPr>
        </p:nvSpPr>
        <p:spPr>
          <a:xfrm>
            <a:off x="839789" y="6356351"/>
            <a:ext cx="8419135" cy="365125"/>
          </a:xfrm>
        </p:spPr>
        <p:txBody>
          <a:bodyPr/>
          <a:lstStyle>
            <a:lvl1pPr algn="l">
              <a:defRPr>
                <a:solidFill>
                  <a:schemeClr val="tx1"/>
                </a:solidFill>
              </a:defRPr>
            </a:lvl1pPr>
          </a:lstStyle>
          <a:p>
            <a:r>
              <a:rPr lang="fi-FI"/>
              <a:t>Länsi-Uudenmaan hyvinvointialue – Västra Nylands välfärdsområde</a:t>
            </a:r>
            <a:endParaRPr lang="fi-FI" dirty="0"/>
          </a:p>
        </p:txBody>
      </p:sp>
      <p:sp>
        <p:nvSpPr>
          <p:cNvPr id="5" name="Date Placeholder 4"/>
          <p:cNvSpPr>
            <a:spLocks noGrp="1"/>
          </p:cNvSpPr>
          <p:nvPr>
            <p:ph type="dt" sz="half" idx="10"/>
          </p:nvPr>
        </p:nvSpPr>
        <p:spPr/>
        <p:txBody>
          <a:bodyPr/>
          <a:lstStyle>
            <a:lvl1pPr>
              <a:defRPr>
                <a:solidFill>
                  <a:schemeClr val="tx1"/>
                </a:solidFill>
              </a:defRPr>
            </a:lvl1pPr>
          </a:lstStyle>
          <a:p>
            <a:fld id="{B4A6E353-4621-43CD-BA15-F82CFE1D2A82}" type="datetime1">
              <a:rPr lang="fi-FI" smtClean="0"/>
              <a:pPr/>
              <a:t>13.2.2024</a:t>
            </a:fld>
            <a:endParaRPr lang="fi-FI"/>
          </a:p>
        </p:txBody>
      </p:sp>
      <p:sp>
        <p:nvSpPr>
          <p:cNvPr id="7" name="Slide Number Placeholder 6"/>
          <p:cNvSpPr>
            <a:spLocks noGrp="1"/>
          </p:cNvSpPr>
          <p:nvPr>
            <p:ph type="sldNum" sz="quarter" idx="12"/>
          </p:nvPr>
        </p:nvSpPr>
        <p:spPr/>
        <p:txBody>
          <a:bodyPr/>
          <a:lstStyle/>
          <a:p>
            <a:fld id="{07F0CC26-4241-4995-BDB3-9E0D3B0C702B}" type="slidenum">
              <a:rPr lang="fi-FI" smtClean="0"/>
              <a:t>‹#›</a:t>
            </a:fld>
            <a:endParaRPr lang="fi-FI"/>
          </a:p>
        </p:txBody>
      </p:sp>
      <p:pic>
        <p:nvPicPr>
          <p:cNvPr id="8" name="Kuva 7">
            <a:extLst>
              <a:ext uri="{FF2B5EF4-FFF2-40B4-BE49-F238E27FC236}">
                <a16:creationId xmlns:a16="http://schemas.microsoft.com/office/drawing/2014/main" id="{18C680C2-A4CF-A9B6-7EA8-7D7AFBBE55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408903">
            <a:off x="7774482" y="118732"/>
            <a:ext cx="673100" cy="812800"/>
          </a:xfrm>
          <a:prstGeom prst="rect">
            <a:avLst/>
          </a:prstGeom>
        </p:spPr>
      </p:pic>
      <p:pic>
        <p:nvPicPr>
          <p:cNvPr id="9" name="Kuva 8">
            <a:extLst>
              <a:ext uri="{FF2B5EF4-FFF2-40B4-BE49-F238E27FC236}">
                <a16:creationId xmlns:a16="http://schemas.microsoft.com/office/drawing/2014/main" id="{782E804C-06E1-FFEE-E002-7A38B974645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609914">
            <a:off x="8791071" y="1092063"/>
            <a:ext cx="673100" cy="812800"/>
          </a:xfrm>
          <a:prstGeom prst="rect">
            <a:avLst/>
          </a:prstGeom>
        </p:spPr>
      </p:pic>
      <p:pic>
        <p:nvPicPr>
          <p:cNvPr id="11" name="Kuva 10">
            <a:extLst>
              <a:ext uri="{FF2B5EF4-FFF2-40B4-BE49-F238E27FC236}">
                <a16:creationId xmlns:a16="http://schemas.microsoft.com/office/drawing/2014/main" id="{7A75B477-C967-53BB-2A8B-5B0B0D8E36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887535">
            <a:off x="10049449" y="1780148"/>
            <a:ext cx="673100" cy="812800"/>
          </a:xfrm>
          <a:prstGeom prst="rect">
            <a:avLst/>
          </a:prstGeom>
        </p:spPr>
      </p:pic>
      <p:pic>
        <p:nvPicPr>
          <p:cNvPr id="12" name="Kuva 11">
            <a:extLst>
              <a:ext uri="{FF2B5EF4-FFF2-40B4-BE49-F238E27FC236}">
                <a16:creationId xmlns:a16="http://schemas.microsoft.com/office/drawing/2014/main" id="{A8A43C9D-A17A-1786-4269-25B5F320949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817727">
            <a:off x="11327825" y="2259861"/>
            <a:ext cx="673100" cy="812800"/>
          </a:xfrm>
          <a:prstGeom prst="rect">
            <a:avLst/>
          </a:prstGeom>
        </p:spPr>
      </p:pic>
      <p:pic>
        <p:nvPicPr>
          <p:cNvPr id="13" name="Kuva 12">
            <a:extLst>
              <a:ext uri="{FF2B5EF4-FFF2-40B4-BE49-F238E27FC236}">
                <a16:creationId xmlns:a16="http://schemas.microsoft.com/office/drawing/2014/main" id="{5413631F-77E2-724F-7A04-6F0B831739B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609914">
            <a:off x="8883113" y="139528"/>
            <a:ext cx="673100" cy="812800"/>
          </a:xfrm>
          <a:prstGeom prst="rect">
            <a:avLst/>
          </a:prstGeom>
        </p:spPr>
      </p:pic>
      <p:pic>
        <p:nvPicPr>
          <p:cNvPr id="14" name="Kuva 13">
            <a:extLst>
              <a:ext uri="{FF2B5EF4-FFF2-40B4-BE49-F238E27FC236}">
                <a16:creationId xmlns:a16="http://schemas.microsoft.com/office/drawing/2014/main" id="{AB02C2D9-46BB-A393-4944-AAE16400206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342281">
            <a:off x="9864742" y="884592"/>
            <a:ext cx="673100" cy="812800"/>
          </a:xfrm>
          <a:prstGeom prst="rect">
            <a:avLst/>
          </a:prstGeom>
        </p:spPr>
      </p:pic>
      <p:pic>
        <p:nvPicPr>
          <p:cNvPr id="15" name="Kuva 14">
            <a:extLst>
              <a:ext uri="{FF2B5EF4-FFF2-40B4-BE49-F238E27FC236}">
                <a16:creationId xmlns:a16="http://schemas.microsoft.com/office/drawing/2014/main" id="{9E5DB3B5-5E7B-20FD-0D25-5B9892FEE57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136788">
            <a:off x="11050617" y="1284588"/>
            <a:ext cx="673100" cy="812800"/>
          </a:xfrm>
          <a:prstGeom prst="rect">
            <a:avLst/>
          </a:prstGeom>
        </p:spPr>
      </p:pic>
    </p:spTree>
    <p:extLst>
      <p:ext uri="{BB962C8B-B14F-4D97-AF65-F5344CB8AC3E}">
        <p14:creationId xmlns:p14="http://schemas.microsoft.com/office/powerpoint/2010/main" val="350982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249"/>
                                          </p:stCondLst>
                                        </p:cTn>
                                        <p:tgtEl>
                                          <p:spTgt spid="8"/>
                                        </p:tgtEl>
                                        <p:attrNameLst>
                                          <p:attrName>style.visibility</p:attrName>
                                        </p:attrNameLst>
                                      </p:cBhvr>
                                      <p:to>
                                        <p:strVal val="visible"/>
                                      </p:to>
                                    </p:set>
                                  </p:childTnLst>
                                </p:cTn>
                              </p:par>
                            </p:childTnLst>
                          </p:cTn>
                        </p:par>
                        <p:par>
                          <p:cTn id="7" fill="hold">
                            <p:stCondLst>
                              <p:cond delay="250"/>
                            </p:stCondLst>
                            <p:childTnLst>
                              <p:par>
                                <p:cTn id="8" presetID="1" presetClass="exit" presetSubtype="0" fill="hold" nodeType="afterEffect">
                                  <p:stCondLst>
                                    <p:cond delay="500"/>
                                  </p:stCondLst>
                                  <p:childTnLst>
                                    <p:set>
                                      <p:cBhvr>
                                        <p:cTn id="9" dur="1" fill="hold">
                                          <p:stCondLst>
                                            <p:cond delay="9"/>
                                          </p:stCondLst>
                                        </p:cTn>
                                        <p:tgtEl>
                                          <p:spTgt spid="8"/>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249"/>
                                          </p:stCondLst>
                                        </p:cTn>
                                        <p:tgtEl>
                                          <p:spTgt spid="13"/>
                                        </p:tgtEl>
                                        <p:attrNameLst>
                                          <p:attrName>style.visibility</p:attrName>
                                        </p:attrNameLst>
                                      </p:cBhvr>
                                      <p:to>
                                        <p:strVal val="visible"/>
                                      </p:to>
                                    </p:set>
                                  </p:childTnLst>
                                </p:cTn>
                              </p:par>
                            </p:childTnLst>
                          </p:cTn>
                        </p:par>
                        <p:par>
                          <p:cTn id="12" fill="hold">
                            <p:stCondLst>
                              <p:cond delay="760"/>
                            </p:stCondLst>
                            <p:childTnLst>
                              <p:par>
                                <p:cTn id="13" presetID="1" presetClass="exit" presetSubtype="0" fill="hold" nodeType="afterEffect">
                                  <p:stCondLst>
                                    <p:cond delay="500"/>
                                  </p:stCondLst>
                                  <p:childTnLst>
                                    <p:set>
                                      <p:cBhvr>
                                        <p:cTn id="14" dur="1" fill="hold">
                                          <p:stCondLst>
                                            <p:cond delay="9"/>
                                          </p:stCondLst>
                                        </p:cTn>
                                        <p:tgtEl>
                                          <p:spTgt spid="1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249"/>
                                          </p:stCondLst>
                                        </p:cTn>
                                        <p:tgtEl>
                                          <p:spTgt spid="9"/>
                                        </p:tgtEl>
                                        <p:attrNameLst>
                                          <p:attrName>style.visibility</p:attrName>
                                        </p:attrNameLst>
                                      </p:cBhvr>
                                      <p:to>
                                        <p:strVal val="visible"/>
                                      </p:to>
                                    </p:set>
                                  </p:childTnLst>
                                </p:cTn>
                              </p:par>
                            </p:childTnLst>
                          </p:cTn>
                        </p:par>
                        <p:par>
                          <p:cTn id="17" fill="hold">
                            <p:stCondLst>
                              <p:cond delay="1270"/>
                            </p:stCondLst>
                            <p:childTnLst>
                              <p:par>
                                <p:cTn id="18" presetID="1" presetClass="exit" presetSubtype="0" fill="hold" nodeType="afterEffect">
                                  <p:stCondLst>
                                    <p:cond delay="500"/>
                                  </p:stCondLst>
                                  <p:childTnLst>
                                    <p:set>
                                      <p:cBhvr>
                                        <p:cTn id="19" dur="1" fill="hold">
                                          <p:stCondLst>
                                            <p:cond delay="9"/>
                                          </p:stCondLst>
                                        </p:cTn>
                                        <p:tgtEl>
                                          <p:spTgt spid="9"/>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249"/>
                                          </p:stCondLst>
                                        </p:cTn>
                                        <p:tgtEl>
                                          <p:spTgt spid="14"/>
                                        </p:tgtEl>
                                        <p:attrNameLst>
                                          <p:attrName>style.visibility</p:attrName>
                                        </p:attrNameLst>
                                      </p:cBhvr>
                                      <p:to>
                                        <p:strVal val="visible"/>
                                      </p:to>
                                    </p:set>
                                  </p:childTnLst>
                                </p:cTn>
                              </p:par>
                            </p:childTnLst>
                          </p:cTn>
                        </p:par>
                        <p:par>
                          <p:cTn id="22" fill="hold">
                            <p:stCondLst>
                              <p:cond delay="1780"/>
                            </p:stCondLst>
                            <p:childTnLst>
                              <p:par>
                                <p:cTn id="23" presetID="1" presetClass="exit" presetSubtype="0" fill="hold" nodeType="afterEffect">
                                  <p:stCondLst>
                                    <p:cond delay="500"/>
                                  </p:stCondLst>
                                  <p:childTnLst>
                                    <p:set>
                                      <p:cBhvr>
                                        <p:cTn id="24" dur="1" fill="hold">
                                          <p:stCondLst>
                                            <p:cond delay="9"/>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249"/>
                                          </p:stCondLst>
                                        </p:cTn>
                                        <p:tgtEl>
                                          <p:spTgt spid="11"/>
                                        </p:tgtEl>
                                        <p:attrNameLst>
                                          <p:attrName>style.visibility</p:attrName>
                                        </p:attrNameLst>
                                      </p:cBhvr>
                                      <p:to>
                                        <p:strVal val="visible"/>
                                      </p:to>
                                    </p:set>
                                  </p:childTnLst>
                                </p:cTn>
                              </p:par>
                            </p:childTnLst>
                          </p:cTn>
                        </p:par>
                        <p:par>
                          <p:cTn id="27" fill="hold">
                            <p:stCondLst>
                              <p:cond delay="2290"/>
                            </p:stCondLst>
                            <p:childTnLst>
                              <p:par>
                                <p:cTn id="28" presetID="1" presetClass="exit" presetSubtype="0" fill="hold" nodeType="afterEffect">
                                  <p:stCondLst>
                                    <p:cond delay="500"/>
                                  </p:stCondLst>
                                  <p:childTnLst>
                                    <p:set>
                                      <p:cBhvr>
                                        <p:cTn id="29" dur="1" fill="hold">
                                          <p:stCondLst>
                                            <p:cond delay="9"/>
                                          </p:stCondLst>
                                        </p:cTn>
                                        <p:tgtEl>
                                          <p:spTgt spid="11"/>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249"/>
                                          </p:stCondLst>
                                        </p:cTn>
                                        <p:tgtEl>
                                          <p:spTgt spid="15"/>
                                        </p:tgtEl>
                                        <p:attrNameLst>
                                          <p:attrName>style.visibility</p:attrName>
                                        </p:attrNameLst>
                                      </p:cBhvr>
                                      <p:to>
                                        <p:strVal val="visible"/>
                                      </p:to>
                                    </p:set>
                                  </p:childTnLst>
                                </p:cTn>
                              </p:par>
                            </p:childTnLst>
                          </p:cTn>
                        </p:par>
                        <p:par>
                          <p:cTn id="32" fill="hold">
                            <p:stCondLst>
                              <p:cond delay="2800"/>
                            </p:stCondLst>
                            <p:childTnLst>
                              <p:par>
                                <p:cTn id="33" presetID="1" presetClass="exit" presetSubtype="0" fill="hold" nodeType="afterEffect">
                                  <p:stCondLst>
                                    <p:cond delay="500"/>
                                  </p:stCondLst>
                                  <p:childTnLst>
                                    <p:set>
                                      <p:cBhvr>
                                        <p:cTn id="34" dur="1" fill="hold">
                                          <p:stCondLst>
                                            <p:cond delay="9"/>
                                          </p:stCondLst>
                                        </p:cTn>
                                        <p:tgtEl>
                                          <p:spTgt spid="15"/>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249"/>
                                          </p:stCondLst>
                                        </p:cTn>
                                        <p:tgtEl>
                                          <p:spTgt spid="12"/>
                                        </p:tgtEl>
                                        <p:attrNameLst>
                                          <p:attrName>style.visibility</p:attrName>
                                        </p:attrNameLst>
                                      </p:cBhvr>
                                      <p:to>
                                        <p:strVal val="visible"/>
                                      </p:to>
                                    </p:set>
                                  </p:childTnLst>
                                </p:cTn>
                              </p:par>
                            </p:childTnLst>
                          </p:cTn>
                        </p:par>
                        <p:par>
                          <p:cTn id="37" fill="hold">
                            <p:stCondLst>
                              <p:cond delay="3310"/>
                            </p:stCondLst>
                            <p:childTnLst>
                              <p:par>
                                <p:cTn id="38" presetID="1" presetClass="exit" presetSubtype="0" fill="hold" nodeType="afterEffect">
                                  <p:stCondLst>
                                    <p:cond delay="500"/>
                                  </p:stCondLst>
                                  <p:childTnLst>
                                    <p:set>
                                      <p:cBhvr>
                                        <p:cTn id="39"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ngähdysdia, tumma taustaväri">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3E468B-518E-5646-9A41-48B1B5B2E315}"/>
              </a:ext>
            </a:extLst>
          </p:cNvPr>
          <p:cNvSpPr>
            <a:spLocks noGrp="1"/>
          </p:cNvSpPr>
          <p:nvPr>
            <p:ph type="title"/>
          </p:nvPr>
        </p:nvSpPr>
        <p:spPr>
          <a:xfrm>
            <a:off x="831851" y="1709740"/>
            <a:ext cx="10575355" cy="2852737"/>
          </a:xfrm>
        </p:spPr>
        <p:txBody>
          <a:bodyPr wrap="square" anchor="b">
            <a:noAutofit/>
          </a:bodyPr>
          <a:lstStyle>
            <a:lvl1pPr>
              <a:defRPr sz="6000">
                <a:solidFill>
                  <a:schemeClr val="bg2"/>
                </a:solidFill>
              </a:defRPr>
            </a:lvl1pPr>
          </a:lstStyle>
          <a:p>
            <a:r>
              <a:rPr lang="fi-FI"/>
              <a:t>Muokkaa ots. perustyyl. napsautt.</a:t>
            </a:r>
            <a:endParaRPr lang="en-US" dirty="0"/>
          </a:p>
        </p:txBody>
      </p:sp>
      <p:sp>
        <p:nvSpPr>
          <p:cNvPr id="10" name="Text Placeholder 2">
            <a:extLst>
              <a:ext uri="{FF2B5EF4-FFF2-40B4-BE49-F238E27FC236}">
                <a16:creationId xmlns:a16="http://schemas.microsoft.com/office/drawing/2014/main" id="{9E810529-8A61-7EB7-2FF7-B7B526F97D5E}"/>
              </a:ext>
            </a:extLst>
          </p:cNvPr>
          <p:cNvSpPr>
            <a:spLocks noGrp="1"/>
          </p:cNvSpPr>
          <p:nvPr>
            <p:ph type="body" idx="1"/>
          </p:nvPr>
        </p:nvSpPr>
        <p:spPr>
          <a:xfrm>
            <a:off x="831851" y="4589464"/>
            <a:ext cx="10575355" cy="1500187"/>
          </a:xfrm>
        </p:spPr>
        <p:txBody>
          <a:bodyPr wrap="square">
            <a:noAutofit/>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6" name="Footer Placeholder 5"/>
          <p:cNvSpPr>
            <a:spLocks noGrp="1"/>
          </p:cNvSpPr>
          <p:nvPr>
            <p:ph type="ftr" sz="quarter" idx="11"/>
          </p:nvPr>
        </p:nvSpPr>
        <p:spPr>
          <a:xfrm>
            <a:off x="839789" y="6356351"/>
            <a:ext cx="8419135" cy="365125"/>
          </a:xfrm>
        </p:spPr>
        <p:txBody>
          <a:bodyPr/>
          <a:lstStyle>
            <a:lvl1pPr algn="l">
              <a:defRPr>
                <a:solidFill>
                  <a:schemeClr val="tx1"/>
                </a:solidFill>
              </a:defRPr>
            </a:lvl1pPr>
          </a:lstStyle>
          <a:p>
            <a:r>
              <a:rPr lang="fi-FI"/>
              <a:t>Länsi-Uudenmaan hyvinvointialue – Västra Nylands välfärdsområde</a:t>
            </a:r>
            <a:endParaRPr lang="fi-FI" dirty="0"/>
          </a:p>
        </p:txBody>
      </p:sp>
      <p:sp>
        <p:nvSpPr>
          <p:cNvPr id="5" name="Date Placeholder 4"/>
          <p:cNvSpPr>
            <a:spLocks noGrp="1"/>
          </p:cNvSpPr>
          <p:nvPr>
            <p:ph type="dt" sz="half" idx="10"/>
          </p:nvPr>
        </p:nvSpPr>
        <p:spPr/>
        <p:txBody>
          <a:bodyPr/>
          <a:lstStyle>
            <a:lvl1pPr>
              <a:defRPr>
                <a:solidFill>
                  <a:schemeClr val="tx1"/>
                </a:solidFill>
              </a:defRPr>
            </a:lvl1pPr>
          </a:lstStyle>
          <a:p>
            <a:fld id="{414BCB5F-53C1-4668-9075-96493636AF32}" type="datetime1">
              <a:rPr lang="fi-FI" smtClean="0"/>
              <a:pPr/>
              <a:t>13.2.2024</a:t>
            </a:fld>
            <a:endParaRPr lang="fi-FI"/>
          </a:p>
        </p:txBody>
      </p:sp>
      <p:sp>
        <p:nvSpPr>
          <p:cNvPr id="7" name="Slide Number Placeholder 6"/>
          <p:cNvSpPr>
            <a:spLocks noGrp="1"/>
          </p:cNvSpPr>
          <p:nvPr>
            <p:ph type="sldNum" sz="quarter" idx="12"/>
          </p:nvPr>
        </p:nvSpPr>
        <p:spPr>
          <a:solidFill>
            <a:schemeClr val="accent1"/>
          </a:solidFill>
        </p:spPr>
        <p:txBody>
          <a:bodyPr/>
          <a:lstStyle>
            <a:lvl1pPr>
              <a:defRPr>
                <a:solidFill>
                  <a:schemeClr val="tx1"/>
                </a:solidFill>
              </a:defRPr>
            </a:lvl1pPr>
          </a:lstStyle>
          <a:p>
            <a:fld id="{07F0CC26-4241-4995-BDB3-9E0D3B0C702B}" type="slidenum">
              <a:rPr lang="fi-FI" smtClean="0"/>
              <a:pPr/>
              <a:t>‹#›</a:t>
            </a:fld>
            <a:endParaRPr lang="fi-FI"/>
          </a:p>
        </p:txBody>
      </p:sp>
      <p:sp>
        <p:nvSpPr>
          <p:cNvPr id="2" name="Kuva 9">
            <a:extLst>
              <a:ext uri="{FF2B5EF4-FFF2-40B4-BE49-F238E27FC236}">
                <a16:creationId xmlns:a16="http://schemas.microsoft.com/office/drawing/2014/main" id="{05479D6A-ACF2-066E-332A-C529BAEB3F92}"/>
              </a:ext>
              <a:ext uri="{C183D7F6-B498-43B3-948B-1728B52AA6E4}">
                <adec:decorative xmlns:adec="http://schemas.microsoft.com/office/drawing/2017/decorative" val="1"/>
              </a:ext>
            </a:extLst>
          </p:cNvPr>
          <p:cNvSpPr/>
          <p:nvPr userDrawn="1"/>
        </p:nvSpPr>
        <p:spPr>
          <a:xfrm rot="16737956">
            <a:off x="5188433" y="-1121781"/>
            <a:ext cx="921737" cy="689856"/>
          </a:xfrm>
          <a:custGeom>
            <a:avLst/>
            <a:gdLst>
              <a:gd name="connsiteX0" fmla="*/ 577261 w 1279638"/>
              <a:gd name="connsiteY0" fmla="*/ 32627 h 957720"/>
              <a:gd name="connsiteX1" fmla="*/ 596311 w 1279638"/>
              <a:gd name="connsiteY1" fmla="*/ 116828 h 957720"/>
              <a:gd name="connsiteX2" fmla="*/ 463723 w 1279638"/>
              <a:gd name="connsiteY2" fmla="*/ 107113 h 957720"/>
              <a:gd name="connsiteX3" fmla="*/ 314657 w 1279638"/>
              <a:gd name="connsiteY3" fmla="*/ 151214 h 957720"/>
              <a:gd name="connsiteX4" fmla="*/ 321324 w 1279638"/>
              <a:gd name="connsiteY4" fmla="*/ 277325 h 957720"/>
              <a:gd name="connsiteX5" fmla="*/ 364758 w 1279638"/>
              <a:gd name="connsiteY5" fmla="*/ 304852 h 957720"/>
              <a:gd name="connsiteX6" fmla="*/ 247982 w 1279638"/>
              <a:gd name="connsiteY6" fmla="*/ 341999 h 957720"/>
              <a:gd name="connsiteX7" fmla="*/ 119966 w 1279638"/>
              <a:gd name="connsiteY7" fmla="*/ 397244 h 957720"/>
              <a:gd name="connsiteX8" fmla="*/ 27288 w 1279638"/>
              <a:gd name="connsiteY8" fmla="*/ 456680 h 957720"/>
              <a:gd name="connsiteX9" fmla="*/ 47671 w 1279638"/>
              <a:gd name="connsiteY9" fmla="*/ 599079 h 957720"/>
              <a:gd name="connsiteX10" fmla="*/ 174544 w 1279638"/>
              <a:gd name="connsiteY10" fmla="*/ 618891 h 957720"/>
              <a:gd name="connsiteX11" fmla="*/ 72912 w 1279638"/>
              <a:gd name="connsiteY11" fmla="*/ 798342 h 957720"/>
              <a:gd name="connsiteX12" fmla="*/ 65673 w 1279638"/>
              <a:gd name="connsiteY12" fmla="*/ 913880 h 957720"/>
              <a:gd name="connsiteX13" fmla="*/ 167972 w 1279638"/>
              <a:gd name="connsiteY13" fmla="*/ 956933 h 957720"/>
              <a:gd name="connsiteX14" fmla="*/ 516587 w 1279638"/>
              <a:gd name="connsiteY14" fmla="*/ 729286 h 957720"/>
              <a:gd name="connsiteX15" fmla="*/ 586596 w 1279638"/>
              <a:gd name="connsiteY15" fmla="*/ 873209 h 957720"/>
              <a:gd name="connsiteX16" fmla="*/ 766332 w 1279638"/>
              <a:gd name="connsiteY16" fmla="*/ 922739 h 957720"/>
              <a:gd name="connsiteX17" fmla="*/ 931020 w 1279638"/>
              <a:gd name="connsiteY17" fmla="*/ 590792 h 957720"/>
              <a:gd name="connsiteX18" fmla="*/ 1054178 w 1279638"/>
              <a:gd name="connsiteY18" fmla="*/ 776816 h 957720"/>
              <a:gd name="connsiteX19" fmla="*/ 1235248 w 1279638"/>
              <a:gd name="connsiteY19" fmla="*/ 777101 h 957720"/>
              <a:gd name="connsiteX20" fmla="*/ 1143332 w 1279638"/>
              <a:gd name="connsiteY20" fmla="*/ 283611 h 957720"/>
              <a:gd name="connsiteX21" fmla="*/ 613266 w 1279638"/>
              <a:gd name="connsiteY21" fmla="*/ 52 h 957720"/>
              <a:gd name="connsiteX22" fmla="*/ 577261 w 1279638"/>
              <a:gd name="connsiteY22" fmla="*/ 32532 h 95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9638" h="957720">
                <a:moveTo>
                  <a:pt x="577261" y="32627"/>
                </a:moveTo>
                <a:cubicBezTo>
                  <a:pt x="579166" y="62726"/>
                  <a:pt x="585357" y="90825"/>
                  <a:pt x="596311" y="116828"/>
                </a:cubicBezTo>
                <a:cubicBezTo>
                  <a:pt x="552591" y="109208"/>
                  <a:pt x="508205" y="105684"/>
                  <a:pt x="463723" y="107113"/>
                </a:cubicBezTo>
                <a:cubicBezTo>
                  <a:pt x="412764" y="108827"/>
                  <a:pt x="352471" y="111780"/>
                  <a:pt x="314657" y="151214"/>
                </a:cubicBezTo>
                <a:cubicBezTo>
                  <a:pt x="279129" y="188266"/>
                  <a:pt x="286177" y="242654"/>
                  <a:pt x="321324" y="277325"/>
                </a:cubicBezTo>
                <a:cubicBezTo>
                  <a:pt x="334564" y="290374"/>
                  <a:pt x="349233" y="298946"/>
                  <a:pt x="364758" y="304852"/>
                </a:cubicBezTo>
                <a:cubicBezTo>
                  <a:pt x="325325" y="315425"/>
                  <a:pt x="286368" y="327807"/>
                  <a:pt x="247982" y="341999"/>
                </a:cubicBezTo>
                <a:cubicBezTo>
                  <a:pt x="204357" y="358097"/>
                  <a:pt x="161590" y="376480"/>
                  <a:pt x="119966" y="397244"/>
                </a:cubicBezTo>
                <a:cubicBezTo>
                  <a:pt x="87581" y="413342"/>
                  <a:pt x="52434" y="429820"/>
                  <a:pt x="27288" y="456680"/>
                </a:cubicBezTo>
                <a:cubicBezTo>
                  <a:pt x="-15670" y="502591"/>
                  <a:pt x="-7193" y="567170"/>
                  <a:pt x="47671" y="599079"/>
                </a:cubicBezTo>
                <a:cubicBezTo>
                  <a:pt x="85295" y="620891"/>
                  <a:pt x="130443" y="624701"/>
                  <a:pt x="174544" y="618891"/>
                </a:cubicBezTo>
                <a:cubicBezTo>
                  <a:pt x="131872" y="672993"/>
                  <a:pt x="97201" y="733191"/>
                  <a:pt x="72912" y="798342"/>
                </a:cubicBezTo>
                <a:cubicBezTo>
                  <a:pt x="59673" y="833775"/>
                  <a:pt x="48528" y="877400"/>
                  <a:pt x="65673" y="913880"/>
                </a:cubicBezTo>
                <a:cubicBezTo>
                  <a:pt x="85009" y="954838"/>
                  <a:pt x="127681" y="960172"/>
                  <a:pt x="167972" y="956933"/>
                </a:cubicBezTo>
                <a:cubicBezTo>
                  <a:pt x="313514" y="945122"/>
                  <a:pt x="444864" y="855111"/>
                  <a:pt x="516587" y="729286"/>
                </a:cubicBezTo>
                <a:cubicBezTo>
                  <a:pt x="528303" y="782435"/>
                  <a:pt x="548019" y="833204"/>
                  <a:pt x="586596" y="873209"/>
                </a:cubicBezTo>
                <a:cubicBezTo>
                  <a:pt x="633744" y="921977"/>
                  <a:pt x="701181" y="945789"/>
                  <a:pt x="766332" y="922739"/>
                </a:cubicBezTo>
                <a:cubicBezTo>
                  <a:pt x="905969" y="873304"/>
                  <a:pt x="916827" y="722428"/>
                  <a:pt x="931020" y="590792"/>
                </a:cubicBezTo>
                <a:cubicBezTo>
                  <a:pt x="964167" y="658420"/>
                  <a:pt x="1003505" y="726143"/>
                  <a:pt x="1054178" y="776816"/>
                </a:cubicBezTo>
                <a:cubicBezTo>
                  <a:pt x="1106470" y="829203"/>
                  <a:pt x="1187433" y="843205"/>
                  <a:pt x="1235248" y="777101"/>
                </a:cubicBezTo>
                <a:cubicBezTo>
                  <a:pt x="1340880" y="631274"/>
                  <a:pt x="1236772" y="408008"/>
                  <a:pt x="1143332" y="283611"/>
                </a:cubicBezTo>
                <a:cubicBezTo>
                  <a:pt x="1018364" y="117114"/>
                  <a:pt x="819387" y="12911"/>
                  <a:pt x="613266" y="52"/>
                </a:cubicBezTo>
                <a:cubicBezTo>
                  <a:pt x="596406" y="-996"/>
                  <a:pt x="576023" y="13958"/>
                  <a:pt x="577261" y="32532"/>
                </a:cubicBezTo>
                <a:close/>
              </a:path>
            </a:pathLst>
          </a:custGeom>
          <a:solidFill>
            <a:schemeClr val="accent4"/>
          </a:solidFill>
          <a:ln w="9525" cap="flat">
            <a:noFill/>
            <a:prstDash val="solid"/>
            <a:miter/>
          </a:ln>
        </p:spPr>
        <p:txBody>
          <a:bodyPr rtlCol="0" anchor="ctr"/>
          <a:lstStyle/>
          <a:p>
            <a:endParaRPr lang="fi-FI" sz="3200"/>
          </a:p>
        </p:txBody>
      </p:sp>
      <p:sp>
        <p:nvSpPr>
          <p:cNvPr id="4" name="Kuva 9">
            <a:extLst>
              <a:ext uri="{FF2B5EF4-FFF2-40B4-BE49-F238E27FC236}">
                <a16:creationId xmlns:a16="http://schemas.microsoft.com/office/drawing/2014/main" id="{484F097B-8EFF-1277-4259-8E875E533A68}"/>
              </a:ext>
              <a:ext uri="{C183D7F6-B498-43B3-948B-1728B52AA6E4}">
                <adec:decorative xmlns:adec="http://schemas.microsoft.com/office/drawing/2017/decorative" val="1"/>
              </a:ext>
            </a:extLst>
          </p:cNvPr>
          <p:cNvSpPr/>
          <p:nvPr userDrawn="1"/>
        </p:nvSpPr>
        <p:spPr>
          <a:xfrm rot="3415384">
            <a:off x="8435178" y="-2255177"/>
            <a:ext cx="1482151" cy="1109287"/>
          </a:xfrm>
          <a:custGeom>
            <a:avLst/>
            <a:gdLst>
              <a:gd name="connsiteX0" fmla="*/ 577261 w 1279638"/>
              <a:gd name="connsiteY0" fmla="*/ 32627 h 957720"/>
              <a:gd name="connsiteX1" fmla="*/ 596311 w 1279638"/>
              <a:gd name="connsiteY1" fmla="*/ 116828 h 957720"/>
              <a:gd name="connsiteX2" fmla="*/ 463723 w 1279638"/>
              <a:gd name="connsiteY2" fmla="*/ 107113 h 957720"/>
              <a:gd name="connsiteX3" fmla="*/ 314657 w 1279638"/>
              <a:gd name="connsiteY3" fmla="*/ 151214 h 957720"/>
              <a:gd name="connsiteX4" fmla="*/ 321324 w 1279638"/>
              <a:gd name="connsiteY4" fmla="*/ 277325 h 957720"/>
              <a:gd name="connsiteX5" fmla="*/ 364758 w 1279638"/>
              <a:gd name="connsiteY5" fmla="*/ 304852 h 957720"/>
              <a:gd name="connsiteX6" fmla="*/ 247982 w 1279638"/>
              <a:gd name="connsiteY6" fmla="*/ 341999 h 957720"/>
              <a:gd name="connsiteX7" fmla="*/ 119966 w 1279638"/>
              <a:gd name="connsiteY7" fmla="*/ 397244 h 957720"/>
              <a:gd name="connsiteX8" fmla="*/ 27288 w 1279638"/>
              <a:gd name="connsiteY8" fmla="*/ 456680 h 957720"/>
              <a:gd name="connsiteX9" fmla="*/ 47671 w 1279638"/>
              <a:gd name="connsiteY9" fmla="*/ 599079 h 957720"/>
              <a:gd name="connsiteX10" fmla="*/ 174544 w 1279638"/>
              <a:gd name="connsiteY10" fmla="*/ 618891 h 957720"/>
              <a:gd name="connsiteX11" fmla="*/ 72912 w 1279638"/>
              <a:gd name="connsiteY11" fmla="*/ 798342 h 957720"/>
              <a:gd name="connsiteX12" fmla="*/ 65673 w 1279638"/>
              <a:gd name="connsiteY12" fmla="*/ 913880 h 957720"/>
              <a:gd name="connsiteX13" fmla="*/ 167972 w 1279638"/>
              <a:gd name="connsiteY13" fmla="*/ 956933 h 957720"/>
              <a:gd name="connsiteX14" fmla="*/ 516587 w 1279638"/>
              <a:gd name="connsiteY14" fmla="*/ 729286 h 957720"/>
              <a:gd name="connsiteX15" fmla="*/ 586596 w 1279638"/>
              <a:gd name="connsiteY15" fmla="*/ 873209 h 957720"/>
              <a:gd name="connsiteX16" fmla="*/ 766332 w 1279638"/>
              <a:gd name="connsiteY16" fmla="*/ 922739 h 957720"/>
              <a:gd name="connsiteX17" fmla="*/ 931020 w 1279638"/>
              <a:gd name="connsiteY17" fmla="*/ 590792 h 957720"/>
              <a:gd name="connsiteX18" fmla="*/ 1054178 w 1279638"/>
              <a:gd name="connsiteY18" fmla="*/ 776816 h 957720"/>
              <a:gd name="connsiteX19" fmla="*/ 1235248 w 1279638"/>
              <a:gd name="connsiteY19" fmla="*/ 777101 h 957720"/>
              <a:gd name="connsiteX20" fmla="*/ 1143332 w 1279638"/>
              <a:gd name="connsiteY20" fmla="*/ 283611 h 957720"/>
              <a:gd name="connsiteX21" fmla="*/ 613266 w 1279638"/>
              <a:gd name="connsiteY21" fmla="*/ 52 h 957720"/>
              <a:gd name="connsiteX22" fmla="*/ 577261 w 1279638"/>
              <a:gd name="connsiteY22" fmla="*/ 32532 h 95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9638" h="957720">
                <a:moveTo>
                  <a:pt x="577261" y="32627"/>
                </a:moveTo>
                <a:cubicBezTo>
                  <a:pt x="579166" y="62726"/>
                  <a:pt x="585357" y="90825"/>
                  <a:pt x="596311" y="116828"/>
                </a:cubicBezTo>
                <a:cubicBezTo>
                  <a:pt x="552591" y="109208"/>
                  <a:pt x="508205" y="105684"/>
                  <a:pt x="463723" y="107113"/>
                </a:cubicBezTo>
                <a:cubicBezTo>
                  <a:pt x="412764" y="108827"/>
                  <a:pt x="352471" y="111780"/>
                  <a:pt x="314657" y="151214"/>
                </a:cubicBezTo>
                <a:cubicBezTo>
                  <a:pt x="279129" y="188266"/>
                  <a:pt x="286177" y="242654"/>
                  <a:pt x="321324" y="277325"/>
                </a:cubicBezTo>
                <a:cubicBezTo>
                  <a:pt x="334564" y="290374"/>
                  <a:pt x="349233" y="298946"/>
                  <a:pt x="364758" y="304852"/>
                </a:cubicBezTo>
                <a:cubicBezTo>
                  <a:pt x="325325" y="315425"/>
                  <a:pt x="286368" y="327807"/>
                  <a:pt x="247982" y="341999"/>
                </a:cubicBezTo>
                <a:cubicBezTo>
                  <a:pt x="204357" y="358097"/>
                  <a:pt x="161590" y="376480"/>
                  <a:pt x="119966" y="397244"/>
                </a:cubicBezTo>
                <a:cubicBezTo>
                  <a:pt x="87581" y="413342"/>
                  <a:pt x="52434" y="429820"/>
                  <a:pt x="27288" y="456680"/>
                </a:cubicBezTo>
                <a:cubicBezTo>
                  <a:pt x="-15670" y="502591"/>
                  <a:pt x="-7193" y="567170"/>
                  <a:pt x="47671" y="599079"/>
                </a:cubicBezTo>
                <a:cubicBezTo>
                  <a:pt x="85295" y="620891"/>
                  <a:pt x="130443" y="624701"/>
                  <a:pt x="174544" y="618891"/>
                </a:cubicBezTo>
                <a:cubicBezTo>
                  <a:pt x="131872" y="672993"/>
                  <a:pt x="97201" y="733191"/>
                  <a:pt x="72912" y="798342"/>
                </a:cubicBezTo>
                <a:cubicBezTo>
                  <a:pt x="59673" y="833775"/>
                  <a:pt x="48528" y="877400"/>
                  <a:pt x="65673" y="913880"/>
                </a:cubicBezTo>
                <a:cubicBezTo>
                  <a:pt x="85009" y="954838"/>
                  <a:pt x="127681" y="960172"/>
                  <a:pt x="167972" y="956933"/>
                </a:cubicBezTo>
                <a:cubicBezTo>
                  <a:pt x="313514" y="945122"/>
                  <a:pt x="444864" y="855111"/>
                  <a:pt x="516587" y="729286"/>
                </a:cubicBezTo>
                <a:cubicBezTo>
                  <a:pt x="528303" y="782435"/>
                  <a:pt x="548019" y="833204"/>
                  <a:pt x="586596" y="873209"/>
                </a:cubicBezTo>
                <a:cubicBezTo>
                  <a:pt x="633744" y="921977"/>
                  <a:pt x="701181" y="945789"/>
                  <a:pt x="766332" y="922739"/>
                </a:cubicBezTo>
                <a:cubicBezTo>
                  <a:pt x="905969" y="873304"/>
                  <a:pt x="916827" y="722428"/>
                  <a:pt x="931020" y="590792"/>
                </a:cubicBezTo>
                <a:cubicBezTo>
                  <a:pt x="964167" y="658420"/>
                  <a:pt x="1003505" y="726143"/>
                  <a:pt x="1054178" y="776816"/>
                </a:cubicBezTo>
                <a:cubicBezTo>
                  <a:pt x="1106470" y="829203"/>
                  <a:pt x="1187433" y="843205"/>
                  <a:pt x="1235248" y="777101"/>
                </a:cubicBezTo>
                <a:cubicBezTo>
                  <a:pt x="1340880" y="631274"/>
                  <a:pt x="1236772" y="408008"/>
                  <a:pt x="1143332" y="283611"/>
                </a:cubicBezTo>
                <a:cubicBezTo>
                  <a:pt x="1018364" y="117114"/>
                  <a:pt x="819387" y="12911"/>
                  <a:pt x="613266" y="52"/>
                </a:cubicBezTo>
                <a:cubicBezTo>
                  <a:pt x="596406" y="-996"/>
                  <a:pt x="576023" y="13958"/>
                  <a:pt x="577261" y="32532"/>
                </a:cubicBezTo>
                <a:close/>
              </a:path>
            </a:pathLst>
          </a:custGeom>
          <a:solidFill>
            <a:schemeClr val="accent1">
              <a:lumMod val="40000"/>
              <a:lumOff val="60000"/>
            </a:schemeClr>
          </a:solidFill>
          <a:ln w="9525" cap="flat">
            <a:noFill/>
            <a:prstDash val="solid"/>
            <a:miter/>
          </a:ln>
        </p:spPr>
        <p:txBody>
          <a:bodyPr rtlCol="0" anchor="ctr"/>
          <a:lstStyle/>
          <a:p>
            <a:endParaRPr lang="fi-FI" sz="3200"/>
          </a:p>
        </p:txBody>
      </p:sp>
      <p:sp>
        <p:nvSpPr>
          <p:cNvPr id="8" name="Kuva 9">
            <a:extLst>
              <a:ext uri="{FF2B5EF4-FFF2-40B4-BE49-F238E27FC236}">
                <a16:creationId xmlns:a16="http://schemas.microsoft.com/office/drawing/2014/main" id="{93AA1765-5174-0CF9-03F1-71586A936A0B}"/>
              </a:ext>
              <a:ext uri="{C183D7F6-B498-43B3-948B-1728B52AA6E4}">
                <adec:decorative xmlns:adec="http://schemas.microsoft.com/office/drawing/2017/decorative" val="1"/>
              </a:ext>
            </a:extLst>
          </p:cNvPr>
          <p:cNvSpPr/>
          <p:nvPr userDrawn="1"/>
        </p:nvSpPr>
        <p:spPr>
          <a:xfrm rot="11775413">
            <a:off x="7386514" y="-981824"/>
            <a:ext cx="921737" cy="689856"/>
          </a:xfrm>
          <a:custGeom>
            <a:avLst/>
            <a:gdLst>
              <a:gd name="connsiteX0" fmla="*/ 577261 w 1279638"/>
              <a:gd name="connsiteY0" fmla="*/ 32627 h 957720"/>
              <a:gd name="connsiteX1" fmla="*/ 596311 w 1279638"/>
              <a:gd name="connsiteY1" fmla="*/ 116828 h 957720"/>
              <a:gd name="connsiteX2" fmla="*/ 463723 w 1279638"/>
              <a:gd name="connsiteY2" fmla="*/ 107113 h 957720"/>
              <a:gd name="connsiteX3" fmla="*/ 314657 w 1279638"/>
              <a:gd name="connsiteY3" fmla="*/ 151214 h 957720"/>
              <a:gd name="connsiteX4" fmla="*/ 321324 w 1279638"/>
              <a:gd name="connsiteY4" fmla="*/ 277325 h 957720"/>
              <a:gd name="connsiteX5" fmla="*/ 364758 w 1279638"/>
              <a:gd name="connsiteY5" fmla="*/ 304852 h 957720"/>
              <a:gd name="connsiteX6" fmla="*/ 247982 w 1279638"/>
              <a:gd name="connsiteY6" fmla="*/ 341999 h 957720"/>
              <a:gd name="connsiteX7" fmla="*/ 119966 w 1279638"/>
              <a:gd name="connsiteY7" fmla="*/ 397244 h 957720"/>
              <a:gd name="connsiteX8" fmla="*/ 27288 w 1279638"/>
              <a:gd name="connsiteY8" fmla="*/ 456680 h 957720"/>
              <a:gd name="connsiteX9" fmla="*/ 47671 w 1279638"/>
              <a:gd name="connsiteY9" fmla="*/ 599079 h 957720"/>
              <a:gd name="connsiteX10" fmla="*/ 174544 w 1279638"/>
              <a:gd name="connsiteY10" fmla="*/ 618891 h 957720"/>
              <a:gd name="connsiteX11" fmla="*/ 72912 w 1279638"/>
              <a:gd name="connsiteY11" fmla="*/ 798342 h 957720"/>
              <a:gd name="connsiteX12" fmla="*/ 65673 w 1279638"/>
              <a:gd name="connsiteY12" fmla="*/ 913880 h 957720"/>
              <a:gd name="connsiteX13" fmla="*/ 167972 w 1279638"/>
              <a:gd name="connsiteY13" fmla="*/ 956933 h 957720"/>
              <a:gd name="connsiteX14" fmla="*/ 516587 w 1279638"/>
              <a:gd name="connsiteY14" fmla="*/ 729286 h 957720"/>
              <a:gd name="connsiteX15" fmla="*/ 586596 w 1279638"/>
              <a:gd name="connsiteY15" fmla="*/ 873209 h 957720"/>
              <a:gd name="connsiteX16" fmla="*/ 766332 w 1279638"/>
              <a:gd name="connsiteY16" fmla="*/ 922739 h 957720"/>
              <a:gd name="connsiteX17" fmla="*/ 931020 w 1279638"/>
              <a:gd name="connsiteY17" fmla="*/ 590792 h 957720"/>
              <a:gd name="connsiteX18" fmla="*/ 1054178 w 1279638"/>
              <a:gd name="connsiteY18" fmla="*/ 776816 h 957720"/>
              <a:gd name="connsiteX19" fmla="*/ 1235248 w 1279638"/>
              <a:gd name="connsiteY19" fmla="*/ 777101 h 957720"/>
              <a:gd name="connsiteX20" fmla="*/ 1143332 w 1279638"/>
              <a:gd name="connsiteY20" fmla="*/ 283611 h 957720"/>
              <a:gd name="connsiteX21" fmla="*/ 613266 w 1279638"/>
              <a:gd name="connsiteY21" fmla="*/ 52 h 957720"/>
              <a:gd name="connsiteX22" fmla="*/ 577261 w 1279638"/>
              <a:gd name="connsiteY22" fmla="*/ 32532 h 95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9638" h="957720">
                <a:moveTo>
                  <a:pt x="577261" y="32627"/>
                </a:moveTo>
                <a:cubicBezTo>
                  <a:pt x="579166" y="62726"/>
                  <a:pt x="585357" y="90825"/>
                  <a:pt x="596311" y="116828"/>
                </a:cubicBezTo>
                <a:cubicBezTo>
                  <a:pt x="552591" y="109208"/>
                  <a:pt x="508205" y="105684"/>
                  <a:pt x="463723" y="107113"/>
                </a:cubicBezTo>
                <a:cubicBezTo>
                  <a:pt x="412764" y="108827"/>
                  <a:pt x="352471" y="111780"/>
                  <a:pt x="314657" y="151214"/>
                </a:cubicBezTo>
                <a:cubicBezTo>
                  <a:pt x="279129" y="188266"/>
                  <a:pt x="286177" y="242654"/>
                  <a:pt x="321324" y="277325"/>
                </a:cubicBezTo>
                <a:cubicBezTo>
                  <a:pt x="334564" y="290374"/>
                  <a:pt x="349233" y="298946"/>
                  <a:pt x="364758" y="304852"/>
                </a:cubicBezTo>
                <a:cubicBezTo>
                  <a:pt x="325325" y="315425"/>
                  <a:pt x="286368" y="327807"/>
                  <a:pt x="247982" y="341999"/>
                </a:cubicBezTo>
                <a:cubicBezTo>
                  <a:pt x="204357" y="358097"/>
                  <a:pt x="161590" y="376480"/>
                  <a:pt x="119966" y="397244"/>
                </a:cubicBezTo>
                <a:cubicBezTo>
                  <a:pt x="87581" y="413342"/>
                  <a:pt x="52434" y="429820"/>
                  <a:pt x="27288" y="456680"/>
                </a:cubicBezTo>
                <a:cubicBezTo>
                  <a:pt x="-15670" y="502591"/>
                  <a:pt x="-7193" y="567170"/>
                  <a:pt x="47671" y="599079"/>
                </a:cubicBezTo>
                <a:cubicBezTo>
                  <a:pt x="85295" y="620891"/>
                  <a:pt x="130443" y="624701"/>
                  <a:pt x="174544" y="618891"/>
                </a:cubicBezTo>
                <a:cubicBezTo>
                  <a:pt x="131872" y="672993"/>
                  <a:pt x="97201" y="733191"/>
                  <a:pt x="72912" y="798342"/>
                </a:cubicBezTo>
                <a:cubicBezTo>
                  <a:pt x="59673" y="833775"/>
                  <a:pt x="48528" y="877400"/>
                  <a:pt x="65673" y="913880"/>
                </a:cubicBezTo>
                <a:cubicBezTo>
                  <a:pt x="85009" y="954838"/>
                  <a:pt x="127681" y="960172"/>
                  <a:pt x="167972" y="956933"/>
                </a:cubicBezTo>
                <a:cubicBezTo>
                  <a:pt x="313514" y="945122"/>
                  <a:pt x="444864" y="855111"/>
                  <a:pt x="516587" y="729286"/>
                </a:cubicBezTo>
                <a:cubicBezTo>
                  <a:pt x="528303" y="782435"/>
                  <a:pt x="548019" y="833204"/>
                  <a:pt x="586596" y="873209"/>
                </a:cubicBezTo>
                <a:cubicBezTo>
                  <a:pt x="633744" y="921977"/>
                  <a:pt x="701181" y="945789"/>
                  <a:pt x="766332" y="922739"/>
                </a:cubicBezTo>
                <a:cubicBezTo>
                  <a:pt x="905969" y="873304"/>
                  <a:pt x="916827" y="722428"/>
                  <a:pt x="931020" y="590792"/>
                </a:cubicBezTo>
                <a:cubicBezTo>
                  <a:pt x="964167" y="658420"/>
                  <a:pt x="1003505" y="726143"/>
                  <a:pt x="1054178" y="776816"/>
                </a:cubicBezTo>
                <a:cubicBezTo>
                  <a:pt x="1106470" y="829203"/>
                  <a:pt x="1187433" y="843205"/>
                  <a:pt x="1235248" y="777101"/>
                </a:cubicBezTo>
                <a:cubicBezTo>
                  <a:pt x="1340880" y="631274"/>
                  <a:pt x="1236772" y="408008"/>
                  <a:pt x="1143332" y="283611"/>
                </a:cubicBezTo>
                <a:cubicBezTo>
                  <a:pt x="1018364" y="117114"/>
                  <a:pt x="819387" y="12911"/>
                  <a:pt x="613266" y="52"/>
                </a:cubicBezTo>
                <a:cubicBezTo>
                  <a:pt x="596406" y="-996"/>
                  <a:pt x="576023" y="13958"/>
                  <a:pt x="577261" y="32532"/>
                </a:cubicBezTo>
                <a:close/>
              </a:path>
            </a:pathLst>
          </a:custGeom>
          <a:solidFill>
            <a:schemeClr val="accent4">
              <a:lumMod val="90000"/>
            </a:schemeClr>
          </a:solidFill>
          <a:ln w="9525" cap="flat">
            <a:noFill/>
            <a:prstDash val="solid"/>
            <a:miter/>
          </a:ln>
        </p:spPr>
        <p:txBody>
          <a:bodyPr rtlCol="0" anchor="ctr"/>
          <a:lstStyle/>
          <a:p>
            <a:endParaRPr lang="fi-FI" sz="3200"/>
          </a:p>
        </p:txBody>
      </p:sp>
    </p:spTree>
    <p:extLst>
      <p:ext uri="{BB962C8B-B14F-4D97-AF65-F5344CB8AC3E}">
        <p14:creationId xmlns:p14="http://schemas.microsoft.com/office/powerpoint/2010/main" val="280172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3524 -0.04383 C -0.04132 0.29506 0.00746 0.49228 0.31666 0.50617 C 0.31215 0.6895 0.16528 0.96173 0.01944 0.97963 " pathEditMode="relative" rAng="0" ptsTypes="AAA">
                                      <p:cBhvr>
                                        <p:cTn id="6" dur="10000" fill="hold"/>
                                        <p:tgtEl>
                                          <p:spTgt spid="2"/>
                                        </p:tgtEl>
                                        <p:attrNameLst>
                                          <p:attrName>ppt_x</p:attrName>
                                          <p:attrName>ppt_y</p:attrName>
                                        </p:attrNameLst>
                                      </p:cBhvr>
                                      <p:rCtr x="17569" y="51173"/>
                                    </p:animMotion>
                                  </p:childTnLst>
                                </p:cTn>
                              </p:par>
                              <p:par>
                                <p:cTn id="7" presetID="8" presetClass="emph" presetSubtype="0" fill="hold" grpId="1" nodeType="withEffect">
                                  <p:stCondLst>
                                    <p:cond delay="0"/>
                                  </p:stCondLst>
                                  <p:childTnLst>
                                    <p:animRot by="-15600000">
                                      <p:cBhvr>
                                        <p:cTn id="8" dur="10000" fill="hold"/>
                                        <p:tgtEl>
                                          <p:spTgt spid="2"/>
                                        </p:tgtEl>
                                        <p:attrNameLst>
                                          <p:attrName>r</p:attrName>
                                        </p:attrNameLst>
                                      </p:cBhvr>
                                    </p:animRot>
                                  </p:childTnLst>
                                </p:cTn>
                              </p:par>
                              <p:par>
                                <p:cTn id="9" presetID="0" presetClass="path" presetSubtype="0" fill="hold" grpId="0" nodeType="withEffect">
                                  <p:stCondLst>
                                    <p:cond delay="500"/>
                                  </p:stCondLst>
                                  <p:childTnLst>
                                    <p:animMotion origin="layout" path="M 0.06928 0.06975 C 0.10191 0.43735 -0.09739 0.74043 -0.27604 0.80586 C -0.17465 0.96636 -0.10191 1.05154 0.13368 1.05401 " pathEditMode="relative" rAng="0" ptsTypes="AAA">
                                      <p:cBhvr>
                                        <p:cTn id="10" dur="9500" fill="hold"/>
                                        <p:tgtEl>
                                          <p:spTgt spid="4"/>
                                        </p:tgtEl>
                                        <p:attrNameLst>
                                          <p:attrName>ppt_x</p:attrName>
                                          <p:attrName>ppt_y</p:attrName>
                                        </p:attrNameLst>
                                      </p:cBhvr>
                                      <p:rCtr x="-14045" y="49198"/>
                                    </p:animMotion>
                                  </p:childTnLst>
                                </p:cTn>
                              </p:par>
                              <p:par>
                                <p:cTn id="11" presetID="8" presetClass="emph" presetSubtype="0" fill="hold" grpId="1" nodeType="withEffect">
                                  <p:stCondLst>
                                    <p:cond delay="0"/>
                                  </p:stCondLst>
                                  <p:childTnLst>
                                    <p:animRot by="-15600000">
                                      <p:cBhvr>
                                        <p:cTn id="12" dur="10000" fill="hold"/>
                                        <p:tgtEl>
                                          <p:spTgt spid="4"/>
                                        </p:tgtEl>
                                        <p:attrNameLst>
                                          <p:attrName>r</p:attrName>
                                        </p:attrNameLst>
                                      </p:cBhvr>
                                    </p:animRot>
                                  </p:childTnLst>
                                </p:cTn>
                              </p:par>
                              <p:par>
                                <p:cTn id="13" presetID="0" presetClass="path" presetSubtype="0" fill="hold" grpId="0" nodeType="withEffect">
                                  <p:stCondLst>
                                    <p:cond delay="500"/>
                                  </p:stCondLst>
                                  <p:childTnLst>
                                    <p:animMotion origin="layout" path="M -0.05556 0.00494 C 0.00625 0.29475 0.16562 0.39228 0.28003 0.37994 C 0.29635 0.75401 0.13264 0.96296 0.0177 0.98981 " pathEditMode="relative" rAng="0" ptsTypes="AAA">
                                      <p:cBhvr>
                                        <p:cTn id="14" dur="9000" fill="hold"/>
                                        <p:tgtEl>
                                          <p:spTgt spid="8"/>
                                        </p:tgtEl>
                                        <p:attrNameLst>
                                          <p:attrName>ppt_x</p:attrName>
                                          <p:attrName>ppt_y</p:attrName>
                                        </p:attrNameLst>
                                      </p:cBhvr>
                                      <p:rCtr x="16840" y="49228"/>
                                    </p:animMotion>
                                  </p:childTnLst>
                                </p:cTn>
                              </p:par>
                              <p:par>
                                <p:cTn id="15" presetID="8" presetClass="emph" presetSubtype="0" fill="hold" grpId="1" nodeType="withEffect">
                                  <p:stCondLst>
                                    <p:cond delay="0"/>
                                  </p:stCondLst>
                                  <p:childTnLst>
                                    <p:animRot by="-15600000">
                                      <p:cBhvr>
                                        <p:cTn id="16" dur="9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8" grpId="0" animBg="1"/>
      <p:bldP spid="8"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75355" cy="2852737"/>
          </a:xfrm>
        </p:spPr>
        <p:txBody>
          <a:bodyPr wrap="square" anchor="b">
            <a:noAutofit/>
          </a:bodyPr>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831851" y="4589464"/>
            <a:ext cx="10575355" cy="1500187"/>
          </a:xfrm>
        </p:spPr>
        <p:txBody>
          <a:bodyPr wrap="square">
            <a:no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5" name="Footer Placeholder 4"/>
          <p:cNvSpPr>
            <a:spLocks noGrp="1"/>
          </p:cNvSpPr>
          <p:nvPr>
            <p:ph type="ftr" sz="quarter" idx="11"/>
          </p:nvPr>
        </p:nvSpPr>
        <p:spPr>
          <a:xfrm>
            <a:off x="831852" y="6356351"/>
            <a:ext cx="8427072" cy="365125"/>
          </a:xfrm>
        </p:spPr>
        <p:txBody>
          <a:bodyPr/>
          <a:lstStyle>
            <a:lvl1pPr algn="l">
              <a:defRPr/>
            </a:lvl1pPr>
          </a:lstStyle>
          <a:p>
            <a:r>
              <a:rPr lang="fi-FI" dirty="0"/>
              <a:t>Länsi-Uudenmaan hyvinvointialue – Västra </a:t>
            </a:r>
            <a:r>
              <a:rPr lang="fi-FI" dirty="0" err="1"/>
              <a:t>Nylands</a:t>
            </a:r>
            <a:r>
              <a:rPr lang="fi-FI" dirty="0"/>
              <a:t> </a:t>
            </a:r>
            <a:r>
              <a:rPr lang="fi-FI" dirty="0" err="1"/>
              <a:t>välfärdsområde</a:t>
            </a:r>
            <a:endParaRPr lang="fi-FI" dirty="0"/>
          </a:p>
        </p:txBody>
      </p:sp>
      <p:sp>
        <p:nvSpPr>
          <p:cNvPr id="4" name="Date Placeholder 3"/>
          <p:cNvSpPr>
            <a:spLocks noGrp="1"/>
          </p:cNvSpPr>
          <p:nvPr>
            <p:ph type="dt" sz="half" idx="10"/>
          </p:nvPr>
        </p:nvSpPr>
        <p:spPr/>
        <p:txBody>
          <a:bodyPr/>
          <a:lstStyle/>
          <a:p>
            <a:fld id="{E8D8E6FE-8B79-480D-AB4D-3B5A7A47B6BF}" type="datetime1">
              <a:rPr lang="fi-FI" smtClean="0"/>
              <a:t>13.2.2024</a:t>
            </a:fld>
            <a:endParaRPr lang="fi-FI"/>
          </a:p>
        </p:txBody>
      </p:sp>
      <p:sp>
        <p:nvSpPr>
          <p:cNvPr id="6" name="Slide Number Placeholder 5"/>
          <p:cNvSpPr>
            <a:spLocks noGrp="1"/>
          </p:cNvSpPr>
          <p:nvPr>
            <p:ph type="sldNum" sz="quarter" idx="12"/>
          </p:nvPr>
        </p:nvSpPr>
        <p:spPr/>
        <p:txBody>
          <a:bodyPr/>
          <a:lstStyle/>
          <a:p>
            <a:fld id="{07F0CC26-4241-4995-BDB3-9E0D3B0C702B}" type="slidenum">
              <a:rPr lang="fi-FI" smtClean="0"/>
              <a:t>‹#›</a:t>
            </a:fld>
            <a:endParaRPr lang="fi-FI"/>
          </a:p>
        </p:txBody>
      </p:sp>
    </p:spTree>
    <p:extLst>
      <p:ext uri="{BB962C8B-B14F-4D97-AF65-F5344CB8AC3E}">
        <p14:creationId xmlns:p14="http://schemas.microsoft.com/office/powerpoint/2010/main" val="1264981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1224785"/>
            <a:ext cx="10567419" cy="744960"/>
          </a:xfrm>
        </p:spPr>
        <p:txBody>
          <a:bodyPr wrap="square" anchor="b">
            <a:noAutofit/>
          </a:bodyPr>
          <a:lstStyle/>
          <a:p>
            <a:r>
              <a:rPr lang="fi-FI"/>
              <a:t>Muokkaa ots. perustyyl. napsautt.</a:t>
            </a:r>
            <a:endParaRPr lang="en-US" dirty="0"/>
          </a:p>
        </p:txBody>
      </p:sp>
      <p:sp>
        <p:nvSpPr>
          <p:cNvPr id="3" name="Text Placeholder 2"/>
          <p:cNvSpPr>
            <a:spLocks noGrp="1"/>
          </p:cNvSpPr>
          <p:nvPr>
            <p:ph type="body" idx="1"/>
          </p:nvPr>
        </p:nvSpPr>
        <p:spPr>
          <a:xfrm>
            <a:off x="839789" y="2151135"/>
            <a:ext cx="5157787" cy="823912"/>
          </a:xfrm>
        </p:spPr>
        <p:txBody>
          <a:bodyPr wrap="square" anchor="t">
            <a:noAutofit/>
          </a:bodyPr>
          <a:lstStyle>
            <a:lvl1pPr marL="0" indent="0">
              <a:buNone/>
              <a:defRPr sz="1867"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9" y="2997201"/>
            <a:ext cx="5157787" cy="3192463"/>
          </a:xfrm>
        </p:spPr>
        <p:txBody>
          <a:bodyPr wrap="square">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49419" y="2151135"/>
            <a:ext cx="5157787" cy="823912"/>
          </a:xfrm>
        </p:spPr>
        <p:txBody>
          <a:bodyPr wrap="square" anchor="t">
            <a:noAutofit/>
          </a:bodyPr>
          <a:lstStyle>
            <a:lvl1pPr marL="0" indent="0">
              <a:buNone/>
              <a:defRPr sz="1867"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49419" y="2997201"/>
            <a:ext cx="5157787" cy="3192463"/>
          </a:xfrm>
        </p:spPr>
        <p:txBody>
          <a:bodyPr wrap="square">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Footer Placeholder 7"/>
          <p:cNvSpPr>
            <a:spLocks noGrp="1"/>
          </p:cNvSpPr>
          <p:nvPr>
            <p:ph type="ftr" sz="quarter" idx="11"/>
          </p:nvPr>
        </p:nvSpPr>
        <p:spPr>
          <a:xfrm>
            <a:off x="839789" y="6356351"/>
            <a:ext cx="8419135" cy="365125"/>
          </a:xfrm>
        </p:spPr>
        <p:txBody>
          <a:bodyPr/>
          <a:lstStyle>
            <a:lvl1pPr algn="l">
              <a:defRPr/>
            </a:lvl1pPr>
          </a:lstStyle>
          <a:p>
            <a:r>
              <a:rPr lang="fi-FI" dirty="0"/>
              <a:t>Länsi-Uudenmaan hyvinvointialue – Västra </a:t>
            </a:r>
            <a:r>
              <a:rPr lang="fi-FI" dirty="0" err="1"/>
              <a:t>Nylands</a:t>
            </a:r>
            <a:r>
              <a:rPr lang="fi-FI" dirty="0"/>
              <a:t> </a:t>
            </a:r>
            <a:r>
              <a:rPr lang="fi-FI" dirty="0" err="1"/>
              <a:t>välfärdsområde</a:t>
            </a:r>
            <a:endParaRPr lang="fi-FI" dirty="0"/>
          </a:p>
        </p:txBody>
      </p:sp>
      <p:sp>
        <p:nvSpPr>
          <p:cNvPr id="7" name="Date Placeholder 6"/>
          <p:cNvSpPr>
            <a:spLocks noGrp="1"/>
          </p:cNvSpPr>
          <p:nvPr>
            <p:ph type="dt" sz="half" idx="10"/>
          </p:nvPr>
        </p:nvSpPr>
        <p:spPr/>
        <p:txBody>
          <a:bodyPr/>
          <a:lstStyle/>
          <a:p>
            <a:fld id="{03120A65-43C4-4F17-98FF-1492E64F3428}" type="datetime1">
              <a:rPr lang="fi-FI" smtClean="0"/>
              <a:t>13.2.2024</a:t>
            </a:fld>
            <a:endParaRPr lang="fi-FI"/>
          </a:p>
        </p:txBody>
      </p:sp>
      <p:sp>
        <p:nvSpPr>
          <p:cNvPr id="9" name="Slide Number Placeholder 8"/>
          <p:cNvSpPr>
            <a:spLocks noGrp="1"/>
          </p:cNvSpPr>
          <p:nvPr>
            <p:ph type="sldNum" sz="quarter" idx="12"/>
          </p:nvPr>
        </p:nvSpPr>
        <p:spPr/>
        <p:txBody>
          <a:bodyPr/>
          <a:lstStyle/>
          <a:p>
            <a:fld id="{07F0CC26-4241-4995-BDB3-9E0D3B0C702B}" type="slidenum">
              <a:rPr lang="fi-FI" smtClean="0"/>
              <a:t>‹#›</a:t>
            </a:fld>
            <a:endParaRPr lang="fi-FI"/>
          </a:p>
        </p:txBody>
      </p:sp>
    </p:spTree>
    <p:extLst>
      <p:ext uri="{BB962C8B-B14F-4D97-AF65-F5344CB8AC3E}">
        <p14:creationId xmlns:p14="http://schemas.microsoft.com/office/powerpoint/2010/main" val="1430355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9DD687-B8FC-4DC0-85D8-E831ACB9055D}"/>
              </a:ext>
            </a:extLst>
          </p:cNvPr>
          <p:cNvSpPr>
            <a:spLocks noGrp="1"/>
          </p:cNvSpPr>
          <p:nvPr>
            <p:ph type="title"/>
          </p:nvPr>
        </p:nvSpPr>
        <p:spPr>
          <a:xfrm>
            <a:off x="838200" y="1219200"/>
            <a:ext cx="10569005" cy="626379"/>
          </a:xfrm>
        </p:spPr>
        <p:txBody>
          <a:bodyPr wrap="square" anchor="b"/>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1668BF22-F147-43B0-BCE5-E272BDAC28F2}"/>
              </a:ext>
            </a:extLst>
          </p:cNvPr>
          <p:cNvSpPr>
            <a:spLocks noGrp="1"/>
          </p:cNvSpPr>
          <p:nvPr>
            <p:ph sz="half" idx="1"/>
          </p:nvPr>
        </p:nvSpPr>
        <p:spPr>
          <a:xfrm>
            <a:off x="838200" y="1998134"/>
            <a:ext cx="5156200" cy="4178300"/>
          </a:xfrm>
        </p:spPr>
        <p:txBody>
          <a:bodyPr wrap="square"/>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C91E1FCE-0143-4CA0-A72A-AEC7FBA1904E}"/>
              </a:ext>
            </a:extLst>
          </p:cNvPr>
          <p:cNvSpPr>
            <a:spLocks noGrp="1"/>
          </p:cNvSpPr>
          <p:nvPr>
            <p:ph sz="half" idx="2"/>
          </p:nvPr>
        </p:nvSpPr>
        <p:spPr>
          <a:xfrm>
            <a:off x="6251005" y="1998134"/>
            <a:ext cx="5156200" cy="4178300"/>
          </a:xfrm>
        </p:spPr>
        <p:txBody>
          <a:bodyPr wrap="square"/>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a:extLst>
              <a:ext uri="{FF2B5EF4-FFF2-40B4-BE49-F238E27FC236}">
                <a16:creationId xmlns:a16="http://schemas.microsoft.com/office/drawing/2014/main" id="{A9C0AA7C-C2F3-4B78-A231-54372C74AA0A}"/>
              </a:ext>
            </a:extLst>
          </p:cNvPr>
          <p:cNvSpPr>
            <a:spLocks noGrp="1"/>
          </p:cNvSpPr>
          <p:nvPr>
            <p:ph type="ftr" sz="quarter" idx="11"/>
          </p:nvPr>
        </p:nvSpPr>
        <p:spPr>
          <a:xfrm>
            <a:off x="838201" y="6356351"/>
            <a:ext cx="8420723" cy="365125"/>
          </a:xfrm>
        </p:spPr>
        <p:txBody>
          <a:bodyPr/>
          <a:lstStyle>
            <a:lvl1pPr algn="l">
              <a:defRPr/>
            </a:lvl1pPr>
          </a:lstStyle>
          <a:p>
            <a:r>
              <a:rPr lang="fi-FI" dirty="0"/>
              <a:t>Länsi-Uudenmaan hyvinvointialue – Västra </a:t>
            </a:r>
            <a:r>
              <a:rPr lang="fi-FI" dirty="0" err="1"/>
              <a:t>Nylands</a:t>
            </a:r>
            <a:r>
              <a:rPr lang="fi-FI" dirty="0"/>
              <a:t> </a:t>
            </a:r>
            <a:r>
              <a:rPr lang="fi-FI" dirty="0" err="1"/>
              <a:t>välfärdsområde</a:t>
            </a:r>
            <a:endParaRPr lang="fi-FI" dirty="0"/>
          </a:p>
        </p:txBody>
      </p:sp>
      <p:sp>
        <p:nvSpPr>
          <p:cNvPr id="5" name="Päivämäärän paikkamerkki 4">
            <a:extLst>
              <a:ext uri="{FF2B5EF4-FFF2-40B4-BE49-F238E27FC236}">
                <a16:creationId xmlns:a16="http://schemas.microsoft.com/office/drawing/2014/main" id="{ABB3D087-0932-4DF2-8BF7-61EB0EAA5CD8}"/>
              </a:ext>
            </a:extLst>
          </p:cNvPr>
          <p:cNvSpPr>
            <a:spLocks noGrp="1"/>
          </p:cNvSpPr>
          <p:nvPr>
            <p:ph type="dt" sz="half" idx="10"/>
          </p:nvPr>
        </p:nvSpPr>
        <p:spPr/>
        <p:txBody>
          <a:bodyPr/>
          <a:lstStyle/>
          <a:p>
            <a:fld id="{9E30C7D0-2ACA-4205-8419-43E01FCD793E}" type="datetime1">
              <a:rPr lang="fi-FI" smtClean="0"/>
              <a:t>13.2.2024</a:t>
            </a:fld>
            <a:endParaRPr lang="fi-FI" dirty="0"/>
          </a:p>
        </p:txBody>
      </p:sp>
      <p:sp>
        <p:nvSpPr>
          <p:cNvPr id="7" name="Dian numeron paikkamerkki 6">
            <a:extLst>
              <a:ext uri="{FF2B5EF4-FFF2-40B4-BE49-F238E27FC236}">
                <a16:creationId xmlns:a16="http://schemas.microsoft.com/office/drawing/2014/main" id="{EA001C22-C689-4195-8C76-98D1693FC4C3}"/>
              </a:ext>
            </a:extLst>
          </p:cNvPr>
          <p:cNvSpPr>
            <a:spLocks noGrp="1"/>
          </p:cNvSpPr>
          <p:nvPr>
            <p:ph type="sldNum" sz="quarter" idx="12"/>
          </p:nvPr>
        </p:nvSpPr>
        <p:spPr/>
        <p:txBody>
          <a:bodyPr/>
          <a:lstStyle/>
          <a:p>
            <a:fld id="{07F0CC26-4241-4995-BDB3-9E0D3B0C702B}" type="slidenum">
              <a:rPr lang="fi-FI" smtClean="0"/>
              <a:pPr/>
              <a:t>‹#›</a:t>
            </a:fld>
            <a:endParaRPr lang="fi-FI" dirty="0"/>
          </a:p>
        </p:txBody>
      </p:sp>
    </p:spTree>
    <p:extLst>
      <p:ext uri="{BB962C8B-B14F-4D97-AF65-F5344CB8AC3E}">
        <p14:creationId xmlns:p14="http://schemas.microsoft.com/office/powerpoint/2010/main" val="299257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Otsikkodia Tumma">
    <p:bg>
      <p:bgPr>
        <a:solidFill>
          <a:schemeClr val="tx2"/>
        </a:solidFill>
        <a:effectLst/>
      </p:bgPr>
    </p:bg>
    <p:spTree>
      <p:nvGrpSpPr>
        <p:cNvPr id="1" name=""/>
        <p:cNvGrpSpPr/>
        <p:nvPr/>
      </p:nvGrpSpPr>
      <p:grpSpPr>
        <a:xfrm>
          <a:off x="0" y="0"/>
          <a:ext cx="0" cy="0"/>
          <a:chOff x="0" y="0"/>
          <a:chExt cx="0" cy="0"/>
        </a:xfrm>
      </p:grpSpPr>
      <p:pic>
        <p:nvPicPr>
          <p:cNvPr id="5" name="Graphic 4" descr="Länsi-Uudenmaan hyvinvointialueen tunnus.">
            <a:extLst>
              <a:ext uri="{FF2B5EF4-FFF2-40B4-BE49-F238E27FC236}">
                <a16:creationId xmlns:a16="http://schemas.microsoft.com/office/drawing/2014/main" id="{6BCA0094-7B73-FDA3-2E07-5829F745E0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7176" y="522513"/>
            <a:ext cx="3873043" cy="489497"/>
          </a:xfrm>
          <a:prstGeom prst="rect">
            <a:avLst/>
          </a:prstGeom>
        </p:spPr>
      </p:pic>
      <p:sp>
        <p:nvSpPr>
          <p:cNvPr id="2" name="Otsikko 1">
            <a:extLst>
              <a:ext uri="{FF2B5EF4-FFF2-40B4-BE49-F238E27FC236}">
                <a16:creationId xmlns:a16="http://schemas.microsoft.com/office/drawing/2014/main" id="{C9DEC58A-A02E-4C8D-BE9D-FB143A61B227}"/>
              </a:ext>
            </a:extLst>
          </p:cNvPr>
          <p:cNvSpPr>
            <a:spLocks noGrp="1"/>
          </p:cNvSpPr>
          <p:nvPr>
            <p:ph type="ctrTitle"/>
          </p:nvPr>
        </p:nvSpPr>
        <p:spPr>
          <a:xfrm>
            <a:off x="486787" y="1934400"/>
            <a:ext cx="5280000" cy="2424000"/>
          </a:xfrm>
        </p:spPr>
        <p:txBody>
          <a:bodyPr wrap="square" anchor="b">
            <a:noAutofit/>
          </a:bodyPr>
          <a:lstStyle>
            <a:lvl1pPr algn="l">
              <a:defRPr sz="4267">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845507CB-1BF9-456E-B76D-A7E62643274D}"/>
              </a:ext>
            </a:extLst>
          </p:cNvPr>
          <p:cNvSpPr>
            <a:spLocks noGrp="1"/>
          </p:cNvSpPr>
          <p:nvPr>
            <p:ph type="subTitle" idx="1"/>
          </p:nvPr>
        </p:nvSpPr>
        <p:spPr>
          <a:xfrm>
            <a:off x="486787" y="4497600"/>
            <a:ext cx="5280000" cy="806400"/>
          </a:xfrm>
        </p:spPr>
        <p:txBody>
          <a:bodyPr wrap="square">
            <a:noAutofit/>
          </a:bodyPr>
          <a:lstStyle>
            <a:lvl1pPr marL="0" indent="0" algn="l">
              <a:buNone/>
              <a:defRPr sz="2133"/>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i-FI"/>
              <a:t>Muokkaa alaotsikon perustyyliä napsautt.</a:t>
            </a:r>
            <a:endParaRPr lang="fi-FI" dirty="0"/>
          </a:p>
        </p:txBody>
      </p:sp>
      <p:sp>
        <p:nvSpPr>
          <p:cNvPr id="9" name="Tekstin paikkamerkki 8">
            <a:extLst>
              <a:ext uri="{FF2B5EF4-FFF2-40B4-BE49-F238E27FC236}">
                <a16:creationId xmlns:a16="http://schemas.microsoft.com/office/drawing/2014/main" id="{8BF5491B-C14C-6BBA-2343-F7837DC56567}"/>
              </a:ext>
            </a:extLst>
          </p:cNvPr>
          <p:cNvSpPr>
            <a:spLocks noGrp="1"/>
          </p:cNvSpPr>
          <p:nvPr>
            <p:ph type="body" sz="quarter" idx="11"/>
          </p:nvPr>
        </p:nvSpPr>
        <p:spPr>
          <a:xfrm>
            <a:off x="474133" y="5444067"/>
            <a:ext cx="5300133" cy="736600"/>
          </a:xfrm>
        </p:spPr>
        <p:txBody>
          <a:bodyPr/>
          <a:lstStyle>
            <a:lvl1pPr marL="0" indent="0">
              <a:buNone/>
              <a:defRPr sz="1867" b="1"/>
            </a:lvl1pPr>
            <a:lvl2pPr marL="457189" indent="0">
              <a:buNone/>
              <a:defRPr/>
            </a:lvl2pPr>
            <a:lvl3pPr marL="914377" indent="0">
              <a:buNone/>
              <a:defRPr/>
            </a:lvl3pPr>
            <a:lvl4pPr marL="1371566" indent="0">
              <a:buNone/>
              <a:defRPr/>
            </a:lvl4pPr>
            <a:lvl5pPr marL="1828754" indent="0">
              <a:buNone/>
              <a:defRPr/>
            </a:lvl5pPr>
          </a:lstStyle>
          <a:p>
            <a:pPr lvl="0"/>
            <a:r>
              <a:rPr lang="fi-FI"/>
              <a:t>Muokkaa tekstin perustyylejä napsauttamalla</a:t>
            </a:r>
          </a:p>
        </p:txBody>
      </p:sp>
      <p:sp>
        <p:nvSpPr>
          <p:cNvPr id="7" name="Kuvan paikkamerkki 6">
            <a:extLst>
              <a:ext uri="{FF2B5EF4-FFF2-40B4-BE49-F238E27FC236}">
                <a16:creationId xmlns:a16="http://schemas.microsoft.com/office/drawing/2014/main" id="{0E8B8E50-8211-BAA9-15FA-72AE49FD75AA}"/>
              </a:ext>
              <a:ext uri="{C183D7F6-B498-43B3-948B-1728B52AA6E4}">
                <adec:decorative xmlns:adec="http://schemas.microsoft.com/office/drawing/2017/decorative" val="0"/>
              </a:ext>
            </a:extLst>
          </p:cNvPr>
          <p:cNvSpPr>
            <a:spLocks noGrp="1"/>
          </p:cNvSpPr>
          <p:nvPr>
            <p:ph type="pic" sz="quarter" idx="10"/>
          </p:nvPr>
        </p:nvSpPr>
        <p:spPr>
          <a:xfrm>
            <a:off x="6107290" y="-600"/>
            <a:ext cx="6084711" cy="6859200"/>
          </a:xfrm>
          <a:solidFill>
            <a:schemeClr val="bg2"/>
          </a:solidFill>
          <a:ln>
            <a:noFill/>
          </a:ln>
        </p:spPr>
        <p:txBody>
          <a:bodyPr anchor="ctr"/>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1908936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1219200"/>
            <a:ext cx="3932237" cy="1600200"/>
          </a:xfrm>
        </p:spPr>
        <p:txBody>
          <a:bodyPr wrap="square" anchor="b">
            <a:noAutofit/>
          </a:bodyPr>
          <a:lstStyle>
            <a:lvl1pP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839788" y="2954867"/>
            <a:ext cx="3932237" cy="3079795"/>
          </a:xfrm>
        </p:spPr>
        <p:txBody>
          <a:bodyPr wrap="square">
            <a:noAutofit/>
          </a:bodyPr>
          <a:lstStyle>
            <a:lvl1pPr marL="0" indent="0">
              <a:buNone/>
              <a:defRPr sz="1733"/>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3" name="Picture Placeholder 2"/>
          <p:cNvSpPr>
            <a:spLocks noGrp="1" noChangeAspect="1"/>
          </p:cNvSpPr>
          <p:nvPr>
            <p:ph type="pic" idx="1"/>
          </p:nvPr>
        </p:nvSpPr>
        <p:spPr>
          <a:xfrm>
            <a:off x="5183188" y="1219202"/>
            <a:ext cx="6172200" cy="4901429"/>
          </a:xfrm>
          <a:solidFill>
            <a:schemeClr val="bg2"/>
          </a:solidFill>
        </p:spPr>
        <p:txBody>
          <a:bodyPr anchor="t">
            <a:noAutofit/>
          </a:bodyPr>
          <a:lstStyle>
            <a:lvl1pPr marL="0" indent="0">
              <a:buNone/>
              <a:defRPr sz="1867"/>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endParaRPr lang="en-US" dirty="0"/>
          </a:p>
        </p:txBody>
      </p:sp>
      <p:sp>
        <p:nvSpPr>
          <p:cNvPr id="6" name="Footer Placeholder 5"/>
          <p:cNvSpPr>
            <a:spLocks noGrp="1"/>
          </p:cNvSpPr>
          <p:nvPr>
            <p:ph type="ftr" sz="quarter" idx="11"/>
          </p:nvPr>
        </p:nvSpPr>
        <p:spPr>
          <a:xfrm>
            <a:off x="839789" y="6356351"/>
            <a:ext cx="8419135" cy="365125"/>
          </a:xfrm>
        </p:spPr>
        <p:txBody>
          <a:bodyPr/>
          <a:lstStyle>
            <a:lvl1pPr algn="l">
              <a:defRPr>
                <a:solidFill>
                  <a:srgbClr val="888B8D"/>
                </a:solidFill>
              </a:defRPr>
            </a:lvl1pPr>
          </a:lstStyle>
          <a:p>
            <a:r>
              <a:rPr lang="fi-FI"/>
              <a:t>Länsi-Uudenmaan hyvinvointialue – Västra Nylands välfärdsområde</a:t>
            </a:r>
            <a:endParaRPr lang="fi-FI" dirty="0"/>
          </a:p>
        </p:txBody>
      </p:sp>
      <p:sp>
        <p:nvSpPr>
          <p:cNvPr id="5" name="Date Placeholder 4"/>
          <p:cNvSpPr>
            <a:spLocks noGrp="1"/>
          </p:cNvSpPr>
          <p:nvPr>
            <p:ph type="dt" sz="half" idx="10"/>
          </p:nvPr>
        </p:nvSpPr>
        <p:spPr/>
        <p:txBody>
          <a:bodyPr/>
          <a:lstStyle/>
          <a:p>
            <a:fld id="{7CF1B03F-CB01-4B94-902C-E13E73BF02FB}" type="datetime1">
              <a:rPr lang="fi-FI" smtClean="0"/>
              <a:t>13.2.2024</a:t>
            </a:fld>
            <a:endParaRPr lang="fi-FI"/>
          </a:p>
        </p:txBody>
      </p:sp>
      <p:sp>
        <p:nvSpPr>
          <p:cNvPr id="7" name="Slide Number Placeholder 6"/>
          <p:cNvSpPr>
            <a:spLocks noGrp="1"/>
          </p:cNvSpPr>
          <p:nvPr>
            <p:ph type="sldNum" sz="quarter" idx="12"/>
          </p:nvPr>
        </p:nvSpPr>
        <p:spPr/>
        <p:txBody>
          <a:bodyPr/>
          <a:lstStyle/>
          <a:p>
            <a:fld id="{07F0CC26-4241-4995-BDB3-9E0D3B0C702B}" type="slidenum">
              <a:rPr lang="fi-FI" smtClean="0"/>
              <a:t>‹#›</a:t>
            </a:fld>
            <a:endParaRPr lang="fi-FI"/>
          </a:p>
        </p:txBody>
      </p:sp>
    </p:spTree>
    <p:extLst>
      <p:ext uri="{BB962C8B-B14F-4D97-AF65-F5344CB8AC3E}">
        <p14:creationId xmlns:p14="http://schemas.microsoft.com/office/powerpoint/2010/main" val="2742911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AAA6E6-E365-414F-9173-31BC4A438AAC}"/>
              </a:ext>
            </a:extLst>
          </p:cNvPr>
          <p:cNvSpPr>
            <a:spLocks noGrp="1"/>
          </p:cNvSpPr>
          <p:nvPr>
            <p:ph type="title"/>
          </p:nvPr>
        </p:nvSpPr>
        <p:spPr>
          <a:xfrm>
            <a:off x="840318" y="988482"/>
            <a:ext cx="3932767" cy="1638939"/>
          </a:xfrm>
        </p:spPr>
        <p:txBody>
          <a:bodyPr wrap="square" anchor="b">
            <a:noAutofit/>
          </a:bodyPr>
          <a:lstStyle>
            <a:lvl1pPr>
              <a:defRPr sz="32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2518BF95-CC11-4500-8BEF-9DB4D263AB21}"/>
              </a:ext>
            </a:extLst>
          </p:cNvPr>
          <p:cNvSpPr>
            <a:spLocks noGrp="1"/>
          </p:cNvSpPr>
          <p:nvPr>
            <p:ph type="body" sz="half" idx="2"/>
          </p:nvPr>
        </p:nvSpPr>
        <p:spPr>
          <a:xfrm>
            <a:off x="840318" y="2750288"/>
            <a:ext cx="3932767" cy="3119229"/>
          </a:xfrm>
        </p:spPr>
        <p:txBody>
          <a:bodyPr wrap="square">
            <a:noAutofit/>
          </a:bodyPr>
          <a:lstStyle>
            <a:lvl1pPr marL="0" indent="0">
              <a:buNone/>
              <a:defRPr sz="17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i-FI"/>
              <a:t>Muokkaa tekstin perustyylejä napsauttamalla</a:t>
            </a:r>
          </a:p>
        </p:txBody>
      </p:sp>
      <p:sp>
        <p:nvSpPr>
          <p:cNvPr id="3" name="Sisällön paikkamerkki 2">
            <a:extLst>
              <a:ext uri="{FF2B5EF4-FFF2-40B4-BE49-F238E27FC236}">
                <a16:creationId xmlns:a16="http://schemas.microsoft.com/office/drawing/2014/main" id="{EEBCCF96-5829-4D14-8BBA-8686DE425717}"/>
              </a:ext>
            </a:extLst>
          </p:cNvPr>
          <p:cNvSpPr>
            <a:spLocks noGrp="1"/>
          </p:cNvSpPr>
          <p:nvPr>
            <p:ph idx="1"/>
          </p:nvPr>
        </p:nvSpPr>
        <p:spPr>
          <a:xfrm>
            <a:off x="5183717" y="988485"/>
            <a:ext cx="6223488" cy="4872567"/>
          </a:xfrm>
        </p:spPr>
        <p:txBody>
          <a:bodyPr wrap="square">
            <a:noAutofit/>
          </a:bodyPr>
          <a:lstStyle>
            <a:lvl1pPr>
              <a:defRPr sz="1733"/>
            </a:lvl1pPr>
            <a:lvl2pPr>
              <a:defRPr sz="1733"/>
            </a:lvl2pPr>
            <a:lvl3pPr>
              <a:defRPr sz="1733"/>
            </a:lvl3pPr>
            <a:lvl4pPr>
              <a:defRPr sz="1733"/>
            </a:lvl4pPr>
            <a:lvl5pPr>
              <a:defRPr sz="1733"/>
            </a:lvl5pPr>
            <a:lvl6pPr>
              <a:defRPr sz="2667"/>
            </a:lvl6pPr>
            <a:lvl7pPr>
              <a:defRPr sz="2667"/>
            </a:lvl7pPr>
            <a:lvl8pPr>
              <a:defRPr sz="2667"/>
            </a:lvl8pPr>
            <a:lvl9pPr>
              <a:defRPr sz="2667"/>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Alatunnisteen paikkamerkki 5">
            <a:extLst>
              <a:ext uri="{FF2B5EF4-FFF2-40B4-BE49-F238E27FC236}">
                <a16:creationId xmlns:a16="http://schemas.microsoft.com/office/drawing/2014/main" id="{52015EC6-AF6D-4CA4-9D29-64322B8D85BA}"/>
              </a:ext>
            </a:extLst>
          </p:cNvPr>
          <p:cNvSpPr>
            <a:spLocks noGrp="1"/>
          </p:cNvSpPr>
          <p:nvPr>
            <p:ph type="ftr" sz="quarter" idx="11"/>
          </p:nvPr>
        </p:nvSpPr>
        <p:spPr>
          <a:xfrm>
            <a:off x="840319" y="6356351"/>
            <a:ext cx="8418605" cy="365125"/>
          </a:xfrm>
        </p:spPr>
        <p:txBody>
          <a:bodyPr/>
          <a:lstStyle>
            <a:lvl1pPr algn="l">
              <a:defRPr/>
            </a:lvl1pPr>
          </a:lstStyle>
          <a:p>
            <a:r>
              <a:rPr lang="fi-FI" dirty="0"/>
              <a:t>Länsi-Uudenmaan hyvinvointialue – Västra </a:t>
            </a:r>
            <a:r>
              <a:rPr lang="fi-FI" dirty="0" err="1"/>
              <a:t>Nylands</a:t>
            </a:r>
            <a:r>
              <a:rPr lang="fi-FI" dirty="0"/>
              <a:t> </a:t>
            </a:r>
            <a:r>
              <a:rPr lang="fi-FI" dirty="0" err="1"/>
              <a:t>välfärdsområde</a:t>
            </a:r>
            <a:endParaRPr lang="fi-FI" dirty="0"/>
          </a:p>
        </p:txBody>
      </p:sp>
      <p:sp>
        <p:nvSpPr>
          <p:cNvPr id="5" name="Päivämäärän paikkamerkki 4">
            <a:extLst>
              <a:ext uri="{FF2B5EF4-FFF2-40B4-BE49-F238E27FC236}">
                <a16:creationId xmlns:a16="http://schemas.microsoft.com/office/drawing/2014/main" id="{343D463B-B19E-4413-9285-0FE71F00B1B5}"/>
              </a:ext>
            </a:extLst>
          </p:cNvPr>
          <p:cNvSpPr>
            <a:spLocks noGrp="1"/>
          </p:cNvSpPr>
          <p:nvPr>
            <p:ph type="dt" sz="half" idx="10"/>
          </p:nvPr>
        </p:nvSpPr>
        <p:spPr/>
        <p:txBody>
          <a:bodyPr/>
          <a:lstStyle/>
          <a:p>
            <a:fld id="{3E92C1FE-3C06-4E7A-98D7-C39833261D1E}" type="datetime1">
              <a:rPr lang="fi-FI" smtClean="0"/>
              <a:t>13.2.2024</a:t>
            </a:fld>
            <a:endParaRPr lang="fi-FI" dirty="0"/>
          </a:p>
        </p:txBody>
      </p:sp>
      <p:sp>
        <p:nvSpPr>
          <p:cNvPr id="7" name="Dian numeron paikkamerkki 6">
            <a:extLst>
              <a:ext uri="{FF2B5EF4-FFF2-40B4-BE49-F238E27FC236}">
                <a16:creationId xmlns:a16="http://schemas.microsoft.com/office/drawing/2014/main" id="{A1E49B4D-59F6-44A1-996A-5179635CDF1B}"/>
              </a:ext>
            </a:extLst>
          </p:cNvPr>
          <p:cNvSpPr>
            <a:spLocks noGrp="1"/>
          </p:cNvSpPr>
          <p:nvPr>
            <p:ph type="sldNum" sz="quarter" idx="12"/>
          </p:nvPr>
        </p:nvSpPr>
        <p:spPr/>
        <p:txBody>
          <a:bodyPr/>
          <a:lstStyle/>
          <a:p>
            <a:fld id="{07F0CC26-4241-4995-BDB3-9E0D3B0C702B}" type="slidenum">
              <a:rPr lang="fi-FI" smtClean="0"/>
              <a:pPr/>
              <a:t>‹#›</a:t>
            </a:fld>
            <a:endParaRPr lang="fi-FI" dirty="0"/>
          </a:p>
        </p:txBody>
      </p:sp>
    </p:spTree>
    <p:extLst>
      <p:ext uri="{BB962C8B-B14F-4D97-AF65-F5344CB8AC3E}">
        <p14:creationId xmlns:p14="http://schemas.microsoft.com/office/powerpoint/2010/main" val="1111568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10569005" cy="626379"/>
          </a:xfrm>
        </p:spPr>
        <p:txBody>
          <a:bodyPr wrap="square">
            <a:noAutofit/>
          </a:bodyPr>
          <a:lstStyle/>
          <a:p>
            <a:r>
              <a:rPr lang="fi-FI"/>
              <a:t>Muokkaa ots. perustyyl. napsautt.</a:t>
            </a:r>
            <a:endParaRPr lang="en-US" dirty="0"/>
          </a:p>
        </p:txBody>
      </p:sp>
      <p:sp>
        <p:nvSpPr>
          <p:cNvPr id="4" name="Footer Placeholder 3"/>
          <p:cNvSpPr>
            <a:spLocks noGrp="1"/>
          </p:cNvSpPr>
          <p:nvPr>
            <p:ph type="ftr" sz="quarter" idx="11"/>
          </p:nvPr>
        </p:nvSpPr>
        <p:spPr>
          <a:xfrm>
            <a:off x="838201" y="6356351"/>
            <a:ext cx="8420723" cy="365125"/>
          </a:xfrm>
        </p:spPr>
        <p:txBody>
          <a:bodyPr/>
          <a:lstStyle>
            <a:lvl1pPr algn="l">
              <a:defRPr/>
            </a:lvl1pPr>
          </a:lstStyle>
          <a:p>
            <a:r>
              <a:rPr lang="fi-FI" dirty="0"/>
              <a:t>Länsi-Uudenmaan hyvinvointialue – Västra </a:t>
            </a:r>
            <a:r>
              <a:rPr lang="fi-FI" dirty="0" err="1"/>
              <a:t>Nylands</a:t>
            </a:r>
            <a:r>
              <a:rPr lang="fi-FI" dirty="0"/>
              <a:t> </a:t>
            </a:r>
            <a:r>
              <a:rPr lang="fi-FI" dirty="0" err="1"/>
              <a:t>välfärdsområde</a:t>
            </a:r>
            <a:endParaRPr lang="fi-FI" dirty="0"/>
          </a:p>
        </p:txBody>
      </p:sp>
      <p:sp>
        <p:nvSpPr>
          <p:cNvPr id="3" name="Date Placeholder 2"/>
          <p:cNvSpPr>
            <a:spLocks noGrp="1"/>
          </p:cNvSpPr>
          <p:nvPr>
            <p:ph type="dt" sz="half" idx="10"/>
          </p:nvPr>
        </p:nvSpPr>
        <p:spPr/>
        <p:txBody>
          <a:bodyPr/>
          <a:lstStyle/>
          <a:p>
            <a:fld id="{C9F331A1-C0BE-436E-A00C-419B0D33825D}" type="datetime1">
              <a:rPr lang="fi-FI" smtClean="0"/>
              <a:t>13.2.2024</a:t>
            </a:fld>
            <a:endParaRPr lang="fi-FI"/>
          </a:p>
        </p:txBody>
      </p:sp>
      <p:sp>
        <p:nvSpPr>
          <p:cNvPr id="5" name="Slide Number Placeholder 4"/>
          <p:cNvSpPr>
            <a:spLocks noGrp="1"/>
          </p:cNvSpPr>
          <p:nvPr>
            <p:ph type="sldNum" sz="quarter" idx="12"/>
          </p:nvPr>
        </p:nvSpPr>
        <p:spPr/>
        <p:txBody>
          <a:bodyPr/>
          <a:lstStyle/>
          <a:p>
            <a:fld id="{07F0CC26-4241-4995-BDB3-9E0D3B0C702B}" type="slidenum">
              <a:rPr lang="fi-FI" smtClean="0"/>
              <a:t>‹#›</a:t>
            </a:fld>
            <a:endParaRPr lang="fi-FI"/>
          </a:p>
        </p:txBody>
      </p:sp>
    </p:spTree>
    <p:extLst>
      <p:ext uri="{BB962C8B-B14F-4D97-AF65-F5344CB8AC3E}">
        <p14:creationId xmlns:p14="http://schemas.microsoft.com/office/powerpoint/2010/main" val="42441820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574C2FEB-3061-4F56-B1CF-14019E673D92}"/>
              </a:ext>
            </a:extLst>
          </p:cNvPr>
          <p:cNvSpPr>
            <a:spLocks noGrp="1"/>
          </p:cNvSpPr>
          <p:nvPr>
            <p:ph type="ftr" sz="quarter" idx="11"/>
          </p:nvPr>
        </p:nvSpPr>
        <p:spPr>
          <a:xfrm>
            <a:off x="784796" y="6356351"/>
            <a:ext cx="8474128" cy="365125"/>
          </a:xfrm>
        </p:spPr>
        <p:txBody>
          <a:bodyPr/>
          <a:lstStyle>
            <a:lvl1pPr algn="l">
              <a:defRPr/>
            </a:lvl1pPr>
          </a:lstStyle>
          <a:p>
            <a:r>
              <a:rPr lang="fi-FI" dirty="0"/>
              <a:t>Länsi-Uudenmaan hyvinvointialue – Västra </a:t>
            </a:r>
            <a:r>
              <a:rPr lang="fi-FI" dirty="0" err="1"/>
              <a:t>Nylands</a:t>
            </a:r>
            <a:r>
              <a:rPr lang="fi-FI" dirty="0"/>
              <a:t> </a:t>
            </a:r>
            <a:r>
              <a:rPr lang="fi-FI" dirty="0" err="1"/>
              <a:t>välfärdsområde</a:t>
            </a:r>
            <a:endParaRPr lang="fi-FI" dirty="0"/>
          </a:p>
        </p:txBody>
      </p:sp>
      <p:sp>
        <p:nvSpPr>
          <p:cNvPr id="2" name="Päivämäärän paikkamerkki 1">
            <a:extLst>
              <a:ext uri="{FF2B5EF4-FFF2-40B4-BE49-F238E27FC236}">
                <a16:creationId xmlns:a16="http://schemas.microsoft.com/office/drawing/2014/main" id="{85EE21B5-BA6E-49CE-8237-BF193E32FF22}"/>
              </a:ext>
            </a:extLst>
          </p:cNvPr>
          <p:cNvSpPr>
            <a:spLocks noGrp="1"/>
          </p:cNvSpPr>
          <p:nvPr>
            <p:ph type="dt" sz="half" idx="10"/>
          </p:nvPr>
        </p:nvSpPr>
        <p:spPr/>
        <p:txBody>
          <a:bodyPr/>
          <a:lstStyle/>
          <a:p>
            <a:fld id="{B38BBE40-F067-4385-BDDB-E59E60058F28}" type="datetime1">
              <a:rPr lang="fi-FI" smtClean="0"/>
              <a:t>13.2.2024</a:t>
            </a:fld>
            <a:endParaRPr lang="fi-FI" dirty="0"/>
          </a:p>
        </p:txBody>
      </p:sp>
      <p:sp>
        <p:nvSpPr>
          <p:cNvPr id="4" name="Dian numeron paikkamerkki 3">
            <a:extLst>
              <a:ext uri="{FF2B5EF4-FFF2-40B4-BE49-F238E27FC236}">
                <a16:creationId xmlns:a16="http://schemas.microsoft.com/office/drawing/2014/main" id="{91F5BDF4-969A-4E8D-A4A7-F4CDDFAE467B}"/>
              </a:ext>
            </a:extLst>
          </p:cNvPr>
          <p:cNvSpPr>
            <a:spLocks noGrp="1"/>
          </p:cNvSpPr>
          <p:nvPr>
            <p:ph type="sldNum" sz="quarter" idx="12"/>
          </p:nvPr>
        </p:nvSpPr>
        <p:spPr/>
        <p:txBody>
          <a:bodyPr/>
          <a:lstStyle/>
          <a:p>
            <a:fld id="{07F0CC26-4241-4995-BDB3-9E0D3B0C702B}" type="slidenum">
              <a:rPr lang="fi-FI" smtClean="0"/>
              <a:pPr/>
              <a:t>‹#›</a:t>
            </a:fld>
            <a:endParaRPr lang="fi-FI" dirty="0"/>
          </a:p>
        </p:txBody>
      </p:sp>
    </p:spTree>
    <p:extLst>
      <p:ext uri="{BB962C8B-B14F-4D97-AF65-F5344CB8AC3E}">
        <p14:creationId xmlns:p14="http://schemas.microsoft.com/office/powerpoint/2010/main" val="2863639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unnus 1">
    <p:bg>
      <p:bgPr>
        <a:solidFill>
          <a:schemeClr val="accent1"/>
        </a:solidFill>
        <a:effectLst/>
      </p:bgPr>
    </p:bg>
    <p:spTree>
      <p:nvGrpSpPr>
        <p:cNvPr id="1" name=""/>
        <p:cNvGrpSpPr/>
        <p:nvPr/>
      </p:nvGrpSpPr>
      <p:grpSpPr>
        <a:xfrm>
          <a:off x="0" y="0"/>
          <a:ext cx="0" cy="0"/>
          <a:chOff x="0" y="0"/>
          <a:chExt cx="0" cy="0"/>
        </a:xfrm>
      </p:grpSpPr>
      <p:pic>
        <p:nvPicPr>
          <p:cNvPr id="3" name="Graphic 2" descr="Länsi-Uudenmaan hyvinvointialueen tunnus.">
            <a:extLst>
              <a:ext uri="{FF2B5EF4-FFF2-40B4-BE49-F238E27FC236}">
                <a16:creationId xmlns:a16="http://schemas.microsoft.com/office/drawing/2014/main" id="{B0A27642-0E7C-C8F2-A5A1-238530374B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7176" y="6113915"/>
            <a:ext cx="3473451" cy="438995"/>
          </a:xfrm>
          <a:prstGeom prst="rect">
            <a:avLst/>
          </a:prstGeom>
        </p:spPr>
      </p:pic>
    </p:spTree>
    <p:extLst>
      <p:ext uri="{BB962C8B-B14F-4D97-AF65-F5344CB8AC3E}">
        <p14:creationId xmlns:p14="http://schemas.microsoft.com/office/powerpoint/2010/main" val="1094393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unnus 2">
    <p:bg>
      <p:bgPr>
        <a:solidFill>
          <a:schemeClr val="bg2"/>
        </a:solidFill>
        <a:effectLst/>
      </p:bgPr>
    </p:bg>
    <p:spTree>
      <p:nvGrpSpPr>
        <p:cNvPr id="1" name=""/>
        <p:cNvGrpSpPr/>
        <p:nvPr/>
      </p:nvGrpSpPr>
      <p:grpSpPr>
        <a:xfrm>
          <a:off x="0" y="0"/>
          <a:ext cx="0" cy="0"/>
          <a:chOff x="0" y="0"/>
          <a:chExt cx="0" cy="0"/>
        </a:xfrm>
      </p:grpSpPr>
      <p:pic>
        <p:nvPicPr>
          <p:cNvPr id="2" name="Graphic 1" descr="Länsi-Uudenmaan hyvinvointialueen tunnus.">
            <a:extLst>
              <a:ext uri="{FF2B5EF4-FFF2-40B4-BE49-F238E27FC236}">
                <a16:creationId xmlns:a16="http://schemas.microsoft.com/office/drawing/2014/main" id="{B5E809C8-BC59-9AA0-AEAA-28ABED68C2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7176" y="447760"/>
            <a:ext cx="3473451" cy="438995"/>
          </a:xfrm>
          <a:prstGeom prst="rect">
            <a:avLst/>
          </a:prstGeom>
        </p:spPr>
      </p:pic>
    </p:spTree>
    <p:extLst>
      <p:ext uri="{BB962C8B-B14F-4D97-AF65-F5344CB8AC3E}">
        <p14:creationId xmlns:p14="http://schemas.microsoft.com/office/powerpoint/2010/main" val="1740147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unnus ja leima_vaalea-tausta">
    <p:bg>
      <p:bgPr>
        <a:solidFill>
          <a:schemeClr val="bg2"/>
        </a:solid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097090AD-F0BE-05F2-E230-5F98AF704108}"/>
              </a:ext>
              <a:ext uri="{C183D7F6-B498-43B3-948B-1728B52AA6E4}">
                <adec:decorative xmlns:adec="http://schemas.microsoft.com/office/drawing/2017/decorative" val="1"/>
              </a:ext>
            </a:extLst>
          </p:cNvPr>
          <p:cNvSpPr/>
          <p:nvPr userDrawn="1"/>
        </p:nvSpPr>
        <p:spPr>
          <a:xfrm rot="5400000">
            <a:off x="-801513" y="801514"/>
            <a:ext cx="6858004" cy="5254977"/>
          </a:xfrm>
          <a:prstGeom prst="rect">
            <a:avLst/>
          </a:prstGeom>
          <a:gradFill>
            <a:gsLst>
              <a:gs pos="80000">
                <a:schemeClr val="bg1">
                  <a:alpha val="71000"/>
                </a:schemeClr>
              </a:gs>
              <a:gs pos="62000">
                <a:schemeClr val="bg1">
                  <a:alpha val="0"/>
                </a:schemeClr>
              </a:gs>
              <a:gs pos="100000">
                <a:schemeClr val="bg1">
                  <a:alpha val="70000"/>
                </a:schemeClr>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3200"/>
          </a:p>
        </p:txBody>
      </p:sp>
      <p:pic>
        <p:nvPicPr>
          <p:cNvPr id="2" name="Graphic 1" descr="Länsi-Uudenmaan hyvinvointialueen tunnus.">
            <a:extLst>
              <a:ext uri="{FF2B5EF4-FFF2-40B4-BE49-F238E27FC236}">
                <a16:creationId xmlns:a16="http://schemas.microsoft.com/office/drawing/2014/main" id="{B5E809C8-BC59-9AA0-AEAA-28ABED68C2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7176" y="6113915"/>
            <a:ext cx="3473451" cy="438995"/>
          </a:xfrm>
          <a:prstGeom prst="rect">
            <a:avLst/>
          </a:prstGeom>
        </p:spPr>
      </p:pic>
      <p:pic>
        <p:nvPicPr>
          <p:cNvPr id="7" name="Kuva 6" descr="Länsi-Uudenmaan hyvinvointialueen ympyränmuotoinen leimasintunnus, teksti: Jotta länsiuusimaalaiset voivat hyvin.">
            <a:extLst>
              <a:ext uri="{FF2B5EF4-FFF2-40B4-BE49-F238E27FC236}">
                <a16:creationId xmlns:a16="http://schemas.microsoft.com/office/drawing/2014/main" id="{3A8BC66B-D146-4548-F1A8-73144B3DCF97}"/>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3661" y="502163"/>
            <a:ext cx="2362032" cy="2422020"/>
          </a:xfrm>
          <a:prstGeom prst="rect">
            <a:avLst/>
          </a:prstGeom>
        </p:spPr>
      </p:pic>
    </p:spTree>
    <p:extLst>
      <p:ext uri="{BB962C8B-B14F-4D97-AF65-F5344CB8AC3E}">
        <p14:creationId xmlns:p14="http://schemas.microsoft.com/office/powerpoint/2010/main" val="242114717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petussivu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7">
            <a:extLst>
              <a:ext uri="{FF2B5EF4-FFF2-40B4-BE49-F238E27FC236}">
                <a16:creationId xmlns:a16="http://schemas.microsoft.com/office/drawing/2014/main" id="{F91A4ED4-75FB-8099-97ED-AEF906347138}"/>
              </a:ext>
              <a:ext uri="{C183D7F6-B498-43B3-948B-1728B52AA6E4}">
                <adec:decorative xmlns:adec="http://schemas.microsoft.com/office/drawing/2017/decorative" val="1"/>
              </a:ext>
            </a:extLst>
          </p:cNvPr>
          <p:cNvSpPr/>
          <p:nvPr userDrawn="1"/>
        </p:nvSpPr>
        <p:spPr>
          <a:xfrm rot="10800000">
            <a:off x="-3" y="-1"/>
            <a:ext cx="11706579" cy="6857996"/>
          </a:xfrm>
          <a:prstGeom prst="rect">
            <a:avLst/>
          </a:prstGeom>
          <a:gradFill>
            <a:gsLst>
              <a:gs pos="48000">
                <a:schemeClr val="tx1">
                  <a:alpha val="18000"/>
                </a:schemeClr>
              </a:gs>
              <a:gs pos="29000">
                <a:schemeClr val="tx1">
                  <a:alpha val="0"/>
                </a:schemeClr>
              </a:gs>
              <a:gs pos="68000">
                <a:schemeClr val="tx1">
                  <a:alpha val="38000"/>
                </a:schemeClr>
              </a:gs>
            </a:gsLst>
            <a:lin ang="195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3200"/>
          </a:p>
        </p:txBody>
      </p:sp>
      <p:sp>
        <p:nvSpPr>
          <p:cNvPr id="12" name="Suorakulmio 11">
            <a:extLst>
              <a:ext uri="{FF2B5EF4-FFF2-40B4-BE49-F238E27FC236}">
                <a16:creationId xmlns:a16="http://schemas.microsoft.com/office/drawing/2014/main" id="{E2E1068A-A76C-4B04-A7BB-034EC831A08C}"/>
              </a:ext>
              <a:ext uri="{C183D7F6-B498-43B3-948B-1728B52AA6E4}">
                <adec:decorative xmlns:adec="http://schemas.microsoft.com/office/drawing/2017/decorative" val="1"/>
              </a:ext>
            </a:extLst>
          </p:cNvPr>
          <p:cNvSpPr/>
          <p:nvPr userDrawn="1"/>
        </p:nvSpPr>
        <p:spPr>
          <a:xfrm rot="10800000">
            <a:off x="-2685" y="4327141"/>
            <a:ext cx="12194685" cy="2530859"/>
          </a:xfrm>
          <a:prstGeom prst="rect">
            <a:avLst/>
          </a:prstGeom>
          <a:gradFill>
            <a:gsLst>
              <a:gs pos="34000">
                <a:srgbClr val="000000">
                  <a:alpha val="31000"/>
                </a:srgbClr>
              </a:gs>
              <a:gs pos="0">
                <a:schemeClr val="tx1">
                  <a:alpha val="45000"/>
                </a:schemeClr>
              </a:gs>
              <a:gs pos="85000">
                <a:srgbClr val="000000">
                  <a:alpha val="0"/>
                </a:srgbClr>
              </a:gs>
              <a:gs pos="100000">
                <a:schemeClr val="tx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3200"/>
          </a:p>
        </p:txBody>
      </p:sp>
      <p:pic>
        <p:nvPicPr>
          <p:cNvPr id="3" name="Graphic 2" descr="Länsi-Uudenmaan hyvinvointialueen tunnus.">
            <a:extLst>
              <a:ext uri="{FF2B5EF4-FFF2-40B4-BE49-F238E27FC236}">
                <a16:creationId xmlns:a16="http://schemas.microsoft.com/office/drawing/2014/main" id="{5F430E4E-4792-E79A-591D-12BD577ED8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7176" y="522513"/>
            <a:ext cx="3873043" cy="489497"/>
          </a:xfrm>
          <a:prstGeom prst="rect">
            <a:avLst/>
          </a:prstGeom>
        </p:spPr>
      </p:pic>
      <p:sp>
        <p:nvSpPr>
          <p:cNvPr id="9" name="Suorakulmio 10">
            <a:extLst>
              <a:ext uri="{FF2B5EF4-FFF2-40B4-BE49-F238E27FC236}">
                <a16:creationId xmlns:a16="http://schemas.microsoft.com/office/drawing/2014/main" id="{DE79B73B-9AE9-98F8-86E0-7250BCB76932}"/>
              </a:ext>
              <a:ext uri="{C183D7F6-B498-43B3-948B-1728B52AA6E4}">
                <adec:decorative xmlns:adec="http://schemas.microsoft.com/office/drawing/2017/decorative" val="1"/>
              </a:ext>
            </a:extLst>
          </p:cNvPr>
          <p:cNvSpPr/>
          <p:nvPr userDrawn="1"/>
        </p:nvSpPr>
        <p:spPr>
          <a:xfrm>
            <a:off x="1886495" y="6107323"/>
            <a:ext cx="3221677" cy="649077"/>
          </a:xfrm>
          <a:prstGeom prst="rect">
            <a:avLst/>
          </a:prstGeom>
          <a:solidFill>
            <a:schemeClr val="tx1">
              <a:alpha val="0"/>
            </a:schemeClr>
          </a:solidFill>
        </p:spPr>
        <p:txBody>
          <a:bodyPr>
            <a:noAutofit/>
          </a:bodyPr>
          <a:lstStyle/>
          <a:p>
            <a:pPr marL="0" indent="0">
              <a:lnSpc>
                <a:spcPct val="90000"/>
              </a:lnSpc>
              <a:buFont typeface="Arial" panose="020B0604020202020204" pitchFamily="34" charset="0"/>
              <a:buNone/>
            </a:pPr>
            <a:endParaRPr lang="fi-FI" sz="1400" noProof="1">
              <a:solidFill>
                <a:schemeClr val="bg1"/>
              </a:solidFill>
              <a:latin typeface="Verdana" panose="020B0604030504040204" pitchFamily="34" charset="0"/>
              <a:ea typeface="Verdana" panose="020B0604030504040204" pitchFamily="34" charset="0"/>
              <a:cs typeface="Segoe UI" panose="020B0502040204020203" pitchFamily="34" charset="0"/>
            </a:endParaRPr>
          </a:p>
        </p:txBody>
      </p:sp>
      <p:sp>
        <p:nvSpPr>
          <p:cNvPr id="6" name="Suorakulmio 18">
            <a:extLst>
              <a:ext uri="{FF2B5EF4-FFF2-40B4-BE49-F238E27FC236}">
                <a16:creationId xmlns:a16="http://schemas.microsoft.com/office/drawing/2014/main" id="{F3DB60CB-7CD8-4251-0100-D164F2BADC2B}"/>
              </a:ext>
              <a:ext uri="{C183D7F6-B498-43B3-948B-1728B52AA6E4}">
                <adec:decorative xmlns:adec="http://schemas.microsoft.com/office/drawing/2017/decorative" val="1"/>
              </a:ext>
            </a:extLst>
          </p:cNvPr>
          <p:cNvSpPr/>
          <p:nvPr userDrawn="1"/>
        </p:nvSpPr>
        <p:spPr>
          <a:xfrm>
            <a:off x="1955773" y="6174040"/>
            <a:ext cx="2330156" cy="488549"/>
          </a:xfrm>
          <a:prstGeom prst="rect">
            <a:avLst/>
          </a:prstGeom>
          <a:solidFill>
            <a:schemeClr val="tx1">
              <a:alpha val="0"/>
            </a:schemeClr>
          </a:solidFill>
        </p:spPr>
        <p:txBody>
          <a:bodyPr>
            <a:noAutofit/>
          </a:bodyPr>
          <a:lstStyle/>
          <a:p>
            <a:pPr algn="l">
              <a:lnSpc>
                <a:spcPct val="90000"/>
              </a:lnSpc>
            </a:pPr>
            <a:r>
              <a:rPr lang="fi-FI" sz="1400" b="0" i="0" noProof="1">
                <a:solidFill>
                  <a:schemeClr val="bg1"/>
                </a:solidFill>
                <a:effectLst/>
                <a:latin typeface="Verdana" panose="020B0604030504040204" pitchFamily="34" charset="0"/>
                <a:ea typeface="Verdana" panose="020B0604030504040204" pitchFamily="34" charset="0"/>
                <a:cs typeface="Segoe UI" panose="020B0502040204020203" pitchFamily="34" charset="0"/>
              </a:rPr>
              <a:t>www.</a:t>
            </a:r>
            <a:r>
              <a:rPr lang="en-FI" sz="1400" b="0" i="0" noProof="1">
                <a:solidFill>
                  <a:schemeClr val="bg1"/>
                </a:solidFill>
                <a:effectLst/>
                <a:latin typeface="Verdana" panose="020B0604030504040204" pitchFamily="34" charset="0"/>
                <a:ea typeface="Verdana" panose="020B0604030504040204" pitchFamily="34" charset="0"/>
                <a:cs typeface="Segoe UI" panose="020B0502040204020203" pitchFamily="34" charset="0"/>
              </a:rPr>
              <a:t>luvn</a:t>
            </a:r>
            <a:r>
              <a:rPr lang="fi-FI" sz="1400" b="0" i="0" noProof="1">
                <a:solidFill>
                  <a:schemeClr val="bg1"/>
                </a:solidFill>
                <a:effectLst/>
                <a:latin typeface="Verdana" panose="020B0604030504040204" pitchFamily="34" charset="0"/>
                <a:ea typeface="Verdana" panose="020B0604030504040204" pitchFamily="34" charset="0"/>
                <a:cs typeface="Segoe UI" panose="020B0502040204020203" pitchFamily="34" charset="0"/>
              </a:rPr>
              <a:t>.fi</a:t>
            </a:r>
            <a:endParaRPr lang="fi-FI" sz="1400" b="0" i="0" noProof="1">
              <a:solidFill>
                <a:schemeClr val="bg1"/>
              </a:solidFill>
              <a:latin typeface="Verdana" panose="020B0604030504040204" pitchFamily="34" charset="0"/>
              <a:ea typeface="Verdana" panose="020B0604030504040204" pitchFamily="34" charset="0"/>
              <a:cs typeface="Segoe UI" panose="020B0502040204020203" pitchFamily="34" charset="0"/>
            </a:endParaRPr>
          </a:p>
        </p:txBody>
      </p:sp>
      <p:grpSp>
        <p:nvGrpSpPr>
          <p:cNvPr id="19" name="Ryhmä 18">
            <a:extLst>
              <a:ext uri="{FF2B5EF4-FFF2-40B4-BE49-F238E27FC236}">
                <a16:creationId xmlns:a16="http://schemas.microsoft.com/office/drawing/2014/main" id="{BD714B83-9529-C9C3-463B-DAAFEFBA3265}"/>
              </a:ext>
              <a:ext uri="{C183D7F6-B498-43B3-948B-1728B52AA6E4}">
                <adec:decorative xmlns:adec="http://schemas.microsoft.com/office/drawing/2017/decorative" val="1"/>
              </a:ext>
            </a:extLst>
          </p:cNvPr>
          <p:cNvGrpSpPr/>
          <p:nvPr userDrawn="1"/>
        </p:nvGrpSpPr>
        <p:grpSpPr>
          <a:xfrm>
            <a:off x="516429" y="6113684"/>
            <a:ext cx="1226849" cy="288000"/>
            <a:chOff x="387321" y="4324708"/>
            <a:chExt cx="920137" cy="216000"/>
          </a:xfrm>
        </p:grpSpPr>
        <p:pic>
          <p:nvPicPr>
            <p:cNvPr id="7" name="Kuva 6">
              <a:extLst>
                <a:ext uri="{FF2B5EF4-FFF2-40B4-BE49-F238E27FC236}">
                  <a16:creationId xmlns:a16="http://schemas.microsoft.com/office/drawing/2014/main" id="{154637DA-AFC4-D9F0-0E67-2871E41C3D0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7321" y="4324708"/>
              <a:ext cx="216000" cy="216000"/>
            </a:xfrm>
            <a:prstGeom prst="rect">
              <a:avLst/>
            </a:prstGeom>
          </p:spPr>
        </p:pic>
        <p:pic>
          <p:nvPicPr>
            <p:cNvPr id="11" name="Kuva 10">
              <a:extLst>
                <a:ext uri="{FF2B5EF4-FFF2-40B4-BE49-F238E27FC236}">
                  <a16:creationId xmlns:a16="http://schemas.microsoft.com/office/drawing/2014/main" id="{0471DB1A-8B80-45D5-3E33-7DE499D93D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39390" y="4324708"/>
              <a:ext cx="216000" cy="216000"/>
            </a:xfrm>
            <a:prstGeom prst="rect">
              <a:avLst/>
            </a:prstGeom>
          </p:spPr>
        </p:pic>
        <p:pic>
          <p:nvPicPr>
            <p:cNvPr id="16" name="Kuva 15">
              <a:extLst>
                <a:ext uri="{FF2B5EF4-FFF2-40B4-BE49-F238E27FC236}">
                  <a16:creationId xmlns:a16="http://schemas.microsoft.com/office/drawing/2014/main" id="{A11D788D-AF16-8379-7E93-9799400C93A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91458" y="4343767"/>
              <a:ext cx="216000" cy="177882"/>
            </a:xfrm>
            <a:prstGeom prst="rect">
              <a:avLst/>
            </a:prstGeom>
          </p:spPr>
        </p:pic>
      </p:grpSp>
    </p:spTree>
    <p:extLst>
      <p:ext uri="{BB962C8B-B14F-4D97-AF65-F5344CB8AC3E}">
        <p14:creationId xmlns:p14="http://schemas.microsoft.com/office/powerpoint/2010/main" val="2106871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petussivu 2">
    <p:bg>
      <p:bgPr>
        <a:solidFill>
          <a:schemeClr val="accent1"/>
        </a:solidFill>
        <a:effectLst/>
      </p:bgPr>
    </p:bg>
    <p:spTree>
      <p:nvGrpSpPr>
        <p:cNvPr id="1" name=""/>
        <p:cNvGrpSpPr/>
        <p:nvPr/>
      </p:nvGrpSpPr>
      <p:grpSpPr>
        <a:xfrm>
          <a:off x="0" y="0"/>
          <a:ext cx="0" cy="0"/>
          <a:chOff x="0" y="0"/>
          <a:chExt cx="0" cy="0"/>
        </a:xfrm>
      </p:grpSpPr>
      <p:pic>
        <p:nvPicPr>
          <p:cNvPr id="3" name="Graphic 2" descr="Länsi-Uudenmaan hyvinvointialueen tunnus.">
            <a:extLst>
              <a:ext uri="{FF2B5EF4-FFF2-40B4-BE49-F238E27FC236}">
                <a16:creationId xmlns:a16="http://schemas.microsoft.com/office/drawing/2014/main" id="{6D71E1DE-E009-2E8F-D741-311208B235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7176" y="522513"/>
            <a:ext cx="3873043" cy="489497"/>
          </a:xfrm>
          <a:prstGeom prst="rect">
            <a:avLst/>
          </a:prstGeom>
        </p:spPr>
      </p:pic>
      <p:sp>
        <p:nvSpPr>
          <p:cNvPr id="16" name="Suorakulmio 15" descr="Länsi-Uudenmaan hyvinvointialueen sometunniste @luvn.">
            <a:extLst>
              <a:ext uri="{FF2B5EF4-FFF2-40B4-BE49-F238E27FC236}">
                <a16:creationId xmlns:a16="http://schemas.microsoft.com/office/drawing/2014/main" id="{B2C88498-FD83-AB2D-3EA4-010DCED3D53C}"/>
              </a:ext>
            </a:extLst>
          </p:cNvPr>
          <p:cNvSpPr>
            <a:spLocks/>
          </p:cNvSpPr>
          <p:nvPr userDrawn="1"/>
        </p:nvSpPr>
        <p:spPr>
          <a:xfrm>
            <a:off x="379799" y="4033667"/>
            <a:ext cx="4268401" cy="2706228"/>
          </a:xfrm>
          <a:prstGeom prst="rect">
            <a:avLst/>
          </a:prstGeom>
        </p:spPr>
        <p:txBody>
          <a:bodyPr>
            <a:noAutofit/>
          </a:bodyPr>
          <a:lstStyle/>
          <a:p>
            <a:pPr marL="0" marR="0" lvl="0" indent="0" algn="l" defTabSz="609585" rtl="0" eaLnBrk="1" fontAlgn="auto" latinLnBrk="0" hangingPunct="1">
              <a:lnSpc>
                <a:spcPct val="100000"/>
              </a:lnSpc>
              <a:spcBef>
                <a:spcPts val="0"/>
              </a:spcBef>
              <a:spcAft>
                <a:spcPts val="1333"/>
              </a:spcAft>
              <a:buClrTx/>
              <a:buSzTx/>
              <a:buFontTx/>
              <a:buNone/>
              <a:tabLst/>
              <a:defRPr/>
            </a:pPr>
            <a:r>
              <a:rPr lang="fi-FI" sz="1400" b="1" u="none" baseline="0" noProof="1">
                <a:solidFill>
                  <a:schemeClr val="tx1"/>
                </a:solidFill>
                <a:latin typeface="Verdana" panose="020B0604030504040204" pitchFamily="34" charset="0"/>
                <a:ea typeface="Verdana" panose="020B0604030504040204" pitchFamily="34" charset="0"/>
                <a:cs typeface="Segoe UI" panose="020B0502040204020203" pitchFamily="34" charset="0"/>
              </a:rPr>
              <a:t>Seuraa meitä sosiaalisessa mediassa: </a:t>
            </a:r>
            <a:endParaRPr lang="fi-FI" sz="1400" u="none" baseline="0" noProof="1">
              <a:solidFill>
                <a:schemeClr val="tx1"/>
              </a:solidFill>
              <a:latin typeface="Verdana" panose="020B0604030504040204" pitchFamily="34" charset="0"/>
              <a:ea typeface="Verdana" panose="020B0604030504040204" pitchFamily="34" charset="0"/>
              <a:cs typeface="Segoe UI" panose="020B0502040204020203" pitchFamily="34" charset="0"/>
            </a:endParaRPr>
          </a:p>
          <a:p>
            <a:pPr marL="383990" lvl="0" indent="-143996">
              <a:lnSpc>
                <a:spcPct val="100000"/>
              </a:lnSpc>
              <a:spcAft>
                <a:spcPts val="1333"/>
              </a:spcAft>
              <a:buClr>
                <a:schemeClr val="tx2"/>
              </a:buClr>
              <a:buFont typeface="Arial" panose="020B0604020202020204" pitchFamily="34" charset="0"/>
              <a:buChar char="•"/>
            </a:pPr>
            <a:r>
              <a:rPr lang="fi-FI" sz="1400" u="none" baseline="0" noProof="1">
                <a:solidFill>
                  <a:schemeClr val="tx1"/>
                </a:solidFill>
                <a:latin typeface="Verdana" panose="020B0604030504040204" pitchFamily="34" charset="0"/>
                <a:ea typeface="Verdana" panose="020B0604030504040204" pitchFamily="34" charset="0"/>
                <a:cs typeface="Segoe UI" panose="020B0502040204020203" pitchFamily="34" charset="0"/>
                <a:hlinkClick r:id="rId4">
                  <a:extLst>
                    <a:ext uri="{A12FA001-AC4F-418D-AE19-62706E023703}">
                      <ahyp:hlinkClr xmlns:ahyp="http://schemas.microsoft.com/office/drawing/2018/hyperlinkcolor" val="tx"/>
                    </a:ext>
                  </a:extLst>
                </a:hlinkClick>
              </a:rPr>
              <a:t>Länsi-Uudenmaan hyvinvointialue</a:t>
            </a:r>
            <a:endParaRPr lang="fi-FI" sz="1400" u="none" baseline="0" noProof="1">
              <a:solidFill>
                <a:schemeClr val="tx1"/>
              </a:solidFill>
              <a:latin typeface="Verdana" panose="020B0604030504040204" pitchFamily="34" charset="0"/>
              <a:ea typeface="Verdana" panose="020B0604030504040204" pitchFamily="34" charset="0"/>
              <a:cs typeface="Segoe UI" panose="020B0502040204020203" pitchFamily="34" charset="0"/>
            </a:endParaRPr>
          </a:p>
          <a:p>
            <a:pPr marL="383990" lvl="0" indent="-143996">
              <a:lnSpc>
                <a:spcPct val="100000"/>
              </a:lnSpc>
              <a:spcAft>
                <a:spcPts val="1333"/>
              </a:spcAft>
              <a:buClr>
                <a:schemeClr val="tx2"/>
              </a:buClr>
              <a:buFont typeface="Arial" panose="020B0604020202020204" pitchFamily="34" charset="0"/>
              <a:buChar char="•"/>
            </a:pPr>
            <a:r>
              <a:rPr lang="fi-FI" sz="1400" u="none" baseline="0" noProof="1">
                <a:solidFill>
                  <a:schemeClr val="tx1"/>
                </a:solidFill>
                <a:latin typeface="Verdana" panose="020B0604030504040204" pitchFamily="34" charset="0"/>
                <a:ea typeface="Verdana" panose="020B0604030504040204" pitchFamily="34" charset="0"/>
                <a:cs typeface="Segoe UI" panose="020B0502040204020203" pitchFamily="34" charset="0"/>
                <a:hlinkClick r:id="rId5">
                  <a:extLst>
                    <a:ext uri="{A12FA001-AC4F-418D-AE19-62706E023703}">
                      <ahyp:hlinkClr xmlns:ahyp="http://schemas.microsoft.com/office/drawing/2018/hyperlinkcolor" val="tx"/>
                    </a:ext>
                  </a:extLst>
                </a:hlinkClick>
              </a:rPr>
              <a:t>@luhyvinvointialue</a:t>
            </a:r>
            <a:endParaRPr lang="fi-FI" sz="1400" u="none" baseline="0" noProof="1">
              <a:solidFill>
                <a:schemeClr val="tx1"/>
              </a:solidFill>
              <a:latin typeface="Verdana" panose="020B0604030504040204" pitchFamily="34" charset="0"/>
              <a:ea typeface="Verdana" panose="020B0604030504040204" pitchFamily="34" charset="0"/>
              <a:cs typeface="Segoe UI" panose="020B0502040204020203" pitchFamily="34" charset="0"/>
            </a:endParaRPr>
          </a:p>
          <a:p>
            <a:pPr marL="383990" lvl="0" indent="-143996">
              <a:lnSpc>
                <a:spcPct val="100000"/>
              </a:lnSpc>
              <a:spcAft>
                <a:spcPts val="1333"/>
              </a:spcAft>
              <a:buClr>
                <a:schemeClr val="tx2"/>
              </a:buClr>
              <a:buFont typeface="Arial" panose="020B0604020202020204" pitchFamily="34" charset="0"/>
              <a:buChar char="•"/>
            </a:pPr>
            <a:r>
              <a:rPr lang="fi-FI" sz="1400" u="none" baseline="0" noProof="1">
                <a:solidFill>
                  <a:schemeClr val="tx1"/>
                </a:solidFill>
                <a:latin typeface="Verdana" panose="020B0604030504040204" pitchFamily="34" charset="0"/>
                <a:ea typeface="Verdana" panose="020B0604030504040204" pitchFamily="34" charset="0"/>
                <a:cs typeface="Segoe UI" panose="020B0502040204020203" pitchFamily="34" charset="0"/>
                <a:hlinkClick r:id="rId6">
                  <a:extLst>
                    <a:ext uri="{A12FA001-AC4F-418D-AE19-62706E023703}">
                      <ahyp:hlinkClr xmlns:ahyp="http://schemas.microsoft.com/office/drawing/2018/hyperlinkcolor" val="tx"/>
                    </a:ext>
                  </a:extLst>
                </a:hlinkClick>
              </a:rPr>
              <a:t>Länsi-Uudenmaan hyvinvointialue</a:t>
            </a:r>
            <a:endParaRPr lang="fi-FI" sz="1400" u="none" baseline="0" noProof="1">
              <a:solidFill>
                <a:schemeClr val="tx1"/>
              </a:solidFill>
              <a:latin typeface="Verdana" panose="020B0604030504040204" pitchFamily="34" charset="0"/>
              <a:ea typeface="Verdana" panose="020B0604030504040204" pitchFamily="34" charset="0"/>
              <a:cs typeface="Segoe UI" panose="020B0502040204020203" pitchFamily="34" charset="0"/>
            </a:endParaRPr>
          </a:p>
          <a:p>
            <a:pPr marL="383990" lvl="0" indent="-143996">
              <a:lnSpc>
                <a:spcPct val="100000"/>
              </a:lnSpc>
              <a:spcAft>
                <a:spcPts val="1333"/>
              </a:spcAft>
              <a:buClr>
                <a:schemeClr val="tx2"/>
              </a:buClr>
              <a:buFont typeface="Arial" panose="020B0604020202020204" pitchFamily="34" charset="0"/>
              <a:buChar char="•"/>
            </a:pPr>
            <a:r>
              <a:rPr lang="fi-FI" sz="1400" u="none" baseline="0" noProof="1">
                <a:solidFill>
                  <a:schemeClr val="tx1"/>
                </a:solidFill>
                <a:latin typeface="Verdana" panose="020B0604030504040204" pitchFamily="34" charset="0"/>
                <a:ea typeface="Verdana" panose="020B0604030504040204" pitchFamily="34" charset="0"/>
                <a:cs typeface="Segoe UI" panose="020B0502040204020203" pitchFamily="34" charset="0"/>
                <a:hlinkClick r:id="rId7">
                  <a:extLst>
                    <a:ext uri="{A12FA001-AC4F-418D-AE19-62706E023703}">
                      <ahyp:hlinkClr xmlns:ahyp="http://schemas.microsoft.com/office/drawing/2018/hyperlinkcolor" val="tx"/>
                    </a:ext>
                  </a:extLst>
                </a:hlinkClick>
              </a:rPr>
              <a:t>@LUhyvinvointi</a:t>
            </a:r>
            <a:endParaRPr lang="fi-FI" sz="1400" u="none" baseline="0" noProof="1">
              <a:solidFill>
                <a:schemeClr val="tx1"/>
              </a:solidFill>
              <a:latin typeface="Verdana" panose="020B0604030504040204" pitchFamily="34" charset="0"/>
              <a:ea typeface="Verdana" panose="020B0604030504040204" pitchFamily="34" charset="0"/>
              <a:cs typeface="Segoe UI" panose="020B0502040204020203" pitchFamily="34" charset="0"/>
            </a:endParaRPr>
          </a:p>
          <a:p>
            <a:pPr marL="383990" lvl="0" indent="-143996">
              <a:lnSpc>
                <a:spcPct val="100000"/>
              </a:lnSpc>
              <a:spcAft>
                <a:spcPts val="1333"/>
              </a:spcAft>
              <a:buClr>
                <a:schemeClr val="tx2"/>
              </a:buClr>
              <a:buFont typeface="Arial" panose="020B0604020202020204" pitchFamily="34" charset="0"/>
              <a:buChar char="•"/>
            </a:pPr>
            <a:r>
              <a:rPr lang="fi-FI" sz="1400" u="none" baseline="0" noProof="1">
                <a:solidFill>
                  <a:schemeClr val="tx1"/>
                </a:solidFill>
                <a:latin typeface="Verdana" panose="020B0604030504040204" pitchFamily="34" charset="0"/>
                <a:ea typeface="Verdana" panose="020B0604030504040204" pitchFamily="34" charset="0"/>
                <a:cs typeface="Segoe UI" panose="020B0502040204020203" pitchFamily="34" charset="0"/>
                <a:hlinkClick r:id="rId8">
                  <a:extLst>
                    <a:ext uri="{A12FA001-AC4F-418D-AE19-62706E023703}">
                      <ahyp:hlinkClr xmlns:ahyp="http://schemas.microsoft.com/office/drawing/2018/hyperlinkcolor" val="tx"/>
                    </a:ext>
                  </a:extLst>
                </a:hlinkClick>
              </a:rPr>
              <a:t>Länsi-Uudenmaan hyvinvointialue</a:t>
            </a:r>
            <a:endParaRPr lang="fi-FI" sz="1400" u="none" baseline="0" noProof="1">
              <a:solidFill>
                <a:schemeClr val="tx1"/>
              </a:solidFill>
              <a:latin typeface="Verdana" panose="020B0604030504040204" pitchFamily="34" charset="0"/>
              <a:ea typeface="Verdana" panose="020B0604030504040204" pitchFamily="34" charset="0"/>
              <a:cs typeface="Segoe UI" panose="020B0502040204020203" pitchFamily="34" charset="0"/>
            </a:endParaRPr>
          </a:p>
        </p:txBody>
      </p:sp>
      <p:sp>
        <p:nvSpPr>
          <p:cNvPr id="19" name="Suorakulmio 18">
            <a:extLst>
              <a:ext uri="{FF2B5EF4-FFF2-40B4-BE49-F238E27FC236}">
                <a16:creationId xmlns:a16="http://schemas.microsoft.com/office/drawing/2014/main" id="{31F96037-7B01-4F5D-9A60-F0178866FE3F}"/>
              </a:ext>
            </a:extLst>
          </p:cNvPr>
          <p:cNvSpPr/>
          <p:nvPr userDrawn="1"/>
        </p:nvSpPr>
        <p:spPr>
          <a:xfrm rot="16200000">
            <a:off x="10712825" y="5226790"/>
            <a:ext cx="2330156" cy="488549"/>
          </a:xfrm>
          <a:prstGeom prst="rect">
            <a:avLst/>
          </a:prstGeom>
        </p:spPr>
        <p:txBody>
          <a:bodyPr>
            <a:noAutofit/>
          </a:bodyPr>
          <a:lstStyle/>
          <a:p>
            <a:pPr algn="l">
              <a:lnSpc>
                <a:spcPct val="90000"/>
              </a:lnSpc>
            </a:pPr>
            <a:r>
              <a:rPr lang="fi-FI" sz="1400" b="0" i="0" u="sng" baseline="0" noProof="1">
                <a:solidFill>
                  <a:schemeClr val="tx1"/>
                </a:solidFill>
                <a:effectLst/>
                <a:uFill>
                  <a:solidFill>
                    <a:schemeClr val="tx2"/>
                  </a:solidFill>
                </a:uFill>
                <a:latin typeface="Verdana" panose="020B0604030504040204" pitchFamily="34" charset="0"/>
                <a:ea typeface="Verdana" panose="020B0604030504040204" pitchFamily="34" charset="0"/>
                <a:cs typeface="Segoe UI" panose="020B0502040204020203" pitchFamily="34" charset="0"/>
                <a:hlinkClick r:id="rId9">
                  <a:extLst>
                    <a:ext uri="{A12FA001-AC4F-418D-AE19-62706E023703}">
                      <ahyp:hlinkClr xmlns:ahyp="http://schemas.microsoft.com/office/drawing/2018/hyperlinkcolor" val="tx"/>
                    </a:ext>
                  </a:extLst>
                </a:hlinkClick>
              </a:rPr>
              <a:t>www.</a:t>
            </a:r>
            <a:r>
              <a:rPr lang="en-FI" sz="1400" b="0" i="0" u="sng" baseline="0" noProof="1">
                <a:solidFill>
                  <a:schemeClr val="tx1"/>
                </a:solidFill>
                <a:effectLst/>
                <a:uFill>
                  <a:solidFill>
                    <a:schemeClr val="tx2"/>
                  </a:solidFill>
                </a:uFill>
                <a:latin typeface="Verdana" panose="020B0604030504040204" pitchFamily="34" charset="0"/>
                <a:ea typeface="Verdana" panose="020B0604030504040204" pitchFamily="34" charset="0"/>
                <a:cs typeface="Segoe UI" panose="020B0502040204020203" pitchFamily="34" charset="0"/>
                <a:hlinkClick r:id="rId9">
                  <a:extLst>
                    <a:ext uri="{A12FA001-AC4F-418D-AE19-62706E023703}">
                      <ahyp:hlinkClr xmlns:ahyp="http://schemas.microsoft.com/office/drawing/2018/hyperlinkcolor" val="tx"/>
                    </a:ext>
                  </a:extLst>
                </a:hlinkClick>
              </a:rPr>
              <a:t>luvn</a:t>
            </a:r>
            <a:r>
              <a:rPr lang="fi-FI" sz="1400" b="0" i="0" u="sng" baseline="0" noProof="1">
                <a:solidFill>
                  <a:schemeClr val="tx1"/>
                </a:solidFill>
                <a:effectLst/>
                <a:uFill>
                  <a:solidFill>
                    <a:schemeClr val="tx2"/>
                  </a:solidFill>
                </a:uFill>
                <a:latin typeface="Verdana" panose="020B0604030504040204" pitchFamily="34" charset="0"/>
                <a:ea typeface="Verdana" panose="020B0604030504040204" pitchFamily="34" charset="0"/>
                <a:cs typeface="Segoe UI" panose="020B0502040204020203" pitchFamily="34" charset="0"/>
                <a:hlinkClick r:id="rId9">
                  <a:extLst>
                    <a:ext uri="{A12FA001-AC4F-418D-AE19-62706E023703}">
                      <ahyp:hlinkClr xmlns:ahyp="http://schemas.microsoft.com/office/drawing/2018/hyperlinkcolor" val="tx"/>
                    </a:ext>
                  </a:extLst>
                </a:hlinkClick>
              </a:rPr>
              <a:t>.fi</a:t>
            </a:r>
            <a:endParaRPr lang="fi-FI" sz="1400" b="0" i="0" u="sng" baseline="0" noProof="1">
              <a:solidFill>
                <a:schemeClr val="tx1"/>
              </a:solidFill>
              <a:uFill>
                <a:solidFill>
                  <a:schemeClr val="tx2"/>
                </a:solidFill>
              </a:uFill>
              <a:latin typeface="Verdana" panose="020B0604030504040204" pitchFamily="34" charset="0"/>
              <a:ea typeface="Verdana" panose="020B0604030504040204" pitchFamily="34" charset="0"/>
              <a:cs typeface="Segoe UI" panose="020B0502040204020203" pitchFamily="34" charset="0"/>
            </a:endParaRPr>
          </a:p>
        </p:txBody>
      </p:sp>
      <p:grpSp>
        <p:nvGrpSpPr>
          <p:cNvPr id="2" name="Ryhmä 1">
            <a:extLst>
              <a:ext uri="{FF2B5EF4-FFF2-40B4-BE49-F238E27FC236}">
                <a16:creationId xmlns:a16="http://schemas.microsoft.com/office/drawing/2014/main" id="{CD0A6E81-365E-30C7-00C8-953C5D705CDA}"/>
              </a:ext>
              <a:ext uri="{C183D7F6-B498-43B3-948B-1728B52AA6E4}">
                <adec:decorative xmlns:adec="http://schemas.microsoft.com/office/drawing/2017/decorative" val="1"/>
              </a:ext>
            </a:extLst>
          </p:cNvPr>
          <p:cNvGrpSpPr/>
          <p:nvPr userDrawn="1"/>
        </p:nvGrpSpPr>
        <p:grpSpPr>
          <a:xfrm>
            <a:off x="483829" y="4438077"/>
            <a:ext cx="240000" cy="1748249"/>
            <a:chOff x="362872" y="3351417"/>
            <a:chExt cx="180000" cy="1311187"/>
          </a:xfrm>
        </p:grpSpPr>
        <p:pic>
          <p:nvPicPr>
            <p:cNvPr id="4" name="Kuva 3">
              <a:extLst>
                <a:ext uri="{FF2B5EF4-FFF2-40B4-BE49-F238E27FC236}">
                  <a16:creationId xmlns:a16="http://schemas.microsoft.com/office/drawing/2014/main" id="{235E6017-8803-33FF-0976-2C5890B1BE36}"/>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362873" y="4534034"/>
              <a:ext cx="179998" cy="128570"/>
            </a:xfrm>
            <a:prstGeom prst="rect">
              <a:avLst/>
            </a:prstGeom>
          </p:spPr>
        </p:pic>
        <p:pic>
          <p:nvPicPr>
            <p:cNvPr id="5" name="Kuva 4">
              <a:extLst>
                <a:ext uri="{FF2B5EF4-FFF2-40B4-BE49-F238E27FC236}">
                  <a16:creationId xmlns:a16="http://schemas.microsoft.com/office/drawing/2014/main" id="{2A2533B3-C248-E52B-3476-262FBF4F5C14}"/>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362872" y="3351417"/>
              <a:ext cx="180000" cy="180000"/>
            </a:xfrm>
            <a:prstGeom prst="rect">
              <a:avLst/>
            </a:prstGeom>
          </p:spPr>
        </p:pic>
        <p:pic>
          <p:nvPicPr>
            <p:cNvPr id="6" name="Kuva 5">
              <a:extLst>
                <a:ext uri="{FF2B5EF4-FFF2-40B4-BE49-F238E27FC236}">
                  <a16:creationId xmlns:a16="http://schemas.microsoft.com/office/drawing/2014/main" id="{14F9F86D-1991-DA98-C6F6-937922E47BE5}"/>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362872" y="3655013"/>
              <a:ext cx="180000" cy="180000"/>
            </a:xfrm>
            <a:prstGeom prst="rect">
              <a:avLst/>
            </a:prstGeom>
          </p:spPr>
        </p:pic>
        <p:pic>
          <p:nvPicPr>
            <p:cNvPr id="7" name="Kuva 6">
              <a:extLst>
                <a:ext uri="{FF2B5EF4-FFF2-40B4-BE49-F238E27FC236}">
                  <a16:creationId xmlns:a16="http://schemas.microsoft.com/office/drawing/2014/main" id="{02D0F8C8-C512-7B27-2398-20D59979EA18}"/>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362872" y="3937180"/>
              <a:ext cx="180000" cy="180000"/>
            </a:xfrm>
            <a:prstGeom prst="rect">
              <a:avLst/>
            </a:prstGeom>
          </p:spPr>
        </p:pic>
        <p:pic>
          <p:nvPicPr>
            <p:cNvPr id="8" name="Kuva 7">
              <a:extLst>
                <a:ext uri="{FF2B5EF4-FFF2-40B4-BE49-F238E27FC236}">
                  <a16:creationId xmlns:a16="http://schemas.microsoft.com/office/drawing/2014/main" id="{5B2A5EE0-1F34-3BA4-A2DA-B5D860C5B580}"/>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362872" y="4243157"/>
              <a:ext cx="179999" cy="148235"/>
            </a:xfrm>
            <a:prstGeom prst="rect">
              <a:avLst/>
            </a:prstGeom>
          </p:spPr>
        </p:pic>
      </p:grpSp>
    </p:spTree>
    <p:extLst>
      <p:ext uri="{BB962C8B-B14F-4D97-AF65-F5344CB8AC3E}">
        <p14:creationId xmlns:p14="http://schemas.microsoft.com/office/powerpoint/2010/main" val="282719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petussivu 3">
    <p:bg>
      <p:bgPr>
        <a:solidFill>
          <a:schemeClr val="accent2"/>
        </a:solidFill>
        <a:effectLst/>
      </p:bgPr>
    </p:bg>
    <p:spTree>
      <p:nvGrpSpPr>
        <p:cNvPr id="1" name=""/>
        <p:cNvGrpSpPr/>
        <p:nvPr/>
      </p:nvGrpSpPr>
      <p:grpSpPr>
        <a:xfrm>
          <a:off x="0" y="0"/>
          <a:ext cx="0" cy="0"/>
          <a:chOff x="0" y="0"/>
          <a:chExt cx="0" cy="0"/>
        </a:xfrm>
      </p:grpSpPr>
      <p:pic>
        <p:nvPicPr>
          <p:cNvPr id="3" name="Graphic 2" descr="Länsi-Uudenmaan hyvinvointialueen tunnus.">
            <a:extLst>
              <a:ext uri="{FF2B5EF4-FFF2-40B4-BE49-F238E27FC236}">
                <a16:creationId xmlns:a16="http://schemas.microsoft.com/office/drawing/2014/main" id="{6D71E1DE-E009-2E8F-D741-311208B235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7176" y="522513"/>
            <a:ext cx="3873043" cy="489497"/>
          </a:xfrm>
          <a:prstGeom prst="rect">
            <a:avLst/>
          </a:prstGeom>
        </p:spPr>
      </p:pic>
      <p:sp>
        <p:nvSpPr>
          <p:cNvPr id="19" name="Suorakulmio 18">
            <a:extLst>
              <a:ext uri="{FF2B5EF4-FFF2-40B4-BE49-F238E27FC236}">
                <a16:creationId xmlns:a16="http://schemas.microsoft.com/office/drawing/2014/main" id="{31F96037-7B01-4F5D-9A60-F0178866FE3F}"/>
              </a:ext>
            </a:extLst>
          </p:cNvPr>
          <p:cNvSpPr/>
          <p:nvPr userDrawn="1"/>
        </p:nvSpPr>
        <p:spPr>
          <a:xfrm rot="16200000">
            <a:off x="10712825" y="5226790"/>
            <a:ext cx="2330156" cy="488549"/>
          </a:xfrm>
          <a:prstGeom prst="rect">
            <a:avLst/>
          </a:prstGeom>
        </p:spPr>
        <p:txBody>
          <a:bodyPr>
            <a:noAutofit/>
          </a:bodyPr>
          <a:lstStyle/>
          <a:p>
            <a:pPr algn="l">
              <a:lnSpc>
                <a:spcPct val="90000"/>
              </a:lnSpc>
            </a:pPr>
            <a:r>
              <a:rPr lang="fi-FI" sz="1400" b="0" i="0" u="sng" baseline="0" noProof="1">
                <a:solidFill>
                  <a:schemeClr val="bg1"/>
                </a:solidFill>
                <a:effectLst/>
                <a:uFill>
                  <a:solidFill>
                    <a:schemeClr val="accent2"/>
                  </a:solidFill>
                </a:uFill>
                <a:latin typeface="Verdana" panose="020B0604030504040204" pitchFamily="34" charset="0"/>
                <a:ea typeface="Verdana" panose="020B0604030504040204" pitchFamily="34" charset="0"/>
                <a:cs typeface="Segoe UI" panose="020B0502040204020203" pitchFamily="34" charset="0"/>
                <a:hlinkClick r:id="rId4">
                  <a:extLst>
                    <a:ext uri="{A12FA001-AC4F-418D-AE19-62706E023703}">
                      <ahyp:hlinkClr xmlns:ahyp="http://schemas.microsoft.com/office/drawing/2018/hyperlinkcolor" val="tx"/>
                    </a:ext>
                  </a:extLst>
                </a:hlinkClick>
              </a:rPr>
              <a:t>www.</a:t>
            </a:r>
            <a:r>
              <a:rPr lang="en-FI" sz="1400" b="0" i="0" u="sng" baseline="0" noProof="1">
                <a:solidFill>
                  <a:schemeClr val="bg1"/>
                </a:solidFill>
                <a:effectLst/>
                <a:uFill>
                  <a:solidFill>
                    <a:schemeClr val="accent2"/>
                  </a:solidFill>
                </a:uFill>
                <a:latin typeface="Verdana" panose="020B0604030504040204" pitchFamily="34" charset="0"/>
                <a:ea typeface="Verdana" panose="020B0604030504040204" pitchFamily="34" charset="0"/>
                <a:cs typeface="Segoe UI" panose="020B0502040204020203" pitchFamily="34" charset="0"/>
                <a:hlinkClick r:id="rId4">
                  <a:extLst>
                    <a:ext uri="{A12FA001-AC4F-418D-AE19-62706E023703}">
                      <ahyp:hlinkClr xmlns:ahyp="http://schemas.microsoft.com/office/drawing/2018/hyperlinkcolor" val="tx"/>
                    </a:ext>
                  </a:extLst>
                </a:hlinkClick>
              </a:rPr>
              <a:t>luvn</a:t>
            </a:r>
            <a:r>
              <a:rPr lang="fi-FI" sz="1400" b="0" i="0" u="sng" baseline="0" noProof="1">
                <a:solidFill>
                  <a:schemeClr val="bg1"/>
                </a:solidFill>
                <a:effectLst/>
                <a:uFill>
                  <a:solidFill>
                    <a:schemeClr val="accent2"/>
                  </a:solidFill>
                </a:uFill>
                <a:latin typeface="Verdana" panose="020B0604030504040204" pitchFamily="34" charset="0"/>
                <a:ea typeface="Verdana" panose="020B0604030504040204" pitchFamily="34" charset="0"/>
                <a:cs typeface="Segoe UI" panose="020B0502040204020203" pitchFamily="34" charset="0"/>
                <a:hlinkClick r:id="rId4">
                  <a:extLst>
                    <a:ext uri="{A12FA001-AC4F-418D-AE19-62706E023703}">
                      <ahyp:hlinkClr xmlns:ahyp="http://schemas.microsoft.com/office/drawing/2018/hyperlinkcolor" val="tx"/>
                    </a:ext>
                  </a:extLst>
                </a:hlinkClick>
              </a:rPr>
              <a:t>.fi</a:t>
            </a:r>
            <a:endParaRPr lang="fi-FI" sz="1400" b="0" i="0" u="sng" baseline="0" noProof="1">
              <a:solidFill>
                <a:schemeClr val="bg1"/>
              </a:solidFill>
              <a:uFill>
                <a:solidFill>
                  <a:schemeClr val="accent2"/>
                </a:solidFill>
              </a:uFill>
              <a:latin typeface="Verdana" panose="020B0604030504040204" pitchFamily="34" charset="0"/>
              <a:ea typeface="Verdana" panose="020B0604030504040204" pitchFamily="34" charset="0"/>
              <a:cs typeface="Segoe UI" panose="020B0502040204020203" pitchFamily="34" charset="0"/>
            </a:endParaRPr>
          </a:p>
        </p:txBody>
      </p:sp>
      <p:grpSp>
        <p:nvGrpSpPr>
          <p:cNvPr id="27" name="Ryhmä 26">
            <a:extLst>
              <a:ext uri="{FF2B5EF4-FFF2-40B4-BE49-F238E27FC236}">
                <a16:creationId xmlns:a16="http://schemas.microsoft.com/office/drawing/2014/main" id="{72473641-AD94-605B-A054-4F7D35068107}"/>
              </a:ext>
              <a:ext uri="{C183D7F6-B498-43B3-948B-1728B52AA6E4}">
                <adec:decorative xmlns:adec="http://schemas.microsoft.com/office/drawing/2017/decorative" val="1"/>
              </a:ext>
            </a:extLst>
          </p:cNvPr>
          <p:cNvGrpSpPr/>
          <p:nvPr userDrawn="1"/>
        </p:nvGrpSpPr>
        <p:grpSpPr>
          <a:xfrm>
            <a:off x="4738891" y="1012010"/>
            <a:ext cx="6804045" cy="5128761"/>
            <a:chOff x="2869191" y="401455"/>
            <a:chExt cx="5874510" cy="4428095"/>
          </a:xfrm>
        </p:grpSpPr>
        <p:grpSp>
          <p:nvGrpSpPr>
            <p:cNvPr id="4" name="Ryhmä 3">
              <a:extLst>
                <a:ext uri="{FF2B5EF4-FFF2-40B4-BE49-F238E27FC236}">
                  <a16:creationId xmlns:a16="http://schemas.microsoft.com/office/drawing/2014/main" id="{09E3725C-B9A7-7838-8997-36A9AA86ED4C}"/>
                </a:ext>
                <a:ext uri="{C183D7F6-B498-43B3-948B-1728B52AA6E4}">
                  <adec:decorative xmlns:adec="http://schemas.microsoft.com/office/drawing/2017/decorative" val="1"/>
                </a:ext>
              </a:extLst>
            </p:cNvPr>
            <p:cNvGrpSpPr/>
            <p:nvPr userDrawn="1"/>
          </p:nvGrpSpPr>
          <p:grpSpPr>
            <a:xfrm>
              <a:off x="3021610" y="401455"/>
              <a:ext cx="5396988" cy="4428095"/>
              <a:chOff x="3021610" y="401455"/>
              <a:chExt cx="5396988" cy="4428095"/>
            </a:xfrm>
          </p:grpSpPr>
          <p:sp>
            <p:nvSpPr>
              <p:cNvPr id="6" name="Vapaamuotoinen: Muoto 5">
                <a:extLst>
                  <a:ext uri="{FF2B5EF4-FFF2-40B4-BE49-F238E27FC236}">
                    <a16:creationId xmlns:a16="http://schemas.microsoft.com/office/drawing/2014/main" id="{FE930FAB-353D-01CF-88CD-2DAFE2B54AC8}"/>
                  </a:ext>
                  <a:ext uri="{C183D7F6-B498-43B3-948B-1728B52AA6E4}">
                    <adec:decorative xmlns:adec="http://schemas.microsoft.com/office/drawing/2017/decorative" val="1"/>
                  </a:ext>
                </a:extLst>
              </p:cNvPr>
              <p:cNvSpPr>
                <a:spLocks/>
              </p:cNvSpPr>
              <p:nvPr userDrawn="1"/>
            </p:nvSpPr>
            <p:spPr>
              <a:xfrm>
                <a:off x="3301043" y="4276449"/>
                <a:ext cx="902961" cy="553101"/>
              </a:xfrm>
              <a:custGeom>
                <a:avLst/>
                <a:gdLst>
                  <a:gd name="connsiteX0" fmla="*/ 913944 w 1048413"/>
                  <a:gd name="connsiteY0" fmla="*/ 294748 h 642196"/>
                  <a:gd name="connsiteX1" fmla="*/ 920827 w 1048413"/>
                  <a:gd name="connsiteY1" fmla="*/ 326723 h 642196"/>
                  <a:gd name="connsiteX2" fmla="*/ 887413 w 1048413"/>
                  <a:gd name="connsiteY2" fmla="*/ 515005 h 642196"/>
                  <a:gd name="connsiteX3" fmla="*/ 853686 w 1048413"/>
                  <a:gd name="connsiteY3" fmla="*/ 538219 h 642196"/>
                  <a:gd name="connsiteX4" fmla="*/ 672412 w 1048413"/>
                  <a:gd name="connsiteY4" fmla="*/ 590906 h 642196"/>
                  <a:gd name="connsiteX5" fmla="*/ 653452 w 1048413"/>
                  <a:gd name="connsiteY5" fmla="*/ 592032 h 642196"/>
                  <a:gd name="connsiteX6" fmla="*/ 213689 w 1048413"/>
                  <a:gd name="connsiteY6" fmla="*/ 596913 h 642196"/>
                  <a:gd name="connsiteX7" fmla="*/ 176458 w 1048413"/>
                  <a:gd name="connsiteY7" fmla="*/ 608677 h 642196"/>
                  <a:gd name="connsiteX8" fmla="*/ 43804 w 1048413"/>
                  <a:gd name="connsiteY8" fmla="*/ 638211 h 642196"/>
                  <a:gd name="connsiteX9" fmla="*/ 3256 w 1048413"/>
                  <a:gd name="connsiteY9" fmla="*/ 563124 h 642196"/>
                  <a:gd name="connsiteX10" fmla="*/ 299978 w 1048413"/>
                  <a:gd name="connsiteY10" fmla="*/ 391110 h 642196"/>
                  <a:gd name="connsiteX11" fmla="*/ 345280 w 1048413"/>
                  <a:gd name="connsiteY11" fmla="*/ 369773 h 642196"/>
                  <a:gd name="connsiteX12" fmla="*/ 548330 w 1048413"/>
                  <a:gd name="connsiteY12" fmla="*/ 261021 h 642196"/>
                  <a:gd name="connsiteX13" fmla="*/ 582620 w 1048413"/>
                  <a:gd name="connsiteY13" fmla="*/ 249883 h 642196"/>
                  <a:gd name="connsiteX14" fmla="*/ 746186 w 1048413"/>
                  <a:gd name="connsiteY14" fmla="*/ 177361 h 642196"/>
                  <a:gd name="connsiteX15" fmla="*/ 762642 w 1048413"/>
                  <a:gd name="connsiteY15" fmla="*/ 145261 h 642196"/>
                  <a:gd name="connsiteX16" fmla="*/ 902368 w 1048413"/>
                  <a:gd name="connsiteY16" fmla="*/ 13670 h 642196"/>
                  <a:gd name="connsiteX17" fmla="*/ 914382 w 1048413"/>
                  <a:gd name="connsiteY17" fmla="*/ 4660 h 642196"/>
                  <a:gd name="connsiteX18" fmla="*/ 945981 w 1048413"/>
                  <a:gd name="connsiteY18" fmla="*/ 8039 h 642196"/>
                  <a:gd name="connsiteX19" fmla="*/ 945981 w 1048413"/>
                  <a:gd name="connsiteY19" fmla="*/ 8039 h 642196"/>
                  <a:gd name="connsiteX20" fmla="*/ 1048413 w 1048413"/>
                  <a:gd name="connsiteY20" fmla="*/ 121796 h 642196"/>
                  <a:gd name="connsiteX21" fmla="*/ 914006 w 1048413"/>
                  <a:gd name="connsiteY21" fmla="*/ 294748 h 64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8413" h="642196">
                    <a:moveTo>
                      <a:pt x="913944" y="294748"/>
                    </a:moveTo>
                    <a:cubicBezTo>
                      <a:pt x="913193" y="305761"/>
                      <a:pt x="915633" y="316961"/>
                      <a:pt x="920827" y="326723"/>
                    </a:cubicBezTo>
                    <a:cubicBezTo>
                      <a:pt x="981898" y="440480"/>
                      <a:pt x="1046035" y="477336"/>
                      <a:pt x="887413" y="515005"/>
                    </a:cubicBezTo>
                    <a:cubicBezTo>
                      <a:pt x="873647" y="518259"/>
                      <a:pt x="861758" y="526644"/>
                      <a:pt x="853686" y="538219"/>
                    </a:cubicBezTo>
                    <a:cubicBezTo>
                      <a:pt x="817456" y="589905"/>
                      <a:pt x="731669" y="596976"/>
                      <a:pt x="672412" y="590906"/>
                    </a:cubicBezTo>
                    <a:cubicBezTo>
                      <a:pt x="666030" y="590280"/>
                      <a:pt x="659710" y="590718"/>
                      <a:pt x="653452" y="592032"/>
                    </a:cubicBezTo>
                    <a:cubicBezTo>
                      <a:pt x="547829" y="615935"/>
                      <a:pt x="329387" y="602920"/>
                      <a:pt x="213689" y="596913"/>
                    </a:cubicBezTo>
                    <a:cubicBezTo>
                      <a:pt x="200299" y="596225"/>
                      <a:pt x="187284" y="600668"/>
                      <a:pt x="176458" y="608677"/>
                    </a:cubicBezTo>
                    <a:cubicBezTo>
                      <a:pt x="138789" y="636584"/>
                      <a:pt x="92173" y="649286"/>
                      <a:pt x="43804" y="638211"/>
                    </a:cubicBezTo>
                    <a:cubicBezTo>
                      <a:pt x="10765" y="630702"/>
                      <a:pt x="-7944" y="595098"/>
                      <a:pt x="3256" y="563124"/>
                    </a:cubicBezTo>
                    <a:cubicBezTo>
                      <a:pt x="52439" y="423961"/>
                      <a:pt x="142231" y="584273"/>
                      <a:pt x="299978" y="391110"/>
                    </a:cubicBezTo>
                    <a:cubicBezTo>
                      <a:pt x="310990" y="377469"/>
                      <a:pt x="327823" y="368897"/>
                      <a:pt x="345280" y="369773"/>
                    </a:cubicBezTo>
                    <a:cubicBezTo>
                      <a:pt x="407040" y="372902"/>
                      <a:pt x="499585" y="297063"/>
                      <a:pt x="548330" y="261021"/>
                    </a:cubicBezTo>
                    <a:cubicBezTo>
                      <a:pt x="558216" y="253700"/>
                      <a:pt x="570293" y="249758"/>
                      <a:pt x="582620" y="249883"/>
                    </a:cubicBezTo>
                    <a:cubicBezTo>
                      <a:pt x="659522" y="250008"/>
                      <a:pt x="731919" y="267091"/>
                      <a:pt x="746186" y="177361"/>
                    </a:cubicBezTo>
                    <a:cubicBezTo>
                      <a:pt x="748188" y="165097"/>
                      <a:pt x="753694" y="153708"/>
                      <a:pt x="762642" y="145261"/>
                    </a:cubicBezTo>
                    <a:cubicBezTo>
                      <a:pt x="793866" y="115852"/>
                      <a:pt x="867577" y="46521"/>
                      <a:pt x="902368" y="13670"/>
                    </a:cubicBezTo>
                    <a:lnTo>
                      <a:pt x="914382" y="4660"/>
                    </a:lnTo>
                    <a:cubicBezTo>
                      <a:pt x="924206" y="-2662"/>
                      <a:pt x="937972" y="-1222"/>
                      <a:pt x="945981" y="8039"/>
                    </a:cubicBezTo>
                    <a:lnTo>
                      <a:pt x="945981" y="8039"/>
                    </a:lnTo>
                    <a:cubicBezTo>
                      <a:pt x="945981" y="8039"/>
                      <a:pt x="1048413" y="121796"/>
                      <a:pt x="1048413" y="121796"/>
                    </a:cubicBezTo>
                    <a:cubicBezTo>
                      <a:pt x="962876" y="150768"/>
                      <a:pt x="921703" y="184494"/>
                      <a:pt x="914006" y="294748"/>
                    </a:cubicBezTo>
                    <a:close/>
                  </a:path>
                </a:pathLst>
              </a:custGeom>
              <a:solidFill>
                <a:schemeClr val="accent3"/>
              </a:solidFill>
              <a:ln w="6252" cap="flat">
                <a:noFill/>
                <a:prstDash val="solid"/>
                <a:miter/>
              </a:ln>
            </p:spPr>
            <p:txBody>
              <a:bodyPr rtlCol="0" anchor="ctr"/>
              <a:lstStyle/>
              <a:p>
                <a:endParaRPr lang="fi-FI" sz="3200"/>
              </a:p>
            </p:txBody>
          </p:sp>
          <p:sp>
            <p:nvSpPr>
              <p:cNvPr id="10" name="Vapaamuotoinen: Muoto 9">
                <a:extLst>
                  <a:ext uri="{FF2B5EF4-FFF2-40B4-BE49-F238E27FC236}">
                    <a16:creationId xmlns:a16="http://schemas.microsoft.com/office/drawing/2014/main" id="{46D10D98-7B30-08F9-5297-3E32BD356BE0}"/>
                  </a:ext>
                  <a:ext uri="{C183D7F6-B498-43B3-948B-1728B52AA6E4}">
                    <adec:decorative xmlns:adec="http://schemas.microsoft.com/office/drawing/2017/decorative" val="1"/>
                  </a:ext>
                </a:extLst>
              </p:cNvPr>
              <p:cNvSpPr>
                <a:spLocks/>
              </p:cNvSpPr>
              <p:nvPr/>
            </p:nvSpPr>
            <p:spPr>
              <a:xfrm>
                <a:off x="3021610" y="2807704"/>
                <a:ext cx="2952422" cy="1555805"/>
              </a:xfrm>
              <a:custGeom>
                <a:avLst/>
                <a:gdLst>
                  <a:gd name="connsiteX0" fmla="*/ 3007891 w 3428006"/>
                  <a:gd name="connsiteY0" fmla="*/ 1268855 h 1806419"/>
                  <a:gd name="connsiteX1" fmla="*/ 3118207 w 3428006"/>
                  <a:gd name="connsiteY1" fmla="*/ 1349824 h 1806419"/>
                  <a:gd name="connsiteX2" fmla="*/ 3117957 w 3428006"/>
                  <a:gd name="connsiteY2" fmla="*/ 1355957 h 1806419"/>
                  <a:gd name="connsiteX3" fmla="*/ 2918349 w 3428006"/>
                  <a:gd name="connsiteY3" fmla="*/ 1477098 h 1806419"/>
                  <a:gd name="connsiteX4" fmla="*/ 2893758 w 3428006"/>
                  <a:gd name="connsiteY4" fmla="*/ 1514204 h 1806419"/>
                  <a:gd name="connsiteX5" fmla="*/ 2194817 w 3428006"/>
                  <a:gd name="connsiteY5" fmla="*/ 1631841 h 1806419"/>
                  <a:gd name="connsiteX6" fmla="*/ 1772888 w 3428006"/>
                  <a:gd name="connsiteY6" fmla="*/ 1679897 h 1806419"/>
                  <a:gd name="connsiteX7" fmla="*/ 1778332 w 3428006"/>
                  <a:gd name="connsiteY7" fmla="*/ 1593421 h 1806419"/>
                  <a:gd name="connsiteX8" fmla="*/ 1985261 w 3428006"/>
                  <a:gd name="connsiteY8" fmla="*/ 1490676 h 1806419"/>
                  <a:gd name="connsiteX9" fmla="*/ 1955663 w 3428006"/>
                  <a:gd name="connsiteY9" fmla="*/ 1438365 h 1806419"/>
                  <a:gd name="connsiteX10" fmla="*/ 2095389 w 3428006"/>
                  <a:gd name="connsiteY10" fmla="*/ 1057171 h 1806419"/>
                  <a:gd name="connsiteX11" fmla="*/ 2129867 w 3428006"/>
                  <a:gd name="connsiteY11" fmla="*/ 1027699 h 1806419"/>
                  <a:gd name="connsiteX12" fmla="*/ 2187809 w 3428006"/>
                  <a:gd name="connsiteY12" fmla="*/ 1009678 h 1806419"/>
                  <a:gd name="connsiteX13" fmla="*/ 2228357 w 3428006"/>
                  <a:gd name="connsiteY13" fmla="*/ 951422 h 1806419"/>
                  <a:gd name="connsiteX14" fmla="*/ 2110657 w 3428006"/>
                  <a:gd name="connsiteY14" fmla="*/ 835975 h 1806419"/>
                  <a:gd name="connsiteX15" fmla="*/ 2068044 w 3428006"/>
                  <a:gd name="connsiteY15" fmla="*/ 856624 h 1806419"/>
                  <a:gd name="connsiteX16" fmla="*/ 1938769 w 3428006"/>
                  <a:gd name="connsiteY16" fmla="*/ 1249270 h 1806419"/>
                  <a:gd name="connsiteX17" fmla="*/ 1904792 w 3428006"/>
                  <a:gd name="connsiteY17" fmla="*/ 1278429 h 1806419"/>
                  <a:gd name="connsiteX18" fmla="*/ 1692919 w 3428006"/>
                  <a:gd name="connsiteY18" fmla="*/ 1608063 h 1806419"/>
                  <a:gd name="connsiteX19" fmla="*/ 1659067 w 3428006"/>
                  <a:gd name="connsiteY19" fmla="*/ 1645169 h 1806419"/>
                  <a:gd name="connsiteX20" fmla="*/ 1430676 w 3428006"/>
                  <a:gd name="connsiteY20" fmla="*/ 1800288 h 1806419"/>
                  <a:gd name="connsiteX21" fmla="*/ 1424294 w 3428006"/>
                  <a:gd name="connsiteY21" fmla="*/ 1806420 h 1806419"/>
                  <a:gd name="connsiteX22" fmla="*/ 1313289 w 3428006"/>
                  <a:gd name="connsiteY22" fmla="*/ 1682963 h 1806419"/>
                  <a:gd name="connsiteX23" fmla="*/ 1254783 w 3428006"/>
                  <a:gd name="connsiteY23" fmla="*/ 1670699 h 1806419"/>
                  <a:gd name="connsiteX24" fmla="*/ 1219117 w 3428006"/>
                  <a:gd name="connsiteY24" fmla="*/ 1686780 h 1806419"/>
                  <a:gd name="connsiteX25" fmla="*/ 1219117 w 3428006"/>
                  <a:gd name="connsiteY25" fmla="*/ 1686780 h 1806419"/>
                  <a:gd name="connsiteX26" fmla="*/ 1153352 w 3428006"/>
                  <a:gd name="connsiteY26" fmla="*/ 1731270 h 1806419"/>
                  <a:gd name="connsiteX27" fmla="*/ 1073134 w 3428006"/>
                  <a:gd name="connsiteY27" fmla="*/ 1722009 h 1806419"/>
                  <a:gd name="connsiteX28" fmla="*/ 1060432 w 3428006"/>
                  <a:gd name="connsiteY28" fmla="*/ 1706366 h 1806419"/>
                  <a:gd name="connsiteX29" fmla="*/ 1064374 w 3428006"/>
                  <a:gd name="connsiteY29" fmla="*/ 1628838 h 1806419"/>
                  <a:gd name="connsiteX30" fmla="*/ 1032524 w 3428006"/>
                  <a:gd name="connsiteY30" fmla="*/ 1474970 h 1806419"/>
                  <a:gd name="connsiteX31" fmla="*/ 960628 w 3428006"/>
                  <a:gd name="connsiteY31" fmla="*/ 1511763 h 1806419"/>
                  <a:gd name="connsiteX32" fmla="*/ 909881 w 3428006"/>
                  <a:gd name="connsiteY32" fmla="*/ 1524904 h 1806419"/>
                  <a:gd name="connsiteX33" fmla="*/ 867894 w 3428006"/>
                  <a:gd name="connsiteY33" fmla="*/ 1454697 h 1806419"/>
                  <a:gd name="connsiteX34" fmla="*/ 889545 w 3428006"/>
                  <a:gd name="connsiteY34" fmla="*/ 1368972 h 1806419"/>
                  <a:gd name="connsiteX35" fmla="*/ 797437 w 3428006"/>
                  <a:gd name="connsiteY35" fmla="*/ 1309465 h 1806419"/>
                  <a:gd name="connsiteX36" fmla="*/ 795748 w 3428006"/>
                  <a:gd name="connsiteY36" fmla="*/ 1310716 h 1806419"/>
                  <a:gd name="connsiteX37" fmla="*/ 774160 w 3428006"/>
                  <a:gd name="connsiteY37" fmla="*/ 1350075 h 1806419"/>
                  <a:gd name="connsiteX38" fmla="*/ 741247 w 3428006"/>
                  <a:gd name="connsiteY38" fmla="*/ 1671763 h 1806419"/>
                  <a:gd name="connsiteX39" fmla="*/ 674168 w 3428006"/>
                  <a:gd name="connsiteY39" fmla="*/ 1722885 h 1806419"/>
                  <a:gd name="connsiteX40" fmla="*/ 596453 w 3428006"/>
                  <a:gd name="connsiteY40" fmla="*/ 1709870 h 1806419"/>
                  <a:gd name="connsiteX41" fmla="*/ 587505 w 3428006"/>
                  <a:gd name="connsiteY41" fmla="*/ 1709119 h 1806419"/>
                  <a:gd name="connsiteX42" fmla="*/ 224519 w 3428006"/>
                  <a:gd name="connsiteY42" fmla="*/ 1749854 h 1806419"/>
                  <a:gd name="connsiteX43" fmla="*/ 200115 w 3428006"/>
                  <a:gd name="connsiteY43" fmla="*/ 1733585 h 1806419"/>
                  <a:gd name="connsiteX44" fmla="*/ 21532 w 3428006"/>
                  <a:gd name="connsiteY44" fmla="*/ 1363215 h 1806419"/>
                  <a:gd name="connsiteX45" fmla="*/ 3386 w 3428006"/>
                  <a:gd name="connsiteY45" fmla="*/ 1298953 h 1806419"/>
                  <a:gd name="connsiteX46" fmla="*/ 127906 w 3428006"/>
                  <a:gd name="connsiteY46" fmla="*/ 1348636 h 1806419"/>
                  <a:gd name="connsiteX47" fmla="*/ 201555 w 3428006"/>
                  <a:gd name="connsiteY47" fmla="*/ 1350513 h 1806419"/>
                  <a:gd name="connsiteX48" fmla="*/ 266255 w 3428006"/>
                  <a:gd name="connsiteY48" fmla="*/ 1299704 h 1806419"/>
                  <a:gd name="connsiteX49" fmla="*/ 292849 w 3428006"/>
                  <a:gd name="connsiteY49" fmla="*/ 1288065 h 1806419"/>
                  <a:gd name="connsiteX50" fmla="*/ 450908 w 3428006"/>
                  <a:gd name="connsiteY50" fmla="*/ 1370036 h 1806419"/>
                  <a:gd name="connsiteX51" fmla="*/ 533442 w 3428006"/>
                  <a:gd name="connsiteY51" fmla="*/ 1387431 h 1806419"/>
                  <a:gd name="connsiteX52" fmla="*/ 540513 w 3428006"/>
                  <a:gd name="connsiteY52" fmla="*/ 1071875 h 1806419"/>
                  <a:gd name="connsiteX53" fmla="*/ 548209 w 3428006"/>
                  <a:gd name="connsiteY53" fmla="*/ 1011868 h 1806419"/>
                  <a:gd name="connsiteX54" fmla="*/ 854379 w 3428006"/>
                  <a:gd name="connsiteY54" fmla="*/ 1009490 h 1806419"/>
                  <a:gd name="connsiteX55" fmla="*/ 901997 w 3428006"/>
                  <a:gd name="connsiteY55" fmla="*/ 1001669 h 1806419"/>
                  <a:gd name="connsiteX56" fmla="*/ 974269 w 3428006"/>
                  <a:gd name="connsiteY56" fmla="*/ 952987 h 1806419"/>
                  <a:gd name="connsiteX57" fmla="*/ 988347 w 3428006"/>
                  <a:gd name="connsiteY57" fmla="*/ 870453 h 1806419"/>
                  <a:gd name="connsiteX58" fmla="*/ 876592 w 3428006"/>
                  <a:gd name="connsiteY58" fmla="*/ 925142 h 1806419"/>
                  <a:gd name="connsiteX59" fmla="*/ 847808 w 3428006"/>
                  <a:gd name="connsiteY59" fmla="*/ 955052 h 1806419"/>
                  <a:gd name="connsiteX60" fmla="*/ 700512 w 3428006"/>
                  <a:gd name="connsiteY60" fmla="*/ 850743 h 1806419"/>
                  <a:gd name="connsiteX61" fmla="*/ 635623 w 3428006"/>
                  <a:gd name="connsiteY61" fmla="*/ 817516 h 1806419"/>
                  <a:gd name="connsiteX62" fmla="*/ 579183 w 3428006"/>
                  <a:gd name="connsiteY62" fmla="*/ 817954 h 1806419"/>
                  <a:gd name="connsiteX63" fmla="*/ 550211 w 3428006"/>
                  <a:gd name="connsiteY63" fmla="*/ 721905 h 1806419"/>
                  <a:gd name="connsiteX64" fmla="*/ 595452 w 3428006"/>
                  <a:gd name="connsiteY64" fmla="*/ 673974 h 1806419"/>
                  <a:gd name="connsiteX65" fmla="*/ 669413 w 3428006"/>
                  <a:gd name="connsiteY65" fmla="*/ 665401 h 1806419"/>
                  <a:gd name="connsiteX66" fmla="*/ 1005930 w 3428006"/>
                  <a:gd name="connsiteY66" fmla="*/ 644752 h 1806419"/>
                  <a:gd name="connsiteX67" fmla="*/ 1036341 w 3428006"/>
                  <a:gd name="connsiteY67" fmla="*/ 630360 h 1806419"/>
                  <a:gd name="connsiteX68" fmla="*/ 1423855 w 3428006"/>
                  <a:gd name="connsiteY68" fmla="*/ 231645 h 1806419"/>
                  <a:gd name="connsiteX69" fmla="*/ 1494188 w 3428006"/>
                  <a:gd name="connsiteY69" fmla="*/ 189158 h 1806419"/>
                  <a:gd name="connsiteX70" fmla="*/ 1623401 w 3428006"/>
                  <a:gd name="connsiteY70" fmla="*/ 275196 h 1806419"/>
                  <a:gd name="connsiteX71" fmla="*/ 1714319 w 3428006"/>
                  <a:gd name="connsiteY71" fmla="*/ 261242 h 1806419"/>
                  <a:gd name="connsiteX72" fmla="*/ 1715133 w 3428006"/>
                  <a:gd name="connsiteY72" fmla="*/ 259803 h 1806419"/>
                  <a:gd name="connsiteX73" fmla="*/ 1765254 w 3428006"/>
                  <a:gd name="connsiteY73" fmla="*/ 229580 h 1806419"/>
                  <a:gd name="connsiteX74" fmla="*/ 2020051 w 3428006"/>
                  <a:gd name="connsiteY74" fmla="*/ 193976 h 1806419"/>
                  <a:gd name="connsiteX75" fmla="*/ 2041952 w 3428006"/>
                  <a:gd name="connsiteY75" fmla="*/ 183276 h 1806419"/>
                  <a:gd name="connsiteX76" fmla="*/ 2258329 w 3428006"/>
                  <a:gd name="connsiteY76" fmla="*/ 12765 h 1806419"/>
                  <a:gd name="connsiteX77" fmla="*/ 2308200 w 3428006"/>
                  <a:gd name="connsiteY77" fmla="*/ 2127 h 1806419"/>
                  <a:gd name="connsiteX78" fmla="*/ 2441355 w 3428006"/>
                  <a:gd name="connsiteY78" fmla="*/ 35354 h 1806419"/>
                  <a:gd name="connsiteX79" fmla="*/ 2441230 w 3428006"/>
                  <a:gd name="connsiteY79" fmla="*/ 50246 h 1806419"/>
                  <a:gd name="connsiteX80" fmla="*/ 2405689 w 3428006"/>
                  <a:gd name="connsiteY80" fmla="*/ 94923 h 1806419"/>
                  <a:gd name="connsiteX81" fmla="*/ 2403999 w 3428006"/>
                  <a:gd name="connsiteY81" fmla="*/ 125021 h 1806419"/>
                  <a:gd name="connsiteX82" fmla="*/ 2468699 w 3428006"/>
                  <a:gd name="connsiteY82" fmla="*/ 227203 h 1806419"/>
                  <a:gd name="connsiteX83" fmla="*/ 2498297 w 3428006"/>
                  <a:gd name="connsiteY83" fmla="*/ 238215 h 1806419"/>
                  <a:gd name="connsiteX84" fmla="*/ 2672687 w 3428006"/>
                  <a:gd name="connsiteY84" fmla="*/ 184966 h 1806419"/>
                  <a:gd name="connsiteX85" fmla="*/ 2826867 w 3428006"/>
                  <a:gd name="connsiteY85" fmla="*/ 218693 h 1806419"/>
                  <a:gd name="connsiteX86" fmla="*/ 2847579 w 3428006"/>
                  <a:gd name="connsiteY86" fmla="*/ 214500 h 1806419"/>
                  <a:gd name="connsiteX87" fmla="*/ 3012396 w 3428006"/>
                  <a:gd name="connsiteY87" fmla="*/ 96988 h 1806419"/>
                  <a:gd name="connsiteX88" fmla="*/ 3164073 w 3428006"/>
                  <a:gd name="connsiteY88" fmla="*/ 94798 h 1806419"/>
                  <a:gd name="connsiteX89" fmla="*/ 3176275 w 3428006"/>
                  <a:gd name="connsiteY89" fmla="*/ 91544 h 1806419"/>
                  <a:gd name="connsiteX90" fmla="*/ 3342782 w 3428006"/>
                  <a:gd name="connsiteY90" fmla="*/ 0 h 1806419"/>
                  <a:gd name="connsiteX91" fmla="*/ 3355797 w 3428006"/>
                  <a:gd name="connsiteY91" fmla="*/ 121892 h 1806419"/>
                  <a:gd name="connsiteX92" fmla="*/ 3331206 w 3428006"/>
                  <a:gd name="connsiteY92" fmla="*/ 214813 h 1806419"/>
                  <a:gd name="connsiteX93" fmla="*/ 3333709 w 3428006"/>
                  <a:gd name="connsiteY93" fmla="*/ 234398 h 1806419"/>
                  <a:gd name="connsiteX94" fmla="*/ 3428006 w 3428006"/>
                  <a:gd name="connsiteY94" fmla="*/ 399216 h 1806419"/>
                  <a:gd name="connsiteX95" fmla="*/ 3239348 w 3428006"/>
                  <a:gd name="connsiteY95" fmla="*/ 370995 h 1806419"/>
                  <a:gd name="connsiteX96" fmla="*/ 3223705 w 3428006"/>
                  <a:gd name="connsiteY96" fmla="*/ 373498 h 1806419"/>
                  <a:gd name="connsiteX97" fmla="*/ 3067836 w 3428006"/>
                  <a:gd name="connsiteY97" fmla="*/ 452027 h 1806419"/>
                  <a:gd name="connsiteX98" fmla="*/ 3054320 w 3428006"/>
                  <a:gd name="connsiteY98" fmla="*/ 481437 h 1806419"/>
                  <a:gd name="connsiteX99" fmla="*/ 3095368 w 3428006"/>
                  <a:gd name="connsiteY99" fmla="*/ 650697 h 1806419"/>
                  <a:gd name="connsiteX100" fmla="*/ 3096307 w 3428006"/>
                  <a:gd name="connsiteY100" fmla="*/ 653825 h 1806419"/>
                  <a:gd name="connsiteX101" fmla="*/ 3166013 w 3428006"/>
                  <a:gd name="connsiteY101" fmla="*/ 843859 h 1806419"/>
                  <a:gd name="connsiteX102" fmla="*/ 3169892 w 3428006"/>
                  <a:gd name="connsiteY102" fmla="*/ 850867 h 1806419"/>
                  <a:gd name="connsiteX103" fmla="*/ 3233154 w 3428006"/>
                  <a:gd name="connsiteY103" fmla="*/ 932650 h 1806419"/>
                  <a:gd name="connsiteX104" fmla="*/ 2971161 w 3428006"/>
                  <a:gd name="connsiteY104" fmla="*/ 947981 h 1806419"/>
                  <a:gd name="connsiteX105" fmla="*/ 2951263 w 3428006"/>
                  <a:gd name="connsiteY105" fmla="*/ 958994 h 1806419"/>
                  <a:gd name="connsiteX106" fmla="*/ 2881744 w 3428006"/>
                  <a:gd name="connsiteY106" fmla="*/ 1058798 h 1806419"/>
                  <a:gd name="connsiteX107" fmla="*/ 2877239 w 3428006"/>
                  <a:gd name="connsiteY107" fmla="*/ 1076694 h 1806419"/>
                  <a:gd name="connsiteX108" fmla="*/ 2892319 w 3428006"/>
                  <a:gd name="connsiteY108" fmla="*/ 1203717 h 1806419"/>
                  <a:gd name="connsiteX109" fmla="*/ 2907649 w 3428006"/>
                  <a:gd name="connsiteY109" fmla="*/ 1224428 h 1806419"/>
                  <a:gd name="connsiteX110" fmla="*/ 3007891 w 3428006"/>
                  <a:gd name="connsiteY110" fmla="*/ 1268605 h 1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428006" h="1806419">
                    <a:moveTo>
                      <a:pt x="3007891" y="1268855"/>
                    </a:moveTo>
                    <a:lnTo>
                      <a:pt x="3118207" y="1349824"/>
                    </a:lnTo>
                    <a:lnTo>
                      <a:pt x="3117957" y="1355957"/>
                    </a:lnTo>
                    <a:cubicBezTo>
                      <a:pt x="3073217" y="1383113"/>
                      <a:pt x="2965967" y="1448189"/>
                      <a:pt x="2918349" y="1477098"/>
                    </a:cubicBezTo>
                    <a:cubicBezTo>
                      <a:pt x="2905021" y="1485233"/>
                      <a:pt x="2896761" y="1498873"/>
                      <a:pt x="2893758" y="1514204"/>
                    </a:cubicBezTo>
                    <a:cubicBezTo>
                      <a:pt x="2860719" y="1678833"/>
                      <a:pt x="2283796" y="1602870"/>
                      <a:pt x="2194817" y="1631841"/>
                    </a:cubicBezTo>
                    <a:cubicBezTo>
                      <a:pt x="2051776" y="1663378"/>
                      <a:pt x="1893654" y="1806232"/>
                      <a:pt x="1772888" y="1679897"/>
                    </a:cubicBezTo>
                    <a:cubicBezTo>
                      <a:pt x="1748922" y="1654806"/>
                      <a:pt x="1751237" y="1615009"/>
                      <a:pt x="1778332" y="1593421"/>
                    </a:cubicBezTo>
                    <a:cubicBezTo>
                      <a:pt x="1912738" y="1486547"/>
                      <a:pt x="1975311" y="1721696"/>
                      <a:pt x="1985261" y="1490676"/>
                    </a:cubicBezTo>
                    <a:cubicBezTo>
                      <a:pt x="1986199" y="1469026"/>
                      <a:pt x="1974310" y="1449316"/>
                      <a:pt x="1955663" y="1438365"/>
                    </a:cubicBezTo>
                    <a:cubicBezTo>
                      <a:pt x="1837338" y="1368659"/>
                      <a:pt x="2046519" y="1157913"/>
                      <a:pt x="2095389" y="1057171"/>
                    </a:cubicBezTo>
                    <a:cubicBezTo>
                      <a:pt x="2102272" y="1042904"/>
                      <a:pt x="2114849" y="1032392"/>
                      <a:pt x="2129867" y="1027699"/>
                    </a:cubicBezTo>
                    <a:cubicBezTo>
                      <a:pt x="2146511" y="1022505"/>
                      <a:pt x="2168599" y="1015622"/>
                      <a:pt x="2187809" y="1009678"/>
                    </a:cubicBezTo>
                    <a:cubicBezTo>
                      <a:pt x="2213026" y="1001731"/>
                      <a:pt x="2229608" y="977828"/>
                      <a:pt x="2228357" y="951422"/>
                    </a:cubicBezTo>
                    <a:cubicBezTo>
                      <a:pt x="2223851" y="860379"/>
                      <a:pt x="2220034" y="832158"/>
                      <a:pt x="2110657" y="835975"/>
                    </a:cubicBezTo>
                    <a:cubicBezTo>
                      <a:pt x="2094200" y="836601"/>
                      <a:pt x="2078807" y="844110"/>
                      <a:pt x="2068044" y="856624"/>
                    </a:cubicBezTo>
                    <a:cubicBezTo>
                      <a:pt x="1953223" y="989529"/>
                      <a:pt x="2009476" y="1100534"/>
                      <a:pt x="1938769" y="1249270"/>
                    </a:cubicBezTo>
                    <a:cubicBezTo>
                      <a:pt x="1932073" y="1263224"/>
                      <a:pt x="1919496" y="1273360"/>
                      <a:pt x="1904792" y="1278429"/>
                    </a:cubicBezTo>
                    <a:cubicBezTo>
                      <a:pt x="1779771" y="1321792"/>
                      <a:pt x="1728085" y="1489801"/>
                      <a:pt x="1692919" y="1608063"/>
                    </a:cubicBezTo>
                    <a:cubicBezTo>
                      <a:pt x="1687788" y="1624958"/>
                      <a:pt x="1675399" y="1638474"/>
                      <a:pt x="1659067" y="1645169"/>
                    </a:cubicBezTo>
                    <a:cubicBezTo>
                      <a:pt x="1584981" y="1675767"/>
                      <a:pt x="1481861" y="1743534"/>
                      <a:pt x="1430676" y="1800288"/>
                    </a:cubicBezTo>
                    <a:cubicBezTo>
                      <a:pt x="1428674" y="1802478"/>
                      <a:pt x="1426609" y="1804543"/>
                      <a:pt x="1424294" y="1806420"/>
                    </a:cubicBezTo>
                    <a:lnTo>
                      <a:pt x="1313289" y="1682963"/>
                    </a:lnTo>
                    <a:cubicBezTo>
                      <a:pt x="1298522" y="1666569"/>
                      <a:pt x="1274869" y="1661626"/>
                      <a:pt x="1254783" y="1670699"/>
                    </a:cubicBezTo>
                    <a:lnTo>
                      <a:pt x="1219117" y="1686780"/>
                    </a:lnTo>
                    <a:lnTo>
                      <a:pt x="1219117" y="1686780"/>
                    </a:lnTo>
                    <a:cubicBezTo>
                      <a:pt x="1200595" y="1695040"/>
                      <a:pt x="1175378" y="1714187"/>
                      <a:pt x="1153352" y="1731270"/>
                    </a:cubicBezTo>
                    <a:cubicBezTo>
                      <a:pt x="1128574" y="1750417"/>
                      <a:pt x="1093032" y="1746350"/>
                      <a:pt x="1073134" y="1722009"/>
                    </a:cubicBezTo>
                    <a:cubicBezTo>
                      <a:pt x="1068942" y="1716878"/>
                      <a:pt x="1064561" y="1711622"/>
                      <a:pt x="1060432" y="1706366"/>
                    </a:cubicBezTo>
                    <a:cubicBezTo>
                      <a:pt x="1041660" y="1683339"/>
                      <a:pt x="1043349" y="1649799"/>
                      <a:pt x="1064374" y="1628838"/>
                    </a:cubicBezTo>
                    <a:cubicBezTo>
                      <a:pt x="1180822" y="1512765"/>
                      <a:pt x="1153478" y="1515581"/>
                      <a:pt x="1032524" y="1474970"/>
                    </a:cubicBezTo>
                    <a:cubicBezTo>
                      <a:pt x="1002552" y="1464896"/>
                      <a:pt x="971453" y="1481979"/>
                      <a:pt x="960628" y="1511763"/>
                    </a:cubicBezTo>
                    <a:cubicBezTo>
                      <a:pt x="953432" y="1531349"/>
                      <a:pt x="935911" y="1531474"/>
                      <a:pt x="909881" y="1524904"/>
                    </a:cubicBezTo>
                    <a:cubicBezTo>
                      <a:pt x="878845" y="1517082"/>
                      <a:pt x="860073" y="1485608"/>
                      <a:pt x="867894" y="1454697"/>
                    </a:cubicBezTo>
                    <a:cubicBezTo>
                      <a:pt x="874027" y="1430294"/>
                      <a:pt x="881723" y="1400008"/>
                      <a:pt x="889545" y="1368972"/>
                    </a:cubicBezTo>
                    <a:cubicBezTo>
                      <a:pt x="903186" y="1315222"/>
                      <a:pt x="840863" y="1274987"/>
                      <a:pt x="797437" y="1309465"/>
                    </a:cubicBezTo>
                    <a:lnTo>
                      <a:pt x="795748" y="1310716"/>
                    </a:lnTo>
                    <a:cubicBezTo>
                      <a:pt x="783546" y="1320415"/>
                      <a:pt x="775850" y="1334682"/>
                      <a:pt x="774160" y="1350075"/>
                    </a:cubicBezTo>
                    <a:lnTo>
                      <a:pt x="741247" y="1671763"/>
                    </a:lnTo>
                    <a:cubicBezTo>
                      <a:pt x="737930" y="1704864"/>
                      <a:pt x="707207" y="1728454"/>
                      <a:pt x="674168" y="1722885"/>
                    </a:cubicBezTo>
                    <a:lnTo>
                      <a:pt x="596453" y="1709870"/>
                    </a:lnTo>
                    <a:cubicBezTo>
                      <a:pt x="593449" y="1709432"/>
                      <a:pt x="590383" y="1709119"/>
                      <a:pt x="587505" y="1709119"/>
                    </a:cubicBezTo>
                    <a:cubicBezTo>
                      <a:pt x="355171" y="1705802"/>
                      <a:pt x="448405" y="1828633"/>
                      <a:pt x="224519" y="1749854"/>
                    </a:cubicBezTo>
                    <a:cubicBezTo>
                      <a:pt x="215133" y="1746600"/>
                      <a:pt x="206686" y="1740968"/>
                      <a:pt x="200115" y="1733585"/>
                    </a:cubicBezTo>
                    <a:cubicBezTo>
                      <a:pt x="67836" y="1586288"/>
                      <a:pt x="214695" y="1518647"/>
                      <a:pt x="21532" y="1363215"/>
                    </a:cubicBezTo>
                    <a:cubicBezTo>
                      <a:pt x="2447" y="1347885"/>
                      <a:pt x="-4936" y="1321980"/>
                      <a:pt x="3386" y="1298953"/>
                    </a:cubicBezTo>
                    <a:cubicBezTo>
                      <a:pt x="25286" y="1239258"/>
                      <a:pt x="79099" y="1306587"/>
                      <a:pt x="127906" y="1348636"/>
                    </a:cubicBezTo>
                    <a:cubicBezTo>
                      <a:pt x="148931" y="1366782"/>
                      <a:pt x="179654" y="1367595"/>
                      <a:pt x="201555" y="1350513"/>
                    </a:cubicBezTo>
                    <a:cubicBezTo>
                      <a:pt x="223455" y="1333305"/>
                      <a:pt x="251112" y="1311530"/>
                      <a:pt x="266255" y="1299704"/>
                    </a:cubicBezTo>
                    <a:cubicBezTo>
                      <a:pt x="273952" y="1293634"/>
                      <a:pt x="283150" y="1289692"/>
                      <a:pt x="292849" y="1288065"/>
                    </a:cubicBezTo>
                    <a:cubicBezTo>
                      <a:pt x="378386" y="1274111"/>
                      <a:pt x="415867" y="1310967"/>
                      <a:pt x="450908" y="1370036"/>
                    </a:cubicBezTo>
                    <a:cubicBezTo>
                      <a:pt x="467865" y="1398694"/>
                      <a:pt x="506222" y="1406703"/>
                      <a:pt x="533442" y="1387431"/>
                    </a:cubicBezTo>
                    <a:cubicBezTo>
                      <a:pt x="684305" y="1280744"/>
                      <a:pt x="611032" y="1226181"/>
                      <a:pt x="540513" y="1071875"/>
                    </a:cubicBezTo>
                    <a:cubicBezTo>
                      <a:pt x="531565" y="1052102"/>
                      <a:pt x="534380" y="1028638"/>
                      <a:pt x="548209" y="1011868"/>
                    </a:cubicBezTo>
                    <a:cubicBezTo>
                      <a:pt x="626363" y="917508"/>
                      <a:pt x="749882" y="980018"/>
                      <a:pt x="854379" y="1009490"/>
                    </a:cubicBezTo>
                    <a:cubicBezTo>
                      <a:pt x="870648" y="1014058"/>
                      <a:pt x="888043" y="1011179"/>
                      <a:pt x="901997" y="1001669"/>
                    </a:cubicBezTo>
                    <a:cubicBezTo>
                      <a:pt x="921081" y="988841"/>
                      <a:pt x="949615" y="969569"/>
                      <a:pt x="974269" y="952987"/>
                    </a:cubicBezTo>
                    <a:cubicBezTo>
                      <a:pt x="1001550" y="934528"/>
                      <a:pt x="1007995" y="896921"/>
                      <a:pt x="988347" y="870453"/>
                    </a:cubicBezTo>
                    <a:cubicBezTo>
                      <a:pt x="929091" y="790422"/>
                      <a:pt x="923209" y="814638"/>
                      <a:pt x="876592" y="925142"/>
                    </a:cubicBezTo>
                    <a:cubicBezTo>
                      <a:pt x="870960" y="938282"/>
                      <a:pt x="860886" y="949295"/>
                      <a:pt x="847808" y="955052"/>
                    </a:cubicBezTo>
                    <a:cubicBezTo>
                      <a:pt x="775412" y="987339"/>
                      <a:pt x="729170" y="917007"/>
                      <a:pt x="700512" y="850743"/>
                    </a:cubicBezTo>
                    <a:cubicBezTo>
                      <a:pt x="689687" y="825400"/>
                      <a:pt x="662592" y="812197"/>
                      <a:pt x="635623" y="817516"/>
                    </a:cubicBezTo>
                    <a:cubicBezTo>
                      <a:pt x="616351" y="821271"/>
                      <a:pt x="597266" y="822084"/>
                      <a:pt x="579183" y="817954"/>
                    </a:cubicBezTo>
                    <a:cubicBezTo>
                      <a:pt x="535632" y="808130"/>
                      <a:pt x="519613" y="754380"/>
                      <a:pt x="550211" y="721905"/>
                    </a:cubicBezTo>
                    <a:cubicBezTo>
                      <a:pt x="564603" y="706574"/>
                      <a:pt x="580809" y="689429"/>
                      <a:pt x="595452" y="673974"/>
                    </a:cubicBezTo>
                    <a:cubicBezTo>
                      <a:pt x="614724" y="653450"/>
                      <a:pt x="645447" y="650759"/>
                      <a:pt x="669413" y="665401"/>
                    </a:cubicBezTo>
                    <a:cubicBezTo>
                      <a:pt x="746816" y="712519"/>
                      <a:pt x="926525" y="656516"/>
                      <a:pt x="1005930" y="644752"/>
                    </a:cubicBezTo>
                    <a:cubicBezTo>
                      <a:pt x="1017256" y="643063"/>
                      <a:pt x="1027831" y="638182"/>
                      <a:pt x="1036341" y="630360"/>
                    </a:cubicBezTo>
                    <a:cubicBezTo>
                      <a:pt x="1114557" y="558714"/>
                      <a:pt x="1391818" y="349095"/>
                      <a:pt x="1423855" y="231645"/>
                    </a:cubicBezTo>
                    <a:cubicBezTo>
                      <a:pt x="1432428" y="200609"/>
                      <a:pt x="1463151" y="180523"/>
                      <a:pt x="1494188" y="189158"/>
                    </a:cubicBezTo>
                    <a:cubicBezTo>
                      <a:pt x="1540679" y="202298"/>
                      <a:pt x="1585857" y="238841"/>
                      <a:pt x="1623401" y="275196"/>
                    </a:cubicBezTo>
                    <a:cubicBezTo>
                      <a:pt x="1650808" y="301852"/>
                      <a:pt x="1696111" y="294907"/>
                      <a:pt x="1714319" y="261242"/>
                    </a:cubicBezTo>
                    <a:cubicBezTo>
                      <a:pt x="1714632" y="260742"/>
                      <a:pt x="1714820" y="260304"/>
                      <a:pt x="1715133" y="259803"/>
                    </a:cubicBezTo>
                    <a:cubicBezTo>
                      <a:pt x="1725145" y="241344"/>
                      <a:pt x="1744292" y="229893"/>
                      <a:pt x="1765254" y="229580"/>
                    </a:cubicBezTo>
                    <a:cubicBezTo>
                      <a:pt x="1840654" y="228517"/>
                      <a:pt x="1954349" y="210120"/>
                      <a:pt x="2020051" y="193976"/>
                    </a:cubicBezTo>
                    <a:cubicBezTo>
                      <a:pt x="2028060" y="191974"/>
                      <a:pt x="2035444" y="188345"/>
                      <a:pt x="2041952" y="183276"/>
                    </a:cubicBezTo>
                    <a:cubicBezTo>
                      <a:pt x="2078119" y="154806"/>
                      <a:pt x="2206581" y="53562"/>
                      <a:pt x="2258329" y="12765"/>
                    </a:cubicBezTo>
                    <a:cubicBezTo>
                      <a:pt x="2272408" y="1627"/>
                      <a:pt x="2290930" y="-2440"/>
                      <a:pt x="2308200" y="2127"/>
                    </a:cubicBezTo>
                    <a:cubicBezTo>
                      <a:pt x="2351313" y="13391"/>
                      <a:pt x="2397053" y="29222"/>
                      <a:pt x="2441355" y="35354"/>
                    </a:cubicBezTo>
                    <a:lnTo>
                      <a:pt x="2441230" y="50246"/>
                    </a:lnTo>
                    <a:lnTo>
                      <a:pt x="2405689" y="94923"/>
                    </a:lnTo>
                    <a:cubicBezTo>
                      <a:pt x="2398805" y="103558"/>
                      <a:pt x="2398180" y="115635"/>
                      <a:pt x="2403999" y="125021"/>
                    </a:cubicBezTo>
                    <a:lnTo>
                      <a:pt x="2468699" y="227203"/>
                    </a:lnTo>
                    <a:cubicBezTo>
                      <a:pt x="2474957" y="237089"/>
                      <a:pt x="2487033" y="241594"/>
                      <a:pt x="2498297" y="238215"/>
                    </a:cubicBezTo>
                    <a:lnTo>
                      <a:pt x="2672687" y="184966"/>
                    </a:lnTo>
                    <a:lnTo>
                      <a:pt x="2826867" y="218693"/>
                    </a:lnTo>
                    <a:cubicBezTo>
                      <a:pt x="2834063" y="220257"/>
                      <a:pt x="2841572" y="218818"/>
                      <a:pt x="2847579" y="214500"/>
                    </a:cubicBezTo>
                    <a:lnTo>
                      <a:pt x="3012396" y="96988"/>
                    </a:lnTo>
                    <a:lnTo>
                      <a:pt x="3164073" y="94798"/>
                    </a:lnTo>
                    <a:cubicBezTo>
                      <a:pt x="3168328" y="94673"/>
                      <a:pt x="3172521" y="93672"/>
                      <a:pt x="3176275" y="91544"/>
                    </a:cubicBezTo>
                    <a:lnTo>
                      <a:pt x="3342782" y="0"/>
                    </a:lnTo>
                    <a:lnTo>
                      <a:pt x="3355797" y="121892"/>
                    </a:lnTo>
                    <a:lnTo>
                      <a:pt x="3331206" y="214813"/>
                    </a:lnTo>
                    <a:cubicBezTo>
                      <a:pt x="3329454" y="221383"/>
                      <a:pt x="3330392" y="228454"/>
                      <a:pt x="3333709" y="234398"/>
                    </a:cubicBezTo>
                    <a:lnTo>
                      <a:pt x="3428006" y="399216"/>
                    </a:lnTo>
                    <a:lnTo>
                      <a:pt x="3239348" y="370995"/>
                    </a:lnTo>
                    <a:cubicBezTo>
                      <a:pt x="3234030" y="370182"/>
                      <a:pt x="3228648" y="370995"/>
                      <a:pt x="3223705" y="373498"/>
                    </a:cubicBezTo>
                    <a:lnTo>
                      <a:pt x="3067836" y="452027"/>
                    </a:lnTo>
                    <a:cubicBezTo>
                      <a:pt x="3057011" y="457471"/>
                      <a:pt x="3051379" y="469610"/>
                      <a:pt x="3054320" y="481437"/>
                    </a:cubicBezTo>
                    <a:lnTo>
                      <a:pt x="3095368" y="650697"/>
                    </a:lnTo>
                    <a:lnTo>
                      <a:pt x="3096307" y="653825"/>
                    </a:lnTo>
                    <a:lnTo>
                      <a:pt x="3166013" y="843859"/>
                    </a:lnTo>
                    <a:cubicBezTo>
                      <a:pt x="3166951" y="846362"/>
                      <a:pt x="3168203" y="848740"/>
                      <a:pt x="3169892" y="850867"/>
                    </a:cubicBezTo>
                    <a:lnTo>
                      <a:pt x="3233154" y="932650"/>
                    </a:lnTo>
                    <a:lnTo>
                      <a:pt x="2971161" y="947981"/>
                    </a:lnTo>
                    <a:cubicBezTo>
                      <a:pt x="2963151" y="948419"/>
                      <a:pt x="2955830" y="952486"/>
                      <a:pt x="2951263" y="958994"/>
                    </a:cubicBezTo>
                    <a:lnTo>
                      <a:pt x="2881744" y="1058798"/>
                    </a:lnTo>
                    <a:cubicBezTo>
                      <a:pt x="2878115" y="1063991"/>
                      <a:pt x="2876550" y="1070374"/>
                      <a:pt x="2877239" y="1076694"/>
                    </a:cubicBezTo>
                    <a:lnTo>
                      <a:pt x="2892319" y="1203717"/>
                    </a:lnTo>
                    <a:cubicBezTo>
                      <a:pt x="2893383" y="1212790"/>
                      <a:pt x="2899202" y="1220674"/>
                      <a:pt x="2907649" y="1224428"/>
                    </a:cubicBezTo>
                    <a:lnTo>
                      <a:pt x="3007891" y="1268605"/>
                    </a:lnTo>
                    <a:close/>
                  </a:path>
                </a:pathLst>
              </a:custGeom>
              <a:solidFill>
                <a:schemeClr val="accent3"/>
              </a:solidFill>
              <a:ln w="6252" cap="flat">
                <a:noFill/>
                <a:prstDash val="solid"/>
                <a:miter/>
              </a:ln>
            </p:spPr>
            <p:txBody>
              <a:bodyPr rtlCol="0" anchor="ctr"/>
              <a:lstStyle/>
              <a:p>
                <a:endParaRPr lang="fi-FI" sz="3200"/>
              </a:p>
            </p:txBody>
          </p:sp>
          <p:sp>
            <p:nvSpPr>
              <p:cNvPr id="12" name="Vapaamuotoinen: Muoto 11">
                <a:extLst>
                  <a:ext uri="{FF2B5EF4-FFF2-40B4-BE49-F238E27FC236}">
                    <a16:creationId xmlns:a16="http://schemas.microsoft.com/office/drawing/2014/main" id="{0E825527-AB82-D73E-3325-7C9037E01C49}"/>
                  </a:ext>
                  <a:ext uri="{C183D7F6-B498-43B3-948B-1728B52AA6E4}">
                    <adec:decorative xmlns:adec="http://schemas.microsoft.com/office/drawing/2017/decorative" val="1"/>
                  </a:ext>
                </a:extLst>
              </p:cNvPr>
              <p:cNvSpPr>
                <a:spLocks/>
              </p:cNvSpPr>
              <p:nvPr/>
            </p:nvSpPr>
            <p:spPr>
              <a:xfrm>
                <a:off x="5545267" y="3100929"/>
                <a:ext cx="1345951" cy="832469"/>
              </a:xfrm>
              <a:custGeom>
                <a:avLst/>
                <a:gdLst>
                  <a:gd name="connsiteX0" fmla="*/ 1555252 w 1562760"/>
                  <a:gd name="connsiteY0" fmla="*/ 550955 h 966565"/>
                  <a:gd name="connsiteX1" fmla="*/ 1562761 w 1562760"/>
                  <a:gd name="connsiteY1" fmla="*/ 577924 h 966565"/>
                  <a:gd name="connsiteX2" fmla="*/ 1501815 w 1562760"/>
                  <a:gd name="connsiteY2" fmla="*/ 585245 h 966565"/>
                  <a:gd name="connsiteX3" fmla="*/ 1343755 w 1562760"/>
                  <a:gd name="connsiteY3" fmla="*/ 543384 h 966565"/>
                  <a:gd name="connsiteX4" fmla="*/ 1304710 w 1562760"/>
                  <a:gd name="connsiteY4" fmla="*/ 638620 h 966565"/>
                  <a:gd name="connsiteX5" fmla="*/ 859753 w 1562760"/>
                  <a:gd name="connsiteY5" fmla="*/ 733606 h 966565"/>
                  <a:gd name="connsiteX6" fmla="*/ 809632 w 1562760"/>
                  <a:gd name="connsiteY6" fmla="*/ 708389 h 966565"/>
                  <a:gd name="connsiteX7" fmla="*/ 375438 w 1562760"/>
                  <a:gd name="connsiteY7" fmla="*/ 814763 h 966565"/>
                  <a:gd name="connsiteX8" fmla="*/ 348469 w 1562760"/>
                  <a:gd name="connsiteY8" fmla="*/ 818079 h 966565"/>
                  <a:gd name="connsiteX9" fmla="*/ 217629 w 1562760"/>
                  <a:gd name="connsiteY9" fmla="*/ 966565 h 966565"/>
                  <a:gd name="connsiteX10" fmla="*/ 106186 w 1562760"/>
                  <a:gd name="connsiteY10" fmla="*/ 884782 h 966565"/>
                  <a:gd name="connsiteX11" fmla="*/ 101306 w 1562760"/>
                  <a:gd name="connsiteY11" fmla="*/ 881841 h 966565"/>
                  <a:gd name="connsiteX12" fmla="*/ 12202 w 1562760"/>
                  <a:gd name="connsiteY12" fmla="*/ 842545 h 966565"/>
                  <a:gd name="connsiteX13" fmla="*/ 0 w 1562760"/>
                  <a:gd name="connsiteY13" fmla="*/ 740239 h 966565"/>
                  <a:gd name="connsiteX14" fmla="*/ 56566 w 1562760"/>
                  <a:gd name="connsiteY14" fmla="*/ 658956 h 966565"/>
                  <a:gd name="connsiteX15" fmla="*/ 355227 w 1562760"/>
                  <a:gd name="connsiteY15" fmla="*/ 641561 h 966565"/>
                  <a:gd name="connsiteX16" fmla="*/ 377441 w 1562760"/>
                  <a:gd name="connsiteY16" fmla="*/ 626356 h 966565"/>
                  <a:gd name="connsiteX17" fmla="*/ 374312 w 1562760"/>
                  <a:gd name="connsiteY17" fmla="*/ 599574 h 966565"/>
                  <a:gd name="connsiteX18" fmla="*/ 283393 w 1562760"/>
                  <a:gd name="connsiteY18" fmla="*/ 481937 h 966565"/>
                  <a:gd name="connsiteX19" fmla="*/ 215439 w 1562760"/>
                  <a:gd name="connsiteY19" fmla="*/ 296721 h 966565"/>
                  <a:gd name="connsiteX20" fmla="*/ 179585 w 1562760"/>
                  <a:gd name="connsiteY20" fmla="*/ 148986 h 966565"/>
                  <a:gd name="connsiteX21" fmla="*/ 309611 w 1562760"/>
                  <a:gd name="connsiteY21" fmla="*/ 83472 h 966565"/>
                  <a:gd name="connsiteX22" fmla="*/ 543196 w 1562760"/>
                  <a:gd name="connsiteY22" fmla="*/ 118451 h 966565"/>
                  <a:gd name="connsiteX23" fmla="*/ 544010 w 1562760"/>
                  <a:gd name="connsiteY23" fmla="*/ 118451 h 966565"/>
                  <a:gd name="connsiteX24" fmla="*/ 547013 w 1562760"/>
                  <a:gd name="connsiteY24" fmla="*/ 118764 h 966565"/>
                  <a:gd name="connsiteX25" fmla="*/ 550267 w 1562760"/>
                  <a:gd name="connsiteY25" fmla="*/ 118576 h 966565"/>
                  <a:gd name="connsiteX26" fmla="*/ 794677 w 1562760"/>
                  <a:gd name="connsiteY26" fmla="*/ 88353 h 966565"/>
                  <a:gd name="connsiteX27" fmla="*/ 809382 w 1562760"/>
                  <a:gd name="connsiteY27" fmla="*/ 81470 h 966565"/>
                  <a:gd name="connsiteX28" fmla="*/ 895732 w 1562760"/>
                  <a:gd name="connsiteY28" fmla="*/ 0 h 966565"/>
                  <a:gd name="connsiteX29" fmla="*/ 1052540 w 1562760"/>
                  <a:gd name="connsiteY29" fmla="*/ 49808 h 966565"/>
                  <a:gd name="connsiteX30" fmla="*/ 1119869 w 1562760"/>
                  <a:gd name="connsiteY30" fmla="*/ 111880 h 966565"/>
                  <a:gd name="connsiteX31" fmla="*/ 1134011 w 1562760"/>
                  <a:gd name="connsiteY31" fmla="*/ 118576 h 966565"/>
                  <a:gd name="connsiteX32" fmla="*/ 1348698 w 1562760"/>
                  <a:gd name="connsiteY32" fmla="*/ 147109 h 966565"/>
                  <a:gd name="connsiteX33" fmla="*/ 1555315 w 1562760"/>
                  <a:gd name="connsiteY33" fmla="*/ 550893 h 9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62760" h="966565">
                    <a:moveTo>
                      <a:pt x="1555252" y="550955"/>
                    </a:moveTo>
                    <a:lnTo>
                      <a:pt x="1562761" y="577924"/>
                    </a:lnTo>
                    <a:cubicBezTo>
                      <a:pt x="1545553" y="591565"/>
                      <a:pt x="1522339" y="595445"/>
                      <a:pt x="1501815" y="585245"/>
                    </a:cubicBezTo>
                    <a:cubicBezTo>
                      <a:pt x="1449629" y="559590"/>
                      <a:pt x="1396880" y="540255"/>
                      <a:pt x="1343755" y="543384"/>
                    </a:cubicBezTo>
                    <a:cubicBezTo>
                      <a:pt x="1296763" y="546074"/>
                      <a:pt x="1274800" y="602265"/>
                      <a:pt x="1304710" y="638620"/>
                    </a:cubicBezTo>
                    <a:cubicBezTo>
                      <a:pt x="1400008" y="754130"/>
                      <a:pt x="1000292" y="728600"/>
                      <a:pt x="859753" y="733606"/>
                    </a:cubicBezTo>
                    <a:cubicBezTo>
                      <a:pt x="839855" y="734357"/>
                      <a:pt x="821020" y="724846"/>
                      <a:pt x="809632" y="708389"/>
                    </a:cubicBezTo>
                    <a:cubicBezTo>
                      <a:pt x="726911" y="589125"/>
                      <a:pt x="777657" y="857876"/>
                      <a:pt x="375438" y="814763"/>
                    </a:cubicBezTo>
                    <a:cubicBezTo>
                      <a:pt x="366240" y="813824"/>
                      <a:pt x="356979" y="814888"/>
                      <a:pt x="348469" y="818079"/>
                    </a:cubicBezTo>
                    <a:cubicBezTo>
                      <a:pt x="287836" y="841106"/>
                      <a:pt x="239279" y="904242"/>
                      <a:pt x="217629" y="966565"/>
                    </a:cubicBezTo>
                    <a:lnTo>
                      <a:pt x="106186" y="884782"/>
                    </a:lnTo>
                    <a:cubicBezTo>
                      <a:pt x="104747" y="883656"/>
                      <a:pt x="103058" y="882717"/>
                      <a:pt x="101306" y="881841"/>
                    </a:cubicBezTo>
                    <a:lnTo>
                      <a:pt x="12202" y="842545"/>
                    </a:lnTo>
                    <a:lnTo>
                      <a:pt x="0" y="740239"/>
                    </a:lnTo>
                    <a:lnTo>
                      <a:pt x="56566" y="658956"/>
                    </a:lnTo>
                    <a:lnTo>
                      <a:pt x="355227" y="641561"/>
                    </a:lnTo>
                    <a:cubicBezTo>
                      <a:pt x="364801" y="640935"/>
                      <a:pt x="373373" y="635116"/>
                      <a:pt x="377441" y="626356"/>
                    </a:cubicBezTo>
                    <a:cubicBezTo>
                      <a:pt x="381382" y="617595"/>
                      <a:pt x="380256" y="607271"/>
                      <a:pt x="374312" y="599574"/>
                    </a:cubicBezTo>
                    <a:lnTo>
                      <a:pt x="283393" y="481937"/>
                    </a:lnTo>
                    <a:lnTo>
                      <a:pt x="215439" y="296721"/>
                    </a:lnTo>
                    <a:lnTo>
                      <a:pt x="179585" y="148986"/>
                    </a:lnTo>
                    <a:lnTo>
                      <a:pt x="309611" y="83472"/>
                    </a:lnTo>
                    <a:lnTo>
                      <a:pt x="543196" y="118451"/>
                    </a:lnTo>
                    <a:cubicBezTo>
                      <a:pt x="543196" y="118451"/>
                      <a:pt x="543822" y="118451"/>
                      <a:pt x="544010" y="118451"/>
                    </a:cubicBezTo>
                    <a:cubicBezTo>
                      <a:pt x="545074" y="118638"/>
                      <a:pt x="546012" y="118764"/>
                      <a:pt x="547013" y="118764"/>
                    </a:cubicBezTo>
                    <a:cubicBezTo>
                      <a:pt x="548014" y="118764"/>
                      <a:pt x="549203" y="118638"/>
                      <a:pt x="550267" y="118576"/>
                    </a:cubicBezTo>
                    <a:lnTo>
                      <a:pt x="794677" y="88353"/>
                    </a:lnTo>
                    <a:cubicBezTo>
                      <a:pt x="800184" y="87727"/>
                      <a:pt x="805314" y="85349"/>
                      <a:pt x="809382" y="81470"/>
                    </a:cubicBezTo>
                    <a:lnTo>
                      <a:pt x="895732" y="0"/>
                    </a:lnTo>
                    <a:lnTo>
                      <a:pt x="1052540" y="49808"/>
                    </a:lnTo>
                    <a:lnTo>
                      <a:pt x="1119869" y="111880"/>
                    </a:lnTo>
                    <a:cubicBezTo>
                      <a:pt x="1123811" y="115510"/>
                      <a:pt x="1128754" y="117825"/>
                      <a:pt x="1134011" y="118576"/>
                    </a:cubicBezTo>
                    <a:lnTo>
                      <a:pt x="1348698" y="147109"/>
                    </a:lnTo>
                    <a:lnTo>
                      <a:pt x="1555315" y="550893"/>
                    </a:lnTo>
                    <a:close/>
                  </a:path>
                </a:pathLst>
              </a:custGeom>
              <a:solidFill>
                <a:schemeClr val="accent3"/>
              </a:solidFill>
              <a:ln w="6252" cap="flat">
                <a:noFill/>
                <a:prstDash val="solid"/>
                <a:miter/>
              </a:ln>
            </p:spPr>
            <p:txBody>
              <a:bodyPr rtlCol="0" anchor="ctr"/>
              <a:lstStyle/>
              <a:p>
                <a:endParaRPr lang="fi-FI" sz="3200"/>
              </a:p>
            </p:txBody>
          </p:sp>
          <p:sp>
            <p:nvSpPr>
              <p:cNvPr id="13" name="Vapaamuotoinen: Muoto 12">
                <a:extLst>
                  <a:ext uri="{FF2B5EF4-FFF2-40B4-BE49-F238E27FC236}">
                    <a16:creationId xmlns:a16="http://schemas.microsoft.com/office/drawing/2014/main" id="{7D0D8F31-36E9-CD80-DE1C-609D2FD903AE}"/>
                  </a:ext>
                  <a:ext uri="{C183D7F6-B498-43B3-948B-1728B52AA6E4}">
                    <adec:decorative xmlns:adec="http://schemas.microsoft.com/office/drawing/2017/decorative" val="1"/>
                  </a:ext>
                </a:extLst>
              </p:cNvPr>
              <p:cNvSpPr>
                <a:spLocks/>
              </p:cNvSpPr>
              <p:nvPr/>
            </p:nvSpPr>
            <p:spPr>
              <a:xfrm>
                <a:off x="5104071" y="401455"/>
                <a:ext cx="1864967" cy="2755413"/>
              </a:xfrm>
              <a:custGeom>
                <a:avLst/>
                <a:gdLst>
                  <a:gd name="connsiteX0" fmla="*/ 2165256 w 2165381"/>
                  <a:gd name="connsiteY0" fmla="*/ 2205104 h 3199263"/>
                  <a:gd name="connsiteX1" fmla="*/ 2012828 w 2165381"/>
                  <a:gd name="connsiteY1" fmla="*/ 2381685 h 3199263"/>
                  <a:gd name="connsiteX2" fmla="*/ 1942496 w 2165381"/>
                  <a:gd name="connsiteY2" fmla="*/ 2381685 h 3199263"/>
                  <a:gd name="connsiteX3" fmla="*/ 1923662 w 2165381"/>
                  <a:gd name="connsiteY3" fmla="*/ 2389820 h 3199263"/>
                  <a:gd name="connsiteX4" fmla="*/ 1735818 w 2165381"/>
                  <a:gd name="connsiteY4" fmla="*/ 2588614 h 3199263"/>
                  <a:gd name="connsiteX5" fmla="*/ 1557172 w 2165381"/>
                  <a:gd name="connsiteY5" fmla="*/ 2588614 h 3199263"/>
                  <a:gd name="connsiteX6" fmla="*/ 1541967 w 2165381"/>
                  <a:gd name="connsiteY6" fmla="*/ 2593495 h 3199263"/>
                  <a:gd name="connsiteX7" fmla="*/ 1349242 w 2165381"/>
                  <a:gd name="connsiteY7" fmla="*/ 2731343 h 3199263"/>
                  <a:gd name="connsiteX8" fmla="*/ 1340169 w 2165381"/>
                  <a:gd name="connsiteY8" fmla="*/ 2743107 h 3199263"/>
                  <a:gd name="connsiteX9" fmla="*/ 1274967 w 2165381"/>
                  <a:gd name="connsiteY9" fmla="*/ 2911365 h 3199263"/>
                  <a:gd name="connsiteX10" fmla="*/ 1273215 w 2165381"/>
                  <a:gd name="connsiteY10" fmla="*/ 2921565 h 3199263"/>
                  <a:gd name="connsiteX11" fmla="*/ 1278972 w 2165381"/>
                  <a:gd name="connsiteY11" fmla="*/ 3105780 h 3199263"/>
                  <a:gd name="connsiteX12" fmla="*/ 1304940 w 2165381"/>
                  <a:gd name="connsiteY12" fmla="*/ 3130997 h 3199263"/>
                  <a:gd name="connsiteX13" fmla="*/ 1335788 w 2165381"/>
                  <a:gd name="connsiteY13" fmla="*/ 3130997 h 3199263"/>
                  <a:gd name="connsiteX14" fmla="*/ 1292237 w 2165381"/>
                  <a:gd name="connsiteY14" fmla="*/ 3172170 h 3199263"/>
                  <a:gd name="connsiteX15" fmla="*/ 1073483 w 2165381"/>
                  <a:gd name="connsiteY15" fmla="*/ 3199264 h 3199263"/>
                  <a:gd name="connsiteX16" fmla="*/ 966482 w 2165381"/>
                  <a:gd name="connsiteY16" fmla="*/ 3012045 h 3199263"/>
                  <a:gd name="connsiteX17" fmla="*/ 989635 w 2165381"/>
                  <a:gd name="connsiteY17" fmla="*/ 2924819 h 3199263"/>
                  <a:gd name="connsiteX18" fmla="*/ 990385 w 2165381"/>
                  <a:gd name="connsiteY18" fmla="*/ 2915308 h 3199263"/>
                  <a:gd name="connsiteX19" fmla="*/ 972802 w 2165381"/>
                  <a:gd name="connsiteY19" fmla="*/ 2749740 h 3199263"/>
                  <a:gd name="connsiteX20" fmla="*/ 958974 w 2165381"/>
                  <a:gd name="connsiteY20" fmla="*/ 2729403 h 3199263"/>
                  <a:gd name="connsiteX21" fmla="*/ 934382 w 2165381"/>
                  <a:gd name="connsiteY21" fmla="*/ 2729591 h 3199263"/>
                  <a:gd name="connsiteX22" fmla="*/ 739155 w 2165381"/>
                  <a:gd name="connsiteY22" fmla="*/ 2836904 h 3199263"/>
                  <a:gd name="connsiteX23" fmla="*/ 585914 w 2165381"/>
                  <a:gd name="connsiteY23" fmla="*/ 2839094 h 3199263"/>
                  <a:gd name="connsiteX24" fmla="*/ 571209 w 2165381"/>
                  <a:gd name="connsiteY24" fmla="*/ 2843974 h 3199263"/>
                  <a:gd name="connsiteX25" fmla="*/ 409082 w 2165381"/>
                  <a:gd name="connsiteY25" fmla="*/ 2959421 h 3199263"/>
                  <a:gd name="connsiteX26" fmla="*/ 259470 w 2165381"/>
                  <a:gd name="connsiteY26" fmla="*/ 2926696 h 3199263"/>
                  <a:gd name="connsiteX27" fmla="*/ 246267 w 2165381"/>
                  <a:gd name="connsiteY27" fmla="*/ 2927196 h 3199263"/>
                  <a:gd name="connsiteX28" fmla="*/ 84391 w 2165381"/>
                  <a:gd name="connsiteY28" fmla="*/ 2976567 h 3199263"/>
                  <a:gd name="connsiteX29" fmla="*/ 40340 w 2165381"/>
                  <a:gd name="connsiteY29" fmla="*/ 2906798 h 3199263"/>
                  <a:gd name="connsiteX30" fmla="*/ 69937 w 2165381"/>
                  <a:gd name="connsiteY30" fmla="*/ 2869629 h 3199263"/>
                  <a:gd name="connsiteX31" fmla="*/ 75568 w 2165381"/>
                  <a:gd name="connsiteY31" fmla="*/ 2853673 h 3199263"/>
                  <a:gd name="connsiteX32" fmla="*/ 75756 w 2165381"/>
                  <a:gd name="connsiteY32" fmla="*/ 2831272 h 3199263"/>
                  <a:gd name="connsiteX33" fmla="*/ 136827 w 2165381"/>
                  <a:gd name="connsiteY33" fmla="*/ 2812312 h 3199263"/>
                  <a:gd name="connsiteX34" fmla="*/ 163295 w 2165381"/>
                  <a:gd name="connsiteY34" fmla="*/ 2758062 h 3199263"/>
                  <a:gd name="connsiteX35" fmla="*/ 45783 w 2165381"/>
                  <a:gd name="connsiteY35" fmla="*/ 2432307 h 3199263"/>
                  <a:gd name="connsiteX36" fmla="*/ 103601 w 2165381"/>
                  <a:gd name="connsiteY36" fmla="*/ 2374364 h 3199263"/>
                  <a:gd name="connsiteX37" fmla="*/ 181629 w 2165381"/>
                  <a:gd name="connsiteY37" fmla="*/ 2199973 h 3199263"/>
                  <a:gd name="connsiteX38" fmla="*/ 247581 w 2165381"/>
                  <a:gd name="connsiteY38" fmla="*/ 2195405 h 3199263"/>
                  <a:gd name="connsiteX39" fmla="*/ 403638 w 2165381"/>
                  <a:gd name="connsiteY39" fmla="*/ 2120193 h 3199263"/>
                  <a:gd name="connsiteX40" fmla="*/ 424913 w 2165381"/>
                  <a:gd name="connsiteY40" fmla="*/ 2080521 h 3199263"/>
                  <a:gd name="connsiteX41" fmla="*/ 455199 w 2165381"/>
                  <a:gd name="connsiteY41" fmla="*/ 1752263 h 3199263"/>
                  <a:gd name="connsiteX42" fmla="*/ 474909 w 2165381"/>
                  <a:gd name="connsiteY42" fmla="*/ 1714031 h 3199263"/>
                  <a:gd name="connsiteX43" fmla="*/ 597740 w 2165381"/>
                  <a:gd name="connsiteY43" fmla="*/ 1258750 h 3199263"/>
                  <a:gd name="connsiteX44" fmla="*/ 539484 w 2165381"/>
                  <a:gd name="connsiteY44" fmla="*/ 1213134 h 3199263"/>
                  <a:gd name="connsiteX45" fmla="*/ 419344 w 2165381"/>
                  <a:gd name="connsiteY45" fmla="*/ 996945 h 3199263"/>
                  <a:gd name="connsiteX46" fmla="*/ 475597 w 2165381"/>
                  <a:gd name="connsiteY46" fmla="*/ 965158 h 3199263"/>
                  <a:gd name="connsiteX47" fmla="*/ 819499 w 2165381"/>
                  <a:gd name="connsiteY47" fmla="*/ 897641 h 3199263"/>
                  <a:gd name="connsiteX48" fmla="*/ 843965 w 2165381"/>
                  <a:gd name="connsiteY48" fmla="*/ 833879 h 3199263"/>
                  <a:gd name="connsiteX49" fmla="*/ 789464 w 2165381"/>
                  <a:gd name="connsiteY49" fmla="*/ 633208 h 3199263"/>
                  <a:gd name="connsiteX50" fmla="*/ 836956 w 2165381"/>
                  <a:gd name="connsiteY50" fmla="*/ 560936 h 3199263"/>
                  <a:gd name="connsiteX51" fmla="*/ 857918 w 2165381"/>
                  <a:gd name="connsiteY51" fmla="*/ 557807 h 3199263"/>
                  <a:gd name="connsiteX52" fmla="*/ 907539 w 2165381"/>
                  <a:gd name="connsiteY52" fmla="*/ 503869 h 3199263"/>
                  <a:gd name="connsiteX53" fmla="*/ 978997 w 2165381"/>
                  <a:gd name="connsiteY53" fmla="*/ 291121 h 3199263"/>
                  <a:gd name="connsiteX54" fmla="*/ 950839 w 2165381"/>
                  <a:gd name="connsiteY54" fmla="*/ 210402 h 3199263"/>
                  <a:gd name="connsiteX55" fmla="*/ 919678 w 2165381"/>
                  <a:gd name="connsiteY55" fmla="*/ 26938 h 3199263"/>
                  <a:gd name="connsiteX56" fmla="*/ 986130 w 2165381"/>
                  <a:gd name="connsiteY56" fmla="*/ 2660 h 3199263"/>
                  <a:gd name="connsiteX57" fmla="*/ 1081429 w 2165381"/>
                  <a:gd name="connsiteY57" fmla="*/ 24435 h 3199263"/>
                  <a:gd name="connsiteX58" fmla="*/ 1181546 w 2165381"/>
                  <a:gd name="connsiteY58" fmla="*/ 91513 h 3199263"/>
                  <a:gd name="connsiteX59" fmla="*/ 1287795 w 2165381"/>
                  <a:gd name="connsiteY59" fmla="*/ 164036 h 3199263"/>
                  <a:gd name="connsiteX60" fmla="*/ 1514372 w 2165381"/>
                  <a:gd name="connsiteY60" fmla="*/ 594162 h 3199263"/>
                  <a:gd name="connsiteX61" fmla="*/ 1517375 w 2165381"/>
                  <a:gd name="connsiteY61" fmla="*/ 598668 h 3199263"/>
                  <a:gd name="connsiteX62" fmla="*/ 1681254 w 2165381"/>
                  <a:gd name="connsiteY62" fmla="*/ 796398 h 3199263"/>
                  <a:gd name="connsiteX63" fmla="*/ 1745454 w 2165381"/>
                  <a:gd name="connsiteY63" fmla="*/ 1005204 h 3199263"/>
                  <a:gd name="connsiteX64" fmla="*/ 1645650 w 2165381"/>
                  <a:gd name="connsiteY64" fmla="*/ 1352046 h 3199263"/>
                  <a:gd name="connsiteX65" fmla="*/ 1644711 w 2165381"/>
                  <a:gd name="connsiteY65" fmla="*/ 1361620 h 3199263"/>
                  <a:gd name="connsiteX66" fmla="*/ 1658853 w 2165381"/>
                  <a:gd name="connsiteY66" fmla="*/ 1511858 h 3199263"/>
                  <a:gd name="connsiteX67" fmla="*/ 1664359 w 2165381"/>
                  <a:gd name="connsiteY67" fmla="*/ 1525624 h 3199263"/>
                  <a:gd name="connsiteX68" fmla="*/ 1860025 w 2165381"/>
                  <a:gd name="connsiteY68" fmla="*/ 1770848 h 3199263"/>
                  <a:gd name="connsiteX69" fmla="*/ 1862841 w 2165381"/>
                  <a:gd name="connsiteY69" fmla="*/ 2161428 h 3199263"/>
                  <a:gd name="connsiteX70" fmla="*/ 1875668 w 2165381"/>
                  <a:gd name="connsiteY70" fmla="*/ 2183704 h 3199263"/>
                  <a:gd name="connsiteX71" fmla="*/ 1901386 w 2165381"/>
                  <a:gd name="connsiteY71" fmla="*/ 2184142 h 3199263"/>
                  <a:gd name="connsiteX72" fmla="*/ 2036919 w 2165381"/>
                  <a:gd name="connsiteY72" fmla="*/ 2109993 h 3199263"/>
                  <a:gd name="connsiteX73" fmla="*/ 2165381 w 2165381"/>
                  <a:gd name="connsiteY73" fmla="*/ 2205229 h 319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165381" h="3199263">
                    <a:moveTo>
                      <a:pt x="2165256" y="2205104"/>
                    </a:moveTo>
                    <a:lnTo>
                      <a:pt x="2012828" y="2381685"/>
                    </a:lnTo>
                    <a:lnTo>
                      <a:pt x="1942496" y="2381685"/>
                    </a:lnTo>
                    <a:cubicBezTo>
                      <a:pt x="1935426" y="2381685"/>
                      <a:pt x="1928542" y="2384626"/>
                      <a:pt x="1923662" y="2389820"/>
                    </a:cubicBezTo>
                    <a:lnTo>
                      <a:pt x="1735818" y="2588614"/>
                    </a:lnTo>
                    <a:lnTo>
                      <a:pt x="1557172" y="2588614"/>
                    </a:lnTo>
                    <a:cubicBezTo>
                      <a:pt x="1551665" y="2588614"/>
                      <a:pt x="1546472" y="2590303"/>
                      <a:pt x="1541967" y="2593495"/>
                    </a:cubicBezTo>
                    <a:lnTo>
                      <a:pt x="1349242" y="2731343"/>
                    </a:lnTo>
                    <a:cubicBezTo>
                      <a:pt x="1345174" y="2734284"/>
                      <a:pt x="1341920" y="2738351"/>
                      <a:pt x="1340169" y="2743107"/>
                    </a:cubicBezTo>
                    <a:lnTo>
                      <a:pt x="1274967" y="2911365"/>
                    </a:lnTo>
                    <a:cubicBezTo>
                      <a:pt x="1273716" y="2914619"/>
                      <a:pt x="1273090" y="2918061"/>
                      <a:pt x="1273215" y="2921565"/>
                    </a:cubicBezTo>
                    <a:lnTo>
                      <a:pt x="1278972" y="3105780"/>
                    </a:lnTo>
                    <a:cubicBezTo>
                      <a:pt x="1279410" y="3119859"/>
                      <a:pt x="1290861" y="3130997"/>
                      <a:pt x="1304940" y="3130997"/>
                    </a:cubicBezTo>
                    <a:lnTo>
                      <a:pt x="1335788" y="3130997"/>
                    </a:lnTo>
                    <a:lnTo>
                      <a:pt x="1292237" y="3172170"/>
                    </a:lnTo>
                    <a:lnTo>
                      <a:pt x="1073483" y="3199264"/>
                    </a:lnTo>
                    <a:lnTo>
                      <a:pt x="966482" y="3012045"/>
                    </a:lnTo>
                    <a:lnTo>
                      <a:pt x="989635" y="2924819"/>
                    </a:lnTo>
                    <a:cubicBezTo>
                      <a:pt x="990448" y="2921690"/>
                      <a:pt x="990698" y="2918561"/>
                      <a:pt x="990385" y="2915308"/>
                    </a:cubicBezTo>
                    <a:lnTo>
                      <a:pt x="972802" y="2749740"/>
                    </a:lnTo>
                    <a:cubicBezTo>
                      <a:pt x="971864" y="2740979"/>
                      <a:pt x="966670" y="2733408"/>
                      <a:pt x="958974" y="2729403"/>
                    </a:cubicBezTo>
                    <a:cubicBezTo>
                      <a:pt x="951277" y="2725336"/>
                      <a:pt x="942017" y="2725461"/>
                      <a:pt x="934382" y="2729591"/>
                    </a:cubicBezTo>
                    <a:lnTo>
                      <a:pt x="739155" y="2836904"/>
                    </a:lnTo>
                    <a:lnTo>
                      <a:pt x="585914" y="2839094"/>
                    </a:lnTo>
                    <a:cubicBezTo>
                      <a:pt x="580595" y="2839219"/>
                      <a:pt x="575526" y="2840846"/>
                      <a:pt x="571209" y="2843974"/>
                    </a:cubicBezTo>
                    <a:lnTo>
                      <a:pt x="409082" y="2959421"/>
                    </a:lnTo>
                    <a:lnTo>
                      <a:pt x="259470" y="2926696"/>
                    </a:lnTo>
                    <a:cubicBezTo>
                      <a:pt x="255090" y="2925632"/>
                      <a:pt x="250522" y="2925882"/>
                      <a:pt x="246267" y="2927196"/>
                    </a:cubicBezTo>
                    <a:lnTo>
                      <a:pt x="84391" y="2976567"/>
                    </a:lnTo>
                    <a:lnTo>
                      <a:pt x="40340" y="2906798"/>
                    </a:lnTo>
                    <a:lnTo>
                      <a:pt x="69937" y="2869629"/>
                    </a:lnTo>
                    <a:cubicBezTo>
                      <a:pt x="73566" y="2865124"/>
                      <a:pt x="75568" y="2859555"/>
                      <a:pt x="75568" y="2853673"/>
                    </a:cubicBezTo>
                    <a:lnTo>
                      <a:pt x="75756" y="2831272"/>
                    </a:lnTo>
                    <a:cubicBezTo>
                      <a:pt x="97093" y="2829520"/>
                      <a:pt x="117617" y="2823763"/>
                      <a:pt x="136827" y="2812312"/>
                    </a:cubicBezTo>
                    <a:cubicBezTo>
                      <a:pt x="155474" y="2801175"/>
                      <a:pt x="165611" y="2779587"/>
                      <a:pt x="163295" y="2758062"/>
                    </a:cubicBezTo>
                    <a:cubicBezTo>
                      <a:pt x="132072" y="2471540"/>
                      <a:pt x="-95381" y="2431681"/>
                      <a:pt x="45783" y="2432307"/>
                    </a:cubicBezTo>
                    <a:cubicBezTo>
                      <a:pt x="77633" y="2432432"/>
                      <a:pt x="103914" y="2406339"/>
                      <a:pt x="103601" y="2374364"/>
                    </a:cubicBezTo>
                    <a:cubicBezTo>
                      <a:pt x="102662" y="2300716"/>
                      <a:pt x="121121" y="2247591"/>
                      <a:pt x="181629" y="2199973"/>
                    </a:cubicBezTo>
                    <a:cubicBezTo>
                      <a:pt x="200464" y="2185081"/>
                      <a:pt x="227370" y="2182578"/>
                      <a:pt x="247581" y="2195405"/>
                    </a:cubicBezTo>
                    <a:cubicBezTo>
                      <a:pt x="297389" y="2226942"/>
                      <a:pt x="357460" y="2156547"/>
                      <a:pt x="403638" y="2120193"/>
                    </a:cubicBezTo>
                    <a:cubicBezTo>
                      <a:pt x="415903" y="2110494"/>
                      <a:pt x="423412" y="2096102"/>
                      <a:pt x="424913" y="2080521"/>
                    </a:cubicBezTo>
                    <a:cubicBezTo>
                      <a:pt x="431483" y="2010189"/>
                      <a:pt x="449004" y="1819779"/>
                      <a:pt x="455199" y="1752263"/>
                    </a:cubicBezTo>
                    <a:cubicBezTo>
                      <a:pt x="456575" y="1737371"/>
                      <a:pt x="463646" y="1723793"/>
                      <a:pt x="474909" y="1714031"/>
                    </a:cubicBezTo>
                    <a:cubicBezTo>
                      <a:pt x="592296" y="1611912"/>
                      <a:pt x="628275" y="1411678"/>
                      <a:pt x="597740" y="1258750"/>
                    </a:cubicBezTo>
                    <a:cubicBezTo>
                      <a:pt x="592233" y="1231468"/>
                      <a:pt x="567329" y="1212258"/>
                      <a:pt x="539484" y="1213134"/>
                    </a:cubicBezTo>
                    <a:cubicBezTo>
                      <a:pt x="272485" y="1220518"/>
                      <a:pt x="305837" y="1223647"/>
                      <a:pt x="419344" y="996945"/>
                    </a:cubicBezTo>
                    <a:cubicBezTo>
                      <a:pt x="429857" y="975920"/>
                      <a:pt x="452132" y="963593"/>
                      <a:pt x="475597" y="965158"/>
                    </a:cubicBezTo>
                    <a:cubicBezTo>
                      <a:pt x="580094" y="972353"/>
                      <a:pt x="730707" y="953894"/>
                      <a:pt x="819499" y="897641"/>
                    </a:cubicBezTo>
                    <a:cubicBezTo>
                      <a:pt x="840836" y="884126"/>
                      <a:pt x="850660" y="858158"/>
                      <a:pt x="843965" y="833879"/>
                    </a:cubicBezTo>
                    <a:cubicBezTo>
                      <a:pt x="830449" y="783884"/>
                      <a:pt x="805920" y="693966"/>
                      <a:pt x="789464" y="633208"/>
                    </a:cubicBezTo>
                    <a:cubicBezTo>
                      <a:pt x="780265" y="599794"/>
                      <a:pt x="802604" y="565879"/>
                      <a:pt x="836956" y="560936"/>
                    </a:cubicBezTo>
                    <a:lnTo>
                      <a:pt x="857918" y="557807"/>
                    </a:lnTo>
                    <a:cubicBezTo>
                      <a:pt x="885200" y="553865"/>
                      <a:pt x="906600" y="531339"/>
                      <a:pt x="907539" y="503869"/>
                    </a:cubicBezTo>
                    <a:cubicBezTo>
                      <a:pt x="909917" y="437167"/>
                      <a:pt x="945270" y="354257"/>
                      <a:pt x="978997" y="291121"/>
                    </a:cubicBezTo>
                    <a:cubicBezTo>
                      <a:pt x="995016" y="261149"/>
                      <a:pt x="982126" y="223730"/>
                      <a:pt x="950839" y="210402"/>
                    </a:cubicBezTo>
                    <a:cubicBezTo>
                      <a:pt x="830386" y="158717"/>
                      <a:pt x="848220" y="140007"/>
                      <a:pt x="919678" y="26938"/>
                    </a:cubicBezTo>
                    <a:cubicBezTo>
                      <a:pt x="933757" y="4662"/>
                      <a:pt x="960913" y="-5162"/>
                      <a:pt x="986130" y="2660"/>
                    </a:cubicBezTo>
                    <a:cubicBezTo>
                      <a:pt x="1014664" y="11608"/>
                      <a:pt x="1047202" y="18929"/>
                      <a:pt x="1081429" y="24435"/>
                    </a:cubicBezTo>
                    <a:lnTo>
                      <a:pt x="1181546" y="91513"/>
                    </a:lnTo>
                    <a:lnTo>
                      <a:pt x="1287795" y="164036"/>
                    </a:lnTo>
                    <a:lnTo>
                      <a:pt x="1514372" y="594162"/>
                    </a:lnTo>
                    <a:cubicBezTo>
                      <a:pt x="1515185" y="595727"/>
                      <a:pt x="1516249" y="597166"/>
                      <a:pt x="1517375" y="598668"/>
                    </a:cubicBezTo>
                    <a:lnTo>
                      <a:pt x="1681254" y="796398"/>
                    </a:lnTo>
                    <a:lnTo>
                      <a:pt x="1745454" y="1005204"/>
                    </a:lnTo>
                    <a:lnTo>
                      <a:pt x="1645650" y="1352046"/>
                    </a:lnTo>
                    <a:cubicBezTo>
                      <a:pt x="1644711" y="1355175"/>
                      <a:pt x="1644398" y="1358429"/>
                      <a:pt x="1644711" y="1361620"/>
                    </a:cubicBezTo>
                    <a:lnTo>
                      <a:pt x="1658853" y="1511858"/>
                    </a:lnTo>
                    <a:cubicBezTo>
                      <a:pt x="1659291" y="1516864"/>
                      <a:pt x="1661231" y="1521619"/>
                      <a:pt x="1664359" y="1525624"/>
                    </a:cubicBezTo>
                    <a:lnTo>
                      <a:pt x="1860025" y="1770848"/>
                    </a:lnTo>
                    <a:lnTo>
                      <a:pt x="1862841" y="2161428"/>
                    </a:lnTo>
                    <a:cubicBezTo>
                      <a:pt x="1862841" y="2170626"/>
                      <a:pt x="1867722" y="2179011"/>
                      <a:pt x="1875668" y="2183704"/>
                    </a:cubicBezTo>
                    <a:cubicBezTo>
                      <a:pt x="1883615" y="2188272"/>
                      <a:pt x="1893251" y="2188522"/>
                      <a:pt x="1901386" y="2184142"/>
                    </a:cubicBezTo>
                    <a:lnTo>
                      <a:pt x="2036919" y="2109993"/>
                    </a:lnTo>
                    <a:lnTo>
                      <a:pt x="2165381" y="2205229"/>
                    </a:lnTo>
                    <a:close/>
                  </a:path>
                </a:pathLst>
              </a:custGeom>
              <a:solidFill>
                <a:schemeClr val="accent3"/>
              </a:solidFill>
              <a:ln w="6252" cap="flat">
                <a:noFill/>
                <a:prstDash val="solid"/>
                <a:miter/>
              </a:ln>
            </p:spPr>
            <p:txBody>
              <a:bodyPr rtlCol="0" anchor="ctr"/>
              <a:lstStyle/>
              <a:p>
                <a:endParaRPr lang="fi-FI" sz="3200"/>
              </a:p>
            </p:txBody>
          </p:sp>
          <p:sp>
            <p:nvSpPr>
              <p:cNvPr id="14" name="Vapaamuotoinen: Muoto 13">
                <a:extLst>
                  <a:ext uri="{FF2B5EF4-FFF2-40B4-BE49-F238E27FC236}">
                    <a16:creationId xmlns:a16="http://schemas.microsoft.com/office/drawing/2014/main" id="{AFED0D1C-C55D-7C3E-8669-A2977D6845A7}"/>
                  </a:ext>
                  <a:ext uri="{C183D7F6-B498-43B3-948B-1728B52AA6E4}">
                    <adec:decorative xmlns:adec="http://schemas.microsoft.com/office/drawing/2017/decorative" val="1"/>
                  </a:ext>
                </a:extLst>
              </p:cNvPr>
              <p:cNvSpPr>
                <a:spLocks/>
              </p:cNvSpPr>
              <p:nvPr/>
            </p:nvSpPr>
            <p:spPr>
              <a:xfrm>
                <a:off x="6245539" y="2340730"/>
                <a:ext cx="856289" cy="1223993"/>
              </a:xfrm>
              <a:custGeom>
                <a:avLst/>
                <a:gdLst>
                  <a:gd name="connsiteX0" fmla="*/ 815263 w 994222"/>
                  <a:gd name="connsiteY0" fmla="*/ 610775 h 1421157"/>
                  <a:gd name="connsiteX1" fmla="*/ 994222 w 994222"/>
                  <a:gd name="connsiteY1" fmla="*/ 1052916 h 1421157"/>
                  <a:gd name="connsiteX2" fmla="*/ 965126 w 994222"/>
                  <a:gd name="connsiteY2" fmla="*/ 1240009 h 1421157"/>
                  <a:gd name="connsiteX3" fmla="*/ 924391 w 994222"/>
                  <a:gd name="connsiteY3" fmla="*/ 1363153 h 1421157"/>
                  <a:gd name="connsiteX4" fmla="*/ 879901 w 994222"/>
                  <a:gd name="connsiteY4" fmla="*/ 1399820 h 1421157"/>
                  <a:gd name="connsiteX5" fmla="*/ 792800 w 994222"/>
                  <a:gd name="connsiteY5" fmla="*/ 1421158 h 1421157"/>
                  <a:gd name="connsiteX6" fmla="*/ 791673 w 994222"/>
                  <a:gd name="connsiteY6" fmla="*/ 1417091 h 1421157"/>
                  <a:gd name="connsiteX7" fmla="*/ 789671 w 994222"/>
                  <a:gd name="connsiteY7" fmla="*/ 1412210 h 1421157"/>
                  <a:gd name="connsiteX8" fmla="*/ 575672 w 994222"/>
                  <a:gd name="connsiteY8" fmla="*/ 993909 h 1421157"/>
                  <a:gd name="connsiteX9" fmla="*/ 555961 w 994222"/>
                  <a:gd name="connsiteY9" fmla="*/ 979956 h 1421157"/>
                  <a:gd name="connsiteX10" fmla="*/ 335954 w 994222"/>
                  <a:gd name="connsiteY10" fmla="*/ 950671 h 1421157"/>
                  <a:gd name="connsiteX11" fmla="*/ 270440 w 994222"/>
                  <a:gd name="connsiteY11" fmla="*/ 890163 h 1421157"/>
                  <a:gd name="connsiteX12" fmla="*/ 260616 w 994222"/>
                  <a:gd name="connsiteY12" fmla="*/ 884532 h 1421157"/>
                  <a:gd name="connsiteX13" fmla="*/ 83723 w 994222"/>
                  <a:gd name="connsiteY13" fmla="*/ 828404 h 1421157"/>
                  <a:gd name="connsiteX14" fmla="*/ 83597 w 994222"/>
                  <a:gd name="connsiteY14" fmla="*/ 828404 h 1421157"/>
                  <a:gd name="connsiteX15" fmla="*/ 79092 w 994222"/>
                  <a:gd name="connsiteY15" fmla="*/ 827465 h 1421157"/>
                  <a:gd name="connsiteX16" fmla="*/ 77403 w 994222"/>
                  <a:gd name="connsiteY16" fmla="*/ 827340 h 1421157"/>
                  <a:gd name="connsiteX17" fmla="*/ 75713 w 994222"/>
                  <a:gd name="connsiteY17" fmla="*/ 827152 h 1421157"/>
                  <a:gd name="connsiteX18" fmla="*/ 4693 w 994222"/>
                  <a:gd name="connsiteY18" fmla="*/ 827152 h 1421157"/>
                  <a:gd name="connsiteX19" fmla="*/ 0 w 994222"/>
                  <a:gd name="connsiteY19" fmla="*/ 673473 h 1421157"/>
                  <a:gd name="connsiteX20" fmla="*/ 60445 w 994222"/>
                  <a:gd name="connsiteY20" fmla="*/ 517416 h 1421157"/>
                  <a:gd name="connsiteX21" fmla="*/ 240030 w 994222"/>
                  <a:gd name="connsiteY21" fmla="*/ 388954 h 1421157"/>
                  <a:gd name="connsiteX22" fmla="*/ 421492 w 994222"/>
                  <a:gd name="connsiteY22" fmla="*/ 388954 h 1421157"/>
                  <a:gd name="connsiteX23" fmla="*/ 440451 w 994222"/>
                  <a:gd name="connsiteY23" fmla="*/ 380819 h 1421157"/>
                  <a:gd name="connsiteX24" fmla="*/ 628295 w 994222"/>
                  <a:gd name="connsiteY24" fmla="*/ 182025 h 1421157"/>
                  <a:gd name="connsiteX25" fmla="*/ 699253 w 994222"/>
                  <a:gd name="connsiteY25" fmla="*/ 182025 h 1421157"/>
                  <a:gd name="connsiteX26" fmla="*/ 719026 w 994222"/>
                  <a:gd name="connsiteY26" fmla="*/ 172952 h 1421157"/>
                  <a:gd name="connsiteX27" fmla="*/ 868200 w 994222"/>
                  <a:gd name="connsiteY27" fmla="*/ 0 h 1421157"/>
                  <a:gd name="connsiteX28" fmla="*/ 957304 w 994222"/>
                  <a:gd name="connsiteY28" fmla="*/ 251293 h 1421157"/>
                  <a:gd name="connsiteX29" fmla="*/ 815201 w 994222"/>
                  <a:gd name="connsiteY29" fmla="*/ 590814 h 1421157"/>
                  <a:gd name="connsiteX30" fmla="*/ 815076 w 994222"/>
                  <a:gd name="connsiteY30" fmla="*/ 610712 h 142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4222" h="1421157">
                    <a:moveTo>
                      <a:pt x="815263" y="610775"/>
                    </a:moveTo>
                    <a:lnTo>
                      <a:pt x="994222" y="1052916"/>
                    </a:lnTo>
                    <a:lnTo>
                      <a:pt x="965126" y="1240009"/>
                    </a:lnTo>
                    <a:cubicBezTo>
                      <a:pt x="952736" y="1265038"/>
                      <a:pt x="944414" y="1310091"/>
                      <a:pt x="924391" y="1363153"/>
                    </a:cubicBezTo>
                    <a:cubicBezTo>
                      <a:pt x="917070" y="1382425"/>
                      <a:pt x="900238" y="1396504"/>
                      <a:pt x="879901" y="1399820"/>
                    </a:cubicBezTo>
                    <a:cubicBezTo>
                      <a:pt x="849178" y="1404951"/>
                      <a:pt x="817203" y="1409206"/>
                      <a:pt x="792800" y="1421158"/>
                    </a:cubicBezTo>
                    <a:lnTo>
                      <a:pt x="791673" y="1417091"/>
                    </a:lnTo>
                    <a:cubicBezTo>
                      <a:pt x="791173" y="1415401"/>
                      <a:pt x="790547" y="1413774"/>
                      <a:pt x="789671" y="1412210"/>
                    </a:cubicBezTo>
                    <a:lnTo>
                      <a:pt x="575672" y="993909"/>
                    </a:lnTo>
                    <a:cubicBezTo>
                      <a:pt x="571792" y="986275"/>
                      <a:pt x="564408" y="981019"/>
                      <a:pt x="555961" y="979956"/>
                    </a:cubicBezTo>
                    <a:lnTo>
                      <a:pt x="335954" y="950671"/>
                    </a:lnTo>
                    <a:lnTo>
                      <a:pt x="270440" y="890163"/>
                    </a:lnTo>
                    <a:cubicBezTo>
                      <a:pt x="267624" y="887660"/>
                      <a:pt x="264308" y="885658"/>
                      <a:pt x="260616" y="884532"/>
                    </a:cubicBezTo>
                    <a:lnTo>
                      <a:pt x="83723" y="828404"/>
                    </a:lnTo>
                    <a:lnTo>
                      <a:pt x="83597" y="828404"/>
                    </a:lnTo>
                    <a:cubicBezTo>
                      <a:pt x="82158" y="827903"/>
                      <a:pt x="80656" y="827653"/>
                      <a:pt x="79092" y="827465"/>
                    </a:cubicBezTo>
                    <a:cubicBezTo>
                      <a:pt x="78592" y="827340"/>
                      <a:pt x="78028" y="827340"/>
                      <a:pt x="77403" y="827340"/>
                    </a:cubicBezTo>
                    <a:cubicBezTo>
                      <a:pt x="76902" y="827215"/>
                      <a:pt x="76339" y="827152"/>
                      <a:pt x="75713" y="827152"/>
                    </a:cubicBezTo>
                    <a:lnTo>
                      <a:pt x="4693" y="827152"/>
                    </a:lnTo>
                    <a:lnTo>
                      <a:pt x="0" y="673473"/>
                    </a:lnTo>
                    <a:lnTo>
                      <a:pt x="60445" y="517416"/>
                    </a:lnTo>
                    <a:lnTo>
                      <a:pt x="240030" y="388954"/>
                    </a:lnTo>
                    <a:lnTo>
                      <a:pt x="421492" y="388954"/>
                    </a:lnTo>
                    <a:cubicBezTo>
                      <a:pt x="428687" y="388954"/>
                      <a:pt x="435571" y="386013"/>
                      <a:pt x="440451" y="380819"/>
                    </a:cubicBezTo>
                    <a:lnTo>
                      <a:pt x="628295" y="182025"/>
                    </a:lnTo>
                    <a:lnTo>
                      <a:pt x="699253" y="182025"/>
                    </a:lnTo>
                    <a:cubicBezTo>
                      <a:pt x="706887" y="182025"/>
                      <a:pt x="714020" y="178708"/>
                      <a:pt x="719026" y="172952"/>
                    </a:cubicBezTo>
                    <a:lnTo>
                      <a:pt x="868200" y="0"/>
                    </a:lnTo>
                    <a:lnTo>
                      <a:pt x="957304" y="251293"/>
                    </a:lnTo>
                    <a:lnTo>
                      <a:pt x="815201" y="590814"/>
                    </a:lnTo>
                    <a:cubicBezTo>
                      <a:pt x="812510" y="597197"/>
                      <a:pt x="812510" y="604267"/>
                      <a:pt x="815076" y="610712"/>
                    </a:cubicBezTo>
                    <a:close/>
                  </a:path>
                </a:pathLst>
              </a:custGeom>
              <a:solidFill>
                <a:schemeClr val="accent3"/>
              </a:solidFill>
              <a:ln w="6252" cap="flat">
                <a:noFill/>
                <a:prstDash val="solid"/>
                <a:miter/>
              </a:ln>
            </p:spPr>
            <p:txBody>
              <a:bodyPr rtlCol="0" anchor="ctr"/>
              <a:lstStyle/>
              <a:p>
                <a:endParaRPr lang="fi-FI" sz="3200"/>
              </a:p>
            </p:txBody>
          </p:sp>
          <p:sp>
            <p:nvSpPr>
              <p:cNvPr id="15" name="Vapaamuotoinen: Muoto 14">
                <a:extLst>
                  <a:ext uri="{FF2B5EF4-FFF2-40B4-BE49-F238E27FC236}">
                    <a16:creationId xmlns:a16="http://schemas.microsoft.com/office/drawing/2014/main" id="{0F4428EA-75B7-7D61-36E7-0D5592393AD3}"/>
                  </a:ext>
                  <a:ext uri="{C183D7F6-B498-43B3-948B-1728B52AA6E4}">
                    <adec:decorative xmlns:adec="http://schemas.microsoft.com/office/drawing/2017/decorative" val="1"/>
                  </a:ext>
                </a:extLst>
              </p:cNvPr>
              <p:cNvSpPr>
                <a:spLocks/>
              </p:cNvSpPr>
              <p:nvPr/>
            </p:nvSpPr>
            <p:spPr>
              <a:xfrm>
                <a:off x="6146486" y="426741"/>
                <a:ext cx="1249969" cy="855551"/>
              </a:xfrm>
              <a:custGeom>
                <a:avLst/>
                <a:gdLst>
                  <a:gd name="connsiteX0" fmla="*/ 1451256 w 1451318"/>
                  <a:gd name="connsiteY0" fmla="*/ 839499 h 993365"/>
                  <a:gd name="connsiteX1" fmla="*/ 927144 w 1451318"/>
                  <a:gd name="connsiteY1" fmla="*/ 993366 h 993365"/>
                  <a:gd name="connsiteX2" fmla="*/ 821583 w 1451318"/>
                  <a:gd name="connsiteY2" fmla="*/ 841564 h 993365"/>
                  <a:gd name="connsiteX3" fmla="*/ 802123 w 1451318"/>
                  <a:gd name="connsiteY3" fmla="*/ 830426 h 993365"/>
                  <a:gd name="connsiteX4" fmla="*/ 781161 w 1451318"/>
                  <a:gd name="connsiteY4" fmla="*/ 838748 h 993365"/>
                  <a:gd name="connsiteX5" fmla="*/ 678354 w 1451318"/>
                  <a:gd name="connsiteY5" fmla="*/ 949377 h 993365"/>
                  <a:gd name="connsiteX6" fmla="*/ 581491 w 1451318"/>
                  <a:gd name="connsiteY6" fmla="*/ 949377 h 993365"/>
                  <a:gd name="connsiteX7" fmla="*/ 519105 w 1451318"/>
                  <a:gd name="connsiteY7" fmla="*/ 746766 h 993365"/>
                  <a:gd name="connsiteX8" fmla="*/ 514287 w 1451318"/>
                  <a:gd name="connsiteY8" fmla="*/ 737818 h 993365"/>
                  <a:gd name="connsiteX9" fmla="*/ 348719 w 1451318"/>
                  <a:gd name="connsiteY9" fmla="*/ 538085 h 993365"/>
                  <a:gd name="connsiteX10" fmla="*/ 120453 w 1451318"/>
                  <a:gd name="connsiteY10" fmla="*/ 104579 h 993365"/>
                  <a:gd name="connsiteX11" fmla="*/ 112005 w 1451318"/>
                  <a:gd name="connsiteY11" fmla="*/ 95193 h 993365"/>
                  <a:gd name="connsiteX12" fmla="*/ 0 w 1451318"/>
                  <a:gd name="connsiteY12" fmla="*/ 18729 h 993365"/>
                  <a:gd name="connsiteX13" fmla="*/ 938 w 1451318"/>
                  <a:gd name="connsiteY13" fmla="*/ 7716 h 993365"/>
                  <a:gd name="connsiteX14" fmla="*/ 147735 w 1451318"/>
                  <a:gd name="connsiteY14" fmla="*/ 645 h 993365"/>
                  <a:gd name="connsiteX15" fmla="*/ 192850 w 1451318"/>
                  <a:gd name="connsiteY15" fmla="*/ 13473 h 993365"/>
                  <a:gd name="connsiteX16" fmla="*/ 459348 w 1451318"/>
                  <a:gd name="connsiteY16" fmla="*/ 115342 h 993365"/>
                  <a:gd name="connsiteX17" fmla="*/ 495516 w 1451318"/>
                  <a:gd name="connsiteY17" fmla="*/ 109210 h 993365"/>
                  <a:gd name="connsiteX18" fmla="*/ 711392 w 1451318"/>
                  <a:gd name="connsiteY18" fmla="*/ 120473 h 993365"/>
                  <a:gd name="connsiteX19" fmla="*/ 746058 w 1451318"/>
                  <a:gd name="connsiteY19" fmla="*/ 171532 h 993365"/>
                  <a:gd name="connsiteX20" fmla="*/ 862819 w 1451318"/>
                  <a:gd name="connsiteY20" fmla="*/ 402677 h 993365"/>
                  <a:gd name="connsiteX21" fmla="*/ 960245 w 1451318"/>
                  <a:gd name="connsiteY21" fmla="*/ 396607 h 993365"/>
                  <a:gd name="connsiteX22" fmla="*/ 1256716 w 1451318"/>
                  <a:gd name="connsiteY22" fmla="*/ 278282 h 993365"/>
                  <a:gd name="connsiteX23" fmla="*/ 1276427 w 1451318"/>
                  <a:gd name="connsiteY23" fmla="*/ 342169 h 993365"/>
                  <a:gd name="connsiteX24" fmla="*/ 1278742 w 1451318"/>
                  <a:gd name="connsiteY24" fmla="*/ 395606 h 993365"/>
                  <a:gd name="connsiteX25" fmla="*/ 1277928 w 1451318"/>
                  <a:gd name="connsiteY25" fmla="*/ 395919 h 993365"/>
                  <a:gd name="connsiteX26" fmla="*/ 1338123 w 1451318"/>
                  <a:gd name="connsiteY26" fmla="*/ 555856 h 993365"/>
                  <a:gd name="connsiteX27" fmla="*/ 1339813 w 1451318"/>
                  <a:gd name="connsiteY27" fmla="*/ 562301 h 993365"/>
                  <a:gd name="connsiteX28" fmla="*/ 1351702 w 1451318"/>
                  <a:gd name="connsiteY28" fmla="*/ 591960 h 993365"/>
                  <a:gd name="connsiteX29" fmla="*/ 1359523 w 1451318"/>
                  <a:gd name="connsiteY29" fmla="*/ 611233 h 993365"/>
                  <a:gd name="connsiteX30" fmla="*/ 1451318 w 1451318"/>
                  <a:gd name="connsiteY30" fmla="*/ 839499 h 99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1318" h="993365">
                    <a:moveTo>
                      <a:pt x="1451256" y="839499"/>
                    </a:moveTo>
                    <a:lnTo>
                      <a:pt x="927144" y="993366"/>
                    </a:lnTo>
                    <a:lnTo>
                      <a:pt x="821583" y="841564"/>
                    </a:lnTo>
                    <a:cubicBezTo>
                      <a:pt x="817078" y="835119"/>
                      <a:pt x="809945" y="831052"/>
                      <a:pt x="802123" y="830426"/>
                    </a:cubicBezTo>
                    <a:cubicBezTo>
                      <a:pt x="794302" y="829800"/>
                      <a:pt x="786480" y="832929"/>
                      <a:pt x="781161" y="838748"/>
                    </a:cubicBezTo>
                    <a:lnTo>
                      <a:pt x="678354" y="949377"/>
                    </a:lnTo>
                    <a:lnTo>
                      <a:pt x="581491" y="949377"/>
                    </a:lnTo>
                    <a:lnTo>
                      <a:pt x="519105" y="746766"/>
                    </a:lnTo>
                    <a:cubicBezTo>
                      <a:pt x="518167" y="743449"/>
                      <a:pt x="516477" y="740383"/>
                      <a:pt x="514287" y="737818"/>
                    </a:cubicBezTo>
                    <a:lnTo>
                      <a:pt x="348719" y="538085"/>
                    </a:lnTo>
                    <a:lnTo>
                      <a:pt x="120453" y="104579"/>
                    </a:lnTo>
                    <a:cubicBezTo>
                      <a:pt x="118451" y="100825"/>
                      <a:pt x="115572" y="97571"/>
                      <a:pt x="112005" y="95193"/>
                    </a:cubicBezTo>
                    <a:lnTo>
                      <a:pt x="0" y="18729"/>
                    </a:lnTo>
                    <a:lnTo>
                      <a:pt x="938" y="7716"/>
                    </a:lnTo>
                    <a:cubicBezTo>
                      <a:pt x="54188" y="9593"/>
                      <a:pt x="105561" y="7278"/>
                      <a:pt x="147735" y="645"/>
                    </a:cubicBezTo>
                    <a:cubicBezTo>
                      <a:pt x="163879" y="-1857"/>
                      <a:pt x="180210" y="3023"/>
                      <a:pt x="192850" y="13473"/>
                    </a:cubicBezTo>
                    <a:cubicBezTo>
                      <a:pt x="256737" y="66159"/>
                      <a:pt x="378942" y="102952"/>
                      <a:pt x="459348" y="115342"/>
                    </a:cubicBezTo>
                    <a:cubicBezTo>
                      <a:pt x="471738" y="117219"/>
                      <a:pt x="484377" y="114904"/>
                      <a:pt x="495516" y="109210"/>
                    </a:cubicBezTo>
                    <a:cubicBezTo>
                      <a:pt x="559402" y="76797"/>
                      <a:pt x="644064" y="90688"/>
                      <a:pt x="711392" y="120473"/>
                    </a:cubicBezTo>
                    <a:cubicBezTo>
                      <a:pt x="731729" y="129546"/>
                      <a:pt x="745682" y="149256"/>
                      <a:pt x="746058" y="171532"/>
                    </a:cubicBezTo>
                    <a:cubicBezTo>
                      <a:pt x="747184" y="235482"/>
                      <a:pt x="811697" y="332157"/>
                      <a:pt x="862819" y="402677"/>
                    </a:cubicBezTo>
                    <a:cubicBezTo>
                      <a:pt x="887723" y="436967"/>
                      <a:pt x="939909" y="433713"/>
                      <a:pt x="960245" y="396607"/>
                    </a:cubicBezTo>
                    <a:cubicBezTo>
                      <a:pt x="1040151" y="251063"/>
                      <a:pt x="1080072" y="145001"/>
                      <a:pt x="1256716" y="278282"/>
                    </a:cubicBezTo>
                    <a:cubicBezTo>
                      <a:pt x="1276427" y="293049"/>
                      <a:pt x="1283185" y="318516"/>
                      <a:pt x="1276427" y="342169"/>
                    </a:cubicBezTo>
                    <a:cubicBezTo>
                      <a:pt x="1271734" y="358500"/>
                      <a:pt x="1273423" y="376647"/>
                      <a:pt x="1278742" y="395606"/>
                    </a:cubicBezTo>
                    <a:lnTo>
                      <a:pt x="1277928" y="395919"/>
                    </a:lnTo>
                    <a:lnTo>
                      <a:pt x="1338123" y="555856"/>
                    </a:lnTo>
                    <a:cubicBezTo>
                      <a:pt x="1338436" y="558046"/>
                      <a:pt x="1338937" y="560236"/>
                      <a:pt x="1339813" y="562301"/>
                    </a:cubicBezTo>
                    <a:lnTo>
                      <a:pt x="1351702" y="591960"/>
                    </a:lnTo>
                    <a:lnTo>
                      <a:pt x="1359523" y="611233"/>
                    </a:lnTo>
                    <a:lnTo>
                      <a:pt x="1451318" y="839499"/>
                    </a:lnTo>
                    <a:close/>
                  </a:path>
                </a:pathLst>
              </a:custGeom>
              <a:solidFill>
                <a:schemeClr val="accent3"/>
              </a:solidFill>
              <a:ln w="6252" cap="flat">
                <a:noFill/>
                <a:prstDash val="solid"/>
                <a:miter/>
              </a:ln>
            </p:spPr>
            <p:txBody>
              <a:bodyPr rtlCol="0" anchor="ctr"/>
              <a:lstStyle/>
              <a:p>
                <a:endParaRPr lang="fi-FI" sz="3200"/>
              </a:p>
            </p:txBody>
          </p:sp>
          <p:sp>
            <p:nvSpPr>
              <p:cNvPr id="16" name="Vapaamuotoinen: Muoto 15">
                <a:extLst>
                  <a:ext uri="{FF2B5EF4-FFF2-40B4-BE49-F238E27FC236}">
                    <a16:creationId xmlns:a16="http://schemas.microsoft.com/office/drawing/2014/main" id="{3F265C7D-4080-0DFC-9164-7C21D21140CC}"/>
                  </a:ext>
                  <a:ext uri="{C183D7F6-B498-43B3-948B-1728B52AA6E4}">
                    <adec:decorative xmlns:adec="http://schemas.microsoft.com/office/drawing/2017/decorative" val="1"/>
                  </a:ext>
                </a:extLst>
              </p:cNvPr>
              <p:cNvSpPr>
                <a:spLocks/>
              </p:cNvSpPr>
              <p:nvPr/>
            </p:nvSpPr>
            <p:spPr>
              <a:xfrm>
                <a:off x="6992751" y="2306671"/>
                <a:ext cx="843144" cy="1653572"/>
              </a:xfrm>
              <a:custGeom>
                <a:avLst/>
                <a:gdLst>
                  <a:gd name="connsiteX0" fmla="*/ 909937 w 978960"/>
                  <a:gd name="connsiteY0" fmla="*/ 1187385 h 1919934"/>
                  <a:gd name="connsiteX1" fmla="*/ 924954 w 978960"/>
                  <a:gd name="connsiteY1" fmla="*/ 1247393 h 1919934"/>
                  <a:gd name="connsiteX2" fmla="*/ 747935 w 978960"/>
                  <a:gd name="connsiteY2" fmla="*/ 1612631 h 1919934"/>
                  <a:gd name="connsiteX3" fmla="*/ 712331 w 978960"/>
                  <a:gd name="connsiteY3" fmla="*/ 1666506 h 1919934"/>
                  <a:gd name="connsiteX4" fmla="*/ 613653 w 978960"/>
                  <a:gd name="connsiteY4" fmla="*/ 1894335 h 1919934"/>
                  <a:gd name="connsiteX5" fmla="*/ 554146 w 978960"/>
                  <a:gd name="connsiteY5" fmla="*/ 1918801 h 1919934"/>
                  <a:gd name="connsiteX6" fmla="*/ 410604 w 978960"/>
                  <a:gd name="connsiteY6" fmla="*/ 1738653 h 1919934"/>
                  <a:gd name="connsiteX7" fmla="*/ 333827 w 978960"/>
                  <a:gd name="connsiteY7" fmla="*/ 1664191 h 1919934"/>
                  <a:gd name="connsiteX8" fmla="*/ 236714 w 978960"/>
                  <a:gd name="connsiteY8" fmla="*/ 1674829 h 1919934"/>
                  <a:gd name="connsiteX9" fmla="*/ 192663 w 978960"/>
                  <a:gd name="connsiteY9" fmla="*/ 1598177 h 1919934"/>
                  <a:gd name="connsiteX10" fmla="*/ 238841 w 978960"/>
                  <a:gd name="connsiteY10" fmla="*/ 1351139 h 1919934"/>
                  <a:gd name="connsiteX11" fmla="*/ 151740 w 978960"/>
                  <a:gd name="connsiteY11" fmla="*/ 1269981 h 1919934"/>
                  <a:gd name="connsiteX12" fmla="*/ 179272 w 978960"/>
                  <a:gd name="connsiteY12" fmla="*/ 1093401 h 1919934"/>
                  <a:gd name="connsiteX13" fmla="*/ 177707 w 978960"/>
                  <a:gd name="connsiteY13" fmla="*/ 1079635 h 1919934"/>
                  <a:gd name="connsiteX14" fmla="*/ 0 w 978960"/>
                  <a:gd name="connsiteY14" fmla="*/ 640622 h 1919934"/>
                  <a:gd name="connsiteX15" fmla="*/ 138975 w 978960"/>
                  <a:gd name="connsiteY15" fmla="*/ 308297 h 1919934"/>
                  <a:gd name="connsiteX16" fmla="*/ 224074 w 978960"/>
                  <a:gd name="connsiteY16" fmla="*/ 245662 h 1919934"/>
                  <a:gd name="connsiteX17" fmla="*/ 231082 w 978960"/>
                  <a:gd name="connsiteY17" fmla="*/ 237965 h 1919934"/>
                  <a:gd name="connsiteX18" fmla="*/ 343401 w 978960"/>
                  <a:gd name="connsiteY18" fmla="*/ 47931 h 1919934"/>
                  <a:gd name="connsiteX19" fmla="*/ 421930 w 978960"/>
                  <a:gd name="connsiteY19" fmla="*/ 0 h 1919934"/>
                  <a:gd name="connsiteX20" fmla="*/ 517979 w 978960"/>
                  <a:gd name="connsiteY20" fmla="*/ 71959 h 1919934"/>
                  <a:gd name="connsiteX21" fmla="*/ 528116 w 978960"/>
                  <a:gd name="connsiteY21" fmla="*/ 76527 h 1919934"/>
                  <a:gd name="connsiteX22" fmla="*/ 628859 w 978960"/>
                  <a:gd name="connsiteY22" fmla="*/ 98490 h 1919934"/>
                  <a:gd name="connsiteX23" fmla="*/ 593630 w 978960"/>
                  <a:gd name="connsiteY23" fmla="*/ 246100 h 1919934"/>
                  <a:gd name="connsiteX24" fmla="*/ 595820 w 978960"/>
                  <a:gd name="connsiteY24" fmla="*/ 263933 h 1919934"/>
                  <a:gd name="connsiteX25" fmla="*/ 655515 w 978960"/>
                  <a:gd name="connsiteY25" fmla="*/ 381007 h 1919934"/>
                  <a:gd name="connsiteX26" fmla="*/ 596258 w 978960"/>
                  <a:gd name="connsiteY26" fmla="*/ 487256 h 1919934"/>
                  <a:gd name="connsiteX27" fmla="*/ 600013 w 978960"/>
                  <a:gd name="connsiteY27" fmla="*/ 517792 h 1919934"/>
                  <a:gd name="connsiteX28" fmla="*/ 812323 w 978960"/>
                  <a:gd name="connsiteY28" fmla="*/ 744494 h 1919934"/>
                  <a:gd name="connsiteX29" fmla="*/ 825651 w 978960"/>
                  <a:gd name="connsiteY29" fmla="*/ 767520 h 1919934"/>
                  <a:gd name="connsiteX30" fmla="*/ 825651 w 978960"/>
                  <a:gd name="connsiteY30" fmla="*/ 767645 h 1919934"/>
                  <a:gd name="connsiteX31" fmla="*/ 845424 w 978960"/>
                  <a:gd name="connsiteY31" fmla="*/ 801936 h 1919934"/>
                  <a:gd name="connsiteX32" fmla="*/ 846050 w 978960"/>
                  <a:gd name="connsiteY32" fmla="*/ 802874 h 1919934"/>
                  <a:gd name="connsiteX33" fmla="*/ 851994 w 978960"/>
                  <a:gd name="connsiteY33" fmla="*/ 811196 h 1919934"/>
                  <a:gd name="connsiteX34" fmla="*/ 852182 w 978960"/>
                  <a:gd name="connsiteY34" fmla="*/ 811384 h 1919934"/>
                  <a:gd name="connsiteX35" fmla="*/ 960621 w 978960"/>
                  <a:gd name="connsiteY35" fmla="*/ 928896 h 1919934"/>
                  <a:gd name="connsiteX36" fmla="*/ 975951 w 978960"/>
                  <a:gd name="connsiteY36" fmla="*/ 989342 h 1919934"/>
                  <a:gd name="connsiteX37" fmla="*/ 909999 w 978960"/>
                  <a:gd name="connsiteY37" fmla="*/ 1187260 h 19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78960" h="1919934">
                    <a:moveTo>
                      <a:pt x="909937" y="1187385"/>
                    </a:moveTo>
                    <a:cubicBezTo>
                      <a:pt x="902866" y="1208660"/>
                      <a:pt x="908873" y="1231749"/>
                      <a:pt x="924954" y="1247393"/>
                    </a:cubicBezTo>
                    <a:cubicBezTo>
                      <a:pt x="1052666" y="1372413"/>
                      <a:pt x="745119" y="1453070"/>
                      <a:pt x="747935" y="1612631"/>
                    </a:cubicBezTo>
                    <a:cubicBezTo>
                      <a:pt x="748373" y="1636159"/>
                      <a:pt x="733981" y="1657308"/>
                      <a:pt x="712331" y="1666506"/>
                    </a:cubicBezTo>
                    <a:cubicBezTo>
                      <a:pt x="595632" y="1716127"/>
                      <a:pt x="711705" y="1750292"/>
                      <a:pt x="613653" y="1894335"/>
                    </a:cubicBezTo>
                    <a:cubicBezTo>
                      <a:pt x="600513" y="1913607"/>
                      <a:pt x="577111" y="1923431"/>
                      <a:pt x="554146" y="1918801"/>
                    </a:cubicBezTo>
                    <a:cubicBezTo>
                      <a:pt x="368993" y="1882133"/>
                      <a:pt x="374124" y="1830448"/>
                      <a:pt x="410604" y="1738653"/>
                    </a:cubicBezTo>
                    <a:cubicBezTo>
                      <a:pt x="429689" y="1690597"/>
                      <a:pt x="380819" y="1642604"/>
                      <a:pt x="333827" y="1664191"/>
                    </a:cubicBezTo>
                    <a:cubicBezTo>
                      <a:pt x="305794" y="1677019"/>
                      <a:pt x="274758" y="1681774"/>
                      <a:pt x="236714" y="1674829"/>
                    </a:cubicBezTo>
                    <a:cubicBezTo>
                      <a:pt x="201485" y="1668384"/>
                      <a:pt x="180461" y="1631779"/>
                      <a:pt x="192663" y="1598177"/>
                    </a:cubicBezTo>
                    <a:cubicBezTo>
                      <a:pt x="221634" y="1517958"/>
                      <a:pt x="272756" y="1396880"/>
                      <a:pt x="238841" y="1351139"/>
                    </a:cubicBezTo>
                    <a:cubicBezTo>
                      <a:pt x="199858" y="1309340"/>
                      <a:pt x="172138" y="1283310"/>
                      <a:pt x="151740" y="1269981"/>
                    </a:cubicBezTo>
                    <a:lnTo>
                      <a:pt x="179272" y="1093401"/>
                    </a:lnTo>
                    <a:cubicBezTo>
                      <a:pt x="180023" y="1088708"/>
                      <a:pt x="179459" y="1083889"/>
                      <a:pt x="177707" y="1079635"/>
                    </a:cubicBezTo>
                    <a:lnTo>
                      <a:pt x="0" y="640622"/>
                    </a:lnTo>
                    <a:lnTo>
                      <a:pt x="138975" y="308297"/>
                    </a:lnTo>
                    <a:lnTo>
                      <a:pt x="224074" y="245662"/>
                    </a:lnTo>
                    <a:cubicBezTo>
                      <a:pt x="226890" y="243597"/>
                      <a:pt x="229268" y="240969"/>
                      <a:pt x="231082" y="237965"/>
                    </a:cubicBezTo>
                    <a:lnTo>
                      <a:pt x="343401" y="47931"/>
                    </a:lnTo>
                    <a:lnTo>
                      <a:pt x="421930" y="0"/>
                    </a:lnTo>
                    <a:lnTo>
                      <a:pt x="517979" y="71959"/>
                    </a:lnTo>
                    <a:cubicBezTo>
                      <a:pt x="520983" y="74274"/>
                      <a:pt x="524424" y="75838"/>
                      <a:pt x="528116" y="76527"/>
                    </a:cubicBezTo>
                    <a:lnTo>
                      <a:pt x="628859" y="98490"/>
                    </a:lnTo>
                    <a:lnTo>
                      <a:pt x="593630" y="246100"/>
                    </a:lnTo>
                    <a:cubicBezTo>
                      <a:pt x="592191" y="252169"/>
                      <a:pt x="593004" y="258364"/>
                      <a:pt x="595820" y="263933"/>
                    </a:cubicBezTo>
                    <a:lnTo>
                      <a:pt x="655515" y="381007"/>
                    </a:lnTo>
                    <a:lnTo>
                      <a:pt x="596258" y="487256"/>
                    </a:lnTo>
                    <a:cubicBezTo>
                      <a:pt x="590752" y="497143"/>
                      <a:pt x="592191" y="509469"/>
                      <a:pt x="600013" y="517792"/>
                    </a:cubicBezTo>
                    <a:lnTo>
                      <a:pt x="812323" y="744494"/>
                    </a:lnTo>
                    <a:lnTo>
                      <a:pt x="825651" y="767520"/>
                    </a:lnTo>
                    <a:lnTo>
                      <a:pt x="825651" y="767645"/>
                    </a:lnTo>
                    <a:cubicBezTo>
                      <a:pt x="829405" y="776906"/>
                      <a:pt x="836163" y="788670"/>
                      <a:pt x="845424" y="801936"/>
                    </a:cubicBezTo>
                    <a:lnTo>
                      <a:pt x="846050" y="802874"/>
                    </a:lnTo>
                    <a:cubicBezTo>
                      <a:pt x="847927" y="805565"/>
                      <a:pt x="849929" y="808381"/>
                      <a:pt x="851994" y="811196"/>
                    </a:cubicBezTo>
                    <a:cubicBezTo>
                      <a:pt x="851994" y="811321"/>
                      <a:pt x="852119" y="811384"/>
                      <a:pt x="852182" y="811384"/>
                    </a:cubicBezTo>
                    <a:cubicBezTo>
                      <a:pt x="877524" y="845424"/>
                      <a:pt x="916694" y="888161"/>
                      <a:pt x="960621" y="928896"/>
                    </a:cubicBezTo>
                    <a:cubicBezTo>
                      <a:pt x="977203" y="944226"/>
                      <a:pt x="983147" y="967942"/>
                      <a:pt x="975951" y="989342"/>
                    </a:cubicBezTo>
                    <a:cubicBezTo>
                      <a:pt x="958744" y="1040777"/>
                      <a:pt x="927395" y="1135011"/>
                      <a:pt x="909999" y="1187260"/>
                    </a:cubicBezTo>
                    <a:close/>
                  </a:path>
                </a:pathLst>
              </a:custGeom>
              <a:solidFill>
                <a:schemeClr val="accent3"/>
              </a:solidFill>
              <a:ln w="6252" cap="flat">
                <a:noFill/>
                <a:prstDash val="solid"/>
                <a:miter/>
              </a:ln>
            </p:spPr>
            <p:txBody>
              <a:bodyPr rtlCol="0" anchor="ctr"/>
              <a:lstStyle/>
              <a:p>
                <a:endParaRPr lang="fi-FI" sz="3200"/>
              </a:p>
            </p:txBody>
          </p:sp>
          <p:sp>
            <p:nvSpPr>
              <p:cNvPr id="17" name="Vapaamuotoinen: Muoto 16">
                <a:extLst>
                  <a:ext uri="{FF2B5EF4-FFF2-40B4-BE49-F238E27FC236}">
                    <a16:creationId xmlns:a16="http://schemas.microsoft.com/office/drawing/2014/main" id="{61B00908-D7B3-53B8-7D2B-372EB36651F5}"/>
                  </a:ext>
                  <a:ext uri="{C183D7F6-B498-43B3-948B-1728B52AA6E4}">
                    <adec:decorative xmlns:adec="http://schemas.microsoft.com/office/drawing/2017/decorative" val="1"/>
                  </a:ext>
                </a:extLst>
              </p:cNvPr>
              <p:cNvSpPr>
                <a:spLocks/>
              </p:cNvSpPr>
              <p:nvPr/>
            </p:nvSpPr>
            <p:spPr>
              <a:xfrm>
                <a:off x="6565657" y="815922"/>
                <a:ext cx="1309248" cy="1705831"/>
              </a:xfrm>
              <a:custGeom>
                <a:avLst/>
                <a:gdLst>
                  <a:gd name="connsiteX0" fmla="*/ 1023632 w 1520145"/>
                  <a:gd name="connsiteY0" fmla="*/ 394824 h 1980611"/>
                  <a:gd name="connsiteX1" fmla="*/ 906307 w 1520145"/>
                  <a:gd name="connsiteY1" fmla="*/ 103109 h 1980611"/>
                  <a:gd name="connsiteX2" fmla="*/ 911125 w 1520145"/>
                  <a:gd name="connsiteY2" fmla="*/ 95162 h 1980611"/>
                  <a:gd name="connsiteX3" fmla="*/ 913003 w 1520145"/>
                  <a:gd name="connsiteY3" fmla="*/ 95037 h 1980611"/>
                  <a:gd name="connsiteX4" fmla="*/ 1287627 w 1520145"/>
                  <a:gd name="connsiteY4" fmla="*/ 19511 h 1980611"/>
                  <a:gd name="connsiteX5" fmla="*/ 1380235 w 1520145"/>
                  <a:gd name="connsiteY5" fmla="*/ 27020 h 1980611"/>
                  <a:gd name="connsiteX6" fmla="*/ 1328800 w 1520145"/>
                  <a:gd name="connsiteY6" fmla="*/ 382059 h 1980611"/>
                  <a:gd name="connsiteX7" fmla="*/ 1295762 w 1520145"/>
                  <a:gd name="connsiteY7" fmla="*/ 409654 h 1980611"/>
                  <a:gd name="connsiteX8" fmla="*/ 1254276 w 1520145"/>
                  <a:gd name="connsiteY8" fmla="*/ 622590 h 1980611"/>
                  <a:gd name="connsiteX9" fmla="*/ 1296888 w 1520145"/>
                  <a:gd name="connsiteY9" fmla="*/ 672898 h 1980611"/>
                  <a:gd name="connsiteX10" fmla="*/ 1480352 w 1520145"/>
                  <a:gd name="connsiteY10" fmla="*/ 1272786 h 1980611"/>
                  <a:gd name="connsiteX11" fmla="*/ 1488925 w 1520145"/>
                  <a:gd name="connsiteY11" fmla="*/ 1284424 h 1980611"/>
                  <a:gd name="connsiteX12" fmla="*/ 1488111 w 1520145"/>
                  <a:gd name="connsiteY12" fmla="*/ 1285551 h 1980611"/>
                  <a:gd name="connsiteX13" fmla="*/ 1485421 w 1520145"/>
                  <a:gd name="connsiteY13" fmla="*/ 1290744 h 1980611"/>
                  <a:gd name="connsiteX14" fmla="*/ 1393939 w 1520145"/>
                  <a:gd name="connsiteY14" fmla="*/ 1514192 h 1980611"/>
                  <a:gd name="connsiteX15" fmla="*/ 1301518 w 1520145"/>
                  <a:gd name="connsiteY15" fmla="*/ 1576515 h 1980611"/>
                  <a:gd name="connsiteX16" fmla="*/ 1126940 w 1520145"/>
                  <a:gd name="connsiteY16" fmla="*/ 1509812 h 1980611"/>
                  <a:gd name="connsiteX17" fmla="*/ 1101410 w 1520145"/>
                  <a:gd name="connsiteY17" fmla="*/ 1513692 h 1980611"/>
                  <a:gd name="connsiteX18" fmla="*/ 1091836 w 1520145"/>
                  <a:gd name="connsiteY18" fmla="*/ 1537782 h 1980611"/>
                  <a:gd name="connsiteX19" fmla="*/ 1125188 w 1520145"/>
                  <a:gd name="connsiteY19" fmla="*/ 1776123 h 1980611"/>
                  <a:gd name="connsiteX20" fmla="*/ 1040589 w 1520145"/>
                  <a:gd name="connsiteY20" fmla="*/ 1757664 h 1980611"/>
                  <a:gd name="connsiteX21" fmla="*/ 934966 w 1520145"/>
                  <a:gd name="connsiteY21" fmla="*/ 1678509 h 1980611"/>
                  <a:gd name="connsiteX22" fmla="*/ 905807 w 1520145"/>
                  <a:gd name="connsiteY22" fmla="*/ 1677132 h 1980611"/>
                  <a:gd name="connsiteX23" fmla="*/ 806754 w 1520145"/>
                  <a:gd name="connsiteY23" fmla="*/ 1737640 h 1980611"/>
                  <a:gd name="connsiteX24" fmla="*/ 797868 w 1520145"/>
                  <a:gd name="connsiteY24" fmla="*/ 1746589 h 1980611"/>
                  <a:gd name="connsiteX25" fmla="*/ 684862 w 1520145"/>
                  <a:gd name="connsiteY25" fmla="*/ 1937561 h 1980611"/>
                  <a:gd name="connsiteX26" fmla="*/ 626543 w 1520145"/>
                  <a:gd name="connsiteY26" fmla="*/ 1980611 h 1980611"/>
                  <a:gd name="connsiteX27" fmla="*/ 530994 w 1520145"/>
                  <a:gd name="connsiteY27" fmla="*/ 1710797 h 1980611"/>
                  <a:gd name="connsiteX28" fmla="*/ 529868 w 1520145"/>
                  <a:gd name="connsiteY28" fmla="*/ 1708419 h 1980611"/>
                  <a:gd name="connsiteX29" fmla="*/ 528930 w 1520145"/>
                  <a:gd name="connsiteY29" fmla="*/ 1706354 h 1980611"/>
                  <a:gd name="connsiteX30" fmla="*/ 526739 w 1520145"/>
                  <a:gd name="connsiteY30" fmla="*/ 1703413 h 1980611"/>
                  <a:gd name="connsiteX31" fmla="*/ 525801 w 1520145"/>
                  <a:gd name="connsiteY31" fmla="*/ 1702037 h 1980611"/>
                  <a:gd name="connsiteX32" fmla="*/ 522234 w 1520145"/>
                  <a:gd name="connsiteY32" fmla="*/ 1698783 h 1980611"/>
                  <a:gd name="connsiteX33" fmla="*/ 521922 w 1520145"/>
                  <a:gd name="connsiteY33" fmla="*/ 1698470 h 1980611"/>
                  <a:gd name="connsiteX34" fmla="*/ 357542 w 1520145"/>
                  <a:gd name="connsiteY34" fmla="*/ 1576703 h 1980611"/>
                  <a:gd name="connsiteX35" fmla="*/ 329510 w 1520145"/>
                  <a:gd name="connsiteY35" fmla="*/ 1574701 h 1980611"/>
                  <a:gd name="connsiteX36" fmla="*/ 217629 w 1520145"/>
                  <a:gd name="connsiteY36" fmla="*/ 1635959 h 1980611"/>
                  <a:gd name="connsiteX37" fmla="*/ 215001 w 1520145"/>
                  <a:gd name="connsiteY37" fmla="*/ 1279982 h 1980611"/>
                  <a:gd name="connsiteX38" fmla="*/ 209369 w 1520145"/>
                  <a:gd name="connsiteY38" fmla="*/ 1263963 h 1980611"/>
                  <a:gd name="connsiteX39" fmla="*/ 13015 w 1520145"/>
                  <a:gd name="connsiteY39" fmla="*/ 1017801 h 1980611"/>
                  <a:gd name="connsiteX40" fmla="*/ 0 w 1520145"/>
                  <a:gd name="connsiteY40" fmla="*/ 880203 h 1980611"/>
                  <a:gd name="connsiteX41" fmla="*/ 95236 w 1520145"/>
                  <a:gd name="connsiteY41" fmla="*/ 549567 h 1980611"/>
                  <a:gd name="connsiteX42" fmla="*/ 203175 w 1520145"/>
                  <a:gd name="connsiteY42" fmla="*/ 549567 h 1980611"/>
                  <a:gd name="connsiteX43" fmla="*/ 222259 w 1520145"/>
                  <a:gd name="connsiteY43" fmla="*/ 541245 h 1980611"/>
                  <a:gd name="connsiteX44" fmla="*/ 310800 w 1520145"/>
                  <a:gd name="connsiteY44" fmla="*/ 445946 h 1980611"/>
                  <a:gd name="connsiteX45" fmla="*/ 408539 w 1520145"/>
                  <a:gd name="connsiteY45" fmla="*/ 586610 h 1980611"/>
                  <a:gd name="connsiteX46" fmla="*/ 437323 w 1520145"/>
                  <a:gd name="connsiteY46" fmla="*/ 596810 h 1980611"/>
                  <a:gd name="connsiteX47" fmla="*/ 1006987 w 1520145"/>
                  <a:gd name="connsiteY47" fmla="*/ 429615 h 1980611"/>
                  <a:gd name="connsiteX48" fmla="*/ 1023131 w 1520145"/>
                  <a:gd name="connsiteY48" fmla="*/ 415974 h 1980611"/>
                  <a:gd name="connsiteX49" fmla="*/ 1023882 w 1520145"/>
                  <a:gd name="connsiteY49" fmla="*/ 394824 h 198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20145" h="1980611">
                    <a:moveTo>
                      <a:pt x="1023632" y="394824"/>
                    </a:moveTo>
                    <a:lnTo>
                      <a:pt x="906307" y="103109"/>
                    </a:lnTo>
                    <a:lnTo>
                      <a:pt x="911125" y="95162"/>
                    </a:lnTo>
                    <a:cubicBezTo>
                      <a:pt x="911751" y="95162"/>
                      <a:pt x="912377" y="95162"/>
                      <a:pt x="913003" y="95037"/>
                    </a:cubicBezTo>
                    <a:cubicBezTo>
                      <a:pt x="1025634" y="83461"/>
                      <a:pt x="1207909" y="107239"/>
                      <a:pt x="1287627" y="19511"/>
                    </a:cubicBezTo>
                    <a:cubicBezTo>
                      <a:pt x="1313783" y="-9147"/>
                      <a:pt x="1359586" y="-5893"/>
                      <a:pt x="1380235" y="27020"/>
                    </a:cubicBezTo>
                    <a:cubicBezTo>
                      <a:pt x="1499625" y="218055"/>
                      <a:pt x="1646108" y="278626"/>
                      <a:pt x="1328800" y="382059"/>
                    </a:cubicBezTo>
                    <a:cubicBezTo>
                      <a:pt x="1314659" y="386627"/>
                      <a:pt x="1303083" y="396764"/>
                      <a:pt x="1295762" y="409654"/>
                    </a:cubicBezTo>
                    <a:cubicBezTo>
                      <a:pt x="1241511" y="505265"/>
                      <a:pt x="1114988" y="583732"/>
                      <a:pt x="1254276" y="622590"/>
                    </a:cubicBezTo>
                    <a:cubicBezTo>
                      <a:pt x="1277615" y="629035"/>
                      <a:pt x="1294573" y="648870"/>
                      <a:pt x="1296888" y="672898"/>
                    </a:cubicBezTo>
                    <a:cubicBezTo>
                      <a:pt x="1313157" y="850731"/>
                      <a:pt x="1396880" y="1120546"/>
                      <a:pt x="1480352" y="1272786"/>
                    </a:cubicBezTo>
                    <a:cubicBezTo>
                      <a:pt x="1482730" y="1277041"/>
                      <a:pt x="1485546" y="1281045"/>
                      <a:pt x="1488925" y="1284424"/>
                    </a:cubicBezTo>
                    <a:lnTo>
                      <a:pt x="1488111" y="1285551"/>
                    </a:lnTo>
                    <a:cubicBezTo>
                      <a:pt x="1487047" y="1287240"/>
                      <a:pt x="1486109" y="1288867"/>
                      <a:pt x="1485421" y="1290744"/>
                    </a:cubicBezTo>
                    <a:lnTo>
                      <a:pt x="1393939" y="1514192"/>
                    </a:lnTo>
                    <a:lnTo>
                      <a:pt x="1301518" y="1576515"/>
                    </a:lnTo>
                    <a:lnTo>
                      <a:pt x="1126940" y="1509812"/>
                    </a:lnTo>
                    <a:cubicBezTo>
                      <a:pt x="1118367" y="1506496"/>
                      <a:pt x="1108606" y="1507935"/>
                      <a:pt x="1101410" y="1513692"/>
                    </a:cubicBezTo>
                    <a:cubicBezTo>
                      <a:pt x="1094214" y="1519511"/>
                      <a:pt x="1090585" y="1528584"/>
                      <a:pt x="1091836" y="1537782"/>
                    </a:cubicBezTo>
                    <a:lnTo>
                      <a:pt x="1125188" y="1776123"/>
                    </a:lnTo>
                    <a:lnTo>
                      <a:pt x="1040589" y="1757664"/>
                    </a:lnTo>
                    <a:lnTo>
                      <a:pt x="934966" y="1678509"/>
                    </a:lnTo>
                    <a:cubicBezTo>
                      <a:pt x="926518" y="1672127"/>
                      <a:pt x="914943" y="1671501"/>
                      <a:pt x="905807" y="1677132"/>
                    </a:cubicBezTo>
                    <a:lnTo>
                      <a:pt x="806754" y="1737640"/>
                    </a:lnTo>
                    <a:cubicBezTo>
                      <a:pt x="803125" y="1739956"/>
                      <a:pt x="800058" y="1742959"/>
                      <a:pt x="797868" y="1746589"/>
                    </a:cubicBezTo>
                    <a:lnTo>
                      <a:pt x="684862" y="1937561"/>
                    </a:lnTo>
                    <a:lnTo>
                      <a:pt x="626543" y="1980611"/>
                    </a:lnTo>
                    <a:lnTo>
                      <a:pt x="530994" y="1710797"/>
                    </a:lnTo>
                    <a:cubicBezTo>
                      <a:pt x="530682" y="1709983"/>
                      <a:pt x="530244" y="1709107"/>
                      <a:pt x="529868" y="1708419"/>
                    </a:cubicBezTo>
                    <a:cubicBezTo>
                      <a:pt x="529555" y="1707668"/>
                      <a:pt x="529243" y="1706980"/>
                      <a:pt x="528930" y="1706354"/>
                    </a:cubicBezTo>
                    <a:cubicBezTo>
                      <a:pt x="528304" y="1705290"/>
                      <a:pt x="527490" y="1704352"/>
                      <a:pt x="526739" y="1703413"/>
                    </a:cubicBezTo>
                    <a:cubicBezTo>
                      <a:pt x="526427" y="1702975"/>
                      <a:pt x="526114" y="1702474"/>
                      <a:pt x="525801" y="1702037"/>
                    </a:cubicBezTo>
                    <a:cubicBezTo>
                      <a:pt x="524737" y="1700910"/>
                      <a:pt x="523486" y="1699721"/>
                      <a:pt x="522234" y="1698783"/>
                    </a:cubicBezTo>
                    <a:lnTo>
                      <a:pt x="521922" y="1698470"/>
                    </a:lnTo>
                    <a:lnTo>
                      <a:pt x="357542" y="1576703"/>
                    </a:lnTo>
                    <a:cubicBezTo>
                      <a:pt x="349408" y="1570571"/>
                      <a:pt x="338458" y="1569820"/>
                      <a:pt x="329510" y="1574701"/>
                    </a:cubicBezTo>
                    <a:lnTo>
                      <a:pt x="217629" y="1635959"/>
                    </a:lnTo>
                    <a:lnTo>
                      <a:pt x="215001" y="1279982"/>
                    </a:lnTo>
                    <a:cubicBezTo>
                      <a:pt x="215001" y="1274162"/>
                      <a:pt x="212999" y="1268531"/>
                      <a:pt x="209369" y="1263963"/>
                    </a:cubicBezTo>
                    <a:lnTo>
                      <a:pt x="13015" y="1017801"/>
                    </a:lnTo>
                    <a:lnTo>
                      <a:pt x="0" y="880203"/>
                    </a:lnTo>
                    <a:lnTo>
                      <a:pt x="95236" y="549567"/>
                    </a:lnTo>
                    <a:lnTo>
                      <a:pt x="203175" y="549567"/>
                    </a:lnTo>
                    <a:cubicBezTo>
                      <a:pt x="210496" y="549567"/>
                      <a:pt x="217316" y="546564"/>
                      <a:pt x="222259" y="541245"/>
                    </a:cubicBezTo>
                    <a:lnTo>
                      <a:pt x="310800" y="445946"/>
                    </a:lnTo>
                    <a:lnTo>
                      <a:pt x="408539" y="586610"/>
                    </a:lnTo>
                    <a:cubicBezTo>
                      <a:pt x="414984" y="595871"/>
                      <a:pt x="426560" y="599938"/>
                      <a:pt x="437323" y="596810"/>
                    </a:cubicBezTo>
                    <a:lnTo>
                      <a:pt x="1006987" y="429615"/>
                    </a:lnTo>
                    <a:cubicBezTo>
                      <a:pt x="1014058" y="427550"/>
                      <a:pt x="1019877" y="422544"/>
                      <a:pt x="1023131" y="415974"/>
                    </a:cubicBezTo>
                    <a:cubicBezTo>
                      <a:pt x="1026260" y="409278"/>
                      <a:pt x="1026573" y="401707"/>
                      <a:pt x="1023882" y="394824"/>
                    </a:cubicBezTo>
                    <a:close/>
                  </a:path>
                </a:pathLst>
              </a:custGeom>
              <a:solidFill>
                <a:schemeClr val="accent3"/>
              </a:solidFill>
              <a:ln w="6252" cap="flat">
                <a:noFill/>
                <a:prstDash val="solid"/>
                <a:miter/>
              </a:ln>
            </p:spPr>
            <p:txBody>
              <a:bodyPr rtlCol="0" anchor="ctr"/>
              <a:lstStyle/>
              <a:p>
                <a:endParaRPr lang="fi-FI" sz="3200"/>
              </a:p>
            </p:txBody>
          </p:sp>
          <p:sp>
            <p:nvSpPr>
              <p:cNvPr id="18" name="Vapaamuotoinen: Muoto 17">
                <a:extLst>
                  <a:ext uri="{FF2B5EF4-FFF2-40B4-BE49-F238E27FC236}">
                    <a16:creationId xmlns:a16="http://schemas.microsoft.com/office/drawing/2014/main" id="{E0B3BFA4-A5AB-040F-2532-8807B4F941BE}"/>
                  </a:ext>
                  <a:ext uri="{C183D7F6-B498-43B3-948B-1728B52AA6E4}">
                    <adec:decorative xmlns:adec="http://schemas.microsoft.com/office/drawing/2017/decorative" val="1"/>
                  </a:ext>
                </a:extLst>
              </p:cNvPr>
              <p:cNvSpPr>
                <a:spLocks/>
              </p:cNvSpPr>
              <p:nvPr/>
            </p:nvSpPr>
            <p:spPr>
              <a:xfrm>
                <a:off x="8025105" y="2694315"/>
                <a:ext cx="130365" cy="71083"/>
              </a:xfrm>
              <a:custGeom>
                <a:avLst/>
                <a:gdLst>
                  <a:gd name="connsiteX0" fmla="*/ 59570 w 151364"/>
                  <a:gd name="connsiteY0" fmla="*/ 0 h 82533"/>
                  <a:gd name="connsiteX1" fmla="*/ 151364 w 151364"/>
                  <a:gd name="connsiteY1" fmla="*/ 30223 h 82533"/>
                  <a:gd name="connsiteX2" fmla="*/ 105811 w 151364"/>
                  <a:gd name="connsiteY2" fmla="*/ 82534 h 82533"/>
                  <a:gd name="connsiteX3" fmla="*/ 0 w 151364"/>
                  <a:gd name="connsiteY3" fmla="*/ 52749 h 82533"/>
                  <a:gd name="connsiteX4" fmla="*/ 59570 w 151364"/>
                  <a:gd name="connsiteY4" fmla="*/ 0 h 8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64" h="82533">
                    <a:moveTo>
                      <a:pt x="59570" y="0"/>
                    </a:moveTo>
                    <a:lnTo>
                      <a:pt x="151364" y="30223"/>
                    </a:lnTo>
                    <a:lnTo>
                      <a:pt x="105811" y="82534"/>
                    </a:lnTo>
                    <a:lnTo>
                      <a:pt x="0" y="52749"/>
                    </a:lnTo>
                    <a:lnTo>
                      <a:pt x="59570" y="0"/>
                    </a:lnTo>
                    <a:close/>
                  </a:path>
                </a:pathLst>
              </a:custGeom>
              <a:solidFill>
                <a:schemeClr val="accent3"/>
              </a:solidFill>
              <a:ln w="6252" cap="flat">
                <a:noFill/>
                <a:prstDash val="solid"/>
                <a:miter/>
              </a:ln>
            </p:spPr>
            <p:txBody>
              <a:bodyPr rtlCol="0" anchor="ctr"/>
              <a:lstStyle/>
              <a:p>
                <a:endParaRPr lang="fi-FI" sz="3200"/>
              </a:p>
            </p:txBody>
          </p:sp>
          <p:sp>
            <p:nvSpPr>
              <p:cNvPr id="20" name="Vapaamuotoinen: Muoto 19">
                <a:extLst>
                  <a:ext uri="{FF2B5EF4-FFF2-40B4-BE49-F238E27FC236}">
                    <a16:creationId xmlns:a16="http://schemas.microsoft.com/office/drawing/2014/main" id="{BFB4FAE3-CECD-4BAE-FE17-1CC3B96F4B00}"/>
                  </a:ext>
                  <a:ext uri="{C183D7F6-B498-43B3-948B-1728B52AA6E4}">
                    <adec:decorative xmlns:adec="http://schemas.microsoft.com/office/drawing/2017/decorative" val="1"/>
                  </a:ext>
                </a:extLst>
              </p:cNvPr>
              <p:cNvSpPr>
                <a:spLocks/>
              </p:cNvSpPr>
              <p:nvPr/>
            </p:nvSpPr>
            <p:spPr>
              <a:xfrm>
                <a:off x="7549616" y="1938911"/>
                <a:ext cx="868982" cy="1226755"/>
              </a:xfrm>
              <a:custGeom>
                <a:avLst/>
                <a:gdLst>
                  <a:gd name="connsiteX0" fmla="*/ 991407 w 1008960"/>
                  <a:gd name="connsiteY0" fmla="*/ 776468 h 1424364"/>
                  <a:gd name="connsiteX1" fmla="*/ 915881 w 1008960"/>
                  <a:gd name="connsiteY1" fmla="*/ 733981 h 1424364"/>
                  <a:gd name="connsiteX2" fmla="*/ 887848 w 1008960"/>
                  <a:gd name="connsiteY2" fmla="*/ 743805 h 1424364"/>
                  <a:gd name="connsiteX3" fmla="*/ 813699 w 1008960"/>
                  <a:gd name="connsiteY3" fmla="*/ 706512 h 1424364"/>
                  <a:gd name="connsiteX4" fmla="*/ 790047 w 1008960"/>
                  <a:gd name="connsiteY4" fmla="*/ 394523 h 1424364"/>
                  <a:gd name="connsiteX5" fmla="*/ 791611 w 1008960"/>
                  <a:gd name="connsiteY5" fmla="*/ 371684 h 1424364"/>
                  <a:gd name="connsiteX6" fmla="*/ 396650 w 1008960"/>
                  <a:gd name="connsiteY6" fmla="*/ 0 h 1424364"/>
                  <a:gd name="connsiteX7" fmla="*/ 389955 w 1008960"/>
                  <a:gd name="connsiteY7" fmla="*/ 9511 h 1424364"/>
                  <a:gd name="connsiteX8" fmla="*/ 296596 w 1008960"/>
                  <a:gd name="connsiteY8" fmla="*/ 237590 h 1424364"/>
                  <a:gd name="connsiteX9" fmla="*/ 287022 w 1008960"/>
                  <a:gd name="connsiteY9" fmla="*/ 249353 h 1424364"/>
                  <a:gd name="connsiteX10" fmla="*/ 176894 w 1008960"/>
                  <a:gd name="connsiteY10" fmla="*/ 323753 h 1424364"/>
                  <a:gd name="connsiteX11" fmla="*/ 153054 w 1008960"/>
                  <a:gd name="connsiteY11" fmla="*/ 326443 h 1424364"/>
                  <a:gd name="connsiteX12" fmla="*/ 7008 w 1008960"/>
                  <a:gd name="connsiteY12" fmla="*/ 270628 h 1424364"/>
                  <a:gd name="connsiteX13" fmla="*/ 39421 w 1008960"/>
                  <a:gd name="connsiteY13" fmla="*/ 502336 h 1424364"/>
                  <a:gd name="connsiteX14" fmla="*/ 39421 w 1008960"/>
                  <a:gd name="connsiteY14" fmla="*/ 503400 h 1424364"/>
                  <a:gd name="connsiteX15" fmla="*/ 39546 w 1008960"/>
                  <a:gd name="connsiteY15" fmla="*/ 507780 h 1424364"/>
                  <a:gd name="connsiteX16" fmla="*/ 39358 w 1008960"/>
                  <a:gd name="connsiteY16" fmla="*/ 509970 h 1424364"/>
                  <a:gd name="connsiteX17" fmla="*/ 39045 w 1008960"/>
                  <a:gd name="connsiteY17" fmla="*/ 511972 h 1424364"/>
                  <a:gd name="connsiteX18" fmla="*/ 0 w 1008960"/>
                  <a:gd name="connsiteY18" fmla="*/ 676164 h 1424364"/>
                  <a:gd name="connsiteX19" fmla="*/ 61697 w 1008960"/>
                  <a:gd name="connsiteY19" fmla="*/ 796992 h 1424364"/>
                  <a:gd name="connsiteX20" fmla="*/ 61259 w 1008960"/>
                  <a:gd name="connsiteY20" fmla="*/ 821583 h 1424364"/>
                  <a:gd name="connsiteX21" fmla="*/ 4505 w 1008960"/>
                  <a:gd name="connsiteY21" fmla="*/ 923390 h 1424364"/>
                  <a:gd name="connsiteX22" fmla="*/ 205865 w 1008960"/>
                  <a:gd name="connsiteY22" fmla="*/ 1138390 h 1424364"/>
                  <a:gd name="connsiteX23" fmla="*/ 209432 w 1008960"/>
                  <a:gd name="connsiteY23" fmla="*/ 1143209 h 1424364"/>
                  <a:gd name="connsiteX24" fmla="*/ 234211 w 1008960"/>
                  <a:gd name="connsiteY24" fmla="*/ 1186134 h 1424364"/>
                  <a:gd name="connsiteX25" fmla="*/ 358919 w 1008960"/>
                  <a:gd name="connsiteY25" fmla="*/ 1263536 h 1424364"/>
                  <a:gd name="connsiteX26" fmla="*/ 381507 w 1008960"/>
                  <a:gd name="connsiteY26" fmla="*/ 1294760 h 1424364"/>
                  <a:gd name="connsiteX27" fmla="*/ 533936 w 1008960"/>
                  <a:gd name="connsiteY27" fmla="*/ 1422910 h 1424364"/>
                  <a:gd name="connsiteX28" fmla="*/ 593505 w 1008960"/>
                  <a:gd name="connsiteY28" fmla="*/ 1400822 h 1424364"/>
                  <a:gd name="connsiteX29" fmla="*/ 627482 w 1008960"/>
                  <a:gd name="connsiteY29" fmla="*/ 1354643 h 1424364"/>
                  <a:gd name="connsiteX30" fmla="*/ 685300 w 1008960"/>
                  <a:gd name="connsiteY30" fmla="*/ 1332242 h 1424364"/>
                  <a:gd name="connsiteX31" fmla="*/ 953237 w 1008960"/>
                  <a:gd name="connsiteY31" fmla="*/ 1218922 h 1424364"/>
                  <a:gd name="connsiteX32" fmla="*/ 978892 w 1008960"/>
                  <a:gd name="connsiteY32" fmla="*/ 1187260 h 1424364"/>
                  <a:gd name="connsiteX33" fmla="*/ 991469 w 1008960"/>
                  <a:gd name="connsiteY33" fmla="*/ 776719 h 1424364"/>
                  <a:gd name="connsiteX34" fmla="*/ 768459 w 1008960"/>
                  <a:gd name="connsiteY34" fmla="*/ 912001 h 1424364"/>
                  <a:gd name="connsiteX35" fmla="*/ 686363 w 1008960"/>
                  <a:gd name="connsiteY35" fmla="*/ 1006299 h 1424364"/>
                  <a:gd name="connsiteX36" fmla="*/ 666778 w 1008960"/>
                  <a:gd name="connsiteY36" fmla="*/ 1015247 h 1424364"/>
                  <a:gd name="connsiteX37" fmla="*/ 659707 w 1008960"/>
                  <a:gd name="connsiteY37" fmla="*/ 1014183 h 1424364"/>
                  <a:gd name="connsiteX38" fmla="*/ 492074 w 1008960"/>
                  <a:gd name="connsiteY38" fmla="*/ 967066 h 1424364"/>
                  <a:gd name="connsiteX39" fmla="*/ 473740 w 1008960"/>
                  <a:gd name="connsiteY39" fmla="*/ 947793 h 1424364"/>
                  <a:gd name="connsiteX40" fmla="*/ 481875 w 1008960"/>
                  <a:gd name="connsiteY40" fmla="*/ 922451 h 1424364"/>
                  <a:gd name="connsiteX41" fmla="*/ 588374 w 1008960"/>
                  <a:gd name="connsiteY41" fmla="*/ 828154 h 1424364"/>
                  <a:gd name="connsiteX42" fmla="*/ 613779 w 1008960"/>
                  <a:gd name="connsiteY42" fmla="*/ 822835 h 1424364"/>
                  <a:gd name="connsiteX43" fmla="*/ 757008 w 1008960"/>
                  <a:gd name="connsiteY43" fmla="*/ 870015 h 1424364"/>
                  <a:gd name="connsiteX44" fmla="*/ 773965 w 1008960"/>
                  <a:gd name="connsiteY44" fmla="*/ 887848 h 1424364"/>
                  <a:gd name="connsiteX45" fmla="*/ 768459 w 1008960"/>
                  <a:gd name="connsiteY45" fmla="*/ 911939 h 142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8960" h="1424364">
                    <a:moveTo>
                      <a:pt x="991407" y="776468"/>
                    </a:moveTo>
                    <a:cubicBezTo>
                      <a:pt x="984211" y="742491"/>
                      <a:pt x="948669" y="722593"/>
                      <a:pt x="915881" y="733981"/>
                    </a:cubicBezTo>
                    <a:cubicBezTo>
                      <a:pt x="906620" y="737235"/>
                      <a:pt x="897046" y="740551"/>
                      <a:pt x="887848" y="743805"/>
                    </a:cubicBezTo>
                    <a:cubicBezTo>
                      <a:pt x="857000" y="754442"/>
                      <a:pt x="823273" y="737673"/>
                      <a:pt x="813699" y="706512"/>
                    </a:cubicBezTo>
                    <a:cubicBezTo>
                      <a:pt x="784415" y="611276"/>
                      <a:pt x="767207" y="479372"/>
                      <a:pt x="790047" y="394523"/>
                    </a:cubicBezTo>
                    <a:cubicBezTo>
                      <a:pt x="792049" y="387014"/>
                      <a:pt x="792737" y="379317"/>
                      <a:pt x="791611" y="371684"/>
                    </a:cubicBezTo>
                    <a:cubicBezTo>
                      <a:pt x="753692" y="122893"/>
                      <a:pt x="627232" y="28408"/>
                      <a:pt x="396650" y="0"/>
                    </a:cubicBezTo>
                    <a:lnTo>
                      <a:pt x="389955" y="9511"/>
                    </a:lnTo>
                    <a:lnTo>
                      <a:pt x="296596" y="237590"/>
                    </a:lnTo>
                    <a:cubicBezTo>
                      <a:pt x="294594" y="242408"/>
                      <a:pt x="291277" y="246475"/>
                      <a:pt x="287022" y="249353"/>
                    </a:cubicBezTo>
                    <a:lnTo>
                      <a:pt x="176894" y="323753"/>
                    </a:lnTo>
                    <a:cubicBezTo>
                      <a:pt x="169823" y="328446"/>
                      <a:pt x="160938" y="329509"/>
                      <a:pt x="153054" y="326443"/>
                    </a:cubicBezTo>
                    <a:lnTo>
                      <a:pt x="7008" y="270628"/>
                    </a:lnTo>
                    <a:lnTo>
                      <a:pt x="39421" y="502336"/>
                    </a:lnTo>
                    <a:cubicBezTo>
                      <a:pt x="39421" y="502336"/>
                      <a:pt x="39421" y="502962"/>
                      <a:pt x="39421" y="503400"/>
                    </a:cubicBezTo>
                    <a:cubicBezTo>
                      <a:pt x="39609" y="504839"/>
                      <a:pt x="39609" y="506341"/>
                      <a:pt x="39546" y="507780"/>
                    </a:cubicBezTo>
                    <a:cubicBezTo>
                      <a:pt x="39546" y="508531"/>
                      <a:pt x="39421" y="509219"/>
                      <a:pt x="39358" y="509970"/>
                    </a:cubicBezTo>
                    <a:cubicBezTo>
                      <a:pt x="39171" y="510596"/>
                      <a:pt x="39171" y="511347"/>
                      <a:pt x="39045" y="511972"/>
                    </a:cubicBezTo>
                    <a:lnTo>
                      <a:pt x="0" y="676164"/>
                    </a:lnTo>
                    <a:lnTo>
                      <a:pt x="61697" y="796992"/>
                    </a:lnTo>
                    <a:cubicBezTo>
                      <a:pt x="65639" y="804814"/>
                      <a:pt x="65576" y="813949"/>
                      <a:pt x="61259" y="821583"/>
                    </a:cubicBezTo>
                    <a:lnTo>
                      <a:pt x="4505" y="923390"/>
                    </a:lnTo>
                    <a:lnTo>
                      <a:pt x="205865" y="1138390"/>
                    </a:lnTo>
                    <a:cubicBezTo>
                      <a:pt x="207242" y="1139830"/>
                      <a:pt x="208368" y="1141394"/>
                      <a:pt x="209432" y="1143209"/>
                    </a:cubicBezTo>
                    <a:lnTo>
                      <a:pt x="234211" y="1186134"/>
                    </a:lnTo>
                    <a:cubicBezTo>
                      <a:pt x="263182" y="1200525"/>
                      <a:pt x="303917" y="1225430"/>
                      <a:pt x="358919" y="1263536"/>
                    </a:cubicBezTo>
                    <a:cubicBezTo>
                      <a:pt x="369744" y="1271045"/>
                      <a:pt x="377691" y="1282183"/>
                      <a:pt x="381507" y="1294760"/>
                    </a:cubicBezTo>
                    <a:cubicBezTo>
                      <a:pt x="405786" y="1374165"/>
                      <a:pt x="457158" y="1405202"/>
                      <a:pt x="533936" y="1422910"/>
                    </a:cubicBezTo>
                    <a:cubicBezTo>
                      <a:pt x="556462" y="1428041"/>
                      <a:pt x="579864" y="1419343"/>
                      <a:pt x="593505" y="1400822"/>
                    </a:cubicBezTo>
                    <a:cubicBezTo>
                      <a:pt x="603892" y="1386680"/>
                      <a:pt x="616532" y="1369472"/>
                      <a:pt x="627482" y="1354643"/>
                    </a:cubicBezTo>
                    <a:cubicBezTo>
                      <a:pt x="640810" y="1336622"/>
                      <a:pt x="663399" y="1327361"/>
                      <a:pt x="685300" y="1332242"/>
                    </a:cubicBezTo>
                    <a:cubicBezTo>
                      <a:pt x="771900" y="1351389"/>
                      <a:pt x="879151" y="1263349"/>
                      <a:pt x="953237" y="1218922"/>
                    </a:cubicBezTo>
                    <a:cubicBezTo>
                      <a:pt x="965189" y="1211726"/>
                      <a:pt x="974574" y="1200713"/>
                      <a:pt x="978892" y="1187260"/>
                    </a:cubicBezTo>
                    <a:cubicBezTo>
                      <a:pt x="1014934" y="1075692"/>
                      <a:pt x="1017875" y="901489"/>
                      <a:pt x="991469" y="776719"/>
                    </a:cubicBezTo>
                    <a:close/>
                    <a:moveTo>
                      <a:pt x="768459" y="912001"/>
                    </a:moveTo>
                    <a:lnTo>
                      <a:pt x="686363" y="1006299"/>
                    </a:lnTo>
                    <a:cubicBezTo>
                      <a:pt x="681357" y="1012056"/>
                      <a:pt x="674161" y="1015247"/>
                      <a:pt x="666778" y="1015247"/>
                    </a:cubicBezTo>
                    <a:cubicBezTo>
                      <a:pt x="664400" y="1015247"/>
                      <a:pt x="661960" y="1014934"/>
                      <a:pt x="659707" y="1014183"/>
                    </a:cubicBezTo>
                    <a:lnTo>
                      <a:pt x="492074" y="967066"/>
                    </a:lnTo>
                    <a:cubicBezTo>
                      <a:pt x="482876" y="964438"/>
                      <a:pt x="475805" y="957054"/>
                      <a:pt x="473740" y="947793"/>
                    </a:cubicBezTo>
                    <a:cubicBezTo>
                      <a:pt x="471550" y="938532"/>
                      <a:pt x="474679" y="928708"/>
                      <a:pt x="481875" y="922451"/>
                    </a:cubicBezTo>
                    <a:lnTo>
                      <a:pt x="588374" y="828154"/>
                    </a:lnTo>
                    <a:cubicBezTo>
                      <a:pt x="595382" y="822021"/>
                      <a:pt x="604956" y="820019"/>
                      <a:pt x="613779" y="822835"/>
                    </a:cubicBezTo>
                    <a:lnTo>
                      <a:pt x="757008" y="870015"/>
                    </a:lnTo>
                    <a:cubicBezTo>
                      <a:pt x="765268" y="872706"/>
                      <a:pt x="771588" y="879526"/>
                      <a:pt x="773965" y="887848"/>
                    </a:cubicBezTo>
                    <a:cubicBezTo>
                      <a:pt x="776281" y="896296"/>
                      <a:pt x="774153" y="905243"/>
                      <a:pt x="768459" y="911939"/>
                    </a:cubicBezTo>
                    <a:close/>
                  </a:path>
                </a:pathLst>
              </a:custGeom>
              <a:solidFill>
                <a:schemeClr val="accent3"/>
              </a:solidFill>
              <a:ln w="6252" cap="flat">
                <a:noFill/>
                <a:prstDash val="solid"/>
                <a:miter/>
              </a:ln>
            </p:spPr>
            <p:txBody>
              <a:bodyPr rtlCol="0" anchor="ctr"/>
              <a:lstStyle/>
              <a:p>
                <a:endParaRPr lang="fi-FI" sz="3200"/>
              </a:p>
            </p:txBody>
          </p:sp>
          <p:sp>
            <p:nvSpPr>
              <p:cNvPr id="21" name="Vapaamuotoinen: Muoto 20">
                <a:extLst>
                  <a:ext uri="{FF2B5EF4-FFF2-40B4-BE49-F238E27FC236}">
                    <a16:creationId xmlns:a16="http://schemas.microsoft.com/office/drawing/2014/main" id="{619D5CC2-9AA5-F26B-AC09-BBADA2F3C5AE}"/>
                  </a:ext>
                  <a:ext uri="{C183D7F6-B498-43B3-948B-1728B52AA6E4}">
                    <adec:decorative xmlns:adec="http://schemas.microsoft.com/office/drawing/2017/decorative" val="1"/>
                  </a:ext>
                </a:extLst>
              </p:cNvPr>
              <p:cNvSpPr>
                <a:spLocks/>
              </p:cNvSpPr>
              <p:nvPr/>
            </p:nvSpPr>
            <p:spPr>
              <a:xfrm>
                <a:off x="4502889" y="4486633"/>
                <a:ext cx="131963" cy="98331"/>
              </a:xfrm>
              <a:custGeom>
                <a:avLst/>
                <a:gdLst>
                  <a:gd name="connsiteX0" fmla="*/ 0 w 153220"/>
                  <a:gd name="connsiteY0" fmla="*/ 4027 h 114170"/>
                  <a:gd name="connsiteX1" fmla="*/ 0 w 153220"/>
                  <a:gd name="connsiteY1" fmla="*/ 109525 h 114170"/>
                  <a:gd name="connsiteX2" fmla="*/ 3379 w 153220"/>
                  <a:gd name="connsiteY2" fmla="*/ 113593 h 114170"/>
                  <a:gd name="connsiteX3" fmla="*/ 150238 w 153220"/>
                  <a:gd name="connsiteY3" fmla="*/ 87124 h 114170"/>
                  <a:gd name="connsiteX4" fmla="*/ 152803 w 153220"/>
                  <a:gd name="connsiteY4" fmla="*/ 81305 h 114170"/>
                  <a:gd name="connsiteX5" fmla="*/ 4568 w 153220"/>
                  <a:gd name="connsiteY5" fmla="*/ 22 h 114170"/>
                  <a:gd name="connsiteX6" fmla="*/ 0 w 153220"/>
                  <a:gd name="connsiteY6" fmla="*/ 4027 h 11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20" h="114170">
                    <a:moveTo>
                      <a:pt x="0" y="4027"/>
                    </a:moveTo>
                    <a:lnTo>
                      <a:pt x="0" y="109525"/>
                    </a:lnTo>
                    <a:cubicBezTo>
                      <a:pt x="0" y="111528"/>
                      <a:pt x="1377" y="113342"/>
                      <a:pt x="3379" y="113593"/>
                    </a:cubicBezTo>
                    <a:cubicBezTo>
                      <a:pt x="36793" y="117973"/>
                      <a:pt x="116135" y="96322"/>
                      <a:pt x="150238" y="87124"/>
                    </a:cubicBezTo>
                    <a:cubicBezTo>
                      <a:pt x="152678" y="86436"/>
                      <a:pt x="153930" y="83620"/>
                      <a:pt x="152803" y="81305"/>
                    </a:cubicBezTo>
                    <a:cubicBezTo>
                      <a:pt x="106875" y="-12367"/>
                      <a:pt x="98177" y="9722"/>
                      <a:pt x="4568" y="22"/>
                    </a:cubicBezTo>
                    <a:cubicBezTo>
                      <a:pt x="2190" y="-228"/>
                      <a:pt x="0" y="1649"/>
                      <a:pt x="0" y="4027"/>
                    </a:cubicBezTo>
                    <a:close/>
                  </a:path>
                </a:pathLst>
              </a:custGeom>
              <a:solidFill>
                <a:schemeClr val="accent3"/>
              </a:solidFill>
              <a:ln w="6252" cap="flat">
                <a:noFill/>
                <a:prstDash val="solid"/>
                <a:miter/>
              </a:ln>
            </p:spPr>
            <p:txBody>
              <a:bodyPr rtlCol="0" anchor="ctr"/>
              <a:lstStyle/>
              <a:p>
                <a:endParaRPr lang="fi-FI" sz="3200"/>
              </a:p>
            </p:txBody>
          </p:sp>
          <p:sp>
            <p:nvSpPr>
              <p:cNvPr id="22" name="Vapaamuotoinen: Muoto 21">
                <a:extLst>
                  <a:ext uri="{FF2B5EF4-FFF2-40B4-BE49-F238E27FC236}">
                    <a16:creationId xmlns:a16="http://schemas.microsoft.com/office/drawing/2014/main" id="{DC4C091D-564D-3AC2-E119-809C80772E45}"/>
                  </a:ext>
                  <a:ext uri="{C183D7F6-B498-43B3-948B-1728B52AA6E4}">
                    <adec:decorative xmlns:adec="http://schemas.microsoft.com/office/drawing/2017/decorative" val="1"/>
                  </a:ext>
                </a:extLst>
              </p:cNvPr>
              <p:cNvSpPr>
                <a:spLocks/>
              </p:cNvSpPr>
              <p:nvPr/>
            </p:nvSpPr>
            <p:spPr>
              <a:xfrm>
                <a:off x="4656329" y="4328570"/>
                <a:ext cx="166144" cy="115604"/>
              </a:xfrm>
              <a:custGeom>
                <a:avLst/>
                <a:gdLst>
                  <a:gd name="connsiteX0" fmla="*/ 1366 w 192907"/>
                  <a:gd name="connsiteY0" fmla="*/ 24674 h 134226"/>
                  <a:gd name="connsiteX1" fmla="*/ 123070 w 192907"/>
                  <a:gd name="connsiteY1" fmla="*/ 133176 h 134226"/>
                  <a:gd name="connsiteX2" fmla="*/ 129390 w 192907"/>
                  <a:gd name="connsiteY2" fmla="*/ 131987 h 134226"/>
                  <a:gd name="connsiteX3" fmla="*/ 192464 w 192907"/>
                  <a:gd name="connsiteY3" fmla="*/ 5902 h 134226"/>
                  <a:gd name="connsiteX4" fmla="*/ 188459 w 192907"/>
                  <a:gd name="connsiteY4" fmla="*/ 21 h 134226"/>
                  <a:gd name="connsiteX5" fmla="*/ 3681 w 192907"/>
                  <a:gd name="connsiteY5" fmla="*/ 17604 h 134226"/>
                  <a:gd name="connsiteX6" fmla="*/ 1366 w 192907"/>
                  <a:gd name="connsiteY6" fmla="*/ 24674 h 13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907" h="134226">
                    <a:moveTo>
                      <a:pt x="1366" y="24674"/>
                    </a:moveTo>
                    <a:lnTo>
                      <a:pt x="123070" y="133176"/>
                    </a:lnTo>
                    <a:cubicBezTo>
                      <a:pt x="125073" y="134991"/>
                      <a:pt x="128202" y="134365"/>
                      <a:pt x="129390" y="131987"/>
                    </a:cubicBezTo>
                    <a:lnTo>
                      <a:pt x="192464" y="5902"/>
                    </a:lnTo>
                    <a:cubicBezTo>
                      <a:pt x="193903" y="3024"/>
                      <a:pt x="191651" y="-293"/>
                      <a:pt x="188459" y="21"/>
                    </a:cubicBezTo>
                    <a:lnTo>
                      <a:pt x="3681" y="17604"/>
                    </a:lnTo>
                    <a:cubicBezTo>
                      <a:pt x="115" y="17916"/>
                      <a:pt x="-1262" y="22359"/>
                      <a:pt x="1366" y="24674"/>
                    </a:cubicBezTo>
                    <a:close/>
                  </a:path>
                </a:pathLst>
              </a:custGeom>
              <a:solidFill>
                <a:schemeClr val="accent3"/>
              </a:solidFill>
              <a:ln w="6252" cap="flat">
                <a:noFill/>
                <a:prstDash val="solid"/>
                <a:miter/>
              </a:ln>
            </p:spPr>
            <p:txBody>
              <a:bodyPr rtlCol="0" anchor="ctr"/>
              <a:lstStyle/>
              <a:p>
                <a:endParaRPr lang="fi-FI" sz="3200"/>
              </a:p>
            </p:txBody>
          </p:sp>
          <p:sp>
            <p:nvSpPr>
              <p:cNvPr id="23" name="Vapaamuotoinen: Muoto 22">
                <a:extLst>
                  <a:ext uri="{FF2B5EF4-FFF2-40B4-BE49-F238E27FC236}">
                    <a16:creationId xmlns:a16="http://schemas.microsoft.com/office/drawing/2014/main" id="{FC0865BB-6DF0-EC34-AEE4-7E39A10DB210}"/>
                  </a:ext>
                  <a:ext uri="{C183D7F6-B498-43B3-948B-1728B52AA6E4}">
                    <adec:decorative xmlns:adec="http://schemas.microsoft.com/office/drawing/2017/decorative" val="1"/>
                  </a:ext>
                </a:extLst>
              </p:cNvPr>
              <p:cNvSpPr>
                <a:spLocks/>
              </p:cNvSpPr>
              <p:nvPr/>
            </p:nvSpPr>
            <p:spPr>
              <a:xfrm>
                <a:off x="5497420" y="4209271"/>
                <a:ext cx="98038" cy="70809"/>
              </a:xfrm>
              <a:custGeom>
                <a:avLst/>
                <a:gdLst>
                  <a:gd name="connsiteX0" fmla="*/ 866 w 113830"/>
                  <a:gd name="connsiteY0" fmla="*/ 53249 h 82215"/>
                  <a:gd name="connsiteX1" fmla="*/ 20890 w 113830"/>
                  <a:gd name="connsiteY1" fmla="*/ 80531 h 82215"/>
                  <a:gd name="connsiteX2" fmla="*/ 26834 w 113830"/>
                  <a:gd name="connsiteY2" fmla="*/ 81219 h 82215"/>
                  <a:gd name="connsiteX3" fmla="*/ 112371 w 113830"/>
                  <a:gd name="connsiteY3" fmla="*/ 7195 h 82215"/>
                  <a:gd name="connsiteX4" fmla="*/ 108054 w 113830"/>
                  <a:gd name="connsiteY4" fmla="*/ 375 h 82215"/>
                  <a:gd name="connsiteX5" fmla="*/ 2431 w 113830"/>
                  <a:gd name="connsiteY5" fmla="*/ 47116 h 82215"/>
                  <a:gd name="connsiteX6" fmla="*/ 804 w 113830"/>
                  <a:gd name="connsiteY6" fmla="*/ 53249 h 8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30" h="82215">
                    <a:moveTo>
                      <a:pt x="866" y="53249"/>
                    </a:moveTo>
                    <a:lnTo>
                      <a:pt x="20890" y="80531"/>
                    </a:lnTo>
                    <a:cubicBezTo>
                      <a:pt x="22266" y="82470"/>
                      <a:pt x="25019" y="82783"/>
                      <a:pt x="26834" y="81219"/>
                    </a:cubicBezTo>
                    <a:lnTo>
                      <a:pt x="112371" y="7195"/>
                    </a:lnTo>
                    <a:cubicBezTo>
                      <a:pt x="115938" y="4129"/>
                      <a:pt x="112371" y="-1502"/>
                      <a:pt x="108054" y="375"/>
                    </a:cubicBezTo>
                    <a:lnTo>
                      <a:pt x="2431" y="47116"/>
                    </a:lnTo>
                    <a:cubicBezTo>
                      <a:pt x="53" y="48180"/>
                      <a:pt x="-761" y="51121"/>
                      <a:pt x="804" y="53249"/>
                    </a:cubicBezTo>
                    <a:close/>
                  </a:path>
                </a:pathLst>
              </a:custGeom>
              <a:solidFill>
                <a:schemeClr val="accent3"/>
              </a:solidFill>
              <a:ln w="6252" cap="flat">
                <a:noFill/>
                <a:prstDash val="solid"/>
                <a:miter/>
              </a:ln>
            </p:spPr>
            <p:txBody>
              <a:bodyPr rtlCol="0" anchor="ctr"/>
              <a:lstStyle/>
              <a:p>
                <a:endParaRPr lang="fi-FI" sz="3200"/>
              </a:p>
            </p:txBody>
          </p:sp>
          <p:sp>
            <p:nvSpPr>
              <p:cNvPr id="24" name="Vapaamuotoinen: Muoto 23">
                <a:extLst>
                  <a:ext uri="{FF2B5EF4-FFF2-40B4-BE49-F238E27FC236}">
                    <a16:creationId xmlns:a16="http://schemas.microsoft.com/office/drawing/2014/main" id="{2DE2D7DB-A5A9-09BB-DF7D-C32C09D8283F}"/>
                  </a:ext>
                  <a:ext uri="{C183D7F6-B498-43B3-948B-1728B52AA6E4}">
                    <adec:decorative xmlns:adec="http://schemas.microsoft.com/office/drawing/2017/decorative" val="1"/>
                  </a:ext>
                </a:extLst>
              </p:cNvPr>
              <p:cNvSpPr>
                <a:spLocks/>
              </p:cNvSpPr>
              <p:nvPr/>
            </p:nvSpPr>
            <p:spPr>
              <a:xfrm>
                <a:off x="5771382" y="3991022"/>
                <a:ext cx="228129" cy="159229"/>
              </a:xfrm>
              <a:custGeom>
                <a:avLst/>
                <a:gdLst>
                  <a:gd name="connsiteX0" fmla="*/ 153698 w 264877"/>
                  <a:gd name="connsiteY0" fmla="*/ 1173 h 184878"/>
                  <a:gd name="connsiteX1" fmla="*/ 1333 w 264877"/>
                  <a:gd name="connsiteY1" fmla="*/ 139647 h 184878"/>
                  <a:gd name="connsiteX2" fmla="*/ 1583 w 264877"/>
                  <a:gd name="connsiteY2" fmla="*/ 145842 h 184878"/>
                  <a:gd name="connsiteX3" fmla="*/ 50641 w 264877"/>
                  <a:gd name="connsiteY3" fmla="*/ 184011 h 184878"/>
                  <a:gd name="connsiteX4" fmla="*/ 53769 w 264877"/>
                  <a:gd name="connsiteY4" fmla="*/ 184824 h 184878"/>
                  <a:gd name="connsiteX5" fmla="*/ 261449 w 264877"/>
                  <a:gd name="connsiteY5" fmla="*/ 151160 h 184878"/>
                  <a:gd name="connsiteX6" fmla="*/ 264077 w 264877"/>
                  <a:gd name="connsiteY6" fmla="*/ 144715 h 184878"/>
                  <a:gd name="connsiteX7" fmla="*/ 159643 w 264877"/>
                  <a:gd name="connsiteY7" fmla="*/ 1674 h 184878"/>
                  <a:gd name="connsiteX8" fmla="*/ 153636 w 264877"/>
                  <a:gd name="connsiteY8" fmla="*/ 1048 h 18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877" h="184878">
                    <a:moveTo>
                      <a:pt x="153698" y="1173"/>
                    </a:moveTo>
                    <a:lnTo>
                      <a:pt x="1333" y="139647"/>
                    </a:lnTo>
                    <a:cubicBezTo>
                      <a:pt x="-544" y="141336"/>
                      <a:pt x="-419" y="144340"/>
                      <a:pt x="1583" y="145842"/>
                    </a:cubicBezTo>
                    <a:lnTo>
                      <a:pt x="50641" y="184011"/>
                    </a:lnTo>
                    <a:cubicBezTo>
                      <a:pt x="51517" y="184700"/>
                      <a:pt x="52643" y="185012"/>
                      <a:pt x="53769" y="184824"/>
                    </a:cubicBezTo>
                    <a:lnTo>
                      <a:pt x="261449" y="151160"/>
                    </a:lnTo>
                    <a:cubicBezTo>
                      <a:pt x="264452" y="150660"/>
                      <a:pt x="265891" y="147218"/>
                      <a:pt x="264077" y="144715"/>
                    </a:cubicBezTo>
                    <a:lnTo>
                      <a:pt x="159643" y="1674"/>
                    </a:lnTo>
                    <a:cubicBezTo>
                      <a:pt x="158204" y="-266"/>
                      <a:pt x="155388" y="-579"/>
                      <a:pt x="153636" y="1048"/>
                    </a:cubicBezTo>
                    <a:close/>
                  </a:path>
                </a:pathLst>
              </a:custGeom>
              <a:solidFill>
                <a:schemeClr val="accent3"/>
              </a:solidFill>
              <a:ln w="6252" cap="flat">
                <a:noFill/>
                <a:prstDash val="solid"/>
                <a:miter/>
              </a:ln>
            </p:spPr>
            <p:txBody>
              <a:bodyPr rtlCol="0" anchor="ctr"/>
              <a:lstStyle/>
              <a:p>
                <a:endParaRPr lang="fi-FI" sz="3200"/>
              </a:p>
            </p:txBody>
          </p:sp>
          <p:sp>
            <p:nvSpPr>
              <p:cNvPr id="25" name="Vapaamuotoinen: Muoto 24">
                <a:extLst>
                  <a:ext uri="{FF2B5EF4-FFF2-40B4-BE49-F238E27FC236}">
                    <a16:creationId xmlns:a16="http://schemas.microsoft.com/office/drawing/2014/main" id="{1B60B01E-E2E6-D978-FC6A-ACE3D13F0726}"/>
                  </a:ext>
                  <a:ext uri="{C183D7F6-B498-43B3-948B-1728B52AA6E4}">
                    <adec:decorative xmlns:adec="http://schemas.microsoft.com/office/drawing/2017/decorative" val="1"/>
                  </a:ext>
                </a:extLst>
              </p:cNvPr>
              <p:cNvSpPr>
                <a:spLocks/>
              </p:cNvSpPr>
              <p:nvPr/>
            </p:nvSpPr>
            <p:spPr>
              <a:xfrm>
                <a:off x="5994059" y="3948205"/>
                <a:ext cx="124063" cy="76436"/>
              </a:xfrm>
              <a:custGeom>
                <a:avLst/>
                <a:gdLst>
                  <a:gd name="connsiteX0" fmla="*/ 149 w 144047"/>
                  <a:gd name="connsiteY0" fmla="*/ 5272 h 88748"/>
                  <a:gd name="connsiteX1" fmla="*/ 95197 w 144047"/>
                  <a:gd name="connsiteY1" fmla="*/ 88745 h 88748"/>
                  <a:gd name="connsiteX2" fmla="*/ 98827 w 144047"/>
                  <a:gd name="connsiteY2" fmla="*/ 86930 h 88748"/>
                  <a:gd name="connsiteX3" fmla="*/ 143379 w 144047"/>
                  <a:gd name="connsiteY3" fmla="*/ 18413 h 88748"/>
                  <a:gd name="connsiteX4" fmla="*/ 140312 w 144047"/>
                  <a:gd name="connsiteY4" fmla="*/ 12155 h 88748"/>
                  <a:gd name="connsiteX5" fmla="*/ 4404 w 144047"/>
                  <a:gd name="connsiteY5" fmla="*/ 16 h 88748"/>
                  <a:gd name="connsiteX6" fmla="*/ 149 w 144047"/>
                  <a:gd name="connsiteY6" fmla="*/ 5147 h 8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47" h="88748">
                    <a:moveTo>
                      <a:pt x="149" y="5272"/>
                    </a:moveTo>
                    <a:cubicBezTo>
                      <a:pt x="20673" y="84302"/>
                      <a:pt x="5780" y="84615"/>
                      <a:pt x="95197" y="88745"/>
                    </a:cubicBezTo>
                    <a:cubicBezTo>
                      <a:pt x="96636" y="88807"/>
                      <a:pt x="98013" y="88181"/>
                      <a:pt x="98827" y="86930"/>
                    </a:cubicBezTo>
                    <a:cubicBezTo>
                      <a:pt x="105084" y="77356"/>
                      <a:pt x="133242" y="34056"/>
                      <a:pt x="143379" y="18413"/>
                    </a:cubicBezTo>
                    <a:cubicBezTo>
                      <a:pt x="145068" y="15847"/>
                      <a:pt x="143379" y="12468"/>
                      <a:pt x="140312" y="12155"/>
                    </a:cubicBezTo>
                    <a:lnTo>
                      <a:pt x="4404" y="16"/>
                    </a:lnTo>
                    <a:cubicBezTo>
                      <a:pt x="1588" y="-234"/>
                      <a:pt x="-602" y="2457"/>
                      <a:pt x="149" y="5147"/>
                    </a:cubicBezTo>
                    <a:close/>
                  </a:path>
                </a:pathLst>
              </a:custGeom>
              <a:solidFill>
                <a:schemeClr val="accent3"/>
              </a:solidFill>
              <a:ln w="6252" cap="flat">
                <a:noFill/>
                <a:prstDash val="solid"/>
                <a:miter/>
              </a:ln>
            </p:spPr>
            <p:txBody>
              <a:bodyPr rtlCol="0" anchor="ctr"/>
              <a:lstStyle/>
              <a:p>
                <a:endParaRPr lang="fi-FI" sz="3200"/>
              </a:p>
            </p:txBody>
          </p:sp>
        </p:grpSp>
        <p:grpSp>
          <p:nvGrpSpPr>
            <p:cNvPr id="11" name="Ryhmä 10">
              <a:extLst>
                <a:ext uri="{FF2B5EF4-FFF2-40B4-BE49-F238E27FC236}">
                  <a16:creationId xmlns:a16="http://schemas.microsoft.com/office/drawing/2014/main" id="{37F2A4F2-FB0A-D126-9691-F8804DA2B8EB}"/>
                </a:ext>
                <a:ext uri="{C183D7F6-B498-43B3-948B-1728B52AA6E4}">
                  <adec:decorative xmlns:adec="http://schemas.microsoft.com/office/drawing/2017/decorative" val="1"/>
                </a:ext>
              </a:extLst>
            </p:cNvPr>
            <p:cNvGrpSpPr/>
            <p:nvPr userDrawn="1"/>
          </p:nvGrpSpPr>
          <p:grpSpPr>
            <a:xfrm>
              <a:off x="2869191" y="482906"/>
              <a:ext cx="5874510" cy="4221225"/>
              <a:chOff x="2869191" y="482906"/>
              <a:chExt cx="5874510" cy="4221225"/>
            </a:xfrm>
          </p:grpSpPr>
          <p:grpSp>
            <p:nvGrpSpPr>
              <p:cNvPr id="551" name="Ryhmä 550">
                <a:extLst>
                  <a:ext uri="{FF2B5EF4-FFF2-40B4-BE49-F238E27FC236}">
                    <a16:creationId xmlns:a16="http://schemas.microsoft.com/office/drawing/2014/main" id="{8139C47B-41C4-3ED9-8572-2BC85527CA44}"/>
                  </a:ext>
                  <a:ext uri="{C183D7F6-B498-43B3-948B-1728B52AA6E4}">
                    <adec:decorative xmlns:adec="http://schemas.microsoft.com/office/drawing/2017/decorative" val="1"/>
                  </a:ext>
                </a:extLst>
              </p:cNvPr>
              <p:cNvGrpSpPr/>
              <p:nvPr userDrawn="1"/>
            </p:nvGrpSpPr>
            <p:grpSpPr>
              <a:xfrm>
                <a:off x="7692323" y="2312287"/>
                <a:ext cx="423254" cy="250453"/>
                <a:chOff x="2740142" y="2145139"/>
                <a:chExt cx="705040" cy="417195"/>
              </a:xfrm>
              <a:solidFill>
                <a:schemeClr val="accent2"/>
              </a:solidFill>
            </p:grpSpPr>
            <p:sp>
              <p:nvSpPr>
                <p:cNvPr id="542" name="Vapaamuotoinen: Muoto 541">
                  <a:extLst>
                    <a:ext uri="{FF2B5EF4-FFF2-40B4-BE49-F238E27FC236}">
                      <a16:creationId xmlns:a16="http://schemas.microsoft.com/office/drawing/2014/main" id="{0D6819B2-18D5-5C4F-92CC-A7EF84CA5DCD}"/>
                    </a:ext>
                  </a:extLst>
                </p:cNvPr>
                <p:cNvSpPr/>
                <p:nvPr/>
              </p:nvSpPr>
              <p:spPr>
                <a:xfrm>
                  <a:off x="2740142" y="2145139"/>
                  <a:ext cx="102393" cy="167163"/>
                </a:xfrm>
                <a:custGeom>
                  <a:avLst/>
                  <a:gdLst>
                    <a:gd name="connsiteX0" fmla="*/ 40767 w 102393"/>
                    <a:gd name="connsiteY0" fmla="*/ 32671 h 167163"/>
                    <a:gd name="connsiteX1" fmla="*/ 40767 w 102393"/>
                    <a:gd name="connsiteY1" fmla="*/ 66485 h 167163"/>
                    <a:gd name="connsiteX2" fmla="*/ 95250 w 102393"/>
                    <a:gd name="connsiteY2" fmla="*/ 66485 h 167163"/>
                    <a:gd name="connsiteX3" fmla="*/ 95250 w 102393"/>
                    <a:gd name="connsiteY3" fmla="*/ 97917 h 167163"/>
                    <a:gd name="connsiteX4" fmla="*/ 40767 w 102393"/>
                    <a:gd name="connsiteY4" fmla="*/ 97917 h 167163"/>
                    <a:gd name="connsiteX5" fmla="*/ 40767 w 102393"/>
                    <a:gd name="connsiteY5" fmla="*/ 134588 h 167163"/>
                    <a:gd name="connsiteX6" fmla="*/ 102394 w 102393"/>
                    <a:gd name="connsiteY6" fmla="*/ 134588 h 167163"/>
                    <a:gd name="connsiteX7" fmla="*/ 102394 w 102393"/>
                    <a:gd name="connsiteY7" fmla="*/ 167164 h 167163"/>
                    <a:gd name="connsiteX8" fmla="*/ 0 w 102393"/>
                    <a:gd name="connsiteY8" fmla="*/ 167164 h 167163"/>
                    <a:gd name="connsiteX9" fmla="*/ 0 w 102393"/>
                    <a:gd name="connsiteY9" fmla="*/ 0 h 167163"/>
                    <a:gd name="connsiteX10" fmla="*/ 102394 w 102393"/>
                    <a:gd name="connsiteY10" fmla="*/ 0 h 167163"/>
                    <a:gd name="connsiteX11" fmla="*/ 102394 w 102393"/>
                    <a:gd name="connsiteY11" fmla="*/ 32575 h 167163"/>
                    <a:gd name="connsiteX12" fmla="*/ 40767 w 102393"/>
                    <a:gd name="connsiteY12" fmla="*/ 325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393" h="167163">
                      <a:moveTo>
                        <a:pt x="40767" y="32671"/>
                      </a:moveTo>
                      <a:lnTo>
                        <a:pt x="40767" y="66485"/>
                      </a:lnTo>
                      <a:lnTo>
                        <a:pt x="95250" y="66485"/>
                      </a:lnTo>
                      <a:lnTo>
                        <a:pt x="95250" y="97917"/>
                      </a:lnTo>
                      <a:lnTo>
                        <a:pt x="40767" y="97917"/>
                      </a:lnTo>
                      <a:lnTo>
                        <a:pt x="40767" y="134588"/>
                      </a:lnTo>
                      <a:lnTo>
                        <a:pt x="102394" y="134588"/>
                      </a:lnTo>
                      <a:lnTo>
                        <a:pt x="102394" y="167164"/>
                      </a:lnTo>
                      <a:lnTo>
                        <a:pt x="0" y="167164"/>
                      </a:lnTo>
                      <a:lnTo>
                        <a:pt x="0" y="0"/>
                      </a:lnTo>
                      <a:lnTo>
                        <a:pt x="102394" y="0"/>
                      </a:lnTo>
                      <a:lnTo>
                        <a:pt x="102394" y="32575"/>
                      </a:lnTo>
                      <a:lnTo>
                        <a:pt x="40767" y="32575"/>
                      </a:lnTo>
                      <a:close/>
                    </a:path>
                  </a:pathLst>
                </a:custGeom>
                <a:grpFill/>
                <a:ln w="9525" cap="flat">
                  <a:noFill/>
                  <a:prstDash val="solid"/>
                  <a:miter/>
                </a:ln>
              </p:spPr>
              <p:txBody>
                <a:bodyPr rtlCol="0" anchor="ctr"/>
                <a:lstStyle/>
                <a:p>
                  <a:endParaRPr lang="fi-FI" sz="3200"/>
                </a:p>
              </p:txBody>
            </p:sp>
            <p:sp>
              <p:nvSpPr>
                <p:cNvPr id="543" name="Vapaamuotoinen: Muoto 542">
                  <a:extLst>
                    <a:ext uri="{FF2B5EF4-FFF2-40B4-BE49-F238E27FC236}">
                      <a16:creationId xmlns:a16="http://schemas.microsoft.com/office/drawing/2014/main" id="{0AFA5EE3-BC11-FA8A-3EA2-F214592925A1}"/>
                    </a:ext>
                  </a:extLst>
                </p:cNvPr>
                <p:cNvSpPr/>
                <p:nvPr/>
              </p:nvSpPr>
              <p:spPr>
                <a:xfrm>
                  <a:off x="2861776" y="2177620"/>
                  <a:ext cx="115061" cy="136779"/>
                </a:xfrm>
                <a:custGeom>
                  <a:avLst/>
                  <a:gdLst>
                    <a:gd name="connsiteX0" fmla="*/ 30290 w 115061"/>
                    <a:gd name="connsiteY0" fmla="*/ 130683 h 136779"/>
                    <a:gd name="connsiteX1" fmla="*/ 8858 w 115061"/>
                    <a:gd name="connsiteY1" fmla="*/ 114395 h 136779"/>
                    <a:gd name="connsiteX2" fmla="*/ 0 w 115061"/>
                    <a:gd name="connsiteY2" fmla="*/ 91154 h 136779"/>
                    <a:gd name="connsiteX3" fmla="*/ 40291 w 115061"/>
                    <a:gd name="connsiteY3" fmla="*/ 91154 h 136779"/>
                    <a:gd name="connsiteX4" fmla="*/ 46672 w 115061"/>
                    <a:gd name="connsiteY4" fmla="*/ 102394 h 136779"/>
                    <a:gd name="connsiteX5" fmla="*/ 60674 w 115061"/>
                    <a:gd name="connsiteY5" fmla="*/ 106680 h 136779"/>
                    <a:gd name="connsiteX6" fmla="*/ 72485 w 115061"/>
                    <a:gd name="connsiteY6" fmla="*/ 103727 h 136779"/>
                    <a:gd name="connsiteX7" fmla="*/ 76676 w 115061"/>
                    <a:gd name="connsiteY7" fmla="*/ 96012 h 136779"/>
                    <a:gd name="connsiteX8" fmla="*/ 70771 w 115061"/>
                    <a:gd name="connsiteY8" fmla="*/ 87535 h 136779"/>
                    <a:gd name="connsiteX9" fmla="*/ 51435 w 115061"/>
                    <a:gd name="connsiteY9" fmla="*/ 81439 h 136779"/>
                    <a:gd name="connsiteX10" fmla="*/ 27622 w 115061"/>
                    <a:gd name="connsiteY10" fmla="*/ 74390 h 136779"/>
                    <a:gd name="connsiteX11" fmla="*/ 11240 w 115061"/>
                    <a:gd name="connsiteY11" fmla="*/ 62675 h 136779"/>
                    <a:gd name="connsiteX12" fmla="*/ 4382 w 115061"/>
                    <a:gd name="connsiteY12" fmla="*/ 41148 h 136779"/>
                    <a:gd name="connsiteX13" fmla="*/ 10668 w 115061"/>
                    <a:gd name="connsiteY13" fmla="*/ 20288 h 136779"/>
                    <a:gd name="connsiteX14" fmla="*/ 29242 w 115061"/>
                    <a:gd name="connsiteY14" fmla="*/ 5429 h 136779"/>
                    <a:gd name="connsiteX15" fmla="*/ 58388 w 115061"/>
                    <a:gd name="connsiteY15" fmla="*/ 0 h 136779"/>
                    <a:gd name="connsiteX16" fmla="*/ 97822 w 115061"/>
                    <a:gd name="connsiteY16" fmla="*/ 12383 h 136779"/>
                    <a:gd name="connsiteX17" fmla="*/ 114395 w 115061"/>
                    <a:gd name="connsiteY17" fmla="*/ 45244 h 136779"/>
                    <a:gd name="connsiteX18" fmla="*/ 76771 w 115061"/>
                    <a:gd name="connsiteY18" fmla="*/ 45244 h 136779"/>
                    <a:gd name="connsiteX19" fmla="*/ 70676 w 115061"/>
                    <a:gd name="connsiteY19" fmla="*/ 34290 h 136779"/>
                    <a:gd name="connsiteX20" fmla="*/ 57245 w 115061"/>
                    <a:gd name="connsiteY20" fmla="*/ 30290 h 136779"/>
                    <a:gd name="connsiteX21" fmla="*/ 46292 w 115061"/>
                    <a:gd name="connsiteY21" fmla="*/ 33052 h 136779"/>
                    <a:gd name="connsiteX22" fmla="*/ 42482 w 115061"/>
                    <a:gd name="connsiteY22" fmla="*/ 40577 h 136779"/>
                    <a:gd name="connsiteX23" fmla="*/ 48578 w 115061"/>
                    <a:gd name="connsiteY23" fmla="*/ 49149 h 136779"/>
                    <a:gd name="connsiteX24" fmla="*/ 67532 w 115061"/>
                    <a:gd name="connsiteY24" fmla="*/ 54864 h 136779"/>
                    <a:gd name="connsiteX25" fmla="*/ 91535 w 115061"/>
                    <a:gd name="connsiteY25" fmla="*/ 62389 h 136779"/>
                    <a:gd name="connsiteX26" fmla="*/ 107823 w 115061"/>
                    <a:gd name="connsiteY26" fmla="*/ 74295 h 136779"/>
                    <a:gd name="connsiteX27" fmla="*/ 115062 w 115061"/>
                    <a:gd name="connsiteY27" fmla="*/ 96298 h 136779"/>
                    <a:gd name="connsiteX28" fmla="*/ 108490 w 115061"/>
                    <a:gd name="connsiteY28" fmla="*/ 117157 h 136779"/>
                    <a:gd name="connsiteX29" fmla="*/ 89630 w 115061"/>
                    <a:gd name="connsiteY29" fmla="*/ 131540 h 136779"/>
                    <a:gd name="connsiteX30" fmla="*/ 61151 w 115061"/>
                    <a:gd name="connsiteY30" fmla="*/ 136779 h 136779"/>
                    <a:gd name="connsiteX31" fmla="*/ 30194 w 115061"/>
                    <a:gd name="connsiteY31" fmla="*/ 130874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5061" h="136779">
                      <a:moveTo>
                        <a:pt x="30290" y="130683"/>
                      </a:moveTo>
                      <a:cubicBezTo>
                        <a:pt x="21241" y="126682"/>
                        <a:pt x="14097" y="121253"/>
                        <a:pt x="8858" y="114395"/>
                      </a:cubicBezTo>
                      <a:cubicBezTo>
                        <a:pt x="3620" y="107537"/>
                        <a:pt x="667" y="99727"/>
                        <a:pt x="0" y="91154"/>
                      </a:cubicBezTo>
                      <a:lnTo>
                        <a:pt x="40291" y="91154"/>
                      </a:lnTo>
                      <a:cubicBezTo>
                        <a:pt x="40767" y="95726"/>
                        <a:pt x="42863" y="99536"/>
                        <a:pt x="46672" y="102394"/>
                      </a:cubicBezTo>
                      <a:cubicBezTo>
                        <a:pt x="50483" y="105251"/>
                        <a:pt x="55150" y="106680"/>
                        <a:pt x="60674" y="106680"/>
                      </a:cubicBezTo>
                      <a:cubicBezTo>
                        <a:pt x="65723" y="106680"/>
                        <a:pt x="69723" y="105728"/>
                        <a:pt x="72485" y="103727"/>
                      </a:cubicBezTo>
                      <a:cubicBezTo>
                        <a:pt x="75248" y="101727"/>
                        <a:pt x="76676" y="99155"/>
                        <a:pt x="76676" y="96012"/>
                      </a:cubicBezTo>
                      <a:cubicBezTo>
                        <a:pt x="76676" y="92202"/>
                        <a:pt x="74676" y="89344"/>
                        <a:pt x="70771" y="87535"/>
                      </a:cubicBezTo>
                      <a:cubicBezTo>
                        <a:pt x="66770" y="85725"/>
                        <a:pt x="60389" y="83725"/>
                        <a:pt x="51435" y="81439"/>
                      </a:cubicBezTo>
                      <a:cubicBezTo>
                        <a:pt x="41910" y="79248"/>
                        <a:pt x="34004" y="76867"/>
                        <a:pt x="27622" y="74390"/>
                      </a:cubicBezTo>
                      <a:cubicBezTo>
                        <a:pt x="21241" y="71914"/>
                        <a:pt x="15811" y="68009"/>
                        <a:pt x="11240" y="62675"/>
                      </a:cubicBezTo>
                      <a:cubicBezTo>
                        <a:pt x="6668" y="57340"/>
                        <a:pt x="4382" y="50197"/>
                        <a:pt x="4382" y="41148"/>
                      </a:cubicBezTo>
                      <a:cubicBezTo>
                        <a:pt x="4382" y="33528"/>
                        <a:pt x="6477" y="26575"/>
                        <a:pt x="10668" y="20288"/>
                      </a:cubicBezTo>
                      <a:cubicBezTo>
                        <a:pt x="14859" y="14002"/>
                        <a:pt x="21050" y="9049"/>
                        <a:pt x="29242" y="5429"/>
                      </a:cubicBezTo>
                      <a:cubicBezTo>
                        <a:pt x="37433" y="1810"/>
                        <a:pt x="47149" y="0"/>
                        <a:pt x="58388" y="0"/>
                      </a:cubicBezTo>
                      <a:cubicBezTo>
                        <a:pt x="75057" y="0"/>
                        <a:pt x="88202" y="4096"/>
                        <a:pt x="97822" y="12383"/>
                      </a:cubicBezTo>
                      <a:cubicBezTo>
                        <a:pt x="107442" y="20669"/>
                        <a:pt x="112967" y="31623"/>
                        <a:pt x="114395" y="45244"/>
                      </a:cubicBezTo>
                      <a:lnTo>
                        <a:pt x="76771" y="45244"/>
                      </a:lnTo>
                      <a:cubicBezTo>
                        <a:pt x="76105" y="40672"/>
                        <a:pt x="74105" y="36957"/>
                        <a:pt x="70676" y="34290"/>
                      </a:cubicBezTo>
                      <a:cubicBezTo>
                        <a:pt x="67246" y="31623"/>
                        <a:pt x="62770" y="30290"/>
                        <a:pt x="57245" y="30290"/>
                      </a:cubicBezTo>
                      <a:cubicBezTo>
                        <a:pt x="52483" y="30290"/>
                        <a:pt x="48863" y="31242"/>
                        <a:pt x="46292" y="33052"/>
                      </a:cubicBezTo>
                      <a:cubicBezTo>
                        <a:pt x="43720" y="34862"/>
                        <a:pt x="42482" y="37338"/>
                        <a:pt x="42482" y="40577"/>
                      </a:cubicBezTo>
                      <a:cubicBezTo>
                        <a:pt x="42482" y="44387"/>
                        <a:pt x="44482" y="47244"/>
                        <a:pt x="48578" y="49149"/>
                      </a:cubicBezTo>
                      <a:cubicBezTo>
                        <a:pt x="52673" y="51054"/>
                        <a:pt x="58960" y="52959"/>
                        <a:pt x="67532" y="54864"/>
                      </a:cubicBezTo>
                      <a:cubicBezTo>
                        <a:pt x="77343" y="57436"/>
                        <a:pt x="85439" y="59912"/>
                        <a:pt x="91535" y="62389"/>
                      </a:cubicBezTo>
                      <a:cubicBezTo>
                        <a:pt x="97727" y="64865"/>
                        <a:pt x="103156" y="68771"/>
                        <a:pt x="107823" y="74295"/>
                      </a:cubicBezTo>
                      <a:cubicBezTo>
                        <a:pt x="112490" y="79820"/>
                        <a:pt x="114967" y="87154"/>
                        <a:pt x="115062" y="96298"/>
                      </a:cubicBezTo>
                      <a:cubicBezTo>
                        <a:pt x="115062" y="104108"/>
                        <a:pt x="112871" y="111062"/>
                        <a:pt x="108490" y="117157"/>
                      </a:cubicBezTo>
                      <a:cubicBezTo>
                        <a:pt x="104108" y="123254"/>
                        <a:pt x="97822" y="128111"/>
                        <a:pt x="89630" y="131540"/>
                      </a:cubicBezTo>
                      <a:cubicBezTo>
                        <a:pt x="81439" y="134969"/>
                        <a:pt x="72009" y="136779"/>
                        <a:pt x="61151" y="136779"/>
                      </a:cubicBezTo>
                      <a:cubicBezTo>
                        <a:pt x="49530" y="136779"/>
                        <a:pt x="39243" y="134779"/>
                        <a:pt x="30194" y="130874"/>
                      </a:cubicBezTo>
                      <a:close/>
                    </a:path>
                  </a:pathLst>
                </a:custGeom>
                <a:grpFill/>
                <a:ln w="9525" cap="flat">
                  <a:noFill/>
                  <a:prstDash val="solid"/>
                  <a:miter/>
                </a:ln>
              </p:spPr>
              <p:txBody>
                <a:bodyPr rtlCol="0" anchor="ctr"/>
                <a:lstStyle/>
                <a:p>
                  <a:endParaRPr lang="fi-FI" sz="3200"/>
                </a:p>
              </p:txBody>
            </p:sp>
            <p:sp>
              <p:nvSpPr>
                <p:cNvPr id="544" name="Vapaamuotoinen: Muoto 543">
                  <a:extLst>
                    <a:ext uri="{FF2B5EF4-FFF2-40B4-BE49-F238E27FC236}">
                      <a16:creationId xmlns:a16="http://schemas.microsoft.com/office/drawing/2014/main" id="{3C6B3235-EE53-6C96-FA93-E87FD07AD212}"/>
                    </a:ext>
                  </a:extLst>
                </p:cNvPr>
                <p:cNvSpPr/>
                <p:nvPr/>
              </p:nvSpPr>
              <p:spPr>
                <a:xfrm>
                  <a:off x="3001794" y="2177524"/>
                  <a:ext cx="140208" cy="198119"/>
                </a:xfrm>
                <a:custGeom>
                  <a:avLst/>
                  <a:gdLst>
                    <a:gd name="connsiteX0" fmla="*/ 57245 w 140208"/>
                    <a:gd name="connsiteY0" fmla="*/ 5715 h 198119"/>
                    <a:gd name="connsiteX1" fmla="*/ 81724 w 140208"/>
                    <a:gd name="connsiteY1" fmla="*/ 0 h 198119"/>
                    <a:gd name="connsiteX2" fmla="*/ 111443 w 140208"/>
                    <a:gd name="connsiteY2" fmla="*/ 8382 h 198119"/>
                    <a:gd name="connsiteX3" fmla="*/ 132493 w 140208"/>
                    <a:gd name="connsiteY3" fmla="*/ 32195 h 198119"/>
                    <a:gd name="connsiteX4" fmla="*/ 140208 w 140208"/>
                    <a:gd name="connsiteY4" fmla="*/ 68104 h 198119"/>
                    <a:gd name="connsiteX5" fmla="*/ 132493 w 140208"/>
                    <a:gd name="connsiteY5" fmla="*/ 104204 h 198119"/>
                    <a:gd name="connsiteX6" fmla="*/ 111443 w 140208"/>
                    <a:gd name="connsiteY6" fmla="*/ 128207 h 198119"/>
                    <a:gd name="connsiteX7" fmla="*/ 81724 w 140208"/>
                    <a:gd name="connsiteY7" fmla="*/ 136684 h 198119"/>
                    <a:gd name="connsiteX8" fmla="*/ 57341 w 140208"/>
                    <a:gd name="connsiteY8" fmla="*/ 130969 h 198119"/>
                    <a:gd name="connsiteX9" fmla="*/ 40767 w 140208"/>
                    <a:gd name="connsiteY9" fmla="*/ 116205 h 198119"/>
                    <a:gd name="connsiteX10" fmla="*/ 40767 w 140208"/>
                    <a:gd name="connsiteY10" fmla="*/ 198120 h 198119"/>
                    <a:gd name="connsiteX11" fmla="*/ 0 w 140208"/>
                    <a:gd name="connsiteY11" fmla="*/ 198120 h 198119"/>
                    <a:gd name="connsiteX12" fmla="*/ 0 w 140208"/>
                    <a:gd name="connsiteY12" fmla="*/ 1905 h 198119"/>
                    <a:gd name="connsiteX13" fmla="*/ 40767 w 140208"/>
                    <a:gd name="connsiteY13" fmla="*/ 1905 h 198119"/>
                    <a:gd name="connsiteX14" fmla="*/ 40767 w 140208"/>
                    <a:gd name="connsiteY14" fmla="*/ 20765 h 198119"/>
                    <a:gd name="connsiteX15" fmla="*/ 57150 w 140208"/>
                    <a:gd name="connsiteY15" fmla="*/ 5715 h 198119"/>
                    <a:gd name="connsiteX16" fmla="*/ 90488 w 140208"/>
                    <a:gd name="connsiteY16" fmla="*/ 44196 h 198119"/>
                    <a:gd name="connsiteX17" fmla="*/ 69628 w 140208"/>
                    <a:gd name="connsiteY17" fmla="*/ 35528 h 198119"/>
                    <a:gd name="connsiteX18" fmla="*/ 49054 w 140208"/>
                    <a:gd name="connsiteY18" fmla="*/ 44291 h 198119"/>
                    <a:gd name="connsiteX19" fmla="*/ 40576 w 140208"/>
                    <a:gd name="connsiteY19" fmla="*/ 68390 h 198119"/>
                    <a:gd name="connsiteX20" fmla="*/ 49054 w 140208"/>
                    <a:gd name="connsiteY20" fmla="*/ 92393 h 198119"/>
                    <a:gd name="connsiteX21" fmla="*/ 69628 w 140208"/>
                    <a:gd name="connsiteY21" fmla="*/ 101251 h 198119"/>
                    <a:gd name="connsiteX22" fmla="*/ 90297 w 140208"/>
                    <a:gd name="connsiteY22" fmla="*/ 92297 h 198119"/>
                    <a:gd name="connsiteX23" fmla="*/ 98870 w 140208"/>
                    <a:gd name="connsiteY23" fmla="*/ 68104 h 198119"/>
                    <a:gd name="connsiteX24" fmla="*/ 90392 w 140208"/>
                    <a:gd name="connsiteY24" fmla="*/ 44196 h 19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208" h="198119">
                      <a:moveTo>
                        <a:pt x="57245" y="5715"/>
                      </a:moveTo>
                      <a:cubicBezTo>
                        <a:pt x="64198" y="1905"/>
                        <a:pt x="72390" y="0"/>
                        <a:pt x="81724" y="0"/>
                      </a:cubicBezTo>
                      <a:cubicBezTo>
                        <a:pt x="92678" y="0"/>
                        <a:pt x="102584" y="2762"/>
                        <a:pt x="111443" y="8382"/>
                      </a:cubicBezTo>
                      <a:cubicBezTo>
                        <a:pt x="120301" y="13907"/>
                        <a:pt x="127349" y="21908"/>
                        <a:pt x="132493" y="32195"/>
                      </a:cubicBezTo>
                      <a:cubicBezTo>
                        <a:pt x="137636" y="42482"/>
                        <a:pt x="140208" y="54483"/>
                        <a:pt x="140208" y="68104"/>
                      </a:cubicBezTo>
                      <a:cubicBezTo>
                        <a:pt x="140208" y="81725"/>
                        <a:pt x="137636" y="93821"/>
                        <a:pt x="132493" y="104204"/>
                      </a:cubicBezTo>
                      <a:cubicBezTo>
                        <a:pt x="127349" y="114586"/>
                        <a:pt x="120301" y="122587"/>
                        <a:pt x="111443" y="128207"/>
                      </a:cubicBezTo>
                      <a:cubicBezTo>
                        <a:pt x="102584" y="133826"/>
                        <a:pt x="92678" y="136684"/>
                        <a:pt x="81724" y="136684"/>
                      </a:cubicBezTo>
                      <a:cubicBezTo>
                        <a:pt x="72485" y="136684"/>
                        <a:pt x="64389" y="134779"/>
                        <a:pt x="57341" y="130969"/>
                      </a:cubicBezTo>
                      <a:cubicBezTo>
                        <a:pt x="50292" y="127159"/>
                        <a:pt x="44768" y="122206"/>
                        <a:pt x="40767" y="116205"/>
                      </a:cubicBezTo>
                      <a:lnTo>
                        <a:pt x="40767" y="198120"/>
                      </a:lnTo>
                      <a:lnTo>
                        <a:pt x="0" y="198120"/>
                      </a:lnTo>
                      <a:lnTo>
                        <a:pt x="0" y="1905"/>
                      </a:lnTo>
                      <a:lnTo>
                        <a:pt x="40767" y="1905"/>
                      </a:lnTo>
                      <a:lnTo>
                        <a:pt x="40767" y="20765"/>
                      </a:lnTo>
                      <a:cubicBezTo>
                        <a:pt x="44768" y="14573"/>
                        <a:pt x="50197" y="9620"/>
                        <a:pt x="57150" y="5715"/>
                      </a:cubicBezTo>
                      <a:close/>
                      <a:moveTo>
                        <a:pt x="90488" y="44196"/>
                      </a:moveTo>
                      <a:cubicBezTo>
                        <a:pt x="84868" y="38386"/>
                        <a:pt x="77915" y="35528"/>
                        <a:pt x="69628" y="35528"/>
                      </a:cubicBezTo>
                      <a:cubicBezTo>
                        <a:pt x="61341" y="35528"/>
                        <a:pt x="54673" y="38481"/>
                        <a:pt x="49054" y="44291"/>
                      </a:cubicBezTo>
                      <a:cubicBezTo>
                        <a:pt x="43434" y="50197"/>
                        <a:pt x="40576" y="58198"/>
                        <a:pt x="40576" y="68390"/>
                      </a:cubicBezTo>
                      <a:cubicBezTo>
                        <a:pt x="40576" y="78581"/>
                        <a:pt x="43339" y="86582"/>
                        <a:pt x="49054" y="92393"/>
                      </a:cubicBezTo>
                      <a:cubicBezTo>
                        <a:pt x="54673" y="98298"/>
                        <a:pt x="61531" y="101251"/>
                        <a:pt x="69628" y="101251"/>
                      </a:cubicBezTo>
                      <a:cubicBezTo>
                        <a:pt x="77724" y="101251"/>
                        <a:pt x="84677" y="98298"/>
                        <a:pt x="90297" y="92297"/>
                      </a:cubicBezTo>
                      <a:cubicBezTo>
                        <a:pt x="95917" y="86296"/>
                        <a:pt x="98870" y="78296"/>
                        <a:pt x="98870" y="68104"/>
                      </a:cubicBezTo>
                      <a:cubicBezTo>
                        <a:pt x="98870" y="57912"/>
                        <a:pt x="96012" y="50006"/>
                        <a:pt x="90392" y="44196"/>
                      </a:cubicBezTo>
                      <a:close/>
                    </a:path>
                  </a:pathLst>
                </a:custGeom>
                <a:grpFill/>
                <a:ln w="9525" cap="flat">
                  <a:noFill/>
                  <a:prstDash val="solid"/>
                  <a:miter/>
                </a:ln>
              </p:spPr>
              <p:txBody>
                <a:bodyPr rtlCol="0" anchor="ctr"/>
                <a:lstStyle/>
                <a:p>
                  <a:endParaRPr lang="fi-FI" sz="3200"/>
                </a:p>
              </p:txBody>
            </p:sp>
            <p:sp>
              <p:nvSpPr>
                <p:cNvPr id="545" name="Vapaamuotoinen: Muoto 544">
                  <a:extLst>
                    <a:ext uri="{FF2B5EF4-FFF2-40B4-BE49-F238E27FC236}">
                      <a16:creationId xmlns:a16="http://schemas.microsoft.com/office/drawing/2014/main" id="{1CE706FB-1B06-1796-BD31-863EC4AE003C}"/>
                    </a:ext>
                  </a:extLst>
                </p:cNvPr>
                <p:cNvSpPr/>
                <p:nvPr/>
              </p:nvSpPr>
              <p:spPr>
                <a:xfrm>
                  <a:off x="3155432" y="2177524"/>
                  <a:ext cx="138112" cy="136779"/>
                </a:xfrm>
                <a:custGeom>
                  <a:avLst/>
                  <a:gdLst>
                    <a:gd name="connsiteX0" fmla="*/ 33433 w 138112"/>
                    <a:gd name="connsiteY0" fmla="*/ 128397 h 136779"/>
                    <a:gd name="connsiteX1" fmla="*/ 8953 w 138112"/>
                    <a:gd name="connsiteY1" fmla="*/ 104584 h 136779"/>
                    <a:gd name="connsiteX2" fmla="*/ 0 w 138112"/>
                    <a:gd name="connsiteY2" fmla="*/ 68390 h 136779"/>
                    <a:gd name="connsiteX3" fmla="*/ 9049 w 138112"/>
                    <a:gd name="connsiteY3" fmla="*/ 32290 h 136779"/>
                    <a:gd name="connsiteX4" fmla="*/ 33814 w 138112"/>
                    <a:gd name="connsiteY4" fmla="*/ 8382 h 136779"/>
                    <a:gd name="connsiteX5" fmla="*/ 69056 w 138112"/>
                    <a:gd name="connsiteY5" fmla="*/ 0 h 136779"/>
                    <a:gd name="connsiteX6" fmla="*/ 104299 w 138112"/>
                    <a:gd name="connsiteY6" fmla="*/ 8382 h 136779"/>
                    <a:gd name="connsiteX7" fmla="*/ 129064 w 138112"/>
                    <a:gd name="connsiteY7" fmla="*/ 32290 h 136779"/>
                    <a:gd name="connsiteX8" fmla="*/ 138113 w 138112"/>
                    <a:gd name="connsiteY8" fmla="*/ 68390 h 136779"/>
                    <a:gd name="connsiteX9" fmla="*/ 128968 w 138112"/>
                    <a:gd name="connsiteY9" fmla="*/ 104489 h 136779"/>
                    <a:gd name="connsiteX10" fmla="*/ 104013 w 138112"/>
                    <a:gd name="connsiteY10" fmla="*/ 128397 h 136779"/>
                    <a:gd name="connsiteX11" fmla="*/ 68675 w 138112"/>
                    <a:gd name="connsiteY11" fmla="*/ 136779 h 136779"/>
                    <a:gd name="connsiteX12" fmla="*/ 33528 w 138112"/>
                    <a:gd name="connsiteY12" fmla="*/ 128397 h 136779"/>
                    <a:gd name="connsiteX13" fmla="*/ 88487 w 138112"/>
                    <a:gd name="connsiteY13" fmla="*/ 92964 h 136779"/>
                    <a:gd name="connsiteX14" fmla="*/ 96679 w 138112"/>
                    <a:gd name="connsiteY14" fmla="*/ 68390 h 136779"/>
                    <a:gd name="connsiteX15" fmla="*/ 88678 w 138112"/>
                    <a:gd name="connsiteY15" fmla="*/ 43815 h 136779"/>
                    <a:gd name="connsiteX16" fmla="*/ 69056 w 138112"/>
                    <a:gd name="connsiteY16" fmla="*/ 35243 h 136779"/>
                    <a:gd name="connsiteX17" fmla="*/ 49244 w 138112"/>
                    <a:gd name="connsiteY17" fmla="*/ 43720 h 136779"/>
                    <a:gd name="connsiteX18" fmla="*/ 41434 w 138112"/>
                    <a:gd name="connsiteY18" fmla="*/ 68390 h 136779"/>
                    <a:gd name="connsiteX19" fmla="*/ 49149 w 138112"/>
                    <a:gd name="connsiteY19" fmla="*/ 92964 h 136779"/>
                    <a:gd name="connsiteX20" fmla="*/ 68580 w 138112"/>
                    <a:gd name="connsiteY20" fmla="*/ 101537 h 136779"/>
                    <a:gd name="connsiteX21" fmla="*/ 88487 w 138112"/>
                    <a:gd name="connsiteY21" fmla="*/ 92964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12" h="136779">
                      <a:moveTo>
                        <a:pt x="33433" y="128397"/>
                      </a:moveTo>
                      <a:cubicBezTo>
                        <a:pt x="23050" y="122873"/>
                        <a:pt x="14859" y="114871"/>
                        <a:pt x="8953" y="104584"/>
                      </a:cubicBezTo>
                      <a:cubicBezTo>
                        <a:pt x="3048" y="94298"/>
                        <a:pt x="0" y="82201"/>
                        <a:pt x="0" y="68390"/>
                      </a:cubicBezTo>
                      <a:cubicBezTo>
                        <a:pt x="0" y="54578"/>
                        <a:pt x="3048" y="42672"/>
                        <a:pt x="9049" y="32290"/>
                      </a:cubicBezTo>
                      <a:cubicBezTo>
                        <a:pt x="15049" y="21908"/>
                        <a:pt x="23336" y="13907"/>
                        <a:pt x="33814" y="8382"/>
                      </a:cubicBezTo>
                      <a:cubicBezTo>
                        <a:pt x="44291" y="2858"/>
                        <a:pt x="56007" y="0"/>
                        <a:pt x="69056" y="0"/>
                      </a:cubicBezTo>
                      <a:cubicBezTo>
                        <a:pt x="82105" y="0"/>
                        <a:pt x="93821" y="2762"/>
                        <a:pt x="104299" y="8382"/>
                      </a:cubicBezTo>
                      <a:cubicBezTo>
                        <a:pt x="114776" y="13907"/>
                        <a:pt x="123063" y="21908"/>
                        <a:pt x="129064" y="32290"/>
                      </a:cubicBezTo>
                      <a:cubicBezTo>
                        <a:pt x="135065" y="42672"/>
                        <a:pt x="138113" y="54673"/>
                        <a:pt x="138113" y="68390"/>
                      </a:cubicBezTo>
                      <a:cubicBezTo>
                        <a:pt x="138113" y="82106"/>
                        <a:pt x="135065" y="94107"/>
                        <a:pt x="128968" y="104489"/>
                      </a:cubicBezTo>
                      <a:cubicBezTo>
                        <a:pt x="122872" y="114871"/>
                        <a:pt x="114490" y="122873"/>
                        <a:pt x="104013" y="128397"/>
                      </a:cubicBezTo>
                      <a:cubicBezTo>
                        <a:pt x="93440" y="133922"/>
                        <a:pt x="81629" y="136779"/>
                        <a:pt x="68675" y="136779"/>
                      </a:cubicBezTo>
                      <a:cubicBezTo>
                        <a:pt x="55721" y="136779"/>
                        <a:pt x="43910" y="134017"/>
                        <a:pt x="33528" y="128397"/>
                      </a:cubicBezTo>
                      <a:close/>
                      <a:moveTo>
                        <a:pt x="88487" y="92964"/>
                      </a:moveTo>
                      <a:cubicBezTo>
                        <a:pt x="93916" y="87249"/>
                        <a:pt x="96679" y="79058"/>
                        <a:pt x="96679" y="68390"/>
                      </a:cubicBezTo>
                      <a:cubicBezTo>
                        <a:pt x="96679" y="57722"/>
                        <a:pt x="94012" y="49530"/>
                        <a:pt x="88678" y="43815"/>
                      </a:cubicBezTo>
                      <a:cubicBezTo>
                        <a:pt x="83344" y="38100"/>
                        <a:pt x="76771" y="35243"/>
                        <a:pt x="69056" y="35243"/>
                      </a:cubicBezTo>
                      <a:cubicBezTo>
                        <a:pt x="61341" y="35243"/>
                        <a:pt x="54483" y="38100"/>
                        <a:pt x="49244" y="43720"/>
                      </a:cubicBezTo>
                      <a:cubicBezTo>
                        <a:pt x="44005" y="49340"/>
                        <a:pt x="41434" y="57531"/>
                        <a:pt x="41434" y="68390"/>
                      </a:cubicBezTo>
                      <a:cubicBezTo>
                        <a:pt x="41434" y="79248"/>
                        <a:pt x="44005" y="87154"/>
                        <a:pt x="49149" y="92964"/>
                      </a:cubicBezTo>
                      <a:cubicBezTo>
                        <a:pt x="54292" y="98679"/>
                        <a:pt x="60769" y="101537"/>
                        <a:pt x="68580" y="101537"/>
                      </a:cubicBezTo>
                      <a:cubicBezTo>
                        <a:pt x="76390" y="101537"/>
                        <a:pt x="82963" y="98679"/>
                        <a:pt x="88487" y="92964"/>
                      </a:cubicBezTo>
                      <a:close/>
                    </a:path>
                  </a:pathLst>
                </a:custGeom>
                <a:grpFill/>
                <a:ln w="9525" cap="flat">
                  <a:noFill/>
                  <a:prstDash val="solid"/>
                  <a:miter/>
                </a:ln>
              </p:spPr>
              <p:txBody>
                <a:bodyPr rtlCol="0" anchor="ctr"/>
                <a:lstStyle/>
                <a:p>
                  <a:endParaRPr lang="fi-FI" sz="3200"/>
                </a:p>
              </p:txBody>
            </p:sp>
            <p:sp>
              <p:nvSpPr>
                <p:cNvPr id="546" name="Vapaamuotoinen: Muoto 545">
                  <a:extLst>
                    <a:ext uri="{FF2B5EF4-FFF2-40B4-BE49-F238E27FC236}">
                      <a16:creationId xmlns:a16="http://schemas.microsoft.com/office/drawing/2014/main" id="{667EC422-5233-4806-219C-D4AABB5E6A59}"/>
                    </a:ext>
                  </a:extLst>
                </p:cNvPr>
                <p:cNvSpPr/>
                <p:nvPr/>
              </p:nvSpPr>
              <p:spPr>
                <a:xfrm>
                  <a:off x="3307070" y="2177524"/>
                  <a:ext cx="138112" cy="136779"/>
                </a:xfrm>
                <a:custGeom>
                  <a:avLst/>
                  <a:gdLst>
                    <a:gd name="connsiteX0" fmla="*/ 33528 w 138112"/>
                    <a:gd name="connsiteY0" fmla="*/ 128397 h 136779"/>
                    <a:gd name="connsiteX1" fmla="*/ 8953 w 138112"/>
                    <a:gd name="connsiteY1" fmla="*/ 104584 h 136779"/>
                    <a:gd name="connsiteX2" fmla="*/ 0 w 138112"/>
                    <a:gd name="connsiteY2" fmla="*/ 68390 h 136779"/>
                    <a:gd name="connsiteX3" fmla="*/ 9049 w 138112"/>
                    <a:gd name="connsiteY3" fmla="*/ 32290 h 136779"/>
                    <a:gd name="connsiteX4" fmla="*/ 33814 w 138112"/>
                    <a:gd name="connsiteY4" fmla="*/ 8382 h 136779"/>
                    <a:gd name="connsiteX5" fmla="*/ 69056 w 138112"/>
                    <a:gd name="connsiteY5" fmla="*/ 0 h 136779"/>
                    <a:gd name="connsiteX6" fmla="*/ 104299 w 138112"/>
                    <a:gd name="connsiteY6" fmla="*/ 8382 h 136779"/>
                    <a:gd name="connsiteX7" fmla="*/ 129064 w 138112"/>
                    <a:gd name="connsiteY7" fmla="*/ 32290 h 136779"/>
                    <a:gd name="connsiteX8" fmla="*/ 138113 w 138112"/>
                    <a:gd name="connsiteY8" fmla="*/ 68390 h 136779"/>
                    <a:gd name="connsiteX9" fmla="*/ 128969 w 138112"/>
                    <a:gd name="connsiteY9" fmla="*/ 104489 h 136779"/>
                    <a:gd name="connsiteX10" fmla="*/ 104013 w 138112"/>
                    <a:gd name="connsiteY10" fmla="*/ 128397 h 136779"/>
                    <a:gd name="connsiteX11" fmla="*/ 68675 w 138112"/>
                    <a:gd name="connsiteY11" fmla="*/ 136779 h 136779"/>
                    <a:gd name="connsiteX12" fmla="*/ 33528 w 138112"/>
                    <a:gd name="connsiteY12" fmla="*/ 128397 h 136779"/>
                    <a:gd name="connsiteX13" fmla="*/ 88487 w 138112"/>
                    <a:gd name="connsiteY13" fmla="*/ 92964 h 136779"/>
                    <a:gd name="connsiteX14" fmla="*/ 96679 w 138112"/>
                    <a:gd name="connsiteY14" fmla="*/ 68390 h 136779"/>
                    <a:gd name="connsiteX15" fmla="*/ 88678 w 138112"/>
                    <a:gd name="connsiteY15" fmla="*/ 43815 h 136779"/>
                    <a:gd name="connsiteX16" fmla="*/ 69056 w 138112"/>
                    <a:gd name="connsiteY16" fmla="*/ 35243 h 136779"/>
                    <a:gd name="connsiteX17" fmla="*/ 49340 w 138112"/>
                    <a:gd name="connsiteY17" fmla="*/ 43720 h 136779"/>
                    <a:gd name="connsiteX18" fmla="*/ 41434 w 138112"/>
                    <a:gd name="connsiteY18" fmla="*/ 68390 h 136779"/>
                    <a:gd name="connsiteX19" fmla="*/ 49149 w 138112"/>
                    <a:gd name="connsiteY19" fmla="*/ 92964 h 136779"/>
                    <a:gd name="connsiteX20" fmla="*/ 68580 w 138112"/>
                    <a:gd name="connsiteY20" fmla="*/ 101537 h 136779"/>
                    <a:gd name="connsiteX21" fmla="*/ 88487 w 138112"/>
                    <a:gd name="connsiteY21" fmla="*/ 92964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12" h="136779">
                      <a:moveTo>
                        <a:pt x="33528" y="128397"/>
                      </a:moveTo>
                      <a:cubicBezTo>
                        <a:pt x="23146" y="122873"/>
                        <a:pt x="14954" y="114871"/>
                        <a:pt x="8953" y="104584"/>
                      </a:cubicBezTo>
                      <a:cubicBezTo>
                        <a:pt x="3048" y="94298"/>
                        <a:pt x="0" y="82201"/>
                        <a:pt x="0" y="68390"/>
                      </a:cubicBezTo>
                      <a:cubicBezTo>
                        <a:pt x="0" y="54578"/>
                        <a:pt x="3048" y="42672"/>
                        <a:pt x="9049" y="32290"/>
                      </a:cubicBezTo>
                      <a:cubicBezTo>
                        <a:pt x="15050" y="21908"/>
                        <a:pt x="23336" y="13907"/>
                        <a:pt x="33814" y="8382"/>
                      </a:cubicBezTo>
                      <a:cubicBezTo>
                        <a:pt x="44291" y="2858"/>
                        <a:pt x="56007" y="0"/>
                        <a:pt x="69056" y="0"/>
                      </a:cubicBezTo>
                      <a:cubicBezTo>
                        <a:pt x="82106" y="0"/>
                        <a:pt x="93821" y="2762"/>
                        <a:pt x="104299" y="8382"/>
                      </a:cubicBezTo>
                      <a:cubicBezTo>
                        <a:pt x="114776" y="13907"/>
                        <a:pt x="123063" y="21908"/>
                        <a:pt x="129064" y="32290"/>
                      </a:cubicBezTo>
                      <a:cubicBezTo>
                        <a:pt x="135065" y="42672"/>
                        <a:pt x="138113" y="54673"/>
                        <a:pt x="138113" y="68390"/>
                      </a:cubicBezTo>
                      <a:cubicBezTo>
                        <a:pt x="138113" y="82106"/>
                        <a:pt x="135065" y="94107"/>
                        <a:pt x="128969" y="104489"/>
                      </a:cubicBezTo>
                      <a:cubicBezTo>
                        <a:pt x="122873" y="114871"/>
                        <a:pt x="114490" y="122873"/>
                        <a:pt x="104013" y="128397"/>
                      </a:cubicBezTo>
                      <a:cubicBezTo>
                        <a:pt x="93440" y="133922"/>
                        <a:pt x="81629" y="136779"/>
                        <a:pt x="68675" y="136779"/>
                      </a:cubicBezTo>
                      <a:cubicBezTo>
                        <a:pt x="55721" y="136779"/>
                        <a:pt x="43910" y="134017"/>
                        <a:pt x="33528" y="128397"/>
                      </a:cubicBezTo>
                      <a:close/>
                      <a:moveTo>
                        <a:pt x="88487" y="92964"/>
                      </a:moveTo>
                      <a:cubicBezTo>
                        <a:pt x="94012" y="87249"/>
                        <a:pt x="96679" y="79058"/>
                        <a:pt x="96679" y="68390"/>
                      </a:cubicBezTo>
                      <a:cubicBezTo>
                        <a:pt x="96679" y="57722"/>
                        <a:pt x="94012" y="49530"/>
                        <a:pt x="88678" y="43815"/>
                      </a:cubicBezTo>
                      <a:cubicBezTo>
                        <a:pt x="83344" y="38100"/>
                        <a:pt x="76771" y="35243"/>
                        <a:pt x="69056" y="35243"/>
                      </a:cubicBezTo>
                      <a:cubicBezTo>
                        <a:pt x="61341" y="35243"/>
                        <a:pt x="54483" y="38100"/>
                        <a:pt x="49340" y="43720"/>
                      </a:cubicBezTo>
                      <a:cubicBezTo>
                        <a:pt x="44101" y="49340"/>
                        <a:pt x="41434" y="57531"/>
                        <a:pt x="41434" y="68390"/>
                      </a:cubicBezTo>
                      <a:cubicBezTo>
                        <a:pt x="41434" y="79248"/>
                        <a:pt x="44006" y="87154"/>
                        <a:pt x="49149" y="92964"/>
                      </a:cubicBezTo>
                      <a:cubicBezTo>
                        <a:pt x="54292" y="98679"/>
                        <a:pt x="60769" y="101537"/>
                        <a:pt x="68580" y="101537"/>
                      </a:cubicBezTo>
                      <a:cubicBezTo>
                        <a:pt x="76390" y="101537"/>
                        <a:pt x="82963" y="98679"/>
                        <a:pt x="88487" y="92964"/>
                      </a:cubicBezTo>
                      <a:close/>
                    </a:path>
                  </a:pathLst>
                </a:custGeom>
                <a:grpFill/>
                <a:ln w="9525" cap="flat">
                  <a:noFill/>
                  <a:prstDash val="solid"/>
                  <a:miter/>
                </a:ln>
              </p:spPr>
              <p:txBody>
                <a:bodyPr rtlCol="0" anchor="ctr"/>
                <a:lstStyle/>
                <a:p>
                  <a:endParaRPr lang="fi-FI" sz="3200"/>
                </a:p>
              </p:txBody>
            </p:sp>
            <p:sp>
              <p:nvSpPr>
                <p:cNvPr id="547" name="Vapaamuotoinen: Muoto 546">
                  <a:extLst>
                    <a:ext uri="{FF2B5EF4-FFF2-40B4-BE49-F238E27FC236}">
                      <a16:creationId xmlns:a16="http://schemas.microsoft.com/office/drawing/2014/main" id="{A96A4E33-5035-1650-ADCB-06EE881C9119}"/>
                    </a:ext>
                  </a:extLst>
                </p:cNvPr>
                <p:cNvSpPr/>
                <p:nvPr/>
              </p:nvSpPr>
              <p:spPr>
                <a:xfrm>
                  <a:off x="2741857" y="2393647"/>
                  <a:ext cx="96393" cy="166401"/>
                </a:xfrm>
                <a:custGeom>
                  <a:avLst/>
                  <a:gdLst>
                    <a:gd name="connsiteX0" fmla="*/ 33338 w 96393"/>
                    <a:gd name="connsiteY0" fmla="*/ 27051 h 166401"/>
                    <a:gd name="connsiteX1" fmla="*/ 33338 w 96393"/>
                    <a:gd name="connsiteY1" fmla="*/ 68770 h 166401"/>
                    <a:gd name="connsiteX2" fmla="*/ 89345 w 96393"/>
                    <a:gd name="connsiteY2" fmla="*/ 68770 h 166401"/>
                    <a:gd name="connsiteX3" fmla="*/ 89345 w 96393"/>
                    <a:gd name="connsiteY3" fmla="*/ 95250 h 166401"/>
                    <a:gd name="connsiteX4" fmla="*/ 33338 w 96393"/>
                    <a:gd name="connsiteY4" fmla="*/ 95250 h 166401"/>
                    <a:gd name="connsiteX5" fmla="*/ 33338 w 96393"/>
                    <a:gd name="connsiteY5" fmla="*/ 139256 h 166401"/>
                    <a:gd name="connsiteX6" fmla="*/ 96393 w 96393"/>
                    <a:gd name="connsiteY6" fmla="*/ 139256 h 166401"/>
                    <a:gd name="connsiteX7" fmla="*/ 96393 w 96393"/>
                    <a:gd name="connsiteY7" fmla="*/ 166402 h 166401"/>
                    <a:gd name="connsiteX8" fmla="*/ 0 w 96393"/>
                    <a:gd name="connsiteY8" fmla="*/ 166402 h 166401"/>
                    <a:gd name="connsiteX9" fmla="*/ 0 w 96393"/>
                    <a:gd name="connsiteY9" fmla="*/ 0 h 166401"/>
                    <a:gd name="connsiteX10" fmla="*/ 96393 w 96393"/>
                    <a:gd name="connsiteY10" fmla="*/ 0 h 166401"/>
                    <a:gd name="connsiteX11" fmla="*/ 96393 w 96393"/>
                    <a:gd name="connsiteY11" fmla="*/ 27146 h 166401"/>
                    <a:gd name="connsiteX12" fmla="*/ 33338 w 96393"/>
                    <a:gd name="connsiteY12" fmla="*/ 27146 h 166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393" h="166401">
                      <a:moveTo>
                        <a:pt x="33338" y="27051"/>
                      </a:moveTo>
                      <a:lnTo>
                        <a:pt x="33338" y="68770"/>
                      </a:lnTo>
                      <a:lnTo>
                        <a:pt x="89345" y="68770"/>
                      </a:lnTo>
                      <a:lnTo>
                        <a:pt x="89345" y="95250"/>
                      </a:lnTo>
                      <a:lnTo>
                        <a:pt x="33338" y="95250"/>
                      </a:lnTo>
                      <a:lnTo>
                        <a:pt x="33338" y="139256"/>
                      </a:lnTo>
                      <a:lnTo>
                        <a:pt x="96393" y="139256"/>
                      </a:lnTo>
                      <a:lnTo>
                        <a:pt x="96393" y="166402"/>
                      </a:lnTo>
                      <a:lnTo>
                        <a:pt x="0" y="166402"/>
                      </a:lnTo>
                      <a:lnTo>
                        <a:pt x="0" y="0"/>
                      </a:lnTo>
                      <a:lnTo>
                        <a:pt x="96393" y="0"/>
                      </a:lnTo>
                      <a:lnTo>
                        <a:pt x="96393" y="27146"/>
                      </a:lnTo>
                      <a:lnTo>
                        <a:pt x="33338" y="27146"/>
                      </a:lnTo>
                      <a:close/>
                    </a:path>
                  </a:pathLst>
                </a:custGeom>
                <a:grpFill/>
                <a:ln w="9525" cap="flat">
                  <a:noFill/>
                  <a:prstDash val="solid"/>
                  <a:miter/>
                </a:ln>
              </p:spPr>
              <p:txBody>
                <a:bodyPr rtlCol="0" anchor="ctr"/>
                <a:lstStyle/>
                <a:p>
                  <a:endParaRPr lang="fi-FI" sz="3200"/>
                </a:p>
              </p:txBody>
            </p:sp>
            <p:sp>
              <p:nvSpPr>
                <p:cNvPr id="548" name="Vapaamuotoinen: Muoto 547">
                  <a:extLst>
                    <a:ext uri="{FF2B5EF4-FFF2-40B4-BE49-F238E27FC236}">
                      <a16:creationId xmlns:a16="http://schemas.microsoft.com/office/drawing/2014/main" id="{6364A681-00A9-F83D-567B-D00D536B5E1D}"/>
                    </a:ext>
                  </a:extLst>
                </p:cNvPr>
                <p:cNvSpPr/>
                <p:nvPr/>
              </p:nvSpPr>
              <p:spPr>
                <a:xfrm>
                  <a:off x="2861395" y="2425937"/>
                  <a:ext cx="109347" cy="136397"/>
                </a:xfrm>
                <a:custGeom>
                  <a:avLst/>
                  <a:gdLst>
                    <a:gd name="connsiteX0" fmla="*/ 28575 w 109347"/>
                    <a:gd name="connsiteY0" fmla="*/ 130302 h 136397"/>
                    <a:gd name="connsiteX1" fmla="*/ 8192 w 109347"/>
                    <a:gd name="connsiteY1" fmla="*/ 114490 h 136397"/>
                    <a:gd name="connsiteX2" fmla="*/ 0 w 109347"/>
                    <a:gd name="connsiteY2" fmla="*/ 92297 h 136397"/>
                    <a:gd name="connsiteX3" fmla="*/ 33623 w 109347"/>
                    <a:gd name="connsiteY3" fmla="*/ 92297 h 136397"/>
                    <a:gd name="connsiteX4" fmla="*/ 41148 w 109347"/>
                    <a:gd name="connsiteY4" fmla="*/ 104965 h 136397"/>
                    <a:gd name="connsiteX5" fmla="*/ 57436 w 109347"/>
                    <a:gd name="connsiteY5" fmla="*/ 110014 h 136397"/>
                    <a:gd name="connsiteX6" fmla="*/ 72295 w 109347"/>
                    <a:gd name="connsiteY6" fmla="*/ 106204 h 136397"/>
                    <a:gd name="connsiteX7" fmla="*/ 77629 w 109347"/>
                    <a:gd name="connsiteY7" fmla="*/ 96393 h 136397"/>
                    <a:gd name="connsiteX8" fmla="*/ 71057 w 109347"/>
                    <a:gd name="connsiteY8" fmla="*/ 86773 h 136397"/>
                    <a:gd name="connsiteX9" fmla="*/ 50197 w 109347"/>
                    <a:gd name="connsiteY9" fmla="*/ 79724 h 136397"/>
                    <a:gd name="connsiteX10" fmla="*/ 26003 w 109347"/>
                    <a:gd name="connsiteY10" fmla="*/ 72390 h 136397"/>
                    <a:gd name="connsiteX11" fmla="*/ 9811 w 109347"/>
                    <a:gd name="connsiteY11" fmla="*/ 60674 h 136397"/>
                    <a:gd name="connsiteX12" fmla="*/ 3048 w 109347"/>
                    <a:gd name="connsiteY12" fmla="*/ 39529 h 136397"/>
                    <a:gd name="connsiteX13" fmla="*/ 9335 w 109347"/>
                    <a:gd name="connsiteY13" fmla="*/ 19526 h 136397"/>
                    <a:gd name="connsiteX14" fmla="*/ 27432 w 109347"/>
                    <a:gd name="connsiteY14" fmla="*/ 5239 h 136397"/>
                    <a:gd name="connsiteX15" fmla="*/ 55150 w 109347"/>
                    <a:gd name="connsiteY15" fmla="*/ 0 h 136397"/>
                    <a:gd name="connsiteX16" fmla="*/ 92774 w 109347"/>
                    <a:gd name="connsiteY16" fmla="*/ 11811 h 136397"/>
                    <a:gd name="connsiteX17" fmla="*/ 108204 w 109347"/>
                    <a:gd name="connsiteY17" fmla="*/ 43624 h 136397"/>
                    <a:gd name="connsiteX18" fmla="*/ 76295 w 109347"/>
                    <a:gd name="connsiteY18" fmla="*/ 43624 h 136397"/>
                    <a:gd name="connsiteX19" fmla="*/ 69723 w 109347"/>
                    <a:gd name="connsiteY19" fmla="*/ 31147 h 136397"/>
                    <a:gd name="connsiteX20" fmla="*/ 54102 w 109347"/>
                    <a:gd name="connsiteY20" fmla="*/ 26479 h 136397"/>
                    <a:gd name="connsiteX21" fmla="*/ 40196 w 109347"/>
                    <a:gd name="connsiteY21" fmla="*/ 29813 h 136397"/>
                    <a:gd name="connsiteX22" fmla="*/ 35338 w 109347"/>
                    <a:gd name="connsiteY22" fmla="*/ 39148 h 136397"/>
                    <a:gd name="connsiteX23" fmla="*/ 42005 w 109347"/>
                    <a:gd name="connsiteY23" fmla="*/ 49244 h 136397"/>
                    <a:gd name="connsiteX24" fmla="*/ 62675 w 109347"/>
                    <a:gd name="connsiteY24" fmla="*/ 56293 h 136397"/>
                    <a:gd name="connsiteX25" fmla="*/ 86201 w 109347"/>
                    <a:gd name="connsiteY25" fmla="*/ 63722 h 136397"/>
                    <a:gd name="connsiteX26" fmla="*/ 102299 w 109347"/>
                    <a:gd name="connsiteY26" fmla="*/ 75533 h 136397"/>
                    <a:gd name="connsiteX27" fmla="*/ 109347 w 109347"/>
                    <a:gd name="connsiteY27" fmla="*/ 96583 h 136397"/>
                    <a:gd name="connsiteX28" fmla="*/ 103061 w 109347"/>
                    <a:gd name="connsiteY28" fmla="*/ 117062 h 136397"/>
                    <a:gd name="connsiteX29" fmla="*/ 84963 w 109347"/>
                    <a:gd name="connsiteY29" fmla="*/ 131254 h 136397"/>
                    <a:gd name="connsiteX30" fmla="*/ 57436 w 109347"/>
                    <a:gd name="connsiteY30" fmla="*/ 136398 h 136397"/>
                    <a:gd name="connsiteX31" fmla="*/ 28385 w 109347"/>
                    <a:gd name="connsiteY31" fmla="*/ 130588 h 13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347" h="136397">
                      <a:moveTo>
                        <a:pt x="28575" y="130302"/>
                      </a:moveTo>
                      <a:cubicBezTo>
                        <a:pt x="20002" y="126397"/>
                        <a:pt x="13240" y="121158"/>
                        <a:pt x="8192" y="114490"/>
                      </a:cubicBezTo>
                      <a:cubicBezTo>
                        <a:pt x="3143" y="107823"/>
                        <a:pt x="476" y="100489"/>
                        <a:pt x="0" y="92297"/>
                      </a:cubicBezTo>
                      <a:lnTo>
                        <a:pt x="33623" y="92297"/>
                      </a:lnTo>
                      <a:cubicBezTo>
                        <a:pt x="34290" y="97345"/>
                        <a:pt x="36766" y="101632"/>
                        <a:pt x="41148" y="104965"/>
                      </a:cubicBezTo>
                      <a:cubicBezTo>
                        <a:pt x="45529" y="108299"/>
                        <a:pt x="50959" y="110014"/>
                        <a:pt x="57436" y="110014"/>
                      </a:cubicBezTo>
                      <a:cubicBezTo>
                        <a:pt x="63913" y="110014"/>
                        <a:pt x="68771" y="108775"/>
                        <a:pt x="72295" y="106204"/>
                      </a:cubicBezTo>
                      <a:cubicBezTo>
                        <a:pt x="75819" y="103632"/>
                        <a:pt x="77629" y="100393"/>
                        <a:pt x="77629" y="96393"/>
                      </a:cubicBezTo>
                      <a:cubicBezTo>
                        <a:pt x="77629" y="92107"/>
                        <a:pt x="75438" y="88868"/>
                        <a:pt x="71057" y="86773"/>
                      </a:cubicBezTo>
                      <a:cubicBezTo>
                        <a:pt x="66675" y="84582"/>
                        <a:pt x="59722" y="82296"/>
                        <a:pt x="50197" y="79724"/>
                      </a:cubicBezTo>
                      <a:cubicBezTo>
                        <a:pt x="40386" y="77343"/>
                        <a:pt x="32290" y="74866"/>
                        <a:pt x="26003" y="72390"/>
                      </a:cubicBezTo>
                      <a:cubicBezTo>
                        <a:pt x="19717" y="69818"/>
                        <a:pt x="14288" y="66008"/>
                        <a:pt x="9811" y="60674"/>
                      </a:cubicBezTo>
                      <a:cubicBezTo>
                        <a:pt x="5334" y="55435"/>
                        <a:pt x="3048" y="48387"/>
                        <a:pt x="3048" y="39529"/>
                      </a:cubicBezTo>
                      <a:cubicBezTo>
                        <a:pt x="3048" y="32194"/>
                        <a:pt x="5143" y="25527"/>
                        <a:pt x="9335" y="19526"/>
                      </a:cubicBezTo>
                      <a:cubicBezTo>
                        <a:pt x="13526" y="13525"/>
                        <a:pt x="19622" y="8763"/>
                        <a:pt x="27432" y="5239"/>
                      </a:cubicBezTo>
                      <a:cubicBezTo>
                        <a:pt x="35338" y="1714"/>
                        <a:pt x="44577" y="0"/>
                        <a:pt x="55150" y="0"/>
                      </a:cubicBezTo>
                      <a:cubicBezTo>
                        <a:pt x="70866" y="0"/>
                        <a:pt x="83439" y="3905"/>
                        <a:pt x="92774" y="11811"/>
                      </a:cubicBezTo>
                      <a:cubicBezTo>
                        <a:pt x="102108" y="19621"/>
                        <a:pt x="107347" y="30289"/>
                        <a:pt x="108204" y="43624"/>
                      </a:cubicBezTo>
                      <a:lnTo>
                        <a:pt x="76295" y="43624"/>
                      </a:lnTo>
                      <a:cubicBezTo>
                        <a:pt x="75819" y="38386"/>
                        <a:pt x="73628" y="34195"/>
                        <a:pt x="69723" y="31147"/>
                      </a:cubicBezTo>
                      <a:cubicBezTo>
                        <a:pt x="65818" y="28003"/>
                        <a:pt x="60579" y="26479"/>
                        <a:pt x="54102" y="26479"/>
                      </a:cubicBezTo>
                      <a:cubicBezTo>
                        <a:pt x="48101" y="26479"/>
                        <a:pt x="43434" y="27622"/>
                        <a:pt x="40196" y="29813"/>
                      </a:cubicBezTo>
                      <a:cubicBezTo>
                        <a:pt x="36957" y="32004"/>
                        <a:pt x="35338" y="35147"/>
                        <a:pt x="35338" y="39148"/>
                      </a:cubicBezTo>
                      <a:cubicBezTo>
                        <a:pt x="35338" y="43624"/>
                        <a:pt x="37528" y="46958"/>
                        <a:pt x="42005" y="49244"/>
                      </a:cubicBezTo>
                      <a:cubicBezTo>
                        <a:pt x="46482" y="51530"/>
                        <a:pt x="53340" y="53912"/>
                        <a:pt x="62675" y="56293"/>
                      </a:cubicBezTo>
                      <a:cubicBezTo>
                        <a:pt x="72200" y="58674"/>
                        <a:pt x="80105" y="61150"/>
                        <a:pt x="86201" y="63722"/>
                      </a:cubicBezTo>
                      <a:cubicBezTo>
                        <a:pt x="92393" y="66294"/>
                        <a:pt x="97727" y="70199"/>
                        <a:pt x="102299" y="75533"/>
                      </a:cubicBezTo>
                      <a:cubicBezTo>
                        <a:pt x="106871" y="80867"/>
                        <a:pt x="109157" y="87916"/>
                        <a:pt x="109347" y="96583"/>
                      </a:cubicBezTo>
                      <a:cubicBezTo>
                        <a:pt x="109347" y="104203"/>
                        <a:pt x="107252" y="111062"/>
                        <a:pt x="103061" y="117062"/>
                      </a:cubicBezTo>
                      <a:cubicBezTo>
                        <a:pt x="98870" y="123063"/>
                        <a:pt x="92774" y="127825"/>
                        <a:pt x="84963" y="131254"/>
                      </a:cubicBezTo>
                      <a:cubicBezTo>
                        <a:pt x="77057" y="134684"/>
                        <a:pt x="67913" y="136398"/>
                        <a:pt x="57436" y="136398"/>
                      </a:cubicBezTo>
                      <a:cubicBezTo>
                        <a:pt x="46958" y="136398"/>
                        <a:pt x="36957" y="134398"/>
                        <a:pt x="28385" y="130588"/>
                      </a:cubicBezTo>
                      <a:close/>
                    </a:path>
                  </a:pathLst>
                </a:custGeom>
                <a:grpFill/>
                <a:ln w="9525" cap="flat">
                  <a:noFill/>
                  <a:prstDash val="solid"/>
                  <a:miter/>
                </a:ln>
              </p:spPr>
              <p:txBody>
                <a:bodyPr rtlCol="0" anchor="ctr"/>
                <a:lstStyle/>
                <a:p>
                  <a:endParaRPr lang="fi-FI" sz="3200"/>
                </a:p>
              </p:txBody>
            </p:sp>
            <p:sp>
              <p:nvSpPr>
                <p:cNvPr id="549" name="Vapaamuotoinen: Muoto 548">
                  <a:extLst>
                    <a:ext uri="{FF2B5EF4-FFF2-40B4-BE49-F238E27FC236}">
                      <a16:creationId xmlns:a16="http://schemas.microsoft.com/office/drawing/2014/main" id="{6D41E43D-D81F-671D-7A7F-55CCF272DEB3}"/>
                    </a:ext>
                  </a:extLst>
                </p:cNvPr>
                <p:cNvSpPr/>
                <p:nvPr/>
              </p:nvSpPr>
              <p:spPr>
                <a:xfrm>
                  <a:off x="2998270" y="2383836"/>
                  <a:ext cx="137159" cy="178403"/>
                </a:xfrm>
                <a:custGeom>
                  <a:avLst/>
                  <a:gdLst>
                    <a:gd name="connsiteX0" fmla="*/ 51054 w 137159"/>
                    <a:gd name="connsiteY0" fmla="*/ 48006 h 178403"/>
                    <a:gd name="connsiteX1" fmla="*/ 76867 w 137159"/>
                    <a:gd name="connsiteY1" fmla="*/ 42101 h 178403"/>
                    <a:gd name="connsiteX2" fmla="*/ 107442 w 137159"/>
                    <a:gd name="connsiteY2" fmla="*/ 50482 h 178403"/>
                    <a:gd name="connsiteX3" fmla="*/ 129159 w 137159"/>
                    <a:gd name="connsiteY3" fmla="*/ 74200 h 178403"/>
                    <a:gd name="connsiteX4" fmla="*/ 137160 w 137159"/>
                    <a:gd name="connsiteY4" fmla="*/ 109823 h 178403"/>
                    <a:gd name="connsiteX5" fmla="*/ 129159 w 137159"/>
                    <a:gd name="connsiteY5" fmla="*/ 145637 h 178403"/>
                    <a:gd name="connsiteX6" fmla="*/ 107442 w 137159"/>
                    <a:gd name="connsiteY6" fmla="*/ 169831 h 178403"/>
                    <a:gd name="connsiteX7" fmla="*/ 76867 w 137159"/>
                    <a:gd name="connsiteY7" fmla="*/ 178403 h 178403"/>
                    <a:gd name="connsiteX8" fmla="*/ 51054 w 137159"/>
                    <a:gd name="connsiteY8" fmla="*/ 172593 h 178403"/>
                    <a:gd name="connsiteX9" fmla="*/ 33338 w 137159"/>
                    <a:gd name="connsiteY9" fmla="*/ 157448 h 178403"/>
                    <a:gd name="connsiteX10" fmla="*/ 33338 w 137159"/>
                    <a:gd name="connsiteY10" fmla="*/ 176213 h 178403"/>
                    <a:gd name="connsiteX11" fmla="*/ 0 w 137159"/>
                    <a:gd name="connsiteY11" fmla="*/ 176213 h 178403"/>
                    <a:gd name="connsiteX12" fmla="*/ 0 w 137159"/>
                    <a:gd name="connsiteY12" fmla="*/ 0 h 178403"/>
                    <a:gd name="connsiteX13" fmla="*/ 33338 w 137159"/>
                    <a:gd name="connsiteY13" fmla="*/ 0 h 178403"/>
                    <a:gd name="connsiteX14" fmla="*/ 33338 w 137159"/>
                    <a:gd name="connsiteY14" fmla="*/ 63532 h 178403"/>
                    <a:gd name="connsiteX15" fmla="*/ 51054 w 137159"/>
                    <a:gd name="connsiteY15" fmla="*/ 48101 h 178403"/>
                    <a:gd name="connsiteX16" fmla="*/ 98203 w 137159"/>
                    <a:gd name="connsiteY16" fmla="*/ 89059 h 178403"/>
                    <a:gd name="connsiteX17" fmla="*/ 85344 w 137159"/>
                    <a:gd name="connsiteY17" fmla="*/ 75819 h 178403"/>
                    <a:gd name="connsiteX18" fmla="*/ 68104 w 137159"/>
                    <a:gd name="connsiteY18" fmla="*/ 71247 h 178403"/>
                    <a:gd name="connsiteX19" fmla="*/ 51054 w 137159"/>
                    <a:gd name="connsiteY19" fmla="*/ 75914 h 178403"/>
                    <a:gd name="connsiteX20" fmla="*/ 38195 w 137159"/>
                    <a:gd name="connsiteY20" fmla="*/ 89345 h 178403"/>
                    <a:gd name="connsiteX21" fmla="*/ 33338 w 137159"/>
                    <a:gd name="connsiteY21" fmla="*/ 110014 h 178403"/>
                    <a:gd name="connsiteX22" fmla="*/ 38195 w 137159"/>
                    <a:gd name="connsiteY22" fmla="*/ 130683 h 178403"/>
                    <a:gd name="connsiteX23" fmla="*/ 51054 w 137159"/>
                    <a:gd name="connsiteY23" fmla="*/ 144113 h 178403"/>
                    <a:gd name="connsiteX24" fmla="*/ 68104 w 137159"/>
                    <a:gd name="connsiteY24" fmla="*/ 148780 h 178403"/>
                    <a:gd name="connsiteX25" fmla="*/ 85344 w 137159"/>
                    <a:gd name="connsiteY25" fmla="*/ 144018 h 178403"/>
                    <a:gd name="connsiteX26" fmla="*/ 98203 w 137159"/>
                    <a:gd name="connsiteY26" fmla="*/ 130493 h 178403"/>
                    <a:gd name="connsiteX27" fmla="*/ 103061 w 137159"/>
                    <a:gd name="connsiteY27" fmla="*/ 109538 h 178403"/>
                    <a:gd name="connsiteX28" fmla="*/ 98203 w 137159"/>
                    <a:gd name="connsiteY28" fmla="*/ 88964 h 1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7159" h="178403">
                      <a:moveTo>
                        <a:pt x="51054" y="48006"/>
                      </a:moveTo>
                      <a:cubicBezTo>
                        <a:pt x="58579" y="44005"/>
                        <a:pt x="67246" y="42101"/>
                        <a:pt x="76867" y="42101"/>
                      </a:cubicBezTo>
                      <a:cubicBezTo>
                        <a:pt x="88106" y="42101"/>
                        <a:pt x="98298" y="44863"/>
                        <a:pt x="107442" y="50482"/>
                      </a:cubicBezTo>
                      <a:cubicBezTo>
                        <a:pt x="116586" y="56007"/>
                        <a:pt x="123825" y="63913"/>
                        <a:pt x="129159" y="74200"/>
                      </a:cubicBezTo>
                      <a:cubicBezTo>
                        <a:pt x="134493" y="84392"/>
                        <a:pt x="137160" y="96298"/>
                        <a:pt x="137160" y="109823"/>
                      </a:cubicBezTo>
                      <a:cubicBezTo>
                        <a:pt x="137160" y="123349"/>
                        <a:pt x="134493" y="135255"/>
                        <a:pt x="129159" y="145637"/>
                      </a:cubicBezTo>
                      <a:cubicBezTo>
                        <a:pt x="123825" y="156020"/>
                        <a:pt x="116586" y="164116"/>
                        <a:pt x="107442" y="169831"/>
                      </a:cubicBezTo>
                      <a:cubicBezTo>
                        <a:pt x="98298" y="175546"/>
                        <a:pt x="88106" y="178403"/>
                        <a:pt x="76867" y="178403"/>
                      </a:cubicBezTo>
                      <a:cubicBezTo>
                        <a:pt x="67056" y="178403"/>
                        <a:pt x="58388" y="176403"/>
                        <a:pt x="51054" y="172593"/>
                      </a:cubicBezTo>
                      <a:cubicBezTo>
                        <a:pt x="43720" y="168783"/>
                        <a:pt x="37719" y="163640"/>
                        <a:pt x="33338" y="157448"/>
                      </a:cubicBezTo>
                      <a:lnTo>
                        <a:pt x="33338" y="176213"/>
                      </a:lnTo>
                      <a:lnTo>
                        <a:pt x="0" y="176213"/>
                      </a:lnTo>
                      <a:lnTo>
                        <a:pt x="0" y="0"/>
                      </a:lnTo>
                      <a:lnTo>
                        <a:pt x="33338" y="0"/>
                      </a:lnTo>
                      <a:lnTo>
                        <a:pt x="33338" y="63532"/>
                      </a:lnTo>
                      <a:cubicBezTo>
                        <a:pt x="37624" y="57150"/>
                        <a:pt x="43529" y="52006"/>
                        <a:pt x="51054" y="48101"/>
                      </a:cubicBezTo>
                      <a:close/>
                      <a:moveTo>
                        <a:pt x="98203" y="89059"/>
                      </a:moveTo>
                      <a:cubicBezTo>
                        <a:pt x="94964" y="83249"/>
                        <a:pt x="90678" y="78867"/>
                        <a:pt x="85344" y="75819"/>
                      </a:cubicBezTo>
                      <a:cubicBezTo>
                        <a:pt x="80010" y="72771"/>
                        <a:pt x="74295" y="71247"/>
                        <a:pt x="68104" y="71247"/>
                      </a:cubicBezTo>
                      <a:cubicBezTo>
                        <a:pt x="61913" y="71247"/>
                        <a:pt x="56388" y="72771"/>
                        <a:pt x="51054" y="75914"/>
                      </a:cubicBezTo>
                      <a:cubicBezTo>
                        <a:pt x="45720" y="79057"/>
                        <a:pt x="41434" y="83534"/>
                        <a:pt x="38195" y="89345"/>
                      </a:cubicBezTo>
                      <a:cubicBezTo>
                        <a:pt x="34957" y="95155"/>
                        <a:pt x="33338" y="102108"/>
                        <a:pt x="33338" y="110014"/>
                      </a:cubicBezTo>
                      <a:cubicBezTo>
                        <a:pt x="33338" y="117920"/>
                        <a:pt x="34957" y="124873"/>
                        <a:pt x="38195" y="130683"/>
                      </a:cubicBezTo>
                      <a:cubicBezTo>
                        <a:pt x="41434" y="136589"/>
                        <a:pt x="45720" y="141065"/>
                        <a:pt x="51054" y="144113"/>
                      </a:cubicBezTo>
                      <a:cubicBezTo>
                        <a:pt x="56388" y="147161"/>
                        <a:pt x="62008" y="148780"/>
                        <a:pt x="68104" y="148780"/>
                      </a:cubicBezTo>
                      <a:cubicBezTo>
                        <a:pt x="74200" y="148780"/>
                        <a:pt x="80010" y="147161"/>
                        <a:pt x="85344" y="144018"/>
                      </a:cubicBezTo>
                      <a:cubicBezTo>
                        <a:pt x="90678" y="140875"/>
                        <a:pt x="94964" y="136303"/>
                        <a:pt x="98203" y="130493"/>
                      </a:cubicBezTo>
                      <a:cubicBezTo>
                        <a:pt x="101441" y="124587"/>
                        <a:pt x="103061" y="117634"/>
                        <a:pt x="103061" y="109538"/>
                      </a:cubicBezTo>
                      <a:cubicBezTo>
                        <a:pt x="103061" y="101441"/>
                        <a:pt x="101441" y="94774"/>
                        <a:pt x="98203" y="88964"/>
                      </a:cubicBezTo>
                      <a:close/>
                    </a:path>
                  </a:pathLst>
                </a:custGeom>
                <a:grpFill/>
                <a:ln w="9525" cap="flat">
                  <a:noFill/>
                  <a:prstDash val="solid"/>
                  <a:miter/>
                </a:ln>
              </p:spPr>
              <p:txBody>
                <a:bodyPr rtlCol="0" anchor="ctr"/>
                <a:lstStyle/>
                <a:p>
                  <a:endParaRPr lang="fi-FI" sz="3200"/>
                </a:p>
              </p:txBody>
            </p:sp>
            <p:sp>
              <p:nvSpPr>
                <p:cNvPr id="550" name="Vapaamuotoinen: Muoto 549">
                  <a:extLst>
                    <a:ext uri="{FF2B5EF4-FFF2-40B4-BE49-F238E27FC236}">
                      <a16:creationId xmlns:a16="http://schemas.microsoft.com/office/drawing/2014/main" id="{0C35E4AB-DB9A-4837-EE59-81ECCB846BCD}"/>
                    </a:ext>
                  </a:extLst>
                </p:cNvPr>
                <p:cNvSpPr/>
                <p:nvPr/>
              </p:nvSpPr>
              <p:spPr>
                <a:xfrm>
                  <a:off x="3151432" y="2425937"/>
                  <a:ext cx="135636" cy="136207"/>
                </a:xfrm>
                <a:custGeom>
                  <a:avLst/>
                  <a:gdLst>
                    <a:gd name="connsiteX0" fmla="*/ 32576 w 135636"/>
                    <a:gd name="connsiteY0" fmla="*/ 127730 h 136207"/>
                    <a:gd name="connsiteX1" fmla="*/ 8668 w 135636"/>
                    <a:gd name="connsiteY1" fmla="*/ 103822 h 136207"/>
                    <a:gd name="connsiteX2" fmla="*/ 0 w 135636"/>
                    <a:gd name="connsiteY2" fmla="*/ 68104 h 136207"/>
                    <a:gd name="connsiteX3" fmla="*/ 8953 w 135636"/>
                    <a:gd name="connsiteY3" fmla="*/ 32385 h 136207"/>
                    <a:gd name="connsiteX4" fmla="*/ 33338 w 135636"/>
                    <a:gd name="connsiteY4" fmla="*/ 8477 h 136207"/>
                    <a:gd name="connsiteX5" fmla="*/ 67818 w 135636"/>
                    <a:gd name="connsiteY5" fmla="*/ 0 h 136207"/>
                    <a:gd name="connsiteX6" fmla="*/ 102299 w 135636"/>
                    <a:gd name="connsiteY6" fmla="*/ 8477 h 136207"/>
                    <a:gd name="connsiteX7" fmla="*/ 126682 w 135636"/>
                    <a:gd name="connsiteY7" fmla="*/ 32385 h 136207"/>
                    <a:gd name="connsiteX8" fmla="*/ 135636 w 135636"/>
                    <a:gd name="connsiteY8" fmla="*/ 68104 h 136207"/>
                    <a:gd name="connsiteX9" fmla="*/ 126492 w 135636"/>
                    <a:gd name="connsiteY9" fmla="*/ 103822 h 136207"/>
                    <a:gd name="connsiteX10" fmla="*/ 101727 w 135636"/>
                    <a:gd name="connsiteY10" fmla="*/ 127730 h 136207"/>
                    <a:gd name="connsiteX11" fmla="*/ 66866 w 135636"/>
                    <a:gd name="connsiteY11" fmla="*/ 136208 h 136207"/>
                    <a:gd name="connsiteX12" fmla="*/ 32576 w 135636"/>
                    <a:gd name="connsiteY12" fmla="*/ 127730 h 136207"/>
                    <a:gd name="connsiteX13" fmla="*/ 83915 w 135636"/>
                    <a:gd name="connsiteY13" fmla="*/ 102775 h 136207"/>
                    <a:gd name="connsiteX14" fmla="*/ 96679 w 135636"/>
                    <a:gd name="connsiteY14" fmla="*/ 89535 h 136207"/>
                    <a:gd name="connsiteX15" fmla="*/ 101441 w 135636"/>
                    <a:gd name="connsiteY15" fmla="*/ 68104 h 136207"/>
                    <a:gd name="connsiteX16" fmla="*/ 91535 w 135636"/>
                    <a:gd name="connsiteY16" fmla="*/ 39148 h 136207"/>
                    <a:gd name="connsiteX17" fmla="*/ 67342 w 135636"/>
                    <a:gd name="connsiteY17" fmla="*/ 29051 h 136207"/>
                    <a:gd name="connsiteX18" fmla="*/ 43434 w 135636"/>
                    <a:gd name="connsiteY18" fmla="*/ 39148 h 136207"/>
                    <a:gd name="connsiteX19" fmla="*/ 33814 w 135636"/>
                    <a:gd name="connsiteY19" fmla="*/ 68104 h 136207"/>
                    <a:gd name="connsiteX20" fmla="*/ 43244 w 135636"/>
                    <a:gd name="connsiteY20" fmla="*/ 97060 h 136207"/>
                    <a:gd name="connsiteX21" fmla="*/ 66961 w 135636"/>
                    <a:gd name="connsiteY21" fmla="*/ 107156 h 136207"/>
                    <a:gd name="connsiteX22" fmla="*/ 84011 w 135636"/>
                    <a:gd name="connsiteY22" fmla="*/ 10277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636" h="136207">
                      <a:moveTo>
                        <a:pt x="32576" y="127730"/>
                      </a:moveTo>
                      <a:cubicBezTo>
                        <a:pt x="22384" y="122111"/>
                        <a:pt x="14478" y="114109"/>
                        <a:pt x="8668" y="103822"/>
                      </a:cubicBezTo>
                      <a:cubicBezTo>
                        <a:pt x="2857" y="93536"/>
                        <a:pt x="0" y="81629"/>
                        <a:pt x="0" y="68104"/>
                      </a:cubicBezTo>
                      <a:cubicBezTo>
                        <a:pt x="0" y="54578"/>
                        <a:pt x="2953" y="42672"/>
                        <a:pt x="8953" y="32385"/>
                      </a:cubicBezTo>
                      <a:cubicBezTo>
                        <a:pt x="14859" y="22098"/>
                        <a:pt x="23051" y="14097"/>
                        <a:pt x="33338" y="8477"/>
                      </a:cubicBezTo>
                      <a:cubicBezTo>
                        <a:pt x="43625" y="2857"/>
                        <a:pt x="55150" y="0"/>
                        <a:pt x="67818" y="0"/>
                      </a:cubicBezTo>
                      <a:cubicBezTo>
                        <a:pt x="80486" y="0"/>
                        <a:pt x="92012" y="2857"/>
                        <a:pt x="102299" y="8477"/>
                      </a:cubicBezTo>
                      <a:cubicBezTo>
                        <a:pt x="112586" y="14097"/>
                        <a:pt x="120777" y="22098"/>
                        <a:pt x="126682" y="32385"/>
                      </a:cubicBezTo>
                      <a:cubicBezTo>
                        <a:pt x="132588" y="42672"/>
                        <a:pt x="135636" y="54578"/>
                        <a:pt x="135636" y="68104"/>
                      </a:cubicBezTo>
                      <a:cubicBezTo>
                        <a:pt x="135636" y="81629"/>
                        <a:pt x="132588" y="93536"/>
                        <a:pt x="126492" y="103822"/>
                      </a:cubicBezTo>
                      <a:cubicBezTo>
                        <a:pt x="120396" y="114109"/>
                        <a:pt x="112109" y="122111"/>
                        <a:pt x="101727" y="127730"/>
                      </a:cubicBezTo>
                      <a:cubicBezTo>
                        <a:pt x="91345" y="133350"/>
                        <a:pt x="79724" y="136208"/>
                        <a:pt x="66866" y="136208"/>
                      </a:cubicBezTo>
                      <a:cubicBezTo>
                        <a:pt x="54007" y="136208"/>
                        <a:pt x="42767" y="133350"/>
                        <a:pt x="32576" y="127730"/>
                      </a:cubicBezTo>
                      <a:close/>
                      <a:moveTo>
                        <a:pt x="83915" y="102775"/>
                      </a:moveTo>
                      <a:cubicBezTo>
                        <a:pt x="89249" y="99822"/>
                        <a:pt x="93440" y="95440"/>
                        <a:pt x="96679" y="89535"/>
                      </a:cubicBezTo>
                      <a:cubicBezTo>
                        <a:pt x="99822" y="83629"/>
                        <a:pt x="101441" y="76486"/>
                        <a:pt x="101441" y="68104"/>
                      </a:cubicBezTo>
                      <a:cubicBezTo>
                        <a:pt x="101441" y="55531"/>
                        <a:pt x="98107" y="45910"/>
                        <a:pt x="91535" y="39148"/>
                      </a:cubicBezTo>
                      <a:cubicBezTo>
                        <a:pt x="84963" y="32385"/>
                        <a:pt x="76867" y="29051"/>
                        <a:pt x="67342" y="29051"/>
                      </a:cubicBezTo>
                      <a:cubicBezTo>
                        <a:pt x="57817" y="29051"/>
                        <a:pt x="49816" y="32385"/>
                        <a:pt x="43434" y="39148"/>
                      </a:cubicBezTo>
                      <a:cubicBezTo>
                        <a:pt x="37052" y="45910"/>
                        <a:pt x="33814" y="55531"/>
                        <a:pt x="33814" y="68104"/>
                      </a:cubicBezTo>
                      <a:cubicBezTo>
                        <a:pt x="33814" y="80677"/>
                        <a:pt x="36957" y="90297"/>
                        <a:pt x="43244" y="97060"/>
                      </a:cubicBezTo>
                      <a:cubicBezTo>
                        <a:pt x="49530" y="103822"/>
                        <a:pt x="57436" y="107156"/>
                        <a:pt x="66961" y="107156"/>
                      </a:cubicBezTo>
                      <a:cubicBezTo>
                        <a:pt x="72962" y="107156"/>
                        <a:pt x="78677" y="105727"/>
                        <a:pt x="84011" y="102775"/>
                      </a:cubicBezTo>
                      <a:close/>
                    </a:path>
                  </a:pathLst>
                </a:custGeom>
                <a:grpFill/>
                <a:ln w="9525" cap="flat">
                  <a:noFill/>
                  <a:prstDash val="solid"/>
                  <a:miter/>
                </a:ln>
              </p:spPr>
              <p:txBody>
                <a:bodyPr rtlCol="0" anchor="ctr"/>
                <a:lstStyle/>
                <a:p>
                  <a:endParaRPr lang="fi-FI" sz="3200"/>
                </a:p>
              </p:txBody>
            </p:sp>
          </p:grpSp>
          <p:cxnSp>
            <p:nvCxnSpPr>
              <p:cNvPr id="340" name="Suora yhdysviiva 339">
                <a:extLst>
                  <a:ext uri="{FF2B5EF4-FFF2-40B4-BE49-F238E27FC236}">
                    <a16:creationId xmlns:a16="http://schemas.microsoft.com/office/drawing/2014/main" id="{ECAFD121-08EB-3304-AB66-FF2B62AE5179}"/>
                  </a:ext>
                  <a:ext uri="{C183D7F6-B498-43B3-948B-1728B52AA6E4}">
                    <adec:decorative xmlns:adec="http://schemas.microsoft.com/office/drawing/2017/decorative" val="1"/>
                  </a:ext>
                </a:extLst>
              </p:cNvPr>
              <p:cNvCxnSpPr>
                <a:cxnSpLocks/>
              </p:cNvCxnSpPr>
              <p:nvPr userDrawn="1"/>
            </p:nvCxnSpPr>
            <p:spPr>
              <a:xfrm>
                <a:off x="8101098" y="2742516"/>
                <a:ext cx="118534" cy="469901"/>
              </a:xfrm>
              <a:prstGeom prst="line">
                <a:avLst/>
              </a:prstGeom>
              <a:ln>
                <a:solidFill>
                  <a:schemeClr val="bg1"/>
                </a:solidFill>
              </a:ln>
            </p:spPr>
            <p:style>
              <a:lnRef idx="2">
                <a:schemeClr val="accent5"/>
              </a:lnRef>
              <a:fillRef idx="0">
                <a:schemeClr val="accent5"/>
              </a:fillRef>
              <a:effectRef idx="1">
                <a:schemeClr val="accent5"/>
              </a:effectRef>
              <a:fontRef idx="minor">
                <a:schemeClr val="tx1"/>
              </a:fontRef>
            </p:style>
          </p:cxnSp>
          <p:grpSp>
            <p:nvGrpSpPr>
              <p:cNvPr id="538" name="Ryhmä 537">
                <a:extLst>
                  <a:ext uri="{FF2B5EF4-FFF2-40B4-BE49-F238E27FC236}">
                    <a16:creationId xmlns:a16="http://schemas.microsoft.com/office/drawing/2014/main" id="{1CF916B0-DFB4-4CF3-DEA3-74F94960E670}"/>
                  </a:ext>
                  <a:ext uri="{C183D7F6-B498-43B3-948B-1728B52AA6E4}">
                    <adec:decorative xmlns:adec="http://schemas.microsoft.com/office/drawing/2017/decorative" val="1"/>
                  </a:ext>
                </a:extLst>
              </p:cNvPr>
              <p:cNvGrpSpPr/>
              <p:nvPr userDrawn="1"/>
            </p:nvGrpSpPr>
            <p:grpSpPr>
              <a:xfrm>
                <a:off x="7333446" y="482906"/>
                <a:ext cx="598173" cy="302202"/>
                <a:chOff x="3587355" y="1318645"/>
                <a:chExt cx="996411" cy="503395"/>
              </a:xfrm>
              <a:solidFill>
                <a:schemeClr val="bg1"/>
              </a:solidFill>
            </p:grpSpPr>
            <p:sp>
              <p:nvSpPr>
                <p:cNvPr id="523" name="Vapaamuotoinen: Muoto 522">
                  <a:extLst>
                    <a:ext uri="{FF2B5EF4-FFF2-40B4-BE49-F238E27FC236}">
                      <a16:creationId xmlns:a16="http://schemas.microsoft.com/office/drawing/2014/main" id="{C0BBC10A-AB14-D463-7BB1-CFB49D8641AC}"/>
                    </a:ext>
                  </a:extLst>
                </p:cNvPr>
                <p:cNvSpPr/>
                <p:nvPr/>
              </p:nvSpPr>
              <p:spPr>
                <a:xfrm>
                  <a:off x="3587355" y="1342171"/>
                  <a:ext cx="146780" cy="167163"/>
                </a:xfrm>
                <a:custGeom>
                  <a:avLst/>
                  <a:gdLst>
                    <a:gd name="connsiteX0" fmla="*/ 96965 w 146780"/>
                    <a:gd name="connsiteY0" fmla="*/ 167164 h 167163"/>
                    <a:gd name="connsiteX1" fmla="*/ 40767 w 146780"/>
                    <a:gd name="connsiteY1" fmla="*/ 93345 h 167163"/>
                    <a:gd name="connsiteX2" fmla="*/ 40767 w 146780"/>
                    <a:gd name="connsiteY2" fmla="*/ 167164 h 167163"/>
                    <a:gd name="connsiteX3" fmla="*/ 0 w 146780"/>
                    <a:gd name="connsiteY3" fmla="*/ 167164 h 167163"/>
                    <a:gd name="connsiteX4" fmla="*/ 0 w 146780"/>
                    <a:gd name="connsiteY4" fmla="*/ 0 h 167163"/>
                    <a:gd name="connsiteX5" fmla="*/ 40767 w 146780"/>
                    <a:gd name="connsiteY5" fmla="*/ 0 h 167163"/>
                    <a:gd name="connsiteX6" fmla="*/ 40767 w 146780"/>
                    <a:gd name="connsiteY6" fmla="*/ 73343 h 167163"/>
                    <a:gd name="connsiteX7" fmla="*/ 96488 w 146780"/>
                    <a:gd name="connsiteY7" fmla="*/ 0 h 167163"/>
                    <a:gd name="connsiteX8" fmla="*/ 144399 w 146780"/>
                    <a:gd name="connsiteY8" fmla="*/ 0 h 167163"/>
                    <a:gd name="connsiteX9" fmla="*/ 79629 w 146780"/>
                    <a:gd name="connsiteY9" fmla="*/ 81915 h 167163"/>
                    <a:gd name="connsiteX10" fmla="*/ 146780 w 146780"/>
                    <a:gd name="connsiteY10" fmla="*/ 167164 h 167163"/>
                    <a:gd name="connsiteX11" fmla="*/ 97060 w 146780"/>
                    <a:gd name="connsiteY11" fmla="*/ 167164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780" h="167163">
                      <a:moveTo>
                        <a:pt x="96965" y="167164"/>
                      </a:moveTo>
                      <a:lnTo>
                        <a:pt x="40767" y="93345"/>
                      </a:lnTo>
                      <a:lnTo>
                        <a:pt x="40767" y="167164"/>
                      </a:lnTo>
                      <a:lnTo>
                        <a:pt x="0" y="167164"/>
                      </a:lnTo>
                      <a:lnTo>
                        <a:pt x="0" y="0"/>
                      </a:lnTo>
                      <a:lnTo>
                        <a:pt x="40767" y="0"/>
                      </a:lnTo>
                      <a:lnTo>
                        <a:pt x="40767" y="73343"/>
                      </a:lnTo>
                      <a:lnTo>
                        <a:pt x="96488" y="0"/>
                      </a:lnTo>
                      <a:lnTo>
                        <a:pt x="144399" y="0"/>
                      </a:lnTo>
                      <a:lnTo>
                        <a:pt x="79629" y="81915"/>
                      </a:lnTo>
                      <a:lnTo>
                        <a:pt x="146780" y="167164"/>
                      </a:lnTo>
                      <a:lnTo>
                        <a:pt x="97060" y="167164"/>
                      </a:lnTo>
                      <a:close/>
                    </a:path>
                  </a:pathLst>
                </a:custGeom>
                <a:grpFill/>
                <a:ln w="9525" cap="flat">
                  <a:noFill/>
                  <a:prstDash val="solid"/>
                  <a:miter/>
                </a:ln>
              </p:spPr>
              <p:txBody>
                <a:bodyPr rtlCol="0" anchor="ctr"/>
                <a:lstStyle/>
                <a:p>
                  <a:endParaRPr lang="fi-FI" sz="3200"/>
                </a:p>
              </p:txBody>
            </p:sp>
            <p:sp>
              <p:nvSpPr>
                <p:cNvPr id="524" name="Vapaamuotoinen: Muoto 523">
                  <a:extLst>
                    <a:ext uri="{FF2B5EF4-FFF2-40B4-BE49-F238E27FC236}">
                      <a16:creationId xmlns:a16="http://schemas.microsoft.com/office/drawing/2014/main" id="{F66F8B8D-552D-4A95-73D8-49ED45B2F26C}"/>
                    </a:ext>
                  </a:extLst>
                </p:cNvPr>
                <p:cNvSpPr/>
                <p:nvPr/>
              </p:nvSpPr>
              <p:spPr>
                <a:xfrm>
                  <a:off x="3745185" y="1374556"/>
                  <a:ext cx="140207" cy="136588"/>
                </a:xfrm>
                <a:custGeom>
                  <a:avLst/>
                  <a:gdLst>
                    <a:gd name="connsiteX0" fmla="*/ 7810 w 140207"/>
                    <a:gd name="connsiteY0" fmla="*/ 32195 h 136588"/>
                    <a:gd name="connsiteX1" fmla="*/ 28861 w 140207"/>
                    <a:gd name="connsiteY1" fmla="*/ 8382 h 136588"/>
                    <a:gd name="connsiteX2" fmla="*/ 58579 w 140207"/>
                    <a:gd name="connsiteY2" fmla="*/ 0 h 136588"/>
                    <a:gd name="connsiteX3" fmla="*/ 83249 w 140207"/>
                    <a:gd name="connsiteY3" fmla="*/ 5715 h 136588"/>
                    <a:gd name="connsiteX4" fmla="*/ 99536 w 140207"/>
                    <a:gd name="connsiteY4" fmla="*/ 20669 h 136588"/>
                    <a:gd name="connsiteX5" fmla="*/ 99536 w 140207"/>
                    <a:gd name="connsiteY5" fmla="*/ 1810 h 136588"/>
                    <a:gd name="connsiteX6" fmla="*/ 140208 w 140207"/>
                    <a:gd name="connsiteY6" fmla="*/ 1810 h 136588"/>
                    <a:gd name="connsiteX7" fmla="*/ 140208 w 140207"/>
                    <a:gd name="connsiteY7" fmla="*/ 134684 h 136588"/>
                    <a:gd name="connsiteX8" fmla="*/ 99536 w 140207"/>
                    <a:gd name="connsiteY8" fmla="*/ 134684 h 136588"/>
                    <a:gd name="connsiteX9" fmla="*/ 99536 w 140207"/>
                    <a:gd name="connsiteY9" fmla="*/ 115824 h 136588"/>
                    <a:gd name="connsiteX10" fmla="*/ 82963 w 140207"/>
                    <a:gd name="connsiteY10" fmla="*/ 130874 h 136588"/>
                    <a:gd name="connsiteX11" fmla="*/ 58293 w 140207"/>
                    <a:gd name="connsiteY11" fmla="*/ 136589 h 136588"/>
                    <a:gd name="connsiteX12" fmla="*/ 28765 w 140207"/>
                    <a:gd name="connsiteY12" fmla="*/ 128111 h 136588"/>
                    <a:gd name="connsiteX13" fmla="*/ 7715 w 140207"/>
                    <a:gd name="connsiteY13" fmla="*/ 104108 h 136588"/>
                    <a:gd name="connsiteX14" fmla="*/ 0 w 140207"/>
                    <a:gd name="connsiteY14" fmla="*/ 68009 h 136588"/>
                    <a:gd name="connsiteX15" fmla="*/ 7715 w 140207"/>
                    <a:gd name="connsiteY15" fmla="*/ 32099 h 136588"/>
                    <a:gd name="connsiteX16" fmla="*/ 91154 w 140207"/>
                    <a:gd name="connsiteY16" fmla="*/ 44291 h 136588"/>
                    <a:gd name="connsiteX17" fmla="*/ 70580 w 140207"/>
                    <a:gd name="connsiteY17" fmla="*/ 35528 h 136588"/>
                    <a:gd name="connsiteX18" fmla="*/ 50006 w 140207"/>
                    <a:gd name="connsiteY18" fmla="*/ 44196 h 136588"/>
                    <a:gd name="connsiteX19" fmla="*/ 41529 w 140207"/>
                    <a:gd name="connsiteY19" fmla="*/ 68104 h 136588"/>
                    <a:gd name="connsiteX20" fmla="*/ 50006 w 140207"/>
                    <a:gd name="connsiteY20" fmla="*/ 92297 h 136588"/>
                    <a:gd name="connsiteX21" fmla="*/ 70580 w 140207"/>
                    <a:gd name="connsiteY21" fmla="*/ 101251 h 136588"/>
                    <a:gd name="connsiteX22" fmla="*/ 91154 w 140207"/>
                    <a:gd name="connsiteY22" fmla="*/ 92393 h 136588"/>
                    <a:gd name="connsiteX23" fmla="*/ 99631 w 140207"/>
                    <a:gd name="connsiteY23" fmla="*/ 68390 h 136588"/>
                    <a:gd name="connsiteX24" fmla="*/ 91154 w 140207"/>
                    <a:gd name="connsiteY24" fmla="*/ 44387 h 13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207" h="136588">
                      <a:moveTo>
                        <a:pt x="7810" y="32195"/>
                      </a:moveTo>
                      <a:cubicBezTo>
                        <a:pt x="12954" y="21908"/>
                        <a:pt x="20002" y="13907"/>
                        <a:pt x="28861" y="8382"/>
                      </a:cubicBezTo>
                      <a:cubicBezTo>
                        <a:pt x="37719" y="2858"/>
                        <a:pt x="47625" y="0"/>
                        <a:pt x="58579" y="0"/>
                      </a:cubicBezTo>
                      <a:cubicBezTo>
                        <a:pt x="67913" y="0"/>
                        <a:pt x="76200" y="1905"/>
                        <a:pt x="83249" y="5715"/>
                      </a:cubicBezTo>
                      <a:cubicBezTo>
                        <a:pt x="90297" y="9525"/>
                        <a:pt x="95726" y="14478"/>
                        <a:pt x="99536" y="20669"/>
                      </a:cubicBezTo>
                      <a:lnTo>
                        <a:pt x="99536" y="1810"/>
                      </a:lnTo>
                      <a:lnTo>
                        <a:pt x="140208" y="1810"/>
                      </a:lnTo>
                      <a:lnTo>
                        <a:pt x="140208" y="134684"/>
                      </a:lnTo>
                      <a:lnTo>
                        <a:pt x="99536" y="134684"/>
                      </a:lnTo>
                      <a:lnTo>
                        <a:pt x="99536" y="115824"/>
                      </a:lnTo>
                      <a:cubicBezTo>
                        <a:pt x="95536" y="122015"/>
                        <a:pt x="90011" y="127064"/>
                        <a:pt x="82963" y="130874"/>
                      </a:cubicBezTo>
                      <a:cubicBezTo>
                        <a:pt x="75914" y="134684"/>
                        <a:pt x="67723" y="136589"/>
                        <a:pt x="58293" y="136589"/>
                      </a:cubicBezTo>
                      <a:cubicBezTo>
                        <a:pt x="47530" y="136589"/>
                        <a:pt x="37624" y="133731"/>
                        <a:pt x="28765" y="128111"/>
                      </a:cubicBezTo>
                      <a:cubicBezTo>
                        <a:pt x="19907" y="122492"/>
                        <a:pt x="12859" y="114491"/>
                        <a:pt x="7715" y="104108"/>
                      </a:cubicBezTo>
                      <a:cubicBezTo>
                        <a:pt x="2572" y="93726"/>
                        <a:pt x="0" y="81725"/>
                        <a:pt x="0" y="68009"/>
                      </a:cubicBezTo>
                      <a:cubicBezTo>
                        <a:pt x="0" y="54293"/>
                        <a:pt x="2572" y="42386"/>
                        <a:pt x="7715" y="32099"/>
                      </a:cubicBezTo>
                      <a:close/>
                      <a:moveTo>
                        <a:pt x="91154" y="44291"/>
                      </a:moveTo>
                      <a:cubicBezTo>
                        <a:pt x="85534" y="38386"/>
                        <a:pt x="78676" y="35528"/>
                        <a:pt x="70580" y="35528"/>
                      </a:cubicBezTo>
                      <a:cubicBezTo>
                        <a:pt x="62484" y="35528"/>
                        <a:pt x="55626" y="38386"/>
                        <a:pt x="50006" y="44196"/>
                      </a:cubicBezTo>
                      <a:cubicBezTo>
                        <a:pt x="44387" y="50006"/>
                        <a:pt x="41529" y="58007"/>
                        <a:pt x="41529" y="68104"/>
                      </a:cubicBezTo>
                      <a:cubicBezTo>
                        <a:pt x="41529" y="78200"/>
                        <a:pt x="44387" y="86296"/>
                        <a:pt x="50006" y="92297"/>
                      </a:cubicBezTo>
                      <a:cubicBezTo>
                        <a:pt x="55626" y="98298"/>
                        <a:pt x="62484" y="101251"/>
                        <a:pt x="70580" y="101251"/>
                      </a:cubicBezTo>
                      <a:cubicBezTo>
                        <a:pt x="78676" y="101251"/>
                        <a:pt x="85534" y="98298"/>
                        <a:pt x="91154" y="92393"/>
                      </a:cubicBezTo>
                      <a:cubicBezTo>
                        <a:pt x="96774" y="86487"/>
                        <a:pt x="99631" y="78486"/>
                        <a:pt x="99631" y="68390"/>
                      </a:cubicBezTo>
                      <a:cubicBezTo>
                        <a:pt x="99631" y="58293"/>
                        <a:pt x="96774" y="50197"/>
                        <a:pt x="91154" y="44387"/>
                      </a:cubicBezTo>
                      <a:close/>
                    </a:path>
                  </a:pathLst>
                </a:custGeom>
                <a:grpFill/>
                <a:ln w="9525" cap="flat">
                  <a:noFill/>
                  <a:prstDash val="solid"/>
                  <a:miter/>
                </a:ln>
              </p:spPr>
              <p:txBody>
                <a:bodyPr rtlCol="0" anchor="ctr"/>
                <a:lstStyle/>
                <a:p>
                  <a:endParaRPr lang="fi-FI" sz="3200"/>
                </a:p>
              </p:txBody>
            </p:sp>
            <p:sp>
              <p:nvSpPr>
                <p:cNvPr id="525" name="Vapaamuotoinen: Muoto 524">
                  <a:extLst>
                    <a:ext uri="{FF2B5EF4-FFF2-40B4-BE49-F238E27FC236}">
                      <a16:creationId xmlns:a16="http://schemas.microsoft.com/office/drawing/2014/main" id="{C9B71771-327E-1344-4F7B-68D3B0727A91}"/>
                    </a:ext>
                  </a:extLst>
                </p:cNvPr>
                <p:cNvSpPr/>
                <p:nvPr/>
              </p:nvSpPr>
              <p:spPr>
                <a:xfrm>
                  <a:off x="3915015" y="1375128"/>
                  <a:ext cx="82391" cy="134302"/>
                </a:xfrm>
                <a:custGeom>
                  <a:avLst/>
                  <a:gdLst>
                    <a:gd name="connsiteX0" fmla="*/ 58579 w 82391"/>
                    <a:gd name="connsiteY0" fmla="*/ 6287 h 134302"/>
                    <a:gd name="connsiteX1" fmla="*/ 82391 w 82391"/>
                    <a:gd name="connsiteY1" fmla="*/ 0 h 134302"/>
                    <a:gd name="connsiteX2" fmla="*/ 82391 w 82391"/>
                    <a:gd name="connsiteY2" fmla="*/ 43053 h 134302"/>
                    <a:gd name="connsiteX3" fmla="*/ 71247 w 82391"/>
                    <a:gd name="connsiteY3" fmla="*/ 43053 h 134302"/>
                    <a:gd name="connsiteX4" fmla="*/ 48387 w 82391"/>
                    <a:gd name="connsiteY4" fmla="*/ 49625 h 134302"/>
                    <a:gd name="connsiteX5" fmla="*/ 40767 w 82391"/>
                    <a:gd name="connsiteY5" fmla="*/ 72581 h 134302"/>
                    <a:gd name="connsiteX6" fmla="*/ 40767 w 82391"/>
                    <a:gd name="connsiteY6" fmla="*/ 134303 h 134302"/>
                    <a:gd name="connsiteX7" fmla="*/ 0 w 82391"/>
                    <a:gd name="connsiteY7" fmla="*/ 134303 h 134302"/>
                    <a:gd name="connsiteX8" fmla="*/ 0 w 82391"/>
                    <a:gd name="connsiteY8" fmla="*/ 1334 h 134302"/>
                    <a:gd name="connsiteX9" fmla="*/ 40767 w 82391"/>
                    <a:gd name="connsiteY9" fmla="*/ 1334 h 134302"/>
                    <a:gd name="connsiteX10" fmla="*/ 40767 w 82391"/>
                    <a:gd name="connsiteY10" fmla="*/ 23527 h 134302"/>
                    <a:gd name="connsiteX11" fmla="*/ 58674 w 82391"/>
                    <a:gd name="connsiteY11" fmla="*/ 6287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91" h="134302">
                      <a:moveTo>
                        <a:pt x="58579" y="6287"/>
                      </a:moveTo>
                      <a:cubicBezTo>
                        <a:pt x="65722" y="2096"/>
                        <a:pt x="73628" y="0"/>
                        <a:pt x="82391" y="0"/>
                      </a:cubicBezTo>
                      <a:lnTo>
                        <a:pt x="82391" y="43053"/>
                      </a:lnTo>
                      <a:lnTo>
                        <a:pt x="71247" y="43053"/>
                      </a:lnTo>
                      <a:cubicBezTo>
                        <a:pt x="61055" y="43053"/>
                        <a:pt x="53435" y="45244"/>
                        <a:pt x="48387" y="49625"/>
                      </a:cubicBezTo>
                      <a:cubicBezTo>
                        <a:pt x="43339" y="54007"/>
                        <a:pt x="40767" y="61627"/>
                        <a:pt x="40767" y="72581"/>
                      </a:cubicBezTo>
                      <a:lnTo>
                        <a:pt x="40767" y="134303"/>
                      </a:lnTo>
                      <a:lnTo>
                        <a:pt x="0" y="134303"/>
                      </a:lnTo>
                      <a:lnTo>
                        <a:pt x="0" y="1334"/>
                      </a:lnTo>
                      <a:lnTo>
                        <a:pt x="40767" y="1334"/>
                      </a:lnTo>
                      <a:lnTo>
                        <a:pt x="40767" y="23527"/>
                      </a:lnTo>
                      <a:cubicBezTo>
                        <a:pt x="45529" y="16193"/>
                        <a:pt x="51435" y="10477"/>
                        <a:pt x="58674" y="6287"/>
                      </a:cubicBezTo>
                      <a:close/>
                    </a:path>
                  </a:pathLst>
                </a:custGeom>
                <a:grpFill/>
                <a:ln w="9525" cap="flat">
                  <a:noFill/>
                  <a:prstDash val="solid"/>
                  <a:miter/>
                </a:ln>
              </p:spPr>
              <p:txBody>
                <a:bodyPr rtlCol="0" anchor="ctr"/>
                <a:lstStyle/>
                <a:p>
                  <a:endParaRPr lang="fi-FI" sz="3200"/>
                </a:p>
              </p:txBody>
            </p:sp>
            <p:sp>
              <p:nvSpPr>
                <p:cNvPr id="526" name="Vapaamuotoinen: Muoto 525">
                  <a:extLst>
                    <a:ext uri="{FF2B5EF4-FFF2-40B4-BE49-F238E27FC236}">
                      <a16:creationId xmlns:a16="http://schemas.microsoft.com/office/drawing/2014/main" id="{0E624CB5-B88D-9CAF-82E5-3A1D4C58C915}"/>
                    </a:ext>
                  </a:extLst>
                </p:cNvPr>
                <p:cNvSpPr/>
                <p:nvPr/>
              </p:nvSpPr>
              <p:spPr>
                <a:xfrm>
                  <a:off x="4016837" y="1333123"/>
                  <a:ext cx="131730" cy="176212"/>
                </a:xfrm>
                <a:custGeom>
                  <a:avLst/>
                  <a:gdLst>
                    <a:gd name="connsiteX0" fmla="*/ 81248 w 131730"/>
                    <a:gd name="connsiteY0" fmla="*/ 176213 h 176212"/>
                    <a:gd name="connsiteX1" fmla="*/ 40767 w 131730"/>
                    <a:gd name="connsiteY1" fmla="*/ 120491 h 176212"/>
                    <a:gd name="connsiteX2" fmla="*/ 40767 w 131730"/>
                    <a:gd name="connsiteY2" fmla="*/ 176213 h 176212"/>
                    <a:gd name="connsiteX3" fmla="*/ 0 w 131730"/>
                    <a:gd name="connsiteY3" fmla="*/ 176213 h 176212"/>
                    <a:gd name="connsiteX4" fmla="*/ 0 w 131730"/>
                    <a:gd name="connsiteY4" fmla="*/ 0 h 176212"/>
                    <a:gd name="connsiteX5" fmla="*/ 40767 w 131730"/>
                    <a:gd name="connsiteY5" fmla="*/ 0 h 176212"/>
                    <a:gd name="connsiteX6" fmla="*/ 40767 w 131730"/>
                    <a:gd name="connsiteY6" fmla="*/ 97441 h 176212"/>
                    <a:gd name="connsiteX7" fmla="*/ 80963 w 131730"/>
                    <a:gd name="connsiteY7" fmla="*/ 43339 h 176212"/>
                    <a:gd name="connsiteX8" fmla="*/ 131254 w 131730"/>
                    <a:gd name="connsiteY8" fmla="*/ 43339 h 176212"/>
                    <a:gd name="connsiteX9" fmla="*/ 76009 w 131730"/>
                    <a:gd name="connsiteY9" fmla="*/ 110014 h 176212"/>
                    <a:gd name="connsiteX10" fmla="*/ 131731 w 131730"/>
                    <a:gd name="connsiteY10" fmla="*/ 176213 h 176212"/>
                    <a:gd name="connsiteX11" fmla="*/ 81248 w 131730"/>
                    <a:gd name="connsiteY11" fmla="*/ 176213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30" h="176212">
                      <a:moveTo>
                        <a:pt x="81248" y="176213"/>
                      </a:moveTo>
                      <a:lnTo>
                        <a:pt x="40767" y="120491"/>
                      </a:lnTo>
                      <a:lnTo>
                        <a:pt x="40767" y="176213"/>
                      </a:lnTo>
                      <a:lnTo>
                        <a:pt x="0" y="176213"/>
                      </a:lnTo>
                      <a:lnTo>
                        <a:pt x="0" y="0"/>
                      </a:lnTo>
                      <a:lnTo>
                        <a:pt x="40767" y="0"/>
                      </a:lnTo>
                      <a:lnTo>
                        <a:pt x="40767" y="97441"/>
                      </a:lnTo>
                      <a:lnTo>
                        <a:pt x="80963" y="43339"/>
                      </a:lnTo>
                      <a:lnTo>
                        <a:pt x="131254" y="43339"/>
                      </a:lnTo>
                      <a:lnTo>
                        <a:pt x="76009" y="110014"/>
                      </a:lnTo>
                      <a:lnTo>
                        <a:pt x="131731" y="176213"/>
                      </a:lnTo>
                      <a:lnTo>
                        <a:pt x="81248" y="176213"/>
                      </a:lnTo>
                      <a:close/>
                    </a:path>
                  </a:pathLst>
                </a:custGeom>
                <a:grpFill/>
                <a:ln w="9525" cap="flat">
                  <a:noFill/>
                  <a:prstDash val="solid"/>
                  <a:miter/>
                </a:ln>
              </p:spPr>
              <p:txBody>
                <a:bodyPr rtlCol="0" anchor="ctr"/>
                <a:lstStyle/>
                <a:p>
                  <a:endParaRPr lang="fi-FI" sz="3200"/>
                </a:p>
              </p:txBody>
            </p:sp>
            <p:sp>
              <p:nvSpPr>
                <p:cNvPr id="527" name="Vapaamuotoinen: Muoto 526">
                  <a:extLst>
                    <a:ext uri="{FF2B5EF4-FFF2-40B4-BE49-F238E27FC236}">
                      <a16:creationId xmlns:a16="http://schemas.microsoft.com/office/drawing/2014/main" id="{02F09ADD-044A-4429-290B-2A02EBDEB9DC}"/>
                    </a:ext>
                  </a:extLst>
                </p:cNvPr>
                <p:cNvSpPr/>
                <p:nvPr/>
              </p:nvSpPr>
              <p:spPr>
                <a:xfrm>
                  <a:off x="4163999" y="1333123"/>
                  <a:ext cx="131730" cy="176212"/>
                </a:xfrm>
                <a:custGeom>
                  <a:avLst/>
                  <a:gdLst>
                    <a:gd name="connsiteX0" fmla="*/ 81248 w 131730"/>
                    <a:gd name="connsiteY0" fmla="*/ 176213 h 176212"/>
                    <a:gd name="connsiteX1" fmla="*/ 40767 w 131730"/>
                    <a:gd name="connsiteY1" fmla="*/ 120491 h 176212"/>
                    <a:gd name="connsiteX2" fmla="*/ 40767 w 131730"/>
                    <a:gd name="connsiteY2" fmla="*/ 176213 h 176212"/>
                    <a:gd name="connsiteX3" fmla="*/ 0 w 131730"/>
                    <a:gd name="connsiteY3" fmla="*/ 176213 h 176212"/>
                    <a:gd name="connsiteX4" fmla="*/ 0 w 131730"/>
                    <a:gd name="connsiteY4" fmla="*/ 0 h 176212"/>
                    <a:gd name="connsiteX5" fmla="*/ 40767 w 131730"/>
                    <a:gd name="connsiteY5" fmla="*/ 0 h 176212"/>
                    <a:gd name="connsiteX6" fmla="*/ 40767 w 131730"/>
                    <a:gd name="connsiteY6" fmla="*/ 97441 h 176212"/>
                    <a:gd name="connsiteX7" fmla="*/ 80962 w 131730"/>
                    <a:gd name="connsiteY7" fmla="*/ 43339 h 176212"/>
                    <a:gd name="connsiteX8" fmla="*/ 131255 w 131730"/>
                    <a:gd name="connsiteY8" fmla="*/ 43339 h 176212"/>
                    <a:gd name="connsiteX9" fmla="*/ 76009 w 131730"/>
                    <a:gd name="connsiteY9" fmla="*/ 110014 h 176212"/>
                    <a:gd name="connsiteX10" fmla="*/ 131731 w 131730"/>
                    <a:gd name="connsiteY10" fmla="*/ 176213 h 176212"/>
                    <a:gd name="connsiteX11" fmla="*/ 81248 w 131730"/>
                    <a:gd name="connsiteY11" fmla="*/ 176213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30" h="176212">
                      <a:moveTo>
                        <a:pt x="81248" y="176213"/>
                      </a:moveTo>
                      <a:lnTo>
                        <a:pt x="40767" y="120491"/>
                      </a:lnTo>
                      <a:lnTo>
                        <a:pt x="40767" y="176213"/>
                      </a:lnTo>
                      <a:lnTo>
                        <a:pt x="0" y="176213"/>
                      </a:lnTo>
                      <a:lnTo>
                        <a:pt x="0" y="0"/>
                      </a:lnTo>
                      <a:lnTo>
                        <a:pt x="40767" y="0"/>
                      </a:lnTo>
                      <a:lnTo>
                        <a:pt x="40767" y="97441"/>
                      </a:lnTo>
                      <a:lnTo>
                        <a:pt x="80962" y="43339"/>
                      </a:lnTo>
                      <a:lnTo>
                        <a:pt x="131255" y="43339"/>
                      </a:lnTo>
                      <a:lnTo>
                        <a:pt x="76009" y="110014"/>
                      </a:lnTo>
                      <a:lnTo>
                        <a:pt x="131731" y="176213"/>
                      </a:lnTo>
                      <a:lnTo>
                        <a:pt x="81248" y="176213"/>
                      </a:lnTo>
                      <a:close/>
                    </a:path>
                  </a:pathLst>
                </a:custGeom>
                <a:grpFill/>
                <a:ln w="9525" cap="flat">
                  <a:noFill/>
                  <a:prstDash val="solid"/>
                  <a:miter/>
                </a:ln>
              </p:spPr>
              <p:txBody>
                <a:bodyPr rtlCol="0" anchor="ctr"/>
                <a:lstStyle/>
                <a:p>
                  <a:endParaRPr lang="fi-FI" sz="3200"/>
                </a:p>
              </p:txBody>
            </p:sp>
            <p:sp>
              <p:nvSpPr>
                <p:cNvPr id="528" name="Vapaamuotoinen: Muoto 527">
                  <a:extLst>
                    <a:ext uri="{FF2B5EF4-FFF2-40B4-BE49-F238E27FC236}">
                      <a16:creationId xmlns:a16="http://schemas.microsoft.com/office/drawing/2014/main" id="{837B3CFD-192B-2CCC-CD83-83ED43991B76}"/>
                    </a:ext>
                  </a:extLst>
                </p:cNvPr>
                <p:cNvSpPr/>
                <p:nvPr/>
              </p:nvSpPr>
              <p:spPr>
                <a:xfrm>
                  <a:off x="4307445" y="1318645"/>
                  <a:ext cx="48291" cy="190690"/>
                </a:xfrm>
                <a:custGeom>
                  <a:avLst/>
                  <a:gdLst>
                    <a:gd name="connsiteX0" fmla="*/ 6763 w 48291"/>
                    <a:gd name="connsiteY0" fmla="*/ 37719 h 190690"/>
                    <a:gd name="connsiteX1" fmla="*/ 0 w 48291"/>
                    <a:gd name="connsiteY1" fmla="*/ 22098 h 190690"/>
                    <a:gd name="connsiteX2" fmla="*/ 6763 w 48291"/>
                    <a:gd name="connsiteY2" fmla="*/ 6287 h 190690"/>
                    <a:gd name="connsiteX3" fmla="*/ 24289 w 48291"/>
                    <a:gd name="connsiteY3" fmla="*/ 0 h 190690"/>
                    <a:gd name="connsiteX4" fmla="*/ 41529 w 48291"/>
                    <a:gd name="connsiteY4" fmla="*/ 6287 h 190690"/>
                    <a:gd name="connsiteX5" fmla="*/ 48292 w 48291"/>
                    <a:gd name="connsiteY5" fmla="*/ 22098 h 190690"/>
                    <a:gd name="connsiteX6" fmla="*/ 41529 w 48291"/>
                    <a:gd name="connsiteY6" fmla="*/ 37719 h 190690"/>
                    <a:gd name="connsiteX7" fmla="*/ 24289 w 48291"/>
                    <a:gd name="connsiteY7" fmla="*/ 44006 h 190690"/>
                    <a:gd name="connsiteX8" fmla="*/ 6763 w 48291"/>
                    <a:gd name="connsiteY8" fmla="*/ 37719 h 190690"/>
                    <a:gd name="connsiteX9" fmla="*/ 44482 w 48291"/>
                    <a:gd name="connsiteY9" fmla="*/ 57817 h 190690"/>
                    <a:gd name="connsiteX10" fmla="*/ 44482 w 48291"/>
                    <a:gd name="connsiteY10" fmla="*/ 190691 h 190690"/>
                    <a:gd name="connsiteX11" fmla="*/ 3715 w 48291"/>
                    <a:gd name="connsiteY11" fmla="*/ 190691 h 190690"/>
                    <a:gd name="connsiteX12" fmla="*/ 3715 w 48291"/>
                    <a:gd name="connsiteY12" fmla="*/ 57817 h 190690"/>
                    <a:gd name="connsiteX13" fmla="*/ 44482 w 48291"/>
                    <a:gd name="connsiteY13" fmla="*/ 57817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91" h="190690">
                      <a:moveTo>
                        <a:pt x="6763" y="37719"/>
                      </a:moveTo>
                      <a:cubicBezTo>
                        <a:pt x="2286" y="33528"/>
                        <a:pt x="0" y="28289"/>
                        <a:pt x="0" y="22098"/>
                      </a:cubicBezTo>
                      <a:cubicBezTo>
                        <a:pt x="0" y="15907"/>
                        <a:pt x="2286" y="10478"/>
                        <a:pt x="6763" y="6287"/>
                      </a:cubicBezTo>
                      <a:cubicBezTo>
                        <a:pt x="11335" y="2096"/>
                        <a:pt x="17145" y="0"/>
                        <a:pt x="24289" y="0"/>
                      </a:cubicBezTo>
                      <a:cubicBezTo>
                        <a:pt x="31432" y="0"/>
                        <a:pt x="37052" y="2096"/>
                        <a:pt x="41529" y="6287"/>
                      </a:cubicBezTo>
                      <a:cubicBezTo>
                        <a:pt x="46006" y="10478"/>
                        <a:pt x="48292" y="15812"/>
                        <a:pt x="48292" y="22098"/>
                      </a:cubicBezTo>
                      <a:cubicBezTo>
                        <a:pt x="48292" y="28385"/>
                        <a:pt x="46006" y="33528"/>
                        <a:pt x="41529" y="37719"/>
                      </a:cubicBezTo>
                      <a:cubicBezTo>
                        <a:pt x="37052" y="41910"/>
                        <a:pt x="31242" y="44006"/>
                        <a:pt x="24289" y="44006"/>
                      </a:cubicBezTo>
                      <a:cubicBezTo>
                        <a:pt x="17335" y="44006"/>
                        <a:pt x="11335" y="41910"/>
                        <a:pt x="6763" y="37719"/>
                      </a:cubicBezTo>
                      <a:close/>
                      <a:moveTo>
                        <a:pt x="44482" y="57817"/>
                      </a:moveTo>
                      <a:lnTo>
                        <a:pt x="44482" y="190691"/>
                      </a:lnTo>
                      <a:lnTo>
                        <a:pt x="3715" y="190691"/>
                      </a:lnTo>
                      <a:lnTo>
                        <a:pt x="3715" y="57817"/>
                      </a:lnTo>
                      <a:lnTo>
                        <a:pt x="44482" y="57817"/>
                      </a:lnTo>
                      <a:close/>
                    </a:path>
                  </a:pathLst>
                </a:custGeom>
                <a:grpFill/>
                <a:ln w="9525" cap="flat">
                  <a:noFill/>
                  <a:prstDash val="solid"/>
                  <a:miter/>
                </a:ln>
              </p:spPr>
              <p:txBody>
                <a:bodyPr rtlCol="0" anchor="ctr"/>
                <a:lstStyle/>
                <a:p>
                  <a:endParaRPr lang="fi-FI" sz="3200"/>
                </a:p>
              </p:txBody>
            </p:sp>
            <p:sp>
              <p:nvSpPr>
                <p:cNvPr id="529" name="Vapaamuotoinen: Muoto 528">
                  <a:extLst>
                    <a:ext uri="{FF2B5EF4-FFF2-40B4-BE49-F238E27FC236}">
                      <a16:creationId xmlns:a16="http://schemas.microsoft.com/office/drawing/2014/main" id="{DEBAD4CE-0567-FD13-D8C9-730D051D2FE7}"/>
                    </a:ext>
                  </a:extLst>
                </p:cNvPr>
                <p:cNvSpPr/>
                <p:nvPr/>
              </p:nvSpPr>
              <p:spPr>
                <a:xfrm>
                  <a:off x="4381454" y="1333123"/>
                  <a:ext cx="40766" cy="176212"/>
                </a:xfrm>
                <a:custGeom>
                  <a:avLst/>
                  <a:gdLst>
                    <a:gd name="connsiteX0" fmla="*/ 40767 w 40766"/>
                    <a:gd name="connsiteY0" fmla="*/ 0 h 176212"/>
                    <a:gd name="connsiteX1" fmla="*/ 40767 w 40766"/>
                    <a:gd name="connsiteY1" fmla="*/ 176213 h 176212"/>
                    <a:gd name="connsiteX2" fmla="*/ 0 w 40766"/>
                    <a:gd name="connsiteY2" fmla="*/ 176213 h 176212"/>
                    <a:gd name="connsiteX3" fmla="*/ 0 w 40766"/>
                    <a:gd name="connsiteY3" fmla="*/ 0 h 176212"/>
                    <a:gd name="connsiteX4" fmla="*/ 40767 w 40766"/>
                    <a:gd name="connsiteY4" fmla="*/ 0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176212">
                      <a:moveTo>
                        <a:pt x="40767" y="0"/>
                      </a:moveTo>
                      <a:lnTo>
                        <a:pt x="40767" y="176213"/>
                      </a:lnTo>
                      <a:lnTo>
                        <a:pt x="0" y="176213"/>
                      </a:lnTo>
                      <a:lnTo>
                        <a:pt x="0" y="0"/>
                      </a:lnTo>
                      <a:lnTo>
                        <a:pt x="40767" y="0"/>
                      </a:lnTo>
                      <a:close/>
                    </a:path>
                  </a:pathLst>
                </a:custGeom>
                <a:grpFill/>
                <a:ln w="9525" cap="flat">
                  <a:noFill/>
                  <a:prstDash val="solid"/>
                  <a:miter/>
                </a:ln>
              </p:spPr>
              <p:txBody>
                <a:bodyPr rtlCol="0" anchor="ctr"/>
                <a:lstStyle/>
                <a:p>
                  <a:endParaRPr lang="fi-FI" sz="3200"/>
                </a:p>
              </p:txBody>
            </p:sp>
            <p:sp>
              <p:nvSpPr>
                <p:cNvPr id="530" name="Vapaamuotoinen: Muoto 529">
                  <a:extLst>
                    <a:ext uri="{FF2B5EF4-FFF2-40B4-BE49-F238E27FC236}">
                      <a16:creationId xmlns:a16="http://schemas.microsoft.com/office/drawing/2014/main" id="{06C23C4F-3B9C-EEAE-6B60-176ABAE1EFAB}"/>
                    </a:ext>
                  </a:extLst>
                </p:cNvPr>
                <p:cNvSpPr/>
                <p:nvPr/>
              </p:nvSpPr>
              <p:spPr>
                <a:xfrm>
                  <a:off x="4443558" y="1374556"/>
                  <a:ext cx="140208" cy="136588"/>
                </a:xfrm>
                <a:custGeom>
                  <a:avLst/>
                  <a:gdLst>
                    <a:gd name="connsiteX0" fmla="*/ 7810 w 140208"/>
                    <a:gd name="connsiteY0" fmla="*/ 32195 h 136588"/>
                    <a:gd name="connsiteX1" fmla="*/ 28861 w 140208"/>
                    <a:gd name="connsiteY1" fmla="*/ 8382 h 136588"/>
                    <a:gd name="connsiteX2" fmla="*/ 58579 w 140208"/>
                    <a:gd name="connsiteY2" fmla="*/ 0 h 136588"/>
                    <a:gd name="connsiteX3" fmla="*/ 83248 w 140208"/>
                    <a:gd name="connsiteY3" fmla="*/ 5715 h 136588"/>
                    <a:gd name="connsiteX4" fmla="*/ 99536 w 140208"/>
                    <a:gd name="connsiteY4" fmla="*/ 20669 h 136588"/>
                    <a:gd name="connsiteX5" fmla="*/ 99536 w 140208"/>
                    <a:gd name="connsiteY5" fmla="*/ 1810 h 136588"/>
                    <a:gd name="connsiteX6" fmla="*/ 140208 w 140208"/>
                    <a:gd name="connsiteY6" fmla="*/ 1810 h 136588"/>
                    <a:gd name="connsiteX7" fmla="*/ 140208 w 140208"/>
                    <a:gd name="connsiteY7" fmla="*/ 134684 h 136588"/>
                    <a:gd name="connsiteX8" fmla="*/ 99536 w 140208"/>
                    <a:gd name="connsiteY8" fmla="*/ 134684 h 136588"/>
                    <a:gd name="connsiteX9" fmla="*/ 99536 w 140208"/>
                    <a:gd name="connsiteY9" fmla="*/ 115824 h 136588"/>
                    <a:gd name="connsiteX10" fmla="*/ 82963 w 140208"/>
                    <a:gd name="connsiteY10" fmla="*/ 130874 h 136588"/>
                    <a:gd name="connsiteX11" fmla="*/ 58293 w 140208"/>
                    <a:gd name="connsiteY11" fmla="*/ 136589 h 136588"/>
                    <a:gd name="connsiteX12" fmla="*/ 28765 w 140208"/>
                    <a:gd name="connsiteY12" fmla="*/ 128111 h 136588"/>
                    <a:gd name="connsiteX13" fmla="*/ 7715 w 140208"/>
                    <a:gd name="connsiteY13" fmla="*/ 104108 h 136588"/>
                    <a:gd name="connsiteX14" fmla="*/ 0 w 140208"/>
                    <a:gd name="connsiteY14" fmla="*/ 68009 h 136588"/>
                    <a:gd name="connsiteX15" fmla="*/ 7715 w 140208"/>
                    <a:gd name="connsiteY15" fmla="*/ 32099 h 136588"/>
                    <a:gd name="connsiteX16" fmla="*/ 91154 w 140208"/>
                    <a:gd name="connsiteY16" fmla="*/ 44291 h 136588"/>
                    <a:gd name="connsiteX17" fmla="*/ 70580 w 140208"/>
                    <a:gd name="connsiteY17" fmla="*/ 35528 h 136588"/>
                    <a:gd name="connsiteX18" fmla="*/ 50006 w 140208"/>
                    <a:gd name="connsiteY18" fmla="*/ 44196 h 136588"/>
                    <a:gd name="connsiteX19" fmla="*/ 41529 w 140208"/>
                    <a:gd name="connsiteY19" fmla="*/ 68104 h 136588"/>
                    <a:gd name="connsiteX20" fmla="*/ 50006 w 140208"/>
                    <a:gd name="connsiteY20" fmla="*/ 92297 h 136588"/>
                    <a:gd name="connsiteX21" fmla="*/ 70580 w 140208"/>
                    <a:gd name="connsiteY21" fmla="*/ 101251 h 136588"/>
                    <a:gd name="connsiteX22" fmla="*/ 91154 w 140208"/>
                    <a:gd name="connsiteY22" fmla="*/ 92393 h 136588"/>
                    <a:gd name="connsiteX23" fmla="*/ 99631 w 140208"/>
                    <a:gd name="connsiteY23" fmla="*/ 68390 h 136588"/>
                    <a:gd name="connsiteX24" fmla="*/ 91154 w 140208"/>
                    <a:gd name="connsiteY24" fmla="*/ 44387 h 13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208" h="136588">
                      <a:moveTo>
                        <a:pt x="7810" y="32195"/>
                      </a:moveTo>
                      <a:cubicBezTo>
                        <a:pt x="12954" y="21908"/>
                        <a:pt x="20002" y="13907"/>
                        <a:pt x="28861" y="8382"/>
                      </a:cubicBezTo>
                      <a:cubicBezTo>
                        <a:pt x="37719" y="2858"/>
                        <a:pt x="47625" y="0"/>
                        <a:pt x="58579" y="0"/>
                      </a:cubicBezTo>
                      <a:cubicBezTo>
                        <a:pt x="67913" y="0"/>
                        <a:pt x="76200" y="1905"/>
                        <a:pt x="83248" y="5715"/>
                      </a:cubicBezTo>
                      <a:cubicBezTo>
                        <a:pt x="90297" y="9525"/>
                        <a:pt x="95726" y="14478"/>
                        <a:pt x="99536" y="20669"/>
                      </a:cubicBezTo>
                      <a:lnTo>
                        <a:pt x="99536" y="1810"/>
                      </a:lnTo>
                      <a:lnTo>
                        <a:pt x="140208" y="1810"/>
                      </a:lnTo>
                      <a:lnTo>
                        <a:pt x="140208" y="134684"/>
                      </a:lnTo>
                      <a:lnTo>
                        <a:pt x="99536" y="134684"/>
                      </a:lnTo>
                      <a:lnTo>
                        <a:pt x="99536" y="115824"/>
                      </a:lnTo>
                      <a:cubicBezTo>
                        <a:pt x="95536" y="122015"/>
                        <a:pt x="90011" y="127064"/>
                        <a:pt x="82963" y="130874"/>
                      </a:cubicBezTo>
                      <a:cubicBezTo>
                        <a:pt x="75914" y="134684"/>
                        <a:pt x="67723" y="136589"/>
                        <a:pt x="58293" y="136589"/>
                      </a:cubicBezTo>
                      <a:cubicBezTo>
                        <a:pt x="47530" y="136589"/>
                        <a:pt x="37624" y="133731"/>
                        <a:pt x="28765" y="128111"/>
                      </a:cubicBezTo>
                      <a:cubicBezTo>
                        <a:pt x="19907" y="122492"/>
                        <a:pt x="12859" y="114491"/>
                        <a:pt x="7715" y="104108"/>
                      </a:cubicBezTo>
                      <a:cubicBezTo>
                        <a:pt x="2572" y="93726"/>
                        <a:pt x="0" y="81725"/>
                        <a:pt x="0" y="68009"/>
                      </a:cubicBezTo>
                      <a:cubicBezTo>
                        <a:pt x="0" y="54293"/>
                        <a:pt x="2572" y="42386"/>
                        <a:pt x="7715" y="32099"/>
                      </a:cubicBezTo>
                      <a:close/>
                      <a:moveTo>
                        <a:pt x="91154" y="44291"/>
                      </a:moveTo>
                      <a:cubicBezTo>
                        <a:pt x="85534" y="38386"/>
                        <a:pt x="78676" y="35528"/>
                        <a:pt x="70580" y="35528"/>
                      </a:cubicBezTo>
                      <a:cubicBezTo>
                        <a:pt x="62484" y="35528"/>
                        <a:pt x="55626" y="38386"/>
                        <a:pt x="50006" y="44196"/>
                      </a:cubicBezTo>
                      <a:cubicBezTo>
                        <a:pt x="44386" y="50006"/>
                        <a:pt x="41529" y="58007"/>
                        <a:pt x="41529" y="68104"/>
                      </a:cubicBezTo>
                      <a:cubicBezTo>
                        <a:pt x="41529" y="78200"/>
                        <a:pt x="44386" y="86296"/>
                        <a:pt x="50006" y="92297"/>
                      </a:cubicBezTo>
                      <a:cubicBezTo>
                        <a:pt x="55626" y="98298"/>
                        <a:pt x="62484" y="101251"/>
                        <a:pt x="70580" y="101251"/>
                      </a:cubicBezTo>
                      <a:cubicBezTo>
                        <a:pt x="78676" y="101251"/>
                        <a:pt x="85534" y="98298"/>
                        <a:pt x="91154" y="92393"/>
                      </a:cubicBezTo>
                      <a:cubicBezTo>
                        <a:pt x="96774" y="86487"/>
                        <a:pt x="99631" y="78486"/>
                        <a:pt x="99631" y="68390"/>
                      </a:cubicBezTo>
                      <a:cubicBezTo>
                        <a:pt x="99631" y="58293"/>
                        <a:pt x="96774" y="50197"/>
                        <a:pt x="91154" y="44387"/>
                      </a:cubicBezTo>
                      <a:close/>
                    </a:path>
                  </a:pathLst>
                </a:custGeom>
                <a:grpFill/>
                <a:ln w="9525" cap="flat">
                  <a:noFill/>
                  <a:prstDash val="solid"/>
                  <a:miter/>
                </a:ln>
              </p:spPr>
              <p:txBody>
                <a:bodyPr rtlCol="0" anchor="ctr"/>
                <a:lstStyle/>
                <a:p>
                  <a:endParaRPr lang="fi-FI" sz="3200"/>
                </a:p>
              </p:txBody>
            </p:sp>
            <p:sp>
              <p:nvSpPr>
                <p:cNvPr id="531" name="Vapaamuotoinen: Muoto 530">
                  <a:extLst>
                    <a:ext uri="{FF2B5EF4-FFF2-40B4-BE49-F238E27FC236}">
                      <a16:creationId xmlns:a16="http://schemas.microsoft.com/office/drawing/2014/main" id="{2B29F9D9-E9C1-091C-4546-4CE2119B5A5C}"/>
                    </a:ext>
                  </a:extLst>
                </p:cNvPr>
                <p:cNvSpPr/>
                <p:nvPr/>
              </p:nvSpPr>
              <p:spPr>
                <a:xfrm>
                  <a:off x="3589070" y="1590774"/>
                  <a:ext cx="137826" cy="166211"/>
                </a:xfrm>
                <a:custGeom>
                  <a:avLst/>
                  <a:gdLst>
                    <a:gd name="connsiteX0" fmla="*/ 137827 w 137826"/>
                    <a:gd name="connsiteY0" fmla="*/ 0 h 166211"/>
                    <a:gd name="connsiteX1" fmla="*/ 137827 w 137826"/>
                    <a:gd name="connsiteY1" fmla="*/ 166211 h 166211"/>
                    <a:gd name="connsiteX2" fmla="*/ 104489 w 137826"/>
                    <a:gd name="connsiteY2" fmla="*/ 166211 h 166211"/>
                    <a:gd name="connsiteX3" fmla="*/ 104489 w 137826"/>
                    <a:gd name="connsiteY3" fmla="*/ 95536 h 166211"/>
                    <a:gd name="connsiteX4" fmla="*/ 33338 w 137826"/>
                    <a:gd name="connsiteY4" fmla="*/ 95536 h 166211"/>
                    <a:gd name="connsiteX5" fmla="*/ 33338 w 137826"/>
                    <a:gd name="connsiteY5" fmla="*/ 166211 h 166211"/>
                    <a:gd name="connsiteX6" fmla="*/ 0 w 137826"/>
                    <a:gd name="connsiteY6" fmla="*/ 166211 h 166211"/>
                    <a:gd name="connsiteX7" fmla="*/ 0 w 137826"/>
                    <a:gd name="connsiteY7" fmla="*/ 0 h 166211"/>
                    <a:gd name="connsiteX8" fmla="*/ 33338 w 137826"/>
                    <a:gd name="connsiteY8" fmla="*/ 0 h 166211"/>
                    <a:gd name="connsiteX9" fmla="*/ 33338 w 137826"/>
                    <a:gd name="connsiteY9" fmla="*/ 68390 h 166211"/>
                    <a:gd name="connsiteX10" fmla="*/ 104489 w 137826"/>
                    <a:gd name="connsiteY10" fmla="*/ 68390 h 166211"/>
                    <a:gd name="connsiteX11" fmla="*/ 104489 w 137826"/>
                    <a:gd name="connsiteY11" fmla="*/ 0 h 166211"/>
                    <a:gd name="connsiteX12" fmla="*/ 137827 w 137826"/>
                    <a:gd name="connsiteY12" fmla="*/ 0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6" h="166211">
                      <a:moveTo>
                        <a:pt x="137827" y="0"/>
                      </a:moveTo>
                      <a:lnTo>
                        <a:pt x="137827" y="166211"/>
                      </a:lnTo>
                      <a:lnTo>
                        <a:pt x="104489" y="166211"/>
                      </a:lnTo>
                      <a:lnTo>
                        <a:pt x="104489" y="95536"/>
                      </a:lnTo>
                      <a:lnTo>
                        <a:pt x="33338" y="95536"/>
                      </a:lnTo>
                      <a:lnTo>
                        <a:pt x="33338" y="166211"/>
                      </a:lnTo>
                      <a:lnTo>
                        <a:pt x="0" y="166211"/>
                      </a:lnTo>
                      <a:lnTo>
                        <a:pt x="0" y="0"/>
                      </a:lnTo>
                      <a:lnTo>
                        <a:pt x="33338" y="0"/>
                      </a:lnTo>
                      <a:lnTo>
                        <a:pt x="33338" y="68390"/>
                      </a:lnTo>
                      <a:lnTo>
                        <a:pt x="104489" y="68390"/>
                      </a:lnTo>
                      <a:lnTo>
                        <a:pt x="104489" y="0"/>
                      </a:lnTo>
                      <a:lnTo>
                        <a:pt x="137827" y="0"/>
                      </a:lnTo>
                      <a:close/>
                    </a:path>
                  </a:pathLst>
                </a:custGeom>
                <a:grpFill/>
                <a:ln w="9525" cap="flat">
                  <a:noFill/>
                  <a:prstDash val="solid"/>
                  <a:miter/>
                </a:ln>
              </p:spPr>
              <p:txBody>
                <a:bodyPr rtlCol="0" anchor="ctr"/>
                <a:lstStyle/>
                <a:p>
                  <a:endParaRPr lang="fi-FI" sz="3200"/>
                </a:p>
              </p:txBody>
            </p:sp>
            <p:sp>
              <p:nvSpPr>
                <p:cNvPr id="532" name="Vapaamuotoinen: Muoto 531">
                  <a:extLst>
                    <a:ext uri="{FF2B5EF4-FFF2-40B4-BE49-F238E27FC236}">
                      <a16:creationId xmlns:a16="http://schemas.microsoft.com/office/drawing/2014/main" id="{FE4C1036-E1E5-45CB-6BB9-3F6DD04F1F01}"/>
                    </a:ext>
                  </a:extLst>
                </p:cNvPr>
                <p:cNvSpPr/>
                <p:nvPr/>
              </p:nvSpPr>
              <p:spPr>
                <a:xfrm>
                  <a:off x="3751471" y="1575915"/>
                  <a:ext cx="135635" cy="183261"/>
                </a:xfrm>
                <a:custGeom>
                  <a:avLst/>
                  <a:gdLst>
                    <a:gd name="connsiteX0" fmla="*/ 32576 w 135635"/>
                    <a:gd name="connsiteY0" fmla="*/ 174784 h 183261"/>
                    <a:gd name="connsiteX1" fmla="*/ 8668 w 135635"/>
                    <a:gd name="connsiteY1" fmla="*/ 150876 h 183261"/>
                    <a:gd name="connsiteX2" fmla="*/ 0 w 135635"/>
                    <a:gd name="connsiteY2" fmla="*/ 115157 h 183261"/>
                    <a:gd name="connsiteX3" fmla="*/ 8953 w 135635"/>
                    <a:gd name="connsiteY3" fmla="*/ 79439 h 183261"/>
                    <a:gd name="connsiteX4" fmla="*/ 33338 w 135635"/>
                    <a:gd name="connsiteY4" fmla="*/ 55531 h 183261"/>
                    <a:gd name="connsiteX5" fmla="*/ 67818 w 135635"/>
                    <a:gd name="connsiteY5" fmla="*/ 47054 h 183261"/>
                    <a:gd name="connsiteX6" fmla="*/ 102299 w 135635"/>
                    <a:gd name="connsiteY6" fmla="*/ 55531 h 183261"/>
                    <a:gd name="connsiteX7" fmla="*/ 126683 w 135635"/>
                    <a:gd name="connsiteY7" fmla="*/ 79439 h 183261"/>
                    <a:gd name="connsiteX8" fmla="*/ 135636 w 135635"/>
                    <a:gd name="connsiteY8" fmla="*/ 115157 h 183261"/>
                    <a:gd name="connsiteX9" fmla="*/ 126492 w 135635"/>
                    <a:gd name="connsiteY9" fmla="*/ 150876 h 183261"/>
                    <a:gd name="connsiteX10" fmla="*/ 101727 w 135635"/>
                    <a:gd name="connsiteY10" fmla="*/ 174784 h 183261"/>
                    <a:gd name="connsiteX11" fmla="*/ 66865 w 135635"/>
                    <a:gd name="connsiteY11" fmla="*/ 183261 h 183261"/>
                    <a:gd name="connsiteX12" fmla="*/ 32576 w 135635"/>
                    <a:gd name="connsiteY12" fmla="*/ 174784 h 183261"/>
                    <a:gd name="connsiteX13" fmla="*/ 35909 w 135635"/>
                    <a:gd name="connsiteY13" fmla="*/ 27242 h 183261"/>
                    <a:gd name="connsiteX14" fmla="*/ 31432 w 135635"/>
                    <a:gd name="connsiteY14" fmla="*/ 16002 h 183261"/>
                    <a:gd name="connsiteX15" fmla="*/ 35909 w 135635"/>
                    <a:gd name="connsiteY15" fmla="*/ 4667 h 183261"/>
                    <a:gd name="connsiteX16" fmla="*/ 47053 w 135635"/>
                    <a:gd name="connsiteY16" fmla="*/ 0 h 183261"/>
                    <a:gd name="connsiteX17" fmla="*/ 58388 w 135635"/>
                    <a:gd name="connsiteY17" fmla="*/ 4667 h 183261"/>
                    <a:gd name="connsiteX18" fmla="*/ 63055 w 135635"/>
                    <a:gd name="connsiteY18" fmla="*/ 16002 h 183261"/>
                    <a:gd name="connsiteX19" fmla="*/ 58388 w 135635"/>
                    <a:gd name="connsiteY19" fmla="*/ 27242 h 183261"/>
                    <a:gd name="connsiteX20" fmla="*/ 47053 w 135635"/>
                    <a:gd name="connsiteY20" fmla="*/ 31814 h 183261"/>
                    <a:gd name="connsiteX21" fmla="*/ 35909 w 135635"/>
                    <a:gd name="connsiteY21" fmla="*/ 27242 h 183261"/>
                    <a:gd name="connsiteX22" fmla="*/ 83915 w 135635"/>
                    <a:gd name="connsiteY22" fmla="*/ 149733 h 183261"/>
                    <a:gd name="connsiteX23" fmla="*/ 96679 w 135635"/>
                    <a:gd name="connsiteY23" fmla="*/ 136493 h 183261"/>
                    <a:gd name="connsiteX24" fmla="*/ 101441 w 135635"/>
                    <a:gd name="connsiteY24" fmla="*/ 115062 h 183261"/>
                    <a:gd name="connsiteX25" fmla="*/ 91535 w 135635"/>
                    <a:gd name="connsiteY25" fmla="*/ 86106 h 183261"/>
                    <a:gd name="connsiteX26" fmla="*/ 67342 w 135635"/>
                    <a:gd name="connsiteY26" fmla="*/ 76009 h 183261"/>
                    <a:gd name="connsiteX27" fmla="*/ 43434 w 135635"/>
                    <a:gd name="connsiteY27" fmla="*/ 86106 h 183261"/>
                    <a:gd name="connsiteX28" fmla="*/ 33814 w 135635"/>
                    <a:gd name="connsiteY28" fmla="*/ 115062 h 183261"/>
                    <a:gd name="connsiteX29" fmla="*/ 43243 w 135635"/>
                    <a:gd name="connsiteY29" fmla="*/ 144018 h 183261"/>
                    <a:gd name="connsiteX30" fmla="*/ 66961 w 135635"/>
                    <a:gd name="connsiteY30" fmla="*/ 154115 h 183261"/>
                    <a:gd name="connsiteX31" fmla="*/ 84011 w 135635"/>
                    <a:gd name="connsiteY31" fmla="*/ 149733 h 183261"/>
                    <a:gd name="connsiteX32" fmla="*/ 80010 w 135635"/>
                    <a:gd name="connsiteY32" fmla="*/ 27242 h 183261"/>
                    <a:gd name="connsiteX33" fmla="*/ 75533 w 135635"/>
                    <a:gd name="connsiteY33" fmla="*/ 16002 h 183261"/>
                    <a:gd name="connsiteX34" fmla="*/ 80010 w 135635"/>
                    <a:gd name="connsiteY34" fmla="*/ 4667 h 183261"/>
                    <a:gd name="connsiteX35" fmla="*/ 91154 w 135635"/>
                    <a:gd name="connsiteY35" fmla="*/ 0 h 183261"/>
                    <a:gd name="connsiteX36" fmla="*/ 102489 w 135635"/>
                    <a:gd name="connsiteY36" fmla="*/ 4667 h 183261"/>
                    <a:gd name="connsiteX37" fmla="*/ 107156 w 135635"/>
                    <a:gd name="connsiteY37" fmla="*/ 16002 h 183261"/>
                    <a:gd name="connsiteX38" fmla="*/ 102489 w 135635"/>
                    <a:gd name="connsiteY38" fmla="*/ 27242 h 183261"/>
                    <a:gd name="connsiteX39" fmla="*/ 91154 w 135635"/>
                    <a:gd name="connsiteY39" fmla="*/ 31814 h 183261"/>
                    <a:gd name="connsiteX40" fmla="*/ 80010 w 135635"/>
                    <a:gd name="connsiteY40" fmla="*/ 27242 h 18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5635" h="183261">
                      <a:moveTo>
                        <a:pt x="32576" y="174784"/>
                      </a:moveTo>
                      <a:cubicBezTo>
                        <a:pt x="22384" y="169164"/>
                        <a:pt x="14478" y="161163"/>
                        <a:pt x="8668" y="150876"/>
                      </a:cubicBezTo>
                      <a:cubicBezTo>
                        <a:pt x="2857" y="140589"/>
                        <a:pt x="0" y="128683"/>
                        <a:pt x="0" y="115157"/>
                      </a:cubicBezTo>
                      <a:cubicBezTo>
                        <a:pt x="0" y="101632"/>
                        <a:pt x="2953" y="89726"/>
                        <a:pt x="8953" y="79439"/>
                      </a:cubicBezTo>
                      <a:cubicBezTo>
                        <a:pt x="14954" y="69152"/>
                        <a:pt x="23051" y="61151"/>
                        <a:pt x="33338" y="55531"/>
                      </a:cubicBezTo>
                      <a:cubicBezTo>
                        <a:pt x="43625" y="49911"/>
                        <a:pt x="55150" y="47054"/>
                        <a:pt x="67818" y="47054"/>
                      </a:cubicBezTo>
                      <a:cubicBezTo>
                        <a:pt x="80486" y="47054"/>
                        <a:pt x="92012" y="49911"/>
                        <a:pt x="102299" y="55531"/>
                      </a:cubicBezTo>
                      <a:cubicBezTo>
                        <a:pt x="112586" y="61151"/>
                        <a:pt x="120777" y="69152"/>
                        <a:pt x="126683" y="79439"/>
                      </a:cubicBezTo>
                      <a:cubicBezTo>
                        <a:pt x="132588" y="89726"/>
                        <a:pt x="135636" y="101632"/>
                        <a:pt x="135636" y="115157"/>
                      </a:cubicBezTo>
                      <a:cubicBezTo>
                        <a:pt x="135636" y="128683"/>
                        <a:pt x="132588" y="140589"/>
                        <a:pt x="126492" y="150876"/>
                      </a:cubicBezTo>
                      <a:cubicBezTo>
                        <a:pt x="120396" y="161163"/>
                        <a:pt x="112109" y="169164"/>
                        <a:pt x="101727" y="174784"/>
                      </a:cubicBezTo>
                      <a:cubicBezTo>
                        <a:pt x="91345" y="180404"/>
                        <a:pt x="79724" y="183261"/>
                        <a:pt x="66865" y="183261"/>
                      </a:cubicBezTo>
                      <a:cubicBezTo>
                        <a:pt x="54007" y="183261"/>
                        <a:pt x="42767" y="180404"/>
                        <a:pt x="32576" y="174784"/>
                      </a:cubicBezTo>
                      <a:close/>
                      <a:moveTo>
                        <a:pt x="35909" y="27242"/>
                      </a:moveTo>
                      <a:cubicBezTo>
                        <a:pt x="32861" y="24194"/>
                        <a:pt x="31432" y="20479"/>
                        <a:pt x="31432" y="16002"/>
                      </a:cubicBezTo>
                      <a:cubicBezTo>
                        <a:pt x="31432" y="11525"/>
                        <a:pt x="32956" y="7811"/>
                        <a:pt x="35909" y="4667"/>
                      </a:cubicBezTo>
                      <a:cubicBezTo>
                        <a:pt x="38957" y="1619"/>
                        <a:pt x="42672" y="0"/>
                        <a:pt x="47053" y="0"/>
                      </a:cubicBezTo>
                      <a:cubicBezTo>
                        <a:pt x="51435" y="0"/>
                        <a:pt x="55245" y="1524"/>
                        <a:pt x="58388" y="4667"/>
                      </a:cubicBezTo>
                      <a:cubicBezTo>
                        <a:pt x="61531" y="7811"/>
                        <a:pt x="63055" y="11525"/>
                        <a:pt x="63055" y="16002"/>
                      </a:cubicBezTo>
                      <a:cubicBezTo>
                        <a:pt x="63055" y="20479"/>
                        <a:pt x="61531" y="24194"/>
                        <a:pt x="58388" y="27242"/>
                      </a:cubicBezTo>
                      <a:cubicBezTo>
                        <a:pt x="55340" y="30290"/>
                        <a:pt x="51530" y="31814"/>
                        <a:pt x="47053" y="31814"/>
                      </a:cubicBezTo>
                      <a:cubicBezTo>
                        <a:pt x="42577" y="31814"/>
                        <a:pt x="38862" y="30290"/>
                        <a:pt x="35909" y="27242"/>
                      </a:cubicBezTo>
                      <a:close/>
                      <a:moveTo>
                        <a:pt x="83915" y="149733"/>
                      </a:moveTo>
                      <a:cubicBezTo>
                        <a:pt x="89249" y="146780"/>
                        <a:pt x="93440" y="142399"/>
                        <a:pt x="96679" y="136493"/>
                      </a:cubicBezTo>
                      <a:cubicBezTo>
                        <a:pt x="99917" y="130588"/>
                        <a:pt x="101441" y="123444"/>
                        <a:pt x="101441" y="115062"/>
                      </a:cubicBezTo>
                      <a:cubicBezTo>
                        <a:pt x="101441" y="102489"/>
                        <a:pt x="98107" y="92869"/>
                        <a:pt x="91535" y="86106"/>
                      </a:cubicBezTo>
                      <a:cubicBezTo>
                        <a:pt x="84963" y="79343"/>
                        <a:pt x="76867" y="76009"/>
                        <a:pt x="67342" y="76009"/>
                      </a:cubicBezTo>
                      <a:cubicBezTo>
                        <a:pt x="57817" y="76009"/>
                        <a:pt x="49816" y="79343"/>
                        <a:pt x="43434" y="86106"/>
                      </a:cubicBezTo>
                      <a:cubicBezTo>
                        <a:pt x="36957" y="92869"/>
                        <a:pt x="33814" y="102489"/>
                        <a:pt x="33814" y="115062"/>
                      </a:cubicBezTo>
                      <a:cubicBezTo>
                        <a:pt x="33814" y="127635"/>
                        <a:pt x="36957" y="137255"/>
                        <a:pt x="43243" y="144018"/>
                      </a:cubicBezTo>
                      <a:cubicBezTo>
                        <a:pt x="49530" y="150781"/>
                        <a:pt x="57436" y="154115"/>
                        <a:pt x="66961" y="154115"/>
                      </a:cubicBezTo>
                      <a:cubicBezTo>
                        <a:pt x="72962" y="154115"/>
                        <a:pt x="78677" y="152686"/>
                        <a:pt x="84011" y="149733"/>
                      </a:cubicBezTo>
                      <a:close/>
                      <a:moveTo>
                        <a:pt x="80010" y="27242"/>
                      </a:moveTo>
                      <a:cubicBezTo>
                        <a:pt x="76962" y="24194"/>
                        <a:pt x="75533" y="20479"/>
                        <a:pt x="75533" y="16002"/>
                      </a:cubicBezTo>
                      <a:cubicBezTo>
                        <a:pt x="75533" y="11525"/>
                        <a:pt x="77057" y="7811"/>
                        <a:pt x="80010" y="4667"/>
                      </a:cubicBezTo>
                      <a:cubicBezTo>
                        <a:pt x="83058" y="1619"/>
                        <a:pt x="86773" y="0"/>
                        <a:pt x="91154" y="0"/>
                      </a:cubicBezTo>
                      <a:cubicBezTo>
                        <a:pt x="95536" y="0"/>
                        <a:pt x="99346" y="1524"/>
                        <a:pt x="102489" y="4667"/>
                      </a:cubicBezTo>
                      <a:cubicBezTo>
                        <a:pt x="105632" y="7811"/>
                        <a:pt x="107156" y="11525"/>
                        <a:pt x="107156" y="16002"/>
                      </a:cubicBezTo>
                      <a:cubicBezTo>
                        <a:pt x="107156" y="20479"/>
                        <a:pt x="105632" y="24194"/>
                        <a:pt x="102489" y="27242"/>
                      </a:cubicBezTo>
                      <a:cubicBezTo>
                        <a:pt x="99441" y="30290"/>
                        <a:pt x="95631" y="31814"/>
                        <a:pt x="91154" y="31814"/>
                      </a:cubicBezTo>
                      <a:cubicBezTo>
                        <a:pt x="86677" y="31814"/>
                        <a:pt x="82963" y="30290"/>
                        <a:pt x="80010" y="27242"/>
                      </a:cubicBezTo>
                      <a:close/>
                    </a:path>
                  </a:pathLst>
                </a:custGeom>
                <a:grpFill/>
                <a:ln w="9525" cap="flat">
                  <a:noFill/>
                  <a:prstDash val="solid"/>
                  <a:miter/>
                </a:ln>
              </p:spPr>
              <p:txBody>
                <a:bodyPr rtlCol="0" anchor="ctr"/>
                <a:lstStyle/>
                <a:p>
                  <a:endParaRPr lang="fi-FI" sz="3200"/>
                </a:p>
              </p:txBody>
            </p:sp>
            <p:sp>
              <p:nvSpPr>
                <p:cNvPr id="533" name="Vapaamuotoinen: Muoto 532">
                  <a:extLst>
                    <a:ext uri="{FF2B5EF4-FFF2-40B4-BE49-F238E27FC236}">
                      <a16:creationId xmlns:a16="http://schemas.microsoft.com/office/drawing/2014/main" id="{7C04F01E-B581-8125-6A46-2C668DCAA78F}"/>
                    </a:ext>
                  </a:extLst>
                </p:cNvPr>
                <p:cNvSpPr/>
                <p:nvPr/>
              </p:nvSpPr>
              <p:spPr>
                <a:xfrm>
                  <a:off x="3902919" y="1622778"/>
                  <a:ext cx="137636" cy="199262"/>
                </a:xfrm>
                <a:custGeom>
                  <a:avLst/>
                  <a:gdLst>
                    <a:gd name="connsiteX0" fmla="*/ 86392 w 137636"/>
                    <a:gd name="connsiteY0" fmla="*/ 6001 h 199262"/>
                    <a:gd name="connsiteX1" fmla="*/ 104013 w 137636"/>
                    <a:gd name="connsiteY1" fmla="*/ 21145 h 199262"/>
                    <a:gd name="connsiteX2" fmla="*/ 104013 w 137636"/>
                    <a:gd name="connsiteY2" fmla="*/ 2286 h 199262"/>
                    <a:gd name="connsiteX3" fmla="*/ 137636 w 137636"/>
                    <a:gd name="connsiteY3" fmla="*/ 2286 h 199262"/>
                    <a:gd name="connsiteX4" fmla="*/ 137636 w 137636"/>
                    <a:gd name="connsiteY4" fmla="*/ 135160 h 199262"/>
                    <a:gd name="connsiteX5" fmla="*/ 130207 w 137636"/>
                    <a:gd name="connsiteY5" fmla="*/ 167926 h 199262"/>
                    <a:gd name="connsiteX6" fmla="*/ 108014 w 137636"/>
                    <a:gd name="connsiteY6" fmla="*/ 190786 h 199262"/>
                    <a:gd name="connsiteX7" fmla="*/ 72295 w 137636"/>
                    <a:gd name="connsiteY7" fmla="*/ 199263 h 199262"/>
                    <a:gd name="connsiteX8" fmla="*/ 26194 w 137636"/>
                    <a:gd name="connsiteY8" fmla="*/ 186118 h 199262"/>
                    <a:gd name="connsiteX9" fmla="*/ 5810 w 137636"/>
                    <a:gd name="connsiteY9" fmla="*/ 150400 h 199262"/>
                    <a:gd name="connsiteX10" fmla="*/ 38862 w 137636"/>
                    <a:gd name="connsiteY10" fmla="*/ 150400 h 199262"/>
                    <a:gd name="connsiteX11" fmla="*/ 50197 w 137636"/>
                    <a:gd name="connsiteY11" fmla="*/ 164783 h 199262"/>
                    <a:gd name="connsiteX12" fmla="*/ 71247 w 137636"/>
                    <a:gd name="connsiteY12" fmla="*/ 170117 h 199262"/>
                    <a:gd name="connsiteX13" fmla="*/ 94774 w 137636"/>
                    <a:gd name="connsiteY13" fmla="*/ 161449 h 199262"/>
                    <a:gd name="connsiteX14" fmla="*/ 103823 w 137636"/>
                    <a:gd name="connsiteY14" fmla="*/ 135160 h 199262"/>
                    <a:gd name="connsiteX15" fmla="*/ 103823 w 137636"/>
                    <a:gd name="connsiteY15" fmla="*/ 114681 h 199262"/>
                    <a:gd name="connsiteX16" fmla="*/ 86106 w 137636"/>
                    <a:gd name="connsiteY16" fmla="*/ 130112 h 199262"/>
                    <a:gd name="connsiteX17" fmla="*/ 60293 w 137636"/>
                    <a:gd name="connsiteY17" fmla="*/ 136303 h 199262"/>
                    <a:gd name="connsiteX18" fmla="*/ 29813 w 137636"/>
                    <a:gd name="connsiteY18" fmla="*/ 127730 h 199262"/>
                    <a:gd name="connsiteX19" fmla="*/ 8001 w 137636"/>
                    <a:gd name="connsiteY19" fmla="*/ 103537 h 199262"/>
                    <a:gd name="connsiteX20" fmla="*/ 0 w 137636"/>
                    <a:gd name="connsiteY20" fmla="*/ 67723 h 199262"/>
                    <a:gd name="connsiteX21" fmla="*/ 8001 w 137636"/>
                    <a:gd name="connsiteY21" fmla="*/ 32194 h 199262"/>
                    <a:gd name="connsiteX22" fmla="*/ 29718 w 137636"/>
                    <a:gd name="connsiteY22" fmla="*/ 8382 h 199262"/>
                    <a:gd name="connsiteX23" fmla="*/ 60293 w 137636"/>
                    <a:gd name="connsiteY23" fmla="*/ 0 h 199262"/>
                    <a:gd name="connsiteX24" fmla="*/ 86297 w 137636"/>
                    <a:gd name="connsiteY24" fmla="*/ 5810 h 199262"/>
                    <a:gd name="connsiteX25" fmla="*/ 99250 w 137636"/>
                    <a:gd name="connsiteY25" fmla="*/ 47434 h 199262"/>
                    <a:gd name="connsiteX26" fmla="*/ 86392 w 137636"/>
                    <a:gd name="connsiteY26" fmla="*/ 34099 h 199262"/>
                    <a:gd name="connsiteX27" fmla="*/ 68961 w 137636"/>
                    <a:gd name="connsiteY27" fmla="*/ 29432 h 199262"/>
                    <a:gd name="connsiteX28" fmla="*/ 51816 w 137636"/>
                    <a:gd name="connsiteY28" fmla="*/ 34004 h 199262"/>
                    <a:gd name="connsiteX29" fmla="*/ 39052 w 137636"/>
                    <a:gd name="connsiteY29" fmla="*/ 47244 h 199262"/>
                    <a:gd name="connsiteX30" fmla="*/ 34195 w 137636"/>
                    <a:gd name="connsiteY30" fmla="*/ 67818 h 199262"/>
                    <a:gd name="connsiteX31" fmla="*/ 39052 w 137636"/>
                    <a:gd name="connsiteY31" fmla="*/ 88678 h 199262"/>
                    <a:gd name="connsiteX32" fmla="*/ 51911 w 137636"/>
                    <a:gd name="connsiteY32" fmla="*/ 102394 h 199262"/>
                    <a:gd name="connsiteX33" fmla="*/ 68961 w 137636"/>
                    <a:gd name="connsiteY33" fmla="*/ 107156 h 199262"/>
                    <a:gd name="connsiteX34" fmla="*/ 86392 w 137636"/>
                    <a:gd name="connsiteY34" fmla="*/ 102489 h 199262"/>
                    <a:gd name="connsiteX35" fmla="*/ 99250 w 137636"/>
                    <a:gd name="connsiteY35" fmla="*/ 89154 h 199262"/>
                    <a:gd name="connsiteX36" fmla="*/ 104013 w 137636"/>
                    <a:gd name="connsiteY36" fmla="*/ 68294 h 199262"/>
                    <a:gd name="connsiteX37" fmla="*/ 99250 w 137636"/>
                    <a:gd name="connsiteY37" fmla="*/ 47434 h 19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7636" h="199262">
                      <a:moveTo>
                        <a:pt x="86392" y="6001"/>
                      </a:moveTo>
                      <a:cubicBezTo>
                        <a:pt x="93821" y="9906"/>
                        <a:pt x="99727" y="14954"/>
                        <a:pt x="104013" y="21145"/>
                      </a:cubicBezTo>
                      <a:lnTo>
                        <a:pt x="104013" y="2286"/>
                      </a:lnTo>
                      <a:lnTo>
                        <a:pt x="137636" y="2286"/>
                      </a:lnTo>
                      <a:lnTo>
                        <a:pt x="137636" y="135160"/>
                      </a:lnTo>
                      <a:cubicBezTo>
                        <a:pt x="137636" y="147352"/>
                        <a:pt x="135160" y="158305"/>
                        <a:pt x="130207" y="167926"/>
                      </a:cubicBezTo>
                      <a:cubicBezTo>
                        <a:pt x="125254" y="177546"/>
                        <a:pt x="117920" y="185166"/>
                        <a:pt x="108014" y="190786"/>
                      </a:cubicBezTo>
                      <a:cubicBezTo>
                        <a:pt x="98203" y="196405"/>
                        <a:pt x="86297" y="199263"/>
                        <a:pt x="72295" y="199263"/>
                      </a:cubicBezTo>
                      <a:cubicBezTo>
                        <a:pt x="53530" y="199263"/>
                        <a:pt x="38195" y="194881"/>
                        <a:pt x="26194" y="186118"/>
                      </a:cubicBezTo>
                      <a:cubicBezTo>
                        <a:pt x="14192" y="177355"/>
                        <a:pt x="7429" y="165449"/>
                        <a:pt x="5810" y="150400"/>
                      </a:cubicBezTo>
                      <a:lnTo>
                        <a:pt x="38862" y="150400"/>
                      </a:lnTo>
                      <a:cubicBezTo>
                        <a:pt x="40576" y="156400"/>
                        <a:pt x="44387" y="161258"/>
                        <a:pt x="50197" y="164783"/>
                      </a:cubicBezTo>
                      <a:cubicBezTo>
                        <a:pt x="56007" y="168307"/>
                        <a:pt x="63055" y="170117"/>
                        <a:pt x="71247" y="170117"/>
                      </a:cubicBezTo>
                      <a:cubicBezTo>
                        <a:pt x="80963" y="170117"/>
                        <a:pt x="88773" y="167259"/>
                        <a:pt x="94774" y="161449"/>
                      </a:cubicBezTo>
                      <a:cubicBezTo>
                        <a:pt x="100774" y="155639"/>
                        <a:pt x="103823" y="146875"/>
                        <a:pt x="103823" y="135160"/>
                      </a:cubicBezTo>
                      <a:lnTo>
                        <a:pt x="103823" y="114681"/>
                      </a:lnTo>
                      <a:cubicBezTo>
                        <a:pt x="99536" y="120872"/>
                        <a:pt x="93631" y="126016"/>
                        <a:pt x="86106" y="130112"/>
                      </a:cubicBezTo>
                      <a:cubicBezTo>
                        <a:pt x="78581" y="134207"/>
                        <a:pt x="69914" y="136303"/>
                        <a:pt x="60293" y="136303"/>
                      </a:cubicBezTo>
                      <a:cubicBezTo>
                        <a:pt x="49149" y="136303"/>
                        <a:pt x="39052" y="133445"/>
                        <a:pt x="29813" y="127730"/>
                      </a:cubicBezTo>
                      <a:cubicBezTo>
                        <a:pt x="20574" y="122015"/>
                        <a:pt x="13335" y="113919"/>
                        <a:pt x="8001" y="103537"/>
                      </a:cubicBezTo>
                      <a:cubicBezTo>
                        <a:pt x="2667" y="93154"/>
                        <a:pt x="0" y="81153"/>
                        <a:pt x="0" y="67723"/>
                      </a:cubicBezTo>
                      <a:cubicBezTo>
                        <a:pt x="0" y="54292"/>
                        <a:pt x="2667" y="42577"/>
                        <a:pt x="8001" y="32194"/>
                      </a:cubicBezTo>
                      <a:cubicBezTo>
                        <a:pt x="13335" y="21907"/>
                        <a:pt x="20574" y="13906"/>
                        <a:pt x="29718" y="8382"/>
                      </a:cubicBezTo>
                      <a:cubicBezTo>
                        <a:pt x="38862" y="2857"/>
                        <a:pt x="49054" y="0"/>
                        <a:pt x="60293" y="0"/>
                      </a:cubicBezTo>
                      <a:cubicBezTo>
                        <a:pt x="70104" y="0"/>
                        <a:pt x="78772" y="1905"/>
                        <a:pt x="86297" y="5810"/>
                      </a:cubicBezTo>
                      <a:close/>
                      <a:moveTo>
                        <a:pt x="99250" y="47434"/>
                      </a:moveTo>
                      <a:cubicBezTo>
                        <a:pt x="96107" y="41624"/>
                        <a:pt x="91821" y="37147"/>
                        <a:pt x="86392" y="34099"/>
                      </a:cubicBezTo>
                      <a:cubicBezTo>
                        <a:pt x="80963" y="31051"/>
                        <a:pt x="75248" y="29432"/>
                        <a:pt x="68961" y="29432"/>
                      </a:cubicBezTo>
                      <a:cubicBezTo>
                        <a:pt x="62674" y="29432"/>
                        <a:pt x="57055" y="30956"/>
                        <a:pt x="51816" y="34004"/>
                      </a:cubicBezTo>
                      <a:cubicBezTo>
                        <a:pt x="46577" y="37052"/>
                        <a:pt x="42291" y="41434"/>
                        <a:pt x="39052" y="47244"/>
                      </a:cubicBezTo>
                      <a:cubicBezTo>
                        <a:pt x="35814" y="53054"/>
                        <a:pt x="34195" y="59912"/>
                        <a:pt x="34195" y="67818"/>
                      </a:cubicBezTo>
                      <a:cubicBezTo>
                        <a:pt x="34195" y="75724"/>
                        <a:pt x="35814" y="82677"/>
                        <a:pt x="39052" y="88678"/>
                      </a:cubicBezTo>
                      <a:cubicBezTo>
                        <a:pt x="42291" y="94678"/>
                        <a:pt x="46577" y="99155"/>
                        <a:pt x="51911" y="102394"/>
                      </a:cubicBezTo>
                      <a:cubicBezTo>
                        <a:pt x="57245" y="105537"/>
                        <a:pt x="62865" y="107156"/>
                        <a:pt x="68961" y="107156"/>
                      </a:cubicBezTo>
                      <a:cubicBezTo>
                        <a:pt x="75057" y="107156"/>
                        <a:pt x="80963" y="105632"/>
                        <a:pt x="86392" y="102489"/>
                      </a:cubicBezTo>
                      <a:cubicBezTo>
                        <a:pt x="91821" y="99346"/>
                        <a:pt x="96107" y="94964"/>
                        <a:pt x="99250" y="89154"/>
                      </a:cubicBezTo>
                      <a:cubicBezTo>
                        <a:pt x="102394" y="83344"/>
                        <a:pt x="104013" y="76391"/>
                        <a:pt x="104013" y="68294"/>
                      </a:cubicBezTo>
                      <a:cubicBezTo>
                        <a:pt x="104013" y="60198"/>
                        <a:pt x="102394" y="53245"/>
                        <a:pt x="99250" y="47434"/>
                      </a:cubicBezTo>
                      <a:close/>
                    </a:path>
                  </a:pathLst>
                </a:custGeom>
                <a:grpFill/>
                <a:ln w="9525" cap="flat">
                  <a:noFill/>
                  <a:prstDash val="solid"/>
                  <a:miter/>
                </a:ln>
              </p:spPr>
              <p:txBody>
                <a:bodyPr rtlCol="0" anchor="ctr"/>
                <a:lstStyle/>
                <a:p>
                  <a:endParaRPr lang="fi-FI" sz="3200"/>
                </a:p>
              </p:txBody>
            </p:sp>
            <p:sp>
              <p:nvSpPr>
                <p:cNvPr id="534" name="Vapaamuotoinen: Muoto 533">
                  <a:extLst>
                    <a:ext uri="{FF2B5EF4-FFF2-40B4-BE49-F238E27FC236}">
                      <a16:creationId xmlns:a16="http://schemas.microsoft.com/office/drawing/2014/main" id="{8E4BA03B-31EA-6D8C-D118-3ACCDF679A22}"/>
                    </a:ext>
                  </a:extLst>
                </p:cNvPr>
                <p:cNvSpPr/>
                <p:nvPr/>
              </p:nvSpPr>
              <p:spPr>
                <a:xfrm>
                  <a:off x="4061700" y="1571951"/>
                  <a:ext cx="72009" cy="185129"/>
                </a:xfrm>
                <a:custGeom>
                  <a:avLst/>
                  <a:gdLst>
                    <a:gd name="connsiteX0" fmla="*/ 71914 w 72009"/>
                    <a:gd name="connsiteY0" fmla="*/ 80545 h 185129"/>
                    <a:gd name="connsiteX1" fmla="*/ 48863 w 72009"/>
                    <a:gd name="connsiteY1" fmla="*/ 80545 h 185129"/>
                    <a:gd name="connsiteX2" fmla="*/ 48863 w 72009"/>
                    <a:gd name="connsiteY2" fmla="*/ 185129 h 185129"/>
                    <a:gd name="connsiteX3" fmla="*/ 15050 w 72009"/>
                    <a:gd name="connsiteY3" fmla="*/ 185129 h 185129"/>
                    <a:gd name="connsiteX4" fmla="*/ 15050 w 72009"/>
                    <a:gd name="connsiteY4" fmla="*/ 80545 h 185129"/>
                    <a:gd name="connsiteX5" fmla="*/ 0 w 72009"/>
                    <a:gd name="connsiteY5" fmla="*/ 80545 h 185129"/>
                    <a:gd name="connsiteX6" fmla="*/ 0 w 72009"/>
                    <a:gd name="connsiteY6" fmla="*/ 53113 h 185129"/>
                    <a:gd name="connsiteX7" fmla="*/ 15050 w 72009"/>
                    <a:gd name="connsiteY7" fmla="*/ 53113 h 185129"/>
                    <a:gd name="connsiteX8" fmla="*/ 15050 w 72009"/>
                    <a:gd name="connsiteY8" fmla="*/ 46445 h 185129"/>
                    <a:gd name="connsiteX9" fmla="*/ 28861 w 72009"/>
                    <a:gd name="connsiteY9" fmla="*/ 10727 h 185129"/>
                    <a:gd name="connsiteX10" fmla="*/ 70580 w 72009"/>
                    <a:gd name="connsiteY10" fmla="*/ 59 h 185129"/>
                    <a:gd name="connsiteX11" fmla="*/ 70580 w 72009"/>
                    <a:gd name="connsiteY11" fmla="*/ 28157 h 185129"/>
                    <a:gd name="connsiteX12" fmla="*/ 53721 w 72009"/>
                    <a:gd name="connsiteY12" fmla="*/ 32253 h 185129"/>
                    <a:gd name="connsiteX13" fmla="*/ 48959 w 72009"/>
                    <a:gd name="connsiteY13" fmla="*/ 47684 h 185129"/>
                    <a:gd name="connsiteX14" fmla="*/ 48959 w 72009"/>
                    <a:gd name="connsiteY14" fmla="*/ 53113 h 185129"/>
                    <a:gd name="connsiteX15" fmla="*/ 72009 w 72009"/>
                    <a:gd name="connsiteY15" fmla="*/ 53113 h 185129"/>
                    <a:gd name="connsiteX16" fmla="*/ 72009 w 72009"/>
                    <a:gd name="connsiteY16" fmla="*/ 80545 h 18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009" h="185129">
                      <a:moveTo>
                        <a:pt x="71914" y="80545"/>
                      </a:moveTo>
                      <a:lnTo>
                        <a:pt x="48863" y="80545"/>
                      </a:lnTo>
                      <a:lnTo>
                        <a:pt x="48863" y="185129"/>
                      </a:lnTo>
                      <a:lnTo>
                        <a:pt x="15050" y="185129"/>
                      </a:lnTo>
                      <a:lnTo>
                        <a:pt x="15050" y="80545"/>
                      </a:lnTo>
                      <a:lnTo>
                        <a:pt x="0" y="80545"/>
                      </a:lnTo>
                      <a:lnTo>
                        <a:pt x="0" y="53113"/>
                      </a:lnTo>
                      <a:lnTo>
                        <a:pt x="15050" y="53113"/>
                      </a:lnTo>
                      <a:lnTo>
                        <a:pt x="15050" y="46445"/>
                      </a:lnTo>
                      <a:cubicBezTo>
                        <a:pt x="15050" y="30253"/>
                        <a:pt x="19622" y="18347"/>
                        <a:pt x="28861" y="10727"/>
                      </a:cubicBezTo>
                      <a:cubicBezTo>
                        <a:pt x="38100" y="3107"/>
                        <a:pt x="52007" y="-513"/>
                        <a:pt x="70580" y="59"/>
                      </a:cubicBezTo>
                      <a:lnTo>
                        <a:pt x="70580" y="28157"/>
                      </a:lnTo>
                      <a:cubicBezTo>
                        <a:pt x="62484" y="27967"/>
                        <a:pt x="56864" y="29300"/>
                        <a:pt x="53721" y="32253"/>
                      </a:cubicBezTo>
                      <a:cubicBezTo>
                        <a:pt x="50578" y="35111"/>
                        <a:pt x="48959" y="40254"/>
                        <a:pt x="48959" y="47684"/>
                      </a:cubicBezTo>
                      <a:lnTo>
                        <a:pt x="48959" y="53113"/>
                      </a:lnTo>
                      <a:lnTo>
                        <a:pt x="72009" y="53113"/>
                      </a:lnTo>
                      <a:lnTo>
                        <a:pt x="72009" y="80545"/>
                      </a:lnTo>
                      <a:close/>
                    </a:path>
                  </a:pathLst>
                </a:custGeom>
                <a:grpFill/>
                <a:ln w="9525" cap="flat">
                  <a:noFill/>
                  <a:prstDash val="solid"/>
                  <a:miter/>
                </a:ln>
              </p:spPr>
              <p:txBody>
                <a:bodyPr rtlCol="0" anchor="ctr"/>
                <a:lstStyle/>
                <a:p>
                  <a:endParaRPr lang="fi-FI" sz="3200"/>
                </a:p>
              </p:txBody>
            </p:sp>
            <p:sp>
              <p:nvSpPr>
                <p:cNvPr id="535" name="Vapaamuotoinen: Muoto 534">
                  <a:extLst>
                    <a:ext uri="{FF2B5EF4-FFF2-40B4-BE49-F238E27FC236}">
                      <a16:creationId xmlns:a16="http://schemas.microsoft.com/office/drawing/2014/main" id="{D3E4E37D-EFAC-7A30-A03D-7EF8D1EE8D28}"/>
                    </a:ext>
                  </a:extLst>
                </p:cNvPr>
                <p:cNvSpPr/>
                <p:nvPr/>
              </p:nvSpPr>
              <p:spPr>
                <a:xfrm>
                  <a:off x="4146949" y="1622969"/>
                  <a:ext cx="135636" cy="136207"/>
                </a:xfrm>
                <a:custGeom>
                  <a:avLst/>
                  <a:gdLst>
                    <a:gd name="connsiteX0" fmla="*/ 32576 w 135636"/>
                    <a:gd name="connsiteY0" fmla="*/ 127730 h 136207"/>
                    <a:gd name="connsiteX1" fmla="*/ 8668 w 135636"/>
                    <a:gd name="connsiteY1" fmla="*/ 103822 h 136207"/>
                    <a:gd name="connsiteX2" fmla="*/ 0 w 135636"/>
                    <a:gd name="connsiteY2" fmla="*/ 68104 h 136207"/>
                    <a:gd name="connsiteX3" fmla="*/ 8954 w 135636"/>
                    <a:gd name="connsiteY3" fmla="*/ 32385 h 136207"/>
                    <a:gd name="connsiteX4" fmla="*/ 33338 w 135636"/>
                    <a:gd name="connsiteY4" fmla="*/ 8477 h 136207"/>
                    <a:gd name="connsiteX5" fmla="*/ 67818 w 135636"/>
                    <a:gd name="connsiteY5" fmla="*/ 0 h 136207"/>
                    <a:gd name="connsiteX6" fmla="*/ 102299 w 135636"/>
                    <a:gd name="connsiteY6" fmla="*/ 8477 h 136207"/>
                    <a:gd name="connsiteX7" fmla="*/ 126682 w 135636"/>
                    <a:gd name="connsiteY7" fmla="*/ 32385 h 136207"/>
                    <a:gd name="connsiteX8" fmla="*/ 135636 w 135636"/>
                    <a:gd name="connsiteY8" fmla="*/ 68104 h 136207"/>
                    <a:gd name="connsiteX9" fmla="*/ 126492 w 135636"/>
                    <a:gd name="connsiteY9" fmla="*/ 103822 h 136207"/>
                    <a:gd name="connsiteX10" fmla="*/ 101727 w 135636"/>
                    <a:gd name="connsiteY10" fmla="*/ 127730 h 136207"/>
                    <a:gd name="connsiteX11" fmla="*/ 66866 w 135636"/>
                    <a:gd name="connsiteY11" fmla="*/ 136208 h 136207"/>
                    <a:gd name="connsiteX12" fmla="*/ 32576 w 135636"/>
                    <a:gd name="connsiteY12" fmla="*/ 127730 h 136207"/>
                    <a:gd name="connsiteX13" fmla="*/ 83915 w 135636"/>
                    <a:gd name="connsiteY13" fmla="*/ 102775 h 136207"/>
                    <a:gd name="connsiteX14" fmla="*/ 96679 w 135636"/>
                    <a:gd name="connsiteY14" fmla="*/ 89535 h 136207"/>
                    <a:gd name="connsiteX15" fmla="*/ 101441 w 135636"/>
                    <a:gd name="connsiteY15" fmla="*/ 68104 h 136207"/>
                    <a:gd name="connsiteX16" fmla="*/ 91535 w 135636"/>
                    <a:gd name="connsiteY16" fmla="*/ 39148 h 136207"/>
                    <a:gd name="connsiteX17" fmla="*/ 67342 w 135636"/>
                    <a:gd name="connsiteY17" fmla="*/ 29051 h 136207"/>
                    <a:gd name="connsiteX18" fmla="*/ 43434 w 135636"/>
                    <a:gd name="connsiteY18" fmla="*/ 39148 h 136207"/>
                    <a:gd name="connsiteX19" fmla="*/ 33814 w 135636"/>
                    <a:gd name="connsiteY19" fmla="*/ 68104 h 136207"/>
                    <a:gd name="connsiteX20" fmla="*/ 43243 w 135636"/>
                    <a:gd name="connsiteY20" fmla="*/ 97060 h 136207"/>
                    <a:gd name="connsiteX21" fmla="*/ 66961 w 135636"/>
                    <a:gd name="connsiteY21" fmla="*/ 107156 h 136207"/>
                    <a:gd name="connsiteX22" fmla="*/ 84011 w 135636"/>
                    <a:gd name="connsiteY22" fmla="*/ 10277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636" h="136207">
                      <a:moveTo>
                        <a:pt x="32576" y="127730"/>
                      </a:moveTo>
                      <a:cubicBezTo>
                        <a:pt x="22384" y="122111"/>
                        <a:pt x="14478" y="114109"/>
                        <a:pt x="8668" y="103822"/>
                      </a:cubicBezTo>
                      <a:cubicBezTo>
                        <a:pt x="2857" y="93536"/>
                        <a:pt x="0" y="81629"/>
                        <a:pt x="0" y="68104"/>
                      </a:cubicBezTo>
                      <a:cubicBezTo>
                        <a:pt x="0" y="54578"/>
                        <a:pt x="2953" y="42672"/>
                        <a:pt x="8954" y="32385"/>
                      </a:cubicBezTo>
                      <a:cubicBezTo>
                        <a:pt x="14954" y="22098"/>
                        <a:pt x="23051" y="14097"/>
                        <a:pt x="33338" y="8477"/>
                      </a:cubicBezTo>
                      <a:cubicBezTo>
                        <a:pt x="43624" y="2857"/>
                        <a:pt x="55150" y="0"/>
                        <a:pt x="67818" y="0"/>
                      </a:cubicBezTo>
                      <a:cubicBezTo>
                        <a:pt x="80486" y="0"/>
                        <a:pt x="92012" y="2857"/>
                        <a:pt x="102299" y="8477"/>
                      </a:cubicBezTo>
                      <a:cubicBezTo>
                        <a:pt x="112586" y="14097"/>
                        <a:pt x="120777" y="22098"/>
                        <a:pt x="126682" y="32385"/>
                      </a:cubicBezTo>
                      <a:cubicBezTo>
                        <a:pt x="132588" y="42672"/>
                        <a:pt x="135636" y="54578"/>
                        <a:pt x="135636" y="68104"/>
                      </a:cubicBezTo>
                      <a:cubicBezTo>
                        <a:pt x="135636" y="81629"/>
                        <a:pt x="132588" y="93536"/>
                        <a:pt x="126492" y="103822"/>
                      </a:cubicBezTo>
                      <a:cubicBezTo>
                        <a:pt x="120396" y="114109"/>
                        <a:pt x="112109" y="122111"/>
                        <a:pt x="101727" y="127730"/>
                      </a:cubicBezTo>
                      <a:cubicBezTo>
                        <a:pt x="91345" y="133350"/>
                        <a:pt x="79724" y="136208"/>
                        <a:pt x="66866" y="136208"/>
                      </a:cubicBezTo>
                      <a:cubicBezTo>
                        <a:pt x="54007" y="136208"/>
                        <a:pt x="42767" y="133350"/>
                        <a:pt x="32576" y="127730"/>
                      </a:cubicBezTo>
                      <a:close/>
                      <a:moveTo>
                        <a:pt x="83915" y="102775"/>
                      </a:moveTo>
                      <a:cubicBezTo>
                        <a:pt x="89249" y="99822"/>
                        <a:pt x="93440" y="95440"/>
                        <a:pt x="96679" y="89535"/>
                      </a:cubicBezTo>
                      <a:cubicBezTo>
                        <a:pt x="99917" y="83629"/>
                        <a:pt x="101441" y="76486"/>
                        <a:pt x="101441" y="68104"/>
                      </a:cubicBezTo>
                      <a:cubicBezTo>
                        <a:pt x="101441" y="55531"/>
                        <a:pt x="98107" y="45910"/>
                        <a:pt x="91535" y="39148"/>
                      </a:cubicBezTo>
                      <a:cubicBezTo>
                        <a:pt x="84963" y="32385"/>
                        <a:pt x="76867" y="29051"/>
                        <a:pt x="67342" y="29051"/>
                      </a:cubicBezTo>
                      <a:cubicBezTo>
                        <a:pt x="57817" y="29051"/>
                        <a:pt x="49816" y="32385"/>
                        <a:pt x="43434" y="39148"/>
                      </a:cubicBezTo>
                      <a:cubicBezTo>
                        <a:pt x="36957" y="45910"/>
                        <a:pt x="33814" y="55531"/>
                        <a:pt x="33814" y="68104"/>
                      </a:cubicBezTo>
                      <a:cubicBezTo>
                        <a:pt x="33814" y="80677"/>
                        <a:pt x="36957" y="90297"/>
                        <a:pt x="43243" y="97060"/>
                      </a:cubicBezTo>
                      <a:cubicBezTo>
                        <a:pt x="49530" y="103822"/>
                        <a:pt x="57436" y="107156"/>
                        <a:pt x="66961" y="107156"/>
                      </a:cubicBezTo>
                      <a:cubicBezTo>
                        <a:pt x="72962" y="107156"/>
                        <a:pt x="78676" y="105727"/>
                        <a:pt x="84011" y="102775"/>
                      </a:cubicBezTo>
                      <a:close/>
                    </a:path>
                  </a:pathLst>
                </a:custGeom>
                <a:grpFill/>
                <a:ln w="9525" cap="flat">
                  <a:noFill/>
                  <a:prstDash val="solid"/>
                  <a:miter/>
                </a:ln>
              </p:spPr>
              <p:txBody>
                <a:bodyPr rtlCol="0" anchor="ctr"/>
                <a:lstStyle/>
                <a:p>
                  <a:endParaRPr lang="fi-FI" sz="3200"/>
                </a:p>
              </p:txBody>
            </p:sp>
            <p:sp>
              <p:nvSpPr>
                <p:cNvPr id="536" name="Vapaamuotoinen: Muoto 535">
                  <a:extLst>
                    <a:ext uri="{FF2B5EF4-FFF2-40B4-BE49-F238E27FC236}">
                      <a16:creationId xmlns:a16="http://schemas.microsoft.com/office/drawing/2014/main" id="{9F6F8D8B-ACB6-9771-0FAD-2AF1AABBBA77}"/>
                    </a:ext>
                  </a:extLst>
                </p:cNvPr>
                <p:cNvSpPr/>
                <p:nvPr/>
              </p:nvSpPr>
              <p:spPr>
                <a:xfrm>
                  <a:off x="4307160" y="1623254"/>
                  <a:ext cx="73913" cy="133731"/>
                </a:xfrm>
                <a:custGeom>
                  <a:avLst/>
                  <a:gdLst>
                    <a:gd name="connsiteX0" fmla="*/ 50197 w 73913"/>
                    <a:gd name="connsiteY0" fmla="*/ 5905 h 133731"/>
                    <a:gd name="connsiteX1" fmla="*/ 73914 w 73913"/>
                    <a:gd name="connsiteY1" fmla="*/ 0 h 133731"/>
                    <a:gd name="connsiteX2" fmla="*/ 73914 w 73913"/>
                    <a:gd name="connsiteY2" fmla="*/ 34957 h 133731"/>
                    <a:gd name="connsiteX3" fmla="*/ 65056 w 73913"/>
                    <a:gd name="connsiteY3" fmla="*/ 34957 h 133731"/>
                    <a:gd name="connsiteX4" fmla="*/ 41338 w 73913"/>
                    <a:gd name="connsiteY4" fmla="*/ 42291 h 133731"/>
                    <a:gd name="connsiteX5" fmla="*/ 33338 w 73913"/>
                    <a:gd name="connsiteY5" fmla="*/ 68008 h 133731"/>
                    <a:gd name="connsiteX6" fmla="*/ 33338 w 73913"/>
                    <a:gd name="connsiteY6" fmla="*/ 133731 h 133731"/>
                    <a:gd name="connsiteX7" fmla="*/ 0 w 73913"/>
                    <a:gd name="connsiteY7" fmla="*/ 133731 h 133731"/>
                    <a:gd name="connsiteX8" fmla="*/ 0 w 73913"/>
                    <a:gd name="connsiteY8" fmla="*/ 1810 h 133731"/>
                    <a:gd name="connsiteX9" fmla="*/ 33338 w 73913"/>
                    <a:gd name="connsiteY9" fmla="*/ 1810 h 133731"/>
                    <a:gd name="connsiteX10" fmla="*/ 33338 w 73913"/>
                    <a:gd name="connsiteY10" fmla="*/ 22289 h 133731"/>
                    <a:gd name="connsiteX11" fmla="*/ 50101 w 73913"/>
                    <a:gd name="connsiteY11" fmla="*/ 5905 h 1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913" h="133731">
                      <a:moveTo>
                        <a:pt x="50197" y="5905"/>
                      </a:moveTo>
                      <a:cubicBezTo>
                        <a:pt x="57150" y="1905"/>
                        <a:pt x="64960" y="0"/>
                        <a:pt x="73914" y="0"/>
                      </a:cubicBezTo>
                      <a:lnTo>
                        <a:pt x="73914" y="34957"/>
                      </a:lnTo>
                      <a:lnTo>
                        <a:pt x="65056" y="34957"/>
                      </a:lnTo>
                      <a:cubicBezTo>
                        <a:pt x="54578" y="34957"/>
                        <a:pt x="46672" y="37433"/>
                        <a:pt x="41338" y="42291"/>
                      </a:cubicBezTo>
                      <a:cubicBezTo>
                        <a:pt x="36004" y="47244"/>
                        <a:pt x="33338" y="55817"/>
                        <a:pt x="33338" y="68008"/>
                      </a:cubicBezTo>
                      <a:lnTo>
                        <a:pt x="33338" y="133731"/>
                      </a:lnTo>
                      <a:lnTo>
                        <a:pt x="0" y="133731"/>
                      </a:lnTo>
                      <a:lnTo>
                        <a:pt x="0" y="1810"/>
                      </a:lnTo>
                      <a:lnTo>
                        <a:pt x="33338" y="1810"/>
                      </a:lnTo>
                      <a:lnTo>
                        <a:pt x="33338" y="22289"/>
                      </a:lnTo>
                      <a:cubicBezTo>
                        <a:pt x="37624" y="15335"/>
                        <a:pt x="43244" y="9811"/>
                        <a:pt x="50101" y="5905"/>
                      </a:cubicBezTo>
                      <a:close/>
                    </a:path>
                  </a:pathLst>
                </a:custGeom>
                <a:grpFill/>
                <a:ln w="9525" cap="flat">
                  <a:noFill/>
                  <a:prstDash val="solid"/>
                  <a:miter/>
                </a:ln>
              </p:spPr>
              <p:txBody>
                <a:bodyPr rtlCol="0" anchor="ctr"/>
                <a:lstStyle/>
                <a:p>
                  <a:endParaRPr lang="fi-FI" sz="3200"/>
                </a:p>
              </p:txBody>
            </p:sp>
            <p:sp>
              <p:nvSpPr>
                <p:cNvPr id="537" name="Vapaamuotoinen: Muoto 536">
                  <a:extLst>
                    <a:ext uri="{FF2B5EF4-FFF2-40B4-BE49-F238E27FC236}">
                      <a16:creationId xmlns:a16="http://schemas.microsoft.com/office/drawing/2014/main" id="{7A440246-69DC-3FDC-47B3-9FD8F61A14B0}"/>
                    </a:ext>
                  </a:extLst>
                </p:cNvPr>
                <p:cNvSpPr/>
                <p:nvPr/>
              </p:nvSpPr>
              <p:spPr>
                <a:xfrm>
                  <a:off x="4396218" y="1622873"/>
                  <a:ext cx="109442" cy="136302"/>
                </a:xfrm>
                <a:custGeom>
                  <a:avLst/>
                  <a:gdLst>
                    <a:gd name="connsiteX0" fmla="*/ 28575 w 109442"/>
                    <a:gd name="connsiteY0" fmla="*/ 130397 h 136302"/>
                    <a:gd name="connsiteX1" fmla="*/ 8192 w 109442"/>
                    <a:gd name="connsiteY1" fmla="*/ 114586 h 136302"/>
                    <a:gd name="connsiteX2" fmla="*/ 0 w 109442"/>
                    <a:gd name="connsiteY2" fmla="*/ 92393 h 136302"/>
                    <a:gd name="connsiteX3" fmla="*/ 33623 w 109442"/>
                    <a:gd name="connsiteY3" fmla="*/ 92393 h 136302"/>
                    <a:gd name="connsiteX4" fmla="*/ 41148 w 109442"/>
                    <a:gd name="connsiteY4" fmla="*/ 105061 h 136302"/>
                    <a:gd name="connsiteX5" fmla="*/ 57436 w 109442"/>
                    <a:gd name="connsiteY5" fmla="*/ 110014 h 136302"/>
                    <a:gd name="connsiteX6" fmla="*/ 72295 w 109442"/>
                    <a:gd name="connsiteY6" fmla="*/ 106204 h 136302"/>
                    <a:gd name="connsiteX7" fmla="*/ 77629 w 109442"/>
                    <a:gd name="connsiteY7" fmla="*/ 96393 h 136302"/>
                    <a:gd name="connsiteX8" fmla="*/ 71056 w 109442"/>
                    <a:gd name="connsiteY8" fmla="*/ 86773 h 136302"/>
                    <a:gd name="connsiteX9" fmla="*/ 50197 w 109442"/>
                    <a:gd name="connsiteY9" fmla="*/ 79724 h 136302"/>
                    <a:gd name="connsiteX10" fmla="*/ 26003 w 109442"/>
                    <a:gd name="connsiteY10" fmla="*/ 72390 h 136302"/>
                    <a:gd name="connsiteX11" fmla="*/ 9811 w 109442"/>
                    <a:gd name="connsiteY11" fmla="*/ 60674 h 136302"/>
                    <a:gd name="connsiteX12" fmla="*/ 3048 w 109442"/>
                    <a:gd name="connsiteY12" fmla="*/ 39529 h 136302"/>
                    <a:gd name="connsiteX13" fmla="*/ 9334 w 109442"/>
                    <a:gd name="connsiteY13" fmla="*/ 19526 h 136302"/>
                    <a:gd name="connsiteX14" fmla="*/ 27432 w 109442"/>
                    <a:gd name="connsiteY14" fmla="*/ 5239 h 136302"/>
                    <a:gd name="connsiteX15" fmla="*/ 55150 w 109442"/>
                    <a:gd name="connsiteY15" fmla="*/ 0 h 136302"/>
                    <a:gd name="connsiteX16" fmla="*/ 92773 w 109442"/>
                    <a:gd name="connsiteY16" fmla="*/ 11811 h 136302"/>
                    <a:gd name="connsiteX17" fmla="*/ 108204 w 109442"/>
                    <a:gd name="connsiteY17" fmla="*/ 43625 h 136302"/>
                    <a:gd name="connsiteX18" fmla="*/ 76295 w 109442"/>
                    <a:gd name="connsiteY18" fmla="*/ 43625 h 136302"/>
                    <a:gd name="connsiteX19" fmla="*/ 69723 w 109442"/>
                    <a:gd name="connsiteY19" fmla="*/ 31147 h 136302"/>
                    <a:gd name="connsiteX20" fmla="*/ 54102 w 109442"/>
                    <a:gd name="connsiteY20" fmla="*/ 26479 h 136302"/>
                    <a:gd name="connsiteX21" fmla="*/ 40196 w 109442"/>
                    <a:gd name="connsiteY21" fmla="*/ 29813 h 136302"/>
                    <a:gd name="connsiteX22" fmla="*/ 35338 w 109442"/>
                    <a:gd name="connsiteY22" fmla="*/ 39148 h 136302"/>
                    <a:gd name="connsiteX23" fmla="*/ 42005 w 109442"/>
                    <a:gd name="connsiteY23" fmla="*/ 49244 h 136302"/>
                    <a:gd name="connsiteX24" fmla="*/ 62770 w 109442"/>
                    <a:gd name="connsiteY24" fmla="*/ 56293 h 136302"/>
                    <a:gd name="connsiteX25" fmla="*/ 86296 w 109442"/>
                    <a:gd name="connsiteY25" fmla="*/ 63627 h 136302"/>
                    <a:gd name="connsiteX26" fmla="*/ 102394 w 109442"/>
                    <a:gd name="connsiteY26" fmla="*/ 75438 h 136302"/>
                    <a:gd name="connsiteX27" fmla="*/ 109442 w 109442"/>
                    <a:gd name="connsiteY27" fmla="*/ 96488 h 136302"/>
                    <a:gd name="connsiteX28" fmla="*/ 103156 w 109442"/>
                    <a:gd name="connsiteY28" fmla="*/ 116967 h 136302"/>
                    <a:gd name="connsiteX29" fmla="*/ 85058 w 109442"/>
                    <a:gd name="connsiteY29" fmla="*/ 131159 h 136302"/>
                    <a:gd name="connsiteX30" fmla="*/ 57531 w 109442"/>
                    <a:gd name="connsiteY30" fmla="*/ 136303 h 136302"/>
                    <a:gd name="connsiteX31" fmla="*/ 28480 w 109442"/>
                    <a:gd name="connsiteY31" fmla="*/ 130493 h 13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442" h="136302">
                      <a:moveTo>
                        <a:pt x="28575" y="130397"/>
                      </a:moveTo>
                      <a:cubicBezTo>
                        <a:pt x="20002" y="126492"/>
                        <a:pt x="13240" y="121253"/>
                        <a:pt x="8192" y="114586"/>
                      </a:cubicBezTo>
                      <a:cubicBezTo>
                        <a:pt x="3238" y="107918"/>
                        <a:pt x="476" y="100489"/>
                        <a:pt x="0" y="92393"/>
                      </a:cubicBezTo>
                      <a:lnTo>
                        <a:pt x="33623" y="92393"/>
                      </a:lnTo>
                      <a:cubicBezTo>
                        <a:pt x="34290" y="97441"/>
                        <a:pt x="36767" y="101727"/>
                        <a:pt x="41148" y="105061"/>
                      </a:cubicBezTo>
                      <a:cubicBezTo>
                        <a:pt x="45529" y="108395"/>
                        <a:pt x="50959" y="110014"/>
                        <a:pt x="57436" y="110014"/>
                      </a:cubicBezTo>
                      <a:cubicBezTo>
                        <a:pt x="63913" y="110014"/>
                        <a:pt x="68771" y="108776"/>
                        <a:pt x="72295" y="106204"/>
                      </a:cubicBezTo>
                      <a:cubicBezTo>
                        <a:pt x="75819" y="103632"/>
                        <a:pt x="77629" y="100394"/>
                        <a:pt x="77629" y="96393"/>
                      </a:cubicBezTo>
                      <a:cubicBezTo>
                        <a:pt x="77629" y="92107"/>
                        <a:pt x="75438" y="88868"/>
                        <a:pt x="71056" y="86773"/>
                      </a:cubicBezTo>
                      <a:cubicBezTo>
                        <a:pt x="66675" y="84582"/>
                        <a:pt x="59722" y="82296"/>
                        <a:pt x="50197" y="79724"/>
                      </a:cubicBezTo>
                      <a:cubicBezTo>
                        <a:pt x="40386" y="77343"/>
                        <a:pt x="32290" y="74867"/>
                        <a:pt x="26003" y="72390"/>
                      </a:cubicBezTo>
                      <a:cubicBezTo>
                        <a:pt x="19717" y="69818"/>
                        <a:pt x="14383" y="66008"/>
                        <a:pt x="9811" y="60674"/>
                      </a:cubicBezTo>
                      <a:cubicBezTo>
                        <a:pt x="5239" y="55435"/>
                        <a:pt x="3048" y="48387"/>
                        <a:pt x="3048" y="39529"/>
                      </a:cubicBezTo>
                      <a:cubicBezTo>
                        <a:pt x="3048" y="32195"/>
                        <a:pt x="5144" y="25527"/>
                        <a:pt x="9334" y="19526"/>
                      </a:cubicBezTo>
                      <a:cubicBezTo>
                        <a:pt x="13525" y="13526"/>
                        <a:pt x="19621" y="8763"/>
                        <a:pt x="27432" y="5239"/>
                      </a:cubicBezTo>
                      <a:cubicBezTo>
                        <a:pt x="35242" y="1715"/>
                        <a:pt x="44577" y="0"/>
                        <a:pt x="55150" y="0"/>
                      </a:cubicBezTo>
                      <a:cubicBezTo>
                        <a:pt x="70866" y="0"/>
                        <a:pt x="83439" y="3905"/>
                        <a:pt x="92773" y="11811"/>
                      </a:cubicBezTo>
                      <a:cubicBezTo>
                        <a:pt x="102108" y="19622"/>
                        <a:pt x="107347" y="30290"/>
                        <a:pt x="108204" y="43625"/>
                      </a:cubicBezTo>
                      <a:lnTo>
                        <a:pt x="76295" y="43625"/>
                      </a:lnTo>
                      <a:cubicBezTo>
                        <a:pt x="75819" y="38386"/>
                        <a:pt x="73628" y="34195"/>
                        <a:pt x="69723" y="31147"/>
                      </a:cubicBezTo>
                      <a:cubicBezTo>
                        <a:pt x="65818" y="28003"/>
                        <a:pt x="60674" y="26479"/>
                        <a:pt x="54102" y="26479"/>
                      </a:cubicBezTo>
                      <a:cubicBezTo>
                        <a:pt x="48101" y="26479"/>
                        <a:pt x="43434" y="27623"/>
                        <a:pt x="40196" y="29813"/>
                      </a:cubicBezTo>
                      <a:cubicBezTo>
                        <a:pt x="36957" y="32004"/>
                        <a:pt x="35338" y="35147"/>
                        <a:pt x="35338" y="39148"/>
                      </a:cubicBezTo>
                      <a:cubicBezTo>
                        <a:pt x="35338" y="43625"/>
                        <a:pt x="37529" y="46958"/>
                        <a:pt x="42005" y="49244"/>
                      </a:cubicBezTo>
                      <a:cubicBezTo>
                        <a:pt x="46482" y="51530"/>
                        <a:pt x="53340" y="53912"/>
                        <a:pt x="62770" y="56293"/>
                      </a:cubicBezTo>
                      <a:cubicBezTo>
                        <a:pt x="72295" y="58674"/>
                        <a:pt x="80105" y="61151"/>
                        <a:pt x="86296" y="63627"/>
                      </a:cubicBezTo>
                      <a:cubicBezTo>
                        <a:pt x="92488" y="66103"/>
                        <a:pt x="97822" y="70104"/>
                        <a:pt x="102394" y="75438"/>
                      </a:cubicBezTo>
                      <a:cubicBezTo>
                        <a:pt x="106871" y="80772"/>
                        <a:pt x="109252" y="87821"/>
                        <a:pt x="109442" y="96488"/>
                      </a:cubicBezTo>
                      <a:cubicBezTo>
                        <a:pt x="109442" y="104108"/>
                        <a:pt x="107347" y="110966"/>
                        <a:pt x="103156" y="116967"/>
                      </a:cubicBezTo>
                      <a:cubicBezTo>
                        <a:pt x="98965" y="122968"/>
                        <a:pt x="92869" y="127730"/>
                        <a:pt x="85058" y="131159"/>
                      </a:cubicBezTo>
                      <a:cubicBezTo>
                        <a:pt x="77248" y="134588"/>
                        <a:pt x="68008" y="136303"/>
                        <a:pt x="57531" y="136303"/>
                      </a:cubicBezTo>
                      <a:cubicBezTo>
                        <a:pt x="47054" y="136303"/>
                        <a:pt x="37052" y="134398"/>
                        <a:pt x="28480" y="130493"/>
                      </a:cubicBezTo>
                      <a:close/>
                    </a:path>
                  </a:pathLst>
                </a:custGeom>
                <a:grpFill/>
                <a:ln w="9525" cap="flat">
                  <a:noFill/>
                  <a:prstDash val="solid"/>
                  <a:miter/>
                </a:ln>
              </p:spPr>
              <p:txBody>
                <a:bodyPr rtlCol="0" anchor="ctr"/>
                <a:lstStyle/>
                <a:p>
                  <a:endParaRPr lang="fi-FI" sz="3200"/>
                </a:p>
              </p:txBody>
            </p:sp>
          </p:grpSp>
          <p:grpSp>
            <p:nvGrpSpPr>
              <p:cNvPr id="521" name="Ryhmä 520">
                <a:extLst>
                  <a:ext uri="{FF2B5EF4-FFF2-40B4-BE49-F238E27FC236}">
                    <a16:creationId xmlns:a16="http://schemas.microsoft.com/office/drawing/2014/main" id="{33FBAC8E-C929-2332-1BB4-CCF73DAAFADE}"/>
                  </a:ext>
                  <a:ext uri="{C183D7F6-B498-43B3-948B-1728B52AA6E4}">
                    <adec:decorative xmlns:adec="http://schemas.microsoft.com/office/drawing/2017/decorative" val="1"/>
                  </a:ext>
                </a:extLst>
              </p:cNvPr>
              <p:cNvGrpSpPr/>
              <p:nvPr userDrawn="1"/>
            </p:nvGrpSpPr>
            <p:grpSpPr>
              <a:xfrm>
                <a:off x="6991448" y="1613613"/>
                <a:ext cx="487126" cy="264462"/>
                <a:chOff x="4159757" y="2288762"/>
                <a:chExt cx="811434" cy="440530"/>
              </a:xfrm>
              <a:solidFill>
                <a:schemeClr val="accent2"/>
              </a:solidFill>
            </p:grpSpPr>
            <p:sp>
              <p:nvSpPr>
                <p:cNvPr id="509" name="Vapaamuotoinen: Muoto 508">
                  <a:extLst>
                    <a:ext uri="{FF2B5EF4-FFF2-40B4-BE49-F238E27FC236}">
                      <a16:creationId xmlns:a16="http://schemas.microsoft.com/office/drawing/2014/main" id="{57EF1C43-CE55-2D48-1D44-304942ED5D40}"/>
                    </a:ext>
                  </a:extLst>
                </p:cNvPr>
                <p:cNvSpPr/>
                <p:nvPr/>
              </p:nvSpPr>
              <p:spPr>
                <a:xfrm>
                  <a:off x="4159757" y="2312288"/>
                  <a:ext cx="169545" cy="167163"/>
                </a:xfrm>
                <a:custGeom>
                  <a:avLst/>
                  <a:gdLst>
                    <a:gd name="connsiteX0" fmla="*/ 169545 w 169545"/>
                    <a:gd name="connsiteY0" fmla="*/ 0 h 167163"/>
                    <a:gd name="connsiteX1" fmla="*/ 110300 w 169545"/>
                    <a:gd name="connsiteY1" fmla="*/ 167164 h 167163"/>
                    <a:gd name="connsiteX2" fmla="*/ 59341 w 169545"/>
                    <a:gd name="connsiteY2" fmla="*/ 167164 h 167163"/>
                    <a:gd name="connsiteX3" fmla="*/ 0 w 169545"/>
                    <a:gd name="connsiteY3" fmla="*/ 0 h 167163"/>
                    <a:gd name="connsiteX4" fmla="*/ 43339 w 169545"/>
                    <a:gd name="connsiteY4" fmla="*/ 0 h 167163"/>
                    <a:gd name="connsiteX5" fmla="*/ 84773 w 169545"/>
                    <a:gd name="connsiteY5" fmla="*/ 126206 h 167163"/>
                    <a:gd name="connsiteX6" fmla="*/ 126492 w 169545"/>
                    <a:gd name="connsiteY6" fmla="*/ 0 h 167163"/>
                    <a:gd name="connsiteX7" fmla="*/ 169545 w 169545"/>
                    <a:gd name="connsiteY7" fmla="*/ 0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45" h="167163">
                      <a:moveTo>
                        <a:pt x="169545" y="0"/>
                      </a:moveTo>
                      <a:lnTo>
                        <a:pt x="110300" y="167164"/>
                      </a:lnTo>
                      <a:lnTo>
                        <a:pt x="59341" y="167164"/>
                      </a:lnTo>
                      <a:lnTo>
                        <a:pt x="0" y="0"/>
                      </a:lnTo>
                      <a:lnTo>
                        <a:pt x="43339" y="0"/>
                      </a:lnTo>
                      <a:lnTo>
                        <a:pt x="84773" y="126206"/>
                      </a:lnTo>
                      <a:lnTo>
                        <a:pt x="126492" y="0"/>
                      </a:lnTo>
                      <a:lnTo>
                        <a:pt x="169545" y="0"/>
                      </a:lnTo>
                      <a:close/>
                    </a:path>
                  </a:pathLst>
                </a:custGeom>
                <a:grpFill/>
                <a:ln w="9525" cap="flat">
                  <a:noFill/>
                  <a:prstDash val="solid"/>
                  <a:miter/>
                </a:ln>
              </p:spPr>
              <p:txBody>
                <a:bodyPr rtlCol="0" anchor="ctr"/>
                <a:lstStyle/>
                <a:p>
                  <a:endParaRPr lang="fi-FI" sz="3200"/>
                </a:p>
              </p:txBody>
            </p:sp>
            <p:sp>
              <p:nvSpPr>
                <p:cNvPr id="510" name="Vapaamuotoinen: Muoto 509">
                  <a:extLst>
                    <a:ext uri="{FF2B5EF4-FFF2-40B4-BE49-F238E27FC236}">
                      <a16:creationId xmlns:a16="http://schemas.microsoft.com/office/drawing/2014/main" id="{F55F1220-26CE-0F73-78C1-2ED43D62F096}"/>
                    </a:ext>
                  </a:extLst>
                </p:cNvPr>
                <p:cNvSpPr/>
                <p:nvPr/>
              </p:nvSpPr>
              <p:spPr>
                <a:xfrm>
                  <a:off x="4342446" y="2288762"/>
                  <a:ext cx="48291" cy="190690"/>
                </a:xfrm>
                <a:custGeom>
                  <a:avLst/>
                  <a:gdLst>
                    <a:gd name="connsiteX0" fmla="*/ 6763 w 48291"/>
                    <a:gd name="connsiteY0" fmla="*/ 37719 h 190690"/>
                    <a:gd name="connsiteX1" fmla="*/ 0 w 48291"/>
                    <a:gd name="connsiteY1" fmla="*/ 22098 h 190690"/>
                    <a:gd name="connsiteX2" fmla="*/ 6763 w 48291"/>
                    <a:gd name="connsiteY2" fmla="*/ 6287 h 190690"/>
                    <a:gd name="connsiteX3" fmla="*/ 24289 w 48291"/>
                    <a:gd name="connsiteY3" fmla="*/ 0 h 190690"/>
                    <a:gd name="connsiteX4" fmla="*/ 41529 w 48291"/>
                    <a:gd name="connsiteY4" fmla="*/ 6287 h 190690"/>
                    <a:gd name="connsiteX5" fmla="*/ 48292 w 48291"/>
                    <a:gd name="connsiteY5" fmla="*/ 22098 h 190690"/>
                    <a:gd name="connsiteX6" fmla="*/ 41529 w 48291"/>
                    <a:gd name="connsiteY6" fmla="*/ 37719 h 190690"/>
                    <a:gd name="connsiteX7" fmla="*/ 24289 w 48291"/>
                    <a:gd name="connsiteY7" fmla="*/ 44006 h 190690"/>
                    <a:gd name="connsiteX8" fmla="*/ 6763 w 48291"/>
                    <a:gd name="connsiteY8" fmla="*/ 37719 h 190690"/>
                    <a:gd name="connsiteX9" fmla="*/ 44482 w 48291"/>
                    <a:gd name="connsiteY9" fmla="*/ 57817 h 190690"/>
                    <a:gd name="connsiteX10" fmla="*/ 44482 w 48291"/>
                    <a:gd name="connsiteY10" fmla="*/ 190691 h 190690"/>
                    <a:gd name="connsiteX11" fmla="*/ 3715 w 48291"/>
                    <a:gd name="connsiteY11" fmla="*/ 190691 h 190690"/>
                    <a:gd name="connsiteX12" fmla="*/ 3715 w 48291"/>
                    <a:gd name="connsiteY12" fmla="*/ 57817 h 190690"/>
                    <a:gd name="connsiteX13" fmla="*/ 44482 w 48291"/>
                    <a:gd name="connsiteY13" fmla="*/ 57817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91" h="190690">
                      <a:moveTo>
                        <a:pt x="6763" y="37719"/>
                      </a:moveTo>
                      <a:cubicBezTo>
                        <a:pt x="2286" y="33528"/>
                        <a:pt x="0" y="28289"/>
                        <a:pt x="0" y="22098"/>
                      </a:cubicBezTo>
                      <a:cubicBezTo>
                        <a:pt x="0" y="15907"/>
                        <a:pt x="2286" y="10478"/>
                        <a:pt x="6763" y="6287"/>
                      </a:cubicBezTo>
                      <a:cubicBezTo>
                        <a:pt x="11240" y="2096"/>
                        <a:pt x="17145" y="0"/>
                        <a:pt x="24289" y="0"/>
                      </a:cubicBezTo>
                      <a:cubicBezTo>
                        <a:pt x="31433" y="0"/>
                        <a:pt x="37052" y="2096"/>
                        <a:pt x="41529" y="6287"/>
                      </a:cubicBezTo>
                      <a:cubicBezTo>
                        <a:pt x="46006" y="10478"/>
                        <a:pt x="48292" y="15812"/>
                        <a:pt x="48292" y="22098"/>
                      </a:cubicBezTo>
                      <a:cubicBezTo>
                        <a:pt x="48292" y="28385"/>
                        <a:pt x="46006" y="33528"/>
                        <a:pt x="41529" y="37719"/>
                      </a:cubicBezTo>
                      <a:cubicBezTo>
                        <a:pt x="36957" y="41910"/>
                        <a:pt x="31242" y="44006"/>
                        <a:pt x="24289" y="44006"/>
                      </a:cubicBezTo>
                      <a:cubicBezTo>
                        <a:pt x="17335" y="44006"/>
                        <a:pt x="11335" y="41910"/>
                        <a:pt x="6763" y="37719"/>
                      </a:cubicBezTo>
                      <a:close/>
                      <a:moveTo>
                        <a:pt x="44482" y="57817"/>
                      </a:moveTo>
                      <a:lnTo>
                        <a:pt x="44482" y="190691"/>
                      </a:lnTo>
                      <a:lnTo>
                        <a:pt x="3715" y="190691"/>
                      </a:lnTo>
                      <a:lnTo>
                        <a:pt x="3715" y="57817"/>
                      </a:lnTo>
                      <a:lnTo>
                        <a:pt x="44482" y="57817"/>
                      </a:lnTo>
                      <a:close/>
                    </a:path>
                  </a:pathLst>
                </a:custGeom>
                <a:grpFill/>
                <a:ln w="9525" cap="flat">
                  <a:noFill/>
                  <a:prstDash val="solid"/>
                  <a:miter/>
                </a:ln>
              </p:spPr>
              <p:txBody>
                <a:bodyPr rtlCol="0" anchor="ctr"/>
                <a:lstStyle/>
                <a:p>
                  <a:endParaRPr lang="fi-FI" sz="3200"/>
                </a:p>
              </p:txBody>
            </p:sp>
            <p:sp>
              <p:nvSpPr>
                <p:cNvPr id="511" name="Vapaamuotoinen: Muoto 510">
                  <a:extLst>
                    <a:ext uri="{FF2B5EF4-FFF2-40B4-BE49-F238E27FC236}">
                      <a16:creationId xmlns:a16="http://schemas.microsoft.com/office/drawing/2014/main" id="{9ECB143E-6FD5-357B-702F-74D9F4CD375E}"/>
                    </a:ext>
                  </a:extLst>
                </p:cNvPr>
                <p:cNvSpPr/>
                <p:nvPr/>
              </p:nvSpPr>
              <p:spPr>
                <a:xfrm>
                  <a:off x="4416551" y="2303240"/>
                  <a:ext cx="132111" cy="176212"/>
                </a:xfrm>
                <a:custGeom>
                  <a:avLst/>
                  <a:gdLst>
                    <a:gd name="connsiteX0" fmla="*/ 118300 w 132111"/>
                    <a:gd name="connsiteY0" fmla="*/ 57055 h 176212"/>
                    <a:gd name="connsiteX1" fmla="*/ 132112 w 132111"/>
                    <a:gd name="connsiteY1" fmla="*/ 98584 h 176212"/>
                    <a:gd name="connsiteX2" fmla="*/ 132112 w 132111"/>
                    <a:gd name="connsiteY2" fmla="*/ 176213 h 176212"/>
                    <a:gd name="connsiteX3" fmla="*/ 91630 w 132111"/>
                    <a:gd name="connsiteY3" fmla="*/ 176213 h 176212"/>
                    <a:gd name="connsiteX4" fmla="*/ 91630 w 132111"/>
                    <a:gd name="connsiteY4" fmla="*/ 104013 h 176212"/>
                    <a:gd name="connsiteX5" fmla="*/ 84773 w 132111"/>
                    <a:gd name="connsiteY5" fmla="*/ 83344 h 176212"/>
                    <a:gd name="connsiteX6" fmla="*/ 66199 w 132111"/>
                    <a:gd name="connsiteY6" fmla="*/ 76010 h 176212"/>
                    <a:gd name="connsiteX7" fmla="*/ 47625 w 132111"/>
                    <a:gd name="connsiteY7" fmla="*/ 83344 h 176212"/>
                    <a:gd name="connsiteX8" fmla="*/ 40767 w 132111"/>
                    <a:gd name="connsiteY8" fmla="*/ 104013 h 176212"/>
                    <a:gd name="connsiteX9" fmla="*/ 40767 w 132111"/>
                    <a:gd name="connsiteY9" fmla="*/ 176213 h 176212"/>
                    <a:gd name="connsiteX10" fmla="*/ 0 w 132111"/>
                    <a:gd name="connsiteY10" fmla="*/ 176213 h 176212"/>
                    <a:gd name="connsiteX11" fmla="*/ 0 w 132111"/>
                    <a:gd name="connsiteY11" fmla="*/ 0 h 176212"/>
                    <a:gd name="connsiteX12" fmla="*/ 40767 w 132111"/>
                    <a:gd name="connsiteY12" fmla="*/ 0 h 176212"/>
                    <a:gd name="connsiteX13" fmla="*/ 40767 w 132111"/>
                    <a:gd name="connsiteY13" fmla="*/ 61150 h 176212"/>
                    <a:gd name="connsiteX14" fmla="*/ 57626 w 132111"/>
                    <a:gd name="connsiteY14" fmla="*/ 47149 h 176212"/>
                    <a:gd name="connsiteX15" fmla="*/ 81724 w 132111"/>
                    <a:gd name="connsiteY15" fmla="*/ 41910 h 176212"/>
                    <a:gd name="connsiteX16" fmla="*/ 118396 w 132111"/>
                    <a:gd name="connsiteY16" fmla="*/ 57055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111" h="176212">
                      <a:moveTo>
                        <a:pt x="118300" y="57055"/>
                      </a:moveTo>
                      <a:cubicBezTo>
                        <a:pt x="127540" y="67151"/>
                        <a:pt x="132112" y="80963"/>
                        <a:pt x="132112" y="98584"/>
                      </a:cubicBezTo>
                      <a:lnTo>
                        <a:pt x="132112" y="176213"/>
                      </a:lnTo>
                      <a:lnTo>
                        <a:pt x="91630" y="176213"/>
                      </a:lnTo>
                      <a:lnTo>
                        <a:pt x="91630" y="104013"/>
                      </a:lnTo>
                      <a:cubicBezTo>
                        <a:pt x="91630" y="95155"/>
                        <a:pt x="89345" y="88202"/>
                        <a:pt x="84773" y="83344"/>
                      </a:cubicBezTo>
                      <a:cubicBezTo>
                        <a:pt x="80200" y="78391"/>
                        <a:pt x="74009" y="76010"/>
                        <a:pt x="66199" y="76010"/>
                      </a:cubicBezTo>
                      <a:cubicBezTo>
                        <a:pt x="58388" y="76010"/>
                        <a:pt x="52197" y="78486"/>
                        <a:pt x="47625" y="83344"/>
                      </a:cubicBezTo>
                      <a:cubicBezTo>
                        <a:pt x="43053" y="88202"/>
                        <a:pt x="40767" y="95155"/>
                        <a:pt x="40767" y="104013"/>
                      </a:cubicBezTo>
                      <a:lnTo>
                        <a:pt x="40767" y="176213"/>
                      </a:lnTo>
                      <a:lnTo>
                        <a:pt x="0" y="176213"/>
                      </a:lnTo>
                      <a:lnTo>
                        <a:pt x="0" y="0"/>
                      </a:lnTo>
                      <a:lnTo>
                        <a:pt x="40767" y="0"/>
                      </a:lnTo>
                      <a:lnTo>
                        <a:pt x="40767" y="61150"/>
                      </a:lnTo>
                      <a:cubicBezTo>
                        <a:pt x="44863" y="55245"/>
                        <a:pt x="50482" y="50578"/>
                        <a:pt x="57626" y="47149"/>
                      </a:cubicBezTo>
                      <a:cubicBezTo>
                        <a:pt x="64770" y="43720"/>
                        <a:pt x="72771" y="41910"/>
                        <a:pt x="81724" y="41910"/>
                      </a:cubicBezTo>
                      <a:cubicBezTo>
                        <a:pt x="96965" y="41910"/>
                        <a:pt x="109156" y="46958"/>
                        <a:pt x="118396" y="57055"/>
                      </a:cubicBezTo>
                      <a:close/>
                    </a:path>
                  </a:pathLst>
                </a:custGeom>
                <a:grpFill/>
                <a:ln w="9525" cap="flat">
                  <a:noFill/>
                  <a:prstDash val="solid"/>
                  <a:miter/>
                </a:ln>
              </p:spPr>
              <p:txBody>
                <a:bodyPr rtlCol="0" anchor="ctr"/>
                <a:lstStyle/>
                <a:p>
                  <a:endParaRPr lang="fi-FI" sz="3200"/>
                </a:p>
              </p:txBody>
            </p:sp>
            <p:sp>
              <p:nvSpPr>
                <p:cNvPr id="512" name="Vapaamuotoinen: Muoto 511">
                  <a:extLst>
                    <a:ext uri="{FF2B5EF4-FFF2-40B4-BE49-F238E27FC236}">
                      <a16:creationId xmlns:a16="http://schemas.microsoft.com/office/drawing/2014/main" id="{62FF1661-4AD3-AE54-923C-804973CCA5C4}"/>
                    </a:ext>
                  </a:extLst>
                </p:cNvPr>
                <p:cNvSpPr/>
                <p:nvPr/>
              </p:nvSpPr>
              <p:spPr>
                <a:xfrm>
                  <a:off x="4567237" y="2314194"/>
                  <a:ext cx="83915" cy="165258"/>
                </a:xfrm>
                <a:custGeom>
                  <a:avLst/>
                  <a:gdLst>
                    <a:gd name="connsiteX0" fmla="*/ 83820 w 83915"/>
                    <a:gd name="connsiteY0" fmla="*/ 130778 h 165258"/>
                    <a:gd name="connsiteX1" fmla="*/ 83820 w 83915"/>
                    <a:gd name="connsiteY1" fmla="*/ 165259 h 165258"/>
                    <a:gd name="connsiteX2" fmla="*/ 63055 w 83915"/>
                    <a:gd name="connsiteY2" fmla="*/ 165259 h 165258"/>
                    <a:gd name="connsiteX3" fmla="*/ 28575 w 83915"/>
                    <a:gd name="connsiteY3" fmla="*/ 154400 h 165258"/>
                    <a:gd name="connsiteX4" fmla="*/ 16193 w 83915"/>
                    <a:gd name="connsiteY4" fmla="*/ 119062 h 165258"/>
                    <a:gd name="connsiteX5" fmla="*/ 16193 w 83915"/>
                    <a:gd name="connsiteY5" fmla="*/ 66199 h 165258"/>
                    <a:gd name="connsiteX6" fmla="*/ 0 w 83915"/>
                    <a:gd name="connsiteY6" fmla="*/ 66199 h 165258"/>
                    <a:gd name="connsiteX7" fmla="*/ 0 w 83915"/>
                    <a:gd name="connsiteY7" fmla="*/ 32385 h 165258"/>
                    <a:gd name="connsiteX8" fmla="*/ 16193 w 83915"/>
                    <a:gd name="connsiteY8" fmla="*/ 32385 h 165258"/>
                    <a:gd name="connsiteX9" fmla="*/ 16193 w 83915"/>
                    <a:gd name="connsiteY9" fmla="*/ 0 h 165258"/>
                    <a:gd name="connsiteX10" fmla="*/ 56959 w 83915"/>
                    <a:gd name="connsiteY10" fmla="*/ 0 h 165258"/>
                    <a:gd name="connsiteX11" fmla="*/ 56959 w 83915"/>
                    <a:gd name="connsiteY11" fmla="*/ 32385 h 165258"/>
                    <a:gd name="connsiteX12" fmla="*/ 83629 w 83915"/>
                    <a:gd name="connsiteY12" fmla="*/ 32385 h 165258"/>
                    <a:gd name="connsiteX13" fmla="*/ 83629 w 83915"/>
                    <a:gd name="connsiteY13" fmla="*/ 66199 h 165258"/>
                    <a:gd name="connsiteX14" fmla="*/ 56959 w 83915"/>
                    <a:gd name="connsiteY14" fmla="*/ 66199 h 165258"/>
                    <a:gd name="connsiteX15" fmla="*/ 56959 w 83915"/>
                    <a:gd name="connsiteY15" fmla="*/ 119539 h 165258"/>
                    <a:gd name="connsiteX16" fmla="*/ 59817 w 83915"/>
                    <a:gd name="connsiteY16" fmla="*/ 128111 h 165258"/>
                    <a:gd name="connsiteX17" fmla="*/ 69342 w 83915"/>
                    <a:gd name="connsiteY17" fmla="*/ 130683 h 165258"/>
                    <a:gd name="connsiteX18" fmla="*/ 83915 w 83915"/>
                    <a:gd name="connsiteY18" fmla="*/ 130683 h 16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915" h="165258">
                      <a:moveTo>
                        <a:pt x="83820" y="130778"/>
                      </a:moveTo>
                      <a:lnTo>
                        <a:pt x="83820" y="165259"/>
                      </a:lnTo>
                      <a:lnTo>
                        <a:pt x="63055" y="165259"/>
                      </a:lnTo>
                      <a:cubicBezTo>
                        <a:pt x="48292" y="165259"/>
                        <a:pt x="36767" y="161639"/>
                        <a:pt x="28575" y="154400"/>
                      </a:cubicBezTo>
                      <a:cubicBezTo>
                        <a:pt x="20288" y="147161"/>
                        <a:pt x="16193" y="135350"/>
                        <a:pt x="16193" y="119062"/>
                      </a:cubicBezTo>
                      <a:lnTo>
                        <a:pt x="16193" y="66199"/>
                      </a:lnTo>
                      <a:lnTo>
                        <a:pt x="0" y="66199"/>
                      </a:lnTo>
                      <a:lnTo>
                        <a:pt x="0" y="32385"/>
                      </a:lnTo>
                      <a:lnTo>
                        <a:pt x="16193" y="32385"/>
                      </a:lnTo>
                      <a:lnTo>
                        <a:pt x="16193" y="0"/>
                      </a:lnTo>
                      <a:lnTo>
                        <a:pt x="56959" y="0"/>
                      </a:lnTo>
                      <a:lnTo>
                        <a:pt x="56959" y="32385"/>
                      </a:lnTo>
                      <a:lnTo>
                        <a:pt x="83629" y="32385"/>
                      </a:lnTo>
                      <a:lnTo>
                        <a:pt x="83629" y="66199"/>
                      </a:lnTo>
                      <a:lnTo>
                        <a:pt x="56959" y="66199"/>
                      </a:lnTo>
                      <a:lnTo>
                        <a:pt x="56959" y="119539"/>
                      </a:lnTo>
                      <a:cubicBezTo>
                        <a:pt x="56959" y="123539"/>
                        <a:pt x="57912" y="126397"/>
                        <a:pt x="59817" y="128111"/>
                      </a:cubicBezTo>
                      <a:cubicBezTo>
                        <a:pt x="61722" y="129826"/>
                        <a:pt x="64865" y="130683"/>
                        <a:pt x="69342" y="130683"/>
                      </a:cubicBezTo>
                      <a:lnTo>
                        <a:pt x="83915" y="130683"/>
                      </a:lnTo>
                      <a:close/>
                    </a:path>
                  </a:pathLst>
                </a:custGeom>
                <a:grpFill/>
                <a:ln w="9525" cap="flat">
                  <a:noFill/>
                  <a:prstDash val="solid"/>
                  <a:miter/>
                </a:ln>
              </p:spPr>
              <p:txBody>
                <a:bodyPr rtlCol="0" anchor="ctr"/>
                <a:lstStyle/>
                <a:p>
                  <a:endParaRPr lang="fi-FI" sz="3200"/>
                </a:p>
              </p:txBody>
            </p:sp>
            <p:sp>
              <p:nvSpPr>
                <p:cNvPr id="513" name="Vapaamuotoinen: Muoto 512">
                  <a:extLst>
                    <a:ext uri="{FF2B5EF4-FFF2-40B4-BE49-F238E27FC236}">
                      <a16:creationId xmlns:a16="http://schemas.microsoft.com/office/drawing/2014/main" id="{A7ADF1BC-3BB8-C6E7-769E-612FAE27C505}"/>
                    </a:ext>
                  </a:extLst>
                </p:cNvPr>
                <p:cNvSpPr/>
                <p:nvPr/>
              </p:nvSpPr>
              <p:spPr>
                <a:xfrm>
                  <a:off x="4669916" y="2288762"/>
                  <a:ext cx="48291" cy="190690"/>
                </a:xfrm>
                <a:custGeom>
                  <a:avLst/>
                  <a:gdLst>
                    <a:gd name="connsiteX0" fmla="*/ 6763 w 48291"/>
                    <a:gd name="connsiteY0" fmla="*/ 37719 h 190690"/>
                    <a:gd name="connsiteX1" fmla="*/ 0 w 48291"/>
                    <a:gd name="connsiteY1" fmla="*/ 22098 h 190690"/>
                    <a:gd name="connsiteX2" fmla="*/ 6763 w 48291"/>
                    <a:gd name="connsiteY2" fmla="*/ 6287 h 190690"/>
                    <a:gd name="connsiteX3" fmla="*/ 24289 w 48291"/>
                    <a:gd name="connsiteY3" fmla="*/ 0 h 190690"/>
                    <a:gd name="connsiteX4" fmla="*/ 41529 w 48291"/>
                    <a:gd name="connsiteY4" fmla="*/ 6287 h 190690"/>
                    <a:gd name="connsiteX5" fmla="*/ 48292 w 48291"/>
                    <a:gd name="connsiteY5" fmla="*/ 22098 h 190690"/>
                    <a:gd name="connsiteX6" fmla="*/ 41529 w 48291"/>
                    <a:gd name="connsiteY6" fmla="*/ 37719 h 190690"/>
                    <a:gd name="connsiteX7" fmla="*/ 24289 w 48291"/>
                    <a:gd name="connsiteY7" fmla="*/ 44006 h 190690"/>
                    <a:gd name="connsiteX8" fmla="*/ 6763 w 48291"/>
                    <a:gd name="connsiteY8" fmla="*/ 37719 h 190690"/>
                    <a:gd name="connsiteX9" fmla="*/ 44482 w 48291"/>
                    <a:gd name="connsiteY9" fmla="*/ 57817 h 190690"/>
                    <a:gd name="connsiteX10" fmla="*/ 44482 w 48291"/>
                    <a:gd name="connsiteY10" fmla="*/ 190691 h 190690"/>
                    <a:gd name="connsiteX11" fmla="*/ 3715 w 48291"/>
                    <a:gd name="connsiteY11" fmla="*/ 190691 h 190690"/>
                    <a:gd name="connsiteX12" fmla="*/ 3715 w 48291"/>
                    <a:gd name="connsiteY12" fmla="*/ 57817 h 190690"/>
                    <a:gd name="connsiteX13" fmla="*/ 44482 w 48291"/>
                    <a:gd name="connsiteY13" fmla="*/ 57817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91" h="190690">
                      <a:moveTo>
                        <a:pt x="6763" y="37719"/>
                      </a:moveTo>
                      <a:cubicBezTo>
                        <a:pt x="2286" y="33528"/>
                        <a:pt x="0" y="28289"/>
                        <a:pt x="0" y="22098"/>
                      </a:cubicBezTo>
                      <a:cubicBezTo>
                        <a:pt x="0" y="15907"/>
                        <a:pt x="2286" y="10478"/>
                        <a:pt x="6763" y="6287"/>
                      </a:cubicBezTo>
                      <a:cubicBezTo>
                        <a:pt x="11335" y="2096"/>
                        <a:pt x="17145" y="0"/>
                        <a:pt x="24289" y="0"/>
                      </a:cubicBezTo>
                      <a:cubicBezTo>
                        <a:pt x="31433" y="0"/>
                        <a:pt x="37052" y="2096"/>
                        <a:pt x="41529" y="6287"/>
                      </a:cubicBezTo>
                      <a:cubicBezTo>
                        <a:pt x="46006" y="10478"/>
                        <a:pt x="48292" y="15812"/>
                        <a:pt x="48292" y="22098"/>
                      </a:cubicBezTo>
                      <a:cubicBezTo>
                        <a:pt x="48292" y="28385"/>
                        <a:pt x="46006" y="33528"/>
                        <a:pt x="41529" y="37719"/>
                      </a:cubicBezTo>
                      <a:cubicBezTo>
                        <a:pt x="37052" y="41910"/>
                        <a:pt x="31242" y="44006"/>
                        <a:pt x="24289" y="44006"/>
                      </a:cubicBezTo>
                      <a:cubicBezTo>
                        <a:pt x="17335" y="44006"/>
                        <a:pt x="11335" y="41910"/>
                        <a:pt x="6763" y="37719"/>
                      </a:cubicBezTo>
                      <a:close/>
                      <a:moveTo>
                        <a:pt x="44482" y="57817"/>
                      </a:moveTo>
                      <a:lnTo>
                        <a:pt x="44482" y="190691"/>
                      </a:lnTo>
                      <a:lnTo>
                        <a:pt x="3715" y="190691"/>
                      </a:lnTo>
                      <a:lnTo>
                        <a:pt x="3715" y="57817"/>
                      </a:lnTo>
                      <a:lnTo>
                        <a:pt x="44482" y="57817"/>
                      </a:lnTo>
                      <a:close/>
                    </a:path>
                  </a:pathLst>
                </a:custGeom>
                <a:grpFill/>
                <a:ln w="9525" cap="flat">
                  <a:noFill/>
                  <a:prstDash val="solid"/>
                  <a:miter/>
                </a:ln>
              </p:spPr>
              <p:txBody>
                <a:bodyPr rtlCol="0" anchor="ctr"/>
                <a:lstStyle/>
                <a:p>
                  <a:endParaRPr lang="fi-FI" sz="3200"/>
                </a:p>
              </p:txBody>
            </p:sp>
            <p:sp>
              <p:nvSpPr>
                <p:cNvPr id="514" name="Vapaamuotoinen: Muoto 513">
                  <a:extLst>
                    <a:ext uri="{FF2B5EF4-FFF2-40B4-BE49-F238E27FC236}">
                      <a16:creationId xmlns:a16="http://schemas.microsoft.com/office/drawing/2014/main" id="{1714F512-B0BF-FE9B-6420-C17C4C08B7C4}"/>
                    </a:ext>
                  </a:extLst>
                </p:cNvPr>
                <p:cNvSpPr/>
                <p:nvPr/>
              </p:nvSpPr>
              <p:spPr>
                <a:xfrm>
                  <a:off x="4160995" y="2560891"/>
                  <a:ext cx="162401" cy="166211"/>
                </a:xfrm>
                <a:custGeom>
                  <a:avLst/>
                  <a:gdLst>
                    <a:gd name="connsiteX0" fmla="*/ 162401 w 162401"/>
                    <a:gd name="connsiteY0" fmla="*/ 0 h 166211"/>
                    <a:gd name="connsiteX1" fmla="*/ 101441 w 162401"/>
                    <a:gd name="connsiteY1" fmla="*/ 166211 h 166211"/>
                    <a:gd name="connsiteX2" fmla="*/ 60960 w 162401"/>
                    <a:gd name="connsiteY2" fmla="*/ 166211 h 166211"/>
                    <a:gd name="connsiteX3" fmla="*/ 0 w 162401"/>
                    <a:gd name="connsiteY3" fmla="*/ 0 h 166211"/>
                    <a:gd name="connsiteX4" fmla="*/ 35719 w 162401"/>
                    <a:gd name="connsiteY4" fmla="*/ 0 h 166211"/>
                    <a:gd name="connsiteX5" fmla="*/ 81439 w 162401"/>
                    <a:gd name="connsiteY5" fmla="*/ 132207 h 166211"/>
                    <a:gd name="connsiteX6" fmla="*/ 126968 w 162401"/>
                    <a:gd name="connsiteY6" fmla="*/ 0 h 166211"/>
                    <a:gd name="connsiteX7" fmla="*/ 162401 w 162401"/>
                    <a:gd name="connsiteY7" fmla="*/ 0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01" h="166211">
                      <a:moveTo>
                        <a:pt x="162401" y="0"/>
                      </a:moveTo>
                      <a:lnTo>
                        <a:pt x="101441" y="166211"/>
                      </a:lnTo>
                      <a:lnTo>
                        <a:pt x="60960" y="166211"/>
                      </a:lnTo>
                      <a:lnTo>
                        <a:pt x="0" y="0"/>
                      </a:lnTo>
                      <a:lnTo>
                        <a:pt x="35719" y="0"/>
                      </a:lnTo>
                      <a:lnTo>
                        <a:pt x="81439" y="132207"/>
                      </a:lnTo>
                      <a:lnTo>
                        <a:pt x="126968" y="0"/>
                      </a:lnTo>
                      <a:lnTo>
                        <a:pt x="162401" y="0"/>
                      </a:lnTo>
                      <a:close/>
                    </a:path>
                  </a:pathLst>
                </a:custGeom>
                <a:grpFill/>
                <a:ln w="9525" cap="flat">
                  <a:noFill/>
                  <a:prstDash val="solid"/>
                  <a:miter/>
                </a:ln>
              </p:spPr>
              <p:txBody>
                <a:bodyPr rtlCol="0" anchor="ctr"/>
                <a:lstStyle/>
                <a:p>
                  <a:endParaRPr lang="fi-FI" sz="3200"/>
                </a:p>
              </p:txBody>
            </p:sp>
            <p:sp>
              <p:nvSpPr>
                <p:cNvPr id="515" name="Vapaamuotoinen: Muoto 514">
                  <a:extLst>
                    <a:ext uri="{FF2B5EF4-FFF2-40B4-BE49-F238E27FC236}">
                      <a16:creationId xmlns:a16="http://schemas.microsoft.com/office/drawing/2014/main" id="{32BA1EBD-E4D3-7011-C783-D3DF5A0B331F}"/>
                    </a:ext>
                  </a:extLst>
                </p:cNvPr>
                <p:cNvSpPr/>
                <p:nvPr/>
              </p:nvSpPr>
              <p:spPr>
                <a:xfrm>
                  <a:off x="4339875" y="2540507"/>
                  <a:ext cx="40957" cy="186690"/>
                </a:xfrm>
                <a:custGeom>
                  <a:avLst/>
                  <a:gdLst>
                    <a:gd name="connsiteX0" fmla="*/ 5810 w 40957"/>
                    <a:gd name="connsiteY0" fmla="*/ 33433 h 186690"/>
                    <a:gd name="connsiteX1" fmla="*/ 0 w 40957"/>
                    <a:gd name="connsiteY1" fmla="*/ 19526 h 186690"/>
                    <a:gd name="connsiteX2" fmla="*/ 5810 w 40957"/>
                    <a:gd name="connsiteY2" fmla="*/ 5620 h 186690"/>
                    <a:gd name="connsiteX3" fmla="*/ 20479 w 40957"/>
                    <a:gd name="connsiteY3" fmla="*/ 0 h 186690"/>
                    <a:gd name="connsiteX4" fmla="*/ 35147 w 40957"/>
                    <a:gd name="connsiteY4" fmla="*/ 5620 h 186690"/>
                    <a:gd name="connsiteX5" fmla="*/ 40958 w 40957"/>
                    <a:gd name="connsiteY5" fmla="*/ 19526 h 186690"/>
                    <a:gd name="connsiteX6" fmla="*/ 35147 w 40957"/>
                    <a:gd name="connsiteY6" fmla="*/ 33433 h 186690"/>
                    <a:gd name="connsiteX7" fmla="*/ 20479 w 40957"/>
                    <a:gd name="connsiteY7" fmla="*/ 39053 h 186690"/>
                    <a:gd name="connsiteX8" fmla="*/ 5810 w 40957"/>
                    <a:gd name="connsiteY8" fmla="*/ 33433 h 186690"/>
                    <a:gd name="connsiteX9" fmla="*/ 36862 w 40957"/>
                    <a:gd name="connsiteY9" fmla="*/ 54769 h 186690"/>
                    <a:gd name="connsiteX10" fmla="*/ 36862 w 40957"/>
                    <a:gd name="connsiteY10" fmla="*/ 186690 h 186690"/>
                    <a:gd name="connsiteX11" fmla="*/ 3524 w 40957"/>
                    <a:gd name="connsiteY11" fmla="*/ 186690 h 186690"/>
                    <a:gd name="connsiteX12" fmla="*/ 3524 w 40957"/>
                    <a:gd name="connsiteY12" fmla="*/ 54769 h 186690"/>
                    <a:gd name="connsiteX13" fmla="*/ 36862 w 40957"/>
                    <a:gd name="connsiteY13" fmla="*/ 54769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 h="186690">
                      <a:moveTo>
                        <a:pt x="5810" y="33433"/>
                      </a:moveTo>
                      <a:cubicBezTo>
                        <a:pt x="1905" y="29718"/>
                        <a:pt x="0" y="25051"/>
                        <a:pt x="0" y="19526"/>
                      </a:cubicBezTo>
                      <a:cubicBezTo>
                        <a:pt x="0" y="14002"/>
                        <a:pt x="1905" y="9335"/>
                        <a:pt x="5810" y="5620"/>
                      </a:cubicBezTo>
                      <a:cubicBezTo>
                        <a:pt x="9716" y="1905"/>
                        <a:pt x="14573" y="0"/>
                        <a:pt x="20479" y="0"/>
                      </a:cubicBezTo>
                      <a:cubicBezTo>
                        <a:pt x="26384" y="0"/>
                        <a:pt x="31242" y="1905"/>
                        <a:pt x="35147" y="5620"/>
                      </a:cubicBezTo>
                      <a:cubicBezTo>
                        <a:pt x="39053" y="9335"/>
                        <a:pt x="40958" y="14002"/>
                        <a:pt x="40958" y="19526"/>
                      </a:cubicBezTo>
                      <a:cubicBezTo>
                        <a:pt x="40958" y="25051"/>
                        <a:pt x="39053" y="29718"/>
                        <a:pt x="35147" y="33433"/>
                      </a:cubicBezTo>
                      <a:cubicBezTo>
                        <a:pt x="31242" y="37148"/>
                        <a:pt x="26384" y="39053"/>
                        <a:pt x="20479" y="39053"/>
                      </a:cubicBezTo>
                      <a:cubicBezTo>
                        <a:pt x="14573" y="39053"/>
                        <a:pt x="9716" y="37148"/>
                        <a:pt x="5810" y="33433"/>
                      </a:cubicBezTo>
                      <a:close/>
                      <a:moveTo>
                        <a:pt x="36862" y="54769"/>
                      </a:moveTo>
                      <a:lnTo>
                        <a:pt x="36862" y="186690"/>
                      </a:lnTo>
                      <a:lnTo>
                        <a:pt x="3524" y="186690"/>
                      </a:lnTo>
                      <a:lnTo>
                        <a:pt x="3524" y="54769"/>
                      </a:lnTo>
                      <a:lnTo>
                        <a:pt x="36862" y="54769"/>
                      </a:lnTo>
                      <a:close/>
                    </a:path>
                  </a:pathLst>
                </a:custGeom>
                <a:grpFill/>
                <a:ln w="9525" cap="flat">
                  <a:noFill/>
                  <a:prstDash val="solid"/>
                  <a:miter/>
                </a:ln>
              </p:spPr>
              <p:txBody>
                <a:bodyPr rtlCol="0" anchor="ctr"/>
                <a:lstStyle/>
                <a:p>
                  <a:endParaRPr lang="fi-FI" sz="3200"/>
                </a:p>
              </p:txBody>
            </p:sp>
            <p:sp>
              <p:nvSpPr>
                <p:cNvPr id="516" name="Vapaamuotoinen: Muoto 515">
                  <a:extLst>
                    <a:ext uri="{FF2B5EF4-FFF2-40B4-BE49-F238E27FC236}">
                      <a16:creationId xmlns:a16="http://schemas.microsoft.com/office/drawing/2014/main" id="{112CBF18-8A6E-A697-286B-BD0ED097411B}"/>
                    </a:ext>
                  </a:extLst>
                </p:cNvPr>
                <p:cNvSpPr/>
                <p:nvPr/>
              </p:nvSpPr>
              <p:spPr>
                <a:xfrm>
                  <a:off x="4400835" y="2592990"/>
                  <a:ext cx="127444" cy="136302"/>
                </a:xfrm>
                <a:custGeom>
                  <a:avLst/>
                  <a:gdLst>
                    <a:gd name="connsiteX0" fmla="*/ 8477 w 127444"/>
                    <a:gd name="connsiteY0" fmla="*/ 32290 h 136302"/>
                    <a:gd name="connsiteX1" fmla="*/ 31528 w 127444"/>
                    <a:gd name="connsiteY1" fmla="*/ 8477 h 136302"/>
                    <a:gd name="connsiteX2" fmla="*/ 65341 w 127444"/>
                    <a:gd name="connsiteY2" fmla="*/ 0 h 136302"/>
                    <a:gd name="connsiteX3" fmla="*/ 105918 w 127444"/>
                    <a:gd name="connsiteY3" fmla="*/ 12287 h 136302"/>
                    <a:gd name="connsiteX4" fmla="*/ 127444 w 127444"/>
                    <a:gd name="connsiteY4" fmla="*/ 46673 h 136302"/>
                    <a:gd name="connsiteX5" fmla="*/ 91440 w 127444"/>
                    <a:gd name="connsiteY5" fmla="*/ 46673 h 136302"/>
                    <a:gd name="connsiteX6" fmla="*/ 81820 w 127444"/>
                    <a:gd name="connsiteY6" fmla="*/ 33242 h 136302"/>
                    <a:gd name="connsiteX7" fmla="*/ 65056 w 127444"/>
                    <a:gd name="connsiteY7" fmla="*/ 28384 h 136302"/>
                    <a:gd name="connsiteX8" fmla="*/ 42386 w 127444"/>
                    <a:gd name="connsiteY8" fmla="*/ 38767 h 136302"/>
                    <a:gd name="connsiteX9" fmla="*/ 34004 w 127444"/>
                    <a:gd name="connsiteY9" fmla="*/ 68199 h 136302"/>
                    <a:gd name="connsiteX10" fmla="*/ 42386 w 127444"/>
                    <a:gd name="connsiteY10" fmla="*/ 97346 h 136302"/>
                    <a:gd name="connsiteX11" fmla="*/ 65056 w 127444"/>
                    <a:gd name="connsiteY11" fmla="*/ 107728 h 136302"/>
                    <a:gd name="connsiteX12" fmla="*/ 91440 w 127444"/>
                    <a:gd name="connsiteY12" fmla="*/ 89630 h 136302"/>
                    <a:gd name="connsiteX13" fmla="*/ 127444 w 127444"/>
                    <a:gd name="connsiteY13" fmla="*/ 89630 h 136302"/>
                    <a:gd name="connsiteX14" fmla="*/ 105728 w 127444"/>
                    <a:gd name="connsiteY14" fmla="*/ 123634 h 136302"/>
                    <a:gd name="connsiteX15" fmla="*/ 65246 w 127444"/>
                    <a:gd name="connsiteY15" fmla="*/ 136303 h 136302"/>
                    <a:gd name="connsiteX16" fmla="*/ 31432 w 127444"/>
                    <a:gd name="connsiteY16" fmla="*/ 127826 h 136302"/>
                    <a:gd name="connsiteX17" fmla="*/ 8382 w 127444"/>
                    <a:gd name="connsiteY17" fmla="*/ 104013 h 136302"/>
                    <a:gd name="connsiteX18" fmla="*/ 0 w 127444"/>
                    <a:gd name="connsiteY18" fmla="*/ 68199 h 136302"/>
                    <a:gd name="connsiteX19" fmla="*/ 8382 w 127444"/>
                    <a:gd name="connsiteY19" fmla="*/ 32385 h 13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444" h="136302">
                      <a:moveTo>
                        <a:pt x="8477" y="32290"/>
                      </a:moveTo>
                      <a:cubicBezTo>
                        <a:pt x="14002" y="22003"/>
                        <a:pt x="21717" y="14097"/>
                        <a:pt x="31528" y="8477"/>
                      </a:cubicBezTo>
                      <a:cubicBezTo>
                        <a:pt x="41339" y="2857"/>
                        <a:pt x="52673" y="0"/>
                        <a:pt x="65341" y="0"/>
                      </a:cubicBezTo>
                      <a:cubicBezTo>
                        <a:pt x="81725" y="0"/>
                        <a:pt x="95250" y="4096"/>
                        <a:pt x="105918" y="12287"/>
                      </a:cubicBezTo>
                      <a:cubicBezTo>
                        <a:pt x="116586" y="20479"/>
                        <a:pt x="123825" y="31909"/>
                        <a:pt x="127444" y="46673"/>
                      </a:cubicBezTo>
                      <a:lnTo>
                        <a:pt x="91440" y="46673"/>
                      </a:lnTo>
                      <a:cubicBezTo>
                        <a:pt x="89535" y="40957"/>
                        <a:pt x="86296" y="36481"/>
                        <a:pt x="81820" y="33242"/>
                      </a:cubicBezTo>
                      <a:cubicBezTo>
                        <a:pt x="77248" y="30004"/>
                        <a:pt x="71723" y="28384"/>
                        <a:pt x="65056" y="28384"/>
                      </a:cubicBezTo>
                      <a:cubicBezTo>
                        <a:pt x="55531" y="28384"/>
                        <a:pt x="48006" y="31814"/>
                        <a:pt x="42386" y="38767"/>
                      </a:cubicBezTo>
                      <a:cubicBezTo>
                        <a:pt x="36862" y="45720"/>
                        <a:pt x="34004" y="55435"/>
                        <a:pt x="34004" y="68199"/>
                      </a:cubicBezTo>
                      <a:cubicBezTo>
                        <a:pt x="34004" y="80963"/>
                        <a:pt x="36766" y="90488"/>
                        <a:pt x="42386" y="97346"/>
                      </a:cubicBezTo>
                      <a:cubicBezTo>
                        <a:pt x="47911" y="104203"/>
                        <a:pt x="55531" y="107728"/>
                        <a:pt x="65056" y="107728"/>
                      </a:cubicBezTo>
                      <a:cubicBezTo>
                        <a:pt x="78581" y="107728"/>
                        <a:pt x="87344" y="101727"/>
                        <a:pt x="91440" y="89630"/>
                      </a:cubicBezTo>
                      <a:lnTo>
                        <a:pt x="127444" y="89630"/>
                      </a:lnTo>
                      <a:cubicBezTo>
                        <a:pt x="123825" y="103918"/>
                        <a:pt x="116586" y="115253"/>
                        <a:pt x="105728" y="123634"/>
                      </a:cubicBezTo>
                      <a:cubicBezTo>
                        <a:pt x="94964" y="132017"/>
                        <a:pt x="81439" y="136303"/>
                        <a:pt x="65246" y="136303"/>
                      </a:cubicBezTo>
                      <a:cubicBezTo>
                        <a:pt x="52578" y="136303"/>
                        <a:pt x="41243" y="133445"/>
                        <a:pt x="31432" y="127826"/>
                      </a:cubicBezTo>
                      <a:cubicBezTo>
                        <a:pt x="21622" y="122206"/>
                        <a:pt x="13906" y="114300"/>
                        <a:pt x="8382" y="104013"/>
                      </a:cubicBezTo>
                      <a:cubicBezTo>
                        <a:pt x="2857" y="93821"/>
                        <a:pt x="0" y="81820"/>
                        <a:pt x="0" y="68199"/>
                      </a:cubicBezTo>
                      <a:cubicBezTo>
                        <a:pt x="0" y="54578"/>
                        <a:pt x="2762" y="42577"/>
                        <a:pt x="8382" y="32385"/>
                      </a:cubicBezTo>
                      <a:close/>
                    </a:path>
                  </a:pathLst>
                </a:custGeom>
                <a:grpFill/>
                <a:ln w="9525" cap="flat">
                  <a:noFill/>
                  <a:prstDash val="solid"/>
                  <a:miter/>
                </a:ln>
              </p:spPr>
              <p:txBody>
                <a:bodyPr rtlCol="0" anchor="ctr"/>
                <a:lstStyle/>
                <a:p>
                  <a:endParaRPr lang="fi-FI" sz="3200"/>
                </a:p>
              </p:txBody>
            </p:sp>
            <p:sp>
              <p:nvSpPr>
                <p:cNvPr id="517" name="Vapaamuotoinen: Muoto 516">
                  <a:extLst>
                    <a:ext uri="{FF2B5EF4-FFF2-40B4-BE49-F238E27FC236}">
                      <a16:creationId xmlns:a16="http://schemas.microsoft.com/office/drawing/2014/main" id="{6C7136AB-7021-68EE-46C3-B93E96E6A5BA}"/>
                    </a:ext>
                  </a:extLst>
                </p:cNvPr>
                <p:cNvSpPr/>
                <p:nvPr/>
              </p:nvSpPr>
              <p:spPr>
                <a:xfrm>
                  <a:off x="4552949" y="2550794"/>
                  <a:ext cx="125730" cy="176212"/>
                </a:xfrm>
                <a:custGeom>
                  <a:avLst/>
                  <a:gdLst>
                    <a:gd name="connsiteX0" fmla="*/ 100965 w 125730"/>
                    <a:gd name="connsiteY0" fmla="*/ 49054 h 176212"/>
                    <a:gd name="connsiteX1" fmla="*/ 119158 w 125730"/>
                    <a:gd name="connsiteY1" fmla="*/ 68294 h 176212"/>
                    <a:gd name="connsiteX2" fmla="*/ 125730 w 125730"/>
                    <a:gd name="connsiteY2" fmla="*/ 98870 h 176212"/>
                    <a:gd name="connsiteX3" fmla="*/ 125730 w 125730"/>
                    <a:gd name="connsiteY3" fmla="*/ 176213 h 176212"/>
                    <a:gd name="connsiteX4" fmla="*/ 92393 w 125730"/>
                    <a:gd name="connsiteY4" fmla="*/ 176213 h 176212"/>
                    <a:gd name="connsiteX5" fmla="*/ 92393 w 125730"/>
                    <a:gd name="connsiteY5" fmla="*/ 103346 h 176212"/>
                    <a:gd name="connsiteX6" fmla="*/ 84582 w 125730"/>
                    <a:gd name="connsiteY6" fmla="*/ 79153 h 176212"/>
                    <a:gd name="connsiteX7" fmla="*/ 63151 w 125730"/>
                    <a:gd name="connsiteY7" fmla="*/ 70676 h 176212"/>
                    <a:gd name="connsiteX8" fmla="*/ 41339 w 125730"/>
                    <a:gd name="connsiteY8" fmla="*/ 79153 h 176212"/>
                    <a:gd name="connsiteX9" fmla="*/ 33338 w 125730"/>
                    <a:gd name="connsiteY9" fmla="*/ 103346 h 176212"/>
                    <a:gd name="connsiteX10" fmla="*/ 33338 w 125730"/>
                    <a:gd name="connsiteY10" fmla="*/ 176213 h 176212"/>
                    <a:gd name="connsiteX11" fmla="*/ 0 w 125730"/>
                    <a:gd name="connsiteY11" fmla="*/ 176213 h 176212"/>
                    <a:gd name="connsiteX12" fmla="*/ 0 w 125730"/>
                    <a:gd name="connsiteY12" fmla="*/ 0 h 176212"/>
                    <a:gd name="connsiteX13" fmla="*/ 33338 w 125730"/>
                    <a:gd name="connsiteY13" fmla="*/ 0 h 176212"/>
                    <a:gd name="connsiteX14" fmla="*/ 33338 w 125730"/>
                    <a:gd name="connsiteY14" fmla="*/ 60770 h 176212"/>
                    <a:gd name="connsiteX15" fmla="*/ 50482 w 125730"/>
                    <a:gd name="connsiteY15" fmla="*/ 47339 h 176212"/>
                    <a:gd name="connsiteX16" fmla="*/ 74295 w 125730"/>
                    <a:gd name="connsiteY16" fmla="*/ 42481 h 176212"/>
                    <a:gd name="connsiteX17" fmla="*/ 100965 w 125730"/>
                    <a:gd name="connsiteY17" fmla="*/ 49054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730" h="176212">
                      <a:moveTo>
                        <a:pt x="100965" y="49054"/>
                      </a:moveTo>
                      <a:cubicBezTo>
                        <a:pt x="108775" y="53435"/>
                        <a:pt x="114776" y="59817"/>
                        <a:pt x="119158" y="68294"/>
                      </a:cubicBezTo>
                      <a:cubicBezTo>
                        <a:pt x="123539" y="76772"/>
                        <a:pt x="125730" y="86963"/>
                        <a:pt x="125730" y="98870"/>
                      </a:cubicBezTo>
                      <a:lnTo>
                        <a:pt x="125730" y="176213"/>
                      </a:lnTo>
                      <a:lnTo>
                        <a:pt x="92393" y="176213"/>
                      </a:lnTo>
                      <a:lnTo>
                        <a:pt x="92393" y="103346"/>
                      </a:lnTo>
                      <a:cubicBezTo>
                        <a:pt x="92393" y="92869"/>
                        <a:pt x="89821" y="84773"/>
                        <a:pt x="84582" y="79153"/>
                      </a:cubicBezTo>
                      <a:cubicBezTo>
                        <a:pt x="79343" y="73533"/>
                        <a:pt x="72200" y="70676"/>
                        <a:pt x="63151" y="70676"/>
                      </a:cubicBezTo>
                      <a:cubicBezTo>
                        <a:pt x="54102" y="70676"/>
                        <a:pt x="46673" y="73533"/>
                        <a:pt x="41339" y="79153"/>
                      </a:cubicBezTo>
                      <a:cubicBezTo>
                        <a:pt x="36004" y="84773"/>
                        <a:pt x="33338" y="92869"/>
                        <a:pt x="33338" y="103346"/>
                      </a:cubicBezTo>
                      <a:lnTo>
                        <a:pt x="33338" y="176213"/>
                      </a:lnTo>
                      <a:lnTo>
                        <a:pt x="0" y="176213"/>
                      </a:lnTo>
                      <a:lnTo>
                        <a:pt x="0" y="0"/>
                      </a:lnTo>
                      <a:lnTo>
                        <a:pt x="33338" y="0"/>
                      </a:lnTo>
                      <a:lnTo>
                        <a:pt x="33338" y="60770"/>
                      </a:lnTo>
                      <a:cubicBezTo>
                        <a:pt x="37624" y="55055"/>
                        <a:pt x="43339" y="50578"/>
                        <a:pt x="50482" y="47339"/>
                      </a:cubicBezTo>
                      <a:cubicBezTo>
                        <a:pt x="57626" y="44101"/>
                        <a:pt x="65532" y="42481"/>
                        <a:pt x="74295" y="42481"/>
                      </a:cubicBezTo>
                      <a:cubicBezTo>
                        <a:pt x="84296" y="42481"/>
                        <a:pt x="93154" y="44672"/>
                        <a:pt x="100965" y="49054"/>
                      </a:cubicBezTo>
                      <a:close/>
                    </a:path>
                  </a:pathLst>
                </a:custGeom>
                <a:grpFill/>
                <a:ln w="9525" cap="flat">
                  <a:noFill/>
                  <a:prstDash val="solid"/>
                  <a:miter/>
                </a:ln>
              </p:spPr>
              <p:txBody>
                <a:bodyPr rtlCol="0" anchor="ctr"/>
                <a:lstStyle/>
                <a:p>
                  <a:endParaRPr lang="fi-FI" sz="3200"/>
                </a:p>
              </p:txBody>
            </p:sp>
            <p:sp>
              <p:nvSpPr>
                <p:cNvPr id="518" name="Vapaamuotoinen: Muoto 517">
                  <a:extLst>
                    <a:ext uri="{FF2B5EF4-FFF2-40B4-BE49-F238E27FC236}">
                      <a16:creationId xmlns:a16="http://schemas.microsoft.com/office/drawing/2014/main" id="{05160883-5850-809B-8F40-1B8DBAC919EF}"/>
                    </a:ext>
                  </a:extLst>
                </p:cNvPr>
                <p:cNvSpPr/>
                <p:nvPr/>
              </p:nvSpPr>
              <p:spPr>
                <a:xfrm>
                  <a:off x="4699824" y="2562510"/>
                  <a:ext cx="78866" cy="164592"/>
                </a:xfrm>
                <a:custGeom>
                  <a:avLst/>
                  <a:gdLst>
                    <a:gd name="connsiteX0" fmla="*/ 49340 w 78866"/>
                    <a:gd name="connsiteY0" fmla="*/ 60103 h 164592"/>
                    <a:gd name="connsiteX1" fmla="*/ 49340 w 78866"/>
                    <a:gd name="connsiteY1" fmla="*/ 123920 h 164592"/>
                    <a:gd name="connsiteX2" fmla="*/ 52578 w 78866"/>
                    <a:gd name="connsiteY2" fmla="*/ 133540 h 164592"/>
                    <a:gd name="connsiteX3" fmla="*/ 63437 w 78866"/>
                    <a:gd name="connsiteY3" fmla="*/ 136493 h 164592"/>
                    <a:gd name="connsiteX4" fmla="*/ 78867 w 78866"/>
                    <a:gd name="connsiteY4" fmla="*/ 136493 h 164592"/>
                    <a:gd name="connsiteX5" fmla="*/ 78867 w 78866"/>
                    <a:gd name="connsiteY5" fmla="*/ 164592 h 164592"/>
                    <a:gd name="connsiteX6" fmla="*/ 57912 w 78866"/>
                    <a:gd name="connsiteY6" fmla="*/ 164592 h 164592"/>
                    <a:gd name="connsiteX7" fmla="*/ 15716 w 78866"/>
                    <a:gd name="connsiteY7" fmla="*/ 123634 h 164592"/>
                    <a:gd name="connsiteX8" fmla="*/ 15716 w 78866"/>
                    <a:gd name="connsiteY8" fmla="*/ 60008 h 164592"/>
                    <a:gd name="connsiteX9" fmla="*/ 0 w 78866"/>
                    <a:gd name="connsiteY9" fmla="*/ 60008 h 164592"/>
                    <a:gd name="connsiteX10" fmla="*/ 0 w 78866"/>
                    <a:gd name="connsiteY10" fmla="*/ 32576 h 164592"/>
                    <a:gd name="connsiteX11" fmla="*/ 15716 w 78866"/>
                    <a:gd name="connsiteY11" fmla="*/ 32576 h 164592"/>
                    <a:gd name="connsiteX12" fmla="*/ 15716 w 78866"/>
                    <a:gd name="connsiteY12" fmla="*/ 0 h 164592"/>
                    <a:gd name="connsiteX13" fmla="*/ 49340 w 78866"/>
                    <a:gd name="connsiteY13" fmla="*/ 0 h 164592"/>
                    <a:gd name="connsiteX14" fmla="*/ 49340 w 78866"/>
                    <a:gd name="connsiteY14" fmla="*/ 32576 h 164592"/>
                    <a:gd name="connsiteX15" fmla="*/ 78867 w 78866"/>
                    <a:gd name="connsiteY15" fmla="*/ 32576 h 164592"/>
                    <a:gd name="connsiteX16" fmla="*/ 78867 w 78866"/>
                    <a:gd name="connsiteY16" fmla="*/ 60008 h 164592"/>
                    <a:gd name="connsiteX17" fmla="*/ 49340 w 78866"/>
                    <a:gd name="connsiteY17" fmla="*/ 60008 h 16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866" h="164592">
                      <a:moveTo>
                        <a:pt x="49340" y="60103"/>
                      </a:moveTo>
                      <a:lnTo>
                        <a:pt x="49340" y="123920"/>
                      </a:lnTo>
                      <a:cubicBezTo>
                        <a:pt x="49340" y="128397"/>
                        <a:pt x="50387" y="131540"/>
                        <a:pt x="52578" y="133540"/>
                      </a:cubicBezTo>
                      <a:cubicBezTo>
                        <a:pt x="54674" y="135541"/>
                        <a:pt x="58293" y="136493"/>
                        <a:pt x="63437" y="136493"/>
                      </a:cubicBezTo>
                      <a:lnTo>
                        <a:pt x="78867" y="136493"/>
                      </a:lnTo>
                      <a:lnTo>
                        <a:pt x="78867" y="164592"/>
                      </a:lnTo>
                      <a:lnTo>
                        <a:pt x="57912" y="164592"/>
                      </a:lnTo>
                      <a:cubicBezTo>
                        <a:pt x="29813" y="164592"/>
                        <a:pt x="15716" y="150971"/>
                        <a:pt x="15716" y="123634"/>
                      </a:cubicBezTo>
                      <a:lnTo>
                        <a:pt x="15716" y="60008"/>
                      </a:lnTo>
                      <a:lnTo>
                        <a:pt x="0" y="60008"/>
                      </a:lnTo>
                      <a:lnTo>
                        <a:pt x="0" y="32576"/>
                      </a:lnTo>
                      <a:lnTo>
                        <a:pt x="15716" y="32576"/>
                      </a:lnTo>
                      <a:lnTo>
                        <a:pt x="15716" y="0"/>
                      </a:lnTo>
                      <a:lnTo>
                        <a:pt x="49340" y="0"/>
                      </a:lnTo>
                      <a:lnTo>
                        <a:pt x="49340" y="32576"/>
                      </a:lnTo>
                      <a:lnTo>
                        <a:pt x="78867" y="32576"/>
                      </a:lnTo>
                      <a:lnTo>
                        <a:pt x="78867" y="60008"/>
                      </a:lnTo>
                      <a:lnTo>
                        <a:pt x="49340" y="60008"/>
                      </a:lnTo>
                      <a:close/>
                    </a:path>
                  </a:pathLst>
                </a:custGeom>
                <a:grpFill/>
                <a:ln w="9525" cap="flat">
                  <a:noFill/>
                  <a:prstDash val="solid"/>
                  <a:miter/>
                </a:ln>
              </p:spPr>
              <p:txBody>
                <a:bodyPr rtlCol="0" anchor="ctr"/>
                <a:lstStyle/>
                <a:p>
                  <a:endParaRPr lang="fi-FI" sz="3200"/>
                </a:p>
              </p:txBody>
            </p:sp>
            <p:sp>
              <p:nvSpPr>
                <p:cNvPr id="519" name="Vapaamuotoinen: Muoto 518">
                  <a:extLst>
                    <a:ext uri="{FF2B5EF4-FFF2-40B4-BE49-F238E27FC236}">
                      <a16:creationId xmlns:a16="http://schemas.microsoft.com/office/drawing/2014/main" id="{86F80F88-FBE3-E659-EBF5-D5B7C000BED5}"/>
                    </a:ext>
                  </a:extLst>
                </p:cNvPr>
                <p:cNvSpPr/>
                <p:nvPr/>
              </p:nvSpPr>
              <p:spPr>
                <a:xfrm>
                  <a:off x="4799170" y="2540507"/>
                  <a:ext cx="40957" cy="186690"/>
                </a:xfrm>
                <a:custGeom>
                  <a:avLst/>
                  <a:gdLst>
                    <a:gd name="connsiteX0" fmla="*/ 5810 w 40957"/>
                    <a:gd name="connsiteY0" fmla="*/ 33433 h 186690"/>
                    <a:gd name="connsiteX1" fmla="*/ 0 w 40957"/>
                    <a:gd name="connsiteY1" fmla="*/ 19526 h 186690"/>
                    <a:gd name="connsiteX2" fmla="*/ 5810 w 40957"/>
                    <a:gd name="connsiteY2" fmla="*/ 5620 h 186690"/>
                    <a:gd name="connsiteX3" fmla="*/ 20479 w 40957"/>
                    <a:gd name="connsiteY3" fmla="*/ 0 h 186690"/>
                    <a:gd name="connsiteX4" fmla="*/ 35147 w 40957"/>
                    <a:gd name="connsiteY4" fmla="*/ 5620 h 186690"/>
                    <a:gd name="connsiteX5" fmla="*/ 40958 w 40957"/>
                    <a:gd name="connsiteY5" fmla="*/ 19526 h 186690"/>
                    <a:gd name="connsiteX6" fmla="*/ 35147 w 40957"/>
                    <a:gd name="connsiteY6" fmla="*/ 33433 h 186690"/>
                    <a:gd name="connsiteX7" fmla="*/ 20479 w 40957"/>
                    <a:gd name="connsiteY7" fmla="*/ 39053 h 186690"/>
                    <a:gd name="connsiteX8" fmla="*/ 5810 w 40957"/>
                    <a:gd name="connsiteY8" fmla="*/ 33433 h 186690"/>
                    <a:gd name="connsiteX9" fmla="*/ 36862 w 40957"/>
                    <a:gd name="connsiteY9" fmla="*/ 54769 h 186690"/>
                    <a:gd name="connsiteX10" fmla="*/ 36862 w 40957"/>
                    <a:gd name="connsiteY10" fmla="*/ 186690 h 186690"/>
                    <a:gd name="connsiteX11" fmla="*/ 3524 w 40957"/>
                    <a:gd name="connsiteY11" fmla="*/ 186690 h 186690"/>
                    <a:gd name="connsiteX12" fmla="*/ 3524 w 40957"/>
                    <a:gd name="connsiteY12" fmla="*/ 54769 h 186690"/>
                    <a:gd name="connsiteX13" fmla="*/ 36862 w 40957"/>
                    <a:gd name="connsiteY13" fmla="*/ 54769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 h="186690">
                      <a:moveTo>
                        <a:pt x="5810" y="33433"/>
                      </a:moveTo>
                      <a:cubicBezTo>
                        <a:pt x="1905" y="29718"/>
                        <a:pt x="0" y="25051"/>
                        <a:pt x="0" y="19526"/>
                      </a:cubicBezTo>
                      <a:cubicBezTo>
                        <a:pt x="0" y="14002"/>
                        <a:pt x="1905" y="9335"/>
                        <a:pt x="5810" y="5620"/>
                      </a:cubicBezTo>
                      <a:cubicBezTo>
                        <a:pt x="9716" y="1905"/>
                        <a:pt x="14573" y="0"/>
                        <a:pt x="20479" y="0"/>
                      </a:cubicBezTo>
                      <a:cubicBezTo>
                        <a:pt x="26384" y="0"/>
                        <a:pt x="31242" y="1905"/>
                        <a:pt x="35147" y="5620"/>
                      </a:cubicBezTo>
                      <a:cubicBezTo>
                        <a:pt x="39052" y="9335"/>
                        <a:pt x="40958" y="14002"/>
                        <a:pt x="40958" y="19526"/>
                      </a:cubicBezTo>
                      <a:cubicBezTo>
                        <a:pt x="40958" y="25051"/>
                        <a:pt x="39052" y="29718"/>
                        <a:pt x="35147" y="33433"/>
                      </a:cubicBezTo>
                      <a:cubicBezTo>
                        <a:pt x="31242" y="37148"/>
                        <a:pt x="26384" y="39053"/>
                        <a:pt x="20479" y="39053"/>
                      </a:cubicBezTo>
                      <a:cubicBezTo>
                        <a:pt x="14573" y="39053"/>
                        <a:pt x="9716" y="37148"/>
                        <a:pt x="5810" y="33433"/>
                      </a:cubicBezTo>
                      <a:close/>
                      <a:moveTo>
                        <a:pt x="36862" y="54769"/>
                      </a:moveTo>
                      <a:lnTo>
                        <a:pt x="36862" y="186690"/>
                      </a:lnTo>
                      <a:lnTo>
                        <a:pt x="3524" y="186690"/>
                      </a:lnTo>
                      <a:lnTo>
                        <a:pt x="3524" y="54769"/>
                      </a:lnTo>
                      <a:lnTo>
                        <a:pt x="36862" y="54769"/>
                      </a:lnTo>
                      <a:close/>
                    </a:path>
                  </a:pathLst>
                </a:custGeom>
                <a:grpFill/>
                <a:ln w="9525" cap="flat">
                  <a:noFill/>
                  <a:prstDash val="solid"/>
                  <a:miter/>
                </a:ln>
              </p:spPr>
              <p:txBody>
                <a:bodyPr rtlCol="0" anchor="ctr"/>
                <a:lstStyle/>
                <a:p>
                  <a:endParaRPr lang="fi-FI" sz="3200"/>
                </a:p>
              </p:txBody>
            </p:sp>
            <p:sp>
              <p:nvSpPr>
                <p:cNvPr id="520" name="Vapaamuotoinen: Muoto 519">
                  <a:extLst>
                    <a:ext uri="{FF2B5EF4-FFF2-40B4-BE49-F238E27FC236}">
                      <a16:creationId xmlns:a16="http://schemas.microsoft.com/office/drawing/2014/main" id="{C115D801-09EC-8DD4-47B8-D7D37328CFA8}"/>
                    </a:ext>
                  </a:extLst>
                </p:cNvPr>
                <p:cNvSpPr/>
                <p:nvPr/>
              </p:nvSpPr>
              <p:spPr>
                <a:xfrm>
                  <a:off x="4861749" y="2592990"/>
                  <a:ext cx="109442" cy="136302"/>
                </a:xfrm>
                <a:custGeom>
                  <a:avLst/>
                  <a:gdLst>
                    <a:gd name="connsiteX0" fmla="*/ 28575 w 109442"/>
                    <a:gd name="connsiteY0" fmla="*/ 130397 h 136302"/>
                    <a:gd name="connsiteX1" fmla="*/ 8192 w 109442"/>
                    <a:gd name="connsiteY1" fmla="*/ 114586 h 136302"/>
                    <a:gd name="connsiteX2" fmla="*/ 0 w 109442"/>
                    <a:gd name="connsiteY2" fmla="*/ 92393 h 136302"/>
                    <a:gd name="connsiteX3" fmla="*/ 33623 w 109442"/>
                    <a:gd name="connsiteY3" fmla="*/ 92393 h 136302"/>
                    <a:gd name="connsiteX4" fmla="*/ 41148 w 109442"/>
                    <a:gd name="connsiteY4" fmla="*/ 105061 h 136302"/>
                    <a:gd name="connsiteX5" fmla="*/ 57436 w 109442"/>
                    <a:gd name="connsiteY5" fmla="*/ 110014 h 136302"/>
                    <a:gd name="connsiteX6" fmla="*/ 72295 w 109442"/>
                    <a:gd name="connsiteY6" fmla="*/ 106204 h 136302"/>
                    <a:gd name="connsiteX7" fmla="*/ 77629 w 109442"/>
                    <a:gd name="connsiteY7" fmla="*/ 96393 h 136302"/>
                    <a:gd name="connsiteX8" fmla="*/ 71056 w 109442"/>
                    <a:gd name="connsiteY8" fmla="*/ 86773 h 136302"/>
                    <a:gd name="connsiteX9" fmla="*/ 50197 w 109442"/>
                    <a:gd name="connsiteY9" fmla="*/ 79724 h 136302"/>
                    <a:gd name="connsiteX10" fmla="*/ 26003 w 109442"/>
                    <a:gd name="connsiteY10" fmla="*/ 72390 h 136302"/>
                    <a:gd name="connsiteX11" fmla="*/ 9811 w 109442"/>
                    <a:gd name="connsiteY11" fmla="*/ 60674 h 136302"/>
                    <a:gd name="connsiteX12" fmla="*/ 3048 w 109442"/>
                    <a:gd name="connsiteY12" fmla="*/ 39529 h 136302"/>
                    <a:gd name="connsiteX13" fmla="*/ 9335 w 109442"/>
                    <a:gd name="connsiteY13" fmla="*/ 19526 h 136302"/>
                    <a:gd name="connsiteX14" fmla="*/ 27432 w 109442"/>
                    <a:gd name="connsiteY14" fmla="*/ 5239 h 136302"/>
                    <a:gd name="connsiteX15" fmla="*/ 55150 w 109442"/>
                    <a:gd name="connsiteY15" fmla="*/ 0 h 136302"/>
                    <a:gd name="connsiteX16" fmla="*/ 92774 w 109442"/>
                    <a:gd name="connsiteY16" fmla="*/ 11811 h 136302"/>
                    <a:gd name="connsiteX17" fmla="*/ 108204 w 109442"/>
                    <a:gd name="connsiteY17" fmla="*/ 43625 h 136302"/>
                    <a:gd name="connsiteX18" fmla="*/ 76295 w 109442"/>
                    <a:gd name="connsiteY18" fmla="*/ 43625 h 136302"/>
                    <a:gd name="connsiteX19" fmla="*/ 69723 w 109442"/>
                    <a:gd name="connsiteY19" fmla="*/ 31147 h 136302"/>
                    <a:gd name="connsiteX20" fmla="*/ 54102 w 109442"/>
                    <a:gd name="connsiteY20" fmla="*/ 26479 h 136302"/>
                    <a:gd name="connsiteX21" fmla="*/ 40196 w 109442"/>
                    <a:gd name="connsiteY21" fmla="*/ 29813 h 136302"/>
                    <a:gd name="connsiteX22" fmla="*/ 35338 w 109442"/>
                    <a:gd name="connsiteY22" fmla="*/ 39148 h 136302"/>
                    <a:gd name="connsiteX23" fmla="*/ 42005 w 109442"/>
                    <a:gd name="connsiteY23" fmla="*/ 49244 h 136302"/>
                    <a:gd name="connsiteX24" fmla="*/ 62770 w 109442"/>
                    <a:gd name="connsiteY24" fmla="*/ 56293 h 136302"/>
                    <a:gd name="connsiteX25" fmla="*/ 86297 w 109442"/>
                    <a:gd name="connsiteY25" fmla="*/ 63627 h 136302"/>
                    <a:gd name="connsiteX26" fmla="*/ 102394 w 109442"/>
                    <a:gd name="connsiteY26" fmla="*/ 75438 h 136302"/>
                    <a:gd name="connsiteX27" fmla="*/ 109442 w 109442"/>
                    <a:gd name="connsiteY27" fmla="*/ 96488 h 136302"/>
                    <a:gd name="connsiteX28" fmla="*/ 103156 w 109442"/>
                    <a:gd name="connsiteY28" fmla="*/ 116967 h 136302"/>
                    <a:gd name="connsiteX29" fmla="*/ 85058 w 109442"/>
                    <a:gd name="connsiteY29" fmla="*/ 131159 h 136302"/>
                    <a:gd name="connsiteX30" fmla="*/ 57531 w 109442"/>
                    <a:gd name="connsiteY30" fmla="*/ 136303 h 136302"/>
                    <a:gd name="connsiteX31" fmla="*/ 28480 w 109442"/>
                    <a:gd name="connsiteY31" fmla="*/ 130493 h 13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442" h="136302">
                      <a:moveTo>
                        <a:pt x="28575" y="130397"/>
                      </a:moveTo>
                      <a:cubicBezTo>
                        <a:pt x="20002" y="126492"/>
                        <a:pt x="13240" y="121253"/>
                        <a:pt x="8192" y="114586"/>
                      </a:cubicBezTo>
                      <a:cubicBezTo>
                        <a:pt x="3239" y="107918"/>
                        <a:pt x="476" y="100489"/>
                        <a:pt x="0" y="92393"/>
                      </a:cubicBezTo>
                      <a:lnTo>
                        <a:pt x="33623" y="92393"/>
                      </a:lnTo>
                      <a:cubicBezTo>
                        <a:pt x="34290" y="97441"/>
                        <a:pt x="36767" y="101727"/>
                        <a:pt x="41148" y="105061"/>
                      </a:cubicBezTo>
                      <a:cubicBezTo>
                        <a:pt x="45529" y="108395"/>
                        <a:pt x="50959" y="110014"/>
                        <a:pt x="57436" y="110014"/>
                      </a:cubicBezTo>
                      <a:cubicBezTo>
                        <a:pt x="63913" y="110014"/>
                        <a:pt x="68771" y="108776"/>
                        <a:pt x="72295" y="106204"/>
                      </a:cubicBezTo>
                      <a:cubicBezTo>
                        <a:pt x="75819" y="103632"/>
                        <a:pt x="77629" y="100394"/>
                        <a:pt x="77629" y="96393"/>
                      </a:cubicBezTo>
                      <a:cubicBezTo>
                        <a:pt x="77629" y="92107"/>
                        <a:pt x="75438" y="88868"/>
                        <a:pt x="71056" y="86773"/>
                      </a:cubicBezTo>
                      <a:cubicBezTo>
                        <a:pt x="66675" y="84582"/>
                        <a:pt x="59722" y="82296"/>
                        <a:pt x="50197" y="79724"/>
                      </a:cubicBezTo>
                      <a:cubicBezTo>
                        <a:pt x="40386" y="77343"/>
                        <a:pt x="32290" y="74867"/>
                        <a:pt x="26003" y="72390"/>
                      </a:cubicBezTo>
                      <a:cubicBezTo>
                        <a:pt x="19717" y="69818"/>
                        <a:pt x="14383" y="66008"/>
                        <a:pt x="9811" y="60674"/>
                      </a:cubicBezTo>
                      <a:cubicBezTo>
                        <a:pt x="5239" y="55435"/>
                        <a:pt x="3048" y="48387"/>
                        <a:pt x="3048" y="39529"/>
                      </a:cubicBezTo>
                      <a:cubicBezTo>
                        <a:pt x="3048" y="32195"/>
                        <a:pt x="5144" y="25527"/>
                        <a:pt x="9335" y="19526"/>
                      </a:cubicBezTo>
                      <a:cubicBezTo>
                        <a:pt x="13525" y="13526"/>
                        <a:pt x="19622" y="8763"/>
                        <a:pt x="27432" y="5239"/>
                      </a:cubicBezTo>
                      <a:cubicBezTo>
                        <a:pt x="35243" y="1715"/>
                        <a:pt x="44577" y="0"/>
                        <a:pt x="55150" y="0"/>
                      </a:cubicBezTo>
                      <a:cubicBezTo>
                        <a:pt x="70866" y="0"/>
                        <a:pt x="83439" y="3905"/>
                        <a:pt x="92774" y="11811"/>
                      </a:cubicBezTo>
                      <a:cubicBezTo>
                        <a:pt x="102108" y="19622"/>
                        <a:pt x="107347" y="30290"/>
                        <a:pt x="108204" y="43625"/>
                      </a:cubicBezTo>
                      <a:lnTo>
                        <a:pt x="76295" y="43625"/>
                      </a:lnTo>
                      <a:cubicBezTo>
                        <a:pt x="75819" y="38386"/>
                        <a:pt x="73628" y="34195"/>
                        <a:pt x="69723" y="31147"/>
                      </a:cubicBezTo>
                      <a:cubicBezTo>
                        <a:pt x="65818" y="28003"/>
                        <a:pt x="60674" y="26479"/>
                        <a:pt x="54102" y="26479"/>
                      </a:cubicBezTo>
                      <a:cubicBezTo>
                        <a:pt x="48101" y="26479"/>
                        <a:pt x="43434" y="27623"/>
                        <a:pt x="40196" y="29813"/>
                      </a:cubicBezTo>
                      <a:cubicBezTo>
                        <a:pt x="36957" y="32004"/>
                        <a:pt x="35338" y="35147"/>
                        <a:pt x="35338" y="39148"/>
                      </a:cubicBezTo>
                      <a:cubicBezTo>
                        <a:pt x="35338" y="43625"/>
                        <a:pt x="37529" y="46958"/>
                        <a:pt x="42005" y="49244"/>
                      </a:cubicBezTo>
                      <a:cubicBezTo>
                        <a:pt x="46482" y="51530"/>
                        <a:pt x="53340" y="53912"/>
                        <a:pt x="62770" y="56293"/>
                      </a:cubicBezTo>
                      <a:cubicBezTo>
                        <a:pt x="72295" y="58674"/>
                        <a:pt x="80105" y="61151"/>
                        <a:pt x="86297" y="63627"/>
                      </a:cubicBezTo>
                      <a:cubicBezTo>
                        <a:pt x="92488" y="66103"/>
                        <a:pt x="97822" y="70104"/>
                        <a:pt x="102394" y="75438"/>
                      </a:cubicBezTo>
                      <a:cubicBezTo>
                        <a:pt x="106871" y="80772"/>
                        <a:pt x="109252" y="87821"/>
                        <a:pt x="109442" y="96488"/>
                      </a:cubicBezTo>
                      <a:cubicBezTo>
                        <a:pt x="109442" y="104108"/>
                        <a:pt x="107347" y="110966"/>
                        <a:pt x="103156" y="116967"/>
                      </a:cubicBezTo>
                      <a:cubicBezTo>
                        <a:pt x="98965" y="122968"/>
                        <a:pt x="92869" y="127730"/>
                        <a:pt x="85058" y="131159"/>
                      </a:cubicBezTo>
                      <a:cubicBezTo>
                        <a:pt x="77248" y="134588"/>
                        <a:pt x="68008" y="136303"/>
                        <a:pt x="57531" y="136303"/>
                      </a:cubicBezTo>
                      <a:cubicBezTo>
                        <a:pt x="47054" y="136303"/>
                        <a:pt x="37052" y="134398"/>
                        <a:pt x="28480" y="130493"/>
                      </a:cubicBezTo>
                      <a:close/>
                    </a:path>
                  </a:pathLst>
                </a:custGeom>
                <a:grpFill/>
                <a:ln w="9525" cap="flat">
                  <a:noFill/>
                  <a:prstDash val="solid"/>
                  <a:miter/>
                </a:ln>
              </p:spPr>
              <p:txBody>
                <a:bodyPr rtlCol="0" anchor="ctr"/>
                <a:lstStyle/>
                <a:p>
                  <a:endParaRPr lang="fi-FI" sz="3200"/>
                </a:p>
              </p:txBody>
            </p:sp>
          </p:grpSp>
          <p:grpSp>
            <p:nvGrpSpPr>
              <p:cNvPr id="574" name="Ryhmä 573">
                <a:extLst>
                  <a:ext uri="{FF2B5EF4-FFF2-40B4-BE49-F238E27FC236}">
                    <a16:creationId xmlns:a16="http://schemas.microsoft.com/office/drawing/2014/main" id="{987B9EA4-237A-789F-68AC-1F44F92293F4}"/>
                  </a:ext>
                  <a:ext uri="{C183D7F6-B498-43B3-948B-1728B52AA6E4}">
                    <adec:decorative xmlns:adec="http://schemas.microsoft.com/office/drawing/2017/decorative" val="1"/>
                  </a:ext>
                </a:extLst>
              </p:cNvPr>
              <p:cNvGrpSpPr/>
              <p:nvPr userDrawn="1"/>
            </p:nvGrpSpPr>
            <p:grpSpPr>
              <a:xfrm>
                <a:off x="7905369" y="3242491"/>
                <a:ext cx="838332" cy="264348"/>
                <a:chOff x="3870864" y="2288762"/>
                <a:chExt cx="1396459" cy="440340"/>
              </a:xfrm>
              <a:solidFill>
                <a:schemeClr val="bg1"/>
              </a:solidFill>
            </p:grpSpPr>
            <p:sp>
              <p:nvSpPr>
                <p:cNvPr id="555" name="Vapaamuotoinen: Muoto 554">
                  <a:extLst>
                    <a:ext uri="{FF2B5EF4-FFF2-40B4-BE49-F238E27FC236}">
                      <a16:creationId xmlns:a16="http://schemas.microsoft.com/office/drawing/2014/main" id="{C7140D54-6488-480B-138E-ECD82F5C19B3}"/>
                    </a:ext>
                  </a:extLst>
                </p:cNvPr>
                <p:cNvSpPr/>
                <p:nvPr/>
              </p:nvSpPr>
              <p:spPr>
                <a:xfrm>
                  <a:off x="3877150" y="2312288"/>
                  <a:ext cx="146780" cy="167163"/>
                </a:xfrm>
                <a:custGeom>
                  <a:avLst/>
                  <a:gdLst>
                    <a:gd name="connsiteX0" fmla="*/ 96965 w 146780"/>
                    <a:gd name="connsiteY0" fmla="*/ 167164 h 167163"/>
                    <a:gd name="connsiteX1" fmla="*/ 40767 w 146780"/>
                    <a:gd name="connsiteY1" fmla="*/ 93345 h 167163"/>
                    <a:gd name="connsiteX2" fmla="*/ 40767 w 146780"/>
                    <a:gd name="connsiteY2" fmla="*/ 167164 h 167163"/>
                    <a:gd name="connsiteX3" fmla="*/ 0 w 146780"/>
                    <a:gd name="connsiteY3" fmla="*/ 167164 h 167163"/>
                    <a:gd name="connsiteX4" fmla="*/ 0 w 146780"/>
                    <a:gd name="connsiteY4" fmla="*/ 0 h 167163"/>
                    <a:gd name="connsiteX5" fmla="*/ 40767 w 146780"/>
                    <a:gd name="connsiteY5" fmla="*/ 0 h 167163"/>
                    <a:gd name="connsiteX6" fmla="*/ 40767 w 146780"/>
                    <a:gd name="connsiteY6" fmla="*/ 73343 h 167163"/>
                    <a:gd name="connsiteX7" fmla="*/ 96488 w 146780"/>
                    <a:gd name="connsiteY7" fmla="*/ 0 h 167163"/>
                    <a:gd name="connsiteX8" fmla="*/ 144399 w 146780"/>
                    <a:gd name="connsiteY8" fmla="*/ 0 h 167163"/>
                    <a:gd name="connsiteX9" fmla="*/ 79629 w 146780"/>
                    <a:gd name="connsiteY9" fmla="*/ 81915 h 167163"/>
                    <a:gd name="connsiteX10" fmla="*/ 146780 w 146780"/>
                    <a:gd name="connsiteY10" fmla="*/ 167164 h 167163"/>
                    <a:gd name="connsiteX11" fmla="*/ 96965 w 146780"/>
                    <a:gd name="connsiteY11" fmla="*/ 167164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780" h="167163">
                      <a:moveTo>
                        <a:pt x="96965" y="167164"/>
                      </a:moveTo>
                      <a:lnTo>
                        <a:pt x="40767" y="93345"/>
                      </a:lnTo>
                      <a:lnTo>
                        <a:pt x="40767" y="167164"/>
                      </a:lnTo>
                      <a:lnTo>
                        <a:pt x="0" y="167164"/>
                      </a:lnTo>
                      <a:lnTo>
                        <a:pt x="0" y="0"/>
                      </a:lnTo>
                      <a:lnTo>
                        <a:pt x="40767" y="0"/>
                      </a:lnTo>
                      <a:lnTo>
                        <a:pt x="40767" y="73343"/>
                      </a:lnTo>
                      <a:lnTo>
                        <a:pt x="96488" y="0"/>
                      </a:lnTo>
                      <a:lnTo>
                        <a:pt x="144399" y="0"/>
                      </a:lnTo>
                      <a:lnTo>
                        <a:pt x="79629" y="81915"/>
                      </a:lnTo>
                      <a:lnTo>
                        <a:pt x="146780" y="167164"/>
                      </a:lnTo>
                      <a:lnTo>
                        <a:pt x="96965" y="167164"/>
                      </a:lnTo>
                      <a:close/>
                    </a:path>
                  </a:pathLst>
                </a:custGeom>
                <a:grpFill/>
                <a:ln w="9525" cap="flat">
                  <a:noFill/>
                  <a:prstDash val="solid"/>
                  <a:miter/>
                </a:ln>
              </p:spPr>
              <p:txBody>
                <a:bodyPr rtlCol="0" anchor="ctr"/>
                <a:lstStyle/>
                <a:p>
                  <a:endParaRPr lang="fi-FI" sz="3200"/>
                </a:p>
              </p:txBody>
            </p:sp>
            <p:sp>
              <p:nvSpPr>
                <p:cNvPr id="556" name="Vapaamuotoinen: Muoto 555">
                  <a:extLst>
                    <a:ext uri="{FF2B5EF4-FFF2-40B4-BE49-F238E27FC236}">
                      <a16:creationId xmlns:a16="http://schemas.microsoft.com/office/drawing/2014/main" id="{FF2574A7-FB08-540F-52BF-A342A089A16E}"/>
                    </a:ext>
                  </a:extLst>
                </p:cNvPr>
                <p:cNvSpPr/>
                <p:nvPr/>
              </p:nvSpPr>
              <p:spPr>
                <a:xfrm>
                  <a:off x="4034980" y="2344673"/>
                  <a:ext cx="140207" cy="136683"/>
                </a:xfrm>
                <a:custGeom>
                  <a:avLst/>
                  <a:gdLst>
                    <a:gd name="connsiteX0" fmla="*/ 7810 w 140207"/>
                    <a:gd name="connsiteY0" fmla="*/ 32195 h 136683"/>
                    <a:gd name="connsiteX1" fmla="*/ 28861 w 140207"/>
                    <a:gd name="connsiteY1" fmla="*/ 8382 h 136683"/>
                    <a:gd name="connsiteX2" fmla="*/ 58579 w 140207"/>
                    <a:gd name="connsiteY2" fmla="*/ 0 h 136683"/>
                    <a:gd name="connsiteX3" fmla="*/ 83249 w 140207"/>
                    <a:gd name="connsiteY3" fmla="*/ 5715 h 136683"/>
                    <a:gd name="connsiteX4" fmla="*/ 99536 w 140207"/>
                    <a:gd name="connsiteY4" fmla="*/ 20669 h 136683"/>
                    <a:gd name="connsiteX5" fmla="*/ 99536 w 140207"/>
                    <a:gd name="connsiteY5" fmla="*/ 1905 h 136683"/>
                    <a:gd name="connsiteX6" fmla="*/ 140208 w 140207"/>
                    <a:gd name="connsiteY6" fmla="*/ 1905 h 136683"/>
                    <a:gd name="connsiteX7" fmla="*/ 140208 w 140207"/>
                    <a:gd name="connsiteY7" fmla="*/ 134779 h 136683"/>
                    <a:gd name="connsiteX8" fmla="*/ 99536 w 140207"/>
                    <a:gd name="connsiteY8" fmla="*/ 134779 h 136683"/>
                    <a:gd name="connsiteX9" fmla="*/ 99536 w 140207"/>
                    <a:gd name="connsiteY9" fmla="*/ 115919 h 136683"/>
                    <a:gd name="connsiteX10" fmla="*/ 82963 w 140207"/>
                    <a:gd name="connsiteY10" fmla="*/ 130969 h 136683"/>
                    <a:gd name="connsiteX11" fmla="*/ 58293 w 140207"/>
                    <a:gd name="connsiteY11" fmla="*/ 136684 h 136683"/>
                    <a:gd name="connsiteX12" fmla="*/ 28765 w 140207"/>
                    <a:gd name="connsiteY12" fmla="*/ 128207 h 136683"/>
                    <a:gd name="connsiteX13" fmla="*/ 7715 w 140207"/>
                    <a:gd name="connsiteY13" fmla="*/ 104108 h 136683"/>
                    <a:gd name="connsiteX14" fmla="*/ 0 w 140207"/>
                    <a:gd name="connsiteY14" fmla="*/ 68009 h 136683"/>
                    <a:gd name="connsiteX15" fmla="*/ 7715 w 140207"/>
                    <a:gd name="connsiteY15" fmla="*/ 32004 h 136683"/>
                    <a:gd name="connsiteX16" fmla="*/ 91154 w 140207"/>
                    <a:gd name="connsiteY16" fmla="*/ 44387 h 136683"/>
                    <a:gd name="connsiteX17" fmla="*/ 70580 w 140207"/>
                    <a:gd name="connsiteY17" fmla="*/ 35623 h 136683"/>
                    <a:gd name="connsiteX18" fmla="*/ 50006 w 140207"/>
                    <a:gd name="connsiteY18" fmla="*/ 44291 h 136683"/>
                    <a:gd name="connsiteX19" fmla="*/ 41529 w 140207"/>
                    <a:gd name="connsiteY19" fmla="*/ 68199 h 136683"/>
                    <a:gd name="connsiteX20" fmla="*/ 50006 w 140207"/>
                    <a:gd name="connsiteY20" fmla="*/ 92393 h 136683"/>
                    <a:gd name="connsiteX21" fmla="*/ 70580 w 140207"/>
                    <a:gd name="connsiteY21" fmla="*/ 101346 h 136683"/>
                    <a:gd name="connsiteX22" fmla="*/ 91154 w 140207"/>
                    <a:gd name="connsiteY22" fmla="*/ 92583 h 136683"/>
                    <a:gd name="connsiteX23" fmla="*/ 99631 w 140207"/>
                    <a:gd name="connsiteY23" fmla="*/ 68485 h 136683"/>
                    <a:gd name="connsiteX24" fmla="*/ 91154 w 140207"/>
                    <a:gd name="connsiteY24" fmla="*/ 44482 h 1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207" h="136683">
                      <a:moveTo>
                        <a:pt x="7810" y="32195"/>
                      </a:moveTo>
                      <a:cubicBezTo>
                        <a:pt x="12954" y="21908"/>
                        <a:pt x="20002" y="13907"/>
                        <a:pt x="28861" y="8382"/>
                      </a:cubicBezTo>
                      <a:cubicBezTo>
                        <a:pt x="37719" y="2858"/>
                        <a:pt x="47625" y="0"/>
                        <a:pt x="58579" y="0"/>
                      </a:cubicBezTo>
                      <a:cubicBezTo>
                        <a:pt x="67913" y="0"/>
                        <a:pt x="76200" y="1905"/>
                        <a:pt x="83249" y="5715"/>
                      </a:cubicBezTo>
                      <a:cubicBezTo>
                        <a:pt x="90297" y="9525"/>
                        <a:pt x="95726" y="14478"/>
                        <a:pt x="99536" y="20669"/>
                      </a:cubicBezTo>
                      <a:lnTo>
                        <a:pt x="99536" y="1905"/>
                      </a:lnTo>
                      <a:lnTo>
                        <a:pt x="140208" y="1905"/>
                      </a:lnTo>
                      <a:lnTo>
                        <a:pt x="140208" y="134779"/>
                      </a:lnTo>
                      <a:lnTo>
                        <a:pt x="99536" y="134779"/>
                      </a:lnTo>
                      <a:lnTo>
                        <a:pt x="99536" y="115919"/>
                      </a:lnTo>
                      <a:cubicBezTo>
                        <a:pt x="95536" y="122111"/>
                        <a:pt x="90011" y="127159"/>
                        <a:pt x="82963" y="130969"/>
                      </a:cubicBezTo>
                      <a:cubicBezTo>
                        <a:pt x="75914" y="134779"/>
                        <a:pt x="67723" y="136684"/>
                        <a:pt x="58293" y="136684"/>
                      </a:cubicBezTo>
                      <a:cubicBezTo>
                        <a:pt x="47530" y="136684"/>
                        <a:pt x="37624" y="133826"/>
                        <a:pt x="28765" y="128207"/>
                      </a:cubicBezTo>
                      <a:cubicBezTo>
                        <a:pt x="19907" y="122587"/>
                        <a:pt x="12859" y="114586"/>
                        <a:pt x="7715" y="104108"/>
                      </a:cubicBezTo>
                      <a:cubicBezTo>
                        <a:pt x="2572" y="93726"/>
                        <a:pt x="0" y="81725"/>
                        <a:pt x="0" y="68009"/>
                      </a:cubicBezTo>
                      <a:cubicBezTo>
                        <a:pt x="0" y="54293"/>
                        <a:pt x="2572" y="42386"/>
                        <a:pt x="7715" y="32004"/>
                      </a:cubicBezTo>
                      <a:close/>
                      <a:moveTo>
                        <a:pt x="91154" y="44387"/>
                      </a:moveTo>
                      <a:cubicBezTo>
                        <a:pt x="85534" y="38481"/>
                        <a:pt x="78676" y="35623"/>
                        <a:pt x="70580" y="35623"/>
                      </a:cubicBezTo>
                      <a:cubicBezTo>
                        <a:pt x="62484" y="35623"/>
                        <a:pt x="55626" y="38481"/>
                        <a:pt x="50006" y="44291"/>
                      </a:cubicBezTo>
                      <a:cubicBezTo>
                        <a:pt x="44387" y="50102"/>
                        <a:pt x="41529" y="58103"/>
                        <a:pt x="41529" y="68199"/>
                      </a:cubicBezTo>
                      <a:cubicBezTo>
                        <a:pt x="41529" y="78296"/>
                        <a:pt x="44387" y="86392"/>
                        <a:pt x="50006" y="92393"/>
                      </a:cubicBezTo>
                      <a:cubicBezTo>
                        <a:pt x="55626" y="98298"/>
                        <a:pt x="62484" y="101346"/>
                        <a:pt x="70580" y="101346"/>
                      </a:cubicBezTo>
                      <a:cubicBezTo>
                        <a:pt x="78676" y="101346"/>
                        <a:pt x="85534" y="98393"/>
                        <a:pt x="91154" y="92583"/>
                      </a:cubicBezTo>
                      <a:cubicBezTo>
                        <a:pt x="96774" y="86678"/>
                        <a:pt x="99631" y="78677"/>
                        <a:pt x="99631" y="68485"/>
                      </a:cubicBezTo>
                      <a:cubicBezTo>
                        <a:pt x="99631" y="58293"/>
                        <a:pt x="96774" y="50292"/>
                        <a:pt x="91154" y="44482"/>
                      </a:cubicBezTo>
                      <a:close/>
                    </a:path>
                  </a:pathLst>
                </a:custGeom>
                <a:grpFill/>
                <a:ln w="9525" cap="flat">
                  <a:noFill/>
                  <a:prstDash val="solid"/>
                  <a:miter/>
                </a:ln>
              </p:spPr>
              <p:txBody>
                <a:bodyPr rtlCol="0" anchor="ctr"/>
                <a:lstStyle/>
                <a:p>
                  <a:endParaRPr lang="fi-FI" sz="3200"/>
                </a:p>
              </p:txBody>
            </p:sp>
            <p:sp>
              <p:nvSpPr>
                <p:cNvPr id="557" name="Vapaamuotoinen: Muoto 556">
                  <a:extLst>
                    <a:ext uri="{FF2B5EF4-FFF2-40B4-BE49-F238E27FC236}">
                      <a16:creationId xmlns:a16="http://schemas.microsoft.com/office/drawing/2014/main" id="{D9490D39-FA50-CD6D-7BD8-73357B7CF65A}"/>
                    </a:ext>
                  </a:extLst>
                </p:cNvPr>
                <p:cNvSpPr/>
                <p:nvPr/>
              </p:nvSpPr>
              <p:spPr>
                <a:xfrm>
                  <a:off x="4203572" y="2346579"/>
                  <a:ext cx="132397" cy="134302"/>
                </a:xfrm>
                <a:custGeom>
                  <a:avLst/>
                  <a:gdLst>
                    <a:gd name="connsiteX0" fmla="*/ 132398 w 132397"/>
                    <a:gd name="connsiteY0" fmla="*/ 0 h 134302"/>
                    <a:gd name="connsiteX1" fmla="*/ 132398 w 132397"/>
                    <a:gd name="connsiteY1" fmla="*/ 132874 h 134302"/>
                    <a:gd name="connsiteX2" fmla="*/ 91630 w 132397"/>
                    <a:gd name="connsiteY2" fmla="*/ 132874 h 134302"/>
                    <a:gd name="connsiteX3" fmla="*/ 91630 w 132397"/>
                    <a:gd name="connsiteY3" fmla="*/ 114776 h 134302"/>
                    <a:gd name="connsiteX4" fmla="*/ 74867 w 132397"/>
                    <a:gd name="connsiteY4" fmla="*/ 128968 h 134302"/>
                    <a:gd name="connsiteX5" fmla="*/ 51435 w 132397"/>
                    <a:gd name="connsiteY5" fmla="*/ 134302 h 134302"/>
                    <a:gd name="connsiteX6" fmla="*/ 24575 w 132397"/>
                    <a:gd name="connsiteY6" fmla="*/ 127540 h 134302"/>
                    <a:gd name="connsiteX7" fmla="*/ 6477 w 132397"/>
                    <a:gd name="connsiteY7" fmla="*/ 107918 h 134302"/>
                    <a:gd name="connsiteX8" fmla="*/ 0 w 132397"/>
                    <a:gd name="connsiteY8" fmla="*/ 77724 h 134302"/>
                    <a:gd name="connsiteX9" fmla="*/ 0 w 132397"/>
                    <a:gd name="connsiteY9" fmla="*/ 0 h 134302"/>
                    <a:gd name="connsiteX10" fmla="*/ 40481 w 132397"/>
                    <a:gd name="connsiteY10" fmla="*/ 0 h 134302"/>
                    <a:gd name="connsiteX11" fmla="*/ 40481 w 132397"/>
                    <a:gd name="connsiteY11" fmla="*/ 72199 h 134302"/>
                    <a:gd name="connsiteX12" fmla="*/ 47434 w 132397"/>
                    <a:gd name="connsiteY12" fmla="*/ 92869 h 134302"/>
                    <a:gd name="connsiteX13" fmla="*/ 66008 w 132397"/>
                    <a:gd name="connsiteY13" fmla="*/ 100298 h 134302"/>
                    <a:gd name="connsiteX14" fmla="*/ 84773 w 132397"/>
                    <a:gd name="connsiteY14" fmla="*/ 92869 h 134302"/>
                    <a:gd name="connsiteX15" fmla="*/ 91630 w 132397"/>
                    <a:gd name="connsiteY15" fmla="*/ 72199 h 134302"/>
                    <a:gd name="connsiteX16" fmla="*/ 91630 w 132397"/>
                    <a:gd name="connsiteY16" fmla="*/ 0 h 134302"/>
                    <a:gd name="connsiteX17" fmla="*/ 132398 w 132397"/>
                    <a:gd name="connsiteY17" fmla="*/ 0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397" h="134302">
                      <a:moveTo>
                        <a:pt x="132398" y="0"/>
                      </a:moveTo>
                      <a:lnTo>
                        <a:pt x="132398" y="132874"/>
                      </a:lnTo>
                      <a:lnTo>
                        <a:pt x="91630" y="132874"/>
                      </a:lnTo>
                      <a:lnTo>
                        <a:pt x="91630" y="114776"/>
                      </a:lnTo>
                      <a:cubicBezTo>
                        <a:pt x="87535" y="120682"/>
                        <a:pt x="81915" y="125349"/>
                        <a:pt x="74867" y="128968"/>
                      </a:cubicBezTo>
                      <a:cubicBezTo>
                        <a:pt x="67818" y="132588"/>
                        <a:pt x="60007" y="134302"/>
                        <a:pt x="51435" y="134302"/>
                      </a:cubicBezTo>
                      <a:cubicBezTo>
                        <a:pt x="41243" y="134302"/>
                        <a:pt x="32290" y="132017"/>
                        <a:pt x="24575" y="127540"/>
                      </a:cubicBezTo>
                      <a:cubicBezTo>
                        <a:pt x="16764" y="122968"/>
                        <a:pt x="10763" y="116491"/>
                        <a:pt x="6477" y="107918"/>
                      </a:cubicBezTo>
                      <a:cubicBezTo>
                        <a:pt x="2191" y="99346"/>
                        <a:pt x="0" y="89249"/>
                        <a:pt x="0" y="77724"/>
                      </a:cubicBezTo>
                      <a:lnTo>
                        <a:pt x="0" y="0"/>
                      </a:lnTo>
                      <a:lnTo>
                        <a:pt x="40481" y="0"/>
                      </a:lnTo>
                      <a:lnTo>
                        <a:pt x="40481" y="72199"/>
                      </a:lnTo>
                      <a:cubicBezTo>
                        <a:pt x="40481" y="81058"/>
                        <a:pt x="42767" y="88011"/>
                        <a:pt x="47434" y="92869"/>
                      </a:cubicBezTo>
                      <a:cubicBezTo>
                        <a:pt x="52102" y="97727"/>
                        <a:pt x="58198" y="100298"/>
                        <a:pt x="66008" y="100298"/>
                      </a:cubicBezTo>
                      <a:cubicBezTo>
                        <a:pt x="73819" y="100298"/>
                        <a:pt x="80201" y="97822"/>
                        <a:pt x="84773" y="92869"/>
                      </a:cubicBezTo>
                      <a:cubicBezTo>
                        <a:pt x="89345" y="87916"/>
                        <a:pt x="91630" y="81058"/>
                        <a:pt x="91630" y="72199"/>
                      </a:cubicBezTo>
                      <a:lnTo>
                        <a:pt x="91630" y="0"/>
                      </a:lnTo>
                      <a:lnTo>
                        <a:pt x="132398" y="0"/>
                      </a:lnTo>
                      <a:close/>
                    </a:path>
                  </a:pathLst>
                </a:custGeom>
                <a:grpFill/>
                <a:ln w="9525" cap="flat">
                  <a:noFill/>
                  <a:prstDash val="solid"/>
                  <a:miter/>
                </a:ln>
              </p:spPr>
              <p:txBody>
                <a:bodyPr rtlCol="0" anchor="ctr"/>
                <a:lstStyle/>
                <a:p>
                  <a:endParaRPr lang="fi-FI" sz="3200"/>
                </a:p>
              </p:txBody>
            </p:sp>
            <p:sp>
              <p:nvSpPr>
                <p:cNvPr id="558" name="Vapaamuotoinen: Muoto 557">
                  <a:extLst>
                    <a:ext uri="{FF2B5EF4-FFF2-40B4-BE49-F238E27FC236}">
                      <a16:creationId xmlns:a16="http://schemas.microsoft.com/office/drawing/2014/main" id="{6071ECE2-4125-58FD-5B2B-372DEC95F203}"/>
                    </a:ext>
                  </a:extLst>
                </p:cNvPr>
                <p:cNvSpPr/>
                <p:nvPr/>
              </p:nvSpPr>
              <p:spPr>
                <a:xfrm>
                  <a:off x="4365306" y="2345150"/>
                  <a:ext cx="132111" cy="134302"/>
                </a:xfrm>
                <a:custGeom>
                  <a:avLst/>
                  <a:gdLst>
                    <a:gd name="connsiteX0" fmla="*/ 118205 w 132111"/>
                    <a:gd name="connsiteY0" fmla="*/ 15145 h 134302"/>
                    <a:gd name="connsiteX1" fmla="*/ 132112 w 132111"/>
                    <a:gd name="connsiteY1" fmla="*/ 56674 h 134302"/>
                    <a:gd name="connsiteX2" fmla="*/ 132112 w 132111"/>
                    <a:gd name="connsiteY2" fmla="*/ 134303 h 134302"/>
                    <a:gd name="connsiteX3" fmla="*/ 91630 w 132111"/>
                    <a:gd name="connsiteY3" fmla="*/ 134303 h 134302"/>
                    <a:gd name="connsiteX4" fmla="*/ 91630 w 132111"/>
                    <a:gd name="connsiteY4" fmla="*/ 62103 h 134302"/>
                    <a:gd name="connsiteX5" fmla="*/ 84773 w 132111"/>
                    <a:gd name="connsiteY5" fmla="*/ 41434 h 134302"/>
                    <a:gd name="connsiteX6" fmla="*/ 66199 w 132111"/>
                    <a:gd name="connsiteY6" fmla="*/ 34004 h 134302"/>
                    <a:gd name="connsiteX7" fmla="*/ 47625 w 132111"/>
                    <a:gd name="connsiteY7" fmla="*/ 41434 h 134302"/>
                    <a:gd name="connsiteX8" fmla="*/ 40767 w 132111"/>
                    <a:gd name="connsiteY8" fmla="*/ 62103 h 134302"/>
                    <a:gd name="connsiteX9" fmla="*/ 40767 w 132111"/>
                    <a:gd name="connsiteY9" fmla="*/ 134303 h 134302"/>
                    <a:gd name="connsiteX10" fmla="*/ 0 w 132111"/>
                    <a:gd name="connsiteY10" fmla="*/ 134303 h 134302"/>
                    <a:gd name="connsiteX11" fmla="*/ 0 w 132111"/>
                    <a:gd name="connsiteY11" fmla="*/ 1429 h 134302"/>
                    <a:gd name="connsiteX12" fmla="*/ 40767 w 132111"/>
                    <a:gd name="connsiteY12" fmla="*/ 1429 h 134302"/>
                    <a:gd name="connsiteX13" fmla="*/ 40767 w 132111"/>
                    <a:gd name="connsiteY13" fmla="*/ 19050 h 134302"/>
                    <a:gd name="connsiteX14" fmla="*/ 57436 w 132111"/>
                    <a:gd name="connsiteY14" fmla="*/ 5143 h 134302"/>
                    <a:gd name="connsiteX15" fmla="*/ 80963 w 132111"/>
                    <a:gd name="connsiteY15" fmla="*/ 0 h 134302"/>
                    <a:gd name="connsiteX16" fmla="*/ 118205 w 132111"/>
                    <a:gd name="connsiteY16" fmla="*/ 15145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111" h="134302">
                      <a:moveTo>
                        <a:pt x="118205" y="15145"/>
                      </a:moveTo>
                      <a:cubicBezTo>
                        <a:pt x="127445" y="25241"/>
                        <a:pt x="132112" y="39053"/>
                        <a:pt x="132112" y="56674"/>
                      </a:cubicBezTo>
                      <a:lnTo>
                        <a:pt x="132112" y="134303"/>
                      </a:lnTo>
                      <a:lnTo>
                        <a:pt x="91630" y="134303"/>
                      </a:lnTo>
                      <a:lnTo>
                        <a:pt x="91630" y="62103"/>
                      </a:lnTo>
                      <a:cubicBezTo>
                        <a:pt x="91630" y="53245"/>
                        <a:pt x="89345" y="46291"/>
                        <a:pt x="84773" y="41434"/>
                      </a:cubicBezTo>
                      <a:cubicBezTo>
                        <a:pt x="80201" y="36576"/>
                        <a:pt x="74009" y="34004"/>
                        <a:pt x="66199" y="34004"/>
                      </a:cubicBezTo>
                      <a:cubicBezTo>
                        <a:pt x="58388" y="34004"/>
                        <a:pt x="52197" y="36481"/>
                        <a:pt x="47625" y="41434"/>
                      </a:cubicBezTo>
                      <a:cubicBezTo>
                        <a:pt x="43053" y="46387"/>
                        <a:pt x="40767" y="53245"/>
                        <a:pt x="40767" y="62103"/>
                      </a:cubicBezTo>
                      <a:lnTo>
                        <a:pt x="40767" y="134303"/>
                      </a:lnTo>
                      <a:lnTo>
                        <a:pt x="0" y="134303"/>
                      </a:lnTo>
                      <a:lnTo>
                        <a:pt x="0" y="1429"/>
                      </a:lnTo>
                      <a:lnTo>
                        <a:pt x="40767" y="1429"/>
                      </a:lnTo>
                      <a:lnTo>
                        <a:pt x="40767" y="19050"/>
                      </a:lnTo>
                      <a:cubicBezTo>
                        <a:pt x="44863" y="13145"/>
                        <a:pt x="50482" y="8572"/>
                        <a:pt x="57436" y="5143"/>
                      </a:cubicBezTo>
                      <a:cubicBezTo>
                        <a:pt x="64389" y="1714"/>
                        <a:pt x="72295" y="0"/>
                        <a:pt x="80963" y="0"/>
                      </a:cubicBezTo>
                      <a:cubicBezTo>
                        <a:pt x="96488" y="0"/>
                        <a:pt x="108966" y="5048"/>
                        <a:pt x="118205" y="15145"/>
                      </a:cubicBezTo>
                      <a:close/>
                    </a:path>
                  </a:pathLst>
                </a:custGeom>
                <a:grpFill/>
                <a:ln w="9525" cap="flat">
                  <a:noFill/>
                  <a:prstDash val="solid"/>
                  <a:miter/>
                </a:ln>
              </p:spPr>
              <p:txBody>
                <a:bodyPr rtlCol="0" anchor="ctr"/>
                <a:lstStyle/>
                <a:p>
                  <a:endParaRPr lang="fi-FI" sz="3200"/>
                </a:p>
              </p:txBody>
            </p:sp>
            <p:sp>
              <p:nvSpPr>
                <p:cNvPr id="559" name="Vapaamuotoinen: Muoto 558">
                  <a:extLst>
                    <a:ext uri="{FF2B5EF4-FFF2-40B4-BE49-F238E27FC236}">
                      <a16:creationId xmlns:a16="http://schemas.microsoft.com/office/drawing/2014/main" id="{5B334C7B-AA07-C360-014F-1AB3046CF229}"/>
                    </a:ext>
                  </a:extLst>
                </p:cNvPr>
                <p:cNvSpPr/>
                <p:nvPr/>
              </p:nvSpPr>
              <p:spPr>
                <a:xfrm>
                  <a:off x="4521993" y="2288762"/>
                  <a:ext cx="48291" cy="190690"/>
                </a:xfrm>
                <a:custGeom>
                  <a:avLst/>
                  <a:gdLst>
                    <a:gd name="connsiteX0" fmla="*/ 6763 w 48291"/>
                    <a:gd name="connsiteY0" fmla="*/ 37719 h 190690"/>
                    <a:gd name="connsiteX1" fmla="*/ 0 w 48291"/>
                    <a:gd name="connsiteY1" fmla="*/ 22098 h 190690"/>
                    <a:gd name="connsiteX2" fmla="*/ 6763 w 48291"/>
                    <a:gd name="connsiteY2" fmla="*/ 6287 h 190690"/>
                    <a:gd name="connsiteX3" fmla="*/ 24289 w 48291"/>
                    <a:gd name="connsiteY3" fmla="*/ 0 h 190690"/>
                    <a:gd name="connsiteX4" fmla="*/ 41529 w 48291"/>
                    <a:gd name="connsiteY4" fmla="*/ 6287 h 190690"/>
                    <a:gd name="connsiteX5" fmla="*/ 48292 w 48291"/>
                    <a:gd name="connsiteY5" fmla="*/ 22098 h 190690"/>
                    <a:gd name="connsiteX6" fmla="*/ 41529 w 48291"/>
                    <a:gd name="connsiteY6" fmla="*/ 37719 h 190690"/>
                    <a:gd name="connsiteX7" fmla="*/ 24289 w 48291"/>
                    <a:gd name="connsiteY7" fmla="*/ 44006 h 190690"/>
                    <a:gd name="connsiteX8" fmla="*/ 6763 w 48291"/>
                    <a:gd name="connsiteY8" fmla="*/ 37719 h 190690"/>
                    <a:gd name="connsiteX9" fmla="*/ 44482 w 48291"/>
                    <a:gd name="connsiteY9" fmla="*/ 57817 h 190690"/>
                    <a:gd name="connsiteX10" fmla="*/ 44482 w 48291"/>
                    <a:gd name="connsiteY10" fmla="*/ 190691 h 190690"/>
                    <a:gd name="connsiteX11" fmla="*/ 3715 w 48291"/>
                    <a:gd name="connsiteY11" fmla="*/ 190691 h 190690"/>
                    <a:gd name="connsiteX12" fmla="*/ 3715 w 48291"/>
                    <a:gd name="connsiteY12" fmla="*/ 57817 h 190690"/>
                    <a:gd name="connsiteX13" fmla="*/ 44482 w 48291"/>
                    <a:gd name="connsiteY13" fmla="*/ 57817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91" h="190690">
                      <a:moveTo>
                        <a:pt x="6763" y="37719"/>
                      </a:moveTo>
                      <a:cubicBezTo>
                        <a:pt x="2286" y="33528"/>
                        <a:pt x="0" y="28289"/>
                        <a:pt x="0" y="22098"/>
                      </a:cubicBezTo>
                      <a:cubicBezTo>
                        <a:pt x="0" y="15907"/>
                        <a:pt x="2286" y="10478"/>
                        <a:pt x="6763" y="6287"/>
                      </a:cubicBezTo>
                      <a:cubicBezTo>
                        <a:pt x="11335" y="2096"/>
                        <a:pt x="17145" y="0"/>
                        <a:pt x="24289" y="0"/>
                      </a:cubicBezTo>
                      <a:cubicBezTo>
                        <a:pt x="31433" y="0"/>
                        <a:pt x="37052" y="2096"/>
                        <a:pt x="41529" y="6287"/>
                      </a:cubicBezTo>
                      <a:cubicBezTo>
                        <a:pt x="46006" y="10478"/>
                        <a:pt x="48292" y="15812"/>
                        <a:pt x="48292" y="22098"/>
                      </a:cubicBezTo>
                      <a:cubicBezTo>
                        <a:pt x="48292" y="28385"/>
                        <a:pt x="46006" y="33528"/>
                        <a:pt x="41529" y="37719"/>
                      </a:cubicBezTo>
                      <a:cubicBezTo>
                        <a:pt x="36957" y="41910"/>
                        <a:pt x="31242" y="44006"/>
                        <a:pt x="24289" y="44006"/>
                      </a:cubicBezTo>
                      <a:cubicBezTo>
                        <a:pt x="17335" y="44006"/>
                        <a:pt x="11335" y="41910"/>
                        <a:pt x="6763" y="37719"/>
                      </a:cubicBezTo>
                      <a:close/>
                      <a:moveTo>
                        <a:pt x="44482" y="57817"/>
                      </a:moveTo>
                      <a:lnTo>
                        <a:pt x="44482" y="190691"/>
                      </a:lnTo>
                      <a:lnTo>
                        <a:pt x="3715" y="190691"/>
                      </a:lnTo>
                      <a:lnTo>
                        <a:pt x="3715" y="57817"/>
                      </a:lnTo>
                      <a:lnTo>
                        <a:pt x="44482" y="57817"/>
                      </a:lnTo>
                      <a:close/>
                    </a:path>
                  </a:pathLst>
                </a:custGeom>
                <a:grpFill/>
                <a:ln w="9525" cap="flat">
                  <a:noFill/>
                  <a:prstDash val="solid"/>
                  <a:miter/>
                </a:ln>
              </p:spPr>
              <p:txBody>
                <a:bodyPr rtlCol="0" anchor="ctr"/>
                <a:lstStyle/>
                <a:p>
                  <a:endParaRPr lang="fi-FI" sz="3200"/>
                </a:p>
              </p:txBody>
            </p:sp>
            <p:sp>
              <p:nvSpPr>
                <p:cNvPr id="560" name="Vapaamuotoinen: Muoto 559">
                  <a:extLst>
                    <a:ext uri="{FF2B5EF4-FFF2-40B4-BE49-F238E27FC236}">
                      <a16:creationId xmlns:a16="http://schemas.microsoft.com/office/drawing/2014/main" id="{DF69CE4B-15E7-5925-DB84-F1D62395061E}"/>
                    </a:ext>
                  </a:extLst>
                </p:cNvPr>
                <p:cNvSpPr/>
                <p:nvPr/>
              </p:nvSpPr>
              <p:spPr>
                <a:xfrm>
                  <a:off x="4587906" y="2344673"/>
                  <a:ext cx="140208" cy="136683"/>
                </a:xfrm>
                <a:custGeom>
                  <a:avLst/>
                  <a:gdLst>
                    <a:gd name="connsiteX0" fmla="*/ 7810 w 140208"/>
                    <a:gd name="connsiteY0" fmla="*/ 32195 h 136683"/>
                    <a:gd name="connsiteX1" fmla="*/ 28861 w 140208"/>
                    <a:gd name="connsiteY1" fmla="*/ 8382 h 136683"/>
                    <a:gd name="connsiteX2" fmla="*/ 58579 w 140208"/>
                    <a:gd name="connsiteY2" fmla="*/ 0 h 136683"/>
                    <a:gd name="connsiteX3" fmla="*/ 83249 w 140208"/>
                    <a:gd name="connsiteY3" fmla="*/ 5715 h 136683"/>
                    <a:gd name="connsiteX4" fmla="*/ 99536 w 140208"/>
                    <a:gd name="connsiteY4" fmla="*/ 20669 h 136683"/>
                    <a:gd name="connsiteX5" fmla="*/ 99536 w 140208"/>
                    <a:gd name="connsiteY5" fmla="*/ 1905 h 136683"/>
                    <a:gd name="connsiteX6" fmla="*/ 140208 w 140208"/>
                    <a:gd name="connsiteY6" fmla="*/ 1905 h 136683"/>
                    <a:gd name="connsiteX7" fmla="*/ 140208 w 140208"/>
                    <a:gd name="connsiteY7" fmla="*/ 134779 h 136683"/>
                    <a:gd name="connsiteX8" fmla="*/ 99536 w 140208"/>
                    <a:gd name="connsiteY8" fmla="*/ 134779 h 136683"/>
                    <a:gd name="connsiteX9" fmla="*/ 99536 w 140208"/>
                    <a:gd name="connsiteY9" fmla="*/ 115919 h 136683"/>
                    <a:gd name="connsiteX10" fmla="*/ 82963 w 140208"/>
                    <a:gd name="connsiteY10" fmla="*/ 130969 h 136683"/>
                    <a:gd name="connsiteX11" fmla="*/ 58293 w 140208"/>
                    <a:gd name="connsiteY11" fmla="*/ 136684 h 136683"/>
                    <a:gd name="connsiteX12" fmla="*/ 28766 w 140208"/>
                    <a:gd name="connsiteY12" fmla="*/ 128207 h 136683"/>
                    <a:gd name="connsiteX13" fmla="*/ 7715 w 140208"/>
                    <a:gd name="connsiteY13" fmla="*/ 104108 h 136683"/>
                    <a:gd name="connsiteX14" fmla="*/ 0 w 140208"/>
                    <a:gd name="connsiteY14" fmla="*/ 68009 h 136683"/>
                    <a:gd name="connsiteX15" fmla="*/ 7715 w 140208"/>
                    <a:gd name="connsiteY15" fmla="*/ 32004 h 136683"/>
                    <a:gd name="connsiteX16" fmla="*/ 91154 w 140208"/>
                    <a:gd name="connsiteY16" fmla="*/ 44387 h 136683"/>
                    <a:gd name="connsiteX17" fmla="*/ 70580 w 140208"/>
                    <a:gd name="connsiteY17" fmla="*/ 35623 h 136683"/>
                    <a:gd name="connsiteX18" fmla="*/ 50006 w 140208"/>
                    <a:gd name="connsiteY18" fmla="*/ 44291 h 136683"/>
                    <a:gd name="connsiteX19" fmla="*/ 41529 w 140208"/>
                    <a:gd name="connsiteY19" fmla="*/ 68199 h 136683"/>
                    <a:gd name="connsiteX20" fmla="*/ 50006 w 140208"/>
                    <a:gd name="connsiteY20" fmla="*/ 92393 h 136683"/>
                    <a:gd name="connsiteX21" fmla="*/ 70580 w 140208"/>
                    <a:gd name="connsiteY21" fmla="*/ 101346 h 136683"/>
                    <a:gd name="connsiteX22" fmla="*/ 91154 w 140208"/>
                    <a:gd name="connsiteY22" fmla="*/ 92583 h 136683"/>
                    <a:gd name="connsiteX23" fmla="*/ 99631 w 140208"/>
                    <a:gd name="connsiteY23" fmla="*/ 68485 h 136683"/>
                    <a:gd name="connsiteX24" fmla="*/ 91154 w 140208"/>
                    <a:gd name="connsiteY24" fmla="*/ 44482 h 1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208" h="136683">
                      <a:moveTo>
                        <a:pt x="7810" y="32195"/>
                      </a:moveTo>
                      <a:cubicBezTo>
                        <a:pt x="12954" y="21908"/>
                        <a:pt x="20002" y="13907"/>
                        <a:pt x="28861" y="8382"/>
                      </a:cubicBezTo>
                      <a:cubicBezTo>
                        <a:pt x="37719" y="2858"/>
                        <a:pt x="47720" y="0"/>
                        <a:pt x="58579" y="0"/>
                      </a:cubicBezTo>
                      <a:cubicBezTo>
                        <a:pt x="67913" y="0"/>
                        <a:pt x="76200" y="1905"/>
                        <a:pt x="83249" y="5715"/>
                      </a:cubicBezTo>
                      <a:cubicBezTo>
                        <a:pt x="90297" y="9525"/>
                        <a:pt x="95726" y="14478"/>
                        <a:pt x="99536" y="20669"/>
                      </a:cubicBezTo>
                      <a:lnTo>
                        <a:pt x="99536" y="1905"/>
                      </a:lnTo>
                      <a:lnTo>
                        <a:pt x="140208" y="1905"/>
                      </a:lnTo>
                      <a:lnTo>
                        <a:pt x="140208" y="134779"/>
                      </a:lnTo>
                      <a:lnTo>
                        <a:pt x="99536" y="134779"/>
                      </a:lnTo>
                      <a:lnTo>
                        <a:pt x="99536" y="115919"/>
                      </a:lnTo>
                      <a:cubicBezTo>
                        <a:pt x="95536" y="122111"/>
                        <a:pt x="90011" y="127159"/>
                        <a:pt x="82963" y="130969"/>
                      </a:cubicBezTo>
                      <a:cubicBezTo>
                        <a:pt x="75914" y="134779"/>
                        <a:pt x="67723" y="136684"/>
                        <a:pt x="58293" y="136684"/>
                      </a:cubicBezTo>
                      <a:cubicBezTo>
                        <a:pt x="47530" y="136684"/>
                        <a:pt x="37624" y="133826"/>
                        <a:pt x="28766" y="128207"/>
                      </a:cubicBezTo>
                      <a:cubicBezTo>
                        <a:pt x="19907" y="122587"/>
                        <a:pt x="12859" y="114586"/>
                        <a:pt x="7715" y="104108"/>
                      </a:cubicBezTo>
                      <a:cubicBezTo>
                        <a:pt x="2572" y="93726"/>
                        <a:pt x="0" y="81725"/>
                        <a:pt x="0" y="68009"/>
                      </a:cubicBezTo>
                      <a:cubicBezTo>
                        <a:pt x="0" y="54293"/>
                        <a:pt x="2572" y="42386"/>
                        <a:pt x="7715" y="32004"/>
                      </a:cubicBezTo>
                      <a:close/>
                      <a:moveTo>
                        <a:pt x="91154" y="44387"/>
                      </a:moveTo>
                      <a:cubicBezTo>
                        <a:pt x="85535" y="38481"/>
                        <a:pt x="78677" y="35623"/>
                        <a:pt x="70580" y="35623"/>
                      </a:cubicBezTo>
                      <a:cubicBezTo>
                        <a:pt x="62484" y="35623"/>
                        <a:pt x="55626" y="38481"/>
                        <a:pt x="50006" y="44291"/>
                      </a:cubicBezTo>
                      <a:cubicBezTo>
                        <a:pt x="44387" y="50102"/>
                        <a:pt x="41529" y="58103"/>
                        <a:pt x="41529" y="68199"/>
                      </a:cubicBezTo>
                      <a:cubicBezTo>
                        <a:pt x="41529" y="78296"/>
                        <a:pt x="44387" y="86392"/>
                        <a:pt x="50006" y="92393"/>
                      </a:cubicBezTo>
                      <a:cubicBezTo>
                        <a:pt x="55626" y="98393"/>
                        <a:pt x="62484" y="101346"/>
                        <a:pt x="70580" y="101346"/>
                      </a:cubicBezTo>
                      <a:cubicBezTo>
                        <a:pt x="78677" y="101346"/>
                        <a:pt x="85535" y="98393"/>
                        <a:pt x="91154" y="92583"/>
                      </a:cubicBezTo>
                      <a:cubicBezTo>
                        <a:pt x="96774" y="86678"/>
                        <a:pt x="99631" y="78677"/>
                        <a:pt x="99631" y="68485"/>
                      </a:cubicBezTo>
                      <a:cubicBezTo>
                        <a:pt x="99631" y="58293"/>
                        <a:pt x="96774" y="50292"/>
                        <a:pt x="91154" y="44482"/>
                      </a:cubicBezTo>
                      <a:close/>
                    </a:path>
                  </a:pathLst>
                </a:custGeom>
                <a:grpFill/>
                <a:ln w="9525" cap="flat">
                  <a:noFill/>
                  <a:prstDash val="solid"/>
                  <a:miter/>
                </a:ln>
              </p:spPr>
              <p:txBody>
                <a:bodyPr rtlCol="0" anchor="ctr"/>
                <a:lstStyle/>
                <a:p>
                  <a:endParaRPr lang="fi-FI" sz="3200"/>
                </a:p>
              </p:txBody>
            </p:sp>
            <p:sp>
              <p:nvSpPr>
                <p:cNvPr id="561" name="Vapaamuotoinen: Muoto 560">
                  <a:extLst>
                    <a:ext uri="{FF2B5EF4-FFF2-40B4-BE49-F238E27FC236}">
                      <a16:creationId xmlns:a16="http://schemas.microsoft.com/office/drawing/2014/main" id="{C5046A60-1732-5AEB-87CA-490626AE2815}"/>
                    </a:ext>
                  </a:extLst>
                </p:cNvPr>
                <p:cNvSpPr/>
                <p:nvPr/>
              </p:nvSpPr>
              <p:spPr>
                <a:xfrm>
                  <a:off x="4753926" y="2288762"/>
                  <a:ext cx="48291" cy="190690"/>
                </a:xfrm>
                <a:custGeom>
                  <a:avLst/>
                  <a:gdLst>
                    <a:gd name="connsiteX0" fmla="*/ 6763 w 48291"/>
                    <a:gd name="connsiteY0" fmla="*/ 37719 h 190690"/>
                    <a:gd name="connsiteX1" fmla="*/ 0 w 48291"/>
                    <a:gd name="connsiteY1" fmla="*/ 22098 h 190690"/>
                    <a:gd name="connsiteX2" fmla="*/ 6763 w 48291"/>
                    <a:gd name="connsiteY2" fmla="*/ 6287 h 190690"/>
                    <a:gd name="connsiteX3" fmla="*/ 24289 w 48291"/>
                    <a:gd name="connsiteY3" fmla="*/ 0 h 190690"/>
                    <a:gd name="connsiteX4" fmla="*/ 41529 w 48291"/>
                    <a:gd name="connsiteY4" fmla="*/ 6287 h 190690"/>
                    <a:gd name="connsiteX5" fmla="*/ 48292 w 48291"/>
                    <a:gd name="connsiteY5" fmla="*/ 22098 h 190690"/>
                    <a:gd name="connsiteX6" fmla="*/ 41529 w 48291"/>
                    <a:gd name="connsiteY6" fmla="*/ 37719 h 190690"/>
                    <a:gd name="connsiteX7" fmla="*/ 24289 w 48291"/>
                    <a:gd name="connsiteY7" fmla="*/ 44006 h 190690"/>
                    <a:gd name="connsiteX8" fmla="*/ 6763 w 48291"/>
                    <a:gd name="connsiteY8" fmla="*/ 37719 h 190690"/>
                    <a:gd name="connsiteX9" fmla="*/ 44482 w 48291"/>
                    <a:gd name="connsiteY9" fmla="*/ 57817 h 190690"/>
                    <a:gd name="connsiteX10" fmla="*/ 44482 w 48291"/>
                    <a:gd name="connsiteY10" fmla="*/ 190691 h 190690"/>
                    <a:gd name="connsiteX11" fmla="*/ 3715 w 48291"/>
                    <a:gd name="connsiteY11" fmla="*/ 190691 h 190690"/>
                    <a:gd name="connsiteX12" fmla="*/ 3715 w 48291"/>
                    <a:gd name="connsiteY12" fmla="*/ 57817 h 190690"/>
                    <a:gd name="connsiteX13" fmla="*/ 44482 w 48291"/>
                    <a:gd name="connsiteY13" fmla="*/ 57817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91" h="190690">
                      <a:moveTo>
                        <a:pt x="6763" y="37719"/>
                      </a:moveTo>
                      <a:cubicBezTo>
                        <a:pt x="2286" y="33528"/>
                        <a:pt x="0" y="28289"/>
                        <a:pt x="0" y="22098"/>
                      </a:cubicBezTo>
                      <a:cubicBezTo>
                        <a:pt x="0" y="15907"/>
                        <a:pt x="2286" y="10478"/>
                        <a:pt x="6763" y="6287"/>
                      </a:cubicBezTo>
                      <a:cubicBezTo>
                        <a:pt x="11335" y="2096"/>
                        <a:pt x="17145" y="0"/>
                        <a:pt x="24289" y="0"/>
                      </a:cubicBezTo>
                      <a:cubicBezTo>
                        <a:pt x="31433" y="0"/>
                        <a:pt x="37052" y="2096"/>
                        <a:pt x="41529" y="6287"/>
                      </a:cubicBezTo>
                      <a:cubicBezTo>
                        <a:pt x="46006" y="10478"/>
                        <a:pt x="48292" y="15812"/>
                        <a:pt x="48292" y="22098"/>
                      </a:cubicBezTo>
                      <a:cubicBezTo>
                        <a:pt x="48292" y="28385"/>
                        <a:pt x="46006" y="33528"/>
                        <a:pt x="41529" y="37719"/>
                      </a:cubicBezTo>
                      <a:cubicBezTo>
                        <a:pt x="36957" y="41910"/>
                        <a:pt x="31242" y="44006"/>
                        <a:pt x="24289" y="44006"/>
                      </a:cubicBezTo>
                      <a:cubicBezTo>
                        <a:pt x="17335" y="44006"/>
                        <a:pt x="11335" y="41910"/>
                        <a:pt x="6763" y="37719"/>
                      </a:cubicBezTo>
                      <a:close/>
                      <a:moveTo>
                        <a:pt x="44482" y="57817"/>
                      </a:moveTo>
                      <a:lnTo>
                        <a:pt x="44482" y="190691"/>
                      </a:lnTo>
                      <a:lnTo>
                        <a:pt x="3715" y="190691"/>
                      </a:lnTo>
                      <a:lnTo>
                        <a:pt x="3715" y="57817"/>
                      </a:lnTo>
                      <a:lnTo>
                        <a:pt x="44482" y="57817"/>
                      </a:lnTo>
                      <a:close/>
                    </a:path>
                  </a:pathLst>
                </a:custGeom>
                <a:grpFill/>
                <a:ln w="9525" cap="flat">
                  <a:noFill/>
                  <a:prstDash val="solid"/>
                  <a:miter/>
                </a:ln>
              </p:spPr>
              <p:txBody>
                <a:bodyPr rtlCol="0" anchor="ctr"/>
                <a:lstStyle/>
                <a:p>
                  <a:endParaRPr lang="fi-FI" sz="3200"/>
                </a:p>
              </p:txBody>
            </p:sp>
            <p:sp>
              <p:nvSpPr>
                <p:cNvPr id="562" name="Vapaamuotoinen: Muoto 561">
                  <a:extLst>
                    <a:ext uri="{FF2B5EF4-FFF2-40B4-BE49-F238E27FC236}">
                      <a16:creationId xmlns:a16="http://schemas.microsoft.com/office/drawing/2014/main" id="{BFEA212E-48B4-854A-5A7A-F666C98F1389}"/>
                    </a:ext>
                  </a:extLst>
                </p:cNvPr>
                <p:cNvSpPr/>
                <p:nvPr/>
              </p:nvSpPr>
              <p:spPr>
                <a:xfrm>
                  <a:off x="4828031" y="2345150"/>
                  <a:ext cx="132111" cy="134302"/>
                </a:xfrm>
                <a:custGeom>
                  <a:avLst/>
                  <a:gdLst>
                    <a:gd name="connsiteX0" fmla="*/ 118205 w 132111"/>
                    <a:gd name="connsiteY0" fmla="*/ 15145 h 134302"/>
                    <a:gd name="connsiteX1" fmla="*/ 132112 w 132111"/>
                    <a:gd name="connsiteY1" fmla="*/ 56674 h 134302"/>
                    <a:gd name="connsiteX2" fmla="*/ 132112 w 132111"/>
                    <a:gd name="connsiteY2" fmla="*/ 134303 h 134302"/>
                    <a:gd name="connsiteX3" fmla="*/ 91631 w 132111"/>
                    <a:gd name="connsiteY3" fmla="*/ 134303 h 134302"/>
                    <a:gd name="connsiteX4" fmla="*/ 91631 w 132111"/>
                    <a:gd name="connsiteY4" fmla="*/ 62103 h 134302"/>
                    <a:gd name="connsiteX5" fmla="*/ 84773 w 132111"/>
                    <a:gd name="connsiteY5" fmla="*/ 41434 h 134302"/>
                    <a:gd name="connsiteX6" fmla="*/ 66199 w 132111"/>
                    <a:gd name="connsiteY6" fmla="*/ 34004 h 134302"/>
                    <a:gd name="connsiteX7" fmla="*/ 47625 w 132111"/>
                    <a:gd name="connsiteY7" fmla="*/ 41434 h 134302"/>
                    <a:gd name="connsiteX8" fmla="*/ 40767 w 132111"/>
                    <a:gd name="connsiteY8" fmla="*/ 62103 h 134302"/>
                    <a:gd name="connsiteX9" fmla="*/ 40767 w 132111"/>
                    <a:gd name="connsiteY9" fmla="*/ 134303 h 134302"/>
                    <a:gd name="connsiteX10" fmla="*/ 0 w 132111"/>
                    <a:gd name="connsiteY10" fmla="*/ 134303 h 134302"/>
                    <a:gd name="connsiteX11" fmla="*/ 0 w 132111"/>
                    <a:gd name="connsiteY11" fmla="*/ 1429 h 134302"/>
                    <a:gd name="connsiteX12" fmla="*/ 40767 w 132111"/>
                    <a:gd name="connsiteY12" fmla="*/ 1429 h 134302"/>
                    <a:gd name="connsiteX13" fmla="*/ 40767 w 132111"/>
                    <a:gd name="connsiteY13" fmla="*/ 19050 h 134302"/>
                    <a:gd name="connsiteX14" fmla="*/ 57436 w 132111"/>
                    <a:gd name="connsiteY14" fmla="*/ 5143 h 134302"/>
                    <a:gd name="connsiteX15" fmla="*/ 80963 w 132111"/>
                    <a:gd name="connsiteY15" fmla="*/ 0 h 134302"/>
                    <a:gd name="connsiteX16" fmla="*/ 118205 w 132111"/>
                    <a:gd name="connsiteY16" fmla="*/ 15145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111" h="134302">
                      <a:moveTo>
                        <a:pt x="118205" y="15145"/>
                      </a:moveTo>
                      <a:cubicBezTo>
                        <a:pt x="127445" y="25241"/>
                        <a:pt x="132112" y="39053"/>
                        <a:pt x="132112" y="56674"/>
                      </a:cubicBezTo>
                      <a:lnTo>
                        <a:pt x="132112" y="134303"/>
                      </a:lnTo>
                      <a:lnTo>
                        <a:pt x="91631" y="134303"/>
                      </a:lnTo>
                      <a:lnTo>
                        <a:pt x="91631" y="62103"/>
                      </a:lnTo>
                      <a:cubicBezTo>
                        <a:pt x="91631" y="53245"/>
                        <a:pt x="89345" y="46291"/>
                        <a:pt x="84773" y="41434"/>
                      </a:cubicBezTo>
                      <a:cubicBezTo>
                        <a:pt x="80201" y="36576"/>
                        <a:pt x="74009" y="34004"/>
                        <a:pt x="66199" y="34004"/>
                      </a:cubicBezTo>
                      <a:cubicBezTo>
                        <a:pt x="58388" y="34004"/>
                        <a:pt x="52197" y="36481"/>
                        <a:pt x="47625" y="41434"/>
                      </a:cubicBezTo>
                      <a:cubicBezTo>
                        <a:pt x="43053" y="46387"/>
                        <a:pt x="40767" y="53245"/>
                        <a:pt x="40767" y="62103"/>
                      </a:cubicBezTo>
                      <a:lnTo>
                        <a:pt x="40767" y="134303"/>
                      </a:lnTo>
                      <a:lnTo>
                        <a:pt x="0" y="134303"/>
                      </a:lnTo>
                      <a:lnTo>
                        <a:pt x="0" y="1429"/>
                      </a:lnTo>
                      <a:lnTo>
                        <a:pt x="40767" y="1429"/>
                      </a:lnTo>
                      <a:lnTo>
                        <a:pt x="40767" y="19050"/>
                      </a:lnTo>
                      <a:cubicBezTo>
                        <a:pt x="44863" y="13145"/>
                        <a:pt x="50483" y="8572"/>
                        <a:pt x="57436" y="5143"/>
                      </a:cubicBezTo>
                      <a:cubicBezTo>
                        <a:pt x="64389" y="1714"/>
                        <a:pt x="72295" y="0"/>
                        <a:pt x="80963" y="0"/>
                      </a:cubicBezTo>
                      <a:cubicBezTo>
                        <a:pt x="96488" y="0"/>
                        <a:pt x="108966" y="5048"/>
                        <a:pt x="118205" y="15145"/>
                      </a:cubicBezTo>
                      <a:close/>
                    </a:path>
                  </a:pathLst>
                </a:custGeom>
                <a:grpFill/>
                <a:ln w="9525" cap="flat">
                  <a:noFill/>
                  <a:prstDash val="solid"/>
                  <a:miter/>
                </a:ln>
              </p:spPr>
              <p:txBody>
                <a:bodyPr rtlCol="0" anchor="ctr"/>
                <a:lstStyle/>
                <a:p>
                  <a:endParaRPr lang="fi-FI" sz="3200"/>
                </a:p>
              </p:txBody>
            </p:sp>
            <p:sp>
              <p:nvSpPr>
                <p:cNvPr id="563" name="Vapaamuotoinen: Muoto 562">
                  <a:extLst>
                    <a:ext uri="{FF2B5EF4-FFF2-40B4-BE49-F238E27FC236}">
                      <a16:creationId xmlns:a16="http://schemas.microsoft.com/office/drawing/2014/main" id="{C192822C-C9B5-72A9-0138-D0240E1986FC}"/>
                    </a:ext>
                  </a:extLst>
                </p:cNvPr>
                <p:cNvSpPr/>
                <p:nvPr/>
              </p:nvSpPr>
              <p:spPr>
                <a:xfrm>
                  <a:off x="4980431" y="2344578"/>
                  <a:ext cx="133350" cy="136779"/>
                </a:xfrm>
                <a:custGeom>
                  <a:avLst/>
                  <a:gdLst>
                    <a:gd name="connsiteX0" fmla="*/ 132588 w 133350"/>
                    <a:gd name="connsiteY0" fmla="*/ 78200 h 136779"/>
                    <a:gd name="connsiteX1" fmla="*/ 40481 w 133350"/>
                    <a:gd name="connsiteY1" fmla="*/ 78200 h 136779"/>
                    <a:gd name="connsiteX2" fmla="*/ 48482 w 133350"/>
                    <a:gd name="connsiteY2" fmla="*/ 97155 h 136779"/>
                    <a:gd name="connsiteX3" fmla="*/ 65723 w 133350"/>
                    <a:gd name="connsiteY3" fmla="*/ 103727 h 136779"/>
                    <a:gd name="connsiteX4" fmla="*/ 86963 w 133350"/>
                    <a:gd name="connsiteY4" fmla="*/ 90869 h 136779"/>
                    <a:gd name="connsiteX5" fmla="*/ 130302 w 133350"/>
                    <a:gd name="connsiteY5" fmla="*/ 90869 h 136779"/>
                    <a:gd name="connsiteX6" fmla="*/ 118301 w 133350"/>
                    <a:gd name="connsiteY6" fmla="*/ 114395 h 136779"/>
                    <a:gd name="connsiteX7" fmla="*/ 96488 w 133350"/>
                    <a:gd name="connsiteY7" fmla="*/ 130873 h 136779"/>
                    <a:gd name="connsiteX8" fmla="*/ 67151 w 133350"/>
                    <a:gd name="connsiteY8" fmla="*/ 136779 h 136779"/>
                    <a:gd name="connsiteX9" fmla="*/ 32385 w 133350"/>
                    <a:gd name="connsiteY9" fmla="*/ 128397 h 136779"/>
                    <a:gd name="connsiteX10" fmla="*/ 8573 w 133350"/>
                    <a:gd name="connsiteY10" fmla="*/ 104584 h 136779"/>
                    <a:gd name="connsiteX11" fmla="*/ 0 w 133350"/>
                    <a:gd name="connsiteY11" fmla="*/ 68390 h 136779"/>
                    <a:gd name="connsiteX12" fmla="*/ 8477 w 133350"/>
                    <a:gd name="connsiteY12" fmla="*/ 32194 h 136779"/>
                    <a:gd name="connsiteX13" fmla="*/ 32195 w 133350"/>
                    <a:gd name="connsiteY13" fmla="*/ 8382 h 136779"/>
                    <a:gd name="connsiteX14" fmla="*/ 67151 w 133350"/>
                    <a:gd name="connsiteY14" fmla="*/ 0 h 136779"/>
                    <a:gd name="connsiteX15" fmla="*/ 101441 w 133350"/>
                    <a:gd name="connsiteY15" fmla="*/ 8096 h 136779"/>
                    <a:gd name="connsiteX16" fmla="*/ 124873 w 133350"/>
                    <a:gd name="connsiteY16" fmla="*/ 31147 h 136779"/>
                    <a:gd name="connsiteX17" fmla="*/ 133350 w 133350"/>
                    <a:gd name="connsiteY17" fmla="*/ 66104 h 136779"/>
                    <a:gd name="connsiteX18" fmla="*/ 132588 w 133350"/>
                    <a:gd name="connsiteY18" fmla="*/ 78010 h 136779"/>
                    <a:gd name="connsiteX19" fmla="*/ 91631 w 133350"/>
                    <a:gd name="connsiteY19" fmla="*/ 55531 h 136779"/>
                    <a:gd name="connsiteX20" fmla="*/ 84487 w 133350"/>
                    <a:gd name="connsiteY20" fmla="*/ 38862 h 136779"/>
                    <a:gd name="connsiteX21" fmla="*/ 66580 w 133350"/>
                    <a:gd name="connsiteY21" fmla="*/ 32671 h 136779"/>
                    <a:gd name="connsiteX22" fmla="*/ 49340 w 133350"/>
                    <a:gd name="connsiteY22" fmla="*/ 38576 h 136779"/>
                    <a:gd name="connsiteX23" fmla="*/ 40672 w 133350"/>
                    <a:gd name="connsiteY23" fmla="*/ 55531 h 136779"/>
                    <a:gd name="connsiteX24" fmla="*/ 91631 w 133350"/>
                    <a:gd name="connsiteY24" fmla="*/ 55531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36779">
                      <a:moveTo>
                        <a:pt x="132588" y="78200"/>
                      </a:moveTo>
                      <a:lnTo>
                        <a:pt x="40481" y="78200"/>
                      </a:lnTo>
                      <a:cubicBezTo>
                        <a:pt x="41148" y="86487"/>
                        <a:pt x="43815" y="92773"/>
                        <a:pt x="48482" y="97155"/>
                      </a:cubicBezTo>
                      <a:cubicBezTo>
                        <a:pt x="53150" y="101536"/>
                        <a:pt x="58960" y="103727"/>
                        <a:pt x="65723" y="103727"/>
                      </a:cubicBezTo>
                      <a:cubicBezTo>
                        <a:pt x="75914" y="103727"/>
                        <a:pt x="82963" y="99441"/>
                        <a:pt x="86963" y="90869"/>
                      </a:cubicBezTo>
                      <a:lnTo>
                        <a:pt x="130302" y="90869"/>
                      </a:lnTo>
                      <a:cubicBezTo>
                        <a:pt x="128111" y="99632"/>
                        <a:pt x="124111" y="107442"/>
                        <a:pt x="118301" y="114395"/>
                      </a:cubicBezTo>
                      <a:cubicBezTo>
                        <a:pt x="112490" y="121348"/>
                        <a:pt x="105251" y="126873"/>
                        <a:pt x="96488" y="130873"/>
                      </a:cubicBezTo>
                      <a:cubicBezTo>
                        <a:pt x="87725" y="134874"/>
                        <a:pt x="78010" y="136779"/>
                        <a:pt x="67151" y="136779"/>
                      </a:cubicBezTo>
                      <a:cubicBezTo>
                        <a:pt x="54102" y="136779"/>
                        <a:pt x="42577" y="134017"/>
                        <a:pt x="32385" y="128397"/>
                      </a:cubicBezTo>
                      <a:cubicBezTo>
                        <a:pt x="22193" y="122872"/>
                        <a:pt x="14288" y="114871"/>
                        <a:pt x="8573" y="104584"/>
                      </a:cubicBezTo>
                      <a:cubicBezTo>
                        <a:pt x="2858" y="94297"/>
                        <a:pt x="0" y="82201"/>
                        <a:pt x="0" y="68390"/>
                      </a:cubicBezTo>
                      <a:cubicBezTo>
                        <a:pt x="0" y="54578"/>
                        <a:pt x="2762" y="42481"/>
                        <a:pt x="8477" y="32194"/>
                      </a:cubicBezTo>
                      <a:cubicBezTo>
                        <a:pt x="14097" y="21907"/>
                        <a:pt x="22003" y="13906"/>
                        <a:pt x="32195" y="8382"/>
                      </a:cubicBezTo>
                      <a:cubicBezTo>
                        <a:pt x="42386" y="2857"/>
                        <a:pt x="54007" y="0"/>
                        <a:pt x="67151" y="0"/>
                      </a:cubicBezTo>
                      <a:cubicBezTo>
                        <a:pt x="80296" y="0"/>
                        <a:pt x="91440" y="2667"/>
                        <a:pt x="101441" y="8096"/>
                      </a:cubicBezTo>
                      <a:cubicBezTo>
                        <a:pt x="111443" y="13525"/>
                        <a:pt x="119253" y="21241"/>
                        <a:pt x="124873" y="31147"/>
                      </a:cubicBezTo>
                      <a:cubicBezTo>
                        <a:pt x="130493" y="41053"/>
                        <a:pt x="133350" y="52768"/>
                        <a:pt x="133350" y="66104"/>
                      </a:cubicBezTo>
                      <a:cubicBezTo>
                        <a:pt x="133350" y="69914"/>
                        <a:pt x="133064" y="73914"/>
                        <a:pt x="132588" y="78010"/>
                      </a:cubicBezTo>
                      <a:close/>
                      <a:moveTo>
                        <a:pt x="91631" y="55531"/>
                      </a:moveTo>
                      <a:cubicBezTo>
                        <a:pt x="91631" y="48578"/>
                        <a:pt x="89249" y="42958"/>
                        <a:pt x="84487" y="38862"/>
                      </a:cubicBezTo>
                      <a:cubicBezTo>
                        <a:pt x="79724" y="34766"/>
                        <a:pt x="73819" y="32671"/>
                        <a:pt x="66580" y="32671"/>
                      </a:cubicBezTo>
                      <a:cubicBezTo>
                        <a:pt x="59341" y="32671"/>
                        <a:pt x="54007" y="34671"/>
                        <a:pt x="49340" y="38576"/>
                      </a:cubicBezTo>
                      <a:cubicBezTo>
                        <a:pt x="44672" y="42577"/>
                        <a:pt x="41720" y="48197"/>
                        <a:pt x="40672" y="55531"/>
                      </a:cubicBezTo>
                      <a:lnTo>
                        <a:pt x="91631" y="55531"/>
                      </a:lnTo>
                      <a:close/>
                    </a:path>
                  </a:pathLst>
                </a:custGeom>
                <a:grpFill/>
                <a:ln w="9525" cap="flat">
                  <a:noFill/>
                  <a:prstDash val="solid"/>
                  <a:miter/>
                </a:ln>
              </p:spPr>
              <p:txBody>
                <a:bodyPr rtlCol="0" anchor="ctr"/>
                <a:lstStyle/>
                <a:p>
                  <a:endParaRPr lang="fi-FI" sz="3200"/>
                </a:p>
              </p:txBody>
            </p:sp>
            <p:sp>
              <p:nvSpPr>
                <p:cNvPr id="564" name="Vapaamuotoinen: Muoto 563">
                  <a:extLst>
                    <a:ext uri="{FF2B5EF4-FFF2-40B4-BE49-F238E27FC236}">
                      <a16:creationId xmlns:a16="http://schemas.microsoft.com/office/drawing/2014/main" id="{C21EF03E-EE0B-2376-138F-5E89F3E34DC1}"/>
                    </a:ext>
                  </a:extLst>
                </p:cNvPr>
                <p:cNvSpPr/>
                <p:nvPr/>
              </p:nvSpPr>
              <p:spPr>
                <a:xfrm>
                  <a:off x="5135212" y="2345150"/>
                  <a:ext cx="132111" cy="134302"/>
                </a:xfrm>
                <a:custGeom>
                  <a:avLst/>
                  <a:gdLst>
                    <a:gd name="connsiteX0" fmla="*/ 118205 w 132111"/>
                    <a:gd name="connsiteY0" fmla="*/ 15145 h 134302"/>
                    <a:gd name="connsiteX1" fmla="*/ 132112 w 132111"/>
                    <a:gd name="connsiteY1" fmla="*/ 56674 h 134302"/>
                    <a:gd name="connsiteX2" fmla="*/ 132112 w 132111"/>
                    <a:gd name="connsiteY2" fmla="*/ 134303 h 134302"/>
                    <a:gd name="connsiteX3" fmla="*/ 91630 w 132111"/>
                    <a:gd name="connsiteY3" fmla="*/ 134303 h 134302"/>
                    <a:gd name="connsiteX4" fmla="*/ 91630 w 132111"/>
                    <a:gd name="connsiteY4" fmla="*/ 62103 h 134302"/>
                    <a:gd name="connsiteX5" fmla="*/ 84772 w 132111"/>
                    <a:gd name="connsiteY5" fmla="*/ 41434 h 134302"/>
                    <a:gd name="connsiteX6" fmla="*/ 66199 w 132111"/>
                    <a:gd name="connsiteY6" fmla="*/ 34004 h 134302"/>
                    <a:gd name="connsiteX7" fmla="*/ 47625 w 132111"/>
                    <a:gd name="connsiteY7" fmla="*/ 41434 h 134302"/>
                    <a:gd name="connsiteX8" fmla="*/ 40767 w 132111"/>
                    <a:gd name="connsiteY8" fmla="*/ 62103 h 134302"/>
                    <a:gd name="connsiteX9" fmla="*/ 40767 w 132111"/>
                    <a:gd name="connsiteY9" fmla="*/ 134303 h 134302"/>
                    <a:gd name="connsiteX10" fmla="*/ 0 w 132111"/>
                    <a:gd name="connsiteY10" fmla="*/ 134303 h 134302"/>
                    <a:gd name="connsiteX11" fmla="*/ 0 w 132111"/>
                    <a:gd name="connsiteY11" fmla="*/ 1429 h 134302"/>
                    <a:gd name="connsiteX12" fmla="*/ 40767 w 132111"/>
                    <a:gd name="connsiteY12" fmla="*/ 1429 h 134302"/>
                    <a:gd name="connsiteX13" fmla="*/ 40767 w 132111"/>
                    <a:gd name="connsiteY13" fmla="*/ 19050 h 134302"/>
                    <a:gd name="connsiteX14" fmla="*/ 57436 w 132111"/>
                    <a:gd name="connsiteY14" fmla="*/ 5143 h 134302"/>
                    <a:gd name="connsiteX15" fmla="*/ 80963 w 132111"/>
                    <a:gd name="connsiteY15" fmla="*/ 0 h 134302"/>
                    <a:gd name="connsiteX16" fmla="*/ 118205 w 132111"/>
                    <a:gd name="connsiteY16" fmla="*/ 15145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111" h="134302">
                      <a:moveTo>
                        <a:pt x="118205" y="15145"/>
                      </a:moveTo>
                      <a:cubicBezTo>
                        <a:pt x="127444" y="25241"/>
                        <a:pt x="132112" y="39053"/>
                        <a:pt x="132112" y="56674"/>
                      </a:cubicBezTo>
                      <a:lnTo>
                        <a:pt x="132112" y="134303"/>
                      </a:lnTo>
                      <a:lnTo>
                        <a:pt x="91630" y="134303"/>
                      </a:lnTo>
                      <a:lnTo>
                        <a:pt x="91630" y="62103"/>
                      </a:lnTo>
                      <a:cubicBezTo>
                        <a:pt x="91630" y="53245"/>
                        <a:pt x="89344" y="46291"/>
                        <a:pt x="84772" y="41434"/>
                      </a:cubicBezTo>
                      <a:cubicBezTo>
                        <a:pt x="80200" y="36576"/>
                        <a:pt x="74009" y="34004"/>
                        <a:pt x="66199" y="34004"/>
                      </a:cubicBezTo>
                      <a:cubicBezTo>
                        <a:pt x="58388" y="34004"/>
                        <a:pt x="52197" y="36481"/>
                        <a:pt x="47625" y="41434"/>
                      </a:cubicBezTo>
                      <a:cubicBezTo>
                        <a:pt x="43053" y="46387"/>
                        <a:pt x="40767" y="53245"/>
                        <a:pt x="40767" y="62103"/>
                      </a:cubicBezTo>
                      <a:lnTo>
                        <a:pt x="40767" y="134303"/>
                      </a:lnTo>
                      <a:lnTo>
                        <a:pt x="0" y="134303"/>
                      </a:lnTo>
                      <a:lnTo>
                        <a:pt x="0" y="1429"/>
                      </a:lnTo>
                      <a:lnTo>
                        <a:pt x="40767" y="1429"/>
                      </a:lnTo>
                      <a:lnTo>
                        <a:pt x="40767" y="19050"/>
                      </a:lnTo>
                      <a:cubicBezTo>
                        <a:pt x="44863" y="13145"/>
                        <a:pt x="50482" y="8572"/>
                        <a:pt x="57436" y="5143"/>
                      </a:cubicBezTo>
                      <a:cubicBezTo>
                        <a:pt x="64389" y="1714"/>
                        <a:pt x="72295" y="0"/>
                        <a:pt x="80963" y="0"/>
                      </a:cubicBezTo>
                      <a:cubicBezTo>
                        <a:pt x="96488" y="0"/>
                        <a:pt x="108966" y="5048"/>
                        <a:pt x="118205" y="15145"/>
                      </a:cubicBezTo>
                      <a:close/>
                    </a:path>
                  </a:pathLst>
                </a:custGeom>
                <a:grpFill/>
                <a:ln w="9525" cap="flat">
                  <a:noFill/>
                  <a:prstDash val="solid"/>
                  <a:miter/>
                </a:ln>
              </p:spPr>
              <p:txBody>
                <a:bodyPr rtlCol="0" anchor="ctr"/>
                <a:lstStyle/>
                <a:p>
                  <a:endParaRPr lang="fi-FI" sz="3200"/>
                </a:p>
              </p:txBody>
            </p:sp>
            <p:sp>
              <p:nvSpPr>
                <p:cNvPr id="565" name="Vapaamuotoinen: Muoto 564">
                  <a:extLst>
                    <a:ext uri="{FF2B5EF4-FFF2-40B4-BE49-F238E27FC236}">
                      <a16:creationId xmlns:a16="http://schemas.microsoft.com/office/drawing/2014/main" id="{45640BAF-EBA1-1738-0DC4-296FD3331F55}"/>
                    </a:ext>
                  </a:extLst>
                </p:cNvPr>
                <p:cNvSpPr/>
                <p:nvPr/>
              </p:nvSpPr>
              <p:spPr>
                <a:xfrm>
                  <a:off x="3870864" y="2558891"/>
                  <a:ext cx="166115" cy="169830"/>
                </a:xfrm>
                <a:custGeom>
                  <a:avLst/>
                  <a:gdLst>
                    <a:gd name="connsiteX0" fmla="*/ 123730 w 166115"/>
                    <a:gd name="connsiteY0" fmla="*/ 52007 h 169830"/>
                    <a:gd name="connsiteX1" fmla="*/ 108013 w 166115"/>
                    <a:gd name="connsiteY1" fmla="*/ 36100 h 169830"/>
                    <a:gd name="connsiteX2" fmla="*/ 84677 w 166115"/>
                    <a:gd name="connsiteY2" fmla="*/ 30575 h 169830"/>
                    <a:gd name="connsiteX3" fmla="*/ 58484 w 166115"/>
                    <a:gd name="connsiteY3" fmla="*/ 37243 h 169830"/>
                    <a:gd name="connsiteX4" fmla="*/ 40577 w 166115"/>
                    <a:gd name="connsiteY4" fmla="*/ 56293 h 169830"/>
                    <a:gd name="connsiteX5" fmla="*/ 34195 w 166115"/>
                    <a:gd name="connsiteY5" fmla="*/ 84868 h 169830"/>
                    <a:gd name="connsiteX6" fmla="*/ 40767 w 166115"/>
                    <a:gd name="connsiteY6" fmla="*/ 113919 h 169830"/>
                    <a:gd name="connsiteX7" fmla="*/ 58960 w 166115"/>
                    <a:gd name="connsiteY7" fmla="*/ 132969 h 169830"/>
                    <a:gd name="connsiteX8" fmla="*/ 86106 w 166115"/>
                    <a:gd name="connsiteY8" fmla="*/ 139637 h 169830"/>
                    <a:gd name="connsiteX9" fmla="*/ 117348 w 166115"/>
                    <a:gd name="connsiteY9" fmla="*/ 129540 h 169830"/>
                    <a:gd name="connsiteX10" fmla="*/ 133255 w 166115"/>
                    <a:gd name="connsiteY10" fmla="*/ 101346 h 169830"/>
                    <a:gd name="connsiteX11" fmla="*/ 76105 w 166115"/>
                    <a:gd name="connsiteY11" fmla="*/ 101346 h 169830"/>
                    <a:gd name="connsiteX12" fmla="*/ 76105 w 166115"/>
                    <a:gd name="connsiteY12" fmla="*/ 75914 h 169830"/>
                    <a:gd name="connsiteX13" fmla="*/ 166116 w 166115"/>
                    <a:gd name="connsiteY13" fmla="*/ 75914 h 169830"/>
                    <a:gd name="connsiteX14" fmla="*/ 166116 w 166115"/>
                    <a:gd name="connsiteY14" fmla="*/ 104965 h 169830"/>
                    <a:gd name="connsiteX15" fmla="*/ 151829 w 166115"/>
                    <a:gd name="connsiteY15" fmla="*/ 137160 h 169830"/>
                    <a:gd name="connsiteX16" fmla="*/ 123635 w 166115"/>
                    <a:gd name="connsiteY16" fmla="*/ 160877 h 169830"/>
                    <a:gd name="connsiteX17" fmla="*/ 84963 w 166115"/>
                    <a:gd name="connsiteY17" fmla="*/ 169831 h 169830"/>
                    <a:gd name="connsiteX18" fmla="*/ 41529 w 166115"/>
                    <a:gd name="connsiteY18" fmla="*/ 158972 h 169830"/>
                    <a:gd name="connsiteX19" fmla="*/ 11049 w 166115"/>
                    <a:gd name="connsiteY19" fmla="*/ 128873 h 169830"/>
                    <a:gd name="connsiteX20" fmla="*/ 0 w 166115"/>
                    <a:gd name="connsiteY20" fmla="*/ 85058 h 169830"/>
                    <a:gd name="connsiteX21" fmla="*/ 11049 w 166115"/>
                    <a:gd name="connsiteY21" fmla="*/ 41148 h 169830"/>
                    <a:gd name="connsiteX22" fmla="*/ 41529 w 166115"/>
                    <a:gd name="connsiteY22" fmla="*/ 10859 h 169830"/>
                    <a:gd name="connsiteX23" fmla="*/ 84773 w 166115"/>
                    <a:gd name="connsiteY23" fmla="*/ 0 h 169830"/>
                    <a:gd name="connsiteX24" fmla="*/ 133541 w 166115"/>
                    <a:gd name="connsiteY24" fmla="*/ 13716 h 169830"/>
                    <a:gd name="connsiteX25" fmla="*/ 162116 w 166115"/>
                    <a:gd name="connsiteY25" fmla="*/ 52197 h 169830"/>
                    <a:gd name="connsiteX26" fmla="*/ 123730 w 166115"/>
                    <a:gd name="connsiteY26" fmla="*/ 52197 h 1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6115" h="169830">
                      <a:moveTo>
                        <a:pt x="123730" y="52007"/>
                      </a:moveTo>
                      <a:cubicBezTo>
                        <a:pt x="119920" y="45053"/>
                        <a:pt x="114681" y="39719"/>
                        <a:pt x="108013" y="36100"/>
                      </a:cubicBezTo>
                      <a:cubicBezTo>
                        <a:pt x="101346" y="32480"/>
                        <a:pt x="93536" y="30575"/>
                        <a:pt x="84677" y="30575"/>
                      </a:cubicBezTo>
                      <a:cubicBezTo>
                        <a:pt x="74867" y="30575"/>
                        <a:pt x="66104" y="32766"/>
                        <a:pt x="58484" y="37243"/>
                      </a:cubicBezTo>
                      <a:cubicBezTo>
                        <a:pt x="50864" y="41719"/>
                        <a:pt x="44958" y="48006"/>
                        <a:pt x="40577" y="56293"/>
                      </a:cubicBezTo>
                      <a:cubicBezTo>
                        <a:pt x="36290" y="64580"/>
                        <a:pt x="34195" y="74105"/>
                        <a:pt x="34195" y="84868"/>
                      </a:cubicBezTo>
                      <a:cubicBezTo>
                        <a:pt x="34195" y="95631"/>
                        <a:pt x="36386" y="105632"/>
                        <a:pt x="40767" y="113919"/>
                      </a:cubicBezTo>
                      <a:cubicBezTo>
                        <a:pt x="45149" y="122206"/>
                        <a:pt x="51245" y="128492"/>
                        <a:pt x="58960" y="132969"/>
                      </a:cubicBezTo>
                      <a:cubicBezTo>
                        <a:pt x="66770" y="137446"/>
                        <a:pt x="75819" y="139637"/>
                        <a:pt x="86106" y="139637"/>
                      </a:cubicBezTo>
                      <a:cubicBezTo>
                        <a:pt x="98774" y="139637"/>
                        <a:pt x="109157" y="136303"/>
                        <a:pt x="117348" y="129540"/>
                      </a:cubicBezTo>
                      <a:cubicBezTo>
                        <a:pt x="125444" y="122777"/>
                        <a:pt x="130778" y="113348"/>
                        <a:pt x="133255" y="101346"/>
                      </a:cubicBezTo>
                      <a:lnTo>
                        <a:pt x="76105" y="101346"/>
                      </a:lnTo>
                      <a:lnTo>
                        <a:pt x="76105" y="75914"/>
                      </a:lnTo>
                      <a:lnTo>
                        <a:pt x="166116" y="75914"/>
                      </a:lnTo>
                      <a:lnTo>
                        <a:pt x="166116" y="104965"/>
                      </a:lnTo>
                      <a:cubicBezTo>
                        <a:pt x="163925" y="116586"/>
                        <a:pt x="159163" y="127254"/>
                        <a:pt x="151829" y="137160"/>
                      </a:cubicBezTo>
                      <a:cubicBezTo>
                        <a:pt x="144494" y="146971"/>
                        <a:pt x="135160" y="154877"/>
                        <a:pt x="123635" y="160877"/>
                      </a:cubicBezTo>
                      <a:cubicBezTo>
                        <a:pt x="112109" y="166783"/>
                        <a:pt x="99251" y="169831"/>
                        <a:pt x="84963" y="169831"/>
                      </a:cubicBezTo>
                      <a:cubicBezTo>
                        <a:pt x="68961" y="169831"/>
                        <a:pt x="54388" y="166211"/>
                        <a:pt x="41529" y="158972"/>
                      </a:cubicBezTo>
                      <a:cubicBezTo>
                        <a:pt x="28575" y="151733"/>
                        <a:pt x="18383" y="141732"/>
                        <a:pt x="11049" y="128873"/>
                      </a:cubicBezTo>
                      <a:cubicBezTo>
                        <a:pt x="3715" y="116015"/>
                        <a:pt x="0" y="101441"/>
                        <a:pt x="0" y="85058"/>
                      </a:cubicBezTo>
                      <a:cubicBezTo>
                        <a:pt x="0" y="68675"/>
                        <a:pt x="3715" y="54102"/>
                        <a:pt x="11049" y="41148"/>
                      </a:cubicBezTo>
                      <a:cubicBezTo>
                        <a:pt x="18383" y="28194"/>
                        <a:pt x="28575" y="18097"/>
                        <a:pt x="41529" y="10859"/>
                      </a:cubicBezTo>
                      <a:cubicBezTo>
                        <a:pt x="54483" y="3620"/>
                        <a:pt x="68866" y="0"/>
                        <a:pt x="84773" y="0"/>
                      </a:cubicBezTo>
                      <a:cubicBezTo>
                        <a:pt x="103537" y="0"/>
                        <a:pt x="119825" y="4572"/>
                        <a:pt x="133541" y="13716"/>
                      </a:cubicBezTo>
                      <a:cubicBezTo>
                        <a:pt x="147352" y="22860"/>
                        <a:pt x="156877" y="35623"/>
                        <a:pt x="162116" y="52197"/>
                      </a:cubicBezTo>
                      <a:lnTo>
                        <a:pt x="123730" y="52197"/>
                      </a:lnTo>
                      <a:close/>
                    </a:path>
                  </a:pathLst>
                </a:custGeom>
                <a:grpFill/>
                <a:ln w="9525" cap="flat">
                  <a:noFill/>
                  <a:prstDash val="solid"/>
                  <a:miter/>
                </a:ln>
              </p:spPr>
              <p:txBody>
                <a:bodyPr rtlCol="0" anchor="ctr"/>
                <a:lstStyle/>
                <a:p>
                  <a:endParaRPr lang="fi-FI" sz="3200"/>
                </a:p>
              </p:txBody>
            </p:sp>
            <p:sp>
              <p:nvSpPr>
                <p:cNvPr id="566" name="Vapaamuotoinen: Muoto 565">
                  <a:extLst>
                    <a:ext uri="{FF2B5EF4-FFF2-40B4-BE49-F238E27FC236}">
                      <a16:creationId xmlns:a16="http://schemas.microsoft.com/office/drawing/2014/main" id="{73213516-AC4C-732B-1A8B-C5FE20C30AF0}"/>
                    </a:ext>
                  </a:extLst>
                </p:cNvPr>
                <p:cNvSpPr/>
                <p:nvPr/>
              </p:nvSpPr>
              <p:spPr>
                <a:xfrm>
                  <a:off x="4061650" y="2593371"/>
                  <a:ext cx="73914" cy="133731"/>
                </a:xfrm>
                <a:custGeom>
                  <a:avLst/>
                  <a:gdLst>
                    <a:gd name="connsiteX0" fmla="*/ 50197 w 73914"/>
                    <a:gd name="connsiteY0" fmla="*/ 5905 h 133731"/>
                    <a:gd name="connsiteX1" fmla="*/ 73914 w 73914"/>
                    <a:gd name="connsiteY1" fmla="*/ 0 h 133731"/>
                    <a:gd name="connsiteX2" fmla="*/ 73914 w 73914"/>
                    <a:gd name="connsiteY2" fmla="*/ 34957 h 133731"/>
                    <a:gd name="connsiteX3" fmla="*/ 65056 w 73914"/>
                    <a:gd name="connsiteY3" fmla="*/ 34957 h 133731"/>
                    <a:gd name="connsiteX4" fmla="*/ 41339 w 73914"/>
                    <a:gd name="connsiteY4" fmla="*/ 42291 h 133731"/>
                    <a:gd name="connsiteX5" fmla="*/ 33338 w 73914"/>
                    <a:gd name="connsiteY5" fmla="*/ 68008 h 133731"/>
                    <a:gd name="connsiteX6" fmla="*/ 33338 w 73914"/>
                    <a:gd name="connsiteY6" fmla="*/ 133731 h 133731"/>
                    <a:gd name="connsiteX7" fmla="*/ 0 w 73914"/>
                    <a:gd name="connsiteY7" fmla="*/ 133731 h 133731"/>
                    <a:gd name="connsiteX8" fmla="*/ 0 w 73914"/>
                    <a:gd name="connsiteY8" fmla="*/ 1810 h 133731"/>
                    <a:gd name="connsiteX9" fmla="*/ 33338 w 73914"/>
                    <a:gd name="connsiteY9" fmla="*/ 1810 h 133731"/>
                    <a:gd name="connsiteX10" fmla="*/ 33338 w 73914"/>
                    <a:gd name="connsiteY10" fmla="*/ 22289 h 133731"/>
                    <a:gd name="connsiteX11" fmla="*/ 50102 w 73914"/>
                    <a:gd name="connsiteY11" fmla="*/ 5905 h 1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914" h="133731">
                      <a:moveTo>
                        <a:pt x="50197" y="5905"/>
                      </a:moveTo>
                      <a:cubicBezTo>
                        <a:pt x="57055" y="1905"/>
                        <a:pt x="64960" y="0"/>
                        <a:pt x="73914" y="0"/>
                      </a:cubicBezTo>
                      <a:lnTo>
                        <a:pt x="73914" y="34957"/>
                      </a:lnTo>
                      <a:lnTo>
                        <a:pt x="65056" y="34957"/>
                      </a:lnTo>
                      <a:cubicBezTo>
                        <a:pt x="54578" y="34957"/>
                        <a:pt x="46672" y="37433"/>
                        <a:pt x="41339" y="42291"/>
                      </a:cubicBezTo>
                      <a:cubicBezTo>
                        <a:pt x="36005" y="47244"/>
                        <a:pt x="33338" y="55817"/>
                        <a:pt x="33338" y="68008"/>
                      </a:cubicBezTo>
                      <a:lnTo>
                        <a:pt x="33338" y="133731"/>
                      </a:lnTo>
                      <a:lnTo>
                        <a:pt x="0" y="133731"/>
                      </a:lnTo>
                      <a:lnTo>
                        <a:pt x="0" y="1810"/>
                      </a:lnTo>
                      <a:lnTo>
                        <a:pt x="33338" y="1810"/>
                      </a:lnTo>
                      <a:lnTo>
                        <a:pt x="33338" y="22289"/>
                      </a:lnTo>
                      <a:cubicBezTo>
                        <a:pt x="37624" y="15335"/>
                        <a:pt x="43243" y="9811"/>
                        <a:pt x="50102" y="5905"/>
                      </a:cubicBezTo>
                      <a:close/>
                    </a:path>
                  </a:pathLst>
                </a:custGeom>
                <a:grpFill/>
                <a:ln w="9525" cap="flat">
                  <a:noFill/>
                  <a:prstDash val="solid"/>
                  <a:miter/>
                </a:ln>
              </p:spPr>
              <p:txBody>
                <a:bodyPr rtlCol="0" anchor="ctr"/>
                <a:lstStyle/>
                <a:p>
                  <a:endParaRPr lang="fi-FI" sz="3200"/>
                </a:p>
              </p:txBody>
            </p:sp>
            <p:sp>
              <p:nvSpPr>
                <p:cNvPr id="567" name="Vapaamuotoinen: Muoto 566">
                  <a:extLst>
                    <a:ext uri="{FF2B5EF4-FFF2-40B4-BE49-F238E27FC236}">
                      <a16:creationId xmlns:a16="http://schemas.microsoft.com/office/drawing/2014/main" id="{FAD5C0E1-D7CD-8C24-B1A3-2BA0E597364A}"/>
                    </a:ext>
                  </a:extLst>
                </p:cNvPr>
                <p:cNvSpPr/>
                <p:nvPr/>
              </p:nvSpPr>
              <p:spPr>
                <a:xfrm>
                  <a:off x="4149184" y="2592990"/>
                  <a:ext cx="137350" cy="136112"/>
                </a:xfrm>
                <a:custGeom>
                  <a:avLst/>
                  <a:gdLst>
                    <a:gd name="connsiteX0" fmla="*/ 8096 w 137350"/>
                    <a:gd name="connsiteY0" fmla="*/ 32195 h 136112"/>
                    <a:gd name="connsiteX1" fmla="*/ 29718 w 137350"/>
                    <a:gd name="connsiteY1" fmla="*/ 8382 h 136112"/>
                    <a:gd name="connsiteX2" fmla="*/ 60293 w 137350"/>
                    <a:gd name="connsiteY2" fmla="*/ 0 h 136112"/>
                    <a:gd name="connsiteX3" fmla="*/ 86106 w 137350"/>
                    <a:gd name="connsiteY3" fmla="*/ 5905 h 136112"/>
                    <a:gd name="connsiteX4" fmla="*/ 103822 w 137350"/>
                    <a:gd name="connsiteY4" fmla="*/ 20955 h 136112"/>
                    <a:gd name="connsiteX5" fmla="*/ 103822 w 137350"/>
                    <a:gd name="connsiteY5" fmla="*/ 2096 h 136112"/>
                    <a:gd name="connsiteX6" fmla="*/ 137350 w 137350"/>
                    <a:gd name="connsiteY6" fmla="*/ 2096 h 136112"/>
                    <a:gd name="connsiteX7" fmla="*/ 137350 w 137350"/>
                    <a:gd name="connsiteY7" fmla="*/ 134017 h 136112"/>
                    <a:gd name="connsiteX8" fmla="*/ 103822 w 137350"/>
                    <a:gd name="connsiteY8" fmla="*/ 134017 h 136112"/>
                    <a:gd name="connsiteX9" fmla="*/ 103822 w 137350"/>
                    <a:gd name="connsiteY9" fmla="*/ 114681 h 136112"/>
                    <a:gd name="connsiteX10" fmla="*/ 86106 w 137350"/>
                    <a:gd name="connsiteY10" fmla="*/ 130016 h 136112"/>
                    <a:gd name="connsiteX11" fmla="*/ 60007 w 137350"/>
                    <a:gd name="connsiteY11" fmla="*/ 136112 h 136112"/>
                    <a:gd name="connsiteX12" fmla="*/ 29623 w 137350"/>
                    <a:gd name="connsiteY12" fmla="*/ 127540 h 136112"/>
                    <a:gd name="connsiteX13" fmla="*/ 8001 w 137350"/>
                    <a:gd name="connsiteY13" fmla="*/ 103346 h 136112"/>
                    <a:gd name="connsiteX14" fmla="*/ 0 w 137350"/>
                    <a:gd name="connsiteY14" fmla="*/ 67532 h 136112"/>
                    <a:gd name="connsiteX15" fmla="*/ 8001 w 137350"/>
                    <a:gd name="connsiteY15" fmla="*/ 32099 h 136112"/>
                    <a:gd name="connsiteX16" fmla="*/ 99155 w 137350"/>
                    <a:gd name="connsiteY16" fmla="*/ 47339 h 136112"/>
                    <a:gd name="connsiteX17" fmla="*/ 86296 w 137350"/>
                    <a:gd name="connsiteY17" fmla="*/ 34004 h 136112"/>
                    <a:gd name="connsiteX18" fmla="*/ 68866 w 137350"/>
                    <a:gd name="connsiteY18" fmla="*/ 29337 h 136112"/>
                    <a:gd name="connsiteX19" fmla="*/ 51721 w 137350"/>
                    <a:gd name="connsiteY19" fmla="*/ 33814 h 136112"/>
                    <a:gd name="connsiteX20" fmla="*/ 38957 w 137350"/>
                    <a:gd name="connsiteY20" fmla="*/ 47053 h 136112"/>
                    <a:gd name="connsiteX21" fmla="*/ 34099 w 137350"/>
                    <a:gd name="connsiteY21" fmla="*/ 67628 h 136112"/>
                    <a:gd name="connsiteX22" fmla="*/ 38957 w 137350"/>
                    <a:gd name="connsiteY22" fmla="*/ 88487 h 136112"/>
                    <a:gd name="connsiteX23" fmla="*/ 51816 w 137350"/>
                    <a:gd name="connsiteY23" fmla="*/ 102203 h 136112"/>
                    <a:gd name="connsiteX24" fmla="*/ 68866 w 137350"/>
                    <a:gd name="connsiteY24" fmla="*/ 106966 h 136112"/>
                    <a:gd name="connsiteX25" fmla="*/ 86296 w 137350"/>
                    <a:gd name="connsiteY25" fmla="*/ 102299 h 136112"/>
                    <a:gd name="connsiteX26" fmla="*/ 99155 w 137350"/>
                    <a:gd name="connsiteY26" fmla="*/ 88964 h 136112"/>
                    <a:gd name="connsiteX27" fmla="*/ 103918 w 137350"/>
                    <a:gd name="connsiteY27" fmla="*/ 68104 h 136112"/>
                    <a:gd name="connsiteX28" fmla="*/ 99155 w 137350"/>
                    <a:gd name="connsiteY28" fmla="*/ 47244 h 13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7350" h="136112">
                      <a:moveTo>
                        <a:pt x="8096" y="32195"/>
                      </a:moveTo>
                      <a:cubicBezTo>
                        <a:pt x="13430" y="21907"/>
                        <a:pt x="20669" y="13906"/>
                        <a:pt x="29718" y="8382"/>
                      </a:cubicBezTo>
                      <a:cubicBezTo>
                        <a:pt x="38862" y="2857"/>
                        <a:pt x="49054" y="0"/>
                        <a:pt x="60293" y="0"/>
                      </a:cubicBezTo>
                      <a:cubicBezTo>
                        <a:pt x="70104" y="0"/>
                        <a:pt x="78772" y="2000"/>
                        <a:pt x="86106" y="5905"/>
                      </a:cubicBezTo>
                      <a:cubicBezTo>
                        <a:pt x="93536" y="9906"/>
                        <a:pt x="99441" y="14859"/>
                        <a:pt x="103822" y="20955"/>
                      </a:cubicBezTo>
                      <a:lnTo>
                        <a:pt x="103822" y="2096"/>
                      </a:lnTo>
                      <a:lnTo>
                        <a:pt x="137350" y="2096"/>
                      </a:lnTo>
                      <a:lnTo>
                        <a:pt x="137350" y="134017"/>
                      </a:lnTo>
                      <a:lnTo>
                        <a:pt x="103822" y="134017"/>
                      </a:lnTo>
                      <a:lnTo>
                        <a:pt x="103822" y="114681"/>
                      </a:lnTo>
                      <a:cubicBezTo>
                        <a:pt x="99536" y="120872"/>
                        <a:pt x="93631" y="126016"/>
                        <a:pt x="86106" y="130016"/>
                      </a:cubicBezTo>
                      <a:cubicBezTo>
                        <a:pt x="78581" y="134112"/>
                        <a:pt x="69914" y="136112"/>
                        <a:pt x="60007" y="136112"/>
                      </a:cubicBezTo>
                      <a:cubicBezTo>
                        <a:pt x="48863" y="136112"/>
                        <a:pt x="38767" y="133255"/>
                        <a:pt x="29623" y="127540"/>
                      </a:cubicBezTo>
                      <a:cubicBezTo>
                        <a:pt x="20479" y="121825"/>
                        <a:pt x="13240" y="113728"/>
                        <a:pt x="8001" y="103346"/>
                      </a:cubicBezTo>
                      <a:cubicBezTo>
                        <a:pt x="2667" y="92964"/>
                        <a:pt x="0" y="80963"/>
                        <a:pt x="0" y="67532"/>
                      </a:cubicBezTo>
                      <a:cubicBezTo>
                        <a:pt x="0" y="54102"/>
                        <a:pt x="2667" y="42386"/>
                        <a:pt x="8001" y="32099"/>
                      </a:cubicBezTo>
                      <a:close/>
                      <a:moveTo>
                        <a:pt x="99155" y="47339"/>
                      </a:moveTo>
                      <a:cubicBezTo>
                        <a:pt x="96012" y="41529"/>
                        <a:pt x="91726" y="37052"/>
                        <a:pt x="86296" y="34004"/>
                      </a:cubicBezTo>
                      <a:cubicBezTo>
                        <a:pt x="80867" y="30861"/>
                        <a:pt x="75152" y="29337"/>
                        <a:pt x="68866" y="29337"/>
                      </a:cubicBezTo>
                      <a:cubicBezTo>
                        <a:pt x="62579" y="29337"/>
                        <a:pt x="56959" y="30861"/>
                        <a:pt x="51721" y="33814"/>
                      </a:cubicBezTo>
                      <a:cubicBezTo>
                        <a:pt x="46482" y="36862"/>
                        <a:pt x="42196" y="41243"/>
                        <a:pt x="38957" y="47053"/>
                      </a:cubicBezTo>
                      <a:cubicBezTo>
                        <a:pt x="35719" y="52864"/>
                        <a:pt x="34099" y="59722"/>
                        <a:pt x="34099" y="67628"/>
                      </a:cubicBezTo>
                      <a:cubicBezTo>
                        <a:pt x="34099" y="75533"/>
                        <a:pt x="35719" y="82487"/>
                        <a:pt x="38957" y="88487"/>
                      </a:cubicBezTo>
                      <a:cubicBezTo>
                        <a:pt x="42196" y="94393"/>
                        <a:pt x="46482" y="98965"/>
                        <a:pt x="51816" y="102203"/>
                      </a:cubicBezTo>
                      <a:cubicBezTo>
                        <a:pt x="57150" y="105347"/>
                        <a:pt x="62770" y="106966"/>
                        <a:pt x="68866" y="106966"/>
                      </a:cubicBezTo>
                      <a:cubicBezTo>
                        <a:pt x="74962" y="106966"/>
                        <a:pt x="80867" y="105442"/>
                        <a:pt x="86296" y="102299"/>
                      </a:cubicBezTo>
                      <a:cubicBezTo>
                        <a:pt x="91726" y="99155"/>
                        <a:pt x="96012" y="94774"/>
                        <a:pt x="99155" y="88964"/>
                      </a:cubicBezTo>
                      <a:cubicBezTo>
                        <a:pt x="102298" y="83153"/>
                        <a:pt x="103918" y="76200"/>
                        <a:pt x="103918" y="68104"/>
                      </a:cubicBezTo>
                      <a:cubicBezTo>
                        <a:pt x="103918" y="60007"/>
                        <a:pt x="102298" y="53054"/>
                        <a:pt x="99155" y="47244"/>
                      </a:cubicBezTo>
                      <a:close/>
                    </a:path>
                  </a:pathLst>
                </a:custGeom>
                <a:grpFill/>
                <a:ln w="9525" cap="flat">
                  <a:noFill/>
                  <a:prstDash val="solid"/>
                  <a:miter/>
                </a:ln>
              </p:spPr>
              <p:txBody>
                <a:bodyPr rtlCol="0" anchor="ctr"/>
                <a:lstStyle/>
                <a:p>
                  <a:endParaRPr lang="fi-FI" sz="3200"/>
                </a:p>
              </p:txBody>
            </p:sp>
            <p:sp>
              <p:nvSpPr>
                <p:cNvPr id="568" name="Vapaamuotoinen: Muoto 567">
                  <a:extLst>
                    <a:ext uri="{FF2B5EF4-FFF2-40B4-BE49-F238E27FC236}">
                      <a16:creationId xmlns:a16="http://schemas.microsoft.com/office/drawing/2014/main" id="{1ED10E69-988E-9CA9-18E2-84FC122F8B6D}"/>
                    </a:ext>
                  </a:extLst>
                </p:cNvPr>
                <p:cNvSpPr/>
                <p:nvPr/>
              </p:nvSpPr>
              <p:spPr>
                <a:xfrm>
                  <a:off x="4319205" y="2593371"/>
                  <a:ext cx="125825" cy="133731"/>
                </a:xfrm>
                <a:custGeom>
                  <a:avLst/>
                  <a:gdLst>
                    <a:gd name="connsiteX0" fmla="*/ 111347 w 125825"/>
                    <a:gd name="connsiteY0" fmla="*/ 14859 h 133731"/>
                    <a:gd name="connsiteX1" fmla="*/ 125825 w 125825"/>
                    <a:gd name="connsiteY1" fmla="*/ 56388 h 133731"/>
                    <a:gd name="connsiteX2" fmla="*/ 125825 w 125825"/>
                    <a:gd name="connsiteY2" fmla="*/ 133731 h 133731"/>
                    <a:gd name="connsiteX3" fmla="*/ 92488 w 125825"/>
                    <a:gd name="connsiteY3" fmla="*/ 133731 h 133731"/>
                    <a:gd name="connsiteX4" fmla="*/ 92488 w 125825"/>
                    <a:gd name="connsiteY4" fmla="*/ 60865 h 133731"/>
                    <a:gd name="connsiteX5" fmla="*/ 84582 w 125825"/>
                    <a:gd name="connsiteY5" fmla="*/ 36671 h 133731"/>
                    <a:gd name="connsiteX6" fmla="*/ 63151 w 125825"/>
                    <a:gd name="connsiteY6" fmla="*/ 28194 h 133731"/>
                    <a:gd name="connsiteX7" fmla="*/ 41339 w 125825"/>
                    <a:gd name="connsiteY7" fmla="*/ 36671 h 133731"/>
                    <a:gd name="connsiteX8" fmla="*/ 33338 w 125825"/>
                    <a:gd name="connsiteY8" fmla="*/ 60865 h 133731"/>
                    <a:gd name="connsiteX9" fmla="*/ 33338 w 125825"/>
                    <a:gd name="connsiteY9" fmla="*/ 133731 h 133731"/>
                    <a:gd name="connsiteX10" fmla="*/ 0 w 125825"/>
                    <a:gd name="connsiteY10" fmla="*/ 133731 h 133731"/>
                    <a:gd name="connsiteX11" fmla="*/ 0 w 125825"/>
                    <a:gd name="connsiteY11" fmla="*/ 1810 h 133731"/>
                    <a:gd name="connsiteX12" fmla="*/ 33338 w 125825"/>
                    <a:gd name="connsiteY12" fmla="*/ 1810 h 133731"/>
                    <a:gd name="connsiteX13" fmla="*/ 33338 w 125825"/>
                    <a:gd name="connsiteY13" fmla="*/ 18288 h 133731"/>
                    <a:gd name="connsiteX14" fmla="*/ 50387 w 125825"/>
                    <a:gd name="connsiteY14" fmla="*/ 4858 h 133731"/>
                    <a:gd name="connsiteX15" fmla="*/ 73152 w 125825"/>
                    <a:gd name="connsiteY15" fmla="*/ 0 h 133731"/>
                    <a:gd name="connsiteX16" fmla="*/ 111252 w 125825"/>
                    <a:gd name="connsiteY16" fmla="*/ 14859 h 1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825" h="133731">
                      <a:moveTo>
                        <a:pt x="111347" y="14859"/>
                      </a:moveTo>
                      <a:cubicBezTo>
                        <a:pt x="121063" y="24765"/>
                        <a:pt x="125825" y="38672"/>
                        <a:pt x="125825" y="56388"/>
                      </a:cubicBezTo>
                      <a:lnTo>
                        <a:pt x="125825" y="133731"/>
                      </a:lnTo>
                      <a:lnTo>
                        <a:pt x="92488" y="133731"/>
                      </a:lnTo>
                      <a:lnTo>
                        <a:pt x="92488" y="60865"/>
                      </a:lnTo>
                      <a:cubicBezTo>
                        <a:pt x="92488" y="50387"/>
                        <a:pt x="89916" y="42291"/>
                        <a:pt x="84582" y="36671"/>
                      </a:cubicBezTo>
                      <a:cubicBezTo>
                        <a:pt x="79343" y="31051"/>
                        <a:pt x="72200" y="28194"/>
                        <a:pt x="63151" y="28194"/>
                      </a:cubicBezTo>
                      <a:cubicBezTo>
                        <a:pt x="54102" y="28194"/>
                        <a:pt x="46673" y="31051"/>
                        <a:pt x="41339" y="36671"/>
                      </a:cubicBezTo>
                      <a:cubicBezTo>
                        <a:pt x="36005" y="42291"/>
                        <a:pt x="33338" y="50387"/>
                        <a:pt x="33338" y="60865"/>
                      </a:cubicBezTo>
                      <a:lnTo>
                        <a:pt x="33338" y="133731"/>
                      </a:lnTo>
                      <a:lnTo>
                        <a:pt x="0" y="133731"/>
                      </a:lnTo>
                      <a:lnTo>
                        <a:pt x="0" y="1810"/>
                      </a:lnTo>
                      <a:lnTo>
                        <a:pt x="33338" y="1810"/>
                      </a:lnTo>
                      <a:lnTo>
                        <a:pt x="33338" y="18288"/>
                      </a:lnTo>
                      <a:cubicBezTo>
                        <a:pt x="37814" y="12573"/>
                        <a:pt x="43434" y="8096"/>
                        <a:pt x="50387" y="4858"/>
                      </a:cubicBezTo>
                      <a:cubicBezTo>
                        <a:pt x="57245" y="1619"/>
                        <a:pt x="64865" y="0"/>
                        <a:pt x="73152" y="0"/>
                      </a:cubicBezTo>
                      <a:cubicBezTo>
                        <a:pt x="88868" y="0"/>
                        <a:pt x="101537" y="4953"/>
                        <a:pt x="111252" y="14859"/>
                      </a:cubicBezTo>
                      <a:close/>
                    </a:path>
                  </a:pathLst>
                </a:custGeom>
                <a:grpFill/>
                <a:ln w="9525" cap="flat">
                  <a:noFill/>
                  <a:prstDash val="solid"/>
                  <a:miter/>
                </a:ln>
              </p:spPr>
              <p:txBody>
                <a:bodyPr rtlCol="0" anchor="ctr"/>
                <a:lstStyle/>
                <a:p>
                  <a:endParaRPr lang="fi-FI" sz="3200"/>
                </a:p>
              </p:txBody>
            </p:sp>
            <p:sp>
              <p:nvSpPr>
                <p:cNvPr id="569" name="Vapaamuotoinen: Muoto 568">
                  <a:extLst>
                    <a:ext uri="{FF2B5EF4-FFF2-40B4-BE49-F238E27FC236}">
                      <a16:creationId xmlns:a16="http://schemas.microsoft.com/office/drawing/2014/main" id="{E2B5A8C2-95BE-3E15-53FD-148077E9346F}"/>
                    </a:ext>
                  </a:extLst>
                </p:cNvPr>
                <p:cNvSpPr/>
                <p:nvPr/>
              </p:nvSpPr>
              <p:spPr>
                <a:xfrm>
                  <a:off x="4476749" y="2550890"/>
                  <a:ext cx="121443" cy="176212"/>
                </a:xfrm>
                <a:custGeom>
                  <a:avLst/>
                  <a:gdLst>
                    <a:gd name="connsiteX0" fmla="*/ 78105 w 121443"/>
                    <a:gd name="connsiteY0" fmla="*/ 176213 h 176212"/>
                    <a:gd name="connsiteX1" fmla="*/ 33338 w 121443"/>
                    <a:gd name="connsiteY1" fmla="*/ 120015 h 176212"/>
                    <a:gd name="connsiteX2" fmla="*/ 33338 w 121443"/>
                    <a:gd name="connsiteY2" fmla="*/ 176213 h 176212"/>
                    <a:gd name="connsiteX3" fmla="*/ 0 w 121443"/>
                    <a:gd name="connsiteY3" fmla="*/ 176213 h 176212"/>
                    <a:gd name="connsiteX4" fmla="*/ 0 w 121443"/>
                    <a:gd name="connsiteY4" fmla="*/ 0 h 176212"/>
                    <a:gd name="connsiteX5" fmla="*/ 33338 w 121443"/>
                    <a:gd name="connsiteY5" fmla="*/ 0 h 176212"/>
                    <a:gd name="connsiteX6" fmla="*/ 33338 w 121443"/>
                    <a:gd name="connsiteY6" fmla="*/ 100203 h 176212"/>
                    <a:gd name="connsiteX7" fmla="*/ 77629 w 121443"/>
                    <a:gd name="connsiteY7" fmla="*/ 44196 h 176212"/>
                    <a:gd name="connsiteX8" fmla="*/ 120967 w 121443"/>
                    <a:gd name="connsiteY8" fmla="*/ 44196 h 176212"/>
                    <a:gd name="connsiteX9" fmla="*/ 62865 w 121443"/>
                    <a:gd name="connsiteY9" fmla="*/ 110395 h 176212"/>
                    <a:gd name="connsiteX10" fmla="*/ 121444 w 121443"/>
                    <a:gd name="connsiteY10" fmla="*/ 176117 h 176212"/>
                    <a:gd name="connsiteX11" fmla="*/ 78105 w 121443"/>
                    <a:gd name="connsiteY11" fmla="*/ 176117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43" h="176212">
                      <a:moveTo>
                        <a:pt x="78105" y="176213"/>
                      </a:moveTo>
                      <a:lnTo>
                        <a:pt x="33338" y="120015"/>
                      </a:lnTo>
                      <a:lnTo>
                        <a:pt x="33338" y="176213"/>
                      </a:lnTo>
                      <a:lnTo>
                        <a:pt x="0" y="176213"/>
                      </a:lnTo>
                      <a:lnTo>
                        <a:pt x="0" y="0"/>
                      </a:lnTo>
                      <a:lnTo>
                        <a:pt x="33338" y="0"/>
                      </a:lnTo>
                      <a:lnTo>
                        <a:pt x="33338" y="100203"/>
                      </a:lnTo>
                      <a:lnTo>
                        <a:pt x="77629" y="44196"/>
                      </a:lnTo>
                      <a:lnTo>
                        <a:pt x="120967" y="44196"/>
                      </a:lnTo>
                      <a:lnTo>
                        <a:pt x="62865" y="110395"/>
                      </a:lnTo>
                      <a:lnTo>
                        <a:pt x="121444" y="176117"/>
                      </a:lnTo>
                      <a:lnTo>
                        <a:pt x="78105" y="176117"/>
                      </a:lnTo>
                      <a:close/>
                    </a:path>
                  </a:pathLst>
                </a:custGeom>
                <a:grpFill/>
                <a:ln w="9525" cap="flat">
                  <a:noFill/>
                  <a:prstDash val="solid"/>
                  <a:miter/>
                </a:ln>
              </p:spPr>
              <p:txBody>
                <a:bodyPr rtlCol="0" anchor="ctr"/>
                <a:lstStyle/>
                <a:p>
                  <a:endParaRPr lang="fi-FI" sz="3200"/>
                </a:p>
              </p:txBody>
            </p:sp>
            <p:sp>
              <p:nvSpPr>
                <p:cNvPr id="570" name="Vapaamuotoinen: Muoto 569">
                  <a:extLst>
                    <a:ext uri="{FF2B5EF4-FFF2-40B4-BE49-F238E27FC236}">
                      <a16:creationId xmlns:a16="http://schemas.microsoft.com/office/drawing/2014/main" id="{8A19AEFB-98C9-96D4-3F1F-B69B357FB6AA}"/>
                    </a:ext>
                  </a:extLst>
                </p:cNvPr>
                <p:cNvSpPr/>
                <p:nvPr/>
              </p:nvSpPr>
              <p:spPr>
                <a:xfrm>
                  <a:off x="4614671" y="2595086"/>
                  <a:ext cx="125825" cy="133635"/>
                </a:xfrm>
                <a:custGeom>
                  <a:avLst/>
                  <a:gdLst>
                    <a:gd name="connsiteX0" fmla="*/ 125635 w 125825"/>
                    <a:gd name="connsiteY0" fmla="*/ 95 h 133635"/>
                    <a:gd name="connsiteX1" fmla="*/ 125635 w 125825"/>
                    <a:gd name="connsiteY1" fmla="*/ 132017 h 133635"/>
                    <a:gd name="connsiteX2" fmla="*/ 92107 w 125825"/>
                    <a:gd name="connsiteY2" fmla="*/ 132017 h 133635"/>
                    <a:gd name="connsiteX3" fmla="*/ 92107 w 125825"/>
                    <a:gd name="connsiteY3" fmla="*/ 115348 h 133635"/>
                    <a:gd name="connsiteX4" fmla="*/ 75343 w 125825"/>
                    <a:gd name="connsiteY4" fmla="*/ 128778 h 133635"/>
                    <a:gd name="connsiteX5" fmla="*/ 52864 w 125825"/>
                    <a:gd name="connsiteY5" fmla="*/ 133636 h 133635"/>
                    <a:gd name="connsiteX6" fmla="*/ 25432 w 125825"/>
                    <a:gd name="connsiteY6" fmla="*/ 127064 h 133635"/>
                    <a:gd name="connsiteX7" fmla="*/ 6763 w 125825"/>
                    <a:gd name="connsiteY7" fmla="*/ 107728 h 133635"/>
                    <a:gd name="connsiteX8" fmla="*/ 0 w 125825"/>
                    <a:gd name="connsiteY8" fmla="*/ 77343 h 133635"/>
                    <a:gd name="connsiteX9" fmla="*/ 0 w 125825"/>
                    <a:gd name="connsiteY9" fmla="*/ 0 h 133635"/>
                    <a:gd name="connsiteX10" fmla="*/ 33338 w 125825"/>
                    <a:gd name="connsiteY10" fmla="*/ 0 h 133635"/>
                    <a:gd name="connsiteX11" fmla="*/ 33338 w 125825"/>
                    <a:gd name="connsiteY11" fmla="*/ 72580 h 133635"/>
                    <a:gd name="connsiteX12" fmla="*/ 41243 w 125825"/>
                    <a:gd name="connsiteY12" fmla="*/ 96774 h 133635"/>
                    <a:gd name="connsiteX13" fmla="*/ 62674 w 125825"/>
                    <a:gd name="connsiteY13" fmla="*/ 105251 h 133635"/>
                    <a:gd name="connsiteX14" fmla="*/ 84391 w 125825"/>
                    <a:gd name="connsiteY14" fmla="*/ 96774 h 133635"/>
                    <a:gd name="connsiteX15" fmla="*/ 92297 w 125825"/>
                    <a:gd name="connsiteY15" fmla="*/ 72580 h 133635"/>
                    <a:gd name="connsiteX16" fmla="*/ 92297 w 125825"/>
                    <a:gd name="connsiteY16" fmla="*/ 0 h 133635"/>
                    <a:gd name="connsiteX17" fmla="*/ 125825 w 125825"/>
                    <a:gd name="connsiteY17" fmla="*/ 0 h 13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825" h="133635">
                      <a:moveTo>
                        <a:pt x="125635" y="95"/>
                      </a:moveTo>
                      <a:lnTo>
                        <a:pt x="125635" y="132017"/>
                      </a:lnTo>
                      <a:lnTo>
                        <a:pt x="92107" y="132017"/>
                      </a:lnTo>
                      <a:lnTo>
                        <a:pt x="92107" y="115348"/>
                      </a:lnTo>
                      <a:cubicBezTo>
                        <a:pt x="87820" y="121063"/>
                        <a:pt x="82201" y="125540"/>
                        <a:pt x="75343" y="128778"/>
                      </a:cubicBezTo>
                      <a:cubicBezTo>
                        <a:pt x="68390" y="132017"/>
                        <a:pt x="60960" y="133636"/>
                        <a:pt x="52864" y="133636"/>
                      </a:cubicBezTo>
                      <a:cubicBezTo>
                        <a:pt x="42577" y="133636"/>
                        <a:pt x="33433" y="131445"/>
                        <a:pt x="25432" y="127064"/>
                      </a:cubicBezTo>
                      <a:cubicBezTo>
                        <a:pt x="17526" y="122682"/>
                        <a:pt x="11240" y="116300"/>
                        <a:pt x="6763" y="107728"/>
                      </a:cubicBezTo>
                      <a:cubicBezTo>
                        <a:pt x="2286" y="99250"/>
                        <a:pt x="0" y="89154"/>
                        <a:pt x="0" y="77343"/>
                      </a:cubicBezTo>
                      <a:lnTo>
                        <a:pt x="0" y="0"/>
                      </a:lnTo>
                      <a:lnTo>
                        <a:pt x="33338" y="0"/>
                      </a:lnTo>
                      <a:lnTo>
                        <a:pt x="33338" y="72580"/>
                      </a:lnTo>
                      <a:cubicBezTo>
                        <a:pt x="33338" y="83058"/>
                        <a:pt x="36004" y="91154"/>
                        <a:pt x="41243" y="96774"/>
                      </a:cubicBezTo>
                      <a:cubicBezTo>
                        <a:pt x="46482" y="102394"/>
                        <a:pt x="53626" y="105251"/>
                        <a:pt x="62674" y="105251"/>
                      </a:cubicBezTo>
                      <a:cubicBezTo>
                        <a:pt x="71723" y="105251"/>
                        <a:pt x="79153" y="102394"/>
                        <a:pt x="84391" y="96774"/>
                      </a:cubicBezTo>
                      <a:cubicBezTo>
                        <a:pt x="89630" y="91154"/>
                        <a:pt x="92297" y="83058"/>
                        <a:pt x="92297" y="72580"/>
                      </a:cubicBezTo>
                      <a:lnTo>
                        <a:pt x="92297" y="0"/>
                      </a:lnTo>
                      <a:lnTo>
                        <a:pt x="125825" y="0"/>
                      </a:lnTo>
                      <a:close/>
                    </a:path>
                  </a:pathLst>
                </a:custGeom>
                <a:grpFill/>
                <a:ln w="9525" cap="flat">
                  <a:noFill/>
                  <a:prstDash val="solid"/>
                  <a:miter/>
                </a:ln>
              </p:spPr>
              <p:txBody>
                <a:bodyPr rtlCol="0" anchor="ctr"/>
                <a:lstStyle/>
                <a:p>
                  <a:endParaRPr lang="fi-FI" sz="3200"/>
                </a:p>
              </p:txBody>
            </p:sp>
            <p:sp>
              <p:nvSpPr>
                <p:cNvPr id="571" name="Vapaamuotoinen: Muoto 570">
                  <a:extLst>
                    <a:ext uri="{FF2B5EF4-FFF2-40B4-BE49-F238E27FC236}">
                      <a16:creationId xmlns:a16="http://schemas.microsoft.com/office/drawing/2014/main" id="{9FA3FE3E-633E-4617-C357-DB50E2191BE2}"/>
                    </a:ext>
                  </a:extLst>
                </p:cNvPr>
                <p:cNvSpPr/>
                <p:nvPr/>
              </p:nvSpPr>
              <p:spPr>
                <a:xfrm>
                  <a:off x="4773167" y="2550890"/>
                  <a:ext cx="33337" cy="176212"/>
                </a:xfrm>
                <a:custGeom>
                  <a:avLst/>
                  <a:gdLst>
                    <a:gd name="connsiteX0" fmla="*/ 33338 w 33337"/>
                    <a:gd name="connsiteY0" fmla="*/ 0 h 176212"/>
                    <a:gd name="connsiteX1" fmla="*/ 33338 w 33337"/>
                    <a:gd name="connsiteY1" fmla="*/ 176213 h 176212"/>
                    <a:gd name="connsiteX2" fmla="*/ 0 w 33337"/>
                    <a:gd name="connsiteY2" fmla="*/ 176213 h 176212"/>
                    <a:gd name="connsiteX3" fmla="*/ 0 w 33337"/>
                    <a:gd name="connsiteY3" fmla="*/ 0 h 176212"/>
                    <a:gd name="connsiteX4" fmla="*/ 33338 w 33337"/>
                    <a:gd name="connsiteY4" fmla="*/ 0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176212">
                      <a:moveTo>
                        <a:pt x="33338" y="0"/>
                      </a:moveTo>
                      <a:lnTo>
                        <a:pt x="33338" y="176213"/>
                      </a:lnTo>
                      <a:lnTo>
                        <a:pt x="0" y="176213"/>
                      </a:lnTo>
                      <a:lnTo>
                        <a:pt x="0" y="0"/>
                      </a:lnTo>
                      <a:lnTo>
                        <a:pt x="33338" y="0"/>
                      </a:lnTo>
                      <a:close/>
                    </a:path>
                  </a:pathLst>
                </a:custGeom>
                <a:grpFill/>
                <a:ln w="9525" cap="flat">
                  <a:noFill/>
                  <a:prstDash val="solid"/>
                  <a:miter/>
                </a:ln>
              </p:spPr>
              <p:txBody>
                <a:bodyPr rtlCol="0" anchor="ctr"/>
                <a:lstStyle/>
                <a:p>
                  <a:endParaRPr lang="fi-FI" sz="3200"/>
                </a:p>
              </p:txBody>
            </p:sp>
            <p:sp>
              <p:nvSpPr>
                <p:cNvPr id="572" name="Vapaamuotoinen: Muoto 571">
                  <a:extLst>
                    <a:ext uri="{FF2B5EF4-FFF2-40B4-BE49-F238E27FC236}">
                      <a16:creationId xmlns:a16="http://schemas.microsoft.com/office/drawing/2014/main" id="{19B454E2-3E1C-7873-0E97-CC18F21E7149}"/>
                    </a:ext>
                  </a:extLst>
                </p:cNvPr>
                <p:cNvSpPr/>
                <p:nvPr/>
              </p:nvSpPr>
              <p:spPr>
                <a:xfrm>
                  <a:off x="4839366" y="2550890"/>
                  <a:ext cx="33337" cy="176212"/>
                </a:xfrm>
                <a:custGeom>
                  <a:avLst/>
                  <a:gdLst>
                    <a:gd name="connsiteX0" fmla="*/ 33338 w 33337"/>
                    <a:gd name="connsiteY0" fmla="*/ 0 h 176212"/>
                    <a:gd name="connsiteX1" fmla="*/ 33338 w 33337"/>
                    <a:gd name="connsiteY1" fmla="*/ 176213 h 176212"/>
                    <a:gd name="connsiteX2" fmla="*/ 0 w 33337"/>
                    <a:gd name="connsiteY2" fmla="*/ 176213 h 176212"/>
                    <a:gd name="connsiteX3" fmla="*/ 0 w 33337"/>
                    <a:gd name="connsiteY3" fmla="*/ 0 h 176212"/>
                    <a:gd name="connsiteX4" fmla="*/ 33338 w 33337"/>
                    <a:gd name="connsiteY4" fmla="*/ 0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176212">
                      <a:moveTo>
                        <a:pt x="33338" y="0"/>
                      </a:moveTo>
                      <a:lnTo>
                        <a:pt x="33338" y="176213"/>
                      </a:lnTo>
                      <a:lnTo>
                        <a:pt x="0" y="176213"/>
                      </a:lnTo>
                      <a:lnTo>
                        <a:pt x="0" y="0"/>
                      </a:lnTo>
                      <a:lnTo>
                        <a:pt x="33338" y="0"/>
                      </a:lnTo>
                      <a:close/>
                    </a:path>
                  </a:pathLst>
                </a:custGeom>
                <a:grpFill/>
                <a:ln w="9525" cap="flat">
                  <a:noFill/>
                  <a:prstDash val="solid"/>
                  <a:miter/>
                </a:ln>
              </p:spPr>
              <p:txBody>
                <a:bodyPr rtlCol="0" anchor="ctr"/>
                <a:lstStyle/>
                <a:p>
                  <a:endParaRPr lang="fi-FI" sz="3200"/>
                </a:p>
              </p:txBody>
            </p:sp>
            <p:sp>
              <p:nvSpPr>
                <p:cNvPr id="573" name="Vapaamuotoinen: Muoto 572">
                  <a:extLst>
                    <a:ext uri="{FF2B5EF4-FFF2-40B4-BE49-F238E27FC236}">
                      <a16:creationId xmlns:a16="http://schemas.microsoft.com/office/drawing/2014/main" id="{D04D07A7-8B79-1A2A-915F-FE3724D349C4}"/>
                    </a:ext>
                  </a:extLst>
                </p:cNvPr>
                <p:cNvSpPr/>
                <p:nvPr/>
              </p:nvSpPr>
              <p:spPr>
                <a:xfrm>
                  <a:off x="4896897" y="2592990"/>
                  <a:ext cx="137350" cy="136112"/>
                </a:xfrm>
                <a:custGeom>
                  <a:avLst/>
                  <a:gdLst>
                    <a:gd name="connsiteX0" fmla="*/ 8096 w 137350"/>
                    <a:gd name="connsiteY0" fmla="*/ 32195 h 136112"/>
                    <a:gd name="connsiteX1" fmla="*/ 29718 w 137350"/>
                    <a:gd name="connsiteY1" fmla="*/ 8382 h 136112"/>
                    <a:gd name="connsiteX2" fmla="*/ 60293 w 137350"/>
                    <a:gd name="connsiteY2" fmla="*/ 0 h 136112"/>
                    <a:gd name="connsiteX3" fmla="*/ 86106 w 137350"/>
                    <a:gd name="connsiteY3" fmla="*/ 5905 h 136112"/>
                    <a:gd name="connsiteX4" fmla="*/ 103823 w 137350"/>
                    <a:gd name="connsiteY4" fmla="*/ 20955 h 136112"/>
                    <a:gd name="connsiteX5" fmla="*/ 103823 w 137350"/>
                    <a:gd name="connsiteY5" fmla="*/ 2096 h 136112"/>
                    <a:gd name="connsiteX6" fmla="*/ 137350 w 137350"/>
                    <a:gd name="connsiteY6" fmla="*/ 2096 h 136112"/>
                    <a:gd name="connsiteX7" fmla="*/ 137350 w 137350"/>
                    <a:gd name="connsiteY7" fmla="*/ 134017 h 136112"/>
                    <a:gd name="connsiteX8" fmla="*/ 103823 w 137350"/>
                    <a:gd name="connsiteY8" fmla="*/ 134017 h 136112"/>
                    <a:gd name="connsiteX9" fmla="*/ 103823 w 137350"/>
                    <a:gd name="connsiteY9" fmla="*/ 114681 h 136112"/>
                    <a:gd name="connsiteX10" fmla="*/ 86106 w 137350"/>
                    <a:gd name="connsiteY10" fmla="*/ 130016 h 136112"/>
                    <a:gd name="connsiteX11" fmla="*/ 60008 w 137350"/>
                    <a:gd name="connsiteY11" fmla="*/ 136112 h 136112"/>
                    <a:gd name="connsiteX12" fmla="*/ 29623 w 137350"/>
                    <a:gd name="connsiteY12" fmla="*/ 127540 h 136112"/>
                    <a:gd name="connsiteX13" fmla="*/ 8001 w 137350"/>
                    <a:gd name="connsiteY13" fmla="*/ 103346 h 136112"/>
                    <a:gd name="connsiteX14" fmla="*/ 0 w 137350"/>
                    <a:gd name="connsiteY14" fmla="*/ 67532 h 136112"/>
                    <a:gd name="connsiteX15" fmla="*/ 8001 w 137350"/>
                    <a:gd name="connsiteY15" fmla="*/ 32099 h 136112"/>
                    <a:gd name="connsiteX16" fmla="*/ 99155 w 137350"/>
                    <a:gd name="connsiteY16" fmla="*/ 47339 h 136112"/>
                    <a:gd name="connsiteX17" fmla="*/ 86296 w 137350"/>
                    <a:gd name="connsiteY17" fmla="*/ 34004 h 136112"/>
                    <a:gd name="connsiteX18" fmla="*/ 68866 w 137350"/>
                    <a:gd name="connsiteY18" fmla="*/ 29337 h 136112"/>
                    <a:gd name="connsiteX19" fmla="*/ 51721 w 137350"/>
                    <a:gd name="connsiteY19" fmla="*/ 33814 h 136112"/>
                    <a:gd name="connsiteX20" fmla="*/ 38957 w 137350"/>
                    <a:gd name="connsiteY20" fmla="*/ 47053 h 136112"/>
                    <a:gd name="connsiteX21" fmla="*/ 34100 w 137350"/>
                    <a:gd name="connsiteY21" fmla="*/ 67628 h 136112"/>
                    <a:gd name="connsiteX22" fmla="*/ 38957 w 137350"/>
                    <a:gd name="connsiteY22" fmla="*/ 88487 h 136112"/>
                    <a:gd name="connsiteX23" fmla="*/ 51816 w 137350"/>
                    <a:gd name="connsiteY23" fmla="*/ 102203 h 136112"/>
                    <a:gd name="connsiteX24" fmla="*/ 68866 w 137350"/>
                    <a:gd name="connsiteY24" fmla="*/ 106966 h 136112"/>
                    <a:gd name="connsiteX25" fmla="*/ 86296 w 137350"/>
                    <a:gd name="connsiteY25" fmla="*/ 102299 h 136112"/>
                    <a:gd name="connsiteX26" fmla="*/ 99155 w 137350"/>
                    <a:gd name="connsiteY26" fmla="*/ 88964 h 136112"/>
                    <a:gd name="connsiteX27" fmla="*/ 103918 w 137350"/>
                    <a:gd name="connsiteY27" fmla="*/ 68104 h 136112"/>
                    <a:gd name="connsiteX28" fmla="*/ 99155 w 137350"/>
                    <a:gd name="connsiteY28" fmla="*/ 47244 h 13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7350" h="136112">
                      <a:moveTo>
                        <a:pt x="8096" y="32195"/>
                      </a:moveTo>
                      <a:cubicBezTo>
                        <a:pt x="13430" y="21907"/>
                        <a:pt x="20669" y="13906"/>
                        <a:pt x="29718" y="8382"/>
                      </a:cubicBezTo>
                      <a:cubicBezTo>
                        <a:pt x="38862" y="2857"/>
                        <a:pt x="49054" y="0"/>
                        <a:pt x="60293" y="0"/>
                      </a:cubicBezTo>
                      <a:cubicBezTo>
                        <a:pt x="70104" y="0"/>
                        <a:pt x="78772" y="2000"/>
                        <a:pt x="86106" y="5905"/>
                      </a:cubicBezTo>
                      <a:cubicBezTo>
                        <a:pt x="93536" y="9906"/>
                        <a:pt x="99441" y="14859"/>
                        <a:pt x="103823" y="20955"/>
                      </a:cubicBezTo>
                      <a:lnTo>
                        <a:pt x="103823" y="2096"/>
                      </a:lnTo>
                      <a:lnTo>
                        <a:pt x="137350" y="2096"/>
                      </a:lnTo>
                      <a:lnTo>
                        <a:pt x="137350" y="134017"/>
                      </a:lnTo>
                      <a:lnTo>
                        <a:pt x="103823" y="134017"/>
                      </a:lnTo>
                      <a:lnTo>
                        <a:pt x="103823" y="114681"/>
                      </a:lnTo>
                      <a:cubicBezTo>
                        <a:pt x="99536" y="120872"/>
                        <a:pt x="93631" y="126016"/>
                        <a:pt x="86106" y="130016"/>
                      </a:cubicBezTo>
                      <a:cubicBezTo>
                        <a:pt x="78581" y="134112"/>
                        <a:pt x="69913" y="136112"/>
                        <a:pt x="60008" y="136112"/>
                      </a:cubicBezTo>
                      <a:cubicBezTo>
                        <a:pt x="48863" y="136112"/>
                        <a:pt x="38767" y="133255"/>
                        <a:pt x="29623" y="127540"/>
                      </a:cubicBezTo>
                      <a:cubicBezTo>
                        <a:pt x="20479" y="121825"/>
                        <a:pt x="13240" y="113728"/>
                        <a:pt x="8001" y="103346"/>
                      </a:cubicBezTo>
                      <a:cubicBezTo>
                        <a:pt x="2667" y="92964"/>
                        <a:pt x="0" y="80963"/>
                        <a:pt x="0" y="67532"/>
                      </a:cubicBezTo>
                      <a:cubicBezTo>
                        <a:pt x="0" y="54102"/>
                        <a:pt x="2667" y="42386"/>
                        <a:pt x="8001" y="32099"/>
                      </a:cubicBezTo>
                      <a:close/>
                      <a:moveTo>
                        <a:pt x="99155" y="47339"/>
                      </a:moveTo>
                      <a:cubicBezTo>
                        <a:pt x="96012" y="41529"/>
                        <a:pt x="91726" y="37052"/>
                        <a:pt x="86296" y="34004"/>
                      </a:cubicBezTo>
                      <a:cubicBezTo>
                        <a:pt x="80867" y="30861"/>
                        <a:pt x="75152" y="29337"/>
                        <a:pt x="68866" y="29337"/>
                      </a:cubicBezTo>
                      <a:cubicBezTo>
                        <a:pt x="62579" y="29337"/>
                        <a:pt x="56959" y="30861"/>
                        <a:pt x="51721" y="33814"/>
                      </a:cubicBezTo>
                      <a:cubicBezTo>
                        <a:pt x="46482" y="36862"/>
                        <a:pt x="42196" y="41243"/>
                        <a:pt x="38957" y="47053"/>
                      </a:cubicBezTo>
                      <a:cubicBezTo>
                        <a:pt x="35719" y="52864"/>
                        <a:pt x="34100" y="59722"/>
                        <a:pt x="34100" y="67628"/>
                      </a:cubicBezTo>
                      <a:cubicBezTo>
                        <a:pt x="34100" y="75533"/>
                        <a:pt x="35719" y="82487"/>
                        <a:pt x="38957" y="88487"/>
                      </a:cubicBezTo>
                      <a:cubicBezTo>
                        <a:pt x="42196" y="94393"/>
                        <a:pt x="46482" y="98965"/>
                        <a:pt x="51816" y="102203"/>
                      </a:cubicBezTo>
                      <a:cubicBezTo>
                        <a:pt x="57150" y="105347"/>
                        <a:pt x="62770" y="106966"/>
                        <a:pt x="68866" y="106966"/>
                      </a:cubicBezTo>
                      <a:cubicBezTo>
                        <a:pt x="74962" y="106966"/>
                        <a:pt x="80867" y="105442"/>
                        <a:pt x="86296" y="102299"/>
                      </a:cubicBezTo>
                      <a:cubicBezTo>
                        <a:pt x="91726" y="99155"/>
                        <a:pt x="96012" y="94774"/>
                        <a:pt x="99155" y="88964"/>
                      </a:cubicBezTo>
                      <a:cubicBezTo>
                        <a:pt x="102298" y="83153"/>
                        <a:pt x="103918" y="76200"/>
                        <a:pt x="103918" y="68104"/>
                      </a:cubicBezTo>
                      <a:cubicBezTo>
                        <a:pt x="103918" y="60007"/>
                        <a:pt x="102298" y="53054"/>
                        <a:pt x="99155" y="47244"/>
                      </a:cubicBezTo>
                      <a:close/>
                    </a:path>
                  </a:pathLst>
                </a:custGeom>
                <a:grpFill/>
                <a:ln w="9525" cap="flat">
                  <a:noFill/>
                  <a:prstDash val="solid"/>
                  <a:miter/>
                </a:ln>
              </p:spPr>
              <p:txBody>
                <a:bodyPr rtlCol="0" anchor="ctr"/>
                <a:lstStyle/>
                <a:p>
                  <a:endParaRPr lang="fi-FI" sz="3200"/>
                </a:p>
              </p:txBody>
            </p:sp>
          </p:grpSp>
          <p:grpSp>
            <p:nvGrpSpPr>
              <p:cNvPr id="598" name="Ryhmä 597">
                <a:extLst>
                  <a:ext uri="{FF2B5EF4-FFF2-40B4-BE49-F238E27FC236}">
                    <a16:creationId xmlns:a16="http://schemas.microsoft.com/office/drawing/2014/main" id="{6FB9C4C5-99FA-DCEB-7302-C44B2D1E6B73}"/>
                  </a:ext>
                  <a:ext uri="{C183D7F6-B498-43B3-948B-1728B52AA6E4}">
                    <adec:decorative xmlns:adec="http://schemas.microsoft.com/office/drawing/2017/decorative" val="1"/>
                  </a:ext>
                </a:extLst>
              </p:cNvPr>
              <p:cNvGrpSpPr/>
              <p:nvPr userDrawn="1"/>
            </p:nvGrpSpPr>
            <p:grpSpPr>
              <a:xfrm>
                <a:off x="6930938" y="3999575"/>
                <a:ext cx="992950" cy="300601"/>
                <a:chOff x="3748563" y="2288762"/>
                <a:chExt cx="1654016" cy="500729"/>
              </a:xfrm>
              <a:solidFill>
                <a:schemeClr val="bg1"/>
              </a:solidFill>
            </p:grpSpPr>
            <p:sp>
              <p:nvSpPr>
                <p:cNvPr id="578" name="Vapaamuotoinen: Muoto 577">
                  <a:extLst>
                    <a:ext uri="{FF2B5EF4-FFF2-40B4-BE49-F238E27FC236}">
                      <a16:creationId xmlns:a16="http://schemas.microsoft.com/office/drawing/2014/main" id="{9F1AEB22-40F4-6D67-8AB8-C7804D5F8432}"/>
                    </a:ext>
                  </a:extLst>
                </p:cNvPr>
                <p:cNvSpPr/>
                <p:nvPr/>
              </p:nvSpPr>
              <p:spPr>
                <a:xfrm>
                  <a:off x="3748563" y="2312288"/>
                  <a:ext cx="146780" cy="167163"/>
                </a:xfrm>
                <a:custGeom>
                  <a:avLst/>
                  <a:gdLst>
                    <a:gd name="connsiteX0" fmla="*/ 96869 w 146780"/>
                    <a:gd name="connsiteY0" fmla="*/ 167164 h 167163"/>
                    <a:gd name="connsiteX1" fmla="*/ 40672 w 146780"/>
                    <a:gd name="connsiteY1" fmla="*/ 93345 h 167163"/>
                    <a:gd name="connsiteX2" fmla="*/ 40672 w 146780"/>
                    <a:gd name="connsiteY2" fmla="*/ 167164 h 167163"/>
                    <a:gd name="connsiteX3" fmla="*/ 0 w 146780"/>
                    <a:gd name="connsiteY3" fmla="*/ 167164 h 167163"/>
                    <a:gd name="connsiteX4" fmla="*/ 0 w 146780"/>
                    <a:gd name="connsiteY4" fmla="*/ 0 h 167163"/>
                    <a:gd name="connsiteX5" fmla="*/ 40767 w 146780"/>
                    <a:gd name="connsiteY5" fmla="*/ 0 h 167163"/>
                    <a:gd name="connsiteX6" fmla="*/ 40767 w 146780"/>
                    <a:gd name="connsiteY6" fmla="*/ 73343 h 167163"/>
                    <a:gd name="connsiteX7" fmla="*/ 96488 w 146780"/>
                    <a:gd name="connsiteY7" fmla="*/ 0 h 167163"/>
                    <a:gd name="connsiteX8" fmla="*/ 144399 w 146780"/>
                    <a:gd name="connsiteY8" fmla="*/ 0 h 167163"/>
                    <a:gd name="connsiteX9" fmla="*/ 79629 w 146780"/>
                    <a:gd name="connsiteY9" fmla="*/ 81915 h 167163"/>
                    <a:gd name="connsiteX10" fmla="*/ 146780 w 146780"/>
                    <a:gd name="connsiteY10" fmla="*/ 167164 h 167163"/>
                    <a:gd name="connsiteX11" fmla="*/ 97060 w 146780"/>
                    <a:gd name="connsiteY11" fmla="*/ 167164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780" h="167163">
                      <a:moveTo>
                        <a:pt x="96869" y="167164"/>
                      </a:moveTo>
                      <a:lnTo>
                        <a:pt x="40672" y="93345"/>
                      </a:lnTo>
                      <a:lnTo>
                        <a:pt x="40672" y="167164"/>
                      </a:lnTo>
                      <a:lnTo>
                        <a:pt x="0" y="167164"/>
                      </a:lnTo>
                      <a:lnTo>
                        <a:pt x="0" y="0"/>
                      </a:lnTo>
                      <a:lnTo>
                        <a:pt x="40767" y="0"/>
                      </a:lnTo>
                      <a:lnTo>
                        <a:pt x="40767" y="73343"/>
                      </a:lnTo>
                      <a:lnTo>
                        <a:pt x="96488" y="0"/>
                      </a:lnTo>
                      <a:lnTo>
                        <a:pt x="144399" y="0"/>
                      </a:lnTo>
                      <a:lnTo>
                        <a:pt x="79629" y="81915"/>
                      </a:lnTo>
                      <a:lnTo>
                        <a:pt x="146780" y="167164"/>
                      </a:lnTo>
                      <a:lnTo>
                        <a:pt x="97060" y="167164"/>
                      </a:lnTo>
                      <a:close/>
                    </a:path>
                  </a:pathLst>
                </a:custGeom>
                <a:grpFill/>
                <a:ln w="9525" cap="flat">
                  <a:noFill/>
                  <a:prstDash val="solid"/>
                  <a:miter/>
                </a:ln>
              </p:spPr>
              <p:txBody>
                <a:bodyPr rtlCol="0" anchor="ctr"/>
                <a:lstStyle/>
                <a:p>
                  <a:endParaRPr lang="fi-FI" sz="3200"/>
                </a:p>
              </p:txBody>
            </p:sp>
            <p:sp>
              <p:nvSpPr>
                <p:cNvPr id="579" name="Vapaamuotoinen: Muoto 578">
                  <a:extLst>
                    <a:ext uri="{FF2B5EF4-FFF2-40B4-BE49-F238E27FC236}">
                      <a16:creationId xmlns:a16="http://schemas.microsoft.com/office/drawing/2014/main" id="{5A0B4D0F-FF0C-963B-BD65-A8A3F544367A}"/>
                    </a:ext>
                  </a:extLst>
                </p:cNvPr>
                <p:cNvSpPr/>
                <p:nvPr/>
              </p:nvSpPr>
              <p:spPr>
                <a:xfrm>
                  <a:off x="3910774" y="2288762"/>
                  <a:ext cx="48291" cy="190690"/>
                </a:xfrm>
                <a:custGeom>
                  <a:avLst/>
                  <a:gdLst>
                    <a:gd name="connsiteX0" fmla="*/ 6763 w 48291"/>
                    <a:gd name="connsiteY0" fmla="*/ 37719 h 190690"/>
                    <a:gd name="connsiteX1" fmla="*/ 0 w 48291"/>
                    <a:gd name="connsiteY1" fmla="*/ 22098 h 190690"/>
                    <a:gd name="connsiteX2" fmla="*/ 6763 w 48291"/>
                    <a:gd name="connsiteY2" fmla="*/ 6287 h 190690"/>
                    <a:gd name="connsiteX3" fmla="*/ 24289 w 48291"/>
                    <a:gd name="connsiteY3" fmla="*/ 0 h 190690"/>
                    <a:gd name="connsiteX4" fmla="*/ 41529 w 48291"/>
                    <a:gd name="connsiteY4" fmla="*/ 6287 h 190690"/>
                    <a:gd name="connsiteX5" fmla="*/ 48292 w 48291"/>
                    <a:gd name="connsiteY5" fmla="*/ 22098 h 190690"/>
                    <a:gd name="connsiteX6" fmla="*/ 41529 w 48291"/>
                    <a:gd name="connsiteY6" fmla="*/ 37719 h 190690"/>
                    <a:gd name="connsiteX7" fmla="*/ 24289 w 48291"/>
                    <a:gd name="connsiteY7" fmla="*/ 44006 h 190690"/>
                    <a:gd name="connsiteX8" fmla="*/ 6763 w 48291"/>
                    <a:gd name="connsiteY8" fmla="*/ 37719 h 190690"/>
                    <a:gd name="connsiteX9" fmla="*/ 44482 w 48291"/>
                    <a:gd name="connsiteY9" fmla="*/ 57817 h 190690"/>
                    <a:gd name="connsiteX10" fmla="*/ 44482 w 48291"/>
                    <a:gd name="connsiteY10" fmla="*/ 190691 h 190690"/>
                    <a:gd name="connsiteX11" fmla="*/ 3715 w 48291"/>
                    <a:gd name="connsiteY11" fmla="*/ 190691 h 190690"/>
                    <a:gd name="connsiteX12" fmla="*/ 3715 w 48291"/>
                    <a:gd name="connsiteY12" fmla="*/ 57817 h 190690"/>
                    <a:gd name="connsiteX13" fmla="*/ 44482 w 48291"/>
                    <a:gd name="connsiteY13" fmla="*/ 57817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91" h="190690">
                      <a:moveTo>
                        <a:pt x="6763" y="37719"/>
                      </a:moveTo>
                      <a:cubicBezTo>
                        <a:pt x="2286" y="33528"/>
                        <a:pt x="0" y="28289"/>
                        <a:pt x="0" y="22098"/>
                      </a:cubicBezTo>
                      <a:cubicBezTo>
                        <a:pt x="0" y="15907"/>
                        <a:pt x="2286" y="10478"/>
                        <a:pt x="6763" y="6287"/>
                      </a:cubicBezTo>
                      <a:cubicBezTo>
                        <a:pt x="11240" y="2096"/>
                        <a:pt x="17145" y="0"/>
                        <a:pt x="24289" y="0"/>
                      </a:cubicBezTo>
                      <a:cubicBezTo>
                        <a:pt x="31432" y="0"/>
                        <a:pt x="37052" y="2096"/>
                        <a:pt x="41529" y="6287"/>
                      </a:cubicBezTo>
                      <a:cubicBezTo>
                        <a:pt x="46006" y="10478"/>
                        <a:pt x="48292" y="15812"/>
                        <a:pt x="48292" y="22098"/>
                      </a:cubicBezTo>
                      <a:cubicBezTo>
                        <a:pt x="48292" y="28385"/>
                        <a:pt x="46006" y="33528"/>
                        <a:pt x="41529" y="37719"/>
                      </a:cubicBezTo>
                      <a:cubicBezTo>
                        <a:pt x="36957" y="41910"/>
                        <a:pt x="31242" y="44006"/>
                        <a:pt x="24289" y="44006"/>
                      </a:cubicBezTo>
                      <a:cubicBezTo>
                        <a:pt x="17335" y="44006"/>
                        <a:pt x="11335" y="41910"/>
                        <a:pt x="6763" y="37719"/>
                      </a:cubicBezTo>
                      <a:close/>
                      <a:moveTo>
                        <a:pt x="44482" y="57817"/>
                      </a:moveTo>
                      <a:lnTo>
                        <a:pt x="44482" y="190691"/>
                      </a:lnTo>
                      <a:lnTo>
                        <a:pt x="3715" y="190691"/>
                      </a:lnTo>
                      <a:lnTo>
                        <a:pt x="3715" y="57817"/>
                      </a:lnTo>
                      <a:lnTo>
                        <a:pt x="44482" y="57817"/>
                      </a:lnTo>
                      <a:close/>
                    </a:path>
                  </a:pathLst>
                </a:custGeom>
                <a:grpFill/>
                <a:ln w="9525" cap="flat">
                  <a:noFill/>
                  <a:prstDash val="solid"/>
                  <a:miter/>
                </a:ln>
              </p:spPr>
              <p:txBody>
                <a:bodyPr rtlCol="0" anchor="ctr"/>
                <a:lstStyle/>
                <a:p>
                  <a:endParaRPr lang="fi-FI" sz="3200"/>
                </a:p>
              </p:txBody>
            </p:sp>
            <p:sp>
              <p:nvSpPr>
                <p:cNvPr id="580" name="Vapaamuotoinen: Muoto 579">
                  <a:extLst>
                    <a:ext uri="{FF2B5EF4-FFF2-40B4-BE49-F238E27FC236}">
                      <a16:creationId xmlns:a16="http://schemas.microsoft.com/office/drawing/2014/main" id="{807B1B28-1483-6962-2B7F-52E67671778F}"/>
                    </a:ext>
                  </a:extLst>
                </p:cNvPr>
                <p:cNvSpPr/>
                <p:nvPr/>
              </p:nvSpPr>
              <p:spPr>
                <a:xfrm>
                  <a:off x="3984688" y="2345245"/>
                  <a:ext cx="82486" cy="134397"/>
                </a:xfrm>
                <a:custGeom>
                  <a:avLst/>
                  <a:gdLst>
                    <a:gd name="connsiteX0" fmla="*/ 58674 w 82486"/>
                    <a:gd name="connsiteY0" fmla="*/ 6287 h 134397"/>
                    <a:gd name="connsiteX1" fmla="*/ 82487 w 82486"/>
                    <a:gd name="connsiteY1" fmla="*/ 0 h 134397"/>
                    <a:gd name="connsiteX2" fmla="*/ 82487 w 82486"/>
                    <a:gd name="connsiteY2" fmla="*/ 43148 h 134397"/>
                    <a:gd name="connsiteX3" fmla="*/ 71247 w 82486"/>
                    <a:gd name="connsiteY3" fmla="*/ 43148 h 134397"/>
                    <a:gd name="connsiteX4" fmla="*/ 48387 w 82486"/>
                    <a:gd name="connsiteY4" fmla="*/ 49720 h 134397"/>
                    <a:gd name="connsiteX5" fmla="*/ 40767 w 82486"/>
                    <a:gd name="connsiteY5" fmla="*/ 72676 h 134397"/>
                    <a:gd name="connsiteX6" fmla="*/ 40767 w 82486"/>
                    <a:gd name="connsiteY6" fmla="*/ 134398 h 134397"/>
                    <a:gd name="connsiteX7" fmla="*/ 0 w 82486"/>
                    <a:gd name="connsiteY7" fmla="*/ 134398 h 134397"/>
                    <a:gd name="connsiteX8" fmla="*/ 0 w 82486"/>
                    <a:gd name="connsiteY8" fmla="*/ 1334 h 134397"/>
                    <a:gd name="connsiteX9" fmla="*/ 40767 w 82486"/>
                    <a:gd name="connsiteY9" fmla="*/ 1334 h 134397"/>
                    <a:gd name="connsiteX10" fmla="*/ 40767 w 82486"/>
                    <a:gd name="connsiteY10" fmla="*/ 23527 h 134397"/>
                    <a:gd name="connsiteX11" fmla="*/ 58674 w 82486"/>
                    <a:gd name="connsiteY11" fmla="*/ 6287 h 1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86" h="134397">
                      <a:moveTo>
                        <a:pt x="58674" y="6287"/>
                      </a:moveTo>
                      <a:cubicBezTo>
                        <a:pt x="65818" y="2096"/>
                        <a:pt x="73724" y="0"/>
                        <a:pt x="82487" y="0"/>
                      </a:cubicBezTo>
                      <a:lnTo>
                        <a:pt x="82487" y="43148"/>
                      </a:lnTo>
                      <a:lnTo>
                        <a:pt x="71247" y="43148"/>
                      </a:lnTo>
                      <a:cubicBezTo>
                        <a:pt x="61055" y="43148"/>
                        <a:pt x="53435" y="45339"/>
                        <a:pt x="48387" y="49720"/>
                      </a:cubicBezTo>
                      <a:cubicBezTo>
                        <a:pt x="43339" y="54102"/>
                        <a:pt x="40767" y="61722"/>
                        <a:pt x="40767" y="72676"/>
                      </a:cubicBezTo>
                      <a:lnTo>
                        <a:pt x="40767" y="134398"/>
                      </a:lnTo>
                      <a:lnTo>
                        <a:pt x="0" y="134398"/>
                      </a:lnTo>
                      <a:lnTo>
                        <a:pt x="0" y="1334"/>
                      </a:lnTo>
                      <a:lnTo>
                        <a:pt x="40767" y="1334"/>
                      </a:lnTo>
                      <a:lnTo>
                        <a:pt x="40767" y="23527"/>
                      </a:lnTo>
                      <a:cubicBezTo>
                        <a:pt x="45530" y="16193"/>
                        <a:pt x="51435" y="10477"/>
                        <a:pt x="58674" y="6287"/>
                      </a:cubicBezTo>
                      <a:close/>
                    </a:path>
                  </a:pathLst>
                </a:custGeom>
                <a:grpFill/>
                <a:ln w="9525" cap="flat">
                  <a:noFill/>
                  <a:prstDash val="solid"/>
                  <a:miter/>
                </a:ln>
              </p:spPr>
              <p:txBody>
                <a:bodyPr rtlCol="0" anchor="ctr"/>
                <a:lstStyle/>
                <a:p>
                  <a:endParaRPr lang="fi-FI" sz="3200"/>
                </a:p>
              </p:txBody>
            </p:sp>
            <p:sp>
              <p:nvSpPr>
                <p:cNvPr id="581" name="Vapaamuotoinen: Muoto 580">
                  <a:extLst>
                    <a:ext uri="{FF2B5EF4-FFF2-40B4-BE49-F238E27FC236}">
                      <a16:creationId xmlns:a16="http://schemas.microsoft.com/office/drawing/2014/main" id="{59B278D6-093F-B99B-0B3A-28C6789BA3B3}"/>
                    </a:ext>
                  </a:extLst>
                </p:cNvPr>
                <p:cNvSpPr/>
                <p:nvPr/>
              </p:nvSpPr>
              <p:spPr>
                <a:xfrm>
                  <a:off x="4086606" y="2303240"/>
                  <a:ext cx="131730" cy="176212"/>
                </a:xfrm>
                <a:custGeom>
                  <a:avLst/>
                  <a:gdLst>
                    <a:gd name="connsiteX0" fmla="*/ 81248 w 131730"/>
                    <a:gd name="connsiteY0" fmla="*/ 176213 h 176212"/>
                    <a:gd name="connsiteX1" fmla="*/ 40767 w 131730"/>
                    <a:gd name="connsiteY1" fmla="*/ 120491 h 176212"/>
                    <a:gd name="connsiteX2" fmla="*/ 40767 w 131730"/>
                    <a:gd name="connsiteY2" fmla="*/ 176213 h 176212"/>
                    <a:gd name="connsiteX3" fmla="*/ 0 w 131730"/>
                    <a:gd name="connsiteY3" fmla="*/ 176213 h 176212"/>
                    <a:gd name="connsiteX4" fmla="*/ 0 w 131730"/>
                    <a:gd name="connsiteY4" fmla="*/ 0 h 176212"/>
                    <a:gd name="connsiteX5" fmla="*/ 40767 w 131730"/>
                    <a:gd name="connsiteY5" fmla="*/ 0 h 176212"/>
                    <a:gd name="connsiteX6" fmla="*/ 40767 w 131730"/>
                    <a:gd name="connsiteY6" fmla="*/ 97441 h 176212"/>
                    <a:gd name="connsiteX7" fmla="*/ 80963 w 131730"/>
                    <a:gd name="connsiteY7" fmla="*/ 43339 h 176212"/>
                    <a:gd name="connsiteX8" fmla="*/ 131254 w 131730"/>
                    <a:gd name="connsiteY8" fmla="*/ 43339 h 176212"/>
                    <a:gd name="connsiteX9" fmla="*/ 76009 w 131730"/>
                    <a:gd name="connsiteY9" fmla="*/ 110014 h 176212"/>
                    <a:gd name="connsiteX10" fmla="*/ 131731 w 131730"/>
                    <a:gd name="connsiteY10" fmla="*/ 176213 h 176212"/>
                    <a:gd name="connsiteX11" fmla="*/ 81248 w 131730"/>
                    <a:gd name="connsiteY11" fmla="*/ 176213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30" h="176212">
                      <a:moveTo>
                        <a:pt x="81248" y="176213"/>
                      </a:moveTo>
                      <a:lnTo>
                        <a:pt x="40767" y="120491"/>
                      </a:lnTo>
                      <a:lnTo>
                        <a:pt x="40767" y="176213"/>
                      </a:lnTo>
                      <a:lnTo>
                        <a:pt x="0" y="176213"/>
                      </a:lnTo>
                      <a:lnTo>
                        <a:pt x="0" y="0"/>
                      </a:lnTo>
                      <a:lnTo>
                        <a:pt x="40767" y="0"/>
                      </a:lnTo>
                      <a:lnTo>
                        <a:pt x="40767" y="97441"/>
                      </a:lnTo>
                      <a:lnTo>
                        <a:pt x="80963" y="43339"/>
                      </a:lnTo>
                      <a:lnTo>
                        <a:pt x="131254" y="43339"/>
                      </a:lnTo>
                      <a:lnTo>
                        <a:pt x="76009" y="110014"/>
                      </a:lnTo>
                      <a:lnTo>
                        <a:pt x="131731" y="176213"/>
                      </a:lnTo>
                      <a:lnTo>
                        <a:pt x="81248" y="176213"/>
                      </a:lnTo>
                      <a:close/>
                    </a:path>
                  </a:pathLst>
                </a:custGeom>
                <a:grpFill/>
                <a:ln w="9525" cap="flat">
                  <a:noFill/>
                  <a:prstDash val="solid"/>
                  <a:miter/>
                </a:ln>
              </p:spPr>
              <p:txBody>
                <a:bodyPr rtlCol="0" anchor="ctr"/>
                <a:lstStyle/>
                <a:p>
                  <a:endParaRPr lang="fi-FI" sz="3200"/>
                </a:p>
              </p:txBody>
            </p:sp>
            <p:sp>
              <p:nvSpPr>
                <p:cNvPr id="582" name="Vapaamuotoinen: Muoto 581">
                  <a:extLst>
                    <a:ext uri="{FF2B5EF4-FFF2-40B4-BE49-F238E27FC236}">
                      <a16:creationId xmlns:a16="http://schemas.microsoft.com/office/drawing/2014/main" id="{550EB207-E3BA-1653-C977-378A5912A4D4}"/>
                    </a:ext>
                  </a:extLst>
                </p:cNvPr>
                <p:cNvSpPr/>
                <p:nvPr/>
              </p:nvSpPr>
              <p:spPr>
                <a:xfrm>
                  <a:off x="4233767" y="2303240"/>
                  <a:ext cx="131730" cy="176212"/>
                </a:xfrm>
                <a:custGeom>
                  <a:avLst/>
                  <a:gdLst>
                    <a:gd name="connsiteX0" fmla="*/ 81248 w 131730"/>
                    <a:gd name="connsiteY0" fmla="*/ 176213 h 176212"/>
                    <a:gd name="connsiteX1" fmla="*/ 40767 w 131730"/>
                    <a:gd name="connsiteY1" fmla="*/ 120491 h 176212"/>
                    <a:gd name="connsiteX2" fmla="*/ 40767 w 131730"/>
                    <a:gd name="connsiteY2" fmla="*/ 176213 h 176212"/>
                    <a:gd name="connsiteX3" fmla="*/ 0 w 131730"/>
                    <a:gd name="connsiteY3" fmla="*/ 176213 h 176212"/>
                    <a:gd name="connsiteX4" fmla="*/ 0 w 131730"/>
                    <a:gd name="connsiteY4" fmla="*/ 0 h 176212"/>
                    <a:gd name="connsiteX5" fmla="*/ 40767 w 131730"/>
                    <a:gd name="connsiteY5" fmla="*/ 0 h 176212"/>
                    <a:gd name="connsiteX6" fmla="*/ 40767 w 131730"/>
                    <a:gd name="connsiteY6" fmla="*/ 97441 h 176212"/>
                    <a:gd name="connsiteX7" fmla="*/ 80963 w 131730"/>
                    <a:gd name="connsiteY7" fmla="*/ 43339 h 176212"/>
                    <a:gd name="connsiteX8" fmla="*/ 131254 w 131730"/>
                    <a:gd name="connsiteY8" fmla="*/ 43339 h 176212"/>
                    <a:gd name="connsiteX9" fmla="*/ 76009 w 131730"/>
                    <a:gd name="connsiteY9" fmla="*/ 110014 h 176212"/>
                    <a:gd name="connsiteX10" fmla="*/ 131731 w 131730"/>
                    <a:gd name="connsiteY10" fmla="*/ 176213 h 176212"/>
                    <a:gd name="connsiteX11" fmla="*/ 81248 w 131730"/>
                    <a:gd name="connsiteY11" fmla="*/ 176213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30" h="176212">
                      <a:moveTo>
                        <a:pt x="81248" y="176213"/>
                      </a:moveTo>
                      <a:lnTo>
                        <a:pt x="40767" y="120491"/>
                      </a:lnTo>
                      <a:lnTo>
                        <a:pt x="40767" y="176213"/>
                      </a:lnTo>
                      <a:lnTo>
                        <a:pt x="0" y="176213"/>
                      </a:lnTo>
                      <a:lnTo>
                        <a:pt x="0" y="0"/>
                      </a:lnTo>
                      <a:lnTo>
                        <a:pt x="40767" y="0"/>
                      </a:lnTo>
                      <a:lnTo>
                        <a:pt x="40767" y="97441"/>
                      </a:lnTo>
                      <a:lnTo>
                        <a:pt x="80963" y="43339"/>
                      </a:lnTo>
                      <a:lnTo>
                        <a:pt x="131254" y="43339"/>
                      </a:lnTo>
                      <a:lnTo>
                        <a:pt x="76009" y="110014"/>
                      </a:lnTo>
                      <a:lnTo>
                        <a:pt x="131731" y="176213"/>
                      </a:lnTo>
                      <a:lnTo>
                        <a:pt x="81248" y="176213"/>
                      </a:lnTo>
                      <a:close/>
                    </a:path>
                  </a:pathLst>
                </a:custGeom>
                <a:grpFill/>
                <a:ln w="9525" cap="flat">
                  <a:noFill/>
                  <a:prstDash val="solid"/>
                  <a:miter/>
                </a:ln>
              </p:spPr>
              <p:txBody>
                <a:bodyPr rtlCol="0" anchor="ctr"/>
                <a:lstStyle/>
                <a:p>
                  <a:endParaRPr lang="fi-FI" sz="3200"/>
                </a:p>
              </p:txBody>
            </p:sp>
            <p:sp>
              <p:nvSpPr>
                <p:cNvPr id="583" name="Vapaamuotoinen: Muoto 582">
                  <a:extLst>
                    <a:ext uri="{FF2B5EF4-FFF2-40B4-BE49-F238E27FC236}">
                      <a16:creationId xmlns:a16="http://schemas.microsoft.com/office/drawing/2014/main" id="{3D7AD990-8DD3-3806-9ABD-4936DCDA8F60}"/>
                    </a:ext>
                  </a:extLst>
                </p:cNvPr>
                <p:cNvSpPr/>
                <p:nvPr/>
              </p:nvSpPr>
              <p:spPr>
                <a:xfrm>
                  <a:off x="4372927" y="2344673"/>
                  <a:ext cx="138112" cy="136779"/>
                </a:xfrm>
                <a:custGeom>
                  <a:avLst/>
                  <a:gdLst>
                    <a:gd name="connsiteX0" fmla="*/ 33433 w 138112"/>
                    <a:gd name="connsiteY0" fmla="*/ 128397 h 136779"/>
                    <a:gd name="connsiteX1" fmla="*/ 8954 w 138112"/>
                    <a:gd name="connsiteY1" fmla="*/ 104584 h 136779"/>
                    <a:gd name="connsiteX2" fmla="*/ 0 w 138112"/>
                    <a:gd name="connsiteY2" fmla="*/ 68390 h 136779"/>
                    <a:gd name="connsiteX3" fmla="*/ 9049 w 138112"/>
                    <a:gd name="connsiteY3" fmla="*/ 32290 h 136779"/>
                    <a:gd name="connsiteX4" fmla="*/ 33814 w 138112"/>
                    <a:gd name="connsiteY4" fmla="*/ 8382 h 136779"/>
                    <a:gd name="connsiteX5" fmla="*/ 69056 w 138112"/>
                    <a:gd name="connsiteY5" fmla="*/ 0 h 136779"/>
                    <a:gd name="connsiteX6" fmla="*/ 104299 w 138112"/>
                    <a:gd name="connsiteY6" fmla="*/ 8382 h 136779"/>
                    <a:gd name="connsiteX7" fmla="*/ 129064 w 138112"/>
                    <a:gd name="connsiteY7" fmla="*/ 32290 h 136779"/>
                    <a:gd name="connsiteX8" fmla="*/ 138113 w 138112"/>
                    <a:gd name="connsiteY8" fmla="*/ 68390 h 136779"/>
                    <a:gd name="connsiteX9" fmla="*/ 128969 w 138112"/>
                    <a:gd name="connsiteY9" fmla="*/ 104489 h 136779"/>
                    <a:gd name="connsiteX10" fmla="*/ 104013 w 138112"/>
                    <a:gd name="connsiteY10" fmla="*/ 128397 h 136779"/>
                    <a:gd name="connsiteX11" fmla="*/ 68675 w 138112"/>
                    <a:gd name="connsiteY11" fmla="*/ 136779 h 136779"/>
                    <a:gd name="connsiteX12" fmla="*/ 33528 w 138112"/>
                    <a:gd name="connsiteY12" fmla="*/ 128397 h 136779"/>
                    <a:gd name="connsiteX13" fmla="*/ 88487 w 138112"/>
                    <a:gd name="connsiteY13" fmla="*/ 92964 h 136779"/>
                    <a:gd name="connsiteX14" fmla="*/ 96679 w 138112"/>
                    <a:gd name="connsiteY14" fmla="*/ 68390 h 136779"/>
                    <a:gd name="connsiteX15" fmla="*/ 88678 w 138112"/>
                    <a:gd name="connsiteY15" fmla="*/ 43910 h 136779"/>
                    <a:gd name="connsiteX16" fmla="*/ 69056 w 138112"/>
                    <a:gd name="connsiteY16" fmla="*/ 35338 h 136779"/>
                    <a:gd name="connsiteX17" fmla="*/ 49244 w 138112"/>
                    <a:gd name="connsiteY17" fmla="*/ 43815 h 136779"/>
                    <a:gd name="connsiteX18" fmla="*/ 41434 w 138112"/>
                    <a:gd name="connsiteY18" fmla="*/ 68485 h 136779"/>
                    <a:gd name="connsiteX19" fmla="*/ 49149 w 138112"/>
                    <a:gd name="connsiteY19" fmla="*/ 93059 h 136779"/>
                    <a:gd name="connsiteX20" fmla="*/ 68580 w 138112"/>
                    <a:gd name="connsiteY20" fmla="*/ 101632 h 136779"/>
                    <a:gd name="connsiteX21" fmla="*/ 88487 w 138112"/>
                    <a:gd name="connsiteY21" fmla="*/ 93059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12" h="136779">
                      <a:moveTo>
                        <a:pt x="33433" y="128397"/>
                      </a:moveTo>
                      <a:cubicBezTo>
                        <a:pt x="23050" y="122873"/>
                        <a:pt x="14859" y="114871"/>
                        <a:pt x="8954" y="104584"/>
                      </a:cubicBezTo>
                      <a:cubicBezTo>
                        <a:pt x="3048" y="94298"/>
                        <a:pt x="0" y="82201"/>
                        <a:pt x="0" y="68390"/>
                      </a:cubicBezTo>
                      <a:cubicBezTo>
                        <a:pt x="0" y="54578"/>
                        <a:pt x="3048" y="42672"/>
                        <a:pt x="9049" y="32290"/>
                      </a:cubicBezTo>
                      <a:cubicBezTo>
                        <a:pt x="15050" y="21908"/>
                        <a:pt x="23336" y="13907"/>
                        <a:pt x="33814" y="8382"/>
                      </a:cubicBezTo>
                      <a:cubicBezTo>
                        <a:pt x="44291" y="2858"/>
                        <a:pt x="56007" y="0"/>
                        <a:pt x="69056" y="0"/>
                      </a:cubicBezTo>
                      <a:cubicBezTo>
                        <a:pt x="82106" y="0"/>
                        <a:pt x="93821" y="2762"/>
                        <a:pt x="104299" y="8382"/>
                      </a:cubicBezTo>
                      <a:cubicBezTo>
                        <a:pt x="114776" y="13907"/>
                        <a:pt x="123063" y="21908"/>
                        <a:pt x="129064" y="32290"/>
                      </a:cubicBezTo>
                      <a:cubicBezTo>
                        <a:pt x="135065" y="42672"/>
                        <a:pt x="138113" y="54673"/>
                        <a:pt x="138113" y="68390"/>
                      </a:cubicBezTo>
                      <a:cubicBezTo>
                        <a:pt x="138113" y="82106"/>
                        <a:pt x="135065" y="94107"/>
                        <a:pt x="128969" y="104489"/>
                      </a:cubicBezTo>
                      <a:cubicBezTo>
                        <a:pt x="122873" y="114871"/>
                        <a:pt x="114491" y="122873"/>
                        <a:pt x="104013" y="128397"/>
                      </a:cubicBezTo>
                      <a:cubicBezTo>
                        <a:pt x="93440" y="133922"/>
                        <a:pt x="81629" y="136779"/>
                        <a:pt x="68675" y="136779"/>
                      </a:cubicBezTo>
                      <a:cubicBezTo>
                        <a:pt x="55721" y="136779"/>
                        <a:pt x="43910" y="134017"/>
                        <a:pt x="33528" y="128397"/>
                      </a:cubicBezTo>
                      <a:close/>
                      <a:moveTo>
                        <a:pt x="88487" y="92964"/>
                      </a:moveTo>
                      <a:cubicBezTo>
                        <a:pt x="93917" y="87249"/>
                        <a:pt x="96679" y="79058"/>
                        <a:pt x="96679" y="68390"/>
                      </a:cubicBezTo>
                      <a:cubicBezTo>
                        <a:pt x="96679" y="57722"/>
                        <a:pt x="94012" y="49625"/>
                        <a:pt x="88678" y="43910"/>
                      </a:cubicBezTo>
                      <a:cubicBezTo>
                        <a:pt x="83344" y="38195"/>
                        <a:pt x="76772" y="35338"/>
                        <a:pt x="69056" y="35338"/>
                      </a:cubicBezTo>
                      <a:cubicBezTo>
                        <a:pt x="61341" y="35338"/>
                        <a:pt x="54483" y="38195"/>
                        <a:pt x="49244" y="43815"/>
                      </a:cubicBezTo>
                      <a:cubicBezTo>
                        <a:pt x="44006" y="49435"/>
                        <a:pt x="41434" y="57626"/>
                        <a:pt x="41434" y="68485"/>
                      </a:cubicBezTo>
                      <a:cubicBezTo>
                        <a:pt x="41434" y="79343"/>
                        <a:pt x="44006" y="87344"/>
                        <a:pt x="49149" y="93059"/>
                      </a:cubicBezTo>
                      <a:cubicBezTo>
                        <a:pt x="54293" y="98774"/>
                        <a:pt x="60770" y="101632"/>
                        <a:pt x="68580" y="101632"/>
                      </a:cubicBezTo>
                      <a:cubicBezTo>
                        <a:pt x="76391" y="101632"/>
                        <a:pt x="82963" y="98774"/>
                        <a:pt x="88487" y="93059"/>
                      </a:cubicBezTo>
                      <a:close/>
                    </a:path>
                  </a:pathLst>
                </a:custGeom>
                <a:grpFill/>
                <a:ln w="9525" cap="flat">
                  <a:noFill/>
                  <a:prstDash val="solid"/>
                  <a:miter/>
                </a:ln>
              </p:spPr>
              <p:txBody>
                <a:bodyPr rtlCol="0" anchor="ctr"/>
                <a:lstStyle/>
                <a:p>
                  <a:endParaRPr lang="fi-FI" sz="3200"/>
                </a:p>
              </p:txBody>
            </p:sp>
            <p:sp>
              <p:nvSpPr>
                <p:cNvPr id="584" name="Vapaamuotoinen: Muoto 583">
                  <a:extLst>
                    <a:ext uri="{FF2B5EF4-FFF2-40B4-BE49-F238E27FC236}">
                      <a16:creationId xmlns:a16="http://schemas.microsoft.com/office/drawing/2014/main" id="{DBCF0BC1-7A57-195E-E7B7-708475FA1FC3}"/>
                    </a:ext>
                  </a:extLst>
                </p:cNvPr>
                <p:cNvSpPr/>
                <p:nvPr/>
              </p:nvSpPr>
              <p:spPr>
                <a:xfrm>
                  <a:off x="4532756" y="2345150"/>
                  <a:ext cx="132111" cy="134302"/>
                </a:xfrm>
                <a:custGeom>
                  <a:avLst/>
                  <a:gdLst>
                    <a:gd name="connsiteX0" fmla="*/ 118205 w 132111"/>
                    <a:gd name="connsiteY0" fmla="*/ 15145 h 134302"/>
                    <a:gd name="connsiteX1" fmla="*/ 132112 w 132111"/>
                    <a:gd name="connsiteY1" fmla="*/ 56674 h 134302"/>
                    <a:gd name="connsiteX2" fmla="*/ 132112 w 132111"/>
                    <a:gd name="connsiteY2" fmla="*/ 134303 h 134302"/>
                    <a:gd name="connsiteX3" fmla="*/ 91631 w 132111"/>
                    <a:gd name="connsiteY3" fmla="*/ 134303 h 134302"/>
                    <a:gd name="connsiteX4" fmla="*/ 91631 w 132111"/>
                    <a:gd name="connsiteY4" fmla="*/ 62103 h 134302"/>
                    <a:gd name="connsiteX5" fmla="*/ 84773 w 132111"/>
                    <a:gd name="connsiteY5" fmla="*/ 41434 h 134302"/>
                    <a:gd name="connsiteX6" fmla="*/ 66199 w 132111"/>
                    <a:gd name="connsiteY6" fmla="*/ 34100 h 134302"/>
                    <a:gd name="connsiteX7" fmla="*/ 47625 w 132111"/>
                    <a:gd name="connsiteY7" fmla="*/ 41434 h 134302"/>
                    <a:gd name="connsiteX8" fmla="*/ 40767 w 132111"/>
                    <a:gd name="connsiteY8" fmla="*/ 62103 h 134302"/>
                    <a:gd name="connsiteX9" fmla="*/ 40767 w 132111"/>
                    <a:gd name="connsiteY9" fmla="*/ 134303 h 134302"/>
                    <a:gd name="connsiteX10" fmla="*/ 0 w 132111"/>
                    <a:gd name="connsiteY10" fmla="*/ 134303 h 134302"/>
                    <a:gd name="connsiteX11" fmla="*/ 0 w 132111"/>
                    <a:gd name="connsiteY11" fmla="*/ 1429 h 134302"/>
                    <a:gd name="connsiteX12" fmla="*/ 40767 w 132111"/>
                    <a:gd name="connsiteY12" fmla="*/ 1429 h 134302"/>
                    <a:gd name="connsiteX13" fmla="*/ 40767 w 132111"/>
                    <a:gd name="connsiteY13" fmla="*/ 19050 h 134302"/>
                    <a:gd name="connsiteX14" fmla="*/ 57436 w 132111"/>
                    <a:gd name="connsiteY14" fmla="*/ 5143 h 134302"/>
                    <a:gd name="connsiteX15" fmla="*/ 80963 w 132111"/>
                    <a:gd name="connsiteY15" fmla="*/ 0 h 134302"/>
                    <a:gd name="connsiteX16" fmla="*/ 118205 w 132111"/>
                    <a:gd name="connsiteY16" fmla="*/ 15145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111" h="134302">
                      <a:moveTo>
                        <a:pt x="118205" y="15145"/>
                      </a:moveTo>
                      <a:cubicBezTo>
                        <a:pt x="127540" y="25241"/>
                        <a:pt x="132112" y="39053"/>
                        <a:pt x="132112" y="56674"/>
                      </a:cubicBezTo>
                      <a:lnTo>
                        <a:pt x="132112" y="134303"/>
                      </a:lnTo>
                      <a:lnTo>
                        <a:pt x="91631" y="134303"/>
                      </a:lnTo>
                      <a:lnTo>
                        <a:pt x="91631" y="62103"/>
                      </a:lnTo>
                      <a:cubicBezTo>
                        <a:pt x="91631" y="53245"/>
                        <a:pt x="89345" y="46291"/>
                        <a:pt x="84773" y="41434"/>
                      </a:cubicBezTo>
                      <a:cubicBezTo>
                        <a:pt x="80201" y="36576"/>
                        <a:pt x="74009" y="34100"/>
                        <a:pt x="66199" y="34100"/>
                      </a:cubicBezTo>
                      <a:cubicBezTo>
                        <a:pt x="58388" y="34100"/>
                        <a:pt x="52197" y="36576"/>
                        <a:pt x="47625" y="41434"/>
                      </a:cubicBezTo>
                      <a:cubicBezTo>
                        <a:pt x="43053" y="46387"/>
                        <a:pt x="40767" y="53245"/>
                        <a:pt x="40767" y="62103"/>
                      </a:cubicBezTo>
                      <a:lnTo>
                        <a:pt x="40767" y="134303"/>
                      </a:lnTo>
                      <a:lnTo>
                        <a:pt x="0" y="134303"/>
                      </a:lnTo>
                      <a:lnTo>
                        <a:pt x="0" y="1429"/>
                      </a:lnTo>
                      <a:lnTo>
                        <a:pt x="40767" y="1429"/>
                      </a:lnTo>
                      <a:lnTo>
                        <a:pt x="40767" y="19050"/>
                      </a:lnTo>
                      <a:cubicBezTo>
                        <a:pt x="44863" y="13145"/>
                        <a:pt x="50483" y="8572"/>
                        <a:pt x="57436" y="5143"/>
                      </a:cubicBezTo>
                      <a:cubicBezTo>
                        <a:pt x="64389" y="1714"/>
                        <a:pt x="72295" y="0"/>
                        <a:pt x="80963" y="0"/>
                      </a:cubicBezTo>
                      <a:cubicBezTo>
                        <a:pt x="96488" y="0"/>
                        <a:pt x="108966" y="5048"/>
                        <a:pt x="118205" y="15145"/>
                      </a:cubicBezTo>
                      <a:close/>
                    </a:path>
                  </a:pathLst>
                </a:custGeom>
                <a:grpFill/>
                <a:ln w="9525" cap="flat">
                  <a:noFill/>
                  <a:prstDash val="solid"/>
                  <a:miter/>
                </a:ln>
              </p:spPr>
              <p:txBody>
                <a:bodyPr rtlCol="0" anchor="ctr"/>
                <a:lstStyle/>
                <a:p>
                  <a:endParaRPr lang="fi-FI" sz="3200"/>
                </a:p>
              </p:txBody>
            </p:sp>
            <p:sp>
              <p:nvSpPr>
                <p:cNvPr id="585" name="Vapaamuotoinen: Muoto 584">
                  <a:extLst>
                    <a:ext uri="{FF2B5EF4-FFF2-40B4-BE49-F238E27FC236}">
                      <a16:creationId xmlns:a16="http://schemas.microsoft.com/office/drawing/2014/main" id="{CD2A15AC-FBFB-81DD-8743-4D5B279E962D}"/>
                    </a:ext>
                  </a:extLst>
                </p:cNvPr>
                <p:cNvSpPr/>
                <p:nvPr/>
              </p:nvSpPr>
              <p:spPr>
                <a:xfrm>
                  <a:off x="4692014" y="2346579"/>
                  <a:ext cx="132492" cy="134302"/>
                </a:xfrm>
                <a:custGeom>
                  <a:avLst/>
                  <a:gdLst>
                    <a:gd name="connsiteX0" fmla="*/ 132398 w 132492"/>
                    <a:gd name="connsiteY0" fmla="*/ 0 h 134302"/>
                    <a:gd name="connsiteX1" fmla="*/ 132398 w 132492"/>
                    <a:gd name="connsiteY1" fmla="*/ 132874 h 134302"/>
                    <a:gd name="connsiteX2" fmla="*/ 91631 w 132492"/>
                    <a:gd name="connsiteY2" fmla="*/ 132874 h 134302"/>
                    <a:gd name="connsiteX3" fmla="*/ 91631 w 132492"/>
                    <a:gd name="connsiteY3" fmla="*/ 114776 h 134302"/>
                    <a:gd name="connsiteX4" fmla="*/ 74867 w 132492"/>
                    <a:gd name="connsiteY4" fmla="*/ 128968 h 134302"/>
                    <a:gd name="connsiteX5" fmla="*/ 51435 w 132492"/>
                    <a:gd name="connsiteY5" fmla="*/ 134302 h 134302"/>
                    <a:gd name="connsiteX6" fmla="*/ 24479 w 132492"/>
                    <a:gd name="connsiteY6" fmla="*/ 127540 h 134302"/>
                    <a:gd name="connsiteX7" fmla="*/ 6382 w 132492"/>
                    <a:gd name="connsiteY7" fmla="*/ 107918 h 134302"/>
                    <a:gd name="connsiteX8" fmla="*/ 0 w 132492"/>
                    <a:gd name="connsiteY8" fmla="*/ 77724 h 134302"/>
                    <a:gd name="connsiteX9" fmla="*/ 0 w 132492"/>
                    <a:gd name="connsiteY9" fmla="*/ 0 h 134302"/>
                    <a:gd name="connsiteX10" fmla="*/ 40481 w 132492"/>
                    <a:gd name="connsiteY10" fmla="*/ 0 h 134302"/>
                    <a:gd name="connsiteX11" fmla="*/ 40481 w 132492"/>
                    <a:gd name="connsiteY11" fmla="*/ 72199 h 134302"/>
                    <a:gd name="connsiteX12" fmla="*/ 47435 w 132492"/>
                    <a:gd name="connsiteY12" fmla="*/ 92869 h 134302"/>
                    <a:gd name="connsiteX13" fmla="*/ 66008 w 132492"/>
                    <a:gd name="connsiteY13" fmla="*/ 100298 h 134302"/>
                    <a:gd name="connsiteX14" fmla="*/ 84868 w 132492"/>
                    <a:gd name="connsiteY14" fmla="*/ 92869 h 134302"/>
                    <a:gd name="connsiteX15" fmla="*/ 91726 w 132492"/>
                    <a:gd name="connsiteY15" fmla="*/ 72199 h 134302"/>
                    <a:gd name="connsiteX16" fmla="*/ 91726 w 132492"/>
                    <a:gd name="connsiteY16" fmla="*/ 0 h 134302"/>
                    <a:gd name="connsiteX17" fmla="*/ 132493 w 132492"/>
                    <a:gd name="connsiteY17" fmla="*/ 0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92" h="134302">
                      <a:moveTo>
                        <a:pt x="132398" y="0"/>
                      </a:moveTo>
                      <a:lnTo>
                        <a:pt x="132398" y="132874"/>
                      </a:lnTo>
                      <a:lnTo>
                        <a:pt x="91631" y="132874"/>
                      </a:lnTo>
                      <a:lnTo>
                        <a:pt x="91631" y="114776"/>
                      </a:lnTo>
                      <a:cubicBezTo>
                        <a:pt x="87535" y="120682"/>
                        <a:pt x="81915" y="125349"/>
                        <a:pt x="74867" y="128968"/>
                      </a:cubicBezTo>
                      <a:cubicBezTo>
                        <a:pt x="67818" y="132588"/>
                        <a:pt x="60008" y="134302"/>
                        <a:pt x="51435" y="134302"/>
                      </a:cubicBezTo>
                      <a:cubicBezTo>
                        <a:pt x="41243" y="134302"/>
                        <a:pt x="32290" y="132017"/>
                        <a:pt x="24479" y="127540"/>
                      </a:cubicBezTo>
                      <a:cubicBezTo>
                        <a:pt x="16669" y="123063"/>
                        <a:pt x="10668" y="116491"/>
                        <a:pt x="6382" y="107918"/>
                      </a:cubicBezTo>
                      <a:cubicBezTo>
                        <a:pt x="2096" y="99346"/>
                        <a:pt x="0" y="89249"/>
                        <a:pt x="0" y="77724"/>
                      </a:cubicBezTo>
                      <a:lnTo>
                        <a:pt x="0" y="0"/>
                      </a:lnTo>
                      <a:lnTo>
                        <a:pt x="40481" y="0"/>
                      </a:lnTo>
                      <a:lnTo>
                        <a:pt x="40481" y="72199"/>
                      </a:lnTo>
                      <a:cubicBezTo>
                        <a:pt x="40481" y="81058"/>
                        <a:pt x="42767" y="88011"/>
                        <a:pt x="47435" y="92869"/>
                      </a:cubicBezTo>
                      <a:cubicBezTo>
                        <a:pt x="52006" y="97822"/>
                        <a:pt x="58198" y="100298"/>
                        <a:pt x="66008" y="100298"/>
                      </a:cubicBezTo>
                      <a:cubicBezTo>
                        <a:pt x="73819" y="100298"/>
                        <a:pt x="80200" y="97822"/>
                        <a:pt x="84868" y="92869"/>
                      </a:cubicBezTo>
                      <a:cubicBezTo>
                        <a:pt x="89440" y="87916"/>
                        <a:pt x="91726" y="81058"/>
                        <a:pt x="91726" y="72199"/>
                      </a:cubicBezTo>
                      <a:lnTo>
                        <a:pt x="91726" y="0"/>
                      </a:lnTo>
                      <a:lnTo>
                        <a:pt x="132493" y="0"/>
                      </a:lnTo>
                      <a:close/>
                    </a:path>
                  </a:pathLst>
                </a:custGeom>
                <a:grpFill/>
                <a:ln w="9525" cap="flat">
                  <a:noFill/>
                  <a:prstDash val="solid"/>
                  <a:miter/>
                </a:ln>
              </p:spPr>
              <p:txBody>
                <a:bodyPr rtlCol="0" anchor="ctr"/>
                <a:lstStyle/>
                <a:p>
                  <a:endParaRPr lang="fi-FI" sz="3200"/>
                </a:p>
              </p:txBody>
            </p:sp>
            <p:sp>
              <p:nvSpPr>
                <p:cNvPr id="586" name="Vapaamuotoinen: Muoto 585">
                  <a:extLst>
                    <a:ext uri="{FF2B5EF4-FFF2-40B4-BE49-F238E27FC236}">
                      <a16:creationId xmlns:a16="http://schemas.microsoft.com/office/drawing/2014/main" id="{94DBDCE0-C007-F959-98D7-1AA95778416C}"/>
                    </a:ext>
                  </a:extLst>
                </p:cNvPr>
                <p:cNvSpPr/>
                <p:nvPr/>
              </p:nvSpPr>
              <p:spPr>
                <a:xfrm>
                  <a:off x="4853844" y="2345054"/>
                  <a:ext cx="223456" cy="134492"/>
                </a:xfrm>
                <a:custGeom>
                  <a:avLst/>
                  <a:gdLst>
                    <a:gd name="connsiteX0" fmla="*/ 208788 w 223456"/>
                    <a:gd name="connsiteY0" fmla="*/ 15145 h 134492"/>
                    <a:gd name="connsiteX1" fmla="*/ 223457 w 223456"/>
                    <a:gd name="connsiteY1" fmla="*/ 56864 h 134492"/>
                    <a:gd name="connsiteX2" fmla="*/ 223457 w 223456"/>
                    <a:gd name="connsiteY2" fmla="*/ 134493 h 134492"/>
                    <a:gd name="connsiteX3" fmla="*/ 182975 w 223456"/>
                    <a:gd name="connsiteY3" fmla="*/ 134493 h 134492"/>
                    <a:gd name="connsiteX4" fmla="*/ 182975 w 223456"/>
                    <a:gd name="connsiteY4" fmla="*/ 62294 h 134492"/>
                    <a:gd name="connsiteX5" fmla="*/ 176213 w 223456"/>
                    <a:gd name="connsiteY5" fmla="*/ 42386 h 134492"/>
                    <a:gd name="connsiteX6" fmla="*/ 157544 w 223456"/>
                    <a:gd name="connsiteY6" fmla="*/ 35338 h 134492"/>
                    <a:gd name="connsiteX7" fmla="*/ 138875 w 223456"/>
                    <a:gd name="connsiteY7" fmla="*/ 42386 h 134492"/>
                    <a:gd name="connsiteX8" fmla="*/ 132112 w 223456"/>
                    <a:gd name="connsiteY8" fmla="*/ 62294 h 134492"/>
                    <a:gd name="connsiteX9" fmla="*/ 132112 w 223456"/>
                    <a:gd name="connsiteY9" fmla="*/ 134493 h 134492"/>
                    <a:gd name="connsiteX10" fmla="*/ 91631 w 223456"/>
                    <a:gd name="connsiteY10" fmla="*/ 134493 h 134492"/>
                    <a:gd name="connsiteX11" fmla="*/ 91631 w 223456"/>
                    <a:gd name="connsiteY11" fmla="*/ 62294 h 134492"/>
                    <a:gd name="connsiteX12" fmla="*/ 84868 w 223456"/>
                    <a:gd name="connsiteY12" fmla="*/ 42386 h 134492"/>
                    <a:gd name="connsiteX13" fmla="*/ 66199 w 223456"/>
                    <a:gd name="connsiteY13" fmla="*/ 35338 h 134492"/>
                    <a:gd name="connsiteX14" fmla="*/ 47530 w 223456"/>
                    <a:gd name="connsiteY14" fmla="*/ 42386 h 134492"/>
                    <a:gd name="connsiteX15" fmla="*/ 40767 w 223456"/>
                    <a:gd name="connsiteY15" fmla="*/ 62294 h 134492"/>
                    <a:gd name="connsiteX16" fmla="*/ 40767 w 223456"/>
                    <a:gd name="connsiteY16" fmla="*/ 134493 h 134492"/>
                    <a:gd name="connsiteX17" fmla="*/ 0 w 223456"/>
                    <a:gd name="connsiteY17" fmla="*/ 134493 h 134492"/>
                    <a:gd name="connsiteX18" fmla="*/ 0 w 223456"/>
                    <a:gd name="connsiteY18" fmla="*/ 1524 h 134492"/>
                    <a:gd name="connsiteX19" fmla="*/ 40767 w 223456"/>
                    <a:gd name="connsiteY19" fmla="*/ 1524 h 134492"/>
                    <a:gd name="connsiteX20" fmla="*/ 40767 w 223456"/>
                    <a:gd name="connsiteY20" fmla="*/ 18193 h 134492"/>
                    <a:gd name="connsiteX21" fmla="*/ 56960 w 223456"/>
                    <a:gd name="connsiteY21" fmla="*/ 4953 h 134492"/>
                    <a:gd name="connsiteX22" fmla="*/ 79629 w 223456"/>
                    <a:gd name="connsiteY22" fmla="*/ 95 h 134492"/>
                    <a:gd name="connsiteX23" fmla="*/ 106394 w 223456"/>
                    <a:gd name="connsiteY23" fmla="*/ 6572 h 134492"/>
                    <a:gd name="connsiteX24" fmla="*/ 124873 w 223456"/>
                    <a:gd name="connsiteY24" fmla="*/ 24860 h 134492"/>
                    <a:gd name="connsiteX25" fmla="*/ 143637 w 223456"/>
                    <a:gd name="connsiteY25" fmla="*/ 6953 h 134492"/>
                    <a:gd name="connsiteX26" fmla="*/ 169545 w 223456"/>
                    <a:gd name="connsiteY26" fmla="*/ 0 h 134492"/>
                    <a:gd name="connsiteX27" fmla="*/ 208979 w 223456"/>
                    <a:gd name="connsiteY27" fmla="*/ 15049 h 1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3456" h="134492">
                      <a:moveTo>
                        <a:pt x="208788" y="15145"/>
                      </a:moveTo>
                      <a:cubicBezTo>
                        <a:pt x="218599" y="25146"/>
                        <a:pt x="223457" y="39053"/>
                        <a:pt x="223457" y="56864"/>
                      </a:cubicBezTo>
                      <a:lnTo>
                        <a:pt x="223457" y="134493"/>
                      </a:lnTo>
                      <a:lnTo>
                        <a:pt x="182975" y="134493"/>
                      </a:lnTo>
                      <a:lnTo>
                        <a:pt x="182975" y="62294"/>
                      </a:lnTo>
                      <a:cubicBezTo>
                        <a:pt x="182975" y="53721"/>
                        <a:pt x="180689" y="47054"/>
                        <a:pt x="176213" y="42386"/>
                      </a:cubicBezTo>
                      <a:cubicBezTo>
                        <a:pt x="171736" y="37719"/>
                        <a:pt x="165449" y="35338"/>
                        <a:pt x="157544" y="35338"/>
                      </a:cubicBezTo>
                      <a:cubicBezTo>
                        <a:pt x="149638" y="35338"/>
                        <a:pt x="143351" y="37719"/>
                        <a:pt x="138875" y="42386"/>
                      </a:cubicBezTo>
                      <a:cubicBezTo>
                        <a:pt x="134303" y="47054"/>
                        <a:pt x="132112" y="53721"/>
                        <a:pt x="132112" y="62294"/>
                      </a:cubicBezTo>
                      <a:lnTo>
                        <a:pt x="132112" y="134493"/>
                      </a:lnTo>
                      <a:lnTo>
                        <a:pt x="91631" y="134493"/>
                      </a:lnTo>
                      <a:lnTo>
                        <a:pt x="91631" y="62294"/>
                      </a:lnTo>
                      <a:cubicBezTo>
                        <a:pt x="91631" y="53721"/>
                        <a:pt x="89345" y="47054"/>
                        <a:pt x="84868" y="42386"/>
                      </a:cubicBezTo>
                      <a:cubicBezTo>
                        <a:pt x="80296" y="37719"/>
                        <a:pt x="74105" y="35338"/>
                        <a:pt x="66199" y="35338"/>
                      </a:cubicBezTo>
                      <a:cubicBezTo>
                        <a:pt x="58293" y="35338"/>
                        <a:pt x="52007" y="37719"/>
                        <a:pt x="47530" y="42386"/>
                      </a:cubicBezTo>
                      <a:cubicBezTo>
                        <a:pt x="43053" y="47054"/>
                        <a:pt x="40767" y="53721"/>
                        <a:pt x="40767" y="62294"/>
                      </a:cubicBezTo>
                      <a:lnTo>
                        <a:pt x="40767" y="134493"/>
                      </a:lnTo>
                      <a:lnTo>
                        <a:pt x="0" y="134493"/>
                      </a:lnTo>
                      <a:lnTo>
                        <a:pt x="0" y="1524"/>
                      </a:lnTo>
                      <a:lnTo>
                        <a:pt x="40767" y="1524"/>
                      </a:lnTo>
                      <a:lnTo>
                        <a:pt x="40767" y="18193"/>
                      </a:lnTo>
                      <a:cubicBezTo>
                        <a:pt x="44863" y="12668"/>
                        <a:pt x="50292" y="8287"/>
                        <a:pt x="56960" y="4953"/>
                      </a:cubicBezTo>
                      <a:cubicBezTo>
                        <a:pt x="63627" y="1715"/>
                        <a:pt x="71152" y="95"/>
                        <a:pt x="79629" y="95"/>
                      </a:cubicBezTo>
                      <a:cubicBezTo>
                        <a:pt x="89630" y="95"/>
                        <a:pt x="98584" y="2286"/>
                        <a:pt x="106394" y="6572"/>
                      </a:cubicBezTo>
                      <a:cubicBezTo>
                        <a:pt x="114205" y="10859"/>
                        <a:pt x="120396" y="16954"/>
                        <a:pt x="124873" y="24860"/>
                      </a:cubicBezTo>
                      <a:cubicBezTo>
                        <a:pt x="129445" y="17526"/>
                        <a:pt x="135731" y="11621"/>
                        <a:pt x="143637" y="6953"/>
                      </a:cubicBezTo>
                      <a:cubicBezTo>
                        <a:pt x="151543" y="2381"/>
                        <a:pt x="160211" y="0"/>
                        <a:pt x="169545" y="0"/>
                      </a:cubicBezTo>
                      <a:cubicBezTo>
                        <a:pt x="186023" y="0"/>
                        <a:pt x="199168" y="5048"/>
                        <a:pt x="208979" y="15049"/>
                      </a:cubicBezTo>
                      <a:close/>
                    </a:path>
                  </a:pathLst>
                </a:custGeom>
                <a:grpFill/>
                <a:ln w="9525" cap="flat">
                  <a:noFill/>
                  <a:prstDash val="solid"/>
                  <a:miter/>
                </a:ln>
              </p:spPr>
              <p:txBody>
                <a:bodyPr rtlCol="0" anchor="ctr"/>
                <a:lstStyle/>
                <a:p>
                  <a:endParaRPr lang="fi-FI" sz="3200"/>
                </a:p>
              </p:txBody>
            </p:sp>
            <p:sp>
              <p:nvSpPr>
                <p:cNvPr id="587" name="Vapaamuotoinen: Muoto 586">
                  <a:extLst>
                    <a:ext uri="{FF2B5EF4-FFF2-40B4-BE49-F238E27FC236}">
                      <a16:creationId xmlns:a16="http://schemas.microsoft.com/office/drawing/2014/main" id="{2220033B-0CB0-7738-B100-43E02D249D20}"/>
                    </a:ext>
                  </a:extLst>
                </p:cNvPr>
                <p:cNvSpPr/>
                <p:nvPr/>
              </p:nvSpPr>
              <p:spPr>
                <a:xfrm>
                  <a:off x="5106066" y="2345054"/>
                  <a:ext cx="223456" cy="134492"/>
                </a:xfrm>
                <a:custGeom>
                  <a:avLst/>
                  <a:gdLst>
                    <a:gd name="connsiteX0" fmla="*/ 208788 w 223456"/>
                    <a:gd name="connsiteY0" fmla="*/ 15145 h 134492"/>
                    <a:gd name="connsiteX1" fmla="*/ 223456 w 223456"/>
                    <a:gd name="connsiteY1" fmla="*/ 56864 h 134492"/>
                    <a:gd name="connsiteX2" fmla="*/ 223456 w 223456"/>
                    <a:gd name="connsiteY2" fmla="*/ 134493 h 134492"/>
                    <a:gd name="connsiteX3" fmla="*/ 182975 w 223456"/>
                    <a:gd name="connsiteY3" fmla="*/ 134493 h 134492"/>
                    <a:gd name="connsiteX4" fmla="*/ 182975 w 223456"/>
                    <a:gd name="connsiteY4" fmla="*/ 62294 h 134492"/>
                    <a:gd name="connsiteX5" fmla="*/ 176213 w 223456"/>
                    <a:gd name="connsiteY5" fmla="*/ 42386 h 134492"/>
                    <a:gd name="connsiteX6" fmla="*/ 157543 w 223456"/>
                    <a:gd name="connsiteY6" fmla="*/ 35338 h 134492"/>
                    <a:gd name="connsiteX7" fmla="*/ 138874 w 223456"/>
                    <a:gd name="connsiteY7" fmla="*/ 42386 h 134492"/>
                    <a:gd name="connsiteX8" fmla="*/ 132112 w 223456"/>
                    <a:gd name="connsiteY8" fmla="*/ 62294 h 134492"/>
                    <a:gd name="connsiteX9" fmla="*/ 132112 w 223456"/>
                    <a:gd name="connsiteY9" fmla="*/ 134493 h 134492"/>
                    <a:gd name="connsiteX10" fmla="*/ 91630 w 223456"/>
                    <a:gd name="connsiteY10" fmla="*/ 134493 h 134492"/>
                    <a:gd name="connsiteX11" fmla="*/ 91630 w 223456"/>
                    <a:gd name="connsiteY11" fmla="*/ 62294 h 134492"/>
                    <a:gd name="connsiteX12" fmla="*/ 84868 w 223456"/>
                    <a:gd name="connsiteY12" fmla="*/ 42386 h 134492"/>
                    <a:gd name="connsiteX13" fmla="*/ 66199 w 223456"/>
                    <a:gd name="connsiteY13" fmla="*/ 35338 h 134492"/>
                    <a:gd name="connsiteX14" fmla="*/ 47530 w 223456"/>
                    <a:gd name="connsiteY14" fmla="*/ 42386 h 134492"/>
                    <a:gd name="connsiteX15" fmla="*/ 40767 w 223456"/>
                    <a:gd name="connsiteY15" fmla="*/ 62294 h 134492"/>
                    <a:gd name="connsiteX16" fmla="*/ 40767 w 223456"/>
                    <a:gd name="connsiteY16" fmla="*/ 134493 h 134492"/>
                    <a:gd name="connsiteX17" fmla="*/ 0 w 223456"/>
                    <a:gd name="connsiteY17" fmla="*/ 134493 h 134492"/>
                    <a:gd name="connsiteX18" fmla="*/ 0 w 223456"/>
                    <a:gd name="connsiteY18" fmla="*/ 1524 h 134492"/>
                    <a:gd name="connsiteX19" fmla="*/ 40767 w 223456"/>
                    <a:gd name="connsiteY19" fmla="*/ 1524 h 134492"/>
                    <a:gd name="connsiteX20" fmla="*/ 40767 w 223456"/>
                    <a:gd name="connsiteY20" fmla="*/ 18193 h 134492"/>
                    <a:gd name="connsiteX21" fmla="*/ 56959 w 223456"/>
                    <a:gd name="connsiteY21" fmla="*/ 4953 h 134492"/>
                    <a:gd name="connsiteX22" fmla="*/ 79629 w 223456"/>
                    <a:gd name="connsiteY22" fmla="*/ 95 h 134492"/>
                    <a:gd name="connsiteX23" fmla="*/ 106394 w 223456"/>
                    <a:gd name="connsiteY23" fmla="*/ 6572 h 134492"/>
                    <a:gd name="connsiteX24" fmla="*/ 124873 w 223456"/>
                    <a:gd name="connsiteY24" fmla="*/ 24860 h 134492"/>
                    <a:gd name="connsiteX25" fmla="*/ 143637 w 223456"/>
                    <a:gd name="connsiteY25" fmla="*/ 6953 h 134492"/>
                    <a:gd name="connsiteX26" fmla="*/ 169545 w 223456"/>
                    <a:gd name="connsiteY26" fmla="*/ 0 h 134492"/>
                    <a:gd name="connsiteX27" fmla="*/ 208978 w 223456"/>
                    <a:gd name="connsiteY27" fmla="*/ 15049 h 1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3456" h="134492">
                      <a:moveTo>
                        <a:pt x="208788" y="15145"/>
                      </a:moveTo>
                      <a:cubicBezTo>
                        <a:pt x="218599" y="25146"/>
                        <a:pt x="223456" y="39053"/>
                        <a:pt x="223456" y="56864"/>
                      </a:cubicBezTo>
                      <a:lnTo>
                        <a:pt x="223456" y="134493"/>
                      </a:lnTo>
                      <a:lnTo>
                        <a:pt x="182975" y="134493"/>
                      </a:lnTo>
                      <a:lnTo>
                        <a:pt x="182975" y="62294"/>
                      </a:lnTo>
                      <a:cubicBezTo>
                        <a:pt x="182975" y="53721"/>
                        <a:pt x="180689" y="47054"/>
                        <a:pt x="176213" y="42386"/>
                      </a:cubicBezTo>
                      <a:cubicBezTo>
                        <a:pt x="171736" y="37719"/>
                        <a:pt x="165449" y="35338"/>
                        <a:pt x="157543" y="35338"/>
                      </a:cubicBezTo>
                      <a:cubicBezTo>
                        <a:pt x="149638" y="35338"/>
                        <a:pt x="143351" y="37719"/>
                        <a:pt x="138874" y="42386"/>
                      </a:cubicBezTo>
                      <a:cubicBezTo>
                        <a:pt x="134302" y="47054"/>
                        <a:pt x="132112" y="53721"/>
                        <a:pt x="132112" y="62294"/>
                      </a:cubicBezTo>
                      <a:lnTo>
                        <a:pt x="132112" y="134493"/>
                      </a:lnTo>
                      <a:lnTo>
                        <a:pt x="91630" y="134493"/>
                      </a:lnTo>
                      <a:lnTo>
                        <a:pt x="91630" y="62294"/>
                      </a:lnTo>
                      <a:cubicBezTo>
                        <a:pt x="91630" y="53721"/>
                        <a:pt x="89344" y="47054"/>
                        <a:pt x="84868" y="42386"/>
                      </a:cubicBezTo>
                      <a:cubicBezTo>
                        <a:pt x="80296" y="37719"/>
                        <a:pt x="74104" y="35338"/>
                        <a:pt x="66199" y="35338"/>
                      </a:cubicBezTo>
                      <a:cubicBezTo>
                        <a:pt x="58293" y="35338"/>
                        <a:pt x="52006" y="37719"/>
                        <a:pt x="47530" y="42386"/>
                      </a:cubicBezTo>
                      <a:cubicBezTo>
                        <a:pt x="43053" y="47054"/>
                        <a:pt x="40767" y="53721"/>
                        <a:pt x="40767" y="62294"/>
                      </a:cubicBezTo>
                      <a:lnTo>
                        <a:pt x="40767" y="134493"/>
                      </a:lnTo>
                      <a:lnTo>
                        <a:pt x="0" y="134493"/>
                      </a:lnTo>
                      <a:lnTo>
                        <a:pt x="0" y="1524"/>
                      </a:lnTo>
                      <a:lnTo>
                        <a:pt x="40767" y="1524"/>
                      </a:lnTo>
                      <a:lnTo>
                        <a:pt x="40767" y="18193"/>
                      </a:lnTo>
                      <a:cubicBezTo>
                        <a:pt x="44863" y="12668"/>
                        <a:pt x="50292" y="8287"/>
                        <a:pt x="56959" y="4953"/>
                      </a:cubicBezTo>
                      <a:cubicBezTo>
                        <a:pt x="63627" y="1715"/>
                        <a:pt x="71152" y="95"/>
                        <a:pt x="79629" y="95"/>
                      </a:cubicBezTo>
                      <a:cubicBezTo>
                        <a:pt x="89630" y="95"/>
                        <a:pt x="98584" y="2286"/>
                        <a:pt x="106394" y="6572"/>
                      </a:cubicBezTo>
                      <a:cubicBezTo>
                        <a:pt x="114205" y="10859"/>
                        <a:pt x="120396" y="16954"/>
                        <a:pt x="124873" y="24860"/>
                      </a:cubicBezTo>
                      <a:cubicBezTo>
                        <a:pt x="129445" y="17526"/>
                        <a:pt x="135731" y="11621"/>
                        <a:pt x="143637" y="6953"/>
                      </a:cubicBezTo>
                      <a:cubicBezTo>
                        <a:pt x="151543" y="2381"/>
                        <a:pt x="160210" y="0"/>
                        <a:pt x="169545" y="0"/>
                      </a:cubicBezTo>
                      <a:cubicBezTo>
                        <a:pt x="186023" y="0"/>
                        <a:pt x="199168" y="5048"/>
                        <a:pt x="208978" y="15049"/>
                      </a:cubicBezTo>
                      <a:close/>
                    </a:path>
                  </a:pathLst>
                </a:custGeom>
                <a:grpFill/>
                <a:ln w="9525" cap="flat">
                  <a:noFill/>
                  <a:prstDash val="solid"/>
                  <a:miter/>
                </a:ln>
              </p:spPr>
              <p:txBody>
                <a:bodyPr rtlCol="0" anchor="ctr"/>
                <a:lstStyle/>
                <a:p>
                  <a:endParaRPr lang="fi-FI" sz="3200"/>
                </a:p>
              </p:txBody>
            </p:sp>
            <p:sp>
              <p:nvSpPr>
                <p:cNvPr id="588" name="Vapaamuotoinen: Muoto 587">
                  <a:extLst>
                    <a:ext uri="{FF2B5EF4-FFF2-40B4-BE49-F238E27FC236}">
                      <a16:creationId xmlns:a16="http://schemas.microsoft.com/office/drawing/2014/main" id="{18752C50-EE1D-1668-BD43-F964BE946D08}"/>
                    </a:ext>
                  </a:extLst>
                </p:cNvPr>
                <p:cNvSpPr/>
                <p:nvPr/>
              </p:nvSpPr>
              <p:spPr>
                <a:xfrm>
                  <a:off x="5354288" y="2288762"/>
                  <a:ext cx="48291" cy="190690"/>
                </a:xfrm>
                <a:custGeom>
                  <a:avLst/>
                  <a:gdLst>
                    <a:gd name="connsiteX0" fmla="*/ 6763 w 48291"/>
                    <a:gd name="connsiteY0" fmla="*/ 37719 h 190690"/>
                    <a:gd name="connsiteX1" fmla="*/ 0 w 48291"/>
                    <a:gd name="connsiteY1" fmla="*/ 22098 h 190690"/>
                    <a:gd name="connsiteX2" fmla="*/ 6763 w 48291"/>
                    <a:gd name="connsiteY2" fmla="*/ 6287 h 190690"/>
                    <a:gd name="connsiteX3" fmla="*/ 24289 w 48291"/>
                    <a:gd name="connsiteY3" fmla="*/ 0 h 190690"/>
                    <a:gd name="connsiteX4" fmla="*/ 41529 w 48291"/>
                    <a:gd name="connsiteY4" fmla="*/ 6287 h 190690"/>
                    <a:gd name="connsiteX5" fmla="*/ 48292 w 48291"/>
                    <a:gd name="connsiteY5" fmla="*/ 22098 h 190690"/>
                    <a:gd name="connsiteX6" fmla="*/ 41529 w 48291"/>
                    <a:gd name="connsiteY6" fmla="*/ 37719 h 190690"/>
                    <a:gd name="connsiteX7" fmla="*/ 24289 w 48291"/>
                    <a:gd name="connsiteY7" fmla="*/ 44006 h 190690"/>
                    <a:gd name="connsiteX8" fmla="*/ 6763 w 48291"/>
                    <a:gd name="connsiteY8" fmla="*/ 37719 h 190690"/>
                    <a:gd name="connsiteX9" fmla="*/ 44482 w 48291"/>
                    <a:gd name="connsiteY9" fmla="*/ 57817 h 190690"/>
                    <a:gd name="connsiteX10" fmla="*/ 44482 w 48291"/>
                    <a:gd name="connsiteY10" fmla="*/ 190691 h 190690"/>
                    <a:gd name="connsiteX11" fmla="*/ 3715 w 48291"/>
                    <a:gd name="connsiteY11" fmla="*/ 190691 h 190690"/>
                    <a:gd name="connsiteX12" fmla="*/ 3715 w 48291"/>
                    <a:gd name="connsiteY12" fmla="*/ 57817 h 190690"/>
                    <a:gd name="connsiteX13" fmla="*/ 44482 w 48291"/>
                    <a:gd name="connsiteY13" fmla="*/ 57817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91" h="190690">
                      <a:moveTo>
                        <a:pt x="6763" y="37719"/>
                      </a:moveTo>
                      <a:cubicBezTo>
                        <a:pt x="2286" y="33528"/>
                        <a:pt x="0" y="28289"/>
                        <a:pt x="0" y="22098"/>
                      </a:cubicBezTo>
                      <a:cubicBezTo>
                        <a:pt x="0" y="15907"/>
                        <a:pt x="2286" y="10478"/>
                        <a:pt x="6763" y="6287"/>
                      </a:cubicBezTo>
                      <a:cubicBezTo>
                        <a:pt x="11239" y="2096"/>
                        <a:pt x="17145" y="0"/>
                        <a:pt x="24289" y="0"/>
                      </a:cubicBezTo>
                      <a:cubicBezTo>
                        <a:pt x="31432" y="0"/>
                        <a:pt x="37052" y="2096"/>
                        <a:pt x="41529" y="6287"/>
                      </a:cubicBezTo>
                      <a:cubicBezTo>
                        <a:pt x="46006" y="10478"/>
                        <a:pt x="48292" y="15812"/>
                        <a:pt x="48292" y="22098"/>
                      </a:cubicBezTo>
                      <a:cubicBezTo>
                        <a:pt x="48292" y="28385"/>
                        <a:pt x="46006" y="33528"/>
                        <a:pt x="41529" y="37719"/>
                      </a:cubicBezTo>
                      <a:cubicBezTo>
                        <a:pt x="36957" y="41910"/>
                        <a:pt x="31242" y="44006"/>
                        <a:pt x="24289" y="44006"/>
                      </a:cubicBezTo>
                      <a:cubicBezTo>
                        <a:pt x="17335" y="44006"/>
                        <a:pt x="11335" y="41910"/>
                        <a:pt x="6763" y="37719"/>
                      </a:cubicBezTo>
                      <a:close/>
                      <a:moveTo>
                        <a:pt x="44482" y="57817"/>
                      </a:moveTo>
                      <a:lnTo>
                        <a:pt x="44482" y="190691"/>
                      </a:lnTo>
                      <a:lnTo>
                        <a:pt x="3715" y="190691"/>
                      </a:lnTo>
                      <a:lnTo>
                        <a:pt x="3715" y="57817"/>
                      </a:lnTo>
                      <a:lnTo>
                        <a:pt x="44482" y="57817"/>
                      </a:lnTo>
                      <a:close/>
                    </a:path>
                  </a:pathLst>
                </a:custGeom>
                <a:grpFill/>
                <a:ln w="9525" cap="flat">
                  <a:noFill/>
                  <a:prstDash val="solid"/>
                  <a:miter/>
                </a:ln>
              </p:spPr>
              <p:txBody>
                <a:bodyPr rtlCol="0" anchor="ctr"/>
                <a:lstStyle/>
                <a:p>
                  <a:endParaRPr lang="fi-FI" sz="3200"/>
                </a:p>
              </p:txBody>
            </p:sp>
            <p:sp>
              <p:nvSpPr>
                <p:cNvPr id="589" name="Vapaamuotoinen: Muoto 588">
                  <a:extLst>
                    <a:ext uri="{FF2B5EF4-FFF2-40B4-BE49-F238E27FC236}">
                      <a16:creationId xmlns:a16="http://schemas.microsoft.com/office/drawing/2014/main" id="{39D838EB-9E2B-0CF7-4068-FE5C3A037DDE}"/>
                    </a:ext>
                  </a:extLst>
                </p:cNvPr>
                <p:cNvSpPr/>
                <p:nvPr/>
              </p:nvSpPr>
              <p:spPr>
                <a:xfrm>
                  <a:off x="3750183" y="2560891"/>
                  <a:ext cx="135921" cy="166211"/>
                </a:xfrm>
                <a:custGeom>
                  <a:avLst/>
                  <a:gdLst>
                    <a:gd name="connsiteX0" fmla="*/ 93821 w 135921"/>
                    <a:gd name="connsiteY0" fmla="*/ 166211 h 166211"/>
                    <a:gd name="connsiteX1" fmla="*/ 33337 w 135921"/>
                    <a:gd name="connsiteY1" fmla="*/ 92202 h 166211"/>
                    <a:gd name="connsiteX2" fmla="*/ 33337 w 135921"/>
                    <a:gd name="connsiteY2" fmla="*/ 166211 h 166211"/>
                    <a:gd name="connsiteX3" fmla="*/ 0 w 135921"/>
                    <a:gd name="connsiteY3" fmla="*/ 166211 h 166211"/>
                    <a:gd name="connsiteX4" fmla="*/ 0 w 135921"/>
                    <a:gd name="connsiteY4" fmla="*/ 0 h 166211"/>
                    <a:gd name="connsiteX5" fmla="*/ 33337 w 135921"/>
                    <a:gd name="connsiteY5" fmla="*/ 0 h 166211"/>
                    <a:gd name="connsiteX6" fmla="*/ 33337 w 135921"/>
                    <a:gd name="connsiteY6" fmla="*/ 74581 h 166211"/>
                    <a:gd name="connsiteX7" fmla="*/ 93821 w 135921"/>
                    <a:gd name="connsiteY7" fmla="*/ 0 h 166211"/>
                    <a:gd name="connsiteX8" fmla="*/ 134017 w 135921"/>
                    <a:gd name="connsiteY8" fmla="*/ 0 h 166211"/>
                    <a:gd name="connsiteX9" fmla="*/ 65437 w 135921"/>
                    <a:gd name="connsiteY9" fmla="*/ 82391 h 166211"/>
                    <a:gd name="connsiteX10" fmla="*/ 135922 w 135921"/>
                    <a:gd name="connsiteY10" fmla="*/ 166211 h 166211"/>
                    <a:gd name="connsiteX11" fmla="*/ 93726 w 135921"/>
                    <a:gd name="connsiteY11"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921" h="166211">
                      <a:moveTo>
                        <a:pt x="93821" y="166211"/>
                      </a:moveTo>
                      <a:lnTo>
                        <a:pt x="33337" y="92202"/>
                      </a:lnTo>
                      <a:lnTo>
                        <a:pt x="33337" y="166211"/>
                      </a:lnTo>
                      <a:lnTo>
                        <a:pt x="0" y="166211"/>
                      </a:lnTo>
                      <a:lnTo>
                        <a:pt x="0" y="0"/>
                      </a:lnTo>
                      <a:lnTo>
                        <a:pt x="33337" y="0"/>
                      </a:lnTo>
                      <a:lnTo>
                        <a:pt x="33337" y="74581"/>
                      </a:lnTo>
                      <a:lnTo>
                        <a:pt x="93821" y="0"/>
                      </a:lnTo>
                      <a:lnTo>
                        <a:pt x="134017" y="0"/>
                      </a:lnTo>
                      <a:lnTo>
                        <a:pt x="65437" y="82391"/>
                      </a:lnTo>
                      <a:lnTo>
                        <a:pt x="135922" y="166211"/>
                      </a:lnTo>
                      <a:lnTo>
                        <a:pt x="93726" y="166211"/>
                      </a:lnTo>
                      <a:close/>
                    </a:path>
                  </a:pathLst>
                </a:custGeom>
                <a:grpFill/>
                <a:ln w="9525" cap="flat">
                  <a:noFill/>
                  <a:prstDash val="solid"/>
                  <a:miter/>
                </a:ln>
              </p:spPr>
              <p:txBody>
                <a:bodyPr rtlCol="0" anchor="ctr"/>
                <a:lstStyle/>
                <a:p>
                  <a:endParaRPr lang="fi-FI" sz="3200"/>
                </a:p>
              </p:txBody>
            </p:sp>
            <p:sp>
              <p:nvSpPr>
                <p:cNvPr id="590" name="Vapaamuotoinen: Muoto 589">
                  <a:extLst>
                    <a:ext uri="{FF2B5EF4-FFF2-40B4-BE49-F238E27FC236}">
                      <a16:creationId xmlns:a16="http://schemas.microsoft.com/office/drawing/2014/main" id="{20CC1C6F-4B94-6376-D48A-10FF75FF9D51}"/>
                    </a:ext>
                  </a:extLst>
                </p:cNvPr>
                <p:cNvSpPr/>
                <p:nvPr/>
              </p:nvSpPr>
              <p:spPr>
                <a:xfrm>
                  <a:off x="3892867" y="2595181"/>
                  <a:ext cx="141446" cy="194310"/>
                </a:xfrm>
                <a:custGeom>
                  <a:avLst/>
                  <a:gdLst>
                    <a:gd name="connsiteX0" fmla="*/ 141446 w 141446"/>
                    <a:gd name="connsiteY0" fmla="*/ 0 h 194310"/>
                    <a:gd name="connsiteX1" fmla="*/ 59817 w 141446"/>
                    <a:gd name="connsiteY1" fmla="*/ 194310 h 194310"/>
                    <a:gd name="connsiteX2" fmla="*/ 24289 w 141446"/>
                    <a:gd name="connsiteY2" fmla="*/ 194310 h 194310"/>
                    <a:gd name="connsiteX3" fmla="*/ 52864 w 141446"/>
                    <a:gd name="connsiteY3" fmla="*/ 128588 h 194310"/>
                    <a:gd name="connsiteX4" fmla="*/ 0 w 141446"/>
                    <a:gd name="connsiteY4" fmla="*/ 0 h 194310"/>
                    <a:gd name="connsiteX5" fmla="*/ 37338 w 141446"/>
                    <a:gd name="connsiteY5" fmla="*/ 0 h 194310"/>
                    <a:gd name="connsiteX6" fmla="*/ 71438 w 141446"/>
                    <a:gd name="connsiteY6" fmla="*/ 92202 h 194310"/>
                    <a:gd name="connsiteX7" fmla="*/ 105918 w 141446"/>
                    <a:gd name="connsiteY7" fmla="*/ 0 h 194310"/>
                    <a:gd name="connsiteX8" fmla="*/ 141351 w 141446"/>
                    <a:gd name="connsiteY8" fmla="*/ 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46" h="194310">
                      <a:moveTo>
                        <a:pt x="141446" y="0"/>
                      </a:moveTo>
                      <a:lnTo>
                        <a:pt x="59817" y="194310"/>
                      </a:lnTo>
                      <a:lnTo>
                        <a:pt x="24289" y="194310"/>
                      </a:lnTo>
                      <a:lnTo>
                        <a:pt x="52864" y="128588"/>
                      </a:lnTo>
                      <a:lnTo>
                        <a:pt x="0" y="0"/>
                      </a:lnTo>
                      <a:lnTo>
                        <a:pt x="37338" y="0"/>
                      </a:lnTo>
                      <a:lnTo>
                        <a:pt x="71438" y="92202"/>
                      </a:lnTo>
                      <a:lnTo>
                        <a:pt x="105918" y="0"/>
                      </a:lnTo>
                      <a:lnTo>
                        <a:pt x="141351" y="0"/>
                      </a:lnTo>
                      <a:close/>
                    </a:path>
                  </a:pathLst>
                </a:custGeom>
                <a:grpFill/>
                <a:ln w="9525" cap="flat">
                  <a:noFill/>
                  <a:prstDash val="solid"/>
                  <a:miter/>
                </a:ln>
              </p:spPr>
              <p:txBody>
                <a:bodyPr rtlCol="0" anchor="ctr"/>
                <a:lstStyle/>
                <a:p>
                  <a:endParaRPr lang="fi-FI" sz="3200"/>
                </a:p>
              </p:txBody>
            </p:sp>
            <p:sp>
              <p:nvSpPr>
                <p:cNvPr id="591" name="Vapaamuotoinen: Muoto 590">
                  <a:extLst>
                    <a:ext uri="{FF2B5EF4-FFF2-40B4-BE49-F238E27FC236}">
                      <a16:creationId xmlns:a16="http://schemas.microsoft.com/office/drawing/2014/main" id="{FD03BCE8-AF71-D3CE-E7E3-1216B63EE7CA}"/>
                    </a:ext>
                  </a:extLst>
                </p:cNvPr>
                <p:cNvSpPr/>
                <p:nvPr/>
              </p:nvSpPr>
              <p:spPr>
                <a:xfrm>
                  <a:off x="4052220" y="2593371"/>
                  <a:ext cx="73818" cy="133731"/>
                </a:xfrm>
                <a:custGeom>
                  <a:avLst/>
                  <a:gdLst>
                    <a:gd name="connsiteX0" fmla="*/ 50101 w 73818"/>
                    <a:gd name="connsiteY0" fmla="*/ 5905 h 133731"/>
                    <a:gd name="connsiteX1" fmla="*/ 73819 w 73818"/>
                    <a:gd name="connsiteY1" fmla="*/ 0 h 133731"/>
                    <a:gd name="connsiteX2" fmla="*/ 73819 w 73818"/>
                    <a:gd name="connsiteY2" fmla="*/ 34957 h 133731"/>
                    <a:gd name="connsiteX3" fmla="*/ 65056 w 73818"/>
                    <a:gd name="connsiteY3" fmla="*/ 34957 h 133731"/>
                    <a:gd name="connsiteX4" fmla="*/ 41339 w 73818"/>
                    <a:gd name="connsiteY4" fmla="*/ 42291 h 133731"/>
                    <a:gd name="connsiteX5" fmla="*/ 33338 w 73818"/>
                    <a:gd name="connsiteY5" fmla="*/ 68008 h 133731"/>
                    <a:gd name="connsiteX6" fmla="*/ 33338 w 73818"/>
                    <a:gd name="connsiteY6" fmla="*/ 133731 h 133731"/>
                    <a:gd name="connsiteX7" fmla="*/ 0 w 73818"/>
                    <a:gd name="connsiteY7" fmla="*/ 133731 h 133731"/>
                    <a:gd name="connsiteX8" fmla="*/ 0 w 73818"/>
                    <a:gd name="connsiteY8" fmla="*/ 1810 h 133731"/>
                    <a:gd name="connsiteX9" fmla="*/ 33338 w 73818"/>
                    <a:gd name="connsiteY9" fmla="*/ 1810 h 133731"/>
                    <a:gd name="connsiteX10" fmla="*/ 33338 w 73818"/>
                    <a:gd name="connsiteY10" fmla="*/ 22289 h 133731"/>
                    <a:gd name="connsiteX11" fmla="*/ 50101 w 73818"/>
                    <a:gd name="connsiteY11" fmla="*/ 5905 h 1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818" h="133731">
                      <a:moveTo>
                        <a:pt x="50101" y="5905"/>
                      </a:moveTo>
                      <a:cubicBezTo>
                        <a:pt x="57055" y="1905"/>
                        <a:pt x="64865" y="0"/>
                        <a:pt x="73819" y="0"/>
                      </a:cubicBezTo>
                      <a:lnTo>
                        <a:pt x="73819" y="34957"/>
                      </a:lnTo>
                      <a:lnTo>
                        <a:pt x="65056" y="34957"/>
                      </a:lnTo>
                      <a:cubicBezTo>
                        <a:pt x="54578" y="34957"/>
                        <a:pt x="46673" y="37433"/>
                        <a:pt x="41339" y="42291"/>
                      </a:cubicBezTo>
                      <a:cubicBezTo>
                        <a:pt x="36004" y="47244"/>
                        <a:pt x="33338" y="55817"/>
                        <a:pt x="33338" y="68008"/>
                      </a:cubicBezTo>
                      <a:lnTo>
                        <a:pt x="33338" y="133731"/>
                      </a:lnTo>
                      <a:lnTo>
                        <a:pt x="0" y="133731"/>
                      </a:lnTo>
                      <a:lnTo>
                        <a:pt x="0" y="1810"/>
                      </a:lnTo>
                      <a:lnTo>
                        <a:pt x="33338" y="1810"/>
                      </a:lnTo>
                      <a:lnTo>
                        <a:pt x="33338" y="22289"/>
                      </a:lnTo>
                      <a:cubicBezTo>
                        <a:pt x="37624" y="15335"/>
                        <a:pt x="43244" y="9811"/>
                        <a:pt x="50101" y="5905"/>
                      </a:cubicBezTo>
                      <a:close/>
                    </a:path>
                  </a:pathLst>
                </a:custGeom>
                <a:grpFill/>
                <a:ln w="9525" cap="flat">
                  <a:noFill/>
                  <a:prstDash val="solid"/>
                  <a:miter/>
                </a:ln>
              </p:spPr>
              <p:txBody>
                <a:bodyPr rtlCol="0" anchor="ctr"/>
                <a:lstStyle/>
                <a:p>
                  <a:endParaRPr lang="fi-FI" sz="3200"/>
                </a:p>
              </p:txBody>
            </p:sp>
            <p:sp>
              <p:nvSpPr>
                <p:cNvPr id="592" name="Vapaamuotoinen: Muoto 591">
                  <a:extLst>
                    <a:ext uri="{FF2B5EF4-FFF2-40B4-BE49-F238E27FC236}">
                      <a16:creationId xmlns:a16="http://schemas.microsoft.com/office/drawing/2014/main" id="{5B6DA16F-A0CB-B386-6802-04ED81789122}"/>
                    </a:ext>
                  </a:extLst>
                </p:cNvPr>
                <p:cNvSpPr/>
                <p:nvPr/>
              </p:nvSpPr>
              <p:spPr>
                <a:xfrm>
                  <a:off x="4148328" y="2550890"/>
                  <a:ext cx="121443" cy="176212"/>
                </a:xfrm>
                <a:custGeom>
                  <a:avLst/>
                  <a:gdLst>
                    <a:gd name="connsiteX0" fmla="*/ 78105 w 121443"/>
                    <a:gd name="connsiteY0" fmla="*/ 176213 h 176212"/>
                    <a:gd name="connsiteX1" fmla="*/ 33338 w 121443"/>
                    <a:gd name="connsiteY1" fmla="*/ 120015 h 176212"/>
                    <a:gd name="connsiteX2" fmla="*/ 33338 w 121443"/>
                    <a:gd name="connsiteY2" fmla="*/ 176213 h 176212"/>
                    <a:gd name="connsiteX3" fmla="*/ 0 w 121443"/>
                    <a:gd name="connsiteY3" fmla="*/ 176213 h 176212"/>
                    <a:gd name="connsiteX4" fmla="*/ 0 w 121443"/>
                    <a:gd name="connsiteY4" fmla="*/ 0 h 176212"/>
                    <a:gd name="connsiteX5" fmla="*/ 33338 w 121443"/>
                    <a:gd name="connsiteY5" fmla="*/ 0 h 176212"/>
                    <a:gd name="connsiteX6" fmla="*/ 33338 w 121443"/>
                    <a:gd name="connsiteY6" fmla="*/ 100203 h 176212"/>
                    <a:gd name="connsiteX7" fmla="*/ 77629 w 121443"/>
                    <a:gd name="connsiteY7" fmla="*/ 44196 h 176212"/>
                    <a:gd name="connsiteX8" fmla="*/ 120968 w 121443"/>
                    <a:gd name="connsiteY8" fmla="*/ 44196 h 176212"/>
                    <a:gd name="connsiteX9" fmla="*/ 62865 w 121443"/>
                    <a:gd name="connsiteY9" fmla="*/ 110395 h 176212"/>
                    <a:gd name="connsiteX10" fmla="*/ 121444 w 121443"/>
                    <a:gd name="connsiteY10" fmla="*/ 176117 h 176212"/>
                    <a:gd name="connsiteX11" fmla="*/ 78105 w 121443"/>
                    <a:gd name="connsiteY11" fmla="*/ 176117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43" h="176212">
                      <a:moveTo>
                        <a:pt x="78105" y="176213"/>
                      </a:moveTo>
                      <a:lnTo>
                        <a:pt x="33338" y="120015"/>
                      </a:lnTo>
                      <a:lnTo>
                        <a:pt x="33338" y="176213"/>
                      </a:lnTo>
                      <a:lnTo>
                        <a:pt x="0" y="176213"/>
                      </a:lnTo>
                      <a:lnTo>
                        <a:pt x="0" y="0"/>
                      </a:lnTo>
                      <a:lnTo>
                        <a:pt x="33338" y="0"/>
                      </a:lnTo>
                      <a:lnTo>
                        <a:pt x="33338" y="100203"/>
                      </a:lnTo>
                      <a:lnTo>
                        <a:pt x="77629" y="44196"/>
                      </a:lnTo>
                      <a:lnTo>
                        <a:pt x="120968" y="44196"/>
                      </a:lnTo>
                      <a:lnTo>
                        <a:pt x="62865" y="110395"/>
                      </a:lnTo>
                      <a:lnTo>
                        <a:pt x="121444" y="176117"/>
                      </a:lnTo>
                      <a:lnTo>
                        <a:pt x="78105" y="176117"/>
                      </a:lnTo>
                      <a:close/>
                    </a:path>
                  </a:pathLst>
                </a:custGeom>
                <a:grpFill/>
                <a:ln w="9525" cap="flat">
                  <a:noFill/>
                  <a:prstDash val="solid"/>
                  <a:miter/>
                </a:ln>
              </p:spPr>
              <p:txBody>
                <a:bodyPr rtlCol="0" anchor="ctr"/>
                <a:lstStyle/>
                <a:p>
                  <a:endParaRPr lang="fi-FI" sz="3200"/>
                </a:p>
              </p:txBody>
            </p:sp>
            <p:sp>
              <p:nvSpPr>
                <p:cNvPr id="593" name="Vapaamuotoinen: Muoto 592">
                  <a:extLst>
                    <a:ext uri="{FF2B5EF4-FFF2-40B4-BE49-F238E27FC236}">
                      <a16:creationId xmlns:a16="http://schemas.microsoft.com/office/drawing/2014/main" id="{809EB763-CFEE-E298-8219-C399322F0897}"/>
                    </a:ext>
                  </a:extLst>
                </p:cNvPr>
                <p:cNvSpPr/>
                <p:nvPr/>
              </p:nvSpPr>
              <p:spPr>
                <a:xfrm>
                  <a:off x="4280249" y="2593086"/>
                  <a:ext cx="109346" cy="136302"/>
                </a:xfrm>
                <a:custGeom>
                  <a:avLst/>
                  <a:gdLst>
                    <a:gd name="connsiteX0" fmla="*/ 28575 w 109346"/>
                    <a:gd name="connsiteY0" fmla="*/ 130302 h 136302"/>
                    <a:gd name="connsiteX1" fmla="*/ 8192 w 109346"/>
                    <a:gd name="connsiteY1" fmla="*/ 114490 h 136302"/>
                    <a:gd name="connsiteX2" fmla="*/ 0 w 109346"/>
                    <a:gd name="connsiteY2" fmla="*/ 92297 h 136302"/>
                    <a:gd name="connsiteX3" fmla="*/ 33528 w 109346"/>
                    <a:gd name="connsiteY3" fmla="*/ 92297 h 136302"/>
                    <a:gd name="connsiteX4" fmla="*/ 41053 w 109346"/>
                    <a:gd name="connsiteY4" fmla="*/ 104965 h 136302"/>
                    <a:gd name="connsiteX5" fmla="*/ 57341 w 109346"/>
                    <a:gd name="connsiteY5" fmla="*/ 110014 h 136302"/>
                    <a:gd name="connsiteX6" fmla="*/ 72199 w 109346"/>
                    <a:gd name="connsiteY6" fmla="*/ 106204 h 136302"/>
                    <a:gd name="connsiteX7" fmla="*/ 77534 w 109346"/>
                    <a:gd name="connsiteY7" fmla="*/ 96393 h 136302"/>
                    <a:gd name="connsiteX8" fmla="*/ 70961 w 109346"/>
                    <a:gd name="connsiteY8" fmla="*/ 86773 h 136302"/>
                    <a:gd name="connsiteX9" fmla="*/ 50102 w 109346"/>
                    <a:gd name="connsiteY9" fmla="*/ 79724 h 136302"/>
                    <a:gd name="connsiteX10" fmla="*/ 25908 w 109346"/>
                    <a:gd name="connsiteY10" fmla="*/ 72295 h 136302"/>
                    <a:gd name="connsiteX11" fmla="*/ 9716 w 109346"/>
                    <a:gd name="connsiteY11" fmla="*/ 60674 h 136302"/>
                    <a:gd name="connsiteX12" fmla="*/ 2953 w 109346"/>
                    <a:gd name="connsiteY12" fmla="*/ 39529 h 136302"/>
                    <a:gd name="connsiteX13" fmla="*/ 9239 w 109346"/>
                    <a:gd name="connsiteY13" fmla="*/ 19526 h 136302"/>
                    <a:gd name="connsiteX14" fmla="*/ 27337 w 109346"/>
                    <a:gd name="connsiteY14" fmla="*/ 5239 h 136302"/>
                    <a:gd name="connsiteX15" fmla="*/ 55055 w 109346"/>
                    <a:gd name="connsiteY15" fmla="*/ 0 h 136302"/>
                    <a:gd name="connsiteX16" fmla="*/ 92678 w 109346"/>
                    <a:gd name="connsiteY16" fmla="*/ 11811 h 136302"/>
                    <a:gd name="connsiteX17" fmla="*/ 108109 w 109346"/>
                    <a:gd name="connsiteY17" fmla="*/ 43624 h 136302"/>
                    <a:gd name="connsiteX18" fmla="*/ 76200 w 109346"/>
                    <a:gd name="connsiteY18" fmla="*/ 43624 h 136302"/>
                    <a:gd name="connsiteX19" fmla="*/ 69628 w 109346"/>
                    <a:gd name="connsiteY19" fmla="*/ 31147 h 136302"/>
                    <a:gd name="connsiteX20" fmla="*/ 54007 w 109346"/>
                    <a:gd name="connsiteY20" fmla="*/ 26479 h 136302"/>
                    <a:gd name="connsiteX21" fmla="*/ 40100 w 109346"/>
                    <a:gd name="connsiteY21" fmla="*/ 29813 h 136302"/>
                    <a:gd name="connsiteX22" fmla="*/ 35243 w 109346"/>
                    <a:gd name="connsiteY22" fmla="*/ 39052 h 136302"/>
                    <a:gd name="connsiteX23" fmla="*/ 41910 w 109346"/>
                    <a:gd name="connsiteY23" fmla="*/ 49149 h 136302"/>
                    <a:gd name="connsiteX24" fmla="*/ 62675 w 109346"/>
                    <a:gd name="connsiteY24" fmla="*/ 56197 h 136302"/>
                    <a:gd name="connsiteX25" fmla="*/ 86201 w 109346"/>
                    <a:gd name="connsiteY25" fmla="*/ 63627 h 136302"/>
                    <a:gd name="connsiteX26" fmla="*/ 102299 w 109346"/>
                    <a:gd name="connsiteY26" fmla="*/ 75438 h 136302"/>
                    <a:gd name="connsiteX27" fmla="*/ 109347 w 109346"/>
                    <a:gd name="connsiteY27" fmla="*/ 96488 h 136302"/>
                    <a:gd name="connsiteX28" fmla="*/ 103061 w 109346"/>
                    <a:gd name="connsiteY28" fmla="*/ 116967 h 136302"/>
                    <a:gd name="connsiteX29" fmla="*/ 84963 w 109346"/>
                    <a:gd name="connsiteY29" fmla="*/ 131159 h 136302"/>
                    <a:gd name="connsiteX30" fmla="*/ 57436 w 109346"/>
                    <a:gd name="connsiteY30" fmla="*/ 136303 h 136302"/>
                    <a:gd name="connsiteX31" fmla="*/ 28384 w 109346"/>
                    <a:gd name="connsiteY31" fmla="*/ 130492 h 13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346" h="136302">
                      <a:moveTo>
                        <a:pt x="28575" y="130302"/>
                      </a:moveTo>
                      <a:cubicBezTo>
                        <a:pt x="20003" y="126397"/>
                        <a:pt x="13240" y="121158"/>
                        <a:pt x="8192" y="114490"/>
                      </a:cubicBezTo>
                      <a:cubicBezTo>
                        <a:pt x="3143" y="107823"/>
                        <a:pt x="476" y="100489"/>
                        <a:pt x="0" y="92297"/>
                      </a:cubicBezTo>
                      <a:lnTo>
                        <a:pt x="33528" y="92297"/>
                      </a:lnTo>
                      <a:cubicBezTo>
                        <a:pt x="34195" y="97345"/>
                        <a:pt x="36671" y="101632"/>
                        <a:pt x="41053" y="104965"/>
                      </a:cubicBezTo>
                      <a:cubicBezTo>
                        <a:pt x="45434" y="108299"/>
                        <a:pt x="50864" y="110014"/>
                        <a:pt x="57341" y="110014"/>
                      </a:cubicBezTo>
                      <a:cubicBezTo>
                        <a:pt x="63818" y="110014"/>
                        <a:pt x="68675" y="108775"/>
                        <a:pt x="72199" y="106204"/>
                      </a:cubicBezTo>
                      <a:cubicBezTo>
                        <a:pt x="75724" y="103632"/>
                        <a:pt x="77534" y="100393"/>
                        <a:pt x="77534" y="96393"/>
                      </a:cubicBezTo>
                      <a:cubicBezTo>
                        <a:pt x="77534" y="92107"/>
                        <a:pt x="75343" y="88868"/>
                        <a:pt x="70961" y="86773"/>
                      </a:cubicBezTo>
                      <a:cubicBezTo>
                        <a:pt x="66580" y="84582"/>
                        <a:pt x="59627" y="82296"/>
                        <a:pt x="50102" y="79724"/>
                      </a:cubicBezTo>
                      <a:cubicBezTo>
                        <a:pt x="40291" y="77343"/>
                        <a:pt x="32195" y="74866"/>
                        <a:pt x="25908" y="72295"/>
                      </a:cubicBezTo>
                      <a:cubicBezTo>
                        <a:pt x="19622" y="69723"/>
                        <a:pt x="14288" y="65913"/>
                        <a:pt x="9716" y="60674"/>
                      </a:cubicBezTo>
                      <a:cubicBezTo>
                        <a:pt x="5144" y="55435"/>
                        <a:pt x="2953" y="48387"/>
                        <a:pt x="2953" y="39529"/>
                      </a:cubicBezTo>
                      <a:cubicBezTo>
                        <a:pt x="2953" y="32194"/>
                        <a:pt x="5048" y="25527"/>
                        <a:pt x="9239" y="19526"/>
                      </a:cubicBezTo>
                      <a:cubicBezTo>
                        <a:pt x="13430" y="13525"/>
                        <a:pt x="19526" y="8763"/>
                        <a:pt x="27337" y="5239"/>
                      </a:cubicBezTo>
                      <a:cubicBezTo>
                        <a:pt x="35147" y="1714"/>
                        <a:pt x="44387" y="0"/>
                        <a:pt x="55055" y="0"/>
                      </a:cubicBezTo>
                      <a:cubicBezTo>
                        <a:pt x="70771" y="0"/>
                        <a:pt x="83344" y="3905"/>
                        <a:pt x="92678" y="11811"/>
                      </a:cubicBezTo>
                      <a:cubicBezTo>
                        <a:pt x="102013" y="19621"/>
                        <a:pt x="107156" y="30289"/>
                        <a:pt x="108109" y="43624"/>
                      </a:cubicBezTo>
                      <a:lnTo>
                        <a:pt x="76200" y="43624"/>
                      </a:lnTo>
                      <a:cubicBezTo>
                        <a:pt x="75724" y="38386"/>
                        <a:pt x="73533" y="34195"/>
                        <a:pt x="69628" y="31147"/>
                      </a:cubicBezTo>
                      <a:cubicBezTo>
                        <a:pt x="65722" y="28099"/>
                        <a:pt x="60579" y="26479"/>
                        <a:pt x="54007" y="26479"/>
                      </a:cubicBezTo>
                      <a:cubicBezTo>
                        <a:pt x="48006" y="26479"/>
                        <a:pt x="43339" y="27622"/>
                        <a:pt x="40100" y="29813"/>
                      </a:cubicBezTo>
                      <a:cubicBezTo>
                        <a:pt x="36862" y="32004"/>
                        <a:pt x="35243" y="35147"/>
                        <a:pt x="35243" y="39052"/>
                      </a:cubicBezTo>
                      <a:cubicBezTo>
                        <a:pt x="35243" y="43529"/>
                        <a:pt x="37433" y="46863"/>
                        <a:pt x="41910" y="49149"/>
                      </a:cubicBezTo>
                      <a:cubicBezTo>
                        <a:pt x="46387" y="51435"/>
                        <a:pt x="53245" y="53816"/>
                        <a:pt x="62675" y="56197"/>
                      </a:cubicBezTo>
                      <a:cubicBezTo>
                        <a:pt x="72199" y="58579"/>
                        <a:pt x="80010" y="61055"/>
                        <a:pt x="86201" y="63627"/>
                      </a:cubicBezTo>
                      <a:cubicBezTo>
                        <a:pt x="92393" y="66199"/>
                        <a:pt x="97726" y="70104"/>
                        <a:pt x="102299" y="75438"/>
                      </a:cubicBezTo>
                      <a:cubicBezTo>
                        <a:pt x="106775" y="80772"/>
                        <a:pt x="109157" y="87820"/>
                        <a:pt x="109347" y="96488"/>
                      </a:cubicBezTo>
                      <a:cubicBezTo>
                        <a:pt x="109347" y="104108"/>
                        <a:pt x="107251" y="110966"/>
                        <a:pt x="103061" y="116967"/>
                      </a:cubicBezTo>
                      <a:cubicBezTo>
                        <a:pt x="98870" y="122968"/>
                        <a:pt x="92869" y="127730"/>
                        <a:pt x="84963" y="131159"/>
                      </a:cubicBezTo>
                      <a:cubicBezTo>
                        <a:pt x="77057" y="134588"/>
                        <a:pt x="67913" y="136303"/>
                        <a:pt x="57436" y="136303"/>
                      </a:cubicBezTo>
                      <a:cubicBezTo>
                        <a:pt x="46958" y="136303"/>
                        <a:pt x="36957" y="134302"/>
                        <a:pt x="28384" y="130492"/>
                      </a:cubicBezTo>
                      <a:close/>
                    </a:path>
                  </a:pathLst>
                </a:custGeom>
                <a:grpFill/>
                <a:ln w="9525" cap="flat">
                  <a:noFill/>
                  <a:prstDash val="solid"/>
                  <a:miter/>
                </a:ln>
              </p:spPr>
              <p:txBody>
                <a:bodyPr rtlCol="0" anchor="ctr"/>
                <a:lstStyle/>
                <a:p>
                  <a:endParaRPr lang="fi-FI" sz="3200"/>
                </a:p>
              </p:txBody>
            </p:sp>
            <p:sp>
              <p:nvSpPr>
                <p:cNvPr id="594" name="Vapaamuotoinen: Muoto 593">
                  <a:extLst>
                    <a:ext uri="{FF2B5EF4-FFF2-40B4-BE49-F238E27FC236}">
                      <a16:creationId xmlns:a16="http://schemas.microsoft.com/office/drawing/2014/main" id="{A02473BB-AFEA-AB60-A8E8-611B403FE07D}"/>
                    </a:ext>
                  </a:extLst>
                </p:cNvPr>
                <p:cNvSpPr/>
                <p:nvPr/>
              </p:nvSpPr>
              <p:spPr>
                <a:xfrm>
                  <a:off x="4417218" y="2550890"/>
                  <a:ext cx="33337" cy="176212"/>
                </a:xfrm>
                <a:custGeom>
                  <a:avLst/>
                  <a:gdLst>
                    <a:gd name="connsiteX0" fmla="*/ 33338 w 33337"/>
                    <a:gd name="connsiteY0" fmla="*/ 0 h 176212"/>
                    <a:gd name="connsiteX1" fmla="*/ 33338 w 33337"/>
                    <a:gd name="connsiteY1" fmla="*/ 176213 h 176212"/>
                    <a:gd name="connsiteX2" fmla="*/ 0 w 33337"/>
                    <a:gd name="connsiteY2" fmla="*/ 176213 h 176212"/>
                    <a:gd name="connsiteX3" fmla="*/ 0 w 33337"/>
                    <a:gd name="connsiteY3" fmla="*/ 0 h 176212"/>
                    <a:gd name="connsiteX4" fmla="*/ 33338 w 33337"/>
                    <a:gd name="connsiteY4" fmla="*/ 0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176212">
                      <a:moveTo>
                        <a:pt x="33338" y="0"/>
                      </a:moveTo>
                      <a:lnTo>
                        <a:pt x="33338" y="176213"/>
                      </a:lnTo>
                      <a:lnTo>
                        <a:pt x="0" y="176213"/>
                      </a:lnTo>
                      <a:lnTo>
                        <a:pt x="0" y="0"/>
                      </a:lnTo>
                      <a:lnTo>
                        <a:pt x="33338" y="0"/>
                      </a:lnTo>
                      <a:close/>
                    </a:path>
                  </a:pathLst>
                </a:custGeom>
                <a:grpFill/>
                <a:ln w="9525" cap="flat">
                  <a:noFill/>
                  <a:prstDash val="solid"/>
                  <a:miter/>
                </a:ln>
              </p:spPr>
              <p:txBody>
                <a:bodyPr rtlCol="0" anchor="ctr"/>
                <a:lstStyle/>
                <a:p>
                  <a:endParaRPr lang="fi-FI" sz="3200"/>
                </a:p>
              </p:txBody>
            </p:sp>
            <p:sp>
              <p:nvSpPr>
                <p:cNvPr id="595" name="Vapaamuotoinen: Muoto 594">
                  <a:extLst>
                    <a:ext uri="{FF2B5EF4-FFF2-40B4-BE49-F238E27FC236}">
                      <a16:creationId xmlns:a16="http://schemas.microsoft.com/office/drawing/2014/main" id="{B4B58FE3-E277-F980-E79F-742AE7E1AA7A}"/>
                    </a:ext>
                  </a:extLst>
                </p:cNvPr>
                <p:cNvSpPr/>
                <p:nvPr/>
              </p:nvSpPr>
              <p:spPr>
                <a:xfrm>
                  <a:off x="4474749" y="2547842"/>
                  <a:ext cx="137541" cy="181355"/>
                </a:xfrm>
                <a:custGeom>
                  <a:avLst/>
                  <a:gdLst>
                    <a:gd name="connsiteX0" fmla="*/ 8096 w 137541"/>
                    <a:gd name="connsiteY0" fmla="*/ 77343 h 181355"/>
                    <a:gd name="connsiteX1" fmla="*/ 29813 w 137541"/>
                    <a:gd name="connsiteY1" fmla="*/ 53531 h 181355"/>
                    <a:gd name="connsiteX2" fmla="*/ 60388 w 137541"/>
                    <a:gd name="connsiteY2" fmla="*/ 45148 h 181355"/>
                    <a:gd name="connsiteX3" fmla="*/ 86201 w 137541"/>
                    <a:gd name="connsiteY3" fmla="*/ 51054 h 181355"/>
                    <a:gd name="connsiteX4" fmla="*/ 103918 w 137541"/>
                    <a:gd name="connsiteY4" fmla="*/ 66104 h 181355"/>
                    <a:gd name="connsiteX5" fmla="*/ 103918 w 137541"/>
                    <a:gd name="connsiteY5" fmla="*/ 47244 h 181355"/>
                    <a:gd name="connsiteX6" fmla="*/ 137541 w 137541"/>
                    <a:gd name="connsiteY6" fmla="*/ 47244 h 181355"/>
                    <a:gd name="connsiteX7" fmla="*/ 137541 w 137541"/>
                    <a:gd name="connsiteY7" fmla="*/ 179165 h 181355"/>
                    <a:gd name="connsiteX8" fmla="*/ 103918 w 137541"/>
                    <a:gd name="connsiteY8" fmla="*/ 179165 h 181355"/>
                    <a:gd name="connsiteX9" fmla="*/ 103918 w 137541"/>
                    <a:gd name="connsiteY9" fmla="*/ 159925 h 181355"/>
                    <a:gd name="connsiteX10" fmla="*/ 86201 w 137541"/>
                    <a:gd name="connsiteY10" fmla="*/ 175260 h 181355"/>
                    <a:gd name="connsiteX11" fmla="*/ 60103 w 137541"/>
                    <a:gd name="connsiteY11" fmla="*/ 181356 h 181355"/>
                    <a:gd name="connsiteX12" fmla="*/ 29718 w 137541"/>
                    <a:gd name="connsiteY12" fmla="*/ 172784 h 181355"/>
                    <a:gd name="connsiteX13" fmla="*/ 8001 w 137541"/>
                    <a:gd name="connsiteY13" fmla="*/ 148590 h 181355"/>
                    <a:gd name="connsiteX14" fmla="*/ 0 w 137541"/>
                    <a:gd name="connsiteY14" fmla="*/ 112776 h 181355"/>
                    <a:gd name="connsiteX15" fmla="*/ 8001 w 137541"/>
                    <a:gd name="connsiteY15" fmla="*/ 77343 h 181355"/>
                    <a:gd name="connsiteX16" fmla="*/ 99155 w 137541"/>
                    <a:gd name="connsiteY16" fmla="*/ 92488 h 181355"/>
                    <a:gd name="connsiteX17" fmla="*/ 86296 w 137541"/>
                    <a:gd name="connsiteY17" fmla="*/ 79153 h 181355"/>
                    <a:gd name="connsiteX18" fmla="*/ 68866 w 137541"/>
                    <a:gd name="connsiteY18" fmla="*/ 74486 h 181355"/>
                    <a:gd name="connsiteX19" fmla="*/ 51721 w 137541"/>
                    <a:gd name="connsiteY19" fmla="*/ 79058 h 181355"/>
                    <a:gd name="connsiteX20" fmla="*/ 38957 w 137541"/>
                    <a:gd name="connsiteY20" fmla="*/ 92297 h 181355"/>
                    <a:gd name="connsiteX21" fmla="*/ 34100 w 137541"/>
                    <a:gd name="connsiteY21" fmla="*/ 112871 h 181355"/>
                    <a:gd name="connsiteX22" fmla="*/ 38957 w 137541"/>
                    <a:gd name="connsiteY22" fmla="*/ 133731 h 181355"/>
                    <a:gd name="connsiteX23" fmla="*/ 51816 w 137541"/>
                    <a:gd name="connsiteY23" fmla="*/ 147447 h 181355"/>
                    <a:gd name="connsiteX24" fmla="*/ 68866 w 137541"/>
                    <a:gd name="connsiteY24" fmla="*/ 152210 h 181355"/>
                    <a:gd name="connsiteX25" fmla="*/ 86296 w 137541"/>
                    <a:gd name="connsiteY25" fmla="*/ 147542 h 181355"/>
                    <a:gd name="connsiteX26" fmla="*/ 99155 w 137541"/>
                    <a:gd name="connsiteY26" fmla="*/ 134207 h 181355"/>
                    <a:gd name="connsiteX27" fmla="*/ 103918 w 137541"/>
                    <a:gd name="connsiteY27" fmla="*/ 113348 h 181355"/>
                    <a:gd name="connsiteX28" fmla="*/ 99155 w 137541"/>
                    <a:gd name="connsiteY28" fmla="*/ 92488 h 181355"/>
                    <a:gd name="connsiteX29" fmla="*/ 40100 w 137541"/>
                    <a:gd name="connsiteY29" fmla="*/ 27146 h 181355"/>
                    <a:gd name="connsiteX30" fmla="*/ 35528 w 137541"/>
                    <a:gd name="connsiteY30" fmla="*/ 16002 h 181355"/>
                    <a:gd name="connsiteX31" fmla="*/ 40100 w 137541"/>
                    <a:gd name="connsiteY31" fmla="*/ 4667 h 181355"/>
                    <a:gd name="connsiteX32" fmla="*/ 51244 w 137541"/>
                    <a:gd name="connsiteY32" fmla="*/ 0 h 181355"/>
                    <a:gd name="connsiteX33" fmla="*/ 62579 w 137541"/>
                    <a:gd name="connsiteY33" fmla="*/ 4667 h 181355"/>
                    <a:gd name="connsiteX34" fmla="*/ 67246 w 137541"/>
                    <a:gd name="connsiteY34" fmla="*/ 16002 h 181355"/>
                    <a:gd name="connsiteX35" fmla="*/ 62579 w 137541"/>
                    <a:gd name="connsiteY35" fmla="*/ 27146 h 181355"/>
                    <a:gd name="connsiteX36" fmla="*/ 51244 w 137541"/>
                    <a:gd name="connsiteY36" fmla="*/ 31718 h 181355"/>
                    <a:gd name="connsiteX37" fmla="*/ 40100 w 137541"/>
                    <a:gd name="connsiteY37" fmla="*/ 27146 h 181355"/>
                    <a:gd name="connsiteX38" fmla="*/ 84106 w 137541"/>
                    <a:gd name="connsiteY38" fmla="*/ 27146 h 181355"/>
                    <a:gd name="connsiteX39" fmla="*/ 79534 w 137541"/>
                    <a:gd name="connsiteY39" fmla="*/ 16002 h 181355"/>
                    <a:gd name="connsiteX40" fmla="*/ 84106 w 137541"/>
                    <a:gd name="connsiteY40" fmla="*/ 4667 h 181355"/>
                    <a:gd name="connsiteX41" fmla="*/ 95250 w 137541"/>
                    <a:gd name="connsiteY41" fmla="*/ 0 h 181355"/>
                    <a:gd name="connsiteX42" fmla="*/ 106585 w 137541"/>
                    <a:gd name="connsiteY42" fmla="*/ 4667 h 181355"/>
                    <a:gd name="connsiteX43" fmla="*/ 111252 w 137541"/>
                    <a:gd name="connsiteY43" fmla="*/ 16002 h 181355"/>
                    <a:gd name="connsiteX44" fmla="*/ 106585 w 137541"/>
                    <a:gd name="connsiteY44" fmla="*/ 27146 h 181355"/>
                    <a:gd name="connsiteX45" fmla="*/ 95250 w 137541"/>
                    <a:gd name="connsiteY45" fmla="*/ 31718 h 181355"/>
                    <a:gd name="connsiteX46" fmla="*/ 84106 w 137541"/>
                    <a:gd name="connsiteY46" fmla="*/ 27146 h 18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7541" h="181355">
                      <a:moveTo>
                        <a:pt x="8096" y="77343"/>
                      </a:moveTo>
                      <a:cubicBezTo>
                        <a:pt x="13430" y="67056"/>
                        <a:pt x="20669" y="59055"/>
                        <a:pt x="29813" y="53531"/>
                      </a:cubicBezTo>
                      <a:cubicBezTo>
                        <a:pt x="38957" y="48006"/>
                        <a:pt x="49149" y="45148"/>
                        <a:pt x="60388" y="45148"/>
                      </a:cubicBezTo>
                      <a:cubicBezTo>
                        <a:pt x="70199" y="45148"/>
                        <a:pt x="78867" y="47149"/>
                        <a:pt x="86201" y="51054"/>
                      </a:cubicBezTo>
                      <a:cubicBezTo>
                        <a:pt x="93631" y="55055"/>
                        <a:pt x="99536" y="60008"/>
                        <a:pt x="103918" y="66104"/>
                      </a:cubicBezTo>
                      <a:lnTo>
                        <a:pt x="103918" y="47244"/>
                      </a:lnTo>
                      <a:lnTo>
                        <a:pt x="137541" y="47244"/>
                      </a:lnTo>
                      <a:lnTo>
                        <a:pt x="137541" y="179165"/>
                      </a:lnTo>
                      <a:lnTo>
                        <a:pt x="103918" y="179165"/>
                      </a:lnTo>
                      <a:lnTo>
                        <a:pt x="103918" y="159925"/>
                      </a:lnTo>
                      <a:cubicBezTo>
                        <a:pt x="99631" y="166116"/>
                        <a:pt x="93726" y="171260"/>
                        <a:pt x="86201" y="175260"/>
                      </a:cubicBezTo>
                      <a:cubicBezTo>
                        <a:pt x="78677" y="179356"/>
                        <a:pt x="70009" y="181356"/>
                        <a:pt x="60103" y="181356"/>
                      </a:cubicBezTo>
                      <a:cubicBezTo>
                        <a:pt x="48958" y="181356"/>
                        <a:pt x="38862" y="178499"/>
                        <a:pt x="29718" y="172784"/>
                      </a:cubicBezTo>
                      <a:cubicBezTo>
                        <a:pt x="20574" y="167068"/>
                        <a:pt x="13335" y="158972"/>
                        <a:pt x="8001" y="148590"/>
                      </a:cubicBezTo>
                      <a:cubicBezTo>
                        <a:pt x="2667" y="138208"/>
                        <a:pt x="0" y="126206"/>
                        <a:pt x="0" y="112776"/>
                      </a:cubicBezTo>
                      <a:cubicBezTo>
                        <a:pt x="0" y="99346"/>
                        <a:pt x="2667" y="87630"/>
                        <a:pt x="8001" y="77343"/>
                      </a:cubicBezTo>
                      <a:close/>
                      <a:moveTo>
                        <a:pt x="99155" y="92488"/>
                      </a:moveTo>
                      <a:cubicBezTo>
                        <a:pt x="96012" y="86678"/>
                        <a:pt x="91726" y="82201"/>
                        <a:pt x="86296" y="79153"/>
                      </a:cubicBezTo>
                      <a:cubicBezTo>
                        <a:pt x="80867" y="76105"/>
                        <a:pt x="75057" y="74486"/>
                        <a:pt x="68866" y="74486"/>
                      </a:cubicBezTo>
                      <a:cubicBezTo>
                        <a:pt x="62675" y="74486"/>
                        <a:pt x="56959" y="76010"/>
                        <a:pt x="51721" y="79058"/>
                      </a:cubicBezTo>
                      <a:cubicBezTo>
                        <a:pt x="46482" y="82106"/>
                        <a:pt x="42196" y="86487"/>
                        <a:pt x="38957" y="92297"/>
                      </a:cubicBezTo>
                      <a:cubicBezTo>
                        <a:pt x="35719" y="98108"/>
                        <a:pt x="34100" y="104965"/>
                        <a:pt x="34100" y="112871"/>
                      </a:cubicBezTo>
                      <a:cubicBezTo>
                        <a:pt x="34100" y="120777"/>
                        <a:pt x="35719" y="127730"/>
                        <a:pt x="38957" y="133731"/>
                      </a:cubicBezTo>
                      <a:cubicBezTo>
                        <a:pt x="42196" y="139732"/>
                        <a:pt x="46482" y="144304"/>
                        <a:pt x="51816" y="147447"/>
                      </a:cubicBezTo>
                      <a:cubicBezTo>
                        <a:pt x="57150" y="150590"/>
                        <a:pt x="62770" y="152210"/>
                        <a:pt x="68866" y="152210"/>
                      </a:cubicBezTo>
                      <a:cubicBezTo>
                        <a:pt x="74962" y="152210"/>
                        <a:pt x="80867" y="150686"/>
                        <a:pt x="86296" y="147542"/>
                      </a:cubicBezTo>
                      <a:cubicBezTo>
                        <a:pt x="91726" y="144399"/>
                        <a:pt x="96012" y="140017"/>
                        <a:pt x="99155" y="134207"/>
                      </a:cubicBezTo>
                      <a:cubicBezTo>
                        <a:pt x="102298" y="128397"/>
                        <a:pt x="103918" y="121444"/>
                        <a:pt x="103918" y="113348"/>
                      </a:cubicBezTo>
                      <a:cubicBezTo>
                        <a:pt x="103918" y="105251"/>
                        <a:pt x="102298" y="98298"/>
                        <a:pt x="99155" y="92488"/>
                      </a:cubicBezTo>
                      <a:close/>
                      <a:moveTo>
                        <a:pt x="40100" y="27146"/>
                      </a:moveTo>
                      <a:cubicBezTo>
                        <a:pt x="37052" y="24098"/>
                        <a:pt x="35528" y="20383"/>
                        <a:pt x="35528" y="16002"/>
                      </a:cubicBezTo>
                      <a:cubicBezTo>
                        <a:pt x="35528" y="11620"/>
                        <a:pt x="37052" y="7810"/>
                        <a:pt x="40100" y="4667"/>
                      </a:cubicBezTo>
                      <a:cubicBezTo>
                        <a:pt x="43148" y="1524"/>
                        <a:pt x="46863" y="0"/>
                        <a:pt x="51244" y="0"/>
                      </a:cubicBezTo>
                      <a:cubicBezTo>
                        <a:pt x="55626" y="0"/>
                        <a:pt x="59436" y="1524"/>
                        <a:pt x="62579" y="4667"/>
                      </a:cubicBezTo>
                      <a:cubicBezTo>
                        <a:pt x="65723" y="7715"/>
                        <a:pt x="67246" y="11525"/>
                        <a:pt x="67246" y="16002"/>
                      </a:cubicBezTo>
                      <a:cubicBezTo>
                        <a:pt x="67246" y="20479"/>
                        <a:pt x="65723" y="24194"/>
                        <a:pt x="62579" y="27146"/>
                      </a:cubicBezTo>
                      <a:cubicBezTo>
                        <a:pt x="59531" y="30194"/>
                        <a:pt x="55721" y="31718"/>
                        <a:pt x="51244" y="31718"/>
                      </a:cubicBezTo>
                      <a:cubicBezTo>
                        <a:pt x="46768" y="31718"/>
                        <a:pt x="43053" y="30194"/>
                        <a:pt x="40100" y="27146"/>
                      </a:cubicBezTo>
                      <a:close/>
                      <a:moveTo>
                        <a:pt x="84106" y="27146"/>
                      </a:moveTo>
                      <a:cubicBezTo>
                        <a:pt x="81058" y="24098"/>
                        <a:pt x="79534" y="20383"/>
                        <a:pt x="79534" y="16002"/>
                      </a:cubicBezTo>
                      <a:cubicBezTo>
                        <a:pt x="79534" y="11620"/>
                        <a:pt x="81058" y="7810"/>
                        <a:pt x="84106" y="4667"/>
                      </a:cubicBezTo>
                      <a:cubicBezTo>
                        <a:pt x="87154" y="1524"/>
                        <a:pt x="90869" y="0"/>
                        <a:pt x="95250" y="0"/>
                      </a:cubicBezTo>
                      <a:cubicBezTo>
                        <a:pt x="99631" y="0"/>
                        <a:pt x="103442" y="1524"/>
                        <a:pt x="106585" y="4667"/>
                      </a:cubicBezTo>
                      <a:cubicBezTo>
                        <a:pt x="109728" y="7715"/>
                        <a:pt x="111252" y="11525"/>
                        <a:pt x="111252" y="16002"/>
                      </a:cubicBezTo>
                      <a:cubicBezTo>
                        <a:pt x="111252" y="20479"/>
                        <a:pt x="109728" y="24194"/>
                        <a:pt x="106585" y="27146"/>
                      </a:cubicBezTo>
                      <a:cubicBezTo>
                        <a:pt x="103537" y="30194"/>
                        <a:pt x="99727" y="31718"/>
                        <a:pt x="95250" y="31718"/>
                      </a:cubicBezTo>
                      <a:cubicBezTo>
                        <a:pt x="90773" y="31718"/>
                        <a:pt x="87058" y="30194"/>
                        <a:pt x="84106" y="27146"/>
                      </a:cubicBezTo>
                      <a:close/>
                    </a:path>
                  </a:pathLst>
                </a:custGeom>
                <a:grpFill/>
                <a:ln w="9525" cap="flat">
                  <a:noFill/>
                  <a:prstDash val="solid"/>
                  <a:miter/>
                </a:ln>
              </p:spPr>
              <p:txBody>
                <a:bodyPr rtlCol="0" anchor="ctr"/>
                <a:lstStyle/>
                <a:p>
                  <a:endParaRPr lang="fi-FI" sz="3200"/>
                </a:p>
              </p:txBody>
            </p:sp>
            <p:sp>
              <p:nvSpPr>
                <p:cNvPr id="596" name="Vapaamuotoinen: Muoto 595">
                  <a:extLst>
                    <a:ext uri="{FF2B5EF4-FFF2-40B4-BE49-F238E27FC236}">
                      <a16:creationId xmlns:a16="http://schemas.microsoft.com/office/drawing/2014/main" id="{F4EE80F3-6064-9CED-52A8-74E1335F3720}"/>
                    </a:ext>
                  </a:extLst>
                </p:cNvPr>
                <p:cNvSpPr/>
                <p:nvPr/>
              </p:nvSpPr>
              <p:spPr>
                <a:xfrm>
                  <a:off x="4634388" y="2562510"/>
                  <a:ext cx="78771" cy="164592"/>
                </a:xfrm>
                <a:custGeom>
                  <a:avLst/>
                  <a:gdLst>
                    <a:gd name="connsiteX0" fmla="*/ 49244 w 78771"/>
                    <a:gd name="connsiteY0" fmla="*/ 60103 h 164592"/>
                    <a:gd name="connsiteX1" fmla="*/ 49244 w 78771"/>
                    <a:gd name="connsiteY1" fmla="*/ 123920 h 164592"/>
                    <a:gd name="connsiteX2" fmla="*/ 52483 w 78771"/>
                    <a:gd name="connsiteY2" fmla="*/ 133540 h 164592"/>
                    <a:gd name="connsiteX3" fmla="*/ 63341 w 78771"/>
                    <a:gd name="connsiteY3" fmla="*/ 136493 h 164592"/>
                    <a:gd name="connsiteX4" fmla="*/ 78772 w 78771"/>
                    <a:gd name="connsiteY4" fmla="*/ 136493 h 164592"/>
                    <a:gd name="connsiteX5" fmla="*/ 78772 w 78771"/>
                    <a:gd name="connsiteY5" fmla="*/ 164592 h 164592"/>
                    <a:gd name="connsiteX6" fmla="*/ 57817 w 78771"/>
                    <a:gd name="connsiteY6" fmla="*/ 164592 h 164592"/>
                    <a:gd name="connsiteX7" fmla="*/ 15716 w 78771"/>
                    <a:gd name="connsiteY7" fmla="*/ 123634 h 164592"/>
                    <a:gd name="connsiteX8" fmla="*/ 15716 w 78771"/>
                    <a:gd name="connsiteY8" fmla="*/ 60008 h 164592"/>
                    <a:gd name="connsiteX9" fmla="*/ 0 w 78771"/>
                    <a:gd name="connsiteY9" fmla="*/ 60008 h 164592"/>
                    <a:gd name="connsiteX10" fmla="*/ 0 w 78771"/>
                    <a:gd name="connsiteY10" fmla="*/ 32576 h 164592"/>
                    <a:gd name="connsiteX11" fmla="*/ 15716 w 78771"/>
                    <a:gd name="connsiteY11" fmla="*/ 32576 h 164592"/>
                    <a:gd name="connsiteX12" fmla="*/ 15716 w 78771"/>
                    <a:gd name="connsiteY12" fmla="*/ 0 h 164592"/>
                    <a:gd name="connsiteX13" fmla="*/ 49244 w 78771"/>
                    <a:gd name="connsiteY13" fmla="*/ 0 h 164592"/>
                    <a:gd name="connsiteX14" fmla="*/ 49244 w 78771"/>
                    <a:gd name="connsiteY14" fmla="*/ 32576 h 164592"/>
                    <a:gd name="connsiteX15" fmla="*/ 78772 w 78771"/>
                    <a:gd name="connsiteY15" fmla="*/ 32576 h 164592"/>
                    <a:gd name="connsiteX16" fmla="*/ 78772 w 78771"/>
                    <a:gd name="connsiteY16" fmla="*/ 60008 h 164592"/>
                    <a:gd name="connsiteX17" fmla="*/ 49244 w 78771"/>
                    <a:gd name="connsiteY17" fmla="*/ 60008 h 16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771" h="164592">
                      <a:moveTo>
                        <a:pt x="49244" y="60103"/>
                      </a:moveTo>
                      <a:lnTo>
                        <a:pt x="49244" y="123920"/>
                      </a:lnTo>
                      <a:cubicBezTo>
                        <a:pt x="49244" y="128397"/>
                        <a:pt x="50292" y="131540"/>
                        <a:pt x="52483" y="133540"/>
                      </a:cubicBezTo>
                      <a:cubicBezTo>
                        <a:pt x="54578" y="135541"/>
                        <a:pt x="58198" y="136493"/>
                        <a:pt x="63341" y="136493"/>
                      </a:cubicBezTo>
                      <a:lnTo>
                        <a:pt x="78772" y="136493"/>
                      </a:lnTo>
                      <a:lnTo>
                        <a:pt x="78772" y="164592"/>
                      </a:lnTo>
                      <a:lnTo>
                        <a:pt x="57817" y="164592"/>
                      </a:lnTo>
                      <a:cubicBezTo>
                        <a:pt x="29718" y="164592"/>
                        <a:pt x="15716" y="150971"/>
                        <a:pt x="15716" y="123634"/>
                      </a:cubicBezTo>
                      <a:lnTo>
                        <a:pt x="15716" y="60008"/>
                      </a:lnTo>
                      <a:lnTo>
                        <a:pt x="0" y="60008"/>
                      </a:lnTo>
                      <a:lnTo>
                        <a:pt x="0" y="32576"/>
                      </a:lnTo>
                      <a:lnTo>
                        <a:pt x="15716" y="32576"/>
                      </a:lnTo>
                      <a:lnTo>
                        <a:pt x="15716" y="0"/>
                      </a:lnTo>
                      <a:lnTo>
                        <a:pt x="49244" y="0"/>
                      </a:lnTo>
                      <a:lnTo>
                        <a:pt x="49244" y="32576"/>
                      </a:lnTo>
                      <a:lnTo>
                        <a:pt x="78772" y="32576"/>
                      </a:lnTo>
                      <a:lnTo>
                        <a:pt x="78772" y="60008"/>
                      </a:lnTo>
                      <a:lnTo>
                        <a:pt x="49244" y="60008"/>
                      </a:lnTo>
                      <a:close/>
                    </a:path>
                  </a:pathLst>
                </a:custGeom>
                <a:grpFill/>
                <a:ln w="9525" cap="flat">
                  <a:noFill/>
                  <a:prstDash val="solid"/>
                  <a:miter/>
                </a:ln>
              </p:spPr>
              <p:txBody>
                <a:bodyPr rtlCol="0" anchor="ctr"/>
                <a:lstStyle/>
                <a:p>
                  <a:endParaRPr lang="fi-FI" sz="3200"/>
                </a:p>
              </p:txBody>
            </p:sp>
            <p:sp>
              <p:nvSpPr>
                <p:cNvPr id="597" name="Vapaamuotoinen: Muoto 596">
                  <a:extLst>
                    <a:ext uri="{FF2B5EF4-FFF2-40B4-BE49-F238E27FC236}">
                      <a16:creationId xmlns:a16="http://schemas.microsoft.com/office/drawing/2014/main" id="{D0591CCA-28EF-98DD-4BB7-4BD306C7346C}"/>
                    </a:ext>
                  </a:extLst>
                </p:cNvPr>
                <p:cNvSpPr/>
                <p:nvPr/>
              </p:nvSpPr>
              <p:spPr>
                <a:xfrm>
                  <a:off x="4726685" y="2562510"/>
                  <a:ext cx="78866" cy="164592"/>
                </a:xfrm>
                <a:custGeom>
                  <a:avLst/>
                  <a:gdLst>
                    <a:gd name="connsiteX0" fmla="*/ 49340 w 78866"/>
                    <a:gd name="connsiteY0" fmla="*/ 60103 h 164592"/>
                    <a:gd name="connsiteX1" fmla="*/ 49340 w 78866"/>
                    <a:gd name="connsiteY1" fmla="*/ 123920 h 164592"/>
                    <a:gd name="connsiteX2" fmla="*/ 52578 w 78866"/>
                    <a:gd name="connsiteY2" fmla="*/ 133540 h 164592"/>
                    <a:gd name="connsiteX3" fmla="*/ 63437 w 78866"/>
                    <a:gd name="connsiteY3" fmla="*/ 136493 h 164592"/>
                    <a:gd name="connsiteX4" fmla="*/ 78867 w 78866"/>
                    <a:gd name="connsiteY4" fmla="*/ 136493 h 164592"/>
                    <a:gd name="connsiteX5" fmla="*/ 78867 w 78866"/>
                    <a:gd name="connsiteY5" fmla="*/ 164592 h 164592"/>
                    <a:gd name="connsiteX6" fmla="*/ 57912 w 78866"/>
                    <a:gd name="connsiteY6" fmla="*/ 164592 h 164592"/>
                    <a:gd name="connsiteX7" fmla="*/ 15716 w 78866"/>
                    <a:gd name="connsiteY7" fmla="*/ 123634 h 164592"/>
                    <a:gd name="connsiteX8" fmla="*/ 15716 w 78866"/>
                    <a:gd name="connsiteY8" fmla="*/ 60008 h 164592"/>
                    <a:gd name="connsiteX9" fmla="*/ 0 w 78866"/>
                    <a:gd name="connsiteY9" fmla="*/ 60008 h 164592"/>
                    <a:gd name="connsiteX10" fmla="*/ 0 w 78866"/>
                    <a:gd name="connsiteY10" fmla="*/ 32576 h 164592"/>
                    <a:gd name="connsiteX11" fmla="*/ 15716 w 78866"/>
                    <a:gd name="connsiteY11" fmla="*/ 32576 h 164592"/>
                    <a:gd name="connsiteX12" fmla="*/ 15716 w 78866"/>
                    <a:gd name="connsiteY12" fmla="*/ 0 h 164592"/>
                    <a:gd name="connsiteX13" fmla="*/ 49340 w 78866"/>
                    <a:gd name="connsiteY13" fmla="*/ 0 h 164592"/>
                    <a:gd name="connsiteX14" fmla="*/ 49340 w 78866"/>
                    <a:gd name="connsiteY14" fmla="*/ 32576 h 164592"/>
                    <a:gd name="connsiteX15" fmla="*/ 78867 w 78866"/>
                    <a:gd name="connsiteY15" fmla="*/ 32576 h 164592"/>
                    <a:gd name="connsiteX16" fmla="*/ 78867 w 78866"/>
                    <a:gd name="connsiteY16" fmla="*/ 60008 h 164592"/>
                    <a:gd name="connsiteX17" fmla="*/ 49340 w 78866"/>
                    <a:gd name="connsiteY17" fmla="*/ 60008 h 16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866" h="164592">
                      <a:moveTo>
                        <a:pt x="49340" y="60103"/>
                      </a:moveTo>
                      <a:lnTo>
                        <a:pt x="49340" y="123920"/>
                      </a:lnTo>
                      <a:cubicBezTo>
                        <a:pt x="49340" y="128397"/>
                        <a:pt x="50387" y="131540"/>
                        <a:pt x="52578" y="133540"/>
                      </a:cubicBezTo>
                      <a:cubicBezTo>
                        <a:pt x="54674" y="135541"/>
                        <a:pt x="58293" y="136493"/>
                        <a:pt x="63437" y="136493"/>
                      </a:cubicBezTo>
                      <a:lnTo>
                        <a:pt x="78867" y="136493"/>
                      </a:lnTo>
                      <a:lnTo>
                        <a:pt x="78867" y="164592"/>
                      </a:lnTo>
                      <a:lnTo>
                        <a:pt x="57912" y="164592"/>
                      </a:lnTo>
                      <a:cubicBezTo>
                        <a:pt x="29813" y="164592"/>
                        <a:pt x="15716" y="150971"/>
                        <a:pt x="15716" y="123634"/>
                      </a:cubicBezTo>
                      <a:lnTo>
                        <a:pt x="15716" y="60008"/>
                      </a:lnTo>
                      <a:lnTo>
                        <a:pt x="0" y="60008"/>
                      </a:lnTo>
                      <a:lnTo>
                        <a:pt x="0" y="32576"/>
                      </a:lnTo>
                      <a:lnTo>
                        <a:pt x="15716" y="32576"/>
                      </a:lnTo>
                      <a:lnTo>
                        <a:pt x="15716" y="0"/>
                      </a:lnTo>
                      <a:lnTo>
                        <a:pt x="49340" y="0"/>
                      </a:lnTo>
                      <a:lnTo>
                        <a:pt x="49340" y="32576"/>
                      </a:lnTo>
                      <a:lnTo>
                        <a:pt x="78867" y="32576"/>
                      </a:lnTo>
                      <a:lnTo>
                        <a:pt x="78867" y="60008"/>
                      </a:lnTo>
                      <a:lnTo>
                        <a:pt x="49340" y="60008"/>
                      </a:lnTo>
                      <a:close/>
                    </a:path>
                  </a:pathLst>
                </a:custGeom>
                <a:grpFill/>
                <a:ln w="9525" cap="flat">
                  <a:noFill/>
                  <a:prstDash val="solid"/>
                  <a:miter/>
                </a:ln>
              </p:spPr>
              <p:txBody>
                <a:bodyPr rtlCol="0" anchor="ctr"/>
                <a:lstStyle/>
                <a:p>
                  <a:endParaRPr lang="fi-FI" sz="3200"/>
                </a:p>
              </p:txBody>
            </p:sp>
          </p:grpSp>
          <p:grpSp>
            <p:nvGrpSpPr>
              <p:cNvPr id="616" name="Ryhmä 615">
                <a:extLst>
                  <a:ext uri="{FF2B5EF4-FFF2-40B4-BE49-F238E27FC236}">
                    <a16:creationId xmlns:a16="http://schemas.microsoft.com/office/drawing/2014/main" id="{12842C8F-E0AA-36EF-47DD-CABF51202819}"/>
                  </a:ext>
                  <a:ext uri="{C183D7F6-B498-43B3-948B-1728B52AA6E4}">
                    <adec:decorative xmlns:adec="http://schemas.microsoft.com/office/drawing/2017/decorative" val="1"/>
                  </a:ext>
                </a:extLst>
              </p:cNvPr>
              <p:cNvGrpSpPr/>
              <p:nvPr userDrawn="1"/>
            </p:nvGrpSpPr>
            <p:grpSpPr>
              <a:xfrm>
                <a:off x="6372855" y="2767265"/>
                <a:ext cx="581989" cy="300886"/>
                <a:chOff x="4081938" y="2288762"/>
                <a:chExt cx="969454" cy="501204"/>
              </a:xfrm>
              <a:solidFill>
                <a:schemeClr val="accent2"/>
              </a:solidFill>
            </p:grpSpPr>
            <p:sp>
              <p:nvSpPr>
                <p:cNvPr id="602" name="Vapaamuotoinen: Muoto 601">
                  <a:extLst>
                    <a:ext uri="{FF2B5EF4-FFF2-40B4-BE49-F238E27FC236}">
                      <a16:creationId xmlns:a16="http://schemas.microsoft.com/office/drawing/2014/main" id="{A27EF7CA-EF6F-A6B0-53A1-A18E528A6961}"/>
                    </a:ext>
                  </a:extLst>
                </p:cNvPr>
                <p:cNvSpPr/>
                <p:nvPr/>
              </p:nvSpPr>
              <p:spPr>
                <a:xfrm>
                  <a:off x="4081938" y="2309812"/>
                  <a:ext cx="126015" cy="171164"/>
                </a:xfrm>
                <a:custGeom>
                  <a:avLst/>
                  <a:gdLst>
                    <a:gd name="connsiteX0" fmla="*/ 32385 w 126015"/>
                    <a:gd name="connsiteY0" fmla="*/ 165354 h 171164"/>
                    <a:gd name="connsiteX1" fmla="*/ 9144 w 126015"/>
                    <a:gd name="connsiteY1" fmla="*/ 147733 h 171164"/>
                    <a:gd name="connsiteX2" fmla="*/ 0 w 126015"/>
                    <a:gd name="connsiteY2" fmla="*/ 119634 h 171164"/>
                    <a:gd name="connsiteX3" fmla="*/ 43339 w 126015"/>
                    <a:gd name="connsiteY3" fmla="*/ 119634 h 171164"/>
                    <a:gd name="connsiteX4" fmla="*/ 49721 w 126015"/>
                    <a:gd name="connsiteY4" fmla="*/ 133826 h 171164"/>
                    <a:gd name="connsiteX5" fmla="*/ 64008 w 126015"/>
                    <a:gd name="connsiteY5" fmla="*/ 138684 h 171164"/>
                    <a:gd name="connsiteX6" fmla="*/ 78296 w 126015"/>
                    <a:gd name="connsiteY6" fmla="*/ 134493 h 171164"/>
                    <a:gd name="connsiteX7" fmla="*/ 83534 w 126015"/>
                    <a:gd name="connsiteY7" fmla="*/ 122968 h 171164"/>
                    <a:gd name="connsiteX8" fmla="*/ 79343 w 126015"/>
                    <a:gd name="connsiteY8" fmla="*/ 112681 h 171164"/>
                    <a:gd name="connsiteX9" fmla="*/ 69056 w 126015"/>
                    <a:gd name="connsiteY9" fmla="*/ 106013 h 171164"/>
                    <a:gd name="connsiteX10" fmla="*/ 51816 w 126015"/>
                    <a:gd name="connsiteY10" fmla="*/ 100108 h 171164"/>
                    <a:gd name="connsiteX11" fmla="*/ 25432 w 126015"/>
                    <a:gd name="connsiteY11" fmla="*/ 90107 h 171164"/>
                    <a:gd name="connsiteX12" fmla="*/ 7811 w 126015"/>
                    <a:gd name="connsiteY12" fmla="*/ 75343 h 171164"/>
                    <a:gd name="connsiteX13" fmla="*/ 476 w 126015"/>
                    <a:gd name="connsiteY13" fmla="*/ 49816 h 171164"/>
                    <a:gd name="connsiteX14" fmla="*/ 17336 w 126015"/>
                    <a:gd name="connsiteY14" fmla="*/ 13240 h 171164"/>
                    <a:gd name="connsiteX15" fmla="*/ 61341 w 126015"/>
                    <a:gd name="connsiteY15" fmla="*/ 0 h 171164"/>
                    <a:gd name="connsiteX16" fmla="*/ 105823 w 126015"/>
                    <a:gd name="connsiteY16" fmla="*/ 13240 h 171164"/>
                    <a:gd name="connsiteX17" fmla="*/ 123920 w 126015"/>
                    <a:gd name="connsiteY17" fmla="*/ 50006 h 171164"/>
                    <a:gd name="connsiteX18" fmla="*/ 79915 w 126015"/>
                    <a:gd name="connsiteY18" fmla="*/ 50006 h 171164"/>
                    <a:gd name="connsiteX19" fmla="*/ 74009 w 126015"/>
                    <a:gd name="connsiteY19" fmla="*/ 37243 h 171164"/>
                    <a:gd name="connsiteX20" fmla="*/ 59912 w 126015"/>
                    <a:gd name="connsiteY20" fmla="*/ 32576 h 171164"/>
                    <a:gd name="connsiteX21" fmla="*/ 48006 w 126015"/>
                    <a:gd name="connsiteY21" fmla="*/ 36481 h 171164"/>
                    <a:gd name="connsiteX22" fmla="*/ 43434 w 126015"/>
                    <a:gd name="connsiteY22" fmla="*/ 47816 h 171164"/>
                    <a:gd name="connsiteX23" fmla="*/ 51054 w 126015"/>
                    <a:gd name="connsiteY23" fmla="*/ 60389 h 171164"/>
                    <a:gd name="connsiteX24" fmla="*/ 74867 w 126015"/>
                    <a:gd name="connsiteY24" fmla="*/ 70199 h 171164"/>
                    <a:gd name="connsiteX25" fmla="*/ 101156 w 126015"/>
                    <a:gd name="connsiteY25" fmla="*/ 80677 h 171164"/>
                    <a:gd name="connsiteX26" fmla="*/ 118682 w 126015"/>
                    <a:gd name="connsiteY26" fmla="*/ 95250 h 171164"/>
                    <a:gd name="connsiteX27" fmla="*/ 126016 w 126015"/>
                    <a:gd name="connsiteY27" fmla="*/ 119729 h 171164"/>
                    <a:gd name="connsiteX28" fmla="*/ 118777 w 126015"/>
                    <a:gd name="connsiteY28" fmla="*/ 145733 h 171164"/>
                    <a:gd name="connsiteX29" fmla="*/ 97727 w 126015"/>
                    <a:gd name="connsiteY29" fmla="*/ 164306 h 171164"/>
                    <a:gd name="connsiteX30" fmla="*/ 65056 w 126015"/>
                    <a:gd name="connsiteY30" fmla="*/ 171164 h 171164"/>
                    <a:gd name="connsiteX31" fmla="*/ 32194 w 126015"/>
                    <a:gd name="connsiteY31" fmla="*/ 165259 h 17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6015" h="171164">
                      <a:moveTo>
                        <a:pt x="32385" y="165354"/>
                      </a:moveTo>
                      <a:cubicBezTo>
                        <a:pt x="22670" y="161354"/>
                        <a:pt x="14954" y="155543"/>
                        <a:pt x="9144" y="147733"/>
                      </a:cubicBezTo>
                      <a:cubicBezTo>
                        <a:pt x="3334" y="139922"/>
                        <a:pt x="286" y="130588"/>
                        <a:pt x="0" y="119634"/>
                      </a:cubicBezTo>
                      <a:lnTo>
                        <a:pt x="43339" y="119634"/>
                      </a:lnTo>
                      <a:cubicBezTo>
                        <a:pt x="44006" y="125825"/>
                        <a:pt x="46101" y="130588"/>
                        <a:pt x="49721" y="133826"/>
                      </a:cubicBezTo>
                      <a:cubicBezTo>
                        <a:pt x="53340" y="137065"/>
                        <a:pt x="58103" y="138684"/>
                        <a:pt x="64008" y="138684"/>
                      </a:cubicBezTo>
                      <a:cubicBezTo>
                        <a:pt x="69914" y="138684"/>
                        <a:pt x="74771" y="137255"/>
                        <a:pt x="78296" y="134493"/>
                      </a:cubicBezTo>
                      <a:cubicBezTo>
                        <a:pt x="81820" y="131731"/>
                        <a:pt x="83534" y="127826"/>
                        <a:pt x="83534" y="122968"/>
                      </a:cubicBezTo>
                      <a:cubicBezTo>
                        <a:pt x="83534" y="118872"/>
                        <a:pt x="82106" y="115443"/>
                        <a:pt x="79343" y="112681"/>
                      </a:cubicBezTo>
                      <a:cubicBezTo>
                        <a:pt x="76581" y="110014"/>
                        <a:pt x="73152" y="107728"/>
                        <a:pt x="69056" y="106013"/>
                      </a:cubicBezTo>
                      <a:cubicBezTo>
                        <a:pt x="64961" y="104299"/>
                        <a:pt x="59246" y="102299"/>
                        <a:pt x="51816" y="100108"/>
                      </a:cubicBezTo>
                      <a:cubicBezTo>
                        <a:pt x="41053" y="96774"/>
                        <a:pt x="32194" y="93440"/>
                        <a:pt x="25432" y="90107"/>
                      </a:cubicBezTo>
                      <a:cubicBezTo>
                        <a:pt x="18574" y="86773"/>
                        <a:pt x="12764" y="81820"/>
                        <a:pt x="7811" y="75343"/>
                      </a:cubicBezTo>
                      <a:cubicBezTo>
                        <a:pt x="2858" y="68866"/>
                        <a:pt x="476" y="60293"/>
                        <a:pt x="476" y="49816"/>
                      </a:cubicBezTo>
                      <a:cubicBezTo>
                        <a:pt x="476" y="34290"/>
                        <a:pt x="6096" y="22098"/>
                        <a:pt x="17336" y="13240"/>
                      </a:cubicBezTo>
                      <a:cubicBezTo>
                        <a:pt x="28575" y="4477"/>
                        <a:pt x="43339" y="0"/>
                        <a:pt x="61341" y="0"/>
                      </a:cubicBezTo>
                      <a:cubicBezTo>
                        <a:pt x="79343" y="0"/>
                        <a:pt x="94583" y="4382"/>
                        <a:pt x="105823" y="13240"/>
                      </a:cubicBezTo>
                      <a:cubicBezTo>
                        <a:pt x="117062" y="22098"/>
                        <a:pt x="123158" y="34290"/>
                        <a:pt x="123920" y="50006"/>
                      </a:cubicBezTo>
                      <a:lnTo>
                        <a:pt x="79915" y="50006"/>
                      </a:lnTo>
                      <a:cubicBezTo>
                        <a:pt x="79629" y="44577"/>
                        <a:pt x="77629" y="40386"/>
                        <a:pt x="74009" y="37243"/>
                      </a:cubicBezTo>
                      <a:cubicBezTo>
                        <a:pt x="70390" y="34195"/>
                        <a:pt x="65627" y="32576"/>
                        <a:pt x="59912" y="32576"/>
                      </a:cubicBezTo>
                      <a:cubicBezTo>
                        <a:pt x="54959" y="32576"/>
                        <a:pt x="51054" y="33909"/>
                        <a:pt x="48006" y="36481"/>
                      </a:cubicBezTo>
                      <a:cubicBezTo>
                        <a:pt x="44958" y="39053"/>
                        <a:pt x="43434" y="42863"/>
                        <a:pt x="43434" y="47816"/>
                      </a:cubicBezTo>
                      <a:cubicBezTo>
                        <a:pt x="43434" y="53245"/>
                        <a:pt x="46006" y="57436"/>
                        <a:pt x="51054" y="60389"/>
                      </a:cubicBezTo>
                      <a:cubicBezTo>
                        <a:pt x="56102" y="63341"/>
                        <a:pt x="64103" y="66675"/>
                        <a:pt x="74867" y="70199"/>
                      </a:cubicBezTo>
                      <a:cubicBezTo>
                        <a:pt x="85630" y="73819"/>
                        <a:pt x="94393" y="77343"/>
                        <a:pt x="101156" y="80677"/>
                      </a:cubicBezTo>
                      <a:cubicBezTo>
                        <a:pt x="107918" y="84011"/>
                        <a:pt x="113729" y="88868"/>
                        <a:pt x="118682" y="95250"/>
                      </a:cubicBezTo>
                      <a:cubicBezTo>
                        <a:pt x="123635" y="101632"/>
                        <a:pt x="126016" y="109823"/>
                        <a:pt x="126016" y="119729"/>
                      </a:cubicBezTo>
                      <a:cubicBezTo>
                        <a:pt x="126016" y="129635"/>
                        <a:pt x="123635" y="137922"/>
                        <a:pt x="118777" y="145733"/>
                      </a:cubicBezTo>
                      <a:cubicBezTo>
                        <a:pt x="113919" y="153543"/>
                        <a:pt x="106871" y="159734"/>
                        <a:pt x="97727" y="164306"/>
                      </a:cubicBezTo>
                      <a:cubicBezTo>
                        <a:pt x="88487" y="168878"/>
                        <a:pt x="77629" y="171164"/>
                        <a:pt x="65056" y="171164"/>
                      </a:cubicBezTo>
                      <a:cubicBezTo>
                        <a:pt x="52483" y="171164"/>
                        <a:pt x="41910" y="169164"/>
                        <a:pt x="32194" y="165259"/>
                      </a:cubicBezTo>
                      <a:close/>
                    </a:path>
                  </a:pathLst>
                </a:custGeom>
                <a:grpFill/>
                <a:ln w="9525" cap="flat">
                  <a:noFill/>
                  <a:prstDash val="solid"/>
                  <a:miter/>
                </a:ln>
              </p:spPr>
              <p:txBody>
                <a:bodyPr rtlCol="0" anchor="ctr"/>
                <a:lstStyle/>
                <a:p>
                  <a:endParaRPr lang="fi-FI" sz="3200"/>
                </a:p>
              </p:txBody>
            </p:sp>
            <p:sp>
              <p:nvSpPr>
                <p:cNvPr id="603" name="Vapaamuotoinen: Muoto 602">
                  <a:extLst>
                    <a:ext uri="{FF2B5EF4-FFF2-40B4-BE49-F238E27FC236}">
                      <a16:creationId xmlns:a16="http://schemas.microsoft.com/office/drawing/2014/main" id="{A46FD513-53A3-3853-D7E0-589726BBB44E}"/>
                    </a:ext>
                  </a:extLst>
                </p:cNvPr>
                <p:cNvSpPr/>
                <p:nvPr/>
              </p:nvSpPr>
              <p:spPr>
                <a:xfrm>
                  <a:off x="4229385" y="2288762"/>
                  <a:ext cx="48291" cy="190690"/>
                </a:xfrm>
                <a:custGeom>
                  <a:avLst/>
                  <a:gdLst>
                    <a:gd name="connsiteX0" fmla="*/ 6763 w 48291"/>
                    <a:gd name="connsiteY0" fmla="*/ 37719 h 190690"/>
                    <a:gd name="connsiteX1" fmla="*/ 0 w 48291"/>
                    <a:gd name="connsiteY1" fmla="*/ 22098 h 190690"/>
                    <a:gd name="connsiteX2" fmla="*/ 6763 w 48291"/>
                    <a:gd name="connsiteY2" fmla="*/ 6287 h 190690"/>
                    <a:gd name="connsiteX3" fmla="*/ 24289 w 48291"/>
                    <a:gd name="connsiteY3" fmla="*/ 0 h 190690"/>
                    <a:gd name="connsiteX4" fmla="*/ 41529 w 48291"/>
                    <a:gd name="connsiteY4" fmla="*/ 6287 h 190690"/>
                    <a:gd name="connsiteX5" fmla="*/ 48292 w 48291"/>
                    <a:gd name="connsiteY5" fmla="*/ 22098 h 190690"/>
                    <a:gd name="connsiteX6" fmla="*/ 41529 w 48291"/>
                    <a:gd name="connsiteY6" fmla="*/ 37719 h 190690"/>
                    <a:gd name="connsiteX7" fmla="*/ 24289 w 48291"/>
                    <a:gd name="connsiteY7" fmla="*/ 44006 h 190690"/>
                    <a:gd name="connsiteX8" fmla="*/ 6763 w 48291"/>
                    <a:gd name="connsiteY8" fmla="*/ 37719 h 190690"/>
                    <a:gd name="connsiteX9" fmla="*/ 44482 w 48291"/>
                    <a:gd name="connsiteY9" fmla="*/ 57817 h 190690"/>
                    <a:gd name="connsiteX10" fmla="*/ 44482 w 48291"/>
                    <a:gd name="connsiteY10" fmla="*/ 190691 h 190690"/>
                    <a:gd name="connsiteX11" fmla="*/ 3715 w 48291"/>
                    <a:gd name="connsiteY11" fmla="*/ 190691 h 190690"/>
                    <a:gd name="connsiteX12" fmla="*/ 3715 w 48291"/>
                    <a:gd name="connsiteY12" fmla="*/ 57817 h 190690"/>
                    <a:gd name="connsiteX13" fmla="*/ 44482 w 48291"/>
                    <a:gd name="connsiteY13" fmla="*/ 57817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91" h="190690">
                      <a:moveTo>
                        <a:pt x="6763" y="37719"/>
                      </a:moveTo>
                      <a:cubicBezTo>
                        <a:pt x="2286" y="33528"/>
                        <a:pt x="0" y="28289"/>
                        <a:pt x="0" y="22098"/>
                      </a:cubicBezTo>
                      <a:cubicBezTo>
                        <a:pt x="0" y="15907"/>
                        <a:pt x="2286" y="10478"/>
                        <a:pt x="6763" y="6287"/>
                      </a:cubicBezTo>
                      <a:cubicBezTo>
                        <a:pt x="11335" y="2096"/>
                        <a:pt x="17145" y="0"/>
                        <a:pt x="24289" y="0"/>
                      </a:cubicBezTo>
                      <a:cubicBezTo>
                        <a:pt x="31432" y="0"/>
                        <a:pt x="37052" y="2096"/>
                        <a:pt x="41529" y="6287"/>
                      </a:cubicBezTo>
                      <a:cubicBezTo>
                        <a:pt x="46006" y="10478"/>
                        <a:pt x="48292" y="15812"/>
                        <a:pt x="48292" y="22098"/>
                      </a:cubicBezTo>
                      <a:cubicBezTo>
                        <a:pt x="48292" y="28385"/>
                        <a:pt x="46006" y="33528"/>
                        <a:pt x="41529" y="37719"/>
                      </a:cubicBezTo>
                      <a:cubicBezTo>
                        <a:pt x="36957" y="41910"/>
                        <a:pt x="31242" y="44006"/>
                        <a:pt x="24289" y="44006"/>
                      </a:cubicBezTo>
                      <a:cubicBezTo>
                        <a:pt x="17335" y="44006"/>
                        <a:pt x="11335" y="41910"/>
                        <a:pt x="6763" y="37719"/>
                      </a:cubicBezTo>
                      <a:close/>
                      <a:moveTo>
                        <a:pt x="44482" y="57817"/>
                      </a:moveTo>
                      <a:lnTo>
                        <a:pt x="44482" y="190691"/>
                      </a:lnTo>
                      <a:lnTo>
                        <a:pt x="3715" y="190691"/>
                      </a:lnTo>
                      <a:lnTo>
                        <a:pt x="3715" y="57817"/>
                      </a:lnTo>
                      <a:lnTo>
                        <a:pt x="44482" y="57817"/>
                      </a:lnTo>
                      <a:close/>
                    </a:path>
                  </a:pathLst>
                </a:custGeom>
                <a:grpFill/>
                <a:ln w="9525" cap="flat">
                  <a:noFill/>
                  <a:prstDash val="solid"/>
                  <a:miter/>
                </a:ln>
              </p:spPr>
              <p:txBody>
                <a:bodyPr rtlCol="0" anchor="ctr"/>
                <a:lstStyle/>
                <a:p>
                  <a:endParaRPr lang="fi-FI" sz="3200"/>
                </a:p>
              </p:txBody>
            </p:sp>
            <p:sp>
              <p:nvSpPr>
                <p:cNvPr id="604" name="Vapaamuotoinen: Muoto 603">
                  <a:extLst>
                    <a:ext uri="{FF2B5EF4-FFF2-40B4-BE49-F238E27FC236}">
                      <a16:creationId xmlns:a16="http://schemas.microsoft.com/office/drawing/2014/main" id="{CA75F7FD-D391-5935-1A7D-72F1EB6770B6}"/>
                    </a:ext>
                  </a:extLst>
                </p:cNvPr>
                <p:cNvSpPr/>
                <p:nvPr/>
              </p:nvSpPr>
              <p:spPr>
                <a:xfrm>
                  <a:off x="4302060" y="2346579"/>
                  <a:ext cx="132492" cy="134302"/>
                </a:xfrm>
                <a:custGeom>
                  <a:avLst/>
                  <a:gdLst>
                    <a:gd name="connsiteX0" fmla="*/ 132493 w 132492"/>
                    <a:gd name="connsiteY0" fmla="*/ 0 h 134302"/>
                    <a:gd name="connsiteX1" fmla="*/ 132493 w 132492"/>
                    <a:gd name="connsiteY1" fmla="*/ 132874 h 134302"/>
                    <a:gd name="connsiteX2" fmla="*/ 91726 w 132492"/>
                    <a:gd name="connsiteY2" fmla="*/ 132874 h 134302"/>
                    <a:gd name="connsiteX3" fmla="*/ 91726 w 132492"/>
                    <a:gd name="connsiteY3" fmla="*/ 114776 h 134302"/>
                    <a:gd name="connsiteX4" fmla="*/ 74962 w 132492"/>
                    <a:gd name="connsiteY4" fmla="*/ 128968 h 134302"/>
                    <a:gd name="connsiteX5" fmla="*/ 51530 w 132492"/>
                    <a:gd name="connsiteY5" fmla="*/ 134302 h 134302"/>
                    <a:gd name="connsiteX6" fmla="*/ 24575 w 132492"/>
                    <a:gd name="connsiteY6" fmla="*/ 127540 h 134302"/>
                    <a:gd name="connsiteX7" fmla="*/ 6477 w 132492"/>
                    <a:gd name="connsiteY7" fmla="*/ 107918 h 134302"/>
                    <a:gd name="connsiteX8" fmla="*/ 0 w 132492"/>
                    <a:gd name="connsiteY8" fmla="*/ 77724 h 134302"/>
                    <a:gd name="connsiteX9" fmla="*/ 0 w 132492"/>
                    <a:gd name="connsiteY9" fmla="*/ 0 h 134302"/>
                    <a:gd name="connsiteX10" fmla="*/ 40481 w 132492"/>
                    <a:gd name="connsiteY10" fmla="*/ 0 h 134302"/>
                    <a:gd name="connsiteX11" fmla="*/ 40481 w 132492"/>
                    <a:gd name="connsiteY11" fmla="*/ 72199 h 134302"/>
                    <a:gd name="connsiteX12" fmla="*/ 47434 w 132492"/>
                    <a:gd name="connsiteY12" fmla="*/ 92869 h 134302"/>
                    <a:gd name="connsiteX13" fmla="*/ 66008 w 132492"/>
                    <a:gd name="connsiteY13" fmla="*/ 100298 h 134302"/>
                    <a:gd name="connsiteX14" fmla="*/ 84868 w 132492"/>
                    <a:gd name="connsiteY14" fmla="*/ 92869 h 134302"/>
                    <a:gd name="connsiteX15" fmla="*/ 91726 w 132492"/>
                    <a:gd name="connsiteY15" fmla="*/ 72199 h 134302"/>
                    <a:gd name="connsiteX16" fmla="*/ 91726 w 132492"/>
                    <a:gd name="connsiteY16" fmla="*/ 0 h 134302"/>
                    <a:gd name="connsiteX17" fmla="*/ 132493 w 132492"/>
                    <a:gd name="connsiteY17" fmla="*/ 0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92" h="134302">
                      <a:moveTo>
                        <a:pt x="132493" y="0"/>
                      </a:moveTo>
                      <a:lnTo>
                        <a:pt x="132493" y="132874"/>
                      </a:lnTo>
                      <a:lnTo>
                        <a:pt x="91726" y="132874"/>
                      </a:lnTo>
                      <a:lnTo>
                        <a:pt x="91726" y="114776"/>
                      </a:lnTo>
                      <a:cubicBezTo>
                        <a:pt x="87630" y="120682"/>
                        <a:pt x="82010" y="125349"/>
                        <a:pt x="74962" y="128968"/>
                      </a:cubicBezTo>
                      <a:cubicBezTo>
                        <a:pt x="67913" y="132588"/>
                        <a:pt x="60103" y="134302"/>
                        <a:pt x="51530" y="134302"/>
                      </a:cubicBezTo>
                      <a:cubicBezTo>
                        <a:pt x="41339" y="134302"/>
                        <a:pt x="32385" y="132017"/>
                        <a:pt x="24575" y="127540"/>
                      </a:cubicBezTo>
                      <a:cubicBezTo>
                        <a:pt x="16764" y="122968"/>
                        <a:pt x="10763" y="116491"/>
                        <a:pt x="6477" y="107918"/>
                      </a:cubicBezTo>
                      <a:cubicBezTo>
                        <a:pt x="2191" y="99346"/>
                        <a:pt x="0" y="89249"/>
                        <a:pt x="0" y="77724"/>
                      </a:cubicBezTo>
                      <a:lnTo>
                        <a:pt x="0" y="0"/>
                      </a:lnTo>
                      <a:lnTo>
                        <a:pt x="40481" y="0"/>
                      </a:lnTo>
                      <a:lnTo>
                        <a:pt x="40481" y="72199"/>
                      </a:lnTo>
                      <a:cubicBezTo>
                        <a:pt x="40481" y="81058"/>
                        <a:pt x="42767" y="88011"/>
                        <a:pt x="47434" y="92869"/>
                      </a:cubicBezTo>
                      <a:cubicBezTo>
                        <a:pt x="52007" y="97822"/>
                        <a:pt x="58198" y="100298"/>
                        <a:pt x="66008" y="100298"/>
                      </a:cubicBezTo>
                      <a:cubicBezTo>
                        <a:pt x="73819" y="100298"/>
                        <a:pt x="80201" y="97822"/>
                        <a:pt x="84868" y="92869"/>
                      </a:cubicBezTo>
                      <a:cubicBezTo>
                        <a:pt x="89440" y="87916"/>
                        <a:pt x="91726" y="81058"/>
                        <a:pt x="91726" y="72199"/>
                      </a:cubicBezTo>
                      <a:lnTo>
                        <a:pt x="91726" y="0"/>
                      </a:lnTo>
                      <a:lnTo>
                        <a:pt x="132493" y="0"/>
                      </a:lnTo>
                      <a:close/>
                    </a:path>
                  </a:pathLst>
                </a:custGeom>
                <a:grpFill/>
                <a:ln w="9525" cap="flat">
                  <a:noFill/>
                  <a:prstDash val="solid"/>
                  <a:miter/>
                </a:ln>
              </p:spPr>
              <p:txBody>
                <a:bodyPr rtlCol="0" anchor="ctr"/>
                <a:lstStyle/>
                <a:p>
                  <a:endParaRPr lang="fi-FI" sz="3200"/>
                </a:p>
              </p:txBody>
            </p:sp>
            <p:sp>
              <p:nvSpPr>
                <p:cNvPr id="605" name="Vapaamuotoinen: Muoto 604">
                  <a:extLst>
                    <a:ext uri="{FF2B5EF4-FFF2-40B4-BE49-F238E27FC236}">
                      <a16:creationId xmlns:a16="http://schemas.microsoft.com/office/drawing/2014/main" id="{AB561057-81B4-3512-8F48-91B0B8CF1469}"/>
                    </a:ext>
                  </a:extLst>
                </p:cNvPr>
                <p:cNvSpPr/>
                <p:nvPr/>
              </p:nvSpPr>
              <p:spPr>
                <a:xfrm>
                  <a:off x="4463890" y="2345150"/>
                  <a:ext cx="132111" cy="134302"/>
                </a:xfrm>
                <a:custGeom>
                  <a:avLst/>
                  <a:gdLst>
                    <a:gd name="connsiteX0" fmla="*/ 118205 w 132111"/>
                    <a:gd name="connsiteY0" fmla="*/ 15145 h 134302"/>
                    <a:gd name="connsiteX1" fmla="*/ 132112 w 132111"/>
                    <a:gd name="connsiteY1" fmla="*/ 56674 h 134302"/>
                    <a:gd name="connsiteX2" fmla="*/ 132112 w 132111"/>
                    <a:gd name="connsiteY2" fmla="*/ 134303 h 134302"/>
                    <a:gd name="connsiteX3" fmla="*/ 91630 w 132111"/>
                    <a:gd name="connsiteY3" fmla="*/ 134303 h 134302"/>
                    <a:gd name="connsiteX4" fmla="*/ 91630 w 132111"/>
                    <a:gd name="connsiteY4" fmla="*/ 62103 h 134302"/>
                    <a:gd name="connsiteX5" fmla="*/ 84772 w 132111"/>
                    <a:gd name="connsiteY5" fmla="*/ 41434 h 134302"/>
                    <a:gd name="connsiteX6" fmla="*/ 66199 w 132111"/>
                    <a:gd name="connsiteY6" fmla="*/ 34100 h 134302"/>
                    <a:gd name="connsiteX7" fmla="*/ 47625 w 132111"/>
                    <a:gd name="connsiteY7" fmla="*/ 41434 h 134302"/>
                    <a:gd name="connsiteX8" fmla="*/ 40767 w 132111"/>
                    <a:gd name="connsiteY8" fmla="*/ 62103 h 134302"/>
                    <a:gd name="connsiteX9" fmla="*/ 40767 w 132111"/>
                    <a:gd name="connsiteY9" fmla="*/ 134303 h 134302"/>
                    <a:gd name="connsiteX10" fmla="*/ 0 w 132111"/>
                    <a:gd name="connsiteY10" fmla="*/ 134303 h 134302"/>
                    <a:gd name="connsiteX11" fmla="*/ 0 w 132111"/>
                    <a:gd name="connsiteY11" fmla="*/ 1429 h 134302"/>
                    <a:gd name="connsiteX12" fmla="*/ 40767 w 132111"/>
                    <a:gd name="connsiteY12" fmla="*/ 1429 h 134302"/>
                    <a:gd name="connsiteX13" fmla="*/ 40767 w 132111"/>
                    <a:gd name="connsiteY13" fmla="*/ 19050 h 134302"/>
                    <a:gd name="connsiteX14" fmla="*/ 57436 w 132111"/>
                    <a:gd name="connsiteY14" fmla="*/ 5143 h 134302"/>
                    <a:gd name="connsiteX15" fmla="*/ 80963 w 132111"/>
                    <a:gd name="connsiteY15" fmla="*/ 0 h 134302"/>
                    <a:gd name="connsiteX16" fmla="*/ 118205 w 132111"/>
                    <a:gd name="connsiteY16" fmla="*/ 15145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111" h="134302">
                      <a:moveTo>
                        <a:pt x="118205" y="15145"/>
                      </a:moveTo>
                      <a:cubicBezTo>
                        <a:pt x="127540" y="25241"/>
                        <a:pt x="132112" y="39053"/>
                        <a:pt x="132112" y="56674"/>
                      </a:cubicBezTo>
                      <a:lnTo>
                        <a:pt x="132112" y="134303"/>
                      </a:lnTo>
                      <a:lnTo>
                        <a:pt x="91630" y="134303"/>
                      </a:lnTo>
                      <a:lnTo>
                        <a:pt x="91630" y="62103"/>
                      </a:lnTo>
                      <a:cubicBezTo>
                        <a:pt x="91630" y="53245"/>
                        <a:pt x="89344" y="46291"/>
                        <a:pt x="84772" y="41434"/>
                      </a:cubicBezTo>
                      <a:cubicBezTo>
                        <a:pt x="80200" y="36481"/>
                        <a:pt x="74009" y="34100"/>
                        <a:pt x="66199" y="34100"/>
                      </a:cubicBezTo>
                      <a:cubicBezTo>
                        <a:pt x="58388" y="34100"/>
                        <a:pt x="52197" y="36576"/>
                        <a:pt x="47625" y="41434"/>
                      </a:cubicBezTo>
                      <a:cubicBezTo>
                        <a:pt x="43053" y="46291"/>
                        <a:pt x="40767" y="53245"/>
                        <a:pt x="40767" y="62103"/>
                      </a:cubicBezTo>
                      <a:lnTo>
                        <a:pt x="40767" y="134303"/>
                      </a:lnTo>
                      <a:lnTo>
                        <a:pt x="0" y="134303"/>
                      </a:lnTo>
                      <a:lnTo>
                        <a:pt x="0" y="1429"/>
                      </a:lnTo>
                      <a:lnTo>
                        <a:pt x="40767" y="1429"/>
                      </a:lnTo>
                      <a:lnTo>
                        <a:pt x="40767" y="19050"/>
                      </a:lnTo>
                      <a:cubicBezTo>
                        <a:pt x="44863" y="13145"/>
                        <a:pt x="50482" y="8572"/>
                        <a:pt x="57436" y="5143"/>
                      </a:cubicBezTo>
                      <a:cubicBezTo>
                        <a:pt x="64389" y="1714"/>
                        <a:pt x="72295" y="0"/>
                        <a:pt x="80963" y="0"/>
                      </a:cubicBezTo>
                      <a:cubicBezTo>
                        <a:pt x="96488" y="0"/>
                        <a:pt x="108966" y="5048"/>
                        <a:pt x="118205" y="15145"/>
                      </a:cubicBezTo>
                      <a:close/>
                    </a:path>
                  </a:pathLst>
                </a:custGeom>
                <a:grpFill/>
                <a:ln w="9525" cap="flat">
                  <a:noFill/>
                  <a:prstDash val="solid"/>
                  <a:miter/>
                </a:ln>
              </p:spPr>
              <p:txBody>
                <a:bodyPr rtlCol="0" anchor="ctr"/>
                <a:lstStyle/>
                <a:p>
                  <a:endParaRPr lang="fi-FI" sz="3200"/>
                </a:p>
              </p:txBody>
            </p:sp>
            <p:sp>
              <p:nvSpPr>
                <p:cNvPr id="606" name="Vapaamuotoinen: Muoto 605">
                  <a:extLst>
                    <a:ext uri="{FF2B5EF4-FFF2-40B4-BE49-F238E27FC236}">
                      <a16:creationId xmlns:a16="http://schemas.microsoft.com/office/drawing/2014/main" id="{D593F7B1-75DA-69F1-EAE1-79DA16AFA413}"/>
                    </a:ext>
                  </a:extLst>
                </p:cNvPr>
                <p:cNvSpPr/>
                <p:nvPr/>
              </p:nvSpPr>
              <p:spPr>
                <a:xfrm>
                  <a:off x="4614576" y="2314194"/>
                  <a:ext cx="83819" cy="165258"/>
                </a:xfrm>
                <a:custGeom>
                  <a:avLst/>
                  <a:gdLst>
                    <a:gd name="connsiteX0" fmla="*/ 83820 w 83819"/>
                    <a:gd name="connsiteY0" fmla="*/ 130778 h 165258"/>
                    <a:gd name="connsiteX1" fmla="*/ 83820 w 83819"/>
                    <a:gd name="connsiteY1" fmla="*/ 165259 h 165258"/>
                    <a:gd name="connsiteX2" fmla="*/ 63055 w 83819"/>
                    <a:gd name="connsiteY2" fmla="*/ 165259 h 165258"/>
                    <a:gd name="connsiteX3" fmla="*/ 28575 w 83819"/>
                    <a:gd name="connsiteY3" fmla="*/ 154400 h 165258"/>
                    <a:gd name="connsiteX4" fmla="*/ 16192 w 83819"/>
                    <a:gd name="connsiteY4" fmla="*/ 119062 h 165258"/>
                    <a:gd name="connsiteX5" fmla="*/ 16192 w 83819"/>
                    <a:gd name="connsiteY5" fmla="*/ 66199 h 165258"/>
                    <a:gd name="connsiteX6" fmla="*/ 0 w 83819"/>
                    <a:gd name="connsiteY6" fmla="*/ 66199 h 165258"/>
                    <a:gd name="connsiteX7" fmla="*/ 0 w 83819"/>
                    <a:gd name="connsiteY7" fmla="*/ 32385 h 165258"/>
                    <a:gd name="connsiteX8" fmla="*/ 16192 w 83819"/>
                    <a:gd name="connsiteY8" fmla="*/ 32385 h 165258"/>
                    <a:gd name="connsiteX9" fmla="*/ 16192 w 83819"/>
                    <a:gd name="connsiteY9" fmla="*/ 0 h 165258"/>
                    <a:gd name="connsiteX10" fmla="*/ 56864 w 83819"/>
                    <a:gd name="connsiteY10" fmla="*/ 0 h 165258"/>
                    <a:gd name="connsiteX11" fmla="*/ 56864 w 83819"/>
                    <a:gd name="connsiteY11" fmla="*/ 32385 h 165258"/>
                    <a:gd name="connsiteX12" fmla="*/ 83534 w 83819"/>
                    <a:gd name="connsiteY12" fmla="*/ 32385 h 165258"/>
                    <a:gd name="connsiteX13" fmla="*/ 83534 w 83819"/>
                    <a:gd name="connsiteY13" fmla="*/ 66199 h 165258"/>
                    <a:gd name="connsiteX14" fmla="*/ 56864 w 83819"/>
                    <a:gd name="connsiteY14" fmla="*/ 66199 h 165258"/>
                    <a:gd name="connsiteX15" fmla="*/ 56864 w 83819"/>
                    <a:gd name="connsiteY15" fmla="*/ 119539 h 165258"/>
                    <a:gd name="connsiteX16" fmla="*/ 59722 w 83819"/>
                    <a:gd name="connsiteY16" fmla="*/ 128111 h 165258"/>
                    <a:gd name="connsiteX17" fmla="*/ 69247 w 83819"/>
                    <a:gd name="connsiteY17" fmla="*/ 130683 h 165258"/>
                    <a:gd name="connsiteX18" fmla="*/ 83820 w 83819"/>
                    <a:gd name="connsiteY18" fmla="*/ 130683 h 16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819" h="165258">
                      <a:moveTo>
                        <a:pt x="83820" y="130778"/>
                      </a:moveTo>
                      <a:lnTo>
                        <a:pt x="83820" y="165259"/>
                      </a:lnTo>
                      <a:lnTo>
                        <a:pt x="63055" y="165259"/>
                      </a:lnTo>
                      <a:cubicBezTo>
                        <a:pt x="48292" y="165259"/>
                        <a:pt x="36767" y="161639"/>
                        <a:pt x="28575" y="154400"/>
                      </a:cubicBezTo>
                      <a:cubicBezTo>
                        <a:pt x="20288" y="147161"/>
                        <a:pt x="16192" y="135350"/>
                        <a:pt x="16192" y="119062"/>
                      </a:cubicBezTo>
                      <a:lnTo>
                        <a:pt x="16192" y="66199"/>
                      </a:lnTo>
                      <a:lnTo>
                        <a:pt x="0" y="66199"/>
                      </a:lnTo>
                      <a:lnTo>
                        <a:pt x="0" y="32385"/>
                      </a:lnTo>
                      <a:lnTo>
                        <a:pt x="16192" y="32385"/>
                      </a:lnTo>
                      <a:lnTo>
                        <a:pt x="16192" y="0"/>
                      </a:lnTo>
                      <a:lnTo>
                        <a:pt x="56864" y="0"/>
                      </a:lnTo>
                      <a:lnTo>
                        <a:pt x="56864" y="32385"/>
                      </a:lnTo>
                      <a:lnTo>
                        <a:pt x="83534" y="32385"/>
                      </a:lnTo>
                      <a:lnTo>
                        <a:pt x="83534" y="66199"/>
                      </a:lnTo>
                      <a:lnTo>
                        <a:pt x="56864" y="66199"/>
                      </a:lnTo>
                      <a:lnTo>
                        <a:pt x="56864" y="119539"/>
                      </a:lnTo>
                      <a:cubicBezTo>
                        <a:pt x="56864" y="123539"/>
                        <a:pt x="57817" y="126397"/>
                        <a:pt x="59722" y="128111"/>
                      </a:cubicBezTo>
                      <a:cubicBezTo>
                        <a:pt x="61627" y="129826"/>
                        <a:pt x="64770" y="130683"/>
                        <a:pt x="69247" y="130683"/>
                      </a:cubicBezTo>
                      <a:lnTo>
                        <a:pt x="83820" y="130683"/>
                      </a:lnTo>
                      <a:close/>
                    </a:path>
                  </a:pathLst>
                </a:custGeom>
                <a:grpFill/>
                <a:ln w="9525" cap="flat">
                  <a:noFill/>
                  <a:prstDash val="solid"/>
                  <a:miter/>
                </a:ln>
              </p:spPr>
              <p:txBody>
                <a:bodyPr rtlCol="0" anchor="ctr"/>
                <a:lstStyle/>
                <a:p>
                  <a:endParaRPr lang="fi-FI" sz="3200"/>
                </a:p>
              </p:txBody>
            </p:sp>
            <p:sp>
              <p:nvSpPr>
                <p:cNvPr id="607" name="Vapaamuotoinen: Muoto 606">
                  <a:extLst>
                    <a:ext uri="{FF2B5EF4-FFF2-40B4-BE49-F238E27FC236}">
                      <a16:creationId xmlns:a16="http://schemas.microsoft.com/office/drawing/2014/main" id="{6DEF0427-DA91-680C-DAB7-46901C140818}"/>
                    </a:ext>
                  </a:extLst>
                </p:cNvPr>
                <p:cNvSpPr/>
                <p:nvPr/>
              </p:nvSpPr>
              <p:spPr>
                <a:xfrm>
                  <a:off x="4717255" y="2288762"/>
                  <a:ext cx="48291" cy="190690"/>
                </a:xfrm>
                <a:custGeom>
                  <a:avLst/>
                  <a:gdLst>
                    <a:gd name="connsiteX0" fmla="*/ 6763 w 48291"/>
                    <a:gd name="connsiteY0" fmla="*/ 37719 h 190690"/>
                    <a:gd name="connsiteX1" fmla="*/ 0 w 48291"/>
                    <a:gd name="connsiteY1" fmla="*/ 22098 h 190690"/>
                    <a:gd name="connsiteX2" fmla="*/ 6763 w 48291"/>
                    <a:gd name="connsiteY2" fmla="*/ 6287 h 190690"/>
                    <a:gd name="connsiteX3" fmla="*/ 24289 w 48291"/>
                    <a:gd name="connsiteY3" fmla="*/ 0 h 190690"/>
                    <a:gd name="connsiteX4" fmla="*/ 41529 w 48291"/>
                    <a:gd name="connsiteY4" fmla="*/ 6287 h 190690"/>
                    <a:gd name="connsiteX5" fmla="*/ 48292 w 48291"/>
                    <a:gd name="connsiteY5" fmla="*/ 22098 h 190690"/>
                    <a:gd name="connsiteX6" fmla="*/ 41529 w 48291"/>
                    <a:gd name="connsiteY6" fmla="*/ 37719 h 190690"/>
                    <a:gd name="connsiteX7" fmla="*/ 24289 w 48291"/>
                    <a:gd name="connsiteY7" fmla="*/ 44006 h 190690"/>
                    <a:gd name="connsiteX8" fmla="*/ 6763 w 48291"/>
                    <a:gd name="connsiteY8" fmla="*/ 37719 h 190690"/>
                    <a:gd name="connsiteX9" fmla="*/ 44482 w 48291"/>
                    <a:gd name="connsiteY9" fmla="*/ 57817 h 190690"/>
                    <a:gd name="connsiteX10" fmla="*/ 44482 w 48291"/>
                    <a:gd name="connsiteY10" fmla="*/ 190691 h 190690"/>
                    <a:gd name="connsiteX11" fmla="*/ 3715 w 48291"/>
                    <a:gd name="connsiteY11" fmla="*/ 190691 h 190690"/>
                    <a:gd name="connsiteX12" fmla="*/ 3715 w 48291"/>
                    <a:gd name="connsiteY12" fmla="*/ 57817 h 190690"/>
                    <a:gd name="connsiteX13" fmla="*/ 44482 w 48291"/>
                    <a:gd name="connsiteY13" fmla="*/ 57817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91" h="190690">
                      <a:moveTo>
                        <a:pt x="6763" y="37719"/>
                      </a:moveTo>
                      <a:cubicBezTo>
                        <a:pt x="2286" y="33528"/>
                        <a:pt x="0" y="28289"/>
                        <a:pt x="0" y="22098"/>
                      </a:cubicBezTo>
                      <a:cubicBezTo>
                        <a:pt x="0" y="15907"/>
                        <a:pt x="2286" y="10478"/>
                        <a:pt x="6763" y="6287"/>
                      </a:cubicBezTo>
                      <a:cubicBezTo>
                        <a:pt x="11335" y="2096"/>
                        <a:pt x="17145" y="0"/>
                        <a:pt x="24289" y="0"/>
                      </a:cubicBezTo>
                      <a:cubicBezTo>
                        <a:pt x="31433" y="0"/>
                        <a:pt x="37052" y="2096"/>
                        <a:pt x="41529" y="6287"/>
                      </a:cubicBezTo>
                      <a:cubicBezTo>
                        <a:pt x="46006" y="10478"/>
                        <a:pt x="48292" y="15812"/>
                        <a:pt x="48292" y="22098"/>
                      </a:cubicBezTo>
                      <a:cubicBezTo>
                        <a:pt x="48292" y="28385"/>
                        <a:pt x="46006" y="33528"/>
                        <a:pt x="41529" y="37719"/>
                      </a:cubicBezTo>
                      <a:cubicBezTo>
                        <a:pt x="36957" y="41910"/>
                        <a:pt x="31242" y="44006"/>
                        <a:pt x="24289" y="44006"/>
                      </a:cubicBezTo>
                      <a:cubicBezTo>
                        <a:pt x="17335" y="44006"/>
                        <a:pt x="11335" y="41910"/>
                        <a:pt x="6763" y="37719"/>
                      </a:cubicBezTo>
                      <a:close/>
                      <a:moveTo>
                        <a:pt x="44482" y="57817"/>
                      </a:moveTo>
                      <a:lnTo>
                        <a:pt x="44482" y="190691"/>
                      </a:lnTo>
                      <a:lnTo>
                        <a:pt x="3715" y="190691"/>
                      </a:lnTo>
                      <a:lnTo>
                        <a:pt x="3715" y="57817"/>
                      </a:lnTo>
                      <a:lnTo>
                        <a:pt x="44482" y="57817"/>
                      </a:lnTo>
                      <a:close/>
                    </a:path>
                  </a:pathLst>
                </a:custGeom>
                <a:grpFill/>
                <a:ln w="9525" cap="flat">
                  <a:noFill/>
                  <a:prstDash val="solid"/>
                  <a:miter/>
                </a:ln>
              </p:spPr>
              <p:txBody>
                <a:bodyPr rtlCol="0" anchor="ctr"/>
                <a:lstStyle/>
                <a:p>
                  <a:endParaRPr lang="fi-FI" sz="3200"/>
                </a:p>
              </p:txBody>
            </p:sp>
            <p:sp>
              <p:nvSpPr>
                <p:cNvPr id="608" name="Vapaamuotoinen: Muoto 607">
                  <a:extLst>
                    <a:ext uri="{FF2B5EF4-FFF2-40B4-BE49-F238E27FC236}">
                      <a16:creationId xmlns:a16="http://schemas.microsoft.com/office/drawing/2014/main" id="{138E4C1A-9BAA-4246-D5DE-3953198A137C}"/>
                    </a:ext>
                  </a:extLst>
                </p:cNvPr>
                <p:cNvSpPr/>
                <p:nvPr/>
              </p:nvSpPr>
              <p:spPr>
                <a:xfrm>
                  <a:off x="4783264" y="2344673"/>
                  <a:ext cx="138112" cy="136779"/>
                </a:xfrm>
                <a:custGeom>
                  <a:avLst/>
                  <a:gdLst>
                    <a:gd name="connsiteX0" fmla="*/ 33433 w 138112"/>
                    <a:gd name="connsiteY0" fmla="*/ 128397 h 136779"/>
                    <a:gd name="connsiteX1" fmla="*/ 8954 w 138112"/>
                    <a:gd name="connsiteY1" fmla="*/ 104584 h 136779"/>
                    <a:gd name="connsiteX2" fmla="*/ 0 w 138112"/>
                    <a:gd name="connsiteY2" fmla="*/ 68390 h 136779"/>
                    <a:gd name="connsiteX3" fmla="*/ 9049 w 138112"/>
                    <a:gd name="connsiteY3" fmla="*/ 32290 h 136779"/>
                    <a:gd name="connsiteX4" fmla="*/ 33814 w 138112"/>
                    <a:gd name="connsiteY4" fmla="*/ 8382 h 136779"/>
                    <a:gd name="connsiteX5" fmla="*/ 69056 w 138112"/>
                    <a:gd name="connsiteY5" fmla="*/ 0 h 136779"/>
                    <a:gd name="connsiteX6" fmla="*/ 104299 w 138112"/>
                    <a:gd name="connsiteY6" fmla="*/ 8382 h 136779"/>
                    <a:gd name="connsiteX7" fmla="*/ 129064 w 138112"/>
                    <a:gd name="connsiteY7" fmla="*/ 32290 h 136779"/>
                    <a:gd name="connsiteX8" fmla="*/ 138113 w 138112"/>
                    <a:gd name="connsiteY8" fmla="*/ 68390 h 136779"/>
                    <a:gd name="connsiteX9" fmla="*/ 128969 w 138112"/>
                    <a:gd name="connsiteY9" fmla="*/ 104489 h 136779"/>
                    <a:gd name="connsiteX10" fmla="*/ 104013 w 138112"/>
                    <a:gd name="connsiteY10" fmla="*/ 128397 h 136779"/>
                    <a:gd name="connsiteX11" fmla="*/ 68675 w 138112"/>
                    <a:gd name="connsiteY11" fmla="*/ 136779 h 136779"/>
                    <a:gd name="connsiteX12" fmla="*/ 33528 w 138112"/>
                    <a:gd name="connsiteY12" fmla="*/ 128397 h 136779"/>
                    <a:gd name="connsiteX13" fmla="*/ 88392 w 138112"/>
                    <a:gd name="connsiteY13" fmla="*/ 92964 h 136779"/>
                    <a:gd name="connsiteX14" fmla="*/ 96583 w 138112"/>
                    <a:gd name="connsiteY14" fmla="*/ 68390 h 136779"/>
                    <a:gd name="connsiteX15" fmla="*/ 88583 w 138112"/>
                    <a:gd name="connsiteY15" fmla="*/ 43910 h 136779"/>
                    <a:gd name="connsiteX16" fmla="*/ 68961 w 138112"/>
                    <a:gd name="connsiteY16" fmla="*/ 35338 h 136779"/>
                    <a:gd name="connsiteX17" fmla="*/ 49149 w 138112"/>
                    <a:gd name="connsiteY17" fmla="*/ 43815 h 136779"/>
                    <a:gd name="connsiteX18" fmla="*/ 41243 w 138112"/>
                    <a:gd name="connsiteY18" fmla="*/ 68485 h 136779"/>
                    <a:gd name="connsiteX19" fmla="*/ 48958 w 138112"/>
                    <a:gd name="connsiteY19" fmla="*/ 93059 h 136779"/>
                    <a:gd name="connsiteX20" fmla="*/ 68390 w 138112"/>
                    <a:gd name="connsiteY20" fmla="*/ 101632 h 136779"/>
                    <a:gd name="connsiteX21" fmla="*/ 88297 w 138112"/>
                    <a:gd name="connsiteY21" fmla="*/ 93059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12" h="136779">
                      <a:moveTo>
                        <a:pt x="33433" y="128397"/>
                      </a:moveTo>
                      <a:cubicBezTo>
                        <a:pt x="23050" y="122873"/>
                        <a:pt x="14859" y="114871"/>
                        <a:pt x="8954" y="104584"/>
                      </a:cubicBezTo>
                      <a:cubicBezTo>
                        <a:pt x="3048" y="94298"/>
                        <a:pt x="0" y="82201"/>
                        <a:pt x="0" y="68390"/>
                      </a:cubicBezTo>
                      <a:cubicBezTo>
                        <a:pt x="0" y="54578"/>
                        <a:pt x="3048" y="42672"/>
                        <a:pt x="9049" y="32290"/>
                      </a:cubicBezTo>
                      <a:cubicBezTo>
                        <a:pt x="15050" y="21908"/>
                        <a:pt x="23336" y="13907"/>
                        <a:pt x="33814" y="8382"/>
                      </a:cubicBezTo>
                      <a:cubicBezTo>
                        <a:pt x="44291" y="2858"/>
                        <a:pt x="56007" y="0"/>
                        <a:pt x="69056" y="0"/>
                      </a:cubicBezTo>
                      <a:cubicBezTo>
                        <a:pt x="82106" y="0"/>
                        <a:pt x="93821" y="2762"/>
                        <a:pt x="104299" y="8382"/>
                      </a:cubicBezTo>
                      <a:cubicBezTo>
                        <a:pt x="114776" y="13907"/>
                        <a:pt x="123063" y="21908"/>
                        <a:pt x="129064" y="32290"/>
                      </a:cubicBezTo>
                      <a:cubicBezTo>
                        <a:pt x="135065" y="42672"/>
                        <a:pt x="138113" y="54673"/>
                        <a:pt x="138113" y="68390"/>
                      </a:cubicBezTo>
                      <a:cubicBezTo>
                        <a:pt x="138113" y="82106"/>
                        <a:pt x="135065" y="94107"/>
                        <a:pt x="128969" y="104489"/>
                      </a:cubicBezTo>
                      <a:cubicBezTo>
                        <a:pt x="122873" y="114871"/>
                        <a:pt x="114490" y="122873"/>
                        <a:pt x="104013" y="128397"/>
                      </a:cubicBezTo>
                      <a:cubicBezTo>
                        <a:pt x="93536" y="133922"/>
                        <a:pt x="81629" y="136779"/>
                        <a:pt x="68675" y="136779"/>
                      </a:cubicBezTo>
                      <a:cubicBezTo>
                        <a:pt x="55721" y="136779"/>
                        <a:pt x="43910" y="134017"/>
                        <a:pt x="33528" y="128397"/>
                      </a:cubicBezTo>
                      <a:close/>
                      <a:moveTo>
                        <a:pt x="88392" y="92964"/>
                      </a:moveTo>
                      <a:cubicBezTo>
                        <a:pt x="93917" y="87249"/>
                        <a:pt x="96583" y="79058"/>
                        <a:pt x="96583" y="68390"/>
                      </a:cubicBezTo>
                      <a:cubicBezTo>
                        <a:pt x="96583" y="57722"/>
                        <a:pt x="93917" y="49625"/>
                        <a:pt x="88583" y="43910"/>
                      </a:cubicBezTo>
                      <a:cubicBezTo>
                        <a:pt x="83248" y="38195"/>
                        <a:pt x="76676" y="35338"/>
                        <a:pt x="68961" y="35338"/>
                      </a:cubicBezTo>
                      <a:cubicBezTo>
                        <a:pt x="61246" y="35338"/>
                        <a:pt x="54388" y="38195"/>
                        <a:pt x="49149" y="43815"/>
                      </a:cubicBezTo>
                      <a:cubicBezTo>
                        <a:pt x="43910" y="49435"/>
                        <a:pt x="41243" y="57626"/>
                        <a:pt x="41243" y="68485"/>
                      </a:cubicBezTo>
                      <a:cubicBezTo>
                        <a:pt x="41243" y="79343"/>
                        <a:pt x="43815" y="87344"/>
                        <a:pt x="48958" y="93059"/>
                      </a:cubicBezTo>
                      <a:cubicBezTo>
                        <a:pt x="54102" y="98774"/>
                        <a:pt x="60579" y="101632"/>
                        <a:pt x="68390" y="101632"/>
                      </a:cubicBezTo>
                      <a:cubicBezTo>
                        <a:pt x="76200" y="101632"/>
                        <a:pt x="82772" y="98774"/>
                        <a:pt x="88297" y="93059"/>
                      </a:cubicBezTo>
                      <a:close/>
                    </a:path>
                  </a:pathLst>
                </a:custGeom>
                <a:grpFill/>
                <a:ln w="9525" cap="flat">
                  <a:noFill/>
                  <a:prstDash val="solid"/>
                  <a:miter/>
                </a:ln>
              </p:spPr>
              <p:txBody>
                <a:bodyPr rtlCol="0" anchor="ctr"/>
                <a:lstStyle/>
                <a:p>
                  <a:endParaRPr lang="fi-FI" sz="3200"/>
                </a:p>
              </p:txBody>
            </p:sp>
            <p:sp>
              <p:nvSpPr>
                <p:cNvPr id="609" name="Vapaamuotoinen: Muoto 608">
                  <a:extLst>
                    <a:ext uri="{FF2B5EF4-FFF2-40B4-BE49-F238E27FC236}">
                      <a16:creationId xmlns:a16="http://schemas.microsoft.com/office/drawing/2014/main" id="{82B9DF45-2801-684D-D135-CDB6599596DA}"/>
                    </a:ext>
                  </a:extLst>
                </p:cNvPr>
                <p:cNvSpPr/>
                <p:nvPr/>
              </p:nvSpPr>
              <p:spPr>
                <a:xfrm>
                  <a:off x="4084033" y="2558415"/>
                  <a:ext cx="120395" cy="170021"/>
                </a:xfrm>
                <a:custGeom>
                  <a:avLst/>
                  <a:gdLst>
                    <a:gd name="connsiteX0" fmla="*/ 30385 w 120395"/>
                    <a:gd name="connsiteY0" fmla="*/ 164402 h 170021"/>
                    <a:gd name="connsiteX1" fmla="*/ 8382 w 120395"/>
                    <a:gd name="connsiteY1" fmla="*/ 147257 h 170021"/>
                    <a:gd name="connsiteX2" fmla="*/ 0 w 120395"/>
                    <a:gd name="connsiteY2" fmla="*/ 120872 h 170021"/>
                    <a:gd name="connsiteX3" fmla="*/ 35719 w 120395"/>
                    <a:gd name="connsiteY3" fmla="*/ 120872 h 170021"/>
                    <a:gd name="connsiteX4" fmla="*/ 42958 w 120395"/>
                    <a:gd name="connsiteY4" fmla="*/ 137065 h 170021"/>
                    <a:gd name="connsiteX5" fmla="*/ 60960 w 120395"/>
                    <a:gd name="connsiteY5" fmla="*/ 142970 h 170021"/>
                    <a:gd name="connsiteX6" fmla="*/ 79343 w 120395"/>
                    <a:gd name="connsiteY6" fmla="*/ 137351 h 170021"/>
                    <a:gd name="connsiteX7" fmla="*/ 86011 w 120395"/>
                    <a:gd name="connsiteY7" fmla="*/ 122682 h 170021"/>
                    <a:gd name="connsiteX8" fmla="*/ 81534 w 120395"/>
                    <a:gd name="connsiteY8" fmla="*/ 110490 h 170021"/>
                    <a:gd name="connsiteX9" fmla="*/ 70199 w 120395"/>
                    <a:gd name="connsiteY9" fmla="*/ 102965 h 170021"/>
                    <a:gd name="connsiteX10" fmla="*/ 51530 w 120395"/>
                    <a:gd name="connsiteY10" fmla="*/ 96869 h 170021"/>
                    <a:gd name="connsiteX11" fmla="*/ 25241 w 120395"/>
                    <a:gd name="connsiteY11" fmla="*/ 87439 h 170021"/>
                    <a:gd name="connsiteX12" fmla="*/ 7810 w 120395"/>
                    <a:gd name="connsiteY12" fmla="*/ 73438 h 170021"/>
                    <a:gd name="connsiteX13" fmla="*/ 572 w 120395"/>
                    <a:gd name="connsiteY13" fmla="*/ 48292 h 170021"/>
                    <a:gd name="connsiteX14" fmla="*/ 7906 w 120395"/>
                    <a:gd name="connsiteY14" fmla="*/ 22574 h 170021"/>
                    <a:gd name="connsiteX15" fmla="*/ 28575 w 120395"/>
                    <a:gd name="connsiteY15" fmla="*/ 5810 h 170021"/>
                    <a:gd name="connsiteX16" fmla="*/ 59055 w 120395"/>
                    <a:gd name="connsiteY16" fmla="*/ 0 h 170021"/>
                    <a:gd name="connsiteX17" fmla="*/ 100870 w 120395"/>
                    <a:gd name="connsiteY17" fmla="*/ 12478 h 170021"/>
                    <a:gd name="connsiteX18" fmla="*/ 118586 w 120395"/>
                    <a:gd name="connsiteY18" fmla="*/ 47339 h 170021"/>
                    <a:gd name="connsiteX19" fmla="*/ 81915 w 120395"/>
                    <a:gd name="connsiteY19" fmla="*/ 47339 h 170021"/>
                    <a:gd name="connsiteX20" fmla="*/ 74676 w 120395"/>
                    <a:gd name="connsiteY20" fmla="*/ 33147 h 170021"/>
                    <a:gd name="connsiteX21" fmla="*/ 56674 w 120395"/>
                    <a:gd name="connsiteY21" fmla="*/ 27527 h 170021"/>
                    <a:gd name="connsiteX22" fmla="*/ 41053 w 120395"/>
                    <a:gd name="connsiteY22" fmla="*/ 32576 h 170021"/>
                    <a:gd name="connsiteX23" fmla="*/ 35243 w 120395"/>
                    <a:gd name="connsiteY23" fmla="*/ 47054 h 170021"/>
                    <a:gd name="connsiteX24" fmla="*/ 39624 w 120395"/>
                    <a:gd name="connsiteY24" fmla="*/ 58103 h 170021"/>
                    <a:gd name="connsiteX25" fmla="*/ 50578 w 120395"/>
                    <a:gd name="connsiteY25" fmla="*/ 65246 h 170021"/>
                    <a:gd name="connsiteX26" fmla="*/ 69056 w 120395"/>
                    <a:gd name="connsiteY26" fmla="*/ 71533 h 170021"/>
                    <a:gd name="connsiteX27" fmla="*/ 95441 w 120395"/>
                    <a:gd name="connsiteY27" fmla="*/ 81058 h 170021"/>
                    <a:gd name="connsiteX28" fmla="*/ 113062 w 120395"/>
                    <a:gd name="connsiteY28" fmla="*/ 95345 h 170021"/>
                    <a:gd name="connsiteX29" fmla="*/ 120396 w 120395"/>
                    <a:gd name="connsiteY29" fmla="*/ 120301 h 170021"/>
                    <a:gd name="connsiteX30" fmla="*/ 113538 w 120395"/>
                    <a:gd name="connsiteY30" fmla="*/ 145066 h 170021"/>
                    <a:gd name="connsiteX31" fmla="*/ 93345 w 120395"/>
                    <a:gd name="connsiteY31" fmla="*/ 163259 h 170021"/>
                    <a:gd name="connsiteX32" fmla="*/ 61627 w 120395"/>
                    <a:gd name="connsiteY32" fmla="*/ 170021 h 170021"/>
                    <a:gd name="connsiteX33" fmla="*/ 30289 w 120395"/>
                    <a:gd name="connsiteY33" fmla="*/ 164116 h 17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0395" h="170021">
                      <a:moveTo>
                        <a:pt x="30385" y="164402"/>
                      </a:moveTo>
                      <a:cubicBezTo>
                        <a:pt x="21050" y="160401"/>
                        <a:pt x="13716" y="154686"/>
                        <a:pt x="8382" y="147257"/>
                      </a:cubicBezTo>
                      <a:cubicBezTo>
                        <a:pt x="2953" y="139827"/>
                        <a:pt x="190" y="130969"/>
                        <a:pt x="0" y="120872"/>
                      </a:cubicBezTo>
                      <a:lnTo>
                        <a:pt x="35719" y="120872"/>
                      </a:lnTo>
                      <a:cubicBezTo>
                        <a:pt x="36195" y="127730"/>
                        <a:pt x="38576" y="133064"/>
                        <a:pt x="42958" y="137065"/>
                      </a:cubicBezTo>
                      <a:cubicBezTo>
                        <a:pt x="47339" y="141065"/>
                        <a:pt x="53340" y="142970"/>
                        <a:pt x="60960" y="142970"/>
                      </a:cubicBezTo>
                      <a:cubicBezTo>
                        <a:pt x="68580" y="142970"/>
                        <a:pt x="74867" y="141065"/>
                        <a:pt x="79343" y="137351"/>
                      </a:cubicBezTo>
                      <a:cubicBezTo>
                        <a:pt x="83820" y="133636"/>
                        <a:pt x="86011" y="128778"/>
                        <a:pt x="86011" y="122682"/>
                      </a:cubicBezTo>
                      <a:cubicBezTo>
                        <a:pt x="86011" y="117729"/>
                        <a:pt x="84487" y="113729"/>
                        <a:pt x="81534" y="110490"/>
                      </a:cubicBezTo>
                      <a:cubicBezTo>
                        <a:pt x="78486" y="107347"/>
                        <a:pt x="74771" y="104775"/>
                        <a:pt x="70199" y="102965"/>
                      </a:cubicBezTo>
                      <a:cubicBezTo>
                        <a:pt x="65627" y="101156"/>
                        <a:pt x="59436" y="99155"/>
                        <a:pt x="51530" y="96869"/>
                      </a:cubicBezTo>
                      <a:cubicBezTo>
                        <a:pt x="40767" y="93726"/>
                        <a:pt x="32004" y="90583"/>
                        <a:pt x="25241" y="87439"/>
                      </a:cubicBezTo>
                      <a:cubicBezTo>
                        <a:pt x="18479" y="84391"/>
                        <a:pt x="12668" y="79629"/>
                        <a:pt x="7810" y="73438"/>
                      </a:cubicBezTo>
                      <a:cubicBezTo>
                        <a:pt x="2953" y="67246"/>
                        <a:pt x="572" y="58769"/>
                        <a:pt x="572" y="48292"/>
                      </a:cubicBezTo>
                      <a:cubicBezTo>
                        <a:pt x="572" y="38481"/>
                        <a:pt x="3048" y="29909"/>
                        <a:pt x="7906" y="22574"/>
                      </a:cubicBezTo>
                      <a:cubicBezTo>
                        <a:pt x="12859" y="15240"/>
                        <a:pt x="19717" y="9716"/>
                        <a:pt x="28575" y="5810"/>
                      </a:cubicBezTo>
                      <a:cubicBezTo>
                        <a:pt x="37433" y="1905"/>
                        <a:pt x="47625" y="0"/>
                        <a:pt x="59055" y="0"/>
                      </a:cubicBezTo>
                      <a:cubicBezTo>
                        <a:pt x="76200" y="0"/>
                        <a:pt x="90106" y="4191"/>
                        <a:pt x="100870" y="12478"/>
                      </a:cubicBezTo>
                      <a:cubicBezTo>
                        <a:pt x="111633" y="20765"/>
                        <a:pt x="117539" y="32480"/>
                        <a:pt x="118586" y="47339"/>
                      </a:cubicBezTo>
                      <a:lnTo>
                        <a:pt x="81915" y="47339"/>
                      </a:lnTo>
                      <a:cubicBezTo>
                        <a:pt x="81629" y="41624"/>
                        <a:pt x="79153" y="36862"/>
                        <a:pt x="74676" y="33147"/>
                      </a:cubicBezTo>
                      <a:cubicBezTo>
                        <a:pt x="70199" y="29432"/>
                        <a:pt x="64199" y="27527"/>
                        <a:pt x="56674" y="27527"/>
                      </a:cubicBezTo>
                      <a:cubicBezTo>
                        <a:pt x="50197" y="27527"/>
                        <a:pt x="44958" y="29146"/>
                        <a:pt x="41053" y="32576"/>
                      </a:cubicBezTo>
                      <a:cubicBezTo>
                        <a:pt x="37148" y="35909"/>
                        <a:pt x="35243" y="40767"/>
                        <a:pt x="35243" y="47054"/>
                      </a:cubicBezTo>
                      <a:cubicBezTo>
                        <a:pt x="35243" y="51530"/>
                        <a:pt x="36671" y="55150"/>
                        <a:pt x="39624" y="58103"/>
                      </a:cubicBezTo>
                      <a:cubicBezTo>
                        <a:pt x="42577" y="61055"/>
                        <a:pt x="46196" y="63436"/>
                        <a:pt x="50578" y="65246"/>
                      </a:cubicBezTo>
                      <a:cubicBezTo>
                        <a:pt x="54959" y="67056"/>
                        <a:pt x="61055" y="69152"/>
                        <a:pt x="69056" y="71533"/>
                      </a:cubicBezTo>
                      <a:cubicBezTo>
                        <a:pt x="79820" y="74676"/>
                        <a:pt x="88678" y="77914"/>
                        <a:pt x="95441" y="81058"/>
                      </a:cubicBezTo>
                      <a:cubicBezTo>
                        <a:pt x="102203" y="84201"/>
                        <a:pt x="108109" y="88963"/>
                        <a:pt x="113062" y="95345"/>
                      </a:cubicBezTo>
                      <a:cubicBezTo>
                        <a:pt x="118015" y="101727"/>
                        <a:pt x="120396" y="110014"/>
                        <a:pt x="120396" y="120301"/>
                      </a:cubicBezTo>
                      <a:cubicBezTo>
                        <a:pt x="120396" y="129159"/>
                        <a:pt x="118110" y="137446"/>
                        <a:pt x="113538" y="145066"/>
                      </a:cubicBezTo>
                      <a:cubicBezTo>
                        <a:pt x="108966" y="152686"/>
                        <a:pt x="102203" y="158782"/>
                        <a:pt x="93345" y="163259"/>
                      </a:cubicBezTo>
                      <a:cubicBezTo>
                        <a:pt x="84487" y="167831"/>
                        <a:pt x="73914" y="170021"/>
                        <a:pt x="61627" y="170021"/>
                      </a:cubicBezTo>
                      <a:cubicBezTo>
                        <a:pt x="50006" y="170021"/>
                        <a:pt x="39624" y="168021"/>
                        <a:pt x="30289" y="164116"/>
                      </a:cubicBezTo>
                      <a:close/>
                    </a:path>
                  </a:pathLst>
                </a:custGeom>
                <a:grpFill/>
                <a:ln w="9525" cap="flat">
                  <a:noFill/>
                  <a:prstDash val="solid"/>
                  <a:miter/>
                </a:ln>
              </p:spPr>
              <p:txBody>
                <a:bodyPr rtlCol="0" anchor="ctr"/>
                <a:lstStyle/>
                <a:p>
                  <a:endParaRPr lang="fi-FI" sz="3200"/>
                </a:p>
              </p:txBody>
            </p:sp>
            <p:sp>
              <p:nvSpPr>
                <p:cNvPr id="610" name="Vapaamuotoinen: Muoto 609">
                  <a:extLst>
                    <a:ext uri="{FF2B5EF4-FFF2-40B4-BE49-F238E27FC236}">
                      <a16:creationId xmlns:a16="http://schemas.microsoft.com/office/drawing/2014/main" id="{7F13E29F-6BDA-FEFB-6E00-FDB93E772C1F}"/>
                    </a:ext>
                  </a:extLst>
                </p:cNvPr>
                <p:cNvSpPr/>
                <p:nvPr/>
              </p:nvSpPr>
              <p:spPr>
                <a:xfrm>
                  <a:off x="4210049" y="2540507"/>
                  <a:ext cx="60388" cy="249459"/>
                </a:xfrm>
                <a:custGeom>
                  <a:avLst/>
                  <a:gdLst>
                    <a:gd name="connsiteX0" fmla="*/ 56674 w 60388"/>
                    <a:gd name="connsiteY0" fmla="*/ 208312 h 249459"/>
                    <a:gd name="connsiteX1" fmla="*/ 45815 w 60388"/>
                    <a:gd name="connsiteY1" fmla="*/ 239840 h 249459"/>
                    <a:gd name="connsiteX2" fmla="*/ 14764 w 60388"/>
                    <a:gd name="connsiteY2" fmla="*/ 249460 h 249459"/>
                    <a:gd name="connsiteX3" fmla="*/ 0 w 60388"/>
                    <a:gd name="connsiteY3" fmla="*/ 249460 h 249459"/>
                    <a:gd name="connsiteX4" fmla="*/ 0 w 60388"/>
                    <a:gd name="connsiteY4" fmla="*/ 221075 h 249459"/>
                    <a:gd name="connsiteX5" fmla="*/ 9525 w 60388"/>
                    <a:gd name="connsiteY5" fmla="*/ 221075 h 249459"/>
                    <a:gd name="connsiteX6" fmla="*/ 20193 w 60388"/>
                    <a:gd name="connsiteY6" fmla="*/ 218123 h 249459"/>
                    <a:gd name="connsiteX7" fmla="*/ 23336 w 60388"/>
                    <a:gd name="connsiteY7" fmla="*/ 208502 h 249459"/>
                    <a:gd name="connsiteX8" fmla="*/ 23336 w 60388"/>
                    <a:gd name="connsiteY8" fmla="*/ 54673 h 249459"/>
                    <a:gd name="connsiteX9" fmla="*/ 56674 w 60388"/>
                    <a:gd name="connsiteY9" fmla="*/ 54673 h 249459"/>
                    <a:gd name="connsiteX10" fmla="*/ 56674 w 60388"/>
                    <a:gd name="connsiteY10" fmla="*/ 208217 h 249459"/>
                    <a:gd name="connsiteX11" fmla="*/ 25336 w 60388"/>
                    <a:gd name="connsiteY11" fmla="*/ 33433 h 249459"/>
                    <a:gd name="connsiteX12" fmla="*/ 19526 w 60388"/>
                    <a:gd name="connsiteY12" fmla="*/ 19526 h 249459"/>
                    <a:gd name="connsiteX13" fmla="*/ 25336 w 60388"/>
                    <a:gd name="connsiteY13" fmla="*/ 5620 h 249459"/>
                    <a:gd name="connsiteX14" fmla="*/ 40195 w 60388"/>
                    <a:gd name="connsiteY14" fmla="*/ 0 h 249459"/>
                    <a:gd name="connsiteX15" fmla="*/ 54673 w 60388"/>
                    <a:gd name="connsiteY15" fmla="*/ 5620 h 249459"/>
                    <a:gd name="connsiteX16" fmla="*/ 60389 w 60388"/>
                    <a:gd name="connsiteY16" fmla="*/ 19526 h 249459"/>
                    <a:gd name="connsiteX17" fmla="*/ 54673 w 60388"/>
                    <a:gd name="connsiteY17" fmla="*/ 33433 h 249459"/>
                    <a:gd name="connsiteX18" fmla="*/ 40195 w 60388"/>
                    <a:gd name="connsiteY18" fmla="*/ 39053 h 249459"/>
                    <a:gd name="connsiteX19" fmla="*/ 25336 w 60388"/>
                    <a:gd name="connsiteY19" fmla="*/ 33433 h 24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388" h="249459">
                      <a:moveTo>
                        <a:pt x="56674" y="208312"/>
                      </a:moveTo>
                      <a:cubicBezTo>
                        <a:pt x="56674" y="222885"/>
                        <a:pt x="53054" y="233458"/>
                        <a:pt x="45815" y="239840"/>
                      </a:cubicBezTo>
                      <a:cubicBezTo>
                        <a:pt x="38576" y="246317"/>
                        <a:pt x="28194" y="249460"/>
                        <a:pt x="14764" y="249460"/>
                      </a:cubicBezTo>
                      <a:lnTo>
                        <a:pt x="0" y="249460"/>
                      </a:lnTo>
                      <a:lnTo>
                        <a:pt x="0" y="221075"/>
                      </a:lnTo>
                      <a:lnTo>
                        <a:pt x="9525" y="221075"/>
                      </a:lnTo>
                      <a:cubicBezTo>
                        <a:pt x="14573" y="221075"/>
                        <a:pt x="18193" y="220123"/>
                        <a:pt x="20193" y="218123"/>
                      </a:cubicBezTo>
                      <a:cubicBezTo>
                        <a:pt x="22289" y="216122"/>
                        <a:pt x="23336" y="212884"/>
                        <a:pt x="23336" y="208502"/>
                      </a:cubicBezTo>
                      <a:lnTo>
                        <a:pt x="23336" y="54673"/>
                      </a:lnTo>
                      <a:lnTo>
                        <a:pt x="56674" y="54673"/>
                      </a:lnTo>
                      <a:lnTo>
                        <a:pt x="56674" y="208217"/>
                      </a:lnTo>
                      <a:close/>
                      <a:moveTo>
                        <a:pt x="25336" y="33433"/>
                      </a:moveTo>
                      <a:cubicBezTo>
                        <a:pt x="21431" y="29718"/>
                        <a:pt x="19526" y="25051"/>
                        <a:pt x="19526" y="19526"/>
                      </a:cubicBezTo>
                      <a:cubicBezTo>
                        <a:pt x="19526" y="14002"/>
                        <a:pt x="21431" y="9335"/>
                        <a:pt x="25336" y="5620"/>
                      </a:cubicBezTo>
                      <a:cubicBezTo>
                        <a:pt x="29242" y="1905"/>
                        <a:pt x="34195" y="0"/>
                        <a:pt x="40195" y="0"/>
                      </a:cubicBezTo>
                      <a:cubicBezTo>
                        <a:pt x="46196" y="0"/>
                        <a:pt x="50864" y="1905"/>
                        <a:pt x="54673" y="5620"/>
                      </a:cubicBezTo>
                      <a:cubicBezTo>
                        <a:pt x="58483" y="9335"/>
                        <a:pt x="60389" y="14002"/>
                        <a:pt x="60389" y="19526"/>
                      </a:cubicBezTo>
                      <a:cubicBezTo>
                        <a:pt x="60389" y="25051"/>
                        <a:pt x="58483" y="29718"/>
                        <a:pt x="54673" y="33433"/>
                      </a:cubicBezTo>
                      <a:cubicBezTo>
                        <a:pt x="50864" y="37148"/>
                        <a:pt x="46006" y="39053"/>
                        <a:pt x="40195" y="39053"/>
                      </a:cubicBezTo>
                      <a:cubicBezTo>
                        <a:pt x="34385" y="39053"/>
                        <a:pt x="29242" y="37148"/>
                        <a:pt x="25336" y="33433"/>
                      </a:cubicBezTo>
                      <a:close/>
                    </a:path>
                  </a:pathLst>
                </a:custGeom>
                <a:grpFill/>
                <a:ln w="9525" cap="flat">
                  <a:noFill/>
                  <a:prstDash val="solid"/>
                  <a:miter/>
                </a:ln>
              </p:spPr>
              <p:txBody>
                <a:bodyPr rtlCol="0" anchor="ctr"/>
                <a:lstStyle/>
                <a:p>
                  <a:endParaRPr lang="fi-FI" sz="3200"/>
                </a:p>
              </p:txBody>
            </p:sp>
            <p:sp>
              <p:nvSpPr>
                <p:cNvPr id="611" name="Vapaamuotoinen: Muoto 610">
                  <a:extLst>
                    <a:ext uri="{FF2B5EF4-FFF2-40B4-BE49-F238E27FC236}">
                      <a16:creationId xmlns:a16="http://schemas.microsoft.com/office/drawing/2014/main" id="{D454B89E-3A2B-C8F0-CE17-C45EE942D3AE}"/>
                    </a:ext>
                  </a:extLst>
                </p:cNvPr>
                <p:cNvSpPr/>
                <p:nvPr/>
              </p:nvSpPr>
              <p:spPr>
                <a:xfrm>
                  <a:off x="4298441" y="2595086"/>
                  <a:ext cx="125634" cy="133635"/>
                </a:xfrm>
                <a:custGeom>
                  <a:avLst/>
                  <a:gdLst>
                    <a:gd name="connsiteX0" fmla="*/ 125635 w 125634"/>
                    <a:gd name="connsiteY0" fmla="*/ 95 h 133635"/>
                    <a:gd name="connsiteX1" fmla="*/ 125635 w 125634"/>
                    <a:gd name="connsiteY1" fmla="*/ 132017 h 133635"/>
                    <a:gd name="connsiteX2" fmla="*/ 92107 w 125634"/>
                    <a:gd name="connsiteY2" fmla="*/ 132017 h 133635"/>
                    <a:gd name="connsiteX3" fmla="*/ 92107 w 125634"/>
                    <a:gd name="connsiteY3" fmla="*/ 115348 h 133635"/>
                    <a:gd name="connsiteX4" fmla="*/ 75343 w 125634"/>
                    <a:gd name="connsiteY4" fmla="*/ 128778 h 133635"/>
                    <a:gd name="connsiteX5" fmla="*/ 52864 w 125634"/>
                    <a:gd name="connsiteY5" fmla="*/ 133636 h 133635"/>
                    <a:gd name="connsiteX6" fmla="*/ 25432 w 125634"/>
                    <a:gd name="connsiteY6" fmla="*/ 127064 h 133635"/>
                    <a:gd name="connsiteX7" fmla="*/ 6763 w 125634"/>
                    <a:gd name="connsiteY7" fmla="*/ 107728 h 133635"/>
                    <a:gd name="connsiteX8" fmla="*/ 0 w 125634"/>
                    <a:gd name="connsiteY8" fmla="*/ 77343 h 133635"/>
                    <a:gd name="connsiteX9" fmla="*/ 0 w 125634"/>
                    <a:gd name="connsiteY9" fmla="*/ 0 h 133635"/>
                    <a:gd name="connsiteX10" fmla="*/ 33338 w 125634"/>
                    <a:gd name="connsiteY10" fmla="*/ 0 h 133635"/>
                    <a:gd name="connsiteX11" fmla="*/ 33338 w 125634"/>
                    <a:gd name="connsiteY11" fmla="*/ 72580 h 133635"/>
                    <a:gd name="connsiteX12" fmla="*/ 41148 w 125634"/>
                    <a:gd name="connsiteY12" fmla="*/ 96774 h 133635"/>
                    <a:gd name="connsiteX13" fmla="*/ 62579 w 125634"/>
                    <a:gd name="connsiteY13" fmla="*/ 105251 h 133635"/>
                    <a:gd name="connsiteX14" fmla="*/ 84296 w 125634"/>
                    <a:gd name="connsiteY14" fmla="*/ 96774 h 133635"/>
                    <a:gd name="connsiteX15" fmla="*/ 92107 w 125634"/>
                    <a:gd name="connsiteY15" fmla="*/ 72580 h 133635"/>
                    <a:gd name="connsiteX16" fmla="*/ 92107 w 125634"/>
                    <a:gd name="connsiteY16" fmla="*/ 0 h 133635"/>
                    <a:gd name="connsiteX17" fmla="*/ 125635 w 125634"/>
                    <a:gd name="connsiteY17" fmla="*/ 0 h 13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634" h="133635">
                      <a:moveTo>
                        <a:pt x="125635" y="95"/>
                      </a:moveTo>
                      <a:lnTo>
                        <a:pt x="125635" y="132017"/>
                      </a:lnTo>
                      <a:lnTo>
                        <a:pt x="92107" y="132017"/>
                      </a:lnTo>
                      <a:lnTo>
                        <a:pt x="92107" y="115348"/>
                      </a:lnTo>
                      <a:cubicBezTo>
                        <a:pt x="87820" y="121063"/>
                        <a:pt x="82201" y="125540"/>
                        <a:pt x="75343" y="128778"/>
                      </a:cubicBezTo>
                      <a:cubicBezTo>
                        <a:pt x="68389" y="132017"/>
                        <a:pt x="60960" y="133636"/>
                        <a:pt x="52864" y="133636"/>
                      </a:cubicBezTo>
                      <a:cubicBezTo>
                        <a:pt x="42577" y="133636"/>
                        <a:pt x="33433" y="131445"/>
                        <a:pt x="25432" y="127064"/>
                      </a:cubicBezTo>
                      <a:cubicBezTo>
                        <a:pt x="17526" y="122682"/>
                        <a:pt x="11239" y="116300"/>
                        <a:pt x="6763" y="107728"/>
                      </a:cubicBezTo>
                      <a:cubicBezTo>
                        <a:pt x="2191" y="99250"/>
                        <a:pt x="0" y="89154"/>
                        <a:pt x="0" y="77343"/>
                      </a:cubicBezTo>
                      <a:lnTo>
                        <a:pt x="0" y="0"/>
                      </a:lnTo>
                      <a:lnTo>
                        <a:pt x="33338" y="0"/>
                      </a:lnTo>
                      <a:lnTo>
                        <a:pt x="33338" y="72580"/>
                      </a:lnTo>
                      <a:cubicBezTo>
                        <a:pt x="33338" y="83058"/>
                        <a:pt x="35909" y="91154"/>
                        <a:pt x="41148" y="96774"/>
                      </a:cubicBezTo>
                      <a:cubicBezTo>
                        <a:pt x="46387" y="102394"/>
                        <a:pt x="53530" y="105251"/>
                        <a:pt x="62579" y="105251"/>
                      </a:cubicBezTo>
                      <a:cubicBezTo>
                        <a:pt x="71628" y="105251"/>
                        <a:pt x="79058" y="102394"/>
                        <a:pt x="84296" y="96774"/>
                      </a:cubicBezTo>
                      <a:cubicBezTo>
                        <a:pt x="89535" y="91154"/>
                        <a:pt x="92107" y="83058"/>
                        <a:pt x="92107" y="72580"/>
                      </a:cubicBezTo>
                      <a:lnTo>
                        <a:pt x="92107" y="0"/>
                      </a:lnTo>
                      <a:lnTo>
                        <a:pt x="125635" y="0"/>
                      </a:lnTo>
                      <a:close/>
                    </a:path>
                  </a:pathLst>
                </a:custGeom>
                <a:grpFill/>
                <a:ln w="9525" cap="flat">
                  <a:noFill/>
                  <a:prstDash val="solid"/>
                  <a:miter/>
                </a:ln>
              </p:spPr>
              <p:txBody>
                <a:bodyPr rtlCol="0" anchor="ctr"/>
                <a:lstStyle/>
                <a:p>
                  <a:endParaRPr lang="fi-FI" sz="3200"/>
                </a:p>
              </p:txBody>
            </p:sp>
            <p:sp>
              <p:nvSpPr>
                <p:cNvPr id="612" name="Vapaamuotoinen: Muoto 611">
                  <a:extLst>
                    <a:ext uri="{FF2B5EF4-FFF2-40B4-BE49-F238E27FC236}">
                      <a16:creationId xmlns:a16="http://schemas.microsoft.com/office/drawing/2014/main" id="{F8D600D0-301D-97F2-B9C1-FE2A43D36225}"/>
                    </a:ext>
                  </a:extLst>
                </p:cNvPr>
                <p:cNvSpPr/>
                <p:nvPr/>
              </p:nvSpPr>
              <p:spPr>
                <a:xfrm>
                  <a:off x="4456937" y="2593371"/>
                  <a:ext cx="125730" cy="133731"/>
                </a:xfrm>
                <a:custGeom>
                  <a:avLst/>
                  <a:gdLst>
                    <a:gd name="connsiteX0" fmla="*/ 111252 w 125730"/>
                    <a:gd name="connsiteY0" fmla="*/ 14859 h 133731"/>
                    <a:gd name="connsiteX1" fmla="*/ 125730 w 125730"/>
                    <a:gd name="connsiteY1" fmla="*/ 56388 h 133731"/>
                    <a:gd name="connsiteX2" fmla="*/ 125730 w 125730"/>
                    <a:gd name="connsiteY2" fmla="*/ 133731 h 133731"/>
                    <a:gd name="connsiteX3" fmla="*/ 92393 w 125730"/>
                    <a:gd name="connsiteY3" fmla="*/ 133731 h 133731"/>
                    <a:gd name="connsiteX4" fmla="*/ 92393 w 125730"/>
                    <a:gd name="connsiteY4" fmla="*/ 60865 h 133731"/>
                    <a:gd name="connsiteX5" fmla="*/ 84582 w 125730"/>
                    <a:gd name="connsiteY5" fmla="*/ 36671 h 133731"/>
                    <a:gd name="connsiteX6" fmla="*/ 63151 w 125730"/>
                    <a:gd name="connsiteY6" fmla="*/ 28194 h 133731"/>
                    <a:gd name="connsiteX7" fmla="*/ 41339 w 125730"/>
                    <a:gd name="connsiteY7" fmla="*/ 36671 h 133731"/>
                    <a:gd name="connsiteX8" fmla="*/ 33338 w 125730"/>
                    <a:gd name="connsiteY8" fmla="*/ 60865 h 133731"/>
                    <a:gd name="connsiteX9" fmla="*/ 33338 w 125730"/>
                    <a:gd name="connsiteY9" fmla="*/ 133731 h 133731"/>
                    <a:gd name="connsiteX10" fmla="*/ 0 w 125730"/>
                    <a:gd name="connsiteY10" fmla="*/ 133731 h 133731"/>
                    <a:gd name="connsiteX11" fmla="*/ 0 w 125730"/>
                    <a:gd name="connsiteY11" fmla="*/ 1810 h 133731"/>
                    <a:gd name="connsiteX12" fmla="*/ 33338 w 125730"/>
                    <a:gd name="connsiteY12" fmla="*/ 1810 h 133731"/>
                    <a:gd name="connsiteX13" fmla="*/ 33338 w 125730"/>
                    <a:gd name="connsiteY13" fmla="*/ 18288 h 133731"/>
                    <a:gd name="connsiteX14" fmla="*/ 50387 w 125730"/>
                    <a:gd name="connsiteY14" fmla="*/ 4858 h 133731"/>
                    <a:gd name="connsiteX15" fmla="*/ 73152 w 125730"/>
                    <a:gd name="connsiteY15" fmla="*/ 0 h 133731"/>
                    <a:gd name="connsiteX16" fmla="*/ 111252 w 125730"/>
                    <a:gd name="connsiteY16" fmla="*/ 14859 h 1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30" h="133731">
                      <a:moveTo>
                        <a:pt x="111252" y="14859"/>
                      </a:moveTo>
                      <a:cubicBezTo>
                        <a:pt x="120968" y="24765"/>
                        <a:pt x="125730" y="38672"/>
                        <a:pt x="125730" y="56388"/>
                      </a:cubicBezTo>
                      <a:lnTo>
                        <a:pt x="125730" y="133731"/>
                      </a:lnTo>
                      <a:lnTo>
                        <a:pt x="92393" y="133731"/>
                      </a:lnTo>
                      <a:lnTo>
                        <a:pt x="92393" y="60865"/>
                      </a:lnTo>
                      <a:cubicBezTo>
                        <a:pt x="92393" y="50387"/>
                        <a:pt x="89821" y="42291"/>
                        <a:pt x="84582" y="36671"/>
                      </a:cubicBezTo>
                      <a:cubicBezTo>
                        <a:pt x="79343" y="31051"/>
                        <a:pt x="72200" y="28194"/>
                        <a:pt x="63151" y="28194"/>
                      </a:cubicBezTo>
                      <a:cubicBezTo>
                        <a:pt x="54102" y="28194"/>
                        <a:pt x="46673" y="31051"/>
                        <a:pt x="41339" y="36671"/>
                      </a:cubicBezTo>
                      <a:cubicBezTo>
                        <a:pt x="36005" y="42291"/>
                        <a:pt x="33338" y="50387"/>
                        <a:pt x="33338" y="60865"/>
                      </a:cubicBezTo>
                      <a:lnTo>
                        <a:pt x="33338" y="133731"/>
                      </a:lnTo>
                      <a:lnTo>
                        <a:pt x="0" y="133731"/>
                      </a:lnTo>
                      <a:lnTo>
                        <a:pt x="0" y="1810"/>
                      </a:lnTo>
                      <a:lnTo>
                        <a:pt x="33338" y="1810"/>
                      </a:lnTo>
                      <a:lnTo>
                        <a:pt x="33338" y="18288"/>
                      </a:lnTo>
                      <a:cubicBezTo>
                        <a:pt x="37814" y="12573"/>
                        <a:pt x="43434" y="8096"/>
                        <a:pt x="50387" y="4858"/>
                      </a:cubicBezTo>
                      <a:cubicBezTo>
                        <a:pt x="57245" y="1619"/>
                        <a:pt x="64865" y="0"/>
                        <a:pt x="73152" y="0"/>
                      </a:cubicBezTo>
                      <a:cubicBezTo>
                        <a:pt x="88868" y="0"/>
                        <a:pt x="101537" y="4953"/>
                        <a:pt x="111252" y="14859"/>
                      </a:cubicBezTo>
                      <a:close/>
                    </a:path>
                  </a:pathLst>
                </a:custGeom>
                <a:grpFill/>
                <a:ln w="9525" cap="flat">
                  <a:noFill/>
                  <a:prstDash val="solid"/>
                  <a:miter/>
                </a:ln>
              </p:spPr>
              <p:txBody>
                <a:bodyPr rtlCol="0" anchor="ctr"/>
                <a:lstStyle/>
                <a:p>
                  <a:endParaRPr lang="fi-FI" sz="3200"/>
                </a:p>
              </p:txBody>
            </p:sp>
            <p:sp>
              <p:nvSpPr>
                <p:cNvPr id="613" name="Vapaamuotoinen: Muoto 612">
                  <a:extLst>
                    <a:ext uri="{FF2B5EF4-FFF2-40B4-BE49-F238E27FC236}">
                      <a16:creationId xmlns:a16="http://schemas.microsoft.com/office/drawing/2014/main" id="{4240AA44-CC3E-340E-D21E-4111E3269770}"/>
                    </a:ext>
                  </a:extLst>
                </p:cNvPr>
                <p:cNvSpPr/>
                <p:nvPr/>
              </p:nvSpPr>
              <p:spPr>
                <a:xfrm>
                  <a:off x="4605718" y="2550794"/>
                  <a:ext cx="137541" cy="178308"/>
                </a:xfrm>
                <a:custGeom>
                  <a:avLst/>
                  <a:gdLst>
                    <a:gd name="connsiteX0" fmla="*/ 8096 w 137541"/>
                    <a:gd name="connsiteY0" fmla="*/ 74390 h 178308"/>
                    <a:gd name="connsiteX1" fmla="*/ 29908 w 137541"/>
                    <a:gd name="connsiteY1" fmla="*/ 50578 h 178308"/>
                    <a:gd name="connsiteX2" fmla="*/ 60579 w 137541"/>
                    <a:gd name="connsiteY2" fmla="*/ 42196 h 178308"/>
                    <a:gd name="connsiteX3" fmla="*/ 85154 w 137541"/>
                    <a:gd name="connsiteY3" fmla="*/ 47816 h 178308"/>
                    <a:gd name="connsiteX4" fmla="*/ 103727 w 137541"/>
                    <a:gd name="connsiteY4" fmla="*/ 62675 h 178308"/>
                    <a:gd name="connsiteX5" fmla="*/ 103727 w 137541"/>
                    <a:gd name="connsiteY5" fmla="*/ 0 h 178308"/>
                    <a:gd name="connsiteX6" fmla="*/ 137541 w 137541"/>
                    <a:gd name="connsiteY6" fmla="*/ 0 h 178308"/>
                    <a:gd name="connsiteX7" fmla="*/ 137541 w 137541"/>
                    <a:gd name="connsiteY7" fmla="*/ 176213 h 178308"/>
                    <a:gd name="connsiteX8" fmla="*/ 103727 w 137541"/>
                    <a:gd name="connsiteY8" fmla="*/ 176213 h 178308"/>
                    <a:gd name="connsiteX9" fmla="*/ 103727 w 137541"/>
                    <a:gd name="connsiteY9" fmla="*/ 156686 h 178308"/>
                    <a:gd name="connsiteX10" fmla="*/ 86296 w 137541"/>
                    <a:gd name="connsiteY10" fmla="*/ 172403 h 178308"/>
                    <a:gd name="connsiteX11" fmla="*/ 60293 w 137541"/>
                    <a:gd name="connsiteY11" fmla="*/ 178308 h 178308"/>
                    <a:gd name="connsiteX12" fmla="*/ 29813 w 137541"/>
                    <a:gd name="connsiteY12" fmla="*/ 169736 h 178308"/>
                    <a:gd name="connsiteX13" fmla="*/ 8001 w 137541"/>
                    <a:gd name="connsiteY13" fmla="*/ 145542 h 178308"/>
                    <a:gd name="connsiteX14" fmla="*/ 0 w 137541"/>
                    <a:gd name="connsiteY14" fmla="*/ 109728 h 178308"/>
                    <a:gd name="connsiteX15" fmla="*/ 8001 w 137541"/>
                    <a:gd name="connsiteY15" fmla="*/ 74295 h 178308"/>
                    <a:gd name="connsiteX16" fmla="*/ 99155 w 137541"/>
                    <a:gd name="connsiteY16" fmla="*/ 89535 h 178308"/>
                    <a:gd name="connsiteX17" fmla="*/ 86296 w 137541"/>
                    <a:gd name="connsiteY17" fmla="*/ 76200 h 178308"/>
                    <a:gd name="connsiteX18" fmla="*/ 68866 w 137541"/>
                    <a:gd name="connsiteY18" fmla="*/ 71533 h 178308"/>
                    <a:gd name="connsiteX19" fmla="*/ 51721 w 137541"/>
                    <a:gd name="connsiteY19" fmla="*/ 76105 h 178308"/>
                    <a:gd name="connsiteX20" fmla="*/ 38957 w 137541"/>
                    <a:gd name="connsiteY20" fmla="*/ 89345 h 178308"/>
                    <a:gd name="connsiteX21" fmla="*/ 34099 w 137541"/>
                    <a:gd name="connsiteY21" fmla="*/ 109919 h 178308"/>
                    <a:gd name="connsiteX22" fmla="*/ 38957 w 137541"/>
                    <a:gd name="connsiteY22" fmla="*/ 130778 h 178308"/>
                    <a:gd name="connsiteX23" fmla="*/ 51816 w 137541"/>
                    <a:gd name="connsiteY23" fmla="*/ 144494 h 178308"/>
                    <a:gd name="connsiteX24" fmla="*/ 68866 w 137541"/>
                    <a:gd name="connsiteY24" fmla="*/ 149257 h 178308"/>
                    <a:gd name="connsiteX25" fmla="*/ 86296 w 137541"/>
                    <a:gd name="connsiteY25" fmla="*/ 144590 h 178308"/>
                    <a:gd name="connsiteX26" fmla="*/ 99155 w 137541"/>
                    <a:gd name="connsiteY26" fmla="*/ 131255 h 178308"/>
                    <a:gd name="connsiteX27" fmla="*/ 103918 w 137541"/>
                    <a:gd name="connsiteY27" fmla="*/ 110395 h 178308"/>
                    <a:gd name="connsiteX28" fmla="*/ 99155 w 137541"/>
                    <a:gd name="connsiteY28" fmla="*/ 89535 h 17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7541" h="178308">
                      <a:moveTo>
                        <a:pt x="8096" y="74390"/>
                      </a:moveTo>
                      <a:cubicBezTo>
                        <a:pt x="13430" y="64103"/>
                        <a:pt x="20669" y="56102"/>
                        <a:pt x="29908" y="50578"/>
                      </a:cubicBezTo>
                      <a:cubicBezTo>
                        <a:pt x="39148" y="45053"/>
                        <a:pt x="49340" y="42196"/>
                        <a:pt x="60579" y="42196"/>
                      </a:cubicBezTo>
                      <a:cubicBezTo>
                        <a:pt x="69151" y="42196"/>
                        <a:pt x="77343" y="44101"/>
                        <a:pt x="85154" y="47816"/>
                      </a:cubicBezTo>
                      <a:cubicBezTo>
                        <a:pt x="92964" y="51530"/>
                        <a:pt x="99155" y="56483"/>
                        <a:pt x="103727" y="62675"/>
                      </a:cubicBezTo>
                      <a:lnTo>
                        <a:pt x="103727" y="0"/>
                      </a:lnTo>
                      <a:lnTo>
                        <a:pt x="137541" y="0"/>
                      </a:lnTo>
                      <a:lnTo>
                        <a:pt x="137541" y="176213"/>
                      </a:lnTo>
                      <a:lnTo>
                        <a:pt x="103727" y="176213"/>
                      </a:lnTo>
                      <a:lnTo>
                        <a:pt x="103727" y="156686"/>
                      </a:lnTo>
                      <a:cubicBezTo>
                        <a:pt x="99631" y="163163"/>
                        <a:pt x="93821" y="168402"/>
                        <a:pt x="86296" y="172403"/>
                      </a:cubicBezTo>
                      <a:cubicBezTo>
                        <a:pt x="78867" y="176403"/>
                        <a:pt x="70199" y="178308"/>
                        <a:pt x="60293" y="178308"/>
                      </a:cubicBezTo>
                      <a:cubicBezTo>
                        <a:pt x="49149" y="178308"/>
                        <a:pt x="39052" y="175451"/>
                        <a:pt x="29813" y="169736"/>
                      </a:cubicBezTo>
                      <a:cubicBezTo>
                        <a:pt x="20574" y="164021"/>
                        <a:pt x="13335" y="155924"/>
                        <a:pt x="8001" y="145542"/>
                      </a:cubicBezTo>
                      <a:cubicBezTo>
                        <a:pt x="2667" y="135160"/>
                        <a:pt x="0" y="123158"/>
                        <a:pt x="0" y="109728"/>
                      </a:cubicBezTo>
                      <a:cubicBezTo>
                        <a:pt x="0" y="96298"/>
                        <a:pt x="2667" y="84582"/>
                        <a:pt x="8001" y="74295"/>
                      </a:cubicBezTo>
                      <a:close/>
                      <a:moveTo>
                        <a:pt x="99155" y="89535"/>
                      </a:moveTo>
                      <a:cubicBezTo>
                        <a:pt x="96012" y="83725"/>
                        <a:pt x="91726" y="79248"/>
                        <a:pt x="86296" y="76200"/>
                      </a:cubicBezTo>
                      <a:cubicBezTo>
                        <a:pt x="80867" y="73152"/>
                        <a:pt x="75152" y="71533"/>
                        <a:pt x="68866" y="71533"/>
                      </a:cubicBezTo>
                      <a:cubicBezTo>
                        <a:pt x="62579" y="71533"/>
                        <a:pt x="56959" y="73057"/>
                        <a:pt x="51721" y="76105"/>
                      </a:cubicBezTo>
                      <a:cubicBezTo>
                        <a:pt x="46482" y="79153"/>
                        <a:pt x="42196" y="83534"/>
                        <a:pt x="38957" y="89345"/>
                      </a:cubicBezTo>
                      <a:cubicBezTo>
                        <a:pt x="35719" y="95155"/>
                        <a:pt x="34099" y="102013"/>
                        <a:pt x="34099" y="109919"/>
                      </a:cubicBezTo>
                      <a:cubicBezTo>
                        <a:pt x="34099" y="117824"/>
                        <a:pt x="35719" y="124778"/>
                        <a:pt x="38957" y="130778"/>
                      </a:cubicBezTo>
                      <a:cubicBezTo>
                        <a:pt x="42196" y="136684"/>
                        <a:pt x="46482" y="141351"/>
                        <a:pt x="51816" y="144494"/>
                      </a:cubicBezTo>
                      <a:cubicBezTo>
                        <a:pt x="57150" y="147638"/>
                        <a:pt x="62770" y="149257"/>
                        <a:pt x="68866" y="149257"/>
                      </a:cubicBezTo>
                      <a:cubicBezTo>
                        <a:pt x="74962" y="149257"/>
                        <a:pt x="80867" y="147733"/>
                        <a:pt x="86296" y="144590"/>
                      </a:cubicBezTo>
                      <a:cubicBezTo>
                        <a:pt x="91726" y="141446"/>
                        <a:pt x="96012" y="137065"/>
                        <a:pt x="99155" y="131255"/>
                      </a:cubicBezTo>
                      <a:cubicBezTo>
                        <a:pt x="102298" y="125444"/>
                        <a:pt x="103918" y="118491"/>
                        <a:pt x="103918" y="110395"/>
                      </a:cubicBezTo>
                      <a:cubicBezTo>
                        <a:pt x="103918" y="102299"/>
                        <a:pt x="102298" y="95345"/>
                        <a:pt x="99155" y="89535"/>
                      </a:cubicBezTo>
                      <a:close/>
                    </a:path>
                  </a:pathLst>
                </a:custGeom>
                <a:grpFill/>
                <a:ln w="9525" cap="flat">
                  <a:noFill/>
                  <a:prstDash val="solid"/>
                  <a:miter/>
                </a:ln>
              </p:spPr>
              <p:txBody>
                <a:bodyPr rtlCol="0" anchor="ctr"/>
                <a:lstStyle/>
                <a:p>
                  <a:endParaRPr lang="fi-FI" sz="3200"/>
                </a:p>
              </p:txBody>
            </p:sp>
            <p:sp>
              <p:nvSpPr>
                <p:cNvPr id="614" name="Vapaamuotoinen: Muoto 613">
                  <a:extLst>
                    <a:ext uri="{FF2B5EF4-FFF2-40B4-BE49-F238E27FC236}">
                      <a16:creationId xmlns:a16="http://schemas.microsoft.com/office/drawing/2014/main" id="{CCEF18DA-E1F7-F7B1-20A8-7F50BAE45875}"/>
                    </a:ext>
                  </a:extLst>
                </p:cNvPr>
                <p:cNvSpPr/>
                <p:nvPr/>
              </p:nvSpPr>
              <p:spPr>
                <a:xfrm>
                  <a:off x="4767071" y="2592990"/>
                  <a:ext cx="131159" cy="136302"/>
                </a:xfrm>
                <a:custGeom>
                  <a:avLst/>
                  <a:gdLst>
                    <a:gd name="connsiteX0" fmla="*/ 130397 w 131159"/>
                    <a:gd name="connsiteY0" fmla="*/ 78200 h 136302"/>
                    <a:gd name="connsiteX1" fmla="*/ 34004 w 131159"/>
                    <a:gd name="connsiteY1" fmla="*/ 78200 h 136302"/>
                    <a:gd name="connsiteX2" fmla="*/ 44005 w 131159"/>
                    <a:gd name="connsiteY2" fmla="*/ 100584 h 136302"/>
                    <a:gd name="connsiteX3" fmla="*/ 65722 w 131159"/>
                    <a:gd name="connsiteY3" fmla="*/ 108680 h 136302"/>
                    <a:gd name="connsiteX4" fmla="*/ 92107 w 131159"/>
                    <a:gd name="connsiteY4" fmla="*/ 92678 h 136302"/>
                    <a:gd name="connsiteX5" fmla="*/ 128016 w 131159"/>
                    <a:gd name="connsiteY5" fmla="*/ 92678 h 136302"/>
                    <a:gd name="connsiteX6" fmla="*/ 106108 w 131159"/>
                    <a:gd name="connsiteY6" fmla="*/ 124016 h 136302"/>
                    <a:gd name="connsiteX7" fmla="*/ 66294 w 131159"/>
                    <a:gd name="connsiteY7" fmla="*/ 136303 h 136302"/>
                    <a:gd name="connsiteX8" fmla="*/ 32099 w 131159"/>
                    <a:gd name="connsiteY8" fmla="*/ 127826 h 136302"/>
                    <a:gd name="connsiteX9" fmla="*/ 8477 w 131159"/>
                    <a:gd name="connsiteY9" fmla="*/ 103918 h 136302"/>
                    <a:gd name="connsiteX10" fmla="*/ 0 w 131159"/>
                    <a:gd name="connsiteY10" fmla="*/ 68199 h 136302"/>
                    <a:gd name="connsiteX11" fmla="*/ 8382 w 131159"/>
                    <a:gd name="connsiteY11" fmla="*/ 32195 h 136302"/>
                    <a:gd name="connsiteX12" fmla="*/ 31718 w 131159"/>
                    <a:gd name="connsiteY12" fmla="*/ 8382 h 136302"/>
                    <a:gd name="connsiteX13" fmla="*/ 66199 w 131159"/>
                    <a:gd name="connsiteY13" fmla="*/ 0 h 136302"/>
                    <a:gd name="connsiteX14" fmla="*/ 99917 w 131159"/>
                    <a:gd name="connsiteY14" fmla="*/ 8096 h 136302"/>
                    <a:gd name="connsiteX15" fmla="*/ 122968 w 131159"/>
                    <a:gd name="connsiteY15" fmla="*/ 31052 h 136302"/>
                    <a:gd name="connsiteX16" fmla="*/ 131159 w 131159"/>
                    <a:gd name="connsiteY16" fmla="*/ 65246 h 136302"/>
                    <a:gd name="connsiteX17" fmla="*/ 130207 w 131159"/>
                    <a:gd name="connsiteY17" fmla="*/ 78105 h 136302"/>
                    <a:gd name="connsiteX18" fmla="*/ 96869 w 131159"/>
                    <a:gd name="connsiteY18" fmla="*/ 55817 h 136302"/>
                    <a:gd name="connsiteX19" fmla="*/ 87535 w 131159"/>
                    <a:gd name="connsiteY19" fmla="*/ 35243 h 136302"/>
                    <a:gd name="connsiteX20" fmla="*/ 65341 w 131159"/>
                    <a:gd name="connsiteY20" fmla="*/ 27527 h 136302"/>
                    <a:gd name="connsiteX21" fmla="*/ 44482 w 131159"/>
                    <a:gd name="connsiteY21" fmla="*/ 35052 h 136302"/>
                    <a:gd name="connsiteX22" fmla="*/ 34099 w 131159"/>
                    <a:gd name="connsiteY22" fmla="*/ 55912 h 136302"/>
                    <a:gd name="connsiteX23" fmla="*/ 96774 w 131159"/>
                    <a:gd name="connsiteY23" fmla="*/ 55912 h 13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159" h="136302">
                      <a:moveTo>
                        <a:pt x="130397" y="78200"/>
                      </a:moveTo>
                      <a:lnTo>
                        <a:pt x="34004" y="78200"/>
                      </a:lnTo>
                      <a:cubicBezTo>
                        <a:pt x="34766" y="87725"/>
                        <a:pt x="38100" y="95155"/>
                        <a:pt x="44005" y="100584"/>
                      </a:cubicBezTo>
                      <a:cubicBezTo>
                        <a:pt x="49911" y="106013"/>
                        <a:pt x="57150" y="108680"/>
                        <a:pt x="65722" y="108680"/>
                      </a:cubicBezTo>
                      <a:cubicBezTo>
                        <a:pt x="78105" y="108680"/>
                        <a:pt x="86868" y="103346"/>
                        <a:pt x="92107" y="92678"/>
                      </a:cubicBezTo>
                      <a:lnTo>
                        <a:pt x="128016" y="92678"/>
                      </a:lnTo>
                      <a:cubicBezTo>
                        <a:pt x="124206" y="105347"/>
                        <a:pt x="116872" y="115824"/>
                        <a:pt x="106108" y="124016"/>
                      </a:cubicBezTo>
                      <a:cubicBezTo>
                        <a:pt x="95345" y="132207"/>
                        <a:pt x="82010" y="136303"/>
                        <a:pt x="66294" y="136303"/>
                      </a:cubicBezTo>
                      <a:cubicBezTo>
                        <a:pt x="53626" y="136303"/>
                        <a:pt x="42196" y="133445"/>
                        <a:pt x="32099" y="127826"/>
                      </a:cubicBezTo>
                      <a:cubicBezTo>
                        <a:pt x="22003" y="122206"/>
                        <a:pt x="14192" y="114205"/>
                        <a:pt x="8477" y="103918"/>
                      </a:cubicBezTo>
                      <a:cubicBezTo>
                        <a:pt x="2857" y="93631"/>
                        <a:pt x="0" y="81725"/>
                        <a:pt x="0" y="68199"/>
                      </a:cubicBezTo>
                      <a:cubicBezTo>
                        <a:pt x="0" y="54674"/>
                        <a:pt x="2762" y="42577"/>
                        <a:pt x="8382" y="32195"/>
                      </a:cubicBezTo>
                      <a:cubicBezTo>
                        <a:pt x="13906" y="21907"/>
                        <a:pt x="21717" y="13906"/>
                        <a:pt x="31718" y="8382"/>
                      </a:cubicBezTo>
                      <a:cubicBezTo>
                        <a:pt x="41719" y="2857"/>
                        <a:pt x="53245" y="0"/>
                        <a:pt x="66199" y="0"/>
                      </a:cubicBezTo>
                      <a:cubicBezTo>
                        <a:pt x="79153" y="0"/>
                        <a:pt x="90011" y="2667"/>
                        <a:pt x="99917" y="8096"/>
                      </a:cubicBezTo>
                      <a:cubicBezTo>
                        <a:pt x="109823" y="13526"/>
                        <a:pt x="117538" y="21146"/>
                        <a:pt x="122968" y="31052"/>
                      </a:cubicBezTo>
                      <a:cubicBezTo>
                        <a:pt x="128492" y="40957"/>
                        <a:pt x="131159" y="52388"/>
                        <a:pt x="131159" y="65246"/>
                      </a:cubicBezTo>
                      <a:cubicBezTo>
                        <a:pt x="131159" y="70009"/>
                        <a:pt x="130873" y="74295"/>
                        <a:pt x="130207" y="78105"/>
                      </a:cubicBezTo>
                      <a:close/>
                      <a:moveTo>
                        <a:pt x="96869" y="55817"/>
                      </a:moveTo>
                      <a:cubicBezTo>
                        <a:pt x="96679" y="47244"/>
                        <a:pt x="93631" y="40386"/>
                        <a:pt x="87535" y="35243"/>
                      </a:cubicBezTo>
                      <a:cubicBezTo>
                        <a:pt x="81534" y="30099"/>
                        <a:pt x="74104" y="27527"/>
                        <a:pt x="65341" y="27527"/>
                      </a:cubicBezTo>
                      <a:cubicBezTo>
                        <a:pt x="57055" y="27527"/>
                        <a:pt x="50101" y="30004"/>
                        <a:pt x="44482" y="35052"/>
                      </a:cubicBezTo>
                      <a:cubicBezTo>
                        <a:pt x="38862" y="40100"/>
                        <a:pt x="35433" y="46958"/>
                        <a:pt x="34099" y="55912"/>
                      </a:cubicBezTo>
                      <a:lnTo>
                        <a:pt x="96774" y="55912"/>
                      </a:lnTo>
                      <a:close/>
                    </a:path>
                  </a:pathLst>
                </a:custGeom>
                <a:grpFill/>
                <a:ln w="9525" cap="flat">
                  <a:noFill/>
                  <a:prstDash val="solid"/>
                  <a:miter/>
                </a:ln>
              </p:spPr>
              <p:txBody>
                <a:bodyPr rtlCol="0" anchor="ctr"/>
                <a:lstStyle/>
                <a:p>
                  <a:endParaRPr lang="fi-FI" sz="3200"/>
                </a:p>
              </p:txBody>
            </p:sp>
            <p:sp>
              <p:nvSpPr>
                <p:cNvPr id="615" name="Vapaamuotoinen: Muoto 614">
                  <a:extLst>
                    <a:ext uri="{FF2B5EF4-FFF2-40B4-BE49-F238E27FC236}">
                      <a16:creationId xmlns:a16="http://schemas.microsoft.com/office/drawing/2014/main" id="{CD57FB60-7E64-D9F1-D5F4-916A282F0F0D}"/>
                    </a:ext>
                  </a:extLst>
                </p:cNvPr>
                <p:cNvSpPr/>
                <p:nvPr/>
              </p:nvSpPr>
              <p:spPr>
                <a:xfrm>
                  <a:off x="4914042" y="2528982"/>
                  <a:ext cx="137350" cy="200215"/>
                </a:xfrm>
                <a:custGeom>
                  <a:avLst/>
                  <a:gdLst>
                    <a:gd name="connsiteX0" fmla="*/ 8096 w 137350"/>
                    <a:gd name="connsiteY0" fmla="*/ 96203 h 200215"/>
                    <a:gd name="connsiteX1" fmla="*/ 29718 w 137350"/>
                    <a:gd name="connsiteY1" fmla="*/ 72390 h 200215"/>
                    <a:gd name="connsiteX2" fmla="*/ 60293 w 137350"/>
                    <a:gd name="connsiteY2" fmla="*/ 64008 h 200215"/>
                    <a:gd name="connsiteX3" fmla="*/ 86106 w 137350"/>
                    <a:gd name="connsiteY3" fmla="*/ 69913 h 200215"/>
                    <a:gd name="connsiteX4" fmla="*/ 103822 w 137350"/>
                    <a:gd name="connsiteY4" fmla="*/ 84963 h 200215"/>
                    <a:gd name="connsiteX5" fmla="*/ 103822 w 137350"/>
                    <a:gd name="connsiteY5" fmla="*/ 66104 h 200215"/>
                    <a:gd name="connsiteX6" fmla="*/ 137350 w 137350"/>
                    <a:gd name="connsiteY6" fmla="*/ 66104 h 200215"/>
                    <a:gd name="connsiteX7" fmla="*/ 137350 w 137350"/>
                    <a:gd name="connsiteY7" fmla="*/ 198025 h 200215"/>
                    <a:gd name="connsiteX8" fmla="*/ 103822 w 137350"/>
                    <a:gd name="connsiteY8" fmla="*/ 198025 h 200215"/>
                    <a:gd name="connsiteX9" fmla="*/ 103822 w 137350"/>
                    <a:gd name="connsiteY9" fmla="*/ 178784 h 200215"/>
                    <a:gd name="connsiteX10" fmla="*/ 86106 w 137350"/>
                    <a:gd name="connsiteY10" fmla="*/ 194119 h 200215"/>
                    <a:gd name="connsiteX11" fmla="*/ 60007 w 137350"/>
                    <a:gd name="connsiteY11" fmla="*/ 200215 h 200215"/>
                    <a:gd name="connsiteX12" fmla="*/ 29623 w 137350"/>
                    <a:gd name="connsiteY12" fmla="*/ 191643 h 200215"/>
                    <a:gd name="connsiteX13" fmla="*/ 8001 w 137350"/>
                    <a:gd name="connsiteY13" fmla="*/ 167450 h 200215"/>
                    <a:gd name="connsiteX14" fmla="*/ 0 w 137350"/>
                    <a:gd name="connsiteY14" fmla="*/ 131636 h 200215"/>
                    <a:gd name="connsiteX15" fmla="*/ 8001 w 137350"/>
                    <a:gd name="connsiteY15" fmla="*/ 96203 h 200215"/>
                    <a:gd name="connsiteX16" fmla="*/ 99155 w 137350"/>
                    <a:gd name="connsiteY16" fmla="*/ 111347 h 200215"/>
                    <a:gd name="connsiteX17" fmla="*/ 86296 w 137350"/>
                    <a:gd name="connsiteY17" fmla="*/ 98012 h 200215"/>
                    <a:gd name="connsiteX18" fmla="*/ 68866 w 137350"/>
                    <a:gd name="connsiteY18" fmla="*/ 93345 h 200215"/>
                    <a:gd name="connsiteX19" fmla="*/ 51721 w 137350"/>
                    <a:gd name="connsiteY19" fmla="*/ 97917 h 200215"/>
                    <a:gd name="connsiteX20" fmla="*/ 38957 w 137350"/>
                    <a:gd name="connsiteY20" fmla="*/ 111157 h 200215"/>
                    <a:gd name="connsiteX21" fmla="*/ 34099 w 137350"/>
                    <a:gd name="connsiteY21" fmla="*/ 131731 h 200215"/>
                    <a:gd name="connsiteX22" fmla="*/ 38957 w 137350"/>
                    <a:gd name="connsiteY22" fmla="*/ 152590 h 200215"/>
                    <a:gd name="connsiteX23" fmla="*/ 51816 w 137350"/>
                    <a:gd name="connsiteY23" fmla="*/ 166307 h 200215"/>
                    <a:gd name="connsiteX24" fmla="*/ 68866 w 137350"/>
                    <a:gd name="connsiteY24" fmla="*/ 171069 h 200215"/>
                    <a:gd name="connsiteX25" fmla="*/ 86296 w 137350"/>
                    <a:gd name="connsiteY25" fmla="*/ 166402 h 200215"/>
                    <a:gd name="connsiteX26" fmla="*/ 99155 w 137350"/>
                    <a:gd name="connsiteY26" fmla="*/ 153067 h 200215"/>
                    <a:gd name="connsiteX27" fmla="*/ 103918 w 137350"/>
                    <a:gd name="connsiteY27" fmla="*/ 132207 h 200215"/>
                    <a:gd name="connsiteX28" fmla="*/ 99155 w 137350"/>
                    <a:gd name="connsiteY28" fmla="*/ 111347 h 200215"/>
                    <a:gd name="connsiteX29" fmla="*/ 93345 w 137350"/>
                    <a:gd name="connsiteY29" fmla="*/ 47339 h 200215"/>
                    <a:gd name="connsiteX30" fmla="*/ 73438 w 137350"/>
                    <a:gd name="connsiteY30" fmla="*/ 54864 h 200215"/>
                    <a:gd name="connsiteX31" fmla="*/ 53721 w 137350"/>
                    <a:gd name="connsiteY31" fmla="*/ 47339 h 200215"/>
                    <a:gd name="connsiteX32" fmla="*/ 45625 w 137350"/>
                    <a:gd name="connsiteY32" fmla="*/ 27432 h 200215"/>
                    <a:gd name="connsiteX33" fmla="*/ 53721 w 137350"/>
                    <a:gd name="connsiteY33" fmla="*/ 7525 h 200215"/>
                    <a:gd name="connsiteX34" fmla="*/ 73438 w 137350"/>
                    <a:gd name="connsiteY34" fmla="*/ 0 h 200215"/>
                    <a:gd name="connsiteX35" fmla="*/ 93345 w 137350"/>
                    <a:gd name="connsiteY35" fmla="*/ 7525 h 200215"/>
                    <a:gd name="connsiteX36" fmla="*/ 101346 w 137350"/>
                    <a:gd name="connsiteY36" fmla="*/ 27432 h 200215"/>
                    <a:gd name="connsiteX37" fmla="*/ 93345 w 137350"/>
                    <a:gd name="connsiteY37" fmla="*/ 47339 h 200215"/>
                    <a:gd name="connsiteX38" fmla="*/ 81534 w 137350"/>
                    <a:gd name="connsiteY38" fmla="*/ 18764 h 200215"/>
                    <a:gd name="connsiteX39" fmla="*/ 73438 w 137350"/>
                    <a:gd name="connsiteY39" fmla="*/ 15526 h 200215"/>
                    <a:gd name="connsiteX40" fmla="*/ 65341 w 137350"/>
                    <a:gd name="connsiteY40" fmla="*/ 18764 h 200215"/>
                    <a:gd name="connsiteX41" fmla="*/ 62008 w 137350"/>
                    <a:gd name="connsiteY41" fmla="*/ 27432 h 200215"/>
                    <a:gd name="connsiteX42" fmla="*/ 65341 w 137350"/>
                    <a:gd name="connsiteY42" fmla="*/ 35909 h 200215"/>
                    <a:gd name="connsiteX43" fmla="*/ 73438 w 137350"/>
                    <a:gd name="connsiteY43" fmla="*/ 39338 h 200215"/>
                    <a:gd name="connsiteX44" fmla="*/ 81534 w 137350"/>
                    <a:gd name="connsiteY44" fmla="*/ 35909 h 200215"/>
                    <a:gd name="connsiteX45" fmla="*/ 84868 w 137350"/>
                    <a:gd name="connsiteY45" fmla="*/ 27432 h 200215"/>
                    <a:gd name="connsiteX46" fmla="*/ 81534 w 137350"/>
                    <a:gd name="connsiteY46" fmla="*/ 18764 h 20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7350" h="200215">
                      <a:moveTo>
                        <a:pt x="8096" y="96203"/>
                      </a:moveTo>
                      <a:cubicBezTo>
                        <a:pt x="13430" y="85915"/>
                        <a:pt x="20669" y="77914"/>
                        <a:pt x="29718" y="72390"/>
                      </a:cubicBezTo>
                      <a:cubicBezTo>
                        <a:pt x="38862" y="66865"/>
                        <a:pt x="49054" y="64008"/>
                        <a:pt x="60293" y="64008"/>
                      </a:cubicBezTo>
                      <a:cubicBezTo>
                        <a:pt x="70104" y="64008"/>
                        <a:pt x="78772" y="66008"/>
                        <a:pt x="86106" y="69913"/>
                      </a:cubicBezTo>
                      <a:cubicBezTo>
                        <a:pt x="93536" y="73914"/>
                        <a:pt x="99441" y="78867"/>
                        <a:pt x="103822" y="84963"/>
                      </a:cubicBezTo>
                      <a:lnTo>
                        <a:pt x="103822" y="66104"/>
                      </a:lnTo>
                      <a:lnTo>
                        <a:pt x="137350" y="66104"/>
                      </a:lnTo>
                      <a:lnTo>
                        <a:pt x="137350" y="198025"/>
                      </a:lnTo>
                      <a:lnTo>
                        <a:pt x="103822" y="198025"/>
                      </a:lnTo>
                      <a:lnTo>
                        <a:pt x="103822" y="178784"/>
                      </a:lnTo>
                      <a:cubicBezTo>
                        <a:pt x="99536" y="184976"/>
                        <a:pt x="93631" y="190119"/>
                        <a:pt x="86106" y="194119"/>
                      </a:cubicBezTo>
                      <a:cubicBezTo>
                        <a:pt x="78581" y="198215"/>
                        <a:pt x="69913" y="200215"/>
                        <a:pt x="60007" y="200215"/>
                      </a:cubicBezTo>
                      <a:cubicBezTo>
                        <a:pt x="48863" y="200215"/>
                        <a:pt x="38767" y="197358"/>
                        <a:pt x="29623" y="191643"/>
                      </a:cubicBezTo>
                      <a:cubicBezTo>
                        <a:pt x="20479" y="185928"/>
                        <a:pt x="13240" y="177832"/>
                        <a:pt x="8001" y="167450"/>
                      </a:cubicBezTo>
                      <a:cubicBezTo>
                        <a:pt x="2667" y="157067"/>
                        <a:pt x="0" y="145066"/>
                        <a:pt x="0" y="131636"/>
                      </a:cubicBezTo>
                      <a:cubicBezTo>
                        <a:pt x="0" y="118205"/>
                        <a:pt x="2667" y="106489"/>
                        <a:pt x="8001" y="96203"/>
                      </a:cubicBezTo>
                      <a:close/>
                      <a:moveTo>
                        <a:pt x="99155" y="111347"/>
                      </a:moveTo>
                      <a:cubicBezTo>
                        <a:pt x="96012" y="105537"/>
                        <a:pt x="91726" y="101060"/>
                        <a:pt x="86296" y="98012"/>
                      </a:cubicBezTo>
                      <a:cubicBezTo>
                        <a:pt x="80867" y="94964"/>
                        <a:pt x="75152" y="93345"/>
                        <a:pt x="68866" y="93345"/>
                      </a:cubicBezTo>
                      <a:cubicBezTo>
                        <a:pt x="62579" y="93345"/>
                        <a:pt x="56959" y="94869"/>
                        <a:pt x="51721" y="97917"/>
                      </a:cubicBezTo>
                      <a:cubicBezTo>
                        <a:pt x="46482" y="100965"/>
                        <a:pt x="42196" y="105346"/>
                        <a:pt x="38957" y="111157"/>
                      </a:cubicBezTo>
                      <a:cubicBezTo>
                        <a:pt x="35719" y="116967"/>
                        <a:pt x="34099" y="123825"/>
                        <a:pt x="34099" y="131731"/>
                      </a:cubicBezTo>
                      <a:cubicBezTo>
                        <a:pt x="34099" y="139636"/>
                        <a:pt x="35719" y="146590"/>
                        <a:pt x="38957" y="152590"/>
                      </a:cubicBezTo>
                      <a:cubicBezTo>
                        <a:pt x="42196" y="158496"/>
                        <a:pt x="46482" y="163163"/>
                        <a:pt x="51816" y="166307"/>
                      </a:cubicBezTo>
                      <a:cubicBezTo>
                        <a:pt x="57150" y="169450"/>
                        <a:pt x="62770" y="171069"/>
                        <a:pt x="68866" y="171069"/>
                      </a:cubicBezTo>
                      <a:cubicBezTo>
                        <a:pt x="74962" y="171069"/>
                        <a:pt x="80867" y="169545"/>
                        <a:pt x="86296" y="166402"/>
                      </a:cubicBezTo>
                      <a:cubicBezTo>
                        <a:pt x="91726" y="163259"/>
                        <a:pt x="96012" y="158877"/>
                        <a:pt x="99155" y="153067"/>
                      </a:cubicBezTo>
                      <a:cubicBezTo>
                        <a:pt x="102298" y="147257"/>
                        <a:pt x="103918" y="140303"/>
                        <a:pt x="103918" y="132207"/>
                      </a:cubicBezTo>
                      <a:cubicBezTo>
                        <a:pt x="103918" y="124111"/>
                        <a:pt x="102298" y="117158"/>
                        <a:pt x="99155" y="111347"/>
                      </a:cubicBezTo>
                      <a:close/>
                      <a:moveTo>
                        <a:pt x="93345" y="47339"/>
                      </a:moveTo>
                      <a:cubicBezTo>
                        <a:pt x="88011" y="52292"/>
                        <a:pt x="81439" y="54864"/>
                        <a:pt x="73438" y="54864"/>
                      </a:cubicBezTo>
                      <a:cubicBezTo>
                        <a:pt x="65437" y="54864"/>
                        <a:pt x="59055" y="52387"/>
                        <a:pt x="53721" y="47339"/>
                      </a:cubicBezTo>
                      <a:cubicBezTo>
                        <a:pt x="48292" y="42291"/>
                        <a:pt x="45625" y="35719"/>
                        <a:pt x="45625" y="27432"/>
                      </a:cubicBezTo>
                      <a:cubicBezTo>
                        <a:pt x="45625" y="19145"/>
                        <a:pt x="48292" y="12573"/>
                        <a:pt x="53721" y="7525"/>
                      </a:cubicBezTo>
                      <a:cubicBezTo>
                        <a:pt x="59150" y="2477"/>
                        <a:pt x="65722" y="0"/>
                        <a:pt x="73438" y="0"/>
                      </a:cubicBezTo>
                      <a:cubicBezTo>
                        <a:pt x="81153" y="0"/>
                        <a:pt x="88011" y="2477"/>
                        <a:pt x="93345" y="7525"/>
                      </a:cubicBezTo>
                      <a:cubicBezTo>
                        <a:pt x="98679" y="12573"/>
                        <a:pt x="101346" y="19145"/>
                        <a:pt x="101346" y="27432"/>
                      </a:cubicBezTo>
                      <a:cubicBezTo>
                        <a:pt x="101346" y="35719"/>
                        <a:pt x="98679" y="42291"/>
                        <a:pt x="93345" y="47339"/>
                      </a:cubicBezTo>
                      <a:close/>
                      <a:moveTo>
                        <a:pt x="81534" y="18764"/>
                      </a:moveTo>
                      <a:cubicBezTo>
                        <a:pt x="79343" y="16573"/>
                        <a:pt x="76581" y="15526"/>
                        <a:pt x="73438" y="15526"/>
                      </a:cubicBezTo>
                      <a:cubicBezTo>
                        <a:pt x="70294" y="15526"/>
                        <a:pt x="67532" y="16573"/>
                        <a:pt x="65341" y="18764"/>
                      </a:cubicBezTo>
                      <a:cubicBezTo>
                        <a:pt x="63151" y="20860"/>
                        <a:pt x="62008" y="23813"/>
                        <a:pt x="62008" y="27432"/>
                      </a:cubicBezTo>
                      <a:cubicBezTo>
                        <a:pt x="62008" y="30766"/>
                        <a:pt x="63151" y="33623"/>
                        <a:pt x="65341" y="35909"/>
                      </a:cubicBezTo>
                      <a:cubicBezTo>
                        <a:pt x="67532" y="38195"/>
                        <a:pt x="70294" y="39338"/>
                        <a:pt x="73438" y="39338"/>
                      </a:cubicBezTo>
                      <a:cubicBezTo>
                        <a:pt x="76581" y="39338"/>
                        <a:pt x="79343" y="38195"/>
                        <a:pt x="81534" y="35909"/>
                      </a:cubicBezTo>
                      <a:cubicBezTo>
                        <a:pt x="83725" y="33623"/>
                        <a:pt x="84868" y="30766"/>
                        <a:pt x="84868" y="27432"/>
                      </a:cubicBezTo>
                      <a:cubicBezTo>
                        <a:pt x="84868" y="23813"/>
                        <a:pt x="83725" y="20860"/>
                        <a:pt x="81534" y="18764"/>
                      </a:cubicBezTo>
                      <a:close/>
                    </a:path>
                  </a:pathLst>
                </a:custGeom>
                <a:grpFill/>
                <a:ln w="9525" cap="flat">
                  <a:noFill/>
                  <a:prstDash val="solid"/>
                  <a:miter/>
                </a:ln>
              </p:spPr>
              <p:txBody>
                <a:bodyPr rtlCol="0" anchor="ctr"/>
                <a:lstStyle/>
                <a:p>
                  <a:endParaRPr lang="fi-FI" sz="3200"/>
                </a:p>
              </p:txBody>
            </p:sp>
          </p:grpSp>
          <p:grpSp>
            <p:nvGrpSpPr>
              <p:cNvPr id="629" name="Ryhmä 628">
                <a:extLst>
                  <a:ext uri="{FF2B5EF4-FFF2-40B4-BE49-F238E27FC236}">
                    <a16:creationId xmlns:a16="http://schemas.microsoft.com/office/drawing/2014/main" id="{3745DDD3-99F6-AD71-A083-DE1D7BC8D0C7}"/>
                  </a:ext>
                  <a:ext uri="{C183D7F6-B498-43B3-948B-1728B52AA6E4}">
                    <adec:decorative xmlns:adec="http://schemas.microsoft.com/office/drawing/2017/decorative" val="1"/>
                  </a:ext>
                </a:extLst>
              </p:cNvPr>
              <p:cNvGrpSpPr/>
              <p:nvPr userDrawn="1"/>
            </p:nvGrpSpPr>
            <p:grpSpPr>
              <a:xfrm>
                <a:off x="6055970" y="3278755"/>
                <a:ext cx="386374" cy="270238"/>
                <a:chOff x="4253388" y="2279142"/>
                <a:chExt cx="643605" cy="450151"/>
              </a:xfrm>
              <a:solidFill>
                <a:schemeClr val="accent2"/>
              </a:solidFill>
            </p:grpSpPr>
            <p:sp>
              <p:nvSpPr>
                <p:cNvPr id="620" name="Vapaamuotoinen: Muoto 619">
                  <a:extLst>
                    <a:ext uri="{FF2B5EF4-FFF2-40B4-BE49-F238E27FC236}">
                      <a16:creationId xmlns:a16="http://schemas.microsoft.com/office/drawing/2014/main" id="{6965343F-4D1C-38C5-3C2F-A3C407BDDC67}"/>
                    </a:ext>
                  </a:extLst>
                </p:cNvPr>
                <p:cNvSpPr/>
                <p:nvPr/>
              </p:nvSpPr>
              <p:spPr>
                <a:xfrm>
                  <a:off x="4253388" y="2312288"/>
                  <a:ext cx="40766" cy="167163"/>
                </a:xfrm>
                <a:custGeom>
                  <a:avLst/>
                  <a:gdLst>
                    <a:gd name="connsiteX0" fmla="*/ 40767 w 40766"/>
                    <a:gd name="connsiteY0" fmla="*/ 0 h 167163"/>
                    <a:gd name="connsiteX1" fmla="*/ 40767 w 40766"/>
                    <a:gd name="connsiteY1" fmla="*/ 167164 h 167163"/>
                    <a:gd name="connsiteX2" fmla="*/ 0 w 40766"/>
                    <a:gd name="connsiteY2" fmla="*/ 167164 h 167163"/>
                    <a:gd name="connsiteX3" fmla="*/ 0 w 40766"/>
                    <a:gd name="connsiteY3" fmla="*/ 0 h 167163"/>
                    <a:gd name="connsiteX4" fmla="*/ 40767 w 40766"/>
                    <a:gd name="connsiteY4" fmla="*/ 0 h 16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167163">
                      <a:moveTo>
                        <a:pt x="40767" y="0"/>
                      </a:moveTo>
                      <a:lnTo>
                        <a:pt x="40767" y="167164"/>
                      </a:lnTo>
                      <a:lnTo>
                        <a:pt x="0" y="167164"/>
                      </a:lnTo>
                      <a:lnTo>
                        <a:pt x="0" y="0"/>
                      </a:lnTo>
                      <a:lnTo>
                        <a:pt x="40767" y="0"/>
                      </a:lnTo>
                      <a:close/>
                    </a:path>
                  </a:pathLst>
                </a:custGeom>
                <a:grpFill/>
                <a:ln w="9525" cap="flat">
                  <a:noFill/>
                  <a:prstDash val="solid"/>
                  <a:miter/>
                </a:ln>
              </p:spPr>
              <p:txBody>
                <a:bodyPr rtlCol="0" anchor="ctr"/>
                <a:lstStyle/>
                <a:p>
                  <a:endParaRPr lang="fi-FI" sz="3200"/>
                </a:p>
              </p:txBody>
            </p:sp>
            <p:sp>
              <p:nvSpPr>
                <p:cNvPr id="621" name="Vapaamuotoinen: Muoto 620">
                  <a:extLst>
                    <a:ext uri="{FF2B5EF4-FFF2-40B4-BE49-F238E27FC236}">
                      <a16:creationId xmlns:a16="http://schemas.microsoft.com/office/drawing/2014/main" id="{A8D08A68-AE03-4246-0F3F-ECB2B68B1041}"/>
                    </a:ext>
                  </a:extLst>
                </p:cNvPr>
                <p:cNvSpPr/>
                <p:nvPr/>
              </p:nvSpPr>
              <p:spPr>
                <a:xfrm>
                  <a:off x="4323683" y="2345150"/>
                  <a:ext cx="132111" cy="134302"/>
                </a:xfrm>
                <a:custGeom>
                  <a:avLst/>
                  <a:gdLst>
                    <a:gd name="connsiteX0" fmla="*/ 118205 w 132111"/>
                    <a:gd name="connsiteY0" fmla="*/ 15145 h 134302"/>
                    <a:gd name="connsiteX1" fmla="*/ 132112 w 132111"/>
                    <a:gd name="connsiteY1" fmla="*/ 56674 h 134302"/>
                    <a:gd name="connsiteX2" fmla="*/ 132112 w 132111"/>
                    <a:gd name="connsiteY2" fmla="*/ 134303 h 134302"/>
                    <a:gd name="connsiteX3" fmla="*/ 91630 w 132111"/>
                    <a:gd name="connsiteY3" fmla="*/ 134303 h 134302"/>
                    <a:gd name="connsiteX4" fmla="*/ 91630 w 132111"/>
                    <a:gd name="connsiteY4" fmla="*/ 62198 h 134302"/>
                    <a:gd name="connsiteX5" fmla="*/ 84773 w 132111"/>
                    <a:gd name="connsiteY5" fmla="*/ 41434 h 134302"/>
                    <a:gd name="connsiteX6" fmla="*/ 66199 w 132111"/>
                    <a:gd name="connsiteY6" fmla="*/ 34100 h 134302"/>
                    <a:gd name="connsiteX7" fmla="*/ 47625 w 132111"/>
                    <a:gd name="connsiteY7" fmla="*/ 41434 h 134302"/>
                    <a:gd name="connsiteX8" fmla="*/ 40767 w 132111"/>
                    <a:gd name="connsiteY8" fmla="*/ 62198 h 134302"/>
                    <a:gd name="connsiteX9" fmla="*/ 40767 w 132111"/>
                    <a:gd name="connsiteY9" fmla="*/ 134303 h 134302"/>
                    <a:gd name="connsiteX10" fmla="*/ 0 w 132111"/>
                    <a:gd name="connsiteY10" fmla="*/ 134303 h 134302"/>
                    <a:gd name="connsiteX11" fmla="*/ 0 w 132111"/>
                    <a:gd name="connsiteY11" fmla="*/ 1429 h 134302"/>
                    <a:gd name="connsiteX12" fmla="*/ 40767 w 132111"/>
                    <a:gd name="connsiteY12" fmla="*/ 1429 h 134302"/>
                    <a:gd name="connsiteX13" fmla="*/ 40767 w 132111"/>
                    <a:gd name="connsiteY13" fmla="*/ 19050 h 134302"/>
                    <a:gd name="connsiteX14" fmla="*/ 57436 w 132111"/>
                    <a:gd name="connsiteY14" fmla="*/ 5143 h 134302"/>
                    <a:gd name="connsiteX15" fmla="*/ 80963 w 132111"/>
                    <a:gd name="connsiteY15" fmla="*/ 0 h 134302"/>
                    <a:gd name="connsiteX16" fmla="*/ 118205 w 132111"/>
                    <a:gd name="connsiteY16" fmla="*/ 15145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111" h="134302">
                      <a:moveTo>
                        <a:pt x="118205" y="15145"/>
                      </a:moveTo>
                      <a:cubicBezTo>
                        <a:pt x="127540" y="25241"/>
                        <a:pt x="132112" y="39053"/>
                        <a:pt x="132112" y="56674"/>
                      </a:cubicBezTo>
                      <a:lnTo>
                        <a:pt x="132112" y="134303"/>
                      </a:lnTo>
                      <a:lnTo>
                        <a:pt x="91630" y="134303"/>
                      </a:lnTo>
                      <a:lnTo>
                        <a:pt x="91630" y="62198"/>
                      </a:lnTo>
                      <a:cubicBezTo>
                        <a:pt x="91630" y="53340"/>
                        <a:pt x="89344" y="46387"/>
                        <a:pt x="84773" y="41434"/>
                      </a:cubicBezTo>
                      <a:cubicBezTo>
                        <a:pt x="80201" y="36481"/>
                        <a:pt x="74009" y="34100"/>
                        <a:pt x="66199" y="34100"/>
                      </a:cubicBezTo>
                      <a:cubicBezTo>
                        <a:pt x="58388" y="34100"/>
                        <a:pt x="52197" y="36576"/>
                        <a:pt x="47625" y="41434"/>
                      </a:cubicBezTo>
                      <a:cubicBezTo>
                        <a:pt x="43053" y="46387"/>
                        <a:pt x="40767" y="53245"/>
                        <a:pt x="40767" y="62198"/>
                      </a:cubicBezTo>
                      <a:lnTo>
                        <a:pt x="40767" y="134303"/>
                      </a:lnTo>
                      <a:lnTo>
                        <a:pt x="0" y="134303"/>
                      </a:lnTo>
                      <a:lnTo>
                        <a:pt x="0" y="1429"/>
                      </a:lnTo>
                      <a:lnTo>
                        <a:pt x="40767" y="1429"/>
                      </a:lnTo>
                      <a:lnTo>
                        <a:pt x="40767" y="19050"/>
                      </a:lnTo>
                      <a:cubicBezTo>
                        <a:pt x="44863" y="13145"/>
                        <a:pt x="50482" y="8572"/>
                        <a:pt x="57436" y="5143"/>
                      </a:cubicBezTo>
                      <a:cubicBezTo>
                        <a:pt x="64389" y="1714"/>
                        <a:pt x="72295" y="0"/>
                        <a:pt x="80963" y="0"/>
                      </a:cubicBezTo>
                      <a:cubicBezTo>
                        <a:pt x="96488" y="0"/>
                        <a:pt x="108966" y="5048"/>
                        <a:pt x="118205" y="15145"/>
                      </a:cubicBezTo>
                      <a:close/>
                    </a:path>
                  </a:pathLst>
                </a:custGeom>
                <a:grpFill/>
                <a:ln w="9525" cap="flat">
                  <a:noFill/>
                  <a:prstDash val="solid"/>
                  <a:miter/>
                </a:ln>
              </p:spPr>
              <p:txBody>
                <a:bodyPr rtlCol="0" anchor="ctr"/>
                <a:lstStyle/>
                <a:p>
                  <a:endParaRPr lang="fi-FI" sz="3200"/>
                </a:p>
              </p:txBody>
            </p:sp>
            <p:sp>
              <p:nvSpPr>
                <p:cNvPr id="622" name="Vapaamuotoinen: Muoto 621">
                  <a:extLst>
                    <a:ext uri="{FF2B5EF4-FFF2-40B4-BE49-F238E27FC236}">
                      <a16:creationId xmlns:a16="http://schemas.microsoft.com/office/drawing/2014/main" id="{CE7790EF-5CEE-8130-9399-119049F95645}"/>
                    </a:ext>
                  </a:extLst>
                </p:cNvPr>
                <p:cNvSpPr/>
                <p:nvPr/>
              </p:nvSpPr>
              <p:spPr>
                <a:xfrm>
                  <a:off x="4475988" y="2344578"/>
                  <a:ext cx="140207" cy="200310"/>
                </a:xfrm>
                <a:custGeom>
                  <a:avLst/>
                  <a:gdLst>
                    <a:gd name="connsiteX0" fmla="*/ 83249 w 140207"/>
                    <a:gd name="connsiteY0" fmla="*/ 5810 h 200310"/>
                    <a:gd name="connsiteX1" fmla="*/ 99536 w 140207"/>
                    <a:gd name="connsiteY1" fmla="*/ 20764 h 200310"/>
                    <a:gd name="connsiteX2" fmla="*/ 99536 w 140207"/>
                    <a:gd name="connsiteY2" fmla="*/ 2000 h 200310"/>
                    <a:gd name="connsiteX3" fmla="*/ 140208 w 140207"/>
                    <a:gd name="connsiteY3" fmla="*/ 2000 h 200310"/>
                    <a:gd name="connsiteX4" fmla="*/ 140208 w 140207"/>
                    <a:gd name="connsiteY4" fmla="*/ 134588 h 200310"/>
                    <a:gd name="connsiteX5" fmla="*/ 132969 w 140207"/>
                    <a:gd name="connsiteY5" fmla="*/ 167831 h 200310"/>
                    <a:gd name="connsiteX6" fmla="*/ 110776 w 140207"/>
                    <a:gd name="connsiteY6" fmla="*/ 191548 h 200310"/>
                    <a:gd name="connsiteX7" fmla="*/ 73724 w 140207"/>
                    <a:gd name="connsiteY7" fmla="*/ 200311 h 200310"/>
                    <a:gd name="connsiteX8" fmla="*/ 25813 w 140207"/>
                    <a:gd name="connsiteY8" fmla="*/ 186404 h 200310"/>
                    <a:gd name="connsiteX9" fmla="*/ 4858 w 140207"/>
                    <a:gd name="connsiteY9" fmla="*/ 148685 h 200310"/>
                    <a:gd name="connsiteX10" fmla="*/ 45148 w 140207"/>
                    <a:gd name="connsiteY10" fmla="*/ 148685 h 200310"/>
                    <a:gd name="connsiteX11" fmla="*/ 54197 w 140207"/>
                    <a:gd name="connsiteY11" fmla="*/ 160687 h 200310"/>
                    <a:gd name="connsiteX12" fmla="*/ 71818 w 140207"/>
                    <a:gd name="connsiteY12" fmla="*/ 165068 h 200310"/>
                    <a:gd name="connsiteX13" fmla="*/ 91916 w 140207"/>
                    <a:gd name="connsiteY13" fmla="*/ 157829 h 200310"/>
                    <a:gd name="connsiteX14" fmla="*/ 99441 w 140207"/>
                    <a:gd name="connsiteY14" fmla="*/ 134588 h 200310"/>
                    <a:gd name="connsiteX15" fmla="*/ 99441 w 140207"/>
                    <a:gd name="connsiteY15" fmla="*/ 115729 h 200310"/>
                    <a:gd name="connsiteX16" fmla="*/ 82963 w 140207"/>
                    <a:gd name="connsiteY16" fmla="*/ 130873 h 200310"/>
                    <a:gd name="connsiteX17" fmla="*/ 58483 w 140207"/>
                    <a:gd name="connsiteY17" fmla="*/ 136684 h 200310"/>
                    <a:gd name="connsiteX18" fmla="*/ 28766 w 140207"/>
                    <a:gd name="connsiteY18" fmla="*/ 128207 h 200310"/>
                    <a:gd name="connsiteX19" fmla="*/ 7715 w 140207"/>
                    <a:gd name="connsiteY19" fmla="*/ 104204 h 200310"/>
                    <a:gd name="connsiteX20" fmla="*/ 0 w 140207"/>
                    <a:gd name="connsiteY20" fmla="*/ 68104 h 200310"/>
                    <a:gd name="connsiteX21" fmla="*/ 7715 w 140207"/>
                    <a:gd name="connsiteY21" fmla="*/ 32194 h 200310"/>
                    <a:gd name="connsiteX22" fmla="*/ 28766 w 140207"/>
                    <a:gd name="connsiteY22" fmla="*/ 8382 h 200310"/>
                    <a:gd name="connsiteX23" fmla="*/ 58483 w 140207"/>
                    <a:gd name="connsiteY23" fmla="*/ 0 h 200310"/>
                    <a:gd name="connsiteX24" fmla="*/ 83153 w 140207"/>
                    <a:gd name="connsiteY24" fmla="*/ 5715 h 200310"/>
                    <a:gd name="connsiteX25" fmla="*/ 91154 w 140207"/>
                    <a:gd name="connsiteY25" fmla="*/ 44387 h 200310"/>
                    <a:gd name="connsiteX26" fmla="*/ 70580 w 140207"/>
                    <a:gd name="connsiteY26" fmla="*/ 35624 h 200310"/>
                    <a:gd name="connsiteX27" fmla="*/ 50006 w 140207"/>
                    <a:gd name="connsiteY27" fmla="*/ 44291 h 200310"/>
                    <a:gd name="connsiteX28" fmla="*/ 41529 w 140207"/>
                    <a:gd name="connsiteY28" fmla="*/ 68199 h 200310"/>
                    <a:gd name="connsiteX29" fmla="*/ 50006 w 140207"/>
                    <a:gd name="connsiteY29" fmla="*/ 92393 h 200310"/>
                    <a:gd name="connsiteX30" fmla="*/ 70580 w 140207"/>
                    <a:gd name="connsiteY30" fmla="*/ 101346 h 200310"/>
                    <a:gd name="connsiteX31" fmla="*/ 91154 w 140207"/>
                    <a:gd name="connsiteY31" fmla="*/ 92583 h 200310"/>
                    <a:gd name="connsiteX32" fmla="*/ 99632 w 140207"/>
                    <a:gd name="connsiteY32" fmla="*/ 68485 h 200310"/>
                    <a:gd name="connsiteX33" fmla="*/ 91154 w 140207"/>
                    <a:gd name="connsiteY33" fmla="*/ 44387 h 20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0207" h="200310">
                      <a:moveTo>
                        <a:pt x="83249" y="5810"/>
                      </a:moveTo>
                      <a:cubicBezTo>
                        <a:pt x="90297" y="9620"/>
                        <a:pt x="95726" y="14573"/>
                        <a:pt x="99536" y="20764"/>
                      </a:cubicBezTo>
                      <a:lnTo>
                        <a:pt x="99536" y="2000"/>
                      </a:lnTo>
                      <a:lnTo>
                        <a:pt x="140208" y="2000"/>
                      </a:lnTo>
                      <a:lnTo>
                        <a:pt x="140208" y="134588"/>
                      </a:lnTo>
                      <a:cubicBezTo>
                        <a:pt x="140208" y="146780"/>
                        <a:pt x="137827" y="157925"/>
                        <a:pt x="132969" y="167831"/>
                      </a:cubicBezTo>
                      <a:cubicBezTo>
                        <a:pt x="128111" y="177737"/>
                        <a:pt x="120777" y="185642"/>
                        <a:pt x="110776" y="191548"/>
                      </a:cubicBezTo>
                      <a:cubicBezTo>
                        <a:pt x="100870" y="197453"/>
                        <a:pt x="88487" y="200311"/>
                        <a:pt x="73724" y="200311"/>
                      </a:cubicBezTo>
                      <a:cubicBezTo>
                        <a:pt x="54007" y="200311"/>
                        <a:pt x="38100" y="195644"/>
                        <a:pt x="25813" y="186404"/>
                      </a:cubicBezTo>
                      <a:cubicBezTo>
                        <a:pt x="13526" y="177165"/>
                        <a:pt x="6572" y="164497"/>
                        <a:pt x="4858" y="148685"/>
                      </a:cubicBezTo>
                      <a:lnTo>
                        <a:pt x="45148" y="148685"/>
                      </a:lnTo>
                      <a:cubicBezTo>
                        <a:pt x="46387" y="153734"/>
                        <a:pt x="49435" y="157734"/>
                        <a:pt x="54197" y="160687"/>
                      </a:cubicBezTo>
                      <a:cubicBezTo>
                        <a:pt x="58960" y="163640"/>
                        <a:pt x="64865" y="165068"/>
                        <a:pt x="71818" y="165068"/>
                      </a:cubicBezTo>
                      <a:cubicBezTo>
                        <a:pt x="80201" y="165068"/>
                        <a:pt x="86963" y="162687"/>
                        <a:pt x="91916" y="157829"/>
                      </a:cubicBezTo>
                      <a:cubicBezTo>
                        <a:pt x="96964" y="152971"/>
                        <a:pt x="99441" y="145256"/>
                        <a:pt x="99441" y="134588"/>
                      </a:cubicBezTo>
                      <a:lnTo>
                        <a:pt x="99441" y="115729"/>
                      </a:lnTo>
                      <a:cubicBezTo>
                        <a:pt x="95440" y="121920"/>
                        <a:pt x="90011" y="126968"/>
                        <a:pt x="82963" y="130873"/>
                      </a:cubicBezTo>
                      <a:cubicBezTo>
                        <a:pt x="75914" y="134779"/>
                        <a:pt x="67818" y="136684"/>
                        <a:pt x="58483" y="136684"/>
                      </a:cubicBezTo>
                      <a:cubicBezTo>
                        <a:pt x="47530" y="136684"/>
                        <a:pt x="37624" y="133826"/>
                        <a:pt x="28766" y="128207"/>
                      </a:cubicBezTo>
                      <a:cubicBezTo>
                        <a:pt x="19907" y="122587"/>
                        <a:pt x="12859" y="114586"/>
                        <a:pt x="7715" y="104204"/>
                      </a:cubicBezTo>
                      <a:cubicBezTo>
                        <a:pt x="2572" y="93821"/>
                        <a:pt x="0" y="81820"/>
                        <a:pt x="0" y="68104"/>
                      </a:cubicBezTo>
                      <a:cubicBezTo>
                        <a:pt x="0" y="54388"/>
                        <a:pt x="2572" y="42481"/>
                        <a:pt x="7715" y="32194"/>
                      </a:cubicBezTo>
                      <a:cubicBezTo>
                        <a:pt x="12859" y="21907"/>
                        <a:pt x="19907" y="13906"/>
                        <a:pt x="28766" y="8382"/>
                      </a:cubicBezTo>
                      <a:cubicBezTo>
                        <a:pt x="37624" y="2857"/>
                        <a:pt x="47625" y="0"/>
                        <a:pt x="58483" y="0"/>
                      </a:cubicBezTo>
                      <a:cubicBezTo>
                        <a:pt x="67818" y="0"/>
                        <a:pt x="76105" y="1905"/>
                        <a:pt x="83153" y="5715"/>
                      </a:cubicBezTo>
                      <a:close/>
                      <a:moveTo>
                        <a:pt x="91154" y="44387"/>
                      </a:moveTo>
                      <a:cubicBezTo>
                        <a:pt x="85535" y="38481"/>
                        <a:pt x="78677" y="35624"/>
                        <a:pt x="70580" y="35624"/>
                      </a:cubicBezTo>
                      <a:cubicBezTo>
                        <a:pt x="62484" y="35624"/>
                        <a:pt x="55626" y="38481"/>
                        <a:pt x="50006" y="44291"/>
                      </a:cubicBezTo>
                      <a:cubicBezTo>
                        <a:pt x="44387" y="50101"/>
                        <a:pt x="41529" y="58103"/>
                        <a:pt x="41529" y="68199"/>
                      </a:cubicBezTo>
                      <a:cubicBezTo>
                        <a:pt x="41529" y="78296"/>
                        <a:pt x="44387" y="86392"/>
                        <a:pt x="50006" y="92393"/>
                      </a:cubicBezTo>
                      <a:cubicBezTo>
                        <a:pt x="55626" y="98298"/>
                        <a:pt x="62484" y="101346"/>
                        <a:pt x="70580" y="101346"/>
                      </a:cubicBezTo>
                      <a:cubicBezTo>
                        <a:pt x="78677" y="101346"/>
                        <a:pt x="85535" y="98393"/>
                        <a:pt x="91154" y="92583"/>
                      </a:cubicBezTo>
                      <a:cubicBezTo>
                        <a:pt x="96774" y="86678"/>
                        <a:pt x="99632" y="78677"/>
                        <a:pt x="99632" y="68485"/>
                      </a:cubicBezTo>
                      <a:cubicBezTo>
                        <a:pt x="99632" y="58293"/>
                        <a:pt x="96774" y="50292"/>
                        <a:pt x="91154" y="44387"/>
                      </a:cubicBezTo>
                      <a:close/>
                    </a:path>
                  </a:pathLst>
                </a:custGeom>
                <a:grpFill/>
                <a:ln w="9525" cap="flat">
                  <a:noFill/>
                  <a:prstDash val="solid"/>
                  <a:miter/>
                </a:ln>
              </p:spPr>
              <p:txBody>
                <a:bodyPr rtlCol="0" anchor="ctr"/>
                <a:lstStyle/>
                <a:p>
                  <a:endParaRPr lang="fi-FI" sz="3200"/>
                </a:p>
              </p:txBody>
            </p:sp>
            <p:sp>
              <p:nvSpPr>
                <p:cNvPr id="623" name="Vapaamuotoinen: Muoto 622">
                  <a:extLst>
                    <a:ext uri="{FF2B5EF4-FFF2-40B4-BE49-F238E27FC236}">
                      <a16:creationId xmlns:a16="http://schemas.microsoft.com/office/drawing/2014/main" id="{C51030FA-447B-1765-DDB5-F75BA535910F}"/>
                    </a:ext>
                  </a:extLst>
                </p:cNvPr>
                <p:cNvSpPr/>
                <p:nvPr/>
              </p:nvSpPr>
              <p:spPr>
                <a:xfrm>
                  <a:off x="4637627" y="2279142"/>
                  <a:ext cx="140208" cy="202311"/>
                </a:xfrm>
                <a:custGeom>
                  <a:avLst/>
                  <a:gdLst>
                    <a:gd name="connsiteX0" fmla="*/ 7810 w 140208"/>
                    <a:gd name="connsiteY0" fmla="*/ 97727 h 202311"/>
                    <a:gd name="connsiteX1" fmla="*/ 28861 w 140208"/>
                    <a:gd name="connsiteY1" fmla="*/ 73914 h 202311"/>
                    <a:gd name="connsiteX2" fmla="*/ 58579 w 140208"/>
                    <a:gd name="connsiteY2" fmla="*/ 65532 h 202311"/>
                    <a:gd name="connsiteX3" fmla="*/ 83249 w 140208"/>
                    <a:gd name="connsiteY3" fmla="*/ 71247 h 202311"/>
                    <a:gd name="connsiteX4" fmla="*/ 99536 w 140208"/>
                    <a:gd name="connsiteY4" fmla="*/ 86201 h 202311"/>
                    <a:gd name="connsiteX5" fmla="*/ 99536 w 140208"/>
                    <a:gd name="connsiteY5" fmla="*/ 67437 h 202311"/>
                    <a:gd name="connsiteX6" fmla="*/ 140208 w 140208"/>
                    <a:gd name="connsiteY6" fmla="*/ 67437 h 202311"/>
                    <a:gd name="connsiteX7" fmla="*/ 140208 w 140208"/>
                    <a:gd name="connsiteY7" fmla="*/ 200311 h 202311"/>
                    <a:gd name="connsiteX8" fmla="*/ 99536 w 140208"/>
                    <a:gd name="connsiteY8" fmla="*/ 200311 h 202311"/>
                    <a:gd name="connsiteX9" fmla="*/ 99536 w 140208"/>
                    <a:gd name="connsiteY9" fmla="*/ 181547 h 202311"/>
                    <a:gd name="connsiteX10" fmla="*/ 82963 w 140208"/>
                    <a:gd name="connsiteY10" fmla="*/ 196596 h 202311"/>
                    <a:gd name="connsiteX11" fmla="*/ 58293 w 140208"/>
                    <a:gd name="connsiteY11" fmla="*/ 202311 h 202311"/>
                    <a:gd name="connsiteX12" fmla="*/ 28766 w 140208"/>
                    <a:gd name="connsiteY12" fmla="*/ 193834 h 202311"/>
                    <a:gd name="connsiteX13" fmla="*/ 7715 w 140208"/>
                    <a:gd name="connsiteY13" fmla="*/ 169831 h 202311"/>
                    <a:gd name="connsiteX14" fmla="*/ 0 w 140208"/>
                    <a:gd name="connsiteY14" fmla="*/ 133731 h 202311"/>
                    <a:gd name="connsiteX15" fmla="*/ 7715 w 140208"/>
                    <a:gd name="connsiteY15" fmla="*/ 97822 h 202311"/>
                    <a:gd name="connsiteX16" fmla="*/ 91154 w 140208"/>
                    <a:gd name="connsiteY16" fmla="*/ 109823 h 202311"/>
                    <a:gd name="connsiteX17" fmla="*/ 70580 w 140208"/>
                    <a:gd name="connsiteY17" fmla="*/ 101060 h 202311"/>
                    <a:gd name="connsiteX18" fmla="*/ 50006 w 140208"/>
                    <a:gd name="connsiteY18" fmla="*/ 109728 h 202311"/>
                    <a:gd name="connsiteX19" fmla="*/ 41529 w 140208"/>
                    <a:gd name="connsiteY19" fmla="*/ 133636 h 202311"/>
                    <a:gd name="connsiteX20" fmla="*/ 50006 w 140208"/>
                    <a:gd name="connsiteY20" fmla="*/ 157829 h 202311"/>
                    <a:gd name="connsiteX21" fmla="*/ 70580 w 140208"/>
                    <a:gd name="connsiteY21" fmla="*/ 166783 h 202311"/>
                    <a:gd name="connsiteX22" fmla="*/ 91154 w 140208"/>
                    <a:gd name="connsiteY22" fmla="*/ 158020 h 202311"/>
                    <a:gd name="connsiteX23" fmla="*/ 99631 w 140208"/>
                    <a:gd name="connsiteY23" fmla="*/ 133922 h 202311"/>
                    <a:gd name="connsiteX24" fmla="*/ 91154 w 140208"/>
                    <a:gd name="connsiteY24" fmla="*/ 109823 h 202311"/>
                    <a:gd name="connsiteX25" fmla="*/ 95917 w 140208"/>
                    <a:gd name="connsiteY25" fmla="*/ 49816 h 202311"/>
                    <a:gd name="connsiteX26" fmla="*/ 75057 w 140208"/>
                    <a:gd name="connsiteY26" fmla="*/ 57626 h 202311"/>
                    <a:gd name="connsiteX27" fmla="*/ 54293 w 140208"/>
                    <a:gd name="connsiteY27" fmla="*/ 49816 h 202311"/>
                    <a:gd name="connsiteX28" fmla="*/ 45910 w 140208"/>
                    <a:gd name="connsiteY28" fmla="*/ 28861 h 202311"/>
                    <a:gd name="connsiteX29" fmla="*/ 54293 w 140208"/>
                    <a:gd name="connsiteY29" fmla="*/ 7906 h 202311"/>
                    <a:gd name="connsiteX30" fmla="*/ 75057 w 140208"/>
                    <a:gd name="connsiteY30" fmla="*/ 0 h 202311"/>
                    <a:gd name="connsiteX31" fmla="*/ 95917 w 140208"/>
                    <a:gd name="connsiteY31" fmla="*/ 7906 h 202311"/>
                    <a:gd name="connsiteX32" fmla="*/ 104394 w 140208"/>
                    <a:gd name="connsiteY32" fmla="*/ 28861 h 202311"/>
                    <a:gd name="connsiteX33" fmla="*/ 95917 w 140208"/>
                    <a:gd name="connsiteY33" fmla="*/ 49816 h 202311"/>
                    <a:gd name="connsiteX34" fmla="*/ 83249 w 140208"/>
                    <a:gd name="connsiteY34" fmla="*/ 20384 h 202311"/>
                    <a:gd name="connsiteX35" fmla="*/ 75057 w 140208"/>
                    <a:gd name="connsiteY35" fmla="*/ 17145 h 202311"/>
                    <a:gd name="connsiteX36" fmla="*/ 67056 w 140208"/>
                    <a:gd name="connsiteY36" fmla="*/ 20384 h 202311"/>
                    <a:gd name="connsiteX37" fmla="*/ 63818 w 140208"/>
                    <a:gd name="connsiteY37" fmla="*/ 28861 h 202311"/>
                    <a:gd name="connsiteX38" fmla="*/ 67056 w 140208"/>
                    <a:gd name="connsiteY38" fmla="*/ 37243 h 202311"/>
                    <a:gd name="connsiteX39" fmla="*/ 75057 w 140208"/>
                    <a:gd name="connsiteY39" fmla="*/ 40577 h 202311"/>
                    <a:gd name="connsiteX40" fmla="*/ 83249 w 140208"/>
                    <a:gd name="connsiteY40" fmla="*/ 37243 h 202311"/>
                    <a:gd name="connsiteX41" fmla="*/ 86487 w 140208"/>
                    <a:gd name="connsiteY41" fmla="*/ 28861 h 202311"/>
                    <a:gd name="connsiteX42" fmla="*/ 83249 w 140208"/>
                    <a:gd name="connsiteY42" fmla="*/ 20384 h 2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0208" h="202311">
                      <a:moveTo>
                        <a:pt x="7810" y="97727"/>
                      </a:moveTo>
                      <a:cubicBezTo>
                        <a:pt x="12954" y="87440"/>
                        <a:pt x="20003" y="79439"/>
                        <a:pt x="28861" y="73914"/>
                      </a:cubicBezTo>
                      <a:cubicBezTo>
                        <a:pt x="37719" y="68390"/>
                        <a:pt x="47720" y="65532"/>
                        <a:pt x="58579" y="65532"/>
                      </a:cubicBezTo>
                      <a:cubicBezTo>
                        <a:pt x="67913" y="65532"/>
                        <a:pt x="76200" y="67437"/>
                        <a:pt x="83249" y="71247"/>
                      </a:cubicBezTo>
                      <a:cubicBezTo>
                        <a:pt x="90297" y="75057"/>
                        <a:pt x="95726" y="80010"/>
                        <a:pt x="99536" y="86201"/>
                      </a:cubicBezTo>
                      <a:lnTo>
                        <a:pt x="99536" y="67437"/>
                      </a:lnTo>
                      <a:lnTo>
                        <a:pt x="140208" y="67437"/>
                      </a:lnTo>
                      <a:lnTo>
                        <a:pt x="140208" y="200311"/>
                      </a:lnTo>
                      <a:lnTo>
                        <a:pt x="99536" y="200311"/>
                      </a:lnTo>
                      <a:lnTo>
                        <a:pt x="99536" y="181547"/>
                      </a:lnTo>
                      <a:cubicBezTo>
                        <a:pt x="95536" y="187738"/>
                        <a:pt x="90011" y="192786"/>
                        <a:pt x="82963" y="196596"/>
                      </a:cubicBezTo>
                      <a:cubicBezTo>
                        <a:pt x="75914" y="200406"/>
                        <a:pt x="67723" y="202311"/>
                        <a:pt x="58293" y="202311"/>
                      </a:cubicBezTo>
                      <a:cubicBezTo>
                        <a:pt x="47530" y="202311"/>
                        <a:pt x="37624" y="199454"/>
                        <a:pt x="28766" y="193834"/>
                      </a:cubicBezTo>
                      <a:cubicBezTo>
                        <a:pt x="19907" y="188214"/>
                        <a:pt x="12859" y="180213"/>
                        <a:pt x="7715" y="169831"/>
                      </a:cubicBezTo>
                      <a:cubicBezTo>
                        <a:pt x="2572" y="159449"/>
                        <a:pt x="0" y="147447"/>
                        <a:pt x="0" y="133731"/>
                      </a:cubicBezTo>
                      <a:cubicBezTo>
                        <a:pt x="0" y="120015"/>
                        <a:pt x="2572" y="108109"/>
                        <a:pt x="7715" y="97822"/>
                      </a:cubicBezTo>
                      <a:close/>
                      <a:moveTo>
                        <a:pt x="91154" y="109823"/>
                      </a:moveTo>
                      <a:cubicBezTo>
                        <a:pt x="85534" y="103918"/>
                        <a:pt x="78677" y="101060"/>
                        <a:pt x="70580" y="101060"/>
                      </a:cubicBezTo>
                      <a:cubicBezTo>
                        <a:pt x="62484" y="101060"/>
                        <a:pt x="55626" y="103918"/>
                        <a:pt x="50006" y="109728"/>
                      </a:cubicBezTo>
                      <a:cubicBezTo>
                        <a:pt x="44387" y="115538"/>
                        <a:pt x="41529" y="123539"/>
                        <a:pt x="41529" y="133636"/>
                      </a:cubicBezTo>
                      <a:cubicBezTo>
                        <a:pt x="41529" y="143732"/>
                        <a:pt x="44387" y="151829"/>
                        <a:pt x="50006" y="157829"/>
                      </a:cubicBezTo>
                      <a:cubicBezTo>
                        <a:pt x="55626" y="163735"/>
                        <a:pt x="62484" y="166783"/>
                        <a:pt x="70580" y="166783"/>
                      </a:cubicBezTo>
                      <a:cubicBezTo>
                        <a:pt x="78677" y="166783"/>
                        <a:pt x="85534" y="163830"/>
                        <a:pt x="91154" y="158020"/>
                      </a:cubicBezTo>
                      <a:cubicBezTo>
                        <a:pt x="96774" y="152114"/>
                        <a:pt x="99631" y="144113"/>
                        <a:pt x="99631" y="133922"/>
                      </a:cubicBezTo>
                      <a:cubicBezTo>
                        <a:pt x="99631" y="123730"/>
                        <a:pt x="96774" y="115729"/>
                        <a:pt x="91154" y="109823"/>
                      </a:cubicBezTo>
                      <a:close/>
                      <a:moveTo>
                        <a:pt x="95917" y="49816"/>
                      </a:moveTo>
                      <a:cubicBezTo>
                        <a:pt x="90297" y="55055"/>
                        <a:pt x="83344" y="57626"/>
                        <a:pt x="75057" y="57626"/>
                      </a:cubicBezTo>
                      <a:cubicBezTo>
                        <a:pt x="66770" y="57626"/>
                        <a:pt x="59912" y="54959"/>
                        <a:pt x="54293" y="49816"/>
                      </a:cubicBezTo>
                      <a:cubicBezTo>
                        <a:pt x="48768" y="44577"/>
                        <a:pt x="45910" y="37624"/>
                        <a:pt x="45910" y="28861"/>
                      </a:cubicBezTo>
                      <a:cubicBezTo>
                        <a:pt x="45910" y="20098"/>
                        <a:pt x="48673" y="13145"/>
                        <a:pt x="54293" y="7906"/>
                      </a:cubicBezTo>
                      <a:cubicBezTo>
                        <a:pt x="59817" y="2667"/>
                        <a:pt x="66770" y="0"/>
                        <a:pt x="75057" y="0"/>
                      </a:cubicBezTo>
                      <a:cubicBezTo>
                        <a:pt x="83344" y="0"/>
                        <a:pt x="90297" y="2572"/>
                        <a:pt x="95917" y="7906"/>
                      </a:cubicBezTo>
                      <a:cubicBezTo>
                        <a:pt x="101537" y="13145"/>
                        <a:pt x="104394" y="20098"/>
                        <a:pt x="104394" y="28861"/>
                      </a:cubicBezTo>
                      <a:cubicBezTo>
                        <a:pt x="104394" y="37624"/>
                        <a:pt x="101537" y="44577"/>
                        <a:pt x="95917" y="49816"/>
                      </a:cubicBezTo>
                      <a:close/>
                      <a:moveTo>
                        <a:pt x="83249" y="20384"/>
                      </a:moveTo>
                      <a:cubicBezTo>
                        <a:pt x="81058" y="18288"/>
                        <a:pt x="78391" y="17145"/>
                        <a:pt x="75057" y="17145"/>
                      </a:cubicBezTo>
                      <a:cubicBezTo>
                        <a:pt x="71723" y="17145"/>
                        <a:pt x="69247" y="18193"/>
                        <a:pt x="67056" y="20384"/>
                      </a:cubicBezTo>
                      <a:cubicBezTo>
                        <a:pt x="64960" y="22479"/>
                        <a:pt x="63818" y="25337"/>
                        <a:pt x="63818" y="28861"/>
                      </a:cubicBezTo>
                      <a:cubicBezTo>
                        <a:pt x="63818" y="32385"/>
                        <a:pt x="64865" y="34957"/>
                        <a:pt x="67056" y="37243"/>
                      </a:cubicBezTo>
                      <a:cubicBezTo>
                        <a:pt x="69247" y="39434"/>
                        <a:pt x="71819" y="40577"/>
                        <a:pt x="75057" y="40577"/>
                      </a:cubicBezTo>
                      <a:cubicBezTo>
                        <a:pt x="78296" y="40577"/>
                        <a:pt x="81153" y="39434"/>
                        <a:pt x="83249" y="37243"/>
                      </a:cubicBezTo>
                      <a:cubicBezTo>
                        <a:pt x="85439" y="35052"/>
                        <a:pt x="86487" y="32290"/>
                        <a:pt x="86487" y="28861"/>
                      </a:cubicBezTo>
                      <a:cubicBezTo>
                        <a:pt x="86487" y="25432"/>
                        <a:pt x="85439" y="22574"/>
                        <a:pt x="83249" y="20384"/>
                      </a:cubicBezTo>
                      <a:close/>
                    </a:path>
                  </a:pathLst>
                </a:custGeom>
                <a:grpFill/>
                <a:ln w="9525" cap="flat">
                  <a:noFill/>
                  <a:prstDash val="solid"/>
                  <a:miter/>
                </a:ln>
              </p:spPr>
              <p:txBody>
                <a:bodyPr rtlCol="0" anchor="ctr"/>
                <a:lstStyle/>
                <a:p>
                  <a:endParaRPr lang="fi-FI" sz="3200"/>
                </a:p>
              </p:txBody>
            </p:sp>
            <p:sp>
              <p:nvSpPr>
                <p:cNvPr id="624" name="Vapaamuotoinen: Muoto 623">
                  <a:extLst>
                    <a:ext uri="{FF2B5EF4-FFF2-40B4-BE49-F238E27FC236}">
                      <a16:creationId xmlns:a16="http://schemas.microsoft.com/office/drawing/2014/main" id="{5D71B556-E465-171F-1E2D-67DE1A09DCC5}"/>
                    </a:ext>
                  </a:extLst>
                </p:cNvPr>
                <p:cNvSpPr/>
                <p:nvPr/>
              </p:nvSpPr>
              <p:spPr>
                <a:xfrm>
                  <a:off x="4255103" y="2560891"/>
                  <a:ext cx="33337" cy="166211"/>
                </a:xfrm>
                <a:custGeom>
                  <a:avLst/>
                  <a:gdLst>
                    <a:gd name="connsiteX0" fmla="*/ 33338 w 33337"/>
                    <a:gd name="connsiteY0" fmla="*/ 0 h 166211"/>
                    <a:gd name="connsiteX1" fmla="*/ 33338 w 33337"/>
                    <a:gd name="connsiteY1" fmla="*/ 166211 h 166211"/>
                    <a:gd name="connsiteX2" fmla="*/ 0 w 33337"/>
                    <a:gd name="connsiteY2" fmla="*/ 166211 h 166211"/>
                    <a:gd name="connsiteX3" fmla="*/ 0 w 33337"/>
                    <a:gd name="connsiteY3" fmla="*/ 0 h 166211"/>
                    <a:gd name="connsiteX4" fmla="*/ 33338 w 33337"/>
                    <a:gd name="connsiteY4" fmla="*/ 0 h 16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166211">
                      <a:moveTo>
                        <a:pt x="33338" y="0"/>
                      </a:moveTo>
                      <a:lnTo>
                        <a:pt x="33338" y="166211"/>
                      </a:lnTo>
                      <a:lnTo>
                        <a:pt x="0" y="166211"/>
                      </a:lnTo>
                      <a:lnTo>
                        <a:pt x="0" y="0"/>
                      </a:lnTo>
                      <a:lnTo>
                        <a:pt x="33338" y="0"/>
                      </a:lnTo>
                      <a:close/>
                    </a:path>
                  </a:pathLst>
                </a:custGeom>
                <a:grpFill/>
                <a:ln w="9525" cap="flat">
                  <a:noFill/>
                  <a:prstDash val="solid"/>
                  <a:miter/>
                </a:ln>
              </p:spPr>
              <p:txBody>
                <a:bodyPr rtlCol="0" anchor="ctr"/>
                <a:lstStyle/>
                <a:p>
                  <a:endParaRPr lang="fi-FI" sz="3200"/>
                </a:p>
              </p:txBody>
            </p:sp>
            <p:sp>
              <p:nvSpPr>
                <p:cNvPr id="625" name="Vapaamuotoinen: Muoto 624">
                  <a:extLst>
                    <a:ext uri="{FF2B5EF4-FFF2-40B4-BE49-F238E27FC236}">
                      <a16:creationId xmlns:a16="http://schemas.microsoft.com/office/drawing/2014/main" id="{92D41075-A966-12AC-3BCE-853F20B2AC45}"/>
                    </a:ext>
                  </a:extLst>
                </p:cNvPr>
                <p:cNvSpPr/>
                <p:nvPr/>
              </p:nvSpPr>
              <p:spPr>
                <a:xfrm>
                  <a:off x="4321206" y="2593276"/>
                  <a:ext cx="125730" cy="133826"/>
                </a:xfrm>
                <a:custGeom>
                  <a:avLst/>
                  <a:gdLst>
                    <a:gd name="connsiteX0" fmla="*/ 111252 w 125730"/>
                    <a:gd name="connsiteY0" fmla="*/ 14954 h 133826"/>
                    <a:gd name="connsiteX1" fmla="*/ 125730 w 125730"/>
                    <a:gd name="connsiteY1" fmla="*/ 56483 h 133826"/>
                    <a:gd name="connsiteX2" fmla="*/ 125730 w 125730"/>
                    <a:gd name="connsiteY2" fmla="*/ 133826 h 133826"/>
                    <a:gd name="connsiteX3" fmla="*/ 92393 w 125730"/>
                    <a:gd name="connsiteY3" fmla="*/ 133826 h 133826"/>
                    <a:gd name="connsiteX4" fmla="*/ 92393 w 125730"/>
                    <a:gd name="connsiteY4" fmla="*/ 60960 h 133826"/>
                    <a:gd name="connsiteX5" fmla="*/ 84582 w 125730"/>
                    <a:gd name="connsiteY5" fmla="*/ 36767 h 133826"/>
                    <a:gd name="connsiteX6" fmla="*/ 63151 w 125730"/>
                    <a:gd name="connsiteY6" fmla="*/ 28289 h 133826"/>
                    <a:gd name="connsiteX7" fmla="*/ 41339 w 125730"/>
                    <a:gd name="connsiteY7" fmla="*/ 36767 h 133826"/>
                    <a:gd name="connsiteX8" fmla="*/ 33338 w 125730"/>
                    <a:gd name="connsiteY8" fmla="*/ 60960 h 133826"/>
                    <a:gd name="connsiteX9" fmla="*/ 33338 w 125730"/>
                    <a:gd name="connsiteY9" fmla="*/ 133826 h 133826"/>
                    <a:gd name="connsiteX10" fmla="*/ 0 w 125730"/>
                    <a:gd name="connsiteY10" fmla="*/ 133826 h 133826"/>
                    <a:gd name="connsiteX11" fmla="*/ 0 w 125730"/>
                    <a:gd name="connsiteY11" fmla="*/ 1905 h 133826"/>
                    <a:gd name="connsiteX12" fmla="*/ 33338 w 125730"/>
                    <a:gd name="connsiteY12" fmla="*/ 1905 h 133826"/>
                    <a:gd name="connsiteX13" fmla="*/ 33338 w 125730"/>
                    <a:gd name="connsiteY13" fmla="*/ 18288 h 133826"/>
                    <a:gd name="connsiteX14" fmla="*/ 50387 w 125730"/>
                    <a:gd name="connsiteY14" fmla="*/ 4858 h 133826"/>
                    <a:gd name="connsiteX15" fmla="*/ 73152 w 125730"/>
                    <a:gd name="connsiteY15" fmla="*/ 0 h 133826"/>
                    <a:gd name="connsiteX16" fmla="*/ 111252 w 125730"/>
                    <a:gd name="connsiteY16" fmla="*/ 14859 h 1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30" h="133826">
                      <a:moveTo>
                        <a:pt x="111252" y="14954"/>
                      </a:moveTo>
                      <a:cubicBezTo>
                        <a:pt x="120968" y="24860"/>
                        <a:pt x="125730" y="38767"/>
                        <a:pt x="125730" y="56483"/>
                      </a:cubicBezTo>
                      <a:lnTo>
                        <a:pt x="125730" y="133826"/>
                      </a:lnTo>
                      <a:lnTo>
                        <a:pt x="92393" y="133826"/>
                      </a:lnTo>
                      <a:lnTo>
                        <a:pt x="92393" y="60960"/>
                      </a:lnTo>
                      <a:cubicBezTo>
                        <a:pt x="92393" y="50483"/>
                        <a:pt x="89821" y="42386"/>
                        <a:pt x="84582" y="36767"/>
                      </a:cubicBezTo>
                      <a:cubicBezTo>
                        <a:pt x="79343" y="31147"/>
                        <a:pt x="72200" y="28289"/>
                        <a:pt x="63151" y="28289"/>
                      </a:cubicBezTo>
                      <a:cubicBezTo>
                        <a:pt x="54102" y="28289"/>
                        <a:pt x="46672" y="31147"/>
                        <a:pt x="41339" y="36767"/>
                      </a:cubicBezTo>
                      <a:cubicBezTo>
                        <a:pt x="36004" y="42386"/>
                        <a:pt x="33338" y="50483"/>
                        <a:pt x="33338" y="60960"/>
                      </a:cubicBezTo>
                      <a:lnTo>
                        <a:pt x="33338" y="133826"/>
                      </a:lnTo>
                      <a:lnTo>
                        <a:pt x="0" y="133826"/>
                      </a:lnTo>
                      <a:lnTo>
                        <a:pt x="0" y="1905"/>
                      </a:lnTo>
                      <a:lnTo>
                        <a:pt x="33338" y="1905"/>
                      </a:lnTo>
                      <a:lnTo>
                        <a:pt x="33338" y="18288"/>
                      </a:lnTo>
                      <a:cubicBezTo>
                        <a:pt x="37814" y="12573"/>
                        <a:pt x="43434" y="8096"/>
                        <a:pt x="50387" y="4858"/>
                      </a:cubicBezTo>
                      <a:cubicBezTo>
                        <a:pt x="57245" y="1619"/>
                        <a:pt x="64865" y="0"/>
                        <a:pt x="73152" y="0"/>
                      </a:cubicBezTo>
                      <a:cubicBezTo>
                        <a:pt x="88868" y="0"/>
                        <a:pt x="101537" y="4953"/>
                        <a:pt x="111252" y="14859"/>
                      </a:cubicBezTo>
                      <a:close/>
                    </a:path>
                  </a:pathLst>
                </a:custGeom>
                <a:grpFill/>
                <a:ln w="9525" cap="flat">
                  <a:noFill/>
                  <a:prstDash val="solid"/>
                  <a:miter/>
                </a:ln>
              </p:spPr>
              <p:txBody>
                <a:bodyPr rtlCol="0" anchor="ctr"/>
                <a:lstStyle/>
                <a:p>
                  <a:endParaRPr lang="fi-FI" sz="3200"/>
                </a:p>
              </p:txBody>
            </p:sp>
            <p:sp>
              <p:nvSpPr>
                <p:cNvPr id="626" name="Vapaamuotoinen: Muoto 625">
                  <a:extLst>
                    <a:ext uri="{FF2B5EF4-FFF2-40B4-BE49-F238E27FC236}">
                      <a16:creationId xmlns:a16="http://schemas.microsoft.com/office/drawing/2014/main" id="{BBBC53FE-0237-5278-04FB-AD74D47C6170}"/>
                    </a:ext>
                  </a:extLst>
                </p:cNvPr>
                <p:cNvSpPr/>
                <p:nvPr/>
              </p:nvSpPr>
              <p:spPr>
                <a:xfrm>
                  <a:off x="4478655" y="2550890"/>
                  <a:ext cx="121443" cy="176212"/>
                </a:xfrm>
                <a:custGeom>
                  <a:avLst/>
                  <a:gdLst>
                    <a:gd name="connsiteX0" fmla="*/ 78105 w 121443"/>
                    <a:gd name="connsiteY0" fmla="*/ 176213 h 176212"/>
                    <a:gd name="connsiteX1" fmla="*/ 33338 w 121443"/>
                    <a:gd name="connsiteY1" fmla="*/ 120015 h 176212"/>
                    <a:gd name="connsiteX2" fmla="*/ 33338 w 121443"/>
                    <a:gd name="connsiteY2" fmla="*/ 176213 h 176212"/>
                    <a:gd name="connsiteX3" fmla="*/ 0 w 121443"/>
                    <a:gd name="connsiteY3" fmla="*/ 176213 h 176212"/>
                    <a:gd name="connsiteX4" fmla="*/ 0 w 121443"/>
                    <a:gd name="connsiteY4" fmla="*/ 0 h 176212"/>
                    <a:gd name="connsiteX5" fmla="*/ 33338 w 121443"/>
                    <a:gd name="connsiteY5" fmla="*/ 0 h 176212"/>
                    <a:gd name="connsiteX6" fmla="*/ 33338 w 121443"/>
                    <a:gd name="connsiteY6" fmla="*/ 100298 h 176212"/>
                    <a:gd name="connsiteX7" fmla="*/ 77629 w 121443"/>
                    <a:gd name="connsiteY7" fmla="*/ 44291 h 176212"/>
                    <a:gd name="connsiteX8" fmla="*/ 120968 w 121443"/>
                    <a:gd name="connsiteY8" fmla="*/ 44291 h 176212"/>
                    <a:gd name="connsiteX9" fmla="*/ 62865 w 121443"/>
                    <a:gd name="connsiteY9" fmla="*/ 110490 h 176212"/>
                    <a:gd name="connsiteX10" fmla="*/ 121444 w 121443"/>
                    <a:gd name="connsiteY10" fmla="*/ 176213 h 176212"/>
                    <a:gd name="connsiteX11" fmla="*/ 78105 w 121443"/>
                    <a:gd name="connsiteY11" fmla="*/ 176213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43" h="176212">
                      <a:moveTo>
                        <a:pt x="78105" y="176213"/>
                      </a:moveTo>
                      <a:lnTo>
                        <a:pt x="33338" y="120015"/>
                      </a:lnTo>
                      <a:lnTo>
                        <a:pt x="33338" y="176213"/>
                      </a:lnTo>
                      <a:lnTo>
                        <a:pt x="0" y="176213"/>
                      </a:lnTo>
                      <a:lnTo>
                        <a:pt x="0" y="0"/>
                      </a:lnTo>
                      <a:lnTo>
                        <a:pt x="33338" y="0"/>
                      </a:lnTo>
                      <a:lnTo>
                        <a:pt x="33338" y="100298"/>
                      </a:lnTo>
                      <a:lnTo>
                        <a:pt x="77629" y="44291"/>
                      </a:lnTo>
                      <a:lnTo>
                        <a:pt x="120968" y="44291"/>
                      </a:lnTo>
                      <a:lnTo>
                        <a:pt x="62865" y="110490"/>
                      </a:lnTo>
                      <a:lnTo>
                        <a:pt x="121444" y="176213"/>
                      </a:lnTo>
                      <a:lnTo>
                        <a:pt x="78105" y="176213"/>
                      </a:lnTo>
                      <a:close/>
                    </a:path>
                  </a:pathLst>
                </a:custGeom>
                <a:grpFill/>
                <a:ln w="9525" cap="flat">
                  <a:noFill/>
                  <a:prstDash val="solid"/>
                  <a:miter/>
                </a:ln>
              </p:spPr>
              <p:txBody>
                <a:bodyPr rtlCol="0" anchor="ctr"/>
                <a:lstStyle/>
                <a:p>
                  <a:endParaRPr lang="fi-FI" sz="3200"/>
                </a:p>
              </p:txBody>
            </p:sp>
            <p:sp>
              <p:nvSpPr>
                <p:cNvPr id="627" name="Vapaamuotoinen: Muoto 626">
                  <a:extLst>
                    <a:ext uri="{FF2B5EF4-FFF2-40B4-BE49-F238E27FC236}">
                      <a16:creationId xmlns:a16="http://schemas.microsoft.com/office/drawing/2014/main" id="{028B14F1-EB63-2FC3-2F73-1AB75D2E09E5}"/>
                    </a:ext>
                  </a:extLst>
                </p:cNvPr>
                <p:cNvSpPr/>
                <p:nvPr/>
              </p:nvSpPr>
              <p:spPr>
                <a:xfrm>
                  <a:off x="4609433" y="2593086"/>
                  <a:ext cx="135635" cy="136207"/>
                </a:xfrm>
                <a:custGeom>
                  <a:avLst/>
                  <a:gdLst>
                    <a:gd name="connsiteX0" fmla="*/ 32575 w 135635"/>
                    <a:gd name="connsiteY0" fmla="*/ 127730 h 136207"/>
                    <a:gd name="connsiteX1" fmla="*/ 8668 w 135635"/>
                    <a:gd name="connsiteY1" fmla="*/ 103822 h 136207"/>
                    <a:gd name="connsiteX2" fmla="*/ 0 w 135635"/>
                    <a:gd name="connsiteY2" fmla="*/ 68104 h 136207"/>
                    <a:gd name="connsiteX3" fmla="*/ 8953 w 135635"/>
                    <a:gd name="connsiteY3" fmla="*/ 32385 h 136207"/>
                    <a:gd name="connsiteX4" fmla="*/ 33338 w 135635"/>
                    <a:gd name="connsiteY4" fmla="*/ 8477 h 136207"/>
                    <a:gd name="connsiteX5" fmla="*/ 67818 w 135635"/>
                    <a:gd name="connsiteY5" fmla="*/ 0 h 136207"/>
                    <a:gd name="connsiteX6" fmla="*/ 102298 w 135635"/>
                    <a:gd name="connsiteY6" fmla="*/ 8477 h 136207"/>
                    <a:gd name="connsiteX7" fmla="*/ 126682 w 135635"/>
                    <a:gd name="connsiteY7" fmla="*/ 32385 h 136207"/>
                    <a:gd name="connsiteX8" fmla="*/ 135636 w 135635"/>
                    <a:gd name="connsiteY8" fmla="*/ 68104 h 136207"/>
                    <a:gd name="connsiteX9" fmla="*/ 126492 w 135635"/>
                    <a:gd name="connsiteY9" fmla="*/ 103822 h 136207"/>
                    <a:gd name="connsiteX10" fmla="*/ 101727 w 135635"/>
                    <a:gd name="connsiteY10" fmla="*/ 127730 h 136207"/>
                    <a:gd name="connsiteX11" fmla="*/ 66866 w 135635"/>
                    <a:gd name="connsiteY11" fmla="*/ 136208 h 136207"/>
                    <a:gd name="connsiteX12" fmla="*/ 32575 w 135635"/>
                    <a:gd name="connsiteY12" fmla="*/ 127730 h 136207"/>
                    <a:gd name="connsiteX13" fmla="*/ 83915 w 135635"/>
                    <a:gd name="connsiteY13" fmla="*/ 102775 h 136207"/>
                    <a:gd name="connsiteX14" fmla="*/ 96679 w 135635"/>
                    <a:gd name="connsiteY14" fmla="*/ 89535 h 136207"/>
                    <a:gd name="connsiteX15" fmla="*/ 101441 w 135635"/>
                    <a:gd name="connsiteY15" fmla="*/ 68104 h 136207"/>
                    <a:gd name="connsiteX16" fmla="*/ 91535 w 135635"/>
                    <a:gd name="connsiteY16" fmla="*/ 39148 h 136207"/>
                    <a:gd name="connsiteX17" fmla="*/ 67342 w 135635"/>
                    <a:gd name="connsiteY17" fmla="*/ 29051 h 136207"/>
                    <a:gd name="connsiteX18" fmla="*/ 43434 w 135635"/>
                    <a:gd name="connsiteY18" fmla="*/ 39148 h 136207"/>
                    <a:gd name="connsiteX19" fmla="*/ 33814 w 135635"/>
                    <a:gd name="connsiteY19" fmla="*/ 68104 h 136207"/>
                    <a:gd name="connsiteX20" fmla="*/ 43244 w 135635"/>
                    <a:gd name="connsiteY20" fmla="*/ 97060 h 136207"/>
                    <a:gd name="connsiteX21" fmla="*/ 66961 w 135635"/>
                    <a:gd name="connsiteY21" fmla="*/ 107156 h 136207"/>
                    <a:gd name="connsiteX22" fmla="*/ 84011 w 135635"/>
                    <a:gd name="connsiteY22" fmla="*/ 10277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635" h="136207">
                      <a:moveTo>
                        <a:pt x="32575" y="127730"/>
                      </a:moveTo>
                      <a:cubicBezTo>
                        <a:pt x="22384" y="122111"/>
                        <a:pt x="14478" y="114109"/>
                        <a:pt x="8668" y="103822"/>
                      </a:cubicBezTo>
                      <a:cubicBezTo>
                        <a:pt x="2857" y="93536"/>
                        <a:pt x="0" y="81629"/>
                        <a:pt x="0" y="68104"/>
                      </a:cubicBezTo>
                      <a:cubicBezTo>
                        <a:pt x="0" y="54578"/>
                        <a:pt x="2953" y="42672"/>
                        <a:pt x="8953" y="32385"/>
                      </a:cubicBezTo>
                      <a:cubicBezTo>
                        <a:pt x="14859" y="22098"/>
                        <a:pt x="23050" y="14097"/>
                        <a:pt x="33338" y="8477"/>
                      </a:cubicBezTo>
                      <a:cubicBezTo>
                        <a:pt x="43624" y="2857"/>
                        <a:pt x="55150" y="0"/>
                        <a:pt x="67818" y="0"/>
                      </a:cubicBezTo>
                      <a:cubicBezTo>
                        <a:pt x="80486" y="0"/>
                        <a:pt x="92012" y="2857"/>
                        <a:pt x="102298" y="8477"/>
                      </a:cubicBezTo>
                      <a:cubicBezTo>
                        <a:pt x="112586" y="14097"/>
                        <a:pt x="120777" y="22098"/>
                        <a:pt x="126682" y="32385"/>
                      </a:cubicBezTo>
                      <a:cubicBezTo>
                        <a:pt x="132588" y="42672"/>
                        <a:pt x="135636" y="54578"/>
                        <a:pt x="135636" y="68104"/>
                      </a:cubicBezTo>
                      <a:cubicBezTo>
                        <a:pt x="135636" y="81629"/>
                        <a:pt x="132588" y="93536"/>
                        <a:pt x="126492" y="103822"/>
                      </a:cubicBezTo>
                      <a:cubicBezTo>
                        <a:pt x="120396" y="114109"/>
                        <a:pt x="112109" y="122111"/>
                        <a:pt x="101727" y="127730"/>
                      </a:cubicBezTo>
                      <a:cubicBezTo>
                        <a:pt x="91345" y="133350"/>
                        <a:pt x="79724" y="136208"/>
                        <a:pt x="66866" y="136208"/>
                      </a:cubicBezTo>
                      <a:cubicBezTo>
                        <a:pt x="54007" y="136208"/>
                        <a:pt x="42767" y="133350"/>
                        <a:pt x="32575" y="127730"/>
                      </a:cubicBezTo>
                      <a:close/>
                      <a:moveTo>
                        <a:pt x="83915" y="102775"/>
                      </a:moveTo>
                      <a:cubicBezTo>
                        <a:pt x="89249" y="99822"/>
                        <a:pt x="93440" y="95440"/>
                        <a:pt x="96679" y="89535"/>
                      </a:cubicBezTo>
                      <a:cubicBezTo>
                        <a:pt x="99822" y="83629"/>
                        <a:pt x="101441" y="76486"/>
                        <a:pt x="101441" y="68104"/>
                      </a:cubicBezTo>
                      <a:cubicBezTo>
                        <a:pt x="101441" y="55531"/>
                        <a:pt x="98107" y="45910"/>
                        <a:pt x="91535" y="39148"/>
                      </a:cubicBezTo>
                      <a:cubicBezTo>
                        <a:pt x="84963" y="32385"/>
                        <a:pt x="76867" y="29051"/>
                        <a:pt x="67342" y="29051"/>
                      </a:cubicBezTo>
                      <a:cubicBezTo>
                        <a:pt x="57817" y="29051"/>
                        <a:pt x="49816" y="32385"/>
                        <a:pt x="43434" y="39148"/>
                      </a:cubicBezTo>
                      <a:cubicBezTo>
                        <a:pt x="36957" y="45910"/>
                        <a:pt x="33814" y="55531"/>
                        <a:pt x="33814" y="68104"/>
                      </a:cubicBezTo>
                      <a:cubicBezTo>
                        <a:pt x="33814" y="80677"/>
                        <a:pt x="36957" y="90297"/>
                        <a:pt x="43244" y="97060"/>
                      </a:cubicBezTo>
                      <a:cubicBezTo>
                        <a:pt x="49530" y="103822"/>
                        <a:pt x="57436" y="107156"/>
                        <a:pt x="66961" y="107156"/>
                      </a:cubicBezTo>
                      <a:cubicBezTo>
                        <a:pt x="72962" y="107156"/>
                        <a:pt x="78676" y="105727"/>
                        <a:pt x="84011" y="102775"/>
                      </a:cubicBezTo>
                      <a:close/>
                    </a:path>
                  </a:pathLst>
                </a:custGeom>
                <a:grpFill/>
                <a:ln w="9525" cap="flat">
                  <a:noFill/>
                  <a:prstDash val="solid"/>
                  <a:miter/>
                </a:ln>
              </p:spPr>
              <p:txBody>
                <a:bodyPr rtlCol="0" anchor="ctr"/>
                <a:lstStyle/>
                <a:p>
                  <a:endParaRPr lang="fi-FI" sz="3200"/>
                </a:p>
              </p:txBody>
            </p:sp>
            <p:sp>
              <p:nvSpPr>
                <p:cNvPr id="628" name="Vapaamuotoinen: Muoto 627">
                  <a:extLst>
                    <a:ext uri="{FF2B5EF4-FFF2-40B4-BE49-F238E27FC236}">
                      <a16:creationId xmlns:a16="http://schemas.microsoft.com/office/drawing/2014/main" id="{5BF6D395-A251-13F9-CBC2-EAB6080A16D4}"/>
                    </a:ext>
                  </a:extLst>
                </p:cNvPr>
                <p:cNvSpPr/>
                <p:nvPr/>
              </p:nvSpPr>
              <p:spPr>
                <a:xfrm>
                  <a:off x="4761357" y="2593086"/>
                  <a:ext cx="135636" cy="136207"/>
                </a:xfrm>
                <a:custGeom>
                  <a:avLst/>
                  <a:gdLst>
                    <a:gd name="connsiteX0" fmla="*/ 32575 w 135636"/>
                    <a:gd name="connsiteY0" fmla="*/ 127730 h 136207"/>
                    <a:gd name="connsiteX1" fmla="*/ 8668 w 135636"/>
                    <a:gd name="connsiteY1" fmla="*/ 103822 h 136207"/>
                    <a:gd name="connsiteX2" fmla="*/ 0 w 135636"/>
                    <a:gd name="connsiteY2" fmla="*/ 68104 h 136207"/>
                    <a:gd name="connsiteX3" fmla="*/ 8953 w 135636"/>
                    <a:gd name="connsiteY3" fmla="*/ 32385 h 136207"/>
                    <a:gd name="connsiteX4" fmla="*/ 33338 w 135636"/>
                    <a:gd name="connsiteY4" fmla="*/ 8477 h 136207"/>
                    <a:gd name="connsiteX5" fmla="*/ 67818 w 135636"/>
                    <a:gd name="connsiteY5" fmla="*/ 0 h 136207"/>
                    <a:gd name="connsiteX6" fmla="*/ 102299 w 135636"/>
                    <a:gd name="connsiteY6" fmla="*/ 8477 h 136207"/>
                    <a:gd name="connsiteX7" fmla="*/ 126682 w 135636"/>
                    <a:gd name="connsiteY7" fmla="*/ 32385 h 136207"/>
                    <a:gd name="connsiteX8" fmla="*/ 135636 w 135636"/>
                    <a:gd name="connsiteY8" fmla="*/ 68104 h 136207"/>
                    <a:gd name="connsiteX9" fmla="*/ 126492 w 135636"/>
                    <a:gd name="connsiteY9" fmla="*/ 103822 h 136207"/>
                    <a:gd name="connsiteX10" fmla="*/ 101727 w 135636"/>
                    <a:gd name="connsiteY10" fmla="*/ 127730 h 136207"/>
                    <a:gd name="connsiteX11" fmla="*/ 66866 w 135636"/>
                    <a:gd name="connsiteY11" fmla="*/ 136208 h 136207"/>
                    <a:gd name="connsiteX12" fmla="*/ 32575 w 135636"/>
                    <a:gd name="connsiteY12" fmla="*/ 127730 h 136207"/>
                    <a:gd name="connsiteX13" fmla="*/ 83915 w 135636"/>
                    <a:gd name="connsiteY13" fmla="*/ 102775 h 136207"/>
                    <a:gd name="connsiteX14" fmla="*/ 96679 w 135636"/>
                    <a:gd name="connsiteY14" fmla="*/ 89535 h 136207"/>
                    <a:gd name="connsiteX15" fmla="*/ 101441 w 135636"/>
                    <a:gd name="connsiteY15" fmla="*/ 68104 h 136207"/>
                    <a:gd name="connsiteX16" fmla="*/ 91535 w 135636"/>
                    <a:gd name="connsiteY16" fmla="*/ 39148 h 136207"/>
                    <a:gd name="connsiteX17" fmla="*/ 67342 w 135636"/>
                    <a:gd name="connsiteY17" fmla="*/ 29051 h 136207"/>
                    <a:gd name="connsiteX18" fmla="*/ 43434 w 135636"/>
                    <a:gd name="connsiteY18" fmla="*/ 39148 h 136207"/>
                    <a:gd name="connsiteX19" fmla="*/ 33814 w 135636"/>
                    <a:gd name="connsiteY19" fmla="*/ 68104 h 136207"/>
                    <a:gd name="connsiteX20" fmla="*/ 43243 w 135636"/>
                    <a:gd name="connsiteY20" fmla="*/ 97060 h 136207"/>
                    <a:gd name="connsiteX21" fmla="*/ 66961 w 135636"/>
                    <a:gd name="connsiteY21" fmla="*/ 107156 h 136207"/>
                    <a:gd name="connsiteX22" fmla="*/ 84011 w 135636"/>
                    <a:gd name="connsiteY22" fmla="*/ 10277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636" h="136207">
                      <a:moveTo>
                        <a:pt x="32575" y="127730"/>
                      </a:moveTo>
                      <a:cubicBezTo>
                        <a:pt x="22384" y="122111"/>
                        <a:pt x="14478" y="114109"/>
                        <a:pt x="8668" y="103822"/>
                      </a:cubicBezTo>
                      <a:cubicBezTo>
                        <a:pt x="2857" y="93536"/>
                        <a:pt x="0" y="81629"/>
                        <a:pt x="0" y="68104"/>
                      </a:cubicBezTo>
                      <a:cubicBezTo>
                        <a:pt x="0" y="54578"/>
                        <a:pt x="2953" y="42672"/>
                        <a:pt x="8953" y="32385"/>
                      </a:cubicBezTo>
                      <a:cubicBezTo>
                        <a:pt x="14859" y="22098"/>
                        <a:pt x="23050" y="14097"/>
                        <a:pt x="33338" y="8477"/>
                      </a:cubicBezTo>
                      <a:cubicBezTo>
                        <a:pt x="43624" y="2857"/>
                        <a:pt x="55150" y="0"/>
                        <a:pt x="67818" y="0"/>
                      </a:cubicBezTo>
                      <a:cubicBezTo>
                        <a:pt x="80486" y="0"/>
                        <a:pt x="92012" y="2857"/>
                        <a:pt x="102299" y="8477"/>
                      </a:cubicBezTo>
                      <a:cubicBezTo>
                        <a:pt x="112585" y="14097"/>
                        <a:pt x="120777" y="22098"/>
                        <a:pt x="126682" y="32385"/>
                      </a:cubicBezTo>
                      <a:cubicBezTo>
                        <a:pt x="132588" y="42672"/>
                        <a:pt x="135636" y="54578"/>
                        <a:pt x="135636" y="68104"/>
                      </a:cubicBezTo>
                      <a:cubicBezTo>
                        <a:pt x="135636" y="81629"/>
                        <a:pt x="132588" y="93536"/>
                        <a:pt x="126492" y="103822"/>
                      </a:cubicBezTo>
                      <a:cubicBezTo>
                        <a:pt x="120396" y="114109"/>
                        <a:pt x="112109" y="122111"/>
                        <a:pt x="101727" y="127730"/>
                      </a:cubicBezTo>
                      <a:cubicBezTo>
                        <a:pt x="91345" y="133350"/>
                        <a:pt x="79724" y="136208"/>
                        <a:pt x="66866" y="136208"/>
                      </a:cubicBezTo>
                      <a:cubicBezTo>
                        <a:pt x="54007" y="136208"/>
                        <a:pt x="42767" y="133350"/>
                        <a:pt x="32575" y="127730"/>
                      </a:cubicBezTo>
                      <a:close/>
                      <a:moveTo>
                        <a:pt x="83915" y="102775"/>
                      </a:moveTo>
                      <a:cubicBezTo>
                        <a:pt x="89249" y="99822"/>
                        <a:pt x="93440" y="95440"/>
                        <a:pt x="96679" y="89535"/>
                      </a:cubicBezTo>
                      <a:cubicBezTo>
                        <a:pt x="99822" y="83629"/>
                        <a:pt x="101441" y="76486"/>
                        <a:pt x="101441" y="68104"/>
                      </a:cubicBezTo>
                      <a:cubicBezTo>
                        <a:pt x="101441" y="55531"/>
                        <a:pt x="98107" y="45910"/>
                        <a:pt x="91535" y="39148"/>
                      </a:cubicBezTo>
                      <a:cubicBezTo>
                        <a:pt x="84963" y="32385"/>
                        <a:pt x="76867" y="29051"/>
                        <a:pt x="67342" y="29051"/>
                      </a:cubicBezTo>
                      <a:cubicBezTo>
                        <a:pt x="57817" y="29051"/>
                        <a:pt x="49816" y="32385"/>
                        <a:pt x="43434" y="39148"/>
                      </a:cubicBezTo>
                      <a:cubicBezTo>
                        <a:pt x="36957" y="45910"/>
                        <a:pt x="33814" y="55531"/>
                        <a:pt x="33814" y="68104"/>
                      </a:cubicBezTo>
                      <a:cubicBezTo>
                        <a:pt x="33814" y="80677"/>
                        <a:pt x="36957" y="90297"/>
                        <a:pt x="43243" y="97060"/>
                      </a:cubicBezTo>
                      <a:cubicBezTo>
                        <a:pt x="49530" y="103822"/>
                        <a:pt x="57436" y="107156"/>
                        <a:pt x="66961" y="107156"/>
                      </a:cubicBezTo>
                      <a:cubicBezTo>
                        <a:pt x="72962" y="107156"/>
                        <a:pt x="78676" y="105727"/>
                        <a:pt x="84011" y="102775"/>
                      </a:cubicBezTo>
                      <a:close/>
                    </a:path>
                  </a:pathLst>
                </a:custGeom>
                <a:grpFill/>
                <a:ln w="9525" cap="flat">
                  <a:noFill/>
                  <a:prstDash val="solid"/>
                  <a:miter/>
                </a:ln>
              </p:spPr>
              <p:txBody>
                <a:bodyPr rtlCol="0" anchor="ctr"/>
                <a:lstStyle/>
                <a:p>
                  <a:endParaRPr lang="fi-FI" sz="3200"/>
                </a:p>
              </p:txBody>
            </p:sp>
          </p:grpSp>
          <p:grpSp>
            <p:nvGrpSpPr>
              <p:cNvPr id="650" name="Ryhmä 649">
                <a:extLst>
                  <a:ext uri="{FF2B5EF4-FFF2-40B4-BE49-F238E27FC236}">
                    <a16:creationId xmlns:a16="http://schemas.microsoft.com/office/drawing/2014/main" id="{262BAD73-F51C-B7AA-9F81-2E7B00FF2319}"/>
                  </a:ext>
                  <a:ext uri="{C183D7F6-B498-43B3-948B-1728B52AA6E4}">
                    <adec:decorative xmlns:adec="http://schemas.microsoft.com/office/drawing/2017/decorative" val="1"/>
                  </a:ext>
                </a:extLst>
              </p:cNvPr>
              <p:cNvGrpSpPr/>
              <p:nvPr userDrawn="1"/>
            </p:nvGrpSpPr>
            <p:grpSpPr>
              <a:xfrm>
                <a:off x="4536116" y="3165201"/>
                <a:ext cx="720940" cy="292310"/>
                <a:chOff x="3972400" y="2303240"/>
                <a:chExt cx="1200912" cy="486918"/>
              </a:xfrm>
              <a:solidFill>
                <a:schemeClr val="accent2"/>
              </a:solidFill>
            </p:grpSpPr>
            <p:sp>
              <p:nvSpPr>
                <p:cNvPr id="633" name="Vapaamuotoinen: Muoto 632">
                  <a:extLst>
                    <a:ext uri="{FF2B5EF4-FFF2-40B4-BE49-F238E27FC236}">
                      <a16:creationId xmlns:a16="http://schemas.microsoft.com/office/drawing/2014/main" id="{B056FF2F-6EF8-F087-4C0A-3B7C3D82F2C7}"/>
                    </a:ext>
                  </a:extLst>
                </p:cNvPr>
                <p:cNvSpPr/>
                <p:nvPr/>
              </p:nvSpPr>
              <p:spPr>
                <a:xfrm>
                  <a:off x="3972400" y="2312288"/>
                  <a:ext cx="131254" cy="167163"/>
                </a:xfrm>
                <a:custGeom>
                  <a:avLst/>
                  <a:gdLst>
                    <a:gd name="connsiteX0" fmla="*/ 85249 w 131254"/>
                    <a:gd name="connsiteY0" fmla="*/ 167164 h 167163"/>
                    <a:gd name="connsiteX1" fmla="*/ 50483 w 131254"/>
                    <a:gd name="connsiteY1" fmla="*/ 104108 h 167163"/>
                    <a:gd name="connsiteX2" fmla="*/ 40672 w 131254"/>
                    <a:gd name="connsiteY2" fmla="*/ 104108 h 167163"/>
                    <a:gd name="connsiteX3" fmla="*/ 40672 w 131254"/>
                    <a:gd name="connsiteY3" fmla="*/ 167164 h 167163"/>
                    <a:gd name="connsiteX4" fmla="*/ 0 w 131254"/>
                    <a:gd name="connsiteY4" fmla="*/ 167164 h 167163"/>
                    <a:gd name="connsiteX5" fmla="*/ 0 w 131254"/>
                    <a:gd name="connsiteY5" fmla="*/ 0 h 167163"/>
                    <a:gd name="connsiteX6" fmla="*/ 68390 w 131254"/>
                    <a:gd name="connsiteY6" fmla="*/ 0 h 167163"/>
                    <a:gd name="connsiteX7" fmla="*/ 102108 w 131254"/>
                    <a:gd name="connsiteY7" fmla="*/ 6858 h 167163"/>
                    <a:gd name="connsiteX8" fmla="*/ 122968 w 131254"/>
                    <a:gd name="connsiteY8" fmla="*/ 25813 h 167163"/>
                    <a:gd name="connsiteX9" fmla="*/ 129826 w 131254"/>
                    <a:gd name="connsiteY9" fmla="*/ 52578 h 167163"/>
                    <a:gd name="connsiteX10" fmla="*/ 120396 w 131254"/>
                    <a:gd name="connsiteY10" fmla="*/ 82296 h 167163"/>
                    <a:gd name="connsiteX11" fmla="*/ 92678 w 131254"/>
                    <a:gd name="connsiteY11" fmla="*/ 100870 h 167163"/>
                    <a:gd name="connsiteX12" fmla="*/ 131255 w 131254"/>
                    <a:gd name="connsiteY12" fmla="*/ 167069 h 167163"/>
                    <a:gd name="connsiteX13" fmla="*/ 85249 w 131254"/>
                    <a:gd name="connsiteY13" fmla="*/ 167069 h 167163"/>
                    <a:gd name="connsiteX14" fmla="*/ 40767 w 131254"/>
                    <a:gd name="connsiteY14" fmla="*/ 75248 h 167163"/>
                    <a:gd name="connsiteX15" fmla="*/ 66008 w 131254"/>
                    <a:gd name="connsiteY15" fmla="*/ 75248 h 167163"/>
                    <a:gd name="connsiteX16" fmla="*/ 82772 w 131254"/>
                    <a:gd name="connsiteY16" fmla="*/ 69723 h 167163"/>
                    <a:gd name="connsiteX17" fmla="*/ 88392 w 131254"/>
                    <a:gd name="connsiteY17" fmla="*/ 54293 h 167163"/>
                    <a:gd name="connsiteX18" fmla="*/ 82772 w 131254"/>
                    <a:gd name="connsiteY18" fmla="*/ 39243 h 167163"/>
                    <a:gd name="connsiteX19" fmla="*/ 66008 w 131254"/>
                    <a:gd name="connsiteY19" fmla="*/ 33719 h 167163"/>
                    <a:gd name="connsiteX20" fmla="*/ 40767 w 131254"/>
                    <a:gd name="connsiteY20" fmla="*/ 33719 h 167163"/>
                    <a:gd name="connsiteX21" fmla="*/ 40767 w 131254"/>
                    <a:gd name="connsiteY21" fmla="*/ 75152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254" h="167163">
                      <a:moveTo>
                        <a:pt x="85249" y="167164"/>
                      </a:moveTo>
                      <a:lnTo>
                        <a:pt x="50483" y="104108"/>
                      </a:lnTo>
                      <a:lnTo>
                        <a:pt x="40672" y="104108"/>
                      </a:lnTo>
                      <a:lnTo>
                        <a:pt x="40672" y="167164"/>
                      </a:lnTo>
                      <a:lnTo>
                        <a:pt x="0" y="167164"/>
                      </a:lnTo>
                      <a:lnTo>
                        <a:pt x="0" y="0"/>
                      </a:lnTo>
                      <a:lnTo>
                        <a:pt x="68390" y="0"/>
                      </a:lnTo>
                      <a:cubicBezTo>
                        <a:pt x="81534" y="0"/>
                        <a:pt x="92774" y="2286"/>
                        <a:pt x="102108" y="6858"/>
                      </a:cubicBezTo>
                      <a:cubicBezTo>
                        <a:pt x="111347" y="11430"/>
                        <a:pt x="118301" y="17812"/>
                        <a:pt x="122968" y="25813"/>
                      </a:cubicBezTo>
                      <a:cubicBezTo>
                        <a:pt x="127635" y="33814"/>
                        <a:pt x="129826" y="42767"/>
                        <a:pt x="129826" y="52578"/>
                      </a:cubicBezTo>
                      <a:cubicBezTo>
                        <a:pt x="129826" y="63722"/>
                        <a:pt x="126683" y="73628"/>
                        <a:pt x="120396" y="82296"/>
                      </a:cubicBezTo>
                      <a:cubicBezTo>
                        <a:pt x="114110" y="91059"/>
                        <a:pt x="104870" y="97250"/>
                        <a:pt x="92678" y="100870"/>
                      </a:cubicBezTo>
                      <a:lnTo>
                        <a:pt x="131255" y="167069"/>
                      </a:lnTo>
                      <a:lnTo>
                        <a:pt x="85249" y="167069"/>
                      </a:lnTo>
                      <a:close/>
                      <a:moveTo>
                        <a:pt x="40767" y="75248"/>
                      </a:moveTo>
                      <a:lnTo>
                        <a:pt x="66008" y="75248"/>
                      </a:lnTo>
                      <a:cubicBezTo>
                        <a:pt x="73438" y="75248"/>
                        <a:pt x="79058" y="73438"/>
                        <a:pt x="82772" y="69723"/>
                      </a:cubicBezTo>
                      <a:cubicBezTo>
                        <a:pt x="86487" y="66008"/>
                        <a:pt x="88392" y="60960"/>
                        <a:pt x="88392" y="54293"/>
                      </a:cubicBezTo>
                      <a:cubicBezTo>
                        <a:pt x="88392" y="47625"/>
                        <a:pt x="86487" y="42958"/>
                        <a:pt x="82772" y="39243"/>
                      </a:cubicBezTo>
                      <a:cubicBezTo>
                        <a:pt x="79058" y="35624"/>
                        <a:pt x="73438" y="33719"/>
                        <a:pt x="66008" y="33719"/>
                      </a:cubicBezTo>
                      <a:lnTo>
                        <a:pt x="40767" y="33719"/>
                      </a:lnTo>
                      <a:lnTo>
                        <a:pt x="40767" y="75152"/>
                      </a:lnTo>
                      <a:close/>
                    </a:path>
                  </a:pathLst>
                </a:custGeom>
                <a:grpFill/>
                <a:ln w="9525" cap="flat">
                  <a:noFill/>
                  <a:prstDash val="solid"/>
                  <a:miter/>
                </a:ln>
              </p:spPr>
              <p:txBody>
                <a:bodyPr rtlCol="0" anchor="ctr"/>
                <a:lstStyle/>
                <a:p>
                  <a:endParaRPr lang="fi-FI" sz="3200"/>
                </a:p>
              </p:txBody>
            </p:sp>
            <p:sp>
              <p:nvSpPr>
                <p:cNvPr id="634" name="Vapaamuotoinen: Muoto 633">
                  <a:extLst>
                    <a:ext uri="{FF2B5EF4-FFF2-40B4-BE49-F238E27FC236}">
                      <a16:creationId xmlns:a16="http://schemas.microsoft.com/office/drawing/2014/main" id="{869BFCA4-530C-2181-9CD8-8327B3982E95}"/>
                    </a:ext>
                  </a:extLst>
                </p:cNvPr>
                <p:cNvSpPr/>
                <p:nvPr/>
              </p:nvSpPr>
              <p:spPr>
                <a:xfrm>
                  <a:off x="4119466" y="2344673"/>
                  <a:ext cx="140207" cy="136779"/>
                </a:xfrm>
                <a:custGeom>
                  <a:avLst/>
                  <a:gdLst>
                    <a:gd name="connsiteX0" fmla="*/ 7810 w 140207"/>
                    <a:gd name="connsiteY0" fmla="*/ 32195 h 136779"/>
                    <a:gd name="connsiteX1" fmla="*/ 28861 w 140207"/>
                    <a:gd name="connsiteY1" fmla="*/ 8382 h 136779"/>
                    <a:gd name="connsiteX2" fmla="*/ 58579 w 140207"/>
                    <a:gd name="connsiteY2" fmla="*/ 0 h 136779"/>
                    <a:gd name="connsiteX3" fmla="*/ 83249 w 140207"/>
                    <a:gd name="connsiteY3" fmla="*/ 5715 h 136779"/>
                    <a:gd name="connsiteX4" fmla="*/ 99536 w 140207"/>
                    <a:gd name="connsiteY4" fmla="*/ 20765 h 136779"/>
                    <a:gd name="connsiteX5" fmla="*/ 99536 w 140207"/>
                    <a:gd name="connsiteY5" fmla="*/ 1905 h 136779"/>
                    <a:gd name="connsiteX6" fmla="*/ 140208 w 140207"/>
                    <a:gd name="connsiteY6" fmla="*/ 1905 h 136779"/>
                    <a:gd name="connsiteX7" fmla="*/ 140208 w 140207"/>
                    <a:gd name="connsiteY7" fmla="*/ 134779 h 136779"/>
                    <a:gd name="connsiteX8" fmla="*/ 99536 w 140207"/>
                    <a:gd name="connsiteY8" fmla="*/ 134779 h 136779"/>
                    <a:gd name="connsiteX9" fmla="*/ 99536 w 140207"/>
                    <a:gd name="connsiteY9" fmla="*/ 116015 h 136779"/>
                    <a:gd name="connsiteX10" fmla="*/ 82963 w 140207"/>
                    <a:gd name="connsiteY10" fmla="*/ 131064 h 136779"/>
                    <a:gd name="connsiteX11" fmla="*/ 58293 w 140207"/>
                    <a:gd name="connsiteY11" fmla="*/ 136779 h 136779"/>
                    <a:gd name="connsiteX12" fmla="*/ 28766 w 140207"/>
                    <a:gd name="connsiteY12" fmla="*/ 128302 h 136779"/>
                    <a:gd name="connsiteX13" fmla="*/ 7715 w 140207"/>
                    <a:gd name="connsiteY13" fmla="*/ 104299 h 136779"/>
                    <a:gd name="connsiteX14" fmla="*/ 0 w 140207"/>
                    <a:gd name="connsiteY14" fmla="*/ 68199 h 136779"/>
                    <a:gd name="connsiteX15" fmla="*/ 7715 w 140207"/>
                    <a:gd name="connsiteY15" fmla="*/ 32290 h 136779"/>
                    <a:gd name="connsiteX16" fmla="*/ 91154 w 140207"/>
                    <a:gd name="connsiteY16" fmla="*/ 44291 h 136779"/>
                    <a:gd name="connsiteX17" fmla="*/ 70580 w 140207"/>
                    <a:gd name="connsiteY17" fmla="*/ 35528 h 136779"/>
                    <a:gd name="connsiteX18" fmla="*/ 50006 w 140207"/>
                    <a:gd name="connsiteY18" fmla="*/ 44196 h 136779"/>
                    <a:gd name="connsiteX19" fmla="*/ 41529 w 140207"/>
                    <a:gd name="connsiteY19" fmla="*/ 68104 h 136779"/>
                    <a:gd name="connsiteX20" fmla="*/ 50006 w 140207"/>
                    <a:gd name="connsiteY20" fmla="*/ 92297 h 136779"/>
                    <a:gd name="connsiteX21" fmla="*/ 70580 w 140207"/>
                    <a:gd name="connsiteY21" fmla="*/ 101251 h 136779"/>
                    <a:gd name="connsiteX22" fmla="*/ 91154 w 140207"/>
                    <a:gd name="connsiteY22" fmla="*/ 92393 h 136779"/>
                    <a:gd name="connsiteX23" fmla="*/ 99632 w 140207"/>
                    <a:gd name="connsiteY23" fmla="*/ 68390 h 136779"/>
                    <a:gd name="connsiteX24" fmla="*/ 91154 w 140207"/>
                    <a:gd name="connsiteY24" fmla="*/ 44291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207" h="136779">
                      <a:moveTo>
                        <a:pt x="7810" y="32195"/>
                      </a:moveTo>
                      <a:cubicBezTo>
                        <a:pt x="12954" y="21908"/>
                        <a:pt x="20003" y="13907"/>
                        <a:pt x="28861" y="8382"/>
                      </a:cubicBezTo>
                      <a:cubicBezTo>
                        <a:pt x="37719" y="2858"/>
                        <a:pt x="47625" y="0"/>
                        <a:pt x="58579" y="0"/>
                      </a:cubicBezTo>
                      <a:cubicBezTo>
                        <a:pt x="67913" y="0"/>
                        <a:pt x="76200" y="1905"/>
                        <a:pt x="83249" y="5715"/>
                      </a:cubicBezTo>
                      <a:cubicBezTo>
                        <a:pt x="90297" y="9525"/>
                        <a:pt x="95726" y="14478"/>
                        <a:pt x="99536" y="20765"/>
                      </a:cubicBezTo>
                      <a:lnTo>
                        <a:pt x="99536" y="1905"/>
                      </a:lnTo>
                      <a:lnTo>
                        <a:pt x="140208" y="1905"/>
                      </a:lnTo>
                      <a:lnTo>
                        <a:pt x="140208" y="134779"/>
                      </a:lnTo>
                      <a:lnTo>
                        <a:pt x="99536" y="134779"/>
                      </a:lnTo>
                      <a:lnTo>
                        <a:pt x="99536" y="116015"/>
                      </a:lnTo>
                      <a:cubicBezTo>
                        <a:pt x="95536" y="122206"/>
                        <a:pt x="90011" y="127159"/>
                        <a:pt x="82963" y="131064"/>
                      </a:cubicBezTo>
                      <a:cubicBezTo>
                        <a:pt x="75914" y="134874"/>
                        <a:pt x="67723" y="136779"/>
                        <a:pt x="58293" y="136779"/>
                      </a:cubicBezTo>
                      <a:cubicBezTo>
                        <a:pt x="47530" y="136779"/>
                        <a:pt x="37624" y="133922"/>
                        <a:pt x="28766" y="128302"/>
                      </a:cubicBezTo>
                      <a:cubicBezTo>
                        <a:pt x="19907" y="122682"/>
                        <a:pt x="12859" y="114681"/>
                        <a:pt x="7715" y="104299"/>
                      </a:cubicBezTo>
                      <a:cubicBezTo>
                        <a:pt x="2572" y="93917"/>
                        <a:pt x="0" y="81915"/>
                        <a:pt x="0" y="68199"/>
                      </a:cubicBezTo>
                      <a:cubicBezTo>
                        <a:pt x="0" y="54483"/>
                        <a:pt x="2572" y="42577"/>
                        <a:pt x="7715" y="32290"/>
                      </a:cubicBezTo>
                      <a:close/>
                      <a:moveTo>
                        <a:pt x="91154" y="44291"/>
                      </a:moveTo>
                      <a:cubicBezTo>
                        <a:pt x="85534" y="38386"/>
                        <a:pt x="78677" y="35528"/>
                        <a:pt x="70580" y="35528"/>
                      </a:cubicBezTo>
                      <a:cubicBezTo>
                        <a:pt x="62484" y="35528"/>
                        <a:pt x="55626" y="38386"/>
                        <a:pt x="50006" y="44196"/>
                      </a:cubicBezTo>
                      <a:cubicBezTo>
                        <a:pt x="44387" y="50006"/>
                        <a:pt x="41529" y="58007"/>
                        <a:pt x="41529" y="68104"/>
                      </a:cubicBezTo>
                      <a:cubicBezTo>
                        <a:pt x="41529" y="78200"/>
                        <a:pt x="44387" y="86296"/>
                        <a:pt x="50006" y="92297"/>
                      </a:cubicBezTo>
                      <a:cubicBezTo>
                        <a:pt x="55626" y="98298"/>
                        <a:pt x="62484" y="101251"/>
                        <a:pt x="70580" y="101251"/>
                      </a:cubicBezTo>
                      <a:cubicBezTo>
                        <a:pt x="78677" y="101251"/>
                        <a:pt x="85534" y="98298"/>
                        <a:pt x="91154" y="92393"/>
                      </a:cubicBezTo>
                      <a:cubicBezTo>
                        <a:pt x="96774" y="86487"/>
                        <a:pt x="99632" y="78486"/>
                        <a:pt x="99632" y="68390"/>
                      </a:cubicBezTo>
                      <a:cubicBezTo>
                        <a:pt x="99632" y="58293"/>
                        <a:pt x="96774" y="50197"/>
                        <a:pt x="91154" y="44291"/>
                      </a:cubicBezTo>
                      <a:close/>
                    </a:path>
                  </a:pathLst>
                </a:custGeom>
                <a:grpFill/>
                <a:ln w="9525" cap="flat">
                  <a:noFill/>
                  <a:prstDash val="solid"/>
                  <a:miter/>
                </a:ln>
              </p:spPr>
              <p:txBody>
                <a:bodyPr rtlCol="0" anchor="ctr"/>
                <a:lstStyle/>
                <a:p>
                  <a:endParaRPr lang="fi-FI" sz="3200"/>
                </a:p>
              </p:txBody>
            </p:sp>
            <p:sp>
              <p:nvSpPr>
                <p:cNvPr id="635" name="Vapaamuotoinen: Muoto 634">
                  <a:extLst>
                    <a:ext uri="{FF2B5EF4-FFF2-40B4-BE49-F238E27FC236}">
                      <a16:creationId xmlns:a16="http://schemas.microsoft.com/office/drawing/2014/main" id="{A38AFEA9-F61A-2744-E0E6-E55719C27D71}"/>
                    </a:ext>
                  </a:extLst>
                </p:cNvPr>
                <p:cNvSpPr/>
                <p:nvPr/>
              </p:nvSpPr>
              <p:spPr>
                <a:xfrm>
                  <a:off x="4282153" y="2344769"/>
                  <a:ext cx="115062" cy="136779"/>
                </a:xfrm>
                <a:custGeom>
                  <a:avLst/>
                  <a:gdLst>
                    <a:gd name="connsiteX0" fmla="*/ 30290 w 115062"/>
                    <a:gd name="connsiteY0" fmla="*/ 130683 h 136779"/>
                    <a:gd name="connsiteX1" fmla="*/ 8858 w 115062"/>
                    <a:gd name="connsiteY1" fmla="*/ 114395 h 136779"/>
                    <a:gd name="connsiteX2" fmla="*/ 0 w 115062"/>
                    <a:gd name="connsiteY2" fmla="*/ 91154 h 136779"/>
                    <a:gd name="connsiteX3" fmla="*/ 40291 w 115062"/>
                    <a:gd name="connsiteY3" fmla="*/ 91154 h 136779"/>
                    <a:gd name="connsiteX4" fmla="*/ 46673 w 115062"/>
                    <a:gd name="connsiteY4" fmla="*/ 102394 h 136779"/>
                    <a:gd name="connsiteX5" fmla="*/ 60674 w 115062"/>
                    <a:gd name="connsiteY5" fmla="*/ 106680 h 136779"/>
                    <a:gd name="connsiteX6" fmla="*/ 72485 w 115062"/>
                    <a:gd name="connsiteY6" fmla="*/ 103727 h 136779"/>
                    <a:gd name="connsiteX7" fmla="*/ 76676 w 115062"/>
                    <a:gd name="connsiteY7" fmla="*/ 96012 h 136779"/>
                    <a:gd name="connsiteX8" fmla="*/ 70771 w 115062"/>
                    <a:gd name="connsiteY8" fmla="*/ 87535 h 136779"/>
                    <a:gd name="connsiteX9" fmla="*/ 51435 w 115062"/>
                    <a:gd name="connsiteY9" fmla="*/ 81439 h 136779"/>
                    <a:gd name="connsiteX10" fmla="*/ 27623 w 115062"/>
                    <a:gd name="connsiteY10" fmla="*/ 74390 h 136779"/>
                    <a:gd name="connsiteX11" fmla="*/ 11240 w 115062"/>
                    <a:gd name="connsiteY11" fmla="*/ 62675 h 136779"/>
                    <a:gd name="connsiteX12" fmla="*/ 4286 w 115062"/>
                    <a:gd name="connsiteY12" fmla="*/ 41148 h 136779"/>
                    <a:gd name="connsiteX13" fmla="*/ 10573 w 115062"/>
                    <a:gd name="connsiteY13" fmla="*/ 20288 h 136779"/>
                    <a:gd name="connsiteX14" fmla="*/ 29147 w 115062"/>
                    <a:gd name="connsiteY14" fmla="*/ 5429 h 136779"/>
                    <a:gd name="connsiteX15" fmla="*/ 58293 w 115062"/>
                    <a:gd name="connsiteY15" fmla="*/ 0 h 136779"/>
                    <a:gd name="connsiteX16" fmla="*/ 97727 w 115062"/>
                    <a:gd name="connsiteY16" fmla="*/ 12383 h 136779"/>
                    <a:gd name="connsiteX17" fmla="*/ 114300 w 115062"/>
                    <a:gd name="connsiteY17" fmla="*/ 45244 h 136779"/>
                    <a:gd name="connsiteX18" fmla="*/ 76676 w 115062"/>
                    <a:gd name="connsiteY18" fmla="*/ 45244 h 136779"/>
                    <a:gd name="connsiteX19" fmla="*/ 70580 w 115062"/>
                    <a:gd name="connsiteY19" fmla="*/ 34290 h 136779"/>
                    <a:gd name="connsiteX20" fmla="*/ 57150 w 115062"/>
                    <a:gd name="connsiteY20" fmla="*/ 30290 h 136779"/>
                    <a:gd name="connsiteX21" fmla="*/ 46196 w 115062"/>
                    <a:gd name="connsiteY21" fmla="*/ 33052 h 136779"/>
                    <a:gd name="connsiteX22" fmla="*/ 42386 w 115062"/>
                    <a:gd name="connsiteY22" fmla="*/ 40577 h 136779"/>
                    <a:gd name="connsiteX23" fmla="*/ 48482 w 115062"/>
                    <a:gd name="connsiteY23" fmla="*/ 49149 h 136779"/>
                    <a:gd name="connsiteX24" fmla="*/ 67437 w 115062"/>
                    <a:gd name="connsiteY24" fmla="*/ 54864 h 136779"/>
                    <a:gd name="connsiteX25" fmla="*/ 91535 w 115062"/>
                    <a:gd name="connsiteY25" fmla="*/ 62389 h 136779"/>
                    <a:gd name="connsiteX26" fmla="*/ 107823 w 115062"/>
                    <a:gd name="connsiteY26" fmla="*/ 74295 h 136779"/>
                    <a:gd name="connsiteX27" fmla="*/ 115062 w 115062"/>
                    <a:gd name="connsiteY27" fmla="*/ 96298 h 136779"/>
                    <a:gd name="connsiteX28" fmla="*/ 108490 w 115062"/>
                    <a:gd name="connsiteY28" fmla="*/ 117157 h 136779"/>
                    <a:gd name="connsiteX29" fmla="*/ 89726 w 115062"/>
                    <a:gd name="connsiteY29" fmla="*/ 131540 h 136779"/>
                    <a:gd name="connsiteX30" fmla="*/ 61246 w 115062"/>
                    <a:gd name="connsiteY30" fmla="*/ 136779 h 136779"/>
                    <a:gd name="connsiteX31" fmla="*/ 30290 w 115062"/>
                    <a:gd name="connsiteY31" fmla="*/ 130874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5062" h="136779">
                      <a:moveTo>
                        <a:pt x="30290" y="130683"/>
                      </a:moveTo>
                      <a:cubicBezTo>
                        <a:pt x="21241" y="126682"/>
                        <a:pt x="14097" y="121253"/>
                        <a:pt x="8858" y="114395"/>
                      </a:cubicBezTo>
                      <a:cubicBezTo>
                        <a:pt x="3620" y="107537"/>
                        <a:pt x="667" y="99727"/>
                        <a:pt x="0" y="91154"/>
                      </a:cubicBezTo>
                      <a:lnTo>
                        <a:pt x="40291" y="91154"/>
                      </a:lnTo>
                      <a:cubicBezTo>
                        <a:pt x="40767" y="95726"/>
                        <a:pt x="42863" y="99536"/>
                        <a:pt x="46673" y="102394"/>
                      </a:cubicBezTo>
                      <a:cubicBezTo>
                        <a:pt x="50482" y="105251"/>
                        <a:pt x="55150" y="106680"/>
                        <a:pt x="60674" y="106680"/>
                      </a:cubicBezTo>
                      <a:cubicBezTo>
                        <a:pt x="65723" y="106680"/>
                        <a:pt x="69723" y="105728"/>
                        <a:pt x="72485" y="103727"/>
                      </a:cubicBezTo>
                      <a:cubicBezTo>
                        <a:pt x="75248" y="101727"/>
                        <a:pt x="76676" y="99155"/>
                        <a:pt x="76676" y="96012"/>
                      </a:cubicBezTo>
                      <a:cubicBezTo>
                        <a:pt x="76676" y="92202"/>
                        <a:pt x="74676" y="89344"/>
                        <a:pt x="70771" y="87535"/>
                      </a:cubicBezTo>
                      <a:cubicBezTo>
                        <a:pt x="66770" y="85725"/>
                        <a:pt x="60389" y="83725"/>
                        <a:pt x="51435" y="81439"/>
                      </a:cubicBezTo>
                      <a:cubicBezTo>
                        <a:pt x="41910" y="79248"/>
                        <a:pt x="34004" y="76867"/>
                        <a:pt x="27623" y="74390"/>
                      </a:cubicBezTo>
                      <a:cubicBezTo>
                        <a:pt x="21241" y="71914"/>
                        <a:pt x="15811" y="68009"/>
                        <a:pt x="11240" y="62675"/>
                      </a:cubicBezTo>
                      <a:cubicBezTo>
                        <a:pt x="6668" y="57340"/>
                        <a:pt x="4286" y="50197"/>
                        <a:pt x="4286" y="41148"/>
                      </a:cubicBezTo>
                      <a:cubicBezTo>
                        <a:pt x="4286" y="33528"/>
                        <a:pt x="6382" y="26575"/>
                        <a:pt x="10573" y="20288"/>
                      </a:cubicBezTo>
                      <a:cubicBezTo>
                        <a:pt x="14764" y="14002"/>
                        <a:pt x="20955" y="9049"/>
                        <a:pt x="29147" y="5429"/>
                      </a:cubicBezTo>
                      <a:cubicBezTo>
                        <a:pt x="37338" y="1810"/>
                        <a:pt x="47053" y="0"/>
                        <a:pt x="58293" y="0"/>
                      </a:cubicBezTo>
                      <a:cubicBezTo>
                        <a:pt x="74962" y="0"/>
                        <a:pt x="88106" y="4096"/>
                        <a:pt x="97727" y="12383"/>
                      </a:cubicBezTo>
                      <a:cubicBezTo>
                        <a:pt x="107347" y="20669"/>
                        <a:pt x="112871" y="31623"/>
                        <a:pt x="114300" y="45244"/>
                      </a:cubicBezTo>
                      <a:lnTo>
                        <a:pt x="76676" y="45244"/>
                      </a:lnTo>
                      <a:cubicBezTo>
                        <a:pt x="76009" y="40672"/>
                        <a:pt x="74009" y="36957"/>
                        <a:pt x="70580" y="34290"/>
                      </a:cubicBezTo>
                      <a:cubicBezTo>
                        <a:pt x="67151" y="31623"/>
                        <a:pt x="62675" y="30290"/>
                        <a:pt x="57150" y="30290"/>
                      </a:cubicBezTo>
                      <a:cubicBezTo>
                        <a:pt x="52388" y="30290"/>
                        <a:pt x="48768" y="31242"/>
                        <a:pt x="46196" y="33052"/>
                      </a:cubicBezTo>
                      <a:cubicBezTo>
                        <a:pt x="43625" y="34862"/>
                        <a:pt x="42386" y="37338"/>
                        <a:pt x="42386" y="40577"/>
                      </a:cubicBezTo>
                      <a:cubicBezTo>
                        <a:pt x="42386" y="44387"/>
                        <a:pt x="44387" y="47244"/>
                        <a:pt x="48482" y="49149"/>
                      </a:cubicBezTo>
                      <a:cubicBezTo>
                        <a:pt x="52578" y="51054"/>
                        <a:pt x="58865" y="52959"/>
                        <a:pt x="67437" y="54864"/>
                      </a:cubicBezTo>
                      <a:cubicBezTo>
                        <a:pt x="77248" y="57436"/>
                        <a:pt x="85344" y="59912"/>
                        <a:pt x="91535" y="62389"/>
                      </a:cubicBezTo>
                      <a:cubicBezTo>
                        <a:pt x="97727" y="64865"/>
                        <a:pt x="103156" y="68771"/>
                        <a:pt x="107823" y="74295"/>
                      </a:cubicBezTo>
                      <a:cubicBezTo>
                        <a:pt x="112490" y="79820"/>
                        <a:pt x="114967" y="87154"/>
                        <a:pt x="115062" y="96298"/>
                      </a:cubicBezTo>
                      <a:cubicBezTo>
                        <a:pt x="115062" y="104108"/>
                        <a:pt x="112871" y="111062"/>
                        <a:pt x="108490" y="117157"/>
                      </a:cubicBezTo>
                      <a:cubicBezTo>
                        <a:pt x="104108" y="123254"/>
                        <a:pt x="97822" y="128111"/>
                        <a:pt x="89726" y="131540"/>
                      </a:cubicBezTo>
                      <a:cubicBezTo>
                        <a:pt x="81629" y="134969"/>
                        <a:pt x="72104" y="136779"/>
                        <a:pt x="61246" y="136779"/>
                      </a:cubicBezTo>
                      <a:cubicBezTo>
                        <a:pt x="49625" y="136779"/>
                        <a:pt x="39338" y="134779"/>
                        <a:pt x="30290" y="130874"/>
                      </a:cubicBezTo>
                      <a:close/>
                    </a:path>
                  </a:pathLst>
                </a:custGeom>
                <a:grpFill/>
                <a:ln w="9525" cap="flat">
                  <a:noFill/>
                  <a:prstDash val="solid"/>
                  <a:miter/>
                </a:ln>
              </p:spPr>
              <p:txBody>
                <a:bodyPr rtlCol="0" anchor="ctr"/>
                <a:lstStyle/>
                <a:p>
                  <a:endParaRPr lang="fi-FI" sz="3200"/>
                </a:p>
              </p:txBody>
            </p:sp>
            <p:sp>
              <p:nvSpPr>
                <p:cNvPr id="636" name="Vapaamuotoinen: Muoto 635">
                  <a:extLst>
                    <a:ext uri="{FF2B5EF4-FFF2-40B4-BE49-F238E27FC236}">
                      <a16:creationId xmlns:a16="http://schemas.microsoft.com/office/drawing/2014/main" id="{A99917AF-4B6C-661A-2826-951B2383F1D9}"/>
                    </a:ext>
                  </a:extLst>
                </p:cNvPr>
                <p:cNvSpPr/>
                <p:nvPr/>
              </p:nvSpPr>
              <p:spPr>
                <a:xfrm>
                  <a:off x="4414074" y="2344578"/>
                  <a:ext cx="133350" cy="136779"/>
                </a:xfrm>
                <a:custGeom>
                  <a:avLst/>
                  <a:gdLst>
                    <a:gd name="connsiteX0" fmla="*/ 132683 w 133350"/>
                    <a:gd name="connsiteY0" fmla="*/ 78200 h 136779"/>
                    <a:gd name="connsiteX1" fmla="*/ 40577 w 133350"/>
                    <a:gd name="connsiteY1" fmla="*/ 78200 h 136779"/>
                    <a:gd name="connsiteX2" fmla="*/ 48578 w 133350"/>
                    <a:gd name="connsiteY2" fmla="*/ 97155 h 136779"/>
                    <a:gd name="connsiteX3" fmla="*/ 65818 w 133350"/>
                    <a:gd name="connsiteY3" fmla="*/ 103727 h 136779"/>
                    <a:gd name="connsiteX4" fmla="*/ 86963 w 133350"/>
                    <a:gd name="connsiteY4" fmla="*/ 90869 h 136779"/>
                    <a:gd name="connsiteX5" fmla="*/ 130302 w 133350"/>
                    <a:gd name="connsiteY5" fmla="*/ 90869 h 136779"/>
                    <a:gd name="connsiteX6" fmla="*/ 118301 w 133350"/>
                    <a:gd name="connsiteY6" fmla="*/ 114491 h 136779"/>
                    <a:gd name="connsiteX7" fmla="*/ 96488 w 133350"/>
                    <a:gd name="connsiteY7" fmla="*/ 130873 h 136779"/>
                    <a:gd name="connsiteX8" fmla="*/ 67151 w 133350"/>
                    <a:gd name="connsiteY8" fmla="*/ 136779 h 136779"/>
                    <a:gd name="connsiteX9" fmla="*/ 32385 w 133350"/>
                    <a:gd name="connsiteY9" fmla="*/ 128397 h 136779"/>
                    <a:gd name="connsiteX10" fmla="*/ 8573 w 133350"/>
                    <a:gd name="connsiteY10" fmla="*/ 104584 h 136779"/>
                    <a:gd name="connsiteX11" fmla="*/ 0 w 133350"/>
                    <a:gd name="connsiteY11" fmla="*/ 68390 h 136779"/>
                    <a:gd name="connsiteX12" fmla="*/ 8477 w 133350"/>
                    <a:gd name="connsiteY12" fmla="*/ 32194 h 136779"/>
                    <a:gd name="connsiteX13" fmla="*/ 32195 w 133350"/>
                    <a:gd name="connsiteY13" fmla="*/ 8382 h 136779"/>
                    <a:gd name="connsiteX14" fmla="*/ 67151 w 133350"/>
                    <a:gd name="connsiteY14" fmla="*/ 0 h 136779"/>
                    <a:gd name="connsiteX15" fmla="*/ 101441 w 133350"/>
                    <a:gd name="connsiteY15" fmla="*/ 8096 h 136779"/>
                    <a:gd name="connsiteX16" fmla="*/ 124873 w 133350"/>
                    <a:gd name="connsiteY16" fmla="*/ 31147 h 136779"/>
                    <a:gd name="connsiteX17" fmla="*/ 133350 w 133350"/>
                    <a:gd name="connsiteY17" fmla="*/ 66104 h 136779"/>
                    <a:gd name="connsiteX18" fmla="*/ 132588 w 133350"/>
                    <a:gd name="connsiteY18" fmla="*/ 78010 h 136779"/>
                    <a:gd name="connsiteX19" fmla="*/ 91726 w 133350"/>
                    <a:gd name="connsiteY19" fmla="*/ 55531 h 136779"/>
                    <a:gd name="connsiteX20" fmla="*/ 84582 w 133350"/>
                    <a:gd name="connsiteY20" fmla="*/ 38862 h 136779"/>
                    <a:gd name="connsiteX21" fmla="*/ 66675 w 133350"/>
                    <a:gd name="connsiteY21" fmla="*/ 32671 h 136779"/>
                    <a:gd name="connsiteX22" fmla="*/ 49435 w 133350"/>
                    <a:gd name="connsiteY22" fmla="*/ 38576 h 136779"/>
                    <a:gd name="connsiteX23" fmla="*/ 40767 w 133350"/>
                    <a:gd name="connsiteY23" fmla="*/ 55436 h 136779"/>
                    <a:gd name="connsiteX24" fmla="*/ 91726 w 133350"/>
                    <a:gd name="connsiteY24" fmla="*/ 55436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36779">
                      <a:moveTo>
                        <a:pt x="132683" y="78200"/>
                      </a:moveTo>
                      <a:lnTo>
                        <a:pt x="40577" y="78200"/>
                      </a:lnTo>
                      <a:cubicBezTo>
                        <a:pt x="41243" y="86487"/>
                        <a:pt x="43910" y="92773"/>
                        <a:pt x="48578" y="97155"/>
                      </a:cubicBezTo>
                      <a:cubicBezTo>
                        <a:pt x="53245" y="101536"/>
                        <a:pt x="59055" y="103727"/>
                        <a:pt x="65818" y="103727"/>
                      </a:cubicBezTo>
                      <a:cubicBezTo>
                        <a:pt x="76010" y="103727"/>
                        <a:pt x="83058" y="99441"/>
                        <a:pt x="86963" y="90869"/>
                      </a:cubicBezTo>
                      <a:lnTo>
                        <a:pt x="130302" y="90869"/>
                      </a:lnTo>
                      <a:cubicBezTo>
                        <a:pt x="128111" y="99632"/>
                        <a:pt x="124111" y="107442"/>
                        <a:pt x="118301" y="114491"/>
                      </a:cubicBezTo>
                      <a:cubicBezTo>
                        <a:pt x="112490" y="121539"/>
                        <a:pt x="105251" y="126968"/>
                        <a:pt x="96488" y="130873"/>
                      </a:cubicBezTo>
                      <a:cubicBezTo>
                        <a:pt x="87725" y="134874"/>
                        <a:pt x="78010" y="136779"/>
                        <a:pt x="67151" y="136779"/>
                      </a:cubicBezTo>
                      <a:cubicBezTo>
                        <a:pt x="54102" y="136779"/>
                        <a:pt x="42577" y="134017"/>
                        <a:pt x="32385" y="128397"/>
                      </a:cubicBezTo>
                      <a:cubicBezTo>
                        <a:pt x="22193" y="122872"/>
                        <a:pt x="14288" y="114871"/>
                        <a:pt x="8573" y="104584"/>
                      </a:cubicBezTo>
                      <a:cubicBezTo>
                        <a:pt x="2858" y="94297"/>
                        <a:pt x="0" y="82201"/>
                        <a:pt x="0" y="68390"/>
                      </a:cubicBezTo>
                      <a:cubicBezTo>
                        <a:pt x="0" y="54578"/>
                        <a:pt x="2858" y="42481"/>
                        <a:pt x="8477" y="32194"/>
                      </a:cubicBezTo>
                      <a:cubicBezTo>
                        <a:pt x="14097" y="21907"/>
                        <a:pt x="22003" y="13906"/>
                        <a:pt x="32195" y="8382"/>
                      </a:cubicBezTo>
                      <a:cubicBezTo>
                        <a:pt x="42386" y="2857"/>
                        <a:pt x="54007" y="0"/>
                        <a:pt x="67151" y="0"/>
                      </a:cubicBezTo>
                      <a:cubicBezTo>
                        <a:pt x="80296" y="0"/>
                        <a:pt x="91440" y="2667"/>
                        <a:pt x="101441" y="8096"/>
                      </a:cubicBezTo>
                      <a:cubicBezTo>
                        <a:pt x="111443" y="13525"/>
                        <a:pt x="119253" y="21241"/>
                        <a:pt x="124873" y="31147"/>
                      </a:cubicBezTo>
                      <a:cubicBezTo>
                        <a:pt x="130493" y="41053"/>
                        <a:pt x="133350" y="52864"/>
                        <a:pt x="133350" y="66104"/>
                      </a:cubicBezTo>
                      <a:cubicBezTo>
                        <a:pt x="133350" y="69914"/>
                        <a:pt x="133064" y="73914"/>
                        <a:pt x="132588" y="78010"/>
                      </a:cubicBezTo>
                      <a:close/>
                      <a:moveTo>
                        <a:pt x="91726" y="55531"/>
                      </a:moveTo>
                      <a:cubicBezTo>
                        <a:pt x="91726" y="48578"/>
                        <a:pt x="89345" y="42958"/>
                        <a:pt x="84582" y="38862"/>
                      </a:cubicBezTo>
                      <a:cubicBezTo>
                        <a:pt x="79820" y="34766"/>
                        <a:pt x="73914" y="32671"/>
                        <a:pt x="66675" y="32671"/>
                      </a:cubicBezTo>
                      <a:cubicBezTo>
                        <a:pt x="59436" y="32671"/>
                        <a:pt x="54102" y="34671"/>
                        <a:pt x="49435" y="38576"/>
                      </a:cubicBezTo>
                      <a:cubicBezTo>
                        <a:pt x="44768" y="42577"/>
                        <a:pt x="41815" y="48197"/>
                        <a:pt x="40767" y="55436"/>
                      </a:cubicBezTo>
                      <a:lnTo>
                        <a:pt x="91726" y="55436"/>
                      </a:lnTo>
                      <a:close/>
                    </a:path>
                  </a:pathLst>
                </a:custGeom>
                <a:grpFill/>
                <a:ln w="9525" cap="flat">
                  <a:noFill/>
                  <a:prstDash val="solid"/>
                  <a:miter/>
                </a:ln>
              </p:spPr>
              <p:txBody>
                <a:bodyPr rtlCol="0" anchor="ctr"/>
                <a:lstStyle/>
                <a:p>
                  <a:endParaRPr lang="fi-FI" sz="3200"/>
                </a:p>
              </p:txBody>
            </p:sp>
            <p:sp>
              <p:nvSpPr>
                <p:cNvPr id="637" name="Vapaamuotoinen: Muoto 636">
                  <a:extLst>
                    <a:ext uri="{FF2B5EF4-FFF2-40B4-BE49-F238E27FC236}">
                      <a16:creationId xmlns:a16="http://schemas.microsoft.com/office/drawing/2014/main" id="{0AE16067-8A77-8A33-5D21-96D92D1A21CF}"/>
                    </a:ext>
                  </a:extLst>
                </p:cNvPr>
                <p:cNvSpPr/>
                <p:nvPr/>
              </p:nvSpPr>
              <p:spPr>
                <a:xfrm>
                  <a:off x="4568856" y="2303240"/>
                  <a:ext cx="140208" cy="178117"/>
                </a:xfrm>
                <a:custGeom>
                  <a:avLst/>
                  <a:gdLst>
                    <a:gd name="connsiteX0" fmla="*/ 57150 w 140208"/>
                    <a:gd name="connsiteY0" fmla="*/ 47149 h 178117"/>
                    <a:gd name="connsiteX1" fmla="*/ 81725 w 140208"/>
                    <a:gd name="connsiteY1" fmla="*/ 41434 h 178117"/>
                    <a:gd name="connsiteX2" fmla="*/ 111443 w 140208"/>
                    <a:gd name="connsiteY2" fmla="*/ 49816 h 178117"/>
                    <a:gd name="connsiteX3" fmla="*/ 132493 w 140208"/>
                    <a:gd name="connsiteY3" fmla="*/ 73628 h 178117"/>
                    <a:gd name="connsiteX4" fmla="*/ 140208 w 140208"/>
                    <a:gd name="connsiteY4" fmla="*/ 109538 h 178117"/>
                    <a:gd name="connsiteX5" fmla="*/ 132493 w 140208"/>
                    <a:gd name="connsiteY5" fmla="*/ 145637 h 178117"/>
                    <a:gd name="connsiteX6" fmla="*/ 111443 w 140208"/>
                    <a:gd name="connsiteY6" fmla="*/ 169640 h 178117"/>
                    <a:gd name="connsiteX7" fmla="*/ 81725 w 140208"/>
                    <a:gd name="connsiteY7" fmla="*/ 178118 h 178117"/>
                    <a:gd name="connsiteX8" fmla="*/ 57150 w 140208"/>
                    <a:gd name="connsiteY8" fmla="*/ 172498 h 178117"/>
                    <a:gd name="connsiteX9" fmla="*/ 40767 w 140208"/>
                    <a:gd name="connsiteY9" fmla="*/ 157639 h 178117"/>
                    <a:gd name="connsiteX10" fmla="*/ 40767 w 140208"/>
                    <a:gd name="connsiteY10" fmla="*/ 176213 h 178117"/>
                    <a:gd name="connsiteX11" fmla="*/ 0 w 140208"/>
                    <a:gd name="connsiteY11" fmla="*/ 176213 h 178117"/>
                    <a:gd name="connsiteX12" fmla="*/ 0 w 140208"/>
                    <a:gd name="connsiteY12" fmla="*/ 0 h 178117"/>
                    <a:gd name="connsiteX13" fmla="*/ 40767 w 140208"/>
                    <a:gd name="connsiteY13" fmla="*/ 0 h 178117"/>
                    <a:gd name="connsiteX14" fmla="*/ 40767 w 140208"/>
                    <a:gd name="connsiteY14" fmla="*/ 62198 h 178117"/>
                    <a:gd name="connsiteX15" fmla="*/ 57150 w 140208"/>
                    <a:gd name="connsiteY15" fmla="*/ 47149 h 178117"/>
                    <a:gd name="connsiteX16" fmla="*/ 90392 w 140208"/>
                    <a:gd name="connsiteY16" fmla="*/ 85630 h 178117"/>
                    <a:gd name="connsiteX17" fmla="*/ 69533 w 140208"/>
                    <a:gd name="connsiteY17" fmla="*/ 76962 h 178117"/>
                    <a:gd name="connsiteX18" fmla="*/ 48958 w 140208"/>
                    <a:gd name="connsiteY18" fmla="*/ 85725 h 178117"/>
                    <a:gd name="connsiteX19" fmla="*/ 40481 w 140208"/>
                    <a:gd name="connsiteY19" fmla="*/ 109823 h 178117"/>
                    <a:gd name="connsiteX20" fmla="*/ 48958 w 140208"/>
                    <a:gd name="connsiteY20" fmla="*/ 133826 h 178117"/>
                    <a:gd name="connsiteX21" fmla="*/ 69533 w 140208"/>
                    <a:gd name="connsiteY21" fmla="*/ 142685 h 178117"/>
                    <a:gd name="connsiteX22" fmla="*/ 90202 w 140208"/>
                    <a:gd name="connsiteY22" fmla="*/ 133731 h 178117"/>
                    <a:gd name="connsiteX23" fmla="*/ 98774 w 140208"/>
                    <a:gd name="connsiteY23" fmla="*/ 109538 h 178117"/>
                    <a:gd name="connsiteX24" fmla="*/ 90297 w 140208"/>
                    <a:gd name="connsiteY24" fmla="*/ 85630 h 1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208" h="178117">
                      <a:moveTo>
                        <a:pt x="57150" y="47149"/>
                      </a:moveTo>
                      <a:cubicBezTo>
                        <a:pt x="64294" y="43339"/>
                        <a:pt x="72485" y="41434"/>
                        <a:pt x="81725" y="41434"/>
                      </a:cubicBezTo>
                      <a:cubicBezTo>
                        <a:pt x="92678" y="41434"/>
                        <a:pt x="102584" y="44196"/>
                        <a:pt x="111443" y="49816"/>
                      </a:cubicBezTo>
                      <a:cubicBezTo>
                        <a:pt x="120301" y="55340"/>
                        <a:pt x="127349" y="63341"/>
                        <a:pt x="132493" y="73628"/>
                      </a:cubicBezTo>
                      <a:cubicBezTo>
                        <a:pt x="137636" y="83915"/>
                        <a:pt x="140208" y="95917"/>
                        <a:pt x="140208" y="109538"/>
                      </a:cubicBezTo>
                      <a:cubicBezTo>
                        <a:pt x="140208" y="123158"/>
                        <a:pt x="137636" y="135255"/>
                        <a:pt x="132493" y="145637"/>
                      </a:cubicBezTo>
                      <a:cubicBezTo>
                        <a:pt x="127349" y="156020"/>
                        <a:pt x="120301" y="164021"/>
                        <a:pt x="111443" y="169640"/>
                      </a:cubicBezTo>
                      <a:cubicBezTo>
                        <a:pt x="102584" y="175260"/>
                        <a:pt x="92583" y="178118"/>
                        <a:pt x="81725" y="178118"/>
                      </a:cubicBezTo>
                      <a:cubicBezTo>
                        <a:pt x="72390" y="178118"/>
                        <a:pt x="64199" y="176213"/>
                        <a:pt x="57150" y="172498"/>
                      </a:cubicBezTo>
                      <a:cubicBezTo>
                        <a:pt x="50197" y="168783"/>
                        <a:pt x="44672" y="163830"/>
                        <a:pt x="40767" y="157639"/>
                      </a:cubicBezTo>
                      <a:lnTo>
                        <a:pt x="40767" y="176213"/>
                      </a:lnTo>
                      <a:lnTo>
                        <a:pt x="0" y="176213"/>
                      </a:lnTo>
                      <a:lnTo>
                        <a:pt x="0" y="0"/>
                      </a:lnTo>
                      <a:lnTo>
                        <a:pt x="40767" y="0"/>
                      </a:lnTo>
                      <a:lnTo>
                        <a:pt x="40767" y="62198"/>
                      </a:lnTo>
                      <a:cubicBezTo>
                        <a:pt x="44577" y="56007"/>
                        <a:pt x="50006" y="51054"/>
                        <a:pt x="57150" y="47149"/>
                      </a:cubicBezTo>
                      <a:close/>
                      <a:moveTo>
                        <a:pt x="90392" y="85630"/>
                      </a:moveTo>
                      <a:cubicBezTo>
                        <a:pt x="84773" y="79820"/>
                        <a:pt x="77819" y="76962"/>
                        <a:pt x="69533" y="76962"/>
                      </a:cubicBezTo>
                      <a:cubicBezTo>
                        <a:pt x="61246" y="76962"/>
                        <a:pt x="54578" y="79915"/>
                        <a:pt x="48958" y="85725"/>
                      </a:cubicBezTo>
                      <a:cubicBezTo>
                        <a:pt x="43339" y="91631"/>
                        <a:pt x="40481" y="99632"/>
                        <a:pt x="40481" y="109823"/>
                      </a:cubicBezTo>
                      <a:cubicBezTo>
                        <a:pt x="40481" y="120015"/>
                        <a:pt x="43339" y="128016"/>
                        <a:pt x="48958" y="133826"/>
                      </a:cubicBezTo>
                      <a:cubicBezTo>
                        <a:pt x="54578" y="139732"/>
                        <a:pt x="61436" y="142685"/>
                        <a:pt x="69533" y="142685"/>
                      </a:cubicBezTo>
                      <a:cubicBezTo>
                        <a:pt x="77629" y="142685"/>
                        <a:pt x="84582" y="139732"/>
                        <a:pt x="90202" y="133731"/>
                      </a:cubicBezTo>
                      <a:cubicBezTo>
                        <a:pt x="95917" y="127826"/>
                        <a:pt x="98774" y="119729"/>
                        <a:pt x="98774" y="109538"/>
                      </a:cubicBezTo>
                      <a:cubicBezTo>
                        <a:pt x="98774" y="99346"/>
                        <a:pt x="95917" y="91440"/>
                        <a:pt x="90297" y="85630"/>
                      </a:cubicBezTo>
                      <a:close/>
                    </a:path>
                  </a:pathLst>
                </a:custGeom>
                <a:grpFill/>
                <a:ln w="9525" cap="flat">
                  <a:noFill/>
                  <a:prstDash val="solid"/>
                  <a:miter/>
                </a:ln>
              </p:spPr>
              <p:txBody>
                <a:bodyPr rtlCol="0" anchor="ctr"/>
                <a:lstStyle/>
                <a:p>
                  <a:endParaRPr lang="fi-FI" sz="3200"/>
                </a:p>
              </p:txBody>
            </p:sp>
            <p:sp>
              <p:nvSpPr>
                <p:cNvPr id="638" name="Vapaamuotoinen: Muoto 637">
                  <a:extLst>
                    <a:ext uri="{FF2B5EF4-FFF2-40B4-BE49-F238E27FC236}">
                      <a16:creationId xmlns:a16="http://schemas.microsoft.com/office/drawing/2014/main" id="{C6D556F8-7010-345D-87EE-78B6C8CFD7EE}"/>
                    </a:ext>
                  </a:extLst>
                </p:cNvPr>
                <p:cNvSpPr/>
                <p:nvPr/>
              </p:nvSpPr>
              <p:spPr>
                <a:xfrm>
                  <a:off x="4722494" y="2344673"/>
                  <a:ext cx="138112" cy="136779"/>
                </a:xfrm>
                <a:custGeom>
                  <a:avLst/>
                  <a:gdLst>
                    <a:gd name="connsiteX0" fmla="*/ 33433 w 138112"/>
                    <a:gd name="connsiteY0" fmla="*/ 128397 h 136779"/>
                    <a:gd name="connsiteX1" fmla="*/ 8953 w 138112"/>
                    <a:gd name="connsiteY1" fmla="*/ 104584 h 136779"/>
                    <a:gd name="connsiteX2" fmla="*/ 0 w 138112"/>
                    <a:gd name="connsiteY2" fmla="*/ 68390 h 136779"/>
                    <a:gd name="connsiteX3" fmla="*/ 9049 w 138112"/>
                    <a:gd name="connsiteY3" fmla="*/ 32290 h 136779"/>
                    <a:gd name="connsiteX4" fmla="*/ 33814 w 138112"/>
                    <a:gd name="connsiteY4" fmla="*/ 8382 h 136779"/>
                    <a:gd name="connsiteX5" fmla="*/ 69056 w 138112"/>
                    <a:gd name="connsiteY5" fmla="*/ 0 h 136779"/>
                    <a:gd name="connsiteX6" fmla="*/ 104299 w 138112"/>
                    <a:gd name="connsiteY6" fmla="*/ 8382 h 136779"/>
                    <a:gd name="connsiteX7" fmla="*/ 129064 w 138112"/>
                    <a:gd name="connsiteY7" fmla="*/ 32290 h 136779"/>
                    <a:gd name="connsiteX8" fmla="*/ 138113 w 138112"/>
                    <a:gd name="connsiteY8" fmla="*/ 68390 h 136779"/>
                    <a:gd name="connsiteX9" fmla="*/ 128968 w 138112"/>
                    <a:gd name="connsiteY9" fmla="*/ 104489 h 136779"/>
                    <a:gd name="connsiteX10" fmla="*/ 104013 w 138112"/>
                    <a:gd name="connsiteY10" fmla="*/ 128397 h 136779"/>
                    <a:gd name="connsiteX11" fmla="*/ 68675 w 138112"/>
                    <a:gd name="connsiteY11" fmla="*/ 136779 h 136779"/>
                    <a:gd name="connsiteX12" fmla="*/ 33528 w 138112"/>
                    <a:gd name="connsiteY12" fmla="*/ 128397 h 136779"/>
                    <a:gd name="connsiteX13" fmla="*/ 88487 w 138112"/>
                    <a:gd name="connsiteY13" fmla="*/ 92964 h 136779"/>
                    <a:gd name="connsiteX14" fmla="*/ 96679 w 138112"/>
                    <a:gd name="connsiteY14" fmla="*/ 68390 h 136779"/>
                    <a:gd name="connsiteX15" fmla="*/ 88678 w 138112"/>
                    <a:gd name="connsiteY15" fmla="*/ 43815 h 136779"/>
                    <a:gd name="connsiteX16" fmla="*/ 69056 w 138112"/>
                    <a:gd name="connsiteY16" fmla="*/ 35243 h 136779"/>
                    <a:gd name="connsiteX17" fmla="*/ 49244 w 138112"/>
                    <a:gd name="connsiteY17" fmla="*/ 43720 h 136779"/>
                    <a:gd name="connsiteX18" fmla="*/ 41338 w 138112"/>
                    <a:gd name="connsiteY18" fmla="*/ 68390 h 136779"/>
                    <a:gd name="connsiteX19" fmla="*/ 49054 w 138112"/>
                    <a:gd name="connsiteY19" fmla="*/ 92964 h 136779"/>
                    <a:gd name="connsiteX20" fmla="*/ 68485 w 138112"/>
                    <a:gd name="connsiteY20" fmla="*/ 101537 h 136779"/>
                    <a:gd name="connsiteX21" fmla="*/ 88392 w 138112"/>
                    <a:gd name="connsiteY21" fmla="*/ 92964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12" h="136779">
                      <a:moveTo>
                        <a:pt x="33433" y="128397"/>
                      </a:moveTo>
                      <a:cubicBezTo>
                        <a:pt x="23050" y="122873"/>
                        <a:pt x="14859" y="114871"/>
                        <a:pt x="8953" y="104584"/>
                      </a:cubicBezTo>
                      <a:cubicBezTo>
                        <a:pt x="3048" y="94298"/>
                        <a:pt x="0" y="82201"/>
                        <a:pt x="0" y="68390"/>
                      </a:cubicBezTo>
                      <a:cubicBezTo>
                        <a:pt x="0" y="54578"/>
                        <a:pt x="3048" y="42672"/>
                        <a:pt x="9049" y="32290"/>
                      </a:cubicBezTo>
                      <a:cubicBezTo>
                        <a:pt x="15049" y="21908"/>
                        <a:pt x="23336" y="13907"/>
                        <a:pt x="33814" y="8382"/>
                      </a:cubicBezTo>
                      <a:cubicBezTo>
                        <a:pt x="44291" y="2858"/>
                        <a:pt x="56007" y="0"/>
                        <a:pt x="69056" y="0"/>
                      </a:cubicBezTo>
                      <a:cubicBezTo>
                        <a:pt x="82105" y="0"/>
                        <a:pt x="93821" y="2762"/>
                        <a:pt x="104299" y="8382"/>
                      </a:cubicBezTo>
                      <a:cubicBezTo>
                        <a:pt x="114776" y="13907"/>
                        <a:pt x="123063" y="21908"/>
                        <a:pt x="129064" y="32290"/>
                      </a:cubicBezTo>
                      <a:cubicBezTo>
                        <a:pt x="135065" y="42672"/>
                        <a:pt x="138113" y="54673"/>
                        <a:pt x="138113" y="68390"/>
                      </a:cubicBezTo>
                      <a:cubicBezTo>
                        <a:pt x="138113" y="82106"/>
                        <a:pt x="135065" y="94107"/>
                        <a:pt x="128968" y="104489"/>
                      </a:cubicBezTo>
                      <a:cubicBezTo>
                        <a:pt x="122872" y="114871"/>
                        <a:pt x="114490" y="122873"/>
                        <a:pt x="104013" y="128397"/>
                      </a:cubicBezTo>
                      <a:cubicBezTo>
                        <a:pt x="93440" y="133922"/>
                        <a:pt x="81629" y="136779"/>
                        <a:pt x="68675" y="136779"/>
                      </a:cubicBezTo>
                      <a:cubicBezTo>
                        <a:pt x="55721" y="136779"/>
                        <a:pt x="43910" y="134017"/>
                        <a:pt x="33528" y="128397"/>
                      </a:cubicBezTo>
                      <a:close/>
                      <a:moveTo>
                        <a:pt x="88487" y="92964"/>
                      </a:moveTo>
                      <a:cubicBezTo>
                        <a:pt x="94012" y="87249"/>
                        <a:pt x="96679" y="79058"/>
                        <a:pt x="96679" y="68390"/>
                      </a:cubicBezTo>
                      <a:cubicBezTo>
                        <a:pt x="96679" y="57722"/>
                        <a:pt x="94012" y="49530"/>
                        <a:pt x="88678" y="43815"/>
                      </a:cubicBezTo>
                      <a:cubicBezTo>
                        <a:pt x="83344" y="38100"/>
                        <a:pt x="76771" y="35243"/>
                        <a:pt x="69056" y="35243"/>
                      </a:cubicBezTo>
                      <a:cubicBezTo>
                        <a:pt x="61341" y="35243"/>
                        <a:pt x="54483" y="38100"/>
                        <a:pt x="49244" y="43720"/>
                      </a:cubicBezTo>
                      <a:cubicBezTo>
                        <a:pt x="44005" y="49340"/>
                        <a:pt x="41338" y="57531"/>
                        <a:pt x="41338" y="68390"/>
                      </a:cubicBezTo>
                      <a:cubicBezTo>
                        <a:pt x="41338" y="79248"/>
                        <a:pt x="43910" y="87154"/>
                        <a:pt x="49054" y="92964"/>
                      </a:cubicBezTo>
                      <a:cubicBezTo>
                        <a:pt x="54197" y="98679"/>
                        <a:pt x="60674" y="101537"/>
                        <a:pt x="68485" y="101537"/>
                      </a:cubicBezTo>
                      <a:cubicBezTo>
                        <a:pt x="76295" y="101537"/>
                        <a:pt x="82867" y="98679"/>
                        <a:pt x="88392" y="92964"/>
                      </a:cubicBezTo>
                      <a:close/>
                    </a:path>
                  </a:pathLst>
                </a:custGeom>
                <a:grpFill/>
                <a:ln w="9525" cap="flat">
                  <a:noFill/>
                  <a:prstDash val="solid"/>
                  <a:miter/>
                </a:ln>
              </p:spPr>
              <p:txBody>
                <a:bodyPr rtlCol="0" anchor="ctr"/>
                <a:lstStyle/>
                <a:p>
                  <a:endParaRPr lang="fi-FI" sz="3200"/>
                </a:p>
              </p:txBody>
            </p:sp>
            <p:sp>
              <p:nvSpPr>
                <p:cNvPr id="639" name="Vapaamuotoinen: Muoto 638">
                  <a:extLst>
                    <a:ext uri="{FF2B5EF4-FFF2-40B4-BE49-F238E27FC236}">
                      <a16:creationId xmlns:a16="http://schemas.microsoft.com/office/drawing/2014/main" id="{25917203-FD58-D444-917C-D10B888D87AE}"/>
                    </a:ext>
                  </a:extLst>
                </p:cNvPr>
                <p:cNvSpPr/>
                <p:nvPr/>
              </p:nvSpPr>
              <p:spPr>
                <a:xfrm>
                  <a:off x="4882133" y="2345245"/>
                  <a:ext cx="82486" cy="134207"/>
                </a:xfrm>
                <a:custGeom>
                  <a:avLst/>
                  <a:gdLst>
                    <a:gd name="connsiteX0" fmla="*/ 58674 w 82486"/>
                    <a:gd name="connsiteY0" fmla="*/ 6287 h 134207"/>
                    <a:gd name="connsiteX1" fmla="*/ 82487 w 82486"/>
                    <a:gd name="connsiteY1" fmla="*/ 0 h 134207"/>
                    <a:gd name="connsiteX2" fmla="*/ 82487 w 82486"/>
                    <a:gd name="connsiteY2" fmla="*/ 43053 h 134207"/>
                    <a:gd name="connsiteX3" fmla="*/ 71247 w 82486"/>
                    <a:gd name="connsiteY3" fmla="*/ 43053 h 134207"/>
                    <a:gd name="connsiteX4" fmla="*/ 48387 w 82486"/>
                    <a:gd name="connsiteY4" fmla="*/ 49625 h 134207"/>
                    <a:gd name="connsiteX5" fmla="*/ 40767 w 82486"/>
                    <a:gd name="connsiteY5" fmla="*/ 72581 h 134207"/>
                    <a:gd name="connsiteX6" fmla="*/ 40767 w 82486"/>
                    <a:gd name="connsiteY6" fmla="*/ 134207 h 134207"/>
                    <a:gd name="connsiteX7" fmla="*/ 0 w 82486"/>
                    <a:gd name="connsiteY7" fmla="*/ 134207 h 134207"/>
                    <a:gd name="connsiteX8" fmla="*/ 0 w 82486"/>
                    <a:gd name="connsiteY8" fmla="*/ 1334 h 134207"/>
                    <a:gd name="connsiteX9" fmla="*/ 40767 w 82486"/>
                    <a:gd name="connsiteY9" fmla="*/ 1334 h 134207"/>
                    <a:gd name="connsiteX10" fmla="*/ 40767 w 82486"/>
                    <a:gd name="connsiteY10" fmla="*/ 23527 h 134207"/>
                    <a:gd name="connsiteX11" fmla="*/ 58674 w 82486"/>
                    <a:gd name="connsiteY11" fmla="*/ 6287 h 1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86" h="134207">
                      <a:moveTo>
                        <a:pt x="58674" y="6287"/>
                      </a:moveTo>
                      <a:cubicBezTo>
                        <a:pt x="65818" y="2096"/>
                        <a:pt x="73724" y="0"/>
                        <a:pt x="82487" y="0"/>
                      </a:cubicBezTo>
                      <a:lnTo>
                        <a:pt x="82487" y="43053"/>
                      </a:lnTo>
                      <a:lnTo>
                        <a:pt x="71247" y="43053"/>
                      </a:lnTo>
                      <a:cubicBezTo>
                        <a:pt x="61055" y="43053"/>
                        <a:pt x="53435" y="45244"/>
                        <a:pt x="48387" y="49625"/>
                      </a:cubicBezTo>
                      <a:cubicBezTo>
                        <a:pt x="43339" y="54007"/>
                        <a:pt x="40767" y="61627"/>
                        <a:pt x="40767" y="72581"/>
                      </a:cubicBezTo>
                      <a:lnTo>
                        <a:pt x="40767" y="134207"/>
                      </a:lnTo>
                      <a:lnTo>
                        <a:pt x="0" y="134207"/>
                      </a:lnTo>
                      <a:lnTo>
                        <a:pt x="0" y="1334"/>
                      </a:lnTo>
                      <a:lnTo>
                        <a:pt x="40767" y="1334"/>
                      </a:lnTo>
                      <a:lnTo>
                        <a:pt x="40767" y="23527"/>
                      </a:lnTo>
                      <a:cubicBezTo>
                        <a:pt x="45529" y="16193"/>
                        <a:pt x="51435" y="10477"/>
                        <a:pt x="58674" y="6287"/>
                      </a:cubicBezTo>
                      <a:close/>
                    </a:path>
                  </a:pathLst>
                </a:custGeom>
                <a:grpFill/>
                <a:ln w="9525" cap="flat">
                  <a:noFill/>
                  <a:prstDash val="solid"/>
                  <a:miter/>
                </a:ln>
              </p:spPr>
              <p:txBody>
                <a:bodyPr rtlCol="0" anchor="ctr"/>
                <a:lstStyle/>
                <a:p>
                  <a:endParaRPr lang="fi-FI" sz="3200"/>
                </a:p>
              </p:txBody>
            </p:sp>
            <p:sp>
              <p:nvSpPr>
                <p:cNvPr id="640" name="Vapaamuotoinen: Muoto 639">
                  <a:extLst>
                    <a:ext uri="{FF2B5EF4-FFF2-40B4-BE49-F238E27FC236}">
                      <a16:creationId xmlns:a16="http://schemas.microsoft.com/office/drawing/2014/main" id="{0EA5B9BA-F71F-A8DF-6CB2-A408F6882248}"/>
                    </a:ext>
                  </a:extLst>
                </p:cNvPr>
                <p:cNvSpPr/>
                <p:nvPr/>
              </p:nvSpPr>
              <p:spPr>
                <a:xfrm>
                  <a:off x="4975954" y="2344673"/>
                  <a:ext cx="140303" cy="200310"/>
                </a:xfrm>
                <a:custGeom>
                  <a:avLst/>
                  <a:gdLst>
                    <a:gd name="connsiteX0" fmla="*/ 83344 w 140303"/>
                    <a:gd name="connsiteY0" fmla="*/ 5715 h 200310"/>
                    <a:gd name="connsiteX1" fmla="*/ 99631 w 140303"/>
                    <a:gd name="connsiteY1" fmla="*/ 20765 h 200310"/>
                    <a:gd name="connsiteX2" fmla="*/ 99631 w 140303"/>
                    <a:gd name="connsiteY2" fmla="*/ 1905 h 200310"/>
                    <a:gd name="connsiteX3" fmla="*/ 140303 w 140303"/>
                    <a:gd name="connsiteY3" fmla="*/ 1905 h 200310"/>
                    <a:gd name="connsiteX4" fmla="*/ 140303 w 140303"/>
                    <a:gd name="connsiteY4" fmla="*/ 134588 h 200310"/>
                    <a:gd name="connsiteX5" fmla="*/ 133064 w 140303"/>
                    <a:gd name="connsiteY5" fmla="*/ 167831 h 200310"/>
                    <a:gd name="connsiteX6" fmla="*/ 110871 w 140303"/>
                    <a:gd name="connsiteY6" fmla="*/ 191548 h 200310"/>
                    <a:gd name="connsiteX7" fmla="*/ 73819 w 140303"/>
                    <a:gd name="connsiteY7" fmla="*/ 200311 h 200310"/>
                    <a:gd name="connsiteX8" fmla="*/ 25908 w 140303"/>
                    <a:gd name="connsiteY8" fmla="*/ 186404 h 200310"/>
                    <a:gd name="connsiteX9" fmla="*/ 4953 w 140303"/>
                    <a:gd name="connsiteY9" fmla="*/ 148685 h 200310"/>
                    <a:gd name="connsiteX10" fmla="*/ 45148 w 140303"/>
                    <a:gd name="connsiteY10" fmla="*/ 148685 h 200310"/>
                    <a:gd name="connsiteX11" fmla="*/ 54197 w 140303"/>
                    <a:gd name="connsiteY11" fmla="*/ 160687 h 200310"/>
                    <a:gd name="connsiteX12" fmla="*/ 71818 w 140303"/>
                    <a:gd name="connsiteY12" fmla="*/ 165068 h 200310"/>
                    <a:gd name="connsiteX13" fmla="*/ 91916 w 140303"/>
                    <a:gd name="connsiteY13" fmla="*/ 157829 h 200310"/>
                    <a:gd name="connsiteX14" fmla="*/ 99441 w 140303"/>
                    <a:gd name="connsiteY14" fmla="*/ 134588 h 200310"/>
                    <a:gd name="connsiteX15" fmla="*/ 99441 w 140303"/>
                    <a:gd name="connsiteY15" fmla="*/ 115729 h 200310"/>
                    <a:gd name="connsiteX16" fmla="*/ 82963 w 140303"/>
                    <a:gd name="connsiteY16" fmla="*/ 130874 h 200310"/>
                    <a:gd name="connsiteX17" fmla="*/ 58483 w 140303"/>
                    <a:gd name="connsiteY17" fmla="*/ 136684 h 200310"/>
                    <a:gd name="connsiteX18" fmla="*/ 28765 w 140303"/>
                    <a:gd name="connsiteY18" fmla="*/ 128207 h 200310"/>
                    <a:gd name="connsiteX19" fmla="*/ 7715 w 140303"/>
                    <a:gd name="connsiteY19" fmla="*/ 104204 h 200310"/>
                    <a:gd name="connsiteX20" fmla="*/ 0 w 140303"/>
                    <a:gd name="connsiteY20" fmla="*/ 68104 h 200310"/>
                    <a:gd name="connsiteX21" fmla="*/ 7715 w 140303"/>
                    <a:gd name="connsiteY21" fmla="*/ 32195 h 200310"/>
                    <a:gd name="connsiteX22" fmla="*/ 28765 w 140303"/>
                    <a:gd name="connsiteY22" fmla="*/ 8382 h 200310"/>
                    <a:gd name="connsiteX23" fmla="*/ 58483 w 140303"/>
                    <a:gd name="connsiteY23" fmla="*/ 0 h 200310"/>
                    <a:gd name="connsiteX24" fmla="*/ 83153 w 140303"/>
                    <a:gd name="connsiteY24" fmla="*/ 5715 h 200310"/>
                    <a:gd name="connsiteX25" fmla="*/ 91249 w 140303"/>
                    <a:gd name="connsiteY25" fmla="*/ 44291 h 200310"/>
                    <a:gd name="connsiteX26" fmla="*/ 70675 w 140303"/>
                    <a:gd name="connsiteY26" fmla="*/ 35528 h 200310"/>
                    <a:gd name="connsiteX27" fmla="*/ 50101 w 140303"/>
                    <a:gd name="connsiteY27" fmla="*/ 44196 h 200310"/>
                    <a:gd name="connsiteX28" fmla="*/ 41624 w 140303"/>
                    <a:gd name="connsiteY28" fmla="*/ 68104 h 200310"/>
                    <a:gd name="connsiteX29" fmla="*/ 50101 w 140303"/>
                    <a:gd name="connsiteY29" fmla="*/ 92297 h 200310"/>
                    <a:gd name="connsiteX30" fmla="*/ 70675 w 140303"/>
                    <a:gd name="connsiteY30" fmla="*/ 101251 h 200310"/>
                    <a:gd name="connsiteX31" fmla="*/ 91249 w 140303"/>
                    <a:gd name="connsiteY31" fmla="*/ 92393 h 200310"/>
                    <a:gd name="connsiteX32" fmla="*/ 99727 w 140303"/>
                    <a:gd name="connsiteY32" fmla="*/ 68390 h 200310"/>
                    <a:gd name="connsiteX33" fmla="*/ 91249 w 140303"/>
                    <a:gd name="connsiteY33" fmla="*/ 44291 h 20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0303" h="200310">
                      <a:moveTo>
                        <a:pt x="83344" y="5715"/>
                      </a:moveTo>
                      <a:cubicBezTo>
                        <a:pt x="90392" y="9525"/>
                        <a:pt x="95821" y="14478"/>
                        <a:pt x="99631" y="20765"/>
                      </a:cubicBezTo>
                      <a:lnTo>
                        <a:pt x="99631" y="1905"/>
                      </a:lnTo>
                      <a:lnTo>
                        <a:pt x="140303" y="1905"/>
                      </a:lnTo>
                      <a:lnTo>
                        <a:pt x="140303" y="134588"/>
                      </a:lnTo>
                      <a:cubicBezTo>
                        <a:pt x="140303" y="146780"/>
                        <a:pt x="137922" y="157925"/>
                        <a:pt x="133064" y="167831"/>
                      </a:cubicBezTo>
                      <a:cubicBezTo>
                        <a:pt x="128206" y="177737"/>
                        <a:pt x="120872" y="185642"/>
                        <a:pt x="110871" y="191548"/>
                      </a:cubicBezTo>
                      <a:cubicBezTo>
                        <a:pt x="100965" y="197453"/>
                        <a:pt x="88582" y="200311"/>
                        <a:pt x="73819" y="200311"/>
                      </a:cubicBezTo>
                      <a:cubicBezTo>
                        <a:pt x="54102" y="200311"/>
                        <a:pt x="38195" y="195644"/>
                        <a:pt x="25908" y="186404"/>
                      </a:cubicBezTo>
                      <a:cubicBezTo>
                        <a:pt x="13716" y="177070"/>
                        <a:pt x="6667" y="164497"/>
                        <a:pt x="4953" y="148685"/>
                      </a:cubicBezTo>
                      <a:lnTo>
                        <a:pt x="45148" y="148685"/>
                      </a:lnTo>
                      <a:cubicBezTo>
                        <a:pt x="46387" y="153734"/>
                        <a:pt x="49435" y="157734"/>
                        <a:pt x="54197" y="160687"/>
                      </a:cubicBezTo>
                      <a:cubicBezTo>
                        <a:pt x="58960" y="163640"/>
                        <a:pt x="64865" y="165068"/>
                        <a:pt x="71818" y="165068"/>
                      </a:cubicBezTo>
                      <a:cubicBezTo>
                        <a:pt x="80200" y="165068"/>
                        <a:pt x="86963" y="162687"/>
                        <a:pt x="91916" y="157829"/>
                      </a:cubicBezTo>
                      <a:cubicBezTo>
                        <a:pt x="96964" y="152972"/>
                        <a:pt x="99441" y="145256"/>
                        <a:pt x="99441" y="134588"/>
                      </a:cubicBezTo>
                      <a:lnTo>
                        <a:pt x="99441" y="115729"/>
                      </a:lnTo>
                      <a:cubicBezTo>
                        <a:pt x="95440" y="121920"/>
                        <a:pt x="90011" y="126968"/>
                        <a:pt x="82963" y="130874"/>
                      </a:cubicBezTo>
                      <a:cubicBezTo>
                        <a:pt x="75914" y="134779"/>
                        <a:pt x="67818" y="136684"/>
                        <a:pt x="58483" y="136684"/>
                      </a:cubicBezTo>
                      <a:cubicBezTo>
                        <a:pt x="47530" y="136684"/>
                        <a:pt x="37624" y="133826"/>
                        <a:pt x="28765" y="128207"/>
                      </a:cubicBezTo>
                      <a:cubicBezTo>
                        <a:pt x="19907" y="122587"/>
                        <a:pt x="12859" y="114586"/>
                        <a:pt x="7715" y="104204"/>
                      </a:cubicBezTo>
                      <a:cubicBezTo>
                        <a:pt x="2572" y="93821"/>
                        <a:pt x="0" y="81820"/>
                        <a:pt x="0" y="68104"/>
                      </a:cubicBezTo>
                      <a:cubicBezTo>
                        <a:pt x="0" y="54388"/>
                        <a:pt x="2572" y="42482"/>
                        <a:pt x="7715" y="32195"/>
                      </a:cubicBezTo>
                      <a:cubicBezTo>
                        <a:pt x="12859" y="21908"/>
                        <a:pt x="19907" y="13907"/>
                        <a:pt x="28765" y="8382"/>
                      </a:cubicBezTo>
                      <a:cubicBezTo>
                        <a:pt x="37624" y="2858"/>
                        <a:pt x="47530" y="0"/>
                        <a:pt x="58483" y="0"/>
                      </a:cubicBezTo>
                      <a:cubicBezTo>
                        <a:pt x="67818" y="0"/>
                        <a:pt x="76105" y="1905"/>
                        <a:pt x="83153" y="5715"/>
                      </a:cubicBezTo>
                      <a:close/>
                      <a:moveTo>
                        <a:pt x="91249" y="44291"/>
                      </a:moveTo>
                      <a:cubicBezTo>
                        <a:pt x="85630" y="38386"/>
                        <a:pt x="78772" y="35528"/>
                        <a:pt x="70675" y="35528"/>
                      </a:cubicBezTo>
                      <a:cubicBezTo>
                        <a:pt x="62579" y="35528"/>
                        <a:pt x="55721" y="38386"/>
                        <a:pt x="50101" y="44196"/>
                      </a:cubicBezTo>
                      <a:cubicBezTo>
                        <a:pt x="44482" y="50006"/>
                        <a:pt x="41624" y="58007"/>
                        <a:pt x="41624" y="68104"/>
                      </a:cubicBezTo>
                      <a:cubicBezTo>
                        <a:pt x="41624" y="78200"/>
                        <a:pt x="44482" y="86296"/>
                        <a:pt x="50101" y="92297"/>
                      </a:cubicBezTo>
                      <a:cubicBezTo>
                        <a:pt x="55721" y="98298"/>
                        <a:pt x="62579" y="101251"/>
                        <a:pt x="70675" y="101251"/>
                      </a:cubicBezTo>
                      <a:cubicBezTo>
                        <a:pt x="78772" y="101251"/>
                        <a:pt x="85630" y="98298"/>
                        <a:pt x="91249" y="92393"/>
                      </a:cubicBezTo>
                      <a:cubicBezTo>
                        <a:pt x="96869" y="86487"/>
                        <a:pt x="99727" y="78486"/>
                        <a:pt x="99727" y="68390"/>
                      </a:cubicBezTo>
                      <a:cubicBezTo>
                        <a:pt x="99727" y="58293"/>
                        <a:pt x="96869" y="50197"/>
                        <a:pt x="91249" y="44291"/>
                      </a:cubicBezTo>
                      <a:close/>
                    </a:path>
                  </a:pathLst>
                </a:custGeom>
                <a:grpFill/>
                <a:ln w="9525" cap="flat">
                  <a:noFill/>
                  <a:prstDash val="solid"/>
                  <a:miter/>
                </a:ln>
              </p:spPr>
              <p:txBody>
                <a:bodyPr rtlCol="0" anchor="ctr"/>
                <a:lstStyle/>
                <a:p>
                  <a:endParaRPr lang="fi-FI" sz="3200"/>
                </a:p>
              </p:txBody>
            </p:sp>
            <p:sp>
              <p:nvSpPr>
                <p:cNvPr id="641" name="Vapaamuotoinen: Muoto 640">
                  <a:extLst>
                    <a:ext uri="{FF2B5EF4-FFF2-40B4-BE49-F238E27FC236}">
                      <a16:creationId xmlns:a16="http://schemas.microsoft.com/office/drawing/2014/main" id="{F2270E71-F4A0-7A4F-703C-9E952A3CB030}"/>
                    </a:ext>
                  </a:extLst>
                </p:cNvPr>
                <p:cNvSpPr/>
                <p:nvPr/>
              </p:nvSpPr>
              <p:spPr>
                <a:xfrm>
                  <a:off x="3974115" y="2560891"/>
                  <a:ext cx="124301" cy="166211"/>
                </a:xfrm>
                <a:custGeom>
                  <a:avLst/>
                  <a:gdLst>
                    <a:gd name="connsiteX0" fmla="*/ 85725 w 124301"/>
                    <a:gd name="connsiteY0" fmla="*/ 166211 h 166211"/>
                    <a:gd name="connsiteX1" fmla="*/ 49054 w 124301"/>
                    <a:gd name="connsiteY1" fmla="*/ 101441 h 166211"/>
                    <a:gd name="connsiteX2" fmla="*/ 33338 w 124301"/>
                    <a:gd name="connsiteY2" fmla="*/ 101441 h 166211"/>
                    <a:gd name="connsiteX3" fmla="*/ 33338 w 124301"/>
                    <a:gd name="connsiteY3" fmla="*/ 166211 h 166211"/>
                    <a:gd name="connsiteX4" fmla="*/ 0 w 124301"/>
                    <a:gd name="connsiteY4" fmla="*/ 166211 h 166211"/>
                    <a:gd name="connsiteX5" fmla="*/ 0 w 124301"/>
                    <a:gd name="connsiteY5" fmla="*/ 0 h 166211"/>
                    <a:gd name="connsiteX6" fmla="*/ 62389 w 124301"/>
                    <a:gd name="connsiteY6" fmla="*/ 0 h 166211"/>
                    <a:gd name="connsiteX7" fmla="*/ 95250 w 124301"/>
                    <a:gd name="connsiteY7" fmla="*/ 6763 h 166211"/>
                    <a:gd name="connsiteX8" fmla="*/ 115634 w 124301"/>
                    <a:gd name="connsiteY8" fmla="*/ 25051 h 166211"/>
                    <a:gd name="connsiteX9" fmla="*/ 122396 w 124301"/>
                    <a:gd name="connsiteY9" fmla="*/ 50864 h 166211"/>
                    <a:gd name="connsiteX10" fmla="*/ 112871 w 124301"/>
                    <a:gd name="connsiteY10" fmla="*/ 80486 h 166211"/>
                    <a:gd name="connsiteX11" fmla="*/ 84582 w 124301"/>
                    <a:gd name="connsiteY11" fmla="*/ 98679 h 166211"/>
                    <a:gd name="connsiteX12" fmla="*/ 124301 w 124301"/>
                    <a:gd name="connsiteY12" fmla="*/ 166116 h 166211"/>
                    <a:gd name="connsiteX13" fmla="*/ 85725 w 124301"/>
                    <a:gd name="connsiteY13" fmla="*/ 166116 h 166211"/>
                    <a:gd name="connsiteX14" fmla="*/ 33338 w 124301"/>
                    <a:gd name="connsiteY14" fmla="*/ 76486 h 166211"/>
                    <a:gd name="connsiteX15" fmla="*/ 61150 w 124301"/>
                    <a:gd name="connsiteY15" fmla="*/ 76486 h 166211"/>
                    <a:gd name="connsiteX16" fmla="*/ 81344 w 124301"/>
                    <a:gd name="connsiteY16" fmla="*/ 69914 h 166211"/>
                    <a:gd name="connsiteX17" fmla="*/ 88011 w 124301"/>
                    <a:gd name="connsiteY17" fmla="*/ 51721 h 166211"/>
                    <a:gd name="connsiteX18" fmla="*/ 81344 w 124301"/>
                    <a:gd name="connsiteY18" fmla="*/ 34004 h 166211"/>
                    <a:gd name="connsiteX19" fmla="*/ 61150 w 124301"/>
                    <a:gd name="connsiteY19" fmla="*/ 27718 h 166211"/>
                    <a:gd name="connsiteX20" fmla="*/ 33338 w 124301"/>
                    <a:gd name="connsiteY20" fmla="*/ 27718 h 166211"/>
                    <a:gd name="connsiteX21" fmla="*/ 33338 w 124301"/>
                    <a:gd name="connsiteY21" fmla="*/ 76486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301" h="166211">
                      <a:moveTo>
                        <a:pt x="85725" y="166211"/>
                      </a:moveTo>
                      <a:lnTo>
                        <a:pt x="49054" y="101441"/>
                      </a:lnTo>
                      <a:lnTo>
                        <a:pt x="33338" y="101441"/>
                      </a:lnTo>
                      <a:lnTo>
                        <a:pt x="33338" y="166211"/>
                      </a:lnTo>
                      <a:lnTo>
                        <a:pt x="0" y="166211"/>
                      </a:lnTo>
                      <a:lnTo>
                        <a:pt x="0" y="0"/>
                      </a:lnTo>
                      <a:lnTo>
                        <a:pt x="62389" y="0"/>
                      </a:lnTo>
                      <a:cubicBezTo>
                        <a:pt x="75248" y="0"/>
                        <a:pt x="86201" y="2286"/>
                        <a:pt x="95250" y="6763"/>
                      </a:cubicBezTo>
                      <a:cubicBezTo>
                        <a:pt x="104299" y="11240"/>
                        <a:pt x="111062" y="17431"/>
                        <a:pt x="115634" y="25051"/>
                      </a:cubicBezTo>
                      <a:cubicBezTo>
                        <a:pt x="120206" y="32766"/>
                        <a:pt x="122396" y="41339"/>
                        <a:pt x="122396" y="50864"/>
                      </a:cubicBezTo>
                      <a:cubicBezTo>
                        <a:pt x="122396" y="61817"/>
                        <a:pt x="119253" y="71723"/>
                        <a:pt x="112871" y="80486"/>
                      </a:cubicBezTo>
                      <a:cubicBezTo>
                        <a:pt x="106490" y="89249"/>
                        <a:pt x="97060" y="95345"/>
                        <a:pt x="84582" y="98679"/>
                      </a:cubicBezTo>
                      <a:lnTo>
                        <a:pt x="124301" y="166116"/>
                      </a:lnTo>
                      <a:lnTo>
                        <a:pt x="85725" y="166116"/>
                      </a:lnTo>
                      <a:close/>
                      <a:moveTo>
                        <a:pt x="33338" y="76486"/>
                      </a:moveTo>
                      <a:lnTo>
                        <a:pt x="61150" y="76486"/>
                      </a:lnTo>
                      <a:cubicBezTo>
                        <a:pt x="70199" y="76486"/>
                        <a:pt x="76962" y="74295"/>
                        <a:pt x="81344" y="69914"/>
                      </a:cubicBezTo>
                      <a:cubicBezTo>
                        <a:pt x="85820" y="65532"/>
                        <a:pt x="88011" y="59436"/>
                        <a:pt x="88011" y="51721"/>
                      </a:cubicBezTo>
                      <a:cubicBezTo>
                        <a:pt x="88011" y="44005"/>
                        <a:pt x="85820" y="38195"/>
                        <a:pt x="81344" y="34004"/>
                      </a:cubicBezTo>
                      <a:cubicBezTo>
                        <a:pt x="76867" y="29813"/>
                        <a:pt x="70199" y="27718"/>
                        <a:pt x="61150" y="27718"/>
                      </a:cubicBezTo>
                      <a:lnTo>
                        <a:pt x="33338" y="27718"/>
                      </a:lnTo>
                      <a:lnTo>
                        <a:pt x="33338" y="76486"/>
                      </a:lnTo>
                      <a:close/>
                    </a:path>
                  </a:pathLst>
                </a:custGeom>
                <a:grpFill/>
                <a:ln w="9525" cap="flat">
                  <a:noFill/>
                  <a:prstDash val="solid"/>
                  <a:miter/>
                </a:ln>
              </p:spPr>
              <p:txBody>
                <a:bodyPr rtlCol="0" anchor="ctr"/>
                <a:lstStyle/>
                <a:p>
                  <a:endParaRPr lang="fi-FI" sz="3200"/>
                </a:p>
              </p:txBody>
            </p:sp>
            <p:sp>
              <p:nvSpPr>
                <p:cNvPr id="642" name="Vapaamuotoinen: Muoto 641">
                  <a:extLst>
                    <a:ext uri="{FF2B5EF4-FFF2-40B4-BE49-F238E27FC236}">
                      <a16:creationId xmlns:a16="http://schemas.microsoft.com/office/drawing/2014/main" id="{A2B523B1-7E85-92DA-3D44-5BB40DAFE680}"/>
                    </a:ext>
                  </a:extLst>
                </p:cNvPr>
                <p:cNvSpPr/>
                <p:nvPr/>
              </p:nvSpPr>
              <p:spPr>
                <a:xfrm>
                  <a:off x="4118038" y="2592990"/>
                  <a:ext cx="137541" cy="136302"/>
                </a:xfrm>
                <a:custGeom>
                  <a:avLst/>
                  <a:gdLst>
                    <a:gd name="connsiteX0" fmla="*/ 8096 w 137541"/>
                    <a:gd name="connsiteY0" fmla="*/ 32195 h 136302"/>
                    <a:gd name="connsiteX1" fmla="*/ 29813 w 137541"/>
                    <a:gd name="connsiteY1" fmla="*/ 8382 h 136302"/>
                    <a:gd name="connsiteX2" fmla="*/ 60389 w 137541"/>
                    <a:gd name="connsiteY2" fmla="*/ 0 h 136302"/>
                    <a:gd name="connsiteX3" fmla="*/ 86201 w 137541"/>
                    <a:gd name="connsiteY3" fmla="*/ 5905 h 136302"/>
                    <a:gd name="connsiteX4" fmla="*/ 103918 w 137541"/>
                    <a:gd name="connsiteY4" fmla="*/ 20955 h 136302"/>
                    <a:gd name="connsiteX5" fmla="*/ 103918 w 137541"/>
                    <a:gd name="connsiteY5" fmla="*/ 2191 h 136302"/>
                    <a:gd name="connsiteX6" fmla="*/ 137541 w 137541"/>
                    <a:gd name="connsiteY6" fmla="*/ 2191 h 136302"/>
                    <a:gd name="connsiteX7" fmla="*/ 137541 w 137541"/>
                    <a:gd name="connsiteY7" fmla="*/ 134112 h 136302"/>
                    <a:gd name="connsiteX8" fmla="*/ 103918 w 137541"/>
                    <a:gd name="connsiteY8" fmla="*/ 134112 h 136302"/>
                    <a:gd name="connsiteX9" fmla="*/ 103918 w 137541"/>
                    <a:gd name="connsiteY9" fmla="*/ 114872 h 136302"/>
                    <a:gd name="connsiteX10" fmla="*/ 86201 w 137541"/>
                    <a:gd name="connsiteY10" fmla="*/ 130207 h 136302"/>
                    <a:gd name="connsiteX11" fmla="*/ 60103 w 137541"/>
                    <a:gd name="connsiteY11" fmla="*/ 136303 h 136302"/>
                    <a:gd name="connsiteX12" fmla="*/ 29718 w 137541"/>
                    <a:gd name="connsiteY12" fmla="*/ 127730 h 136302"/>
                    <a:gd name="connsiteX13" fmla="*/ 8001 w 137541"/>
                    <a:gd name="connsiteY13" fmla="*/ 103537 h 136302"/>
                    <a:gd name="connsiteX14" fmla="*/ 0 w 137541"/>
                    <a:gd name="connsiteY14" fmla="*/ 67723 h 136302"/>
                    <a:gd name="connsiteX15" fmla="*/ 8001 w 137541"/>
                    <a:gd name="connsiteY15" fmla="*/ 32195 h 136302"/>
                    <a:gd name="connsiteX16" fmla="*/ 99155 w 137541"/>
                    <a:gd name="connsiteY16" fmla="*/ 47339 h 136302"/>
                    <a:gd name="connsiteX17" fmla="*/ 86296 w 137541"/>
                    <a:gd name="connsiteY17" fmla="*/ 34004 h 136302"/>
                    <a:gd name="connsiteX18" fmla="*/ 68866 w 137541"/>
                    <a:gd name="connsiteY18" fmla="*/ 29337 h 136302"/>
                    <a:gd name="connsiteX19" fmla="*/ 51721 w 137541"/>
                    <a:gd name="connsiteY19" fmla="*/ 33909 h 136302"/>
                    <a:gd name="connsiteX20" fmla="*/ 38957 w 137541"/>
                    <a:gd name="connsiteY20" fmla="*/ 47149 h 136302"/>
                    <a:gd name="connsiteX21" fmla="*/ 34100 w 137541"/>
                    <a:gd name="connsiteY21" fmla="*/ 67723 h 136302"/>
                    <a:gd name="connsiteX22" fmla="*/ 38957 w 137541"/>
                    <a:gd name="connsiteY22" fmla="*/ 88582 h 136302"/>
                    <a:gd name="connsiteX23" fmla="*/ 51816 w 137541"/>
                    <a:gd name="connsiteY23" fmla="*/ 102299 h 136302"/>
                    <a:gd name="connsiteX24" fmla="*/ 68866 w 137541"/>
                    <a:gd name="connsiteY24" fmla="*/ 107061 h 136302"/>
                    <a:gd name="connsiteX25" fmla="*/ 86296 w 137541"/>
                    <a:gd name="connsiteY25" fmla="*/ 102394 h 136302"/>
                    <a:gd name="connsiteX26" fmla="*/ 99155 w 137541"/>
                    <a:gd name="connsiteY26" fmla="*/ 89059 h 136302"/>
                    <a:gd name="connsiteX27" fmla="*/ 103918 w 137541"/>
                    <a:gd name="connsiteY27" fmla="*/ 68199 h 136302"/>
                    <a:gd name="connsiteX28" fmla="*/ 99155 w 137541"/>
                    <a:gd name="connsiteY28" fmla="*/ 47339 h 13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7541" h="136302">
                      <a:moveTo>
                        <a:pt x="8096" y="32195"/>
                      </a:moveTo>
                      <a:cubicBezTo>
                        <a:pt x="13430" y="21907"/>
                        <a:pt x="20669" y="13906"/>
                        <a:pt x="29813" y="8382"/>
                      </a:cubicBezTo>
                      <a:cubicBezTo>
                        <a:pt x="38957" y="2857"/>
                        <a:pt x="49149" y="0"/>
                        <a:pt x="60389" y="0"/>
                      </a:cubicBezTo>
                      <a:cubicBezTo>
                        <a:pt x="70199" y="0"/>
                        <a:pt x="78867" y="2000"/>
                        <a:pt x="86201" y="5905"/>
                      </a:cubicBezTo>
                      <a:cubicBezTo>
                        <a:pt x="93631" y="9906"/>
                        <a:pt x="99536" y="14859"/>
                        <a:pt x="103918" y="20955"/>
                      </a:cubicBezTo>
                      <a:lnTo>
                        <a:pt x="103918" y="2191"/>
                      </a:lnTo>
                      <a:lnTo>
                        <a:pt x="137541" y="2191"/>
                      </a:lnTo>
                      <a:lnTo>
                        <a:pt x="137541" y="134112"/>
                      </a:lnTo>
                      <a:lnTo>
                        <a:pt x="103918" y="134112"/>
                      </a:lnTo>
                      <a:lnTo>
                        <a:pt x="103918" y="114872"/>
                      </a:lnTo>
                      <a:cubicBezTo>
                        <a:pt x="99631" y="121063"/>
                        <a:pt x="93726" y="126206"/>
                        <a:pt x="86201" y="130207"/>
                      </a:cubicBezTo>
                      <a:cubicBezTo>
                        <a:pt x="78677" y="134207"/>
                        <a:pt x="70009" y="136303"/>
                        <a:pt x="60103" y="136303"/>
                      </a:cubicBezTo>
                      <a:cubicBezTo>
                        <a:pt x="48958" y="136303"/>
                        <a:pt x="38862" y="133445"/>
                        <a:pt x="29718" y="127730"/>
                      </a:cubicBezTo>
                      <a:cubicBezTo>
                        <a:pt x="20574" y="122015"/>
                        <a:pt x="13335" y="113919"/>
                        <a:pt x="8001" y="103537"/>
                      </a:cubicBezTo>
                      <a:cubicBezTo>
                        <a:pt x="2667" y="93154"/>
                        <a:pt x="0" y="81153"/>
                        <a:pt x="0" y="67723"/>
                      </a:cubicBezTo>
                      <a:cubicBezTo>
                        <a:pt x="0" y="54293"/>
                        <a:pt x="2667" y="42577"/>
                        <a:pt x="8001" y="32195"/>
                      </a:cubicBezTo>
                      <a:close/>
                      <a:moveTo>
                        <a:pt x="99155" y="47339"/>
                      </a:moveTo>
                      <a:cubicBezTo>
                        <a:pt x="96012" y="41529"/>
                        <a:pt x="91726" y="37052"/>
                        <a:pt x="86296" y="34004"/>
                      </a:cubicBezTo>
                      <a:cubicBezTo>
                        <a:pt x="80867" y="30956"/>
                        <a:pt x="75152" y="29337"/>
                        <a:pt x="68866" y="29337"/>
                      </a:cubicBezTo>
                      <a:cubicBezTo>
                        <a:pt x="62579" y="29337"/>
                        <a:pt x="56959" y="30861"/>
                        <a:pt x="51721" y="33909"/>
                      </a:cubicBezTo>
                      <a:cubicBezTo>
                        <a:pt x="46482" y="36957"/>
                        <a:pt x="42196" y="41339"/>
                        <a:pt x="38957" y="47149"/>
                      </a:cubicBezTo>
                      <a:cubicBezTo>
                        <a:pt x="35719" y="52959"/>
                        <a:pt x="34100" y="59817"/>
                        <a:pt x="34100" y="67723"/>
                      </a:cubicBezTo>
                      <a:cubicBezTo>
                        <a:pt x="34100" y="75628"/>
                        <a:pt x="35719" y="82582"/>
                        <a:pt x="38957" y="88582"/>
                      </a:cubicBezTo>
                      <a:cubicBezTo>
                        <a:pt x="42196" y="94583"/>
                        <a:pt x="46482" y="99060"/>
                        <a:pt x="51816" y="102299"/>
                      </a:cubicBezTo>
                      <a:cubicBezTo>
                        <a:pt x="57150" y="105442"/>
                        <a:pt x="62770" y="107061"/>
                        <a:pt x="68866" y="107061"/>
                      </a:cubicBezTo>
                      <a:cubicBezTo>
                        <a:pt x="74962" y="107061"/>
                        <a:pt x="80867" y="105537"/>
                        <a:pt x="86296" y="102394"/>
                      </a:cubicBezTo>
                      <a:cubicBezTo>
                        <a:pt x="91726" y="99251"/>
                        <a:pt x="96012" y="94869"/>
                        <a:pt x="99155" y="89059"/>
                      </a:cubicBezTo>
                      <a:cubicBezTo>
                        <a:pt x="102299" y="83249"/>
                        <a:pt x="103918" y="76295"/>
                        <a:pt x="103918" y="68199"/>
                      </a:cubicBezTo>
                      <a:cubicBezTo>
                        <a:pt x="103918" y="60103"/>
                        <a:pt x="102299" y="53150"/>
                        <a:pt x="99155" y="47339"/>
                      </a:cubicBezTo>
                      <a:close/>
                    </a:path>
                  </a:pathLst>
                </a:custGeom>
                <a:grpFill/>
                <a:ln w="9525" cap="flat">
                  <a:noFill/>
                  <a:prstDash val="solid"/>
                  <a:miter/>
                </a:ln>
              </p:spPr>
              <p:txBody>
                <a:bodyPr rtlCol="0" anchor="ctr"/>
                <a:lstStyle/>
                <a:p>
                  <a:endParaRPr lang="fi-FI" sz="3200"/>
                </a:p>
              </p:txBody>
            </p:sp>
            <p:sp>
              <p:nvSpPr>
                <p:cNvPr id="643" name="Vapaamuotoinen: Muoto 642">
                  <a:extLst>
                    <a:ext uri="{FF2B5EF4-FFF2-40B4-BE49-F238E27FC236}">
                      <a16:creationId xmlns:a16="http://schemas.microsoft.com/office/drawing/2014/main" id="{7557EFD1-8140-EED2-16D2-02CA9386DF4D}"/>
                    </a:ext>
                  </a:extLst>
                </p:cNvPr>
                <p:cNvSpPr/>
                <p:nvPr/>
              </p:nvSpPr>
              <p:spPr>
                <a:xfrm>
                  <a:off x="4279486" y="2592990"/>
                  <a:ext cx="137350" cy="136302"/>
                </a:xfrm>
                <a:custGeom>
                  <a:avLst/>
                  <a:gdLst>
                    <a:gd name="connsiteX0" fmla="*/ 8096 w 137350"/>
                    <a:gd name="connsiteY0" fmla="*/ 32195 h 136302"/>
                    <a:gd name="connsiteX1" fmla="*/ 29718 w 137350"/>
                    <a:gd name="connsiteY1" fmla="*/ 8382 h 136302"/>
                    <a:gd name="connsiteX2" fmla="*/ 60293 w 137350"/>
                    <a:gd name="connsiteY2" fmla="*/ 0 h 136302"/>
                    <a:gd name="connsiteX3" fmla="*/ 86106 w 137350"/>
                    <a:gd name="connsiteY3" fmla="*/ 5905 h 136302"/>
                    <a:gd name="connsiteX4" fmla="*/ 103822 w 137350"/>
                    <a:gd name="connsiteY4" fmla="*/ 20955 h 136302"/>
                    <a:gd name="connsiteX5" fmla="*/ 103822 w 137350"/>
                    <a:gd name="connsiteY5" fmla="*/ 2191 h 136302"/>
                    <a:gd name="connsiteX6" fmla="*/ 137350 w 137350"/>
                    <a:gd name="connsiteY6" fmla="*/ 2191 h 136302"/>
                    <a:gd name="connsiteX7" fmla="*/ 137350 w 137350"/>
                    <a:gd name="connsiteY7" fmla="*/ 134112 h 136302"/>
                    <a:gd name="connsiteX8" fmla="*/ 103822 w 137350"/>
                    <a:gd name="connsiteY8" fmla="*/ 134112 h 136302"/>
                    <a:gd name="connsiteX9" fmla="*/ 103822 w 137350"/>
                    <a:gd name="connsiteY9" fmla="*/ 114872 h 136302"/>
                    <a:gd name="connsiteX10" fmla="*/ 86106 w 137350"/>
                    <a:gd name="connsiteY10" fmla="*/ 130207 h 136302"/>
                    <a:gd name="connsiteX11" fmla="*/ 60007 w 137350"/>
                    <a:gd name="connsiteY11" fmla="*/ 136303 h 136302"/>
                    <a:gd name="connsiteX12" fmla="*/ 29623 w 137350"/>
                    <a:gd name="connsiteY12" fmla="*/ 127730 h 136302"/>
                    <a:gd name="connsiteX13" fmla="*/ 8001 w 137350"/>
                    <a:gd name="connsiteY13" fmla="*/ 103537 h 136302"/>
                    <a:gd name="connsiteX14" fmla="*/ 0 w 137350"/>
                    <a:gd name="connsiteY14" fmla="*/ 67723 h 136302"/>
                    <a:gd name="connsiteX15" fmla="*/ 8001 w 137350"/>
                    <a:gd name="connsiteY15" fmla="*/ 32195 h 136302"/>
                    <a:gd name="connsiteX16" fmla="*/ 99155 w 137350"/>
                    <a:gd name="connsiteY16" fmla="*/ 47339 h 136302"/>
                    <a:gd name="connsiteX17" fmla="*/ 86296 w 137350"/>
                    <a:gd name="connsiteY17" fmla="*/ 34004 h 136302"/>
                    <a:gd name="connsiteX18" fmla="*/ 68866 w 137350"/>
                    <a:gd name="connsiteY18" fmla="*/ 29337 h 136302"/>
                    <a:gd name="connsiteX19" fmla="*/ 51721 w 137350"/>
                    <a:gd name="connsiteY19" fmla="*/ 33909 h 136302"/>
                    <a:gd name="connsiteX20" fmla="*/ 38957 w 137350"/>
                    <a:gd name="connsiteY20" fmla="*/ 47149 h 136302"/>
                    <a:gd name="connsiteX21" fmla="*/ 34099 w 137350"/>
                    <a:gd name="connsiteY21" fmla="*/ 67723 h 136302"/>
                    <a:gd name="connsiteX22" fmla="*/ 38957 w 137350"/>
                    <a:gd name="connsiteY22" fmla="*/ 88582 h 136302"/>
                    <a:gd name="connsiteX23" fmla="*/ 51816 w 137350"/>
                    <a:gd name="connsiteY23" fmla="*/ 102299 h 136302"/>
                    <a:gd name="connsiteX24" fmla="*/ 68866 w 137350"/>
                    <a:gd name="connsiteY24" fmla="*/ 107061 h 136302"/>
                    <a:gd name="connsiteX25" fmla="*/ 86296 w 137350"/>
                    <a:gd name="connsiteY25" fmla="*/ 102394 h 136302"/>
                    <a:gd name="connsiteX26" fmla="*/ 99155 w 137350"/>
                    <a:gd name="connsiteY26" fmla="*/ 89059 h 136302"/>
                    <a:gd name="connsiteX27" fmla="*/ 103918 w 137350"/>
                    <a:gd name="connsiteY27" fmla="*/ 68199 h 136302"/>
                    <a:gd name="connsiteX28" fmla="*/ 99155 w 137350"/>
                    <a:gd name="connsiteY28" fmla="*/ 47339 h 13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7350" h="136302">
                      <a:moveTo>
                        <a:pt x="8096" y="32195"/>
                      </a:moveTo>
                      <a:cubicBezTo>
                        <a:pt x="13430" y="21907"/>
                        <a:pt x="20669" y="13906"/>
                        <a:pt x="29718" y="8382"/>
                      </a:cubicBezTo>
                      <a:cubicBezTo>
                        <a:pt x="38862" y="2857"/>
                        <a:pt x="49054" y="0"/>
                        <a:pt x="60293" y="0"/>
                      </a:cubicBezTo>
                      <a:cubicBezTo>
                        <a:pt x="70104" y="0"/>
                        <a:pt x="78772" y="2000"/>
                        <a:pt x="86106" y="5905"/>
                      </a:cubicBezTo>
                      <a:cubicBezTo>
                        <a:pt x="93536" y="9906"/>
                        <a:pt x="99441" y="14859"/>
                        <a:pt x="103822" y="20955"/>
                      </a:cubicBezTo>
                      <a:lnTo>
                        <a:pt x="103822" y="2191"/>
                      </a:lnTo>
                      <a:lnTo>
                        <a:pt x="137350" y="2191"/>
                      </a:lnTo>
                      <a:lnTo>
                        <a:pt x="137350" y="134112"/>
                      </a:lnTo>
                      <a:lnTo>
                        <a:pt x="103822" y="134112"/>
                      </a:lnTo>
                      <a:lnTo>
                        <a:pt x="103822" y="114872"/>
                      </a:lnTo>
                      <a:cubicBezTo>
                        <a:pt x="99536" y="121063"/>
                        <a:pt x="93631" y="126206"/>
                        <a:pt x="86106" y="130207"/>
                      </a:cubicBezTo>
                      <a:cubicBezTo>
                        <a:pt x="78581" y="134207"/>
                        <a:pt x="69914" y="136303"/>
                        <a:pt x="60007" y="136303"/>
                      </a:cubicBezTo>
                      <a:cubicBezTo>
                        <a:pt x="48863" y="136303"/>
                        <a:pt x="38767" y="133445"/>
                        <a:pt x="29623" y="127730"/>
                      </a:cubicBezTo>
                      <a:cubicBezTo>
                        <a:pt x="20479" y="122015"/>
                        <a:pt x="13240" y="113919"/>
                        <a:pt x="8001" y="103537"/>
                      </a:cubicBezTo>
                      <a:cubicBezTo>
                        <a:pt x="2667" y="93154"/>
                        <a:pt x="0" y="81153"/>
                        <a:pt x="0" y="67723"/>
                      </a:cubicBezTo>
                      <a:cubicBezTo>
                        <a:pt x="0" y="54293"/>
                        <a:pt x="2667" y="42577"/>
                        <a:pt x="8001" y="32195"/>
                      </a:cubicBezTo>
                      <a:close/>
                      <a:moveTo>
                        <a:pt x="99155" y="47339"/>
                      </a:moveTo>
                      <a:cubicBezTo>
                        <a:pt x="96012" y="41529"/>
                        <a:pt x="91726" y="37052"/>
                        <a:pt x="86296" y="34004"/>
                      </a:cubicBezTo>
                      <a:cubicBezTo>
                        <a:pt x="80867" y="30956"/>
                        <a:pt x="75152" y="29337"/>
                        <a:pt x="68866" y="29337"/>
                      </a:cubicBezTo>
                      <a:cubicBezTo>
                        <a:pt x="62579" y="29337"/>
                        <a:pt x="56959" y="30861"/>
                        <a:pt x="51721" y="33909"/>
                      </a:cubicBezTo>
                      <a:cubicBezTo>
                        <a:pt x="46482" y="36957"/>
                        <a:pt x="42196" y="41339"/>
                        <a:pt x="38957" y="47149"/>
                      </a:cubicBezTo>
                      <a:cubicBezTo>
                        <a:pt x="35719" y="52959"/>
                        <a:pt x="34099" y="59817"/>
                        <a:pt x="34099" y="67723"/>
                      </a:cubicBezTo>
                      <a:cubicBezTo>
                        <a:pt x="34099" y="75628"/>
                        <a:pt x="35719" y="82582"/>
                        <a:pt x="38957" y="88582"/>
                      </a:cubicBezTo>
                      <a:cubicBezTo>
                        <a:pt x="42196" y="94488"/>
                        <a:pt x="46482" y="99060"/>
                        <a:pt x="51816" y="102299"/>
                      </a:cubicBezTo>
                      <a:cubicBezTo>
                        <a:pt x="57150" y="105537"/>
                        <a:pt x="62770" y="107061"/>
                        <a:pt x="68866" y="107061"/>
                      </a:cubicBezTo>
                      <a:cubicBezTo>
                        <a:pt x="74962" y="107061"/>
                        <a:pt x="80867" y="105537"/>
                        <a:pt x="86296" y="102394"/>
                      </a:cubicBezTo>
                      <a:cubicBezTo>
                        <a:pt x="91726" y="99251"/>
                        <a:pt x="96012" y="94869"/>
                        <a:pt x="99155" y="89059"/>
                      </a:cubicBezTo>
                      <a:cubicBezTo>
                        <a:pt x="102298" y="83249"/>
                        <a:pt x="103918" y="76295"/>
                        <a:pt x="103918" y="68199"/>
                      </a:cubicBezTo>
                      <a:cubicBezTo>
                        <a:pt x="103918" y="60103"/>
                        <a:pt x="102298" y="53150"/>
                        <a:pt x="99155" y="47339"/>
                      </a:cubicBezTo>
                      <a:close/>
                    </a:path>
                  </a:pathLst>
                </a:custGeom>
                <a:grpFill/>
                <a:ln w="9525" cap="flat">
                  <a:noFill/>
                  <a:prstDash val="solid"/>
                  <a:miter/>
                </a:ln>
              </p:spPr>
              <p:txBody>
                <a:bodyPr rtlCol="0" anchor="ctr"/>
                <a:lstStyle/>
                <a:p>
                  <a:endParaRPr lang="fi-FI" sz="3200"/>
                </a:p>
              </p:txBody>
            </p:sp>
            <p:sp>
              <p:nvSpPr>
                <p:cNvPr id="644" name="Vapaamuotoinen: Muoto 643">
                  <a:extLst>
                    <a:ext uri="{FF2B5EF4-FFF2-40B4-BE49-F238E27FC236}">
                      <a16:creationId xmlns:a16="http://schemas.microsoft.com/office/drawing/2014/main" id="{FF18D63D-B57D-75EE-B28E-E99DCC5EC566}"/>
                    </a:ext>
                  </a:extLst>
                </p:cNvPr>
                <p:cNvSpPr/>
                <p:nvPr/>
              </p:nvSpPr>
              <p:spPr>
                <a:xfrm>
                  <a:off x="4442459" y="2593086"/>
                  <a:ext cx="109442" cy="136397"/>
                </a:xfrm>
                <a:custGeom>
                  <a:avLst/>
                  <a:gdLst>
                    <a:gd name="connsiteX0" fmla="*/ 28575 w 109442"/>
                    <a:gd name="connsiteY0" fmla="*/ 130302 h 136397"/>
                    <a:gd name="connsiteX1" fmla="*/ 8191 w 109442"/>
                    <a:gd name="connsiteY1" fmla="*/ 114490 h 136397"/>
                    <a:gd name="connsiteX2" fmla="*/ 0 w 109442"/>
                    <a:gd name="connsiteY2" fmla="*/ 92297 h 136397"/>
                    <a:gd name="connsiteX3" fmla="*/ 33623 w 109442"/>
                    <a:gd name="connsiteY3" fmla="*/ 92297 h 136397"/>
                    <a:gd name="connsiteX4" fmla="*/ 41148 w 109442"/>
                    <a:gd name="connsiteY4" fmla="*/ 104965 h 136397"/>
                    <a:gd name="connsiteX5" fmla="*/ 57436 w 109442"/>
                    <a:gd name="connsiteY5" fmla="*/ 110014 h 136397"/>
                    <a:gd name="connsiteX6" fmla="*/ 72295 w 109442"/>
                    <a:gd name="connsiteY6" fmla="*/ 106204 h 136397"/>
                    <a:gd name="connsiteX7" fmla="*/ 77629 w 109442"/>
                    <a:gd name="connsiteY7" fmla="*/ 96393 h 136397"/>
                    <a:gd name="connsiteX8" fmla="*/ 71056 w 109442"/>
                    <a:gd name="connsiteY8" fmla="*/ 86773 h 136397"/>
                    <a:gd name="connsiteX9" fmla="*/ 50197 w 109442"/>
                    <a:gd name="connsiteY9" fmla="*/ 79724 h 136397"/>
                    <a:gd name="connsiteX10" fmla="*/ 26003 w 109442"/>
                    <a:gd name="connsiteY10" fmla="*/ 72390 h 136397"/>
                    <a:gd name="connsiteX11" fmla="*/ 9811 w 109442"/>
                    <a:gd name="connsiteY11" fmla="*/ 60674 h 136397"/>
                    <a:gd name="connsiteX12" fmla="*/ 3048 w 109442"/>
                    <a:gd name="connsiteY12" fmla="*/ 39529 h 136397"/>
                    <a:gd name="connsiteX13" fmla="*/ 9334 w 109442"/>
                    <a:gd name="connsiteY13" fmla="*/ 19526 h 136397"/>
                    <a:gd name="connsiteX14" fmla="*/ 27432 w 109442"/>
                    <a:gd name="connsiteY14" fmla="*/ 5239 h 136397"/>
                    <a:gd name="connsiteX15" fmla="*/ 55150 w 109442"/>
                    <a:gd name="connsiteY15" fmla="*/ 0 h 136397"/>
                    <a:gd name="connsiteX16" fmla="*/ 92773 w 109442"/>
                    <a:gd name="connsiteY16" fmla="*/ 11811 h 136397"/>
                    <a:gd name="connsiteX17" fmla="*/ 108204 w 109442"/>
                    <a:gd name="connsiteY17" fmla="*/ 43624 h 136397"/>
                    <a:gd name="connsiteX18" fmla="*/ 76295 w 109442"/>
                    <a:gd name="connsiteY18" fmla="*/ 43624 h 136397"/>
                    <a:gd name="connsiteX19" fmla="*/ 69723 w 109442"/>
                    <a:gd name="connsiteY19" fmla="*/ 31147 h 136397"/>
                    <a:gd name="connsiteX20" fmla="*/ 54102 w 109442"/>
                    <a:gd name="connsiteY20" fmla="*/ 26479 h 136397"/>
                    <a:gd name="connsiteX21" fmla="*/ 40195 w 109442"/>
                    <a:gd name="connsiteY21" fmla="*/ 29813 h 136397"/>
                    <a:gd name="connsiteX22" fmla="*/ 35338 w 109442"/>
                    <a:gd name="connsiteY22" fmla="*/ 39148 h 136397"/>
                    <a:gd name="connsiteX23" fmla="*/ 42005 w 109442"/>
                    <a:gd name="connsiteY23" fmla="*/ 49244 h 136397"/>
                    <a:gd name="connsiteX24" fmla="*/ 62770 w 109442"/>
                    <a:gd name="connsiteY24" fmla="*/ 56293 h 136397"/>
                    <a:gd name="connsiteX25" fmla="*/ 86296 w 109442"/>
                    <a:gd name="connsiteY25" fmla="*/ 63722 h 136397"/>
                    <a:gd name="connsiteX26" fmla="*/ 102394 w 109442"/>
                    <a:gd name="connsiteY26" fmla="*/ 75533 h 136397"/>
                    <a:gd name="connsiteX27" fmla="*/ 109442 w 109442"/>
                    <a:gd name="connsiteY27" fmla="*/ 96583 h 136397"/>
                    <a:gd name="connsiteX28" fmla="*/ 103156 w 109442"/>
                    <a:gd name="connsiteY28" fmla="*/ 117062 h 136397"/>
                    <a:gd name="connsiteX29" fmla="*/ 85058 w 109442"/>
                    <a:gd name="connsiteY29" fmla="*/ 131254 h 136397"/>
                    <a:gd name="connsiteX30" fmla="*/ 57531 w 109442"/>
                    <a:gd name="connsiteY30" fmla="*/ 136398 h 136397"/>
                    <a:gd name="connsiteX31" fmla="*/ 28480 w 109442"/>
                    <a:gd name="connsiteY31" fmla="*/ 130588 h 13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442" h="136397">
                      <a:moveTo>
                        <a:pt x="28575" y="130302"/>
                      </a:moveTo>
                      <a:cubicBezTo>
                        <a:pt x="20002" y="126397"/>
                        <a:pt x="13240" y="121158"/>
                        <a:pt x="8191" y="114490"/>
                      </a:cubicBezTo>
                      <a:cubicBezTo>
                        <a:pt x="3239" y="107823"/>
                        <a:pt x="476" y="100489"/>
                        <a:pt x="0" y="92297"/>
                      </a:cubicBezTo>
                      <a:lnTo>
                        <a:pt x="33623" y="92297"/>
                      </a:lnTo>
                      <a:cubicBezTo>
                        <a:pt x="34290" y="97345"/>
                        <a:pt x="36766" y="101632"/>
                        <a:pt x="41148" y="104965"/>
                      </a:cubicBezTo>
                      <a:cubicBezTo>
                        <a:pt x="45529" y="108299"/>
                        <a:pt x="50959" y="110014"/>
                        <a:pt x="57436" y="110014"/>
                      </a:cubicBezTo>
                      <a:cubicBezTo>
                        <a:pt x="63913" y="110014"/>
                        <a:pt x="68770" y="108775"/>
                        <a:pt x="72295" y="106204"/>
                      </a:cubicBezTo>
                      <a:cubicBezTo>
                        <a:pt x="75819" y="103632"/>
                        <a:pt x="77629" y="100393"/>
                        <a:pt x="77629" y="96393"/>
                      </a:cubicBezTo>
                      <a:cubicBezTo>
                        <a:pt x="77629" y="92107"/>
                        <a:pt x="75438" y="88868"/>
                        <a:pt x="71056" y="86773"/>
                      </a:cubicBezTo>
                      <a:cubicBezTo>
                        <a:pt x="66675" y="84582"/>
                        <a:pt x="59722" y="82296"/>
                        <a:pt x="50197" y="79724"/>
                      </a:cubicBezTo>
                      <a:cubicBezTo>
                        <a:pt x="40386" y="77343"/>
                        <a:pt x="32290" y="74866"/>
                        <a:pt x="26003" y="72390"/>
                      </a:cubicBezTo>
                      <a:cubicBezTo>
                        <a:pt x="19717" y="69914"/>
                        <a:pt x="14383" y="66008"/>
                        <a:pt x="9811" y="60674"/>
                      </a:cubicBezTo>
                      <a:cubicBezTo>
                        <a:pt x="5239" y="55435"/>
                        <a:pt x="3048" y="48387"/>
                        <a:pt x="3048" y="39529"/>
                      </a:cubicBezTo>
                      <a:cubicBezTo>
                        <a:pt x="3048" y="32194"/>
                        <a:pt x="5143" y="25527"/>
                        <a:pt x="9334" y="19526"/>
                      </a:cubicBezTo>
                      <a:cubicBezTo>
                        <a:pt x="13525" y="13525"/>
                        <a:pt x="19621" y="8763"/>
                        <a:pt x="27432" y="5239"/>
                      </a:cubicBezTo>
                      <a:cubicBezTo>
                        <a:pt x="35338" y="1714"/>
                        <a:pt x="44577" y="0"/>
                        <a:pt x="55150" y="0"/>
                      </a:cubicBezTo>
                      <a:cubicBezTo>
                        <a:pt x="70866" y="0"/>
                        <a:pt x="83439" y="3905"/>
                        <a:pt x="92773" y="11811"/>
                      </a:cubicBezTo>
                      <a:cubicBezTo>
                        <a:pt x="102108" y="19621"/>
                        <a:pt x="107347" y="30289"/>
                        <a:pt x="108204" y="43624"/>
                      </a:cubicBezTo>
                      <a:lnTo>
                        <a:pt x="76295" y="43624"/>
                      </a:lnTo>
                      <a:cubicBezTo>
                        <a:pt x="75819" y="38386"/>
                        <a:pt x="73628" y="34195"/>
                        <a:pt x="69723" y="31147"/>
                      </a:cubicBezTo>
                      <a:cubicBezTo>
                        <a:pt x="65818" y="28003"/>
                        <a:pt x="60674" y="26479"/>
                        <a:pt x="54102" y="26479"/>
                      </a:cubicBezTo>
                      <a:cubicBezTo>
                        <a:pt x="48101" y="26479"/>
                        <a:pt x="43434" y="27622"/>
                        <a:pt x="40195" y="29813"/>
                      </a:cubicBezTo>
                      <a:cubicBezTo>
                        <a:pt x="36957" y="32004"/>
                        <a:pt x="35338" y="35147"/>
                        <a:pt x="35338" y="39148"/>
                      </a:cubicBezTo>
                      <a:cubicBezTo>
                        <a:pt x="35338" y="43624"/>
                        <a:pt x="37528" y="46958"/>
                        <a:pt x="42005" y="49244"/>
                      </a:cubicBezTo>
                      <a:cubicBezTo>
                        <a:pt x="46482" y="51530"/>
                        <a:pt x="53340" y="53912"/>
                        <a:pt x="62770" y="56293"/>
                      </a:cubicBezTo>
                      <a:cubicBezTo>
                        <a:pt x="72295" y="58674"/>
                        <a:pt x="80105" y="61150"/>
                        <a:pt x="86296" y="63722"/>
                      </a:cubicBezTo>
                      <a:cubicBezTo>
                        <a:pt x="92488" y="66294"/>
                        <a:pt x="97822" y="70199"/>
                        <a:pt x="102394" y="75533"/>
                      </a:cubicBezTo>
                      <a:cubicBezTo>
                        <a:pt x="106966" y="80867"/>
                        <a:pt x="109252" y="87916"/>
                        <a:pt x="109442" y="96583"/>
                      </a:cubicBezTo>
                      <a:cubicBezTo>
                        <a:pt x="109442" y="104203"/>
                        <a:pt x="107347" y="111062"/>
                        <a:pt x="103156" y="117062"/>
                      </a:cubicBezTo>
                      <a:cubicBezTo>
                        <a:pt x="98965" y="123063"/>
                        <a:pt x="92869" y="127825"/>
                        <a:pt x="85058" y="131254"/>
                      </a:cubicBezTo>
                      <a:cubicBezTo>
                        <a:pt x="77248" y="134684"/>
                        <a:pt x="68008" y="136398"/>
                        <a:pt x="57531" y="136398"/>
                      </a:cubicBezTo>
                      <a:cubicBezTo>
                        <a:pt x="47053" y="136398"/>
                        <a:pt x="37052" y="134398"/>
                        <a:pt x="28480" y="130588"/>
                      </a:cubicBezTo>
                      <a:close/>
                    </a:path>
                  </a:pathLst>
                </a:custGeom>
                <a:grpFill/>
                <a:ln w="9525" cap="flat">
                  <a:noFill/>
                  <a:prstDash val="solid"/>
                  <a:miter/>
                </a:ln>
              </p:spPr>
              <p:txBody>
                <a:bodyPr rtlCol="0" anchor="ctr"/>
                <a:lstStyle/>
                <a:p>
                  <a:endParaRPr lang="fi-FI" sz="3200"/>
                </a:p>
              </p:txBody>
            </p:sp>
            <p:sp>
              <p:nvSpPr>
                <p:cNvPr id="645" name="Vapaamuotoinen: Muoto 644">
                  <a:extLst>
                    <a:ext uri="{FF2B5EF4-FFF2-40B4-BE49-F238E27FC236}">
                      <a16:creationId xmlns:a16="http://schemas.microsoft.com/office/drawing/2014/main" id="{0C7E6BA4-0FC8-7D3C-B058-028D35AD9CAC}"/>
                    </a:ext>
                  </a:extLst>
                </p:cNvPr>
                <p:cNvSpPr/>
                <p:nvPr/>
              </p:nvSpPr>
              <p:spPr>
                <a:xfrm>
                  <a:off x="4570761" y="2593086"/>
                  <a:ext cx="131159" cy="136302"/>
                </a:xfrm>
                <a:custGeom>
                  <a:avLst/>
                  <a:gdLst>
                    <a:gd name="connsiteX0" fmla="*/ 130302 w 131159"/>
                    <a:gd name="connsiteY0" fmla="*/ 78105 h 136302"/>
                    <a:gd name="connsiteX1" fmla="*/ 33909 w 131159"/>
                    <a:gd name="connsiteY1" fmla="*/ 78105 h 136302"/>
                    <a:gd name="connsiteX2" fmla="*/ 43910 w 131159"/>
                    <a:gd name="connsiteY2" fmla="*/ 100489 h 136302"/>
                    <a:gd name="connsiteX3" fmla="*/ 65627 w 131159"/>
                    <a:gd name="connsiteY3" fmla="*/ 108585 h 136302"/>
                    <a:gd name="connsiteX4" fmla="*/ 92011 w 131159"/>
                    <a:gd name="connsiteY4" fmla="*/ 92678 h 136302"/>
                    <a:gd name="connsiteX5" fmla="*/ 128016 w 131159"/>
                    <a:gd name="connsiteY5" fmla="*/ 92678 h 136302"/>
                    <a:gd name="connsiteX6" fmla="*/ 106108 w 131159"/>
                    <a:gd name="connsiteY6" fmla="*/ 124015 h 136302"/>
                    <a:gd name="connsiteX7" fmla="*/ 66294 w 131159"/>
                    <a:gd name="connsiteY7" fmla="*/ 136303 h 136302"/>
                    <a:gd name="connsiteX8" fmla="*/ 32099 w 131159"/>
                    <a:gd name="connsiteY8" fmla="*/ 127825 h 136302"/>
                    <a:gd name="connsiteX9" fmla="*/ 8477 w 131159"/>
                    <a:gd name="connsiteY9" fmla="*/ 103918 h 136302"/>
                    <a:gd name="connsiteX10" fmla="*/ 0 w 131159"/>
                    <a:gd name="connsiteY10" fmla="*/ 68199 h 136302"/>
                    <a:gd name="connsiteX11" fmla="*/ 8382 w 131159"/>
                    <a:gd name="connsiteY11" fmla="*/ 32194 h 136302"/>
                    <a:gd name="connsiteX12" fmla="*/ 31718 w 131159"/>
                    <a:gd name="connsiteY12" fmla="*/ 8382 h 136302"/>
                    <a:gd name="connsiteX13" fmla="*/ 66199 w 131159"/>
                    <a:gd name="connsiteY13" fmla="*/ 0 h 136302"/>
                    <a:gd name="connsiteX14" fmla="*/ 99917 w 131159"/>
                    <a:gd name="connsiteY14" fmla="*/ 8096 h 136302"/>
                    <a:gd name="connsiteX15" fmla="*/ 122968 w 131159"/>
                    <a:gd name="connsiteY15" fmla="*/ 31051 h 136302"/>
                    <a:gd name="connsiteX16" fmla="*/ 131159 w 131159"/>
                    <a:gd name="connsiteY16" fmla="*/ 65246 h 136302"/>
                    <a:gd name="connsiteX17" fmla="*/ 130207 w 131159"/>
                    <a:gd name="connsiteY17" fmla="*/ 78105 h 136302"/>
                    <a:gd name="connsiteX18" fmla="*/ 96679 w 131159"/>
                    <a:gd name="connsiteY18" fmla="*/ 55721 h 136302"/>
                    <a:gd name="connsiteX19" fmla="*/ 87440 w 131159"/>
                    <a:gd name="connsiteY19" fmla="*/ 35147 h 136302"/>
                    <a:gd name="connsiteX20" fmla="*/ 65246 w 131159"/>
                    <a:gd name="connsiteY20" fmla="*/ 27432 h 136302"/>
                    <a:gd name="connsiteX21" fmla="*/ 44386 w 131159"/>
                    <a:gd name="connsiteY21" fmla="*/ 34957 h 136302"/>
                    <a:gd name="connsiteX22" fmla="*/ 34004 w 131159"/>
                    <a:gd name="connsiteY22" fmla="*/ 55816 h 136302"/>
                    <a:gd name="connsiteX23" fmla="*/ 96679 w 131159"/>
                    <a:gd name="connsiteY23" fmla="*/ 55816 h 13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159" h="136302">
                      <a:moveTo>
                        <a:pt x="130302" y="78105"/>
                      </a:moveTo>
                      <a:lnTo>
                        <a:pt x="33909" y="78105"/>
                      </a:lnTo>
                      <a:cubicBezTo>
                        <a:pt x="34671" y="87630"/>
                        <a:pt x="38005" y="95059"/>
                        <a:pt x="43910" y="100489"/>
                      </a:cubicBezTo>
                      <a:cubicBezTo>
                        <a:pt x="49816" y="105918"/>
                        <a:pt x="57055" y="108585"/>
                        <a:pt x="65627" y="108585"/>
                      </a:cubicBezTo>
                      <a:cubicBezTo>
                        <a:pt x="78010" y="108585"/>
                        <a:pt x="86773" y="103251"/>
                        <a:pt x="92011" y="92678"/>
                      </a:cubicBezTo>
                      <a:lnTo>
                        <a:pt x="128016" y="92678"/>
                      </a:lnTo>
                      <a:cubicBezTo>
                        <a:pt x="124206" y="105346"/>
                        <a:pt x="116872" y="115824"/>
                        <a:pt x="106108" y="124015"/>
                      </a:cubicBezTo>
                      <a:cubicBezTo>
                        <a:pt x="95345" y="132207"/>
                        <a:pt x="82010" y="136303"/>
                        <a:pt x="66294" y="136303"/>
                      </a:cubicBezTo>
                      <a:cubicBezTo>
                        <a:pt x="53626" y="136303"/>
                        <a:pt x="42196" y="133445"/>
                        <a:pt x="32099" y="127825"/>
                      </a:cubicBezTo>
                      <a:cubicBezTo>
                        <a:pt x="22003" y="122206"/>
                        <a:pt x="14192" y="114205"/>
                        <a:pt x="8477" y="103918"/>
                      </a:cubicBezTo>
                      <a:cubicBezTo>
                        <a:pt x="2857" y="93631"/>
                        <a:pt x="0" y="81724"/>
                        <a:pt x="0" y="68199"/>
                      </a:cubicBezTo>
                      <a:cubicBezTo>
                        <a:pt x="0" y="54673"/>
                        <a:pt x="2762" y="42577"/>
                        <a:pt x="8382" y="32194"/>
                      </a:cubicBezTo>
                      <a:cubicBezTo>
                        <a:pt x="13906" y="21907"/>
                        <a:pt x="21717" y="13906"/>
                        <a:pt x="31718" y="8382"/>
                      </a:cubicBezTo>
                      <a:cubicBezTo>
                        <a:pt x="41719" y="2857"/>
                        <a:pt x="53245" y="0"/>
                        <a:pt x="66199" y="0"/>
                      </a:cubicBezTo>
                      <a:cubicBezTo>
                        <a:pt x="79153" y="0"/>
                        <a:pt x="90011" y="2667"/>
                        <a:pt x="99917" y="8096"/>
                      </a:cubicBezTo>
                      <a:cubicBezTo>
                        <a:pt x="109823" y="13525"/>
                        <a:pt x="117538" y="21145"/>
                        <a:pt x="122968" y="31051"/>
                      </a:cubicBezTo>
                      <a:cubicBezTo>
                        <a:pt x="128492" y="40957"/>
                        <a:pt x="131159" y="52388"/>
                        <a:pt x="131159" y="65246"/>
                      </a:cubicBezTo>
                      <a:cubicBezTo>
                        <a:pt x="131159" y="70009"/>
                        <a:pt x="130873" y="74295"/>
                        <a:pt x="130207" y="78105"/>
                      </a:cubicBezTo>
                      <a:close/>
                      <a:moveTo>
                        <a:pt x="96679" y="55721"/>
                      </a:moveTo>
                      <a:cubicBezTo>
                        <a:pt x="96488" y="47149"/>
                        <a:pt x="93440" y="40291"/>
                        <a:pt x="87440" y="35147"/>
                      </a:cubicBezTo>
                      <a:cubicBezTo>
                        <a:pt x="81439" y="30004"/>
                        <a:pt x="74009" y="27432"/>
                        <a:pt x="65246" y="27432"/>
                      </a:cubicBezTo>
                      <a:cubicBezTo>
                        <a:pt x="56959" y="27432"/>
                        <a:pt x="50006" y="29908"/>
                        <a:pt x="44386" y="34957"/>
                      </a:cubicBezTo>
                      <a:cubicBezTo>
                        <a:pt x="38767" y="39910"/>
                        <a:pt x="35338" y="46863"/>
                        <a:pt x="34004" y="55816"/>
                      </a:cubicBezTo>
                      <a:lnTo>
                        <a:pt x="96679" y="55816"/>
                      </a:lnTo>
                      <a:close/>
                    </a:path>
                  </a:pathLst>
                </a:custGeom>
                <a:grpFill/>
                <a:ln w="9525" cap="flat">
                  <a:noFill/>
                  <a:prstDash val="solid"/>
                  <a:miter/>
                </a:ln>
              </p:spPr>
              <p:txBody>
                <a:bodyPr rtlCol="0" anchor="ctr"/>
                <a:lstStyle/>
                <a:p>
                  <a:endParaRPr lang="fi-FI" sz="3200"/>
                </a:p>
              </p:txBody>
            </p:sp>
            <p:sp>
              <p:nvSpPr>
                <p:cNvPr id="646" name="Vapaamuotoinen: Muoto 645">
                  <a:extLst>
                    <a:ext uri="{FF2B5EF4-FFF2-40B4-BE49-F238E27FC236}">
                      <a16:creationId xmlns:a16="http://schemas.microsoft.com/office/drawing/2014/main" id="{16DD62D2-2022-37B9-87FE-75CB752813CE}"/>
                    </a:ext>
                  </a:extLst>
                </p:cNvPr>
                <p:cNvSpPr/>
                <p:nvPr/>
              </p:nvSpPr>
              <p:spPr>
                <a:xfrm>
                  <a:off x="4726209" y="2593086"/>
                  <a:ext cx="137159" cy="197072"/>
                </a:xfrm>
                <a:custGeom>
                  <a:avLst/>
                  <a:gdLst>
                    <a:gd name="connsiteX0" fmla="*/ 51149 w 137159"/>
                    <a:gd name="connsiteY0" fmla="*/ 6096 h 197072"/>
                    <a:gd name="connsiteX1" fmla="*/ 76962 w 137159"/>
                    <a:gd name="connsiteY1" fmla="*/ 0 h 197072"/>
                    <a:gd name="connsiteX2" fmla="*/ 107537 w 137159"/>
                    <a:gd name="connsiteY2" fmla="*/ 8382 h 197072"/>
                    <a:gd name="connsiteX3" fmla="*/ 129159 w 137159"/>
                    <a:gd name="connsiteY3" fmla="*/ 32099 h 197072"/>
                    <a:gd name="connsiteX4" fmla="*/ 137160 w 137159"/>
                    <a:gd name="connsiteY4" fmla="*/ 67723 h 197072"/>
                    <a:gd name="connsiteX5" fmla="*/ 129159 w 137159"/>
                    <a:gd name="connsiteY5" fmla="*/ 103537 h 197072"/>
                    <a:gd name="connsiteX6" fmla="*/ 107537 w 137159"/>
                    <a:gd name="connsiteY6" fmla="*/ 127730 h 197072"/>
                    <a:gd name="connsiteX7" fmla="*/ 76962 w 137159"/>
                    <a:gd name="connsiteY7" fmla="*/ 136303 h 197072"/>
                    <a:gd name="connsiteX8" fmla="*/ 51340 w 137159"/>
                    <a:gd name="connsiteY8" fmla="*/ 130397 h 197072"/>
                    <a:gd name="connsiteX9" fmla="*/ 33338 w 137159"/>
                    <a:gd name="connsiteY9" fmla="*/ 115348 h 197072"/>
                    <a:gd name="connsiteX10" fmla="*/ 33338 w 137159"/>
                    <a:gd name="connsiteY10" fmla="*/ 197072 h 197072"/>
                    <a:gd name="connsiteX11" fmla="*/ 0 w 137159"/>
                    <a:gd name="connsiteY11" fmla="*/ 197072 h 197072"/>
                    <a:gd name="connsiteX12" fmla="*/ 0 w 137159"/>
                    <a:gd name="connsiteY12" fmla="*/ 2286 h 197072"/>
                    <a:gd name="connsiteX13" fmla="*/ 33338 w 137159"/>
                    <a:gd name="connsiteY13" fmla="*/ 2286 h 197072"/>
                    <a:gd name="connsiteX14" fmla="*/ 33338 w 137159"/>
                    <a:gd name="connsiteY14" fmla="*/ 21336 h 197072"/>
                    <a:gd name="connsiteX15" fmla="*/ 51054 w 137159"/>
                    <a:gd name="connsiteY15" fmla="*/ 6191 h 197072"/>
                    <a:gd name="connsiteX16" fmla="*/ 98298 w 137159"/>
                    <a:gd name="connsiteY16" fmla="*/ 47053 h 197072"/>
                    <a:gd name="connsiteX17" fmla="*/ 85439 w 137159"/>
                    <a:gd name="connsiteY17" fmla="*/ 33814 h 197072"/>
                    <a:gd name="connsiteX18" fmla="*/ 68199 w 137159"/>
                    <a:gd name="connsiteY18" fmla="*/ 29242 h 197072"/>
                    <a:gd name="connsiteX19" fmla="*/ 51149 w 137159"/>
                    <a:gd name="connsiteY19" fmla="*/ 33909 h 197072"/>
                    <a:gd name="connsiteX20" fmla="*/ 38290 w 137159"/>
                    <a:gd name="connsiteY20" fmla="*/ 47339 h 197072"/>
                    <a:gd name="connsiteX21" fmla="*/ 33433 w 137159"/>
                    <a:gd name="connsiteY21" fmla="*/ 68008 h 197072"/>
                    <a:gd name="connsiteX22" fmla="*/ 38290 w 137159"/>
                    <a:gd name="connsiteY22" fmla="*/ 88678 h 197072"/>
                    <a:gd name="connsiteX23" fmla="*/ 51149 w 137159"/>
                    <a:gd name="connsiteY23" fmla="*/ 102108 h 197072"/>
                    <a:gd name="connsiteX24" fmla="*/ 68199 w 137159"/>
                    <a:gd name="connsiteY24" fmla="*/ 106775 h 197072"/>
                    <a:gd name="connsiteX25" fmla="*/ 85439 w 137159"/>
                    <a:gd name="connsiteY25" fmla="*/ 102013 h 197072"/>
                    <a:gd name="connsiteX26" fmla="*/ 98298 w 137159"/>
                    <a:gd name="connsiteY26" fmla="*/ 88487 h 197072"/>
                    <a:gd name="connsiteX27" fmla="*/ 103156 w 137159"/>
                    <a:gd name="connsiteY27" fmla="*/ 67532 h 197072"/>
                    <a:gd name="connsiteX28" fmla="*/ 98298 w 137159"/>
                    <a:gd name="connsiteY28" fmla="*/ 46958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7159" h="197072">
                      <a:moveTo>
                        <a:pt x="51149" y="6096"/>
                      </a:moveTo>
                      <a:cubicBezTo>
                        <a:pt x="58674" y="2095"/>
                        <a:pt x="67342" y="0"/>
                        <a:pt x="76962" y="0"/>
                      </a:cubicBezTo>
                      <a:cubicBezTo>
                        <a:pt x="88201" y="0"/>
                        <a:pt x="98393" y="2762"/>
                        <a:pt x="107537" y="8382"/>
                      </a:cubicBezTo>
                      <a:cubicBezTo>
                        <a:pt x="116681" y="13906"/>
                        <a:pt x="123920" y="21812"/>
                        <a:pt x="129159" y="32099"/>
                      </a:cubicBezTo>
                      <a:cubicBezTo>
                        <a:pt x="134493" y="42291"/>
                        <a:pt x="137160" y="54197"/>
                        <a:pt x="137160" y="67723"/>
                      </a:cubicBezTo>
                      <a:cubicBezTo>
                        <a:pt x="137160" y="81248"/>
                        <a:pt x="134493" y="93154"/>
                        <a:pt x="129159" y="103537"/>
                      </a:cubicBezTo>
                      <a:cubicBezTo>
                        <a:pt x="123825" y="113919"/>
                        <a:pt x="116586" y="122015"/>
                        <a:pt x="107537" y="127730"/>
                      </a:cubicBezTo>
                      <a:cubicBezTo>
                        <a:pt x="98393" y="133445"/>
                        <a:pt x="88201" y="136303"/>
                        <a:pt x="76962" y="136303"/>
                      </a:cubicBezTo>
                      <a:cubicBezTo>
                        <a:pt x="67246" y="136303"/>
                        <a:pt x="58769" y="134302"/>
                        <a:pt x="51340" y="130397"/>
                      </a:cubicBezTo>
                      <a:cubicBezTo>
                        <a:pt x="43910" y="126397"/>
                        <a:pt x="38005" y="121444"/>
                        <a:pt x="33338" y="115348"/>
                      </a:cubicBezTo>
                      <a:lnTo>
                        <a:pt x="33338" y="197072"/>
                      </a:lnTo>
                      <a:lnTo>
                        <a:pt x="0" y="197072"/>
                      </a:lnTo>
                      <a:lnTo>
                        <a:pt x="0" y="2286"/>
                      </a:lnTo>
                      <a:lnTo>
                        <a:pt x="33338" y="2286"/>
                      </a:lnTo>
                      <a:lnTo>
                        <a:pt x="33338" y="21336"/>
                      </a:lnTo>
                      <a:cubicBezTo>
                        <a:pt x="37624" y="15335"/>
                        <a:pt x="43529" y="10287"/>
                        <a:pt x="51054" y="6191"/>
                      </a:cubicBezTo>
                      <a:close/>
                      <a:moveTo>
                        <a:pt x="98298" y="47053"/>
                      </a:moveTo>
                      <a:cubicBezTo>
                        <a:pt x="95059" y="41243"/>
                        <a:pt x="90773" y="36862"/>
                        <a:pt x="85439" y="33814"/>
                      </a:cubicBezTo>
                      <a:cubicBezTo>
                        <a:pt x="80105" y="30766"/>
                        <a:pt x="74390" y="29242"/>
                        <a:pt x="68199" y="29242"/>
                      </a:cubicBezTo>
                      <a:cubicBezTo>
                        <a:pt x="62008" y="29242"/>
                        <a:pt x="56483" y="30766"/>
                        <a:pt x="51149" y="33909"/>
                      </a:cubicBezTo>
                      <a:cubicBezTo>
                        <a:pt x="45815" y="37052"/>
                        <a:pt x="41529" y="41529"/>
                        <a:pt x="38290" y="47339"/>
                      </a:cubicBezTo>
                      <a:cubicBezTo>
                        <a:pt x="35052" y="53149"/>
                        <a:pt x="33433" y="60103"/>
                        <a:pt x="33433" y="68008"/>
                      </a:cubicBezTo>
                      <a:cubicBezTo>
                        <a:pt x="33433" y="75914"/>
                        <a:pt x="35052" y="82867"/>
                        <a:pt x="38290" y="88678"/>
                      </a:cubicBezTo>
                      <a:cubicBezTo>
                        <a:pt x="41529" y="94583"/>
                        <a:pt x="45815" y="99060"/>
                        <a:pt x="51149" y="102108"/>
                      </a:cubicBezTo>
                      <a:cubicBezTo>
                        <a:pt x="56483" y="105156"/>
                        <a:pt x="62103" y="106775"/>
                        <a:pt x="68199" y="106775"/>
                      </a:cubicBezTo>
                      <a:cubicBezTo>
                        <a:pt x="74295" y="106775"/>
                        <a:pt x="80105" y="105156"/>
                        <a:pt x="85439" y="102013"/>
                      </a:cubicBezTo>
                      <a:cubicBezTo>
                        <a:pt x="90773" y="98869"/>
                        <a:pt x="95059" y="94297"/>
                        <a:pt x="98298" y="88487"/>
                      </a:cubicBezTo>
                      <a:cubicBezTo>
                        <a:pt x="101536" y="82582"/>
                        <a:pt x="103156" y="75628"/>
                        <a:pt x="103156" y="67532"/>
                      </a:cubicBezTo>
                      <a:cubicBezTo>
                        <a:pt x="103156" y="59436"/>
                        <a:pt x="101536" y="52768"/>
                        <a:pt x="98298" y="46958"/>
                      </a:cubicBezTo>
                      <a:close/>
                    </a:path>
                  </a:pathLst>
                </a:custGeom>
                <a:grpFill/>
                <a:ln w="9525" cap="flat">
                  <a:noFill/>
                  <a:prstDash val="solid"/>
                  <a:miter/>
                </a:ln>
              </p:spPr>
              <p:txBody>
                <a:bodyPr rtlCol="0" anchor="ctr"/>
                <a:lstStyle/>
                <a:p>
                  <a:endParaRPr lang="fi-FI" sz="3200"/>
                </a:p>
              </p:txBody>
            </p:sp>
            <p:sp>
              <p:nvSpPr>
                <p:cNvPr id="647" name="Vapaamuotoinen: Muoto 646">
                  <a:extLst>
                    <a:ext uri="{FF2B5EF4-FFF2-40B4-BE49-F238E27FC236}">
                      <a16:creationId xmlns:a16="http://schemas.microsoft.com/office/drawing/2014/main" id="{55A567D0-2FA8-B68B-9A99-E9AF626FC2E6}"/>
                    </a:ext>
                  </a:extLst>
                </p:cNvPr>
                <p:cNvSpPr/>
                <p:nvPr/>
              </p:nvSpPr>
              <p:spPr>
                <a:xfrm>
                  <a:off x="4879466" y="2593086"/>
                  <a:ext cx="135635" cy="136207"/>
                </a:xfrm>
                <a:custGeom>
                  <a:avLst/>
                  <a:gdLst>
                    <a:gd name="connsiteX0" fmla="*/ 32575 w 135635"/>
                    <a:gd name="connsiteY0" fmla="*/ 127730 h 136207"/>
                    <a:gd name="connsiteX1" fmla="*/ 8668 w 135635"/>
                    <a:gd name="connsiteY1" fmla="*/ 103822 h 136207"/>
                    <a:gd name="connsiteX2" fmla="*/ 0 w 135635"/>
                    <a:gd name="connsiteY2" fmla="*/ 68104 h 136207"/>
                    <a:gd name="connsiteX3" fmla="*/ 8954 w 135635"/>
                    <a:gd name="connsiteY3" fmla="*/ 32385 h 136207"/>
                    <a:gd name="connsiteX4" fmla="*/ 33338 w 135635"/>
                    <a:gd name="connsiteY4" fmla="*/ 8477 h 136207"/>
                    <a:gd name="connsiteX5" fmla="*/ 67818 w 135635"/>
                    <a:gd name="connsiteY5" fmla="*/ 0 h 136207"/>
                    <a:gd name="connsiteX6" fmla="*/ 102298 w 135635"/>
                    <a:gd name="connsiteY6" fmla="*/ 8477 h 136207"/>
                    <a:gd name="connsiteX7" fmla="*/ 126683 w 135635"/>
                    <a:gd name="connsiteY7" fmla="*/ 32385 h 136207"/>
                    <a:gd name="connsiteX8" fmla="*/ 135636 w 135635"/>
                    <a:gd name="connsiteY8" fmla="*/ 68104 h 136207"/>
                    <a:gd name="connsiteX9" fmla="*/ 126492 w 135635"/>
                    <a:gd name="connsiteY9" fmla="*/ 103822 h 136207"/>
                    <a:gd name="connsiteX10" fmla="*/ 101727 w 135635"/>
                    <a:gd name="connsiteY10" fmla="*/ 127730 h 136207"/>
                    <a:gd name="connsiteX11" fmla="*/ 66866 w 135635"/>
                    <a:gd name="connsiteY11" fmla="*/ 136208 h 136207"/>
                    <a:gd name="connsiteX12" fmla="*/ 32575 w 135635"/>
                    <a:gd name="connsiteY12" fmla="*/ 127730 h 136207"/>
                    <a:gd name="connsiteX13" fmla="*/ 83915 w 135635"/>
                    <a:gd name="connsiteY13" fmla="*/ 102775 h 136207"/>
                    <a:gd name="connsiteX14" fmla="*/ 96679 w 135635"/>
                    <a:gd name="connsiteY14" fmla="*/ 89535 h 136207"/>
                    <a:gd name="connsiteX15" fmla="*/ 101441 w 135635"/>
                    <a:gd name="connsiteY15" fmla="*/ 68104 h 136207"/>
                    <a:gd name="connsiteX16" fmla="*/ 91535 w 135635"/>
                    <a:gd name="connsiteY16" fmla="*/ 39148 h 136207"/>
                    <a:gd name="connsiteX17" fmla="*/ 67342 w 135635"/>
                    <a:gd name="connsiteY17" fmla="*/ 29051 h 136207"/>
                    <a:gd name="connsiteX18" fmla="*/ 43434 w 135635"/>
                    <a:gd name="connsiteY18" fmla="*/ 39148 h 136207"/>
                    <a:gd name="connsiteX19" fmla="*/ 33814 w 135635"/>
                    <a:gd name="connsiteY19" fmla="*/ 68104 h 136207"/>
                    <a:gd name="connsiteX20" fmla="*/ 43244 w 135635"/>
                    <a:gd name="connsiteY20" fmla="*/ 97060 h 136207"/>
                    <a:gd name="connsiteX21" fmla="*/ 66961 w 135635"/>
                    <a:gd name="connsiteY21" fmla="*/ 107156 h 136207"/>
                    <a:gd name="connsiteX22" fmla="*/ 84011 w 135635"/>
                    <a:gd name="connsiteY22" fmla="*/ 10277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635" h="136207">
                      <a:moveTo>
                        <a:pt x="32575" y="127730"/>
                      </a:moveTo>
                      <a:cubicBezTo>
                        <a:pt x="22384" y="122111"/>
                        <a:pt x="14478" y="114109"/>
                        <a:pt x="8668" y="103822"/>
                      </a:cubicBezTo>
                      <a:cubicBezTo>
                        <a:pt x="2858" y="93536"/>
                        <a:pt x="0" y="81629"/>
                        <a:pt x="0" y="68104"/>
                      </a:cubicBezTo>
                      <a:cubicBezTo>
                        <a:pt x="0" y="54578"/>
                        <a:pt x="2953" y="42672"/>
                        <a:pt x="8954" y="32385"/>
                      </a:cubicBezTo>
                      <a:cubicBezTo>
                        <a:pt x="14859" y="22098"/>
                        <a:pt x="23050" y="14097"/>
                        <a:pt x="33338" y="8477"/>
                      </a:cubicBezTo>
                      <a:cubicBezTo>
                        <a:pt x="43625" y="2857"/>
                        <a:pt x="55150" y="0"/>
                        <a:pt x="67818" y="0"/>
                      </a:cubicBezTo>
                      <a:cubicBezTo>
                        <a:pt x="80486" y="0"/>
                        <a:pt x="92012" y="2857"/>
                        <a:pt x="102298" y="8477"/>
                      </a:cubicBezTo>
                      <a:cubicBezTo>
                        <a:pt x="112586" y="14097"/>
                        <a:pt x="120777" y="22098"/>
                        <a:pt x="126683" y="32385"/>
                      </a:cubicBezTo>
                      <a:cubicBezTo>
                        <a:pt x="132588" y="42672"/>
                        <a:pt x="135636" y="54578"/>
                        <a:pt x="135636" y="68104"/>
                      </a:cubicBezTo>
                      <a:cubicBezTo>
                        <a:pt x="135636" y="81629"/>
                        <a:pt x="132588" y="93536"/>
                        <a:pt x="126492" y="103822"/>
                      </a:cubicBezTo>
                      <a:cubicBezTo>
                        <a:pt x="120396" y="114109"/>
                        <a:pt x="112109" y="122111"/>
                        <a:pt x="101727" y="127730"/>
                      </a:cubicBezTo>
                      <a:cubicBezTo>
                        <a:pt x="91345" y="133350"/>
                        <a:pt x="79724" y="136208"/>
                        <a:pt x="66866" y="136208"/>
                      </a:cubicBezTo>
                      <a:cubicBezTo>
                        <a:pt x="54007" y="136208"/>
                        <a:pt x="42767" y="133350"/>
                        <a:pt x="32575" y="127730"/>
                      </a:cubicBezTo>
                      <a:close/>
                      <a:moveTo>
                        <a:pt x="83915" y="102775"/>
                      </a:moveTo>
                      <a:cubicBezTo>
                        <a:pt x="89249" y="99822"/>
                        <a:pt x="93440" y="95440"/>
                        <a:pt x="96679" y="89535"/>
                      </a:cubicBezTo>
                      <a:cubicBezTo>
                        <a:pt x="99822" y="83629"/>
                        <a:pt x="101441" y="76486"/>
                        <a:pt x="101441" y="68104"/>
                      </a:cubicBezTo>
                      <a:cubicBezTo>
                        <a:pt x="101441" y="55531"/>
                        <a:pt x="98108" y="45910"/>
                        <a:pt x="91535" y="39148"/>
                      </a:cubicBezTo>
                      <a:cubicBezTo>
                        <a:pt x="84963" y="32385"/>
                        <a:pt x="76867" y="29051"/>
                        <a:pt x="67342" y="29051"/>
                      </a:cubicBezTo>
                      <a:cubicBezTo>
                        <a:pt x="57817" y="29051"/>
                        <a:pt x="49816" y="32385"/>
                        <a:pt x="43434" y="39148"/>
                      </a:cubicBezTo>
                      <a:cubicBezTo>
                        <a:pt x="36957" y="45910"/>
                        <a:pt x="33814" y="55531"/>
                        <a:pt x="33814" y="68104"/>
                      </a:cubicBezTo>
                      <a:cubicBezTo>
                        <a:pt x="33814" y="80677"/>
                        <a:pt x="36957" y="90297"/>
                        <a:pt x="43244" y="97060"/>
                      </a:cubicBezTo>
                      <a:cubicBezTo>
                        <a:pt x="49530" y="103822"/>
                        <a:pt x="57436" y="107156"/>
                        <a:pt x="66961" y="107156"/>
                      </a:cubicBezTo>
                      <a:cubicBezTo>
                        <a:pt x="72962" y="107156"/>
                        <a:pt x="78677" y="105727"/>
                        <a:pt x="84011" y="102775"/>
                      </a:cubicBezTo>
                      <a:close/>
                    </a:path>
                  </a:pathLst>
                </a:custGeom>
                <a:grpFill/>
                <a:ln w="9525" cap="flat">
                  <a:noFill/>
                  <a:prstDash val="solid"/>
                  <a:miter/>
                </a:ln>
              </p:spPr>
              <p:txBody>
                <a:bodyPr rtlCol="0" anchor="ctr"/>
                <a:lstStyle/>
                <a:p>
                  <a:endParaRPr lang="fi-FI" sz="3200"/>
                </a:p>
              </p:txBody>
            </p:sp>
            <p:sp>
              <p:nvSpPr>
                <p:cNvPr id="648" name="Vapaamuotoinen: Muoto 647">
                  <a:extLst>
                    <a:ext uri="{FF2B5EF4-FFF2-40B4-BE49-F238E27FC236}">
                      <a16:creationId xmlns:a16="http://schemas.microsoft.com/office/drawing/2014/main" id="{429BD7ED-3CE2-5692-0E48-2CAEC7812FFF}"/>
                    </a:ext>
                  </a:extLst>
                </p:cNvPr>
                <p:cNvSpPr/>
                <p:nvPr/>
              </p:nvSpPr>
              <p:spPr>
                <a:xfrm>
                  <a:off x="5039676" y="2593371"/>
                  <a:ext cx="73818" cy="133826"/>
                </a:xfrm>
                <a:custGeom>
                  <a:avLst/>
                  <a:gdLst>
                    <a:gd name="connsiteX0" fmla="*/ 50102 w 73818"/>
                    <a:gd name="connsiteY0" fmla="*/ 5905 h 133826"/>
                    <a:gd name="connsiteX1" fmla="*/ 73819 w 73818"/>
                    <a:gd name="connsiteY1" fmla="*/ 0 h 133826"/>
                    <a:gd name="connsiteX2" fmla="*/ 73819 w 73818"/>
                    <a:gd name="connsiteY2" fmla="*/ 34957 h 133826"/>
                    <a:gd name="connsiteX3" fmla="*/ 65056 w 73818"/>
                    <a:gd name="connsiteY3" fmla="*/ 34957 h 133826"/>
                    <a:gd name="connsiteX4" fmla="*/ 41339 w 73818"/>
                    <a:gd name="connsiteY4" fmla="*/ 42386 h 133826"/>
                    <a:gd name="connsiteX5" fmla="*/ 33338 w 73818"/>
                    <a:gd name="connsiteY5" fmla="*/ 68104 h 133826"/>
                    <a:gd name="connsiteX6" fmla="*/ 33338 w 73818"/>
                    <a:gd name="connsiteY6" fmla="*/ 133826 h 133826"/>
                    <a:gd name="connsiteX7" fmla="*/ 0 w 73818"/>
                    <a:gd name="connsiteY7" fmla="*/ 133826 h 133826"/>
                    <a:gd name="connsiteX8" fmla="*/ 0 w 73818"/>
                    <a:gd name="connsiteY8" fmla="*/ 1905 h 133826"/>
                    <a:gd name="connsiteX9" fmla="*/ 33338 w 73818"/>
                    <a:gd name="connsiteY9" fmla="*/ 1905 h 133826"/>
                    <a:gd name="connsiteX10" fmla="*/ 33338 w 73818"/>
                    <a:gd name="connsiteY10" fmla="*/ 22384 h 133826"/>
                    <a:gd name="connsiteX11" fmla="*/ 50102 w 73818"/>
                    <a:gd name="connsiteY11" fmla="*/ 6001 h 1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818" h="133826">
                      <a:moveTo>
                        <a:pt x="50102" y="5905"/>
                      </a:moveTo>
                      <a:cubicBezTo>
                        <a:pt x="56960" y="1905"/>
                        <a:pt x="64865" y="0"/>
                        <a:pt x="73819" y="0"/>
                      </a:cubicBezTo>
                      <a:lnTo>
                        <a:pt x="73819" y="34957"/>
                      </a:lnTo>
                      <a:lnTo>
                        <a:pt x="65056" y="34957"/>
                      </a:lnTo>
                      <a:cubicBezTo>
                        <a:pt x="54578" y="34957"/>
                        <a:pt x="46673" y="37433"/>
                        <a:pt x="41339" y="42386"/>
                      </a:cubicBezTo>
                      <a:cubicBezTo>
                        <a:pt x="36004" y="47339"/>
                        <a:pt x="33338" y="55912"/>
                        <a:pt x="33338" y="68104"/>
                      </a:cubicBezTo>
                      <a:lnTo>
                        <a:pt x="33338" y="133826"/>
                      </a:lnTo>
                      <a:lnTo>
                        <a:pt x="0" y="133826"/>
                      </a:lnTo>
                      <a:lnTo>
                        <a:pt x="0" y="1905"/>
                      </a:lnTo>
                      <a:lnTo>
                        <a:pt x="33338" y="1905"/>
                      </a:lnTo>
                      <a:lnTo>
                        <a:pt x="33338" y="22384"/>
                      </a:lnTo>
                      <a:cubicBezTo>
                        <a:pt x="37624" y="15430"/>
                        <a:pt x="43244" y="9906"/>
                        <a:pt x="50102" y="6001"/>
                      </a:cubicBezTo>
                      <a:close/>
                    </a:path>
                  </a:pathLst>
                </a:custGeom>
                <a:grpFill/>
                <a:ln w="9525" cap="flat">
                  <a:noFill/>
                  <a:prstDash val="solid"/>
                  <a:miter/>
                </a:ln>
              </p:spPr>
              <p:txBody>
                <a:bodyPr rtlCol="0" anchor="ctr"/>
                <a:lstStyle/>
                <a:p>
                  <a:endParaRPr lang="fi-FI" sz="3200"/>
                </a:p>
              </p:txBody>
            </p:sp>
            <p:sp>
              <p:nvSpPr>
                <p:cNvPr id="649" name="Vapaamuotoinen: Muoto 648">
                  <a:extLst>
                    <a:ext uri="{FF2B5EF4-FFF2-40B4-BE49-F238E27FC236}">
                      <a16:creationId xmlns:a16="http://schemas.microsoft.com/office/drawing/2014/main" id="{0683AC3B-5DC9-26B8-B414-C0C67BF4AC7A}"/>
                    </a:ext>
                  </a:extLst>
                </p:cNvPr>
                <p:cNvSpPr/>
                <p:nvPr/>
              </p:nvSpPr>
              <p:spPr>
                <a:xfrm>
                  <a:off x="5132355" y="2540507"/>
                  <a:ext cx="40957" cy="186690"/>
                </a:xfrm>
                <a:custGeom>
                  <a:avLst/>
                  <a:gdLst>
                    <a:gd name="connsiteX0" fmla="*/ 5810 w 40957"/>
                    <a:gd name="connsiteY0" fmla="*/ 33433 h 186690"/>
                    <a:gd name="connsiteX1" fmla="*/ 0 w 40957"/>
                    <a:gd name="connsiteY1" fmla="*/ 19526 h 186690"/>
                    <a:gd name="connsiteX2" fmla="*/ 5810 w 40957"/>
                    <a:gd name="connsiteY2" fmla="*/ 5620 h 186690"/>
                    <a:gd name="connsiteX3" fmla="*/ 20479 w 40957"/>
                    <a:gd name="connsiteY3" fmla="*/ 0 h 186690"/>
                    <a:gd name="connsiteX4" fmla="*/ 35147 w 40957"/>
                    <a:gd name="connsiteY4" fmla="*/ 5620 h 186690"/>
                    <a:gd name="connsiteX5" fmla="*/ 40957 w 40957"/>
                    <a:gd name="connsiteY5" fmla="*/ 19526 h 186690"/>
                    <a:gd name="connsiteX6" fmla="*/ 35147 w 40957"/>
                    <a:gd name="connsiteY6" fmla="*/ 33433 h 186690"/>
                    <a:gd name="connsiteX7" fmla="*/ 20479 w 40957"/>
                    <a:gd name="connsiteY7" fmla="*/ 39053 h 186690"/>
                    <a:gd name="connsiteX8" fmla="*/ 5810 w 40957"/>
                    <a:gd name="connsiteY8" fmla="*/ 33433 h 186690"/>
                    <a:gd name="connsiteX9" fmla="*/ 36862 w 40957"/>
                    <a:gd name="connsiteY9" fmla="*/ 54769 h 186690"/>
                    <a:gd name="connsiteX10" fmla="*/ 36862 w 40957"/>
                    <a:gd name="connsiteY10" fmla="*/ 186690 h 186690"/>
                    <a:gd name="connsiteX11" fmla="*/ 3524 w 40957"/>
                    <a:gd name="connsiteY11" fmla="*/ 186690 h 186690"/>
                    <a:gd name="connsiteX12" fmla="*/ 3524 w 40957"/>
                    <a:gd name="connsiteY12" fmla="*/ 54769 h 186690"/>
                    <a:gd name="connsiteX13" fmla="*/ 36862 w 40957"/>
                    <a:gd name="connsiteY13" fmla="*/ 54769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 h="186690">
                      <a:moveTo>
                        <a:pt x="5810" y="33433"/>
                      </a:moveTo>
                      <a:cubicBezTo>
                        <a:pt x="1905" y="29718"/>
                        <a:pt x="0" y="25051"/>
                        <a:pt x="0" y="19526"/>
                      </a:cubicBezTo>
                      <a:cubicBezTo>
                        <a:pt x="0" y="14002"/>
                        <a:pt x="1905" y="9335"/>
                        <a:pt x="5810" y="5620"/>
                      </a:cubicBezTo>
                      <a:cubicBezTo>
                        <a:pt x="9715" y="1905"/>
                        <a:pt x="14573" y="0"/>
                        <a:pt x="20479" y="0"/>
                      </a:cubicBezTo>
                      <a:cubicBezTo>
                        <a:pt x="26384" y="0"/>
                        <a:pt x="31242" y="1905"/>
                        <a:pt x="35147" y="5620"/>
                      </a:cubicBezTo>
                      <a:cubicBezTo>
                        <a:pt x="39052" y="9335"/>
                        <a:pt x="40957" y="14002"/>
                        <a:pt x="40957" y="19526"/>
                      </a:cubicBezTo>
                      <a:cubicBezTo>
                        <a:pt x="40957" y="25051"/>
                        <a:pt x="39052" y="29718"/>
                        <a:pt x="35147" y="33433"/>
                      </a:cubicBezTo>
                      <a:cubicBezTo>
                        <a:pt x="31242" y="37148"/>
                        <a:pt x="26384" y="39053"/>
                        <a:pt x="20479" y="39053"/>
                      </a:cubicBezTo>
                      <a:cubicBezTo>
                        <a:pt x="14573" y="39053"/>
                        <a:pt x="9715" y="37148"/>
                        <a:pt x="5810" y="33433"/>
                      </a:cubicBezTo>
                      <a:close/>
                      <a:moveTo>
                        <a:pt x="36862" y="54769"/>
                      </a:moveTo>
                      <a:lnTo>
                        <a:pt x="36862" y="186690"/>
                      </a:lnTo>
                      <a:lnTo>
                        <a:pt x="3524" y="186690"/>
                      </a:lnTo>
                      <a:lnTo>
                        <a:pt x="3524" y="54769"/>
                      </a:lnTo>
                      <a:lnTo>
                        <a:pt x="36862" y="54769"/>
                      </a:lnTo>
                      <a:close/>
                    </a:path>
                  </a:pathLst>
                </a:custGeom>
                <a:grpFill/>
                <a:ln w="9525" cap="flat">
                  <a:noFill/>
                  <a:prstDash val="solid"/>
                  <a:miter/>
                </a:ln>
              </p:spPr>
              <p:txBody>
                <a:bodyPr rtlCol="0" anchor="ctr"/>
                <a:lstStyle/>
                <a:p>
                  <a:endParaRPr lang="fi-FI" sz="3200"/>
                </a:p>
              </p:txBody>
            </p:sp>
          </p:grpSp>
          <p:grpSp>
            <p:nvGrpSpPr>
              <p:cNvPr id="664" name="Ryhmä 663">
                <a:extLst>
                  <a:ext uri="{FF2B5EF4-FFF2-40B4-BE49-F238E27FC236}">
                    <a16:creationId xmlns:a16="http://schemas.microsoft.com/office/drawing/2014/main" id="{E20DCDBE-DF50-DE0C-0F94-A302C0C85E63}"/>
                  </a:ext>
                  <a:ext uri="{C183D7F6-B498-43B3-948B-1728B52AA6E4}">
                    <adec:decorative xmlns:adec="http://schemas.microsoft.com/office/drawing/2017/decorative" val="1"/>
                  </a:ext>
                </a:extLst>
              </p:cNvPr>
              <p:cNvGrpSpPr/>
              <p:nvPr userDrawn="1"/>
            </p:nvGrpSpPr>
            <p:grpSpPr>
              <a:xfrm>
                <a:off x="2869191" y="4410621"/>
                <a:ext cx="468256" cy="293510"/>
                <a:chOff x="4186713" y="2303240"/>
                <a:chExt cx="780002" cy="488917"/>
              </a:xfrm>
              <a:solidFill>
                <a:schemeClr val="bg1"/>
              </a:solidFill>
            </p:grpSpPr>
            <p:sp>
              <p:nvSpPr>
                <p:cNvPr id="654" name="Vapaamuotoinen: Muoto 653">
                  <a:extLst>
                    <a:ext uri="{FF2B5EF4-FFF2-40B4-BE49-F238E27FC236}">
                      <a16:creationId xmlns:a16="http://schemas.microsoft.com/office/drawing/2014/main" id="{25B864EF-C32C-7F88-8CB0-96A32637759C}"/>
                    </a:ext>
                  </a:extLst>
                </p:cNvPr>
                <p:cNvSpPr/>
                <p:nvPr/>
              </p:nvSpPr>
              <p:spPr>
                <a:xfrm>
                  <a:off x="4186713" y="2312288"/>
                  <a:ext cx="144780" cy="167163"/>
                </a:xfrm>
                <a:custGeom>
                  <a:avLst/>
                  <a:gdLst>
                    <a:gd name="connsiteX0" fmla="*/ 144780 w 144780"/>
                    <a:gd name="connsiteY0" fmla="*/ 0 h 167163"/>
                    <a:gd name="connsiteX1" fmla="*/ 144780 w 144780"/>
                    <a:gd name="connsiteY1" fmla="*/ 167164 h 167163"/>
                    <a:gd name="connsiteX2" fmla="*/ 104108 w 144780"/>
                    <a:gd name="connsiteY2" fmla="*/ 167164 h 167163"/>
                    <a:gd name="connsiteX3" fmla="*/ 104108 w 144780"/>
                    <a:gd name="connsiteY3" fmla="*/ 98298 h 167163"/>
                    <a:gd name="connsiteX4" fmla="*/ 40767 w 144780"/>
                    <a:gd name="connsiteY4" fmla="*/ 98298 h 167163"/>
                    <a:gd name="connsiteX5" fmla="*/ 40767 w 144780"/>
                    <a:gd name="connsiteY5" fmla="*/ 167164 h 167163"/>
                    <a:gd name="connsiteX6" fmla="*/ 0 w 144780"/>
                    <a:gd name="connsiteY6" fmla="*/ 167164 h 167163"/>
                    <a:gd name="connsiteX7" fmla="*/ 0 w 144780"/>
                    <a:gd name="connsiteY7" fmla="*/ 0 h 167163"/>
                    <a:gd name="connsiteX8" fmla="*/ 40767 w 144780"/>
                    <a:gd name="connsiteY8" fmla="*/ 0 h 167163"/>
                    <a:gd name="connsiteX9" fmla="*/ 40767 w 144780"/>
                    <a:gd name="connsiteY9" fmla="*/ 65532 h 167163"/>
                    <a:gd name="connsiteX10" fmla="*/ 104108 w 144780"/>
                    <a:gd name="connsiteY10" fmla="*/ 65532 h 167163"/>
                    <a:gd name="connsiteX11" fmla="*/ 104108 w 144780"/>
                    <a:gd name="connsiteY11" fmla="*/ 0 h 167163"/>
                    <a:gd name="connsiteX12" fmla="*/ 144780 w 144780"/>
                    <a:gd name="connsiteY12" fmla="*/ 0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780" h="167163">
                      <a:moveTo>
                        <a:pt x="144780" y="0"/>
                      </a:moveTo>
                      <a:lnTo>
                        <a:pt x="144780" y="167164"/>
                      </a:lnTo>
                      <a:lnTo>
                        <a:pt x="104108" y="167164"/>
                      </a:lnTo>
                      <a:lnTo>
                        <a:pt x="104108" y="98298"/>
                      </a:lnTo>
                      <a:lnTo>
                        <a:pt x="40767" y="98298"/>
                      </a:lnTo>
                      <a:lnTo>
                        <a:pt x="40767" y="167164"/>
                      </a:lnTo>
                      <a:lnTo>
                        <a:pt x="0" y="167164"/>
                      </a:lnTo>
                      <a:lnTo>
                        <a:pt x="0" y="0"/>
                      </a:lnTo>
                      <a:lnTo>
                        <a:pt x="40767" y="0"/>
                      </a:lnTo>
                      <a:lnTo>
                        <a:pt x="40767" y="65532"/>
                      </a:lnTo>
                      <a:lnTo>
                        <a:pt x="104108" y="65532"/>
                      </a:lnTo>
                      <a:lnTo>
                        <a:pt x="104108" y="0"/>
                      </a:lnTo>
                      <a:lnTo>
                        <a:pt x="144780" y="0"/>
                      </a:lnTo>
                      <a:close/>
                    </a:path>
                  </a:pathLst>
                </a:custGeom>
                <a:grpFill/>
                <a:ln w="9525" cap="flat">
                  <a:noFill/>
                  <a:prstDash val="solid"/>
                  <a:miter/>
                </a:ln>
              </p:spPr>
              <p:txBody>
                <a:bodyPr rtlCol="0" anchor="ctr"/>
                <a:lstStyle/>
                <a:p>
                  <a:endParaRPr lang="fi-FI" sz="3200"/>
                </a:p>
              </p:txBody>
            </p:sp>
            <p:sp>
              <p:nvSpPr>
                <p:cNvPr id="655" name="Vapaamuotoinen: Muoto 654">
                  <a:extLst>
                    <a:ext uri="{FF2B5EF4-FFF2-40B4-BE49-F238E27FC236}">
                      <a16:creationId xmlns:a16="http://schemas.microsoft.com/office/drawing/2014/main" id="{F2FCE535-D6F0-4DCC-2E0F-B23474AE06BF}"/>
                    </a:ext>
                  </a:extLst>
                </p:cNvPr>
                <p:cNvSpPr/>
                <p:nvPr/>
              </p:nvSpPr>
              <p:spPr>
                <a:xfrm>
                  <a:off x="4352639" y="2344673"/>
                  <a:ext cx="140207" cy="136683"/>
                </a:xfrm>
                <a:custGeom>
                  <a:avLst/>
                  <a:gdLst>
                    <a:gd name="connsiteX0" fmla="*/ 7811 w 140207"/>
                    <a:gd name="connsiteY0" fmla="*/ 32195 h 136683"/>
                    <a:gd name="connsiteX1" fmla="*/ 28861 w 140207"/>
                    <a:gd name="connsiteY1" fmla="*/ 8382 h 136683"/>
                    <a:gd name="connsiteX2" fmla="*/ 58579 w 140207"/>
                    <a:gd name="connsiteY2" fmla="*/ 0 h 136683"/>
                    <a:gd name="connsiteX3" fmla="*/ 83249 w 140207"/>
                    <a:gd name="connsiteY3" fmla="*/ 5715 h 136683"/>
                    <a:gd name="connsiteX4" fmla="*/ 99536 w 140207"/>
                    <a:gd name="connsiteY4" fmla="*/ 20669 h 136683"/>
                    <a:gd name="connsiteX5" fmla="*/ 99536 w 140207"/>
                    <a:gd name="connsiteY5" fmla="*/ 1905 h 136683"/>
                    <a:gd name="connsiteX6" fmla="*/ 140208 w 140207"/>
                    <a:gd name="connsiteY6" fmla="*/ 1905 h 136683"/>
                    <a:gd name="connsiteX7" fmla="*/ 140208 w 140207"/>
                    <a:gd name="connsiteY7" fmla="*/ 134779 h 136683"/>
                    <a:gd name="connsiteX8" fmla="*/ 99536 w 140207"/>
                    <a:gd name="connsiteY8" fmla="*/ 134779 h 136683"/>
                    <a:gd name="connsiteX9" fmla="*/ 99536 w 140207"/>
                    <a:gd name="connsiteY9" fmla="*/ 115919 h 136683"/>
                    <a:gd name="connsiteX10" fmla="*/ 82963 w 140207"/>
                    <a:gd name="connsiteY10" fmla="*/ 130969 h 136683"/>
                    <a:gd name="connsiteX11" fmla="*/ 58293 w 140207"/>
                    <a:gd name="connsiteY11" fmla="*/ 136684 h 136683"/>
                    <a:gd name="connsiteX12" fmla="*/ 28766 w 140207"/>
                    <a:gd name="connsiteY12" fmla="*/ 128207 h 136683"/>
                    <a:gd name="connsiteX13" fmla="*/ 7715 w 140207"/>
                    <a:gd name="connsiteY13" fmla="*/ 104204 h 136683"/>
                    <a:gd name="connsiteX14" fmla="*/ 0 w 140207"/>
                    <a:gd name="connsiteY14" fmla="*/ 68104 h 136683"/>
                    <a:gd name="connsiteX15" fmla="*/ 7715 w 140207"/>
                    <a:gd name="connsiteY15" fmla="*/ 32195 h 136683"/>
                    <a:gd name="connsiteX16" fmla="*/ 91154 w 140207"/>
                    <a:gd name="connsiteY16" fmla="*/ 44291 h 136683"/>
                    <a:gd name="connsiteX17" fmla="*/ 70580 w 140207"/>
                    <a:gd name="connsiteY17" fmla="*/ 35528 h 136683"/>
                    <a:gd name="connsiteX18" fmla="*/ 50006 w 140207"/>
                    <a:gd name="connsiteY18" fmla="*/ 44196 h 136683"/>
                    <a:gd name="connsiteX19" fmla="*/ 41529 w 140207"/>
                    <a:gd name="connsiteY19" fmla="*/ 68104 h 136683"/>
                    <a:gd name="connsiteX20" fmla="*/ 50006 w 140207"/>
                    <a:gd name="connsiteY20" fmla="*/ 92297 h 136683"/>
                    <a:gd name="connsiteX21" fmla="*/ 70580 w 140207"/>
                    <a:gd name="connsiteY21" fmla="*/ 101251 h 136683"/>
                    <a:gd name="connsiteX22" fmla="*/ 91154 w 140207"/>
                    <a:gd name="connsiteY22" fmla="*/ 92393 h 136683"/>
                    <a:gd name="connsiteX23" fmla="*/ 99632 w 140207"/>
                    <a:gd name="connsiteY23" fmla="*/ 68294 h 136683"/>
                    <a:gd name="connsiteX24" fmla="*/ 91154 w 140207"/>
                    <a:gd name="connsiteY24" fmla="*/ 44291 h 1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207" h="136683">
                      <a:moveTo>
                        <a:pt x="7811" y="32195"/>
                      </a:moveTo>
                      <a:cubicBezTo>
                        <a:pt x="12954" y="21908"/>
                        <a:pt x="20003" y="13907"/>
                        <a:pt x="28861" y="8382"/>
                      </a:cubicBezTo>
                      <a:cubicBezTo>
                        <a:pt x="37719" y="2858"/>
                        <a:pt x="47720" y="0"/>
                        <a:pt x="58579" y="0"/>
                      </a:cubicBezTo>
                      <a:cubicBezTo>
                        <a:pt x="67913" y="0"/>
                        <a:pt x="76200" y="1905"/>
                        <a:pt x="83249" y="5715"/>
                      </a:cubicBezTo>
                      <a:cubicBezTo>
                        <a:pt x="90297" y="9525"/>
                        <a:pt x="95726" y="14478"/>
                        <a:pt x="99536" y="20669"/>
                      </a:cubicBezTo>
                      <a:lnTo>
                        <a:pt x="99536" y="1905"/>
                      </a:lnTo>
                      <a:lnTo>
                        <a:pt x="140208" y="1905"/>
                      </a:lnTo>
                      <a:lnTo>
                        <a:pt x="140208" y="134779"/>
                      </a:lnTo>
                      <a:lnTo>
                        <a:pt x="99536" y="134779"/>
                      </a:lnTo>
                      <a:lnTo>
                        <a:pt x="99536" y="115919"/>
                      </a:lnTo>
                      <a:cubicBezTo>
                        <a:pt x="95536" y="122111"/>
                        <a:pt x="90011" y="127159"/>
                        <a:pt x="82963" y="130969"/>
                      </a:cubicBezTo>
                      <a:cubicBezTo>
                        <a:pt x="75914" y="134779"/>
                        <a:pt x="67723" y="136684"/>
                        <a:pt x="58293" y="136684"/>
                      </a:cubicBezTo>
                      <a:cubicBezTo>
                        <a:pt x="47530" y="136684"/>
                        <a:pt x="37624" y="133826"/>
                        <a:pt x="28766" y="128207"/>
                      </a:cubicBezTo>
                      <a:cubicBezTo>
                        <a:pt x="19907" y="122587"/>
                        <a:pt x="12859" y="114586"/>
                        <a:pt x="7715" y="104204"/>
                      </a:cubicBezTo>
                      <a:cubicBezTo>
                        <a:pt x="2572" y="93821"/>
                        <a:pt x="0" y="81820"/>
                        <a:pt x="0" y="68104"/>
                      </a:cubicBezTo>
                      <a:cubicBezTo>
                        <a:pt x="0" y="54388"/>
                        <a:pt x="2572" y="42482"/>
                        <a:pt x="7715" y="32195"/>
                      </a:cubicBezTo>
                      <a:close/>
                      <a:moveTo>
                        <a:pt x="91154" y="44291"/>
                      </a:moveTo>
                      <a:cubicBezTo>
                        <a:pt x="85535" y="38386"/>
                        <a:pt x="78677" y="35528"/>
                        <a:pt x="70580" y="35528"/>
                      </a:cubicBezTo>
                      <a:cubicBezTo>
                        <a:pt x="62484" y="35528"/>
                        <a:pt x="55626" y="38386"/>
                        <a:pt x="50006" y="44196"/>
                      </a:cubicBezTo>
                      <a:cubicBezTo>
                        <a:pt x="44387" y="50006"/>
                        <a:pt x="41529" y="58007"/>
                        <a:pt x="41529" y="68104"/>
                      </a:cubicBezTo>
                      <a:cubicBezTo>
                        <a:pt x="41529" y="78200"/>
                        <a:pt x="44387" y="86296"/>
                        <a:pt x="50006" y="92297"/>
                      </a:cubicBezTo>
                      <a:cubicBezTo>
                        <a:pt x="55626" y="98203"/>
                        <a:pt x="62484" y="101251"/>
                        <a:pt x="70580" y="101251"/>
                      </a:cubicBezTo>
                      <a:cubicBezTo>
                        <a:pt x="78677" y="101251"/>
                        <a:pt x="85535" y="98298"/>
                        <a:pt x="91154" y="92393"/>
                      </a:cubicBezTo>
                      <a:cubicBezTo>
                        <a:pt x="96774" y="86487"/>
                        <a:pt x="99632" y="78486"/>
                        <a:pt x="99632" y="68294"/>
                      </a:cubicBezTo>
                      <a:cubicBezTo>
                        <a:pt x="99632" y="58103"/>
                        <a:pt x="96774" y="50102"/>
                        <a:pt x="91154" y="44291"/>
                      </a:cubicBezTo>
                      <a:close/>
                    </a:path>
                  </a:pathLst>
                </a:custGeom>
                <a:grpFill/>
                <a:ln w="9525" cap="flat">
                  <a:noFill/>
                  <a:prstDash val="solid"/>
                  <a:miter/>
                </a:ln>
              </p:spPr>
              <p:txBody>
                <a:bodyPr rtlCol="0" anchor="ctr"/>
                <a:lstStyle/>
                <a:p>
                  <a:endParaRPr lang="fi-FI" sz="3200"/>
                </a:p>
              </p:txBody>
            </p:sp>
            <p:sp>
              <p:nvSpPr>
                <p:cNvPr id="656" name="Vapaamuotoinen: Muoto 655">
                  <a:extLst>
                    <a:ext uri="{FF2B5EF4-FFF2-40B4-BE49-F238E27FC236}">
                      <a16:creationId xmlns:a16="http://schemas.microsoft.com/office/drawing/2014/main" id="{41A75F3F-E7FA-1CE4-1DD6-63CFCC029C2B}"/>
                    </a:ext>
                  </a:extLst>
                </p:cNvPr>
                <p:cNvSpPr/>
                <p:nvPr/>
              </p:nvSpPr>
              <p:spPr>
                <a:xfrm>
                  <a:off x="4522469" y="2345150"/>
                  <a:ext cx="132111" cy="134302"/>
                </a:xfrm>
                <a:custGeom>
                  <a:avLst/>
                  <a:gdLst>
                    <a:gd name="connsiteX0" fmla="*/ 118205 w 132111"/>
                    <a:gd name="connsiteY0" fmla="*/ 15145 h 134302"/>
                    <a:gd name="connsiteX1" fmla="*/ 132112 w 132111"/>
                    <a:gd name="connsiteY1" fmla="*/ 56674 h 134302"/>
                    <a:gd name="connsiteX2" fmla="*/ 132112 w 132111"/>
                    <a:gd name="connsiteY2" fmla="*/ 134303 h 134302"/>
                    <a:gd name="connsiteX3" fmla="*/ 91630 w 132111"/>
                    <a:gd name="connsiteY3" fmla="*/ 134303 h 134302"/>
                    <a:gd name="connsiteX4" fmla="*/ 91630 w 132111"/>
                    <a:gd name="connsiteY4" fmla="*/ 62103 h 134302"/>
                    <a:gd name="connsiteX5" fmla="*/ 84773 w 132111"/>
                    <a:gd name="connsiteY5" fmla="*/ 41434 h 134302"/>
                    <a:gd name="connsiteX6" fmla="*/ 66199 w 132111"/>
                    <a:gd name="connsiteY6" fmla="*/ 34100 h 134302"/>
                    <a:gd name="connsiteX7" fmla="*/ 47625 w 132111"/>
                    <a:gd name="connsiteY7" fmla="*/ 41434 h 134302"/>
                    <a:gd name="connsiteX8" fmla="*/ 40767 w 132111"/>
                    <a:gd name="connsiteY8" fmla="*/ 62103 h 134302"/>
                    <a:gd name="connsiteX9" fmla="*/ 40767 w 132111"/>
                    <a:gd name="connsiteY9" fmla="*/ 134303 h 134302"/>
                    <a:gd name="connsiteX10" fmla="*/ 0 w 132111"/>
                    <a:gd name="connsiteY10" fmla="*/ 134303 h 134302"/>
                    <a:gd name="connsiteX11" fmla="*/ 0 w 132111"/>
                    <a:gd name="connsiteY11" fmla="*/ 1429 h 134302"/>
                    <a:gd name="connsiteX12" fmla="*/ 40767 w 132111"/>
                    <a:gd name="connsiteY12" fmla="*/ 1429 h 134302"/>
                    <a:gd name="connsiteX13" fmla="*/ 40767 w 132111"/>
                    <a:gd name="connsiteY13" fmla="*/ 19050 h 134302"/>
                    <a:gd name="connsiteX14" fmla="*/ 57436 w 132111"/>
                    <a:gd name="connsiteY14" fmla="*/ 5143 h 134302"/>
                    <a:gd name="connsiteX15" fmla="*/ 80963 w 132111"/>
                    <a:gd name="connsiteY15" fmla="*/ 0 h 134302"/>
                    <a:gd name="connsiteX16" fmla="*/ 118205 w 132111"/>
                    <a:gd name="connsiteY16" fmla="*/ 15145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111" h="134302">
                      <a:moveTo>
                        <a:pt x="118205" y="15145"/>
                      </a:moveTo>
                      <a:cubicBezTo>
                        <a:pt x="127540" y="25241"/>
                        <a:pt x="132112" y="39053"/>
                        <a:pt x="132112" y="56674"/>
                      </a:cubicBezTo>
                      <a:lnTo>
                        <a:pt x="132112" y="134303"/>
                      </a:lnTo>
                      <a:lnTo>
                        <a:pt x="91630" y="134303"/>
                      </a:lnTo>
                      <a:lnTo>
                        <a:pt x="91630" y="62103"/>
                      </a:lnTo>
                      <a:cubicBezTo>
                        <a:pt x="91630" y="53245"/>
                        <a:pt x="89345" y="46291"/>
                        <a:pt x="84773" y="41434"/>
                      </a:cubicBezTo>
                      <a:cubicBezTo>
                        <a:pt x="80201" y="36481"/>
                        <a:pt x="74009" y="34100"/>
                        <a:pt x="66199" y="34100"/>
                      </a:cubicBezTo>
                      <a:cubicBezTo>
                        <a:pt x="58388" y="34100"/>
                        <a:pt x="52197" y="36576"/>
                        <a:pt x="47625" y="41434"/>
                      </a:cubicBezTo>
                      <a:cubicBezTo>
                        <a:pt x="43053" y="46291"/>
                        <a:pt x="40767" y="53245"/>
                        <a:pt x="40767" y="62103"/>
                      </a:cubicBezTo>
                      <a:lnTo>
                        <a:pt x="40767" y="134303"/>
                      </a:lnTo>
                      <a:lnTo>
                        <a:pt x="0" y="134303"/>
                      </a:lnTo>
                      <a:lnTo>
                        <a:pt x="0" y="1429"/>
                      </a:lnTo>
                      <a:lnTo>
                        <a:pt x="40767" y="1429"/>
                      </a:lnTo>
                      <a:lnTo>
                        <a:pt x="40767" y="19050"/>
                      </a:lnTo>
                      <a:cubicBezTo>
                        <a:pt x="44863" y="13145"/>
                        <a:pt x="50482" y="8572"/>
                        <a:pt x="57436" y="5143"/>
                      </a:cubicBezTo>
                      <a:cubicBezTo>
                        <a:pt x="64389" y="1714"/>
                        <a:pt x="72295" y="0"/>
                        <a:pt x="80963" y="0"/>
                      </a:cubicBezTo>
                      <a:cubicBezTo>
                        <a:pt x="96488" y="0"/>
                        <a:pt x="108966" y="5048"/>
                        <a:pt x="118205" y="15145"/>
                      </a:cubicBezTo>
                      <a:close/>
                    </a:path>
                  </a:pathLst>
                </a:custGeom>
                <a:grpFill/>
                <a:ln w="9525" cap="flat">
                  <a:noFill/>
                  <a:prstDash val="solid"/>
                  <a:miter/>
                </a:ln>
              </p:spPr>
              <p:txBody>
                <a:bodyPr rtlCol="0" anchor="ctr"/>
                <a:lstStyle/>
                <a:p>
                  <a:endParaRPr lang="fi-FI" sz="3200"/>
                </a:p>
              </p:txBody>
            </p:sp>
            <p:sp>
              <p:nvSpPr>
                <p:cNvPr id="657" name="Vapaamuotoinen: Muoto 656">
                  <a:extLst>
                    <a:ext uri="{FF2B5EF4-FFF2-40B4-BE49-F238E27FC236}">
                      <a16:creationId xmlns:a16="http://schemas.microsoft.com/office/drawing/2014/main" id="{2B8E86C0-CA45-1404-E9E8-71F8599B5EDF}"/>
                    </a:ext>
                  </a:extLst>
                </p:cNvPr>
                <p:cNvSpPr/>
                <p:nvPr/>
              </p:nvSpPr>
              <p:spPr>
                <a:xfrm>
                  <a:off x="4682870" y="2303240"/>
                  <a:ext cx="131730" cy="176212"/>
                </a:xfrm>
                <a:custGeom>
                  <a:avLst/>
                  <a:gdLst>
                    <a:gd name="connsiteX0" fmla="*/ 81248 w 131730"/>
                    <a:gd name="connsiteY0" fmla="*/ 176213 h 176212"/>
                    <a:gd name="connsiteX1" fmla="*/ 40767 w 131730"/>
                    <a:gd name="connsiteY1" fmla="*/ 120491 h 176212"/>
                    <a:gd name="connsiteX2" fmla="*/ 40767 w 131730"/>
                    <a:gd name="connsiteY2" fmla="*/ 176213 h 176212"/>
                    <a:gd name="connsiteX3" fmla="*/ 0 w 131730"/>
                    <a:gd name="connsiteY3" fmla="*/ 176213 h 176212"/>
                    <a:gd name="connsiteX4" fmla="*/ 0 w 131730"/>
                    <a:gd name="connsiteY4" fmla="*/ 0 h 176212"/>
                    <a:gd name="connsiteX5" fmla="*/ 40767 w 131730"/>
                    <a:gd name="connsiteY5" fmla="*/ 0 h 176212"/>
                    <a:gd name="connsiteX6" fmla="*/ 40767 w 131730"/>
                    <a:gd name="connsiteY6" fmla="*/ 97441 h 176212"/>
                    <a:gd name="connsiteX7" fmla="*/ 80963 w 131730"/>
                    <a:gd name="connsiteY7" fmla="*/ 43339 h 176212"/>
                    <a:gd name="connsiteX8" fmla="*/ 131254 w 131730"/>
                    <a:gd name="connsiteY8" fmla="*/ 43339 h 176212"/>
                    <a:gd name="connsiteX9" fmla="*/ 76009 w 131730"/>
                    <a:gd name="connsiteY9" fmla="*/ 110014 h 176212"/>
                    <a:gd name="connsiteX10" fmla="*/ 131731 w 131730"/>
                    <a:gd name="connsiteY10" fmla="*/ 176213 h 176212"/>
                    <a:gd name="connsiteX11" fmla="*/ 81248 w 131730"/>
                    <a:gd name="connsiteY11" fmla="*/ 176213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30" h="176212">
                      <a:moveTo>
                        <a:pt x="81248" y="176213"/>
                      </a:moveTo>
                      <a:lnTo>
                        <a:pt x="40767" y="120491"/>
                      </a:lnTo>
                      <a:lnTo>
                        <a:pt x="40767" y="176213"/>
                      </a:lnTo>
                      <a:lnTo>
                        <a:pt x="0" y="176213"/>
                      </a:lnTo>
                      <a:lnTo>
                        <a:pt x="0" y="0"/>
                      </a:lnTo>
                      <a:lnTo>
                        <a:pt x="40767" y="0"/>
                      </a:lnTo>
                      <a:lnTo>
                        <a:pt x="40767" y="97441"/>
                      </a:lnTo>
                      <a:lnTo>
                        <a:pt x="80963" y="43339"/>
                      </a:lnTo>
                      <a:lnTo>
                        <a:pt x="131254" y="43339"/>
                      </a:lnTo>
                      <a:lnTo>
                        <a:pt x="76009" y="110014"/>
                      </a:lnTo>
                      <a:lnTo>
                        <a:pt x="131731" y="176213"/>
                      </a:lnTo>
                      <a:lnTo>
                        <a:pt x="81248" y="176213"/>
                      </a:lnTo>
                      <a:close/>
                    </a:path>
                  </a:pathLst>
                </a:custGeom>
                <a:grpFill/>
                <a:ln w="9525" cap="flat">
                  <a:noFill/>
                  <a:prstDash val="solid"/>
                  <a:miter/>
                </a:ln>
              </p:spPr>
              <p:txBody>
                <a:bodyPr rtlCol="0" anchor="ctr"/>
                <a:lstStyle/>
                <a:p>
                  <a:endParaRPr lang="fi-FI" sz="3200"/>
                </a:p>
              </p:txBody>
            </p:sp>
            <p:sp>
              <p:nvSpPr>
                <p:cNvPr id="658" name="Vapaamuotoinen: Muoto 657">
                  <a:extLst>
                    <a:ext uri="{FF2B5EF4-FFF2-40B4-BE49-F238E27FC236}">
                      <a16:creationId xmlns:a16="http://schemas.microsoft.com/office/drawing/2014/main" id="{2E72791C-F072-5CEF-7E54-4BDBC2536A29}"/>
                    </a:ext>
                  </a:extLst>
                </p:cNvPr>
                <p:cNvSpPr/>
                <p:nvPr/>
              </p:nvSpPr>
              <p:spPr>
                <a:xfrm>
                  <a:off x="4822031" y="2344673"/>
                  <a:ext cx="138112" cy="136779"/>
                </a:xfrm>
                <a:custGeom>
                  <a:avLst/>
                  <a:gdLst>
                    <a:gd name="connsiteX0" fmla="*/ 33433 w 138112"/>
                    <a:gd name="connsiteY0" fmla="*/ 128397 h 136779"/>
                    <a:gd name="connsiteX1" fmla="*/ 8954 w 138112"/>
                    <a:gd name="connsiteY1" fmla="*/ 104584 h 136779"/>
                    <a:gd name="connsiteX2" fmla="*/ 0 w 138112"/>
                    <a:gd name="connsiteY2" fmla="*/ 68390 h 136779"/>
                    <a:gd name="connsiteX3" fmla="*/ 9049 w 138112"/>
                    <a:gd name="connsiteY3" fmla="*/ 32290 h 136779"/>
                    <a:gd name="connsiteX4" fmla="*/ 33814 w 138112"/>
                    <a:gd name="connsiteY4" fmla="*/ 8382 h 136779"/>
                    <a:gd name="connsiteX5" fmla="*/ 69056 w 138112"/>
                    <a:gd name="connsiteY5" fmla="*/ 0 h 136779"/>
                    <a:gd name="connsiteX6" fmla="*/ 104299 w 138112"/>
                    <a:gd name="connsiteY6" fmla="*/ 8382 h 136779"/>
                    <a:gd name="connsiteX7" fmla="*/ 129064 w 138112"/>
                    <a:gd name="connsiteY7" fmla="*/ 32290 h 136779"/>
                    <a:gd name="connsiteX8" fmla="*/ 138113 w 138112"/>
                    <a:gd name="connsiteY8" fmla="*/ 68390 h 136779"/>
                    <a:gd name="connsiteX9" fmla="*/ 128969 w 138112"/>
                    <a:gd name="connsiteY9" fmla="*/ 104489 h 136779"/>
                    <a:gd name="connsiteX10" fmla="*/ 104013 w 138112"/>
                    <a:gd name="connsiteY10" fmla="*/ 128397 h 136779"/>
                    <a:gd name="connsiteX11" fmla="*/ 68675 w 138112"/>
                    <a:gd name="connsiteY11" fmla="*/ 136779 h 136779"/>
                    <a:gd name="connsiteX12" fmla="*/ 33528 w 138112"/>
                    <a:gd name="connsiteY12" fmla="*/ 128397 h 136779"/>
                    <a:gd name="connsiteX13" fmla="*/ 88392 w 138112"/>
                    <a:gd name="connsiteY13" fmla="*/ 92964 h 136779"/>
                    <a:gd name="connsiteX14" fmla="*/ 96583 w 138112"/>
                    <a:gd name="connsiteY14" fmla="*/ 68390 h 136779"/>
                    <a:gd name="connsiteX15" fmla="*/ 88583 w 138112"/>
                    <a:gd name="connsiteY15" fmla="*/ 43910 h 136779"/>
                    <a:gd name="connsiteX16" fmla="*/ 68961 w 138112"/>
                    <a:gd name="connsiteY16" fmla="*/ 35338 h 136779"/>
                    <a:gd name="connsiteX17" fmla="*/ 49149 w 138112"/>
                    <a:gd name="connsiteY17" fmla="*/ 43815 h 136779"/>
                    <a:gd name="connsiteX18" fmla="*/ 41243 w 138112"/>
                    <a:gd name="connsiteY18" fmla="*/ 68485 h 136779"/>
                    <a:gd name="connsiteX19" fmla="*/ 48958 w 138112"/>
                    <a:gd name="connsiteY19" fmla="*/ 93059 h 136779"/>
                    <a:gd name="connsiteX20" fmla="*/ 68390 w 138112"/>
                    <a:gd name="connsiteY20" fmla="*/ 101632 h 136779"/>
                    <a:gd name="connsiteX21" fmla="*/ 88297 w 138112"/>
                    <a:gd name="connsiteY21" fmla="*/ 93059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12" h="136779">
                      <a:moveTo>
                        <a:pt x="33433" y="128397"/>
                      </a:moveTo>
                      <a:cubicBezTo>
                        <a:pt x="23050" y="122873"/>
                        <a:pt x="14859" y="114871"/>
                        <a:pt x="8954" y="104584"/>
                      </a:cubicBezTo>
                      <a:cubicBezTo>
                        <a:pt x="3048" y="94298"/>
                        <a:pt x="0" y="82201"/>
                        <a:pt x="0" y="68390"/>
                      </a:cubicBezTo>
                      <a:cubicBezTo>
                        <a:pt x="0" y="54578"/>
                        <a:pt x="3048" y="42672"/>
                        <a:pt x="9049" y="32290"/>
                      </a:cubicBezTo>
                      <a:cubicBezTo>
                        <a:pt x="15050" y="21908"/>
                        <a:pt x="23336" y="13907"/>
                        <a:pt x="33814" y="8382"/>
                      </a:cubicBezTo>
                      <a:cubicBezTo>
                        <a:pt x="44291" y="2858"/>
                        <a:pt x="56007" y="0"/>
                        <a:pt x="69056" y="0"/>
                      </a:cubicBezTo>
                      <a:cubicBezTo>
                        <a:pt x="82106" y="0"/>
                        <a:pt x="93821" y="2762"/>
                        <a:pt x="104299" y="8382"/>
                      </a:cubicBezTo>
                      <a:cubicBezTo>
                        <a:pt x="114776" y="13907"/>
                        <a:pt x="123063" y="21908"/>
                        <a:pt x="129064" y="32290"/>
                      </a:cubicBezTo>
                      <a:cubicBezTo>
                        <a:pt x="135065" y="42672"/>
                        <a:pt x="138113" y="54673"/>
                        <a:pt x="138113" y="68390"/>
                      </a:cubicBezTo>
                      <a:cubicBezTo>
                        <a:pt x="138113" y="82106"/>
                        <a:pt x="135065" y="94107"/>
                        <a:pt x="128969" y="104489"/>
                      </a:cubicBezTo>
                      <a:cubicBezTo>
                        <a:pt x="122873" y="114871"/>
                        <a:pt x="114490" y="122873"/>
                        <a:pt x="104013" y="128397"/>
                      </a:cubicBezTo>
                      <a:cubicBezTo>
                        <a:pt x="93536" y="133922"/>
                        <a:pt x="81629" y="136779"/>
                        <a:pt x="68675" y="136779"/>
                      </a:cubicBezTo>
                      <a:cubicBezTo>
                        <a:pt x="55721" y="136779"/>
                        <a:pt x="43910" y="134017"/>
                        <a:pt x="33528" y="128397"/>
                      </a:cubicBezTo>
                      <a:close/>
                      <a:moveTo>
                        <a:pt x="88392" y="92964"/>
                      </a:moveTo>
                      <a:cubicBezTo>
                        <a:pt x="93917" y="87249"/>
                        <a:pt x="96583" y="79058"/>
                        <a:pt x="96583" y="68390"/>
                      </a:cubicBezTo>
                      <a:cubicBezTo>
                        <a:pt x="96583" y="57722"/>
                        <a:pt x="93917" y="49625"/>
                        <a:pt x="88583" y="43910"/>
                      </a:cubicBezTo>
                      <a:cubicBezTo>
                        <a:pt x="83248" y="38195"/>
                        <a:pt x="76676" y="35338"/>
                        <a:pt x="68961" y="35338"/>
                      </a:cubicBezTo>
                      <a:cubicBezTo>
                        <a:pt x="61246" y="35338"/>
                        <a:pt x="54388" y="38195"/>
                        <a:pt x="49149" y="43815"/>
                      </a:cubicBezTo>
                      <a:cubicBezTo>
                        <a:pt x="43910" y="49435"/>
                        <a:pt x="41243" y="57626"/>
                        <a:pt x="41243" y="68485"/>
                      </a:cubicBezTo>
                      <a:cubicBezTo>
                        <a:pt x="41243" y="79343"/>
                        <a:pt x="43815" y="87344"/>
                        <a:pt x="48958" y="93059"/>
                      </a:cubicBezTo>
                      <a:cubicBezTo>
                        <a:pt x="54102" y="98774"/>
                        <a:pt x="60579" y="101632"/>
                        <a:pt x="68390" y="101632"/>
                      </a:cubicBezTo>
                      <a:cubicBezTo>
                        <a:pt x="76200" y="101632"/>
                        <a:pt x="82772" y="98774"/>
                        <a:pt x="88297" y="93059"/>
                      </a:cubicBezTo>
                      <a:close/>
                    </a:path>
                  </a:pathLst>
                </a:custGeom>
                <a:grpFill/>
                <a:ln w="9525" cap="flat">
                  <a:noFill/>
                  <a:prstDash val="solid"/>
                  <a:miter/>
                </a:ln>
              </p:spPr>
              <p:txBody>
                <a:bodyPr rtlCol="0" anchor="ctr"/>
                <a:lstStyle/>
                <a:p>
                  <a:endParaRPr lang="fi-FI" sz="3200"/>
                </a:p>
              </p:txBody>
            </p:sp>
            <p:sp>
              <p:nvSpPr>
                <p:cNvPr id="659" name="Vapaamuotoinen: Muoto 658">
                  <a:extLst>
                    <a:ext uri="{FF2B5EF4-FFF2-40B4-BE49-F238E27FC236}">
                      <a16:creationId xmlns:a16="http://schemas.microsoft.com/office/drawing/2014/main" id="{3D1070BA-77AA-DB98-E7CB-43CAAF6DC3F1}"/>
                    </a:ext>
                  </a:extLst>
                </p:cNvPr>
                <p:cNvSpPr/>
                <p:nvPr/>
              </p:nvSpPr>
              <p:spPr>
                <a:xfrm>
                  <a:off x="4188428" y="2560891"/>
                  <a:ext cx="137921" cy="166211"/>
                </a:xfrm>
                <a:custGeom>
                  <a:avLst/>
                  <a:gdLst>
                    <a:gd name="connsiteX0" fmla="*/ 137827 w 137921"/>
                    <a:gd name="connsiteY0" fmla="*/ 0 h 166211"/>
                    <a:gd name="connsiteX1" fmla="*/ 137827 w 137921"/>
                    <a:gd name="connsiteY1" fmla="*/ 166211 h 166211"/>
                    <a:gd name="connsiteX2" fmla="*/ 104489 w 137921"/>
                    <a:gd name="connsiteY2" fmla="*/ 166211 h 166211"/>
                    <a:gd name="connsiteX3" fmla="*/ 104489 w 137921"/>
                    <a:gd name="connsiteY3" fmla="*/ 95536 h 166211"/>
                    <a:gd name="connsiteX4" fmla="*/ 33242 w 137921"/>
                    <a:gd name="connsiteY4" fmla="*/ 95536 h 166211"/>
                    <a:gd name="connsiteX5" fmla="*/ 33242 w 137921"/>
                    <a:gd name="connsiteY5" fmla="*/ 166211 h 166211"/>
                    <a:gd name="connsiteX6" fmla="*/ 0 w 137921"/>
                    <a:gd name="connsiteY6" fmla="*/ 166211 h 166211"/>
                    <a:gd name="connsiteX7" fmla="*/ 0 w 137921"/>
                    <a:gd name="connsiteY7" fmla="*/ 0 h 166211"/>
                    <a:gd name="connsiteX8" fmla="*/ 33338 w 137921"/>
                    <a:gd name="connsiteY8" fmla="*/ 0 h 166211"/>
                    <a:gd name="connsiteX9" fmla="*/ 33338 w 137921"/>
                    <a:gd name="connsiteY9" fmla="*/ 68390 h 166211"/>
                    <a:gd name="connsiteX10" fmla="*/ 104585 w 137921"/>
                    <a:gd name="connsiteY10" fmla="*/ 68390 h 166211"/>
                    <a:gd name="connsiteX11" fmla="*/ 104585 w 137921"/>
                    <a:gd name="connsiteY11" fmla="*/ 0 h 166211"/>
                    <a:gd name="connsiteX12" fmla="*/ 137922 w 137921"/>
                    <a:gd name="connsiteY12" fmla="*/ 0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921" h="166211">
                      <a:moveTo>
                        <a:pt x="137827" y="0"/>
                      </a:moveTo>
                      <a:lnTo>
                        <a:pt x="137827" y="166211"/>
                      </a:lnTo>
                      <a:lnTo>
                        <a:pt x="104489" y="166211"/>
                      </a:lnTo>
                      <a:lnTo>
                        <a:pt x="104489" y="95536"/>
                      </a:lnTo>
                      <a:lnTo>
                        <a:pt x="33242" y="95536"/>
                      </a:lnTo>
                      <a:lnTo>
                        <a:pt x="33242" y="166211"/>
                      </a:lnTo>
                      <a:lnTo>
                        <a:pt x="0" y="166211"/>
                      </a:lnTo>
                      <a:lnTo>
                        <a:pt x="0" y="0"/>
                      </a:lnTo>
                      <a:lnTo>
                        <a:pt x="33338" y="0"/>
                      </a:lnTo>
                      <a:lnTo>
                        <a:pt x="33338" y="68390"/>
                      </a:lnTo>
                      <a:lnTo>
                        <a:pt x="104585" y="68390"/>
                      </a:lnTo>
                      <a:lnTo>
                        <a:pt x="104585" y="0"/>
                      </a:lnTo>
                      <a:lnTo>
                        <a:pt x="137922" y="0"/>
                      </a:lnTo>
                      <a:close/>
                    </a:path>
                  </a:pathLst>
                </a:custGeom>
                <a:grpFill/>
                <a:ln w="9525" cap="flat">
                  <a:noFill/>
                  <a:prstDash val="solid"/>
                  <a:miter/>
                </a:ln>
              </p:spPr>
              <p:txBody>
                <a:bodyPr rtlCol="0" anchor="ctr"/>
                <a:lstStyle/>
                <a:p>
                  <a:endParaRPr lang="fi-FI" sz="3200"/>
                </a:p>
              </p:txBody>
            </p:sp>
            <p:sp>
              <p:nvSpPr>
                <p:cNvPr id="660" name="Vapaamuotoinen: Muoto 659">
                  <a:extLst>
                    <a:ext uri="{FF2B5EF4-FFF2-40B4-BE49-F238E27FC236}">
                      <a16:creationId xmlns:a16="http://schemas.microsoft.com/office/drawing/2014/main" id="{92743B7A-D7C7-A209-077C-3F4F5C3E75F2}"/>
                    </a:ext>
                  </a:extLst>
                </p:cNvPr>
                <p:cNvSpPr/>
                <p:nvPr/>
              </p:nvSpPr>
              <p:spPr>
                <a:xfrm>
                  <a:off x="4350448" y="2592990"/>
                  <a:ext cx="137350" cy="136207"/>
                </a:xfrm>
                <a:custGeom>
                  <a:avLst/>
                  <a:gdLst>
                    <a:gd name="connsiteX0" fmla="*/ 8096 w 137350"/>
                    <a:gd name="connsiteY0" fmla="*/ 32195 h 136207"/>
                    <a:gd name="connsiteX1" fmla="*/ 29718 w 137350"/>
                    <a:gd name="connsiteY1" fmla="*/ 8382 h 136207"/>
                    <a:gd name="connsiteX2" fmla="*/ 60293 w 137350"/>
                    <a:gd name="connsiteY2" fmla="*/ 0 h 136207"/>
                    <a:gd name="connsiteX3" fmla="*/ 86106 w 137350"/>
                    <a:gd name="connsiteY3" fmla="*/ 5905 h 136207"/>
                    <a:gd name="connsiteX4" fmla="*/ 103823 w 137350"/>
                    <a:gd name="connsiteY4" fmla="*/ 20955 h 136207"/>
                    <a:gd name="connsiteX5" fmla="*/ 103823 w 137350"/>
                    <a:gd name="connsiteY5" fmla="*/ 2096 h 136207"/>
                    <a:gd name="connsiteX6" fmla="*/ 137351 w 137350"/>
                    <a:gd name="connsiteY6" fmla="*/ 2096 h 136207"/>
                    <a:gd name="connsiteX7" fmla="*/ 137351 w 137350"/>
                    <a:gd name="connsiteY7" fmla="*/ 134017 h 136207"/>
                    <a:gd name="connsiteX8" fmla="*/ 103823 w 137350"/>
                    <a:gd name="connsiteY8" fmla="*/ 134017 h 136207"/>
                    <a:gd name="connsiteX9" fmla="*/ 103823 w 137350"/>
                    <a:gd name="connsiteY9" fmla="*/ 114776 h 136207"/>
                    <a:gd name="connsiteX10" fmla="*/ 86106 w 137350"/>
                    <a:gd name="connsiteY10" fmla="*/ 130112 h 136207"/>
                    <a:gd name="connsiteX11" fmla="*/ 60008 w 137350"/>
                    <a:gd name="connsiteY11" fmla="*/ 136208 h 136207"/>
                    <a:gd name="connsiteX12" fmla="*/ 29623 w 137350"/>
                    <a:gd name="connsiteY12" fmla="*/ 127635 h 136207"/>
                    <a:gd name="connsiteX13" fmla="*/ 8001 w 137350"/>
                    <a:gd name="connsiteY13" fmla="*/ 103442 h 136207"/>
                    <a:gd name="connsiteX14" fmla="*/ 0 w 137350"/>
                    <a:gd name="connsiteY14" fmla="*/ 67628 h 136207"/>
                    <a:gd name="connsiteX15" fmla="*/ 8001 w 137350"/>
                    <a:gd name="connsiteY15" fmla="*/ 32195 h 136207"/>
                    <a:gd name="connsiteX16" fmla="*/ 99155 w 137350"/>
                    <a:gd name="connsiteY16" fmla="*/ 47339 h 136207"/>
                    <a:gd name="connsiteX17" fmla="*/ 86296 w 137350"/>
                    <a:gd name="connsiteY17" fmla="*/ 34004 h 136207"/>
                    <a:gd name="connsiteX18" fmla="*/ 68866 w 137350"/>
                    <a:gd name="connsiteY18" fmla="*/ 29337 h 136207"/>
                    <a:gd name="connsiteX19" fmla="*/ 51721 w 137350"/>
                    <a:gd name="connsiteY19" fmla="*/ 33909 h 136207"/>
                    <a:gd name="connsiteX20" fmla="*/ 38957 w 137350"/>
                    <a:gd name="connsiteY20" fmla="*/ 47149 h 136207"/>
                    <a:gd name="connsiteX21" fmla="*/ 34100 w 137350"/>
                    <a:gd name="connsiteY21" fmla="*/ 67723 h 136207"/>
                    <a:gd name="connsiteX22" fmla="*/ 38957 w 137350"/>
                    <a:gd name="connsiteY22" fmla="*/ 88582 h 136207"/>
                    <a:gd name="connsiteX23" fmla="*/ 51816 w 137350"/>
                    <a:gd name="connsiteY23" fmla="*/ 102299 h 136207"/>
                    <a:gd name="connsiteX24" fmla="*/ 68866 w 137350"/>
                    <a:gd name="connsiteY24" fmla="*/ 107061 h 136207"/>
                    <a:gd name="connsiteX25" fmla="*/ 86296 w 137350"/>
                    <a:gd name="connsiteY25" fmla="*/ 102394 h 136207"/>
                    <a:gd name="connsiteX26" fmla="*/ 99155 w 137350"/>
                    <a:gd name="connsiteY26" fmla="*/ 89059 h 136207"/>
                    <a:gd name="connsiteX27" fmla="*/ 103918 w 137350"/>
                    <a:gd name="connsiteY27" fmla="*/ 68199 h 136207"/>
                    <a:gd name="connsiteX28" fmla="*/ 99155 w 137350"/>
                    <a:gd name="connsiteY28" fmla="*/ 47339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7350" h="136207">
                      <a:moveTo>
                        <a:pt x="8096" y="32195"/>
                      </a:moveTo>
                      <a:cubicBezTo>
                        <a:pt x="13430" y="21907"/>
                        <a:pt x="20669" y="13906"/>
                        <a:pt x="29718" y="8382"/>
                      </a:cubicBezTo>
                      <a:cubicBezTo>
                        <a:pt x="38862" y="2857"/>
                        <a:pt x="49054" y="0"/>
                        <a:pt x="60293" y="0"/>
                      </a:cubicBezTo>
                      <a:cubicBezTo>
                        <a:pt x="70104" y="0"/>
                        <a:pt x="78772" y="2000"/>
                        <a:pt x="86106" y="5905"/>
                      </a:cubicBezTo>
                      <a:cubicBezTo>
                        <a:pt x="93536" y="9906"/>
                        <a:pt x="99441" y="14859"/>
                        <a:pt x="103823" y="20955"/>
                      </a:cubicBezTo>
                      <a:lnTo>
                        <a:pt x="103823" y="2096"/>
                      </a:lnTo>
                      <a:lnTo>
                        <a:pt x="137351" y="2096"/>
                      </a:lnTo>
                      <a:lnTo>
                        <a:pt x="137351" y="134017"/>
                      </a:lnTo>
                      <a:lnTo>
                        <a:pt x="103823" y="134017"/>
                      </a:lnTo>
                      <a:lnTo>
                        <a:pt x="103823" y="114776"/>
                      </a:lnTo>
                      <a:cubicBezTo>
                        <a:pt x="99536" y="120968"/>
                        <a:pt x="93631" y="126111"/>
                        <a:pt x="86106" y="130112"/>
                      </a:cubicBezTo>
                      <a:cubicBezTo>
                        <a:pt x="78581" y="134207"/>
                        <a:pt x="69914" y="136208"/>
                        <a:pt x="60008" y="136208"/>
                      </a:cubicBezTo>
                      <a:cubicBezTo>
                        <a:pt x="48863" y="136208"/>
                        <a:pt x="38767" y="133350"/>
                        <a:pt x="29623" y="127635"/>
                      </a:cubicBezTo>
                      <a:cubicBezTo>
                        <a:pt x="20479" y="121920"/>
                        <a:pt x="13240" y="113824"/>
                        <a:pt x="8001" y="103442"/>
                      </a:cubicBezTo>
                      <a:cubicBezTo>
                        <a:pt x="2667" y="93059"/>
                        <a:pt x="0" y="81058"/>
                        <a:pt x="0" y="67628"/>
                      </a:cubicBezTo>
                      <a:cubicBezTo>
                        <a:pt x="0" y="54197"/>
                        <a:pt x="2667" y="42481"/>
                        <a:pt x="8001" y="32195"/>
                      </a:cubicBezTo>
                      <a:close/>
                      <a:moveTo>
                        <a:pt x="99155" y="47339"/>
                      </a:moveTo>
                      <a:cubicBezTo>
                        <a:pt x="96012" y="41529"/>
                        <a:pt x="91726" y="37052"/>
                        <a:pt x="86296" y="34004"/>
                      </a:cubicBezTo>
                      <a:cubicBezTo>
                        <a:pt x="80867" y="30956"/>
                        <a:pt x="75152" y="29337"/>
                        <a:pt x="68866" y="29337"/>
                      </a:cubicBezTo>
                      <a:cubicBezTo>
                        <a:pt x="62579" y="29337"/>
                        <a:pt x="56959" y="30861"/>
                        <a:pt x="51721" y="33909"/>
                      </a:cubicBezTo>
                      <a:cubicBezTo>
                        <a:pt x="46482" y="36957"/>
                        <a:pt x="42196" y="41339"/>
                        <a:pt x="38957" y="47149"/>
                      </a:cubicBezTo>
                      <a:cubicBezTo>
                        <a:pt x="35719" y="52959"/>
                        <a:pt x="34100" y="59817"/>
                        <a:pt x="34100" y="67723"/>
                      </a:cubicBezTo>
                      <a:cubicBezTo>
                        <a:pt x="34100" y="75628"/>
                        <a:pt x="35719" y="82582"/>
                        <a:pt x="38957" y="88582"/>
                      </a:cubicBezTo>
                      <a:cubicBezTo>
                        <a:pt x="42196" y="94488"/>
                        <a:pt x="46482" y="99155"/>
                        <a:pt x="51816" y="102299"/>
                      </a:cubicBezTo>
                      <a:cubicBezTo>
                        <a:pt x="57150" y="105442"/>
                        <a:pt x="62770" y="107061"/>
                        <a:pt x="68866" y="107061"/>
                      </a:cubicBezTo>
                      <a:cubicBezTo>
                        <a:pt x="74962" y="107061"/>
                        <a:pt x="80867" y="105537"/>
                        <a:pt x="86296" y="102394"/>
                      </a:cubicBezTo>
                      <a:cubicBezTo>
                        <a:pt x="91726" y="99251"/>
                        <a:pt x="96012" y="94869"/>
                        <a:pt x="99155" y="89059"/>
                      </a:cubicBezTo>
                      <a:cubicBezTo>
                        <a:pt x="102299" y="83249"/>
                        <a:pt x="103918" y="76295"/>
                        <a:pt x="103918" y="68199"/>
                      </a:cubicBezTo>
                      <a:cubicBezTo>
                        <a:pt x="103918" y="60103"/>
                        <a:pt x="102299" y="53150"/>
                        <a:pt x="99155" y="47339"/>
                      </a:cubicBezTo>
                      <a:close/>
                    </a:path>
                  </a:pathLst>
                </a:custGeom>
                <a:grpFill/>
                <a:ln w="9525" cap="flat">
                  <a:noFill/>
                  <a:prstDash val="solid"/>
                  <a:miter/>
                </a:ln>
              </p:spPr>
              <p:txBody>
                <a:bodyPr rtlCol="0" anchor="ctr"/>
                <a:lstStyle/>
                <a:p>
                  <a:endParaRPr lang="fi-FI" sz="3200"/>
                </a:p>
              </p:txBody>
            </p:sp>
            <p:sp>
              <p:nvSpPr>
                <p:cNvPr id="661" name="Vapaamuotoinen: Muoto 660">
                  <a:extLst>
                    <a:ext uri="{FF2B5EF4-FFF2-40B4-BE49-F238E27FC236}">
                      <a16:creationId xmlns:a16="http://schemas.microsoft.com/office/drawing/2014/main" id="{E2C2C001-EA22-2A44-0DBF-64324FB62933}"/>
                    </a:ext>
                  </a:extLst>
                </p:cNvPr>
                <p:cNvSpPr/>
                <p:nvPr/>
              </p:nvSpPr>
              <p:spPr>
                <a:xfrm>
                  <a:off x="4520469" y="2593371"/>
                  <a:ext cx="125730" cy="133731"/>
                </a:xfrm>
                <a:custGeom>
                  <a:avLst/>
                  <a:gdLst>
                    <a:gd name="connsiteX0" fmla="*/ 111252 w 125730"/>
                    <a:gd name="connsiteY0" fmla="*/ 14859 h 133731"/>
                    <a:gd name="connsiteX1" fmla="*/ 125730 w 125730"/>
                    <a:gd name="connsiteY1" fmla="*/ 56388 h 133731"/>
                    <a:gd name="connsiteX2" fmla="*/ 125730 w 125730"/>
                    <a:gd name="connsiteY2" fmla="*/ 133731 h 133731"/>
                    <a:gd name="connsiteX3" fmla="*/ 92393 w 125730"/>
                    <a:gd name="connsiteY3" fmla="*/ 133731 h 133731"/>
                    <a:gd name="connsiteX4" fmla="*/ 92393 w 125730"/>
                    <a:gd name="connsiteY4" fmla="*/ 60865 h 133731"/>
                    <a:gd name="connsiteX5" fmla="*/ 84582 w 125730"/>
                    <a:gd name="connsiteY5" fmla="*/ 36671 h 133731"/>
                    <a:gd name="connsiteX6" fmla="*/ 63151 w 125730"/>
                    <a:gd name="connsiteY6" fmla="*/ 28194 h 133731"/>
                    <a:gd name="connsiteX7" fmla="*/ 41339 w 125730"/>
                    <a:gd name="connsiteY7" fmla="*/ 36671 h 133731"/>
                    <a:gd name="connsiteX8" fmla="*/ 33338 w 125730"/>
                    <a:gd name="connsiteY8" fmla="*/ 60865 h 133731"/>
                    <a:gd name="connsiteX9" fmla="*/ 33338 w 125730"/>
                    <a:gd name="connsiteY9" fmla="*/ 133731 h 133731"/>
                    <a:gd name="connsiteX10" fmla="*/ 0 w 125730"/>
                    <a:gd name="connsiteY10" fmla="*/ 133731 h 133731"/>
                    <a:gd name="connsiteX11" fmla="*/ 0 w 125730"/>
                    <a:gd name="connsiteY11" fmla="*/ 1810 h 133731"/>
                    <a:gd name="connsiteX12" fmla="*/ 33338 w 125730"/>
                    <a:gd name="connsiteY12" fmla="*/ 1810 h 133731"/>
                    <a:gd name="connsiteX13" fmla="*/ 33338 w 125730"/>
                    <a:gd name="connsiteY13" fmla="*/ 18288 h 133731"/>
                    <a:gd name="connsiteX14" fmla="*/ 50387 w 125730"/>
                    <a:gd name="connsiteY14" fmla="*/ 4858 h 133731"/>
                    <a:gd name="connsiteX15" fmla="*/ 73152 w 125730"/>
                    <a:gd name="connsiteY15" fmla="*/ 0 h 133731"/>
                    <a:gd name="connsiteX16" fmla="*/ 111252 w 125730"/>
                    <a:gd name="connsiteY16" fmla="*/ 14859 h 1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30" h="133731">
                      <a:moveTo>
                        <a:pt x="111252" y="14859"/>
                      </a:moveTo>
                      <a:cubicBezTo>
                        <a:pt x="120968" y="24765"/>
                        <a:pt x="125730" y="38672"/>
                        <a:pt x="125730" y="56388"/>
                      </a:cubicBezTo>
                      <a:lnTo>
                        <a:pt x="125730" y="133731"/>
                      </a:lnTo>
                      <a:lnTo>
                        <a:pt x="92393" y="133731"/>
                      </a:lnTo>
                      <a:lnTo>
                        <a:pt x="92393" y="60865"/>
                      </a:lnTo>
                      <a:cubicBezTo>
                        <a:pt x="92393" y="50387"/>
                        <a:pt x="89821" y="42291"/>
                        <a:pt x="84582" y="36671"/>
                      </a:cubicBezTo>
                      <a:cubicBezTo>
                        <a:pt x="79343" y="31051"/>
                        <a:pt x="72199" y="28194"/>
                        <a:pt x="63151" y="28194"/>
                      </a:cubicBezTo>
                      <a:cubicBezTo>
                        <a:pt x="54102" y="28194"/>
                        <a:pt x="46673" y="31051"/>
                        <a:pt x="41339" y="36671"/>
                      </a:cubicBezTo>
                      <a:cubicBezTo>
                        <a:pt x="36004" y="42291"/>
                        <a:pt x="33338" y="50387"/>
                        <a:pt x="33338" y="60865"/>
                      </a:cubicBezTo>
                      <a:lnTo>
                        <a:pt x="33338" y="133731"/>
                      </a:lnTo>
                      <a:lnTo>
                        <a:pt x="0" y="133731"/>
                      </a:lnTo>
                      <a:lnTo>
                        <a:pt x="0" y="1810"/>
                      </a:lnTo>
                      <a:lnTo>
                        <a:pt x="33338" y="1810"/>
                      </a:lnTo>
                      <a:lnTo>
                        <a:pt x="33338" y="18288"/>
                      </a:lnTo>
                      <a:cubicBezTo>
                        <a:pt x="37814" y="12573"/>
                        <a:pt x="43434" y="8096"/>
                        <a:pt x="50387" y="4858"/>
                      </a:cubicBezTo>
                      <a:cubicBezTo>
                        <a:pt x="57245" y="1619"/>
                        <a:pt x="64865" y="0"/>
                        <a:pt x="73152" y="0"/>
                      </a:cubicBezTo>
                      <a:cubicBezTo>
                        <a:pt x="88868" y="0"/>
                        <a:pt x="101537" y="4953"/>
                        <a:pt x="111252" y="14859"/>
                      </a:cubicBezTo>
                      <a:close/>
                    </a:path>
                  </a:pathLst>
                </a:custGeom>
                <a:grpFill/>
                <a:ln w="9525" cap="flat">
                  <a:noFill/>
                  <a:prstDash val="solid"/>
                  <a:miter/>
                </a:ln>
              </p:spPr>
              <p:txBody>
                <a:bodyPr rtlCol="0" anchor="ctr"/>
                <a:lstStyle/>
                <a:p>
                  <a:endParaRPr lang="fi-FI" sz="3200"/>
                </a:p>
              </p:txBody>
            </p:sp>
            <p:sp>
              <p:nvSpPr>
                <p:cNvPr id="662" name="Vapaamuotoinen: Muoto 661">
                  <a:extLst>
                    <a:ext uri="{FF2B5EF4-FFF2-40B4-BE49-F238E27FC236}">
                      <a16:creationId xmlns:a16="http://schemas.microsoft.com/office/drawing/2014/main" id="{D8E11D8C-C7C1-EC81-C55F-EF912B5E2CB4}"/>
                    </a:ext>
                  </a:extLst>
                </p:cNvPr>
                <p:cNvSpPr/>
                <p:nvPr/>
              </p:nvSpPr>
              <p:spPr>
                <a:xfrm>
                  <a:off x="4669345" y="2592990"/>
                  <a:ext cx="137350" cy="199167"/>
                </a:xfrm>
                <a:custGeom>
                  <a:avLst/>
                  <a:gdLst>
                    <a:gd name="connsiteX0" fmla="*/ 86201 w 137350"/>
                    <a:gd name="connsiteY0" fmla="*/ 5905 h 199167"/>
                    <a:gd name="connsiteX1" fmla="*/ 103822 w 137350"/>
                    <a:gd name="connsiteY1" fmla="*/ 21050 h 199167"/>
                    <a:gd name="connsiteX2" fmla="*/ 103822 w 137350"/>
                    <a:gd name="connsiteY2" fmla="*/ 2191 h 199167"/>
                    <a:gd name="connsiteX3" fmla="*/ 137350 w 137350"/>
                    <a:gd name="connsiteY3" fmla="*/ 2191 h 199167"/>
                    <a:gd name="connsiteX4" fmla="*/ 137350 w 137350"/>
                    <a:gd name="connsiteY4" fmla="*/ 135065 h 199167"/>
                    <a:gd name="connsiteX5" fmla="*/ 130016 w 137350"/>
                    <a:gd name="connsiteY5" fmla="*/ 167830 h 199167"/>
                    <a:gd name="connsiteX6" fmla="*/ 107823 w 137350"/>
                    <a:gd name="connsiteY6" fmla="*/ 190691 h 199167"/>
                    <a:gd name="connsiteX7" fmla="*/ 72104 w 137350"/>
                    <a:gd name="connsiteY7" fmla="*/ 199168 h 199167"/>
                    <a:gd name="connsiteX8" fmla="*/ 26003 w 137350"/>
                    <a:gd name="connsiteY8" fmla="*/ 186023 h 199167"/>
                    <a:gd name="connsiteX9" fmla="*/ 5620 w 137350"/>
                    <a:gd name="connsiteY9" fmla="*/ 150304 h 199167"/>
                    <a:gd name="connsiteX10" fmla="*/ 38767 w 137350"/>
                    <a:gd name="connsiteY10" fmla="*/ 150304 h 199167"/>
                    <a:gd name="connsiteX11" fmla="*/ 50101 w 137350"/>
                    <a:gd name="connsiteY11" fmla="*/ 164687 h 199167"/>
                    <a:gd name="connsiteX12" fmla="*/ 71152 w 137350"/>
                    <a:gd name="connsiteY12" fmla="*/ 170021 h 199167"/>
                    <a:gd name="connsiteX13" fmla="*/ 94774 w 137350"/>
                    <a:gd name="connsiteY13" fmla="*/ 161353 h 199167"/>
                    <a:gd name="connsiteX14" fmla="*/ 103822 w 137350"/>
                    <a:gd name="connsiteY14" fmla="*/ 135065 h 199167"/>
                    <a:gd name="connsiteX15" fmla="*/ 103822 w 137350"/>
                    <a:gd name="connsiteY15" fmla="*/ 114586 h 199167"/>
                    <a:gd name="connsiteX16" fmla="*/ 86106 w 137350"/>
                    <a:gd name="connsiteY16" fmla="*/ 130016 h 199167"/>
                    <a:gd name="connsiteX17" fmla="*/ 60293 w 137350"/>
                    <a:gd name="connsiteY17" fmla="*/ 136208 h 199167"/>
                    <a:gd name="connsiteX18" fmla="*/ 29813 w 137350"/>
                    <a:gd name="connsiteY18" fmla="*/ 127635 h 199167"/>
                    <a:gd name="connsiteX19" fmla="*/ 8001 w 137350"/>
                    <a:gd name="connsiteY19" fmla="*/ 103442 h 199167"/>
                    <a:gd name="connsiteX20" fmla="*/ 0 w 137350"/>
                    <a:gd name="connsiteY20" fmla="*/ 67628 h 199167"/>
                    <a:gd name="connsiteX21" fmla="*/ 8001 w 137350"/>
                    <a:gd name="connsiteY21" fmla="*/ 32195 h 199167"/>
                    <a:gd name="connsiteX22" fmla="*/ 29623 w 137350"/>
                    <a:gd name="connsiteY22" fmla="*/ 8382 h 199167"/>
                    <a:gd name="connsiteX23" fmla="*/ 60198 w 137350"/>
                    <a:gd name="connsiteY23" fmla="*/ 0 h 199167"/>
                    <a:gd name="connsiteX24" fmla="*/ 86201 w 137350"/>
                    <a:gd name="connsiteY24" fmla="*/ 5810 h 199167"/>
                    <a:gd name="connsiteX25" fmla="*/ 99060 w 137350"/>
                    <a:gd name="connsiteY25" fmla="*/ 47339 h 199167"/>
                    <a:gd name="connsiteX26" fmla="*/ 86201 w 137350"/>
                    <a:gd name="connsiteY26" fmla="*/ 34004 h 199167"/>
                    <a:gd name="connsiteX27" fmla="*/ 68770 w 137350"/>
                    <a:gd name="connsiteY27" fmla="*/ 29337 h 199167"/>
                    <a:gd name="connsiteX28" fmla="*/ 51625 w 137350"/>
                    <a:gd name="connsiteY28" fmla="*/ 33909 h 199167"/>
                    <a:gd name="connsiteX29" fmla="*/ 38862 w 137350"/>
                    <a:gd name="connsiteY29" fmla="*/ 47149 h 199167"/>
                    <a:gd name="connsiteX30" fmla="*/ 34004 w 137350"/>
                    <a:gd name="connsiteY30" fmla="*/ 67723 h 199167"/>
                    <a:gd name="connsiteX31" fmla="*/ 38862 w 137350"/>
                    <a:gd name="connsiteY31" fmla="*/ 88582 h 199167"/>
                    <a:gd name="connsiteX32" fmla="*/ 51721 w 137350"/>
                    <a:gd name="connsiteY32" fmla="*/ 102299 h 199167"/>
                    <a:gd name="connsiteX33" fmla="*/ 68770 w 137350"/>
                    <a:gd name="connsiteY33" fmla="*/ 107061 h 199167"/>
                    <a:gd name="connsiteX34" fmla="*/ 86201 w 137350"/>
                    <a:gd name="connsiteY34" fmla="*/ 102394 h 199167"/>
                    <a:gd name="connsiteX35" fmla="*/ 99060 w 137350"/>
                    <a:gd name="connsiteY35" fmla="*/ 89059 h 199167"/>
                    <a:gd name="connsiteX36" fmla="*/ 103822 w 137350"/>
                    <a:gd name="connsiteY36" fmla="*/ 68199 h 199167"/>
                    <a:gd name="connsiteX37" fmla="*/ 99060 w 137350"/>
                    <a:gd name="connsiteY37" fmla="*/ 47339 h 19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7350" h="199167">
                      <a:moveTo>
                        <a:pt x="86201" y="5905"/>
                      </a:moveTo>
                      <a:cubicBezTo>
                        <a:pt x="93631" y="9811"/>
                        <a:pt x="99536" y="14859"/>
                        <a:pt x="103822" y="21050"/>
                      </a:cubicBezTo>
                      <a:lnTo>
                        <a:pt x="103822" y="2191"/>
                      </a:lnTo>
                      <a:lnTo>
                        <a:pt x="137350" y="2191"/>
                      </a:lnTo>
                      <a:lnTo>
                        <a:pt x="137350" y="135065"/>
                      </a:lnTo>
                      <a:cubicBezTo>
                        <a:pt x="137350" y="147256"/>
                        <a:pt x="134874" y="158210"/>
                        <a:pt x="130016" y="167830"/>
                      </a:cubicBezTo>
                      <a:cubicBezTo>
                        <a:pt x="125063" y="177451"/>
                        <a:pt x="117729" y="185071"/>
                        <a:pt x="107823" y="190691"/>
                      </a:cubicBezTo>
                      <a:cubicBezTo>
                        <a:pt x="98012" y="196310"/>
                        <a:pt x="86106" y="199168"/>
                        <a:pt x="72104" y="199168"/>
                      </a:cubicBezTo>
                      <a:cubicBezTo>
                        <a:pt x="53340" y="199168"/>
                        <a:pt x="38005" y="194786"/>
                        <a:pt x="26003" y="186023"/>
                      </a:cubicBezTo>
                      <a:cubicBezTo>
                        <a:pt x="14002" y="177260"/>
                        <a:pt x="7239" y="165354"/>
                        <a:pt x="5620" y="150304"/>
                      </a:cubicBezTo>
                      <a:lnTo>
                        <a:pt x="38767" y="150304"/>
                      </a:lnTo>
                      <a:cubicBezTo>
                        <a:pt x="40481" y="156305"/>
                        <a:pt x="44291" y="161163"/>
                        <a:pt x="50101" y="164687"/>
                      </a:cubicBezTo>
                      <a:cubicBezTo>
                        <a:pt x="55912" y="168212"/>
                        <a:pt x="62960" y="170021"/>
                        <a:pt x="71152" y="170021"/>
                      </a:cubicBezTo>
                      <a:cubicBezTo>
                        <a:pt x="80867" y="170021"/>
                        <a:pt x="88678" y="167164"/>
                        <a:pt x="94774" y="161353"/>
                      </a:cubicBezTo>
                      <a:cubicBezTo>
                        <a:pt x="100870" y="155543"/>
                        <a:pt x="103822" y="146780"/>
                        <a:pt x="103822" y="135065"/>
                      </a:cubicBezTo>
                      <a:lnTo>
                        <a:pt x="103822" y="114586"/>
                      </a:lnTo>
                      <a:cubicBezTo>
                        <a:pt x="99536" y="120777"/>
                        <a:pt x="93631" y="125921"/>
                        <a:pt x="86106" y="130016"/>
                      </a:cubicBezTo>
                      <a:cubicBezTo>
                        <a:pt x="78581" y="134112"/>
                        <a:pt x="69914" y="136208"/>
                        <a:pt x="60293" y="136208"/>
                      </a:cubicBezTo>
                      <a:cubicBezTo>
                        <a:pt x="49149" y="136208"/>
                        <a:pt x="39052" y="133350"/>
                        <a:pt x="29813" y="127635"/>
                      </a:cubicBezTo>
                      <a:cubicBezTo>
                        <a:pt x="20574" y="121920"/>
                        <a:pt x="13335" y="113824"/>
                        <a:pt x="8001" y="103442"/>
                      </a:cubicBezTo>
                      <a:cubicBezTo>
                        <a:pt x="2667" y="93059"/>
                        <a:pt x="0" y="81058"/>
                        <a:pt x="0" y="67628"/>
                      </a:cubicBezTo>
                      <a:cubicBezTo>
                        <a:pt x="0" y="54197"/>
                        <a:pt x="2667" y="42481"/>
                        <a:pt x="8001" y="32195"/>
                      </a:cubicBezTo>
                      <a:cubicBezTo>
                        <a:pt x="13335" y="21907"/>
                        <a:pt x="20574" y="13906"/>
                        <a:pt x="29623" y="8382"/>
                      </a:cubicBezTo>
                      <a:cubicBezTo>
                        <a:pt x="38767" y="2857"/>
                        <a:pt x="48958" y="0"/>
                        <a:pt x="60198" y="0"/>
                      </a:cubicBezTo>
                      <a:cubicBezTo>
                        <a:pt x="70009" y="0"/>
                        <a:pt x="78676" y="2000"/>
                        <a:pt x="86201" y="5810"/>
                      </a:cubicBezTo>
                      <a:close/>
                      <a:moveTo>
                        <a:pt x="99060" y="47339"/>
                      </a:moveTo>
                      <a:cubicBezTo>
                        <a:pt x="95917" y="41529"/>
                        <a:pt x="91630" y="37052"/>
                        <a:pt x="86201" y="34004"/>
                      </a:cubicBezTo>
                      <a:cubicBezTo>
                        <a:pt x="80772" y="30956"/>
                        <a:pt x="75057" y="29337"/>
                        <a:pt x="68770" y="29337"/>
                      </a:cubicBezTo>
                      <a:cubicBezTo>
                        <a:pt x="62484" y="29337"/>
                        <a:pt x="56864" y="30861"/>
                        <a:pt x="51625" y="33909"/>
                      </a:cubicBezTo>
                      <a:cubicBezTo>
                        <a:pt x="46387" y="36957"/>
                        <a:pt x="42100" y="41339"/>
                        <a:pt x="38862" y="47149"/>
                      </a:cubicBezTo>
                      <a:cubicBezTo>
                        <a:pt x="35623" y="52959"/>
                        <a:pt x="34004" y="59817"/>
                        <a:pt x="34004" y="67723"/>
                      </a:cubicBezTo>
                      <a:cubicBezTo>
                        <a:pt x="34004" y="75628"/>
                        <a:pt x="35623" y="82582"/>
                        <a:pt x="38862" y="88582"/>
                      </a:cubicBezTo>
                      <a:cubicBezTo>
                        <a:pt x="42100" y="94488"/>
                        <a:pt x="46387" y="99155"/>
                        <a:pt x="51721" y="102299"/>
                      </a:cubicBezTo>
                      <a:cubicBezTo>
                        <a:pt x="57055" y="105442"/>
                        <a:pt x="62674" y="107061"/>
                        <a:pt x="68770" y="107061"/>
                      </a:cubicBezTo>
                      <a:cubicBezTo>
                        <a:pt x="74867" y="107061"/>
                        <a:pt x="80772" y="105537"/>
                        <a:pt x="86201" y="102394"/>
                      </a:cubicBezTo>
                      <a:cubicBezTo>
                        <a:pt x="91630" y="99251"/>
                        <a:pt x="95917" y="94869"/>
                        <a:pt x="99060" y="89059"/>
                      </a:cubicBezTo>
                      <a:cubicBezTo>
                        <a:pt x="102203" y="83249"/>
                        <a:pt x="103822" y="76295"/>
                        <a:pt x="103822" y="68199"/>
                      </a:cubicBezTo>
                      <a:cubicBezTo>
                        <a:pt x="103822" y="60103"/>
                        <a:pt x="102203" y="53150"/>
                        <a:pt x="99060" y="47339"/>
                      </a:cubicBezTo>
                      <a:close/>
                    </a:path>
                  </a:pathLst>
                </a:custGeom>
                <a:grpFill/>
                <a:ln w="9525" cap="flat">
                  <a:noFill/>
                  <a:prstDash val="solid"/>
                  <a:miter/>
                </a:ln>
              </p:spPr>
              <p:txBody>
                <a:bodyPr rtlCol="0" anchor="ctr"/>
                <a:lstStyle/>
                <a:p>
                  <a:endParaRPr lang="fi-FI" sz="3200"/>
                </a:p>
              </p:txBody>
            </p:sp>
            <p:sp>
              <p:nvSpPr>
                <p:cNvPr id="663" name="Vapaamuotoinen: Muoto 662">
                  <a:extLst>
                    <a:ext uri="{FF2B5EF4-FFF2-40B4-BE49-F238E27FC236}">
                      <a16:creationId xmlns:a16="http://schemas.microsoft.com/office/drawing/2014/main" id="{CFD09F7D-AF04-907B-894E-C4271ED16676}"/>
                    </a:ext>
                  </a:extLst>
                </p:cNvPr>
                <p:cNvSpPr/>
                <p:nvPr/>
              </p:nvSpPr>
              <p:spPr>
                <a:xfrm>
                  <a:off x="4831079" y="2546032"/>
                  <a:ext cx="135636" cy="183261"/>
                </a:xfrm>
                <a:custGeom>
                  <a:avLst/>
                  <a:gdLst>
                    <a:gd name="connsiteX0" fmla="*/ 32576 w 135636"/>
                    <a:gd name="connsiteY0" fmla="*/ 174784 h 183261"/>
                    <a:gd name="connsiteX1" fmla="*/ 8668 w 135636"/>
                    <a:gd name="connsiteY1" fmla="*/ 150876 h 183261"/>
                    <a:gd name="connsiteX2" fmla="*/ 0 w 135636"/>
                    <a:gd name="connsiteY2" fmla="*/ 115157 h 183261"/>
                    <a:gd name="connsiteX3" fmla="*/ 8954 w 135636"/>
                    <a:gd name="connsiteY3" fmla="*/ 79439 h 183261"/>
                    <a:gd name="connsiteX4" fmla="*/ 33338 w 135636"/>
                    <a:gd name="connsiteY4" fmla="*/ 55531 h 183261"/>
                    <a:gd name="connsiteX5" fmla="*/ 67818 w 135636"/>
                    <a:gd name="connsiteY5" fmla="*/ 47054 h 183261"/>
                    <a:gd name="connsiteX6" fmla="*/ 102299 w 135636"/>
                    <a:gd name="connsiteY6" fmla="*/ 55531 h 183261"/>
                    <a:gd name="connsiteX7" fmla="*/ 126683 w 135636"/>
                    <a:gd name="connsiteY7" fmla="*/ 79439 h 183261"/>
                    <a:gd name="connsiteX8" fmla="*/ 135636 w 135636"/>
                    <a:gd name="connsiteY8" fmla="*/ 115157 h 183261"/>
                    <a:gd name="connsiteX9" fmla="*/ 126492 w 135636"/>
                    <a:gd name="connsiteY9" fmla="*/ 150876 h 183261"/>
                    <a:gd name="connsiteX10" fmla="*/ 101727 w 135636"/>
                    <a:gd name="connsiteY10" fmla="*/ 174784 h 183261"/>
                    <a:gd name="connsiteX11" fmla="*/ 66866 w 135636"/>
                    <a:gd name="connsiteY11" fmla="*/ 183261 h 183261"/>
                    <a:gd name="connsiteX12" fmla="*/ 32576 w 135636"/>
                    <a:gd name="connsiteY12" fmla="*/ 174784 h 183261"/>
                    <a:gd name="connsiteX13" fmla="*/ 35909 w 135636"/>
                    <a:gd name="connsiteY13" fmla="*/ 27242 h 183261"/>
                    <a:gd name="connsiteX14" fmla="*/ 31337 w 135636"/>
                    <a:gd name="connsiteY14" fmla="*/ 16002 h 183261"/>
                    <a:gd name="connsiteX15" fmla="*/ 35909 w 135636"/>
                    <a:gd name="connsiteY15" fmla="*/ 4667 h 183261"/>
                    <a:gd name="connsiteX16" fmla="*/ 47054 w 135636"/>
                    <a:gd name="connsiteY16" fmla="*/ 0 h 183261"/>
                    <a:gd name="connsiteX17" fmla="*/ 58388 w 135636"/>
                    <a:gd name="connsiteY17" fmla="*/ 4667 h 183261"/>
                    <a:gd name="connsiteX18" fmla="*/ 63056 w 135636"/>
                    <a:gd name="connsiteY18" fmla="*/ 16002 h 183261"/>
                    <a:gd name="connsiteX19" fmla="*/ 58388 w 135636"/>
                    <a:gd name="connsiteY19" fmla="*/ 27242 h 183261"/>
                    <a:gd name="connsiteX20" fmla="*/ 47054 w 135636"/>
                    <a:gd name="connsiteY20" fmla="*/ 31718 h 183261"/>
                    <a:gd name="connsiteX21" fmla="*/ 35909 w 135636"/>
                    <a:gd name="connsiteY21" fmla="*/ 27242 h 183261"/>
                    <a:gd name="connsiteX22" fmla="*/ 83915 w 135636"/>
                    <a:gd name="connsiteY22" fmla="*/ 149733 h 183261"/>
                    <a:gd name="connsiteX23" fmla="*/ 96679 w 135636"/>
                    <a:gd name="connsiteY23" fmla="*/ 136493 h 183261"/>
                    <a:gd name="connsiteX24" fmla="*/ 101441 w 135636"/>
                    <a:gd name="connsiteY24" fmla="*/ 115062 h 183261"/>
                    <a:gd name="connsiteX25" fmla="*/ 91535 w 135636"/>
                    <a:gd name="connsiteY25" fmla="*/ 86106 h 183261"/>
                    <a:gd name="connsiteX26" fmla="*/ 67342 w 135636"/>
                    <a:gd name="connsiteY26" fmla="*/ 76009 h 183261"/>
                    <a:gd name="connsiteX27" fmla="*/ 43434 w 135636"/>
                    <a:gd name="connsiteY27" fmla="*/ 86106 h 183261"/>
                    <a:gd name="connsiteX28" fmla="*/ 33814 w 135636"/>
                    <a:gd name="connsiteY28" fmla="*/ 115062 h 183261"/>
                    <a:gd name="connsiteX29" fmla="*/ 43244 w 135636"/>
                    <a:gd name="connsiteY29" fmla="*/ 144018 h 183261"/>
                    <a:gd name="connsiteX30" fmla="*/ 66961 w 135636"/>
                    <a:gd name="connsiteY30" fmla="*/ 154115 h 183261"/>
                    <a:gd name="connsiteX31" fmla="*/ 84011 w 135636"/>
                    <a:gd name="connsiteY31" fmla="*/ 149733 h 183261"/>
                    <a:gd name="connsiteX32" fmla="*/ 80010 w 135636"/>
                    <a:gd name="connsiteY32" fmla="*/ 27242 h 183261"/>
                    <a:gd name="connsiteX33" fmla="*/ 75438 w 135636"/>
                    <a:gd name="connsiteY33" fmla="*/ 16002 h 183261"/>
                    <a:gd name="connsiteX34" fmla="*/ 80010 w 135636"/>
                    <a:gd name="connsiteY34" fmla="*/ 4667 h 183261"/>
                    <a:gd name="connsiteX35" fmla="*/ 91154 w 135636"/>
                    <a:gd name="connsiteY35" fmla="*/ 0 h 183261"/>
                    <a:gd name="connsiteX36" fmla="*/ 102489 w 135636"/>
                    <a:gd name="connsiteY36" fmla="*/ 4667 h 183261"/>
                    <a:gd name="connsiteX37" fmla="*/ 107156 w 135636"/>
                    <a:gd name="connsiteY37" fmla="*/ 16002 h 183261"/>
                    <a:gd name="connsiteX38" fmla="*/ 102489 w 135636"/>
                    <a:gd name="connsiteY38" fmla="*/ 27242 h 183261"/>
                    <a:gd name="connsiteX39" fmla="*/ 91154 w 135636"/>
                    <a:gd name="connsiteY39" fmla="*/ 31718 h 183261"/>
                    <a:gd name="connsiteX40" fmla="*/ 80010 w 135636"/>
                    <a:gd name="connsiteY40" fmla="*/ 27242 h 18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5636" h="183261">
                      <a:moveTo>
                        <a:pt x="32576" y="174784"/>
                      </a:moveTo>
                      <a:cubicBezTo>
                        <a:pt x="22384" y="169164"/>
                        <a:pt x="14478" y="161163"/>
                        <a:pt x="8668" y="150876"/>
                      </a:cubicBezTo>
                      <a:cubicBezTo>
                        <a:pt x="2858" y="140589"/>
                        <a:pt x="0" y="128683"/>
                        <a:pt x="0" y="115157"/>
                      </a:cubicBezTo>
                      <a:cubicBezTo>
                        <a:pt x="0" y="101632"/>
                        <a:pt x="2953" y="89726"/>
                        <a:pt x="8954" y="79439"/>
                      </a:cubicBezTo>
                      <a:cubicBezTo>
                        <a:pt x="14954" y="69152"/>
                        <a:pt x="23051" y="61151"/>
                        <a:pt x="33338" y="55531"/>
                      </a:cubicBezTo>
                      <a:cubicBezTo>
                        <a:pt x="43625" y="49911"/>
                        <a:pt x="55150" y="47054"/>
                        <a:pt x="67818" y="47054"/>
                      </a:cubicBezTo>
                      <a:cubicBezTo>
                        <a:pt x="80486" y="47054"/>
                        <a:pt x="92012" y="49911"/>
                        <a:pt x="102299" y="55531"/>
                      </a:cubicBezTo>
                      <a:cubicBezTo>
                        <a:pt x="112586" y="61151"/>
                        <a:pt x="120777" y="69152"/>
                        <a:pt x="126683" y="79439"/>
                      </a:cubicBezTo>
                      <a:cubicBezTo>
                        <a:pt x="132588" y="89726"/>
                        <a:pt x="135636" y="101632"/>
                        <a:pt x="135636" y="115157"/>
                      </a:cubicBezTo>
                      <a:cubicBezTo>
                        <a:pt x="135636" y="128683"/>
                        <a:pt x="132588" y="140589"/>
                        <a:pt x="126492" y="150876"/>
                      </a:cubicBezTo>
                      <a:cubicBezTo>
                        <a:pt x="120396" y="161163"/>
                        <a:pt x="112109" y="169164"/>
                        <a:pt x="101727" y="174784"/>
                      </a:cubicBezTo>
                      <a:cubicBezTo>
                        <a:pt x="91345" y="180404"/>
                        <a:pt x="79724" y="183261"/>
                        <a:pt x="66866" y="183261"/>
                      </a:cubicBezTo>
                      <a:cubicBezTo>
                        <a:pt x="54007" y="183261"/>
                        <a:pt x="42767" y="180404"/>
                        <a:pt x="32576" y="174784"/>
                      </a:cubicBezTo>
                      <a:close/>
                      <a:moveTo>
                        <a:pt x="35909" y="27242"/>
                      </a:moveTo>
                      <a:cubicBezTo>
                        <a:pt x="32861" y="24194"/>
                        <a:pt x="31337" y="20479"/>
                        <a:pt x="31337" y="16002"/>
                      </a:cubicBezTo>
                      <a:cubicBezTo>
                        <a:pt x="31337" y="11525"/>
                        <a:pt x="32861" y="7811"/>
                        <a:pt x="35909" y="4667"/>
                      </a:cubicBezTo>
                      <a:cubicBezTo>
                        <a:pt x="38957" y="1619"/>
                        <a:pt x="42672" y="0"/>
                        <a:pt x="47054" y="0"/>
                      </a:cubicBezTo>
                      <a:cubicBezTo>
                        <a:pt x="51435" y="0"/>
                        <a:pt x="55245" y="1524"/>
                        <a:pt x="58388" y="4667"/>
                      </a:cubicBezTo>
                      <a:cubicBezTo>
                        <a:pt x="61532" y="7811"/>
                        <a:pt x="63056" y="11525"/>
                        <a:pt x="63056" y="16002"/>
                      </a:cubicBezTo>
                      <a:cubicBezTo>
                        <a:pt x="63056" y="20479"/>
                        <a:pt x="61532" y="24194"/>
                        <a:pt x="58388" y="27242"/>
                      </a:cubicBezTo>
                      <a:cubicBezTo>
                        <a:pt x="55340" y="30290"/>
                        <a:pt x="51530" y="31718"/>
                        <a:pt x="47054" y="31718"/>
                      </a:cubicBezTo>
                      <a:cubicBezTo>
                        <a:pt x="42577" y="31718"/>
                        <a:pt x="38862" y="30194"/>
                        <a:pt x="35909" y="27242"/>
                      </a:cubicBezTo>
                      <a:close/>
                      <a:moveTo>
                        <a:pt x="83915" y="149733"/>
                      </a:moveTo>
                      <a:cubicBezTo>
                        <a:pt x="89249" y="146780"/>
                        <a:pt x="93440" y="142399"/>
                        <a:pt x="96679" y="136493"/>
                      </a:cubicBezTo>
                      <a:cubicBezTo>
                        <a:pt x="99822" y="130588"/>
                        <a:pt x="101441" y="123444"/>
                        <a:pt x="101441" y="115062"/>
                      </a:cubicBezTo>
                      <a:cubicBezTo>
                        <a:pt x="101441" y="102489"/>
                        <a:pt x="98108" y="92869"/>
                        <a:pt x="91535" y="86106"/>
                      </a:cubicBezTo>
                      <a:cubicBezTo>
                        <a:pt x="84963" y="79343"/>
                        <a:pt x="76867" y="76009"/>
                        <a:pt x="67342" y="76009"/>
                      </a:cubicBezTo>
                      <a:cubicBezTo>
                        <a:pt x="57817" y="76009"/>
                        <a:pt x="49816" y="79343"/>
                        <a:pt x="43434" y="86106"/>
                      </a:cubicBezTo>
                      <a:cubicBezTo>
                        <a:pt x="36957" y="92869"/>
                        <a:pt x="33814" y="102489"/>
                        <a:pt x="33814" y="115062"/>
                      </a:cubicBezTo>
                      <a:cubicBezTo>
                        <a:pt x="33814" y="127635"/>
                        <a:pt x="36957" y="137255"/>
                        <a:pt x="43244" y="144018"/>
                      </a:cubicBezTo>
                      <a:cubicBezTo>
                        <a:pt x="49530" y="150781"/>
                        <a:pt x="57436" y="154115"/>
                        <a:pt x="66961" y="154115"/>
                      </a:cubicBezTo>
                      <a:cubicBezTo>
                        <a:pt x="72962" y="154115"/>
                        <a:pt x="78677" y="152686"/>
                        <a:pt x="84011" y="149733"/>
                      </a:cubicBezTo>
                      <a:close/>
                      <a:moveTo>
                        <a:pt x="80010" y="27242"/>
                      </a:moveTo>
                      <a:cubicBezTo>
                        <a:pt x="76962" y="24194"/>
                        <a:pt x="75438" y="20479"/>
                        <a:pt x="75438" y="16002"/>
                      </a:cubicBezTo>
                      <a:cubicBezTo>
                        <a:pt x="75438" y="11525"/>
                        <a:pt x="76962" y="7811"/>
                        <a:pt x="80010" y="4667"/>
                      </a:cubicBezTo>
                      <a:cubicBezTo>
                        <a:pt x="83058" y="1619"/>
                        <a:pt x="86773" y="0"/>
                        <a:pt x="91154" y="0"/>
                      </a:cubicBezTo>
                      <a:cubicBezTo>
                        <a:pt x="95536" y="0"/>
                        <a:pt x="99346" y="1524"/>
                        <a:pt x="102489" y="4667"/>
                      </a:cubicBezTo>
                      <a:cubicBezTo>
                        <a:pt x="105632" y="7811"/>
                        <a:pt x="107156" y="11525"/>
                        <a:pt x="107156" y="16002"/>
                      </a:cubicBezTo>
                      <a:cubicBezTo>
                        <a:pt x="107156" y="20479"/>
                        <a:pt x="105632" y="24194"/>
                        <a:pt x="102489" y="27242"/>
                      </a:cubicBezTo>
                      <a:cubicBezTo>
                        <a:pt x="99441" y="30290"/>
                        <a:pt x="95631" y="31718"/>
                        <a:pt x="91154" y="31718"/>
                      </a:cubicBezTo>
                      <a:cubicBezTo>
                        <a:pt x="86678" y="31718"/>
                        <a:pt x="82963" y="30194"/>
                        <a:pt x="80010" y="27242"/>
                      </a:cubicBezTo>
                      <a:close/>
                    </a:path>
                  </a:pathLst>
                </a:custGeom>
                <a:grpFill/>
                <a:ln w="9525" cap="flat">
                  <a:noFill/>
                  <a:prstDash val="solid"/>
                  <a:miter/>
                </a:ln>
              </p:spPr>
              <p:txBody>
                <a:bodyPr rtlCol="0" anchor="ctr"/>
                <a:lstStyle/>
                <a:p>
                  <a:endParaRPr lang="fi-FI" sz="3200"/>
                </a:p>
              </p:txBody>
            </p:sp>
          </p:grpSp>
          <p:grpSp>
            <p:nvGrpSpPr>
              <p:cNvPr id="677" name="Ryhmä 676">
                <a:extLst>
                  <a:ext uri="{FF2B5EF4-FFF2-40B4-BE49-F238E27FC236}">
                    <a16:creationId xmlns:a16="http://schemas.microsoft.com/office/drawing/2014/main" id="{002D12D7-A14D-A721-106D-6A8587BACD0D}"/>
                  </a:ext>
                  <a:ext uri="{C183D7F6-B498-43B3-948B-1728B52AA6E4}">
                    <adec:decorative xmlns:adec="http://schemas.microsoft.com/office/drawing/2017/decorative" val="1"/>
                  </a:ext>
                </a:extLst>
              </p:cNvPr>
              <p:cNvGrpSpPr/>
              <p:nvPr userDrawn="1"/>
            </p:nvGrpSpPr>
            <p:grpSpPr>
              <a:xfrm>
                <a:off x="5890305" y="2016736"/>
                <a:ext cx="376880" cy="300886"/>
                <a:chOff x="4258150" y="2288762"/>
                <a:chExt cx="627792" cy="501204"/>
              </a:xfrm>
              <a:solidFill>
                <a:schemeClr val="accent2"/>
              </a:solidFill>
            </p:grpSpPr>
            <p:sp>
              <p:nvSpPr>
                <p:cNvPr id="668" name="Vapaamuotoinen: Muoto 667">
                  <a:extLst>
                    <a:ext uri="{FF2B5EF4-FFF2-40B4-BE49-F238E27FC236}">
                      <a16:creationId xmlns:a16="http://schemas.microsoft.com/office/drawing/2014/main" id="{AC4AE541-19B5-6023-758E-9325EABDCE67}"/>
                    </a:ext>
                  </a:extLst>
                </p:cNvPr>
                <p:cNvSpPr/>
                <p:nvPr/>
              </p:nvSpPr>
              <p:spPr>
                <a:xfrm>
                  <a:off x="4258150" y="2312288"/>
                  <a:ext cx="94107" cy="167163"/>
                </a:xfrm>
                <a:custGeom>
                  <a:avLst/>
                  <a:gdLst>
                    <a:gd name="connsiteX0" fmla="*/ 40767 w 94107"/>
                    <a:gd name="connsiteY0" fmla="*/ 135731 h 167163"/>
                    <a:gd name="connsiteX1" fmla="*/ 94107 w 94107"/>
                    <a:gd name="connsiteY1" fmla="*/ 135731 h 167163"/>
                    <a:gd name="connsiteX2" fmla="*/ 94107 w 94107"/>
                    <a:gd name="connsiteY2" fmla="*/ 167164 h 167163"/>
                    <a:gd name="connsiteX3" fmla="*/ 0 w 94107"/>
                    <a:gd name="connsiteY3" fmla="*/ 167164 h 167163"/>
                    <a:gd name="connsiteX4" fmla="*/ 0 w 94107"/>
                    <a:gd name="connsiteY4" fmla="*/ 0 h 167163"/>
                    <a:gd name="connsiteX5" fmla="*/ 40767 w 94107"/>
                    <a:gd name="connsiteY5" fmla="*/ 0 h 167163"/>
                    <a:gd name="connsiteX6" fmla="*/ 40767 w 94107"/>
                    <a:gd name="connsiteY6" fmla="*/ 135731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07" h="167163">
                      <a:moveTo>
                        <a:pt x="40767" y="135731"/>
                      </a:moveTo>
                      <a:lnTo>
                        <a:pt x="94107" y="135731"/>
                      </a:lnTo>
                      <a:lnTo>
                        <a:pt x="94107" y="167164"/>
                      </a:lnTo>
                      <a:lnTo>
                        <a:pt x="0" y="167164"/>
                      </a:lnTo>
                      <a:lnTo>
                        <a:pt x="0" y="0"/>
                      </a:lnTo>
                      <a:lnTo>
                        <a:pt x="40767" y="0"/>
                      </a:lnTo>
                      <a:lnTo>
                        <a:pt x="40767" y="135731"/>
                      </a:lnTo>
                      <a:close/>
                    </a:path>
                  </a:pathLst>
                </a:custGeom>
                <a:grpFill/>
                <a:ln w="9525" cap="flat">
                  <a:noFill/>
                  <a:prstDash val="solid"/>
                  <a:miter/>
                </a:ln>
              </p:spPr>
              <p:txBody>
                <a:bodyPr rtlCol="0" anchor="ctr"/>
                <a:lstStyle/>
                <a:p>
                  <a:endParaRPr lang="fi-FI" sz="3200"/>
                </a:p>
              </p:txBody>
            </p:sp>
            <p:sp>
              <p:nvSpPr>
                <p:cNvPr id="669" name="Vapaamuotoinen: Muoto 668">
                  <a:extLst>
                    <a:ext uri="{FF2B5EF4-FFF2-40B4-BE49-F238E27FC236}">
                      <a16:creationId xmlns:a16="http://schemas.microsoft.com/office/drawing/2014/main" id="{3DCE47E7-6592-25AE-43E0-6C3D439124E9}"/>
                    </a:ext>
                  </a:extLst>
                </p:cNvPr>
                <p:cNvSpPr/>
                <p:nvPr/>
              </p:nvSpPr>
              <p:spPr>
                <a:xfrm>
                  <a:off x="4363687" y="2344673"/>
                  <a:ext cx="138112" cy="136779"/>
                </a:xfrm>
                <a:custGeom>
                  <a:avLst/>
                  <a:gdLst>
                    <a:gd name="connsiteX0" fmla="*/ 33433 w 138112"/>
                    <a:gd name="connsiteY0" fmla="*/ 128397 h 136779"/>
                    <a:gd name="connsiteX1" fmla="*/ 8953 w 138112"/>
                    <a:gd name="connsiteY1" fmla="*/ 104584 h 136779"/>
                    <a:gd name="connsiteX2" fmla="*/ 0 w 138112"/>
                    <a:gd name="connsiteY2" fmla="*/ 68390 h 136779"/>
                    <a:gd name="connsiteX3" fmla="*/ 9049 w 138112"/>
                    <a:gd name="connsiteY3" fmla="*/ 32290 h 136779"/>
                    <a:gd name="connsiteX4" fmla="*/ 33814 w 138112"/>
                    <a:gd name="connsiteY4" fmla="*/ 8382 h 136779"/>
                    <a:gd name="connsiteX5" fmla="*/ 69056 w 138112"/>
                    <a:gd name="connsiteY5" fmla="*/ 0 h 136779"/>
                    <a:gd name="connsiteX6" fmla="*/ 104299 w 138112"/>
                    <a:gd name="connsiteY6" fmla="*/ 8382 h 136779"/>
                    <a:gd name="connsiteX7" fmla="*/ 129064 w 138112"/>
                    <a:gd name="connsiteY7" fmla="*/ 32290 h 136779"/>
                    <a:gd name="connsiteX8" fmla="*/ 138112 w 138112"/>
                    <a:gd name="connsiteY8" fmla="*/ 68390 h 136779"/>
                    <a:gd name="connsiteX9" fmla="*/ 128969 w 138112"/>
                    <a:gd name="connsiteY9" fmla="*/ 104489 h 136779"/>
                    <a:gd name="connsiteX10" fmla="*/ 104013 w 138112"/>
                    <a:gd name="connsiteY10" fmla="*/ 128397 h 136779"/>
                    <a:gd name="connsiteX11" fmla="*/ 68675 w 138112"/>
                    <a:gd name="connsiteY11" fmla="*/ 136779 h 136779"/>
                    <a:gd name="connsiteX12" fmla="*/ 33528 w 138112"/>
                    <a:gd name="connsiteY12" fmla="*/ 128397 h 136779"/>
                    <a:gd name="connsiteX13" fmla="*/ 88487 w 138112"/>
                    <a:gd name="connsiteY13" fmla="*/ 92869 h 136779"/>
                    <a:gd name="connsiteX14" fmla="*/ 96679 w 138112"/>
                    <a:gd name="connsiteY14" fmla="*/ 68294 h 136779"/>
                    <a:gd name="connsiteX15" fmla="*/ 88678 w 138112"/>
                    <a:gd name="connsiteY15" fmla="*/ 43815 h 136779"/>
                    <a:gd name="connsiteX16" fmla="*/ 69056 w 138112"/>
                    <a:gd name="connsiteY16" fmla="*/ 35243 h 136779"/>
                    <a:gd name="connsiteX17" fmla="*/ 49244 w 138112"/>
                    <a:gd name="connsiteY17" fmla="*/ 43720 h 136779"/>
                    <a:gd name="connsiteX18" fmla="*/ 41338 w 138112"/>
                    <a:gd name="connsiteY18" fmla="*/ 68390 h 136779"/>
                    <a:gd name="connsiteX19" fmla="*/ 49054 w 138112"/>
                    <a:gd name="connsiteY19" fmla="*/ 92964 h 136779"/>
                    <a:gd name="connsiteX20" fmla="*/ 68485 w 138112"/>
                    <a:gd name="connsiteY20" fmla="*/ 101537 h 136779"/>
                    <a:gd name="connsiteX21" fmla="*/ 88392 w 138112"/>
                    <a:gd name="connsiteY21" fmla="*/ 92964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12" h="136779">
                      <a:moveTo>
                        <a:pt x="33433" y="128397"/>
                      </a:moveTo>
                      <a:cubicBezTo>
                        <a:pt x="23051" y="122873"/>
                        <a:pt x="14859" y="114871"/>
                        <a:pt x="8953" y="104584"/>
                      </a:cubicBezTo>
                      <a:cubicBezTo>
                        <a:pt x="3048" y="94298"/>
                        <a:pt x="0" y="82201"/>
                        <a:pt x="0" y="68390"/>
                      </a:cubicBezTo>
                      <a:cubicBezTo>
                        <a:pt x="0" y="54578"/>
                        <a:pt x="3048" y="42672"/>
                        <a:pt x="9049" y="32290"/>
                      </a:cubicBezTo>
                      <a:cubicBezTo>
                        <a:pt x="15049" y="21908"/>
                        <a:pt x="23336" y="13907"/>
                        <a:pt x="33814" y="8382"/>
                      </a:cubicBezTo>
                      <a:cubicBezTo>
                        <a:pt x="44291" y="2858"/>
                        <a:pt x="56007" y="0"/>
                        <a:pt x="69056" y="0"/>
                      </a:cubicBezTo>
                      <a:cubicBezTo>
                        <a:pt x="82106" y="0"/>
                        <a:pt x="93821" y="2762"/>
                        <a:pt x="104299" y="8382"/>
                      </a:cubicBezTo>
                      <a:cubicBezTo>
                        <a:pt x="114776" y="13907"/>
                        <a:pt x="123063" y="21908"/>
                        <a:pt x="129064" y="32290"/>
                      </a:cubicBezTo>
                      <a:cubicBezTo>
                        <a:pt x="135065" y="42672"/>
                        <a:pt x="138112" y="54673"/>
                        <a:pt x="138112" y="68390"/>
                      </a:cubicBezTo>
                      <a:cubicBezTo>
                        <a:pt x="138112" y="82106"/>
                        <a:pt x="135065" y="94107"/>
                        <a:pt x="128969" y="104489"/>
                      </a:cubicBezTo>
                      <a:cubicBezTo>
                        <a:pt x="122873" y="114871"/>
                        <a:pt x="114490" y="122873"/>
                        <a:pt x="104013" y="128397"/>
                      </a:cubicBezTo>
                      <a:cubicBezTo>
                        <a:pt x="93440" y="133922"/>
                        <a:pt x="81629" y="136779"/>
                        <a:pt x="68675" y="136779"/>
                      </a:cubicBezTo>
                      <a:cubicBezTo>
                        <a:pt x="55721" y="136779"/>
                        <a:pt x="43910" y="134017"/>
                        <a:pt x="33528" y="128397"/>
                      </a:cubicBezTo>
                      <a:close/>
                      <a:moveTo>
                        <a:pt x="88487" y="92869"/>
                      </a:moveTo>
                      <a:cubicBezTo>
                        <a:pt x="94012" y="87154"/>
                        <a:pt x="96679" y="78962"/>
                        <a:pt x="96679" y="68294"/>
                      </a:cubicBezTo>
                      <a:cubicBezTo>
                        <a:pt x="96679" y="57626"/>
                        <a:pt x="94012" y="49530"/>
                        <a:pt x="88678" y="43815"/>
                      </a:cubicBezTo>
                      <a:cubicBezTo>
                        <a:pt x="83344" y="38100"/>
                        <a:pt x="76772" y="35243"/>
                        <a:pt x="69056" y="35243"/>
                      </a:cubicBezTo>
                      <a:cubicBezTo>
                        <a:pt x="61341" y="35243"/>
                        <a:pt x="54483" y="38100"/>
                        <a:pt x="49244" y="43720"/>
                      </a:cubicBezTo>
                      <a:cubicBezTo>
                        <a:pt x="44006" y="49340"/>
                        <a:pt x="41338" y="57531"/>
                        <a:pt x="41338" y="68390"/>
                      </a:cubicBezTo>
                      <a:cubicBezTo>
                        <a:pt x="41338" y="79248"/>
                        <a:pt x="43910" y="87249"/>
                        <a:pt x="49054" y="92964"/>
                      </a:cubicBezTo>
                      <a:cubicBezTo>
                        <a:pt x="54197" y="98679"/>
                        <a:pt x="60674" y="101537"/>
                        <a:pt x="68485" y="101537"/>
                      </a:cubicBezTo>
                      <a:cubicBezTo>
                        <a:pt x="76295" y="101537"/>
                        <a:pt x="82868" y="98679"/>
                        <a:pt x="88392" y="92964"/>
                      </a:cubicBezTo>
                      <a:close/>
                    </a:path>
                  </a:pathLst>
                </a:custGeom>
                <a:grpFill/>
                <a:ln w="9525" cap="flat">
                  <a:noFill/>
                  <a:prstDash val="solid"/>
                  <a:miter/>
                </a:ln>
              </p:spPr>
              <p:txBody>
                <a:bodyPr rtlCol="0" anchor="ctr"/>
                <a:lstStyle/>
                <a:p>
                  <a:endParaRPr lang="fi-FI" sz="3200"/>
                </a:p>
              </p:txBody>
            </p:sp>
            <p:sp>
              <p:nvSpPr>
                <p:cNvPr id="670" name="Vapaamuotoinen: Muoto 669">
                  <a:extLst>
                    <a:ext uri="{FF2B5EF4-FFF2-40B4-BE49-F238E27FC236}">
                      <a16:creationId xmlns:a16="http://schemas.microsoft.com/office/drawing/2014/main" id="{844C0D0B-3B2C-AF6F-E7A6-E0A773AC2E6A}"/>
                    </a:ext>
                  </a:extLst>
                </p:cNvPr>
                <p:cNvSpPr/>
                <p:nvPr/>
              </p:nvSpPr>
              <p:spPr>
                <a:xfrm>
                  <a:off x="4523421" y="2303240"/>
                  <a:ext cx="132111" cy="176212"/>
                </a:xfrm>
                <a:custGeom>
                  <a:avLst/>
                  <a:gdLst>
                    <a:gd name="connsiteX0" fmla="*/ 118301 w 132111"/>
                    <a:gd name="connsiteY0" fmla="*/ 57055 h 176212"/>
                    <a:gd name="connsiteX1" fmla="*/ 132112 w 132111"/>
                    <a:gd name="connsiteY1" fmla="*/ 98584 h 176212"/>
                    <a:gd name="connsiteX2" fmla="*/ 132112 w 132111"/>
                    <a:gd name="connsiteY2" fmla="*/ 176213 h 176212"/>
                    <a:gd name="connsiteX3" fmla="*/ 91631 w 132111"/>
                    <a:gd name="connsiteY3" fmla="*/ 176213 h 176212"/>
                    <a:gd name="connsiteX4" fmla="*/ 91631 w 132111"/>
                    <a:gd name="connsiteY4" fmla="*/ 104013 h 176212"/>
                    <a:gd name="connsiteX5" fmla="*/ 84773 w 132111"/>
                    <a:gd name="connsiteY5" fmla="*/ 83344 h 176212"/>
                    <a:gd name="connsiteX6" fmla="*/ 66199 w 132111"/>
                    <a:gd name="connsiteY6" fmla="*/ 75914 h 176212"/>
                    <a:gd name="connsiteX7" fmla="*/ 47625 w 132111"/>
                    <a:gd name="connsiteY7" fmla="*/ 83344 h 176212"/>
                    <a:gd name="connsiteX8" fmla="*/ 40767 w 132111"/>
                    <a:gd name="connsiteY8" fmla="*/ 104013 h 176212"/>
                    <a:gd name="connsiteX9" fmla="*/ 40767 w 132111"/>
                    <a:gd name="connsiteY9" fmla="*/ 176213 h 176212"/>
                    <a:gd name="connsiteX10" fmla="*/ 0 w 132111"/>
                    <a:gd name="connsiteY10" fmla="*/ 176213 h 176212"/>
                    <a:gd name="connsiteX11" fmla="*/ 0 w 132111"/>
                    <a:gd name="connsiteY11" fmla="*/ 0 h 176212"/>
                    <a:gd name="connsiteX12" fmla="*/ 40767 w 132111"/>
                    <a:gd name="connsiteY12" fmla="*/ 0 h 176212"/>
                    <a:gd name="connsiteX13" fmla="*/ 40767 w 132111"/>
                    <a:gd name="connsiteY13" fmla="*/ 61150 h 176212"/>
                    <a:gd name="connsiteX14" fmla="*/ 57626 w 132111"/>
                    <a:gd name="connsiteY14" fmla="*/ 47149 h 176212"/>
                    <a:gd name="connsiteX15" fmla="*/ 81725 w 132111"/>
                    <a:gd name="connsiteY15" fmla="*/ 41910 h 176212"/>
                    <a:gd name="connsiteX16" fmla="*/ 118396 w 132111"/>
                    <a:gd name="connsiteY16" fmla="*/ 57055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111" h="176212">
                      <a:moveTo>
                        <a:pt x="118301" y="57055"/>
                      </a:moveTo>
                      <a:cubicBezTo>
                        <a:pt x="127540" y="67151"/>
                        <a:pt x="132112" y="80963"/>
                        <a:pt x="132112" y="98584"/>
                      </a:cubicBezTo>
                      <a:lnTo>
                        <a:pt x="132112" y="176213"/>
                      </a:lnTo>
                      <a:lnTo>
                        <a:pt x="91631" y="176213"/>
                      </a:lnTo>
                      <a:lnTo>
                        <a:pt x="91631" y="104013"/>
                      </a:lnTo>
                      <a:cubicBezTo>
                        <a:pt x="91631" y="95155"/>
                        <a:pt x="89344" y="88202"/>
                        <a:pt x="84773" y="83344"/>
                      </a:cubicBezTo>
                      <a:cubicBezTo>
                        <a:pt x="80201" y="78391"/>
                        <a:pt x="74009" y="75914"/>
                        <a:pt x="66199" y="75914"/>
                      </a:cubicBezTo>
                      <a:cubicBezTo>
                        <a:pt x="58388" y="75914"/>
                        <a:pt x="52197" y="78391"/>
                        <a:pt x="47625" y="83344"/>
                      </a:cubicBezTo>
                      <a:cubicBezTo>
                        <a:pt x="43053" y="88297"/>
                        <a:pt x="40767" y="95155"/>
                        <a:pt x="40767" y="104013"/>
                      </a:cubicBezTo>
                      <a:lnTo>
                        <a:pt x="40767" y="176213"/>
                      </a:lnTo>
                      <a:lnTo>
                        <a:pt x="0" y="176213"/>
                      </a:lnTo>
                      <a:lnTo>
                        <a:pt x="0" y="0"/>
                      </a:lnTo>
                      <a:lnTo>
                        <a:pt x="40767" y="0"/>
                      </a:lnTo>
                      <a:lnTo>
                        <a:pt x="40767" y="61150"/>
                      </a:lnTo>
                      <a:cubicBezTo>
                        <a:pt x="44863" y="55245"/>
                        <a:pt x="50483" y="50578"/>
                        <a:pt x="57626" y="47149"/>
                      </a:cubicBezTo>
                      <a:cubicBezTo>
                        <a:pt x="64770" y="43625"/>
                        <a:pt x="72771" y="41910"/>
                        <a:pt x="81725" y="41910"/>
                      </a:cubicBezTo>
                      <a:cubicBezTo>
                        <a:pt x="96965" y="41910"/>
                        <a:pt x="109157" y="46958"/>
                        <a:pt x="118396" y="57055"/>
                      </a:cubicBezTo>
                      <a:close/>
                    </a:path>
                  </a:pathLst>
                </a:custGeom>
                <a:grpFill/>
                <a:ln w="9525" cap="flat">
                  <a:noFill/>
                  <a:prstDash val="solid"/>
                  <a:miter/>
                </a:ln>
              </p:spPr>
              <p:txBody>
                <a:bodyPr rtlCol="0" anchor="ctr"/>
                <a:lstStyle/>
                <a:p>
                  <a:endParaRPr lang="fi-FI" sz="3200"/>
                </a:p>
              </p:txBody>
            </p:sp>
            <p:sp>
              <p:nvSpPr>
                <p:cNvPr id="671" name="Vapaamuotoinen: Muoto 670">
                  <a:extLst>
                    <a:ext uri="{FF2B5EF4-FFF2-40B4-BE49-F238E27FC236}">
                      <a16:creationId xmlns:a16="http://schemas.microsoft.com/office/drawing/2014/main" id="{529943B5-C9B7-0654-6314-CD079B6FE198}"/>
                    </a:ext>
                  </a:extLst>
                </p:cNvPr>
                <p:cNvSpPr/>
                <p:nvPr/>
              </p:nvSpPr>
              <p:spPr>
                <a:xfrm>
                  <a:off x="4661820" y="2288762"/>
                  <a:ext cx="66293" cy="254031"/>
                </a:xfrm>
                <a:custGeom>
                  <a:avLst/>
                  <a:gdLst>
                    <a:gd name="connsiteX0" fmla="*/ 62770 w 66293"/>
                    <a:gd name="connsiteY0" fmla="*/ 207836 h 254031"/>
                    <a:gd name="connsiteX1" fmla="*/ 50387 w 66293"/>
                    <a:gd name="connsiteY1" fmla="*/ 243173 h 254031"/>
                    <a:gd name="connsiteX2" fmla="*/ 15907 w 66293"/>
                    <a:gd name="connsiteY2" fmla="*/ 254032 h 254031"/>
                    <a:gd name="connsiteX3" fmla="*/ 0 w 66293"/>
                    <a:gd name="connsiteY3" fmla="*/ 254032 h 254031"/>
                    <a:gd name="connsiteX4" fmla="*/ 0 w 66293"/>
                    <a:gd name="connsiteY4" fmla="*/ 219551 h 254031"/>
                    <a:gd name="connsiteX5" fmla="*/ 9716 w 66293"/>
                    <a:gd name="connsiteY5" fmla="*/ 219551 h 254031"/>
                    <a:gd name="connsiteX6" fmla="*/ 19241 w 66293"/>
                    <a:gd name="connsiteY6" fmla="*/ 216980 h 254031"/>
                    <a:gd name="connsiteX7" fmla="*/ 22098 w 66293"/>
                    <a:gd name="connsiteY7" fmla="*/ 208407 h 254031"/>
                    <a:gd name="connsiteX8" fmla="*/ 22098 w 66293"/>
                    <a:gd name="connsiteY8" fmla="*/ 57817 h 254031"/>
                    <a:gd name="connsiteX9" fmla="*/ 62865 w 66293"/>
                    <a:gd name="connsiteY9" fmla="*/ 57817 h 254031"/>
                    <a:gd name="connsiteX10" fmla="*/ 62865 w 66293"/>
                    <a:gd name="connsiteY10" fmla="*/ 207836 h 254031"/>
                    <a:gd name="connsiteX11" fmla="*/ 24765 w 66293"/>
                    <a:gd name="connsiteY11" fmla="*/ 37719 h 254031"/>
                    <a:gd name="connsiteX12" fmla="*/ 18002 w 66293"/>
                    <a:gd name="connsiteY12" fmla="*/ 22098 h 254031"/>
                    <a:gd name="connsiteX13" fmla="*/ 24765 w 66293"/>
                    <a:gd name="connsiteY13" fmla="*/ 6287 h 254031"/>
                    <a:gd name="connsiteX14" fmla="*/ 42291 w 66293"/>
                    <a:gd name="connsiteY14" fmla="*/ 0 h 254031"/>
                    <a:gd name="connsiteX15" fmla="*/ 59531 w 66293"/>
                    <a:gd name="connsiteY15" fmla="*/ 6287 h 254031"/>
                    <a:gd name="connsiteX16" fmla="*/ 66294 w 66293"/>
                    <a:gd name="connsiteY16" fmla="*/ 22098 h 254031"/>
                    <a:gd name="connsiteX17" fmla="*/ 59531 w 66293"/>
                    <a:gd name="connsiteY17" fmla="*/ 37719 h 254031"/>
                    <a:gd name="connsiteX18" fmla="*/ 42291 w 66293"/>
                    <a:gd name="connsiteY18" fmla="*/ 44006 h 254031"/>
                    <a:gd name="connsiteX19" fmla="*/ 24765 w 66293"/>
                    <a:gd name="connsiteY19" fmla="*/ 37719 h 25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293" h="254031">
                      <a:moveTo>
                        <a:pt x="62770" y="207836"/>
                      </a:moveTo>
                      <a:cubicBezTo>
                        <a:pt x="62770" y="224219"/>
                        <a:pt x="58674" y="235934"/>
                        <a:pt x="50387" y="243173"/>
                      </a:cubicBezTo>
                      <a:cubicBezTo>
                        <a:pt x="42100" y="250412"/>
                        <a:pt x="30575" y="254032"/>
                        <a:pt x="15907" y="254032"/>
                      </a:cubicBezTo>
                      <a:lnTo>
                        <a:pt x="0" y="254032"/>
                      </a:lnTo>
                      <a:lnTo>
                        <a:pt x="0" y="219551"/>
                      </a:lnTo>
                      <a:lnTo>
                        <a:pt x="9716" y="219551"/>
                      </a:lnTo>
                      <a:cubicBezTo>
                        <a:pt x="14192" y="219551"/>
                        <a:pt x="17335" y="218694"/>
                        <a:pt x="19241" y="216980"/>
                      </a:cubicBezTo>
                      <a:cubicBezTo>
                        <a:pt x="21146" y="215265"/>
                        <a:pt x="22098" y="212408"/>
                        <a:pt x="22098" y="208407"/>
                      </a:cubicBezTo>
                      <a:lnTo>
                        <a:pt x="22098" y="57817"/>
                      </a:lnTo>
                      <a:lnTo>
                        <a:pt x="62865" y="57817"/>
                      </a:lnTo>
                      <a:lnTo>
                        <a:pt x="62865" y="207836"/>
                      </a:lnTo>
                      <a:close/>
                      <a:moveTo>
                        <a:pt x="24765" y="37719"/>
                      </a:moveTo>
                      <a:cubicBezTo>
                        <a:pt x="20193" y="33528"/>
                        <a:pt x="18002" y="28289"/>
                        <a:pt x="18002" y="22098"/>
                      </a:cubicBezTo>
                      <a:cubicBezTo>
                        <a:pt x="18002" y="15907"/>
                        <a:pt x="20288" y="10478"/>
                        <a:pt x="24765" y="6287"/>
                      </a:cubicBezTo>
                      <a:cubicBezTo>
                        <a:pt x="29242" y="2096"/>
                        <a:pt x="35147" y="0"/>
                        <a:pt x="42291" y="0"/>
                      </a:cubicBezTo>
                      <a:cubicBezTo>
                        <a:pt x="49435" y="0"/>
                        <a:pt x="55054" y="2096"/>
                        <a:pt x="59531" y="6287"/>
                      </a:cubicBezTo>
                      <a:cubicBezTo>
                        <a:pt x="64103" y="10478"/>
                        <a:pt x="66294" y="15812"/>
                        <a:pt x="66294" y="22098"/>
                      </a:cubicBezTo>
                      <a:cubicBezTo>
                        <a:pt x="66294" y="28385"/>
                        <a:pt x="64008" y="33528"/>
                        <a:pt x="59531" y="37719"/>
                      </a:cubicBezTo>
                      <a:cubicBezTo>
                        <a:pt x="55054" y="41910"/>
                        <a:pt x="49244" y="44006"/>
                        <a:pt x="42291" y="44006"/>
                      </a:cubicBezTo>
                      <a:cubicBezTo>
                        <a:pt x="35338" y="44006"/>
                        <a:pt x="29337" y="41910"/>
                        <a:pt x="24765" y="37719"/>
                      </a:cubicBezTo>
                      <a:close/>
                    </a:path>
                  </a:pathLst>
                </a:custGeom>
                <a:grpFill/>
                <a:ln w="9525" cap="flat">
                  <a:noFill/>
                  <a:prstDash val="solid"/>
                  <a:miter/>
                </a:ln>
              </p:spPr>
              <p:txBody>
                <a:bodyPr rtlCol="0" anchor="ctr"/>
                <a:lstStyle/>
                <a:p>
                  <a:endParaRPr lang="fi-FI" sz="3200"/>
                </a:p>
              </p:txBody>
            </p:sp>
            <p:sp>
              <p:nvSpPr>
                <p:cNvPr id="672" name="Vapaamuotoinen: Muoto 671">
                  <a:extLst>
                    <a:ext uri="{FF2B5EF4-FFF2-40B4-BE49-F238E27FC236}">
                      <a16:creationId xmlns:a16="http://schemas.microsoft.com/office/drawing/2014/main" id="{2FC073C5-AEE7-38DA-09A4-A24F8E550260}"/>
                    </a:ext>
                  </a:extLst>
                </p:cNvPr>
                <p:cNvSpPr/>
                <p:nvPr/>
              </p:nvSpPr>
              <p:spPr>
                <a:xfrm>
                  <a:off x="4745735" y="2344673"/>
                  <a:ext cx="140207" cy="136683"/>
                </a:xfrm>
                <a:custGeom>
                  <a:avLst/>
                  <a:gdLst>
                    <a:gd name="connsiteX0" fmla="*/ 7810 w 140207"/>
                    <a:gd name="connsiteY0" fmla="*/ 32195 h 136683"/>
                    <a:gd name="connsiteX1" fmla="*/ 28861 w 140207"/>
                    <a:gd name="connsiteY1" fmla="*/ 8382 h 136683"/>
                    <a:gd name="connsiteX2" fmla="*/ 58579 w 140207"/>
                    <a:gd name="connsiteY2" fmla="*/ 0 h 136683"/>
                    <a:gd name="connsiteX3" fmla="*/ 83248 w 140207"/>
                    <a:gd name="connsiteY3" fmla="*/ 5715 h 136683"/>
                    <a:gd name="connsiteX4" fmla="*/ 99536 w 140207"/>
                    <a:gd name="connsiteY4" fmla="*/ 20669 h 136683"/>
                    <a:gd name="connsiteX5" fmla="*/ 99536 w 140207"/>
                    <a:gd name="connsiteY5" fmla="*/ 1905 h 136683"/>
                    <a:gd name="connsiteX6" fmla="*/ 140208 w 140207"/>
                    <a:gd name="connsiteY6" fmla="*/ 1905 h 136683"/>
                    <a:gd name="connsiteX7" fmla="*/ 140208 w 140207"/>
                    <a:gd name="connsiteY7" fmla="*/ 134779 h 136683"/>
                    <a:gd name="connsiteX8" fmla="*/ 99536 w 140207"/>
                    <a:gd name="connsiteY8" fmla="*/ 134779 h 136683"/>
                    <a:gd name="connsiteX9" fmla="*/ 99536 w 140207"/>
                    <a:gd name="connsiteY9" fmla="*/ 115919 h 136683"/>
                    <a:gd name="connsiteX10" fmla="*/ 82963 w 140207"/>
                    <a:gd name="connsiteY10" fmla="*/ 130969 h 136683"/>
                    <a:gd name="connsiteX11" fmla="*/ 58293 w 140207"/>
                    <a:gd name="connsiteY11" fmla="*/ 136684 h 136683"/>
                    <a:gd name="connsiteX12" fmla="*/ 28765 w 140207"/>
                    <a:gd name="connsiteY12" fmla="*/ 128207 h 136683"/>
                    <a:gd name="connsiteX13" fmla="*/ 7715 w 140207"/>
                    <a:gd name="connsiteY13" fmla="*/ 104108 h 136683"/>
                    <a:gd name="connsiteX14" fmla="*/ 0 w 140207"/>
                    <a:gd name="connsiteY14" fmla="*/ 68009 h 136683"/>
                    <a:gd name="connsiteX15" fmla="*/ 7715 w 140207"/>
                    <a:gd name="connsiteY15" fmla="*/ 32004 h 136683"/>
                    <a:gd name="connsiteX16" fmla="*/ 91154 w 140207"/>
                    <a:gd name="connsiteY16" fmla="*/ 44387 h 136683"/>
                    <a:gd name="connsiteX17" fmla="*/ 70580 w 140207"/>
                    <a:gd name="connsiteY17" fmla="*/ 35623 h 136683"/>
                    <a:gd name="connsiteX18" fmla="*/ 50006 w 140207"/>
                    <a:gd name="connsiteY18" fmla="*/ 44291 h 136683"/>
                    <a:gd name="connsiteX19" fmla="*/ 41529 w 140207"/>
                    <a:gd name="connsiteY19" fmla="*/ 68199 h 136683"/>
                    <a:gd name="connsiteX20" fmla="*/ 50006 w 140207"/>
                    <a:gd name="connsiteY20" fmla="*/ 92393 h 136683"/>
                    <a:gd name="connsiteX21" fmla="*/ 70580 w 140207"/>
                    <a:gd name="connsiteY21" fmla="*/ 101346 h 136683"/>
                    <a:gd name="connsiteX22" fmla="*/ 91154 w 140207"/>
                    <a:gd name="connsiteY22" fmla="*/ 92583 h 136683"/>
                    <a:gd name="connsiteX23" fmla="*/ 99631 w 140207"/>
                    <a:gd name="connsiteY23" fmla="*/ 68485 h 136683"/>
                    <a:gd name="connsiteX24" fmla="*/ 91154 w 140207"/>
                    <a:gd name="connsiteY24" fmla="*/ 44482 h 1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207" h="136683">
                      <a:moveTo>
                        <a:pt x="7810" y="32195"/>
                      </a:moveTo>
                      <a:cubicBezTo>
                        <a:pt x="12954" y="21908"/>
                        <a:pt x="20002" y="13907"/>
                        <a:pt x="28861" y="8382"/>
                      </a:cubicBezTo>
                      <a:cubicBezTo>
                        <a:pt x="37719" y="2858"/>
                        <a:pt x="47625" y="0"/>
                        <a:pt x="58579" y="0"/>
                      </a:cubicBezTo>
                      <a:cubicBezTo>
                        <a:pt x="67913" y="0"/>
                        <a:pt x="76200" y="1905"/>
                        <a:pt x="83248" y="5715"/>
                      </a:cubicBezTo>
                      <a:cubicBezTo>
                        <a:pt x="90297" y="9525"/>
                        <a:pt x="95726" y="14478"/>
                        <a:pt x="99536" y="20669"/>
                      </a:cubicBezTo>
                      <a:lnTo>
                        <a:pt x="99536" y="1905"/>
                      </a:lnTo>
                      <a:lnTo>
                        <a:pt x="140208" y="1905"/>
                      </a:lnTo>
                      <a:lnTo>
                        <a:pt x="140208" y="134779"/>
                      </a:lnTo>
                      <a:lnTo>
                        <a:pt x="99536" y="134779"/>
                      </a:lnTo>
                      <a:lnTo>
                        <a:pt x="99536" y="115919"/>
                      </a:lnTo>
                      <a:cubicBezTo>
                        <a:pt x="95536" y="122111"/>
                        <a:pt x="90011" y="127159"/>
                        <a:pt x="82963" y="130969"/>
                      </a:cubicBezTo>
                      <a:cubicBezTo>
                        <a:pt x="75914" y="134779"/>
                        <a:pt x="67723" y="136684"/>
                        <a:pt x="58293" y="136684"/>
                      </a:cubicBezTo>
                      <a:cubicBezTo>
                        <a:pt x="47530" y="136684"/>
                        <a:pt x="37624" y="133826"/>
                        <a:pt x="28765" y="128207"/>
                      </a:cubicBezTo>
                      <a:cubicBezTo>
                        <a:pt x="19907" y="122587"/>
                        <a:pt x="12859" y="114586"/>
                        <a:pt x="7715" y="104108"/>
                      </a:cubicBezTo>
                      <a:cubicBezTo>
                        <a:pt x="2572" y="93726"/>
                        <a:pt x="0" y="81725"/>
                        <a:pt x="0" y="68009"/>
                      </a:cubicBezTo>
                      <a:cubicBezTo>
                        <a:pt x="0" y="54293"/>
                        <a:pt x="2572" y="42386"/>
                        <a:pt x="7715" y="32004"/>
                      </a:cubicBezTo>
                      <a:close/>
                      <a:moveTo>
                        <a:pt x="91154" y="44387"/>
                      </a:moveTo>
                      <a:cubicBezTo>
                        <a:pt x="85534" y="38481"/>
                        <a:pt x="78676" y="35623"/>
                        <a:pt x="70580" y="35623"/>
                      </a:cubicBezTo>
                      <a:cubicBezTo>
                        <a:pt x="62484" y="35623"/>
                        <a:pt x="55626" y="38481"/>
                        <a:pt x="50006" y="44291"/>
                      </a:cubicBezTo>
                      <a:cubicBezTo>
                        <a:pt x="44387" y="50102"/>
                        <a:pt x="41529" y="58103"/>
                        <a:pt x="41529" y="68199"/>
                      </a:cubicBezTo>
                      <a:cubicBezTo>
                        <a:pt x="41529" y="78296"/>
                        <a:pt x="44387" y="86392"/>
                        <a:pt x="50006" y="92393"/>
                      </a:cubicBezTo>
                      <a:cubicBezTo>
                        <a:pt x="55626" y="98393"/>
                        <a:pt x="62484" y="101346"/>
                        <a:pt x="70580" y="101346"/>
                      </a:cubicBezTo>
                      <a:cubicBezTo>
                        <a:pt x="78676" y="101346"/>
                        <a:pt x="85534" y="98393"/>
                        <a:pt x="91154" y="92583"/>
                      </a:cubicBezTo>
                      <a:cubicBezTo>
                        <a:pt x="96774" y="86678"/>
                        <a:pt x="99631" y="78677"/>
                        <a:pt x="99631" y="68485"/>
                      </a:cubicBezTo>
                      <a:cubicBezTo>
                        <a:pt x="99631" y="58293"/>
                        <a:pt x="96774" y="50292"/>
                        <a:pt x="91154" y="44482"/>
                      </a:cubicBezTo>
                      <a:close/>
                    </a:path>
                  </a:pathLst>
                </a:custGeom>
                <a:grpFill/>
                <a:ln w="9525" cap="flat">
                  <a:noFill/>
                  <a:prstDash val="solid"/>
                  <a:miter/>
                </a:ln>
              </p:spPr>
              <p:txBody>
                <a:bodyPr rtlCol="0" anchor="ctr"/>
                <a:lstStyle/>
                <a:p>
                  <a:endParaRPr lang="fi-FI" sz="3200"/>
                </a:p>
              </p:txBody>
            </p:sp>
            <p:sp>
              <p:nvSpPr>
                <p:cNvPr id="673" name="Vapaamuotoinen: Muoto 672">
                  <a:extLst>
                    <a:ext uri="{FF2B5EF4-FFF2-40B4-BE49-F238E27FC236}">
                      <a16:creationId xmlns:a16="http://schemas.microsoft.com/office/drawing/2014/main" id="{C8FE1AD8-98B5-219C-CF58-6EAFEF16DE60}"/>
                    </a:ext>
                  </a:extLst>
                </p:cNvPr>
                <p:cNvSpPr/>
                <p:nvPr/>
              </p:nvSpPr>
              <p:spPr>
                <a:xfrm>
                  <a:off x="4259770" y="2560986"/>
                  <a:ext cx="88106" cy="166211"/>
                </a:xfrm>
                <a:custGeom>
                  <a:avLst/>
                  <a:gdLst>
                    <a:gd name="connsiteX0" fmla="*/ 33337 w 88106"/>
                    <a:gd name="connsiteY0" fmla="*/ 139732 h 166211"/>
                    <a:gd name="connsiteX1" fmla="*/ 88106 w 88106"/>
                    <a:gd name="connsiteY1" fmla="*/ 139732 h 166211"/>
                    <a:gd name="connsiteX2" fmla="*/ 88106 w 88106"/>
                    <a:gd name="connsiteY2" fmla="*/ 166211 h 166211"/>
                    <a:gd name="connsiteX3" fmla="*/ 0 w 88106"/>
                    <a:gd name="connsiteY3" fmla="*/ 166211 h 166211"/>
                    <a:gd name="connsiteX4" fmla="*/ 0 w 88106"/>
                    <a:gd name="connsiteY4" fmla="*/ 0 h 166211"/>
                    <a:gd name="connsiteX5" fmla="*/ 33337 w 88106"/>
                    <a:gd name="connsiteY5" fmla="*/ 0 h 166211"/>
                    <a:gd name="connsiteX6" fmla="*/ 33337 w 88106"/>
                    <a:gd name="connsiteY6" fmla="*/ 139732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06" h="166211">
                      <a:moveTo>
                        <a:pt x="33337" y="139732"/>
                      </a:moveTo>
                      <a:lnTo>
                        <a:pt x="88106" y="139732"/>
                      </a:lnTo>
                      <a:lnTo>
                        <a:pt x="88106" y="166211"/>
                      </a:lnTo>
                      <a:lnTo>
                        <a:pt x="0" y="166211"/>
                      </a:lnTo>
                      <a:lnTo>
                        <a:pt x="0" y="0"/>
                      </a:lnTo>
                      <a:lnTo>
                        <a:pt x="33337" y="0"/>
                      </a:lnTo>
                      <a:lnTo>
                        <a:pt x="33337" y="139732"/>
                      </a:lnTo>
                      <a:close/>
                    </a:path>
                  </a:pathLst>
                </a:custGeom>
                <a:grpFill/>
                <a:ln w="9525" cap="flat">
                  <a:noFill/>
                  <a:prstDash val="solid"/>
                  <a:miter/>
                </a:ln>
              </p:spPr>
              <p:txBody>
                <a:bodyPr rtlCol="0" anchor="ctr"/>
                <a:lstStyle/>
                <a:p>
                  <a:endParaRPr lang="fi-FI" sz="3200"/>
                </a:p>
              </p:txBody>
            </p:sp>
            <p:sp>
              <p:nvSpPr>
                <p:cNvPr id="674" name="Vapaamuotoinen: Muoto 673">
                  <a:extLst>
                    <a:ext uri="{FF2B5EF4-FFF2-40B4-BE49-F238E27FC236}">
                      <a16:creationId xmlns:a16="http://schemas.microsoft.com/office/drawing/2014/main" id="{9ECDEB2D-C36A-53D7-C504-DDCF4B5425B6}"/>
                    </a:ext>
                  </a:extLst>
                </p:cNvPr>
                <p:cNvSpPr/>
                <p:nvPr/>
              </p:nvSpPr>
              <p:spPr>
                <a:xfrm>
                  <a:off x="4360830" y="2593086"/>
                  <a:ext cx="135635" cy="136207"/>
                </a:xfrm>
                <a:custGeom>
                  <a:avLst/>
                  <a:gdLst>
                    <a:gd name="connsiteX0" fmla="*/ 32576 w 135635"/>
                    <a:gd name="connsiteY0" fmla="*/ 127730 h 136207"/>
                    <a:gd name="connsiteX1" fmla="*/ 8668 w 135635"/>
                    <a:gd name="connsiteY1" fmla="*/ 103822 h 136207"/>
                    <a:gd name="connsiteX2" fmla="*/ 0 w 135635"/>
                    <a:gd name="connsiteY2" fmla="*/ 68104 h 136207"/>
                    <a:gd name="connsiteX3" fmla="*/ 8954 w 135635"/>
                    <a:gd name="connsiteY3" fmla="*/ 32385 h 136207"/>
                    <a:gd name="connsiteX4" fmla="*/ 33338 w 135635"/>
                    <a:gd name="connsiteY4" fmla="*/ 8477 h 136207"/>
                    <a:gd name="connsiteX5" fmla="*/ 67818 w 135635"/>
                    <a:gd name="connsiteY5" fmla="*/ 0 h 136207"/>
                    <a:gd name="connsiteX6" fmla="*/ 102299 w 135635"/>
                    <a:gd name="connsiteY6" fmla="*/ 8477 h 136207"/>
                    <a:gd name="connsiteX7" fmla="*/ 126682 w 135635"/>
                    <a:gd name="connsiteY7" fmla="*/ 32385 h 136207"/>
                    <a:gd name="connsiteX8" fmla="*/ 135636 w 135635"/>
                    <a:gd name="connsiteY8" fmla="*/ 68104 h 136207"/>
                    <a:gd name="connsiteX9" fmla="*/ 126492 w 135635"/>
                    <a:gd name="connsiteY9" fmla="*/ 103822 h 136207"/>
                    <a:gd name="connsiteX10" fmla="*/ 101727 w 135635"/>
                    <a:gd name="connsiteY10" fmla="*/ 127730 h 136207"/>
                    <a:gd name="connsiteX11" fmla="*/ 66866 w 135635"/>
                    <a:gd name="connsiteY11" fmla="*/ 136208 h 136207"/>
                    <a:gd name="connsiteX12" fmla="*/ 32576 w 135635"/>
                    <a:gd name="connsiteY12" fmla="*/ 127730 h 136207"/>
                    <a:gd name="connsiteX13" fmla="*/ 83915 w 135635"/>
                    <a:gd name="connsiteY13" fmla="*/ 102775 h 136207"/>
                    <a:gd name="connsiteX14" fmla="*/ 96679 w 135635"/>
                    <a:gd name="connsiteY14" fmla="*/ 89535 h 136207"/>
                    <a:gd name="connsiteX15" fmla="*/ 101441 w 135635"/>
                    <a:gd name="connsiteY15" fmla="*/ 68104 h 136207"/>
                    <a:gd name="connsiteX16" fmla="*/ 91535 w 135635"/>
                    <a:gd name="connsiteY16" fmla="*/ 39148 h 136207"/>
                    <a:gd name="connsiteX17" fmla="*/ 67342 w 135635"/>
                    <a:gd name="connsiteY17" fmla="*/ 29051 h 136207"/>
                    <a:gd name="connsiteX18" fmla="*/ 43434 w 135635"/>
                    <a:gd name="connsiteY18" fmla="*/ 39148 h 136207"/>
                    <a:gd name="connsiteX19" fmla="*/ 33814 w 135635"/>
                    <a:gd name="connsiteY19" fmla="*/ 68104 h 136207"/>
                    <a:gd name="connsiteX20" fmla="*/ 43244 w 135635"/>
                    <a:gd name="connsiteY20" fmla="*/ 97060 h 136207"/>
                    <a:gd name="connsiteX21" fmla="*/ 66961 w 135635"/>
                    <a:gd name="connsiteY21" fmla="*/ 107156 h 136207"/>
                    <a:gd name="connsiteX22" fmla="*/ 84011 w 135635"/>
                    <a:gd name="connsiteY22" fmla="*/ 10277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635" h="136207">
                      <a:moveTo>
                        <a:pt x="32576" y="127730"/>
                      </a:moveTo>
                      <a:cubicBezTo>
                        <a:pt x="22384" y="122111"/>
                        <a:pt x="14478" y="114109"/>
                        <a:pt x="8668" y="103822"/>
                      </a:cubicBezTo>
                      <a:cubicBezTo>
                        <a:pt x="2858" y="93536"/>
                        <a:pt x="0" y="81629"/>
                        <a:pt x="0" y="68104"/>
                      </a:cubicBezTo>
                      <a:cubicBezTo>
                        <a:pt x="0" y="54578"/>
                        <a:pt x="2953" y="42672"/>
                        <a:pt x="8954" y="32385"/>
                      </a:cubicBezTo>
                      <a:cubicBezTo>
                        <a:pt x="14859" y="22098"/>
                        <a:pt x="23051" y="14097"/>
                        <a:pt x="33338" y="8477"/>
                      </a:cubicBezTo>
                      <a:cubicBezTo>
                        <a:pt x="43625" y="2857"/>
                        <a:pt x="55150" y="0"/>
                        <a:pt x="67818" y="0"/>
                      </a:cubicBezTo>
                      <a:cubicBezTo>
                        <a:pt x="80486" y="0"/>
                        <a:pt x="92012" y="2857"/>
                        <a:pt x="102299" y="8477"/>
                      </a:cubicBezTo>
                      <a:cubicBezTo>
                        <a:pt x="112586" y="14097"/>
                        <a:pt x="120777" y="22098"/>
                        <a:pt x="126682" y="32385"/>
                      </a:cubicBezTo>
                      <a:cubicBezTo>
                        <a:pt x="132588" y="42672"/>
                        <a:pt x="135636" y="54578"/>
                        <a:pt x="135636" y="68104"/>
                      </a:cubicBezTo>
                      <a:cubicBezTo>
                        <a:pt x="135636" y="81629"/>
                        <a:pt x="132588" y="93536"/>
                        <a:pt x="126492" y="103822"/>
                      </a:cubicBezTo>
                      <a:cubicBezTo>
                        <a:pt x="120396" y="114109"/>
                        <a:pt x="112109" y="122111"/>
                        <a:pt x="101727" y="127730"/>
                      </a:cubicBezTo>
                      <a:cubicBezTo>
                        <a:pt x="91345" y="133350"/>
                        <a:pt x="79724" y="136208"/>
                        <a:pt x="66866" y="136208"/>
                      </a:cubicBezTo>
                      <a:cubicBezTo>
                        <a:pt x="54007" y="136208"/>
                        <a:pt x="42767" y="133350"/>
                        <a:pt x="32576" y="127730"/>
                      </a:cubicBezTo>
                      <a:close/>
                      <a:moveTo>
                        <a:pt x="83915" y="102775"/>
                      </a:moveTo>
                      <a:cubicBezTo>
                        <a:pt x="89249" y="99822"/>
                        <a:pt x="93440" y="95440"/>
                        <a:pt x="96679" y="89535"/>
                      </a:cubicBezTo>
                      <a:cubicBezTo>
                        <a:pt x="99822" y="83629"/>
                        <a:pt x="101441" y="76486"/>
                        <a:pt x="101441" y="68104"/>
                      </a:cubicBezTo>
                      <a:cubicBezTo>
                        <a:pt x="101441" y="55531"/>
                        <a:pt x="98107" y="45910"/>
                        <a:pt x="91535" y="39148"/>
                      </a:cubicBezTo>
                      <a:cubicBezTo>
                        <a:pt x="84963" y="32385"/>
                        <a:pt x="76867" y="29051"/>
                        <a:pt x="67342" y="29051"/>
                      </a:cubicBezTo>
                      <a:cubicBezTo>
                        <a:pt x="57817" y="29051"/>
                        <a:pt x="49816" y="32385"/>
                        <a:pt x="43434" y="39148"/>
                      </a:cubicBezTo>
                      <a:cubicBezTo>
                        <a:pt x="36957" y="45910"/>
                        <a:pt x="33814" y="55531"/>
                        <a:pt x="33814" y="68104"/>
                      </a:cubicBezTo>
                      <a:cubicBezTo>
                        <a:pt x="33814" y="80677"/>
                        <a:pt x="36957" y="90297"/>
                        <a:pt x="43244" y="97060"/>
                      </a:cubicBezTo>
                      <a:cubicBezTo>
                        <a:pt x="49530" y="103822"/>
                        <a:pt x="57436" y="107156"/>
                        <a:pt x="66961" y="107156"/>
                      </a:cubicBezTo>
                      <a:cubicBezTo>
                        <a:pt x="72962" y="107156"/>
                        <a:pt x="78677" y="105727"/>
                        <a:pt x="84011" y="102775"/>
                      </a:cubicBezTo>
                      <a:close/>
                    </a:path>
                  </a:pathLst>
                </a:custGeom>
                <a:grpFill/>
                <a:ln w="9525" cap="flat">
                  <a:noFill/>
                  <a:prstDash val="solid"/>
                  <a:miter/>
                </a:ln>
              </p:spPr>
              <p:txBody>
                <a:bodyPr rtlCol="0" anchor="ctr"/>
                <a:lstStyle/>
                <a:p>
                  <a:endParaRPr lang="fi-FI" sz="3200"/>
                </a:p>
              </p:txBody>
            </p:sp>
            <p:sp>
              <p:nvSpPr>
                <p:cNvPr id="675" name="Vapaamuotoinen: Muoto 674">
                  <a:extLst>
                    <a:ext uri="{FF2B5EF4-FFF2-40B4-BE49-F238E27FC236}">
                      <a16:creationId xmlns:a16="http://schemas.microsoft.com/office/drawing/2014/main" id="{C2A2AD14-7532-1578-2393-43B4EB33B655}"/>
                    </a:ext>
                  </a:extLst>
                </p:cNvPr>
                <p:cNvSpPr/>
                <p:nvPr/>
              </p:nvSpPr>
              <p:spPr>
                <a:xfrm>
                  <a:off x="4497704" y="2540507"/>
                  <a:ext cx="60388" cy="249459"/>
                </a:xfrm>
                <a:custGeom>
                  <a:avLst/>
                  <a:gdLst>
                    <a:gd name="connsiteX0" fmla="*/ 56674 w 60388"/>
                    <a:gd name="connsiteY0" fmla="*/ 208312 h 249459"/>
                    <a:gd name="connsiteX1" fmla="*/ 45815 w 60388"/>
                    <a:gd name="connsiteY1" fmla="*/ 239840 h 249459"/>
                    <a:gd name="connsiteX2" fmla="*/ 14764 w 60388"/>
                    <a:gd name="connsiteY2" fmla="*/ 249460 h 249459"/>
                    <a:gd name="connsiteX3" fmla="*/ 0 w 60388"/>
                    <a:gd name="connsiteY3" fmla="*/ 249460 h 249459"/>
                    <a:gd name="connsiteX4" fmla="*/ 0 w 60388"/>
                    <a:gd name="connsiteY4" fmla="*/ 221171 h 249459"/>
                    <a:gd name="connsiteX5" fmla="*/ 9525 w 60388"/>
                    <a:gd name="connsiteY5" fmla="*/ 221171 h 249459"/>
                    <a:gd name="connsiteX6" fmla="*/ 20193 w 60388"/>
                    <a:gd name="connsiteY6" fmla="*/ 218218 h 249459"/>
                    <a:gd name="connsiteX7" fmla="*/ 23336 w 60388"/>
                    <a:gd name="connsiteY7" fmla="*/ 208598 h 249459"/>
                    <a:gd name="connsiteX8" fmla="*/ 23336 w 60388"/>
                    <a:gd name="connsiteY8" fmla="*/ 54769 h 249459"/>
                    <a:gd name="connsiteX9" fmla="*/ 56674 w 60388"/>
                    <a:gd name="connsiteY9" fmla="*/ 54769 h 249459"/>
                    <a:gd name="connsiteX10" fmla="*/ 56674 w 60388"/>
                    <a:gd name="connsiteY10" fmla="*/ 208312 h 249459"/>
                    <a:gd name="connsiteX11" fmla="*/ 25336 w 60388"/>
                    <a:gd name="connsiteY11" fmla="*/ 33433 h 249459"/>
                    <a:gd name="connsiteX12" fmla="*/ 19526 w 60388"/>
                    <a:gd name="connsiteY12" fmla="*/ 19526 h 249459"/>
                    <a:gd name="connsiteX13" fmla="*/ 25336 w 60388"/>
                    <a:gd name="connsiteY13" fmla="*/ 5620 h 249459"/>
                    <a:gd name="connsiteX14" fmla="*/ 40195 w 60388"/>
                    <a:gd name="connsiteY14" fmla="*/ 0 h 249459"/>
                    <a:gd name="connsiteX15" fmla="*/ 54673 w 60388"/>
                    <a:gd name="connsiteY15" fmla="*/ 5620 h 249459"/>
                    <a:gd name="connsiteX16" fmla="*/ 60389 w 60388"/>
                    <a:gd name="connsiteY16" fmla="*/ 19526 h 249459"/>
                    <a:gd name="connsiteX17" fmla="*/ 54673 w 60388"/>
                    <a:gd name="connsiteY17" fmla="*/ 33433 h 249459"/>
                    <a:gd name="connsiteX18" fmla="*/ 40195 w 60388"/>
                    <a:gd name="connsiteY18" fmla="*/ 39053 h 249459"/>
                    <a:gd name="connsiteX19" fmla="*/ 25336 w 60388"/>
                    <a:gd name="connsiteY19" fmla="*/ 33433 h 24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388" h="249459">
                      <a:moveTo>
                        <a:pt x="56674" y="208312"/>
                      </a:moveTo>
                      <a:cubicBezTo>
                        <a:pt x="56674" y="222885"/>
                        <a:pt x="53054" y="233458"/>
                        <a:pt x="45815" y="239840"/>
                      </a:cubicBezTo>
                      <a:cubicBezTo>
                        <a:pt x="38576" y="246317"/>
                        <a:pt x="28194" y="249460"/>
                        <a:pt x="14764" y="249460"/>
                      </a:cubicBezTo>
                      <a:lnTo>
                        <a:pt x="0" y="249460"/>
                      </a:lnTo>
                      <a:lnTo>
                        <a:pt x="0" y="221171"/>
                      </a:lnTo>
                      <a:lnTo>
                        <a:pt x="9525" y="221171"/>
                      </a:lnTo>
                      <a:cubicBezTo>
                        <a:pt x="14573" y="221171"/>
                        <a:pt x="18193" y="220218"/>
                        <a:pt x="20193" y="218218"/>
                      </a:cubicBezTo>
                      <a:cubicBezTo>
                        <a:pt x="22289" y="216217"/>
                        <a:pt x="23336" y="212979"/>
                        <a:pt x="23336" y="208598"/>
                      </a:cubicBezTo>
                      <a:lnTo>
                        <a:pt x="23336" y="54769"/>
                      </a:lnTo>
                      <a:lnTo>
                        <a:pt x="56674" y="54769"/>
                      </a:lnTo>
                      <a:lnTo>
                        <a:pt x="56674" y="208312"/>
                      </a:lnTo>
                      <a:close/>
                      <a:moveTo>
                        <a:pt x="25336" y="33433"/>
                      </a:moveTo>
                      <a:cubicBezTo>
                        <a:pt x="21431" y="29718"/>
                        <a:pt x="19526" y="25051"/>
                        <a:pt x="19526" y="19526"/>
                      </a:cubicBezTo>
                      <a:cubicBezTo>
                        <a:pt x="19526" y="14002"/>
                        <a:pt x="21431" y="9335"/>
                        <a:pt x="25336" y="5620"/>
                      </a:cubicBezTo>
                      <a:cubicBezTo>
                        <a:pt x="29242" y="1905"/>
                        <a:pt x="34195" y="0"/>
                        <a:pt x="40195" y="0"/>
                      </a:cubicBezTo>
                      <a:cubicBezTo>
                        <a:pt x="46196" y="0"/>
                        <a:pt x="50864" y="1905"/>
                        <a:pt x="54673" y="5620"/>
                      </a:cubicBezTo>
                      <a:cubicBezTo>
                        <a:pt x="58483" y="9335"/>
                        <a:pt x="60389" y="14002"/>
                        <a:pt x="60389" y="19526"/>
                      </a:cubicBezTo>
                      <a:cubicBezTo>
                        <a:pt x="60389" y="25051"/>
                        <a:pt x="58483" y="29718"/>
                        <a:pt x="54673" y="33433"/>
                      </a:cubicBezTo>
                      <a:cubicBezTo>
                        <a:pt x="50864" y="37148"/>
                        <a:pt x="46006" y="39053"/>
                        <a:pt x="40195" y="39053"/>
                      </a:cubicBezTo>
                      <a:cubicBezTo>
                        <a:pt x="34385" y="39053"/>
                        <a:pt x="29242" y="37148"/>
                        <a:pt x="25336" y="33433"/>
                      </a:cubicBezTo>
                      <a:close/>
                    </a:path>
                  </a:pathLst>
                </a:custGeom>
                <a:grpFill/>
                <a:ln w="9525" cap="flat">
                  <a:noFill/>
                  <a:prstDash val="solid"/>
                  <a:miter/>
                </a:ln>
              </p:spPr>
              <p:txBody>
                <a:bodyPr rtlCol="0" anchor="ctr"/>
                <a:lstStyle/>
                <a:p>
                  <a:endParaRPr lang="fi-FI" sz="3200"/>
                </a:p>
              </p:txBody>
            </p:sp>
            <p:sp>
              <p:nvSpPr>
                <p:cNvPr id="676" name="Vapaamuotoinen: Muoto 675">
                  <a:extLst>
                    <a:ext uri="{FF2B5EF4-FFF2-40B4-BE49-F238E27FC236}">
                      <a16:creationId xmlns:a16="http://schemas.microsoft.com/office/drawing/2014/main" id="{57F118C8-DD26-079F-094C-023315CCC496}"/>
                    </a:ext>
                  </a:extLst>
                </p:cNvPr>
                <p:cNvSpPr/>
                <p:nvPr/>
              </p:nvSpPr>
              <p:spPr>
                <a:xfrm>
                  <a:off x="4578952" y="2593086"/>
                  <a:ext cx="135636" cy="136207"/>
                </a:xfrm>
                <a:custGeom>
                  <a:avLst/>
                  <a:gdLst>
                    <a:gd name="connsiteX0" fmla="*/ 32576 w 135636"/>
                    <a:gd name="connsiteY0" fmla="*/ 127730 h 136207"/>
                    <a:gd name="connsiteX1" fmla="*/ 8668 w 135636"/>
                    <a:gd name="connsiteY1" fmla="*/ 103822 h 136207"/>
                    <a:gd name="connsiteX2" fmla="*/ 0 w 135636"/>
                    <a:gd name="connsiteY2" fmla="*/ 68104 h 136207"/>
                    <a:gd name="connsiteX3" fmla="*/ 8953 w 135636"/>
                    <a:gd name="connsiteY3" fmla="*/ 32385 h 136207"/>
                    <a:gd name="connsiteX4" fmla="*/ 33338 w 135636"/>
                    <a:gd name="connsiteY4" fmla="*/ 8477 h 136207"/>
                    <a:gd name="connsiteX5" fmla="*/ 67818 w 135636"/>
                    <a:gd name="connsiteY5" fmla="*/ 0 h 136207"/>
                    <a:gd name="connsiteX6" fmla="*/ 102299 w 135636"/>
                    <a:gd name="connsiteY6" fmla="*/ 8477 h 136207"/>
                    <a:gd name="connsiteX7" fmla="*/ 126682 w 135636"/>
                    <a:gd name="connsiteY7" fmla="*/ 32385 h 136207"/>
                    <a:gd name="connsiteX8" fmla="*/ 135636 w 135636"/>
                    <a:gd name="connsiteY8" fmla="*/ 68104 h 136207"/>
                    <a:gd name="connsiteX9" fmla="*/ 126492 w 135636"/>
                    <a:gd name="connsiteY9" fmla="*/ 103822 h 136207"/>
                    <a:gd name="connsiteX10" fmla="*/ 101727 w 135636"/>
                    <a:gd name="connsiteY10" fmla="*/ 127730 h 136207"/>
                    <a:gd name="connsiteX11" fmla="*/ 66866 w 135636"/>
                    <a:gd name="connsiteY11" fmla="*/ 136208 h 136207"/>
                    <a:gd name="connsiteX12" fmla="*/ 32576 w 135636"/>
                    <a:gd name="connsiteY12" fmla="*/ 127730 h 136207"/>
                    <a:gd name="connsiteX13" fmla="*/ 83915 w 135636"/>
                    <a:gd name="connsiteY13" fmla="*/ 102775 h 136207"/>
                    <a:gd name="connsiteX14" fmla="*/ 96679 w 135636"/>
                    <a:gd name="connsiteY14" fmla="*/ 89535 h 136207"/>
                    <a:gd name="connsiteX15" fmla="*/ 101441 w 135636"/>
                    <a:gd name="connsiteY15" fmla="*/ 68104 h 136207"/>
                    <a:gd name="connsiteX16" fmla="*/ 91535 w 135636"/>
                    <a:gd name="connsiteY16" fmla="*/ 39148 h 136207"/>
                    <a:gd name="connsiteX17" fmla="*/ 67342 w 135636"/>
                    <a:gd name="connsiteY17" fmla="*/ 29051 h 136207"/>
                    <a:gd name="connsiteX18" fmla="*/ 43434 w 135636"/>
                    <a:gd name="connsiteY18" fmla="*/ 39148 h 136207"/>
                    <a:gd name="connsiteX19" fmla="*/ 33814 w 135636"/>
                    <a:gd name="connsiteY19" fmla="*/ 68104 h 136207"/>
                    <a:gd name="connsiteX20" fmla="*/ 43244 w 135636"/>
                    <a:gd name="connsiteY20" fmla="*/ 97060 h 136207"/>
                    <a:gd name="connsiteX21" fmla="*/ 66961 w 135636"/>
                    <a:gd name="connsiteY21" fmla="*/ 107156 h 136207"/>
                    <a:gd name="connsiteX22" fmla="*/ 84011 w 135636"/>
                    <a:gd name="connsiteY22" fmla="*/ 10277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636" h="136207">
                      <a:moveTo>
                        <a:pt x="32576" y="127730"/>
                      </a:moveTo>
                      <a:cubicBezTo>
                        <a:pt x="22384" y="122111"/>
                        <a:pt x="14478" y="114109"/>
                        <a:pt x="8668" y="103822"/>
                      </a:cubicBezTo>
                      <a:cubicBezTo>
                        <a:pt x="2857" y="93536"/>
                        <a:pt x="0" y="81629"/>
                        <a:pt x="0" y="68104"/>
                      </a:cubicBezTo>
                      <a:cubicBezTo>
                        <a:pt x="0" y="54578"/>
                        <a:pt x="2953" y="42672"/>
                        <a:pt x="8953" y="32385"/>
                      </a:cubicBezTo>
                      <a:cubicBezTo>
                        <a:pt x="14859" y="22098"/>
                        <a:pt x="23051" y="14097"/>
                        <a:pt x="33338" y="8477"/>
                      </a:cubicBezTo>
                      <a:cubicBezTo>
                        <a:pt x="43625" y="2857"/>
                        <a:pt x="55150" y="0"/>
                        <a:pt x="67818" y="0"/>
                      </a:cubicBezTo>
                      <a:cubicBezTo>
                        <a:pt x="80486" y="0"/>
                        <a:pt x="92012" y="2857"/>
                        <a:pt x="102299" y="8477"/>
                      </a:cubicBezTo>
                      <a:cubicBezTo>
                        <a:pt x="112586" y="14097"/>
                        <a:pt x="120777" y="22098"/>
                        <a:pt x="126682" y="32385"/>
                      </a:cubicBezTo>
                      <a:cubicBezTo>
                        <a:pt x="132588" y="42672"/>
                        <a:pt x="135636" y="54578"/>
                        <a:pt x="135636" y="68104"/>
                      </a:cubicBezTo>
                      <a:cubicBezTo>
                        <a:pt x="135636" y="81629"/>
                        <a:pt x="132588" y="93536"/>
                        <a:pt x="126492" y="103822"/>
                      </a:cubicBezTo>
                      <a:cubicBezTo>
                        <a:pt x="120396" y="114109"/>
                        <a:pt x="112109" y="122111"/>
                        <a:pt x="101727" y="127730"/>
                      </a:cubicBezTo>
                      <a:cubicBezTo>
                        <a:pt x="91345" y="133350"/>
                        <a:pt x="79724" y="136208"/>
                        <a:pt x="66866" y="136208"/>
                      </a:cubicBezTo>
                      <a:cubicBezTo>
                        <a:pt x="54007" y="136208"/>
                        <a:pt x="42767" y="133350"/>
                        <a:pt x="32576" y="127730"/>
                      </a:cubicBezTo>
                      <a:close/>
                      <a:moveTo>
                        <a:pt x="83915" y="102775"/>
                      </a:moveTo>
                      <a:cubicBezTo>
                        <a:pt x="89249" y="99822"/>
                        <a:pt x="93440" y="95440"/>
                        <a:pt x="96679" y="89535"/>
                      </a:cubicBezTo>
                      <a:cubicBezTo>
                        <a:pt x="99822" y="83629"/>
                        <a:pt x="101441" y="76486"/>
                        <a:pt x="101441" y="68104"/>
                      </a:cubicBezTo>
                      <a:cubicBezTo>
                        <a:pt x="101441" y="55531"/>
                        <a:pt x="98107" y="45910"/>
                        <a:pt x="91535" y="39148"/>
                      </a:cubicBezTo>
                      <a:cubicBezTo>
                        <a:pt x="84963" y="32385"/>
                        <a:pt x="76867" y="29051"/>
                        <a:pt x="67342" y="29051"/>
                      </a:cubicBezTo>
                      <a:cubicBezTo>
                        <a:pt x="57817" y="29051"/>
                        <a:pt x="49816" y="32385"/>
                        <a:pt x="43434" y="39148"/>
                      </a:cubicBezTo>
                      <a:cubicBezTo>
                        <a:pt x="36957" y="45910"/>
                        <a:pt x="33814" y="55531"/>
                        <a:pt x="33814" y="68104"/>
                      </a:cubicBezTo>
                      <a:cubicBezTo>
                        <a:pt x="33814" y="80677"/>
                        <a:pt x="36957" y="90297"/>
                        <a:pt x="43244" y="97060"/>
                      </a:cubicBezTo>
                      <a:cubicBezTo>
                        <a:pt x="49530" y="103822"/>
                        <a:pt x="57436" y="107156"/>
                        <a:pt x="66961" y="107156"/>
                      </a:cubicBezTo>
                      <a:cubicBezTo>
                        <a:pt x="72962" y="107156"/>
                        <a:pt x="78677" y="105727"/>
                        <a:pt x="84011" y="102775"/>
                      </a:cubicBezTo>
                      <a:close/>
                    </a:path>
                  </a:pathLst>
                </a:custGeom>
                <a:grpFill/>
                <a:ln w="9525" cap="flat">
                  <a:noFill/>
                  <a:prstDash val="solid"/>
                  <a:miter/>
                </a:ln>
              </p:spPr>
              <p:txBody>
                <a:bodyPr rtlCol="0" anchor="ctr"/>
                <a:lstStyle/>
                <a:p>
                  <a:endParaRPr lang="fi-FI" sz="3200"/>
                </a:p>
              </p:txBody>
            </p:sp>
          </p:grpSp>
        </p:grpSp>
      </p:grpSp>
      <p:sp>
        <p:nvSpPr>
          <p:cNvPr id="2" name="Suorakulmio 1" descr="Länsi-Uudenmaan hyvinvointialueen sometunniste @luvn.">
            <a:extLst>
              <a:ext uri="{FF2B5EF4-FFF2-40B4-BE49-F238E27FC236}">
                <a16:creationId xmlns:a16="http://schemas.microsoft.com/office/drawing/2014/main" id="{1C6A77A1-20D9-22D0-A9C7-73A9D9275B0E}"/>
              </a:ext>
            </a:extLst>
          </p:cNvPr>
          <p:cNvSpPr>
            <a:spLocks/>
          </p:cNvSpPr>
          <p:nvPr userDrawn="1"/>
        </p:nvSpPr>
        <p:spPr>
          <a:xfrm>
            <a:off x="379799" y="4033667"/>
            <a:ext cx="4268401" cy="2706228"/>
          </a:xfrm>
          <a:prstGeom prst="rect">
            <a:avLst/>
          </a:prstGeom>
        </p:spPr>
        <p:txBody>
          <a:bodyPr>
            <a:noAutofit/>
          </a:bodyPr>
          <a:lstStyle/>
          <a:p>
            <a:pPr marL="0" marR="0" lvl="0" indent="0" algn="l" defTabSz="609585" rtl="0" eaLnBrk="1" fontAlgn="auto" latinLnBrk="0" hangingPunct="1">
              <a:lnSpc>
                <a:spcPct val="100000"/>
              </a:lnSpc>
              <a:spcBef>
                <a:spcPts val="0"/>
              </a:spcBef>
              <a:spcAft>
                <a:spcPts val="1333"/>
              </a:spcAft>
              <a:buClrTx/>
              <a:buSzTx/>
              <a:buFontTx/>
              <a:buNone/>
              <a:tabLst/>
              <a:defRPr/>
            </a:pPr>
            <a:r>
              <a:rPr lang="fi-FI" sz="1400" b="1" u="none" baseline="0" noProof="1">
                <a:solidFill>
                  <a:schemeClr val="bg1"/>
                </a:solidFill>
                <a:latin typeface="Verdana" panose="020B0604030504040204" pitchFamily="34" charset="0"/>
                <a:ea typeface="Verdana" panose="020B0604030504040204" pitchFamily="34" charset="0"/>
                <a:cs typeface="Segoe UI" panose="020B0502040204020203" pitchFamily="34" charset="0"/>
              </a:rPr>
              <a:t>Seuraa meitä sosiaalisessa mediassa: </a:t>
            </a:r>
            <a:endParaRPr lang="fi-FI" sz="1400" u="none" baseline="0" noProof="1">
              <a:solidFill>
                <a:schemeClr val="bg1"/>
              </a:solidFill>
              <a:latin typeface="Verdana" panose="020B0604030504040204" pitchFamily="34" charset="0"/>
              <a:ea typeface="Verdana" panose="020B0604030504040204" pitchFamily="34" charset="0"/>
              <a:cs typeface="Segoe UI" panose="020B0502040204020203" pitchFamily="34" charset="0"/>
            </a:endParaRPr>
          </a:p>
          <a:p>
            <a:pPr marL="383990" lvl="0" indent="-143996">
              <a:lnSpc>
                <a:spcPct val="100000"/>
              </a:lnSpc>
              <a:spcAft>
                <a:spcPts val="1333"/>
              </a:spcAft>
              <a:buClr>
                <a:schemeClr val="accent2"/>
              </a:buClr>
              <a:buFont typeface="Arial" panose="020B0604020202020204" pitchFamily="34" charset="0"/>
              <a:buChar char="•"/>
            </a:pPr>
            <a:r>
              <a:rPr lang="fi-FI" sz="1400" u="none" baseline="0" noProof="1">
                <a:solidFill>
                  <a:schemeClr val="bg1"/>
                </a:solidFill>
                <a:latin typeface="Verdana" panose="020B0604030504040204" pitchFamily="34" charset="0"/>
                <a:ea typeface="Verdana" panose="020B0604030504040204" pitchFamily="34" charset="0"/>
                <a:cs typeface="Segoe UI" panose="020B0502040204020203" pitchFamily="34" charset="0"/>
                <a:hlinkClick r:id="rId5">
                  <a:extLst>
                    <a:ext uri="{A12FA001-AC4F-418D-AE19-62706E023703}">
                      <ahyp:hlinkClr xmlns:ahyp="http://schemas.microsoft.com/office/drawing/2018/hyperlinkcolor" val="tx"/>
                    </a:ext>
                  </a:extLst>
                </a:hlinkClick>
              </a:rPr>
              <a:t>Länsi-Uudenmaan hyvinvointialue</a:t>
            </a:r>
            <a:endParaRPr lang="fi-FI" sz="1400" u="none" baseline="0" noProof="1">
              <a:solidFill>
                <a:schemeClr val="bg1"/>
              </a:solidFill>
              <a:latin typeface="Verdana" panose="020B0604030504040204" pitchFamily="34" charset="0"/>
              <a:ea typeface="Verdana" panose="020B0604030504040204" pitchFamily="34" charset="0"/>
              <a:cs typeface="Segoe UI" panose="020B0502040204020203" pitchFamily="34" charset="0"/>
            </a:endParaRPr>
          </a:p>
          <a:p>
            <a:pPr marL="383990" lvl="0" indent="-143996">
              <a:lnSpc>
                <a:spcPct val="100000"/>
              </a:lnSpc>
              <a:spcAft>
                <a:spcPts val="1333"/>
              </a:spcAft>
              <a:buClr>
                <a:schemeClr val="accent2"/>
              </a:buClr>
              <a:buFont typeface="Arial" panose="020B0604020202020204" pitchFamily="34" charset="0"/>
              <a:buChar char="•"/>
            </a:pPr>
            <a:r>
              <a:rPr lang="fi-FI" sz="1400" u="none" baseline="0" noProof="1">
                <a:solidFill>
                  <a:schemeClr val="bg1"/>
                </a:solidFill>
                <a:latin typeface="Verdana" panose="020B0604030504040204" pitchFamily="34" charset="0"/>
                <a:ea typeface="Verdana" panose="020B0604030504040204" pitchFamily="34" charset="0"/>
                <a:cs typeface="Segoe UI" panose="020B0502040204020203" pitchFamily="34" charset="0"/>
                <a:hlinkClick r:id="rId6">
                  <a:extLst>
                    <a:ext uri="{A12FA001-AC4F-418D-AE19-62706E023703}">
                      <ahyp:hlinkClr xmlns:ahyp="http://schemas.microsoft.com/office/drawing/2018/hyperlinkcolor" val="tx"/>
                    </a:ext>
                  </a:extLst>
                </a:hlinkClick>
              </a:rPr>
              <a:t>@luhyvinvointialue</a:t>
            </a:r>
            <a:endParaRPr lang="fi-FI" sz="1400" u="none" baseline="0" noProof="1">
              <a:solidFill>
                <a:schemeClr val="bg1"/>
              </a:solidFill>
              <a:latin typeface="Verdana" panose="020B0604030504040204" pitchFamily="34" charset="0"/>
              <a:ea typeface="Verdana" panose="020B0604030504040204" pitchFamily="34" charset="0"/>
              <a:cs typeface="Segoe UI" panose="020B0502040204020203" pitchFamily="34" charset="0"/>
            </a:endParaRPr>
          </a:p>
          <a:p>
            <a:pPr marL="383990" lvl="0" indent="-143996">
              <a:lnSpc>
                <a:spcPct val="100000"/>
              </a:lnSpc>
              <a:spcAft>
                <a:spcPts val="1333"/>
              </a:spcAft>
              <a:buClr>
                <a:schemeClr val="accent2"/>
              </a:buClr>
              <a:buFont typeface="Arial" panose="020B0604020202020204" pitchFamily="34" charset="0"/>
              <a:buChar char="•"/>
            </a:pPr>
            <a:r>
              <a:rPr lang="fi-FI" sz="1400" u="none" baseline="0" noProof="1">
                <a:solidFill>
                  <a:schemeClr val="bg1"/>
                </a:solidFill>
                <a:latin typeface="Verdana" panose="020B0604030504040204" pitchFamily="34" charset="0"/>
                <a:ea typeface="Verdana" panose="020B0604030504040204" pitchFamily="34" charset="0"/>
                <a:cs typeface="Segoe UI" panose="020B0502040204020203" pitchFamily="34" charset="0"/>
                <a:hlinkClick r:id="rId7">
                  <a:extLst>
                    <a:ext uri="{A12FA001-AC4F-418D-AE19-62706E023703}">
                      <ahyp:hlinkClr xmlns:ahyp="http://schemas.microsoft.com/office/drawing/2018/hyperlinkcolor" val="tx"/>
                    </a:ext>
                  </a:extLst>
                </a:hlinkClick>
              </a:rPr>
              <a:t>Länsi-Uudenmaan hyvinvointialue</a:t>
            </a:r>
            <a:endParaRPr lang="fi-FI" sz="1400" u="none" baseline="0" noProof="1">
              <a:solidFill>
                <a:schemeClr val="bg1"/>
              </a:solidFill>
              <a:latin typeface="Verdana" panose="020B0604030504040204" pitchFamily="34" charset="0"/>
              <a:ea typeface="Verdana" panose="020B0604030504040204" pitchFamily="34" charset="0"/>
              <a:cs typeface="Segoe UI" panose="020B0502040204020203" pitchFamily="34" charset="0"/>
            </a:endParaRPr>
          </a:p>
          <a:p>
            <a:pPr marL="383990" lvl="0" indent="-143996">
              <a:lnSpc>
                <a:spcPct val="100000"/>
              </a:lnSpc>
              <a:spcAft>
                <a:spcPts val="1333"/>
              </a:spcAft>
              <a:buClr>
                <a:schemeClr val="accent2"/>
              </a:buClr>
              <a:buFont typeface="Arial" panose="020B0604020202020204" pitchFamily="34" charset="0"/>
              <a:buChar char="•"/>
            </a:pPr>
            <a:r>
              <a:rPr lang="fi-FI" sz="1400" u="none" baseline="0" noProof="1">
                <a:solidFill>
                  <a:schemeClr val="bg1"/>
                </a:solidFill>
                <a:latin typeface="Verdana" panose="020B0604030504040204" pitchFamily="34" charset="0"/>
                <a:ea typeface="Verdana" panose="020B0604030504040204" pitchFamily="34" charset="0"/>
                <a:cs typeface="Segoe UI" panose="020B0502040204020203" pitchFamily="34" charset="0"/>
                <a:hlinkClick r:id="rId8">
                  <a:extLst>
                    <a:ext uri="{A12FA001-AC4F-418D-AE19-62706E023703}">
                      <ahyp:hlinkClr xmlns:ahyp="http://schemas.microsoft.com/office/drawing/2018/hyperlinkcolor" val="tx"/>
                    </a:ext>
                  </a:extLst>
                </a:hlinkClick>
              </a:rPr>
              <a:t>@LUhyvinvointi</a:t>
            </a:r>
            <a:endParaRPr lang="fi-FI" sz="1400" u="none" baseline="0" noProof="1">
              <a:solidFill>
                <a:schemeClr val="bg1"/>
              </a:solidFill>
              <a:latin typeface="Verdana" panose="020B0604030504040204" pitchFamily="34" charset="0"/>
              <a:ea typeface="Verdana" panose="020B0604030504040204" pitchFamily="34" charset="0"/>
              <a:cs typeface="Segoe UI" panose="020B0502040204020203" pitchFamily="34" charset="0"/>
            </a:endParaRPr>
          </a:p>
          <a:p>
            <a:pPr marL="383990" lvl="0" indent="-143996">
              <a:lnSpc>
                <a:spcPct val="100000"/>
              </a:lnSpc>
              <a:spcAft>
                <a:spcPts val="1333"/>
              </a:spcAft>
              <a:buClr>
                <a:schemeClr val="accent2"/>
              </a:buClr>
              <a:buFont typeface="Arial" panose="020B0604020202020204" pitchFamily="34" charset="0"/>
              <a:buChar char="•"/>
            </a:pPr>
            <a:r>
              <a:rPr lang="fi-FI" sz="1400" u="none" baseline="0" noProof="1">
                <a:solidFill>
                  <a:schemeClr val="bg1"/>
                </a:solidFill>
                <a:latin typeface="Verdana" panose="020B0604030504040204" pitchFamily="34" charset="0"/>
                <a:ea typeface="Verdana" panose="020B0604030504040204" pitchFamily="34" charset="0"/>
                <a:cs typeface="Segoe UI" panose="020B0502040204020203" pitchFamily="34" charset="0"/>
                <a:hlinkClick r:id="rId9">
                  <a:extLst>
                    <a:ext uri="{A12FA001-AC4F-418D-AE19-62706E023703}">
                      <ahyp:hlinkClr xmlns:ahyp="http://schemas.microsoft.com/office/drawing/2018/hyperlinkcolor" val="tx"/>
                    </a:ext>
                  </a:extLst>
                </a:hlinkClick>
              </a:rPr>
              <a:t>Länsi-Uudenmaan hyvinvointialue</a:t>
            </a:r>
            <a:endParaRPr lang="fi-FI" sz="1400" u="none" baseline="0" noProof="1">
              <a:solidFill>
                <a:schemeClr val="bg1"/>
              </a:solidFill>
              <a:latin typeface="Verdana" panose="020B0604030504040204" pitchFamily="34" charset="0"/>
              <a:ea typeface="Verdana" panose="020B0604030504040204" pitchFamily="34" charset="0"/>
              <a:cs typeface="Segoe UI" panose="020B0502040204020203" pitchFamily="34" charset="0"/>
            </a:endParaRPr>
          </a:p>
        </p:txBody>
      </p:sp>
      <p:grpSp>
        <p:nvGrpSpPr>
          <p:cNvPr id="7" name="Ryhmä 6">
            <a:extLst>
              <a:ext uri="{FF2B5EF4-FFF2-40B4-BE49-F238E27FC236}">
                <a16:creationId xmlns:a16="http://schemas.microsoft.com/office/drawing/2014/main" id="{F3E55FF2-F722-C945-7200-DC2A02A3246A}"/>
              </a:ext>
              <a:ext uri="{C183D7F6-B498-43B3-948B-1728B52AA6E4}">
                <adec:decorative xmlns:adec="http://schemas.microsoft.com/office/drawing/2017/decorative" val="1"/>
              </a:ext>
            </a:extLst>
          </p:cNvPr>
          <p:cNvGrpSpPr/>
          <p:nvPr userDrawn="1"/>
        </p:nvGrpSpPr>
        <p:grpSpPr>
          <a:xfrm>
            <a:off x="483829" y="4438077"/>
            <a:ext cx="240000" cy="1748249"/>
            <a:chOff x="362872" y="3351417"/>
            <a:chExt cx="180000" cy="1311187"/>
          </a:xfrm>
          <a:solidFill>
            <a:schemeClr val="bg1"/>
          </a:solidFill>
        </p:grpSpPr>
        <p:pic>
          <p:nvPicPr>
            <p:cNvPr id="9" name="Kuva 8">
              <a:extLst>
                <a:ext uri="{FF2B5EF4-FFF2-40B4-BE49-F238E27FC236}">
                  <a16:creationId xmlns:a16="http://schemas.microsoft.com/office/drawing/2014/main" id="{35159393-3EDD-963F-6978-AB832C983871}"/>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362873" y="4534034"/>
              <a:ext cx="179998" cy="128570"/>
            </a:xfrm>
            <a:prstGeom prst="rect">
              <a:avLst/>
            </a:prstGeom>
          </p:spPr>
        </p:pic>
        <p:pic>
          <p:nvPicPr>
            <p:cNvPr id="28" name="Kuva 27">
              <a:extLst>
                <a:ext uri="{FF2B5EF4-FFF2-40B4-BE49-F238E27FC236}">
                  <a16:creationId xmlns:a16="http://schemas.microsoft.com/office/drawing/2014/main" id="{D04B51BB-B6C4-52C0-94A3-98FF3877CF8A}"/>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362872" y="3351417"/>
              <a:ext cx="180000" cy="180000"/>
            </a:xfrm>
            <a:prstGeom prst="rect">
              <a:avLst/>
            </a:prstGeom>
          </p:spPr>
        </p:pic>
        <p:pic>
          <p:nvPicPr>
            <p:cNvPr id="30" name="Kuva 29">
              <a:extLst>
                <a:ext uri="{FF2B5EF4-FFF2-40B4-BE49-F238E27FC236}">
                  <a16:creationId xmlns:a16="http://schemas.microsoft.com/office/drawing/2014/main" id="{5DAE37C5-9D32-1B3B-E799-BAAEEE199594}"/>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362872" y="3655013"/>
              <a:ext cx="180000" cy="180000"/>
            </a:xfrm>
            <a:prstGeom prst="rect">
              <a:avLst/>
            </a:prstGeom>
          </p:spPr>
        </p:pic>
        <p:pic>
          <p:nvPicPr>
            <p:cNvPr id="32" name="Kuva 31">
              <a:extLst>
                <a:ext uri="{FF2B5EF4-FFF2-40B4-BE49-F238E27FC236}">
                  <a16:creationId xmlns:a16="http://schemas.microsoft.com/office/drawing/2014/main" id="{ED768772-2349-8F9E-9EA1-DF1974D51E50}"/>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362872" y="3937180"/>
              <a:ext cx="180000" cy="180000"/>
            </a:xfrm>
            <a:prstGeom prst="rect">
              <a:avLst/>
            </a:prstGeom>
          </p:spPr>
        </p:pic>
        <p:pic>
          <p:nvPicPr>
            <p:cNvPr id="34" name="Kuva 33">
              <a:extLst>
                <a:ext uri="{FF2B5EF4-FFF2-40B4-BE49-F238E27FC236}">
                  <a16:creationId xmlns:a16="http://schemas.microsoft.com/office/drawing/2014/main" id="{E479BCF5-AD3F-9031-78B8-60688155B961}"/>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362872" y="4243157"/>
              <a:ext cx="179999" cy="148235"/>
            </a:xfrm>
            <a:prstGeom prst="rect">
              <a:avLst/>
            </a:prstGeom>
          </p:spPr>
        </p:pic>
      </p:grpSp>
    </p:spTree>
    <p:extLst>
      <p:ext uri="{BB962C8B-B14F-4D97-AF65-F5344CB8AC3E}">
        <p14:creationId xmlns:p14="http://schemas.microsoft.com/office/powerpoint/2010/main" val="372038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905864B-367E-4228-9E87-2BB44A90367F}"/>
              </a:ext>
              <a:ext uri="{C183D7F6-B498-43B3-948B-1728B52AA6E4}">
                <adec:decorative xmlns:adec="http://schemas.microsoft.com/office/drawing/2017/decorative" val="1"/>
              </a:ext>
            </a:extLst>
          </p:cNvPr>
          <p:cNvSpPr/>
          <p:nvPr userDrawn="1"/>
        </p:nvSpPr>
        <p:spPr>
          <a:xfrm>
            <a:off x="486787" y="1712685"/>
            <a:ext cx="5280000" cy="43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pic>
        <p:nvPicPr>
          <p:cNvPr id="5" name="Graphic 4" descr="Länsi-Uudenmaan hyvinvointialueen tunnus.">
            <a:extLst>
              <a:ext uri="{FF2B5EF4-FFF2-40B4-BE49-F238E27FC236}">
                <a16:creationId xmlns:a16="http://schemas.microsoft.com/office/drawing/2014/main" id="{7195974A-5FEB-BEA2-CC07-9263FB173E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8039" y="2057960"/>
            <a:ext cx="3473451" cy="438995"/>
          </a:xfrm>
          <a:prstGeom prst="rect">
            <a:avLst/>
          </a:prstGeom>
        </p:spPr>
      </p:pic>
      <p:sp>
        <p:nvSpPr>
          <p:cNvPr id="2" name="Otsikko 1">
            <a:extLst>
              <a:ext uri="{FF2B5EF4-FFF2-40B4-BE49-F238E27FC236}">
                <a16:creationId xmlns:a16="http://schemas.microsoft.com/office/drawing/2014/main" id="{C9DEC58A-A02E-4C8D-BE9D-FB143A61B227}"/>
              </a:ext>
            </a:extLst>
          </p:cNvPr>
          <p:cNvSpPr>
            <a:spLocks noGrp="1"/>
          </p:cNvSpPr>
          <p:nvPr>
            <p:ph type="ctrTitle"/>
          </p:nvPr>
        </p:nvSpPr>
        <p:spPr>
          <a:xfrm>
            <a:off x="973573" y="2591517"/>
            <a:ext cx="4656760" cy="2513883"/>
          </a:xfrm>
        </p:spPr>
        <p:txBody>
          <a:bodyPr wrap="square" anchor="b">
            <a:noAutofit/>
          </a:bodyPr>
          <a:lstStyle>
            <a:lvl1pPr algn="l">
              <a:defRPr sz="4267">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845507CB-1BF9-456E-B76D-A7E62643274D}"/>
              </a:ext>
            </a:extLst>
          </p:cNvPr>
          <p:cNvSpPr>
            <a:spLocks noGrp="1"/>
          </p:cNvSpPr>
          <p:nvPr>
            <p:ph type="subTitle" idx="1"/>
          </p:nvPr>
        </p:nvSpPr>
        <p:spPr>
          <a:xfrm>
            <a:off x="973573" y="5211063"/>
            <a:ext cx="4656760" cy="806400"/>
          </a:xfrm>
        </p:spPr>
        <p:txBody>
          <a:bodyPr wrap="square">
            <a:noAutofit/>
          </a:bodyPr>
          <a:lstStyle>
            <a:lvl1pPr marL="0" indent="0" algn="l">
              <a:buNone/>
              <a:defRPr sz="18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i-FI"/>
              <a:t>Muokkaa alaotsikon perustyyliä napsautt.</a:t>
            </a:r>
            <a:endParaRPr lang="fi-FI" dirty="0"/>
          </a:p>
        </p:txBody>
      </p:sp>
    </p:spTree>
    <p:extLst>
      <p:ext uri="{BB962C8B-B14F-4D97-AF65-F5344CB8AC3E}">
        <p14:creationId xmlns:p14="http://schemas.microsoft.com/office/powerpoint/2010/main" val="3153929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Footer Placeholder 4"/>
          <p:cNvSpPr>
            <a:spLocks noGrp="1"/>
          </p:cNvSpPr>
          <p:nvPr>
            <p:ph type="ftr" sz="quarter" idx="11"/>
          </p:nvPr>
        </p:nvSpPr>
        <p:spPr>
          <a:xfrm>
            <a:off x="838199" y="6356351"/>
            <a:ext cx="8420724" cy="365125"/>
          </a:xfrm>
        </p:spPr>
        <p:txBody>
          <a:bodyPr/>
          <a:lstStyle>
            <a:lvl1pPr algn="l">
              <a:defRPr/>
            </a:lvl1pPr>
          </a:lstStyle>
          <a:p>
            <a:r>
              <a:rPr lang="fi-FI" dirty="0"/>
              <a:t>Länsi-Uudenmaan hyvinvointialue – Västra </a:t>
            </a:r>
            <a:r>
              <a:rPr lang="fi-FI" dirty="0" err="1"/>
              <a:t>Nylands</a:t>
            </a:r>
            <a:r>
              <a:rPr lang="fi-FI" dirty="0"/>
              <a:t> </a:t>
            </a:r>
            <a:r>
              <a:rPr lang="fi-FI" dirty="0" err="1"/>
              <a:t>välfärdsområde</a:t>
            </a:r>
            <a:endParaRPr lang="fi-FI" dirty="0"/>
          </a:p>
        </p:txBody>
      </p:sp>
      <p:sp>
        <p:nvSpPr>
          <p:cNvPr id="4" name="Date Placeholder 3"/>
          <p:cNvSpPr>
            <a:spLocks noGrp="1"/>
          </p:cNvSpPr>
          <p:nvPr>
            <p:ph type="dt" sz="half" idx="10"/>
          </p:nvPr>
        </p:nvSpPr>
        <p:spPr/>
        <p:txBody>
          <a:bodyPr/>
          <a:lstStyle/>
          <a:p>
            <a:fld id="{6DCBB316-7678-42C6-84FE-7706B0DC11AE}" type="datetime1">
              <a:rPr lang="fi-FI" smtClean="0"/>
              <a:t>13.2.2024</a:t>
            </a:fld>
            <a:endParaRPr lang="fi-FI"/>
          </a:p>
        </p:txBody>
      </p:sp>
      <p:sp>
        <p:nvSpPr>
          <p:cNvPr id="6" name="Slide Number Placeholder 5"/>
          <p:cNvSpPr>
            <a:spLocks noGrp="1"/>
          </p:cNvSpPr>
          <p:nvPr>
            <p:ph type="sldNum" sz="quarter" idx="12"/>
          </p:nvPr>
        </p:nvSpPr>
        <p:spPr/>
        <p:txBody>
          <a:bodyPr/>
          <a:lstStyle/>
          <a:p>
            <a:fld id="{07F0CC26-4241-4995-BDB3-9E0D3B0C702B}" type="slidenum">
              <a:rPr lang="fi-FI" smtClean="0"/>
              <a:t>‹#›</a:t>
            </a:fld>
            <a:endParaRPr lang="fi-FI"/>
          </a:p>
        </p:txBody>
      </p:sp>
    </p:spTree>
    <p:extLst>
      <p:ext uri="{BB962C8B-B14F-4D97-AF65-F5344CB8AC3E}">
        <p14:creationId xmlns:p14="http://schemas.microsoft.com/office/powerpoint/2010/main" val="3817516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57AFD85-698E-4C49-8E1F-CDEE7541F16B}"/>
              </a:ext>
            </a:extLst>
          </p:cNvPr>
          <p:cNvSpPr>
            <a:spLocks noGrp="1"/>
          </p:cNvSpPr>
          <p:nvPr>
            <p:ph type="title" orient="vert"/>
          </p:nvPr>
        </p:nvSpPr>
        <p:spPr>
          <a:xfrm>
            <a:off x="8778306" y="1219201"/>
            <a:ext cx="2628900" cy="4957233"/>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83CA99B-6651-41A2-B946-5DA0E6B847FC}"/>
              </a:ext>
            </a:extLst>
          </p:cNvPr>
          <p:cNvSpPr>
            <a:spLocks noGrp="1"/>
          </p:cNvSpPr>
          <p:nvPr>
            <p:ph type="body" orient="vert" idx="1"/>
          </p:nvPr>
        </p:nvSpPr>
        <p:spPr>
          <a:xfrm>
            <a:off x="838203" y="1219201"/>
            <a:ext cx="7736904" cy="495723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8696AD1C-D455-4776-B1E5-06FC373C2DCD}"/>
              </a:ext>
            </a:extLst>
          </p:cNvPr>
          <p:cNvSpPr>
            <a:spLocks noGrp="1"/>
          </p:cNvSpPr>
          <p:nvPr>
            <p:ph type="ftr" sz="quarter" idx="11"/>
          </p:nvPr>
        </p:nvSpPr>
        <p:spPr>
          <a:xfrm>
            <a:off x="838201" y="6356351"/>
            <a:ext cx="8420723" cy="365125"/>
          </a:xfrm>
        </p:spPr>
        <p:txBody>
          <a:bodyPr/>
          <a:lstStyle>
            <a:lvl1pPr algn="l">
              <a:defRPr/>
            </a:lvl1pPr>
          </a:lstStyle>
          <a:p>
            <a:r>
              <a:rPr lang="fi-FI" dirty="0"/>
              <a:t>Länsi-Uudenmaan hyvinvointialue – Västra </a:t>
            </a:r>
            <a:r>
              <a:rPr lang="fi-FI" dirty="0" err="1"/>
              <a:t>Nylands</a:t>
            </a:r>
            <a:r>
              <a:rPr lang="fi-FI" dirty="0"/>
              <a:t> </a:t>
            </a:r>
            <a:r>
              <a:rPr lang="fi-FI" dirty="0" err="1"/>
              <a:t>välfärdsområde</a:t>
            </a:r>
            <a:endParaRPr lang="fi-FI" dirty="0"/>
          </a:p>
        </p:txBody>
      </p:sp>
      <p:sp>
        <p:nvSpPr>
          <p:cNvPr id="4" name="Päivämäärän paikkamerkki 3">
            <a:extLst>
              <a:ext uri="{FF2B5EF4-FFF2-40B4-BE49-F238E27FC236}">
                <a16:creationId xmlns:a16="http://schemas.microsoft.com/office/drawing/2014/main" id="{48D92976-FAC4-49F8-AA96-F8600931A416}"/>
              </a:ext>
            </a:extLst>
          </p:cNvPr>
          <p:cNvSpPr>
            <a:spLocks noGrp="1"/>
          </p:cNvSpPr>
          <p:nvPr>
            <p:ph type="dt" sz="half" idx="10"/>
          </p:nvPr>
        </p:nvSpPr>
        <p:spPr/>
        <p:txBody>
          <a:bodyPr/>
          <a:lstStyle/>
          <a:p>
            <a:fld id="{38EC7AA3-711B-4957-8BF4-F4F1C7C090CE}" type="datetime1">
              <a:rPr lang="fi-FI" smtClean="0"/>
              <a:t>13.2.2024</a:t>
            </a:fld>
            <a:endParaRPr lang="fi-FI" dirty="0"/>
          </a:p>
        </p:txBody>
      </p:sp>
      <p:sp>
        <p:nvSpPr>
          <p:cNvPr id="6" name="Dian numeron paikkamerkki 5">
            <a:extLst>
              <a:ext uri="{FF2B5EF4-FFF2-40B4-BE49-F238E27FC236}">
                <a16:creationId xmlns:a16="http://schemas.microsoft.com/office/drawing/2014/main" id="{ADD2BAEB-C6D2-4B15-A5E3-B4272DDBFB60}"/>
              </a:ext>
            </a:extLst>
          </p:cNvPr>
          <p:cNvSpPr>
            <a:spLocks noGrp="1"/>
          </p:cNvSpPr>
          <p:nvPr>
            <p:ph type="sldNum" sz="quarter" idx="12"/>
          </p:nvPr>
        </p:nvSpPr>
        <p:spPr/>
        <p:txBody>
          <a:bodyPr/>
          <a:lstStyle/>
          <a:p>
            <a:fld id="{07F0CC26-4241-4995-BDB3-9E0D3B0C702B}" type="slidenum">
              <a:rPr lang="fi-FI" smtClean="0"/>
              <a:pPr/>
              <a:t>‹#›</a:t>
            </a:fld>
            <a:endParaRPr lang="fi-FI" dirty="0"/>
          </a:p>
        </p:txBody>
      </p:sp>
    </p:spTree>
    <p:extLst>
      <p:ext uri="{BB962C8B-B14F-4D97-AF65-F5344CB8AC3E}">
        <p14:creationId xmlns:p14="http://schemas.microsoft.com/office/powerpoint/2010/main" val="4145842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Otsikko ja sisältö 2">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8ED619-530B-4981-BAB4-E3CCF506AA39}"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a:xfrm>
            <a:off x="1703293" y="6578053"/>
            <a:ext cx="4392708" cy="226547"/>
          </a:xfrm>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5" name="Otsikko 1">
            <a:extLst>
              <a:ext uri="{FF2B5EF4-FFF2-40B4-BE49-F238E27FC236}">
                <a16:creationId xmlns:a16="http://schemas.microsoft.com/office/drawing/2014/main" id="{58942009-D74E-F649-8E12-9BCBA30B2196}"/>
              </a:ext>
            </a:extLst>
          </p:cNvPr>
          <p:cNvSpPr>
            <a:spLocks noGrp="1"/>
          </p:cNvSpPr>
          <p:nvPr>
            <p:ph type="title"/>
          </p:nvPr>
        </p:nvSpPr>
        <p:spPr>
          <a:xfrm>
            <a:off x="1095873" y="960796"/>
            <a:ext cx="9955307" cy="1035424"/>
          </a:xfrm>
        </p:spPr>
        <p:txBody>
          <a:bodyPr/>
          <a:lstStyle/>
          <a:p>
            <a:r>
              <a:rPr lang="fi-FI"/>
              <a:t>Muokkaa ots. perustyyl. napsautt.</a:t>
            </a:r>
          </a:p>
        </p:txBody>
      </p:sp>
      <p:sp>
        <p:nvSpPr>
          <p:cNvPr id="16" name="Sisällön paikkamerkki 2">
            <a:extLst>
              <a:ext uri="{FF2B5EF4-FFF2-40B4-BE49-F238E27FC236}">
                <a16:creationId xmlns:a16="http://schemas.microsoft.com/office/drawing/2014/main" id="{DE439ABF-A3F2-6C4C-AADE-6BC076BA82CC}"/>
              </a:ext>
            </a:extLst>
          </p:cNvPr>
          <p:cNvSpPr>
            <a:spLocks noGrp="1"/>
          </p:cNvSpPr>
          <p:nvPr>
            <p:ph idx="1"/>
          </p:nvPr>
        </p:nvSpPr>
        <p:spPr>
          <a:xfrm>
            <a:off x="1145301" y="2239435"/>
            <a:ext cx="9955307"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225327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09409C4D-6212-334E-B51B-163F4EF5F4D7}"/>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chemeClr val="accent2"/>
          </a:solidFill>
        </p:spPr>
        <p:txBody>
          <a:bodyPr wrap="square" lIns="0" tIns="0" rIns="0" bIns="0" rtlCol="0"/>
          <a:lstStyle/>
          <a:p>
            <a:endParaRPr sz="1013"/>
          </a:p>
        </p:txBody>
      </p:sp>
      <p:sp>
        <p:nvSpPr>
          <p:cNvPr id="10" name="Suorakulmio 8">
            <a:extLst>
              <a:ext uri="{FF2B5EF4-FFF2-40B4-BE49-F238E27FC236}">
                <a16:creationId xmlns:a16="http://schemas.microsoft.com/office/drawing/2014/main" id="{18B82477-D815-904E-8AB9-6CC952E84FAF}"/>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9">
            <a:extLst>
              <a:ext uri="{FF2B5EF4-FFF2-40B4-BE49-F238E27FC236}">
                <a16:creationId xmlns:a16="http://schemas.microsoft.com/office/drawing/2014/main" id="{DE8C1EBD-04E6-6242-9D30-51187542E709}"/>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1095874" y="960796"/>
            <a:ext cx="9955306" cy="1035424"/>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1145302" y="2239435"/>
            <a:ext cx="9955306"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F622F15-764A-42B1-8516-013486C2F245}"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pic>
        <p:nvPicPr>
          <p:cNvPr id="12" name="Kuva 11">
            <a:extLst>
              <a:ext uri="{FF2B5EF4-FFF2-40B4-BE49-F238E27FC236}">
                <a16:creationId xmlns:a16="http://schemas.microsoft.com/office/drawing/2014/main" id="{7D3FEB8F-B8A4-E74C-88B8-8BD6470EE2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474562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kuva 1">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1AE1ED7D-0B42-4C14-BAC8-31EA1BE4188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7040" y="5957246"/>
            <a:ext cx="1980734" cy="292062"/>
          </a:xfrm>
          <a:prstGeom prst="rect">
            <a:avLst/>
          </a:prstGeom>
        </p:spPr>
      </p:pic>
      <p:sp>
        <p:nvSpPr>
          <p:cNvPr id="11" name="Suorakulmio 16">
            <a:extLst>
              <a:ext uri="{FF2B5EF4-FFF2-40B4-BE49-F238E27FC236}">
                <a16:creationId xmlns:a16="http://schemas.microsoft.com/office/drawing/2014/main" id="{17C34485-59C6-974A-A2D4-13EFFC538261}"/>
              </a:ext>
              <a:ext uri="{C183D7F6-B498-43B3-948B-1728B52AA6E4}">
                <adec:decorative xmlns:adec="http://schemas.microsoft.com/office/drawing/2017/decorative" val="1"/>
              </a:ext>
            </a:extLst>
          </p:cNvPr>
          <p:cNvSpPr/>
          <p:nvPr userDrawn="1"/>
        </p:nvSpPr>
        <p:spPr>
          <a:xfrm>
            <a:off x="149505" y="1"/>
            <a:ext cx="11887199"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8">
            <a:extLst>
              <a:ext uri="{FF2B5EF4-FFF2-40B4-BE49-F238E27FC236}">
                <a16:creationId xmlns:a16="http://schemas.microsoft.com/office/drawing/2014/main" id="{C49EED9C-ED9D-1E4F-AE3D-5BF75E3CFC0E}"/>
              </a:ext>
              <a:ext uri="{C183D7F6-B498-43B3-948B-1728B52AA6E4}">
                <adec:decorative xmlns:adec="http://schemas.microsoft.com/office/drawing/2017/decorative" val="1"/>
              </a:ext>
            </a:extLst>
          </p:cNvPr>
          <p:cNvSpPr/>
          <p:nvPr userDrawn="1"/>
        </p:nvSpPr>
        <p:spPr>
          <a:xfrm>
            <a:off x="0" y="1"/>
            <a:ext cx="149505" cy="3429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9">
            <a:extLst>
              <a:ext uri="{FF2B5EF4-FFF2-40B4-BE49-F238E27FC236}">
                <a16:creationId xmlns:a16="http://schemas.microsoft.com/office/drawing/2014/main" id="{C1250628-096E-D74A-BDD2-8CACD424BD94}"/>
              </a:ext>
              <a:ext uri="{C183D7F6-B498-43B3-948B-1728B52AA6E4}">
                <adec:decorative xmlns:adec="http://schemas.microsoft.com/office/drawing/2017/decorative" val="1"/>
              </a:ext>
            </a:extLst>
          </p:cNvPr>
          <p:cNvSpPr/>
          <p:nvPr userDrawn="1"/>
        </p:nvSpPr>
        <p:spPr>
          <a:xfrm>
            <a:off x="12036703" y="1"/>
            <a:ext cx="159779" cy="3429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Kuvan paikkamerkki 2">
            <a:extLst>
              <a:ext uri="{FF2B5EF4-FFF2-40B4-BE49-F238E27FC236}">
                <a16:creationId xmlns:a16="http://schemas.microsoft.com/office/drawing/2014/main" id="{D4256EEF-DEEA-2C4D-A6DA-EDABA7F6F39F}"/>
              </a:ext>
            </a:extLst>
          </p:cNvPr>
          <p:cNvSpPr>
            <a:spLocks noGrp="1"/>
          </p:cNvSpPr>
          <p:nvPr>
            <p:ph type="pic" idx="14"/>
          </p:nvPr>
        </p:nvSpPr>
        <p:spPr>
          <a:xfrm>
            <a:off x="298215" y="152401"/>
            <a:ext cx="11593467" cy="31242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9" name="Otsikko 1">
            <a:extLst>
              <a:ext uri="{FF2B5EF4-FFF2-40B4-BE49-F238E27FC236}">
                <a16:creationId xmlns:a16="http://schemas.microsoft.com/office/drawing/2014/main" id="{28673B2F-1B9C-EF41-8609-EDD3CCF37955}"/>
              </a:ext>
            </a:extLst>
          </p:cNvPr>
          <p:cNvSpPr>
            <a:spLocks noGrp="1"/>
          </p:cNvSpPr>
          <p:nvPr>
            <p:ph type="ctrTitle"/>
          </p:nvPr>
        </p:nvSpPr>
        <p:spPr>
          <a:xfrm>
            <a:off x="691896" y="3534791"/>
            <a:ext cx="7876032" cy="1571773"/>
          </a:xfrm>
        </p:spPr>
        <p:txBody>
          <a:bodyPr anchor="b"/>
          <a:lstStyle>
            <a:lvl1pPr algn="l">
              <a:lnSpc>
                <a:spcPct val="90000"/>
              </a:lnSpc>
              <a:defRPr sz="4100"/>
            </a:lvl1pPr>
          </a:lstStyle>
          <a:p>
            <a:r>
              <a:rPr lang="fi-FI"/>
              <a:t>Muokkaa ots. perustyyl. napsautt.</a:t>
            </a:r>
          </a:p>
        </p:txBody>
      </p:sp>
      <p:sp>
        <p:nvSpPr>
          <p:cNvPr id="20" name="Alaotsikko 2">
            <a:extLst>
              <a:ext uri="{FF2B5EF4-FFF2-40B4-BE49-F238E27FC236}">
                <a16:creationId xmlns:a16="http://schemas.microsoft.com/office/drawing/2014/main" id="{86714B97-DE2D-B944-9E59-AA677418AA1C}"/>
              </a:ext>
            </a:extLst>
          </p:cNvPr>
          <p:cNvSpPr>
            <a:spLocks noGrp="1"/>
          </p:cNvSpPr>
          <p:nvPr>
            <p:ph type="subTitle" idx="1"/>
          </p:nvPr>
        </p:nvSpPr>
        <p:spPr>
          <a:xfrm>
            <a:off x="691896" y="5402514"/>
            <a:ext cx="7876032" cy="768117"/>
          </a:xfrm>
        </p:spPr>
        <p:txBody>
          <a:bodyPr/>
          <a:lstStyle>
            <a:lvl1pPr marL="0" indent="0" algn="l">
              <a:spcBef>
                <a:spcPts val="0"/>
              </a:spcBef>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7" name="Kuva 16">
            <a:extLst>
              <a:ext uri="{FF2B5EF4-FFF2-40B4-BE49-F238E27FC236}">
                <a16:creationId xmlns:a16="http://schemas.microsoft.com/office/drawing/2014/main" id="{421CD4E8-9E8C-9941-9FAF-8B4BCB5683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3948" y="4834018"/>
            <a:ext cx="1087181" cy="1098485"/>
          </a:xfrm>
          <a:prstGeom prst="rect">
            <a:avLst/>
          </a:prstGeom>
        </p:spPr>
      </p:pic>
    </p:spTree>
    <p:extLst>
      <p:ext uri="{BB962C8B-B14F-4D97-AF65-F5344CB8AC3E}">
        <p14:creationId xmlns:p14="http://schemas.microsoft.com/office/powerpoint/2010/main" val="263656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kuva 2">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1AE1ED7D-0B42-4C14-BAC8-31EA1BE4188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7040" y="5957246"/>
            <a:ext cx="1980734" cy="292062"/>
          </a:xfrm>
          <a:prstGeom prst="rect">
            <a:avLst/>
          </a:prstGeom>
        </p:spPr>
      </p:pic>
      <p:sp>
        <p:nvSpPr>
          <p:cNvPr id="11" name="Suorakulmio 16">
            <a:extLst>
              <a:ext uri="{FF2B5EF4-FFF2-40B4-BE49-F238E27FC236}">
                <a16:creationId xmlns:a16="http://schemas.microsoft.com/office/drawing/2014/main" id="{DEEE1D7F-894E-124B-B077-6FE24999BDE7}"/>
              </a:ext>
              <a:ext uri="{C183D7F6-B498-43B3-948B-1728B52AA6E4}">
                <adec:decorative xmlns:adec="http://schemas.microsoft.com/office/drawing/2017/decorative" val="1"/>
              </a:ext>
            </a:extLst>
          </p:cNvPr>
          <p:cNvSpPr/>
          <p:nvPr userDrawn="1"/>
        </p:nvSpPr>
        <p:spPr>
          <a:xfrm>
            <a:off x="149505" y="1"/>
            <a:ext cx="1188719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8">
            <a:extLst>
              <a:ext uri="{FF2B5EF4-FFF2-40B4-BE49-F238E27FC236}">
                <a16:creationId xmlns:a16="http://schemas.microsoft.com/office/drawing/2014/main" id="{4DA83499-9696-9A40-8170-8D25437C8B49}"/>
              </a:ext>
              <a:ext uri="{C183D7F6-B498-43B3-948B-1728B52AA6E4}">
                <adec:decorative xmlns:adec="http://schemas.microsoft.com/office/drawing/2017/decorative" val="1"/>
              </a:ext>
            </a:extLst>
          </p:cNvPr>
          <p:cNvSpPr/>
          <p:nvPr userDrawn="1"/>
        </p:nvSpPr>
        <p:spPr>
          <a:xfrm>
            <a:off x="0" y="1"/>
            <a:ext cx="149505" cy="3429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9">
            <a:extLst>
              <a:ext uri="{FF2B5EF4-FFF2-40B4-BE49-F238E27FC236}">
                <a16:creationId xmlns:a16="http://schemas.microsoft.com/office/drawing/2014/main" id="{82D80527-0907-8D45-81D6-76ABC1C91853}"/>
              </a:ext>
              <a:ext uri="{C183D7F6-B498-43B3-948B-1728B52AA6E4}">
                <adec:decorative xmlns:adec="http://schemas.microsoft.com/office/drawing/2017/decorative" val="1"/>
              </a:ext>
            </a:extLst>
          </p:cNvPr>
          <p:cNvSpPr/>
          <p:nvPr userDrawn="1"/>
        </p:nvSpPr>
        <p:spPr>
          <a:xfrm>
            <a:off x="12036703" y="1"/>
            <a:ext cx="159779" cy="3429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Kuvan paikkamerkki 2">
            <a:extLst>
              <a:ext uri="{FF2B5EF4-FFF2-40B4-BE49-F238E27FC236}">
                <a16:creationId xmlns:a16="http://schemas.microsoft.com/office/drawing/2014/main" id="{EBB92383-DCA4-7743-8F7F-65DE95953D37}"/>
              </a:ext>
            </a:extLst>
          </p:cNvPr>
          <p:cNvSpPr>
            <a:spLocks noGrp="1"/>
          </p:cNvSpPr>
          <p:nvPr>
            <p:ph type="pic" idx="14"/>
          </p:nvPr>
        </p:nvSpPr>
        <p:spPr>
          <a:xfrm>
            <a:off x="298215" y="152401"/>
            <a:ext cx="11593467" cy="31242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9" name="Otsikko 1">
            <a:extLst>
              <a:ext uri="{FF2B5EF4-FFF2-40B4-BE49-F238E27FC236}">
                <a16:creationId xmlns:a16="http://schemas.microsoft.com/office/drawing/2014/main" id="{63B0F1EA-0BC8-0B4A-B4B3-3780683E0FC3}"/>
              </a:ext>
            </a:extLst>
          </p:cNvPr>
          <p:cNvSpPr>
            <a:spLocks noGrp="1"/>
          </p:cNvSpPr>
          <p:nvPr>
            <p:ph type="ctrTitle"/>
          </p:nvPr>
        </p:nvSpPr>
        <p:spPr>
          <a:xfrm>
            <a:off x="691896" y="3534791"/>
            <a:ext cx="7876032" cy="1571773"/>
          </a:xfrm>
        </p:spPr>
        <p:txBody>
          <a:bodyPr anchor="b"/>
          <a:lstStyle>
            <a:lvl1pPr algn="l">
              <a:lnSpc>
                <a:spcPct val="90000"/>
              </a:lnSpc>
              <a:defRPr sz="4100"/>
            </a:lvl1pPr>
          </a:lstStyle>
          <a:p>
            <a:r>
              <a:rPr lang="fi-FI"/>
              <a:t>Muokkaa ots. perustyyl. napsautt.</a:t>
            </a:r>
          </a:p>
        </p:txBody>
      </p:sp>
      <p:sp>
        <p:nvSpPr>
          <p:cNvPr id="20" name="Alaotsikko 2">
            <a:extLst>
              <a:ext uri="{FF2B5EF4-FFF2-40B4-BE49-F238E27FC236}">
                <a16:creationId xmlns:a16="http://schemas.microsoft.com/office/drawing/2014/main" id="{2BB1F1C3-849D-984E-881A-32A7760F46C9}"/>
              </a:ext>
            </a:extLst>
          </p:cNvPr>
          <p:cNvSpPr>
            <a:spLocks noGrp="1"/>
          </p:cNvSpPr>
          <p:nvPr>
            <p:ph type="subTitle" idx="1"/>
          </p:nvPr>
        </p:nvSpPr>
        <p:spPr>
          <a:xfrm>
            <a:off x="691896" y="5402514"/>
            <a:ext cx="7876032" cy="768117"/>
          </a:xfrm>
        </p:spPr>
        <p:txBody>
          <a:bodyPr/>
          <a:lstStyle>
            <a:lvl1pPr marL="0" indent="0" algn="l">
              <a:spcBef>
                <a:spcPts val="0"/>
              </a:spcBef>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5" name="Kuva 14">
            <a:extLst>
              <a:ext uri="{FF2B5EF4-FFF2-40B4-BE49-F238E27FC236}">
                <a16:creationId xmlns:a16="http://schemas.microsoft.com/office/drawing/2014/main" id="{6674F8A5-0C28-7E47-8537-C67E545967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3948" y="4834018"/>
            <a:ext cx="1087181" cy="1098485"/>
          </a:xfrm>
          <a:prstGeom prst="rect">
            <a:avLst/>
          </a:prstGeom>
        </p:spPr>
      </p:pic>
    </p:spTree>
    <p:extLst>
      <p:ext uri="{BB962C8B-B14F-4D97-AF65-F5344CB8AC3E}">
        <p14:creationId xmlns:p14="http://schemas.microsoft.com/office/powerpoint/2010/main" val="2223278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kuva 3">
    <p:spTree>
      <p:nvGrpSpPr>
        <p:cNvPr id="1" name=""/>
        <p:cNvGrpSpPr/>
        <p:nvPr/>
      </p:nvGrpSpPr>
      <p:grpSpPr>
        <a:xfrm>
          <a:off x="0" y="0"/>
          <a:ext cx="0" cy="0"/>
          <a:chOff x="0" y="0"/>
          <a:chExt cx="0" cy="0"/>
        </a:xfrm>
      </p:grpSpPr>
      <p:sp>
        <p:nvSpPr>
          <p:cNvPr id="11" name="Suorakulmio 16">
            <a:extLst>
              <a:ext uri="{FF2B5EF4-FFF2-40B4-BE49-F238E27FC236}">
                <a16:creationId xmlns:a16="http://schemas.microsoft.com/office/drawing/2014/main" id="{EB265CBF-938A-1B49-8912-06DF27F41B57}"/>
              </a:ext>
              <a:ext uri="{C183D7F6-B498-43B3-948B-1728B52AA6E4}">
                <adec:decorative xmlns:adec="http://schemas.microsoft.com/office/drawing/2017/decorative" val="1"/>
              </a:ext>
            </a:extLst>
          </p:cNvPr>
          <p:cNvSpPr/>
          <p:nvPr userDrawn="1"/>
        </p:nvSpPr>
        <p:spPr>
          <a:xfrm>
            <a:off x="149505" y="1"/>
            <a:ext cx="11887199" cy="3429000"/>
          </a:xfrm>
          <a:prstGeom prst="rect">
            <a:avLst/>
          </a:prstGeom>
          <a:solidFill>
            <a:srgbClr val="63B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8">
            <a:extLst>
              <a:ext uri="{FF2B5EF4-FFF2-40B4-BE49-F238E27FC236}">
                <a16:creationId xmlns:a16="http://schemas.microsoft.com/office/drawing/2014/main" id="{040173B9-C27B-9743-9A52-83A232F5F74A}"/>
              </a:ext>
              <a:ext uri="{C183D7F6-B498-43B3-948B-1728B52AA6E4}">
                <adec:decorative xmlns:adec="http://schemas.microsoft.com/office/drawing/2017/decorative" val="1"/>
              </a:ext>
            </a:extLst>
          </p:cNvPr>
          <p:cNvSpPr/>
          <p:nvPr userDrawn="1"/>
        </p:nvSpPr>
        <p:spPr>
          <a:xfrm>
            <a:off x="0" y="1"/>
            <a:ext cx="149505" cy="3429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9">
            <a:extLst>
              <a:ext uri="{FF2B5EF4-FFF2-40B4-BE49-F238E27FC236}">
                <a16:creationId xmlns:a16="http://schemas.microsoft.com/office/drawing/2014/main" id="{96DD1A0D-0CD2-7248-8322-1A576B74A500}"/>
              </a:ext>
              <a:ext uri="{C183D7F6-B498-43B3-948B-1728B52AA6E4}">
                <adec:decorative xmlns:adec="http://schemas.microsoft.com/office/drawing/2017/decorative" val="1"/>
              </a:ext>
            </a:extLst>
          </p:cNvPr>
          <p:cNvSpPr/>
          <p:nvPr userDrawn="1"/>
        </p:nvSpPr>
        <p:spPr>
          <a:xfrm>
            <a:off x="12036703" y="1"/>
            <a:ext cx="159779" cy="3429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Kuvan paikkamerkki 2">
            <a:extLst>
              <a:ext uri="{FF2B5EF4-FFF2-40B4-BE49-F238E27FC236}">
                <a16:creationId xmlns:a16="http://schemas.microsoft.com/office/drawing/2014/main" id="{496C3EB9-6408-C04C-869C-18960185B711}"/>
              </a:ext>
            </a:extLst>
          </p:cNvPr>
          <p:cNvSpPr>
            <a:spLocks noGrp="1"/>
          </p:cNvSpPr>
          <p:nvPr>
            <p:ph type="pic" idx="14"/>
          </p:nvPr>
        </p:nvSpPr>
        <p:spPr>
          <a:xfrm>
            <a:off x="298215" y="152401"/>
            <a:ext cx="11593467" cy="31242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9" name="Otsikko 1">
            <a:extLst>
              <a:ext uri="{FF2B5EF4-FFF2-40B4-BE49-F238E27FC236}">
                <a16:creationId xmlns:a16="http://schemas.microsoft.com/office/drawing/2014/main" id="{D9E41B7A-E8F2-7642-AD91-4FE4E042AD8C}"/>
              </a:ext>
            </a:extLst>
          </p:cNvPr>
          <p:cNvSpPr>
            <a:spLocks noGrp="1"/>
          </p:cNvSpPr>
          <p:nvPr>
            <p:ph type="ctrTitle"/>
          </p:nvPr>
        </p:nvSpPr>
        <p:spPr>
          <a:xfrm>
            <a:off x="691896" y="3534791"/>
            <a:ext cx="7876032" cy="1571773"/>
          </a:xfrm>
        </p:spPr>
        <p:txBody>
          <a:bodyPr anchor="b"/>
          <a:lstStyle>
            <a:lvl1pPr algn="l">
              <a:lnSpc>
                <a:spcPct val="90000"/>
              </a:lnSpc>
              <a:defRPr sz="4100"/>
            </a:lvl1pPr>
          </a:lstStyle>
          <a:p>
            <a:r>
              <a:rPr lang="fi-FI"/>
              <a:t>Muokkaa ots. perustyyl. napsautt.</a:t>
            </a:r>
          </a:p>
        </p:txBody>
      </p:sp>
      <p:sp>
        <p:nvSpPr>
          <p:cNvPr id="20" name="Alaotsikko 2">
            <a:extLst>
              <a:ext uri="{FF2B5EF4-FFF2-40B4-BE49-F238E27FC236}">
                <a16:creationId xmlns:a16="http://schemas.microsoft.com/office/drawing/2014/main" id="{5E74069F-4A50-E341-B3DF-940D43254B57}"/>
              </a:ext>
            </a:extLst>
          </p:cNvPr>
          <p:cNvSpPr>
            <a:spLocks noGrp="1"/>
          </p:cNvSpPr>
          <p:nvPr>
            <p:ph type="subTitle" idx="1"/>
          </p:nvPr>
        </p:nvSpPr>
        <p:spPr>
          <a:xfrm>
            <a:off x="691896" y="5402514"/>
            <a:ext cx="7876032" cy="768117"/>
          </a:xfrm>
        </p:spPr>
        <p:txBody>
          <a:bodyPr/>
          <a:lstStyle>
            <a:lvl1pPr marL="0" indent="0" algn="l">
              <a:spcBef>
                <a:spcPts val="0"/>
              </a:spcBef>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21" name="Picture 20">
            <a:extLst>
              <a:ext uri="{FF2B5EF4-FFF2-40B4-BE49-F238E27FC236}">
                <a16:creationId xmlns:a16="http://schemas.microsoft.com/office/drawing/2014/main" id="{A3AD4D2B-157A-D241-85C0-FB52EAB778F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1200" y="5819774"/>
            <a:ext cx="1938057" cy="436745"/>
          </a:xfrm>
          <a:prstGeom prst="rect">
            <a:avLst/>
          </a:prstGeom>
        </p:spPr>
      </p:pic>
      <p:pic>
        <p:nvPicPr>
          <p:cNvPr id="10" name="Kuva 9">
            <a:extLst>
              <a:ext uri="{FF2B5EF4-FFF2-40B4-BE49-F238E27FC236}">
                <a16:creationId xmlns:a16="http://schemas.microsoft.com/office/drawing/2014/main" id="{F3D89748-1F52-C442-ADD8-83C5C0A3B6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3948" y="4834018"/>
            <a:ext cx="1087181" cy="1098485"/>
          </a:xfrm>
          <a:prstGeom prst="rect">
            <a:avLst/>
          </a:prstGeom>
        </p:spPr>
      </p:pic>
    </p:spTree>
    <p:extLst>
      <p:ext uri="{BB962C8B-B14F-4D97-AF65-F5344CB8AC3E}">
        <p14:creationId xmlns:p14="http://schemas.microsoft.com/office/powerpoint/2010/main" val="2859168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5" name="Suorakulmio 8">
            <a:extLst>
              <a:ext uri="{FF2B5EF4-FFF2-40B4-BE49-F238E27FC236}">
                <a16:creationId xmlns:a16="http://schemas.microsoft.com/office/drawing/2014/main" id="{988BC72E-C26D-2F49-8D60-87C200F78175}"/>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Suorakulmio 9">
            <a:extLst>
              <a:ext uri="{FF2B5EF4-FFF2-40B4-BE49-F238E27FC236}">
                <a16:creationId xmlns:a16="http://schemas.microsoft.com/office/drawing/2014/main" id="{0E45C96E-8563-9B41-B52F-54464BCD5C61}"/>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object 6">
            <a:extLst>
              <a:ext uri="{FF2B5EF4-FFF2-40B4-BE49-F238E27FC236}">
                <a16:creationId xmlns:a16="http://schemas.microsoft.com/office/drawing/2014/main" id="{1071D780-CEDF-5146-A203-4435696FE341}"/>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rgbClr val="FF611A"/>
          </a:solidFill>
        </p:spPr>
        <p:txBody>
          <a:bodyPr wrap="square" lIns="0" tIns="0" rIns="0" bIns="0" rtlCol="0"/>
          <a:lstStyle/>
          <a:p>
            <a:endParaRPr sz="1013"/>
          </a:p>
        </p:txBody>
      </p:sp>
      <p:pic>
        <p:nvPicPr>
          <p:cNvPr id="28" name="Kuva 11">
            <a:extLst>
              <a:ext uri="{FF2B5EF4-FFF2-40B4-BE49-F238E27FC236}">
                <a16:creationId xmlns:a16="http://schemas.microsoft.com/office/drawing/2014/main" id="{58373FF2-1A6E-5245-B043-72BF0BCE351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7040" y="5957246"/>
            <a:ext cx="1980734" cy="292062"/>
          </a:xfrm>
          <a:prstGeom prst="rect">
            <a:avLst/>
          </a:prstGeom>
        </p:spPr>
      </p:pic>
      <p:sp>
        <p:nvSpPr>
          <p:cNvPr id="4" name="Date Placeholder 3">
            <a:extLst>
              <a:ext uri="{FF2B5EF4-FFF2-40B4-BE49-F238E27FC236}">
                <a16:creationId xmlns:a16="http://schemas.microsoft.com/office/drawing/2014/main" id="{7089AC9C-6CBF-4D94-9C34-052E14E7A13C}"/>
              </a:ext>
            </a:extLst>
          </p:cNvPr>
          <p:cNvSpPr>
            <a:spLocks noGrp="1"/>
          </p:cNvSpPr>
          <p:nvPr>
            <p:ph type="dt" sz="half" idx="10"/>
          </p:nvPr>
        </p:nvSpPr>
        <p:spPr/>
        <p:txBody>
          <a:bodyPr/>
          <a:lstStyle/>
          <a:p>
            <a:fld id="{7999D44F-8482-4A12-8E80-EB325AAC9F24}" type="datetime1">
              <a:rPr lang="fi-FI" smtClean="0"/>
              <a:t>13.2.2024</a:t>
            </a:fld>
            <a:endParaRPr lang="fi-FI"/>
          </a:p>
        </p:txBody>
      </p:sp>
      <p:sp>
        <p:nvSpPr>
          <p:cNvPr id="5" name="Footer Placeholder 4">
            <a:extLst>
              <a:ext uri="{FF2B5EF4-FFF2-40B4-BE49-F238E27FC236}">
                <a16:creationId xmlns:a16="http://schemas.microsoft.com/office/drawing/2014/main" id="{E8E6E134-A7BC-41B3-B23C-FD76C9406CC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30" name="Otsikko 1">
            <a:extLst>
              <a:ext uri="{FF2B5EF4-FFF2-40B4-BE49-F238E27FC236}">
                <a16:creationId xmlns:a16="http://schemas.microsoft.com/office/drawing/2014/main" id="{F9CBCF9D-C2DA-FD4E-BB60-510016B86949}"/>
              </a:ext>
            </a:extLst>
          </p:cNvPr>
          <p:cNvSpPr>
            <a:spLocks noGrp="1"/>
          </p:cNvSpPr>
          <p:nvPr>
            <p:ph type="ctrTitle" hasCustomPrompt="1"/>
          </p:nvPr>
        </p:nvSpPr>
        <p:spPr>
          <a:xfrm>
            <a:off x="1522800" y="1893600"/>
            <a:ext cx="9144000" cy="1232452"/>
          </a:xfrm>
        </p:spPr>
        <p:txBody>
          <a:bodyPr anchor="t" anchorCtr="0"/>
          <a:lstStyle>
            <a:lvl1pPr algn="ctr">
              <a:lnSpc>
                <a:spcPct val="90000"/>
              </a:lnSpc>
              <a:defRPr sz="3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1" name="Alaotsikko 2">
            <a:extLst>
              <a:ext uri="{FF2B5EF4-FFF2-40B4-BE49-F238E27FC236}">
                <a16:creationId xmlns:a16="http://schemas.microsoft.com/office/drawing/2014/main" id="{A08859D9-C039-1B48-B00D-9A2524E7D71B}"/>
              </a:ext>
            </a:extLst>
          </p:cNvPr>
          <p:cNvSpPr>
            <a:spLocks noGrp="1"/>
          </p:cNvSpPr>
          <p:nvPr>
            <p:ph type="subTitle" idx="1" hasCustomPrompt="1"/>
          </p:nvPr>
        </p:nvSpPr>
        <p:spPr>
          <a:xfrm>
            <a:off x="1524000" y="3858364"/>
            <a:ext cx="9144000" cy="924339"/>
          </a:xfrm>
        </p:spPr>
        <p:txBody>
          <a:bodyPr anchor="t" anchorCtr="0"/>
          <a:lstStyle>
            <a:lvl1pPr marL="0" indent="0" algn="ctr">
              <a:spcBef>
                <a:spcPts val="0"/>
              </a:spcBef>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13" name="Kuva 12">
            <a:extLst>
              <a:ext uri="{FF2B5EF4-FFF2-40B4-BE49-F238E27FC236}">
                <a16:creationId xmlns:a16="http://schemas.microsoft.com/office/drawing/2014/main" id="{A1357BC9-51BA-2F42-81DA-CD783E1C4C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3948" y="4834018"/>
            <a:ext cx="1087181" cy="1098485"/>
          </a:xfrm>
          <a:prstGeom prst="rect">
            <a:avLst/>
          </a:prstGeom>
        </p:spPr>
      </p:pic>
    </p:spTree>
    <p:extLst>
      <p:ext uri="{BB962C8B-B14F-4D97-AF65-F5344CB8AC3E}">
        <p14:creationId xmlns:p14="http://schemas.microsoft.com/office/powerpoint/2010/main" val="1602274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34" name="object 6">
            <a:extLst>
              <a:ext uri="{FF2B5EF4-FFF2-40B4-BE49-F238E27FC236}">
                <a16:creationId xmlns:a16="http://schemas.microsoft.com/office/drawing/2014/main" id="{144B8DB5-7D8D-6E4A-B2D7-28B3EFE4D8E0}"/>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chemeClr val="accent1"/>
          </a:solidFill>
        </p:spPr>
        <p:txBody>
          <a:bodyPr wrap="square" lIns="0" tIns="0" rIns="0" bIns="0" rtlCol="0"/>
          <a:lstStyle/>
          <a:p>
            <a:endParaRPr sz="1013"/>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524000" y="1893600"/>
            <a:ext cx="9144000" cy="1232452"/>
          </a:xfrm>
        </p:spPr>
        <p:txBody>
          <a:bodyPr anchor="t" anchorCtr="0"/>
          <a:lstStyle>
            <a:lvl1pPr algn="ctr">
              <a:lnSpc>
                <a:spcPct val="90000"/>
              </a:lnSpc>
              <a:defRPr sz="3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1524000" y="3858364"/>
            <a:ext cx="9144000" cy="924339"/>
          </a:xfrm>
        </p:spPr>
        <p:txBody>
          <a:bodyPr anchor="t" anchorCtr="0"/>
          <a:lstStyle>
            <a:lvl1pPr marL="0" indent="0" algn="ctr">
              <a:spcBef>
                <a:spcPts val="0"/>
              </a:spcBef>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Date Placeholder 3">
            <a:extLst>
              <a:ext uri="{FF2B5EF4-FFF2-40B4-BE49-F238E27FC236}">
                <a16:creationId xmlns:a16="http://schemas.microsoft.com/office/drawing/2014/main" id="{7089AC9C-6CBF-4D94-9C34-052E14E7A13C}"/>
              </a:ext>
              <a:ext uri="{C183D7F6-B498-43B3-948B-1728B52AA6E4}">
                <adec:decorative xmlns:adec="http://schemas.microsoft.com/office/drawing/2017/decorative" val="1"/>
              </a:ext>
            </a:extLst>
          </p:cNvPr>
          <p:cNvSpPr>
            <a:spLocks noGrp="1"/>
          </p:cNvSpPr>
          <p:nvPr>
            <p:ph type="dt" sz="half" idx="10"/>
          </p:nvPr>
        </p:nvSpPr>
        <p:spPr/>
        <p:txBody>
          <a:bodyPr/>
          <a:lstStyle/>
          <a:p>
            <a:fld id="{7999D44F-8482-4A12-8E80-EB325AAC9F24}" type="datetime1">
              <a:rPr lang="fi-FI" smtClean="0"/>
              <a:t>13.2.2024</a:t>
            </a:fld>
            <a:endParaRPr lang="fi-FI"/>
          </a:p>
        </p:txBody>
      </p:sp>
      <p:sp>
        <p:nvSpPr>
          <p:cNvPr id="5" name="Footer Placeholder 4">
            <a:extLst>
              <a:ext uri="{FF2B5EF4-FFF2-40B4-BE49-F238E27FC236}">
                <a16:creationId xmlns:a16="http://schemas.microsoft.com/office/drawing/2014/main" id="{E8E6E134-A7BC-41B3-B23C-FD76C9406CC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8E43FE4-FB6C-45D5-BED5-AFA0DAE404E4}"/>
              </a:ext>
              <a:ext uri="{C183D7F6-B498-43B3-948B-1728B52AA6E4}">
                <adec:decorative xmlns:adec="http://schemas.microsoft.com/office/drawing/2017/decorative" val="1"/>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31" name="Suorakulmio 8">
            <a:extLst>
              <a:ext uri="{FF2B5EF4-FFF2-40B4-BE49-F238E27FC236}">
                <a16:creationId xmlns:a16="http://schemas.microsoft.com/office/drawing/2014/main" id="{067351D0-9DF4-5340-9CC2-0214702D8A12}"/>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Suorakulmio 9">
            <a:extLst>
              <a:ext uri="{FF2B5EF4-FFF2-40B4-BE49-F238E27FC236}">
                <a16:creationId xmlns:a16="http://schemas.microsoft.com/office/drawing/2014/main" id="{4FEC01A3-9F4D-B244-92E9-C8BD65C86ACD}"/>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5" name="Kuva 11">
            <a:extLst>
              <a:ext uri="{FF2B5EF4-FFF2-40B4-BE49-F238E27FC236}">
                <a16:creationId xmlns:a16="http://schemas.microsoft.com/office/drawing/2014/main" id="{F16785BB-C649-7344-8828-6D6CCB4FA6F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7040" y="5957246"/>
            <a:ext cx="1980734" cy="292062"/>
          </a:xfrm>
          <a:prstGeom prst="rect">
            <a:avLst/>
          </a:prstGeom>
        </p:spPr>
      </p:pic>
      <p:pic>
        <p:nvPicPr>
          <p:cNvPr id="12" name="Kuva 11">
            <a:extLst>
              <a:ext uri="{FF2B5EF4-FFF2-40B4-BE49-F238E27FC236}">
                <a16:creationId xmlns:a16="http://schemas.microsoft.com/office/drawing/2014/main" id="{B8D5DFB5-F271-B447-A3EC-A6000C3372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3948" y="4834018"/>
            <a:ext cx="1087181" cy="1098485"/>
          </a:xfrm>
          <a:prstGeom prst="rect">
            <a:avLst/>
          </a:prstGeom>
        </p:spPr>
      </p:pic>
    </p:spTree>
    <p:extLst>
      <p:ext uri="{BB962C8B-B14F-4D97-AF65-F5344CB8AC3E}">
        <p14:creationId xmlns:p14="http://schemas.microsoft.com/office/powerpoint/2010/main" val="1925251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34" name="object 6">
            <a:extLst>
              <a:ext uri="{FF2B5EF4-FFF2-40B4-BE49-F238E27FC236}">
                <a16:creationId xmlns:a16="http://schemas.microsoft.com/office/drawing/2014/main" id="{144B8DB5-7D8D-6E4A-B2D7-28B3EFE4D8E0}"/>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rgbClr val="63B4EC"/>
          </a:solidFill>
        </p:spPr>
        <p:txBody>
          <a:bodyPr wrap="square" lIns="0" tIns="0" rIns="0" bIns="0" rtlCol="0"/>
          <a:lstStyle/>
          <a:p>
            <a:endParaRPr sz="1013"/>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524000" y="1893600"/>
            <a:ext cx="9144000" cy="1232452"/>
          </a:xfrm>
        </p:spPr>
        <p:txBody>
          <a:bodyPr anchor="t" anchorCtr="0"/>
          <a:lstStyle>
            <a:lvl1pPr algn="ctr">
              <a:lnSpc>
                <a:spcPct val="90000"/>
              </a:lnSpc>
              <a:defRPr sz="3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1524000" y="3858364"/>
            <a:ext cx="9144000" cy="924339"/>
          </a:xfrm>
        </p:spPr>
        <p:txBody>
          <a:bodyPr anchor="t" anchorCtr="0"/>
          <a:lstStyle>
            <a:lvl1pPr marL="0" indent="0" algn="ctr">
              <a:spcBef>
                <a:spcPts val="0"/>
              </a:spcBef>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Date Placeholder 3">
            <a:extLst>
              <a:ext uri="{FF2B5EF4-FFF2-40B4-BE49-F238E27FC236}">
                <a16:creationId xmlns:a16="http://schemas.microsoft.com/office/drawing/2014/main" id="{7089AC9C-6CBF-4D94-9C34-052E14E7A13C}"/>
              </a:ext>
            </a:extLst>
          </p:cNvPr>
          <p:cNvSpPr>
            <a:spLocks noGrp="1"/>
          </p:cNvSpPr>
          <p:nvPr>
            <p:ph type="dt" sz="half" idx="10"/>
          </p:nvPr>
        </p:nvSpPr>
        <p:spPr/>
        <p:txBody>
          <a:bodyPr/>
          <a:lstStyle/>
          <a:p>
            <a:fld id="{7999D44F-8482-4A12-8E80-EB325AAC9F24}" type="datetime1">
              <a:rPr lang="fi-FI" smtClean="0"/>
              <a:t>13.2.2024</a:t>
            </a:fld>
            <a:endParaRPr lang="fi-FI"/>
          </a:p>
        </p:txBody>
      </p:sp>
      <p:sp>
        <p:nvSpPr>
          <p:cNvPr id="5" name="Footer Placeholder 4">
            <a:extLst>
              <a:ext uri="{FF2B5EF4-FFF2-40B4-BE49-F238E27FC236}">
                <a16:creationId xmlns:a16="http://schemas.microsoft.com/office/drawing/2014/main" id="{E8E6E134-A7BC-41B3-B23C-FD76C9406CC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31" name="Suorakulmio 8">
            <a:extLst>
              <a:ext uri="{FF2B5EF4-FFF2-40B4-BE49-F238E27FC236}">
                <a16:creationId xmlns:a16="http://schemas.microsoft.com/office/drawing/2014/main" id="{067351D0-9DF4-5340-9CC2-0214702D8A12}"/>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Suorakulmio 9">
            <a:extLst>
              <a:ext uri="{FF2B5EF4-FFF2-40B4-BE49-F238E27FC236}">
                <a16:creationId xmlns:a16="http://schemas.microsoft.com/office/drawing/2014/main" id="{4FEC01A3-9F4D-B244-92E9-C8BD65C86ACD}"/>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13">
            <a:extLst>
              <a:ext uri="{FF2B5EF4-FFF2-40B4-BE49-F238E27FC236}">
                <a16:creationId xmlns:a16="http://schemas.microsoft.com/office/drawing/2014/main" id="{A6EDD964-59E2-1A47-90A6-2CD07BECC91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1200" y="5819774"/>
            <a:ext cx="1938057" cy="436745"/>
          </a:xfrm>
          <a:prstGeom prst="rect">
            <a:avLst/>
          </a:prstGeom>
        </p:spPr>
      </p:pic>
      <p:pic>
        <p:nvPicPr>
          <p:cNvPr id="15" name="Kuva 14">
            <a:extLst>
              <a:ext uri="{FF2B5EF4-FFF2-40B4-BE49-F238E27FC236}">
                <a16:creationId xmlns:a16="http://schemas.microsoft.com/office/drawing/2014/main" id="{9EFF32F0-91EF-8F44-B592-D383DB4C79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3948" y="4661488"/>
            <a:ext cx="1087181" cy="1098485"/>
          </a:xfrm>
          <a:prstGeom prst="rect">
            <a:avLst/>
          </a:prstGeom>
        </p:spPr>
      </p:pic>
    </p:spTree>
    <p:extLst>
      <p:ext uri="{BB962C8B-B14F-4D97-AF65-F5344CB8AC3E}">
        <p14:creationId xmlns:p14="http://schemas.microsoft.com/office/powerpoint/2010/main" val="188770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Otsikkodia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905864B-367E-4228-9E87-2BB44A90367F}"/>
              </a:ext>
              <a:ext uri="{C183D7F6-B498-43B3-948B-1728B52AA6E4}">
                <adec:decorative xmlns:adec="http://schemas.microsoft.com/office/drawing/2017/decorative" val="1"/>
              </a:ext>
            </a:extLst>
          </p:cNvPr>
          <p:cNvSpPr/>
          <p:nvPr userDrawn="1"/>
        </p:nvSpPr>
        <p:spPr>
          <a:xfrm>
            <a:off x="486787" y="1712685"/>
            <a:ext cx="5280000" cy="43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pic>
        <p:nvPicPr>
          <p:cNvPr id="5" name="Graphic 4" descr="Länsi-Uudenmaan hyvinvointialueen tunnus.">
            <a:extLst>
              <a:ext uri="{FF2B5EF4-FFF2-40B4-BE49-F238E27FC236}">
                <a16:creationId xmlns:a16="http://schemas.microsoft.com/office/drawing/2014/main" id="{7195974A-5FEB-BEA2-CC07-9263FB173E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8039" y="2057960"/>
            <a:ext cx="3473451" cy="438995"/>
          </a:xfrm>
          <a:prstGeom prst="rect">
            <a:avLst/>
          </a:prstGeom>
        </p:spPr>
      </p:pic>
      <p:sp>
        <p:nvSpPr>
          <p:cNvPr id="2" name="Otsikko 1">
            <a:extLst>
              <a:ext uri="{FF2B5EF4-FFF2-40B4-BE49-F238E27FC236}">
                <a16:creationId xmlns:a16="http://schemas.microsoft.com/office/drawing/2014/main" id="{C9DEC58A-A02E-4C8D-BE9D-FB143A61B227}"/>
              </a:ext>
            </a:extLst>
          </p:cNvPr>
          <p:cNvSpPr>
            <a:spLocks noGrp="1"/>
          </p:cNvSpPr>
          <p:nvPr>
            <p:ph type="ctrTitle"/>
          </p:nvPr>
        </p:nvSpPr>
        <p:spPr>
          <a:xfrm>
            <a:off x="973573" y="2591517"/>
            <a:ext cx="4656760" cy="2513883"/>
          </a:xfrm>
        </p:spPr>
        <p:txBody>
          <a:bodyPr wrap="square" anchor="b">
            <a:noAutofit/>
          </a:bodyPr>
          <a:lstStyle>
            <a:lvl1pPr algn="l">
              <a:defRPr sz="4267">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845507CB-1BF9-456E-B76D-A7E62643274D}"/>
              </a:ext>
            </a:extLst>
          </p:cNvPr>
          <p:cNvSpPr>
            <a:spLocks noGrp="1"/>
          </p:cNvSpPr>
          <p:nvPr>
            <p:ph type="subTitle" idx="1"/>
          </p:nvPr>
        </p:nvSpPr>
        <p:spPr>
          <a:xfrm>
            <a:off x="973573" y="5211063"/>
            <a:ext cx="4656760" cy="806400"/>
          </a:xfrm>
        </p:spPr>
        <p:txBody>
          <a:bodyPr wrap="square">
            <a:noAutofit/>
          </a:bodyPr>
          <a:lstStyle>
            <a:lvl1pPr marL="0" indent="0" algn="l">
              <a:buNone/>
              <a:defRPr sz="18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i-FI"/>
              <a:t>Muokkaa alaotsikon perustyyliä napsautt.</a:t>
            </a:r>
            <a:endParaRPr lang="fi-FI" dirty="0"/>
          </a:p>
        </p:txBody>
      </p:sp>
    </p:spTree>
    <p:extLst>
      <p:ext uri="{BB962C8B-B14F-4D97-AF65-F5344CB8AC3E}">
        <p14:creationId xmlns:p14="http://schemas.microsoft.com/office/powerpoint/2010/main" val="20218853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p:bg>
      <p:bgPr>
        <a:solidFill>
          <a:schemeClr val="accent2"/>
        </a:solidFill>
        <a:effectLst/>
      </p:bgPr>
    </p:bg>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99013298-33C6-5948-94C6-1915D13382C9}"/>
              </a:ext>
            </a:extLst>
          </p:cNvPr>
          <p:cNvSpPr>
            <a:spLocks noGrp="1"/>
          </p:cNvSpPr>
          <p:nvPr>
            <p:ph type="pic" idx="13"/>
          </p:nvPr>
        </p:nvSpPr>
        <p:spPr>
          <a:xfrm>
            <a:off x="305594" y="152399"/>
            <a:ext cx="11581200" cy="65520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3" name="Suorakulmio 10">
            <a:extLst>
              <a:ext uri="{FF2B5EF4-FFF2-40B4-BE49-F238E27FC236}">
                <a16:creationId xmlns:a16="http://schemas.microsoft.com/office/drawing/2014/main" id="{0E3C1005-DA23-374E-B27A-1C0119A858AC}"/>
              </a:ext>
              <a:ext uri="{C183D7F6-B498-43B3-948B-1728B52AA6E4}">
                <adec:decorative xmlns:adec="http://schemas.microsoft.com/office/drawing/2017/decorative" val="1"/>
              </a:ext>
            </a:extLst>
          </p:cNvPr>
          <p:cNvSpPr/>
          <p:nvPr userDrawn="1"/>
        </p:nvSpPr>
        <p:spPr>
          <a:xfrm>
            <a:off x="-2" y="0"/>
            <a:ext cx="151200" cy="6858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1">
            <a:extLst>
              <a:ext uri="{FF2B5EF4-FFF2-40B4-BE49-F238E27FC236}">
                <a16:creationId xmlns:a16="http://schemas.microsoft.com/office/drawing/2014/main" id="{711C7308-C3AB-954A-9364-711C13EFDEC0}"/>
              </a:ext>
              <a:ext uri="{C183D7F6-B498-43B3-948B-1728B52AA6E4}">
                <adec:decorative xmlns:adec="http://schemas.microsoft.com/office/drawing/2017/decorative" val="1"/>
              </a:ext>
            </a:extLst>
          </p:cNvPr>
          <p:cNvSpPr/>
          <p:nvPr userDrawn="1"/>
        </p:nvSpPr>
        <p:spPr>
          <a:xfrm>
            <a:off x="12040800" y="0"/>
            <a:ext cx="151200" cy="6858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75484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078109F2-FCC6-CD4C-9AF6-E48090878174}"/>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rgbClr val="FF611A"/>
          </a:solidFill>
        </p:spPr>
        <p:txBody>
          <a:bodyPr wrap="square" lIns="0" tIns="0" rIns="0" bIns="0" rtlCol="0"/>
          <a:lstStyle/>
          <a:p>
            <a:endParaRPr sz="1013"/>
          </a:p>
        </p:txBody>
      </p:sp>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445741"/>
            <a:ext cx="10515600" cy="3780490"/>
          </a:xfrm>
        </p:spPr>
        <p:txBody>
          <a:bodyPr anchor="ctr" anchorCtr="0"/>
          <a:lstStyle>
            <a:lvl1pPr algn="ctr">
              <a:defRPr sz="3800" spc="-10" baseline="0"/>
            </a:lvl1pPr>
          </a:lstStyle>
          <a:p>
            <a:r>
              <a:rPr lang="fi-FI"/>
              <a:t>Muokkaa ots. perustyyl. napsautt.</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p>
            <a:fld id="{78E7CA95-02B8-4321-AC40-BDD00EDE02A0}" type="datetime1">
              <a:rPr lang="fi-FI" smtClean="0"/>
              <a:t>13.2.2024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2" name="Suorakulmio 8">
            <a:extLst>
              <a:ext uri="{FF2B5EF4-FFF2-40B4-BE49-F238E27FC236}">
                <a16:creationId xmlns:a16="http://schemas.microsoft.com/office/drawing/2014/main" id="{730A2077-2EF4-B14F-A95B-F1DAFD7C7091}"/>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9">
            <a:extLst>
              <a:ext uri="{FF2B5EF4-FFF2-40B4-BE49-F238E27FC236}">
                <a16:creationId xmlns:a16="http://schemas.microsoft.com/office/drawing/2014/main" id="{D092BE3C-53A8-8B4C-8744-D8797E1D09C2}"/>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Kuva 13">
            <a:extLst>
              <a:ext uri="{FF2B5EF4-FFF2-40B4-BE49-F238E27FC236}">
                <a16:creationId xmlns:a16="http://schemas.microsoft.com/office/drawing/2014/main" id="{2BD6E35C-5959-A74B-AB45-65DBF5D361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4271657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san ylätunniste 2">
    <p:spTree>
      <p:nvGrpSpPr>
        <p:cNvPr id="1" name=""/>
        <p:cNvGrpSpPr/>
        <p:nvPr/>
      </p:nvGrpSpPr>
      <p:grpSpPr>
        <a:xfrm>
          <a:off x="0" y="0"/>
          <a:ext cx="0" cy="0"/>
          <a:chOff x="0" y="0"/>
          <a:chExt cx="0" cy="0"/>
        </a:xfrm>
      </p:grpSpPr>
      <p:sp>
        <p:nvSpPr>
          <p:cNvPr id="18" name="object 5">
            <a:extLst>
              <a:ext uri="{FF2B5EF4-FFF2-40B4-BE49-F238E27FC236}">
                <a16:creationId xmlns:a16="http://schemas.microsoft.com/office/drawing/2014/main" id="{E735E13A-BA25-8346-B7B5-BA187C9A77E1}"/>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chemeClr val="accent1"/>
          </a:solidFill>
        </p:spPr>
        <p:txBody>
          <a:bodyPr wrap="square" lIns="0" tIns="0" rIns="0" bIns="0" rtlCol="0"/>
          <a:lstStyle/>
          <a:p>
            <a:endParaRPr sz="1013"/>
          </a:p>
        </p:txBody>
      </p:sp>
      <p:sp>
        <p:nvSpPr>
          <p:cNvPr id="20" name="Suorakulmio 8">
            <a:extLst>
              <a:ext uri="{FF2B5EF4-FFF2-40B4-BE49-F238E27FC236}">
                <a16:creationId xmlns:a16="http://schemas.microsoft.com/office/drawing/2014/main" id="{C47F54F0-A921-0A46-B679-2E8E8A090088}"/>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io 9">
            <a:extLst>
              <a:ext uri="{FF2B5EF4-FFF2-40B4-BE49-F238E27FC236}">
                <a16:creationId xmlns:a16="http://schemas.microsoft.com/office/drawing/2014/main" id="{3E5271E0-14FD-CE48-8358-63A6C10F1813}"/>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p>
            <a:fld id="{78E7CA95-02B8-4321-AC40-BDD00EDE02A0}" type="datetime1">
              <a:rPr lang="fi-FI" smtClean="0"/>
              <a:t>13.2.2024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22" name="Otsikko 1">
            <a:extLst>
              <a:ext uri="{FF2B5EF4-FFF2-40B4-BE49-F238E27FC236}">
                <a16:creationId xmlns:a16="http://schemas.microsoft.com/office/drawing/2014/main" id="{04C07361-89B3-B047-B713-61D74520F16D}"/>
              </a:ext>
            </a:extLst>
          </p:cNvPr>
          <p:cNvSpPr>
            <a:spLocks noGrp="1"/>
          </p:cNvSpPr>
          <p:nvPr>
            <p:ph type="title"/>
          </p:nvPr>
        </p:nvSpPr>
        <p:spPr>
          <a:xfrm>
            <a:off x="831850" y="1445741"/>
            <a:ext cx="10515600" cy="3780490"/>
          </a:xfrm>
        </p:spPr>
        <p:txBody>
          <a:bodyPr anchor="ctr" anchorCtr="0"/>
          <a:lstStyle>
            <a:lvl1pPr algn="ctr">
              <a:defRPr sz="3800" spc="-10" baseline="0"/>
            </a:lvl1pPr>
          </a:lstStyle>
          <a:p>
            <a:r>
              <a:rPr lang="fi-FI"/>
              <a:t>Muokkaa ots. perustyyl. napsautt.</a:t>
            </a:r>
          </a:p>
        </p:txBody>
      </p:sp>
      <p:pic>
        <p:nvPicPr>
          <p:cNvPr id="11" name="Kuva 10">
            <a:extLst>
              <a:ext uri="{FF2B5EF4-FFF2-40B4-BE49-F238E27FC236}">
                <a16:creationId xmlns:a16="http://schemas.microsoft.com/office/drawing/2014/main" id="{842A5CCF-E5AA-7A44-9687-D5C1124E82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4261935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san ylätunniste 3">
    <p:spTree>
      <p:nvGrpSpPr>
        <p:cNvPr id="1" name=""/>
        <p:cNvGrpSpPr/>
        <p:nvPr/>
      </p:nvGrpSpPr>
      <p:grpSpPr>
        <a:xfrm>
          <a:off x="0" y="0"/>
          <a:ext cx="0" cy="0"/>
          <a:chOff x="0" y="0"/>
          <a:chExt cx="0" cy="0"/>
        </a:xfrm>
      </p:grpSpPr>
      <p:sp>
        <p:nvSpPr>
          <p:cNvPr id="14" name="object 5">
            <a:extLst>
              <a:ext uri="{FF2B5EF4-FFF2-40B4-BE49-F238E27FC236}">
                <a16:creationId xmlns:a16="http://schemas.microsoft.com/office/drawing/2014/main" id="{A90CCCB8-64A2-9941-8C7C-45ED0BEBE0FE}"/>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rgbClr val="63B4EC"/>
          </a:solidFill>
        </p:spPr>
        <p:txBody>
          <a:bodyPr wrap="square" lIns="0" tIns="0" rIns="0" bIns="0" rtlCol="0"/>
          <a:lstStyle/>
          <a:p>
            <a:endParaRPr sz="1013"/>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p>
            <a:fld id="{78E7CA95-02B8-4321-AC40-BDD00EDE02A0}" type="datetime1">
              <a:rPr lang="fi-FI" smtClean="0"/>
              <a:t>13.2.2024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Suorakulmio 8">
            <a:extLst>
              <a:ext uri="{FF2B5EF4-FFF2-40B4-BE49-F238E27FC236}">
                <a16:creationId xmlns:a16="http://schemas.microsoft.com/office/drawing/2014/main" id="{1B999F45-355F-A748-8ED2-9142F95CEA5D}"/>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32740452-E3F2-B94C-8323-9CBEB4227F6E}"/>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ko 1">
            <a:extLst>
              <a:ext uri="{FF2B5EF4-FFF2-40B4-BE49-F238E27FC236}">
                <a16:creationId xmlns:a16="http://schemas.microsoft.com/office/drawing/2014/main" id="{73D3915F-8AC1-8147-AB68-52E03391F326}"/>
              </a:ext>
            </a:extLst>
          </p:cNvPr>
          <p:cNvSpPr>
            <a:spLocks noGrp="1"/>
          </p:cNvSpPr>
          <p:nvPr>
            <p:ph type="title"/>
          </p:nvPr>
        </p:nvSpPr>
        <p:spPr>
          <a:xfrm>
            <a:off x="831850" y="1445741"/>
            <a:ext cx="10515600" cy="3780490"/>
          </a:xfrm>
        </p:spPr>
        <p:txBody>
          <a:bodyPr anchor="ctr" anchorCtr="0"/>
          <a:lstStyle>
            <a:lvl1pPr algn="ctr">
              <a:defRPr sz="3800" spc="-10" baseline="0"/>
            </a:lvl1pPr>
          </a:lstStyle>
          <a:p>
            <a:r>
              <a:rPr lang="fi-FI"/>
              <a:t>Muokkaa ots. perustyyl. napsautt.</a:t>
            </a:r>
          </a:p>
        </p:txBody>
      </p:sp>
      <p:pic>
        <p:nvPicPr>
          <p:cNvPr id="12" name="Kuva 11">
            <a:extLst>
              <a:ext uri="{FF2B5EF4-FFF2-40B4-BE49-F238E27FC236}">
                <a16:creationId xmlns:a16="http://schemas.microsoft.com/office/drawing/2014/main" id="{BE90F659-494C-B94E-94AB-C3A08D172B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3573147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09409C4D-6212-334E-B51B-163F4EF5F4D7}"/>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chemeClr val="accent2"/>
          </a:solidFill>
        </p:spPr>
        <p:txBody>
          <a:bodyPr wrap="square" lIns="0" tIns="0" rIns="0" bIns="0" rtlCol="0"/>
          <a:lstStyle/>
          <a:p>
            <a:endParaRPr sz="1013"/>
          </a:p>
        </p:txBody>
      </p:sp>
      <p:sp>
        <p:nvSpPr>
          <p:cNvPr id="10" name="Suorakulmio 8">
            <a:extLst>
              <a:ext uri="{FF2B5EF4-FFF2-40B4-BE49-F238E27FC236}">
                <a16:creationId xmlns:a16="http://schemas.microsoft.com/office/drawing/2014/main" id="{18B82477-D815-904E-8AB9-6CC952E84FAF}"/>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9">
            <a:extLst>
              <a:ext uri="{FF2B5EF4-FFF2-40B4-BE49-F238E27FC236}">
                <a16:creationId xmlns:a16="http://schemas.microsoft.com/office/drawing/2014/main" id="{DE8C1EBD-04E6-6242-9D30-51187542E709}"/>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1095874" y="960796"/>
            <a:ext cx="9955306" cy="1035424"/>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1145302" y="2239435"/>
            <a:ext cx="9955306"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F622F15-764A-42B1-8516-013486C2F245}"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pic>
        <p:nvPicPr>
          <p:cNvPr id="12" name="Kuva 11">
            <a:extLst>
              <a:ext uri="{FF2B5EF4-FFF2-40B4-BE49-F238E27FC236}">
                <a16:creationId xmlns:a16="http://schemas.microsoft.com/office/drawing/2014/main" id="{7D3FEB8F-B8A4-E74C-88B8-8BD6470EE2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3650028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3F26BAFC-EB5A-1247-A069-843B5F517569}"/>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chemeClr val="accent1"/>
          </a:solidFill>
        </p:spPr>
        <p:txBody>
          <a:bodyPr wrap="square" lIns="0" tIns="0" rIns="0" bIns="0" rtlCol="0"/>
          <a:lstStyle/>
          <a:p>
            <a:endParaRPr sz="1013"/>
          </a:p>
        </p:txBody>
      </p:sp>
      <p:sp>
        <p:nvSpPr>
          <p:cNvPr id="10" name="Suorakulmio 8">
            <a:extLst>
              <a:ext uri="{FF2B5EF4-FFF2-40B4-BE49-F238E27FC236}">
                <a16:creationId xmlns:a16="http://schemas.microsoft.com/office/drawing/2014/main" id="{64A9E4FB-A7B6-9441-A620-B7D40CC7A47F}"/>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9">
            <a:extLst>
              <a:ext uri="{FF2B5EF4-FFF2-40B4-BE49-F238E27FC236}">
                <a16:creationId xmlns:a16="http://schemas.microsoft.com/office/drawing/2014/main" id="{980A3124-DF1B-2249-A069-45333E46D7FB}"/>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F622F15-764A-42B1-8516-013486C2F245}"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5" name="Otsikko 1">
            <a:extLst>
              <a:ext uri="{FF2B5EF4-FFF2-40B4-BE49-F238E27FC236}">
                <a16:creationId xmlns:a16="http://schemas.microsoft.com/office/drawing/2014/main" id="{58942009-D74E-F649-8E12-9BCBA30B2196}"/>
              </a:ext>
            </a:extLst>
          </p:cNvPr>
          <p:cNvSpPr>
            <a:spLocks noGrp="1"/>
          </p:cNvSpPr>
          <p:nvPr>
            <p:ph type="title"/>
          </p:nvPr>
        </p:nvSpPr>
        <p:spPr>
          <a:xfrm>
            <a:off x="1095874" y="960796"/>
            <a:ext cx="9955306" cy="1035424"/>
          </a:xfrm>
        </p:spPr>
        <p:txBody>
          <a:bodyPr/>
          <a:lstStyle/>
          <a:p>
            <a:r>
              <a:rPr lang="fi-FI"/>
              <a:t>Muokkaa ots. perustyyl. napsautt.</a:t>
            </a:r>
          </a:p>
        </p:txBody>
      </p:sp>
      <p:sp>
        <p:nvSpPr>
          <p:cNvPr id="16" name="Sisällön paikkamerkki 2">
            <a:extLst>
              <a:ext uri="{FF2B5EF4-FFF2-40B4-BE49-F238E27FC236}">
                <a16:creationId xmlns:a16="http://schemas.microsoft.com/office/drawing/2014/main" id="{DE439ABF-A3F2-6C4C-AADE-6BC076BA82CC}"/>
              </a:ext>
            </a:extLst>
          </p:cNvPr>
          <p:cNvSpPr>
            <a:spLocks noGrp="1"/>
          </p:cNvSpPr>
          <p:nvPr>
            <p:ph idx="1"/>
          </p:nvPr>
        </p:nvSpPr>
        <p:spPr>
          <a:xfrm>
            <a:off x="1145302" y="2239435"/>
            <a:ext cx="9955306"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2" name="Kuva 11">
            <a:extLst>
              <a:ext uri="{FF2B5EF4-FFF2-40B4-BE49-F238E27FC236}">
                <a16:creationId xmlns:a16="http://schemas.microsoft.com/office/drawing/2014/main" id="{20867557-A6BF-6F47-81CD-3A46AC78A2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3016690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3F26BAFC-EB5A-1247-A069-843B5F517569}"/>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rgbClr val="63B4EC"/>
          </a:solidFill>
        </p:spPr>
        <p:txBody>
          <a:bodyPr wrap="square" lIns="0" tIns="0" rIns="0" bIns="0" rtlCol="0"/>
          <a:lstStyle/>
          <a:p>
            <a:endParaRPr sz="1013"/>
          </a:p>
        </p:txBody>
      </p:sp>
      <p:sp>
        <p:nvSpPr>
          <p:cNvPr id="10" name="Suorakulmio 8">
            <a:extLst>
              <a:ext uri="{FF2B5EF4-FFF2-40B4-BE49-F238E27FC236}">
                <a16:creationId xmlns:a16="http://schemas.microsoft.com/office/drawing/2014/main" id="{64A9E4FB-A7B6-9441-A620-B7D40CC7A47F}"/>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9">
            <a:extLst>
              <a:ext uri="{FF2B5EF4-FFF2-40B4-BE49-F238E27FC236}">
                <a16:creationId xmlns:a16="http://schemas.microsoft.com/office/drawing/2014/main" id="{980A3124-DF1B-2249-A069-45333E46D7FB}"/>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F622F15-764A-42B1-8516-013486C2F245}"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5" name="Otsikko 1">
            <a:extLst>
              <a:ext uri="{FF2B5EF4-FFF2-40B4-BE49-F238E27FC236}">
                <a16:creationId xmlns:a16="http://schemas.microsoft.com/office/drawing/2014/main" id="{6C655467-4F61-614A-8433-57710F3A8D0D}"/>
              </a:ext>
            </a:extLst>
          </p:cNvPr>
          <p:cNvSpPr>
            <a:spLocks noGrp="1"/>
          </p:cNvSpPr>
          <p:nvPr>
            <p:ph type="title"/>
          </p:nvPr>
        </p:nvSpPr>
        <p:spPr>
          <a:xfrm>
            <a:off x="1095874" y="960796"/>
            <a:ext cx="9955306" cy="1035424"/>
          </a:xfrm>
        </p:spPr>
        <p:txBody>
          <a:bodyPr/>
          <a:lstStyle/>
          <a:p>
            <a:r>
              <a:rPr lang="fi-FI"/>
              <a:t>Muokkaa ots. perustyyl. napsautt.</a:t>
            </a:r>
          </a:p>
        </p:txBody>
      </p:sp>
      <p:sp>
        <p:nvSpPr>
          <p:cNvPr id="16" name="Sisällön paikkamerkki 2">
            <a:extLst>
              <a:ext uri="{FF2B5EF4-FFF2-40B4-BE49-F238E27FC236}">
                <a16:creationId xmlns:a16="http://schemas.microsoft.com/office/drawing/2014/main" id="{D018BCBE-09E5-C146-AB32-0287A221BF9C}"/>
              </a:ext>
            </a:extLst>
          </p:cNvPr>
          <p:cNvSpPr>
            <a:spLocks noGrp="1"/>
          </p:cNvSpPr>
          <p:nvPr>
            <p:ph idx="1"/>
          </p:nvPr>
        </p:nvSpPr>
        <p:spPr>
          <a:xfrm>
            <a:off x="1145302" y="2239435"/>
            <a:ext cx="9955306"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2" name="Kuva 11">
            <a:extLst>
              <a:ext uri="{FF2B5EF4-FFF2-40B4-BE49-F238E27FC236}">
                <a16:creationId xmlns:a16="http://schemas.microsoft.com/office/drawing/2014/main" id="{9A823DA4-C01C-F24C-B2AF-D115354782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4208381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11" name="object 5">
            <a:extLst>
              <a:ext uri="{FF2B5EF4-FFF2-40B4-BE49-F238E27FC236}">
                <a16:creationId xmlns:a16="http://schemas.microsoft.com/office/drawing/2014/main" id="{C9E9261D-5500-0E47-8CCB-B10AE04B9A8C}"/>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chemeClr val="accent2"/>
          </a:solidFill>
        </p:spPr>
        <p:txBody>
          <a:bodyPr wrap="square" lIns="0" tIns="0" rIns="0" bIns="0" rtlCol="0"/>
          <a:lstStyle/>
          <a:p>
            <a:endParaRPr sz="1013"/>
          </a:p>
        </p:txBody>
      </p:sp>
      <p:sp>
        <p:nvSpPr>
          <p:cNvPr id="12" name="Suorakulmio 8">
            <a:extLst>
              <a:ext uri="{FF2B5EF4-FFF2-40B4-BE49-F238E27FC236}">
                <a16:creationId xmlns:a16="http://schemas.microsoft.com/office/drawing/2014/main" id="{0577F5B1-4876-B44F-B171-1BD0A9694BD8}"/>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9">
            <a:extLst>
              <a:ext uri="{FF2B5EF4-FFF2-40B4-BE49-F238E27FC236}">
                <a16:creationId xmlns:a16="http://schemas.microsoft.com/office/drawing/2014/main" id="{EE41BAE2-850A-FA40-806A-BE7B065BDCA3}"/>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44DF28D5-C0FA-4947-BA0B-2722B40A723F}" type="datetime1">
              <a:rPr lang="fi-FI" smtClean="0"/>
              <a:t>13.2.2024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5" name="Otsikko 1">
            <a:extLst>
              <a:ext uri="{FF2B5EF4-FFF2-40B4-BE49-F238E27FC236}">
                <a16:creationId xmlns:a16="http://schemas.microsoft.com/office/drawing/2014/main" id="{E0A4306F-0F98-1C47-90BC-2719C7E8A521}"/>
              </a:ext>
            </a:extLst>
          </p:cNvPr>
          <p:cNvSpPr>
            <a:spLocks noGrp="1"/>
          </p:cNvSpPr>
          <p:nvPr>
            <p:ph type="title"/>
          </p:nvPr>
        </p:nvSpPr>
        <p:spPr>
          <a:xfrm>
            <a:off x="1095874" y="960796"/>
            <a:ext cx="9955306" cy="1035424"/>
          </a:xfrm>
        </p:spPr>
        <p:txBody>
          <a:bodyPr/>
          <a:lstStyle/>
          <a:p>
            <a:r>
              <a:rPr lang="fi-FI"/>
              <a:t>Muokkaa ots. perustyyl. napsautt.</a:t>
            </a:r>
          </a:p>
        </p:txBody>
      </p:sp>
      <p:pic>
        <p:nvPicPr>
          <p:cNvPr id="10" name="Kuva 9">
            <a:extLst>
              <a:ext uri="{FF2B5EF4-FFF2-40B4-BE49-F238E27FC236}">
                <a16:creationId xmlns:a16="http://schemas.microsoft.com/office/drawing/2014/main" id="{D9BCD33E-1FF5-724A-86BC-D1BFB6D552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2013710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ain otsikko 2">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1C4FDF74-5FDF-8D49-AAAB-825DAE790D6D}"/>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chemeClr val="accent1"/>
          </a:solidFill>
        </p:spPr>
        <p:txBody>
          <a:bodyPr wrap="square" lIns="0" tIns="0" rIns="0" bIns="0" rtlCol="0"/>
          <a:lstStyle/>
          <a:p>
            <a:endParaRPr sz="1013"/>
          </a:p>
        </p:txBody>
      </p:sp>
      <p:sp>
        <p:nvSpPr>
          <p:cNvPr id="10" name="Suorakulmio 8">
            <a:extLst>
              <a:ext uri="{FF2B5EF4-FFF2-40B4-BE49-F238E27FC236}">
                <a16:creationId xmlns:a16="http://schemas.microsoft.com/office/drawing/2014/main" id="{354260DE-ED5E-9A4F-B857-E0A2EA385FDA}"/>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9">
            <a:extLst>
              <a:ext uri="{FF2B5EF4-FFF2-40B4-BE49-F238E27FC236}">
                <a16:creationId xmlns:a16="http://schemas.microsoft.com/office/drawing/2014/main" id="{5E9DD932-93A3-1243-8223-5EF7E2DDC044}"/>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44DF28D5-C0FA-4947-BA0B-2722B40A723F}" type="datetime1">
              <a:rPr lang="fi-FI" smtClean="0"/>
              <a:t>13.2.2024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3" name="Otsikko 1">
            <a:extLst>
              <a:ext uri="{FF2B5EF4-FFF2-40B4-BE49-F238E27FC236}">
                <a16:creationId xmlns:a16="http://schemas.microsoft.com/office/drawing/2014/main" id="{4C2674CF-3D30-9B44-BFE2-3BF52E11E63B}"/>
              </a:ext>
            </a:extLst>
          </p:cNvPr>
          <p:cNvSpPr>
            <a:spLocks noGrp="1"/>
          </p:cNvSpPr>
          <p:nvPr>
            <p:ph type="title"/>
          </p:nvPr>
        </p:nvSpPr>
        <p:spPr>
          <a:xfrm>
            <a:off x="1095874" y="960796"/>
            <a:ext cx="9955306" cy="1035424"/>
          </a:xfrm>
        </p:spPr>
        <p:txBody>
          <a:bodyPr/>
          <a:lstStyle/>
          <a:p>
            <a:r>
              <a:rPr lang="fi-FI"/>
              <a:t>Muokkaa ots. perustyyl. napsautt.</a:t>
            </a:r>
          </a:p>
        </p:txBody>
      </p:sp>
      <p:pic>
        <p:nvPicPr>
          <p:cNvPr id="12" name="Kuva 11">
            <a:extLst>
              <a:ext uri="{FF2B5EF4-FFF2-40B4-BE49-F238E27FC236}">
                <a16:creationId xmlns:a16="http://schemas.microsoft.com/office/drawing/2014/main" id="{09131880-CE65-D54B-B44A-69B9A80169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10289617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ain otsikko 3">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1C4FDF74-5FDF-8D49-AAAB-825DAE790D6D}"/>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rgbClr val="63B4EC"/>
          </a:solidFill>
        </p:spPr>
        <p:txBody>
          <a:bodyPr wrap="square" lIns="0" tIns="0" rIns="0" bIns="0" rtlCol="0"/>
          <a:lstStyle/>
          <a:p>
            <a:endParaRPr sz="1013"/>
          </a:p>
        </p:txBody>
      </p:sp>
      <p:sp>
        <p:nvSpPr>
          <p:cNvPr id="10" name="Suorakulmio 8">
            <a:extLst>
              <a:ext uri="{FF2B5EF4-FFF2-40B4-BE49-F238E27FC236}">
                <a16:creationId xmlns:a16="http://schemas.microsoft.com/office/drawing/2014/main" id="{354260DE-ED5E-9A4F-B857-E0A2EA385FDA}"/>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9">
            <a:extLst>
              <a:ext uri="{FF2B5EF4-FFF2-40B4-BE49-F238E27FC236}">
                <a16:creationId xmlns:a16="http://schemas.microsoft.com/office/drawing/2014/main" id="{5E9DD932-93A3-1243-8223-5EF7E2DDC044}"/>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44DF28D5-C0FA-4947-BA0B-2722B40A723F}" type="datetime1">
              <a:rPr lang="fi-FI" smtClean="0"/>
              <a:t>13.2.2024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3" name="Otsikko 1">
            <a:extLst>
              <a:ext uri="{FF2B5EF4-FFF2-40B4-BE49-F238E27FC236}">
                <a16:creationId xmlns:a16="http://schemas.microsoft.com/office/drawing/2014/main" id="{83852FAA-2E75-F447-9C3F-7F8E96F3593A}"/>
              </a:ext>
            </a:extLst>
          </p:cNvPr>
          <p:cNvSpPr>
            <a:spLocks noGrp="1"/>
          </p:cNvSpPr>
          <p:nvPr>
            <p:ph type="title"/>
          </p:nvPr>
        </p:nvSpPr>
        <p:spPr>
          <a:xfrm>
            <a:off x="1095874" y="960796"/>
            <a:ext cx="9955306" cy="1035424"/>
          </a:xfrm>
        </p:spPr>
        <p:txBody>
          <a:bodyPr/>
          <a:lstStyle/>
          <a:p>
            <a:r>
              <a:rPr lang="fi-FI"/>
              <a:t>Muokkaa ots. perustyyl. napsautt.</a:t>
            </a:r>
          </a:p>
        </p:txBody>
      </p:sp>
      <p:pic>
        <p:nvPicPr>
          <p:cNvPr id="12" name="Kuva 11">
            <a:extLst>
              <a:ext uri="{FF2B5EF4-FFF2-40B4-BE49-F238E27FC236}">
                <a16:creationId xmlns:a16="http://schemas.microsoft.com/office/drawing/2014/main" id="{EAAD239C-788A-7345-B157-76D898FA6E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247692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905864B-367E-4228-9E87-2BB44A90367F}"/>
              </a:ext>
              <a:ext uri="{C183D7F6-B498-43B3-948B-1728B52AA6E4}">
                <adec:decorative xmlns:adec="http://schemas.microsoft.com/office/drawing/2017/decorative" val="1"/>
              </a:ext>
            </a:extLst>
          </p:cNvPr>
          <p:cNvSpPr/>
          <p:nvPr userDrawn="1"/>
        </p:nvSpPr>
        <p:spPr>
          <a:xfrm>
            <a:off x="486787" y="1712685"/>
            <a:ext cx="5280000"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pic>
        <p:nvPicPr>
          <p:cNvPr id="5" name="Graphic 4" descr="Länsi-Uudenmaan hyvinvointialueen tunnus.">
            <a:extLst>
              <a:ext uri="{FF2B5EF4-FFF2-40B4-BE49-F238E27FC236}">
                <a16:creationId xmlns:a16="http://schemas.microsoft.com/office/drawing/2014/main" id="{7195974A-5FEB-BEA2-CC07-9263FB173E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8039" y="2057960"/>
            <a:ext cx="3473451" cy="438995"/>
          </a:xfrm>
          <a:prstGeom prst="rect">
            <a:avLst/>
          </a:prstGeom>
        </p:spPr>
      </p:pic>
      <p:sp>
        <p:nvSpPr>
          <p:cNvPr id="2" name="Otsikko 1">
            <a:extLst>
              <a:ext uri="{FF2B5EF4-FFF2-40B4-BE49-F238E27FC236}">
                <a16:creationId xmlns:a16="http://schemas.microsoft.com/office/drawing/2014/main" id="{C9DEC58A-A02E-4C8D-BE9D-FB143A61B227}"/>
              </a:ext>
            </a:extLst>
          </p:cNvPr>
          <p:cNvSpPr>
            <a:spLocks noGrp="1"/>
          </p:cNvSpPr>
          <p:nvPr>
            <p:ph type="ctrTitle"/>
          </p:nvPr>
        </p:nvSpPr>
        <p:spPr>
          <a:xfrm>
            <a:off x="973574" y="2591517"/>
            <a:ext cx="4673693" cy="2513883"/>
          </a:xfrm>
        </p:spPr>
        <p:txBody>
          <a:bodyPr wrap="square" anchor="b">
            <a:noAutofit/>
          </a:bodyPr>
          <a:lstStyle>
            <a:lvl1pPr algn="l">
              <a:defRPr sz="4267">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845507CB-1BF9-456E-B76D-A7E62643274D}"/>
              </a:ext>
            </a:extLst>
          </p:cNvPr>
          <p:cNvSpPr>
            <a:spLocks noGrp="1"/>
          </p:cNvSpPr>
          <p:nvPr>
            <p:ph type="subTitle" idx="1"/>
          </p:nvPr>
        </p:nvSpPr>
        <p:spPr>
          <a:xfrm>
            <a:off x="973574" y="5205417"/>
            <a:ext cx="4673693" cy="806400"/>
          </a:xfrm>
        </p:spPr>
        <p:txBody>
          <a:bodyPr wrap="square">
            <a:noAutofit/>
          </a:bodyPr>
          <a:lstStyle>
            <a:lvl1pPr marL="0" indent="0" algn="l">
              <a:buNone/>
              <a:defRPr sz="1867" b="1"/>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i-FI"/>
              <a:t>Muokkaa alaotsikon perustyyliä napsautt.</a:t>
            </a:r>
            <a:endParaRPr lang="fi-FI" dirty="0"/>
          </a:p>
        </p:txBody>
      </p:sp>
    </p:spTree>
    <p:extLst>
      <p:ext uri="{BB962C8B-B14F-4D97-AF65-F5344CB8AC3E}">
        <p14:creationId xmlns:p14="http://schemas.microsoft.com/office/powerpoint/2010/main" val="347206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233C8056-C305-2844-AAE8-E7199A3222AC}"/>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chemeClr val="accent2"/>
          </a:solidFill>
        </p:spPr>
        <p:txBody>
          <a:bodyPr wrap="square" lIns="0" tIns="0" rIns="0" bIns="0" rtlCol="0"/>
          <a:lstStyle/>
          <a:p>
            <a:endParaRPr sz="1013"/>
          </a:p>
        </p:txBody>
      </p:sp>
      <p:sp>
        <p:nvSpPr>
          <p:cNvPr id="10" name="Suorakulmio 8">
            <a:extLst>
              <a:ext uri="{FF2B5EF4-FFF2-40B4-BE49-F238E27FC236}">
                <a16:creationId xmlns:a16="http://schemas.microsoft.com/office/drawing/2014/main" id="{68532295-6608-BB46-96CF-E419CAA9D0AB}"/>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9">
            <a:extLst>
              <a:ext uri="{FF2B5EF4-FFF2-40B4-BE49-F238E27FC236}">
                <a16:creationId xmlns:a16="http://schemas.microsoft.com/office/drawing/2014/main" id="{034508D2-63AA-5C4E-BF52-B7259F2D5208}"/>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28BEF9E8-A2CF-46B2-A3BE-E8C013D31EC3}"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5" name="Sisällön paikkamerkki 2">
            <a:extLst>
              <a:ext uri="{FF2B5EF4-FFF2-40B4-BE49-F238E27FC236}">
                <a16:creationId xmlns:a16="http://schemas.microsoft.com/office/drawing/2014/main" id="{C6A1BBB9-7497-5B45-81E0-6505AD67E775}"/>
              </a:ext>
            </a:extLst>
          </p:cNvPr>
          <p:cNvSpPr>
            <a:spLocks noGrp="1"/>
          </p:cNvSpPr>
          <p:nvPr>
            <p:ph idx="1"/>
          </p:nvPr>
        </p:nvSpPr>
        <p:spPr>
          <a:xfrm>
            <a:off x="1120588" y="2231723"/>
            <a:ext cx="4706470"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2">
            <a:extLst>
              <a:ext uri="{FF2B5EF4-FFF2-40B4-BE49-F238E27FC236}">
                <a16:creationId xmlns:a16="http://schemas.microsoft.com/office/drawing/2014/main" id="{98765CA8-0036-D249-BAF7-BFEE96CD543E}"/>
              </a:ext>
            </a:extLst>
          </p:cNvPr>
          <p:cNvSpPr>
            <a:spLocks noGrp="1"/>
          </p:cNvSpPr>
          <p:nvPr>
            <p:ph idx="13"/>
          </p:nvPr>
        </p:nvSpPr>
        <p:spPr>
          <a:xfrm>
            <a:off x="6369424" y="2231723"/>
            <a:ext cx="4706470"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Otsikko 1">
            <a:extLst>
              <a:ext uri="{FF2B5EF4-FFF2-40B4-BE49-F238E27FC236}">
                <a16:creationId xmlns:a16="http://schemas.microsoft.com/office/drawing/2014/main" id="{A7C1BE51-18D9-0F41-898E-A89594AA79AB}"/>
              </a:ext>
            </a:extLst>
          </p:cNvPr>
          <p:cNvSpPr>
            <a:spLocks noGrp="1"/>
          </p:cNvSpPr>
          <p:nvPr>
            <p:ph type="title"/>
          </p:nvPr>
        </p:nvSpPr>
        <p:spPr>
          <a:xfrm>
            <a:off x="1095874" y="960796"/>
            <a:ext cx="9955306" cy="1035424"/>
          </a:xfrm>
        </p:spPr>
        <p:txBody>
          <a:bodyPr/>
          <a:lstStyle/>
          <a:p>
            <a:r>
              <a:rPr lang="fi-FI"/>
              <a:t>Muokkaa ots. perustyyl. napsautt.</a:t>
            </a:r>
          </a:p>
        </p:txBody>
      </p:sp>
      <p:pic>
        <p:nvPicPr>
          <p:cNvPr id="13" name="Kuva 12">
            <a:extLst>
              <a:ext uri="{FF2B5EF4-FFF2-40B4-BE49-F238E27FC236}">
                <a16:creationId xmlns:a16="http://schemas.microsoft.com/office/drawing/2014/main" id="{C4C8BC58-BDB8-7843-A000-C2C8F0B2D6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29700109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ksi sisältökohdetta 2">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233C8056-C305-2844-AAE8-E7199A3222AC}"/>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chemeClr val="accent1"/>
          </a:solidFill>
        </p:spPr>
        <p:txBody>
          <a:bodyPr wrap="square" lIns="0" tIns="0" rIns="0" bIns="0" rtlCol="0"/>
          <a:lstStyle/>
          <a:p>
            <a:endParaRPr sz="1013"/>
          </a:p>
        </p:txBody>
      </p:sp>
      <p:sp>
        <p:nvSpPr>
          <p:cNvPr id="10" name="Suorakulmio 8">
            <a:extLst>
              <a:ext uri="{FF2B5EF4-FFF2-40B4-BE49-F238E27FC236}">
                <a16:creationId xmlns:a16="http://schemas.microsoft.com/office/drawing/2014/main" id="{68532295-6608-BB46-96CF-E419CAA9D0AB}"/>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9">
            <a:extLst>
              <a:ext uri="{FF2B5EF4-FFF2-40B4-BE49-F238E27FC236}">
                <a16:creationId xmlns:a16="http://schemas.microsoft.com/office/drawing/2014/main" id="{034508D2-63AA-5C4E-BF52-B7259F2D5208}"/>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28BEF9E8-A2CF-46B2-A3BE-E8C013D31EC3}"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7" name="Otsikko 1">
            <a:extLst>
              <a:ext uri="{FF2B5EF4-FFF2-40B4-BE49-F238E27FC236}">
                <a16:creationId xmlns:a16="http://schemas.microsoft.com/office/drawing/2014/main" id="{522A9525-8A19-F24C-918A-74ABB64D3EF2}"/>
              </a:ext>
            </a:extLst>
          </p:cNvPr>
          <p:cNvSpPr>
            <a:spLocks noGrp="1"/>
          </p:cNvSpPr>
          <p:nvPr>
            <p:ph type="title"/>
          </p:nvPr>
        </p:nvSpPr>
        <p:spPr>
          <a:xfrm>
            <a:off x="1095874" y="960796"/>
            <a:ext cx="9955306" cy="1035424"/>
          </a:xfrm>
        </p:spPr>
        <p:txBody>
          <a:bodyPr/>
          <a:lstStyle/>
          <a:p>
            <a:r>
              <a:rPr lang="fi-FI"/>
              <a:t>Muokkaa ots. perustyyl. napsautt.</a:t>
            </a:r>
          </a:p>
        </p:txBody>
      </p:sp>
      <p:sp>
        <p:nvSpPr>
          <p:cNvPr id="18" name="Sisällön paikkamerkki 2">
            <a:extLst>
              <a:ext uri="{FF2B5EF4-FFF2-40B4-BE49-F238E27FC236}">
                <a16:creationId xmlns:a16="http://schemas.microsoft.com/office/drawing/2014/main" id="{D18159AF-F470-A740-9836-19624726A544}"/>
              </a:ext>
            </a:extLst>
          </p:cNvPr>
          <p:cNvSpPr>
            <a:spLocks noGrp="1"/>
          </p:cNvSpPr>
          <p:nvPr>
            <p:ph idx="1"/>
          </p:nvPr>
        </p:nvSpPr>
        <p:spPr>
          <a:xfrm>
            <a:off x="1120588" y="2231723"/>
            <a:ext cx="4706470"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9" name="Sisällön paikkamerkki 2">
            <a:extLst>
              <a:ext uri="{FF2B5EF4-FFF2-40B4-BE49-F238E27FC236}">
                <a16:creationId xmlns:a16="http://schemas.microsoft.com/office/drawing/2014/main" id="{316BF141-BCF1-B74F-8E8D-ECB5EC021E32}"/>
              </a:ext>
            </a:extLst>
          </p:cNvPr>
          <p:cNvSpPr>
            <a:spLocks noGrp="1"/>
          </p:cNvSpPr>
          <p:nvPr>
            <p:ph idx="13"/>
          </p:nvPr>
        </p:nvSpPr>
        <p:spPr>
          <a:xfrm>
            <a:off x="6369424" y="2231723"/>
            <a:ext cx="4706470"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150352C4-9E9B-E947-842F-34DF7A9AA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1735051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aksi sisältökohdetta 3">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233C8056-C305-2844-AAE8-E7199A3222AC}"/>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rgbClr val="63B4EC"/>
          </a:solidFill>
        </p:spPr>
        <p:txBody>
          <a:bodyPr wrap="square" lIns="0" tIns="0" rIns="0" bIns="0" rtlCol="0"/>
          <a:lstStyle/>
          <a:p>
            <a:endParaRPr sz="1013"/>
          </a:p>
        </p:txBody>
      </p:sp>
      <p:sp>
        <p:nvSpPr>
          <p:cNvPr id="10" name="Suorakulmio 8">
            <a:extLst>
              <a:ext uri="{FF2B5EF4-FFF2-40B4-BE49-F238E27FC236}">
                <a16:creationId xmlns:a16="http://schemas.microsoft.com/office/drawing/2014/main" id="{68532295-6608-BB46-96CF-E419CAA9D0AB}"/>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9">
            <a:extLst>
              <a:ext uri="{FF2B5EF4-FFF2-40B4-BE49-F238E27FC236}">
                <a16:creationId xmlns:a16="http://schemas.microsoft.com/office/drawing/2014/main" id="{034508D2-63AA-5C4E-BF52-B7259F2D5208}"/>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28BEF9E8-A2CF-46B2-A3BE-E8C013D31EC3}"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4" name="Otsikko 1">
            <a:extLst>
              <a:ext uri="{FF2B5EF4-FFF2-40B4-BE49-F238E27FC236}">
                <a16:creationId xmlns:a16="http://schemas.microsoft.com/office/drawing/2014/main" id="{A8CB4593-5AD0-8742-8B23-BA36734D2668}"/>
              </a:ext>
            </a:extLst>
          </p:cNvPr>
          <p:cNvSpPr>
            <a:spLocks noGrp="1"/>
          </p:cNvSpPr>
          <p:nvPr>
            <p:ph type="title"/>
          </p:nvPr>
        </p:nvSpPr>
        <p:spPr>
          <a:xfrm>
            <a:off x="1095874" y="960796"/>
            <a:ext cx="9955306" cy="1035424"/>
          </a:xfrm>
        </p:spPr>
        <p:txBody>
          <a:bodyPr/>
          <a:lstStyle/>
          <a:p>
            <a:r>
              <a:rPr lang="fi-FI"/>
              <a:t>Muokkaa ots. perustyyl. napsautt.</a:t>
            </a:r>
          </a:p>
        </p:txBody>
      </p:sp>
      <p:sp>
        <p:nvSpPr>
          <p:cNvPr id="15" name="Sisällön paikkamerkki 2">
            <a:extLst>
              <a:ext uri="{FF2B5EF4-FFF2-40B4-BE49-F238E27FC236}">
                <a16:creationId xmlns:a16="http://schemas.microsoft.com/office/drawing/2014/main" id="{09EB5E27-E9E8-EF4F-A456-9462367B636D}"/>
              </a:ext>
            </a:extLst>
          </p:cNvPr>
          <p:cNvSpPr>
            <a:spLocks noGrp="1"/>
          </p:cNvSpPr>
          <p:nvPr>
            <p:ph idx="1"/>
          </p:nvPr>
        </p:nvSpPr>
        <p:spPr>
          <a:xfrm>
            <a:off x="1120588" y="2231723"/>
            <a:ext cx="4706470"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2">
            <a:extLst>
              <a:ext uri="{FF2B5EF4-FFF2-40B4-BE49-F238E27FC236}">
                <a16:creationId xmlns:a16="http://schemas.microsoft.com/office/drawing/2014/main" id="{76DBBFC3-8234-1E45-AC9E-9625D6A99100}"/>
              </a:ext>
            </a:extLst>
          </p:cNvPr>
          <p:cNvSpPr>
            <a:spLocks noGrp="1"/>
          </p:cNvSpPr>
          <p:nvPr>
            <p:ph idx="13"/>
          </p:nvPr>
        </p:nvSpPr>
        <p:spPr>
          <a:xfrm>
            <a:off x="6369424" y="2231723"/>
            <a:ext cx="4706470"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FE95A981-A414-0B45-9709-63D923F38A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30398984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1" name="Suorakulmio 11">
            <a:extLst>
              <a:ext uri="{FF2B5EF4-FFF2-40B4-BE49-F238E27FC236}">
                <a16:creationId xmlns:a16="http://schemas.microsoft.com/office/drawing/2014/main" id="{B3C96F14-98C4-FA48-8B2F-307FC76F2D1F}"/>
              </a:ext>
              <a:ext uri="{C183D7F6-B498-43B3-948B-1728B52AA6E4}">
                <adec:decorative xmlns:adec="http://schemas.microsoft.com/office/drawing/2017/decorative" val="1"/>
              </a:ext>
            </a:extLst>
          </p:cNvPr>
          <p:cNvSpPr/>
          <p:nvPr userDrawn="1"/>
        </p:nvSpPr>
        <p:spPr>
          <a:xfrm>
            <a:off x="6248400" y="0"/>
            <a:ext cx="57919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object 4">
            <a:extLst>
              <a:ext uri="{FF2B5EF4-FFF2-40B4-BE49-F238E27FC236}">
                <a16:creationId xmlns:a16="http://schemas.microsoft.com/office/drawing/2014/main" id="{9919BD07-6FA5-8B4A-ADED-81C7F890A245}"/>
              </a:ext>
              <a:ext uri="{C183D7F6-B498-43B3-948B-1728B52AA6E4}">
                <adec:decorative xmlns:adec="http://schemas.microsoft.com/office/drawing/2017/decorative" val="1"/>
              </a:ext>
            </a:extLst>
          </p:cNvPr>
          <p:cNvSpPr/>
          <p:nvPr userDrawn="1"/>
        </p:nvSpPr>
        <p:spPr>
          <a:xfrm>
            <a:off x="6096794" y="0"/>
            <a:ext cx="152400" cy="6858000"/>
          </a:xfrm>
          <a:custGeom>
            <a:avLst/>
            <a:gdLst/>
            <a:ahLst/>
            <a:cxnLst/>
            <a:rect l="l" t="t" r="r" b="b"/>
            <a:pathLst>
              <a:path w="203200" h="9144000">
                <a:moveTo>
                  <a:pt x="203200" y="0"/>
                </a:moveTo>
                <a:lnTo>
                  <a:pt x="0" y="0"/>
                </a:lnTo>
                <a:lnTo>
                  <a:pt x="0" y="9144000"/>
                </a:lnTo>
                <a:lnTo>
                  <a:pt x="203200" y="9144000"/>
                </a:lnTo>
                <a:lnTo>
                  <a:pt x="203200" y="0"/>
                </a:lnTo>
                <a:close/>
              </a:path>
            </a:pathLst>
          </a:custGeom>
          <a:solidFill>
            <a:srgbClr val="FBF77C"/>
          </a:solidFill>
        </p:spPr>
        <p:txBody>
          <a:bodyPr wrap="square" lIns="0" tIns="0" rIns="0" bIns="0" rtlCol="0"/>
          <a:lstStyle/>
          <a:p>
            <a:endParaRPr sz="1013"/>
          </a:p>
        </p:txBody>
      </p:sp>
      <p:sp>
        <p:nvSpPr>
          <p:cNvPr id="18" name="object 6">
            <a:extLst>
              <a:ext uri="{FF2B5EF4-FFF2-40B4-BE49-F238E27FC236}">
                <a16:creationId xmlns:a16="http://schemas.microsoft.com/office/drawing/2014/main" id="{6503800B-7F25-8148-9478-003E8902E873}"/>
              </a:ext>
              <a:ext uri="{C183D7F6-B498-43B3-948B-1728B52AA6E4}">
                <adec:decorative xmlns:adec="http://schemas.microsoft.com/office/drawing/2017/decorative" val="1"/>
              </a:ext>
            </a:extLst>
          </p:cNvPr>
          <p:cNvSpPr/>
          <p:nvPr userDrawn="1"/>
        </p:nvSpPr>
        <p:spPr>
          <a:xfrm>
            <a:off x="12040394" y="0"/>
            <a:ext cx="152400" cy="6858000"/>
          </a:xfrm>
          <a:custGeom>
            <a:avLst/>
            <a:gdLst/>
            <a:ahLst/>
            <a:cxnLst/>
            <a:rect l="l" t="t" r="r" b="b"/>
            <a:pathLst>
              <a:path w="203200" h="9144000">
                <a:moveTo>
                  <a:pt x="203200" y="0"/>
                </a:moveTo>
                <a:lnTo>
                  <a:pt x="0" y="0"/>
                </a:lnTo>
                <a:lnTo>
                  <a:pt x="0" y="9144000"/>
                </a:lnTo>
                <a:lnTo>
                  <a:pt x="203200" y="9144000"/>
                </a:lnTo>
                <a:lnTo>
                  <a:pt x="203200" y="0"/>
                </a:lnTo>
                <a:close/>
              </a:path>
            </a:pathLst>
          </a:custGeom>
          <a:solidFill>
            <a:srgbClr val="FBF77C"/>
          </a:solidFill>
        </p:spPr>
        <p:txBody>
          <a:bodyPr wrap="square" lIns="0" tIns="0" rIns="0" bIns="0" rtlCol="0"/>
          <a:lstStyle/>
          <a:p>
            <a:endParaRPr sz="1013"/>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858767" y="972671"/>
            <a:ext cx="4975412" cy="1035424"/>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858767" y="2232561"/>
            <a:ext cx="4975412" cy="39533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F07BB56-60BA-464F-ACE1-3C7A79DC6466}"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20" name="Kuvan paikkamerkki 2">
            <a:extLst>
              <a:ext uri="{FF2B5EF4-FFF2-40B4-BE49-F238E27FC236}">
                <a16:creationId xmlns:a16="http://schemas.microsoft.com/office/drawing/2014/main" id="{1574E7BA-A513-284B-B53F-EA5081479A5E}"/>
              </a:ext>
            </a:extLst>
          </p:cNvPr>
          <p:cNvSpPr>
            <a:spLocks noGrp="1"/>
          </p:cNvSpPr>
          <p:nvPr>
            <p:ph type="pic" idx="13"/>
          </p:nvPr>
        </p:nvSpPr>
        <p:spPr>
          <a:xfrm>
            <a:off x="6401594" y="152400"/>
            <a:ext cx="5486400" cy="65520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179425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700013" y="972671"/>
            <a:ext cx="4501387" cy="1035424"/>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700013" y="2244080"/>
            <a:ext cx="4975412" cy="375649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8F5950EA-7E09-4FB1-B2D0-B080F6A00474}"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1" name="Suorakulmio 11">
            <a:extLst>
              <a:ext uri="{FF2B5EF4-FFF2-40B4-BE49-F238E27FC236}">
                <a16:creationId xmlns:a16="http://schemas.microsoft.com/office/drawing/2014/main" id="{832FD98A-B7A0-2C41-B3A1-AB4182E8B412}"/>
              </a:ext>
              <a:ext uri="{C183D7F6-B498-43B3-948B-1728B52AA6E4}">
                <adec:decorative xmlns:adec="http://schemas.microsoft.com/office/drawing/2017/decorative" val="1"/>
              </a:ext>
            </a:extLst>
          </p:cNvPr>
          <p:cNvSpPr/>
          <p:nvPr userDrawn="1"/>
        </p:nvSpPr>
        <p:spPr>
          <a:xfrm>
            <a:off x="151606" y="0"/>
            <a:ext cx="5791994" cy="6858000"/>
          </a:xfrm>
          <a:prstGeom prst="rect">
            <a:avLst/>
          </a:prstGeom>
          <a:solidFill>
            <a:srgbClr val="63B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object 4">
            <a:extLst>
              <a:ext uri="{FF2B5EF4-FFF2-40B4-BE49-F238E27FC236}">
                <a16:creationId xmlns:a16="http://schemas.microsoft.com/office/drawing/2014/main" id="{E50AB64A-D866-A345-B622-1EF8F830F4F3}"/>
              </a:ext>
              <a:ext uri="{C183D7F6-B498-43B3-948B-1728B52AA6E4}">
                <adec:decorative xmlns:adec="http://schemas.microsoft.com/office/drawing/2017/decorative" val="1"/>
              </a:ext>
            </a:extLst>
          </p:cNvPr>
          <p:cNvSpPr/>
          <p:nvPr userDrawn="1"/>
        </p:nvSpPr>
        <p:spPr>
          <a:xfrm>
            <a:off x="0" y="0"/>
            <a:ext cx="152400" cy="6858000"/>
          </a:xfrm>
          <a:custGeom>
            <a:avLst/>
            <a:gdLst/>
            <a:ahLst/>
            <a:cxnLst/>
            <a:rect l="l" t="t" r="r" b="b"/>
            <a:pathLst>
              <a:path w="203200" h="9144000">
                <a:moveTo>
                  <a:pt x="203200" y="0"/>
                </a:moveTo>
                <a:lnTo>
                  <a:pt x="0" y="0"/>
                </a:lnTo>
                <a:lnTo>
                  <a:pt x="0" y="9144000"/>
                </a:lnTo>
                <a:lnTo>
                  <a:pt x="203200" y="9144000"/>
                </a:lnTo>
                <a:lnTo>
                  <a:pt x="203200" y="0"/>
                </a:lnTo>
                <a:close/>
              </a:path>
            </a:pathLst>
          </a:custGeom>
          <a:solidFill>
            <a:srgbClr val="FBF77C"/>
          </a:solidFill>
        </p:spPr>
        <p:txBody>
          <a:bodyPr wrap="square" lIns="0" tIns="0" rIns="0" bIns="0" rtlCol="0"/>
          <a:lstStyle/>
          <a:p>
            <a:endParaRPr sz="1013"/>
          </a:p>
        </p:txBody>
      </p:sp>
      <p:sp>
        <p:nvSpPr>
          <p:cNvPr id="14" name="object 6">
            <a:extLst>
              <a:ext uri="{FF2B5EF4-FFF2-40B4-BE49-F238E27FC236}">
                <a16:creationId xmlns:a16="http://schemas.microsoft.com/office/drawing/2014/main" id="{6E1CBA63-99C2-0B42-9465-FD2E364ACF0C}"/>
              </a:ext>
              <a:ext uri="{C183D7F6-B498-43B3-948B-1728B52AA6E4}">
                <adec:decorative xmlns:adec="http://schemas.microsoft.com/office/drawing/2017/decorative" val="1"/>
              </a:ext>
            </a:extLst>
          </p:cNvPr>
          <p:cNvSpPr/>
          <p:nvPr userDrawn="1"/>
        </p:nvSpPr>
        <p:spPr>
          <a:xfrm>
            <a:off x="5943600" y="0"/>
            <a:ext cx="152400" cy="6858000"/>
          </a:xfrm>
          <a:custGeom>
            <a:avLst/>
            <a:gdLst/>
            <a:ahLst/>
            <a:cxnLst/>
            <a:rect l="l" t="t" r="r" b="b"/>
            <a:pathLst>
              <a:path w="203200" h="9144000">
                <a:moveTo>
                  <a:pt x="203200" y="0"/>
                </a:moveTo>
                <a:lnTo>
                  <a:pt x="0" y="0"/>
                </a:lnTo>
                <a:lnTo>
                  <a:pt x="0" y="9144000"/>
                </a:lnTo>
                <a:lnTo>
                  <a:pt x="203200" y="9144000"/>
                </a:lnTo>
                <a:lnTo>
                  <a:pt x="203200" y="0"/>
                </a:lnTo>
                <a:close/>
              </a:path>
            </a:pathLst>
          </a:custGeom>
          <a:solidFill>
            <a:srgbClr val="FBF77C"/>
          </a:solidFill>
        </p:spPr>
        <p:txBody>
          <a:bodyPr wrap="square" lIns="0" tIns="0" rIns="0" bIns="0" rtlCol="0"/>
          <a:lstStyle/>
          <a:p>
            <a:endParaRPr sz="1013"/>
          </a:p>
        </p:txBody>
      </p:sp>
      <p:sp>
        <p:nvSpPr>
          <p:cNvPr id="15" name="Slide Number Placeholder 5">
            <a:extLst>
              <a:ext uri="{FF2B5EF4-FFF2-40B4-BE49-F238E27FC236}">
                <a16:creationId xmlns:a16="http://schemas.microsoft.com/office/drawing/2014/main" id="{91AC06F1-8EA1-2F48-B6E1-D8886B94B18C}"/>
              </a:ext>
            </a:extLst>
          </p:cNvPr>
          <p:cNvSpPr txBox="1">
            <a:spLocks/>
          </p:cNvSpPr>
          <p:nvPr userDrawn="1"/>
        </p:nvSpPr>
        <p:spPr>
          <a:xfrm>
            <a:off x="4517417" y="6494929"/>
            <a:ext cx="900953" cy="226546"/>
          </a:xfrm>
          <a:prstGeom prst="rect">
            <a:avLst/>
          </a:prstGeom>
        </p:spPr>
        <p:txBody>
          <a:bodyPr vert="horz" lIns="0" tIns="0" rIns="0" bIns="0" rtlCol="0" anchor="ctr"/>
          <a:lstStyle>
            <a:defPPr>
              <a:defRPr lang="fi-FI"/>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D26548-A701-4132-A0A2-A9B09A70FF4B}" type="slidenum">
              <a:rPr lang="fi-FI" smtClean="0"/>
              <a:pPr/>
              <a:t>‹#›</a:t>
            </a:fld>
            <a:endParaRPr lang="fi-FI"/>
          </a:p>
        </p:txBody>
      </p:sp>
      <p:sp>
        <p:nvSpPr>
          <p:cNvPr id="16" name="Kuvan paikkamerkki 2">
            <a:extLst>
              <a:ext uri="{FF2B5EF4-FFF2-40B4-BE49-F238E27FC236}">
                <a16:creationId xmlns:a16="http://schemas.microsoft.com/office/drawing/2014/main" id="{95A63CB1-09AA-CD47-B1A7-2E21EC33A7C4}"/>
              </a:ext>
            </a:extLst>
          </p:cNvPr>
          <p:cNvSpPr>
            <a:spLocks noGrp="1"/>
          </p:cNvSpPr>
          <p:nvPr>
            <p:ph type="pic" idx="13"/>
          </p:nvPr>
        </p:nvSpPr>
        <p:spPr>
          <a:xfrm>
            <a:off x="304800" y="152400"/>
            <a:ext cx="5486400" cy="65520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7" name="Kuva 16">
            <a:extLst>
              <a:ext uri="{FF2B5EF4-FFF2-40B4-BE49-F238E27FC236}">
                <a16:creationId xmlns:a16="http://schemas.microsoft.com/office/drawing/2014/main" id="{C78F9582-FB44-8842-BAAB-A123F58413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316164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BD7B8915-BABF-0B46-A787-0EF702C813E3}"/>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chemeClr val="accent2"/>
          </a:solidFill>
        </p:spPr>
        <p:txBody>
          <a:bodyPr wrap="square" lIns="0" tIns="0" rIns="0" bIns="0" rtlCol="0"/>
          <a:lstStyle/>
          <a:p>
            <a:endParaRPr sz="1013"/>
          </a:p>
        </p:txBody>
      </p:sp>
      <p:sp>
        <p:nvSpPr>
          <p:cNvPr id="15" name="Suorakulmio 8">
            <a:extLst>
              <a:ext uri="{FF2B5EF4-FFF2-40B4-BE49-F238E27FC236}">
                <a16:creationId xmlns:a16="http://schemas.microsoft.com/office/drawing/2014/main" id="{AED69F81-2EDB-7541-A9D7-4290F3C1728B}"/>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9">
            <a:extLst>
              <a:ext uri="{FF2B5EF4-FFF2-40B4-BE49-F238E27FC236}">
                <a16:creationId xmlns:a16="http://schemas.microsoft.com/office/drawing/2014/main" id="{D3B42F1C-7D07-0A42-8672-351236581361}"/>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8CCD6BC8-5855-4B5C-81F7-903BEC4A284D}"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9" name="Sisällön paikkamerkki 2">
            <a:extLst>
              <a:ext uri="{FF2B5EF4-FFF2-40B4-BE49-F238E27FC236}">
                <a16:creationId xmlns:a16="http://schemas.microsoft.com/office/drawing/2014/main" id="{BC018C0B-C8B9-1B4B-B3EF-394981D58A3F}"/>
              </a:ext>
            </a:extLst>
          </p:cNvPr>
          <p:cNvSpPr>
            <a:spLocks noGrp="1"/>
          </p:cNvSpPr>
          <p:nvPr>
            <p:ph idx="1"/>
          </p:nvPr>
        </p:nvSpPr>
        <p:spPr>
          <a:xfrm>
            <a:off x="942458" y="2301983"/>
            <a:ext cx="4706470" cy="39670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0" name="Sisällön paikkamerkki 2">
            <a:extLst>
              <a:ext uri="{FF2B5EF4-FFF2-40B4-BE49-F238E27FC236}">
                <a16:creationId xmlns:a16="http://schemas.microsoft.com/office/drawing/2014/main" id="{3DD578C4-B933-214E-BE95-D0A2A714DA51}"/>
              </a:ext>
            </a:extLst>
          </p:cNvPr>
          <p:cNvSpPr>
            <a:spLocks noGrp="1"/>
          </p:cNvSpPr>
          <p:nvPr>
            <p:ph idx="13"/>
          </p:nvPr>
        </p:nvSpPr>
        <p:spPr>
          <a:xfrm>
            <a:off x="6749432" y="2301983"/>
            <a:ext cx="4706470" cy="39670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1" name="Tekstin paikkamerkki 12">
            <a:extLst>
              <a:ext uri="{FF2B5EF4-FFF2-40B4-BE49-F238E27FC236}">
                <a16:creationId xmlns:a16="http://schemas.microsoft.com/office/drawing/2014/main" id="{C0B2F69F-A4DF-AD43-BC22-CD12A86C3B4B}"/>
              </a:ext>
            </a:extLst>
          </p:cNvPr>
          <p:cNvSpPr>
            <a:spLocks noGrp="1"/>
          </p:cNvSpPr>
          <p:nvPr>
            <p:ph type="body" sz="quarter" idx="14"/>
          </p:nvPr>
        </p:nvSpPr>
        <p:spPr>
          <a:xfrm>
            <a:off x="930288" y="1333629"/>
            <a:ext cx="4702826" cy="923459"/>
          </a:xfrm>
        </p:spPr>
        <p:txBody>
          <a:bodyPr/>
          <a:lstStyle>
            <a:lvl1pPr marL="0" indent="0">
              <a:lnSpc>
                <a:spcPct val="110000"/>
              </a:lnSpc>
              <a:spcBef>
                <a:spcPts val="0"/>
              </a:spcBef>
              <a:buNone/>
              <a:defRPr sz="2200" b="1"/>
            </a:lvl1pPr>
            <a:lvl2pPr marL="358775" indent="0">
              <a:buNone/>
              <a:defRPr/>
            </a:lvl2pPr>
          </a:lstStyle>
          <a:p>
            <a:pPr lvl="0"/>
            <a:r>
              <a:rPr lang="fi-FI"/>
              <a:t>Muokkaa tekstin perustyylejä napsauttamalla</a:t>
            </a:r>
          </a:p>
        </p:txBody>
      </p:sp>
      <p:sp>
        <p:nvSpPr>
          <p:cNvPr id="22" name="Tekstin paikkamerkki 12">
            <a:extLst>
              <a:ext uri="{FF2B5EF4-FFF2-40B4-BE49-F238E27FC236}">
                <a16:creationId xmlns:a16="http://schemas.microsoft.com/office/drawing/2014/main" id="{DE5F8F09-FCCA-BF44-B351-38E41AD0110F}"/>
              </a:ext>
            </a:extLst>
          </p:cNvPr>
          <p:cNvSpPr>
            <a:spLocks noGrp="1"/>
          </p:cNvSpPr>
          <p:nvPr>
            <p:ph type="body" sz="quarter" idx="15"/>
          </p:nvPr>
        </p:nvSpPr>
        <p:spPr>
          <a:xfrm>
            <a:off x="6748408" y="1333629"/>
            <a:ext cx="4702826" cy="923459"/>
          </a:xfrm>
        </p:spPr>
        <p:txBody>
          <a:bodyPr/>
          <a:lstStyle>
            <a:lvl1pPr marL="0" indent="0">
              <a:lnSpc>
                <a:spcPct val="110000"/>
              </a:lnSpc>
              <a:spcBef>
                <a:spcPts val="0"/>
              </a:spcBef>
              <a:buNone/>
              <a:defRPr sz="2200" b="1"/>
            </a:lvl1pPr>
            <a:lvl2pPr marL="358775" indent="0">
              <a:buNone/>
              <a:defRPr/>
            </a:lvl2pPr>
          </a:lstStyle>
          <a:p>
            <a:pPr lvl="0"/>
            <a:r>
              <a:rPr lang="fi-FI"/>
              <a:t>Muokkaa tekstin perustyylejä napsauttamalla</a:t>
            </a:r>
          </a:p>
        </p:txBody>
      </p:sp>
      <p:sp>
        <p:nvSpPr>
          <p:cNvPr id="23" name="bg object 16">
            <a:extLst>
              <a:ext uri="{FF2B5EF4-FFF2-40B4-BE49-F238E27FC236}">
                <a16:creationId xmlns:a16="http://schemas.microsoft.com/office/drawing/2014/main" id="{F269BDAA-E4AC-E04B-A3D5-487F5FE6A7F2}"/>
              </a:ext>
            </a:extLst>
          </p:cNvPr>
          <p:cNvSpPr/>
          <p:nvPr userDrawn="1"/>
        </p:nvSpPr>
        <p:spPr>
          <a:xfrm>
            <a:off x="6096794" y="342900"/>
            <a:ext cx="0" cy="5810250"/>
          </a:xfrm>
          <a:custGeom>
            <a:avLst/>
            <a:gdLst/>
            <a:ahLst/>
            <a:cxnLst/>
            <a:rect l="l" t="t" r="r" b="b"/>
            <a:pathLst>
              <a:path h="7747000">
                <a:moveTo>
                  <a:pt x="0" y="0"/>
                </a:moveTo>
                <a:lnTo>
                  <a:pt x="0" y="7747000"/>
                </a:lnTo>
              </a:path>
            </a:pathLst>
          </a:custGeom>
          <a:ln w="25400">
            <a:solidFill>
              <a:srgbClr val="231F20"/>
            </a:solidFill>
          </a:ln>
        </p:spPr>
        <p:txBody>
          <a:bodyPr wrap="square" lIns="0" tIns="0" rIns="0" bIns="0" rtlCol="0"/>
          <a:lstStyle/>
          <a:p>
            <a:endParaRPr sz="1013"/>
          </a:p>
        </p:txBody>
      </p:sp>
      <p:pic>
        <p:nvPicPr>
          <p:cNvPr id="14" name="Kuva 13">
            <a:extLst>
              <a:ext uri="{FF2B5EF4-FFF2-40B4-BE49-F238E27FC236}">
                <a16:creationId xmlns:a16="http://schemas.microsoft.com/office/drawing/2014/main" id="{24477DC3-7230-9B40-8A7F-8594D1C314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3296505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ertailu 2">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BD7B8915-BABF-0B46-A787-0EF702C813E3}"/>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chemeClr val="accent1"/>
          </a:solidFill>
        </p:spPr>
        <p:txBody>
          <a:bodyPr wrap="square" lIns="0" tIns="0" rIns="0" bIns="0" rtlCol="0"/>
          <a:lstStyle/>
          <a:p>
            <a:endParaRPr sz="1013"/>
          </a:p>
        </p:txBody>
      </p:sp>
      <p:sp>
        <p:nvSpPr>
          <p:cNvPr id="15" name="Suorakulmio 8">
            <a:extLst>
              <a:ext uri="{FF2B5EF4-FFF2-40B4-BE49-F238E27FC236}">
                <a16:creationId xmlns:a16="http://schemas.microsoft.com/office/drawing/2014/main" id="{AED69F81-2EDB-7541-A9D7-4290F3C1728B}"/>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9">
            <a:extLst>
              <a:ext uri="{FF2B5EF4-FFF2-40B4-BE49-F238E27FC236}">
                <a16:creationId xmlns:a16="http://schemas.microsoft.com/office/drawing/2014/main" id="{D3B42F1C-7D07-0A42-8672-351236581361}"/>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8CCD6BC8-5855-4B5C-81F7-903BEC4A284D}"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23" name="bg object 16">
            <a:extLst>
              <a:ext uri="{FF2B5EF4-FFF2-40B4-BE49-F238E27FC236}">
                <a16:creationId xmlns:a16="http://schemas.microsoft.com/office/drawing/2014/main" id="{938DCC1E-DF1A-7147-B427-7B5A587B30BB}"/>
              </a:ext>
            </a:extLst>
          </p:cNvPr>
          <p:cNvSpPr/>
          <p:nvPr userDrawn="1"/>
        </p:nvSpPr>
        <p:spPr>
          <a:xfrm>
            <a:off x="6096794" y="342900"/>
            <a:ext cx="0" cy="5810250"/>
          </a:xfrm>
          <a:custGeom>
            <a:avLst/>
            <a:gdLst/>
            <a:ahLst/>
            <a:cxnLst/>
            <a:rect l="l" t="t" r="r" b="b"/>
            <a:pathLst>
              <a:path h="7747000">
                <a:moveTo>
                  <a:pt x="0" y="0"/>
                </a:moveTo>
                <a:lnTo>
                  <a:pt x="0" y="7747000"/>
                </a:lnTo>
              </a:path>
            </a:pathLst>
          </a:custGeom>
          <a:ln w="25400">
            <a:solidFill>
              <a:srgbClr val="231F20"/>
            </a:solidFill>
          </a:ln>
        </p:spPr>
        <p:txBody>
          <a:bodyPr wrap="square" lIns="0" tIns="0" rIns="0" bIns="0" rtlCol="0"/>
          <a:lstStyle/>
          <a:p>
            <a:endParaRPr sz="1013"/>
          </a:p>
        </p:txBody>
      </p:sp>
      <p:sp>
        <p:nvSpPr>
          <p:cNvPr id="24" name="Sisällön paikkamerkki 2">
            <a:extLst>
              <a:ext uri="{FF2B5EF4-FFF2-40B4-BE49-F238E27FC236}">
                <a16:creationId xmlns:a16="http://schemas.microsoft.com/office/drawing/2014/main" id="{6E4DD20B-BAA0-9C40-AD12-5DBE03ECCA33}"/>
              </a:ext>
            </a:extLst>
          </p:cNvPr>
          <p:cNvSpPr>
            <a:spLocks noGrp="1"/>
          </p:cNvSpPr>
          <p:nvPr>
            <p:ph idx="1"/>
          </p:nvPr>
        </p:nvSpPr>
        <p:spPr>
          <a:xfrm>
            <a:off x="942458" y="2301983"/>
            <a:ext cx="4706470" cy="39670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5" name="Sisällön paikkamerkki 2">
            <a:extLst>
              <a:ext uri="{FF2B5EF4-FFF2-40B4-BE49-F238E27FC236}">
                <a16:creationId xmlns:a16="http://schemas.microsoft.com/office/drawing/2014/main" id="{5447C2D6-F397-6343-8353-3804A5E3717C}"/>
              </a:ext>
            </a:extLst>
          </p:cNvPr>
          <p:cNvSpPr>
            <a:spLocks noGrp="1"/>
          </p:cNvSpPr>
          <p:nvPr>
            <p:ph idx="13"/>
          </p:nvPr>
        </p:nvSpPr>
        <p:spPr>
          <a:xfrm>
            <a:off x="6749432" y="2301983"/>
            <a:ext cx="4706470" cy="39670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6" name="Tekstin paikkamerkki 12">
            <a:extLst>
              <a:ext uri="{FF2B5EF4-FFF2-40B4-BE49-F238E27FC236}">
                <a16:creationId xmlns:a16="http://schemas.microsoft.com/office/drawing/2014/main" id="{9A58B1BD-811F-F549-B3A2-AEC66B5B4F93}"/>
              </a:ext>
            </a:extLst>
          </p:cNvPr>
          <p:cNvSpPr>
            <a:spLocks noGrp="1"/>
          </p:cNvSpPr>
          <p:nvPr>
            <p:ph type="body" sz="quarter" idx="14"/>
          </p:nvPr>
        </p:nvSpPr>
        <p:spPr>
          <a:xfrm>
            <a:off x="930288" y="1333629"/>
            <a:ext cx="4702826" cy="923459"/>
          </a:xfrm>
        </p:spPr>
        <p:txBody>
          <a:bodyPr/>
          <a:lstStyle>
            <a:lvl1pPr marL="0" indent="0">
              <a:lnSpc>
                <a:spcPct val="110000"/>
              </a:lnSpc>
              <a:spcBef>
                <a:spcPts val="0"/>
              </a:spcBef>
              <a:buNone/>
              <a:defRPr sz="2200" b="1"/>
            </a:lvl1pPr>
            <a:lvl2pPr marL="358775" indent="0">
              <a:buNone/>
              <a:defRPr/>
            </a:lvl2pPr>
          </a:lstStyle>
          <a:p>
            <a:pPr lvl="0"/>
            <a:r>
              <a:rPr lang="fi-FI"/>
              <a:t>Muokkaa tekstin perustyylejä napsauttamalla</a:t>
            </a:r>
          </a:p>
        </p:txBody>
      </p:sp>
      <p:sp>
        <p:nvSpPr>
          <p:cNvPr id="27" name="Tekstin paikkamerkki 12">
            <a:extLst>
              <a:ext uri="{FF2B5EF4-FFF2-40B4-BE49-F238E27FC236}">
                <a16:creationId xmlns:a16="http://schemas.microsoft.com/office/drawing/2014/main" id="{30B6ECF4-4A14-D640-B557-9C58C2630E93}"/>
              </a:ext>
            </a:extLst>
          </p:cNvPr>
          <p:cNvSpPr>
            <a:spLocks noGrp="1"/>
          </p:cNvSpPr>
          <p:nvPr>
            <p:ph type="body" sz="quarter" idx="15"/>
          </p:nvPr>
        </p:nvSpPr>
        <p:spPr>
          <a:xfrm>
            <a:off x="6748408" y="1333629"/>
            <a:ext cx="4702826" cy="923459"/>
          </a:xfrm>
        </p:spPr>
        <p:txBody>
          <a:bodyPr/>
          <a:lstStyle>
            <a:lvl1pPr marL="0" indent="0">
              <a:lnSpc>
                <a:spcPct val="110000"/>
              </a:lnSpc>
              <a:spcBef>
                <a:spcPts val="0"/>
              </a:spcBef>
              <a:buNone/>
              <a:defRPr sz="2200" b="1"/>
            </a:lvl1pPr>
            <a:lvl2pPr marL="358775" indent="0">
              <a:buNone/>
              <a:defRPr/>
            </a:lvl2pPr>
          </a:lstStyle>
          <a:p>
            <a:pPr lvl="0"/>
            <a:r>
              <a:rPr lang="fi-FI"/>
              <a:t>Muokkaa tekstin perustyylejä napsauttamalla</a:t>
            </a:r>
          </a:p>
        </p:txBody>
      </p:sp>
      <p:pic>
        <p:nvPicPr>
          <p:cNvPr id="14" name="Kuva 13">
            <a:extLst>
              <a:ext uri="{FF2B5EF4-FFF2-40B4-BE49-F238E27FC236}">
                <a16:creationId xmlns:a16="http://schemas.microsoft.com/office/drawing/2014/main" id="{5FDA2E3D-6B25-6C40-9732-F6C664F182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5447590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ertailu 3">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BD7B8915-BABF-0B46-A787-0EF702C813E3}"/>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rgbClr val="63B4EC"/>
          </a:solidFill>
        </p:spPr>
        <p:txBody>
          <a:bodyPr wrap="square" lIns="0" tIns="0" rIns="0" bIns="0" rtlCol="0"/>
          <a:lstStyle/>
          <a:p>
            <a:endParaRPr sz="1013"/>
          </a:p>
        </p:txBody>
      </p:sp>
      <p:sp>
        <p:nvSpPr>
          <p:cNvPr id="15" name="Suorakulmio 8">
            <a:extLst>
              <a:ext uri="{FF2B5EF4-FFF2-40B4-BE49-F238E27FC236}">
                <a16:creationId xmlns:a16="http://schemas.microsoft.com/office/drawing/2014/main" id="{AED69F81-2EDB-7541-A9D7-4290F3C1728B}"/>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9">
            <a:extLst>
              <a:ext uri="{FF2B5EF4-FFF2-40B4-BE49-F238E27FC236}">
                <a16:creationId xmlns:a16="http://schemas.microsoft.com/office/drawing/2014/main" id="{D3B42F1C-7D07-0A42-8672-351236581361}"/>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8CCD6BC8-5855-4B5C-81F7-903BEC4A284D}"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21" name="bg object 16">
            <a:extLst>
              <a:ext uri="{FF2B5EF4-FFF2-40B4-BE49-F238E27FC236}">
                <a16:creationId xmlns:a16="http://schemas.microsoft.com/office/drawing/2014/main" id="{9B95820B-1EBC-1B4D-A835-A97C2C6EEE59}"/>
              </a:ext>
            </a:extLst>
          </p:cNvPr>
          <p:cNvSpPr/>
          <p:nvPr userDrawn="1"/>
        </p:nvSpPr>
        <p:spPr>
          <a:xfrm>
            <a:off x="6096794" y="342900"/>
            <a:ext cx="0" cy="5810250"/>
          </a:xfrm>
          <a:custGeom>
            <a:avLst/>
            <a:gdLst/>
            <a:ahLst/>
            <a:cxnLst/>
            <a:rect l="l" t="t" r="r" b="b"/>
            <a:pathLst>
              <a:path h="7747000">
                <a:moveTo>
                  <a:pt x="0" y="0"/>
                </a:moveTo>
                <a:lnTo>
                  <a:pt x="0" y="7747000"/>
                </a:lnTo>
              </a:path>
            </a:pathLst>
          </a:custGeom>
          <a:ln w="25400">
            <a:solidFill>
              <a:srgbClr val="231F20"/>
            </a:solidFill>
          </a:ln>
        </p:spPr>
        <p:txBody>
          <a:bodyPr wrap="square" lIns="0" tIns="0" rIns="0" bIns="0" rtlCol="0"/>
          <a:lstStyle/>
          <a:p>
            <a:endParaRPr sz="1013"/>
          </a:p>
        </p:txBody>
      </p:sp>
      <p:sp>
        <p:nvSpPr>
          <p:cNvPr id="22" name="Sisällön paikkamerkki 2">
            <a:extLst>
              <a:ext uri="{FF2B5EF4-FFF2-40B4-BE49-F238E27FC236}">
                <a16:creationId xmlns:a16="http://schemas.microsoft.com/office/drawing/2014/main" id="{C8183E1A-911B-2545-AD5C-34620C37C322}"/>
              </a:ext>
            </a:extLst>
          </p:cNvPr>
          <p:cNvSpPr>
            <a:spLocks noGrp="1"/>
          </p:cNvSpPr>
          <p:nvPr>
            <p:ph idx="1"/>
          </p:nvPr>
        </p:nvSpPr>
        <p:spPr>
          <a:xfrm>
            <a:off x="942458" y="2301983"/>
            <a:ext cx="4706470" cy="39670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3" name="Sisällön paikkamerkki 2">
            <a:extLst>
              <a:ext uri="{FF2B5EF4-FFF2-40B4-BE49-F238E27FC236}">
                <a16:creationId xmlns:a16="http://schemas.microsoft.com/office/drawing/2014/main" id="{549E12E4-13BD-6642-BCEE-B302E0548061}"/>
              </a:ext>
            </a:extLst>
          </p:cNvPr>
          <p:cNvSpPr>
            <a:spLocks noGrp="1"/>
          </p:cNvSpPr>
          <p:nvPr>
            <p:ph idx="13"/>
          </p:nvPr>
        </p:nvSpPr>
        <p:spPr>
          <a:xfrm>
            <a:off x="6749432" y="2301983"/>
            <a:ext cx="4706470" cy="39670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4" name="Tekstin paikkamerkki 12">
            <a:extLst>
              <a:ext uri="{FF2B5EF4-FFF2-40B4-BE49-F238E27FC236}">
                <a16:creationId xmlns:a16="http://schemas.microsoft.com/office/drawing/2014/main" id="{AB328902-814A-F646-9048-DD83420C10B1}"/>
              </a:ext>
            </a:extLst>
          </p:cNvPr>
          <p:cNvSpPr>
            <a:spLocks noGrp="1"/>
          </p:cNvSpPr>
          <p:nvPr>
            <p:ph type="body" sz="quarter" idx="14"/>
          </p:nvPr>
        </p:nvSpPr>
        <p:spPr>
          <a:xfrm>
            <a:off x="930288" y="1333629"/>
            <a:ext cx="4702826" cy="923459"/>
          </a:xfrm>
        </p:spPr>
        <p:txBody>
          <a:bodyPr/>
          <a:lstStyle>
            <a:lvl1pPr marL="0" indent="0">
              <a:lnSpc>
                <a:spcPct val="110000"/>
              </a:lnSpc>
              <a:spcBef>
                <a:spcPts val="0"/>
              </a:spcBef>
              <a:buNone/>
              <a:defRPr sz="2200" b="1"/>
            </a:lvl1pPr>
            <a:lvl2pPr marL="358775" indent="0">
              <a:buNone/>
              <a:defRPr/>
            </a:lvl2pPr>
          </a:lstStyle>
          <a:p>
            <a:pPr lvl="0"/>
            <a:r>
              <a:rPr lang="fi-FI"/>
              <a:t>Muokkaa tekstin perustyylejä napsauttamalla</a:t>
            </a:r>
          </a:p>
        </p:txBody>
      </p:sp>
      <p:sp>
        <p:nvSpPr>
          <p:cNvPr id="25" name="Tekstin paikkamerkki 12">
            <a:extLst>
              <a:ext uri="{FF2B5EF4-FFF2-40B4-BE49-F238E27FC236}">
                <a16:creationId xmlns:a16="http://schemas.microsoft.com/office/drawing/2014/main" id="{40121E50-354C-334B-B86B-8953BF9B5C69}"/>
              </a:ext>
            </a:extLst>
          </p:cNvPr>
          <p:cNvSpPr>
            <a:spLocks noGrp="1"/>
          </p:cNvSpPr>
          <p:nvPr>
            <p:ph type="body" sz="quarter" idx="15"/>
          </p:nvPr>
        </p:nvSpPr>
        <p:spPr>
          <a:xfrm>
            <a:off x="6748408" y="1333629"/>
            <a:ext cx="4702826" cy="923459"/>
          </a:xfrm>
        </p:spPr>
        <p:txBody>
          <a:bodyPr/>
          <a:lstStyle>
            <a:lvl1pPr marL="0" indent="0">
              <a:lnSpc>
                <a:spcPct val="110000"/>
              </a:lnSpc>
              <a:spcBef>
                <a:spcPts val="0"/>
              </a:spcBef>
              <a:buNone/>
              <a:defRPr sz="2200" b="1"/>
            </a:lvl1pPr>
            <a:lvl2pPr marL="358775" indent="0">
              <a:buNone/>
              <a:defRPr/>
            </a:lvl2pPr>
          </a:lstStyle>
          <a:p>
            <a:pPr lvl="0"/>
            <a:r>
              <a:rPr lang="fi-FI"/>
              <a:t>Muokkaa tekstin perustyylejä napsauttamalla</a:t>
            </a:r>
          </a:p>
        </p:txBody>
      </p:sp>
      <p:pic>
        <p:nvPicPr>
          <p:cNvPr id="14" name="Kuva 13">
            <a:extLst>
              <a:ext uri="{FF2B5EF4-FFF2-40B4-BE49-F238E27FC236}">
                <a16:creationId xmlns:a16="http://schemas.microsoft.com/office/drawing/2014/main" id="{61CABA38-7D16-A841-8A06-1CBD0A016D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123154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ertailu 4">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BD7B8915-BABF-0B46-A787-0EF702C813E3}"/>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chemeClr val="accent2"/>
          </a:solidFill>
        </p:spPr>
        <p:txBody>
          <a:bodyPr wrap="square" lIns="0" tIns="0" rIns="0" bIns="0" rtlCol="0"/>
          <a:lstStyle/>
          <a:p>
            <a:endParaRPr sz="1013"/>
          </a:p>
        </p:txBody>
      </p:sp>
      <p:sp>
        <p:nvSpPr>
          <p:cNvPr id="15" name="Suorakulmio 8">
            <a:extLst>
              <a:ext uri="{FF2B5EF4-FFF2-40B4-BE49-F238E27FC236}">
                <a16:creationId xmlns:a16="http://schemas.microsoft.com/office/drawing/2014/main" id="{AED69F81-2EDB-7541-A9D7-4290F3C1728B}"/>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9">
            <a:extLst>
              <a:ext uri="{FF2B5EF4-FFF2-40B4-BE49-F238E27FC236}">
                <a16:creationId xmlns:a16="http://schemas.microsoft.com/office/drawing/2014/main" id="{D3B42F1C-7D07-0A42-8672-351236581361}"/>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1120588" y="1940262"/>
            <a:ext cx="4706470" cy="222797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8CCD6BC8-5855-4B5C-81F7-903BEC4A284D}"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1" name="Sisällön paikkamerkki 2">
            <a:extLst>
              <a:ext uri="{FF2B5EF4-FFF2-40B4-BE49-F238E27FC236}">
                <a16:creationId xmlns:a16="http://schemas.microsoft.com/office/drawing/2014/main" id="{2D354ACF-D7F6-4E2C-8A78-3A981EE96AC5}"/>
              </a:ext>
            </a:extLst>
          </p:cNvPr>
          <p:cNvSpPr>
            <a:spLocks noGrp="1"/>
          </p:cNvSpPr>
          <p:nvPr>
            <p:ph idx="13"/>
          </p:nvPr>
        </p:nvSpPr>
        <p:spPr>
          <a:xfrm>
            <a:off x="6369424" y="1940262"/>
            <a:ext cx="4706470" cy="222797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3" name="Tekstin paikkamerkki 12">
            <a:extLst>
              <a:ext uri="{FF2B5EF4-FFF2-40B4-BE49-F238E27FC236}">
                <a16:creationId xmlns:a16="http://schemas.microsoft.com/office/drawing/2014/main" id="{C0A04983-7A53-46C0-A8DF-CABFC024F6D3}"/>
              </a:ext>
            </a:extLst>
          </p:cNvPr>
          <p:cNvSpPr>
            <a:spLocks noGrp="1"/>
          </p:cNvSpPr>
          <p:nvPr>
            <p:ph type="body" sz="quarter" idx="14"/>
          </p:nvPr>
        </p:nvSpPr>
        <p:spPr>
          <a:xfrm>
            <a:off x="1120775" y="1013479"/>
            <a:ext cx="4702826" cy="716112"/>
          </a:xfrm>
        </p:spPr>
        <p:txBody>
          <a:bodyPr/>
          <a:lstStyle>
            <a:lvl1pPr marL="0" indent="0">
              <a:spcBef>
                <a:spcPts val="0"/>
              </a:spcBef>
              <a:buNone/>
              <a:defRPr sz="2200" b="1"/>
            </a:lvl1pPr>
            <a:lvl2pPr marL="358775" indent="0">
              <a:buNone/>
              <a:defRPr/>
            </a:lvl2pPr>
          </a:lstStyle>
          <a:p>
            <a:pPr lvl="0"/>
            <a:r>
              <a:rPr lang="fi-FI"/>
              <a:t>Muokkaa tekstin perustyylejä napsauttamalla</a:t>
            </a:r>
          </a:p>
        </p:txBody>
      </p:sp>
      <p:sp>
        <p:nvSpPr>
          <p:cNvPr id="14" name="Tekstin paikkamerkki 12">
            <a:extLst>
              <a:ext uri="{FF2B5EF4-FFF2-40B4-BE49-F238E27FC236}">
                <a16:creationId xmlns:a16="http://schemas.microsoft.com/office/drawing/2014/main" id="{7A8AC242-8722-4EC4-B19A-D485B244A75C}"/>
              </a:ext>
            </a:extLst>
          </p:cNvPr>
          <p:cNvSpPr>
            <a:spLocks noGrp="1"/>
          </p:cNvSpPr>
          <p:nvPr>
            <p:ph type="body" sz="quarter" idx="15"/>
          </p:nvPr>
        </p:nvSpPr>
        <p:spPr>
          <a:xfrm>
            <a:off x="6368400" y="1013479"/>
            <a:ext cx="4554704" cy="716112"/>
          </a:xfrm>
        </p:spPr>
        <p:txBody>
          <a:bodyPr/>
          <a:lstStyle>
            <a:lvl1pPr marL="0" indent="0">
              <a:spcBef>
                <a:spcPts val="0"/>
              </a:spcBef>
              <a:buNone/>
              <a:defRPr sz="2200" b="1"/>
            </a:lvl1pPr>
            <a:lvl2pPr marL="358775" indent="0">
              <a:buNone/>
              <a:defRPr/>
            </a:lvl2pPr>
          </a:lstStyle>
          <a:p>
            <a:pPr lvl="0"/>
            <a:r>
              <a:rPr lang="fi-FI"/>
              <a:t>Muokkaa tekstin perustyylejä napsauttamalla</a:t>
            </a:r>
          </a:p>
        </p:txBody>
      </p:sp>
      <p:sp>
        <p:nvSpPr>
          <p:cNvPr id="19" name="Sisällön paikkamerkki 2">
            <a:extLst>
              <a:ext uri="{FF2B5EF4-FFF2-40B4-BE49-F238E27FC236}">
                <a16:creationId xmlns:a16="http://schemas.microsoft.com/office/drawing/2014/main" id="{4444E960-96F4-3C43-8264-97C702A39D22}"/>
              </a:ext>
            </a:extLst>
          </p:cNvPr>
          <p:cNvSpPr>
            <a:spLocks noGrp="1"/>
          </p:cNvSpPr>
          <p:nvPr>
            <p:ph idx="16"/>
          </p:nvPr>
        </p:nvSpPr>
        <p:spPr>
          <a:xfrm>
            <a:off x="1120587" y="4291576"/>
            <a:ext cx="9950635" cy="15529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6" name="Kuva 15">
            <a:extLst>
              <a:ext uri="{FF2B5EF4-FFF2-40B4-BE49-F238E27FC236}">
                <a16:creationId xmlns:a16="http://schemas.microsoft.com/office/drawing/2014/main" id="{3387CBC3-79DD-EC48-B37E-B445F279A9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3074158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ertailu 5">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BD7B8915-BABF-0B46-A787-0EF702C813E3}"/>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chemeClr val="accent1"/>
          </a:solidFill>
        </p:spPr>
        <p:txBody>
          <a:bodyPr wrap="square" lIns="0" tIns="0" rIns="0" bIns="0" rtlCol="0"/>
          <a:lstStyle/>
          <a:p>
            <a:endParaRPr sz="1013"/>
          </a:p>
        </p:txBody>
      </p:sp>
      <p:sp>
        <p:nvSpPr>
          <p:cNvPr id="15" name="Suorakulmio 8">
            <a:extLst>
              <a:ext uri="{FF2B5EF4-FFF2-40B4-BE49-F238E27FC236}">
                <a16:creationId xmlns:a16="http://schemas.microsoft.com/office/drawing/2014/main" id="{AED69F81-2EDB-7541-A9D7-4290F3C1728B}"/>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9">
            <a:extLst>
              <a:ext uri="{FF2B5EF4-FFF2-40B4-BE49-F238E27FC236}">
                <a16:creationId xmlns:a16="http://schemas.microsoft.com/office/drawing/2014/main" id="{D3B42F1C-7D07-0A42-8672-351236581361}"/>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1120588" y="1940262"/>
            <a:ext cx="4706470" cy="222797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8CCD6BC8-5855-4B5C-81F7-903BEC4A284D}"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1" name="Sisällön paikkamerkki 2">
            <a:extLst>
              <a:ext uri="{FF2B5EF4-FFF2-40B4-BE49-F238E27FC236}">
                <a16:creationId xmlns:a16="http://schemas.microsoft.com/office/drawing/2014/main" id="{2D354ACF-D7F6-4E2C-8A78-3A981EE96AC5}"/>
              </a:ext>
            </a:extLst>
          </p:cNvPr>
          <p:cNvSpPr>
            <a:spLocks noGrp="1"/>
          </p:cNvSpPr>
          <p:nvPr>
            <p:ph idx="13"/>
          </p:nvPr>
        </p:nvSpPr>
        <p:spPr>
          <a:xfrm>
            <a:off x="6369424" y="1940262"/>
            <a:ext cx="4706470" cy="222797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3" name="Tekstin paikkamerkki 12">
            <a:extLst>
              <a:ext uri="{FF2B5EF4-FFF2-40B4-BE49-F238E27FC236}">
                <a16:creationId xmlns:a16="http://schemas.microsoft.com/office/drawing/2014/main" id="{C0A04983-7A53-46C0-A8DF-CABFC024F6D3}"/>
              </a:ext>
            </a:extLst>
          </p:cNvPr>
          <p:cNvSpPr>
            <a:spLocks noGrp="1"/>
          </p:cNvSpPr>
          <p:nvPr>
            <p:ph type="body" sz="quarter" idx="14"/>
          </p:nvPr>
        </p:nvSpPr>
        <p:spPr>
          <a:xfrm>
            <a:off x="1120775" y="1013479"/>
            <a:ext cx="4702826" cy="716112"/>
          </a:xfrm>
        </p:spPr>
        <p:txBody>
          <a:bodyPr/>
          <a:lstStyle>
            <a:lvl1pPr marL="0" indent="0">
              <a:spcBef>
                <a:spcPts val="0"/>
              </a:spcBef>
              <a:buNone/>
              <a:defRPr sz="2200" b="1"/>
            </a:lvl1pPr>
            <a:lvl2pPr marL="358775" indent="0">
              <a:buNone/>
              <a:defRPr/>
            </a:lvl2pPr>
          </a:lstStyle>
          <a:p>
            <a:pPr lvl="0"/>
            <a:r>
              <a:rPr lang="fi-FI"/>
              <a:t>Muokkaa tekstin perustyylejä napsauttamalla</a:t>
            </a:r>
          </a:p>
        </p:txBody>
      </p:sp>
      <p:sp>
        <p:nvSpPr>
          <p:cNvPr id="14" name="Tekstin paikkamerkki 12">
            <a:extLst>
              <a:ext uri="{FF2B5EF4-FFF2-40B4-BE49-F238E27FC236}">
                <a16:creationId xmlns:a16="http://schemas.microsoft.com/office/drawing/2014/main" id="{7A8AC242-8722-4EC4-B19A-D485B244A75C}"/>
              </a:ext>
            </a:extLst>
          </p:cNvPr>
          <p:cNvSpPr>
            <a:spLocks noGrp="1"/>
          </p:cNvSpPr>
          <p:nvPr>
            <p:ph type="body" sz="quarter" idx="15"/>
          </p:nvPr>
        </p:nvSpPr>
        <p:spPr>
          <a:xfrm>
            <a:off x="6368400" y="1013479"/>
            <a:ext cx="4544765" cy="716112"/>
          </a:xfrm>
        </p:spPr>
        <p:txBody>
          <a:bodyPr/>
          <a:lstStyle>
            <a:lvl1pPr marL="0" indent="0">
              <a:spcBef>
                <a:spcPts val="0"/>
              </a:spcBef>
              <a:buNone/>
              <a:defRPr sz="2200" b="1"/>
            </a:lvl1pPr>
            <a:lvl2pPr marL="358775" indent="0">
              <a:buNone/>
              <a:defRPr/>
            </a:lvl2pPr>
          </a:lstStyle>
          <a:p>
            <a:pPr lvl="0"/>
            <a:r>
              <a:rPr lang="fi-FI"/>
              <a:t>Muokkaa tekstin perustyylejä napsauttamalla</a:t>
            </a:r>
          </a:p>
        </p:txBody>
      </p:sp>
      <p:sp>
        <p:nvSpPr>
          <p:cNvPr id="19" name="Sisällön paikkamerkki 2">
            <a:extLst>
              <a:ext uri="{FF2B5EF4-FFF2-40B4-BE49-F238E27FC236}">
                <a16:creationId xmlns:a16="http://schemas.microsoft.com/office/drawing/2014/main" id="{4444E960-96F4-3C43-8264-97C702A39D22}"/>
              </a:ext>
            </a:extLst>
          </p:cNvPr>
          <p:cNvSpPr>
            <a:spLocks noGrp="1"/>
          </p:cNvSpPr>
          <p:nvPr>
            <p:ph idx="16"/>
          </p:nvPr>
        </p:nvSpPr>
        <p:spPr>
          <a:xfrm>
            <a:off x="1120587" y="4291576"/>
            <a:ext cx="9950635" cy="15529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6" name="Kuva 15">
            <a:extLst>
              <a:ext uri="{FF2B5EF4-FFF2-40B4-BE49-F238E27FC236}">
                <a16:creationId xmlns:a16="http://schemas.microsoft.com/office/drawing/2014/main" id="{95F21414-F751-7141-AB42-1A85CF3554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70694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Otsikkodia 3 Vaale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905864B-367E-4228-9E87-2BB44A90367F}"/>
              </a:ext>
              <a:ext uri="{C183D7F6-B498-43B3-948B-1728B52AA6E4}">
                <adec:decorative xmlns:adec="http://schemas.microsoft.com/office/drawing/2017/decorative" val="1"/>
              </a:ext>
            </a:extLst>
          </p:cNvPr>
          <p:cNvSpPr/>
          <p:nvPr userDrawn="1"/>
        </p:nvSpPr>
        <p:spPr>
          <a:xfrm>
            <a:off x="486787" y="1712685"/>
            <a:ext cx="5280000" cy="43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pic>
        <p:nvPicPr>
          <p:cNvPr id="5" name="Graphic 4" descr="Länsi-Uudenmaan hyvinvointialueen tunnus.">
            <a:extLst>
              <a:ext uri="{FF2B5EF4-FFF2-40B4-BE49-F238E27FC236}">
                <a16:creationId xmlns:a16="http://schemas.microsoft.com/office/drawing/2014/main" id="{7195974A-5FEB-BEA2-CC07-9263FB173E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8039" y="2057960"/>
            <a:ext cx="3473451" cy="438995"/>
          </a:xfrm>
          <a:prstGeom prst="rect">
            <a:avLst/>
          </a:prstGeom>
        </p:spPr>
      </p:pic>
      <p:sp>
        <p:nvSpPr>
          <p:cNvPr id="2" name="Otsikko 1">
            <a:extLst>
              <a:ext uri="{FF2B5EF4-FFF2-40B4-BE49-F238E27FC236}">
                <a16:creationId xmlns:a16="http://schemas.microsoft.com/office/drawing/2014/main" id="{C9DEC58A-A02E-4C8D-BE9D-FB143A61B227}"/>
              </a:ext>
            </a:extLst>
          </p:cNvPr>
          <p:cNvSpPr>
            <a:spLocks noGrp="1"/>
          </p:cNvSpPr>
          <p:nvPr>
            <p:ph type="ctrTitle"/>
          </p:nvPr>
        </p:nvSpPr>
        <p:spPr>
          <a:xfrm>
            <a:off x="973573" y="2684651"/>
            <a:ext cx="4560000" cy="2424000"/>
          </a:xfrm>
        </p:spPr>
        <p:txBody>
          <a:bodyPr wrap="square" anchor="b">
            <a:noAutofit/>
          </a:bodyPr>
          <a:lstStyle>
            <a:lvl1pPr algn="l">
              <a:defRPr sz="4267">
                <a:solidFill>
                  <a:schemeClr val="tx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845507CB-1BF9-456E-B76D-A7E62643274D}"/>
              </a:ext>
            </a:extLst>
          </p:cNvPr>
          <p:cNvSpPr>
            <a:spLocks noGrp="1"/>
          </p:cNvSpPr>
          <p:nvPr>
            <p:ph type="subTitle" idx="1"/>
          </p:nvPr>
        </p:nvSpPr>
        <p:spPr>
          <a:xfrm>
            <a:off x="973573" y="5208240"/>
            <a:ext cx="4560000" cy="806400"/>
          </a:xfrm>
        </p:spPr>
        <p:txBody>
          <a:bodyPr wrap="square">
            <a:noAutofit/>
          </a:bodyPr>
          <a:lstStyle>
            <a:lvl1pPr marL="0" indent="0" algn="l">
              <a:buNone/>
              <a:defRPr sz="18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i-FI"/>
              <a:t>Muokkaa alaotsikon perustyyliä napsautt.</a:t>
            </a:r>
            <a:endParaRPr lang="fi-FI" dirty="0"/>
          </a:p>
        </p:txBody>
      </p:sp>
    </p:spTree>
    <p:extLst>
      <p:ext uri="{BB962C8B-B14F-4D97-AF65-F5344CB8AC3E}">
        <p14:creationId xmlns:p14="http://schemas.microsoft.com/office/powerpoint/2010/main" val="16986649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ertailu 6">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BD7B8915-BABF-0B46-A787-0EF702C813E3}"/>
              </a:ext>
              <a:ext uri="{C183D7F6-B498-43B3-948B-1728B52AA6E4}">
                <adec:decorative xmlns:adec="http://schemas.microsoft.com/office/drawing/2017/decorative" val="1"/>
              </a:ext>
            </a:extLst>
          </p:cNvPr>
          <p:cNvSpPr/>
          <p:nvPr userDrawn="1"/>
        </p:nvSpPr>
        <p:spPr>
          <a:xfrm>
            <a:off x="610394" y="6553200"/>
            <a:ext cx="10972800" cy="304800"/>
          </a:xfrm>
          <a:custGeom>
            <a:avLst/>
            <a:gdLst/>
            <a:ahLst/>
            <a:cxnLst/>
            <a:rect l="l" t="t" r="r" b="b"/>
            <a:pathLst>
              <a:path w="14630400" h="406400">
                <a:moveTo>
                  <a:pt x="14630400" y="0"/>
                </a:moveTo>
                <a:lnTo>
                  <a:pt x="0" y="0"/>
                </a:lnTo>
                <a:lnTo>
                  <a:pt x="0" y="406400"/>
                </a:lnTo>
                <a:lnTo>
                  <a:pt x="14630400" y="406400"/>
                </a:lnTo>
                <a:lnTo>
                  <a:pt x="14630400" y="0"/>
                </a:lnTo>
                <a:close/>
              </a:path>
            </a:pathLst>
          </a:custGeom>
          <a:solidFill>
            <a:srgbClr val="63B4EC"/>
          </a:solidFill>
        </p:spPr>
        <p:txBody>
          <a:bodyPr wrap="square" lIns="0" tIns="0" rIns="0" bIns="0" rtlCol="0"/>
          <a:lstStyle/>
          <a:p>
            <a:endParaRPr sz="1013"/>
          </a:p>
        </p:txBody>
      </p:sp>
      <p:sp>
        <p:nvSpPr>
          <p:cNvPr id="15" name="Suorakulmio 8">
            <a:extLst>
              <a:ext uri="{FF2B5EF4-FFF2-40B4-BE49-F238E27FC236}">
                <a16:creationId xmlns:a16="http://schemas.microsoft.com/office/drawing/2014/main" id="{AED69F81-2EDB-7541-A9D7-4290F3C1728B}"/>
              </a:ext>
              <a:ext uri="{C183D7F6-B498-43B3-948B-1728B52AA6E4}">
                <adec:decorative xmlns:adec="http://schemas.microsoft.com/office/drawing/2017/decorative" val="1"/>
              </a:ext>
            </a:extLst>
          </p:cNvPr>
          <p:cNvSpPr/>
          <p:nvPr userDrawn="1"/>
        </p:nvSpPr>
        <p:spPr>
          <a:xfrm>
            <a:off x="-1" y="6553199"/>
            <a:ext cx="605912"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9">
            <a:extLst>
              <a:ext uri="{FF2B5EF4-FFF2-40B4-BE49-F238E27FC236}">
                <a16:creationId xmlns:a16="http://schemas.microsoft.com/office/drawing/2014/main" id="{D3B42F1C-7D07-0A42-8672-351236581361}"/>
              </a:ext>
              <a:ext uri="{C183D7F6-B498-43B3-948B-1728B52AA6E4}">
                <adec:decorative xmlns:adec="http://schemas.microsoft.com/office/drawing/2017/decorative" val="1"/>
              </a:ext>
            </a:extLst>
          </p:cNvPr>
          <p:cNvSpPr/>
          <p:nvPr userDrawn="1"/>
        </p:nvSpPr>
        <p:spPr>
          <a:xfrm>
            <a:off x="11581606" y="6553199"/>
            <a:ext cx="614877" cy="3048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1120588" y="1940262"/>
            <a:ext cx="4706470" cy="222797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8CCD6BC8-5855-4B5C-81F7-903BEC4A284D}" type="datetime1">
              <a:rPr lang="fi-FI" smtClean="0"/>
              <a:t>13.2.2024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1" name="Sisällön paikkamerkki 2">
            <a:extLst>
              <a:ext uri="{FF2B5EF4-FFF2-40B4-BE49-F238E27FC236}">
                <a16:creationId xmlns:a16="http://schemas.microsoft.com/office/drawing/2014/main" id="{2D354ACF-D7F6-4E2C-8A78-3A981EE96AC5}"/>
              </a:ext>
            </a:extLst>
          </p:cNvPr>
          <p:cNvSpPr>
            <a:spLocks noGrp="1"/>
          </p:cNvSpPr>
          <p:nvPr>
            <p:ph idx="13"/>
          </p:nvPr>
        </p:nvSpPr>
        <p:spPr>
          <a:xfrm>
            <a:off x="6369424" y="1940262"/>
            <a:ext cx="4706470" cy="222797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3" name="Tekstin paikkamerkki 12">
            <a:extLst>
              <a:ext uri="{FF2B5EF4-FFF2-40B4-BE49-F238E27FC236}">
                <a16:creationId xmlns:a16="http://schemas.microsoft.com/office/drawing/2014/main" id="{C0A04983-7A53-46C0-A8DF-CABFC024F6D3}"/>
              </a:ext>
            </a:extLst>
          </p:cNvPr>
          <p:cNvSpPr>
            <a:spLocks noGrp="1"/>
          </p:cNvSpPr>
          <p:nvPr>
            <p:ph type="body" sz="quarter" idx="14"/>
          </p:nvPr>
        </p:nvSpPr>
        <p:spPr>
          <a:xfrm>
            <a:off x="1120775" y="1013479"/>
            <a:ext cx="4702826" cy="716112"/>
          </a:xfrm>
        </p:spPr>
        <p:txBody>
          <a:bodyPr/>
          <a:lstStyle>
            <a:lvl1pPr marL="0" indent="0">
              <a:spcBef>
                <a:spcPts val="0"/>
              </a:spcBef>
              <a:buNone/>
              <a:defRPr sz="2200" b="1"/>
            </a:lvl1pPr>
            <a:lvl2pPr marL="358775" indent="0">
              <a:buNone/>
              <a:defRPr/>
            </a:lvl2pPr>
          </a:lstStyle>
          <a:p>
            <a:pPr lvl="0"/>
            <a:r>
              <a:rPr lang="fi-FI"/>
              <a:t>Muokkaa tekstin perustyylejä napsauttamalla</a:t>
            </a:r>
          </a:p>
        </p:txBody>
      </p:sp>
      <p:sp>
        <p:nvSpPr>
          <p:cNvPr id="14" name="Tekstin paikkamerkki 12">
            <a:extLst>
              <a:ext uri="{FF2B5EF4-FFF2-40B4-BE49-F238E27FC236}">
                <a16:creationId xmlns:a16="http://schemas.microsoft.com/office/drawing/2014/main" id="{7A8AC242-8722-4EC4-B19A-D485B244A75C}"/>
              </a:ext>
            </a:extLst>
          </p:cNvPr>
          <p:cNvSpPr>
            <a:spLocks noGrp="1"/>
          </p:cNvSpPr>
          <p:nvPr>
            <p:ph type="body" sz="quarter" idx="15"/>
          </p:nvPr>
        </p:nvSpPr>
        <p:spPr>
          <a:xfrm>
            <a:off x="6368400" y="1013479"/>
            <a:ext cx="4564643" cy="716112"/>
          </a:xfrm>
        </p:spPr>
        <p:txBody>
          <a:bodyPr/>
          <a:lstStyle>
            <a:lvl1pPr marL="0" indent="0">
              <a:spcBef>
                <a:spcPts val="0"/>
              </a:spcBef>
              <a:buNone/>
              <a:defRPr sz="2200" b="1"/>
            </a:lvl1pPr>
            <a:lvl2pPr marL="358775" indent="0">
              <a:buNone/>
              <a:defRPr/>
            </a:lvl2pPr>
          </a:lstStyle>
          <a:p>
            <a:pPr lvl="0"/>
            <a:r>
              <a:rPr lang="fi-FI"/>
              <a:t>Muokkaa tekstin perustyylejä napsauttamalla</a:t>
            </a:r>
          </a:p>
        </p:txBody>
      </p:sp>
      <p:sp>
        <p:nvSpPr>
          <p:cNvPr id="19" name="Sisällön paikkamerkki 2">
            <a:extLst>
              <a:ext uri="{FF2B5EF4-FFF2-40B4-BE49-F238E27FC236}">
                <a16:creationId xmlns:a16="http://schemas.microsoft.com/office/drawing/2014/main" id="{4444E960-96F4-3C43-8264-97C702A39D22}"/>
              </a:ext>
            </a:extLst>
          </p:cNvPr>
          <p:cNvSpPr>
            <a:spLocks noGrp="1"/>
          </p:cNvSpPr>
          <p:nvPr>
            <p:ph idx="16"/>
          </p:nvPr>
        </p:nvSpPr>
        <p:spPr>
          <a:xfrm>
            <a:off x="1120587" y="4291576"/>
            <a:ext cx="9950635" cy="15529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6" name="Kuva 15">
            <a:extLst>
              <a:ext uri="{FF2B5EF4-FFF2-40B4-BE49-F238E27FC236}">
                <a16:creationId xmlns:a16="http://schemas.microsoft.com/office/drawing/2014/main" id="{54CB1B05-070E-8D43-96D6-F13C00E1C4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1339" y="71675"/>
            <a:ext cx="926924" cy="936562"/>
          </a:xfrm>
          <a:prstGeom prst="rect">
            <a:avLst/>
          </a:prstGeom>
        </p:spPr>
      </p:pic>
    </p:spTree>
    <p:extLst>
      <p:ext uri="{BB962C8B-B14F-4D97-AF65-F5344CB8AC3E}">
        <p14:creationId xmlns:p14="http://schemas.microsoft.com/office/powerpoint/2010/main" val="25965540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iitos_1">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1AE1ED7D-0B42-4C14-BAC8-31EA1BE4188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7040" y="5957246"/>
            <a:ext cx="1980734" cy="292062"/>
          </a:xfrm>
          <a:prstGeom prst="rect">
            <a:avLst/>
          </a:prstGeom>
        </p:spPr>
      </p:pic>
      <p:sp>
        <p:nvSpPr>
          <p:cNvPr id="11" name="Suorakulmio 16">
            <a:extLst>
              <a:ext uri="{FF2B5EF4-FFF2-40B4-BE49-F238E27FC236}">
                <a16:creationId xmlns:a16="http://schemas.microsoft.com/office/drawing/2014/main" id="{17C34485-59C6-974A-A2D4-13EFFC538261}"/>
              </a:ext>
              <a:ext uri="{C183D7F6-B498-43B3-948B-1728B52AA6E4}">
                <adec:decorative xmlns:adec="http://schemas.microsoft.com/office/drawing/2017/decorative" val="1"/>
              </a:ext>
            </a:extLst>
          </p:cNvPr>
          <p:cNvSpPr/>
          <p:nvPr userDrawn="1"/>
        </p:nvSpPr>
        <p:spPr>
          <a:xfrm>
            <a:off x="149505" y="1"/>
            <a:ext cx="11887199"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8">
            <a:extLst>
              <a:ext uri="{FF2B5EF4-FFF2-40B4-BE49-F238E27FC236}">
                <a16:creationId xmlns:a16="http://schemas.microsoft.com/office/drawing/2014/main" id="{C49EED9C-ED9D-1E4F-AE3D-5BF75E3CFC0E}"/>
              </a:ext>
              <a:ext uri="{C183D7F6-B498-43B3-948B-1728B52AA6E4}">
                <adec:decorative xmlns:adec="http://schemas.microsoft.com/office/drawing/2017/decorative" val="1"/>
              </a:ext>
            </a:extLst>
          </p:cNvPr>
          <p:cNvSpPr/>
          <p:nvPr userDrawn="1"/>
        </p:nvSpPr>
        <p:spPr>
          <a:xfrm>
            <a:off x="0" y="1"/>
            <a:ext cx="149505" cy="3429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9">
            <a:extLst>
              <a:ext uri="{FF2B5EF4-FFF2-40B4-BE49-F238E27FC236}">
                <a16:creationId xmlns:a16="http://schemas.microsoft.com/office/drawing/2014/main" id="{C1250628-096E-D74A-BDD2-8CACD424BD94}"/>
              </a:ext>
              <a:ext uri="{C183D7F6-B498-43B3-948B-1728B52AA6E4}">
                <adec:decorative xmlns:adec="http://schemas.microsoft.com/office/drawing/2017/decorative" val="1"/>
              </a:ext>
            </a:extLst>
          </p:cNvPr>
          <p:cNvSpPr/>
          <p:nvPr userDrawn="1"/>
        </p:nvSpPr>
        <p:spPr>
          <a:xfrm>
            <a:off x="12036703" y="1"/>
            <a:ext cx="159779" cy="3429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Kuvan paikkamerkki 2">
            <a:extLst>
              <a:ext uri="{FF2B5EF4-FFF2-40B4-BE49-F238E27FC236}">
                <a16:creationId xmlns:a16="http://schemas.microsoft.com/office/drawing/2014/main" id="{D4256EEF-DEEA-2C4D-A6DA-EDABA7F6F39F}"/>
              </a:ext>
            </a:extLst>
          </p:cNvPr>
          <p:cNvSpPr>
            <a:spLocks noGrp="1"/>
          </p:cNvSpPr>
          <p:nvPr>
            <p:ph type="pic" idx="14"/>
          </p:nvPr>
        </p:nvSpPr>
        <p:spPr>
          <a:xfrm>
            <a:off x="298215" y="152401"/>
            <a:ext cx="11593467" cy="31242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7" name="Kuva 16">
            <a:extLst>
              <a:ext uri="{FF2B5EF4-FFF2-40B4-BE49-F238E27FC236}">
                <a16:creationId xmlns:a16="http://schemas.microsoft.com/office/drawing/2014/main" id="{421CD4E8-9E8C-9941-9FAF-8B4BCB5683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3948" y="4834018"/>
            <a:ext cx="1087181" cy="1098485"/>
          </a:xfrm>
          <a:prstGeom prst="rect">
            <a:avLst/>
          </a:prstGeom>
        </p:spPr>
      </p:pic>
      <p:sp>
        <p:nvSpPr>
          <p:cNvPr id="24" name="Tekstin paikkamerkki 3">
            <a:extLst>
              <a:ext uri="{FF2B5EF4-FFF2-40B4-BE49-F238E27FC236}">
                <a16:creationId xmlns:a16="http://schemas.microsoft.com/office/drawing/2014/main" id="{2E072E2F-45B5-1E4F-B182-926E01C09D6D}"/>
              </a:ext>
            </a:extLst>
          </p:cNvPr>
          <p:cNvSpPr>
            <a:spLocks noGrp="1"/>
          </p:cNvSpPr>
          <p:nvPr>
            <p:ph type="body" sz="quarter" idx="15" hasCustomPrompt="1"/>
          </p:nvPr>
        </p:nvSpPr>
        <p:spPr>
          <a:xfrm>
            <a:off x="645459" y="4410768"/>
            <a:ext cx="7939143" cy="666842"/>
          </a:xfrm>
        </p:spPr>
        <p:txBody>
          <a:bodyPr/>
          <a:lstStyle>
            <a:lvl1pPr marL="0" indent="0">
              <a:buNone/>
              <a:defRPr b="1"/>
            </a:lvl1pPr>
          </a:lstStyle>
          <a:p>
            <a:pPr lvl="0"/>
            <a:r>
              <a:rPr lang="fi-FI"/>
              <a:t>Etunimi Sukunimi, </a:t>
            </a:r>
            <a:r>
              <a:rPr lang="fi-FI" err="1"/>
              <a:t>etunimi.sukunimi@email.fi</a:t>
            </a:r>
            <a:endParaRPr lang="fi-FI"/>
          </a:p>
        </p:txBody>
      </p:sp>
      <p:sp>
        <p:nvSpPr>
          <p:cNvPr id="3" name="Tekstin paikkamerkki 2">
            <a:extLst>
              <a:ext uri="{FF2B5EF4-FFF2-40B4-BE49-F238E27FC236}">
                <a16:creationId xmlns:a16="http://schemas.microsoft.com/office/drawing/2014/main" id="{20EEC297-A341-0F4E-AC6D-ECE5B242EBDC}"/>
              </a:ext>
            </a:extLst>
          </p:cNvPr>
          <p:cNvSpPr>
            <a:spLocks noGrp="1"/>
          </p:cNvSpPr>
          <p:nvPr>
            <p:ph type="body" sz="quarter" idx="16" hasCustomPrompt="1"/>
          </p:nvPr>
        </p:nvSpPr>
        <p:spPr>
          <a:xfrm>
            <a:off x="666974" y="3592513"/>
            <a:ext cx="7928386" cy="710546"/>
          </a:xfrm>
        </p:spPr>
        <p:txBody>
          <a:bodyPr/>
          <a:lstStyle>
            <a:lvl1pPr marL="0" indent="0">
              <a:buNone/>
              <a:defRPr sz="4100" b="1"/>
            </a:lvl1pPr>
          </a:lstStyle>
          <a:p>
            <a:pPr lvl="0"/>
            <a:r>
              <a:rPr lang="fi-FI"/>
              <a:t>Kiitos!</a:t>
            </a:r>
          </a:p>
        </p:txBody>
      </p:sp>
      <p:sp>
        <p:nvSpPr>
          <p:cNvPr id="7" name="Tekstin paikkamerkki 6">
            <a:extLst>
              <a:ext uri="{FF2B5EF4-FFF2-40B4-BE49-F238E27FC236}">
                <a16:creationId xmlns:a16="http://schemas.microsoft.com/office/drawing/2014/main" id="{C89D09DC-8D62-3C4B-A31D-488543DD5524}"/>
              </a:ext>
            </a:extLst>
          </p:cNvPr>
          <p:cNvSpPr>
            <a:spLocks noGrp="1"/>
          </p:cNvSpPr>
          <p:nvPr>
            <p:ph type="body" sz="quarter" idx="17" hasCustomPrompt="1"/>
          </p:nvPr>
        </p:nvSpPr>
        <p:spPr>
          <a:xfrm>
            <a:off x="635000" y="5195944"/>
            <a:ext cx="7970838" cy="978945"/>
          </a:xfrm>
        </p:spPr>
        <p:txBody>
          <a:bodyPr/>
          <a:lstStyle>
            <a:lvl1pPr marL="0" indent="0">
              <a:spcBef>
                <a:spcPts val="0"/>
              </a:spcBef>
              <a:buNone/>
              <a:defRPr sz="2000"/>
            </a:lvl1pPr>
          </a:lstStyle>
          <a:p>
            <a:pPr lvl="0"/>
            <a:r>
              <a:rPr lang="fi-FI"/>
              <a:t>Twitter: @</a:t>
            </a:r>
            <a:r>
              <a:rPr lang="fi-FI" err="1"/>
              <a:t>LU_sote</a:t>
            </a:r>
            <a:br>
              <a:rPr lang="fi-FI"/>
            </a:br>
            <a:r>
              <a:rPr lang="fi-FI"/>
              <a:t>Facebook: @</a:t>
            </a:r>
            <a:r>
              <a:rPr lang="fi-FI" err="1"/>
              <a:t>LansiUudenmaanSote</a:t>
            </a:r>
            <a:br>
              <a:rPr lang="fi-FI"/>
            </a:br>
            <a:r>
              <a:rPr lang="fi-FI" err="1"/>
              <a:t>www.lu-palvelut.fi</a:t>
            </a:r>
            <a:r>
              <a:rPr lang="fi-FI"/>
              <a:t>/</a:t>
            </a:r>
            <a:r>
              <a:rPr lang="fi-FI" err="1"/>
              <a:t>sote</a:t>
            </a:r>
            <a:endParaRPr lang="fi-FI"/>
          </a:p>
        </p:txBody>
      </p:sp>
    </p:spTree>
    <p:extLst>
      <p:ext uri="{BB962C8B-B14F-4D97-AF65-F5344CB8AC3E}">
        <p14:creationId xmlns:p14="http://schemas.microsoft.com/office/powerpoint/2010/main" val="129009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iitos_2">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1AE1ED7D-0B42-4C14-BAC8-31EA1BE4188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7040" y="5957246"/>
            <a:ext cx="1980734" cy="292062"/>
          </a:xfrm>
          <a:prstGeom prst="rect">
            <a:avLst/>
          </a:prstGeom>
        </p:spPr>
      </p:pic>
      <p:sp>
        <p:nvSpPr>
          <p:cNvPr id="11" name="Suorakulmio 16">
            <a:extLst>
              <a:ext uri="{FF2B5EF4-FFF2-40B4-BE49-F238E27FC236}">
                <a16:creationId xmlns:a16="http://schemas.microsoft.com/office/drawing/2014/main" id="{DEEE1D7F-894E-124B-B077-6FE24999BDE7}"/>
              </a:ext>
              <a:ext uri="{C183D7F6-B498-43B3-948B-1728B52AA6E4}">
                <adec:decorative xmlns:adec="http://schemas.microsoft.com/office/drawing/2017/decorative" val="1"/>
              </a:ext>
            </a:extLst>
          </p:cNvPr>
          <p:cNvSpPr/>
          <p:nvPr userDrawn="1"/>
        </p:nvSpPr>
        <p:spPr>
          <a:xfrm>
            <a:off x="149505" y="1"/>
            <a:ext cx="1188719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8">
            <a:extLst>
              <a:ext uri="{FF2B5EF4-FFF2-40B4-BE49-F238E27FC236}">
                <a16:creationId xmlns:a16="http://schemas.microsoft.com/office/drawing/2014/main" id="{4DA83499-9696-9A40-8170-8D25437C8B49}"/>
              </a:ext>
              <a:ext uri="{C183D7F6-B498-43B3-948B-1728B52AA6E4}">
                <adec:decorative xmlns:adec="http://schemas.microsoft.com/office/drawing/2017/decorative" val="1"/>
              </a:ext>
            </a:extLst>
          </p:cNvPr>
          <p:cNvSpPr/>
          <p:nvPr userDrawn="1"/>
        </p:nvSpPr>
        <p:spPr>
          <a:xfrm>
            <a:off x="0" y="1"/>
            <a:ext cx="149505" cy="3429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9">
            <a:extLst>
              <a:ext uri="{FF2B5EF4-FFF2-40B4-BE49-F238E27FC236}">
                <a16:creationId xmlns:a16="http://schemas.microsoft.com/office/drawing/2014/main" id="{82D80527-0907-8D45-81D6-76ABC1C91853}"/>
              </a:ext>
              <a:ext uri="{C183D7F6-B498-43B3-948B-1728B52AA6E4}">
                <adec:decorative xmlns:adec="http://schemas.microsoft.com/office/drawing/2017/decorative" val="1"/>
              </a:ext>
            </a:extLst>
          </p:cNvPr>
          <p:cNvSpPr/>
          <p:nvPr userDrawn="1"/>
        </p:nvSpPr>
        <p:spPr>
          <a:xfrm>
            <a:off x="12036703" y="1"/>
            <a:ext cx="159779" cy="3429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Kuvan paikkamerkki 2">
            <a:extLst>
              <a:ext uri="{FF2B5EF4-FFF2-40B4-BE49-F238E27FC236}">
                <a16:creationId xmlns:a16="http://schemas.microsoft.com/office/drawing/2014/main" id="{EBB92383-DCA4-7743-8F7F-65DE95953D37}"/>
              </a:ext>
            </a:extLst>
          </p:cNvPr>
          <p:cNvSpPr>
            <a:spLocks noGrp="1"/>
          </p:cNvSpPr>
          <p:nvPr>
            <p:ph type="pic" idx="14"/>
          </p:nvPr>
        </p:nvSpPr>
        <p:spPr>
          <a:xfrm>
            <a:off x="298215" y="152401"/>
            <a:ext cx="11593467" cy="31242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5" name="Kuva 14">
            <a:extLst>
              <a:ext uri="{FF2B5EF4-FFF2-40B4-BE49-F238E27FC236}">
                <a16:creationId xmlns:a16="http://schemas.microsoft.com/office/drawing/2014/main" id="{6674F8A5-0C28-7E47-8537-C67E545967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3948" y="4834018"/>
            <a:ext cx="1087181" cy="1098485"/>
          </a:xfrm>
          <a:prstGeom prst="rect">
            <a:avLst/>
          </a:prstGeom>
        </p:spPr>
      </p:pic>
      <p:sp>
        <p:nvSpPr>
          <p:cNvPr id="20" name="Tekstin paikkamerkki 3">
            <a:extLst>
              <a:ext uri="{FF2B5EF4-FFF2-40B4-BE49-F238E27FC236}">
                <a16:creationId xmlns:a16="http://schemas.microsoft.com/office/drawing/2014/main" id="{D63F976B-97C0-F04F-9A7F-D9DA5F5F0717}"/>
              </a:ext>
            </a:extLst>
          </p:cNvPr>
          <p:cNvSpPr>
            <a:spLocks noGrp="1"/>
          </p:cNvSpPr>
          <p:nvPr>
            <p:ph type="body" sz="quarter" idx="15" hasCustomPrompt="1"/>
          </p:nvPr>
        </p:nvSpPr>
        <p:spPr>
          <a:xfrm>
            <a:off x="645459" y="4410768"/>
            <a:ext cx="7939143" cy="666842"/>
          </a:xfrm>
        </p:spPr>
        <p:txBody>
          <a:bodyPr/>
          <a:lstStyle>
            <a:lvl1pPr marL="0" indent="0">
              <a:buNone/>
              <a:defRPr b="1"/>
            </a:lvl1pPr>
          </a:lstStyle>
          <a:p>
            <a:pPr lvl="0"/>
            <a:r>
              <a:rPr lang="fi-FI"/>
              <a:t>Etunimi Sukunimi, </a:t>
            </a:r>
            <a:r>
              <a:rPr lang="fi-FI" err="1"/>
              <a:t>etunimi.sukunimi@email.fi</a:t>
            </a:r>
            <a:endParaRPr lang="fi-FI"/>
          </a:p>
        </p:txBody>
      </p:sp>
      <p:sp>
        <p:nvSpPr>
          <p:cNvPr id="21" name="Tekstin paikkamerkki 2">
            <a:extLst>
              <a:ext uri="{FF2B5EF4-FFF2-40B4-BE49-F238E27FC236}">
                <a16:creationId xmlns:a16="http://schemas.microsoft.com/office/drawing/2014/main" id="{8A05A545-1EC5-9449-86EB-1D360C5475DB}"/>
              </a:ext>
            </a:extLst>
          </p:cNvPr>
          <p:cNvSpPr>
            <a:spLocks noGrp="1"/>
          </p:cNvSpPr>
          <p:nvPr>
            <p:ph type="body" sz="quarter" idx="16" hasCustomPrompt="1"/>
          </p:nvPr>
        </p:nvSpPr>
        <p:spPr>
          <a:xfrm>
            <a:off x="666974" y="3592513"/>
            <a:ext cx="7928386" cy="710546"/>
          </a:xfrm>
        </p:spPr>
        <p:txBody>
          <a:bodyPr/>
          <a:lstStyle>
            <a:lvl1pPr marL="0" indent="0">
              <a:buNone/>
              <a:defRPr sz="4100" b="1"/>
            </a:lvl1pPr>
          </a:lstStyle>
          <a:p>
            <a:pPr lvl="0"/>
            <a:r>
              <a:rPr lang="fi-FI"/>
              <a:t>Kiitos!</a:t>
            </a:r>
          </a:p>
        </p:txBody>
      </p:sp>
      <p:sp>
        <p:nvSpPr>
          <p:cNvPr id="25" name="Tekstin paikkamerkki 6">
            <a:extLst>
              <a:ext uri="{FF2B5EF4-FFF2-40B4-BE49-F238E27FC236}">
                <a16:creationId xmlns:a16="http://schemas.microsoft.com/office/drawing/2014/main" id="{091FC103-FFC3-1441-9BD5-AF46513A4063}"/>
              </a:ext>
            </a:extLst>
          </p:cNvPr>
          <p:cNvSpPr>
            <a:spLocks noGrp="1"/>
          </p:cNvSpPr>
          <p:nvPr>
            <p:ph type="body" sz="quarter" idx="17" hasCustomPrompt="1"/>
          </p:nvPr>
        </p:nvSpPr>
        <p:spPr>
          <a:xfrm>
            <a:off x="635000" y="5195944"/>
            <a:ext cx="7970838" cy="978945"/>
          </a:xfrm>
        </p:spPr>
        <p:txBody>
          <a:bodyPr/>
          <a:lstStyle>
            <a:lvl1pPr marL="0" indent="0">
              <a:spcBef>
                <a:spcPts val="0"/>
              </a:spcBef>
              <a:buNone/>
              <a:defRPr sz="2000"/>
            </a:lvl1pPr>
          </a:lstStyle>
          <a:p>
            <a:pPr lvl="0"/>
            <a:r>
              <a:rPr lang="fi-FI"/>
              <a:t>Twitter: @</a:t>
            </a:r>
            <a:r>
              <a:rPr lang="fi-FI" err="1"/>
              <a:t>LU_sote</a:t>
            </a:r>
            <a:br>
              <a:rPr lang="fi-FI"/>
            </a:br>
            <a:r>
              <a:rPr lang="fi-FI"/>
              <a:t>Facebook: @</a:t>
            </a:r>
            <a:r>
              <a:rPr lang="fi-FI" err="1"/>
              <a:t>LansiUudenmaanSote</a:t>
            </a:r>
            <a:br>
              <a:rPr lang="fi-FI"/>
            </a:br>
            <a:r>
              <a:rPr lang="fi-FI" err="1"/>
              <a:t>www.lu-palvelut.fi</a:t>
            </a:r>
            <a:r>
              <a:rPr lang="fi-FI"/>
              <a:t>/</a:t>
            </a:r>
            <a:r>
              <a:rPr lang="fi-FI" err="1"/>
              <a:t>sote</a:t>
            </a:r>
            <a:endParaRPr lang="fi-FI"/>
          </a:p>
        </p:txBody>
      </p:sp>
    </p:spTree>
    <p:extLst>
      <p:ext uri="{BB962C8B-B14F-4D97-AF65-F5344CB8AC3E}">
        <p14:creationId xmlns:p14="http://schemas.microsoft.com/office/powerpoint/2010/main" val="10513383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iitos_3">
    <p:spTree>
      <p:nvGrpSpPr>
        <p:cNvPr id="1" name=""/>
        <p:cNvGrpSpPr/>
        <p:nvPr/>
      </p:nvGrpSpPr>
      <p:grpSpPr>
        <a:xfrm>
          <a:off x="0" y="0"/>
          <a:ext cx="0" cy="0"/>
          <a:chOff x="0" y="0"/>
          <a:chExt cx="0" cy="0"/>
        </a:xfrm>
      </p:grpSpPr>
      <p:sp>
        <p:nvSpPr>
          <p:cNvPr id="11" name="Suorakulmio 16">
            <a:extLst>
              <a:ext uri="{FF2B5EF4-FFF2-40B4-BE49-F238E27FC236}">
                <a16:creationId xmlns:a16="http://schemas.microsoft.com/office/drawing/2014/main" id="{EB265CBF-938A-1B49-8912-06DF27F41B57}"/>
              </a:ext>
              <a:ext uri="{C183D7F6-B498-43B3-948B-1728B52AA6E4}">
                <adec:decorative xmlns:adec="http://schemas.microsoft.com/office/drawing/2017/decorative" val="1"/>
              </a:ext>
            </a:extLst>
          </p:cNvPr>
          <p:cNvSpPr/>
          <p:nvPr userDrawn="1"/>
        </p:nvSpPr>
        <p:spPr>
          <a:xfrm>
            <a:off x="149505" y="1"/>
            <a:ext cx="11887199" cy="3429000"/>
          </a:xfrm>
          <a:prstGeom prst="rect">
            <a:avLst/>
          </a:prstGeom>
          <a:solidFill>
            <a:srgbClr val="63B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8">
            <a:extLst>
              <a:ext uri="{FF2B5EF4-FFF2-40B4-BE49-F238E27FC236}">
                <a16:creationId xmlns:a16="http://schemas.microsoft.com/office/drawing/2014/main" id="{040173B9-C27B-9743-9A52-83A232F5F74A}"/>
              </a:ext>
              <a:ext uri="{C183D7F6-B498-43B3-948B-1728B52AA6E4}">
                <adec:decorative xmlns:adec="http://schemas.microsoft.com/office/drawing/2017/decorative" val="1"/>
              </a:ext>
            </a:extLst>
          </p:cNvPr>
          <p:cNvSpPr/>
          <p:nvPr userDrawn="1"/>
        </p:nvSpPr>
        <p:spPr>
          <a:xfrm>
            <a:off x="0" y="1"/>
            <a:ext cx="149505" cy="3429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9">
            <a:extLst>
              <a:ext uri="{FF2B5EF4-FFF2-40B4-BE49-F238E27FC236}">
                <a16:creationId xmlns:a16="http://schemas.microsoft.com/office/drawing/2014/main" id="{96DD1A0D-0CD2-7248-8322-1A576B74A500}"/>
              </a:ext>
              <a:ext uri="{C183D7F6-B498-43B3-948B-1728B52AA6E4}">
                <adec:decorative xmlns:adec="http://schemas.microsoft.com/office/drawing/2017/decorative" val="1"/>
              </a:ext>
            </a:extLst>
          </p:cNvPr>
          <p:cNvSpPr/>
          <p:nvPr userDrawn="1"/>
        </p:nvSpPr>
        <p:spPr>
          <a:xfrm>
            <a:off x="12036703" y="1"/>
            <a:ext cx="159779" cy="3429000"/>
          </a:xfrm>
          <a:prstGeom prst="rect">
            <a:avLst/>
          </a:prstGeom>
          <a:solidFill>
            <a:srgbClr val="FFF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Kuvan paikkamerkki 2">
            <a:extLst>
              <a:ext uri="{FF2B5EF4-FFF2-40B4-BE49-F238E27FC236}">
                <a16:creationId xmlns:a16="http://schemas.microsoft.com/office/drawing/2014/main" id="{496C3EB9-6408-C04C-869C-18960185B711}"/>
              </a:ext>
            </a:extLst>
          </p:cNvPr>
          <p:cNvSpPr>
            <a:spLocks noGrp="1"/>
          </p:cNvSpPr>
          <p:nvPr>
            <p:ph type="pic" idx="14"/>
          </p:nvPr>
        </p:nvSpPr>
        <p:spPr>
          <a:xfrm>
            <a:off x="298215" y="152401"/>
            <a:ext cx="11593467" cy="3124200"/>
          </a:xfrm>
          <a:noFill/>
        </p:spPr>
        <p:txBody>
          <a:bodyPr anchor="ctr" anchorCtr="0"/>
          <a:lstStyle>
            <a:lvl1pPr marL="0" indent="0" algn="ctr">
              <a:buNone/>
              <a:defRPr sz="20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21" name="Picture 20">
            <a:extLst>
              <a:ext uri="{FF2B5EF4-FFF2-40B4-BE49-F238E27FC236}">
                <a16:creationId xmlns:a16="http://schemas.microsoft.com/office/drawing/2014/main" id="{A3AD4D2B-157A-D241-85C0-FB52EAB778F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1200" y="5819774"/>
            <a:ext cx="1938057" cy="436745"/>
          </a:xfrm>
          <a:prstGeom prst="rect">
            <a:avLst/>
          </a:prstGeom>
        </p:spPr>
      </p:pic>
      <p:pic>
        <p:nvPicPr>
          <p:cNvPr id="10" name="Kuva 9">
            <a:extLst>
              <a:ext uri="{FF2B5EF4-FFF2-40B4-BE49-F238E27FC236}">
                <a16:creationId xmlns:a16="http://schemas.microsoft.com/office/drawing/2014/main" id="{F3D89748-1F52-C442-ADD8-83C5C0A3B6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3948" y="4834018"/>
            <a:ext cx="1087181" cy="1098485"/>
          </a:xfrm>
          <a:prstGeom prst="rect">
            <a:avLst/>
          </a:prstGeom>
        </p:spPr>
      </p:pic>
      <p:sp>
        <p:nvSpPr>
          <p:cNvPr id="19" name="Tekstin paikkamerkki 3">
            <a:extLst>
              <a:ext uri="{FF2B5EF4-FFF2-40B4-BE49-F238E27FC236}">
                <a16:creationId xmlns:a16="http://schemas.microsoft.com/office/drawing/2014/main" id="{D84CF814-4FD2-5C44-A460-7B1403DB36D2}"/>
              </a:ext>
            </a:extLst>
          </p:cNvPr>
          <p:cNvSpPr>
            <a:spLocks noGrp="1"/>
          </p:cNvSpPr>
          <p:nvPr>
            <p:ph type="body" sz="quarter" idx="15" hasCustomPrompt="1"/>
          </p:nvPr>
        </p:nvSpPr>
        <p:spPr>
          <a:xfrm>
            <a:off x="645459" y="4410768"/>
            <a:ext cx="7939143" cy="666842"/>
          </a:xfrm>
        </p:spPr>
        <p:txBody>
          <a:bodyPr/>
          <a:lstStyle>
            <a:lvl1pPr marL="0" indent="0">
              <a:buNone/>
              <a:defRPr b="1"/>
            </a:lvl1pPr>
          </a:lstStyle>
          <a:p>
            <a:pPr lvl="0"/>
            <a:r>
              <a:rPr lang="fi-FI"/>
              <a:t>Etunimi Sukunimi, </a:t>
            </a:r>
            <a:r>
              <a:rPr lang="fi-FI" err="1"/>
              <a:t>etunimi.sukunimi@email.fi</a:t>
            </a:r>
            <a:endParaRPr lang="fi-FI"/>
          </a:p>
        </p:txBody>
      </p:sp>
      <p:sp>
        <p:nvSpPr>
          <p:cNvPr id="20" name="Tekstin paikkamerkki 2">
            <a:extLst>
              <a:ext uri="{FF2B5EF4-FFF2-40B4-BE49-F238E27FC236}">
                <a16:creationId xmlns:a16="http://schemas.microsoft.com/office/drawing/2014/main" id="{D50049DA-6038-7A4E-8A1D-5FCB0BE60C12}"/>
              </a:ext>
            </a:extLst>
          </p:cNvPr>
          <p:cNvSpPr>
            <a:spLocks noGrp="1"/>
          </p:cNvSpPr>
          <p:nvPr>
            <p:ph type="body" sz="quarter" idx="16" hasCustomPrompt="1"/>
          </p:nvPr>
        </p:nvSpPr>
        <p:spPr>
          <a:xfrm>
            <a:off x="666974" y="3592513"/>
            <a:ext cx="7928386" cy="710546"/>
          </a:xfrm>
        </p:spPr>
        <p:txBody>
          <a:bodyPr/>
          <a:lstStyle>
            <a:lvl1pPr marL="0" indent="0">
              <a:buNone/>
              <a:defRPr sz="4100" b="1"/>
            </a:lvl1pPr>
          </a:lstStyle>
          <a:p>
            <a:pPr lvl="0"/>
            <a:r>
              <a:rPr lang="fi-FI" err="1"/>
              <a:t>Tack</a:t>
            </a:r>
            <a:r>
              <a:rPr lang="fi-FI"/>
              <a:t>!</a:t>
            </a:r>
          </a:p>
        </p:txBody>
      </p:sp>
      <p:sp>
        <p:nvSpPr>
          <p:cNvPr id="24" name="Tekstin paikkamerkki 6">
            <a:extLst>
              <a:ext uri="{FF2B5EF4-FFF2-40B4-BE49-F238E27FC236}">
                <a16:creationId xmlns:a16="http://schemas.microsoft.com/office/drawing/2014/main" id="{1CC14C44-A4D3-3A42-9E8B-CCC2F4AFA3A3}"/>
              </a:ext>
            </a:extLst>
          </p:cNvPr>
          <p:cNvSpPr>
            <a:spLocks noGrp="1"/>
          </p:cNvSpPr>
          <p:nvPr>
            <p:ph type="body" sz="quarter" idx="17" hasCustomPrompt="1"/>
          </p:nvPr>
        </p:nvSpPr>
        <p:spPr>
          <a:xfrm>
            <a:off x="635000" y="5195944"/>
            <a:ext cx="7970838" cy="978945"/>
          </a:xfrm>
        </p:spPr>
        <p:txBody>
          <a:bodyPr/>
          <a:lstStyle>
            <a:lvl1pPr marL="0" indent="0">
              <a:spcBef>
                <a:spcPts val="0"/>
              </a:spcBef>
              <a:buNone/>
              <a:defRPr sz="2000"/>
            </a:lvl1pPr>
          </a:lstStyle>
          <a:p>
            <a:pPr lvl="0"/>
            <a:r>
              <a:rPr lang="fi-FI"/>
              <a:t>Twitter: @</a:t>
            </a:r>
            <a:r>
              <a:rPr lang="fi-FI" err="1"/>
              <a:t>LU_sote</a:t>
            </a:r>
            <a:br>
              <a:rPr lang="fi-FI"/>
            </a:br>
            <a:r>
              <a:rPr lang="fi-FI"/>
              <a:t>Facebook: @</a:t>
            </a:r>
            <a:r>
              <a:rPr lang="fi-FI" err="1"/>
              <a:t>LansiUudenmaanSote</a:t>
            </a:r>
            <a:br>
              <a:rPr lang="fi-FI"/>
            </a:br>
            <a:r>
              <a:rPr lang="fi-FI" err="1"/>
              <a:t>www.lu-palvelut.fi</a:t>
            </a:r>
            <a:r>
              <a:rPr lang="fi-FI"/>
              <a:t>/</a:t>
            </a:r>
            <a:r>
              <a:rPr lang="fi-FI" err="1"/>
              <a:t>sote</a:t>
            </a:r>
            <a:endParaRPr lang="fi-FI"/>
          </a:p>
        </p:txBody>
      </p:sp>
    </p:spTree>
    <p:extLst>
      <p:ext uri="{BB962C8B-B14F-4D97-AF65-F5344CB8AC3E}">
        <p14:creationId xmlns:p14="http://schemas.microsoft.com/office/powerpoint/2010/main" val="124012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905864B-367E-4228-9E87-2BB44A90367F}"/>
              </a:ext>
              <a:ext uri="{C183D7F6-B498-43B3-948B-1728B52AA6E4}">
                <adec:decorative xmlns:adec="http://schemas.microsoft.com/office/drawing/2017/decorative" val="1"/>
              </a:ext>
            </a:extLst>
          </p:cNvPr>
          <p:cNvSpPr/>
          <p:nvPr userDrawn="1"/>
        </p:nvSpPr>
        <p:spPr>
          <a:xfrm>
            <a:off x="486787" y="1712685"/>
            <a:ext cx="5280000" cy="43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pic>
        <p:nvPicPr>
          <p:cNvPr id="6" name="Graphic 5" descr="Länsi-Uudenmaan hyvinvointialueen tunnus.">
            <a:extLst>
              <a:ext uri="{FF2B5EF4-FFF2-40B4-BE49-F238E27FC236}">
                <a16:creationId xmlns:a16="http://schemas.microsoft.com/office/drawing/2014/main" id="{C97CF0E2-C7B5-EF75-1935-BE92AF75DA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8039" y="2057960"/>
            <a:ext cx="3473451" cy="438995"/>
          </a:xfrm>
          <a:prstGeom prst="rect">
            <a:avLst/>
          </a:prstGeom>
        </p:spPr>
      </p:pic>
      <p:sp>
        <p:nvSpPr>
          <p:cNvPr id="2" name="Otsikko 1">
            <a:extLst>
              <a:ext uri="{FF2B5EF4-FFF2-40B4-BE49-F238E27FC236}">
                <a16:creationId xmlns:a16="http://schemas.microsoft.com/office/drawing/2014/main" id="{C9DEC58A-A02E-4C8D-BE9D-FB143A61B227}"/>
              </a:ext>
            </a:extLst>
          </p:cNvPr>
          <p:cNvSpPr>
            <a:spLocks noGrp="1"/>
          </p:cNvSpPr>
          <p:nvPr>
            <p:ph type="ctrTitle"/>
          </p:nvPr>
        </p:nvSpPr>
        <p:spPr>
          <a:xfrm>
            <a:off x="973573" y="2693117"/>
            <a:ext cx="4560000" cy="2424000"/>
          </a:xfrm>
        </p:spPr>
        <p:txBody>
          <a:bodyPr wrap="square" anchor="b">
            <a:noAutofit/>
          </a:bodyPr>
          <a:lstStyle>
            <a:lvl1pPr algn="l">
              <a:defRPr sz="4267">
                <a:solidFill>
                  <a:schemeClr val="accent3"/>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845507CB-1BF9-456E-B76D-A7E62643274D}"/>
              </a:ext>
            </a:extLst>
          </p:cNvPr>
          <p:cNvSpPr>
            <a:spLocks noGrp="1"/>
          </p:cNvSpPr>
          <p:nvPr>
            <p:ph type="subTitle" idx="1"/>
          </p:nvPr>
        </p:nvSpPr>
        <p:spPr>
          <a:xfrm>
            <a:off x="973573" y="5216707"/>
            <a:ext cx="4560000" cy="806400"/>
          </a:xfrm>
        </p:spPr>
        <p:txBody>
          <a:bodyPr wrap="square">
            <a:noAutofit/>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i-FI"/>
              <a:t>Muokkaa alaotsikon perustyyliä napsautt.</a:t>
            </a:r>
            <a:endParaRPr lang="fi-FI" dirty="0"/>
          </a:p>
        </p:txBody>
      </p:sp>
    </p:spTree>
    <p:extLst>
      <p:ext uri="{BB962C8B-B14F-4D97-AF65-F5344CB8AC3E}">
        <p14:creationId xmlns:p14="http://schemas.microsoft.com/office/powerpoint/2010/main" val="94054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Autofit/>
          </a:bodyPr>
          <a:lstStyle/>
          <a:p>
            <a:r>
              <a:rPr lang="fi-FI"/>
              <a:t>Muokkaa ots. perustyyl. napsautt.</a:t>
            </a:r>
            <a:endParaRPr lang="en-US" dirty="0"/>
          </a:p>
        </p:txBody>
      </p:sp>
      <p:sp>
        <p:nvSpPr>
          <p:cNvPr id="3" name="Content Placeholder 2"/>
          <p:cNvSpPr>
            <a:spLocks noGrp="1"/>
          </p:cNvSpPr>
          <p:nvPr>
            <p:ph idx="1"/>
          </p:nvPr>
        </p:nvSpPr>
        <p:spPr>
          <a:xfrm>
            <a:off x="838200" y="2006601"/>
            <a:ext cx="10515600" cy="4170364"/>
          </a:xfrm>
        </p:spPr>
        <p:txBody>
          <a:bodyPr wrap="square">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Footer Placeholder 4"/>
          <p:cNvSpPr>
            <a:spLocks noGrp="1"/>
          </p:cNvSpPr>
          <p:nvPr>
            <p:ph type="ftr" sz="quarter" idx="11"/>
          </p:nvPr>
        </p:nvSpPr>
        <p:spPr>
          <a:xfrm>
            <a:off x="838201" y="6356351"/>
            <a:ext cx="8420723" cy="365125"/>
          </a:xfrm>
        </p:spPr>
        <p:txBody>
          <a:bodyPr wrap="square" lIns="0"/>
          <a:lstStyle>
            <a:lvl1pPr algn="l">
              <a:defRPr>
                <a:solidFill>
                  <a:srgbClr val="888B8D"/>
                </a:solidFill>
              </a:defRPr>
            </a:lvl1pPr>
          </a:lstStyle>
          <a:p>
            <a:r>
              <a:rPr lang="fi-FI"/>
              <a:t>Länsi-Uudenmaan hyvinvointialue – Västra Nylands välfärdsområde</a:t>
            </a:r>
            <a:endParaRPr lang="fi-FI" dirty="0"/>
          </a:p>
        </p:txBody>
      </p:sp>
      <p:sp>
        <p:nvSpPr>
          <p:cNvPr id="4" name="Date Placeholder 3"/>
          <p:cNvSpPr>
            <a:spLocks noGrp="1"/>
          </p:cNvSpPr>
          <p:nvPr>
            <p:ph type="dt" sz="half" idx="10"/>
          </p:nvPr>
        </p:nvSpPr>
        <p:spPr/>
        <p:txBody>
          <a:bodyPr/>
          <a:lstStyle/>
          <a:p>
            <a:fld id="{1F425CB9-D84A-4E28-9159-0DA2998BC31A}" type="datetime1">
              <a:rPr lang="fi-FI" smtClean="0"/>
              <a:t>13.2.2024</a:t>
            </a:fld>
            <a:endParaRPr lang="fi-FI"/>
          </a:p>
        </p:txBody>
      </p:sp>
      <p:sp>
        <p:nvSpPr>
          <p:cNvPr id="6" name="Slide Number Placeholder 5"/>
          <p:cNvSpPr>
            <a:spLocks noGrp="1"/>
          </p:cNvSpPr>
          <p:nvPr>
            <p:ph type="sldNum" sz="quarter" idx="12"/>
          </p:nvPr>
        </p:nvSpPr>
        <p:spPr/>
        <p:txBody>
          <a:bodyPr/>
          <a:lstStyle/>
          <a:p>
            <a:fld id="{07F0CC26-4241-4995-BDB3-9E0D3B0C702B}" type="slidenum">
              <a:rPr lang="fi-FI" smtClean="0"/>
              <a:t>‹#›</a:t>
            </a:fld>
            <a:endParaRPr lang="fi-FI"/>
          </a:p>
        </p:txBody>
      </p:sp>
    </p:spTree>
    <p:extLst>
      <p:ext uri="{BB962C8B-B14F-4D97-AF65-F5344CB8AC3E}">
        <p14:creationId xmlns:p14="http://schemas.microsoft.com/office/powerpoint/2010/main" val="410974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graafikuvalla">
    <p:spTree>
      <p:nvGrpSpPr>
        <p:cNvPr id="1" name=""/>
        <p:cNvGrpSpPr/>
        <p:nvPr/>
      </p:nvGrpSpPr>
      <p:grpSpPr>
        <a:xfrm>
          <a:off x="0" y="0"/>
          <a:ext cx="0" cy="0"/>
          <a:chOff x="0" y="0"/>
          <a:chExt cx="0" cy="0"/>
        </a:xfrm>
      </p:grpSpPr>
      <p:sp>
        <p:nvSpPr>
          <p:cNvPr id="2" name="Title 1"/>
          <p:cNvSpPr>
            <a:spLocks noGrp="1"/>
          </p:cNvSpPr>
          <p:nvPr>
            <p:ph type="title"/>
          </p:nvPr>
        </p:nvSpPr>
        <p:spPr>
          <a:xfrm>
            <a:off x="838201" y="1008311"/>
            <a:ext cx="5528001" cy="1173068"/>
          </a:xfrm>
        </p:spPr>
        <p:txBody>
          <a:bodyPr wrap="square" anchor="b">
            <a:noAutofit/>
          </a:bodyPr>
          <a:lstStyle/>
          <a:p>
            <a:r>
              <a:rPr lang="fi-FI"/>
              <a:t>Muokkaa ots. perustyyl. napsautt.</a:t>
            </a:r>
            <a:endParaRPr lang="en-US" dirty="0"/>
          </a:p>
        </p:txBody>
      </p:sp>
      <p:sp>
        <p:nvSpPr>
          <p:cNvPr id="3" name="Content Placeholder 2"/>
          <p:cNvSpPr>
            <a:spLocks noGrp="1"/>
          </p:cNvSpPr>
          <p:nvPr>
            <p:ph idx="1"/>
          </p:nvPr>
        </p:nvSpPr>
        <p:spPr>
          <a:xfrm>
            <a:off x="838201" y="2302934"/>
            <a:ext cx="5528001" cy="3606663"/>
          </a:xfrm>
        </p:spPr>
        <p:txBody>
          <a:bodyPr wrap="square">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Footer Placeholder 4"/>
          <p:cNvSpPr>
            <a:spLocks noGrp="1"/>
          </p:cNvSpPr>
          <p:nvPr>
            <p:ph type="ftr" sz="quarter" idx="11"/>
          </p:nvPr>
        </p:nvSpPr>
        <p:spPr>
          <a:xfrm>
            <a:off x="838201" y="6356351"/>
            <a:ext cx="8420723" cy="365125"/>
          </a:xfrm>
        </p:spPr>
        <p:txBody>
          <a:bodyPr wrap="square" lIns="0"/>
          <a:lstStyle>
            <a:lvl1pPr algn="l">
              <a:defRPr>
                <a:solidFill>
                  <a:srgbClr val="757575"/>
                </a:solidFill>
              </a:defRPr>
            </a:lvl1pPr>
          </a:lstStyle>
          <a:p>
            <a:r>
              <a:rPr lang="fi-FI"/>
              <a:t>Länsi-Uudenmaan hyvinvointialue – Västra Nylands välfärdsområde</a:t>
            </a:r>
            <a:endParaRPr lang="fi-FI" dirty="0"/>
          </a:p>
        </p:txBody>
      </p:sp>
      <p:sp>
        <p:nvSpPr>
          <p:cNvPr id="4" name="Date Placeholder 3"/>
          <p:cNvSpPr>
            <a:spLocks noGrp="1"/>
          </p:cNvSpPr>
          <p:nvPr>
            <p:ph type="dt" sz="half" idx="10"/>
          </p:nvPr>
        </p:nvSpPr>
        <p:spPr/>
        <p:txBody>
          <a:bodyPr/>
          <a:lstStyle>
            <a:lvl1pPr>
              <a:defRPr>
                <a:solidFill>
                  <a:srgbClr val="757575"/>
                </a:solidFill>
              </a:defRPr>
            </a:lvl1pPr>
          </a:lstStyle>
          <a:p>
            <a:fld id="{1F425CB9-D84A-4E28-9159-0DA2998BC31A}" type="datetime1">
              <a:rPr lang="fi-FI" smtClean="0"/>
              <a:pPr/>
              <a:t>13.2.2024</a:t>
            </a:fld>
            <a:endParaRPr lang="fi-FI" dirty="0"/>
          </a:p>
        </p:txBody>
      </p:sp>
      <p:sp>
        <p:nvSpPr>
          <p:cNvPr id="6" name="Slide Number Placeholder 5"/>
          <p:cNvSpPr>
            <a:spLocks noGrp="1"/>
          </p:cNvSpPr>
          <p:nvPr>
            <p:ph type="sldNum" sz="quarter" idx="12"/>
          </p:nvPr>
        </p:nvSpPr>
        <p:spPr/>
        <p:txBody>
          <a:bodyPr/>
          <a:lstStyle>
            <a:lvl1pPr>
              <a:defRPr b="0"/>
            </a:lvl1pPr>
          </a:lstStyle>
          <a:p>
            <a:fld id="{07F0CC26-4241-4995-BDB3-9E0D3B0C702B}" type="slidenum">
              <a:rPr lang="fi-FI" smtClean="0"/>
              <a:pPr/>
              <a:t>‹#›</a:t>
            </a:fld>
            <a:endParaRPr lang="fi-FI"/>
          </a:p>
        </p:txBody>
      </p:sp>
      <p:sp>
        <p:nvSpPr>
          <p:cNvPr id="13" name="Kuvan paikkamerkki 12">
            <a:extLst>
              <a:ext uri="{FF2B5EF4-FFF2-40B4-BE49-F238E27FC236}">
                <a16:creationId xmlns:a16="http://schemas.microsoft.com/office/drawing/2014/main" id="{713735FC-BF41-39DB-D3F7-7A9917D2D150}"/>
              </a:ext>
              <a:ext uri="{C183D7F6-B498-43B3-948B-1728B52AA6E4}">
                <adec:decorative xmlns:adec="http://schemas.microsoft.com/office/drawing/2017/decorative" val="1"/>
              </a:ext>
            </a:extLst>
          </p:cNvPr>
          <p:cNvSpPr>
            <a:spLocks noGrp="1"/>
          </p:cNvSpPr>
          <p:nvPr>
            <p:ph type="pic" sz="quarter" idx="13"/>
          </p:nvPr>
        </p:nvSpPr>
        <p:spPr>
          <a:xfrm>
            <a:off x="7079533" y="618977"/>
            <a:ext cx="4461896" cy="5687911"/>
          </a:xfrm>
          <a:custGeom>
            <a:avLst/>
            <a:gdLst>
              <a:gd name="connsiteX0" fmla="*/ 1264334 w 3008873"/>
              <a:gd name="connsiteY0" fmla="*/ 132 h 3835634"/>
              <a:gd name="connsiteX1" fmla="*/ 1442118 w 3008873"/>
              <a:gd name="connsiteY1" fmla="*/ 58040 h 3835634"/>
              <a:gd name="connsiteX2" fmla="*/ 1651451 w 3008873"/>
              <a:gd name="connsiteY2" fmla="*/ 309505 h 3835634"/>
              <a:gd name="connsiteX3" fmla="*/ 1861057 w 3008873"/>
              <a:gd name="connsiteY3" fmla="*/ 667238 h 3835634"/>
              <a:gd name="connsiteX4" fmla="*/ 2013035 w 3008873"/>
              <a:gd name="connsiteY4" fmla="*/ 998282 h 3835634"/>
              <a:gd name="connsiteX5" fmla="*/ 2078804 w 3008873"/>
              <a:gd name="connsiteY5" fmla="*/ 859309 h 3835634"/>
              <a:gd name="connsiteX6" fmla="*/ 2449670 w 3008873"/>
              <a:gd name="connsiteY6" fmla="*/ 791066 h 3835634"/>
              <a:gd name="connsiteX7" fmla="*/ 2634112 w 3008873"/>
              <a:gd name="connsiteY7" fmla="*/ 1215141 h 3835634"/>
              <a:gd name="connsiteX8" fmla="*/ 2653351 w 3008873"/>
              <a:gd name="connsiteY8" fmla="*/ 1610947 h 3835634"/>
              <a:gd name="connsiteX9" fmla="*/ 2895719 w 3008873"/>
              <a:gd name="connsiteY9" fmla="*/ 1522832 h 3835634"/>
              <a:gd name="connsiteX10" fmla="*/ 2896048 w 3008873"/>
              <a:gd name="connsiteY10" fmla="*/ 1522503 h 3835634"/>
              <a:gd name="connsiteX11" fmla="*/ 3005257 w 3008873"/>
              <a:gd name="connsiteY11" fmla="*/ 1616570 h 3835634"/>
              <a:gd name="connsiteX12" fmla="*/ 2357365 w 3008873"/>
              <a:gd name="connsiteY12" fmla="*/ 3292599 h 3835634"/>
              <a:gd name="connsiteX13" fmla="*/ 930293 w 3008873"/>
              <a:gd name="connsiteY13" fmla="*/ 3752973 h 3835634"/>
              <a:gd name="connsiteX14" fmla="*/ 865967 w 3008873"/>
              <a:gd name="connsiteY14" fmla="*/ 3217279 h 3835634"/>
              <a:gd name="connsiteX15" fmla="*/ 1371972 w 3008873"/>
              <a:gd name="connsiteY15" fmla="*/ 2781865 h 3835634"/>
              <a:gd name="connsiteX16" fmla="*/ 330281 w 3008873"/>
              <a:gd name="connsiteY16" fmla="*/ 2421551 h 3835634"/>
              <a:gd name="connsiteX17" fmla="*/ 411960 w 3008873"/>
              <a:gd name="connsiteY17" fmla="*/ 1871229 h 3835634"/>
              <a:gd name="connsiteX18" fmla="*/ 812386 w 3008873"/>
              <a:gd name="connsiteY18" fmla="*/ 1609370 h 3835634"/>
              <a:gd name="connsiteX19" fmla="*/ 12878 w 3008873"/>
              <a:gd name="connsiteY19" fmla="*/ 665686 h 3835634"/>
              <a:gd name="connsiteX20" fmla="*/ 103237 w 3008873"/>
              <a:gd name="connsiteY20" fmla="*/ 346561 h 3835634"/>
              <a:gd name="connsiteX21" fmla="*/ 447701 w 3008873"/>
              <a:gd name="connsiteY21" fmla="*/ 323674 h 3835634"/>
              <a:gd name="connsiteX22" fmla="*/ 1015263 w 3008873"/>
              <a:gd name="connsiteY22" fmla="*/ 555486 h 3835634"/>
              <a:gd name="connsiteX23" fmla="*/ 1028119 w 3008873"/>
              <a:gd name="connsiteY23" fmla="*/ 172683 h 3835634"/>
              <a:gd name="connsiteX24" fmla="*/ 1264334 w 3008873"/>
              <a:gd name="connsiteY24" fmla="*/ 132 h 38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08873" h="3835634">
                <a:moveTo>
                  <a:pt x="1264334" y="132"/>
                </a:moveTo>
                <a:cubicBezTo>
                  <a:pt x="1323522" y="-1770"/>
                  <a:pt x="1385443" y="16917"/>
                  <a:pt x="1442118" y="58040"/>
                </a:cubicBezTo>
                <a:cubicBezTo>
                  <a:pt x="1530770" y="122333"/>
                  <a:pt x="1592081" y="219851"/>
                  <a:pt x="1651451" y="309505"/>
                </a:cubicBezTo>
                <a:cubicBezTo>
                  <a:pt x="1728112" y="425008"/>
                  <a:pt x="1797543" y="544472"/>
                  <a:pt x="1861057" y="667238"/>
                </a:cubicBezTo>
                <a:cubicBezTo>
                  <a:pt x="1917083" y="775271"/>
                  <a:pt x="1967523" y="885619"/>
                  <a:pt x="2013035" y="998282"/>
                </a:cubicBezTo>
                <a:cubicBezTo>
                  <a:pt x="2024688" y="950027"/>
                  <a:pt x="2044862" y="903708"/>
                  <a:pt x="2078804" y="859309"/>
                </a:cubicBezTo>
                <a:cubicBezTo>
                  <a:pt x="2168765" y="741895"/>
                  <a:pt x="2327004" y="700000"/>
                  <a:pt x="2449670" y="791066"/>
                </a:cubicBezTo>
                <a:cubicBezTo>
                  <a:pt x="2580187" y="888007"/>
                  <a:pt x="2610707" y="1065337"/>
                  <a:pt x="2634112" y="1215141"/>
                </a:cubicBezTo>
                <a:cubicBezTo>
                  <a:pt x="2654630" y="1346260"/>
                  <a:pt x="2660058" y="1478746"/>
                  <a:pt x="2653351" y="1610947"/>
                </a:cubicBezTo>
                <a:cubicBezTo>
                  <a:pt x="2726642" y="1569031"/>
                  <a:pt x="2807101" y="1540206"/>
                  <a:pt x="2895719" y="1522832"/>
                </a:cubicBezTo>
                <a:lnTo>
                  <a:pt x="2896048" y="1522503"/>
                </a:lnTo>
                <a:cubicBezTo>
                  <a:pt x="2950532" y="1511812"/>
                  <a:pt x="3002485" y="1566398"/>
                  <a:pt x="3005257" y="1616570"/>
                </a:cubicBezTo>
                <a:cubicBezTo>
                  <a:pt x="3041421" y="2230752"/>
                  <a:pt x="2804981" y="2859363"/>
                  <a:pt x="2357365" y="3292599"/>
                </a:cubicBezTo>
                <a:cubicBezTo>
                  <a:pt x="2022969" y="3616537"/>
                  <a:pt x="1400027" y="4009406"/>
                  <a:pt x="930293" y="3752973"/>
                </a:cubicBezTo>
                <a:cubicBezTo>
                  <a:pt x="717851" y="3636647"/>
                  <a:pt x="729882" y="3391928"/>
                  <a:pt x="865967" y="3217279"/>
                </a:cubicBezTo>
                <a:cubicBezTo>
                  <a:pt x="997442" y="3047895"/>
                  <a:pt x="1183920" y="2905864"/>
                  <a:pt x="1371972" y="2781865"/>
                </a:cubicBezTo>
                <a:cubicBezTo>
                  <a:pt x="977378" y="2790172"/>
                  <a:pt x="526965" y="2815735"/>
                  <a:pt x="330281" y="2421551"/>
                </a:cubicBezTo>
                <a:cubicBezTo>
                  <a:pt x="238778" y="2237881"/>
                  <a:pt x="284791" y="2029119"/>
                  <a:pt x="411960" y="1871229"/>
                </a:cubicBezTo>
                <a:cubicBezTo>
                  <a:pt x="516396" y="1741956"/>
                  <a:pt x="659348" y="1664366"/>
                  <a:pt x="812386" y="1609370"/>
                </a:cubicBezTo>
                <a:cubicBezTo>
                  <a:pt x="414148" y="1445499"/>
                  <a:pt x="100230" y="1091421"/>
                  <a:pt x="12878" y="665686"/>
                </a:cubicBezTo>
                <a:cubicBezTo>
                  <a:pt x="-11626" y="547700"/>
                  <a:pt x="-10837" y="419456"/>
                  <a:pt x="103237" y="346561"/>
                </a:cubicBezTo>
                <a:cubicBezTo>
                  <a:pt x="204817" y="281582"/>
                  <a:pt x="337919" y="298159"/>
                  <a:pt x="447701" y="323674"/>
                </a:cubicBezTo>
                <a:cubicBezTo>
                  <a:pt x="649242" y="370507"/>
                  <a:pt x="839843" y="449850"/>
                  <a:pt x="1015263" y="555486"/>
                </a:cubicBezTo>
                <a:cubicBezTo>
                  <a:pt x="982271" y="427034"/>
                  <a:pt x="977180" y="292251"/>
                  <a:pt x="1028119" y="172683"/>
                </a:cubicBezTo>
                <a:cubicBezTo>
                  <a:pt x="1074633" y="63666"/>
                  <a:pt x="1165687" y="3302"/>
                  <a:pt x="1264334" y="132"/>
                </a:cubicBezTo>
                <a:close/>
              </a:path>
            </a:pathLst>
          </a:custGeom>
          <a:solidFill>
            <a:schemeClr val="bg2"/>
          </a:solidFill>
        </p:spPr>
        <p:txBody>
          <a:bodyPr wrap="square" anchor="ctr">
            <a:noAutofit/>
          </a:bodyPr>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8999261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theme" Target="../theme/theme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19200"/>
            <a:ext cx="10515600" cy="626379"/>
          </a:xfrm>
          <a:prstGeom prst="rect">
            <a:avLst/>
          </a:prstGeom>
        </p:spPr>
        <p:txBody>
          <a:bodyPr vert="horz" wrap="square" lIns="0" tIns="45720" rIns="9144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2158767"/>
            <a:ext cx="10515600" cy="4018197"/>
          </a:xfrm>
          <a:prstGeom prst="rect">
            <a:avLst/>
          </a:prstGeom>
        </p:spPr>
        <p:txBody>
          <a:bodyPr vert="horz" wrap="square" lIns="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838201" y="6356351"/>
            <a:ext cx="8420723" cy="365125"/>
          </a:xfrm>
          <a:prstGeom prst="rect">
            <a:avLst/>
          </a:prstGeom>
        </p:spPr>
        <p:txBody>
          <a:bodyPr vert="horz" lIns="0" tIns="45720" rIns="91440" bIns="45720" rtlCol="0" anchor="ctr"/>
          <a:lstStyle>
            <a:lvl1pPr algn="l">
              <a:defRPr sz="1200">
                <a:solidFill>
                  <a:srgbClr val="888B8D"/>
                </a:solidFill>
              </a:defRPr>
            </a:lvl1pPr>
          </a:lstStyle>
          <a:p>
            <a:endParaRPr lang="fi-FI" dirty="0"/>
          </a:p>
        </p:txBody>
      </p:sp>
      <p:sp>
        <p:nvSpPr>
          <p:cNvPr id="4" name="Date Placeholder 3"/>
          <p:cNvSpPr>
            <a:spLocks noGrp="1"/>
          </p:cNvSpPr>
          <p:nvPr>
            <p:ph type="dt" sz="half" idx="2"/>
          </p:nvPr>
        </p:nvSpPr>
        <p:spPr>
          <a:xfrm>
            <a:off x="9393149" y="6356351"/>
            <a:ext cx="2014057" cy="365125"/>
          </a:xfrm>
          <a:prstGeom prst="rect">
            <a:avLst/>
          </a:prstGeom>
        </p:spPr>
        <p:txBody>
          <a:bodyPr vert="horz" lIns="91440" tIns="45720" rIns="91440" bIns="45720" rtlCol="0" anchor="ctr"/>
          <a:lstStyle>
            <a:lvl1pPr algn="r">
              <a:defRPr sz="1200">
                <a:solidFill>
                  <a:srgbClr val="888B8D"/>
                </a:solidFill>
              </a:defRPr>
            </a:lvl1pPr>
          </a:lstStyle>
          <a:p>
            <a:fld id="{6F19342A-51C5-4468-8542-5B3AD2DDA6AD}" type="datetime1">
              <a:rPr lang="fi-FI" smtClean="0"/>
              <a:pPr/>
              <a:t>13.2.2024</a:t>
            </a:fld>
            <a:endParaRPr lang="fi-FI" dirty="0"/>
          </a:p>
        </p:txBody>
      </p:sp>
      <p:sp>
        <p:nvSpPr>
          <p:cNvPr id="6" name="Slide Number Placeholder 5"/>
          <p:cNvSpPr>
            <a:spLocks noGrp="1"/>
          </p:cNvSpPr>
          <p:nvPr>
            <p:ph type="sldNum" sz="quarter" idx="4"/>
          </p:nvPr>
        </p:nvSpPr>
        <p:spPr>
          <a:xfrm>
            <a:off x="11401778" y="6356351"/>
            <a:ext cx="632505" cy="365125"/>
          </a:xfrm>
          <a:prstGeom prst="rect">
            <a:avLst/>
          </a:prstGeom>
        </p:spPr>
        <p:txBody>
          <a:bodyPr vert="horz" lIns="91440" tIns="45720" rIns="91440" bIns="45720" rtlCol="0" anchor="ctr"/>
          <a:lstStyle>
            <a:lvl1pPr algn="r">
              <a:defRPr sz="1200">
                <a:solidFill>
                  <a:schemeClr val="accent2"/>
                </a:solidFill>
              </a:defRPr>
            </a:lvl1pPr>
          </a:lstStyle>
          <a:p>
            <a:fld id="{07F0CC26-4241-4995-BDB3-9E0D3B0C702B}" type="slidenum">
              <a:rPr lang="fi-FI" smtClean="0"/>
              <a:pPr/>
              <a:t>‹#›</a:t>
            </a:fld>
            <a:endParaRPr lang="fi-FI" dirty="0"/>
          </a:p>
        </p:txBody>
      </p:sp>
      <p:sp>
        <p:nvSpPr>
          <p:cNvPr id="7" name="Ellipsi 6">
            <a:extLst>
              <a:ext uri="{FF2B5EF4-FFF2-40B4-BE49-F238E27FC236}">
                <a16:creationId xmlns:a16="http://schemas.microsoft.com/office/drawing/2014/main" id="{FDFC07DF-D2CA-0331-0518-5F9C60821FA6}"/>
              </a:ext>
              <a:ext uri="{C183D7F6-B498-43B3-948B-1728B52AA6E4}">
                <adec:decorative xmlns:adec="http://schemas.microsoft.com/office/drawing/2017/decorative" val="1"/>
              </a:ext>
            </a:extLst>
          </p:cNvPr>
          <p:cNvSpPr/>
          <p:nvPr userDrawn="1"/>
        </p:nvSpPr>
        <p:spPr>
          <a:xfrm>
            <a:off x="3844039" y="-1371599"/>
            <a:ext cx="540000" cy="540000"/>
          </a:xfrm>
          <a:prstGeom prst="ellipse">
            <a:avLst/>
          </a:prstGeom>
          <a:solidFill>
            <a:srgbClr val="63B4E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spAutoFit/>
          </a:bodyPr>
          <a:lstStyle/>
          <a:p>
            <a:pPr algn="l"/>
            <a:endParaRPr lang="fi-FI" sz="3200" dirty="0" err="1"/>
          </a:p>
        </p:txBody>
      </p:sp>
      <p:sp>
        <p:nvSpPr>
          <p:cNvPr id="9" name="Ellipsi 8">
            <a:extLst>
              <a:ext uri="{FF2B5EF4-FFF2-40B4-BE49-F238E27FC236}">
                <a16:creationId xmlns:a16="http://schemas.microsoft.com/office/drawing/2014/main" id="{C6E96369-6A36-B2F3-7EE6-0F1F6A1D740A}"/>
              </a:ext>
              <a:ext uri="{C183D7F6-B498-43B3-948B-1728B52AA6E4}">
                <adec:decorative xmlns:adec="http://schemas.microsoft.com/office/drawing/2017/decorative" val="1"/>
              </a:ext>
            </a:extLst>
          </p:cNvPr>
          <p:cNvSpPr/>
          <p:nvPr userDrawn="1"/>
        </p:nvSpPr>
        <p:spPr>
          <a:xfrm>
            <a:off x="702733" y="-1371599"/>
            <a:ext cx="540000" cy="540000"/>
          </a:xfrm>
          <a:prstGeom prst="ellipse">
            <a:avLst/>
          </a:prstGeom>
          <a:solidFill>
            <a:srgbClr val="E2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spAutoFit/>
          </a:bodyPr>
          <a:lstStyle/>
          <a:p>
            <a:pPr algn="l"/>
            <a:endParaRPr lang="fi-FI" sz="3200" dirty="0" err="1"/>
          </a:p>
        </p:txBody>
      </p:sp>
      <p:sp>
        <p:nvSpPr>
          <p:cNvPr id="10" name="Ellipsi 9">
            <a:extLst>
              <a:ext uri="{FF2B5EF4-FFF2-40B4-BE49-F238E27FC236}">
                <a16:creationId xmlns:a16="http://schemas.microsoft.com/office/drawing/2014/main" id="{10224240-821F-E81A-ACFC-33EF0F50F7FD}"/>
              </a:ext>
              <a:ext uri="{C183D7F6-B498-43B3-948B-1728B52AA6E4}">
                <adec:decorative xmlns:adec="http://schemas.microsoft.com/office/drawing/2017/decorative" val="1"/>
              </a:ext>
            </a:extLst>
          </p:cNvPr>
          <p:cNvSpPr/>
          <p:nvPr userDrawn="1"/>
        </p:nvSpPr>
        <p:spPr>
          <a:xfrm>
            <a:off x="1330994" y="-1371599"/>
            <a:ext cx="540000" cy="540000"/>
          </a:xfrm>
          <a:prstGeom prst="ellipse">
            <a:avLst/>
          </a:prstGeom>
          <a:solidFill>
            <a:srgbClr val="F3A0B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spAutoFit/>
          </a:bodyPr>
          <a:lstStyle/>
          <a:p>
            <a:pPr algn="l"/>
            <a:endParaRPr lang="fi-FI" sz="3200" dirty="0" err="1"/>
          </a:p>
        </p:txBody>
      </p:sp>
      <p:sp>
        <p:nvSpPr>
          <p:cNvPr id="11" name="Tekstiruutu 10">
            <a:extLst>
              <a:ext uri="{FF2B5EF4-FFF2-40B4-BE49-F238E27FC236}">
                <a16:creationId xmlns:a16="http://schemas.microsoft.com/office/drawing/2014/main" id="{ADB96BD6-006B-0B10-2326-2C635CB90299}"/>
              </a:ext>
              <a:ext uri="{C183D7F6-B498-43B3-948B-1728B52AA6E4}">
                <adec:decorative xmlns:adec="http://schemas.microsoft.com/office/drawing/2017/decorative" val="1"/>
              </a:ext>
            </a:extLst>
          </p:cNvPr>
          <p:cNvSpPr txBox="1"/>
          <p:nvPr userDrawn="1"/>
        </p:nvSpPr>
        <p:spPr>
          <a:xfrm>
            <a:off x="635000" y="-1938866"/>
            <a:ext cx="9712960" cy="567267"/>
          </a:xfrm>
          <a:prstGeom prst="rect">
            <a:avLst/>
          </a:prstGeom>
          <a:noFill/>
        </p:spPr>
        <p:txBody>
          <a:bodyPr wrap="square" rtlCol="0">
            <a:noAutofit/>
          </a:bodyPr>
          <a:lstStyle/>
          <a:p>
            <a:pPr algn="l"/>
            <a:r>
              <a:rPr lang="fi-FI" sz="2400" dirty="0"/>
              <a:t>Tästä voit valita lisää apuvärejä pipettityökalulla:</a:t>
            </a:r>
          </a:p>
        </p:txBody>
      </p:sp>
      <p:sp>
        <p:nvSpPr>
          <p:cNvPr id="12" name="Ellipsi 11">
            <a:extLst>
              <a:ext uri="{FF2B5EF4-FFF2-40B4-BE49-F238E27FC236}">
                <a16:creationId xmlns:a16="http://schemas.microsoft.com/office/drawing/2014/main" id="{6A7E89BD-04CB-B058-46C3-B902A920F76F}"/>
              </a:ext>
              <a:ext uri="{C183D7F6-B498-43B3-948B-1728B52AA6E4}">
                <adec:decorative xmlns:adec="http://schemas.microsoft.com/office/drawing/2017/decorative" val="1"/>
              </a:ext>
            </a:extLst>
          </p:cNvPr>
          <p:cNvSpPr/>
          <p:nvPr userDrawn="1"/>
        </p:nvSpPr>
        <p:spPr>
          <a:xfrm>
            <a:off x="1959255" y="-1371599"/>
            <a:ext cx="540000" cy="540000"/>
          </a:xfrm>
          <a:prstGeom prst="ellipse">
            <a:avLst/>
          </a:prstGeom>
          <a:solidFill>
            <a:srgbClr val="5FAE6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spAutoFit/>
          </a:bodyPr>
          <a:lstStyle/>
          <a:p>
            <a:pPr algn="l"/>
            <a:endParaRPr lang="fi-FI" sz="3200" dirty="0" err="1"/>
          </a:p>
        </p:txBody>
      </p:sp>
      <p:sp>
        <p:nvSpPr>
          <p:cNvPr id="13" name="Ellipsi 12">
            <a:extLst>
              <a:ext uri="{FF2B5EF4-FFF2-40B4-BE49-F238E27FC236}">
                <a16:creationId xmlns:a16="http://schemas.microsoft.com/office/drawing/2014/main" id="{9FBD719E-79D0-BDDB-1CB7-3756744F52E0}"/>
              </a:ext>
              <a:ext uri="{C183D7F6-B498-43B3-948B-1728B52AA6E4}">
                <adec:decorative xmlns:adec="http://schemas.microsoft.com/office/drawing/2017/decorative" val="1"/>
              </a:ext>
            </a:extLst>
          </p:cNvPr>
          <p:cNvSpPr/>
          <p:nvPr userDrawn="1"/>
        </p:nvSpPr>
        <p:spPr>
          <a:xfrm>
            <a:off x="2587516" y="-1371599"/>
            <a:ext cx="540000" cy="540000"/>
          </a:xfrm>
          <a:prstGeom prst="ellipse">
            <a:avLst/>
          </a:prstGeom>
          <a:solidFill>
            <a:srgbClr val="C2571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spAutoFit/>
          </a:bodyPr>
          <a:lstStyle/>
          <a:p>
            <a:pPr algn="l"/>
            <a:endParaRPr lang="fi-FI" sz="3200" dirty="0" err="1"/>
          </a:p>
        </p:txBody>
      </p:sp>
      <p:sp>
        <p:nvSpPr>
          <p:cNvPr id="14" name="Ellipsi 13">
            <a:extLst>
              <a:ext uri="{FF2B5EF4-FFF2-40B4-BE49-F238E27FC236}">
                <a16:creationId xmlns:a16="http://schemas.microsoft.com/office/drawing/2014/main" id="{5506CF17-A8D7-4C58-A85D-4CB097D0936B}"/>
              </a:ext>
              <a:ext uri="{C183D7F6-B498-43B3-948B-1728B52AA6E4}">
                <adec:decorative xmlns:adec="http://schemas.microsoft.com/office/drawing/2017/decorative" val="1"/>
              </a:ext>
            </a:extLst>
          </p:cNvPr>
          <p:cNvSpPr/>
          <p:nvPr userDrawn="1"/>
        </p:nvSpPr>
        <p:spPr>
          <a:xfrm>
            <a:off x="3215777" y="-1371599"/>
            <a:ext cx="540000" cy="540000"/>
          </a:xfrm>
          <a:prstGeom prst="ellipse">
            <a:avLst/>
          </a:prstGeom>
          <a:solidFill>
            <a:srgbClr val="6E11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spAutoFit/>
          </a:bodyPr>
          <a:lstStyle/>
          <a:p>
            <a:pPr algn="l"/>
            <a:endParaRPr lang="fi-FI" sz="3200" dirty="0" err="1"/>
          </a:p>
        </p:txBody>
      </p:sp>
    </p:spTree>
    <p:extLst>
      <p:ext uri="{BB962C8B-B14F-4D97-AF65-F5344CB8AC3E}">
        <p14:creationId xmlns:p14="http://schemas.microsoft.com/office/powerpoint/2010/main" val="2656961251"/>
      </p:ext>
    </p:extLst>
  </p:cSld>
  <p:clrMap bg1="lt1" tx1="dk1" bg2="lt2" tx2="dk2" accent1="accent1" accent2="accent2" accent3="accent3" accent4="accent4" accent5="accent5" accent6="accent6" hlink="hlink" folHlink="folHlink"/>
  <p:sldLayoutIdLst>
    <p:sldLayoutId id="2147483689" r:id="rId1"/>
    <p:sldLayoutId id="2147483711" r:id="rId2"/>
    <p:sldLayoutId id="2147483702" r:id="rId3"/>
    <p:sldLayoutId id="2147483713" r:id="rId4"/>
    <p:sldLayoutId id="2147483696" r:id="rId5"/>
    <p:sldLayoutId id="2147483703" r:id="rId6"/>
    <p:sldLayoutId id="2147483697" r:id="rId7"/>
    <p:sldLayoutId id="2147483666" r:id="rId8"/>
    <p:sldLayoutId id="2147483708" r:id="rId9"/>
    <p:sldLayoutId id="2147483709" r:id="rId10"/>
    <p:sldLayoutId id="2147483682" r:id="rId11"/>
    <p:sldLayoutId id="2147483683" r:id="rId12"/>
    <p:sldLayoutId id="2147483688" r:id="rId13"/>
    <p:sldLayoutId id="2147483671" r:id="rId14"/>
    <p:sldLayoutId id="2147483694" r:id="rId15"/>
    <p:sldLayoutId id="2147483695" r:id="rId16"/>
    <p:sldLayoutId id="2147483667" r:id="rId17"/>
    <p:sldLayoutId id="2147483669" r:id="rId18"/>
    <p:sldLayoutId id="2147483690" r:id="rId19"/>
    <p:sldLayoutId id="2147483673" r:id="rId20"/>
    <p:sldLayoutId id="2147483692" r:id="rId21"/>
    <p:sldLayoutId id="2147483670" r:id="rId22"/>
    <p:sldLayoutId id="2147483691" r:id="rId23"/>
    <p:sldLayoutId id="2147483678" r:id="rId24"/>
    <p:sldLayoutId id="2147483679" r:id="rId25"/>
    <p:sldLayoutId id="2147483701" r:id="rId26"/>
    <p:sldLayoutId id="2147483684" r:id="rId27"/>
    <p:sldLayoutId id="2147483685" r:id="rId28"/>
    <p:sldLayoutId id="2147483712" r:id="rId29"/>
    <p:sldLayoutId id="2147483674" r:id="rId30"/>
    <p:sldLayoutId id="2147483693" r:id="rId31"/>
    <p:sldLayoutId id="2147483714" r:id="rId32"/>
    <p:sldLayoutId id="2147483746" r:id="rId33"/>
  </p:sldLayoutIdLst>
  <p:hf hdr="0" ftr="0" dt="0"/>
  <p:txStyles>
    <p:titleStyle>
      <a:lvl1pPr algn="l" defTabSz="914377" rtl="0" eaLnBrk="1" latinLnBrk="0" hangingPunct="1">
        <a:lnSpc>
          <a:spcPct val="90000"/>
        </a:lnSpc>
        <a:spcBef>
          <a:spcPct val="0"/>
        </a:spcBef>
        <a:buNone/>
        <a:defRPr sz="3200" b="1" kern="1200">
          <a:solidFill>
            <a:schemeClr val="tx2"/>
          </a:solidFill>
          <a:latin typeface="Verdana" panose="020B0604030504040204" pitchFamily="34" charset="0"/>
          <a:ea typeface="Verdana" panose="020B0604030504040204" pitchFamily="34" charset="0"/>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1733" kern="1200">
          <a:solidFill>
            <a:schemeClr val="tx1"/>
          </a:solidFill>
          <a:latin typeface="Verdana" panose="020B0604030504040204" pitchFamily="34" charset="0"/>
          <a:ea typeface="Verdana" panose="020B060403050404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733" kern="1200">
          <a:solidFill>
            <a:schemeClr val="tx1"/>
          </a:solidFill>
          <a:latin typeface="Verdana" panose="020B0604030504040204" pitchFamily="34" charset="0"/>
          <a:ea typeface="Verdana" panose="020B060403050404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733" kern="1200">
          <a:solidFill>
            <a:schemeClr val="tx1"/>
          </a:solidFill>
          <a:latin typeface="Verdana" panose="020B0604030504040204" pitchFamily="34" charset="0"/>
          <a:ea typeface="Verdana" panose="020B060403050404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733" kern="1200">
          <a:solidFill>
            <a:schemeClr val="tx1"/>
          </a:solidFill>
          <a:latin typeface="Verdana" panose="020B0604030504040204" pitchFamily="34" charset="0"/>
          <a:ea typeface="Verdana" panose="020B060403050404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733" kern="1200">
          <a:solidFill>
            <a:schemeClr val="tx1"/>
          </a:solidFill>
          <a:latin typeface="Verdana" panose="020B0604030504040204" pitchFamily="34" charset="0"/>
          <a:ea typeface="Verdana" panose="020B060403050404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1120588" y="972671"/>
            <a:ext cx="9955306" cy="1035424"/>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1120588" y="2429435"/>
            <a:ext cx="9955306" cy="375649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690282" y="6578054"/>
            <a:ext cx="999565" cy="226546"/>
          </a:xfrm>
          <a:prstGeom prst="rect">
            <a:avLst/>
          </a:prstGeom>
        </p:spPr>
        <p:txBody>
          <a:bodyPr vert="horz" lIns="0" tIns="0" rIns="0" bIns="0" rtlCol="0" anchor="ctr"/>
          <a:lstStyle>
            <a:lvl1pPr algn="l">
              <a:defRPr sz="1000">
                <a:solidFill>
                  <a:schemeClr val="tx1"/>
                </a:solidFill>
              </a:defRPr>
            </a:lvl1pPr>
          </a:lstStyle>
          <a:p>
            <a:fld id="{EDB92CDF-9177-4CB0-9B78-F0A4D76089D3}" type="datetime1">
              <a:rPr lang="fi-FI" smtClean="0"/>
              <a:t>13.2.2024</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1703292" y="6578054"/>
            <a:ext cx="3783108" cy="226546"/>
          </a:xfrm>
          <a:prstGeom prst="rect">
            <a:avLst/>
          </a:prstGeom>
        </p:spPr>
        <p:txBody>
          <a:bodyPr vert="horz" lIns="0" tIns="0" rIns="0" bIns="0" rtlCol="0" anchor="ctr"/>
          <a:lstStyle>
            <a:lvl1pPr algn="ctr">
              <a:defRPr sz="1000">
                <a:solidFill>
                  <a:schemeClr val="tx1"/>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10614211" y="6578054"/>
            <a:ext cx="900953" cy="226546"/>
          </a:xfrm>
          <a:prstGeom prst="rect">
            <a:avLst/>
          </a:prstGeom>
        </p:spPr>
        <p:txBody>
          <a:bodyPr vert="horz" lIns="0" tIns="0" rIns="0" bIns="0" rtlCol="0" anchor="ctr"/>
          <a:lstStyle>
            <a:lvl1pPr algn="r">
              <a:defRPr sz="1000">
                <a:solidFill>
                  <a:schemeClr val="tx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876852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p:hf sldNum="0" hdr="0" ft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268288" indent="-268288" algn="l" defTabSz="914400" rtl="0" eaLnBrk="1" latinLnBrk="0" hangingPunct="1">
        <a:lnSpc>
          <a:spcPct val="103000"/>
        </a:lnSpc>
        <a:spcBef>
          <a:spcPts val="1200"/>
        </a:spcBef>
        <a:buFont typeface="Arial" panose="020B0604020202020204" pitchFamily="34" charset="0"/>
        <a:buChar char="•"/>
        <a:defRPr sz="2200" kern="1200" spc="-20" baseline="0">
          <a:solidFill>
            <a:schemeClr val="tx1"/>
          </a:solidFill>
          <a:latin typeface="+mn-lt"/>
          <a:ea typeface="+mn-ea"/>
          <a:cs typeface="+mn-cs"/>
        </a:defRPr>
      </a:lvl1pPr>
      <a:lvl2pPr marL="627063"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2pPr>
      <a:lvl3pPr marL="985838"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3pPr>
      <a:lvl4pPr marL="1344613"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4pPr>
      <a:lvl5pPr marL="1703388" indent="-268288" algn="l" defTabSz="914400" rtl="0" eaLnBrk="1" latinLnBrk="0" hangingPunct="1">
        <a:lnSpc>
          <a:spcPct val="103000"/>
        </a:lnSpc>
        <a:spcBef>
          <a:spcPts val="600"/>
        </a:spcBef>
        <a:buFont typeface="Arial" panose="020B0604020202020204" pitchFamily="34" charset="0"/>
        <a:buChar char="•"/>
        <a:defRPr sz="2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3.png"/><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58.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763044-1ED9-E034-2359-AFF4835EB236}"/>
              </a:ext>
            </a:extLst>
          </p:cNvPr>
          <p:cNvSpPr>
            <a:spLocks noGrp="1"/>
          </p:cNvSpPr>
          <p:nvPr>
            <p:ph type="ctrTitle"/>
          </p:nvPr>
        </p:nvSpPr>
        <p:spPr>
          <a:xfrm>
            <a:off x="596766" y="2684651"/>
            <a:ext cx="5168767" cy="1983602"/>
          </a:xfrm>
        </p:spPr>
        <p:txBody>
          <a:bodyPr vert="horz" wrap="square" lIns="0" tIns="60960" rIns="121920" bIns="60960" rtlCol="0" anchor="b">
            <a:normAutofit fontScale="90000"/>
          </a:bodyPr>
          <a:lstStyle/>
          <a:p>
            <a:r>
              <a:rPr lang="fi-FI" sz="4400" dirty="0"/>
              <a:t>Perhekeskuksen kohtaamispaikka-toiminta</a:t>
            </a:r>
            <a:endParaRPr lang="fi-FI" dirty="0"/>
          </a:p>
        </p:txBody>
      </p:sp>
      <p:sp>
        <p:nvSpPr>
          <p:cNvPr id="7" name="Subtitle 2">
            <a:extLst>
              <a:ext uri="{FF2B5EF4-FFF2-40B4-BE49-F238E27FC236}">
                <a16:creationId xmlns:a16="http://schemas.microsoft.com/office/drawing/2014/main" id="{B796F1D1-88C6-1E93-1BB5-BA2B9FD489B1}"/>
              </a:ext>
            </a:extLst>
          </p:cNvPr>
          <p:cNvSpPr>
            <a:spLocks noGrp="1"/>
          </p:cNvSpPr>
          <p:nvPr>
            <p:ph type="subTitle" idx="1"/>
          </p:nvPr>
        </p:nvSpPr>
        <p:spPr>
          <a:xfrm>
            <a:off x="973573" y="4918509"/>
            <a:ext cx="4560000" cy="1096131"/>
          </a:xfrm>
        </p:spPr>
        <p:txBody>
          <a:bodyPr/>
          <a:lstStyle/>
          <a:p>
            <a:r>
              <a:rPr lang="fi-FI" dirty="0"/>
              <a:t>Minna Maanpää, minna.maanpaa@luvn.fi</a:t>
            </a:r>
            <a:br>
              <a:rPr lang="fi-FI" dirty="0"/>
            </a:br>
            <a:r>
              <a:rPr lang="fi-FI" sz="2000" dirty="0"/>
              <a:t>Projektipäällikkö</a:t>
            </a:r>
          </a:p>
          <a:p>
            <a:endParaRPr lang="en-US" dirty="0"/>
          </a:p>
        </p:txBody>
      </p:sp>
    </p:spTree>
    <p:extLst>
      <p:ext uri="{BB962C8B-B14F-4D97-AF65-F5344CB8AC3E}">
        <p14:creationId xmlns:p14="http://schemas.microsoft.com/office/powerpoint/2010/main" val="26195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8E7E0-9645-7D6F-25B3-D3F51D3A5497}"/>
              </a:ext>
            </a:extLst>
          </p:cNvPr>
          <p:cNvSpPr>
            <a:spLocks noGrp="1"/>
          </p:cNvSpPr>
          <p:nvPr>
            <p:ph type="title"/>
          </p:nvPr>
        </p:nvSpPr>
        <p:spPr>
          <a:xfrm>
            <a:off x="838200" y="108066"/>
            <a:ext cx="10982498" cy="487576"/>
          </a:xfrm>
        </p:spPr>
        <p:txBody>
          <a:bodyPr/>
          <a:lstStyle/>
          <a:p>
            <a:r>
              <a:rPr lang="fi-FI" sz="2800" dirty="0">
                <a:ea typeface="Lato" panose="020F0502020204030203" pitchFamily="34" charset="0"/>
                <a:cs typeface="Lato" panose="020F0502020204030203" pitchFamily="34" charset="0"/>
              </a:rPr>
              <a:t>Kohtaamispaikkatoiminnan verkostot</a:t>
            </a:r>
            <a:endParaRPr lang="fi-FI" sz="2800" dirty="0"/>
          </a:p>
        </p:txBody>
      </p:sp>
      <p:sp>
        <p:nvSpPr>
          <p:cNvPr id="4" name="Dian numeron paikkamerkki 3">
            <a:extLst>
              <a:ext uri="{FF2B5EF4-FFF2-40B4-BE49-F238E27FC236}">
                <a16:creationId xmlns:a16="http://schemas.microsoft.com/office/drawing/2014/main" id="{7DDA67B5-5EBE-D8F4-7778-453D07452F97}"/>
              </a:ext>
            </a:extLst>
          </p:cNvPr>
          <p:cNvSpPr>
            <a:spLocks noGrp="1"/>
          </p:cNvSpPr>
          <p:nvPr>
            <p:ph type="sldNum" sz="quarter" idx="12"/>
          </p:nvPr>
        </p:nvSpPr>
        <p:spPr/>
        <p:txBody>
          <a:bodyPr/>
          <a:lstStyle/>
          <a:p>
            <a:fld id="{07F0CC26-4241-4995-BDB3-9E0D3B0C702B}" type="slidenum">
              <a:rPr lang="fi-FI" smtClean="0"/>
              <a:t>10</a:t>
            </a:fld>
            <a:endParaRPr lang="fi-FI"/>
          </a:p>
        </p:txBody>
      </p:sp>
      <p:pic>
        <p:nvPicPr>
          <p:cNvPr id="8" name="Kuva 7" descr="Kuva, joka sisältää kohteen teksti, vektorigrafiikka, clipart-kuva&#10;&#10;Kuvaus luotu automaattisesti">
            <a:extLst>
              <a:ext uri="{FF2B5EF4-FFF2-40B4-BE49-F238E27FC236}">
                <a16:creationId xmlns:a16="http://schemas.microsoft.com/office/drawing/2014/main" id="{48FAE936-06A6-A373-B3C6-F4D87B111C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731" y="4799516"/>
            <a:ext cx="2163436" cy="1406675"/>
          </a:xfrm>
          <a:prstGeom prst="rect">
            <a:avLst/>
          </a:prstGeom>
        </p:spPr>
      </p:pic>
      <p:sp>
        <p:nvSpPr>
          <p:cNvPr id="11" name="Rounded Rectangle 4">
            <a:extLst>
              <a:ext uri="{FF2B5EF4-FFF2-40B4-BE49-F238E27FC236}">
                <a16:creationId xmlns:a16="http://schemas.microsoft.com/office/drawing/2014/main" id="{D15E18E8-822C-8F94-FC5E-2C49E105E6E9}"/>
              </a:ext>
            </a:extLst>
          </p:cNvPr>
          <p:cNvSpPr>
            <a:spLocks noGrp="1"/>
          </p:cNvSpPr>
          <p:nvPr>
            <p:ph idx="1"/>
          </p:nvPr>
        </p:nvSpPr>
        <p:spPr>
          <a:xfrm>
            <a:off x="570808" y="2545054"/>
            <a:ext cx="3726872" cy="4080190"/>
          </a:xfrm>
          <a:prstGeom prst="roundRect">
            <a:avLst>
              <a:gd name="adj" fmla="val 10690"/>
            </a:avLst>
          </a:prstGeom>
          <a:solidFill>
            <a:srgbClr val="9FD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 indent="0">
              <a:spcAft>
                <a:spcPts val="1100"/>
              </a:spcAft>
              <a:buNone/>
            </a:pPr>
            <a:r>
              <a:rPr lang="fi-FI" sz="1600" b="1" dirty="0">
                <a:solidFill>
                  <a:schemeClr val="tx1"/>
                </a:solidFill>
                <a:latin typeface="+mj-lt"/>
                <a:ea typeface="Lato" panose="020F0502020204030203" pitchFamily="34" charset="0"/>
                <a:cs typeface="Lato" panose="020F0502020204030203" pitchFamily="34" charset="0"/>
              </a:rPr>
              <a:t>Kohtaamispaikka perhekeskuksen yhteydessä</a:t>
            </a:r>
            <a:endParaRPr lang="fi-FI" sz="1600" b="1" dirty="0">
              <a:solidFill>
                <a:schemeClr val="tx1"/>
              </a:solidFill>
              <a:effectLst/>
              <a:latin typeface="+mj-lt"/>
              <a:ea typeface="Verdana" panose="020B0604030504040204" pitchFamily="34" charset="0"/>
              <a:cs typeface="Verdana" panose="020B0604030504040204" pitchFamily="34" charset="0"/>
            </a:endParaRPr>
          </a:p>
          <a:p>
            <a:pPr marL="228600">
              <a:spcAft>
                <a:spcPts val="1100"/>
              </a:spcAft>
            </a:pPr>
            <a:r>
              <a:rPr lang="fi-FI" sz="1100" b="1" dirty="0">
                <a:solidFill>
                  <a:schemeClr val="tx1"/>
                </a:solidFill>
                <a:effectLst/>
                <a:latin typeface="+mj-lt"/>
                <a:ea typeface="Verdana" panose="020B0604030504040204" pitchFamily="34" charset="0"/>
                <a:cs typeface="Verdana" panose="020B0604030504040204" pitchFamily="34" charset="0"/>
              </a:rPr>
              <a:t>Osallistujat. </a:t>
            </a:r>
            <a:r>
              <a:rPr lang="fi-FI" sz="1100" dirty="0">
                <a:solidFill>
                  <a:schemeClr val="tx1"/>
                </a:solidFill>
                <a:effectLst/>
                <a:latin typeface="+mj-lt"/>
                <a:ea typeface="Verdana" panose="020B0604030504040204" pitchFamily="34" charset="0"/>
                <a:cs typeface="Verdana" panose="020B0604030504040204" pitchFamily="34" charset="0"/>
              </a:rPr>
              <a:t>Kohtaamispaikkatoiminnan koordinaattori sekä toimijat, jotka osallistuvat kohtaamispaikkatoimintaan jalkautumalla sinne, asiakasedustaja</a:t>
            </a:r>
          </a:p>
          <a:p>
            <a:pPr marL="228600">
              <a:spcAft>
                <a:spcPts val="1100"/>
              </a:spcAft>
            </a:pPr>
            <a:r>
              <a:rPr lang="fi-FI" sz="1100" b="1" dirty="0">
                <a:solidFill>
                  <a:schemeClr val="tx1"/>
                </a:solidFill>
                <a:effectLst/>
                <a:latin typeface="+mj-lt"/>
                <a:ea typeface="Verdana" panose="020B0604030504040204" pitchFamily="34" charset="0"/>
                <a:cs typeface="Verdana" panose="020B0604030504040204" pitchFamily="34" charset="0"/>
              </a:rPr>
              <a:t>Tavoitteet</a:t>
            </a:r>
            <a:r>
              <a:rPr lang="fi-FI" sz="1100" b="1" dirty="0">
                <a:solidFill>
                  <a:schemeClr val="tx1"/>
                </a:solidFill>
                <a:latin typeface="+mj-lt"/>
                <a:ea typeface="Verdana" panose="020B0604030504040204" pitchFamily="34" charset="0"/>
                <a:cs typeface="Verdana" panose="020B0604030504040204" pitchFamily="34" charset="0"/>
              </a:rPr>
              <a:t>. </a:t>
            </a:r>
            <a:r>
              <a:rPr lang="fi-FI" sz="1100" dirty="0">
                <a:solidFill>
                  <a:schemeClr val="tx1"/>
                </a:solidFill>
                <a:latin typeface="+mj-lt"/>
                <a:ea typeface="Verdana" panose="020B0604030504040204" pitchFamily="34" charset="0"/>
                <a:cs typeface="Verdana" panose="020B0604030504040204" pitchFamily="34" charset="0"/>
              </a:rPr>
              <a:t>N</a:t>
            </a:r>
            <a:r>
              <a:rPr lang="fi-FI" sz="1100" dirty="0">
                <a:solidFill>
                  <a:schemeClr val="tx1"/>
                </a:solidFill>
                <a:effectLst/>
                <a:latin typeface="+mj-lt"/>
                <a:ea typeface="Verdana" panose="020B0604030504040204" pitchFamily="34" charset="0"/>
                <a:cs typeface="Verdana" panose="020B0604030504040204" pitchFamily="34" charset="0"/>
              </a:rPr>
              <a:t>euvonnan ja ohjauksen tuominen kohtaamispaikkaan, eri toimijoiden yhteistyön tiivistäminen, toiminnan katvealueiden tunnistaminen</a:t>
            </a:r>
          </a:p>
          <a:p>
            <a:pPr marL="228600">
              <a:spcAft>
                <a:spcPts val="1100"/>
              </a:spcAft>
            </a:pPr>
            <a:r>
              <a:rPr lang="fi-FI" sz="1100" b="1" dirty="0">
                <a:solidFill>
                  <a:schemeClr val="tx1"/>
                </a:solidFill>
                <a:effectLst/>
                <a:latin typeface="+mj-lt"/>
                <a:ea typeface="Verdana" panose="020B0604030504040204" pitchFamily="34" charset="0"/>
                <a:cs typeface="Verdana" panose="020B0604030504040204" pitchFamily="34" charset="0"/>
              </a:rPr>
              <a:t>Tehtävät</a:t>
            </a:r>
            <a:r>
              <a:rPr lang="fi-FI" sz="1100" b="1" dirty="0">
                <a:solidFill>
                  <a:schemeClr val="tx1"/>
                </a:solidFill>
                <a:latin typeface="+mj-lt"/>
                <a:ea typeface="Verdana" panose="020B0604030504040204" pitchFamily="34" charset="0"/>
                <a:cs typeface="Verdana" panose="020B0604030504040204" pitchFamily="34" charset="0"/>
              </a:rPr>
              <a:t>. </a:t>
            </a:r>
            <a:r>
              <a:rPr lang="fi-FI" sz="1100" dirty="0">
                <a:solidFill>
                  <a:schemeClr val="tx1"/>
                </a:solidFill>
                <a:effectLst/>
                <a:latin typeface="+mj-lt"/>
                <a:ea typeface="Verdana" panose="020B0604030504040204" pitchFamily="34" charset="0"/>
                <a:cs typeface="Verdana" panose="020B0604030504040204" pitchFamily="34" charset="0"/>
              </a:rPr>
              <a:t>Kohtaamispaikkaan jalkautumisen koordinointi, sisäinen viestintä eri toimijoiden välillä ja perhekeskuksen sisäinen viestintä, asiakasohjauksen kehittäminen</a:t>
            </a:r>
          </a:p>
          <a:p>
            <a:pPr marL="228600">
              <a:spcAft>
                <a:spcPts val="1100"/>
              </a:spcAft>
            </a:pPr>
            <a:r>
              <a:rPr lang="fi-FI" sz="1100" b="1" dirty="0">
                <a:solidFill>
                  <a:schemeClr val="tx1"/>
                </a:solidFill>
                <a:effectLst/>
                <a:latin typeface="+mj-lt"/>
                <a:ea typeface="Verdana" panose="020B0604030504040204" pitchFamily="34" charset="0"/>
                <a:cs typeface="Verdana" panose="020B0604030504040204" pitchFamily="34" charset="0"/>
              </a:rPr>
              <a:t>Kokoukset</a:t>
            </a:r>
            <a:r>
              <a:rPr lang="fi-FI" sz="1100" dirty="0">
                <a:solidFill>
                  <a:schemeClr val="tx1"/>
                </a:solidFill>
                <a:effectLst/>
                <a:latin typeface="+mj-lt"/>
                <a:ea typeface="Verdana" panose="020B0604030504040204" pitchFamily="34" charset="0"/>
                <a:cs typeface="Verdana" panose="020B0604030504040204" pitchFamily="34" charset="0"/>
              </a:rPr>
              <a:t> 4 kertaa vuodessa</a:t>
            </a:r>
          </a:p>
        </p:txBody>
      </p:sp>
      <p:sp>
        <p:nvSpPr>
          <p:cNvPr id="12" name="Rounded Rectangle 4">
            <a:extLst>
              <a:ext uri="{FF2B5EF4-FFF2-40B4-BE49-F238E27FC236}">
                <a16:creationId xmlns:a16="http://schemas.microsoft.com/office/drawing/2014/main" id="{37C5F520-1D20-225D-65DA-DA7F0F4C304E}"/>
              </a:ext>
            </a:extLst>
          </p:cNvPr>
          <p:cNvSpPr txBox="1">
            <a:spLocks/>
          </p:cNvSpPr>
          <p:nvPr/>
        </p:nvSpPr>
        <p:spPr>
          <a:xfrm>
            <a:off x="8312727" y="2545054"/>
            <a:ext cx="3607724" cy="4232590"/>
          </a:xfrm>
          <a:prstGeom prst="roundRect">
            <a:avLst>
              <a:gd name="adj" fmla="val 10690"/>
            </a:avLst>
          </a:prstGeom>
          <a:solidFill>
            <a:srgbClr val="9FD4B7"/>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91440" bIns="45720" rtlCol="0" anchor="ctr">
            <a:noAutofit/>
          </a:bodyPr>
          <a:lstStyle>
            <a:lvl1pPr marL="228594" indent="-228594" algn="l" defTabSz="914377" rtl="0" eaLnBrk="1" latinLnBrk="0" hangingPunct="1">
              <a:lnSpc>
                <a:spcPct val="100000"/>
              </a:lnSpc>
              <a:spcBef>
                <a:spcPts val="1000"/>
              </a:spcBef>
              <a:buFont typeface="Arial" panose="020B0604020202020204" pitchFamily="34" charset="0"/>
              <a:buChar char="•"/>
              <a:defRPr sz="1733" kern="1200">
                <a:solidFill>
                  <a:schemeClr val="lt1"/>
                </a:solidFill>
                <a:latin typeface="+mn-lt"/>
                <a:ea typeface="+mn-ea"/>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733" kern="1200">
                <a:solidFill>
                  <a:schemeClr val="lt1"/>
                </a:solidFill>
                <a:latin typeface="+mn-lt"/>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733" kern="1200">
                <a:solidFill>
                  <a:schemeClr val="lt1"/>
                </a:solidFill>
                <a:latin typeface="+mn-lt"/>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733" kern="1200">
                <a:solidFill>
                  <a:schemeClr val="lt1"/>
                </a:solidFill>
                <a:latin typeface="+mn-lt"/>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733"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6" indent="0">
              <a:spcAft>
                <a:spcPts val="1100"/>
              </a:spcAft>
              <a:buNone/>
            </a:pPr>
            <a:r>
              <a:rPr lang="fi-FI" sz="1600" b="1" dirty="0">
                <a:solidFill>
                  <a:schemeClr val="tx1"/>
                </a:solidFill>
                <a:latin typeface="+mj-lt"/>
                <a:ea typeface="Lato" panose="020F0502020204030203" pitchFamily="34" charset="0"/>
                <a:cs typeface="Lato" panose="020F0502020204030203" pitchFamily="34" charset="0"/>
              </a:rPr>
              <a:t>Alueellinen verkostomainen kohtaamispaikkatoiminta perhekeskusalueella</a:t>
            </a:r>
            <a:endParaRPr lang="fi-FI" sz="1600" b="1" dirty="0">
              <a:solidFill>
                <a:schemeClr val="tx1"/>
              </a:solidFill>
              <a:latin typeface="+mj-lt"/>
              <a:ea typeface="Verdana" panose="020B0604030504040204" pitchFamily="34" charset="0"/>
              <a:cs typeface="Verdana" panose="020B0604030504040204" pitchFamily="34" charset="0"/>
            </a:endParaRPr>
          </a:p>
          <a:p>
            <a:pPr marL="228600">
              <a:spcAft>
                <a:spcPts val="1100"/>
              </a:spcAft>
            </a:pPr>
            <a:r>
              <a:rPr lang="fi-FI" sz="1000" b="1" dirty="0">
                <a:solidFill>
                  <a:schemeClr val="tx1"/>
                </a:solidFill>
                <a:latin typeface="+mj-lt"/>
                <a:ea typeface="Verdana" panose="020B0604030504040204" pitchFamily="34" charset="0"/>
                <a:cs typeface="Verdana" panose="020B0604030504040204" pitchFamily="34" charset="0"/>
              </a:rPr>
              <a:t>Osallistujat. </a:t>
            </a:r>
            <a:r>
              <a:rPr lang="fi-FI" sz="1000" dirty="0">
                <a:solidFill>
                  <a:schemeClr val="tx1"/>
                </a:solidFill>
                <a:latin typeface="+mj-lt"/>
                <a:ea typeface="Verdana" panose="020B0604030504040204" pitchFamily="34" charset="0"/>
                <a:cs typeface="Verdana" panose="020B0604030504040204" pitchFamily="34" charset="0"/>
              </a:rPr>
              <a:t>Kohtaamispaikkojen edustajat, avoin varhaiskasvatus, kirjasto, uskonnolliset yhteisöt, järjestöt, L-U edustaja</a:t>
            </a:r>
          </a:p>
          <a:p>
            <a:pPr marL="228600">
              <a:spcAft>
                <a:spcPts val="1100"/>
              </a:spcAft>
            </a:pPr>
            <a:r>
              <a:rPr lang="fi-FI" sz="1000" b="1" dirty="0">
                <a:solidFill>
                  <a:schemeClr val="tx1"/>
                </a:solidFill>
                <a:latin typeface="+mj-lt"/>
                <a:ea typeface="Verdana" panose="020B0604030504040204" pitchFamily="34" charset="0"/>
                <a:cs typeface="Verdana" panose="020B0604030504040204" pitchFamily="34" charset="0"/>
              </a:rPr>
              <a:t>Tavoitteet. </a:t>
            </a:r>
            <a:r>
              <a:rPr lang="fi-FI" sz="1000" dirty="0">
                <a:solidFill>
                  <a:schemeClr val="tx1"/>
                </a:solidFill>
                <a:latin typeface="+mj-lt"/>
                <a:ea typeface="Verdana" panose="020B0604030504040204" pitchFamily="34" charset="0"/>
                <a:cs typeface="Verdana" panose="020B0604030504040204" pitchFamily="34" charset="0"/>
              </a:rPr>
              <a:t>Neuvonnan ja ohjauksen tuominen kohtaamispaikkoihin, eri toimijoiden yhteistyön tiivistäminen, toiminnan katvealueiden tunnistaminen</a:t>
            </a:r>
          </a:p>
          <a:p>
            <a:pPr marL="228600">
              <a:spcAft>
                <a:spcPts val="1100"/>
              </a:spcAft>
            </a:pPr>
            <a:r>
              <a:rPr lang="fi-FI" sz="1000" b="1" dirty="0">
                <a:solidFill>
                  <a:schemeClr val="tx1"/>
                </a:solidFill>
                <a:latin typeface="+mj-lt"/>
                <a:ea typeface="Verdana" panose="020B0604030504040204" pitchFamily="34" charset="0"/>
                <a:cs typeface="Verdana" panose="020B0604030504040204" pitchFamily="34" charset="0"/>
              </a:rPr>
              <a:t>Tehtävät. </a:t>
            </a:r>
            <a:r>
              <a:rPr lang="fi-FI" sz="1000" dirty="0">
                <a:solidFill>
                  <a:schemeClr val="tx1"/>
                </a:solidFill>
                <a:latin typeface="+mj-lt"/>
                <a:ea typeface="Verdana" panose="020B0604030504040204" pitchFamily="34" charset="0"/>
                <a:cs typeface="Verdana" panose="020B0604030504040204" pitchFamily="34" charset="0"/>
              </a:rPr>
              <a:t>Kohtaamispaikkoihin jalkautumisen koordinointi, sisäinen viestintä eri toimijoiden välillä, asiakasohjauksen kehittäminen, viestinviejä kohtaamispaikkatoiminnan ja hyvinvointialueen välillä</a:t>
            </a:r>
          </a:p>
          <a:p>
            <a:pPr marL="228600">
              <a:spcAft>
                <a:spcPts val="1100"/>
              </a:spcAft>
            </a:pPr>
            <a:r>
              <a:rPr lang="fi-FI" sz="1000" b="1" dirty="0">
                <a:solidFill>
                  <a:schemeClr val="tx1"/>
                </a:solidFill>
                <a:latin typeface="+mj-lt"/>
                <a:ea typeface="Verdana" panose="020B0604030504040204" pitchFamily="34" charset="0"/>
                <a:cs typeface="Verdana" panose="020B0604030504040204" pitchFamily="34" charset="0"/>
              </a:rPr>
              <a:t>Kokoukset</a:t>
            </a:r>
            <a:r>
              <a:rPr lang="fi-FI" sz="1000" dirty="0">
                <a:solidFill>
                  <a:schemeClr val="tx1"/>
                </a:solidFill>
                <a:latin typeface="+mj-lt"/>
                <a:ea typeface="Verdana" panose="020B0604030504040204" pitchFamily="34" charset="0"/>
                <a:cs typeface="Verdana" panose="020B0604030504040204" pitchFamily="34" charset="0"/>
              </a:rPr>
              <a:t> 2-4 kertaa vuodessa</a:t>
            </a:r>
          </a:p>
        </p:txBody>
      </p:sp>
      <p:sp>
        <p:nvSpPr>
          <p:cNvPr id="13" name="Suorakulmio: Pyöristetyt kulmat 12">
            <a:extLst>
              <a:ext uri="{FF2B5EF4-FFF2-40B4-BE49-F238E27FC236}">
                <a16:creationId xmlns:a16="http://schemas.microsoft.com/office/drawing/2014/main" id="{1E397D2A-029D-54AA-7648-FB6D7A9236A6}"/>
              </a:ext>
            </a:extLst>
          </p:cNvPr>
          <p:cNvSpPr/>
          <p:nvPr/>
        </p:nvSpPr>
        <p:spPr>
          <a:xfrm>
            <a:off x="4447308" y="651809"/>
            <a:ext cx="3726872" cy="400279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ctr">
            <a:spAutoFit/>
          </a:bodyPr>
          <a:lstStyle/>
          <a:p>
            <a:pPr algn="ctr"/>
            <a:r>
              <a:rPr lang="fi-FI" sz="1600" b="1" dirty="0">
                <a:solidFill>
                  <a:schemeClr val="tx1"/>
                </a:solidFill>
              </a:rPr>
              <a:t>Länsi-Uudenmaan perhekeskuksen kohtaamispaikka-toiminnan kehittäjäverkosto</a:t>
            </a:r>
          </a:p>
          <a:p>
            <a:pPr algn="l"/>
            <a:endParaRPr lang="fi-FI" sz="1100" b="1" dirty="0">
              <a:solidFill>
                <a:schemeClr val="tx1"/>
              </a:solidFill>
            </a:endParaRPr>
          </a:p>
          <a:p>
            <a:pPr algn="l"/>
            <a:r>
              <a:rPr lang="fi-FI" sz="1100" b="1" dirty="0">
                <a:solidFill>
                  <a:schemeClr val="tx1"/>
                </a:solidFill>
              </a:rPr>
              <a:t>Osallistujat: </a:t>
            </a:r>
            <a:r>
              <a:rPr lang="fi-FI" sz="1100" dirty="0">
                <a:solidFill>
                  <a:schemeClr val="tx1"/>
                </a:solidFill>
              </a:rPr>
              <a:t>Perhekeskuspäällikkö, kohtaamispaikkatoiminnan koordinaattorit, alueellisten verkostojen edustajat, järjestöedustaja, uskonnollisten yhteisöjen edustaja,</a:t>
            </a:r>
          </a:p>
          <a:p>
            <a:pPr algn="l"/>
            <a:r>
              <a:rPr lang="fi-FI" sz="1100" b="1" dirty="0">
                <a:solidFill>
                  <a:schemeClr val="tx1"/>
                </a:solidFill>
              </a:rPr>
              <a:t>Tavoitteet: </a:t>
            </a:r>
            <a:r>
              <a:rPr lang="fi-FI" sz="1100" dirty="0">
                <a:solidFill>
                  <a:schemeClr val="tx1"/>
                </a:solidFill>
              </a:rPr>
              <a:t>Länsi-Uudenmaan hyvinvointialueen kohtaamispaikkatoiminnan kehittäminen, seuranta ja arviointi. </a:t>
            </a:r>
          </a:p>
          <a:p>
            <a:pPr algn="l"/>
            <a:r>
              <a:rPr lang="fi-FI" sz="1100" b="1" dirty="0">
                <a:solidFill>
                  <a:schemeClr val="tx1"/>
                </a:solidFill>
              </a:rPr>
              <a:t>Tehtävät: </a:t>
            </a:r>
            <a:r>
              <a:rPr lang="fi-FI" sz="1100" dirty="0">
                <a:solidFill>
                  <a:schemeClr val="tx1"/>
                </a:solidFill>
              </a:rPr>
              <a:t>Ilmiöpohjainen työskentely. Linkki perhekeskusalueille.</a:t>
            </a:r>
          </a:p>
          <a:p>
            <a:pPr algn="l"/>
            <a:r>
              <a:rPr lang="fi-FI" sz="1100" b="1" dirty="0">
                <a:solidFill>
                  <a:schemeClr val="tx1"/>
                </a:solidFill>
              </a:rPr>
              <a:t>Kokoukset</a:t>
            </a:r>
            <a:r>
              <a:rPr lang="fi-FI" sz="1100" dirty="0">
                <a:solidFill>
                  <a:schemeClr val="tx1"/>
                </a:solidFill>
              </a:rPr>
              <a:t> 2-4 krt vuodessa</a:t>
            </a:r>
          </a:p>
        </p:txBody>
      </p:sp>
      <p:sp>
        <p:nvSpPr>
          <p:cNvPr id="14" name="Suorakulmio: Pyöristetyt kulmat 13">
            <a:extLst>
              <a:ext uri="{FF2B5EF4-FFF2-40B4-BE49-F238E27FC236}">
                <a16:creationId xmlns:a16="http://schemas.microsoft.com/office/drawing/2014/main" id="{998894B1-B4B7-EA40-9382-92DB250C28B7}"/>
              </a:ext>
            </a:extLst>
          </p:cNvPr>
          <p:cNvSpPr/>
          <p:nvPr/>
        </p:nvSpPr>
        <p:spPr>
          <a:xfrm>
            <a:off x="5153892" y="6390801"/>
            <a:ext cx="2651760" cy="371998"/>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ctr">
            <a:spAutoFit/>
          </a:bodyPr>
          <a:lstStyle/>
          <a:p>
            <a:pPr algn="l"/>
            <a:r>
              <a:rPr lang="fi-FI" sz="1000" b="1" dirty="0">
                <a:solidFill>
                  <a:schemeClr val="tx1"/>
                </a:solidFill>
              </a:rPr>
              <a:t>Länsi-Uudenmaan lapsiperheet</a:t>
            </a:r>
          </a:p>
        </p:txBody>
      </p:sp>
    </p:spTree>
    <p:extLst>
      <p:ext uri="{BB962C8B-B14F-4D97-AF65-F5344CB8AC3E}">
        <p14:creationId xmlns:p14="http://schemas.microsoft.com/office/powerpoint/2010/main" val="60375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5BC1EE-5961-0685-0AFF-C4B27C63701B}"/>
              </a:ext>
            </a:extLst>
          </p:cNvPr>
          <p:cNvSpPr>
            <a:spLocks noGrp="1"/>
          </p:cNvSpPr>
          <p:nvPr>
            <p:ph type="title"/>
          </p:nvPr>
        </p:nvSpPr>
        <p:spPr>
          <a:xfrm>
            <a:off x="804672" y="457200"/>
            <a:ext cx="10579608" cy="2152996"/>
          </a:xfrm>
        </p:spPr>
        <p:txBody>
          <a:bodyPr>
            <a:normAutofit fontScale="90000"/>
          </a:bodyPr>
          <a:lstStyle/>
          <a:p>
            <a:br>
              <a:rPr lang="fi-FI" sz="4000" dirty="0">
                <a:solidFill>
                  <a:schemeClr val="tx2"/>
                </a:solidFill>
              </a:rPr>
            </a:br>
            <a:br>
              <a:rPr lang="fi-FI" sz="4000" dirty="0">
                <a:solidFill>
                  <a:schemeClr val="tx2"/>
                </a:solidFill>
              </a:rPr>
            </a:br>
            <a:r>
              <a:rPr lang="fi-FI" sz="4000" dirty="0">
                <a:solidFill>
                  <a:schemeClr val="tx2"/>
                </a:solidFill>
              </a:rPr>
              <a:t>Alueelliset kuntakohtaiset </a:t>
            </a:r>
            <a:br>
              <a:rPr lang="fi-FI" sz="4000" dirty="0">
                <a:solidFill>
                  <a:schemeClr val="tx2"/>
                </a:solidFill>
              </a:rPr>
            </a:br>
            <a:r>
              <a:rPr lang="fi-FI" sz="4000" dirty="0">
                <a:solidFill>
                  <a:schemeClr val="tx2"/>
                </a:solidFill>
              </a:rPr>
              <a:t>kohtaamispaikkaverkostot ja tulevaisuuden L-U kohtaamispaikkaverkoston jäsenet</a:t>
            </a:r>
          </a:p>
        </p:txBody>
      </p:sp>
      <p:graphicFrame>
        <p:nvGraphicFramePr>
          <p:cNvPr id="5" name="Sisällön paikkamerkki 2">
            <a:extLst>
              <a:ext uri="{FF2B5EF4-FFF2-40B4-BE49-F238E27FC236}">
                <a16:creationId xmlns:a16="http://schemas.microsoft.com/office/drawing/2014/main" id="{351CAF84-D180-F0B3-7111-D661BF5018A3}"/>
              </a:ext>
            </a:extLst>
          </p:cNvPr>
          <p:cNvGraphicFramePr>
            <a:graphicFrameLocks noGrp="1"/>
          </p:cNvGraphicFramePr>
          <p:nvPr>
            <p:ph idx="1"/>
            <p:extLst>
              <p:ext uri="{D42A27DB-BD31-4B8C-83A1-F6EECF244321}">
                <p14:modId xmlns:p14="http://schemas.microsoft.com/office/powerpoint/2010/main" val="4058585996"/>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Kuva 2">
            <a:extLst>
              <a:ext uri="{FF2B5EF4-FFF2-40B4-BE49-F238E27FC236}">
                <a16:creationId xmlns:a16="http://schemas.microsoft.com/office/drawing/2014/main" id="{A6B31368-38C7-32EC-1D1D-4906E2BE2BDD}"/>
              </a:ext>
            </a:extLst>
          </p:cNvPr>
          <p:cNvPicPr>
            <a:picLocks noChangeAspect="1"/>
          </p:cNvPicPr>
          <p:nvPr/>
        </p:nvPicPr>
        <p:blipFill>
          <a:blip r:embed="rId7"/>
          <a:stretch>
            <a:fillRect/>
          </a:stretch>
        </p:blipFill>
        <p:spPr>
          <a:xfrm>
            <a:off x="10465594" y="113578"/>
            <a:ext cx="1567579" cy="1269257"/>
          </a:xfrm>
          <a:prstGeom prst="rect">
            <a:avLst/>
          </a:prstGeom>
        </p:spPr>
      </p:pic>
    </p:spTree>
    <p:extLst>
      <p:ext uri="{BB962C8B-B14F-4D97-AF65-F5344CB8AC3E}">
        <p14:creationId xmlns:p14="http://schemas.microsoft.com/office/powerpoint/2010/main" val="108870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CB0EC9-3BD4-1FDC-C52E-60867D4D0D26}"/>
              </a:ext>
            </a:extLst>
          </p:cNvPr>
          <p:cNvSpPr>
            <a:spLocks noGrp="1"/>
          </p:cNvSpPr>
          <p:nvPr>
            <p:ph type="title"/>
          </p:nvPr>
        </p:nvSpPr>
        <p:spPr/>
        <p:txBody>
          <a:bodyPr/>
          <a:lstStyle/>
          <a:p>
            <a:r>
              <a:rPr lang="fi-FI" dirty="0"/>
              <a:t>Viestintä</a:t>
            </a:r>
          </a:p>
        </p:txBody>
      </p:sp>
      <p:sp>
        <p:nvSpPr>
          <p:cNvPr id="3" name="Sisällön paikkamerkki 2">
            <a:extLst>
              <a:ext uri="{FF2B5EF4-FFF2-40B4-BE49-F238E27FC236}">
                <a16:creationId xmlns:a16="http://schemas.microsoft.com/office/drawing/2014/main" id="{C9715B0A-7551-E607-F998-E469FDF7EF57}"/>
              </a:ext>
            </a:extLst>
          </p:cNvPr>
          <p:cNvSpPr>
            <a:spLocks noGrp="1"/>
          </p:cNvSpPr>
          <p:nvPr>
            <p:ph sz="half" idx="1"/>
          </p:nvPr>
        </p:nvSpPr>
        <p:spPr/>
        <p:txBody>
          <a:bodyPr/>
          <a:lstStyle/>
          <a:p>
            <a:r>
              <a:rPr lang="en-US" dirty="0" err="1"/>
              <a:t>Yhteinen</a:t>
            </a:r>
            <a:r>
              <a:rPr lang="en-US" dirty="0"/>
              <a:t> logo </a:t>
            </a:r>
            <a:r>
              <a:rPr lang="en-US" dirty="0" err="1"/>
              <a:t>omien</a:t>
            </a:r>
            <a:r>
              <a:rPr lang="en-US" dirty="0"/>
              <a:t> </a:t>
            </a:r>
            <a:r>
              <a:rPr lang="en-US" dirty="0" err="1"/>
              <a:t>logojen</a:t>
            </a:r>
            <a:r>
              <a:rPr lang="en-US" dirty="0"/>
              <a:t> </a:t>
            </a:r>
            <a:r>
              <a:rPr lang="en-US" dirty="0" err="1"/>
              <a:t>rinnalle</a:t>
            </a:r>
            <a:endParaRPr lang="en-US" dirty="0"/>
          </a:p>
          <a:p>
            <a:r>
              <a:rPr lang="en-US" dirty="0" err="1"/>
              <a:t>Yhteiset</a:t>
            </a:r>
            <a:r>
              <a:rPr lang="en-US" dirty="0"/>
              <a:t> </a:t>
            </a:r>
            <a:r>
              <a:rPr lang="en-US" dirty="0" err="1"/>
              <a:t>toimintaperiaatteet</a:t>
            </a:r>
            <a:endParaRPr lang="en-US" dirty="0"/>
          </a:p>
          <a:p>
            <a:r>
              <a:rPr lang="en-US" dirty="0" err="1"/>
              <a:t>Yhteinen</a:t>
            </a:r>
            <a:r>
              <a:rPr lang="en-US" dirty="0"/>
              <a:t> </a:t>
            </a:r>
            <a:r>
              <a:rPr lang="en-US" dirty="0" err="1"/>
              <a:t>seurannan</a:t>
            </a:r>
            <a:r>
              <a:rPr lang="en-US" dirty="0"/>
              <a:t> ja </a:t>
            </a:r>
            <a:r>
              <a:rPr lang="en-US" dirty="0" err="1"/>
              <a:t>arvioinnin</a:t>
            </a:r>
            <a:r>
              <a:rPr lang="en-US" dirty="0"/>
              <a:t> </a:t>
            </a:r>
            <a:r>
              <a:rPr lang="en-US" dirty="0" err="1"/>
              <a:t>malli</a:t>
            </a:r>
            <a:endParaRPr lang="en-US" dirty="0"/>
          </a:p>
          <a:p>
            <a:r>
              <a:rPr lang="en-US" dirty="0" err="1"/>
              <a:t>Sosiaalisen</a:t>
            </a:r>
            <a:r>
              <a:rPr lang="en-US" dirty="0"/>
              <a:t> median </a:t>
            </a:r>
            <a:r>
              <a:rPr lang="en-US" dirty="0" err="1"/>
              <a:t>kanavat</a:t>
            </a:r>
            <a:endParaRPr lang="en-US" dirty="0"/>
          </a:p>
          <a:p>
            <a:pPr lvl="1"/>
            <a:r>
              <a:rPr lang="en-US" sz="1400" dirty="0"/>
              <a:t>FB:</a:t>
            </a:r>
            <a:br>
              <a:rPr lang="en-US" sz="1400" dirty="0"/>
            </a:br>
            <a:r>
              <a:rPr lang="fi-FI" sz="1400" dirty="0"/>
              <a:t>@LUVN </a:t>
            </a:r>
            <a:r>
              <a:rPr lang="fi-FI" sz="1400" dirty="0" err="1"/>
              <a:t>Lasten,nuorten</a:t>
            </a:r>
            <a:r>
              <a:rPr lang="fi-FI" sz="1400" dirty="0"/>
              <a:t> ja perheiden palvelut, </a:t>
            </a:r>
            <a:br>
              <a:rPr lang="fi-FI" sz="1400" dirty="0"/>
            </a:br>
            <a:r>
              <a:rPr lang="fi-FI" sz="1400" dirty="0"/>
              <a:t>@Perhekeskus Espoo</a:t>
            </a:r>
          </a:p>
          <a:p>
            <a:pPr lvl="1"/>
            <a:r>
              <a:rPr lang="fi-FI" sz="1400" dirty="0" err="1"/>
              <a:t>IG:espoon_keskuksen_perhekeskus</a:t>
            </a:r>
            <a:r>
              <a:rPr lang="en-US" dirty="0"/>
              <a:t> </a:t>
            </a:r>
          </a:p>
          <a:p>
            <a:pPr lvl="1"/>
            <a:r>
              <a:rPr lang="en-US" dirty="0" err="1"/>
              <a:t>Toimijoiden</a:t>
            </a:r>
            <a:r>
              <a:rPr lang="en-US" dirty="0"/>
              <a:t> </a:t>
            </a:r>
            <a:r>
              <a:rPr lang="en-US" dirty="0" err="1"/>
              <a:t>omat</a:t>
            </a:r>
            <a:r>
              <a:rPr lang="en-US" dirty="0"/>
              <a:t> </a:t>
            </a:r>
            <a:r>
              <a:rPr lang="en-US" dirty="0" err="1"/>
              <a:t>kanavat</a:t>
            </a:r>
            <a:endParaRPr lang="en-US" dirty="0"/>
          </a:p>
          <a:p>
            <a:endParaRPr lang="fi-FI" dirty="0"/>
          </a:p>
        </p:txBody>
      </p:sp>
      <p:sp>
        <p:nvSpPr>
          <p:cNvPr id="5" name="Dian numeron paikkamerkki 4">
            <a:extLst>
              <a:ext uri="{FF2B5EF4-FFF2-40B4-BE49-F238E27FC236}">
                <a16:creationId xmlns:a16="http://schemas.microsoft.com/office/drawing/2014/main" id="{5E6E01CA-C00F-73F0-B87C-10CE9D2101E5}"/>
              </a:ext>
            </a:extLst>
          </p:cNvPr>
          <p:cNvSpPr>
            <a:spLocks noGrp="1"/>
          </p:cNvSpPr>
          <p:nvPr>
            <p:ph type="sldNum" sz="quarter" idx="12"/>
          </p:nvPr>
        </p:nvSpPr>
        <p:spPr/>
        <p:txBody>
          <a:bodyPr/>
          <a:lstStyle/>
          <a:p>
            <a:fld id="{07F0CC26-4241-4995-BDB3-9E0D3B0C702B}" type="slidenum">
              <a:rPr lang="fi-FI" smtClean="0"/>
              <a:pPr/>
              <a:t>12</a:t>
            </a:fld>
            <a:endParaRPr lang="fi-FI" dirty="0"/>
          </a:p>
        </p:txBody>
      </p:sp>
      <p:pic>
        <p:nvPicPr>
          <p:cNvPr id="6" name="Sisällön paikkamerkki 5">
            <a:extLst>
              <a:ext uri="{FF2B5EF4-FFF2-40B4-BE49-F238E27FC236}">
                <a16:creationId xmlns:a16="http://schemas.microsoft.com/office/drawing/2014/main" id="{0D04A250-717D-4767-1DBA-80239A294A95}"/>
              </a:ext>
            </a:extLst>
          </p:cNvPr>
          <p:cNvPicPr>
            <a:picLocks noGrp="1" noChangeAspect="1"/>
          </p:cNvPicPr>
          <p:nvPr>
            <p:ph sz="half" idx="2"/>
          </p:nvPr>
        </p:nvPicPr>
        <p:blipFill>
          <a:blip r:embed="rId2"/>
          <a:stretch>
            <a:fillRect/>
          </a:stretch>
        </p:blipFill>
        <p:spPr>
          <a:xfrm>
            <a:off x="8303521" y="3815887"/>
            <a:ext cx="2969009" cy="1798476"/>
          </a:xfrm>
          <a:prstGeom prst="rect">
            <a:avLst/>
          </a:prstGeom>
        </p:spPr>
      </p:pic>
      <p:pic>
        <p:nvPicPr>
          <p:cNvPr id="7" name="Sisällön paikkamerkki 5">
            <a:extLst>
              <a:ext uri="{FF2B5EF4-FFF2-40B4-BE49-F238E27FC236}">
                <a16:creationId xmlns:a16="http://schemas.microsoft.com/office/drawing/2014/main" id="{A60742DD-8D26-A3BA-0CC1-D13A1A254F80}"/>
              </a:ext>
            </a:extLst>
          </p:cNvPr>
          <p:cNvPicPr>
            <a:picLocks noChangeAspect="1"/>
          </p:cNvPicPr>
          <p:nvPr/>
        </p:nvPicPr>
        <p:blipFill>
          <a:blip r:embed="rId3"/>
          <a:stretch>
            <a:fillRect/>
          </a:stretch>
        </p:blipFill>
        <p:spPr>
          <a:xfrm>
            <a:off x="8303521" y="1725833"/>
            <a:ext cx="2865920" cy="1583421"/>
          </a:xfrm>
          <a:prstGeom prst="rect">
            <a:avLst/>
          </a:prstGeom>
          <a:noFill/>
        </p:spPr>
      </p:pic>
      <p:sp>
        <p:nvSpPr>
          <p:cNvPr id="9" name="Tekstiruutu 8">
            <a:extLst>
              <a:ext uri="{FF2B5EF4-FFF2-40B4-BE49-F238E27FC236}">
                <a16:creationId xmlns:a16="http://schemas.microsoft.com/office/drawing/2014/main" id="{D538EEDA-A323-4693-49C6-7F293061A036}"/>
              </a:ext>
            </a:extLst>
          </p:cNvPr>
          <p:cNvSpPr txBox="1"/>
          <p:nvPr/>
        </p:nvSpPr>
        <p:spPr>
          <a:xfrm>
            <a:off x="3048693" y="2020131"/>
            <a:ext cx="6097384" cy="4462760"/>
          </a:xfrm>
          <a:prstGeom prst="rect">
            <a:avLst/>
          </a:prstGeom>
          <a:noFill/>
        </p:spPr>
        <p:txBody>
          <a:bodyPr wrap="square">
            <a:spAutoFit/>
          </a:bodyPr>
          <a:lstStyle/>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endParaRPr lang="fi-FI" sz="1200" dirty="0"/>
          </a:p>
          <a:p>
            <a:pPr>
              <a:spcAft>
                <a:spcPts val="600"/>
              </a:spcAft>
            </a:pPr>
            <a:r>
              <a:rPr lang="fi-FI" sz="1200" dirty="0"/>
              <a:t>Länsi-Uudenmaan hyvinvointialue – Västra </a:t>
            </a:r>
            <a:r>
              <a:rPr lang="fi-FI" sz="1200" dirty="0" err="1"/>
              <a:t>Nylands</a:t>
            </a:r>
            <a:r>
              <a:rPr lang="fi-FI" sz="1200" dirty="0"/>
              <a:t> </a:t>
            </a:r>
            <a:r>
              <a:rPr lang="fi-FI" sz="1200" dirty="0" err="1"/>
              <a:t>välfärdsområde</a:t>
            </a:r>
            <a:endParaRPr lang="fi-FI" sz="1200" dirty="0"/>
          </a:p>
        </p:txBody>
      </p:sp>
    </p:spTree>
    <p:extLst>
      <p:ext uri="{BB962C8B-B14F-4D97-AF65-F5344CB8AC3E}">
        <p14:creationId xmlns:p14="http://schemas.microsoft.com/office/powerpoint/2010/main" val="321867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10C5A5-1033-7D3B-ECE3-E52DE261B6A3}"/>
              </a:ext>
            </a:extLst>
          </p:cNvPr>
          <p:cNvSpPr>
            <a:spLocks noGrp="1"/>
          </p:cNvSpPr>
          <p:nvPr>
            <p:ph type="title"/>
          </p:nvPr>
        </p:nvSpPr>
        <p:spPr>
          <a:xfrm>
            <a:off x="838200" y="681567"/>
            <a:ext cx="10569005" cy="690034"/>
          </a:xfrm>
        </p:spPr>
        <p:txBody>
          <a:bodyPr/>
          <a:lstStyle/>
          <a:p>
            <a:r>
              <a:rPr lang="en-US" dirty="0" err="1"/>
              <a:t>Perhekeskuksen</a:t>
            </a:r>
            <a:r>
              <a:rPr lang="en-US" dirty="0"/>
              <a:t> </a:t>
            </a:r>
            <a:r>
              <a:rPr lang="en-US" dirty="0" err="1"/>
              <a:t>kohtaamispaikka</a:t>
            </a:r>
            <a:endParaRPr lang="fi-FI" dirty="0"/>
          </a:p>
        </p:txBody>
      </p:sp>
      <p:sp>
        <p:nvSpPr>
          <p:cNvPr id="3" name="Sisällön paikkamerkki 2">
            <a:extLst>
              <a:ext uri="{FF2B5EF4-FFF2-40B4-BE49-F238E27FC236}">
                <a16:creationId xmlns:a16="http://schemas.microsoft.com/office/drawing/2014/main" id="{859528CA-2C06-4D4A-22E3-68A0E79DBCB7}"/>
              </a:ext>
            </a:extLst>
          </p:cNvPr>
          <p:cNvSpPr>
            <a:spLocks noGrp="1"/>
          </p:cNvSpPr>
          <p:nvPr>
            <p:ph sz="half" idx="1"/>
          </p:nvPr>
        </p:nvSpPr>
        <p:spPr/>
        <p:txBody>
          <a:bodyPr/>
          <a:lstStyle/>
          <a:p>
            <a:r>
              <a:rPr lang="fi-FI" sz="1400" dirty="0"/>
              <a:t>Hyvinvointialueella on useampi perhekeskus, jonka palveluverkostoon kuuluu yksi tai useampi avoin kohtaamispaikka. </a:t>
            </a:r>
          </a:p>
          <a:p>
            <a:r>
              <a:rPr lang="fi-FI" sz="1400" dirty="0"/>
              <a:t>Kohtaamispaikkatoiminnan tavoitteena on </a:t>
            </a:r>
          </a:p>
          <a:p>
            <a:pPr lvl="1"/>
            <a:r>
              <a:rPr lang="fi-FI" sz="1400" dirty="0"/>
              <a:t>mahdollistaa lasten, nuorten ja perheiden osallisuus</a:t>
            </a:r>
          </a:p>
          <a:p>
            <a:pPr lvl="1"/>
            <a:r>
              <a:rPr lang="fi-FI" sz="1400" dirty="0"/>
              <a:t>vahvistaa vanhemmuutta </a:t>
            </a:r>
          </a:p>
          <a:p>
            <a:pPr lvl="1"/>
            <a:r>
              <a:rPr lang="fi-FI" sz="1400" dirty="0"/>
              <a:t>edistää perheiden voimavaroja ja hyvää arkea</a:t>
            </a:r>
          </a:p>
          <a:p>
            <a:pPr lvl="1"/>
            <a:r>
              <a:rPr lang="fi-FI" sz="1400" dirty="0"/>
              <a:t>vähentää perheiden ja vanhempien yksinäisyyden kokemuksia</a:t>
            </a:r>
          </a:p>
          <a:p>
            <a:pPr lvl="1"/>
            <a:r>
              <a:rPr lang="fi-FI" sz="1400" dirty="0"/>
              <a:t>vahvistaa yhteisöllisyyttä</a:t>
            </a:r>
          </a:p>
          <a:p>
            <a:r>
              <a:rPr lang="fi-FI" sz="1400" dirty="0"/>
              <a:t>Kohtaamispaikkatoimintaa järjestetään perheille maksuttomana lähipalveluna järjestöjen, kuntien, seurakuntien ja hyvinvointialueen tuottamana.</a:t>
            </a:r>
          </a:p>
          <a:p>
            <a:r>
              <a:rPr lang="fi-FI" sz="1400" dirty="0" err="1"/>
              <a:t>Mötesplatsverksamheten</a:t>
            </a:r>
            <a:r>
              <a:rPr lang="fi-FI" sz="1400" dirty="0"/>
              <a:t> | Västra </a:t>
            </a:r>
            <a:r>
              <a:rPr lang="fi-FI" sz="1400" dirty="0" err="1"/>
              <a:t>Nylands</a:t>
            </a:r>
            <a:r>
              <a:rPr lang="fi-FI" sz="1400" dirty="0"/>
              <a:t> </a:t>
            </a:r>
            <a:r>
              <a:rPr lang="fi-FI" sz="1400" dirty="0" err="1"/>
              <a:t>välfärdsområde</a:t>
            </a:r>
            <a:r>
              <a:rPr lang="fi-FI" sz="1400" dirty="0"/>
              <a:t> (luvn.fi)</a:t>
            </a:r>
          </a:p>
          <a:p>
            <a:endParaRPr lang="fi-FI" dirty="0"/>
          </a:p>
        </p:txBody>
      </p:sp>
      <p:pic>
        <p:nvPicPr>
          <p:cNvPr id="6" name="Sisällön paikkamerkki 5">
            <a:extLst>
              <a:ext uri="{FF2B5EF4-FFF2-40B4-BE49-F238E27FC236}">
                <a16:creationId xmlns:a16="http://schemas.microsoft.com/office/drawing/2014/main" id="{5A5DB97E-CB2E-55AB-B3CC-FF4E1DB06782}"/>
              </a:ext>
            </a:extLst>
          </p:cNvPr>
          <p:cNvPicPr>
            <a:picLocks noGrp="1" noChangeAspect="1"/>
          </p:cNvPicPr>
          <p:nvPr>
            <p:ph sz="half" idx="2"/>
          </p:nvPr>
        </p:nvPicPr>
        <p:blipFill>
          <a:blip r:embed="rId2"/>
          <a:stretch>
            <a:fillRect/>
          </a:stretch>
        </p:blipFill>
        <p:spPr>
          <a:xfrm>
            <a:off x="6476415" y="2293683"/>
            <a:ext cx="5140118" cy="3309118"/>
          </a:xfrm>
          <a:prstGeom prst="rect">
            <a:avLst/>
          </a:prstGeom>
        </p:spPr>
      </p:pic>
      <p:sp>
        <p:nvSpPr>
          <p:cNvPr id="5" name="Dian numeron paikkamerkki 4">
            <a:extLst>
              <a:ext uri="{FF2B5EF4-FFF2-40B4-BE49-F238E27FC236}">
                <a16:creationId xmlns:a16="http://schemas.microsoft.com/office/drawing/2014/main" id="{9FB4D47B-602B-B9BD-86F9-21B766DE0DAF}"/>
              </a:ext>
            </a:extLst>
          </p:cNvPr>
          <p:cNvSpPr>
            <a:spLocks noGrp="1"/>
          </p:cNvSpPr>
          <p:nvPr>
            <p:ph type="sldNum" sz="quarter" idx="12"/>
          </p:nvPr>
        </p:nvSpPr>
        <p:spPr/>
        <p:txBody>
          <a:bodyPr/>
          <a:lstStyle/>
          <a:p>
            <a:fld id="{07F0CC26-4241-4995-BDB3-9E0D3B0C702B}" type="slidenum">
              <a:rPr lang="fi-FI" smtClean="0"/>
              <a:pPr/>
              <a:t>2</a:t>
            </a:fld>
            <a:endParaRPr lang="fi-FI" dirty="0"/>
          </a:p>
        </p:txBody>
      </p:sp>
      <p:sp>
        <p:nvSpPr>
          <p:cNvPr id="7" name="Nuoli: Alas 6">
            <a:extLst>
              <a:ext uri="{FF2B5EF4-FFF2-40B4-BE49-F238E27FC236}">
                <a16:creationId xmlns:a16="http://schemas.microsoft.com/office/drawing/2014/main" id="{CE194150-D82A-3E48-B0EB-E5CED0999D8B}"/>
              </a:ext>
            </a:extLst>
          </p:cNvPr>
          <p:cNvSpPr/>
          <p:nvPr/>
        </p:nvSpPr>
        <p:spPr>
          <a:xfrm>
            <a:off x="9610609" y="1545373"/>
            <a:ext cx="363984" cy="905522"/>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6639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9B5D47-0930-2075-C7AA-85FB7E9050DC}"/>
              </a:ext>
            </a:extLst>
          </p:cNvPr>
          <p:cNvSpPr>
            <a:spLocks noGrp="1"/>
          </p:cNvSpPr>
          <p:nvPr>
            <p:ph type="title"/>
          </p:nvPr>
        </p:nvSpPr>
        <p:spPr>
          <a:xfrm>
            <a:off x="838200" y="1219200"/>
            <a:ext cx="10569005" cy="626379"/>
          </a:xfrm>
        </p:spPr>
        <p:txBody>
          <a:bodyPr wrap="square" anchor="b">
            <a:normAutofit/>
          </a:bodyPr>
          <a:lstStyle/>
          <a:p>
            <a:r>
              <a:rPr lang="fi-FI" dirty="0"/>
              <a:t>Palvelukuvaus</a:t>
            </a:r>
          </a:p>
        </p:txBody>
      </p:sp>
      <p:sp>
        <p:nvSpPr>
          <p:cNvPr id="3" name="Sisällön paikkamerkki 2">
            <a:extLst>
              <a:ext uri="{FF2B5EF4-FFF2-40B4-BE49-F238E27FC236}">
                <a16:creationId xmlns:a16="http://schemas.microsoft.com/office/drawing/2014/main" id="{3F1D62A1-C9CA-6B87-DD49-1C924407D75A}"/>
              </a:ext>
            </a:extLst>
          </p:cNvPr>
          <p:cNvSpPr>
            <a:spLocks noGrp="1"/>
          </p:cNvSpPr>
          <p:nvPr>
            <p:ph sz="half" idx="1"/>
          </p:nvPr>
        </p:nvSpPr>
        <p:spPr>
          <a:xfrm>
            <a:off x="838200" y="1998134"/>
            <a:ext cx="5156200" cy="4178300"/>
          </a:xfrm>
        </p:spPr>
        <p:txBody>
          <a:bodyPr wrap="square">
            <a:normAutofit/>
          </a:bodyPr>
          <a:lstStyle/>
          <a:p>
            <a:pPr>
              <a:lnSpc>
                <a:spcPct val="90000"/>
              </a:lnSpc>
            </a:pPr>
            <a:r>
              <a:rPr lang="fi-FI" b="0" i="0" dirty="0">
                <a:effectLst/>
              </a:rPr>
              <a:t>Kohtaamispaikkatoiminta on osa perhekeskuksen toimintaa</a:t>
            </a:r>
          </a:p>
          <a:p>
            <a:pPr fontAlgn="base">
              <a:lnSpc>
                <a:spcPct val="90000"/>
              </a:lnSpc>
            </a:pPr>
            <a:r>
              <a:rPr lang="fi-FI" b="0" i="0" dirty="0">
                <a:effectLst/>
              </a:rPr>
              <a:t>Avoin, matalan kynnyksen kohtaamispaikkatoiminta on kaikenlaisille perheille, lapsille ja nuorille. Tasavertainen kohtaaminen edistää perheiden hyvinvointia ja terveyttä sekä arjessa jaksamista. Toiminta perustuu lasten, nuorten ja perheiden tarpeisiin ja toiveisiin. Perheiden osallisuus on toimintaa keskeisesti ohjaava arvo, sen avulla rakennetaan yhteisöllisyyttä ja osallisuutta. Eri toimijoiden monipuolinen osaaminen ja toiminta tunnistetaan ja hyödynnetään perheiden iloksi ja avuksi</a:t>
            </a:r>
            <a:endParaRPr lang="fi-FI" dirty="0"/>
          </a:p>
        </p:txBody>
      </p:sp>
      <p:pic>
        <p:nvPicPr>
          <p:cNvPr id="6" name="Sisällön paikkamerkki 5">
            <a:extLst>
              <a:ext uri="{FF2B5EF4-FFF2-40B4-BE49-F238E27FC236}">
                <a16:creationId xmlns:a16="http://schemas.microsoft.com/office/drawing/2014/main" id="{375FC03F-9E17-5F37-A253-8998A3969E6B}"/>
              </a:ext>
            </a:extLst>
          </p:cNvPr>
          <p:cNvPicPr>
            <a:picLocks noGrp="1" noChangeAspect="1"/>
          </p:cNvPicPr>
          <p:nvPr>
            <p:ph sz="half" idx="2"/>
          </p:nvPr>
        </p:nvPicPr>
        <p:blipFill>
          <a:blip r:embed="rId2"/>
          <a:stretch>
            <a:fillRect/>
          </a:stretch>
        </p:blipFill>
        <p:spPr>
          <a:xfrm>
            <a:off x="6251005" y="2527533"/>
            <a:ext cx="5156200" cy="3119501"/>
          </a:xfrm>
          <a:prstGeom prst="rect">
            <a:avLst/>
          </a:prstGeom>
          <a:noFill/>
        </p:spPr>
      </p:pic>
      <p:sp>
        <p:nvSpPr>
          <p:cNvPr id="5" name="Dian numeron paikkamerkki 4">
            <a:extLst>
              <a:ext uri="{FF2B5EF4-FFF2-40B4-BE49-F238E27FC236}">
                <a16:creationId xmlns:a16="http://schemas.microsoft.com/office/drawing/2014/main" id="{11EC0086-657F-E123-10E6-7A7AC173C032}"/>
              </a:ext>
            </a:extLst>
          </p:cNvPr>
          <p:cNvSpPr>
            <a:spLocks noGrp="1"/>
          </p:cNvSpPr>
          <p:nvPr>
            <p:ph type="sldNum" sz="quarter" idx="12"/>
          </p:nvPr>
        </p:nvSpPr>
        <p:spPr>
          <a:xfrm>
            <a:off x="11401778" y="6356351"/>
            <a:ext cx="632505" cy="365125"/>
          </a:xfrm>
        </p:spPr>
        <p:txBody>
          <a:bodyPr anchor="ctr">
            <a:normAutofit/>
          </a:bodyPr>
          <a:lstStyle/>
          <a:p>
            <a:pPr>
              <a:spcAft>
                <a:spcPts val="600"/>
              </a:spcAft>
            </a:pPr>
            <a:fld id="{07F0CC26-4241-4995-BDB3-9E0D3B0C702B}" type="slidenum">
              <a:rPr lang="fi-FI" smtClean="0"/>
              <a:pPr>
                <a:spcAft>
                  <a:spcPts val="600"/>
                </a:spcAft>
              </a:pPr>
              <a:t>3</a:t>
            </a:fld>
            <a:endParaRPr lang="fi-FI"/>
          </a:p>
        </p:txBody>
      </p:sp>
      <p:sp>
        <p:nvSpPr>
          <p:cNvPr id="8" name="Tekstiruutu 7">
            <a:extLst>
              <a:ext uri="{FF2B5EF4-FFF2-40B4-BE49-F238E27FC236}">
                <a16:creationId xmlns:a16="http://schemas.microsoft.com/office/drawing/2014/main" id="{2A2DCEFE-1C29-DEBA-6C0B-89A8D5141F2A}"/>
              </a:ext>
            </a:extLst>
          </p:cNvPr>
          <p:cNvSpPr txBox="1"/>
          <p:nvPr/>
        </p:nvSpPr>
        <p:spPr>
          <a:xfrm>
            <a:off x="980902" y="1833156"/>
            <a:ext cx="8163098" cy="4308872"/>
          </a:xfrm>
          <a:prstGeom prst="rect">
            <a:avLst/>
          </a:prstGeom>
          <a:noFill/>
        </p:spPr>
        <p:txBody>
          <a:bodyPr wrap="square">
            <a:spAutoFit/>
          </a:bodyPr>
          <a:lstStyle/>
          <a:p>
            <a:endParaRPr kumimoji="0" lang="fi-FI" sz="2400" b="1" i="0" u="none" strike="noStrike" kern="1200" cap="none" spc="-20" normalizeH="0" baseline="0" noProof="0" dirty="0">
              <a:ln>
                <a:noFill/>
              </a:ln>
              <a:effectLst/>
              <a:uLnTx/>
              <a:uFillTx/>
            </a:endParaRPr>
          </a:p>
          <a:p>
            <a:endParaRPr lang="fi-FI" b="1" spc="-20" dirty="0"/>
          </a:p>
          <a:p>
            <a:endParaRPr kumimoji="0" lang="fi-FI" sz="2400" b="1" i="0" u="none" strike="noStrike" kern="1200" cap="none" spc="-20" normalizeH="0" baseline="0" noProof="0" dirty="0">
              <a:ln>
                <a:noFill/>
              </a:ln>
              <a:effectLst/>
              <a:uLnTx/>
              <a:uFillTx/>
            </a:endParaRPr>
          </a:p>
          <a:p>
            <a:endParaRPr lang="fi-FI" b="1" spc="-20" dirty="0"/>
          </a:p>
          <a:p>
            <a:endParaRPr kumimoji="0" lang="fi-FI" sz="2400" b="1" i="0" u="none" strike="noStrike" kern="1200" cap="none" spc="-20" normalizeH="0" baseline="0" noProof="0" dirty="0">
              <a:ln>
                <a:noFill/>
              </a:ln>
              <a:effectLst/>
              <a:uLnTx/>
              <a:uFillTx/>
            </a:endParaRPr>
          </a:p>
          <a:p>
            <a:endParaRPr lang="fi-FI" b="1" spc="-20" dirty="0"/>
          </a:p>
          <a:p>
            <a:endParaRPr kumimoji="0" lang="fi-FI" sz="2400" b="1" i="0" u="none" strike="noStrike" kern="1200" cap="none" spc="-20" normalizeH="0" baseline="0" noProof="0" dirty="0">
              <a:ln>
                <a:noFill/>
              </a:ln>
              <a:effectLst/>
              <a:uLnTx/>
              <a:uFillTx/>
            </a:endParaRPr>
          </a:p>
          <a:p>
            <a:endParaRPr lang="fi-FI" b="1" spc="-20" dirty="0"/>
          </a:p>
          <a:p>
            <a:endParaRPr kumimoji="0" lang="fi-FI" sz="2400" b="1" i="0" u="none" strike="noStrike" kern="1200" cap="none" spc="-20" normalizeH="0" baseline="0" noProof="0" dirty="0">
              <a:ln>
                <a:noFill/>
              </a:ln>
              <a:effectLst/>
              <a:uLnTx/>
              <a:uFillTx/>
            </a:endParaRPr>
          </a:p>
          <a:p>
            <a:endParaRPr lang="fi-FI" b="1" spc="-20" dirty="0"/>
          </a:p>
          <a:p>
            <a:endParaRPr lang="fi-FI" b="1" spc="-20" dirty="0"/>
          </a:p>
          <a:p>
            <a:r>
              <a:rPr kumimoji="0" lang="fi-FI" sz="1000" i="0" u="none" strike="noStrike" kern="1200" cap="none" spc="-20" normalizeH="0" baseline="0" noProof="0" dirty="0">
                <a:ln>
                  <a:noFill/>
                </a:ln>
                <a:effectLst/>
                <a:uLnTx/>
                <a:uFillTx/>
              </a:rPr>
              <a:t>L-U intra, Lasten, nuorten ja perheiden kohdennetut palvelut</a:t>
            </a:r>
            <a:r>
              <a:rPr lang="fi-FI" sz="1000" spc="-20" dirty="0"/>
              <a:t>, k</a:t>
            </a:r>
            <a:r>
              <a:rPr kumimoji="0" lang="fi-FI" sz="1000" i="0" u="none" strike="noStrike" kern="1200" cap="none" spc="-20" normalizeH="0" baseline="0" noProof="0" dirty="0" err="1">
                <a:ln>
                  <a:noFill/>
                </a:ln>
                <a:effectLst/>
                <a:uLnTx/>
                <a:uFillTx/>
              </a:rPr>
              <a:t>ohtaamispaikkatoiminta</a:t>
            </a:r>
            <a:endParaRPr lang="fi-FI" sz="1000" dirty="0"/>
          </a:p>
        </p:txBody>
      </p:sp>
    </p:spTree>
    <p:extLst>
      <p:ext uri="{BB962C8B-B14F-4D97-AF65-F5344CB8AC3E}">
        <p14:creationId xmlns:p14="http://schemas.microsoft.com/office/powerpoint/2010/main" val="3921484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Kuva 27" descr="Kuva, joka sisältää kohteen teksti, vektorigrafiikka&#10;&#10;Kuvaus luotu automaattisesti">
            <a:extLst>
              <a:ext uri="{FF2B5EF4-FFF2-40B4-BE49-F238E27FC236}">
                <a16:creationId xmlns:a16="http://schemas.microsoft.com/office/drawing/2014/main" id="{533286F7-CE17-4BBD-AEDD-F5F8D1D2C8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0581" y="829871"/>
            <a:ext cx="2343786" cy="1408799"/>
          </a:xfrm>
          <a:prstGeom prst="rect">
            <a:avLst/>
          </a:prstGeom>
        </p:spPr>
      </p:pic>
      <p:pic>
        <p:nvPicPr>
          <p:cNvPr id="22" name="Kuva 21">
            <a:extLst>
              <a:ext uri="{FF2B5EF4-FFF2-40B4-BE49-F238E27FC236}">
                <a16:creationId xmlns:a16="http://schemas.microsoft.com/office/drawing/2014/main" id="{631682C0-AEA9-4192-AED3-D1751C083D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820" y="431560"/>
            <a:ext cx="1586483" cy="1896711"/>
          </a:xfrm>
          <a:prstGeom prst="rect">
            <a:avLst/>
          </a:prstGeom>
        </p:spPr>
      </p:pic>
      <p:pic>
        <p:nvPicPr>
          <p:cNvPr id="18" name="Kuva 17" descr="Kuva, joka sisältää kohteen clipart-kuva&#10;&#10;Kuvaus luotu automaattisesti">
            <a:extLst>
              <a:ext uri="{FF2B5EF4-FFF2-40B4-BE49-F238E27FC236}">
                <a16:creationId xmlns:a16="http://schemas.microsoft.com/office/drawing/2014/main" id="{49D951B0-F7E3-4019-843C-66006D4DB5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2709" y="748326"/>
            <a:ext cx="2419677" cy="1369576"/>
          </a:xfrm>
          <a:prstGeom prst="rect">
            <a:avLst/>
          </a:prstGeom>
        </p:spPr>
      </p:pic>
      <p:sp>
        <p:nvSpPr>
          <p:cNvPr id="9" name="Tekstin paikkamerkki 10">
            <a:extLst>
              <a:ext uri="{FF2B5EF4-FFF2-40B4-BE49-F238E27FC236}">
                <a16:creationId xmlns:a16="http://schemas.microsoft.com/office/drawing/2014/main" id="{D6157B7A-4D37-405A-A5DE-9D70D5C3440F}"/>
              </a:ext>
            </a:extLst>
          </p:cNvPr>
          <p:cNvSpPr txBox="1">
            <a:spLocks/>
          </p:cNvSpPr>
          <p:nvPr/>
        </p:nvSpPr>
        <p:spPr>
          <a:xfrm>
            <a:off x="41896" y="2115548"/>
            <a:ext cx="3908145" cy="415683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pitchFamily="34" charset="0"/>
              <a:buNone/>
              <a:defRPr sz="1600" kern="1200">
                <a:solidFill>
                  <a:schemeClr val="tx2"/>
                </a:solidFill>
                <a:latin typeface="+mn-lt"/>
                <a:ea typeface="+mn-ea"/>
                <a:cs typeface="+mn-cs"/>
              </a:defRPr>
            </a:lvl1pPr>
            <a:lvl2pPr marL="180000" indent="0" algn="l" defTabSz="121917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360000" indent="0" algn="l" defTabSz="1219170" rtl="0" eaLnBrk="1" latinLnBrk="0" hangingPunct="1">
              <a:spcBef>
                <a:spcPct val="20000"/>
              </a:spcBef>
              <a:buFont typeface="Arial" pitchFamily="34" charset="0"/>
              <a:buNone/>
              <a:defRPr sz="1600" kern="1200">
                <a:solidFill>
                  <a:schemeClr val="tx2"/>
                </a:solidFill>
                <a:latin typeface="+mn-lt"/>
                <a:ea typeface="+mn-ea"/>
                <a:cs typeface="+mn-cs"/>
              </a:defRPr>
            </a:lvl3pPr>
            <a:lvl4pPr marL="540000" indent="0" algn="l" defTabSz="121917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4pPr>
            <a:lvl5pPr marL="720000" indent="0" algn="l" defTabSz="121917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5pPr>
            <a:lvl6pPr marL="108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126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44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162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100"/>
              </a:spcBef>
              <a:spcAft>
                <a:spcPts val="0"/>
              </a:spcAft>
              <a:buClrTx/>
              <a:buSzTx/>
              <a:buFont typeface="Arial" pitchFamily="34" charset="0"/>
              <a:buNone/>
              <a:tabLst/>
              <a:defRPr/>
            </a:pP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KOHTAAMISPAIKKA</a:t>
            </a:r>
          </a:p>
          <a:p>
            <a:pPr marL="0" marR="0" lvl="0" indent="0" algn="ctr" defTabSz="1219170" rtl="0" eaLnBrk="1" fontAlgn="auto" latinLnBrk="0" hangingPunct="1">
              <a:lnSpc>
                <a:spcPct val="100000"/>
              </a:lnSpc>
              <a:spcBef>
                <a:spcPts val="100"/>
              </a:spcBef>
              <a:spcAft>
                <a:spcPts val="0"/>
              </a:spcAft>
              <a:buClrTx/>
              <a:buSzTx/>
              <a:buFont typeface="Arial" pitchFamily="34" charset="0"/>
              <a:buNone/>
              <a:tabLst/>
              <a:defRPr/>
            </a:pPr>
            <a:endPar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121917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Avoin, matalan kynnyksen paikka kaikenlaisille perheille, lapsille ja nuorille.</a:t>
            </a:r>
          </a:p>
          <a:p>
            <a:pPr marL="0" marR="0" lvl="0" indent="0" algn="l" defTabSz="1219170" rtl="0" eaLnBrk="1" fontAlgn="auto" latinLnBrk="0" hangingPunct="1">
              <a:lnSpc>
                <a:spcPct val="100000"/>
              </a:lnSpc>
              <a:spcBef>
                <a:spcPts val="100"/>
              </a:spcBef>
              <a:spcAft>
                <a:spcPts val="0"/>
              </a:spcAft>
              <a:buClrTx/>
              <a:buSzTx/>
              <a:buFont typeface="Arial" pitchFamily="34" charset="0"/>
              <a:buNone/>
              <a:tabLst/>
              <a:defRPr/>
            </a:pP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Yhdessäoloa, vertaistukea, juttelu- ja leikkiseuraa.</a:t>
            </a:r>
          </a:p>
          <a:p>
            <a:pPr marL="0" marR="0" lvl="0" indent="0" algn="l" defTabSz="1219170" rtl="0" eaLnBrk="1" fontAlgn="auto" latinLnBrk="0" hangingPunct="1">
              <a:lnSpc>
                <a:spcPct val="100000"/>
              </a:lnSpc>
              <a:spcBef>
                <a:spcPts val="100"/>
              </a:spcBef>
              <a:spcAft>
                <a:spcPts val="0"/>
              </a:spcAft>
              <a:buClrTx/>
              <a:buSzTx/>
              <a:buFont typeface="Arial" pitchFamily="34" charset="0"/>
              <a:buNone/>
              <a:tabLst/>
              <a:defRPr/>
            </a:pP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Kohtaamispaikassa voi olla myös ryhmiä, ammatillista apua ja ohjausta.</a:t>
            </a:r>
          </a:p>
          <a:p>
            <a:pPr marL="285750" marR="0" lvl="0" indent="-285750" algn="l" defTabSz="121917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endParaRPr>
          </a:p>
          <a:p>
            <a:pPr marL="285750" marR="0" lvl="0" indent="-285750" algn="l" defTabSz="121917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Alueella voi olla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monenlaisia</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kohtaamis-paikkoja</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 vapaaehtoisten tai ammattilaisten ohjaamia, kerran viikossa tai aina arkipäivisin kokoontuvia.</a:t>
            </a:r>
          </a:p>
          <a:p>
            <a:pPr marL="285750" marR="0" lvl="0" indent="-285750" algn="l" defTabSz="121917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endParaRPr>
          </a:p>
          <a:p>
            <a:pPr marL="285750" marR="0" lvl="0" indent="-285750" algn="l" defTabSz="121917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Toimintaa voi olla myös iltaisin ja/tai viikonloppuisin.</a:t>
            </a:r>
          </a:p>
          <a:p>
            <a:pPr marL="285750" marR="0" lvl="0" indent="-285750" algn="l" defTabSz="121917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endParaRPr>
          </a:p>
          <a:p>
            <a:pPr marL="285750" marR="0" lvl="0" indent="-285750" algn="l" defTabSz="121917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 Toiminta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edistää</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 perheiden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hyvinvointia ja terveyttä sekä arjessa jaksamista.</a:t>
            </a: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endParaRPr>
          </a:p>
          <a:p>
            <a:pPr marL="285750" marR="0" lvl="0" indent="-285750" algn="l" defTabSz="121917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endParaRPr>
          </a:p>
          <a:p>
            <a:pPr marL="285750" marR="0" lvl="0" indent="-285750" algn="l" defTabSz="121917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ct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fi-FI" sz="1600" b="1" i="0" u="none" strike="noStrike" kern="1200" cap="none" spc="0" normalizeH="0" baseline="0" noProof="0" dirty="0">
              <a:ln>
                <a:noFill/>
              </a:ln>
              <a:solidFill>
                <a:srgbClr val="0050BB"/>
              </a:solidFill>
              <a:effectLst/>
              <a:uLnTx/>
              <a:uFillTx/>
              <a:latin typeface="Arial"/>
              <a:ea typeface="+mn-ea"/>
              <a:cs typeface="+mn-cs"/>
            </a:endParaRPr>
          </a:p>
        </p:txBody>
      </p:sp>
      <p:sp>
        <p:nvSpPr>
          <p:cNvPr id="10" name="Tekstin paikkamerkki 10">
            <a:extLst>
              <a:ext uri="{FF2B5EF4-FFF2-40B4-BE49-F238E27FC236}">
                <a16:creationId xmlns:a16="http://schemas.microsoft.com/office/drawing/2014/main" id="{A4CEC722-80E1-4F6B-AE75-6531B5955CF3}"/>
              </a:ext>
            </a:extLst>
          </p:cNvPr>
          <p:cNvSpPr txBox="1">
            <a:spLocks/>
          </p:cNvSpPr>
          <p:nvPr/>
        </p:nvSpPr>
        <p:spPr>
          <a:xfrm>
            <a:off x="3809434" y="2115548"/>
            <a:ext cx="4417610" cy="4418602"/>
          </a:xfrm>
          <a:prstGeom prst="rect">
            <a:avLst/>
          </a:prstGeom>
        </p:spPr>
        <p:txBody>
          <a:bodyPr vert="horz" lIns="91440" tIns="45720" rIns="91440" bIns="45720" rtlCol="0" anchor="t">
            <a:noAutofit/>
          </a:bodyPr>
          <a:lstStyle>
            <a:lvl1pPr marL="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360000" indent="-180000"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54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720000" indent="-180000"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900000" indent="-180000"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108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126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44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162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pitchFamily="34" charset="0"/>
              <a:buNone/>
              <a:tabLst/>
              <a:defRPr/>
            </a:pP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TOIMINNAN PERIAATTEET</a:t>
            </a:r>
          </a:p>
          <a:p>
            <a:pPr marL="0" marR="0" lvl="0" indent="0" algn="ctr" defTabSz="1219170" rtl="0" eaLnBrk="1" fontAlgn="auto" latinLnBrk="0" hangingPunct="1">
              <a:lnSpc>
                <a:spcPct val="100000"/>
              </a:lnSpc>
              <a:spcBef>
                <a:spcPts val="100"/>
              </a:spcBef>
              <a:spcAft>
                <a:spcPts val="0"/>
              </a:spcAft>
              <a:buClrTx/>
              <a:buSzTx/>
              <a:buFont typeface="Arial" pitchFamily="34" charset="0"/>
              <a:buNone/>
              <a:tabLst/>
              <a:defRPr/>
            </a:pPr>
            <a:endPar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Toiminnalla on selkeät yhteistyörakenteet: se on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koordinoitua,</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 ja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monialaista yhteistyötä </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tehdään</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 </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kaupungin, järjestöjen ja seurakuntien kanssa.</a:t>
            </a: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endParaRP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Toiminta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perustuu</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 lasten, nuorten ja perheiden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tarpeisiin ja toiveisiin</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a:t>
            </a:r>
          </a:p>
          <a:p>
            <a:pPr marL="0" marR="0" lvl="0" indent="0" algn="l" defTabSz="1219170" rtl="0" eaLnBrk="1" fontAlgn="auto" latinLnBrk="0" hangingPunct="1">
              <a:lnSpc>
                <a:spcPct val="100000"/>
              </a:lnSpc>
              <a:spcBef>
                <a:spcPts val="100"/>
              </a:spcBef>
              <a:spcAft>
                <a:spcPts val="0"/>
              </a:spcAft>
              <a:buClrTx/>
              <a:buSzTx/>
              <a:buFont typeface="Arial" pitchFamily="34" charset="0"/>
              <a:buNone/>
              <a:tabLst/>
              <a:defRPr/>
            </a:pP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endParaRP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Eri toimijoiden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monipuolinen osaaminen ja toiminta tunnistetaan </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ja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hyödynnetään</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 perheiden iloksi ja avuksi.</a:t>
            </a: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endParaRP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Eri ammattilaisten ja toimijoiden välinen yhteistyö ja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palveluihin ohjaus on sujuvaa.</a:t>
            </a: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endPar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endParaRP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Toiminnassa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huomioidaan</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 alueelliset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kielelliset erityispiirteet</a:t>
            </a:r>
            <a:endPar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endPar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endParaRP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Toiminnan vaikuttavuutta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seurataan ja arvioidaan säännöllisesti </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yhdessä perheiden kanssa.</a:t>
            </a:r>
          </a:p>
        </p:txBody>
      </p:sp>
      <p:sp>
        <p:nvSpPr>
          <p:cNvPr id="11" name="Tekstin paikkamerkki 12">
            <a:extLst>
              <a:ext uri="{FF2B5EF4-FFF2-40B4-BE49-F238E27FC236}">
                <a16:creationId xmlns:a16="http://schemas.microsoft.com/office/drawing/2014/main" id="{5C508273-372A-4B20-AFA6-F0E503AB0441}"/>
              </a:ext>
            </a:extLst>
          </p:cNvPr>
          <p:cNvSpPr txBox="1">
            <a:spLocks/>
          </p:cNvSpPr>
          <p:nvPr/>
        </p:nvSpPr>
        <p:spPr>
          <a:xfrm>
            <a:off x="8382567" y="2115548"/>
            <a:ext cx="3767537" cy="3444787"/>
          </a:xfrm>
          <a:prstGeom prst="rect">
            <a:avLst/>
          </a:prstGeom>
        </p:spPr>
        <p:txBody>
          <a:bodyPr>
            <a:normAutofit/>
          </a:bodyPr>
          <a:lstStyle>
            <a:lvl1pPr marL="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360000" indent="-180000"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54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720000" indent="-180000"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900000" indent="-180000"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108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126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44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1620000" indent="-180000"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100"/>
              </a:spcBef>
              <a:spcAft>
                <a:spcPts val="0"/>
              </a:spcAft>
              <a:buClrTx/>
              <a:buSzTx/>
              <a:buFont typeface="Arial" pitchFamily="34" charset="0"/>
              <a:buNone/>
              <a:tabLst/>
              <a:defRPr/>
            </a:pP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ARVOT</a:t>
            </a:r>
          </a:p>
          <a:p>
            <a:pPr marL="0" marR="0" lvl="0" indent="-180000" algn="l" defTabSz="1219170" rtl="0" eaLnBrk="1" fontAlgn="auto" latinLnBrk="0" hangingPunct="1">
              <a:lnSpc>
                <a:spcPct val="100000"/>
              </a:lnSpc>
              <a:spcBef>
                <a:spcPts val="100"/>
              </a:spcBef>
              <a:spcAft>
                <a:spcPts val="0"/>
              </a:spcAft>
              <a:buClrTx/>
              <a:buSzTx/>
              <a:buFont typeface="Arial" pitchFamily="34" charset="0"/>
              <a:buChar char="•"/>
              <a:tabLst/>
              <a:defRPr/>
            </a:pPr>
            <a:endPar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Toiminta perustuu perheiden ja ammattilaisten väliseen avoimeen, aitoon ja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arvostavaan kohtaamiseen</a:t>
            </a: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Kohtaamispaikassa kaikki kohtaavat toisensa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kunnioittavasti</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ja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yhdenvertaisesti</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p>
          <a:p>
            <a:pPr marL="0" marR="0" lvl="0" indent="-180000" algn="l" defTabSz="1219170" rtl="0" eaLnBrk="1" fontAlgn="auto" latinLnBrk="0" hangingPunct="1">
              <a:lnSpc>
                <a:spcPct val="100000"/>
              </a:lnSpc>
              <a:spcBef>
                <a:spcPts val="100"/>
              </a:spcBef>
              <a:spcAft>
                <a:spcPts val="0"/>
              </a:spcAft>
              <a:buClrTx/>
              <a:buSzTx/>
              <a:buFont typeface="Arial"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Lasten, nuorten ja perheiden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osallisuus</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on toimintaa keskeisesti ohjaava arvo.</a:t>
            </a: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100"/>
              </a:spcBef>
              <a:spcAft>
                <a:spcPts val="0"/>
              </a:spcAft>
              <a:buClrTx/>
              <a:buSzTx/>
              <a:buFont typeface="Arial"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Kaikessa toiminnassa pyritään huomioimaan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ekologisuus</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ja </a:t>
            </a:r>
            <a:r>
              <a:rPr kumimoji="0" lang="fi-F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kestävän kehityksen </a:t>
            </a: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arvot.</a:t>
            </a:r>
          </a:p>
          <a:p>
            <a:pPr marL="0" marR="0" lvl="0" indent="-180000" algn="l" defTabSz="1219170" rtl="0" eaLnBrk="1" fontAlgn="auto" latinLnBrk="0" hangingPunct="1">
              <a:lnSpc>
                <a:spcPct val="100000"/>
              </a:lnSpc>
              <a:spcBef>
                <a:spcPts val="100"/>
              </a:spcBef>
              <a:spcAft>
                <a:spcPts val="0"/>
              </a:spcAft>
              <a:buClrTx/>
              <a:buSzTx/>
              <a:buFont typeface="Arial"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ct val="20000"/>
              </a:spcBef>
              <a:spcAft>
                <a:spcPts val="0"/>
              </a:spcAft>
              <a:buClrTx/>
              <a:buSzTx/>
              <a:buFont typeface="Arial"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180000" algn="l" defTabSz="1219170" rtl="0" eaLnBrk="1" fontAlgn="auto" latinLnBrk="0" hangingPunct="1">
              <a:lnSpc>
                <a:spcPct val="100000"/>
              </a:lnSpc>
              <a:spcBef>
                <a:spcPct val="20000"/>
              </a:spcBef>
              <a:spcAft>
                <a:spcPts val="0"/>
              </a:spcAft>
              <a:buClrTx/>
              <a:buSzTx/>
              <a:buFont typeface="Arial" pitchFamily="34" charset="0"/>
              <a:buChar char="•"/>
              <a:tabLst/>
              <a:defRPr/>
            </a:pPr>
            <a:endParaRPr kumimoji="0" lang="fi-FI" sz="15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ct val="20000"/>
              </a:spcBef>
              <a:spcAft>
                <a:spcPts val="0"/>
              </a:spcAft>
              <a:buClrTx/>
              <a:buSzTx/>
              <a:buFont typeface="Arial" pitchFamily="34" charset="0"/>
              <a:buChar char="•"/>
              <a:tabLst/>
              <a:defRPr/>
            </a:pPr>
            <a:endParaRPr kumimoji="0" lang="fi-FI"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ct val="20000"/>
              </a:spcBef>
              <a:spcAft>
                <a:spcPts val="0"/>
              </a:spcAft>
              <a:buClrTx/>
              <a:buSzTx/>
              <a:buFont typeface="Arial" pitchFamily="34" charset="0"/>
              <a:buChar char="•"/>
              <a:tabLst/>
              <a:defRPr/>
            </a:pPr>
            <a:endParaRPr kumimoji="0" lang="fi-FI"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180000" algn="l" defTabSz="1219170" rtl="0" eaLnBrk="1" fontAlgn="auto" latinLnBrk="0" hangingPunct="1">
              <a:lnSpc>
                <a:spcPct val="100000"/>
              </a:lnSpc>
              <a:spcBef>
                <a:spcPct val="20000"/>
              </a:spcBef>
              <a:spcAft>
                <a:spcPts val="0"/>
              </a:spcAft>
              <a:buClrTx/>
              <a:buSzTx/>
              <a:buFont typeface="Arial" pitchFamily="34" charset="0"/>
              <a:buChar char="•"/>
              <a:tabLst/>
              <a:defRPr/>
            </a:pPr>
            <a:endParaRPr kumimoji="0" lang="fi-FI" sz="2000" b="1"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Title 3">
            <a:extLst>
              <a:ext uri="{FF2B5EF4-FFF2-40B4-BE49-F238E27FC236}">
                <a16:creationId xmlns:a16="http://schemas.microsoft.com/office/drawing/2014/main" id="{9E53CD4C-B3EC-4CAC-84CD-D862B9835235}"/>
              </a:ext>
            </a:extLst>
          </p:cNvPr>
          <p:cNvSpPr txBox="1">
            <a:spLocks/>
          </p:cNvSpPr>
          <p:nvPr/>
        </p:nvSpPr>
        <p:spPr>
          <a:xfrm>
            <a:off x="1315771" y="44068"/>
            <a:ext cx="9144000" cy="1232452"/>
          </a:xfrm>
          <a:prstGeom prst="rect">
            <a:avLst/>
          </a:prstGeom>
        </p:spPr>
        <p:txBody>
          <a:bodyPr>
            <a:normAutofit fontScale="90000" lnSpcReduction="10000"/>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prstClr val="black"/>
                </a:solidFill>
                <a:effectLst/>
                <a:uLnTx/>
                <a:uFillTx/>
                <a:latin typeface="Arial"/>
                <a:ea typeface="+mj-ea"/>
                <a:cs typeface="+mj-cs"/>
              </a:rPr>
              <a:t>PERHEKESKUSTEN KOHTAAMISPAIKKATOIMINTA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prstClr val="black"/>
                </a:solidFill>
                <a:effectLst/>
                <a:uLnTx/>
                <a:uFillTx/>
                <a:latin typeface="Arial"/>
                <a:ea typeface="+mj-ea"/>
                <a:cs typeface="+mj-cs"/>
              </a:rPr>
              <a:t>Länsi-Uudellamaalla</a:t>
            </a:r>
            <a:br>
              <a:rPr kumimoji="0" lang="fi-FI" sz="4000" b="1" i="0" u="none" strike="noStrike" kern="1200" cap="none" spc="0" normalizeH="0" baseline="0" noProof="0" dirty="0">
                <a:ln>
                  <a:noFill/>
                </a:ln>
                <a:solidFill>
                  <a:srgbClr val="0050BB"/>
                </a:solidFill>
                <a:effectLst/>
                <a:uLnTx/>
                <a:uFillTx/>
                <a:latin typeface="Arial"/>
                <a:ea typeface="+mj-ea"/>
                <a:cs typeface="+mj-cs"/>
              </a:rPr>
            </a:br>
            <a:endParaRPr kumimoji="0" lang="fi-FI" sz="3000" b="1" i="0" u="none" strike="noStrike" kern="1200" cap="none" spc="0" normalizeH="0" baseline="0" noProof="0" dirty="0">
              <a:ln>
                <a:noFill/>
              </a:ln>
              <a:solidFill>
                <a:prstClr val="black"/>
              </a:solidFill>
              <a:effectLst/>
              <a:uLnTx/>
              <a:uFillTx/>
              <a:latin typeface="Verdana"/>
              <a:ea typeface="+mj-ea"/>
              <a:cs typeface="+mj-cs"/>
            </a:endParaRPr>
          </a:p>
        </p:txBody>
      </p:sp>
      <p:sp>
        <p:nvSpPr>
          <p:cNvPr id="13" name="Tekstiruutu 12">
            <a:extLst>
              <a:ext uri="{FF2B5EF4-FFF2-40B4-BE49-F238E27FC236}">
                <a16:creationId xmlns:a16="http://schemas.microsoft.com/office/drawing/2014/main" id="{B4E34AA5-3927-49D3-AD8B-34C84EA041E7}"/>
              </a:ext>
            </a:extLst>
          </p:cNvPr>
          <p:cNvSpPr txBox="1"/>
          <p:nvPr/>
        </p:nvSpPr>
        <p:spPr>
          <a:xfrm>
            <a:off x="2126571" y="637921"/>
            <a:ext cx="20060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white">
                    <a:lumMod val="75000"/>
                  </a:prstClr>
                </a:solidFill>
                <a:effectLst/>
                <a:uLnTx/>
                <a:uFillTx/>
                <a:latin typeface="Verdana" panose="020B0604030504040204" pitchFamily="34" charset="0"/>
                <a:ea typeface="Verdana" panose="020B0604030504040204" pitchFamily="34" charset="0"/>
                <a:cs typeface="+mn-cs"/>
              </a:rPr>
              <a:t>VERTAISTUKI</a:t>
            </a:r>
          </a:p>
        </p:txBody>
      </p:sp>
      <p:sp>
        <p:nvSpPr>
          <p:cNvPr id="14" name="Tekstiruutu 13">
            <a:extLst>
              <a:ext uri="{FF2B5EF4-FFF2-40B4-BE49-F238E27FC236}">
                <a16:creationId xmlns:a16="http://schemas.microsoft.com/office/drawing/2014/main" id="{08D900F9-8E98-42C6-ADC6-5A92A83A237C}"/>
              </a:ext>
            </a:extLst>
          </p:cNvPr>
          <p:cNvSpPr txBox="1"/>
          <p:nvPr/>
        </p:nvSpPr>
        <p:spPr>
          <a:xfrm>
            <a:off x="6587002" y="907188"/>
            <a:ext cx="12424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white">
                    <a:lumMod val="75000"/>
                  </a:prstClr>
                </a:solidFill>
                <a:effectLst/>
                <a:uLnTx/>
                <a:uFillTx/>
                <a:latin typeface="Verdana"/>
                <a:ea typeface="+mn-ea"/>
                <a:cs typeface="+mn-cs"/>
              </a:rPr>
              <a:t>OHJAUS</a:t>
            </a:r>
          </a:p>
        </p:txBody>
      </p:sp>
      <p:sp>
        <p:nvSpPr>
          <p:cNvPr id="15" name="Tekstiruutu 14">
            <a:extLst>
              <a:ext uri="{FF2B5EF4-FFF2-40B4-BE49-F238E27FC236}">
                <a16:creationId xmlns:a16="http://schemas.microsoft.com/office/drawing/2014/main" id="{873AF09F-4FA3-4D3F-8D68-61CCA39B85E7}"/>
              </a:ext>
            </a:extLst>
          </p:cNvPr>
          <p:cNvSpPr txBox="1"/>
          <p:nvPr/>
        </p:nvSpPr>
        <p:spPr>
          <a:xfrm>
            <a:off x="8382567" y="616226"/>
            <a:ext cx="31034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white">
                    <a:lumMod val="75000"/>
                  </a:prstClr>
                </a:solidFill>
                <a:effectLst/>
                <a:uLnTx/>
                <a:uFillTx/>
                <a:latin typeface="Verdana"/>
                <a:ea typeface="+mn-ea"/>
                <a:cs typeface="+mn-cs"/>
              </a:rPr>
              <a:t>MONIMUOTOISUUS</a:t>
            </a:r>
          </a:p>
        </p:txBody>
      </p:sp>
    </p:spTree>
    <p:extLst>
      <p:ext uri="{BB962C8B-B14F-4D97-AF65-F5344CB8AC3E}">
        <p14:creationId xmlns:p14="http://schemas.microsoft.com/office/powerpoint/2010/main" val="94997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29DA802-DE01-79FB-25D6-FD2360F0FAE3}"/>
              </a:ext>
            </a:extLst>
          </p:cNvPr>
          <p:cNvSpPr>
            <a:spLocks noGrp="1"/>
          </p:cNvSpPr>
          <p:nvPr>
            <p:ph type="sldNum" sz="quarter" idx="12"/>
          </p:nvPr>
        </p:nvSpPr>
        <p:spPr>
          <a:xfrm>
            <a:off x="11401778" y="6356351"/>
            <a:ext cx="632505" cy="365125"/>
          </a:xfrm>
        </p:spPr>
        <p:txBody>
          <a:bodyPr anchor="ctr">
            <a:normAutofit/>
          </a:bodyPr>
          <a:lstStyle/>
          <a:p>
            <a:pPr>
              <a:spcAft>
                <a:spcPts val="600"/>
              </a:spcAft>
            </a:pPr>
            <a:fld id="{07F0CC26-4241-4995-BDB3-9E0D3B0C702B}" type="slidenum">
              <a:rPr lang="fi-FI" smtClean="0"/>
              <a:pPr>
                <a:spcAft>
                  <a:spcPts val="600"/>
                </a:spcAft>
              </a:pPr>
              <a:t>5</a:t>
            </a:fld>
            <a:endParaRPr lang="fi-FI"/>
          </a:p>
        </p:txBody>
      </p:sp>
      <p:sp>
        <p:nvSpPr>
          <p:cNvPr id="2" name="Otsikko 1">
            <a:extLst>
              <a:ext uri="{FF2B5EF4-FFF2-40B4-BE49-F238E27FC236}">
                <a16:creationId xmlns:a16="http://schemas.microsoft.com/office/drawing/2014/main" id="{124CD817-270F-3650-5AB1-77125019120A}"/>
              </a:ext>
            </a:extLst>
          </p:cNvPr>
          <p:cNvSpPr>
            <a:spLocks noGrp="1"/>
          </p:cNvSpPr>
          <p:nvPr>
            <p:ph type="title"/>
          </p:nvPr>
        </p:nvSpPr>
        <p:spPr>
          <a:xfrm>
            <a:off x="1095873" y="960796"/>
            <a:ext cx="9955307" cy="603844"/>
          </a:xfrm>
        </p:spPr>
        <p:txBody>
          <a:bodyPr wrap="square" anchor="b">
            <a:normAutofit/>
          </a:bodyPr>
          <a:lstStyle/>
          <a:p>
            <a:r>
              <a:rPr lang="fi-FI" dirty="0"/>
              <a:t>Tilannekuva</a:t>
            </a:r>
          </a:p>
        </p:txBody>
      </p:sp>
      <p:pic>
        <p:nvPicPr>
          <p:cNvPr id="6" name="Sisällön paikkamerkki 5">
            <a:extLst>
              <a:ext uri="{FF2B5EF4-FFF2-40B4-BE49-F238E27FC236}">
                <a16:creationId xmlns:a16="http://schemas.microsoft.com/office/drawing/2014/main" id="{8771489D-C7CD-A082-C2C7-B085DA27EC0B}"/>
              </a:ext>
            </a:extLst>
          </p:cNvPr>
          <p:cNvPicPr>
            <a:picLocks noGrp="1" noChangeAspect="1"/>
          </p:cNvPicPr>
          <p:nvPr>
            <p:ph idx="1"/>
          </p:nvPr>
        </p:nvPicPr>
        <p:blipFill>
          <a:blip r:embed="rId2"/>
          <a:stretch>
            <a:fillRect/>
          </a:stretch>
        </p:blipFill>
        <p:spPr>
          <a:xfrm>
            <a:off x="2682240" y="1996219"/>
            <a:ext cx="8413887" cy="4648673"/>
          </a:xfrm>
          <a:noFill/>
        </p:spPr>
      </p:pic>
    </p:spTree>
    <p:extLst>
      <p:ext uri="{BB962C8B-B14F-4D97-AF65-F5344CB8AC3E}">
        <p14:creationId xmlns:p14="http://schemas.microsoft.com/office/powerpoint/2010/main" val="27342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29F4061D-C506-4292-85A8-0857A3CA69E0}"/>
              </a:ext>
            </a:extLst>
          </p:cNvPr>
          <p:cNvSpPr>
            <a:spLocks noGrp="1"/>
          </p:cNvSpPr>
          <p:nvPr>
            <p:ph type="title"/>
          </p:nvPr>
        </p:nvSpPr>
        <p:spPr>
          <a:xfrm>
            <a:off x="842953" y="524573"/>
            <a:ext cx="10491797" cy="855957"/>
          </a:xfrm>
        </p:spPr>
        <p:txBody>
          <a:bodyPr/>
          <a:lstStyle/>
          <a:p>
            <a:r>
              <a:rPr lang="fi-FI" sz="2800" dirty="0">
                <a:ea typeface="Lato" panose="020F0502020204030203" pitchFamily="34" charset="0"/>
                <a:cs typeface="Lato" panose="020F0502020204030203" pitchFamily="34" charset="0"/>
              </a:rPr>
              <a:t>Kohtaamispaikkatoiminnan alueellinen koordinaatio v.2022</a:t>
            </a:r>
            <a:endParaRPr lang="fi-FI" dirty="0">
              <a:solidFill>
                <a:schemeClr val="accent2"/>
              </a:solidFill>
            </a:endParaRPr>
          </a:p>
        </p:txBody>
      </p:sp>
      <p:sp>
        <p:nvSpPr>
          <p:cNvPr id="24" name="TextBox 5">
            <a:extLst>
              <a:ext uri="{FF2B5EF4-FFF2-40B4-BE49-F238E27FC236}">
                <a16:creationId xmlns:a16="http://schemas.microsoft.com/office/drawing/2014/main" id="{6F85ED7F-008F-4249-9ACD-CFB7B9269F9A}"/>
              </a:ext>
            </a:extLst>
          </p:cNvPr>
          <p:cNvSpPr txBox="1"/>
          <p:nvPr/>
        </p:nvSpPr>
        <p:spPr>
          <a:xfrm>
            <a:off x="4772201" y="4656054"/>
            <a:ext cx="27948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effectLst/>
                <a:uLnTx/>
                <a:uFillTx/>
                <a:latin typeface="Work Sans"/>
                <a:ea typeface="+mn-ea"/>
                <a:cs typeface="+mn-cs"/>
              </a:rPr>
              <a:t>Kohtaamis-paikkatoiminta</a:t>
            </a:r>
          </a:p>
        </p:txBody>
      </p:sp>
      <p:sp>
        <p:nvSpPr>
          <p:cNvPr id="2" name="Rounded Rectangle 1">
            <a:extLst>
              <a:ext uri="{FF2B5EF4-FFF2-40B4-BE49-F238E27FC236}">
                <a16:creationId xmlns:a16="http://schemas.microsoft.com/office/drawing/2014/main" id="{D5C983EA-B6CE-EECE-26C7-7D52C817F3CC}"/>
              </a:ext>
            </a:extLst>
          </p:cNvPr>
          <p:cNvSpPr/>
          <p:nvPr/>
        </p:nvSpPr>
        <p:spPr>
          <a:xfrm>
            <a:off x="734049" y="1842446"/>
            <a:ext cx="3891046" cy="4514027"/>
          </a:xfrm>
          <a:prstGeom prst="roundRect">
            <a:avLst>
              <a:gd name="adj" fmla="val 1117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b="1" dirty="0">
                <a:solidFill>
                  <a:schemeClr val="tx1"/>
                </a:solidFill>
                <a:latin typeface="+mj-lt"/>
                <a:ea typeface="Lato" panose="020F0502020204030203" pitchFamily="34" charset="0"/>
                <a:cs typeface="Lato" panose="020F0502020204030203" pitchFamily="34" charset="0"/>
              </a:rPr>
              <a:t>Kohtaamispaikkatoimijoiden </a:t>
            </a:r>
          </a:p>
          <a:p>
            <a:r>
              <a:rPr lang="fi-FI" sz="1600" b="1" dirty="0">
                <a:solidFill>
                  <a:schemeClr val="tx1"/>
                </a:solidFill>
                <a:latin typeface="+mj-lt"/>
                <a:ea typeface="Lato" panose="020F0502020204030203" pitchFamily="34" charset="0"/>
                <a:cs typeface="Lato" panose="020F0502020204030203" pitchFamily="34" charset="0"/>
              </a:rPr>
              <a:t>työryhmä</a:t>
            </a:r>
          </a:p>
          <a:p>
            <a:endParaRPr lang="en-FI" sz="1400" b="1" dirty="0">
              <a:solidFill>
                <a:schemeClr val="tx1"/>
              </a:solidFill>
              <a:latin typeface="+mj-lt"/>
            </a:endParaRPr>
          </a:p>
          <a:p>
            <a:pPr marL="228600">
              <a:spcAft>
                <a:spcPts val="1100"/>
              </a:spcAft>
            </a:pPr>
            <a:r>
              <a:rPr lang="fi-FI" sz="1100" b="1" dirty="0">
                <a:solidFill>
                  <a:schemeClr val="tx1"/>
                </a:solidFill>
                <a:effectLst/>
                <a:latin typeface="+mj-lt"/>
                <a:ea typeface="Arial" panose="020B0604020202020204" pitchFamily="34" charset="0"/>
                <a:cs typeface="Arial" panose="020B0604020202020204" pitchFamily="34" charset="0"/>
              </a:rPr>
              <a:t>Osallistujat</a:t>
            </a:r>
            <a:r>
              <a:rPr lang="fi-FI" sz="1100" b="1" dirty="0">
                <a:solidFill>
                  <a:schemeClr val="tx1"/>
                </a:solidFill>
                <a:latin typeface="+mj-lt"/>
                <a:ea typeface="Arial" panose="020B0604020202020204" pitchFamily="34" charset="0"/>
                <a:cs typeface="Arial" panose="020B0604020202020204" pitchFamily="34" charset="0"/>
              </a:rPr>
              <a:t>. </a:t>
            </a:r>
            <a:r>
              <a:rPr lang="fi-FI" sz="1100" dirty="0">
                <a:solidFill>
                  <a:schemeClr val="tx1"/>
                </a:solidFill>
                <a:effectLst/>
                <a:latin typeface="+mj-lt"/>
                <a:ea typeface="Arial" panose="020B0604020202020204" pitchFamily="34" charset="0"/>
                <a:cs typeface="Arial" panose="020B0604020202020204" pitchFamily="34" charset="0"/>
              </a:rPr>
              <a:t>Tietyn kunnan tai alueen kohtaamispaikkoja ylläpitävät toimijat, esim. kunnan avoin päiväkoti, MLL:n perhekahvilat, seurakunnan perhekerhot.</a:t>
            </a:r>
          </a:p>
          <a:p>
            <a:pPr marL="228600">
              <a:spcAft>
                <a:spcPts val="1100"/>
              </a:spcAft>
            </a:pPr>
            <a:r>
              <a:rPr lang="fi-FI" sz="1100" b="1" dirty="0">
                <a:solidFill>
                  <a:schemeClr val="tx1"/>
                </a:solidFill>
                <a:effectLst/>
                <a:latin typeface="+mj-lt"/>
                <a:ea typeface="Arial" panose="020B0604020202020204" pitchFamily="34" charset="0"/>
                <a:cs typeface="Arial" panose="020B0604020202020204" pitchFamily="34" charset="0"/>
              </a:rPr>
              <a:t>Tavoitteet</a:t>
            </a:r>
            <a:r>
              <a:rPr lang="fi-FI" sz="1100" b="1" dirty="0">
                <a:solidFill>
                  <a:schemeClr val="tx1"/>
                </a:solidFill>
                <a:latin typeface="+mj-lt"/>
                <a:ea typeface="Arial" panose="020B0604020202020204" pitchFamily="34" charset="0"/>
                <a:cs typeface="Arial" panose="020B0604020202020204" pitchFamily="34" charset="0"/>
              </a:rPr>
              <a:t>. </a:t>
            </a:r>
            <a:r>
              <a:rPr lang="fi-FI" sz="1100" dirty="0">
                <a:solidFill>
                  <a:schemeClr val="tx1"/>
                </a:solidFill>
                <a:effectLst/>
                <a:latin typeface="+mj-lt"/>
                <a:ea typeface="Arial" panose="020B0604020202020204" pitchFamily="34" charset="0"/>
                <a:cs typeface="Arial" panose="020B0604020202020204" pitchFamily="34" charset="0"/>
              </a:rPr>
              <a:t>Eri kohtaamispaikkatoimijoiden yhteistyön tiivistäminen, päällekkäisyyksien välttäminen, yhteisen tiedotuksen lisääminen, yhtenäinen seuranta ja arviointi, perheiden osallistamisen vahvistaminen</a:t>
            </a:r>
          </a:p>
          <a:p>
            <a:pPr marL="228600">
              <a:spcAft>
                <a:spcPts val="1100"/>
              </a:spcAft>
            </a:pPr>
            <a:r>
              <a:rPr lang="fi-FI" sz="1100" b="1" dirty="0">
                <a:solidFill>
                  <a:schemeClr val="tx1"/>
                </a:solidFill>
                <a:effectLst/>
                <a:latin typeface="+mj-lt"/>
                <a:ea typeface="Arial" panose="020B0604020202020204" pitchFamily="34" charset="0"/>
                <a:cs typeface="Arial" panose="020B0604020202020204" pitchFamily="34" charset="0"/>
              </a:rPr>
              <a:t>Tehtävät</a:t>
            </a:r>
            <a:r>
              <a:rPr lang="fi-FI" sz="1100" b="1" dirty="0">
                <a:solidFill>
                  <a:schemeClr val="tx1"/>
                </a:solidFill>
                <a:latin typeface="+mj-lt"/>
                <a:ea typeface="Arial" panose="020B0604020202020204" pitchFamily="34" charset="0"/>
                <a:cs typeface="Arial" panose="020B0604020202020204" pitchFamily="34" charset="0"/>
              </a:rPr>
              <a:t>. </a:t>
            </a:r>
            <a:r>
              <a:rPr lang="fi-FI" sz="1100" dirty="0">
                <a:solidFill>
                  <a:schemeClr val="tx1"/>
                </a:solidFill>
                <a:effectLst/>
                <a:latin typeface="+mj-lt"/>
                <a:ea typeface="Arial" panose="020B0604020202020204" pitchFamily="34" charset="0"/>
                <a:cs typeface="Arial" panose="020B0604020202020204" pitchFamily="34" charset="0"/>
              </a:rPr>
              <a:t>Yhteensovittava suunnittelu, yhteisestä tiedotuksesta sopiminen, kohtaamispaikkojen kävijöiden osallisuuden kehittäminen, seuranta ja arviointi</a:t>
            </a:r>
          </a:p>
          <a:p>
            <a:pPr marL="228600">
              <a:spcAft>
                <a:spcPts val="1100"/>
              </a:spcAft>
            </a:pPr>
            <a:r>
              <a:rPr lang="fi-FI" sz="1100" b="1" dirty="0">
                <a:solidFill>
                  <a:schemeClr val="tx1"/>
                </a:solidFill>
                <a:latin typeface="+mj-lt"/>
                <a:ea typeface="Arial" panose="020B0604020202020204" pitchFamily="34" charset="0"/>
                <a:cs typeface="Arial" panose="020B0604020202020204" pitchFamily="34" charset="0"/>
              </a:rPr>
              <a:t>Kokoukset</a:t>
            </a:r>
            <a:r>
              <a:rPr lang="fi-FI" sz="1100" dirty="0">
                <a:solidFill>
                  <a:schemeClr val="tx1"/>
                </a:solidFill>
                <a:latin typeface="+mj-lt"/>
                <a:ea typeface="Arial" panose="020B0604020202020204" pitchFamily="34" charset="0"/>
                <a:cs typeface="Arial" panose="020B0604020202020204" pitchFamily="34" charset="0"/>
              </a:rPr>
              <a:t> 4 kertaa vuodessa</a:t>
            </a:r>
            <a:endParaRPr lang="fi-FI" sz="1100" dirty="0">
              <a:solidFill>
                <a:schemeClr val="tx1"/>
              </a:solidFill>
              <a:effectLst/>
              <a:latin typeface="+mj-lt"/>
              <a:ea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DFD0F9F-D4B1-5AC8-16AB-D0885BEA8276}"/>
              </a:ext>
            </a:extLst>
          </p:cNvPr>
          <p:cNvSpPr/>
          <p:nvPr/>
        </p:nvSpPr>
        <p:spPr>
          <a:xfrm>
            <a:off x="7691906" y="1842446"/>
            <a:ext cx="3891046" cy="4514027"/>
          </a:xfrm>
          <a:prstGeom prst="roundRect">
            <a:avLst>
              <a:gd name="adj" fmla="val 1069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spcAft>
                <a:spcPts val="1100"/>
              </a:spcAft>
            </a:pPr>
            <a:r>
              <a:rPr lang="fi-FI" sz="1600" b="1" dirty="0">
                <a:solidFill>
                  <a:schemeClr val="tx1"/>
                </a:solidFill>
                <a:latin typeface="+mj-lt"/>
                <a:ea typeface="Lato" panose="020F0502020204030203" pitchFamily="34" charset="0"/>
                <a:cs typeface="Lato" panose="020F0502020204030203" pitchFamily="34" charset="0"/>
              </a:rPr>
              <a:t>Kohtaamispaikkaverkosto</a:t>
            </a:r>
            <a:endParaRPr lang="fi-FI" sz="1600" b="1" dirty="0">
              <a:solidFill>
                <a:schemeClr val="tx1"/>
              </a:solidFill>
              <a:effectLst/>
              <a:latin typeface="+mj-lt"/>
              <a:ea typeface="Verdana" panose="020B0604030504040204" pitchFamily="34" charset="0"/>
              <a:cs typeface="Verdana" panose="020B0604030504040204" pitchFamily="34" charset="0"/>
            </a:endParaRPr>
          </a:p>
          <a:p>
            <a:pPr marL="228600">
              <a:spcAft>
                <a:spcPts val="1100"/>
              </a:spcAft>
            </a:pPr>
            <a:r>
              <a:rPr lang="fi-FI" sz="1100" b="1" dirty="0">
                <a:solidFill>
                  <a:schemeClr val="tx1"/>
                </a:solidFill>
                <a:effectLst/>
                <a:latin typeface="+mj-lt"/>
                <a:ea typeface="Verdana" panose="020B0604030504040204" pitchFamily="34" charset="0"/>
                <a:cs typeface="Verdana" panose="020B0604030504040204" pitchFamily="34" charset="0"/>
              </a:rPr>
              <a:t>Osallistujat. </a:t>
            </a:r>
            <a:r>
              <a:rPr lang="fi-FI" sz="1100" dirty="0">
                <a:solidFill>
                  <a:schemeClr val="tx1"/>
                </a:solidFill>
                <a:effectLst/>
                <a:latin typeface="+mj-lt"/>
                <a:ea typeface="Verdana" panose="020B0604030504040204" pitchFamily="34" charset="0"/>
                <a:cs typeface="Verdana" panose="020B0604030504040204" pitchFamily="34" charset="0"/>
              </a:rPr>
              <a:t>Tietyn kunnan tai alueen kohtaamispaikkojen edustajat sekä toimijat, jotka osallistuvat kohtaamispaikkatoimintaan jalkautumalla sinne.</a:t>
            </a:r>
          </a:p>
          <a:p>
            <a:pPr marL="228600">
              <a:spcAft>
                <a:spcPts val="1100"/>
              </a:spcAft>
            </a:pPr>
            <a:r>
              <a:rPr lang="fi-FI" sz="1100" b="1" dirty="0">
                <a:solidFill>
                  <a:schemeClr val="tx1"/>
                </a:solidFill>
                <a:effectLst/>
                <a:latin typeface="+mj-lt"/>
                <a:ea typeface="Verdana" panose="020B0604030504040204" pitchFamily="34" charset="0"/>
                <a:cs typeface="Verdana" panose="020B0604030504040204" pitchFamily="34" charset="0"/>
              </a:rPr>
              <a:t>Tavoitteet</a:t>
            </a:r>
            <a:r>
              <a:rPr lang="fi-FI" sz="1100" b="1" dirty="0">
                <a:solidFill>
                  <a:schemeClr val="tx1"/>
                </a:solidFill>
                <a:latin typeface="+mj-lt"/>
                <a:ea typeface="Verdana" panose="020B0604030504040204" pitchFamily="34" charset="0"/>
                <a:cs typeface="Verdana" panose="020B0604030504040204" pitchFamily="34" charset="0"/>
              </a:rPr>
              <a:t>. </a:t>
            </a:r>
            <a:r>
              <a:rPr lang="fi-FI" sz="1100" dirty="0">
                <a:solidFill>
                  <a:schemeClr val="tx1"/>
                </a:solidFill>
                <a:latin typeface="+mj-lt"/>
                <a:ea typeface="Verdana" panose="020B0604030504040204" pitchFamily="34" charset="0"/>
                <a:cs typeface="Verdana" panose="020B0604030504040204" pitchFamily="34" charset="0"/>
              </a:rPr>
              <a:t>Kaksipuolisen a</a:t>
            </a:r>
            <a:r>
              <a:rPr lang="fi-FI" sz="1100" dirty="0">
                <a:solidFill>
                  <a:schemeClr val="tx1"/>
                </a:solidFill>
                <a:effectLst/>
                <a:latin typeface="+mj-lt"/>
                <a:ea typeface="Verdana" panose="020B0604030504040204" pitchFamily="34" charset="0"/>
                <a:cs typeface="Verdana" panose="020B0604030504040204" pitchFamily="34" charset="0"/>
              </a:rPr>
              <a:t>siakasohjauksen parantaminen, neuvonnan ja ohjauksen tuominen kohtaamispaikkoihin, eri toimijoiden yhteistyön tiivistäminen, toiminnan katvealueiden tunnistaminen</a:t>
            </a:r>
          </a:p>
          <a:p>
            <a:pPr marL="228600">
              <a:spcAft>
                <a:spcPts val="1100"/>
              </a:spcAft>
            </a:pPr>
            <a:r>
              <a:rPr lang="fi-FI" sz="1100" b="1" dirty="0">
                <a:solidFill>
                  <a:schemeClr val="tx1"/>
                </a:solidFill>
                <a:effectLst/>
                <a:latin typeface="+mj-lt"/>
                <a:ea typeface="Verdana" panose="020B0604030504040204" pitchFamily="34" charset="0"/>
                <a:cs typeface="Verdana" panose="020B0604030504040204" pitchFamily="34" charset="0"/>
              </a:rPr>
              <a:t>Tehtävät</a:t>
            </a:r>
            <a:r>
              <a:rPr lang="fi-FI" sz="1100" b="1" dirty="0">
                <a:solidFill>
                  <a:schemeClr val="tx1"/>
                </a:solidFill>
                <a:latin typeface="+mj-lt"/>
                <a:ea typeface="Verdana" panose="020B0604030504040204" pitchFamily="34" charset="0"/>
                <a:cs typeface="Verdana" panose="020B0604030504040204" pitchFamily="34" charset="0"/>
              </a:rPr>
              <a:t>. </a:t>
            </a:r>
            <a:r>
              <a:rPr lang="fi-FI" sz="1100" dirty="0">
                <a:solidFill>
                  <a:schemeClr val="tx1"/>
                </a:solidFill>
                <a:effectLst/>
                <a:latin typeface="+mj-lt"/>
                <a:ea typeface="Verdana" panose="020B0604030504040204" pitchFamily="34" charset="0"/>
                <a:cs typeface="Verdana" panose="020B0604030504040204" pitchFamily="34" charset="0"/>
              </a:rPr>
              <a:t>Kohtaamispaikkoihin jalkautumisen koordinointi, sisäinen viestintä eri toimijoiden välillä, asiakasohjauksen kehittäminen, viestinviejä kohtaamispaikkatoiminnan ja hyvinvointialueen välillä</a:t>
            </a:r>
          </a:p>
          <a:p>
            <a:pPr marL="228600">
              <a:spcAft>
                <a:spcPts val="1100"/>
              </a:spcAft>
            </a:pPr>
            <a:r>
              <a:rPr lang="fi-FI" sz="1100" b="1" dirty="0">
                <a:solidFill>
                  <a:schemeClr val="tx1"/>
                </a:solidFill>
                <a:effectLst/>
                <a:latin typeface="+mj-lt"/>
                <a:ea typeface="Verdana" panose="020B0604030504040204" pitchFamily="34" charset="0"/>
                <a:cs typeface="Verdana" panose="020B0604030504040204" pitchFamily="34" charset="0"/>
              </a:rPr>
              <a:t>Kokoukset</a:t>
            </a:r>
            <a:r>
              <a:rPr lang="fi-FI" sz="1100" dirty="0">
                <a:solidFill>
                  <a:schemeClr val="tx1"/>
                </a:solidFill>
                <a:effectLst/>
                <a:latin typeface="+mj-lt"/>
                <a:ea typeface="Verdana" panose="020B0604030504040204" pitchFamily="34" charset="0"/>
                <a:cs typeface="Verdana" panose="020B0604030504040204" pitchFamily="34" charset="0"/>
              </a:rPr>
              <a:t> 2-4 kertaa vuodessa</a:t>
            </a:r>
          </a:p>
        </p:txBody>
      </p:sp>
      <p:sp>
        <p:nvSpPr>
          <p:cNvPr id="9" name="Circular Arrow 8">
            <a:extLst>
              <a:ext uri="{FF2B5EF4-FFF2-40B4-BE49-F238E27FC236}">
                <a16:creationId xmlns:a16="http://schemas.microsoft.com/office/drawing/2014/main" id="{89FA1F58-C0C2-710F-D7AA-8FB43CFEB23D}"/>
              </a:ext>
            </a:extLst>
          </p:cNvPr>
          <p:cNvSpPr/>
          <p:nvPr/>
        </p:nvSpPr>
        <p:spPr>
          <a:xfrm>
            <a:off x="4197054" y="1589259"/>
            <a:ext cx="2313773" cy="2274384"/>
          </a:xfrm>
          <a:prstGeom prst="circular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tx1"/>
              </a:solidFill>
            </a:endParaRPr>
          </a:p>
        </p:txBody>
      </p:sp>
      <p:sp>
        <p:nvSpPr>
          <p:cNvPr id="10" name="Circular Arrow 9">
            <a:extLst>
              <a:ext uri="{FF2B5EF4-FFF2-40B4-BE49-F238E27FC236}">
                <a16:creationId xmlns:a16="http://schemas.microsoft.com/office/drawing/2014/main" id="{60D0F093-FB3F-E5E4-DF2A-F770BEAAF26A}"/>
              </a:ext>
            </a:extLst>
          </p:cNvPr>
          <p:cNvSpPr/>
          <p:nvPr/>
        </p:nvSpPr>
        <p:spPr>
          <a:xfrm flipH="1" flipV="1">
            <a:off x="5909246" y="4218921"/>
            <a:ext cx="2237717" cy="2295510"/>
          </a:xfrm>
          <a:prstGeom prst="circular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tx1"/>
              </a:solidFill>
            </a:endParaRPr>
          </a:p>
        </p:txBody>
      </p:sp>
      <p:sp>
        <p:nvSpPr>
          <p:cNvPr id="11" name="TextBox 10">
            <a:extLst>
              <a:ext uri="{FF2B5EF4-FFF2-40B4-BE49-F238E27FC236}">
                <a16:creationId xmlns:a16="http://schemas.microsoft.com/office/drawing/2014/main" id="{D3B071A7-9F42-D260-42EA-F6E8B5915C39}"/>
              </a:ext>
            </a:extLst>
          </p:cNvPr>
          <p:cNvSpPr txBox="1"/>
          <p:nvPr/>
        </p:nvSpPr>
        <p:spPr>
          <a:xfrm>
            <a:off x="4897084" y="2197777"/>
            <a:ext cx="913712" cy="184666"/>
          </a:xfrm>
          <a:prstGeom prst="rect">
            <a:avLst/>
          </a:prstGeom>
          <a:noFill/>
        </p:spPr>
        <p:txBody>
          <a:bodyPr wrap="none" lIns="0" tIns="0" rIns="0" bIns="0" rtlCol="0">
            <a:spAutoFit/>
          </a:bodyPr>
          <a:lstStyle/>
          <a:p>
            <a:pPr algn="l"/>
            <a:r>
              <a:rPr lang="en-FI" sz="1200" i="1">
                <a:latin typeface="Work Sans" pitchFamily="2" charset="77"/>
              </a:rPr>
              <a:t>vuoropuhelu</a:t>
            </a:r>
          </a:p>
        </p:txBody>
      </p:sp>
      <p:sp>
        <p:nvSpPr>
          <p:cNvPr id="12" name="TextBox 11">
            <a:extLst>
              <a:ext uri="{FF2B5EF4-FFF2-40B4-BE49-F238E27FC236}">
                <a16:creationId xmlns:a16="http://schemas.microsoft.com/office/drawing/2014/main" id="{6642D1C5-DDC1-E2CE-008E-1FAB05A346ED}"/>
              </a:ext>
            </a:extLst>
          </p:cNvPr>
          <p:cNvSpPr txBox="1"/>
          <p:nvPr/>
        </p:nvSpPr>
        <p:spPr>
          <a:xfrm>
            <a:off x="6571248" y="5657728"/>
            <a:ext cx="913712" cy="184666"/>
          </a:xfrm>
          <a:prstGeom prst="rect">
            <a:avLst/>
          </a:prstGeom>
          <a:noFill/>
        </p:spPr>
        <p:txBody>
          <a:bodyPr wrap="none" lIns="0" tIns="0" rIns="0" bIns="0" rtlCol="0">
            <a:spAutoFit/>
          </a:bodyPr>
          <a:lstStyle/>
          <a:p>
            <a:pPr algn="l"/>
            <a:r>
              <a:rPr lang="en-FI" sz="1200" i="1">
                <a:latin typeface="Work Sans" pitchFamily="2" charset="77"/>
              </a:rPr>
              <a:t>vuoropuhelu</a:t>
            </a:r>
          </a:p>
        </p:txBody>
      </p:sp>
      <p:pic>
        <p:nvPicPr>
          <p:cNvPr id="3" name="Kuva 2" descr="Kuva, joka sisältää kohteen teksti, vektorigrafiikka, clipart-kuva&#10;&#10;Kuvaus luotu automaattisesti">
            <a:extLst>
              <a:ext uri="{FF2B5EF4-FFF2-40B4-BE49-F238E27FC236}">
                <a16:creationId xmlns:a16="http://schemas.microsoft.com/office/drawing/2014/main" id="{3692CA80-EF03-E3DE-556D-73BCC688B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7084" y="2873000"/>
            <a:ext cx="2589513" cy="1683712"/>
          </a:xfrm>
          <a:prstGeom prst="rect">
            <a:avLst/>
          </a:prstGeom>
        </p:spPr>
      </p:pic>
      <p:sp>
        <p:nvSpPr>
          <p:cNvPr id="4" name="Ellipsi 3">
            <a:extLst>
              <a:ext uri="{FF2B5EF4-FFF2-40B4-BE49-F238E27FC236}">
                <a16:creationId xmlns:a16="http://schemas.microsoft.com/office/drawing/2014/main" id="{D793920E-9CAD-5D1B-7738-6ECDD533BB79}"/>
              </a:ext>
            </a:extLst>
          </p:cNvPr>
          <p:cNvSpPr/>
          <p:nvPr/>
        </p:nvSpPr>
        <p:spPr>
          <a:xfrm>
            <a:off x="9844444" y="174580"/>
            <a:ext cx="2274916" cy="13454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spAutoFit/>
          </a:bodyPr>
          <a:lstStyle/>
          <a:p>
            <a:pPr algn="ctr"/>
            <a:r>
              <a:rPr lang="fi-FI" sz="1200" dirty="0"/>
              <a:t>Muokattu kunnittain verkostoille sopivaksi</a:t>
            </a:r>
          </a:p>
        </p:txBody>
      </p:sp>
    </p:spTree>
    <p:extLst>
      <p:ext uri="{BB962C8B-B14F-4D97-AF65-F5344CB8AC3E}">
        <p14:creationId xmlns:p14="http://schemas.microsoft.com/office/powerpoint/2010/main" val="117110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34757A-5A14-4876-0B6F-A55B34EF94CD}"/>
              </a:ext>
            </a:extLst>
          </p:cNvPr>
          <p:cNvSpPr>
            <a:spLocks noGrp="1"/>
          </p:cNvSpPr>
          <p:nvPr>
            <p:ph type="title"/>
          </p:nvPr>
        </p:nvSpPr>
        <p:spPr/>
        <p:txBody>
          <a:bodyPr/>
          <a:lstStyle/>
          <a:p>
            <a:r>
              <a:rPr lang="fi-FI" sz="3200" dirty="0">
                <a:ea typeface="Lato" panose="020F0502020204030203" pitchFamily="34" charset="0"/>
                <a:cs typeface="Lato" panose="020F0502020204030203" pitchFamily="34" charset="0"/>
              </a:rPr>
              <a:t>Kohtaamispaikkatoiminnan koordinointi Kauniaisissa </a:t>
            </a:r>
            <a:endParaRPr lang="fi-FI" dirty="0"/>
          </a:p>
        </p:txBody>
      </p:sp>
      <p:sp>
        <p:nvSpPr>
          <p:cNvPr id="3" name="Dian numeron paikkamerkki 2">
            <a:extLst>
              <a:ext uri="{FF2B5EF4-FFF2-40B4-BE49-F238E27FC236}">
                <a16:creationId xmlns:a16="http://schemas.microsoft.com/office/drawing/2014/main" id="{4AA0D646-B51C-158E-7AAE-971487F7ACA6}"/>
              </a:ext>
            </a:extLst>
          </p:cNvPr>
          <p:cNvSpPr>
            <a:spLocks noGrp="1"/>
          </p:cNvSpPr>
          <p:nvPr>
            <p:ph type="sldNum" sz="quarter" idx="12"/>
          </p:nvPr>
        </p:nvSpPr>
        <p:spPr/>
        <p:txBody>
          <a:bodyPr/>
          <a:lstStyle/>
          <a:p>
            <a:fld id="{07F0CC26-4241-4995-BDB3-9E0D3B0C702B}" type="slidenum">
              <a:rPr lang="fi-FI" smtClean="0"/>
              <a:t>7</a:t>
            </a:fld>
            <a:endParaRPr lang="fi-FI"/>
          </a:p>
        </p:txBody>
      </p:sp>
      <p:sp>
        <p:nvSpPr>
          <p:cNvPr id="4" name="Rounded Rectangle 1">
            <a:extLst>
              <a:ext uri="{FF2B5EF4-FFF2-40B4-BE49-F238E27FC236}">
                <a16:creationId xmlns:a16="http://schemas.microsoft.com/office/drawing/2014/main" id="{8212A6E2-D568-B214-C6AC-B5FA5C7F268A}"/>
              </a:ext>
            </a:extLst>
          </p:cNvPr>
          <p:cNvSpPr/>
          <p:nvPr/>
        </p:nvSpPr>
        <p:spPr>
          <a:xfrm>
            <a:off x="734049" y="1842446"/>
            <a:ext cx="3891046" cy="4514027"/>
          </a:xfrm>
          <a:prstGeom prst="roundRect">
            <a:avLst>
              <a:gd name="adj" fmla="val 1117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b="1" dirty="0">
                <a:solidFill>
                  <a:schemeClr val="tx1"/>
                </a:solidFill>
                <a:latin typeface="+mj-lt"/>
                <a:ea typeface="Lato" panose="020F0502020204030203" pitchFamily="34" charset="0"/>
                <a:cs typeface="Lato" panose="020F0502020204030203" pitchFamily="34" charset="0"/>
              </a:rPr>
              <a:t>Kohtaamispaikkatoimijoiden </a:t>
            </a:r>
          </a:p>
          <a:p>
            <a:r>
              <a:rPr lang="fi-FI" sz="1600" b="1" dirty="0">
                <a:solidFill>
                  <a:schemeClr val="tx1"/>
                </a:solidFill>
                <a:latin typeface="+mj-lt"/>
                <a:ea typeface="Lato" panose="020F0502020204030203" pitchFamily="34" charset="0"/>
                <a:cs typeface="Lato" panose="020F0502020204030203" pitchFamily="34" charset="0"/>
              </a:rPr>
              <a:t>verkosto</a:t>
            </a:r>
          </a:p>
          <a:p>
            <a:endParaRPr lang="en-FI" sz="1400" b="1" dirty="0">
              <a:solidFill>
                <a:schemeClr val="tx1"/>
              </a:solidFill>
              <a:latin typeface="+mj-lt"/>
            </a:endParaRPr>
          </a:p>
          <a:p>
            <a:pPr marL="228600">
              <a:spcAft>
                <a:spcPts val="1100"/>
              </a:spcAft>
            </a:pPr>
            <a:r>
              <a:rPr lang="fi-FI" sz="1100" b="1" dirty="0">
                <a:solidFill>
                  <a:schemeClr val="tx1"/>
                </a:solidFill>
                <a:effectLst/>
                <a:latin typeface="+mj-lt"/>
                <a:ea typeface="Arial" panose="020B0604020202020204" pitchFamily="34" charset="0"/>
                <a:cs typeface="Arial" panose="020B0604020202020204" pitchFamily="34" charset="0"/>
              </a:rPr>
              <a:t>Osallistujat</a:t>
            </a:r>
            <a:r>
              <a:rPr lang="fi-FI" sz="1100" b="1" dirty="0">
                <a:solidFill>
                  <a:schemeClr val="tx1"/>
                </a:solidFill>
                <a:latin typeface="+mj-lt"/>
                <a:ea typeface="Arial" panose="020B0604020202020204" pitchFamily="34" charset="0"/>
                <a:cs typeface="Arial" panose="020B0604020202020204" pitchFamily="34" charset="0"/>
              </a:rPr>
              <a:t>. </a:t>
            </a:r>
            <a:r>
              <a:rPr lang="fi-FI" sz="1100" dirty="0">
                <a:solidFill>
                  <a:schemeClr val="tx1"/>
                </a:solidFill>
                <a:latin typeface="+mj-lt"/>
                <a:ea typeface="Arial" panose="020B0604020202020204" pitchFamily="34" charset="0"/>
                <a:cs typeface="Arial" panose="020B0604020202020204" pitchFamily="34" charset="0"/>
              </a:rPr>
              <a:t>Kohtaamispaikan työntekijät ja sinne jalkautuvat toimijat </a:t>
            </a:r>
            <a:r>
              <a:rPr lang="fi-FI" sz="1100" dirty="0">
                <a:solidFill>
                  <a:schemeClr val="tx1"/>
                </a:solidFill>
                <a:effectLst/>
                <a:latin typeface="+mj-lt"/>
                <a:ea typeface="Arial" panose="020B0604020202020204" pitchFamily="34" charset="0"/>
                <a:cs typeface="Arial" panose="020B0604020202020204" pitchFamily="34" charset="0"/>
              </a:rPr>
              <a:t>esim. </a:t>
            </a:r>
            <a:r>
              <a:rPr lang="fi-FI" sz="1100" dirty="0" err="1">
                <a:solidFill>
                  <a:schemeClr val="tx1"/>
                </a:solidFill>
                <a:effectLst/>
                <a:latin typeface="+mj-lt"/>
                <a:ea typeface="Arial" panose="020B0604020202020204" pitchFamily="34" charset="0"/>
                <a:cs typeface="Arial" panose="020B0604020202020204" pitchFamily="34" charset="0"/>
              </a:rPr>
              <a:t>seurakunta,MLL</a:t>
            </a:r>
            <a:r>
              <a:rPr lang="fi-FI" sz="1100" dirty="0">
                <a:solidFill>
                  <a:schemeClr val="tx1"/>
                </a:solidFill>
                <a:effectLst/>
                <a:latin typeface="+mj-lt"/>
                <a:ea typeface="Arial" panose="020B0604020202020204" pitchFamily="34" charset="0"/>
                <a:cs typeface="Arial" panose="020B0604020202020204" pitchFamily="34" charset="0"/>
              </a:rPr>
              <a:t>, kunnan varhaiskasvatus, maahanmuuttopalvelut, L-U lapsiperhepalvelut</a:t>
            </a:r>
          </a:p>
          <a:p>
            <a:pPr marL="228600">
              <a:spcAft>
                <a:spcPts val="1100"/>
              </a:spcAft>
            </a:pPr>
            <a:r>
              <a:rPr lang="fi-FI" sz="1100" b="1" dirty="0">
                <a:solidFill>
                  <a:schemeClr val="tx1"/>
                </a:solidFill>
                <a:effectLst/>
                <a:latin typeface="+mj-lt"/>
                <a:ea typeface="Arial" panose="020B0604020202020204" pitchFamily="34" charset="0"/>
                <a:cs typeface="Arial" panose="020B0604020202020204" pitchFamily="34" charset="0"/>
              </a:rPr>
              <a:t>Tavoitteet</a:t>
            </a:r>
            <a:r>
              <a:rPr lang="fi-FI" sz="1100" b="1" dirty="0">
                <a:solidFill>
                  <a:schemeClr val="tx1"/>
                </a:solidFill>
                <a:latin typeface="+mj-lt"/>
                <a:ea typeface="Arial" panose="020B0604020202020204" pitchFamily="34" charset="0"/>
                <a:cs typeface="Arial" panose="020B0604020202020204" pitchFamily="34" charset="0"/>
              </a:rPr>
              <a:t>. </a:t>
            </a:r>
            <a:r>
              <a:rPr lang="fi-FI" sz="1100" dirty="0">
                <a:solidFill>
                  <a:schemeClr val="tx1"/>
                </a:solidFill>
                <a:effectLst/>
                <a:latin typeface="+mj-lt"/>
                <a:ea typeface="Arial" panose="020B0604020202020204" pitchFamily="34" charset="0"/>
                <a:cs typeface="Arial" panose="020B0604020202020204" pitchFamily="34" charset="0"/>
              </a:rPr>
              <a:t>Eri kohtaamispaikkatoimijoiden yhteistyön tiivistäminen, päällekkäisyyksien välttäminen, yhteisen tiedotuksen lisääminen, yhtenäinen seuranta ja arviointi, perheiden osallistamisen vahvistaminen</a:t>
            </a:r>
          </a:p>
          <a:p>
            <a:pPr marL="228600">
              <a:spcAft>
                <a:spcPts val="1100"/>
              </a:spcAft>
            </a:pPr>
            <a:r>
              <a:rPr lang="fi-FI" sz="1100" b="1" dirty="0">
                <a:solidFill>
                  <a:schemeClr val="tx1"/>
                </a:solidFill>
                <a:effectLst/>
                <a:latin typeface="+mj-lt"/>
                <a:ea typeface="Arial" panose="020B0604020202020204" pitchFamily="34" charset="0"/>
                <a:cs typeface="Arial" panose="020B0604020202020204" pitchFamily="34" charset="0"/>
              </a:rPr>
              <a:t>Tehtävät</a:t>
            </a:r>
            <a:r>
              <a:rPr lang="fi-FI" sz="1100" b="1" dirty="0">
                <a:solidFill>
                  <a:schemeClr val="tx1"/>
                </a:solidFill>
                <a:latin typeface="+mj-lt"/>
                <a:ea typeface="Arial" panose="020B0604020202020204" pitchFamily="34" charset="0"/>
                <a:cs typeface="Arial" panose="020B0604020202020204" pitchFamily="34" charset="0"/>
              </a:rPr>
              <a:t>. </a:t>
            </a:r>
            <a:r>
              <a:rPr lang="fi-FI" sz="1100" dirty="0">
                <a:solidFill>
                  <a:schemeClr val="tx1"/>
                </a:solidFill>
                <a:effectLst/>
                <a:latin typeface="+mj-lt"/>
                <a:ea typeface="Arial" panose="020B0604020202020204" pitchFamily="34" charset="0"/>
                <a:cs typeface="Arial" panose="020B0604020202020204" pitchFamily="34" charset="0"/>
              </a:rPr>
              <a:t>Yhteensovittava suunnittelu, yhteisestä tiedotuksesta sopiminen, kohtaamispaikkojen kävijöiden osallisuuden kehittäminen, seuranta ja arviointi</a:t>
            </a:r>
          </a:p>
          <a:p>
            <a:pPr marL="228600">
              <a:spcAft>
                <a:spcPts val="1100"/>
              </a:spcAft>
            </a:pPr>
            <a:r>
              <a:rPr lang="fi-FI" sz="1100" b="1" dirty="0">
                <a:solidFill>
                  <a:schemeClr val="tx1"/>
                </a:solidFill>
                <a:latin typeface="+mj-lt"/>
                <a:ea typeface="Arial" panose="020B0604020202020204" pitchFamily="34" charset="0"/>
                <a:cs typeface="Arial" panose="020B0604020202020204" pitchFamily="34" charset="0"/>
              </a:rPr>
              <a:t>Kokoukset</a:t>
            </a:r>
            <a:r>
              <a:rPr lang="fi-FI" sz="1100" dirty="0">
                <a:solidFill>
                  <a:schemeClr val="tx1"/>
                </a:solidFill>
                <a:latin typeface="+mj-lt"/>
                <a:ea typeface="Arial" panose="020B0604020202020204" pitchFamily="34" charset="0"/>
                <a:cs typeface="Arial" panose="020B0604020202020204" pitchFamily="34" charset="0"/>
              </a:rPr>
              <a:t> 4 kertaa vuodessa</a:t>
            </a:r>
            <a:endParaRPr lang="fi-FI" sz="1100" dirty="0">
              <a:solidFill>
                <a:schemeClr val="tx1"/>
              </a:solidFill>
              <a:effectLst/>
              <a:latin typeface="+mj-lt"/>
              <a:ea typeface="Arial" panose="020B0604020202020204" pitchFamily="34" charset="0"/>
              <a:cs typeface="Arial" panose="020B0604020202020204" pitchFamily="34" charset="0"/>
            </a:endParaRPr>
          </a:p>
        </p:txBody>
      </p:sp>
      <p:pic>
        <p:nvPicPr>
          <p:cNvPr id="5" name="Kuva 4">
            <a:extLst>
              <a:ext uri="{FF2B5EF4-FFF2-40B4-BE49-F238E27FC236}">
                <a16:creationId xmlns:a16="http://schemas.microsoft.com/office/drawing/2014/main" id="{747B03FA-72E1-8AE7-5E65-AFF0324C77ED}"/>
              </a:ext>
            </a:extLst>
          </p:cNvPr>
          <p:cNvPicPr>
            <a:picLocks noChangeAspect="1"/>
          </p:cNvPicPr>
          <p:nvPr/>
        </p:nvPicPr>
        <p:blipFill>
          <a:blip r:embed="rId2"/>
          <a:stretch>
            <a:fillRect/>
          </a:stretch>
        </p:blipFill>
        <p:spPr>
          <a:xfrm>
            <a:off x="8108885" y="1838823"/>
            <a:ext cx="3609145" cy="4517528"/>
          </a:xfrm>
          <a:prstGeom prst="rect">
            <a:avLst/>
          </a:prstGeom>
        </p:spPr>
      </p:pic>
      <p:pic>
        <p:nvPicPr>
          <p:cNvPr id="6" name="Kuva 5" descr="Kuva, joka sisältää kohteen teksti, vektorigrafiikka, clipart-kuva&#10;&#10;Kuvaus luotu automaattisesti">
            <a:extLst>
              <a:ext uri="{FF2B5EF4-FFF2-40B4-BE49-F238E27FC236}">
                <a16:creationId xmlns:a16="http://schemas.microsoft.com/office/drawing/2014/main" id="{6BAB94F6-AFBB-A63D-C29A-776FDE8EDE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920" y="3075206"/>
            <a:ext cx="2589513" cy="1683712"/>
          </a:xfrm>
          <a:prstGeom prst="rect">
            <a:avLst/>
          </a:prstGeom>
        </p:spPr>
      </p:pic>
      <p:sp>
        <p:nvSpPr>
          <p:cNvPr id="7" name="Circular Arrow 8">
            <a:extLst>
              <a:ext uri="{FF2B5EF4-FFF2-40B4-BE49-F238E27FC236}">
                <a16:creationId xmlns:a16="http://schemas.microsoft.com/office/drawing/2014/main" id="{532787DE-E4DC-DA0A-6363-77530089FF9F}"/>
              </a:ext>
            </a:extLst>
          </p:cNvPr>
          <p:cNvSpPr/>
          <p:nvPr/>
        </p:nvSpPr>
        <p:spPr>
          <a:xfrm>
            <a:off x="4197054" y="1589259"/>
            <a:ext cx="2313773" cy="2274384"/>
          </a:xfrm>
          <a:prstGeom prst="circular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tx1"/>
              </a:solidFill>
            </a:endParaRPr>
          </a:p>
        </p:txBody>
      </p:sp>
      <p:sp>
        <p:nvSpPr>
          <p:cNvPr id="8" name="Circular Arrow 9">
            <a:extLst>
              <a:ext uri="{FF2B5EF4-FFF2-40B4-BE49-F238E27FC236}">
                <a16:creationId xmlns:a16="http://schemas.microsoft.com/office/drawing/2014/main" id="{E57BC302-B057-2BF1-7B98-83A2C98FE69E}"/>
              </a:ext>
            </a:extLst>
          </p:cNvPr>
          <p:cNvSpPr/>
          <p:nvPr/>
        </p:nvSpPr>
        <p:spPr>
          <a:xfrm flipH="1" flipV="1">
            <a:off x="6303308" y="4233702"/>
            <a:ext cx="2237717" cy="2295510"/>
          </a:xfrm>
          <a:prstGeom prst="circular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tx1"/>
              </a:solidFill>
            </a:endParaRPr>
          </a:p>
        </p:txBody>
      </p:sp>
      <p:sp>
        <p:nvSpPr>
          <p:cNvPr id="9" name="TextBox 10">
            <a:extLst>
              <a:ext uri="{FF2B5EF4-FFF2-40B4-BE49-F238E27FC236}">
                <a16:creationId xmlns:a16="http://schemas.microsoft.com/office/drawing/2014/main" id="{F609B7D4-2F72-0BA3-B074-0DF798274D36}"/>
              </a:ext>
            </a:extLst>
          </p:cNvPr>
          <p:cNvSpPr txBox="1"/>
          <p:nvPr/>
        </p:nvSpPr>
        <p:spPr>
          <a:xfrm>
            <a:off x="4897084" y="2197777"/>
            <a:ext cx="913712" cy="184666"/>
          </a:xfrm>
          <a:prstGeom prst="rect">
            <a:avLst/>
          </a:prstGeom>
          <a:noFill/>
        </p:spPr>
        <p:txBody>
          <a:bodyPr wrap="none" lIns="0" tIns="0" rIns="0" bIns="0" rtlCol="0">
            <a:spAutoFit/>
          </a:bodyPr>
          <a:lstStyle/>
          <a:p>
            <a:pPr algn="l"/>
            <a:r>
              <a:rPr lang="en-FI" sz="1200" i="1" dirty="0">
                <a:latin typeface="Work Sans" pitchFamily="2" charset="77"/>
              </a:rPr>
              <a:t>vuoropuhelu</a:t>
            </a:r>
          </a:p>
        </p:txBody>
      </p:sp>
      <p:sp>
        <p:nvSpPr>
          <p:cNvPr id="11" name="TextBox 11">
            <a:extLst>
              <a:ext uri="{FF2B5EF4-FFF2-40B4-BE49-F238E27FC236}">
                <a16:creationId xmlns:a16="http://schemas.microsoft.com/office/drawing/2014/main" id="{B333A32A-E615-1CE0-1D6A-DEA09D906BFA}"/>
              </a:ext>
            </a:extLst>
          </p:cNvPr>
          <p:cNvSpPr txBox="1"/>
          <p:nvPr/>
        </p:nvSpPr>
        <p:spPr>
          <a:xfrm>
            <a:off x="6866466" y="5451680"/>
            <a:ext cx="926165" cy="187119"/>
          </a:xfrm>
          <a:prstGeom prst="rect">
            <a:avLst/>
          </a:prstGeom>
          <a:noFill/>
        </p:spPr>
        <p:txBody>
          <a:bodyPr wrap="square" lIns="0" tIns="0" rIns="0" bIns="0" rtlCol="0">
            <a:spAutoFit/>
          </a:bodyPr>
          <a:lstStyle/>
          <a:p>
            <a:pPr algn="l"/>
            <a:r>
              <a:rPr lang="en-FI" sz="1200" i="1" dirty="0">
                <a:latin typeface="Work Sans" pitchFamily="2" charset="77"/>
              </a:rPr>
              <a:t>vuoropuhelu</a:t>
            </a:r>
          </a:p>
        </p:txBody>
      </p:sp>
    </p:spTree>
    <p:extLst>
      <p:ext uri="{BB962C8B-B14F-4D97-AF65-F5344CB8AC3E}">
        <p14:creationId xmlns:p14="http://schemas.microsoft.com/office/powerpoint/2010/main" val="53255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34757A-5A14-4876-0B6F-A55B34EF94CD}"/>
              </a:ext>
            </a:extLst>
          </p:cNvPr>
          <p:cNvSpPr>
            <a:spLocks noGrp="1"/>
          </p:cNvSpPr>
          <p:nvPr>
            <p:ph type="title"/>
          </p:nvPr>
        </p:nvSpPr>
        <p:spPr/>
        <p:txBody>
          <a:bodyPr/>
          <a:lstStyle/>
          <a:p>
            <a:r>
              <a:rPr lang="fi-FI" sz="3200" dirty="0">
                <a:ea typeface="Lato" panose="020F0502020204030203" pitchFamily="34" charset="0"/>
                <a:cs typeface="Lato" panose="020F0502020204030203" pitchFamily="34" charset="0"/>
              </a:rPr>
              <a:t>Kohtaamispaikkatoiminnan koordinointi </a:t>
            </a:r>
            <a:r>
              <a:rPr lang="fi-FI" dirty="0">
                <a:ea typeface="Lato" panose="020F0502020204030203" pitchFamily="34" charset="0"/>
                <a:cs typeface="Lato" panose="020F0502020204030203" pitchFamily="34" charset="0"/>
              </a:rPr>
              <a:t>Kirkkonummella</a:t>
            </a:r>
            <a:r>
              <a:rPr lang="fi-FI" sz="3200" dirty="0">
                <a:ea typeface="Lato" panose="020F0502020204030203" pitchFamily="34" charset="0"/>
                <a:cs typeface="Lato" panose="020F0502020204030203" pitchFamily="34" charset="0"/>
              </a:rPr>
              <a:t> </a:t>
            </a:r>
            <a:endParaRPr lang="fi-FI" dirty="0"/>
          </a:p>
        </p:txBody>
      </p:sp>
      <p:sp>
        <p:nvSpPr>
          <p:cNvPr id="3" name="Dian numeron paikkamerkki 2">
            <a:extLst>
              <a:ext uri="{FF2B5EF4-FFF2-40B4-BE49-F238E27FC236}">
                <a16:creationId xmlns:a16="http://schemas.microsoft.com/office/drawing/2014/main" id="{4AA0D646-B51C-158E-7AAE-971487F7ACA6}"/>
              </a:ext>
            </a:extLst>
          </p:cNvPr>
          <p:cNvSpPr>
            <a:spLocks noGrp="1"/>
          </p:cNvSpPr>
          <p:nvPr>
            <p:ph type="sldNum" sz="quarter" idx="12"/>
          </p:nvPr>
        </p:nvSpPr>
        <p:spPr/>
        <p:txBody>
          <a:bodyPr/>
          <a:lstStyle/>
          <a:p>
            <a:fld id="{07F0CC26-4241-4995-BDB3-9E0D3B0C702B}" type="slidenum">
              <a:rPr lang="fi-FI" smtClean="0"/>
              <a:t>8</a:t>
            </a:fld>
            <a:endParaRPr lang="fi-FI"/>
          </a:p>
        </p:txBody>
      </p:sp>
      <p:sp>
        <p:nvSpPr>
          <p:cNvPr id="4" name="Rounded Rectangle 1">
            <a:extLst>
              <a:ext uri="{FF2B5EF4-FFF2-40B4-BE49-F238E27FC236}">
                <a16:creationId xmlns:a16="http://schemas.microsoft.com/office/drawing/2014/main" id="{8212A6E2-D568-B214-C6AC-B5FA5C7F268A}"/>
              </a:ext>
            </a:extLst>
          </p:cNvPr>
          <p:cNvSpPr/>
          <p:nvPr/>
        </p:nvSpPr>
        <p:spPr>
          <a:xfrm>
            <a:off x="734049" y="1842446"/>
            <a:ext cx="3891046" cy="4514027"/>
          </a:xfrm>
          <a:prstGeom prst="roundRect">
            <a:avLst>
              <a:gd name="adj" fmla="val 1117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b="1" dirty="0">
                <a:solidFill>
                  <a:schemeClr val="tx1"/>
                </a:solidFill>
                <a:latin typeface="+mj-lt"/>
                <a:ea typeface="Lato" panose="020F0502020204030203" pitchFamily="34" charset="0"/>
                <a:cs typeface="Lato" panose="020F0502020204030203" pitchFamily="34" charset="0"/>
              </a:rPr>
              <a:t>Kohtaamispaikkatoimijoiden </a:t>
            </a:r>
          </a:p>
          <a:p>
            <a:r>
              <a:rPr lang="fi-FI" sz="1600" b="1" dirty="0">
                <a:solidFill>
                  <a:schemeClr val="tx1"/>
                </a:solidFill>
                <a:latin typeface="+mj-lt"/>
                <a:ea typeface="Lato" panose="020F0502020204030203" pitchFamily="34" charset="0"/>
                <a:cs typeface="Lato" panose="020F0502020204030203" pitchFamily="34" charset="0"/>
              </a:rPr>
              <a:t>verkosto</a:t>
            </a:r>
          </a:p>
          <a:p>
            <a:endParaRPr lang="en-FI" sz="1400" b="1" dirty="0">
              <a:solidFill>
                <a:schemeClr val="tx1"/>
              </a:solidFill>
              <a:latin typeface="+mj-lt"/>
            </a:endParaRPr>
          </a:p>
          <a:p>
            <a:pPr marL="228600">
              <a:spcAft>
                <a:spcPts val="1100"/>
              </a:spcAft>
            </a:pPr>
            <a:r>
              <a:rPr lang="fi-FI" sz="1100" b="1" dirty="0">
                <a:solidFill>
                  <a:schemeClr val="tx1"/>
                </a:solidFill>
                <a:effectLst/>
                <a:latin typeface="+mj-lt"/>
                <a:ea typeface="Arial" panose="020B0604020202020204" pitchFamily="34" charset="0"/>
                <a:cs typeface="Arial" panose="020B0604020202020204" pitchFamily="34" charset="0"/>
              </a:rPr>
              <a:t>Osallistujat</a:t>
            </a:r>
            <a:r>
              <a:rPr lang="fi-FI" sz="1100" b="1" dirty="0">
                <a:solidFill>
                  <a:schemeClr val="tx1"/>
                </a:solidFill>
                <a:latin typeface="+mj-lt"/>
                <a:ea typeface="Arial" panose="020B0604020202020204" pitchFamily="34" charset="0"/>
                <a:cs typeface="Arial" panose="020B0604020202020204" pitchFamily="34" charset="0"/>
              </a:rPr>
              <a:t>. </a:t>
            </a:r>
            <a:r>
              <a:rPr lang="fi-FI" sz="1100" dirty="0">
                <a:solidFill>
                  <a:schemeClr val="tx1"/>
                </a:solidFill>
                <a:latin typeface="+mj-lt"/>
                <a:ea typeface="Arial" panose="020B0604020202020204" pitchFamily="34" charset="0"/>
                <a:cs typeface="Arial" panose="020B0604020202020204" pitchFamily="34" charset="0"/>
              </a:rPr>
              <a:t>Kohtaamispaikan työntekijät ja sinne jalkautuvat toimijat </a:t>
            </a:r>
            <a:r>
              <a:rPr lang="fi-FI" sz="1100" dirty="0">
                <a:solidFill>
                  <a:schemeClr val="tx1"/>
                </a:solidFill>
                <a:effectLst/>
                <a:latin typeface="+mj-lt"/>
                <a:ea typeface="Arial" panose="020B0604020202020204" pitchFamily="34" charset="0"/>
                <a:cs typeface="Arial" panose="020B0604020202020204" pitchFamily="34" charset="0"/>
              </a:rPr>
              <a:t>esim. seurakunnat, MLL, kunnan varhaiskasvatus, maahanmuuttopalvelut, L-U lapsiperhepalvelut</a:t>
            </a:r>
          </a:p>
          <a:p>
            <a:pPr marL="228600">
              <a:spcAft>
                <a:spcPts val="1100"/>
              </a:spcAft>
            </a:pPr>
            <a:r>
              <a:rPr lang="fi-FI" sz="1100" b="1" dirty="0">
                <a:solidFill>
                  <a:schemeClr val="tx1"/>
                </a:solidFill>
                <a:effectLst/>
                <a:latin typeface="+mj-lt"/>
                <a:ea typeface="Arial" panose="020B0604020202020204" pitchFamily="34" charset="0"/>
                <a:cs typeface="Arial" panose="020B0604020202020204" pitchFamily="34" charset="0"/>
              </a:rPr>
              <a:t>Tavoitteet</a:t>
            </a:r>
            <a:r>
              <a:rPr lang="fi-FI" sz="1100" b="1" dirty="0">
                <a:solidFill>
                  <a:schemeClr val="tx1"/>
                </a:solidFill>
                <a:latin typeface="+mj-lt"/>
                <a:ea typeface="Arial" panose="020B0604020202020204" pitchFamily="34" charset="0"/>
                <a:cs typeface="Arial" panose="020B0604020202020204" pitchFamily="34" charset="0"/>
              </a:rPr>
              <a:t>. </a:t>
            </a:r>
            <a:r>
              <a:rPr lang="fi-FI" sz="1100" dirty="0">
                <a:solidFill>
                  <a:schemeClr val="tx1"/>
                </a:solidFill>
                <a:effectLst/>
                <a:latin typeface="+mj-lt"/>
                <a:ea typeface="Arial" panose="020B0604020202020204" pitchFamily="34" charset="0"/>
                <a:cs typeface="Arial" panose="020B0604020202020204" pitchFamily="34" charset="0"/>
              </a:rPr>
              <a:t>Eri kohtaamispaikkatoimijoiden yhteistyön tiivistäminen, päällekkäisyyksien välttäminen, yhteisen tiedotuksen lisääminen, yhtenäinen seuranta ja arviointi, perheiden osallistamisen vahvistaminen</a:t>
            </a:r>
          </a:p>
          <a:p>
            <a:pPr marL="228600">
              <a:spcAft>
                <a:spcPts val="1100"/>
              </a:spcAft>
            </a:pPr>
            <a:r>
              <a:rPr lang="fi-FI" sz="1100" b="1" dirty="0">
                <a:solidFill>
                  <a:schemeClr val="tx1"/>
                </a:solidFill>
                <a:effectLst/>
                <a:latin typeface="+mj-lt"/>
                <a:ea typeface="Arial" panose="020B0604020202020204" pitchFamily="34" charset="0"/>
                <a:cs typeface="Arial" panose="020B0604020202020204" pitchFamily="34" charset="0"/>
              </a:rPr>
              <a:t>Tehtävät</a:t>
            </a:r>
            <a:r>
              <a:rPr lang="fi-FI" sz="1100" b="1" dirty="0">
                <a:solidFill>
                  <a:schemeClr val="tx1"/>
                </a:solidFill>
                <a:latin typeface="+mj-lt"/>
                <a:ea typeface="Arial" panose="020B0604020202020204" pitchFamily="34" charset="0"/>
                <a:cs typeface="Arial" panose="020B0604020202020204" pitchFamily="34" charset="0"/>
              </a:rPr>
              <a:t>. </a:t>
            </a:r>
            <a:r>
              <a:rPr lang="fi-FI" sz="1100" dirty="0">
                <a:solidFill>
                  <a:schemeClr val="tx1"/>
                </a:solidFill>
                <a:effectLst/>
                <a:latin typeface="+mj-lt"/>
                <a:ea typeface="Arial" panose="020B0604020202020204" pitchFamily="34" charset="0"/>
                <a:cs typeface="Arial" panose="020B0604020202020204" pitchFamily="34" charset="0"/>
              </a:rPr>
              <a:t>Yhteensovittava suunnittelu, yhteisestä tiedotuksesta sopiminen, kohtaamispaikkojen kävijöiden osallisuuden kehittäminen, seuranta ja arviointi</a:t>
            </a:r>
          </a:p>
          <a:p>
            <a:pPr marL="228600">
              <a:spcAft>
                <a:spcPts val="1100"/>
              </a:spcAft>
            </a:pPr>
            <a:r>
              <a:rPr lang="fi-FI" sz="1100" b="1" dirty="0">
                <a:solidFill>
                  <a:schemeClr val="tx1"/>
                </a:solidFill>
                <a:latin typeface="+mj-lt"/>
                <a:ea typeface="Arial" panose="020B0604020202020204" pitchFamily="34" charset="0"/>
                <a:cs typeface="Arial" panose="020B0604020202020204" pitchFamily="34" charset="0"/>
              </a:rPr>
              <a:t>Kokoukset</a:t>
            </a:r>
            <a:r>
              <a:rPr lang="fi-FI" sz="1100" dirty="0">
                <a:solidFill>
                  <a:schemeClr val="tx1"/>
                </a:solidFill>
                <a:latin typeface="+mj-lt"/>
                <a:ea typeface="Arial" panose="020B0604020202020204" pitchFamily="34" charset="0"/>
                <a:cs typeface="Arial" panose="020B0604020202020204" pitchFamily="34" charset="0"/>
              </a:rPr>
              <a:t> 4 kertaa vuodessa</a:t>
            </a:r>
            <a:endParaRPr lang="fi-FI" sz="1100" dirty="0">
              <a:solidFill>
                <a:schemeClr val="tx1"/>
              </a:solidFill>
              <a:effectLst/>
              <a:latin typeface="+mj-lt"/>
              <a:ea typeface="Arial" panose="020B0604020202020204" pitchFamily="34" charset="0"/>
              <a:cs typeface="Arial" panose="020B0604020202020204" pitchFamily="34" charset="0"/>
            </a:endParaRPr>
          </a:p>
        </p:txBody>
      </p:sp>
      <p:pic>
        <p:nvPicPr>
          <p:cNvPr id="6" name="Kuva 5" descr="Kuva, joka sisältää kohteen teksti, vektorigrafiikka, clipart-kuva&#10;&#10;Kuvaus luotu automaattisesti">
            <a:extLst>
              <a:ext uri="{FF2B5EF4-FFF2-40B4-BE49-F238E27FC236}">
                <a16:creationId xmlns:a16="http://schemas.microsoft.com/office/drawing/2014/main" id="{6BAB94F6-AFBB-A63D-C29A-776FDE8EDE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8920" y="3075206"/>
            <a:ext cx="2589513" cy="1683712"/>
          </a:xfrm>
          <a:prstGeom prst="rect">
            <a:avLst/>
          </a:prstGeom>
        </p:spPr>
      </p:pic>
      <p:sp>
        <p:nvSpPr>
          <p:cNvPr id="7" name="Circular Arrow 8">
            <a:extLst>
              <a:ext uri="{FF2B5EF4-FFF2-40B4-BE49-F238E27FC236}">
                <a16:creationId xmlns:a16="http://schemas.microsoft.com/office/drawing/2014/main" id="{532787DE-E4DC-DA0A-6363-77530089FF9F}"/>
              </a:ext>
            </a:extLst>
          </p:cNvPr>
          <p:cNvSpPr/>
          <p:nvPr/>
        </p:nvSpPr>
        <p:spPr>
          <a:xfrm>
            <a:off x="4197054" y="1589259"/>
            <a:ext cx="2313773" cy="2274384"/>
          </a:xfrm>
          <a:prstGeom prst="circular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tx1"/>
              </a:solidFill>
            </a:endParaRPr>
          </a:p>
        </p:txBody>
      </p:sp>
      <p:sp>
        <p:nvSpPr>
          <p:cNvPr id="8" name="Circular Arrow 9">
            <a:extLst>
              <a:ext uri="{FF2B5EF4-FFF2-40B4-BE49-F238E27FC236}">
                <a16:creationId xmlns:a16="http://schemas.microsoft.com/office/drawing/2014/main" id="{E57BC302-B057-2BF1-7B98-83A2C98FE69E}"/>
              </a:ext>
            </a:extLst>
          </p:cNvPr>
          <p:cNvSpPr/>
          <p:nvPr/>
        </p:nvSpPr>
        <p:spPr>
          <a:xfrm flipH="1" flipV="1">
            <a:off x="6303308" y="4233702"/>
            <a:ext cx="2237717" cy="2295510"/>
          </a:xfrm>
          <a:prstGeom prst="circular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tx1"/>
              </a:solidFill>
            </a:endParaRPr>
          </a:p>
        </p:txBody>
      </p:sp>
      <p:sp>
        <p:nvSpPr>
          <p:cNvPr id="9" name="TextBox 10">
            <a:extLst>
              <a:ext uri="{FF2B5EF4-FFF2-40B4-BE49-F238E27FC236}">
                <a16:creationId xmlns:a16="http://schemas.microsoft.com/office/drawing/2014/main" id="{F609B7D4-2F72-0BA3-B074-0DF798274D36}"/>
              </a:ext>
            </a:extLst>
          </p:cNvPr>
          <p:cNvSpPr txBox="1"/>
          <p:nvPr/>
        </p:nvSpPr>
        <p:spPr>
          <a:xfrm>
            <a:off x="4897084" y="2197777"/>
            <a:ext cx="913712" cy="184666"/>
          </a:xfrm>
          <a:prstGeom prst="rect">
            <a:avLst/>
          </a:prstGeom>
          <a:noFill/>
        </p:spPr>
        <p:txBody>
          <a:bodyPr wrap="none" lIns="0" tIns="0" rIns="0" bIns="0" rtlCol="0">
            <a:spAutoFit/>
          </a:bodyPr>
          <a:lstStyle/>
          <a:p>
            <a:pPr algn="l"/>
            <a:r>
              <a:rPr lang="en-FI" sz="1200" i="1" dirty="0">
                <a:latin typeface="Work Sans" pitchFamily="2" charset="77"/>
              </a:rPr>
              <a:t>vuoropuhelu</a:t>
            </a:r>
          </a:p>
        </p:txBody>
      </p:sp>
      <p:sp>
        <p:nvSpPr>
          <p:cNvPr id="11" name="TextBox 11">
            <a:extLst>
              <a:ext uri="{FF2B5EF4-FFF2-40B4-BE49-F238E27FC236}">
                <a16:creationId xmlns:a16="http://schemas.microsoft.com/office/drawing/2014/main" id="{B333A32A-E615-1CE0-1D6A-DEA09D906BFA}"/>
              </a:ext>
            </a:extLst>
          </p:cNvPr>
          <p:cNvSpPr txBox="1"/>
          <p:nvPr/>
        </p:nvSpPr>
        <p:spPr>
          <a:xfrm>
            <a:off x="6866466" y="5451680"/>
            <a:ext cx="926165" cy="187119"/>
          </a:xfrm>
          <a:prstGeom prst="rect">
            <a:avLst/>
          </a:prstGeom>
          <a:noFill/>
        </p:spPr>
        <p:txBody>
          <a:bodyPr wrap="square" lIns="0" tIns="0" rIns="0" bIns="0" rtlCol="0">
            <a:spAutoFit/>
          </a:bodyPr>
          <a:lstStyle/>
          <a:p>
            <a:pPr algn="l"/>
            <a:r>
              <a:rPr lang="en-FI" sz="1200" i="1" dirty="0">
                <a:latin typeface="Work Sans" pitchFamily="2" charset="77"/>
              </a:rPr>
              <a:t>vuoropuhelu</a:t>
            </a:r>
          </a:p>
        </p:txBody>
      </p:sp>
      <p:sp>
        <p:nvSpPr>
          <p:cNvPr id="10" name="Rounded Rectangle 4">
            <a:extLst>
              <a:ext uri="{FF2B5EF4-FFF2-40B4-BE49-F238E27FC236}">
                <a16:creationId xmlns:a16="http://schemas.microsoft.com/office/drawing/2014/main" id="{26C37FED-CE7E-6187-CD2F-578E45FBC705}"/>
              </a:ext>
            </a:extLst>
          </p:cNvPr>
          <p:cNvSpPr/>
          <p:nvPr/>
        </p:nvSpPr>
        <p:spPr>
          <a:xfrm>
            <a:off x="8088100" y="1842447"/>
            <a:ext cx="3494852" cy="4375474"/>
          </a:xfrm>
          <a:prstGeom prst="roundRect">
            <a:avLst>
              <a:gd name="adj" fmla="val 1069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ctr">
              <a:spcAft>
                <a:spcPts val="1100"/>
              </a:spcAft>
            </a:pPr>
            <a:r>
              <a:rPr lang="fi-FI" sz="1600" b="1" dirty="0">
                <a:solidFill>
                  <a:schemeClr val="tx1"/>
                </a:solidFill>
                <a:latin typeface="+mj-lt"/>
                <a:ea typeface="Lato" panose="020F0502020204030203" pitchFamily="34" charset="0"/>
                <a:cs typeface="Lato" panose="020F0502020204030203" pitchFamily="34" charset="0"/>
              </a:rPr>
              <a:t>Kohtaamispaikka</a:t>
            </a:r>
            <a:endParaRPr lang="fi-FI" sz="1600" b="1" dirty="0">
              <a:solidFill>
                <a:schemeClr val="tx1"/>
              </a:solidFill>
              <a:effectLst/>
              <a:latin typeface="+mj-lt"/>
              <a:ea typeface="Verdana" panose="020B0604030504040204" pitchFamily="34" charset="0"/>
              <a:cs typeface="Verdana" panose="020B0604030504040204" pitchFamily="34" charset="0"/>
            </a:endParaRPr>
          </a:p>
          <a:p>
            <a:pPr marL="228600" algn="ctr">
              <a:spcAft>
                <a:spcPts val="1100"/>
              </a:spcAft>
            </a:pPr>
            <a:r>
              <a:rPr lang="fi-FI" sz="1100" b="1" dirty="0">
                <a:solidFill>
                  <a:schemeClr val="tx1"/>
                </a:solidFill>
                <a:effectLst/>
                <a:latin typeface="+mj-lt"/>
                <a:ea typeface="Verdana" panose="020B0604030504040204" pitchFamily="34" charset="0"/>
                <a:cs typeface="Verdana" panose="020B0604030504040204" pitchFamily="34" charset="0"/>
              </a:rPr>
              <a:t>Veikonvintti, Pihtakuja 4, Veikkola</a:t>
            </a:r>
          </a:p>
          <a:p>
            <a:pPr marL="228600" algn="ctr">
              <a:spcAft>
                <a:spcPts val="1100"/>
              </a:spcAft>
            </a:pPr>
            <a:r>
              <a:rPr lang="fi-FI" sz="1100" b="1" dirty="0">
                <a:solidFill>
                  <a:schemeClr val="tx1"/>
                </a:solidFill>
                <a:latin typeface="+mj-lt"/>
                <a:ea typeface="Verdana" panose="020B0604030504040204" pitchFamily="34" charset="0"/>
                <a:cs typeface="Verdana" panose="020B0604030504040204" pitchFamily="34" charset="0"/>
              </a:rPr>
              <a:t>Piennarpiha, Piennarkuja 4, </a:t>
            </a:r>
            <a:r>
              <a:rPr lang="fi-FI" sz="1100" b="1" dirty="0" err="1">
                <a:solidFill>
                  <a:schemeClr val="tx1"/>
                </a:solidFill>
                <a:latin typeface="+mj-lt"/>
                <a:ea typeface="Verdana" panose="020B0604030504040204" pitchFamily="34" charset="0"/>
                <a:cs typeface="Verdana" panose="020B0604030504040204" pitchFamily="34" charset="0"/>
              </a:rPr>
              <a:t>Masala</a:t>
            </a:r>
            <a:endParaRPr lang="fi-FI" sz="1100" b="1" dirty="0">
              <a:solidFill>
                <a:schemeClr val="tx1"/>
              </a:solidFill>
              <a:latin typeface="+mj-lt"/>
              <a:ea typeface="Verdana" panose="020B0604030504040204" pitchFamily="34" charset="0"/>
              <a:cs typeface="Verdana" panose="020B0604030504040204" pitchFamily="34" charset="0"/>
            </a:endParaRPr>
          </a:p>
          <a:p>
            <a:pPr marL="228600" algn="ctr">
              <a:spcAft>
                <a:spcPts val="1100"/>
              </a:spcAft>
            </a:pPr>
            <a:r>
              <a:rPr lang="fi-FI" sz="1100" b="1" dirty="0" err="1">
                <a:solidFill>
                  <a:schemeClr val="tx1"/>
                </a:solidFill>
                <a:effectLst/>
                <a:latin typeface="+mj-lt"/>
                <a:ea typeface="Verdana" panose="020B0604030504040204" pitchFamily="34" charset="0"/>
                <a:cs typeface="Verdana" panose="020B0604030504040204" pitchFamily="34" charset="0"/>
              </a:rPr>
              <a:t>Fyyri</a:t>
            </a:r>
            <a:r>
              <a:rPr lang="fi-FI" sz="1100" b="1" dirty="0">
                <a:solidFill>
                  <a:schemeClr val="tx1"/>
                </a:solidFill>
                <a:effectLst/>
                <a:latin typeface="+mj-lt"/>
                <a:ea typeface="Verdana" panose="020B0604030504040204" pitchFamily="34" charset="0"/>
                <a:cs typeface="Verdana" panose="020B0604030504040204" pitchFamily="34" charset="0"/>
              </a:rPr>
              <a:t>, Kirkkotori 1, Kirkkonummi</a:t>
            </a:r>
          </a:p>
          <a:p>
            <a:pPr marL="228600" algn="ctr">
              <a:spcAft>
                <a:spcPts val="1100"/>
              </a:spcAft>
            </a:pPr>
            <a:endParaRPr lang="fi-FI" sz="1100" dirty="0">
              <a:solidFill>
                <a:schemeClr val="tx1"/>
              </a:solidFill>
              <a:latin typeface="+mj-lt"/>
              <a:ea typeface="Verdana" panose="020B0604030504040204" pitchFamily="34" charset="0"/>
              <a:cs typeface="Verdana" panose="020B0604030504040204" pitchFamily="34" charset="0"/>
            </a:endParaRPr>
          </a:p>
          <a:p>
            <a:pPr marL="228600" algn="ctr">
              <a:spcAft>
                <a:spcPts val="1100"/>
              </a:spcAft>
            </a:pPr>
            <a:r>
              <a:rPr lang="fi-FI" sz="1100" dirty="0">
                <a:solidFill>
                  <a:schemeClr val="tx1"/>
                </a:solidFill>
                <a:latin typeface="+mj-lt"/>
                <a:ea typeface="Verdana" panose="020B0604030504040204" pitchFamily="34" charset="0"/>
                <a:cs typeface="Verdana" panose="020B0604030504040204" pitchFamily="34" charset="0"/>
              </a:rPr>
              <a:t>Perheet</a:t>
            </a:r>
          </a:p>
          <a:p>
            <a:pPr marL="228600" algn="ctr">
              <a:spcAft>
                <a:spcPts val="1100"/>
              </a:spcAft>
            </a:pPr>
            <a:r>
              <a:rPr lang="fi-FI" sz="1100" dirty="0">
                <a:solidFill>
                  <a:schemeClr val="tx1"/>
                </a:solidFill>
                <a:effectLst/>
                <a:latin typeface="+mj-lt"/>
                <a:ea typeface="Verdana" panose="020B0604030504040204" pitchFamily="34" charset="0"/>
                <a:cs typeface="Verdana" panose="020B0604030504040204" pitchFamily="34" charset="0"/>
              </a:rPr>
              <a:t>Asukaspuistojen työntekijät</a:t>
            </a:r>
          </a:p>
          <a:p>
            <a:pPr marL="228600">
              <a:spcAft>
                <a:spcPts val="1100"/>
              </a:spcAft>
            </a:pPr>
            <a:r>
              <a:rPr lang="fi-FI" sz="1100" b="1" dirty="0">
                <a:solidFill>
                  <a:schemeClr val="tx1"/>
                </a:solidFill>
                <a:effectLst/>
                <a:latin typeface="+mj-lt"/>
                <a:ea typeface="Verdana" panose="020B0604030504040204" pitchFamily="34" charset="0"/>
                <a:cs typeface="Verdana" panose="020B0604030504040204" pitchFamily="34" charset="0"/>
              </a:rPr>
              <a:t>Tehtävät</a:t>
            </a:r>
            <a:r>
              <a:rPr lang="fi-FI" sz="1100" b="1" dirty="0">
                <a:solidFill>
                  <a:schemeClr val="tx1"/>
                </a:solidFill>
                <a:latin typeface="+mj-lt"/>
                <a:ea typeface="Verdana" panose="020B0604030504040204" pitchFamily="34" charset="0"/>
                <a:cs typeface="Verdana" panose="020B0604030504040204" pitchFamily="34" charset="0"/>
              </a:rPr>
              <a:t>. </a:t>
            </a:r>
            <a:r>
              <a:rPr lang="fi-FI" sz="1100" dirty="0">
                <a:solidFill>
                  <a:schemeClr val="tx1"/>
                </a:solidFill>
                <a:effectLst/>
                <a:latin typeface="+mj-lt"/>
                <a:ea typeface="Verdana" panose="020B0604030504040204" pitchFamily="34" charset="0"/>
                <a:cs typeface="Verdana" panose="020B0604030504040204" pitchFamily="34" charset="0"/>
              </a:rPr>
              <a:t>Kohtaamispaikkoihin jalkautumisen koordinointi, sisäinen viestintä eri toimijoiden välillä</a:t>
            </a:r>
            <a:r>
              <a:rPr lang="fi-FI" sz="1100" dirty="0">
                <a:solidFill>
                  <a:schemeClr val="tx1"/>
                </a:solidFill>
                <a:latin typeface="+mj-lt"/>
                <a:ea typeface="Verdana" panose="020B0604030504040204" pitchFamily="34" charset="0"/>
                <a:cs typeface="Verdana" panose="020B0604030504040204" pitchFamily="34" charset="0"/>
              </a:rPr>
              <a:t>, varmistaa perheiden osallisuus ja nostaa esille alueellisia ilmiöitä</a:t>
            </a:r>
            <a:endParaRPr lang="fi-FI" sz="1100" dirty="0">
              <a:solidFill>
                <a:schemeClr val="tx1"/>
              </a:solidFill>
              <a:effectLst/>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7926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8E7E0-9645-7D6F-25B3-D3F51D3A5497}"/>
              </a:ext>
            </a:extLst>
          </p:cNvPr>
          <p:cNvSpPr>
            <a:spLocks noGrp="1"/>
          </p:cNvSpPr>
          <p:nvPr>
            <p:ph type="title"/>
          </p:nvPr>
        </p:nvSpPr>
        <p:spPr/>
        <p:txBody>
          <a:bodyPr/>
          <a:lstStyle/>
          <a:p>
            <a:r>
              <a:rPr lang="fi-FI" sz="3200" dirty="0">
                <a:ea typeface="Lato" panose="020F0502020204030203" pitchFamily="34" charset="0"/>
                <a:cs typeface="Lato" panose="020F0502020204030203" pitchFamily="34" charset="0"/>
              </a:rPr>
              <a:t>Kohtaamispaikkatoiminnan koordinaatio </a:t>
            </a:r>
            <a:br>
              <a:rPr lang="fi-FI" sz="3200" dirty="0">
                <a:ea typeface="Lato" panose="020F0502020204030203" pitchFamily="34" charset="0"/>
                <a:cs typeface="Lato" panose="020F0502020204030203" pitchFamily="34" charset="0"/>
              </a:rPr>
            </a:br>
            <a:r>
              <a:rPr lang="fi-FI" sz="3200" dirty="0">
                <a:ea typeface="Lato" panose="020F0502020204030203" pitchFamily="34" charset="0"/>
                <a:cs typeface="Lato" panose="020F0502020204030203" pitchFamily="34" charset="0"/>
              </a:rPr>
              <a:t>Espoon keskuksessa</a:t>
            </a:r>
            <a:endParaRPr lang="fi-FI" dirty="0"/>
          </a:p>
        </p:txBody>
      </p:sp>
      <p:pic>
        <p:nvPicPr>
          <p:cNvPr id="5" name="Sisällön paikkamerkki 4">
            <a:extLst>
              <a:ext uri="{FF2B5EF4-FFF2-40B4-BE49-F238E27FC236}">
                <a16:creationId xmlns:a16="http://schemas.microsoft.com/office/drawing/2014/main" id="{2F60268B-BF6E-14D0-ED00-6FF2A8961672}"/>
              </a:ext>
            </a:extLst>
          </p:cNvPr>
          <p:cNvPicPr>
            <a:picLocks noGrp="1" noChangeAspect="1"/>
          </p:cNvPicPr>
          <p:nvPr>
            <p:ph idx="1"/>
          </p:nvPr>
        </p:nvPicPr>
        <p:blipFill>
          <a:blip r:embed="rId2"/>
          <a:stretch>
            <a:fillRect/>
          </a:stretch>
        </p:blipFill>
        <p:spPr>
          <a:xfrm>
            <a:off x="804746" y="2194967"/>
            <a:ext cx="3596304" cy="4170363"/>
          </a:xfrm>
          <a:prstGeom prst="rect">
            <a:avLst/>
          </a:prstGeom>
        </p:spPr>
      </p:pic>
      <p:sp>
        <p:nvSpPr>
          <p:cNvPr id="4" name="Dian numeron paikkamerkki 3">
            <a:extLst>
              <a:ext uri="{FF2B5EF4-FFF2-40B4-BE49-F238E27FC236}">
                <a16:creationId xmlns:a16="http://schemas.microsoft.com/office/drawing/2014/main" id="{7DDA67B5-5EBE-D8F4-7778-453D07452F97}"/>
              </a:ext>
            </a:extLst>
          </p:cNvPr>
          <p:cNvSpPr>
            <a:spLocks noGrp="1"/>
          </p:cNvSpPr>
          <p:nvPr>
            <p:ph type="sldNum" sz="quarter" idx="12"/>
          </p:nvPr>
        </p:nvSpPr>
        <p:spPr/>
        <p:txBody>
          <a:bodyPr/>
          <a:lstStyle/>
          <a:p>
            <a:fld id="{07F0CC26-4241-4995-BDB3-9E0D3B0C702B}" type="slidenum">
              <a:rPr lang="fi-FI" smtClean="0"/>
              <a:t>9</a:t>
            </a:fld>
            <a:endParaRPr lang="fi-FI"/>
          </a:p>
        </p:txBody>
      </p:sp>
      <p:pic>
        <p:nvPicPr>
          <p:cNvPr id="6" name="Kuva 5">
            <a:extLst>
              <a:ext uri="{FF2B5EF4-FFF2-40B4-BE49-F238E27FC236}">
                <a16:creationId xmlns:a16="http://schemas.microsoft.com/office/drawing/2014/main" id="{2FCB493E-03BA-7B38-738C-727918B5644E}"/>
              </a:ext>
            </a:extLst>
          </p:cNvPr>
          <p:cNvPicPr>
            <a:picLocks noChangeAspect="1"/>
          </p:cNvPicPr>
          <p:nvPr/>
        </p:nvPicPr>
        <p:blipFill>
          <a:blip r:embed="rId3"/>
          <a:stretch>
            <a:fillRect/>
          </a:stretch>
        </p:blipFill>
        <p:spPr>
          <a:xfrm>
            <a:off x="7706514" y="2021385"/>
            <a:ext cx="4011516" cy="4517528"/>
          </a:xfrm>
          <a:prstGeom prst="rect">
            <a:avLst/>
          </a:prstGeom>
        </p:spPr>
      </p:pic>
      <p:sp>
        <p:nvSpPr>
          <p:cNvPr id="7" name="Circular Arrow 8">
            <a:extLst>
              <a:ext uri="{FF2B5EF4-FFF2-40B4-BE49-F238E27FC236}">
                <a16:creationId xmlns:a16="http://schemas.microsoft.com/office/drawing/2014/main" id="{E495E0AA-6E62-FABC-38F2-24C3D965A9E5}"/>
              </a:ext>
            </a:extLst>
          </p:cNvPr>
          <p:cNvSpPr/>
          <p:nvPr/>
        </p:nvSpPr>
        <p:spPr>
          <a:xfrm>
            <a:off x="3998262" y="2021385"/>
            <a:ext cx="2313773" cy="2274384"/>
          </a:xfrm>
          <a:prstGeom prst="circular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600" b="0" i="0" u="none" strike="noStrike" kern="1200" cap="none" spc="0" normalizeH="0" baseline="0" noProof="0">
              <a:ln>
                <a:noFill/>
              </a:ln>
              <a:solidFill>
                <a:prstClr val="black"/>
              </a:solidFill>
              <a:effectLst/>
              <a:uLnTx/>
              <a:uFillTx/>
              <a:latin typeface="Verdana"/>
              <a:ea typeface="+mn-ea"/>
              <a:cs typeface="+mn-cs"/>
            </a:endParaRPr>
          </a:p>
        </p:txBody>
      </p:sp>
      <p:pic>
        <p:nvPicPr>
          <p:cNvPr id="8" name="Kuva 7" descr="Kuva, joka sisältää kohteen teksti, vektorigrafiikka, clipart-kuva&#10;&#10;Kuvaus luotu automaattisesti">
            <a:extLst>
              <a:ext uri="{FF2B5EF4-FFF2-40B4-BE49-F238E27FC236}">
                <a16:creationId xmlns:a16="http://schemas.microsoft.com/office/drawing/2014/main" id="{48FAE936-06A6-A373-B3C6-F4D87B111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4465" y="3147320"/>
            <a:ext cx="2589513" cy="1683712"/>
          </a:xfrm>
          <a:prstGeom prst="rect">
            <a:avLst/>
          </a:prstGeom>
        </p:spPr>
      </p:pic>
      <p:sp>
        <p:nvSpPr>
          <p:cNvPr id="9" name="Circular Arrow 9">
            <a:extLst>
              <a:ext uri="{FF2B5EF4-FFF2-40B4-BE49-F238E27FC236}">
                <a16:creationId xmlns:a16="http://schemas.microsoft.com/office/drawing/2014/main" id="{4752EC16-F4DC-CD39-9F97-4A3B822024AE}"/>
              </a:ext>
            </a:extLst>
          </p:cNvPr>
          <p:cNvSpPr/>
          <p:nvPr/>
        </p:nvSpPr>
        <p:spPr>
          <a:xfrm flipH="1" flipV="1">
            <a:off x="5909246" y="4218921"/>
            <a:ext cx="2237717" cy="2295510"/>
          </a:xfrm>
          <a:prstGeom prst="circular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6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415096400"/>
      </p:ext>
    </p:extLst>
  </p:cSld>
  <p:clrMapOvr>
    <a:masterClrMapping/>
  </p:clrMapOvr>
</p:sld>
</file>

<file path=ppt/theme/theme1.xml><?xml version="1.0" encoding="utf-8"?>
<a:theme xmlns:a="http://schemas.openxmlformats.org/drawingml/2006/main" name="LUH perustyyli">
  <a:themeElements>
    <a:clrScheme name="LUVN">
      <a:dk1>
        <a:srgbClr val="000000"/>
      </a:dk1>
      <a:lt1>
        <a:sysClr val="window" lastClr="FFFFFF"/>
      </a:lt1>
      <a:dk2>
        <a:srgbClr val="FF5F14"/>
      </a:dk2>
      <a:lt2>
        <a:srgbClr val="F4F3EF"/>
      </a:lt2>
      <a:accent1>
        <a:srgbClr val="FF5F14"/>
      </a:accent1>
      <a:accent2>
        <a:srgbClr val="1C541A"/>
      </a:accent2>
      <a:accent3>
        <a:srgbClr val="9FD4B7"/>
      </a:accent3>
      <a:accent4>
        <a:srgbClr val="F8BEA4"/>
      </a:accent4>
      <a:accent5>
        <a:srgbClr val="004976"/>
      </a:accent5>
      <a:accent6>
        <a:srgbClr val="C2E1F6"/>
      </a:accent6>
      <a:hlink>
        <a:srgbClr val="004976"/>
      </a:hlink>
      <a:folHlink>
        <a:srgbClr val="1C541A"/>
      </a:folHlink>
    </a:clrScheme>
    <a:fontScheme name="LUVN">
      <a:majorFont>
        <a:latin typeface="Verdana"/>
        <a:ea typeface=""/>
        <a:cs typeface=""/>
      </a:majorFont>
      <a:minorFont>
        <a:latin typeface="Verdana"/>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80000" tIns="108000" rIns="180000" bIns="108000" rtlCol="0" anchor="ctr">
        <a:sp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dirty="0"/>
        </a:defPPr>
      </a:lstStyle>
    </a:txDef>
  </a:objectDefaults>
  <a:extraClrSchemeLst/>
  <a:extLst>
    <a:ext uri="{05A4C25C-085E-4340-85A3-A5531E510DB2}">
      <thm15:themeFamily xmlns:thm15="http://schemas.microsoft.com/office/thememl/2012/main" name="LUVN PowerPoint-pohja 2023" id="{F4EAC07F-99D3-40DB-968F-F5659A4ACFF9}" vid="{6AEDEFD8-49EA-4726-8080-C812B70A4BDC}"/>
    </a:ext>
  </a:extLst>
</a:theme>
</file>

<file path=ppt/theme/theme2.xml><?xml version="1.0" encoding="utf-8"?>
<a:theme xmlns:a="http://schemas.openxmlformats.org/drawingml/2006/main" name="2_Office-teema">
  <a:themeElements>
    <a:clrScheme name="Lusote">
      <a:dk1>
        <a:sysClr val="windowText" lastClr="000000"/>
      </a:dk1>
      <a:lt1>
        <a:sysClr val="window" lastClr="FFFFFF"/>
      </a:lt1>
      <a:dk2>
        <a:srgbClr val="63B4EC"/>
      </a:dk2>
      <a:lt2>
        <a:srgbClr val="E7E6E6"/>
      </a:lt2>
      <a:accent1>
        <a:srgbClr val="5FAE60"/>
      </a:accent1>
      <a:accent2>
        <a:srgbClr val="FF621A"/>
      </a:accent2>
      <a:accent3>
        <a:srgbClr val="FFF26E"/>
      </a:accent3>
      <a:accent4>
        <a:srgbClr val="DFEFDF"/>
      </a:accent4>
      <a:accent5>
        <a:srgbClr val="FFE0D1"/>
      </a:accent5>
      <a:accent6>
        <a:srgbClr val="E0F0FB"/>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sitys1" id="{81F8E216-C106-414D-BF3D-3F0E3A0C237A}" vid="{1B1D1D06-D30F-7A4C-8A6B-DCBEBDE25EDB}"/>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LUVN_PPT-pohja_2023</Template>
  <TotalTime>229</TotalTime>
  <Words>962</Words>
  <Application>Microsoft Office PowerPoint</Application>
  <PresentationFormat>Laajakuva</PresentationFormat>
  <Paragraphs>185</Paragraphs>
  <Slides>12</Slides>
  <Notes>1</Notes>
  <HiddenSlides>1</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12</vt:i4>
      </vt:variant>
    </vt:vector>
  </HeadingPairs>
  <TitlesOfParts>
    <vt:vector size="18" baseType="lpstr">
      <vt:lpstr>Arial</vt:lpstr>
      <vt:lpstr>Calibri</vt:lpstr>
      <vt:lpstr>Verdana</vt:lpstr>
      <vt:lpstr>Work Sans</vt:lpstr>
      <vt:lpstr>LUH perustyyli</vt:lpstr>
      <vt:lpstr>2_Office-teema</vt:lpstr>
      <vt:lpstr>Perhekeskuksen kohtaamispaikka-toiminta</vt:lpstr>
      <vt:lpstr>Perhekeskuksen kohtaamispaikka</vt:lpstr>
      <vt:lpstr>Palvelukuvaus</vt:lpstr>
      <vt:lpstr>PowerPoint-esitys</vt:lpstr>
      <vt:lpstr>Tilannekuva</vt:lpstr>
      <vt:lpstr>Kohtaamispaikkatoiminnan alueellinen koordinaatio v.2022</vt:lpstr>
      <vt:lpstr>Kohtaamispaikkatoiminnan koordinointi Kauniaisissa </vt:lpstr>
      <vt:lpstr>Kohtaamispaikkatoiminnan koordinointi Kirkkonummella </vt:lpstr>
      <vt:lpstr>Kohtaamispaikkatoiminnan koordinaatio  Espoon keskuksessa</vt:lpstr>
      <vt:lpstr>Kohtaamispaikkatoiminnan verkostot</vt:lpstr>
      <vt:lpstr>  Alueelliset kuntakohtaiset  kohtaamispaikkaverkostot ja tulevaisuuden L-U kohtaamispaikkaverkoston jäsenet</vt:lpstr>
      <vt:lpstr>Viestintä</vt:lpstr>
    </vt:vector>
  </TitlesOfParts>
  <Company>Lansi-Uudenmaan hyvinvointialue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H1 otsikko mallina pienemmällä pistekoolla yhdelle, tai useammalle riville</dc:title>
  <dc:creator>Maanpää Minna</dc:creator>
  <cp:lastModifiedBy>Hintikka Niki</cp:lastModifiedBy>
  <cp:revision>9</cp:revision>
  <dcterms:created xsi:type="dcterms:W3CDTF">2023-08-02T12:33:44Z</dcterms:created>
  <dcterms:modified xsi:type="dcterms:W3CDTF">2024-02-13T08:57:29Z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2023-06-05T07:08:02Z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af159990-de6b-414c-bf46-292737142613</vt:lpwstr>
  </property>
  <property fmtid="{D5CDD505-2E9C-101B-9397-08002B2CF9AE}" pid="7" name="MSIP_Label_defa4170-0d19-0005-0004-bc88714345d2_ActionId">
    <vt:lpwstr>852f9aa9-316e-4916-a515-9bf42dddd87e</vt:lpwstr>
  </property>
  <property fmtid="{D5CDD505-2E9C-101B-9397-08002B2CF9AE}" pid="8" name="MSIP_Label_defa4170-0d19-0005-0004-bc88714345d2_ContentBits">
    <vt:lpwstr>0</vt:lpwstr>
  </property>
</Properties>
</file>