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  <p:sldMasterId id="2147483674" r:id="rId4"/>
  </p:sldMasterIdLst>
  <p:sldIdLst>
    <p:sldId id="258" r:id="rId5"/>
    <p:sldId id="2160" r:id="rId6"/>
    <p:sldId id="2161" r:id="rId7"/>
    <p:sldId id="2162" r:id="rId8"/>
    <p:sldId id="2163" r:id="rId9"/>
    <p:sldId id="2164" r:id="rId10"/>
    <p:sldId id="265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6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C50CD7-16C3-9CA5-53AD-F1EBE795A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55D981D-E8A5-041B-E897-C8E1A955F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5929C5F-C57B-EBB9-5EE6-36C04F67E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6233A-6BAA-4DB5-8D27-9BE8521B0085}" type="datetimeFigureOut">
              <a:rPr lang="fi-FI" smtClean="0"/>
              <a:t>16.11.2023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347B954-B39A-3BAF-15BC-DFDACD413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BAE6101-F18A-16FF-AF57-494ACF3C6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CED3B-9F3D-4D36-8AFB-6FDC13BD442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4476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1D2256-6160-B236-CE71-9BFC802C3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164C5B4-1A81-446A-BA82-1DF8B7875A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25EA1A9-7748-D063-0BBD-1614C8D45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6233A-6BAA-4DB5-8D27-9BE8521B0085}" type="datetimeFigureOut">
              <a:rPr lang="fi-FI" smtClean="0"/>
              <a:t>16.11.2023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C1377FC-1709-052F-96BD-E5CCA8243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8816DC0-A057-2B8C-C14D-35812001F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CED3B-9F3D-4D36-8AFB-6FDC13BD442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0487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91055E1-BF1D-B528-27AE-68C2D7B4C6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C5A30DC-2201-99DF-D8ED-0D9DA5CFD4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3B042B-4D98-015C-99CD-756C2E90D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6233A-6BAA-4DB5-8D27-9BE8521B0085}" type="datetimeFigureOut">
              <a:rPr lang="fi-FI" smtClean="0"/>
              <a:t>16.11.2023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754E36C-6505-0B6A-0D8C-0BBF9D14C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87AABE-20EE-26E7-98D5-4D89AD213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CED3B-9F3D-4D36-8AFB-6FDC13BD442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9450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-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eksti, clipart-kuva, merkki, vektorigrafiikka&#10;&#10;Kuvaus luotu automaattisesti">
            <a:extLst>
              <a:ext uri="{FF2B5EF4-FFF2-40B4-BE49-F238E27FC236}">
                <a16:creationId xmlns:a16="http://schemas.microsoft.com/office/drawing/2014/main" id="{9D6485D1-B722-7FBC-C018-802CAB9C04D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Kuva 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AE15D607-D129-43C9-2671-351BECBA0A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0920" y="5521845"/>
            <a:ext cx="3450159" cy="133615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1A901F0-4828-64EF-F7B2-ECA15A89F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8" y="2284436"/>
            <a:ext cx="10514012" cy="1336156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Barlow Medium" panose="00000600000000000000" pitchFamily="2" charset="0"/>
              </a:defRPr>
            </a:lvl1pPr>
          </a:lstStyle>
          <a:p>
            <a:r>
              <a:rPr lang="fi-FI"/>
              <a:t>Arkesi turvaajana.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562A69B-1812-5F69-C9D8-F361E65DF6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8580" y="5962040"/>
            <a:ext cx="2743200" cy="38319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Barlow Medium" panose="00000600000000000000" pitchFamily="2" charset="0"/>
              </a:defRPr>
            </a:lvl1pPr>
          </a:lstStyle>
          <a:p>
            <a:fld id="{ED0BFFEB-2E08-4049-A0DB-DE3F612233CA}" type="datetime1">
              <a:rPr lang="fi-FI" smtClean="0"/>
              <a:t>16.11.2023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6155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hjä-otsikko-tu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EBE55F18-2739-9E46-ED46-BA8834A1A4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84FAFAA1-9B5D-9D06-8601-64C41CADD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6964"/>
            <a:ext cx="10515600" cy="1325563"/>
          </a:xfrm>
        </p:spPr>
        <p:txBody>
          <a:bodyPr>
            <a:noAutofit/>
          </a:bodyPr>
          <a:lstStyle>
            <a:lvl1pPr algn="ctr">
              <a:defRPr sz="4500">
                <a:solidFill>
                  <a:schemeClr val="bg1"/>
                </a:solidFill>
                <a:latin typeface="Barlow Medium" panose="00000600000000000000" pitchFamily="2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12" name="Kuva 1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85DD595F-2B5B-BB7C-5171-C2F33BE69E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047" y="5945388"/>
            <a:ext cx="2356505" cy="91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2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-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eksti, clipart-kuva, merkki, vektorigrafiikka&#10;&#10;Kuvaus luotu automaattisesti">
            <a:extLst>
              <a:ext uri="{FF2B5EF4-FFF2-40B4-BE49-F238E27FC236}">
                <a16:creationId xmlns:a16="http://schemas.microsoft.com/office/drawing/2014/main" id="{9D6485D1-B722-7FBC-C018-802CAB9C04D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Kuva 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AE15D607-D129-43C9-2671-351BECBA0A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0920" y="5521845"/>
            <a:ext cx="3450159" cy="133615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1A901F0-4828-64EF-F7B2-ECA15A89F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8" y="2284436"/>
            <a:ext cx="10514012" cy="1336156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Barlow Medium" panose="00000600000000000000" pitchFamily="2" charset="0"/>
              </a:defRPr>
            </a:lvl1pPr>
          </a:lstStyle>
          <a:p>
            <a:r>
              <a:rPr lang="fi-FI"/>
              <a:t>Arkesi turvaajana.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562A69B-1812-5F69-C9D8-F361E65DF6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8580" y="5962040"/>
            <a:ext cx="2743200" cy="38319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Barlow Medium" panose="00000600000000000000" pitchFamily="2" charset="0"/>
              </a:defRPr>
            </a:lvl1pPr>
          </a:lstStyle>
          <a:p>
            <a:fld id="{ED0BFFEB-2E08-4049-A0DB-DE3F612233CA}" type="datetime1">
              <a:rPr lang="fi-FI" smtClean="0"/>
              <a:t>16.11.2023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3386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-sisältö-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teksti, clipart-kuva, merkki&#10;&#10;Kuvaus luotu automaattisesti">
            <a:extLst>
              <a:ext uri="{FF2B5EF4-FFF2-40B4-BE49-F238E27FC236}">
                <a16:creationId xmlns:a16="http://schemas.microsoft.com/office/drawing/2014/main" id="{FFEBC2C9-A530-1ED0-FD1B-7FB5D80DC61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D7A634B-2FA3-1240-6B43-E4859E4F4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81300"/>
            <a:ext cx="10515600" cy="928804"/>
          </a:xfrm>
        </p:spPr>
        <p:txBody>
          <a:bodyPr>
            <a:normAutofit/>
          </a:bodyPr>
          <a:lstStyle>
            <a:lvl1pPr algn="ctr">
              <a:defRPr sz="4500">
                <a:solidFill>
                  <a:schemeClr val="bg1"/>
                </a:solidFill>
                <a:latin typeface="Barlow Medium" panose="00000600000000000000" pitchFamily="2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618A0C1-5455-DD59-074F-AF993A6911D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38200" y="3955496"/>
            <a:ext cx="10515600" cy="1157240"/>
          </a:xfrm>
        </p:spPr>
        <p:txBody>
          <a:bodyPr numCol="1" anchor="ctr">
            <a:normAutofit/>
          </a:bodyPr>
          <a:lstStyle>
            <a:lvl1pPr marL="0" indent="0">
              <a:buNone/>
              <a:defRPr sz="2500" b="1">
                <a:solidFill>
                  <a:schemeClr val="bg1"/>
                </a:solidFill>
                <a:latin typeface="Barlow Light" panose="000004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R="0" algn="ctr" rtl="0"/>
            <a:r>
              <a:rPr lang="fi-FI"/>
              <a:t>Yhdenvertaista palvelua jokaiselle </a:t>
            </a:r>
          </a:p>
          <a:p>
            <a:pPr marR="0" algn="ctr" rtl="0"/>
            <a:r>
              <a:rPr lang="fi-FI"/>
              <a:t>Jokaisessa elämäntilanteessa.</a:t>
            </a:r>
          </a:p>
        </p:txBody>
      </p:sp>
      <p:pic>
        <p:nvPicPr>
          <p:cNvPr id="17" name="Kuva 1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A6A730C3-7CF6-57A7-4EDB-FFF92C8C26D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047" y="5945388"/>
            <a:ext cx="2356505" cy="91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1735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-sisältökohdetta-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Kuva, joka sisältää kohteen teksti, clipart-kuva, merkki&#10;&#10;Kuvaus luotu automaattisesti">
            <a:extLst>
              <a:ext uri="{FF2B5EF4-FFF2-40B4-BE49-F238E27FC236}">
                <a16:creationId xmlns:a16="http://schemas.microsoft.com/office/drawing/2014/main" id="{F0D497A2-95E6-7D6F-1383-166E9276785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D7A634B-2FA3-1240-6B43-E4859E4F4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58180"/>
            <a:ext cx="10515600" cy="489702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Barlow Medium" panose="00000600000000000000" pitchFamily="2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2835CA5-2547-BAFD-BA2B-6AECDC371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6992" y="2136530"/>
            <a:ext cx="5003800" cy="82415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Barlow Light" panose="000004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06C0DFF-F9FD-C64B-4B4D-A68DEFB9B6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8581" y="3146611"/>
            <a:ext cx="5003800" cy="2798777"/>
          </a:xfrm>
        </p:spPr>
        <p:txBody>
          <a:bodyPr/>
          <a:lstStyle>
            <a:lvl1pPr>
              <a:lnSpc>
                <a:spcPts val="2800"/>
              </a:lnSpc>
              <a:defRPr sz="20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2800"/>
              </a:lnSpc>
              <a:defRPr sz="1800">
                <a:solidFill>
                  <a:schemeClr val="bg1"/>
                </a:solidFill>
                <a:latin typeface="+mj-lt"/>
              </a:defRPr>
            </a:lvl2pPr>
            <a:lvl3pPr>
              <a:lnSpc>
                <a:spcPts val="2800"/>
              </a:lnSpc>
              <a:defRPr sz="1600">
                <a:solidFill>
                  <a:schemeClr val="bg1"/>
                </a:solidFill>
                <a:latin typeface="+mj-lt"/>
              </a:defRPr>
            </a:lvl3pPr>
            <a:lvl4pPr>
              <a:lnSpc>
                <a:spcPts val="2800"/>
              </a:lnSpc>
              <a:defRPr sz="1400"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Barlow Medium" panose="00000600000000000000" pitchFamily="2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618A0C1-5455-DD59-074F-AF993A6911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03203" y="2136530"/>
            <a:ext cx="5259388" cy="82415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Barlow Light" panose="000004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657F790-2E57-7248-DAE0-C2F7A99AD1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04792" y="3146611"/>
            <a:ext cx="5259388" cy="2798777"/>
          </a:xfrm>
        </p:spPr>
        <p:txBody>
          <a:bodyPr/>
          <a:lstStyle>
            <a:lvl1pPr>
              <a:lnSpc>
                <a:spcPts val="2800"/>
              </a:lnSpc>
              <a:defRPr sz="20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2800"/>
              </a:lnSpc>
              <a:defRPr sz="1800">
                <a:solidFill>
                  <a:schemeClr val="bg1"/>
                </a:solidFill>
                <a:latin typeface="+mj-lt"/>
              </a:defRPr>
            </a:lvl2pPr>
            <a:lvl3pPr>
              <a:lnSpc>
                <a:spcPts val="2800"/>
              </a:lnSpc>
              <a:defRPr sz="1600">
                <a:solidFill>
                  <a:schemeClr val="bg1"/>
                </a:solidFill>
                <a:latin typeface="+mj-lt"/>
              </a:defRPr>
            </a:lvl3pPr>
            <a:lvl4pPr>
              <a:lnSpc>
                <a:spcPts val="2800"/>
              </a:lnSpc>
              <a:defRPr sz="1400"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Barlow Medium" panose="00000600000000000000" pitchFamily="2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12" name="Kuva 1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B9FE5FD-53AB-61C0-438B-F10D8D4A2F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047" y="5945388"/>
            <a:ext cx="2356505" cy="91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orient="horz" pos="3748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ksi sisältökohde-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9E9295CB-5D43-81E2-8278-60F7FBA5A61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A9CEB7-95B4-E0E7-8DE7-D27DAC1DE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124" y="2105881"/>
            <a:ext cx="10225089" cy="3848299"/>
          </a:xfrm>
        </p:spPr>
        <p:txBody>
          <a:bodyPr/>
          <a:lstStyle>
            <a:lvl1pPr>
              <a:lnSpc>
                <a:spcPts val="2800"/>
              </a:lnSpc>
              <a:defRPr sz="2000">
                <a:solidFill>
                  <a:schemeClr val="bg1"/>
                </a:solidFill>
                <a:latin typeface="Barlow" panose="00000500000000000000" pitchFamily="2" charset="0"/>
              </a:defRPr>
            </a:lvl1pPr>
            <a:lvl2pPr>
              <a:lnSpc>
                <a:spcPts val="2800"/>
              </a:lnSpc>
              <a:defRPr sz="2000">
                <a:solidFill>
                  <a:schemeClr val="bg1"/>
                </a:solidFill>
                <a:latin typeface="Barlow" panose="00000500000000000000" pitchFamily="2" charset="0"/>
              </a:defRPr>
            </a:lvl2pPr>
            <a:lvl3pPr>
              <a:lnSpc>
                <a:spcPts val="2800"/>
              </a:lnSpc>
              <a:defRPr sz="1800">
                <a:solidFill>
                  <a:schemeClr val="bg1"/>
                </a:solidFill>
                <a:latin typeface="Barlow" panose="00000500000000000000" pitchFamily="2" charset="0"/>
              </a:defRPr>
            </a:lvl3pPr>
            <a:lvl4pPr>
              <a:lnSpc>
                <a:spcPts val="2800"/>
              </a:lnSpc>
              <a:defRPr>
                <a:solidFill>
                  <a:schemeClr val="bg1"/>
                </a:solidFill>
                <a:latin typeface="Barlow" panose="00000500000000000000" pitchFamily="2" charset="0"/>
              </a:defRPr>
            </a:lvl4pPr>
            <a:lvl5pPr>
              <a:lnSpc>
                <a:spcPts val="2800"/>
              </a:lnSpc>
              <a:defRPr>
                <a:solidFill>
                  <a:schemeClr val="bg1"/>
                </a:solidFill>
                <a:latin typeface="Barlow" panose="00000500000000000000" pitchFamily="2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8" name="Kuva 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16A95263-03D6-A4C1-F677-CA393343B71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047" y="5945388"/>
            <a:ext cx="2356505" cy="91261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1F656EB9-BCCF-8ABF-9581-0ED48136B3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5" y="476457"/>
            <a:ext cx="10225088" cy="121533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Barlow Medium" panose="00000600000000000000" pitchFamily="2" charset="0"/>
              </a:defRPr>
            </a:lvl1pPr>
          </a:lstStyle>
          <a:p>
            <a:r>
              <a:rPr lang="fi-FI"/>
              <a:t>Otsikko 40 pt ja </a:t>
            </a:r>
            <a:br>
              <a:rPr lang="fi-FI"/>
            </a:br>
            <a:r>
              <a:rPr lang="fi-FI"/>
              <a:t>enintään kahdella rivillä</a:t>
            </a:r>
          </a:p>
        </p:txBody>
      </p:sp>
    </p:spTree>
    <p:extLst>
      <p:ext uri="{BB962C8B-B14F-4D97-AF65-F5344CB8AC3E}">
        <p14:creationId xmlns:p14="http://schemas.microsoft.com/office/powerpoint/2010/main" val="37671065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1">
          <p15:clr>
            <a:srgbClr val="FBAE40"/>
          </p15:clr>
        </p15:guide>
        <p15:guide id="2" pos="710">
          <p15:clr>
            <a:srgbClr val="FBAE40"/>
          </p15:clr>
        </p15:guide>
        <p15:guide id="3" pos="3681">
          <p15:clr>
            <a:srgbClr val="FBAE40"/>
          </p15:clr>
        </p15:guide>
        <p15:guide id="4" orient="horz" pos="30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-kuva-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9E9295CB-5D43-81E2-8278-60F7FBA5A61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A9CEB7-95B4-E0E7-8DE7-D27DAC1DE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125" y="2105881"/>
            <a:ext cx="4708900" cy="3848299"/>
          </a:xfrm>
        </p:spPr>
        <p:txBody>
          <a:bodyPr/>
          <a:lstStyle>
            <a:lvl1pPr>
              <a:lnSpc>
                <a:spcPts val="2800"/>
              </a:lnSpc>
              <a:defRPr sz="2000">
                <a:solidFill>
                  <a:schemeClr val="bg1"/>
                </a:solidFill>
                <a:latin typeface="Barlow" panose="00000500000000000000" pitchFamily="2" charset="0"/>
              </a:defRPr>
            </a:lvl1pPr>
            <a:lvl2pPr>
              <a:lnSpc>
                <a:spcPts val="2800"/>
              </a:lnSpc>
              <a:defRPr sz="2000">
                <a:solidFill>
                  <a:schemeClr val="bg1"/>
                </a:solidFill>
                <a:latin typeface="Barlow" panose="00000500000000000000" pitchFamily="2" charset="0"/>
              </a:defRPr>
            </a:lvl2pPr>
            <a:lvl3pPr>
              <a:lnSpc>
                <a:spcPts val="2800"/>
              </a:lnSpc>
              <a:defRPr sz="1800">
                <a:solidFill>
                  <a:schemeClr val="bg1"/>
                </a:solidFill>
                <a:latin typeface="Barlow" panose="00000500000000000000" pitchFamily="2" charset="0"/>
              </a:defRPr>
            </a:lvl3pPr>
            <a:lvl4pPr>
              <a:lnSpc>
                <a:spcPts val="2800"/>
              </a:lnSpc>
              <a:defRPr>
                <a:solidFill>
                  <a:schemeClr val="bg1"/>
                </a:solidFill>
                <a:latin typeface="Barlow" panose="00000500000000000000" pitchFamily="2" charset="0"/>
              </a:defRPr>
            </a:lvl4pPr>
            <a:lvl5pPr>
              <a:lnSpc>
                <a:spcPts val="2800"/>
              </a:lnSpc>
              <a:defRPr>
                <a:solidFill>
                  <a:schemeClr val="bg1"/>
                </a:solidFill>
                <a:latin typeface="Barlow" panose="00000500000000000000" pitchFamily="2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3DB6A97F-1796-CBF8-C2F7-48EE0FE20F6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48413" y="2105880"/>
            <a:ext cx="5003800" cy="384928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pic>
        <p:nvPicPr>
          <p:cNvPr id="8" name="Kuva 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16A95263-03D6-A4C1-F677-CA393343B7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047" y="5945388"/>
            <a:ext cx="2356505" cy="91261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1F656EB9-BCCF-8ABF-9581-0ED48136B3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5" y="476457"/>
            <a:ext cx="10225088" cy="121533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Barlow Medium" panose="00000600000000000000" pitchFamily="2" charset="0"/>
              </a:defRPr>
            </a:lvl1pPr>
          </a:lstStyle>
          <a:p>
            <a:r>
              <a:rPr lang="fi-FI"/>
              <a:t>Otsikko 40 pt ja </a:t>
            </a:r>
            <a:br>
              <a:rPr lang="fi-FI"/>
            </a:br>
            <a:r>
              <a:rPr lang="fi-FI"/>
              <a:t>enintään kahdella rivillä</a:t>
            </a:r>
          </a:p>
        </p:txBody>
      </p:sp>
    </p:spTree>
    <p:extLst>
      <p:ext uri="{BB962C8B-B14F-4D97-AF65-F5344CB8AC3E}">
        <p14:creationId xmlns:p14="http://schemas.microsoft.com/office/powerpoint/2010/main" val="648594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1">
          <p15:clr>
            <a:srgbClr val="FBAE40"/>
          </p15:clr>
        </p15:guide>
        <p15:guide id="2" pos="710">
          <p15:clr>
            <a:srgbClr val="FBAE40"/>
          </p15:clr>
        </p15:guide>
        <p15:guide id="3" pos="368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neljä kuvaa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564AF2D5-621A-003E-8EE7-966F346528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37872FC2-D5A2-1B70-29C7-73A2CDEDF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125" y="2107622"/>
            <a:ext cx="4716464" cy="3837766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Barlow" panose="00000500000000000000" pitchFamily="2" charset="0"/>
              </a:defRPr>
            </a:lvl1pPr>
            <a:lvl2pPr>
              <a:defRPr sz="2000">
                <a:solidFill>
                  <a:schemeClr val="bg1"/>
                </a:solidFill>
                <a:latin typeface="Barlow" panose="00000500000000000000" pitchFamily="2" charset="0"/>
              </a:defRPr>
            </a:lvl2pPr>
            <a:lvl3pPr>
              <a:defRPr sz="1800">
                <a:solidFill>
                  <a:schemeClr val="bg1"/>
                </a:solidFill>
                <a:latin typeface="Barlow" panose="00000500000000000000" pitchFamily="2" charset="0"/>
              </a:defRPr>
            </a:lvl3pPr>
            <a:lvl4pPr>
              <a:defRPr sz="1800">
                <a:solidFill>
                  <a:schemeClr val="bg1"/>
                </a:solidFill>
                <a:latin typeface="Barlow" panose="00000500000000000000" pitchFamily="2" charset="0"/>
              </a:defRPr>
            </a:lvl4pPr>
            <a:lvl5pPr>
              <a:defRPr sz="1800">
                <a:solidFill>
                  <a:schemeClr val="bg1"/>
                </a:solidFill>
                <a:latin typeface="Barlow" panose="00000500000000000000" pitchFamily="2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Kuvan paikkamerkki 8">
            <a:extLst>
              <a:ext uri="{FF2B5EF4-FFF2-40B4-BE49-F238E27FC236}">
                <a16:creationId xmlns:a16="http://schemas.microsoft.com/office/drawing/2014/main" id="{5DC384FA-9C36-836B-3EBC-E67A0406A5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48412" y="2098386"/>
            <a:ext cx="2284889" cy="17624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Kuvan paikkamerkki 8">
            <a:extLst>
              <a:ext uri="{FF2B5EF4-FFF2-40B4-BE49-F238E27FC236}">
                <a16:creationId xmlns:a16="http://schemas.microsoft.com/office/drawing/2014/main" id="{F72CBC32-EE0C-74BE-98A8-803D8E6B69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48412" y="3971638"/>
            <a:ext cx="2284889" cy="196799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Kuvan paikkamerkki 8">
            <a:extLst>
              <a:ext uri="{FF2B5EF4-FFF2-40B4-BE49-F238E27FC236}">
                <a16:creationId xmlns:a16="http://schemas.microsoft.com/office/drawing/2014/main" id="{733BBD9F-DE1C-4576-BB96-DB55087E361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33168" y="2098386"/>
            <a:ext cx="2519045" cy="17624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F2233DBB-CD2E-2CFB-4E79-3077ACF6E22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833168" y="3971638"/>
            <a:ext cx="2519045" cy="196799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3F1504F8-84C7-8EF6-3CB0-3C226F453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5" y="476250"/>
            <a:ext cx="10225088" cy="121533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Barlow Medium" panose="00000600000000000000" pitchFamily="2" charset="0"/>
              </a:defRPr>
            </a:lvl1pPr>
          </a:lstStyle>
          <a:p>
            <a:r>
              <a:rPr lang="fi-FI"/>
              <a:t>Otsikko 40 pt ja </a:t>
            </a:r>
            <a:br>
              <a:rPr lang="fi-FI"/>
            </a:br>
            <a:r>
              <a:rPr lang="fi-FI"/>
              <a:t>enintään kahdella rivillä</a:t>
            </a:r>
          </a:p>
        </p:txBody>
      </p:sp>
      <p:pic>
        <p:nvPicPr>
          <p:cNvPr id="3" name="Kuva 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4800A7F-EEB5-76C5-27EA-A7BD02C7CD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047" y="5945388"/>
            <a:ext cx="2356505" cy="91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503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1">
          <p15:clr>
            <a:srgbClr val="FBAE40"/>
          </p15:clr>
        </p15:guide>
        <p15:guide id="2" pos="710">
          <p15:clr>
            <a:srgbClr val="FBAE40"/>
          </p15:clr>
        </p15:guide>
        <p15:guide id="3" pos="368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AFEC9B-49E9-AD1C-A867-60692205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BD91A4-CBFE-C93E-BDDF-4B8AB4549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D69D69F-F091-A551-0906-5C3DFF20E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6233A-6BAA-4DB5-8D27-9BE8521B0085}" type="datetimeFigureOut">
              <a:rPr lang="fi-FI" smtClean="0"/>
              <a:t>16.11.2023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F9D8555-0264-CDD8-B808-F755EEF52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B936619-292D-FC3F-55DE-8660BEBEF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CED3B-9F3D-4D36-8AFB-6FDC13BD442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63996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mis-kuva-1-sisältö-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FEB86C60-4621-5693-F929-35DF390299A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kstin paikkamerkki 33">
            <a:extLst>
              <a:ext uri="{FF2B5EF4-FFF2-40B4-BE49-F238E27FC236}">
                <a16:creationId xmlns:a16="http://schemas.microsoft.com/office/drawing/2014/main" id="{82D6ABFE-F671-48CA-5748-01F483978B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7124" y="2101633"/>
            <a:ext cx="4716464" cy="983083"/>
          </a:xfr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  <a:latin typeface="Barlow Light" panose="00000400000000000000" pitchFamily="2" charset="0"/>
              </a:defRPr>
            </a:lvl1pPr>
          </a:lstStyle>
          <a:p>
            <a:r>
              <a:rPr lang="fi-FI" sz="2800"/>
              <a:t>Väliotsikko 28 pt ja</a:t>
            </a:r>
          </a:p>
          <a:p>
            <a:r>
              <a:rPr lang="fi-FI" sz="2800"/>
              <a:t>enintään kahdella rivillä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5A8093-4018-0BC3-1F31-3F78A31D1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123" y="3429000"/>
            <a:ext cx="4716465" cy="2916238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Barlow" panose="00000500000000000000" pitchFamily="2" charset="0"/>
              </a:defRPr>
            </a:lvl1pPr>
            <a:lvl2pPr>
              <a:defRPr sz="1800">
                <a:solidFill>
                  <a:schemeClr val="bg1"/>
                </a:solidFill>
                <a:latin typeface="Barlow" panose="00000500000000000000" pitchFamily="2" charset="0"/>
              </a:defRPr>
            </a:lvl2pPr>
            <a:lvl3pPr>
              <a:defRPr sz="1600">
                <a:solidFill>
                  <a:schemeClr val="bg1"/>
                </a:solidFill>
                <a:latin typeface="Barlow" panose="00000500000000000000" pitchFamily="2" charset="0"/>
              </a:defRPr>
            </a:lvl3pPr>
            <a:lvl4pPr>
              <a:defRPr sz="1400">
                <a:solidFill>
                  <a:schemeClr val="bg1"/>
                </a:solidFill>
                <a:latin typeface="Barlow" panose="00000500000000000000" pitchFamily="2" charset="0"/>
              </a:defRPr>
            </a:lvl4pPr>
            <a:lvl5pPr>
              <a:defRPr sz="1200">
                <a:solidFill>
                  <a:schemeClr val="bg1"/>
                </a:solidFill>
                <a:latin typeface="Barlow" panose="00000500000000000000" pitchFamily="2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8" name="Otsikko 1">
            <a:extLst>
              <a:ext uri="{FF2B5EF4-FFF2-40B4-BE49-F238E27FC236}">
                <a16:creationId xmlns:a16="http://schemas.microsoft.com/office/drawing/2014/main" id="{7DADD4A6-5C92-F92E-E046-A52DAB946D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4" y="476457"/>
            <a:ext cx="7157699" cy="121533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Barlow Medium" panose="00000600000000000000" pitchFamily="2" charset="0"/>
              </a:defRPr>
            </a:lvl1pPr>
          </a:lstStyle>
          <a:p>
            <a:r>
              <a:rPr lang="fi-FI"/>
              <a:t>Otsikko 40 pt ja </a:t>
            </a:r>
            <a:br>
              <a:rPr lang="fi-FI"/>
            </a:br>
            <a:r>
              <a:rPr lang="fi-FI"/>
              <a:t>enintään kahdella rivillä</a:t>
            </a:r>
          </a:p>
        </p:txBody>
      </p:sp>
      <p:pic>
        <p:nvPicPr>
          <p:cNvPr id="12" name="Kuva 1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6EEB7477-D65B-3858-E900-78DDF44673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9822" y="5947866"/>
            <a:ext cx="2356505" cy="91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959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1">
          <p15:clr>
            <a:srgbClr val="FBAE40"/>
          </p15:clr>
        </p15:guide>
        <p15:guide id="2" pos="710">
          <p15:clr>
            <a:srgbClr val="FBAE40"/>
          </p15:clr>
        </p15:guide>
        <p15:guide id="3" pos="368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mis-kuva-2-sisältö-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teksti, peruukki&#10;&#10;Kuvaus luotu automaattisesti">
            <a:extLst>
              <a:ext uri="{FF2B5EF4-FFF2-40B4-BE49-F238E27FC236}">
                <a16:creationId xmlns:a16="http://schemas.microsoft.com/office/drawing/2014/main" id="{EF2DD077-A912-4F00-802E-28823C6BF9F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kstin paikkamerkki 33">
            <a:extLst>
              <a:ext uri="{FF2B5EF4-FFF2-40B4-BE49-F238E27FC236}">
                <a16:creationId xmlns:a16="http://schemas.microsoft.com/office/drawing/2014/main" id="{82D6ABFE-F671-48CA-5748-01F483978B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7124" y="2101633"/>
            <a:ext cx="4716464" cy="983083"/>
          </a:xfr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  <a:latin typeface="Barlow Light" panose="00000400000000000000" pitchFamily="2" charset="0"/>
              </a:defRPr>
            </a:lvl1pPr>
          </a:lstStyle>
          <a:p>
            <a:r>
              <a:rPr lang="fi-FI" sz="2800"/>
              <a:t>Väliotsikko 28 pt ja</a:t>
            </a:r>
          </a:p>
          <a:p>
            <a:r>
              <a:rPr lang="fi-FI" sz="2800"/>
              <a:t>enintään kahdella rivillä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5A8093-4018-0BC3-1F31-3F78A31D1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125" y="3429000"/>
            <a:ext cx="4716465" cy="2916238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Barlow" panose="00000500000000000000" pitchFamily="2" charset="0"/>
              </a:defRPr>
            </a:lvl1pPr>
            <a:lvl2pPr>
              <a:defRPr sz="1800">
                <a:solidFill>
                  <a:schemeClr val="bg1"/>
                </a:solidFill>
                <a:latin typeface="Barlow" panose="00000500000000000000" pitchFamily="2" charset="0"/>
              </a:defRPr>
            </a:lvl2pPr>
            <a:lvl3pPr>
              <a:defRPr sz="1600">
                <a:solidFill>
                  <a:schemeClr val="bg1"/>
                </a:solidFill>
                <a:latin typeface="Barlow" panose="00000500000000000000" pitchFamily="2" charset="0"/>
              </a:defRPr>
            </a:lvl3pPr>
            <a:lvl4pPr>
              <a:defRPr sz="1400">
                <a:solidFill>
                  <a:schemeClr val="bg1"/>
                </a:solidFill>
                <a:latin typeface="Barlow" panose="00000500000000000000" pitchFamily="2" charset="0"/>
              </a:defRPr>
            </a:lvl4pPr>
            <a:lvl5pPr>
              <a:defRPr sz="1200">
                <a:solidFill>
                  <a:schemeClr val="bg1"/>
                </a:solidFill>
                <a:latin typeface="Barlow" panose="00000500000000000000" pitchFamily="2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8" name="Otsikko 1">
            <a:extLst>
              <a:ext uri="{FF2B5EF4-FFF2-40B4-BE49-F238E27FC236}">
                <a16:creationId xmlns:a16="http://schemas.microsoft.com/office/drawing/2014/main" id="{7DADD4A6-5C92-F92E-E046-A52DAB946D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4" y="476457"/>
            <a:ext cx="7157699" cy="121533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Barlow Medium" panose="00000600000000000000" pitchFamily="2" charset="0"/>
              </a:defRPr>
            </a:lvl1pPr>
          </a:lstStyle>
          <a:p>
            <a:r>
              <a:rPr lang="fi-FI"/>
              <a:t>Otsikko 40 pt ja </a:t>
            </a:r>
            <a:br>
              <a:rPr lang="fi-FI"/>
            </a:br>
            <a:r>
              <a:rPr lang="fi-FI"/>
              <a:t>enintään kahdella rivillä</a:t>
            </a:r>
          </a:p>
        </p:txBody>
      </p:sp>
      <p:pic>
        <p:nvPicPr>
          <p:cNvPr id="12" name="Kuva 1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6EEB7477-D65B-3858-E900-78DDF44673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9822" y="5947866"/>
            <a:ext cx="2356505" cy="91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16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1">
          <p15:clr>
            <a:srgbClr val="FBAE40"/>
          </p15:clr>
        </p15:guide>
        <p15:guide id="2" pos="710">
          <p15:clr>
            <a:srgbClr val="FBAE40"/>
          </p15:clr>
        </p15:guide>
        <p15:guide id="3" pos="368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mis-kuva-3-sisältö-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7E8F1153-FF48-4161-74D6-F5B272CDF72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kstin paikkamerkki 33">
            <a:extLst>
              <a:ext uri="{FF2B5EF4-FFF2-40B4-BE49-F238E27FC236}">
                <a16:creationId xmlns:a16="http://schemas.microsoft.com/office/drawing/2014/main" id="{82D6ABFE-F671-48CA-5748-01F483978B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7124" y="2101633"/>
            <a:ext cx="4716464" cy="983083"/>
          </a:xfr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  <a:latin typeface="Barlow Light" panose="00000400000000000000" pitchFamily="2" charset="0"/>
              </a:defRPr>
            </a:lvl1pPr>
          </a:lstStyle>
          <a:p>
            <a:r>
              <a:rPr lang="fi-FI" sz="2800"/>
              <a:t>Väliotsikko 28 pt ja</a:t>
            </a:r>
          </a:p>
          <a:p>
            <a:r>
              <a:rPr lang="fi-FI" sz="2800"/>
              <a:t>enintään kahdella rivillä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5A8093-4018-0BC3-1F31-3F78A31D1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123" y="3429001"/>
            <a:ext cx="4716465" cy="2916238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Barlow" panose="00000500000000000000" pitchFamily="2" charset="0"/>
              </a:defRPr>
            </a:lvl1pPr>
            <a:lvl2pPr>
              <a:defRPr sz="1800">
                <a:solidFill>
                  <a:schemeClr val="bg1"/>
                </a:solidFill>
                <a:latin typeface="Barlow" panose="00000500000000000000" pitchFamily="2" charset="0"/>
              </a:defRPr>
            </a:lvl2pPr>
            <a:lvl3pPr>
              <a:defRPr sz="1600">
                <a:solidFill>
                  <a:schemeClr val="bg1"/>
                </a:solidFill>
                <a:latin typeface="Barlow" panose="00000500000000000000" pitchFamily="2" charset="0"/>
              </a:defRPr>
            </a:lvl3pPr>
            <a:lvl4pPr>
              <a:defRPr sz="1400">
                <a:solidFill>
                  <a:schemeClr val="bg1"/>
                </a:solidFill>
                <a:latin typeface="Barlow" panose="00000500000000000000" pitchFamily="2" charset="0"/>
              </a:defRPr>
            </a:lvl4pPr>
            <a:lvl5pPr>
              <a:defRPr sz="1200">
                <a:solidFill>
                  <a:schemeClr val="bg1"/>
                </a:solidFill>
                <a:latin typeface="Barlow" panose="00000500000000000000" pitchFamily="2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8" name="Otsikko 1">
            <a:extLst>
              <a:ext uri="{FF2B5EF4-FFF2-40B4-BE49-F238E27FC236}">
                <a16:creationId xmlns:a16="http://schemas.microsoft.com/office/drawing/2014/main" id="{7DADD4A6-5C92-F92E-E046-A52DAB946D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4" y="476457"/>
            <a:ext cx="7157699" cy="121533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Barlow Medium" panose="00000600000000000000" pitchFamily="2" charset="0"/>
              </a:defRPr>
            </a:lvl1pPr>
          </a:lstStyle>
          <a:p>
            <a:r>
              <a:rPr lang="fi-FI"/>
              <a:t>Otsikko 40 pt ja </a:t>
            </a:r>
            <a:br>
              <a:rPr lang="fi-FI"/>
            </a:br>
            <a:r>
              <a:rPr lang="fi-FI"/>
              <a:t>enintään kahdella rivillä</a:t>
            </a:r>
          </a:p>
        </p:txBody>
      </p:sp>
      <p:pic>
        <p:nvPicPr>
          <p:cNvPr id="12" name="Kuva 1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6EEB7477-D65B-3858-E900-78DDF44673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9822" y="5947866"/>
            <a:ext cx="2356505" cy="91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94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1">
          <p15:clr>
            <a:srgbClr val="FBAE40"/>
          </p15:clr>
        </p15:guide>
        <p15:guide id="2" pos="710">
          <p15:clr>
            <a:srgbClr val="FBAE40"/>
          </p15:clr>
        </p15:guide>
        <p15:guide id="3" pos="368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mis-kuva-4-sisältö-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C54A26F4-A57B-19AB-56F6-351122135C2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kstin paikkamerkki 33">
            <a:extLst>
              <a:ext uri="{FF2B5EF4-FFF2-40B4-BE49-F238E27FC236}">
                <a16:creationId xmlns:a16="http://schemas.microsoft.com/office/drawing/2014/main" id="{82D6ABFE-F671-48CA-5748-01F483978B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7124" y="2101633"/>
            <a:ext cx="4716464" cy="983083"/>
          </a:xfr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  <a:latin typeface="Barlow Light" panose="00000400000000000000" pitchFamily="2" charset="0"/>
              </a:defRPr>
            </a:lvl1pPr>
          </a:lstStyle>
          <a:p>
            <a:r>
              <a:rPr lang="fi-FI" sz="2800"/>
              <a:t>Väliotsikko 28 pt ja</a:t>
            </a:r>
          </a:p>
          <a:p>
            <a:r>
              <a:rPr lang="fi-FI" sz="2800"/>
              <a:t>enintään kahdella rivillä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5A8093-4018-0BC3-1F31-3F78A31D1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123" y="3429000"/>
            <a:ext cx="4716465" cy="2916238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Barlow" panose="00000500000000000000" pitchFamily="2" charset="0"/>
              </a:defRPr>
            </a:lvl1pPr>
            <a:lvl2pPr>
              <a:defRPr sz="1800">
                <a:solidFill>
                  <a:schemeClr val="bg1"/>
                </a:solidFill>
                <a:latin typeface="Barlow" panose="00000500000000000000" pitchFamily="2" charset="0"/>
              </a:defRPr>
            </a:lvl2pPr>
            <a:lvl3pPr>
              <a:defRPr sz="1600">
                <a:solidFill>
                  <a:schemeClr val="bg1"/>
                </a:solidFill>
                <a:latin typeface="Barlow" panose="00000500000000000000" pitchFamily="2" charset="0"/>
              </a:defRPr>
            </a:lvl3pPr>
            <a:lvl4pPr>
              <a:defRPr sz="1400">
                <a:solidFill>
                  <a:schemeClr val="bg1"/>
                </a:solidFill>
                <a:latin typeface="Barlow" panose="00000500000000000000" pitchFamily="2" charset="0"/>
              </a:defRPr>
            </a:lvl4pPr>
            <a:lvl5pPr>
              <a:defRPr sz="1200">
                <a:solidFill>
                  <a:schemeClr val="bg1"/>
                </a:solidFill>
                <a:latin typeface="Barlow" panose="00000500000000000000" pitchFamily="2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8" name="Otsikko 1">
            <a:extLst>
              <a:ext uri="{FF2B5EF4-FFF2-40B4-BE49-F238E27FC236}">
                <a16:creationId xmlns:a16="http://schemas.microsoft.com/office/drawing/2014/main" id="{7DADD4A6-5C92-F92E-E046-A52DAB946D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4" y="476457"/>
            <a:ext cx="7157699" cy="121533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Barlow Medium" panose="00000600000000000000" pitchFamily="2" charset="0"/>
              </a:defRPr>
            </a:lvl1pPr>
          </a:lstStyle>
          <a:p>
            <a:r>
              <a:rPr lang="fi-FI"/>
              <a:t>Otsikko 40 pt ja </a:t>
            </a:r>
            <a:br>
              <a:rPr lang="fi-FI"/>
            </a:br>
            <a:r>
              <a:rPr lang="fi-FI"/>
              <a:t>enintään kahdella rivillä</a:t>
            </a:r>
          </a:p>
        </p:txBody>
      </p:sp>
      <p:pic>
        <p:nvPicPr>
          <p:cNvPr id="12" name="Kuva 1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6EEB7477-D65B-3858-E900-78DDF44673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9822" y="5947866"/>
            <a:ext cx="2356505" cy="91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290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1">
          <p15:clr>
            <a:srgbClr val="FBAE40"/>
          </p15:clr>
        </p15:guide>
        <p15:guide id="2" pos="710">
          <p15:clr>
            <a:srgbClr val="FBAE40"/>
          </p15:clr>
        </p15:guide>
        <p15:guide id="3" pos="368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mis-kuva-5-sisältö-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864DED30-3B29-F558-58F8-7D70AA0FA7A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kstin paikkamerkki 33">
            <a:extLst>
              <a:ext uri="{FF2B5EF4-FFF2-40B4-BE49-F238E27FC236}">
                <a16:creationId xmlns:a16="http://schemas.microsoft.com/office/drawing/2014/main" id="{82D6ABFE-F671-48CA-5748-01F483978B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7124" y="2101633"/>
            <a:ext cx="4716464" cy="983083"/>
          </a:xfr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  <a:latin typeface="Barlow Light" panose="00000400000000000000" pitchFamily="2" charset="0"/>
              </a:defRPr>
            </a:lvl1pPr>
          </a:lstStyle>
          <a:p>
            <a:r>
              <a:rPr lang="fi-FI" sz="2800"/>
              <a:t>Väliotsikko 28 pt ja</a:t>
            </a:r>
          </a:p>
          <a:p>
            <a:r>
              <a:rPr lang="fi-FI" sz="2800"/>
              <a:t>enintään kahdella rivillä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5A8093-4018-0BC3-1F31-3F78A31D1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123" y="3429000"/>
            <a:ext cx="4716465" cy="2916238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Barlow" panose="00000500000000000000" pitchFamily="2" charset="0"/>
              </a:defRPr>
            </a:lvl1pPr>
            <a:lvl2pPr>
              <a:defRPr sz="1800">
                <a:solidFill>
                  <a:schemeClr val="bg1"/>
                </a:solidFill>
                <a:latin typeface="Barlow" panose="00000500000000000000" pitchFamily="2" charset="0"/>
              </a:defRPr>
            </a:lvl2pPr>
            <a:lvl3pPr>
              <a:defRPr sz="1600">
                <a:solidFill>
                  <a:schemeClr val="bg1"/>
                </a:solidFill>
                <a:latin typeface="Barlow" panose="00000500000000000000" pitchFamily="2" charset="0"/>
              </a:defRPr>
            </a:lvl3pPr>
            <a:lvl4pPr>
              <a:defRPr sz="1400">
                <a:solidFill>
                  <a:schemeClr val="bg1"/>
                </a:solidFill>
                <a:latin typeface="Barlow" panose="00000500000000000000" pitchFamily="2" charset="0"/>
              </a:defRPr>
            </a:lvl4pPr>
            <a:lvl5pPr>
              <a:defRPr sz="1200">
                <a:solidFill>
                  <a:schemeClr val="bg1"/>
                </a:solidFill>
                <a:latin typeface="Barlow" panose="00000500000000000000" pitchFamily="2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8" name="Otsikko 1">
            <a:extLst>
              <a:ext uri="{FF2B5EF4-FFF2-40B4-BE49-F238E27FC236}">
                <a16:creationId xmlns:a16="http://schemas.microsoft.com/office/drawing/2014/main" id="{7DADD4A6-5C92-F92E-E046-A52DAB946D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4" y="476457"/>
            <a:ext cx="7157699" cy="121533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Barlow Medium" panose="00000600000000000000" pitchFamily="2" charset="0"/>
              </a:defRPr>
            </a:lvl1pPr>
          </a:lstStyle>
          <a:p>
            <a:r>
              <a:rPr lang="fi-FI"/>
              <a:t>Otsikko 40 pt ja </a:t>
            </a:r>
            <a:br>
              <a:rPr lang="fi-FI"/>
            </a:br>
            <a:r>
              <a:rPr lang="fi-FI"/>
              <a:t>enintään kahdella rivillä</a:t>
            </a:r>
          </a:p>
        </p:txBody>
      </p:sp>
      <p:pic>
        <p:nvPicPr>
          <p:cNvPr id="12" name="Kuva 1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6EEB7477-D65B-3858-E900-78DDF44673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9822" y="5947866"/>
            <a:ext cx="2356505" cy="91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04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1">
          <p15:clr>
            <a:srgbClr val="FBAE40"/>
          </p15:clr>
        </p15:guide>
        <p15:guide id="2" pos="710">
          <p15:clr>
            <a:srgbClr val="FBAE40"/>
          </p15:clr>
        </p15:guide>
        <p15:guide id="3" pos="368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-tumm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Kuva, joka sisältää kohteen teksti, clipart-kuva, merkki&#10;&#10;Kuvaus luotu automaattisesti">
            <a:extLst>
              <a:ext uri="{FF2B5EF4-FFF2-40B4-BE49-F238E27FC236}">
                <a16:creationId xmlns:a16="http://schemas.microsoft.com/office/drawing/2014/main" id="{508E2438-B032-FB32-763D-B74ED6E78D7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2A1A1DD-E59B-95E9-3F9B-302D5C25D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49388"/>
            <a:ext cx="8929685" cy="1321500"/>
          </a:xfrm>
        </p:spPr>
        <p:txBody>
          <a:bodyPr>
            <a:noAutofit/>
          </a:bodyPr>
          <a:lstStyle>
            <a:lvl1pPr algn="ctr">
              <a:defRPr sz="4500">
                <a:solidFill>
                  <a:schemeClr val="bg1"/>
                </a:solidFill>
                <a:latin typeface="Barlow Medium" panose="00000600000000000000" pitchFamily="2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3" name="Kuva 1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1C2770CF-4388-A714-C48F-1237983FCB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047" y="5945388"/>
            <a:ext cx="2356505" cy="912612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5CF7744-A9E1-92F6-8045-1CC923340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2974553"/>
            <a:ext cx="8928100" cy="2962043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Barlow" panose="00000500000000000000" pitchFamily="2" charset="0"/>
              </a:defRPr>
            </a:lvl1pPr>
            <a:lvl2pPr>
              <a:defRPr sz="2000">
                <a:solidFill>
                  <a:schemeClr val="bg1"/>
                </a:solidFill>
                <a:latin typeface="Barlow" panose="00000500000000000000" pitchFamily="2" charset="0"/>
              </a:defRPr>
            </a:lvl2pPr>
            <a:lvl3pPr>
              <a:defRPr sz="1800">
                <a:solidFill>
                  <a:schemeClr val="bg1"/>
                </a:solidFill>
                <a:latin typeface="Barlow" panose="00000500000000000000" pitchFamily="2" charset="0"/>
              </a:defRPr>
            </a:lvl3pPr>
            <a:lvl4pPr>
              <a:defRPr>
                <a:solidFill>
                  <a:schemeClr val="bg1"/>
                </a:solidFill>
                <a:latin typeface="Barlow" panose="00000500000000000000" pitchFamily="2" charset="0"/>
              </a:defRPr>
            </a:lvl4pPr>
            <a:lvl5pPr>
              <a:defRPr>
                <a:solidFill>
                  <a:schemeClr val="bg1"/>
                </a:solidFill>
                <a:latin typeface="Barlow" panose="00000500000000000000" pitchFamily="2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523337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153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-tumm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teksti, clipart-kuva, merkki&#10;&#10;Kuvaus luotu automaattisesti">
            <a:extLst>
              <a:ext uri="{FF2B5EF4-FFF2-40B4-BE49-F238E27FC236}">
                <a16:creationId xmlns:a16="http://schemas.microsoft.com/office/drawing/2014/main" id="{3303BD51-CA52-EDB1-7661-663D7C10560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Kuva 1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3416C2EC-A94F-1054-F8B9-5529B0986B4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047" y="5945388"/>
            <a:ext cx="2356505" cy="912612"/>
          </a:xfrm>
          <a:prstGeom prst="rect">
            <a:avLst/>
          </a:prstGeom>
        </p:spPr>
      </p:pic>
      <p:sp>
        <p:nvSpPr>
          <p:cNvPr id="17" name="Otsikko 1">
            <a:extLst>
              <a:ext uri="{FF2B5EF4-FFF2-40B4-BE49-F238E27FC236}">
                <a16:creationId xmlns:a16="http://schemas.microsoft.com/office/drawing/2014/main" id="{4F5A3F88-EC70-69E2-2E27-CFC3F3715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45325"/>
            <a:ext cx="8929685" cy="1325563"/>
          </a:xfrm>
        </p:spPr>
        <p:txBody>
          <a:bodyPr>
            <a:noAutofit/>
          </a:bodyPr>
          <a:lstStyle>
            <a:lvl1pPr algn="ctr">
              <a:defRPr sz="4500">
                <a:solidFill>
                  <a:schemeClr val="bg1"/>
                </a:solidFill>
                <a:latin typeface="Barlow Medium" panose="00000600000000000000" pitchFamily="2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5295A221-9FB1-A564-0663-23B5B9540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2974553"/>
            <a:ext cx="8928100" cy="2962043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Barlow" panose="00000500000000000000" pitchFamily="2" charset="0"/>
              </a:defRPr>
            </a:lvl1pPr>
            <a:lvl2pPr>
              <a:defRPr sz="2000">
                <a:solidFill>
                  <a:schemeClr val="bg1"/>
                </a:solidFill>
                <a:latin typeface="Barlow" panose="00000500000000000000" pitchFamily="2" charset="0"/>
              </a:defRPr>
            </a:lvl2pPr>
            <a:lvl3pPr>
              <a:defRPr sz="1800">
                <a:solidFill>
                  <a:schemeClr val="bg1"/>
                </a:solidFill>
                <a:latin typeface="Barlow" panose="00000500000000000000" pitchFamily="2" charset="0"/>
              </a:defRPr>
            </a:lvl3pPr>
            <a:lvl4pPr>
              <a:defRPr>
                <a:solidFill>
                  <a:schemeClr val="bg1"/>
                </a:solidFill>
                <a:latin typeface="Barlow" panose="00000500000000000000" pitchFamily="2" charset="0"/>
              </a:defRPr>
            </a:lvl4pPr>
            <a:lvl5pPr>
              <a:defRPr>
                <a:solidFill>
                  <a:schemeClr val="bg1"/>
                </a:solidFill>
                <a:latin typeface="Barlow" panose="00000500000000000000" pitchFamily="2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1408680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-tumma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teksti, clipart-kuva, merkki&#10;&#10;Kuvaus luotu automaattisesti">
            <a:extLst>
              <a:ext uri="{FF2B5EF4-FFF2-40B4-BE49-F238E27FC236}">
                <a16:creationId xmlns:a16="http://schemas.microsoft.com/office/drawing/2014/main" id="{A6BADB24-1927-BB88-7171-321B9018C1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Kuva 1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93EA765-FB6F-B280-CC7A-0A7A55434B6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047" y="5945388"/>
            <a:ext cx="2356505" cy="912612"/>
          </a:xfrm>
          <a:prstGeom prst="rect">
            <a:avLst/>
          </a:prstGeom>
        </p:spPr>
      </p:pic>
      <p:sp>
        <p:nvSpPr>
          <p:cNvPr id="15" name="Otsikko 1">
            <a:extLst>
              <a:ext uri="{FF2B5EF4-FFF2-40B4-BE49-F238E27FC236}">
                <a16:creationId xmlns:a16="http://schemas.microsoft.com/office/drawing/2014/main" id="{1066DD12-B1E8-234C-85F2-EF2A95056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49388"/>
            <a:ext cx="8929685" cy="1321500"/>
          </a:xfrm>
        </p:spPr>
        <p:txBody>
          <a:bodyPr>
            <a:noAutofit/>
          </a:bodyPr>
          <a:lstStyle>
            <a:lvl1pPr algn="ctr">
              <a:defRPr sz="4500">
                <a:solidFill>
                  <a:schemeClr val="bg1"/>
                </a:solidFill>
                <a:latin typeface="Barlow Medium" panose="00000600000000000000" pitchFamily="2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99D08333-78FD-54E2-128C-3BFEC0EDB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2974553"/>
            <a:ext cx="8928100" cy="2962043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Barlow" panose="00000500000000000000" pitchFamily="2" charset="0"/>
              </a:defRPr>
            </a:lvl1pPr>
            <a:lvl2pPr>
              <a:defRPr sz="2000">
                <a:solidFill>
                  <a:schemeClr val="bg1"/>
                </a:solidFill>
                <a:latin typeface="Barlow" panose="00000500000000000000" pitchFamily="2" charset="0"/>
              </a:defRPr>
            </a:lvl2pPr>
            <a:lvl3pPr>
              <a:defRPr sz="1800">
                <a:solidFill>
                  <a:schemeClr val="bg1"/>
                </a:solidFill>
                <a:latin typeface="Barlow" panose="00000500000000000000" pitchFamily="2" charset="0"/>
              </a:defRPr>
            </a:lvl3pPr>
            <a:lvl4pPr>
              <a:defRPr>
                <a:solidFill>
                  <a:schemeClr val="bg1"/>
                </a:solidFill>
                <a:latin typeface="Barlow" panose="00000500000000000000" pitchFamily="2" charset="0"/>
              </a:defRPr>
            </a:lvl4pPr>
            <a:lvl5pPr>
              <a:defRPr>
                <a:solidFill>
                  <a:schemeClr val="bg1"/>
                </a:solidFill>
                <a:latin typeface="Barlow" panose="00000500000000000000" pitchFamily="2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26117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865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-otsikko-tu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EBE55F18-2739-9E46-ED46-BA8834A1A4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84FAFAA1-9B5D-9D06-8601-64C41CADD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6964"/>
            <a:ext cx="10515600" cy="1325563"/>
          </a:xfrm>
        </p:spPr>
        <p:txBody>
          <a:bodyPr>
            <a:noAutofit/>
          </a:bodyPr>
          <a:lstStyle>
            <a:lvl1pPr algn="ctr">
              <a:defRPr sz="4500">
                <a:solidFill>
                  <a:schemeClr val="bg1"/>
                </a:solidFill>
                <a:latin typeface="Barlow Medium" panose="00000600000000000000" pitchFamily="2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12" name="Kuva 1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85DD595F-2B5B-BB7C-5171-C2F33BE69E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047" y="5945388"/>
            <a:ext cx="2356505" cy="91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-tu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EBE55F18-2739-9E46-ED46-BA8834A1A4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Kuva 1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85DD595F-2B5B-BB7C-5171-C2F33BE69E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047" y="5945388"/>
            <a:ext cx="2356505" cy="91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771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592861-CE1E-B30D-27E0-2FFB6E621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720AEC4-0D89-B9AD-903F-E0E6477B4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836590-0D9D-FDC1-FB32-1B7D947D8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6233A-6BAA-4DB5-8D27-9BE8521B0085}" type="datetimeFigureOut">
              <a:rPr lang="fi-FI" smtClean="0"/>
              <a:t>16.11.2023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57EDFCF-AF03-D990-3299-A8D193D15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5785EC3-CAD8-8AA3-4E62-15E5C1244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CED3B-9F3D-4D36-8AFB-6FDC13BD442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81370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-sisältö-dia-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34BB4C7-A5B0-D9B6-9C64-30F97187278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D7A634B-2FA3-1240-6B43-E4859E4F4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81300"/>
            <a:ext cx="10515600" cy="928804"/>
          </a:xfrm>
        </p:spPr>
        <p:txBody>
          <a:bodyPr>
            <a:normAutofit/>
          </a:bodyPr>
          <a:lstStyle>
            <a:lvl1pPr algn="ctr">
              <a:defRPr sz="4500">
                <a:solidFill>
                  <a:schemeClr val="tx2"/>
                </a:solidFill>
                <a:latin typeface="Barlow Medium" panose="00000600000000000000" pitchFamily="2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618A0C1-5455-DD59-074F-AF993A6911D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38200" y="3955496"/>
            <a:ext cx="10515600" cy="1157240"/>
          </a:xfrm>
        </p:spPr>
        <p:txBody>
          <a:bodyPr numCol="1" anchor="ctr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Barlow Light" panose="000004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R="0" algn="ctr" rtl="0"/>
            <a:r>
              <a:rPr lang="fi-FI"/>
              <a:t>Yhdenvertaista palvelua jokaiselle </a:t>
            </a:r>
          </a:p>
          <a:p>
            <a:pPr marR="0" algn="ctr" rtl="0"/>
            <a:r>
              <a:rPr lang="fi-FI"/>
              <a:t>Jokaisessa elämäntilanteessa.</a:t>
            </a:r>
          </a:p>
        </p:txBody>
      </p:sp>
      <p:pic>
        <p:nvPicPr>
          <p:cNvPr id="6" name="Kuva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984C80E6-5E54-9F0F-2A7A-77325DC659D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046" y="5947866"/>
            <a:ext cx="2356505" cy="91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810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-sisältökohdetta-dia-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9EA4F317-ED3D-A1D0-FB7B-11E374372D9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D7A634B-2FA3-1240-6B43-E4859E4F4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58180"/>
            <a:ext cx="10515600" cy="489702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  <a:latin typeface="Barlow Medium" panose="00000600000000000000" pitchFamily="2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2835CA5-2547-BAFD-BA2B-6AECDC371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6992" y="2136530"/>
            <a:ext cx="5003800" cy="82415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Barlow Light" panose="000004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06C0DFF-F9FD-C64B-4B4D-A68DEFB9B6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8581" y="3146611"/>
            <a:ext cx="5003800" cy="2798777"/>
          </a:xfrm>
        </p:spPr>
        <p:txBody>
          <a:bodyPr/>
          <a:lstStyle>
            <a:lvl1pPr>
              <a:lnSpc>
                <a:spcPts val="2800"/>
              </a:lnSpc>
              <a:defRPr sz="2000">
                <a:solidFill>
                  <a:schemeClr val="tx2"/>
                </a:solidFill>
                <a:latin typeface="+mj-lt"/>
              </a:defRPr>
            </a:lvl1pPr>
            <a:lvl2pPr>
              <a:lnSpc>
                <a:spcPts val="2800"/>
              </a:lnSpc>
              <a:defRPr sz="1800">
                <a:solidFill>
                  <a:schemeClr val="tx2"/>
                </a:solidFill>
                <a:latin typeface="+mj-lt"/>
              </a:defRPr>
            </a:lvl2pPr>
            <a:lvl3pPr>
              <a:lnSpc>
                <a:spcPts val="2800"/>
              </a:lnSpc>
              <a:defRPr sz="1600">
                <a:solidFill>
                  <a:schemeClr val="tx2"/>
                </a:solidFill>
                <a:latin typeface="+mj-lt"/>
              </a:defRPr>
            </a:lvl3pPr>
            <a:lvl4pPr>
              <a:lnSpc>
                <a:spcPts val="2800"/>
              </a:lnSpc>
              <a:defRPr sz="1400">
                <a:solidFill>
                  <a:schemeClr val="tx2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Barlow Medium" panose="00000600000000000000" pitchFamily="2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618A0C1-5455-DD59-074F-AF993A6911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03203" y="2136530"/>
            <a:ext cx="5259388" cy="82415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Barlow Light" panose="000004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657F790-2E57-7248-DAE0-C2F7A99AD1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04792" y="3146611"/>
            <a:ext cx="5259388" cy="2798777"/>
          </a:xfrm>
        </p:spPr>
        <p:txBody>
          <a:bodyPr/>
          <a:lstStyle>
            <a:lvl1pPr>
              <a:lnSpc>
                <a:spcPts val="2800"/>
              </a:lnSpc>
              <a:defRPr sz="2000">
                <a:solidFill>
                  <a:schemeClr val="tx2"/>
                </a:solidFill>
                <a:latin typeface="+mj-lt"/>
              </a:defRPr>
            </a:lvl1pPr>
            <a:lvl2pPr>
              <a:lnSpc>
                <a:spcPts val="2800"/>
              </a:lnSpc>
              <a:defRPr sz="1800">
                <a:solidFill>
                  <a:schemeClr val="tx2"/>
                </a:solidFill>
                <a:latin typeface="+mj-lt"/>
              </a:defRPr>
            </a:lvl2pPr>
            <a:lvl3pPr>
              <a:lnSpc>
                <a:spcPts val="2800"/>
              </a:lnSpc>
              <a:defRPr sz="1600">
                <a:solidFill>
                  <a:schemeClr val="tx2"/>
                </a:solidFill>
                <a:latin typeface="+mj-lt"/>
              </a:defRPr>
            </a:lvl3pPr>
            <a:lvl4pPr>
              <a:lnSpc>
                <a:spcPts val="2800"/>
              </a:lnSpc>
              <a:defRPr sz="1400">
                <a:solidFill>
                  <a:schemeClr val="tx2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Barlow Medium" panose="00000600000000000000" pitchFamily="2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4D8140C5-3BDB-B28D-01CC-C341F71AD7F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046" y="5947866"/>
            <a:ext cx="2356505" cy="91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51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orient="horz" pos="3748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ksi sisältökohde-dia-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781AC276-4D60-82F1-8640-8D872BA3F38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A9CEB7-95B4-E0E7-8DE7-D27DAC1DE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124" y="2105881"/>
            <a:ext cx="10225089" cy="3848299"/>
          </a:xfrm>
        </p:spPr>
        <p:txBody>
          <a:bodyPr/>
          <a:lstStyle>
            <a:lvl1pPr>
              <a:lnSpc>
                <a:spcPts val="2800"/>
              </a:lnSpc>
              <a:defRPr sz="2000">
                <a:solidFill>
                  <a:schemeClr val="tx2"/>
                </a:solidFill>
                <a:latin typeface="Barlow" panose="00000500000000000000" pitchFamily="2" charset="0"/>
              </a:defRPr>
            </a:lvl1pPr>
            <a:lvl2pPr>
              <a:lnSpc>
                <a:spcPts val="2800"/>
              </a:lnSpc>
              <a:defRPr sz="2000">
                <a:solidFill>
                  <a:schemeClr val="tx2"/>
                </a:solidFill>
                <a:latin typeface="Barlow" panose="00000500000000000000" pitchFamily="2" charset="0"/>
              </a:defRPr>
            </a:lvl2pPr>
            <a:lvl3pPr>
              <a:lnSpc>
                <a:spcPts val="2800"/>
              </a:lnSpc>
              <a:defRPr sz="1800">
                <a:solidFill>
                  <a:schemeClr val="tx2"/>
                </a:solidFill>
                <a:latin typeface="Barlow" panose="00000500000000000000" pitchFamily="2" charset="0"/>
              </a:defRPr>
            </a:lvl3pPr>
            <a:lvl4pPr>
              <a:lnSpc>
                <a:spcPts val="2800"/>
              </a:lnSpc>
              <a:defRPr>
                <a:solidFill>
                  <a:schemeClr val="tx2"/>
                </a:solidFill>
                <a:latin typeface="Barlow" panose="00000500000000000000" pitchFamily="2" charset="0"/>
              </a:defRPr>
            </a:lvl4pPr>
            <a:lvl5pPr>
              <a:lnSpc>
                <a:spcPts val="2800"/>
              </a:lnSpc>
              <a:defRPr>
                <a:solidFill>
                  <a:schemeClr val="tx2"/>
                </a:solidFill>
                <a:latin typeface="Barlow" panose="00000500000000000000" pitchFamily="2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1F656EB9-BCCF-8ABF-9581-0ED48136B3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5" y="476457"/>
            <a:ext cx="10225088" cy="121533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  <a:latin typeface="Barlow Medium" panose="00000600000000000000" pitchFamily="2" charset="0"/>
              </a:defRPr>
            </a:lvl1pPr>
          </a:lstStyle>
          <a:p>
            <a:r>
              <a:rPr lang="fi-FI"/>
              <a:t>Otsikko 40 pt ja </a:t>
            </a:r>
            <a:br>
              <a:rPr lang="fi-FI"/>
            </a:br>
            <a:r>
              <a:rPr lang="fi-FI"/>
              <a:t>enintään kahdella rivillä</a:t>
            </a:r>
          </a:p>
        </p:txBody>
      </p:sp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C85E0C2F-B3CD-CB86-97D3-20F68E70A5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046" y="5947866"/>
            <a:ext cx="2356505" cy="91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80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1">
          <p15:clr>
            <a:srgbClr val="FBAE40"/>
          </p15:clr>
        </p15:guide>
        <p15:guide id="2" pos="710">
          <p15:clr>
            <a:srgbClr val="FBAE40"/>
          </p15:clr>
        </p15:guide>
        <p15:guide id="3" pos="3681">
          <p15:clr>
            <a:srgbClr val="FBAE40"/>
          </p15:clr>
        </p15:guide>
        <p15:guide id="4" orient="horz" pos="30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tekstillinen-kuva-dia-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28113876-6459-E0C9-7308-7FB35181BC3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A9CEB7-95B4-E0E7-8DE7-D27DAC1DE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125" y="2105881"/>
            <a:ext cx="4708900" cy="3848299"/>
          </a:xfrm>
        </p:spPr>
        <p:txBody>
          <a:bodyPr/>
          <a:lstStyle>
            <a:lvl1pPr>
              <a:lnSpc>
                <a:spcPts val="2800"/>
              </a:lnSpc>
              <a:defRPr sz="2000">
                <a:solidFill>
                  <a:schemeClr val="tx2"/>
                </a:solidFill>
                <a:latin typeface="Barlow" panose="00000500000000000000" pitchFamily="2" charset="0"/>
              </a:defRPr>
            </a:lvl1pPr>
            <a:lvl2pPr>
              <a:lnSpc>
                <a:spcPts val="2800"/>
              </a:lnSpc>
              <a:defRPr sz="2000">
                <a:solidFill>
                  <a:schemeClr val="tx2"/>
                </a:solidFill>
                <a:latin typeface="Barlow" panose="00000500000000000000" pitchFamily="2" charset="0"/>
              </a:defRPr>
            </a:lvl2pPr>
            <a:lvl3pPr>
              <a:lnSpc>
                <a:spcPts val="2800"/>
              </a:lnSpc>
              <a:defRPr sz="1800">
                <a:solidFill>
                  <a:schemeClr val="tx2"/>
                </a:solidFill>
                <a:latin typeface="Barlow" panose="00000500000000000000" pitchFamily="2" charset="0"/>
              </a:defRPr>
            </a:lvl3pPr>
            <a:lvl4pPr>
              <a:lnSpc>
                <a:spcPts val="2800"/>
              </a:lnSpc>
              <a:defRPr>
                <a:solidFill>
                  <a:schemeClr val="tx2"/>
                </a:solidFill>
                <a:latin typeface="Barlow" panose="00000500000000000000" pitchFamily="2" charset="0"/>
              </a:defRPr>
            </a:lvl4pPr>
            <a:lvl5pPr>
              <a:lnSpc>
                <a:spcPts val="2800"/>
              </a:lnSpc>
              <a:defRPr>
                <a:solidFill>
                  <a:schemeClr val="tx2"/>
                </a:solidFill>
                <a:latin typeface="Barlow" panose="00000500000000000000" pitchFamily="2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3DB6A97F-1796-CBF8-C2F7-48EE0FE20F6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48413" y="2105880"/>
            <a:ext cx="5003800" cy="384928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1F656EB9-BCCF-8ABF-9581-0ED48136B3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5" y="476457"/>
            <a:ext cx="10225088" cy="121533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  <a:latin typeface="Barlow Medium" panose="00000600000000000000" pitchFamily="2" charset="0"/>
              </a:defRPr>
            </a:lvl1pPr>
          </a:lstStyle>
          <a:p>
            <a:r>
              <a:rPr lang="fi-FI"/>
              <a:t>Otsikko 40 pt ja </a:t>
            </a:r>
            <a:br>
              <a:rPr lang="fi-FI"/>
            </a:br>
            <a:r>
              <a:rPr lang="fi-FI"/>
              <a:t>enintään kahdella rivillä</a:t>
            </a:r>
          </a:p>
        </p:txBody>
      </p:sp>
      <p:pic>
        <p:nvPicPr>
          <p:cNvPr id="4" name="Kuva 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AE916DD3-3D58-9B7A-3B5D-74D545945A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046" y="5947866"/>
            <a:ext cx="2356505" cy="91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8943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1">
          <p15:clr>
            <a:srgbClr val="FBAE40"/>
          </p15:clr>
        </p15:guide>
        <p15:guide id="2" pos="710">
          <p15:clr>
            <a:srgbClr val="FBAE40"/>
          </p15:clr>
        </p15:guide>
        <p15:guide id="3" pos="368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tekstillinen neljä kuvaa dia-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7DAC9418-B5CD-90F9-7B9F-C70468BB141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37872FC2-D5A2-1B70-29C7-73A2CDEDF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125" y="2107622"/>
            <a:ext cx="4716464" cy="3837766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Barlow" panose="00000500000000000000" pitchFamily="2" charset="0"/>
              </a:defRPr>
            </a:lvl1pPr>
            <a:lvl2pPr>
              <a:defRPr sz="2000">
                <a:solidFill>
                  <a:schemeClr val="tx2"/>
                </a:solidFill>
                <a:latin typeface="Barlow" panose="00000500000000000000" pitchFamily="2" charset="0"/>
              </a:defRPr>
            </a:lvl2pPr>
            <a:lvl3pPr>
              <a:defRPr sz="1800">
                <a:solidFill>
                  <a:schemeClr val="tx2"/>
                </a:solidFill>
                <a:latin typeface="Barlow" panose="00000500000000000000" pitchFamily="2" charset="0"/>
              </a:defRPr>
            </a:lvl3pPr>
            <a:lvl4pPr>
              <a:defRPr sz="1800">
                <a:solidFill>
                  <a:schemeClr val="tx2"/>
                </a:solidFill>
                <a:latin typeface="Barlow" panose="00000500000000000000" pitchFamily="2" charset="0"/>
              </a:defRPr>
            </a:lvl4pPr>
            <a:lvl5pPr>
              <a:defRPr sz="1800">
                <a:solidFill>
                  <a:schemeClr val="tx2"/>
                </a:solidFill>
                <a:latin typeface="Barlow" panose="00000500000000000000" pitchFamily="2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Kuvan paikkamerkki 8">
            <a:extLst>
              <a:ext uri="{FF2B5EF4-FFF2-40B4-BE49-F238E27FC236}">
                <a16:creationId xmlns:a16="http://schemas.microsoft.com/office/drawing/2014/main" id="{5DC384FA-9C36-836B-3EBC-E67A0406A5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48412" y="2098386"/>
            <a:ext cx="2284889" cy="17624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Kuvan paikkamerkki 8">
            <a:extLst>
              <a:ext uri="{FF2B5EF4-FFF2-40B4-BE49-F238E27FC236}">
                <a16:creationId xmlns:a16="http://schemas.microsoft.com/office/drawing/2014/main" id="{F72CBC32-EE0C-74BE-98A8-803D8E6B69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48412" y="3971638"/>
            <a:ext cx="2284889" cy="196799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Kuvan paikkamerkki 8">
            <a:extLst>
              <a:ext uri="{FF2B5EF4-FFF2-40B4-BE49-F238E27FC236}">
                <a16:creationId xmlns:a16="http://schemas.microsoft.com/office/drawing/2014/main" id="{733BBD9F-DE1C-4576-BB96-DB55087E361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33168" y="2098386"/>
            <a:ext cx="2519045" cy="17624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F2233DBB-CD2E-2CFB-4E79-3077ACF6E22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833168" y="3971638"/>
            <a:ext cx="2519045" cy="196799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3F1504F8-84C7-8EF6-3CB0-3C226F453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5" y="476250"/>
            <a:ext cx="10225088" cy="121533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  <a:latin typeface="Barlow Medium" panose="00000600000000000000" pitchFamily="2" charset="0"/>
              </a:defRPr>
            </a:lvl1pPr>
          </a:lstStyle>
          <a:p>
            <a:r>
              <a:rPr lang="fi-FI"/>
              <a:t>Otsikko 40 pt ja </a:t>
            </a:r>
            <a:br>
              <a:rPr lang="fi-FI"/>
            </a:br>
            <a:r>
              <a:rPr lang="fi-FI"/>
              <a:t>enintään kahdella rivillä</a:t>
            </a:r>
          </a:p>
        </p:txBody>
      </p:sp>
      <p:pic>
        <p:nvPicPr>
          <p:cNvPr id="10" name="Kuva 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9E80D03C-391C-B18F-B415-EEB509C316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046" y="5947866"/>
            <a:ext cx="2356505" cy="91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75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1">
          <p15:clr>
            <a:srgbClr val="FBAE40"/>
          </p15:clr>
        </p15:guide>
        <p15:guide id="2" pos="710">
          <p15:clr>
            <a:srgbClr val="FBAE40"/>
          </p15:clr>
        </p15:guide>
        <p15:guide id="3" pos="368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-vaale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11AAA1B-DFC2-3988-264B-DB0BC06CBD7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Kuva 1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93EA765-FB6F-B280-CC7A-0A7A55434B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047" y="5945388"/>
            <a:ext cx="2356505" cy="912612"/>
          </a:xfrm>
          <a:prstGeom prst="rect">
            <a:avLst/>
          </a:prstGeom>
        </p:spPr>
      </p:pic>
      <p:pic>
        <p:nvPicPr>
          <p:cNvPr id="9" name="Kuva 8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A7087FA-C42B-9B24-F967-3C892BD044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918" y="5945388"/>
            <a:ext cx="2356505" cy="912612"/>
          </a:xfrm>
          <a:prstGeom prst="rect">
            <a:avLst/>
          </a:prstGeom>
        </p:spPr>
      </p:pic>
      <p:sp>
        <p:nvSpPr>
          <p:cNvPr id="16" name="Otsikko 1">
            <a:extLst>
              <a:ext uri="{FF2B5EF4-FFF2-40B4-BE49-F238E27FC236}">
                <a16:creationId xmlns:a16="http://schemas.microsoft.com/office/drawing/2014/main" id="{F45B45AE-B580-0836-EDF1-7F5B7BEAF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45325"/>
            <a:ext cx="8951259" cy="1325563"/>
          </a:xfrm>
        </p:spPr>
        <p:txBody>
          <a:bodyPr>
            <a:noAutofit/>
          </a:bodyPr>
          <a:lstStyle>
            <a:lvl1pPr algn="ctr">
              <a:defRPr sz="4500">
                <a:solidFill>
                  <a:schemeClr val="tx2"/>
                </a:solidFill>
                <a:latin typeface="Barlow Medium" panose="00000600000000000000" pitchFamily="2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" name="Sisällön paikkamerkki 2">
            <a:extLst>
              <a:ext uri="{FF2B5EF4-FFF2-40B4-BE49-F238E27FC236}">
                <a16:creationId xmlns:a16="http://schemas.microsoft.com/office/drawing/2014/main" id="{F7D0CD3B-6584-5041-8188-4A6FAF342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2983345"/>
            <a:ext cx="8949670" cy="2962043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Barlow" panose="00000500000000000000" pitchFamily="2" charset="0"/>
              </a:defRPr>
            </a:lvl1pPr>
            <a:lvl2pPr>
              <a:defRPr sz="2000">
                <a:solidFill>
                  <a:schemeClr val="tx2"/>
                </a:solidFill>
                <a:latin typeface="Barlow" panose="00000500000000000000" pitchFamily="2" charset="0"/>
              </a:defRPr>
            </a:lvl2pPr>
            <a:lvl3pPr>
              <a:defRPr sz="1800">
                <a:solidFill>
                  <a:schemeClr val="tx2"/>
                </a:solidFill>
                <a:latin typeface="Barlow" panose="00000500000000000000" pitchFamily="2" charset="0"/>
              </a:defRPr>
            </a:lvl3pPr>
            <a:lvl4pPr>
              <a:defRPr>
                <a:solidFill>
                  <a:schemeClr val="tx2"/>
                </a:solidFill>
                <a:latin typeface="Barlow" panose="00000500000000000000" pitchFamily="2" charset="0"/>
              </a:defRPr>
            </a:lvl4pPr>
            <a:lvl5pPr>
              <a:defRPr>
                <a:solidFill>
                  <a:schemeClr val="tx2"/>
                </a:solidFill>
                <a:latin typeface="Barlow" panose="00000500000000000000" pitchFamily="2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99187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3">
          <p15:clr>
            <a:srgbClr val="FBAE40"/>
          </p15:clr>
        </p15:guide>
        <p15:guide id="2" orient="horz" pos="1752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-vaale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6F3FF2BB-7F5E-BA66-32A6-80F748D700D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Kuva 1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93EA765-FB6F-B280-CC7A-0A7A55434B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047" y="5945388"/>
            <a:ext cx="2356505" cy="912612"/>
          </a:xfrm>
          <a:prstGeom prst="rect">
            <a:avLst/>
          </a:prstGeom>
        </p:spPr>
      </p:pic>
      <p:sp>
        <p:nvSpPr>
          <p:cNvPr id="16" name="Otsikko 1">
            <a:extLst>
              <a:ext uri="{FF2B5EF4-FFF2-40B4-BE49-F238E27FC236}">
                <a16:creationId xmlns:a16="http://schemas.microsoft.com/office/drawing/2014/main" id="{ACC32028-3031-50DB-F2AF-AACE195A0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45325"/>
            <a:ext cx="8951259" cy="1325563"/>
          </a:xfrm>
        </p:spPr>
        <p:txBody>
          <a:bodyPr>
            <a:noAutofit/>
          </a:bodyPr>
          <a:lstStyle>
            <a:lvl1pPr algn="ctr">
              <a:defRPr sz="4500">
                <a:solidFill>
                  <a:schemeClr val="tx2"/>
                </a:solidFill>
                <a:latin typeface="Barlow Medium" panose="00000600000000000000" pitchFamily="2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3" name="Kuva 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0E7D0DC0-39C4-A804-8300-5EBC59C367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918" y="5945388"/>
            <a:ext cx="2356505" cy="912612"/>
          </a:xfrm>
          <a:prstGeom prst="rect">
            <a:avLst/>
          </a:prstGeom>
        </p:spPr>
      </p:pic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22D41872-F31A-1756-2EF8-7573ECF17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2983345"/>
            <a:ext cx="8949670" cy="2962043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Barlow" panose="00000500000000000000" pitchFamily="2" charset="0"/>
              </a:defRPr>
            </a:lvl1pPr>
            <a:lvl2pPr>
              <a:defRPr sz="2000">
                <a:solidFill>
                  <a:schemeClr val="tx2"/>
                </a:solidFill>
                <a:latin typeface="Barlow" panose="00000500000000000000" pitchFamily="2" charset="0"/>
              </a:defRPr>
            </a:lvl2pPr>
            <a:lvl3pPr>
              <a:defRPr sz="1800">
                <a:solidFill>
                  <a:schemeClr val="tx2"/>
                </a:solidFill>
                <a:latin typeface="Barlow" panose="00000500000000000000" pitchFamily="2" charset="0"/>
              </a:defRPr>
            </a:lvl3pPr>
            <a:lvl4pPr>
              <a:defRPr>
                <a:solidFill>
                  <a:schemeClr val="tx2"/>
                </a:solidFill>
                <a:latin typeface="Barlow" panose="00000500000000000000" pitchFamily="2" charset="0"/>
              </a:defRPr>
            </a:lvl4pPr>
            <a:lvl5pPr>
              <a:defRPr>
                <a:solidFill>
                  <a:schemeClr val="tx2"/>
                </a:solidFill>
                <a:latin typeface="Barlow" panose="00000500000000000000" pitchFamily="2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2435193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-vaalea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7834DB4-1C89-C6F6-B45F-BD062AB2A91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Kuva 1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93EA765-FB6F-B280-CC7A-0A7A55434B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047" y="5945388"/>
            <a:ext cx="2356505" cy="912612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6B2B205E-0D90-D08D-E17A-E5ACB4D23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45325"/>
            <a:ext cx="8951259" cy="1325563"/>
          </a:xfrm>
        </p:spPr>
        <p:txBody>
          <a:bodyPr>
            <a:noAutofit/>
          </a:bodyPr>
          <a:lstStyle>
            <a:lvl1pPr algn="ctr">
              <a:defRPr sz="4500">
                <a:solidFill>
                  <a:schemeClr val="tx2"/>
                </a:solidFill>
                <a:latin typeface="Barlow Medium" panose="00000600000000000000" pitchFamily="2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4" name="Kuva 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28F8D5B1-DB6C-9632-79D2-174F60985CB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918" y="5945388"/>
            <a:ext cx="2356505" cy="912612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DF7D4F8-025F-5A55-AD1F-0ACE0C9F7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2983345"/>
            <a:ext cx="8949670" cy="2962043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Barlow" panose="00000500000000000000" pitchFamily="2" charset="0"/>
              </a:defRPr>
            </a:lvl1pPr>
            <a:lvl2pPr>
              <a:defRPr sz="2000">
                <a:solidFill>
                  <a:schemeClr val="tx2"/>
                </a:solidFill>
                <a:latin typeface="Barlow" panose="00000500000000000000" pitchFamily="2" charset="0"/>
              </a:defRPr>
            </a:lvl2pPr>
            <a:lvl3pPr>
              <a:defRPr sz="1800">
                <a:solidFill>
                  <a:schemeClr val="tx2"/>
                </a:solidFill>
                <a:latin typeface="Barlow" panose="00000500000000000000" pitchFamily="2" charset="0"/>
              </a:defRPr>
            </a:lvl3pPr>
            <a:lvl4pPr>
              <a:defRPr>
                <a:solidFill>
                  <a:schemeClr val="tx2"/>
                </a:solidFill>
                <a:latin typeface="Barlow" panose="00000500000000000000" pitchFamily="2" charset="0"/>
              </a:defRPr>
            </a:lvl4pPr>
            <a:lvl5pPr>
              <a:defRPr>
                <a:solidFill>
                  <a:schemeClr val="tx2"/>
                </a:solidFill>
                <a:latin typeface="Barlow" panose="00000500000000000000" pitchFamily="2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9353348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-otsikko-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FCE70DF8-19A5-36F4-B9C2-081D9F638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49388"/>
            <a:ext cx="10515600" cy="1325563"/>
          </a:xfrm>
        </p:spPr>
        <p:txBody>
          <a:bodyPr>
            <a:noAutofit/>
          </a:bodyPr>
          <a:lstStyle>
            <a:lvl1pPr algn="ctr">
              <a:defRPr sz="4500">
                <a:solidFill>
                  <a:schemeClr val="tx2"/>
                </a:solidFill>
                <a:latin typeface="Barlow Medium" panose="00000600000000000000" pitchFamily="2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4" name="Kuva 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4DDC0D00-A19F-C831-75B9-9217D7F96EE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918" y="5945388"/>
            <a:ext cx="2356505" cy="91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0516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-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4DDC0D00-A19F-C831-75B9-9217D7F96EE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918" y="5945388"/>
            <a:ext cx="2356505" cy="91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475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A98EA6-64F4-C556-5113-A5BC9CE5B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8EEB1E2-BA08-D79F-434A-1E9F5CE25A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9C8AC0B-A13F-D52D-6DEE-25BC95CFE9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9D84A77-3538-B171-AD73-7B89E57B1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6233A-6BAA-4DB5-8D27-9BE8521B0085}" type="datetimeFigureOut">
              <a:rPr lang="fi-FI" smtClean="0"/>
              <a:t>16.11.2023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F0A64C5-B876-EC90-43E5-1BA9C8129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876D63B-8296-E811-FDE6-68D25BCB1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CED3B-9F3D-4D36-8AFB-6FDC13BD442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0036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E3701F-A67F-453C-E5DD-A3011D27E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11178B6-46E9-C5EA-6283-9BA0EDA3D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3755D3C-3D04-6B38-43D7-5B6BC291DC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21E94DB-C7EB-BE13-5400-0B2FD78057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0A11E6C-193A-F738-CDF9-E98EE491FB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FDB4F77-D5F1-7DFE-CE87-0FB08E08D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6233A-6BAA-4DB5-8D27-9BE8521B0085}" type="datetimeFigureOut">
              <a:rPr lang="fi-FI" smtClean="0"/>
              <a:t>16.11.2023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F2FBB9B-966A-72C4-2132-230DCD35D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154829F6-88A4-F71F-D567-D1BF2541C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CED3B-9F3D-4D36-8AFB-6FDC13BD442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3543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5FB739-BF83-0C0A-6B0C-A91B4E559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AEBE781-9A16-39AC-37F6-2D4C23AC6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6233A-6BAA-4DB5-8D27-9BE8521B0085}" type="datetimeFigureOut">
              <a:rPr lang="fi-FI" smtClean="0"/>
              <a:t>16.11.2023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2B45AAD-259A-359A-A6BB-A0BC4FAF1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A19E658-F980-35B1-2A36-5136EF81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CED3B-9F3D-4D36-8AFB-6FDC13BD442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6152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061A5D1-DBBF-4AAD-85D7-AE2E13863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6233A-6BAA-4DB5-8D27-9BE8521B0085}" type="datetimeFigureOut">
              <a:rPr lang="fi-FI" smtClean="0"/>
              <a:t>16.11.2023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D0A155B-A2F8-C776-7C0C-E5592843A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4161133-681B-4E94-A779-54AFDE998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CED3B-9F3D-4D36-8AFB-6FDC13BD442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3643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D7A588-DCF9-0319-E284-5C2E017B6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130C7D-B267-E153-67C2-D38C86BFE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5D22437-8A98-EA85-8555-A47082C72A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1E32B08-52C1-8BBD-E737-C7D42AE61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6233A-6BAA-4DB5-8D27-9BE8521B0085}" type="datetimeFigureOut">
              <a:rPr lang="fi-FI" smtClean="0"/>
              <a:t>16.11.2023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9516D42-E266-6F0C-B6E6-BFF7E3AA0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3CCA3AF-6BBF-30D2-64DD-15171691C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CED3B-9F3D-4D36-8AFB-6FDC13BD442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8811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2A9CBB-C036-C38B-0401-7FCB2F5D4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00A844F7-7525-F875-912A-6FD29FDBDA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CCDB22C-E94B-CECE-E1A1-EB31DD708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502D82C-7F53-2A4B-56C7-51D8ECECE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6233A-6BAA-4DB5-8D27-9BE8521B0085}" type="datetimeFigureOut">
              <a:rPr lang="fi-FI" smtClean="0"/>
              <a:t>16.11.2023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A48D2AE-5763-313A-4EAF-AC5008CFE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5A1C425-A4EE-A61B-743C-F91049FA6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CED3B-9F3D-4D36-8AFB-6FDC13BD442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158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10622DFA-340F-FBF1-DB1D-5BDB36609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044365E-FAC5-9673-C4B4-EAEB7FB67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D152B58-45AF-B717-A868-EA7A2D86AE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6233A-6BAA-4DB5-8D27-9BE8521B0085}" type="datetimeFigureOut">
              <a:rPr lang="fi-FI" smtClean="0"/>
              <a:t>16.11.2023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1E21F64-EE10-8377-305A-E57EC073D9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76923A5-BC51-4CFC-C903-ECE6419A9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CED3B-9F3D-4D36-8AFB-6FDC13BD442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768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90E4842-186B-8329-9297-BE439C7C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6250"/>
            <a:ext cx="10515600" cy="1214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DECCB19-B079-ABA2-0655-B66F35B64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94586B7-4377-5416-17D1-D5625B02B0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4F5DD-0428-4A99-A95A-4988C2166D9D}" type="datetime1">
              <a:rPr lang="fi-FI" smtClean="0"/>
              <a:t>16.11.2023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E9EFF45-ED70-649B-E21B-8F348F1972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3634174-A89B-5723-C097-E12A84AB6C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3A61A-FFCB-477A-88E7-DF02BF9DBE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2659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  <p:sldLayoutId id="2147483700" r:id="rId2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529">
          <p15:clr>
            <a:srgbClr val="F26B43"/>
          </p15:clr>
        </p15:guide>
        <p15:guide id="3" orient="horz" pos="3748">
          <p15:clr>
            <a:srgbClr val="F26B43"/>
          </p15:clr>
        </p15:guide>
        <p15:guide id="4" pos="3999">
          <p15:clr>
            <a:srgbClr val="F26B43"/>
          </p15:clr>
        </p15:guide>
        <p15:guide id="5" pos="710">
          <p15:clr>
            <a:srgbClr val="F26B43"/>
          </p15:clr>
        </p15:guide>
        <p15:guide id="6" pos="3681">
          <p15:clr>
            <a:srgbClr val="F26B43"/>
          </p15:clr>
        </p15:guide>
        <p15:guide id="7" orient="horz" pos="913">
          <p15:clr>
            <a:srgbClr val="F26B43"/>
          </p15:clr>
        </p15:guide>
        <p15:guide id="8" orient="horz" pos="1752">
          <p15:clr>
            <a:srgbClr val="F26B43"/>
          </p15:clr>
        </p15:guide>
        <p15:guide id="9" orient="horz" pos="3997">
          <p15:clr>
            <a:srgbClr val="F26B43"/>
          </p15:clr>
        </p15:guide>
        <p15:guide id="10" pos="3840">
          <p15:clr>
            <a:srgbClr val="F26B43"/>
          </p15:clr>
        </p15:guide>
        <p15:guide id="11" pos="7151">
          <p15:clr>
            <a:srgbClr val="F26B43"/>
          </p15:clr>
        </p15:guide>
        <p15:guide id="12" pos="6153">
          <p15:clr>
            <a:srgbClr val="F26B43"/>
          </p15:clr>
        </p15:guide>
        <p15:guide id="13" orient="horz" pos="1865">
          <p15:clr>
            <a:srgbClr val="F26B43"/>
          </p15:clr>
        </p15:guide>
        <p15:guide id="14" orient="horz" pos="3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A0BA12E-8B8B-FCFF-F573-A4F8A322DC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216" y="2133600"/>
            <a:ext cx="10375392" cy="2414016"/>
          </a:xfrm>
        </p:spPr>
        <p:txBody>
          <a:bodyPr>
            <a:normAutofit fontScale="90000"/>
          </a:bodyPr>
          <a:lstStyle/>
          <a:p>
            <a:r>
              <a:rPr lang="fi-FI" dirty="0"/>
              <a:t>Etelä-Karjalan RRP – HAPPEE2</a:t>
            </a:r>
            <a:br>
              <a:rPr lang="fi-FI" dirty="0"/>
            </a:br>
            <a:r>
              <a:rPr lang="fi-FI" dirty="0"/>
              <a:t>Monialainen palvelutarjotin</a:t>
            </a:r>
            <a:br>
              <a:rPr lang="fi-FI" dirty="0"/>
            </a:br>
            <a:r>
              <a:rPr lang="fi-FI" dirty="0"/>
              <a:t>SWOT - työpajayhteenveto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384EC75-544A-E03D-8E76-6CA70AA49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solidFill>
                  <a:prstClr val="black"/>
                </a:solidFill>
              </a:rPr>
              <a:t>16.11.2023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Medium" panose="00000600000000000000" pitchFamily="2" charset="0"/>
                <a:ea typeface="+mn-ea"/>
                <a:cs typeface="+mn-cs"/>
              </a:rPr>
              <a:t> Mika Piiroinen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AE1F4FFC-DD1A-1B82-57DB-3A9F58122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0536" y="5852974"/>
            <a:ext cx="3192018" cy="83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864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2E659A3-73AE-D813-C450-B22515498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124" y="1804416"/>
            <a:ext cx="10225089" cy="4339209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fi-FI" dirty="0"/>
              <a:t>Saadaan yhteinen helposti saavutettava alusta kaikille toimijoille (Sujuva)</a:t>
            </a:r>
          </a:p>
          <a:p>
            <a:pPr>
              <a:lnSpc>
                <a:spcPct val="120000"/>
              </a:lnSpc>
            </a:pPr>
            <a:r>
              <a:rPr lang="fi-FI" dirty="0"/>
              <a:t>Asiakasta voidaan ohjata kokonaisvaltaisesti kevyempiin palveluihin (Sujuva)</a:t>
            </a:r>
          </a:p>
          <a:p>
            <a:pPr>
              <a:lnSpc>
                <a:spcPct val="120000"/>
              </a:lnSpc>
            </a:pPr>
            <a:r>
              <a:rPr lang="fi-FI" dirty="0"/>
              <a:t>Yhteinen alusta lisää toimijoiden välistä yhteistyötä (Sujuva)</a:t>
            </a:r>
          </a:p>
          <a:p>
            <a:pPr>
              <a:lnSpc>
                <a:spcPct val="120000"/>
              </a:lnSpc>
            </a:pPr>
            <a:r>
              <a:rPr lang="fi-FI" dirty="0"/>
              <a:t>Tukee asiakkaan itseohjautuvuutta, itsenäistä suoriutumista ja valinnanvapautta (Sujuva)</a:t>
            </a:r>
          </a:p>
          <a:p>
            <a:pPr>
              <a:lnSpc>
                <a:spcPct val="120000"/>
              </a:lnSpc>
            </a:pPr>
            <a:r>
              <a:rPr lang="fi-FI" dirty="0"/>
              <a:t>Ihmisten aktiivisuuden lisääminen (Kunnat)</a:t>
            </a:r>
          </a:p>
          <a:p>
            <a:pPr>
              <a:lnSpc>
                <a:spcPct val="120000"/>
              </a:lnSpc>
            </a:pPr>
            <a:r>
              <a:rPr lang="fi-FI" dirty="0"/>
              <a:t>Kaikki palvelut samassa paikassa (Kunnat)</a:t>
            </a:r>
          </a:p>
          <a:p>
            <a:pPr>
              <a:lnSpc>
                <a:spcPct val="120000"/>
              </a:lnSpc>
            </a:pPr>
            <a:r>
              <a:rPr lang="fi-FI" dirty="0"/>
              <a:t>Asiakasnäkökulmasta palveluiden selkiytyminen (Järjestöt)</a:t>
            </a:r>
          </a:p>
          <a:p>
            <a:pPr>
              <a:lnSpc>
                <a:spcPct val="120000"/>
              </a:lnSpc>
            </a:pPr>
            <a:r>
              <a:rPr lang="fi-FI" dirty="0"/>
              <a:t>Tiedon kulku paranee (Järjestöt)</a:t>
            </a:r>
          </a:p>
          <a:p>
            <a:pPr>
              <a:lnSpc>
                <a:spcPct val="120000"/>
              </a:lnSpc>
            </a:pPr>
            <a:r>
              <a:rPr lang="fi-FI" dirty="0"/>
              <a:t>Avoimuus ja tasapuolisuus (Järjestöt)</a:t>
            </a:r>
          </a:p>
          <a:p>
            <a:pPr>
              <a:lnSpc>
                <a:spcPct val="120000"/>
              </a:lnSpc>
            </a:pPr>
            <a:endParaRPr lang="fi-FI" dirty="0"/>
          </a:p>
          <a:p>
            <a:pPr>
              <a:lnSpc>
                <a:spcPct val="120000"/>
              </a:lnSpc>
            </a:pPr>
            <a:endParaRPr lang="fi-FI" dirty="0"/>
          </a:p>
          <a:p>
            <a:pPr>
              <a:lnSpc>
                <a:spcPct val="120000"/>
              </a:lnSpc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91DD525-5E54-51C4-D415-42A15CEBB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95250"/>
            <a:ext cx="10225088" cy="1343407"/>
          </a:xfrm>
        </p:spPr>
        <p:txBody>
          <a:bodyPr>
            <a:normAutofit fontScale="90000"/>
          </a:bodyPr>
          <a:lstStyle/>
          <a:p>
            <a:r>
              <a:rPr lang="fi-FI" dirty="0"/>
              <a:t>Digitaalinen palvelutarjotin käytössä Etelä-Karjalassa, hyvinvointialueella, kunnissa, järjestöjen toiminnassa.  (S) Vahvuudet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54B83BA-5648-6848-6084-C5DE56827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029" y="6143625"/>
            <a:ext cx="2352675" cy="61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0670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2E659A3-73AE-D813-C450-B22515498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124" y="1840993"/>
            <a:ext cx="10225089" cy="430263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fi-FI" dirty="0"/>
              <a:t>Päivittäminen, tietojen oikeellisuus, ajantasaisuus vaatii tietojen tuottajalta aktiivisuutta (Järjestöt)</a:t>
            </a:r>
          </a:p>
          <a:p>
            <a:pPr>
              <a:lnSpc>
                <a:spcPct val="120000"/>
              </a:lnSpc>
            </a:pPr>
            <a:r>
              <a:rPr lang="fi-FI" dirty="0"/>
              <a:t>Erityisryhmien huomioiminen (Järjestöt)</a:t>
            </a:r>
          </a:p>
          <a:p>
            <a:pPr>
              <a:lnSpc>
                <a:spcPct val="120000"/>
              </a:lnSpc>
            </a:pPr>
            <a:r>
              <a:rPr lang="fi-FI" dirty="0"/>
              <a:t>Päällekkäisyys muiden vastaavien palvelujen kanssa (Kunnat)</a:t>
            </a:r>
          </a:p>
          <a:p>
            <a:pPr>
              <a:lnSpc>
                <a:spcPct val="120000"/>
              </a:lnSpc>
            </a:pPr>
            <a:r>
              <a:rPr lang="fi-FI" dirty="0"/>
              <a:t>Resurssointi, sitoutuminen (Kunnat)</a:t>
            </a:r>
          </a:p>
          <a:p>
            <a:pPr>
              <a:lnSpc>
                <a:spcPct val="120000"/>
              </a:lnSpc>
            </a:pPr>
            <a:r>
              <a:rPr lang="fi-FI" dirty="0"/>
              <a:t>Maksullisuus pilotoinnin jälkeen, hintalappu? ( Kunnat)</a:t>
            </a:r>
          </a:p>
          <a:p>
            <a:pPr>
              <a:lnSpc>
                <a:spcPct val="120000"/>
              </a:lnSpc>
            </a:pPr>
            <a:r>
              <a:rPr lang="fi-FI" dirty="0"/>
              <a:t>Ikäihmisten heikot digitaidot, palvelun käyttöön tarvittavien laitteiden puuttuminen (Sujuva)</a:t>
            </a:r>
          </a:p>
          <a:p>
            <a:pPr>
              <a:lnSpc>
                <a:spcPct val="120000"/>
              </a:lnSpc>
            </a:pPr>
            <a:r>
              <a:rPr lang="fi-FI" dirty="0"/>
              <a:t>Erilaisten kulttuurien ja kielien huomioiminen (Sujuva)</a:t>
            </a:r>
          </a:p>
          <a:p>
            <a:pPr>
              <a:lnSpc>
                <a:spcPct val="120000"/>
              </a:lnSpc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91DD525-5E54-51C4-D415-42A15CEBB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304801"/>
            <a:ext cx="10225088" cy="1386992"/>
          </a:xfrm>
        </p:spPr>
        <p:txBody>
          <a:bodyPr>
            <a:normAutofit fontScale="90000"/>
          </a:bodyPr>
          <a:lstStyle/>
          <a:p>
            <a:r>
              <a:rPr lang="fi-FI" dirty="0"/>
              <a:t>Digitaalinen palvelutarjotin käytössä Etelä-Karjalassa, hyvinvointialueella, kunnissa, järjestöjen toiminnassa. (W) Heikkoudet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54B83BA-5648-6848-6084-C5DE56827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029" y="6143625"/>
            <a:ext cx="2352675" cy="61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5000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2E659A3-73AE-D813-C450-B22515498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124" y="2182368"/>
            <a:ext cx="10225089" cy="3425952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fi-FI" dirty="0"/>
              <a:t>Tarvittavien tietojen löytyminen yhdestä paikasta on varmasti kaikkien toimijoiden tavoite (Järjestöt) </a:t>
            </a:r>
          </a:p>
          <a:p>
            <a:pPr>
              <a:lnSpc>
                <a:spcPct val="120000"/>
              </a:lnSpc>
            </a:pPr>
            <a:r>
              <a:rPr lang="fi-FI" dirty="0"/>
              <a:t>Hyvinvointialueen maantieteelliset rajat poistuvat tiedon saatavuuden osalta (Järjestöt)</a:t>
            </a:r>
          </a:p>
          <a:p>
            <a:pPr>
              <a:lnSpc>
                <a:spcPct val="120000"/>
              </a:lnSpc>
            </a:pPr>
            <a:r>
              <a:rPr lang="fi-FI" dirty="0"/>
              <a:t>Säästöjä tulevaisuudessa (Sujuva)</a:t>
            </a:r>
          </a:p>
          <a:p>
            <a:pPr>
              <a:lnSpc>
                <a:spcPct val="120000"/>
              </a:lnSpc>
            </a:pPr>
            <a:r>
              <a:rPr lang="fi-FI" dirty="0"/>
              <a:t>Tukee palvelujärjestelmän digitalisointia ja ajatusta palveluohjaavasta järjestelmästä, helpottaa asiakasohjauksen ja asiakasvastaavien työtä (Sujuva) </a:t>
            </a:r>
          </a:p>
          <a:p>
            <a:pPr>
              <a:lnSpc>
                <a:spcPct val="120000"/>
              </a:lnSpc>
            </a:pPr>
            <a:r>
              <a:rPr lang="fi-FI" dirty="0"/>
              <a:t>Palveluohjauksen yhdenvertaisuus ja laatu paranee, laajemmat palvelutarjonnat asiakkaille (Kunnat)</a:t>
            </a:r>
          </a:p>
          <a:p>
            <a:pPr>
              <a:lnSpc>
                <a:spcPct val="120000"/>
              </a:lnSpc>
            </a:pPr>
            <a:endParaRPr lang="fi-FI" dirty="0"/>
          </a:p>
          <a:p>
            <a:pPr marL="0" indent="0">
              <a:lnSpc>
                <a:spcPct val="120000"/>
              </a:lnSpc>
              <a:buNone/>
            </a:pPr>
            <a:endParaRPr lang="fi-FI" dirty="0"/>
          </a:p>
          <a:p>
            <a:pPr>
              <a:lnSpc>
                <a:spcPct val="120000"/>
              </a:lnSpc>
            </a:pPr>
            <a:endParaRPr lang="fi-FI" dirty="0"/>
          </a:p>
          <a:p>
            <a:pPr>
              <a:lnSpc>
                <a:spcPct val="120000"/>
              </a:lnSpc>
            </a:pPr>
            <a:endParaRPr lang="fi-FI" dirty="0"/>
          </a:p>
          <a:p>
            <a:pPr>
              <a:lnSpc>
                <a:spcPct val="120000"/>
              </a:lnSpc>
            </a:pPr>
            <a:endParaRPr lang="fi-FI" dirty="0"/>
          </a:p>
          <a:p>
            <a:pPr>
              <a:lnSpc>
                <a:spcPct val="120000"/>
              </a:lnSpc>
            </a:pPr>
            <a:endParaRPr lang="fi-FI" dirty="0"/>
          </a:p>
          <a:p>
            <a:pPr>
              <a:lnSpc>
                <a:spcPct val="120000"/>
              </a:lnSpc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91DD525-5E54-51C4-D415-42A15CEBB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476457"/>
            <a:ext cx="10225088" cy="1439979"/>
          </a:xfrm>
        </p:spPr>
        <p:txBody>
          <a:bodyPr>
            <a:normAutofit fontScale="90000"/>
          </a:bodyPr>
          <a:lstStyle/>
          <a:p>
            <a:r>
              <a:rPr lang="fi-FI" dirty="0"/>
              <a:t>Digitaalinen palvelutarjotin käytössä Etelä-Karjalassa, hyvinvointialueella, kunnissa, järjestöjen toiminnassa. (O) Mahdollisuudet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54B83BA-5648-6848-6084-C5DE56827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029" y="6143625"/>
            <a:ext cx="2352675" cy="61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8957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2E659A3-73AE-D813-C450-B22515498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124" y="2182367"/>
            <a:ext cx="10225089" cy="3961257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fi-FI" dirty="0"/>
              <a:t>Sitoutuminen palvelun käyttöön, tiedottaminen, kuka vastaa, omistajuus? (Kunnat)</a:t>
            </a:r>
          </a:p>
          <a:p>
            <a:pPr>
              <a:lnSpc>
                <a:spcPct val="120000"/>
              </a:lnSpc>
            </a:pPr>
            <a:r>
              <a:rPr lang="fi-FI" dirty="0"/>
              <a:t>Kustannukset jatkossa? (Kunnat) (Sujuva)</a:t>
            </a:r>
          </a:p>
          <a:p>
            <a:pPr>
              <a:lnSpc>
                <a:spcPct val="120000"/>
              </a:lnSpc>
            </a:pPr>
            <a:r>
              <a:rPr lang="fi-FI" dirty="0"/>
              <a:t>Kaikkia järjestöjä ei saada mukaan (Järjestöt)</a:t>
            </a:r>
          </a:p>
          <a:p>
            <a:pPr>
              <a:lnSpc>
                <a:spcPct val="120000"/>
              </a:lnSpc>
            </a:pPr>
            <a:r>
              <a:rPr lang="fi-FI" dirty="0"/>
              <a:t>Pelkkä alusta ei voi korvata henkilökohtaista ohjausta ja neuvontaa (Järjestöt)</a:t>
            </a:r>
          </a:p>
          <a:p>
            <a:pPr>
              <a:lnSpc>
                <a:spcPct val="120000"/>
              </a:lnSpc>
            </a:pPr>
            <a:r>
              <a:rPr lang="fi-FI" dirty="0"/>
              <a:t>Ihmiset eivät löydä palvelua tai eivät osaa käyttää sitä (Järjestöt)</a:t>
            </a:r>
          </a:p>
          <a:p>
            <a:pPr>
              <a:lnSpc>
                <a:spcPct val="120000"/>
              </a:lnSpc>
            </a:pPr>
            <a:r>
              <a:rPr lang="fi-FI" dirty="0"/>
              <a:t>Miten vastuutetaan kaikki toimijat päivittämään tietoja, PTV:n käyttö vaatii osaamista (Sujuva)</a:t>
            </a:r>
          </a:p>
          <a:p>
            <a:pPr>
              <a:lnSpc>
                <a:spcPct val="120000"/>
              </a:lnSpc>
            </a:pPr>
            <a:r>
              <a:rPr lang="fi-FI" dirty="0"/>
              <a:t>Osa asiakkaista voi kokea digitaaliset palvelut uhkina, lähellä olevien palvelujen saatavuus vähenee ( Sujuva)</a:t>
            </a:r>
          </a:p>
          <a:p>
            <a:pPr>
              <a:lnSpc>
                <a:spcPct val="120000"/>
              </a:lnSpc>
            </a:pPr>
            <a:endParaRPr lang="fi-FI" dirty="0"/>
          </a:p>
          <a:p>
            <a:pPr marL="0" indent="0">
              <a:lnSpc>
                <a:spcPct val="120000"/>
              </a:lnSpc>
              <a:buNone/>
            </a:pPr>
            <a:endParaRPr lang="fi-FI" dirty="0"/>
          </a:p>
          <a:p>
            <a:pPr>
              <a:lnSpc>
                <a:spcPct val="120000"/>
              </a:lnSpc>
            </a:pPr>
            <a:endParaRPr lang="fi-FI" dirty="0"/>
          </a:p>
          <a:p>
            <a:pPr>
              <a:lnSpc>
                <a:spcPct val="120000"/>
              </a:lnSpc>
            </a:pPr>
            <a:endParaRPr lang="fi-FI" dirty="0"/>
          </a:p>
          <a:p>
            <a:pPr>
              <a:lnSpc>
                <a:spcPct val="120000"/>
              </a:lnSpc>
            </a:pPr>
            <a:endParaRPr lang="fi-FI" dirty="0"/>
          </a:p>
          <a:p>
            <a:pPr>
              <a:lnSpc>
                <a:spcPct val="120000"/>
              </a:lnSpc>
            </a:pPr>
            <a:endParaRPr lang="fi-FI" dirty="0"/>
          </a:p>
          <a:p>
            <a:pPr>
              <a:lnSpc>
                <a:spcPct val="120000"/>
              </a:lnSpc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91DD525-5E54-51C4-D415-42A15CEBB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476457"/>
            <a:ext cx="10225088" cy="1439979"/>
          </a:xfrm>
        </p:spPr>
        <p:txBody>
          <a:bodyPr>
            <a:normAutofit fontScale="90000"/>
          </a:bodyPr>
          <a:lstStyle/>
          <a:p>
            <a:r>
              <a:rPr lang="fi-FI" dirty="0"/>
              <a:t>Digitaalinen palvelutarjotin käytössä Etelä-Karjalassa, hyvinvointialueella, kunnissa, järjestöjen toiminnassa. (T) Uhkat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54B83BA-5648-6848-6084-C5DE56827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029" y="6143625"/>
            <a:ext cx="2352675" cy="61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8447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2E659A3-73AE-D813-C450-B22515498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124" y="2182367"/>
            <a:ext cx="10225089" cy="396125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fi-FI" dirty="0"/>
              <a:t>Omien nettisivujen kehittäminen (Sujuva)</a:t>
            </a:r>
          </a:p>
          <a:p>
            <a:pPr>
              <a:lnSpc>
                <a:spcPct val="120000"/>
              </a:lnSpc>
            </a:pPr>
            <a:r>
              <a:rPr lang="fi-FI" dirty="0"/>
              <a:t>Eri portaalien esim. palse.fi, yksityiset palveluntuottajat.fi yhteensovittaminen (Sujuva)</a:t>
            </a:r>
          </a:p>
          <a:p>
            <a:pPr>
              <a:lnSpc>
                <a:spcPct val="120000"/>
              </a:lnSpc>
            </a:pPr>
            <a:r>
              <a:rPr lang="fi-FI" dirty="0"/>
              <a:t>Tapahtumakalenteri ( Kunnat)</a:t>
            </a:r>
          </a:p>
          <a:p>
            <a:pPr>
              <a:lnSpc>
                <a:spcPct val="120000"/>
              </a:lnSpc>
            </a:pPr>
            <a:r>
              <a:rPr lang="fi-FI" dirty="0"/>
              <a:t>Kuntien omat verkkosivut (Kunnat)</a:t>
            </a:r>
          </a:p>
          <a:p>
            <a:pPr>
              <a:lnSpc>
                <a:spcPct val="120000"/>
              </a:lnSpc>
            </a:pPr>
            <a:r>
              <a:rPr lang="fi-FI" dirty="0"/>
              <a:t>PTV ihan sellaisenaan, minkä verran tarvitaan erillisiä </a:t>
            </a:r>
            <a:r>
              <a:rPr lang="fi-FI" dirty="0" err="1"/>
              <a:t>hyte</a:t>
            </a:r>
            <a:r>
              <a:rPr lang="fi-FI" dirty="0"/>
              <a:t>/sote/perhealustoja? (Järjestöt)</a:t>
            </a:r>
          </a:p>
          <a:p>
            <a:pPr>
              <a:lnSpc>
                <a:spcPct val="120000"/>
              </a:lnSpc>
            </a:pPr>
            <a:r>
              <a:rPr lang="fi-FI" dirty="0"/>
              <a:t>Monialainen palvelutarjotin vaikuttaa hyvältä, kunhan jää pysyväksi alustaksi, ehkä jotain teemoittelua hyten mukaan tai kumppanuuspöydän mallia hyödyntäen ( Järjestöt)</a:t>
            </a:r>
          </a:p>
          <a:p>
            <a:pPr>
              <a:lnSpc>
                <a:spcPct val="120000"/>
              </a:lnSpc>
            </a:pPr>
            <a:endParaRPr lang="fi-FI" dirty="0"/>
          </a:p>
          <a:p>
            <a:pPr marL="0" indent="0">
              <a:lnSpc>
                <a:spcPct val="120000"/>
              </a:lnSpc>
              <a:buNone/>
            </a:pPr>
            <a:endParaRPr lang="fi-FI" dirty="0"/>
          </a:p>
          <a:p>
            <a:pPr>
              <a:lnSpc>
                <a:spcPct val="120000"/>
              </a:lnSpc>
            </a:pPr>
            <a:endParaRPr lang="fi-FI" dirty="0"/>
          </a:p>
          <a:p>
            <a:pPr>
              <a:lnSpc>
                <a:spcPct val="120000"/>
              </a:lnSpc>
            </a:pPr>
            <a:endParaRPr lang="fi-FI" dirty="0"/>
          </a:p>
          <a:p>
            <a:pPr>
              <a:lnSpc>
                <a:spcPct val="120000"/>
              </a:lnSpc>
            </a:pPr>
            <a:endParaRPr lang="fi-FI" dirty="0"/>
          </a:p>
          <a:p>
            <a:pPr>
              <a:lnSpc>
                <a:spcPct val="120000"/>
              </a:lnSpc>
            </a:pPr>
            <a:endParaRPr lang="fi-FI" dirty="0"/>
          </a:p>
          <a:p>
            <a:pPr>
              <a:lnSpc>
                <a:spcPct val="120000"/>
              </a:lnSpc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91DD525-5E54-51C4-D415-42A15CEBB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476457"/>
            <a:ext cx="10225088" cy="1439979"/>
          </a:xfrm>
        </p:spPr>
        <p:txBody>
          <a:bodyPr>
            <a:normAutofit fontScale="90000"/>
          </a:bodyPr>
          <a:lstStyle/>
          <a:p>
            <a:r>
              <a:rPr lang="fi-FI" dirty="0"/>
              <a:t>Digitaalinen palvelutarjotin käytössä Etelä-Karjalassa, hyvinvointialueella, kunnissa, järjestöjen toiminnassa. Joku toinen toimintamalli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54B83BA-5648-6848-6084-C5DE56827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029" y="6143625"/>
            <a:ext cx="2352675" cy="61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7884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40430C-AAB1-86AA-230E-E76B0F590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485" y="2766218"/>
            <a:ext cx="10515600" cy="1325563"/>
          </a:xfrm>
        </p:spPr>
        <p:txBody>
          <a:bodyPr/>
          <a:lstStyle/>
          <a:p>
            <a:br>
              <a:rPr lang="fi-FI" dirty="0"/>
            </a:br>
            <a:r>
              <a:rPr lang="fi-FI" dirty="0"/>
              <a:t>Kiitos!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137FFB5-7979-697C-436E-4E6B6D0F3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1" y="6021174"/>
            <a:ext cx="3192018" cy="83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22279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-teema">
  <a:themeElements>
    <a:clrScheme name="Eksoten väripaletti">
      <a:dk1>
        <a:srgbClr val="000000"/>
      </a:dk1>
      <a:lt1>
        <a:srgbClr val="FFFFFF"/>
      </a:lt1>
      <a:dk2>
        <a:srgbClr val="383159"/>
      </a:dk2>
      <a:lt2>
        <a:srgbClr val="F0F0F0"/>
      </a:lt2>
      <a:accent1>
        <a:srgbClr val="383159"/>
      </a:accent1>
      <a:accent2>
        <a:srgbClr val="EB8D1B"/>
      </a:accent2>
      <a:accent3>
        <a:srgbClr val="A5A5A5"/>
      </a:accent3>
      <a:accent4>
        <a:srgbClr val="F0F0F0"/>
      </a:accent4>
      <a:accent5>
        <a:srgbClr val="5B9BD5"/>
      </a:accent5>
      <a:accent6>
        <a:srgbClr val="ECB2D2"/>
      </a:accent6>
      <a:hlink>
        <a:srgbClr val="5EBDE8"/>
      </a:hlink>
      <a:folHlink>
        <a:srgbClr val="AF698C"/>
      </a:folHlink>
    </a:clrScheme>
    <a:fontScheme name="EKHVA tyylit">
      <a:majorFont>
        <a:latin typeface="Barlow SemiBold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4025E66D8752749A7231E3181E870F7" ma:contentTypeVersion="15" ma:contentTypeDescription="Luo uusi asiakirja." ma:contentTypeScope="" ma:versionID="d4d3b50fdf3276f7171ded2f2b3ed33e">
  <xsd:schema xmlns:xsd="http://www.w3.org/2001/XMLSchema" xmlns:xs="http://www.w3.org/2001/XMLSchema" xmlns:p="http://schemas.microsoft.com/office/2006/metadata/properties" xmlns:ns2="cd08b2e2-cada-4746-b6eb-1c76b6ce6489" xmlns:ns3="7d2c498b-a637-47e5-b362-a5c71e8f3b79" targetNamespace="http://schemas.microsoft.com/office/2006/metadata/properties" ma:root="true" ma:fieldsID="e679960f7282893d4bfd7503228e7491" ns2:_="" ns3:_="">
    <xsd:import namespace="cd08b2e2-cada-4746-b6eb-1c76b6ce6489"/>
    <xsd:import namespace="7d2c498b-a637-47e5-b362-a5c71e8f3b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08b2e2-cada-4746-b6eb-1c76b6ce64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Kuvien tunnisteet" ma:readOnly="false" ma:fieldId="{5cf76f15-5ced-4ddc-b409-7134ff3c332f}" ma:taxonomyMulti="true" ma:sspId="857bddab-1f33-47b9-9e38-b280dadfa6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2c498b-a637-47e5-b362-a5c71e8f3b7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b0a3056-aaa2-4ad5-9103-805c9c60fa0d}" ma:internalName="TaxCatchAll" ma:showField="CatchAllData" ma:web="7d2c498b-a637-47e5-b362-a5c71e8f3b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D0C33E-7668-4A65-A57C-FE37C993D8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08b2e2-cada-4746-b6eb-1c76b6ce6489"/>
    <ds:schemaRef ds:uri="7d2c498b-a637-47e5-b362-a5c71e8f3b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4FE426-F578-4015-B8B3-418E125440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441</Words>
  <Application>Microsoft Office PowerPoint</Application>
  <PresentationFormat>Laajakuva</PresentationFormat>
  <Paragraphs>58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7</vt:i4>
      </vt:variant>
    </vt:vector>
  </HeadingPairs>
  <TitlesOfParts>
    <vt:vector size="16" baseType="lpstr">
      <vt:lpstr>Arial</vt:lpstr>
      <vt:lpstr>Barlow</vt:lpstr>
      <vt:lpstr>Barlow Light</vt:lpstr>
      <vt:lpstr>Barlow Medium</vt:lpstr>
      <vt:lpstr>Barlow SemiBold</vt:lpstr>
      <vt:lpstr>Calibri</vt:lpstr>
      <vt:lpstr>Calibri Light</vt:lpstr>
      <vt:lpstr>1_Office-teema</vt:lpstr>
      <vt:lpstr>3_Office-teema</vt:lpstr>
      <vt:lpstr>Etelä-Karjalan RRP – HAPPEE2 Monialainen palvelutarjotin SWOT - työpajayhteenveto</vt:lpstr>
      <vt:lpstr>Digitaalinen palvelutarjotin käytössä Etelä-Karjalassa, hyvinvointialueella, kunnissa, järjestöjen toiminnassa.  (S) Vahvuudet</vt:lpstr>
      <vt:lpstr>Digitaalinen palvelutarjotin käytössä Etelä-Karjalassa, hyvinvointialueella, kunnissa, järjestöjen toiminnassa. (W) Heikkoudet</vt:lpstr>
      <vt:lpstr>Digitaalinen palvelutarjotin käytössä Etelä-Karjalassa, hyvinvointialueella, kunnissa, järjestöjen toiminnassa. (O) Mahdollisuudet</vt:lpstr>
      <vt:lpstr>Digitaalinen palvelutarjotin käytössä Etelä-Karjalassa, hyvinvointialueella, kunnissa, järjestöjen toiminnassa. (T) Uhkat</vt:lpstr>
      <vt:lpstr>Digitaalinen palvelutarjotin käytössä Etelä-Karjalassa, hyvinvointialueella, kunnissa, järjestöjen toiminnassa. Joku toinen toimintamalli</vt:lpstr>
      <vt:lpstr> Kiitos!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Etelä-Karjalan RRP – HAPPEE2 otsikko pvm</dc:title>
  <dc:creator>Pitkänen Tea</dc:creator>
  <cp:lastModifiedBy>Piiroinen Mika</cp:lastModifiedBy>
  <cp:revision>2</cp:revision>
  <dcterms:created xsi:type="dcterms:W3CDTF">2023-11-15T08:04:58Z</dcterms:created>
  <dcterms:modified xsi:type="dcterms:W3CDTF">2023-11-16T10:37:27Z</dcterms:modified>
</cp:coreProperties>
</file>