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 id="2147483694" r:id="rId5"/>
    <p:sldMasterId id="2147483719" r:id="rId6"/>
  </p:sldMasterIdLst>
  <p:notesMasterIdLst>
    <p:notesMasterId r:id="rId19"/>
  </p:notesMasterIdLst>
  <p:sldIdLst>
    <p:sldId id="372" r:id="rId7"/>
    <p:sldId id="361" r:id="rId8"/>
    <p:sldId id="390" r:id="rId9"/>
    <p:sldId id="395" r:id="rId10"/>
    <p:sldId id="375" r:id="rId11"/>
    <p:sldId id="378" r:id="rId12"/>
    <p:sldId id="383" r:id="rId13"/>
    <p:sldId id="389" r:id="rId14"/>
    <p:sldId id="377" r:id="rId15"/>
    <p:sldId id="384" r:id="rId16"/>
    <p:sldId id="394" r:id="rId17"/>
    <p:sldId id="396" r:id="rId18"/>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667E06-962D-4D9D-BDAB-E49D14A32BE4}" name="Hannele Otranen" initials="HO" userId="S::hannele.otranen@luvn.fi::1e544b92-ea67-4f24-b721-b788c55b6dbb" providerId="AD"/>
  <p188:author id="{C335CA28-6766-C1FB-B3C5-168B045A8AC9}" name="Karlsson Kaius" initials="KK" userId="S::kaius.karlsson@luvn.fi::383d29dc-26b8-49e0-a7c4-1024053e23e6" providerId="AD"/>
  <p188:author id="{E4F5E92D-F111-D348-A91C-E330FE21E5DF}" name="Jonna Maria Kari" initials="JK" userId="S::jonna.kari@luvn.fi::618b6479-4c51-450c-9060-2ad720a071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E60"/>
    <a:srgbClr val="FF621A"/>
    <a:srgbClr val="01B1EC"/>
    <a:srgbClr val="00B1EB"/>
    <a:srgbClr val="E8CAFF"/>
    <a:srgbClr val="63B4EC"/>
    <a:srgbClr val="FFF2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ACED7-00EE-A098-D614-B19A5FF4A6B0}" v="2" dt="2023-12-11T14:17:01.843"/>
    <p1510:client id="{F91BDD7E-85D3-4F27-BFEB-1FC42B0F00C4}" v="25" dt="2023-12-11T14:21:54.69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7D2F6BC-C3AC-471B-A838-B70FD4272352}" type="datetimeFigureOut">
              <a:rPr lang="fi-FI" smtClean="0"/>
              <a:t>15.2.2024</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92AD96A-2756-48D5-983B-63C214F57679}" type="slidenum">
              <a:rPr lang="fi-FI" smtClean="0"/>
              <a:t>‹#›</a:t>
            </a:fld>
            <a:endParaRPr lang="fi-FI"/>
          </a:p>
        </p:txBody>
      </p:sp>
    </p:spTree>
    <p:extLst>
      <p:ext uri="{BB962C8B-B14F-4D97-AF65-F5344CB8AC3E}">
        <p14:creationId xmlns:p14="http://schemas.microsoft.com/office/powerpoint/2010/main" val="168090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1</a:t>
            </a:fld>
            <a:endParaRPr lang="fi-FI"/>
          </a:p>
        </p:txBody>
      </p:sp>
    </p:spTree>
    <p:extLst>
      <p:ext uri="{BB962C8B-B14F-4D97-AF65-F5344CB8AC3E}">
        <p14:creationId xmlns:p14="http://schemas.microsoft.com/office/powerpoint/2010/main" val="16024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3</a:t>
            </a:fld>
            <a:endParaRPr lang="fi-FI"/>
          </a:p>
        </p:txBody>
      </p:sp>
    </p:spTree>
    <p:extLst>
      <p:ext uri="{BB962C8B-B14F-4D97-AF65-F5344CB8AC3E}">
        <p14:creationId xmlns:p14="http://schemas.microsoft.com/office/powerpoint/2010/main" val="239612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4</a:t>
            </a:fld>
            <a:endParaRPr lang="fi-FI"/>
          </a:p>
        </p:txBody>
      </p:sp>
    </p:spTree>
    <p:extLst>
      <p:ext uri="{BB962C8B-B14F-4D97-AF65-F5344CB8AC3E}">
        <p14:creationId xmlns:p14="http://schemas.microsoft.com/office/powerpoint/2010/main" val="287077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92AD96A-2756-48D5-983B-63C214F57679}" type="slidenum">
              <a:rPr lang="fi-FI" smtClean="0"/>
              <a:t>5</a:t>
            </a:fld>
            <a:endParaRPr lang="fi-FI"/>
          </a:p>
        </p:txBody>
      </p:sp>
    </p:spTree>
    <p:extLst>
      <p:ext uri="{BB962C8B-B14F-4D97-AF65-F5344CB8AC3E}">
        <p14:creationId xmlns:p14="http://schemas.microsoft.com/office/powerpoint/2010/main" val="417053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7</a:t>
            </a:fld>
            <a:endParaRPr lang="fi-FI"/>
          </a:p>
        </p:txBody>
      </p:sp>
    </p:spTree>
    <p:extLst>
      <p:ext uri="{BB962C8B-B14F-4D97-AF65-F5344CB8AC3E}">
        <p14:creationId xmlns:p14="http://schemas.microsoft.com/office/powerpoint/2010/main" val="108879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92AD96A-2756-48D5-983B-63C214F57679}" type="slidenum">
              <a:rPr lang="fi-FI" smtClean="0"/>
              <a:t>10</a:t>
            </a:fld>
            <a:endParaRPr lang="fi-FI"/>
          </a:p>
        </p:txBody>
      </p:sp>
    </p:spTree>
    <p:extLst>
      <p:ext uri="{BB962C8B-B14F-4D97-AF65-F5344CB8AC3E}">
        <p14:creationId xmlns:p14="http://schemas.microsoft.com/office/powerpoint/2010/main" val="3110659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kuva 1">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17C34485-59C6-974A-A2D4-13EFFC538261}"/>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C49EED9C-ED9D-1E4F-AE3D-5BF75E3CFC0E}"/>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C1250628-096E-D74A-BDD2-8CACD424BD94}"/>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D4256EEF-DEEA-2C4D-A6DA-EDABA7F6F39F}"/>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28673B2F-1B9C-EF41-8609-EDD3CCF37955}"/>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86714B97-DE2D-B944-9E59-AA677418AA1C}"/>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0" name="Ryhmä 9">
            <a:extLst>
              <a:ext uri="{FF2B5EF4-FFF2-40B4-BE49-F238E27FC236}">
                <a16:creationId xmlns:a16="http://schemas.microsoft.com/office/drawing/2014/main" id="{9C307F18-20B7-4336-B738-3C8615B7C24B}"/>
              </a:ext>
            </a:extLst>
          </p:cNvPr>
          <p:cNvGrpSpPr/>
          <p:nvPr userDrawn="1"/>
        </p:nvGrpSpPr>
        <p:grpSpPr>
          <a:xfrm>
            <a:off x="9750175" y="4638210"/>
            <a:ext cx="2308261" cy="2081607"/>
            <a:chOff x="9750175" y="4495335"/>
            <a:chExt cx="2308261" cy="2081607"/>
          </a:xfrm>
        </p:grpSpPr>
        <p:sp>
          <p:nvSpPr>
            <p:cNvPr id="14" name="Suorakulmio 13">
              <a:extLst>
                <a:ext uri="{FF2B5EF4-FFF2-40B4-BE49-F238E27FC236}">
                  <a16:creationId xmlns:a16="http://schemas.microsoft.com/office/drawing/2014/main" id="{1D9F3DA4-E660-4E8C-8EEB-A918CC78F83D}"/>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6AC63431-BC88-4513-B006-5DDE1107E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01304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san ylätunniste 3">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A90CCCB8-64A2-9941-8C7C-45ED0BEBE0FE}"/>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689846" y="6592326"/>
            <a:ext cx="4406153" cy="212274"/>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Suorakulmio 8">
            <a:extLst>
              <a:ext uri="{FF2B5EF4-FFF2-40B4-BE49-F238E27FC236}">
                <a16:creationId xmlns:a16="http://schemas.microsoft.com/office/drawing/2014/main" id="{1B999F45-355F-A748-8ED2-9142F95CEA5D}"/>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32740452-E3F2-B94C-8323-9CBEB4227F6E}"/>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tsikko 1">
            <a:extLst>
              <a:ext uri="{FF2B5EF4-FFF2-40B4-BE49-F238E27FC236}">
                <a16:creationId xmlns:a16="http://schemas.microsoft.com/office/drawing/2014/main" id="{73D3915F-8AC1-8147-AB68-52E03391F326}"/>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Tree>
    <p:extLst>
      <p:ext uri="{BB962C8B-B14F-4D97-AF65-F5344CB8AC3E}">
        <p14:creationId xmlns:p14="http://schemas.microsoft.com/office/powerpoint/2010/main" val="259123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09409C4D-6212-334E-B51B-163F4EF5F4D7}"/>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18B82477-D815-904E-8AB9-6CC952E84FA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DE8C1EBD-04E6-6242-9D30-51187542E709}"/>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3F26BAFC-EB5A-1247-A069-843B5F517569}"/>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4A9E4FB-A7B6-9441-A620-B7D40CC7A47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980A3124-DF1B-2249-A069-45333E46D7FB}"/>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58942009-D74E-F649-8E12-9BCBA30B2196}"/>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6" name="Sisällön paikkamerkki 2">
            <a:extLst>
              <a:ext uri="{FF2B5EF4-FFF2-40B4-BE49-F238E27FC236}">
                <a16:creationId xmlns:a16="http://schemas.microsoft.com/office/drawing/2014/main" id="{DE439ABF-A3F2-6C4C-AADE-6BC076BA82CC}"/>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17866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3F26BAFC-EB5A-1247-A069-843B5F517569}"/>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4A9E4FB-A7B6-9441-A620-B7D40CC7A47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980A3124-DF1B-2249-A069-45333E46D7FB}"/>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6C655467-4F61-614A-8433-57710F3A8D0D}"/>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6" name="Sisällön paikkamerkki 2">
            <a:extLst>
              <a:ext uri="{FF2B5EF4-FFF2-40B4-BE49-F238E27FC236}">
                <a16:creationId xmlns:a16="http://schemas.microsoft.com/office/drawing/2014/main" id="{D018BCBE-09E5-C146-AB32-0287A221BF9C}"/>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4086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9E9261D-5500-0E47-8CCB-B10AE04B9A8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2" name="Suorakulmio 8">
            <a:extLst>
              <a:ext uri="{FF2B5EF4-FFF2-40B4-BE49-F238E27FC236}">
                <a16:creationId xmlns:a16="http://schemas.microsoft.com/office/drawing/2014/main" id="{0577F5B1-4876-B44F-B171-1BD0A9694BD8}"/>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9">
            <a:extLst>
              <a:ext uri="{FF2B5EF4-FFF2-40B4-BE49-F238E27FC236}">
                <a16:creationId xmlns:a16="http://schemas.microsoft.com/office/drawing/2014/main" id="{EE41BAE2-850A-FA40-806A-BE7B065BDCA3}"/>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1" y="6578053"/>
            <a:ext cx="4459383" cy="279945"/>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E0A4306F-0F98-1C47-90BC-2719C7E8A521}"/>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802220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C4FDF74-5FDF-8D49-AAAB-825DAE790D6D}"/>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354260DE-ED5E-9A4F-B857-E0A2EA385FDA}"/>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5E9DD932-93A3-1243-8223-5EF7E2DDC044}"/>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2" y="6578054"/>
            <a:ext cx="4392708" cy="226546"/>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3" name="Otsikko 1">
            <a:extLst>
              <a:ext uri="{FF2B5EF4-FFF2-40B4-BE49-F238E27FC236}">
                <a16:creationId xmlns:a16="http://schemas.microsoft.com/office/drawing/2014/main" id="{4C2674CF-3D30-9B44-BFE2-3BF52E11E63B}"/>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245992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in otsikko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C4FDF74-5FDF-8D49-AAAB-825DAE790D6D}"/>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354260DE-ED5E-9A4F-B857-E0A2EA385FDA}"/>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5E9DD932-93A3-1243-8223-5EF7E2DDC044}"/>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2" y="6578054"/>
            <a:ext cx="4392708" cy="226546"/>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3" name="Otsikko 1">
            <a:extLst>
              <a:ext uri="{FF2B5EF4-FFF2-40B4-BE49-F238E27FC236}">
                <a16:creationId xmlns:a16="http://schemas.microsoft.com/office/drawing/2014/main" id="{83852FAA-2E75-F447-9C3F-7F8E96F3593A}"/>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412035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Sisällön paikkamerkki 2">
            <a:extLst>
              <a:ext uri="{FF2B5EF4-FFF2-40B4-BE49-F238E27FC236}">
                <a16:creationId xmlns:a16="http://schemas.microsoft.com/office/drawing/2014/main" id="{C6A1BBB9-7497-5B45-81E0-6505AD67E775}"/>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Sisällön paikkamerkki 2">
            <a:extLst>
              <a:ext uri="{FF2B5EF4-FFF2-40B4-BE49-F238E27FC236}">
                <a16:creationId xmlns:a16="http://schemas.microsoft.com/office/drawing/2014/main" id="{98765CA8-0036-D249-BAF7-BFEE96CD543E}"/>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Otsikko 1">
            <a:extLst>
              <a:ext uri="{FF2B5EF4-FFF2-40B4-BE49-F238E27FC236}">
                <a16:creationId xmlns:a16="http://schemas.microsoft.com/office/drawing/2014/main" id="{A7C1BE51-18D9-0F41-898E-A89594AA79AB}"/>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97860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1" y="6578054"/>
            <a:ext cx="4459383"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7" name="Otsikko 1">
            <a:extLst>
              <a:ext uri="{FF2B5EF4-FFF2-40B4-BE49-F238E27FC236}">
                <a16:creationId xmlns:a16="http://schemas.microsoft.com/office/drawing/2014/main" id="{522A9525-8A19-F24C-918A-74ABB64D3EF2}"/>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8" name="Sisällön paikkamerkki 2">
            <a:extLst>
              <a:ext uri="{FF2B5EF4-FFF2-40B4-BE49-F238E27FC236}">
                <a16:creationId xmlns:a16="http://schemas.microsoft.com/office/drawing/2014/main" id="{D18159AF-F470-A740-9836-19624726A544}"/>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9" name="Sisällön paikkamerkki 2">
            <a:extLst>
              <a:ext uri="{FF2B5EF4-FFF2-40B4-BE49-F238E27FC236}">
                <a16:creationId xmlns:a16="http://schemas.microsoft.com/office/drawing/2014/main" id="{316BF141-BCF1-B74F-8E8D-ECB5EC021E32}"/>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21923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ksi sisältökohdetta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5"/>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4" name="Otsikko 1">
            <a:extLst>
              <a:ext uri="{FF2B5EF4-FFF2-40B4-BE49-F238E27FC236}">
                <a16:creationId xmlns:a16="http://schemas.microsoft.com/office/drawing/2014/main" id="{A8CB4593-5AD0-8742-8B23-BA36734D2668}"/>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5" name="Sisällön paikkamerkki 2">
            <a:extLst>
              <a:ext uri="{FF2B5EF4-FFF2-40B4-BE49-F238E27FC236}">
                <a16:creationId xmlns:a16="http://schemas.microsoft.com/office/drawing/2014/main" id="{09EB5E27-E9E8-EF4F-A456-9462367B636D}"/>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Sisällön paikkamerkki 2">
            <a:extLst>
              <a:ext uri="{FF2B5EF4-FFF2-40B4-BE49-F238E27FC236}">
                <a16:creationId xmlns:a16="http://schemas.microsoft.com/office/drawing/2014/main" id="{76DBBFC3-8234-1E45-AC9E-9625D6A99100}"/>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1453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kuva 2">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DEEE1D7F-894E-124B-B077-6FE24999BDE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4DA83499-9696-9A40-8170-8D25437C8B49}"/>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82D80527-0907-8D45-81D6-76ABC1C91853}"/>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EBB92383-DCA4-7743-8F7F-65DE95953D37}"/>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63B0F1EA-0BC8-0B4A-B4B3-3780683E0FC3}"/>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2BB1F1C3-849D-984E-881A-32A7760F46C9}"/>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0" name="Ryhmä 9">
            <a:extLst>
              <a:ext uri="{FF2B5EF4-FFF2-40B4-BE49-F238E27FC236}">
                <a16:creationId xmlns:a16="http://schemas.microsoft.com/office/drawing/2014/main" id="{D6543B10-14A7-420C-A08F-15D633A99466}"/>
              </a:ext>
            </a:extLst>
          </p:cNvPr>
          <p:cNvGrpSpPr/>
          <p:nvPr userDrawn="1"/>
        </p:nvGrpSpPr>
        <p:grpSpPr>
          <a:xfrm>
            <a:off x="9750175" y="4619160"/>
            <a:ext cx="2308261" cy="2081607"/>
            <a:chOff x="9750175" y="4495335"/>
            <a:chExt cx="2308261" cy="2081607"/>
          </a:xfrm>
        </p:grpSpPr>
        <p:sp>
          <p:nvSpPr>
            <p:cNvPr id="12" name="Suorakulmio 11">
              <a:extLst>
                <a:ext uri="{FF2B5EF4-FFF2-40B4-BE49-F238E27FC236}">
                  <a16:creationId xmlns:a16="http://schemas.microsoft.com/office/drawing/2014/main" id="{5F130893-5B56-4C2D-97FC-90BB625963A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4" name="Sisällön paikkamerkki 6" descr="Länsi-Uudenmaan kartta. Kartan över Västra Nyland.">
              <a:extLst>
                <a:ext uri="{FF2B5EF4-FFF2-40B4-BE49-F238E27FC236}">
                  <a16:creationId xmlns:a16="http://schemas.microsoft.com/office/drawing/2014/main" id="{2EF6BF18-5B26-41FF-8C5D-0332CAC75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3801892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1" name="Suorakulmio 11">
            <a:extLst>
              <a:ext uri="{FF2B5EF4-FFF2-40B4-BE49-F238E27FC236}">
                <a16:creationId xmlns:a16="http://schemas.microsoft.com/office/drawing/2014/main" id="{B3C96F14-98C4-FA48-8B2F-307FC76F2D1F}"/>
              </a:ext>
              <a:ext uri="{C183D7F6-B498-43B3-948B-1728B52AA6E4}">
                <adec:decorative xmlns:adec="http://schemas.microsoft.com/office/drawing/2017/decorative" val="1"/>
              </a:ext>
            </a:extLst>
          </p:cNvPr>
          <p:cNvSpPr/>
          <p:nvPr userDrawn="1"/>
        </p:nvSpPr>
        <p:spPr>
          <a:xfrm>
            <a:off x="6248400" y="0"/>
            <a:ext cx="57919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object 4">
            <a:extLst>
              <a:ext uri="{FF2B5EF4-FFF2-40B4-BE49-F238E27FC236}">
                <a16:creationId xmlns:a16="http://schemas.microsoft.com/office/drawing/2014/main" id="{9919BD07-6FA5-8B4A-ADED-81C7F890A245}"/>
              </a:ext>
              <a:ext uri="{C183D7F6-B498-43B3-948B-1728B52AA6E4}">
                <adec:decorative xmlns:adec="http://schemas.microsoft.com/office/drawing/2017/decorative" val="1"/>
              </a:ext>
            </a:extLst>
          </p:cNvPr>
          <p:cNvSpPr/>
          <p:nvPr userDrawn="1"/>
        </p:nvSpPr>
        <p:spPr>
          <a:xfrm>
            <a:off x="6096794"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8" name="object 6">
            <a:extLst>
              <a:ext uri="{FF2B5EF4-FFF2-40B4-BE49-F238E27FC236}">
                <a16:creationId xmlns:a16="http://schemas.microsoft.com/office/drawing/2014/main" id="{6503800B-7F25-8148-9478-003E8902E873}"/>
              </a:ext>
              <a:ext uri="{C183D7F6-B498-43B3-948B-1728B52AA6E4}">
                <adec:decorative xmlns:adec="http://schemas.microsoft.com/office/drawing/2017/decorative" val="1"/>
              </a:ext>
            </a:extLst>
          </p:cNvPr>
          <p:cNvSpPr/>
          <p:nvPr userDrawn="1"/>
        </p:nvSpPr>
        <p:spPr>
          <a:xfrm>
            <a:off x="12040394"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858767" y="972671"/>
            <a:ext cx="4975412" cy="103542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858767" y="2232561"/>
            <a:ext cx="4975412" cy="39533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25472"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0" name="Kuvan paikkamerkki 2">
            <a:extLst>
              <a:ext uri="{FF2B5EF4-FFF2-40B4-BE49-F238E27FC236}">
                <a16:creationId xmlns:a16="http://schemas.microsoft.com/office/drawing/2014/main" id="{1574E7BA-A513-284B-B53F-EA5081479A5E}"/>
              </a:ext>
            </a:extLst>
          </p:cNvPr>
          <p:cNvSpPr>
            <a:spLocks noGrp="1"/>
          </p:cNvSpPr>
          <p:nvPr>
            <p:ph type="pic" idx="13"/>
          </p:nvPr>
        </p:nvSpPr>
        <p:spPr>
          <a:xfrm>
            <a:off x="6401594" y="152400"/>
            <a:ext cx="54864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111663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700013" y="972671"/>
            <a:ext cx="4501387" cy="1035424"/>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700013" y="2244080"/>
            <a:ext cx="4975412"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uorakulmio 11">
            <a:extLst>
              <a:ext uri="{FF2B5EF4-FFF2-40B4-BE49-F238E27FC236}">
                <a16:creationId xmlns:a16="http://schemas.microsoft.com/office/drawing/2014/main" id="{832FD98A-B7A0-2C41-B3A1-AB4182E8B412}"/>
              </a:ext>
              <a:ext uri="{C183D7F6-B498-43B3-948B-1728B52AA6E4}">
                <adec:decorative xmlns:adec="http://schemas.microsoft.com/office/drawing/2017/decorative" val="1"/>
              </a:ext>
            </a:extLst>
          </p:cNvPr>
          <p:cNvSpPr/>
          <p:nvPr userDrawn="1"/>
        </p:nvSpPr>
        <p:spPr>
          <a:xfrm>
            <a:off x="151606" y="0"/>
            <a:ext cx="5791994" cy="6858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object 4">
            <a:extLst>
              <a:ext uri="{FF2B5EF4-FFF2-40B4-BE49-F238E27FC236}">
                <a16:creationId xmlns:a16="http://schemas.microsoft.com/office/drawing/2014/main" id="{E50AB64A-D866-A345-B622-1EF8F830F4F3}"/>
              </a:ext>
              <a:ext uri="{C183D7F6-B498-43B3-948B-1728B52AA6E4}">
                <adec:decorative xmlns:adec="http://schemas.microsoft.com/office/drawing/2017/decorative" val="1"/>
              </a:ext>
            </a:extLst>
          </p:cNvPr>
          <p:cNvSpPr/>
          <p:nvPr userDrawn="1"/>
        </p:nvSpPr>
        <p:spPr>
          <a:xfrm>
            <a:off x="0"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4" name="object 6">
            <a:extLst>
              <a:ext uri="{FF2B5EF4-FFF2-40B4-BE49-F238E27FC236}">
                <a16:creationId xmlns:a16="http://schemas.microsoft.com/office/drawing/2014/main" id="{6E1CBA63-99C2-0B42-9465-FD2E364ACF0C}"/>
              </a:ext>
              <a:ext uri="{C183D7F6-B498-43B3-948B-1728B52AA6E4}">
                <adec:decorative xmlns:adec="http://schemas.microsoft.com/office/drawing/2017/decorative" val="1"/>
              </a:ext>
            </a:extLst>
          </p:cNvPr>
          <p:cNvSpPr/>
          <p:nvPr userDrawn="1"/>
        </p:nvSpPr>
        <p:spPr>
          <a:xfrm>
            <a:off x="5943600"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5" name="Slide Number Placeholder 5">
            <a:extLst>
              <a:ext uri="{FF2B5EF4-FFF2-40B4-BE49-F238E27FC236}">
                <a16:creationId xmlns:a16="http://schemas.microsoft.com/office/drawing/2014/main" id="{91AC06F1-8EA1-2F48-B6E1-D8886B94B18C}"/>
              </a:ext>
            </a:extLst>
          </p:cNvPr>
          <p:cNvSpPr txBox="1">
            <a:spLocks/>
          </p:cNvSpPr>
          <p:nvPr userDrawn="1"/>
        </p:nvSpPr>
        <p:spPr>
          <a:xfrm>
            <a:off x="4517417" y="6494929"/>
            <a:ext cx="900953" cy="226546"/>
          </a:xfrm>
          <a:prstGeom prst="rect">
            <a:avLst/>
          </a:prstGeom>
        </p:spPr>
        <p:txBody>
          <a:bodyPr vert="horz" lIns="0" tIns="0" rIns="0" bIns="0" rtlCol="0" anchor="ctr"/>
          <a:lstStyle>
            <a:defPPr>
              <a:defRPr lang="fi-FI"/>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D26548-A701-4132-A0A2-A9B09A70FF4B}" type="slidenum">
              <a:rPr lang="fi-FI" smtClean="0"/>
              <a:pPr/>
              <a:t>‹#›</a:t>
            </a:fld>
            <a:endParaRPr lang="fi-FI"/>
          </a:p>
        </p:txBody>
      </p:sp>
      <p:sp>
        <p:nvSpPr>
          <p:cNvPr id="16" name="Kuvan paikkamerkki 2">
            <a:extLst>
              <a:ext uri="{FF2B5EF4-FFF2-40B4-BE49-F238E27FC236}">
                <a16:creationId xmlns:a16="http://schemas.microsoft.com/office/drawing/2014/main" id="{95A63CB1-09AA-CD47-B1A7-2E21EC33A7C4}"/>
              </a:ext>
            </a:extLst>
          </p:cNvPr>
          <p:cNvSpPr>
            <a:spLocks noGrp="1"/>
          </p:cNvSpPr>
          <p:nvPr>
            <p:ph type="pic" idx="13"/>
          </p:nvPr>
        </p:nvSpPr>
        <p:spPr>
          <a:xfrm>
            <a:off x="304800" y="152400"/>
            <a:ext cx="54864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1937657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9" name="Sisällön paikkamerkki 2">
            <a:extLst>
              <a:ext uri="{FF2B5EF4-FFF2-40B4-BE49-F238E27FC236}">
                <a16:creationId xmlns:a16="http://schemas.microsoft.com/office/drawing/2014/main" id="{BC018C0B-C8B9-1B4B-B3EF-394981D58A3F}"/>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Sisällön paikkamerkki 2">
            <a:extLst>
              <a:ext uri="{FF2B5EF4-FFF2-40B4-BE49-F238E27FC236}">
                <a16:creationId xmlns:a16="http://schemas.microsoft.com/office/drawing/2014/main" id="{3DD578C4-B933-214E-BE95-D0A2A714DA51}"/>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1" name="Tekstin paikkamerkki 12">
            <a:extLst>
              <a:ext uri="{FF2B5EF4-FFF2-40B4-BE49-F238E27FC236}">
                <a16:creationId xmlns:a16="http://schemas.microsoft.com/office/drawing/2014/main" id="{C0B2F69F-A4DF-AD43-BC22-CD12A86C3B4B}"/>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2" name="Tekstin paikkamerkki 12">
            <a:extLst>
              <a:ext uri="{FF2B5EF4-FFF2-40B4-BE49-F238E27FC236}">
                <a16:creationId xmlns:a16="http://schemas.microsoft.com/office/drawing/2014/main" id="{DE5F8F09-FCCA-BF44-B351-38E41AD0110F}"/>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3" name="bg object 16">
            <a:extLst>
              <a:ext uri="{FF2B5EF4-FFF2-40B4-BE49-F238E27FC236}">
                <a16:creationId xmlns:a16="http://schemas.microsoft.com/office/drawing/2014/main" id="{F269BDAA-E4AC-E04B-A3D5-487F5FE6A7F2}"/>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Tree>
    <p:extLst>
      <p:ext uri="{BB962C8B-B14F-4D97-AF65-F5344CB8AC3E}">
        <p14:creationId xmlns:p14="http://schemas.microsoft.com/office/powerpoint/2010/main" val="2162703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1" y="6578054"/>
            <a:ext cx="4459383"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3" name="bg object 16">
            <a:extLst>
              <a:ext uri="{FF2B5EF4-FFF2-40B4-BE49-F238E27FC236}">
                <a16:creationId xmlns:a16="http://schemas.microsoft.com/office/drawing/2014/main" id="{938DCC1E-DF1A-7147-B427-7B5A587B30BB}"/>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
        <p:nvSpPr>
          <p:cNvPr id="24" name="Sisällön paikkamerkki 2">
            <a:extLst>
              <a:ext uri="{FF2B5EF4-FFF2-40B4-BE49-F238E27FC236}">
                <a16:creationId xmlns:a16="http://schemas.microsoft.com/office/drawing/2014/main" id="{6E4DD20B-BAA0-9C40-AD12-5DBE03ECCA33}"/>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5" name="Sisällön paikkamerkki 2">
            <a:extLst>
              <a:ext uri="{FF2B5EF4-FFF2-40B4-BE49-F238E27FC236}">
                <a16:creationId xmlns:a16="http://schemas.microsoft.com/office/drawing/2014/main" id="{5447C2D6-F397-6343-8353-3804A5E3717C}"/>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6" name="Tekstin paikkamerkki 12">
            <a:extLst>
              <a:ext uri="{FF2B5EF4-FFF2-40B4-BE49-F238E27FC236}">
                <a16:creationId xmlns:a16="http://schemas.microsoft.com/office/drawing/2014/main" id="{9A58B1BD-811F-F549-B3A2-AEC66B5B4F93}"/>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7" name="Tekstin paikkamerkki 12">
            <a:extLst>
              <a:ext uri="{FF2B5EF4-FFF2-40B4-BE49-F238E27FC236}">
                <a16:creationId xmlns:a16="http://schemas.microsoft.com/office/drawing/2014/main" id="{30B6ECF4-4A14-D640-B557-9C58C2630E93}"/>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Tree>
    <p:extLst>
      <p:ext uri="{BB962C8B-B14F-4D97-AF65-F5344CB8AC3E}">
        <p14:creationId xmlns:p14="http://schemas.microsoft.com/office/powerpoint/2010/main" val="328087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468908"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1" name="bg object 16">
            <a:extLst>
              <a:ext uri="{FF2B5EF4-FFF2-40B4-BE49-F238E27FC236}">
                <a16:creationId xmlns:a16="http://schemas.microsoft.com/office/drawing/2014/main" id="{9B95820B-1EBC-1B4D-A835-A97C2C6EEE59}"/>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
        <p:nvSpPr>
          <p:cNvPr id="22" name="Sisällön paikkamerkki 2">
            <a:extLst>
              <a:ext uri="{FF2B5EF4-FFF2-40B4-BE49-F238E27FC236}">
                <a16:creationId xmlns:a16="http://schemas.microsoft.com/office/drawing/2014/main" id="{C8183E1A-911B-2545-AD5C-34620C37C322}"/>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3" name="Sisällön paikkamerkki 2">
            <a:extLst>
              <a:ext uri="{FF2B5EF4-FFF2-40B4-BE49-F238E27FC236}">
                <a16:creationId xmlns:a16="http://schemas.microsoft.com/office/drawing/2014/main" id="{549E12E4-13BD-6642-BCEE-B302E0548061}"/>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Tekstin paikkamerkki 12">
            <a:extLst>
              <a:ext uri="{FF2B5EF4-FFF2-40B4-BE49-F238E27FC236}">
                <a16:creationId xmlns:a16="http://schemas.microsoft.com/office/drawing/2014/main" id="{AB328902-814A-F646-9048-DD83420C10B1}"/>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5" name="Tekstin paikkamerkki 12">
            <a:extLst>
              <a:ext uri="{FF2B5EF4-FFF2-40B4-BE49-F238E27FC236}">
                <a16:creationId xmlns:a16="http://schemas.microsoft.com/office/drawing/2014/main" id="{40121E50-354C-334B-B86B-8953BF9B5C69}"/>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Tree>
    <p:extLst>
      <p:ext uri="{BB962C8B-B14F-4D97-AF65-F5344CB8AC3E}">
        <p14:creationId xmlns:p14="http://schemas.microsoft.com/office/powerpoint/2010/main" val="284747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ailu 4">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54704"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11281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ailu 5">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304800"/>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44765"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4938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ailu 6">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64643"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4413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iitos_1">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17C34485-59C6-974A-A2D4-13EFFC538261}"/>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C49EED9C-ED9D-1E4F-AE3D-5BF75E3CFC0E}"/>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C1250628-096E-D74A-BDD2-8CACD424BD94}"/>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D4256EEF-DEEA-2C4D-A6DA-EDABA7F6F39F}"/>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4" name="Tekstin paikkamerkki 3">
            <a:extLst>
              <a:ext uri="{FF2B5EF4-FFF2-40B4-BE49-F238E27FC236}">
                <a16:creationId xmlns:a16="http://schemas.microsoft.com/office/drawing/2014/main" id="{2E072E2F-45B5-1E4F-B182-926E01C09D6D}"/>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3" name="Tekstin paikkamerkki 2">
            <a:extLst>
              <a:ext uri="{FF2B5EF4-FFF2-40B4-BE49-F238E27FC236}">
                <a16:creationId xmlns:a16="http://schemas.microsoft.com/office/drawing/2014/main" id="{20EEC297-A341-0F4E-AC6D-ECE5B242EBDC}"/>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a:t>Kiitos!</a:t>
            </a:r>
          </a:p>
        </p:txBody>
      </p:sp>
      <p:sp>
        <p:nvSpPr>
          <p:cNvPr id="7" name="Tekstin paikkamerkki 6">
            <a:extLst>
              <a:ext uri="{FF2B5EF4-FFF2-40B4-BE49-F238E27FC236}">
                <a16:creationId xmlns:a16="http://schemas.microsoft.com/office/drawing/2014/main" id="{C89D09DC-8D62-3C4B-A31D-488543DD5524}"/>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p>
          <a:p>
            <a:pPr lvl="0"/>
            <a:r>
              <a:rPr lang="fi-FI"/>
              <a:t>Facebook: @LansiUudenmaanHyvinvointialue</a:t>
            </a:r>
            <a:br>
              <a:rPr lang="fi-FI"/>
            </a:br>
            <a:r>
              <a:rPr lang="fi-FI"/>
              <a:t>www.lu-palvelut.fi/hyvinvointialue</a:t>
            </a:r>
          </a:p>
        </p:txBody>
      </p:sp>
      <p:grpSp>
        <p:nvGrpSpPr>
          <p:cNvPr id="14" name="Ryhmä 13">
            <a:extLst>
              <a:ext uri="{FF2B5EF4-FFF2-40B4-BE49-F238E27FC236}">
                <a16:creationId xmlns:a16="http://schemas.microsoft.com/office/drawing/2014/main" id="{70AAD18B-0A93-4FCD-82BF-280C1706030E}"/>
              </a:ext>
            </a:extLst>
          </p:cNvPr>
          <p:cNvGrpSpPr/>
          <p:nvPr userDrawn="1"/>
        </p:nvGrpSpPr>
        <p:grpSpPr>
          <a:xfrm>
            <a:off x="9750175" y="4600110"/>
            <a:ext cx="2308261" cy="2081607"/>
            <a:chOff x="9750175" y="4495335"/>
            <a:chExt cx="2308261" cy="2081607"/>
          </a:xfrm>
        </p:grpSpPr>
        <p:sp>
          <p:nvSpPr>
            <p:cNvPr id="15" name="Suorakulmio 14">
              <a:extLst>
                <a:ext uri="{FF2B5EF4-FFF2-40B4-BE49-F238E27FC236}">
                  <a16:creationId xmlns:a16="http://schemas.microsoft.com/office/drawing/2014/main" id="{E815B355-C0AB-48AC-A319-70E6EFD26A16}"/>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9" name="Sisällön paikkamerkki 6" descr="Länsi-Uudenmaan kartta. Kartan över Västra Nyland.">
              <a:extLst>
                <a:ext uri="{FF2B5EF4-FFF2-40B4-BE49-F238E27FC236}">
                  <a16:creationId xmlns:a16="http://schemas.microsoft.com/office/drawing/2014/main" id="{3AC7FE1F-F5E5-4173-9CE0-223DB037A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90990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iitos_2">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DEEE1D7F-894E-124B-B077-6FE24999BDE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4DA83499-9696-9A40-8170-8D25437C8B49}"/>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82D80527-0907-8D45-81D6-76ABC1C91853}"/>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EBB92383-DCA4-7743-8F7F-65DE95953D37}"/>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0" name="Tekstin paikkamerkki 3">
            <a:extLst>
              <a:ext uri="{FF2B5EF4-FFF2-40B4-BE49-F238E27FC236}">
                <a16:creationId xmlns:a16="http://schemas.microsoft.com/office/drawing/2014/main" id="{D63F976B-97C0-F04F-9A7F-D9DA5F5F0717}"/>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21" name="Tekstin paikkamerkki 2">
            <a:extLst>
              <a:ext uri="{FF2B5EF4-FFF2-40B4-BE49-F238E27FC236}">
                <a16:creationId xmlns:a16="http://schemas.microsoft.com/office/drawing/2014/main" id="{8A05A545-1EC5-9449-86EB-1D360C5475DB}"/>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a:t>Kiitos!</a:t>
            </a:r>
          </a:p>
        </p:txBody>
      </p:sp>
      <p:sp>
        <p:nvSpPr>
          <p:cNvPr id="25" name="Tekstin paikkamerkki 6">
            <a:extLst>
              <a:ext uri="{FF2B5EF4-FFF2-40B4-BE49-F238E27FC236}">
                <a16:creationId xmlns:a16="http://schemas.microsoft.com/office/drawing/2014/main" id="{091FC103-FFC3-1441-9BD5-AF46513A4063}"/>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br>
              <a:rPr lang="fi-FI"/>
            </a:br>
            <a:r>
              <a:rPr lang="fi-FI"/>
              <a:t>Facebook: @LansiUudenmaanHyvinvointialue</a:t>
            </a:r>
            <a:br>
              <a:rPr lang="fi-FI"/>
            </a:br>
            <a:r>
              <a:rPr lang="fi-FI"/>
              <a:t>www.lu-palvelut.fi/hyvinvointialue</a:t>
            </a:r>
          </a:p>
        </p:txBody>
      </p:sp>
      <p:grpSp>
        <p:nvGrpSpPr>
          <p:cNvPr id="9" name="Ryhmä 8">
            <a:extLst>
              <a:ext uri="{FF2B5EF4-FFF2-40B4-BE49-F238E27FC236}">
                <a16:creationId xmlns:a16="http://schemas.microsoft.com/office/drawing/2014/main" id="{A89A0DCE-6C3D-4D91-A1F6-80191397409F}"/>
              </a:ext>
            </a:extLst>
          </p:cNvPr>
          <p:cNvGrpSpPr/>
          <p:nvPr userDrawn="1"/>
        </p:nvGrpSpPr>
        <p:grpSpPr>
          <a:xfrm>
            <a:off x="9750175" y="4628685"/>
            <a:ext cx="2308261" cy="2081607"/>
            <a:chOff x="9750175" y="4495335"/>
            <a:chExt cx="2308261" cy="2081607"/>
          </a:xfrm>
        </p:grpSpPr>
        <p:sp>
          <p:nvSpPr>
            <p:cNvPr id="10" name="Suorakulmio 9">
              <a:extLst>
                <a:ext uri="{FF2B5EF4-FFF2-40B4-BE49-F238E27FC236}">
                  <a16:creationId xmlns:a16="http://schemas.microsoft.com/office/drawing/2014/main" id="{26159C50-6455-4AF0-9BC8-7AEA4AA0198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2" name="Sisällön paikkamerkki 6" descr="Länsi-Uudenmaan kartta. Kartan över Västra Nyland.">
              <a:extLst>
                <a:ext uri="{FF2B5EF4-FFF2-40B4-BE49-F238E27FC236}">
                  <a16:creationId xmlns:a16="http://schemas.microsoft.com/office/drawing/2014/main" id="{C2D46E6D-A36F-4270-BD8B-90CD3F19A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41525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kuva 3">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EB265CBF-938A-1B49-8912-06DF27F41B5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040173B9-C27B-9743-9A52-83A232F5F74A}"/>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96DD1A0D-0CD2-7248-8322-1A576B74A500}"/>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496C3EB9-6408-C04C-869C-18960185B711}"/>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D9E41B7A-E8F2-7642-AD91-4FE4E042AD8C}"/>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5E74069F-4A50-E341-B3DF-940D43254B57}"/>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2" name="Ryhmä 11">
            <a:extLst>
              <a:ext uri="{FF2B5EF4-FFF2-40B4-BE49-F238E27FC236}">
                <a16:creationId xmlns:a16="http://schemas.microsoft.com/office/drawing/2014/main" id="{01C0599B-D90F-43A2-B076-A5A0D86D47D3}"/>
              </a:ext>
            </a:extLst>
          </p:cNvPr>
          <p:cNvGrpSpPr/>
          <p:nvPr userDrawn="1"/>
        </p:nvGrpSpPr>
        <p:grpSpPr>
          <a:xfrm>
            <a:off x="9750175" y="4590585"/>
            <a:ext cx="2308261" cy="2081607"/>
            <a:chOff x="9750175" y="4495335"/>
            <a:chExt cx="2308261" cy="2081607"/>
          </a:xfrm>
        </p:grpSpPr>
        <p:sp>
          <p:nvSpPr>
            <p:cNvPr id="14" name="Suorakulmio 13">
              <a:extLst>
                <a:ext uri="{FF2B5EF4-FFF2-40B4-BE49-F238E27FC236}">
                  <a16:creationId xmlns:a16="http://schemas.microsoft.com/office/drawing/2014/main" id="{C85A5AA9-4729-41A9-BD07-5DE12C786C56}"/>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13F878F5-0035-4BA4-9A5D-7DCEF1443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799917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iitos_3">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EB265CBF-938A-1B49-8912-06DF27F41B5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040173B9-C27B-9743-9A52-83A232F5F74A}"/>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96DD1A0D-0CD2-7248-8322-1A576B74A500}"/>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496C3EB9-6408-C04C-869C-18960185B711}"/>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Tekstin paikkamerkki 3">
            <a:extLst>
              <a:ext uri="{FF2B5EF4-FFF2-40B4-BE49-F238E27FC236}">
                <a16:creationId xmlns:a16="http://schemas.microsoft.com/office/drawing/2014/main" id="{D84CF814-4FD2-5C44-A460-7B1403DB36D2}"/>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20" name="Tekstin paikkamerkki 2">
            <a:extLst>
              <a:ext uri="{FF2B5EF4-FFF2-40B4-BE49-F238E27FC236}">
                <a16:creationId xmlns:a16="http://schemas.microsoft.com/office/drawing/2014/main" id="{D50049DA-6038-7A4E-8A1D-5FCB0BE60C12}"/>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err="1"/>
              <a:t>Tack</a:t>
            </a:r>
            <a:r>
              <a:rPr lang="fi-FI"/>
              <a:t>!</a:t>
            </a:r>
          </a:p>
        </p:txBody>
      </p:sp>
      <p:sp>
        <p:nvSpPr>
          <p:cNvPr id="24" name="Tekstin paikkamerkki 6">
            <a:extLst>
              <a:ext uri="{FF2B5EF4-FFF2-40B4-BE49-F238E27FC236}">
                <a16:creationId xmlns:a16="http://schemas.microsoft.com/office/drawing/2014/main" id="{1CC14C44-A4D3-3A42-9E8B-CCC2F4AFA3A3}"/>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br>
              <a:rPr lang="fi-FI"/>
            </a:br>
            <a:r>
              <a:rPr lang="fi-FI"/>
              <a:t>Facebook: @LansiUudenmaanHyvinvointialue</a:t>
            </a:r>
            <a:br>
              <a:rPr lang="fi-FI"/>
            </a:br>
            <a:r>
              <a:rPr lang="fi-FI"/>
              <a:t>www.lu-palvelut.fi/valfardsomrade</a:t>
            </a:r>
          </a:p>
        </p:txBody>
      </p:sp>
      <p:grpSp>
        <p:nvGrpSpPr>
          <p:cNvPr id="2" name="Ryhmä 1">
            <a:extLst>
              <a:ext uri="{FF2B5EF4-FFF2-40B4-BE49-F238E27FC236}">
                <a16:creationId xmlns:a16="http://schemas.microsoft.com/office/drawing/2014/main" id="{E2B9E735-6FC1-40EF-8F9E-8A453E97BDEA}"/>
              </a:ext>
            </a:extLst>
          </p:cNvPr>
          <p:cNvGrpSpPr/>
          <p:nvPr userDrawn="1"/>
        </p:nvGrpSpPr>
        <p:grpSpPr>
          <a:xfrm>
            <a:off x="9750175" y="4600110"/>
            <a:ext cx="2308261" cy="2081607"/>
            <a:chOff x="9750175" y="4495335"/>
            <a:chExt cx="2308261" cy="2081607"/>
          </a:xfrm>
        </p:grpSpPr>
        <p:sp>
          <p:nvSpPr>
            <p:cNvPr id="12" name="Suorakulmio 11">
              <a:extLst>
                <a:ext uri="{FF2B5EF4-FFF2-40B4-BE49-F238E27FC236}">
                  <a16:creationId xmlns:a16="http://schemas.microsoft.com/office/drawing/2014/main" id="{300E84AA-E840-4417-8D2D-C995A4F6511C}"/>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4" name="Sisällön paikkamerkki 6" descr="Länsi-Uudenmaan kartta. Kartan över Västra Nyland.">
              <a:extLst>
                <a:ext uri="{FF2B5EF4-FFF2-40B4-BE49-F238E27FC236}">
                  <a16:creationId xmlns:a16="http://schemas.microsoft.com/office/drawing/2014/main" id="{3F67D638-4180-49DC-9BDA-0EE2CBEC6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4276097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en-US"/>
              <a:t>Click to edit Master text styles</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309070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r>
              <a:rPr lang="fi-FI"/>
              <a:t>17.9.2021</a:t>
            </a:r>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12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Kaksi puolta 2222">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r>
              <a:rPr lang="fi-FI"/>
              <a:t>17.9.2021</a:t>
            </a:r>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cxnSp>
        <p:nvCxnSpPr>
          <p:cNvPr id="8" name="Suora yhdysviiva 7">
            <a:extLst>
              <a:ext uri="{FF2B5EF4-FFF2-40B4-BE49-F238E27FC236}">
                <a16:creationId xmlns:a16="http://schemas.microsoft.com/office/drawing/2014/main" id="{DD64F63E-AF67-4904-BBB8-20132117223D}"/>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72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r>
              <a:rPr lang="fi-FI"/>
              <a:t>17.9.2021</a:t>
            </a:r>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2157964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4FA8FB-C45D-45D2-AE31-CF915268B8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835" y="2180906"/>
            <a:ext cx="4461694" cy="2283907"/>
          </a:xfrm>
          <a:prstGeom prst="rect">
            <a:avLst/>
          </a:prstGeom>
        </p:spPr>
      </p:pic>
    </p:spTree>
    <p:extLst>
      <p:ext uri="{BB962C8B-B14F-4D97-AF65-F5344CB8AC3E}">
        <p14:creationId xmlns:p14="http://schemas.microsoft.com/office/powerpoint/2010/main" val="3880779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sp>
        <p:nvSpPr>
          <p:cNvPr id="25" name="Suorakulmio 8">
            <a:extLst>
              <a:ext uri="{FF2B5EF4-FFF2-40B4-BE49-F238E27FC236}">
                <a16:creationId xmlns:a16="http://schemas.microsoft.com/office/drawing/2014/main" id="{988BC72E-C26D-2F49-8D60-87C200F78175}"/>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9">
            <a:extLst>
              <a:ext uri="{FF2B5EF4-FFF2-40B4-BE49-F238E27FC236}">
                <a16:creationId xmlns:a16="http://schemas.microsoft.com/office/drawing/2014/main" id="{0E45C96E-8563-9B41-B52F-54464BCD5C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bject 6">
            <a:extLst>
              <a:ext uri="{FF2B5EF4-FFF2-40B4-BE49-F238E27FC236}">
                <a16:creationId xmlns:a16="http://schemas.microsoft.com/office/drawing/2014/main" id="{1071D780-CEDF-5146-A203-4435696FE34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0" name="Otsikko 1">
            <a:extLst>
              <a:ext uri="{FF2B5EF4-FFF2-40B4-BE49-F238E27FC236}">
                <a16:creationId xmlns:a16="http://schemas.microsoft.com/office/drawing/2014/main" id="{F9CBCF9D-C2DA-FD4E-BB60-510016B86949}"/>
              </a:ext>
            </a:extLst>
          </p:cNvPr>
          <p:cNvSpPr>
            <a:spLocks noGrp="1"/>
          </p:cNvSpPr>
          <p:nvPr>
            <p:ph type="ctrTitle" hasCustomPrompt="1"/>
          </p:nvPr>
        </p:nvSpPr>
        <p:spPr>
          <a:xfrm>
            <a:off x="15228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1" name="Alaotsikko 2">
            <a:extLst>
              <a:ext uri="{FF2B5EF4-FFF2-40B4-BE49-F238E27FC236}">
                <a16:creationId xmlns:a16="http://schemas.microsoft.com/office/drawing/2014/main" id="{A08859D9-C039-1B48-B00D-9A2524E7D71B}"/>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grpSp>
        <p:nvGrpSpPr>
          <p:cNvPr id="12" name="Ryhmä 11">
            <a:extLst>
              <a:ext uri="{FF2B5EF4-FFF2-40B4-BE49-F238E27FC236}">
                <a16:creationId xmlns:a16="http://schemas.microsoft.com/office/drawing/2014/main" id="{1C448E7A-9E62-47D2-B73D-24BC06FFC4B5}"/>
              </a:ext>
            </a:extLst>
          </p:cNvPr>
          <p:cNvGrpSpPr/>
          <p:nvPr userDrawn="1"/>
        </p:nvGrpSpPr>
        <p:grpSpPr>
          <a:xfrm>
            <a:off x="9750175" y="4466760"/>
            <a:ext cx="2308261" cy="2081607"/>
            <a:chOff x="9750175" y="4495335"/>
            <a:chExt cx="2308261" cy="2081607"/>
          </a:xfrm>
        </p:grpSpPr>
        <p:sp>
          <p:nvSpPr>
            <p:cNvPr id="14" name="Suorakulmio 13">
              <a:extLst>
                <a:ext uri="{FF2B5EF4-FFF2-40B4-BE49-F238E27FC236}">
                  <a16:creationId xmlns:a16="http://schemas.microsoft.com/office/drawing/2014/main" id="{B2E435E6-E965-42E4-87AF-8A3A8AB69DD7}"/>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C45AAD67-7B8F-40E2-A917-ECD0CE8A0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108795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473431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5" name="Suorakulmio 8">
            <a:extLst>
              <a:ext uri="{FF2B5EF4-FFF2-40B4-BE49-F238E27FC236}">
                <a16:creationId xmlns:a16="http://schemas.microsoft.com/office/drawing/2014/main" id="{988BC72E-C26D-2F49-8D60-87C200F78175}"/>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9">
            <a:extLst>
              <a:ext uri="{FF2B5EF4-FFF2-40B4-BE49-F238E27FC236}">
                <a16:creationId xmlns:a16="http://schemas.microsoft.com/office/drawing/2014/main" id="{0E45C96E-8563-9B41-B52F-54464BCD5C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bject 6">
            <a:extLst>
              <a:ext uri="{FF2B5EF4-FFF2-40B4-BE49-F238E27FC236}">
                <a16:creationId xmlns:a16="http://schemas.microsoft.com/office/drawing/2014/main" id="{1071D780-CEDF-5146-A203-4435696FE34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0" name="Otsikko 1">
            <a:extLst>
              <a:ext uri="{FF2B5EF4-FFF2-40B4-BE49-F238E27FC236}">
                <a16:creationId xmlns:a16="http://schemas.microsoft.com/office/drawing/2014/main" id="{F9CBCF9D-C2DA-FD4E-BB60-510016B86949}"/>
              </a:ext>
            </a:extLst>
          </p:cNvPr>
          <p:cNvSpPr>
            <a:spLocks noGrp="1"/>
          </p:cNvSpPr>
          <p:nvPr>
            <p:ph type="ctrTitle" hasCustomPrompt="1"/>
          </p:nvPr>
        </p:nvSpPr>
        <p:spPr>
          <a:xfrm>
            <a:off x="15228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1" name="Alaotsikko 2">
            <a:extLst>
              <a:ext uri="{FF2B5EF4-FFF2-40B4-BE49-F238E27FC236}">
                <a16:creationId xmlns:a16="http://schemas.microsoft.com/office/drawing/2014/main" id="{A08859D9-C039-1B48-B00D-9A2524E7D71B}"/>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grpSp>
        <p:nvGrpSpPr>
          <p:cNvPr id="12" name="Ryhmä 11">
            <a:extLst>
              <a:ext uri="{FF2B5EF4-FFF2-40B4-BE49-F238E27FC236}">
                <a16:creationId xmlns:a16="http://schemas.microsoft.com/office/drawing/2014/main" id="{1C448E7A-9E62-47D2-B73D-24BC06FFC4B5}"/>
              </a:ext>
            </a:extLst>
          </p:cNvPr>
          <p:cNvGrpSpPr/>
          <p:nvPr userDrawn="1"/>
        </p:nvGrpSpPr>
        <p:grpSpPr>
          <a:xfrm>
            <a:off x="9750175" y="4466760"/>
            <a:ext cx="2308261" cy="2081607"/>
            <a:chOff x="9750175" y="4495335"/>
            <a:chExt cx="2308261" cy="2081607"/>
          </a:xfrm>
        </p:grpSpPr>
        <p:sp>
          <p:nvSpPr>
            <p:cNvPr id="14" name="Suorakulmio 13">
              <a:extLst>
                <a:ext uri="{FF2B5EF4-FFF2-40B4-BE49-F238E27FC236}">
                  <a16:creationId xmlns:a16="http://schemas.microsoft.com/office/drawing/2014/main" id="{B2E435E6-E965-42E4-87AF-8A3A8AB69DD7}"/>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C45AAD67-7B8F-40E2-A917-ECD0CE8A0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309070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74281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32407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958979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984751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en-US"/>
              <a:t>Click to edit Master title style</a:t>
            </a:r>
            <a:endParaRPr lang="fi-FI"/>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en-US"/>
              <a:t>Click to edit Master title style</a:t>
            </a:r>
            <a:endParaRPr lang="fi-FI"/>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4292256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3529247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r>
              <a:rPr lang="fi-FI"/>
              <a:t>17.9.2021</a:t>
            </a:r>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12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fi-FI"/>
              <a:t>Muokkaa tekstin perustyylejä napsauttamalla</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30907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2">
    <p:spTree>
      <p:nvGrpSpPr>
        <p:cNvPr id="1" name=""/>
        <p:cNvGrpSpPr/>
        <p:nvPr/>
      </p:nvGrpSpPr>
      <p:grpSpPr>
        <a:xfrm>
          <a:off x="0" y="0"/>
          <a:ext cx="0" cy="0"/>
          <a:chOff x="0" y="0"/>
          <a:chExt cx="0" cy="0"/>
        </a:xfrm>
      </p:grpSpPr>
      <p:sp>
        <p:nvSpPr>
          <p:cNvPr id="34" name="object 6">
            <a:extLst>
              <a:ext uri="{FF2B5EF4-FFF2-40B4-BE49-F238E27FC236}">
                <a16:creationId xmlns:a16="http://schemas.microsoft.com/office/drawing/2014/main" id="{144B8DB5-7D8D-6E4A-B2D7-28B3EFE4D8E0}"/>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5240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4" name="Date Placeholder 3">
            <a:extLst>
              <a:ext uri="{FF2B5EF4-FFF2-40B4-BE49-F238E27FC236}">
                <a16:creationId xmlns:a16="http://schemas.microsoft.com/office/drawing/2014/main" id="{7089AC9C-6CBF-4D94-9C34-052E14E7A13C}"/>
              </a:ext>
              <a:ext uri="{C183D7F6-B498-43B3-948B-1728B52AA6E4}">
                <adec:decorative xmlns:adec="http://schemas.microsoft.com/office/drawing/2017/decorative" val="1"/>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 uri="{C183D7F6-B498-43B3-948B-1728B52AA6E4}">
                <adec:decorative xmlns:adec="http://schemas.microsoft.com/office/drawing/2017/decorative" val="1"/>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1" name="Suorakulmio 8">
            <a:extLst>
              <a:ext uri="{FF2B5EF4-FFF2-40B4-BE49-F238E27FC236}">
                <a16:creationId xmlns:a16="http://schemas.microsoft.com/office/drawing/2014/main" id="{067351D0-9DF4-5340-9CC2-0214702D8A12}"/>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9">
            <a:extLst>
              <a:ext uri="{FF2B5EF4-FFF2-40B4-BE49-F238E27FC236}">
                <a16:creationId xmlns:a16="http://schemas.microsoft.com/office/drawing/2014/main" id="{4FEC01A3-9F4D-B244-92E9-C8BD65C86ACD}"/>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9" name="Ryhmä 18">
            <a:extLst>
              <a:ext uri="{FF2B5EF4-FFF2-40B4-BE49-F238E27FC236}">
                <a16:creationId xmlns:a16="http://schemas.microsoft.com/office/drawing/2014/main" id="{D8F3B372-3167-4C9D-AACC-48516F9ECCD8}"/>
              </a:ext>
            </a:extLst>
          </p:cNvPr>
          <p:cNvGrpSpPr/>
          <p:nvPr userDrawn="1"/>
        </p:nvGrpSpPr>
        <p:grpSpPr>
          <a:xfrm>
            <a:off x="9750175" y="4377683"/>
            <a:ext cx="2308261" cy="2081607"/>
            <a:chOff x="9750175" y="4495335"/>
            <a:chExt cx="2308261" cy="2081607"/>
          </a:xfrm>
        </p:grpSpPr>
        <p:sp>
          <p:nvSpPr>
            <p:cNvPr id="20" name="Suorakulmio 19">
              <a:extLst>
                <a:ext uri="{FF2B5EF4-FFF2-40B4-BE49-F238E27FC236}">
                  <a16:creationId xmlns:a16="http://schemas.microsoft.com/office/drawing/2014/main" id="{0AC305D2-DD2E-4E73-8731-72F036F3161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21" name="Sisällön paikkamerkki 6" descr="Länsi-Uudenmaan kartta. Kartan över Västra Nyland.">
              <a:extLst>
                <a:ext uri="{FF2B5EF4-FFF2-40B4-BE49-F238E27FC236}">
                  <a16:creationId xmlns:a16="http://schemas.microsoft.com/office/drawing/2014/main" id="{02CB2DD0-3FF2-4081-913F-8C71C5974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830754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73431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74281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32407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958979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984751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4292256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3529247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DB49E-414F-4EE6-8FCF-652275877D3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592CF9E-143F-4013-855D-FB7C59B00F5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60CCD4E-6632-414F-B785-FAEEF6A7824E}"/>
              </a:ext>
            </a:extLst>
          </p:cNvPr>
          <p:cNvSpPr>
            <a:spLocks noGrp="1"/>
          </p:cNvSpPr>
          <p:nvPr>
            <p:ph type="dt" sz="half" idx="10"/>
          </p:nvPr>
        </p:nvSpPr>
        <p:spPr/>
        <p:txBody>
          <a:bodyPr/>
          <a:lstStyle/>
          <a:p>
            <a:r>
              <a:rPr lang="fi-FI"/>
              <a:t>17.9.2021</a:t>
            </a:r>
          </a:p>
        </p:txBody>
      </p:sp>
      <p:sp>
        <p:nvSpPr>
          <p:cNvPr id="5" name="Alatunnisteen paikkamerkki 4">
            <a:extLst>
              <a:ext uri="{FF2B5EF4-FFF2-40B4-BE49-F238E27FC236}">
                <a16:creationId xmlns:a16="http://schemas.microsoft.com/office/drawing/2014/main" id="{BCE4D6BE-3CA0-454B-BF99-3878B94EBC4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CF4D4BC-75DF-4F82-9CDF-BAB301FB006D}"/>
              </a:ext>
            </a:extLst>
          </p:cNvPr>
          <p:cNvSpPr>
            <a:spLocks noGrp="1"/>
          </p:cNvSpPr>
          <p:nvPr>
            <p:ph type="sldNum" sz="quarter" idx="12"/>
          </p:nvPr>
        </p:nvSpPr>
        <p:spPr/>
        <p:txBody>
          <a:bodyPr/>
          <a:lstStyle/>
          <a:p>
            <a:fld id="{06011E85-93D8-4A11-99AC-768054465F63}" type="slidenum">
              <a:rPr lang="fi-FI" smtClean="0"/>
              <a:t>‹#›</a:t>
            </a:fld>
            <a:endParaRPr lang="fi-FI"/>
          </a:p>
        </p:txBody>
      </p:sp>
    </p:spTree>
    <p:extLst>
      <p:ext uri="{BB962C8B-B14F-4D97-AF65-F5344CB8AC3E}">
        <p14:creationId xmlns:p14="http://schemas.microsoft.com/office/powerpoint/2010/main" val="239494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3">
    <p:spTree>
      <p:nvGrpSpPr>
        <p:cNvPr id="1" name=""/>
        <p:cNvGrpSpPr/>
        <p:nvPr/>
      </p:nvGrpSpPr>
      <p:grpSpPr>
        <a:xfrm>
          <a:off x="0" y="0"/>
          <a:ext cx="0" cy="0"/>
          <a:chOff x="0" y="0"/>
          <a:chExt cx="0" cy="0"/>
        </a:xfrm>
      </p:grpSpPr>
      <p:sp>
        <p:nvSpPr>
          <p:cNvPr id="34" name="object 6">
            <a:extLst>
              <a:ext uri="{FF2B5EF4-FFF2-40B4-BE49-F238E27FC236}">
                <a16:creationId xmlns:a16="http://schemas.microsoft.com/office/drawing/2014/main" id="{144B8DB5-7D8D-6E4A-B2D7-28B3EFE4D8E0}"/>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5240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1" name="Suorakulmio 8">
            <a:extLst>
              <a:ext uri="{FF2B5EF4-FFF2-40B4-BE49-F238E27FC236}">
                <a16:creationId xmlns:a16="http://schemas.microsoft.com/office/drawing/2014/main" id="{067351D0-9DF4-5340-9CC2-0214702D8A12}"/>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9">
            <a:extLst>
              <a:ext uri="{FF2B5EF4-FFF2-40B4-BE49-F238E27FC236}">
                <a16:creationId xmlns:a16="http://schemas.microsoft.com/office/drawing/2014/main" id="{4FEC01A3-9F4D-B244-92E9-C8BD65C86ACD}"/>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A45CE473-11CA-453E-8AEB-5A7280B797AE}"/>
              </a:ext>
            </a:extLst>
          </p:cNvPr>
          <p:cNvGrpSpPr/>
          <p:nvPr userDrawn="1"/>
        </p:nvGrpSpPr>
        <p:grpSpPr>
          <a:xfrm>
            <a:off x="9750175" y="4466760"/>
            <a:ext cx="2308261" cy="2081607"/>
            <a:chOff x="9750175" y="4495335"/>
            <a:chExt cx="2308261" cy="2081607"/>
          </a:xfrm>
        </p:grpSpPr>
        <p:sp>
          <p:nvSpPr>
            <p:cNvPr id="13" name="Suorakulmio 12">
              <a:extLst>
                <a:ext uri="{FF2B5EF4-FFF2-40B4-BE49-F238E27FC236}">
                  <a16:creationId xmlns:a16="http://schemas.microsoft.com/office/drawing/2014/main" id="{DB45BD59-B6A4-4608-A5AF-2BB234020F6A}"/>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6" name="Sisällön paikkamerkki 6" descr="Länsi-Uudenmaan kartta. Kartan över Västra Nyland.">
              <a:extLst>
                <a:ext uri="{FF2B5EF4-FFF2-40B4-BE49-F238E27FC236}">
                  <a16:creationId xmlns:a16="http://schemas.microsoft.com/office/drawing/2014/main" id="{16F03F34-AD83-4443-BD7D-460CBFA94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752912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p:bg>
      <p:bgPr>
        <a:solidFill>
          <a:schemeClr val="accent2"/>
        </a:solidFill>
        <a:effectLst/>
      </p:bgPr>
    </p:bg>
    <p:spTree>
      <p:nvGrpSpPr>
        <p:cNvPr id="1" name=""/>
        <p:cNvGrpSpPr/>
        <p:nvPr/>
      </p:nvGrpSpPr>
      <p:grpSpPr>
        <a:xfrm>
          <a:off x="0" y="0"/>
          <a:ext cx="0" cy="0"/>
          <a:chOff x="0" y="0"/>
          <a:chExt cx="0" cy="0"/>
        </a:xfrm>
      </p:grpSpPr>
      <p:sp>
        <p:nvSpPr>
          <p:cNvPr id="9" name="Kuvan paikkamerkki 2">
            <a:extLst>
              <a:ext uri="{FF2B5EF4-FFF2-40B4-BE49-F238E27FC236}">
                <a16:creationId xmlns:a16="http://schemas.microsoft.com/office/drawing/2014/main" id="{99013298-33C6-5948-94C6-1915D13382C9}"/>
              </a:ext>
            </a:extLst>
          </p:cNvPr>
          <p:cNvSpPr>
            <a:spLocks noGrp="1"/>
          </p:cNvSpPr>
          <p:nvPr>
            <p:ph type="pic" idx="13"/>
          </p:nvPr>
        </p:nvSpPr>
        <p:spPr>
          <a:xfrm>
            <a:off x="305594" y="152399"/>
            <a:ext cx="115812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Suorakulmio 10">
            <a:extLst>
              <a:ext uri="{FF2B5EF4-FFF2-40B4-BE49-F238E27FC236}">
                <a16:creationId xmlns:a16="http://schemas.microsoft.com/office/drawing/2014/main" id="{0E3C1005-DA23-374E-B27A-1C0119A858AC}"/>
              </a:ext>
              <a:ext uri="{C183D7F6-B498-43B3-948B-1728B52AA6E4}">
                <adec:decorative xmlns:adec="http://schemas.microsoft.com/office/drawing/2017/decorative" val="1"/>
              </a:ext>
            </a:extLst>
          </p:cNvPr>
          <p:cNvSpPr/>
          <p:nvPr userDrawn="1"/>
        </p:nvSpPr>
        <p:spPr>
          <a:xfrm>
            <a:off x="-2" y="0"/>
            <a:ext cx="151200" cy="6858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1">
            <a:extLst>
              <a:ext uri="{FF2B5EF4-FFF2-40B4-BE49-F238E27FC236}">
                <a16:creationId xmlns:a16="http://schemas.microsoft.com/office/drawing/2014/main" id="{711C7308-C3AB-954A-9364-711C13EFDEC0}"/>
              </a:ext>
              <a:ext uri="{C183D7F6-B498-43B3-948B-1728B52AA6E4}">
                <adec:decorative xmlns:adec="http://schemas.microsoft.com/office/drawing/2017/decorative" val="1"/>
              </a:ext>
            </a:extLst>
          </p:cNvPr>
          <p:cNvSpPr/>
          <p:nvPr userDrawn="1"/>
        </p:nvSpPr>
        <p:spPr>
          <a:xfrm>
            <a:off x="12040800" y="0"/>
            <a:ext cx="151200" cy="6858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7293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078109F2-FCC6-CD4C-9AF6-E48090878174}"/>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703292" y="6648450"/>
            <a:ext cx="4392708" cy="156150"/>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2" name="Suorakulmio 8">
            <a:extLst>
              <a:ext uri="{FF2B5EF4-FFF2-40B4-BE49-F238E27FC236}">
                <a16:creationId xmlns:a16="http://schemas.microsoft.com/office/drawing/2014/main" id="{730A2077-2EF4-B14F-A95B-F1DAFD7C7091}"/>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9">
            <a:extLst>
              <a:ext uri="{FF2B5EF4-FFF2-40B4-BE49-F238E27FC236}">
                <a16:creationId xmlns:a16="http://schemas.microsoft.com/office/drawing/2014/main" id="{D092BE3C-53A8-8B4C-8744-D8797E1D09C2}"/>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Kuva 13">
            <a:extLst>
              <a:ext uri="{FF2B5EF4-FFF2-40B4-BE49-F238E27FC236}">
                <a16:creationId xmlns:a16="http://schemas.microsoft.com/office/drawing/2014/main" id="{2BD6E35C-5959-A74B-AB45-65DBF5D361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1339" y="71675"/>
            <a:ext cx="926924" cy="936562"/>
          </a:xfrm>
          <a:prstGeom prst="rect">
            <a:avLst/>
          </a:prstGeom>
        </p:spPr>
      </p:pic>
    </p:spTree>
    <p:extLst>
      <p:ext uri="{BB962C8B-B14F-4D97-AF65-F5344CB8AC3E}">
        <p14:creationId xmlns:p14="http://schemas.microsoft.com/office/powerpoint/2010/main" val="232724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2">
    <p:spTree>
      <p:nvGrpSpPr>
        <p:cNvPr id="1" name=""/>
        <p:cNvGrpSpPr/>
        <p:nvPr/>
      </p:nvGrpSpPr>
      <p:grpSpPr>
        <a:xfrm>
          <a:off x="0" y="0"/>
          <a:ext cx="0" cy="0"/>
          <a:chOff x="0" y="0"/>
          <a:chExt cx="0" cy="0"/>
        </a:xfrm>
      </p:grpSpPr>
      <p:sp>
        <p:nvSpPr>
          <p:cNvPr id="18" name="object 5">
            <a:extLst>
              <a:ext uri="{FF2B5EF4-FFF2-40B4-BE49-F238E27FC236}">
                <a16:creationId xmlns:a16="http://schemas.microsoft.com/office/drawing/2014/main" id="{E735E13A-BA25-8346-B7B5-BA187C9A77E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20" name="Suorakulmio 8">
            <a:extLst>
              <a:ext uri="{FF2B5EF4-FFF2-40B4-BE49-F238E27FC236}">
                <a16:creationId xmlns:a16="http://schemas.microsoft.com/office/drawing/2014/main" id="{C47F54F0-A921-0A46-B679-2E8E8A090088}"/>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9">
            <a:extLst>
              <a:ext uri="{FF2B5EF4-FFF2-40B4-BE49-F238E27FC236}">
                <a16:creationId xmlns:a16="http://schemas.microsoft.com/office/drawing/2014/main" id="{3E5271E0-14FD-CE48-8358-63A6C10F1813}"/>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2" name="Otsikko 1">
            <a:extLst>
              <a:ext uri="{FF2B5EF4-FFF2-40B4-BE49-F238E27FC236}">
                <a16:creationId xmlns:a16="http://schemas.microsoft.com/office/drawing/2014/main" id="{04C07361-89B3-B047-B713-61D74520F16D}"/>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Tree>
    <p:extLst>
      <p:ext uri="{BB962C8B-B14F-4D97-AF65-F5344CB8AC3E}">
        <p14:creationId xmlns:p14="http://schemas.microsoft.com/office/powerpoint/2010/main" val="391166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1120588" y="972671"/>
            <a:ext cx="9955306" cy="103542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1120588" y="2429435"/>
            <a:ext cx="9955306" cy="375649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438C5D75-E007-4B16-BDEC-50D708BCD61A}"/>
              </a:ext>
            </a:extLst>
          </p:cNvPr>
          <p:cNvSpPr>
            <a:spLocks noGrp="1"/>
          </p:cNvSpPr>
          <p:nvPr>
            <p:ph type="dt" sz="half" idx="2"/>
          </p:nvPr>
        </p:nvSpPr>
        <p:spPr>
          <a:xfrm>
            <a:off x="690282" y="6578054"/>
            <a:ext cx="999565" cy="226546"/>
          </a:xfrm>
          <a:prstGeom prst="rect">
            <a:avLst/>
          </a:prstGeom>
        </p:spPr>
        <p:txBody>
          <a:bodyPr vert="horz" lIns="0" tIns="0" rIns="0" bIns="0" rtlCol="0" anchor="ctr"/>
          <a:lstStyle>
            <a:lvl1pPr algn="l">
              <a:defRPr sz="1000">
                <a:solidFill>
                  <a:schemeClr val="tx1"/>
                </a:solidFill>
              </a:defRPr>
            </a:lvl1pPr>
          </a:lstStyle>
          <a:p>
            <a:r>
              <a:rPr lang="fi-FI"/>
              <a:t>17.9.2021</a:t>
            </a:r>
          </a:p>
        </p:txBody>
      </p:sp>
      <p:sp>
        <p:nvSpPr>
          <p:cNvPr id="8" name="Footer Placeholder 7">
            <a:extLst>
              <a:ext uri="{FF2B5EF4-FFF2-40B4-BE49-F238E27FC236}">
                <a16:creationId xmlns:a16="http://schemas.microsoft.com/office/drawing/2014/main" id="{AA91CA4E-B711-401A-9708-31ACDAD2A642}"/>
              </a:ext>
            </a:extLst>
          </p:cNvPr>
          <p:cNvSpPr>
            <a:spLocks noGrp="1"/>
          </p:cNvSpPr>
          <p:nvPr>
            <p:ph type="ftr" sz="quarter" idx="3"/>
          </p:nvPr>
        </p:nvSpPr>
        <p:spPr>
          <a:xfrm>
            <a:off x="1703292" y="6578054"/>
            <a:ext cx="3783108" cy="226546"/>
          </a:xfrm>
          <a:prstGeom prst="rect">
            <a:avLst/>
          </a:prstGeom>
        </p:spPr>
        <p:txBody>
          <a:bodyPr vert="horz" lIns="0" tIns="0" rIns="0" bIns="0" rtlCol="0" anchor="ctr"/>
          <a:lstStyle>
            <a:lvl1pPr algn="ctr">
              <a:defRPr sz="1000">
                <a:solidFill>
                  <a:schemeClr val="tx1"/>
                </a:solidFill>
              </a:defRPr>
            </a:lvl1pPr>
          </a:lstStyle>
          <a:p>
            <a:endParaRPr lang="fi-FI"/>
          </a:p>
        </p:txBody>
      </p:sp>
      <p:sp>
        <p:nvSpPr>
          <p:cNvPr id="9" name="Slide Number Placeholder 8">
            <a:extLst>
              <a:ext uri="{FF2B5EF4-FFF2-40B4-BE49-F238E27FC236}">
                <a16:creationId xmlns:a16="http://schemas.microsoft.com/office/drawing/2014/main" id="{4332C66C-0429-4408-858E-55D6FCC68906}"/>
              </a:ext>
            </a:extLst>
          </p:cNvPr>
          <p:cNvSpPr>
            <a:spLocks noGrp="1"/>
          </p:cNvSpPr>
          <p:nvPr>
            <p:ph type="sldNum" sz="quarter" idx="4"/>
          </p:nvPr>
        </p:nvSpPr>
        <p:spPr>
          <a:xfrm>
            <a:off x="10614211" y="6578054"/>
            <a:ext cx="900953" cy="226546"/>
          </a:xfrm>
          <a:prstGeom prst="rect">
            <a:avLst/>
          </a:prstGeom>
        </p:spPr>
        <p:txBody>
          <a:bodyPr vert="horz" lIns="0" tIns="0" rIns="0" bIns="0" rtlCol="0" anchor="ctr"/>
          <a:lstStyle>
            <a:lvl1pPr algn="r">
              <a:defRPr sz="1000">
                <a:solidFill>
                  <a:schemeClr val="tx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711" r:id="rId1"/>
    <p:sldLayoutId id="2147483710" r:id="rId2"/>
    <p:sldLayoutId id="2147483712" r:id="rId3"/>
    <p:sldLayoutId id="2147483649" r:id="rId4"/>
    <p:sldLayoutId id="2147483699" r:id="rId5"/>
    <p:sldLayoutId id="2147483700" r:id="rId6"/>
    <p:sldLayoutId id="2147483705" r:id="rId7"/>
    <p:sldLayoutId id="2147483651" r:id="rId8"/>
    <p:sldLayoutId id="2147483701" r:id="rId9"/>
    <p:sldLayoutId id="2147483702" r:id="rId10"/>
    <p:sldLayoutId id="2147483722" r:id="rId11"/>
    <p:sldLayoutId id="2147483703" r:id="rId12"/>
    <p:sldLayoutId id="2147483696" r:id="rId13"/>
    <p:sldLayoutId id="2147483654" r:id="rId14"/>
    <p:sldLayoutId id="2147483698" r:id="rId15"/>
    <p:sldLayoutId id="2147483690" r:id="rId16"/>
    <p:sldLayoutId id="2147483713" r:id="rId17"/>
    <p:sldLayoutId id="2147483683" r:id="rId18"/>
    <p:sldLayoutId id="2147483684" r:id="rId19"/>
    <p:sldLayoutId id="2147483706" r:id="rId20"/>
    <p:sldLayoutId id="2147483707" r:id="rId21"/>
    <p:sldLayoutId id="2147483708"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3000"/>
        </a:lnSpc>
        <a:spcBef>
          <a:spcPts val="1200"/>
        </a:spcBef>
        <a:buFont typeface="Arial" panose="020B0604020202020204" pitchFamily="34" charset="0"/>
        <a:buChar char="•"/>
        <a:defRPr sz="2200" kern="1200" spc="-20" baseline="0">
          <a:solidFill>
            <a:schemeClr val="tx1"/>
          </a:solidFill>
          <a:latin typeface="+mn-lt"/>
          <a:ea typeface="+mn-ea"/>
          <a:cs typeface="+mn-cs"/>
        </a:defRPr>
      </a:lvl1pPr>
      <a:lvl2pPr marL="62706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2pPr>
      <a:lvl3pPr marL="98583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3pPr>
      <a:lvl4pPr marL="134461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4pPr>
      <a:lvl5pPr marL="170338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757173" y="616494"/>
            <a:ext cx="8428391" cy="105350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757173" y="1853625"/>
            <a:ext cx="10670758" cy="4261684"/>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757174" y="6432605"/>
            <a:ext cx="1209740" cy="288870"/>
          </a:xfrm>
          <a:prstGeom prst="rect">
            <a:avLst/>
          </a:prstGeom>
        </p:spPr>
        <p:txBody>
          <a:bodyPr vert="horz" lIns="0" tIns="0" rIns="0" bIns="0" rtlCol="0" anchor="ctr" anchorCtr="0">
            <a:noAutofit/>
          </a:bodyPr>
          <a:lstStyle>
            <a:lvl1pPr algn="l">
              <a:defRPr sz="1000">
                <a:solidFill>
                  <a:schemeClr val="tx1"/>
                </a:solidFill>
              </a:defRPr>
            </a:lvl1pPr>
          </a:lstStyle>
          <a:p>
            <a:r>
              <a:rPr lang="fi-FI"/>
              <a:t>17.9.2021</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1966913"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993488" y="6432605"/>
            <a:ext cx="868886"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10" name="Kuva 9">
            <a:extLst>
              <a:ext uri="{FF2B5EF4-FFF2-40B4-BE49-F238E27FC236}">
                <a16:creationId xmlns:a16="http://schemas.microsoft.com/office/drawing/2014/main" id="{E34623DF-BFEA-4FB4-84D4-AE62F0672082}"/>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892263" y="351488"/>
            <a:ext cx="951123" cy="486751"/>
          </a:xfrm>
          <a:prstGeom prst="rect">
            <a:avLst/>
          </a:prstGeom>
        </p:spPr>
      </p:pic>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670" r:id="rId1"/>
    <p:sldLayoutId id="2147483697" r:id="rId2"/>
    <p:sldLayoutId id="2147483668" r:id="rId3"/>
    <p:sldLayoutId id="2147483665" r:id="rId4"/>
    <p:sldLayoutId id="2147483655" r:id="rId5"/>
    <p:sldLayoutId id="2147483660" r:id="rId6"/>
    <p:sldLayoutId id="2147483682"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704" r:id="rId19"/>
    <p:sldLayoutId id="2147483695" r:id="rId20"/>
    <p:sldLayoutId id="2147483661" r:id="rId21"/>
    <p:sldLayoutId id="2147483669" r:id="rId22"/>
    <p:sldLayoutId id="2147483662" r:id="rId23"/>
    <p:sldLayoutId id="2147483663" r:id="rId24"/>
    <p:sldLayoutId id="2147483664" r:id="rId25"/>
    <p:sldLayoutId id="2147483709" r:id="rId26"/>
    <p:sldLayoutId id="2147483666" r:id="rId27"/>
    <p:sldLayoutId id="2147483667" r:id="rId28"/>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1pPr>
      <a:lvl2pPr marL="62706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2pPr>
      <a:lvl3pPr marL="98583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3pPr>
      <a:lvl4pPr marL="134461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4pPr>
      <a:lvl5pPr marL="17033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87C624B-E1D8-4FFB-AB29-EA08FC48D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66FB40F-A5E7-43AA-95BC-2A31EEB86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37A403F-3C8B-407F-8A55-64372E569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17.9.2021</a:t>
            </a:r>
          </a:p>
        </p:txBody>
      </p:sp>
      <p:sp>
        <p:nvSpPr>
          <p:cNvPr id="5" name="Alatunnisteen paikkamerkki 4">
            <a:extLst>
              <a:ext uri="{FF2B5EF4-FFF2-40B4-BE49-F238E27FC236}">
                <a16:creationId xmlns:a16="http://schemas.microsoft.com/office/drawing/2014/main" id="{932A12F2-AA7F-4D2C-A34E-17408691A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552A84E-6EA5-493C-90B1-0EB267192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11E85-93D8-4A11-99AC-768054465F63}" type="slidenum">
              <a:rPr lang="fi-FI" smtClean="0"/>
              <a:t>‹#›</a:t>
            </a:fld>
            <a:endParaRPr lang="fi-FI"/>
          </a:p>
        </p:txBody>
      </p:sp>
    </p:spTree>
    <p:extLst>
      <p:ext uri="{BB962C8B-B14F-4D97-AF65-F5344CB8AC3E}">
        <p14:creationId xmlns:p14="http://schemas.microsoft.com/office/powerpoint/2010/main" val="3545373234"/>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notesSlide" Target="../notesSlides/notesSlide6.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35.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48.svg"/><Relationship Id="rId12" Type="http://schemas.openxmlformats.org/officeDocument/2006/relationships/image" Target="../media/image2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11" Type="http://schemas.openxmlformats.org/officeDocument/2006/relationships/image" Target="../media/image50.svg"/><Relationship Id="rId5" Type="http://schemas.openxmlformats.org/officeDocument/2006/relationships/image" Target="../media/image4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svg"/><Relationship Id="rId3" Type="http://schemas.openxmlformats.org/officeDocument/2006/relationships/slideLayout" Target="../slideLayouts/slideLayout4.xml"/><Relationship Id="rId7" Type="http://schemas.openxmlformats.org/officeDocument/2006/relationships/image" Target="../media/image17.svg"/><Relationship Id="rId12"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24.png"/><Relationship Id="rId1" Type="http://schemas.microsoft.com/office/2007/relationships/media" Target="../media/media1.m4a"/><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2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4.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1.sv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notesSlide" Target="../notesSlides/notesSlide5.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4.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a:extLst>
              <a:ext uri="{FF2B5EF4-FFF2-40B4-BE49-F238E27FC236}">
                <a16:creationId xmlns:a16="http://schemas.microsoft.com/office/drawing/2014/main" id="{D06847C1-D93A-5DEC-51AC-4D58BD6B3BF0}"/>
              </a:ext>
            </a:extLst>
          </p:cNvPr>
          <p:cNvSpPr>
            <a:spLocks noGrp="1"/>
          </p:cNvSpPr>
          <p:nvPr>
            <p:ph type="pic" idx="14"/>
          </p:nvPr>
        </p:nvSpPr>
        <p:spPr>
          <a:xfrm>
            <a:off x="0" y="8574"/>
            <a:ext cx="11549251" cy="3468952"/>
          </a:xfrm>
        </p:spPr>
      </p:sp>
      <p:pic>
        <p:nvPicPr>
          <p:cNvPr id="6" name="Graphic 11">
            <a:extLst>
              <a:ext uri="{FF2B5EF4-FFF2-40B4-BE49-F238E27FC236}">
                <a16:creationId xmlns:a16="http://schemas.microsoft.com/office/drawing/2014/main" id="{2A0E5647-B47F-A05E-C35B-0739864A0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293" y="-31160"/>
            <a:ext cx="6652558" cy="3508686"/>
          </a:xfrm>
          <a:prstGeom prst="rect">
            <a:avLst/>
          </a:prstGeom>
        </p:spPr>
      </p:pic>
      <p:pic>
        <p:nvPicPr>
          <p:cNvPr id="8" name="Graphic 23">
            <a:extLst>
              <a:ext uri="{FF2B5EF4-FFF2-40B4-BE49-F238E27FC236}">
                <a16:creationId xmlns:a16="http://schemas.microsoft.com/office/drawing/2014/main" id="{333B65E1-0EE0-2984-CD80-3C50259669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8500" y="241409"/>
            <a:ext cx="2869861" cy="2963547"/>
          </a:xfrm>
          <a:prstGeom prst="rect">
            <a:avLst/>
          </a:prstGeom>
        </p:spPr>
      </p:pic>
      <p:pic>
        <p:nvPicPr>
          <p:cNvPr id="10" name="Graphic 27">
            <a:extLst>
              <a:ext uri="{FF2B5EF4-FFF2-40B4-BE49-F238E27FC236}">
                <a16:creationId xmlns:a16="http://schemas.microsoft.com/office/drawing/2014/main" id="{E183C0BB-A1CF-AAB0-8DCC-EB53F8479E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4674" y="468791"/>
            <a:ext cx="1982421" cy="2043092"/>
          </a:xfrm>
          <a:prstGeom prst="rect">
            <a:avLst/>
          </a:prstGeom>
        </p:spPr>
      </p:pic>
      <p:pic>
        <p:nvPicPr>
          <p:cNvPr id="12" name="Graphic 32">
            <a:extLst>
              <a:ext uri="{FF2B5EF4-FFF2-40B4-BE49-F238E27FC236}">
                <a16:creationId xmlns:a16="http://schemas.microsoft.com/office/drawing/2014/main" id="{821F5AEE-4024-8A6E-8272-EFE8C79A16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56441" y="632845"/>
            <a:ext cx="1004206" cy="1882871"/>
          </a:xfrm>
          <a:prstGeom prst="rect">
            <a:avLst/>
          </a:prstGeom>
        </p:spPr>
      </p:pic>
      <p:sp>
        <p:nvSpPr>
          <p:cNvPr id="14" name="TextBox 30">
            <a:extLst>
              <a:ext uri="{FF2B5EF4-FFF2-40B4-BE49-F238E27FC236}">
                <a16:creationId xmlns:a16="http://schemas.microsoft.com/office/drawing/2014/main" id="{4BC14552-7717-190B-5464-952B7F10B759}"/>
              </a:ext>
            </a:extLst>
          </p:cNvPr>
          <p:cNvSpPr txBox="1"/>
          <p:nvPr/>
        </p:nvSpPr>
        <p:spPr>
          <a:xfrm>
            <a:off x="4258354" y="1535943"/>
            <a:ext cx="2200204" cy="276999"/>
          </a:xfrm>
          <a:prstGeom prst="rect">
            <a:avLst/>
          </a:prstGeom>
          <a:noFill/>
        </p:spPr>
        <p:txBody>
          <a:bodyPr wrap="square" lIns="0" tIns="0" rIns="0" bIns="0" rtlCol="0">
            <a:spAutoFit/>
          </a:bodyPr>
          <a:lstStyle/>
          <a:p>
            <a:pPr algn="ctr"/>
            <a:r>
              <a:rPr lang="fi-FI" b="1">
                <a:solidFill>
                  <a:schemeClr val="bg1"/>
                </a:solidFill>
                <a:latin typeface="Verdana" panose="020B0604030504040204" pitchFamily="34" charset="0"/>
                <a:ea typeface="Verdana" panose="020B0604030504040204" pitchFamily="34" charset="0"/>
              </a:rPr>
              <a:t>Opiskelija</a:t>
            </a:r>
          </a:p>
        </p:txBody>
      </p:sp>
      <p:sp>
        <p:nvSpPr>
          <p:cNvPr id="16" name="TextBox 7">
            <a:extLst>
              <a:ext uri="{FF2B5EF4-FFF2-40B4-BE49-F238E27FC236}">
                <a16:creationId xmlns:a16="http://schemas.microsoft.com/office/drawing/2014/main" id="{D90E3FA5-CA5A-B69A-3DE7-50CFBDCCE057}"/>
              </a:ext>
            </a:extLst>
          </p:cNvPr>
          <p:cNvSpPr txBox="1"/>
          <p:nvPr/>
        </p:nvSpPr>
        <p:spPr>
          <a:xfrm>
            <a:off x="4328319" y="2519549"/>
            <a:ext cx="2130225" cy="492443"/>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solidFill>
                  <a:schemeClr val="bg1"/>
                </a:solidFill>
                <a:latin typeface="Verdana"/>
                <a:ea typeface="Verdana"/>
              </a:rPr>
              <a:t>Opiskeluhuollon</a:t>
            </a:r>
            <a:r>
              <a:rPr lang="fi-FI" sz="1600" b="1">
                <a:solidFill>
                  <a:schemeClr val="bg1"/>
                </a:solidFill>
              </a:rPr>
              <a:t> </a:t>
            </a:r>
            <a:r>
              <a:rPr lang="fi-FI" sz="1600" b="1">
                <a:solidFill>
                  <a:schemeClr val="bg1"/>
                </a:solidFill>
                <a:latin typeface="Verdana"/>
                <a:ea typeface="Verdana"/>
              </a:rPr>
              <a:t>palvelut</a:t>
            </a:r>
            <a:endParaRPr lang="fi-FI" sz="1600" b="1">
              <a:solidFill>
                <a:schemeClr val="bg1"/>
              </a:solidFill>
              <a:latin typeface="Verdana"/>
              <a:ea typeface="Verdana"/>
              <a:cs typeface="Arial"/>
            </a:endParaRPr>
          </a:p>
        </p:txBody>
      </p:sp>
      <p:sp>
        <p:nvSpPr>
          <p:cNvPr id="18" name="Otsikko 17">
            <a:extLst>
              <a:ext uri="{FF2B5EF4-FFF2-40B4-BE49-F238E27FC236}">
                <a16:creationId xmlns:a16="http://schemas.microsoft.com/office/drawing/2014/main" id="{B6E85942-DC8D-7478-B639-3B31FB88CBB4}"/>
              </a:ext>
            </a:extLst>
          </p:cNvPr>
          <p:cNvSpPr>
            <a:spLocks noGrp="1"/>
          </p:cNvSpPr>
          <p:nvPr>
            <p:ph type="ctrTitle"/>
          </p:nvPr>
        </p:nvSpPr>
        <p:spPr>
          <a:xfrm>
            <a:off x="538232" y="5115565"/>
            <a:ext cx="7743126" cy="384471"/>
          </a:xfrm>
        </p:spPr>
        <p:txBody>
          <a:bodyPr/>
          <a:lstStyle/>
          <a:p>
            <a:r>
              <a:rPr lang="fi-FI" sz="3600">
                <a:ea typeface="Verdana"/>
              </a:rPr>
              <a:t>Opiskeluhuollon moniammatillinen yhteistyö </a:t>
            </a:r>
            <a:endParaRPr lang="fi-FI" sz="3600" b="0">
              <a:ea typeface="+mj-lt"/>
              <a:cs typeface="+mj-lt"/>
            </a:endParaRPr>
          </a:p>
          <a:p>
            <a:endParaRPr lang="fi-FI" sz="1400">
              <a:ea typeface="Verdana"/>
            </a:endParaRPr>
          </a:p>
        </p:txBody>
      </p:sp>
      <p:sp>
        <p:nvSpPr>
          <p:cNvPr id="5" name="Subtitle 4">
            <a:extLst>
              <a:ext uri="{FF2B5EF4-FFF2-40B4-BE49-F238E27FC236}">
                <a16:creationId xmlns:a16="http://schemas.microsoft.com/office/drawing/2014/main" id="{338C1B31-F20E-154E-9F7B-3225E84DE4E0}"/>
              </a:ext>
            </a:extLst>
          </p:cNvPr>
          <p:cNvSpPr>
            <a:spLocks noGrp="1"/>
          </p:cNvSpPr>
          <p:nvPr>
            <p:ph type="subTitle" idx="1"/>
          </p:nvPr>
        </p:nvSpPr>
        <p:spPr>
          <a:xfrm>
            <a:off x="934673" y="5716883"/>
            <a:ext cx="7876032" cy="768117"/>
          </a:xfrm>
        </p:spPr>
        <p:txBody>
          <a:bodyPr/>
          <a:lstStyle/>
          <a:p>
            <a:pPr>
              <a:lnSpc>
                <a:spcPct val="100000"/>
              </a:lnSpc>
            </a:pPr>
            <a:r>
              <a:rPr lang="fi-FI" sz="1400" b="1">
                <a:ea typeface="+mn-lt"/>
                <a:cs typeface="+mn-lt"/>
              </a:rPr>
              <a:t>Dioissa on selostus </a:t>
            </a:r>
            <a:r>
              <a:rPr lang="fi-FI" sz="1400">
                <a:ea typeface="+mn-lt"/>
                <a:cs typeface="+mn-lt"/>
              </a:rPr>
              <a:t>(esityksen kesto n.</a:t>
            </a:r>
            <a:r>
              <a:rPr lang="fi-FI" sz="1400">
                <a:solidFill>
                  <a:srgbClr val="FF0000"/>
                </a:solidFill>
                <a:ea typeface="+mn-lt"/>
                <a:cs typeface="+mn-lt"/>
              </a:rPr>
              <a:t> </a:t>
            </a:r>
            <a:r>
              <a:rPr lang="fi-FI" sz="1400">
                <a:ea typeface="+mn-lt"/>
                <a:cs typeface="+mn-lt"/>
              </a:rPr>
              <a:t>18</a:t>
            </a:r>
            <a:r>
              <a:rPr lang="fi-FI" sz="1400">
                <a:solidFill>
                  <a:srgbClr val="FF0000"/>
                </a:solidFill>
                <a:ea typeface="+mn-lt"/>
                <a:cs typeface="+mn-lt"/>
              </a:rPr>
              <a:t> </a:t>
            </a:r>
            <a:r>
              <a:rPr lang="fi-FI" sz="1400">
                <a:ea typeface="+mn-lt"/>
                <a:cs typeface="+mn-lt"/>
              </a:rPr>
              <a:t>min.)</a:t>
            </a:r>
            <a:br>
              <a:rPr lang="fi-FI" sz="1400">
                <a:ea typeface="+mn-lt"/>
                <a:cs typeface="+mn-lt"/>
              </a:rPr>
            </a:br>
            <a:r>
              <a:rPr lang="fi-FI" sz="1400">
                <a:ea typeface="+mn-lt"/>
                <a:cs typeface="+mn-lt"/>
              </a:rPr>
              <a:t> </a:t>
            </a:r>
            <a:endParaRPr lang="en-US" sz="1400">
              <a:ea typeface="+mn-lt"/>
              <a:cs typeface="+mn-lt"/>
            </a:endParaRPr>
          </a:p>
          <a:p>
            <a:pPr>
              <a:lnSpc>
                <a:spcPct val="100000"/>
              </a:lnSpc>
            </a:pPr>
            <a:r>
              <a:rPr lang="fi-FI" sz="1400">
                <a:ea typeface="Verdana"/>
              </a:rPr>
              <a:t>- laita esitys diaesitysmuotoon, niin selostus alkaa automaattisesti aina kun vaihdat diaa</a:t>
            </a:r>
            <a:endParaRPr lang="en-US" sz="1400">
              <a:ea typeface="Verdana"/>
            </a:endParaRPr>
          </a:p>
        </p:txBody>
      </p:sp>
    </p:spTree>
    <p:extLst>
      <p:ext uri="{BB962C8B-B14F-4D97-AF65-F5344CB8AC3E}">
        <p14:creationId xmlns:p14="http://schemas.microsoft.com/office/powerpoint/2010/main" val="253128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35C62-A0BC-4502-B064-9C6445030B27}"/>
              </a:ext>
            </a:extLst>
          </p:cNvPr>
          <p:cNvSpPr>
            <a:spLocks noGrp="1"/>
          </p:cNvSpPr>
          <p:nvPr>
            <p:ph type="title"/>
          </p:nvPr>
        </p:nvSpPr>
        <p:spPr>
          <a:xfrm>
            <a:off x="1119888" y="205005"/>
            <a:ext cx="9233967" cy="760252"/>
          </a:xfrm>
        </p:spPr>
        <p:txBody>
          <a:bodyPr/>
          <a:lstStyle/>
          <a:p>
            <a:r>
              <a:rPr lang="fi-FI" sz="2000"/>
              <a:t>Opiskeluhuollon erikoissairaanhoidon läheteprosessi </a:t>
            </a:r>
          </a:p>
        </p:txBody>
      </p:sp>
      <p:sp>
        <p:nvSpPr>
          <p:cNvPr id="5" name="Dian numeron paikkamerkki 4">
            <a:extLst>
              <a:ext uri="{FF2B5EF4-FFF2-40B4-BE49-F238E27FC236}">
                <a16:creationId xmlns:a16="http://schemas.microsoft.com/office/drawing/2014/main" id="{FB767941-2072-463C-B5A1-DAA5B8BFB4B2}"/>
              </a:ext>
            </a:extLst>
          </p:cNvPr>
          <p:cNvSpPr>
            <a:spLocks noGrp="1"/>
          </p:cNvSpPr>
          <p:nvPr>
            <p:ph type="sldNum" sz="quarter" idx="12"/>
          </p:nvPr>
        </p:nvSpPr>
        <p:spPr/>
        <p:txBody>
          <a:bodyPr/>
          <a:lstStyle/>
          <a:p>
            <a:fld id="{CCD26548-A701-4132-A0A2-A9B09A70FF4B}" type="slidenum">
              <a:rPr lang="fi-FI" smtClean="0"/>
              <a:t>10</a:t>
            </a:fld>
            <a:endParaRPr lang="fi-FI"/>
          </a:p>
        </p:txBody>
      </p:sp>
      <p:sp>
        <p:nvSpPr>
          <p:cNvPr id="6" name="Content Placeholder 5">
            <a:extLst>
              <a:ext uri="{FF2B5EF4-FFF2-40B4-BE49-F238E27FC236}">
                <a16:creationId xmlns:a16="http://schemas.microsoft.com/office/drawing/2014/main" id="{153CAC40-28FE-48C9-B284-C2EA0736AB78}"/>
              </a:ext>
            </a:extLst>
          </p:cNvPr>
          <p:cNvSpPr txBox="1">
            <a:spLocks noGrp="1"/>
          </p:cNvSpPr>
          <p:nvPr>
            <p:ph idx="1"/>
          </p:nvPr>
        </p:nvSpPr>
        <p:spPr>
          <a:xfrm>
            <a:off x="171972" y="2000578"/>
            <a:ext cx="2873021" cy="2539048"/>
          </a:xfrm>
          <a:prstGeom prst="rect">
            <a:avLst/>
          </a:prstGeom>
          <a:noFill/>
          <a:ln w="28575">
            <a:solidFill>
              <a:srgbClr val="E8CAFF"/>
            </a:solidFill>
          </a:ln>
        </p:spPr>
        <p:txBody>
          <a:bodyPr wrap="square" lIns="180000" tIns="180000" rIns="180000" bIns="180000" rtlCol="0" anchor="t">
            <a:spAutoFit/>
          </a:bodyPr>
          <a:lstStyle/>
          <a:p>
            <a:pPr>
              <a:spcAft>
                <a:spcPts val="1200"/>
              </a:spcAft>
            </a:pPr>
            <a:r>
              <a:rPr lang="fi-FI" sz="1400">
                <a:latin typeface="Verdana"/>
                <a:ea typeface="Verdana"/>
              </a:rPr>
              <a:t>Opiskeluhuollon palveluiden keskinäinen konsultointi</a:t>
            </a:r>
            <a:endParaRPr lang="fi-FI" sz="1400">
              <a:latin typeface="Verdana"/>
              <a:ea typeface="Verdana"/>
              <a:cs typeface="+mn-lt"/>
            </a:endParaRPr>
          </a:p>
          <a:p>
            <a:pPr>
              <a:spcAft>
                <a:spcPts val="600"/>
              </a:spcAft>
            </a:pPr>
            <a:r>
              <a:rPr lang="fi-FI" sz="1400">
                <a:latin typeface="Verdana"/>
                <a:ea typeface="+mn-lt"/>
                <a:cs typeface="+mn-lt"/>
              </a:rPr>
              <a:t>Opiskeluhuollon yhteinen tapaaminen tarvittaessa</a:t>
            </a:r>
          </a:p>
          <a:p>
            <a:pPr>
              <a:spcAft>
                <a:spcPts val="600"/>
              </a:spcAft>
            </a:pPr>
            <a:r>
              <a:rPr lang="fi-FI" sz="1400">
                <a:latin typeface="Verdana"/>
                <a:ea typeface="Verdana"/>
              </a:rPr>
              <a:t>Yhteisvastaanotto  tarvittaessa</a:t>
            </a:r>
          </a:p>
        </p:txBody>
      </p:sp>
      <p:pic>
        <p:nvPicPr>
          <p:cNvPr id="7" name="Graphic 36">
            <a:extLst>
              <a:ext uri="{FF2B5EF4-FFF2-40B4-BE49-F238E27FC236}">
                <a16:creationId xmlns:a16="http://schemas.microsoft.com/office/drawing/2014/main" id="{AFD0936D-F10E-4D16-AA8D-34B6C436A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454" y="5070883"/>
            <a:ext cx="1803253" cy="1297304"/>
          </a:xfrm>
          <a:prstGeom prst="rect">
            <a:avLst/>
          </a:prstGeom>
        </p:spPr>
      </p:pic>
      <p:sp>
        <p:nvSpPr>
          <p:cNvPr id="8" name="TextBox 32">
            <a:extLst>
              <a:ext uri="{FF2B5EF4-FFF2-40B4-BE49-F238E27FC236}">
                <a16:creationId xmlns:a16="http://schemas.microsoft.com/office/drawing/2014/main" id="{3D7F479D-5A58-401F-94E5-841ABBEAE1F0}"/>
              </a:ext>
            </a:extLst>
          </p:cNvPr>
          <p:cNvSpPr txBox="1"/>
          <p:nvPr/>
        </p:nvSpPr>
        <p:spPr>
          <a:xfrm>
            <a:off x="660667" y="5375638"/>
            <a:ext cx="1672040" cy="861774"/>
          </a:xfrm>
          <a:prstGeom prst="rect">
            <a:avLst/>
          </a:prstGeom>
          <a:noFill/>
        </p:spPr>
        <p:txBody>
          <a:bodyPr wrap="square" lIns="0" tIns="0" rIns="0" bIns="0" rtlCol="0" anchor="t">
            <a:spAutoFit/>
          </a:bodyPr>
          <a:lstStyle/>
          <a:p>
            <a:pPr algn="ctr"/>
            <a:r>
              <a:rPr lang="fi-FI" sz="1400">
                <a:solidFill>
                  <a:schemeClr val="bg1"/>
                </a:solidFill>
                <a:latin typeface="Verdana"/>
                <a:ea typeface="Verdana"/>
              </a:rPr>
              <a:t>Kiireellisissä akuuteissa tilanteissa muista joustavuus!</a:t>
            </a:r>
          </a:p>
        </p:txBody>
      </p:sp>
      <p:sp>
        <p:nvSpPr>
          <p:cNvPr id="9" name="TextBox 6">
            <a:extLst>
              <a:ext uri="{FF2B5EF4-FFF2-40B4-BE49-F238E27FC236}">
                <a16:creationId xmlns:a16="http://schemas.microsoft.com/office/drawing/2014/main" id="{3EF4B5BF-99CB-4FA8-B12E-541D9E38DFD0}"/>
              </a:ext>
            </a:extLst>
          </p:cNvPr>
          <p:cNvSpPr txBox="1"/>
          <p:nvPr/>
        </p:nvSpPr>
        <p:spPr>
          <a:xfrm>
            <a:off x="3343135" y="964013"/>
            <a:ext cx="2107945" cy="855958"/>
          </a:xfrm>
          <a:prstGeom prst="rect">
            <a:avLst/>
          </a:prstGeom>
          <a:solidFill>
            <a:srgbClr val="E8CAFF"/>
          </a:solidFill>
          <a:ln>
            <a:noFill/>
          </a:ln>
        </p:spPr>
        <p:txBody>
          <a:bodyPr wrap="square" lIns="180000" tIns="180000" rIns="180000" bIns="180000" rtlCol="0" anchor="t">
            <a:spAutoFit/>
          </a:bodyPr>
          <a:lstStyle/>
          <a:p>
            <a:pPr algn="l">
              <a:spcAft>
                <a:spcPts val="1200"/>
              </a:spcAft>
              <a:tabLst>
                <a:tab pos="288000" algn="l"/>
              </a:tabLst>
            </a:pPr>
            <a:r>
              <a:rPr lang="fi-FI" sz="1600" b="1">
                <a:latin typeface="Verdana"/>
                <a:ea typeface="Verdana"/>
              </a:rPr>
              <a:t>Yhteistyötahon konsultointi</a:t>
            </a:r>
          </a:p>
        </p:txBody>
      </p:sp>
      <p:sp>
        <p:nvSpPr>
          <p:cNvPr id="10" name="TextBox 7">
            <a:extLst>
              <a:ext uri="{FF2B5EF4-FFF2-40B4-BE49-F238E27FC236}">
                <a16:creationId xmlns:a16="http://schemas.microsoft.com/office/drawing/2014/main" id="{6B1039AC-302B-41AC-BBB7-D77231552C6D}"/>
              </a:ext>
            </a:extLst>
          </p:cNvPr>
          <p:cNvSpPr txBox="1"/>
          <p:nvPr/>
        </p:nvSpPr>
        <p:spPr>
          <a:xfrm>
            <a:off x="5736872" y="863025"/>
            <a:ext cx="2059238" cy="1102179"/>
          </a:xfrm>
          <a:prstGeom prst="rect">
            <a:avLst/>
          </a:prstGeom>
          <a:solidFill>
            <a:srgbClr val="E8CAFF"/>
          </a:solidFill>
        </p:spPr>
        <p:txBody>
          <a:bodyPr wrap="square" lIns="180000" tIns="180000" rIns="180000" bIns="180000" rtlCol="0" anchor="t">
            <a:spAutoFit/>
          </a:bodyPr>
          <a:lstStyle/>
          <a:p>
            <a:pPr>
              <a:spcAft>
                <a:spcPts val="1200"/>
              </a:spcAft>
              <a:tabLst>
                <a:tab pos="288000" algn="l"/>
              </a:tabLst>
            </a:pPr>
            <a:r>
              <a:rPr lang="fi-FI" sz="1600" b="1">
                <a:latin typeface="Verdana"/>
                <a:ea typeface="Verdana"/>
                <a:cs typeface="Arial"/>
              </a:rPr>
              <a:t>Konsultoidaan koululääkäriä tarvittaessa</a:t>
            </a:r>
          </a:p>
        </p:txBody>
      </p:sp>
      <p:sp>
        <p:nvSpPr>
          <p:cNvPr id="11" name="TextBox 8">
            <a:extLst>
              <a:ext uri="{FF2B5EF4-FFF2-40B4-BE49-F238E27FC236}">
                <a16:creationId xmlns:a16="http://schemas.microsoft.com/office/drawing/2014/main" id="{3CBBE43A-E29F-45CE-A1CB-B011EFAA5352}"/>
              </a:ext>
            </a:extLst>
          </p:cNvPr>
          <p:cNvSpPr txBox="1"/>
          <p:nvPr/>
        </p:nvSpPr>
        <p:spPr>
          <a:xfrm>
            <a:off x="8234590" y="1334623"/>
            <a:ext cx="3277039" cy="2671840"/>
          </a:xfrm>
          <a:prstGeom prst="rect">
            <a:avLst/>
          </a:prstGeom>
          <a:noFill/>
          <a:ln w="28575">
            <a:solidFill>
              <a:srgbClr val="E8CAFF"/>
            </a:solidFill>
          </a:ln>
        </p:spPr>
        <p:txBody>
          <a:bodyPr wrap="square" lIns="180000" tIns="180000" rIns="180000" bIns="180000" rtlCol="0" anchor="t">
            <a:spAutoFit/>
          </a:bodyPr>
          <a:lstStyle/>
          <a:p>
            <a:pPr>
              <a:spcAft>
                <a:spcPts val="1200"/>
              </a:spcAft>
            </a:pPr>
            <a:r>
              <a:rPr lang="fi-FI" sz="1400">
                <a:latin typeface="Verdana"/>
                <a:ea typeface="Verdana"/>
              </a:rPr>
              <a:t>Lääkärin vastaanotolle toimitetaan</a:t>
            </a:r>
            <a:endParaRPr lang="fi-FI" sz="1600" b="1">
              <a:latin typeface="Verdana"/>
              <a:ea typeface="Verdana"/>
            </a:endParaRPr>
          </a:p>
          <a:p>
            <a:pPr marL="285750" indent="-285750">
              <a:buFont typeface="Arial" panose="020B0604020202020204" pitchFamily="34" charset="0"/>
              <a:buChar char="•"/>
            </a:pPr>
            <a:r>
              <a:rPr lang="fi-FI" sz="1400">
                <a:latin typeface="Verdana"/>
                <a:ea typeface="Verdana"/>
              </a:rPr>
              <a:t>terveydenhoitajan, kuraattorin ja psykologin tekemät seulat, tutkimukset ja tarvittavat yhteenvedot tai lausunnot</a:t>
            </a:r>
            <a:br>
              <a:rPr lang="fi-FI" sz="1400">
                <a:latin typeface="Verdana"/>
                <a:ea typeface="Verdana"/>
              </a:rPr>
            </a:br>
            <a:endParaRPr lang="fi-FI" sz="1400">
              <a:latin typeface="Verdana"/>
              <a:ea typeface="Verdana"/>
              <a:cs typeface="+mn-lt"/>
            </a:endParaRPr>
          </a:p>
          <a:p>
            <a:pPr marL="285750" indent="-285750">
              <a:spcAft>
                <a:spcPts val="1200"/>
              </a:spcAft>
              <a:buFont typeface="Arial" panose="020B0604020202020204" pitchFamily="34" charset="0"/>
              <a:buChar char="•"/>
            </a:pPr>
            <a:r>
              <a:rPr lang="fi-FI" sz="1400">
                <a:latin typeface="Verdana"/>
                <a:ea typeface="Verdana"/>
              </a:rPr>
              <a:t>Opettajan ja erityisopettajan yhteenvedot</a:t>
            </a:r>
            <a:endParaRPr lang="fi-FI" sz="1400">
              <a:latin typeface="Verdana"/>
              <a:ea typeface="Verdana"/>
              <a:cs typeface="Arial"/>
            </a:endParaRPr>
          </a:p>
        </p:txBody>
      </p:sp>
      <p:sp>
        <p:nvSpPr>
          <p:cNvPr id="12" name="TextBox 17">
            <a:extLst>
              <a:ext uri="{FF2B5EF4-FFF2-40B4-BE49-F238E27FC236}">
                <a16:creationId xmlns:a16="http://schemas.microsoft.com/office/drawing/2014/main" id="{46EDF11B-464E-435B-8F82-DAF70977DD23}"/>
              </a:ext>
            </a:extLst>
          </p:cNvPr>
          <p:cNvSpPr txBox="1"/>
          <p:nvPr/>
        </p:nvSpPr>
        <p:spPr>
          <a:xfrm>
            <a:off x="8486259" y="5051023"/>
            <a:ext cx="2547746" cy="794403"/>
          </a:xfrm>
          <a:prstGeom prst="rect">
            <a:avLst/>
          </a:prstGeom>
          <a:noFill/>
          <a:ln w="28575">
            <a:solidFill>
              <a:srgbClr val="E8CAFF"/>
            </a:solidFill>
          </a:ln>
        </p:spPr>
        <p:txBody>
          <a:bodyPr wrap="square" lIns="180000" tIns="180000" rIns="180000" bIns="180000" rtlCol="0" anchor="t">
            <a:spAutoFit/>
          </a:bodyPr>
          <a:lstStyle/>
          <a:p>
            <a:pPr marL="285750" indent="-285750">
              <a:spcAft>
                <a:spcPts val="1200"/>
              </a:spcAft>
              <a:buFont typeface="Arial"/>
              <a:buChar char="•"/>
            </a:pPr>
            <a:r>
              <a:rPr lang="fi-FI" sz="1400">
                <a:latin typeface="Verdana"/>
                <a:ea typeface="Verdana"/>
              </a:rPr>
              <a:t>Tarvittaessa yhteisvastaanotto</a:t>
            </a:r>
            <a:endParaRPr lang="fi-FI" sz="1400">
              <a:latin typeface="Verdana"/>
              <a:ea typeface="Verdana"/>
              <a:cs typeface="Arial"/>
            </a:endParaRPr>
          </a:p>
        </p:txBody>
      </p:sp>
      <p:sp>
        <p:nvSpPr>
          <p:cNvPr id="13" name="TextBox 18">
            <a:extLst>
              <a:ext uri="{FF2B5EF4-FFF2-40B4-BE49-F238E27FC236}">
                <a16:creationId xmlns:a16="http://schemas.microsoft.com/office/drawing/2014/main" id="{C2CE895B-BC31-4827-A63F-A8C153FA86CB}"/>
              </a:ext>
            </a:extLst>
          </p:cNvPr>
          <p:cNvSpPr txBox="1"/>
          <p:nvPr/>
        </p:nvSpPr>
        <p:spPr>
          <a:xfrm>
            <a:off x="3368849" y="2676949"/>
            <a:ext cx="4147380" cy="1584039"/>
          </a:xfrm>
          <a:prstGeom prst="rect">
            <a:avLst/>
          </a:prstGeom>
          <a:noFill/>
          <a:ln w="28575">
            <a:solidFill>
              <a:srgbClr val="E8CAFF"/>
            </a:solidFill>
          </a:ln>
        </p:spPr>
        <p:txBody>
          <a:bodyPr wrap="square" lIns="180000" tIns="180000" rIns="180000" bIns="180000" rtlCol="0" anchor="t">
            <a:spAutoFit/>
          </a:bodyPr>
          <a:lstStyle/>
          <a:p>
            <a:pPr marL="285750" indent="-285750">
              <a:spcBef>
                <a:spcPts val="600"/>
              </a:spcBef>
              <a:spcAft>
                <a:spcPts val="1200"/>
              </a:spcAft>
              <a:buFont typeface="Arial"/>
              <a:buChar char="•"/>
              <a:tabLst>
                <a:tab pos="288000" algn="l"/>
              </a:tabLst>
            </a:pPr>
            <a:r>
              <a:rPr lang="fi-FI" sz="1400">
                <a:latin typeface="Verdana"/>
                <a:ea typeface="+mn-lt"/>
                <a:cs typeface="+mn-lt"/>
              </a:rPr>
              <a:t>Lähetteen vastaanottaja kutsuu lähettävän tahon oleelliset toimijat yhteistyöhön</a:t>
            </a:r>
            <a:endParaRPr lang="en-US" sz="1400">
              <a:latin typeface="Verdana"/>
              <a:ea typeface="+mn-lt"/>
              <a:cs typeface="+mn-lt"/>
            </a:endParaRPr>
          </a:p>
          <a:p>
            <a:pPr marL="285750" indent="-285750">
              <a:spcAft>
                <a:spcPts val="1200"/>
              </a:spcAft>
              <a:buFont typeface="Arial"/>
              <a:buChar char="•"/>
              <a:tabLst>
                <a:tab pos="288000" algn="l"/>
              </a:tabLst>
            </a:pPr>
            <a:r>
              <a:rPr lang="fi-FI" sz="1400">
                <a:latin typeface="Verdana"/>
                <a:ea typeface="+mn-lt"/>
                <a:cs typeface="+mn-lt"/>
              </a:rPr>
              <a:t>Tiedonsiirto hoidon vaiheesta ja tarvittavien tietojen täydentäminen</a:t>
            </a:r>
          </a:p>
        </p:txBody>
      </p:sp>
      <p:pic>
        <p:nvPicPr>
          <p:cNvPr id="15" name="Graphic 16">
            <a:extLst>
              <a:ext uri="{FF2B5EF4-FFF2-40B4-BE49-F238E27FC236}">
                <a16:creationId xmlns:a16="http://schemas.microsoft.com/office/drawing/2014/main" id="{E4CA2C72-D879-470C-822D-C3A2B1A2BD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82471" y="1196738"/>
            <a:ext cx="695325" cy="419100"/>
          </a:xfrm>
          <a:prstGeom prst="rect">
            <a:avLst/>
          </a:prstGeom>
        </p:spPr>
      </p:pic>
      <p:pic>
        <p:nvPicPr>
          <p:cNvPr id="16" name="Graphic 16">
            <a:extLst>
              <a:ext uri="{FF2B5EF4-FFF2-40B4-BE49-F238E27FC236}">
                <a16:creationId xmlns:a16="http://schemas.microsoft.com/office/drawing/2014/main" id="{18CB547E-716D-446C-AF10-95F26DFBF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3501" y="1189548"/>
            <a:ext cx="695325" cy="419100"/>
          </a:xfrm>
          <a:prstGeom prst="rect">
            <a:avLst/>
          </a:prstGeom>
        </p:spPr>
      </p:pic>
      <p:pic>
        <p:nvPicPr>
          <p:cNvPr id="17" name="Graphic 23">
            <a:extLst>
              <a:ext uri="{FF2B5EF4-FFF2-40B4-BE49-F238E27FC236}">
                <a16:creationId xmlns:a16="http://schemas.microsoft.com/office/drawing/2014/main" id="{5449FFF4-C7E8-4F62-986D-B1675970CE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9312" y="3659221"/>
            <a:ext cx="329453" cy="654353"/>
          </a:xfrm>
          <a:prstGeom prst="rect">
            <a:avLst/>
          </a:prstGeom>
        </p:spPr>
      </p:pic>
      <p:sp>
        <p:nvSpPr>
          <p:cNvPr id="3" name="TextBox 2">
            <a:extLst>
              <a:ext uri="{FF2B5EF4-FFF2-40B4-BE49-F238E27FC236}">
                <a16:creationId xmlns:a16="http://schemas.microsoft.com/office/drawing/2014/main" id="{2EA5369E-7261-F18E-6587-363EBF2FFDE7}"/>
              </a:ext>
            </a:extLst>
          </p:cNvPr>
          <p:cNvSpPr txBox="1"/>
          <p:nvPr/>
        </p:nvSpPr>
        <p:spPr>
          <a:xfrm>
            <a:off x="290732" y="1272886"/>
            <a:ext cx="2625973" cy="738664"/>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sz="1600" b="1">
                <a:ea typeface="Verdana"/>
              </a:rPr>
              <a:t>Ensikäynnillä </a:t>
            </a:r>
            <a:br>
              <a:rPr lang="fi-FI" sz="1600" b="1">
                <a:ea typeface="Verdana"/>
              </a:rPr>
            </a:br>
            <a:r>
              <a:rPr lang="fi-FI" sz="1600" b="1">
                <a:ea typeface="Verdana"/>
              </a:rPr>
              <a:t>kartoitus opiskelijan </a:t>
            </a:r>
            <a:br>
              <a:rPr lang="fi-FI" sz="1600" b="1">
                <a:ea typeface="Verdana"/>
              </a:rPr>
            </a:br>
            <a:r>
              <a:rPr lang="fi-FI" sz="1600" b="1">
                <a:ea typeface="Verdana"/>
              </a:rPr>
              <a:t>tilanteesta</a:t>
            </a:r>
            <a:endParaRPr lang="en-US" sz="1600">
              <a:ea typeface="Verdana"/>
            </a:endParaRPr>
          </a:p>
        </p:txBody>
      </p:sp>
      <p:sp>
        <p:nvSpPr>
          <p:cNvPr id="4" name="TextBox 3">
            <a:extLst>
              <a:ext uri="{FF2B5EF4-FFF2-40B4-BE49-F238E27FC236}">
                <a16:creationId xmlns:a16="http://schemas.microsoft.com/office/drawing/2014/main" id="{00AC4193-D969-A1A4-3F47-E35E33CA46A2}"/>
              </a:ext>
            </a:extLst>
          </p:cNvPr>
          <p:cNvSpPr txBox="1"/>
          <p:nvPr/>
        </p:nvSpPr>
        <p:spPr>
          <a:xfrm>
            <a:off x="8342312" y="1057439"/>
            <a:ext cx="2836332" cy="276999"/>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b="1">
                <a:ea typeface="+mn-lt"/>
                <a:cs typeface="+mn-lt"/>
              </a:rPr>
              <a:t>Ajanvaraus lääkärille</a:t>
            </a:r>
            <a:endParaRPr lang="en-US"/>
          </a:p>
        </p:txBody>
      </p:sp>
      <p:sp>
        <p:nvSpPr>
          <p:cNvPr id="19" name="TextBox 18">
            <a:extLst>
              <a:ext uri="{FF2B5EF4-FFF2-40B4-BE49-F238E27FC236}">
                <a16:creationId xmlns:a16="http://schemas.microsoft.com/office/drawing/2014/main" id="{D9B1AE4F-CBA7-C635-5524-D217E445075C}"/>
              </a:ext>
            </a:extLst>
          </p:cNvPr>
          <p:cNvSpPr txBox="1"/>
          <p:nvPr/>
        </p:nvSpPr>
        <p:spPr>
          <a:xfrm>
            <a:off x="8655586" y="4516885"/>
            <a:ext cx="2076978" cy="553998"/>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a:ea typeface="Verdana"/>
              </a:rPr>
              <a:t>Lääkärin vastaanotto</a:t>
            </a:r>
            <a:endParaRPr lang="en-US"/>
          </a:p>
        </p:txBody>
      </p:sp>
      <p:sp>
        <p:nvSpPr>
          <p:cNvPr id="20" name="TextBox 19">
            <a:extLst>
              <a:ext uri="{FF2B5EF4-FFF2-40B4-BE49-F238E27FC236}">
                <a16:creationId xmlns:a16="http://schemas.microsoft.com/office/drawing/2014/main" id="{1AE78924-571A-51E0-5000-BE0126D8D3D8}"/>
              </a:ext>
            </a:extLst>
          </p:cNvPr>
          <p:cNvSpPr txBox="1"/>
          <p:nvPr/>
        </p:nvSpPr>
        <p:spPr>
          <a:xfrm>
            <a:off x="3651044" y="2397193"/>
            <a:ext cx="2725208" cy="276999"/>
          </a:xfrm>
          <a:prstGeom prst="rect">
            <a:avLst/>
          </a:prstGeom>
          <a:solidFill>
            <a:srgbClr val="E8CAFF"/>
          </a:solidFill>
          <a:ln>
            <a:solidFill>
              <a:srgbClr val="E8CAFF"/>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a:ea typeface="Verdana"/>
              </a:rPr>
              <a:t>Lähete hyväksytään</a:t>
            </a:r>
            <a:endParaRPr lang="en-US"/>
          </a:p>
        </p:txBody>
      </p:sp>
      <p:sp>
        <p:nvSpPr>
          <p:cNvPr id="24" name="TextBox 23">
            <a:extLst>
              <a:ext uri="{FF2B5EF4-FFF2-40B4-BE49-F238E27FC236}">
                <a16:creationId xmlns:a16="http://schemas.microsoft.com/office/drawing/2014/main" id="{25E2326E-D7DE-14AB-4F7B-AED4F0C8AF7F}"/>
              </a:ext>
            </a:extLst>
          </p:cNvPr>
          <p:cNvSpPr txBox="1"/>
          <p:nvPr/>
        </p:nvSpPr>
        <p:spPr>
          <a:xfrm>
            <a:off x="3375943" y="4615444"/>
            <a:ext cx="4157558" cy="1938992"/>
          </a:xfrm>
          <a:prstGeom prst="rect">
            <a:avLst/>
          </a:prstGeom>
          <a:noFill/>
          <a:ln w="28575">
            <a:solidFill>
              <a:srgbClr val="E8CAFF"/>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endParaRPr lang="fi-FI" sz="1400">
              <a:latin typeface="Verdana"/>
              <a:ea typeface="Arial"/>
              <a:cs typeface="Arial"/>
            </a:endParaRPr>
          </a:p>
          <a:p>
            <a:pPr marL="285750" indent="-285750">
              <a:buFont typeface="Arial"/>
              <a:buChar char="•"/>
            </a:pPr>
            <a:r>
              <a:rPr lang="fi-FI" sz="1400">
                <a:latin typeface="Verdana"/>
                <a:ea typeface="Arial"/>
                <a:cs typeface="Arial"/>
              </a:rPr>
              <a:t>Lääkärin tai terveydenhoitajan kautta tieto kuraattorille ja psykologille​</a:t>
            </a:r>
            <a:br>
              <a:rPr lang="fi-FI" sz="1400">
                <a:latin typeface="Verdana"/>
                <a:ea typeface="Arial"/>
                <a:cs typeface="Arial"/>
              </a:rPr>
            </a:br>
            <a:endParaRPr lang="en-US" sz="1400">
              <a:latin typeface="Verdana"/>
              <a:ea typeface="Verdana"/>
              <a:cs typeface="Arial"/>
            </a:endParaRPr>
          </a:p>
          <a:p>
            <a:pPr marL="285750" indent="-285750">
              <a:buFont typeface="Arial"/>
              <a:buChar char="•"/>
            </a:pPr>
            <a:r>
              <a:rPr lang="fi-FI" sz="1400">
                <a:latin typeface="Verdana"/>
                <a:ea typeface="Arial"/>
                <a:cs typeface="Arial"/>
              </a:rPr>
              <a:t>Jatkosuunnitelman teko ja tarvittaessa yhteinen vastaanotto</a:t>
            </a:r>
          </a:p>
          <a:p>
            <a:pPr marL="285750" indent="-285750">
              <a:buFont typeface="Arial"/>
              <a:buChar char="•"/>
            </a:pPr>
            <a:endParaRPr lang="fi-FI" sz="1400">
              <a:ea typeface="Verdana"/>
              <a:cs typeface="Arial"/>
            </a:endParaRPr>
          </a:p>
          <a:p>
            <a:pPr marL="285750" indent="-285750">
              <a:buFont typeface="Arial"/>
              <a:buChar char="•"/>
            </a:pPr>
            <a:r>
              <a:rPr lang="fi-FI" sz="1400">
                <a:ea typeface="Verdana"/>
                <a:cs typeface="Arial"/>
              </a:rPr>
              <a:t>Uusi lähete </a:t>
            </a:r>
          </a:p>
          <a:p>
            <a:pPr marL="285750" indent="-285750">
              <a:buFont typeface="Arial"/>
              <a:buChar char="•"/>
            </a:pPr>
            <a:endParaRPr lang="fi-FI" sz="1400">
              <a:ea typeface="Verdana"/>
              <a:cs typeface="Arial"/>
            </a:endParaRPr>
          </a:p>
        </p:txBody>
      </p:sp>
      <p:sp>
        <p:nvSpPr>
          <p:cNvPr id="25" name="TextBox 24">
            <a:extLst>
              <a:ext uri="{FF2B5EF4-FFF2-40B4-BE49-F238E27FC236}">
                <a16:creationId xmlns:a16="http://schemas.microsoft.com/office/drawing/2014/main" id="{9F1C3DCF-9998-E0EC-067B-29F43EF60D9C}"/>
              </a:ext>
            </a:extLst>
          </p:cNvPr>
          <p:cNvSpPr txBox="1"/>
          <p:nvPr/>
        </p:nvSpPr>
        <p:spPr>
          <a:xfrm>
            <a:off x="3640746" y="4356593"/>
            <a:ext cx="2733147" cy="276999"/>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b="1">
                <a:ea typeface="Verdana"/>
              </a:rPr>
              <a:t>Lähete hylätään</a:t>
            </a:r>
            <a:r>
              <a:rPr lang="fi-FI">
                <a:ea typeface="Verdana"/>
              </a:rPr>
              <a:t> </a:t>
            </a:r>
            <a:endParaRPr lang="en-US"/>
          </a:p>
        </p:txBody>
      </p:sp>
      <p:sp>
        <p:nvSpPr>
          <p:cNvPr id="26" name="Rectangle 25">
            <a:extLst>
              <a:ext uri="{FF2B5EF4-FFF2-40B4-BE49-F238E27FC236}">
                <a16:creationId xmlns:a16="http://schemas.microsoft.com/office/drawing/2014/main" id="{D016A8AB-65FD-A232-C7D4-675C2A51A3A9}"/>
              </a:ext>
            </a:extLst>
          </p:cNvPr>
          <p:cNvSpPr/>
          <p:nvPr/>
        </p:nvSpPr>
        <p:spPr>
          <a:xfrm>
            <a:off x="3233154" y="2209181"/>
            <a:ext cx="4562956" cy="4345255"/>
          </a:xfrm>
          <a:prstGeom prst="rect">
            <a:avLst/>
          </a:prstGeom>
          <a:noFill/>
          <a:ln w="28575">
            <a:solidFill>
              <a:srgbClr val="E8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6">
            <a:extLst>
              <a:ext uri="{FF2B5EF4-FFF2-40B4-BE49-F238E27FC236}">
                <a16:creationId xmlns:a16="http://schemas.microsoft.com/office/drawing/2014/main" id="{AB3B2AF1-4996-4752-8905-A1991FF9EE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7355" y="1195161"/>
            <a:ext cx="695325" cy="419100"/>
          </a:xfrm>
          <a:prstGeom prst="rect">
            <a:avLst/>
          </a:prstGeom>
        </p:spPr>
      </p:pic>
      <p:pic>
        <p:nvPicPr>
          <p:cNvPr id="18" name="Graphic 29">
            <a:extLst>
              <a:ext uri="{FF2B5EF4-FFF2-40B4-BE49-F238E27FC236}">
                <a16:creationId xmlns:a16="http://schemas.microsoft.com/office/drawing/2014/main" id="{2EE55231-FA5A-498F-8AA6-C9515111DB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8126" y="4119698"/>
            <a:ext cx="638175" cy="419100"/>
          </a:xfrm>
          <a:prstGeom prst="rect">
            <a:avLst/>
          </a:prstGeom>
        </p:spPr>
      </p:pic>
      <p:pic>
        <p:nvPicPr>
          <p:cNvPr id="21" name="Dia11 erikoissairaanhoidon lähetepro">
            <a:hlinkClick r:id="" action="ppaction://media"/>
            <a:extLst>
              <a:ext uri="{FF2B5EF4-FFF2-40B4-BE49-F238E27FC236}">
                <a16:creationId xmlns:a16="http://schemas.microsoft.com/office/drawing/2014/main" id="{96E38D6B-0454-B96E-96F8-F6F654FAC10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254111" y="331833"/>
            <a:ext cx="730250" cy="730250"/>
          </a:xfrm>
          <a:prstGeom prst="rect">
            <a:avLst/>
          </a:prstGeom>
        </p:spPr>
      </p:pic>
    </p:spTree>
    <p:extLst>
      <p:ext uri="{BB962C8B-B14F-4D97-AF65-F5344CB8AC3E}">
        <p14:creationId xmlns:p14="http://schemas.microsoft.com/office/powerpoint/2010/main" val="263871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2066A6-020A-CC88-4CA7-41219A4A8A1D}"/>
              </a:ext>
            </a:extLst>
          </p:cNvPr>
          <p:cNvSpPr txBox="1"/>
          <p:nvPr/>
        </p:nvSpPr>
        <p:spPr>
          <a:xfrm>
            <a:off x="4867096" y="589092"/>
            <a:ext cx="2820390" cy="523220"/>
          </a:xfrm>
          <a:prstGeom prst="rect">
            <a:avLst/>
          </a:prstGeom>
          <a:solidFill>
            <a:schemeClr val="accent2"/>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sz="1700" b="1">
                <a:ea typeface="Verdana"/>
              </a:rPr>
              <a:t>Toiminta ja tiedonsiirto</a:t>
            </a:r>
          </a:p>
        </p:txBody>
      </p:sp>
      <p:sp>
        <p:nvSpPr>
          <p:cNvPr id="2" name="Otsikko 1">
            <a:extLst>
              <a:ext uri="{FF2B5EF4-FFF2-40B4-BE49-F238E27FC236}">
                <a16:creationId xmlns:a16="http://schemas.microsoft.com/office/drawing/2014/main" id="{FC53993F-045D-40DF-B874-8E7BC759E18D}"/>
              </a:ext>
            </a:extLst>
          </p:cNvPr>
          <p:cNvSpPr>
            <a:spLocks noGrp="1"/>
          </p:cNvSpPr>
          <p:nvPr>
            <p:ph type="title"/>
          </p:nvPr>
        </p:nvSpPr>
        <p:spPr>
          <a:xfrm>
            <a:off x="616217" y="96987"/>
            <a:ext cx="11445153" cy="524942"/>
          </a:xfrm>
        </p:spPr>
        <p:txBody>
          <a:bodyPr/>
          <a:lstStyle/>
          <a:p>
            <a:r>
              <a:rPr lang="fi-FI" sz="1600"/>
              <a:t>Monialainen asiantuntijaryhmän yhteistyö (verkostotyö) koulun ulkopuolisten toimijoiden kanssa</a:t>
            </a:r>
          </a:p>
        </p:txBody>
      </p:sp>
      <p:sp>
        <p:nvSpPr>
          <p:cNvPr id="5" name="Dian numeron paikkamerkki 4">
            <a:extLst>
              <a:ext uri="{FF2B5EF4-FFF2-40B4-BE49-F238E27FC236}">
                <a16:creationId xmlns:a16="http://schemas.microsoft.com/office/drawing/2014/main" id="{8201CEDA-2A77-4604-803E-170989D5C551}"/>
              </a:ext>
            </a:extLst>
          </p:cNvPr>
          <p:cNvSpPr>
            <a:spLocks noGrp="1"/>
          </p:cNvSpPr>
          <p:nvPr>
            <p:ph type="sldNum" sz="quarter" idx="12"/>
          </p:nvPr>
        </p:nvSpPr>
        <p:spPr/>
        <p:txBody>
          <a:bodyPr/>
          <a:lstStyle/>
          <a:p>
            <a:fld id="{CCD26548-A701-4132-A0A2-A9B09A70FF4B}" type="slidenum">
              <a:rPr lang="fi-FI" smtClean="0"/>
              <a:t>11</a:t>
            </a:fld>
            <a:endParaRPr lang="fi-FI"/>
          </a:p>
        </p:txBody>
      </p:sp>
      <p:sp>
        <p:nvSpPr>
          <p:cNvPr id="7" name="TextBox 19">
            <a:extLst>
              <a:ext uri="{FF2B5EF4-FFF2-40B4-BE49-F238E27FC236}">
                <a16:creationId xmlns:a16="http://schemas.microsoft.com/office/drawing/2014/main" id="{FEB9750F-2548-4949-9E11-CC5FB8E69FF7}"/>
              </a:ext>
            </a:extLst>
          </p:cNvPr>
          <p:cNvSpPr txBox="1"/>
          <p:nvPr/>
        </p:nvSpPr>
        <p:spPr>
          <a:xfrm>
            <a:off x="4669400" y="4767552"/>
            <a:ext cx="7175706" cy="1352642"/>
          </a:xfrm>
          <a:prstGeom prst="rect">
            <a:avLst/>
          </a:prstGeom>
          <a:noFill/>
          <a:ln w="28575">
            <a:solidFill>
              <a:srgbClr val="FF621A"/>
            </a:solidFill>
          </a:ln>
        </p:spPr>
        <p:txBody>
          <a:bodyPr wrap="square" lIns="180000" tIns="144000" rIns="180000" bIns="144000" rtlCol="0" anchor="t">
            <a:spAutoFit/>
          </a:bodyPr>
          <a:lstStyle/>
          <a:p>
            <a:pPr marL="171450" indent="-171450">
              <a:spcAft>
                <a:spcPts val="1200"/>
              </a:spcAft>
              <a:buFont typeface="Arial"/>
              <a:buChar char="•"/>
            </a:pPr>
            <a:r>
              <a:rPr lang="fi-FI" sz="1200"/>
              <a:t>Sovitun työnjaon mukainen toiminta</a:t>
            </a:r>
            <a:endParaRPr lang="fi-FI" sz="1200">
              <a:ea typeface="Verdana"/>
            </a:endParaRPr>
          </a:p>
          <a:p>
            <a:pPr marL="179705" indent="-179705">
              <a:spcAft>
                <a:spcPts val="600"/>
              </a:spcAft>
              <a:buFont typeface="Arial" panose="020B0604020202020204" pitchFamily="34" charset="0"/>
              <a:buChar char="•"/>
            </a:pPr>
            <a:r>
              <a:rPr lang="en-US" sz="1200" b="0" i="0">
                <a:solidFill>
                  <a:srgbClr val="000000"/>
                </a:solidFill>
                <a:effectLst/>
              </a:rPr>
              <a:t>​</a:t>
            </a:r>
            <a:r>
              <a:rPr lang="fi-FI" sz="1200"/>
              <a:t>Hoitosuunnitelman ja tukitoimien päivittäminen yhteistyössä opiskelijan ja huoltajan kanssa</a:t>
            </a:r>
            <a:endParaRPr lang="fi-FI" sz="1200">
              <a:ea typeface="Verdana"/>
            </a:endParaRPr>
          </a:p>
          <a:p>
            <a:pPr marL="179705" indent="-179705">
              <a:spcAft>
                <a:spcPts val="600"/>
              </a:spcAft>
              <a:buFont typeface="Arial" panose="020B0604020202020204" pitchFamily="34" charset="0"/>
              <a:buChar char="•"/>
            </a:pPr>
            <a:r>
              <a:rPr lang="fi-FI" sz="1200">
                <a:ea typeface="+mn-lt"/>
                <a:cs typeface="+mn-lt"/>
              </a:rPr>
              <a:t>Seurantatapaamiset tarvittaessa</a:t>
            </a:r>
            <a:r>
              <a:rPr lang="fi-FI" sz="1800" b="0" i="0">
                <a:solidFill>
                  <a:srgbClr val="000000"/>
                </a:solidFill>
                <a:effectLst/>
                <a:latin typeface="Calibri" panose="020F0502020204030204" pitchFamily="34" charset="0"/>
              </a:rPr>
              <a:t>.​ </a:t>
            </a:r>
            <a:endParaRPr lang="fi-FI" sz="1200">
              <a:ea typeface="Verdana"/>
              <a:cs typeface="Arial" panose="020B0604020202020204"/>
            </a:endParaRPr>
          </a:p>
        </p:txBody>
      </p:sp>
      <p:sp>
        <p:nvSpPr>
          <p:cNvPr id="9" name="TextBox 17">
            <a:extLst>
              <a:ext uri="{FF2B5EF4-FFF2-40B4-BE49-F238E27FC236}">
                <a16:creationId xmlns:a16="http://schemas.microsoft.com/office/drawing/2014/main" id="{DCC3DDCD-42E6-4C34-BA5A-D9F895A3D64C}"/>
              </a:ext>
            </a:extLst>
          </p:cNvPr>
          <p:cNvSpPr txBox="1"/>
          <p:nvPr/>
        </p:nvSpPr>
        <p:spPr>
          <a:xfrm>
            <a:off x="8330953" y="1949960"/>
            <a:ext cx="3525383" cy="1706585"/>
          </a:xfrm>
          <a:prstGeom prst="rect">
            <a:avLst/>
          </a:prstGeom>
          <a:noFill/>
          <a:ln w="28575">
            <a:solidFill>
              <a:srgbClr val="FF621A"/>
            </a:solidFill>
          </a:ln>
        </p:spPr>
        <p:txBody>
          <a:bodyPr wrap="square" lIns="180000" tIns="144000" rIns="180000" bIns="144000" rtlCol="0" anchor="t">
            <a:spAutoFit/>
          </a:bodyPr>
          <a:lstStyle/>
          <a:p>
            <a:pPr marL="171450" indent="-171450">
              <a:spcAft>
                <a:spcPts val="600"/>
              </a:spcAft>
              <a:buFont typeface="Arial,Sans-Serif"/>
              <a:buChar char="•"/>
            </a:pPr>
            <a:r>
              <a:rPr lang="fi-FI" sz="1200">
                <a:ea typeface="+mn-lt"/>
                <a:cs typeface="+mn-lt"/>
              </a:rPr>
              <a:t>Tuen tarve, nykyiset tukitoimet</a:t>
            </a:r>
            <a:endParaRPr lang="en-US" sz="1200">
              <a:ea typeface="+mn-lt"/>
              <a:cs typeface="+mn-lt"/>
            </a:endParaRPr>
          </a:p>
          <a:p>
            <a:pPr marL="171450" indent="-171450">
              <a:spcAft>
                <a:spcPts val="1200"/>
              </a:spcAft>
              <a:buFont typeface="Arial"/>
              <a:buChar char="•"/>
            </a:pPr>
            <a:r>
              <a:rPr lang="fi-FI" sz="1200"/>
              <a:t>Arjessa näkyvät oppimisen, kehityksen tai käytöksen pulmat</a:t>
            </a:r>
            <a:endParaRPr lang="fi-FI" sz="1200">
              <a:ea typeface="Verdana"/>
              <a:cs typeface="Arial" panose="020B0604020202020204"/>
            </a:endParaRPr>
          </a:p>
          <a:p>
            <a:pPr marL="171450" indent="-171450">
              <a:spcAft>
                <a:spcPts val="600"/>
              </a:spcAft>
              <a:buFont typeface="Arial" panose="020B0604020202020204" pitchFamily="34" charset="0"/>
              <a:buChar char="•"/>
            </a:pPr>
            <a:r>
              <a:rPr lang="fi-FI" sz="1200"/>
              <a:t>Huoltajien ja pedagogien näkemys</a:t>
            </a:r>
            <a:endParaRPr lang="fi-FI" sz="1200">
              <a:ea typeface="Verdana"/>
              <a:cs typeface="Arial" panose="020B0604020202020204"/>
            </a:endParaRPr>
          </a:p>
          <a:p>
            <a:pPr marL="171450" indent="-171450">
              <a:spcAft>
                <a:spcPts val="600"/>
              </a:spcAft>
              <a:buFont typeface="Arial" panose="020B0604020202020204" pitchFamily="34" charset="0"/>
              <a:buChar char="•"/>
            </a:pPr>
            <a:r>
              <a:rPr lang="fi-FI" sz="1200">
                <a:ea typeface="Verdana"/>
                <a:cs typeface="Arial" panose="020B0604020202020204"/>
              </a:rPr>
              <a:t>Sovitaan tukitoimista ja seurannasta </a:t>
            </a:r>
            <a:br>
              <a:rPr lang="fi-FI" sz="1200">
                <a:ea typeface="Verdana"/>
                <a:cs typeface="Arial" panose="020B0604020202020204"/>
              </a:rPr>
            </a:br>
            <a:r>
              <a:rPr lang="fi-FI" sz="1200">
                <a:ea typeface="Verdana"/>
                <a:cs typeface="Arial" panose="020B0604020202020204"/>
              </a:rPr>
              <a:t>yhdessä</a:t>
            </a:r>
            <a:endParaRPr lang="fi-FI" sz="1200">
              <a:ea typeface="+mn-lt"/>
              <a:cs typeface="Arial"/>
            </a:endParaRPr>
          </a:p>
        </p:txBody>
      </p:sp>
      <p:pic>
        <p:nvPicPr>
          <p:cNvPr id="13" name="Graphic 4">
            <a:extLst>
              <a:ext uri="{FF2B5EF4-FFF2-40B4-BE49-F238E27FC236}">
                <a16:creationId xmlns:a16="http://schemas.microsoft.com/office/drawing/2014/main" id="{64678011-68D6-4455-9030-427EDAED7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340000">
            <a:off x="8831567" y="3933391"/>
            <a:ext cx="544632" cy="609305"/>
          </a:xfrm>
          <a:prstGeom prst="rect">
            <a:avLst/>
          </a:prstGeom>
        </p:spPr>
      </p:pic>
      <p:sp>
        <p:nvSpPr>
          <p:cNvPr id="3" name="TextBox 6">
            <a:extLst>
              <a:ext uri="{FF2B5EF4-FFF2-40B4-BE49-F238E27FC236}">
                <a16:creationId xmlns:a16="http://schemas.microsoft.com/office/drawing/2014/main" id="{29708E66-994B-4BA5-91EE-2109ED887450}"/>
              </a:ext>
            </a:extLst>
          </p:cNvPr>
          <p:cNvSpPr txBox="1"/>
          <p:nvPr/>
        </p:nvSpPr>
        <p:spPr>
          <a:xfrm>
            <a:off x="337509" y="1488313"/>
            <a:ext cx="4182369" cy="2779562"/>
          </a:xfrm>
          <a:prstGeom prst="rect">
            <a:avLst/>
          </a:prstGeom>
          <a:noFill/>
          <a:ln w="28575">
            <a:solidFill>
              <a:srgbClr val="FF621A"/>
            </a:solidFill>
          </a:ln>
        </p:spPr>
        <p:txBody>
          <a:bodyPr wrap="square" lIns="180000" tIns="180000" rIns="180000" bIns="180000" rtlCol="0" anchor="t">
            <a:spAutoFit/>
          </a:bodyPr>
          <a:lstStyle/>
          <a:p>
            <a:pPr marL="171450" indent="-171450">
              <a:spcAft>
                <a:spcPts val="1200"/>
              </a:spcAft>
              <a:buFont typeface="Arial"/>
              <a:buChar char="•"/>
            </a:pPr>
            <a:r>
              <a:rPr lang="fi-FI" sz="1200">
                <a:ea typeface="+mn-lt"/>
                <a:cs typeface="+mn-lt"/>
              </a:rPr>
              <a:t>Muodostetaan yksilökohtainen, monialainen asiantuntijaryhmä opiskelijan tuen tarpeiden selvittämiseksi ja opiskeluhuollon palveluiden järjestämiseksi</a:t>
            </a:r>
            <a:endParaRPr lang="fi-FI" sz="1400" b="1">
              <a:ea typeface="+mn-lt"/>
              <a:cs typeface="Arial"/>
            </a:endParaRPr>
          </a:p>
          <a:p>
            <a:pPr marL="228600" indent="-228600">
              <a:spcAft>
                <a:spcPts val="1200"/>
              </a:spcAft>
              <a:buFont typeface="Arial"/>
              <a:buChar char="•"/>
            </a:pPr>
            <a:r>
              <a:rPr lang="fi-FI" sz="1200">
                <a:ea typeface="+mn-lt"/>
                <a:cs typeface="+mn-lt"/>
              </a:rPr>
              <a:t>Se toimija kutsuu koolle ryhmän, jonka työskentelyssä tarve herää  </a:t>
            </a:r>
            <a:endParaRPr lang="fi-FI" sz="1200">
              <a:ea typeface="+mn-lt"/>
              <a:cs typeface="Arial"/>
            </a:endParaRPr>
          </a:p>
          <a:p>
            <a:pPr marL="171450" indent="-171450">
              <a:spcAft>
                <a:spcPts val="600"/>
              </a:spcAft>
              <a:buFont typeface="Arial"/>
              <a:buChar char="•"/>
            </a:pPr>
            <a:r>
              <a:rPr lang="fi-FI" sz="1200">
                <a:ea typeface="+mn-lt"/>
                <a:cs typeface="+mn-lt"/>
              </a:rPr>
              <a:t>Koollekutsuja keskustelee tilanteesta ensin opiskelijan ja tarvittaessa huoltajan kanssa ja sopii, keitä verkostoon kutsutaan </a:t>
            </a:r>
            <a:endParaRPr lang="fi-FI" sz="1200">
              <a:ea typeface="+mn-lt"/>
              <a:cs typeface="Arial"/>
            </a:endParaRPr>
          </a:p>
          <a:p>
            <a:pPr marL="171450" indent="-171450">
              <a:spcAft>
                <a:spcPts val="600"/>
              </a:spcAft>
              <a:buFont typeface="Arial"/>
              <a:buChar char="•"/>
            </a:pPr>
            <a:r>
              <a:rPr lang="fi-FI" sz="1200">
                <a:ea typeface="+mn-lt"/>
                <a:cs typeface="+mn-lt"/>
              </a:rPr>
              <a:t>Varmistetaan että on nimetty vastuutyöntekijä tai nimetään nyt  </a:t>
            </a:r>
          </a:p>
        </p:txBody>
      </p:sp>
      <p:pic>
        <p:nvPicPr>
          <p:cNvPr id="11" name="Graphic 28">
            <a:extLst>
              <a:ext uri="{FF2B5EF4-FFF2-40B4-BE49-F238E27FC236}">
                <a16:creationId xmlns:a16="http://schemas.microsoft.com/office/drawing/2014/main" id="{849AB19B-FD41-4CE9-A4B0-E07883D40B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049482" y="2725033"/>
            <a:ext cx="638175" cy="419100"/>
          </a:xfrm>
          <a:prstGeom prst="rect">
            <a:avLst/>
          </a:prstGeom>
        </p:spPr>
      </p:pic>
      <p:sp>
        <p:nvSpPr>
          <p:cNvPr id="4" name="TextBox 3">
            <a:extLst>
              <a:ext uri="{FF2B5EF4-FFF2-40B4-BE49-F238E27FC236}">
                <a16:creationId xmlns:a16="http://schemas.microsoft.com/office/drawing/2014/main" id="{9DF20CE9-78C4-C72B-415D-4A6CB62AAAF7}"/>
              </a:ext>
            </a:extLst>
          </p:cNvPr>
          <p:cNvSpPr txBox="1"/>
          <p:nvPr/>
        </p:nvSpPr>
        <p:spPr>
          <a:xfrm>
            <a:off x="475014" y="989611"/>
            <a:ext cx="3981076" cy="492443"/>
          </a:xfrm>
          <a:prstGeom prst="rect">
            <a:avLst/>
          </a:prstGeom>
          <a:solidFill>
            <a:schemeClr val="accent2"/>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sz="1600" b="1">
                <a:ea typeface="Verdana"/>
              </a:rPr>
              <a:t>Tarve yhteistyöstä esim. ESH:n tai   lastensuojelun kanssa</a:t>
            </a:r>
            <a:endParaRPr lang="en-US" sz="1600">
              <a:ea typeface="Verdana"/>
            </a:endParaRPr>
          </a:p>
        </p:txBody>
      </p:sp>
      <p:sp>
        <p:nvSpPr>
          <p:cNvPr id="8" name="TextBox 6">
            <a:extLst>
              <a:ext uri="{FF2B5EF4-FFF2-40B4-BE49-F238E27FC236}">
                <a16:creationId xmlns:a16="http://schemas.microsoft.com/office/drawing/2014/main" id="{75AA049C-8B80-43DD-A233-1AA6041ED91A}"/>
              </a:ext>
            </a:extLst>
          </p:cNvPr>
          <p:cNvSpPr txBox="1"/>
          <p:nvPr/>
        </p:nvSpPr>
        <p:spPr>
          <a:xfrm>
            <a:off x="4728300" y="1102110"/>
            <a:ext cx="3113155" cy="3243359"/>
          </a:xfrm>
          <a:prstGeom prst="rect">
            <a:avLst/>
          </a:prstGeom>
          <a:noFill/>
          <a:ln w="28575">
            <a:solidFill>
              <a:srgbClr val="FF621A"/>
            </a:solidFill>
          </a:ln>
        </p:spPr>
        <p:txBody>
          <a:bodyPr wrap="square" lIns="180000" tIns="180000" rIns="180000" bIns="180000" rtlCol="0" anchor="t">
            <a:spAutoFit/>
          </a:bodyPr>
          <a:lstStyle/>
          <a:p>
            <a:pPr marL="171450" indent="-171450">
              <a:spcAft>
                <a:spcPts val="1200"/>
              </a:spcAft>
              <a:buFont typeface="Arial"/>
              <a:buChar char="•"/>
            </a:pPr>
            <a:r>
              <a:rPr lang="fi-FI" sz="1200">
                <a:cs typeface="Arial"/>
              </a:rPr>
              <a:t>Tiedonsiirtoon tarvitaan opiskelijan ja tarvittaessa huoltajan suostumus</a:t>
            </a:r>
            <a:endParaRPr lang="fi-FI" sz="1200">
              <a:ea typeface="Verdana"/>
              <a:cs typeface="Arial"/>
            </a:endParaRPr>
          </a:p>
          <a:p>
            <a:pPr marL="171450" indent="-171450">
              <a:spcAft>
                <a:spcPts val="600"/>
              </a:spcAft>
              <a:buFont typeface="Arial"/>
              <a:buChar char="•"/>
            </a:pPr>
            <a:r>
              <a:rPr lang="fi-FI" sz="1200"/>
              <a:t>Tiedonsiirtovastuu on työntekijällä, koska tiedonsiirto</a:t>
            </a:r>
            <a:r>
              <a:rPr lang="fi-FI" sz="1200">
                <a:cs typeface="Arial" panose="020B0604020202020204"/>
              </a:rPr>
              <a:t> ei voi olla vain järjestelmien tai perheen muistin varassa</a:t>
            </a:r>
            <a:endParaRPr lang="fi-FI" sz="1200">
              <a:ea typeface="+mn-lt"/>
              <a:cs typeface="+mn-lt"/>
            </a:endParaRPr>
          </a:p>
          <a:p>
            <a:pPr marL="171450" indent="-171450">
              <a:spcAft>
                <a:spcPts val="600"/>
              </a:spcAft>
              <a:buFont typeface="Arial"/>
              <a:buChar char="•"/>
            </a:pPr>
            <a:r>
              <a:rPr lang="fi-FI" sz="1200">
                <a:ea typeface="+mn-lt"/>
                <a:cs typeface="+mn-lt"/>
              </a:rPr>
              <a:t>Asiantuntijaryhmän työssä kertyvät tiedot kirjataan opiskeluhuoltokertomukseen</a:t>
            </a:r>
          </a:p>
          <a:p>
            <a:pPr marL="171450" indent="-171450">
              <a:spcAft>
                <a:spcPts val="600"/>
              </a:spcAft>
              <a:buFont typeface="Arial"/>
              <a:buChar char="•"/>
            </a:pPr>
            <a:r>
              <a:rPr lang="fi-FI" sz="1200">
                <a:solidFill>
                  <a:srgbClr val="000000"/>
                </a:solidFill>
              </a:rPr>
              <a:t>S</a:t>
            </a:r>
            <a:r>
              <a:rPr lang="fi-FI" sz="1200" b="0" i="0">
                <a:solidFill>
                  <a:srgbClr val="000000"/>
                </a:solidFill>
                <a:effectLst/>
              </a:rPr>
              <a:t>ovitaan, miten tieto ja tilanteen mahdolliset muutokset kulkevat </a:t>
            </a:r>
            <a:r>
              <a:rPr lang="fi-FI" sz="1200">
                <a:solidFill>
                  <a:srgbClr val="000000"/>
                </a:solidFill>
              </a:rPr>
              <a:t>ryhmän </a:t>
            </a:r>
            <a:r>
              <a:rPr lang="fi-FI" sz="1200" b="0" i="0">
                <a:solidFill>
                  <a:srgbClr val="000000"/>
                </a:solidFill>
                <a:effectLst/>
              </a:rPr>
              <a:t>välillä ja kuka toimii keskeisenä linkkinä muihin </a:t>
            </a:r>
            <a:endParaRPr lang="fi-FI" sz="1200">
              <a:cs typeface="Arial"/>
            </a:endParaRPr>
          </a:p>
        </p:txBody>
      </p:sp>
      <p:sp>
        <p:nvSpPr>
          <p:cNvPr id="10" name="TextBox 9">
            <a:extLst>
              <a:ext uri="{FF2B5EF4-FFF2-40B4-BE49-F238E27FC236}">
                <a16:creationId xmlns:a16="http://schemas.microsoft.com/office/drawing/2014/main" id="{BD4ED2A6-FF70-B2B3-D4CD-FD45359845AC}"/>
              </a:ext>
            </a:extLst>
          </p:cNvPr>
          <p:cNvSpPr txBox="1"/>
          <p:nvPr/>
        </p:nvSpPr>
        <p:spPr>
          <a:xfrm>
            <a:off x="8599713" y="1669968"/>
            <a:ext cx="2974882" cy="276999"/>
          </a:xfrm>
          <a:prstGeom prst="rect">
            <a:avLst/>
          </a:prstGeom>
          <a:solidFill>
            <a:srgbClr val="FF621A"/>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b="1">
                <a:ea typeface="+mn-lt"/>
                <a:cs typeface="+mn-lt"/>
              </a:rPr>
              <a:t>Tuen tarve</a:t>
            </a:r>
          </a:p>
        </p:txBody>
      </p:sp>
      <p:sp>
        <p:nvSpPr>
          <p:cNvPr id="14" name="TextBox 13">
            <a:extLst>
              <a:ext uri="{FF2B5EF4-FFF2-40B4-BE49-F238E27FC236}">
                <a16:creationId xmlns:a16="http://schemas.microsoft.com/office/drawing/2014/main" id="{02A30F40-B2DB-CBF2-1242-E62D53D19AD5}"/>
              </a:ext>
            </a:extLst>
          </p:cNvPr>
          <p:cNvSpPr txBox="1"/>
          <p:nvPr/>
        </p:nvSpPr>
        <p:spPr>
          <a:xfrm>
            <a:off x="5093359" y="4466845"/>
            <a:ext cx="2748095" cy="276999"/>
          </a:xfrm>
          <a:prstGeom prst="rect">
            <a:avLst/>
          </a:prstGeom>
          <a:solidFill>
            <a:srgbClr val="FF621A"/>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b="1">
                <a:ea typeface="+mn-lt"/>
                <a:cs typeface="+mn-lt"/>
              </a:rPr>
              <a:t>Seuranta </a:t>
            </a:r>
            <a:endParaRPr lang="en-US"/>
          </a:p>
        </p:txBody>
      </p:sp>
      <p:pic>
        <p:nvPicPr>
          <p:cNvPr id="12" name="Graphic 28">
            <a:extLst>
              <a:ext uri="{FF2B5EF4-FFF2-40B4-BE49-F238E27FC236}">
                <a16:creationId xmlns:a16="http://schemas.microsoft.com/office/drawing/2014/main" id="{F064656C-C83E-4B6A-BDBD-E95A116601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687486" y="2823863"/>
            <a:ext cx="638175" cy="419100"/>
          </a:xfrm>
          <a:prstGeom prst="rect">
            <a:avLst/>
          </a:prstGeom>
        </p:spPr>
      </p:pic>
      <p:pic>
        <p:nvPicPr>
          <p:cNvPr id="15" name="Dia 12 yhteistyön koulun ulkopuolisten toimijoiden kanssa">
            <a:hlinkClick r:id="" action="ppaction://media"/>
            <a:extLst>
              <a:ext uri="{FF2B5EF4-FFF2-40B4-BE49-F238E27FC236}">
                <a16:creationId xmlns:a16="http://schemas.microsoft.com/office/drawing/2014/main" id="{814B9F90-A6A8-CE89-C699-A28D6E130B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074" y="5250914"/>
            <a:ext cx="730250" cy="730250"/>
          </a:xfrm>
          <a:prstGeom prst="rect">
            <a:avLst/>
          </a:prstGeom>
        </p:spPr>
      </p:pic>
    </p:spTree>
    <p:extLst>
      <p:ext uri="{BB962C8B-B14F-4D97-AF65-F5344CB8AC3E}">
        <p14:creationId xmlns:p14="http://schemas.microsoft.com/office/powerpoint/2010/main" val="32890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7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B6A9ED-76A6-492F-84D7-6265CE3102B5}"/>
              </a:ext>
            </a:extLst>
          </p:cNvPr>
          <p:cNvSpPr>
            <a:spLocks noGrp="1"/>
          </p:cNvSpPr>
          <p:nvPr>
            <p:ph type="title"/>
          </p:nvPr>
        </p:nvSpPr>
        <p:spPr>
          <a:xfrm>
            <a:off x="1389030" y="177618"/>
            <a:ext cx="9955306" cy="1035424"/>
          </a:xfrm>
        </p:spPr>
        <p:txBody>
          <a:bodyPr/>
          <a:lstStyle/>
          <a:p>
            <a:r>
              <a:rPr lang="fi-FI" sz="2000" b="1">
                <a:latin typeface="Verdana"/>
                <a:ea typeface="Verdana"/>
                <a:cs typeface="Arial"/>
              </a:rPr>
              <a:t>Elämä edessä - opiskeluhuollon moniammatillinen yhteistyö </a:t>
            </a:r>
            <a:endParaRPr lang="fi-FI" sz="2000"/>
          </a:p>
        </p:txBody>
      </p:sp>
      <p:sp>
        <p:nvSpPr>
          <p:cNvPr id="4" name="Dian numeron paikkamerkki 3">
            <a:extLst>
              <a:ext uri="{FF2B5EF4-FFF2-40B4-BE49-F238E27FC236}">
                <a16:creationId xmlns:a16="http://schemas.microsoft.com/office/drawing/2014/main" id="{AEDDF287-214C-4D48-8478-C0DB87E33CA6}"/>
              </a:ext>
            </a:extLst>
          </p:cNvPr>
          <p:cNvSpPr>
            <a:spLocks noGrp="1"/>
          </p:cNvSpPr>
          <p:nvPr>
            <p:ph type="sldNum" sz="quarter" idx="12"/>
          </p:nvPr>
        </p:nvSpPr>
        <p:spPr/>
        <p:txBody>
          <a:bodyPr/>
          <a:lstStyle/>
          <a:p>
            <a:fld id="{CCD26548-A701-4132-A0A2-A9B09A70FF4B}" type="slidenum">
              <a:rPr lang="fi-FI" smtClean="0"/>
              <a:t>12</a:t>
            </a:fld>
            <a:endParaRPr lang="fi-FI"/>
          </a:p>
        </p:txBody>
      </p:sp>
      <p:pic>
        <p:nvPicPr>
          <p:cNvPr id="5" name="Graphic 11">
            <a:extLst>
              <a:ext uri="{FF2B5EF4-FFF2-40B4-BE49-F238E27FC236}">
                <a16:creationId xmlns:a16="http://schemas.microsoft.com/office/drawing/2014/main" id="{7FDA4551-6DE1-446D-8DC9-C01571B17A59}"/>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607617" y="512859"/>
            <a:ext cx="8636009" cy="6092795"/>
          </a:xfrm>
          <a:prstGeom prst="rect">
            <a:avLst/>
          </a:prstGeom>
        </p:spPr>
      </p:pic>
      <p:pic>
        <p:nvPicPr>
          <p:cNvPr id="6" name="Graphic 23">
            <a:extLst>
              <a:ext uri="{FF2B5EF4-FFF2-40B4-BE49-F238E27FC236}">
                <a16:creationId xmlns:a16="http://schemas.microsoft.com/office/drawing/2014/main" id="{1CEA00D9-7F4F-405D-8DDF-DC773B7333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7614" y="1669937"/>
            <a:ext cx="3650983" cy="3778640"/>
          </a:xfrm>
          <a:prstGeom prst="rect">
            <a:avLst/>
          </a:prstGeom>
        </p:spPr>
      </p:pic>
      <p:pic>
        <p:nvPicPr>
          <p:cNvPr id="7" name="Graphic 27">
            <a:extLst>
              <a:ext uri="{FF2B5EF4-FFF2-40B4-BE49-F238E27FC236}">
                <a16:creationId xmlns:a16="http://schemas.microsoft.com/office/drawing/2014/main" id="{24D1109D-27DA-4808-9F34-0BD27675B3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7181" y="2665481"/>
            <a:ext cx="2060935" cy="2136030"/>
          </a:xfrm>
          <a:prstGeom prst="rect">
            <a:avLst/>
          </a:prstGeom>
        </p:spPr>
      </p:pic>
      <p:pic>
        <p:nvPicPr>
          <p:cNvPr id="8" name="Graphic 32">
            <a:extLst>
              <a:ext uri="{FF2B5EF4-FFF2-40B4-BE49-F238E27FC236}">
                <a16:creationId xmlns:a16="http://schemas.microsoft.com/office/drawing/2014/main" id="{E823D789-D9D1-4133-B62B-C25BCE63DB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15519" y="2674838"/>
            <a:ext cx="1118641" cy="1955948"/>
          </a:xfrm>
          <a:prstGeom prst="rect">
            <a:avLst/>
          </a:prstGeom>
        </p:spPr>
      </p:pic>
      <p:sp>
        <p:nvSpPr>
          <p:cNvPr id="9" name="TextBox 30">
            <a:extLst>
              <a:ext uri="{FF2B5EF4-FFF2-40B4-BE49-F238E27FC236}">
                <a16:creationId xmlns:a16="http://schemas.microsoft.com/office/drawing/2014/main" id="{E8FBCC5E-D728-4251-B965-B2855FBB6000}"/>
              </a:ext>
            </a:extLst>
          </p:cNvPr>
          <p:cNvSpPr txBox="1"/>
          <p:nvPr/>
        </p:nvSpPr>
        <p:spPr>
          <a:xfrm>
            <a:off x="4261358" y="3633632"/>
            <a:ext cx="2200204" cy="276999"/>
          </a:xfrm>
          <a:prstGeom prst="rect">
            <a:avLst/>
          </a:prstGeom>
          <a:noFill/>
        </p:spPr>
        <p:txBody>
          <a:bodyPr wrap="square" lIns="0" tIns="0" rIns="0" bIns="0" rtlCol="0">
            <a:spAutoFit/>
          </a:bodyPr>
          <a:lstStyle/>
          <a:p>
            <a:pPr algn="ctr"/>
            <a:r>
              <a:rPr lang="fi-FI" b="1">
                <a:solidFill>
                  <a:schemeClr val="bg1"/>
                </a:solidFill>
                <a:latin typeface="Verdana" panose="020B0604030504040204" pitchFamily="34" charset="0"/>
                <a:ea typeface="Verdana" panose="020B0604030504040204" pitchFamily="34" charset="0"/>
              </a:rPr>
              <a:t>Opiskelija</a:t>
            </a:r>
          </a:p>
        </p:txBody>
      </p:sp>
      <p:sp>
        <p:nvSpPr>
          <p:cNvPr id="10" name="TextBox 7">
            <a:extLst>
              <a:ext uri="{FF2B5EF4-FFF2-40B4-BE49-F238E27FC236}">
                <a16:creationId xmlns:a16="http://schemas.microsoft.com/office/drawing/2014/main" id="{F7AECA57-3A92-4966-88F5-3D650E563AB6}"/>
              </a:ext>
            </a:extLst>
          </p:cNvPr>
          <p:cNvSpPr txBox="1"/>
          <p:nvPr/>
        </p:nvSpPr>
        <p:spPr>
          <a:xfrm>
            <a:off x="4557546" y="4834953"/>
            <a:ext cx="2130225" cy="553998"/>
          </a:xfrm>
          <a:prstGeom prst="rect">
            <a:avLst/>
          </a:prstGeom>
          <a:noFill/>
        </p:spPr>
        <p:txBody>
          <a:bodyPr wrap="square" lIns="0" tIns="0" rIns="0" bIns="0" rtlCol="0" anchor="t">
            <a:spAutoFit/>
          </a:bodyPr>
          <a:lstStyle/>
          <a:p>
            <a:pPr algn="ctr"/>
            <a:r>
              <a:rPr lang="fi-FI" b="1">
                <a:solidFill>
                  <a:schemeClr val="bg1"/>
                </a:solidFill>
                <a:latin typeface="Verdana" panose="020B0604030504040204" pitchFamily="34" charset="0"/>
                <a:ea typeface="Verdana" panose="020B0604030504040204" pitchFamily="34" charset="0"/>
              </a:rPr>
              <a:t>Opiskeluhuollon</a:t>
            </a:r>
            <a:r>
              <a:rPr lang="fi-FI" b="1">
                <a:solidFill>
                  <a:schemeClr val="bg1"/>
                </a:solidFill>
              </a:rPr>
              <a:t> </a:t>
            </a:r>
            <a:r>
              <a:rPr lang="fi-FI" b="1">
                <a:solidFill>
                  <a:schemeClr val="bg1"/>
                </a:solidFill>
                <a:latin typeface="Verdana" panose="020B0604030504040204" pitchFamily="34" charset="0"/>
                <a:ea typeface="Verdana" panose="020B0604030504040204" pitchFamily="34" charset="0"/>
              </a:rPr>
              <a:t>palvelut</a:t>
            </a:r>
            <a:endParaRPr lang="fi-FI" b="1">
              <a:solidFill>
                <a:schemeClr val="bg1"/>
              </a:solidFill>
              <a:latin typeface="Verdana" panose="020B0604030504040204" pitchFamily="34" charset="0"/>
              <a:ea typeface="Verdana" panose="020B0604030504040204" pitchFamily="34" charset="0"/>
              <a:cs typeface="Arial"/>
            </a:endParaRPr>
          </a:p>
        </p:txBody>
      </p:sp>
      <p:sp>
        <p:nvSpPr>
          <p:cNvPr id="11" name="TextBox 12">
            <a:extLst>
              <a:ext uri="{FF2B5EF4-FFF2-40B4-BE49-F238E27FC236}">
                <a16:creationId xmlns:a16="http://schemas.microsoft.com/office/drawing/2014/main" id="{7BC5F9D7-A2A4-480B-BB3D-9C90B52269D4}"/>
              </a:ext>
            </a:extLst>
          </p:cNvPr>
          <p:cNvSpPr txBox="1"/>
          <p:nvPr/>
        </p:nvSpPr>
        <p:spPr>
          <a:xfrm>
            <a:off x="5041241" y="1136682"/>
            <a:ext cx="121306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Huoltajat</a:t>
            </a:r>
          </a:p>
        </p:txBody>
      </p:sp>
      <p:sp>
        <p:nvSpPr>
          <p:cNvPr id="12" name="TextBox 13">
            <a:extLst>
              <a:ext uri="{FF2B5EF4-FFF2-40B4-BE49-F238E27FC236}">
                <a16:creationId xmlns:a16="http://schemas.microsoft.com/office/drawing/2014/main" id="{A06D8DD2-9CBF-40F0-9CB4-1EF44071D62F}"/>
              </a:ext>
            </a:extLst>
          </p:cNvPr>
          <p:cNvSpPr txBox="1"/>
          <p:nvPr/>
        </p:nvSpPr>
        <p:spPr>
          <a:xfrm>
            <a:off x="6963172" y="1673846"/>
            <a:ext cx="1702215" cy="492443"/>
          </a:xfrm>
          <a:prstGeom prst="rect">
            <a:avLst/>
          </a:prstGeom>
          <a:noFill/>
        </p:spPr>
        <p:txBody>
          <a:bodyPr wrap="square" lIns="0" tIns="0" rIns="0" bIns="0" rtlCol="0" anchor="t">
            <a:spAutoFit/>
          </a:bodyPr>
          <a:lstStyle/>
          <a:p>
            <a:pPr algn="ctr"/>
            <a:r>
              <a:rPr lang="fi-FI" sz="1600" b="1">
                <a:latin typeface="Verdana"/>
                <a:ea typeface="Verdana"/>
              </a:rPr>
              <a:t>Koulun eri ammattilaiset</a:t>
            </a:r>
          </a:p>
        </p:txBody>
      </p:sp>
      <p:sp>
        <p:nvSpPr>
          <p:cNvPr id="13" name="TextBox 14">
            <a:extLst>
              <a:ext uri="{FF2B5EF4-FFF2-40B4-BE49-F238E27FC236}">
                <a16:creationId xmlns:a16="http://schemas.microsoft.com/office/drawing/2014/main" id="{1F046ABE-8FA8-4E75-92B7-D920B7625CED}"/>
              </a:ext>
            </a:extLst>
          </p:cNvPr>
          <p:cNvSpPr txBox="1"/>
          <p:nvPr/>
        </p:nvSpPr>
        <p:spPr>
          <a:xfrm>
            <a:off x="7384073" y="2893049"/>
            <a:ext cx="2355296" cy="984885"/>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Perustason lasten ja nuorten mielenterveys- ja päihdepalvelut</a:t>
            </a:r>
          </a:p>
        </p:txBody>
      </p:sp>
      <p:sp>
        <p:nvSpPr>
          <p:cNvPr id="14" name="TextBox 15">
            <a:extLst>
              <a:ext uri="{FF2B5EF4-FFF2-40B4-BE49-F238E27FC236}">
                <a16:creationId xmlns:a16="http://schemas.microsoft.com/office/drawing/2014/main" id="{90AA51FC-CCDF-4EA9-8A6D-88F8A392DD07}"/>
              </a:ext>
            </a:extLst>
          </p:cNvPr>
          <p:cNvSpPr txBox="1"/>
          <p:nvPr/>
        </p:nvSpPr>
        <p:spPr>
          <a:xfrm>
            <a:off x="7509100" y="4612441"/>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Lastensuojelu</a:t>
            </a:r>
          </a:p>
        </p:txBody>
      </p:sp>
      <p:sp>
        <p:nvSpPr>
          <p:cNvPr id="15" name="TextBox 16">
            <a:extLst>
              <a:ext uri="{FF2B5EF4-FFF2-40B4-BE49-F238E27FC236}">
                <a16:creationId xmlns:a16="http://schemas.microsoft.com/office/drawing/2014/main" id="{E340C10A-1A7B-4EB8-AE62-03DCF54218EC}"/>
              </a:ext>
            </a:extLst>
          </p:cNvPr>
          <p:cNvSpPr txBox="1"/>
          <p:nvPr/>
        </p:nvSpPr>
        <p:spPr>
          <a:xfrm>
            <a:off x="6856417" y="5406523"/>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Perheneuvola</a:t>
            </a:r>
          </a:p>
        </p:txBody>
      </p:sp>
      <p:sp>
        <p:nvSpPr>
          <p:cNvPr id="19" name="TextBox 17">
            <a:extLst>
              <a:ext uri="{FF2B5EF4-FFF2-40B4-BE49-F238E27FC236}">
                <a16:creationId xmlns:a16="http://schemas.microsoft.com/office/drawing/2014/main" id="{A896578A-D768-44E0-8163-BA726F12EE51}"/>
              </a:ext>
            </a:extLst>
          </p:cNvPr>
          <p:cNvSpPr txBox="1"/>
          <p:nvPr/>
        </p:nvSpPr>
        <p:spPr>
          <a:xfrm>
            <a:off x="4713746" y="5901015"/>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Kela</a:t>
            </a:r>
          </a:p>
        </p:txBody>
      </p:sp>
      <p:sp>
        <p:nvSpPr>
          <p:cNvPr id="20" name="TextBox 18">
            <a:extLst>
              <a:ext uri="{FF2B5EF4-FFF2-40B4-BE49-F238E27FC236}">
                <a16:creationId xmlns:a16="http://schemas.microsoft.com/office/drawing/2014/main" id="{0949EBBA-F023-4E6A-BEEE-BA05507CA71D}"/>
              </a:ext>
            </a:extLst>
          </p:cNvPr>
          <p:cNvSpPr txBox="1"/>
          <p:nvPr/>
        </p:nvSpPr>
        <p:spPr>
          <a:xfrm>
            <a:off x="2946096" y="5441394"/>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Järjestöt</a:t>
            </a:r>
          </a:p>
        </p:txBody>
      </p:sp>
      <p:sp>
        <p:nvSpPr>
          <p:cNvPr id="21" name="TextBox 19">
            <a:extLst>
              <a:ext uri="{FF2B5EF4-FFF2-40B4-BE49-F238E27FC236}">
                <a16:creationId xmlns:a16="http://schemas.microsoft.com/office/drawing/2014/main" id="{BD5C7348-8F8A-4257-AC88-880A270EB773}"/>
              </a:ext>
            </a:extLst>
          </p:cNvPr>
          <p:cNvSpPr txBox="1"/>
          <p:nvPr/>
        </p:nvSpPr>
        <p:spPr>
          <a:xfrm>
            <a:off x="1930693" y="4735552"/>
            <a:ext cx="2230851"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Erikoissairaanhoito</a:t>
            </a:r>
          </a:p>
        </p:txBody>
      </p:sp>
      <p:sp>
        <p:nvSpPr>
          <p:cNvPr id="22" name="TextBox 20">
            <a:extLst>
              <a:ext uri="{FF2B5EF4-FFF2-40B4-BE49-F238E27FC236}">
                <a16:creationId xmlns:a16="http://schemas.microsoft.com/office/drawing/2014/main" id="{EDF260E3-E2F3-4199-B5C5-D7F2D9575E6A}"/>
              </a:ext>
            </a:extLst>
          </p:cNvPr>
          <p:cNvSpPr txBox="1"/>
          <p:nvPr/>
        </p:nvSpPr>
        <p:spPr>
          <a:xfrm>
            <a:off x="1735484" y="3680341"/>
            <a:ext cx="1974653" cy="738664"/>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Perhe-sosiaalityö, aikuissosiaalityö</a:t>
            </a:r>
          </a:p>
        </p:txBody>
      </p:sp>
      <p:sp>
        <p:nvSpPr>
          <p:cNvPr id="23" name="TextBox 21">
            <a:extLst>
              <a:ext uri="{FF2B5EF4-FFF2-40B4-BE49-F238E27FC236}">
                <a16:creationId xmlns:a16="http://schemas.microsoft.com/office/drawing/2014/main" id="{5BEA1BB7-70BA-47FC-BD12-A18C21860F6E}"/>
              </a:ext>
            </a:extLst>
          </p:cNvPr>
          <p:cNvSpPr txBox="1"/>
          <p:nvPr/>
        </p:nvSpPr>
        <p:spPr>
          <a:xfrm>
            <a:off x="1735006" y="1861926"/>
            <a:ext cx="2014802" cy="1477328"/>
          </a:xfrm>
          <a:prstGeom prst="rect">
            <a:avLst/>
          </a:prstGeom>
          <a:noFill/>
        </p:spPr>
        <p:txBody>
          <a:bodyPr wrap="square" lIns="0" tIns="0" rIns="0" bIns="0" rtlCol="0" anchor="t">
            <a:spAutoFit/>
          </a:bodyPr>
          <a:lstStyle/>
          <a:p>
            <a:pPr algn="ctr"/>
            <a:endParaRPr lang="fi-FI" sz="1600" b="1">
              <a:latin typeface="Verdana" panose="020B0604030504040204" pitchFamily="34" charset="0"/>
              <a:ea typeface="Verdana" panose="020B0604030504040204" pitchFamily="34" charset="0"/>
              <a:cs typeface="Arial"/>
            </a:endParaRPr>
          </a:p>
          <a:p>
            <a:pPr algn="ctr"/>
            <a:br>
              <a:rPr lang="fi-FI" sz="1600" b="1">
                <a:latin typeface="Verdana"/>
                <a:ea typeface="Verdana"/>
                <a:cs typeface="Arial"/>
              </a:rPr>
            </a:br>
            <a:r>
              <a:rPr lang="fi-FI" sz="1600" b="1">
                <a:latin typeface="Verdana"/>
                <a:ea typeface="Verdana"/>
                <a:cs typeface="Arial"/>
              </a:rPr>
              <a:t>TE-toimistot</a:t>
            </a:r>
            <a:endParaRPr lang="fi-FI">
              <a:latin typeface="Verdana"/>
              <a:ea typeface="Verdana"/>
              <a:cs typeface="Arial"/>
            </a:endParaRPr>
          </a:p>
          <a:p>
            <a:pPr algn="ctr"/>
            <a:endParaRPr lang="fi-FI" sz="1600" b="1">
              <a:latin typeface="Verdana"/>
              <a:ea typeface="Verdana"/>
              <a:cs typeface="Arial"/>
            </a:endParaRPr>
          </a:p>
          <a:p>
            <a:pPr algn="ctr"/>
            <a:endParaRPr lang="fi-FI" sz="1600" b="1">
              <a:latin typeface="Verdana"/>
              <a:ea typeface="Verdana"/>
              <a:cs typeface="Arial"/>
            </a:endParaRPr>
          </a:p>
          <a:p>
            <a:pPr algn="ctr"/>
            <a:r>
              <a:rPr lang="fi-FI" sz="1600" b="1">
                <a:latin typeface="Verdana"/>
                <a:ea typeface="Verdana"/>
                <a:cs typeface="Arial"/>
              </a:rPr>
              <a:t>Nuorisopalvelut</a:t>
            </a:r>
            <a:endParaRPr lang="fi-FI">
              <a:latin typeface="Verdana"/>
              <a:ea typeface="Verdana"/>
            </a:endParaRPr>
          </a:p>
        </p:txBody>
      </p:sp>
      <p:sp>
        <p:nvSpPr>
          <p:cNvPr id="24" name="TextBox 21">
            <a:extLst>
              <a:ext uri="{FF2B5EF4-FFF2-40B4-BE49-F238E27FC236}">
                <a16:creationId xmlns:a16="http://schemas.microsoft.com/office/drawing/2014/main" id="{4B50D284-A8A6-46E8-971E-0FC524A2647D}"/>
              </a:ext>
            </a:extLst>
          </p:cNvPr>
          <p:cNvSpPr txBox="1"/>
          <p:nvPr/>
        </p:nvSpPr>
        <p:spPr>
          <a:xfrm>
            <a:off x="2930943" y="1574007"/>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Ohjaamo</a:t>
            </a:r>
          </a:p>
        </p:txBody>
      </p:sp>
      <p:pic>
        <p:nvPicPr>
          <p:cNvPr id="3" name="Dia 13 EE kuvio">
            <a:hlinkClick r:id="" action="ppaction://media"/>
            <a:extLst>
              <a:ext uri="{FF2B5EF4-FFF2-40B4-BE49-F238E27FC236}">
                <a16:creationId xmlns:a16="http://schemas.microsoft.com/office/drawing/2014/main" id="{7E670E41-A5AA-2983-2E73-97A9372BED2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60174" y="896628"/>
            <a:ext cx="730250" cy="730250"/>
          </a:xfrm>
          <a:prstGeom prst="rect">
            <a:avLst/>
          </a:prstGeom>
        </p:spPr>
      </p:pic>
    </p:spTree>
    <p:extLst>
      <p:ext uri="{BB962C8B-B14F-4D97-AF65-F5344CB8AC3E}">
        <p14:creationId xmlns:p14="http://schemas.microsoft.com/office/powerpoint/2010/main" val="18206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58">
            <a:extLst>
              <a:ext uri="{FF2B5EF4-FFF2-40B4-BE49-F238E27FC236}">
                <a16:creationId xmlns:a16="http://schemas.microsoft.com/office/drawing/2014/main" id="{BF9B6BCC-1815-26FB-F524-E95D890A797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503" r="-31007"/>
          <a:stretch/>
        </p:blipFill>
        <p:spPr>
          <a:xfrm>
            <a:off x="-50986" y="2217827"/>
            <a:ext cx="3751825" cy="4104505"/>
          </a:xfrm>
          <a:prstGeom prst="rect">
            <a:avLst/>
          </a:prstGeom>
        </p:spPr>
      </p:pic>
      <p:sp>
        <p:nvSpPr>
          <p:cNvPr id="5" name="Otsikko 4">
            <a:extLst>
              <a:ext uri="{FF2B5EF4-FFF2-40B4-BE49-F238E27FC236}">
                <a16:creationId xmlns:a16="http://schemas.microsoft.com/office/drawing/2014/main" id="{DF3A938B-81D6-4068-97F4-D14306A7BDC2}"/>
              </a:ext>
            </a:extLst>
          </p:cNvPr>
          <p:cNvSpPr>
            <a:spLocks noGrp="1"/>
          </p:cNvSpPr>
          <p:nvPr>
            <p:ph type="ctrTitle"/>
          </p:nvPr>
        </p:nvSpPr>
        <p:spPr>
          <a:xfrm>
            <a:off x="899267" y="321534"/>
            <a:ext cx="9144000" cy="1232452"/>
          </a:xfrm>
        </p:spPr>
        <p:txBody>
          <a:bodyPr/>
          <a:lstStyle/>
          <a:p>
            <a:r>
              <a:rPr lang="fi-FI" sz="3600">
                <a:ea typeface="Verdana"/>
              </a:rPr>
              <a:t>Opiskeluhuollon kokonaisuus</a:t>
            </a:r>
            <a:endParaRPr lang="fi-FI" sz="3600"/>
          </a:p>
        </p:txBody>
      </p:sp>
      <p:pic>
        <p:nvPicPr>
          <p:cNvPr id="3" name="Graphic 9">
            <a:extLst>
              <a:ext uri="{FF2B5EF4-FFF2-40B4-BE49-F238E27FC236}">
                <a16:creationId xmlns:a16="http://schemas.microsoft.com/office/drawing/2014/main" id="{A3FAC73B-733C-8AB7-E416-829B391491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542" y="1670889"/>
            <a:ext cx="11701306" cy="813932"/>
          </a:xfrm>
          <a:prstGeom prst="rect">
            <a:avLst/>
          </a:prstGeom>
        </p:spPr>
      </p:pic>
      <p:pic>
        <p:nvPicPr>
          <p:cNvPr id="2" name="Graphic 20">
            <a:extLst>
              <a:ext uri="{FF2B5EF4-FFF2-40B4-BE49-F238E27FC236}">
                <a16:creationId xmlns:a16="http://schemas.microsoft.com/office/drawing/2014/main" id="{D27F47EF-C170-A735-7363-E097024511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784" y="2383180"/>
            <a:ext cx="10863686" cy="4144958"/>
          </a:xfrm>
          <a:prstGeom prst="rect">
            <a:avLst/>
          </a:prstGeom>
        </p:spPr>
      </p:pic>
      <p:sp>
        <p:nvSpPr>
          <p:cNvPr id="7" name="TextBox 10">
            <a:extLst>
              <a:ext uri="{FF2B5EF4-FFF2-40B4-BE49-F238E27FC236}">
                <a16:creationId xmlns:a16="http://schemas.microsoft.com/office/drawing/2014/main" id="{267E8A02-EC1C-6C15-E9D9-2FE556CCE10B}"/>
              </a:ext>
            </a:extLst>
          </p:cNvPr>
          <p:cNvSpPr txBox="1"/>
          <p:nvPr/>
        </p:nvSpPr>
        <p:spPr>
          <a:xfrm>
            <a:off x="2082514" y="1852491"/>
            <a:ext cx="7624890" cy="430887"/>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fi-FI" sz="2800" b="1">
                <a:solidFill>
                  <a:schemeClr val="bg1"/>
                </a:solidFill>
                <a:latin typeface="+mj-lt"/>
              </a:rPr>
              <a:t>Opiskeluhuolto</a:t>
            </a:r>
            <a:endParaRPr lang="fi-FI" sz="2400" b="1">
              <a:solidFill>
                <a:schemeClr val="bg1"/>
              </a:solidFill>
              <a:ea typeface="Verdana"/>
            </a:endParaRPr>
          </a:p>
        </p:txBody>
      </p:sp>
      <p:sp>
        <p:nvSpPr>
          <p:cNvPr id="8" name="TextBox 29">
            <a:extLst>
              <a:ext uri="{FF2B5EF4-FFF2-40B4-BE49-F238E27FC236}">
                <a16:creationId xmlns:a16="http://schemas.microsoft.com/office/drawing/2014/main" id="{D5144B04-7DBC-39FE-C2D4-ED4AF48B59DE}"/>
              </a:ext>
            </a:extLst>
          </p:cNvPr>
          <p:cNvSpPr txBox="1"/>
          <p:nvPr/>
        </p:nvSpPr>
        <p:spPr>
          <a:xfrm>
            <a:off x="816352" y="2850863"/>
            <a:ext cx="5336275" cy="1261884"/>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000" b="1">
                <a:solidFill>
                  <a:schemeClr val="bg1"/>
                </a:solidFill>
              </a:rPr>
              <a:t>Yhteisöllinen opiskeluhuolto</a:t>
            </a:r>
            <a:endParaRPr lang="fi-FI" sz="2000" b="1" u="sng">
              <a:solidFill>
                <a:schemeClr val="bg1"/>
              </a:solidFill>
              <a:ea typeface="Verdana"/>
            </a:endParaRPr>
          </a:p>
          <a:p>
            <a:pPr algn="ctr">
              <a:spcAft>
                <a:spcPts val="1200"/>
              </a:spcAft>
            </a:pPr>
            <a:r>
              <a:rPr lang="fi-FI" sz="1400" i="1"/>
              <a:t>Ensisijaista, ehkäisevää, kuuluu kaikille</a:t>
            </a:r>
          </a:p>
          <a:p>
            <a:pPr algn="ctr">
              <a:spcAft>
                <a:spcPts val="1200"/>
              </a:spcAft>
            </a:pPr>
            <a:endParaRPr lang="fi-FI" sz="1400" i="1">
              <a:ea typeface="Verdana"/>
            </a:endParaRPr>
          </a:p>
          <a:p>
            <a:pPr algn="ctr">
              <a:spcAft>
                <a:spcPts val="1200"/>
              </a:spcAft>
            </a:pPr>
            <a:endParaRPr lang="fi-FI" sz="1400" i="1">
              <a:ea typeface="Verdana"/>
            </a:endParaRPr>
          </a:p>
        </p:txBody>
      </p:sp>
      <p:sp>
        <p:nvSpPr>
          <p:cNvPr id="10" name="TextBox 21">
            <a:extLst>
              <a:ext uri="{FF2B5EF4-FFF2-40B4-BE49-F238E27FC236}">
                <a16:creationId xmlns:a16="http://schemas.microsoft.com/office/drawing/2014/main" id="{3F7A9F85-B7C5-C104-D559-BB8865F67ADA}"/>
              </a:ext>
            </a:extLst>
          </p:cNvPr>
          <p:cNvSpPr txBox="1"/>
          <p:nvPr/>
        </p:nvSpPr>
        <p:spPr>
          <a:xfrm>
            <a:off x="6405355" y="2849350"/>
            <a:ext cx="5336275" cy="523220"/>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000" b="1">
                <a:solidFill>
                  <a:schemeClr val="bg1"/>
                </a:solidFill>
              </a:rPr>
              <a:t>Yksilökohtainen opiskeluhuolto</a:t>
            </a:r>
          </a:p>
          <a:p>
            <a:pPr algn="ctr">
              <a:spcAft>
                <a:spcPts val="1200"/>
              </a:spcAft>
            </a:pPr>
            <a:r>
              <a:rPr lang="fi-FI" sz="1400" i="1"/>
              <a:t>Ehkäisevää, tukea antavaa</a:t>
            </a:r>
            <a:endParaRPr lang="fi-FI" sz="1400" i="1">
              <a:ea typeface="Verdana"/>
            </a:endParaRPr>
          </a:p>
        </p:txBody>
      </p:sp>
      <p:sp>
        <p:nvSpPr>
          <p:cNvPr id="14" name="TextBox 28">
            <a:extLst>
              <a:ext uri="{FF2B5EF4-FFF2-40B4-BE49-F238E27FC236}">
                <a16:creationId xmlns:a16="http://schemas.microsoft.com/office/drawing/2014/main" id="{699C9169-0CCB-AF16-64C2-7886DC22ABA0}"/>
              </a:ext>
            </a:extLst>
          </p:cNvPr>
          <p:cNvSpPr txBox="1"/>
          <p:nvPr/>
        </p:nvSpPr>
        <p:spPr>
          <a:xfrm>
            <a:off x="5502084" y="4476181"/>
            <a:ext cx="2214265" cy="1815882"/>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tabLst>
                <a:tab pos="288000" algn="l"/>
              </a:tabLst>
            </a:pPr>
            <a:r>
              <a:rPr lang="fi-FI" sz="1400" b="1"/>
              <a:t>Opiskeluhuollon palvelut</a:t>
            </a:r>
            <a:endParaRPr lang="fi-FI" sz="1400" b="1">
              <a:ea typeface="Verdana"/>
            </a:endParaRPr>
          </a:p>
          <a:p>
            <a:pPr marL="285750" indent="-285750">
              <a:spcAft>
                <a:spcPts val="600"/>
              </a:spcAft>
              <a:buFont typeface="Arial"/>
              <a:buChar char="•"/>
            </a:pPr>
            <a:r>
              <a:rPr lang="fi-FI" sz="1400">
                <a:ea typeface="Verdana"/>
              </a:rPr>
              <a:t>Esiopetus (neuvola)</a:t>
            </a:r>
            <a:endParaRPr lang="fi-FI" sz="1400"/>
          </a:p>
          <a:p>
            <a:pPr marL="285750" indent="-285750">
              <a:spcAft>
                <a:spcPts val="600"/>
              </a:spcAft>
              <a:buFont typeface="Arial"/>
              <a:buChar char="•"/>
            </a:pPr>
            <a:r>
              <a:rPr lang="fi-FI" sz="1400"/>
              <a:t>Koulu- ja opiskelu-terveydenhuolto</a:t>
            </a:r>
            <a:endParaRPr lang="fi-FI" sz="1400">
              <a:ea typeface="Verdana"/>
            </a:endParaRPr>
          </a:p>
          <a:p>
            <a:pPr marL="285750" indent="-285750">
              <a:spcAft>
                <a:spcPts val="600"/>
              </a:spcAft>
              <a:buFont typeface="Arial"/>
              <a:buChar char="•"/>
            </a:pPr>
            <a:r>
              <a:rPr lang="fi-FI" sz="1400"/>
              <a:t>Kuraattoripalvelut</a:t>
            </a:r>
            <a:endParaRPr lang="fi-FI" sz="1400">
              <a:ea typeface="Verdana"/>
            </a:endParaRPr>
          </a:p>
          <a:p>
            <a:pPr marL="285750" indent="-285750">
              <a:spcAft>
                <a:spcPts val="600"/>
              </a:spcAft>
              <a:buFont typeface="Arial"/>
              <a:buChar char="•"/>
            </a:pPr>
            <a:r>
              <a:rPr lang="fi-FI" sz="1400"/>
              <a:t>Psykologipalvelut</a:t>
            </a:r>
            <a:endParaRPr lang="fi-FI" sz="1400">
              <a:ea typeface="Verdana"/>
            </a:endParaRPr>
          </a:p>
        </p:txBody>
      </p:sp>
      <p:sp>
        <p:nvSpPr>
          <p:cNvPr id="15" name="TextBox 27">
            <a:extLst>
              <a:ext uri="{FF2B5EF4-FFF2-40B4-BE49-F238E27FC236}">
                <a16:creationId xmlns:a16="http://schemas.microsoft.com/office/drawing/2014/main" id="{22B345FC-484D-3AD8-92AB-08BB9EFCA818}"/>
              </a:ext>
            </a:extLst>
          </p:cNvPr>
          <p:cNvSpPr txBox="1"/>
          <p:nvPr/>
        </p:nvSpPr>
        <p:spPr>
          <a:xfrm>
            <a:off x="9213531" y="4586533"/>
            <a:ext cx="1910459" cy="430887"/>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tabLst>
                <a:tab pos="288000" algn="l"/>
              </a:tabLst>
            </a:pPr>
            <a:r>
              <a:rPr lang="fi-FI" sz="1400" b="1"/>
              <a:t>Monialainen</a:t>
            </a:r>
            <a:r>
              <a:rPr lang="fi-FI" sz="1200" b="1"/>
              <a:t> </a:t>
            </a:r>
            <a:r>
              <a:rPr lang="fi-FI" sz="1400" b="1"/>
              <a:t>asiantuntijaryhmä</a:t>
            </a:r>
          </a:p>
        </p:txBody>
      </p:sp>
      <p:pic>
        <p:nvPicPr>
          <p:cNvPr id="9" name="Graphic 56">
            <a:extLst>
              <a:ext uri="{FF2B5EF4-FFF2-40B4-BE49-F238E27FC236}">
                <a16:creationId xmlns:a16="http://schemas.microsoft.com/office/drawing/2014/main" id="{FE48C335-2CD5-98E6-DD53-4B45B38DCF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1179" y="5311784"/>
            <a:ext cx="2267187" cy="1186802"/>
          </a:xfrm>
          <a:prstGeom prst="rect">
            <a:avLst/>
          </a:prstGeom>
        </p:spPr>
      </p:pic>
      <p:pic>
        <p:nvPicPr>
          <p:cNvPr id="20" name="Graphic 32">
            <a:extLst>
              <a:ext uri="{FF2B5EF4-FFF2-40B4-BE49-F238E27FC236}">
                <a16:creationId xmlns:a16="http://schemas.microsoft.com/office/drawing/2014/main" id="{7972C214-12E3-4DA3-B467-1557B0B56C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95076" y="4742957"/>
            <a:ext cx="981603" cy="1834638"/>
          </a:xfrm>
          <a:prstGeom prst="rect">
            <a:avLst/>
          </a:prstGeom>
        </p:spPr>
      </p:pic>
      <p:sp>
        <p:nvSpPr>
          <p:cNvPr id="6" name="Ellipsi 5">
            <a:extLst>
              <a:ext uri="{FF2B5EF4-FFF2-40B4-BE49-F238E27FC236}">
                <a16:creationId xmlns:a16="http://schemas.microsoft.com/office/drawing/2014/main" id="{7DDD19FB-32E8-CF8B-719F-8363289BAB22}"/>
              </a:ext>
            </a:extLst>
          </p:cNvPr>
          <p:cNvSpPr/>
          <p:nvPr/>
        </p:nvSpPr>
        <p:spPr>
          <a:xfrm>
            <a:off x="5244958" y="3408451"/>
            <a:ext cx="2155858" cy="897276"/>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i-FI" sz="1400" b="1">
                <a:ea typeface="Verdana"/>
              </a:rPr>
              <a:t>Oppimisen tuki</a:t>
            </a:r>
            <a:endParaRPr lang="fi-FI" b="1">
              <a:ea typeface="Verdana"/>
            </a:endParaRPr>
          </a:p>
        </p:txBody>
      </p:sp>
      <p:sp>
        <p:nvSpPr>
          <p:cNvPr id="12" name="Pilvi 11">
            <a:extLst>
              <a:ext uri="{FF2B5EF4-FFF2-40B4-BE49-F238E27FC236}">
                <a16:creationId xmlns:a16="http://schemas.microsoft.com/office/drawing/2014/main" id="{12E59CC6-9E5C-B3EE-5BB7-9935F0C2F205}"/>
              </a:ext>
            </a:extLst>
          </p:cNvPr>
          <p:cNvSpPr/>
          <p:nvPr/>
        </p:nvSpPr>
        <p:spPr>
          <a:xfrm>
            <a:off x="8932418" y="674562"/>
            <a:ext cx="3114781" cy="2070240"/>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solidFill>
                  <a:schemeClr val="tx1"/>
                </a:solidFill>
                <a:ea typeface="Verdana"/>
              </a:rPr>
              <a:t>Yhteistyö oppilaitoksen ulkopuolisten tahojen kanssa</a:t>
            </a:r>
          </a:p>
        </p:txBody>
      </p:sp>
      <p:pic>
        <p:nvPicPr>
          <p:cNvPr id="17" name="Graphic 42">
            <a:extLst>
              <a:ext uri="{FF2B5EF4-FFF2-40B4-BE49-F238E27FC236}">
                <a16:creationId xmlns:a16="http://schemas.microsoft.com/office/drawing/2014/main" id="{8BD3C70F-8EB5-D380-4885-45E09F4F6B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94717" y="4401576"/>
            <a:ext cx="837903" cy="837903"/>
          </a:xfrm>
          <a:prstGeom prst="rect">
            <a:avLst/>
          </a:prstGeom>
        </p:spPr>
      </p:pic>
      <p:sp>
        <p:nvSpPr>
          <p:cNvPr id="11" name="TextBox 23">
            <a:extLst>
              <a:ext uri="{FF2B5EF4-FFF2-40B4-BE49-F238E27FC236}">
                <a16:creationId xmlns:a16="http://schemas.microsoft.com/office/drawing/2014/main" id="{BE391ABC-CE38-DF69-9218-1E74F677C3B4}"/>
              </a:ext>
            </a:extLst>
          </p:cNvPr>
          <p:cNvSpPr txBox="1"/>
          <p:nvPr/>
        </p:nvSpPr>
        <p:spPr>
          <a:xfrm>
            <a:off x="2527121" y="4586533"/>
            <a:ext cx="2106122" cy="830997"/>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88000" algn="l"/>
              </a:tabLst>
            </a:pPr>
            <a:r>
              <a:rPr lang="fi-FI" sz="1400" b="1"/>
              <a:t>Oppilaitoskohtainen opiskeluhuolto-</a:t>
            </a:r>
            <a:endParaRPr lang="fi-FI"/>
          </a:p>
          <a:p>
            <a:pPr>
              <a:tabLst>
                <a:tab pos="288000" algn="l"/>
              </a:tabLst>
            </a:pPr>
            <a:r>
              <a:rPr lang="fi-FI" sz="1400" b="1"/>
              <a:t>ryhmä</a:t>
            </a:r>
            <a:endParaRPr lang="fi-FI" sz="1400" b="1">
              <a:ea typeface="Verdana"/>
            </a:endParaRPr>
          </a:p>
          <a:p>
            <a:pPr marL="179705" indent="-179705">
              <a:spcAft>
                <a:spcPts val="600"/>
              </a:spcAft>
              <a:buFont typeface="Arial" panose="020B0604020202020204" pitchFamily="34" charset="0"/>
              <a:buChar char="•"/>
            </a:pPr>
            <a:endParaRPr lang="fi-FI" sz="1200">
              <a:ea typeface="Verdana"/>
            </a:endParaRPr>
          </a:p>
        </p:txBody>
      </p:sp>
      <p:pic>
        <p:nvPicPr>
          <p:cNvPr id="21" name="Graphic 42">
            <a:extLst>
              <a:ext uri="{FF2B5EF4-FFF2-40B4-BE49-F238E27FC236}">
                <a16:creationId xmlns:a16="http://schemas.microsoft.com/office/drawing/2014/main" id="{0517CBCA-EF83-8ED2-EBEA-013E5526F3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73988" y="4476181"/>
            <a:ext cx="843404" cy="843404"/>
          </a:xfrm>
          <a:prstGeom prst="rect">
            <a:avLst/>
          </a:prstGeom>
        </p:spPr>
      </p:pic>
      <p:sp>
        <p:nvSpPr>
          <p:cNvPr id="4" name="Dian numeron paikkamerkki 3">
            <a:extLst>
              <a:ext uri="{FF2B5EF4-FFF2-40B4-BE49-F238E27FC236}">
                <a16:creationId xmlns:a16="http://schemas.microsoft.com/office/drawing/2014/main" id="{2514E6F6-DF0B-446C-A584-A7A8E3F1462A}"/>
              </a:ext>
            </a:extLst>
          </p:cNvPr>
          <p:cNvSpPr>
            <a:spLocks noGrp="1"/>
          </p:cNvSpPr>
          <p:nvPr>
            <p:ph type="sldNum" sz="quarter" idx="12"/>
          </p:nvPr>
        </p:nvSpPr>
        <p:spPr/>
        <p:txBody>
          <a:bodyPr/>
          <a:lstStyle/>
          <a:p>
            <a:fld id="{CCD26548-A701-4132-A0A2-A9B09A70FF4B}" type="slidenum">
              <a:rPr lang="fi-FI" smtClean="0"/>
              <a:t>2</a:t>
            </a:fld>
            <a:endParaRPr lang="fi-FI"/>
          </a:p>
        </p:txBody>
      </p:sp>
      <p:pic>
        <p:nvPicPr>
          <p:cNvPr id="13" name="Dia3-talodia">
            <a:hlinkClick r:id="" action="ppaction://media"/>
            <a:extLst>
              <a:ext uri="{FF2B5EF4-FFF2-40B4-BE49-F238E27FC236}">
                <a16:creationId xmlns:a16="http://schemas.microsoft.com/office/drawing/2014/main" id="{3B9C19B6-2B31-4E98-A2C7-E9A9C3D1015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967426" y="5745300"/>
            <a:ext cx="487363" cy="487363"/>
          </a:xfrm>
          <a:prstGeom prst="rect">
            <a:avLst/>
          </a:prstGeom>
        </p:spPr>
      </p:pic>
    </p:spTree>
    <p:extLst>
      <p:ext uri="{BB962C8B-B14F-4D97-AF65-F5344CB8AC3E}">
        <p14:creationId xmlns:p14="http://schemas.microsoft.com/office/powerpoint/2010/main" val="650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30" fill="hold"/>
                                        <p:tgtEl>
                                          <p:spTgt spid="13"/>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 fill="hold"/>
                                        <p:tgtEl>
                                          <p:spTgt spid="8"/>
                                        </p:tgtEl>
                                        <p:attrNameLst>
                                          <p:attrName>ppt_w</p:attrName>
                                        </p:attrNameLst>
                                      </p:cBhvr>
                                      <p:tavLst>
                                        <p:tav tm="0">
                                          <p:val>
                                            <p:fltVal val="0"/>
                                          </p:val>
                                        </p:tav>
                                        <p:tav tm="100000">
                                          <p:val>
                                            <p:strVal val="#ppt_w"/>
                                          </p:val>
                                        </p:tav>
                                      </p:tavLst>
                                    </p:anim>
                                    <p:anim calcmode="lin" valueType="num">
                                      <p:cBhvr>
                                        <p:cTn id="10" dur="10" fill="hold"/>
                                        <p:tgtEl>
                                          <p:spTgt spid="8"/>
                                        </p:tgtEl>
                                        <p:attrNameLst>
                                          <p:attrName>ppt_h</p:attrName>
                                        </p:attrNameLst>
                                      </p:cBhvr>
                                      <p:tavLst>
                                        <p:tav tm="0">
                                          <p:val>
                                            <p:fltVal val="0"/>
                                          </p:val>
                                        </p:tav>
                                        <p:tav tm="100000">
                                          <p:val>
                                            <p:strVal val="#ppt_h"/>
                                          </p:val>
                                        </p:tav>
                                      </p:tavLst>
                                    </p:anim>
                                    <p:animEffect transition="in" filter="fade">
                                      <p:cBhvr>
                                        <p:cTn id="11" dur="10"/>
                                        <p:tgtEl>
                                          <p:spTgt spid="8"/>
                                        </p:tgtEl>
                                      </p:cBhvr>
                                    </p:animEffect>
                                  </p:childTnLst>
                                </p:cTn>
                              </p:par>
                              <p:par>
                                <p:cTn id="12" presetID="1" presetClass="entr" presetSubtype="0" fill="hold" grpId="0" nodeType="withEffect">
                                  <p:stCondLst>
                                    <p:cond delay="18000"/>
                                  </p:stCondLst>
                                  <p:childTnLst>
                                    <p:set>
                                      <p:cBhvr>
                                        <p:cTn id="13" dur="1" fill="hold">
                                          <p:stCondLst>
                                            <p:cond delay="9"/>
                                          </p:stCondLst>
                                        </p:cTn>
                                        <p:tgtEl>
                                          <p:spTgt spid="11"/>
                                        </p:tgtEl>
                                        <p:attrNameLst>
                                          <p:attrName>style.visibility</p:attrName>
                                        </p:attrNameLst>
                                      </p:cBhvr>
                                      <p:to>
                                        <p:strVal val="visible"/>
                                      </p:to>
                                    </p:set>
                                  </p:childTnLst>
                                </p:cTn>
                              </p:par>
                              <p:par>
                                <p:cTn id="14" presetID="1" presetClass="entr" presetSubtype="0" fill="hold" grpId="0" nodeType="withEffect">
                                  <p:stCondLst>
                                    <p:cond delay="32000"/>
                                  </p:stCondLst>
                                  <p:childTnLst>
                                    <p:set>
                                      <p:cBhvr>
                                        <p:cTn id="15" dur="1" fill="hold">
                                          <p:stCondLst>
                                            <p:cond delay="9"/>
                                          </p:stCondLst>
                                        </p:cTn>
                                        <p:tgtEl>
                                          <p:spTgt spid="10"/>
                                        </p:tgtEl>
                                        <p:attrNameLst>
                                          <p:attrName>style.visibility</p:attrName>
                                        </p:attrNameLst>
                                      </p:cBhvr>
                                      <p:to>
                                        <p:strVal val="visible"/>
                                      </p:to>
                                    </p:set>
                                  </p:childTnLst>
                                </p:cTn>
                              </p:par>
                              <p:par>
                                <p:cTn id="16" presetID="1" presetClass="entr" presetSubtype="0" fill="hold" grpId="0" nodeType="withEffect">
                                  <p:stCondLst>
                                    <p:cond delay="3900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450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510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8" grpId="0"/>
      <p:bldP spid="10" grpId="0"/>
      <p:bldP spid="14" grpId="0"/>
      <p:bldP spid="15" grpId="0"/>
      <p:bldP spid="6"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CC07326A-40F4-4509-9D08-0F65AF2A7505}"/>
              </a:ext>
            </a:extLst>
          </p:cNvPr>
          <p:cNvSpPr>
            <a:spLocks noGrp="1"/>
          </p:cNvSpPr>
          <p:nvPr>
            <p:ph type="sldNum" sz="quarter" idx="12"/>
          </p:nvPr>
        </p:nvSpPr>
        <p:spPr/>
        <p:txBody>
          <a:bodyPr/>
          <a:lstStyle/>
          <a:p>
            <a:fld id="{CCD26548-A701-4132-A0A2-A9B09A70FF4B}" type="slidenum">
              <a:rPr lang="fi-FI" smtClean="0"/>
              <a:t>3</a:t>
            </a:fld>
            <a:endParaRPr lang="fi-FI"/>
          </a:p>
        </p:txBody>
      </p:sp>
      <p:sp>
        <p:nvSpPr>
          <p:cNvPr id="6" name="Tekstiruutu 5">
            <a:extLst>
              <a:ext uri="{FF2B5EF4-FFF2-40B4-BE49-F238E27FC236}">
                <a16:creationId xmlns:a16="http://schemas.microsoft.com/office/drawing/2014/main" id="{A6A5FD6E-3ADA-4D43-BB22-C7B86CCF147B}"/>
              </a:ext>
            </a:extLst>
          </p:cNvPr>
          <p:cNvSpPr txBox="1"/>
          <p:nvPr/>
        </p:nvSpPr>
        <p:spPr>
          <a:xfrm>
            <a:off x="630367" y="764891"/>
            <a:ext cx="11097457" cy="3970318"/>
          </a:xfrm>
          <a:prstGeom prst="rect">
            <a:avLst/>
          </a:prstGeom>
          <a:noFill/>
        </p:spPr>
        <p:txBody>
          <a:bodyPr wrap="square" lIns="91440" tIns="45720" rIns="91440" bIns="45720" anchor="t">
            <a:spAutoFit/>
          </a:bodyPr>
          <a:lstStyle/>
          <a:p>
            <a:pPr fontAlgn="base"/>
            <a:r>
              <a:rPr lang="fi-FI">
                <a:ea typeface="Verdana"/>
              </a:rPr>
              <a:t>Diasarjassa esitellään opiskeluhuollon moniammatillista yhteistyötä</a:t>
            </a:r>
          </a:p>
          <a:p>
            <a:pPr fontAlgn="base"/>
            <a:endParaRPr lang="fi-FI">
              <a:ea typeface="Verdana"/>
            </a:endParaRPr>
          </a:p>
          <a:p>
            <a:pPr fontAlgn="base"/>
            <a:endParaRPr lang="fi-FI">
              <a:ea typeface="Verdana"/>
            </a:endParaRPr>
          </a:p>
          <a:p>
            <a:endParaRPr lang="fi-FI">
              <a:ea typeface="Verdana"/>
            </a:endParaRPr>
          </a:p>
          <a:p>
            <a:pPr fontAlgn="base"/>
            <a:endParaRPr lang="fi-FI">
              <a:ea typeface="+mj-lt"/>
              <a:cs typeface="+mj-lt"/>
            </a:endParaRPr>
          </a:p>
          <a:p>
            <a:pPr algn="l" rtl="0" fontAlgn="base"/>
            <a:r>
              <a:rPr lang="fi-FI" b="1">
                <a:ea typeface="+mj-lt"/>
                <a:cs typeface="+mj-lt"/>
              </a:rPr>
              <a:t>Dioissa käytettäviä käsitteitä</a:t>
            </a:r>
          </a:p>
          <a:p>
            <a:pPr algn="l"/>
            <a:endParaRPr lang="fi-FI" b="1" i="0" u="none" strike="noStrike">
              <a:effectLst/>
              <a:ea typeface="Verdana"/>
            </a:endParaRPr>
          </a:p>
          <a:p>
            <a:pPr fontAlgn="base"/>
            <a:endParaRPr lang="fi-FI"/>
          </a:p>
          <a:p>
            <a:pPr algn="l" rtl="0" fontAlgn="base"/>
            <a:r>
              <a:rPr lang="fi-FI" b="0" i="0" u="none" strike="noStrike">
                <a:effectLst/>
              </a:rPr>
              <a:t>Opiskelija = esikoululainen, peruskoulun oppilas ja 2.asteen opiskelija </a:t>
            </a:r>
            <a:r>
              <a:rPr lang="en-US" b="0" i="0">
                <a:effectLst/>
              </a:rPr>
              <a:t>​</a:t>
            </a:r>
            <a:endParaRPr lang="en-US" b="0" i="0">
              <a:effectLst/>
              <a:ea typeface="Verdana"/>
            </a:endParaRPr>
          </a:p>
          <a:p>
            <a:pPr algn="l" rtl="0" fontAlgn="base"/>
            <a:r>
              <a:rPr lang="fi-FI" b="0" i="0">
                <a:effectLst/>
              </a:rPr>
              <a:t>​</a:t>
            </a:r>
            <a:endParaRPr lang="fi-FI" b="0" i="0">
              <a:effectLst/>
              <a:ea typeface="Verdana"/>
            </a:endParaRPr>
          </a:p>
          <a:p>
            <a:pPr fontAlgn="base"/>
            <a:r>
              <a:rPr lang="fi-FI" b="0" i="0" u="none" strike="noStrike">
                <a:effectLst/>
              </a:rPr>
              <a:t>Oppilaitos = esiopetusyksikkö, </a:t>
            </a:r>
            <a:r>
              <a:rPr lang="fi-FI"/>
              <a:t>peruskoulu, lukio ja ammatillinen oppilaitos</a:t>
            </a:r>
            <a:endParaRPr lang="fi-FI" b="0" i="0">
              <a:effectLst/>
              <a:ea typeface="Verdana"/>
            </a:endParaRPr>
          </a:p>
          <a:p>
            <a:pPr algn="l" rtl="0" fontAlgn="base">
              <a:buFont typeface="Arial" panose="020B0604020202020204" pitchFamily="34" charset="0"/>
              <a:buChar char="•"/>
            </a:pPr>
            <a:endParaRPr lang="fi-FI" b="0" i="0">
              <a:effectLst/>
            </a:endParaRPr>
          </a:p>
          <a:p>
            <a:pPr algn="l" rtl="0" fontAlgn="base"/>
            <a:r>
              <a:rPr lang="fi-FI" b="0" i="0" u="none" strike="noStrike">
                <a:effectLst/>
              </a:rPr>
              <a:t>Opiskeluhuollon toimijat = kuraattori, lääkäri, psykologi, terveydenhoitaja</a:t>
            </a:r>
            <a:r>
              <a:rPr lang="en-US" b="0" i="0">
                <a:effectLst/>
              </a:rPr>
              <a:t>​</a:t>
            </a:r>
            <a:endParaRPr lang="en-US" b="0" i="0">
              <a:effectLst/>
              <a:ea typeface="Verdana"/>
            </a:endParaRPr>
          </a:p>
          <a:p>
            <a:pPr algn="l" rtl="0" fontAlgn="base">
              <a:buFont typeface="Arial" panose="020B0604020202020204" pitchFamily="34" charset="0"/>
              <a:buChar char="•"/>
            </a:pPr>
            <a:endParaRPr lang="fi-FI" b="0" i="0">
              <a:solidFill>
                <a:srgbClr val="000000"/>
              </a:solidFill>
              <a:effectLst/>
              <a:latin typeface="Arial" panose="020B0604020202020204" pitchFamily="34" charset="0"/>
            </a:endParaRPr>
          </a:p>
        </p:txBody>
      </p:sp>
      <p:pic>
        <p:nvPicPr>
          <p:cNvPr id="4" name="Dia2-Uusi Käsitteet">
            <a:hlinkClick r:id="" action="ppaction://media"/>
            <a:extLst>
              <a:ext uri="{FF2B5EF4-FFF2-40B4-BE49-F238E27FC236}">
                <a16:creationId xmlns:a16="http://schemas.microsoft.com/office/drawing/2014/main" id="{BC5CF65A-F7CA-40BA-AD14-FA48DDEE96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207" y="530176"/>
            <a:ext cx="487363" cy="487363"/>
          </a:xfrm>
          <a:prstGeom prst="rect">
            <a:avLst/>
          </a:prstGeom>
        </p:spPr>
      </p:pic>
    </p:spTree>
    <p:extLst>
      <p:ext uri="{BB962C8B-B14F-4D97-AF65-F5344CB8AC3E}">
        <p14:creationId xmlns:p14="http://schemas.microsoft.com/office/powerpoint/2010/main" val="3391870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49AC01-70C2-4D18-2D77-17E8D7C251F1}"/>
              </a:ext>
            </a:extLst>
          </p:cNvPr>
          <p:cNvSpPr>
            <a:spLocks noGrp="1"/>
          </p:cNvSpPr>
          <p:nvPr>
            <p:ph type="title"/>
          </p:nvPr>
        </p:nvSpPr>
        <p:spPr>
          <a:xfrm>
            <a:off x="240144" y="832328"/>
            <a:ext cx="9955306" cy="1035424"/>
          </a:xfrm>
        </p:spPr>
        <p:txBody>
          <a:bodyPr/>
          <a:lstStyle/>
          <a:p>
            <a:r>
              <a:rPr lang="fi-FI" sz="2800">
                <a:ea typeface="+mj-lt"/>
                <a:cs typeface="+mj-lt"/>
              </a:rPr>
              <a:t>Oppilaitoskohtainen opiskeluhuoltoryhmä</a:t>
            </a:r>
            <a:endParaRPr lang="fi-FI" sz="2800"/>
          </a:p>
        </p:txBody>
      </p:sp>
      <p:sp>
        <p:nvSpPr>
          <p:cNvPr id="3" name="Sisällön paikkamerkki 2">
            <a:extLst>
              <a:ext uri="{FF2B5EF4-FFF2-40B4-BE49-F238E27FC236}">
                <a16:creationId xmlns:a16="http://schemas.microsoft.com/office/drawing/2014/main" id="{3DCF6B5F-A797-0BE5-5026-457529BA854C}"/>
              </a:ext>
            </a:extLst>
          </p:cNvPr>
          <p:cNvSpPr>
            <a:spLocks noGrp="1"/>
          </p:cNvSpPr>
          <p:nvPr>
            <p:ph idx="1"/>
          </p:nvPr>
        </p:nvSpPr>
        <p:spPr>
          <a:xfrm>
            <a:off x="396765" y="3969465"/>
            <a:ext cx="9955306" cy="3473178"/>
          </a:xfrm>
        </p:spPr>
        <p:txBody>
          <a:bodyPr/>
          <a:lstStyle/>
          <a:p>
            <a:pPr marL="0" indent="0">
              <a:lnSpc>
                <a:spcPct val="100000"/>
              </a:lnSpc>
              <a:spcBef>
                <a:spcPts val="0"/>
              </a:spcBef>
              <a:buNone/>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endParaRPr lang="fi-FI" sz="1400">
              <a:ea typeface="Verdana"/>
            </a:endParaRPr>
          </a:p>
        </p:txBody>
      </p:sp>
      <p:sp>
        <p:nvSpPr>
          <p:cNvPr id="5" name="Dian numeron paikkamerkki 4">
            <a:extLst>
              <a:ext uri="{FF2B5EF4-FFF2-40B4-BE49-F238E27FC236}">
                <a16:creationId xmlns:a16="http://schemas.microsoft.com/office/drawing/2014/main" id="{9B7191E9-95C9-D879-6E5B-D4E946D52BED}"/>
              </a:ext>
            </a:extLst>
          </p:cNvPr>
          <p:cNvSpPr>
            <a:spLocks noGrp="1"/>
          </p:cNvSpPr>
          <p:nvPr>
            <p:ph type="sldNum" sz="quarter" idx="12"/>
          </p:nvPr>
        </p:nvSpPr>
        <p:spPr/>
        <p:txBody>
          <a:bodyPr/>
          <a:lstStyle/>
          <a:p>
            <a:fld id="{CCD26548-A701-4132-A0A2-A9B09A70FF4B}" type="slidenum">
              <a:rPr lang="fi-FI" smtClean="0"/>
              <a:t>4</a:t>
            </a:fld>
            <a:endParaRPr lang="fi-FI"/>
          </a:p>
        </p:txBody>
      </p:sp>
      <p:pic>
        <p:nvPicPr>
          <p:cNvPr id="6" name="Kuva 6">
            <a:extLst>
              <a:ext uri="{FF2B5EF4-FFF2-40B4-BE49-F238E27FC236}">
                <a16:creationId xmlns:a16="http://schemas.microsoft.com/office/drawing/2014/main" id="{D337ECF2-3878-A153-F8EC-CDD841F400FA}"/>
              </a:ext>
            </a:extLst>
          </p:cNvPr>
          <p:cNvPicPr>
            <a:picLocks noChangeAspect="1"/>
          </p:cNvPicPr>
          <p:nvPr/>
        </p:nvPicPr>
        <p:blipFill rotWithShape="1">
          <a:blip r:embed="rId5"/>
          <a:srcRect t="1871" r="4994"/>
          <a:stretch/>
        </p:blipFill>
        <p:spPr>
          <a:xfrm>
            <a:off x="8766928" y="154676"/>
            <a:ext cx="3354610" cy="1923804"/>
          </a:xfrm>
          <a:prstGeom prst="rect">
            <a:avLst/>
          </a:prstGeom>
        </p:spPr>
      </p:pic>
      <p:sp>
        <p:nvSpPr>
          <p:cNvPr id="4" name="Tekstiruutu 3">
            <a:extLst>
              <a:ext uri="{FF2B5EF4-FFF2-40B4-BE49-F238E27FC236}">
                <a16:creationId xmlns:a16="http://schemas.microsoft.com/office/drawing/2014/main" id="{8F2B9CC5-1973-441A-A1A7-B13439D2C23F}"/>
              </a:ext>
            </a:extLst>
          </p:cNvPr>
          <p:cNvSpPr txBox="1"/>
          <p:nvPr/>
        </p:nvSpPr>
        <p:spPr>
          <a:xfrm>
            <a:off x="561363" y="2280481"/>
            <a:ext cx="9189611" cy="646331"/>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b="1">
                <a:ea typeface="Verdana"/>
              </a:rPr>
              <a:t>on monialainen</a:t>
            </a:r>
            <a:r>
              <a:rPr lang="fi-FI" sz="1400">
                <a:ea typeface="Verdana"/>
              </a:rPr>
              <a:t>. Ryhmää johtaa oppilaitoksen rehtori. Rehtorin lisäksi ryhmän muita  jäseniä ovat opiskeluhuollon toimijat, erityisopettaja, opinto-ohjaaja, opettajakunnan jäsen sekä opiskelijakunnan ja huoltajien edustajat. Ryhmään voi kuulua myös muiden toimijoiden edustajia. </a:t>
            </a:r>
            <a:endParaRPr lang="en-US" sz="1400">
              <a:ea typeface="+mn-lt"/>
              <a:cs typeface="+mn-lt"/>
            </a:endParaRPr>
          </a:p>
        </p:txBody>
      </p:sp>
      <p:sp>
        <p:nvSpPr>
          <p:cNvPr id="7" name="Tekstiruutu 6">
            <a:extLst>
              <a:ext uri="{FF2B5EF4-FFF2-40B4-BE49-F238E27FC236}">
                <a16:creationId xmlns:a16="http://schemas.microsoft.com/office/drawing/2014/main" id="{B67C581D-D9DF-4C7C-BAB0-21A2DEFFADEC}"/>
              </a:ext>
            </a:extLst>
          </p:cNvPr>
          <p:cNvSpPr txBox="1"/>
          <p:nvPr/>
        </p:nvSpPr>
        <p:spPr>
          <a:xfrm flipH="1">
            <a:off x="561363" y="3253030"/>
            <a:ext cx="9828012" cy="430887"/>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b="1">
                <a:ea typeface="Verdana"/>
              </a:rPr>
              <a:t>suunnittelee, arvioi ja kehittää toimintaansa vuosittain</a:t>
            </a:r>
            <a:r>
              <a:rPr lang="fi-FI" sz="1400">
                <a:ea typeface="Verdana"/>
              </a:rPr>
              <a:t>. Ryhmässä käsitellyt asiat dokumentoidaan oppilaitoskohtaiseen opiskeluhuoltosuunnitelmaan.</a:t>
            </a:r>
            <a:endParaRPr lang="en-US" sz="1400">
              <a:ea typeface="+mn-lt"/>
              <a:cs typeface="+mn-lt"/>
            </a:endParaRPr>
          </a:p>
        </p:txBody>
      </p:sp>
      <p:sp>
        <p:nvSpPr>
          <p:cNvPr id="8" name="Tekstiruutu 7">
            <a:extLst>
              <a:ext uri="{FF2B5EF4-FFF2-40B4-BE49-F238E27FC236}">
                <a16:creationId xmlns:a16="http://schemas.microsoft.com/office/drawing/2014/main" id="{1D770B43-BAE6-44C4-949F-51BCF89639F7}"/>
              </a:ext>
            </a:extLst>
          </p:cNvPr>
          <p:cNvSpPr txBox="1"/>
          <p:nvPr/>
        </p:nvSpPr>
        <p:spPr>
          <a:xfrm flipH="1">
            <a:off x="561363" y="4087174"/>
            <a:ext cx="10173923" cy="430887"/>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b="1">
                <a:ea typeface="Verdana"/>
              </a:rPr>
              <a:t>työskentelee yhteisöllisesti ja ennaltaehkäisevästi. </a:t>
            </a:r>
            <a:r>
              <a:rPr lang="fi-FI" sz="1400">
                <a:ea typeface="Verdana"/>
              </a:rPr>
              <a:t>Työn kohteena voi olla ryhmä, luokka tai koko yhteisö. Asioita käsitellään yleisellä ja yhteisöllisellä tasolla. </a:t>
            </a:r>
            <a:endParaRPr lang="en-US" sz="1400">
              <a:ea typeface="+mn-lt"/>
              <a:cs typeface="+mn-lt"/>
            </a:endParaRPr>
          </a:p>
        </p:txBody>
      </p:sp>
      <p:sp>
        <p:nvSpPr>
          <p:cNvPr id="12" name="Tekstiruutu 11">
            <a:extLst>
              <a:ext uri="{FF2B5EF4-FFF2-40B4-BE49-F238E27FC236}">
                <a16:creationId xmlns:a16="http://schemas.microsoft.com/office/drawing/2014/main" id="{F6D099EC-2B7F-4932-89FF-1EC6C9460F9B}"/>
              </a:ext>
            </a:extLst>
          </p:cNvPr>
          <p:cNvSpPr txBox="1"/>
          <p:nvPr/>
        </p:nvSpPr>
        <p:spPr>
          <a:xfrm>
            <a:off x="561363" y="4915949"/>
            <a:ext cx="9626110" cy="430887"/>
          </a:xfrm>
          <a:prstGeom prst="rect">
            <a:avLst/>
          </a:prstGeom>
          <a:noFill/>
        </p:spPr>
        <p:txBody>
          <a:bodyPr wrap="square" lIns="0" tIns="0" rIns="0" bIns="0" rtlCol="0" anchor="t">
            <a:spAutoFit/>
          </a:bodyPr>
          <a:lstStyle/>
          <a:p>
            <a:pPr marL="285750" indent="-285750">
              <a:lnSpc>
                <a:spcPct val="100000"/>
              </a:lnSpc>
              <a:spcBef>
                <a:spcPts val="0"/>
              </a:spcBef>
              <a:buFont typeface="Arial" panose="020B0604020202020204" pitchFamily="34" charset="0"/>
              <a:buChar char="•"/>
            </a:pPr>
            <a:r>
              <a:rPr lang="fi-FI" sz="1400">
                <a:ea typeface="Verdana"/>
              </a:rPr>
              <a:t>Lukuvuoden alussa opiskeluhuoltoryhmässä on hyvä sopia ja käydä läpi yksikön sisäiset konsultaatiokäytänteet.</a:t>
            </a:r>
            <a:endParaRPr lang="en-US" sz="1400">
              <a:ea typeface="+mn-lt"/>
              <a:cs typeface="+mn-lt"/>
            </a:endParaRPr>
          </a:p>
        </p:txBody>
      </p:sp>
      <p:pic>
        <p:nvPicPr>
          <p:cNvPr id="9" name="Dia5-Oppilaitoskohtainen opiskeluhuoltoryhmä">
            <a:hlinkClick r:id="" action="ppaction://media"/>
            <a:extLst>
              <a:ext uri="{FF2B5EF4-FFF2-40B4-BE49-F238E27FC236}">
                <a16:creationId xmlns:a16="http://schemas.microsoft.com/office/drawing/2014/main" id="{6BCD0FDB-DC4F-4830-9CEE-09E23CF7A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7500" y="5573803"/>
            <a:ext cx="487363" cy="487363"/>
          </a:xfrm>
          <a:prstGeom prst="rect">
            <a:avLst/>
          </a:prstGeom>
        </p:spPr>
      </p:pic>
    </p:spTree>
    <p:extLst>
      <p:ext uri="{BB962C8B-B14F-4D97-AF65-F5344CB8AC3E}">
        <p14:creationId xmlns:p14="http://schemas.microsoft.com/office/powerpoint/2010/main" val="16287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3D6A-B33B-4735-87F3-35ED24A770F9}"/>
              </a:ext>
            </a:extLst>
          </p:cNvPr>
          <p:cNvSpPr>
            <a:spLocks noGrp="1"/>
          </p:cNvSpPr>
          <p:nvPr>
            <p:ph type="title"/>
          </p:nvPr>
        </p:nvSpPr>
        <p:spPr>
          <a:xfrm>
            <a:off x="596786" y="108124"/>
            <a:ext cx="10894046" cy="1312737"/>
          </a:xfrm>
        </p:spPr>
        <p:txBody>
          <a:bodyPr>
            <a:normAutofit/>
          </a:bodyPr>
          <a:lstStyle/>
          <a:p>
            <a:pPr algn="ctr"/>
            <a:r>
              <a:rPr lang="fi-FI" sz="3600" b="1">
                <a:latin typeface="Verdana"/>
                <a:ea typeface="Verdana"/>
              </a:rPr>
              <a:t>Opiskeluhuollon monitoimijainen yhteistyö oppilaan tukemiseksi</a:t>
            </a:r>
            <a:endParaRPr lang="en-US"/>
          </a:p>
        </p:txBody>
      </p:sp>
      <p:sp>
        <p:nvSpPr>
          <p:cNvPr id="5" name="TextBox 4">
            <a:extLst>
              <a:ext uri="{FF2B5EF4-FFF2-40B4-BE49-F238E27FC236}">
                <a16:creationId xmlns:a16="http://schemas.microsoft.com/office/drawing/2014/main" id="{19729EA4-4F36-4063-8B7C-A2EABDA84312}"/>
              </a:ext>
            </a:extLst>
          </p:cNvPr>
          <p:cNvSpPr txBox="1"/>
          <p:nvPr/>
        </p:nvSpPr>
        <p:spPr>
          <a:xfrm>
            <a:off x="840115" y="1479948"/>
            <a:ext cx="5016255" cy="2733395"/>
          </a:xfrm>
          <a:prstGeom prst="rect">
            <a:avLst/>
          </a:prstGeom>
          <a:solidFill>
            <a:srgbClr val="63B4EC"/>
          </a:solidFill>
          <a:ln>
            <a:noFill/>
          </a:ln>
        </p:spPr>
        <p:txBody>
          <a:bodyPr wrap="square" lIns="180000" tIns="180000" rIns="180000" bIns="180000" numCol="2" rtlCol="0" anchor="t">
            <a:spAutoFit/>
          </a:bodyPr>
          <a:lstStyle/>
          <a:p>
            <a:pPr algn="l">
              <a:spcAft>
                <a:spcPts val="1200"/>
              </a:spcAft>
            </a:pPr>
            <a:r>
              <a:rPr lang="fi-FI" sz="1600" b="1" dirty="0">
                <a:latin typeface="Verdana"/>
                <a:ea typeface="Verdana"/>
              </a:rPr>
              <a:t>Terveydenhoitaja</a:t>
            </a:r>
          </a:p>
          <a:p>
            <a:pPr marL="171450" indent="-171450" defTabSz="514337" fontAlgn="base">
              <a:buFont typeface="Calibri"/>
              <a:buChar char="-"/>
              <a:defRPr/>
            </a:pPr>
            <a:r>
              <a:rPr lang="fi-FI" sz="1600" dirty="0">
                <a:solidFill>
                  <a:srgbClr val="000000"/>
                </a:solidFill>
                <a:cs typeface="Arial"/>
              </a:rPr>
              <a:t>Säännölliset, asetuksen mukaiset  terveystarkastukset</a:t>
            </a:r>
            <a:endParaRPr lang="fi-FI" sz="1600" dirty="0">
              <a:ea typeface="Verdana"/>
            </a:endParaRPr>
          </a:p>
          <a:p>
            <a:pPr marL="160655" indent="-160655" defTabSz="514337" fontAlgn="base">
              <a:buFontTx/>
              <a:buChar char="-"/>
              <a:defRPr/>
            </a:pPr>
            <a:r>
              <a:rPr lang="fi-FI" sz="1600" dirty="0">
                <a:solidFill>
                  <a:srgbClr val="000000"/>
                </a:solidFill>
              </a:rPr>
              <a:t>Hyvinvointia ja terveyttä tukevat elämäntavat</a:t>
            </a:r>
            <a:endParaRPr lang="fi-FI" sz="1600" dirty="0">
              <a:solidFill>
                <a:srgbClr val="000000"/>
              </a:solidFill>
              <a:cs typeface="Arial"/>
            </a:endParaRPr>
          </a:p>
          <a:p>
            <a:pPr marL="160655" indent="-160655" defTabSz="514337" fontAlgn="base">
              <a:buFontTx/>
              <a:buChar char="-"/>
              <a:defRPr/>
            </a:pPr>
            <a:r>
              <a:rPr lang="fi-FI" sz="1600" dirty="0">
                <a:solidFill>
                  <a:srgbClr val="000000"/>
                </a:solidFill>
              </a:rPr>
              <a:t>Ihmissuhteet </a:t>
            </a:r>
          </a:p>
          <a:p>
            <a:pPr marL="160655" indent="-160655" defTabSz="514337">
              <a:buFontTx/>
              <a:buChar char="-"/>
              <a:defRPr/>
            </a:pPr>
            <a:endParaRPr lang="fi-FI" sz="1600" dirty="0">
              <a:solidFill>
                <a:srgbClr val="000000"/>
              </a:solidFill>
            </a:endParaRPr>
          </a:p>
          <a:p>
            <a:pPr marL="160655" indent="-160655" defTabSz="514337">
              <a:buFontTx/>
              <a:buChar char="-"/>
              <a:defRPr/>
            </a:pPr>
            <a:endParaRPr lang="fi-FI" sz="1600" dirty="0">
              <a:solidFill>
                <a:srgbClr val="000000"/>
              </a:solidFill>
            </a:endParaRPr>
          </a:p>
          <a:p>
            <a:pPr marL="160655" indent="-160655" defTabSz="514337">
              <a:buFontTx/>
              <a:buChar char="-"/>
              <a:defRPr/>
            </a:pPr>
            <a:r>
              <a:rPr lang="fi-FI" sz="1600" dirty="0">
                <a:solidFill>
                  <a:srgbClr val="000000"/>
                </a:solidFill>
              </a:rPr>
              <a:t>Vanhemmuuden tukeminen </a:t>
            </a:r>
            <a:endParaRPr lang="fi-FI" sz="1600" dirty="0">
              <a:solidFill>
                <a:srgbClr val="000000"/>
              </a:solidFill>
              <a:cs typeface="Arial" panose="020B0604020202020204"/>
            </a:endParaRPr>
          </a:p>
          <a:p>
            <a:pPr marL="160655" indent="-160655" defTabSz="514337">
              <a:buFontTx/>
              <a:buChar char="-"/>
              <a:defRPr/>
            </a:pPr>
            <a:r>
              <a:rPr lang="fi-FI" sz="1600" dirty="0">
                <a:solidFill>
                  <a:srgbClr val="000000"/>
                </a:solidFill>
                <a:cs typeface="Arial" panose="020B0604020202020204"/>
              </a:rPr>
              <a:t>Seksuaaliterveys</a:t>
            </a:r>
          </a:p>
          <a:p>
            <a:pPr marL="160655" lvl="0" indent="-160655" defTabSz="514337" fontAlgn="base">
              <a:buFontTx/>
              <a:buChar char="-"/>
              <a:defRPr/>
            </a:pPr>
            <a:r>
              <a:rPr lang="fi-FI" sz="1600" dirty="0">
                <a:solidFill>
                  <a:srgbClr val="000000"/>
                </a:solidFill>
              </a:rPr>
              <a:t>Mielen hyvinvointi</a:t>
            </a:r>
            <a:endParaRPr lang="fi-FI" sz="1600" dirty="0">
              <a:solidFill>
                <a:srgbClr val="000000"/>
              </a:solidFill>
              <a:cs typeface="Arial"/>
            </a:endParaRPr>
          </a:p>
          <a:p>
            <a:pPr marL="171450" indent="-171450" defTabSz="514337">
              <a:buFont typeface="Calibri"/>
              <a:buChar char="-"/>
              <a:defRPr/>
            </a:pPr>
            <a:r>
              <a:rPr lang="fi-FI" sz="1600" dirty="0">
                <a:solidFill>
                  <a:srgbClr val="000000"/>
                </a:solidFill>
                <a:cs typeface="Arial"/>
              </a:rPr>
              <a:t>Hyvinvoinnin  ja opiskelukyvyn tukeminen </a:t>
            </a:r>
          </a:p>
          <a:p>
            <a:pPr algn="l">
              <a:spcAft>
                <a:spcPts val="1200"/>
              </a:spcAft>
            </a:pPr>
            <a:endParaRPr lang="fi-FI" sz="1600" b="1" dirty="0">
              <a:latin typeface="Verdana"/>
              <a:ea typeface="Verdana"/>
            </a:endParaRPr>
          </a:p>
          <a:p>
            <a:pPr marL="179705" indent="-179705">
              <a:spcAft>
                <a:spcPts val="600"/>
              </a:spcAft>
              <a:buFont typeface="Arial" panose="020B0604020202020204" pitchFamily="34" charset="0"/>
              <a:buChar char="•"/>
            </a:pPr>
            <a:endParaRPr lang="fi-FI" sz="1200" dirty="0">
              <a:latin typeface="Verdana"/>
              <a:ea typeface="Verdana"/>
            </a:endParaRPr>
          </a:p>
        </p:txBody>
      </p:sp>
      <p:sp>
        <p:nvSpPr>
          <p:cNvPr id="6" name="TextBox 5">
            <a:extLst>
              <a:ext uri="{FF2B5EF4-FFF2-40B4-BE49-F238E27FC236}">
                <a16:creationId xmlns:a16="http://schemas.microsoft.com/office/drawing/2014/main" id="{15329C50-B6FD-40F9-8959-A404C8E2330B}"/>
              </a:ext>
            </a:extLst>
          </p:cNvPr>
          <p:cNvSpPr txBox="1"/>
          <p:nvPr/>
        </p:nvSpPr>
        <p:spPr>
          <a:xfrm>
            <a:off x="6407602" y="3676800"/>
            <a:ext cx="5017959" cy="2447277"/>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1600" b="1" dirty="0">
                <a:latin typeface="Verdana" panose="020B0604030504040204" pitchFamily="34" charset="0"/>
                <a:ea typeface="Verdana" panose="020B0604030504040204" pitchFamily="34" charset="0"/>
              </a:rPr>
              <a:t>Psykologi</a:t>
            </a:r>
          </a:p>
          <a:p>
            <a:pPr marL="160655" indent="-160655" defTabSz="514337" fontAlgn="base">
              <a:buFontTx/>
              <a:buChar char="-"/>
              <a:defRPr/>
            </a:pPr>
            <a:r>
              <a:rPr lang="fi-FI" sz="1600" dirty="0">
                <a:solidFill>
                  <a:srgbClr val="000000"/>
                </a:solidFill>
              </a:rPr>
              <a:t>Psykologinen arviointi ja kokonaistilanteen jäsentäminen</a:t>
            </a:r>
            <a:endParaRPr lang="fi-FI" sz="1600" dirty="0">
              <a:solidFill>
                <a:srgbClr val="000000"/>
              </a:solidFill>
              <a:cs typeface="Arial"/>
            </a:endParaRPr>
          </a:p>
          <a:p>
            <a:pPr marL="160655" indent="-160655" defTabSz="514337" fontAlgn="base">
              <a:buFontTx/>
              <a:buChar char="-"/>
              <a:defRPr/>
            </a:pPr>
            <a:r>
              <a:rPr lang="fi-FI" sz="1600" dirty="0">
                <a:solidFill>
                  <a:srgbClr val="000000"/>
                </a:solidFill>
              </a:rPr>
              <a:t>Oppiminen, opiskelukyky ja toimintakyky</a:t>
            </a:r>
          </a:p>
          <a:p>
            <a:pPr marL="160655" lvl="0" indent="-160655" defTabSz="514337">
              <a:buFontTx/>
              <a:buChar char="-"/>
              <a:defRPr/>
            </a:pPr>
            <a:endParaRPr lang="fi-FI" sz="1600" dirty="0">
              <a:solidFill>
                <a:srgbClr val="000000"/>
              </a:solidFill>
            </a:endParaRPr>
          </a:p>
          <a:p>
            <a:pPr marL="160655" lvl="0" indent="-160655" defTabSz="514337">
              <a:buFontTx/>
              <a:buChar char="-"/>
              <a:defRPr/>
            </a:pPr>
            <a:endParaRPr lang="fi-FI" sz="1600" dirty="0">
              <a:solidFill>
                <a:srgbClr val="000000"/>
              </a:solidFill>
            </a:endParaRPr>
          </a:p>
          <a:p>
            <a:pPr marL="160655" lvl="0" indent="-160655" defTabSz="514337">
              <a:buFontTx/>
              <a:buChar char="-"/>
              <a:defRPr/>
            </a:pPr>
            <a:endParaRPr lang="fi-FI" sz="1600" dirty="0">
              <a:solidFill>
                <a:srgbClr val="000000"/>
              </a:solidFill>
            </a:endParaRPr>
          </a:p>
          <a:p>
            <a:pPr marL="160655" lvl="0" indent="-160655" defTabSz="514337">
              <a:buFontTx/>
              <a:buChar char="-"/>
              <a:defRPr/>
            </a:pPr>
            <a:endParaRPr lang="fi-FI" sz="1600" dirty="0">
              <a:solidFill>
                <a:srgbClr val="000000"/>
              </a:solidFill>
            </a:endParaRPr>
          </a:p>
          <a:p>
            <a:pPr marL="160655" lvl="0" indent="-160655" defTabSz="514337">
              <a:buFontTx/>
              <a:buChar char="-"/>
              <a:defRPr/>
            </a:pPr>
            <a:r>
              <a:rPr lang="fi-FI" sz="1600" dirty="0">
                <a:solidFill>
                  <a:srgbClr val="000000"/>
                </a:solidFill>
              </a:rPr>
              <a:t>Käyttäytyminen, keskittyminen ja toiminnanohjaus</a:t>
            </a:r>
            <a:endParaRPr lang="fi-FI" sz="1600" dirty="0">
              <a:solidFill>
                <a:srgbClr val="000000"/>
              </a:solidFill>
              <a:cs typeface="Arial"/>
            </a:endParaRPr>
          </a:p>
          <a:p>
            <a:pPr marL="160655" lvl="0" indent="-160655" defTabSz="514337" fontAlgn="base">
              <a:buFontTx/>
              <a:buChar char="-"/>
              <a:defRPr/>
            </a:pPr>
            <a:r>
              <a:rPr lang="fi-FI" sz="1600" dirty="0">
                <a:solidFill>
                  <a:srgbClr val="000000"/>
                </a:solidFill>
              </a:rPr>
              <a:t>Kasvu ja kehitys </a:t>
            </a:r>
            <a:endParaRPr lang="fi-FI" sz="1600" dirty="0">
              <a:solidFill>
                <a:srgbClr val="000000"/>
              </a:solidFill>
              <a:cs typeface="Arial"/>
            </a:endParaRPr>
          </a:p>
          <a:p>
            <a:pPr marL="160655" indent="-160655" defTabSz="514337" fontAlgn="base">
              <a:buFontTx/>
              <a:buChar char="-"/>
              <a:defRPr/>
            </a:pPr>
            <a:r>
              <a:rPr lang="fi-FI" sz="1600" dirty="0">
                <a:solidFill>
                  <a:srgbClr val="000000"/>
                </a:solidFill>
              </a:rPr>
              <a:t>Tunne-elämä ja psyykkinen hyvinvointi </a:t>
            </a:r>
            <a:endParaRPr lang="fi-FI" sz="1600" dirty="0">
              <a:solidFill>
                <a:srgbClr val="000000"/>
              </a:solidFill>
              <a:cs typeface="Arial"/>
            </a:endParaRPr>
          </a:p>
          <a:p>
            <a:pPr marL="160655" lvl="0" indent="-160655" defTabSz="514337" fontAlgn="base">
              <a:buFontTx/>
              <a:buChar char="-"/>
              <a:defRPr/>
            </a:pPr>
            <a:r>
              <a:rPr lang="fi-FI" sz="1600" dirty="0">
                <a:solidFill>
                  <a:srgbClr val="000000"/>
                </a:solidFill>
              </a:rPr>
              <a:t>Ihmissuhteet ja vanhemmuus</a:t>
            </a:r>
            <a:endParaRPr lang="fi-FI" sz="1600" dirty="0">
              <a:solidFill>
                <a:srgbClr val="000000"/>
              </a:solidFill>
              <a:cs typeface="Arial"/>
            </a:endParaRPr>
          </a:p>
          <a:p>
            <a:pPr marL="180000" indent="-180000">
              <a:spcAft>
                <a:spcPts val="600"/>
              </a:spcAft>
              <a:buFont typeface="Arial" panose="020B0604020202020204" pitchFamily="34" charset="0"/>
              <a:buChar char="•"/>
            </a:pPr>
            <a:endParaRPr lang="fi-FI" sz="1600" dirty="0">
              <a:ea typeface="Verdana" panose="020B0604030504040204" pitchFamily="34" charset="0"/>
            </a:endParaRPr>
          </a:p>
          <a:p>
            <a:pPr marL="180000" indent="-180000">
              <a:spcAft>
                <a:spcPts val="600"/>
              </a:spcAft>
              <a:buFont typeface="Arial" panose="020B0604020202020204" pitchFamily="34" charset="0"/>
              <a:buChar char="•"/>
            </a:pPr>
            <a:endParaRPr lang="fi-FI" sz="1200"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C21176E6-8CAC-4C68-A000-99D34F9FDDD2}"/>
              </a:ext>
            </a:extLst>
          </p:cNvPr>
          <p:cNvSpPr txBox="1"/>
          <p:nvPr/>
        </p:nvSpPr>
        <p:spPr>
          <a:xfrm>
            <a:off x="846567" y="3735661"/>
            <a:ext cx="5017959" cy="2388416"/>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1600" b="1" dirty="0">
                <a:latin typeface="Verdana" panose="020B0604030504040204" pitchFamily="34" charset="0"/>
                <a:ea typeface="Verdana" panose="020B0604030504040204" pitchFamily="34" charset="0"/>
              </a:rPr>
              <a:t>Kuraattori</a:t>
            </a:r>
          </a:p>
          <a:p>
            <a:pPr marL="160730" lvl="0" indent="-160730" defTabSz="514337" fontAlgn="base">
              <a:buFontTx/>
              <a:buChar char="-"/>
              <a:defRPr/>
            </a:pPr>
            <a:r>
              <a:rPr lang="fi-FI" sz="1600" dirty="0">
                <a:solidFill>
                  <a:srgbClr val="000000"/>
                </a:solidFill>
              </a:rPr>
              <a:t>Sosiaalinen selvitys</a:t>
            </a:r>
          </a:p>
          <a:p>
            <a:pPr marL="160730" lvl="0" indent="-160730" defTabSz="514337" fontAlgn="base">
              <a:buFontTx/>
              <a:buChar char="-"/>
              <a:defRPr/>
            </a:pPr>
            <a:r>
              <a:rPr lang="fi-FI" sz="1600" dirty="0">
                <a:solidFill>
                  <a:srgbClr val="000000"/>
                </a:solidFill>
              </a:rPr>
              <a:t>Elämäntilanteen muutokset </a:t>
            </a:r>
          </a:p>
          <a:p>
            <a:pPr marL="160730" lvl="0" indent="-160730" defTabSz="514337" fontAlgn="base">
              <a:buFontTx/>
              <a:buChar char="-"/>
              <a:defRPr/>
            </a:pPr>
            <a:r>
              <a:rPr lang="fi-FI" sz="1600" dirty="0">
                <a:solidFill>
                  <a:srgbClr val="000000"/>
                </a:solidFill>
              </a:rPr>
              <a:t>Opiskelu ja koulunkäynti</a:t>
            </a:r>
          </a:p>
          <a:p>
            <a:pPr marL="160730" lvl="0" indent="-160730" defTabSz="514337" fontAlgn="base">
              <a:buFontTx/>
              <a:buChar char="-"/>
              <a:defRPr/>
            </a:pPr>
            <a:r>
              <a:rPr lang="fi-FI" sz="1600" dirty="0">
                <a:solidFill>
                  <a:srgbClr val="000000"/>
                </a:solidFill>
              </a:rPr>
              <a:t>Käyttäytyminen</a:t>
            </a:r>
          </a:p>
          <a:p>
            <a:pPr marL="160730" lvl="0" indent="-160730" defTabSz="514337" fontAlgn="base">
              <a:buFontTx/>
              <a:buChar char="-"/>
              <a:defRPr/>
            </a:pPr>
            <a:endParaRPr lang="fi-FI" sz="1600" dirty="0">
              <a:solidFill>
                <a:srgbClr val="000000"/>
              </a:solidFill>
            </a:endParaRPr>
          </a:p>
          <a:p>
            <a:pPr marL="160730" lvl="0" indent="-160730" defTabSz="514337" fontAlgn="base">
              <a:buFontTx/>
              <a:buChar char="-"/>
              <a:defRPr/>
            </a:pPr>
            <a:endParaRPr lang="fi-FI" sz="1600" dirty="0">
              <a:solidFill>
                <a:srgbClr val="000000"/>
              </a:solidFill>
            </a:endParaRPr>
          </a:p>
          <a:p>
            <a:pPr marL="160730" lvl="0" indent="-160730" defTabSz="514337" fontAlgn="base">
              <a:buFontTx/>
              <a:buChar char="-"/>
              <a:defRPr/>
            </a:pPr>
            <a:r>
              <a:rPr lang="fi-FI" sz="1600" dirty="0">
                <a:solidFill>
                  <a:srgbClr val="000000"/>
                </a:solidFill>
              </a:rPr>
              <a:t>Tunne-elämä ja mielen hyvinvointi</a:t>
            </a:r>
          </a:p>
          <a:p>
            <a:pPr marL="160730" lvl="0" indent="-160730" defTabSz="514337" fontAlgn="base">
              <a:buFontTx/>
              <a:buChar char="-"/>
              <a:defRPr/>
            </a:pPr>
            <a:r>
              <a:rPr lang="fi-FI" sz="1600" dirty="0">
                <a:solidFill>
                  <a:srgbClr val="000000"/>
                </a:solidFill>
              </a:rPr>
              <a:t>Motivaatio, voimavarat ja toimintakyky </a:t>
            </a:r>
          </a:p>
          <a:p>
            <a:pPr marL="160730" lvl="0" indent="-160730" defTabSz="514337" fontAlgn="base">
              <a:buFontTx/>
              <a:buChar char="-"/>
              <a:defRPr/>
            </a:pPr>
            <a:r>
              <a:rPr lang="fi-FI" sz="1600" dirty="0">
                <a:solidFill>
                  <a:srgbClr val="000000"/>
                </a:solidFill>
              </a:rPr>
              <a:t>Kaverisuhteet, lähisuhteet tai perhetilanne  </a:t>
            </a:r>
          </a:p>
          <a:p>
            <a:pPr marL="160730" lvl="0" indent="-160730" defTabSz="514337" fontAlgn="base">
              <a:buFontTx/>
              <a:buChar char="-"/>
              <a:defRPr/>
            </a:pPr>
            <a:r>
              <a:rPr lang="fi-FI" sz="1600" dirty="0">
                <a:solidFill>
                  <a:srgbClr val="000000"/>
                </a:solidFill>
              </a:rPr>
              <a:t>Vuorovaikutuksen haasteet</a:t>
            </a:r>
            <a:endParaRPr lang="fi-FI" sz="1600" dirty="0">
              <a:solidFill>
                <a:srgbClr val="000000"/>
              </a:solidFill>
              <a:cs typeface="Arial"/>
            </a:endParaRPr>
          </a:p>
          <a:p>
            <a:pPr algn="l">
              <a:spcAft>
                <a:spcPts val="1200"/>
              </a:spcAft>
            </a:pPr>
            <a:endParaRPr lang="fi-FI" sz="1600"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2F4248DD-EBEC-44F5-B108-33E77C4626F0}"/>
              </a:ext>
            </a:extLst>
          </p:cNvPr>
          <p:cNvSpPr txBox="1"/>
          <p:nvPr/>
        </p:nvSpPr>
        <p:spPr>
          <a:xfrm>
            <a:off x="6407602" y="1492727"/>
            <a:ext cx="5016255" cy="2247915"/>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1600" b="1" dirty="0">
                <a:latin typeface="Verdana" panose="020B0604030504040204" pitchFamily="34" charset="0"/>
                <a:ea typeface="Verdana" panose="020B0604030504040204" pitchFamily="34" charset="0"/>
              </a:rPr>
              <a:t>Lääkäri</a:t>
            </a:r>
          </a:p>
          <a:p>
            <a:pPr marL="160655" indent="-160655" defTabSz="514337" fontAlgn="base">
              <a:buFontTx/>
              <a:buChar char="-"/>
              <a:defRPr/>
            </a:pPr>
            <a:r>
              <a:rPr lang="fi-FI" sz="1600" dirty="0">
                <a:solidFill>
                  <a:srgbClr val="000000"/>
                </a:solidFill>
                <a:cs typeface="Arial"/>
              </a:rPr>
              <a:t>Säännölliset, asetuksen mukaiset terveystarkastukset</a:t>
            </a:r>
          </a:p>
          <a:p>
            <a:pPr marL="160655" lvl="0" indent="-160655" defTabSz="514337" fontAlgn="base">
              <a:buFontTx/>
              <a:buChar char="-"/>
              <a:defRPr/>
            </a:pPr>
            <a:r>
              <a:rPr lang="fi-FI" sz="1600" dirty="0">
                <a:solidFill>
                  <a:srgbClr val="000000"/>
                </a:solidFill>
              </a:rPr>
              <a:t>Terveydentilan poikkeavuuksien seulonta</a:t>
            </a:r>
            <a:endParaRPr lang="fi-FI" sz="1600" dirty="0">
              <a:solidFill>
                <a:srgbClr val="000000"/>
              </a:solidFill>
              <a:cs typeface="Arial"/>
            </a:endParaRPr>
          </a:p>
          <a:p>
            <a:pPr marL="171450" indent="-171450" defTabSz="514337">
              <a:buFont typeface="Calibri"/>
              <a:buChar char="-"/>
              <a:defRPr/>
            </a:pPr>
            <a:r>
              <a:rPr lang="fi-FI" sz="1600" dirty="0">
                <a:solidFill>
                  <a:srgbClr val="000000"/>
                </a:solidFill>
                <a:cs typeface="Arial"/>
              </a:rPr>
              <a:t>Kasvu ja kehitys </a:t>
            </a:r>
          </a:p>
          <a:p>
            <a:pPr marL="160655" indent="-160655" defTabSz="514337" fontAlgn="base">
              <a:buFontTx/>
              <a:buChar char="-"/>
              <a:defRPr/>
            </a:pPr>
            <a:r>
              <a:rPr lang="fi-FI" sz="1600" dirty="0">
                <a:solidFill>
                  <a:srgbClr val="000000"/>
                </a:solidFill>
              </a:rPr>
              <a:t>Koulunkäynnin ja oppimiskyvyn tekijöiden arviointi</a:t>
            </a:r>
            <a:endParaRPr lang="fi-FI" sz="1600" dirty="0">
              <a:solidFill>
                <a:srgbClr val="000000"/>
              </a:solidFill>
              <a:cs typeface="Arial"/>
            </a:endParaRPr>
          </a:p>
          <a:p>
            <a:pPr marL="160655" lvl="0" indent="-160655" defTabSz="514337" fontAlgn="base">
              <a:buFontTx/>
              <a:buChar char="-"/>
              <a:defRPr/>
            </a:pPr>
            <a:r>
              <a:rPr lang="fi-FI" sz="1600" dirty="0">
                <a:solidFill>
                  <a:srgbClr val="000000"/>
                </a:solidFill>
              </a:rPr>
              <a:t>Lääketieteellinen arvio ja hoitosuunnitelma</a:t>
            </a:r>
            <a:endParaRPr lang="fi-FI" sz="1600" dirty="0">
              <a:solidFill>
                <a:srgbClr val="000000"/>
              </a:solidFill>
              <a:cs typeface="Arial"/>
            </a:endParaRPr>
          </a:p>
          <a:p>
            <a:pPr marL="180000" indent="-180000">
              <a:spcAft>
                <a:spcPts val="600"/>
              </a:spcAft>
              <a:buFont typeface="Arial" panose="020B0604020202020204" pitchFamily="34" charset="0"/>
              <a:buChar char="•"/>
            </a:pPr>
            <a:endParaRPr lang="fi-FI" sz="1600" dirty="0"/>
          </a:p>
          <a:p>
            <a:pPr>
              <a:spcAft>
                <a:spcPts val="600"/>
              </a:spcAft>
            </a:pPr>
            <a:endParaRPr lang="fi-FI" sz="1200" dirty="0"/>
          </a:p>
        </p:txBody>
      </p:sp>
      <p:pic>
        <p:nvPicPr>
          <p:cNvPr id="10" name="Graphic 12">
            <a:extLst>
              <a:ext uri="{FF2B5EF4-FFF2-40B4-BE49-F238E27FC236}">
                <a16:creationId xmlns:a16="http://schemas.microsoft.com/office/drawing/2014/main" id="{8F687C66-3C17-E5FF-6191-2AFA65896E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362" y="5996581"/>
            <a:ext cx="11385275" cy="701734"/>
          </a:xfrm>
          <a:prstGeom prst="rect">
            <a:avLst/>
          </a:prstGeom>
        </p:spPr>
      </p:pic>
      <p:sp>
        <p:nvSpPr>
          <p:cNvPr id="12" name="TextBox 8">
            <a:extLst>
              <a:ext uri="{FF2B5EF4-FFF2-40B4-BE49-F238E27FC236}">
                <a16:creationId xmlns:a16="http://schemas.microsoft.com/office/drawing/2014/main" id="{7CF8F195-3AED-2B50-4146-E54E07F7010E}"/>
              </a:ext>
            </a:extLst>
          </p:cNvPr>
          <p:cNvSpPr txBox="1"/>
          <p:nvPr/>
        </p:nvSpPr>
        <p:spPr>
          <a:xfrm>
            <a:off x="9462149" y="6216153"/>
            <a:ext cx="1234355" cy="215444"/>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400">
                <a:latin typeface="Verdana"/>
                <a:ea typeface="Verdana"/>
              </a:rPr>
              <a:t>    </a:t>
            </a:r>
            <a:r>
              <a:rPr lang="fi-FI" sz="1400" b="1">
                <a:latin typeface="Verdana"/>
                <a:ea typeface="Verdana"/>
              </a:rPr>
              <a:t>Seuranta</a:t>
            </a:r>
            <a:endParaRPr lang="fi-FI" sz="1400">
              <a:latin typeface="Verdana"/>
              <a:ea typeface="Verdana"/>
            </a:endParaRPr>
          </a:p>
        </p:txBody>
      </p:sp>
      <p:sp>
        <p:nvSpPr>
          <p:cNvPr id="3" name="Nuoli: Neli 1">
            <a:extLst>
              <a:ext uri="{FF2B5EF4-FFF2-40B4-BE49-F238E27FC236}">
                <a16:creationId xmlns:a16="http://schemas.microsoft.com/office/drawing/2014/main" id="{A15BAC31-2EBD-4473-B6B0-94C4F43238EE}"/>
              </a:ext>
            </a:extLst>
          </p:cNvPr>
          <p:cNvSpPr/>
          <p:nvPr/>
        </p:nvSpPr>
        <p:spPr>
          <a:xfrm rot="2605657">
            <a:off x="5145382" y="2879537"/>
            <a:ext cx="1583112" cy="1582540"/>
          </a:xfrm>
          <a:prstGeom prst="quadArrow">
            <a:avLst/>
          </a:prstGeom>
          <a:solidFill>
            <a:srgbClr val="FF6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i-FI" sz="1600" b="1" dirty="0">
                <a:solidFill>
                  <a:schemeClr val="tx1"/>
                </a:solidFill>
              </a:rPr>
              <a:t>Tiivis yhteistyö</a:t>
            </a:r>
          </a:p>
        </p:txBody>
      </p:sp>
      <p:sp>
        <p:nvSpPr>
          <p:cNvPr id="14" name="Tekstiruutu 13">
            <a:extLst>
              <a:ext uri="{FF2B5EF4-FFF2-40B4-BE49-F238E27FC236}">
                <a16:creationId xmlns:a16="http://schemas.microsoft.com/office/drawing/2014/main" id="{F61F238F-B71E-4AE6-A659-CAF2A59CC5A1}"/>
              </a:ext>
            </a:extLst>
          </p:cNvPr>
          <p:cNvSpPr txBox="1"/>
          <p:nvPr/>
        </p:nvSpPr>
        <p:spPr>
          <a:xfrm>
            <a:off x="596786" y="6158001"/>
            <a:ext cx="1240723" cy="307777"/>
          </a:xfrm>
          <a:prstGeom prst="rect">
            <a:avLst/>
          </a:prstGeom>
          <a:noFill/>
        </p:spPr>
        <p:txBody>
          <a:bodyPr wrap="square" rtlCol="0">
            <a:spAutoFit/>
          </a:bodyPr>
          <a:lstStyle/>
          <a:p>
            <a:r>
              <a:rPr lang="fi-FI" sz="1400" b="1">
                <a:latin typeface="Verdana"/>
                <a:ea typeface="Verdana"/>
              </a:rPr>
              <a:t>Ensikäynti</a:t>
            </a:r>
            <a:endParaRPr lang="fi-FI" sz="1400"/>
          </a:p>
        </p:txBody>
      </p:sp>
      <p:sp>
        <p:nvSpPr>
          <p:cNvPr id="15" name="Tekstiruutu 14">
            <a:extLst>
              <a:ext uri="{FF2B5EF4-FFF2-40B4-BE49-F238E27FC236}">
                <a16:creationId xmlns:a16="http://schemas.microsoft.com/office/drawing/2014/main" id="{7E2C11F6-2BA0-4838-85CA-E2C118B511B2}"/>
              </a:ext>
            </a:extLst>
          </p:cNvPr>
          <p:cNvSpPr txBox="1"/>
          <p:nvPr/>
        </p:nvSpPr>
        <p:spPr>
          <a:xfrm>
            <a:off x="1955141" y="6169986"/>
            <a:ext cx="2771770" cy="307777"/>
          </a:xfrm>
          <a:prstGeom prst="rect">
            <a:avLst/>
          </a:prstGeom>
          <a:noFill/>
        </p:spPr>
        <p:txBody>
          <a:bodyPr wrap="square" rtlCol="0">
            <a:spAutoFit/>
          </a:bodyPr>
          <a:lstStyle/>
          <a:p>
            <a:r>
              <a:rPr lang="fi-FI" sz="1400" b="1">
                <a:latin typeface="Verdana"/>
                <a:ea typeface="Verdana"/>
              </a:rPr>
              <a:t>Konsultaatio, parityö</a:t>
            </a:r>
            <a:r>
              <a:rPr lang="fi-FI" sz="1400">
                <a:latin typeface="Verdana"/>
                <a:ea typeface="Verdana"/>
              </a:rPr>
              <a:t>       </a:t>
            </a:r>
            <a:endParaRPr lang="fi-FI" sz="1400"/>
          </a:p>
        </p:txBody>
      </p:sp>
      <p:sp>
        <p:nvSpPr>
          <p:cNvPr id="17" name="Tekstiruutu 16">
            <a:extLst>
              <a:ext uri="{FF2B5EF4-FFF2-40B4-BE49-F238E27FC236}">
                <a16:creationId xmlns:a16="http://schemas.microsoft.com/office/drawing/2014/main" id="{36A0EAE1-2892-4EDE-BA5E-2788C7E3675E}"/>
              </a:ext>
            </a:extLst>
          </p:cNvPr>
          <p:cNvSpPr txBox="1"/>
          <p:nvPr/>
        </p:nvSpPr>
        <p:spPr>
          <a:xfrm>
            <a:off x="4566358" y="6158001"/>
            <a:ext cx="4186681" cy="307777"/>
          </a:xfrm>
          <a:prstGeom prst="rect">
            <a:avLst/>
          </a:prstGeom>
          <a:noFill/>
        </p:spPr>
        <p:txBody>
          <a:bodyPr wrap="square" rtlCol="0">
            <a:spAutoFit/>
          </a:bodyPr>
          <a:lstStyle/>
          <a:p>
            <a:r>
              <a:rPr lang="fi-FI" sz="1400" b="1">
                <a:latin typeface="Verdana"/>
                <a:ea typeface="Verdana"/>
              </a:rPr>
              <a:t>Suunnitelma tuen järjestämiseksi</a:t>
            </a:r>
            <a:r>
              <a:rPr lang="fi-FI" sz="1400">
                <a:latin typeface="Verdana"/>
                <a:ea typeface="Verdana"/>
              </a:rPr>
              <a:t>        </a:t>
            </a:r>
            <a:endParaRPr lang="fi-FI" sz="1400"/>
          </a:p>
        </p:txBody>
      </p:sp>
      <p:sp>
        <p:nvSpPr>
          <p:cNvPr id="18" name="Tekstiruutu 17">
            <a:extLst>
              <a:ext uri="{FF2B5EF4-FFF2-40B4-BE49-F238E27FC236}">
                <a16:creationId xmlns:a16="http://schemas.microsoft.com/office/drawing/2014/main" id="{6ACC2A2C-6A96-4F6E-A9CF-86D862FFAA88}"/>
              </a:ext>
            </a:extLst>
          </p:cNvPr>
          <p:cNvSpPr txBox="1"/>
          <p:nvPr/>
        </p:nvSpPr>
        <p:spPr>
          <a:xfrm rot="10800000" flipV="1">
            <a:off x="8271441" y="6085907"/>
            <a:ext cx="1332931" cy="646331"/>
          </a:xfrm>
          <a:prstGeom prst="rect">
            <a:avLst/>
          </a:prstGeom>
          <a:noFill/>
        </p:spPr>
        <p:txBody>
          <a:bodyPr wrap="square" rtlCol="0">
            <a:spAutoFit/>
          </a:bodyPr>
          <a:lstStyle/>
          <a:p>
            <a:r>
              <a:rPr lang="fi-FI" sz="1800">
                <a:latin typeface="Verdana"/>
                <a:ea typeface="Verdana"/>
              </a:rPr>
              <a:t>  </a:t>
            </a:r>
            <a:r>
              <a:rPr lang="fi-FI" sz="1400" b="1">
                <a:latin typeface="Verdana"/>
                <a:ea typeface="Verdana"/>
              </a:rPr>
              <a:t>Tuki</a:t>
            </a:r>
            <a:r>
              <a:rPr lang="fi-FI" sz="1800">
                <a:latin typeface="Verdana"/>
                <a:ea typeface="Verdana"/>
              </a:rPr>
              <a:t>          </a:t>
            </a:r>
            <a:endParaRPr lang="fi-FI"/>
          </a:p>
        </p:txBody>
      </p:sp>
      <p:pic>
        <p:nvPicPr>
          <p:cNvPr id="9" name="DIa7 ammattikenttä">
            <a:hlinkClick r:id="" action="ppaction://media"/>
            <a:extLst>
              <a:ext uri="{FF2B5EF4-FFF2-40B4-BE49-F238E27FC236}">
                <a16:creationId xmlns:a16="http://schemas.microsoft.com/office/drawing/2014/main" id="{CEF731F4-3AB9-4152-B59E-E15A732C47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8096" y="490888"/>
            <a:ext cx="730250" cy="730250"/>
          </a:xfrm>
          <a:prstGeom prst="rect">
            <a:avLst/>
          </a:prstGeom>
        </p:spPr>
      </p:pic>
    </p:spTree>
    <p:extLst>
      <p:ext uri="{BB962C8B-B14F-4D97-AF65-F5344CB8AC3E}">
        <p14:creationId xmlns:p14="http://schemas.microsoft.com/office/powerpoint/2010/main" val="17781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4" fill="hold"/>
                                        <p:tgtEl>
                                          <p:spTgt spid="9"/>
                                        </p:tgtEl>
                                      </p:cBhvr>
                                    </p:cmd>
                                  </p:childTnLst>
                                </p:cTn>
                              </p:par>
                              <p:par>
                                <p:cTn id="7" presetID="6" presetClass="emph" presetSubtype="0" autoRev="1" fill="hold" grpId="0" nodeType="withEffect">
                                  <p:stCondLst>
                                    <p:cond delay="7000"/>
                                  </p:stCondLst>
                                  <p:childTnLst>
                                    <p:animScale>
                                      <p:cBhvr>
                                        <p:cTn id="8" dur="5000" fill="hold"/>
                                        <p:tgtEl>
                                          <p:spTgt spid="5"/>
                                        </p:tgtEl>
                                      </p:cBhvr>
                                      <p:by x="120000" y="120000"/>
                                    </p:animScale>
                                  </p:childTnLst>
                                </p:cTn>
                              </p:par>
                              <p:par>
                                <p:cTn id="9" presetID="6" presetClass="emph" presetSubtype="0" autoRev="1" fill="hold" grpId="0" nodeType="withEffect">
                                  <p:stCondLst>
                                    <p:cond delay="32000"/>
                                  </p:stCondLst>
                                  <p:childTnLst>
                                    <p:animScale>
                                      <p:cBhvr>
                                        <p:cTn id="10" dur="5000" fill="hold"/>
                                        <p:tgtEl>
                                          <p:spTgt spid="8"/>
                                        </p:tgtEl>
                                      </p:cBhvr>
                                      <p:by x="120000" y="120000"/>
                                    </p:animScale>
                                  </p:childTnLst>
                                </p:cTn>
                              </p:par>
                              <p:par>
                                <p:cTn id="11" presetID="6" presetClass="emph" presetSubtype="0" autoRev="1" fill="hold" grpId="0" nodeType="withEffect">
                                  <p:stCondLst>
                                    <p:cond delay="65000"/>
                                  </p:stCondLst>
                                  <p:childTnLst>
                                    <p:animScale>
                                      <p:cBhvr>
                                        <p:cTn id="12" dur="5000" fill="hold"/>
                                        <p:tgtEl>
                                          <p:spTgt spid="7"/>
                                        </p:tgtEl>
                                      </p:cBhvr>
                                      <p:by x="120000" y="120000"/>
                                    </p:animScale>
                                  </p:childTnLst>
                                </p:cTn>
                              </p:par>
                              <p:par>
                                <p:cTn id="13" presetID="6" presetClass="emph" presetSubtype="0" autoRev="1" fill="hold" grpId="0" nodeType="withEffect">
                                  <p:stCondLst>
                                    <p:cond delay="95000"/>
                                  </p:stCondLst>
                                  <p:childTnLst>
                                    <p:animScale>
                                      <p:cBhvr>
                                        <p:cTn id="14" dur="5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7F7E5-7F25-C0DD-31A4-E9AC225B11F7}"/>
              </a:ext>
            </a:extLst>
          </p:cNvPr>
          <p:cNvSpPr>
            <a:spLocks noGrp="1"/>
          </p:cNvSpPr>
          <p:nvPr>
            <p:ph type="title"/>
          </p:nvPr>
        </p:nvSpPr>
        <p:spPr>
          <a:xfrm>
            <a:off x="471723" y="530319"/>
            <a:ext cx="8171928" cy="1051097"/>
          </a:xfrm>
        </p:spPr>
        <p:txBody>
          <a:bodyPr/>
          <a:lstStyle/>
          <a:p>
            <a:r>
              <a:rPr lang="fi-FI" sz="3600">
                <a:ea typeface="Verdana"/>
              </a:rPr>
              <a:t>Monialainen tapauskohtainen asiantuntijaryhmä</a:t>
            </a:r>
          </a:p>
        </p:txBody>
      </p:sp>
      <p:sp>
        <p:nvSpPr>
          <p:cNvPr id="3" name="Sisällön paikkamerkki 2">
            <a:extLst>
              <a:ext uri="{FF2B5EF4-FFF2-40B4-BE49-F238E27FC236}">
                <a16:creationId xmlns:a16="http://schemas.microsoft.com/office/drawing/2014/main" id="{214DBBC1-8A4E-6CA7-73D0-9BF79EF0229A}"/>
              </a:ext>
            </a:extLst>
          </p:cNvPr>
          <p:cNvSpPr>
            <a:spLocks noGrp="1"/>
          </p:cNvSpPr>
          <p:nvPr>
            <p:ph idx="1"/>
          </p:nvPr>
        </p:nvSpPr>
        <p:spPr>
          <a:xfrm>
            <a:off x="247062" y="4558601"/>
            <a:ext cx="11080249" cy="4265452"/>
          </a:xfrm>
        </p:spPr>
        <p:txBody>
          <a:bodyPr/>
          <a:lstStyle/>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500">
              <a:ea typeface="Verdana"/>
            </a:endParaRPr>
          </a:p>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p:txBody>
      </p:sp>
      <p:sp>
        <p:nvSpPr>
          <p:cNvPr id="5" name="Dian numeron paikkamerkki 4">
            <a:extLst>
              <a:ext uri="{FF2B5EF4-FFF2-40B4-BE49-F238E27FC236}">
                <a16:creationId xmlns:a16="http://schemas.microsoft.com/office/drawing/2014/main" id="{A4D7F849-359B-5647-363A-2E3607A4EF22}"/>
              </a:ext>
            </a:extLst>
          </p:cNvPr>
          <p:cNvSpPr>
            <a:spLocks noGrp="1"/>
          </p:cNvSpPr>
          <p:nvPr>
            <p:ph type="sldNum" sz="quarter" idx="12"/>
          </p:nvPr>
        </p:nvSpPr>
        <p:spPr/>
        <p:txBody>
          <a:bodyPr/>
          <a:lstStyle/>
          <a:p>
            <a:fld id="{CCD26548-A701-4132-A0A2-A9B09A70FF4B}" type="slidenum">
              <a:rPr lang="fi-FI" dirty="0" smtClean="0"/>
              <a:t>6</a:t>
            </a:fld>
            <a:endParaRPr lang="fi-FI"/>
          </a:p>
        </p:txBody>
      </p:sp>
      <p:pic>
        <p:nvPicPr>
          <p:cNvPr id="7" name="Kuva 6">
            <a:extLst>
              <a:ext uri="{FF2B5EF4-FFF2-40B4-BE49-F238E27FC236}">
                <a16:creationId xmlns:a16="http://schemas.microsoft.com/office/drawing/2014/main" id="{F165563D-0696-4B10-9F2F-BBB9AC956C1C}"/>
              </a:ext>
            </a:extLst>
          </p:cNvPr>
          <p:cNvPicPr>
            <a:picLocks noChangeAspect="1"/>
          </p:cNvPicPr>
          <p:nvPr/>
        </p:nvPicPr>
        <p:blipFill rotWithShape="1">
          <a:blip r:embed="rId4"/>
          <a:srcRect l="1087" t="-388" r="54" b="388"/>
          <a:stretch/>
        </p:blipFill>
        <p:spPr>
          <a:xfrm>
            <a:off x="8611778" y="-23567"/>
            <a:ext cx="3578195" cy="2029810"/>
          </a:xfrm>
          <a:prstGeom prst="rect">
            <a:avLst/>
          </a:prstGeom>
        </p:spPr>
      </p:pic>
      <p:sp>
        <p:nvSpPr>
          <p:cNvPr id="4" name="Tekstiruutu 3">
            <a:extLst>
              <a:ext uri="{FF2B5EF4-FFF2-40B4-BE49-F238E27FC236}">
                <a16:creationId xmlns:a16="http://schemas.microsoft.com/office/drawing/2014/main" id="{6EB7EB60-FC76-485E-B6CE-AEEB266F60B6}"/>
              </a:ext>
            </a:extLst>
          </p:cNvPr>
          <p:cNvSpPr txBox="1"/>
          <p:nvPr/>
        </p:nvSpPr>
        <p:spPr>
          <a:xfrm flipH="1">
            <a:off x="330989" y="2133964"/>
            <a:ext cx="10470360" cy="1077218"/>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a:ea typeface="Verdana"/>
              </a:rPr>
              <a:t>Kootaan yksittäisen opiskelijan tai opiskelijaryhmän muun kuin pedagogisen tuen tarpeiden selvittämiseksi ja opiskeluhuollon palveluiden järjestämiseksi, kun opiskelijan asia vaatii eri asiantuntijoiden osaamista.</a:t>
            </a:r>
          </a:p>
          <a:p>
            <a:pPr marL="285750" indent="-285750">
              <a:lnSpc>
                <a:spcPct val="100000"/>
              </a:lnSpc>
              <a:spcBef>
                <a:spcPts val="0"/>
              </a:spcBef>
              <a:buFont typeface="Arial" panose="020B0604020202020204" pitchFamily="34" charset="0"/>
              <a:buChar char="•"/>
            </a:pPr>
            <a:endParaRPr lang="fi-FI" sz="1400">
              <a:ea typeface="Verdana"/>
            </a:endParaRPr>
          </a:p>
          <a:p>
            <a:pPr marL="285750" indent="-285750">
              <a:lnSpc>
                <a:spcPct val="100000"/>
              </a:lnSpc>
              <a:spcBef>
                <a:spcPts val="0"/>
              </a:spcBef>
              <a:buFont typeface="Arial" panose="020B0604020202020204" pitchFamily="34" charset="0"/>
              <a:buChar char="•"/>
            </a:pPr>
            <a:r>
              <a:rPr lang="fi-FI" sz="1400">
                <a:ea typeface="Verdana"/>
              </a:rPr>
              <a:t>Asian käsittely tapauskohtaisessa asiantuntijaryhmässä perustuu opiskelijan ja tarvittaessa hänen huoltajansa suostumukseen. </a:t>
            </a:r>
            <a:endParaRPr lang="en-US" sz="1400">
              <a:ea typeface="+mn-lt"/>
              <a:cs typeface="+mn-lt"/>
            </a:endParaRPr>
          </a:p>
        </p:txBody>
      </p:sp>
      <p:sp>
        <p:nvSpPr>
          <p:cNvPr id="8" name="Tekstiruutu 7">
            <a:extLst>
              <a:ext uri="{FF2B5EF4-FFF2-40B4-BE49-F238E27FC236}">
                <a16:creationId xmlns:a16="http://schemas.microsoft.com/office/drawing/2014/main" id="{0708C0B6-9F4C-466D-9507-064506B64943}"/>
              </a:ext>
            </a:extLst>
          </p:cNvPr>
          <p:cNvSpPr txBox="1"/>
          <p:nvPr/>
        </p:nvSpPr>
        <p:spPr>
          <a:xfrm>
            <a:off x="330990" y="3572890"/>
            <a:ext cx="11184174" cy="215444"/>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a:ea typeface="Verdana"/>
              </a:rPr>
              <a:t>Ryhmän kokoaa se opetushenkilöstön tai opiskeluhuollon palvelujen edustaja, jolle asia työtehtävien perusteella kuuluu.</a:t>
            </a:r>
            <a:endParaRPr lang="fi-FI" sz="1400">
              <a:ea typeface="+mn-lt"/>
              <a:cs typeface="+mn-lt"/>
            </a:endParaRPr>
          </a:p>
        </p:txBody>
      </p:sp>
      <p:sp>
        <p:nvSpPr>
          <p:cNvPr id="12" name="Tekstiruutu 11">
            <a:extLst>
              <a:ext uri="{FF2B5EF4-FFF2-40B4-BE49-F238E27FC236}">
                <a16:creationId xmlns:a16="http://schemas.microsoft.com/office/drawing/2014/main" id="{7F9C4D98-4F7A-42E3-9E61-E364D5CCD3FB}"/>
              </a:ext>
            </a:extLst>
          </p:cNvPr>
          <p:cNvSpPr txBox="1"/>
          <p:nvPr/>
        </p:nvSpPr>
        <p:spPr>
          <a:xfrm>
            <a:off x="247062" y="4150042"/>
            <a:ext cx="8801688" cy="307777"/>
          </a:xfrm>
          <a:prstGeom prst="rect">
            <a:avLst/>
          </a:prstGeom>
          <a:noFill/>
        </p:spPr>
        <p:txBody>
          <a:bodyPr wrap="square">
            <a:spAutoFit/>
          </a:bodyPr>
          <a:lstStyle/>
          <a:p>
            <a:pPr marL="285750" indent="-285750">
              <a:lnSpc>
                <a:spcPct val="100000"/>
              </a:lnSpc>
              <a:spcBef>
                <a:spcPts val="0"/>
              </a:spcBef>
              <a:buFont typeface="Arial" panose="020B0604020202020204" pitchFamily="34" charset="0"/>
              <a:buChar char="•"/>
            </a:pPr>
            <a:r>
              <a:rPr lang="fi-FI" sz="1400">
                <a:ea typeface="Verdana"/>
              </a:rPr>
              <a:t>Opiskelijan tai huoltajan suostumus pyydetään aina yksilöidyllä kirjallisella suostumuksella. </a:t>
            </a:r>
            <a:endParaRPr lang="fi-FI" sz="1400">
              <a:solidFill>
                <a:srgbClr val="FF0000"/>
              </a:solidFill>
              <a:ea typeface="+mn-lt"/>
              <a:cs typeface="+mn-lt"/>
            </a:endParaRPr>
          </a:p>
        </p:txBody>
      </p:sp>
      <p:sp>
        <p:nvSpPr>
          <p:cNvPr id="13" name="Tekstiruutu 12">
            <a:extLst>
              <a:ext uri="{FF2B5EF4-FFF2-40B4-BE49-F238E27FC236}">
                <a16:creationId xmlns:a16="http://schemas.microsoft.com/office/drawing/2014/main" id="{6DD33A29-512B-4163-ABED-A6188F2CBBD7}"/>
              </a:ext>
            </a:extLst>
          </p:cNvPr>
          <p:cNvSpPr txBox="1"/>
          <p:nvPr/>
        </p:nvSpPr>
        <p:spPr>
          <a:xfrm flipH="1">
            <a:off x="330989" y="4806167"/>
            <a:ext cx="10142488" cy="646331"/>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a:ea typeface="Verdana"/>
              </a:rPr>
              <a:t>Ryhmän työssä kertyvät tiedot kirjataan opiskeluhuoltokertomukseen lain edellyttämällä tavalla. Suostumuslomake arkistoidaan opiskeluhuoltokertomuksen yhteyteen. Tiedot ovat salassa pidettäviä.</a:t>
            </a:r>
            <a:endParaRPr lang="en-US" sz="1400">
              <a:ea typeface="+mn-lt"/>
              <a:cs typeface="+mn-lt"/>
            </a:endParaRPr>
          </a:p>
        </p:txBody>
      </p:sp>
      <p:pic>
        <p:nvPicPr>
          <p:cNvPr id="6" name="Dia8-Monialainen yksilökohtainen asiantuntijaryhmä">
            <a:hlinkClick r:id="" action="ppaction://media"/>
            <a:extLst>
              <a:ext uri="{FF2B5EF4-FFF2-40B4-BE49-F238E27FC236}">
                <a16:creationId xmlns:a16="http://schemas.microsoft.com/office/drawing/2014/main" id="{63B5D7E1-9FE4-4443-9314-018ACC973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3875" y="5272498"/>
            <a:ext cx="487363" cy="487363"/>
          </a:xfrm>
          <a:prstGeom prst="rect">
            <a:avLst/>
          </a:prstGeom>
        </p:spPr>
      </p:pic>
    </p:spTree>
    <p:extLst>
      <p:ext uri="{BB962C8B-B14F-4D97-AF65-F5344CB8AC3E}">
        <p14:creationId xmlns:p14="http://schemas.microsoft.com/office/powerpoint/2010/main" val="3623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4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A8B772-9E69-BB77-3CBD-5902F74E8E18}"/>
              </a:ext>
            </a:extLst>
          </p:cNvPr>
          <p:cNvSpPr>
            <a:spLocks noGrp="1"/>
          </p:cNvSpPr>
          <p:nvPr>
            <p:ph type="title"/>
          </p:nvPr>
        </p:nvSpPr>
        <p:spPr>
          <a:xfrm>
            <a:off x="551736" y="223063"/>
            <a:ext cx="11640264" cy="659074"/>
          </a:xfrm>
        </p:spPr>
        <p:txBody>
          <a:bodyPr/>
          <a:lstStyle/>
          <a:p>
            <a:r>
              <a:rPr lang="fi-FI" sz="2000"/>
              <a:t>Koulu- ja opiskeluterveydenhuollon, kuraattorin ja psykologin yhteistyö</a:t>
            </a:r>
          </a:p>
        </p:txBody>
      </p:sp>
      <p:sp>
        <p:nvSpPr>
          <p:cNvPr id="5" name="Dian numeron paikkamerkki 4">
            <a:extLst>
              <a:ext uri="{FF2B5EF4-FFF2-40B4-BE49-F238E27FC236}">
                <a16:creationId xmlns:a16="http://schemas.microsoft.com/office/drawing/2014/main" id="{717FC434-7641-2A75-A51D-AF0F096456C0}"/>
              </a:ext>
            </a:extLst>
          </p:cNvPr>
          <p:cNvSpPr>
            <a:spLocks noGrp="1"/>
          </p:cNvSpPr>
          <p:nvPr>
            <p:ph type="sldNum" sz="quarter" idx="12"/>
          </p:nvPr>
        </p:nvSpPr>
        <p:spPr/>
        <p:txBody>
          <a:bodyPr/>
          <a:lstStyle/>
          <a:p>
            <a:fld id="{CCD26548-A701-4132-A0A2-A9B09A70FF4B}" type="slidenum">
              <a:rPr lang="fi-FI" dirty="0" smtClean="0"/>
              <a:t>7</a:t>
            </a:fld>
            <a:endParaRPr lang="fi-FI"/>
          </a:p>
        </p:txBody>
      </p:sp>
      <p:sp>
        <p:nvSpPr>
          <p:cNvPr id="7" name="TextBox 6">
            <a:extLst>
              <a:ext uri="{FF2B5EF4-FFF2-40B4-BE49-F238E27FC236}">
                <a16:creationId xmlns:a16="http://schemas.microsoft.com/office/drawing/2014/main" id="{3F23C6DF-E001-4A14-9E3C-996E6D0BFA5F}"/>
              </a:ext>
            </a:extLst>
          </p:cNvPr>
          <p:cNvSpPr txBox="1"/>
          <p:nvPr/>
        </p:nvSpPr>
        <p:spPr>
          <a:xfrm>
            <a:off x="4220276" y="1372742"/>
            <a:ext cx="4105534" cy="2333286"/>
          </a:xfrm>
          <a:prstGeom prst="rect">
            <a:avLst/>
          </a:prstGeom>
          <a:noFill/>
          <a:ln w="28575">
            <a:solidFill>
              <a:srgbClr val="5FAE60"/>
            </a:solidFill>
          </a:ln>
        </p:spPr>
        <p:txBody>
          <a:bodyPr wrap="square" lIns="180000" tIns="180000" rIns="180000" bIns="180000" rtlCol="0" anchor="t">
            <a:spAutoFit/>
          </a:bodyPr>
          <a:lstStyle/>
          <a:p>
            <a:pPr marL="171450" indent="-171450">
              <a:spcAft>
                <a:spcPts val="1200"/>
              </a:spcAft>
              <a:buFont typeface="Arial" panose="020B0604020202020204" pitchFamily="34" charset="0"/>
              <a:buChar char="•"/>
            </a:pPr>
            <a:r>
              <a:rPr lang="fi-FI" sz="1200">
                <a:latin typeface="Verdana"/>
                <a:ea typeface="Verdana"/>
              </a:rPr>
              <a:t>Konsultoida voi aina nimettömästi.</a:t>
            </a:r>
          </a:p>
          <a:p>
            <a:pPr marL="171450" indent="-171450">
              <a:spcAft>
                <a:spcPts val="1200"/>
              </a:spcAft>
              <a:buFont typeface="Arial" panose="020B0604020202020204" pitchFamily="34" charset="0"/>
              <a:buChar char="•"/>
            </a:pPr>
            <a:r>
              <a:rPr lang="fi-FI" sz="1200">
                <a:latin typeface="Verdana"/>
                <a:ea typeface="Verdana"/>
              </a:rPr>
              <a:t>Nimellisen konsultaation tarpeellisuus käydään läpi yhdessä opiskelijan tai ikätaso huomioiden huoltajan kanssa, nimelliseen konsultaatioon kysytään aina lupa</a:t>
            </a:r>
            <a:endParaRPr lang="fi-FI" sz="1600" b="1">
              <a:latin typeface="Verdana"/>
              <a:ea typeface="Verdana"/>
            </a:endParaRPr>
          </a:p>
          <a:p>
            <a:pPr marL="179705" indent="-179705">
              <a:spcAft>
                <a:spcPts val="600"/>
              </a:spcAft>
              <a:buFont typeface="Arial" panose="020B0604020202020204" pitchFamily="34" charset="0"/>
              <a:buChar char="•"/>
            </a:pPr>
            <a:r>
              <a:rPr lang="fi-FI" sz="1200">
                <a:latin typeface="Verdana"/>
                <a:ea typeface="Verdana"/>
                <a:cs typeface="Arial" panose="020B0604020202020204"/>
              </a:rPr>
              <a:t>Päivitetty tieto tehostetun ja erityisen tuen oppilaista, jolloin on mahdollisuus kohdentaa terveys-tarkastukset tukea tarvitseviin</a:t>
            </a:r>
          </a:p>
        </p:txBody>
      </p:sp>
      <p:sp>
        <p:nvSpPr>
          <p:cNvPr id="8" name="TextBox 7">
            <a:extLst>
              <a:ext uri="{FF2B5EF4-FFF2-40B4-BE49-F238E27FC236}">
                <a16:creationId xmlns:a16="http://schemas.microsoft.com/office/drawing/2014/main" id="{26D65D79-D24B-40EB-9EB0-99D3046BA662}"/>
              </a:ext>
            </a:extLst>
          </p:cNvPr>
          <p:cNvSpPr txBox="1"/>
          <p:nvPr/>
        </p:nvSpPr>
        <p:spPr>
          <a:xfrm>
            <a:off x="8956313" y="552600"/>
            <a:ext cx="2558851" cy="1440734"/>
          </a:xfrm>
          <a:prstGeom prst="rect">
            <a:avLst/>
          </a:prstGeom>
          <a:solidFill>
            <a:schemeClr val="accent1"/>
          </a:solidFill>
        </p:spPr>
        <p:txBody>
          <a:bodyPr wrap="square" lIns="180000" tIns="180000" rIns="180000" bIns="180000" rtlCol="0">
            <a:spAutoFit/>
          </a:bodyPr>
          <a:lstStyle/>
          <a:p>
            <a:pPr algn="ctr">
              <a:spcAft>
                <a:spcPts val="1200"/>
              </a:spcAft>
            </a:pPr>
            <a:r>
              <a:rPr lang="fi-FI" sz="1400" b="1"/>
              <a:t>Tuki jatkuu. Esihenkilön kanssa arvioidaan konsultaation tarve ja toimenpiteet</a:t>
            </a:r>
          </a:p>
        </p:txBody>
      </p:sp>
      <p:sp>
        <p:nvSpPr>
          <p:cNvPr id="9" name="TextBox 25">
            <a:extLst>
              <a:ext uri="{FF2B5EF4-FFF2-40B4-BE49-F238E27FC236}">
                <a16:creationId xmlns:a16="http://schemas.microsoft.com/office/drawing/2014/main" id="{09E26D96-903A-453C-9621-0E2EC58C8602}"/>
              </a:ext>
            </a:extLst>
          </p:cNvPr>
          <p:cNvSpPr txBox="1"/>
          <p:nvPr/>
        </p:nvSpPr>
        <p:spPr>
          <a:xfrm>
            <a:off x="9092942" y="2171326"/>
            <a:ext cx="2110739" cy="430887"/>
          </a:xfrm>
          <a:prstGeom prst="rect">
            <a:avLst/>
          </a:prstGeom>
          <a:noFill/>
          <a:ln w="28575">
            <a:solidFill>
              <a:srgbClr val="5FAE60"/>
            </a:solidFill>
          </a:ln>
        </p:spPr>
        <p:txBody>
          <a:bodyPr wrap="square" lIns="0" tIns="0" rIns="0" bIns="0" rtlCol="0" anchor="t">
            <a:spAutoFit/>
          </a:bodyPr>
          <a:lstStyle/>
          <a:p>
            <a:pPr algn="ctr">
              <a:spcAft>
                <a:spcPts val="1200"/>
              </a:spcAft>
            </a:pPr>
            <a:r>
              <a:rPr lang="fi-FI" sz="1400" b="1">
                <a:latin typeface="Verdana"/>
                <a:ea typeface="Verdana"/>
              </a:rPr>
              <a:t>Konsultaatio kielletään</a:t>
            </a:r>
          </a:p>
        </p:txBody>
      </p:sp>
      <p:sp>
        <p:nvSpPr>
          <p:cNvPr id="12" name="TextBox 26">
            <a:extLst>
              <a:ext uri="{FF2B5EF4-FFF2-40B4-BE49-F238E27FC236}">
                <a16:creationId xmlns:a16="http://schemas.microsoft.com/office/drawing/2014/main" id="{1AB8AD89-BF4D-4DBC-A703-EC6A1E73D4D8}"/>
              </a:ext>
            </a:extLst>
          </p:cNvPr>
          <p:cNvSpPr txBox="1"/>
          <p:nvPr/>
        </p:nvSpPr>
        <p:spPr>
          <a:xfrm>
            <a:off x="9110260" y="3057942"/>
            <a:ext cx="2093421" cy="430887"/>
          </a:xfrm>
          <a:prstGeom prst="rect">
            <a:avLst/>
          </a:prstGeom>
          <a:noFill/>
          <a:ln w="28575">
            <a:solidFill>
              <a:srgbClr val="5FAE60"/>
            </a:solidFill>
          </a:ln>
        </p:spPr>
        <p:txBody>
          <a:bodyPr wrap="square" lIns="0" tIns="0" rIns="0" bIns="0" rtlCol="0" anchor="t">
            <a:spAutoFit/>
          </a:bodyPr>
          <a:lstStyle/>
          <a:p>
            <a:pPr algn="ctr">
              <a:spcAft>
                <a:spcPts val="1200"/>
              </a:spcAft>
            </a:pPr>
            <a:r>
              <a:rPr lang="fi-FI" sz="1400" b="1">
                <a:latin typeface="Verdana"/>
                <a:ea typeface="Verdana"/>
              </a:rPr>
              <a:t>Konsultaatio sallitaan</a:t>
            </a:r>
          </a:p>
        </p:txBody>
      </p:sp>
      <p:pic>
        <p:nvPicPr>
          <p:cNvPr id="14" name="Graphic 24">
            <a:extLst>
              <a:ext uri="{FF2B5EF4-FFF2-40B4-BE49-F238E27FC236}">
                <a16:creationId xmlns:a16="http://schemas.microsoft.com/office/drawing/2014/main" id="{A16B2F66-D0CF-4BE8-B2A4-E21E5BC79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8249" y="1865132"/>
            <a:ext cx="933450" cy="704850"/>
          </a:xfrm>
          <a:prstGeom prst="rect">
            <a:avLst/>
          </a:prstGeom>
        </p:spPr>
      </p:pic>
      <p:sp>
        <p:nvSpPr>
          <p:cNvPr id="15" name="TextBox 8">
            <a:extLst>
              <a:ext uri="{FF2B5EF4-FFF2-40B4-BE49-F238E27FC236}">
                <a16:creationId xmlns:a16="http://schemas.microsoft.com/office/drawing/2014/main" id="{DD5D1E07-65F3-4E53-9E68-C6A39BBC3FFA}"/>
              </a:ext>
            </a:extLst>
          </p:cNvPr>
          <p:cNvSpPr txBox="1"/>
          <p:nvPr/>
        </p:nvSpPr>
        <p:spPr>
          <a:xfrm>
            <a:off x="8643422" y="4101895"/>
            <a:ext cx="2871742" cy="1966377"/>
          </a:xfrm>
          <a:prstGeom prst="rect">
            <a:avLst/>
          </a:prstGeom>
          <a:solidFill>
            <a:schemeClr val="accent1"/>
          </a:solidFill>
        </p:spPr>
        <p:txBody>
          <a:bodyPr wrap="square" lIns="180000" tIns="504000" rIns="180000" bIns="468000" rtlCol="0" anchor="t">
            <a:spAutoFit/>
          </a:bodyPr>
          <a:lstStyle/>
          <a:p>
            <a:pPr algn="l">
              <a:spcAft>
                <a:spcPts val="1200"/>
              </a:spcAft>
            </a:pPr>
            <a:r>
              <a:rPr lang="fi-FI" sz="1600" b="1">
                <a:latin typeface="Verdana"/>
                <a:ea typeface="Verdana"/>
              </a:rPr>
              <a:t>Siirretään tarpeen mukainen tieto ja arvioidaan yhteis-vastaanoton tarvetta</a:t>
            </a:r>
          </a:p>
        </p:txBody>
      </p:sp>
      <p:pic>
        <p:nvPicPr>
          <p:cNvPr id="16" name="Graphic 22">
            <a:extLst>
              <a:ext uri="{FF2B5EF4-FFF2-40B4-BE49-F238E27FC236}">
                <a16:creationId xmlns:a16="http://schemas.microsoft.com/office/drawing/2014/main" id="{16D22D52-9F9D-402F-9EAC-F0ABD2DC1F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8599" y="2661603"/>
            <a:ext cx="914400" cy="676275"/>
          </a:xfrm>
          <a:prstGeom prst="rect">
            <a:avLst/>
          </a:prstGeom>
        </p:spPr>
      </p:pic>
      <p:pic>
        <p:nvPicPr>
          <p:cNvPr id="17" name="Graphic 28">
            <a:extLst>
              <a:ext uri="{FF2B5EF4-FFF2-40B4-BE49-F238E27FC236}">
                <a16:creationId xmlns:a16="http://schemas.microsoft.com/office/drawing/2014/main" id="{3EA968D0-0DCE-4D84-B019-2B39E7132A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1288" y="4430187"/>
            <a:ext cx="638175" cy="419100"/>
          </a:xfrm>
          <a:prstGeom prst="rect">
            <a:avLst/>
          </a:prstGeom>
        </p:spPr>
      </p:pic>
      <p:pic>
        <p:nvPicPr>
          <p:cNvPr id="18" name="Graphic 28">
            <a:extLst>
              <a:ext uri="{FF2B5EF4-FFF2-40B4-BE49-F238E27FC236}">
                <a16:creationId xmlns:a16="http://schemas.microsoft.com/office/drawing/2014/main" id="{0EF42B08-135F-4792-95AD-026F5FCC80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87230" y="5358122"/>
            <a:ext cx="638175" cy="397098"/>
          </a:xfrm>
          <a:prstGeom prst="rect">
            <a:avLst/>
          </a:prstGeom>
        </p:spPr>
      </p:pic>
      <p:sp>
        <p:nvSpPr>
          <p:cNvPr id="22" name="TextBox 10">
            <a:extLst>
              <a:ext uri="{FF2B5EF4-FFF2-40B4-BE49-F238E27FC236}">
                <a16:creationId xmlns:a16="http://schemas.microsoft.com/office/drawing/2014/main" id="{8678DDCE-F1FC-466E-9D70-4F759E877595}"/>
              </a:ext>
            </a:extLst>
          </p:cNvPr>
          <p:cNvSpPr txBox="1"/>
          <p:nvPr/>
        </p:nvSpPr>
        <p:spPr>
          <a:xfrm>
            <a:off x="4241230" y="3895561"/>
            <a:ext cx="3556099" cy="2548729"/>
          </a:xfrm>
          <a:prstGeom prst="rect">
            <a:avLst/>
          </a:prstGeom>
          <a:solidFill>
            <a:schemeClr val="accent1"/>
          </a:solidFill>
        </p:spPr>
        <p:txBody>
          <a:bodyPr wrap="square" lIns="180000" tIns="180000" rIns="180000" bIns="180000" rtlCol="0" anchor="t">
            <a:spAutoFit/>
          </a:bodyPr>
          <a:lstStyle/>
          <a:p>
            <a:pPr>
              <a:spcAft>
                <a:spcPts val="1200"/>
              </a:spcAft>
            </a:pPr>
            <a:r>
              <a:rPr lang="fi-FI" sz="1400" b="1">
                <a:ea typeface="+mn-lt"/>
                <a:cs typeface="+mn-lt"/>
              </a:rPr>
              <a:t>Yhteisvastaanotto</a:t>
            </a:r>
            <a:endParaRPr lang="en-US"/>
          </a:p>
          <a:p>
            <a:pPr algn="l">
              <a:spcAft>
                <a:spcPts val="1200"/>
              </a:spcAft>
            </a:pPr>
            <a:r>
              <a:rPr lang="fi-FI" sz="1400" b="1">
                <a:latin typeface="Verdana"/>
                <a:ea typeface="Verdana"/>
              </a:rPr>
              <a:t>Monialainen asiantuntijaryhmä</a:t>
            </a:r>
          </a:p>
          <a:p>
            <a:pPr>
              <a:spcAft>
                <a:spcPts val="1200"/>
              </a:spcAft>
            </a:pPr>
            <a:r>
              <a:rPr lang="fi-FI" sz="1400" b="1">
                <a:ea typeface="+mn-lt"/>
                <a:cs typeface="+mn-lt"/>
              </a:rPr>
              <a:t>Tapaaminen opiskelijan, huoltajan ja opiskeluhuollon palveluiden ammattilaisten kesken</a:t>
            </a:r>
          </a:p>
          <a:p>
            <a:pPr>
              <a:spcAft>
                <a:spcPts val="1200"/>
              </a:spcAft>
            </a:pPr>
            <a:r>
              <a:rPr lang="fi-FI" sz="1400" b="1">
                <a:ea typeface="+mn-lt"/>
                <a:cs typeface="+mn-lt"/>
              </a:rPr>
              <a:t>Uusi käynti jollekin opiskeluhuollon toimijalle</a:t>
            </a:r>
            <a:endParaRPr lang="fi-FI">
              <a:ea typeface="Verdana"/>
            </a:endParaRPr>
          </a:p>
        </p:txBody>
      </p:sp>
      <p:sp>
        <p:nvSpPr>
          <p:cNvPr id="3" name="TextBox 2">
            <a:extLst>
              <a:ext uri="{FF2B5EF4-FFF2-40B4-BE49-F238E27FC236}">
                <a16:creationId xmlns:a16="http://schemas.microsoft.com/office/drawing/2014/main" id="{8A777F7F-C5E1-96D4-E686-5A0D3A36415C}"/>
              </a:ext>
            </a:extLst>
          </p:cNvPr>
          <p:cNvSpPr txBox="1"/>
          <p:nvPr/>
        </p:nvSpPr>
        <p:spPr>
          <a:xfrm>
            <a:off x="204659" y="1372742"/>
            <a:ext cx="3556098" cy="3549003"/>
          </a:xfrm>
          <a:prstGeom prst="rect">
            <a:avLst/>
          </a:prstGeom>
          <a:noFill/>
          <a:ln w="28575">
            <a:solidFill>
              <a:srgbClr val="5FAE60"/>
            </a:solidFill>
          </a:ln>
        </p:spPr>
        <p:txBody>
          <a:bodyPr wrap="square" lIns="180000" tIns="180000" rIns="180000" bIns="180000" rtlCol="0" anchor="t">
            <a:spAutoFit/>
          </a:bodyPr>
          <a:lstStyle/>
          <a:p>
            <a:pPr marL="171450" indent="-171450">
              <a:spcAft>
                <a:spcPts val="600"/>
              </a:spcAft>
              <a:buFont typeface="Arial" panose="020B0604020202020204" pitchFamily="34" charset="0"/>
              <a:buChar char="•"/>
            </a:pPr>
            <a:r>
              <a:rPr lang="fi-FI" sz="1200">
                <a:solidFill>
                  <a:srgbClr val="000000"/>
                </a:solidFill>
                <a:latin typeface="Verdana"/>
                <a:ea typeface="Verdana"/>
                <a:cs typeface="Arial" panose="020B0604020202020204"/>
              </a:rPr>
              <a:t>Käsitellään</a:t>
            </a:r>
            <a:r>
              <a:rPr lang="fi-FI" sz="1200">
                <a:ea typeface="+mn-lt"/>
                <a:cs typeface="+mn-lt"/>
              </a:rPr>
              <a:t> lääkärin ja terveydenhoitajan tarkastuksissa tai psykologin ja kuraattorin käynneillä esiin nousseita ilmiöitä yleisellä tasolla   </a:t>
            </a:r>
          </a:p>
          <a:p>
            <a:pPr marL="179705" indent="-179705">
              <a:spcAft>
                <a:spcPts val="600"/>
              </a:spcAft>
              <a:buFont typeface="Arial" panose="020B0604020202020204" pitchFamily="34" charset="0"/>
              <a:buChar char="•"/>
            </a:pPr>
            <a:r>
              <a:rPr lang="fi-FI" sz="1200">
                <a:ea typeface="Verdana"/>
              </a:rPr>
              <a:t>Käydään</a:t>
            </a:r>
            <a:r>
              <a:rPr lang="fi-FI" sz="1200">
                <a:ea typeface="+mn-lt"/>
                <a:cs typeface="+mn-lt"/>
              </a:rPr>
              <a:t> läpi lukukauden alussa laaja-alaisten terveystarkastusten aikataulu sekä yhteensovittaminen muuhun yhteisölliseen opiskeluhuollon työhön </a:t>
            </a:r>
          </a:p>
          <a:p>
            <a:pPr marL="179705" indent="-179705">
              <a:spcAft>
                <a:spcPts val="600"/>
              </a:spcAft>
              <a:buFont typeface="Arial" panose="020B0604020202020204" pitchFamily="34" charset="0"/>
              <a:buChar char="•"/>
            </a:pPr>
            <a:r>
              <a:rPr lang="fi-FI" sz="1200">
                <a:ea typeface="+mn-lt"/>
                <a:cs typeface="+mn-lt"/>
              </a:rPr>
              <a:t>Koululääkäri osallistuu ryhmän kokoukseen lukuvuoden aikana  </a:t>
            </a:r>
            <a:endParaRPr lang="fi-FI" sz="1200">
              <a:solidFill>
                <a:srgbClr val="FF0000"/>
              </a:solidFill>
              <a:ea typeface="+mn-lt"/>
              <a:cs typeface="Arial" panose="020B0604020202020204"/>
            </a:endParaRPr>
          </a:p>
          <a:p>
            <a:pPr marL="179705" indent="-179705">
              <a:spcAft>
                <a:spcPts val="600"/>
              </a:spcAft>
              <a:buFont typeface="Arial" panose="020B0604020202020204" pitchFamily="34" charset="0"/>
              <a:buChar char="•"/>
            </a:pPr>
            <a:r>
              <a:rPr lang="fi-FI" sz="1200">
                <a:ea typeface="+mn-lt"/>
                <a:cs typeface="+mn-lt"/>
              </a:rPr>
              <a:t>Terveydenhoitaja siirtää opiskeluhuoltoryhmän kokouksien asioista lääkärille oleellisen tiedon lukuvuoden aikana </a:t>
            </a:r>
            <a:endParaRPr lang="fi-FI" sz="1200">
              <a:solidFill>
                <a:srgbClr val="FF0000"/>
              </a:solidFill>
              <a:latin typeface="Verdana"/>
              <a:ea typeface="Verdana"/>
              <a:cs typeface="Arial" panose="020B0604020202020204"/>
            </a:endParaRPr>
          </a:p>
        </p:txBody>
      </p:sp>
      <p:sp>
        <p:nvSpPr>
          <p:cNvPr id="4" name="TextBox 3">
            <a:extLst>
              <a:ext uri="{FF2B5EF4-FFF2-40B4-BE49-F238E27FC236}">
                <a16:creationId xmlns:a16="http://schemas.microsoft.com/office/drawing/2014/main" id="{54392E26-F430-C1E6-2C8E-C94EE1D41486}"/>
              </a:ext>
            </a:extLst>
          </p:cNvPr>
          <p:cNvSpPr txBox="1"/>
          <p:nvPr/>
        </p:nvSpPr>
        <p:spPr>
          <a:xfrm>
            <a:off x="330728" y="806978"/>
            <a:ext cx="3291416" cy="553998"/>
          </a:xfrm>
          <a:prstGeom prst="rect">
            <a:avLst/>
          </a:prstGeom>
          <a:solidFill>
            <a:srgbClr val="5FAE60"/>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b="1">
                <a:ea typeface="+mn-lt"/>
                <a:cs typeface="+mn-lt"/>
              </a:rPr>
              <a:t>Oppilaitoskohtaisessa     opiskeluhuoltoryhmässä</a:t>
            </a:r>
            <a:endParaRPr lang="en-US">
              <a:ea typeface="Verdana"/>
            </a:endParaRPr>
          </a:p>
        </p:txBody>
      </p:sp>
      <p:sp>
        <p:nvSpPr>
          <p:cNvPr id="6" name="TextBox 5">
            <a:extLst>
              <a:ext uri="{FF2B5EF4-FFF2-40B4-BE49-F238E27FC236}">
                <a16:creationId xmlns:a16="http://schemas.microsoft.com/office/drawing/2014/main" id="{CB1DDA13-39B9-E013-D836-FD4C68A2DD9B}"/>
              </a:ext>
            </a:extLst>
          </p:cNvPr>
          <p:cNvSpPr txBox="1"/>
          <p:nvPr/>
        </p:nvSpPr>
        <p:spPr>
          <a:xfrm>
            <a:off x="4325711" y="574914"/>
            <a:ext cx="3894665" cy="784830"/>
          </a:xfrm>
          <a:prstGeom prst="rect">
            <a:avLst/>
          </a:prstGeom>
          <a:solidFill>
            <a:srgbClr val="5FAE60"/>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fi-FI" sz="1700" b="1">
                <a:latin typeface="Verdana"/>
              </a:rPr>
              <a:t>Tarpeen mukainen tiedonsiirto</a:t>
            </a:r>
            <a:br>
              <a:rPr lang="fi-FI" sz="1700" b="1">
                <a:latin typeface="Verdana"/>
              </a:rPr>
            </a:br>
            <a:r>
              <a:rPr lang="fi-FI" sz="1700" b="1">
                <a:latin typeface="Verdana"/>
              </a:rPr>
              <a:t>opiskeluhuollon toimijoiden kesken</a:t>
            </a:r>
            <a:endParaRPr lang="en-US">
              <a:ea typeface="Verdana"/>
            </a:endParaRPr>
          </a:p>
        </p:txBody>
      </p:sp>
      <p:pic>
        <p:nvPicPr>
          <p:cNvPr id="10" name="Dia 9">
            <a:hlinkClick r:id="" action="ppaction://media"/>
            <a:extLst>
              <a:ext uri="{FF2B5EF4-FFF2-40B4-BE49-F238E27FC236}">
                <a16:creationId xmlns:a16="http://schemas.microsoft.com/office/drawing/2014/main" id="{3300D220-5A7D-8075-8B44-D3CEFD20A44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65438" y="5556671"/>
            <a:ext cx="609600" cy="609600"/>
          </a:xfrm>
          <a:prstGeom prst="rect">
            <a:avLst/>
          </a:prstGeom>
        </p:spPr>
      </p:pic>
    </p:spTree>
    <p:extLst>
      <p:ext uri="{BB962C8B-B14F-4D97-AF65-F5344CB8AC3E}">
        <p14:creationId xmlns:p14="http://schemas.microsoft.com/office/powerpoint/2010/main" val="38230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F3A938B-81D6-4068-97F4-D14306A7BDC2}"/>
              </a:ext>
            </a:extLst>
          </p:cNvPr>
          <p:cNvSpPr>
            <a:spLocks noGrp="1"/>
          </p:cNvSpPr>
          <p:nvPr>
            <p:ph type="ctrTitle"/>
          </p:nvPr>
        </p:nvSpPr>
        <p:spPr>
          <a:xfrm>
            <a:off x="990559" y="100266"/>
            <a:ext cx="9434170" cy="657225"/>
          </a:xfrm>
        </p:spPr>
        <p:txBody>
          <a:bodyPr/>
          <a:lstStyle/>
          <a:p>
            <a:r>
              <a:rPr lang="fi-FI" sz="2800">
                <a:ea typeface="Verdana"/>
              </a:rPr>
              <a:t>Yhteisöllinen opiskeluhuolto</a:t>
            </a:r>
            <a:endParaRPr lang="fi-FI" sz="2800"/>
          </a:p>
        </p:txBody>
      </p:sp>
      <p:sp>
        <p:nvSpPr>
          <p:cNvPr id="7" name="TextBox 10">
            <a:extLst>
              <a:ext uri="{FF2B5EF4-FFF2-40B4-BE49-F238E27FC236}">
                <a16:creationId xmlns:a16="http://schemas.microsoft.com/office/drawing/2014/main" id="{267E8A02-EC1C-6C15-E9D9-2FE556CCE10B}"/>
              </a:ext>
            </a:extLst>
          </p:cNvPr>
          <p:cNvSpPr txBox="1"/>
          <p:nvPr/>
        </p:nvSpPr>
        <p:spPr>
          <a:xfrm>
            <a:off x="1178403" y="1891761"/>
            <a:ext cx="7624890" cy="307777"/>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fi-FI" sz="2000" b="1">
                <a:solidFill>
                  <a:schemeClr val="bg1"/>
                </a:solidFill>
              </a:rPr>
              <a:t>Esiopetusyksikön ja oppilaitoksen opiskeluhuolto</a:t>
            </a:r>
          </a:p>
        </p:txBody>
      </p:sp>
      <p:sp>
        <p:nvSpPr>
          <p:cNvPr id="345" name="Tekstiruutu 344">
            <a:extLst>
              <a:ext uri="{FF2B5EF4-FFF2-40B4-BE49-F238E27FC236}">
                <a16:creationId xmlns:a16="http://schemas.microsoft.com/office/drawing/2014/main" id="{0904F75C-CAB6-1545-C0E0-F7B0CCE323B0}"/>
              </a:ext>
            </a:extLst>
          </p:cNvPr>
          <p:cNvSpPr txBox="1"/>
          <p:nvPr/>
        </p:nvSpPr>
        <p:spPr>
          <a:xfrm>
            <a:off x="10349072" y="160533"/>
            <a:ext cx="1626741"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a:p>
        </p:txBody>
      </p:sp>
      <p:sp>
        <p:nvSpPr>
          <p:cNvPr id="2" name="Tekstiruutu 1">
            <a:extLst>
              <a:ext uri="{FF2B5EF4-FFF2-40B4-BE49-F238E27FC236}">
                <a16:creationId xmlns:a16="http://schemas.microsoft.com/office/drawing/2014/main" id="{5606672E-B6B9-4329-A83C-348902C844ED}"/>
              </a:ext>
            </a:extLst>
          </p:cNvPr>
          <p:cNvSpPr txBox="1"/>
          <p:nvPr/>
        </p:nvSpPr>
        <p:spPr>
          <a:xfrm>
            <a:off x="5225460" y="1129790"/>
            <a:ext cx="1237851" cy="553998"/>
          </a:xfrm>
          <a:prstGeom prst="rect">
            <a:avLst/>
          </a:prstGeom>
          <a:noFill/>
        </p:spPr>
        <p:txBody>
          <a:bodyPr wrap="square" lIns="0" tIns="0" rIns="0" bIns="0" rtlCol="0">
            <a:spAutoFit/>
          </a:bodyPr>
          <a:lstStyle/>
          <a:p>
            <a:pPr lvl="0" algn="ctr"/>
            <a:r>
              <a:rPr lang="fi-FI" sz="900" b="1" i="0">
                <a:solidFill>
                  <a:schemeClr val="tx1"/>
                </a:solidFill>
                <a:cs typeface="Calibri" panose="020F0502020204030204" pitchFamily="34" charset="0"/>
              </a:rPr>
              <a:t>Koulutyön järjestäminen hyvinvointia tukevasti</a:t>
            </a:r>
            <a:endParaRPr lang="fi-FI" sz="900" b="1">
              <a:solidFill>
                <a:schemeClr val="tx1"/>
              </a:solidFill>
              <a:cs typeface="Calibri" panose="020F0502020204030204" pitchFamily="34" charset="0"/>
            </a:endParaRPr>
          </a:p>
        </p:txBody>
      </p:sp>
      <p:sp>
        <p:nvSpPr>
          <p:cNvPr id="14" name="Ellipsi 13">
            <a:extLst>
              <a:ext uri="{FF2B5EF4-FFF2-40B4-BE49-F238E27FC236}">
                <a16:creationId xmlns:a16="http://schemas.microsoft.com/office/drawing/2014/main" id="{F8DC632D-BC7D-489E-879B-928F8A3B4C8F}"/>
              </a:ext>
            </a:extLst>
          </p:cNvPr>
          <p:cNvSpPr/>
          <p:nvPr/>
        </p:nvSpPr>
        <p:spPr>
          <a:xfrm>
            <a:off x="4883248" y="495072"/>
            <a:ext cx="1550443" cy="1530613"/>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fi-FI" sz="900" b="1">
              <a:solidFill>
                <a:schemeClr val="tx1"/>
              </a:solidFill>
            </a:endParaRPr>
          </a:p>
          <a:p>
            <a:pPr algn="ctr"/>
            <a:r>
              <a:rPr lang="fi-FI" sz="900" b="1">
                <a:solidFill>
                  <a:schemeClr val="tx1"/>
                </a:solidFill>
              </a:rPr>
              <a:t>Koulutyön järjestäminen hyvinvointia tukevasti </a:t>
            </a:r>
          </a:p>
        </p:txBody>
      </p:sp>
      <p:sp>
        <p:nvSpPr>
          <p:cNvPr id="22" name="Ellipsi 21">
            <a:extLst>
              <a:ext uri="{FF2B5EF4-FFF2-40B4-BE49-F238E27FC236}">
                <a16:creationId xmlns:a16="http://schemas.microsoft.com/office/drawing/2014/main" id="{D2CCBEC6-7DD5-4452-94D9-C781C228A131}"/>
              </a:ext>
            </a:extLst>
          </p:cNvPr>
          <p:cNvSpPr/>
          <p:nvPr/>
        </p:nvSpPr>
        <p:spPr>
          <a:xfrm>
            <a:off x="6775315" y="828769"/>
            <a:ext cx="1569427" cy="1474653"/>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sz="900" b="1">
              <a:solidFill>
                <a:schemeClr val="tx1"/>
              </a:solidFill>
            </a:endParaRPr>
          </a:p>
          <a:p>
            <a:pPr algn="ctr"/>
            <a:r>
              <a:rPr lang="fi-FI" sz="900" b="1">
                <a:solidFill>
                  <a:schemeClr val="tx1"/>
                </a:solidFill>
              </a:rPr>
              <a:t>Kiusaamisen, väkivallan ja häirinnän ehkäisy  </a:t>
            </a:r>
          </a:p>
          <a:p>
            <a:endParaRPr lang="fi-FI"/>
          </a:p>
        </p:txBody>
      </p:sp>
      <p:sp>
        <p:nvSpPr>
          <p:cNvPr id="25" name="Ellipsi 24">
            <a:extLst>
              <a:ext uri="{FF2B5EF4-FFF2-40B4-BE49-F238E27FC236}">
                <a16:creationId xmlns:a16="http://schemas.microsoft.com/office/drawing/2014/main" id="{E794CE1A-DAE9-47AD-BA67-F7F1527F24DC}"/>
              </a:ext>
            </a:extLst>
          </p:cNvPr>
          <p:cNvSpPr/>
          <p:nvPr/>
        </p:nvSpPr>
        <p:spPr>
          <a:xfrm>
            <a:off x="7509270" y="2376680"/>
            <a:ext cx="1670943" cy="1477279"/>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r>
              <a:rPr lang="fi-FI" sz="900" b="1">
                <a:solidFill>
                  <a:schemeClr val="tx1"/>
                </a:solidFill>
              </a:rPr>
              <a:t>Vuorovaikutus- taitojen ja mielen-terveyden edistäminen </a:t>
            </a:r>
          </a:p>
          <a:p>
            <a:endParaRPr lang="fi-FI"/>
          </a:p>
        </p:txBody>
      </p:sp>
      <p:sp>
        <p:nvSpPr>
          <p:cNvPr id="28" name="Ellipsi 27">
            <a:extLst>
              <a:ext uri="{FF2B5EF4-FFF2-40B4-BE49-F238E27FC236}">
                <a16:creationId xmlns:a16="http://schemas.microsoft.com/office/drawing/2014/main" id="{4FF2F30D-A045-455C-B8A6-739782880496}"/>
              </a:ext>
            </a:extLst>
          </p:cNvPr>
          <p:cNvSpPr/>
          <p:nvPr/>
        </p:nvSpPr>
        <p:spPr>
          <a:xfrm>
            <a:off x="3001817" y="808342"/>
            <a:ext cx="1569427" cy="1422283"/>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r>
              <a:rPr lang="fi-FI" sz="900" b="1">
                <a:solidFill>
                  <a:schemeClr val="tx1"/>
                </a:solidFill>
              </a:rPr>
              <a:t>Ympäristön terveellisyys ja turvallisuus</a:t>
            </a:r>
          </a:p>
          <a:p>
            <a:endParaRPr lang="fi-FI"/>
          </a:p>
        </p:txBody>
      </p:sp>
      <p:sp>
        <p:nvSpPr>
          <p:cNvPr id="29" name="Ellipsi 28">
            <a:extLst>
              <a:ext uri="{FF2B5EF4-FFF2-40B4-BE49-F238E27FC236}">
                <a16:creationId xmlns:a16="http://schemas.microsoft.com/office/drawing/2014/main" id="{C5CA2773-0654-47DF-909C-1F57FADFCAD7}"/>
              </a:ext>
            </a:extLst>
          </p:cNvPr>
          <p:cNvSpPr/>
          <p:nvPr/>
        </p:nvSpPr>
        <p:spPr>
          <a:xfrm>
            <a:off x="2204103" y="2338040"/>
            <a:ext cx="1569426" cy="1544640"/>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br>
              <a:rPr lang="fi-FI" sz="900" b="1">
                <a:solidFill>
                  <a:schemeClr val="tx1"/>
                </a:solidFill>
              </a:rPr>
            </a:br>
            <a:r>
              <a:rPr lang="fi-FI" sz="900" b="1">
                <a:solidFill>
                  <a:schemeClr val="tx1"/>
                </a:solidFill>
              </a:rPr>
              <a:t>Oppilaiden osallisuuden varmistamien </a:t>
            </a:r>
          </a:p>
          <a:p>
            <a:endParaRPr lang="fi-FI"/>
          </a:p>
        </p:txBody>
      </p:sp>
      <p:sp>
        <p:nvSpPr>
          <p:cNvPr id="30" name="Ellipsi 29">
            <a:extLst>
              <a:ext uri="{FF2B5EF4-FFF2-40B4-BE49-F238E27FC236}">
                <a16:creationId xmlns:a16="http://schemas.microsoft.com/office/drawing/2014/main" id="{AA7BFFC6-B17A-4BDA-B51A-7CFB537D70B0}"/>
              </a:ext>
            </a:extLst>
          </p:cNvPr>
          <p:cNvSpPr/>
          <p:nvPr/>
        </p:nvSpPr>
        <p:spPr>
          <a:xfrm>
            <a:off x="2378512" y="4016057"/>
            <a:ext cx="1569427" cy="1450637"/>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r>
              <a:rPr lang="fi-FI" sz="900" b="1">
                <a:solidFill>
                  <a:schemeClr val="tx1"/>
                </a:solidFill>
              </a:rPr>
              <a:t>Terveyttä edistävien elintapojen tukeminen</a:t>
            </a:r>
          </a:p>
          <a:p>
            <a:endParaRPr lang="fi-FI"/>
          </a:p>
        </p:txBody>
      </p:sp>
      <p:sp>
        <p:nvSpPr>
          <p:cNvPr id="31" name="Ellipsi 30">
            <a:extLst>
              <a:ext uri="{FF2B5EF4-FFF2-40B4-BE49-F238E27FC236}">
                <a16:creationId xmlns:a16="http://schemas.microsoft.com/office/drawing/2014/main" id="{95FBEB09-5C15-4886-9EF0-7C554FFEE98C}"/>
              </a:ext>
            </a:extLst>
          </p:cNvPr>
          <p:cNvSpPr/>
          <p:nvPr/>
        </p:nvSpPr>
        <p:spPr>
          <a:xfrm>
            <a:off x="5729596" y="5007691"/>
            <a:ext cx="1605729" cy="1450637"/>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r>
              <a:rPr lang="fi-FI" sz="900" b="1">
                <a:solidFill>
                  <a:schemeClr val="tx1"/>
                </a:solidFill>
              </a:rPr>
              <a:t>Opintojen etenemisen edistäminen </a:t>
            </a:r>
          </a:p>
          <a:p>
            <a:endParaRPr lang="fi-FI"/>
          </a:p>
        </p:txBody>
      </p:sp>
      <p:sp>
        <p:nvSpPr>
          <p:cNvPr id="32" name="Ellipsi 31">
            <a:extLst>
              <a:ext uri="{FF2B5EF4-FFF2-40B4-BE49-F238E27FC236}">
                <a16:creationId xmlns:a16="http://schemas.microsoft.com/office/drawing/2014/main" id="{21EFFC2E-7544-438B-92EC-8E030B62529A}"/>
              </a:ext>
            </a:extLst>
          </p:cNvPr>
          <p:cNvSpPr/>
          <p:nvPr/>
        </p:nvSpPr>
        <p:spPr>
          <a:xfrm>
            <a:off x="3869961" y="4966239"/>
            <a:ext cx="1623695" cy="1456607"/>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br>
              <a:rPr lang="fi-FI" sz="900" b="1">
                <a:solidFill>
                  <a:schemeClr val="tx1"/>
                </a:solidFill>
              </a:rPr>
            </a:br>
            <a:r>
              <a:rPr lang="fi-FI" sz="900" b="1">
                <a:solidFill>
                  <a:schemeClr val="tx1"/>
                </a:solidFill>
              </a:rPr>
              <a:t>Huoltajien osallisuuden varmistaminen </a:t>
            </a:r>
          </a:p>
          <a:p>
            <a:endParaRPr lang="fi-FI"/>
          </a:p>
        </p:txBody>
      </p:sp>
      <p:sp>
        <p:nvSpPr>
          <p:cNvPr id="33" name="Ellipsi 32">
            <a:extLst>
              <a:ext uri="{FF2B5EF4-FFF2-40B4-BE49-F238E27FC236}">
                <a16:creationId xmlns:a16="http://schemas.microsoft.com/office/drawing/2014/main" id="{289B355E-19EF-4985-8FF8-3A7E81AD5CB8}"/>
              </a:ext>
            </a:extLst>
          </p:cNvPr>
          <p:cNvSpPr/>
          <p:nvPr/>
        </p:nvSpPr>
        <p:spPr>
          <a:xfrm>
            <a:off x="7322228" y="4186758"/>
            <a:ext cx="1597626" cy="1450637"/>
          </a:xfrm>
          <a:prstGeom prst="ellipse">
            <a:avLst/>
          </a:prstGeom>
          <a:solidFill>
            <a:srgbClr val="E8CA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algn="ctr"/>
            <a:br>
              <a:rPr lang="fi-FI" sz="900" b="1"/>
            </a:br>
            <a:r>
              <a:rPr lang="fi-FI" sz="900" b="1">
                <a:solidFill>
                  <a:schemeClr val="tx1"/>
                </a:solidFill>
              </a:rPr>
              <a:t>Yhteistoiminta oppilaitoksen ulkopuolelle</a:t>
            </a:r>
            <a:endParaRPr lang="fi-FI">
              <a:solidFill>
                <a:schemeClr val="tx1"/>
              </a:solidFill>
            </a:endParaRPr>
          </a:p>
          <a:p>
            <a:endParaRPr lang="fi-FI"/>
          </a:p>
        </p:txBody>
      </p:sp>
      <p:grpSp>
        <p:nvGrpSpPr>
          <p:cNvPr id="40" name="Ryhmä 39">
            <a:extLst>
              <a:ext uri="{FF2B5EF4-FFF2-40B4-BE49-F238E27FC236}">
                <a16:creationId xmlns:a16="http://schemas.microsoft.com/office/drawing/2014/main" id="{CCE3D7F0-9314-46F2-B608-34C87BD48D09}"/>
              </a:ext>
            </a:extLst>
          </p:cNvPr>
          <p:cNvGrpSpPr/>
          <p:nvPr/>
        </p:nvGrpSpPr>
        <p:grpSpPr>
          <a:xfrm>
            <a:off x="4599350" y="2583350"/>
            <a:ext cx="2106971" cy="1904655"/>
            <a:chOff x="5085510" y="2224182"/>
            <a:chExt cx="2106971" cy="1904655"/>
          </a:xfrm>
          <a:solidFill>
            <a:srgbClr val="5FAE60"/>
          </a:solidFill>
        </p:grpSpPr>
        <p:sp>
          <p:nvSpPr>
            <p:cNvPr id="41" name="Ellipsi 40">
              <a:extLst>
                <a:ext uri="{FF2B5EF4-FFF2-40B4-BE49-F238E27FC236}">
                  <a16:creationId xmlns:a16="http://schemas.microsoft.com/office/drawing/2014/main" id="{7C83681E-E8C3-4E93-9A08-805C7158979C}"/>
                </a:ext>
              </a:extLst>
            </p:cNvPr>
            <p:cNvSpPr/>
            <p:nvPr/>
          </p:nvSpPr>
          <p:spPr>
            <a:xfrm>
              <a:off x="5085510" y="2224182"/>
              <a:ext cx="2106971" cy="1904655"/>
            </a:xfrm>
            <a:prstGeom prst="ellipse">
              <a:avLst/>
            </a:prstGeom>
            <a:grpFill/>
            <a:ln>
              <a:solidFill>
                <a:srgbClr val="5FAE6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Ellipsi 4">
              <a:extLst>
                <a:ext uri="{FF2B5EF4-FFF2-40B4-BE49-F238E27FC236}">
                  <a16:creationId xmlns:a16="http://schemas.microsoft.com/office/drawing/2014/main" id="{56FCACD1-1A44-4274-99B5-F917A105A3D5}"/>
                </a:ext>
              </a:extLst>
            </p:cNvPr>
            <p:cNvSpPr txBox="1"/>
            <p:nvPr/>
          </p:nvSpPr>
          <p:spPr>
            <a:xfrm>
              <a:off x="5394069" y="2503112"/>
              <a:ext cx="1489853" cy="1346795"/>
            </a:xfrm>
            <a:prstGeom prst="rect">
              <a:avLst/>
            </a:prstGeom>
            <a:grpFill/>
            <a:ln>
              <a:solidFill>
                <a:srgbClr val="5FAE60"/>
              </a:solidFill>
            </a:ln>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b="1" i="0" kern="1200">
                  <a:solidFill>
                    <a:schemeClr val="tx1"/>
                  </a:solidFill>
                </a:rPr>
                <a:t>Yhteisöllinen </a:t>
              </a:r>
              <a:br>
                <a:rPr lang="fi-FI" sz="1200" b="1" i="0" kern="1200">
                  <a:solidFill>
                    <a:schemeClr val="tx1"/>
                  </a:solidFill>
                </a:rPr>
              </a:br>
              <a:r>
                <a:rPr lang="fi-FI" sz="1200" b="1" i="0" kern="1200">
                  <a:solidFill>
                    <a:schemeClr val="tx1"/>
                  </a:solidFill>
                </a:rPr>
                <a:t>opiskeluhuolto</a:t>
              </a:r>
              <a:endParaRPr lang="fi-FI" sz="1200" b="1" kern="1200">
                <a:solidFill>
                  <a:schemeClr val="tx1"/>
                </a:solidFill>
              </a:endParaRPr>
            </a:p>
          </p:txBody>
        </p:sp>
      </p:grpSp>
      <p:sp>
        <p:nvSpPr>
          <p:cNvPr id="4" name="Nuoli: Oikea 3">
            <a:extLst>
              <a:ext uri="{FF2B5EF4-FFF2-40B4-BE49-F238E27FC236}">
                <a16:creationId xmlns:a16="http://schemas.microsoft.com/office/drawing/2014/main" id="{4303FC3D-95E4-4F5C-924E-D917B026D26E}"/>
              </a:ext>
            </a:extLst>
          </p:cNvPr>
          <p:cNvSpPr/>
          <p:nvPr/>
        </p:nvSpPr>
        <p:spPr>
          <a:xfrm rot="1474957">
            <a:off x="6271094" y="1079370"/>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Dian numeron paikkamerkki 2">
            <a:extLst>
              <a:ext uri="{FF2B5EF4-FFF2-40B4-BE49-F238E27FC236}">
                <a16:creationId xmlns:a16="http://schemas.microsoft.com/office/drawing/2014/main" id="{6DE064B6-28F9-4435-8D60-584DB9B203BD}"/>
              </a:ext>
            </a:extLst>
          </p:cNvPr>
          <p:cNvSpPr>
            <a:spLocks noGrp="1"/>
          </p:cNvSpPr>
          <p:nvPr>
            <p:ph type="sldNum" sz="quarter" idx="12"/>
          </p:nvPr>
        </p:nvSpPr>
        <p:spPr/>
        <p:txBody>
          <a:bodyPr/>
          <a:lstStyle/>
          <a:p>
            <a:fld id="{CCD26548-A701-4132-A0A2-A9B09A70FF4B}" type="slidenum">
              <a:rPr lang="fi-FI" smtClean="0"/>
              <a:t>8</a:t>
            </a:fld>
            <a:endParaRPr lang="fi-FI"/>
          </a:p>
        </p:txBody>
      </p:sp>
      <p:pic>
        <p:nvPicPr>
          <p:cNvPr id="6" name="Dia4-Yhteisöllinen opiskeluhuolto">
            <a:hlinkClick r:id="" action="ppaction://media"/>
            <a:extLst>
              <a:ext uri="{FF2B5EF4-FFF2-40B4-BE49-F238E27FC236}">
                <a16:creationId xmlns:a16="http://schemas.microsoft.com/office/drawing/2014/main" id="{428E9CE8-329A-4E43-8962-CA5417219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4619" y="958936"/>
            <a:ext cx="487363" cy="487363"/>
          </a:xfrm>
          <a:prstGeom prst="rect">
            <a:avLst/>
          </a:prstGeom>
        </p:spPr>
      </p:pic>
      <p:sp>
        <p:nvSpPr>
          <p:cNvPr id="39" name="Nuoli: Oikea 38">
            <a:extLst>
              <a:ext uri="{FF2B5EF4-FFF2-40B4-BE49-F238E27FC236}">
                <a16:creationId xmlns:a16="http://schemas.microsoft.com/office/drawing/2014/main" id="{A87958FA-1D35-4636-B1F5-C1DEC113E0CF}"/>
              </a:ext>
            </a:extLst>
          </p:cNvPr>
          <p:cNvSpPr/>
          <p:nvPr/>
        </p:nvSpPr>
        <p:spPr>
          <a:xfrm rot="3877843">
            <a:off x="7605615" y="2039556"/>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Nuoli: Oikea 42">
            <a:extLst>
              <a:ext uri="{FF2B5EF4-FFF2-40B4-BE49-F238E27FC236}">
                <a16:creationId xmlns:a16="http://schemas.microsoft.com/office/drawing/2014/main" id="{991FB109-42BC-4D74-8F1E-633FD53FFB2B}"/>
              </a:ext>
            </a:extLst>
          </p:cNvPr>
          <p:cNvSpPr/>
          <p:nvPr/>
        </p:nvSpPr>
        <p:spPr>
          <a:xfrm rot="15639203">
            <a:off x="2733386" y="3647820"/>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Nuoli: Oikea 43">
            <a:extLst>
              <a:ext uri="{FF2B5EF4-FFF2-40B4-BE49-F238E27FC236}">
                <a16:creationId xmlns:a16="http://schemas.microsoft.com/office/drawing/2014/main" id="{593AA5C2-8065-4B94-9642-04F90795A10A}"/>
              </a:ext>
            </a:extLst>
          </p:cNvPr>
          <p:cNvSpPr/>
          <p:nvPr/>
        </p:nvSpPr>
        <p:spPr>
          <a:xfrm rot="13399761">
            <a:off x="3337787" y="5148548"/>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Nuoli: Oikea 44">
            <a:extLst>
              <a:ext uri="{FF2B5EF4-FFF2-40B4-BE49-F238E27FC236}">
                <a16:creationId xmlns:a16="http://schemas.microsoft.com/office/drawing/2014/main" id="{67525CA3-A257-4878-AC20-B9CDBB9188C0}"/>
              </a:ext>
            </a:extLst>
          </p:cNvPr>
          <p:cNvSpPr/>
          <p:nvPr/>
        </p:nvSpPr>
        <p:spPr>
          <a:xfrm rot="10800000">
            <a:off x="5258230" y="5667656"/>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Nuoli: Oikea 45">
            <a:extLst>
              <a:ext uri="{FF2B5EF4-FFF2-40B4-BE49-F238E27FC236}">
                <a16:creationId xmlns:a16="http://schemas.microsoft.com/office/drawing/2014/main" id="{6991644F-149E-41DD-8B5D-986896572532}"/>
              </a:ext>
            </a:extLst>
          </p:cNvPr>
          <p:cNvSpPr/>
          <p:nvPr/>
        </p:nvSpPr>
        <p:spPr>
          <a:xfrm rot="8905112">
            <a:off x="7164512" y="5310591"/>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Nuoli: Oikea 46">
            <a:extLst>
              <a:ext uri="{FF2B5EF4-FFF2-40B4-BE49-F238E27FC236}">
                <a16:creationId xmlns:a16="http://schemas.microsoft.com/office/drawing/2014/main" id="{051F7D2D-07F2-4FA4-B16A-C2ED4962E6F5}"/>
              </a:ext>
            </a:extLst>
          </p:cNvPr>
          <p:cNvSpPr/>
          <p:nvPr/>
        </p:nvSpPr>
        <p:spPr>
          <a:xfrm rot="5400000">
            <a:off x="7928786" y="3766157"/>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Nuoli: Oikea 47">
            <a:extLst>
              <a:ext uri="{FF2B5EF4-FFF2-40B4-BE49-F238E27FC236}">
                <a16:creationId xmlns:a16="http://schemas.microsoft.com/office/drawing/2014/main" id="{FB1FE76D-8D9A-4B77-9F98-E913CEB5C95C}"/>
              </a:ext>
            </a:extLst>
          </p:cNvPr>
          <p:cNvSpPr/>
          <p:nvPr/>
        </p:nvSpPr>
        <p:spPr>
          <a:xfrm rot="21276320">
            <a:off x="4222495" y="912050"/>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Nuoli: Oikea 48">
            <a:extLst>
              <a:ext uri="{FF2B5EF4-FFF2-40B4-BE49-F238E27FC236}">
                <a16:creationId xmlns:a16="http://schemas.microsoft.com/office/drawing/2014/main" id="{BB97DACE-AF34-49C5-99A8-4F5037468F4B}"/>
              </a:ext>
            </a:extLst>
          </p:cNvPr>
          <p:cNvSpPr/>
          <p:nvPr/>
        </p:nvSpPr>
        <p:spPr>
          <a:xfrm rot="17567506">
            <a:off x="2842363" y="2001373"/>
            <a:ext cx="753709" cy="45850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4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79" fill="hold"/>
                                        <p:tgtEl>
                                          <p:spTgt spid="6"/>
                                        </p:tgtEl>
                                      </p:cBhvr>
                                    </p:cmd>
                                  </p:childTnLst>
                                </p:cTn>
                              </p:par>
                              <p:par>
                                <p:cTn id="7" presetID="1" presetClass="entr" presetSubtype="0" fill="hold" grpId="0" nodeType="withEffect">
                                  <p:stCondLst>
                                    <p:cond delay="27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3100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3600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4100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440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480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5200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5500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5500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39" grpId="0" animBg="1"/>
      <p:bldP spid="43" grpId="0" animBg="1"/>
      <p:bldP spid="44" grpId="0" animBg="1"/>
      <p:bldP spid="45" grpId="0" animBg="1"/>
      <p:bldP spid="46" grpId="0" animBg="1"/>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7F7E5-7F25-C0DD-31A4-E9AC225B11F7}"/>
              </a:ext>
            </a:extLst>
          </p:cNvPr>
          <p:cNvSpPr>
            <a:spLocks noGrp="1"/>
          </p:cNvSpPr>
          <p:nvPr>
            <p:ph type="title"/>
          </p:nvPr>
        </p:nvSpPr>
        <p:spPr>
          <a:xfrm>
            <a:off x="1789533" y="755962"/>
            <a:ext cx="9955306" cy="1035424"/>
          </a:xfrm>
        </p:spPr>
        <p:txBody>
          <a:bodyPr/>
          <a:lstStyle/>
          <a:p>
            <a:r>
              <a:rPr lang="fi-FI" sz="3600">
                <a:ea typeface="+mj-lt"/>
                <a:cs typeface="+mj-lt"/>
              </a:rPr>
              <a:t>Oppimisen tuki</a:t>
            </a:r>
            <a:br>
              <a:rPr lang="fi-FI">
                <a:ea typeface="+mj-lt"/>
                <a:cs typeface="+mj-lt"/>
              </a:rPr>
            </a:br>
            <a:r>
              <a:rPr lang="fi-FI" sz="1400" b="0">
                <a:ea typeface="+mj-lt"/>
                <a:cs typeface="+mj-lt"/>
              </a:rPr>
              <a:t> </a:t>
            </a:r>
            <a:endParaRPr lang="en-US" sz="1400"/>
          </a:p>
        </p:txBody>
      </p:sp>
      <p:sp>
        <p:nvSpPr>
          <p:cNvPr id="3" name="Sisällön paikkamerkki 2">
            <a:extLst>
              <a:ext uri="{FF2B5EF4-FFF2-40B4-BE49-F238E27FC236}">
                <a16:creationId xmlns:a16="http://schemas.microsoft.com/office/drawing/2014/main" id="{214DBBC1-8A4E-6CA7-73D0-9BF79EF0229A}"/>
              </a:ext>
            </a:extLst>
          </p:cNvPr>
          <p:cNvSpPr>
            <a:spLocks noGrp="1"/>
          </p:cNvSpPr>
          <p:nvPr>
            <p:ph idx="1"/>
          </p:nvPr>
        </p:nvSpPr>
        <p:spPr>
          <a:xfrm>
            <a:off x="89174" y="5105198"/>
            <a:ext cx="10802923" cy="4809592"/>
          </a:xfrm>
        </p:spPr>
        <p:txBody>
          <a:bodyPr/>
          <a:lstStyle/>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0" indent="0">
              <a:lnSpc>
                <a:spcPct val="100000"/>
              </a:lnSpc>
              <a:spcBef>
                <a:spcPts val="0"/>
              </a:spcBef>
              <a:buNone/>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Verdana"/>
              <a:cs typeface="Arial"/>
            </a:endParaRPr>
          </a:p>
          <a:p>
            <a:pPr marL="267970" indent="-267970">
              <a:lnSpc>
                <a:spcPct val="100000"/>
              </a:lnSpc>
              <a:spcBef>
                <a:spcPts val="0"/>
              </a:spcBef>
            </a:pPr>
            <a:endParaRPr lang="fi-FI" sz="1400">
              <a:latin typeface="Verdana"/>
              <a:ea typeface="+mn-lt"/>
              <a:cs typeface="Arial"/>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latin typeface="Verdana"/>
              <a:ea typeface="Verdana"/>
              <a:cs typeface="Arial"/>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solidFill>
                <a:srgbClr val="FF0000"/>
              </a:solidFill>
              <a:latin typeface="Verdana"/>
              <a:ea typeface="+mn-lt"/>
              <a:cs typeface="Arial"/>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solidFill>
                <a:srgbClr val="FF0000"/>
              </a:solidFill>
              <a:ea typeface="+mn-lt"/>
              <a:cs typeface="+mn-lt"/>
            </a:endParaRPr>
          </a:p>
          <a:p>
            <a:pPr marL="267970" indent="-267970"/>
            <a:endParaRPr lang="fi-FI">
              <a:ea typeface="Verdana"/>
            </a:endParaRPr>
          </a:p>
        </p:txBody>
      </p:sp>
      <p:sp>
        <p:nvSpPr>
          <p:cNvPr id="5" name="Dian numeron paikkamerkki 4">
            <a:extLst>
              <a:ext uri="{FF2B5EF4-FFF2-40B4-BE49-F238E27FC236}">
                <a16:creationId xmlns:a16="http://schemas.microsoft.com/office/drawing/2014/main" id="{A4D7F849-359B-5647-363A-2E3607A4EF22}"/>
              </a:ext>
            </a:extLst>
          </p:cNvPr>
          <p:cNvSpPr>
            <a:spLocks noGrp="1"/>
          </p:cNvSpPr>
          <p:nvPr>
            <p:ph type="sldNum" sz="quarter" idx="12"/>
          </p:nvPr>
        </p:nvSpPr>
        <p:spPr/>
        <p:txBody>
          <a:bodyPr/>
          <a:lstStyle/>
          <a:p>
            <a:fld id="{CCD26548-A701-4132-A0A2-A9B09A70FF4B}" type="slidenum">
              <a:rPr lang="fi-FI" smtClean="0"/>
              <a:t>9</a:t>
            </a:fld>
            <a:endParaRPr lang="fi-FI"/>
          </a:p>
        </p:txBody>
      </p:sp>
      <p:pic>
        <p:nvPicPr>
          <p:cNvPr id="7" name="Kuva 6">
            <a:extLst>
              <a:ext uri="{FF2B5EF4-FFF2-40B4-BE49-F238E27FC236}">
                <a16:creationId xmlns:a16="http://schemas.microsoft.com/office/drawing/2014/main" id="{1B7FE996-677B-474E-809E-38FDBF93DCD8}"/>
              </a:ext>
            </a:extLst>
          </p:cNvPr>
          <p:cNvPicPr>
            <a:picLocks noChangeAspect="1"/>
          </p:cNvPicPr>
          <p:nvPr/>
        </p:nvPicPr>
        <p:blipFill>
          <a:blip r:embed="rId4"/>
          <a:stretch>
            <a:fillRect/>
          </a:stretch>
        </p:blipFill>
        <p:spPr>
          <a:xfrm>
            <a:off x="8373640" y="0"/>
            <a:ext cx="3818359" cy="2109734"/>
          </a:xfrm>
          <a:prstGeom prst="rect">
            <a:avLst/>
          </a:prstGeom>
        </p:spPr>
      </p:pic>
      <p:sp>
        <p:nvSpPr>
          <p:cNvPr id="8" name="Tekstiruutu 7">
            <a:extLst>
              <a:ext uri="{FF2B5EF4-FFF2-40B4-BE49-F238E27FC236}">
                <a16:creationId xmlns:a16="http://schemas.microsoft.com/office/drawing/2014/main" id="{FB3C35EF-64E0-4CA1-9625-00670CD6F6AD}"/>
              </a:ext>
            </a:extLst>
          </p:cNvPr>
          <p:cNvSpPr txBox="1"/>
          <p:nvPr/>
        </p:nvSpPr>
        <p:spPr>
          <a:xfrm flipH="1">
            <a:off x="175422" y="2016364"/>
            <a:ext cx="9344233" cy="1077218"/>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fi-FI" sz="1400">
                <a:ea typeface="Verdana"/>
                <a:cs typeface="Arial"/>
              </a:rPr>
              <a:t>Opettaja voi konsultoida opiskelijan oppimisen haasteissa erityisopettajaa tai opiskeluhuoltoa.  Mikäli erityisopettajan tai opiskeluhuollon konsultaatio ei riitä, tarvitaan useamman ammattilaisen yhteistä pedagogista keskustelua. Mikäli päädytään tuen tason muuttamiseen, tarvitaan lisäksi pedagogisen asiakirjan monialainen käsittely. </a:t>
            </a:r>
          </a:p>
          <a:p>
            <a:pPr marL="285750" indent="-285750">
              <a:buFont typeface="Arial" panose="020B0604020202020204" pitchFamily="34" charset="0"/>
              <a:buChar char="•"/>
            </a:pPr>
            <a:endParaRPr lang="en-US" sz="1400">
              <a:ea typeface="+mn-lt"/>
              <a:cs typeface="+mn-lt"/>
            </a:endParaRPr>
          </a:p>
        </p:txBody>
      </p:sp>
      <p:sp>
        <p:nvSpPr>
          <p:cNvPr id="9" name="Tekstiruutu 8">
            <a:extLst>
              <a:ext uri="{FF2B5EF4-FFF2-40B4-BE49-F238E27FC236}">
                <a16:creationId xmlns:a16="http://schemas.microsoft.com/office/drawing/2014/main" id="{88D05516-F451-438E-93CA-FACC2EE97863}"/>
              </a:ext>
            </a:extLst>
          </p:cNvPr>
          <p:cNvSpPr txBox="1"/>
          <p:nvPr/>
        </p:nvSpPr>
        <p:spPr>
          <a:xfrm flipH="1">
            <a:off x="174235" y="3139848"/>
            <a:ext cx="10937901" cy="430887"/>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r>
              <a:rPr lang="fi-FI" sz="1400">
                <a:ea typeface="Verdana"/>
                <a:cs typeface="Arial"/>
              </a:rPr>
              <a:t>Yhteistä pedagogisista keskustelua varten kootaan yhteen tapauskohtainen pedagoginen, monialainen ryhmä, jonka tarkoitus on auttaa opettajaa suunnittelemaan ja toteuttamaan opiskelijan pedagogista tukea. </a:t>
            </a:r>
            <a:endParaRPr lang="fi-FI" sz="1400">
              <a:ea typeface="+mn-lt"/>
              <a:cs typeface="+mn-lt"/>
            </a:endParaRPr>
          </a:p>
        </p:txBody>
      </p:sp>
      <p:sp>
        <p:nvSpPr>
          <p:cNvPr id="10" name="Tekstiruutu 9">
            <a:extLst>
              <a:ext uri="{FF2B5EF4-FFF2-40B4-BE49-F238E27FC236}">
                <a16:creationId xmlns:a16="http://schemas.microsoft.com/office/drawing/2014/main" id="{C1DC809C-E6EF-42B0-B1B4-A00505ED734C}"/>
              </a:ext>
            </a:extLst>
          </p:cNvPr>
          <p:cNvSpPr txBox="1"/>
          <p:nvPr/>
        </p:nvSpPr>
        <p:spPr>
          <a:xfrm flipH="1">
            <a:off x="174236" y="3840071"/>
            <a:ext cx="7778711" cy="430887"/>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fi-FI" sz="1400">
                <a:ea typeface="Verdana"/>
                <a:cs typeface="Arial"/>
              </a:rPr>
              <a:t>Mukana ovat vain ne opettajat ja muut asiantuntijat, joiden työtehtäviin kyseisen opiskelijan pedagogisen tuen suunnittelu tai toteuttaminen kulloinkin kuuluu. </a:t>
            </a:r>
            <a:endParaRPr lang="fi-FI" sz="1400">
              <a:ea typeface="+mn-lt"/>
              <a:cs typeface="Arial"/>
            </a:endParaRPr>
          </a:p>
        </p:txBody>
      </p:sp>
      <p:sp>
        <p:nvSpPr>
          <p:cNvPr id="12" name="Tekstiruutu 11">
            <a:extLst>
              <a:ext uri="{FF2B5EF4-FFF2-40B4-BE49-F238E27FC236}">
                <a16:creationId xmlns:a16="http://schemas.microsoft.com/office/drawing/2014/main" id="{CF39027A-F3BE-4399-8785-8C7A14DB04D3}"/>
              </a:ext>
            </a:extLst>
          </p:cNvPr>
          <p:cNvSpPr txBox="1"/>
          <p:nvPr/>
        </p:nvSpPr>
        <p:spPr>
          <a:xfrm flipH="1">
            <a:off x="174236" y="4562024"/>
            <a:ext cx="8212118" cy="1077218"/>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fi-FI" sz="1400">
                <a:ea typeface="Verdana"/>
                <a:cs typeface="Arial"/>
              </a:rPr>
              <a:t>Opiskeluhuollon toimijat voivat ilman opiskelijan tai huoltajien lupaa luovuttaa tietoja, jotka ovat välttämättömiä opetuksen järjestämiseksi (perusopetuslaki). </a:t>
            </a:r>
          </a:p>
          <a:p>
            <a:endParaRPr lang="fi-FI" sz="1400">
              <a:solidFill>
                <a:srgbClr val="000000"/>
              </a:solidFill>
              <a:ea typeface="+mn-lt"/>
              <a:cs typeface="Arial"/>
            </a:endParaRPr>
          </a:p>
          <a:p>
            <a:pPr marL="285750" indent="-285750">
              <a:buFont typeface="Arial" panose="020B0604020202020204" pitchFamily="34" charset="0"/>
              <a:buChar char="•"/>
            </a:pPr>
            <a:endParaRPr lang="fi-FI" sz="1400">
              <a:solidFill>
                <a:srgbClr val="000000"/>
              </a:solidFill>
              <a:ea typeface="+mn-lt"/>
              <a:cs typeface="Arial"/>
            </a:endParaRPr>
          </a:p>
          <a:p>
            <a:pPr marL="285750" indent="-285750">
              <a:buFont typeface="Arial" panose="020B0604020202020204" pitchFamily="34" charset="0"/>
              <a:buChar char="•"/>
            </a:pPr>
            <a:endParaRPr lang="fi-FI" sz="1400">
              <a:solidFill>
                <a:srgbClr val="000000"/>
              </a:solidFill>
              <a:ea typeface="+mn-lt"/>
              <a:cs typeface="Arial"/>
            </a:endParaRPr>
          </a:p>
        </p:txBody>
      </p:sp>
      <p:sp>
        <p:nvSpPr>
          <p:cNvPr id="13" name="Tekstiruutu 12">
            <a:extLst>
              <a:ext uri="{FF2B5EF4-FFF2-40B4-BE49-F238E27FC236}">
                <a16:creationId xmlns:a16="http://schemas.microsoft.com/office/drawing/2014/main" id="{9B8465BB-D716-4C8F-89BA-D623275C375C}"/>
              </a:ext>
            </a:extLst>
          </p:cNvPr>
          <p:cNvSpPr txBox="1"/>
          <p:nvPr/>
        </p:nvSpPr>
        <p:spPr>
          <a:xfrm flipH="1">
            <a:off x="159858" y="5047396"/>
            <a:ext cx="11340928" cy="646331"/>
          </a:xfrm>
          <a:prstGeom prst="rect">
            <a:avLst/>
          </a:prstGeom>
          <a:noFill/>
        </p:spPr>
        <p:txBody>
          <a:bodyPr wrap="square" lIns="0" tIns="0" rIns="0" bIns="0" rtlCol="0">
            <a:spAutoFit/>
          </a:bodyPr>
          <a:lstStyle/>
          <a:p>
            <a:pPr marL="285750" indent="-285750">
              <a:lnSpc>
                <a:spcPct val="100000"/>
              </a:lnSpc>
              <a:spcBef>
                <a:spcPts val="0"/>
              </a:spcBef>
              <a:buFont typeface="Arial" panose="020B0604020202020204" pitchFamily="34" charset="0"/>
              <a:buChar char="•"/>
            </a:pPr>
            <a:endParaRPr lang="fi-FI" sz="1400">
              <a:ea typeface="+mn-lt"/>
              <a:cs typeface="+mn-lt"/>
            </a:endParaRPr>
          </a:p>
          <a:p>
            <a:pPr marL="285750" indent="-285750">
              <a:lnSpc>
                <a:spcPct val="100000"/>
              </a:lnSpc>
              <a:spcBef>
                <a:spcPts val="0"/>
              </a:spcBef>
              <a:buFont typeface="Arial" panose="020B0604020202020204" pitchFamily="34" charset="0"/>
              <a:buChar char="•"/>
            </a:pPr>
            <a:r>
              <a:rPr lang="fi-FI" sz="1400">
                <a:ea typeface="Verdana"/>
                <a:cs typeface="Arial"/>
              </a:rPr>
              <a:t>Opettaja kirjaa tapaamisen, sen osallistujat ja sovitut asiat ja tukitoimet pedagogisiin asiakirjoihin </a:t>
            </a:r>
          </a:p>
          <a:p>
            <a:pPr>
              <a:lnSpc>
                <a:spcPct val="100000"/>
              </a:lnSpc>
              <a:spcBef>
                <a:spcPts val="0"/>
              </a:spcBef>
            </a:pPr>
            <a:r>
              <a:rPr lang="fi-FI" sz="1400">
                <a:ea typeface="Verdana"/>
                <a:cs typeface="Arial"/>
              </a:rPr>
              <a:t>     ja opiskeluhuollon toimijat kirjaavat omaan toimintaansa liittyvät olennaiset tiedot asiakas- tai potilastietojärjestelmään. </a:t>
            </a:r>
            <a:endParaRPr lang="fi-FI" sz="1400">
              <a:ea typeface="+mn-lt"/>
              <a:cs typeface="+mn-lt"/>
            </a:endParaRPr>
          </a:p>
        </p:txBody>
      </p:sp>
      <p:pic>
        <p:nvPicPr>
          <p:cNvPr id="4" name="Dia7-Oppimisen tuki">
            <a:hlinkClick r:id="" action="ppaction://media"/>
            <a:extLst>
              <a:ext uri="{FF2B5EF4-FFF2-40B4-BE49-F238E27FC236}">
                <a16:creationId xmlns:a16="http://schemas.microsoft.com/office/drawing/2014/main" id="{940327E9-4E15-4CA0-940D-A4E1A4844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4010" y="4324553"/>
            <a:ext cx="487363" cy="487363"/>
          </a:xfrm>
          <a:prstGeom prst="rect">
            <a:avLst/>
          </a:prstGeom>
        </p:spPr>
      </p:pic>
    </p:spTree>
    <p:extLst>
      <p:ext uri="{BB962C8B-B14F-4D97-AF65-F5344CB8AC3E}">
        <p14:creationId xmlns:p14="http://schemas.microsoft.com/office/powerpoint/2010/main" val="7201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teema">
  <a:themeElements>
    <a:clrScheme name="Lusote">
      <a:dk1>
        <a:sysClr val="windowText" lastClr="000000"/>
      </a:dk1>
      <a:lt1>
        <a:sysClr val="window" lastClr="FFFFFF"/>
      </a:lt1>
      <a:dk2>
        <a:srgbClr val="63B4EC"/>
      </a:dk2>
      <a:lt2>
        <a:srgbClr val="E7E6E6"/>
      </a:lt2>
      <a:accent1>
        <a:srgbClr val="5FAE60"/>
      </a:accent1>
      <a:accent2>
        <a:srgbClr val="FF621A"/>
      </a:accent2>
      <a:accent3>
        <a:srgbClr val="FFF26E"/>
      </a:accent3>
      <a:accent4>
        <a:srgbClr val="DFEFDF"/>
      </a:accent4>
      <a:accent5>
        <a:srgbClr val="FFE0D1"/>
      </a:accent5>
      <a:accent6>
        <a:srgbClr val="E0F0FB"/>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sitys1" id="{81F8E216-C106-414D-BF3D-3F0E3A0C237A}" vid="{1B1D1D06-D30F-7A4C-8A6B-DCBEBDE25EDB}"/>
    </a:ext>
  </a:extLst>
</a:theme>
</file>

<file path=ppt/theme/theme2.xml><?xml version="1.0" encoding="utf-8"?>
<a:theme xmlns:a="http://schemas.openxmlformats.org/drawingml/2006/main" name="Espoo">
  <a:themeElements>
    <a:clrScheme name="Espoon kaupunki">
      <a:dk1>
        <a:sysClr val="windowText" lastClr="000000"/>
      </a:dk1>
      <a:lt1>
        <a:sysClr val="window" lastClr="FFFFFF"/>
      </a:lt1>
      <a:dk2>
        <a:srgbClr val="091C38"/>
      </a:dk2>
      <a:lt2>
        <a:srgbClr val="C9D4DD"/>
      </a:lt2>
      <a:accent1>
        <a:srgbClr val="0047B6"/>
      </a:accent1>
      <a:accent2>
        <a:srgbClr val="FFC386"/>
      </a:accent2>
      <a:accent3>
        <a:srgbClr val="014B30"/>
      </a:accent3>
      <a:accent4>
        <a:srgbClr val="FF4F57"/>
      </a:accent4>
      <a:accent5>
        <a:srgbClr val="FCA5C7"/>
      </a:accent5>
      <a:accent6>
        <a:srgbClr val="FDE6DB"/>
      </a:accent6>
      <a:hlink>
        <a:srgbClr val="0047B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47B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 Espoon PowerPoint-malli.potx" id="{394720CF-70F8-4820-B853-02F48B92462B}" vid="{8CA3B158-F224-42C4-910A-4984F556E2D9}"/>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6083A4FB31A04094C1D513F764D4F4" ma:contentTypeVersion="14" ma:contentTypeDescription="Create a new document." ma:contentTypeScope="" ma:versionID="fb62c635fe31aecc9a514c257a9908af">
  <xsd:schema xmlns:xsd="http://www.w3.org/2001/XMLSchema" xmlns:xs="http://www.w3.org/2001/XMLSchema" xmlns:p="http://schemas.microsoft.com/office/2006/metadata/properties" xmlns:ns2="4063a40d-67d7-4fa0-a2d2-cf697e657ac8" xmlns:ns3="67d6b83a-6402-43f6-ab71-76c380c11b59" targetNamespace="http://schemas.microsoft.com/office/2006/metadata/properties" ma:root="true" ma:fieldsID="3eefa1baac5bc34a3dabe4d80fd355c4" ns2:_="" ns3:_="">
    <xsd:import namespace="4063a40d-67d7-4fa0-a2d2-cf697e657ac8"/>
    <xsd:import namespace="67d6b83a-6402-43f6-ab71-76c380c11b59"/>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3a40d-67d7-4fa0-a2d2-cf697e657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d89a117-841e-4f13-b278-0c0c0dba6ae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d6b83a-6402-43f6-ab71-76c380c11b5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7836bda-1c47-4dd2-b45c-d06cda9c05ca}" ma:internalName="TaxCatchAll" ma:showField="CatchAllData" ma:web="67d6b83a-6402-43f6-ab71-76c380c11b5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7d6b83a-6402-43f6-ab71-76c380c11b59">
      <UserInfo>
        <DisplayName>Pasi Ojaniemi</DisplayName>
        <AccountId>29</AccountId>
        <AccountType/>
      </UserInfo>
      <UserInfo>
        <DisplayName>Karlsson Kaius</DisplayName>
        <AccountId>13</AccountId>
        <AccountType/>
      </UserInfo>
      <UserInfo>
        <DisplayName>Murremäki Hanna</DisplayName>
        <AccountId>52</AccountId>
        <AccountType/>
      </UserInfo>
      <UserInfo>
        <DisplayName>Everyone</DisplayName>
        <AccountId>9</AccountId>
        <AccountType/>
      </UserInfo>
      <UserInfo>
        <DisplayName>Tuulia Vengasaho</DisplayName>
        <AccountId>38</AccountId>
        <AccountType/>
      </UserInfo>
      <UserInfo>
        <DisplayName>Jouhki Jessica</DisplayName>
        <AccountId>1018</AccountId>
        <AccountType/>
      </UserInfo>
      <UserInfo>
        <DisplayName>Lukumies-Kunnas Noora</DisplayName>
        <AccountId>752</AccountId>
        <AccountType/>
      </UserInfo>
      <UserInfo>
        <DisplayName>Sohlman Heidi</DisplayName>
        <AccountId>1017</AccountId>
        <AccountType/>
      </UserInfo>
    </SharedWithUsers>
    <TaxCatchAll xmlns="67d6b83a-6402-43f6-ab71-76c380c11b59" xsi:nil="true"/>
    <lcf76f155ced4ddcb4097134ff3c332f xmlns="4063a40d-67d7-4fa0-a2d2-cf697e657a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D62E26-C044-4117-8A8D-093C63EA0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3a40d-67d7-4fa0-a2d2-cf697e657ac8"/>
    <ds:schemaRef ds:uri="67d6b83a-6402-43f6-ab71-76c380c11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5C3247-75A8-4BBD-A220-37602319B6E2}">
  <ds:schemaRefs>
    <ds:schemaRef ds:uri="http://purl.org/dc/elements/1.1/"/>
    <ds:schemaRef ds:uri="527c5f22-ac06-40b9-97cb-0734d5ff27e9"/>
    <ds:schemaRef ds:uri="http://purl.org/dc/term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a790e705-c318-48cf-94da-ab6db8e88786"/>
    <ds:schemaRef ds:uri="67d6b83a-6402-43f6-ab71-76c380c11b59"/>
    <ds:schemaRef ds:uri="4063a40d-67d7-4fa0-a2d2-cf697e657ac8"/>
  </ds:schemaRefs>
</ds:datastoreItem>
</file>

<file path=customXml/itemProps3.xml><?xml version="1.0" encoding="utf-8"?>
<ds:datastoreItem xmlns:ds="http://schemas.openxmlformats.org/officeDocument/2006/customXml" ds:itemID="{466DA1AD-61C7-46B7-9B0F-CF575790CF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TotalTime>
  <Words>1024</Words>
  <Application>Microsoft Office PowerPoint</Application>
  <PresentationFormat>Widescreen</PresentationFormat>
  <Paragraphs>234</Paragraphs>
  <Slides>12</Slides>
  <Notes>6</Notes>
  <HiddenSlides>0</HiddenSlides>
  <MMClips>11</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Office-teema</vt:lpstr>
      <vt:lpstr>Espoo</vt:lpstr>
      <vt:lpstr>Office-teema</vt:lpstr>
      <vt:lpstr>Opiskeluhuollon moniammatillinen yhteistyö  </vt:lpstr>
      <vt:lpstr>Opiskeluhuollon kokonaisuus</vt:lpstr>
      <vt:lpstr>PowerPoint Presentation</vt:lpstr>
      <vt:lpstr>Oppilaitoskohtainen opiskeluhuoltoryhmä</vt:lpstr>
      <vt:lpstr>Opiskeluhuollon monitoimijainen yhteistyö oppilaan tukemiseksi</vt:lpstr>
      <vt:lpstr>Monialainen tapauskohtainen asiantuntijaryhmä</vt:lpstr>
      <vt:lpstr>Koulu- ja opiskeluterveydenhuollon, kuraattorin ja psykologin yhteistyö</vt:lpstr>
      <vt:lpstr>Yhteisöllinen opiskeluhuolto</vt:lpstr>
      <vt:lpstr>Oppimisen tuki  </vt:lpstr>
      <vt:lpstr>Opiskeluhuollon erikoissairaanhoidon läheteprosessi </vt:lpstr>
      <vt:lpstr>Monialainen asiantuntijaryhmän yhteistyö (verkostotyö) koulun ulkopuolisten toimijoiden kanssa</vt:lpstr>
      <vt:lpstr>Elämä edessä - opiskeluhuollon moniammatillinen yhteistyö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Kortelainen Veera</dc:creator>
  <cp:lastModifiedBy>Kati Wilska-Seemer</cp:lastModifiedBy>
  <cp:revision>4</cp:revision>
  <cp:lastPrinted>2022-11-30T09:29:22Z</cp:lastPrinted>
  <dcterms:created xsi:type="dcterms:W3CDTF">2021-06-21T06:12:11Z</dcterms:created>
  <dcterms:modified xsi:type="dcterms:W3CDTF">2024-02-16T07:20:40Z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MediaServiceImageTags">
    <vt:lpwstr/>
  </property>
  <property fmtid="{D5CDD505-2E9C-101B-9397-08002B2CF9AE}" pid="4" name="ContentTypeId">
    <vt:lpwstr>0x010100CA8475C963DC344085AB49C8ADA59CE1</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y fmtid="{D5CDD505-2E9C-101B-9397-08002B2CF9AE}" pid="10" name="SharedWithUsers">
    <vt:lpwstr>29;#Fiskars Yvonne;#13;#Dahlman Arto;#52;#Jaakkola Lauri;#9;#Kajander Mikko;#38;#Jolkkonen Esa;#2106;#Niklas Kontturi;#4650;#Essi Valtaharju;#3215;#Tiina Koskela</vt:lpwstr>
  </property>
  <property fmtid="{D5CDD505-2E9C-101B-9397-08002B2CF9AE}" pid="11" name="MSIP_Label_defa4170-0d19-0005-0004-bc88714345d2_Enabled">
    <vt:lpwstr>true</vt:lpwstr>
  </property>
  <property fmtid="{D5CDD505-2E9C-101B-9397-08002B2CF9AE}" pid="12" name="MSIP_Label_defa4170-0d19-0005-0004-bc88714345d2_SetDate">
    <vt:lpwstr>2023-12-11T14:18:46Z</vt:lpwstr>
  </property>
  <property fmtid="{D5CDD505-2E9C-101B-9397-08002B2CF9AE}" pid="13" name="MSIP_Label_defa4170-0d19-0005-0004-bc88714345d2_Method">
    <vt:lpwstr>Standard</vt:lpwstr>
  </property>
  <property fmtid="{D5CDD505-2E9C-101B-9397-08002B2CF9AE}" pid="14" name="MSIP_Label_defa4170-0d19-0005-0004-bc88714345d2_Name">
    <vt:lpwstr>defa4170-0d19-0005-0004-bc88714345d2</vt:lpwstr>
  </property>
  <property fmtid="{D5CDD505-2E9C-101B-9397-08002B2CF9AE}" pid="15" name="MSIP_Label_defa4170-0d19-0005-0004-bc88714345d2_SiteId">
    <vt:lpwstr>af159990-de6b-414c-bf46-292737142613</vt:lpwstr>
  </property>
  <property fmtid="{D5CDD505-2E9C-101B-9397-08002B2CF9AE}" pid="16" name="MSIP_Label_defa4170-0d19-0005-0004-bc88714345d2_ActionId">
    <vt:lpwstr>b9328837-3f48-4c2a-b18f-6b55c5390648</vt:lpwstr>
  </property>
  <property fmtid="{D5CDD505-2E9C-101B-9397-08002B2CF9AE}" pid="17" name="MSIP_Label_defa4170-0d19-0005-0004-bc88714345d2_ContentBits">
    <vt:lpwstr>0</vt:lpwstr>
  </property>
</Properties>
</file>