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1"/>
  </p:handoutMasterIdLst>
  <p:sldIdLst>
    <p:sldId id="256" r:id="rId5"/>
    <p:sldId id="258" r:id="rId6"/>
    <p:sldId id="259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8D"/>
    <a:srgbClr val="00816E"/>
    <a:srgbClr val="3C2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55" d="100"/>
          <a:sy n="155" d="100"/>
        </p:scale>
        <p:origin x="93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9A706-FDB7-4FD8-8896-A2E0B1C18465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B76BF00-D01C-4BFF-B3ED-4CB0868F22D8}">
      <dgm:prSet phldrT="[Teksti]" custT="1"/>
      <dgm:spPr>
        <a:solidFill>
          <a:srgbClr val="009F8D"/>
        </a:solidFill>
      </dgm:spPr>
      <dgm:t>
        <a:bodyPr/>
        <a:lstStyle/>
        <a:p>
          <a:r>
            <a:rPr lang="fi-FI" sz="2400" b="1" dirty="0" smtClean="0">
              <a:solidFill>
                <a:schemeClr val="bg1"/>
              </a:solidFill>
            </a:rPr>
            <a:t>RAI HC-arviointi</a:t>
          </a:r>
        </a:p>
        <a:p>
          <a:r>
            <a:rPr lang="fi-FI" sz="1600" dirty="0" smtClean="0">
              <a:solidFill>
                <a:schemeClr val="bg1"/>
              </a:solidFill>
            </a:rPr>
            <a:t>Säännöllisen kotihoidon asiakkaille</a:t>
          </a:r>
          <a:r>
            <a:rPr lang="fi-FI" sz="2400" dirty="0" smtClean="0">
              <a:solidFill>
                <a:schemeClr val="bg1"/>
              </a:solidFill>
            </a:rPr>
            <a:t> </a:t>
          </a:r>
          <a:r>
            <a:rPr lang="fi-FI" sz="1600" dirty="0" smtClean="0">
              <a:solidFill>
                <a:schemeClr val="bg1"/>
              </a:solidFill>
            </a:rPr>
            <a:t>puolivuosittain </a:t>
          </a:r>
          <a:endParaRPr lang="fi-FI" sz="1600" dirty="0">
            <a:solidFill>
              <a:schemeClr val="bg1"/>
            </a:solidFill>
          </a:endParaRPr>
        </a:p>
      </dgm:t>
    </dgm:pt>
    <dgm:pt modelId="{6DDC1BC3-8FC8-456B-B916-C3407BDA2EE6}" type="parTrans" cxnId="{B3DAED67-0478-4C98-A49E-EEE52338779F}">
      <dgm:prSet/>
      <dgm:spPr/>
      <dgm:t>
        <a:bodyPr/>
        <a:lstStyle/>
        <a:p>
          <a:endParaRPr lang="fi-FI"/>
        </a:p>
      </dgm:t>
    </dgm:pt>
    <dgm:pt modelId="{92CDD753-18AC-407C-B8D7-6F8955082D29}" type="sibTrans" cxnId="{B3DAED67-0478-4C98-A49E-EEE52338779F}">
      <dgm:prSet/>
      <dgm:spPr/>
      <dgm:t>
        <a:bodyPr/>
        <a:lstStyle/>
        <a:p>
          <a:endParaRPr lang="fi-FI"/>
        </a:p>
      </dgm:t>
    </dgm:pt>
    <dgm:pt modelId="{9FAA85C1-4F07-4960-9B3F-D1B813E8E76C}">
      <dgm:prSet phldrT="[Teksti]"/>
      <dgm:spPr/>
      <dgm:t>
        <a:bodyPr/>
        <a:lstStyle/>
        <a:p>
          <a:endParaRPr lang="fi-FI" dirty="0"/>
        </a:p>
      </dgm:t>
    </dgm:pt>
    <dgm:pt modelId="{3A376F73-806D-4934-A319-674DF600B253}" type="parTrans" cxnId="{22694010-3252-4D6E-8990-2EB4D7B45406}">
      <dgm:prSet/>
      <dgm:spPr/>
      <dgm:t>
        <a:bodyPr/>
        <a:lstStyle/>
        <a:p>
          <a:endParaRPr lang="fi-FI"/>
        </a:p>
      </dgm:t>
    </dgm:pt>
    <dgm:pt modelId="{B6339761-F834-4BDA-AE64-BAC738582B28}" type="sibTrans" cxnId="{22694010-3252-4D6E-8990-2EB4D7B45406}">
      <dgm:prSet/>
      <dgm:spPr/>
      <dgm:t>
        <a:bodyPr/>
        <a:lstStyle/>
        <a:p>
          <a:endParaRPr lang="fi-FI"/>
        </a:p>
      </dgm:t>
    </dgm:pt>
    <dgm:pt modelId="{9E0F9C9F-9122-473F-911D-29866B37E6EB}">
      <dgm:prSet phldrT="[Teksti]"/>
      <dgm:spPr/>
      <dgm:t>
        <a:bodyPr/>
        <a:lstStyle/>
        <a:p>
          <a:r>
            <a:rPr lang="fi-FI" b="1" dirty="0" smtClean="0"/>
            <a:t>Ravitsemustila ja suun terveys</a:t>
          </a:r>
          <a:endParaRPr lang="fi-FI" b="1" dirty="0"/>
        </a:p>
      </dgm:t>
    </dgm:pt>
    <dgm:pt modelId="{10171D6B-888F-41D8-8474-9DE3CB6F640E}" type="parTrans" cxnId="{CF737BA8-86A2-455D-854E-234FAFFCDF8D}">
      <dgm:prSet/>
      <dgm:spPr/>
      <dgm:t>
        <a:bodyPr/>
        <a:lstStyle/>
        <a:p>
          <a:endParaRPr lang="fi-FI"/>
        </a:p>
      </dgm:t>
    </dgm:pt>
    <dgm:pt modelId="{23C9A41C-F40E-44EB-A7FE-A5EC5E8EDC82}" type="sibTrans" cxnId="{CF737BA8-86A2-455D-854E-234FAFFCDF8D}">
      <dgm:prSet/>
      <dgm:spPr/>
      <dgm:t>
        <a:bodyPr/>
        <a:lstStyle/>
        <a:p>
          <a:endParaRPr lang="fi-FI"/>
        </a:p>
      </dgm:t>
    </dgm:pt>
    <dgm:pt modelId="{BAFCB107-3A87-4C93-AFA6-A893A595E2FF}">
      <dgm:prSet phldrT="[Teksti]"/>
      <dgm:spPr/>
      <dgm:t>
        <a:bodyPr/>
        <a:lstStyle/>
        <a:p>
          <a:r>
            <a:rPr lang="fi-FI" b="1" dirty="0" smtClean="0"/>
            <a:t>Hoito ja muut toimenpiteet</a:t>
          </a:r>
          <a:endParaRPr lang="fi-FI" b="1" dirty="0"/>
        </a:p>
      </dgm:t>
    </dgm:pt>
    <dgm:pt modelId="{BC49BCA1-95C8-4162-9E7C-80191440479E}" type="parTrans" cxnId="{780F6135-4208-46CC-A8F3-9BC2DD2EC161}">
      <dgm:prSet/>
      <dgm:spPr/>
      <dgm:t>
        <a:bodyPr/>
        <a:lstStyle/>
        <a:p>
          <a:endParaRPr lang="fi-FI"/>
        </a:p>
      </dgm:t>
    </dgm:pt>
    <dgm:pt modelId="{A729FA83-D0B1-4DAF-8602-D412A649C9F7}" type="sibTrans" cxnId="{780F6135-4208-46CC-A8F3-9BC2DD2EC161}">
      <dgm:prSet/>
      <dgm:spPr/>
      <dgm:t>
        <a:bodyPr/>
        <a:lstStyle/>
        <a:p>
          <a:endParaRPr lang="fi-FI"/>
        </a:p>
      </dgm:t>
    </dgm:pt>
    <dgm:pt modelId="{F75B3453-B8E3-4A1D-9AB8-3A0D2F550FE0}">
      <dgm:prSet phldrT="[Teksti]"/>
      <dgm:spPr/>
      <dgm:t>
        <a:bodyPr/>
        <a:lstStyle/>
        <a:p>
          <a:r>
            <a:rPr lang="fi-FI" dirty="0" smtClean="0"/>
            <a:t>Hampaat ja suu</a:t>
          </a:r>
          <a:endParaRPr lang="fi-FI" dirty="0"/>
        </a:p>
      </dgm:t>
    </dgm:pt>
    <dgm:pt modelId="{25A769E3-600A-460A-9702-A5259A181635}" type="parTrans" cxnId="{2594D6FA-A876-4F43-B605-AF90D8701476}">
      <dgm:prSet/>
      <dgm:spPr/>
      <dgm:t>
        <a:bodyPr/>
        <a:lstStyle/>
        <a:p>
          <a:endParaRPr lang="fi-FI"/>
        </a:p>
      </dgm:t>
    </dgm:pt>
    <dgm:pt modelId="{2904BB95-D423-4372-A24B-BB402C023C94}" type="sibTrans" cxnId="{2594D6FA-A876-4F43-B605-AF90D8701476}">
      <dgm:prSet/>
      <dgm:spPr/>
      <dgm:t>
        <a:bodyPr/>
        <a:lstStyle/>
        <a:p>
          <a:endParaRPr lang="fi-FI"/>
        </a:p>
      </dgm:t>
    </dgm:pt>
    <dgm:pt modelId="{E5004A94-53E6-4074-ADCF-BD7A89A07DF1}">
      <dgm:prSet phldrT="[Teksti]"/>
      <dgm:spPr/>
      <dgm:t>
        <a:bodyPr/>
        <a:lstStyle/>
        <a:p>
          <a:r>
            <a:rPr lang="fi-FI" dirty="0" smtClean="0"/>
            <a:t>Hampaiden tarkastus tehty viimeksi kuluneen vuoden aikana</a:t>
          </a:r>
          <a:endParaRPr lang="fi-FI" dirty="0"/>
        </a:p>
      </dgm:t>
    </dgm:pt>
    <dgm:pt modelId="{7532F692-A645-4D32-9A22-1E06C5941D6A}" type="parTrans" cxnId="{E1EB9416-99F0-44EE-AEDF-5578705DBC33}">
      <dgm:prSet/>
      <dgm:spPr/>
      <dgm:t>
        <a:bodyPr/>
        <a:lstStyle/>
        <a:p>
          <a:endParaRPr lang="fi-FI"/>
        </a:p>
      </dgm:t>
    </dgm:pt>
    <dgm:pt modelId="{DB5AC379-D923-4B32-B214-7F4DB536A4A4}" type="sibTrans" cxnId="{E1EB9416-99F0-44EE-AEDF-5578705DBC33}">
      <dgm:prSet/>
      <dgm:spPr/>
      <dgm:t>
        <a:bodyPr/>
        <a:lstStyle/>
        <a:p>
          <a:endParaRPr lang="fi-FI"/>
        </a:p>
      </dgm:t>
    </dgm:pt>
    <dgm:pt modelId="{C6511EAA-C5D8-4992-9EC8-74AFB4B74B2B}">
      <dgm:prSet phldrT="[Teksti]"/>
      <dgm:spPr/>
      <dgm:t>
        <a:bodyPr/>
        <a:lstStyle/>
        <a:p>
          <a:endParaRPr lang="fi-FI" dirty="0"/>
        </a:p>
      </dgm:t>
    </dgm:pt>
    <dgm:pt modelId="{899CD894-376A-4D3B-9FFA-1F226F3496C2}" type="parTrans" cxnId="{2D99EF31-F7B8-4D2F-9CCA-F02815190B62}">
      <dgm:prSet/>
      <dgm:spPr/>
      <dgm:t>
        <a:bodyPr/>
        <a:lstStyle/>
        <a:p>
          <a:endParaRPr lang="fi-FI"/>
        </a:p>
      </dgm:t>
    </dgm:pt>
    <dgm:pt modelId="{80D70D88-AEFD-4F06-89A3-6F023D4ACC10}" type="sibTrans" cxnId="{2D99EF31-F7B8-4D2F-9CCA-F02815190B62}">
      <dgm:prSet/>
      <dgm:spPr/>
      <dgm:t>
        <a:bodyPr/>
        <a:lstStyle/>
        <a:p>
          <a:endParaRPr lang="fi-FI"/>
        </a:p>
      </dgm:t>
    </dgm:pt>
    <dgm:pt modelId="{07F67037-D976-4029-81BA-68DB6BCBE435}" type="pres">
      <dgm:prSet presAssocID="{0979A706-FDB7-4FD8-8896-A2E0B1C184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90EE2F51-0ABB-453C-8B1F-A0B581ABB5BC}" type="pres">
      <dgm:prSet presAssocID="{DB76BF00-D01C-4BFF-B3ED-4CB0868F22D8}" presName="linNode" presStyleCnt="0"/>
      <dgm:spPr/>
    </dgm:pt>
    <dgm:pt modelId="{FC801B94-537D-4D49-B072-298DBEB33587}" type="pres">
      <dgm:prSet presAssocID="{DB76BF00-D01C-4BFF-B3ED-4CB0868F22D8}" presName="parentShp" presStyleLbl="node1" presStyleIdx="0" presStyleCnt="1" custLinFactNeighborX="-70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EA689D-CDF4-4EEB-B682-7926FE7E499B}" type="pres">
      <dgm:prSet presAssocID="{DB76BF00-D01C-4BFF-B3ED-4CB0868F22D8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1EB9416-99F0-44EE-AEDF-5578705DBC33}" srcId="{BAFCB107-3A87-4C93-AFA6-A893A595E2FF}" destId="{E5004A94-53E6-4074-ADCF-BD7A89A07DF1}" srcOrd="0" destOrd="0" parTransId="{7532F692-A645-4D32-9A22-1E06C5941D6A}" sibTransId="{DB5AC379-D923-4B32-B214-7F4DB536A4A4}"/>
    <dgm:cxn modelId="{7667DB4C-2030-47B9-AB57-57606F153CDB}" type="presOf" srcId="{DB76BF00-D01C-4BFF-B3ED-4CB0868F22D8}" destId="{FC801B94-537D-4D49-B072-298DBEB33587}" srcOrd="0" destOrd="0" presId="urn:microsoft.com/office/officeart/2005/8/layout/vList6"/>
    <dgm:cxn modelId="{B3DAED67-0478-4C98-A49E-EEE52338779F}" srcId="{0979A706-FDB7-4FD8-8896-A2E0B1C18465}" destId="{DB76BF00-D01C-4BFF-B3ED-4CB0868F22D8}" srcOrd="0" destOrd="0" parTransId="{6DDC1BC3-8FC8-456B-B916-C3407BDA2EE6}" sibTransId="{92CDD753-18AC-407C-B8D7-6F8955082D29}"/>
    <dgm:cxn modelId="{5C45B580-A5E3-4683-9826-EF4C0B70F097}" type="presOf" srcId="{9FAA85C1-4F07-4960-9B3F-D1B813E8E76C}" destId="{39EA689D-CDF4-4EEB-B682-7926FE7E499B}" srcOrd="0" destOrd="5" presId="urn:microsoft.com/office/officeart/2005/8/layout/vList6"/>
    <dgm:cxn modelId="{AD59F854-FDCA-4535-B812-BFAE6EF2F8F6}" type="presOf" srcId="{E5004A94-53E6-4074-ADCF-BD7A89A07DF1}" destId="{39EA689D-CDF4-4EEB-B682-7926FE7E499B}" srcOrd="0" destOrd="4" presId="urn:microsoft.com/office/officeart/2005/8/layout/vList6"/>
    <dgm:cxn modelId="{5553C4E7-25DD-4E3A-A605-F2BF264916E4}" type="presOf" srcId="{BAFCB107-3A87-4C93-AFA6-A893A595E2FF}" destId="{39EA689D-CDF4-4EEB-B682-7926FE7E499B}" srcOrd="0" destOrd="3" presId="urn:microsoft.com/office/officeart/2005/8/layout/vList6"/>
    <dgm:cxn modelId="{2D99EF31-F7B8-4D2F-9CCA-F02815190B62}" srcId="{DB76BF00-D01C-4BFF-B3ED-4CB0868F22D8}" destId="{C6511EAA-C5D8-4992-9EC8-74AFB4B74B2B}" srcOrd="0" destOrd="0" parTransId="{899CD894-376A-4D3B-9FFA-1F226F3496C2}" sibTransId="{80D70D88-AEFD-4F06-89A3-6F023D4ACC10}"/>
    <dgm:cxn modelId="{EDD6991B-BB25-4911-A761-7794B8FCADC2}" type="presOf" srcId="{C6511EAA-C5D8-4992-9EC8-74AFB4B74B2B}" destId="{39EA689D-CDF4-4EEB-B682-7926FE7E499B}" srcOrd="0" destOrd="0" presId="urn:microsoft.com/office/officeart/2005/8/layout/vList6"/>
    <dgm:cxn modelId="{22694010-3252-4D6E-8990-2EB4D7B45406}" srcId="{DB76BF00-D01C-4BFF-B3ED-4CB0868F22D8}" destId="{9FAA85C1-4F07-4960-9B3F-D1B813E8E76C}" srcOrd="3" destOrd="0" parTransId="{3A376F73-806D-4934-A319-674DF600B253}" sibTransId="{B6339761-F834-4BDA-AE64-BAC738582B28}"/>
    <dgm:cxn modelId="{CF737BA8-86A2-455D-854E-234FAFFCDF8D}" srcId="{DB76BF00-D01C-4BFF-B3ED-4CB0868F22D8}" destId="{9E0F9C9F-9122-473F-911D-29866B37E6EB}" srcOrd="1" destOrd="0" parTransId="{10171D6B-888F-41D8-8474-9DE3CB6F640E}" sibTransId="{23C9A41C-F40E-44EB-A7FE-A5EC5E8EDC82}"/>
    <dgm:cxn modelId="{15D436BE-EAA9-454C-B8AB-588D883F065D}" type="presOf" srcId="{9E0F9C9F-9122-473F-911D-29866B37E6EB}" destId="{39EA689D-CDF4-4EEB-B682-7926FE7E499B}" srcOrd="0" destOrd="1" presId="urn:microsoft.com/office/officeart/2005/8/layout/vList6"/>
    <dgm:cxn modelId="{0955F7DF-A29E-4542-B997-8B2184FDFCF7}" type="presOf" srcId="{0979A706-FDB7-4FD8-8896-A2E0B1C18465}" destId="{07F67037-D976-4029-81BA-68DB6BCBE435}" srcOrd="0" destOrd="0" presId="urn:microsoft.com/office/officeart/2005/8/layout/vList6"/>
    <dgm:cxn modelId="{200882B4-AF77-49BE-B892-875000E55C76}" type="presOf" srcId="{F75B3453-B8E3-4A1D-9AB8-3A0D2F550FE0}" destId="{39EA689D-CDF4-4EEB-B682-7926FE7E499B}" srcOrd="0" destOrd="2" presId="urn:microsoft.com/office/officeart/2005/8/layout/vList6"/>
    <dgm:cxn modelId="{780F6135-4208-46CC-A8F3-9BC2DD2EC161}" srcId="{DB76BF00-D01C-4BFF-B3ED-4CB0868F22D8}" destId="{BAFCB107-3A87-4C93-AFA6-A893A595E2FF}" srcOrd="2" destOrd="0" parTransId="{BC49BCA1-95C8-4162-9E7C-80191440479E}" sibTransId="{A729FA83-D0B1-4DAF-8602-D412A649C9F7}"/>
    <dgm:cxn modelId="{2594D6FA-A876-4F43-B605-AF90D8701476}" srcId="{9E0F9C9F-9122-473F-911D-29866B37E6EB}" destId="{F75B3453-B8E3-4A1D-9AB8-3A0D2F550FE0}" srcOrd="0" destOrd="0" parTransId="{25A769E3-600A-460A-9702-A5259A181635}" sibTransId="{2904BB95-D423-4372-A24B-BB402C023C94}"/>
    <dgm:cxn modelId="{2A2C2570-70C3-473C-B5E7-D7D6F4219CD5}" type="presParOf" srcId="{07F67037-D976-4029-81BA-68DB6BCBE435}" destId="{90EE2F51-0ABB-453C-8B1F-A0B581ABB5BC}" srcOrd="0" destOrd="0" presId="urn:microsoft.com/office/officeart/2005/8/layout/vList6"/>
    <dgm:cxn modelId="{E75DE2BE-6AD4-453B-B2DA-F2C294AEB961}" type="presParOf" srcId="{90EE2F51-0ABB-453C-8B1F-A0B581ABB5BC}" destId="{FC801B94-537D-4D49-B072-298DBEB33587}" srcOrd="0" destOrd="0" presId="urn:microsoft.com/office/officeart/2005/8/layout/vList6"/>
    <dgm:cxn modelId="{BD2FE900-7706-4A6C-AB34-2561CCBFB8C3}" type="presParOf" srcId="{90EE2F51-0ABB-453C-8B1F-A0B581ABB5BC}" destId="{39EA689D-CDF4-4EEB-B682-7926FE7E49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A689D-CDF4-4EEB-B682-7926FE7E499B}">
      <dsp:nvSpPr>
        <dsp:cNvPr id="0" name=""/>
        <dsp:cNvSpPr/>
      </dsp:nvSpPr>
      <dsp:spPr>
        <a:xfrm>
          <a:off x="2329245" y="0"/>
          <a:ext cx="3493868" cy="2407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b="1" kern="1200" dirty="0" smtClean="0"/>
            <a:t>Ravitsemustila ja suun terveys</a:t>
          </a:r>
          <a:endParaRPr lang="fi-FI" sz="1300" b="1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kern="1200" dirty="0" smtClean="0"/>
            <a:t>Hampaat ja suu</a:t>
          </a: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b="1" kern="1200" dirty="0" smtClean="0"/>
            <a:t>Hoito ja muut toimenpiteet</a:t>
          </a:r>
          <a:endParaRPr lang="fi-FI" sz="1300" b="1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kern="1200" dirty="0" smtClean="0"/>
            <a:t>Hampaiden tarkastus tehty viimeksi kuluneen vuoden aikana</a:t>
          </a: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300" kern="1200" dirty="0"/>
        </a:p>
      </dsp:txBody>
      <dsp:txXfrm>
        <a:off x="2329245" y="300962"/>
        <a:ext cx="2590983" cy="1805769"/>
      </dsp:txXfrm>
    </dsp:sp>
    <dsp:sp modelId="{FC801B94-537D-4D49-B072-298DBEB33587}">
      <dsp:nvSpPr>
        <dsp:cNvPr id="0" name=""/>
        <dsp:cNvSpPr/>
      </dsp:nvSpPr>
      <dsp:spPr>
        <a:xfrm>
          <a:off x="0" y="0"/>
          <a:ext cx="2329245" cy="2407693"/>
        </a:xfrm>
        <a:prstGeom prst="roundRect">
          <a:avLst/>
        </a:prstGeom>
        <a:solidFill>
          <a:srgbClr val="009F8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>
              <a:solidFill>
                <a:schemeClr val="bg1"/>
              </a:solidFill>
            </a:rPr>
            <a:t>RAI HC-arviointi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Säännöllisen kotihoidon asiakkaille</a:t>
          </a:r>
          <a:r>
            <a:rPr lang="fi-FI" sz="2400" kern="1200" dirty="0" smtClean="0">
              <a:solidFill>
                <a:schemeClr val="bg1"/>
              </a:solidFill>
            </a:rPr>
            <a:t> </a:t>
          </a:r>
          <a:r>
            <a:rPr lang="fi-FI" sz="1600" kern="1200" dirty="0" smtClean="0">
              <a:solidFill>
                <a:schemeClr val="bg1"/>
              </a:solidFill>
            </a:rPr>
            <a:t>puolivuosittain 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113704" y="113704"/>
        <a:ext cx="2101837" cy="218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779E01-C6EF-C0E3-27E1-F6B1BDE034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8D50A-320D-4F36-25B2-46A3752FB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EFF4-3C34-EB45-9C36-42925F6D1E34}" type="datetimeFigureOut">
              <a:rPr lang="en-FI" smtClean="0"/>
              <a:t>02/27/2024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C0FD9-B0D5-D697-8C4C-FD21BC38A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F1C8-2361-51F8-54CA-38C62BCC0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0BBC-03D2-A84A-8343-92E20813579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27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CE14D94-8194-FD19-940B-6DBE5F2DE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2666" y="399957"/>
            <a:ext cx="5118805" cy="426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11928"/>
            <a:ext cx="9144000" cy="51435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0" y="340148"/>
            <a:ext cx="5193176" cy="43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3" y="1368000"/>
            <a:ext cx="8609713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B76B-6347-F6B9-B4FD-6A7AC5DAA95F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6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4704889" y="1367366"/>
            <a:ext cx="4184941" cy="311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50359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080" y="1586723"/>
            <a:ext cx="3695687" cy="265507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5E7B-16C9-3FF2-D1E4-62DB50712A8A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9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756657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756657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89550" y="-1"/>
            <a:ext cx="3854450" cy="4530726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Kuva, </a:t>
            </a:r>
            <a:r>
              <a:rPr lang="en-GB" dirty="0" err="1"/>
              <a:t>taulukko</a:t>
            </a:r>
            <a:r>
              <a:rPr lang="en-GB" dirty="0"/>
              <a:t> tai 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elementti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9A6-E8F5-4190-1EE9-48EF72F4EDC0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DA8663-BC8C-0B88-120C-C2B7BFEC8D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2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184941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84941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975" y="344411"/>
            <a:ext cx="4401306" cy="390792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26284-18A5-3853-D543-AF49D667B10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7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3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FBA719-349B-5C9B-9412-D886F8506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D3D40-20D3-B7D4-186A-C684E68FF046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0" y="340148"/>
            <a:ext cx="5193176" cy="43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en-FI" smtClean="0"/>
              <a:t>02/27/2024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1183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52" r:id="rId3"/>
    <p:sldLayoutId id="2147483683" r:id="rId4"/>
    <p:sldLayoutId id="2147483675" r:id="rId5"/>
    <p:sldLayoutId id="2147483664" r:id="rId6"/>
    <p:sldLayoutId id="2147483685" r:id="rId7"/>
    <p:sldLayoutId id="214748367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6253-E3F0-98AD-AB20-66A2E4C31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KOTIHOIDON ASIAKKAAN SUUN TERVEYDEN ARVIOINTI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661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062B-ACC1-1221-B4E7-B9C2BFF20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Suun terveyden riskit ikääntyessä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5B15-1F4D-7BE4-A4A8-C72329B4E5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Ikääntyminen aiheuttaa muutoksia suussa:</a:t>
            </a:r>
          </a:p>
          <a:p>
            <a:pPr lvl="1"/>
            <a:r>
              <a:rPr lang="fi-FI" dirty="0" smtClean="0"/>
              <a:t>Syljeneritys vähene</a:t>
            </a:r>
          </a:p>
          <a:p>
            <a:pPr lvl="1"/>
            <a:r>
              <a:rPr lang="fi-FI" dirty="0" smtClean="0"/>
              <a:t>Suun limakalvot ohenevat</a:t>
            </a:r>
          </a:p>
          <a:p>
            <a:pPr lvl="1"/>
            <a:r>
              <a:rPr lang="fi-FI" dirty="0" smtClean="0"/>
              <a:t>Purentalihasten voima heikkenee  </a:t>
            </a:r>
          </a:p>
          <a:p>
            <a:r>
              <a:rPr lang="fi-FI" dirty="0" smtClean="0"/>
              <a:t>Hoitamattomat ja pitkälle edenneet suun ja hampaiden infektiot muodostavat riskin yleisterveydelle</a:t>
            </a:r>
          </a:p>
          <a:p>
            <a:r>
              <a:rPr lang="fi-FI" dirty="0" smtClean="0"/>
              <a:t>Suun terveyden merkitystä ikääntyneen elämänlaadun kannalta ei välttämättä huomata muiden oireiden takaa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67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874816927"/>
              </p:ext>
            </p:extLst>
          </p:nvPr>
        </p:nvGraphicFramePr>
        <p:xfrm>
          <a:off x="185682" y="929148"/>
          <a:ext cx="5823114" cy="240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yöristetty suorakulmio 5"/>
          <p:cNvSpPr/>
          <p:nvPr/>
        </p:nvSpPr>
        <p:spPr>
          <a:xfrm>
            <a:off x="6520720" y="1190142"/>
            <a:ext cx="2211049" cy="1319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Suun terveydentilan kartoitus lomake</a:t>
            </a:r>
          </a:p>
          <a:p>
            <a:pPr algn="ctr"/>
            <a:endParaRPr lang="fi-FI" dirty="0" smtClean="0"/>
          </a:p>
        </p:txBody>
      </p:sp>
      <p:sp>
        <p:nvSpPr>
          <p:cNvPr id="7" name="Pyöristetty suorakulmio 6"/>
          <p:cNvSpPr/>
          <p:nvPr/>
        </p:nvSpPr>
        <p:spPr>
          <a:xfrm>
            <a:off x="6675537" y="3336841"/>
            <a:ext cx="2211049" cy="1289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Jatkohoito suun terveydenhuollon yksikössä tarpeen mukaisesti</a:t>
            </a:r>
            <a:endParaRPr lang="fi-FI" dirty="0"/>
          </a:p>
        </p:txBody>
      </p:sp>
      <p:sp>
        <p:nvSpPr>
          <p:cNvPr id="8" name="Alanuoli 7"/>
          <p:cNvSpPr/>
          <p:nvPr/>
        </p:nvSpPr>
        <p:spPr>
          <a:xfrm>
            <a:off x="7360168" y="2739428"/>
            <a:ext cx="532151" cy="472190"/>
          </a:xfrm>
          <a:prstGeom prst="downArrow">
            <a:avLst>
              <a:gd name="adj1" fmla="val 50000"/>
              <a:gd name="adj2" fmla="val 475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269821" y="3441771"/>
            <a:ext cx="6250899" cy="11842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/>
              <a:t>Varhan</a:t>
            </a:r>
            <a:r>
              <a:rPr lang="fi-FI" b="1" dirty="0" smtClean="0"/>
              <a:t> koulutukset suun terveydestä henkilökunnalle</a:t>
            </a:r>
            <a:r>
              <a:rPr lang="fi-FI" dirty="0" smtClean="0"/>
              <a:t>: </a:t>
            </a:r>
          </a:p>
          <a:p>
            <a:pPr algn="ctr"/>
            <a:endParaRPr lang="fi-FI" dirty="0" smtClean="0"/>
          </a:p>
          <a:p>
            <a:pPr algn="ctr"/>
            <a:r>
              <a:rPr lang="fi-FI" dirty="0"/>
              <a:t>-</a:t>
            </a:r>
            <a:r>
              <a:rPr lang="fi-FI" dirty="0" err="1" smtClean="0"/>
              <a:t>Varhan</a:t>
            </a:r>
            <a:r>
              <a:rPr lang="fi-FI" dirty="0" smtClean="0"/>
              <a:t> Moodle verkkokoulutus autettavan henkilön suun hoito</a:t>
            </a:r>
          </a:p>
          <a:p>
            <a:pPr algn="ctr"/>
            <a:r>
              <a:rPr lang="fi-FI" dirty="0" smtClean="0"/>
              <a:t>-</a:t>
            </a:r>
            <a:r>
              <a:rPr lang="fi-FI" dirty="0" err="1" smtClean="0"/>
              <a:t>Varhan</a:t>
            </a:r>
            <a:r>
              <a:rPr lang="fi-FI" dirty="0" smtClean="0"/>
              <a:t> uusi suun hyvä terveys -video</a:t>
            </a:r>
            <a:endParaRPr lang="fi-FI" dirty="0"/>
          </a:p>
        </p:txBody>
      </p:sp>
      <p:sp>
        <p:nvSpPr>
          <p:cNvPr id="2" name="Pyöristetty kuvatekstisuorakulmio 1"/>
          <p:cNvSpPr/>
          <p:nvPr/>
        </p:nvSpPr>
        <p:spPr>
          <a:xfrm>
            <a:off x="5253222" y="876314"/>
            <a:ext cx="1511148" cy="973395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 dirty="0" smtClean="0"/>
          </a:p>
          <a:p>
            <a:pPr algn="ctr"/>
            <a:r>
              <a:rPr lang="fi-FI" sz="900" dirty="0" smtClean="0"/>
              <a:t>Kun nousee heräte tai ainakin vuosittain tarkempi kartoitus erillisellä suun terveyden arvioinnin lomakkeella </a:t>
            </a:r>
          </a:p>
          <a:p>
            <a:pPr algn="ctr"/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85682" y="81882"/>
            <a:ext cx="4545645" cy="742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Suun terveydentilan arviointi säännöllisen kotihoidon asiakkailla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6496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1" y="2389240"/>
            <a:ext cx="4342257" cy="1756202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77361" y="707923"/>
            <a:ext cx="4184942" cy="394273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ADL 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toiminnoissa mukana hampaiden pesu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G2b. Henkilökohtainen hygienia — Miten asiakas huolehtii henkilökohtaisesta hygieniastaan, mukaan lukien hiusten kampaaminen, </a:t>
            </a:r>
            <a:r>
              <a:rPr lang="fi-FI" sz="1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hampaiden pesu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parranajo, ehostaminen, kasvojen ja käsien pesu ja kuivaaminen? Ei huomioida kylvyssä tai suihkussa käyntiä.</a:t>
            </a:r>
          </a:p>
          <a:p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4616244" y="1306789"/>
            <a:ext cx="4434350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Määrittely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Käyttää irrotettavaa hammasproteesia — Asiakkaalla on </a:t>
            </a:r>
            <a:r>
              <a:rPr lang="fi-FI" sz="1000" dirty="0" err="1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ylä</a:t>
            </a: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tai alaleuassa proteesi, joka korvaa kaikki hampaat tai osan hampaista. Asiakas itse tai hänen avustajansa voi irrottaa proteesin.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Rikkinäiset, lohjenneet, heiluvat tai muutoin huonokuntoiset omat hampaat — Asiakkaalla on omat hampaat, jotka ovat rikki, lohjenneet (hampaasta puuttuu pala) tai heiluvat (hammas heiluu, kun sitä koskettaa).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Ilmaisee suun olevan kuiva — Asiakas kertoo, että suu tuntuu kuivalta tai että hänellä on vaikeuksia siirrellä suussa olevaa ruokaa.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d. Ilmaisee puremisen ongelmia — Ei pysty puremaan kunnolla ja pureminen sattuu syystä riippumatta (asiakkaalla saattaa olla esim. huonosti istuva proteesi, neurologinen purentavaurio, leukanivelkipua tai hammassärkyä).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8360" y="114678"/>
            <a:ext cx="852456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InterRAI</a:t>
            </a: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HC </a:t>
            </a:r>
            <a:r>
              <a:rPr lang="fi-FI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Suun terveydentilan arviointilomake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InterRAI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HC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Suun terveydentilan arviointilomake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Määrittely: 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Hampaiden tarkastus tehty viimeksi kuluneen vuoden aikana — Hammaslääkäri, -kirurgi, –hoitaja tai suuhygienisti on tarkastanut asiakkaan hampaat viimeksi kuluneen vuoden aikana.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8" y="1295974"/>
            <a:ext cx="441613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0" y="58995"/>
            <a:ext cx="4311445" cy="474406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83" y="58995"/>
            <a:ext cx="4100051" cy="46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4704A40-BDB6-D348-BE58-D14FAC197787}" vid="{A24B36F8-F9D4-5445-AED9-CDA78D3FD0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B862385CC234CA38F1C8AA478C2D2" ma:contentTypeVersion="2" ma:contentTypeDescription="Create a new document." ma:contentTypeScope="" ma:versionID="b9c1553c794b4cc91ad4a5fd1296d9ad">
  <xsd:schema xmlns:xsd="http://www.w3.org/2001/XMLSchema" xmlns:xs="http://www.w3.org/2001/XMLSchema" xmlns:p="http://schemas.microsoft.com/office/2006/metadata/properties" xmlns:ns2="faddea96-528f-4847-adc7-3447eaee965d" targetNamespace="http://schemas.microsoft.com/office/2006/metadata/properties" ma:root="true" ma:fieldsID="bf59e53e8524f8e177d54a971ffb365a" ns2:_="">
    <xsd:import namespace="faddea96-528f-4847-adc7-3447eaee9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dea96-528f-4847-adc7-3447eaee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6C3447-BC3E-449A-85BE-591E7FD0C09D}">
  <ds:schemaRefs>
    <ds:schemaRef ds:uri="faddea96-528f-4847-adc7-3447eaee96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D4270D-E353-48A0-A66F-1EC15BB52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8694CC-8F47-4283-B6E0-888C1370141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addea96-528f-4847-adc7-3447eaee96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335</Words>
  <Application>Microsoft Office PowerPoint</Application>
  <PresentationFormat>Näytössä katseltava esitys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KOTIHOIDON ASIAKKAAN SUUN TERVEYDEN ARVIOINTI</vt:lpstr>
      <vt:lpstr>Suun terveyden riskit ikääntyessä</vt:lpstr>
      <vt:lpstr>PowerPoint-esitys</vt:lpstr>
      <vt:lpstr>PowerPoint-esitys</vt:lpstr>
      <vt:lpstr>InterRAI HC vs Suun terveydentilan arviointilomake </vt:lpstr>
      <vt:lpstr>PowerPoint-esitys</vt:lpstr>
    </vt:vector>
  </TitlesOfParts>
  <Company>Varsinais-Suomen hyvinvointialue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Pilpola Mari</dc:creator>
  <cp:lastModifiedBy>Pilpola Mari</cp:lastModifiedBy>
  <cp:revision>30</cp:revision>
  <dcterms:created xsi:type="dcterms:W3CDTF">2022-11-17T08:06:18Z</dcterms:created>
  <dcterms:modified xsi:type="dcterms:W3CDTF">2024-02-27T16:22:49Z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0x010100B7CB862385CC234CA38F1C8AA478C2D2</vt:lpwstr>
  </property>
</Properties>
</file>