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2" r:id="rId5"/>
  </p:sldMasterIdLst>
  <p:notesMasterIdLst>
    <p:notesMasterId r:id="rId88"/>
  </p:notesMasterIdLst>
  <p:sldIdLst>
    <p:sldId id="259" r:id="rId6"/>
    <p:sldId id="374" r:id="rId7"/>
    <p:sldId id="298" r:id="rId8"/>
    <p:sldId id="279" r:id="rId9"/>
    <p:sldId id="282" r:id="rId10"/>
    <p:sldId id="299" r:id="rId11"/>
    <p:sldId id="344" r:id="rId12"/>
    <p:sldId id="378" r:id="rId13"/>
    <p:sldId id="277" r:id="rId14"/>
    <p:sldId id="278" r:id="rId15"/>
    <p:sldId id="280" r:id="rId16"/>
    <p:sldId id="294" r:id="rId17"/>
    <p:sldId id="364" r:id="rId18"/>
    <p:sldId id="331" r:id="rId19"/>
    <p:sldId id="256" r:id="rId20"/>
    <p:sldId id="303" r:id="rId21"/>
    <p:sldId id="293" r:id="rId22"/>
    <p:sldId id="361" r:id="rId23"/>
    <p:sldId id="379" r:id="rId24"/>
    <p:sldId id="276" r:id="rId25"/>
    <p:sldId id="310" r:id="rId26"/>
    <p:sldId id="292" r:id="rId27"/>
    <p:sldId id="362" r:id="rId28"/>
    <p:sldId id="380" r:id="rId29"/>
    <p:sldId id="315" r:id="rId30"/>
    <p:sldId id="316" r:id="rId31"/>
    <p:sldId id="314" r:id="rId32"/>
    <p:sldId id="311" r:id="rId33"/>
    <p:sldId id="381" r:id="rId34"/>
    <p:sldId id="266" r:id="rId35"/>
    <p:sldId id="343" r:id="rId36"/>
    <p:sldId id="388" r:id="rId37"/>
    <p:sldId id="382" r:id="rId38"/>
    <p:sldId id="258" r:id="rId39"/>
    <p:sldId id="265" r:id="rId40"/>
    <p:sldId id="300" r:id="rId41"/>
    <p:sldId id="272" r:id="rId42"/>
    <p:sldId id="270" r:id="rId43"/>
    <p:sldId id="267" r:id="rId44"/>
    <p:sldId id="273" r:id="rId45"/>
    <p:sldId id="295" r:id="rId46"/>
    <p:sldId id="363" r:id="rId47"/>
    <p:sldId id="383" r:id="rId48"/>
    <p:sldId id="262" r:id="rId49"/>
    <p:sldId id="260" r:id="rId50"/>
    <p:sldId id="368" r:id="rId51"/>
    <p:sldId id="370" r:id="rId52"/>
    <p:sldId id="304" r:id="rId53"/>
    <p:sldId id="306" r:id="rId54"/>
    <p:sldId id="296" r:id="rId55"/>
    <p:sldId id="305" r:id="rId56"/>
    <p:sldId id="384" r:id="rId57"/>
    <p:sldId id="317" r:id="rId58"/>
    <p:sldId id="377" r:id="rId59"/>
    <p:sldId id="263" r:id="rId60"/>
    <p:sldId id="319" r:id="rId61"/>
    <p:sldId id="387" r:id="rId62"/>
    <p:sldId id="301" r:id="rId63"/>
    <p:sldId id="320" r:id="rId64"/>
    <p:sldId id="385" r:id="rId65"/>
    <p:sldId id="264" r:id="rId66"/>
    <p:sldId id="323" r:id="rId67"/>
    <p:sldId id="329" r:id="rId68"/>
    <p:sldId id="322" r:id="rId69"/>
    <p:sldId id="356" r:id="rId70"/>
    <p:sldId id="321" r:id="rId71"/>
    <p:sldId id="326" r:id="rId72"/>
    <p:sldId id="348" r:id="rId73"/>
    <p:sldId id="346" r:id="rId74"/>
    <p:sldId id="357" r:id="rId75"/>
    <p:sldId id="325" r:id="rId76"/>
    <p:sldId id="327" r:id="rId77"/>
    <p:sldId id="347" r:id="rId78"/>
    <p:sldId id="386" r:id="rId79"/>
    <p:sldId id="375" r:id="rId80"/>
    <p:sldId id="366" r:id="rId81"/>
    <p:sldId id="392" r:id="rId82"/>
    <p:sldId id="394" r:id="rId83"/>
    <p:sldId id="393" r:id="rId84"/>
    <p:sldId id="281" r:id="rId85"/>
    <p:sldId id="390" r:id="rId86"/>
    <p:sldId id="324" r:id="rId8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C1C9BF-033E-443C-AF99-A63F419AA205}" v="676" dt="2024-01-02T12:56:00.4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Tumma tyyli 1 - Korostu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344D84-9AFB-497E-A393-DC336BA19D2E}" styleName="Normaali tyyli 3 - Korostu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Normaali tyyli 1 - Korostu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E9639D4-E3E2-4D34-9284-5A2195B3D0D7}" styleName="Vaalea tyyli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C89EF96-8CEA-46FF-86C4-4CE0E7609802}" styleName="Vaalea tyyli 3 - Korostus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Vaalea tyyli 3 - Korostus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03447BB-5D67-496B-8E87-E561075AD55C}" styleName="Tumma tyyli 1 - Korostus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Normaali tyyli 4 - Korostu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0A15C55-8517-42AA-B614-E9B94910E393}" styleName="Normaali tyyli 2 - Korostu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Normaali tyyli 2 - Korostu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Normaali tyyli 2 - Korostu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Normaali tyyli 2 - Korostu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Normaali tyyli 3 - Korostu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269D01E-BC32-4049-B463-5C60D7B0CCD2}" styleName="Teematyyli 2 - Korostu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EBBBCC-DAD2-459C-BE2E-F6DE35CF9A28}" styleName="Tumma tyyli 2 - Korostus 3/Korostu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25E5076-3810-47DD-B79F-674D7AD40C01}" styleName="Tumma tyyli 1 - Korostu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Tumma tyyli 1 - Korostu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Normaali tyyli 4 - Korostu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Normaali tyyli 4 - Korostu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Normaali tyyli 2 - Korost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1" autoAdjust="0"/>
    <p:restoredTop sz="93792" autoAdjust="0"/>
  </p:normalViewPr>
  <p:slideViewPr>
    <p:cSldViewPr snapToGrid="0">
      <p:cViewPr varScale="1">
        <p:scale>
          <a:sx n="62" d="100"/>
          <a:sy n="62" d="100"/>
        </p:scale>
        <p:origin x="716" y="56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  <p:sld r:id="rId57" collapse="1"/>
      <p:sld r:id="rId58" collapse="1"/>
      <p:sld r:id="rId59" collapse="1"/>
      <p:sld r:id="rId60" collapse="1"/>
      <p:sld r:id="rId61" collapse="1"/>
      <p:sld r:id="rId62" collapse="1"/>
      <p:sld r:id="rId63" collapse="1"/>
      <p:sld r:id="rId64" collapse="1"/>
      <p:sld r:id="rId65" collapse="1"/>
      <p:sld r:id="rId66" collapse="1"/>
      <p:sld r:id="rId67" collapse="1"/>
      <p:sld r:id="rId68" collapse="1"/>
      <p:sld r:id="rId69" collapse="1"/>
      <p:sld r:id="rId70" collapse="1"/>
      <p:sld r:id="rId71" collapse="1"/>
      <p:sld r:id="rId72" collapse="1"/>
      <p:sld r:id="rId73" collapse="1"/>
      <p:sld r:id="rId74" collapse="1"/>
      <p:sld r:id="rId75" collapse="1"/>
      <p:sld r:id="rId76" collapse="1"/>
      <p:sld r:id="rId77" collapse="1"/>
      <p:sld r:id="rId78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26" Type="http://schemas.openxmlformats.org/officeDocument/2006/relationships/slide" Target="slides/slide26.xml"/><Relationship Id="rId39" Type="http://schemas.openxmlformats.org/officeDocument/2006/relationships/slide" Target="slides/slide40.xml"/><Relationship Id="rId21" Type="http://schemas.openxmlformats.org/officeDocument/2006/relationships/slide" Target="slides/slide21.xml"/><Relationship Id="rId34" Type="http://schemas.openxmlformats.org/officeDocument/2006/relationships/slide" Target="slides/slide35.xml"/><Relationship Id="rId42" Type="http://schemas.openxmlformats.org/officeDocument/2006/relationships/slide" Target="slides/slide43.xml"/><Relationship Id="rId47" Type="http://schemas.openxmlformats.org/officeDocument/2006/relationships/slide" Target="slides/slide48.xml"/><Relationship Id="rId50" Type="http://schemas.openxmlformats.org/officeDocument/2006/relationships/slide" Target="slides/slide51.xml"/><Relationship Id="rId55" Type="http://schemas.openxmlformats.org/officeDocument/2006/relationships/slide" Target="slides/slide56.xml"/><Relationship Id="rId63" Type="http://schemas.openxmlformats.org/officeDocument/2006/relationships/slide" Target="slides/slide64.xml"/><Relationship Id="rId68" Type="http://schemas.openxmlformats.org/officeDocument/2006/relationships/slide" Target="slides/slide69.xml"/><Relationship Id="rId76" Type="http://schemas.openxmlformats.org/officeDocument/2006/relationships/slide" Target="slides/slide80.xml"/><Relationship Id="rId7" Type="http://schemas.openxmlformats.org/officeDocument/2006/relationships/slide" Target="slides/slide7.xml"/><Relationship Id="rId71" Type="http://schemas.openxmlformats.org/officeDocument/2006/relationships/slide" Target="slides/slide72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9" Type="http://schemas.openxmlformats.org/officeDocument/2006/relationships/slide" Target="slides/slide29.xml"/><Relationship Id="rId11" Type="http://schemas.openxmlformats.org/officeDocument/2006/relationships/slide" Target="slides/slide11.xml"/><Relationship Id="rId24" Type="http://schemas.openxmlformats.org/officeDocument/2006/relationships/slide" Target="slides/slide24.xml"/><Relationship Id="rId32" Type="http://schemas.openxmlformats.org/officeDocument/2006/relationships/slide" Target="slides/slide33.xml"/><Relationship Id="rId37" Type="http://schemas.openxmlformats.org/officeDocument/2006/relationships/slide" Target="slides/slide38.xml"/><Relationship Id="rId40" Type="http://schemas.openxmlformats.org/officeDocument/2006/relationships/slide" Target="slides/slide41.xml"/><Relationship Id="rId45" Type="http://schemas.openxmlformats.org/officeDocument/2006/relationships/slide" Target="slides/slide46.xml"/><Relationship Id="rId53" Type="http://schemas.openxmlformats.org/officeDocument/2006/relationships/slide" Target="slides/slide54.xml"/><Relationship Id="rId58" Type="http://schemas.openxmlformats.org/officeDocument/2006/relationships/slide" Target="slides/slide59.xml"/><Relationship Id="rId66" Type="http://schemas.openxmlformats.org/officeDocument/2006/relationships/slide" Target="slides/slide67.xml"/><Relationship Id="rId74" Type="http://schemas.openxmlformats.org/officeDocument/2006/relationships/slide" Target="slides/slide75.xml"/><Relationship Id="rId5" Type="http://schemas.openxmlformats.org/officeDocument/2006/relationships/slide" Target="slides/slide5.xml"/><Relationship Id="rId15" Type="http://schemas.openxmlformats.org/officeDocument/2006/relationships/slide" Target="slides/slide15.xml"/><Relationship Id="rId23" Type="http://schemas.openxmlformats.org/officeDocument/2006/relationships/slide" Target="slides/slide23.xml"/><Relationship Id="rId28" Type="http://schemas.openxmlformats.org/officeDocument/2006/relationships/slide" Target="slides/slide28.xml"/><Relationship Id="rId36" Type="http://schemas.openxmlformats.org/officeDocument/2006/relationships/slide" Target="slides/slide37.xml"/><Relationship Id="rId49" Type="http://schemas.openxmlformats.org/officeDocument/2006/relationships/slide" Target="slides/slide50.xml"/><Relationship Id="rId57" Type="http://schemas.openxmlformats.org/officeDocument/2006/relationships/slide" Target="slides/slide58.xml"/><Relationship Id="rId61" Type="http://schemas.openxmlformats.org/officeDocument/2006/relationships/slide" Target="slides/slide62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31" Type="http://schemas.openxmlformats.org/officeDocument/2006/relationships/slide" Target="slides/slide31.xml"/><Relationship Id="rId44" Type="http://schemas.openxmlformats.org/officeDocument/2006/relationships/slide" Target="slides/slide45.xml"/><Relationship Id="rId52" Type="http://schemas.openxmlformats.org/officeDocument/2006/relationships/slide" Target="slides/slide53.xml"/><Relationship Id="rId60" Type="http://schemas.openxmlformats.org/officeDocument/2006/relationships/slide" Target="slides/slide61.xml"/><Relationship Id="rId65" Type="http://schemas.openxmlformats.org/officeDocument/2006/relationships/slide" Target="slides/slide66.xml"/><Relationship Id="rId73" Type="http://schemas.openxmlformats.org/officeDocument/2006/relationships/slide" Target="slides/slide74.xml"/><Relationship Id="rId78" Type="http://schemas.openxmlformats.org/officeDocument/2006/relationships/slide" Target="slides/slide82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Relationship Id="rId22" Type="http://schemas.openxmlformats.org/officeDocument/2006/relationships/slide" Target="slides/slide22.xml"/><Relationship Id="rId27" Type="http://schemas.openxmlformats.org/officeDocument/2006/relationships/slide" Target="slides/slide27.xml"/><Relationship Id="rId30" Type="http://schemas.openxmlformats.org/officeDocument/2006/relationships/slide" Target="slides/slide30.xml"/><Relationship Id="rId35" Type="http://schemas.openxmlformats.org/officeDocument/2006/relationships/slide" Target="slides/slide36.xml"/><Relationship Id="rId43" Type="http://schemas.openxmlformats.org/officeDocument/2006/relationships/slide" Target="slides/slide44.xml"/><Relationship Id="rId48" Type="http://schemas.openxmlformats.org/officeDocument/2006/relationships/slide" Target="slides/slide49.xml"/><Relationship Id="rId56" Type="http://schemas.openxmlformats.org/officeDocument/2006/relationships/slide" Target="slides/slide57.xml"/><Relationship Id="rId64" Type="http://schemas.openxmlformats.org/officeDocument/2006/relationships/slide" Target="slides/slide65.xml"/><Relationship Id="rId69" Type="http://schemas.openxmlformats.org/officeDocument/2006/relationships/slide" Target="slides/slide70.xml"/><Relationship Id="rId77" Type="http://schemas.openxmlformats.org/officeDocument/2006/relationships/slide" Target="slides/slide81.xml"/><Relationship Id="rId8" Type="http://schemas.openxmlformats.org/officeDocument/2006/relationships/slide" Target="slides/slide8.xml"/><Relationship Id="rId51" Type="http://schemas.openxmlformats.org/officeDocument/2006/relationships/slide" Target="slides/slide52.xml"/><Relationship Id="rId72" Type="http://schemas.openxmlformats.org/officeDocument/2006/relationships/slide" Target="slides/slide73.xml"/><Relationship Id="rId3" Type="http://schemas.openxmlformats.org/officeDocument/2006/relationships/slide" Target="slides/slide3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5" Type="http://schemas.openxmlformats.org/officeDocument/2006/relationships/slide" Target="slides/slide25.xml"/><Relationship Id="rId33" Type="http://schemas.openxmlformats.org/officeDocument/2006/relationships/slide" Target="slides/slide34.xml"/><Relationship Id="rId38" Type="http://schemas.openxmlformats.org/officeDocument/2006/relationships/slide" Target="slides/slide39.xml"/><Relationship Id="rId46" Type="http://schemas.openxmlformats.org/officeDocument/2006/relationships/slide" Target="slides/slide47.xml"/><Relationship Id="rId59" Type="http://schemas.openxmlformats.org/officeDocument/2006/relationships/slide" Target="slides/slide60.xml"/><Relationship Id="rId67" Type="http://schemas.openxmlformats.org/officeDocument/2006/relationships/slide" Target="slides/slide68.xml"/><Relationship Id="rId20" Type="http://schemas.openxmlformats.org/officeDocument/2006/relationships/slide" Target="slides/slide20.xml"/><Relationship Id="rId41" Type="http://schemas.openxmlformats.org/officeDocument/2006/relationships/slide" Target="slides/slide42.xml"/><Relationship Id="rId54" Type="http://schemas.openxmlformats.org/officeDocument/2006/relationships/slide" Target="slides/slide55.xml"/><Relationship Id="rId62" Type="http://schemas.openxmlformats.org/officeDocument/2006/relationships/slide" Target="slides/slide63.xml"/><Relationship Id="rId70" Type="http://schemas.openxmlformats.org/officeDocument/2006/relationships/slide" Target="slides/slide71.xml"/><Relationship Id="rId75" Type="http://schemas.openxmlformats.org/officeDocument/2006/relationships/slide" Target="slides/slide76.xml"/><Relationship Id="rId1" Type="http://schemas.openxmlformats.org/officeDocument/2006/relationships/slide" Target="slides/slide1.xml"/><Relationship Id="rId6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414809-D9A6-439E-995B-555F70CB892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i-FI"/>
        </a:p>
      </dgm:t>
    </dgm:pt>
    <dgm:pt modelId="{EBBBD379-01EB-416D-B93C-CDB0BF855B8D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fi-FI" b="1" dirty="0"/>
            <a:t>Hyvinvointialueellinen taso:</a:t>
          </a:r>
          <a:endParaRPr lang="fi-FI" dirty="0"/>
        </a:p>
        <a:p>
          <a:r>
            <a:rPr lang="fi-FI" dirty="0"/>
            <a:t>Sisältää koko hyvinvointialuetta koskevan kehittämisen suunnittelun, koordinaation, tiedon keräämisen ja toiminnan arvioinnin</a:t>
          </a:r>
        </a:p>
      </dgm:t>
    </dgm:pt>
    <dgm:pt modelId="{695A1302-8D21-44D4-B47F-C626633E1206}" type="parTrans" cxnId="{8C14E997-3D69-4F1D-B7BF-BC29D42B9B1F}">
      <dgm:prSet/>
      <dgm:spPr/>
      <dgm:t>
        <a:bodyPr/>
        <a:lstStyle/>
        <a:p>
          <a:endParaRPr lang="fi-FI"/>
        </a:p>
      </dgm:t>
    </dgm:pt>
    <dgm:pt modelId="{AA325852-3016-46A0-8349-EC2645FDED32}" type="sibTrans" cxnId="{8C14E997-3D69-4F1D-B7BF-BC29D42B9B1F}">
      <dgm:prSet/>
      <dgm:spPr/>
      <dgm:t>
        <a:bodyPr/>
        <a:lstStyle/>
        <a:p>
          <a:endParaRPr lang="fi-FI"/>
        </a:p>
      </dgm:t>
    </dgm:pt>
    <dgm:pt modelId="{58FCEFF9-A7B6-4ADF-B8C7-B4AEF3EC3410}">
      <dgm:prSet/>
      <dgm:spPr>
        <a:solidFill>
          <a:schemeClr val="accent4">
            <a:lumMod val="90000"/>
          </a:schemeClr>
        </a:solidFill>
      </dgm:spPr>
      <dgm:t>
        <a:bodyPr/>
        <a:lstStyle/>
        <a:p>
          <a:r>
            <a:rPr lang="fi-FI" b="1" dirty="0"/>
            <a:t>Perhekeskustoiminta-alueellinen taso</a:t>
          </a:r>
          <a:r>
            <a:rPr lang="fi-FI" dirty="0"/>
            <a:t>: </a:t>
          </a:r>
        </a:p>
        <a:p>
          <a:r>
            <a:rPr lang="fi-FI" dirty="0"/>
            <a:t>Sisältää perhekeskustoiminta-alueen toiminnan kehittämisen suunnittelun, koordinaation ja toiminnan arvioinnin</a:t>
          </a:r>
        </a:p>
      </dgm:t>
    </dgm:pt>
    <dgm:pt modelId="{CA2FF4EE-0D71-47FE-BD49-9DF39362570A}" type="parTrans" cxnId="{1C17C953-6728-4693-B0AD-5B76DA2E03B3}">
      <dgm:prSet/>
      <dgm:spPr/>
      <dgm:t>
        <a:bodyPr/>
        <a:lstStyle/>
        <a:p>
          <a:endParaRPr lang="fi-FI"/>
        </a:p>
      </dgm:t>
    </dgm:pt>
    <dgm:pt modelId="{63648D38-624D-4F9E-8A21-ABB91D37CD65}" type="sibTrans" cxnId="{1C17C953-6728-4693-B0AD-5B76DA2E03B3}">
      <dgm:prSet/>
      <dgm:spPr/>
      <dgm:t>
        <a:bodyPr/>
        <a:lstStyle/>
        <a:p>
          <a:endParaRPr lang="fi-FI"/>
        </a:p>
      </dgm:t>
    </dgm:pt>
    <dgm:pt modelId="{79646EEB-920A-4CC4-AB6B-B6C25AFF6DA1}">
      <dgm:prSet/>
      <dgm:spPr/>
      <dgm:t>
        <a:bodyPr/>
        <a:lstStyle/>
        <a:p>
          <a:r>
            <a:rPr lang="fi-FI" b="1" dirty="0"/>
            <a:t>Paikallisten perhekeskusten taso: </a:t>
          </a:r>
        </a:p>
        <a:p>
          <a:r>
            <a:rPr lang="fi-FI" dirty="0"/>
            <a:t>Sisältää yksittäisten perhekeskuksien toiminnan suunnittelun, kehittämisen ja arvioinnin</a:t>
          </a:r>
        </a:p>
      </dgm:t>
    </dgm:pt>
    <dgm:pt modelId="{A099C42B-FB41-45B5-8371-C71B1D409F5F}" type="parTrans" cxnId="{902A9C1A-AD14-4C88-A8A0-535498758AA0}">
      <dgm:prSet/>
      <dgm:spPr/>
      <dgm:t>
        <a:bodyPr/>
        <a:lstStyle/>
        <a:p>
          <a:endParaRPr lang="fi-FI"/>
        </a:p>
      </dgm:t>
    </dgm:pt>
    <dgm:pt modelId="{DC68DA6A-6712-4ACB-814F-B8A064E8ACB4}" type="sibTrans" cxnId="{902A9C1A-AD14-4C88-A8A0-535498758AA0}">
      <dgm:prSet/>
      <dgm:spPr/>
      <dgm:t>
        <a:bodyPr/>
        <a:lstStyle/>
        <a:p>
          <a:endParaRPr lang="fi-FI"/>
        </a:p>
      </dgm:t>
    </dgm:pt>
    <dgm:pt modelId="{F23B5749-6037-4DEE-9999-20514DCB54E8}">
      <dgm:prSet/>
      <dgm:spPr>
        <a:noFill/>
      </dgm:spPr>
      <dgm:t>
        <a:bodyPr/>
        <a:lstStyle/>
        <a:p>
          <a:r>
            <a:rPr lang="fi-FI" dirty="0"/>
            <a:t> </a:t>
          </a:r>
        </a:p>
      </dgm:t>
    </dgm:pt>
    <dgm:pt modelId="{27F514F6-9688-457D-BA92-EC901F92E7E9}" type="sibTrans" cxnId="{968E5710-33A9-4741-8185-0277DBCB612C}">
      <dgm:prSet/>
      <dgm:spPr/>
      <dgm:t>
        <a:bodyPr/>
        <a:lstStyle/>
        <a:p>
          <a:endParaRPr lang="fi-FI"/>
        </a:p>
      </dgm:t>
    </dgm:pt>
    <dgm:pt modelId="{40E1F931-709D-44B4-9D29-B316AB7B0D4D}" type="parTrans" cxnId="{968E5710-33A9-4741-8185-0277DBCB612C}">
      <dgm:prSet/>
      <dgm:spPr/>
      <dgm:t>
        <a:bodyPr/>
        <a:lstStyle/>
        <a:p>
          <a:endParaRPr lang="fi-FI"/>
        </a:p>
      </dgm:t>
    </dgm:pt>
    <dgm:pt modelId="{9E8EBFCC-075B-4015-BA2D-B0678EFF02E7}" type="pres">
      <dgm:prSet presAssocID="{CA414809-D9A6-439E-995B-555F70CB8929}" presName="linear" presStyleCnt="0">
        <dgm:presLayoutVars>
          <dgm:animLvl val="lvl"/>
          <dgm:resizeHandles val="exact"/>
        </dgm:presLayoutVars>
      </dgm:prSet>
      <dgm:spPr/>
    </dgm:pt>
    <dgm:pt modelId="{197BAB80-49CC-4482-ACF8-F3AECB3B779F}" type="pres">
      <dgm:prSet presAssocID="{F23B5749-6037-4DEE-9999-20514DCB54E8}" presName="parentText" presStyleLbl="node1" presStyleIdx="0" presStyleCnt="4" custLinFactNeighborX="-1112" custLinFactNeighborY="-94578">
        <dgm:presLayoutVars>
          <dgm:chMax val="0"/>
          <dgm:bulletEnabled val="1"/>
        </dgm:presLayoutVars>
      </dgm:prSet>
      <dgm:spPr/>
    </dgm:pt>
    <dgm:pt modelId="{E1B2001F-E46A-4563-89B0-6E9D0C3A4028}" type="pres">
      <dgm:prSet presAssocID="{27F514F6-9688-457D-BA92-EC901F92E7E9}" presName="spacer" presStyleCnt="0"/>
      <dgm:spPr/>
    </dgm:pt>
    <dgm:pt modelId="{D1424FCD-9FEF-4395-ADB5-6307752CAA86}" type="pres">
      <dgm:prSet presAssocID="{EBBBD379-01EB-416D-B93C-CDB0BF855B8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BBD5B79-F027-4517-87C0-58FC2F60685F}" type="pres">
      <dgm:prSet presAssocID="{AA325852-3016-46A0-8349-EC2645FDED32}" presName="spacer" presStyleCnt="0"/>
      <dgm:spPr/>
    </dgm:pt>
    <dgm:pt modelId="{0FB6F739-6268-4975-9969-FA4CFFDF785E}" type="pres">
      <dgm:prSet presAssocID="{58FCEFF9-A7B6-4ADF-B8C7-B4AEF3EC341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8A0B349-C543-4549-8971-572C63D61857}" type="pres">
      <dgm:prSet presAssocID="{63648D38-624D-4F9E-8A21-ABB91D37CD65}" presName="spacer" presStyleCnt="0"/>
      <dgm:spPr/>
    </dgm:pt>
    <dgm:pt modelId="{8E79DFBB-DAC5-4660-B7BE-74226F2763D5}" type="pres">
      <dgm:prSet presAssocID="{79646EEB-920A-4CC4-AB6B-B6C25AFF6DA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68E5710-33A9-4741-8185-0277DBCB612C}" srcId="{CA414809-D9A6-439E-995B-555F70CB8929}" destId="{F23B5749-6037-4DEE-9999-20514DCB54E8}" srcOrd="0" destOrd="0" parTransId="{40E1F931-709D-44B4-9D29-B316AB7B0D4D}" sibTransId="{27F514F6-9688-457D-BA92-EC901F92E7E9}"/>
    <dgm:cxn modelId="{902A9C1A-AD14-4C88-A8A0-535498758AA0}" srcId="{CA414809-D9A6-439E-995B-555F70CB8929}" destId="{79646EEB-920A-4CC4-AB6B-B6C25AFF6DA1}" srcOrd="3" destOrd="0" parTransId="{A099C42B-FB41-45B5-8371-C71B1D409F5F}" sibTransId="{DC68DA6A-6712-4ACB-814F-B8A064E8ACB4}"/>
    <dgm:cxn modelId="{28EA0521-8F8B-4F82-A88A-8A3CE3421913}" type="presOf" srcId="{58FCEFF9-A7B6-4ADF-B8C7-B4AEF3EC3410}" destId="{0FB6F739-6268-4975-9969-FA4CFFDF785E}" srcOrd="0" destOrd="0" presId="urn:microsoft.com/office/officeart/2005/8/layout/vList2"/>
    <dgm:cxn modelId="{6654A25E-49A9-4F61-8DA5-F7FD67397445}" type="presOf" srcId="{79646EEB-920A-4CC4-AB6B-B6C25AFF6DA1}" destId="{8E79DFBB-DAC5-4660-B7BE-74226F2763D5}" srcOrd="0" destOrd="0" presId="urn:microsoft.com/office/officeart/2005/8/layout/vList2"/>
    <dgm:cxn modelId="{1C17C953-6728-4693-B0AD-5B76DA2E03B3}" srcId="{CA414809-D9A6-439E-995B-555F70CB8929}" destId="{58FCEFF9-A7B6-4ADF-B8C7-B4AEF3EC3410}" srcOrd="2" destOrd="0" parTransId="{CA2FF4EE-0D71-47FE-BD49-9DF39362570A}" sibTransId="{63648D38-624D-4F9E-8A21-ABB91D37CD65}"/>
    <dgm:cxn modelId="{8C14E997-3D69-4F1D-B7BF-BC29D42B9B1F}" srcId="{CA414809-D9A6-439E-995B-555F70CB8929}" destId="{EBBBD379-01EB-416D-B93C-CDB0BF855B8D}" srcOrd="1" destOrd="0" parTransId="{695A1302-8D21-44D4-B47F-C626633E1206}" sibTransId="{AA325852-3016-46A0-8349-EC2645FDED32}"/>
    <dgm:cxn modelId="{6A007CC2-1E77-427F-96A1-E724F2596698}" type="presOf" srcId="{EBBBD379-01EB-416D-B93C-CDB0BF855B8D}" destId="{D1424FCD-9FEF-4395-ADB5-6307752CAA86}" srcOrd="0" destOrd="0" presId="urn:microsoft.com/office/officeart/2005/8/layout/vList2"/>
    <dgm:cxn modelId="{E35695CF-A1A5-4822-92CD-7AA2AAA4168B}" type="presOf" srcId="{F23B5749-6037-4DEE-9999-20514DCB54E8}" destId="{197BAB80-49CC-4482-ACF8-F3AECB3B779F}" srcOrd="0" destOrd="0" presId="urn:microsoft.com/office/officeart/2005/8/layout/vList2"/>
    <dgm:cxn modelId="{869CCDDB-2555-4E89-879C-3533E2B7DE9E}" type="presOf" srcId="{CA414809-D9A6-439E-995B-555F70CB8929}" destId="{9E8EBFCC-075B-4015-BA2D-B0678EFF02E7}" srcOrd="0" destOrd="0" presId="urn:microsoft.com/office/officeart/2005/8/layout/vList2"/>
    <dgm:cxn modelId="{90A65FE0-A7A8-4207-B97B-D206CE1A6A42}" type="presParOf" srcId="{9E8EBFCC-075B-4015-BA2D-B0678EFF02E7}" destId="{197BAB80-49CC-4482-ACF8-F3AECB3B779F}" srcOrd="0" destOrd="0" presId="urn:microsoft.com/office/officeart/2005/8/layout/vList2"/>
    <dgm:cxn modelId="{8EF9B22F-608D-4DF5-A825-E3AEABE78C3B}" type="presParOf" srcId="{9E8EBFCC-075B-4015-BA2D-B0678EFF02E7}" destId="{E1B2001F-E46A-4563-89B0-6E9D0C3A4028}" srcOrd="1" destOrd="0" presId="urn:microsoft.com/office/officeart/2005/8/layout/vList2"/>
    <dgm:cxn modelId="{B8D36AE4-7DC5-4C4D-AA22-73104B19733E}" type="presParOf" srcId="{9E8EBFCC-075B-4015-BA2D-B0678EFF02E7}" destId="{D1424FCD-9FEF-4395-ADB5-6307752CAA86}" srcOrd="2" destOrd="0" presId="urn:microsoft.com/office/officeart/2005/8/layout/vList2"/>
    <dgm:cxn modelId="{C122E430-5CBA-49C6-8AFE-789F4EFF8EF7}" type="presParOf" srcId="{9E8EBFCC-075B-4015-BA2D-B0678EFF02E7}" destId="{FBBD5B79-F027-4517-87C0-58FC2F60685F}" srcOrd="3" destOrd="0" presId="urn:microsoft.com/office/officeart/2005/8/layout/vList2"/>
    <dgm:cxn modelId="{F5D881CC-8CCD-4631-AF28-0B748E7CB00C}" type="presParOf" srcId="{9E8EBFCC-075B-4015-BA2D-B0678EFF02E7}" destId="{0FB6F739-6268-4975-9969-FA4CFFDF785E}" srcOrd="4" destOrd="0" presId="urn:microsoft.com/office/officeart/2005/8/layout/vList2"/>
    <dgm:cxn modelId="{FB8CD507-F614-46F2-A124-CC67FBCE428B}" type="presParOf" srcId="{9E8EBFCC-075B-4015-BA2D-B0678EFF02E7}" destId="{D8A0B349-C543-4549-8971-572C63D61857}" srcOrd="5" destOrd="0" presId="urn:microsoft.com/office/officeart/2005/8/layout/vList2"/>
    <dgm:cxn modelId="{9713997F-B49C-48CA-B773-D3E20A03E05D}" type="presParOf" srcId="{9E8EBFCC-075B-4015-BA2D-B0678EFF02E7}" destId="{8E79DFBB-DAC5-4660-B7BE-74226F2763D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2DD2A9-A93C-4E91-8790-2ADFEB7CB6E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319F462D-9172-4117-8B04-B8E2F952ACE2}">
      <dgm:prSet/>
      <dgm:spPr/>
      <dgm:t>
        <a:bodyPr/>
        <a:lstStyle/>
        <a:p>
          <a:pPr rtl="0"/>
          <a:r>
            <a:rPr lang="fi-FI" b="1" dirty="0"/>
            <a:t>Saavutettavuus:</a:t>
          </a:r>
          <a:r>
            <a:rPr lang="fi-FI" dirty="0"/>
            <a:t> ”Aineeton ympäristö eli tieto, verkkosivut, palvelut ja asenteet </a:t>
          </a:r>
        </a:p>
      </dgm:t>
    </dgm:pt>
    <dgm:pt modelId="{E31C71B8-CAA0-4636-8922-13308E2A4871}" type="parTrans" cxnId="{1D3918D0-D354-4D1D-87D5-FBD956F2A8A7}">
      <dgm:prSet/>
      <dgm:spPr/>
      <dgm:t>
        <a:bodyPr/>
        <a:lstStyle/>
        <a:p>
          <a:endParaRPr lang="fi-FI"/>
        </a:p>
      </dgm:t>
    </dgm:pt>
    <dgm:pt modelId="{447D9420-4C45-45BB-A76F-D41C9684564D}" type="sibTrans" cxnId="{1D3918D0-D354-4D1D-87D5-FBD956F2A8A7}">
      <dgm:prSet/>
      <dgm:spPr/>
      <dgm:t>
        <a:bodyPr/>
        <a:lstStyle/>
        <a:p>
          <a:endParaRPr lang="fi-FI"/>
        </a:p>
      </dgm:t>
    </dgm:pt>
    <dgm:pt modelId="{48FC7EF9-7BDF-4790-93A3-E1ECC639F391}">
      <dgm:prSet/>
      <dgm:spPr/>
      <dgm:t>
        <a:bodyPr/>
        <a:lstStyle/>
        <a:p>
          <a:pPr rtl="0"/>
          <a:r>
            <a:rPr lang="fi-FI" b="1" dirty="0"/>
            <a:t>Esteettömyys</a:t>
          </a:r>
          <a:r>
            <a:rPr lang="fi-FI" dirty="0"/>
            <a:t>: Fyysinen ympäristö, rakennukset ja ulko-alueet </a:t>
          </a:r>
          <a:r>
            <a:rPr lang="fi-FI" dirty="0" err="1"/>
            <a:t>jne</a:t>
          </a:r>
          <a:endParaRPr lang="fi-FI" dirty="0"/>
        </a:p>
      </dgm:t>
    </dgm:pt>
    <dgm:pt modelId="{BA83A2B7-62C9-4200-A689-226E2FCFFC8C}" type="parTrans" cxnId="{97E0E047-5D32-4497-87F4-48AF8F09BECD}">
      <dgm:prSet/>
      <dgm:spPr/>
      <dgm:t>
        <a:bodyPr/>
        <a:lstStyle/>
        <a:p>
          <a:endParaRPr lang="fi-FI"/>
        </a:p>
      </dgm:t>
    </dgm:pt>
    <dgm:pt modelId="{38F54AD0-8BCE-4474-9FB7-3656FB24ECB1}" type="sibTrans" cxnId="{97E0E047-5D32-4497-87F4-48AF8F09BECD}">
      <dgm:prSet/>
      <dgm:spPr/>
      <dgm:t>
        <a:bodyPr/>
        <a:lstStyle/>
        <a:p>
          <a:endParaRPr lang="fi-FI"/>
        </a:p>
      </dgm:t>
    </dgm:pt>
    <dgm:pt modelId="{4798F0F8-7F01-4A9E-A2A6-FE6502021ACF}" type="pres">
      <dgm:prSet presAssocID="{C82DD2A9-A93C-4E91-8790-2ADFEB7CB6EC}" presName="cycle" presStyleCnt="0">
        <dgm:presLayoutVars>
          <dgm:dir/>
          <dgm:resizeHandles val="exact"/>
        </dgm:presLayoutVars>
      </dgm:prSet>
      <dgm:spPr/>
    </dgm:pt>
    <dgm:pt modelId="{554EE961-611F-4978-9DC6-32E42FD52677}" type="pres">
      <dgm:prSet presAssocID="{319F462D-9172-4117-8B04-B8E2F952ACE2}" presName="node" presStyleLbl="node1" presStyleIdx="0" presStyleCnt="2">
        <dgm:presLayoutVars>
          <dgm:bulletEnabled val="1"/>
        </dgm:presLayoutVars>
      </dgm:prSet>
      <dgm:spPr/>
    </dgm:pt>
    <dgm:pt modelId="{E3510AE4-65CB-406F-9E7F-B700DAA94D4A}" type="pres">
      <dgm:prSet presAssocID="{447D9420-4C45-45BB-A76F-D41C9684564D}" presName="sibTrans" presStyleLbl="sibTrans2D1" presStyleIdx="0" presStyleCnt="2"/>
      <dgm:spPr/>
    </dgm:pt>
    <dgm:pt modelId="{BD16810F-A4AF-4773-A7C1-456B83EECBBE}" type="pres">
      <dgm:prSet presAssocID="{447D9420-4C45-45BB-A76F-D41C9684564D}" presName="connectorText" presStyleLbl="sibTrans2D1" presStyleIdx="0" presStyleCnt="2"/>
      <dgm:spPr/>
    </dgm:pt>
    <dgm:pt modelId="{C8503C8E-A084-42F7-8528-EA0815453715}" type="pres">
      <dgm:prSet presAssocID="{48FC7EF9-7BDF-4790-93A3-E1ECC639F391}" presName="node" presStyleLbl="node1" presStyleIdx="1" presStyleCnt="2">
        <dgm:presLayoutVars>
          <dgm:bulletEnabled val="1"/>
        </dgm:presLayoutVars>
      </dgm:prSet>
      <dgm:spPr/>
    </dgm:pt>
    <dgm:pt modelId="{51926828-D3F2-42B4-846C-DFB8BDCFD260}" type="pres">
      <dgm:prSet presAssocID="{38F54AD0-8BCE-4474-9FB7-3656FB24ECB1}" presName="sibTrans" presStyleLbl="sibTrans2D1" presStyleIdx="1" presStyleCnt="2"/>
      <dgm:spPr/>
    </dgm:pt>
    <dgm:pt modelId="{C28D3CA9-224B-4EAF-B0A4-848B042B2B96}" type="pres">
      <dgm:prSet presAssocID="{38F54AD0-8BCE-4474-9FB7-3656FB24ECB1}" presName="connectorText" presStyleLbl="sibTrans2D1" presStyleIdx="1" presStyleCnt="2"/>
      <dgm:spPr/>
    </dgm:pt>
  </dgm:ptLst>
  <dgm:cxnLst>
    <dgm:cxn modelId="{E18DB10D-CF0D-43F5-ADBF-2D355EE501B6}" type="presOf" srcId="{38F54AD0-8BCE-4474-9FB7-3656FB24ECB1}" destId="{C28D3CA9-224B-4EAF-B0A4-848B042B2B96}" srcOrd="1" destOrd="0" presId="urn:microsoft.com/office/officeart/2005/8/layout/cycle2"/>
    <dgm:cxn modelId="{5067DD5D-B910-4965-8215-5A4FAA052A0A}" type="presOf" srcId="{319F462D-9172-4117-8B04-B8E2F952ACE2}" destId="{554EE961-611F-4978-9DC6-32E42FD52677}" srcOrd="0" destOrd="0" presId="urn:microsoft.com/office/officeart/2005/8/layout/cycle2"/>
    <dgm:cxn modelId="{AD05C95F-4EC9-490A-AE96-BA35D79A91C1}" type="presOf" srcId="{447D9420-4C45-45BB-A76F-D41C9684564D}" destId="{E3510AE4-65CB-406F-9E7F-B700DAA94D4A}" srcOrd="0" destOrd="0" presId="urn:microsoft.com/office/officeart/2005/8/layout/cycle2"/>
    <dgm:cxn modelId="{97E0E047-5D32-4497-87F4-48AF8F09BECD}" srcId="{C82DD2A9-A93C-4E91-8790-2ADFEB7CB6EC}" destId="{48FC7EF9-7BDF-4790-93A3-E1ECC639F391}" srcOrd="1" destOrd="0" parTransId="{BA83A2B7-62C9-4200-A689-226E2FCFFC8C}" sibTransId="{38F54AD0-8BCE-4474-9FB7-3656FB24ECB1}"/>
    <dgm:cxn modelId="{04B9907F-B281-4F33-BC07-CD1C5C568908}" type="presOf" srcId="{447D9420-4C45-45BB-A76F-D41C9684564D}" destId="{BD16810F-A4AF-4773-A7C1-456B83EECBBE}" srcOrd="1" destOrd="0" presId="urn:microsoft.com/office/officeart/2005/8/layout/cycle2"/>
    <dgm:cxn modelId="{1846D98E-B43C-4173-9133-6D3105E00A27}" type="presOf" srcId="{38F54AD0-8BCE-4474-9FB7-3656FB24ECB1}" destId="{51926828-D3F2-42B4-846C-DFB8BDCFD260}" srcOrd="0" destOrd="0" presId="urn:microsoft.com/office/officeart/2005/8/layout/cycle2"/>
    <dgm:cxn modelId="{1CD715BD-512B-4022-9299-6CE4F90FAF15}" type="presOf" srcId="{C82DD2A9-A93C-4E91-8790-2ADFEB7CB6EC}" destId="{4798F0F8-7F01-4A9E-A2A6-FE6502021ACF}" srcOrd="0" destOrd="0" presId="urn:microsoft.com/office/officeart/2005/8/layout/cycle2"/>
    <dgm:cxn modelId="{1D3918D0-D354-4D1D-87D5-FBD956F2A8A7}" srcId="{C82DD2A9-A93C-4E91-8790-2ADFEB7CB6EC}" destId="{319F462D-9172-4117-8B04-B8E2F952ACE2}" srcOrd="0" destOrd="0" parTransId="{E31C71B8-CAA0-4636-8922-13308E2A4871}" sibTransId="{447D9420-4C45-45BB-A76F-D41C9684564D}"/>
    <dgm:cxn modelId="{D1F48DF9-5EA4-4561-A26C-49D6C8E6F3BB}" type="presOf" srcId="{48FC7EF9-7BDF-4790-93A3-E1ECC639F391}" destId="{C8503C8E-A084-42F7-8528-EA0815453715}" srcOrd="0" destOrd="0" presId="urn:microsoft.com/office/officeart/2005/8/layout/cycle2"/>
    <dgm:cxn modelId="{39B5912C-A3DC-4E21-96C3-533A1AA9F097}" type="presParOf" srcId="{4798F0F8-7F01-4A9E-A2A6-FE6502021ACF}" destId="{554EE961-611F-4978-9DC6-32E42FD52677}" srcOrd="0" destOrd="0" presId="urn:microsoft.com/office/officeart/2005/8/layout/cycle2"/>
    <dgm:cxn modelId="{660949C8-B660-4DC2-B11C-CC1819E03F71}" type="presParOf" srcId="{4798F0F8-7F01-4A9E-A2A6-FE6502021ACF}" destId="{E3510AE4-65CB-406F-9E7F-B700DAA94D4A}" srcOrd="1" destOrd="0" presId="urn:microsoft.com/office/officeart/2005/8/layout/cycle2"/>
    <dgm:cxn modelId="{2254E15C-0722-427B-A322-699E10847686}" type="presParOf" srcId="{E3510AE4-65CB-406F-9E7F-B700DAA94D4A}" destId="{BD16810F-A4AF-4773-A7C1-456B83EECBBE}" srcOrd="0" destOrd="0" presId="urn:microsoft.com/office/officeart/2005/8/layout/cycle2"/>
    <dgm:cxn modelId="{F1FC6E87-72BC-4CA1-B9F1-FC12EA592032}" type="presParOf" srcId="{4798F0F8-7F01-4A9E-A2A6-FE6502021ACF}" destId="{C8503C8E-A084-42F7-8528-EA0815453715}" srcOrd="2" destOrd="0" presId="urn:microsoft.com/office/officeart/2005/8/layout/cycle2"/>
    <dgm:cxn modelId="{CF8F0773-4CDD-4DD6-82F8-D20BB91F56AE}" type="presParOf" srcId="{4798F0F8-7F01-4A9E-A2A6-FE6502021ACF}" destId="{51926828-D3F2-42B4-846C-DFB8BDCFD260}" srcOrd="3" destOrd="0" presId="urn:microsoft.com/office/officeart/2005/8/layout/cycle2"/>
    <dgm:cxn modelId="{829A34E9-507B-4878-8790-B063249E5325}" type="presParOf" srcId="{51926828-D3F2-42B4-846C-DFB8BDCFD260}" destId="{C28D3CA9-224B-4EAF-B0A4-848B042B2B9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347261-8E67-4C5B-B68C-0A80AE89CD7E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fi-FI"/>
        </a:p>
      </dgm:t>
    </dgm:pt>
    <dgm:pt modelId="{32C6E4C4-4A57-4EE6-B006-476EC8EECCA4}">
      <dgm:prSet/>
      <dgm:spPr/>
      <dgm:t>
        <a:bodyPr anchor="t"/>
        <a:lstStyle/>
        <a:p>
          <a:r>
            <a:rPr lang="fi-FI" dirty="0"/>
            <a:t>Lapsen, nuoren ja perheen tilanteesta: mm. hyvinvointi ja osallisuus, terveys ja toimintakyky, elintavat, perhe ja elinolot, kasvuympäristön turvallisuus, tuen ja avun saaminen läpileikkaavana yhdenvertaisuuden toteutuminen.</a:t>
          </a:r>
        </a:p>
      </dgm:t>
    </dgm:pt>
    <dgm:pt modelId="{601C790E-BC22-4D6C-9DF0-680E82B51B6C}" type="parTrans" cxnId="{CBE9CBFF-2C1A-40CC-86E5-73BBC3AA856E}">
      <dgm:prSet/>
      <dgm:spPr/>
      <dgm:t>
        <a:bodyPr/>
        <a:lstStyle/>
        <a:p>
          <a:endParaRPr lang="fi-FI"/>
        </a:p>
      </dgm:t>
    </dgm:pt>
    <dgm:pt modelId="{96049FD8-4886-46C4-95F3-0DDB4C4A4A19}" type="sibTrans" cxnId="{CBE9CBFF-2C1A-40CC-86E5-73BBC3AA856E}">
      <dgm:prSet/>
      <dgm:spPr/>
      <dgm:t>
        <a:bodyPr/>
        <a:lstStyle/>
        <a:p>
          <a:endParaRPr lang="fi-FI"/>
        </a:p>
      </dgm:t>
    </dgm:pt>
    <dgm:pt modelId="{48E5D5F9-4598-4633-AF5E-3925C6D119D5}">
      <dgm:prSet/>
      <dgm:spPr/>
      <dgm:t>
        <a:bodyPr anchor="ctr"/>
        <a:lstStyle/>
        <a:p>
          <a:r>
            <a:rPr lang="fi-FI"/>
            <a:t>Lapsen, nuoren ja perheen kasvuympäristöistä ja sosiaalisista suhteista: mm. varhaiskasvatus, koulunkäynti ja opiskelu, vapaa-aika ja harrastaminen, mediakäyttäytyminen.</a:t>
          </a:r>
        </a:p>
      </dgm:t>
    </dgm:pt>
    <dgm:pt modelId="{266D9159-F248-4057-A3A7-11C6390B0D34}" type="parTrans" cxnId="{5D638CA6-0247-4497-8C72-0306CAC441B1}">
      <dgm:prSet/>
      <dgm:spPr/>
      <dgm:t>
        <a:bodyPr/>
        <a:lstStyle/>
        <a:p>
          <a:endParaRPr lang="fi-FI"/>
        </a:p>
      </dgm:t>
    </dgm:pt>
    <dgm:pt modelId="{D66AC8F1-5BDC-46C0-987D-A9FA34C54A1B}" type="sibTrans" cxnId="{5D638CA6-0247-4497-8C72-0306CAC441B1}">
      <dgm:prSet/>
      <dgm:spPr/>
      <dgm:t>
        <a:bodyPr/>
        <a:lstStyle/>
        <a:p>
          <a:endParaRPr lang="fi-FI"/>
        </a:p>
      </dgm:t>
    </dgm:pt>
    <dgm:pt modelId="{AE100CE8-0FA9-45FA-BDD5-351C4FE3018F}">
      <dgm:prSet/>
      <dgm:spPr/>
      <dgm:t>
        <a:bodyPr anchor="ctr"/>
        <a:lstStyle/>
        <a:p>
          <a:r>
            <a:rPr lang="fi-FI" dirty="0"/>
            <a:t>Keskeisistä palvelukokonaisuuksista ja niihin liittyvistä kustannuksista: tarve, saatavuus ja saavutettavuus, käyttö, laatu sekä vaikuttavuus. </a:t>
          </a:r>
        </a:p>
      </dgm:t>
    </dgm:pt>
    <dgm:pt modelId="{F12CFC8A-9921-482D-B77E-787EA8B6BC69}" type="parTrans" cxnId="{4FCAA895-0972-4555-8B34-7D5559556B11}">
      <dgm:prSet/>
      <dgm:spPr/>
      <dgm:t>
        <a:bodyPr/>
        <a:lstStyle/>
        <a:p>
          <a:endParaRPr lang="fi-FI"/>
        </a:p>
      </dgm:t>
    </dgm:pt>
    <dgm:pt modelId="{97F14EF1-DAAC-4468-B34F-E9967FCD6E30}" type="sibTrans" cxnId="{4FCAA895-0972-4555-8B34-7D5559556B11}">
      <dgm:prSet/>
      <dgm:spPr/>
      <dgm:t>
        <a:bodyPr/>
        <a:lstStyle/>
        <a:p>
          <a:endParaRPr lang="fi-FI"/>
        </a:p>
      </dgm:t>
    </dgm:pt>
    <dgm:pt modelId="{D70F5BFE-6818-4BB7-97F2-6892982AC2AE}">
      <dgm:prSet/>
      <dgm:spPr/>
      <dgm:t>
        <a:bodyPr anchor="ctr"/>
        <a:lstStyle/>
        <a:p>
          <a:r>
            <a:rPr lang="fi-FI"/>
            <a:t>Kustannusrakenteen seurannassa on tärkeää saada tietoa painopisteen siirtymisestä korjaavista palveluista ehkäisevään ja edistävään toimintaan (ennalta ehkäisyn ja varhaisen tuen vahvistuminen).</a:t>
          </a:r>
        </a:p>
      </dgm:t>
    </dgm:pt>
    <dgm:pt modelId="{30AEDDAB-9C52-4567-9A1D-5E2BCDFEACDF}" type="parTrans" cxnId="{D31DFB3C-8463-4F54-8FE4-C7DA5B6AE870}">
      <dgm:prSet/>
      <dgm:spPr/>
      <dgm:t>
        <a:bodyPr/>
        <a:lstStyle/>
        <a:p>
          <a:endParaRPr lang="fi-FI"/>
        </a:p>
      </dgm:t>
    </dgm:pt>
    <dgm:pt modelId="{8617EA63-330B-40B4-8B54-CED778870F85}" type="sibTrans" cxnId="{D31DFB3C-8463-4F54-8FE4-C7DA5B6AE870}">
      <dgm:prSet/>
      <dgm:spPr/>
      <dgm:t>
        <a:bodyPr/>
        <a:lstStyle/>
        <a:p>
          <a:endParaRPr lang="fi-FI"/>
        </a:p>
      </dgm:t>
    </dgm:pt>
    <dgm:pt modelId="{3656C94A-53D5-45B2-9118-772CAA3087A2}">
      <dgm:prSet/>
      <dgm:spPr/>
      <dgm:t>
        <a:bodyPr anchor="ctr"/>
        <a:lstStyle/>
        <a:p>
          <a:r>
            <a:rPr lang="fi-FI"/>
            <a:t>Palvelujen toimivuudesta (tarpeisiin vastaavuus ja yhteentoimivuus) ja niiden ohjauksesta.</a:t>
          </a:r>
        </a:p>
      </dgm:t>
    </dgm:pt>
    <dgm:pt modelId="{69C77A67-5784-4708-ACB8-83275D58C279}" type="parTrans" cxnId="{1BBE5E5A-FCF6-4A04-892B-307B03E5C32B}">
      <dgm:prSet/>
      <dgm:spPr/>
      <dgm:t>
        <a:bodyPr/>
        <a:lstStyle/>
        <a:p>
          <a:endParaRPr lang="fi-FI"/>
        </a:p>
      </dgm:t>
    </dgm:pt>
    <dgm:pt modelId="{255FEC0D-15F9-416E-A61A-61CD20655674}" type="sibTrans" cxnId="{1BBE5E5A-FCF6-4A04-892B-307B03E5C32B}">
      <dgm:prSet/>
      <dgm:spPr/>
      <dgm:t>
        <a:bodyPr/>
        <a:lstStyle/>
        <a:p>
          <a:endParaRPr lang="fi-FI"/>
        </a:p>
      </dgm:t>
    </dgm:pt>
    <dgm:pt modelId="{AC83E5FD-C101-494D-885D-744E56A86910}">
      <dgm:prSet/>
      <dgm:spPr/>
      <dgm:t>
        <a:bodyPr anchor="ctr"/>
        <a:lstStyle/>
        <a:p>
          <a:r>
            <a:rPr lang="fi-FI"/>
            <a:t>Alueen perhekeskusten kehittämisen vaiheesta.</a:t>
          </a:r>
        </a:p>
      </dgm:t>
    </dgm:pt>
    <dgm:pt modelId="{A2A08D4F-2B22-4E28-9C4C-3A62745B07D3}" type="parTrans" cxnId="{436FB2FC-C388-4B7F-9197-5485F57FE451}">
      <dgm:prSet/>
      <dgm:spPr/>
      <dgm:t>
        <a:bodyPr/>
        <a:lstStyle/>
        <a:p>
          <a:endParaRPr lang="fi-FI"/>
        </a:p>
      </dgm:t>
    </dgm:pt>
    <dgm:pt modelId="{C64140A1-4649-4E59-850B-CD3CF1D99AC9}" type="sibTrans" cxnId="{436FB2FC-C388-4B7F-9197-5485F57FE451}">
      <dgm:prSet/>
      <dgm:spPr/>
      <dgm:t>
        <a:bodyPr/>
        <a:lstStyle/>
        <a:p>
          <a:endParaRPr lang="fi-FI"/>
        </a:p>
      </dgm:t>
    </dgm:pt>
    <dgm:pt modelId="{B1B2F749-CC1E-4D1C-A321-B546A5750B57}" type="pres">
      <dgm:prSet presAssocID="{18347261-8E67-4C5B-B68C-0A80AE89CD7E}" presName="Name0" presStyleCnt="0">
        <dgm:presLayoutVars>
          <dgm:dir/>
          <dgm:resizeHandles val="exact"/>
        </dgm:presLayoutVars>
      </dgm:prSet>
      <dgm:spPr/>
    </dgm:pt>
    <dgm:pt modelId="{741B1CB4-2432-4BE5-85C9-BAE75D360F38}" type="pres">
      <dgm:prSet presAssocID="{32C6E4C4-4A57-4EE6-B006-476EC8EECCA4}" presName="node" presStyleLbl="node1" presStyleIdx="0" presStyleCnt="6">
        <dgm:presLayoutVars>
          <dgm:bulletEnabled val="1"/>
        </dgm:presLayoutVars>
      </dgm:prSet>
      <dgm:spPr/>
    </dgm:pt>
    <dgm:pt modelId="{746DB5FE-41B2-4034-B1B6-098FCE30EB24}" type="pres">
      <dgm:prSet presAssocID="{96049FD8-4886-46C4-95F3-0DDB4C4A4A19}" presName="sibTrans" presStyleLbl="sibTrans1D1" presStyleIdx="0" presStyleCnt="5"/>
      <dgm:spPr/>
    </dgm:pt>
    <dgm:pt modelId="{DCBDF6C2-4AAF-4276-BF73-878E1691A0D3}" type="pres">
      <dgm:prSet presAssocID="{96049FD8-4886-46C4-95F3-0DDB4C4A4A19}" presName="connectorText" presStyleLbl="sibTrans1D1" presStyleIdx="0" presStyleCnt="5"/>
      <dgm:spPr/>
    </dgm:pt>
    <dgm:pt modelId="{3B9D15DB-DFD4-48F5-922B-FD8554C5E58E}" type="pres">
      <dgm:prSet presAssocID="{48E5D5F9-4598-4633-AF5E-3925C6D119D5}" presName="node" presStyleLbl="node1" presStyleIdx="1" presStyleCnt="6">
        <dgm:presLayoutVars>
          <dgm:bulletEnabled val="1"/>
        </dgm:presLayoutVars>
      </dgm:prSet>
      <dgm:spPr/>
    </dgm:pt>
    <dgm:pt modelId="{0D506D55-2396-4AD2-B2C0-2A67E949B050}" type="pres">
      <dgm:prSet presAssocID="{D66AC8F1-5BDC-46C0-987D-A9FA34C54A1B}" presName="sibTrans" presStyleLbl="sibTrans1D1" presStyleIdx="1" presStyleCnt="5"/>
      <dgm:spPr/>
    </dgm:pt>
    <dgm:pt modelId="{4A91384E-1512-464B-9000-6642E9234E15}" type="pres">
      <dgm:prSet presAssocID="{D66AC8F1-5BDC-46C0-987D-A9FA34C54A1B}" presName="connectorText" presStyleLbl="sibTrans1D1" presStyleIdx="1" presStyleCnt="5"/>
      <dgm:spPr/>
    </dgm:pt>
    <dgm:pt modelId="{ECBCFF6A-EFB8-4ECD-ABCD-44F03CB528C2}" type="pres">
      <dgm:prSet presAssocID="{AE100CE8-0FA9-45FA-BDD5-351C4FE3018F}" presName="node" presStyleLbl="node1" presStyleIdx="2" presStyleCnt="6">
        <dgm:presLayoutVars>
          <dgm:bulletEnabled val="1"/>
        </dgm:presLayoutVars>
      </dgm:prSet>
      <dgm:spPr/>
    </dgm:pt>
    <dgm:pt modelId="{934BE144-A126-4A10-BDC6-CA1BFA3B16DA}" type="pres">
      <dgm:prSet presAssocID="{97F14EF1-DAAC-4468-B34F-E9967FCD6E30}" presName="sibTrans" presStyleLbl="sibTrans1D1" presStyleIdx="2" presStyleCnt="5"/>
      <dgm:spPr/>
    </dgm:pt>
    <dgm:pt modelId="{2664E161-B558-49BC-BFD6-145943F6A881}" type="pres">
      <dgm:prSet presAssocID="{97F14EF1-DAAC-4468-B34F-E9967FCD6E30}" presName="connectorText" presStyleLbl="sibTrans1D1" presStyleIdx="2" presStyleCnt="5"/>
      <dgm:spPr/>
    </dgm:pt>
    <dgm:pt modelId="{A7BFAB98-A6E7-4BF9-BBFC-DE9965CAD16D}" type="pres">
      <dgm:prSet presAssocID="{D70F5BFE-6818-4BB7-97F2-6892982AC2AE}" presName="node" presStyleLbl="node1" presStyleIdx="3" presStyleCnt="6">
        <dgm:presLayoutVars>
          <dgm:bulletEnabled val="1"/>
        </dgm:presLayoutVars>
      </dgm:prSet>
      <dgm:spPr/>
    </dgm:pt>
    <dgm:pt modelId="{666113C3-FE98-4D04-A973-E924D2777776}" type="pres">
      <dgm:prSet presAssocID="{8617EA63-330B-40B4-8B54-CED778870F85}" presName="sibTrans" presStyleLbl="sibTrans1D1" presStyleIdx="3" presStyleCnt="5"/>
      <dgm:spPr/>
    </dgm:pt>
    <dgm:pt modelId="{C71EB3DA-ED37-4E40-A3AA-F5AE86037EE7}" type="pres">
      <dgm:prSet presAssocID="{8617EA63-330B-40B4-8B54-CED778870F85}" presName="connectorText" presStyleLbl="sibTrans1D1" presStyleIdx="3" presStyleCnt="5"/>
      <dgm:spPr/>
    </dgm:pt>
    <dgm:pt modelId="{53E8FCD7-790D-4D57-9383-3ECD7E4A51A9}" type="pres">
      <dgm:prSet presAssocID="{3656C94A-53D5-45B2-9118-772CAA3087A2}" presName="node" presStyleLbl="node1" presStyleIdx="4" presStyleCnt="6">
        <dgm:presLayoutVars>
          <dgm:bulletEnabled val="1"/>
        </dgm:presLayoutVars>
      </dgm:prSet>
      <dgm:spPr/>
    </dgm:pt>
    <dgm:pt modelId="{D60089E0-CDE2-48BB-A967-954AC3DE09F0}" type="pres">
      <dgm:prSet presAssocID="{255FEC0D-15F9-416E-A61A-61CD20655674}" presName="sibTrans" presStyleLbl="sibTrans1D1" presStyleIdx="4" presStyleCnt="5"/>
      <dgm:spPr/>
    </dgm:pt>
    <dgm:pt modelId="{C27495A0-0631-4DDB-86FC-35B7B63B3660}" type="pres">
      <dgm:prSet presAssocID="{255FEC0D-15F9-416E-A61A-61CD20655674}" presName="connectorText" presStyleLbl="sibTrans1D1" presStyleIdx="4" presStyleCnt="5"/>
      <dgm:spPr/>
    </dgm:pt>
    <dgm:pt modelId="{80C102F5-2C3B-49D3-BFDB-5A5E367B5453}" type="pres">
      <dgm:prSet presAssocID="{AC83E5FD-C101-494D-885D-744E56A86910}" presName="node" presStyleLbl="node1" presStyleIdx="5" presStyleCnt="6">
        <dgm:presLayoutVars>
          <dgm:bulletEnabled val="1"/>
        </dgm:presLayoutVars>
      </dgm:prSet>
      <dgm:spPr/>
    </dgm:pt>
  </dgm:ptLst>
  <dgm:cxnLst>
    <dgm:cxn modelId="{32683405-74C4-41C6-AE7B-65C6114C98E6}" type="presOf" srcId="{97F14EF1-DAAC-4468-B34F-E9967FCD6E30}" destId="{2664E161-B558-49BC-BFD6-145943F6A881}" srcOrd="1" destOrd="0" presId="urn:microsoft.com/office/officeart/2016/7/layout/RepeatingBendingProcessNew"/>
    <dgm:cxn modelId="{DD13C60F-C1BF-467C-B183-695B2954088D}" type="presOf" srcId="{8617EA63-330B-40B4-8B54-CED778870F85}" destId="{C71EB3DA-ED37-4E40-A3AA-F5AE86037EE7}" srcOrd="1" destOrd="0" presId="urn:microsoft.com/office/officeart/2016/7/layout/RepeatingBendingProcessNew"/>
    <dgm:cxn modelId="{7FB3272D-250E-4BE9-994F-19B81114A189}" type="presOf" srcId="{3656C94A-53D5-45B2-9118-772CAA3087A2}" destId="{53E8FCD7-790D-4D57-9383-3ECD7E4A51A9}" srcOrd="0" destOrd="0" presId="urn:microsoft.com/office/officeart/2016/7/layout/RepeatingBendingProcessNew"/>
    <dgm:cxn modelId="{ED5E9230-0A9B-4660-A8D5-5D9F0E7349B0}" type="presOf" srcId="{D70F5BFE-6818-4BB7-97F2-6892982AC2AE}" destId="{A7BFAB98-A6E7-4BF9-BBFC-DE9965CAD16D}" srcOrd="0" destOrd="0" presId="urn:microsoft.com/office/officeart/2016/7/layout/RepeatingBendingProcessNew"/>
    <dgm:cxn modelId="{2CBE7A35-9659-46F4-8712-5B87A144BF31}" type="presOf" srcId="{96049FD8-4886-46C4-95F3-0DDB4C4A4A19}" destId="{DCBDF6C2-4AAF-4276-BF73-878E1691A0D3}" srcOrd="1" destOrd="0" presId="urn:microsoft.com/office/officeart/2016/7/layout/RepeatingBendingProcessNew"/>
    <dgm:cxn modelId="{A4768039-DF37-4142-BFD8-3B6B7D5A0EE1}" type="presOf" srcId="{32C6E4C4-4A57-4EE6-B006-476EC8EECCA4}" destId="{741B1CB4-2432-4BE5-85C9-BAE75D360F38}" srcOrd="0" destOrd="0" presId="urn:microsoft.com/office/officeart/2016/7/layout/RepeatingBendingProcessNew"/>
    <dgm:cxn modelId="{D31DFB3C-8463-4F54-8FE4-C7DA5B6AE870}" srcId="{18347261-8E67-4C5B-B68C-0A80AE89CD7E}" destId="{D70F5BFE-6818-4BB7-97F2-6892982AC2AE}" srcOrd="3" destOrd="0" parTransId="{30AEDDAB-9C52-4567-9A1D-5E2BCDFEACDF}" sibTransId="{8617EA63-330B-40B4-8B54-CED778870F85}"/>
    <dgm:cxn modelId="{C3FC9A65-A068-4E25-980D-5D94B8E6F973}" type="presOf" srcId="{D66AC8F1-5BDC-46C0-987D-A9FA34C54A1B}" destId="{0D506D55-2396-4AD2-B2C0-2A67E949B050}" srcOrd="0" destOrd="0" presId="urn:microsoft.com/office/officeart/2016/7/layout/RepeatingBendingProcessNew"/>
    <dgm:cxn modelId="{501D4B51-7A85-4468-88D7-B36B15CEC5A7}" type="presOf" srcId="{18347261-8E67-4C5B-B68C-0A80AE89CD7E}" destId="{B1B2F749-CC1E-4D1C-A321-B546A5750B57}" srcOrd="0" destOrd="0" presId="urn:microsoft.com/office/officeart/2016/7/layout/RepeatingBendingProcessNew"/>
    <dgm:cxn modelId="{57D6D756-D57E-4968-A046-0632C181C876}" type="presOf" srcId="{D66AC8F1-5BDC-46C0-987D-A9FA34C54A1B}" destId="{4A91384E-1512-464B-9000-6642E9234E15}" srcOrd="1" destOrd="0" presId="urn:microsoft.com/office/officeart/2016/7/layout/RepeatingBendingProcessNew"/>
    <dgm:cxn modelId="{1BBE5E5A-FCF6-4A04-892B-307B03E5C32B}" srcId="{18347261-8E67-4C5B-B68C-0A80AE89CD7E}" destId="{3656C94A-53D5-45B2-9118-772CAA3087A2}" srcOrd="4" destOrd="0" parTransId="{69C77A67-5784-4708-ACB8-83275D58C279}" sibTransId="{255FEC0D-15F9-416E-A61A-61CD20655674}"/>
    <dgm:cxn modelId="{4EB4E57F-98C8-4306-9B15-5EDB04A06A85}" type="presOf" srcId="{AE100CE8-0FA9-45FA-BDD5-351C4FE3018F}" destId="{ECBCFF6A-EFB8-4ECD-ABCD-44F03CB528C2}" srcOrd="0" destOrd="0" presId="urn:microsoft.com/office/officeart/2016/7/layout/RepeatingBendingProcessNew"/>
    <dgm:cxn modelId="{7237758E-8FFF-4D67-8F0B-F0CACC298A8F}" type="presOf" srcId="{255FEC0D-15F9-416E-A61A-61CD20655674}" destId="{C27495A0-0631-4DDB-86FC-35B7B63B3660}" srcOrd="1" destOrd="0" presId="urn:microsoft.com/office/officeart/2016/7/layout/RepeatingBendingProcessNew"/>
    <dgm:cxn modelId="{4FCAA895-0972-4555-8B34-7D5559556B11}" srcId="{18347261-8E67-4C5B-B68C-0A80AE89CD7E}" destId="{AE100CE8-0FA9-45FA-BDD5-351C4FE3018F}" srcOrd="2" destOrd="0" parTransId="{F12CFC8A-9921-482D-B77E-787EA8B6BC69}" sibTransId="{97F14EF1-DAAC-4468-B34F-E9967FCD6E30}"/>
    <dgm:cxn modelId="{5D638CA6-0247-4497-8C72-0306CAC441B1}" srcId="{18347261-8E67-4C5B-B68C-0A80AE89CD7E}" destId="{48E5D5F9-4598-4633-AF5E-3925C6D119D5}" srcOrd="1" destOrd="0" parTransId="{266D9159-F248-4057-A3A7-11C6390B0D34}" sibTransId="{D66AC8F1-5BDC-46C0-987D-A9FA34C54A1B}"/>
    <dgm:cxn modelId="{AB5BD8AF-6CB4-46C0-9054-8A10001C2644}" type="presOf" srcId="{96049FD8-4886-46C4-95F3-0DDB4C4A4A19}" destId="{746DB5FE-41B2-4034-B1B6-098FCE30EB24}" srcOrd="0" destOrd="0" presId="urn:microsoft.com/office/officeart/2016/7/layout/RepeatingBendingProcessNew"/>
    <dgm:cxn modelId="{EF2A24B9-9EA9-4F6B-A4EF-810B665DFCCB}" type="presOf" srcId="{48E5D5F9-4598-4633-AF5E-3925C6D119D5}" destId="{3B9D15DB-DFD4-48F5-922B-FD8554C5E58E}" srcOrd="0" destOrd="0" presId="urn:microsoft.com/office/officeart/2016/7/layout/RepeatingBendingProcessNew"/>
    <dgm:cxn modelId="{B5BC15C8-BE7C-4266-A4E2-6386FDF4EC5B}" type="presOf" srcId="{97F14EF1-DAAC-4468-B34F-E9967FCD6E30}" destId="{934BE144-A126-4A10-BDC6-CA1BFA3B16DA}" srcOrd="0" destOrd="0" presId="urn:microsoft.com/office/officeart/2016/7/layout/RepeatingBendingProcessNew"/>
    <dgm:cxn modelId="{28D67AD0-D337-4BA0-A94A-0EC193D1DDD9}" type="presOf" srcId="{8617EA63-330B-40B4-8B54-CED778870F85}" destId="{666113C3-FE98-4D04-A973-E924D2777776}" srcOrd="0" destOrd="0" presId="urn:microsoft.com/office/officeart/2016/7/layout/RepeatingBendingProcessNew"/>
    <dgm:cxn modelId="{B9B378E9-AA03-4C6E-B4B2-68BD2B5DDF8F}" type="presOf" srcId="{AC83E5FD-C101-494D-885D-744E56A86910}" destId="{80C102F5-2C3B-49D3-BFDB-5A5E367B5453}" srcOrd="0" destOrd="0" presId="urn:microsoft.com/office/officeart/2016/7/layout/RepeatingBendingProcessNew"/>
    <dgm:cxn modelId="{715EB3EE-12A3-4FDB-8B4C-94590818F3C1}" type="presOf" srcId="{255FEC0D-15F9-416E-A61A-61CD20655674}" destId="{D60089E0-CDE2-48BB-A967-954AC3DE09F0}" srcOrd="0" destOrd="0" presId="urn:microsoft.com/office/officeart/2016/7/layout/RepeatingBendingProcessNew"/>
    <dgm:cxn modelId="{436FB2FC-C388-4B7F-9197-5485F57FE451}" srcId="{18347261-8E67-4C5B-B68C-0A80AE89CD7E}" destId="{AC83E5FD-C101-494D-885D-744E56A86910}" srcOrd="5" destOrd="0" parTransId="{A2A08D4F-2B22-4E28-9C4C-3A62745B07D3}" sibTransId="{C64140A1-4649-4E59-850B-CD3CF1D99AC9}"/>
    <dgm:cxn modelId="{CBE9CBFF-2C1A-40CC-86E5-73BBC3AA856E}" srcId="{18347261-8E67-4C5B-B68C-0A80AE89CD7E}" destId="{32C6E4C4-4A57-4EE6-B006-476EC8EECCA4}" srcOrd="0" destOrd="0" parTransId="{601C790E-BC22-4D6C-9DF0-680E82B51B6C}" sibTransId="{96049FD8-4886-46C4-95F3-0DDB4C4A4A19}"/>
    <dgm:cxn modelId="{8C3EAB67-2079-4FB4-840E-7F84057712B9}" type="presParOf" srcId="{B1B2F749-CC1E-4D1C-A321-B546A5750B57}" destId="{741B1CB4-2432-4BE5-85C9-BAE75D360F38}" srcOrd="0" destOrd="0" presId="urn:microsoft.com/office/officeart/2016/7/layout/RepeatingBendingProcessNew"/>
    <dgm:cxn modelId="{430C1B68-E8E7-4DA4-9886-402A867CC311}" type="presParOf" srcId="{B1B2F749-CC1E-4D1C-A321-B546A5750B57}" destId="{746DB5FE-41B2-4034-B1B6-098FCE30EB24}" srcOrd="1" destOrd="0" presId="urn:microsoft.com/office/officeart/2016/7/layout/RepeatingBendingProcessNew"/>
    <dgm:cxn modelId="{46DAC5E4-8B34-48FA-89BA-B9FC4D976C93}" type="presParOf" srcId="{746DB5FE-41B2-4034-B1B6-098FCE30EB24}" destId="{DCBDF6C2-4AAF-4276-BF73-878E1691A0D3}" srcOrd="0" destOrd="0" presId="urn:microsoft.com/office/officeart/2016/7/layout/RepeatingBendingProcessNew"/>
    <dgm:cxn modelId="{D8854E80-2143-4DB8-A7EA-A9865ACFADD2}" type="presParOf" srcId="{B1B2F749-CC1E-4D1C-A321-B546A5750B57}" destId="{3B9D15DB-DFD4-48F5-922B-FD8554C5E58E}" srcOrd="2" destOrd="0" presId="urn:microsoft.com/office/officeart/2016/7/layout/RepeatingBendingProcessNew"/>
    <dgm:cxn modelId="{62C25FB8-4DB2-4559-83D9-FF58FBCDD6B9}" type="presParOf" srcId="{B1B2F749-CC1E-4D1C-A321-B546A5750B57}" destId="{0D506D55-2396-4AD2-B2C0-2A67E949B050}" srcOrd="3" destOrd="0" presId="urn:microsoft.com/office/officeart/2016/7/layout/RepeatingBendingProcessNew"/>
    <dgm:cxn modelId="{D39B6143-8CD6-4B33-B2E6-C1FB40555AE6}" type="presParOf" srcId="{0D506D55-2396-4AD2-B2C0-2A67E949B050}" destId="{4A91384E-1512-464B-9000-6642E9234E15}" srcOrd="0" destOrd="0" presId="urn:microsoft.com/office/officeart/2016/7/layout/RepeatingBendingProcessNew"/>
    <dgm:cxn modelId="{E84E42B2-2735-4487-ACF4-EC6A27EB70CF}" type="presParOf" srcId="{B1B2F749-CC1E-4D1C-A321-B546A5750B57}" destId="{ECBCFF6A-EFB8-4ECD-ABCD-44F03CB528C2}" srcOrd="4" destOrd="0" presId="urn:microsoft.com/office/officeart/2016/7/layout/RepeatingBendingProcessNew"/>
    <dgm:cxn modelId="{8583BE94-03A7-43CE-A6F7-963051F96AEC}" type="presParOf" srcId="{B1B2F749-CC1E-4D1C-A321-B546A5750B57}" destId="{934BE144-A126-4A10-BDC6-CA1BFA3B16DA}" srcOrd="5" destOrd="0" presId="urn:microsoft.com/office/officeart/2016/7/layout/RepeatingBendingProcessNew"/>
    <dgm:cxn modelId="{C093FDC6-920F-44F6-B735-6E2272D5F370}" type="presParOf" srcId="{934BE144-A126-4A10-BDC6-CA1BFA3B16DA}" destId="{2664E161-B558-49BC-BFD6-145943F6A881}" srcOrd="0" destOrd="0" presId="urn:microsoft.com/office/officeart/2016/7/layout/RepeatingBendingProcessNew"/>
    <dgm:cxn modelId="{078362C4-E81C-49DD-BA65-59BEBD4A05E0}" type="presParOf" srcId="{B1B2F749-CC1E-4D1C-A321-B546A5750B57}" destId="{A7BFAB98-A6E7-4BF9-BBFC-DE9965CAD16D}" srcOrd="6" destOrd="0" presId="urn:microsoft.com/office/officeart/2016/7/layout/RepeatingBendingProcessNew"/>
    <dgm:cxn modelId="{60652F02-352F-4ADE-A9F5-CF5A816BE1E3}" type="presParOf" srcId="{B1B2F749-CC1E-4D1C-A321-B546A5750B57}" destId="{666113C3-FE98-4D04-A973-E924D2777776}" srcOrd="7" destOrd="0" presId="urn:microsoft.com/office/officeart/2016/7/layout/RepeatingBendingProcessNew"/>
    <dgm:cxn modelId="{06867D21-EE87-4FF0-9E0F-468B0167CAFA}" type="presParOf" srcId="{666113C3-FE98-4D04-A973-E924D2777776}" destId="{C71EB3DA-ED37-4E40-A3AA-F5AE86037EE7}" srcOrd="0" destOrd="0" presId="urn:microsoft.com/office/officeart/2016/7/layout/RepeatingBendingProcessNew"/>
    <dgm:cxn modelId="{EFBEF541-8E47-4763-8963-F2CAD95E9C40}" type="presParOf" srcId="{B1B2F749-CC1E-4D1C-A321-B546A5750B57}" destId="{53E8FCD7-790D-4D57-9383-3ECD7E4A51A9}" srcOrd="8" destOrd="0" presId="urn:microsoft.com/office/officeart/2016/7/layout/RepeatingBendingProcessNew"/>
    <dgm:cxn modelId="{9FC6971E-DC54-4E64-9833-21B8D05B6EC8}" type="presParOf" srcId="{B1B2F749-CC1E-4D1C-A321-B546A5750B57}" destId="{D60089E0-CDE2-48BB-A967-954AC3DE09F0}" srcOrd="9" destOrd="0" presId="urn:microsoft.com/office/officeart/2016/7/layout/RepeatingBendingProcessNew"/>
    <dgm:cxn modelId="{076E035D-DCAE-4004-AE01-25A36A29B169}" type="presParOf" srcId="{D60089E0-CDE2-48BB-A967-954AC3DE09F0}" destId="{C27495A0-0631-4DDB-86FC-35B7B63B3660}" srcOrd="0" destOrd="0" presId="urn:microsoft.com/office/officeart/2016/7/layout/RepeatingBendingProcessNew"/>
    <dgm:cxn modelId="{A7136D88-16BA-4C68-9BBF-4708C91C6583}" type="presParOf" srcId="{B1B2F749-CC1E-4D1C-A321-B546A5750B57}" destId="{80C102F5-2C3B-49D3-BFDB-5A5E367B5453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7BAB80-49CC-4482-ACF8-F3AECB3B779F}">
      <dsp:nvSpPr>
        <dsp:cNvPr id="0" name=""/>
        <dsp:cNvSpPr/>
      </dsp:nvSpPr>
      <dsp:spPr>
        <a:xfrm>
          <a:off x="0" y="35492"/>
          <a:ext cx="10556358" cy="1111499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 </a:t>
          </a:r>
        </a:p>
      </dsp:txBody>
      <dsp:txXfrm>
        <a:off x="54259" y="89751"/>
        <a:ext cx="10447840" cy="1002981"/>
      </dsp:txXfrm>
    </dsp:sp>
    <dsp:sp modelId="{D1424FCD-9FEF-4395-ADB5-6307752CAA86}">
      <dsp:nvSpPr>
        <dsp:cNvPr id="0" name=""/>
        <dsp:cNvSpPr/>
      </dsp:nvSpPr>
      <dsp:spPr>
        <a:xfrm>
          <a:off x="0" y="1253465"/>
          <a:ext cx="10556358" cy="1111499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b="1" kern="1200" dirty="0"/>
            <a:t>Hyvinvointialueellinen taso:</a:t>
          </a:r>
          <a:endParaRPr lang="fi-FI" sz="1900" kern="1200" dirty="0"/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Sisältää koko hyvinvointialuetta koskevan kehittämisen suunnittelun, koordinaation, tiedon keräämisen ja toiminnan arvioinnin</a:t>
          </a:r>
        </a:p>
      </dsp:txBody>
      <dsp:txXfrm>
        <a:off x="54259" y="1307724"/>
        <a:ext cx="10447840" cy="1002981"/>
      </dsp:txXfrm>
    </dsp:sp>
    <dsp:sp modelId="{0FB6F739-6268-4975-9969-FA4CFFDF785E}">
      <dsp:nvSpPr>
        <dsp:cNvPr id="0" name=""/>
        <dsp:cNvSpPr/>
      </dsp:nvSpPr>
      <dsp:spPr>
        <a:xfrm>
          <a:off x="0" y="2419685"/>
          <a:ext cx="10556358" cy="1111499"/>
        </a:xfrm>
        <a:prstGeom prst="roundRect">
          <a:avLst/>
        </a:prstGeom>
        <a:solidFill>
          <a:schemeClr val="accent4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b="1" kern="1200" dirty="0"/>
            <a:t>Perhekeskustoiminta-alueellinen taso</a:t>
          </a:r>
          <a:r>
            <a:rPr lang="fi-FI" sz="1900" kern="1200" dirty="0"/>
            <a:t>: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Sisältää perhekeskustoiminta-alueen toiminnan kehittämisen suunnittelun, koordinaation ja toiminnan arvioinnin</a:t>
          </a:r>
        </a:p>
      </dsp:txBody>
      <dsp:txXfrm>
        <a:off x="54259" y="2473944"/>
        <a:ext cx="10447840" cy="1002981"/>
      </dsp:txXfrm>
    </dsp:sp>
    <dsp:sp modelId="{8E79DFBB-DAC5-4660-B7BE-74226F2763D5}">
      <dsp:nvSpPr>
        <dsp:cNvPr id="0" name=""/>
        <dsp:cNvSpPr/>
      </dsp:nvSpPr>
      <dsp:spPr>
        <a:xfrm>
          <a:off x="0" y="3585905"/>
          <a:ext cx="10556358" cy="11114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b="1" kern="1200" dirty="0"/>
            <a:t>Paikallisten perhekeskusten taso: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Sisältää yksittäisten perhekeskuksien toiminnan suunnittelun, kehittämisen ja arvioinnin</a:t>
          </a:r>
        </a:p>
      </dsp:txBody>
      <dsp:txXfrm>
        <a:off x="54259" y="3640164"/>
        <a:ext cx="10447840" cy="10029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EE961-611F-4978-9DC6-32E42FD52677}">
      <dsp:nvSpPr>
        <dsp:cNvPr id="0" name=""/>
        <dsp:cNvSpPr/>
      </dsp:nvSpPr>
      <dsp:spPr>
        <a:xfrm>
          <a:off x="908" y="155204"/>
          <a:ext cx="1724197" cy="17241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b="1" kern="1200" dirty="0"/>
            <a:t>Saavutettavuus:</a:t>
          </a:r>
          <a:r>
            <a:rPr lang="fi-FI" sz="1200" kern="1200" dirty="0"/>
            <a:t> ”Aineeton ympäristö eli tieto, verkkosivut, palvelut ja asenteet </a:t>
          </a:r>
        </a:p>
      </dsp:txBody>
      <dsp:txXfrm>
        <a:off x="253411" y="407707"/>
        <a:ext cx="1219191" cy="1219191"/>
      </dsp:txXfrm>
    </dsp:sp>
    <dsp:sp modelId="{E3510AE4-65CB-406F-9E7F-B700DAA94D4A}">
      <dsp:nvSpPr>
        <dsp:cNvPr id="0" name=""/>
        <dsp:cNvSpPr/>
      </dsp:nvSpPr>
      <dsp:spPr>
        <a:xfrm>
          <a:off x="1590681" y="-88465"/>
          <a:ext cx="1074627" cy="5819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000" kern="1200"/>
        </a:p>
      </dsp:txBody>
      <dsp:txXfrm>
        <a:off x="1590681" y="27918"/>
        <a:ext cx="900052" cy="349150"/>
      </dsp:txXfrm>
    </dsp:sp>
    <dsp:sp modelId="{C8503C8E-A084-42F7-8528-EA0815453715}">
      <dsp:nvSpPr>
        <dsp:cNvPr id="0" name=""/>
        <dsp:cNvSpPr/>
      </dsp:nvSpPr>
      <dsp:spPr>
        <a:xfrm>
          <a:off x="2591711" y="155204"/>
          <a:ext cx="1724197" cy="17241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b="1" kern="1200" dirty="0"/>
            <a:t>Esteettömyys</a:t>
          </a:r>
          <a:r>
            <a:rPr lang="fi-FI" sz="1200" kern="1200" dirty="0"/>
            <a:t>: Fyysinen ympäristö, rakennukset ja ulko-alueet </a:t>
          </a:r>
          <a:r>
            <a:rPr lang="fi-FI" sz="1200" kern="1200" dirty="0" err="1"/>
            <a:t>jne</a:t>
          </a:r>
          <a:endParaRPr lang="fi-FI" sz="1200" kern="1200" dirty="0"/>
        </a:p>
      </dsp:txBody>
      <dsp:txXfrm>
        <a:off x="2844214" y="407707"/>
        <a:ext cx="1219191" cy="1219191"/>
      </dsp:txXfrm>
    </dsp:sp>
    <dsp:sp modelId="{51926828-D3F2-42B4-846C-DFB8BDCFD260}">
      <dsp:nvSpPr>
        <dsp:cNvPr id="0" name=""/>
        <dsp:cNvSpPr/>
      </dsp:nvSpPr>
      <dsp:spPr>
        <a:xfrm rot="10800000">
          <a:off x="1651509" y="1541154"/>
          <a:ext cx="1074627" cy="5819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000" kern="1200"/>
        </a:p>
      </dsp:txBody>
      <dsp:txXfrm rot="10800000">
        <a:off x="1826084" y="1657537"/>
        <a:ext cx="900052" cy="3491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6DB5FE-41B2-4034-B1B6-098FCE30EB24}">
      <dsp:nvSpPr>
        <dsp:cNvPr id="0" name=""/>
        <dsp:cNvSpPr/>
      </dsp:nvSpPr>
      <dsp:spPr>
        <a:xfrm>
          <a:off x="3359392" y="735517"/>
          <a:ext cx="5669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6961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500" kern="1200"/>
        </a:p>
      </dsp:txBody>
      <dsp:txXfrm>
        <a:off x="3627934" y="778249"/>
        <a:ext cx="29878" cy="5975"/>
      </dsp:txXfrm>
    </dsp:sp>
    <dsp:sp modelId="{741B1CB4-2432-4BE5-85C9-BAE75D360F38}">
      <dsp:nvSpPr>
        <dsp:cNvPr id="0" name=""/>
        <dsp:cNvSpPr/>
      </dsp:nvSpPr>
      <dsp:spPr>
        <a:xfrm>
          <a:off x="763099" y="1809"/>
          <a:ext cx="2598092" cy="15588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309" tIns="133633" rIns="127309" bIns="133633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/>
            <a:t>Lapsen, nuoren ja perheen tilanteesta: mm. hyvinvointi ja osallisuus, terveys ja toimintakyky, elintavat, perhe ja elinolot, kasvuympäristön turvallisuus, tuen ja avun saaminen läpileikkaavana yhdenvertaisuuden toteutuminen.</a:t>
          </a:r>
        </a:p>
      </dsp:txBody>
      <dsp:txXfrm>
        <a:off x="763099" y="1809"/>
        <a:ext cx="2598092" cy="1558855"/>
      </dsp:txXfrm>
    </dsp:sp>
    <dsp:sp modelId="{0D506D55-2396-4AD2-B2C0-2A67E949B050}">
      <dsp:nvSpPr>
        <dsp:cNvPr id="0" name=""/>
        <dsp:cNvSpPr/>
      </dsp:nvSpPr>
      <dsp:spPr>
        <a:xfrm>
          <a:off x="6555046" y="735517"/>
          <a:ext cx="5669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6961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500" kern="1200"/>
        </a:p>
      </dsp:txBody>
      <dsp:txXfrm>
        <a:off x="6823587" y="778249"/>
        <a:ext cx="29878" cy="5975"/>
      </dsp:txXfrm>
    </dsp:sp>
    <dsp:sp modelId="{3B9D15DB-DFD4-48F5-922B-FD8554C5E58E}">
      <dsp:nvSpPr>
        <dsp:cNvPr id="0" name=""/>
        <dsp:cNvSpPr/>
      </dsp:nvSpPr>
      <dsp:spPr>
        <a:xfrm>
          <a:off x="3958753" y="1809"/>
          <a:ext cx="2598092" cy="15588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309" tIns="133633" rIns="127309" bIns="13363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/>
            <a:t>Lapsen, nuoren ja perheen kasvuympäristöistä ja sosiaalisista suhteista: mm. varhaiskasvatus, koulunkäynti ja opiskelu, vapaa-aika ja harrastaminen, mediakäyttäytyminen.</a:t>
          </a:r>
        </a:p>
      </dsp:txBody>
      <dsp:txXfrm>
        <a:off x="3958753" y="1809"/>
        <a:ext cx="2598092" cy="1558855"/>
      </dsp:txXfrm>
    </dsp:sp>
    <dsp:sp modelId="{934BE144-A126-4A10-BDC6-CA1BFA3B16DA}">
      <dsp:nvSpPr>
        <dsp:cNvPr id="0" name=""/>
        <dsp:cNvSpPr/>
      </dsp:nvSpPr>
      <dsp:spPr>
        <a:xfrm>
          <a:off x="2062146" y="1558864"/>
          <a:ext cx="6391307" cy="566961"/>
        </a:xfrm>
        <a:custGeom>
          <a:avLst/>
          <a:gdLst/>
          <a:ahLst/>
          <a:cxnLst/>
          <a:rect l="0" t="0" r="0" b="0"/>
          <a:pathLst>
            <a:path>
              <a:moveTo>
                <a:pt x="6391307" y="0"/>
              </a:moveTo>
              <a:lnTo>
                <a:pt x="6391307" y="300580"/>
              </a:lnTo>
              <a:lnTo>
                <a:pt x="0" y="300580"/>
              </a:lnTo>
              <a:lnTo>
                <a:pt x="0" y="566961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500" kern="1200"/>
        </a:p>
      </dsp:txBody>
      <dsp:txXfrm>
        <a:off x="5097320" y="1839357"/>
        <a:ext cx="320959" cy="5975"/>
      </dsp:txXfrm>
    </dsp:sp>
    <dsp:sp modelId="{ECBCFF6A-EFB8-4ECD-ABCD-44F03CB528C2}">
      <dsp:nvSpPr>
        <dsp:cNvPr id="0" name=""/>
        <dsp:cNvSpPr/>
      </dsp:nvSpPr>
      <dsp:spPr>
        <a:xfrm>
          <a:off x="7154407" y="1809"/>
          <a:ext cx="2598092" cy="15588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309" tIns="133633" rIns="127309" bIns="13363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/>
            <a:t>Keskeisistä palvelukokonaisuuksista ja niihin liittyvistä kustannuksista: tarve, saatavuus ja saavutettavuus, käyttö, laatu sekä vaikuttavuus. </a:t>
          </a:r>
        </a:p>
      </dsp:txBody>
      <dsp:txXfrm>
        <a:off x="7154407" y="1809"/>
        <a:ext cx="2598092" cy="1558855"/>
      </dsp:txXfrm>
    </dsp:sp>
    <dsp:sp modelId="{666113C3-FE98-4D04-A973-E924D2777776}">
      <dsp:nvSpPr>
        <dsp:cNvPr id="0" name=""/>
        <dsp:cNvSpPr/>
      </dsp:nvSpPr>
      <dsp:spPr>
        <a:xfrm>
          <a:off x="3359392" y="2891933"/>
          <a:ext cx="5669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6961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500" kern="1200"/>
        </a:p>
      </dsp:txBody>
      <dsp:txXfrm>
        <a:off x="3627934" y="2934666"/>
        <a:ext cx="29878" cy="5975"/>
      </dsp:txXfrm>
    </dsp:sp>
    <dsp:sp modelId="{A7BFAB98-A6E7-4BF9-BBFC-DE9965CAD16D}">
      <dsp:nvSpPr>
        <dsp:cNvPr id="0" name=""/>
        <dsp:cNvSpPr/>
      </dsp:nvSpPr>
      <dsp:spPr>
        <a:xfrm>
          <a:off x="763099" y="2158226"/>
          <a:ext cx="2598092" cy="15588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309" tIns="133633" rIns="127309" bIns="13363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/>
            <a:t>Kustannusrakenteen seurannassa on tärkeää saada tietoa painopisteen siirtymisestä korjaavista palveluista ehkäisevään ja edistävään toimintaan (ennalta ehkäisyn ja varhaisen tuen vahvistuminen).</a:t>
          </a:r>
        </a:p>
      </dsp:txBody>
      <dsp:txXfrm>
        <a:off x="763099" y="2158226"/>
        <a:ext cx="2598092" cy="1558855"/>
      </dsp:txXfrm>
    </dsp:sp>
    <dsp:sp modelId="{D60089E0-CDE2-48BB-A967-954AC3DE09F0}">
      <dsp:nvSpPr>
        <dsp:cNvPr id="0" name=""/>
        <dsp:cNvSpPr/>
      </dsp:nvSpPr>
      <dsp:spPr>
        <a:xfrm>
          <a:off x="6555046" y="2891933"/>
          <a:ext cx="5669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6961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500" kern="1200"/>
        </a:p>
      </dsp:txBody>
      <dsp:txXfrm>
        <a:off x="6823587" y="2934666"/>
        <a:ext cx="29878" cy="5975"/>
      </dsp:txXfrm>
    </dsp:sp>
    <dsp:sp modelId="{53E8FCD7-790D-4D57-9383-3ECD7E4A51A9}">
      <dsp:nvSpPr>
        <dsp:cNvPr id="0" name=""/>
        <dsp:cNvSpPr/>
      </dsp:nvSpPr>
      <dsp:spPr>
        <a:xfrm>
          <a:off x="3958753" y="2158226"/>
          <a:ext cx="2598092" cy="15588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309" tIns="133633" rIns="127309" bIns="13363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/>
            <a:t>Palvelujen toimivuudesta (tarpeisiin vastaavuus ja yhteentoimivuus) ja niiden ohjauksesta.</a:t>
          </a:r>
        </a:p>
      </dsp:txBody>
      <dsp:txXfrm>
        <a:off x="3958753" y="2158226"/>
        <a:ext cx="2598092" cy="1558855"/>
      </dsp:txXfrm>
    </dsp:sp>
    <dsp:sp modelId="{80C102F5-2C3B-49D3-BFDB-5A5E367B5453}">
      <dsp:nvSpPr>
        <dsp:cNvPr id="0" name=""/>
        <dsp:cNvSpPr/>
      </dsp:nvSpPr>
      <dsp:spPr>
        <a:xfrm>
          <a:off x="7154407" y="2158226"/>
          <a:ext cx="2598092" cy="15588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309" tIns="133633" rIns="127309" bIns="13363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/>
            <a:t>Alueen perhekeskusten kehittämisen vaiheesta.</a:t>
          </a:r>
        </a:p>
      </dsp:txBody>
      <dsp:txXfrm>
        <a:off x="7154407" y="2158226"/>
        <a:ext cx="2598092" cy="15588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ECF70-62EB-4E7D-88A1-ABA1ED5959E1}" type="datetimeFigureOut">
              <a:rPr lang="fi-FI" smtClean="0"/>
              <a:t>3.1.2024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0C94E-6F22-4CEB-B2E7-9992AEE67D6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8149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0C94E-6F22-4CEB-B2E7-9992AEE67D6A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1983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0C94E-6F22-4CEB-B2E7-9992AEE67D6A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7185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0C94E-6F22-4CEB-B2E7-9992AEE67D6A}" type="slidenum">
              <a:rPr lang="fi-FI" smtClean="0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8469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0C94E-6F22-4CEB-B2E7-9992AEE67D6A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5515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0C94E-6F22-4CEB-B2E7-9992AEE67D6A}" type="slidenum">
              <a:rPr lang="fi-FI" smtClean="0"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9175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0C94E-6F22-4CEB-B2E7-9992AEE67D6A}" type="slidenum">
              <a:rPr lang="fi-FI" smtClean="0"/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742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0C94E-6F22-4CEB-B2E7-9992AEE67D6A}" type="slidenum">
              <a:rPr lang="fi-FI" smtClean="0"/>
              <a:t>39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780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0C94E-6F22-4CEB-B2E7-9992AEE67D6A}" type="slidenum">
              <a:rPr lang="fi-FI" smtClean="0"/>
              <a:t>43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0114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0C94E-6F22-4CEB-B2E7-9992AEE67D6A}" type="slidenum">
              <a:rPr lang="fi-FI" smtClean="0"/>
              <a:t>45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5196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0C94E-6F22-4CEB-B2E7-9992AEE67D6A}" type="slidenum">
              <a:rPr lang="fi-FI" smtClean="0"/>
              <a:t>50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72695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0C94E-6F22-4CEB-B2E7-9992AEE67D6A}" type="slidenum">
              <a:rPr lang="fi-FI" smtClean="0"/>
              <a:t>51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7218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0C94E-6F22-4CEB-B2E7-9992AEE67D6A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63385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0C94E-6F22-4CEB-B2E7-9992AEE67D6A}" type="slidenum">
              <a:rPr lang="fi-FI" smtClean="0"/>
              <a:t>52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7399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0C94E-6F22-4CEB-B2E7-9992AEE67D6A}" type="slidenum">
              <a:rPr lang="fi-FI" smtClean="0"/>
              <a:t>58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27591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0C94E-6F22-4CEB-B2E7-9992AEE67D6A}" type="slidenum">
              <a:rPr lang="fi-FI" smtClean="0"/>
              <a:t>60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05241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0C94E-6F22-4CEB-B2E7-9992AEE67D6A}" type="slidenum">
              <a:rPr lang="fi-FI" smtClean="0"/>
              <a:t>61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1967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0C94E-6F22-4CEB-B2E7-9992AEE67D6A}" type="slidenum">
              <a:rPr lang="fi-FI" smtClean="0"/>
              <a:t>65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85968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0C94E-6F22-4CEB-B2E7-9992AEE67D6A}" type="slidenum">
              <a:rPr lang="fi-FI" smtClean="0"/>
              <a:t>70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9713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0C94E-6F22-4CEB-B2E7-9992AEE67D6A}" type="slidenum">
              <a:rPr lang="fi-FI" smtClean="0"/>
              <a:t>74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39036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0C94E-6F22-4CEB-B2E7-9992AEE67D6A}" type="slidenum">
              <a:rPr lang="fi-FI" smtClean="0"/>
              <a:t>81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6530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0C94E-6F22-4CEB-B2E7-9992AEE67D6A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3900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0C94E-6F22-4CEB-B2E7-9992AEE67D6A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2633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0C94E-6F22-4CEB-B2E7-9992AEE67D6A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6798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0C94E-6F22-4CEB-B2E7-9992AEE67D6A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9273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0C94E-6F22-4CEB-B2E7-9992AEE67D6A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1490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0C94E-6F22-4CEB-B2E7-9992AEE67D6A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7378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0C94E-6F22-4CEB-B2E7-9992AEE67D6A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0475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hyperlink" Target="https://www.instagram.com/pohde_fi/" TargetMode="External"/><Relationship Id="rId7" Type="http://schemas.openxmlformats.org/officeDocument/2006/relationships/image" Target="../media/image23.png"/><Relationship Id="rId12" Type="http://schemas.openxmlformats.org/officeDocument/2006/relationships/hyperlink" Target="https://www.facebook.com/pohjoispohjanmaanhyvinvointialue/" TargetMode="External"/><Relationship Id="rId17" Type="http://schemas.openxmlformats.org/officeDocument/2006/relationships/image" Target="../media/image30.svg"/><Relationship Id="rId2" Type="http://schemas.openxmlformats.org/officeDocument/2006/relationships/image" Target="../media/image9.png"/><Relationship Id="rId16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witter.com/Pohde_fi" TargetMode="External"/><Relationship Id="rId11" Type="http://schemas.openxmlformats.org/officeDocument/2006/relationships/image" Target="../media/image26.svg"/><Relationship Id="rId5" Type="http://schemas.openxmlformats.org/officeDocument/2006/relationships/image" Target="../media/image22.svg"/><Relationship Id="rId15" Type="http://schemas.openxmlformats.org/officeDocument/2006/relationships/hyperlink" Target="https://www.youtube.com/channel/UCJ0KCcnJBh26_uO0XBvHd0g" TargetMode="External"/><Relationship Id="rId10" Type="http://schemas.openxmlformats.org/officeDocument/2006/relationships/image" Target="../media/image25.png"/><Relationship Id="rId19" Type="http://schemas.openxmlformats.org/officeDocument/2006/relationships/image" Target="../media/image32.svg"/><Relationship Id="rId4" Type="http://schemas.openxmlformats.org/officeDocument/2006/relationships/image" Target="../media/image21.png"/><Relationship Id="rId9" Type="http://schemas.openxmlformats.org/officeDocument/2006/relationships/hyperlink" Target="https://www.linkedin.com/company/pohjoispohjanmaanhyvinvointialue/" TargetMode="External"/><Relationship Id="rId14" Type="http://schemas.openxmlformats.org/officeDocument/2006/relationships/image" Target="../media/image28.sv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244DA5C8-DC13-8C4D-B479-3A817C218E89}"/>
              </a:ext>
            </a:extLst>
          </p:cNvPr>
          <p:cNvSpPr/>
          <p:nvPr userDrawn="1"/>
        </p:nvSpPr>
        <p:spPr>
          <a:xfrm>
            <a:off x="9370979" y="0"/>
            <a:ext cx="2821021" cy="1387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BB57461-E3E1-2F49-B6DF-4B59085E20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20897" y="2224048"/>
            <a:ext cx="4302083" cy="1973897"/>
          </a:xfrm>
          <a:prstGeom prst="rect">
            <a:avLst/>
          </a:prstGeom>
        </p:spPr>
      </p:pic>
      <p:sp>
        <p:nvSpPr>
          <p:cNvPr id="11" name="Alatunnisteen paikkamerkki 11">
            <a:extLst>
              <a:ext uri="{FF2B5EF4-FFF2-40B4-BE49-F238E27FC236}">
                <a16:creationId xmlns:a16="http://schemas.microsoft.com/office/drawing/2014/main" id="{5326C6C2-19F9-5E4F-AC32-35322C519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01946"/>
            <a:ext cx="4114800" cy="265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80265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 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381972-9CD0-8444-9782-AFD9D3BD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308"/>
            <a:ext cx="9141823" cy="1445241"/>
          </a:xfrm>
          <a:prstGeom prst="rect">
            <a:avLst/>
          </a:prstGeom>
        </p:spPr>
        <p:txBody>
          <a:bodyPr anchor="b"/>
          <a:lstStyle/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B26E5B9-D87A-2546-976B-F366A08F6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1053"/>
            <a:ext cx="10515600" cy="3718891"/>
          </a:xfrm>
          <a:prstGeom prst="rect">
            <a:avLst/>
          </a:prstGeom>
        </p:spPr>
        <p:txBody>
          <a:bodyPr/>
          <a:lstStyle>
            <a:lvl1pPr marL="457200" indent="-360000">
              <a:buFont typeface="+mj-lt"/>
              <a:buAutoNum type="arabicPeriod"/>
              <a:defRPr/>
            </a:lvl1pPr>
            <a:lvl2pPr marL="863100" indent="-288000">
              <a:buFont typeface="+mj-lt"/>
              <a:buAutoNum type="arabicPeriod"/>
              <a:defRPr/>
            </a:lvl2pPr>
            <a:lvl3pPr marL="1320300" indent="-252000">
              <a:buFont typeface="+mj-lt"/>
              <a:buAutoNum type="arabicPeriod"/>
              <a:defRPr/>
            </a:lvl3pPr>
            <a:lvl4pPr marL="1777500" indent="-216000">
              <a:buFont typeface="+mj-lt"/>
              <a:buAutoNum type="arabicPeriod"/>
              <a:defRPr/>
            </a:lvl4pPr>
            <a:lvl5pPr marL="2120400" indent="-180000">
              <a:buFont typeface="+mj-lt"/>
              <a:buAutoNum type="arabicPeriod"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60F440E-8CB7-1649-9F3C-214BB2574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ECA2F7-CCC7-C941-A264-7A177D54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D00A3EBD-9B84-8941-A4AC-234DEA51FA9C}"/>
              </a:ext>
            </a:extLst>
          </p:cNvPr>
          <p:cNvCxnSpPr>
            <a:cxnSpLocks/>
          </p:cNvCxnSpPr>
          <p:nvPr userDrawn="1"/>
        </p:nvCxnSpPr>
        <p:spPr>
          <a:xfrm>
            <a:off x="914399" y="2037712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735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tumma">
    <p:bg>
      <p:bgPr>
        <a:gradFill flip="none" rotWithShape="1">
          <a:gsLst>
            <a:gs pos="0">
              <a:schemeClr val="bg2">
                <a:tint val="98000"/>
                <a:satMod val="130000"/>
                <a:shade val="90000"/>
                <a:lumMod val="103000"/>
              </a:schemeClr>
            </a:gs>
            <a:gs pos="51000">
              <a:schemeClr val="bg2">
                <a:shade val="63000"/>
                <a:satMod val="12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381972-9CD0-8444-9782-AFD9D3BD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308"/>
            <a:ext cx="9148354" cy="1445241"/>
          </a:xfrm>
          <a:prstGeom prst="rect">
            <a:avLst/>
          </a:prstGeom>
        </p:spPr>
        <p:txBody>
          <a:bodyPr anchor="b"/>
          <a:lstStyle/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B26E5B9-D87A-2546-976B-F366A08F6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1053"/>
            <a:ext cx="10515600" cy="3720227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60F440E-8CB7-1649-9F3C-214BB2574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ECA2F7-CCC7-C941-A264-7A177D54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FD106746-9AE6-DB46-AB9B-615B3D075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2431" y="457308"/>
            <a:ext cx="1428260" cy="532764"/>
          </a:xfrm>
          <a:prstGeom prst="rect">
            <a:avLst/>
          </a:prstGeom>
        </p:spPr>
      </p:pic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FDE95E59-4670-DE4F-AC61-DA85114D1CCF}"/>
              </a:ext>
            </a:extLst>
          </p:cNvPr>
          <p:cNvCxnSpPr>
            <a:cxnSpLocks/>
          </p:cNvCxnSpPr>
          <p:nvPr userDrawn="1"/>
        </p:nvCxnSpPr>
        <p:spPr>
          <a:xfrm>
            <a:off x="914399" y="2037712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219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 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C10FBD-37BC-5B4D-9101-AF15A4C79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A560B92-38D9-5B43-894E-78E5D1B0D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28308"/>
            <a:ext cx="10515600" cy="13613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33A877-3F3A-6C4F-88FC-9A4D79F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24149-35E0-3A46-BE72-260A2AF9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7041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 tumma">
    <p:bg>
      <p:bgPr>
        <a:gradFill>
          <a:gsLst>
            <a:gs pos="0">
              <a:schemeClr val="bg2">
                <a:tint val="98000"/>
                <a:satMod val="130000"/>
                <a:shade val="90000"/>
                <a:lumMod val="103000"/>
              </a:schemeClr>
            </a:gs>
            <a:gs pos="51000">
              <a:schemeClr val="bg2">
                <a:shade val="63000"/>
                <a:satMod val="120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C10FBD-37BC-5B4D-9101-AF15A4C79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A560B92-38D9-5B43-894E-78E5D1B0D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28308"/>
            <a:ext cx="10515600" cy="13613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33A877-3F3A-6C4F-88FC-9A4D79F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24149-35E0-3A46-BE72-260A2AF9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A828BCD1-8843-5448-9D4D-DD9A558660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2431" y="457308"/>
            <a:ext cx="1428260" cy="53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19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 kuvapaik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23072697-FA94-6446-BDEB-672615BF65AB}"/>
              </a:ext>
            </a:extLst>
          </p:cNvPr>
          <p:cNvSpPr/>
          <p:nvPr userDrawn="1"/>
        </p:nvSpPr>
        <p:spPr>
          <a:xfrm>
            <a:off x="6984998" y="0"/>
            <a:ext cx="5207002" cy="6857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Kuvan paikkamerkki 2">
            <a:extLst>
              <a:ext uri="{FF2B5EF4-FFF2-40B4-BE49-F238E27FC236}">
                <a16:creationId xmlns:a16="http://schemas.microsoft.com/office/drawing/2014/main" id="{D5E1D3E0-E066-DF48-B9BA-853A9C6980B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984998" y="0"/>
            <a:ext cx="5207001" cy="6857997"/>
          </a:xfrm>
          <a:prstGeom prst="rect">
            <a:avLst/>
          </a:prstGeom>
          <a:solidFill>
            <a:srgbClr val="FFE5E5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24149-35E0-3A46-BE72-260A2AF9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33A877-3F3A-6C4F-88FC-9A4D79F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30831A71-A2F8-5B49-B6CF-89BE9C54A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5409"/>
            <a:ext cx="5580981" cy="202542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167417FE-A5F9-9445-8C44-2D3B82D50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18828"/>
            <a:ext cx="5580982" cy="3170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4998DC57-4AA4-B94E-AEFE-A150785216BC}"/>
              </a:ext>
            </a:extLst>
          </p:cNvPr>
          <p:cNvCxnSpPr>
            <a:cxnSpLocks/>
          </p:cNvCxnSpPr>
          <p:nvPr userDrawn="1"/>
        </p:nvCxnSpPr>
        <p:spPr>
          <a:xfrm>
            <a:off x="914399" y="2682067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208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01 nainen ja lap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33A877-3F3A-6C4F-88FC-9A4D79F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24149-35E0-3A46-BE72-260A2AF9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676D332F-A990-0346-83AB-2D60A2C65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9160" y="457308"/>
            <a:ext cx="1431531" cy="533984"/>
          </a:xfrm>
          <a:prstGeom prst="rect">
            <a:avLst/>
          </a:prstGeom>
        </p:spPr>
      </p:pic>
      <p:sp>
        <p:nvSpPr>
          <p:cNvPr id="16" name="Otsikko 1">
            <a:extLst>
              <a:ext uri="{FF2B5EF4-FFF2-40B4-BE49-F238E27FC236}">
                <a16:creationId xmlns:a16="http://schemas.microsoft.com/office/drawing/2014/main" id="{3CEEAE62-3569-B64E-9A2A-D9AACEAC9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5409"/>
            <a:ext cx="5580981" cy="202542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7" name="Tekstin paikkamerkki 2">
            <a:extLst>
              <a:ext uri="{FF2B5EF4-FFF2-40B4-BE49-F238E27FC236}">
                <a16:creationId xmlns:a16="http://schemas.microsoft.com/office/drawing/2014/main" id="{A310C77D-9586-ED4D-B213-5F322B4B1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18828"/>
            <a:ext cx="5580982" cy="3170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EF3B981-4BBE-FB40-A50C-B369E3AE91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5000" y="0"/>
            <a:ext cx="5207000" cy="685800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2CB39477-FA92-1241-B9E6-C807F3A777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292431" y="457308"/>
            <a:ext cx="1428260" cy="532764"/>
          </a:xfrm>
          <a:prstGeom prst="rect">
            <a:avLst/>
          </a:prstGeom>
        </p:spPr>
      </p:pic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0F3BD7B6-6515-894C-8E95-0FB576929817}"/>
              </a:ext>
            </a:extLst>
          </p:cNvPr>
          <p:cNvCxnSpPr>
            <a:cxnSpLocks/>
          </p:cNvCxnSpPr>
          <p:nvPr userDrawn="1"/>
        </p:nvCxnSpPr>
        <p:spPr>
          <a:xfrm>
            <a:off x="914399" y="2682067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562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02 asiakaspalvelij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33A877-3F3A-6C4F-88FC-9A4D79F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771616D9-60C5-CE48-BB3C-F83C8219AB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2431" y="457308"/>
            <a:ext cx="1428260" cy="532764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2FC62884-45D7-504A-84A2-0376EC8942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5000" y="0"/>
            <a:ext cx="5207000" cy="6858000"/>
          </a:xfrm>
          <a:prstGeom prst="rect">
            <a:avLst/>
          </a:prstGeom>
        </p:spPr>
      </p:pic>
      <p:pic>
        <p:nvPicPr>
          <p:cNvPr id="39" name="Kuva 38">
            <a:extLst>
              <a:ext uri="{FF2B5EF4-FFF2-40B4-BE49-F238E27FC236}">
                <a16:creationId xmlns:a16="http://schemas.microsoft.com/office/drawing/2014/main" id="{826EEF09-B775-6E43-AE5B-50455E0293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2431" y="457308"/>
            <a:ext cx="1428260" cy="532764"/>
          </a:xfrm>
          <a:prstGeom prst="rect">
            <a:avLst/>
          </a:prstGeom>
        </p:spPr>
      </p:pic>
      <p:sp>
        <p:nvSpPr>
          <p:cNvPr id="40" name="Otsikko 1">
            <a:extLst>
              <a:ext uri="{FF2B5EF4-FFF2-40B4-BE49-F238E27FC236}">
                <a16:creationId xmlns:a16="http://schemas.microsoft.com/office/drawing/2014/main" id="{25F3E70A-07E1-F747-A45A-63DF413C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5409"/>
            <a:ext cx="5580981" cy="202542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41" name="Tekstin paikkamerkki 2">
            <a:extLst>
              <a:ext uri="{FF2B5EF4-FFF2-40B4-BE49-F238E27FC236}">
                <a16:creationId xmlns:a16="http://schemas.microsoft.com/office/drawing/2014/main" id="{9C2ACCD5-5103-A649-8ACB-E0763027B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18828"/>
            <a:ext cx="5580982" cy="3170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43" name="Suora yhdysviiva 42">
            <a:extLst>
              <a:ext uri="{FF2B5EF4-FFF2-40B4-BE49-F238E27FC236}">
                <a16:creationId xmlns:a16="http://schemas.microsoft.com/office/drawing/2014/main" id="{2A1CC649-B0A8-EA46-85B2-257C12C5C1EF}"/>
              </a:ext>
            </a:extLst>
          </p:cNvPr>
          <p:cNvCxnSpPr>
            <a:cxnSpLocks/>
          </p:cNvCxnSpPr>
          <p:nvPr userDrawn="1"/>
        </p:nvCxnSpPr>
        <p:spPr>
          <a:xfrm>
            <a:off x="914399" y="2682067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Dian numeron paikkamerkki 5">
            <a:extLst>
              <a:ext uri="{FF2B5EF4-FFF2-40B4-BE49-F238E27FC236}">
                <a16:creationId xmlns:a16="http://schemas.microsoft.com/office/drawing/2014/main" id="{C50EF18D-BA39-A24E-8A1B-767C3183F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9278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03 ensihoi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33A877-3F3A-6C4F-88FC-9A4D79F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24149-35E0-3A46-BE72-260A2AF9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676D332F-A990-0346-83AB-2D60A2C65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9160" y="457308"/>
            <a:ext cx="1431531" cy="53398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EF3B981-4BBE-FB40-A50C-B369E3AE91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5000" y="0"/>
            <a:ext cx="5207000" cy="685800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49BDB782-1193-3742-8F13-23306B535F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292431" y="457308"/>
            <a:ext cx="1428260" cy="532764"/>
          </a:xfrm>
          <a:prstGeom prst="rect">
            <a:avLst/>
          </a:prstGeom>
        </p:spPr>
      </p:pic>
      <p:sp>
        <p:nvSpPr>
          <p:cNvPr id="12" name="Otsikko 1">
            <a:extLst>
              <a:ext uri="{FF2B5EF4-FFF2-40B4-BE49-F238E27FC236}">
                <a16:creationId xmlns:a16="http://schemas.microsoft.com/office/drawing/2014/main" id="{44AC4509-5977-E345-8EB6-65D6A94E8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5409"/>
            <a:ext cx="5580981" cy="202542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15996A24-9CBA-2345-932E-4A6753E67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18828"/>
            <a:ext cx="5580982" cy="3170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9" name="Suora yhdysviiva 18">
            <a:extLst>
              <a:ext uri="{FF2B5EF4-FFF2-40B4-BE49-F238E27FC236}">
                <a16:creationId xmlns:a16="http://schemas.microsoft.com/office/drawing/2014/main" id="{3F3A76D7-99D7-CE49-861F-40897CB93B06}"/>
              </a:ext>
            </a:extLst>
          </p:cNvPr>
          <p:cNvCxnSpPr>
            <a:cxnSpLocks/>
          </p:cNvCxnSpPr>
          <p:nvPr userDrawn="1"/>
        </p:nvCxnSpPr>
        <p:spPr>
          <a:xfrm>
            <a:off x="914399" y="2682067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892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04 pelastusla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33A877-3F3A-6C4F-88FC-9A4D79F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24149-35E0-3A46-BE72-260A2AF9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676D332F-A990-0346-83AB-2D60A2C65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9160" y="457308"/>
            <a:ext cx="1431531" cy="53398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EF3B981-4BBE-FB40-A50C-B369E3AE91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5000" y="0"/>
            <a:ext cx="5207000" cy="68580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2E5843CB-9462-694E-932F-F4F20D01CD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292431" y="457308"/>
            <a:ext cx="1428260" cy="532764"/>
          </a:xfrm>
          <a:prstGeom prst="rect">
            <a:avLst/>
          </a:prstGeom>
        </p:spPr>
      </p:pic>
      <p:sp>
        <p:nvSpPr>
          <p:cNvPr id="12" name="Otsikko 1">
            <a:extLst>
              <a:ext uri="{FF2B5EF4-FFF2-40B4-BE49-F238E27FC236}">
                <a16:creationId xmlns:a16="http://schemas.microsoft.com/office/drawing/2014/main" id="{C356A68D-864F-C94A-8345-7B45D4086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5409"/>
            <a:ext cx="5580981" cy="202542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C03661E2-48F8-DF4D-AF34-87CB7F26D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18828"/>
            <a:ext cx="5580982" cy="3170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9" name="Suora yhdysviiva 18">
            <a:extLst>
              <a:ext uri="{FF2B5EF4-FFF2-40B4-BE49-F238E27FC236}">
                <a16:creationId xmlns:a16="http://schemas.microsoft.com/office/drawing/2014/main" id="{3EA198E4-6D45-594E-9549-2BBBDE34C100}"/>
              </a:ext>
            </a:extLst>
          </p:cNvPr>
          <p:cNvCxnSpPr>
            <a:cxnSpLocks/>
          </p:cNvCxnSpPr>
          <p:nvPr userDrawn="1"/>
        </p:nvCxnSpPr>
        <p:spPr>
          <a:xfrm>
            <a:off x="914399" y="2682067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881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05 O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33A877-3F3A-6C4F-88FC-9A4D79F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24149-35E0-3A46-BE72-260A2AF9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676D332F-A990-0346-83AB-2D60A2C65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9160" y="457308"/>
            <a:ext cx="1431531" cy="53398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EF3B981-4BBE-FB40-A50C-B369E3AE91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5000" y="0"/>
            <a:ext cx="5207000" cy="6858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31A9E7E8-C211-584F-BD5E-6E0E2FFA5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9160" y="457308"/>
            <a:ext cx="1431531" cy="533984"/>
          </a:xfrm>
          <a:prstGeom prst="rect">
            <a:avLst/>
          </a:prstGeom>
        </p:spPr>
      </p:pic>
      <p:sp>
        <p:nvSpPr>
          <p:cNvPr id="14" name="Otsikko 1">
            <a:extLst>
              <a:ext uri="{FF2B5EF4-FFF2-40B4-BE49-F238E27FC236}">
                <a16:creationId xmlns:a16="http://schemas.microsoft.com/office/drawing/2014/main" id="{BC3C1208-3503-7048-A353-2518FBD6D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5409"/>
            <a:ext cx="5580981" cy="202542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9" name="Tekstin paikkamerkki 2">
            <a:extLst>
              <a:ext uri="{FF2B5EF4-FFF2-40B4-BE49-F238E27FC236}">
                <a16:creationId xmlns:a16="http://schemas.microsoft.com/office/drawing/2014/main" id="{0969D4A5-06C8-E741-BB04-6CC4D86C2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18828"/>
            <a:ext cx="5580982" cy="3170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1" name="Suora yhdysviiva 20">
            <a:extLst>
              <a:ext uri="{FF2B5EF4-FFF2-40B4-BE49-F238E27FC236}">
                <a16:creationId xmlns:a16="http://schemas.microsoft.com/office/drawing/2014/main" id="{B524F016-63E5-334E-920B-5D3DB7F4AB02}"/>
              </a:ext>
            </a:extLst>
          </p:cNvPr>
          <p:cNvCxnSpPr>
            <a:cxnSpLocks/>
          </p:cNvCxnSpPr>
          <p:nvPr userDrawn="1"/>
        </p:nvCxnSpPr>
        <p:spPr>
          <a:xfrm>
            <a:off x="914399" y="2682067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665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 sininen">
    <p:bg>
      <p:bgPr>
        <a:gradFill>
          <a:gsLst>
            <a:gs pos="0">
              <a:schemeClr val="bg2">
                <a:tint val="98000"/>
                <a:satMod val="130000"/>
                <a:shade val="90000"/>
                <a:lumMod val="103000"/>
              </a:schemeClr>
            </a:gs>
            <a:gs pos="51000">
              <a:schemeClr val="bg2">
                <a:shade val="63000"/>
                <a:satMod val="120000"/>
              </a:schemeClr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53C54ABD-7B5A-9E40-977A-E323EA5BC0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720897" y="2224048"/>
            <a:ext cx="4302083" cy="1973896"/>
          </a:xfrm>
          <a:prstGeom prst="rect">
            <a:avLst/>
          </a:prstGeom>
        </p:spPr>
      </p:pic>
      <p:sp>
        <p:nvSpPr>
          <p:cNvPr id="9" name="Alatunnisteen paikkamerkki 11">
            <a:extLst>
              <a:ext uri="{FF2B5EF4-FFF2-40B4-BE49-F238E27FC236}">
                <a16:creationId xmlns:a16="http://schemas.microsoft.com/office/drawing/2014/main" id="{E9A19E71-AB95-9E42-8D0F-94529B67F9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01946"/>
            <a:ext cx="4114800" cy="265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1398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06 ensiap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33A877-3F3A-6C4F-88FC-9A4D79F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24149-35E0-3A46-BE72-260A2AF9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676D332F-A990-0346-83AB-2D60A2C65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9160" y="457308"/>
            <a:ext cx="1431531" cy="53398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EF3B981-4BBE-FB40-A50C-B369E3AE91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5000" y="0"/>
            <a:ext cx="5207000" cy="68580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42A96CE3-88E8-4745-BF12-0B95FF24CB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9160" y="457308"/>
            <a:ext cx="1431531" cy="533984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9BD304D6-A777-8F47-9B0D-23952DD0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5409"/>
            <a:ext cx="5580981" cy="202542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2" name="Tekstin paikkamerkki 2">
            <a:extLst>
              <a:ext uri="{FF2B5EF4-FFF2-40B4-BE49-F238E27FC236}">
                <a16:creationId xmlns:a16="http://schemas.microsoft.com/office/drawing/2014/main" id="{80CFBFC9-FF58-8E45-AA06-605DBE72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18828"/>
            <a:ext cx="5580982" cy="3170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F5507E5B-CA90-F644-9FE9-D8C6A7E02741}"/>
              </a:ext>
            </a:extLst>
          </p:cNvPr>
          <p:cNvCxnSpPr>
            <a:cxnSpLocks/>
          </p:cNvCxnSpPr>
          <p:nvPr userDrawn="1"/>
        </p:nvCxnSpPr>
        <p:spPr>
          <a:xfrm>
            <a:off x="914399" y="2682067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393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06 hammashoi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33A877-3F3A-6C4F-88FC-9A4D79F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24149-35E0-3A46-BE72-260A2AF9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676D332F-A990-0346-83AB-2D60A2C65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9160" y="457308"/>
            <a:ext cx="1431531" cy="53398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EF3B981-4BBE-FB40-A50C-B369E3AE91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5000" y="0"/>
            <a:ext cx="5207000" cy="685800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DB60CE7B-CB55-2844-9740-A2B4FE391C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9160" y="457308"/>
            <a:ext cx="1431531" cy="533984"/>
          </a:xfrm>
          <a:prstGeom prst="rect">
            <a:avLst/>
          </a:prstGeom>
        </p:spPr>
      </p:pic>
      <p:sp>
        <p:nvSpPr>
          <p:cNvPr id="12" name="Otsikko 1">
            <a:extLst>
              <a:ext uri="{FF2B5EF4-FFF2-40B4-BE49-F238E27FC236}">
                <a16:creationId xmlns:a16="http://schemas.microsoft.com/office/drawing/2014/main" id="{85D7241C-4F00-EF44-909C-A31FAC0D3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5409"/>
            <a:ext cx="5580981" cy="202542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E53BEE66-CE05-FD45-AA81-F01E17A52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18828"/>
            <a:ext cx="5580982" cy="3170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9" name="Suora yhdysviiva 18">
            <a:extLst>
              <a:ext uri="{FF2B5EF4-FFF2-40B4-BE49-F238E27FC236}">
                <a16:creationId xmlns:a16="http://schemas.microsoft.com/office/drawing/2014/main" id="{0DE46793-9F7E-E443-B48A-A3ED8A2DA245}"/>
              </a:ext>
            </a:extLst>
          </p:cNvPr>
          <p:cNvCxnSpPr>
            <a:cxnSpLocks/>
          </p:cNvCxnSpPr>
          <p:nvPr userDrawn="1"/>
        </p:nvCxnSpPr>
        <p:spPr>
          <a:xfrm>
            <a:off x="914399" y="2682067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099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07 laborato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33A877-3F3A-6C4F-88FC-9A4D79F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24149-35E0-3A46-BE72-260A2AF9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676D332F-A990-0346-83AB-2D60A2C65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9160" y="457308"/>
            <a:ext cx="1431531" cy="53398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EF3B981-4BBE-FB40-A50C-B369E3AE91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5000" y="0"/>
            <a:ext cx="5207000" cy="68580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ACB395C5-35FF-1F4E-BB6A-78E537A061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9160" y="457308"/>
            <a:ext cx="1431531" cy="533984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CC5F4815-0FC2-2C43-BCA6-5666DF2C3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5409"/>
            <a:ext cx="5580981" cy="202542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2" name="Tekstin paikkamerkki 2">
            <a:extLst>
              <a:ext uri="{FF2B5EF4-FFF2-40B4-BE49-F238E27FC236}">
                <a16:creationId xmlns:a16="http://schemas.microsoft.com/office/drawing/2014/main" id="{D9B71F2D-59AC-B84A-B534-F11BCC559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18828"/>
            <a:ext cx="5580982" cy="3170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868EA0B2-634E-CE49-9F5D-1FDC89C651E5}"/>
              </a:ext>
            </a:extLst>
          </p:cNvPr>
          <p:cNvCxnSpPr>
            <a:cxnSpLocks/>
          </p:cNvCxnSpPr>
          <p:nvPr userDrawn="1"/>
        </p:nvCxnSpPr>
        <p:spPr>
          <a:xfrm>
            <a:off x="914399" y="2682067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254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08 kenttäjoh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33A877-3F3A-6C4F-88FC-9A4D79F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24149-35E0-3A46-BE72-260A2AF9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676D332F-A990-0346-83AB-2D60A2C65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9160" y="457308"/>
            <a:ext cx="1431531" cy="53398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EF3B981-4BBE-FB40-A50C-B369E3AE91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5000" y="0"/>
            <a:ext cx="5207000" cy="685800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BFEEED7-2C0F-F644-8E51-6F906D0627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9159" y="457308"/>
            <a:ext cx="1431531" cy="533984"/>
          </a:xfrm>
          <a:prstGeom prst="rect">
            <a:avLst/>
          </a:prstGeom>
        </p:spPr>
      </p:pic>
      <p:sp>
        <p:nvSpPr>
          <p:cNvPr id="12" name="Otsikko 1">
            <a:extLst>
              <a:ext uri="{FF2B5EF4-FFF2-40B4-BE49-F238E27FC236}">
                <a16:creationId xmlns:a16="http://schemas.microsoft.com/office/drawing/2014/main" id="{98A5BEC0-5537-E449-8217-4C0D9D6F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5409"/>
            <a:ext cx="5580981" cy="202542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FB9CB4F6-9188-3745-A966-CF077978E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18828"/>
            <a:ext cx="5580982" cy="3170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9" name="Suora yhdysviiva 18">
            <a:extLst>
              <a:ext uri="{FF2B5EF4-FFF2-40B4-BE49-F238E27FC236}">
                <a16:creationId xmlns:a16="http://schemas.microsoft.com/office/drawing/2014/main" id="{EA44EE94-A4D4-994A-B56B-A78EE54F475E}"/>
              </a:ext>
            </a:extLst>
          </p:cNvPr>
          <p:cNvCxnSpPr>
            <a:cxnSpLocks/>
          </p:cNvCxnSpPr>
          <p:nvPr userDrawn="1"/>
        </p:nvCxnSpPr>
        <p:spPr>
          <a:xfrm>
            <a:off x="914399" y="2682067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332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09 hoitoko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33A877-3F3A-6C4F-88FC-9A4D79F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24149-35E0-3A46-BE72-260A2AF9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676D332F-A990-0346-83AB-2D60A2C65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9160" y="457308"/>
            <a:ext cx="1431531" cy="53398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EF3B981-4BBE-FB40-A50C-B369E3AE91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5000" y="0"/>
            <a:ext cx="5207000" cy="6858000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27B26FCE-ED4D-DF40-ADFC-AD6A135AE6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292431" y="457308"/>
            <a:ext cx="1428260" cy="532764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32892213-4502-D347-9147-A46D908D5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5409"/>
            <a:ext cx="5580981" cy="202542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22D38D7A-B28E-E546-BA9D-FABDF4B4A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18828"/>
            <a:ext cx="5580982" cy="3170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0" name="Suora yhdysviiva 19">
            <a:extLst>
              <a:ext uri="{FF2B5EF4-FFF2-40B4-BE49-F238E27FC236}">
                <a16:creationId xmlns:a16="http://schemas.microsoft.com/office/drawing/2014/main" id="{B46D8505-0747-2940-91ED-8D2C303F3EBA}"/>
              </a:ext>
            </a:extLst>
          </p:cNvPr>
          <p:cNvCxnSpPr>
            <a:cxnSpLocks/>
          </p:cNvCxnSpPr>
          <p:nvPr userDrawn="1"/>
        </p:nvCxnSpPr>
        <p:spPr>
          <a:xfrm>
            <a:off x="914399" y="2682067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880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10 senio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33A877-3F3A-6C4F-88FC-9A4D79F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24149-35E0-3A46-BE72-260A2AF9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676D332F-A990-0346-83AB-2D60A2C65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9160" y="457308"/>
            <a:ext cx="1431531" cy="53398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EF3B981-4BBE-FB40-A50C-B369E3AE91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5000" y="0"/>
            <a:ext cx="5207000" cy="6858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E81D6251-F5F9-4946-AACF-56031CB2A1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9159" y="457308"/>
            <a:ext cx="1431531" cy="533984"/>
          </a:xfrm>
          <a:prstGeom prst="rect">
            <a:avLst/>
          </a:prstGeom>
        </p:spPr>
      </p:pic>
      <p:sp>
        <p:nvSpPr>
          <p:cNvPr id="14" name="Otsikko 1">
            <a:extLst>
              <a:ext uri="{FF2B5EF4-FFF2-40B4-BE49-F238E27FC236}">
                <a16:creationId xmlns:a16="http://schemas.microsoft.com/office/drawing/2014/main" id="{17B85782-90DD-B14A-B993-5399D434B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5409"/>
            <a:ext cx="5580981" cy="202542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9" name="Tekstin paikkamerkki 2">
            <a:extLst>
              <a:ext uri="{FF2B5EF4-FFF2-40B4-BE49-F238E27FC236}">
                <a16:creationId xmlns:a16="http://schemas.microsoft.com/office/drawing/2014/main" id="{90CC4BA5-D6F8-8644-B050-4D16357CD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18828"/>
            <a:ext cx="5580982" cy="3170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1" name="Suora yhdysviiva 20">
            <a:extLst>
              <a:ext uri="{FF2B5EF4-FFF2-40B4-BE49-F238E27FC236}">
                <a16:creationId xmlns:a16="http://schemas.microsoft.com/office/drawing/2014/main" id="{785E3018-929C-E64E-A98D-82153AE75282}"/>
              </a:ext>
            </a:extLst>
          </p:cNvPr>
          <p:cNvCxnSpPr>
            <a:cxnSpLocks/>
          </p:cNvCxnSpPr>
          <p:nvPr userDrawn="1"/>
        </p:nvCxnSpPr>
        <p:spPr>
          <a:xfrm>
            <a:off x="914399" y="2682067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3783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F757219-CD75-CA4D-8FF0-53818169189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109649"/>
            <a:ext cx="5181600" cy="4067313"/>
          </a:xfrm>
          <a:prstGeom prst="rect">
            <a:avLst/>
          </a:prstGeom>
          <a:solidFill>
            <a:srgbClr val="EFF2FA"/>
          </a:solidFill>
        </p:spPr>
        <p:txBody>
          <a:bodyPr lIns="216000" tIns="144000" rIns="216000" bIns="144000" anchor="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42F6044-7D3F-0B4B-AFE9-372237F04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CA2F8FC-1F12-C047-94A1-F2AF07FB9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Otsikon paikkamerkki 1">
            <a:extLst>
              <a:ext uri="{FF2B5EF4-FFF2-40B4-BE49-F238E27FC236}">
                <a16:creationId xmlns:a16="http://schemas.microsoft.com/office/drawing/2014/main" id="{38650429-6599-9849-B8B7-AF89295AF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308"/>
            <a:ext cx="9129963" cy="14452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0" name="Tekstin paikkamerkki 3">
            <a:extLst>
              <a:ext uri="{FF2B5EF4-FFF2-40B4-BE49-F238E27FC236}">
                <a16:creationId xmlns:a16="http://schemas.microsoft.com/office/drawing/2014/main" id="{890360EB-3014-EC49-8EE7-423AAA1BCC72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839788" y="2109650"/>
            <a:ext cx="5256212" cy="4067312"/>
          </a:xfrm>
          <a:prstGeom prst="rect">
            <a:avLst/>
          </a:prstGeom>
          <a:solidFill>
            <a:srgbClr val="FDEEE9"/>
          </a:solidFill>
        </p:spPr>
        <p:txBody>
          <a:bodyPr lIns="251999" tIns="180000" rIns="251999" bIns="18000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BC09B218-854F-DC45-BFF8-7322FCF5938E}"/>
              </a:ext>
            </a:extLst>
          </p:cNvPr>
          <p:cNvSpPr txBox="1"/>
          <p:nvPr userDrawn="1"/>
        </p:nvSpPr>
        <p:spPr>
          <a:xfrm>
            <a:off x="58783" y="411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39547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6762679B-B9BC-5E48-9818-4598D45975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94056" y="1547813"/>
            <a:ext cx="6161332" cy="4313238"/>
          </a:xfrm>
          <a:prstGeom prst="rect">
            <a:avLst/>
          </a:prstGeom>
          <a:solidFill>
            <a:srgbClr val="FDEEE9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572D04E-9FB9-1744-99AE-2592694BF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0F78E5C-2CE2-4945-82A1-8C11AF5A7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4C8A3E56-2AEA-454E-8881-57A2B83F3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547813"/>
            <a:ext cx="4044827" cy="149627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9" name="Tekstin paikkamerkki 3">
            <a:extLst>
              <a:ext uri="{FF2B5EF4-FFF2-40B4-BE49-F238E27FC236}">
                <a16:creationId xmlns:a16="http://schemas.microsoft.com/office/drawing/2014/main" id="{00DF563E-B13C-B943-85FA-F3E23AE8A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4044827" cy="2439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0F2F6D48-3573-CA42-9758-9CB7A8AD1A42}"/>
              </a:ext>
            </a:extLst>
          </p:cNvPr>
          <p:cNvCxnSpPr>
            <a:cxnSpLocks/>
          </p:cNvCxnSpPr>
          <p:nvPr userDrawn="1"/>
        </p:nvCxnSpPr>
        <p:spPr>
          <a:xfrm>
            <a:off x="914399" y="3215076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17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930D09C-810E-8747-BF4F-487E3AE1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A207633-F761-9347-A050-3724999C8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Kaavion paikkamerkki 6">
            <a:extLst>
              <a:ext uri="{FF2B5EF4-FFF2-40B4-BE49-F238E27FC236}">
                <a16:creationId xmlns:a16="http://schemas.microsoft.com/office/drawing/2014/main" id="{726EE141-E3DB-7843-BE01-750FBD25037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97231" y="1547813"/>
            <a:ext cx="6156569" cy="4313237"/>
          </a:xfrm>
          <a:prstGeom prst="rect">
            <a:avLst/>
          </a:prstGeom>
          <a:solidFill>
            <a:srgbClr val="FDEEE9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r>
              <a:rPr lang="en-GB"/>
              <a:t>Click icon to add chart</a:t>
            </a:r>
            <a:endParaRPr lang="fi-FI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49674E88-8AF0-B64D-A779-F7D04B9C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547813"/>
            <a:ext cx="4044827" cy="149627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9" name="Tekstin paikkamerkki 3">
            <a:extLst>
              <a:ext uri="{FF2B5EF4-FFF2-40B4-BE49-F238E27FC236}">
                <a16:creationId xmlns:a16="http://schemas.microsoft.com/office/drawing/2014/main" id="{9763C4C9-F2E7-4C45-BEAE-FF133AD1F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4044827" cy="2439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DE1B4F66-EEDF-DC47-BA87-414DBCD6808F}"/>
              </a:ext>
            </a:extLst>
          </p:cNvPr>
          <p:cNvCxnSpPr>
            <a:cxnSpLocks/>
          </p:cNvCxnSpPr>
          <p:nvPr userDrawn="1"/>
        </p:nvCxnSpPr>
        <p:spPr>
          <a:xfrm>
            <a:off x="914399" y="3215076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902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lu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930D09C-810E-8747-BF4F-487E3AE1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A207633-F761-9347-A050-3724999C8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C18D932F-69C8-3146-9BF3-A1969DBB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52"/>
            <a:ext cx="9148011" cy="897514"/>
          </a:xfrm>
          <a:prstGeom prst="rect">
            <a:avLst/>
          </a:prstGeom>
        </p:spPr>
        <p:txBody>
          <a:bodyPr anchor="b"/>
          <a:lstStyle/>
          <a:p>
            <a:r>
              <a:rPr lang="en-GB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03127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+ otsikko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1FAEDC2-5040-6946-90A6-BD17B1A735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/>
          <a:p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244DA5C8-DC13-8C4D-B479-3A817C218E89}"/>
              </a:ext>
            </a:extLst>
          </p:cNvPr>
          <p:cNvSpPr/>
          <p:nvPr userDrawn="1"/>
        </p:nvSpPr>
        <p:spPr>
          <a:xfrm>
            <a:off x="9370979" y="0"/>
            <a:ext cx="2821021" cy="1387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264591D-0987-5043-B3E5-F75FEB12F8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38201" y="968079"/>
            <a:ext cx="2743200" cy="1258645"/>
          </a:xfrm>
          <a:prstGeom prst="rect">
            <a:avLst/>
          </a:prstGeom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4AD1F491-B2AE-8B4F-9D31-FE8101FB3E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3786856"/>
            <a:ext cx="10515599" cy="151262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napsauttamalla</a:t>
            </a:r>
          </a:p>
        </p:txBody>
      </p:sp>
      <p:sp>
        <p:nvSpPr>
          <p:cNvPr id="9" name="Alaotsikko 2">
            <a:extLst>
              <a:ext uri="{FF2B5EF4-FFF2-40B4-BE49-F238E27FC236}">
                <a16:creationId xmlns:a16="http://schemas.microsoft.com/office/drawing/2014/main" id="{DDD967B5-6AA8-274C-9602-BD0516D67B9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5486399"/>
            <a:ext cx="10515599" cy="4417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ts val="2260"/>
              </a:lnSpc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536391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552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 sivu">
    <p:bg>
      <p:bgPr>
        <a:gradFill flip="none" rotWithShape="1">
          <a:gsLst>
            <a:gs pos="0">
              <a:schemeClr val="bg2">
                <a:tint val="98000"/>
                <a:satMod val="130000"/>
                <a:shade val="90000"/>
                <a:lumMod val="103000"/>
              </a:schemeClr>
            </a:gs>
            <a:gs pos="51000">
              <a:schemeClr val="bg2">
                <a:shade val="63000"/>
                <a:satMod val="12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15">
            <a:extLst>
              <a:ext uri="{FF2B5EF4-FFF2-40B4-BE49-F238E27FC236}">
                <a16:creationId xmlns:a16="http://schemas.microsoft.com/office/drawing/2014/main" id="{27D2F63A-75EB-C649-AD4D-F55E898F52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tint val="98000"/>
                  <a:satMod val="130000"/>
                  <a:shade val="90000"/>
                  <a:lumMod val="103000"/>
                </a:schemeClr>
              </a:gs>
              <a:gs pos="51000">
                <a:schemeClr val="bg2">
                  <a:shade val="63000"/>
                  <a:satMod val="120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DF0F09B0-C135-8441-A213-D7C97C7A9269}"/>
              </a:ext>
            </a:extLst>
          </p:cNvPr>
          <p:cNvSpPr/>
          <p:nvPr userDrawn="1"/>
        </p:nvSpPr>
        <p:spPr>
          <a:xfrm>
            <a:off x="0" y="5930538"/>
            <a:ext cx="12192000" cy="927462"/>
          </a:xfrm>
          <a:prstGeom prst="rect">
            <a:avLst/>
          </a:prstGeom>
          <a:solidFill>
            <a:srgbClr val="FFC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2381972-9CD0-8444-9782-AFD9D3BD9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57308"/>
            <a:ext cx="9148354" cy="1445241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Kiitos!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B26E5B9-D87A-2546-976B-F366A08F699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11053"/>
            <a:ext cx="7228114" cy="321097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GB" err="1"/>
              <a:t>Etunimi</a:t>
            </a:r>
            <a:r>
              <a:rPr lang="en-GB"/>
              <a:t> </a:t>
            </a:r>
            <a:r>
              <a:rPr lang="en-GB" err="1"/>
              <a:t>Sukunimi</a:t>
            </a:r>
            <a:endParaRPr lang="en-GB"/>
          </a:p>
          <a:p>
            <a:pPr lvl="0"/>
            <a:r>
              <a:rPr lang="en-GB" err="1"/>
              <a:t>Titteli</a:t>
            </a:r>
            <a:endParaRPr lang="en-GB"/>
          </a:p>
          <a:p>
            <a:pPr lvl="0"/>
            <a:r>
              <a:rPr lang="en-GB" err="1"/>
              <a:t>etunimi.sukunimi@pohde.fi</a:t>
            </a:r>
            <a:endParaRPr lang="en-GB"/>
          </a:p>
          <a:p>
            <a:pPr lvl="0"/>
            <a:r>
              <a:rPr lang="en-GB"/>
              <a:t>puh. 040 123 4567</a:t>
            </a:r>
          </a:p>
          <a:p>
            <a:pPr lvl="0"/>
            <a:r>
              <a:rPr lang="en-GB" err="1"/>
              <a:t>www.pohde.fi</a:t>
            </a:r>
            <a:endParaRPr lang="en-GB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ECA2F7-CCC7-C941-A264-7A177D54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C4A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5D466EC9-ABD3-B149-B714-4998F2BF1348}"/>
              </a:ext>
            </a:extLst>
          </p:cNvPr>
          <p:cNvCxnSpPr>
            <a:cxnSpLocks/>
          </p:cNvCxnSpPr>
          <p:nvPr userDrawn="1"/>
        </p:nvCxnSpPr>
        <p:spPr>
          <a:xfrm>
            <a:off x="914399" y="2037712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Kuva 11">
            <a:extLst>
              <a:ext uri="{FF2B5EF4-FFF2-40B4-BE49-F238E27FC236}">
                <a16:creationId xmlns:a16="http://schemas.microsoft.com/office/drawing/2014/main" id="{FD106746-9AE6-DB46-AB9B-615B3D075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2431" y="457308"/>
            <a:ext cx="1428260" cy="532764"/>
          </a:xfrm>
          <a:prstGeom prst="rect">
            <a:avLst/>
          </a:prstGeom>
        </p:spPr>
      </p:pic>
      <p:pic>
        <p:nvPicPr>
          <p:cNvPr id="14" name="Kuva 13">
            <a:hlinkClick r:id="rId3"/>
            <a:extLst>
              <a:ext uri="{FF2B5EF4-FFF2-40B4-BE49-F238E27FC236}">
                <a16:creationId xmlns:a16="http://schemas.microsoft.com/office/drawing/2014/main" id="{029D9743-125E-2549-BF76-2755A4000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35480" y="6268732"/>
            <a:ext cx="985916" cy="339240"/>
          </a:xfrm>
          <a:prstGeom prst="rect">
            <a:avLst/>
          </a:prstGeom>
        </p:spPr>
      </p:pic>
      <p:pic>
        <p:nvPicPr>
          <p:cNvPr id="18" name="Kuva 17">
            <a:hlinkClick r:id="rId6"/>
            <a:extLst>
              <a:ext uri="{FF2B5EF4-FFF2-40B4-BE49-F238E27FC236}">
                <a16:creationId xmlns:a16="http://schemas.microsoft.com/office/drawing/2014/main" id="{5F546199-A940-FC4B-83FA-E4B880179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69962" y="6268732"/>
            <a:ext cx="805695" cy="339240"/>
          </a:xfrm>
          <a:prstGeom prst="rect">
            <a:avLst/>
          </a:prstGeom>
        </p:spPr>
      </p:pic>
      <p:pic>
        <p:nvPicPr>
          <p:cNvPr id="19" name="Kuva 18">
            <a:hlinkClick r:id="rId9"/>
            <a:extLst>
              <a:ext uri="{FF2B5EF4-FFF2-40B4-BE49-F238E27FC236}">
                <a16:creationId xmlns:a16="http://schemas.microsoft.com/office/drawing/2014/main" id="{D17FF000-2A70-544B-88F3-3CA190915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24223" y="6268732"/>
            <a:ext cx="890505" cy="339240"/>
          </a:xfrm>
          <a:prstGeom prst="rect">
            <a:avLst/>
          </a:prstGeom>
        </p:spPr>
      </p:pic>
      <p:pic>
        <p:nvPicPr>
          <p:cNvPr id="20" name="Kuva 19">
            <a:hlinkClick r:id="rId12"/>
            <a:extLst>
              <a:ext uri="{FF2B5EF4-FFF2-40B4-BE49-F238E27FC236}">
                <a16:creationId xmlns:a16="http://schemas.microsoft.com/office/drawing/2014/main" id="{E15239DD-1607-3E46-82E2-EAE56C761B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22200" y="6268732"/>
            <a:ext cx="964714" cy="339240"/>
          </a:xfrm>
          <a:prstGeom prst="rect">
            <a:avLst/>
          </a:prstGeom>
        </p:spPr>
      </p:pic>
      <p:pic>
        <p:nvPicPr>
          <p:cNvPr id="7" name="Kuva 6">
            <a:hlinkClick r:id="rId15"/>
            <a:extLst>
              <a:ext uri="{FF2B5EF4-FFF2-40B4-BE49-F238E27FC236}">
                <a16:creationId xmlns:a16="http://schemas.microsoft.com/office/drawing/2014/main" id="{3A20B241-B8BA-4D4C-8215-4D2C5439D7B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463294" y="6268732"/>
            <a:ext cx="890506" cy="339240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C4C93765-0386-864A-8AE1-B5B66943D9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r="2714"/>
          <a:stretch/>
        </p:blipFill>
        <p:spPr>
          <a:xfrm>
            <a:off x="8986730" y="2269197"/>
            <a:ext cx="3205270" cy="329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09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00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035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548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799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790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64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99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09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 + otsikko sininen">
    <p:bg>
      <p:bgPr>
        <a:gradFill>
          <a:gsLst>
            <a:gs pos="0">
              <a:schemeClr val="bg2">
                <a:tint val="98000"/>
                <a:satMod val="130000"/>
                <a:shade val="90000"/>
                <a:lumMod val="103000"/>
              </a:schemeClr>
            </a:gs>
            <a:gs pos="51000">
              <a:schemeClr val="bg2">
                <a:shade val="63000"/>
                <a:satMod val="120000"/>
              </a:schemeClr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atunnisteen paikkamerkki 2">
            <a:extLst>
              <a:ext uri="{FF2B5EF4-FFF2-40B4-BE49-F238E27FC236}">
                <a16:creationId xmlns:a16="http://schemas.microsoft.com/office/drawing/2014/main" id="{70B581A1-4E6F-044B-BDD3-EF881978BF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2C844AB-B1C1-0049-A983-EFFB78A64F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1" y="968079"/>
            <a:ext cx="2743200" cy="1258644"/>
          </a:xfrm>
          <a:prstGeom prst="rect">
            <a:avLst/>
          </a:prstGeom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F3F567F2-DFA0-7342-A517-B30E0F86B6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3786856"/>
            <a:ext cx="10515599" cy="151262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napsauttamalla</a:t>
            </a:r>
          </a:p>
        </p:txBody>
      </p:sp>
      <p:sp>
        <p:nvSpPr>
          <p:cNvPr id="9" name="Alaotsikko 2">
            <a:extLst>
              <a:ext uri="{FF2B5EF4-FFF2-40B4-BE49-F238E27FC236}">
                <a16:creationId xmlns:a16="http://schemas.microsoft.com/office/drawing/2014/main" id="{E708DA77-106A-1545-B652-F00D52186D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5486399"/>
            <a:ext cx="10515599" cy="4417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ts val="2260"/>
              </a:lnSpc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888162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890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673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200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150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80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nainen ja lap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C4CAA-3762-0741-BEDF-669A8DD6C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7677" y="701270"/>
            <a:ext cx="4836121" cy="342316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5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5" name="Alaotsikko 2">
            <a:extLst>
              <a:ext uri="{FF2B5EF4-FFF2-40B4-BE49-F238E27FC236}">
                <a16:creationId xmlns:a16="http://schemas.microsoft.com/office/drawing/2014/main" id="{8C887873-4F87-2A43-AC08-A4485D93E2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17677" y="4415481"/>
            <a:ext cx="4836121" cy="1512620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marL="0" indent="0" algn="l">
              <a:lnSpc>
                <a:spcPts val="2260"/>
              </a:lnSpc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4" name="Kuva 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8D99C3E-D1D3-1A4D-B31A-7795EBE4B1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505" y="413842"/>
            <a:ext cx="1729831" cy="793687"/>
          </a:xfrm>
          <a:prstGeom prst="rect">
            <a:avLst/>
          </a:prstGeom>
        </p:spPr>
      </p:pic>
      <p:sp>
        <p:nvSpPr>
          <p:cNvPr id="9" name="Alatunnisteen paikkamerkki 2">
            <a:extLst>
              <a:ext uri="{FF2B5EF4-FFF2-40B4-BE49-F238E27FC236}">
                <a16:creationId xmlns:a16="http://schemas.microsoft.com/office/drawing/2014/main" id="{CCB7DB9F-C6CE-9D48-9DE8-D65830F9DA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28250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senior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CCE18DF3-DFDC-4344-ACB0-5D28152D4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505" y="413842"/>
            <a:ext cx="1729831" cy="793687"/>
          </a:xfrm>
          <a:prstGeom prst="rect">
            <a:avLst/>
          </a:prstGeom>
        </p:spPr>
      </p:pic>
      <p:sp>
        <p:nvSpPr>
          <p:cNvPr id="13" name="Alatunnisteen paikkamerkki 2">
            <a:extLst>
              <a:ext uri="{FF2B5EF4-FFF2-40B4-BE49-F238E27FC236}">
                <a16:creationId xmlns:a16="http://schemas.microsoft.com/office/drawing/2014/main" id="{AF40C8C8-4519-E742-B15A-B2C6B99E5C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/>
          <a:p>
            <a:endParaRPr lang="fi-FI" dirty="0"/>
          </a:p>
        </p:txBody>
      </p:sp>
      <p:sp>
        <p:nvSpPr>
          <p:cNvPr id="17" name="Otsikko 1">
            <a:extLst>
              <a:ext uri="{FF2B5EF4-FFF2-40B4-BE49-F238E27FC236}">
                <a16:creationId xmlns:a16="http://schemas.microsoft.com/office/drawing/2014/main" id="{614ADDEE-C348-A142-BF12-7CA2A231D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7677" y="701270"/>
            <a:ext cx="4836121" cy="342316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5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8" name="Alaotsikko 2">
            <a:extLst>
              <a:ext uri="{FF2B5EF4-FFF2-40B4-BE49-F238E27FC236}">
                <a16:creationId xmlns:a16="http://schemas.microsoft.com/office/drawing/2014/main" id="{7C659608-FF5A-0844-A355-6655849CCBF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17677" y="4415481"/>
            <a:ext cx="4836121" cy="151262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ts val="2260"/>
              </a:lnSpc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736209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hoitaj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CCE18DF3-DFDC-4344-ACB0-5D28152D4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505" y="413842"/>
            <a:ext cx="1729831" cy="793687"/>
          </a:xfrm>
          <a:prstGeom prst="rect">
            <a:avLst/>
          </a:prstGeom>
        </p:spPr>
      </p:pic>
      <p:sp>
        <p:nvSpPr>
          <p:cNvPr id="10" name="Alatunnisteen paikkamerkki 2">
            <a:extLst>
              <a:ext uri="{FF2B5EF4-FFF2-40B4-BE49-F238E27FC236}">
                <a16:creationId xmlns:a16="http://schemas.microsoft.com/office/drawing/2014/main" id="{1E356BC5-6FBE-BB4E-B8B8-390D9894AF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/>
          <a:p>
            <a:endParaRPr lang="fi-FI" dirty="0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27FBF0D9-3C18-4F49-AE80-ECD3F7244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7677" y="701270"/>
            <a:ext cx="4836121" cy="342316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5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4" name="Alaotsikko 2">
            <a:extLst>
              <a:ext uri="{FF2B5EF4-FFF2-40B4-BE49-F238E27FC236}">
                <a16:creationId xmlns:a16="http://schemas.microsoft.com/office/drawing/2014/main" id="{EA21B6E0-7688-DE4C-9620-189C75DE1A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17677" y="4415481"/>
            <a:ext cx="4836121" cy="151262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ts val="2260"/>
              </a:lnSpc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806459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teksti kuvapaik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23072697-FA94-6446-BDEB-672615BF65AB}"/>
              </a:ext>
            </a:extLst>
          </p:cNvPr>
          <p:cNvSpPr/>
          <p:nvPr userDrawn="1"/>
        </p:nvSpPr>
        <p:spPr>
          <a:xfrm>
            <a:off x="6984998" y="0"/>
            <a:ext cx="5207002" cy="6857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Kuvan paikkamerkki 2">
            <a:extLst>
              <a:ext uri="{FF2B5EF4-FFF2-40B4-BE49-F238E27FC236}">
                <a16:creationId xmlns:a16="http://schemas.microsoft.com/office/drawing/2014/main" id="{D5E1D3E0-E066-DF48-B9BA-853A9C6980B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12191999" cy="6857997"/>
          </a:xfrm>
          <a:prstGeom prst="rect">
            <a:avLst/>
          </a:prstGeom>
          <a:solidFill>
            <a:srgbClr val="FFE5E5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424149-35E0-3A46-BE72-260A2AF9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/>
          <a:p>
            <a:fld id="{3CCEC50A-EC5D-6049-A135-EB130C1E40A7}" type="slidenum">
              <a:rPr lang="fi-FI" smtClean="0"/>
              <a:t>‹#›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33A877-3F3A-6C4F-88FC-9A4D79F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C2D53395-D2DF-2145-9417-08B26D11D004}"/>
              </a:ext>
            </a:extLst>
          </p:cNvPr>
          <p:cNvGrpSpPr/>
          <p:nvPr userDrawn="1"/>
        </p:nvGrpSpPr>
        <p:grpSpPr>
          <a:xfrm>
            <a:off x="0" y="3494314"/>
            <a:ext cx="12192000" cy="3363686"/>
            <a:chOff x="0" y="3494314"/>
            <a:chExt cx="12192000" cy="3363686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7ACF5518-E855-B645-A4A1-884F0381E34E}"/>
                </a:ext>
              </a:extLst>
            </p:cNvPr>
            <p:cNvSpPr/>
            <p:nvPr userDrawn="1"/>
          </p:nvSpPr>
          <p:spPr>
            <a:xfrm>
              <a:off x="0" y="3494314"/>
              <a:ext cx="12192000" cy="2733571"/>
            </a:xfrm>
            <a:prstGeom prst="rect">
              <a:avLst/>
            </a:prstGeom>
            <a:blipFill>
              <a:blip r:embed="rId2"/>
              <a:stretch>
                <a:fillRect t="-15088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E1DB615A-D54B-1F44-B670-DE08F4FC8E98}"/>
                </a:ext>
              </a:extLst>
            </p:cNvPr>
            <p:cNvSpPr/>
            <p:nvPr userDrawn="1"/>
          </p:nvSpPr>
          <p:spPr>
            <a:xfrm>
              <a:off x="0" y="6227885"/>
              <a:ext cx="12192000" cy="630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16" name="Otsikko 1">
            <a:extLst>
              <a:ext uri="{FF2B5EF4-FFF2-40B4-BE49-F238E27FC236}">
                <a16:creationId xmlns:a16="http://schemas.microsoft.com/office/drawing/2014/main" id="{5CB55A49-B435-F147-BEF9-58A2ABAB30BA}"/>
              </a:ext>
            </a:extLst>
          </p:cNvPr>
          <p:cNvSpPr txBox="1">
            <a:spLocks/>
          </p:cNvSpPr>
          <p:nvPr userDrawn="1"/>
        </p:nvSpPr>
        <p:spPr>
          <a:xfrm>
            <a:off x="4800600" y="3856191"/>
            <a:ext cx="6553199" cy="17047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22" name="Otsikko 1">
            <a:extLst>
              <a:ext uri="{FF2B5EF4-FFF2-40B4-BE49-F238E27FC236}">
                <a16:creationId xmlns:a16="http://schemas.microsoft.com/office/drawing/2014/main" id="{C63ED6A6-7F9C-034D-B593-150A788209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0600" y="3856191"/>
            <a:ext cx="6553199" cy="122481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23" name="Alaotsikko 2">
            <a:extLst>
              <a:ext uri="{FF2B5EF4-FFF2-40B4-BE49-F238E27FC236}">
                <a16:creationId xmlns:a16="http://schemas.microsoft.com/office/drawing/2014/main" id="{28912AAF-8FBB-9B44-9D8A-2F78AB0823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00600" y="5342021"/>
            <a:ext cx="6553199" cy="115503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ts val="2260"/>
              </a:lnSpc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832659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381972-9CD0-8444-9782-AFD9D3BD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308"/>
            <a:ext cx="9141823" cy="1445241"/>
          </a:xfrm>
          <a:prstGeom prst="rect">
            <a:avLst/>
          </a:prstGeom>
        </p:spPr>
        <p:txBody>
          <a:bodyPr anchor="b"/>
          <a:lstStyle/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B26E5B9-D87A-2546-976B-F366A08F6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1053"/>
            <a:ext cx="10515600" cy="37188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60F440E-8CB7-1649-9F3C-214BB2574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8" y="6301946"/>
            <a:ext cx="2743201" cy="265002"/>
          </a:xfrm>
          <a:prstGeom prst="rect">
            <a:avLst/>
          </a:prstGeom>
        </p:spPr>
        <p:txBody>
          <a:bodyPr/>
          <a:lstStyle/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ECA2F7-CCC7-C941-A264-7A177D54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2FBA1795-2D78-6243-B83D-5CD869E2D4D6}"/>
              </a:ext>
            </a:extLst>
          </p:cNvPr>
          <p:cNvCxnSpPr>
            <a:cxnSpLocks/>
          </p:cNvCxnSpPr>
          <p:nvPr userDrawn="1"/>
        </p:nvCxnSpPr>
        <p:spPr>
          <a:xfrm>
            <a:off x="914399" y="2037712"/>
            <a:ext cx="898770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150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0F21A97-5FC2-2F4C-B06C-A30D520C9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11053"/>
            <a:ext cx="10515600" cy="372022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D76C636-3E1B-3E4B-A36F-31573F7BC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01946"/>
            <a:ext cx="2743200" cy="265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>
                <a:solidFill>
                  <a:schemeClr val="accent5"/>
                </a:solidFill>
              </a:defRPr>
            </a:lvl1pPr>
          </a:lstStyle>
          <a:p>
            <a:fld id="{3CCEC50A-EC5D-6049-A135-EB130C1E40A7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A740146-1687-0847-A20F-74F66D5FB6BF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/>
          <a:stretch/>
        </p:blipFill>
        <p:spPr>
          <a:xfrm>
            <a:off x="10289160" y="457308"/>
            <a:ext cx="1431531" cy="533984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1310F337-A15D-9744-9C8B-E78499924483}"/>
              </a:ext>
            </a:extLst>
          </p:cNvPr>
          <p:cNvSpPr txBox="1"/>
          <p:nvPr userDrawn="1"/>
        </p:nvSpPr>
        <p:spPr>
          <a:xfrm>
            <a:off x="1882942" y="2045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C1678FEA-B54B-2843-957C-94862608B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01946"/>
            <a:ext cx="4114800" cy="265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3" name="Otsikon paikkamerkki 12">
            <a:extLst>
              <a:ext uri="{FF2B5EF4-FFF2-40B4-BE49-F238E27FC236}">
                <a16:creationId xmlns:a16="http://schemas.microsoft.com/office/drawing/2014/main" id="{777E7021-BAAB-2A47-82BA-8EC723405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48354" cy="15285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292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704" r:id="rId32"/>
    <p:sldLayoutId id="2147483705" r:id="rId3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65600" indent="-165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165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165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165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165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57473"/>
            <a:ext cx="1028700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00188"/>
            <a:ext cx="1028700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91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monimuotoisetperheet.fi/ammattilaisille/" TargetMode="Externa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18" Type="http://schemas.openxmlformats.org/officeDocument/2006/relationships/image" Target="../media/image62.png"/><Relationship Id="rId3" Type="http://schemas.openxmlformats.org/officeDocument/2006/relationships/image" Target="../media/image47.svg"/><Relationship Id="rId21" Type="http://schemas.openxmlformats.org/officeDocument/2006/relationships/image" Target="../media/image65.sv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17" Type="http://schemas.openxmlformats.org/officeDocument/2006/relationships/image" Target="../media/image61.sv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59.svg"/><Relationship Id="rId10" Type="http://schemas.openxmlformats.org/officeDocument/2006/relationships/image" Target="../media/image54.png"/><Relationship Id="rId19" Type="http://schemas.openxmlformats.org/officeDocument/2006/relationships/image" Target="../media/image63.sv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58.png"/><Relationship Id="rId22" Type="http://schemas.openxmlformats.org/officeDocument/2006/relationships/image" Target="../media/image66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thl.fi/fi/web/lapset-nuoret-ja-perheet/sote-palvelut/perhekeskus/perhekeskuksen-tehtavat" TargetMode="Externa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lkari.fi/bitstream/handle/10024/143354/URN_ISBN_978-952-343-759-3.pdf?sequence=1" TargetMode="External"/><Relationship Id="rId2" Type="http://schemas.openxmlformats.org/officeDocument/2006/relationships/hyperlink" Target="https://www.julkari.fi/bitstream/handle/10024/137395/TUTI%202019_2_15022019.pdf?sequence=4&amp;isAllowed=y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9.png"/><Relationship Id="rId4" Type="http://schemas.openxmlformats.org/officeDocument/2006/relationships/hyperlink" Target="https://www.lskl.fi/wp-content/uploads/2021/12/14122021PerheidenKohtaamispaikanLaadunVarmistaminenPerheetKeskioon.pdf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skl.fi/wp-content/uploads/2023/06/020623_Jarjestot-osana-perhekeskuksia_arviointityokalu_Perheet-keskioonA4-1.pdf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9.xml"/><Relationship Id="rId18" Type="http://schemas.openxmlformats.org/officeDocument/2006/relationships/slide" Target="slide36.xml"/><Relationship Id="rId26" Type="http://schemas.openxmlformats.org/officeDocument/2006/relationships/slide" Target="slide52.xml"/><Relationship Id="rId3" Type="http://schemas.openxmlformats.org/officeDocument/2006/relationships/slide" Target="slide4.xml"/><Relationship Id="rId21" Type="http://schemas.openxmlformats.org/officeDocument/2006/relationships/slide" Target="slide44.xml"/><Relationship Id="rId34" Type="http://schemas.openxmlformats.org/officeDocument/2006/relationships/image" Target="../media/image37.png"/><Relationship Id="rId7" Type="http://schemas.openxmlformats.org/officeDocument/2006/relationships/slide" Target="slide9.xml"/><Relationship Id="rId12" Type="http://schemas.openxmlformats.org/officeDocument/2006/relationships/slide" Target="slide24.xml"/><Relationship Id="rId17" Type="http://schemas.openxmlformats.org/officeDocument/2006/relationships/slide" Target="slide34.xml"/><Relationship Id="rId25" Type="http://schemas.openxmlformats.org/officeDocument/2006/relationships/slide" Target="slide49.xml"/><Relationship Id="rId33" Type="http://schemas.openxmlformats.org/officeDocument/2006/relationships/slide" Target="slide81.xml"/><Relationship Id="rId2" Type="http://schemas.openxmlformats.org/officeDocument/2006/relationships/slide" Target="slide2.xml"/><Relationship Id="rId16" Type="http://schemas.openxmlformats.org/officeDocument/2006/relationships/slide" Target="slide33.xml"/><Relationship Id="rId20" Type="http://schemas.openxmlformats.org/officeDocument/2006/relationships/slide" Target="slide43.xml"/><Relationship Id="rId29" Type="http://schemas.openxmlformats.org/officeDocument/2006/relationships/slide" Target="slide57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8.xml"/><Relationship Id="rId11" Type="http://schemas.openxmlformats.org/officeDocument/2006/relationships/slide" Target="slide20.xml"/><Relationship Id="rId24" Type="http://schemas.openxmlformats.org/officeDocument/2006/relationships/slide" Target="slide48.xml"/><Relationship Id="rId32" Type="http://schemas.openxmlformats.org/officeDocument/2006/relationships/slide" Target="slide80.xml"/><Relationship Id="rId5" Type="http://schemas.openxmlformats.org/officeDocument/2006/relationships/slide" Target="slide7.xml"/><Relationship Id="rId15" Type="http://schemas.openxmlformats.org/officeDocument/2006/relationships/slide" Target="slide32.xml"/><Relationship Id="rId23" Type="http://schemas.openxmlformats.org/officeDocument/2006/relationships/slide" Target="slide47.xml"/><Relationship Id="rId28" Type="http://schemas.openxmlformats.org/officeDocument/2006/relationships/slide" Target="slide54.xml"/><Relationship Id="rId10" Type="http://schemas.openxmlformats.org/officeDocument/2006/relationships/slide" Target="slide16.xml"/><Relationship Id="rId19" Type="http://schemas.openxmlformats.org/officeDocument/2006/relationships/slide" Target="slide42.xml"/><Relationship Id="rId31" Type="http://schemas.openxmlformats.org/officeDocument/2006/relationships/slide" Target="slide74.xml"/><Relationship Id="rId4" Type="http://schemas.openxmlformats.org/officeDocument/2006/relationships/slide" Target="slide6.xml"/><Relationship Id="rId9" Type="http://schemas.openxmlformats.org/officeDocument/2006/relationships/slide" Target="slide13.xml"/><Relationship Id="rId14" Type="http://schemas.openxmlformats.org/officeDocument/2006/relationships/slide" Target="slide31.xml"/><Relationship Id="rId22" Type="http://schemas.openxmlformats.org/officeDocument/2006/relationships/slide" Target="slide45.xml"/><Relationship Id="rId27" Type="http://schemas.openxmlformats.org/officeDocument/2006/relationships/slide" Target="slide53.xml"/><Relationship Id="rId30" Type="http://schemas.openxmlformats.org/officeDocument/2006/relationships/slide" Target="slide6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innokyla.fi/sites/default/files/2023-03/Perhekeskustoimintasuunnitelma.pdf" TargetMode="Externa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pohde.fi/tietoa-meista/kehittaminen-ja-innovaatiot/kehittamishankkeet/tulevaisuuden-sote-keskus/lasten-nuorten-ja-perheiden-palvelujen-kehittaminen/perhekeskuskehittaminen/" TargetMode="Externa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s://itla.fi/yhteisovaikuttavuus/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lkari.fi/handle/10024/146717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Layout" Target="../diagrams/layout1.xml"/><Relationship Id="rId7" Type="http://schemas.openxmlformats.org/officeDocument/2006/relationships/slide" Target="slide3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6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hyperlink" Target="https://www.kuntaliitto.fi/tietotuotteet-ja-palvelut/verkkojulkaisut/saavutettavuusopas/2-mita-on-saavutettavuus" TargetMode="Externa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hyperlink" Target="https://innokyla.fi/sites/default/files/2023-03/Perhekeskustoimintasuunnitelma.pdf" TargetMode="External"/><Relationship Id="rId13" Type="http://schemas.openxmlformats.org/officeDocument/2006/relationships/image" Target="../media/image36.svg"/><Relationship Id="rId3" Type="http://schemas.openxmlformats.org/officeDocument/2006/relationships/hyperlink" Target="https://www.lskl.fi/wp-content/uploads/2023/06/060623_Perheet-keskioon_Perhekeskuksen-toimintasuunnitelma_pdf.pdf" TargetMode="External"/><Relationship Id="rId7" Type="http://schemas.openxmlformats.org/officeDocument/2006/relationships/hyperlink" Target="https://www.lskl.fi/wp-content/uploads/2021/12/14122021PerheidenKohtaamispaikanLaadunVarmistaminenPerheetKeskioon.pdf" TargetMode="External"/><Relationship Id="rId12" Type="http://schemas.openxmlformats.org/officeDocument/2006/relationships/image" Target="../media/image35.png"/><Relationship Id="rId2" Type="http://schemas.openxmlformats.org/officeDocument/2006/relationships/hyperlink" Target="https://www.julkari.fi/bitstream/handle/10024/141560/URN_ISBN_978-952-343-635-0.pdf?sequence=1&amp;isAllowed=y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julkari.fi/bitstream/handle/10024/143354/URN_ISBN_978-952-343-759-3.pdf?sequence=1" TargetMode="External"/><Relationship Id="rId11" Type="http://schemas.openxmlformats.org/officeDocument/2006/relationships/slide" Target="slide3.xml"/><Relationship Id="rId5" Type="http://schemas.openxmlformats.org/officeDocument/2006/relationships/hyperlink" Target="https://www.julkari.fi/bitstream/handle/10024/137395/TUTI%202019_2_15022019.pdf?sequence=4&amp;isAllowed=y" TargetMode="External"/><Relationship Id="rId10" Type="http://schemas.openxmlformats.org/officeDocument/2006/relationships/hyperlink" Target="https://www.julkari.fi/handle/10024/146717" TargetMode="External"/><Relationship Id="rId4" Type="http://schemas.openxmlformats.org/officeDocument/2006/relationships/hyperlink" Target="https://thl.fi/fi/web/lapset-nuoret-ja-perheet/sote-palvelut/perhekeskus/perhekeskuksen-tehtavat" TargetMode="External"/><Relationship Id="rId9" Type="http://schemas.openxmlformats.org/officeDocument/2006/relationships/hyperlink" Target="https://itla.fi/yhteisovaikuttavuus/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clipart, kuvitus, piirros, animaatio&#10;&#10;Kuvaus luotu automaattisesti">
            <a:extLst>
              <a:ext uri="{FF2B5EF4-FFF2-40B4-BE49-F238E27FC236}">
                <a16:creationId xmlns:a16="http://schemas.microsoft.com/office/drawing/2014/main" id="{E3E5EDF5-D368-CA78-1DC2-B7D97740593B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3"/>
            <a:ext cx="12191999" cy="6857997"/>
          </a:xfr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577DABF-866B-EA99-50A3-C0B11A3E76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6377" y="252321"/>
            <a:ext cx="5220256" cy="1629103"/>
          </a:xfr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fi-FI" dirty="0">
                <a:latin typeface="Arial"/>
                <a:cs typeface="Arial"/>
              </a:rPr>
              <a:t>Perhekeskuskehittämisen työkalu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5686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"/>
    </mc:Choice>
    <mc:Fallback xmlns="">
      <p:transition spd="slow" advTm="28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CCEC50A-EC5D-6049-A135-EB130C1E40A7}" type="slidenum">
              <a:rPr lang="fi-FI" smtClean="0"/>
              <a:pPr>
                <a:spcAft>
                  <a:spcPts val="600"/>
                </a:spcAft>
              </a:pPr>
              <a:t>10</a:t>
            </a:fld>
            <a:endParaRPr lang="fi-FI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838200" y="727136"/>
            <a:ext cx="9129963" cy="1445241"/>
          </a:xfrm>
        </p:spPr>
        <p:txBody>
          <a:bodyPr anchor="b">
            <a:normAutofit fontScale="90000"/>
          </a:bodyPr>
          <a:lstStyle/>
          <a:p>
            <a:r>
              <a:rPr lang="fi-FI" sz="3600" dirty="0"/>
              <a:t>Perhekeskus verkostoi ja yhteensovittaa lapsiperheiden palvelut</a:t>
            </a:r>
            <a:br>
              <a:rPr lang="fi-FI" sz="3100" dirty="0"/>
            </a:br>
            <a:endParaRPr lang="fi-FI" sz="3100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13"/>
          </p:nvPr>
        </p:nvSpPr>
        <p:spPr>
          <a:xfrm>
            <a:off x="839788" y="2109650"/>
            <a:ext cx="5256212" cy="4067312"/>
          </a:xfrm>
        </p:spPr>
        <p:txBody>
          <a:bodyPr wrap="square"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Perhekeskus sisältää lapsille, nuorille ja perheille suunnatun hyvinvointia, kasvua ja kehitystä edistävän toiminnan sekä varhaisen tuen, hoidon ja kuntoutuksen palvelut.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Hyvinvointialueiden järjestämisvastuulla olevat lasten, nuorten ja perheiden palvelut toimivat kiinteässä yhteistyössä erityisen vaativien palvelujen kanssa (lakiluonnos sosiaali- ja terveydenhuollon järjestämisestä 36 §).</a:t>
            </a:r>
          </a:p>
          <a:p>
            <a:endParaRPr lang="fi-FI" b="1" dirty="0"/>
          </a:p>
          <a:p>
            <a:pPr algn="ctr"/>
            <a:r>
              <a:rPr lang="fi-FI" b="1" dirty="0"/>
              <a:t>Perhekeskuksen palvelut toimivat ja niitä johdetaan yhtenä kokonaisuutena</a:t>
            </a:r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F1BD3BD-66E9-0C59-4323-5CAA6E3F5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048" y="2109650"/>
            <a:ext cx="4972433" cy="3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93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11</a:t>
            </a:fld>
            <a:endParaRPr lang="fi-FI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Perhekeskus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Ehkäisee hyvinvointi- ja terveysongelmia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Vahvistaa perheiden varhaista tukea ja hoitoa 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Tarjoaa vertaistukea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Hillitsee eriarvoistumista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Hillitsee korjaavien palvelujen kustannusten kasvua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Edistää monitoimijaista yhteistä työtä. </a:t>
            </a:r>
          </a:p>
          <a:p>
            <a:endParaRPr lang="fi-FI" dirty="0"/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277A3D5F-D9E8-AE46-7669-C60AF8FC4F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68654"/>
            <a:ext cx="5181600" cy="374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35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12</a:t>
            </a:fld>
            <a:endParaRPr lang="fi-FI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662152" y="457308"/>
            <a:ext cx="9306011" cy="1445241"/>
          </a:xfrm>
        </p:spPr>
        <p:txBody>
          <a:bodyPr>
            <a:normAutofit/>
          </a:bodyPr>
          <a:lstStyle/>
          <a:p>
            <a:r>
              <a:rPr lang="fi-FI" sz="3600" dirty="0"/>
              <a:t>Perhekeskus kattaa nämä palvelut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13"/>
          </p:nvPr>
        </p:nvSpPr>
        <p:spPr>
          <a:xfrm>
            <a:off x="662152" y="2109650"/>
            <a:ext cx="5917324" cy="4457298"/>
          </a:xfrm>
        </p:spPr>
        <p:txBody>
          <a:bodyPr>
            <a:noAutofit/>
          </a:bodyPr>
          <a:lstStyle/>
          <a:p>
            <a:r>
              <a:rPr lang="fi-FI" sz="1400" b="1" dirty="0"/>
              <a:t>Hyvinvointialueet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/>
              <a:t>lasten, nuorten ja perheiden perustason sosiaali- ja terveyspalvelut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 err="1"/>
              <a:t>erityis</a:t>
            </a:r>
            <a:r>
              <a:rPr lang="fi-FI" sz="1400" dirty="0"/>
              <a:t>- ja vaativan tason palvelut </a:t>
            </a:r>
          </a:p>
          <a:p>
            <a:r>
              <a:rPr lang="fi-FI" sz="1400" b="1" dirty="0"/>
              <a:t>Kunnat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/>
              <a:t>sivistystoimi sekä kuntien muut palvelut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/>
              <a:t>kuntien terveyttä ja hyvinvointia edistävä toiminta</a:t>
            </a:r>
          </a:p>
          <a:p>
            <a:r>
              <a:rPr lang="fi-FI" sz="1400" b="1" dirty="0"/>
              <a:t>Muut toimijat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/>
              <a:t>järjestöjen ja seurakuntien palvelut ja toiminta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/>
              <a:t>ammatillinen koulutus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/>
              <a:t>Kelan etuudet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4A3F907C-601B-55EB-88DB-654C64DF49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44033" y="2109650"/>
            <a:ext cx="4332804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2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35FC5A82-6298-D4D6-A708-4C4C90D11D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i-FI" sz="1600" dirty="0"/>
              <a:t>Monimuotoisten perheiden kanssa toimiessa ammattilaisille pätevät samat periaatteet kuin minkä tahansa perheen osalta. </a:t>
            </a:r>
          </a:p>
          <a:p>
            <a:pPr lvl="1"/>
            <a:r>
              <a:rPr lang="fi-FI" sz="1400" dirty="0"/>
              <a:t>Usein on kuitenkin hyödyllistä tietää hieman lisää siitä, minkälaisia kysymyksiä asiakkaan perhemuotoon voi liittyä. </a:t>
            </a:r>
          </a:p>
          <a:p>
            <a:r>
              <a:rPr lang="fi-FI" sz="1600" dirty="0"/>
              <a:t>Monimuotoiset perheet –verkosto on koonnut kattavan paketin erilaisista perheistä ja mitä perhemuodosta olisi hyvä ammattilaisten tietää.</a:t>
            </a:r>
          </a:p>
          <a:p>
            <a:pPr lvl="1"/>
            <a:r>
              <a:rPr lang="fi-FI" sz="1400" dirty="0">
                <a:hlinkClick r:id="rId2"/>
              </a:rPr>
              <a:t>https://www.monimuotoisetperheet.fi/ammattilaisille/</a:t>
            </a:r>
            <a:endParaRPr lang="fi-FI" sz="1400" dirty="0"/>
          </a:p>
          <a:p>
            <a:pPr lvl="1"/>
            <a:endParaRPr lang="fi-FI" sz="1400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DCF7B9C-A66C-6DDF-F68D-225D7A79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13</a:t>
            </a:fld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06404BAE-B3A6-56CD-9070-F610F23E7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Perhekeskuksessa kohdataan monenlaisia perheitä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32DB84E-48D2-1A31-6E5E-A5481FD0B9B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Perhekeskuksessa ja sen verkostoissa kohdataan erilaisia perheitä.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Oikeudenmukainen, ennakkoluuloton ja perheiden taustaa kunnioittava kohtaaminen eri palveluissa on tärkeää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Monimuotoisia perheitä yhdistää se, että oma perhe ei sovi siihen, mitä ympäröivä yhteisö ja yhteiskunta usein olettavat.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Erilaiset perhetilanteet saattavat herättää hämmennystä myös lasten, nuorten ja perheiden palveluissa.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B7BDDE14-42B5-9E1A-4933-E211ACBEE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5" y="5412759"/>
            <a:ext cx="1704975" cy="144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95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FDD47488-B418-33FB-124F-9F5A8CED3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14</a:t>
            </a:fld>
            <a:endParaRPr lang="fi-FI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971D6FE4-B978-26BF-C722-AA6CA254C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9CF29C22-5CD9-9922-A421-A57143EE2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69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30091" y="2504322"/>
            <a:ext cx="2835735" cy="2394882"/>
            <a:chOff x="0" y="0"/>
            <a:chExt cx="96242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2421" cy="812800"/>
            </a:xfrm>
            <a:custGeom>
              <a:avLst/>
              <a:gdLst/>
              <a:ahLst/>
              <a:cxnLst/>
              <a:rect l="l" t="t" r="r" b="b"/>
              <a:pathLst>
                <a:path w="962421" h="812800">
                  <a:moveTo>
                    <a:pt x="481211" y="0"/>
                  </a:moveTo>
                  <a:cubicBezTo>
                    <a:pt x="215445" y="0"/>
                    <a:pt x="0" y="181951"/>
                    <a:pt x="0" y="406400"/>
                  </a:cubicBezTo>
                  <a:cubicBezTo>
                    <a:pt x="0" y="630849"/>
                    <a:pt x="215445" y="812800"/>
                    <a:pt x="481211" y="812800"/>
                  </a:cubicBezTo>
                  <a:cubicBezTo>
                    <a:pt x="746976" y="812800"/>
                    <a:pt x="962421" y="630849"/>
                    <a:pt x="962421" y="406400"/>
                  </a:cubicBezTo>
                  <a:cubicBezTo>
                    <a:pt x="962421" y="181951"/>
                    <a:pt x="746976" y="0"/>
                    <a:pt x="4812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3989E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90227" y="38100"/>
              <a:ext cx="781967" cy="69850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 defTabSz="857250">
                <a:lnSpc>
                  <a:spcPts val="2024"/>
                </a:lnSpc>
              </a:pPr>
              <a:endParaRPr sz="1688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09800" y="3822094"/>
            <a:ext cx="2057400" cy="724002"/>
            <a:chOff x="0" y="0"/>
            <a:chExt cx="928665" cy="3267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28665" cy="326799"/>
            </a:xfrm>
            <a:custGeom>
              <a:avLst/>
              <a:gdLst/>
              <a:ahLst/>
              <a:cxnLst/>
              <a:rect l="l" t="t" r="r" b="b"/>
              <a:pathLst>
                <a:path w="928665" h="326799">
                  <a:moveTo>
                    <a:pt x="0" y="0"/>
                  </a:moveTo>
                  <a:lnTo>
                    <a:pt x="928665" y="0"/>
                  </a:lnTo>
                  <a:lnTo>
                    <a:pt x="928665" y="326799"/>
                  </a:lnTo>
                  <a:lnTo>
                    <a:pt x="0" y="326799"/>
                  </a:lnTo>
                  <a:close/>
                </a:path>
              </a:pathLst>
            </a:custGeom>
            <a:solidFill>
              <a:srgbClr val="03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28665" cy="364899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 defTabSz="857250">
                <a:lnSpc>
                  <a:spcPts val="2024"/>
                </a:lnSpc>
              </a:pPr>
              <a:endParaRPr sz="1688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70149" y="3413069"/>
            <a:ext cx="3318932" cy="3320828"/>
          </a:xfrm>
          <a:custGeom>
            <a:avLst/>
            <a:gdLst/>
            <a:ahLst/>
            <a:cxnLst/>
            <a:rect l="l" t="t" r="r" b="b"/>
            <a:pathLst>
              <a:path w="3540194" h="3542217">
                <a:moveTo>
                  <a:pt x="0" y="0"/>
                </a:moveTo>
                <a:lnTo>
                  <a:pt x="3540194" y="0"/>
                </a:lnTo>
                <a:lnTo>
                  <a:pt x="3540194" y="3542217"/>
                </a:lnTo>
                <a:lnTo>
                  <a:pt x="0" y="35422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159119" y="5815474"/>
            <a:ext cx="2564577" cy="892750"/>
            <a:chOff x="0" y="0"/>
            <a:chExt cx="1119909" cy="38984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19909" cy="389849"/>
            </a:xfrm>
            <a:custGeom>
              <a:avLst/>
              <a:gdLst/>
              <a:ahLst/>
              <a:cxnLst/>
              <a:rect l="l" t="t" r="r" b="b"/>
              <a:pathLst>
                <a:path w="1119909" h="389849">
                  <a:moveTo>
                    <a:pt x="0" y="0"/>
                  </a:moveTo>
                  <a:lnTo>
                    <a:pt x="1119909" y="0"/>
                  </a:lnTo>
                  <a:lnTo>
                    <a:pt x="1119909" y="389849"/>
                  </a:lnTo>
                  <a:lnTo>
                    <a:pt x="0" y="389849"/>
                  </a:lnTo>
                  <a:close/>
                </a:path>
              </a:pathLst>
            </a:custGeom>
            <a:solidFill>
              <a:srgbClr val="03989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19909" cy="427949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 defTabSz="857250">
                <a:lnSpc>
                  <a:spcPts val="2024"/>
                </a:lnSpc>
              </a:pPr>
              <a:endParaRPr sz="1688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9934994" y="5582490"/>
            <a:ext cx="2243716" cy="1191209"/>
          </a:xfrm>
          <a:custGeom>
            <a:avLst/>
            <a:gdLst/>
            <a:ahLst/>
            <a:cxnLst/>
            <a:rect l="l" t="t" r="r" b="b"/>
            <a:pathLst>
              <a:path w="2393297" h="1270623">
                <a:moveTo>
                  <a:pt x="0" y="0"/>
                </a:moveTo>
                <a:lnTo>
                  <a:pt x="2393296" y="0"/>
                </a:lnTo>
                <a:lnTo>
                  <a:pt x="2393296" y="1270623"/>
                </a:lnTo>
                <a:lnTo>
                  <a:pt x="0" y="12706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grpSp>
        <p:nvGrpSpPr>
          <p:cNvPr id="13" name="Group 13"/>
          <p:cNvGrpSpPr/>
          <p:nvPr/>
        </p:nvGrpSpPr>
        <p:grpSpPr>
          <a:xfrm>
            <a:off x="7083754" y="5396989"/>
            <a:ext cx="2229196" cy="812488"/>
            <a:chOff x="0" y="0"/>
            <a:chExt cx="980434" cy="35734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80434" cy="357344"/>
            </a:xfrm>
            <a:custGeom>
              <a:avLst/>
              <a:gdLst/>
              <a:ahLst/>
              <a:cxnLst/>
              <a:rect l="l" t="t" r="r" b="b"/>
              <a:pathLst>
                <a:path w="980434" h="357344">
                  <a:moveTo>
                    <a:pt x="0" y="0"/>
                  </a:moveTo>
                  <a:lnTo>
                    <a:pt x="980434" y="0"/>
                  </a:lnTo>
                  <a:lnTo>
                    <a:pt x="980434" y="357344"/>
                  </a:lnTo>
                  <a:lnTo>
                    <a:pt x="0" y="357344"/>
                  </a:lnTo>
                  <a:close/>
                </a:path>
              </a:pathLst>
            </a:custGeom>
            <a:solidFill>
              <a:srgbClr val="03989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980434" cy="395445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 defTabSz="857250">
                <a:lnSpc>
                  <a:spcPts val="2024"/>
                </a:lnSpc>
              </a:pPr>
              <a:endParaRPr sz="1688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919632" y="1303270"/>
            <a:ext cx="2239504" cy="805998"/>
            <a:chOff x="0" y="0"/>
            <a:chExt cx="997729" cy="35908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97729" cy="359083"/>
            </a:xfrm>
            <a:custGeom>
              <a:avLst/>
              <a:gdLst/>
              <a:ahLst/>
              <a:cxnLst/>
              <a:rect l="l" t="t" r="r" b="b"/>
              <a:pathLst>
                <a:path w="997729" h="359083">
                  <a:moveTo>
                    <a:pt x="0" y="0"/>
                  </a:moveTo>
                  <a:lnTo>
                    <a:pt x="997729" y="0"/>
                  </a:lnTo>
                  <a:lnTo>
                    <a:pt x="997729" y="359083"/>
                  </a:lnTo>
                  <a:lnTo>
                    <a:pt x="0" y="359083"/>
                  </a:lnTo>
                  <a:close/>
                </a:path>
              </a:pathLst>
            </a:custGeom>
            <a:solidFill>
              <a:srgbClr val="03989E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997729" cy="397183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 defTabSz="857250">
                <a:lnSpc>
                  <a:spcPts val="2024"/>
                </a:lnSpc>
              </a:pPr>
              <a:endParaRPr sz="1688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777242" y="2545526"/>
            <a:ext cx="2622470" cy="1103150"/>
            <a:chOff x="0" y="0"/>
            <a:chExt cx="1300664" cy="54712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00664" cy="547128"/>
            </a:xfrm>
            <a:custGeom>
              <a:avLst/>
              <a:gdLst/>
              <a:ahLst/>
              <a:cxnLst/>
              <a:rect l="l" t="t" r="r" b="b"/>
              <a:pathLst>
                <a:path w="1300664" h="547128">
                  <a:moveTo>
                    <a:pt x="0" y="0"/>
                  </a:moveTo>
                  <a:lnTo>
                    <a:pt x="1300664" y="0"/>
                  </a:lnTo>
                  <a:lnTo>
                    <a:pt x="1300664" y="547128"/>
                  </a:lnTo>
                  <a:lnTo>
                    <a:pt x="0" y="547128"/>
                  </a:lnTo>
                  <a:close/>
                </a:path>
              </a:pathLst>
            </a:custGeom>
            <a:solidFill>
              <a:srgbClr val="03989E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300664" cy="585228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 defTabSz="857250">
                <a:lnSpc>
                  <a:spcPts val="2024"/>
                </a:lnSpc>
              </a:pPr>
              <a:endParaRPr sz="1688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7681299" y="4422631"/>
            <a:ext cx="1104555" cy="975127"/>
          </a:xfrm>
          <a:custGeom>
            <a:avLst/>
            <a:gdLst/>
            <a:ahLst/>
            <a:cxnLst/>
            <a:rect l="l" t="t" r="r" b="b"/>
            <a:pathLst>
              <a:path w="1178192" h="1040135">
                <a:moveTo>
                  <a:pt x="0" y="0"/>
                </a:moveTo>
                <a:lnTo>
                  <a:pt x="1178192" y="0"/>
                </a:lnTo>
                <a:lnTo>
                  <a:pt x="1178192" y="1040135"/>
                </a:lnTo>
                <a:lnTo>
                  <a:pt x="0" y="10401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859778" y="63652"/>
            <a:ext cx="3318932" cy="3320828"/>
          </a:xfrm>
          <a:custGeom>
            <a:avLst/>
            <a:gdLst/>
            <a:ahLst/>
            <a:cxnLst/>
            <a:rect l="l" t="t" r="r" b="b"/>
            <a:pathLst>
              <a:path w="3540194" h="3542217">
                <a:moveTo>
                  <a:pt x="0" y="0"/>
                </a:moveTo>
                <a:lnTo>
                  <a:pt x="3540194" y="0"/>
                </a:lnTo>
                <a:lnTo>
                  <a:pt x="3540194" y="3542216"/>
                </a:lnTo>
                <a:lnTo>
                  <a:pt x="0" y="3542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9042688" flipV="1">
            <a:off x="4141771" y="3772796"/>
            <a:ext cx="562559" cy="158923"/>
          </a:xfrm>
          <a:custGeom>
            <a:avLst/>
            <a:gdLst/>
            <a:ahLst/>
            <a:cxnLst/>
            <a:rect l="l" t="t" r="r" b="b"/>
            <a:pathLst>
              <a:path w="600063" h="169518">
                <a:moveTo>
                  <a:pt x="0" y="169518"/>
                </a:moveTo>
                <a:lnTo>
                  <a:pt x="600063" y="169518"/>
                </a:lnTo>
                <a:lnTo>
                  <a:pt x="600063" y="0"/>
                </a:lnTo>
                <a:lnTo>
                  <a:pt x="0" y="0"/>
                </a:lnTo>
                <a:lnTo>
                  <a:pt x="0" y="16951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9383041" flipH="1" flipV="1">
            <a:off x="7269046" y="3018905"/>
            <a:ext cx="640610" cy="180972"/>
          </a:xfrm>
          <a:custGeom>
            <a:avLst/>
            <a:gdLst/>
            <a:ahLst/>
            <a:cxnLst/>
            <a:rect l="l" t="t" r="r" b="b"/>
            <a:pathLst>
              <a:path w="683317" h="193037">
                <a:moveTo>
                  <a:pt x="683316" y="193037"/>
                </a:moveTo>
                <a:lnTo>
                  <a:pt x="0" y="193037"/>
                </a:lnTo>
                <a:lnTo>
                  <a:pt x="0" y="0"/>
                </a:lnTo>
                <a:lnTo>
                  <a:pt x="683316" y="0"/>
                </a:lnTo>
                <a:lnTo>
                  <a:pt x="683316" y="19303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8495643" flipV="1">
            <a:off x="5021681" y="4874918"/>
            <a:ext cx="598326" cy="169027"/>
          </a:xfrm>
          <a:custGeom>
            <a:avLst/>
            <a:gdLst/>
            <a:ahLst/>
            <a:cxnLst/>
            <a:rect l="l" t="t" r="r" b="b"/>
            <a:pathLst>
              <a:path w="638214" h="180295">
                <a:moveTo>
                  <a:pt x="0" y="180295"/>
                </a:moveTo>
                <a:lnTo>
                  <a:pt x="638213" y="180295"/>
                </a:lnTo>
                <a:lnTo>
                  <a:pt x="638213" y="0"/>
                </a:lnTo>
                <a:lnTo>
                  <a:pt x="0" y="0"/>
                </a:lnTo>
                <a:lnTo>
                  <a:pt x="0" y="18029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7977040" flipH="1" flipV="1">
            <a:off x="6532424" y="4912780"/>
            <a:ext cx="640024" cy="180807"/>
          </a:xfrm>
          <a:custGeom>
            <a:avLst/>
            <a:gdLst/>
            <a:ahLst/>
            <a:cxnLst/>
            <a:rect l="l" t="t" r="r" b="b"/>
            <a:pathLst>
              <a:path w="682692" h="192861">
                <a:moveTo>
                  <a:pt x="682693" y="192861"/>
                </a:moveTo>
                <a:lnTo>
                  <a:pt x="0" y="192861"/>
                </a:lnTo>
                <a:lnTo>
                  <a:pt x="0" y="0"/>
                </a:lnTo>
                <a:lnTo>
                  <a:pt x="682693" y="0"/>
                </a:lnTo>
                <a:lnTo>
                  <a:pt x="682693" y="19286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5565613">
            <a:off x="5832942" y="2280776"/>
            <a:ext cx="434923" cy="221436"/>
          </a:xfrm>
          <a:custGeom>
            <a:avLst/>
            <a:gdLst/>
            <a:ahLst/>
            <a:cxnLst/>
            <a:rect l="l" t="t" r="r" b="b"/>
            <a:pathLst>
              <a:path w="463918" h="236198">
                <a:moveTo>
                  <a:pt x="0" y="0"/>
                </a:moveTo>
                <a:lnTo>
                  <a:pt x="463918" y="0"/>
                </a:lnTo>
                <a:lnTo>
                  <a:pt x="463918" y="236197"/>
                </a:lnTo>
                <a:lnTo>
                  <a:pt x="0" y="2361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68309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7415919" y="4546096"/>
            <a:ext cx="395085" cy="161259"/>
          </a:xfrm>
          <a:custGeom>
            <a:avLst/>
            <a:gdLst/>
            <a:ahLst/>
            <a:cxnLst/>
            <a:rect l="l" t="t" r="r" b="b"/>
            <a:pathLst>
              <a:path w="421424" h="172010">
                <a:moveTo>
                  <a:pt x="0" y="0"/>
                </a:moveTo>
                <a:lnTo>
                  <a:pt x="421423" y="0"/>
                </a:lnTo>
                <a:lnTo>
                  <a:pt x="421423" y="172010"/>
                </a:lnTo>
                <a:lnTo>
                  <a:pt x="0" y="1720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590" b="-590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517" y="26542"/>
            <a:ext cx="2243716" cy="1191209"/>
          </a:xfrm>
          <a:custGeom>
            <a:avLst/>
            <a:gdLst/>
            <a:ahLst/>
            <a:cxnLst/>
            <a:rect l="l" t="t" r="r" b="b"/>
            <a:pathLst>
              <a:path w="2393297" h="1270623">
                <a:moveTo>
                  <a:pt x="0" y="0"/>
                </a:moveTo>
                <a:lnTo>
                  <a:pt x="2393297" y="0"/>
                </a:lnTo>
                <a:lnTo>
                  <a:pt x="2393297" y="1270622"/>
                </a:lnTo>
                <a:lnTo>
                  <a:pt x="0" y="1270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3377723" y="4881913"/>
            <a:ext cx="1810769" cy="898800"/>
          </a:xfrm>
          <a:custGeom>
            <a:avLst/>
            <a:gdLst/>
            <a:ahLst/>
            <a:cxnLst/>
            <a:rect l="l" t="t" r="r" b="b"/>
            <a:pathLst>
              <a:path w="1931487" h="958720">
                <a:moveTo>
                  <a:pt x="0" y="0"/>
                </a:moveTo>
                <a:lnTo>
                  <a:pt x="1931487" y="0"/>
                </a:lnTo>
                <a:lnTo>
                  <a:pt x="1931487" y="958720"/>
                </a:lnTo>
                <a:lnTo>
                  <a:pt x="0" y="9587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2587934" y="2782194"/>
            <a:ext cx="1262442" cy="1095870"/>
          </a:xfrm>
          <a:custGeom>
            <a:avLst/>
            <a:gdLst/>
            <a:ahLst/>
            <a:cxnLst/>
            <a:rect l="l" t="t" r="r" b="b"/>
            <a:pathLst>
              <a:path w="1346605" h="1168928">
                <a:moveTo>
                  <a:pt x="0" y="0"/>
                </a:moveTo>
                <a:lnTo>
                  <a:pt x="1346606" y="0"/>
                </a:lnTo>
                <a:lnTo>
                  <a:pt x="1346606" y="1168928"/>
                </a:lnTo>
                <a:lnTo>
                  <a:pt x="0" y="11689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8045365" y="977324"/>
            <a:ext cx="1618207" cy="1526998"/>
          </a:xfrm>
          <a:custGeom>
            <a:avLst/>
            <a:gdLst/>
            <a:ahLst/>
            <a:cxnLst/>
            <a:rect l="l" t="t" r="r" b="b"/>
            <a:pathLst>
              <a:path w="1726087" h="1628798">
                <a:moveTo>
                  <a:pt x="0" y="0"/>
                </a:moveTo>
                <a:lnTo>
                  <a:pt x="1726086" y="0"/>
                </a:lnTo>
                <a:lnTo>
                  <a:pt x="1726086" y="1628798"/>
                </a:lnTo>
                <a:lnTo>
                  <a:pt x="0" y="16287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9042688" flipV="1">
            <a:off x="4570384" y="2707672"/>
            <a:ext cx="527590" cy="149045"/>
          </a:xfrm>
          <a:custGeom>
            <a:avLst/>
            <a:gdLst/>
            <a:ahLst/>
            <a:cxnLst/>
            <a:rect l="l" t="t" r="r" b="b"/>
            <a:pathLst>
              <a:path w="562763" h="158981">
                <a:moveTo>
                  <a:pt x="0" y="158981"/>
                </a:moveTo>
                <a:lnTo>
                  <a:pt x="562763" y="158981"/>
                </a:lnTo>
                <a:lnTo>
                  <a:pt x="562763" y="0"/>
                </a:lnTo>
                <a:lnTo>
                  <a:pt x="0" y="0"/>
                </a:lnTo>
                <a:lnTo>
                  <a:pt x="0" y="15898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35" name="Group 35"/>
          <p:cNvGrpSpPr/>
          <p:nvPr/>
        </p:nvGrpSpPr>
        <p:grpSpPr>
          <a:xfrm>
            <a:off x="2338146" y="1898522"/>
            <a:ext cx="2057400" cy="724002"/>
            <a:chOff x="0" y="0"/>
            <a:chExt cx="928665" cy="32679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28665" cy="326799"/>
            </a:xfrm>
            <a:custGeom>
              <a:avLst/>
              <a:gdLst/>
              <a:ahLst/>
              <a:cxnLst/>
              <a:rect l="l" t="t" r="r" b="b"/>
              <a:pathLst>
                <a:path w="928665" h="326799">
                  <a:moveTo>
                    <a:pt x="0" y="0"/>
                  </a:moveTo>
                  <a:lnTo>
                    <a:pt x="928665" y="0"/>
                  </a:lnTo>
                  <a:lnTo>
                    <a:pt x="928665" y="326799"/>
                  </a:lnTo>
                  <a:lnTo>
                    <a:pt x="0" y="326799"/>
                  </a:lnTo>
                  <a:close/>
                </a:path>
              </a:pathLst>
            </a:custGeom>
            <a:solidFill>
              <a:srgbClr val="03989E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928665" cy="364899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 defTabSz="857250">
                <a:lnSpc>
                  <a:spcPts val="2024"/>
                </a:lnSpc>
              </a:pPr>
              <a:endParaRPr sz="1688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8" name="Freeform 38"/>
          <p:cNvSpPr/>
          <p:nvPr/>
        </p:nvSpPr>
        <p:spPr>
          <a:xfrm>
            <a:off x="2773319" y="728834"/>
            <a:ext cx="1081298" cy="1022824"/>
          </a:xfrm>
          <a:custGeom>
            <a:avLst/>
            <a:gdLst/>
            <a:ahLst/>
            <a:cxnLst/>
            <a:rect l="l" t="t" r="r" b="b"/>
            <a:pathLst>
              <a:path w="1153385" h="1107250">
                <a:moveTo>
                  <a:pt x="0" y="0"/>
                </a:moveTo>
                <a:lnTo>
                  <a:pt x="1153385" y="0"/>
                </a:lnTo>
                <a:lnTo>
                  <a:pt x="1153385" y="1107250"/>
                </a:lnTo>
                <a:lnTo>
                  <a:pt x="0" y="11072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pic>
        <p:nvPicPr>
          <p:cNvPr id="39" name="Picture 39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5258199" y="318228"/>
            <a:ext cx="1396407" cy="1061270"/>
          </a:xfrm>
          <a:prstGeom prst="rect">
            <a:avLst/>
          </a:prstGeom>
        </p:spPr>
      </p:pic>
      <p:sp>
        <p:nvSpPr>
          <p:cNvPr id="40" name="TextBox 40"/>
          <p:cNvSpPr txBox="1"/>
          <p:nvPr/>
        </p:nvSpPr>
        <p:spPr>
          <a:xfrm>
            <a:off x="4763197" y="3408351"/>
            <a:ext cx="2652722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57250">
              <a:lnSpc>
                <a:spcPts val="1666"/>
              </a:lnSpc>
            </a:pPr>
            <a:r>
              <a:rPr lang="en-US" sz="1602">
                <a:solidFill>
                  <a:srgbClr val="0B416D"/>
                </a:solidFill>
                <a:latin typeface="Open Sans Extra Bold"/>
              </a:rPr>
              <a:t>PERHEKESKUS-</a:t>
            </a:r>
          </a:p>
          <a:p>
            <a:pPr algn="ctr" defTabSz="857250">
              <a:lnSpc>
                <a:spcPts val="1666"/>
              </a:lnSpc>
            </a:pPr>
            <a:r>
              <a:rPr lang="en-US" sz="1602">
                <a:solidFill>
                  <a:srgbClr val="0B416D"/>
                </a:solidFill>
                <a:latin typeface="Open Sans Extra Bold"/>
              </a:rPr>
              <a:t>TOIMINNASSA</a:t>
            </a:r>
          </a:p>
          <a:p>
            <a:pPr algn="ctr" defTabSz="857250">
              <a:lnSpc>
                <a:spcPts val="1666"/>
              </a:lnSpc>
            </a:pPr>
            <a:r>
              <a:rPr lang="en-US" sz="1602">
                <a:solidFill>
                  <a:srgbClr val="0B416D"/>
                </a:solidFill>
                <a:latin typeface="Open Sans Extra Bold"/>
              </a:rPr>
              <a:t>HUOMIOITAVAA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338146" y="3999405"/>
            <a:ext cx="1800709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57250">
              <a:lnSpc>
                <a:spcPts val="1559"/>
              </a:lnSpc>
            </a:pPr>
            <a:r>
              <a:rPr lang="en-US" sz="1499">
                <a:solidFill>
                  <a:srgbClr val="FFFFFF"/>
                </a:solidFill>
                <a:latin typeface="Now Bold"/>
              </a:rPr>
              <a:t>Osallisuus perhekeskuksessa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427981" y="5932597"/>
            <a:ext cx="186130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57250">
              <a:lnSpc>
                <a:spcPts val="1559"/>
              </a:lnSpc>
            </a:pPr>
            <a:r>
              <a:rPr lang="en-US" sz="1499" dirty="0" err="1">
                <a:solidFill>
                  <a:srgbClr val="FFFFFF"/>
                </a:solidFill>
                <a:latin typeface="Now Bold"/>
              </a:rPr>
              <a:t>Yhteistyörakenteet</a:t>
            </a:r>
            <a:r>
              <a:rPr lang="en-US" sz="1499" dirty="0">
                <a:solidFill>
                  <a:srgbClr val="FFFFFF"/>
                </a:solidFill>
                <a:latin typeface="Now Bold"/>
              </a:rPr>
              <a:t> ja -</a:t>
            </a:r>
            <a:r>
              <a:rPr lang="en-US" sz="1499" dirty="0" err="1">
                <a:solidFill>
                  <a:srgbClr val="FFFFFF"/>
                </a:solidFill>
                <a:latin typeface="Now Bold"/>
              </a:rPr>
              <a:t>käytänteet</a:t>
            </a:r>
            <a:r>
              <a:rPr lang="en-US" sz="1499" dirty="0">
                <a:solidFill>
                  <a:srgbClr val="FFFFFF"/>
                </a:solidFill>
                <a:latin typeface="Now Bold"/>
              </a:rPr>
              <a:t> </a:t>
            </a:r>
            <a:r>
              <a:rPr lang="en-US" sz="1499" dirty="0" err="1">
                <a:solidFill>
                  <a:srgbClr val="FFFFFF"/>
                </a:solidFill>
                <a:latin typeface="Now Bold"/>
              </a:rPr>
              <a:t>sekä</a:t>
            </a:r>
            <a:r>
              <a:rPr lang="en-US" sz="1499" dirty="0">
                <a:solidFill>
                  <a:srgbClr val="FFFFFF"/>
                </a:solidFill>
                <a:latin typeface="Now Bold"/>
              </a:rPr>
              <a:t> </a:t>
            </a:r>
            <a:r>
              <a:rPr lang="en-US" sz="1499" dirty="0" err="1">
                <a:solidFill>
                  <a:srgbClr val="FFFFFF"/>
                </a:solidFill>
                <a:latin typeface="Now Bold"/>
              </a:rPr>
              <a:t>sopimukset</a:t>
            </a:r>
            <a:r>
              <a:rPr lang="en-US" sz="1499" dirty="0">
                <a:solidFill>
                  <a:srgbClr val="FFFFFF"/>
                </a:solidFill>
                <a:latin typeface="Now Bold"/>
              </a:rPr>
              <a:t>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278090" y="5597446"/>
            <a:ext cx="170012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57250">
              <a:lnSpc>
                <a:spcPts val="1559"/>
              </a:lnSpc>
            </a:pPr>
            <a:r>
              <a:rPr lang="en-US" sz="1499" dirty="0" err="1">
                <a:solidFill>
                  <a:srgbClr val="FFFFFF"/>
                </a:solidFill>
                <a:latin typeface="Now Bold"/>
              </a:rPr>
              <a:t>Johtaminen</a:t>
            </a:r>
            <a:r>
              <a:rPr lang="en-US" sz="1499" dirty="0">
                <a:solidFill>
                  <a:srgbClr val="FFFFFF"/>
                </a:solidFill>
                <a:latin typeface="Now Bold"/>
              </a:rPr>
              <a:t> ja </a:t>
            </a:r>
            <a:r>
              <a:rPr lang="en-US" sz="1499" dirty="0" err="1">
                <a:solidFill>
                  <a:srgbClr val="FFFFFF"/>
                </a:solidFill>
                <a:latin typeface="Now Bold"/>
              </a:rPr>
              <a:t>koordinointi</a:t>
            </a:r>
            <a:endParaRPr lang="en-US" sz="1499" dirty="0">
              <a:solidFill>
                <a:srgbClr val="FFFFFF"/>
              </a:solidFill>
              <a:latin typeface="Now 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5183794" y="1503170"/>
            <a:ext cx="1975343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57250">
              <a:lnSpc>
                <a:spcPts val="1559"/>
              </a:lnSpc>
            </a:pPr>
            <a:r>
              <a:rPr lang="en-US" sz="1499">
                <a:solidFill>
                  <a:srgbClr val="FFFFFF"/>
                </a:solidFill>
                <a:latin typeface="Now Bold"/>
              </a:rPr>
              <a:t>Perhekeskuksen palvelukokonaisuus </a:t>
            </a:r>
          </a:p>
          <a:p>
            <a:pPr algn="ctr" defTabSz="857250">
              <a:lnSpc>
                <a:spcPts val="1559"/>
              </a:lnSpc>
            </a:pPr>
            <a:endParaRPr lang="en-US" sz="1499">
              <a:solidFill>
                <a:srgbClr val="FFFFFF"/>
              </a:solidFill>
              <a:latin typeface="Now Bold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7978726" y="2686732"/>
            <a:ext cx="2276543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57250">
              <a:lnSpc>
                <a:spcPts val="1559"/>
              </a:lnSpc>
            </a:pPr>
            <a:r>
              <a:rPr lang="en-US" sz="1499" dirty="0">
                <a:solidFill>
                  <a:srgbClr val="FFFFFF"/>
                </a:solidFill>
                <a:latin typeface="Now Bold"/>
              </a:rPr>
              <a:t>Perhekeskustoiminnan </a:t>
            </a:r>
            <a:r>
              <a:rPr lang="en-US" sz="1499" dirty="0" err="1">
                <a:solidFill>
                  <a:srgbClr val="FFFFFF"/>
                </a:solidFill>
                <a:latin typeface="Now Bold"/>
              </a:rPr>
              <a:t>asemointi</a:t>
            </a:r>
            <a:r>
              <a:rPr lang="en-US" sz="1499" dirty="0">
                <a:solidFill>
                  <a:srgbClr val="FFFFFF"/>
                </a:solidFill>
                <a:latin typeface="Now Bold"/>
              </a:rPr>
              <a:t> – </a:t>
            </a:r>
            <a:r>
              <a:rPr lang="en-US" sz="1499" dirty="0" err="1">
                <a:solidFill>
                  <a:srgbClr val="FFFFFF"/>
                </a:solidFill>
                <a:latin typeface="Now Bold"/>
              </a:rPr>
              <a:t>saatavuus</a:t>
            </a:r>
            <a:r>
              <a:rPr lang="en-US" sz="1499" dirty="0">
                <a:solidFill>
                  <a:srgbClr val="FFFFFF"/>
                </a:solidFill>
                <a:latin typeface="Now Bold"/>
              </a:rPr>
              <a:t> ja </a:t>
            </a:r>
            <a:r>
              <a:rPr lang="en-US" sz="1499" dirty="0" err="1">
                <a:solidFill>
                  <a:srgbClr val="FFFFFF"/>
                </a:solidFill>
                <a:latin typeface="Now Bold"/>
              </a:rPr>
              <a:t>saavutettavuus</a:t>
            </a:r>
            <a:endParaRPr lang="en-US" sz="1499" dirty="0">
              <a:solidFill>
                <a:srgbClr val="FFFFFF"/>
              </a:solidFill>
              <a:latin typeface="Now Bold"/>
            </a:endParaRPr>
          </a:p>
          <a:p>
            <a:pPr algn="ctr" defTabSz="857250">
              <a:lnSpc>
                <a:spcPts val="1559"/>
              </a:lnSpc>
            </a:pPr>
            <a:endParaRPr lang="en-US" sz="1499" dirty="0">
              <a:solidFill>
                <a:srgbClr val="FFFFFF"/>
              </a:solidFill>
              <a:latin typeface="Now Bold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2359901" y="2023435"/>
            <a:ext cx="2035644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57250">
              <a:lnSpc>
                <a:spcPts val="1559"/>
              </a:lnSpc>
            </a:pPr>
            <a:r>
              <a:rPr lang="en-US" sz="1499">
                <a:solidFill>
                  <a:srgbClr val="FFFFFF"/>
                </a:solidFill>
                <a:latin typeface="Now Bold"/>
              </a:rPr>
              <a:t>Seuranta ja</a:t>
            </a:r>
          </a:p>
          <a:p>
            <a:pPr algn="ctr" defTabSz="857250">
              <a:lnSpc>
                <a:spcPts val="1559"/>
              </a:lnSpc>
            </a:pPr>
            <a:r>
              <a:rPr lang="en-US" sz="1499">
                <a:solidFill>
                  <a:srgbClr val="FFFFFF"/>
                </a:solidFill>
                <a:latin typeface="Now Bold"/>
              </a:rPr>
              <a:t>arviointi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Perhekeskuksen tehtävät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rtlCol="0" anchor="t">
            <a:normAutofit/>
          </a:bodyPr>
          <a:lstStyle/>
          <a:p>
            <a:pPr marL="440690" indent="-342900">
              <a:buFont typeface="Arial" panose="020B0604020202020204" pitchFamily="34" charset="0"/>
              <a:buChar char="•"/>
            </a:pPr>
            <a:r>
              <a:rPr lang="fi-FI" dirty="0">
                <a:latin typeface="Arial"/>
                <a:cs typeface="Arial"/>
              </a:rPr>
              <a:t>Perhekeskuksen tehtävät</a:t>
            </a:r>
            <a:r>
              <a:rPr lang="fi-FI" b="1" dirty="0">
                <a:latin typeface="Arial"/>
                <a:cs typeface="Arial"/>
              </a:rPr>
              <a:t> ohjaavat perhekeskusten toiminnan toteutusta. </a:t>
            </a:r>
            <a:r>
              <a:rPr lang="fi-FI" dirty="0">
                <a:latin typeface="Arial"/>
                <a:cs typeface="Arial"/>
              </a:rPr>
              <a:t>Perhekeskus toteuttaa tehtäviä yhdessä, mutta painopisteet voivat jakautua eri palveluissa. </a:t>
            </a:r>
          </a:p>
          <a:p>
            <a:pPr marL="440690" indent="-342900">
              <a:buFont typeface="Arial" panose="020B0604020202020204" pitchFamily="34" charset="0"/>
              <a:buChar char="•"/>
            </a:pPr>
            <a:r>
              <a:rPr lang="fi-FI" dirty="0"/>
              <a:t>Perhekeskuksen tehtäviä on yhteensä seitsemän: jokaisella on oma tehtävänsä vastata perheiden tarpeisiin</a:t>
            </a:r>
          </a:p>
          <a:p>
            <a:pPr marL="440690" indent="-342900">
              <a:buFont typeface="Arial" panose="020B0604020202020204" pitchFamily="34" charset="0"/>
              <a:buChar char="•"/>
            </a:pPr>
            <a:r>
              <a:rPr lang="fi-FI" dirty="0">
                <a:latin typeface="Arial"/>
                <a:cs typeface="Arial"/>
              </a:rPr>
              <a:t>Järjestöt ja seurakunnat, joiden kohderyhmään lapset, nuoret ja perheet kuuluvat, toteuttavat osana perustyötään perhekeskuksen tehtäviä. </a:t>
            </a:r>
          </a:p>
          <a:p>
            <a:pPr marL="440690" indent="-342900">
              <a:buFont typeface="Arial" panose="020B0604020202020204" pitchFamily="34" charset="0"/>
              <a:buChar char="•"/>
            </a:pPr>
            <a:r>
              <a:rPr lang="fi-FI" dirty="0">
                <a:latin typeface="Arial"/>
                <a:cs typeface="Arial"/>
              </a:rPr>
              <a:t>Lue lisää perhekeskuksen tehtävistä: </a:t>
            </a:r>
            <a:r>
              <a:rPr lang="fi-FI" dirty="0">
                <a:hlinkClick r:id="rId2"/>
              </a:rPr>
              <a:t>THL: Perhekeskuksen tehtävät</a:t>
            </a:r>
            <a:endParaRPr lang="fi-FI" dirty="0"/>
          </a:p>
          <a:p>
            <a:pPr marL="440690" indent="-34290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0277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643" y="3"/>
            <a:ext cx="10594536" cy="6857997"/>
          </a:xfrm>
          <a:prstGeom prst="rect">
            <a:avLst/>
          </a:prstGeom>
          <a:noFill/>
        </p:spPr>
      </p:pic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CCEC50A-EC5D-6049-A135-EB130C1E40A7}" type="slidenum">
              <a:rPr lang="fi-FI" smtClean="0"/>
              <a:pPr>
                <a:spcAft>
                  <a:spcPts val="600"/>
                </a:spcAft>
              </a:pPr>
              <a:t>17</a:t>
            </a:fld>
            <a:endParaRPr lang="fi-FI"/>
          </a:p>
        </p:txBody>
      </p:sp>
      <p:sp>
        <p:nvSpPr>
          <p:cNvPr id="3" name="Otsikko 2"/>
          <p:cNvSpPr>
            <a:spLocks noGrp="1"/>
          </p:cNvSpPr>
          <p:nvPr>
            <p:ph type="ctrTitle"/>
          </p:nvPr>
        </p:nvSpPr>
        <p:spPr>
          <a:xfrm>
            <a:off x="342822" y="-321355"/>
            <a:ext cx="5810694" cy="1224814"/>
          </a:xfrm>
        </p:spPr>
        <p:txBody>
          <a:bodyPr anchor="b">
            <a:normAutofit/>
          </a:bodyPr>
          <a:lstStyle/>
          <a:p>
            <a:r>
              <a:rPr lang="fi-FI" dirty="0"/>
              <a:t>Perhekeskuksen tehtävät</a:t>
            </a:r>
          </a:p>
        </p:txBody>
      </p:sp>
    </p:spTree>
    <p:extLst>
      <p:ext uri="{BB962C8B-B14F-4D97-AF65-F5344CB8AC3E}">
        <p14:creationId xmlns:p14="http://schemas.microsoft.com/office/powerpoint/2010/main" val="4170434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4294967295"/>
          </p:nvPr>
        </p:nvSpPr>
        <p:spPr>
          <a:xfrm>
            <a:off x="0" y="6302375"/>
            <a:ext cx="2743200" cy="265113"/>
          </a:xfrm>
        </p:spPr>
        <p:txBody>
          <a:bodyPr/>
          <a:lstStyle/>
          <a:p>
            <a:fld id="{3CCEC50A-EC5D-6049-A135-EB130C1E40A7}" type="slidenum">
              <a:rPr lang="fi-FI" dirty="0" smtClean="0"/>
              <a:pPr/>
              <a:t>18</a:t>
            </a:fld>
            <a:endParaRPr lang="fi-FI" dirty="0"/>
          </a:p>
        </p:txBody>
      </p:sp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300487"/>
              </p:ext>
            </p:extLst>
          </p:nvPr>
        </p:nvGraphicFramePr>
        <p:xfrm>
          <a:off x="0" y="1"/>
          <a:ext cx="12192000" cy="677227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524522">
                  <a:extLst>
                    <a:ext uri="{9D8B030D-6E8A-4147-A177-3AD203B41FA5}">
                      <a16:colId xmlns:a16="http://schemas.microsoft.com/office/drawing/2014/main" val="1639115099"/>
                    </a:ext>
                  </a:extLst>
                </a:gridCol>
                <a:gridCol w="5667478">
                  <a:extLst>
                    <a:ext uri="{9D8B030D-6E8A-4147-A177-3AD203B41FA5}">
                      <a16:colId xmlns:a16="http://schemas.microsoft.com/office/drawing/2014/main" val="886000066"/>
                    </a:ext>
                  </a:extLst>
                </a:gridCol>
              </a:tblGrid>
              <a:tr h="704762">
                <a:tc>
                  <a:txBody>
                    <a:bodyPr/>
                    <a:lstStyle/>
                    <a:p>
                      <a:r>
                        <a:rPr lang="fi-FI" dirty="0"/>
                        <a:t>Perhekeskuksen tehtävät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Kirjoita vastaus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145237"/>
                  </a:ext>
                </a:extLst>
              </a:tr>
              <a:tr h="2178099">
                <a:tc>
                  <a:txBody>
                    <a:bodyPr/>
                    <a:lstStyle/>
                    <a:p>
                      <a:r>
                        <a:rPr lang="fi-FI" dirty="0"/>
                        <a:t>Millä palveluilla ja toiminnoilla vastataan kuhunkin tehtävään?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151804"/>
                  </a:ext>
                </a:extLst>
              </a:tr>
              <a:tr h="1782817">
                <a:tc>
                  <a:txBody>
                    <a:bodyPr/>
                    <a:lstStyle/>
                    <a:p>
                      <a:r>
                        <a:rPr lang="fi-FI" baseline="0" dirty="0"/>
                        <a:t>Onko sovittu toimijoiden keskinäisestä työnjaosta ja yhteisistä toimintatavoista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baseline="0" dirty="0"/>
                        <a:t>Onnistumiset ja kehittämistavoitteet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242251"/>
                  </a:ext>
                </a:extLst>
              </a:tr>
              <a:tr h="2106595">
                <a:tc>
                  <a:txBody>
                    <a:bodyPr/>
                    <a:lstStyle/>
                    <a:p>
                      <a:r>
                        <a:rPr lang="fi-FI" dirty="0"/>
                        <a:t>Onko sovittu millä hyvinvointia edistävän, ehkäisevän ja varhaisen tuen menetelmillä ja toimintavoilla ko. tehtävään vastataan?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212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6401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5ACF3DD0-FF5B-94CF-D02F-6682084CB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19677"/>
            <a:ext cx="5264150" cy="4376196"/>
          </a:xfrm>
        </p:spPr>
        <p:txBody>
          <a:bodyPr>
            <a:normAutofit/>
          </a:bodyPr>
          <a:lstStyle/>
          <a:p>
            <a:r>
              <a:rPr lang="fi-FI" sz="3200" b="1" dirty="0">
                <a:solidFill>
                  <a:schemeClr val="tx2"/>
                </a:solidFill>
                <a:latin typeface="Arial"/>
                <a:cs typeface="Arial"/>
              </a:rPr>
              <a:t>Perhekeskuksen </a:t>
            </a:r>
            <a:br>
              <a:rPr lang="fi-FI" sz="3200" b="1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fi-FI" sz="3200" b="1" dirty="0">
                <a:solidFill>
                  <a:schemeClr val="tx2"/>
                </a:solidFill>
                <a:latin typeface="Arial"/>
                <a:cs typeface="Arial"/>
              </a:rPr>
              <a:t>kohtaamispaikkatoiminta</a:t>
            </a:r>
            <a:br>
              <a:rPr lang="fi-FI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8" name="Pyöristetty suorakulmio 7"/>
          <p:cNvSpPr/>
          <p:nvPr/>
        </p:nvSpPr>
        <p:spPr>
          <a:xfrm>
            <a:off x="668078" y="2233047"/>
            <a:ext cx="4910789" cy="34052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D987299-1FA7-CE2E-AFE4-7B42596F1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225" y="0"/>
            <a:ext cx="6510899" cy="6858000"/>
          </a:xfrm>
          <a:prstGeom prst="rect">
            <a:avLst/>
          </a:prstGeom>
        </p:spPr>
      </p:pic>
      <p:pic>
        <p:nvPicPr>
          <p:cNvPr id="6" name="Kuva 5" descr="Aloitus1 ääriviiva">
            <a:hlinkClick r:id="rId4" action="ppaction://hlinksldjump"/>
            <a:extLst>
              <a:ext uri="{FF2B5EF4-FFF2-40B4-BE49-F238E27FC236}">
                <a16:creationId xmlns:a16="http://schemas.microsoft.com/office/drawing/2014/main" id="{AAD18F45-8C9C-12D0-BB00-4479D97B2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091068"/>
            <a:ext cx="668078" cy="6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53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5ACF3DD0-FF5B-94CF-D02F-6682084CB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19677"/>
            <a:ext cx="5264150" cy="4376196"/>
          </a:xfrm>
        </p:spPr>
        <p:txBody>
          <a:bodyPr>
            <a:normAutofit/>
          </a:bodyPr>
          <a:lstStyle/>
          <a:p>
            <a:r>
              <a:rPr lang="fi-FI" sz="3200" dirty="0">
                <a:solidFill>
                  <a:schemeClr val="tx2"/>
                </a:solidFill>
                <a:latin typeface="Arial"/>
                <a:cs typeface="Arial"/>
              </a:rPr>
              <a:t>Perhekeskuskehittämisen</a:t>
            </a:r>
            <a:r>
              <a:rPr lang="fi-FI" sz="3200" b="1" dirty="0">
                <a:solidFill>
                  <a:schemeClr val="tx2"/>
                </a:solidFill>
                <a:latin typeface="Arial"/>
                <a:cs typeface="Arial"/>
              </a:rPr>
              <a:t> työkalu</a:t>
            </a:r>
            <a:br>
              <a:rPr lang="fi-FI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2</a:t>
            </a:fld>
            <a:endParaRPr lang="fi-FI" dirty="0"/>
          </a:p>
        </p:txBody>
      </p:sp>
      <p:sp>
        <p:nvSpPr>
          <p:cNvPr id="8" name="Pyöristetty suorakulmio 7"/>
          <p:cNvSpPr/>
          <p:nvPr/>
        </p:nvSpPr>
        <p:spPr>
          <a:xfrm>
            <a:off x="668078" y="2233047"/>
            <a:ext cx="4910789" cy="34052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D987299-1FA7-CE2E-AFE4-7B42596F1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225" y="0"/>
            <a:ext cx="6510899" cy="6858000"/>
          </a:xfrm>
          <a:prstGeom prst="rect">
            <a:avLst/>
          </a:prstGeom>
        </p:spPr>
      </p:pic>
      <p:pic>
        <p:nvPicPr>
          <p:cNvPr id="10" name="Kuva 9" descr="Aloitus1 ääriviiva">
            <a:hlinkClick r:id="rId4" action="ppaction://hlinksldjump"/>
            <a:extLst>
              <a:ext uri="{FF2B5EF4-FFF2-40B4-BE49-F238E27FC236}">
                <a16:creationId xmlns:a16="http://schemas.microsoft.com/office/drawing/2014/main" id="{815D4A9D-2607-7AC8-C95F-80B7966550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091068"/>
            <a:ext cx="668078" cy="6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33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Kohtaamispaikkatoiminta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rtlCol="0" anchor="t">
            <a:normAutofit fontScale="85000" lnSpcReduction="10000"/>
          </a:bodyPr>
          <a:lstStyle/>
          <a:p>
            <a:pPr marL="440690" indent="-342900">
              <a:buFont typeface="Arial" panose="020B0604020202020204" pitchFamily="34" charset="0"/>
              <a:buChar char="•"/>
            </a:pPr>
            <a:r>
              <a:rPr lang="fi-FI" b="1">
                <a:latin typeface="Arial"/>
                <a:cs typeface="Arial"/>
              </a:rPr>
              <a:t>Kohtaamispaikalla tarkoitetaan avointa matalan kynnyksen paikkaa tai tilaa, johon kaikki lapset, nuoret ja perheet ovat tervetulleita.</a:t>
            </a:r>
          </a:p>
          <a:p>
            <a:pPr marL="440690" indent="-342900">
              <a:buFont typeface="Arial" panose="020B0604020202020204" pitchFamily="34" charset="0"/>
              <a:buChar char="•"/>
            </a:pPr>
            <a:r>
              <a:rPr lang="fi-FI">
                <a:latin typeface="Arial"/>
                <a:cs typeface="Arial"/>
              </a:rPr>
              <a:t>Jokaisen perhekeskuksen alueella on yksi tai useampi perhekeskuksen kohtaamispaikka. </a:t>
            </a:r>
          </a:p>
          <a:p>
            <a:pPr marL="440690" indent="-342900">
              <a:buFont typeface="Arial" panose="020B0604020202020204" pitchFamily="34" charset="0"/>
              <a:buChar char="•"/>
            </a:pPr>
            <a:r>
              <a:rPr lang="fi-FI">
                <a:latin typeface="Arial"/>
                <a:cs typeface="Arial"/>
              </a:rPr>
              <a:t>Kohtaamispaikan toimijoita voivat olla järjestöt ja seurakunnat, kuntien lapsi- ja perhepalvelut ml. avoin varhaiskasvatus, sidosryhmät ja vapaaehtoiset. </a:t>
            </a:r>
          </a:p>
          <a:p>
            <a:pPr marL="440690" indent="-342900">
              <a:buFont typeface="Arial" panose="020B0604020202020204" pitchFamily="34" charset="0"/>
              <a:buChar char="•"/>
            </a:pPr>
            <a:r>
              <a:rPr lang="fi-FI">
                <a:latin typeface="Arial"/>
                <a:cs typeface="Arial"/>
              </a:rPr>
              <a:t>Kohtaamispaikan toiminnan tulee kytkeytyä perhekeskustoimintaan. Kohtaamispaikkoihin ja muuhun järjestöjen ja seurakuntien toimintaan jalkautuminen on osa perhekeskuksen ammattilaisten työtä. </a:t>
            </a:r>
          </a:p>
          <a:p>
            <a:pPr marL="440690" indent="-342900">
              <a:buFont typeface="Arial" panose="020B0604020202020204" pitchFamily="34" charset="0"/>
              <a:buChar char="•"/>
            </a:pPr>
            <a:r>
              <a:rPr lang="fi-FI">
                <a:latin typeface="Arial"/>
                <a:cs typeface="Arial"/>
              </a:rPr>
              <a:t>Toiminta on suunnitelmallista ja koordinoitua ja asiakkaalle saavutettavaa ja esteetöntä palvelua. Yhteisöllisyyden ja vertaistuen vahvistaminen ovat kohtaamispaikan keskeisiä tehtäviä.</a:t>
            </a:r>
            <a:endParaRPr lang="fi-FI"/>
          </a:p>
          <a:p>
            <a:pPr marL="97790" indent="0">
              <a:buNone/>
            </a:pPr>
            <a:endParaRPr lang="fi-FI" dirty="0">
              <a:latin typeface="Arial"/>
              <a:cs typeface="Arial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20</a:t>
            </a:fld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257E68EA-3E99-2A00-B83D-08DD8F8AB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527" y="4834758"/>
            <a:ext cx="1554546" cy="202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25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184936"/>
            <a:ext cx="9141823" cy="1717614"/>
          </a:xfrm>
        </p:spPr>
        <p:txBody>
          <a:bodyPr>
            <a:normAutofit fontScale="90000"/>
          </a:bodyPr>
          <a:lstStyle/>
          <a:p>
            <a:r>
              <a:rPr lang="fi-FI" dirty="0">
                <a:latin typeface="Arial"/>
                <a:cs typeface="Arial"/>
              </a:rPr>
              <a:t>Lue lisää: Kohtaamispaikkatoiminnan kriteerit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rtlCol="0" anchor="t">
            <a:normAutofit/>
          </a:bodyPr>
          <a:lstStyle/>
          <a:p>
            <a:pPr indent="-359410"/>
            <a:r>
              <a:rPr lang="fi-FI" sz="1600" dirty="0">
                <a:hlinkClick r:id="rId2"/>
              </a:rPr>
              <a:t>Kohtaamispaikka perhekeskuksessa</a:t>
            </a:r>
            <a:endParaRPr lang="fi-FI" sz="1600" dirty="0"/>
          </a:p>
          <a:p>
            <a:pPr indent="-359410"/>
            <a:r>
              <a:rPr lang="fi-FI" sz="1600" dirty="0">
                <a:latin typeface="Arial"/>
                <a:cs typeface="Arial"/>
                <a:hlinkClick r:id="rId3"/>
              </a:rPr>
              <a:t>Perhekeskukset ja niiden </a:t>
            </a:r>
            <a:r>
              <a:rPr lang="fi-FI" sz="1600" dirty="0" err="1">
                <a:latin typeface="Arial"/>
                <a:cs typeface="Arial"/>
                <a:hlinkClick r:id="rId3"/>
              </a:rPr>
              <a:t>kohtaamipaikat</a:t>
            </a:r>
            <a:r>
              <a:rPr lang="fi-FI" sz="1600" dirty="0">
                <a:latin typeface="Arial"/>
                <a:cs typeface="Arial"/>
                <a:hlinkClick r:id="rId3"/>
              </a:rPr>
              <a:t> Suomessa</a:t>
            </a:r>
            <a:endParaRPr lang="fi-FI" sz="1600" dirty="0">
              <a:hlinkClick r:id="rId3"/>
            </a:endParaRPr>
          </a:p>
          <a:p>
            <a:pPr indent="-359410"/>
            <a:r>
              <a:rPr lang="fi-FI" sz="1600" dirty="0">
                <a:hlinkClick r:id="rId4"/>
              </a:rPr>
              <a:t>Perheiden kohtaamispaikan laadun varmistaminen (lskl.fi)</a:t>
            </a:r>
            <a:endParaRPr lang="fi-FI" sz="1600" dirty="0"/>
          </a:p>
          <a:p>
            <a:pPr marL="97790" indent="0">
              <a:buNone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21</a:t>
            </a:fld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E480AE2-4AA6-733E-0AFF-66B28D282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9971" y="1797268"/>
            <a:ext cx="4873116" cy="352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56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4294967295"/>
          </p:nvPr>
        </p:nvSpPr>
        <p:spPr>
          <a:xfrm>
            <a:off x="0" y="6302375"/>
            <a:ext cx="2743200" cy="265113"/>
          </a:xfrm>
        </p:spPr>
        <p:txBody>
          <a:bodyPr/>
          <a:lstStyle/>
          <a:p>
            <a:fld id="{3CCEC50A-EC5D-6049-A135-EB130C1E40A7}" type="slidenum">
              <a:rPr lang="fi-FI" smtClean="0"/>
              <a:pPr/>
              <a:t>22</a:t>
            </a:fld>
            <a:endParaRPr lang="fi-FI" dirty="0"/>
          </a:p>
        </p:txBody>
      </p:sp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136778"/>
              </p:ext>
            </p:extLst>
          </p:nvPr>
        </p:nvGraphicFramePr>
        <p:xfrm>
          <a:off x="64655" y="83121"/>
          <a:ext cx="12035196" cy="667963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191841">
                  <a:extLst>
                    <a:ext uri="{9D8B030D-6E8A-4147-A177-3AD203B41FA5}">
                      <a16:colId xmlns:a16="http://schemas.microsoft.com/office/drawing/2014/main" val="1639115099"/>
                    </a:ext>
                  </a:extLst>
                </a:gridCol>
                <a:gridCol w="6843355">
                  <a:extLst>
                    <a:ext uri="{9D8B030D-6E8A-4147-A177-3AD203B41FA5}">
                      <a16:colId xmlns:a16="http://schemas.microsoft.com/office/drawing/2014/main" val="886000066"/>
                    </a:ext>
                  </a:extLst>
                </a:gridCol>
              </a:tblGrid>
              <a:tr h="1367854">
                <a:tc>
                  <a:txBody>
                    <a:bodyPr/>
                    <a:lstStyle/>
                    <a:p>
                      <a:r>
                        <a:rPr lang="fi-FI" dirty="0"/>
                        <a:t>Perhekeskuksen</a:t>
                      </a:r>
                      <a:r>
                        <a:rPr lang="fi-FI" baseline="0" dirty="0"/>
                        <a:t> kohtaamispaikkatoiminta:</a:t>
                      </a:r>
                    </a:p>
                    <a:p>
                      <a:r>
                        <a:rPr lang="fi-FI" baseline="0" dirty="0"/>
                        <a:t>Alueellinen taso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Kirjoita vastaus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145237"/>
                  </a:ext>
                </a:extLst>
              </a:tr>
              <a:tr h="2865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Nimeä alueelliset</a:t>
                      </a:r>
                      <a:r>
                        <a:rPr lang="fi-FI" baseline="0" dirty="0"/>
                        <a:t> perhekeskuksen kohtaamispaikat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151804"/>
                  </a:ext>
                </a:extLst>
              </a:tr>
              <a:tr h="2446404">
                <a:tc>
                  <a:txBody>
                    <a:bodyPr/>
                    <a:lstStyle/>
                    <a:p>
                      <a:r>
                        <a:rPr lang="fi-FI" dirty="0"/>
                        <a:t>Kohtaamispaikkatoiminnan alueellinen yhteistyö ja sen toteutus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2422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2335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4294967295"/>
          </p:nvPr>
        </p:nvSpPr>
        <p:spPr>
          <a:xfrm>
            <a:off x="0" y="6302375"/>
            <a:ext cx="2743200" cy="265113"/>
          </a:xfrm>
        </p:spPr>
        <p:txBody>
          <a:bodyPr/>
          <a:lstStyle/>
          <a:p>
            <a:fld id="{3CCEC50A-EC5D-6049-A135-EB130C1E40A7}" type="slidenum">
              <a:rPr lang="fi-FI" smtClean="0"/>
              <a:pPr/>
              <a:t>23</a:t>
            </a:fld>
            <a:endParaRPr lang="fi-FI" dirty="0"/>
          </a:p>
        </p:txBody>
      </p:sp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185344"/>
              </p:ext>
            </p:extLst>
          </p:nvPr>
        </p:nvGraphicFramePr>
        <p:xfrm>
          <a:off x="64655" y="83121"/>
          <a:ext cx="12035196" cy="667918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191841">
                  <a:extLst>
                    <a:ext uri="{9D8B030D-6E8A-4147-A177-3AD203B41FA5}">
                      <a16:colId xmlns:a16="http://schemas.microsoft.com/office/drawing/2014/main" val="1639115099"/>
                    </a:ext>
                  </a:extLst>
                </a:gridCol>
                <a:gridCol w="6843355">
                  <a:extLst>
                    <a:ext uri="{9D8B030D-6E8A-4147-A177-3AD203B41FA5}">
                      <a16:colId xmlns:a16="http://schemas.microsoft.com/office/drawing/2014/main" val="886000066"/>
                    </a:ext>
                  </a:extLst>
                </a:gridCol>
              </a:tblGrid>
              <a:tr h="1525363">
                <a:tc>
                  <a:txBody>
                    <a:bodyPr/>
                    <a:lstStyle/>
                    <a:p>
                      <a:r>
                        <a:rPr lang="fi-FI" dirty="0"/>
                        <a:t>Perhekeskuksen</a:t>
                      </a:r>
                      <a:r>
                        <a:rPr lang="fi-FI" baseline="0" dirty="0"/>
                        <a:t> kohtaamispaikkatoiminta:</a:t>
                      </a:r>
                    </a:p>
                    <a:p>
                      <a:r>
                        <a:rPr lang="fi-FI" baseline="0" dirty="0"/>
                        <a:t>Paikallinen taso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Kirjoita vastaus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145237"/>
                  </a:ext>
                </a:extLst>
              </a:tr>
              <a:tr h="32752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Nimeä paikalliset </a:t>
                      </a:r>
                      <a:r>
                        <a:rPr lang="fi-FI" baseline="0" dirty="0"/>
                        <a:t>perhekeskuksen kohtaamispaikat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151804"/>
                  </a:ext>
                </a:extLst>
              </a:tr>
              <a:tr h="1878556">
                <a:tc>
                  <a:txBody>
                    <a:bodyPr/>
                    <a:lstStyle/>
                    <a:p>
                      <a:r>
                        <a:rPr lang="fi-FI" dirty="0"/>
                        <a:t>Kohtaamispaikkatoiminnan paikallinen yhteistyö ja sen toteutus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2422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5952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5ACF3DD0-FF5B-94CF-D02F-6682084CB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19677"/>
            <a:ext cx="5264150" cy="4376196"/>
          </a:xfrm>
        </p:spPr>
        <p:txBody>
          <a:bodyPr>
            <a:normAutofit/>
          </a:bodyPr>
          <a:lstStyle/>
          <a:p>
            <a:r>
              <a:rPr lang="fi-FI" sz="3200" b="1" dirty="0">
                <a:solidFill>
                  <a:schemeClr val="tx2"/>
                </a:solidFill>
                <a:latin typeface="Arial"/>
                <a:cs typeface="Arial"/>
              </a:rPr>
              <a:t>Järjestöyhteistyö</a:t>
            </a:r>
            <a:br>
              <a:rPr lang="fi-FI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24</a:t>
            </a:fld>
            <a:endParaRPr lang="fi-FI" dirty="0"/>
          </a:p>
        </p:txBody>
      </p:sp>
      <p:sp>
        <p:nvSpPr>
          <p:cNvPr id="8" name="Pyöristetty suorakulmio 7"/>
          <p:cNvSpPr/>
          <p:nvPr/>
        </p:nvSpPr>
        <p:spPr>
          <a:xfrm>
            <a:off x="668078" y="2233047"/>
            <a:ext cx="4910789" cy="34052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D987299-1FA7-CE2E-AFE4-7B42596F1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225" y="0"/>
            <a:ext cx="6510899" cy="6858000"/>
          </a:xfrm>
          <a:prstGeom prst="rect">
            <a:avLst/>
          </a:prstGeom>
        </p:spPr>
      </p:pic>
      <p:pic>
        <p:nvPicPr>
          <p:cNvPr id="6" name="Kuva 5" descr="Aloitus1 ääriviiva">
            <a:hlinkClick r:id="rId4" action="ppaction://hlinksldjump"/>
            <a:extLst>
              <a:ext uri="{FF2B5EF4-FFF2-40B4-BE49-F238E27FC236}">
                <a16:creationId xmlns:a16="http://schemas.microsoft.com/office/drawing/2014/main" id="{EC37FBB4-0401-403B-9A50-780420AE27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091068"/>
            <a:ext cx="668078" cy="6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29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CCEC50A-EC5D-6049-A135-EB130C1E40A7}" type="slidenum">
              <a:rPr lang="fi-FI" smtClean="0"/>
              <a:pPr>
                <a:spcAft>
                  <a:spcPts val="600"/>
                </a:spcAft>
              </a:pPr>
              <a:t>25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535409"/>
            <a:ext cx="6340475" cy="2025428"/>
          </a:xfrm>
        </p:spPr>
        <p:txBody>
          <a:bodyPr anchor="b">
            <a:normAutofit/>
          </a:bodyPr>
          <a:lstStyle/>
          <a:p>
            <a:r>
              <a:rPr lang="fi-FI" sz="3700" dirty="0"/>
              <a:t>Järjestöjen ja seurakuntien toiminta on osa perhekeskuksia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type="body" idx="1"/>
          </p:nvPr>
        </p:nvSpPr>
        <p:spPr>
          <a:xfrm>
            <a:off x="831850" y="2918828"/>
            <a:ext cx="5580982" cy="3767722"/>
          </a:xfrm>
        </p:spPr>
        <p:txBody>
          <a:bodyPr wrap="square">
            <a:norm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dirty="0"/>
              <a:t>Järjestöjen ja seurakuntien toiminta on </a:t>
            </a:r>
            <a:r>
              <a:rPr lang="fi-FI" dirty="0" err="1"/>
              <a:t>täkeä</a:t>
            </a:r>
            <a:r>
              <a:rPr lang="fi-FI" dirty="0"/>
              <a:t> osa perhekeskuksen palveluita.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dirty="0"/>
              <a:t>Toiminta on hyvin monimuotoista ja toimintaa on eri kohderyhmille. Työskentelyä tehdään niin ammattilaisten kuin vapaaehtoisten toteuttamana.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dirty="0"/>
              <a:t>Osa järjestöistä ja seurakunnista toimii myös palveluntuottajina.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dirty="0"/>
              <a:t>Järjestöillä ja seurakunnilla on vahvaa ammatillista osaamista ja kokemustietoa edustamaansa teemaan ja kohderyhmään liittyen.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/>
                </a:solidFill>
              </a:rPr>
              <a:t>Osaamista tulee hyödyntää kaikissa perheiden verkostoissa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9ECE25D-6D99-C2B6-7F4B-A6A27971E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182" y="1814386"/>
            <a:ext cx="5351243" cy="450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77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half" idx="2"/>
          </p:nvPr>
        </p:nvSpPr>
        <p:spPr>
          <a:xfrm>
            <a:off x="6172200" y="2109649"/>
            <a:ext cx="5181600" cy="4457299"/>
          </a:xfrm>
        </p:spPr>
        <p:txBody>
          <a:bodyPr>
            <a:normAutofit fontScale="70000" lnSpcReduction="20000"/>
          </a:bodyPr>
          <a:lstStyle/>
          <a:p>
            <a:pPr fontAlgn="base"/>
            <a:r>
              <a:rPr lang="fi-FI" sz="2300" dirty="0"/>
              <a:t>Lapsille, nuorille ja perheille tarjoutuu mahdollisuuksia osallistumiseen, muiden auttamiseen ja yhteisöllisen toiminnan toteuttamiseen järjestöjen ja seurakuntien vapaaehtoistoiminnassa. </a:t>
            </a:r>
          </a:p>
          <a:p>
            <a:pPr fontAlgn="base"/>
            <a:r>
              <a:rPr lang="fi-FI" sz="2300" dirty="0"/>
              <a:t>Painopistettä siirretään ehkäisevään ja ennakoivaan työhön hyödyntämällä ja tukemalla järjestöjen ja seurakuntien ennalta ehkäiseviä ja varhaisen tuen toimintoja. </a:t>
            </a:r>
          </a:p>
          <a:p>
            <a:pPr fontAlgn="base"/>
            <a:r>
              <a:rPr lang="fi-FI" sz="2300" dirty="0"/>
              <a:t>Hyvinvointialueen, kuntien, järjestöjen ja seurakuntien osallisuus johtamisessa ja yhteistyörakenteissa varmistaa palveluiden monialaisuuden ja yhteen toimivuuden. </a:t>
            </a:r>
          </a:p>
          <a:p>
            <a:pPr fontAlgn="base"/>
            <a:r>
              <a:rPr lang="fi-FI" sz="2300" dirty="0"/>
              <a:t>Järjestöjen ja seurakuntien tekemä työ on kustannusvaikuttavaa. </a:t>
            </a:r>
            <a:r>
              <a:rPr lang="fi-FI" dirty="0"/>
              <a:t> 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5" name="Otsikk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/>
              <a:t>Lasten, nuorten ja perheiden arkea tukeva järjestöjen ja seurakuntien toiminta osana perhekeskuksia</a:t>
            </a:r>
            <a:br>
              <a:rPr lang="fi-FI" dirty="0"/>
            </a:br>
            <a:endParaRPr lang="fi-FI" dirty="0"/>
          </a:p>
        </p:txBody>
      </p:sp>
      <p:sp>
        <p:nvSpPr>
          <p:cNvPr id="7" name="Tekstin paikkamerkki 6"/>
          <p:cNvSpPr>
            <a:spLocks noGrp="1"/>
          </p:cNvSpPr>
          <p:nvPr>
            <p:ph type="body" sz="half" idx="13"/>
          </p:nvPr>
        </p:nvSpPr>
        <p:spPr>
          <a:xfrm>
            <a:off x="839788" y="2109650"/>
            <a:ext cx="5256212" cy="4457298"/>
          </a:xfrm>
        </p:spPr>
        <p:txBody>
          <a:bodyPr>
            <a:normAutofit fontScale="92500" lnSpcReduction="20000"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sz="1700" dirty="0"/>
              <a:t>Asiakastyötä, yhteistyötä ja johtamista kehitetään lapsi-, nuori- ja perhelähtöiseksi huomioiden eri toimijoiden tekemä työ. 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sz="1700" dirty="0"/>
              <a:t>Lasten, nuorten ja perheiden hyvinvoinnista, tuen tarpeista ja haasteista kertyy arjen kokemustietoa järjestöjen ja seurakuntien toiminnassa. 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sz="1700" dirty="0"/>
              <a:t>Järjestöt toimivat kohderyhmänsä edustajina sekä edun ja oikeuksien valvojina.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fi-FI" sz="1500" dirty="0"/>
              <a:t>Järjestöt kouluttavat kokemustoimijoita, joita voidaan hyödyntää perhekeskusten kehittämisessä.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sz="1700" dirty="0"/>
              <a:t>Perheet voivat hakeutua järjestöjen ja seurakuntien toimintaan matalalla kynnyksellä ilman kriteerejä ja lähetteitä. Tuki jatkuu silloinkin, kun palvelut päättyvät.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8573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838200" y="457308"/>
            <a:ext cx="9141823" cy="1445241"/>
          </a:xfrm>
        </p:spPr>
        <p:txBody>
          <a:bodyPr anchor="b">
            <a:normAutofit/>
          </a:bodyPr>
          <a:lstStyle/>
          <a:p>
            <a:r>
              <a:rPr lang="fi-FI" sz="3700" dirty="0"/>
              <a:t>Pohjois-Pohjanmaan perhekeskuksen järjestö- ja seurakuntayhteistyö 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idx="1"/>
          </p:nvPr>
        </p:nvSpPr>
        <p:spPr>
          <a:xfrm>
            <a:off x="838200" y="2311053"/>
            <a:ext cx="10515600" cy="3718891"/>
          </a:xfrm>
        </p:spPr>
        <p:txBody>
          <a:bodyPr wrap="square" numCol="2">
            <a:normAutofit/>
          </a:bodyPr>
          <a:lstStyle/>
          <a:p>
            <a:pPr fontAlgn="base">
              <a:lnSpc>
                <a:spcPct val="110000"/>
              </a:lnSpc>
            </a:pPr>
            <a:r>
              <a:rPr lang="fi-FI" sz="1600" dirty="0"/>
              <a:t>Perhe- ja sosiaalipalveluiden ja OYS-psykiatrin toimialueen järjestö- ja seurakuntayhteistyön rakenteina toimivat maakunnalliset järjestöverkostot</a:t>
            </a:r>
          </a:p>
          <a:p>
            <a:pPr lvl="1" fontAlgn="base">
              <a:lnSpc>
                <a:spcPct val="110000"/>
              </a:lnSpc>
            </a:pPr>
            <a:r>
              <a:rPr lang="fi-FI" sz="1600" dirty="0"/>
              <a:t>Toimialueen järjestöyhdyshenkilöt kutsuvat koolle yhdessä järjestöedustajien kanssa.</a:t>
            </a:r>
          </a:p>
          <a:p>
            <a:pPr fontAlgn="base">
              <a:lnSpc>
                <a:spcPct val="110000"/>
              </a:lnSpc>
            </a:pPr>
            <a:r>
              <a:rPr lang="fi-FI" sz="1600" dirty="0"/>
              <a:t>Perhekeskusten näkökulmasta pääasiallisena yhteistyökumppanina toimii Lapset, nuoret ja perheet -järjestöverkosto. </a:t>
            </a:r>
          </a:p>
          <a:p>
            <a:pPr fontAlgn="base">
              <a:lnSpc>
                <a:spcPct val="110000"/>
              </a:lnSpc>
            </a:pPr>
            <a:r>
              <a:rPr lang="fi-FI" sz="1600" dirty="0"/>
              <a:t>Perhekeskuksen tehtäviin liittyviä asioita on mahdollista viedä käsiteltäväksi myös muihin maakunnallisiin järjestöverkostoihin, esimerkiksi Mielenterveys- ja päihdepalvelujen, Vammaispalvelujen tai Kuntoutuksen järjestöverkostoon. </a:t>
            </a:r>
          </a:p>
          <a:p>
            <a:pPr fontAlgn="base">
              <a:lnSpc>
                <a:spcPct val="110000"/>
              </a:lnSpc>
            </a:pPr>
            <a:r>
              <a:rPr lang="fi-FI" sz="1600" dirty="0"/>
              <a:t>Maakunnallisten järjestöverkostojen lisäksi Pohjois-Pohjanmaalla toimii useita suoraan perhekeskuksen tehtäviin liittyviä verkostoja, joihin kuuluu myös järjestöjen ja seurakuntien edustajia. </a:t>
            </a:r>
          </a:p>
          <a:p>
            <a:pPr lvl="1" fontAlgn="base">
              <a:lnSpc>
                <a:spcPct val="110000"/>
              </a:lnSpc>
            </a:pPr>
            <a:r>
              <a:rPr lang="fi-FI" sz="1600" dirty="0"/>
              <a:t>Järjestöjen tulee huolehtia siitä, että tieto eri verkostojen välillä kulkee riittävästi.</a:t>
            </a:r>
          </a:p>
          <a:p>
            <a:pPr fontAlgn="base">
              <a:lnSpc>
                <a:spcPct val="110000"/>
              </a:lnSpc>
            </a:pPr>
            <a:r>
              <a:rPr lang="fi-FI" sz="1600" dirty="0"/>
              <a:t>Paikallistasolla perhekeskusten järjestö- ja seurakuntayhteistyöstä voidaan sopia kuntien järjestämissä järjestötapaamisissa tai muissa olemassa olevissa verkostoissa.</a:t>
            </a:r>
          </a:p>
        </p:txBody>
      </p:sp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CCEC50A-EC5D-6049-A135-EB130C1E40A7}" type="slidenum">
              <a:rPr lang="fi-FI" smtClean="0"/>
              <a:pPr>
                <a:spcAft>
                  <a:spcPts val="600"/>
                </a:spcAft>
              </a:pPr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2891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28</a:t>
            </a:fld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Arial"/>
                <a:cs typeface="Arial"/>
              </a:rPr>
              <a:t>Järjestöyhteistyön arviointi</a:t>
            </a:r>
            <a:br>
              <a:rPr lang="fi-FI" dirty="0"/>
            </a:br>
            <a:endParaRPr lang="fi-FI" dirty="0"/>
          </a:p>
        </p:txBody>
      </p:sp>
      <p:sp>
        <p:nvSpPr>
          <p:cNvPr id="7" name="Tekstin paikkamerkki 6"/>
          <p:cNvSpPr>
            <a:spLocks noGrp="1"/>
          </p:cNvSpPr>
          <p:nvPr>
            <p:ph type="body" sz="half" idx="13"/>
          </p:nvPr>
        </p:nvSpPr>
        <p:spPr>
          <a:xfrm>
            <a:off x="839788" y="1764145"/>
            <a:ext cx="5256212" cy="480280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Järjestöt osana perhekeskuksia -arviointityökalun avulla voidaan arvioida järjestöyhteistyön nykytilaa, tuoda näkyväksi vahvuudet ja kehittämisen tarpeet sekä asettaa tavoitetila, jota lähdetään yhdessä tavoittelemaan.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Järjestöyhteistyön arviointimalli toimii työkaluna kaikille perhekeskustoimintaa johtaville, kehittäville tai sitä toteuttaville tahoille.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Työkalun painopiste on eri toimijoiden välisen yhteistyön vahvistaminen, joten sitä voidaan hyvin hyödyntää myös silloin, kun perhekeskustoiminta ei ole alueella vielä vakiintunutta. </a:t>
            </a:r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436566" y="1244760"/>
            <a:ext cx="5008562" cy="4599567"/>
          </a:xfrm>
          <a:prstGeom prst="rect">
            <a:avLst/>
          </a:prstGeom>
        </p:spPr>
      </p:pic>
      <p:sp>
        <p:nvSpPr>
          <p:cNvPr id="3" name="Suorakulmio: Pyöristetyt kulmat 2">
            <a:extLst>
              <a:ext uri="{FF2B5EF4-FFF2-40B4-BE49-F238E27FC236}">
                <a16:creationId xmlns:a16="http://schemas.microsoft.com/office/drawing/2014/main" id="{A2F2666C-97A1-5D36-A263-9DB59D01AC27}"/>
              </a:ext>
            </a:extLst>
          </p:cNvPr>
          <p:cNvSpPr/>
          <p:nvPr/>
        </p:nvSpPr>
        <p:spPr>
          <a:xfrm>
            <a:off x="6526924" y="5844327"/>
            <a:ext cx="5549462" cy="7226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050" dirty="0">
                <a:solidFill>
                  <a:schemeClr val="tx1"/>
                </a:solidFill>
              </a:rPr>
              <a:t>Linkki työkaluun: </a:t>
            </a:r>
            <a:r>
              <a:rPr lang="fi-FI" sz="1050" dirty="0">
                <a:solidFill>
                  <a:schemeClr val="tx1"/>
                </a:solidFill>
                <a:hlinkClick r:id="rId3"/>
              </a:rPr>
              <a:t>järjestöt-osana-</a:t>
            </a:r>
            <a:r>
              <a:rPr lang="fi-FI" sz="1050" dirty="0" err="1">
                <a:solidFill>
                  <a:schemeClr val="tx1"/>
                </a:solidFill>
                <a:hlinkClick r:id="rId3"/>
              </a:rPr>
              <a:t>perhekeskuksia_arviointityokalu</a:t>
            </a:r>
            <a:endParaRPr lang="fi-FI" sz="1050" dirty="0">
              <a:solidFill>
                <a:schemeClr val="tx1"/>
              </a:solidFill>
            </a:endParaRPr>
          </a:p>
          <a:p>
            <a:endParaRPr lang="fi-FI" sz="1050" dirty="0">
              <a:solidFill>
                <a:schemeClr val="tx1"/>
              </a:solidFill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DDC85ADD-2C9F-DAEF-3419-3DAF3C175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3079" y="1179928"/>
            <a:ext cx="1173307" cy="113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68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5ACF3DD0-FF5B-94CF-D02F-6682084CB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19677"/>
            <a:ext cx="5264150" cy="4376196"/>
          </a:xfrm>
        </p:spPr>
        <p:txBody>
          <a:bodyPr>
            <a:normAutofit/>
          </a:bodyPr>
          <a:lstStyle/>
          <a:p>
            <a:r>
              <a:rPr lang="fi-FI" sz="3200" dirty="0">
                <a:solidFill>
                  <a:schemeClr val="tx2"/>
                </a:solidFill>
                <a:latin typeface="Arial"/>
                <a:cs typeface="Arial"/>
              </a:rPr>
              <a:t>Pohteen perhekeskus-</a:t>
            </a:r>
            <a:br>
              <a:rPr lang="fi-FI" sz="3200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fi-FI" sz="3200" dirty="0">
                <a:solidFill>
                  <a:schemeClr val="tx2"/>
                </a:solidFill>
                <a:latin typeface="Arial"/>
                <a:cs typeface="Arial"/>
              </a:rPr>
              <a:t>alueet</a:t>
            </a:r>
            <a:br>
              <a:rPr lang="fi-FI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29</a:t>
            </a:fld>
            <a:endParaRPr lang="fi-FI" dirty="0"/>
          </a:p>
        </p:txBody>
      </p:sp>
      <p:sp>
        <p:nvSpPr>
          <p:cNvPr id="8" name="Pyöristetty suorakulmio 7"/>
          <p:cNvSpPr/>
          <p:nvPr/>
        </p:nvSpPr>
        <p:spPr>
          <a:xfrm>
            <a:off x="668078" y="2233047"/>
            <a:ext cx="4910789" cy="34052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D987299-1FA7-CE2E-AFE4-7B42596F1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225" y="0"/>
            <a:ext cx="6510899" cy="6858000"/>
          </a:xfrm>
          <a:prstGeom prst="rect">
            <a:avLst/>
          </a:prstGeom>
        </p:spPr>
      </p:pic>
      <p:pic>
        <p:nvPicPr>
          <p:cNvPr id="6" name="Kuva 5" descr="Aloitus1 ääriviiva">
            <a:hlinkClick r:id="rId4" action="ppaction://hlinksldjump"/>
            <a:extLst>
              <a:ext uri="{FF2B5EF4-FFF2-40B4-BE49-F238E27FC236}">
                <a16:creationId xmlns:a16="http://schemas.microsoft.com/office/drawing/2014/main" id="{52A4716E-7DFF-7674-B226-DE334F72F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091068"/>
            <a:ext cx="668078" cy="6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62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CCEC50A-EC5D-6049-A135-EB130C1E40A7}" type="slidenum">
              <a:rPr lang="fi-FI" smtClean="0"/>
              <a:pPr>
                <a:spcAft>
                  <a:spcPts val="600"/>
                </a:spcAft>
              </a:pPr>
              <a:t>3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r>
              <a:rPr lang="fi-FI" sz="3600" dirty="0">
                <a:latin typeface="Arial"/>
                <a:cs typeface="Arial"/>
              </a:rPr>
              <a:t>Perhekeskuskehittämisen työkalu sisällys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4294967295"/>
          </p:nvPr>
        </p:nvSpPr>
        <p:spPr>
          <a:xfrm>
            <a:off x="609600" y="1576552"/>
            <a:ext cx="11421438" cy="4577668"/>
          </a:xfrm>
        </p:spPr>
        <p:txBody>
          <a:bodyPr wrap="square" numCol="2">
            <a:normAutofit fontScale="85000" lnSpcReduction="20000"/>
          </a:bodyPr>
          <a:lstStyle/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fi-FI" sz="1400" b="1" dirty="0">
                <a:hlinkClick r:id="rId2" action="ppaction://hlinksldjump"/>
              </a:rPr>
              <a:t>Perhekeskuskehittämisen työkalu</a:t>
            </a:r>
            <a:endParaRPr lang="fi-FI" sz="1400" b="1" dirty="0"/>
          </a:p>
          <a:p>
            <a:pPr lvl="1">
              <a:lnSpc>
                <a:spcPct val="110000"/>
              </a:lnSpc>
            </a:pPr>
            <a:r>
              <a:rPr lang="fi-FI" sz="1200" dirty="0">
                <a:hlinkClick r:id="rId3" action="ppaction://hlinksldjump"/>
              </a:rPr>
              <a:t>Perhekeskustyökalu: tarkoitus</a:t>
            </a:r>
            <a:endParaRPr lang="fi-FI" sz="1200" dirty="0"/>
          </a:p>
          <a:p>
            <a:pPr lvl="1">
              <a:lnSpc>
                <a:spcPct val="110000"/>
              </a:lnSpc>
            </a:pPr>
            <a:r>
              <a:rPr lang="fi-FI" sz="1200" dirty="0">
                <a:hlinkClick r:id="rId4" action="ppaction://hlinksldjump"/>
              </a:rPr>
              <a:t>Perhekeskustyökalu: työskentelyohjeet</a:t>
            </a:r>
            <a:endParaRPr lang="fi-FI" sz="1200" dirty="0"/>
          </a:p>
          <a:p>
            <a:pPr lvl="1">
              <a:lnSpc>
                <a:spcPct val="110000"/>
              </a:lnSpc>
            </a:pPr>
            <a:r>
              <a:rPr lang="fi-FI" sz="1200" dirty="0">
                <a:solidFill>
                  <a:schemeClr val="tx1"/>
                </a:solidFill>
                <a:hlinkClick r:id="rId5" action="ppaction://hlinksldjump"/>
              </a:rPr>
              <a:t>Perhekeskuksen kehittämisen työkalua voi täyttää kolmella eri tasolla</a:t>
            </a:r>
            <a:endParaRPr lang="fi-FI" sz="1200" dirty="0"/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fi-FI" sz="1400" b="1" dirty="0">
                <a:hlinkClick r:id="rId6" action="ppaction://hlinksldjump"/>
              </a:rPr>
              <a:t>Mikä on perhekeskus?</a:t>
            </a:r>
            <a:endParaRPr lang="fi-FI" sz="1400" b="1" dirty="0"/>
          </a:p>
          <a:p>
            <a:pPr lvl="1">
              <a:lnSpc>
                <a:spcPct val="110000"/>
              </a:lnSpc>
            </a:pPr>
            <a:r>
              <a:rPr lang="fi-FI" sz="1200" dirty="0">
                <a:hlinkClick r:id="rId7" action="ppaction://hlinksldjump"/>
              </a:rPr>
              <a:t>Perhekeskuksen käsite</a:t>
            </a:r>
            <a:endParaRPr lang="fi-FI" sz="1200" dirty="0"/>
          </a:p>
          <a:p>
            <a:pPr lvl="1">
              <a:lnSpc>
                <a:spcPct val="110000"/>
              </a:lnSpc>
            </a:pPr>
            <a:r>
              <a:rPr lang="fi-FI" sz="1200" dirty="0">
                <a:hlinkClick r:id="rId8" action="ppaction://hlinksldjump"/>
              </a:rPr>
              <a:t>Perhekeskuksen palvelut</a:t>
            </a:r>
            <a:endParaRPr lang="fi-FI" sz="1200" dirty="0"/>
          </a:p>
          <a:p>
            <a:pPr lvl="1">
              <a:lnSpc>
                <a:spcPct val="110000"/>
              </a:lnSpc>
            </a:pPr>
            <a:r>
              <a:rPr lang="fi-FI" sz="1200" dirty="0">
                <a:hlinkClick r:id="rId9" action="ppaction://hlinksldjump"/>
              </a:rPr>
              <a:t>Perhekeskuksessa kohdataan monenlaisia perheitä</a:t>
            </a:r>
            <a:endParaRPr lang="fi-FI" sz="1200" dirty="0"/>
          </a:p>
          <a:p>
            <a:pPr marL="685800" marR="0" lvl="1" indent="-1656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617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0" action="ppaction://hlinksldjump"/>
              </a:rPr>
              <a:t>Perhekeskuksen tehtävät</a:t>
            </a:r>
            <a:endParaRPr lang="fi-FI" sz="1200" dirty="0"/>
          </a:p>
          <a:p>
            <a:pPr lvl="1">
              <a:lnSpc>
                <a:spcPct val="110000"/>
              </a:lnSpc>
            </a:pPr>
            <a:r>
              <a:rPr lang="fi-FI" sz="1200" dirty="0">
                <a:hlinkClick r:id="rId11" action="ppaction://hlinksldjump"/>
              </a:rPr>
              <a:t>Kohtaamispaikkatoiminta</a:t>
            </a:r>
            <a:endParaRPr lang="fi-FI" sz="1200" dirty="0"/>
          </a:p>
          <a:p>
            <a:pPr lvl="1">
              <a:lnSpc>
                <a:spcPct val="110000"/>
              </a:lnSpc>
            </a:pPr>
            <a:r>
              <a:rPr lang="fi-FI" sz="1200" dirty="0">
                <a:hlinkClick r:id="rId12" action="ppaction://hlinksldjump"/>
              </a:rPr>
              <a:t>Järjestöyhteistyö</a:t>
            </a:r>
            <a:endParaRPr lang="fi-FI" sz="1200" dirty="0"/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fi-FI" sz="1400" b="1" dirty="0">
                <a:hlinkClick r:id="rId13" action="ppaction://hlinksldjump"/>
              </a:rPr>
              <a:t>Pohteen perhekeskusalueet</a:t>
            </a:r>
            <a:endParaRPr lang="fi-FI" sz="1400" b="1" dirty="0"/>
          </a:p>
          <a:p>
            <a:pPr lvl="1">
              <a:lnSpc>
                <a:spcPct val="110000"/>
              </a:lnSpc>
            </a:pPr>
            <a:r>
              <a:rPr lang="fi-FI" sz="1200" dirty="0">
                <a:hlinkClick r:id="rId14" action="ppaction://hlinksldjump"/>
              </a:rPr>
              <a:t>Visio perhekeskusalueista Pohteen alueella</a:t>
            </a:r>
            <a:endParaRPr lang="fi-FI" sz="1200" dirty="0"/>
          </a:p>
          <a:p>
            <a:pPr lvl="1">
              <a:lnSpc>
                <a:spcPct val="110000"/>
              </a:lnSpc>
            </a:pPr>
            <a:r>
              <a:rPr lang="fi-FI" sz="1200" dirty="0">
                <a:hlinkClick r:id="rId15" action="ppaction://hlinksldjump"/>
              </a:rPr>
              <a:t>Pohjois-Pohjanmaan perhekeskustoimintasuunnitelma</a:t>
            </a:r>
            <a:endParaRPr lang="fi-FI" sz="1200" dirty="0"/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fi-FI" sz="1400" b="1" dirty="0">
                <a:hlinkClick r:id="rId16" action="ppaction://hlinksldjump"/>
              </a:rPr>
              <a:t>Perhekeskuksen johtaminen</a:t>
            </a:r>
            <a:endParaRPr lang="fi-FI" sz="1400" b="1" dirty="0"/>
          </a:p>
          <a:p>
            <a:pPr lvl="1">
              <a:lnSpc>
                <a:spcPct val="110000"/>
              </a:lnSpc>
            </a:pPr>
            <a:r>
              <a:rPr lang="fi-FI" sz="1200" dirty="0">
                <a:hlinkClick r:id="rId17" action="ppaction://hlinksldjump"/>
              </a:rPr>
              <a:t>Visio perhekeskuksen johtaminen hyvinvointialueella</a:t>
            </a:r>
            <a:endParaRPr lang="fi-FI" sz="1200" dirty="0"/>
          </a:p>
          <a:p>
            <a:pPr lvl="1">
              <a:lnSpc>
                <a:spcPct val="110000"/>
              </a:lnSpc>
            </a:pPr>
            <a:r>
              <a:rPr lang="fi-FI" sz="1200" dirty="0">
                <a:hlinkClick r:id="rId18" action="ppaction://hlinksldjump"/>
              </a:rPr>
              <a:t>Perhekeskuksen alueellinen johtaminen</a:t>
            </a:r>
            <a:endParaRPr lang="fi-FI" sz="1200" dirty="0"/>
          </a:p>
          <a:p>
            <a:pPr lvl="1">
              <a:lnSpc>
                <a:spcPct val="110000"/>
              </a:lnSpc>
            </a:pPr>
            <a:r>
              <a:rPr lang="fi-FI" sz="1200" dirty="0">
                <a:hlinkClick r:id="rId19" action="ppaction://hlinksldjump"/>
              </a:rPr>
              <a:t>Pohjois-Pohjanmaan alueellinen perhekeskusverkosto</a:t>
            </a:r>
            <a:endParaRPr lang="fi-FI" sz="1200" dirty="0"/>
          </a:p>
          <a:p>
            <a:pPr lvl="1">
              <a:lnSpc>
                <a:spcPct val="110000"/>
              </a:lnSpc>
            </a:pPr>
            <a:endParaRPr lang="fi-FI" sz="1200" dirty="0"/>
          </a:p>
          <a:p>
            <a:pPr lvl="1">
              <a:lnSpc>
                <a:spcPct val="110000"/>
              </a:lnSpc>
            </a:pPr>
            <a:endParaRPr lang="fi-FI" sz="1200" dirty="0"/>
          </a:p>
          <a:p>
            <a:pPr marL="520200" lvl="1" indent="0">
              <a:lnSpc>
                <a:spcPct val="110000"/>
              </a:lnSpc>
              <a:buNone/>
            </a:pPr>
            <a:endParaRPr lang="fi-FI" sz="1200" b="1" dirty="0"/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fi-FI" sz="1400" b="1" dirty="0">
                <a:hlinkClick r:id="rId20" action="ppaction://hlinksldjump"/>
              </a:rPr>
              <a:t>Perhekeskuksen asiakkaan ympärille koottavat verkostot</a:t>
            </a:r>
            <a:endParaRPr lang="fi-FI" sz="1400" b="1" dirty="0"/>
          </a:p>
          <a:p>
            <a:pPr lvl="1">
              <a:lnSpc>
                <a:spcPct val="110000"/>
              </a:lnSpc>
            </a:pPr>
            <a:r>
              <a:rPr lang="fi-FI" sz="1200" dirty="0">
                <a:hlinkClick r:id="rId21" action="ppaction://hlinksldjump"/>
              </a:rPr>
              <a:t>Perhekeskus asiakkaan tukena:</a:t>
            </a:r>
            <a:br>
              <a:rPr lang="fi-FI" sz="1200" dirty="0">
                <a:hlinkClick r:id="rId21" action="ppaction://hlinksldjump"/>
              </a:rPr>
            </a:br>
            <a:r>
              <a:rPr lang="fi-FI" sz="1200" dirty="0">
                <a:hlinkClick r:id="rId21" action="ppaction://hlinksldjump"/>
              </a:rPr>
              <a:t>monialaisen yhteistyön toimintamallit</a:t>
            </a:r>
            <a:endParaRPr lang="fi-FI" sz="1200" dirty="0"/>
          </a:p>
          <a:p>
            <a:pPr lvl="1">
              <a:lnSpc>
                <a:spcPct val="110000"/>
              </a:lnSpc>
            </a:pPr>
            <a:r>
              <a:rPr lang="fi-FI" sz="1200" dirty="0">
                <a:hlinkClick r:id="rId22" action="ppaction://hlinksldjump"/>
              </a:rPr>
              <a:t>Yhteisövaikuttavuus</a:t>
            </a:r>
            <a:endParaRPr lang="fi-FI" sz="1200" dirty="0"/>
          </a:p>
          <a:p>
            <a:pPr lvl="1">
              <a:lnSpc>
                <a:spcPct val="110000"/>
              </a:lnSpc>
            </a:pPr>
            <a:r>
              <a:rPr lang="fi-FI" sz="1200" dirty="0">
                <a:hlinkClick r:id="rId23" action="ppaction://hlinksldjump"/>
              </a:rPr>
              <a:t>Systeeminen työote perhekeskuksessa</a:t>
            </a:r>
            <a:endParaRPr lang="fi-FI" sz="1200" dirty="0"/>
          </a:p>
          <a:p>
            <a:pPr lvl="1">
              <a:lnSpc>
                <a:spcPct val="110000"/>
              </a:lnSpc>
            </a:pPr>
            <a:r>
              <a:rPr lang="fi-FI" sz="1200" dirty="0">
                <a:hlinkClick r:id="rId24" action="ppaction://hlinksldjump"/>
              </a:rPr>
              <a:t>Perhekeskuksen asiakasverkoston toimintaperiaatteet</a:t>
            </a:r>
            <a:endParaRPr lang="fi-FI" sz="1200" dirty="0"/>
          </a:p>
          <a:p>
            <a:pPr lvl="1">
              <a:lnSpc>
                <a:spcPct val="110000"/>
              </a:lnSpc>
            </a:pPr>
            <a:r>
              <a:rPr lang="fi-FI" sz="1200" dirty="0">
                <a:hlinkClick r:id="rId25" action="ppaction://hlinksldjump"/>
              </a:rPr>
              <a:t>Perhekeskuksen asiakasverkosto omatyöntekijä</a:t>
            </a:r>
            <a:endParaRPr lang="fi-FI" sz="1200" dirty="0"/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fi-FI" sz="1400" b="1" dirty="0">
                <a:hlinkClick r:id="rId26" action="ppaction://hlinksldjump"/>
              </a:rPr>
              <a:t>Asiakas- ja palveluohjaus</a:t>
            </a:r>
            <a:endParaRPr lang="fi-FI" sz="1400" b="1" dirty="0"/>
          </a:p>
          <a:p>
            <a:pPr lvl="1">
              <a:lnSpc>
                <a:spcPct val="110000"/>
              </a:lnSpc>
            </a:pPr>
            <a:r>
              <a:rPr lang="fi-FI" sz="1200" dirty="0">
                <a:hlinkClick r:id="rId27" action="ppaction://hlinksldjump"/>
              </a:rPr>
              <a:t>Perhekeskuksen asiakas- ja palveluohjauksen taustaa</a:t>
            </a:r>
            <a:endParaRPr lang="fi-FI" sz="1200" dirty="0"/>
          </a:p>
          <a:p>
            <a:pPr lvl="1">
              <a:lnSpc>
                <a:spcPct val="110000"/>
              </a:lnSpc>
            </a:pPr>
            <a:r>
              <a:rPr lang="fi-FI" sz="1200" dirty="0">
                <a:hlinkClick r:id="rId28" action="ppaction://hlinksldjump"/>
              </a:rPr>
              <a:t>Asiakas- ja palveluohjauksen määrittelyä</a:t>
            </a:r>
            <a:endParaRPr lang="fi-FI" sz="1200" dirty="0"/>
          </a:p>
          <a:p>
            <a:pPr lvl="1">
              <a:lnSpc>
                <a:spcPct val="110000"/>
              </a:lnSpc>
            </a:pPr>
            <a:r>
              <a:rPr lang="fi-FI" sz="1200" dirty="0">
                <a:hlinkClick r:id="rId29" action="ppaction://hlinksldjump"/>
              </a:rPr>
              <a:t>Visio Pohteen alueelle</a:t>
            </a:r>
            <a:endParaRPr lang="fi-FI" sz="1200" dirty="0"/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fi-FI" sz="1400" b="1" dirty="0">
                <a:hlinkClick r:id="rId30" action="ppaction://hlinksldjump"/>
              </a:rPr>
              <a:t>Osallisuus, viestintä ja saavutettavuus perhekeskuksessa</a:t>
            </a:r>
            <a:endParaRPr lang="fi-FI" sz="1400" b="1" dirty="0"/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fi-FI" sz="1400" b="1" dirty="0">
                <a:hlinkClick r:id="rId31" action="ppaction://hlinksldjump"/>
              </a:rPr>
              <a:t>Perhekeskustoiminnan arviointi</a:t>
            </a:r>
            <a:endParaRPr lang="fi-FI" sz="1400" b="1" dirty="0"/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fi-FI" sz="1400" b="1" dirty="0">
                <a:hlinkClick r:id="rId32" action="ppaction://hlinksldjump"/>
              </a:rPr>
              <a:t>Lähteet</a:t>
            </a:r>
            <a:endParaRPr lang="fi-FI" sz="1400" b="1" dirty="0"/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fi-FI" sz="1400" b="1" dirty="0">
                <a:hlinkClick r:id="rId33" action="ppaction://hlinksldjump"/>
              </a:rPr>
              <a:t>Liitteet</a:t>
            </a:r>
            <a:endParaRPr lang="fi-FI" sz="1400" b="1" dirty="0"/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endParaRPr lang="fi-FI" sz="1400" b="1" dirty="0"/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endParaRPr lang="fi-FI" sz="1700" dirty="0"/>
          </a:p>
          <a:p>
            <a:pPr marL="0" indent="0">
              <a:lnSpc>
                <a:spcPct val="110000"/>
              </a:lnSpc>
              <a:buNone/>
            </a:pPr>
            <a:endParaRPr lang="fi-FI" sz="1700" dirty="0"/>
          </a:p>
          <a:p>
            <a:pPr marL="97200" indent="0">
              <a:lnSpc>
                <a:spcPct val="110000"/>
              </a:lnSpc>
              <a:buNone/>
            </a:pPr>
            <a:endParaRPr lang="fi-FI" sz="1700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CA15549-03E2-D619-C6B2-E0A4EA5905C9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501889" y="5137078"/>
            <a:ext cx="2241473" cy="155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99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004"/>
            <a:ext cx="12070079" cy="6602931"/>
          </a:xfrm>
          <a:prstGeom prst="rect">
            <a:avLst/>
          </a:prstGeom>
        </p:spPr>
      </p:pic>
      <p:sp>
        <p:nvSpPr>
          <p:cNvPr id="5" name="Pyöristetty suorakulmio 4"/>
          <p:cNvSpPr/>
          <p:nvPr/>
        </p:nvSpPr>
        <p:spPr>
          <a:xfrm>
            <a:off x="738909" y="341745"/>
            <a:ext cx="5421746" cy="77585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rgbClr val="002060"/>
                </a:solidFill>
              </a:rPr>
              <a:t>Pohjois-Pohjanmaan hyvinvointialue</a:t>
            </a:r>
          </a:p>
          <a:p>
            <a:pPr algn="ctr"/>
            <a:r>
              <a:rPr lang="fi-FI" b="1" dirty="0">
                <a:solidFill>
                  <a:srgbClr val="002060"/>
                </a:solidFill>
              </a:rPr>
              <a:t>Pohde: Alueet kunnittain</a:t>
            </a:r>
          </a:p>
        </p:txBody>
      </p:sp>
    </p:spTree>
    <p:extLst>
      <p:ext uri="{BB962C8B-B14F-4D97-AF65-F5344CB8AC3E}">
        <p14:creationId xmlns:p14="http://schemas.microsoft.com/office/powerpoint/2010/main" val="2477565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5C284504-5D94-3486-9184-E106CA3CC5B6}"/>
              </a:ext>
            </a:extLst>
          </p:cNvPr>
          <p:cNvSpPr/>
          <p:nvPr/>
        </p:nvSpPr>
        <p:spPr>
          <a:xfrm>
            <a:off x="7104993" y="1103586"/>
            <a:ext cx="4614041" cy="533134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r>
              <a:rPr lang="fi-FI" b="1" dirty="0"/>
              <a:t>Oulu</a:t>
            </a:r>
          </a:p>
          <a:p>
            <a:endParaRPr lang="fi-FI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Perhekeskukset hyvinvointikeskuksittain</a:t>
            </a:r>
          </a:p>
          <a:p>
            <a:endParaRPr lang="fi-FI" dirty="0"/>
          </a:p>
          <a:p>
            <a:r>
              <a:rPr lang="fi-FI" b="1" dirty="0"/>
              <a:t>Oulunkaari-Koillismaa-Lakeus</a:t>
            </a:r>
          </a:p>
          <a:p>
            <a:endParaRPr lang="fi-FI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Hallinnollisesti 1-3 perhekeskusta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Alueiden sisällä toimivat paikalliset verkostomaiset perhekeskukset</a:t>
            </a:r>
          </a:p>
          <a:p>
            <a:endParaRPr lang="fi-FI" dirty="0"/>
          </a:p>
          <a:p>
            <a:r>
              <a:rPr lang="fi-FI" b="1" dirty="0"/>
              <a:t>Rannikkoseutu-Oulun Eteläinen</a:t>
            </a:r>
          </a:p>
          <a:p>
            <a:endParaRPr lang="fi-FI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Hallinnollisesti 1-2 perhekeskusta</a:t>
            </a:r>
            <a:endParaRPr lang="fi-FI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Alueiden sisällä toimivat paikalliset verkostomaiset perhekeskukset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283ECE4-3065-0545-D428-C9A0D536EE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02375"/>
            <a:ext cx="2743200" cy="265113"/>
          </a:xfrm>
        </p:spPr>
        <p:txBody>
          <a:bodyPr/>
          <a:lstStyle/>
          <a:p>
            <a:fld id="{3CCEC50A-EC5D-6049-A135-EB130C1E40A7}" type="slidenum">
              <a:rPr lang="fi-FI" smtClean="0"/>
              <a:pPr/>
              <a:t>31</a:t>
            </a:fld>
            <a:endParaRPr lang="fi-FI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9EAC983A-8817-BF0D-A85A-CA4EBE32009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62759" y="1219199"/>
            <a:ext cx="6842233" cy="4803228"/>
          </a:xfrm>
        </p:spPr>
      </p:pic>
      <p:sp>
        <p:nvSpPr>
          <p:cNvPr id="2" name="Suorakulmio: Pyöristetyt kulmat 1">
            <a:extLst>
              <a:ext uri="{FF2B5EF4-FFF2-40B4-BE49-F238E27FC236}">
                <a16:creationId xmlns:a16="http://schemas.microsoft.com/office/drawing/2014/main" id="{08BDF8F2-6171-375B-8644-ABD14A374372}"/>
              </a:ext>
            </a:extLst>
          </p:cNvPr>
          <p:cNvSpPr/>
          <p:nvPr/>
        </p:nvSpPr>
        <p:spPr>
          <a:xfrm>
            <a:off x="557048" y="290512"/>
            <a:ext cx="6547944" cy="92868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800" b="1" dirty="0">
                <a:solidFill>
                  <a:schemeClr val="tx1"/>
                </a:solidFill>
                <a:latin typeface="Arial"/>
                <a:cs typeface="Arial"/>
              </a:rPr>
              <a:t>Visio perhekeskusalueista Pohteen alueella</a:t>
            </a:r>
            <a:endParaRPr lang="fi-FI" sz="2800" b="1" dirty="0">
              <a:solidFill>
                <a:schemeClr val="tx1"/>
              </a:solidFill>
            </a:endParaRPr>
          </a:p>
        </p:txBody>
      </p:sp>
      <p:pic>
        <p:nvPicPr>
          <p:cNvPr id="3" name="Kuva 2" descr="Aloitus1 ääriviiva">
            <a:hlinkClick r:id="rId3" action="ppaction://hlinksldjump"/>
            <a:extLst>
              <a:ext uri="{FF2B5EF4-FFF2-40B4-BE49-F238E27FC236}">
                <a16:creationId xmlns:a16="http://schemas.microsoft.com/office/drawing/2014/main" id="{6BB7BAE6-AA84-5B14-D42D-1753842BA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759" y="6047292"/>
            <a:ext cx="668078" cy="6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467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2503FC-8A32-EA07-A8B5-843D85DC0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Pohjois-Pohjanmaan perhekeskustoimintasuunnitelma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120FE9E-2537-E285-9A45-917852F89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1053"/>
            <a:ext cx="10515600" cy="4089639"/>
          </a:xfrm>
        </p:spPr>
        <p:txBody>
          <a:bodyPr>
            <a:normAutofit lnSpcReduction="10000"/>
          </a:bodyPr>
          <a:lstStyle/>
          <a:p>
            <a:pPr marL="440100" indent="-342900">
              <a:buFont typeface="Arial" panose="020B0604020202020204" pitchFamily="34" charset="0"/>
              <a:buChar char="•"/>
            </a:pPr>
            <a:r>
              <a:rPr lang="fi-FI" dirty="0"/>
              <a:t>Toimintasuunnitelma nostaa esiin perhekeskuksen nykytilannetta sekä ohjaa perhekeskuksen kehittämistä tulevalla Pohjois-Pohjanmaan hyvinvointialueella. </a:t>
            </a:r>
          </a:p>
          <a:p>
            <a:pPr marL="440100" indent="-342900">
              <a:buFont typeface="Arial" panose="020B0604020202020204" pitchFamily="34" charset="0"/>
              <a:buChar char="•"/>
            </a:pPr>
            <a:r>
              <a:rPr lang="fi-FI" dirty="0"/>
              <a:t>Toimintasuunnitelmaan on tehty jokaiseen osioon keskeisten kehittämiskohteiden pohjalta perhekeskustoimintaa ohjaavia toimenpide-ehdotuksia. </a:t>
            </a:r>
          </a:p>
          <a:p>
            <a:pPr marL="440100" indent="-342900">
              <a:buFont typeface="Arial" panose="020B0604020202020204" pitchFamily="34" charset="0"/>
              <a:buChar char="•"/>
            </a:pPr>
            <a:r>
              <a:rPr lang="fi-FI" dirty="0"/>
              <a:t>Toimintasuunnitelman lopuksi on laadittu kansallisten perhekeskuskriteerien pohjalta yhteenveto tavoitteista ja toimenpiteistä vuosille 2023–2025. </a:t>
            </a:r>
          </a:p>
          <a:p>
            <a:pPr marL="440100" indent="-342900">
              <a:buFont typeface="Arial" panose="020B0604020202020204" pitchFamily="34" charset="0"/>
              <a:buChar char="•"/>
            </a:pPr>
            <a:r>
              <a:rPr lang="fi-FI" dirty="0"/>
              <a:t>Perhekeskuksen toimintasuunnitelman laatimisesta ja päivittämistyöstä vastaa tulevalla hyvinvointialueella perhekeskuksen koordinaatiosta vastaava toimielin.</a:t>
            </a:r>
            <a:endParaRPr lang="fi-FI" dirty="0">
              <a:hlinkClick r:id="rId2"/>
            </a:endParaRPr>
          </a:p>
          <a:p>
            <a:pPr marL="97200" indent="0">
              <a:buNone/>
            </a:pPr>
            <a:endParaRPr lang="fi-FI" dirty="0">
              <a:hlinkClick r:id="rId2"/>
            </a:endParaRPr>
          </a:p>
          <a:p>
            <a:pPr marL="503100" lvl="1" indent="0">
              <a:buNone/>
            </a:pPr>
            <a:r>
              <a:rPr lang="fi-FI" dirty="0">
                <a:hlinkClick r:id="rId2"/>
              </a:rPr>
              <a:t>Perhekeskustoimintasuunnitelma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423356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5ACF3DD0-FF5B-94CF-D02F-6682084CB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19677"/>
            <a:ext cx="5264150" cy="4376196"/>
          </a:xfrm>
        </p:spPr>
        <p:txBody>
          <a:bodyPr>
            <a:normAutofit/>
          </a:bodyPr>
          <a:lstStyle/>
          <a:p>
            <a:r>
              <a:rPr lang="fi-FI" sz="3200" dirty="0">
                <a:solidFill>
                  <a:schemeClr val="tx2"/>
                </a:solidFill>
                <a:latin typeface="Arial"/>
                <a:cs typeface="Arial"/>
              </a:rPr>
              <a:t>Perhekeskuksen </a:t>
            </a:r>
            <a:br>
              <a:rPr lang="fi-FI" sz="3200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fi-FI" sz="3200" dirty="0">
                <a:solidFill>
                  <a:schemeClr val="tx2"/>
                </a:solidFill>
                <a:latin typeface="Arial"/>
                <a:cs typeface="Arial"/>
              </a:rPr>
              <a:t>johtaminen</a:t>
            </a:r>
            <a:br>
              <a:rPr lang="fi-FI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33</a:t>
            </a:fld>
            <a:endParaRPr lang="fi-FI" dirty="0"/>
          </a:p>
        </p:txBody>
      </p:sp>
      <p:sp>
        <p:nvSpPr>
          <p:cNvPr id="8" name="Pyöristetty suorakulmio 7"/>
          <p:cNvSpPr/>
          <p:nvPr/>
        </p:nvSpPr>
        <p:spPr>
          <a:xfrm>
            <a:off x="668078" y="2233047"/>
            <a:ext cx="4910789" cy="34052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D987299-1FA7-CE2E-AFE4-7B42596F1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225" y="0"/>
            <a:ext cx="6510899" cy="6858000"/>
          </a:xfrm>
          <a:prstGeom prst="rect">
            <a:avLst/>
          </a:prstGeom>
        </p:spPr>
      </p:pic>
      <p:pic>
        <p:nvPicPr>
          <p:cNvPr id="6" name="Kuva 5" descr="Aloitus1 ääriviiva">
            <a:hlinkClick r:id="rId4" action="ppaction://hlinksldjump"/>
            <a:extLst>
              <a:ext uri="{FF2B5EF4-FFF2-40B4-BE49-F238E27FC236}">
                <a16:creationId xmlns:a16="http://schemas.microsoft.com/office/drawing/2014/main" id="{CC7627AD-2ADF-6109-E083-16A947D583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091068"/>
            <a:ext cx="668078" cy="6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250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665018" y="1136073"/>
            <a:ext cx="4239491" cy="52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9" name="Otsikko 8"/>
          <p:cNvSpPr>
            <a:spLocks noGrp="1"/>
          </p:cNvSpPr>
          <p:nvPr>
            <p:ph type="title"/>
          </p:nvPr>
        </p:nvSpPr>
        <p:spPr>
          <a:xfrm>
            <a:off x="339527" y="328417"/>
            <a:ext cx="9129963" cy="1117780"/>
          </a:xfrm>
        </p:spPr>
        <p:txBody>
          <a:bodyPr>
            <a:normAutofit fontScale="90000"/>
          </a:bodyPr>
          <a:lstStyle/>
          <a:p>
            <a:r>
              <a:rPr lang="fi-FI" dirty="0"/>
              <a:t>Visio perhekeskuksen johtaminen hyvinvointialueella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13"/>
          </p:nvPr>
        </p:nvSpPr>
        <p:spPr>
          <a:xfrm>
            <a:off x="252248" y="1939635"/>
            <a:ext cx="5471984" cy="472392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Perhekeskuksella on hyvinvointialueen johtamisen taso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Perhekeskuksen alueelliset esihenkilöt kokoontuvat yhteiseen keskusteluun säännöllisesti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Strateginen taso sekä operatiivinen johtoryhmä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Alueellisella tasolla voi olla useampia perhekeskuksia, mutta niitä tulee johtaa perhekeskustoiminta-alueen tasolla kokonaisuutena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Lisäksi on olemassa paikallista perhekeskuksen johtamista, joista alueet voivat sopia heille sopivimmalla tavalla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68592E16-4FC5-0E77-7BAB-2B66FB688A0B}"/>
              </a:ext>
            </a:extLst>
          </p:cNvPr>
          <p:cNvSpPr/>
          <p:nvPr/>
        </p:nvSpPr>
        <p:spPr>
          <a:xfrm>
            <a:off x="10888717" y="2070538"/>
            <a:ext cx="1187669" cy="725214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53D09CC0-C881-0AC4-768C-EED921B9E822}"/>
              </a:ext>
            </a:extLst>
          </p:cNvPr>
          <p:cNvSpPr/>
          <p:nvPr/>
        </p:nvSpPr>
        <p:spPr>
          <a:xfrm>
            <a:off x="11172825" y="2070538"/>
            <a:ext cx="1019175" cy="725214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Sisällön paikkamerkki 14">
            <a:extLst>
              <a:ext uri="{FF2B5EF4-FFF2-40B4-BE49-F238E27FC236}">
                <a16:creationId xmlns:a16="http://schemas.microsoft.com/office/drawing/2014/main" id="{FBB8C516-177B-D9AE-A97C-368E197B16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24232" y="1939635"/>
            <a:ext cx="6467768" cy="4723923"/>
          </a:xfrm>
        </p:spPr>
      </p:pic>
    </p:spTree>
    <p:extLst>
      <p:ext uri="{BB962C8B-B14F-4D97-AF65-F5344CB8AC3E}">
        <p14:creationId xmlns:p14="http://schemas.microsoft.com/office/powerpoint/2010/main" val="646088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4294967295"/>
          </p:nvPr>
        </p:nvSpPr>
        <p:spPr>
          <a:xfrm>
            <a:off x="0" y="6302375"/>
            <a:ext cx="2743200" cy="265113"/>
          </a:xfrm>
        </p:spPr>
        <p:txBody>
          <a:bodyPr/>
          <a:lstStyle/>
          <a:p>
            <a:fld id="{3CCEC50A-EC5D-6049-A135-EB130C1E40A7}" type="slidenum">
              <a:rPr lang="fi-FI" smtClean="0"/>
              <a:pPr/>
              <a:t>35</a:t>
            </a:fld>
            <a:endParaRPr lang="fi-FI" dirty="0"/>
          </a:p>
        </p:txBody>
      </p:sp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305210"/>
              </p:ext>
            </p:extLst>
          </p:nvPr>
        </p:nvGraphicFramePr>
        <p:xfrm>
          <a:off x="1" y="83126"/>
          <a:ext cx="12106274" cy="6774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1942">
                  <a:extLst>
                    <a:ext uri="{9D8B030D-6E8A-4147-A177-3AD203B41FA5}">
                      <a16:colId xmlns:a16="http://schemas.microsoft.com/office/drawing/2014/main" val="1639115099"/>
                    </a:ext>
                  </a:extLst>
                </a:gridCol>
                <a:gridCol w="6844332">
                  <a:extLst>
                    <a:ext uri="{9D8B030D-6E8A-4147-A177-3AD203B41FA5}">
                      <a16:colId xmlns:a16="http://schemas.microsoft.com/office/drawing/2014/main" val="886000066"/>
                    </a:ext>
                  </a:extLst>
                </a:gridCol>
              </a:tblGrid>
              <a:tr h="988238">
                <a:tc>
                  <a:txBody>
                    <a:bodyPr/>
                    <a:lstStyle/>
                    <a:p>
                      <a:r>
                        <a:rPr lang="fi-FI" dirty="0"/>
                        <a:t>Perhekeskustoiminnan</a:t>
                      </a:r>
                      <a:r>
                        <a:rPr lang="fi-FI" baseline="0" dirty="0"/>
                        <a:t> johtaminen:  Hyvinvointialueen strateginen taso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Kirjoita vastaus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145237"/>
                  </a:ext>
                </a:extLst>
              </a:tr>
              <a:tr h="1352668">
                <a:tc>
                  <a:txBody>
                    <a:bodyPr/>
                    <a:lstStyle/>
                    <a:p>
                      <a:r>
                        <a:rPr lang="fi-FI" sz="1600" dirty="0"/>
                        <a:t>Johtamisrakenne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Kenestä koostuu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Miten otetaan huomioon riittävän monialainen katsantokanta perhekeskuksen </a:t>
                      </a:r>
                      <a:r>
                        <a:rPr lang="fi-FI" sz="1600" dirty="0" err="1"/>
                        <a:t>hva</a:t>
                      </a:r>
                      <a:r>
                        <a:rPr lang="fi-FI" sz="1600" dirty="0"/>
                        <a:t> tasoiseen johtamiseen?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151804"/>
                  </a:ext>
                </a:extLst>
              </a:tr>
              <a:tr h="3114282">
                <a:tc>
                  <a:txBody>
                    <a:bodyPr/>
                    <a:lstStyle/>
                    <a:p>
                      <a:r>
                        <a:rPr lang="fi-FI" sz="1600" dirty="0"/>
                        <a:t>Mistä tehtävistä</a:t>
                      </a:r>
                      <a:r>
                        <a:rPr lang="fi-FI" sz="1600" baseline="0" dirty="0"/>
                        <a:t> vastaa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baseline="0" dirty="0"/>
                        <a:t>Ylätason suunnittelu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baseline="0" dirty="0"/>
                        <a:t>Koordinointi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baseline="0" dirty="0"/>
                        <a:t>Tiedottaminen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baseline="0" dirty="0"/>
                        <a:t>Hyvinvointialueen päätöksenteko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baseline="0" dirty="0"/>
                        <a:t>Pohteen perhekeskuksen visio, strategia ja ilmiöiden tunnistaminen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baseline="0" dirty="0"/>
                        <a:t>Miten johdetaan ja edistetään yhteistyötä muiden Pohteen perhekeskuksen kanssa?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baseline="0" dirty="0"/>
                        <a:t>Pohjois-Pohjanmaan alueellinen perhekeskusverkosto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baseline="0" dirty="0"/>
                        <a:t>Yhteiskehittäminen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242251"/>
                  </a:ext>
                </a:extLst>
              </a:tr>
              <a:tr h="1319686"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tx2"/>
                          </a:solidFill>
                        </a:rPr>
                        <a:t>Johtamisen</a:t>
                      </a:r>
                      <a:r>
                        <a:rPr lang="fi-FI" sz="1600" baseline="0" dirty="0">
                          <a:solidFill>
                            <a:schemeClr val="tx2"/>
                          </a:solidFill>
                        </a:rPr>
                        <a:t> rooli verkostotyön mahdollistajana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baseline="0" dirty="0">
                          <a:solidFill>
                            <a:schemeClr val="tx2"/>
                          </a:solidFill>
                        </a:rPr>
                        <a:t>Yhteisövaikuttavuusmallin johtaminen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baseline="0" dirty="0">
                          <a:solidFill>
                            <a:schemeClr val="tx2"/>
                          </a:solidFill>
                        </a:rPr>
                        <a:t>koulutus, jalkauttaminen ja juurruttaminen</a:t>
                      </a:r>
                    </a:p>
                    <a:p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4398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754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054574E0-4271-3297-6715-1530E580A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428" y="2356008"/>
            <a:ext cx="5181600" cy="3070097"/>
          </a:xfrm>
          <a:prstGeom prst="rect">
            <a:avLst/>
          </a:prstGeom>
          <a:noFill/>
        </p:spPr>
      </p:pic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CCEC50A-EC5D-6049-A135-EB130C1E40A7}" type="slidenum">
              <a:rPr lang="fi-FI" smtClean="0"/>
              <a:pPr>
                <a:spcAft>
                  <a:spcPts val="600"/>
                </a:spcAft>
              </a:pPr>
              <a:t>36</a:t>
            </a:fld>
            <a:endParaRPr lang="fi-FI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838200" y="457308"/>
            <a:ext cx="9129963" cy="1445241"/>
          </a:xfrm>
        </p:spPr>
        <p:txBody>
          <a:bodyPr anchor="b">
            <a:normAutofit/>
          </a:bodyPr>
          <a:lstStyle/>
          <a:p>
            <a:r>
              <a:rPr lang="fi-FI" dirty="0"/>
              <a:t>Perhekeskuksen alueellinen johtaminen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13"/>
          </p:nvPr>
        </p:nvSpPr>
        <p:spPr>
          <a:xfrm>
            <a:off x="839788" y="2109650"/>
            <a:ext cx="5256212" cy="4067312"/>
          </a:xfrm>
        </p:spPr>
        <p:txBody>
          <a:bodyPr wrap="square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Perhekeskusverkostolla tulee olla alueellinen johtotason perhekeskustoimintaryhmä (vrt. Lape-ryhmä).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dirty="0"/>
              <a:t>Se voi olla perhekeskustoiminta-alueella toimiva ryhmä tai useamman perhekeskustoiminta-alueen yhteinen.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dirty="0"/>
              <a:t>Perhekeskustoimintaryhmää johdetaan yhtenäisesti.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i-FI" sz="1400" dirty="0"/>
              <a:t>Sillä tulee olla toimintasuunnitelma  (= perhekeskustyökalun hyödyntäminen)</a:t>
            </a:r>
          </a:p>
        </p:txBody>
      </p:sp>
    </p:spTree>
    <p:extLst>
      <p:ext uri="{BB962C8B-B14F-4D97-AF65-F5344CB8AC3E}">
        <p14:creationId xmlns:p14="http://schemas.microsoft.com/office/powerpoint/2010/main" val="21631078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4294967295"/>
          </p:nvPr>
        </p:nvSpPr>
        <p:spPr>
          <a:xfrm>
            <a:off x="0" y="6302375"/>
            <a:ext cx="2743200" cy="265113"/>
          </a:xfrm>
        </p:spPr>
        <p:txBody>
          <a:bodyPr/>
          <a:lstStyle/>
          <a:p>
            <a:fld id="{3CCEC50A-EC5D-6049-A135-EB130C1E40A7}" type="slidenum">
              <a:rPr lang="fi-FI" smtClean="0"/>
              <a:pPr/>
              <a:t>37</a:t>
            </a:fld>
            <a:endParaRPr lang="fi-FI" dirty="0"/>
          </a:p>
        </p:txBody>
      </p:sp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072108"/>
              </p:ext>
            </p:extLst>
          </p:nvPr>
        </p:nvGraphicFramePr>
        <p:xfrm>
          <a:off x="64655" y="83121"/>
          <a:ext cx="11804071" cy="648436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130591">
                  <a:extLst>
                    <a:ext uri="{9D8B030D-6E8A-4147-A177-3AD203B41FA5}">
                      <a16:colId xmlns:a16="http://schemas.microsoft.com/office/drawing/2014/main" val="1639115099"/>
                    </a:ext>
                  </a:extLst>
                </a:gridCol>
                <a:gridCol w="6673480">
                  <a:extLst>
                    <a:ext uri="{9D8B030D-6E8A-4147-A177-3AD203B41FA5}">
                      <a16:colId xmlns:a16="http://schemas.microsoft.com/office/drawing/2014/main" val="886000066"/>
                    </a:ext>
                  </a:extLst>
                </a:gridCol>
              </a:tblGrid>
              <a:tr h="1743688">
                <a:tc>
                  <a:txBody>
                    <a:bodyPr/>
                    <a:lstStyle/>
                    <a:p>
                      <a:r>
                        <a:rPr lang="fi-FI" dirty="0"/>
                        <a:t>Perhekeskuksen</a:t>
                      </a:r>
                      <a:r>
                        <a:rPr lang="fi-FI" baseline="0" dirty="0"/>
                        <a:t> verkostot perhekeskustoiminta-alue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Kirjoita vastaus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145237"/>
                  </a:ext>
                </a:extLst>
              </a:tr>
              <a:tr h="47406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Keitä</a:t>
                      </a:r>
                      <a:r>
                        <a:rPr lang="fi-FI" baseline="0" dirty="0"/>
                        <a:t> toimijoita perhekeskusalueella pääasiassa toimii lasten, nuorten ja perheiden palveluissa? Nimeä keskeisimmät toimijat</a:t>
                      </a:r>
                      <a:endParaRPr lang="fi-FI" dirty="0"/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151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09502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4294967295"/>
          </p:nvPr>
        </p:nvSpPr>
        <p:spPr>
          <a:xfrm>
            <a:off x="0" y="6302375"/>
            <a:ext cx="2743200" cy="265113"/>
          </a:xfrm>
        </p:spPr>
        <p:txBody>
          <a:bodyPr/>
          <a:lstStyle/>
          <a:p>
            <a:fld id="{3CCEC50A-EC5D-6049-A135-EB130C1E40A7}" type="slidenum">
              <a:rPr lang="fi-FI" smtClean="0"/>
              <a:pPr/>
              <a:t>38</a:t>
            </a:fld>
            <a:endParaRPr lang="fi-FI" dirty="0"/>
          </a:p>
        </p:txBody>
      </p:sp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947549"/>
              </p:ext>
            </p:extLst>
          </p:nvPr>
        </p:nvGraphicFramePr>
        <p:xfrm>
          <a:off x="64655" y="83122"/>
          <a:ext cx="12013931" cy="648436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221806">
                  <a:extLst>
                    <a:ext uri="{9D8B030D-6E8A-4147-A177-3AD203B41FA5}">
                      <a16:colId xmlns:a16="http://schemas.microsoft.com/office/drawing/2014/main" val="1639115099"/>
                    </a:ext>
                  </a:extLst>
                </a:gridCol>
                <a:gridCol w="6792125">
                  <a:extLst>
                    <a:ext uri="{9D8B030D-6E8A-4147-A177-3AD203B41FA5}">
                      <a16:colId xmlns:a16="http://schemas.microsoft.com/office/drawing/2014/main" val="886000066"/>
                    </a:ext>
                  </a:extLst>
                </a:gridCol>
              </a:tblGrid>
              <a:tr h="1146106">
                <a:tc>
                  <a:txBody>
                    <a:bodyPr/>
                    <a:lstStyle/>
                    <a:p>
                      <a:r>
                        <a:rPr lang="fi-FI" dirty="0"/>
                        <a:t>Perhekeskuksen</a:t>
                      </a:r>
                      <a:r>
                        <a:rPr lang="fi-FI" baseline="0" dirty="0"/>
                        <a:t> alueelliset johtotason verkostot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Kirjoita vastaus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145237"/>
                  </a:ext>
                </a:extLst>
              </a:tr>
              <a:tr h="18029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Aikaisemmin toimineet verkostot (ennen </a:t>
                      </a:r>
                      <a:r>
                        <a:rPr lang="fi-FI" dirty="0" err="1"/>
                        <a:t>hva:ta</a:t>
                      </a:r>
                      <a:r>
                        <a:rPr lang="fi-FI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151804"/>
                  </a:ext>
                </a:extLst>
              </a:tr>
              <a:tr h="1789561">
                <a:tc>
                  <a:txBody>
                    <a:bodyPr/>
                    <a:lstStyle/>
                    <a:p>
                      <a:r>
                        <a:rPr lang="fi-FI" dirty="0"/>
                        <a:t>Olemassa olevia ja toimivia verkostoja</a:t>
                      </a:r>
                    </a:p>
                    <a:p>
                      <a:endParaRPr lang="fi-FI" dirty="0"/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242251"/>
                  </a:ext>
                </a:extLst>
              </a:tr>
              <a:tr h="17457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Minkälaisia verkostoja tarvittaisiin ja miten vältytään</a:t>
                      </a:r>
                      <a:r>
                        <a:rPr lang="fi-FI" baseline="0" dirty="0"/>
                        <a:t> päällekkäisiltä työryhmiltä</a:t>
                      </a:r>
                      <a:r>
                        <a:rPr lang="fi-FI" dirty="0"/>
                        <a:t>? 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5443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56079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4294967295"/>
          </p:nvPr>
        </p:nvSpPr>
        <p:spPr>
          <a:xfrm>
            <a:off x="0" y="6302375"/>
            <a:ext cx="2743200" cy="265113"/>
          </a:xfrm>
        </p:spPr>
        <p:txBody>
          <a:bodyPr/>
          <a:lstStyle/>
          <a:p>
            <a:fld id="{3CCEC50A-EC5D-6049-A135-EB130C1E40A7}" type="slidenum">
              <a:rPr lang="fi-FI" dirty="0" smtClean="0"/>
              <a:pPr/>
              <a:t>39</a:t>
            </a:fld>
            <a:endParaRPr lang="fi-FI" dirty="0"/>
          </a:p>
        </p:txBody>
      </p:sp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4420162"/>
              </p:ext>
            </p:extLst>
          </p:nvPr>
        </p:nvGraphicFramePr>
        <p:xfrm>
          <a:off x="64655" y="83120"/>
          <a:ext cx="12003520" cy="677487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802880">
                  <a:extLst>
                    <a:ext uri="{9D8B030D-6E8A-4147-A177-3AD203B41FA5}">
                      <a16:colId xmlns:a16="http://schemas.microsoft.com/office/drawing/2014/main" val="1639115099"/>
                    </a:ext>
                  </a:extLst>
                </a:gridCol>
                <a:gridCol w="4200640">
                  <a:extLst>
                    <a:ext uri="{9D8B030D-6E8A-4147-A177-3AD203B41FA5}">
                      <a16:colId xmlns:a16="http://schemas.microsoft.com/office/drawing/2014/main" val="886000066"/>
                    </a:ext>
                  </a:extLst>
                </a:gridCol>
              </a:tblGrid>
              <a:tr h="1361499">
                <a:tc>
                  <a:txBody>
                    <a:bodyPr/>
                    <a:lstStyle/>
                    <a:p>
                      <a:r>
                        <a:rPr lang="fi-FI" dirty="0"/>
                        <a:t>Perhekeskustoiminnan johtaminen:</a:t>
                      </a:r>
                    </a:p>
                    <a:p>
                      <a:r>
                        <a:rPr lang="fi-FI" dirty="0"/>
                        <a:t>Alueellinen</a:t>
                      </a:r>
                      <a:r>
                        <a:rPr lang="fi-FI" baseline="0" dirty="0"/>
                        <a:t> taso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Kirjoita vastaus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145237"/>
                  </a:ext>
                </a:extLst>
              </a:tr>
              <a:tr h="2516325">
                <a:tc>
                  <a:txBody>
                    <a:bodyPr/>
                    <a:lstStyle/>
                    <a:p>
                      <a:r>
                        <a:rPr lang="fi-FI" dirty="0"/>
                        <a:t>Mikä on alueellinen toiminta-alue? Montako</a:t>
                      </a:r>
                      <a:r>
                        <a:rPr lang="fi-FI" baseline="0" dirty="0"/>
                        <a:t> perhekeskusta toiminta-alueen sisällä on?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baseline="0" dirty="0"/>
                        <a:t>Hallinnollinen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baseline="0" dirty="0"/>
                        <a:t>Toiminnallinen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151804"/>
                  </a:ext>
                </a:extLst>
              </a:tr>
              <a:tr h="2897055">
                <a:tc>
                  <a:txBody>
                    <a:bodyPr/>
                    <a:lstStyle/>
                    <a:p>
                      <a:r>
                        <a:rPr lang="fi-FI" sz="1800" dirty="0"/>
                        <a:t>Mistä tehtävistä</a:t>
                      </a:r>
                      <a:r>
                        <a:rPr lang="fi-FI" sz="1800" baseline="0" dirty="0"/>
                        <a:t> vastaa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800" baseline="0" dirty="0"/>
                        <a:t>Alueellinen suunnittelu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800" baseline="0" dirty="0"/>
                        <a:t>Koordinointi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800" baseline="0" dirty="0"/>
                        <a:t>Tiedottaminen</a:t>
                      </a:r>
                    </a:p>
                    <a:p>
                      <a:endParaRPr lang="fi-FI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2422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3785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423EF8E2-BEF7-DAFB-656C-6BA56C5156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tretch/>
        </p:blipFill>
        <p:spPr>
          <a:xfrm>
            <a:off x="6172200" y="2685981"/>
            <a:ext cx="5181600" cy="2914649"/>
          </a:xfrm>
          <a:noFill/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4B43F6E8-6FE8-C9E9-5416-66B9362C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CCEC50A-EC5D-6049-A135-EB130C1E40A7}" type="slidenum">
              <a:rPr lang="fi-FI" smtClean="0"/>
              <a:pPr>
                <a:spcAft>
                  <a:spcPts val="600"/>
                </a:spcAft>
              </a:pPr>
              <a:t>4</a:t>
            </a:fld>
            <a:endParaRPr lang="fi-FI"/>
          </a:p>
        </p:txBody>
      </p:sp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838200" y="457308"/>
            <a:ext cx="9129963" cy="1445241"/>
          </a:xfrm>
        </p:spPr>
        <p:txBody>
          <a:bodyPr anchor="b">
            <a:normAutofit/>
          </a:bodyPr>
          <a:lstStyle/>
          <a:p>
            <a:r>
              <a:rPr lang="fi-FI" sz="3600" dirty="0"/>
              <a:t>Perhekeskuskehittämisen työkalu: tarkoitus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13"/>
          </p:nvPr>
        </p:nvSpPr>
        <p:spPr>
          <a:xfrm>
            <a:off x="839788" y="2109650"/>
            <a:ext cx="5256212" cy="4067312"/>
          </a:xfrm>
        </p:spPr>
        <p:txBody>
          <a:bodyPr wrap="square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Perhekeskuskehittämisen työkalu toimii alueellisen perhekeskuskehittämisen välineenä.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Perhekeskuskehittämisen työkalu antaa suuntaviivoja kehittämiseen: se nostaa esille niitä elementtejä, joita tarvitaan toimivan perhekeskuksen suunnitteluun </a:t>
            </a:r>
            <a:r>
              <a:rPr lang="fi-FI"/>
              <a:t>ja toteutukseen.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Työkalu pohjautuu perhekeskuskäsikirjaan sekä perhekeskustoimintasuunnitelmaan, jotka on tehty Pohteella tulevaisuuden sote-keskus –hankkeen toiminta-aikana 2021-2023.</a:t>
            </a:r>
          </a:p>
        </p:txBody>
      </p:sp>
    </p:spTree>
    <p:extLst>
      <p:ext uri="{BB962C8B-B14F-4D97-AF65-F5344CB8AC3E}">
        <p14:creationId xmlns:p14="http://schemas.microsoft.com/office/powerpoint/2010/main" val="10930870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4294967295"/>
          </p:nvPr>
        </p:nvSpPr>
        <p:spPr>
          <a:xfrm>
            <a:off x="0" y="6302375"/>
            <a:ext cx="2743200" cy="265113"/>
          </a:xfrm>
        </p:spPr>
        <p:txBody>
          <a:bodyPr/>
          <a:lstStyle/>
          <a:p>
            <a:fld id="{3CCEC50A-EC5D-6049-A135-EB130C1E40A7}" type="slidenum">
              <a:rPr lang="fi-FI" smtClean="0"/>
              <a:pPr/>
              <a:t>40</a:t>
            </a:fld>
            <a:endParaRPr lang="fi-FI" dirty="0"/>
          </a:p>
        </p:txBody>
      </p:sp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021045"/>
              </p:ext>
            </p:extLst>
          </p:nvPr>
        </p:nvGraphicFramePr>
        <p:xfrm>
          <a:off x="64655" y="83119"/>
          <a:ext cx="12013931" cy="660475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221806">
                  <a:extLst>
                    <a:ext uri="{9D8B030D-6E8A-4147-A177-3AD203B41FA5}">
                      <a16:colId xmlns:a16="http://schemas.microsoft.com/office/drawing/2014/main" val="1639115099"/>
                    </a:ext>
                  </a:extLst>
                </a:gridCol>
                <a:gridCol w="6792125">
                  <a:extLst>
                    <a:ext uri="{9D8B030D-6E8A-4147-A177-3AD203B41FA5}">
                      <a16:colId xmlns:a16="http://schemas.microsoft.com/office/drawing/2014/main" val="886000066"/>
                    </a:ext>
                  </a:extLst>
                </a:gridCol>
              </a:tblGrid>
              <a:tr h="1621920">
                <a:tc>
                  <a:txBody>
                    <a:bodyPr/>
                    <a:lstStyle/>
                    <a:p>
                      <a:r>
                        <a:rPr lang="fi-FI" dirty="0"/>
                        <a:t>Perhekeskuksen</a:t>
                      </a:r>
                      <a:r>
                        <a:rPr lang="fi-FI" baseline="0" dirty="0"/>
                        <a:t> alueelliset johtotason verkostot: käytännön toiminta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Kirjoita vastaus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145237"/>
                  </a:ext>
                </a:extLst>
              </a:tr>
              <a:tr h="2451950">
                <a:tc>
                  <a:txBody>
                    <a:bodyPr/>
                    <a:lstStyle/>
                    <a:p>
                      <a:r>
                        <a:rPr lang="fi-FI" baseline="0" dirty="0"/>
                        <a:t>Keitä verkostoon kuuluu (vrt. perhekeskustoiminta-alue)?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242251"/>
                  </a:ext>
                </a:extLst>
              </a:tr>
              <a:tr h="25308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i-FI" baseline="0" dirty="0"/>
                        <a:t>Kuka kutsuu verkoston koolle?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baseline="0" dirty="0"/>
                        <a:t>Kokoontumissykli ja paikka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baseline="0" dirty="0"/>
                        <a:t>Tavoitteiden määrittely ja toiminnan seuraaminen sekä mittaaminen</a:t>
                      </a:r>
                    </a:p>
                    <a:p>
                      <a:endParaRPr lang="fi-FI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5443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90519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4294967295"/>
          </p:nvPr>
        </p:nvSpPr>
        <p:spPr>
          <a:xfrm>
            <a:off x="0" y="6302375"/>
            <a:ext cx="2743200" cy="265113"/>
          </a:xfrm>
        </p:spPr>
        <p:txBody>
          <a:bodyPr/>
          <a:lstStyle/>
          <a:p>
            <a:fld id="{3CCEC50A-EC5D-6049-A135-EB130C1E40A7}" type="slidenum">
              <a:rPr lang="fi-FI" smtClean="0"/>
              <a:pPr/>
              <a:t>41</a:t>
            </a:fld>
            <a:endParaRPr lang="fi-FI" dirty="0"/>
          </a:p>
        </p:txBody>
      </p:sp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86286"/>
              </p:ext>
            </p:extLst>
          </p:nvPr>
        </p:nvGraphicFramePr>
        <p:xfrm>
          <a:off x="64655" y="83119"/>
          <a:ext cx="12024564" cy="667918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226427">
                  <a:extLst>
                    <a:ext uri="{9D8B030D-6E8A-4147-A177-3AD203B41FA5}">
                      <a16:colId xmlns:a16="http://schemas.microsoft.com/office/drawing/2014/main" val="1639115099"/>
                    </a:ext>
                  </a:extLst>
                </a:gridCol>
                <a:gridCol w="6798137">
                  <a:extLst>
                    <a:ext uri="{9D8B030D-6E8A-4147-A177-3AD203B41FA5}">
                      <a16:colId xmlns:a16="http://schemas.microsoft.com/office/drawing/2014/main" val="886000066"/>
                    </a:ext>
                  </a:extLst>
                </a:gridCol>
              </a:tblGrid>
              <a:tr h="13516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Perhekeskuksen</a:t>
                      </a:r>
                      <a:r>
                        <a:rPr lang="fi-FI" baseline="0" dirty="0"/>
                        <a:t> alueelliset johtotason verkostot: käytännön toiminta</a:t>
                      </a:r>
                      <a:endParaRPr lang="fi-FI" dirty="0"/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Kirjoita vastaus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145237"/>
                  </a:ext>
                </a:extLst>
              </a:tr>
              <a:tr h="53275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Hyödyt</a:t>
                      </a:r>
                      <a:r>
                        <a:rPr lang="fi-FI" baseline="0" dirty="0"/>
                        <a:t> ja </a:t>
                      </a:r>
                      <a:r>
                        <a:rPr lang="fi-FI" dirty="0"/>
                        <a:t>kompastuskivet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dirty="0"/>
                        <a:t>Mitä</a:t>
                      </a:r>
                      <a:r>
                        <a:rPr lang="fi-FI" baseline="0" dirty="0"/>
                        <a:t> hyötyä johtamisen perhekeskusverkostosta on alueellenne?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baseline="0" dirty="0"/>
                        <a:t>Verkosto voi kohdata haasteita, esim.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fi-FI" baseline="0" dirty="0"/>
                        <a:t>Tavoite jää epäselväksi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fi-FI" baseline="0" dirty="0"/>
                        <a:t>Osallistujien odotukset ristiriidassa keskenään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fi-FI" baseline="0" dirty="0"/>
                        <a:t>Kokonaiskuva puuttuu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i-FI" dirty="0"/>
                        <a:t>Millä</a:t>
                      </a:r>
                      <a:r>
                        <a:rPr lang="fi-FI" baseline="0" dirty="0"/>
                        <a:t> tavalla verkostonne taklaa näitä haasteita?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4398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10226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EF08A6-6B14-B0E0-28BE-4E6BD0436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Pohjois-Pohjanmaan alueellinen perhekeskusverkosto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D914B2-6ED5-0829-4604-8DA11CF0B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8121"/>
            <a:ext cx="10515600" cy="3851823"/>
          </a:xfrm>
        </p:spPr>
        <p:txBody>
          <a:bodyPr>
            <a:normAutofit fontScale="77500" lnSpcReduction="20000"/>
          </a:bodyPr>
          <a:lstStyle/>
          <a:p>
            <a:r>
              <a:rPr lang="fi-FI" dirty="0"/>
              <a:t>Alueellinen perhekeskusverkosto on toiminut Tulevaisuuden sote-keskus –hankkeen aikana v. 2021 alkaen.</a:t>
            </a:r>
          </a:p>
          <a:p>
            <a:r>
              <a:rPr lang="fi-FI" dirty="0"/>
              <a:t>Alueellisen perhekeskusverkoston tarkoituksena on lisätä tietoisuutta perhekeskustoiminnan periaatteista.</a:t>
            </a:r>
          </a:p>
          <a:p>
            <a:pPr lvl="1"/>
            <a:r>
              <a:rPr lang="fi-FI" dirty="0"/>
              <a:t>Kokouksissa on hyödynnetty kansallisen perhekeskusverkoston materiaaleja sekä pyritty nostamaan esille myös alueellista kehittämistä.</a:t>
            </a:r>
          </a:p>
          <a:p>
            <a:r>
              <a:rPr lang="fi-FI" dirty="0"/>
              <a:t>Alueellinen perhekeskusverkosto on kokoontunut noin kerran kuukaudessa ja yksi kokous on kestänyt kaksi tuntia.</a:t>
            </a:r>
          </a:p>
          <a:p>
            <a:r>
              <a:rPr lang="fi-FI" dirty="0"/>
              <a:t>Verkostolla on vuosikello sekä teemasuunnitelma jokaiselle kokouskerralle.</a:t>
            </a:r>
          </a:p>
          <a:p>
            <a:pPr lvl="1"/>
            <a:r>
              <a:rPr lang="fi-FI" dirty="0"/>
              <a:t>v. 2023 teemana on ollut perhekeskuksen tehtävät</a:t>
            </a:r>
          </a:p>
          <a:p>
            <a:r>
              <a:rPr lang="fi-FI" dirty="0"/>
              <a:t>Tavoitteena on, että hyvinvointialue voi jatkaa alueellisen perhekeskusverkoston toimintaa.</a:t>
            </a:r>
          </a:p>
          <a:p>
            <a:pPr lvl="1"/>
            <a:r>
              <a:rPr lang="fi-FI" dirty="0"/>
              <a:t>Tarvitaan kokousjärjestäjät sekä kokoontumissykli sekä teemat</a:t>
            </a:r>
          </a:p>
          <a:p>
            <a:pPr lvl="1"/>
            <a:endParaRPr lang="fi-FI" dirty="0"/>
          </a:p>
          <a:p>
            <a:pPr marL="0" indent="0">
              <a:buNone/>
            </a:pPr>
            <a:r>
              <a:rPr lang="fi-FI" dirty="0"/>
              <a:t>Materiaaleja: </a:t>
            </a:r>
            <a:r>
              <a:rPr lang="fi-FI" dirty="0">
                <a:hlinkClick r:id="rId2"/>
              </a:rPr>
              <a:t>Perhekeskuskehittäminen/Pohde</a:t>
            </a:r>
            <a:endParaRPr lang="fi-FI" dirty="0"/>
          </a:p>
          <a:p>
            <a:pPr marL="520200" lvl="1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36981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5ACF3DD0-FF5B-94CF-D02F-6682084CB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19677"/>
            <a:ext cx="5264150" cy="4376196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0424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Perhekeskuksen  asiakkaan ympärille koottavat verkostot</a:t>
            </a:r>
            <a:b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0424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br>
              <a:rPr lang="fi-FI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43</a:t>
            </a:fld>
            <a:endParaRPr lang="fi-FI" dirty="0"/>
          </a:p>
        </p:txBody>
      </p:sp>
      <p:sp>
        <p:nvSpPr>
          <p:cNvPr id="8" name="Pyöristetty suorakulmio 7"/>
          <p:cNvSpPr/>
          <p:nvPr/>
        </p:nvSpPr>
        <p:spPr>
          <a:xfrm>
            <a:off x="668078" y="2233047"/>
            <a:ext cx="4910789" cy="34052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D987299-1FA7-CE2E-AFE4-7B42596F1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225" y="0"/>
            <a:ext cx="6510899" cy="6858000"/>
          </a:xfrm>
          <a:prstGeom prst="rect">
            <a:avLst/>
          </a:prstGeom>
        </p:spPr>
      </p:pic>
      <p:pic>
        <p:nvPicPr>
          <p:cNvPr id="6" name="Kuva 5" descr="Aloitus1 ääriviiva">
            <a:hlinkClick r:id="rId4" action="ppaction://hlinksldjump"/>
            <a:extLst>
              <a:ext uri="{FF2B5EF4-FFF2-40B4-BE49-F238E27FC236}">
                <a16:creationId xmlns:a16="http://schemas.microsoft.com/office/drawing/2014/main" id="{63C5BC89-7734-F1AE-AA79-7BDBE001E5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091068"/>
            <a:ext cx="668078" cy="6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720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0F754A87-6153-B9C7-48D0-21D98B0DCCE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1600" b="1" dirty="0"/>
              <a:t>Tavoitteena on, että perhekeskuksissa toimii monialainen lasten, nuorten ja perheiden verkosto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dirty="0"/>
              <a:t>T</a:t>
            </a:r>
            <a:r>
              <a:rPr lang="fi-FI" sz="1600" dirty="0">
                <a:solidFill>
                  <a:schemeClr val="tx1"/>
                </a:solidFill>
              </a:rPr>
              <a:t>arjoaa verkoston, jonka tarkoituksena on toimia yhteistyöfoorumina perheiden haastavimmissa tilanteissa.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tx1"/>
                </a:solidFill>
              </a:rPr>
              <a:t>Tilanne voi olla perheellä niin haastava, että sen ratkomiseksi tarvitaan eri ammattilaisten asiantuntemusta.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tx1"/>
                </a:solidFill>
              </a:rPr>
              <a:t>Verkosto kutsutaan koolle perheiden toiveiden mukaisesti ja perhe on aina mukana </a:t>
            </a:r>
            <a:r>
              <a:rPr lang="fi-FI" sz="1600" dirty="0"/>
              <a:t>verkoston</a:t>
            </a:r>
            <a:r>
              <a:rPr lang="fi-FI" sz="1600" dirty="0">
                <a:solidFill>
                  <a:schemeClr val="tx1"/>
                </a:solidFill>
              </a:rPr>
              <a:t> kokoontumisessa.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CCEC50A-EC5D-6049-A135-EB130C1E40A7}" type="slidenum">
              <a:rPr lang="fi-FI" smtClean="0"/>
              <a:pPr>
                <a:spcAft>
                  <a:spcPts val="600"/>
                </a:spcAft>
              </a:pPr>
              <a:t>44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fi-FI" sz="3200" dirty="0"/>
              <a:t>Perhekeskus asiakkaan tukena:</a:t>
            </a:r>
            <a:br>
              <a:rPr lang="fi-FI" sz="3200" dirty="0"/>
            </a:br>
            <a:r>
              <a:rPr lang="fi-FI" sz="3200" dirty="0"/>
              <a:t>monialaisen yhteistyön toimintamallit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type="body" sz="half" idx="13"/>
          </p:nvPr>
        </p:nvSpPr>
        <p:spPr/>
        <p:txBody>
          <a:bodyPr wrap="square">
            <a:normAutofit/>
          </a:bodyPr>
          <a:lstStyle/>
          <a:p>
            <a:r>
              <a:rPr lang="fi-FI" b="1" dirty="0"/>
              <a:t>Yhteisövaikuttavuuden kaksi tavoitetta: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Reagoidaan elämäntilanteiden muutoksiin: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1600" dirty="0"/>
              <a:t> Aikuisten palvelut, varhaiskasvatus, koulu ja kolmas sektori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1600" dirty="0"/>
              <a:t> Yhden kontaktin periaate avun ohjaamisessa perheiden luo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Pärjäävyyslähtöinen lapsen arjen tukeminen: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1600" dirty="0"/>
              <a:t> Toimiva arki kotona, varhaiskasvatuksessa, koulussa ja vapaa-aikana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1600" dirty="0"/>
              <a:t> Vaikeuksissa tukeminen ja avun järjestäminen</a:t>
            </a:r>
          </a:p>
          <a:p>
            <a:pPr>
              <a:buFont typeface="Arial" panose="020B0604020202020204" pitchFamily="34" charset="0"/>
              <a:buChar char="•"/>
            </a:pPr>
            <a:endParaRPr lang="fi-FI" dirty="0"/>
          </a:p>
          <a:p>
            <a:pPr lvl="1">
              <a:buFont typeface="Arial" panose="020B0604020202020204" pitchFamily="34" charset="0"/>
              <a:buChar char="•"/>
            </a:pPr>
            <a:endParaRPr lang="fi-FI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1593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Freeform 18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9144000" h="5143500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3" name="Picture 18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  <a:noFill/>
        </p:spPr>
      </p:pic>
      <p:sp>
        <p:nvSpPr>
          <p:cNvPr id="186" name="Rectangle 186"/>
          <p:cNvSpPr/>
          <p:nvPr/>
        </p:nvSpPr>
        <p:spPr>
          <a:xfrm>
            <a:off x="10160001" y="6452658"/>
            <a:ext cx="1730667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600" dirty="0">
                <a:latin typeface="SegoeUI"/>
              </a:rPr>
              <a:t>Tiina</a:t>
            </a:r>
            <a:r>
              <a:rPr lang="en-US" sz="1600" spc="-20" dirty="0">
                <a:latin typeface="SegoeUI"/>
              </a:rPr>
              <a:t> </a:t>
            </a:r>
            <a:r>
              <a:rPr lang="en-US" sz="1600" dirty="0">
                <a:latin typeface="SegoeUI"/>
              </a:rPr>
              <a:t>Ristikari 2023</a:t>
            </a: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4FAC5383-11C1-F1D5-AF2A-030BE1DA29FF}"/>
              </a:ext>
            </a:extLst>
          </p:cNvPr>
          <p:cNvSpPr/>
          <p:nvPr/>
        </p:nvSpPr>
        <p:spPr>
          <a:xfrm>
            <a:off x="136145" y="6383573"/>
            <a:ext cx="4929015" cy="3707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/>
              <a:t>Lue lisää: </a:t>
            </a:r>
            <a:r>
              <a:rPr lang="fi-FI" dirty="0">
                <a:hlinkClick r:id="rId4"/>
              </a:rPr>
              <a:t>Itla.fi/</a:t>
            </a:r>
            <a:r>
              <a:rPr lang="fi-FI" dirty="0" err="1">
                <a:hlinkClick r:id="rId4"/>
              </a:rPr>
              <a:t>yhteisovaikuttavuus</a:t>
            </a:r>
            <a:endParaRPr lang="fi-FI" dirty="0"/>
          </a:p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101401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B4E14D27-8542-4836-9E7B-E6529D534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5" y="61741"/>
            <a:ext cx="11924510" cy="673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125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F8E04F-1DF0-EE64-EB24-43DA48EC7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/>
              <a:t>Systeeminen työote perhekeskuksessa </a:t>
            </a:r>
            <a:r>
              <a:rPr lang="fi-FI" dirty="0"/>
              <a:t>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B559C0A-9868-045B-4D2D-AFEA23915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0100" indent="-342900">
              <a:buFont typeface="Arial" panose="020B0604020202020204" pitchFamily="34" charset="0"/>
              <a:buChar char="•"/>
            </a:pPr>
            <a:r>
              <a:rPr lang="fi-FI" dirty="0"/>
              <a:t>Tarkastellaan ihmistä ja ympäristöä kokonaisvaltaisena systeeminä, jossa kaikki vaikuttaa kaikkeen, unohtamatta yksilöä.</a:t>
            </a:r>
          </a:p>
          <a:p>
            <a:pPr marL="440100" indent="-342900">
              <a:buFont typeface="Arial" panose="020B0604020202020204" pitchFamily="34" charset="0"/>
              <a:buChar char="•"/>
            </a:pPr>
            <a:r>
              <a:rPr lang="fi-FI" dirty="0"/>
              <a:t>Työskentelyssä tutkitaan yhdessä asiakkaan/perheen kanssa heidän elämäänsä monipuolisesti käyttäen perheterapeuttisia menetelmiä kuten sukupuuta.</a:t>
            </a:r>
          </a:p>
          <a:p>
            <a:pPr marL="440100" indent="-342900">
              <a:buFont typeface="Arial" panose="020B0604020202020204" pitchFamily="34" charset="0"/>
              <a:buChar char="•"/>
            </a:pPr>
            <a:r>
              <a:rPr lang="fi-FI" dirty="0"/>
              <a:t>Tärkeää on kunnioittava kohtaaminen, kuuntelu ja lupaa pyytävä työote.</a:t>
            </a:r>
          </a:p>
          <a:p>
            <a:pPr marL="440100" indent="-342900">
              <a:buFont typeface="Arial" panose="020B0604020202020204" pitchFamily="34" charset="0"/>
              <a:buChar char="•"/>
            </a:pPr>
            <a:r>
              <a:rPr lang="fi-FI" dirty="0"/>
              <a:t>Tärkeää on myös lapsilähtöisyys, arvostus, voimavarakeskeisyys, dialogisuus.</a:t>
            </a:r>
          </a:p>
          <a:p>
            <a:pPr marL="440100" indent="-342900">
              <a:buFont typeface="Arial" panose="020B0604020202020204" pitchFamily="34" charset="0"/>
              <a:buChar char="•"/>
            </a:pPr>
            <a:r>
              <a:rPr lang="fi-FI" dirty="0"/>
              <a:t>Työotteeseen kuuluu avoimuus uusille näkökulmille ja ratkaisuille.</a:t>
            </a:r>
          </a:p>
          <a:p>
            <a:pPr marL="440100" indent="-342900">
              <a:buFont typeface="Arial" panose="020B0604020202020204" pitchFamily="34" charset="0"/>
              <a:buChar char="•"/>
            </a:pPr>
            <a:r>
              <a:rPr lang="fi-FI" dirty="0"/>
              <a:t>Mukana työskentelyssä yhteistyökumppanit ja perheelle merkittävät ihmiset.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FF300EB-A610-7EC6-4AFE-A47B80FAF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47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261214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Perhekeskuksen asiakasverkoston toimintaperiaatteet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2311053"/>
            <a:ext cx="10515600" cy="4062038"/>
          </a:xfrm>
        </p:spPr>
        <p:txBody>
          <a:bodyPr>
            <a:normAutofit lnSpcReduction="10000"/>
          </a:bodyPr>
          <a:lstStyle/>
          <a:p>
            <a:r>
              <a:rPr lang="fi-FI" dirty="0"/>
              <a:t>Asiakkaan ympärille koottava ammattilaisverkosto asiakkaan tarpeiden mukaisesti</a:t>
            </a:r>
          </a:p>
          <a:p>
            <a:r>
              <a:rPr lang="fi-FI" dirty="0"/>
              <a:t>Verkostolla on toimintarakenne, joka pohditaan ennen verkoston kutsumista koolle</a:t>
            </a:r>
          </a:p>
          <a:p>
            <a:pPr lvl="1"/>
            <a:r>
              <a:rPr lang="fi-FI" dirty="0"/>
              <a:t>Miten verkosto kutsutaan koolle</a:t>
            </a:r>
          </a:p>
          <a:p>
            <a:pPr lvl="1"/>
            <a:r>
              <a:rPr lang="fi-FI" dirty="0"/>
              <a:t>Keitä kutsutaan koolle</a:t>
            </a:r>
          </a:p>
          <a:p>
            <a:pPr lvl="1"/>
            <a:r>
              <a:rPr lang="fi-FI" dirty="0"/>
              <a:t>Kohderyhmä, jonka tarpeisiin verkosto kootaan</a:t>
            </a:r>
          </a:p>
          <a:p>
            <a:pPr lvl="1"/>
            <a:r>
              <a:rPr lang="fi-FI" dirty="0"/>
              <a:t>Onko tarpeen tiedottaa asiakastilanteista etukäteen, miten esitiedot kerätään</a:t>
            </a:r>
          </a:p>
          <a:p>
            <a:pPr lvl="1"/>
            <a:r>
              <a:rPr lang="fi-FI" dirty="0"/>
              <a:t>Missä tavataan</a:t>
            </a:r>
          </a:p>
          <a:p>
            <a:pPr lvl="1"/>
            <a:r>
              <a:rPr lang="fi-FI" dirty="0"/>
              <a:t>Kuinka usein verkostolle varataan kokoontumisaika</a:t>
            </a:r>
          </a:p>
          <a:p>
            <a:pPr lvl="1"/>
            <a:r>
              <a:rPr lang="fi-FI" dirty="0"/>
              <a:t>Kirjaamisesta sopiminen</a:t>
            </a:r>
          </a:p>
          <a:p>
            <a:pPr lvl="1"/>
            <a:r>
              <a:rPr lang="fi-FI" dirty="0"/>
              <a:t>Verkoston toiminnan seuranta ja kehittäminen</a:t>
            </a:r>
          </a:p>
          <a:p>
            <a:pPr lvl="1"/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48</a:t>
            </a:fld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714A68D-AA81-3A81-B32D-7C14ED2F1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614" y="3110216"/>
            <a:ext cx="1682642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138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Perhekeskuksen asiakasverkoston toimintaperiaatteet: omatyöntekijä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Verkoston koolle kutsuja on yleensä se työntekijä, jolle perhe huolensa ilmaisee</a:t>
            </a:r>
          </a:p>
          <a:p>
            <a:pPr marL="860850" lvl="1" indent="-285750">
              <a:buFont typeface="Arial" panose="020B0604020202020204" pitchFamily="34" charset="0"/>
              <a:buChar char="•"/>
            </a:pPr>
            <a:r>
              <a:rPr lang="fi-FI" dirty="0"/>
              <a:t>Koolle kutsujasta voi tulla perheen </a:t>
            </a:r>
            <a:r>
              <a:rPr lang="fi-FI" b="1" dirty="0"/>
              <a:t>omatyöntekijä.</a:t>
            </a:r>
          </a:p>
          <a:p>
            <a:pPr marL="626400" indent="-457200"/>
            <a:r>
              <a:rPr lang="fi-FI" dirty="0"/>
              <a:t>Omatyöntekijän tehtävänä on toimia perheen tukena</a:t>
            </a:r>
          </a:p>
          <a:p>
            <a:pPr marL="1032300" lvl="1" indent="-457200">
              <a:buFont typeface="Arial" panose="020B0604020202020204" pitchFamily="34" charset="0"/>
              <a:buChar char="•"/>
            </a:pPr>
            <a:r>
              <a:rPr lang="fi-FI" dirty="0"/>
              <a:t>Tekee perheen kanssa tilanteen alkukartoituksen</a:t>
            </a:r>
          </a:p>
          <a:p>
            <a:pPr marL="1032300" lvl="1" indent="-457200">
              <a:buFont typeface="Arial" panose="020B0604020202020204" pitchFamily="34" charset="0"/>
              <a:buChar char="•"/>
            </a:pPr>
            <a:r>
              <a:rPr lang="fi-FI" dirty="0"/>
              <a:t>Kutsuu perhekeskusverkoston perheen </a:t>
            </a:r>
            <a:r>
              <a:rPr lang="fi-FI" u="sng" dirty="0"/>
              <a:t>toiveiden</a:t>
            </a:r>
            <a:r>
              <a:rPr lang="fi-FI" dirty="0"/>
              <a:t> mukaisesti koolle </a:t>
            </a:r>
          </a:p>
          <a:p>
            <a:pPr marL="1489500" lvl="2" indent="-457200">
              <a:buFont typeface="Arial" panose="020B0604020202020204" pitchFamily="34" charset="0"/>
              <a:buChar char="•"/>
            </a:pPr>
            <a:r>
              <a:rPr lang="fi-FI" dirty="0"/>
              <a:t>Tilanteen kannalta oleelliset toimijat</a:t>
            </a:r>
          </a:p>
          <a:p>
            <a:pPr marL="1032300" lvl="1" indent="-457200">
              <a:buFont typeface="Arial" panose="020B0604020202020204" pitchFamily="34" charset="0"/>
              <a:buChar char="•"/>
            </a:pPr>
            <a:r>
              <a:rPr lang="fi-FI" dirty="0"/>
              <a:t>Tekee seurantaa perheen tilanteen etenemisessä sekä konsultoi tarpeen mukaan koolle kutsuttua verkostoa.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49</a:t>
            </a:fld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A354533-8BE9-6FE2-7656-93F0F2299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476" y="2881312"/>
            <a:ext cx="311467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23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D1D84767-5580-0BF0-AC0F-19BD52664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CCEC50A-EC5D-6049-A135-EB130C1E40A7}" type="slidenum">
              <a:rPr lang="fi-FI" smtClean="0"/>
              <a:pPr>
                <a:spcAft>
                  <a:spcPts val="600"/>
                </a:spcAft>
              </a:pPr>
              <a:t>5</a:t>
            </a:fld>
            <a:endParaRPr lang="fi-FI"/>
          </a:p>
        </p:txBody>
      </p:sp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838200" y="457308"/>
            <a:ext cx="9129963" cy="1445241"/>
          </a:xfrm>
        </p:spPr>
        <p:txBody>
          <a:bodyPr anchor="b">
            <a:normAutofit/>
          </a:bodyPr>
          <a:lstStyle/>
          <a:p>
            <a:r>
              <a:rPr lang="fi-FI" sz="3600" dirty="0"/>
              <a:t>Perhekeskuskehittämisen työkalu: tarkoitus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13"/>
          </p:nvPr>
        </p:nvSpPr>
        <p:spPr>
          <a:xfrm>
            <a:off x="839788" y="2109650"/>
            <a:ext cx="5256212" cy="4067312"/>
          </a:xfrm>
        </p:spPr>
        <p:txBody>
          <a:bodyPr wrap="square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Perhekeskuskehittämisen työkalusta löytää materiaalia perhekeskuksen alueellista määrittelyä varten.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Jokainen osio sisältää teoriaosuuden perhekeskuksen toiminnan periaatteista sekä kysymyksiä yhteiseksi pohdittavaksi.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Perhekeskuskehittämisen työkalu on julkinen ja sitä saa jakaa ja käyttää Pohteen alueella vapaasti.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E61460AD-DC82-38D4-66C0-57F60CDC64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68654"/>
            <a:ext cx="5181600" cy="374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045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4294967295"/>
          </p:nvPr>
        </p:nvSpPr>
        <p:spPr>
          <a:xfrm>
            <a:off x="0" y="6302375"/>
            <a:ext cx="2743200" cy="265113"/>
          </a:xfrm>
        </p:spPr>
        <p:txBody>
          <a:bodyPr/>
          <a:lstStyle/>
          <a:p>
            <a:fld id="{3CCEC50A-EC5D-6049-A135-EB130C1E40A7}" type="slidenum">
              <a:rPr lang="fi-FI" smtClean="0"/>
              <a:pPr/>
              <a:t>50</a:t>
            </a:fld>
            <a:endParaRPr lang="fi-FI" dirty="0"/>
          </a:p>
        </p:txBody>
      </p:sp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113150"/>
              </p:ext>
            </p:extLst>
          </p:nvPr>
        </p:nvGraphicFramePr>
        <p:xfrm>
          <a:off x="64655" y="83120"/>
          <a:ext cx="12035196" cy="674947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231049">
                  <a:extLst>
                    <a:ext uri="{9D8B030D-6E8A-4147-A177-3AD203B41FA5}">
                      <a16:colId xmlns:a16="http://schemas.microsoft.com/office/drawing/2014/main" val="1639115099"/>
                    </a:ext>
                  </a:extLst>
                </a:gridCol>
                <a:gridCol w="6804147">
                  <a:extLst>
                    <a:ext uri="{9D8B030D-6E8A-4147-A177-3AD203B41FA5}">
                      <a16:colId xmlns:a16="http://schemas.microsoft.com/office/drawing/2014/main" val="886000066"/>
                    </a:ext>
                  </a:extLst>
                </a:gridCol>
              </a:tblGrid>
              <a:tr h="1255435">
                <a:tc>
                  <a:txBody>
                    <a:bodyPr/>
                    <a:lstStyle/>
                    <a:p>
                      <a:r>
                        <a:rPr lang="fi-FI" dirty="0"/>
                        <a:t>Asiakkaan asian ympärille koottavat verkostot: Jos alueellasi on jo toimiva</a:t>
                      </a:r>
                      <a:r>
                        <a:rPr lang="fi-FI" baseline="0" dirty="0"/>
                        <a:t> verkostorakenne asiakkaan asioissa, niin täytä tiedot tähän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Kirjoita vastaus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145237"/>
                  </a:ext>
                </a:extLst>
              </a:tr>
              <a:tr h="1204620">
                <a:tc>
                  <a:txBody>
                    <a:bodyPr/>
                    <a:lstStyle/>
                    <a:p>
                      <a:r>
                        <a:rPr lang="fi-FI" baseline="0" dirty="0"/>
                        <a:t>Verkoston rakenne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242251"/>
                  </a:ext>
                </a:extLst>
              </a:tr>
              <a:tr h="2128543">
                <a:tc>
                  <a:txBody>
                    <a:bodyPr/>
                    <a:lstStyle/>
                    <a:p>
                      <a:r>
                        <a:rPr lang="fi-FI" baseline="0" dirty="0"/>
                        <a:t>Verkoston toimintaperiaatteet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baseline="0" dirty="0"/>
                        <a:t>Kuka kutsuu verkoston koolle?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baseline="0" dirty="0"/>
                        <a:t>Miten verkosto kutsutaan koolle?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baseline="0" dirty="0"/>
                        <a:t>Onko sovittu kokoontumissykli ja paikka?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baseline="0" dirty="0"/>
                        <a:t>Kirjaamiskäytänteiden läpikäynti ja miten se on toteutettu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5443126"/>
                  </a:ext>
                </a:extLst>
              </a:tr>
              <a:tr h="2160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baseline="0" dirty="0"/>
                        <a:t>Tavoitteiden määrittely ja toiminnan seuraaminen sekä mittaaminen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baseline="0" dirty="0"/>
                        <a:t>Onko tavoitteet toteutuneet riittävällä tasolla?</a:t>
                      </a:r>
                    </a:p>
                    <a:p>
                      <a:endParaRPr lang="fi-FI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681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53704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4294967295"/>
          </p:nvPr>
        </p:nvSpPr>
        <p:spPr>
          <a:xfrm>
            <a:off x="0" y="6302375"/>
            <a:ext cx="2743200" cy="265113"/>
          </a:xfrm>
        </p:spPr>
        <p:txBody>
          <a:bodyPr/>
          <a:lstStyle/>
          <a:p>
            <a:fld id="{3CCEC50A-EC5D-6049-A135-EB130C1E40A7}" type="slidenum">
              <a:rPr lang="fi-FI" smtClean="0"/>
              <a:pPr/>
              <a:t>51</a:t>
            </a:fld>
            <a:endParaRPr lang="fi-FI" dirty="0"/>
          </a:p>
        </p:txBody>
      </p:sp>
      <p:graphicFrame>
        <p:nvGraphicFramePr>
          <p:cNvPr id="6" name="Sisällön paikkamerkki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80132079"/>
              </p:ext>
            </p:extLst>
          </p:nvPr>
        </p:nvGraphicFramePr>
        <p:xfrm>
          <a:off x="66675" y="83126"/>
          <a:ext cx="12125326" cy="670819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062663">
                  <a:extLst>
                    <a:ext uri="{9D8B030D-6E8A-4147-A177-3AD203B41FA5}">
                      <a16:colId xmlns:a16="http://schemas.microsoft.com/office/drawing/2014/main" val="3227179782"/>
                    </a:ext>
                  </a:extLst>
                </a:gridCol>
                <a:gridCol w="6062663">
                  <a:extLst>
                    <a:ext uri="{9D8B030D-6E8A-4147-A177-3AD203B41FA5}">
                      <a16:colId xmlns:a16="http://schemas.microsoft.com/office/drawing/2014/main" val="3120356552"/>
                    </a:ext>
                  </a:extLst>
                </a:gridCol>
              </a:tblGrid>
              <a:tr h="1187783">
                <a:tc>
                  <a:txBody>
                    <a:bodyPr/>
                    <a:lstStyle/>
                    <a:p>
                      <a:r>
                        <a:rPr lang="fi-FI" dirty="0"/>
                        <a:t>Perhekeskuksen asiakasverkoston perustaminen: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Kirjoita vastaus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371621"/>
                  </a:ext>
                </a:extLst>
              </a:tr>
              <a:tr h="1104083">
                <a:tc>
                  <a:txBody>
                    <a:bodyPr/>
                    <a:lstStyle/>
                    <a:p>
                      <a:r>
                        <a:rPr lang="fi-FI" dirty="0"/>
                        <a:t>Miten verkosto kutsutaan koolle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84990"/>
                  </a:ext>
                </a:extLst>
              </a:tr>
              <a:tr h="11040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6175E"/>
                          </a:solidFill>
                          <a:effectLst/>
                          <a:uLnTx/>
                          <a:uFillTx/>
                        </a:rPr>
                        <a:t>Miten sovitaan kokoontumispaikka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843728"/>
                  </a:ext>
                </a:extLst>
              </a:tr>
              <a:tr h="11040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6175E"/>
                          </a:solidFill>
                          <a:effectLst/>
                          <a:uLnTx/>
                          <a:uFillTx/>
                        </a:rPr>
                        <a:t>Kuinka usein verkostolle on varattu kokoontumisaika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967811"/>
                  </a:ext>
                </a:extLst>
              </a:tr>
              <a:tr h="11040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6175E"/>
                          </a:solidFill>
                          <a:effectLst/>
                          <a:uLnTx/>
                          <a:uFillTx/>
                        </a:rPr>
                        <a:t>Kirjaamisesta sopiminen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357614"/>
                  </a:ext>
                </a:extLst>
              </a:tr>
              <a:tr h="11040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6175E"/>
                          </a:solidFill>
                          <a:effectLst/>
                          <a:uLnTx/>
                          <a:uFillTx/>
                        </a:rPr>
                        <a:t>Verkoston toiminnan seuranta ja kehittäminen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400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36123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5ACF3DD0-FF5B-94CF-D02F-6682084CB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335" y="1674688"/>
            <a:ext cx="5907997" cy="5024063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0424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Asiakas- ja palveluohjaus perhekeskuksissa</a:t>
            </a:r>
            <a:b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0424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b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0424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lang="fi-FI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52</a:t>
            </a:fld>
            <a:endParaRPr lang="fi-FI" dirty="0"/>
          </a:p>
        </p:txBody>
      </p:sp>
      <p:sp>
        <p:nvSpPr>
          <p:cNvPr id="8" name="Pyöristetty suorakulmio 7"/>
          <p:cNvSpPr/>
          <p:nvPr/>
        </p:nvSpPr>
        <p:spPr>
          <a:xfrm>
            <a:off x="668078" y="2233047"/>
            <a:ext cx="4910789" cy="34052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D987299-1FA7-CE2E-AFE4-7B42596F1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225" y="0"/>
            <a:ext cx="6510899" cy="6858000"/>
          </a:xfrm>
          <a:prstGeom prst="rect">
            <a:avLst/>
          </a:prstGeom>
        </p:spPr>
      </p:pic>
      <p:pic>
        <p:nvPicPr>
          <p:cNvPr id="6" name="Kuva 5" descr="Aloitus1 ääriviiva">
            <a:hlinkClick r:id="rId4" action="ppaction://hlinksldjump"/>
            <a:extLst>
              <a:ext uri="{FF2B5EF4-FFF2-40B4-BE49-F238E27FC236}">
                <a16:creationId xmlns:a16="http://schemas.microsoft.com/office/drawing/2014/main" id="{828934A2-37F8-6483-C0FD-225037D7D0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091068"/>
            <a:ext cx="668078" cy="6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4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53</a:t>
            </a:fld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535409"/>
            <a:ext cx="6872233" cy="1663261"/>
          </a:xfrm>
        </p:spPr>
        <p:txBody>
          <a:bodyPr>
            <a:normAutofit/>
          </a:bodyPr>
          <a:lstStyle/>
          <a:p>
            <a:r>
              <a:rPr lang="fi-FI" sz="3600" dirty="0"/>
              <a:t>Perhekeskuksen asiakas- ja palveluohjauksen taustaa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type="body" idx="1"/>
          </p:nvPr>
        </p:nvSpPr>
        <p:spPr>
          <a:xfrm>
            <a:off x="831850" y="2775748"/>
            <a:ext cx="5976848" cy="3526198"/>
          </a:xfrm>
        </p:spPr>
        <p:txBody>
          <a:bodyPr vert="horz" wrap="square" lIns="91440" tIns="45720" rIns="91440" bIns="45720" rtlCol="0" anchor="t">
            <a:normAutofit fontScale="92500" lnSpcReduction="10000"/>
          </a:bodyPr>
          <a:lstStyle/>
          <a:p>
            <a:pPr marL="440055" indent="-342900">
              <a:buFont typeface="Arial" panose="020B0604020202020204" pitchFamily="34" charset="0"/>
              <a:buChar char="•"/>
            </a:pPr>
            <a:r>
              <a:rPr lang="fi-FI" dirty="0">
                <a:latin typeface="Arial"/>
                <a:cs typeface="Arial"/>
              </a:rPr>
              <a:t>Palveluiden piirissä on näyttäytynyt, että sama asiakascase on yhtä aikaa esim. perheneuvolan, lastensuojelun ja perhetyön työskentelyssä</a:t>
            </a:r>
            <a:endParaRPr lang="fi-FI">
              <a:latin typeface="Arial"/>
              <a:cs typeface="Arial"/>
            </a:endParaRPr>
          </a:p>
          <a:p>
            <a:pPr marL="440055" indent="-342900">
              <a:buFont typeface="Arial" panose="020B0604020202020204" pitchFamily="34" charset="0"/>
              <a:buChar char="•"/>
            </a:pPr>
            <a:r>
              <a:rPr lang="fi-FI" dirty="0"/>
              <a:t>Havaittu, että on tarve palveluiden koordinoinnille ja yhteistyön syventämiselle toimijoiden kesken</a:t>
            </a:r>
          </a:p>
          <a:p>
            <a:pPr marL="440055" indent="-342900">
              <a:buFont typeface="Arial" panose="020B0604020202020204" pitchFamily="34" charset="0"/>
              <a:buChar char="•"/>
            </a:pPr>
            <a:r>
              <a:rPr lang="fi-FI" dirty="0"/>
              <a:t>Vaikea löytää oikeiden ihmisten/palveluiden yhteystietoja</a:t>
            </a:r>
          </a:p>
          <a:p>
            <a:pPr marL="440055" indent="-342900">
              <a:buFont typeface="Arial" panose="020B0604020202020204" pitchFamily="34" charset="0"/>
              <a:buChar char="•"/>
            </a:pPr>
            <a:r>
              <a:rPr lang="fi-FI" dirty="0"/>
              <a:t>Kokemukset hajanaisista/sirpaleisista palveluista</a:t>
            </a:r>
          </a:p>
          <a:p>
            <a:pPr marL="440055" indent="-342900">
              <a:buFont typeface="Arial" panose="020B0604020202020204" pitchFamily="34" charset="0"/>
              <a:buChar char="•"/>
            </a:pPr>
            <a:r>
              <a:rPr lang="fi-FI" dirty="0"/>
              <a:t>Asiakkaiden kokemukset palveluihin väsymisestä kun perheessä monta toimijaa toisistaan tietämättä/päällekkäin</a:t>
            </a:r>
          </a:p>
          <a:p>
            <a:pPr marL="440055" indent="-342900">
              <a:buFont typeface="Arial" panose="020B0604020202020204" pitchFamily="34" charset="0"/>
              <a:buChar char="•"/>
            </a:pPr>
            <a:r>
              <a:rPr lang="fi-FI" dirty="0"/>
              <a:t>Tarve laajentaa yksittäisten toimijoiden osaamista eri ammattilaisten yhteistyöllä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5BC856C-E9DB-3DD9-F0B9-C1261BB52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259" y="2999246"/>
            <a:ext cx="5111904" cy="264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528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68B2DB92-AE1E-B6D4-7B73-B840F274E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54</a:t>
            </a:fld>
            <a:endParaRPr lang="fi-FI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677A6A06-8A8A-208E-A141-B8301CBB7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Asiakas- ja palveluohjauksen määrittelyä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A6C8AA-9BD3-8183-0007-A7B747EBD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39" y="1285875"/>
            <a:ext cx="10098157" cy="501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0389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457309"/>
            <a:ext cx="9141823" cy="1248202"/>
          </a:xfrm>
        </p:spPr>
        <p:txBody>
          <a:bodyPr>
            <a:normAutofit/>
          </a:bodyPr>
          <a:lstStyle/>
          <a:p>
            <a:r>
              <a:rPr lang="fi-FI" sz="3600" dirty="0">
                <a:latin typeface="Arial"/>
                <a:cs typeface="Arial"/>
              </a:rPr>
              <a:t>Lapsiperheiden palveluohjaus</a:t>
            </a:r>
            <a:endParaRPr lang="fi-FI" sz="36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2311053"/>
            <a:ext cx="9524506" cy="3718891"/>
          </a:xfrm>
        </p:spPr>
        <p:txBody>
          <a:bodyPr vert="horz" wrap="square" lIns="91440" tIns="45720" rIns="91440" bIns="45720" rtlCol="0" anchor="t">
            <a:normAutofit fontScale="85000" lnSpcReduction="10000"/>
          </a:bodyPr>
          <a:lstStyle/>
          <a:p>
            <a:pPr marL="97790" indent="0">
              <a:buNone/>
            </a:pPr>
            <a:r>
              <a:rPr lang="fi-FI" b="1" dirty="0">
                <a:latin typeface="Arial"/>
                <a:cs typeface="Arial"/>
              </a:rPr>
              <a:t>Tavoitteena</a:t>
            </a:r>
            <a:r>
              <a:rPr lang="fi-FI" dirty="0">
                <a:latin typeface="Arial"/>
                <a:cs typeface="Arial"/>
              </a:rPr>
              <a:t> yhden yhteydenoton periaatteella toimiva lapsiperheiden palveluohjaus, joka vastaanottaa keskitetysti kaikki yhteydenotot lapsiperheiden asioissa.</a:t>
            </a:r>
          </a:p>
          <a:p>
            <a:pPr marL="846455" lvl="1" indent="-342900">
              <a:buFont typeface="Arial"/>
              <a:buChar char="•"/>
            </a:pPr>
            <a:r>
              <a:rPr lang="fi-FI" dirty="0">
                <a:latin typeface="Arial"/>
                <a:cs typeface="Arial"/>
              </a:rPr>
              <a:t>Koordinoitu ja palveluita yhteensovittava palveluohjaustoiminta kohdentaa resursseja ensiyhteydenotosta alkaen</a:t>
            </a:r>
          </a:p>
          <a:p>
            <a:pPr marL="846455" lvl="1" indent="-342900">
              <a:buFont typeface="Arial"/>
              <a:buChar char="•"/>
            </a:pPr>
            <a:r>
              <a:rPr lang="fi-FI" dirty="0">
                <a:latin typeface="Arial"/>
                <a:cs typeface="Arial"/>
              </a:rPr>
              <a:t>Tarkoituksena lisätä tuen ja palveluiden oikea-aikaisuutta, saavutettavuutta ja jatkuvuutta</a:t>
            </a:r>
          </a:p>
          <a:p>
            <a:pPr marL="846455" lvl="1" indent="-342900">
              <a:buFont typeface="Arial"/>
              <a:buChar char="•"/>
            </a:pPr>
            <a:r>
              <a:rPr lang="fi-FI" dirty="0">
                <a:latin typeface="Arial"/>
                <a:cs typeface="Arial"/>
              </a:rPr>
              <a:t>Palveluohjaustoiminnan myötä monialainen yhteistyö vahvistuu</a:t>
            </a:r>
            <a:endParaRPr lang="fi-FI" dirty="0"/>
          </a:p>
          <a:p>
            <a:pPr marL="846455" lvl="1" indent="-342900">
              <a:buFont typeface="Arial"/>
              <a:buChar char="•"/>
            </a:pPr>
            <a:r>
              <a:rPr lang="fi-FI" dirty="0">
                <a:latin typeface="Arial"/>
                <a:cs typeface="Arial"/>
              </a:rPr>
              <a:t>Toiminnalla lisätään yhdenvertaisuutta sekä tuen ja palveluiden tasalaatuisuutta</a:t>
            </a:r>
          </a:p>
          <a:p>
            <a:pPr marL="846455" lvl="1" indent="-342900">
              <a:buFont typeface="Arial"/>
              <a:buChar char="•"/>
            </a:pPr>
            <a:r>
              <a:rPr lang="fi-FI" dirty="0">
                <a:latin typeface="Arial"/>
                <a:cs typeface="Arial"/>
              </a:rPr>
              <a:t>Palveluohjauksella pyritään tuottamaan asiakaslähtöisempää, asiakkaan tarpeen mukaista tukea, ohjausta ja neuvontaa sekä ohjaamaan tarvittava tuki ja/tai palvelut asiakkaan ympärille</a:t>
            </a:r>
          </a:p>
          <a:p>
            <a:pPr marL="846455" lvl="1" indent="-342900">
              <a:buFont typeface="Arial"/>
              <a:buChar char="•"/>
            </a:pPr>
            <a:r>
              <a:rPr lang="fi-FI" dirty="0">
                <a:latin typeface="Arial"/>
                <a:cs typeface="Arial"/>
              </a:rPr>
              <a:t>Palveluohjauksen tuella löydetään ja saadaan alueelliset ja paikalliset hyvinvointiverkostot mukaan yhteiseen työhön 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55</a:t>
            </a:fld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D426B71-0DF5-418E-C80D-1AF5B5D14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9133" y="2845214"/>
            <a:ext cx="1682642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030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457309"/>
            <a:ext cx="9141823" cy="1227654"/>
          </a:xfrm>
        </p:spPr>
        <p:txBody>
          <a:bodyPr>
            <a:normAutofit/>
          </a:bodyPr>
          <a:lstStyle/>
          <a:p>
            <a:r>
              <a:rPr lang="fi-FI" sz="3600" dirty="0"/>
              <a:t>Asiakas- ja palveluohjauksen toteutuksen edellytyksiä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2311053"/>
            <a:ext cx="9651124" cy="3718891"/>
          </a:xfrm>
        </p:spPr>
        <p:txBody>
          <a:bodyPr>
            <a:normAutofit fontScale="92500" lnSpcReduction="20000"/>
          </a:bodyPr>
          <a:lstStyle/>
          <a:p>
            <a:pPr marL="440100" indent="-342900">
              <a:buFont typeface="Arial" panose="020B0604020202020204" pitchFamily="34" charset="0"/>
              <a:buChar char="•"/>
            </a:pPr>
            <a:r>
              <a:rPr lang="fi-FI" dirty="0"/>
              <a:t>Toteutus on hyvä miettiä sellaiseksi, että se on yhdenmukaista ja integroituu koko alueen lasten, nuorten ja perheiden palveluiden kokonaisuuteen.</a:t>
            </a:r>
          </a:p>
          <a:p>
            <a:pPr marL="440100" indent="-342900">
              <a:buFont typeface="Arial" panose="020B0604020202020204" pitchFamily="34" charset="0"/>
              <a:buChar char="•"/>
            </a:pPr>
            <a:r>
              <a:rPr lang="fi-FI" dirty="0"/>
              <a:t>Toteutukselle on tärkeä laatia keskitetty, mutta verkostomainen rakenne.</a:t>
            </a:r>
          </a:p>
          <a:p>
            <a:pPr marL="440100" indent="-342900">
              <a:buFont typeface="Arial" panose="020B0604020202020204" pitchFamily="34" charset="0"/>
              <a:buChar char="•"/>
            </a:pPr>
            <a:r>
              <a:rPr lang="fi-FI" dirty="0"/>
              <a:t>Asiakas- ja palveluohjaus on hyvä asemoida siten, että sen on mahdollista toimia organisaatiossa kevyesti ja joustavasti. Johtamisen rakenteet on mietittävä selkeiksi.</a:t>
            </a:r>
          </a:p>
          <a:p>
            <a:pPr marL="440100" indent="-342900">
              <a:buFont typeface="Arial" panose="020B0604020202020204" pitchFamily="34" charset="0"/>
              <a:buChar char="•"/>
            </a:pPr>
            <a:r>
              <a:rPr lang="fi-FI" dirty="0"/>
              <a:t>Eri asiakasryhmien asiakasohjaus voi toimia erillään, mutta vahvassa yhteistyössä integraatiota kehittäen – yhteisillä työkaluilla, mutta erityisasiantuntemuksella.</a:t>
            </a:r>
          </a:p>
          <a:p>
            <a:pPr marL="440100" indent="-342900">
              <a:buFont typeface="Arial" panose="020B0604020202020204" pitchFamily="34" charset="0"/>
              <a:buChar char="•"/>
            </a:pPr>
            <a:r>
              <a:rPr lang="fi-FI" dirty="0"/>
              <a:t>Asiakas- ja palveluohjauksen kehittämisen edellytyksenä on jatkuva laadun varmistaminen ja kehittäminen: seuranta ja arviointi, asiakaspalaute.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56</a:t>
            </a:fld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3564B4C-60B1-E49C-1F2F-31026F829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442" y="286237"/>
            <a:ext cx="2324581" cy="182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102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CCEC50A-EC5D-6049-A135-EB130C1E40A7}" type="slidenum">
              <a:rPr lang="fi-FI" smtClean="0"/>
              <a:pPr>
                <a:spcAft>
                  <a:spcPts val="600"/>
                </a:spcAft>
              </a:pPr>
              <a:t>57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457308"/>
            <a:ext cx="9129963" cy="1330395"/>
          </a:xfrm>
        </p:spPr>
        <p:txBody>
          <a:bodyPr anchor="b">
            <a:normAutofit/>
          </a:bodyPr>
          <a:lstStyle/>
          <a:p>
            <a:r>
              <a:rPr lang="fi-FI" dirty="0"/>
              <a:t>Visio Pohteen perhekeskusten palveluohjauksesta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type="body" sz="half" idx="13"/>
          </p:nvPr>
        </p:nvSpPr>
        <p:spPr>
          <a:xfrm>
            <a:off x="839788" y="2109650"/>
            <a:ext cx="5256212" cy="4067312"/>
          </a:xfrm>
        </p:spPr>
        <p:txBody>
          <a:bodyPr vert="horz" wrap="square" lIns="91440" tIns="45720" rIns="91440" bIns="45720" rtlCol="0">
            <a:normAutofit/>
          </a:bodyPr>
          <a:lstStyle/>
          <a:p>
            <a:pPr marL="440055" indent="-342900">
              <a:buFont typeface="Arial" panose="020B0604020202020204" pitchFamily="34" charset="0"/>
              <a:buChar char="•"/>
            </a:pPr>
            <a:r>
              <a:rPr lang="fi-FI" sz="1500"/>
              <a:t>Perhekeskusalueilla toimii keskitetty, yhden yhteydenoton periaatteella toimiva lapsiperheiden palveluohjaus, josta alueen asukkaat ja ammattilaiset saavat tietoa ja tukea lapsiperheiden asioissa. </a:t>
            </a:r>
          </a:p>
          <a:p>
            <a:pPr marL="440055" indent="-342900">
              <a:buFont typeface="Arial" panose="020B0604020202020204" pitchFamily="34" charset="0"/>
              <a:buChar char="•"/>
            </a:pPr>
            <a:r>
              <a:rPr lang="fi-FI" sz="1500"/>
              <a:t>Lapsiperheiden palveluohjauksen ammattilaiset pyrkivät tunnistamaan monialaisen työn tarpeen, auttavat asiassasi ja kokoavat yhdessä sinun kanssasi tarvittavat toimijat perheen ympärille. </a:t>
            </a:r>
          </a:p>
          <a:p>
            <a:pPr marL="440055" indent="-342900">
              <a:buFont typeface="Arial" panose="020B0604020202020204" pitchFamily="34" charset="0"/>
              <a:buChar char="•"/>
            </a:pPr>
            <a:r>
              <a:rPr lang="fi-FI" sz="1500"/>
              <a:t> Perhekeskuksissa perheen tarvitsema tuki ja mahdolliset palvelut kootaan yhdeksi kokonaisuudeksi. Lapsiperheiden palveluohjaus  auttaa sinua pienissä ja suurissa asioissa.</a:t>
            </a:r>
          </a:p>
          <a:p>
            <a:endParaRPr lang="fi-FI" sz="150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89FAE22-DB67-C9F0-BF31-ECA831F12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387" y="2798018"/>
            <a:ext cx="2584559" cy="3848121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F952F24E-0B19-F368-E3D7-3988CB4A3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908" y="1335783"/>
            <a:ext cx="2516138" cy="541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461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4294967295"/>
          </p:nvPr>
        </p:nvSpPr>
        <p:spPr>
          <a:xfrm>
            <a:off x="0" y="6302375"/>
            <a:ext cx="2743200" cy="265113"/>
          </a:xfrm>
        </p:spPr>
        <p:txBody>
          <a:bodyPr/>
          <a:lstStyle/>
          <a:p>
            <a:fld id="{3CCEC50A-EC5D-6049-A135-EB130C1E40A7}" type="slidenum">
              <a:rPr lang="fi-FI" smtClean="0"/>
              <a:pPr/>
              <a:t>58</a:t>
            </a:fld>
            <a:endParaRPr lang="fi-FI" dirty="0"/>
          </a:p>
        </p:txBody>
      </p:sp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902541"/>
              </p:ext>
            </p:extLst>
          </p:nvPr>
        </p:nvGraphicFramePr>
        <p:xfrm>
          <a:off x="64654" y="0"/>
          <a:ext cx="12127345" cy="701451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878689">
                  <a:extLst>
                    <a:ext uri="{9D8B030D-6E8A-4147-A177-3AD203B41FA5}">
                      <a16:colId xmlns:a16="http://schemas.microsoft.com/office/drawing/2014/main" val="1639115099"/>
                    </a:ext>
                  </a:extLst>
                </a:gridCol>
                <a:gridCol w="5248656">
                  <a:extLst>
                    <a:ext uri="{9D8B030D-6E8A-4147-A177-3AD203B41FA5}">
                      <a16:colId xmlns:a16="http://schemas.microsoft.com/office/drawing/2014/main" val="886000066"/>
                    </a:ext>
                  </a:extLst>
                </a:gridCol>
              </a:tblGrid>
              <a:tr h="1233377">
                <a:tc>
                  <a:txBody>
                    <a:bodyPr/>
                    <a:lstStyle/>
                    <a:p>
                      <a:r>
                        <a:rPr lang="fi-FI" dirty="0"/>
                        <a:t>Asiakas-</a:t>
                      </a:r>
                      <a:r>
                        <a:rPr lang="fi-FI" baseline="0" dirty="0"/>
                        <a:t> ja palveluohjaus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Kirjoita vastaus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145237"/>
                  </a:ext>
                </a:extLst>
              </a:tr>
              <a:tr h="977466">
                <a:tc>
                  <a:txBody>
                    <a:bodyPr/>
                    <a:lstStyle/>
                    <a:p>
                      <a:r>
                        <a:rPr lang="fi-FI" sz="1400" baseline="0" dirty="0"/>
                        <a:t>Perhekeskusten palveluohjauksen toiminta-alueen määrittely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fi-FI" sz="1400" baseline="0" dirty="0"/>
                        <a:t>Mitkä kunnat kuuluvat palveluohjauksen toiminta-alueeseen?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242251"/>
                  </a:ext>
                </a:extLst>
              </a:tr>
              <a:tr h="2478083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fi-FI" sz="1400" baseline="0" dirty="0"/>
                        <a:t>Toiminnan käynnistäminen ja koordinaation suunnittelu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aseline="0" dirty="0"/>
                        <a:t>Johtamisen määrittely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aseline="0" dirty="0"/>
                        <a:t>Työvälineet (järjestelmät): puheluiden hallinta, asiakastietojärjestelmät, muut yhteydenpitokanavat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aseline="0" dirty="0"/>
                        <a:t>Ohjautumisen prosessit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aseline="0" dirty="0"/>
                        <a:t>Monialaisen yhteistyön toimintamallit (esim. perhekeskustiimit, hyvinvointineuvola, muut verkostokäytännöt)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400" baseline="0" dirty="0"/>
                        <a:t>Kytkeytyminen perhekeskustoimintaan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fi-FI" sz="1400" baseline="0" dirty="0"/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fi-FI" sz="1400" baseline="0" dirty="0"/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fi-FI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5443126"/>
                  </a:ext>
                </a:extLst>
              </a:tr>
              <a:tr h="232559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i-FI" sz="1400" baseline="0" dirty="0"/>
                        <a:t>Resurssi</a:t>
                      </a:r>
                      <a:endParaRPr lang="fi-FI" sz="1400" dirty="0"/>
                    </a:p>
                    <a:p>
                      <a:pPr marL="285750" lvl="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i-FI" sz="1400" baseline="0" dirty="0"/>
                        <a:t>Onko alueella jo olemassa olevaa toimintaa/resurssia/ammattilaisia ottamassa vastaan yhteydenottoja kuntalaisilta ja alueen ammattilaisilta? </a:t>
                      </a:r>
                    </a:p>
                    <a:p>
                      <a:pPr marL="285750" lvl="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i-FI" sz="1400" baseline="0" dirty="0"/>
                        <a:t>Palveluohjauksen aukioloaika/resurssi?</a:t>
                      </a:r>
                    </a:p>
                    <a:p>
                      <a:pPr marL="285750" lvl="0" indent="-285750">
                        <a:lnSpc>
                          <a:spcPct val="100000"/>
                        </a:lnSpc>
                        <a:buClr>
                          <a:srgbClr val="06175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i-FI" sz="1400" baseline="0" dirty="0"/>
                        <a:t>Tarvitaanko rekrytointeja?</a:t>
                      </a:r>
                    </a:p>
                    <a:p>
                      <a:pPr marL="285750" lvl="0" indent="-285750">
                        <a:lnSpc>
                          <a:spcPct val="100000"/>
                        </a:lnSpc>
                        <a:buClr>
                          <a:srgbClr val="06175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i-FI" sz="1400" baseline="0" dirty="0"/>
                        <a:t>Osaamisvaatimukset ja koulutus tehtävään?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fi-FI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461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45966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4294967295"/>
          </p:nvPr>
        </p:nvSpPr>
        <p:spPr>
          <a:xfrm>
            <a:off x="0" y="6302375"/>
            <a:ext cx="2743200" cy="265113"/>
          </a:xfrm>
        </p:spPr>
        <p:txBody>
          <a:bodyPr/>
          <a:lstStyle/>
          <a:p>
            <a:fld id="{3CCEC50A-EC5D-6049-A135-EB130C1E40A7}" type="slidenum">
              <a:rPr lang="fi-FI" smtClean="0"/>
              <a:pPr/>
              <a:t>59</a:t>
            </a:fld>
            <a:endParaRPr lang="fi-FI" dirty="0"/>
          </a:p>
        </p:txBody>
      </p:sp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195705"/>
              </p:ext>
            </p:extLst>
          </p:nvPr>
        </p:nvGraphicFramePr>
        <p:xfrm>
          <a:off x="64654" y="83119"/>
          <a:ext cx="12127345" cy="677488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878689">
                  <a:extLst>
                    <a:ext uri="{9D8B030D-6E8A-4147-A177-3AD203B41FA5}">
                      <a16:colId xmlns:a16="http://schemas.microsoft.com/office/drawing/2014/main" val="1639115099"/>
                    </a:ext>
                  </a:extLst>
                </a:gridCol>
                <a:gridCol w="5248656">
                  <a:extLst>
                    <a:ext uri="{9D8B030D-6E8A-4147-A177-3AD203B41FA5}">
                      <a16:colId xmlns:a16="http://schemas.microsoft.com/office/drawing/2014/main" val="886000066"/>
                    </a:ext>
                  </a:extLst>
                </a:gridCol>
              </a:tblGrid>
              <a:tr h="1198995">
                <a:tc>
                  <a:txBody>
                    <a:bodyPr/>
                    <a:lstStyle/>
                    <a:p>
                      <a:r>
                        <a:rPr lang="fi-FI" dirty="0"/>
                        <a:t>Asiakas-</a:t>
                      </a:r>
                      <a:r>
                        <a:rPr lang="fi-FI" baseline="0" dirty="0"/>
                        <a:t> ja palveluohjaus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Kirjoita vastaus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145237"/>
                  </a:ext>
                </a:extLst>
              </a:tr>
              <a:tr h="2760903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fi-FI" sz="1400" baseline="0" dirty="0"/>
                        <a:t>Tiedolla johtaminen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aseline="0" dirty="0"/>
                        <a:t>Seuranta ja arviointi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aseline="0" dirty="0"/>
                        <a:t>Tiedonkeruu: mistä yhteydenotot tulee, minne ohjautuvat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aseline="0" dirty="0"/>
                        <a:t>Ajankohtaiset ilmiöt alueella, nouseeko?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681509"/>
                  </a:ext>
                </a:extLst>
              </a:tr>
              <a:tr h="2814984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fi-FI" sz="1400" baseline="0" dirty="0"/>
                        <a:t>Viestintä ja tiedottaminen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aseline="0" dirty="0"/>
                        <a:t>Miten, missä ja milloin viestitään 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Ø"/>
                      </a:pPr>
                      <a:r>
                        <a:rPr lang="fi-FI" sz="1400" baseline="0" dirty="0"/>
                        <a:t>Ammattilaisille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Ø"/>
                      </a:pPr>
                      <a:r>
                        <a:rPr lang="fi-FI" sz="1400" baseline="0" dirty="0"/>
                        <a:t>Asukkaat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Ø"/>
                      </a:pPr>
                      <a:r>
                        <a:rPr lang="fi-FI" sz="1400" baseline="0" dirty="0"/>
                        <a:t>Yhdyspinnat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724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7405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9B8AE08B-29C7-7968-1B33-356169478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CCEC50A-EC5D-6049-A135-EB130C1E40A7}" type="slidenum">
              <a:rPr lang="fi-FI" smtClean="0"/>
              <a:pPr>
                <a:spcAft>
                  <a:spcPts val="600"/>
                </a:spcAft>
              </a:pPr>
              <a:t>6</a:t>
            </a:fld>
            <a:endParaRPr lang="fi-FI"/>
          </a:p>
        </p:txBody>
      </p:sp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838200" y="457308"/>
            <a:ext cx="9129963" cy="1445241"/>
          </a:xfrm>
        </p:spPr>
        <p:txBody>
          <a:bodyPr anchor="b">
            <a:normAutofit/>
          </a:bodyPr>
          <a:lstStyle/>
          <a:p>
            <a:r>
              <a:rPr lang="fi-FI" sz="3600" dirty="0"/>
              <a:t>Perhekeskuskehittämisen työkalu: työskentelyohjeet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13"/>
          </p:nvPr>
        </p:nvSpPr>
        <p:spPr>
          <a:xfrm>
            <a:off x="839788" y="2109650"/>
            <a:ext cx="5256212" cy="4067312"/>
          </a:xfrm>
        </p:spPr>
        <p:txBody>
          <a:bodyPr wrap="square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Perhekeskustyökalu on tarkoitettu täytettäväksi Pohteen perhekeskustoiminta-alueella.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Kokoontukaa perhekeskuksen toimintaan oleellisesti kuuluvien toimijoiden kanssa, ja pohtikaa alueenne perhekeskustoiminnan sen hetkistä tilannetta ja jatkosuunnitelmia.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dirty="0"/>
              <a:t>Apuna voi käyttää perhekeskuskäsikirjoja ja muuta perhekeskusmateriaalia.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Perhekeskustyökalua voi aina täydentää sekä käyttää myös uusien työntekijöiden perehdytyksessä.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i-FI" sz="1600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E8BBAB64-D714-D7BE-BE47-F7C51DC077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68654"/>
            <a:ext cx="5181600" cy="374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031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5ACF3DD0-FF5B-94CF-D02F-6682084CB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335" y="1674688"/>
            <a:ext cx="5907997" cy="5024063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0424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Osallisuus perhekeskuksessa</a:t>
            </a:r>
            <a:b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0424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br>
              <a:rPr lang="fi-FI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60</a:t>
            </a:fld>
            <a:endParaRPr lang="fi-FI" dirty="0"/>
          </a:p>
        </p:txBody>
      </p:sp>
      <p:sp>
        <p:nvSpPr>
          <p:cNvPr id="8" name="Pyöristetty suorakulmio 7"/>
          <p:cNvSpPr/>
          <p:nvPr/>
        </p:nvSpPr>
        <p:spPr>
          <a:xfrm>
            <a:off x="668078" y="2233047"/>
            <a:ext cx="4910789" cy="34052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D987299-1FA7-CE2E-AFE4-7B42596F1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225" y="0"/>
            <a:ext cx="6510899" cy="6858000"/>
          </a:xfrm>
          <a:prstGeom prst="rect">
            <a:avLst/>
          </a:prstGeom>
        </p:spPr>
      </p:pic>
      <p:pic>
        <p:nvPicPr>
          <p:cNvPr id="6" name="Kuva 5" descr="Aloitus1 ääriviiva">
            <a:hlinkClick r:id="rId4" action="ppaction://hlinksldjump"/>
            <a:extLst>
              <a:ext uri="{FF2B5EF4-FFF2-40B4-BE49-F238E27FC236}">
                <a16:creationId xmlns:a16="http://schemas.microsoft.com/office/drawing/2014/main" id="{56310040-6662-10ED-2481-02EFE515EF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091068"/>
            <a:ext cx="668078" cy="6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93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457308"/>
            <a:ext cx="9141823" cy="1176283"/>
          </a:xfrm>
        </p:spPr>
        <p:txBody>
          <a:bodyPr>
            <a:normAutofit/>
          </a:bodyPr>
          <a:lstStyle/>
          <a:p>
            <a:r>
              <a:rPr lang="fi-FI" sz="3600" dirty="0"/>
              <a:t>Osallisuus perhekeskuksessa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2133600"/>
            <a:ext cx="10956533" cy="4554875"/>
          </a:xfrm>
        </p:spPr>
        <p:txBody>
          <a:bodyPr numCol="2">
            <a:normAutofit fontScale="47500" lnSpcReduction="20000"/>
          </a:bodyPr>
          <a:lstStyle/>
          <a:p>
            <a:pPr marL="554400" indent="-457200" fontAlgn="base">
              <a:buFont typeface="Arial" panose="020B0604020202020204" pitchFamily="34" charset="0"/>
              <a:buChar char="•"/>
            </a:pPr>
            <a:r>
              <a:rPr lang="fi-FI" sz="3400" dirty="0"/>
              <a:t>Lasten, nuorten ja perheiden osallisuus on välttämätön osa perhekeskustoimintaa </a:t>
            </a:r>
          </a:p>
          <a:p>
            <a:pPr marL="1032300" lvl="1" indent="-457200" fontAlgn="base">
              <a:buFont typeface="Arial" panose="020B0604020202020204" pitchFamily="34" charset="0"/>
              <a:buChar char="•"/>
            </a:pPr>
            <a:r>
              <a:rPr lang="fi-FI" sz="3200" dirty="0"/>
              <a:t>Osallisuuden edistämiseksi tarvitaan rakenteita sekä toimintatapoja ja -malleja. </a:t>
            </a:r>
          </a:p>
          <a:p>
            <a:pPr marL="554400" indent="-457200" fontAlgn="base">
              <a:buFont typeface="Arial" panose="020B0604020202020204" pitchFamily="34" charset="0"/>
              <a:buChar char="•"/>
            </a:pPr>
            <a:r>
              <a:rPr lang="fi-FI" sz="3400" dirty="0"/>
              <a:t>Osallisuustyötä perhekeskuksen verkostotyöskentelyssä viedään eteenpäin alueellisesti jakamalla hyviä käytänteitä ja lisäämällä ymmärrystä osallisuudesta. </a:t>
            </a:r>
          </a:p>
          <a:p>
            <a:pPr marL="554400" indent="-457200" fontAlgn="base">
              <a:buFont typeface="Arial" panose="020B0604020202020204" pitchFamily="34" charset="0"/>
              <a:buChar char="•"/>
            </a:pPr>
            <a:r>
              <a:rPr lang="fi-FI" sz="3400" dirty="0"/>
              <a:t>Järjestöjen ja seurakuntien yleishyödyllinen toiminta lisää sekä siihen osallistuvien, että sitä vapaaehtoistoiminnallaan toteuttavien lasten, nuorten ja perheiden osallisuutta. </a:t>
            </a:r>
          </a:p>
          <a:p>
            <a:pPr marL="554400" indent="-457200" fontAlgn="base">
              <a:buFont typeface="Arial" panose="020B0604020202020204" pitchFamily="34" charset="0"/>
              <a:buChar char="•"/>
            </a:pPr>
            <a:endParaRPr lang="fi-FI" sz="3400" dirty="0"/>
          </a:p>
          <a:p>
            <a:pPr marL="554400" indent="-457200" fontAlgn="base">
              <a:buFont typeface="Arial" panose="020B0604020202020204" pitchFamily="34" charset="0"/>
              <a:buChar char="•"/>
            </a:pPr>
            <a:endParaRPr lang="fi-FI" sz="3400" dirty="0"/>
          </a:p>
          <a:p>
            <a:pPr marL="554400" indent="-457200" fontAlgn="base">
              <a:buFont typeface="Arial" panose="020B0604020202020204" pitchFamily="34" charset="0"/>
              <a:buChar char="•"/>
            </a:pPr>
            <a:endParaRPr lang="fi-FI" sz="3400" dirty="0"/>
          </a:p>
          <a:p>
            <a:pPr marL="554400" indent="-457200" fontAlgn="base">
              <a:buFont typeface="Arial" panose="020B0604020202020204" pitchFamily="34" charset="0"/>
              <a:buChar char="•"/>
            </a:pPr>
            <a:r>
              <a:rPr lang="fi-FI" sz="3400" dirty="0"/>
              <a:t>Toiminnalla voidaan vähentää syrjäytymistä ja eriarvoisuutta sekä kaventaa hyvinvointi- ja terveyseroja tarjoamalla toimintaa erityisesti heikoimmassa asemassa oleville.</a:t>
            </a:r>
          </a:p>
          <a:p>
            <a:pPr marL="554400" indent="-457200" fontAlgn="base">
              <a:buFont typeface="Arial" panose="020B0604020202020204" pitchFamily="34" charset="0"/>
              <a:buChar char="•"/>
            </a:pPr>
            <a:r>
              <a:rPr lang="fi-FI" sz="3400" dirty="0"/>
              <a:t>Erityisesti sosiaali- ja terveysalan järjestöt toimivat myös yksittäisen asiakkaan oikeuksien valvojina sekä asiakasryhmän edunvalvojina suhteessa hyvinvointialueeseen. </a:t>
            </a:r>
          </a:p>
          <a:p>
            <a:pPr marL="554400" indent="-457200" fontAlgn="base">
              <a:buFont typeface="Arial" panose="020B0604020202020204" pitchFamily="34" charset="0"/>
              <a:buChar char="•"/>
            </a:pPr>
            <a:r>
              <a:rPr lang="fi-FI" sz="3400" dirty="0"/>
              <a:t>Hyvinvointialueen tulee hyödyntää kehittäjäasiakkaita sekä sosiaali- ja terveysjärjestöjen kouluttamia kokemustoimijoita palveluiden toteuttamisessa ja kehittämisessä.  </a:t>
            </a:r>
          </a:p>
          <a:p>
            <a:pPr marL="97200" indent="0" fontAlgn="base">
              <a:buNone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61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60493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>
                <a:latin typeface="Arial"/>
                <a:cs typeface="Arial"/>
              </a:rPr>
              <a:t>Huomioitavaa asiakasosallisuudessa</a:t>
            </a:r>
            <a:endParaRPr lang="fi-FI" sz="36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rtlCol="0" anchor="t">
            <a:normAutofit/>
          </a:bodyPr>
          <a:lstStyle/>
          <a:p>
            <a:pPr indent="-359410">
              <a:buFont typeface="Arial" panose="020B0604020202020204" pitchFamily="34" charset="0"/>
              <a:buChar char="•"/>
            </a:pPr>
            <a:r>
              <a:rPr lang="fi-FI" dirty="0"/>
              <a:t>Erityistä huomiota tulee kiinnittää</a:t>
            </a:r>
            <a:endParaRPr lang="fi-FI"/>
          </a:p>
          <a:p>
            <a:pPr marL="862965" lvl="1" indent="-287655">
              <a:buFont typeface="Arial" panose="020B0604020202020204" pitchFamily="34" charset="0"/>
              <a:buChar char="•"/>
            </a:pPr>
            <a:r>
              <a:rPr lang="fi-FI" dirty="0"/>
              <a:t>lasten osallisuuteen, sillä se jää usein huomioimatta</a:t>
            </a:r>
          </a:p>
          <a:p>
            <a:pPr marL="862965" lvl="1" indent="-287655">
              <a:buFont typeface="Arial" panose="020B0604020202020204" pitchFamily="34" charset="0"/>
              <a:buChar char="•"/>
            </a:pPr>
            <a:r>
              <a:rPr lang="fi-FI" dirty="0"/>
              <a:t>erityisryhmien osallisuuteen ja sen mahdollistamiseen</a:t>
            </a:r>
          </a:p>
          <a:p>
            <a:pPr marL="862965" lvl="1" indent="-287655">
              <a:buFont typeface="Arial" panose="020B0604020202020204" pitchFamily="34" charset="0"/>
              <a:buChar char="•"/>
            </a:pPr>
            <a:r>
              <a:rPr lang="fi-FI" dirty="0"/>
              <a:t>osallisuuden monikanavaisuuteen (digitaaliset tavat, suorat kyselyt asiakastilanteessa, raadit)</a:t>
            </a:r>
          </a:p>
          <a:p>
            <a:pPr indent="-359410">
              <a:buFont typeface="Arial" panose="020B0604020202020204" pitchFamily="34" charset="0"/>
              <a:buChar char="•"/>
            </a:pPr>
            <a:r>
              <a:rPr lang="fi-FI" dirty="0"/>
              <a:t>Kerätty palaute otetaan aidosti huomioon ja sillä on vaikutusta </a:t>
            </a:r>
          </a:p>
          <a:p>
            <a:pPr marL="788670" lvl="1" indent="-285750">
              <a:buFont typeface="Arial" panose="05000000000000000000" pitchFamily="2" charset="2"/>
              <a:buChar char="•"/>
            </a:pPr>
            <a:r>
              <a:rPr lang="fi-FI" dirty="0"/>
              <a:t>pyritään osoittamaan vaikuttavuus</a:t>
            </a:r>
          </a:p>
          <a:p>
            <a:pPr marL="788670" lvl="1" indent="-285750">
              <a:buFont typeface="Arial" panose="05000000000000000000" pitchFamily="2" charset="2"/>
              <a:buChar char="•"/>
            </a:pPr>
            <a:r>
              <a:rPr lang="fi-FI" dirty="0"/>
              <a:t>palautteen jatkotyöstäminen esim. johtoryhmässä</a:t>
            </a:r>
          </a:p>
          <a:p>
            <a:pPr indent="-359410">
              <a:buFont typeface="Arial" panose="020B0604020202020204" pitchFamily="34" charset="0"/>
              <a:buChar char="•"/>
            </a:pPr>
            <a:endParaRPr lang="fi-FI" dirty="0"/>
          </a:p>
          <a:p>
            <a:pPr indent="-359410">
              <a:buFont typeface="Arial" panose="020B0604020202020204" pitchFamily="34" charset="0"/>
              <a:buChar char="•"/>
            </a:pPr>
            <a:endParaRPr lang="fi-FI" dirty="0"/>
          </a:p>
          <a:p>
            <a:pPr indent="-359410"/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62</a:t>
            </a:fld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293D477-CFDF-50D3-145A-CC16ADD85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023" y="3948094"/>
            <a:ext cx="1373777" cy="290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349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69E910-EC57-722E-773E-F5412512F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Asiakasosallisuus perhekeskuksessa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530DE1-0D12-D55B-1206-193CE1013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7145"/>
            <a:ext cx="10515600" cy="4263548"/>
          </a:xfrm>
        </p:spPr>
        <p:txBody>
          <a:bodyPr>
            <a:normAutofit fontScale="92500"/>
          </a:bodyPr>
          <a:lstStyle/>
          <a:p>
            <a:r>
              <a:rPr lang="fi-FI" dirty="0"/>
              <a:t>Paikalliset perhekeskukset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Paikallisessa perhekeskuksessa tapahtuvaa asiakasosallisuutta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Asukkailla ja asiakkailla on mahdollista osallistua itseä koskettavien palveluiden kehittämiseen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617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Asiakkaat osallistuvat palveluiden kehittämiseen yhdessä ammattilaisten kanssa</a:t>
            </a:r>
            <a:endParaRPr lang="fi-FI" dirty="0"/>
          </a:p>
          <a:p>
            <a:r>
              <a:rPr lang="fi-FI" dirty="0"/>
              <a:t>Alueellinen taso</a:t>
            </a:r>
          </a:p>
          <a:p>
            <a:pPr marL="863100" marR="0" lvl="1" indent="-2880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>
                <a:solidFill>
                  <a:srgbClr val="06175E"/>
                </a:solidFill>
              </a:rPr>
              <a:t>Alueellisella tasolla hyödynnetään paikallisissa perhekeskuksissa tehty osallisuustyö (asiakaspalautteet, asukasraadit, yhteinen kehittämisen</a:t>
            </a:r>
          </a:p>
          <a:p>
            <a:pPr marL="863100" marR="0" lvl="1" indent="-2880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Yhteinen johtoryhmätyöskentely asiakasosallisuuden varmistamiseksi</a:t>
            </a:r>
          </a:p>
          <a:p>
            <a:r>
              <a:rPr lang="fi-FI" dirty="0"/>
              <a:t>Hyvinvointialueellinen taso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Hyvinvointialueen osallisuustyöhön tulee miettiä rakenne: miten asiakasrajapinnasta saadaan tieto päätöksenteon tasolle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fi-FI" dirty="0"/>
          </a:p>
          <a:p>
            <a:pPr marL="788850" lvl="1" indent="-285750">
              <a:buFont typeface="Arial" panose="020B0604020202020204" pitchFamily="34" charset="0"/>
              <a:buChar char="•"/>
            </a:pPr>
            <a:endParaRPr lang="fi-FI" dirty="0"/>
          </a:p>
          <a:p>
            <a:endParaRPr lang="fi-FI" dirty="0"/>
          </a:p>
          <a:p>
            <a:pPr lvl="1">
              <a:buFont typeface="Arial" panose="020B0604020202020204" pitchFamily="34" charset="0"/>
              <a:buChar char="•"/>
            </a:pPr>
            <a:endParaRPr lang="fi-FI" dirty="0"/>
          </a:p>
          <a:p>
            <a:pPr lvl="1">
              <a:buFont typeface="Arial" panose="020B0604020202020204" pitchFamily="34" charset="0"/>
              <a:buChar char="•"/>
            </a:pPr>
            <a:endParaRPr lang="fi-FI" dirty="0"/>
          </a:p>
          <a:p>
            <a:pPr lvl="1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5701668-D75A-DCE7-93FC-FB06B23D2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63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01438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5292D2DF-F430-0397-BB58-72D9B43788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686431"/>
            <a:ext cx="5181600" cy="2913888"/>
          </a:xfrm>
          <a:prstGeom prst="rect">
            <a:avLst/>
          </a:prstGeom>
        </p:spPr>
      </p:pic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64</a:t>
            </a:fld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Asukasosallisuuden edistäminen perhekeskuksessa: vinkkilista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6BE9AA6-25AC-CCBA-8D01-550F6456ED6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Asiakaspalautekyselyt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Asukasraadit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Ikä- ja asiakasryhmäkohtaiset kehittäjäasiakkaat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Nuorisovaltuuston ja lapsiasiainneuvostojen hyödyntäminen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Osallisuuden mahdollistaminen perhekeskuksen kohtaamispaikkatoiminnassa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Voidaan hyödyntää ns. nopeaan osallistamiseen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 Lukuvinkki: </a:t>
            </a:r>
            <a:r>
              <a:rPr lang="fi-FI" dirty="0">
                <a:hlinkClick r:id="rId3"/>
              </a:rPr>
              <a:t>Osallisuuden edistäjän opas, 2023: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151376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65</a:t>
            </a:fld>
            <a:endParaRPr lang="fi-FI" dirty="0"/>
          </a:p>
        </p:txBody>
      </p:sp>
      <p:sp>
        <p:nvSpPr>
          <p:cNvPr id="8" name="Pyöristetty suorakulmio 7"/>
          <p:cNvSpPr/>
          <p:nvPr/>
        </p:nvSpPr>
        <p:spPr>
          <a:xfrm>
            <a:off x="668078" y="2744526"/>
            <a:ext cx="4821383" cy="28937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3600" b="1" dirty="0">
              <a:solidFill>
                <a:schemeClr val="tx2"/>
              </a:solidFill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D987299-1FA7-CE2E-AFE4-7B42596F1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438" y="0"/>
            <a:ext cx="6693686" cy="685800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55983E99-B36F-9776-DFC1-39C0DFB47561}"/>
              </a:ext>
            </a:extLst>
          </p:cNvPr>
          <p:cNvSpPr txBox="1"/>
          <p:nvPr/>
        </p:nvSpPr>
        <p:spPr>
          <a:xfrm>
            <a:off x="933893" y="3200975"/>
            <a:ext cx="56405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600" b="1">
                <a:solidFill>
                  <a:srgbClr val="042471"/>
                </a:solidFill>
                <a:latin typeface="Arial" panose="020B0604020202020204"/>
              </a:rPr>
              <a:t>V</a:t>
            </a:r>
            <a:r>
              <a:rPr kumimoji="0" lang="fi-FI" sz="3600" b="1" i="0" u="none" strike="noStrike" kern="1200" cap="none" spc="0" normalizeH="0" baseline="0" noProof="0">
                <a:ln>
                  <a:noFill/>
                </a:ln>
                <a:solidFill>
                  <a:srgbClr val="0424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iestintä perhekeskuksessa</a:t>
            </a:r>
            <a:endParaRPr kumimoji="0" lang="fi-FI" sz="3600" b="1" i="0" u="none" strike="noStrike" kern="1200" cap="none" spc="0" normalizeH="0" baseline="0" noProof="0" dirty="0">
              <a:ln>
                <a:noFill/>
              </a:ln>
              <a:solidFill>
                <a:srgbClr val="04247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Kuva 5" descr="Aloitus1 ääriviiva">
            <a:hlinkClick r:id="rId4" action="ppaction://hlinksldjump"/>
            <a:extLst>
              <a:ext uri="{FF2B5EF4-FFF2-40B4-BE49-F238E27FC236}">
                <a16:creationId xmlns:a16="http://schemas.microsoft.com/office/drawing/2014/main" id="{C80ADD33-D212-6A7B-B1B1-EE3AA236BE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091068"/>
            <a:ext cx="668078" cy="6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575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Viestintä perhekeskuksessa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Viestinnän tehtävänä on lisätä tietoisuutta perhekeskustoiminnasta, ja siellä tehtävästä työstä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Viestinnän avulla voidaan vahvistaa ammattilaisten ja asukkaiden osallisuutta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Viestintä on tärkeä osa perhekeskustoiminnan juurtumista alueella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Tietoisuus toiminnan hyödyistä kasvaa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Viestintä on myös vuorovaikutusta </a:t>
            </a:r>
          </a:p>
          <a:p>
            <a:pPr>
              <a:buFont typeface="Wingdings" panose="05000000000000000000" pitchFamily="2" charset="2"/>
              <a:buChar char="§"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66</a:t>
            </a:fld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DBBA53E-1D3B-6DDC-CB14-C0995B569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0846" y="3727470"/>
            <a:ext cx="1662791" cy="313053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0B17FE17-CF93-D821-E7BA-FA1BDF767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8104" y="3615560"/>
            <a:ext cx="1505777" cy="324244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C2BD3768-3A83-D3E0-90E6-A4B989D4B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023" y="3615560"/>
            <a:ext cx="756241" cy="73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109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4294967295"/>
          </p:nvPr>
        </p:nvSpPr>
        <p:spPr>
          <a:xfrm>
            <a:off x="0" y="6302375"/>
            <a:ext cx="2743200" cy="265113"/>
          </a:xfrm>
        </p:spPr>
        <p:txBody>
          <a:bodyPr/>
          <a:lstStyle/>
          <a:p>
            <a:fld id="{3CCEC50A-EC5D-6049-A135-EB130C1E40A7}" type="slidenum">
              <a:rPr lang="fi-FI" smtClean="0"/>
              <a:pPr/>
              <a:t>67</a:t>
            </a:fld>
            <a:endParaRPr lang="fi-FI" dirty="0"/>
          </a:p>
        </p:txBody>
      </p:sp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765556"/>
              </p:ext>
            </p:extLst>
          </p:nvPr>
        </p:nvGraphicFramePr>
        <p:xfrm>
          <a:off x="64654" y="83118"/>
          <a:ext cx="12127345" cy="6774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78689">
                  <a:extLst>
                    <a:ext uri="{9D8B030D-6E8A-4147-A177-3AD203B41FA5}">
                      <a16:colId xmlns:a16="http://schemas.microsoft.com/office/drawing/2014/main" val="1639115099"/>
                    </a:ext>
                  </a:extLst>
                </a:gridCol>
                <a:gridCol w="5248656">
                  <a:extLst>
                    <a:ext uri="{9D8B030D-6E8A-4147-A177-3AD203B41FA5}">
                      <a16:colId xmlns:a16="http://schemas.microsoft.com/office/drawing/2014/main" val="886000066"/>
                    </a:ext>
                  </a:extLst>
                </a:gridCol>
              </a:tblGrid>
              <a:tr h="840298">
                <a:tc>
                  <a:txBody>
                    <a:bodyPr/>
                    <a:lstStyle/>
                    <a:p>
                      <a:r>
                        <a:rPr lang="fi-FI" dirty="0"/>
                        <a:t>Viestintä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Kirjoita vastaus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145237"/>
                  </a:ext>
                </a:extLst>
              </a:tr>
              <a:tr h="2880585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fi-FI" sz="1600" baseline="0" dirty="0"/>
                        <a:t>Missä ja miten perhekeskuksen toiminnasta viestitään kuntalaiselle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baseline="0" dirty="0"/>
                        <a:t>Kuntatiedotteet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baseline="0" dirty="0"/>
                        <a:t>Some-kanavat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baseline="0" dirty="0"/>
                        <a:t>Verkkosivut</a:t>
                      </a:r>
                    </a:p>
                    <a:p>
                      <a:pPr marL="0" lvl="0" indent="0">
                        <a:buNone/>
                      </a:pPr>
                      <a:endParaRPr lang="fi-FI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681509"/>
                  </a:ext>
                </a:extLst>
              </a:tr>
              <a:tr h="3053998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fi-FI" sz="1600" baseline="0" dirty="0"/>
                        <a:t>Missä ja miten perhekeskuksen toiminnasta viestitään ammattilaisille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724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00522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4294967295"/>
          </p:nvPr>
        </p:nvSpPr>
        <p:spPr>
          <a:xfrm>
            <a:off x="0" y="6302375"/>
            <a:ext cx="2743200" cy="265113"/>
          </a:xfrm>
        </p:spPr>
        <p:txBody>
          <a:bodyPr/>
          <a:lstStyle/>
          <a:p>
            <a:fld id="{3CCEC50A-EC5D-6049-A135-EB130C1E40A7}" type="slidenum">
              <a:rPr lang="fi-FI" smtClean="0"/>
              <a:pPr/>
              <a:t>68</a:t>
            </a:fld>
            <a:endParaRPr lang="fi-FI" dirty="0"/>
          </a:p>
        </p:txBody>
      </p:sp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699077"/>
              </p:ext>
            </p:extLst>
          </p:nvPr>
        </p:nvGraphicFramePr>
        <p:xfrm>
          <a:off x="64654" y="83118"/>
          <a:ext cx="12127345" cy="67748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878689">
                  <a:extLst>
                    <a:ext uri="{9D8B030D-6E8A-4147-A177-3AD203B41FA5}">
                      <a16:colId xmlns:a16="http://schemas.microsoft.com/office/drawing/2014/main" val="1639115099"/>
                    </a:ext>
                  </a:extLst>
                </a:gridCol>
                <a:gridCol w="5248656">
                  <a:extLst>
                    <a:ext uri="{9D8B030D-6E8A-4147-A177-3AD203B41FA5}">
                      <a16:colId xmlns:a16="http://schemas.microsoft.com/office/drawing/2014/main" val="886000066"/>
                    </a:ext>
                  </a:extLst>
                </a:gridCol>
              </a:tblGrid>
              <a:tr h="840298">
                <a:tc>
                  <a:txBody>
                    <a:bodyPr/>
                    <a:lstStyle/>
                    <a:p>
                      <a:r>
                        <a:rPr lang="fi-FI" dirty="0"/>
                        <a:t>Viestintä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Kirjoita vastaus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145237"/>
                  </a:ext>
                </a:extLst>
              </a:tr>
              <a:tr h="2880585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fi-FI" sz="1600" baseline="0" dirty="0"/>
                        <a:t>Missä ja miten perhekeskuksen toiminnasta viestitään kuntalaiselle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baseline="0" dirty="0"/>
                        <a:t>Kuntatiedotteet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baseline="0" dirty="0"/>
                        <a:t>Some-kanavat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baseline="0" dirty="0"/>
                        <a:t>Verkkosivut</a:t>
                      </a:r>
                    </a:p>
                    <a:p>
                      <a:pPr marL="0" lvl="0" indent="0">
                        <a:buNone/>
                      </a:pPr>
                      <a:endParaRPr lang="fi-FI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681509"/>
                  </a:ext>
                </a:extLst>
              </a:tr>
              <a:tr h="3053998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fi-FI" sz="1600" baseline="0" dirty="0"/>
                        <a:t>Missä ja miten perhekeskuksen toiminnasta viestitään ammattilaisille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baseline="0" dirty="0"/>
                        <a:t>Erilaiset työryhmät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baseline="0" dirty="0"/>
                        <a:t>Tapaamiset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fi-FI" sz="1600" baseline="0" dirty="0"/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fi-FI" sz="1600" baseline="0" dirty="0" err="1"/>
                        <a:t>Huom</a:t>
                      </a:r>
                      <a:r>
                        <a:rPr lang="fi-FI" sz="1600" baseline="0" dirty="0"/>
                        <a:t>! Asiakkaiden käytössä olevat kanavat tulisi olla tiedossa myös ammattilaisilla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724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92221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4294967295"/>
          </p:nvPr>
        </p:nvSpPr>
        <p:spPr>
          <a:xfrm>
            <a:off x="0" y="6302375"/>
            <a:ext cx="2743200" cy="265113"/>
          </a:xfrm>
        </p:spPr>
        <p:txBody>
          <a:bodyPr/>
          <a:lstStyle/>
          <a:p>
            <a:fld id="{3CCEC50A-EC5D-6049-A135-EB130C1E40A7}" type="slidenum">
              <a:rPr lang="fi-FI" smtClean="0"/>
              <a:pPr/>
              <a:t>69</a:t>
            </a:fld>
            <a:endParaRPr lang="fi-FI" dirty="0"/>
          </a:p>
        </p:txBody>
      </p:sp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364757"/>
              </p:ext>
            </p:extLst>
          </p:nvPr>
        </p:nvGraphicFramePr>
        <p:xfrm>
          <a:off x="0" y="1"/>
          <a:ext cx="12191999" cy="685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796963">
                  <a:extLst>
                    <a:ext uri="{9D8B030D-6E8A-4147-A177-3AD203B41FA5}">
                      <a16:colId xmlns:a16="http://schemas.microsoft.com/office/drawing/2014/main" val="1639115099"/>
                    </a:ext>
                  </a:extLst>
                </a:gridCol>
                <a:gridCol w="5395036">
                  <a:extLst>
                    <a:ext uri="{9D8B030D-6E8A-4147-A177-3AD203B41FA5}">
                      <a16:colId xmlns:a16="http://schemas.microsoft.com/office/drawing/2014/main" val="886000066"/>
                    </a:ext>
                  </a:extLst>
                </a:gridCol>
              </a:tblGrid>
              <a:tr h="978234">
                <a:tc>
                  <a:txBody>
                    <a:bodyPr/>
                    <a:lstStyle/>
                    <a:p>
                      <a:r>
                        <a:rPr lang="fi-FI" dirty="0"/>
                        <a:t>Viestintä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Kirjoita vastaus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145237"/>
                  </a:ext>
                </a:extLst>
              </a:tr>
              <a:tr h="5879766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fi-FI" sz="1600" baseline="0" dirty="0"/>
                        <a:t>Mistä asioista viestitään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fi-FI" sz="1600" baseline="0" dirty="0"/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baseline="0" dirty="0"/>
                        <a:t>Asukkaat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baseline="0" dirty="0"/>
                        <a:t>Muutokset toiminnassa eri sektoreilla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baseline="0" dirty="0"/>
                        <a:t>Palveluiden ja toimijoiden esittelyt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baseline="0" dirty="0"/>
                        <a:t>Tapahtumat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baseline="0" dirty="0"/>
                        <a:t>Tulevat kurssit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endParaRPr lang="fi-FI" sz="1600" baseline="0" dirty="0"/>
                    </a:p>
                    <a:p>
                      <a:pPr marL="457200" lvl="1" indent="0">
                        <a:buFont typeface="Arial" panose="020B0604020202020204" pitchFamily="34" charset="0"/>
                        <a:buNone/>
                      </a:pPr>
                      <a:endParaRPr lang="fi-FI" sz="1600" baseline="0" dirty="0"/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baseline="0" dirty="0"/>
                        <a:t>Ammattilaiset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baseline="0" dirty="0"/>
                        <a:t>Miten varmistetaan, että viestintä tavoittaa kaikki perhekeskustoimijat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baseline="0" dirty="0"/>
                        <a:t>Huomioidaan: varhaiskasvatus, koulu, nuorisotoimi, kulttuuri ja vapaa-ajan palvelut, järjestöt ja seurakunta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Ø"/>
                      </a:pPr>
                      <a:endParaRPr lang="fi-FI" sz="1400" baseline="0" dirty="0"/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fi-FI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821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2467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34C38161-8475-2635-5E30-01D3C4348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6"/>
            <a:ext cx="7561521" cy="1589451"/>
          </a:xfrm>
        </p:spPr>
        <p:txBody>
          <a:bodyPr>
            <a:normAutofit/>
          </a:bodyPr>
          <a:lstStyle/>
          <a:p>
            <a:r>
              <a:rPr lang="fi-FI" sz="3100" dirty="0">
                <a:latin typeface="Arial"/>
                <a:cs typeface="Arial"/>
              </a:rPr>
              <a:t>Perhekeskuskehittämisen työkalua voi täyttää kolmella eri tasolla</a:t>
            </a:r>
            <a:br>
              <a:rPr lang="fi-FI" dirty="0"/>
            </a:br>
            <a:endParaRPr lang="fi-FI" dirty="0"/>
          </a:p>
        </p:txBody>
      </p:sp>
      <p:graphicFrame>
        <p:nvGraphicFramePr>
          <p:cNvPr id="8" name="Sisällön paikkamerkki 7">
            <a:extLst>
              <a:ext uri="{FF2B5EF4-FFF2-40B4-BE49-F238E27FC236}">
                <a16:creationId xmlns:a16="http://schemas.microsoft.com/office/drawing/2014/main" id="{140A43A2-B69E-A7D6-E2F4-6B205E8ABE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9090286"/>
              </p:ext>
            </p:extLst>
          </p:nvPr>
        </p:nvGraphicFramePr>
        <p:xfrm>
          <a:off x="914400" y="1339701"/>
          <a:ext cx="10556359" cy="4784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9BF075C5-B720-4567-E264-AA8B99E01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5A1AB4A2-4D29-FFF2-77DB-3986FEECA63C}"/>
              </a:ext>
            </a:extLst>
          </p:cNvPr>
          <p:cNvSpPr/>
          <p:nvPr/>
        </p:nvSpPr>
        <p:spPr>
          <a:xfrm>
            <a:off x="769089" y="1162107"/>
            <a:ext cx="8130361" cy="1120117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Työskentelypohjat on jaoteltu väreihin: sininen, oranssi ja harmaa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Värit ohjaavat työskentelyä millä toiminnan tasolla asioista sovitaan </a:t>
            </a:r>
          </a:p>
        </p:txBody>
      </p:sp>
      <p:pic>
        <p:nvPicPr>
          <p:cNvPr id="2" name="Kuva 1" descr="Aloitus1 ääriviiva">
            <a:hlinkClick r:id="rId7" action="ppaction://hlinksldjump"/>
            <a:extLst>
              <a:ext uri="{FF2B5EF4-FFF2-40B4-BE49-F238E27FC236}">
                <a16:creationId xmlns:a16="http://schemas.microsoft.com/office/drawing/2014/main" id="{45E54DC3-EB9B-430F-B50A-417EAABA09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6091068"/>
            <a:ext cx="668078" cy="6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791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70</a:t>
            </a:fld>
            <a:endParaRPr lang="fi-FI" dirty="0"/>
          </a:p>
        </p:txBody>
      </p:sp>
      <p:sp>
        <p:nvSpPr>
          <p:cNvPr id="8" name="Pyöristetty suorakulmio 7"/>
          <p:cNvSpPr/>
          <p:nvPr/>
        </p:nvSpPr>
        <p:spPr>
          <a:xfrm>
            <a:off x="668078" y="2744526"/>
            <a:ext cx="4821383" cy="28937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3600" b="1" dirty="0">
              <a:solidFill>
                <a:schemeClr val="tx2"/>
              </a:solidFill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D987299-1FA7-CE2E-AFE4-7B42596F1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438" y="0"/>
            <a:ext cx="6693686" cy="685800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55983E99-B36F-9776-DFC1-39C0DFB47561}"/>
              </a:ext>
            </a:extLst>
          </p:cNvPr>
          <p:cNvSpPr txBox="1"/>
          <p:nvPr/>
        </p:nvSpPr>
        <p:spPr>
          <a:xfrm>
            <a:off x="933893" y="3200975"/>
            <a:ext cx="56405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600" b="1">
                <a:solidFill>
                  <a:srgbClr val="042471"/>
                </a:solidFill>
                <a:latin typeface="Arial" panose="020B0604020202020204"/>
              </a:rPr>
              <a:t>S</a:t>
            </a:r>
            <a:r>
              <a:rPr kumimoji="0" lang="fi-FI" sz="3600" b="1" i="0" u="none" strike="noStrike" kern="1200" cap="none" spc="0" normalizeH="0" baseline="0" noProof="0">
                <a:ln>
                  <a:noFill/>
                </a:ln>
                <a:solidFill>
                  <a:srgbClr val="0424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aavutettavuus perhekeskuksessa</a:t>
            </a:r>
            <a:endParaRPr kumimoji="0" lang="fi-FI" sz="3600" b="1" i="0" u="none" strike="noStrike" kern="1200" cap="none" spc="0" normalizeH="0" baseline="0" noProof="0" dirty="0">
              <a:ln>
                <a:noFill/>
              </a:ln>
              <a:solidFill>
                <a:srgbClr val="04247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Kuva 5" descr="Aloitus1 ääriviiva">
            <a:hlinkClick r:id="rId4" action="ppaction://hlinksldjump"/>
            <a:extLst>
              <a:ext uri="{FF2B5EF4-FFF2-40B4-BE49-F238E27FC236}">
                <a16:creationId xmlns:a16="http://schemas.microsoft.com/office/drawing/2014/main" id="{787874D4-62E4-2FE4-E532-A23E8FB49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091068"/>
            <a:ext cx="668078" cy="6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151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Saavutettavuus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2753832"/>
            <a:ext cx="10515600" cy="3548113"/>
          </a:xfrm>
        </p:spPr>
        <p:txBody>
          <a:bodyPr>
            <a:normAutofit/>
          </a:bodyPr>
          <a:lstStyle/>
          <a:p>
            <a:pPr marL="440100" indent="-342900">
              <a:buFont typeface="Arial" panose="020B0604020202020204" pitchFamily="34" charset="0"/>
              <a:buChar char="•"/>
            </a:pPr>
            <a:r>
              <a:rPr lang="fi-FI" dirty="0"/>
              <a:t>Saavutettavuus ja esteettömyys merkitsee ympäristön, kohteen, tuotteiden, viestinnän tai palvelun helppoa lähestyttävyyttä kaikille, myös </a:t>
            </a:r>
            <a:r>
              <a:rPr lang="fi-FI" dirty="0" err="1"/>
              <a:t>liikkumis</a:t>
            </a:r>
            <a:r>
              <a:rPr lang="fi-FI" dirty="0"/>
              <a:t>- ja toimimisesteisille henkilöille.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Hyvä saavutettavuus kertoo erilaisten yleisöjen tarpeiden huomioimisesta.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Saavutettavuus tarjoaa mahdollisuuden osallistumiseen ja elämyksiin yksilöiden erilaisista ominaisuuksista riippumatta.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Saavutettavuus on yhdenvertaisuuden edistämistä.</a:t>
            </a:r>
          </a:p>
          <a:p>
            <a:pPr marL="97200" indent="0">
              <a:buNone/>
            </a:pPr>
            <a:endParaRPr lang="fi-FI" sz="1050" dirty="0">
              <a:hlinkClick r:id="rId2"/>
            </a:endParaRPr>
          </a:p>
          <a:p>
            <a:pPr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71</a:t>
            </a:fld>
            <a:endParaRPr lang="fi-FI" dirty="0"/>
          </a:p>
        </p:txBody>
      </p:sp>
      <p:graphicFrame>
        <p:nvGraphicFramePr>
          <p:cNvPr id="8" name="Kaaviokuva 7"/>
          <p:cNvGraphicFramePr/>
          <p:nvPr>
            <p:extLst>
              <p:ext uri="{D42A27DB-BD31-4B8C-83A1-F6EECF244321}">
                <p14:modId xmlns:p14="http://schemas.microsoft.com/office/powerpoint/2010/main" val="1576839412"/>
              </p:ext>
            </p:extLst>
          </p:nvPr>
        </p:nvGraphicFramePr>
        <p:xfrm>
          <a:off x="5663205" y="457308"/>
          <a:ext cx="4316818" cy="2034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71351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4294967295"/>
          </p:nvPr>
        </p:nvSpPr>
        <p:spPr>
          <a:xfrm>
            <a:off x="0" y="6302375"/>
            <a:ext cx="2743200" cy="265113"/>
          </a:xfrm>
        </p:spPr>
        <p:txBody>
          <a:bodyPr/>
          <a:lstStyle/>
          <a:p>
            <a:fld id="{3CCEC50A-EC5D-6049-A135-EB130C1E40A7}" type="slidenum">
              <a:rPr lang="fi-FI" smtClean="0"/>
              <a:pPr/>
              <a:t>72</a:t>
            </a:fld>
            <a:endParaRPr lang="fi-FI" dirty="0"/>
          </a:p>
        </p:txBody>
      </p:sp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358715"/>
              </p:ext>
            </p:extLst>
          </p:nvPr>
        </p:nvGraphicFramePr>
        <p:xfrm>
          <a:off x="0" y="0"/>
          <a:ext cx="12191999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5362">
                  <a:extLst>
                    <a:ext uri="{9D8B030D-6E8A-4147-A177-3AD203B41FA5}">
                      <a16:colId xmlns:a16="http://schemas.microsoft.com/office/drawing/2014/main" val="1639115099"/>
                    </a:ext>
                  </a:extLst>
                </a:gridCol>
                <a:gridCol w="5276637">
                  <a:extLst>
                    <a:ext uri="{9D8B030D-6E8A-4147-A177-3AD203B41FA5}">
                      <a16:colId xmlns:a16="http://schemas.microsoft.com/office/drawing/2014/main" val="886000066"/>
                    </a:ext>
                  </a:extLst>
                </a:gridCol>
              </a:tblGrid>
              <a:tr h="1140483">
                <a:tc>
                  <a:txBody>
                    <a:bodyPr/>
                    <a:lstStyle/>
                    <a:p>
                      <a:r>
                        <a:rPr lang="fi-FI" dirty="0"/>
                        <a:t>Saavutettavuus perhekeskuksessa: hyvinvointialueellinen taso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Kirjoita vastaus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145237"/>
                  </a:ext>
                </a:extLst>
              </a:tr>
              <a:tr h="2215236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fi-FI" sz="1800" baseline="0" dirty="0"/>
                        <a:t>Saavutettavat palvelut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800" baseline="0" dirty="0"/>
                        <a:t>Tiedon löytyminen (esim. verkkosivut)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800" baseline="0" dirty="0"/>
                        <a:t>Viestinnän saavutettavuus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800" baseline="0" dirty="0"/>
                        <a:t>Selkokielisyys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681509"/>
                  </a:ext>
                </a:extLst>
              </a:tr>
              <a:tr h="3502281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800" baseline="0" dirty="0"/>
                        <a:t>Sosiaalinen saavutettavuus: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800" baseline="0" dirty="0"/>
                        <a:t>Asenteet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800" baseline="0" dirty="0"/>
                        <a:t>Syrjimättömyys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800" baseline="0" dirty="0"/>
                        <a:t>Erityisryhmien tarpeiden huomioiminen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800" baseline="0" dirty="0"/>
                        <a:t>Yhdenvertaisuus</a:t>
                      </a:r>
                    </a:p>
                    <a:p>
                      <a:pPr marL="457200" lvl="1" indent="0">
                        <a:buFont typeface="Arial" panose="020B0604020202020204" pitchFamily="34" charset="0"/>
                        <a:buNone/>
                      </a:pPr>
                      <a:endParaRPr lang="fi-FI" sz="1800" baseline="0" dirty="0"/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fi-FI" sz="1800" baseline="0" dirty="0"/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fi-FI" sz="18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724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62772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4294967295"/>
          </p:nvPr>
        </p:nvSpPr>
        <p:spPr>
          <a:xfrm>
            <a:off x="0" y="6302375"/>
            <a:ext cx="2743200" cy="265113"/>
          </a:xfrm>
        </p:spPr>
        <p:txBody>
          <a:bodyPr/>
          <a:lstStyle/>
          <a:p>
            <a:fld id="{3CCEC50A-EC5D-6049-A135-EB130C1E40A7}" type="slidenum">
              <a:rPr lang="fi-FI" smtClean="0"/>
              <a:pPr/>
              <a:t>73</a:t>
            </a:fld>
            <a:endParaRPr lang="fi-FI" dirty="0"/>
          </a:p>
        </p:txBody>
      </p:sp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988379"/>
              </p:ext>
            </p:extLst>
          </p:nvPr>
        </p:nvGraphicFramePr>
        <p:xfrm>
          <a:off x="0" y="0"/>
          <a:ext cx="12191999" cy="68579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915362">
                  <a:extLst>
                    <a:ext uri="{9D8B030D-6E8A-4147-A177-3AD203B41FA5}">
                      <a16:colId xmlns:a16="http://schemas.microsoft.com/office/drawing/2014/main" val="1639115099"/>
                    </a:ext>
                  </a:extLst>
                </a:gridCol>
                <a:gridCol w="5276637">
                  <a:extLst>
                    <a:ext uri="{9D8B030D-6E8A-4147-A177-3AD203B41FA5}">
                      <a16:colId xmlns:a16="http://schemas.microsoft.com/office/drawing/2014/main" val="886000066"/>
                    </a:ext>
                  </a:extLst>
                </a:gridCol>
              </a:tblGrid>
              <a:tr h="777014">
                <a:tc>
                  <a:txBody>
                    <a:bodyPr/>
                    <a:lstStyle/>
                    <a:p>
                      <a:r>
                        <a:rPr lang="fi-FI" dirty="0"/>
                        <a:t>Saavutettavuus perhekeskuksessa: perhekeskustoiminta-alueellinen ja paikallinen taso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Kirjoita vastaus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145237"/>
                  </a:ext>
                </a:extLst>
              </a:tr>
              <a:tr h="1509245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fi-FI" sz="1800" baseline="0" dirty="0"/>
                        <a:t>Saavutettavat palvelut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800" baseline="0" dirty="0"/>
                        <a:t>Tiedon löytyminen (esim. verkkosivut)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800" baseline="0" dirty="0"/>
                        <a:t>Viestinnän saavutettavuus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800" baseline="0" dirty="0"/>
                        <a:t>Selkokielisyys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681509"/>
                  </a:ext>
                </a:extLst>
              </a:tr>
              <a:tr h="2386112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800" baseline="0" dirty="0"/>
                        <a:t>Sosiaalinen saavutettavuus: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800" baseline="0" dirty="0"/>
                        <a:t>Asenteet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800" baseline="0" dirty="0"/>
                        <a:t>Syrjimättömyys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800" baseline="0" dirty="0"/>
                        <a:t>Erityisryhmien tarpeiden huomioiminen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800" baseline="0" dirty="0"/>
                        <a:t>Yhdenvertaisuus</a:t>
                      </a:r>
                    </a:p>
                    <a:p>
                      <a:pPr marL="457200" lvl="1" indent="0">
                        <a:buFont typeface="Arial" panose="020B0604020202020204" pitchFamily="34" charset="0"/>
                        <a:buNone/>
                      </a:pPr>
                      <a:endParaRPr lang="fi-FI" sz="1800" baseline="0" dirty="0"/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fi-FI" sz="1800" baseline="0" dirty="0"/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fi-FI" sz="18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724009"/>
                  </a:ext>
                </a:extLst>
              </a:tr>
              <a:tr h="2185628">
                <a:tc>
                  <a:txBody>
                    <a:bodyPr/>
                    <a:lstStyle/>
                    <a:p>
                      <a:pPr marL="742950" lvl="1" indent="-285750">
                        <a:buFont typeface="Wingdings" panose="05000000000000000000" pitchFamily="2" charset="2"/>
                        <a:buChar char="Ø"/>
                      </a:pPr>
                      <a:endParaRPr lang="fi-FI" sz="1800" baseline="0" dirty="0"/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fi-FI" sz="1800" baseline="0" dirty="0"/>
                        <a:t>Esteettömät toimintaympäristöt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800" baseline="0" dirty="0"/>
                        <a:t>Perhekeskuksen fyysiset tilat: rakennukset, ulko-alueet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fi-FI" sz="18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821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4971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5ACF3DD0-FF5B-94CF-D02F-6682084CB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68" y="291052"/>
            <a:ext cx="6637463" cy="4798031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0424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Perhekeskustoiminnan</a:t>
            </a:r>
            <a:b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0424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0424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arviointi</a:t>
            </a:r>
            <a:endParaRPr lang="fi-FI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74</a:t>
            </a:fld>
            <a:endParaRPr lang="fi-FI" dirty="0"/>
          </a:p>
        </p:txBody>
      </p:sp>
      <p:sp>
        <p:nvSpPr>
          <p:cNvPr id="8" name="Pyöristetty suorakulmio 7"/>
          <p:cNvSpPr/>
          <p:nvPr/>
        </p:nvSpPr>
        <p:spPr>
          <a:xfrm>
            <a:off x="668078" y="2233047"/>
            <a:ext cx="4910789" cy="34052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D987299-1FA7-CE2E-AFE4-7B42596F1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137" y="0"/>
            <a:ext cx="6510899" cy="6858000"/>
          </a:xfrm>
          <a:prstGeom prst="rect">
            <a:avLst/>
          </a:prstGeom>
        </p:spPr>
      </p:pic>
      <p:pic>
        <p:nvPicPr>
          <p:cNvPr id="6" name="Kuva 5" descr="Aloitus1 ääriviiva">
            <a:hlinkClick r:id="rId4" action="ppaction://hlinksldjump"/>
            <a:extLst>
              <a:ext uri="{FF2B5EF4-FFF2-40B4-BE49-F238E27FC236}">
                <a16:creationId xmlns:a16="http://schemas.microsoft.com/office/drawing/2014/main" id="{DFE97BBA-CD69-AF41-4486-DE2EAA78B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091068"/>
            <a:ext cx="668078" cy="6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862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CE11787-7851-9EE0-FB53-0BF24DA9F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308"/>
            <a:ext cx="9141823" cy="1445241"/>
          </a:xfrm>
        </p:spPr>
        <p:txBody>
          <a:bodyPr anchor="b">
            <a:normAutofit/>
          </a:bodyPr>
          <a:lstStyle/>
          <a:p>
            <a:r>
              <a:rPr lang="en-US" dirty="0"/>
              <a:t>Perhekeskustoiminnan arviointiin tarvitaan tietoa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FFB475C-6BDA-12A5-437F-0B7F2B4E6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CCEC50A-EC5D-6049-A135-EB130C1E40A7}" type="slidenum">
              <a:rPr lang="fi-FI" smtClean="0"/>
              <a:pPr>
                <a:spcAft>
                  <a:spcPts val="600"/>
                </a:spcAft>
              </a:pPr>
              <a:t>75</a:t>
            </a:fld>
            <a:endParaRPr lang="fi-FI"/>
          </a:p>
        </p:txBody>
      </p:sp>
      <p:graphicFrame>
        <p:nvGraphicFramePr>
          <p:cNvPr id="7" name="Sisällön paikkamerkki 6">
            <a:extLst>
              <a:ext uri="{FF2B5EF4-FFF2-40B4-BE49-F238E27FC236}">
                <a16:creationId xmlns:a16="http://schemas.microsoft.com/office/drawing/2014/main" id="{E8353D82-DD3F-9D90-A2EB-14D24CFCBF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743114"/>
              </p:ext>
            </p:extLst>
          </p:nvPr>
        </p:nvGraphicFramePr>
        <p:xfrm>
          <a:off x="838200" y="2311053"/>
          <a:ext cx="10515600" cy="371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95473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4294967295"/>
          </p:nvPr>
        </p:nvSpPr>
        <p:spPr>
          <a:xfrm>
            <a:off x="0" y="6302375"/>
            <a:ext cx="2743200" cy="265113"/>
          </a:xfrm>
        </p:spPr>
        <p:txBody>
          <a:bodyPr/>
          <a:lstStyle/>
          <a:p>
            <a:fld id="{3CCEC50A-EC5D-6049-A135-EB130C1E40A7}" type="slidenum">
              <a:rPr lang="fi-FI" smtClean="0"/>
              <a:pPr/>
              <a:t>76</a:t>
            </a:fld>
            <a:endParaRPr lang="fi-FI" dirty="0"/>
          </a:p>
        </p:txBody>
      </p:sp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858968"/>
              </p:ext>
            </p:extLst>
          </p:nvPr>
        </p:nvGraphicFramePr>
        <p:xfrm>
          <a:off x="95249" y="85725"/>
          <a:ext cx="12011026" cy="6717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0351">
                  <a:extLst>
                    <a:ext uri="{9D8B030D-6E8A-4147-A177-3AD203B41FA5}">
                      <a16:colId xmlns:a16="http://schemas.microsoft.com/office/drawing/2014/main" val="1639115099"/>
                    </a:ext>
                  </a:extLst>
                </a:gridCol>
                <a:gridCol w="5400675">
                  <a:extLst>
                    <a:ext uri="{9D8B030D-6E8A-4147-A177-3AD203B41FA5}">
                      <a16:colId xmlns:a16="http://schemas.microsoft.com/office/drawing/2014/main" val="886000066"/>
                    </a:ext>
                  </a:extLst>
                </a:gridCol>
              </a:tblGrid>
              <a:tr h="913059">
                <a:tc>
                  <a:txBody>
                    <a:bodyPr/>
                    <a:lstStyle/>
                    <a:p>
                      <a:r>
                        <a:rPr lang="fi-FI" dirty="0"/>
                        <a:t>Perhekeskustoiminnan arviointi:</a:t>
                      </a:r>
                    </a:p>
                    <a:p>
                      <a:r>
                        <a:rPr lang="fi-FI" dirty="0"/>
                        <a:t>Pohtikaa esimerkiksi näitä tekijöitä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Kirjoita vastaus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145237"/>
                  </a:ext>
                </a:extLst>
              </a:tr>
              <a:tr h="1718454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fi-FI" sz="1800" baseline="0" dirty="0"/>
                        <a:t>Tiedonkeruu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800" baseline="0" dirty="0"/>
                        <a:t>Mitä tietoja tarvitaan?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800" baseline="0" dirty="0"/>
                        <a:t>Miten tietoa kerätään?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800" baseline="0" dirty="0"/>
                        <a:t>Kenen vastuulla on perhekeskustiedon kerääminen?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800" baseline="0" dirty="0"/>
                        <a:t>Mitä tietoa saadaan järjestelmistä?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fi-FI" sz="18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681509"/>
                  </a:ext>
                </a:extLst>
              </a:tr>
              <a:tr h="2055723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fi-FI" sz="1800" baseline="0" dirty="0"/>
                        <a:t>Seurantatiedot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800" baseline="0" dirty="0"/>
                        <a:t>Kerätyn tiedon hyödyntäminen?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800" baseline="0" dirty="0"/>
                        <a:t>Miten kerätty tieto suuntaa resursseja?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fi-FI" sz="18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724009"/>
                  </a:ext>
                </a:extLst>
              </a:tr>
              <a:tr h="1989789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fi-FI" sz="1800" baseline="0" dirty="0"/>
                        <a:t>Tiedolla johtaminen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800" baseline="0" dirty="0"/>
                        <a:t>Lasten ja nuorten hyvinvointisuunnitelman ja kouluterveyskyselyn tarkastelu ja hyödyntäminen.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800" baseline="0" dirty="0"/>
                        <a:t>Miten erilaisista palautejärjestelmistä saatu tieto (laadulliset kyselyt) siirtyy osaksi tiedolla johtamista?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1800" baseline="0" dirty="0"/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fi-FI" sz="18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197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76910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C56103-391E-CF6E-D79B-0EBE72831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309"/>
            <a:ext cx="9141823" cy="1104364"/>
          </a:xfrm>
        </p:spPr>
        <p:txBody>
          <a:bodyPr/>
          <a:lstStyle/>
          <a:p>
            <a:r>
              <a:rPr lang="fi-FI" dirty="0"/>
              <a:t>Yhteenveto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7E05514-10B7-E19A-ED6A-13225E61C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77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1FFC580-4839-379C-9840-95663D3C7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802" y="82839"/>
            <a:ext cx="1770045" cy="216432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8A64D04-58E0-0C43-B520-F1A6002E4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883" y="175769"/>
            <a:ext cx="1145446" cy="1760768"/>
          </a:xfrm>
          <a:prstGeom prst="rect">
            <a:avLst/>
          </a:prstGeom>
        </p:spPr>
      </p:pic>
      <p:graphicFrame>
        <p:nvGraphicFramePr>
          <p:cNvPr id="18" name="Taulukko 18">
            <a:extLst>
              <a:ext uri="{FF2B5EF4-FFF2-40B4-BE49-F238E27FC236}">
                <a16:creationId xmlns:a16="http://schemas.microsoft.com/office/drawing/2014/main" id="{9D0BBEDC-A37B-C325-D8BD-322FAA86F4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6605784"/>
              </p:ext>
            </p:extLst>
          </p:nvPr>
        </p:nvGraphicFramePr>
        <p:xfrm>
          <a:off x="546537" y="2311400"/>
          <a:ext cx="11119946" cy="425554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559973">
                  <a:extLst>
                    <a:ext uri="{9D8B030D-6E8A-4147-A177-3AD203B41FA5}">
                      <a16:colId xmlns:a16="http://schemas.microsoft.com/office/drawing/2014/main" val="2184801130"/>
                    </a:ext>
                  </a:extLst>
                </a:gridCol>
                <a:gridCol w="5559973">
                  <a:extLst>
                    <a:ext uri="{9D8B030D-6E8A-4147-A177-3AD203B41FA5}">
                      <a16:colId xmlns:a16="http://schemas.microsoft.com/office/drawing/2014/main" val="1820506653"/>
                    </a:ext>
                  </a:extLst>
                </a:gridCol>
              </a:tblGrid>
              <a:tr h="581719">
                <a:tc>
                  <a:txBody>
                    <a:bodyPr/>
                    <a:lstStyle/>
                    <a:p>
                      <a:r>
                        <a:rPr lang="fi-FI" dirty="0"/>
                        <a:t>Nykytila: mistä lähdetään liikkeelle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Jatkosuunnitelmat ja tavoitteet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176585"/>
                  </a:ext>
                </a:extLst>
              </a:tr>
              <a:tr h="1224610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084078"/>
                  </a:ext>
                </a:extLst>
              </a:tr>
              <a:tr h="1224610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132323"/>
                  </a:ext>
                </a:extLst>
              </a:tr>
              <a:tr h="1224610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872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43671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C56103-391E-CF6E-D79B-0EBE72831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309"/>
            <a:ext cx="9141823" cy="1104364"/>
          </a:xfrm>
        </p:spPr>
        <p:txBody>
          <a:bodyPr/>
          <a:lstStyle/>
          <a:p>
            <a:r>
              <a:rPr lang="fi-FI" dirty="0"/>
              <a:t>Yhteenveto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7E05514-10B7-E19A-ED6A-13225E61C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78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1FFC580-4839-379C-9840-95663D3C7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802" y="82839"/>
            <a:ext cx="1770045" cy="216432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8A64D04-58E0-0C43-B520-F1A6002E4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883" y="175769"/>
            <a:ext cx="1145446" cy="1760768"/>
          </a:xfrm>
          <a:prstGeom prst="rect">
            <a:avLst/>
          </a:prstGeom>
        </p:spPr>
      </p:pic>
      <p:graphicFrame>
        <p:nvGraphicFramePr>
          <p:cNvPr id="18" name="Taulukko 18">
            <a:extLst>
              <a:ext uri="{FF2B5EF4-FFF2-40B4-BE49-F238E27FC236}">
                <a16:creationId xmlns:a16="http://schemas.microsoft.com/office/drawing/2014/main" id="{9D0BBEDC-A37B-C325-D8BD-322FAA86F4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1824828"/>
              </p:ext>
            </p:extLst>
          </p:nvPr>
        </p:nvGraphicFramePr>
        <p:xfrm>
          <a:off x="546537" y="2311400"/>
          <a:ext cx="11119946" cy="425554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559973">
                  <a:extLst>
                    <a:ext uri="{9D8B030D-6E8A-4147-A177-3AD203B41FA5}">
                      <a16:colId xmlns:a16="http://schemas.microsoft.com/office/drawing/2014/main" val="2184801130"/>
                    </a:ext>
                  </a:extLst>
                </a:gridCol>
                <a:gridCol w="5559973">
                  <a:extLst>
                    <a:ext uri="{9D8B030D-6E8A-4147-A177-3AD203B41FA5}">
                      <a16:colId xmlns:a16="http://schemas.microsoft.com/office/drawing/2014/main" val="1820506653"/>
                    </a:ext>
                  </a:extLst>
                </a:gridCol>
              </a:tblGrid>
              <a:tr h="581719">
                <a:tc>
                  <a:txBody>
                    <a:bodyPr/>
                    <a:lstStyle/>
                    <a:p>
                      <a:r>
                        <a:rPr lang="fi-FI" dirty="0"/>
                        <a:t>Seuranta: mittarit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Seurannan toteutuminen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176585"/>
                  </a:ext>
                </a:extLst>
              </a:tr>
              <a:tr h="1224610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084078"/>
                  </a:ext>
                </a:extLst>
              </a:tr>
              <a:tr h="1224610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132323"/>
                  </a:ext>
                </a:extLst>
              </a:tr>
              <a:tr h="1224610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872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70399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C56103-391E-CF6E-D79B-0EBE72831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309"/>
            <a:ext cx="9141823" cy="1104364"/>
          </a:xfrm>
        </p:spPr>
        <p:txBody>
          <a:bodyPr/>
          <a:lstStyle/>
          <a:p>
            <a:r>
              <a:rPr lang="fi-FI" dirty="0"/>
              <a:t>Yhteenveto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7E05514-10B7-E19A-ED6A-13225E61C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79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1FFC580-4839-379C-9840-95663D3C7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802" y="82839"/>
            <a:ext cx="1770045" cy="216432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8A64D04-58E0-0C43-B520-F1A6002E4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883" y="175769"/>
            <a:ext cx="1145446" cy="1760768"/>
          </a:xfrm>
          <a:prstGeom prst="rect">
            <a:avLst/>
          </a:prstGeom>
        </p:spPr>
      </p:pic>
      <p:graphicFrame>
        <p:nvGraphicFramePr>
          <p:cNvPr id="9" name="Taulukko 9">
            <a:extLst>
              <a:ext uri="{FF2B5EF4-FFF2-40B4-BE49-F238E27FC236}">
                <a16:creationId xmlns:a16="http://schemas.microsoft.com/office/drawing/2014/main" id="{E2918D5D-4E70-603E-DEDE-3982433679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7933968"/>
              </p:ext>
            </p:extLst>
          </p:nvPr>
        </p:nvGraphicFramePr>
        <p:xfrm>
          <a:off x="733763" y="2133600"/>
          <a:ext cx="10943230" cy="454863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71615">
                  <a:extLst>
                    <a:ext uri="{9D8B030D-6E8A-4147-A177-3AD203B41FA5}">
                      <a16:colId xmlns:a16="http://schemas.microsoft.com/office/drawing/2014/main" val="1686545875"/>
                    </a:ext>
                  </a:extLst>
                </a:gridCol>
                <a:gridCol w="5471615">
                  <a:extLst>
                    <a:ext uri="{9D8B030D-6E8A-4147-A177-3AD203B41FA5}">
                      <a16:colId xmlns:a16="http://schemas.microsoft.com/office/drawing/2014/main" val="2255983313"/>
                    </a:ext>
                  </a:extLst>
                </a:gridCol>
              </a:tblGrid>
              <a:tr h="834879">
                <a:tc>
                  <a:txBody>
                    <a:bodyPr/>
                    <a:lstStyle/>
                    <a:p>
                      <a:r>
                        <a:rPr lang="fi-FI"/>
                        <a:t>Muuta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689460"/>
                  </a:ext>
                </a:extLst>
              </a:tr>
              <a:tr h="1856876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244721"/>
                  </a:ext>
                </a:extLst>
              </a:tr>
              <a:tr h="1856876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244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6105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5ACF3DD0-FF5B-94CF-D02F-6682084CB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19677"/>
            <a:ext cx="5264150" cy="4376196"/>
          </a:xfrm>
        </p:spPr>
        <p:txBody>
          <a:bodyPr>
            <a:normAutofit/>
          </a:bodyPr>
          <a:lstStyle/>
          <a:p>
            <a:r>
              <a:rPr lang="fi-FI" sz="3200" dirty="0">
                <a:solidFill>
                  <a:schemeClr val="tx2"/>
                </a:solidFill>
                <a:latin typeface="Arial"/>
                <a:cs typeface="Arial"/>
              </a:rPr>
              <a:t>Mikä on perhekeskus?</a:t>
            </a:r>
            <a:br>
              <a:rPr lang="fi-FI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8" name="Pyöristetty suorakulmio 7"/>
          <p:cNvSpPr/>
          <p:nvPr/>
        </p:nvSpPr>
        <p:spPr>
          <a:xfrm>
            <a:off x="668078" y="2233047"/>
            <a:ext cx="4910789" cy="34052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D987299-1FA7-CE2E-AFE4-7B42596F1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225" y="0"/>
            <a:ext cx="6510899" cy="6858000"/>
          </a:xfrm>
          <a:prstGeom prst="rect">
            <a:avLst/>
          </a:prstGeom>
        </p:spPr>
      </p:pic>
      <p:pic>
        <p:nvPicPr>
          <p:cNvPr id="6" name="Kuva 5" descr="Aloitus1 ääriviiva">
            <a:hlinkClick r:id="rId4" action="ppaction://hlinksldjump"/>
            <a:extLst>
              <a:ext uri="{FF2B5EF4-FFF2-40B4-BE49-F238E27FC236}">
                <a16:creationId xmlns:a16="http://schemas.microsoft.com/office/drawing/2014/main" id="{2BC3C4A2-74D7-D946-D083-57160DE6E5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091068"/>
            <a:ext cx="668078" cy="6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733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457308"/>
            <a:ext cx="9141823" cy="1289299"/>
          </a:xfrm>
        </p:spPr>
        <p:txBody>
          <a:bodyPr/>
          <a:lstStyle/>
          <a:p>
            <a:r>
              <a:rPr lang="fi-FI" dirty="0"/>
              <a:t>Lähteet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2044557"/>
            <a:ext cx="10515600" cy="4522391"/>
          </a:xfrm>
        </p:spPr>
        <p:txBody>
          <a:bodyPr>
            <a:normAutofit fontScale="62500" lnSpcReduction="20000"/>
          </a:bodyPr>
          <a:lstStyle/>
          <a:p>
            <a:r>
              <a:rPr lang="fi-FI" dirty="0"/>
              <a:t>Monimuotoiset perheet: </a:t>
            </a:r>
            <a:r>
              <a:rPr lang="fi-FI" dirty="0">
                <a:hlinkClick r:id="rId2"/>
              </a:rPr>
              <a:t>https://www.monimuotoisetperheet.fi/</a:t>
            </a:r>
          </a:p>
          <a:p>
            <a:r>
              <a:rPr lang="fi-FI" dirty="0">
                <a:hlinkClick r:id="rId2"/>
              </a:rPr>
              <a:t>Perhekeskusten kehittäminen ja vakiinnuttaminen tulevilla hyvinvointialueilla: ohjeita toimintasuunnitelman laadintaan/THL</a:t>
            </a:r>
            <a:endParaRPr lang="fi-FI" dirty="0"/>
          </a:p>
          <a:p>
            <a:r>
              <a:rPr lang="fi-FI" dirty="0"/>
              <a:t>Järjestöjen ja perhekeskusten yhteistyön arviointi hyvinvointialueella:</a:t>
            </a:r>
          </a:p>
          <a:p>
            <a:r>
              <a:rPr lang="fi-FI" dirty="0">
                <a:hlinkClick r:id="rId3"/>
              </a:rPr>
              <a:t>Perhekeskuksen toimintasuunnitelma järjestöjen näkökulmasta</a:t>
            </a:r>
            <a:endParaRPr lang="fi-FI" dirty="0"/>
          </a:p>
          <a:p>
            <a:r>
              <a:rPr lang="fi-FI" dirty="0"/>
              <a:t>Perälä M-L. (2018). Kohti lasten ja perheiden palveluidenkokonaisuuden johtamista. Esitys Lasten hyvinvointi Suomessa I. Jatkuuko lasten hyvinvoinnin menestystarina -konferenssissa 28-29.3.2018. Helsinki.</a:t>
            </a:r>
          </a:p>
          <a:p>
            <a:r>
              <a:rPr lang="fi-FI" dirty="0">
                <a:hlinkClick r:id="rId4"/>
              </a:rPr>
              <a:t>Perhekeskuksen tehtävät/ THL</a:t>
            </a:r>
            <a:endParaRPr lang="fi-FI" dirty="0"/>
          </a:p>
          <a:p>
            <a:r>
              <a:rPr lang="fi-FI" sz="2000" dirty="0">
                <a:hlinkClick r:id="rId5"/>
              </a:rPr>
              <a:t>Kohtaamispaikka perhekeskuksessa</a:t>
            </a:r>
            <a:endParaRPr lang="fi-FI" sz="2000" dirty="0"/>
          </a:p>
          <a:p>
            <a:r>
              <a:rPr lang="fi-FI" sz="2000" dirty="0">
                <a:latin typeface="Arial"/>
                <a:cs typeface="Arial"/>
                <a:hlinkClick r:id="rId6"/>
              </a:rPr>
              <a:t>Perhekeskukset ja niiden kohtaamispaikat Suomessa</a:t>
            </a:r>
          </a:p>
          <a:p>
            <a:r>
              <a:rPr lang="fi-FI" dirty="0">
                <a:hlinkClick r:id="rId7"/>
              </a:rPr>
              <a:t>Perheiden kohtaamispaikan laadun varmistaminen</a:t>
            </a:r>
            <a:endParaRPr lang="fi-FI" sz="2000" dirty="0">
              <a:latin typeface="Arial"/>
              <a:cs typeface="Arial"/>
              <a:hlinkClick r:id="rId6"/>
            </a:endParaRPr>
          </a:p>
          <a:p>
            <a:r>
              <a:rPr lang="fi-FI" dirty="0">
                <a:hlinkClick r:id="rId8"/>
              </a:rPr>
              <a:t>Perhekeskustoimintasuunnitelma/Pohde</a:t>
            </a:r>
            <a:endParaRPr lang="fi-FI" dirty="0"/>
          </a:p>
          <a:p>
            <a:r>
              <a:rPr lang="fi-FI" dirty="0">
                <a:hlinkClick r:id="rId9"/>
              </a:rPr>
              <a:t>Itla.fi/</a:t>
            </a:r>
            <a:r>
              <a:rPr lang="fi-FI" dirty="0" err="1">
                <a:hlinkClick r:id="rId9"/>
              </a:rPr>
              <a:t>yhteisovaikuttavuus</a:t>
            </a:r>
            <a:endParaRPr lang="fi-FI" dirty="0"/>
          </a:p>
          <a:p>
            <a:r>
              <a:rPr lang="fi-FI" sz="2000" dirty="0">
                <a:hlinkClick r:id="rId6"/>
              </a:rPr>
              <a:t>Kuntaliitto saavutettavuusopas</a:t>
            </a:r>
            <a:r>
              <a:rPr lang="fi-FI" dirty="0"/>
              <a:t> </a:t>
            </a:r>
          </a:p>
          <a:p>
            <a:r>
              <a:rPr lang="fi-FI" dirty="0">
                <a:hlinkClick r:id="rId10"/>
              </a:rPr>
              <a:t>Osallisuuden edistäjän opas, 2023</a:t>
            </a:r>
            <a:endParaRPr lang="fi-FI" sz="2000" dirty="0"/>
          </a:p>
          <a:p>
            <a:endParaRPr lang="fi-FI" sz="2000" dirty="0"/>
          </a:p>
          <a:p>
            <a:endParaRPr lang="fi-FI" sz="2000" dirty="0"/>
          </a:p>
          <a:p>
            <a:endParaRPr lang="fi-FI" sz="2000" dirty="0">
              <a:hlinkClick r:id="rId6"/>
            </a:endParaRPr>
          </a:p>
          <a:p>
            <a:endParaRPr lang="fi-FI" sz="2000" dirty="0"/>
          </a:p>
          <a:p>
            <a:endParaRPr lang="fi-FI" sz="2000" dirty="0"/>
          </a:p>
          <a:p>
            <a:endParaRPr lang="fi-FI" sz="2000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133564" y="6318607"/>
            <a:ext cx="482885" cy="248341"/>
          </a:xfrm>
        </p:spPr>
        <p:txBody>
          <a:bodyPr/>
          <a:lstStyle/>
          <a:p>
            <a:fld id="{3CCEC50A-EC5D-6049-A135-EB130C1E40A7}" type="slidenum">
              <a:rPr lang="fi-FI" smtClean="0"/>
              <a:pPr/>
              <a:t>80</a:t>
            </a:fld>
            <a:endParaRPr lang="fi-FI" dirty="0"/>
          </a:p>
        </p:txBody>
      </p:sp>
      <p:pic>
        <p:nvPicPr>
          <p:cNvPr id="5" name="Kuva 4" descr="Aloitus1 ääriviiva">
            <a:hlinkClick r:id="rId11" action="ppaction://hlinksldjump"/>
            <a:extLst>
              <a:ext uri="{FF2B5EF4-FFF2-40B4-BE49-F238E27FC236}">
                <a16:creationId xmlns:a16="http://schemas.microsoft.com/office/drawing/2014/main" id="{60D80351-6F64-0B61-CA29-219FCFFE6E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7461" y="5984568"/>
            <a:ext cx="668078" cy="6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760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5ACF3DD0-FF5B-94CF-D02F-6682084CB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883" y="3154166"/>
            <a:ext cx="3801438" cy="1883546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04247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Liitteet</a:t>
            </a:r>
            <a:endParaRPr lang="fi-FI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EC50A-EC5D-6049-A135-EB130C1E40A7}" type="slidenum">
              <a:rPr lang="fi-FI" smtClean="0"/>
              <a:pPr/>
              <a:t>81</a:t>
            </a:fld>
            <a:endParaRPr lang="fi-FI" dirty="0"/>
          </a:p>
        </p:txBody>
      </p:sp>
      <p:sp>
        <p:nvSpPr>
          <p:cNvPr id="8" name="Pyöristetty suorakulmio 7"/>
          <p:cNvSpPr/>
          <p:nvPr/>
        </p:nvSpPr>
        <p:spPr>
          <a:xfrm>
            <a:off x="668078" y="2233047"/>
            <a:ext cx="4910789" cy="34052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D987299-1FA7-CE2E-AFE4-7B42596F1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137" y="0"/>
            <a:ext cx="6510899" cy="6858000"/>
          </a:xfrm>
          <a:prstGeom prst="rect">
            <a:avLst/>
          </a:prstGeom>
        </p:spPr>
      </p:pic>
      <p:pic>
        <p:nvPicPr>
          <p:cNvPr id="6" name="Kuva 5" descr="Aloitus1 ääriviiva">
            <a:hlinkClick r:id="rId4" action="ppaction://hlinksldjump"/>
            <a:extLst>
              <a:ext uri="{FF2B5EF4-FFF2-40B4-BE49-F238E27FC236}">
                <a16:creationId xmlns:a16="http://schemas.microsoft.com/office/drawing/2014/main" id="{DFE97BBA-CD69-AF41-4486-DE2EAA78B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091068"/>
            <a:ext cx="668078" cy="6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2997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4294967295"/>
          </p:nvPr>
        </p:nvSpPr>
        <p:spPr>
          <a:xfrm>
            <a:off x="0" y="6302375"/>
            <a:ext cx="2743200" cy="265113"/>
          </a:xfrm>
        </p:spPr>
        <p:txBody>
          <a:bodyPr/>
          <a:lstStyle/>
          <a:p>
            <a:fld id="{3CCEC50A-EC5D-6049-A135-EB130C1E40A7}" type="slidenum">
              <a:rPr lang="fi-FI" smtClean="0"/>
              <a:pPr/>
              <a:t>82</a:t>
            </a:fld>
            <a:endParaRPr lang="fi-FI" dirty="0"/>
          </a:p>
        </p:txBody>
      </p:sp>
      <p:sp>
        <p:nvSpPr>
          <p:cNvPr id="8" name="Pyöristetty suorakulmio 7"/>
          <p:cNvSpPr/>
          <p:nvPr/>
        </p:nvSpPr>
        <p:spPr>
          <a:xfrm>
            <a:off x="2600036" y="775854"/>
            <a:ext cx="5569527" cy="16625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Hyvinvointialueen johtamisen taso</a:t>
            </a:r>
          </a:p>
        </p:txBody>
      </p:sp>
      <p:sp>
        <p:nvSpPr>
          <p:cNvPr id="10" name="Pyöristetty suorakulmio 9"/>
          <p:cNvSpPr/>
          <p:nvPr/>
        </p:nvSpPr>
        <p:spPr>
          <a:xfrm>
            <a:off x="2198254" y="2706178"/>
            <a:ext cx="6502400" cy="14962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Alueellinen johtamisen taso</a:t>
            </a:r>
          </a:p>
        </p:txBody>
      </p:sp>
      <p:sp>
        <p:nvSpPr>
          <p:cNvPr id="11" name="Pyöristetty suorakulmio 10"/>
          <p:cNvSpPr/>
          <p:nvPr/>
        </p:nvSpPr>
        <p:spPr>
          <a:xfrm>
            <a:off x="1371600" y="4507272"/>
            <a:ext cx="8155709" cy="1527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Paikallinen johtamisen taso</a:t>
            </a:r>
          </a:p>
        </p:txBody>
      </p:sp>
      <p:sp>
        <p:nvSpPr>
          <p:cNvPr id="12" name="Nuoli ylös ja alas 11"/>
          <p:cNvSpPr/>
          <p:nvPr/>
        </p:nvSpPr>
        <p:spPr>
          <a:xfrm>
            <a:off x="1294802" y="409739"/>
            <a:ext cx="831273" cy="4304145"/>
          </a:xfrm>
          <a:prstGeom prst="up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fi-FI" dirty="0"/>
              <a:t>Yhteistyö</a:t>
            </a:r>
          </a:p>
        </p:txBody>
      </p:sp>
      <p:sp>
        <p:nvSpPr>
          <p:cNvPr id="2" name="Ellipsi 1">
            <a:extLst>
              <a:ext uri="{FF2B5EF4-FFF2-40B4-BE49-F238E27FC236}">
                <a16:creationId xmlns:a16="http://schemas.microsoft.com/office/drawing/2014/main" id="{8C8D58DF-9865-9192-13DF-4F384EA990E8}"/>
              </a:ext>
            </a:extLst>
          </p:cNvPr>
          <p:cNvSpPr/>
          <p:nvPr/>
        </p:nvSpPr>
        <p:spPr>
          <a:xfrm>
            <a:off x="7966841" y="966789"/>
            <a:ext cx="2490951" cy="13839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Strateginen ja operatiivinen johtaminen hva:lla</a:t>
            </a:r>
          </a:p>
        </p:txBody>
      </p:sp>
      <p:sp>
        <p:nvSpPr>
          <p:cNvPr id="4" name="Ellipsi 3">
            <a:extLst>
              <a:ext uri="{FF2B5EF4-FFF2-40B4-BE49-F238E27FC236}">
                <a16:creationId xmlns:a16="http://schemas.microsoft.com/office/drawing/2014/main" id="{A58D9A97-49BA-2AFF-DFD2-1D2C9D4BD667}"/>
              </a:ext>
            </a:extLst>
          </p:cNvPr>
          <p:cNvSpPr/>
          <p:nvPr/>
        </p:nvSpPr>
        <p:spPr>
          <a:xfrm>
            <a:off x="8476592" y="2655533"/>
            <a:ext cx="2769477" cy="136455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Strateginen johtaminen alueella</a:t>
            </a: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02AA7C98-E4D3-A8EF-2E7C-DEFB0D9186BF}"/>
              </a:ext>
            </a:extLst>
          </p:cNvPr>
          <p:cNvSpPr/>
          <p:nvPr/>
        </p:nvSpPr>
        <p:spPr>
          <a:xfrm>
            <a:off x="10400205" y="3582362"/>
            <a:ext cx="1626038" cy="136455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/>
              <a:t>Alueellinen johtoryhmä</a:t>
            </a:r>
          </a:p>
        </p:txBody>
      </p:sp>
      <p:sp>
        <p:nvSpPr>
          <p:cNvPr id="6" name="Nuoli: Vasen-oikea 5">
            <a:extLst>
              <a:ext uri="{FF2B5EF4-FFF2-40B4-BE49-F238E27FC236}">
                <a16:creationId xmlns:a16="http://schemas.microsoft.com/office/drawing/2014/main" id="{D24B7A9C-0CC2-2D4C-4A76-25925B975AB2}"/>
              </a:ext>
            </a:extLst>
          </p:cNvPr>
          <p:cNvSpPr/>
          <p:nvPr/>
        </p:nvSpPr>
        <p:spPr>
          <a:xfrm>
            <a:off x="2113653" y="5589217"/>
            <a:ext cx="7395302" cy="1141071"/>
          </a:xfrm>
          <a:prstGeom prst="left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Perhekeskusten toiminnan sisäinen koordinaatio ja yhteistyö</a:t>
            </a:r>
          </a:p>
        </p:txBody>
      </p:sp>
      <p:sp>
        <p:nvSpPr>
          <p:cNvPr id="7" name="Nuoli: Vasen-oikea 6">
            <a:extLst>
              <a:ext uri="{FF2B5EF4-FFF2-40B4-BE49-F238E27FC236}">
                <a16:creationId xmlns:a16="http://schemas.microsoft.com/office/drawing/2014/main" id="{CE293F3D-AC07-2418-E974-DA0B41730ECF}"/>
              </a:ext>
            </a:extLst>
          </p:cNvPr>
          <p:cNvSpPr/>
          <p:nvPr/>
        </p:nvSpPr>
        <p:spPr>
          <a:xfrm>
            <a:off x="2279920" y="3736653"/>
            <a:ext cx="6705600" cy="1141071"/>
          </a:xfrm>
          <a:prstGeom prst="left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Perhekeskustoiminnan alueellinen johtaminen ja koordinaatio</a:t>
            </a:r>
            <a:r>
              <a:rPr lang="fi-FI" dirty="0"/>
              <a:t> </a:t>
            </a: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F1C9868D-5ADD-ACD3-B875-03CEEB622B36}"/>
              </a:ext>
            </a:extLst>
          </p:cNvPr>
          <p:cNvSpPr/>
          <p:nvPr/>
        </p:nvSpPr>
        <p:spPr>
          <a:xfrm>
            <a:off x="10184961" y="1341625"/>
            <a:ext cx="1626039" cy="136455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/>
              <a:t>Johtoryhmä</a:t>
            </a:r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251350EF-EAC1-8656-A5E5-920EAB6EEC94}"/>
              </a:ext>
            </a:extLst>
          </p:cNvPr>
          <p:cNvSpPr/>
          <p:nvPr/>
        </p:nvSpPr>
        <p:spPr>
          <a:xfrm>
            <a:off x="66422" y="49290"/>
            <a:ext cx="1531089" cy="48244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/>
              <a:t>LUONNOS</a:t>
            </a:r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2BB3C32B-ADFC-D1E7-D072-14512612331E}"/>
              </a:ext>
            </a:extLst>
          </p:cNvPr>
          <p:cNvSpPr/>
          <p:nvPr/>
        </p:nvSpPr>
        <p:spPr>
          <a:xfrm>
            <a:off x="2896636" y="49290"/>
            <a:ext cx="5070205" cy="59267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Perhekeskuksen johtaminen</a:t>
            </a:r>
          </a:p>
        </p:txBody>
      </p:sp>
      <p:sp>
        <p:nvSpPr>
          <p:cNvPr id="16" name="Ellipsi 15">
            <a:extLst>
              <a:ext uri="{FF2B5EF4-FFF2-40B4-BE49-F238E27FC236}">
                <a16:creationId xmlns:a16="http://schemas.microsoft.com/office/drawing/2014/main" id="{D8B5AA40-EE69-3BE2-474D-A5E4A974C58A}"/>
              </a:ext>
            </a:extLst>
          </p:cNvPr>
          <p:cNvSpPr/>
          <p:nvPr/>
        </p:nvSpPr>
        <p:spPr>
          <a:xfrm>
            <a:off x="10184961" y="190500"/>
            <a:ext cx="1841282" cy="1063453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8780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F1485CB1-4275-7EC3-2E95-0E26A8638B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098" r="4130" b="-2"/>
          <a:stretch/>
        </p:blipFill>
        <p:spPr>
          <a:xfrm>
            <a:off x="6653048" y="2109650"/>
            <a:ext cx="4700752" cy="3689870"/>
          </a:xfrm>
          <a:noFill/>
        </p:spPr>
      </p:pic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838200" y="6301946"/>
            <a:ext cx="2743200" cy="26500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CCEC50A-EC5D-6049-A135-EB130C1E40A7}" type="slidenum">
              <a:rPr lang="fi-FI" smtClean="0"/>
              <a:pPr>
                <a:spcAft>
                  <a:spcPts val="600"/>
                </a:spcAft>
              </a:pPr>
              <a:t>9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457308"/>
            <a:ext cx="9129963" cy="1445241"/>
          </a:xfrm>
        </p:spPr>
        <p:txBody>
          <a:bodyPr anchor="b">
            <a:normAutofit/>
          </a:bodyPr>
          <a:lstStyle/>
          <a:p>
            <a:r>
              <a:rPr lang="fi-FI" sz="3600" dirty="0"/>
              <a:t>Perhekeskuksen käsite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13"/>
          </p:nvPr>
        </p:nvSpPr>
        <p:spPr>
          <a:xfrm>
            <a:off x="839788" y="2109650"/>
            <a:ext cx="5256212" cy="4067312"/>
          </a:xfrm>
        </p:spPr>
        <p:txBody>
          <a:bodyPr vert="horz" wrap="square" lIns="91440" tIns="45720" rIns="91440" bIns="45720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Perhekeskuksella tarkoitetaan palveluverkostoa, joka tarjoaa varhaista tukea sekä vastaa lasten, nuorten ja perheiden hyvinvoinnin ja avun tarpeisiin.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Perhekeskus voi toimia verkostomaisena, fyysisessä toimipisteessä tai sähköisen perhekeskuksen muodossa. </a:t>
            </a:r>
          </a:p>
          <a:p>
            <a:pPr marL="285750" indent="-285750">
              <a:buChar char="•"/>
            </a:pPr>
            <a:r>
              <a:rPr lang="fi-FI"/>
              <a:t>Oleellista on perhekeskuksen toimivuus vastata perheen tarpeisiin sekä avun saamisen oikea-aikaisuus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72337961"/>
      </p:ext>
    </p:extLst>
  </p:cSld>
  <p:clrMapOvr>
    <a:masterClrMapping/>
  </p:clrMapOvr>
</p:sld>
</file>

<file path=ppt/theme/theme1.xml><?xml version="1.0" encoding="utf-8"?>
<a:theme xmlns:a="http://schemas.openxmlformats.org/drawingml/2006/main" name="PPhyvinvointialue-teema">
  <a:themeElements>
    <a:clrScheme name="Pohde_värit">
      <a:dk1>
        <a:srgbClr val="06175E"/>
      </a:dk1>
      <a:lt1>
        <a:srgbClr val="FFFEFE"/>
      </a:lt1>
      <a:dk2>
        <a:srgbClr val="042471"/>
      </a:dk2>
      <a:lt2>
        <a:srgbClr val="FFFEFE"/>
      </a:lt2>
      <a:accent1>
        <a:srgbClr val="4B6BC8"/>
      </a:accent1>
      <a:accent2>
        <a:srgbClr val="ACB9E4"/>
      </a:accent2>
      <a:accent3>
        <a:srgbClr val="FFA98D"/>
      </a:accent3>
      <a:accent4>
        <a:srgbClr val="FFC4B2"/>
      </a:accent4>
      <a:accent5>
        <a:srgbClr val="888686"/>
      </a:accent5>
      <a:accent6>
        <a:srgbClr val="D9D8D8"/>
      </a:accent6>
      <a:hlink>
        <a:srgbClr val="4B6BC8"/>
      </a:hlink>
      <a:folHlink>
        <a:srgbClr val="9E4CA9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hde_powerpoint_template" id="{92C75BCB-5A2B-FE4E-915A-2898210B4475}" vid="{B228524F-3D62-994B-83F5-F02E42824F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6b2a8f6-c8f0-4a5d-901a-fc6c069b1489">
      <Terms xmlns="http://schemas.microsoft.com/office/infopath/2007/PartnerControls"/>
    </lcf76f155ced4ddcb4097134ff3c332f>
    <sis_x00e4_lt_x00f6_ xmlns="e6b2a8f6-c8f0-4a5d-901a-fc6c069b148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E6535D7F3EEF49A10AD98A3B28E691" ma:contentTypeVersion="13" ma:contentTypeDescription="Create a new document." ma:contentTypeScope="" ma:versionID="9f7f1d3affc2496e17f7b2e7cba921df">
  <xsd:schema xmlns:xsd="http://www.w3.org/2001/XMLSchema" xmlns:xs="http://www.w3.org/2001/XMLSchema" xmlns:p="http://schemas.microsoft.com/office/2006/metadata/properties" xmlns:ns2="e6b2a8f6-c8f0-4a5d-901a-fc6c069b1489" xmlns:ns3="c611256f-2fb1-44db-aeeb-14d2e2fcabf9" targetNamespace="http://schemas.microsoft.com/office/2006/metadata/properties" ma:root="true" ma:fieldsID="2fa7a8fa67c58199d666c71af007ea39" ns2:_="" ns3:_="">
    <xsd:import namespace="e6b2a8f6-c8f0-4a5d-901a-fc6c069b1489"/>
    <xsd:import namespace="c611256f-2fb1-44db-aeeb-14d2e2fcab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sis_x00e4_lt_x00f6_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b2a8f6-c8f0-4a5d-901a-fc6c069b14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e8803545-8691-4b95-be08-91594e2525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sis_x00e4_lt_x00f6_" ma:index="18" nillable="true" ma:displayName="sisältö" ma:format="Dropdown" ma:internalName="sis_x00e4_lt_x00f6_">
      <xsd:simpleType>
        <xsd:restriction base="dms:Text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11256f-2fb1-44db-aeeb-14d2e2fcabf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5887AA-0257-4657-96B0-260436D4EF41}">
  <ds:schemaRefs>
    <ds:schemaRef ds:uri="http://purl.org/dc/terms/"/>
    <ds:schemaRef ds:uri="http://purl.org/dc/dcmitype/"/>
    <ds:schemaRef ds:uri="e6b2a8f6-c8f0-4a5d-901a-fc6c069b1489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c611256f-2fb1-44db-aeeb-14d2e2fcabf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8394469-E689-4078-B53A-7700C66EC138}">
  <ds:schemaRefs>
    <ds:schemaRef ds:uri="c611256f-2fb1-44db-aeeb-14d2e2fcabf9"/>
    <ds:schemaRef ds:uri="e6b2a8f6-c8f0-4a5d-901a-fc6c069b148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14B0D21-FCB9-48B4-A82E-1303F858C0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4631</TotalTime>
  <Words>3610</Words>
  <Application>Microsoft Office PowerPoint</Application>
  <PresentationFormat>Laajakuva</PresentationFormat>
  <Paragraphs>669</Paragraphs>
  <Slides>82</Slides>
  <Notes>27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82</vt:i4>
      </vt:variant>
    </vt:vector>
  </HeadingPairs>
  <TitlesOfParts>
    <vt:vector size="91" baseType="lpstr">
      <vt:lpstr>Arial</vt:lpstr>
      <vt:lpstr>Calibri</vt:lpstr>
      <vt:lpstr>Courier New</vt:lpstr>
      <vt:lpstr>Now Bold</vt:lpstr>
      <vt:lpstr>Open Sans Extra Bold</vt:lpstr>
      <vt:lpstr>SegoeUI</vt:lpstr>
      <vt:lpstr>Wingdings</vt:lpstr>
      <vt:lpstr>PPhyvinvointialue-teema</vt:lpstr>
      <vt:lpstr>Office Theme</vt:lpstr>
      <vt:lpstr>Perhekeskuskehittämisen työkalu</vt:lpstr>
      <vt:lpstr>Perhekeskuskehittämisen työkalu </vt:lpstr>
      <vt:lpstr>Perhekeskuskehittämisen työkalu sisällys</vt:lpstr>
      <vt:lpstr>Perhekeskuskehittämisen työkalu: tarkoitus</vt:lpstr>
      <vt:lpstr>Perhekeskuskehittämisen työkalu: tarkoitus</vt:lpstr>
      <vt:lpstr>Perhekeskuskehittämisen työkalu: työskentelyohjeet</vt:lpstr>
      <vt:lpstr>Perhekeskuskehittämisen työkalua voi täyttää kolmella eri tasolla </vt:lpstr>
      <vt:lpstr>Mikä on perhekeskus? </vt:lpstr>
      <vt:lpstr>Perhekeskuksen käsite</vt:lpstr>
      <vt:lpstr>Perhekeskus verkostoi ja yhteensovittaa lapsiperheiden palvelut </vt:lpstr>
      <vt:lpstr>Perhekeskus</vt:lpstr>
      <vt:lpstr>Perhekeskus kattaa nämä palvelut</vt:lpstr>
      <vt:lpstr>Perhekeskuksessa kohdataan monenlaisia perheitä</vt:lpstr>
      <vt:lpstr>PowerPoint-esitys</vt:lpstr>
      <vt:lpstr>PowerPoint-esitys</vt:lpstr>
      <vt:lpstr>Perhekeskuksen tehtävät</vt:lpstr>
      <vt:lpstr>Perhekeskuksen tehtävät</vt:lpstr>
      <vt:lpstr>PowerPoint-esitys</vt:lpstr>
      <vt:lpstr>Perhekeskuksen  kohtaamispaikkatoiminta </vt:lpstr>
      <vt:lpstr>Kohtaamispaikkatoiminta</vt:lpstr>
      <vt:lpstr>Lue lisää: Kohtaamispaikkatoiminnan kriteerit </vt:lpstr>
      <vt:lpstr>PowerPoint-esitys</vt:lpstr>
      <vt:lpstr>PowerPoint-esitys</vt:lpstr>
      <vt:lpstr>Järjestöyhteistyö </vt:lpstr>
      <vt:lpstr>Järjestöjen ja seurakuntien toiminta on osa perhekeskuksia</vt:lpstr>
      <vt:lpstr>Lasten, nuorten ja perheiden arkea tukeva järjestöjen ja seurakuntien toiminta osana perhekeskuksia </vt:lpstr>
      <vt:lpstr>Pohjois-Pohjanmaan perhekeskuksen järjestö- ja seurakuntayhteistyö </vt:lpstr>
      <vt:lpstr>Järjestöyhteistyön arviointi </vt:lpstr>
      <vt:lpstr>Pohteen perhekeskus- alueet </vt:lpstr>
      <vt:lpstr>PowerPoint-esitys</vt:lpstr>
      <vt:lpstr>PowerPoint-esitys</vt:lpstr>
      <vt:lpstr>Pohjois-Pohjanmaan perhekeskustoimintasuunnitelma</vt:lpstr>
      <vt:lpstr>Perhekeskuksen  johtaminen </vt:lpstr>
      <vt:lpstr>Visio perhekeskuksen johtaminen hyvinvointialueella</vt:lpstr>
      <vt:lpstr>PowerPoint-esitys</vt:lpstr>
      <vt:lpstr>Perhekeskuksen alueellinen johtaminen</vt:lpstr>
      <vt:lpstr>PowerPoint-esitys</vt:lpstr>
      <vt:lpstr>PowerPoint-esitys</vt:lpstr>
      <vt:lpstr>PowerPoint-esitys</vt:lpstr>
      <vt:lpstr>PowerPoint-esitys</vt:lpstr>
      <vt:lpstr>PowerPoint-esitys</vt:lpstr>
      <vt:lpstr>Pohjois-Pohjanmaan alueellinen perhekeskusverkosto</vt:lpstr>
      <vt:lpstr>Perhekeskuksen  asiakkaan ympärille koottavat verkostot  </vt:lpstr>
      <vt:lpstr>Perhekeskus asiakkaan tukena: monialaisen yhteistyön toimintamallit</vt:lpstr>
      <vt:lpstr>PowerPoint-esitys</vt:lpstr>
      <vt:lpstr>PowerPoint-esitys</vt:lpstr>
      <vt:lpstr>Systeeminen työote perhekeskuksessa  </vt:lpstr>
      <vt:lpstr>Perhekeskuksen asiakasverkoston toimintaperiaatteet</vt:lpstr>
      <vt:lpstr>Perhekeskuksen asiakasverkoston toimintaperiaatteet: omatyöntekijä</vt:lpstr>
      <vt:lpstr>PowerPoint-esitys</vt:lpstr>
      <vt:lpstr>PowerPoint-esitys</vt:lpstr>
      <vt:lpstr>Asiakas- ja palveluohjaus perhekeskuksissa  </vt:lpstr>
      <vt:lpstr>Perhekeskuksen asiakas- ja palveluohjauksen taustaa</vt:lpstr>
      <vt:lpstr>Asiakas- ja palveluohjauksen määrittelyä</vt:lpstr>
      <vt:lpstr>Lapsiperheiden palveluohjaus</vt:lpstr>
      <vt:lpstr>Asiakas- ja palveluohjauksen toteutuksen edellytyksiä</vt:lpstr>
      <vt:lpstr>Visio Pohteen perhekeskusten palveluohjauksesta</vt:lpstr>
      <vt:lpstr>PowerPoint-esitys</vt:lpstr>
      <vt:lpstr>PowerPoint-esitys</vt:lpstr>
      <vt:lpstr>Osallisuus perhekeskuksessa  </vt:lpstr>
      <vt:lpstr>Osallisuus perhekeskuksessa</vt:lpstr>
      <vt:lpstr>Huomioitavaa asiakasosallisuudessa</vt:lpstr>
      <vt:lpstr>Asiakasosallisuus perhekeskuksessa</vt:lpstr>
      <vt:lpstr>Asukasosallisuuden edistäminen perhekeskuksessa: vinkkilista</vt:lpstr>
      <vt:lpstr>PowerPoint-esitys</vt:lpstr>
      <vt:lpstr>Viestintä perhekeskuksessa</vt:lpstr>
      <vt:lpstr>PowerPoint-esitys</vt:lpstr>
      <vt:lpstr>PowerPoint-esitys</vt:lpstr>
      <vt:lpstr>PowerPoint-esitys</vt:lpstr>
      <vt:lpstr>PowerPoint-esitys</vt:lpstr>
      <vt:lpstr>Saavutettavuus</vt:lpstr>
      <vt:lpstr>PowerPoint-esitys</vt:lpstr>
      <vt:lpstr>PowerPoint-esitys</vt:lpstr>
      <vt:lpstr>Perhekeskustoiminnan arviointi</vt:lpstr>
      <vt:lpstr>Perhekeskustoiminnan arviointiin tarvitaan tietoa</vt:lpstr>
      <vt:lpstr>PowerPoint-esitys</vt:lpstr>
      <vt:lpstr>Yhteenveto</vt:lpstr>
      <vt:lpstr>Yhteenveto</vt:lpstr>
      <vt:lpstr>Yhteenveto</vt:lpstr>
      <vt:lpstr>Lähteet</vt:lpstr>
      <vt:lpstr>Liitteet</vt:lpstr>
      <vt:lpstr>PowerPoint-esitys</vt:lpstr>
    </vt:vector>
  </TitlesOfParts>
  <Company>PPSHP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Erkkilä Marika</dc:creator>
  <cp:lastModifiedBy>Erkkilä Marika</cp:lastModifiedBy>
  <cp:revision>399</cp:revision>
  <dcterms:created xsi:type="dcterms:W3CDTF">2023-10-09T09:41:37Z</dcterms:created>
  <dcterms:modified xsi:type="dcterms:W3CDTF">2024-01-03T12:30:34Z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0x010100CAE6535D7F3EEF49A10AD98A3B28E691</vt:lpwstr>
  </property>
  <property fmtid="{D5CDD505-2E9C-101B-9397-08002B2CF9AE}" pid="3" name="MediaServiceImageTags">
    <vt:lpwstr/>
  </property>
</Properties>
</file>