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</p:sldMasterIdLst>
  <p:notesMasterIdLst>
    <p:notesMasterId r:id="rId8"/>
  </p:notesMasterIdLst>
  <p:sldIdLst>
    <p:sldId id="488" r:id="rId6"/>
    <p:sldId id="259" r:id="rId7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CC37DA-E142-0493-C7BE-615F7085569B}" name="Jere Havo" initials="JH" userId="S::jere.havo@louhosdigital.fi::18f6c1fd-4ceb-41a4-9179-4dda0c55cd01" providerId="AD"/>
  <p188:author id="{9D2BC9F4-25DB-3353-EF1E-983B908AF6B1}" name="Marianna Österlund" initials="MÖ" userId="S::marianna.osterlund@selkodigital.fi::fe26e16c-d2af-4425-966b-a65a1b9d7e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C32F"/>
    <a:srgbClr val="EE4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Normaali tyyli 4 - Korost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5226" autoAdjust="0"/>
  </p:normalViewPr>
  <p:slideViewPr>
    <p:cSldViewPr snapToGrid="0">
      <p:cViewPr varScale="1">
        <p:scale>
          <a:sx n="86" d="100"/>
          <a:sy n="86" d="100"/>
        </p:scale>
        <p:origin x="9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F6C9D-CCA1-4941-AA31-9714B3F7CC95}" type="doc">
      <dgm:prSet loTypeId="urn:microsoft.com/office/officeart/2005/8/layout/cycle6" loCatId="cycle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C885FF64-70FC-464B-9B43-ACA6FB9E7BAA}">
      <dgm:prSet phldrT="[Teksti]" custT="1"/>
      <dgm:spPr/>
      <dgm:t>
        <a:bodyPr/>
        <a:lstStyle/>
        <a:p>
          <a:pPr>
            <a:buSzPts val="1000"/>
          </a:pPr>
          <a:r>
            <a:rPr lang="fi-FI" sz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Terveysneuvonta,</a:t>
          </a:r>
        </a:p>
        <a:p>
          <a:pPr>
            <a:buSzPts val="1000"/>
          </a:pPr>
          <a:r>
            <a:rPr lang="fi-FI" sz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 Matkailijan neuvonta &amp; rokotukset</a:t>
          </a:r>
          <a:endParaRPr lang="fi-FI" sz="1200" dirty="0"/>
        </a:p>
      </dgm:t>
    </dgm:pt>
    <dgm:pt modelId="{B5FD045B-5456-4AE8-996A-4CFE5A5E8A91}" type="parTrans" cxnId="{5830084E-52CC-42FD-BFCB-82710DA517FE}">
      <dgm:prSet/>
      <dgm:spPr/>
      <dgm:t>
        <a:bodyPr/>
        <a:lstStyle/>
        <a:p>
          <a:endParaRPr lang="fi-FI"/>
        </a:p>
      </dgm:t>
    </dgm:pt>
    <dgm:pt modelId="{1A66B5F7-2604-41BF-8D74-5CE6E5E2BA31}" type="sibTrans" cxnId="{5830084E-52CC-42FD-BFCB-82710DA517FE}">
      <dgm:prSet/>
      <dgm:spPr/>
      <dgm:t>
        <a:bodyPr/>
        <a:lstStyle/>
        <a:p>
          <a:endParaRPr lang="fi-FI"/>
        </a:p>
      </dgm:t>
    </dgm:pt>
    <dgm:pt modelId="{FD50C8F3-1D78-4996-987A-5E8E2D629F33}">
      <dgm:prSet phldrT="[Teksti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fi-FI" sz="14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Terveys-tarkastukset </a:t>
          </a:r>
        </a:p>
        <a:p>
          <a:r>
            <a:rPr lang="fi-FI" sz="1100" b="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omaishoitajat, </a:t>
          </a:r>
          <a:r>
            <a:rPr lang="fi-FI" sz="11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työttömät, perhehoitajat</a:t>
          </a:r>
          <a:r>
            <a:rPr lang="fi-FI" sz="5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fi-FI" sz="700" dirty="0"/>
        </a:p>
      </dgm:t>
    </dgm:pt>
    <dgm:pt modelId="{323625FD-698E-4B68-BCBD-2A71169EF36D}" type="parTrans" cxnId="{171A3598-3C74-4049-A97A-C3F75D258C48}">
      <dgm:prSet/>
      <dgm:spPr/>
      <dgm:t>
        <a:bodyPr/>
        <a:lstStyle/>
        <a:p>
          <a:endParaRPr lang="fi-FI"/>
        </a:p>
      </dgm:t>
    </dgm:pt>
    <dgm:pt modelId="{DBFBF926-A959-4D8D-B621-50B598CF0E09}" type="sibTrans" cxnId="{171A3598-3C74-4049-A97A-C3F75D258C48}">
      <dgm:prSet/>
      <dgm:spPr/>
      <dgm:t>
        <a:bodyPr/>
        <a:lstStyle/>
        <a:p>
          <a:endParaRPr lang="fi-FI"/>
        </a:p>
      </dgm:t>
    </dgm:pt>
    <dgm:pt modelId="{48649499-BC0D-443B-A9B3-361C8207F74A}">
      <dgm:prSet phldrT="[Teksti]" custT="1"/>
      <dgm:spPr/>
      <dgm:t>
        <a:bodyPr/>
        <a:lstStyle/>
        <a:p>
          <a:r>
            <a:rPr lang="fi-FI" sz="1400" dirty="0">
              <a:latin typeface="Montserrat" pitchFamily="2" charset="0"/>
            </a:rPr>
            <a:t>Rokotukset</a:t>
          </a:r>
        </a:p>
        <a:p>
          <a:r>
            <a:rPr lang="fi-FI" sz="1400" dirty="0">
              <a:latin typeface="Montserrat" pitchFamily="2" charset="0"/>
            </a:rPr>
            <a:t>S</a:t>
          </a:r>
          <a:r>
            <a:rPr lang="fi-FI" sz="1200" dirty="0">
              <a:latin typeface="Montserrat" pitchFamily="2" charset="0"/>
            </a:rPr>
            <a:t>uunnitellut injektiot</a:t>
          </a:r>
          <a:endParaRPr lang="fi-FI" sz="1400" dirty="0">
            <a:latin typeface="Montserrat" pitchFamily="2" charset="0"/>
          </a:endParaRPr>
        </a:p>
      </dgm:t>
    </dgm:pt>
    <dgm:pt modelId="{0DA265B2-184E-4BE2-BE89-ADD0586F4D24}" type="parTrans" cxnId="{65D79711-FCD4-42B3-B527-D7FCC7924A96}">
      <dgm:prSet/>
      <dgm:spPr/>
      <dgm:t>
        <a:bodyPr/>
        <a:lstStyle/>
        <a:p>
          <a:endParaRPr lang="fi-FI"/>
        </a:p>
      </dgm:t>
    </dgm:pt>
    <dgm:pt modelId="{BA6FB560-8FF8-49B3-BF2B-7457C77AD0E5}" type="sibTrans" cxnId="{65D79711-FCD4-42B3-B527-D7FCC7924A96}">
      <dgm:prSet/>
      <dgm:spPr/>
      <dgm:t>
        <a:bodyPr/>
        <a:lstStyle/>
        <a:p>
          <a:endParaRPr lang="fi-FI"/>
        </a:p>
      </dgm:t>
    </dgm:pt>
    <dgm:pt modelId="{5E6997E5-8B5A-40EF-A57A-DC44C2A73F1D}">
      <dgm:prSet custT="1"/>
      <dgm:spPr/>
      <dgm:t>
        <a:bodyPr/>
        <a:lstStyle/>
        <a:p>
          <a:r>
            <a:rPr lang="fi-FI" sz="1200" dirty="0">
              <a:latin typeface="Montserrat" pitchFamily="2" charset="0"/>
            </a:rPr>
            <a:t>Elintapaohjaus, </a:t>
          </a:r>
        </a:p>
        <a:p>
          <a:r>
            <a:rPr lang="fi-FI" sz="1200" dirty="0">
              <a:latin typeface="Montserrat" pitchFamily="2" charset="0"/>
            </a:rPr>
            <a:t>yksilö- ja ryhmäohjaus</a:t>
          </a:r>
        </a:p>
        <a:p>
          <a:endParaRPr lang="fi-FI" sz="1200" dirty="0">
            <a:latin typeface="Montserrat" pitchFamily="2" charset="0"/>
          </a:endParaRPr>
        </a:p>
        <a:p>
          <a:r>
            <a:rPr lang="fi-FI" sz="1200" dirty="0">
              <a:latin typeface="Montserrat" pitchFamily="2" charset="0"/>
            </a:rPr>
            <a:t>Väestön kansanterveydelliset huomiot</a:t>
          </a:r>
        </a:p>
      </dgm:t>
    </dgm:pt>
    <dgm:pt modelId="{7A0897BD-27F9-43F1-9722-EB9A756BF684}" type="parTrans" cxnId="{D3D05B5B-F4E6-4DBD-B9F7-339C738FBDC5}">
      <dgm:prSet/>
      <dgm:spPr/>
      <dgm:t>
        <a:bodyPr/>
        <a:lstStyle/>
        <a:p>
          <a:endParaRPr lang="fi-FI"/>
        </a:p>
      </dgm:t>
    </dgm:pt>
    <dgm:pt modelId="{3CB735D1-2236-4FE2-B38A-AB6490A47266}" type="sibTrans" cxnId="{D3D05B5B-F4E6-4DBD-B9F7-339C738FBDC5}">
      <dgm:prSet/>
      <dgm:spPr/>
      <dgm:t>
        <a:bodyPr/>
        <a:lstStyle/>
        <a:p>
          <a:endParaRPr lang="fi-FI"/>
        </a:p>
      </dgm:t>
    </dgm:pt>
    <dgm:pt modelId="{5D0AB202-707F-47CE-B31C-1B6A9247B095}">
      <dgm:prSet custT="1"/>
      <dgm:spPr/>
      <dgm:t>
        <a:bodyPr/>
        <a:lstStyle/>
        <a:p>
          <a:pPr algn="l"/>
          <a:r>
            <a:rPr lang="fi-FI" sz="1200" dirty="0">
              <a:effectLst/>
              <a:latin typeface="Montserrat" pitchFamily="2" charset="0"/>
              <a:ea typeface="Calibri" panose="020F0502020204030204" pitchFamily="34" charset="0"/>
              <a:cs typeface="Times New Roman" panose="02020603050405020304" pitchFamily="18" charset="0"/>
            </a:rPr>
            <a:t>Pienet toimenpiteet, suunnitellusti, esim. haavanhoito, ompeleiden poisto, korvahuuhtelu</a:t>
          </a:r>
        </a:p>
      </dgm:t>
    </dgm:pt>
    <dgm:pt modelId="{6173B2D9-C258-44F8-BF60-6D0B67B6D1BC}" type="parTrans" cxnId="{4A552A43-BF9E-445E-8000-2B0799BF2804}">
      <dgm:prSet/>
      <dgm:spPr/>
      <dgm:t>
        <a:bodyPr/>
        <a:lstStyle/>
        <a:p>
          <a:endParaRPr lang="fi-FI"/>
        </a:p>
      </dgm:t>
    </dgm:pt>
    <dgm:pt modelId="{AE5FC136-ED01-4509-844C-14F5E98A92CF}" type="sibTrans" cxnId="{4A552A43-BF9E-445E-8000-2B0799BF2804}">
      <dgm:prSet/>
      <dgm:spPr/>
      <dgm:t>
        <a:bodyPr/>
        <a:lstStyle/>
        <a:p>
          <a:endParaRPr lang="fi-FI"/>
        </a:p>
      </dgm:t>
    </dgm:pt>
    <dgm:pt modelId="{B1CE2F61-7890-4798-B3E5-5CA1986957DD}">
      <dgm:prSet custT="1"/>
      <dgm:spPr/>
      <dgm:t>
        <a:bodyPr/>
        <a:lstStyle/>
        <a:p>
          <a:r>
            <a:rPr lang="fi-FI" sz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Kuulokojeen perushuolto ja käytön opetus</a:t>
          </a:r>
          <a:endParaRPr lang="fi-FI" sz="1200" dirty="0">
            <a:effectLst/>
            <a:latin typeface="Montserrat" pitchFamily="2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4702F23-C5A2-416D-B217-7E57927AA94C}" type="parTrans" cxnId="{BF6EED8E-7FE0-4C5A-BE0F-5A2A7B88E0AB}">
      <dgm:prSet/>
      <dgm:spPr/>
      <dgm:t>
        <a:bodyPr/>
        <a:lstStyle/>
        <a:p>
          <a:endParaRPr lang="fi-FI"/>
        </a:p>
      </dgm:t>
    </dgm:pt>
    <dgm:pt modelId="{6B559322-49BD-4D11-8B1B-A7DA889314BC}" type="sibTrans" cxnId="{BF6EED8E-7FE0-4C5A-BE0F-5A2A7B88E0AB}">
      <dgm:prSet/>
      <dgm:spPr/>
      <dgm:t>
        <a:bodyPr/>
        <a:lstStyle/>
        <a:p>
          <a:endParaRPr lang="fi-FI"/>
        </a:p>
      </dgm:t>
    </dgm:pt>
    <dgm:pt modelId="{C1DCF6C1-CD0C-4C79-A7B6-674FC73980AF}">
      <dgm:prSet custT="1"/>
      <dgm:spPr/>
      <dgm:t>
        <a:bodyPr/>
        <a:lstStyle/>
        <a:p>
          <a:r>
            <a:rPr lang="fi-FI" sz="1100" dirty="0">
              <a:latin typeface="Montserrat" pitchFamily="2" charset="0"/>
            </a:rPr>
            <a:t>Elintarvike-työntekijöiden haastattelut, todistukset</a:t>
          </a:r>
        </a:p>
      </dgm:t>
    </dgm:pt>
    <dgm:pt modelId="{88F98933-7DD1-430A-89AE-69EE5BDB7C98}" type="parTrans" cxnId="{96B41CB3-ACBF-451A-BF16-96860E0D332A}">
      <dgm:prSet/>
      <dgm:spPr/>
      <dgm:t>
        <a:bodyPr/>
        <a:lstStyle/>
        <a:p>
          <a:endParaRPr lang="fi-FI"/>
        </a:p>
      </dgm:t>
    </dgm:pt>
    <dgm:pt modelId="{13E88C3A-9185-4588-8572-2A25BE4F4694}" type="sibTrans" cxnId="{96B41CB3-ACBF-451A-BF16-96860E0D332A}">
      <dgm:prSet/>
      <dgm:spPr/>
      <dgm:t>
        <a:bodyPr/>
        <a:lstStyle/>
        <a:p>
          <a:endParaRPr lang="fi-FI"/>
        </a:p>
      </dgm:t>
    </dgm:pt>
    <dgm:pt modelId="{42AF44F2-1B37-4754-8BCB-CBC1C68C68D7}" type="pres">
      <dgm:prSet presAssocID="{DAAF6C9D-CCA1-4941-AA31-9714B3F7CC95}" presName="cycle" presStyleCnt="0">
        <dgm:presLayoutVars>
          <dgm:dir/>
          <dgm:resizeHandles val="exact"/>
        </dgm:presLayoutVars>
      </dgm:prSet>
      <dgm:spPr/>
    </dgm:pt>
    <dgm:pt modelId="{09D62E9D-3242-4913-A7FD-806AC4C70E08}" type="pres">
      <dgm:prSet presAssocID="{C885FF64-70FC-464B-9B43-ACA6FB9E7BAA}" presName="node" presStyleLbl="node1" presStyleIdx="0" presStyleCnt="7" custScaleX="137089" custRadScaleRad="104597" custRadScaleInc="18886">
        <dgm:presLayoutVars>
          <dgm:bulletEnabled val="1"/>
        </dgm:presLayoutVars>
      </dgm:prSet>
      <dgm:spPr/>
    </dgm:pt>
    <dgm:pt modelId="{BFD7B796-3768-4DFD-A17F-0769F38AE7EA}" type="pres">
      <dgm:prSet presAssocID="{C885FF64-70FC-464B-9B43-ACA6FB9E7BAA}" presName="spNode" presStyleCnt="0"/>
      <dgm:spPr/>
    </dgm:pt>
    <dgm:pt modelId="{C03E90A7-4A06-4AB3-86FE-2236B6FB1889}" type="pres">
      <dgm:prSet presAssocID="{1A66B5F7-2604-41BF-8D74-5CE6E5E2BA31}" presName="sibTrans" presStyleLbl="sibTrans1D1" presStyleIdx="0" presStyleCnt="7"/>
      <dgm:spPr/>
    </dgm:pt>
    <dgm:pt modelId="{91F8EF6F-B0B8-46D5-BC1F-F04C86502D6A}" type="pres">
      <dgm:prSet presAssocID="{5E6997E5-8B5A-40EF-A57A-DC44C2A73F1D}" presName="node" presStyleLbl="node1" presStyleIdx="1" presStyleCnt="7" custScaleX="150990" custScaleY="154464" custRadScaleRad="109075" custRadScaleInc="49793">
        <dgm:presLayoutVars>
          <dgm:bulletEnabled val="1"/>
        </dgm:presLayoutVars>
      </dgm:prSet>
      <dgm:spPr/>
    </dgm:pt>
    <dgm:pt modelId="{15D2FB91-C6FF-42D5-9687-99B6E5503CE9}" type="pres">
      <dgm:prSet presAssocID="{5E6997E5-8B5A-40EF-A57A-DC44C2A73F1D}" presName="spNode" presStyleCnt="0"/>
      <dgm:spPr/>
    </dgm:pt>
    <dgm:pt modelId="{78C7F9F2-7C40-49B3-9879-BAEEAFE17601}" type="pres">
      <dgm:prSet presAssocID="{3CB735D1-2236-4FE2-B38A-AB6490A47266}" presName="sibTrans" presStyleLbl="sibTrans1D1" presStyleIdx="1" presStyleCnt="7"/>
      <dgm:spPr/>
    </dgm:pt>
    <dgm:pt modelId="{2AD268E6-7F03-4629-85A5-3ED917B18D8F}" type="pres">
      <dgm:prSet presAssocID="{5D0AB202-707F-47CE-B31C-1B6A9247B095}" presName="node" presStyleLbl="node1" presStyleIdx="2" presStyleCnt="7" custScaleX="153591" custScaleY="128342" custRadScaleRad="107090" custRadScaleInc="-28016">
        <dgm:presLayoutVars>
          <dgm:bulletEnabled val="1"/>
        </dgm:presLayoutVars>
      </dgm:prSet>
      <dgm:spPr/>
    </dgm:pt>
    <dgm:pt modelId="{2822CE7E-8DC7-4B23-BBB1-AB62B9695951}" type="pres">
      <dgm:prSet presAssocID="{5D0AB202-707F-47CE-B31C-1B6A9247B095}" presName="spNode" presStyleCnt="0"/>
      <dgm:spPr/>
    </dgm:pt>
    <dgm:pt modelId="{AF720BC5-65DB-4648-A5D3-547238CCEE92}" type="pres">
      <dgm:prSet presAssocID="{AE5FC136-ED01-4509-844C-14F5E98A92CF}" presName="sibTrans" presStyleLbl="sibTrans1D1" presStyleIdx="2" presStyleCnt="7"/>
      <dgm:spPr/>
    </dgm:pt>
    <dgm:pt modelId="{5632700A-8635-4852-8A25-3B5B3133F434}" type="pres">
      <dgm:prSet presAssocID="{C1DCF6C1-CD0C-4C79-A7B6-674FC73980AF}" presName="node" presStyleLbl="node1" presStyleIdx="3" presStyleCnt="7" custScaleX="98038" custRadScaleRad="101811" custRadScaleInc="-69746">
        <dgm:presLayoutVars>
          <dgm:bulletEnabled val="1"/>
        </dgm:presLayoutVars>
      </dgm:prSet>
      <dgm:spPr/>
    </dgm:pt>
    <dgm:pt modelId="{5EF84E3A-E1C5-445A-82D8-AA0A777B7274}" type="pres">
      <dgm:prSet presAssocID="{C1DCF6C1-CD0C-4C79-A7B6-674FC73980AF}" presName="spNode" presStyleCnt="0"/>
      <dgm:spPr/>
    </dgm:pt>
    <dgm:pt modelId="{3F76E424-1FDD-4B8E-BA15-C497B42D0FFB}" type="pres">
      <dgm:prSet presAssocID="{13E88C3A-9185-4588-8572-2A25BE4F4694}" presName="sibTrans" presStyleLbl="sibTrans1D1" presStyleIdx="3" presStyleCnt="7"/>
      <dgm:spPr/>
    </dgm:pt>
    <dgm:pt modelId="{0B0192EE-CECA-47A5-8F62-B4E4DAEEB680}" type="pres">
      <dgm:prSet presAssocID="{B1CE2F61-7890-4798-B3E5-5CA1986957DD}" presName="node" presStyleLbl="node1" presStyleIdx="4" presStyleCnt="7" custScaleX="119915" custRadScaleRad="90303" custRadScaleInc="6464">
        <dgm:presLayoutVars>
          <dgm:bulletEnabled val="1"/>
        </dgm:presLayoutVars>
      </dgm:prSet>
      <dgm:spPr/>
    </dgm:pt>
    <dgm:pt modelId="{CAF42F03-5CFE-4DCF-AAD4-80E779404028}" type="pres">
      <dgm:prSet presAssocID="{B1CE2F61-7890-4798-B3E5-5CA1986957DD}" presName="spNode" presStyleCnt="0"/>
      <dgm:spPr/>
    </dgm:pt>
    <dgm:pt modelId="{CEFA041F-BA43-4985-B813-F2D7A118B58A}" type="pres">
      <dgm:prSet presAssocID="{6B559322-49BD-4D11-8B1B-A7DA889314BC}" presName="sibTrans" presStyleLbl="sibTrans1D1" presStyleIdx="4" presStyleCnt="7"/>
      <dgm:spPr/>
    </dgm:pt>
    <dgm:pt modelId="{0BB53A06-AF8D-4895-A774-C5B94B706A21}" type="pres">
      <dgm:prSet presAssocID="{FD50C8F3-1D78-4996-987A-5E8E2D629F33}" presName="node" presStyleLbl="node1" presStyleIdx="5" presStyleCnt="7" custScaleX="152149" custScaleY="155717" custRadScaleRad="94528" custRadScaleInc="45892">
        <dgm:presLayoutVars>
          <dgm:bulletEnabled val="1"/>
        </dgm:presLayoutVars>
      </dgm:prSet>
      <dgm:spPr/>
    </dgm:pt>
    <dgm:pt modelId="{D0D8F531-F36E-4DED-8A6D-97F67FAF229A}" type="pres">
      <dgm:prSet presAssocID="{FD50C8F3-1D78-4996-987A-5E8E2D629F33}" presName="spNode" presStyleCnt="0"/>
      <dgm:spPr/>
    </dgm:pt>
    <dgm:pt modelId="{1C759FC0-39E6-4557-A051-378C4FD0F67D}" type="pres">
      <dgm:prSet presAssocID="{DBFBF926-A959-4D8D-B621-50B598CF0E09}" presName="sibTrans" presStyleLbl="sibTrans1D1" presStyleIdx="5" presStyleCnt="7"/>
      <dgm:spPr/>
    </dgm:pt>
    <dgm:pt modelId="{A98CF3A2-CCA2-43C8-8BFC-F85F715C8DDD}" type="pres">
      <dgm:prSet presAssocID="{48649499-BC0D-443B-A9B3-361C8207F74A}" presName="node" presStyleLbl="node1" presStyleIdx="6" presStyleCnt="7">
        <dgm:presLayoutVars>
          <dgm:bulletEnabled val="1"/>
        </dgm:presLayoutVars>
      </dgm:prSet>
      <dgm:spPr/>
    </dgm:pt>
    <dgm:pt modelId="{DE853D25-9B71-478B-B3D6-E07E11BEB42B}" type="pres">
      <dgm:prSet presAssocID="{48649499-BC0D-443B-A9B3-361C8207F74A}" presName="spNode" presStyleCnt="0"/>
      <dgm:spPr/>
    </dgm:pt>
    <dgm:pt modelId="{A943A55C-FE40-4105-B238-DF9C9545F915}" type="pres">
      <dgm:prSet presAssocID="{BA6FB560-8FF8-49B3-BF2B-7457C77AD0E5}" presName="sibTrans" presStyleLbl="sibTrans1D1" presStyleIdx="6" presStyleCnt="7"/>
      <dgm:spPr/>
    </dgm:pt>
  </dgm:ptLst>
  <dgm:cxnLst>
    <dgm:cxn modelId="{65D79711-FCD4-42B3-B527-D7FCC7924A96}" srcId="{DAAF6C9D-CCA1-4941-AA31-9714B3F7CC95}" destId="{48649499-BC0D-443B-A9B3-361C8207F74A}" srcOrd="6" destOrd="0" parTransId="{0DA265B2-184E-4BE2-BE89-ADD0586F4D24}" sibTransId="{BA6FB560-8FF8-49B3-BF2B-7457C77AD0E5}"/>
    <dgm:cxn modelId="{7BC1CE16-F340-4A4F-8E67-0D001E6F7391}" type="presOf" srcId="{1A66B5F7-2604-41BF-8D74-5CE6E5E2BA31}" destId="{C03E90A7-4A06-4AB3-86FE-2236B6FB1889}" srcOrd="0" destOrd="0" presId="urn:microsoft.com/office/officeart/2005/8/layout/cycle6"/>
    <dgm:cxn modelId="{F0A75025-C4AC-4E14-8547-91D152BEFB4C}" type="presOf" srcId="{13E88C3A-9185-4588-8572-2A25BE4F4694}" destId="{3F76E424-1FDD-4B8E-BA15-C497B42D0FFB}" srcOrd="0" destOrd="0" presId="urn:microsoft.com/office/officeart/2005/8/layout/cycle6"/>
    <dgm:cxn modelId="{07F81F33-BF1C-48FF-BA82-49BB4DC979A6}" type="presOf" srcId="{FD50C8F3-1D78-4996-987A-5E8E2D629F33}" destId="{0BB53A06-AF8D-4895-A774-C5B94B706A21}" srcOrd="0" destOrd="0" presId="urn:microsoft.com/office/officeart/2005/8/layout/cycle6"/>
    <dgm:cxn modelId="{D3D05B5B-F4E6-4DBD-B9F7-339C738FBDC5}" srcId="{DAAF6C9D-CCA1-4941-AA31-9714B3F7CC95}" destId="{5E6997E5-8B5A-40EF-A57A-DC44C2A73F1D}" srcOrd="1" destOrd="0" parTransId="{7A0897BD-27F9-43F1-9722-EB9A756BF684}" sibTransId="{3CB735D1-2236-4FE2-B38A-AB6490A47266}"/>
    <dgm:cxn modelId="{4A552A43-BF9E-445E-8000-2B0799BF2804}" srcId="{DAAF6C9D-CCA1-4941-AA31-9714B3F7CC95}" destId="{5D0AB202-707F-47CE-B31C-1B6A9247B095}" srcOrd="2" destOrd="0" parTransId="{6173B2D9-C258-44F8-BF60-6D0B67B6D1BC}" sibTransId="{AE5FC136-ED01-4509-844C-14F5E98A92CF}"/>
    <dgm:cxn modelId="{855F1747-41F0-425F-A58B-C0E489AF6EF2}" type="presOf" srcId="{3CB735D1-2236-4FE2-B38A-AB6490A47266}" destId="{78C7F9F2-7C40-49B3-9879-BAEEAFE17601}" srcOrd="0" destOrd="0" presId="urn:microsoft.com/office/officeart/2005/8/layout/cycle6"/>
    <dgm:cxn modelId="{013BA147-719D-4926-826F-E16283F42FDF}" type="presOf" srcId="{6B559322-49BD-4D11-8B1B-A7DA889314BC}" destId="{CEFA041F-BA43-4985-B813-F2D7A118B58A}" srcOrd="0" destOrd="0" presId="urn:microsoft.com/office/officeart/2005/8/layout/cycle6"/>
    <dgm:cxn modelId="{5830084E-52CC-42FD-BFCB-82710DA517FE}" srcId="{DAAF6C9D-CCA1-4941-AA31-9714B3F7CC95}" destId="{C885FF64-70FC-464B-9B43-ACA6FB9E7BAA}" srcOrd="0" destOrd="0" parTransId="{B5FD045B-5456-4AE8-996A-4CFE5A5E8A91}" sibTransId="{1A66B5F7-2604-41BF-8D74-5CE6E5E2BA31}"/>
    <dgm:cxn modelId="{B2163951-3A15-4F00-95A0-E3683B9B642A}" type="presOf" srcId="{AE5FC136-ED01-4509-844C-14F5E98A92CF}" destId="{AF720BC5-65DB-4648-A5D3-547238CCEE92}" srcOrd="0" destOrd="0" presId="urn:microsoft.com/office/officeart/2005/8/layout/cycle6"/>
    <dgm:cxn modelId="{6CD9067A-4315-4232-ABC3-0DA2D98DED9C}" type="presOf" srcId="{DBFBF926-A959-4D8D-B621-50B598CF0E09}" destId="{1C759FC0-39E6-4557-A051-378C4FD0F67D}" srcOrd="0" destOrd="0" presId="urn:microsoft.com/office/officeart/2005/8/layout/cycle6"/>
    <dgm:cxn modelId="{1A150580-56E6-4A74-BE83-88CE7C37129C}" type="presOf" srcId="{5E6997E5-8B5A-40EF-A57A-DC44C2A73F1D}" destId="{91F8EF6F-B0B8-46D5-BC1F-F04C86502D6A}" srcOrd="0" destOrd="0" presId="urn:microsoft.com/office/officeart/2005/8/layout/cycle6"/>
    <dgm:cxn modelId="{BF6EED8E-7FE0-4C5A-BE0F-5A2A7B88E0AB}" srcId="{DAAF6C9D-CCA1-4941-AA31-9714B3F7CC95}" destId="{B1CE2F61-7890-4798-B3E5-5CA1986957DD}" srcOrd="4" destOrd="0" parTransId="{14702F23-C5A2-416D-B217-7E57927AA94C}" sibTransId="{6B559322-49BD-4D11-8B1B-A7DA889314BC}"/>
    <dgm:cxn modelId="{171A3598-3C74-4049-A97A-C3F75D258C48}" srcId="{DAAF6C9D-CCA1-4941-AA31-9714B3F7CC95}" destId="{FD50C8F3-1D78-4996-987A-5E8E2D629F33}" srcOrd="5" destOrd="0" parTransId="{323625FD-698E-4B68-BCBD-2A71169EF36D}" sibTransId="{DBFBF926-A959-4D8D-B621-50B598CF0E09}"/>
    <dgm:cxn modelId="{A488BFA7-F4A4-4BC7-9AB3-99B7AEFEBBA5}" type="presOf" srcId="{B1CE2F61-7890-4798-B3E5-5CA1986957DD}" destId="{0B0192EE-CECA-47A5-8F62-B4E4DAEEB680}" srcOrd="0" destOrd="0" presId="urn:microsoft.com/office/officeart/2005/8/layout/cycle6"/>
    <dgm:cxn modelId="{96B41CB3-ACBF-451A-BF16-96860E0D332A}" srcId="{DAAF6C9D-CCA1-4941-AA31-9714B3F7CC95}" destId="{C1DCF6C1-CD0C-4C79-A7B6-674FC73980AF}" srcOrd="3" destOrd="0" parTransId="{88F98933-7DD1-430A-89AE-69EE5BDB7C98}" sibTransId="{13E88C3A-9185-4588-8572-2A25BE4F4694}"/>
    <dgm:cxn modelId="{2988F0B4-C87D-4D2E-A544-4F77570791FB}" type="presOf" srcId="{5D0AB202-707F-47CE-B31C-1B6A9247B095}" destId="{2AD268E6-7F03-4629-85A5-3ED917B18D8F}" srcOrd="0" destOrd="0" presId="urn:microsoft.com/office/officeart/2005/8/layout/cycle6"/>
    <dgm:cxn modelId="{8FDE2DCA-E54C-4159-8B8D-3051A649C81D}" type="presOf" srcId="{48649499-BC0D-443B-A9B3-361C8207F74A}" destId="{A98CF3A2-CCA2-43C8-8BFC-F85F715C8DDD}" srcOrd="0" destOrd="0" presId="urn:microsoft.com/office/officeart/2005/8/layout/cycle6"/>
    <dgm:cxn modelId="{25C089DC-47C1-44F4-93B9-C84478030B2C}" type="presOf" srcId="{BA6FB560-8FF8-49B3-BF2B-7457C77AD0E5}" destId="{A943A55C-FE40-4105-B238-DF9C9545F915}" srcOrd="0" destOrd="0" presId="urn:microsoft.com/office/officeart/2005/8/layout/cycle6"/>
    <dgm:cxn modelId="{310E45F8-2D04-484C-AE69-86363E73E594}" type="presOf" srcId="{DAAF6C9D-CCA1-4941-AA31-9714B3F7CC95}" destId="{42AF44F2-1B37-4754-8BCB-CBC1C68C68D7}" srcOrd="0" destOrd="0" presId="urn:microsoft.com/office/officeart/2005/8/layout/cycle6"/>
    <dgm:cxn modelId="{0D3448FC-306B-4FCB-B228-2B39BC4B6787}" type="presOf" srcId="{C885FF64-70FC-464B-9B43-ACA6FB9E7BAA}" destId="{09D62E9D-3242-4913-A7FD-806AC4C70E08}" srcOrd="0" destOrd="0" presId="urn:microsoft.com/office/officeart/2005/8/layout/cycle6"/>
    <dgm:cxn modelId="{DF2E22FF-2854-4687-A0C7-4DB054D177B5}" type="presOf" srcId="{C1DCF6C1-CD0C-4C79-A7B6-674FC73980AF}" destId="{5632700A-8635-4852-8A25-3B5B3133F434}" srcOrd="0" destOrd="0" presId="urn:microsoft.com/office/officeart/2005/8/layout/cycle6"/>
    <dgm:cxn modelId="{C9BA5C91-2AF8-439D-8A5C-B9A2039AB723}" type="presParOf" srcId="{42AF44F2-1B37-4754-8BCB-CBC1C68C68D7}" destId="{09D62E9D-3242-4913-A7FD-806AC4C70E08}" srcOrd="0" destOrd="0" presId="urn:microsoft.com/office/officeart/2005/8/layout/cycle6"/>
    <dgm:cxn modelId="{A351ECD4-E503-406D-821B-712E48C730C2}" type="presParOf" srcId="{42AF44F2-1B37-4754-8BCB-CBC1C68C68D7}" destId="{BFD7B796-3768-4DFD-A17F-0769F38AE7EA}" srcOrd="1" destOrd="0" presId="urn:microsoft.com/office/officeart/2005/8/layout/cycle6"/>
    <dgm:cxn modelId="{FC0595B2-B04F-42BF-B275-5AAB7CA95B12}" type="presParOf" srcId="{42AF44F2-1B37-4754-8BCB-CBC1C68C68D7}" destId="{C03E90A7-4A06-4AB3-86FE-2236B6FB1889}" srcOrd="2" destOrd="0" presId="urn:microsoft.com/office/officeart/2005/8/layout/cycle6"/>
    <dgm:cxn modelId="{2719B035-9CDA-4D8D-9D98-87701968380A}" type="presParOf" srcId="{42AF44F2-1B37-4754-8BCB-CBC1C68C68D7}" destId="{91F8EF6F-B0B8-46D5-BC1F-F04C86502D6A}" srcOrd="3" destOrd="0" presId="urn:microsoft.com/office/officeart/2005/8/layout/cycle6"/>
    <dgm:cxn modelId="{355FACF5-9FEC-499B-9A6A-50D1956506CF}" type="presParOf" srcId="{42AF44F2-1B37-4754-8BCB-CBC1C68C68D7}" destId="{15D2FB91-C6FF-42D5-9687-99B6E5503CE9}" srcOrd="4" destOrd="0" presId="urn:microsoft.com/office/officeart/2005/8/layout/cycle6"/>
    <dgm:cxn modelId="{5117157A-154C-4457-A196-639DBD19DEF3}" type="presParOf" srcId="{42AF44F2-1B37-4754-8BCB-CBC1C68C68D7}" destId="{78C7F9F2-7C40-49B3-9879-BAEEAFE17601}" srcOrd="5" destOrd="0" presId="urn:microsoft.com/office/officeart/2005/8/layout/cycle6"/>
    <dgm:cxn modelId="{439FDC9C-B936-4DF5-BF6E-0B440D9DCACA}" type="presParOf" srcId="{42AF44F2-1B37-4754-8BCB-CBC1C68C68D7}" destId="{2AD268E6-7F03-4629-85A5-3ED917B18D8F}" srcOrd="6" destOrd="0" presId="urn:microsoft.com/office/officeart/2005/8/layout/cycle6"/>
    <dgm:cxn modelId="{08C7621D-8959-47CB-8CCB-A59A986B53D8}" type="presParOf" srcId="{42AF44F2-1B37-4754-8BCB-CBC1C68C68D7}" destId="{2822CE7E-8DC7-4B23-BBB1-AB62B9695951}" srcOrd="7" destOrd="0" presId="urn:microsoft.com/office/officeart/2005/8/layout/cycle6"/>
    <dgm:cxn modelId="{955B9E05-1F3B-4484-BAFD-AE640A33438B}" type="presParOf" srcId="{42AF44F2-1B37-4754-8BCB-CBC1C68C68D7}" destId="{AF720BC5-65DB-4648-A5D3-547238CCEE92}" srcOrd="8" destOrd="0" presId="urn:microsoft.com/office/officeart/2005/8/layout/cycle6"/>
    <dgm:cxn modelId="{1CA4D47D-8B00-4749-9433-45F57FEAC5CA}" type="presParOf" srcId="{42AF44F2-1B37-4754-8BCB-CBC1C68C68D7}" destId="{5632700A-8635-4852-8A25-3B5B3133F434}" srcOrd="9" destOrd="0" presId="urn:microsoft.com/office/officeart/2005/8/layout/cycle6"/>
    <dgm:cxn modelId="{D838F66A-DEF4-44AE-86B1-EC4D910BDFCD}" type="presParOf" srcId="{42AF44F2-1B37-4754-8BCB-CBC1C68C68D7}" destId="{5EF84E3A-E1C5-445A-82D8-AA0A777B7274}" srcOrd="10" destOrd="0" presId="urn:microsoft.com/office/officeart/2005/8/layout/cycle6"/>
    <dgm:cxn modelId="{B47FE3DC-1329-4B6F-ADBA-4F5CBC8D293E}" type="presParOf" srcId="{42AF44F2-1B37-4754-8BCB-CBC1C68C68D7}" destId="{3F76E424-1FDD-4B8E-BA15-C497B42D0FFB}" srcOrd="11" destOrd="0" presId="urn:microsoft.com/office/officeart/2005/8/layout/cycle6"/>
    <dgm:cxn modelId="{406A7A93-3AF3-4A9F-9FF1-E2365CA4FB0C}" type="presParOf" srcId="{42AF44F2-1B37-4754-8BCB-CBC1C68C68D7}" destId="{0B0192EE-CECA-47A5-8F62-B4E4DAEEB680}" srcOrd="12" destOrd="0" presId="urn:microsoft.com/office/officeart/2005/8/layout/cycle6"/>
    <dgm:cxn modelId="{B8F6DEBB-EDD7-47E3-8B10-2BB1C693DB02}" type="presParOf" srcId="{42AF44F2-1B37-4754-8BCB-CBC1C68C68D7}" destId="{CAF42F03-5CFE-4DCF-AAD4-80E779404028}" srcOrd="13" destOrd="0" presId="urn:microsoft.com/office/officeart/2005/8/layout/cycle6"/>
    <dgm:cxn modelId="{B6246057-7DA2-4B71-A150-A1AF211C7A1A}" type="presParOf" srcId="{42AF44F2-1B37-4754-8BCB-CBC1C68C68D7}" destId="{CEFA041F-BA43-4985-B813-F2D7A118B58A}" srcOrd="14" destOrd="0" presId="urn:microsoft.com/office/officeart/2005/8/layout/cycle6"/>
    <dgm:cxn modelId="{A2D0C24A-4B45-49D4-9E03-CDEDE8162EA1}" type="presParOf" srcId="{42AF44F2-1B37-4754-8BCB-CBC1C68C68D7}" destId="{0BB53A06-AF8D-4895-A774-C5B94B706A21}" srcOrd="15" destOrd="0" presId="urn:microsoft.com/office/officeart/2005/8/layout/cycle6"/>
    <dgm:cxn modelId="{DC5255DE-83A7-4AE5-9141-169AE382F238}" type="presParOf" srcId="{42AF44F2-1B37-4754-8BCB-CBC1C68C68D7}" destId="{D0D8F531-F36E-4DED-8A6D-97F67FAF229A}" srcOrd="16" destOrd="0" presId="urn:microsoft.com/office/officeart/2005/8/layout/cycle6"/>
    <dgm:cxn modelId="{DD3CE4FB-B6D0-4EF7-B048-F577CB4F44C8}" type="presParOf" srcId="{42AF44F2-1B37-4754-8BCB-CBC1C68C68D7}" destId="{1C759FC0-39E6-4557-A051-378C4FD0F67D}" srcOrd="17" destOrd="0" presId="urn:microsoft.com/office/officeart/2005/8/layout/cycle6"/>
    <dgm:cxn modelId="{A06A8C47-2CDA-42E3-9B5F-9ADFA8D0D632}" type="presParOf" srcId="{42AF44F2-1B37-4754-8BCB-CBC1C68C68D7}" destId="{A98CF3A2-CCA2-43C8-8BFC-F85F715C8DDD}" srcOrd="18" destOrd="0" presId="urn:microsoft.com/office/officeart/2005/8/layout/cycle6"/>
    <dgm:cxn modelId="{13A25617-5198-4B65-9D0C-4AC7DF65A6AE}" type="presParOf" srcId="{42AF44F2-1B37-4754-8BCB-CBC1C68C68D7}" destId="{DE853D25-9B71-478B-B3D6-E07E11BEB42B}" srcOrd="19" destOrd="0" presId="urn:microsoft.com/office/officeart/2005/8/layout/cycle6"/>
    <dgm:cxn modelId="{DD4E9E67-7D6D-49D0-B272-31C8298A11DA}" type="presParOf" srcId="{42AF44F2-1B37-4754-8BCB-CBC1C68C68D7}" destId="{A943A55C-FE40-4105-B238-DF9C9545F915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62E9D-3242-4913-A7FD-806AC4C70E08}">
      <dsp:nvSpPr>
        <dsp:cNvPr id="0" name=""/>
        <dsp:cNvSpPr/>
      </dsp:nvSpPr>
      <dsp:spPr>
        <a:xfrm>
          <a:off x="3313172" y="0"/>
          <a:ext cx="1776394" cy="84226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None/>
          </a:pPr>
          <a:r>
            <a:rPr lang="fi-FI" sz="120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Terveysneuvonta,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None/>
          </a:pPr>
          <a:r>
            <a:rPr lang="fi-FI" sz="120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 Matkailijan neuvonta &amp; rokotukset</a:t>
          </a:r>
          <a:endParaRPr lang="fi-FI" sz="1200" kern="1200" dirty="0"/>
        </a:p>
      </dsp:txBody>
      <dsp:txXfrm>
        <a:off x="3354288" y="41116"/>
        <a:ext cx="1694162" cy="760035"/>
      </dsp:txXfrm>
    </dsp:sp>
    <dsp:sp modelId="{C03E90A7-4A06-4AB3-86FE-2236B6FB1889}">
      <dsp:nvSpPr>
        <dsp:cNvPr id="0" name=""/>
        <dsp:cNvSpPr/>
      </dsp:nvSpPr>
      <dsp:spPr>
        <a:xfrm>
          <a:off x="2343890" y="623773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2753013" y="25389"/>
              </a:moveTo>
              <a:arcTo wR="2404512" hR="2404512" stAng="16700015" swAng="104285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8EF6F-B0B8-46D5-BC1F-F04C86502D6A}">
      <dsp:nvSpPr>
        <dsp:cNvPr id="0" name=""/>
        <dsp:cNvSpPr/>
      </dsp:nvSpPr>
      <dsp:spPr>
        <a:xfrm>
          <a:off x="5351597" y="865126"/>
          <a:ext cx="1956523" cy="1301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Montserrat" pitchFamily="2" charset="0"/>
            </a:rPr>
            <a:t>Elintapaohjaus,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Montserrat" pitchFamily="2" charset="0"/>
            </a:rPr>
            <a:t>yksilö- ja ryhmäohjaus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 dirty="0">
            <a:latin typeface="Montserrat" pitchFamily="2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latin typeface="Montserrat" pitchFamily="2" charset="0"/>
            </a:rPr>
            <a:t>Väestön kansanterveydelliset huomiot</a:t>
          </a:r>
        </a:p>
      </dsp:txBody>
      <dsp:txXfrm>
        <a:off x="5415107" y="928636"/>
        <a:ext cx="1829503" cy="1173980"/>
      </dsp:txXfrm>
    </dsp:sp>
    <dsp:sp modelId="{78C7F9F2-7C40-49B3-9879-BAEEAFE17601}">
      <dsp:nvSpPr>
        <dsp:cNvPr id="0" name=""/>
        <dsp:cNvSpPr/>
      </dsp:nvSpPr>
      <dsp:spPr>
        <a:xfrm>
          <a:off x="1820628" y="156187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4777218" y="2014710"/>
              </a:moveTo>
              <a:arcTo wR="2404512" hR="2404512" stAng="21040227" swAng="67869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D268E6-7F03-4629-85A5-3ED917B18D8F}">
      <dsp:nvSpPr>
        <dsp:cNvPr id="0" name=""/>
        <dsp:cNvSpPr/>
      </dsp:nvSpPr>
      <dsp:spPr>
        <a:xfrm>
          <a:off x="5613806" y="2648693"/>
          <a:ext cx="1990227" cy="1080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effectLst/>
              <a:latin typeface="Montserrat" pitchFamily="2" charset="0"/>
              <a:ea typeface="Calibri" panose="020F0502020204030204" pitchFamily="34" charset="0"/>
              <a:cs typeface="Times New Roman" panose="02020603050405020304" pitchFamily="18" charset="0"/>
            </a:rPr>
            <a:t>Pienet toimenpiteet, suunnitellusti, esim. haavanhoito, ompeleiden poisto, korvahuuhtelu</a:t>
          </a:r>
        </a:p>
      </dsp:txBody>
      <dsp:txXfrm>
        <a:off x="5666575" y="2701462"/>
        <a:ext cx="1884689" cy="975445"/>
      </dsp:txXfrm>
    </dsp:sp>
    <dsp:sp modelId="{AF720BC5-65DB-4648-A5D3-547238CCEE92}">
      <dsp:nvSpPr>
        <dsp:cNvPr id="0" name=""/>
        <dsp:cNvSpPr/>
      </dsp:nvSpPr>
      <dsp:spPr>
        <a:xfrm>
          <a:off x="1966714" y="154357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4500881" y="3582185"/>
              </a:moveTo>
              <a:arcTo wR="2404512" hR="2404512" stAng="1759553" swAng="110752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2700A-8635-4852-8A25-3B5B3133F434}">
      <dsp:nvSpPr>
        <dsp:cNvPr id="0" name=""/>
        <dsp:cNvSpPr/>
      </dsp:nvSpPr>
      <dsp:spPr>
        <a:xfrm>
          <a:off x="4920206" y="4344985"/>
          <a:ext cx="1270373" cy="84226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latin typeface="Montserrat" pitchFamily="2" charset="0"/>
            </a:rPr>
            <a:t>Elintarvike-työntekijöiden haastattelut, todistukset</a:t>
          </a:r>
        </a:p>
      </dsp:txBody>
      <dsp:txXfrm>
        <a:off x="4961322" y="4386101"/>
        <a:ext cx="1188141" cy="760035"/>
      </dsp:txXfrm>
    </dsp:sp>
    <dsp:sp modelId="{3F76E424-1FDD-4B8E-BA15-C497B42D0FFB}">
      <dsp:nvSpPr>
        <dsp:cNvPr id="0" name=""/>
        <dsp:cNvSpPr/>
      </dsp:nvSpPr>
      <dsp:spPr>
        <a:xfrm>
          <a:off x="2267859" y="323873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2641685" y="4797299"/>
              </a:moveTo>
              <a:arcTo wR="2404512" hR="2404512" stAng="5060360" swAng="151442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192EE-CECA-47A5-8F62-B4E4DAEEB680}">
      <dsp:nvSpPr>
        <dsp:cNvPr id="0" name=""/>
        <dsp:cNvSpPr/>
      </dsp:nvSpPr>
      <dsp:spPr>
        <a:xfrm>
          <a:off x="2302632" y="4344990"/>
          <a:ext cx="1553854" cy="84226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Kuulokojeen perushuolto ja käytön opetus</a:t>
          </a:r>
          <a:endParaRPr lang="fi-FI" sz="1200" kern="1200" dirty="0">
            <a:effectLst/>
            <a:latin typeface="Montserrat" pitchFamily="2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343748" y="4386106"/>
        <a:ext cx="1471622" cy="760035"/>
      </dsp:txXfrm>
    </dsp:sp>
    <dsp:sp modelId="{CEFA041F-BA43-4985-B813-F2D7A118B58A}">
      <dsp:nvSpPr>
        <dsp:cNvPr id="0" name=""/>
        <dsp:cNvSpPr/>
      </dsp:nvSpPr>
      <dsp:spPr>
        <a:xfrm>
          <a:off x="1641619" y="94445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857167" y="4245002"/>
              </a:moveTo>
              <a:arcTo wR="2404512" hR="2404512" stAng="7803276" swAng="121622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53A06-AF8D-4895-A774-C5B94B706A21}">
      <dsp:nvSpPr>
        <dsp:cNvPr id="0" name=""/>
        <dsp:cNvSpPr/>
      </dsp:nvSpPr>
      <dsp:spPr>
        <a:xfrm>
          <a:off x="809234" y="2370319"/>
          <a:ext cx="1971541" cy="131155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Terveys-tarkastukset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omaishoitajat, </a:t>
          </a:r>
          <a:r>
            <a:rPr lang="fi-FI" sz="110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työttömät, perhehoitajat</a:t>
          </a:r>
          <a:r>
            <a:rPr lang="fi-FI" sz="500" kern="1200" dirty="0">
              <a:effectLst/>
              <a:latin typeface="Montserrat" pitchFamily="2" charset="0"/>
              <a:ea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fi-FI" sz="700" kern="1200" dirty="0"/>
        </a:p>
      </dsp:txBody>
      <dsp:txXfrm>
        <a:off x="873259" y="2434344"/>
        <a:ext cx="1843491" cy="1183504"/>
      </dsp:txXfrm>
    </dsp:sp>
    <dsp:sp modelId="{1C759FC0-39E6-4557-A051-378C4FD0F67D}">
      <dsp:nvSpPr>
        <dsp:cNvPr id="0" name=""/>
        <dsp:cNvSpPr/>
      </dsp:nvSpPr>
      <dsp:spPr>
        <a:xfrm>
          <a:off x="1832974" y="-50325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20" y="2414396"/>
              </a:moveTo>
              <a:arcTo wR="2404512" hR="2404512" stAng="10785868" swAng="8778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CF3A2-CCA2-43C8-8BFC-F85F715C8DDD}">
      <dsp:nvSpPr>
        <dsp:cNvPr id="0" name=""/>
        <dsp:cNvSpPr/>
      </dsp:nvSpPr>
      <dsp:spPr>
        <a:xfrm>
          <a:off x="1531506" y="908071"/>
          <a:ext cx="1295796" cy="84226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latin typeface="Montserrat" pitchFamily="2" charset="0"/>
            </a:rPr>
            <a:t>Rokotukset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latin typeface="Montserrat" pitchFamily="2" charset="0"/>
            </a:rPr>
            <a:t>S</a:t>
          </a:r>
          <a:r>
            <a:rPr lang="fi-FI" sz="1200" kern="1200" dirty="0">
              <a:latin typeface="Montserrat" pitchFamily="2" charset="0"/>
            </a:rPr>
            <a:t>uunnitellut injektiot</a:t>
          </a:r>
          <a:endParaRPr lang="fi-FI" sz="1400" kern="1200" dirty="0">
            <a:latin typeface="Montserrat" pitchFamily="2" charset="0"/>
          </a:endParaRPr>
        </a:p>
      </dsp:txBody>
      <dsp:txXfrm>
        <a:off x="1572622" y="949187"/>
        <a:ext cx="1213564" cy="760035"/>
      </dsp:txXfrm>
    </dsp:sp>
    <dsp:sp modelId="{A943A55C-FE40-4105-B238-DF9C9545F915}">
      <dsp:nvSpPr>
        <dsp:cNvPr id="0" name=""/>
        <dsp:cNvSpPr/>
      </dsp:nvSpPr>
      <dsp:spPr>
        <a:xfrm>
          <a:off x="1671779" y="410980"/>
          <a:ext cx="4809024" cy="4809024"/>
        </a:xfrm>
        <a:custGeom>
          <a:avLst/>
          <a:gdLst/>
          <a:ahLst/>
          <a:cxnLst/>
          <a:rect l="0" t="0" r="0" b="0"/>
          <a:pathLst>
            <a:path>
              <a:moveTo>
                <a:pt x="946775" y="492267"/>
              </a:moveTo>
              <a:arcTo wR="2404512" hR="2404512" stAng="13960867" swAng="111754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BA688-73B1-4908-BC53-76A24A46CA32}" type="datetimeFigureOut">
              <a:rPr lang="fi-FI" smtClean="0"/>
              <a:t>11.1.2024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14F1-95C9-4F6D-A70E-19522564D7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78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9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30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0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898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1192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Slide">
  <p:cSld name="Default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85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798"/>
              <a:buFont typeface="Open Sans"/>
              <a:buNone/>
              <a:defRPr sz="8798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84136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Arial"/>
              <a:buChar char="•"/>
              <a:defRPr sz="55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5333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799"/>
              <a:buFont typeface="Arial"/>
              <a:buChar char="•"/>
              <a:defRPr sz="47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4825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99"/>
              <a:buFont typeface="Arial"/>
              <a:buChar char="•"/>
              <a:defRPr sz="39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13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Char char="•"/>
              <a:defRPr sz="35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/>
          <p:nvPr/>
        </p:nvSpPr>
        <p:spPr>
          <a:xfrm>
            <a:off x="11103925" y="319268"/>
            <a:ext cx="397809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 b="1" i="0" u="none" strike="noStrike" cap="none">
                <a:solidFill>
                  <a:srgbClr val="BEBEBE"/>
                </a:solidFill>
                <a:latin typeface="Open Sans"/>
                <a:ea typeface="Open Sans"/>
                <a:cs typeface="Open Sans"/>
                <a:sym typeface="Open Sans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 b="1" i="0" u="none" strike="noStrike" cap="none">
              <a:solidFill>
                <a:srgbClr val="BEBEB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313315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57170B-291D-8987-533F-387C5F3CA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79" y="294699"/>
            <a:ext cx="11348621" cy="549275"/>
          </a:xfrm>
        </p:spPr>
        <p:txBody>
          <a:bodyPr>
            <a:normAutofit fontScale="90000"/>
          </a:bodyPr>
          <a:lstStyle/>
          <a:p>
            <a:r>
              <a:rPr lang="fi-FI" dirty="0"/>
              <a:t>Aikuisneuvolan tämänhetkiset palvelusisällöt</a:t>
            </a:r>
          </a:p>
        </p:txBody>
      </p:sp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500762D6-4AC1-E52D-D1C0-ABADC352F7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8034616"/>
              </p:ext>
            </p:extLst>
          </p:nvPr>
        </p:nvGraphicFramePr>
        <p:xfrm>
          <a:off x="4331317" y="11807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B4A71889-66F1-E69A-D38D-A77C79FC8BD5}"/>
              </a:ext>
            </a:extLst>
          </p:cNvPr>
          <p:cNvSpPr txBox="1"/>
          <p:nvPr/>
        </p:nvSpPr>
        <p:spPr>
          <a:xfrm>
            <a:off x="843379" y="1044733"/>
            <a:ext cx="33024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Tarkoituksena on aikuisväestön terveyden ja hyvinvoinnin edistäminen sekä sairauksien ennaltaehkäiseminen ja varhainen tunnistaminen.</a:t>
            </a: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3AD19B83-0A59-24CC-6A39-5B45E69125C9}"/>
              </a:ext>
            </a:extLst>
          </p:cNvPr>
          <p:cNvSpPr/>
          <p:nvPr/>
        </p:nvSpPr>
        <p:spPr>
          <a:xfrm>
            <a:off x="1015507" y="3233692"/>
            <a:ext cx="2210540" cy="211968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Tarve lisätä omaehtoisia sähköisiä ja digitaalisia palveluja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786DCF6D-D6F8-9567-482D-BF82D66509D3}"/>
              </a:ext>
            </a:extLst>
          </p:cNvPr>
          <p:cNvSpPr/>
          <p:nvPr/>
        </p:nvSpPr>
        <p:spPr>
          <a:xfrm>
            <a:off x="3040601" y="4754144"/>
            <a:ext cx="2210540" cy="1538547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Yhdyspintoja laajasti eri palveluihin</a:t>
            </a:r>
          </a:p>
        </p:txBody>
      </p:sp>
    </p:spTree>
    <p:extLst>
      <p:ext uri="{BB962C8B-B14F-4D97-AF65-F5344CB8AC3E}">
        <p14:creationId xmlns:p14="http://schemas.microsoft.com/office/powerpoint/2010/main" val="359751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"/>
          <p:cNvSpPr/>
          <p:nvPr/>
        </p:nvSpPr>
        <p:spPr>
          <a:xfrm>
            <a:off x="8880896" y="1610100"/>
            <a:ext cx="2441457" cy="17947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863" tIns="121863" rIns="121863" bIns="121863" anchor="t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 dirty="0">
              <a:solidFill>
                <a:srgbClr val="FFFFFF"/>
              </a:solidFill>
              <a:highlight>
                <a:srgbClr val="1BC32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4"/>
          <p:cNvSpPr/>
          <p:nvPr/>
        </p:nvSpPr>
        <p:spPr>
          <a:xfrm>
            <a:off x="1745203" y="6025977"/>
            <a:ext cx="9622784" cy="7362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863" tIns="121863" rIns="121863" bIns="121863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"/>
          <p:cNvSpPr/>
          <p:nvPr/>
        </p:nvSpPr>
        <p:spPr>
          <a:xfrm>
            <a:off x="1696021" y="4446845"/>
            <a:ext cx="9665663" cy="6006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63" tIns="121863" rIns="121863" bIns="121863" anchor="t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4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"/>
          <p:cNvSpPr/>
          <p:nvPr/>
        </p:nvSpPr>
        <p:spPr>
          <a:xfrm>
            <a:off x="3456064" y="2528365"/>
            <a:ext cx="7870463" cy="940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863" tIns="121863" rIns="121863" bIns="121863" anchor="t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4"/>
          <p:cNvSpPr/>
          <p:nvPr/>
        </p:nvSpPr>
        <p:spPr>
          <a:xfrm>
            <a:off x="830313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4" name="Google Shape;204;p4"/>
          <p:cNvSpPr/>
          <p:nvPr/>
        </p:nvSpPr>
        <p:spPr>
          <a:xfrm>
            <a:off x="1710457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5" name="Google Shape;205;p4"/>
          <p:cNvSpPr/>
          <p:nvPr/>
        </p:nvSpPr>
        <p:spPr>
          <a:xfrm>
            <a:off x="2590601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6" name="Google Shape;206;p4"/>
          <p:cNvSpPr/>
          <p:nvPr/>
        </p:nvSpPr>
        <p:spPr>
          <a:xfrm>
            <a:off x="3470745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7" name="Google Shape;207;p4"/>
          <p:cNvSpPr/>
          <p:nvPr/>
        </p:nvSpPr>
        <p:spPr>
          <a:xfrm>
            <a:off x="4350889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8" name="Google Shape;208;p4"/>
          <p:cNvSpPr/>
          <p:nvPr/>
        </p:nvSpPr>
        <p:spPr>
          <a:xfrm>
            <a:off x="5231033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9" name="Google Shape;209;p4"/>
          <p:cNvSpPr/>
          <p:nvPr/>
        </p:nvSpPr>
        <p:spPr>
          <a:xfrm>
            <a:off x="6111177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0" name="Google Shape;210;p4"/>
          <p:cNvSpPr/>
          <p:nvPr/>
        </p:nvSpPr>
        <p:spPr>
          <a:xfrm>
            <a:off x="6991321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1" name="Google Shape;211;p4"/>
          <p:cNvSpPr/>
          <p:nvPr/>
        </p:nvSpPr>
        <p:spPr>
          <a:xfrm>
            <a:off x="7871465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2" name="Google Shape;212;p4"/>
          <p:cNvSpPr/>
          <p:nvPr/>
        </p:nvSpPr>
        <p:spPr>
          <a:xfrm>
            <a:off x="8751609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3" name="Google Shape;213;p4"/>
          <p:cNvSpPr/>
          <p:nvPr/>
        </p:nvSpPr>
        <p:spPr>
          <a:xfrm>
            <a:off x="9631753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Google Shape;214;p4"/>
          <p:cNvSpPr/>
          <p:nvPr/>
        </p:nvSpPr>
        <p:spPr>
          <a:xfrm>
            <a:off x="10511897" y="3798081"/>
            <a:ext cx="849787" cy="60064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1975" tIns="121863" rIns="71975" bIns="12186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16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Google Shape;215;p4"/>
          <p:cNvSpPr/>
          <p:nvPr/>
        </p:nvSpPr>
        <p:spPr>
          <a:xfrm>
            <a:off x="905950" y="2868466"/>
            <a:ext cx="2251055" cy="6006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863" tIns="121863" rIns="121863" bIns="121863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6" name="Google Shape;216;p4"/>
          <p:cNvCxnSpPr>
            <a:cxnSpLocks/>
          </p:cNvCxnSpPr>
          <p:nvPr/>
        </p:nvCxnSpPr>
        <p:spPr>
          <a:xfrm>
            <a:off x="885078" y="2144473"/>
            <a:ext cx="0" cy="143055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7" name="Google Shape;217;p4"/>
          <p:cNvSpPr/>
          <p:nvPr/>
        </p:nvSpPr>
        <p:spPr>
          <a:xfrm>
            <a:off x="772327" y="3821682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4"/>
          <p:cNvSpPr/>
          <p:nvPr/>
        </p:nvSpPr>
        <p:spPr>
          <a:xfrm rot="10800000" flipH="1">
            <a:off x="871377" y="1901311"/>
            <a:ext cx="412526" cy="262846"/>
          </a:xfrm>
          <a:custGeom>
            <a:avLst/>
            <a:gdLst/>
            <a:ahLst/>
            <a:cxnLst/>
            <a:rect l="l" t="t" r="r" b="b"/>
            <a:pathLst>
              <a:path w="825052" h="525692" extrusionOk="0">
                <a:moveTo>
                  <a:pt x="509934" y="262846"/>
                </a:moveTo>
                <a:lnTo>
                  <a:pt x="825052" y="0"/>
                </a:lnTo>
                <a:lnTo>
                  <a:pt x="509934" y="0"/>
                </a:lnTo>
                <a:close/>
                <a:moveTo>
                  <a:pt x="509934" y="525692"/>
                </a:moveTo>
                <a:lnTo>
                  <a:pt x="825052" y="525692"/>
                </a:lnTo>
                <a:lnTo>
                  <a:pt x="509934" y="262846"/>
                </a:lnTo>
                <a:close/>
                <a:moveTo>
                  <a:pt x="0" y="525692"/>
                </a:moveTo>
                <a:lnTo>
                  <a:pt x="509467" y="525692"/>
                </a:lnTo>
                <a:lnTo>
                  <a:pt x="5094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63" tIns="121863" rIns="121863" bIns="121863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9" name="Google Shape;219;p4"/>
          <p:cNvCxnSpPr>
            <a:cxnSpLocks/>
            <a:endCxn id="220" idx="0"/>
          </p:cNvCxnSpPr>
          <p:nvPr/>
        </p:nvCxnSpPr>
        <p:spPr>
          <a:xfrm>
            <a:off x="4498274" y="1781969"/>
            <a:ext cx="14680" cy="1981559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0" name="Google Shape;220;p4"/>
          <p:cNvSpPr/>
          <p:nvPr/>
        </p:nvSpPr>
        <p:spPr>
          <a:xfrm>
            <a:off x="4385523" y="3763528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 dirty="0">
              <a:solidFill>
                <a:srgbClr val="FFFF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"/>
          <p:cNvSpPr/>
          <p:nvPr/>
        </p:nvSpPr>
        <p:spPr>
          <a:xfrm rot="10800000" flipH="1">
            <a:off x="4487751" y="1543760"/>
            <a:ext cx="412526" cy="262846"/>
          </a:xfrm>
          <a:custGeom>
            <a:avLst/>
            <a:gdLst/>
            <a:ahLst/>
            <a:cxnLst/>
            <a:rect l="l" t="t" r="r" b="b"/>
            <a:pathLst>
              <a:path w="825052" h="525692" extrusionOk="0">
                <a:moveTo>
                  <a:pt x="509934" y="262846"/>
                </a:moveTo>
                <a:lnTo>
                  <a:pt x="825052" y="0"/>
                </a:lnTo>
                <a:lnTo>
                  <a:pt x="509934" y="0"/>
                </a:lnTo>
                <a:close/>
                <a:moveTo>
                  <a:pt x="509934" y="525692"/>
                </a:moveTo>
                <a:lnTo>
                  <a:pt x="825052" y="525692"/>
                </a:lnTo>
                <a:lnTo>
                  <a:pt x="509934" y="262846"/>
                </a:lnTo>
                <a:close/>
                <a:moveTo>
                  <a:pt x="0" y="525692"/>
                </a:moveTo>
                <a:lnTo>
                  <a:pt x="509467" y="525692"/>
                </a:lnTo>
                <a:lnTo>
                  <a:pt x="5094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5"/>
            </a:solidFill>
          </a:ln>
        </p:spPr>
        <p:txBody>
          <a:bodyPr spcFirstLastPara="1" wrap="square" lIns="121863" tIns="121863" rIns="121863" bIns="121863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8" name="Google Shape;228;p4"/>
          <p:cNvCxnSpPr>
            <a:cxnSpLocks/>
          </p:cNvCxnSpPr>
          <p:nvPr/>
        </p:nvCxnSpPr>
        <p:spPr>
          <a:xfrm>
            <a:off x="9636030" y="1266585"/>
            <a:ext cx="0" cy="762043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0" name="Google Shape;230;p4"/>
          <p:cNvSpPr/>
          <p:nvPr/>
        </p:nvSpPr>
        <p:spPr>
          <a:xfrm rot="10800000" flipH="1">
            <a:off x="9623918" y="1003507"/>
            <a:ext cx="412526" cy="262846"/>
          </a:xfrm>
          <a:custGeom>
            <a:avLst/>
            <a:gdLst/>
            <a:ahLst/>
            <a:cxnLst/>
            <a:rect l="l" t="t" r="r" b="b"/>
            <a:pathLst>
              <a:path w="825052" h="525692" extrusionOk="0">
                <a:moveTo>
                  <a:pt x="509932" y="262846"/>
                </a:moveTo>
                <a:lnTo>
                  <a:pt x="825052" y="0"/>
                </a:lnTo>
                <a:lnTo>
                  <a:pt x="509932" y="0"/>
                </a:lnTo>
                <a:close/>
                <a:moveTo>
                  <a:pt x="509932" y="525692"/>
                </a:moveTo>
                <a:lnTo>
                  <a:pt x="825052" y="525692"/>
                </a:lnTo>
                <a:lnTo>
                  <a:pt x="509932" y="262846"/>
                </a:lnTo>
                <a:close/>
                <a:moveTo>
                  <a:pt x="0" y="525692"/>
                </a:moveTo>
                <a:lnTo>
                  <a:pt x="509466" y="525692"/>
                </a:lnTo>
                <a:lnTo>
                  <a:pt x="50946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3" tIns="121863" rIns="121863" bIns="121863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4"/>
          <p:cNvSpPr txBox="1"/>
          <p:nvPr/>
        </p:nvSpPr>
        <p:spPr>
          <a:xfrm>
            <a:off x="659899" y="230250"/>
            <a:ext cx="10902555" cy="553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3300" b="1" kern="0" dirty="0">
                <a:solidFill>
                  <a:srgbClr val="000000"/>
                </a:solidFill>
                <a:latin typeface="Montserrat" pitchFamily="2" charset="0"/>
                <a:cs typeface="Arial"/>
                <a:sym typeface="Open Sans"/>
              </a:rPr>
              <a:t>AIKUISNEUVOLATOIMINNAN KEHITTÄMINEN</a:t>
            </a:r>
            <a:endParaRPr sz="700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33" name="Google Shape;233;p4"/>
          <p:cNvSpPr txBox="1"/>
          <p:nvPr/>
        </p:nvSpPr>
        <p:spPr>
          <a:xfrm>
            <a:off x="1059684" y="3967518"/>
            <a:ext cx="377668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01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4" name="Google Shape;234;p4"/>
          <p:cNvSpPr txBox="1"/>
          <p:nvPr/>
        </p:nvSpPr>
        <p:spPr>
          <a:xfrm>
            <a:off x="1929505" y="3967518"/>
            <a:ext cx="410529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02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5" name="Google Shape;235;p4"/>
          <p:cNvSpPr txBox="1"/>
          <p:nvPr/>
        </p:nvSpPr>
        <p:spPr>
          <a:xfrm>
            <a:off x="2795317" y="3967518"/>
            <a:ext cx="451406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03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6" name="Google Shape;236;p4"/>
          <p:cNvSpPr txBox="1"/>
          <p:nvPr/>
        </p:nvSpPr>
        <p:spPr>
          <a:xfrm>
            <a:off x="3690177" y="3967518"/>
            <a:ext cx="411331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04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7" name="Google Shape;237;p4"/>
          <p:cNvSpPr txBox="1"/>
          <p:nvPr/>
        </p:nvSpPr>
        <p:spPr>
          <a:xfrm>
            <a:off x="4534941" y="3967518"/>
            <a:ext cx="471444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05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8" name="Google Shape;238;p4"/>
          <p:cNvSpPr txBox="1"/>
          <p:nvPr/>
        </p:nvSpPr>
        <p:spPr>
          <a:xfrm>
            <a:off x="5457557" y="3967518"/>
            <a:ext cx="387286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06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9" name="Google Shape;239;p4"/>
          <p:cNvSpPr txBox="1"/>
          <p:nvPr/>
        </p:nvSpPr>
        <p:spPr>
          <a:xfrm>
            <a:off x="6369751" y="3967518"/>
            <a:ext cx="323967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07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0" name="Google Shape;240;p4"/>
          <p:cNvSpPr txBox="1"/>
          <p:nvPr/>
        </p:nvSpPr>
        <p:spPr>
          <a:xfrm>
            <a:off x="7193782" y="3967518"/>
            <a:ext cx="436979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08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1" name="Google Shape;241;p4"/>
          <p:cNvSpPr txBox="1"/>
          <p:nvPr/>
        </p:nvSpPr>
        <p:spPr>
          <a:xfrm>
            <a:off x="8093258" y="3967518"/>
            <a:ext cx="410530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09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2" name="Google Shape;242;p4"/>
          <p:cNvSpPr txBox="1"/>
          <p:nvPr/>
        </p:nvSpPr>
        <p:spPr>
          <a:xfrm>
            <a:off x="8969386" y="3967518"/>
            <a:ext cx="419346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10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3" name="Google Shape;243;p4"/>
          <p:cNvSpPr txBox="1"/>
          <p:nvPr/>
        </p:nvSpPr>
        <p:spPr>
          <a:xfrm>
            <a:off x="9830181" y="3967518"/>
            <a:ext cx="447399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11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4" name="Google Shape;244;p4"/>
          <p:cNvSpPr txBox="1"/>
          <p:nvPr/>
        </p:nvSpPr>
        <p:spPr>
          <a:xfrm>
            <a:off x="10725191" y="3967518"/>
            <a:ext cx="432972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 defTabSz="457200">
              <a:buClr>
                <a:srgbClr val="000000"/>
              </a:buClr>
            </a:pPr>
            <a:r>
              <a:rPr lang="en-GB" sz="1400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12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5" name="Google Shape;245;p4"/>
          <p:cNvSpPr txBox="1"/>
          <p:nvPr/>
        </p:nvSpPr>
        <p:spPr>
          <a:xfrm>
            <a:off x="989573" y="2852611"/>
            <a:ext cx="2167432" cy="293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100" kern="0" dirty="0" err="1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Ohjausryhmä</a:t>
            </a:r>
            <a:r>
              <a:rPr lang="en-GB" sz="1100" kern="0" dirty="0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, </a:t>
            </a:r>
            <a:r>
              <a:rPr lang="en-GB" sz="1100" kern="0" dirty="0" err="1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taustaselvitys</a:t>
            </a:r>
            <a:endParaRPr sz="600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46" name="Google Shape;246;p4"/>
          <p:cNvSpPr txBox="1"/>
          <p:nvPr/>
        </p:nvSpPr>
        <p:spPr>
          <a:xfrm>
            <a:off x="4582289" y="2571292"/>
            <a:ext cx="6575874" cy="855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Koordinaatio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vaihtui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 (04/2023)</a:t>
            </a:r>
          </a:p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TEAMS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yhteinen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alusta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läpinäkyvään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tiedonkulkuun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(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ylläpito-oikeudet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johdolla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)</a:t>
            </a:r>
          </a:p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Yhtenäistämistyön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priorisointi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(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Innoduel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ammattilaiset</a:t>
            </a:r>
            <a:r>
              <a:rPr lang="en-GB" sz="1200" kern="0" dirty="0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 &amp; </a:t>
            </a:r>
            <a:r>
              <a:rPr lang="en-GB" sz="1200" kern="0" dirty="0" err="1">
                <a:solidFill>
                  <a:srgbClr val="FFFFFF"/>
                </a:solidFill>
                <a:latin typeface="Montserrat" pitchFamily="2" charset="0"/>
                <a:cs typeface="Arial"/>
                <a:sym typeface="Lato Light"/>
              </a:rPr>
              <a:t>johto</a:t>
            </a:r>
            <a:r>
              <a:rPr lang="en-GB" sz="1200" kern="0" dirty="0">
                <a:solidFill>
                  <a:srgbClr val="FFFFFF"/>
                </a:solidFill>
                <a:latin typeface="Lato Light"/>
                <a:cs typeface="Arial"/>
                <a:sym typeface="Lato Light"/>
              </a:rPr>
              <a:t>)</a:t>
            </a:r>
            <a:endParaRPr sz="7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7" name="Google Shape;247;p4"/>
          <p:cNvSpPr txBox="1"/>
          <p:nvPr/>
        </p:nvSpPr>
        <p:spPr>
          <a:xfrm>
            <a:off x="9053573" y="1666585"/>
            <a:ext cx="2141812" cy="78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100" b="1" kern="0" dirty="0" err="1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Miten</a:t>
            </a:r>
            <a:r>
              <a:rPr lang="en-GB" sz="1100" b="1" kern="0" dirty="0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 </a:t>
            </a:r>
            <a:r>
              <a:rPr lang="en-GB" sz="1100" b="1" kern="0" dirty="0" err="1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turvataan</a:t>
            </a:r>
            <a:r>
              <a:rPr lang="en-GB" sz="1100" b="1" kern="0" dirty="0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 </a:t>
            </a:r>
            <a:r>
              <a:rPr lang="en-GB" sz="1100" b="1" kern="0" dirty="0" err="1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kehittämistyön</a:t>
            </a:r>
            <a:r>
              <a:rPr lang="en-GB" sz="1100" b="1" kern="0" dirty="0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 </a:t>
            </a:r>
            <a:r>
              <a:rPr lang="en-GB" sz="1100" b="1" kern="0" dirty="0" err="1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jatkuvuus</a:t>
            </a:r>
            <a:r>
              <a:rPr lang="en-GB" sz="1100" b="1" kern="0" dirty="0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?</a:t>
            </a:r>
          </a:p>
          <a:p>
            <a:pPr algn="r"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100" b="1" kern="0" dirty="0" err="1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Ohjausryhmä</a:t>
            </a:r>
            <a:r>
              <a:rPr lang="en-GB" sz="1100" b="1" kern="0" dirty="0">
                <a:solidFill>
                  <a:schemeClr val="bg1"/>
                </a:solidFill>
                <a:latin typeface="Montserrat" pitchFamily="2" charset="0"/>
                <a:ea typeface="Lato Light"/>
                <a:cs typeface="Lato Light"/>
                <a:sym typeface="Lato Light"/>
              </a:rPr>
              <a:t> 27.11.2023</a:t>
            </a:r>
            <a:endParaRPr sz="600" b="1" kern="0" dirty="0">
              <a:solidFill>
                <a:schemeClr val="bg1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48" name="Google Shape;248;p4"/>
          <p:cNvSpPr txBox="1"/>
          <p:nvPr/>
        </p:nvSpPr>
        <p:spPr>
          <a:xfrm>
            <a:off x="2134768" y="6025513"/>
            <a:ext cx="9116189" cy="67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Kansalaisen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sähköinen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ajanvaraus</a:t>
            </a:r>
            <a:endParaRPr lang="en-GB" sz="1400" b="1" kern="0" dirty="0">
              <a:solidFill>
                <a:srgbClr val="FFFFFF"/>
              </a:solidFill>
              <a:latin typeface="Montserrat" pitchFamily="2" charset="0"/>
              <a:ea typeface="Open Sans"/>
              <a:cs typeface="Open Sans"/>
              <a:sym typeface="Open Sans"/>
            </a:endParaRPr>
          </a:p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OmaOlo</a:t>
            </a:r>
            <a:endParaRPr sz="800" b="1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49" name="Google Shape;249;p4"/>
          <p:cNvSpPr txBox="1"/>
          <p:nvPr/>
        </p:nvSpPr>
        <p:spPr>
          <a:xfrm>
            <a:off x="2134768" y="4584354"/>
            <a:ext cx="7547579" cy="261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  <a:effectLst/>
                <a:latin typeface="Montserrat" pitchFamily="2" charset="0"/>
                <a:ea typeface="Times New Roman" panose="02020603050405020304" pitchFamily="18" charset="0"/>
              </a:rPr>
              <a:t>Työttömien terveystarkastukset </a:t>
            </a:r>
          </a:p>
        </p:txBody>
      </p:sp>
      <p:sp>
        <p:nvSpPr>
          <p:cNvPr id="250" name="Google Shape;250;p4"/>
          <p:cNvSpPr txBox="1"/>
          <p:nvPr/>
        </p:nvSpPr>
        <p:spPr>
          <a:xfrm>
            <a:off x="1283903" y="1901311"/>
            <a:ext cx="2316867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defTabSz="457200">
              <a:buClr>
                <a:srgbClr val="000000"/>
              </a:buClr>
            </a:pPr>
            <a:r>
              <a:rPr lang="en-GB" sz="1600" b="1" kern="0" dirty="0">
                <a:solidFill>
                  <a:srgbClr val="000000"/>
                </a:solidFill>
                <a:latin typeface="Montserrat" pitchFamily="2" charset="0"/>
                <a:cs typeface="Arial"/>
                <a:sym typeface="Open Sans"/>
              </a:rPr>
              <a:t>TAUSTASELVITYS</a:t>
            </a:r>
            <a:endParaRPr sz="700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52" name="Google Shape;252;p4"/>
          <p:cNvSpPr txBox="1"/>
          <p:nvPr/>
        </p:nvSpPr>
        <p:spPr>
          <a:xfrm>
            <a:off x="4933266" y="1699766"/>
            <a:ext cx="384085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defTabSz="457200">
              <a:buClr>
                <a:srgbClr val="000000"/>
              </a:buClr>
            </a:pPr>
            <a:r>
              <a:rPr lang="en-GB" sz="1600" b="1" kern="0" dirty="0">
                <a:solidFill>
                  <a:srgbClr val="000000"/>
                </a:solidFill>
                <a:latin typeface="Montserrat" pitchFamily="2" charset="0"/>
                <a:cs typeface="Arial"/>
                <a:sym typeface="Open Sans"/>
              </a:rPr>
              <a:t>TOIMINTOJEN YHTENÄISTÄMINEN</a:t>
            </a:r>
            <a:endParaRPr sz="700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53" name="Google Shape;253;p4"/>
          <p:cNvSpPr txBox="1"/>
          <p:nvPr/>
        </p:nvSpPr>
        <p:spPr>
          <a:xfrm>
            <a:off x="4963331" y="2047495"/>
            <a:ext cx="3076457" cy="384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defTabSz="457200">
              <a:buClr>
                <a:srgbClr val="000000"/>
              </a:buClr>
            </a:pPr>
            <a:r>
              <a:rPr lang="en-GB" sz="1100" b="1" kern="0" dirty="0" err="1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Aikuisneuvolatoimijoiden</a:t>
            </a:r>
            <a:r>
              <a:rPr lang="en-GB" sz="1100" b="1" kern="0" dirty="0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 </a:t>
            </a:r>
            <a:r>
              <a:rPr lang="en-GB" sz="1100" b="1" kern="0" dirty="0" err="1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työpajat</a:t>
            </a:r>
            <a:endParaRPr lang="en-GB" sz="1100" b="1" kern="0" dirty="0">
              <a:solidFill>
                <a:srgbClr val="8B8B8B"/>
              </a:solidFill>
              <a:latin typeface="Montserrat" pitchFamily="2" charset="0"/>
              <a:cs typeface="Arial"/>
              <a:sym typeface="Open Sans"/>
            </a:endParaRPr>
          </a:p>
          <a:p>
            <a:pPr defTabSz="457200">
              <a:buClr>
                <a:srgbClr val="000000"/>
              </a:buClr>
            </a:pPr>
            <a:r>
              <a:rPr lang="en-GB" sz="1100" b="1" kern="0" dirty="0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23.5., 29.8., 12.9., 24.10. </a:t>
            </a:r>
            <a:r>
              <a:rPr lang="en-GB" sz="1100" b="1" kern="0" dirty="0" err="1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ja</a:t>
            </a:r>
            <a:r>
              <a:rPr lang="en-GB" sz="1100" b="1" kern="0" dirty="0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 10.11</a:t>
            </a:r>
            <a:r>
              <a:rPr lang="en-GB" sz="900" b="1" kern="0" dirty="0">
                <a:solidFill>
                  <a:srgbClr val="8B8B8B"/>
                </a:solidFill>
                <a:latin typeface="Montserrat" pitchFamily="2" charset="0"/>
                <a:cs typeface="Arial"/>
                <a:sym typeface="Open Sans"/>
              </a:rPr>
              <a:t>.</a:t>
            </a:r>
            <a:endParaRPr sz="700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58" name="Google Shape;258;p4"/>
          <p:cNvSpPr txBox="1"/>
          <p:nvPr/>
        </p:nvSpPr>
        <p:spPr>
          <a:xfrm>
            <a:off x="10016741" y="1001574"/>
            <a:ext cx="1517847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 defTabSz="457200">
              <a:buClr>
                <a:srgbClr val="000000"/>
              </a:buClr>
            </a:pPr>
            <a:r>
              <a:rPr lang="en-GB" sz="1600" b="1" kern="0" dirty="0">
                <a:solidFill>
                  <a:srgbClr val="000000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JATKUVUUS</a:t>
            </a:r>
            <a:endParaRPr sz="700" kern="0" dirty="0">
              <a:solidFill>
                <a:srgbClr val="000000"/>
              </a:solidFill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259" name="Google Shape;259;p4"/>
          <p:cNvSpPr txBox="1"/>
          <p:nvPr/>
        </p:nvSpPr>
        <p:spPr>
          <a:xfrm>
            <a:off x="9585859" y="1370727"/>
            <a:ext cx="1802398" cy="20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 defTabSz="457200">
              <a:buClr>
                <a:srgbClr val="000000"/>
              </a:buClr>
            </a:pPr>
            <a:r>
              <a:rPr lang="en-GB" sz="1000" b="1" kern="0" dirty="0">
                <a:latin typeface="Montserrat" pitchFamily="2" charset="0"/>
                <a:ea typeface="Open Sans"/>
                <a:cs typeface="Open Sans"/>
                <a:sym typeface="Open Sans"/>
              </a:rPr>
              <a:t>2.11. PÄÄTÖSSEMINAARI</a:t>
            </a:r>
            <a:endParaRPr sz="800" kern="0" dirty="0">
              <a:latin typeface="Montserrat" pitchFamily="2" charset="0"/>
              <a:cs typeface="Arial"/>
              <a:sym typeface="Arial"/>
            </a:endParaRPr>
          </a:p>
        </p:txBody>
      </p:sp>
      <p:sp>
        <p:nvSpPr>
          <p:cNvPr id="3" name="Google Shape;200;p4">
            <a:extLst>
              <a:ext uri="{FF2B5EF4-FFF2-40B4-BE49-F238E27FC236}">
                <a16:creationId xmlns:a16="http://schemas.microsoft.com/office/drawing/2014/main" id="{50E22D91-77B1-F9A3-7821-29C84DF3B37A}"/>
              </a:ext>
            </a:extLst>
          </p:cNvPr>
          <p:cNvSpPr/>
          <p:nvPr/>
        </p:nvSpPr>
        <p:spPr>
          <a:xfrm>
            <a:off x="3897298" y="5109852"/>
            <a:ext cx="7469688" cy="4116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863" tIns="121863" rIns="121863" bIns="121863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48;p4">
            <a:extLst>
              <a:ext uri="{FF2B5EF4-FFF2-40B4-BE49-F238E27FC236}">
                <a16:creationId xmlns:a16="http://schemas.microsoft.com/office/drawing/2014/main" id="{E16FDF67-9114-FCAA-D9D6-A755C21690E0}"/>
              </a:ext>
            </a:extLst>
          </p:cNvPr>
          <p:cNvSpPr txBox="1"/>
          <p:nvPr/>
        </p:nvSpPr>
        <p:spPr>
          <a:xfrm>
            <a:off x="4338136" y="5134783"/>
            <a:ext cx="6857249" cy="3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Omaishoitajien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hyvinvointi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-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ja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terveystarkastus</a:t>
            </a:r>
            <a:endParaRPr lang="en-GB" sz="1400" b="1" kern="0" dirty="0">
              <a:solidFill>
                <a:srgbClr val="FFFFFF"/>
              </a:solidFill>
              <a:latin typeface="Montserrat" pitchFamily="2" charset="0"/>
              <a:ea typeface="Open Sans"/>
              <a:cs typeface="Open Sans"/>
              <a:sym typeface="Open Sans"/>
            </a:endParaRPr>
          </a:p>
        </p:txBody>
      </p:sp>
      <p:sp>
        <p:nvSpPr>
          <p:cNvPr id="2" name="Google Shape;220;p4">
            <a:extLst>
              <a:ext uri="{FF2B5EF4-FFF2-40B4-BE49-F238E27FC236}">
                <a16:creationId xmlns:a16="http://schemas.microsoft.com/office/drawing/2014/main" id="{4947D5DA-1625-DEFC-E170-14C257CC5426}"/>
              </a:ext>
            </a:extLst>
          </p:cNvPr>
          <p:cNvSpPr/>
          <p:nvPr/>
        </p:nvSpPr>
        <p:spPr>
          <a:xfrm>
            <a:off x="1745203" y="3807988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 dirty="0">
              <a:solidFill>
                <a:srgbClr val="FFFF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20;p4">
            <a:extLst>
              <a:ext uri="{FF2B5EF4-FFF2-40B4-BE49-F238E27FC236}">
                <a16:creationId xmlns:a16="http://schemas.microsoft.com/office/drawing/2014/main" id="{04F8BF36-73DE-BB63-BBBA-764D545927B8}"/>
              </a:ext>
            </a:extLst>
          </p:cNvPr>
          <p:cNvSpPr/>
          <p:nvPr/>
        </p:nvSpPr>
        <p:spPr>
          <a:xfrm>
            <a:off x="7024123" y="3810437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 dirty="0">
              <a:solidFill>
                <a:srgbClr val="FFFF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220;p4">
            <a:extLst>
              <a:ext uri="{FF2B5EF4-FFF2-40B4-BE49-F238E27FC236}">
                <a16:creationId xmlns:a16="http://schemas.microsoft.com/office/drawing/2014/main" id="{15A6ABAF-AC9B-0EF1-8953-1D2592B79494}"/>
              </a:ext>
            </a:extLst>
          </p:cNvPr>
          <p:cNvSpPr/>
          <p:nvPr/>
        </p:nvSpPr>
        <p:spPr>
          <a:xfrm>
            <a:off x="7958357" y="3800578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 dirty="0">
              <a:solidFill>
                <a:srgbClr val="FFFF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220;p4">
            <a:extLst>
              <a:ext uri="{FF2B5EF4-FFF2-40B4-BE49-F238E27FC236}">
                <a16:creationId xmlns:a16="http://schemas.microsoft.com/office/drawing/2014/main" id="{A8C13EC7-1D08-F27E-6AD0-F9CB84397D00}"/>
              </a:ext>
            </a:extLst>
          </p:cNvPr>
          <p:cNvSpPr/>
          <p:nvPr/>
        </p:nvSpPr>
        <p:spPr>
          <a:xfrm>
            <a:off x="8798712" y="3818964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 dirty="0">
              <a:solidFill>
                <a:srgbClr val="FFFF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220;p4">
            <a:extLst>
              <a:ext uri="{FF2B5EF4-FFF2-40B4-BE49-F238E27FC236}">
                <a16:creationId xmlns:a16="http://schemas.microsoft.com/office/drawing/2014/main" id="{5DAFE810-084C-B93C-5FFE-2AD37ADE6263}"/>
              </a:ext>
            </a:extLst>
          </p:cNvPr>
          <p:cNvSpPr/>
          <p:nvPr/>
        </p:nvSpPr>
        <p:spPr>
          <a:xfrm>
            <a:off x="9682348" y="3818964"/>
            <a:ext cx="254861" cy="254861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3" tIns="60913" rIns="121863" bIns="60913" anchor="ctr" anchorCtr="0">
            <a:noAutofit/>
          </a:bodyPr>
          <a:lstStyle/>
          <a:p>
            <a:pPr algn="ctr" defTabSz="457200">
              <a:buClr>
                <a:srgbClr val="000000"/>
              </a:buClr>
            </a:pPr>
            <a:endParaRPr sz="3999" kern="0" dirty="0">
              <a:solidFill>
                <a:srgbClr val="FFFF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200;p4">
            <a:extLst>
              <a:ext uri="{FF2B5EF4-FFF2-40B4-BE49-F238E27FC236}">
                <a16:creationId xmlns:a16="http://schemas.microsoft.com/office/drawing/2014/main" id="{5D79402B-CFBB-E6B0-CAEA-252ADA21A4D7}"/>
              </a:ext>
            </a:extLst>
          </p:cNvPr>
          <p:cNvSpPr/>
          <p:nvPr/>
        </p:nvSpPr>
        <p:spPr>
          <a:xfrm>
            <a:off x="3525968" y="5585320"/>
            <a:ext cx="7835715" cy="411671"/>
          </a:xfrm>
          <a:prstGeom prst="rect">
            <a:avLst/>
          </a:prstGeom>
          <a:solidFill>
            <a:schemeClr val="accent5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121863" tIns="121863" rIns="121863" bIns="121863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20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248;p4">
            <a:extLst>
              <a:ext uri="{FF2B5EF4-FFF2-40B4-BE49-F238E27FC236}">
                <a16:creationId xmlns:a16="http://schemas.microsoft.com/office/drawing/2014/main" id="{1FB075C5-AE8E-674C-5826-7A73961C0C69}"/>
              </a:ext>
            </a:extLst>
          </p:cNvPr>
          <p:cNvSpPr txBox="1"/>
          <p:nvPr/>
        </p:nvSpPr>
        <p:spPr>
          <a:xfrm>
            <a:off x="3690177" y="5591415"/>
            <a:ext cx="7469688" cy="3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defTabSz="457200">
              <a:lnSpc>
                <a:spcPct val="145833"/>
              </a:lnSpc>
              <a:buClr>
                <a:srgbClr val="FFFFFF"/>
              </a:buClr>
              <a:buSzPts val="2400"/>
            </a:pP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Elintapaohjaus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ja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yhdyspintasopimus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ja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Hyte</a:t>
            </a:r>
            <a:r>
              <a:rPr lang="en-GB" sz="1400" b="1" kern="0" dirty="0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 –</a:t>
            </a:r>
            <a:r>
              <a:rPr lang="en-GB" sz="1400" b="1" kern="0" dirty="0" err="1">
                <a:solidFill>
                  <a:srgbClr val="FFFFFF"/>
                </a:solidFill>
                <a:latin typeface="Montserrat" pitchFamily="2" charset="0"/>
                <a:ea typeface="Open Sans"/>
                <a:cs typeface="Open Sans"/>
                <a:sym typeface="Open Sans"/>
              </a:rPr>
              <a:t>palvelukonsepti</a:t>
            </a:r>
            <a:endParaRPr lang="en-GB" sz="1400" b="1" kern="0" dirty="0">
              <a:solidFill>
                <a:srgbClr val="FFFFFF"/>
              </a:solidFill>
              <a:latin typeface="Montserrat" pitchFamily="2" charset="0"/>
              <a:ea typeface="Open Sans"/>
              <a:cs typeface="Open Sans"/>
              <a:sym typeface="Open Sans"/>
            </a:endParaRPr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3572C290-A148-94A3-8DD2-97D2994B4240}"/>
              </a:ext>
            </a:extLst>
          </p:cNvPr>
          <p:cNvSpPr/>
          <p:nvPr/>
        </p:nvSpPr>
        <p:spPr>
          <a:xfrm>
            <a:off x="9937209" y="5653633"/>
            <a:ext cx="1905193" cy="89690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latin typeface="Montserrat" pitchFamily="2" charset="0"/>
              </a:rPr>
              <a:t>Nämä esimerkkejä yhdyspinnoilla tehtävästä kehittämistyöstä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T - Color 01 - Light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5DC2DA"/>
      </a:accent1>
      <a:accent2>
        <a:srgbClr val="54A2C8"/>
      </a:accent2>
      <a:accent3>
        <a:srgbClr val="507FBB"/>
      </a:accent3>
      <a:accent4>
        <a:srgbClr val="544B92"/>
      </a:accent4>
      <a:accent5>
        <a:srgbClr val="232836"/>
      </a:accent5>
      <a:accent6>
        <a:srgbClr val="C4C8CE"/>
      </a:accent6>
      <a:hlink>
        <a:srgbClr val="F33B48"/>
      </a:hlink>
      <a:folHlink>
        <a:srgbClr val="FF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2281f5-0e0a-42d7-acb5-914712839421">
      <Terms xmlns="http://schemas.microsoft.com/office/infopath/2007/PartnerControls"/>
    </lcf76f155ced4ddcb4097134ff3c332f>
    <TaxCatchAll xmlns="c87c56ee-b3ca-4caa-b647-d6e05b0f467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CEDFEF2F2404AB625894E7C8DAC7E" ma:contentTypeVersion="18" ma:contentTypeDescription="Create a new document." ma:contentTypeScope="" ma:versionID="754176915c64649ea3d27c74e5f9b3cf">
  <xsd:schema xmlns:xsd="http://www.w3.org/2001/XMLSchema" xmlns:xs="http://www.w3.org/2001/XMLSchema" xmlns:p="http://schemas.microsoft.com/office/2006/metadata/properties" xmlns:ns2="692281f5-0e0a-42d7-acb5-914712839421" xmlns:ns3="c87c56ee-b3ca-4caa-b647-d6e05b0f467a" targetNamespace="http://schemas.microsoft.com/office/2006/metadata/properties" ma:root="true" ma:fieldsID="6c3304513fd357877834f8404bb38ff9" ns2:_="" ns3:_="">
    <xsd:import namespace="692281f5-0e0a-42d7-acb5-914712839421"/>
    <xsd:import namespace="c87c56ee-b3ca-4caa-b647-d6e05b0f46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281f5-0e0a-42d7-acb5-914712839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512d4ec-1b9f-41fe-b51c-c8b502c4e5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c56ee-b3ca-4caa-b647-d6e05b0f46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fd0cbda-fde9-419b-b052-34958aed2300}" ma:internalName="TaxCatchAll" ma:showField="CatchAllData" ma:web="c87c56ee-b3ca-4caa-b647-d6e05b0f46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3F2841-7D9C-464E-8DC8-72DA7CA012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1219B3-0AF7-4C79-BC86-DF1FE141D59E}">
  <ds:schemaRefs>
    <ds:schemaRef ds:uri="http://schemas.microsoft.com/office/2006/documentManagement/types"/>
    <ds:schemaRef ds:uri="http://purl.org/dc/terms/"/>
    <ds:schemaRef ds:uri="c87c56ee-b3ca-4caa-b647-d6e05b0f467a"/>
    <ds:schemaRef ds:uri="692281f5-0e0a-42d7-acb5-914712839421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372B57A-213F-4989-A123-88E5872DE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281f5-0e0a-42d7-acb5-914712839421"/>
    <ds:schemaRef ds:uri="c87c56ee-b3ca-4caa-b647-d6e05b0f46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7667</TotalTime>
  <Words>163</Words>
  <Application>Microsoft Office PowerPoint</Application>
  <PresentationFormat>Laajakuva</PresentationFormat>
  <Paragraphs>48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10" baseType="lpstr">
      <vt:lpstr>Arial</vt:lpstr>
      <vt:lpstr>Calibri</vt:lpstr>
      <vt:lpstr>Lato Light</vt:lpstr>
      <vt:lpstr>Montserrat</vt:lpstr>
      <vt:lpstr>Open Sans</vt:lpstr>
      <vt:lpstr>Verdana</vt:lpstr>
      <vt:lpstr>Office-teema</vt:lpstr>
      <vt:lpstr>Office Theme</vt:lpstr>
      <vt:lpstr>Aikuisneuvolan tämänhetkiset palvelusisällöt</vt:lpstr>
      <vt:lpstr>PowerPoint-esitys</vt:lpstr>
    </vt:vector>
  </TitlesOfParts>
  <Company>EPSHP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PowerPoint-pohjan käyttö</dc:title>
  <dc:creator>Metsä-Ketelä Tuomas</dc:creator>
  <cp:lastModifiedBy>Tuula Peltoniemi</cp:lastModifiedBy>
  <cp:revision>167</cp:revision>
  <cp:lastPrinted>2023-08-24T08:33:48Z</cp:lastPrinted>
  <dcterms:created xsi:type="dcterms:W3CDTF">2022-09-19T10:31:46Z</dcterms:created>
  <dcterms:modified xsi:type="dcterms:W3CDTF">2024-01-11T11:03:44Z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0x0101005F2CEDFEF2F2404AB625894E7C8DAC7E</vt:lpwstr>
  </property>
  <property fmtid="{D5CDD505-2E9C-101B-9397-08002B2CF9AE}" pid="3" name="MediaServiceImageTags">
    <vt:lpwstr/>
  </property>
</Properties>
</file>