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41" r:id="rId5"/>
    <p:sldMasterId id="2147483701" r:id="rId6"/>
  </p:sldMasterIdLst>
  <p:notesMasterIdLst>
    <p:notesMasterId r:id="rId37"/>
  </p:notesMasterIdLst>
  <p:handoutMasterIdLst>
    <p:handoutMasterId r:id="rId38"/>
  </p:handoutMasterIdLst>
  <p:sldIdLst>
    <p:sldId id="2134960616" r:id="rId7"/>
    <p:sldId id="2134960669" r:id="rId8"/>
    <p:sldId id="2134960641" r:id="rId9"/>
    <p:sldId id="2134960622" r:id="rId10"/>
    <p:sldId id="2134960699" r:id="rId11"/>
    <p:sldId id="2134960664" r:id="rId12"/>
    <p:sldId id="2134960601" r:id="rId13"/>
    <p:sldId id="2134960615" r:id="rId14"/>
    <p:sldId id="2134960630" r:id="rId15"/>
    <p:sldId id="2134960643" r:id="rId16"/>
    <p:sldId id="2134960644" r:id="rId17"/>
    <p:sldId id="2134960654" r:id="rId18"/>
    <p:sldId id="2134960667" r:id="rId19"/>
    <p:sldId id="2134960697" r:id="rId20"/>
    <p:sldId id="2134960690" r:id="rId21"/>
    <p:sldId id="271" r:id="rId22"/>
    <p:sldId id="2134960680" r:id="rId23"/>
    <p:sldId id="337" r:id="rId24"/>
    <p:sldId id="2134960686" r:id="rId25"/>
    <p:sldId id="2134960672" r:id="rId26"/>
    <p:sldId id="2134960687" r:id="rId27"/>
    <p:sldId id="2134960688" r:id="rId28"/>
    <p:sldId id="2134960627" r:id="rId29"/>
    <p:sldId id="2134960689" r:id="rId30"/>
    <p:sldId id="2134960623" r:id="rId31"/>
    <p:sldId id="2134960696" r:id="rId32"/>
    <p:sldId id="2134960655" r:id="rId33"/>
    <p:sldId id="2134960621" r:id="rId34"/>
    <p:sldId id="2134960619" r:id="rId35"/>
    <p:sldId id="2134960691" r:id="rId36"/>
  </p:sldIdLst>
  <p:sldSz cx="12192000" cy="6858000"/>
  <p:notesSz cx="6858000" cy="9144000"/>
  <p:custDataLst>
    <p:tags r:id="rId39"/>
  </p:custDataLst>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Alkuosa" id="{D5CD9EC3-3A57-444A-9969-D3F3A4C9E809}">
          <p14:sldIdLst>
            <p14:sldId id="2134960616"/>
            <p14:sldId id="2134960669"/>
            <p14:sldId id="2134960641"/>
            <p14:sldId id="2134960622"/>
            <p14:sldId id="2134960699"/>
          </p14:sldIdLst>
        </p14:section>
        <p14:section name="Vuosikello" id="{42DE952F-7BBD-48A4-A11F-E310EE116F14}">
          <p14:sldIdLst>
            <p14:sldId id="2134960664"/>
            <p14:sldId id="2134960601"/>
            <p14:sldId id="2134960615"/>
            <p14:sldId id="2134960630"/>
            <p14:sldId id="2134960643"/>
            <p14:sldId id="2134960644"/>
            <p14:sldId id="2134960654"/>
          </p14:sldIdLst>
        </p14:section>
        <p14:section name="Tukimateriaali" id="{FC690B33-EBCA-4E77-AF3B-A372FA462429}">
          <p14:sldIdLst/>
        </p14:section>
        <p14:section name="Vuosikellon mukaiset materiaalit" id="{6FADB2CA-4E85-450F-BDB6-D4F4A5AF42A5}">
          <p14:sldIdLst>
            <p14:sldId id="2134960667"/>
            <p14:sldId id="2134960697"/>
            <p14:sldId id="2134960690"/>
            <p14:sldId id="271"/>
            <p14:sldId id="2134960680"/>
            <p14:sldId id="337"/>
            <p14:sldId id="2134960686"/>
            <p14:sldId id="2134960672"/>
            <p14:sldId id="2134960687"/>
            <p14:sldId id="2134960688"/>
            <p14:sldId id="2134960627"/>
            <p14:sldId id="2134960689"/>
            <p14:sldId id="2134960623"/>
          </p14:sldIdLst>
        </p14:section>
        <p14:section name="Muut materiaalit" id="{52DC3F70-D605-4B75-956A-79DDECB556F3}">
          <p14:sldIdLst>
            <p14:sldId id="2134960696"/>
            <p14:sldId id="2134960655"/>
            <p14:sldId id="2134960621"/>
            <p14:sldId id="2134960619"/>
            <p14:sldId id="21349606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Tekijä" initials="K"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6D"/>
    <a:srgbClr val="E1EDF9"/>
    <a:srgbClr val="FFE499"/>
    <a:srgbClr val="E0E4E9"/>
    <a:srgbClr val="CBCBDA"/>
    <a:srgbClr val="000000"/>
    <a:srgbClr val="FFFFFF"/>
    <a:srgbClr val="1E538E"/>
    <a:srgbClr val="F2F2F2"/>
    <a:srgbClr val="82B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8B09F-54DD-E968-3BDC-D4C14172A313}" v="45" dt="2024-01-25T09:32:38.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4844" autoAdjust="0"/>
  </p:normalViewPr>
  <p:slideViewPr>
    <p:cSldViewPr snapToGrid="0">
      <p:cViewPr varScale="1">
        <p:scale>
          <a:sx n="63" d="100"/>
          <a:sy n="63" d="100"/>
        </p:scale>
        <p:origin x="868"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spPr>
            <a:solidFill>
              <a:schemeClr val="tx2">
                <a:lumMod val="40000"/>
                <a:lumOff val="60000"/>
              </a:schemeClr>
            </a:solidFill>
            <a:ln w="19050">
              <a:solidFill>
                <a:schemeClr val="lt1"/>
              </a:solidFill>
            </a:ln>
            <a:effectLst/>
          </c:spPr>
          <c:dPt>
            <c:idx val="0"/>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1-2AAA-4E12-8C13-BA57A7D1F239}"/>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2AAA-4E12-8C13-BA57A7D1F239}"/>
              </c:ext>
            </c:extLst>
          </c:dPt>
          <c:dPt>
            <c:idx val="2"/>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5-2AAA-4E12-8C13-BA57A7D1F239}"/>
              </c:ext>
            </c:extLst>
          </c:dPt>
          <c:dPt>
            <c:idx val="3"/>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7-2AAA-4E12-8C13-BA57A7D1F239}"/>
              </c:ext>
            </c:extLst>
          </c:dPt>
          <c:dPt>
            <c:idx val="4"/>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9-2AAA-4E12-8C13-BA57A7D1F239}"/>
              </c:ext>
            </c:extLst>
          </c:dPt>
          <c:dPt>
            <c:idx val="5"/>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B-2AAA-4E12-8C13-BA57A7D1F239}"/>
              </c:ext>
            </c:extLst>
          </c:dPt>
          <c:dPt>
            <c:idx val="6"/>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D-2AAA-4E12-8C13-BA57A7D1F239}"/>
              </c:ext>
            </c:extLst>
          </c:dPt>
          <c:dPt>
            <c:idx val="7"/>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F-2AAA-4E12-8C13-BA57A7D1F239}"/>
              </c:ext>
            </c:extLst>
          </c:dPt>
          <c:dPt>
            <c:idx val="8"/>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11-2AAA-4E12-8C13-BA57A7D1F239}"/>
              </c:ext>
            </c:extLst>
          </c:dPt>
          <c:dPt>
            <c:idx val="9"/>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13-2AAA-4E12-8C13-BA57A7D1F239}"/>
              </c:ext>
            </c:extLst>
          </c:dPt>
          <c:dPt>
            <c:idx val="10"/>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15-2AAA-4E12-8C13-BA57A7D1F239}"/>
              </c:ext>
            </c:extLst>
          </c:dPt>
          <c:dPt>
            <c:idx val="1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17-2AAA-4E12-8C13-BA57A7D1F239}"/>
              </c:ext>
            </c:extLst>
          </c:dPt>
          <c:dLbls>
            <c:dLbl>
              <c:idx val="0"/>
              <c:tx>
                <c:rich>
                  <a:bodyPr/>
                  <a:lstStyle/>
                  <a:p>
                    <a:r>
                      <a:rPr lang="en-US"/>
                      <a:t>Tammikuu</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AAA-4E12-8C13-BA57A7D1F239}"/>
                </c:ext>
              </c:extLst>
            </c:dLbl>
            <c:dLbl>
              <c:idx val="1"/>
              <c:tx>
                <c:rich>
                  <a:bodyPr/>
                  <a:lstStyle/>
                  <a:p>
                    <a:r>
                      <a:rPr lang="en-US" dirty="0" err="1"/>
                      <a:t>Helmikuu</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AAA-4E12-8C13-BA57A7D1F239}"/>
                </c:ext>
              </c:extLst>
            </c:dLbl>
            <c:dLbl>
              <c:idx val="2"/>
              <c:tx>
                <c:rich>
                  <a:bodyPr/>
                  <a:lstStyle/>
                  <a:p>
                    <a:r>
                      <a:rPr lang="en-US"/>
                      <a:t>Maaliskuu</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AAA-4E12-8C13-BA57A7D1F239}"/>
                </c:ext>
              </c:extLst>
            </c:dLbl>
            <c:dLbl>
              <c:idx val="3"/>
              <c:tx>
                <c:rich>
                  <a:bodyPr/>
                  <a:lstStyle/>
                  <a:p>
                    <a:r>
                      <a:rPr lang="en-US"/>
                      <a:t>Huhtikuu</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AAA-4E12-8C13-BA57A7D1F239}"/>
                </c:ext>
              </c:extLst>
            </c:dLbl>
            <c:dLbl>
              <c:idx val="4"/>
              <c:tx>
                <c:rich>
                  <a:bodyPr/>
                  <a:lstStyle/>
                  <a:p>
                    <a:r>
                      <a:rPr lang="en-US"/>
                      <a:t>Toukokuu</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AAA-4E12-8C13-BA57A7D1F239}"/>
                </c:ext>
              </c:extLst>
            </c:dLbl>
            <c:dLbl>
              <c:idx val="5"/>
              <c:tx>
                <c:rich>
                  <a:bodyPr/>
                  <a:lstStyle/>
                  <a:p>
                    <a:r>
                      <a:rPr lang="en-US" dirty="0" err="1"/>
                      <a:t>Kesäkuu</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AAA-4E12-8C13-BA57A7D1F239}"/>
                </c:ext>
              </c:extLst>
            </c:dLbl>
            <c:dLbl>
              <c:idx val="6"/>
              <c:tx>
                <c:rich>
                  <a:bodyPr/>
                  <a:lstStyle/>
                  <a:p>
                    <a:r>
                      <a:rPr lang="en-US"/>
                      <a:t>Heinäkuu</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AAA-4E12-8C13-BA57A7D1F239}"/>
                </c:ext>
              </c:extLst>
            </c:dLbl>
            <c:dLbl>
              <c:idx val="7"/>
              <c:tx>
                <c:rich>
                  <a:bodyPr/>
                  <a:lstStyle/>
                  <a:p>
                    <a:r>
                      <a:rPr lang="en-US"/>
                      <a:t>Elokuu</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AAA-4E12-8C13-BA57A7D1F239}"/>
                </c:ext>
              </c:extLst>
            </c:dLbl>
            <c:dLbl>
              <c:idx val="8"/>
              <c:tx>
                <c:rich>
                  <a:bodyPr/>
                  <a:lstStyle/>
                  <a:p>
                    <a:r>
                      <a:rPr lang="en-US"/>
                      <a:t>Syyskuu</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2AAA-4E12-8C13-BA57A7D1F239}"/>
                </c:ext>
              </c:extLst>
            </c:dLbl>
            <c:dLbl>
              <c:idx val="9"/>
              <c:tx>
                <c:rich>
                  <a:bodyPr/>
                  <a:lstStyle/>
                  <a:p>
                    <a:r>
                      <a:rPr lang="en-US"/>
                      <a:t>Lokakuu</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2AAA-4E12-8C13-BA57A7D1F239}"/>
                </c:ext>
              </c:extLst>
            </c:dLbl>
            <c:dLbl>
              <c:idx val="10"/>
              <c:tx>
                <c:rich>
                  <a:bodyPr/>
                  <a:lstStyle/>
                  <a:p>
                    <a:r>
                      <a:rPr lang="en-US"/>
                      <a:t>Marraskuu</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2AAA-4E12-8C13-BA57A7D1F239}"/>
                </c:ext>
              </c:extLst>
            </c:dLbl>
            <c:dLbl>
              <c:idx val="11"/>
              <c:tx>
                <c:rich>
                  <a:bodyPr/>
                  <a:lstStyle/>
                  <a:p>
                    <a:r>
                      <a:rPr lang="en-US"/>
                      <a:t>Joulukuu</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2AAA-4E12-8C13-BA57A7D1F23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Arial Black" panose="020B0A04020102020204" pitchFamily="34"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15:cat>
              </c15:filteredCategoryTitle>
            </c:ext>
            <c:ext xmlns:c16="http://schemas.microsoft.com/office/drawing/2014/chart" uri="{C3380CC4-5D6E-409C-BE32-E72D297353CC}">
              <c16:uniqueId val="{00000018-2AAA-4E12-8C13-BA57A7D1F239}"/>
            </c:ext>
          </c:extLst>
        </c:ser>
        <c:dLbls>
          <c:showLegendKey val="0"/>
          <c:showVal val="0"/>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D0E93">
              <a:lumMod val="100000"/>
            </a:srgbClr>
          </a:solidFill>
          <a:prstDash val="solid"/>
          <a:round/>
          <a:headEnd type="none" w="med" len="med"/>
          <a:tailEnd type="none" w="med" len="med"/>
        </a14:hiddenLine>
      </a:ext>
    </a:ex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B755900-A9E7-0B97-FA96-4151ADC55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2D13BF5-4CDB-51A0-28D6-DDA65FC487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97E321-DCB1-7448-96AD-C284FCDE9D95}" type="datetimeFigureOut">
              <a:rPr lang="fi-FI" smtClean="0"/>
              <a:t>25.1.2024</a:t>
            </a:fld>
            <a:endParaRPr lang="fi-FI"/>
          </a:p>
        </p:txBody>
      </p:sp>
      <p:sp>
        <p:nvSpPr>
          <p:cNvPr id="4" name="Alatunnisteen paikkamerkki 3">
            <a:extLst>
              <a:ext uri="{FF2B5EF4-FFF2-40B4-BE49-F238E27FC236}">
                <a16:creationId xmlns:a16="http://schemas.microsoft.com/office/drawing/2014/main" id="{5D1352BC-59DB-ECF6-7F2F-01E17D13BB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B7AC8DA0-8D11-612C-2E2F-FBA2818AAD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F848CD-EA1E-7145-83AB-0709E06341AC}" type="slidenum">
              <a:rPr lang="fi-FI" smtClean="0"/>
              <a:t>‹#›</a:t>
            </a:fld>
            <a:endParaRPr lang="fi-FI"/>
          </a:p>
        </p:txBody>
      </p:sp>
    </p:spTree>
    <p:extLst>
      <p:ext uri="{BB962C8B-B14F-4D97-AF65-F5344CB8AC3E}">
        <p14:creationId xmlns:p14="http://schemas.microsoft.com/office/powerpoint/2010/main" val="44235097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01:31.893"/>
    </inkml:context>
    <inkml:brush xml:id="br0">
      <inkml:brushProperty name="width" value="0.025" units="cm"/>
      <inkml:brushProperty name="height" value="0.025" units="cm"/>
      <inkml:brushProperty name="color" value="#00A0D7"/>
    </inkml:brush>
  </inkml:definitions>
  <inkml:trace contextRef="#ctx0" brushRef="#br0">18 0 24575,'0'2'0,"0"2"0,0 1 0,-1 1 0,-1 1 0,0 0 0,0 1 0,1 1 0,-1-2 0,-1 1 0,1-1 0,0 1 0,1-1-8191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01:32.833"/>
    </inkml:context>
    <inkml:brush xml:id="br0">
      <inkml:brushProperty name="width" value="0.025" units="cm"/>
      <inkml:brushProperty name="height" value="0.025" units="cm"/>
      <inkml:brushProperty name="color" value="#00A0D7"/>
    </inkml:brush>
  </inkml:definitions>
  <inkml:trace contextRef="#ctx0" brushRef="#br0">1 18 24575,'1'-1'0,"3"-2"0,2 1 0,1 1 0,2 0 0,0-2 0,3 1 0,0 0 0,-2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01:33.952"/>
    </inkml:context>
    <inkml:brush xml:id="br0">
      <inkml:brushProperty name="width" value="0.025" units="cm"/>
      <inkml:brushProperty name="height" value="0.025" units="cm"/>
      <inkml:brushProperty name="color" value="#00A0D7"/>
    </inkml:brush>
  </inkml:definitions>
  <inkml:trace contextRef="#ctx0" brushRef="#br0">8 0 24575,'0'2'0,"0"2"0,0 1 0,0 3 0,0 0 0,-2 0 0,0 0 0,0 0 0,1 0 0,1-1 0,3-2 0,2-1 0,3-2 0,0-2 0,0 1-8191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01:34.731"/>
    </inkml:context>
    <inkml:brush xml:id="br0">
      <inkml:brushProperty name="width" value="0.025" units="cm"/>
      <inkml:brushProperty name="height" value="0.025" units="cm"/>
      <inkml:brushProperty name="color" value="#00A0D7"/>
    </inkml:brush>
  </inkml:definitions>
  <inkml:trace contextRef="#ctx0" brushRef="#br0">1 15 24575,'1'-1'0,"3"-1"0,2 0 0,-1-2 0,2 1 0,-2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01:35.574"/>
    </inkml:context>
    <inkml:brush xml:id="br0">
      <inkml:brushProperty name="width" value="0.025" units="cm"/>
      <inkml:brushProperty name="height" value="0.025" units="cm"/>
      <inkml:brushProperty name="color" value="#00A0D7"/>
    </inkml:brush>
  </inkml:definitions>
  <inkml:trace contextRef="#ctx0" brushRef="#br0">1 4 24575,'2'0'0,"1"0"0,3 0 0,1 0 0,2 0 0,0 0 0,1-1 0,-2-1-8191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01:37.079"/>
    </inkml:context>
    <inkml:brush xml:id="br0">
      <inkml:brushProperty name="width" value="0.025" units="cm"/>
      <inkml:brushProperty name="height" value="0.025" units="cm"/>
      <inkml:brushProperty name="color" value="#00A0D7"/>
    </inkml:brush>
  </inkml:definitions>
  <inkml:trace contextRef="#ctx0" brushRef="#br0">1 107 24575,'0'-4'0,"1"0"0,0 1 0,0-1 0,1 0 0,-1 1 0,1-1 0,0 1 0,2-4 0,10-24 0,-13 28 0,-1 0 0,1 0 0,0 0 0,-1 0 0,1 1 0,0-1 0,1 0 0,-1 1 0,0-1 0,1 1 0,0 0 0,1-3 0,-2 4 0,-1 1 0,0 0 0,1 0 0,-1 0 0,0 0 0,1-1 0,-1 1 0,1 0 0,-1 0 0,0 0 0,1 0 0,-1 0 0,0 0 0,1 0 0,-1 0 0,1 0 0,-1 0 0,0 0 0,1 0 0,-1 0 0,1 0 0,-1 0 0,0 1 0,1-1 0,-1 0 0,0 0 0,1 0 0,-1 1 0,0-1 0,1 1 0,13 20 0,-7 0-19,13 19-1327,-17-35-5480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01:38.132"/>
    </inkml:context>
    <inkml:brush xml:id="br0">
      <inkml:brushProperty name="width" value="0.025" units="cm"/>
      <inkml:brushProperty name="height" value="0.025" units="cm"/>
      <inkml:brushProperty name="color" value="#00A0D7"/>
    </inkml:brush>
  </inkml:definitions>
  <inkml:trace contextRef="#ctx0" brushRef="#br0">0 10 24575,'0'-2'0,"2"0"0,2 0 0,1 1 0,3-1 0,0 2 0,2-1 0,-1 1 0,0 2 0,-1 0 0,-2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01:40.116"/>
    </inkml:context>
    <inkml:brush xml:id="br0">
      <inkml:brushProperty name="width" value="0.025" units="cm"/>
      <inkml:brushProperty name="height" value="0.025" units="cm"/>
      <inkml:brushProperty name="color" value="#00A0D7"/>
    </inkml:brush>
  </inkml:definitions>
  <inkml:trace contextRef="#ctx0" brushRef="#br0">1 94 24575,'10'-85'0,"-11"85"0,1 0 0,0 0 0,0 0 0,0-1 0,0 1 0,0 0 0,0 0 0,0-1 0,0 1 0,0 0 0,-1 0 0,1-1 0,0 1 0,0 0 0,0 0 0,0-1 0,0 1 0,0 0 0,1 0 0,-1-1 0,0 1 0,0 0 0,0 0 0,0 0 0,0-1 0,0 1 0,0 0 0,0 0 0,1 0 0,-1-1 0,0 1 0,0 0 0,0 0 0,0 0 0,1-1 0,-1 1 0,0 0 0,0 0 0,0 0 0,1 0 0,-1 0 0,0 0 0,0 0 0,1-1 0,-1 1 0,0 0 0,0 0 0,0 0 0,1 0 0,-1 0 0,0 0 0,0 0 0,1 0 0,-1 0 0,0 0 0,0 0 0,1 1 0,-1-1 0,0 0 0,0 0 0,1 0 0,13 17 0,-14-15 0,1-1 0,0 1 0,0-1 0,0 1 0,0-1 0,0 1 0,0-1 0,0 0 0,0 1 0,1-1 0,-1 0 0,0 0 0,1 0 0,-1 0 0,1 0 0,-1-1 0,1 1 0,1 1 0,17-14 0,-5 4 0,-14 8 0,-1 1 0,1 0 0,-1 0 0,1 0 0,0-1 0,-1 1 0,1 0 0,-1 0 0,0 0 0,1 0 0,-1 0 0,0 0 0,0 0 0,0 0 0,1 0 0,-1 0 0,0 0 0,0 0 0,0 0 0,-1 0 0,1 0 0,0 2 0,-1 46-1365,1-40-5461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05:52.545"/>
    </inkml:context>
    <inkml:brush xml:id="br0">
      <inkml:brushProperty name="width" value="0.025" units="cm"/>
      <inkml:brushProperty name="height" value="0.025" units="cm"/>
      <inkml:brushProperty name="color" value="#00A0D7"/>
    </inkml:brush>
  </inkml:definitions>
  <inkml:trace contextRef="#ctx0" brushRef="#br0">53 1 24575,'-1'0'0,"-1"0"0,1-1 0,-1 1 0,1 0 0,-1 0 0,1 1 0,-1-1 0,1 0 0,-1 0 0,1 1 0,-1-1 0,1 1 0,0-1 0,-1 1 0,1 0 0,0-1 0,-1 1 0,1 0 0,0 0 0,0 0 0,0 0 0,0 0 0,0 0 0,0 0 0,-1 2 0,2-2 0,0 1 0,0-1 0,0 0 0,0 1 0,1-1 0,-1 0 0,0 1 0,1-1 0,-1 0 0,1 1 0,0-1 0,-1 0 0,1 0 0,0 0 0,0 0 0,0 1 0,-1-1 0,1 0 0,0-1 0,1 1 0,-1 0 0,0 0 0,0 0 0,0-1 0,0 1 0,1 0 0,1 0 0,0 1 0,1 0 0,-1 0 0,0 1 0,0-1 0,0 1 0,0 0 0,-1 0 0,1 0 0,-1 0 0,1 0 0,-1 0 0,2 5 0,-4-7 0,0-1 0,1 1 0,-1 0 0,0 0 0,0-1 0,0 1 0,0 0 0,0 0 0,0-1 0,0 1 0,0 0 0,0 0 0,0 0 0,0-1 0,0 1 0,-1 0 0,1 0 0,0-1 0,0 1 0,-1 0 0,1-1 0,-1 1 0,1 0 0,-1 0 0,-1 0 0,1 0 0,-1 0 0,0 0 0,1 0 0,-1 0 0,0 0 0,0 0 0,0-1 0,1 1 0,-1-1 0,0 1 0,0-1 0,0 0 0,-3 0 0,-32 6-1365,29-4-5461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0DB6F-B396-1F43-B05E-1722511CBA15}" type="datetimeFigureOut">
              <a:rPr lang="en-FI" smtClean="0"/>
              <a:t>01/25/2024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46B93-6D2B-B94A-92CA-D45241FFDB31}" type="slidenum">
              <a:rPr lang="en-FI" smtClean="0"/>
              <a:t>‹#›</a:t>
            </a:fld>
            <a:endParaRPr lang="en-FI"/>
          </a:p>
        </p:txBody>
      </p:sp>
    </p:spTree>
    <p:extLst>
      <p:ext uri="{BB962C8B-B14F-4D97-AF65-F5344CB8AC3E}">
        <p14:creationId xmlns:p14="http://schemas.microsoft.com/office/powerpoint/2010/main" val="2692589397"/>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30" algn="l" defTabSz="914286" rtl="0" eaLnBrk="1" latinLnBrk="0" hangingPunct="1">
      <a:defRPr sz="1200" kern="1200">
        <a:solidFill>
          <a:schemeClr val="tx1"/>
        </a:solidFill>
        <a:latin typeface="+mn-lt"/>
        <a:ea typeface="+mn-ea"/>
        <a:cs typeface="+mn-cs"/>
      </a:defRPr>
    </a:lvl4pPr>
    <a:lvl5pPr marL="1828573" algn="l" defTabSz="914286" rtl="0" eaLnBrk="1" latinLnBrk="0" hangingPunct="1">
      <a:defRPr sz="1200" kern="1200">
        <a:solidFill>
          <a:schemeClr val="tx1"/>
        </a:solidFill>
        <a:latin typeface="+mn-lt"/>
        <a:ea typeface="+mn-ea"/>
        <a:cs typeface="+mn-cs"/>
      </a:defRPr>
    </a:lvl5pPr>
    <a:lvl6pPr marL="2285718"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0EB46B93-6D2B-B94A-92CA-D45241FFDB31}" type="slidenum">
              <a:rPr lang="en-FI" smtClean="0"/>
              <a:t>3</a:t>
            </a:fld>
            <a:endParaRPr lang="en-FI"/>
          </a:p>
        </p:txBody>
      </p:sp>
    </p:spTree>
    <p:extLst>
      <p:ext uri="{BB962C8B-B14F-4D97-AF65-F5344CB8AC3E}">
        <p14:creationId xmlns:p14="http://schemas.microsoft.com/office/powerpoint/2010/main" val="2189053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039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EB46B93-6D2B-B94A-92CA-D45241FFDB31}" type="slidenum">
              <a:rPr lang="en-FI" smtClean="0"/>
              <a:t>20</a:t>
            </a:fld>
            <a:endParaRPr lang="en-FI"/>
          </a:p>
        </p:txBody>
      </p:sp>
    </p:spTree>
    <p:extLst>
      <p:ext uri="{BB962C8B-B14F-4D97-AF65-F5344CB8AC3E}">
        <p14:creationId xmlns:p14="http://schemas.microsoft.com/office/powerpoint/2010/main" val="457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81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748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EB46B93-6D2B-B94A-92CA-D45241FFDB31}" type="slidenum">
              <a:rPr lang="en-FI" smtClean="0"/>
              <a:t>23</a:t>
            </a:fld>
            <a:endParaRPr lang="en-FI"/>
          </a:p>
        </p:txBody>
      </p:sp>
    </p:spTree>
    <p:extLst>
      <p:ext uri="{BB962C8B-B14F-4D97-AF65-F5344CB8AC3E}">
        <p14:creationId xmlns:p14="http://schemas.microsoft.com/office/powerpoint/2010/main" val="413273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617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26</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765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EB46B93-6D2B-B94A-92CA-D45241FFDB31}" type="slidenum">
              <a:rPr lang="en-FI" smtClean="0"/>
              <a:t>27</a:t>
            </a:fld>
            <a:endParaRPr lang="en-FI"/>
          </a:p>
        </p:txBody>
      </p:sp>
    </p:spTree>
    <p:extLst>
      <p:ext uri="{BB962C8B-B14F-4D97-AF65-F5344CB8AC3E}">
        <p14:creationId xmlns:p14="http://schemas.microsoft.com/office/powerpoint/2010/main" val="103843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EB46B93-6D2B-B94A-92CA-D45241FFDB31}" type="slidenum">
              <a:rPr lang="en-FI" smtClean="0"/>
              <a:t>4</a:t>
            </a:fld>
            <a:endParaRPr lang="en-FI"/>
          </a:p>
        </p:txBody>
      </p:sp>
    </p:spTree>
    <p:extLst>
      <p:ext uri="{BB962C8B-B14F-4D97-AF65-F5344CB8AC3E}">
        <p14:creationId xmlns:p14="http://schemas.microsoft.com/office/powerpoint/2010/main" val="67329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EB46B93-6D2B-B94A-92CA-D45241FFDB31}" type="slidenum">
              <a:rPr lang="en-FI" smtClean="0"/>
              <a:t>8</a:t>
            </a:fld>
            <a:endParaRPr lang="en-FI"/>
          </a:p>
        </p:txBody>
      </p:sp>
    </p:spTree>
    <p:extLst>
      <p:ext uri="{BB962C8B-B14F-4D97-AF65-F5344CB8AC3E}">
        <p14:creationId xmlns:p14="http://schemas.microsoft.com/office/powerpoint/2010/main" val="197113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95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EB46B93-6D2B-B94A-92CA-D45241FFDB31}" type="slidenum">
              <a:rPr lang="en-FI" smtClean="0"/>
              <a:t>14</a:t>
            </a:fld>
            <a:endParaRPr lang="en-FI"/>
          </a:p>
        </p:txBody>
      </p:sp>
    </p:spTree>
    <p:extLst>
      <p:ext uri="{BB962C8B-B14F-4D97-AF65-F5344CB8AC3E}">
        <p14:creationId xmlns:p14="http://schemas.microsoft.com/office/powerpoint/2010/main" val="371779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33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0EB46B93-6D2B-B94A-92CA-D45241FFDB31}" type="slidenum">
              <a:rPr lang="en-FI" smtClean="0"/>
              <a:t>16</a:t>
            </a:fld>
            <a:endParaRPr lang="en-FI"/>
          </a:p>
        </p:txBody>
      </p:sp>
    </p:spTree>
    <p:extLst>
      <p:ext uri="{BB962C8B-B14F-4D97-AF65-F5344CB8AC3E}">
        <p14:creationId xmlns:p14="http://schemas.microsoft.com/office/powerpoint/2010/main" val="236299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196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0EB46B93-6D2B-B94A-92CA-D45241FFDB31}" type="slidenum">
              <a:rPr lang="en-FI" smtClean="0"/>
              <a:t>18</a:t>
            </a:fld>
            <a:endParaRPr lang="en-FI"/>
          </a:p>
        </p:txBody>
      </p:sp>
    </p:spTree>
    <p:extLst>
      <p:ext uri="{BB962C8B-B14F-4D97-AF65-F5344CB8AC3E}">
        <p14:creationId xmlns:p14="http://schemas.microsoft.com/office/powerpoint/2010/main" val="4217099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8.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1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21.emf"/><Relationship Id="rId4" Type="http://schemas.openxmlformats.org/officeDocument/2006/relationships/oleObject" Target="../embeddings/oleObject11.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23.emf"/><Relationship Id="rId4" Type="http://schemas.openxmlformats.org/officeDocument/2006/relationships/oleObject" Target="../embeddings/oleObject12.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25.emf"/><Relationship Id="rId4" Type="http://schemas.openxmlformats.org/officeDocument/2006/relationships/oleObject" Target="../embeddings/oleObject13.bin"/></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26.emf"/><Relationship Id="rId4" Type="http://schemas.openxmlformats.org/officeDocument/2006/relationships/oleObject" Target="../embeddings/oleObject14.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27.emf"/><Relationship Id="rId4" Type="http://schemas.openxmlformats.org/officeDocument/2006/relationships/oleObject" Target="../embeddings/oleObject15.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2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1.bin"/></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3.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14.emf"/><Relationship Id="rId4" Type="http://schemas.openxmlformats.org/officeDocument/2006/relationships/oleObject" Target="../embeddings/oleObject22.bin"/></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3.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16.emf"/><Relationship Id="rId4" Type="http://schemas.openxmlformats.org/officeDocument/2006/relationships/oleObject" Target="../embeddings/oleObject23.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oleObject" Target="../embeddings/oleObject24.bin"/></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6.xml"/><Relationship Id="rId5" Type="http://schemas.openxmlformats.org/officeDocument/2006/relationships/image" Target="../media/image7.png"/><Relationship Id="rId4" Type="http://schemas.openxmlformats.org/officeDocument/2006/relationships/image" Target="../media/image19.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3.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21.emf"/><Relationship Id="rId4" Type="http://schemas.openxmlformats.org/officeDocument/2006/relationships/oleObject" Target="../embeddings/oleObject26.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4.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Master" Target="../slideMasters/slideMaster3.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23.emf"/><Relationship Id="rId4" Type="http://schemas.openxmlformats.org/officeDocument/2006/relationships/oleObject" Target="../embeddings/oleObject27.bin"/></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Master" Target="../slideMasters/slideMaster3.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25.emf"/><Relationship Id="rId4" Type="http://schemas.openxmlformats.org/officeDocument/2006/relationships/oleObject" Target="../embeddings/oleObject28.bin"/></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3.xml"/><Relationship Id="rId1" Type="http://schemas.openxmlformats.org/officeDocument/2006/relationships/tags" Target="../tags/tag30.xml"/><Relationship Id="rId6" Type="http://schemas.openxmlformats.org/officeDocument/2006/relationships/image" Target="../media/image7.png"/><Relationship Id="rId5" Type="http://schemas.openxmlformats.org/officeDocument/2006/relationships/image" Target="../media/image26.emf"/><Relationship Id="rId4" Type="http://schemas.openxmlformats.org/officeDocument/2006/relationships/oleObject" Target="../embeddings/oleObject29.bin"/></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3.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27.emf"/><Relationship Id="rId4" Type="http://schemas.openxmlformats.org/officeDocument/2006/relationships/oleObject" Target="../embeddings/oleObject30.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6.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1549A5-2854-C4CC-7756-ED3661F7B140}"/>
              </a:ext>
            </a:extLst>
          </p:cNvPr>
          <p:cNvGraphicFramePr>
            <a:graphicFrameLocks noChangeAspect="1"/>
          </p:cNvGraphicFramePr>
          <p:nvPr userDrawn="1">
            <p:custDataLst>
              <p:tags r:id="rId1"/>
            </p:custDataLst>
            <p:extLst>
              <p:ext uri="{D42A27DB-BD31-4B8C-83A1-F6EECF244321}">
                <p14:modId xmlns:p14="http://schemas.microsoft.com/office/powerpoint/2010/main" val="326867337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41549A5-2854-C4CC-7756-ED3661F7B140}"/>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pic>
        <p:nvPicPr>
          <p:cNvPr id="7" name="Kuva 6">
            <a:extLst>
              <a:ext uri="{FF2B5EF4-FFF2-40B4-BE49-F238E27FC236}">
                <a16:creationId xmlns:a16="http://schemas.microsoft.com/office/drawing/2014/main" id="{6777757E-5505-1E50-6997-E468C8578DEC}"/>
              </a:ext>
            </a:extLst>
          </p:cNvPr>
          <p:cNvPicPr>
            <a:picLocks noChangeAspect="1"/>
          </p:cNvPicPr>
          <p:nvPr userDrawn="1"/>
        </p:nvPicPr>
        <p:blipFill>
          <a:blip r:embed="rId6"/>
          <a:srcRect/>
          <a:stretch/>
        </p:blipFill>
        <p:spPr>
          <a:xfrm>
            <a:off x="3979081" y="1999580"/>
            <a:ext cx="4233843" cy="2858845"/>
          </a:xfrm>
          <a:prstGeom prst="rect">
            <a:avLst/>
          </a:prstGeom>
        </p:spPr>
      </p:pic>
      <p:sp>
        <p:nvSpPr>
          <p:cNvPr id="2" name="Otsikko 1">
            <a:extLst>
              <a:ext uri="{FF2B5EF4-FFF2-40B4-BE49-F238E27FC236}">
                <a16:creationId xmlns:a16="http://schemas.microsoft.com/office/drawing/2014/main" id="{C8E093A5-37DE-A740-BEF2-6F843539A58E}"/>
              </a:ext>
            </a:extLst>
          </p:cNvPr>
          <p:cNvSpPr>
            <a:spLocks noGrp="1"/>
          </p:cNvSpPr>
          <p:nvPr>
            <p:ph type="title" hasCustomPrompt="1"/>
          </p:nvPr>
        </p:nvSpPr>
        <p:spPr>
          <a:xfrm>
            <a:off x="0" y="5617035"/>
            <a:ext cx="12192000" cy="653143"/>
          </a:xfrm>
        </p:spPr>
        <p:txBody>
          <a:bodyPr vert="horz" anchor="t">
            <a:normAutofit/>
          </a:bodyPr>
          <a:lstStyle>
            <a:lvl1pPr algn="ctr">
              <a:defRPr sz="16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154148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yhjä">
    <p:bg>
      <p:bgPr>
        <a:solidFill>
          <a:srgbClr val="E8E8FB">
            <a:alpha val="80000"/>
          </a:srgbClr>
        </a:solidFill>
        <a:effectLst/>
      </p:bgPr>
    </p:bg>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E2D81E75-6A86-1C11-6BC9-104F596B02F6}"/>
              </a:ext>
            </a:extLst>
          </p:cNvPr>
          <p:cNvSpPr>
            <a:spLocks noGrp="1"/>
          </p:cNvSpPr>
          <p:nvPr>
            <p:ph type="title" hasCustomPrompt="1"/>
          </p:nvPr>
        </p:nvSpPr>
        <p:spPr>
          <a:xfrm>
            <a:off x="451413" y="822684"/>
            <a:ext cx="11289174" cy="868004"/>
          </a:xfrm>
        </p:spPr>
        <p:txBody>
          <a:bodyPr vert="horz">
            <a:normAutofit/>
          </a:bodyPr>
          <a:lstStyle>
            <a:lvl1pPr>
              <a:defRPr sz="2600" b="1" i="0">
                <a:solidFill>
                  <a:schemeClr val="accent5"/>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B5F6CF9D-E3F0-6881-EDE1-403DD498BCF3}"/>
              </a:ext>
            </a:extLst>
          </p:cNvPr>
          <p:cNvSpPr>
            <a:spLocks noGrp="1"/>
          </p:cNvSpPr>
          <p:nvPr>
            <p:ph sz="half" idx="1" hasCustomPrompt="1"/>
          </p:nvPr>
        </p:nvSpPr>
        <p:spPr>
          <a:xfrm>
            <a:off x="451413" y="1825625"/>
            <a:ext cx="11289174" cy="4351339"/>
          </a:xfrm>
        </p:spPr>
        <p:txBody>
          <a:bodyPr numCol="3" spcCol="720000">
            <a:noAutofit/>
          </a:bodyPr>
          <a:lstStyle>
            <a:lvl1pPr marL="0" indent="0">
              <a:spcBef>
                <a:spcPts val="600"/>
              </a:spcBef>
              <a:buNone/>
              <a:defRPr sz="1200"/>
            </a:lvl1pPr>
            <a:lvl2pPr marL="457145" indent="0">
              <a:spcBef>
                <a:spcPts val="600"/>
              </a:spcBef>
              <a:buNone/>
              <a:defRPr sz="1200"/>
            </a:lvl2pPr>
            <a:lvl3pPr marL="914285" indent="0">
              <a:spcBef>
                <a:spcPts val="600"/>
              </a:spcBef>
              <a:buNone/>
              <a:defRPr sz="1200"/>
            </a:lvl3pPr>
            <a:lvl4pPr marL="1371427" indent="0">
              <a:spcBef>
                <a:spcPts val="600"/>
              </a:spcBef>
              <a:buNone/>
              <a:defRPr sz="1200"/>
            </a:lvl4pPr>
            <a:lvl5pPr marL="1828570" indent="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4586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DF9"/>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FE5E0E32-F6BE-E630-B2B0-D3397DA5A1BF}"/>
              </a:ext>
            </a:extLst>
          </p:cNvPr>
          <p:cNvGraphicFramePr>
            <a:graphicFrameLocks noChangeAspect="1"/>
          </p:cNvGraphicFramePr>
          <p:nvPr userDrawn="1">
            <p:custDataLst>
              <p:tags r:id="rId1"/>
            </p:custDataLst>
            <p:extLst>
              <p:ext uri="{D42A27DB-BD31-4B8C-83A1-F6EECF244321}">
                <p14:modId xmlns:p14="http://schemas.microsoft.com/office/powerpoint/2010/main" val="3081010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10" name="think-cell data - do not delete" hidden="1">
                        <a:extLst>
                          <a:ext uri="{FF2B5EF4-FFF2-40B4-BE49-F238E27FC236}">
                            <a16:creationId xmlns:a16="http://schemas.microsoft.com/office/drawing/2014/main" id="{FE5E0E32-F6BE-E630-B2B0-D3397DA5A1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6138296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yhjä">
    <p:bg>
      <p:bgPr>
        <a:solidFill>
          <a:srgbClr val="FCEDF6">
            <a:alpha val="80000"/>
          </a:srgbClr>
        </a:solidFill>
        <a:effectLst/>
      </p:bgPr>
    </p:bg>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hasCustomPrompt="1"/>
          </p:nvPr>
        </p:nvSpPr>
        <p:spPr>
          <a:xfrm>
            <a:off x="451413" y="822684"/>
            <a:ext cx="11289174" cy="868004"/>
          </a:xfrm>
        </p:spPr>
        <p:txBody>
          <a:bodyPr vert="horz">
            <a:normAutofit/>
          </a:bodyPr>
          <a:lstStyle>
            <a:lvl1pPr>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hasCustomPrompt="1"/>
          </p:nvPr>
        </p:nvSpPr>
        <p:spPr>
          <a:xfrm>
            <a:off x="451413" y="1825625"/>
            <a:ext cx="11289174" cy="4351339"/>
          </a:xfrm>
        </p:spPr>
        <p:txBody>
          <a:bodyPr numCol="3" spcCol="720000">
            <a:noAutofit/>
          </a:bodyPr>
          <a:lstStyle>
            <a:lvl1pPr marL="0" indent="0">
              <a:spcBef>
                <a:spcPts val="600"/>
              </a:spcBef>
              <a:buNone/>
              <a:defRPr sz="1200"/>
            </a:lvl1pPr>
            <a:lvl2pPr marL="457145" indent="0">
              <a:spcBef>
                <a:spcPts val="600"/>
              </a:spcBef>
              <a:buNone/>
              <a:defRPr sz="1200"/>
            </a:lvl2pPr>
            <a:lvl3pPr marL="914285" indent="0">
              <a:spcBef>
                <a:spcPts val="600"/>
              </a:spcBef>
              <a:buNone/>
              <a:defRPr sz="1200"/>
            </a:lvl3pPr>
            <a:lvl4pPr marL="1371427" indent="0">
              <a:spcBef>
                <a:spcPts val="600"/>
              </a:spcBef>
              <a:buNone/>
              <a:defRPr sz="1200"/>
            </a:lvl4pPr>
            <a:lvl5pPr marL="1828570" indent="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84946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yhjä">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hasCustomPrompt="1"/>
          </p:nvPr>
        </p:nvSpPr>
        <p:spPr>
          <a:xfrm>
            <a:off x="451413" y="822684"/>
            <a:ext cx="11289174" cy="868004"/>
          </a:xfrm>
        </p:spPr>
        <p:txBody>
          <a:bodyPr vert="horz">
            <a:normAutofit/>
          </a:bodyPr>
          <a:lstStyle>
            <a:lvl1pPr>
              <a:defRPr sz="2600" b="1" i="0">
                <a:solidFill>
                  <a:schemeClr val="tx1">
                    <a:lumMod val="75000"/>
                    <a:lumOff val="25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hasCustomPrompt="1"/>
          </p:nvPr>
        </p:nvSpPr>
        <p:spPr>
          <a:xfrm>
            <a:off x="451413" y="1825625"/>
            <a:ext cx="11289174" cy="4351339"/>
          </a:xfrm>
        </p:spPr>
        <p:txBody>
          <a:bodyPr numCol="3" spcCol="720000">
            <a:noAutofit/>
          </a:bodyPr>
          <a:lstStyle>
            <a:lvl1pPr marL="0" indent="0">
              <a:spcBef>
                <a:spcPts val="600"/>
              </a:spcBef>
              <a:buNone/>
              <a:defRPr sz="1200"/>
            </a:lvl1pPr>
            <a:lvl2pPr marL="457145" indent="0">
              <a:spcBef>
                <a:spcPts val="600"/>
              </a:spcBef>
              <a:buNone/>
              <a:defRPr sz="1200"/>
            </a:lvl2pPr>
            <a:lvl3pPr marL="914285" indent="0">
              <a:spcBef>
                <a:spcPts val="600"/>
              </a:spcBef>
              <a:buNone/>
              <a:defRPr sz="1200"/>
            </a:lvl3pPr>
            <a:lvl4pPr marL="1371427" indent="0">
              <a:spcBef>
                <a:spcPts val="600"/>
              </a:spcBef>
              <a:buNone/>
              <a:defRPr sz="1200"/>
            </a:lvl4pPr>
            <a:lvl5pPr marL="1828570" indent="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1871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endParaRPr lang="fi-FI"/>
          </a:p>
        </p:txBody>
      </p:sp>
    </p:spTree>
    <p:extLst>
      <p:ext uri="{BB962C8B-B14F-4D97-AF65-F5344CB8AC3E}">
        <p14:creationId xmlns:p14="http://schemas.microsoft.com/office/powerpoint/2010/main" val="220017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 ja pieni otsikk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8F976B4-49C4-1081-B3D9-D946C16989FE}"/>
              </a:ext>
            </a:extLst>
          </p:cNvPr>
          <p:cNvGraphicFramePr>
            <a:graphicFrameLocks noChangeAspect="1"/>
          </p:cNvGraphicFramePr>
          <p:nvPr userDrawn="1">
            <p:custDataLst>
              <p:tags r:id="rId1"/>
            </p:custDataLst>
            <p:extLst>
              <p:ext uri="{D42A27DB-BD31-4B8C-83A1-F6EECF244321}">
                <p14:modId xmlns:p14="http://schemas.microsoft.com/office/powerpoint/2010/main" val="192235555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68F976B4-49C4-1081-B3D9-D946C16989FE}"/>
                          </a:ext>
                        </a:extLst>
                      </p:cNvPr>
                      <p:cNvPicPr/>
                      <p:nvPr/>
                    </p:nvPicPr>
                    <p:blipFill>
                      <a:blip r:embed="rId4"/>
                      <a:stretch>
                        <a:fillRect/>
                      </a:stretch>
                    </p:blipFill>
                    <p:spPr>
                      <a:xfrm>
                        <a:off x="1589" y="1591"/>
                        <a:ext cx="1227"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9219287" y="6356353"/>
            <a:ext cx="1231447" cy="364163"/>
          </a:xfrm>
        </p:spPr>
        <p:txBody>
          <a:bodyPr/>
          <a:lstStyle>
            <a:lvl1pPr algn="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10646229" y="6356353"/>
            <a:ext cx="707571" cy="364163"/>
          </a:xfrm>
        </p:spPr>
        <p:txBody>
          <a:bodyPr/>
          <a:lstStyle/>
          <a:p>
            <a:fld id="{CF4BB44F-7B72-EC4D-BE8A-419BCE6CF7A5}" type="slidenum">
              <a:rPr lang="fi-FI" smtClean="0"/>
              <a:t>‹#›</a:t>
            </a:fld>
            <a:endParaRPr lang="fi-FI"/>
          </a:p>
        </p:txBody>
      </p:sp>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7"/>
            <a:ext cx="12192000" cy="5845175"/>
          </a:xfrm>
        </p:spPr>
        <p:txBody>
          <a:bodyPr/>
          <a:lstStyle/>
          <a:p>
            <a:endParaRPr lang="fi-FI"/>
          </a:p>
        </p:txBody>
      </p:sp>
      <p:sp>
        <p:nvSpPr>
          <p:cNvPr id="4" name="Otsikko 1">
            <a:extLst>
              <a:ext uri="{FF2B5EF4-FFF2-40B4-BE49-F238E27FC236}">
                <a16:creationId xmlns:a16="http://schemas.microsoft.com/office/drawing/2014/main" id="{9CF0ADC2-03DA-C1B2-4E44-44A846F91FF5}"/>
              </a:ext>
            </a:extLst>
          </p:cNvPr>
          <p:cNvSpPr>
            <a:spLocks noGrp="1"/>
          </p:cNvSpPr>
          <p:nvPr>
            <p:ph type="title" hasCustomPrompt="1"/>
          </p:nvPr>
        </p:nvSpPr>
        <p:spPr>
          <a:xfrm>
            <a:off x="2223573" y="6183089"/>
            <a:ext cx="6800211" cy="495299"/>
          </a:xfrm>
        </p:spPr>
        <p:txBody>
          <a:bodyPr vert="horz">
            <a:noAutofit/>
          </a:bodyPr>
          <a:lstStyle>
            <a:lvl1pPr>
              <a:defRPr sz="2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69499BBA-DF86-CACC-7E66-1BC3557E24C9}"/>
              </a:ext>
            </a:extLst>
          </p:cNvPr>
          <p:cNvPicPr>
            <a:picLocks noChangeAspect="1"/>
          </p:cNvPicPr>
          <p:nvPr userDrawn="1"/>
        </p:nvPicPr>
        <p:blipFill>
          <a:blip r:embed="rId5"/>
          <a:srcRect/>
          <a:stretch/>
        </p:blipFill>
        <p:spPr>
          <a:xfrm>
            <a:off x="156873" y="6158852"/>
            <a:ext cx="1583792" cy="573640"/>
          </a:xfrm>
          <a:prstGeom prst="rect">
            <a:avLst/>
          </a:prstGeom>
        </p:spPr>
      </p:pic>
    </p:spTree>
    <p:extLst>
      <p:ext uri="{BB962C8B-B14F-4D97-AF65-F5344CB8AC3E}">
        <p14:creationId xmlns:p14="http://schemas.microsoft.com/office/powerpoint/2010/main" val="3348817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sisältöä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1C0E48E-24CF-D5EE-78F7-5DBE20077D23}"/>
              </a:ext>
            </a:extLst>
          </p:cNvPr>
          <p:cNvGraphicFramePr>
            <a:graphicFrameLocks noChangeAspect="1"/>
          </p:cNvGraphicFramePr>
          <p:nvPr userDrawn="1">
            <p:custDataLst>
              <p:tags r:id="rId1"/>
            </p:custDataLst>
            <p:extLst>
              <p:ext uri="{D42A27DB-BD31-4B8C-83A1-F6EECF244321}">
                <p14:modId xmlns:p14="http://schemas.microsoft.com/office/powerpoint/2010/main" val="2551529128"/>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11C0E48E-24CF-D5EE-78F7-5DBE20077D23}"/>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67449369-040D-DA8F-BC32-67C4A1FC2838}"/>
              </a:ext>
            </a:extLst>
          </p:cNvPr>
          <p:cNvSpPr>
            <a:spLocks noGrp="1"/>
          </p:cNvSpPr>
          <p:nvPr>
            <p:ph type="title" hasCustomPrompt="1"/>
          </p:nvPr>
        </p:nvSpPr>
        <p:spPr>
          <a:xfrm>
            <a:off x="839788" y="987424"/>
            <a:ext cx="3932237" cy="1349149"/>
          </a:xfrm>
        </p:spPr>
        <p:txBody>
          <a:bodyPr vert="horz" anchor="t">
            <a:normAutofit/>
          </a:bodyPr>
          <a:lstStyle>
            <a:lvl1pPr>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28C7785-E96C-4915-E791-B1239DF379E9}"/>
              </a:ext>
            </a:extLst>
          </p:cNvPr>
          <p:cNvSpPr>
            <a:spLocks noGrp="1"/>
          </p:cNvSpPr>
          <p:nvPr>
            <p:ph idx="1"/>
          </p:nvPr>
        </p:nvSpPr>
        <p:spPr>
          <a:xfrm>
            <a:off x="5183188" y="987432"/>
            <a:ext cx="6172200" cy="4873625"/>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BEFCE9C-F690-FCB9-8192-B0B5481D9187}"/>
              </a:ext>
            </a:extLst>
          </p:cNvPr>
          <p:cNvSpPr>
            <a:spLocks noGrp="1"/>
          </p:cNvSpPr>
          <p:nvPr>
            <p:ph type="body" sz="half" idx="2"/>
          </p:nvPr>
        </p:nvSpPr>
        <p:spPr>
          <a:xfrm>
            <a:off x="839788" y="2552700"/>
            <a:ext cx="3932237" cy="3316288"/>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8" name="Päivämäärän paikkamerkki 3">
            <a:extLst>
              <a:ext uri="{FF2B5EF4-FFF2-40B4-BE49-F238E27FC236}">
                <a16:creationId xmlns:a16="http://schemas.microsoft.com/office/drawing/2014/main" id="{B056715C-2651-5B8A-05E6-F48782E40F61}"/>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9" name="Dian numeron paikkamerkki 5">
            <a:extLst>
              <a:ext uri="{FF2B5EF4-FFF2-40B4-BE49-F238E27FC236}">
                <a16:creationId xmlns:a16="http://schemas.microsoft.com/office/drawing/2014/main" id="{31129085-A295-0A6E-94FC-47D277F0D613}"/>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0859320E-18D8-AEB2-AD42-5D2A9F728955}"/>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003097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vinjetti ja kuv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608478A-06A5-4C6D-2499-D6A7F36A2F75}"/>
              </a:ext>
            </a:extLst>
          </p:cNvPr>
          <p:cNvGraphicFramePr>
            <a:graphicFrameLocks noChangeAspect="1"/>
          </p:cNvGraphicFramePr>
          <p:nvPr userDrawn="1">
            <p:custDataLst>
              <p:tags r:id="rId1"/>
            </p:custDataLst>
            <p:extLst>
              <p:ext uri="{D42A27DB-BD31-4B8C-83A1-F6EECF244321}">
                <p14:modId xmlns:p14="http://schemas.microsoft.com/office/powerpoint/2010/main" val="3918765200"/>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2608478A-06A5-4C6D-2499-D6A7F36A2F75}"/>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609600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2875633" y="6176736"/>
            <a:ext cx="1445067" cy="365125"/>
          </a:xfrm>
        </p:spPr>
        <p:txBody>
          <a:bodyPr/>
          <a:lstStyle>
            <a:lvl1pPr algn="r">
              <a:defRPr/>
            </a:lvl1pPr>
          </a:lstStyle>
          <a:p>
            <a:fld id="{E82995AC-F008-1E4B-9263-D2B18A52AAEA}" type="datetimeFigureOut">
              <a:rPr lang="fi-FI" smtClean="0"/>
              <a:pPr/>
              <a:t>25.1.2024</a:t>
            </a:fld>
            <a:endParaRPr lang="fi-FI"/>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4567917" y="6176736"/>
            <a:ext cx="673555" cy="365125"/>
          </a:xfrm>
        </p:spPr>
        <p:txBody>
          <a:bodyPr/>
          <a:lstStyle/>
          <a:p>
            <a:fld id="{CF4BB44F-7B72-EC4D-BE8A-419BCE6CF7A5}" type="slidenum">
              <a:rPr lang="fi-FI" smtClean="0"/>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hasCustomPrompt="1"/>
          </p:nvPr>
        </p:nvSpPr>
        <p:spPr>
          <a:xfrm>
            <a:off x="839789" y="987424"/>
            <a:ext cx="4401683" cy="1349149"/>
          </a:xfrm>
        </p:spPr>
        <p:txBody>
          <a:bodyPr vert="horz" anchor="t">
            <a:normAutofit/>
          </a:bodyPr>
          <a:lstStyle>
            <a:lvl1pPr>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839789" y="2552700"/>
            <a:ext cx="4401683" cy="3316288"/>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pic>
        <p:nvPicPr>
          <p:cNvPr id="4" name="Kuva 3">
            <a:extLst>
              <a:ext uri="{FF2B5EF4-FFF2-40B4-BE49-F238E27FC236}">
                <a16:creationId xmlns:a16="http://schemas.microsoft.com/office/drawing/2014/main" id="{421647B9-5E69-D268-3BC9-167E49B2B56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088129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5A6927-B0C2-FCEC-8A77-77CAB2961E89}"/>
              </a:ext>
            </a:extLst>
          </p:cNvPr>
          <p:cNvGraphicFramePr>
            <a:graphicFrameLocks noChangeAspect="1"/>
          </p:cNvGraphicFramePr>
          <p:nvPr userDrawn="1">
            <p:custDataLst>
              <p:tags r:id="rId1"/>
            </p:custDataLst>
            <p:extLst>
              <p:ext uri="{D42A27DB-BD31-4B8C-83A1-F6EECF244321}">
                <p14:modId xmlns:p14="http://schemas.microsoft.com/office/powerpoint/2010/main" val="155266593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825A6927-B0C2-FCEC-8A77-77CAB2961E89}"/>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7744222" y="6176736"/>
            <a:ext cx="1201476" cy="365125"/>
          </a:xfrm>
        </p:spPr>
        <p:txBody>
          <a:bodyPr/>
          <a:lstStyle>
            <a:lvl1pPr algn="l">
              <a:defRPr/>
            </a:lvl1pPr>
          </a:lstStyle>
          <a:p>
            <a:fld id="{E82995AC-F008-1E4B-9263-D2B18A52AAEA}" type="datetimeFigureOut">
              <a:rPr lang="fi-FI" smtClean="0"/>
              <a:pPr/>
              <a:t>25.1.2024</a:t>
            </a:fld>
            <a:endParaRPr lang="fi-FI"/>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6723029" y="6176736"/>
            <a:ext cx="673555" cy="365125"/>
          </a:xfrm>
        </p:spPr>
        <p:txBody>
          <a:bodyPr/>
          <a:lstStyle>
            <a:lvl1pPr algn="l">
              <a:defRPr/>
            </a:lvl1pPr>
          </a:lstStyle>
          <a:p>
            <a:fld id="{CF4BB44F-7B72-EC4D-BE8A-419BCE6CF7A5}" type="slidenum">
              <a:rPr lang="fi-FI" smtClean="0"/>
              <a:pPr/>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hasCustomPrompt="1"/>
          </p:nvPr>
        </p:nvSpPr>
        <p:spPr>
          <a:xfrm>
            <a:off x="6723031" y="987424"/>
            <a:ext cx="4739628" cy="1349149"/>
          </a:xfrm>
        </p:spPr>
        <p:txBody>
          <a:bodyPr vert="horz" anchor="t">
            <a:normAutofit/>
          </a:bodyPr>
          <a:lstStyle>
            <a:lvl1pPr>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6723031" y="2552700"/>
            <a:ext cx="4739628" cy="3316288"/>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pic>
        <p:nvPicPr>
          <p:cNvPr id="4" name="Kuva 3">
            <a:extLst>
              <a:ext uri="{FF2B5EF4-FFF2-40B4-BE49-F238E27FC236}">
                <a16:creationId xmlns:a16="http://schemas.microsoft.com/office/drawing/2014/main" id="{50E52B0A-0B78-653F-234B-9DFCD31340D8}"/>
              </a:ext>
            </a:extLst>
          </p:cNvPr>
          <p:cNvPicPr>
            <a:picLocks noChangeAspect="1"/>
          </p:cNvPicPr>
          <p:nvPr userDrawn="1"/>
        </p:nvPicPr>
        <p:blipFill>
          <a:blip r:embed="rId6"/>
          <a:srcRect/>
          <a:stretch/>
        </p:blipFill>
        <p:spPr>
          <a:xfrm>
            <a:off x="10380527" y="6158852"/>
            <a:ext cx="1583792" cy="573640"/>
          </a:xfrm>
          <a:prstGeom prst="rect">
            <a:avLst/>
          </a:prstGeom>
        </p:spPr>
      </p:pic>
    </p:spTree>
    <p:extLst>
      <p:ext uri="{BB962C8B-B14F-4D97-AF65-F5344CB8AC3E}">
        <p14:creationId xmlns:p14="http://schemas.microsoft.com/office/powerpoint/2010/main" val="3088461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793FF85-0C73-FE84-85CB-BC3CC2DFCBFF}"/>
              </a:ext>
            </a:extLst>
          </p:cNvPr>
          <p:cNvGraphicFramePr>
            <a:graphicFrameLocks noChangeAspect="1"/>
          </p:cNvGraphicFramePr>
          <p:nvPr userDrawn="1">
            <p:custDataLst>
              <p:tags r:id="rId1"/>
            </p:custDataLst>
            <p:extLst>
              <p:ext uri="{D42A27DB-BD31-4B8C-83A1-F6EECF244321}">
                <p14:modId xmlns:p14="http://schemas.microsoft.com/office/powerpoint/2010/main" val="333255008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793FF85-0C73-FE84-85CB-BC3CC2DFCBFF}"/>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5056841"/>
            <a:ext cx="4739628" cy="831681"/>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5056841"/>
            <a:ext cx="4739628" cy="831681"/>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6" name="Tekstin paikkamerkki 5">
            <a:extLst>
              <a:ext uri="{FF2B5EF4-FFF2-40B4-BE49-F238E27FC236}">
                <a16:creationId xmlns:a16="http://schemas.microsoft.com/office/drawing/2014/main" id="{CC7BA447-1873-C592-EA63-3630F2CCFD7D}"/>
              </a:ext>
            </a:extLst>
          </p:cNvPr>
          <p:cNvSpPr>
            <a:spLocks noGrp="1"/>
          </p:cNvSpPr>
          <p:nvPr>
            <p:ph type="body" sz="quarter" idx="14"/>
          </p:nvPr>
        </p:nvSpPr>
        <p:spPr>
          <a:xfrm>
            <a:off x="915989" y="4237364"/>
            <a:ext cx="4740275" cy="617557"/>
          </a:xfrm>
        </p:spPr>
        <p:txBody>
          <a:bodyPr>
            <a:noAutofit/>
          </a:bodyPr>
          <a:lstStyle>
            <a:lvl1pPr marL="0" indent="0">
              <a:buNone/>
              <a:defRPr sz="2000" b="1" i="0">
                <a:latin typeface="Arial Black" panose="020B0604020202020204" pitchFamily="34" charset="0"/>
                <a:cs typeface="Arial Black" panose="020B0604020202020204" pitchFamily="34" charset="0"/>
              </a:defRPr>
            </a:lvl1pPr>
          </a:lstStyle>
          <a:p>
            <a:pPr lvl="0"/>
            <a:r>
              <a:rPr lang="fi-FI"/>
              <a:t>Muokkaa tekstin perustyylejä napsauttamalla</a:t>
            </a:r>
          </a:p>
        </p:txBody>
      </p:sp>
      <p:sp>
        <p:nvSpPr>
          <p:cNvPr id="7" name="Tekstin paikkamerkki 5">
            <a:extLst>
              <a:ext uri="{FF2B5EF4-FFF2-40B4-BE49-F238E27FC236}">
                <a16:creationId xmlns:a16="http://schemas.microsoft.com/office/drawing/2014/main" id="{506028D9-AF11-D8ED-D5DD-848D162F88B6}"/>
              </a:ext>
            </a:extLst>
          </p:cNvPr>
          <p:cNvSpPr>
            <a:spLocks noGrp="1"/>
          </p:cNvSpPr>
          <p:nvPr>
            <p:ph type="body" sz="quarter" idx="15"/>
          </p:nvPr>
        </p:nvSpPr>
        <p:spPr>
          <a:xfrm>
            <a:off x="6093917" y="4237364"/>
            <a:ext cx="4740275" cy="617557"/>
          </a:xfrm>
        </p:spPr>
        <p:txBody>
          <a:bodyPr>
            <a:noAutofit/>
          </a:bodyPr>
          <a:lstStyle>
            <a:lvl1pPr marL="0" indent="0">
              <a:buNone/>
              <a:defRPr sz="2000" b="1" i="0">
                <a:latin typeface="Arial Black" panose="020B0604020202020204" pitchFamily="34" charset="0"/>
                <a:cs typeface="Arial Black" panose="020B0604020202020204" pitchFamily="34" charset="0"/>
              </a:defRPr>
            </a:lvl1pPr>
          </a:lstStyle>
          <a:p>
            <a:pPr lvl="0"/>
            <a:r>
              <a:rPr lang="fi-FI"/>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sp>
        <p:nvSpPr>
          <p:cNvPr id="17" name="Otsikko 1">
            <a:extLst>
              <a:ext uri="{FF2B5EF4-FFF2-40B4-BE49-F238E27FC236}">
                <a16:creationId xmlns:a16="http://schemas.microsoft.com/office/drawing/2014/main" id="{91E238C5-4CAF-A5F3-215C-1AB18F2F1631}"/>
              </a:ext>
            </a:extLst>
          </p:cNvPr>
          <p:cNvSpPr>
            <a:spLocks noGrp="1"/>
          </p:cNvSpPr>
          <p:nvPr>
            <p:ph type="title" hasCustomPrompt="1"/>
          </p:nvPr>
        </p:nvSpPr>
        <p:spPr>
          <a:xfrm>
            <a:off x="839789" y="386357"/>
            <a:ext cx="9983299" cy="674575"/>
          </a:xfrm>
        </p:spPr>
        <p:txBody>
          <a:bodyPr vert="horz" anchor="t">
            <a:normAutofit/>
          </a:bodyPr>
          <a:lstStyle>
            <a:lvl1pPr>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5" name="Kuva 4">
            <a:extLst>
              <a:ext uri="{FF2B5EF4-FFF2-40B4-BE49-F238E27FC236}">
                <a16:creationId xmlns:a16="http://schemas.microsoft.com/office/drawing/2014/main" id="{1B501269-DCCB-1198-DC48-AFCD0D68CB1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29446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EBDDA55-2E74-5F0D-DBBC-312D6477D012}"/>
              </a:ext>
            </a:extLst>
          </p:cNvPr>
          <p:cNvGraphicFramePr>
            <a:graphicFrameLocks noChangeAspect="1"/>
          </p:cNvGraphicFramePr>
          <p:nvPr userDrawn="1">
            <p:custDataLst>
              <p:tags r:id="rId1"/>
            </p:custDataLst>
            <p:extLst>
              <p:ext uri="{D42A27DB-BD31-4B8C-83A1-F6EECF244321}">
                <p14:modId xmlns:p14="http://schemas.microsoft.com/office/powerpoint/2010/main" val="2954010866"/>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EEBDDA55-2E74-5F0D-DBBC-312D6477D012}"/>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A6BBC7A-A3EC-A24E-FE2A-8823EC15C141}"/>
              </a:ext>
            </a:extLst>
          </p:cNvPr>
          <p:cNvSpPr>
            <a:spLocks noGrp="1"/>
          </p:cNvSpPr>
          <p:nvPr>
            <p:ph type="ctrTitle" hasCustomPrompt="1"/>
          </p:nvPr>
        </p:nvSpPr>
        <p:spPr>
          <a:xfrm>
            <a:off x="838200" y="1234847"/>
            <a:ext cx="10515600" cy="2387600"/>
          </a:xfrm>
        </p:spPr>
        <p:txBody>
          <a:bodyPr vert="horz" anchor="b">
            <a:noAutofit/>
          </a:bodyPr>
          <a:lstStyle>
            <a:lvl1pPr algn="l">
              <a:defRPr sz="7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EC84191-B64F-D254-9CA4-556654B10339}"/>
              </a:ext>
            </a:extLst>
          </p:cNvPr>
          <p:cNvSpPr>
            <a:spLocks noGrp="1"/>
          </p:cNvSpPr>
          <p:nvPr>
            <p:ph type="subTitle" idx="1"/>
          </p:nvPr>
        </p:nvSpPr>
        <p:spPr>
          <a:xfrm>
            <a:off x="838200" y="4429353"/>
            <a:ext cx="9144000" cy="1655763"/>
          </a:xfrm>
        </p:spPr>
        <p:txBody>
          <a:bodyPr/>
          <a:lstStyle>
            <a:lvl1pPr marL="0" indent="0" algn="l">
              <a:buNone/>
              <a:defRPr sz="2400" b="1"/>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45CA18CF-59CD-C41F-27D4-1372AB18E3D5}"/>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0E787155-4AE0-C5D3-8624-BA1CD7B66AA3}"/>
              </a:ext>
            </a:extLst>
          </p:cNvPr>
          <p:cNvSpPr>
            <a:spLocks noGrp="1"/>
          </p:cNvSpPr>
          <p:nvPr>
            <p:ph type="sldNum" sz="quarter" idx="12"/>
          </p:nvPr>
        </p:nvSpPr>
        <p:spPr/>
        <p:txBody>
          <a:bodyPr/>
          <a:lstStyle/>
          <a:p>
            <a:fld id="{CF4BB44F-7B72-EC4D-BE8A-419BCE6CF7A5}" type="slidenum">
              <a:rPr lang="fi-FI" smtClean="0"/>
              <a:t>‹#›</a:t>
            </a:fld>
            <a:endParaRPr lang="fi-FI"/>
          </a:p>
        </p:txBody>
      </p:sp>
      <p:pic>
        <p:nvPicPr>
          <p:cNvPr id="10" name="Kuva 9">
            <a:extLst>
              <a:ext uri="{FF2B5EF4-FFF2-40B4-BE49-F238E27FC236}">
                <a16:creationId xmlns:a16="http://schemas.microsoft.com/office/drawing/2014/main" id="{5D2015E6-056E-C3CC-F4DD-3292C8A1D25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4081701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1B751F-FE5B-5B85-1290-642BCC6B5EA3}"/>
              </a:ext>
            </a:extLst>
          </p:cNvPr>
          <p:cNvGraphicFramePr>
            <a:graphicFrameLocks noChangeAspect="1"/>
          </p:cNvGraphicFramePr>
          <p:nvPr userDrawn="1">
            <p:custDataLst>
              <p:tags r:id="rId1"/>
            </p:custDataLst>
            <p:extLst>
              <p:ext uri="{D42A27DB-BD31-4B8C-83A1-F6EECF244321}">
                <p14:modId xmlns:p14="http://schemas.microsoft.com/office/powerpoint/2010/main" val="132578243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871B751F-FE5B-5B85-1290-642BCC6B5EA3}"/>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4556761"/>
            <a:ext cx="4739628" cy="1331755"/>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4556761"/>
            <a:ext cx="4739628" cy="1331755"/>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sp>
        <p:nvSpPr>
          <p:cNvPr id="2" name="Otsikko 1">
            <a:extLst>
              <a:ext uri="{FF2B5EF4-FFF2-40B4-BE49-F238E27FC236}">
                <a16:creationId xmlns:a16="http://schemas.microsoft.com/office/drawing/2014/main" id="{2E6A33BC-36D7-37FB-0D9B-A57B5CDF3F57}"/>
              </a:ext>
            </a:extLst>
          </p:cNvPr>
          <p:cNvSpPr>
            <a:spLocks noGrp="1"/>
          </p:cNvSpPr>
          <p:nvPr>
            <p:ph type="title" hasCustomPrompt="1"/>
          </p:nvPr>
        </p:nvSpPr>
        <p:spPr>
          <a:xfrm>
            <a:off x="839789" y="386357"/>
            <a:ext cx="9983299" cy="674575"/>
          </a:xfrm>
        </p:spPr>
        <p:txBody>
          <a:bodyPr vert="horz" anchor="t">
            <a:normAutofit/>
          </a:bodyPr>
          <a:lstStyle>
            <a:lvl1pPr>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6" name="Kuva 5">
            <a:extLst>
              <a:ext uri="{FF2B5EF4-FFF2-40B4-BE49-F238E27FC236}">
                <a16:creationId xmlns:a16="http://schemas.microsoft.com/office/drawing/2014/main" id="{CFF3C920-4211-0212-CE5E-86D9879EFB20}"/>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650941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1797664" y="2085631"/>
            <a:ext cx="8657275" cy="369332"/>
            <a:chOff x="1797664" y="2085631"/>
            <a:chExt cx="8657274" cy="369332"/>
          </a:xfrm>
        </p:grpSpPr>
        <p:sp>
          <p:nvSpPr>
            <p:cNvPr id="20" name="Section Title" hidden="1"/>
            <p:cNvSpPr txBox="1">
              <a:spLocks/>
            </p:cNvSpPr>
            <p:nvPr userDrawn="1"/>
          </p:nvSpPr>
          <p:spPr>
            <a:xfrm>
              <a:off x="2267220" y="2085631"/>
              <a:ext cx="3843347" cy="369332"/>
            </a:xfrm>
            <a:prstGeom prst="rect">
              <a:avLst/>
            </a:prstGeom>
            <a:noFill/>
          </p:spPr>
          <p:txBody>
            <a:bodyPr wrap="square" rtlCol="0" anchor="ctr">
              <a:normAutofit/>
            </a:bodyPr>
            <a:lstStyle/>
            <a:p>
              <a:pPr defTabSz="9334267">
                <a:tabLst>
                  <a:tab pos="9512062" algn="l"/>
                </a:tabLst>
              </a:pPr>
              <a:r>
                <a:rPr lang="en-US" sz="1400"/>
                <a:t>&lt;TEXT&gt;</a:t>
              </a:r>
            </a:p>
          </p:txBody>
        </p:sp>
        <p:sp>
          <p:nvSpPr>
            <p:cNvPr id="21" name="Section Number"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1400"/>
                <a:t>&lt;N&gt;</a:t>
              </a:r>
            </a:p>
          </p:txBody>
        </p:sp>
        <p:sp>
          <p:nvSpPr>
            <p:cNvPr id="22" name="Slide Number"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en-US" sz="1400"/>
                <a:t>&lt;P&gt;</a:t>
              </a:r>
            </a:p>
          </p:txBody>
        </p:sp>
        <p:sp>
          <p:nvSpPr>
            <p:cNvPr id="24" name="Timeslot"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en-US" sz="1400"/>
                <a:t>&lt;TIMESLOT&gt;</a:t>
              </a:r>
            </a:p>
          </p:txBody>
        </p:sp>
        <p:sp>
          <p:nvSpPr>
            <p:cNvPr id="28" name="Responsible"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en-US" sz="1400"/>
                <a:t>&lt;RESPONSIBLE&gt;</a:t>
              </a:r>
            </a:p>
          </p:txBody>
        </p:sp>
        <p:sp>
          <p:nvSpPr>
            <p:cNvPr id="29" name="Duration"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en-US" sz="1400"/>
                <a:t>&lt;DURATION&gt;</a:t>
              </a:r>
            </a:p>
          </p:txBody>
        </p:sp>
      </p:grpSp>
      <p:grpSp>
        <p:nvGrpSpPr>
          <p:cNvPr id="4" name="SP Agenda Section Highlight" hidden="1"/>
          <p:cNvGrpSpPr>
            <a:grpSpLocks/>
          </p:cNvGrpSpPr>
          <p:nvPr userDrawn="1"/>
        </p:nvGrpSpPr>
        <p:grpSpPr>
          <a:xfrm>
            <a:off x="1797664" y="2616963"/>
            <a:ext cx="8657274" cy="369332"/>
            <a:chOff x="1797664" y="2616963"/>
            <a:chExt cx="8657274" cy="369332"/>
          </a:xfrm>
          <a:solidFill>
            <a:schemeClr val="accent1">
              <a:lumMod val="60000"/>
              <a:lumOff val="40000"/>
            </a:schemeClr>
          </a:solidFill>
        </p:grpSpPr>
        <p:sp>
          <p:nvSpPr>
            <p:cNvPr id="32" name="Section Title" hidden="1"/>
            <p:cNvSpPr txBox="1">
              <a:spLocks/>
            </p:cNvSpPr>
            <p:nvPr userDrawn="1"/>
          </p:nvSpPr>
          <p:spPr>
            <a:xfrm>
              <a:off x="2267220" y="2616963"/>
              <a:ext cx="3843347" cy="369332"/>
            </a:xfrm>
            <a:prstGeom prst="rect">
              <a:avLst/>
            </a:prstGeom>
            <a:grpFill/>
          </p:spPr>
          <p:txBody>
            <a:bodyPr wrap="square" rtlCol="0" anchor="ctr">
              <a:normAutofit/>
            </a:bodyPr>
            <a:lstStyle/>
            <a:p>
              <a:pPr defTabSz="9334267">
                <a:tabLst>
                  <a:tab pos="9512062" algn="l"/>
                </a:tabLst>
              </a:pPr>
              <a:r>
                <a:rPr lang="en-US" sz="1400" b="1"/>
                <a:t>&lt;TEXT&gt;</a:t>
              </a:r>
            </a:p>
          </p:txBody>
        </p:sp>
        <p:sp>
          <p:nvSpPr>
            <p:cNvPr id="33" name="Section Number"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1400" b="1"/>
                <a:t>&lt;N&gt;</a:t>
              </a:r>
            </a:p>
          </p:txBody>
        </p:sp>
        <p:sp>
          <p:nvSpPr>
            <p:cNvPr id="34" name="Slide Number"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en-US" sz="1400" b="1"/>
                <a:t>&lt;P&gt;</a:t>
              </a:r>
            </a:p>
          </p:txBody>
        </p:sp>
        <p:sp>
          <p:nvSpPr>
            <p:cNvPr id="35" name="Timeslot"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en-US" sz="1400" b="1"/>
                <a:t>&lt;TIMESLOT&gt;</a:t>
              </a:r>
            </a:p>
          </p:txBody>
        </p:sp>
        <p:sp>
          <p:nvSpPr>
            <p:cNvPr id="36" name="Responsible"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en-US" sz="1400" b="1"/>
                <a:t>&lt;RESPONSIBLE&gt;</a:t>
              </a:r>
            </a:p>
          </p:txBody>
        </p:sp>
        <p:sp>
          <p:nvSpPr>
            <p:cNvPr id="37" name="Duration"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en-US" sz="1400" b="1"/>
                <a:t>&lt;DURATION&gt;</a:t>
              </a:r>
            </a:p>
          </p:txBody>
        </p:sp>
      </p:grpSp>
      <p:grpSp>
        <p:nvGrpSpPr>
          <p:cNvPr id="8" name="SP Agenda Subsection" hidden="1"/>
          <p:cNvGrpSpPr>
            <a:grpSpLocks/>
          </p:cNvGrpSpPr>
          <p:nvPr userDrawn="1"/>
        </p:nvGrpSpPr>
        <p:grpSpPr>
          <a:xfrm>
            <a:off x="2265805" y="3148295"/>
            <a:ext cx="8189135" cy="369332"/>
            <a:chOff x="2265804" y="3155687"/>
            <a:chExt cx="8189134" cy="369332"/>
          </a:xfrm>
        </p:grpSpPr>
        <p:sp>
          <p:nvSpPr>
            <p:cNvPr id="39" name="Section Title" hidden="1"/>
            <p:cNvSpPr txBox="1">
              <a:spLocks/>
            </p:cNvSpPr>
            <p:nvPr userDrawn="1"/>
          </p:nvSpPr>
          <p:spPr>
            <a:xfrm>
              <a:off x="2744123" y="3155687"/>
              <a:ext cx="3366444" cy="369332"/>
            </a:xfrm>
            <a:prstGeom prst="rect">
              <a:avLst/>
            </a:prstGeom>
            <a:noFill/>
          </p:spPr>
          <p:txBody>
            <a:bodyPr wrap="square" rtlCol="0" anchor="ctr">
              <a:normAutofit/>
            </a:bodyPr>
            <a:lstStyle/>
            <a:p>
              <a:pPr defTabSz="9334267">
                <a:tabLst>
                  <a:tab pos="9512062" algn="l"/>
                </a:tabLst>
              </a:pPr>
              <a:r>
                <a:rPr lang="en-US" sz="1400"/>
                <a:t>&lt;TEXT&gt;</a:t>
              </a:r>
            </a:p>
          </p:txBody>
        </p:sp>
        <p:sp>
          <p:nvSpPr>
            <p:cNvPr id="40" name="Section Number"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1400"/>
                <a:t>&lt;N&gt;</a:t>
              </a:r>
            </a:p>
          </p:txBody>
        </p:sp>
        <p:sp>
          <p:nvSpPr>
            <p:cNvPr id="41" name="Slide Number"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en-US" sz="1400"/>
                <a:t>&lt;P&gt;</a:t>
              </a:r>
            </a:p>
          </p:txBody>
        </p:sp>
        <p:sp>
          <p:nvSpPr>
            <p:cNvPr id="42" name="Timeslot"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en-US" sz="1400"/>
                <a:t>&lt;TIMESLOT&gt;</a:t>
              </a:r>
            </a:p>
          </p:txBody>
        </p:sp>
        <p:sp>
          <p:nvSpPr>
            <p:cNvPr id="43" name="Responsible"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en-US" sz="1400"/>
                <a:t>&lt;RESPONSIBLE&gt;</a:t>
              </a:r>
            </a:p>
          </p:txBody>
        </p:sp>
        <p:sp>
          <p:nvSpPr>
            <p:cNvPr id="44" name="Duration"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en-US" sz="1400"/>
                <a:t>&lt;DURATION&gt;</a:t>
              </a:r>
            </a:p>
          </p:txBody>
        </p:sp>
      </p:grpSp>
      <p:grpSp>
        <p:nvGrpSpPr>
          <p:cNvPr id="9" name="SP Agenda Subsection Highlight" hidden="1"/>
          <p:cNvGrpSpPr>
            <a:grpSpLocks/>
          </p:cNvGrpSpPr>
          <p:nvPr userDrawn="1"/>
        </p:nvGrpSpPr>
        <p:grpSpPr>
          <a:xfrm>
            <a:off x="2265804" y="3679627"/>
            <a:ext cx="8189134" cy="369332"/>
            <a:chOff x="2265804" y="3694411"/>
            <a:chExt cx="8189134" cy="369332"/>
          </a:xfrm>
          <a:solidFill>
            <a:schemeClr val="accent1">
              <a:lumMod val="60000"/>
              <a:lumOff val="40000"/>
            </a:schemeClr>
          </a:solidFill>
        </p:grpSpPr>
        <p:sp>
          <p:nvSpPr>
            <p:cNvPr id="46" name="Section Title" hidden="1"/>
            <p:cNvSpPr txBox="1">
              <a:spLocks/>
            </p:cNvSpPr>
            <p:nvPr userDrawn="1"/>
          </p:nvSpPr>
          <p:spPr>
            <a:xfrm>
              <a:off x="2744123" y="3694411"/>
              <a:ext cx="3366444" cy="369332"/>
            </a:xfrm>
            <a:prstGeom prst="rect">
              <a:avLst/>
            </a:prstGeom>
            <a:grpFill/>
          </p:spPr>
          <p:txBody>
            <a:bodyPr wrap="square" rtlCol="0" anchor="ctr">
              <a:normAutofit/>
            </a:bodyPr>
            <a:lstStyle/>
            <a:p>
              <a:pPr defTabSz="9334267">
                <a:tabLst>
                  <a:tab pos="9512062" algn="l"/>
                </a:tabLst>
              </a:pPr>
              <a:r>
                <a:rPr lang="en-US" sz="1400" b="1"/>
                <a:t>&lt;TEXT&gt;</a:t>
              </a:r>
            </a:p>
          </p:txBody>
        </p:sp>
        <p:sp>
          <p:nvSpPr>
            <p:cNvPr id="47" name="Section Number"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1400" b="1"/>
                <a:t>&lt;N&gt;</a:t>
              </a:r>
            </a:p>
          </p:txBody>
        </p:sp>
        <p:sp>
          <p:nvSpPr>
            <p:cNvPr id="48" name="Slide Number"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en-US" sz="1400" b="1"/>
                <a:t>&lt;P&gt;</a:t>
              </a:r>
            </a:p>
          </p:txBody>
        </p:sp>
        <p:sp>
          <p:nvSpPr>
            <p:cNvPr id="49" name="Timeslot"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en-US" sz="1400" b="1"/>
                <a:t>&lt;TIMESLOT&gt;</a:t>
              </a:r>
            </a:p>
          </p:txBody>
        </p:sp>
        <p:sp>
          <p:nvSpPr>
            <p:cNvPr id="50" name="Responsible"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en-US" sz="1400" b="1"/>
                <a:t>&lt;RESPONSIBLE&gt;</a:t>
              </a:r>
            </a:p>
          </p:txBody>
        </p:sp>
        <p:sp>
          <p:nvSpPr>
            <p:cNvPr id="51" name="Duration"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en-US" sz="1400" b="1"/>
                <a:t>&lt;DURATION&gt;</a:t>
              </a:r>
            </a:p>
          </p:txBody>
        </p:sp>
      </p:grpSp>
      <p:sp>
        <p:nvSpPr>
          <p:cNvPr id="2" name="Title 1">
            <a:extLst>
              <a:ext uri="{FF2B5EF4-FFF2-40B4-BE49-F238E27FC236}">
                <a16:creationId xmlns:a16="http://schemas.microsoft.com/office/drawing/2014/main" id="{963D06D2-C598-7A85-BBEF-26C1884B2B25}"/>
              </a:ext>
            </a:extLst>
          </p:cNvPr>
          <p:cNvSpPr>
            <a:spLocks noGrp="1"/>
          </p:cNvSpPr>
          <p:nvPr>
            <p:ph type="title" idx="10" hasCustomPrompt="1"/>
          </p:nvPr>
        </p:nvSpPr>
        <p:spPr/>
        <p:txBody>
          <a:bodyPr/>
          <a:lstStyle/>
          <a:p>
            <a:r>
              <a:rPr lang="en-US"/>
              <a:t>Agenda</a:t>
            </a:r>
            <a:endParaRPr lang="fi-FI"/>
          </a:p>
        </p:txBody>
      </p:sp>
    </p:spTree>
    <p:extLst>
      <p:ext uri="{BB962C8B-B14F-4D97-AF65-F5344CB8AC3E}">
        <p14:creationId xmlns:p14="http://schemas.microsoft.com/office/powerpoint/2010/main" val="297242823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1284761" y="4096092"/>
            <a:ext cx="10080000" cy="369332"/>
            <a:chOff x="1797664" y="2085631"/>
            <a:chExt cx="5940745" cy="369332"/>
          </a:xfrm>
        </p:grpSpPr>
        <p:sp>
          <p:nvSpPr>
            <p:cNvPr id="72" name="Section Title"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US" sz="3600" b="1">
                  <a:solidFill>
                    <a:schemeClr val="tx1"/>
                  </a:solidFill>
                </a:rPr>
                <a:t>&lt;TEXT&gt;</a:t>
              </a:r>
            </a:p>
          </p:txBody>
        </p:sp>
        <p:sp>
          <p:nvSpPr>
            <p:cNvPr id="73" name="Section Number"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a:solidFill>
                    <a:schemeClr val="tx1"/>
                  </a:solidFill>
                </a:rPr>
                <a:t>&lt;N&gt;</a:t>
              </a:r>
            </a:p>
          </p:txBody>
        </p:sp>
        <p:sp>
          <p:nvSpPr>
            <p:cNvPr id="74" name="Slide Number"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1000">
                  <a:solidFill>
                    <a:srgbClr val="000000">
                      <a:alpha val="0"/>
                    </a:srgbClr>
                  </a:solidFill>
                </a:rPr>
                <a:t>&lt;P&gt;</a:t>
              </a:r>
            </a:p>
          </p:txBody>
        </p:sp>
        <p:sp>
          <p:nvSpPr>
            <p:cNvPr id="75" name="Timeslot"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&lt;TIMESLOT&gt;</a:t>
              </a:r>
            </a:p>
          </p:txBody>
        </p:sp>
        <p:sp>
          <p:nvSpPr>
            <p:cNvPr id="76" name="Responsible"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&lt;RESPONSIBLE&gt;</a:t>
              </a:r>
            </a:p>
          </p:txBody>
        </p:sp>
        <p:sp>
          <p:nvSpPr>
            <p:cNvPr id="77" name="Duration"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1284761" y="4096092"/>
            <a:ext cx="10080000" cy="369332"/>
            <a:chOff x="1797664" y="2085631"/>
            <a:chExt cx="5940745" cy="369332"/>
          </a:xfrm>
        </p:grpSpPr>
        <p:sp>
          <p:nvSpPr>
            <p:cNvPr id="79" name="Section Title"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US" sz="3600" b="1">
                  <a:solidFill>
                    <a:schemeClr val="tx1"/>
                  </a:solidFill>
                </a:rPr>
                <a:t>&lt;TEXT&gt;</a:t>
              </a:r>
            </a:p>
          </p:txBody>
        </p:sp>
        <p:sp>
          <p:nvSpPr>
            <p:cNvPr id="80" name="Section Number"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a:solidFill>
                    <a:schemeClr val="tx1"/>
                  </a:solidFill>
                </a:rPr>
                <a:t>&lt;N&gt;</a:t>
              </a:r>
            </a:p>
          </p:txBody>
        </p:sp>
        <p:sp>
          <p:nvSpPr>
            <p:cNvPr id="81" name="Slide Number"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1000" b="1">
                  <a:solidFill>
                    <a:srgbClr val="000000">
                      <a:alpha val="0"/>
                    </a:srgbClr>
                  </a:solidFill>
                </a:rPr>
                <a:t>&lt;P&gt;</a:t>
              </a:r>
            </a:p>
          </p:txBody>
        </p:sp>
        <p:sp>
          <p:nvSpPr>
            <p:cNvPr id="82" name="Timeslot"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&lt;TIMESLOT&gt;</a:t>
              </a:r>
            </a:p>
          </p:txBody>
        </p:sp>
        <p:sp>
          <p:nvSpPr>
            <p:cNvPr id="83" name="Responsible"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&lt;RESPONSIBLE&gt;</a:t>
              </a:r>
            </a:p>
          </p:txBody>
        </p:sp>
        <p:sp>
          <p:nvSpPr>
            <p:cNvPr id="84" name="Duration"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&lt;DURATION&gt;</a:t>
              </a:r>
            </a:p>
          </p:txBody>
        </p:sp>
      </p:grpSp>
    </p:spTree>
    <p:extLst>
      <p:ext uri="{BB962C8B-B14F-4D97-AF65-F5344CB8AC3E}">
        <p14:creationId xmlns:p14="http://schemas.microsoft.com/office/powerpoint/2010/main" val="25057788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E617-FA9D-DF68-13B5-F18A80F94D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713F2A00-5FAE-E3C7-BBC1-4B1B0013E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D37A142A-BF39-3C67-E6A4-5984B66DA55A}"/>
              </a:ext>
            </a:extLst>
          </p:cNvPr>
          <p:cNvSpPr>
            <a:spLocks noGrp="1"/>
          </p:cNvSpPr>
          <p:nvPr>
            <p:ph type="dt" sz="half" idx="10"/>
          </p:nvPr>
        </p:nvSpPr>
        <p:spPr/>
        <p:txBody>
          <a:bodyPr/>
          <a:lstStyle/>
          <a:p>
            <a:fld id="{56EEF3E6-8A58-402B-928E-1565DF8C2925}" type="datetimeFigureOut">
              <a:rPr lang="fi-FI" smtClean="0"/>
              <a:t>25.1.2024</a:t>
            </a:fld>
            <a:endParaRPr lang="fi-FI"/>
          </a:p>
        </p:txBody>
      </p:sp>
      <p:sp>
        <p:nvSpPr>
          <p:cNvPr id="5" name="Footer Placeholder 4">
            <a:extLst>
              <a:ext uri="{FF2B5EF4-FFF2-40B4-BE49-F238E27FC236}">
                <a16:creationId xmlns:a16="http://schemas.microsoft.com/office/drawing/2014/main" id="{CEFA3D9B-5096-07BA-6BF8-D76E0D5A2F4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D1212A6-2457-8431-701F-CF941F9382AD}"/>
              </a:ext>
            </a:extLst>
          </p:cNvPr>
          <p:cNvSpPr>
            <a:spLocks noGrp="1"/>
          </p:cNvSpPr>
          <p:nvPr>
            <p:ph type="sldNum" sz="quarter" idx="12"/>
          </p:nvPr>
        </p:nvSpPr>
        <p:spPr/>
        <p:txBody>
          <a:bodyPr/>
          <a:lstStyle/>
          <a:p>
            <a:fld id="{2F719A73-8AE0-46EF-AC26-E39F35E20C46}" type="slidenum">
              <a:rPr lang="fi-FI" smtClean="0"/>
              <a:t>‹#›</a:t>
            </a:fld>
            <a:endParaRPr lang="fi-FI"/>
          </a:p>
        </p:txBody>
      </p:sp>
    </p:spTree>
    <p:extLst>
      <p:ext uri="{BB962C8B-B14F-4D97-AF65-F5344CB8AC3E}">
        <p14:creationId xmlns:p14="http://schemas.microsoft.com/office/powerpoint/2010/main" val="2297164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7095-C150-47EB-87F7-D1115AB9BAF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8659381-03C7-7ECC-CF52-F0AA79576A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30A4C84-F42E-465B-51FA-AF9F78675DD5}"/>
              </a:ext>
            </a:extLst>
          </p:cNvPr>
          <p:cNvSpPr>
            <a:spLocks noGrp="1"/>
          </p:cNvSpPr>
          <p:nvPr>
            <p:ph type="dt" sz="half" idx="10"/>
          </p:nvPr>
        </p:nvSpPr>
        <p:spPr/>
        <p:txBody>
          <a:bodyPr/>
          <a:lstStyle/>
          <a:p>
            <a:fld id="{56EEF3E6-8A58-402B-928E-1565DF8C2925}" type="datetimeFigureOut">
              <a:rPr lang="fi-FI" smtClean="0"/>
              <a:t>25.1.2024</a:t>
            </a:fld>
            <a:endParaRPr lang="fi-FI"/>
          </a:p>
        </p:txBody>
      </p:sp>
      <p:sp>
        <p:nvSpPr>
          <p:cNvPr id="5" name="Footer Placeholder 4">
            <a:extLst>
              <a:ext uri="{FF2B5EF4-FFF2-40B4-BE49-F238E27FC236}">
                <a16:creationId xmlns:a16="http://schemas.microsoft.com/office/drawing/2014/main" id="{7FB130FE-8731-4C51-EC9C-497B354BC17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7AD161C3-2BF6-E06C-134E-8EC0B9D4CBE9}"/>
              </a:ext>
            </a:extLst>
          </p:cNvPr>
          <p:cNvSpPr>
            <a:spLocks noGrp="1"/>
          </p:cNvSpPr>
          <p:nvPr>
            <p:ph type="sldNum" sz="quarter" idx="12"/>
          </p:nvPr>
        </p:nvSpPr>
        <p:spPr/>
        <p:txBody>
          <a:bodyPr/>
          <a:lstStyle/>
          <a:p>
            <a:fld id="{2F719A73-8AE0-46EF-AC26-E39F35E20C46}" type="slidenum">
              <a:rPr lang="fi-FI" smtClean="0"/>
              <a:t>‹#›</a:t>
            </a:fld>
            <a:endParaRPr lang="fi-FI"/>
          </a:p>
        </p:txBody>
      </p:sp>
    </p:spTree>
    <p:extLst>
      <p:ext uri="{BB962C8B-B14F-4D97-AF65-F5344CB8AC3E}">
        <p14:creationId xmlns:p14="http://schemas.microsoft.com/office/powerpoint/2010/main" val="2439901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7E5C-B50E-B3F0-07AD-90C3FFD507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2413850D-6DD5-188F-0CF1-DD5918212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D5436C-278C-4909-5D22-F925FC0DDE37}"/>
              </a:ext>
            </a:extLst>
          </p:cNvPr>
          <p:cNvSpPr>
            <a:spLocks noGrp="1"/>
          </p:cNvSpPr>
          <p:nvPr>
            <p:ph type="dt" sz="half" idx="10"/>
          </p:nvPr>
        </p:nvSpPr>
        <p:spPr/>
        <p:txBody>
          <a:bodyPr/>
          <a:lstStyle/>
          <a:p>
            <a:fld id="{56EEF3E6-8A58-402B-928E-1565DF8C2925}" type="datetimeFigureOut">
              <a:rPr lang="fi-FI" smtClean="0"/>
              <a:t>25.1.2024</a:t>
            </a:fld>
            <a:endParaRPr lang="fi-FI"/>
          </a:p>
        </p:txBody>
      </p:sp>
      <p:sp>
        <p:nvSpPr>
          <p:cNvPr id="5" name="Footer Placeholder 4">
            <a:extLst>
              <a:ext uri="{FF2B5EF4-FFF2-40B4-BE49-F238E27FC236}">
                <a16:creationId xmlns:a16="http://schemas.microsoft.com/office/drawing/2014/main" id="{4B8C3FE5-5981-627A-38E2-FD58543E215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0BA014E-6ED7-F056-52FD-BC43D0009E9E}"/>
              </a:ext>
            </a:extLst>
          </p:cNvPr>
          <p:cNvSpPr>
            <a:spLocks noGrp="1"/>
          </p:cNvSpPr>
          <p:nvPr>
            <p:ph type="sldNum" sz="quarter" idx="12"/>
          </p:nvPr>
        </p:nvSpPr>
        <p:spPr/>
        <p:txBody>
          <a:bodyPr/>
          <a:lstStyle/>
          <a:p>
            <a:fld id="{2F719A73-8AE0-46EF-AC26-E39F35E20C46}" type="slidenum">
              <a:rPr lang="fi-FI" smtClean="0"/>
              <a:t>‹#›</a:t>
            </a:fld>
            <a:endParaRPr lang="fi-FI"/>
          </a:p>
        </p:txBody>
      </p:sp>
    </p:spTree>
    <p:extLst>
      <p:ext uri="{BB962C8B-B14F-4D97-AF65-F5344CB8AC3E}">
        <p14:creationId xmlns:p14="http://schemas.microsoft.com/office/powerpoint/2010/main" val="134752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7771-7E43-ACF7-A171-734DF7E74DC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2DA607C-F597-BEA3-54F9-EADAA1866D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F75350C-09F8-829C-9185-CCF1ECAD5D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A827BD0-C6A2-C28D-FD30-99BB2395B05A}"/>
              </a:ext>
            </a:extLst>
          </p:cNvPr>
          <p:cNvSpPr>
            <a:spLocks noGrp="1"/>
          </p:cNvSpPr>
          <p:nvPr>
            <p:ph type="dt" sz="half" idx="10"/>
          </p:nvPr>
        </p:nvSpPr>
        <p:spPr/>
        <p:txBody>
          <a:bodyPr/>
          <a:lstStyle/>
          <a:p>
            <a:fld id="{56EEF3E6-8A58-402B-928E-1565DF8C2925}" type="datetimeFigureOut">
              <a:rPr lang="fi-FI" smtClean="0"/>
              <a:t>25.1.2024</a:t>
            </a:fld>
            <a:endParaRPr lang="fi-FI"/>
          </a:p>
        </p:txBody>
      </p:sp>
      <p:sp>
        <p:nvSpPr>
          <p:cNvPr id="6" name="Footer Placeholder 5">
            <a:extLst>
              <a:ext uri="{FF2B5EF4-FFF2-40B4-BE49-F238E27FC236}">
                <a16:creationId xmlns:a16="http://schemas.microsoft.com/office/drawing/2014/main" id="{171145FC-0B7D-F8B5-A0B3-4C26F63E4061}"/>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DE1B48F-8A37-D85B-05B7-31E39D01EC10}"/>
              </a:ext>
            </a:extLst>
          </p:cNvPr>
          <p:cNvSpPr>
            <a:spLocks noGrp="1"/>
          </p:cNvSpPr>
          <p:nvPr>
            <p:ph type="sldNum" sz="quarter" idx="12"/>
          </p:nvPr>
        </p:nvSpPr>
        <p:spPr/>
        <p:txBody>
          <a:bodyPr/>
          <a:lstStyle/>
          <a:p>
            <a:fld id="{2F719A73-8AE0-46EF-AC26-E39F35E20C46}" type="slidenum">
              <a:rPr lang="fi-FI" smtClean="0"/>
              <a:t>‹#›</a:t>
            </a:fld>
            <a:endParaRPr lang="fi-FI"/>
          </a:p>
        </p:txBody>
      </p:sp>
    </p:spTree>
    <p:extLst>
      <p:ext uri="{BB962C8B-B14F-4D97-AF65-F5344CB8AC3E}">
        <p14:creationId xmlns:p14="http://schemas.microsoft.com/office/powerpoint/2010/main" val="3935172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6185-96EE-3B37-3045-ED2AE866E7FC}"/>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15A516F-5A61-F79E-FA92-922F7BEA2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2B5DB-589C-9A2C-7B75-47B65CCD59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BEBFB7A-59CE-E33D-7EB4-F713F8103C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67F79-84E5-7B41-37B6-E4CDF2A489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5F8684A0-1905-EC0B-DE58-76D266D98501}"/>
              </a:ext>
            </a:extLst>
          </p:cNvPr>
          <p:cNvSpPr>
            <a:spLocks noGrp="1"/>
          </p:cNvSpPr>
          <p:nvPr>
            <p:ph type="dt" sz="half" idx="10"/>
          </p:nvPr>
        </p:nvSpPr>
        <p:spPr/>
        <p:txBody>
          <a:bodyPr/>
          <a:lstStyle/>
          <a:p>
            <a:fld id="{56EEF3E6-8A58-402B-928E-1565DF8C2925}" type="datetimeFigureOut">
              <a:rPr lang="fi-FI" smtClean="0"/>
              <a:t>25.1.2024</a:t>
            </a:fld>
            <a:endParaRPr lang="fi-FI"/>
          </a:p>
        </p:txBody>
      </p:sp>
      <p:sp>
        <p:nvSpPr>
          <p:cNvPr id="8" name="Footer Placeholder 7">
            <a:extLst>
              <a:ext uri="{FF2B5EF4-FFF2-40B4-BE49-F238E27FC236}">
                <a16:creationId xmlns:a16="http://schemas.microsoft.com/office/drawing/2014/main" id="{1C89D366-EB2B-CFA2-EBBC-061F725E33B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8C3D84E9-84CD-061F-806B-186C86C34E77}"/>
              </a:ext>
            </a:extLst>
          </p:cNvPr>
          <p:cNvSpPr>
            <a:spLocks noGrp="1"/>
          </p:cNvSpPr>
          <p:nvPr>
            <p:ph type="sldNum" sz="quarter" idx="12"/>
          </p:nvPr>
        </p:nvSpPr>
        <p:spPr/>
        <p:txBody>
          <a:bodyPr/>
          <a:lstStyle/>
          <a:p>
            <a:fld id="{2F719A73-8AE0-46EF-AC26-E39F35E20C46}" type="slidenum">
              <a:rPr lang="fi-FI" smtClean="0"/>
              <a:t>‹#›</a:t>
            </a:fld>
            <a:endParaRPr lang="fi-FI"/>
          </a:p>
        </p:txBody>
      </p:sp>
    </p:spTree>
    <p:extLst>
      <p:ext uri="{BB962C8B-B14F-4D97-AF65-F5344CB8AC3E}">
        <p14:creationId xmlns:p14="http://schemas.microsoft.com/office/powerpoint/2010/main" val="2101046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B729-E7D2-4B1F-12F0-FE5E125A595A}"/>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F72EB195-1C99-05E5-073D-25B6257969ED}"/>
              </a:ext>
            </a:extLst>
          </p:cNvPr>
          <p:cNvSpPr>
            <a:spLocks noGrp="1"/>
          </p:cNvSpPr>
          <p:nvPr>
            <p:ph type="dt" sz="half" idx="10"/>
          </p:nvPr>
        </p:nvSpPr>
        <p:spPr/>
        <p:txBody>
          <a:bodyPr/>
          <a:lstStyle/>
          <a:p>
            <a:fld id="{56EEF3E6-8A58-402B-928E-1565DF8C2925}" type="datetimeFigureOut">
              <a:rPr lang="fi-FI" smtClean="0"/>
              <a:t>25.1.2024</a:t>
            </a:fld>
            <a:endParaRPr lang="fi-FI"/>
          </a:p>
        </p:txBody>
      </p:sp>
      <p:sp>
        <p:nvSpPr>
          <p:cNvPr id="4" name="Footer Placeholder 3">
            <a:extLst>
              <a:ext uri="{FF2B5EF4-FFF2-40B4-BE49-F238E27FC236}">
                <a16:creationId xmlns:a16="http://schemas.microsoft.com/office/drawing/2014/main" id="{6FAEBCDB-FC52-68DB-4BB3-0819B2A375F8}"/>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FCBB3429-BB42-A1B4-A916-888A45B65E46}"/>
              </a:ext>
            </a:extLst>
          </p:cNvPr>
          <p:cNvSpPr>
            <a:spLocks noGrp="1"/>
          </p:cNvSpPr>
          <p:nvPr>
            <p:ph type="sldNum" sz="quarter" idx="12"/>
          </p:nvPr>
        </p:nvSpPr>
        <p:spPr/>
        <p:txBody>
          <a:bodyPr/>
          <a:lstStyle/>
          <a:p>
            <a:fld id="{2F719A73-8AE0-46EF-AC26-E39F35E20C46}" type="slidenum">
              <a:rPr lang="fi-FI" smtClean="0"/>
              <a:t>‹#›</a:t>
            </a:fld>
            <a:endParaRPr lang="fi-FI"/>
          </a:p>
        </p:txBody>
      </p:sp>
    </p:spTree>
    <p:extLst>
      <p:ext uri="{BB962C8B-B14F-4D97-AF65-F5344CB8AC3E}">
        <p14:creationId xmlns:p14="http://schemas.microsoft.com/office/powerpoint/2010/main" val="2527923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1F911-E286-08AE-7D42-8BBFF5291CA9}"/>
              </a:ext>
            </a:extLst>
          </p:cNvPr>
          <p:cNvSpPr>
            <a:spLocks noGrp="1"/>
          </p:cNvSpPr>
          <p:nvPr>
            <p:ph type="dt" sz="half" idx="10"/>
          </p:nvPr>
        </p:nvSpPr>
        <p:spPr/>
        <p:txBody>
          <a:bodyPr/>
          <a:lstStyle/>
          <a:p>
            <a:fld id="{56EEF3E6-8A58-402B-928E-1565DF8C2925}" type="datetimeFigureOut">
              <a:rPr lang="fi-FI" smtClean="0"/>
              <a:t>25.1.2024</a:t>
            </a:fld>
            <a:endParaRPr lang="fi-FI"/>
          </a:p>
        </p:txBody>
      </p:sp>
      <p:sp>
        <p:nvSpPr>
          <p:cNvPr id="3" name="Footer Placeholder 2">
            <a:extLst>
              <a:ext uri="{FF2B5EF4-FFF2-40B4-BE49-F238E27FC236}">
                <a16:creationId xmlns:a16="http://schemas.microsoft.com/office/drawing/2014/main" id="{4429F8F3-044B-7522-4D46-66150A655A12}"/>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C02D1B22-AA5B-A9E9-6D5D-BBBD816095E7}"/>
              </a:ext>
            </a:extLst>
          </p:cNvPr>
          <p:cNvSpPr>
            <a:spLocks noGrp="1"/>
          </p:cNvSpPr>
          <p:nvPr>
            <p:ph type="sldNum" sz="quarter" idx="12"/>
          </p:nvPr>
        </p:nvSpPr>
        <p:spPr/>
        <p:txBody>
          <a:bodyPr/>
          <a:lstStyle/>
          <a:p>
            <a:fld id="{2F719A73-8AE0-46EF-AC26-E39F35E20C46}" type="slidenum">
              <a:rPr lang="fi-FI" smtClean="0"/>
              <a:t>‹#›</a:t>
            </a:fld>
            <a:endParaRPr lang="fi-FI"/>
          </a:p>
        </p:txBody>
      </p:sp>
    </p:spTree>
    <p:extLst>
      <p:ext uri="{BB962C8B-B14F-4D97-AF65-F5344CB8AC3E}">
        <p14:creationId xmlns:p14="http://schemas.microsoft.com/office/powerpoint/2010/main" val="402658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D94470A-FDA7-0EC1-FF7E-AA4227294BD5}"/>
              </a:ext>
            </a:extLst>
          </p:cNvPr>
          <p:cNvGraphicFramePr>
            <a:graphicFrameLocks noChangeAspect="1"/>
          </p:cNvGraphicFramePr>
          <p:nvPr userDrawn="1">
            <p:custDataLst>
              <p:tags r:id="rId1"/>
            </p:custDataLst>
            <p:extLst>
              <p:ext uri="{D42A27DB-BD31-4B8C-83A1-F6EECF244321}">
                <p14:modId xmlns:p14="http://schemas.microsoft.com/office/powerpoint/2010/main" val="1135369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2D94470A-FDA7-0EC1-FF7E-AA4227294BD5}"/>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88E3FDB-5A91-9FE7-E1CF-8661BB54E137}"/>
              </a:ext>
            </a:extLst>
          </p:cNvPr>
          <p:cNvSpPr>
            <a:spLocks noGrp="1"/>
          </p:cNvSpPr>
          <p:nvPr>
            <p:ph type="title" hasCustomPrompt="1"/>
          </p:nvPr>
        </p:nvSpPr>
        <p:spPr>
          <a:xfrm>
            <a:off x="838200" y="561069"/>
            <a:ext cx="6629400" cy="1325563"/>
          </a:xfrm>
        </p:spPr>
        <p:txBody>
          <a:bodyPr vert="horz">
            <a:normAutofit/>
          </a:bodyPr>
          <a:lstStyle>
            <a:lvl1pPr>
              <a:defRPr sz="4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2DF83CDA-9B65-CBB3-DC54-DDAD189B8255}"/>
              </a:ext>
            </a:extLst>
          </p:cNvPr>
          <p:cNvSpPr>
            <a:spLocks noGrp="1"/>
          </p:cNvSpPr>
          <p:nvPr>
            <p:ph idx="1"/>
          </p:nvPr>
        </p:nvSpPr>
        <p:spPr>
          <a:xfrm>
            <a:off x="838200" y="2021574"/>
            <a:ext cx="6629400" cy="3938361"/>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9FCD1834-E29F-04F3-2A61-ED7D727E7391}"/>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8" name="Dian numeron paikkamerkki 5">
            <a:extLst>
              <a:ext uri="{FF2B5EF4-FFF2-40B4-BE49-F238E27FC236}">
                <a16:creationId xmlns:a16="http://schemas.microsoft.com/office/drawing/2014/main" id="{24A9A965-CB67-49B2-C46F-482126CDBD53}"/>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56D387F9-3A79-2453-9068-0CCA1A743FC6}"/>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83766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67E6-10DF-B429-C8E3-95FF7DBB7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B3BC3089-F945-7C98-0C05-9161B2B69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12359A1C-2D70-58B2-027C-D8CB234D4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8207F3-241F-78C4-418E-45C280E00629}"/>
              </a:ext>
            </a:extLst>
          </p:cNvPr>
          <p:cNvSpPr>
            <a:spLocks noGrp="1"/>
          </p:cNvSpPr>
          <p:nvPr>
            <p:ph type="dt" sz="half" idx="10"/>
          </p:nvPr>
        </p:nvSpPr>
        <p:spPr/>
        <p:txBody>
          <a:bodyPr/>
          <a:lstStyle/>
          <a:p>
            <a:fld id="{56EEF3E6-8A58-402B-928E-1565DF8C2925}" type="datetimeFigureOut">
              <a:rPr lang="fi-FI" smtClean="0"/>
              <a:t>25.1.2024</a:t>
            </a:fld>
            <a:endParaRPr lang="fi-FI"/>
          </a:p>
        </p:txBody>
      </p:sp>
      <p:sp>
        <p:nvSpPr>
          <p:cNvPr id="6" name="Footer Placeholder 5">
            <a:extLst>
              <a:ext uri="{FF2B5EF4-FFF2-40B4-BE49-F238E27FC236}">
                <a16:creationId xmlns:a16="http://schemas.microsoft.com/office/drawing/2014/main" id="{94734F18-1602-291C-27E9-98E99E8050D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023A26E4-9446-CCE2-A654-614B8FFED551}"/>
              </a:ext>
            </a:extLst>
          </p:cNvPr>
          <p:cNvSpPr>
            <a:spLocks noGrp="1"/>
          </p:cNvSpPr>
          <p:nvPr>
            <p:ph type="sldNum" sz="quarter" idx="12"/>
          </p:nvPr>
        </p:nvSpPr>
        <p:spPr/>
        <p:txBody>
          <a:bodyPr/>
          <a:lstStyle/>
          <a:p>
            <a:fld id="{2F719A73-8AE0-46EF-AC26-E39F35E20C46}" type="slidenum">
              <a:rPr lang="fi-FI" smtClean="0"/>
              <a:t>‹#›</a:t>
            </a:fld>
            <a:endParaRPr lang="fi-FI"/>
          </a:p>
        </p:txBody>
      </p:sp>
    </p:spTree>
    <p:extLst>
      <p:ext uri="{BB962C8B-B14F-4D97-AF65-F5344CB8AC3E}">
        <p14:creationId xmlns:p14="http://schemas.microsoft.com/office/powerpoint/2010/main" val="1395128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733C-1B50-33F2-F249-4EF4704F1B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C864397F-B5BF-9331-1F7C-91040075C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C47198A3-CBC8-72D4-2465-422A8FCD6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E86CF-0969-8368-AE32-7D04B7D23BC8}"/>
              </a:ext>
            </a:extLst>
          </p:cNvPr>
          <p:cNvSpPr>
            <a:spLocks noGrp="1"/>
          </p:cNvSpPr>
          <p:nvPr>
            <p:ph type="dt" sz="half" idx="10"/>
          </p:nvPr>
        </p:nvSpPr>
        <p:spPr/>
        <p:txBody>
          <a:bodyPr/>
          <a:lstStyle/>
          <a:p>
            <a:fld id="{56EEF3E6-8A58-402B-928E-1565DF8C2925}" type="datetimeFigureOut">
              <a:rPr lang="fi-FI" smtClean="0"/>
              <a:t>25.1.2024</a:t>
            </a:fld>
            <a:endParaRPr lang="fi-FI"/>
          </a:p>
        </p:txBody>
      </p:sp>
      <p:sp>
        <p:nvSpPr>
          <p:cNvPr id="6" name="Footer Placeholder 5">
            <a:extLst>
              <a:ext uri="{FF2B5EF4-FFF2-40B4-BE49-F238E27FC236}">
                <a16:creationId xmlns:a16="http://schemas.microsoft.com/office/drawing/2014/main" id="{CF4C54D4-3B8F-5A29-6F3D-D1415874DCC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94726DF7-F69C-1F6D-1C06-6411A1360325}"/>
              </a:ext>
            </a:extLst>
          </p:cNvPr>
          <p:cNvSpPr>
            <a:spLocks noGrp="1"/>
          </p:cNvSpPr>
          <p:nvPr>
            <p:ph type="sldNum" sz="quarter" idx="12"/>
          </p:nvPr>
        </p:nvSpPr>
        <p:spPr/>
        <p:txBody>
          <a:bodyPr/>
          <a:lstStyle/>
          <a:p>
            <a:fld id="{2F719A73-8AE0-46EF-AC26-E39F35E20C46}" type="slidenum">
              <a:rPr lang="fi-FI" smtClean="0"/>
              <a:t>‹#›</a:t>
            </a:fld>
            <a:endParaRPr lang="fi-FI"/>
          </a:p>
        </p:txBody>
      </p:sp>
    </p:spTree>
    <p:extLst>
      <p:ext uri="{BB962C8B-B14F-4D97-AF65-F5344CB8AC3E}">
        <p14:creationId xmlns:p14="http://schemas.microsoft.com/office/powerpoint/2010/main" val="3877660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684C-F448-DFD5-A16D-D798694F3BAC}"/>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3FDC25B9-9839-8A25-4500-E02EFCC625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804A5135-7C1F-C1D6-5C67-CA546C600C32}"/>
              </a:ext>
            </a:extLst>
          </p:cNvPr>
          <p:cNvSpPr>
            <a:spLocks noGrp="1"/>
          </p:cNvSpPr>
          <p:nvPr>
            <p:ph type="dt" sz="half" idx="10"/>
          </p:nvPr>
        </p:nvSpPr>
        <p:spPr/>
        <p:txBody>
          <a:bodyPr/>
          <a:lstStyle/>
          <a:p>
            <a:fld id="{56EEF3E6-8A58-402B-928E-1565DF8C2925}" type="datetimeFigureOut">
              <a:rPr lang="fi-FI" smtClean="0"/>
              <a:t>25.1.2024</a:t>
            </a:fld>
            <a:endParaRPr lang="fi-FI"/>
          </a:p>
        </p:txBody>
      </p:sp>
      <p:sp>
        <p:nvSpPr>
          <p:cNvPr id="5" name="Footer Placeholder 4">
            <a:extLst>
              <a:ext uri="{FF2B5EF4-FFF2-40B4-BE49-F238E27FC236}">
                <a16:creationId xmlns:a16="http://schemas.microsoft.com/office/drawing/2014/main" id="{BA975C7F-04F6-5D4B-5309-AFEED6D7597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DFB15A1-EA62-E264-BBBC-173111FE8D72}"/>
              </a:ext>
            </a:extLst>
          </p:cNvPr>
          <p:cNvSpPr>
            <a:spLocks noGrp="1"/>
          </p:cNvSpPr>
          <p:nvPr>
            <p:ph type="sldNum" sz="quarter" idx="12"/>
          </p:nvPr>
        </p:nvSpPr>
        <p:spPr/>
        <p:txBody>
          <a:bodyPr/>
          <a:lstStyle/>
          <a:p>
            <a:fld id="{2F719A73-8AE0-46EF-AC26-E39F35E20C46}" type="slidenum">
              <a:rPr lang="fi-FI" smtClean="0"/>
              <a:t>‹#›</a:t>
            </a:fld>
            <a:endParaRPr lang="fi-FI"/>
          </a:p>
        </p:txBody>
      </p:sp>
    </p:spTree>
    <p:extLst>
      <p:ext uri="{BB962C8B-B14F-4D97-AF65-F5344CB8AC3E}">
        <p14:creationId xmlns:p14="http://schemas.microsoft.com/office/powerpoint/2010/main" val="2702952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64DF3-C529-7EEC-128D-487D3D2BE2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371DB49-2C58-479B-AAA4-C63A2294CA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305A4CC-4197-C478-D6B6-2B664FE448E3}"/>
              </a:ext>
            </a:extLst>
          </p:cNvPr>
          <p:cNvSpPr>
            <a:spLocks noGrp="1"/>
          </p:cNvSpPr>
          <p:nvPr>
            <p:ph type="dt" sz="half" idx="10"/>
          </p:nvPr>
        </p:nvSpPr>
        <p:spPr/>
        <p:txBody>
          <a:bodyPr/>
          <a:lstStyle/>
          <a:p>
            <a:fld id="{56EEF3E6-8A58-402B-928E-1565DF8C2925}" type="datetimeFigureOut">
              <a:rPr lang="fi-FI" smtClean="0"/>
              <a:t>25.1.2024</a:t>
            </a:fld>
            <a:endParaRPr lang="fi-FI"/>
          </a:p>
        </p:txBody>
      </p:sp>
      <p:sp>
        <p:nvSpPr>
          <p:cNvPr id="5" name="Footer Placeholder 4">
            <a:extLst>
              <a:ext uri="{FF2B5EF4-FFF2-40B4-BE49-F238E27FC236}">
                <a16:creationId xmlns:a16="http://schemas.microsoft.com/office/drawing/2014/main" id="{B92A5ABE-ED2E-E520-9FAD-063A59828457}"/>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C53BACB-2B4F-A2D2-AC55-8B8061BE1141}"/>
              </a:ext>
            </a:extLst>
          </p:cNvPr>
          <p:cNvSpPr>
            <a:spLocks noGrp="1"/>
          </p:cNvSpPr>
          <p:nvPr>
            <p:ph type="sldNum" sz="quarter" idx="12"/>
          </p:nvPr>
        </p:nvSpPr>
        <p:spPr/>
        <p:txBody>
          <a:bodyPr/>
          <a:lstStyle/>
          <a:p>
            <a:fld id="{2F719A73-8AE0-46EF-AC26-E39F35E20C46}" type="slidenum">
              <a:rPr lang="fi-FI" smtClean="0"/>
              <a:t>‹#›</a:t>
            </a:fld>
            <a:endParaRPr lang="fi-FI"/>
          </a:p>
        </p:txBody>
      </p:sp>
    </p:spTree>
    <p:extLst>
      <p:ext uri="{BB962C8B-B14F-4D97-AF65-F5344CB8AC3E}">
        <p14:creationId xmlns:p14="http://schemas.microsoft.com/office/powerpoint/2010/main" val="3905908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ns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1549A5-2854-C4CC-7756-ED3661F7B140}"/>
              </a:ext>
            </a:extLst>
          </p:cNvPr>
          <p:cNvGraphicFramePr>
            <a:graphicFrameLocks noChangeAspect="1"/>
          </p:cNvGraphicFramePr>
          <p:nvPr userDrawn="1">
            <p:custDataLst>
              <p:tags r:id="rId1"/>
            </p:custDataLst>
            <p:extLst>
              <p:ext uri="{D42A27DB-BD31-4B8C-83A1-F6EECF244321}">
                <p14:modId xmlns:p14="http://schemas.microsoft.com/office/powerpoint/2010/main" val="326867337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41549A5-2854-C4CC-7756-ED3661F7B140}"/>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pic>
        <p:nvPicPr>
          <p:cNvPr id="7" name="Kuva 6">
            <a:extLst>
              <a:ext uri="{FF2B5EF4-FFF2-40B4-BE49-F238E27FC236}">
                <a16:creationId xmlns:a16="http://schemas.microsoft.com/office/drawing/2014/main" id="{6777757E-5505-1E50-6997-E468C8578DEC}"/>
              </a:ext>
            </a:extLst>
          </p:cNvPr>
          <p:cNvPicPr>
            <a:picLocks noChangeAspect="1"/>
          </p:cNvPicPr>
          <p:nvPr userDrawn="1"/>
        </p:nvPicPr>
        <p:blipFill>
          <a:blip r:embed="rId6"/>
          <a:srcRect/>
          <a:stretch/>
        </p:blipFill>
        <p:spPr>
          <a:xfrm>
            <a:off x="3979081" y="1999580"/>
            <a:ext cx="4233843" cy="2858845"/>
          </a:xfrm>
          <a:prstGeom prst="rect">
            <a:avLst/>
          </a:prstGeom>
        </p:spPr>
      </p:pic>
      <p:sp>
        <p:nvSpPr>
          <p:cNvPr id="2" name="Otsikko 1">
            <a:extLst>
              <a:ext uri="{FF2B5EF4-FFF2-40B4-BE49-F238E27FC236}">
                <a16:creationId xmlns:a16="http://schemas.microsoft.com/office/drawing/2014/main" id="{C8E093A5-37DE-A740-BEF2-6F843539A58E}"/>
              </a:ext>
            </a:extLst>
          </p:cNvPr>
          <p:cNvSpPr>
            <a:spLocks noGrp="1"/>
          </p:cNvSpPr>
          <p:nvPr>
            <p:ph type="title" hasCustomPrompt="1"/>
          </p:nvPr>
        </p:nvSpPr>
        <p:spPr>
          <a:xfrm>
            <a:off x="0" y="5617035"/>
            <a:ext cx="12192000" cy="653143"/>
          </a:xfrm>
        </p:spPr>
        <p:txBody>
          <a:bodyPr vert="horz" anchor="t">
            <a:normAutofit/>
          </a:bodyPr>
          <a:lstStyle>
            <a:lvl1pPr algn="ctr">
              <a:defRPr sz="16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3832449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EBDDA55-2E74-5F0D-DBBC-312D6477D012}"/>
              </a:ext>
            </a:extLst>
          </p:cNvPr>
          <p:cNvGraphicFramePr>
            <a:graphicFrameLocks noChangeAspect="1"/>
          </p:cNvGraphicFramePr>
          <p:nvPr userDrawn="1">
            <p:custDataLst>
              <p:tags r:id="rId1"/>
            </p:custDataLst>
            <p:extLst>
              <p:ext uri="{D42A27DB-BD31-4B8C-83A1-F6EECF244321}">
                <p14:modId xmlns:p14="http://schemas.microsoft.com/office/powerpoint/2010/main" val="2954010866"/>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EEBDDA55-2E74-5F0D-DBBC-312D6477D012}"/>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A6BBC7A-A3EC-A24E-FE2A-8823EC15C141}"/>
              </a:ext>
            </a:extLst>
          </p:cNvPr>
          <p:cNvSpPr>
            <a:spLocks noGrp="1"/>
          </p:cNvSpPr>
          <p:nvPr>
            <p:ph type="ctrTitle" hasCustomPrompt="1"/>
          </p:nvPr>
        </p:nvSpPr>
        <p:spPr>
          <a:xfrm>
            <a:off x="838200" y="1234847"/>
            <a:ext cx="10515600" cy="2387600"/>
          </a:xfrm>
        </p:spPr>
        <p:txBody>
          <a:bodyPr vert="horz" anchor="b">
            <a:noAutofit/>
          </a:bodyPr>
          <a:lstStyle>
            <a:lvl1pPr algn="l">
              <a:defRPr sz="7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EC84191-B64F-D254-9CA4-556654B10339}"/>
              </a:ext>
            </a:extLst>
          </p:cNvPr>
          <p:cNvSpPr>
            <a:spLocks noGrp="1"/>
          </p:cNvSpPr>
          <p:nvPr>
            <p:ph type="subTitle" idx="1"/>
          </p:nvPr>
        </p:nvSpPr>
        <p:spPr>
          <a:xfrm>
            <a:off x="838200" y="4429353"/>
            <a:ext cx="9144000" cy="1655763"/>
          </a:xfrm>
        </p:spPr>
        <p:txBody>
          <a:bodyPr/>
          <a:lstStyle>
            <a:lvl1pPr marL="0" indent="0" algn="l">
              <a:buNone/>
              <a:defRPr sz="2400" b="1"/>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45CA18CF-59CD-C41F-27D4-1372AB18E3D5}"/>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0E787155-4AE0-C5D3-8624-BA1CD7B66AA3}"/>
              </a:ext>
            </a:extLst>
          </p:cNvPr>
          <p:cNvSpPr>
            <a:spLocks noGrp="1"/>
          </p:cNvSpPr>
          <p:nvPr>
            <p:ph type="sldNum" sz="quarter" idx="12"/>
          </p:nvPr>
        </p:nvSpPr>
        <p:spPr/>
        <p:txBody>
          <a:bodyPr/>
          <a:lstStyle/>
          <a:p>
            <a:fld id="{CF4BB44F-7B72-EC4D-BE8A-419BCE6CF7A5}" type="slidenum">
              <a:rPr lang="fi-FI" smtClean="0"/>
              <a:t>‹#›</a:t>
            </a:fld>
            <a:endParaRPr lang="fi-FI"/>
          </a:p>
        </p:txBody>
      </p:sp>
      <p:pic>
        <p:nvPicPr>
          <p:cNvPr id="10" name="Kuva 9">
            <a:extLst>
              <a:ext uri="{FF2B5EF4-FFF2-40B4-BE49-F238E27FC236}">
                <a16:creationId xmlns:a16="http://schemas.microsoft.com/office/drawing/2014/main" id="{5D2015E6-056E-C3CC-F4DD-3292C8A1D25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914207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D94470A-FDA7-0EC1-FF7E-AA4227294BD5}"/>
              </a:ext>
            </a:extLst>
          </p:cNvPr>
          <p:cNvGraphicFramePr>
            <a:graphicFrameLocks noChangeAspect="1"/>
          </p:cNvGraphicFramePr>
          <p:nvPr userDrawn="1">
            <p:custDataLst>
              <p:tags r:id="rId1"/>
            </p:custDataLst>
            <p:extLst>
              <p:ext uri="{D42A27DB-BD31-4B8C-83A1-F6EECF244321}">
                <p14:modId xmlns:p14="http://schemas.microsoft.com/office/powerpoint/2010/main" val="1135369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2D94470A-FDA7-0EC1-FF7E-AA4227294BD5}"/>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88E3FDB-5A91-9FE7-E1CF-8661BB54E137}"/>
              </a:ext>
            </a:extLst>
          </p:cNvPr>
          <p:cNvSpPr>
            <a:spLocks noGrp="1"/>
          </p:cNvSpPr>
          <p:nvPr>
            <p:ph type="title" hasCustomPrompt="1"/>
          </p:nvPr>
        </p:nvSpPr>
        <p:spPr>
          <a:xfrm>
            <a:off x="838200" y="561069"/>
            <a:ext cx="6629400" cy="1325563"/>
          </a:xfrm>
        </p:spPr>
        <p:txBody>
          <a:bodyPr vert="horz">
            <a:normAutofit/>
          </a:bodyPr>
          <a:lstStyle>
            <a:lvl1pPr>
              <a:defRPr sz="4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2DF83CDA-9B65-CBB3-DC54-DDAD189B8255}"/>
              </a:ext>
            </a:extLst>
          </p:cNvPr>
          <p:cNvSpPr>
            <a:spLocks noGrp="1"/>
          </p:cNvSpPr>
          <p:nvPr>
            <p:ph idx="1"/>
          </p:nvPr>
        </p:nvSpPr>
        <p:spPr>
          <a:xfrm>
            <a:off x="838200" y="2021574"/>
            <a:ext cx="6629400" cy="3938361"/>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9FCD1834-E29F-04F3-2A61-ED7D727E7391}"/>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8" name="Dian numeron paikkamerkki 5">
            <a:extLst>
              <a:ext uri="{FF2B5EF4-FFF2-40B4-BE49-F238E27FC236}">
                <a16:creationId xmlns:a16="http://schemas.microsoft.com/office/drawing/2014/main" id="{24A9A965-CB67-49B2-C46F-482126CDBD53}"/>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56D387F9-3A79-2453-9068-0CCA1A743FC6}"/>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668316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EA4B8F-FC69-9A30-B96B-8112CFC44C32}"/>
              </a:ext>
            </a:extLst>
          </p:cNvPr>
          <p:cNvGraphicFramePr>
            <a:graphicFrameLocks noChangeAspect="1"/>
          </p:cNvGraphicFramePr>
          <p:nvPr userDrawn="1">
            <p:custDataLst>
              <p:tags r:id="rId1"/>
            </p:custDataLst>
            <p:extLst>
              <p:ext uri="{D42A27DB-BD31-4B8C-83A1-F6EECF244321}">
                <p14:modId xmlns:p14="http://schemas.microsoft.com/office/powerpoint/2010/main" val="353432748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58EA4B8F-FC69-9A30-B96B-8112CFC44C32}"/>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1AECBDAE-1288-D085-31EA-BED9CDD5F296}"/>
              </a:ext>
            </a:extLst>
          </p:cNvPr>
          <p:cNvSpPr>
            <a:spLocks noGrp="1"/>
          </p:cNvSpPr>
          <p:nvPr>
            <p:ph type="title" hasCustomPrompt="1"/>
          </p:nvPr>
        </p:nvSpPr>
        <p:spPr>
          <a:xfrm>
            <a:off x="831851" y="1973943"/>
            <a:ext cx="9923236" cy="2080532"/>
          </a:xfrm>
        </p:spPr>
        <p:txBody>
          <a:bodyPr vert="horz" anchor="b">
            <a:normAutofit/>
          </a:bodyPr>
          <a:lstStyle>
            <a:lvl1pPr>
              <a:defRPr sz="7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E0D286-6933-F4F2-8F3F-27A1153ADA15}"/>
              </a:ext>
            </a:extLst>
          </p:cNvPr>
          <p:cNvSpPr>
            <a:spLocks noGrp="1"/>
          </p:cNvSpPr>
          <p:nvPr>
            <p:ph type="body" idx="1"/>
          </p:nvPr>
        </p:nvSpPr>
        <p:spPr>
          <a:xfrm>
            <a:off x="831851" y="4589470"/>
            <a:ext cx="10515600" cy="1201737"/>
          </a:xfrm>
        </p:spPr>
        <p:txBody>
          <a:bodyPr/>
          <a:lstStyle>
            <a:lvl1pPr marL="0" indent="0">
              <a:buNone/>
              <a:defRPr sz="2400" b="1">
                <a:solidFill>
                  <a:schemeClr val="tx1"/>
                </a:solidFill>
              </a:defRPr>
            </a:lvl1pPr>
            <a:lvl2pPr marL="457143" indent="0">
              <a:buNone/>
              <a:defRPr sz="2000">
                <a:solidFill>
                  <a:schemeClr val="tx1">
                    <a:tint val="75000"/>
                  </a:schemeClr>
                </a:solidFill>
              </a:defRPr>
            </a:lvl2pPr>
            <a:lvl3pPr marL="914286" indent="0">
              <a:buNone/>
              <a:defRPr sz="18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fi-FI"/>
              <a:t>Muokkaa tekstin perustyylejä napsauttamalla</a:t>
            </a:r>
          </a:p>
        </p:txBody>
      </p:sp>
      <p:sp>
        <p:nvSpPr>
          <p:cNvPr id="7" name="Päivämäärän paikkamerkki 3">
            <a:extLst>
              <a:ext uri="{FF2B5EF4-FFF2-40B4-BE49-F238E27FC236}">
                <a16:creationId xmlns:a16="http://schemas.microsoft.com/office/drawing/2014/main" id="{95E4B719-D3AF-4730-40A0-0AC35D675151}"/>
              </a:ext>
            </a:extLst>
          </p:cNvPr>
          <p:cNvSpPr>
            <a:spLocks noGrp="1"/>
          </p:cNvSpPr>
          <p:nvPr>
            <p:ph type="dt" sz="half" idx="10"/>
          </p:nvPr>
        </p:nvSpPr>
        <p:spPr>
          <a:xfrm>
            <a:off x="4724400" y="6356352"/>
            <a:ext cx="2743200" cy="365125"/>
          </a:xfrm>
        </p:spPr>
        <p:txBody>
          <a:bodyPr/>
          <a:lstStyle>
            <a:lvl1pPr algn="ctr">
              <a:defRPr>
                <a:solidFill>
                  <a:schemeClr val="tx1"/>
                </a:solidFill>
              </a:defRPr>
            </a:lvl1pPr>
          </a:lstStyle>
          <a:p>
            <a:fld id="{E82995AC-F008-1E4B-9263-D2B18A52AAEA}" type="datetimeFigureOut">
              <a:rPr lang="fi-FI" smtClean="0"/>
              <a:pPr/>
              <a:t>25.1.2024</a:t>
            </a:fld>
            <a:endParaRPr lang="fi-FI"/>
          </a:p>
        </p:txBody>
      </p:sp>
      <p:sp>
        <p:nvSpPr>
          <p:cNvPr id="8" name="Dian numeron paikkamerkki 5">
            <a:extLst>
              <a:ext uri="{FF2B5EF4-FFF2-40B4-BE49-F238E27FC236}">
                <a16:creationId xmlns:a16="http://schemas.microsoft.com/office/drawing/2014/main" id="{E17B9B39-FF83-B0CE-8032-5A1F6E0FD7E7}"/>
              </a:ext>
            </a:extLst>
          </p:cNvPr>
          <p:cNvSpPr>
            <a:spLocks noGrp="1"/>
          </p:cNvSpPr>
          <p:nvPr>
            <p:ph type="sldNum" sz="quarter" idx="12"/>
          </p:nvPr>
        </p:nvSpPr>
        <p:spPr>
          <a:xfrm>
            <a:off x="8610600" y="6356352"/>
            <a:ext cx="2743200" cy="365125"/>
          </a:xfrm>
        </p:spPr>
        <p:txBody>
          <a:bodyPr/>
          <a:lstStyle>
            <a:lvl1pPr>
              <a:defRPr>
                <a:solidFill>
                  <a:schemeClr val="tx1"/>
                </a:solidFill>
              </a:defRPr>
            </a:lvl1pPr>
          </a:lstStyle>
          <a:p>
            <a:fld id="{CF4BB44F-7B72-EC4D-BE8A-419BCE6CF7A5}" type="slidenum">
              <a:rPr lang="fi-FI" smtClean="0"/>
              <a:pPr/>
              <a:t>‹#›</a:t>
            </a:fld>
            <a:endParaRPr lang="fi-FI"/>
          </a:p>
        </p:txBody>
      </p:sp>
      <p:pic>
        <p:nvPicPr>
          <p:cNvPr id="6" name="Kuva 5">
            <a:extLst>
              <a:ext uri="{FF2B5EF4-FFF2-40B4-BE49-F238E27FC236}">
                <a16:creationId xmlns:a16="http://schemas.microsoft.com/office/drawing/2014/main" id="{80FD494A-292C-5386-DF9F-CA0C7809AF5F}"/>
              </a:ext>
            </a:extLst>
          </p:cNvPr>
          <p:cNvPicPr>
            <a:picLocks noChangeAspect="1"/>
          </p:cNvPicPr>
          <p:nvPr userDrawn="1"/>
        </p:nvPicPr>
        <p:blipFill>
          <a:blip r:embed="rId6"/>
          <a:srcRect/>
          <a:stretch/>
        </p:blipFill>
        <p:spPr>
          <a:xfrm>
            <a:off x="156873" y="6159044"/>
            <a:ext cx="1583792" cy="573261"/>
          </a:xfrm>
          <a:prstGeom prst="rect">
            <a:avLst/>
          </a:prstGeom>
        </p:spPr>
      </p:pic>
    </p:spTree>
    <p:extLst>
      <p:ext uri="{BB962C8B-B14F-4D97-AF65-F5344CB8AC3E}">
        <p14:creationId xmlns:p14="http://schemas.microsoft.com/office/powerpoint/2010/main" val="1891347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Kaksi sisältökohdetta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855275-9A02-523B-F921-FFEA9C72F3D9}"/>
              </a:ext>
            </a:extLst>
          </p:cNvPr>
          <p:cNvGraphicFramePr>
            <a:graphicFrameLocks noChangeAspect="1"/>
          </p:cNvGraphicFramePr>
          <p:nvPr userDrawn="1">
            <p:custDataLst>
              <p:tags r:id="rId1"/>
            </p:custDataLst>
            <p:extLst>
              <p:ext uri="{D42A27DB-BD31-4B8C-83A1-F6EECF244321}">
                <p14:modId xmlns:p14="http://schemas.microsoft.com/office/powerpoint/2010/main" val="2540987968"/>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DC855275-9A02-523B-F921-FFEA9C72F3D9}"/>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90CF0A95-B2F9-E246-E0B1-5B6C7320BBBE}"/>
              </a:ext>
            </a:extLst>
          </p:cNvPr>
          <p:cNvSpPr>
            <a:spLocks noGrp="1"/>
          </p:cNvSpPr>
          <p:nvPr>
            <p:ph type="title" hasCustomPrompt="1"/>
          </p:nvPr>
        </p:nvSpPr>
        <p:spPr/>
        <p:txBody>
          <a:bodyPr vert="horz">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6CF45936-2F7D-4260-EEC0-5DDB3A343404}"/>
              </a:ext>
            </a:extLst>
          </p:cNvPr>
          <p:cNvSpPr>
            <a:spLocks noGrp="1"/>
          </p:cNvSpPr>
          <p:nvPr>
            <p:ph sz="half" idx="1"/>
          </p:nvPr>
        </p:nvSpPr>
        <p:spPr>
          <a:xfrm>
            <a:off x="838200" y="1825625"/>
            <a:ext cx="5181600" cy="4351339"/>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FE79118-46DF-C04A-893A-035FADEEEFCF}"/>
              </a:ext>
            </a:extLst>
          </p:cNvPr>
          <p:cNvSpPr>
            <a:spLocks noGrp="1"/>
          </p:cNvSpPr>
          <p:nvPr>
            <p:ph sz="half" idx="2"/>
          </p:nvPr>
        </p:nvSpPr>
        <p:spPr>
          <a:xfrm>
            <a:off x="6172200" y="1825625"/>
            <a:ext cx="5181600" cy="4351339"/>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a:extLst>
              <a:ext uri="{FF2B5EF4-FFF2-40B4-BE49-F238E27FC236}">
                <a16:creationId xmlns:a16="http://schemas.microsoft.com/office/drawing/2014/main" id="{2FAB98D5-5B02-600B-193E-F48322BF6746}"/>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9" name="Dian numeron paikkamerkki 5">
            <a:extLst>
              <a:ext uri="{FF2B5EF4-FFF2-40B4-BE49-F238E27FC236}">
                <a16:creationId xmlns:a16="http://schemas.microsoft.com/office/drawing/2014/main" id="{07561F51-59D3-6548-A656-8CD90B1A256A}"/>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DD8DBD2E-0591-8FAB-ECDB-DC209F256676}"/>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114663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tailu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68C4B6-B981-B78C-25A6-C0603639A95C}"/>
              </a:ext>
            </a:extLst>
          </p:cNvPr>
          <p:cNvGraphicFramePr>
            <a:graphicFrameLocks noChangeAspect="1"/>
          </p:cNvGraphicFramePr>
          <p:nvPr userDrawn="1">
            <p:custDataLst>
              <p:tags r:id="rId1"/>
            </p:custDataLst>
            <p:extLst>
              <p:ext uri="{D42A27DB-BD31-4B8C-83A1-F6EECF244321}">
                <p14:modId xmlns:p14="http://schemas.microsoft.com/office/powerpoint/2010/main" val="374507294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368C4B6-B981-B78C-25A6-C0603639A95C}"/>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E5F97F22-0AE3-F8C0-18C3-718CDA6B4A6A}"/>
              </a:ext>
            </a:extLst>
          </p:cNvPr>
          <p:cNvSpPr>
            <a:spLocks noGrp="1"/>
          </p:cNvSpPr>
          <p:nvPr>
            <p:ph type="title" hasCustomPrompt="1"/>
          </p:nvPr>
        </p:nvSpPr>
        <p:spPr>
          <a:xfrm>
            <a:off x="839788" y="365125"/>
            <a:ext cx="10515600" cy="1325563"/>
          </a:xfrm>
        </p:spPr>
        <p:txBody>
          <a:bodyPr vert="horz">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Tekstin paikkamerkki 2">
            <a:extLst>
              <a:ext uri="{FF2B5EF4-FFF2-40B4-BE49-F238E27FC236}">
                <a16:creationId xmlns:a16="http://schemas.microsoft.com/office/drawing/2014/main" id="{D2790702-2AFC-FD99-3CF5-BCD4DBF1C87F}"/>
              </a:ext>
            </a:extLst>
          </p:cNvPr>
          <p:cNvSpPr>
            <a:spLocks noGrp="1"/>
          </p:cNvSpPr>
          <p:nvPr>
            <p:ph type="body" idx="1"/>
          </p:nvPr>
        </p:nvSpPr>
        <p:spPr>
          <a:xfrm>
            <a:off x="839789" y="1681163"/>
            <a:ext cx="5157787" cy="823912"/>
          </a:xfrm>
        </p:spPr>
        <p:txBody>
          <a:bodyPr anchor="b">
            <a:normAutofit/>
          </a:bodyPr>
          <a:lstStyle>
            <a:lvl1pPr marL="0" indent="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822A76D-6CCA-51E5-87E9-C8132C4D1324}"/>
              </a:ext>
            </a:extLst>
          </p:cNvPr>
          <p:cNvSpPr>
            <a:spLocks noGrp="1"/>
          </p:cNvSpPr>
          <p:nvPr>
            <p:ph sz="half" idx="2"/>
          </p:nvPr>
        </p:nvSpPr>
        <p:spPr>
          <a:xfrm>
            <a:off x="839789" y="2505075"/>
            <a:ext cx="5157787" cy="3684588"/>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2E5C278-5B8C-AB75-EC46-D30E8090CF1C}"/>
              </a:ext>
            </a:extLst>
          </p:cNvPr>
          <p:cNvSpPr>
            <a:spLocks noGrp="1"/>
          </p:cNvSpPr>
          <p:nvPr>
            <p:ph type="body" sz="quarter" idx="3"/>
          </p:nvPr>
        </p:nvSpPr>
        <p:spPr>
          <a:xfrm>
            <a:off x="6172203" y="1681163"/>
            <a:ext cx="5183188" cy="823912"/>
          </a:xfrm>
        </p:spPr>
        <p:txBody>
          <a:bodyPr anchor="b">
            <a:normAutofit/>
          </a:bodyPr>
          <a:lstStyle>
            <a:lvl1pPr marL="0" indent="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02D66A3-9DC1-696F-6D5B-E86CD429D561}"/>
              </a:ext>
            </a:extLst>
          </p:cNvPr>
          <p:cNvSpPr>
            <a:spLocks noGrp="1"/>
          </p:cNvSpPr>
          <p:nvPr>
            <p:ph sz="quarter" idx="4"/>
          </p:nvPr>
        </p:nvSpPr>
        <p:spPr>
          <a:xfrm>
            <a:off x="6172203" y="2505075"/>
            <a:ext cx="5183188" cy="3684588"/>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Päivämäärän paikkamerkki 3">
            <a:extLst>
              <a:ext uri="{FF2B5EF4-FFF2-40B4-BE49-F238E27FC236}">
                <a16:creationId xmlns:a16="http://schemas.microsoft.com/office/drawing/2014/main" id="{C87B6E4F-C729-BA99-179F-009531E4CDEE}"/>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11" name="Dian numeron paikkamerkki 5">
            <a:extLst>
              <a:ext uri="{FF2B5EF4-FFF2-40B4-BE49-F238E27FC236}">
                <a16:creationId xmlns:a16="http://schemas.microsoft.com/office/drawing/2014/main" id="{F84B2C9D-1B47-2DB9-F571-700270417046}"/>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8" name="Kuva 7">
            <a:extLst>
              <a:ext uri="{FF2B5EF4-FFF2-40B4-BE49-F238E27FC236}">
                <a16:creationId xmlns:a16="http://schemas.microsoft.com/office/drawing/2014/main" id="{2991BA62-0BDD-E8E0-1E6C-E6E1ABEC20BC}"/>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90715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EA4B8F-FC69-9A30-B96B-8112CFC44C32}"/>
              </a:ext>
            </a:extLst>
          </p:cNvPr>
          <p:cNvGraphicFramePr>
            <a:graphicFrameLocks noChangeAspect="1"/>
          </p:cNvGraphicFramePr>
          <p:nvPr userDrawn="1">
            <p:custDataLst>
              <p:tags r:id="rId1"/>
            </p:custDataLst>
            <p:extLst>
              <p:ext uri="{D42A27DB-BD31-4B8C-83A1-F6EECF244321}">
                <p14:modId xmlns:p14="http://schemas.microsoft.com/office/powerpoint/2010/main" val="353432748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58EA4B8F-FC69-9A30-B96B-8112CFC44C32}"/>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1AECBDAE-1288-D085-31EA-BED9CDD5F296}"/>
              </a:ext>
            </a:extLst>
          </p:cNvPr>
          <p:cNvSpPr>
            <a:spLocks noGrp="1"/>
          </p:cNvSpPr>
          <p:nvPr>
            <p:ph type="title" hasCustomPrompt="1"/>
          </p:nvPr>
        </p:nvSpPr>
        <p:spPr>
          <a:xfrm>
            <a:off x="831851" y="1973943"/>
            <a:ext cx="9923236" cy="2080532"/>
          </a:xfrm>
        </p:spPr>
        <p:txBody>
          <a:bodyPr vert="horz" anchor="b">
            <a:normAutofit/>
          </a:bodyPr>
          <a:lstStyle>
            <a:lvl1pPr>
              <a:defRPr sz="7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E0D286-6933-F4F2-8F3F-27A1153ADA15}"/>
              </a:ext>
            </a:extLst>
          </p:cNvPr>
          <p:cNvSpPr>
            <a:spLocks noGrp="1"/>
          </p:cNvSpPr>
          <p:nvPr>
            <p:ph type="body" idx="1"/>
          </p:nvPr>
        </p:nvSpPr>
        <p:spPr>
          <a:xfrm>
            <a:off x="831851" y="4589470"/>
            <a:ext cx="10515600" cy="1201737"/>
          </a:xfrm>
        </p:spPr>
        <p:txBody>
          <a:bodyPr/>
          <a:lstStyle>
            <a:lvl1pPr marL="0" indent="0">
              <a:buNone/>
              <a:defRPr sz="2400" b="1">
                <a:solidFill>
                  <a:schemeClr val="tx1"/>
                </a:solidFill>
              </a:defRPr>
            </a:lvl1pPr>
            <a:lvl2pPr marL="457143" indent="0">
              <a:buNone/>
              <a:defRPr sz="2000">
                <a:solidFill>
                  <a:schemeClr val="tx1">
                    <a:tint val="75000"/>
                  </a:schemeClr>
                </a:solidFill>
              </a:defRPr>
            </a:lvl2pPr>
            <a:lvl3pPr marL="914286" indent="0">
              <a:buNone/>
              <a:defRPr sz="18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fi-FI"/>
              <a:t>Muokkaa tekstin perustyylejä napsauttamalla</a:t>
            </a:r>
          </a:p>
        </p:txBody>
      </p:sp>
      <p:sp>
        <p:nvSpPr>
          <p:cNvPr id="7" name="Päivämäärän paikkamerkki 3">
            <a:extLst>
              <a:ext uri="{FF2B5EF4-FFF2-40B4-BE49-F238E27FC236}">
                <a16:creationId xmlns:a16="http://schemas.microsoft.com/office/drawing/2014/main" id="{95E4B719-D3AF-4730-40A0-0AC35D675151}"/>
              </a:ext>
            </a:extLst>
          </p:cNvPr>
          <p:cNvSpPr>
            <a:spLocks noGrp="1"/>
          </p:cNvSpPr>
          <p:nvPr>
            <p:ph type="dt" sz="half" idx="10"/>
          </p:nvPr>
        </p:nvSpPr>
        <p:spPr>
          <a:xfrm>
            <a:off x="4724400" y="6356352"/>
            <a:ext cx="2743200" cy="365125"/>
          </a:xfrm>
        </p:spPr>
        <p:txBody>
          <a:bodyPr/>
          <a:lstStyle>
            <a:lvl1pPr algn="ctr">
              <a:defRPr>
                <a:solidFill>
                  <a:schemeClr val="tx1"/>
                </a:solidFill>
              </a:defRPr>
            </a:lvl1pPr>
          </a:lstStyle>
          <a:p>
            <a:fld id="{E82995AC-F008-1E4B-9263-D2B18A52AAEA}" type="datetimeFigureOut">
              <a:rPr lang="fi-FI" smtClean="0"/>
              <a:pPr/>
              <a:t>25.1.2024</a:t>
            </a:fld>
            <a:endParaRPr lang="fi-FI"/>
          </a:p>
        </p:txBody>
      </p:sp>
      <p:sp>
        <p:nvSpPr>
          <p:cNvPr id="8" name="Dian numeron paikkamerkki 5">
            <a:extLst>
              <a:ext uri="{FF2B5EF4-FFF2-40B4-BE49-F238E27FC236}">
                <a16:creationId xmlns:a16="http://schemas.microsoft.com/office/drawing/2014/main" id="{E17B9B39-FF83-B0CE-8032-5A1F6E0FD7E7}"/>
              </a:ext>
            </a:extLst>
          </p:cNvPr>
          <p:cNvSpPr>
            <a:spLocks noGrp="1"/>
          </p:cNvSpPr>
          <p:nvPr>
            <p:ph type="sldNum" sz="quarter" idx="12"/>
          </p:nvPr>
        </p:nvSpPr>
        <p:spPr>
          <a:xfrm>
            <a:off x="8610600" y="6356352"/>
            <a:ext cx="2743200" cy="365125"/>
          </a:xfrm>
        </p:spPr>
        <p:txBody>
          <a:bodyPr/>
          <a:lstStyle>
            <a:lvl1pPr>
              <a:defRPr>
                <a:solidFill>
                  <a:schemeClr val="tx1"/>
                </a:solidFill>
              </a:defRPr>
            </a:lvl1pPr>
          </a:lstStyle>
          <a:p>
            <a:fld id="{CF4BB44F-7B72-EC4D-BE8A-419BCE6CF7A5}" type="slidenum">
              <a:rPr lang="fi-FI" smtClean="0"/>
              <a:pPr/>
              <a:t>‹#›</a:t>
            </a:fld>
            <a:endParaRPr lang="fi-FI"/>
          </a:p>
        </p:txBody>
      </p:sp>
      <p:pic>
        <p:nvPicPr>
          <p:cNvPr id="6" name="Kuva 5">
            <a:extLst>
              <a:ext uri="{FF2B5EF4-FFF2-40B4-BE49-F238E27FC236}">
                <a16:creationId xmlns:a16="http://schemas.microsoft.com/office/drawing/2014/main" id="{80FD494A-292C-5386-DF9F-CA0C7809AF5F}"/>
              </a:ext>
            </a:extLst>
          </p:cNvPr>
          <p:cNvPicPr>
            <a:picLocks noChangeAspect="1"/>
          </p:cNvPicPr>
          <p:nvPr userDrawn="1"/>
        </p:nvPicPr>
        <p:blipFill>
          <a:blip r:embed="rId6"/>
          <a:srcRect/>
          <a:stretch/>
        </p:blipFill>
        <p:spPr>
          <a:xfrm>
            <a:off x="156873" y="6159044"/>
            <a:ext cx="1583792" cy="573261"/>
          </a:xfrm>
          <a:prstGeom prst="rect">
            <a:avLst/>
          </a:prstGeom>
        </p:spPr>
      </p:pic>
    </p:spTree>
    <p:extLst>
      <p:ext uri="{BB962C8B-B14F-4D97-AF65-F5344CB8AC3E}">
        <p14:creationId xmlns:p14="http://schemas.microsoft.com/office/powerpoint/2010/main" val="363890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Vain otsikko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523AC8-0B8E-D71A-995B-3F30D66AE80D}"/>
              </a:ext>
            </a:extLst>
          </p:cNvPr>
          <p:cNvGraphicFramePr>
            <a:graphicFrameLocks noChangeAspect="1"/>
          </p:cNvGraphicFramePr>
          <p:nvPr userDrawn="1">
            <p:custDataLst>
              <p:tags r:id="rId1"/>
            </p:custDataLst>
            <p:extLst>
              <p:ext uri="{D42A27DB-BD31-4B8C-83A1-F6EECF244321}">
                <p14:modId xmlns:p14="http://schemas.microsoft.com/office/powerpoint/2010/main" val="209835765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D1523AC8-0B8E-D71A-995B-3F30D66AE80D}"/>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1D15AAC-2A9E-06C1-7F33-135BC76D0E88}"/>
              </a:ext>
            </a:extLst>
          </p:cNvPr>
          <p:cNvSpPr>
            <a:spLocks noGrp="1"/>
          </p:cNvSpPr>
          <p:nvPr>
            <p:ph type="title" hasCustomPrompt="1"/>
          </p:nvPr>
        </p:nvSpPr>
        <p:spPr>
          <a:xfrm>
            <a:off x="838206" y="365125"/>
            <a:ext cx="6950529" cy="1325563"/>
          </a:xfrm>
        </p:spPr>
        <p:txBody>
          <a:bodyPr vert="horz">
            <a:no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6" name="Päivämäärän paikkamerkki 3">
            <a:extLst>
              <a:ext uri="{FF2B5EF4-FFF2-40B4-BE49-F238E27FC236}">
                <a16:creationId xmlns:a16="http://schemas.microsoft.com/office/drawing/2014/main" id="{8CFE43AC-2331-392E-B364-1EB4F13D2278}"/>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7" name="Dian numeron paikkamerkki 5">
            <a:extLst>
              <a:ext uri="{FF2B5EF4-FFF2-40B4-BE49-F238E27FC236}">
                <a16:creationId xmlns:a16="http://schemas.microsoft.com/office/drawing/2014/main" id="{65BDACEF-1E4C-EE54-A86C-7F8707A989F5}"/>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4" name="Kuva 3">
            <a:extLst>
              <a:ext uri="{FF2B5EF4-FFF2-40B4-BE49-F238E27FC236}">
                <a16:creationId xmlns:a16="http://schemas.microsoft.com/office/drawing/2014/main" id="{BF09C4BF-2872-222F-A08A-EA53E4ED7D78}"/>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651346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D206A697-3848-96B1-C43E-3E0946CF8332}"/>
              </a:ext>
            </a:extLst>
          </p:cNvPr>
          <p:cNvSpPr>
            <a:spLocks noGrp="1"/>
          </p:cNvSpPr>
          <p:nvPr>
            <p:ph type="title" hasCustomPrompt="1"/>
          </p:nvPr>
        </p:nvSpPr>
        <p:spPr>
          <a:xfrm>
            <a:off x="838200" y="365125"/>
            <a:ext cx="10515600" cy="1325563"/>
          </a:xfrm>
        </p:spPr>
        <p:txBody>
          <a:bodyPr vert="horz">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4" name="Sisällön paikkamerkki 2">
            <a:extLst>
              <a:ext uri="{FF2B5EF4-FFF2-40B4-BE49-F238E27FC236}">
                <a16:creationId xmlns:a16="http://schemas.microsoft.com/office/drawing/2014/main" id="{506909AB-B27E-69E4-676B-884F600AF8C8}"/>
              </a:ext>
            </a:extLst>
          </p:cNvPr>
          <p:cNvSpPr>
            <a:spLocks noGrp="1"/>
          </p:cNvSpPr>
          <p:nvPr>
            <p:ph sz="half" idx="1"/>
          </p:nvPr>
        </p:nvSpPr>
        <p:spPr>
          <a:xfrm>
            <a:off x="838200" y="1825625"/>
            <a:ext cx="5181600" cy="4351339"/>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480373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yhjä">
    <p:bg>
      <p:bgPr>
        <a:solidFill>
          <a:srgbClr val="ECF8ED">
            <a:alpha val="90000"/>
          </a:srgbClr>
        </a:solidFill>
        <a:effectLst/>
      </p:bgPr>
    </p:bg>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9C371584-47F5-085F-A359-261467E2C70D}"/>
              </a:ext>
            </a:extLst>
          </p:cNvPr>
          <p:cNvSpPr>
            <a:spLocks noGrp="1"/>
          </p:cNvSpPr>
          <p:nvPr>
            <p:ph type="title" hasCustomPrompt="1"/>
          </p:nvPr>
        </p:nvSpPr>
        <p:spPr>
          <a:xfrm>
            <a:off x="451413" y="822684"/>
            <a:ext cx="11289174" cy="868004"/>
          </a:xfrm>
        </p:spPr>
        <p:txBody>
          <a:bodyPr vert="horz">
            <a:normAutofit/>
          </a:bodyPr>
          <a:lstStyle>
            <a:lvl1pPr>
              <a:defRPr sz="2600" b="1" i="0">
                <a:solidFill>
                  <a:schemeClr val="accent1">
                    <a:lumMod val="50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0DDE5023-E82C-18D4-ABB8-9FE55BA5C0CD}"/>
              </a:ext>
            </a:extLst>
          </p:cNvPr>
          <p:cNvSpPr>
            <a:spLocks noGrp="1"/>
          </p:cNvSpPr>
          <p:nvPr>
            <p:ph sz="half" idx="1" hasCustomPrompt="1"/>
          </p:nvPr>
        </p:nvSpPr>
        <p:spPr>
          <a:xfrm>
            <a:off x="451413" y="1825625"/>
            <a:ext cx="11289174" cy="4351339"/>
          </a:xfrm>
        </p:spPr>
        <p:txBody>
          <a:bodyPr numCol="3" spcCol="720000">
            <a:noAutofit/>
          </a:bodyPr>
          <a:lstStyle>
            <a:lvl1pPr marL="0" indent="0">
              <a:spcBef>
                <a:spcPts val="600"/>
              </a:spcBef>
              <a:buNone/>
              <a:defRPr sz="1200"/>
            </a:lvl1pPr>
            <a:lvl2pPr marL="457145" indent="0">
              <a:spcBef>
                <a:spcPts val="600"/>
              </a:spcBef>
              <a:buNone/>
              <a:defRPr sz="1200"/>
            </a:lvl2pPr>
            <a:lvl3pPr marL="914285" indent="0">
              <a:spcBef>
                <a:spcPts val="600"/>
              </a:spcBef>
              <a:buNone/>
              <a:defRPr sz="1200"/>
            </a:lvl3pPr>
            <a:lvl4pPr marL="1371427" indent="0">
              <a:spcBef>
                <a:spcPts val="600"/>
              </a:spcBef>
              <a:buNone/>
              <a:defRPr sz="1200"/>
            </a:lvl4pPr>
            <a:lvl5pPr marL="1828570" indent="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950212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yhjä">
    <p:bg>
      <p:bgPr>
        <a:solidFill>
          <a:srgbClr val="E8E8FB">
            <a:alpha val="80000"/>
          </a:srgbClr>
        </a:solidFill>
        <a:effectLst/>
      </p:bgPr>
    </p:bg>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E2D81E75-6A86-1C11-6BC9-104F596B02F6}"/>
              </a:ext>
            </a:extLst>
          </p:cNvPr>
          <p:cNvSpPr>
            <a:spLocks noGrp="1"/>
          </p:cNvSpPr>
          <p:nvPr>
            <p:ph type="title" hasCustomPrompt="1"/>
          </p:nvPr>
        </p:nvSpPr>
        <p:spPr>
          <a:xfrm>
            <a:off x="451413" y="822684"/>
            <a:ext cx="11289174" cy="868004"/>
          </a:xfrm>
        </p:spPr>
        <p:txBody>
          <a:bodyPr vert="horz">
            <a:normAutofit/>
          </a:bodyPr>
          <a:lstStyle>
            <a:lvl1pPr>
              <a:defRPr sz="2600" b="1" i="0">
                <a:solidFill>
                  <a:schemeClr val="accent5"/>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B5F6CF9D-E3F0-6881-EDE1-403DD498BCF3}"/>
              </a:ext>
            </a:extLst>
          </p:cNvPr>
          <p:cNvSpPr>
            <a:spLocks noGrp="1"/>
          </p:cNvSpPr>
          <p:nvPr>
            <p:ph sz="half" idx="1" hasCustomPrompt="1"/>
          </p:nvPr>
        </p:nvSpPr>
        <p:spPr>
          <a:xfrm>
            <a:off x="451413" y="1825625"/>
            <a:ext cx="11289174" cy="4351339"/>
          </a:xfrm>
        </p:spPr>
        <p:txBody>
          <a:bodyPr numCol="3" spcCol="720000">
            <a:noAutofit/>
          </a:bodyPr>
          <a:lstStyle>
            <a:lvl1pPr marL="0" indent="0">
              <a:spcBef>
                <a:spcPts val="600"/>
              </a:spcBef>
              <a:buNone/>
              <a:defRPr sz="1200"/>
            </a:lvl1pPr>
            <a:lvl2pPr marL="457145" indent="0">
              <a:spcBef>
                <a:spcPts val="600"/>
              </a:spcBef>
              <a:buNone/>
              <a:defRPr sz="1200"/>
            </a:lvl2pPr>
            <a:lvl3pPr marL="914285" indent="0">
              <a:spcBef>
                <a:spcPts val="600"/>
              </a:spcBef>
              <a:buNone/>
              <a:defRPr sz="1200"/>
            </a:lvl3pPr>
            <a:lvl4pPr marL="1371427" indent="0">
              <a:spcBef>
                <a:spcPts val="600"/>
              </a:spcBef>
              <a:buNone/>
              <a:defRPr sz="1200"/>
            </a:lvl4pPr>
            <a:lvl5pPr marL="1828570" indent="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00000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yhjä">
    <p:bg>
      <p:bgPr>
        <a:solidFill>
          <a:srgbClr val="FCEDF6">
            <a:alpha val="80000"/>
          </a:srgbClr>
        </a:solidFill>
        <a:effectLst/>
      </p:bgPr>
    </p:bg>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hasCustomPrompt="1"/>
          </p:nvPr>
        </p:nvSpPr>
        <p:spPr>
          <a:xfrm>
            <a:off x="451413" y="822684"/>
            <a:ext cx="11289174" cy="868004"/>
          </a:xfrm>
        </p:spPr>
        <p:txBody>
          <a:bodyPr vert="horz">
            <a:normAutofit/>
          </a:bodyPr>
          <a:lstStyle>
            <a:lvl1pPr>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hasCustomPrompt="1"/>
          </p:nvPr>
        </p:nvSpPr>
        <p:spPr>
          <a:xfrm>
            <a:off x="451413" y="1825625"/>
            <a:ext cx="11289174" cy="4351339"/>
          </a:xfrm>
        </p:spPr>
        <p:txBody>
          <a:bodyPr numCol="3" spcCol="720000">
            <a:noAutofit/>
          </a:bodyPr>
          <a:lstStyle>
            <a:lvl1pPr marL="0" indent="0">
              <a:spcBef>
                <a:spcPts val="600"/>
              </a:spcBef>
              <a:buNone/>
              <a:defRPr sz="1200"/>
            </a:lvl1pPr>
            <a:lvl2pPr marL="457145" indent="0">
              <a:spcBef>
                <a:spcPts val="600"/>
              </a:spcBef>
              <a:buNone/>
              <a:defRPr sz="1200"/>
            </a:lvl2pPr>
            <a:lvl3pPr marL="914285" indent="0">
              <a:spcBef>
                <a:spcPts val="600"/>
              </a:spcBef>
              <a:buNone/>
              <a:defRPr sz="1200"/>
            </a:lvl3pPr>
            <a:lvl4pPr marL="1371427" indent="0">
              <a:spcBef>
                <a:spcPts val="600"/>
              </a:spcBef>
              <a:buNone/>
              <a:defRPr sz="1200"/>
            </a:lvl4pPr>
            <a:lvl5pPr marL="1828570" indent="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760664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yhjä">
    <p:bg>
      <p:bgPr>
        <a:solidFill>
          <a:srgbClr val="FCEDF6">
            <a:alpha val="80000"/>
          </a:srgb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4BC9A0-11E9-D753-2612-9349C7089449}"/>
              </a:ext>
            </a:extLst>
          </p:cNvPr>
          <p:cNvSpPr>
            <a:spLocks noGrp="1"/>
          </p:cNvSpPr>
          <p:nvPr>
            <p:ph type="title" hasCustomPrompt="1"/>
          </p:nvPr>
        </p:nvSpPr>
        <p:spPr>
          <a:xfrm>
            <a:off x="451413" y="822684"/>
            <a:ext cx="11289174" cy="868004"/>
          </a:xfrm>
        </p:spPr>
        <p:txBody>
          <a:bodyPr vert="horz">
            <a:normAutofit/>
          </a:bodyPr>
          <a:lstStyle>
            <a:lvl1pPr>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hasCustomPrompt="1"/>
          </p:nvPr>
        </p:nvSpPr>
        <p:spPr>
          <a:xfrm>
            <a:off x="451413" y="1825625"/>
            <a:ext cx="11289174" cy="4351339"/>
          </a:xfrm>
        </p:spPr>
        <p:txBody>
          <a:bodyPr numCol="3" spcCol="720000">
            <a:noAutofit/>
          </a:bodyPr>
          <a:lstStyle>
            <a:lvl1pPr marL="0" indent="0">
              <a:spcBef>
                <a:spcPts val="600"/>
              </a:spcBef>
              <a:buNone/>
              <a:defRPr sz="1200"/>
            </a:lvl1pPr>
            <a:lvl2pPr marL="457145" indent="0">
              <a:spcBef>
                <a:spcPts val="600"/>
              </a:spcBef>
              <a:buNone/>
              <a:defRPr sz="1200"/>
            </a:lvl2pPr>
            <a:lvl3pPr marL="914285" indent="0">
              <a:spcBef>
                <a:spcPts val="600"/>
              </a:spcBef>
              <a:buNone/>
              <a:defRPr sz="1200"/>
            </a:lvl3pPr>
            <a:lvl4pPr marL="1371427" indent="0">
              <a:spcBef>
                <a:spcPts val="600"/>
              </a:spcBef>
              <a:buNone/>
              <a:defRPr sz="1200"/>
            </a:lvl4pPr>
            <a:lvl5pPr marL="1828570" indent="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011216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yhjä">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hasCustomPrompt="1"/>
          </p:nvPr>
        </p:nvSpPr>
        <p:spPr>
          <a:xfrm>
            <a:off x="451413" y="822684"/>
            <a:ext cx="11289174" cy="868004"/>
          </a:xfrm>
        </p:spPr>
        <p:txBody>
          <a:bodyPr vert="horz">
            <a:normAutofit/>
          </a:bodyPr>
          <a:lstStyle>
            <a:lvl1pPr>
              <a:defRPr sz="2600" b="1" i="0">
                <a:solidFill>
                  <a:schemeClr val="tx1">
                    <a:lumMod val="75000"/>
                    <a:lumOff val="25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hasCustomPrompt="1"/>
          </p:nvPr>
        </p:nvSpPr>
        <p:spPr>
          <a:xfrm>
            <a:off x="451413" y="1825625"/>
            <a:ext cx="11289174" cy="4351339"/>
          </a:xfrm>
        </p:spPr>
        <p:txBody>
          <a:bodyPr numCol="3" spcCol="720000">
            <a:noAutofit/>
          </a:bodyPr>
          <a:lstStyle>
            <a:lvl1pPr marL="0" indent="0">
              <a:spcBef>
                <a:spcPts val="600"/>
              </a:spcBef>
              <a:buNone/>
              <a:defRPr sz="1200"/>
            </a:lvl1pPr>
            <a:lvl2pPr marL="457145" indent="0">
              <a:spcBef>
                <a:spcPts val="600"/>
              </a:spcBef>
              <a:buNone/>
              <a:defRPr sz="1200"/>
            </a:lvl2pPr>
            <a:lvl3pPr marL="914285" indent="0">
              <a:spcBef>
                <a:spcPts val="600"/>
              </a:spcBef>
              <a:buNone/>
              <a:defRPr sz="1200"/>
            </a:lvl3pPr>
            <a:lvl4pPr marL="1371427" indent="0">
              <a:spcBef>
                <a:spcPts val="600"/>
              </a:spcBef>
              <a:buNone/>
              <a:defRPr sz="1200"/>
            </a:lvl4pPr>
            <a:lvl5pPr marL="1828570" indent="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80681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endParaRPr lang="fi-FI"/>
          </a:p>
        </p:txBody>
      </p:sp>
    </p:spTree>
    <p:extLst>
      <p:ext uri="{BB962C8B-B14F-4D97-AF65-F5344CB8AC3E}">
        <p14:creationId xmlns:p14="http://schemas.microsoft.com/office/powerpoint/2010/main" val="2920559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uva ja pieni otsikk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8F976B4-49C4-1081-B3D9-D946C16989FE}"/>
              </a:ext>
            </a:extLst>
          </p:cNvPr>
          <p:cNvGraphicFramePr>
            <a:graphicFrameLocks noChangeAspect="1"/>
          </p:cNvGraphicFramePr>
          <p:nvPr userDrawn="1">
            <p:custDataLst>
              <p:tags r:id="rId1"/>
            </p:custDataLst>
            <p:extLst>
              <p:ext uri="{D42A27DB-BD31-4B8C-83A1-F6EECF244321}">
                <p14:modId xmlns:p14="http://schemas.microsoft.com/office/powerpoint/2010/main" val="192235555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68F976B4-49C4-1081-B3D9-D946C16989FE}"/>
                          </a:ext>
                        </a:extLst>
                      </p:cNvPr>
                      <p:cNvPicPr/>
                      <p:nvPr/>
                    </p:nvPicPr>
                    <p:blipFill>
                      <a:blip r:embed="rId4"/>
                      <a:stretch>
                        <a:fillRect/>
                      </a:stretch>
                    </p:blipFill>
                    <p:spPr>
                      <a:xfrm>
                        <a:off x="1589" y="1591"/>
                        <a:ext cx="1227"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9219287" y="6356353"/>
            <a:ext cx="1231447" cy="364163"/>
          </a:xfrm>
        </p:spPr>
        <p:txBody>
          <a:bodyPr/>
          <a:lstStyle>
            <a:lvl1pPr algn="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10646229" y="6356353"/>
            <a:ext cx="707571" cy="364163"/>
          </a:xfrm>
        </p:spPr>
        <p:txBody>
          <a:bodyPr/>
          <a:lstStyle/>
          <a:p>
            <a:fld id="{CF4BB44F-7B72-EC4D-BE8A-419BCE6CF7A5}" type="slidenum">
              <a:rPr lang="fi-FI" smtClean="0"/>
              <a:t>‹#›</a:t>
            </a:fld>
            <a:endParaRPr lang="fi-FI"/>
          </a:p>
        </p:txBody>
      </p:sp>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7"/>
            <a:ext cx="12192000" cy="5845175"/>
          </a:xfrm>
        </p:spPr>
        <p:txBody>
          <a:bodyPr/>
          <a:lstStyle/>
          <a:p>
            <a:endParaRPr lang="fi-FI"/>
          </a:p>
        </p:txBody>
      </p:sp>
      <p:sp>
        <p:nvSpPr>
          <p:cNvPr id="4" name="Otsikko 1">
            <a:extLst>
              <a:ext uri="{FF2B5EF4-FFF2-40B4-BE49-F238E27FC236}">
                <a16:creationId xmlns:a16="http://schemas.microsoft.com/office/drawing/2014/main" id="{9CF0ADC2-03DA-C1B2-4E44-44A846F91FF5}"/>
              </a:ext>
            </a:extLst>
          </p:cNvPr>
          <p:cNvSpPr>
            <a:spLocks noGrp="1"/>
          </p:cNvSpPr>
          <p:nvPr>
            <p:ph type="title" hasCustomPrompt="1"/>
          </p:nvPr>
        </p:nvSpPr>
        <p:spPr>
          <a:xfrm>
            <a:off x="2223573" y="6183089"/>
            <a:ext cx="6800211" cy="495299"/>
          </a:xfrm>
        </p:spPr>
        <p:txBody>
          <a:bodyPr vert="horz">
            <a:noAutofit/>
          </a:bodyPr>
          <a:lstStyle>
            <a:lvl1pPr>
              <a:defRPr sz="2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69499BBA-DF86-CACC-7E66-1BC3557E24C9}"/>
              </a:ext>
            </a:extLst>
          </p:cNvPr>
          <p:cNvPicPr>
            <a:picLocks noChangeAspect="1"/>
          </p:cNvPicPr>
          <p:nvPr userDrawn="1"/>
        </p:nvPicPr>
        <p:blipFill>
          <a:blip r:embed="rId5"/>
          <a:srcRect/>
          <a:stretch/>
        </p:blipFill>
        <p:spPr>
          <a:xfrm>
            <a:off x="156873" y="6158852"/>
            <a:ext cx="1583792" cy="573640"/>
          </a:xfrm>
          <a:prstGeom prst="rect">
            <a:avLst/>
          </a:prstGeom>
        </p:spPr>
      </p:pic>
    </p:spTree>
    <p:extLst>
      <p:ext uri="{BB962C8B-B14F-4D97-AF65-F5344CB8AC3E}">
        <p14:creationId xmlns:p14="http://schemas.microsoft.com/office/powerpoint/2010/main" val="3120503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2 sisältöä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1C0E48E-24CF-D5EE-78F7-5DBE20077D23}"/>
              </a:ext>
            </a:extLst>
          </p:cNvPr>
          <p:cNvGraphicFramePr>
            <a:graphicFrameLocks noChangeAspect="1"/>
          </p:cNvGraphicFramePr>
          <p:nvPr userDrawn="1">
            <p:custDataLst>
              <p:tags r:id="rId1"/>
            </p:custDataLst>
            <p:extLst>
              <p:ext uri="{D42A27DB-BD31-4B8C-83A1-F6EECF244321}">
                <p14:modId xmlns:p14="http://schemas.microsoft.com/office/powerpoint/2010/main" val="2551529128"/>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11C0E48E-24CF-D5EE-78F7-5DBE20077D23}"/>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67449369-040D-DA8F-BC32-67C4A1FC2838}"/>
              </a:ext>
            </a:extLst>
          </p:cNvPr>
          <p:cNvSpPr>
            <a:spLocks noGrp="1"/>
          </p:cNvSpPr>
          <p:nvPr>
            <p:ph type="title" hasCustomPrompt="1"/>
          </p:nvPr>
        </p:nvSpPr>
        <p:spPr>
          <a:xfrm>
            <a:off x="839788" y="987424"/>
            <a:ext cx="3932237" cy="1349149"/>
          </a:xfrm>
        </p:spPr>
        <p:txBody>
          <a:bodyPr vert="horz" anchor="t">
            <a:normAutofit/>
          </a:bodyPr>
          <a:lstStyle>
            <a:lvl1pPr>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28C7785-E96C-4915-E791-B1239DF379E9}"/>
              </a:ext>
            </a:extLst>
          </p:cNvPr>
          <p:cNvSpPr>
            <a:spLocks noGrp="1"/>
          </p:cNvSpPr>
          <p:nvPr>
            <p:ph idx="1"/>
          </p:nvPr>
        </p:nvSpPr>
        <p:spPr>
          <a:xfrm>
            <a:off x="5183188" y="987432"/>
            <a:ext cx="6172200" cy="4873625"/>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BEFCE9C-F690-FCB9-8192-B0B5481D9187}"/>
              </a:ext>
            </a:extLst>
          </p:cNvPr>
          <p:cNvSpPr>
            <a:spLocks noGrp="1"/>
          </p:cNvSpPr>
          <p:nvPr>
            <p:ph type="body" sz="half" idx="2"/>
          </p:nvPr>
        </p:nvSpPr>
        <p:spPr>
          <a:xfrm>
            <a:off x="839788" y="2552700"/>
            <a:ext cx="3932237" cy="3316288"/>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8" name="Päivämäärän paikkamerkki 3">
            <a:extLst>
              <a:ext uri="{FF2B5EF4-FFF2-40B4-BE49-F238E27FC236}">
                <a16:creationId xmlns:a16="http://schemas.microsoft.com/office/drawing/2014/main" id="{B056715C-2651-5B8A-05E6-F48782E40F61}"/>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9" name="Dian numeron paikkamerkki 5">
            <a:extLst>
              <a:ext uri="{FF2B5EF4-FFF2-40B4-BE49-F238E27FC236}">
                <a16:creationId xmlns:a16="http://schemas.microsoft.com/office/drawing/2014/main" id="{31129085-A295-0A6E-94FC-47D277F0D613}"/>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0859320E-18D8-AEB2-AD42-5D2A9F728955}"/>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13961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855275-9A02-523B-F921-FFEA9C72F3D9}"/>
              </a:ext>
            </a:extLst>
          </p:cNvPr>
          <p:cNvGraphicFramePr>
            <a:graphicFrameLocks noChangeAspect="1"/>
          </p:cNvGraphicFramePr>
          <p:nvPr userDrawn="1">
            <p:custDataLst>
              <p:tags r:id="rId1"/>
            </p:custDataLst>
            <p:extLst>
              <p:ext uri="{D42A27DB-BD31-4B8C-83A1-F6EECF244321}">
                <p14:modId xmlns:p14="http://schemas.microsoft.com/office/powerpoint/2010/main" val="2540987968"/>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DC855275-9A02-523B-F921-FFEA9C72F3D9}"/>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90CF0A95-B2F9-E246-E0B1-5B6C7320BBBE}"/>
              </a:ext>
            </a:extLst>
          </p:cNvPr>
          <p:cNvSpPr>
            <a:spLocks noGrp="1"/>
          </p:cNvSpPr>
          <p:nvPr>
            <p:ph type="title" hasCustomPrompt="1"/>
          </p:nvPr>
        </p:nvSpPr>
        <p:spPr/>
        <p:txBody>
          <a:bodyPr vert="horz">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6CF45936-2F7D-4260-EEC0-5DDB3A343404}"/>
              </a:ext>
            </a:extLst>
          </p:cNvPr>
          <p:cNvSpPr>
            <a:spLocks noGrp="1"/>
          </p:cNvSpPr>
          <p:nvPr>
            <p:ph sz="half" idx="1"/>
          </p:nvPr>
        </p:nvSpPr>
        <p:spPr>
          <a:xfrm>
            <a:off x="838200" y="1825625"/>
            <a:ext cx="5181600" cy="4351339"/>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FE79118-46DF-C04A-893A-035FADEEEFCF}"/>
              </a:ext>
            </a:extLst>
          </p:cNvPr>
          <p:cNvSpPr>
            <a:spLocks noGrp="1"/>
          </p:cNvSpPr>
          <p:nvPr>
            <p:ph sz="half" idx="2"/>
          </p:nvPr>
        </p:nvSpPr>
        <p:spPr>
          <a:xfrm>
            <a:off x="6172200" y="1825625"/>
            <a:ext cx="5181600" cy="4351339"/>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a:extLst>
              <a:ext uri="{FF2B5EF4-FFF2-40B4-BE49-F238E27FC236}">
                <a16:creationId xmlns:a16="http://schemas.microsoft.com/office/drawing/2014/main" id="{2FAB98D5-5B02-600B-193E-F48322BF6746}"/>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9" name="Dian numeron paikkamerkki 5">
            <a:extLst>
              <a:ext uri="{FF2B5EF4-FFF2-40B4-BE49-F238E27FC236}">
                <a16:creationId xmlns:a16="http://schemas.microsoft.com/office/drawing/2014/main" id="{07561F51-59D3-6548-A656-8CD90B1A256A}"/>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DD8DBD2E-0591-8FAB-ECDB-DC209F256676}"/>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179471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 vinjetti ja kuv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608478A-06A5-4C6D-2499-D6A7F36A2F75}"/>
              </a:ext>
            </a:extLst>
          </p:cNvPr>
          <p:cNvGraphicFramePr>
            <a:graphicFrameLocks noChangeAspect="1"/>
          </p:cNvGraphicFramePr>
          <p:nvPr userDrawn="1">
            <p:custDataLst>
              <p:tags r:id="rId1"/>
            </p:custDataLst>
            <p:extLst>
              <p:ext uri="{D42A27DB-BD31-4B8C-83A1-F6EECF244321}">
                <p14:modId xmlns:p14="http://schemas.microsoft.com/office/powerpoint/2010/main" val="3918765200"/>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2608478A-06A5-4C6D-2499-D6A7F36A2F75}"/>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609600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2875633" y="6176736"/>
            <a:ext cx="1445067" cy="365125"/>
          </a:xfrm>
        </p:spPr>
        <p:txBody>
          <a:bodyPr/>
          <a:lstStyle>
            <a:lvl1pPr algn="r">
              <a:defRPr/>
            </a:lvl1pPr>
          </a:lstStyle>
          <a:p>
            <a:fld id="{E82995AC-F008-1E4B-9263-D2B18A52AAEA}" type="datetimeFigureOut">
              <a:rPr lang="fi-FI" smtClean="0"/>
              <a:pPr/>
              <a:t>25.1.2024</a:t>
            </a:fld>
            <a:endParaRPr lang="fi-FI"/>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4567917" y="6176736"/>
            <a:ext cx="673555" cy="365125"/>
          </a:xfrm>
        </p:spPr>
        <p:txBody>
          <a:bodyPr/>
          <a:lstStyle/>
          <a:p>
            <a:fld id="{CF4BB44F-7B72-EC4D-BE8A-419BCE6CF7A5}" type="slidenum">
              <a:rPr lang="fi-FI" smtClean="0"/>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hasCustomPrompt="1"/>
          </p:nvPr>
        </p:nvSpPr>
        <p:spPr>
          <a:xfrm>
            <a:off x="839789" y="987424"/>
            <a:ext cx="4401683" cy="1349149"/>
          </a:xfrm>
        </p:spPr>
        <p:txBody>
          <a:bodyPr vert="horz" anchor="t">
            <a:normAutofit/>
          </a:bodyPr>
          <a:lstStyle>
            <a:lvl1pPr>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839789" y="2552700"/>
            <a:ext cx="4401683" cy="3316288"/>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pic>
        <p:nvPicPr>
          <p:cNvPr id="4" name="Kuva 3">
            <a:extLst>
              <a:ext uri="{FF2B5EF4-FFF2-40B4-BE49-F238E27FC236}">
                <a16:creationId xmlns:a16="http://schemas.microsoft.com/office/drawing/2014/main" id="{421647B9-5E69-D268-3BC9-167E49B2B56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153770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5A6927-B0C2-FCEC-8A77-77CAB2961E89}"/>
              </a:ext>
            </a:extLst>
          </p:cNvPr>
          <p:cNvGraphicFramePr>
            <a:graphicFrameLocks noChangeAspect="1"/>
          </p:cNvGraphicFramePr>
          <p:nvPr userDrawn="1">
            <p:custDataLst>
              <p:tags r:id="rId1"/>
            </p:custDataLst>
            <p:extLst>
              <p:ext uri="{D42A27DB-BD31-4B8C-83A1-F6EECF244321}">
                <p14:modId xmlns:p14="http://schemas.microsoft.com/office/powerpoint/2010/main" val="155266593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825A6927-B0C2-FCEC-8A77-77CAB2961E89}"/>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7744222" y="6176736"/>
            <a:ext cx="1201476" cy="365125"/>
          </a:xfrm>
        </p:spPr>
        <p:txBody>
          <a:bodyPr/>
          <a:lstStyle>
            <a:lvl1pPr algn="l">
              <a:defRPr/>
            </a:lvl1pPr>
          </a:lstStyle>
          <a:p>
            <a:fld id="{E82995AC-F008-1E4B-9263-D2B18A52AAEA}" type="datetimeFigureOut">
              <a:rPr lang="fi-FI" smtClean="0"/>
              <a:pPr/>
              <a:t>25.1.2024</a:t>
            </a:fld>
            <a:endParaRPr lang="fi-FI"/>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6723029" y="6176736"/>
            <a:ext cx="673555" cy="365125"/>
          </a:xfrm>
        </p:spPr>
        <p:txBody>
          <a:bodyPr/>
          <a:lstStyle>
            <a:lvl1pPr algn="l">
              <a:defRPr/>
            </a:lvl1pPr>
          </a:lstStyle>
          <a:p>
            <a:fld id="{CF4BB44F-7B72-EC4D-BE8A-419BCE6CF7A5}" type="slidenum">
              <a:rPr lang="fi-FI" smtClean="0"/>
              <a:pPr/>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hasCustomPrompt="1"/>
          </p:nvPr>
        </p:nvSpPr>
        <p:spPr>
          <a:xfrm>
            <a:off x="6723031" y="987424"/>
            <a:ext cx="4739628" cy="1349149"/>
          </a:xfrm>
        </p:spPr>
        <p:txBody>
          <a:bodyPr vert="horz" anchor="t">
            <a:normAutofit/>
          </a:bodyPr>
          <a:lstStyle>
            <a:lvl1pPr>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6723031" y="2552700"/>
            <a:ext cx="4739628" cy="3316288"/>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pic>
        <p:nvPicPr>
          <p:cNvPr id="4" name="Kuva 3">
            <a:extLst>
              <a:ext uri="{FF2B5EF4-FFF2-40B4-BE49-F238E27FC236}">
                <a16:creationId xmlns:a16="http://schemas.microsoft.com/office/drawing/2014/main" id="{50E52B0A-0B78-653F-234B-9DFCD31340D8}"/>
              </a:ext>
            </a:extLst>
          </p:cNvPr>
          <p:cNvPicPr>
            <a:picLocks noChangeAspect="1"/>
          </p:cNvPicPr>
          <p:nvPr userDrawn="1"/>
        </p:nvPicPr>
        <p:blipFill>
          <a:blip r:embed="rId6"/>
          <a:srcRect/>
          <a:stretch/>
        </p:blipFill>
        <p:spPr>
          <a:xfrm>
            <a:off x="10380527" y="6158852"/>
            <a:ext cx="1583792" cy="573640"/>
          </a:xfrm>
          <a:prstGeom prst="rect">
            <a:avLst/>
          </a:prstGeom>
        </p:spPr>
      </p:pic>
    </p:spTree>
    <p:extLst>
      <p:ext uri="{BB962C8B-B14F-4D97-AF65-F5344CB8AC3E}">
        <p14:creationId xmlns:p14="http://schemas.microsoft.com/office/powerpoint/2010/main" val="4176586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793FF85-0C73-FE84-85CB-BC3CC2DFCBFF}"/>
              </a:ext>
            </a:extLst>
          </p:cNvPr>
          <p:cNvGraphicFramePr>
            <a:graphicFrameLocks noChangeAspect="1"/>
          </p:cNvGraphicFramePr>
          <p:nvPr userDrawn="1">
            <p:custDataLst>
              <p:tags r:id="rId1"/>
            </p:custDataLst>
            <p:extLst>
              <p:ext uri="{D42A27DB-BD31-4B8C-83A1-F6EECF244321}">
                <p14:modId xmlns:p14="http://schemas.microsoft.com/office/powerpoint/2010/main" val="333255008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793FF85-0C73-FE84-85CB-BC3CC2DFCBFF}"/>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5056841"/>
            <a:ext cx="4739628" cy="831681"/>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5056841"/>
            <a:ext cx="4739628" cy="831681"/>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6" name="Tekstin paikkamerkki 5">
            <a:extLst>
              <a:ext uri="{FF2B5EF4-FFF2-40B4-BE49-F238E27FC236}">
                <a16:creationId xmlns:a16="http://schemas.microsoft.com/office/drawing/2014/main" id="{CC7BA447-1873-C592-EA63-3630F2CCFD7D}"/>
              </a:ext>
            </a:extLst>
          </p:cNvPr>
          <p:cNvSpPr>
            <a:spLocks noGrp="1"/>
          </p:cNvSpPr>
          <p:nvPr>
            <p:ph type="body" sz="quarter" idx="14"/>
          </p:nvPr>
        </p:nvSpPr>
        <p:spPr>
          <a:xfrm>
            <a:off x="915989" y="4237364"/>
            <a:ext cx="4740275" cy="617557"/>
          </a:xfrm>
        </p:spPr>
        <p:txBody>
          <a:bodyPr>
            <a:noAutofit/>
          </a:bodyPr>
          <a:lstStyle>
            <a:lvl1pPr marL="0" indent="0">
              <a:buNone/>
              <a:defRPr sz="2000" b="1" i="0">
                <a:latin typeface="Arial Black" panose="020B0604020202020204" pitchFamily="34" charset="0"/>
                <a:cs typeface="Arial Black" panose="020B0604020202020204" pitchFamily="34" charset="0"/>
              </a:defRPr>
            </a:lvl1pPr>
          </a:lstStyle>
          <a:p>
            <a:pPr lvl="0"/>
            <a:r>
              <a:rPr lang="fi-FI"/>
              <a:t>Muokkaa tekstin perustyylejä napsauttamalla</a:t>
            </a:r>
          </a:p>
        </p:txBody>
      </p:sp>
      <p:sp>
        <p:nvSpPr>
          <p:cNvPr id="7" name="Tekstin paikkamerkki 5">
            <a:extLst>
              <a:ext uri="{FF2B5EF4-FFF2-40B4-BE49-F238E27FC236}">
                <a16:creationId xmlns:a16="http://schemas.microsoft.com/office/drawing/2014/main" id="{506028D9-AF11-D8ED-D5DD-848D162F88B6}"/>
              </a:ext>
            </a:extLst>
          </p:cNvPr>
          <p:cNvSpPr>
            <a:spLocks noGrp="1"/>
          </p:cNvSpPr>
          <p:nvPr>
            <p:ph type="body" sz="quarter" idx="15"/>
          </p:nvPr>
        </p:nvSpPr>
        <p:spPr>
          <a:xfrm>
            <a:off x="6093917" y="4237364"/>
            <a:ext cx="4740275" cy="617557"/>
          </a:xfrm>
        </p:spPr>
        <p:txBody>
          <a:bodyPr>
            <a:noAutofit/>
          </a:bodyPr>
          <a:lstStyle>
            <a:lvl1pPr marL="0" indent="0">
              <a:buNone/>
              <a:defRPr sz="2000" b="1" i="0">
                <a:latin typeface="Arial Black" panose="020B0604020202020204" pitchFamily="34" charset="0"/>
                <a:cs typeface="Arial Black" panose="020B0604020202020204" pitchFamily="34" charset="0"/>
              </a:defRPr>
            </a:lvl1pPr>
          </a:lstStyle>
          <a:p>
            <a:pPr lvl="0"/>
            <a:r>
              <a:rPr lang="fi-FI"/>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sp>
        <p:nvSpPr>
          <p:cNvPr id="17" name="Otsikko 1">
            <a:extLst>
              <a:ext uri="{FF2B5EF4-FFF2-40B4-BE49-F238E27FC236}">
                <a16:creationId xmlns:a16="http://schemas.microsoft.com/office/drawing/2014/main" id="{91E238C5-4CAF-A5F3-215C-1AB18F2F1631}"/>
              </a:ext>
            </a:extLst>
          </p:cNvPr>
          <p:cNvSpPr>
            <a:spLocks noGrp="1"/>
          </p:cNvSpPr>
          <p:nvPr>
            <p:ph type="title" hasCustomPrompt="1"/>
          </p:nvPr>
        </p:nvSpPr>
        <p:spPr>
          <a:xfrm>
            <a:off x="839789" y="386357"/>
            <a:ext cx="9983299" cy="674575"/>
          </a:xfrm>
        </p:spPr>
        <p:txBody>
          <a:bodyPr vert="horz" anchor="t">
            <a:normAutofit/>
          </a:bodyPr>
          <a:lstStyle>
            <a:lvl1pPr>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5" name="Kuva 4">
            <a:extLst>
              <a:ext uri="{FF2B5EF4-FFF2-40B4-BE49-F238E27FC236}">
                <a16:creationId xmlns:a16="http://schemas.microsoft.com/office/drawing/2014/main" id="{1B501269-DCCB-1198-DC48-AFCD0D68CB1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4058468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1B751F-FE5B-5B85-1290-642BCC6B5EA3}"/>
              </a:ext>
            </a:extLst>
          </p:cNvPr>
          <p:cNvGraphicFramePr>
            <a:graphicFrameLocks noChangeAspect="1"/>
          </p:cNvGraphicFramePr>
          <p:nvPr userDrawn="1">
            <p:custDataLst>
              <p:tags r:id="rId1"/>
            </p:custDataLst>
            <p:extLst>
              <p:ext uri="{D42A27DB-BD31-4B8C-83A1-F6EECF244321}">
                <p14:modId xmlns:p14="http://schemas.microsoft.com/office/powerpoint/2010/main" val="132578243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871B751F-FE5B-5B85-1290-642BCC6B5EA3}"/>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4556761"/>
            <a:ext cx="4739628" cy="1331755"/>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4556761"/>
            <a:ext cx="4739628" cy="1331755"/>
          </a:xfrm>
        </p:spPr>
        <p:txBody>
          <a:bodyPr/>
          <a:lstStyle>
            <a:lvl1pPr marL="0" indent="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sp>
        <p:nvSpPr>
          <p:cNvPr id="2" name="Otsikko 1">
            <a:extLst>
              <a:ext uri="{FF2B5EF4-FFF2-40B4-BE49-F238E27FC236}">
                <a16:creationId xmlns:a16="http://schemas.microsoft.com/office/drawing/2014/main" id="{2E6A33BC-36D7-37FB-0D9B-A57B5CDF3F57}"/>
              </a:ext>
            </a:extLst>
          </p:cNvPr>
          <p:cNvSpPr>
            <a:spLocks noGrp="1"/>
          </p:cNvSpPr>
          <p:nvPr>
            <p:ph type="title" hasCustomPrompt="1"/>
          </p:nvPr>
        </p:nvSpPr>
        <p:spPr>
          <a:xfrm>
            <a:off x="839789" y="386357"/>
            <a:ext cx="9983299" cy="674575"/>
          </a:xfrm>
        </p:spPr>
        <p:txBody>
          <a:bodyPr vert="horz" anchor="t">
            <a:normAutofit/>
          </a:bodyPr>
          <a:lstStyle>
            <a:lvl1pPr>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6" name="Kuva 5">
            <a:extLst>
              <a:ext uri="{FF2B5EF4-FFF2-40B4-BE49-F238E27FC236}">
                <a16:creationId xmlns:a16="http://schemas.microsoft.com/office/drawing/2014/main" id="{CFF3C920-4211-0212-CE5E-86D9879EFB20}"/>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92796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68C4B6-B981-B78C-25A6-C0603639A95C}"/>
              </a:ext>
            </a:extLst>
          </p:cNvPr>
          <p:cNvGraphicFramePr>
            <a:graphicFrameLocks noChangeAspect="1"/>
          </p:cNvGraphicFramePr>
          <p:nvPr userDrawn="1">
            <p:custDataLst>
              <p:tags r:id="rId1"/>
            </p:custDataLst>
            <p:extLst>
              <p:ext uri="{D42A27DB-BD31-4B8C-83A1-F6EECF244321}">
                <p14:modId xmlns:p14="http://schemas.microsoft.com/office/powerpoint/2010/main" val="374507294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368C4B6-B981-B78C-25A6-C0603639A95C}"/>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E5F97F22-0AE3-F8C0-18C3-718CDA6B4A6A}"/>
              </a:ext>
            </a:extLst>
          </p:cNvPr>
          <p:cNvSpPr>
            <a:spLocks noGrp="1"/>
          </p:cNvSpPr>
          <p:nvPr>
            <p:ph type="title" hasCustomPrompt="1"/>
          </p:nvPr>
        </p:nvSpPr>
        <p:spPr>
          <a:xfrm>
            <a:off x="839788" y="365125"/>
            <a:ext cx="10515600" cy="1325563"/>
          </a:xfrm>
        </p:spPr>
        <p:txBody>
          <a:bodyPr vert="horz">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Tekstin paikkamerkki 2">
            <a:extLst>
              <a:ext uri="{FF2B5EF4-FFF2-40B4-BE49-F238E27FC236}">
                <a16:creationId xmlns:a16="http://schemas.microsoft.com/office/drawing/2014/main" id="{D2790702-2AFC-FD99-3CF5-BCD4DBF1C87F}"/>
              </a:ext>
            </a:extLst>
          </p:cNvPr>
          <p:cNvSpPr>
            <a:spLocks noGrp="1"/>
          </p:cNvSpPr>
          <p:nvPr>
            <p:ph type="body" idx="1"/>
          </p:nvPr>
        </p:nvSpPr>
        <p:spPr>
          <a:xfrm>
            <a:off x="839789" y="1681163"/>
            <a:ext cx="5157787" cy="823912"/>
          </a:xfrm>
        </p:spPr>
        <p:txBody>
          <a:bodyPr anchor="b">
            <a:normAutofit/>
          </a:bodyPr>
          <a:lstStyle>
            <a:lvl1pPr marL="0" indent="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822A76D-6CCA-51E5-87E9-C8132C4D1324}"/>
              </a:ext>
            </a:extLst>
          </p:cNvPr>
          <p:cNvSpPr>
            <a:spLocks noGrp="1"/>
          </p:cNvSpPr>
          <p:nvPr>
            <p:ph sz="half" idx="2"/>
          </p:nvPr>
        </p:nvSpPr>
        <p:spPr>
          <a:xfrm>
            <a:off x="839789" y="2505075"/>
            <a:ext cx="5157787" cy="3684588"/>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2E5C278-5B8C-AB75-EC46-D30E8090CF1C}"/>
              </a:ext>
            </a:extLst>
          </p:cNvPr>
          <p:cNvSpPr>
            <a:spLocks noGrp="1"/>
          </p:cNvSpPr>
          <p:nvPr>
            <p:ph type="body" sz="quarter" idx="3"/>
          </p:nvPr>
        </p:nvSpPr>
        <p:spPr>
          <a:xfrm>
            <a:off x="6172203" y="1681163"/>
            <a:ext cx="5183188" cy="823912"/>
          </a:xfrm>
        </p:spPr>
        <p:txBody>
          <a:bodyPr anchor="b">
            <a:normAutofit/>
          </a:bodyPr>
          <a:lstStyle>
            <a:lvl1pPr marL="0" indent="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02D66A3-9DC1-696F-6D5B-E86CD429D561}"/>
              </a:ext>
            </a:extLst>
          </p:cNvPr>
          <p:cNvSpPr>
            <a:spLocks noGrp="1"/>
          </p:cNvSpPr>
          <p:nvPr>
            <p:ph sz="quarter" idx="4"/>
          </p:nvPr>
        </p:nvSpPr>
        <p:spPr>
          <a:xfrm>
            <a:off x="6172203" y="2505075"/>
            <a:ext cx="5183188" cy="3684588"/>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Päivämäärän paikkamerkki 3">
            <a:extLst>
              <a:ext uri="{FF2B5EF4-FFF2-40B4-BE49-F238E27FC236}">
                <a16:creationId xmlns:a16="http://schemas.microsoft.com/office/drawing/2014/main" id="{C87B6E4F-C729-BA99-179F-009531E4CDEE}"/>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11" name="Dian numeron paikkamerkki 5">
            <a:extLst>
              <a:ext uri="{FF2B5EF4-FFF2-40B4-BE49-F238E27FC236}">
                <a16:creationId xmlns:a16="http://schemas.microsoft.com/office/drawing/2014/main" id="{F84B2C9D-1B47-2DB9-F571-700270417046}"/>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8" name="Kuva 7">
            <a:extLst>
              <a:ext uri="{FF2B5EF4-FFF2-40B4-BE49-F238E27FC236}">
                <a16:creationId xmlns:a16="http://schemas.microsoft.com/office/drawing/2014/main" id="{2991BA62-0BDD-E8E0-1E6C-E6E1ABEC20BC}"/>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4509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523AC8-0B8E-D71A-995B-3F30D66AE80D}"/>
              </a:ext>
            </a:extLst>
          </p:cNvPr>
          <p:cNvGraphicFramePr>
            <a:graphicFrameLocks noChangeAspect="1"/>
          </p:cNvGraphicFramePr>
          <p:nvPr userDrawn="1">
            <p:custDataLst>
              <p:tags r:id="rId1"/>
            </p:custDataLst>
            <p:extLst>
              <p:ext uri="{D42A27DB-BD31-4B8C-83A1-F6EECF244321}">
                <p14:modId xmlns:p14="http://schemas.microsoft.com/office/powerpoint/2010/main" val="209835765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D1523AC8-0B8E-D71A-995B-3F30D66AE80D}"/>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1D15AAC-2A9E-06C1-7F33-135BC76D0E88}"/>
              </a:ext>
            </a:extLst>
          </p:cNvPr>
          <p:cNvSpPr>
            <a:spLocks noGrp="1"/>
          </p:cNvSpPr>
          <p:nvPr>
            <p:ph type="title" hasCustomPrompt="1"/>
          </p:nvPr>
        </p:nvSpPr>
        <p:spPr>
          <a:xfrm>
            <a:off x="838206" y="365125"/>
            <a:ext cx="6950529" cy="1325563"/>
          </a:xfrm>
        </p:spPr>
        <p:txBody>
          <a:bodyPr vert="horz">
            <a:no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6" name="Päivämäärän paikkamerkki 3">
            <a:extLst>
              <a:ext uri="{FF2B5EF4-FFF2-40B4-BE49-F238E27FC236}">
                <a16:creationId xmlns:a16="http://schemas.microsoft.com/office/drawing/2014/main" id="{8CFE43AC-2331-392E-B364-1EB4F13D2278}"/>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7" name="Dian numeron paikkamerkki 5">
            <a:extLst>
              <a:ext uri="{FF2B5EF4-FFF2-40B4-BE49-F238E27FC236}">
                <a16:creationId xmlns:a16="http://schemas.microsoft.com/office/drawing/2014/main" id="{65BDACEF-1E4C-EE54-A86C-7F8707A989F5}"/>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4" name="Kuva 3">
            <a:extLst>
              <a:ext uri="{FF2B5EF4-FFF2-40B4-BE49-F238E27FC236}">
                <a16:creationId xmlns:a16="http://schemas.microsoft.com/office/drawing/2014/main" id="{BF09C4BF-2872-222F-A08A-EA53E4ED7D78}"/>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60816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D206A697-3848-96B1-C43E-3E0946CF8332}"/>
              </a:ext>
            </a:extLst>
          </p:cNvPr>
          <p:cNvSpPr>
            <a:spLocks noGrp="1"/>
          </p:cNvSpPr>
          <p:nvPr>
            <p:ph type="title" hasCustomPrompt="1"/>
          </p:nvPr>
        </p:nvSpPr>
        <p:spPr>
          <a:xfrm>
            <a:off x="838200" y="365125"/>
            <a:ext cx="10515600" cy="1325563"/>
          </a:xfrm>
        </p:spPr>
        <p:txBody>
          <a:bodyPr vert="horz">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4" name="Sisällön paikkamerkki 2">
            <a:extLst>
              <a:ext uri="{FF2B5EF4-FFF2-40B4-BE49-F238E27FC236}">
                <a16:creationId xmlns:a16="http://schemas.microsoft.com/office/drawing/2014/main" id="{506909AB-B27E-69E4-676B-884F600AF8C8}"/>
              </a:ext>
            </a:extLst>
          </p:cNvPr>
          <p:cNvSpPr>
            <a:spLocks noGrp="1"/>
          </p:cNvSpPr>
          <p:nvPr>
            <p:ph sz="half" idx="1"/>
          </p:nvPr>
        </p:nvSpPr>
        <p:spPr>
          <a:xfrm>
            <a:off x="838200" y="1825625"/>
            <a:ext cx="5181600" cy="4351339"/>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06486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yhjä">
    <p:bg>
      <p:bgPr>
        <a:solidFill>
          <a:srgbClr val="ECF8ED">
            <a:alpha val="90000"/>
          </a:srgbClr>
        </a:solidFill>
        <a:effectLst/>
      </p:bgPr>
    </p:bg>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a:defRPr/>
            </a:lvl1pPr>
          </a:lstStyle>
          <a:p>
            <a:fld id="{E82995AC-F008-1E4B-9263-D2B18A52AAEA}" type="datetimeFigureOut">
              <a:rPr lang="fi-FI" smtClean="0"/>
              <a:pPr/>
              <a:t>25.1.2024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9C371584-47F5-085F-A359-261467E2C70D}"/>
              </a:ext>
            </a:extLst>
          </p:cNvPr>
          <p:cNvSpPr>
            <a:spLocks noGrp="1"/>
          </p:cNvSpPr>
          <p:nvPr>
            <p:ph type="title" hasCustomPrompt="1"/>
          </p:nvPr>
        </p:nvSpPr>
        <p:spPr>
          <a:xfrm>
            <a:off x="451413" y="822684"/>
            <a:ext cx="11289174" cy="868004"/>
          </a:xfrm>
        </p:spPr>
        <p:txBody>
          <a:bodyPr vert="horz">
            <a:normAutofit/>
          </a:bodyPr>
          <a:lstStyle>
            <a:lvl1pPr>
              <a:defRPr sz="2600" b="1" i="0">
                <a:solidFill>
                  <a:schemeClr val="accent1">
                    <a:lumMod val="50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0DDE5023-E82C-18D4-ABB8-9FE55BA5C0CD}"/>
              </a:ext>
            </a:extLst>
          </p:cNvPr>
          <p:cNvSpPr>
            <a:spLocks noGrp="1"/>
          </p:cNvSpPr>
          <p:nvPr>
            <p:ph sz="half" idx="1" hasCustomPrompt="1"/>
          </p:nvPr>
        </p:nvSpPr>
        <p:spPr>
          <a:xfrm>
            <a:off x="451413" y="1825625"/>
            <a:ext cx="11289174" cy="4351339"/>
          </a:xfrm>
        </p:spPr>
        <p:txBody>
          <a:bodyPr numCol="3" spcCol="720000">
            <a:noAutofit/>
          </a:bodyPr>
          <a:lstStyle>
            <a:lvl1pPr marL="0" indent="0">
              <a:spcBef>
                <a:spcPts val="600"/>
              </a:spcBef>
              <a:buNone/>
              <a:defRPr sz="1200"/>
            </a:lvl1pPr>
            <a:lvl2pPr marL="457145" indent="0">
              <a:spcBef>
                <a:spcPts val="600"/>
              </a:spcBef>
              <a:buNone/>
              <a:defRPr sz="1200"/>
            </a:lvl2pPr>
            <a:lvl3pPr marL="914285" indent="0">
              <a:spcBef>
                <a:spcPts val="600"/>
              </a:spcBef>
              <a:buNone/>
              <a:defRPr sz="1200"/>
            </a:lvl3pPr>
            <a:lvl4pPr marL="1371427" indent="0">
              <a:spcBef>
                <a:spcPts val="600"/>
              </a:spcBef>
              <a:buNone/>
              <a:defRPr sz="1200"/>
            </a:lvl4pPr>
            <a:lvl5pPr marL="1828570" indent="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51309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7.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8.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6.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emf"/><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oleObject" Target="../embeddings/oleObject17.bin"/><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29417C8-CEFC-4D53-B53C-19A6987FDBD7}"/>
              </a:ext>
            </a:extLst>
          </p:cNvPr>
          <p:cNvGraphicFramePr>
            <a:graphicFrameLocks noChangeAspect="1"/>
          </p:cNvGraphicFramePr>
          <p:nvPr userDrawn="1">
            <p:custDataLst>
              <p:tags r:id="rId24"/>
            </p:custDataLst>
            <p:extLst>
              <p:ext uri="{D42A27DB-BD31-4B8C-83A1-F6EECF244321}">
                <p14:modId xmlns:p14="http://schemas.microsoft.com/office/powerpoint/2010/main" val="66763026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25" imgW="7772400" imgH="10058400" progId="TCLayout.ActiveDocument.1">
                  <p:embed/>
                </p:oleObj>
              </mc:Choice>
              <mc:Fallback>
                <p:oleObj name="think-cell Slide" r:id="rId25" imgW="7772400" imgH="10058400" progId="TCLayout.ActiveDocument.1">
                  <p:embed/>
                  <p:pic>
                    <p:nvPicPr>
                      <p:cNvPr id="8" name="Object 7" hidden="1">
                        <a:extLst>
                          <a:ext uri="{FF2B5EF4-FFF2-40B4-BE49-F238E27FC236}">
                            <a16:creationId xmlns:a16="http://schemas.microsoft.com/office/drawing/2014/main" id="{929417C8-CEFC-4D53-B53C-19A6987FDBD7}"/>
                          </a:ext>
                        </a:extLst>
                      </p:cNvPr>
                      <p:cNvPicPr/>
                      <p:nvPr/>
                    </p:nvPicPr>
                    <p:blipFill>
                      <a:blip r:embed="rId26"/>
                      <a:stretch>
                        <a:fillRect/>
                      </a:stretch>
                    </p:blipFill>
                    <p:spPr>
                      <a:xfrm>
                        <a:off x="1589" y="1591"/>
                        <a:ext cx="1227" cy="1588"/>
                      </a:xfrm>
                      <a:prstGeom prst="rect">
                        <a:avLst/>
                      </a:prstGeom>
                    </p:spPr>
                  </p:pic>
                </p:oleObj>
              </mc:Fallback>
            </mc:AlternateContent>
          </a:graphicData>
        </a:graphic>
      </p:graphicFrame>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2995AC-F008-1E4B-9263-D2B18A52AAEA}" type="datetimeFigureOut">
              <a:rPr lang="fi-FI" smtClean="0"/>
              <a:pPr/>
              <a:t>25.1.2024</a:t>
            </a:fld>
            <a:endParaRPr lang="fi-FI"/>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i-FI"/>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a:p>
        </p:txBody>
      </p:sp>
    </p:spTree>
    <p:extLst>
      <p:ext uri="{BB962C8B-B14F-4D97-AF65-F5344CB8AC3E}">
        <p14:creationId xmlns:p14="http://schemas.microsoft.com/office/powerpoint/2010/main" val="4090532122"/>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63" r:id="rId3"/>
    <p:sldLayoutId id="2147483651" r:id="rId4"/>
    <p:sldLayoutId id="2147483652" r:id="rId5"/>
    <p:sldLayoutId id="2147483653" r:id="rId6"/>
    <p:sldLayoutId id="2147483654" r:id="rId7"/>
    <p:sldLayoutId id="2147483655" r:id="rId8"/>
    <p:sldLayoutId id="2147483675" r:id="rId9"/>
    <p:sldLayoutId id="2147483676" r:id="rId10"/>
    <p:sldLayoutId id="2147483740" r:id="rId11"/>
    <p:sldLayoutId id="2147483677" r:id="rId12"/>
    <p:sldLayoutId id="2147483678" r:id="rId13"/>
    <p:sldLayoutId id="2147483665" r:id="rId14"/>
    <p:sldLayoutId id="2147483664" r:id="rId15"/>
    <p:sldLayoutId id="2147483667" r:id="rId16"/>
    <p:sldLayoutId id="2147483657" r:id="rId17"/>
    <p:sldLayoutId id="2147483662" r:id="rId18"/>
    <p:sldLayoutId id="2147483672" r:id="rId19"/>
    <p:sldLayoutId id="2147483673" r:id="rId20"/>
    <p:sldLayoutId id="2147483699" r:id="rId21"/>
    <p:sldLayoutId id="2147483700" r:id="rId22"/>
  </p:sldLayoutIdLst>
  <p:txStyles>
    <p:titleStyle>
      <a:lvl1pPr algn="l" defTabSz="914286"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573" indent="-228573" algn="l" defTabSz="914286"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754E440-F961-D209-30A7-46CF150521D7}"/>
              </a:ext>
            </a:extLst>
          </p:cNvPr>
          <p:cNvGraphicFramePr>
            <a:graphicFrameLocks noChangeAspect="1"/>
          </p:cNvGraphicFramePr>
          <p:nvPr userDrawn="1">
            <p:custDataLst>
              <p:tags r:id="rId13"/>
            </p:custDataLst>
            <p:extLst>
              <p:ext uri="{D42A27DB-BD31-4B8C-83A1-F6EECF244321}">
                <p14:modId xmlns:p14="http://schemas.microsoft.com/office/powerpoint/2010/main" val="3078075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84" imgH="486" progId="TCLayout.ActiveDocument.1">
                  <p:embed/>
                </p:oleObj>
              </mc:Choice>
              <mc:Fallback>
                <p:oleObj name="think-cell Slide" r:id="rId14" imgW="484" imgH="486" progId="TCLayout.ActiveDocument.1">
                  <p:embed/>
                  <p:pic>
                    <p:nvPicPr>
                      <p:cNvPr id="8" name="think-cell data - do not delete" hidden="1">
                        <a:extLst>
                          <a:ext uri="{FF2B5EF4-FFF2-40B4-BE49-F238E27FC236}">
                            <a16:creationId xmlns:a16="http://schemas.microsoft.com/office/drawing/2014/main" id="{0754E440-F961-D209-30A7-46CF150521D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209B17B-4914-04C7-EE3D-BB87BD5333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6D3C475-1FF3-F8B8-D0AC-091A46E8B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AE195B76-2FE7-D407-6030-4DA6A47CE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EF3E6-8A58-402B-928E-1565DF8C2925}" type="datetimeFigureOut">
              <a:rPr lang="fi-FI" smtClean="0"/>
              <a:t>25.1.2024</a:t>
            </a:fld>
            <a:endParaRPr lang="fi-FI"/>
          </a:p>
        </p:txBody>
      </p:sp>
      <p:sp>
        <p:nvSpPr>
          <p:cNvPr id="5" name="Footer Placeholder 4">
            <a:extLst>
              <a:ext uri="{FF2B5EF4-FFF2-40B4-BE49-F238E27FC236}">
                <a16:creationId xmlns:a16="http://schemas.microsoft.com/office/drawing/2014/main" id="{60665466-C0AC-DF8B-A5B7-72432B9F0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379A41E3-17EE-FC68-055E-48B4D6DB9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19A73-8AE0-46EF-AC26-E39F35E20C46}" type="slidenum">
              <a:rPr lang="fi-FI" smtClean="0"/>
              <a:t>‹#›</a:t>
            </a:fld>
            <a:endParaRPr lang="fi-FI"/>
          </a:p>
        </p:txBody>
      </p:sp>
    </p:spTree>
    <p:extLst>
      <p:ext uri="{BB962C8B-B14F-4D97-AF65-F5344CB8AC3E}">
        <p14:creationId xmlns:p14="http://schemas.microsoft.com/office/powerpoint/2010/main" val="423480204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29417C8-CEFC-4D53-B53C-19A6987FDBD7}"/>
              </a:ext>
            </a:extLst>
          </p:cNvPr>
          <p:cNvGraphicFramePr>
            <a:graphicFrameLocks noChangeAspect="1"/>
          </p:cNvGraphicFramePr>
          <p:nvPr userDrawn="1">
            <p:custDataLst>
              <p:tags r:id="rId22"/>
            </p:custDataLst>
            <p:extLst>
              <p:ext uri="{D42A27DB-BD31-4B8C-83A1-F6EECF244321}">
                <p14:modId xmlns:p14="http://schemas.microsoft.com/office/powerpoint/2010/main" val="66763026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23" imgW="7772400" imgH="10058400" progId="TCLayout.ActiveDocument.1">
                  <p:embed/>
                </p:oleObj>
              </mc:Choice>
              <mc:Fallback>
                <p:oleObj name="think-cell Slide" r:id="rId23" imgW="7772400" imgH="10058400" progId="TCLayout.ActiveDocument.1">
                  <p:embed/>
                  <p:pic>
                    <p:nvPicPr>
                      <p:cNvPr id="8" name="Object 7" hidden="1">
                        <a:extLst>
                          <a:ext uri="{FF2B5EF4-FFF2-40B4-BE49-F238E27FC236}">
                            <a16:creationId xmlns:a16="http://schemas.microsoft.com/office/drawing/2014/main" id="{929417C8-CEFC-4D53-B53C-19A6987FDBD7}"/>
                          </a:ext>
                        </a:extLst>
                      </p:cNvPr>
                      <p:cNvPicPr/>
                      <p:nvPr/>
                    </p:nvPicPr>
                    <p:blipFill>
                      <a:blip r:embed="rId24"/>
                      <a:stretch>
                        <a:fillRect/>
                      </a:stretch>
                    </p:blipFill>
                    <p:spPr>
                      <a:xfrm>
                        <a:off x="1589" y="1591"/>
                        <a:ext cx="1227" cy="1588"/>
                      </a:xfrm>
                      <a:prstGeom prst="rect">
                        <a:avLst/>
                      </a:prstGeom>
                    </p:spPr>
                  </p:pic>
                </p:oleObj>
              </mc:Fallback>
            </mc:AlternateContent>
          </a:graphicData>
        </a:graphic>
      </p:graphicFrame>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2995AC-F008-1E4B-9263-D2B18A52AAEA}" type="datetimeFigureOut">
              <a:rPr lang="fi-FI" smtClean="0"/>
              <a:pPr/>
              <a:t>25.1.2024</a:t>
            </a:fld>
            <a:endParaRPr lang="fi-FI"/>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i-FI"/>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a:p>
        </p:txBody>
      </p:sp>
    </p:spTree>
    <p:extLst>
      <p:ext uri="{BB962C8B-B14F-4D97-AF65-F5344CB8AC3E}">
        <p14:creationId xmlns:p14="http://schemas.microsoft.com/office/powerpoint/2010/main" val="410321977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79"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txStyles>
    <p:titleStyle>
      <a:lvl1pPr algn="l" defTabSz="914286"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573" indent="-228573" algn="l" defTabSz="914286"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svg"/><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4.png"/><Relationship Id="rId2" Type="http://schemas.openxmlformats.org/officeDocument/2006/relationships/slideLayout" Target="../slideLayouts/slideLayout10.xml"/><Relationship Id="rId1" Type="http://schemas.openxmlformats.org/officeDocument/2006/relationships/tags" Target="../tags/tag32.xml"/><Relationship Id="rId6" Type="http://schemas.openxmlformats.org/officeDocument/2006/relationships/image" Target="../media/image53.png"/><Relationship Id="rId5" Type="http://schemas.openxmlformats.org/officeDocument/2006/relationships/image" Target="../media/image18.emf"/><Relationship Id="rId4" Type="http://schemas.openxmlformats.org/officeDocument/2006/relationships/oleObject" Target="../embeddings/oleObject31.bin"/></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sv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1.sv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6.sv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7.sv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56.sv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6.xml"/><Relationship Id="rId7" Type="http://schemas.openxmlformats.org/officeDocument/2006/relationships/image" Target="../media/image33.sv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slide" Target="slide14.xml"/><Relationship Id="rId4" Type="http://schemas.openxmlformats.org/officeDocument/2006/relationships/slide" Target="slide26.xml"/></Relationships>
</file>

<file path=ppt/slides/_rels/slide20.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6.png"/><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7.sv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74.png"/><Relationship Id="rId4" Type="http://schemas.openxmlformats.org/officeDocument/2006/relationships/image" Target="../media/image56.sv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56.sv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61.sv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56.svg"/></Relationships>
</file>

<file path=ppt/slides/_rels/slide25.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image" Target="../media/image54.png"/><Relationship Id="rId5" Type="http://schemas.openxmlformats.org/officeDocument/2006/relationships/image" Target="../media/image18.emf"/><Relationship Id="rId4" Type="http://schemas.openxmlformats.org/officeDocument/2006/relationships/oleObject" Target="../embeddings/oleObject32.bin"/></Relationships>
</file>

<file path=ppt/slides/_rels/slide27.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89.png"/><Relationship Id="rId26" Type="http://schemas.openxmlformats.org/officeDocument/2006/relationships/image" Target="../media/image97.png"/><Relationship Id="rId39" Type="http://schemas.openxmlformats.org/officeDocument/2006/relationships/image" Target="../media/image106.png"/><Relationship Id="rId21" Type="http://schemas.openxmlformats.org/officeDocument/2006/relationships/image" Target="../media/image92.svg"/><Relationship Id="rId34" Type="http://schemas.openxmlformats.org/officeDocument/2006/relationships/customXml" Target="../ink/ink2.xml"/><Relationship Id="rId42" Type="http://schemas.openxmlformats.org/officeDocument/2006/relationships/customXml" Target="../ink/ink6.xml"/><Relationship Id="rId47" Type="http://schemas.openxmlformats.org/officeDocument/2006/relationships/image" Target="../media/image110.png"/><Relationship Id="rId7" Type="http://schemas.openxmlformats.org/officeDocument/2006/relationships/image" Target="../media/image79.png"/><Relationship Id="rId2" Type="http://schemas.openxmlformats.org/officeDocument/2006/relationships/notesSlide" Target="../notesSlides/notesSlide17.xml"/><Relationship Id="rId16" Type="http://schemas.openxmlformats.org/officeDocument/2006/relationships/image" Target="../media/image87.png"/><Relationship Id="rId29" Type="http://schemas.openxmlformats.org/officeDocument/2006/relationships/image" Target="../media/image100.svg"/><Relationship Id="rId11" Type="http://schemas.openxmlformats.org/officeDocument/2006/relationships/image" Target="../media/image83.png"/><Relationship Id="rId24" Type="http://schemas.openxmlformats.org/officeDocument/2006/relationships/image" Target="../media/image95.png"/><Relationship Id="rId32" Type="http://schemas.openxmlformats.org/officeDocument/2006/relationships/customXml" Target="../ink/ink1.xml"/><Relationship Id="rId37" Type="http://schemas.openxmlformats.org/officeDocument/2006/relationships/image" Target="../media/image105.png"/><Relationship Id="rId40" Type="http://schemas.openxmlformats.org/officeDocument/2006/relationships/customXml" Target="../ink/ink5.xml"/><Relationship Id="rId45" Type="http://schemas.openxmlformats.org/officeDocument/2006/relationships/image" Target="../media/image109.png"/><Relationship Id="rId5" Type="http://schemas.openxmlformats.org/officeDocument/2006/relationships/image" Target="../media/image66.png"/><Relationship Id="rId15" Type="http://schemas.openxmlformats.org/officeDocument/2006/relationships/image" Target="../media/image86.svg"/><Relationship Id="rId23" Type="http://schemas.openxmlformats.org/officeDocument/2006/relationships/image" Target="../media/image94.svg"/><Relationship Id="rId28" Type="http://schemas.openxmlformats.org/officeDocument/2006/relationships/image" Target="../media/image99.png"/><Relationship Id="rId36" Type="http://schemas.openxmlformats.org/officeDocument/2006/relationships/customXml" Target="../ink/ink3.xml"/><Relationship Id="rId49" Type="http://schemas.openxmlformats.org/officeDocument/2006/relationships/image" Target="../media/image111.png"/><Relationship Id="rId10" Type="http://schemas.openxmlformats.org/officeDocument/2006/relationships/image" Target="../media/image82.svg"/><Relationship Id="rId19" Type="http://schemas.openxmlformats.org/officeDocument/2006/relationships/image" Target="../media/image90.svg"/><Relationship Id="rId31" Type="http://schemas.openxmlformats.org/officeDocument/2006/relationships/image" Target="../media/image102.svg"/><Relationship Id="rId44" Type="http://schemas.openxmlformats.org/officeDocument/2006/relationships/customXml" Target="../ink/ink7.xml"/><Relationship Id="rId4" Type="http://schemas.openxmlformats.org/officeDocument/2006/relationships/image" Target="../media/image78.svg"/><Relationship Id="rId9" Type="http://schemas.openxmlformats.org/officeDocument/2006/relationships/image" Target="../media/image81.png"/><Relationship Id="rId14" Type="http://schemas.openxmlformats.org/officeDocument/2006/relationships/image" Target="../media/image85.png"/><Relationship Id="rId22" Type="http://schemas.openxmlformats.org/officeDocument/2006/relationships/image" Target="../media/image93.png"/><Relationship Id="rId27" Type="http://schemas.openxmlformats.org/officeDocument/2006/relationships/image" Target="../media/image98.svg"/><Relationship Id="rId30" Type="http://schemas.openxmlformats.org/officeDocument/2006/relationships/image" Target="../media/image101.png"/><Relationship Id="rId35" Type="http://schemas.openxmlformats.org/officeDocument/2006/relationships/image" Target="../media/image104.png"/><Relationship Id="rId43" Type="http://schemas.openxmlformats.org/officeDocument/2006/relationships/image" Target="../media/image108.png"/><Relationship Id="rId48" Type="http://schemas.openxmlformats.org/officeDocument/2006/relationships/customXml" Target="../ink/ink9.xml"/><Relationship Id="rId8" Type="http://schemas.openxmlformats.org/officeDocument/2006/relationships/image" Target="../media/image80.svg"/><Relationship Id="rId3" Type="http://schemas.openxmlformats.org/officeDocument/2006/relationships/image" Target="../media/image77.png"/><Relationship Id="rId12" Type="http://schemas.openxmlformats.org/officeDocument/2006/relationships/image" Target="../media/image84.svg"/><Relationship Id="rId17" Type="http://schemas.openxmlformats.org/officeDocument/2006/relationships/image" Target="../media/image88.svg"/><Relationship Id="rId25" Type="http://schemas.openxmlformats.org/officeDocument/2006/relationships/image" Target="../media/image96.svg"/><Relationship Id="rId33" Type="http://schemas.openxmlformats.org/officeDocument/2006/relationships/image" Target="../media/image103.png"/><Relationship Id="rId38" Type="http://schemas.openxmlformats.org/officeDocument/2006/relationships/customXml" Target="../ink/ink4.xml"/><Relationship Id="rId46" Type="http://schemas.openxmlformats.org/officeDocument/2006/relationships/customXml" Target="../ink/ink8.xml"/><Relationship Id="rId20" Type="http://schemas.openxmlformats.org/officeDocument/2006/relationships/image" Target="../media/image91.png"/><Relationship Id="rId41" Type="http://schemas.openxmlformats.org/officeDocument/2006/relationships/image" Target="../media/image107.png"/><Relationship Id="rId1" Type="http://schemas.openxmlformats.org/officeDocument/2006/relationships/slideLayout" Target="../slideLayouts/slideLayout11.xml"/><Relationship Id="rId6" Type="http://schemas.openxmlformats.org/officeDocument/2006/relationships/image" Target="../media/image67.svg"/></Relationships>
</file>

<file path=ppt/slides/_rels/slide28.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11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1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30.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etelasavonha.fi/asiakkaan-opas/asiakas-ja-potilasturvallisuus-ja-valvonta/omavalvontaohjelma-ja-suunnitelmat/" TargetMode="External"/><Relationship Id="rId2" Type="http://schemas.openxmlformats.org/officeDocument/2006/relationships/hyperlink" Target="https://etelasavonha.fi/asiakkaan-opas/asiakas-ja-potilasturvallisuus-ja-valvonta/asiakkaan-ja-potilaan-turvallisuus/"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06D"/>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4618A1C-96A7-2C08-24A9-5BBAFD3660B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964509" y="2318411"/>
            <a:ext cx="3971580" cy="2756301"/>
          </a:xfrm>
          <a:prstGeom prst="rect">
            <a:avLst/>
          </a:prstGeom>
        </p:spPr>
      </p:pic>
      <p:sp>
        <p:nvSpPr>
          <p:cNvPr id="13" name="Rectangle 12">
            <a:extLst>
              <a:ext uri="{FF2B5EF4-FFF2-40B4-BE49-F238E27FC236}">
                <a16:creationId xmlns:a16="http://schemas.microsoft.com/office/drawing/2014/main" id="{93AA5C71-2183-7FE9-36EB-31C590C40B2F}"/>
              </a:ext>
            </a:extLst>
          </p:cNvPr>
          <p:cNvSpPr/>
          <p:nvPr/>
        </p:nvSpPr>
        <p:spPr>
          <a:xfrm>
            <a:off x="7540977" y="1419576"/>
            <a:ext cx="4651023" cy="4018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DC57BCE-09CF-89E9-3FAB-12548951944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176" r="19445"/>
          <a:stretch/>
        </p:blipFill>
        <p:spPr>
          <a:xfrm>
            <a:off x="6549813" y="609600"/>
            <a:ext cx="5641245" cy="5285725"/>
          </a:xfrm>
          <a:prstGeom prst="rect">
            <a:avLst/>
          </a:prstGeom>
        </p:spPr>
      </p:pic>
      <p:pic>
        <p:nvPicPr>
          <p:cNvPr id="14" name="Graphic 4">
            <a:extLst>
              <a:ext uri="{FF2B5EF4-FFF2-40B4-BE49-F238E27FC236}">
                <a16:creationId xmlns:a16="http://schemas.microsoft.com/office/drawing/2014/main" id="{45D9FD60-D3E1-2CD1-3CE3-94AEF6AF3F8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621633" y="2812635"/>
            <a:ext cx="1776251" cy="1232729"/>
          </a:xfrm>
          <a:prstGeom prst="rect">
            <a:avLst/>
          </a:prstGeom>
        </p:spPr>
      </p:pic>
      <p:sp>
        <p:nvSpPr>
          <p:cNvPr id="18" name="Otsikko 1">
            <a:extLst>
              <a:ext uri="{FF2B5EF4-FFF2-40B4-BE49-F238E27FC236}">
                <a16:creationId xmlns:a16="http://schemas.microsoft.com/office/drawing/2014/main" id="{D34CC9AB-D908-712C-E0F9-A8FCD2180B13}"/>
              </a:ext>
            </a:extLst>
          </p:cNvPr>
          <p:cNvSpPr txBox="1">
            <a:spLocks/>
          </p:cNvSpPr>
          <p:nvPr/>
        </p:nvSpPr>
        <p:spPr>
          <a:xfrm>
            <a:off x="838200" y="2235200"/>
            <a:ext cx="8671560" cy="2387600"/>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r>
              <a:rPr lang="fi-FI" sz="3200" dirty="0">
                <a:solidFill>
                  <a:schemeClr val="bg1"/>
                </a:solidFill>
                <a:latin typeface="+mj-lt"/>
                <a:ea typeface="Inter" panose="02000503000000020004" pitchFamily="2" charset="0"/>
              </a:rPr>
              <a:t>Eloisan kotihoito  </a:t>
            </a:r>
          </a:p>
          <a:p>
            <a:r>
              <a:rPr lang="fi-FI" sz="6400" dirty="0">
                <a:solidFill>
                  <a:schemeClr val="bg1"/>
                </a:solidFill>
                <a:latin typeface="+mj-lt"/>
                <a:ea typeface="Inter" panose="02000503000000020004" pitchFamily="2" charset="0"/>
              </a:rPr>
              <a:t>Omavalvonnan työkirja</a:t>
            </a:r>
          </a:p>
        </p:txBody>
      </p:sp>
    </p:spTree>
    <p:extLst>
      <p:ext uri="{BB962C8B-B14F-4D97-AF65-F5344CB8AC3E}">
        <p14:creationId xmlns:p14="http://schemas.microsoft.com/office/powerpoint/2010/main" val="184789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93E6-044C-059F-031E-C9F49B51DB70}"/>
              </a:ext>
            </a:extLst>
          </p:cNvPr>
          <p:cNvSpPr>
            <a:spLocks noGrp="1"/>
          </p:cNvSpPr>
          <p:nvPr>
            <p:ph type="title"/>
          </p:nvPr>
        </p:nvSpPr>
        <p:spPr>
          <a:xfrm>
            <a:off x="451413" y="453806"/>
            <a:ext cx="11289174" cy="868004"/>
          </a:xfrm>
        </p:spPr>
        <p:txBody>
          <a:bodyPr vert="horz">
            <a:normAutofit/>
          </a:bodyPr>
          <a:lstStyle/>
          <a:p>
            <a:r>
              <a:rPr lang="fi-FI">
                <a:solidFill>
                  <a:schemeClr val="tx2"/>
                </a:solidFill>
              </a:rPr>
              <a:t>Vuosikellon kuukausittaiset teemasisällöt </a:t>
            </a:r>
          </a:p>
        </p:txBody>
      </p:sp>
      <p:sp>
        <p:nvSpPr>
          <p:cNvPr id="3" name="Content Placeholder 2">
            <a:extLst>
              <a:ext uri="{FF2B5EF4-FFF2-40B4-BE49-F238E27FC236}">
                <a16:creationId xmlns:a16="http://schemas.microsoft.com/office/drawing/2014/main" id="{99984DDA-3D01-2A3C-0783-2D6E7ED60675}"/>
              </a:ext>
            </a:extLst>
          </p:cNvPr>
          <p:cNvSpPr>
            <a:spLocks noGrp="1"/>
          </p:cNvSpPr>
          <p:nvPr>
            <p:ph sz="half" idx="1"/>
          </p:nvPr>
        </p:nvSpPr>
        <p:spPr>
          <a:xfrm>
            <a:off x="451414" y="1729623"/>
            <a:ext cx="6275208" cy="4714557"/>
          </a:xfrm>
        </p:spPr>
        <p:txBody>
          <a:bodyPr numCol="1"/>
          <a:lstStyle/>
          <a:p>
            <a:pPr marL="173">
              <a:lnSpc>
                <a:spcPct val="100000"/>
              </a:lnSpc>
              <a:buClr>
                <a:srgbClr val="007F00"/>
              </a:buClr>
            </a:pPr>
            <a:r>
              <a:rPr lang="fi-FI" sz="1400"/>
              <a:t>Vuosikellon keskeisenä ajatuksena on rytmittää ja jakaa omavalvontatyötä koko vuoden ajalle. </a:t>
            </a:r>
            <a:r>
              <a:rPr lang="fi-FI" sz="1400" b="1"/>
              <a:t>Kuukausittaisten teema- / koulutussisältöjen tarkoituksena on </a:t>
            </a:r>
            <a:r>
              <a:rPr lang="fi-FI" sz="1400"/>
              <a:t>ylläpitää </a:t>
            </a:r>
            <a:r>
              <a:rPr lang="fi-FI" sz="1400" dirty="0"/>
              <a:t>ja kehittää henkilöstön osaamista ja ymmärrystä keskeisistä </a:t>
            </a:r>
            <a:r>
              <a:rPr lang="fi-FI" sz="1400"/>
              <a:t>omavalvonnan sisällöistä sekä luoda </a:t>
            </a:r>
            <a:r>
              <a:rPr lang="fi-FI" sz="1400" dirty="0"/>
              <a:t>vuosisykli, joka ohjaa toiminnan laadun jatkuvaan parantamiseen (omavalvontasuunnitelmien vuosittainen </a:t>
            </a:r>
            <a:r>
              <a:rPr lang="fi-FI" sz="1400"/>
              <a:t>päivittäminen).</a:t>
            </a:r>
            <a:endParaRPr lang="fi-FI" sz="1400" dirty="0"/>
          </a:p>
          <a:p>
            <a:pPr marL="173" lvl="1">
              <a:lnSpc>
                <a:spcPct val="100000"/>
              </a:lnSpc>
              <a:buClr>
                <a:srgbClr val="007F00"/>
              </a:buClr>
            </a:pPr>
            <a:r>
              <a:rPr lang="fi-FI" sz="1400" b="1" dirty="0"/>
              <a:t>Kuukausittaiset teemasisällöt ovat etukäteen määriteltyjä omavalvonnan aiheita</a:t>
            </a:r>
            <a:r>
              <a:rPr lang="fi-FI" sz="1400" dirty="0"/>
              <a:t>, jotka käydään läpi kuun ensimmäisessä viikkokokouksessa. </a:t>
            </a:r>
            <a:r>
              <a:rPr lang="fi-FI" sz="1400" b="1"/>
              <a:t>Koulutuksiin osallistuvat </a:t>
            </a:r>
            <a:r>
              <a:rPr lang="fi-FI" sz="1400" b="1" dirty="0"/>
              <a:t>kaikki yksiköiden jäsenet</a:t>
            </a:r>
            <a:r>
              <a:rPr lang="fi-FI" sz="1400" dirty="0"/>
              <a:t>. Tammikuun ja lokakuun kokoukset </a:t>
            </a:r>
            <a:r>
              <a:rPr lang="fi-FI" sz="1400"/>
              <a:t>pidetään yhteisenä koko kotihoidolle, </a:t>
            </a:r>
            <a:r>
              <a:rPr lang="fi-FI" sz="1400" dirty="0"/>
              <a:t>ja muut kokoukset yksikön </a:t>
            </a:r>
            <a:r>
              <a:rPr lang="fi-FI" sz="1400"/>
              <a:t>tiimin kesken. </a:t>
            </a:r>
            <a:r>
              <a:rPr lang="fi-FI" sz="1400" b="1"/>
              <a:t>Yhteiset </a:t>
            </a:r>
            <a:r>
              <a:rPr lang="fi-FI" sz="1400" b="1" dirty="0"/>
              <a:t>kokoukset valmistelee </a:t>
            </a:r>
            <a:r>
              <a:rPr lang="fi-FI" sz="1400" b="1"/>
              <a:t>kotihoidon johto ja hallinto </a:t>
            </a:r>
            <a:r>
              <a:rPr lang="fi-FI" sz="1400"/>
              <a:t>palveluesihenkilöiltä saatu palaute huomioon ottaen. </a:t>
            </a:r>
            <a:r>
              <a:rPr lang="fi-FI" sz="1400" b="1"/>
              <a:t>Tiimin </a:t>
            </a:r>
            <a:r>
              <a:rPr lang="fi-FI" sz="1400" b="1" dirty="0"/>
              <a:t>esihenkilö valmistelee </a:t>
            </a:r>
            <a:r>
              <a:rPr lang="fi-FI" sz="1400" dirty="0"/>
              <a:t>yksikkökohtaiset kokoukset </a:t>
            </a:r>
            <a:r>
              <a:rPr lang="fi-FI" sz="1400"/>
              <a:t>johdon tuella.</a:t>
            </a:r>
            <a:endParaRPr lang="fi-FI" sz="1400" dirty="0"/>
          </a:p>
          <a:p>
            <a:pPr marL="173" lvl="1">
              <a:lnSpc>
                <a:spcPct val="100000"/>
              </a:lnSpc>
              <a:buClr>
                <a:srgbClr val="007F00"/>
              </a:buClr>
            </a:pPr>
            <a:r>
              <a:rPr lang="fi-FI" sz="1400" b="1" dirty="0"/>
              <a:t>Kalenteriin on asetettu vuosittain toistuvia teemoja sekä vaihtuvia sisältöjä. </a:t>
            </a:r>
            <a:r>
              <a:rPr lang="fi-FI" sz="1400" dirty="0"/>
              <a:t>Kotihoidon johto </a:t>
            </a:r>
            <a:r>
              <a:rPr lang="fi-FI" sz="1400"/>
              <a:t>valmistelee vaihtuvat sisällöt (</a:t>
            </a:r>
            <a:r>
              <a:rPr lang="fi-FI" sz="1400" dirty="0"/>
              <a:t>esim. asiantuntijapuheenvuoro tai </a:t>
            </a:r>
            <a:r>
              <a:rPr lang="fi-FI" sz="1400"/>
              <a:t>teema), joita voivat </a:t>
            </a:r>
            <a:r>
              <a:rPr lang="fi-FI" sz="1400" dirty="0"/>
              <a:t>olla esimerkiksi</a:t>
            </a:r>
            <a:r>
              <a:rPr lang="fi-FI" sz="1400"/>
              <a:t>: </a:t>
            </a:r>
            <a:r>
              <a:rPr lang="fi-FI" sz="1400" noProof="0">
                <a:latin typeface="Arial" panose="020B0604020202020204" pitchFamily="34" charset="0"/>
                <a:cs typeface="Arial" panose="020B0604020202020204" pitchFamily="34" charset="0"/>
              </a:rPr>
              <a:t>hyvinvoinnin </a:t>
            </a:r>
            <a:r>
              <a:rPr lang="fi-FI" sz="1400" noProof="0" dirty="0">
                <a:latin typeface="Arial" panose="020B0604020202020204" pitchFamily="34" charset="0"/>
                <a:cs typeface="Arial" panose="020B0604020202020204" pitchFamily="34" charset="0"/>
              </a:rPr>
              <a:t>ja </a:t>
            </a:r>
            <a:r>
              <a:rPr lang="fi-FI" sz="1400" noProof="0">
                <a:latin typeface="Arial" panose="020B0604020202020204" pitchFamily="34" charset="0"/>
                <a:cs typeface="Arial" panose="020B0604020202020204" pitchFamily="34" charset="0"/>
              </a:rPr>
              <a:t>kuntoutumisen tukeminen,</a:t>
            </a:r>
            <a:r>
              <a:rPr lang="fi-FI" sz="1400"/>
              <a:t> </a:t>
            </a:r>
            <a:r>
              <a:rPr lang="fi-FI" sz="1400" noProof="0">
                <a:latin typeface="Arial" panose="020B0604020202020204" pitchFamily="34" charset="0"/>
                <a:cs typeface="Arial" panose="020B0604020202020204" pitchFamily="34" charset="0"/>
              </a:rPr>
              <a:t>asiakkaan </a:t>
            </a:r>
            <a:r>
              <a:rPr lang="fi-FI" sz="1400" noProof="0" dirty="0">
                <a:latin typeface="Arial" panose="020B0604020202020204" pitchFamily="34" charset="0"/>
                <a:cs typeface="Arial" panose="020B0604020202020204" pitchFamily="34" charset="0"/>
              </a:rPr>
              <a:t>asema </a:t>
            </a:r>
            <a:r>
              <a:rPr lang="fi-FI" sz="1400" noProof="0">
                <a:latin typeface="Arial" panose="020B0604020202020204" pitchFamily="34" charset="0"/>
                <a:cs typeface="Arial" panose="020B0604020202020204" pitchFamily="34" charset="0"/>
              </a:rPr>
              <a:t>ja oikeudet, teknologiset ratkaisut kotihoidossa ja</a:t>
            </a:r>
            <a:r>
              <a:rPr lang="fi-FI" sz="1400"/>
              <a:t> </a:t>
            </a:r>
            <a:r>
              <a:rPr lang="fi-FI" sz="1400" noProof="0">
                <a:latin typeface="Arial" panose="020B0604020202020204" pitchFamily="34" charset="0"/>
                <a:cs typeface="Arial" panose="020B0604020202020204" pitchFamily="34" charset="0"/>
              </a:rPr>
              <a:t>lääke- ja laiteturvallisuus. </a:t>
            </a:r>
            <a:endParaRPr lang="fi-FI" sz="1400"/>
          </a:p>
          <a:p>
            <a:pPr marL="173">
              <a:lnSpc>
                <a:spcPct val="100000"/>
              </a:lnSpc>
              <a:buClr>
                <a:srgbClr val="007F00"/>
              </a:buClr>
            </a:pPr>
            <a:endParaRPr lang="fi-FI" sz="1400" dirty="0"/>
          </a:p>
          <a:p>
            <a:pPr marL="173">
              <a:lnSpc>
                <a:spcPct val="100000"/>
              </a:lnSpc>
              <a:buClr>
                <a:srgbClr val="007F00"/>
              </a:buClr>
            </a:pPr>
            <a:endParaRPr lang="fi-FI" sz="1400" dirty="0"/>
          </a:p>
        </p:txBody>
      </p:sp>
      <p:sp>
        <p:nvSpPr>
          <p:cNvPr id="7" name="TextBox 3">
            <a:extLst>
              <a:ext uri="{FF2B5EF4-FFF2-40B4-BE49-F238E27FC236}">
                <a16:creationId xmlns:a16="http://schemas.microsoft.com/office/drawing/2014/main" id="{9A9D4707-A085-750F-0A29-06D11938902E}"/>
              </a:ext>
            </a:extLst>
          </p:cNvPr>
          <p:cNvSpPr txBox="1"/>
          <p:nvPr/>
        </p:nvSpPr>
        <p:spPr>
          <a:xfrm>
            <a:off x="6726621" y="1527705"/>
            <a:ext cx="5094506"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17406D"/>
                </a:solidFill>
                <a:effectLst/>
                <a:uLnTx/>
                <a:uFillTx/>
                <a:latin typeface="Arial" panose="020B0604020202020204" pitchFamily="34" charset="0"/>
                <a:ea typeface="+mn-ea"/>
                <a:cs typeface="Arial" panose="020B0604020202020204" pitchFamily="34" charset="0"/>
              </a:rPr>
              <a:t>Teemasisällöt omavalvonnan vuosikellossa</a:t>
            </a:r>
          </a:p>
        </p:txBody>
      </p:sp>
      <p:sp>
        <p:nvSpPr>
          <p:cNvPr id="5" name="Tekstiruutu 4">
            <a:extLst>
              <a:ext uri="{FF2B5EF4-FFF2-40B4-BE49-F238E27FC236}">
                <a16:creationId xmlns:a16="http://schemas.microsoft.com/office/drawing/2014/main" id="{1A6E9665-4786-A565-202C-F36CB308F01A}"/>
              </a:ext>
            </a:extLst>
          </p:cNvPr>
          <p:cNvSpPr txBox="1"/>
          <p:nvPr/>
        </p:nvSpPr>
        <p:spPr>
          <a:xfrm>
            <a:off x="6761965" y="6080054"/>
            <a:ext cx="4846319" cy="3693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000000"/>
                </a:solidFill>
                <a:effectLst/>
                <a:uLnTx/>
                <a:uFillTx/>
                <a:latin typeface="Arial" panose="020B0604020202020204"/>
                <a:ea typeface="+mn-ea"/>
                <a:cs typeface="+mn-cs"/>
              </a:rPr>
              <a:t>*</a:t>
            </a:r>
            <a:r>
              <a:rPr kumimoji="0" lang="fi-FI" sz="900" b="0" i="1" u="none" strike="noStrike" kern="1200" cap="none" spc="0" normalizeH="0" baseline="0" noProof="0">
                <a:ln>
                  <a:noFill/>
                </a:ln>
                <a:solidFill>
                  <a:srgbClr val="000000"/>
                </a:solidFill>
                <a:effectLst/>
                <a:uLnTx/>
                <a:uFillTx/>
                <a:latin typeface="Arial" panose="020B0604020202020204"/>
                <a:ea typeface="+mn-ea"/>
                <a:cs typeface="+mn-cs"/>
              </a:rPr>
              <a:t>Lisäksi joka toinen vuosi käydään läpi vanhuspalvelulain mukaiset omais- ja asiakaskyselyjen tulokset</a:t>
            </a:r>
          </a:p>
        </p:txBody>
      </p:sp>
      <p:sp>
        <p:nvSpPr>
          <p:cNvPr id="10" name="Ellipsi 9">
            <a:extLst>
              <a:ext uri="{FF2B5EF4-FFF2-40B4-BE49-F238E27FC236}">
                <a16:creationId xmlns:a16="http://schemas.microsoft.com/office/drawing/2014/main" id="{C8C2E80D-7C3B-7193-3CAE-F6E784C3C9D0}"/>
              </a:ext>
            </a:extLst>
          </p:cNvPr>
          <p:cNvSpPr/>
          <p:nvPr/>
        </p:nvSpPr>
        <p:spPr>
          <a:xfrm rot="17030736">
            <a:off x="10641676" y="1555098"/>
            <a:ext cx="229507" cy="24636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8" name="Table 9">
            <a:extLst>
              <a:ext uri="{FF2B5EF4-FFF2-40B4-BE49-F238E27FC236}">
                <a16:creationId xmlns:a16="http://schemas.microsoft.com/office/drawing/2014/main" id="{8289C50B-8218-7527-9141-A2A910CBC30F}"/>
              </a:ext>
            </a:extLst>
          </p:cNvPr>
          <p:cNvGraphicFramePr>
            <a:graphicFrameLocks/>
          </p:cNvGraphicFramePr>
          <p:nvPr>
            <p:extLst>
              <p:ext uri="{D42A27DB-BD31-4B8C-83A1-F6EECF244321}">
                <p14:modId xmlns:p14="http://schemas.microsoft.com/office/powerpoint/2010/main" val="4124442881"/>
              </p:ext>
            </p:extLst>
          </p:nvPr>
        </p:nvGraphicFramePr>
        <p:xfrm>
          <a:off x="6832654" y="1851781"/>
          <a:ext cx="4775630" cy="4228273"/>
        </p:xfrm>
        <a:graphic>
          <a:graphicData uri="http://schemas.openxmlformats.org/drawingml/2006/table">
            <a:tbl>
              <a:tblPr firstRow="1" bandRow="1">
                <a:tableStyleId>{5C22544A-7EE6-4342-B048-85BDC9FD1C3A}</a:tableStyleId>
              </a:tblPr>
              <a:tblGrid>
                <a:gridCol w="1160065">
                  <a:extLst>
                    <a:ext uri="{9D8B030D-6E8A-4147-A177-3AD203B41FA5}">
                      <a16:colId xmlns:a16="http://schemas.microsoft.com/office/drawing/2014/main" val="707498148"/>
                    </a:ext>
                  </a:extLst>
                </a:gridCol>
                <a:gridCol w="3615565">
                  <a:extLst>
                    <a:ext uri="{9D8B030D-6E8A-4147-A177-3AD203B41FA5}">
                      <a16:colId xmlns:a16="http://schemas.microsoft.com/office/drawing/2014/main" val="1345140485"/>
                    </a:ext>
                  </a:extLst>
                </a:gridCol>
              </a:tblGrid>
              <a:tr h="291811">
                <a:tc>
                  <a:txBody>
                    <a:bodyPr/>
                    <a:lstStyle/>
                    <a:p>
                      <a:r>
                        <a:rPr lang="fi-FI" sz="1200" b="1" i="0" dirty="0">
                          <a:latin typeface="Arial Black"/>
                          <a:cs typeface="Arial Black" panose="020B0604020202020204" pitchFamily="34" charset="0"/>
                        </a:rPr>
                        <a:t>Kuukausi</a:t>
                      </a:r>
                    </a:p>
                  </a:txBody>
                  <a:tcPr>
                    <a:solidFill>
                      <a:schemeClr val="tx2"/>
                    </a:solidFill>
                  </a:tcPr>
                </a:tc>
                <a:tc>
                  <a:txBody>
                    <a:bodyPr/>
                    <a:lstStyle/>
                    <a:p>
                      <a:r>
                        <a:rPr lang="fi-FI" sz="1200" b="1" i="0" dirty="0">
                          <a:latin typeface="Arial Black"/>
                          <a:cs typeface="Arial Black" panose="020B0604020202020204" pitchFamily="34" charset="0"/>
                        </a:rPr>
                        <a:t>Teemasisältö</a:t>
                      </a:r>
                    </a:p>
                  </a:txBody>
                  <a:tcPr>
                    <a:solidFill>
                      <a:schemeClr val="tx2"/>
                    </a:solidFill>
                  </a:tcPr>
                </a:tc>
                <a:extLst>
                  <a:ext uri="{0D108BD9-81ED-4DB2-BD59-A6C34878D82A}">
                    <a16:rowId xmlns:a16="http://schemas.microsoft.com/office/drawing/2014/main" val="324019825"/>
                  </a:ext>
                </a:extLst>
              </a:tr>
              <a:tr h="437717">
                <a:tc>
                  <a:txBody>
                    <a:bodyPr/>
                    <a:lstStyle/>
                    <a:p>
                      <a:r>
                        <a:rPr lang="fi-FI" sz="1100" b="1" i="0" dirty="0">
                          <a:latin typeface="Arial"/>
                          <a:cs typeface="Arial"/>
                        </a:rPr>
                        <a:t>Tammikuu</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noProof="0" dirty="0">
                          <a:latin typeface="Arial" panose="020B0604020202020204" pitchFamily="34" charset="0"/>
                          <a:cs typeface="Arial" panose="020B0604020202020204" pitchFamily="34" charset="0"/>
                        </a:rPr>
                        <a:t>Kotihoidon toiminta-ajatus, arvot ja periaatteet &amp; omavalvonnan uuden vuoden tavoitteet ja tehtävät</a:t>
                      </a:r>
                    </a:p>
                  </a:txBody>
                  <a:tcPr>
                    <a:solidFill>
                      <a:schemeClr val="tx2">
                        <a:lumMod val="20000"/>
                        <a:lumOff val="80000"/>
                      </a:schemeClr>
                    </a:solidFill>
                  </a:tcPr>
                </a:tc>
                <a:extLst>
                  <a:ext uri="{0D108BD9-81ED-4DB2-BD59-A6C34878D82A}">
                    <a16:rowId xmlns:a16="http://schemas.microsoft.com/office/drawing/2014/main" val="2011898640"/>
                  </a:ext>
                </a:extLst>
              </a:tr>
              <a:tr h="291479">
                <a:tc>
                  <a:txBody>
                    <a:bodyPr/>
                    <a:lstStyle/>
                    <a:p>
                      <a:r>
                        <a:rPr lang="fi-FI" sz="1100" b="1" i="0" dirty="0">
                          <a:latin typeface="Arial"/>
                          <a:cs typeface="Arial"/>
                        </a:rPr>
                        <a:t>Helmikuu</a:t>
                      </a:r>
                    </a:p>
                  </a:txBody>
                  <a:tcPr>
                    <a:solidFill>
                      <a:schemeClr val="tx2">
                        <a:lumMod val="20000"/>
                        <a:lumOff val="80000"/>
                      </a:schemeClr>
                    </a:solidFill>
                  </a:tcPr>
                </a:tc>
                <a:tc>
                  <a:txBody>
                    <a:bodyPr/>
                    <a:lstStyle/>
                    <a:p>
                      <a:pPr marL="0" marR="0" lvl="0" indent="0" algn="l">
                        <a:lnSpc>
                          <a:spcPct val="100000"/>
                        </a:lnSpc>
                        <a:spcBef>
                          <a:spcPts val="0"/>
                        </a:spcBef>
                        <a:spcAft>
                          <a:spcPts val="0"/>
                        </a:spcAft>
                        <a:buNone/>
                      </a:pPr>
                      <a:r>
                        <a:rPr lang="fi-FI" sz="1050" b="1" i="0" noProof="0" dirty="0">
                          <a:solidFill>
                            <a:schemeClr val="tx1"/>
                          </a:solidFill>
                          <a:latin typeface="Arial"/>
                          <a:cs typeface="Arial"/>
                        </a:rPr>
                        <a:t>Asiakkaan asema ja oikeudet</a:t>
                      </a:r>
                      <a:endParaRPr lang="fi-FI" sz="1050" b="1" i="0" noProof="0" dirty="0">
                        <a:solidFill>
                          <a:schemeClr val="tx1"/>
                        </a:solidFill>
                        <a:latin typeface="Arial" panose="020B0604020202020204" pitchFamily="34" charset="0"/>
                        <a:cs typeface="Arial" panose="020B0604020202020204" pitchFamily="34" charset="0"/>
                      </a:endParaRPr>
                    </a:p>
                  </a:txBody>
                  <a:tcPr>
                    <a:solidFill>
                      <a:srgbClr val="F2F2F2"/>
                    </a:solidFill>
                  </a:tcPr>
                </a:tc>
                <a:extLst>
                  <a:ext uri="{0D108BD9-81ED-4DB2-BD59-A6C34878D82A}">
                    <a16:rowId xmlns:a16="http://schemas.microsoft.com/office/drawing/2014/main" val="4134519550"/>
                  </a:ext>
                </a:extLst>
              </a:tr>
              <a:tr h="291479">
                <a:tc>
                  <a:txBody>
                    <a:bodyPr/>
                    <a:lstStyle/>
                    <a:p>
                      <a:r>
                        <a:rPr lang="fi-FI" sz="1100" b="1" i="0" dirty="0">
                          <a:latin typeface="Arial"/>
                          <a:cs typeface="Arial"/>
                        </a:rPr>
                        <a:t>Maaliskuu</a:t>
                      </a:r>
                    </a:p>
                  </a:txBody>
                  <a:tcPr>
                    <a:solidFill>
                      <a:schemeClr val="tx2">
                        <a:lumMod val="20000"/>
                        <a:lumOff val="80000"/>
                      </a:schemeClr>
                    </a:solidFill>
                  </a:tcPr>
                </a:tc>
                <a:tc>
                  <a:txBody>
                    <a:bodyPr/>
                    <a:lstStyle/>
                    <a:p>
                      <a:pPr marL="0" marR="0" lvl="0" indent="0" algn="l">
                        <a:lnSpc>
                          <a:spcPct val="100000"/>
                        </a:lnSpc>
                        <a:spcBef>
                          <a:spcPts val="0"/>
                        </a:spcBef>
                        <a:spcAft>
                          <a:spcPts val="0"/>
                        </a:spcAft>
                        <a:buNone/>
                      </a:pPr>
                      <a:r>
                        <a:rPr lang="fi-FI" sz="1050" b="1" i="0" noProof="0" dirty="0">
                          <a:solidFill>
                            <a:schemeClr val="tx1"/>
                          </a:solidFill>
                          <a:latin typeface="Arial"/>
                          <a:cs typeface="Arial"/>
                        </a:rPr>
                        <a:t>Omavalvonnan toimeenpano</a:t>
                      </a:r>
                      <a:endParaRPr lang="fi-FI" sz="1050" b="1" i="0" noProof="0" dirty="0">
                        <a:solidFill>
                          <a:schemeClr val="tx1"/>
                        </a:solidFill>
                        <a:latin typeface="Arial" panose="020B0604020202020204" pitchFamily="34" charset="0"/>
                        <a:cs typeface="Arial" panose="020B0604020202020204" pitchFamily="34" charset="0"/>
                      </a:endParaRPr>
                    </a:p>
                  </a:txBody>
                  <a:tcPr>
                    <a:solidFill>
                      <a:srgbClr val="F2F2F2"/>
                    </a:solidFill>
                  </a:tcPr>
                </a:tc>
                <a:extLst>
                  <a:ext uri="{0D108BD9-81ED-4DB2-BD59-A6C34878D82A}">
                    <a16:rowId xmlns:a16="http://schemas.microsoft.com/office/drawing/2014/main" val="3145557477"/>
                  </a:ext>
                </a:extLst>
              </a:tr>
              <a:tr h="291479">
                <a:tc>
                  <a:txBody>
                    <a:bodyPr/>
                    <a:lstStyle/>
                    <a:p>
                      <a:r>
                        <a:rPr lang="fi-FI" sz="1100" b="1" i="0" dirty="0">
                          <a:latin typeface="Arial"/>
                          <a:cs typeface="Arial"/>
                        </a:rPr>
                        <a:t>Huhtikuu</a:t>
                      </a:r>
                    </a:p>
                  </a:txBody>
                  <a:tcPr>
                    <a:solidFill>
                      <a:schemeClr val="tx2">
                        <a:lumMod val="20000"/>
                        <a:lumOff val="80000"/>
                      </a:schemeClr>
                    </a:solidFill>
                  </a:tcPr>
                </a:tc>
                <a:tc>
                  <a:txBody>
                    <a:bodyPr/>
                    <a:lstStyle/>
                    <a:p>
                      <a:r>
                        <a:rPr lang="fi-FI" sz="1050" b="1" i="0" noProof="0" dirty="0">
                          <a:solidFill>
                            <a:schemeClr val="tx1"/>
                          </a:solidFill>
                          <a:latin typeface="Arial" panose="020B0604020202020204" pitchFamily="34" charset="0"/>
                          <a:cs typeface="Arial" panose="020B0604020202020204" pitchFamily="34" charset="0"/>
                        </a:rPr>
                        <a:t>Palvelun sisällön omavalvonta</a:t>
                      </a:r>
                    </a:p>
                  </a:txBody>
                  <a:tcPr>
                    <a:solidFill>
                      <a:srgbClr val="F2F2F2"/>
                    </a:solidFill>
                  </a:tcPr>
                </a:tc>
                <a:extLst>
                  <a:ext uri="{0D108BD9-81ED-4DB2-BD59-A6C34878D82A}">
                    <a16:rowId xmlns:a16="http://schemas.microsoft.com/office/drawing/2014/main" val="1262784601"/>
                  </a:ext>
                </a:extLst>
              </a:tr>
              <a:tr h="291479">
                <a:tc>
                  <a:txBody>
                    <a:bodyPr/>
                    <a:lstStyle/>
                    <a:p>
                      <a:r>
                        <a:rPr lang="fi-FI" sz="1100" b="1" i="0" dirty="0">
                          <a:latin typeface="Arial"/>
                          <a:cs typeface="Arial"/>
                        </a:rPr>
                        <a:t>Toukokuu</a:t>
                      </a:r>
                    </a:p>
                  </a:txBody>
                  <a:tcPr>
                    <a:solidFill>
                      <a:schemeClr val="tx2">
                        <a:lumMod val="20000"/>
                        <a:lumOff val="80000"/>
                      </a:schemeClr>
                    </a:solidFill>
                  </a:tcPr>
                </a:tc>
                <a:tc>
                  <a:txBody>
                    <a:bodyPr/>
                    <a:lstStyle/>
                    <a:p>
                      <a:r>
                        <a:rPr lang="fi-FI" sz="1050" b="1" noProof="0" dirty="0">
                          <a:solidFill>
                            <a:schemeClr val="tx1"/>
                          </a:solidFill>
                          <a:latin typeface="Arial" panose="020B0604020202020204" pitchFamily="34" charset="0"/>
                          <a:cs typeface="Arial" panose="020B0604020202020204" pitchFamily="34" charset="0"/>
                        </a:rPr>
                        <a:t>Asiakasturvallisuus</a:t>
                      </a:r>
                    </a:p>
                  </a:txBody>
                  <a:tcPr>
                    <a:solidFill>
                      <a:srgbClr val="F2F2F2"/>
                    </a:solidFill>
                  </a:tcPr>
                </a:tc>
                <a:extLst>
                  <a:ext uri="{0D108BD9-81ED-4DB2-BD59-A6C34878D82A}">
                    <a16:rowId xmlns:a16="http://schemas.microsoft.com/office/drawing/2014/main" val="3580636162"/>
                  </a:ext>
                </a:extLst>
              </a:tr>
              <a:tr h="291479">
                <a:tc>
                  <a:txBody>
                    <a:bodyPr/>
                    <a:lstStyle/>
                    <a:p>
                      <a:r>
                        <a:rPr lang="fi-FI" sz="1100" b="1" i="0" dirty="0">
                          <a:latin typeface="Arial"/>
                          <a:cs typeface="Arial"/>
                        </a:rPr>
                        <a:t>Kesäkuu</a:t>
                      </a:r>
                    </a:p>
                  </a:txBody>
                  <a:tcPr>
                    <a:solidFill>
                      <a:schemeClr val="tx2">
                        <a:lumMod val="20000"/>
                        <a:lumOff val="80000"/>
                      </a:schemeClr>
                    </a:solidFill>
                  </a:tcPr>
                </a:tc>
                <a:tc>
                  <a:txBody>
                    <a:bodyPr/>
                    <a:lstStyle/>
                    <a:p>
                      <a:pPr lvl="0" algn="l">
                        <a:lnSpc>
                          <a:spcPct val="100000"/>
                        </a:lnSpc>
                        <a:spcBef>
                          <a:spcPts val="0"/>
                        </a:spcBef>
                        <a:spcAft>
                          <a:spcPts val="0"/>
                        </a:spcAft>
                        <a:buNone/>
                      </a:pPr>
                      <a:r>
                        <a:rPr lang="fi-FI" sz="1100" b="0" i="1" u="none" strike="noStrike" noProof="0" dirty="0">
                          <a:solidFill>
                            <a:srgbClr val="000000"/>
                          </a:solidFill>
                          <a:latin typeface="Arial"/>
                        </a:rPr>
                        <a:t>Vaihtuva sisältö</a:t>
                      </a:r>
                      <a:endParaRPr lang="fi-FI" sz="1100" b="0" i="0" u="none" strike="noStrike" noProof="0" dirty="0">
                        <a:solidFill>
                          <a:srgbClr val="000000"/>
                        </a:solidFill>
                        <a:latin typeface="Arial"/>
                      </a:endParaRPr>
                    </a:p>
                  </a:txBody>
                  <a:tcPr>
                    <a:solidFill>
                      <a:srgbClr val="F2F2F2"/>
                    </a:solidFill>
                  </a:tcPr>
                </a:tc>
                <a:extLst>
                  <a:ext uri="{0D108BD9-81ED-4DB2-BD59-A6C34878D82A}">
                    <a16:rowId xmlns:a16="http://schemas.microsoft.com/office/drawing/2014/main" val="3387716066"/>
                  </a:ext>
                </a:extLst>
              </a:tr>
              <a:tr h="291479">
                <a:tc>
                  <a:txBody>
                    <a:bodyPr/>
                    <a:lstStyle/>
                    <a:p>
                      <a:r>
                        <a:rPr lang="fi-FI" sz="1100" b="1" i="0" dirty="0">
                          <a:latin typeface="Arial"/>
                          <a:cs typeface="Arial"/>
                        </a:rPr>
                        <a:t>Heinäkuu</a:t>
                      </a:r>
                    </a:p>
                  </a:txBody>
                  <a:tcPr>
                    <a:solidFill>
                      <a:schemeClr val="tx2">
                        <a:lumMod val="20000"/>
                        <a:lumOff val="80000"/>
                      </a:schemeClr>
                    </a:solidFill>
                  </a:tcPr>
                </a:tc>
                <a:tc>
                  <a:txBody>
                    <a:bodyPr/>
                    <a:lstStyle/>
                    <a:p>
                      <a:r>
                        <a:rPr lang="fi-FI" sz="1050" i="1" noProof="0" dirty="0">
                          <a:solidFill>
                            <a:schemeClr val="tx1"/>
                          </a:solidFill>
                          <a:latin typeface="Arial" panose="020B0604020202020204" pitchFamily="34" charset="0"/>
                          <a:cs typeface="Arial" panose="020B0604020202020204" pitchFamily="34" charset="0"/>
                        </a:rPr>
                        <a:t>Ei teemasisältöä / vaihtuva sisältö / lomat</a:t>
                      </a:r>
                    </a:p>
                  </a:txBody>
                  <a:tcPr>
                    <a:solidFill>
                      <a:schemeClr val="bg1">
                        <a:lumMod val="85000"/>
                      </a:schemeClr>
                    </a:solidFill>
                  </a:tcPr>
                </a:tc>
                <a:extLst>
                  <a:ext uri="{0D108BD9-81ED-4DB2-BD59-A6C34878D82A}">
                    <a16:rowId xmlns:a16="http://schemas.microsoft.com/office/drawing/2014/main" val="589852019"/>
                  </a:ext>
                </a:extLst>
              </a:tr>
              <a:tr h="291479">
                <a:tc>
                  <a:txBody>
                    <a:bodyPr/>
                    <a:lstStyle/>
                    <a:p>
                      <a:r>
                        <a:rPr lang="fi-FI" sz="1100" b="1" i="0" dirty="0">
                          <a:latin typeface="Arial"/>
                          <a:cs typeface="Arial"/>
                        </a:rPr>
                        <a:t>Elokuu</a:t>
                      </a:r>
                    </a:p>
                  </a:txBody>
                  <a:tcPr>
                    <a:solidFill>
                      <a:schemeClr val="tx2">
                        <a:lumMod val="20000"/>
                        <a:lumOff val="80000"/>
                      </a:schemeClr>
                    </a:solidFill>
                  </a:tcPr>
                </a:tc>
                <a:tc>
                  <a:txBody>
                    <a:bodyPr/>
                    <a:lstStyle/>
                    <a:p>
                      <a:pPr lvl="0" algn="l">
                        <a:lnSpc>
                          <a:spcPct val="100000"/>
                        </a:lnSpc>
                        <a:spcBef>
                          <a:spcPts val="0"/>
                        </a:spcBef>
                        <a:spcAft>
                          <a:spcPts val="0"/>
                        </a:spcAft>
                        <a:buNone/>
                      </a:pPr>
                      <a:r>
                        <a:rPr lang="fi-FI" sz="1100" b="1" i="0" u="none" strike="noStrike" noProof="0" dirty="0">
                          <a:solidFill>
                            <a:schemeClr val="tx1"/>
                          </a:solidFill>
                          <a:latin typeface="Arial"/>
                        </a:rPr>
                        <a:t>Asiakas- ja potilastietojen käsittely ja kirjaaminen</a:t>
                      </a:r>
                      <a:endParaRPr lang="fi-FI" sz="1100" b="0" i="0" u="none" strike="noStrike" noProof="0" dirty="0">
                        <a:solidFill>
                          <a:srgbClr val="000000"/>
                        </a:solidFill>
                        <a:latin typeface="Arial"/>
                      </a:endParaRPr>
                    </a:p>
                  </a:txBody>
                  <a:tcPr>
                    <a:solidFill>
                      <a:srgbClr val="F2F2F2"/>
                    </a:solidFill>
                  </a:tcPr>
                </a:tc>
                <a:extLst>
                  <a:ext uri="{0D108BD9-81ED-4DB2-BD59-A6C34878D82A}">
                    <a16:rowId xmlns:a16="http://schemas.microsoft.com/office/drawing/2014/main" val="1079703813"/>
                  </a:ext>
                </a:extLst>
              </a:tr>
              <a:tr h="291479">
                <a:tc>
                  <a:txBody>
                    <a:bodyPr/>
                    <a:lstStyle/>
                    <a:p>
                      <a:r>
                        <a:rPr lang="fi-FI" sz="1100" b="1" i="0" dirty="0">
                          <a:latin typeface="Arial"/>
                          <a:cs typeface="Arial"/>
                        </a:rPr>
                        <a:t>Syyskuu</a:t>
                      </a:r>
                    </a:p>
                  </a:txBody>
                  <a:tcPr>
                    <a:solidFill>
                      <a:schemeClr val="tx2">
                        <a:lumMod val="20000"/>
                        <a:lumOff val="80000"/>
                      </a:schemeClr>
                    </a:solidFill>
                  </a:tcPr>
                </a:tc>
                <a:tc>
                  <a:txBody>
                    <a:bodyPr/>
                    <a:lstStyle/>
                    <a:p>
                      <a:r>
                        <a:rPr lang="fi-FI" sz="1050" i="1" noProof="0" dirty="0">
                          <a:latin typeface="Arial" panose="020B0604020202020204" pitchFamily="34" charset="0"/>
                          <a:cs typeface="Arial" panose="020B0604020202020204" pitchFamily="34" charset="0"/>
                        </a:rPr>
                        <a:t>Vaihtuva sisältö</a:t>
                      </a:r>
                    </a:p>
                  </a:txBody>
                  <a:tcPr>
                    <a:solidFill>
                      <a:srgbClr val="F2F2F2"/>
                    </a:solidFill>
                  </a:tcPr>
                </a:tc>
                <a:extLst>
                  <a:ext uri="{0D108BD9-81ED-4DB2-BD59-A6C34878D82A}">
                    <a16:rowId xmlns:a16="http://schemas.microsoft.com/office/drawing/2014/main" val="2850507136"/>
                  </a:ext>
                </a:extLst>
              </a:tr>
              <a:tr h="437717">
                <a:tc>
                  <a:txBody>
                    <a:bodyPr/>
                    <a:lstStyle/>
                    <a:p>
                      <a:r>
                        <a:rPr lang="fi-FI" sz="1100" b="1" i="0" dirty="0">
                          <a:latin typeface="Arial"/>
                          <a:cs typeface="Arial"/>
                        </a:rPr>
                        <a:t>Lokakuu</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i="0" noProof="0" dirty="0">
                          <a:latin typeface="Arial"/>
                          <a:cs typeface="Arial"/>
                        </a:rPr>
                        <a:t>Seurantatietojen yhteenveto </a:t>
                      </a:r>
                      <a:r>
                        <a:rPr lang="fi-FI" sz="1050" b="0" i="0" noProof="0" dirty="0">
                          <a:latin typeface="Arial"/>
                          <a:cs typeface="Arial"/>
                        </a:rPr>
                        <a:t>(laajempi, vuositaso, sis. muun tiedon yhteenveto myös Eloisan tasolla)</a:t>
                      </a:r>
                    </a:p>
                  </a:txBody>
                  <a:tcPr>
                    <a:solidFill>
                      <a:schemeClr val="tx2">
                        <a:lumMod val="20000"/>
                        <a:lumOff val="80000"/>
                      </a:schemeClr>
                    </a:solidFill>
                  </a:tcPr>
                </a:tc>
                <a:extLst>
                  <a:ext uri="{0D108BD9-81ED-4DB2-BD59-A6C34878D82A}">
                    <a16:rowId xmlns:a16="http://schemas.microsoft.com/office/drawing/2014/main" val="1228558035"/>
                  </a:ext>
                </a:extLst>
              </a:tr>
              <a:tr h="437717">
                <a:tc>
                  <a:txBody>
                    <a:bodyPr/>
                    <a:lstStyle/>
                    <a:p>
                      <a:r>
                        <a:rPr lang="fi-FI" sz="1100" b="1" i="0" dirty="0">
                          <a:latin typeface="Arial"/>
                          <a:cs typeface="Arial"/>
                        </a:rPr>
                        <a:t>Marraskuu</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noProof="0" dirty="0">
                          <a:latin typeface="Arial"/>
                          <a:cs typeface="Arial"/>
                        </a:rPr>
                        <a:t>Kehittämissuunnitelmat ja omavalvontasuunnitelman päivittäminen</a:t>
                      </a:r>
                    </a:p>
                  </a:txBody>
                  <a:tcPr>
                    <a:solidFill>
                      <a:srgbClr val="F2F2F2"/>
                    </a:solidFill>
                  </a:tcPr>
                </a:tc>
                <a:extLst>
                  <a:ext uri="{0D108BD9-81ED-4DB2-BD59-A6C34878D82A}">
                    <a16:rowId xmlns:a16="http://schemas.microsoft.com/office/drawing/2014/main" val="3621754269"/>
                  </a:ext>
                </a:extLst>
              </a:tr>
              <a:tr h="291479">
                <a:tc>
                  <a:txBody>
                    <a:bodyPr/>
                    <a:lstStyle/>
                    <a:p>
                      <a:r>
                        <a:rPr lang="fi-FI" sz="1100" b="1" i="0" dirty="0">
                          <a:latin typeface="Arial"/>
                          <a:cs typeface="Arial"/>
                        </a:rPr>
                        <a:t>Joulukuu</a:t>
                      </a:r>
                    </a:p>
                  </a:txBody>
                  <a:tcPr>
                    <a:solidFill>
                      <a:schemeClr val="tx2">
                        <a:lumMod val="20000"/>
                        <a:lumOff val="80000"/>
                      </a:schemeClr>
                    </a:solidFill>
                  </a:tcPr>
                </a:tc>
                <a:tc>
                  <a:txBody>
                    <a:bodyPr/>
                    <a:lstStyle/>
                    <a:p>
                      <a:pPr marL="0" marR="0" lvl="0" indent="0" algn="l" defTabSz="914400" eaLnBrk="0" fontAlgn="base" latinLnBrk="0" hangingPunct="0">
                        <a:lnSpc>
                          <a:spcPct val="100000"/>
                        </a:lnSpc>
                        <a:spcBef>
                          <a:spcPct val="0"/>
                        </a:spcBef>
                        <a:spcAft>
                          <a:spcPct val="0"/>
                        </a:spcAft>
                        <a:buClrTx/>
                        <a:buSzTx/>
                        <a:buFontTx/>
                        <a:buNone/>
                        <a:tabLst/>
                        <a:defRPr/>
                      </a:pPr>
                      <a:r>
                        <a:rPr kumimoji="0" lang="fi-FI" sz="1050" i="1" u="none" strike="noStrike" kern="1200" cap="none" spc="0" normalizeH="0" baseline="0" dirty="0">
                          <a:ln>
                            <a:noFill/>
                          </a:ln>
                          <a:effectLst/>
                          <a:uLnTx/>
                          <a:uFillTx/>
                          <a:latin typeface="Arial" panose="020B0604020202020204" pitchFamily="34" charset="0"/>
                          <a:ea typeface="+mn-ea"/>
                          <a:cs typeface="+mn-cs"/>
                        </a:rPr>
                        <a:t>Mitä kuuluu –kyselyn tulokset *</a:t>
                      </a:r>
                    </a:p>
                  </a:txBody>
                  <a:tcPr>
                    <a:solidFill>
                      <a:schemeClr val="bg1">
                        <a:lumMod val="85000"/>
                      </a:schemeClr>
                    </a:solidFill>
                  </a:tcPr>
                </a:tc>
                <a:extLst>
                  <a:ext uri="{0D108BD9-81ED-4DB2-BD59-A6C34878D82A}">
                    <a16:rowId xmlns:a16="http://schemas.microsoft.com/office/drawing/2014/main" val="1273474999"/>
                  </a:ext>
                </a:extLst>
              </a:tr>
            </a:tbl>
          </a:graphicData>
        </a:graphic>
      </p:graphicFrame>
    </p:spTree>
    <p:extLst>
      <p:ext uri="{BB962C8B-B14F-4D97-AF65-F5344CB8AC3E}">
        <p14:creationId xmlns:p14="http://schemas.microsoft.com/office/powerpoint/2010/main" val="179328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93E6-044C-059F-031E-C9F49B51DB70}"/>
              </a:ext>
            </a:extLst>
          </p:cNvPr>
          <p:cNvSpPr>
            <a:spLocks noGrp="1"/>
          </p:cNvSpPr>
          <p:nvPr>
            <p:ph type="title"/>
          </p:nvPr>
        </p:nvSpPr>
        <p:spPr>
          <a:xfrm>
            <a:off x="451413" y="627836"/>
            <a:ext cx="8876942" cy="868004"/>
          </a:xfrm>
        </p:spPr>
        <p:txBody>
          <a:bodyPr vert="horz">
            <a:normAutofit/>
          </a:bodyPr>
          <a:lstStyle/>
          <a:p>
            <a:r>
              <a:rPr lang="fi-FI">
                <a:solidFill>
                  <a:schemeClr val="tx2"/>
                </a:solidFill>
              </a:rPr>
              <a:t>Omavalvonnan vuosikellon toteutuksen viikkorytmi yksiköissä </a:t>
            </a:r>
          </a:p>
        </p:txBody>
      </p:sp>
      <p:sp>
        <p:nvSpPr>
          <p:cNvPr id="3" name="Content Placeholder 2">
            <a:extLst>
              <a:ext uri="{FF2B5EF4-FFF2-40B4-BE49-F238E27FC236}">
                <a16:creationId xmlns:a16="http://schemas.microsoft.com/office/drawing/2014/main" id="{99984DDA-3D01-2A3C-0783-2D6E7ED60675}"/>
              </a:ext>
            </a:extLst>
          </p:cNvPr>
          <p:cNvSpPr>
            <a:spLocks noGrp="1"/>
          </p:cNvSpPr>
          <p:nvPr>
            <p:ph sz="half" idx="1"/>
          </p:nvPr>
        </p:nvSpPr>
        <p:spPr>
          <a:xfrm>
            <a:off x="451413" y="1795183"/>
            <a:ext cx="6221518" cy="4381782"/>
          </a:xfrm>
        </p:spPr>
        <p:txBody>
          <a:bodyPr numCol="1"/>
          <a:lstStyle/>
          <a:p>
            <a:pPr>
              <a:lnSpc>
                <a:spcPct val="100000"/>
              </a:lnSpc>
              <a:buClr>
                <a:srgbClr val="007F00"/>
              </a:buClr>
            </a:pPr>
            <a:r>
              <a:rPr lang="fi-FI" sz="1400" b="1"/>
              <a:t>Omavalvonta ja toiminnan kehittäminen tapahtuu pääasiassa omavalvontayksiköissä</a:t>
            </a:r>
            <a:r>
              <a:rPr lang="fi-FI" sz="1400"/>
              <a:t>. Yksiköiden viikkokokouksista varataan aikaa omavalvonnan teemojen, seurannan ja kehittämisen läpikäyntiin. </a:t>
            </a:r>
            <a:r>
              <a:rPr lang="fi-FI" sz="1400" b="1"/>
              <a:t>Viikkokokouksien läpikäytävät asiat noudattavat oheisen taulukon viikkorytmiä</a:t>
            </a:r>
            <a:r>
              <a:rPr lang="fi-FI" sz="1400"/>
              <a:t>. Viikkokokoukset valmistelee yksikön esihenkilö ja siihen osallistuvat kaikki yksikön työntekijät. Yksikön esihenkilö saa kokousten valmisteluun syötettä johdolta.</a:t>
            </a:r>
          </a:p>
          <a:p>
            <a:pPr>
              <a:lnSpc>
                <a:spcPct val="100000"/>
              </a:lnSpc>
              <a:buClr>
                <a:srgbClr val="007F00"/>
              </a:buClr>
            </a:pPr>
            <a:r>
              <a:rPr lang="fi-FI" sz="1400"/>
              <a:t>Omavalvonnan </a:t>
            </a:r>
            <a:r>
              <a:rPr lang="fi-FI" sz="1400" b="1"/>
              <a:t>vuosikellon teemasisällöt määrittelevät kuun ensimmäisen tiimipalaverin sisällön</a:t>
            </a:r>
            <a:r>
              <a:rPr lang="fi-FI" sz="1400"/>
              <a:t>. Viikkokokous pyhitetään kokonaan teeman käsittelylle. Kuukauden toisesta ja neljännestä </a:t>
            </a:r>
            <a:r>
              <a:rPr lang="fi-FI" sz="1400" b="1"/>
              <a:t>viikkokokouksesta käytetään osa laadun seurantaan ja kehittämiseen</a:t>
            </a:r>
            <a:r>
              <a:rPr lang="fi-FI" sz="1400"/>
              <a:t>. Kolmannella viikolla käsitellään </a:t>
            </a:r>
            <a:r>
              <a:rPr lang="fi-FI" sz="1400" b="1"/>
              <a:t>yksikön vapaasti valitsema aihe </a:t>
            </a:r>
            <a:r>
              <a:rPr lang="fi-FI" sz="1400"/>
              <a:t>omavalvontaan liittyen. </a:t>
            </a:r>
          </a:p>
          <a:p>
            <a:pPr>
              <a:lnSpc>
                <a:spcPct val="100000"/>
              </a:lnSpc>
              <a:buClr>
                <a:srgbClr val="007F00"/>
              </a:buClr>
            </a:pPr>
            <a:r>
              <a:rPr lang="fi-FI" sz="1400"/>
              <a:t>Näiden kokousten lisäksi tiimit kokoontuvat myös viikoittain säännöllisiin kokouksiin ilman esihenkilöä. Näissä kokouksissa omavalvonta ei ole keskiössä.</a:t>
            </a:r>
          </a:p>
          <a:p>
            <a:pPr marL="171565" indent="-171450">
              <a:lnSpc>
                <a:spcPct val="100000"/>
              </a:lnSpc>
              <a:buClr>
                <a:srgbClr val="007F00"/>
              </a:buClr>
              <a:buFont typeface="Arial" panose="020B0604020202020204" pitchFamily="34" charset="0"/>
              <a:buChar char="•"/>
            </a:pPr>
            <a:endParaRPr lang="fi-FI" sz="1400"/>
          </a:p>
        </p:txBody>
      </p:sp>
      <p:sp>
        <p:nvSpPr>
          <p:cNvPr id="5" name="Text Placeholder 7">
            <a:extLst>
              <a:ext uri="{FF2B5EF4-FFF2-40B4-BE49-F238E27FC236}">
                <a16:creationId xmlns:a16="http://schemas.microsoft.com/office/drawing/2014/main" id="{54AF1905-6153-B7E4-4837-5F00F58A24C5}"/>
              </a:ext>
            </a:extLst>
          </p:cNvPr>
          <p:cNvSpPr txBox="1">
            <a:spLocks/>
          </p:cNvSpPr>
          <p:nvPr/>
        </p:nvSpPr>
        <p:spPr>
          <a:xfrm>
            <a:off x="6672931" y="1626066"/>
            <a:ext cx="5519069" cy="5492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1400" b="1" i="0" u="none" strike="noStrike" kern="1200" cap="none" spc="0" normalizeH="0" baseline="0" noProof="0">
                <a:ln>
                  <a:noFill/>
                </a:ln>
                <a:solidFill>
                  <a:srgbClr val="17406D"/>
                </a:solidFill>
                <a:effectLst/>
                <a:uLnTx/>
                <a:uFillTx/>
                <a:latin typeface="Arial" panose="020B0604020202020204" pitchFamily="34" charset="0"/>
                <a:ea typeface="+mn-ea"/>
                <a:cs typeface="Arial" panose="020B0604020202020204" pitchFamily="34" charset="0"/>
              </a:rPr>
              <a:t>Omavalvonta viikkokokouksissa</a:t>
            </a:r>
            <a:endParaRPr kumimoji="0" lang="fi-FI" sz="1400" b="1" i="0" u="none" strike="noStrike" kern="1200" cap="none" spc="0" normalizeH="0" baseline="0" noProof="0" dirty="0">
              <a:ln>
                <a:noFill/>
              </a:ln>
              <a:solidFill>
                <a:srgbClr val="17406D"/>
              </a:solidFill>
              <a:effectLst/>
              <a:uLnTx/>
              <a:uFillTx/>
              <a:latin typeface="Arial" panose="020B0604020202020204" pitchFamily="34" charset="0"/>
              <a:ea typeface="+mn-ea"/>
              <a:cs typeface="Arial" panose="020B0604020202020204" pitchFamily="34" charset="0"/>
            </a:endParaRPr>
          </a:p>
        </p:txBody>
      </p:sp>
      <p:graphicFrame>
        <p:nvGraphicFramePr>
          <p:cNvPr id="7" name="Table 17">
            <a:extLst>
              <a:ext uri="{FF2B5EF4-FFF2-40B4-BE49-F238E27FC236}">
                <a16:creationId xmlns:a16="http://schemas.microsoft.com/office/drawing/2014/main" id="{6C0D0B2C-7E6D-D7E5-42BE-4A595C4B71AF}"/>
              </a:ext>
            </a:extLst>
          </p:cNvPr>
          <p:cNvGraphicFramePr>
            <a:graphicFrameLocks/>
          </p:cNvGraphicFramePr>
          <p:nvPr>
            <p:extLst>
              <p:ext uri="{D42A27DB-BD31-4B8C-83A1-F6EECF244321}">
                <p14:modId xmlns:p14="http://schemas.microsoft.com/office/powerpoint/2010/main" val="313960244"/>
              </p:ext>
            </p:extLst>
          </p:nvPr>
        </p:nvGraphicFramePr>
        <p:xfrm>
          <a:off x="6740013" y="1889349"/>
          <a:ext cx="4830097" cy="4663236"/>
        </p:xfrm>
        <a:graphic>
          <a:graphicData uri="http://schemas.openxmlformats.org/drawingml/2006/table">
            <a:tbl>
              <a:tblPr firstRow="1" bandRow="1">
                <a:tableStyleId>{5C22544A-7EE6-4342-B048-85BDC9FD1C3A}</a:tableStyleId>
              </a:tblPr>
              <a:tblGrid>
                <a:gridCol w="927728">
                  <a:extLst>
                    <a:ext uri="{9D8B030D-6E8A-4147-A177-3AD203B41FA5}">
                      <a16:colId xmlns:a16="http://schemas.microsoft.com/office/drawing/2014/main" val="2389634695"/>
                    </a:ext>
                  </a:extLst>
                </a:gridCol>
                <a:gridCol w="3902369">
                  <a:extLst>
                    <a:ext uri="{9D8B030D-6E8A-4147-A177-3AD203B41FA5}">
                      <a16:colId xmlns:a16="http://schemas.microsoft.com/office/drawing/2014/main" val="707737148"/>
                    </a:ext>
                  </a:extLst>
                </a:gridCol>
              </a:tblGrid>
              <a:tr h="302991">
                <a:tc>
                  <a:txBody>
                    <a:bodyPr/>
                    <a:lstStyle/>
                    <a:p>
                      <a:pPr algn="ctr"/>
                      <a:r>
                        <a:rPr lang="fi-FI" sz="1200" b="1" i="0">
                          <a:latin typeface="Arial Black" panose="020B0604020202020204" pitchFamily="34" charset="0"/>
                          <a:cs typeface="Arial Black" panose="020B0604020202020204" pitchFamily="34" charset="0"/>
                        </a:rPr>
                        <a:t>Viikko</a:t>
                      </a:r>
                    </a:p>
                  </a:txBody>
                  <a:tcPr anchor="ctr">
                    <a:solidFill>
                      <a:schemeClr val="tx2"/>
                    </a:solidFill>
                  </a:tcPr>
                </a:tc>
                <a:tc>
                  <a:txBody>
                    <a:bodyPr/>
                    <a:lstStyle/>
                    <a:p>
                      <a:pPr algn="ctr"/>
                      <a:r>
                        <a:rPr lang="fi-FI" sz="1200" b="1" i="0">
                          <a:latin typeface="Arial Black" panose="020B0604020202020204" pitchFamily="34" charset="0"/>
                          <a:cs typeface="Arial Black" panose="020B0604020202020204" pitchFamily="34" charset="0"/>
                        </a:rPr>
                        <a:t>Tehtävät</a:t>
                      </a:r>
                    </a:p>
                  </a:txBody>
                  <a:tcPr anchor="ctr">
                    <a:solidFill>
                      <a:schemeClr val="tx2"/>
                    </a:solidFill>
                  </a:tcPr>
                </a:tc>
                <a:extLst>
                  <a:ext uri="{0D108BD9-81ED-4DB2-BD59-A6C34878D82A}">
                    <a16:rowId xmlns:a16="http://schemas.microsoft.com/office/drawing/2014/main" val="444474100"/>
                  </a:ext>
                </a:extLst>
              </a:tr>
              <a:tr h="564319">
                <a:tc>
                  <a:txBody>
                    <a:bodyPr/>
                    <a:lstStyle/>
                    <a:p>
                      <a:r>
                        <a:rPr lang="fi-FI" sz="1100" b="1" i="0">
                          <a:latin typeface="Arial Black" panose="020B0604020202020204" pitchFamily="34" charset="0"/>
                          <a:cs typeface="Arial Black" panose="020B0604020202020204" pitchFamily="34" charset="0"/>
                        </a:rPr>
                        <a:t>Viikko 1: Koulutus</a:t>
                      </a:r>
                    </a:p>
                  </a:txBody>
                  <a:tcPr>
                    <a:solidFill>
                      <a:schemeClr val="tx2">
                        <a:lumMod val="20000"/>
                        <a:lumOff val="80000"/>
                      </a:schemeClr>
                    </a:solidFill>
                  </a:tcPr>
                </a:tc>
                <a:tc>
                  <a:txBody>
                    <a:bodyPr/>
                    <a:lstStyle/>
                    <a:p>
                      <a:pPr marL="0" indent="0">
                        <a:buClr>
                          <a:srgbClr val="007F00"/>
                        </a:buClr>
                        <a:buFont typeface="Arial" panose="020B0604020202020204" pitchFamily="34" charset="0"/>
                        <a:buNone/>
                      </a:pPr>
                      <a:r>
                        <a:rPr lang="fi-FI" sz="1050" b="1">
                          <a:latin typeface="Arial" panose="020B0604020202020204" pitchFamily="34" charset="0"/>
                          <a:cs typeface="Arial" panose="020B0604020202020204" pitchFamily="34" charset="0"/>
                        </a:rPr>
                        <a:t>Koulutus </a:t>
                      </a:r>
                      <a:r>
                        <a:rPr lang="fi-FI" sz="1050" b="0">
                          <a:latin typeface="Arial" panose="020B0604020202020204" pitchFamily="34" charset="0"/>
                          <a:cs typeface="Arial" panose="020B0604020202020204" pitchFamily="34" charset="0"/>
                        </a:rPr>
                        <a:t>(Kokonaan omavalvonnalle pyhitetty kokous)</a:t>
                      </a:r>
                    </a:p>
                    <a:p>
                      <a:pPr marL="171450" indent="-171450">
                        <a:buClr>
                          <a:srgbClr val="007F00"/>
                        </a:buClr>
                        <a:buFont typeface="Arial" panose="020B0604020202020204" pitchFamily="34" charset="0"/>
                        <a:buChar char="•"/>
                      </a:pPr>
                      <a:r>
                        <a:rPr lang="fi-FI" sz="1050">
                          <a:latin typeface="Arial" panose="020B0604020202020204" pitchFamily="34" charset="0"/>
                          <a:cs typeface="Arial" panose="020B0604020202020204" pitchFamily="34" charset="0"/>
                        </a:rPr>
                        <a:t>Esihenkilön vetämä koulutustilaisuus kuukauden </a:t>
                      </a:r>
                      <a:r>
                        <a:rPr lang="fi-FI" sz="1050" b="1">
                          <a:latin typeface="Arial" panose="020B0604020202020204" pitchFamily="34" charset="0"/>
                          <a:cs typeface="Arial" panose="020B0604020202020204" pitchFamily="34" charset="0"/>
                        </a:rPr>
                        <a:t>teemasisällön mukaisesti</a:t>
                      </a:r>
                    </a:p>
                  </a:txBody>
                  <a:tcPr anchor="ctr">
                    <a:solidFill>
                      <a:schemeClr val="tx2">
                        <a:lumMod val="20000"/>
                        <a:lumOff val="80000"/>
                      </a:schemeClr>
                    </a:solidFill>
                  </a:tcPr>
                </a:tc>
                <a:extLst>
                  <a:ext uri="{0D108BD9-81ED-4DB2-BD59-A6C34878D82A}">
                    <a16:rowId xmlns:a16="http://schemas.microsoft.com/office/drawing/2014/main" val="3220495237"/>
                  </a:ext>
                </a:extLst>
              </a:tr>
              <a:tr h="1670385">
                <a:tc>
                  <a:txBody>
                    <a:bodyPr/>
                    <a:lstStyle/>
                    <a:p>
                      <a:r>
                        <a:rPr lang="fi-FI" sz="1100" b="1" i="0">
                          <a:latin typeface="Arial Black" panose="020B0604020202020204" pitchFamily="34" charset="0"/>
                          <a:cs typeface="Arial Black" panose="020B0604020202020204" pitchFamily="34" charset="0"/>
                        </a:rPr>
                        <a:t>Viikko 2: Seuranta</a:t>
                      </a:r>
                    </a:p>
                  </a:txBody>
                  <a:tcPr>
                    <a:solidFill>
                      <a:schemeClr val="tx2">
                        <a:lumMod val="20000"/>
                        <a:lumOff val="80000"/>
                      </a:schemeClr>
                    </a:solidFill>
                  </a:tcPr>
                </a:tc>
                <a:tc>
                  <a:txBody>
                    <a:bodyPr/>
                    <a:lstStyle/>
                    <a:p>
                      <a:pPr marL="0" indent="0">
                        <a:buClr>
                          <a:srgbClr val="007F00"/>
                        </a:buClr>
                        <a:buFont typeface="Arial" panose="020B0604020202020204" pitchFamily="34" charset="0"/>
                        <a:buNone/>
                      </a:pPr>
                      <a:r>
                        <a:rPr lang="fi-FI" sz="1050" b="1">
                          <a:latin typeface="Arial" panose="020B0604020202020204" pitchFamily="34" charset="0"/>
                          <a:cs typeface="Arial" panose="020B0604020202020204" pitchFamily="34" charset="0"/>
                        </a:rPr>
                        <a:t>Seuranta</a:t>
                      </a:r>
                      <a:r>
                        <a:rPr lang="fi-FI" sz="1050">
                          <a:latin typeface="Arial" panose="020B0604020202020204" pitchFamily="34" charset="0"/>
                          <a:cs typeface="Arial" panose="020B0604020202020204" pitchFamily="34" charset="0"/>
                        </a:rPr>
                        <a:t> / (Käytetään osa kokouksesta laadun seurantaan)</a:t>
                      </a:r>
                    </a:p>
                    <a:p>
                      <a:pPr marL="171450" marR="0" lvl="0" indent="-171450" algn="l" defTabSz="914400" rtl="0" eaLnBrk="1" fontAlgn="auto" latinLnBrk="0" hangingPunct="1">
                        <a:lnSpc>
                          <a:spcPct val="100000"/>
                        </a:lnSpc>
                        <a:spcBef>
                          <a:spcPts val="0"/>
                        </a:spcBef>
                        <a:spcAft>
                          <a:spcPts val="0"/>
                        </a:spcAft>
                        <a:buClr>
                          <a:srgbClr val="007F00"/>
                        </a:buClr>
                        <a:buSzTx/>
                        <a:buFont typeface="Arial" panose="020B0604020202020204" pitchFamily="34" charset="0"/>
                        <a:buChar char="•"/>
                        <a:tabLst/>
                        <a:defRPr/>
                      </a:pPr>
                      <a:r>
                        <a:rPr lang="fi-FI" sz="1050" kern="1200">
                          <a:solidFill>
                            <a:schemeClr val="dk1"/>
                          </a:solidFill>
                          <a:latin typeface="Arial" panose="020B0604020202020204" pitchFamily="34" charset="0"/>
                          <a:ea typeface="+mn-ea"/>
                          <a:cs typeface="Arial" panose="020B0604020202020204" pitchFamily="34" charset="0"/>
                        </a:rPr>
                        <a:t>Kk-tason seurantatietojen läpikäynti osallistavan tiedolla johtamisen hengessä (</a:t>
                      </a:r>
                      <a:r>
                        <a:rPr lang="fi-FI" sz="1050">
                          <a:latin typeface="Arial" panose="020B0604020202020204" pitchFamily="34" charset="0"/>
                          <a:cs typeface="Arial" panose="020B0604020202020204" pitchFamily="34" charset="0"/>
                        </a:rPr>
                        <a:t>esim. </a:t>
                      </a:r>
                      <a:r>
                        <a:rPr lang="fi-FI" sz="1050" err="1">
                          <a:latin typeface="Arial" panose="020B0604020202020204" pitchFamily="34" charset="0"/>
                          <a:cs typeface="Arial" panose="020B0604020202020204" pitchFamily="34" charset="0"/>
                        </a:rPr>
                        <a:t>HaiProt</a:t>
                      </a:r>
                      <a:r>
                        <a:rPr lang="fi-FI" sz="1050">
                          <a:latin typeface="Arial" panose="020B0604020202020204" pitchFamily="34" charset="0"/>
                          <a:cs typeface="Arial" panose="020B0604020202020204" pitchFamily="34" charset="0"/>
                        </a:rPr>
                        <a:t>, ilmoitukset ja muistutukset ja </a:t>
                      </a:r>
                      <a:r>
                        <a:rPr lang="fi-FI" sz="1050" dirty="0">
                          <a:latin typeface="Arial" panose="020B0604020202020204" pitchFamily="34" charset="0"/>
                          <a:cs typeface="Arial" panose="020B0604020202020204" pitchFamily="34" charset="0"/>
                        </a:rPr>
                        <a:t>keskeiset laatu- ja tuottavuusmittarit)</a:t>
                      </a:r>
                      <a:endParaRPr lang="fi-FI" sz="1050" kern="1200" dirty="0">
                        <a:solidFill>
                          <a:schemeClr val="dk1"/>
                        </a:solidFill>
                        <a:latin typeface="Arial" panose="020B0604020202020204" pitchFamily="34" charset="0"/>
                        <a:ea typeface="+mn-ea"/>
                        <a:cs typeface="Arial" panose="020B0604020202020204" pitchFamily="34" charset="0"/>
                      </a:endParaRPr>
                    </a:p>
                    <a:p>
                      <a:pPr marL="171450" indent="-171450" algn="l" defTabSz="914400" rtl="0" eaLnBrk="1" latinLnBrk="0" hangingPunct="1">
                        <a:buClr>
                          <a:srgbClr val="007F00"/>
                        </a:buClr>
                        <a:buFont typeface="Arial" panose="020B0604020202020204" pitchFamily="34" charset="0"/>
                        <a:buChar char="•"/>
                      </a:pPr>
                      <a:r>
                        <a:rPr lang="fi-FI" sz="1050" b="1" kern="1200" dirty="0">
                          <a:solidFill>
                            <a:schemeClr val="tx2"/>
                          </a:solidFill>
                          <a:latin typeface="Arial" panose="020B0604020202020204" pitchFamily="34" charset="0"/>
                          <a:ea typeface="+mn-ea"/>
                          <a:cs typeface="Arial" panose="020B0604020202020204" pitchFamily="34" charset="0"/>
                        </a:rPr>
                        <a:t>3 kk:n välein laajempi seuranta</a:t>
                      </a:r>
                      <a:r>
                        <a:rPr lang="fi-FI" sz="1050" kern="1200" dirty="0">
                          <a:solidFill>
                            <a:schemeClr val="dk1"/>
                          </a:solidFill>
                          <a:latin typeface="Arial" panose="020B0604020202020204" pitchFamily="34" charset="0"/>
                          <a:ea typeface="+mn-ea"/>
                          <a:cs typeface="Arial" panose="020B0604020202020204" pitchFamily="34" charset="0"/>
                        </a:rPr>
                        <a:t>, jossa mukana lisäksi käyntien suunniteltu ja toteutunut kesto, </a:t>
                      </a:r>
                      <a:r>
                        <a:rPr lang="fi-FI" sz="1050" kern="1200" dirty="0" err="1">
                          <a:solidFill>
                            <a:schemeClr val="dk1"/>
                          </a:solidFill>
                          <a:latin typeface="Arial" panose="020B0604020202020204" pitchFamily="34" charset="0"/>
                          <a:ea typeface="+mn-ea"/>
                          <a:cs typeface="Arial" panose="020B0604020202020204" pitchFamily="34" charset="0"/>
                        </a:rPr>
                        <a:t>eNPS</a:t>
                      </a:r>
                      <a:r>
                        <a:rPr lang="fi-FI" sz="1050" kern="1200" dirty="0">
                          <a:solidFill>
                            <a:schemeClr val="dk1"/>
                          </a:solidFill>
                          <a:latin typeface="Arial" panose="020B0604020202020204" pitchFamily="34" charset="0"/>
                          <a:ea typeface="+mn-ea"/>
                          <a:cs typeface="Arial" panose="020B0604020202020204" pitchFamily="34" charset="0"/>
                        </a:rPr>
                        <a:t>-tulokset </a:t>
                      </a:r>
                      <a:r>
                        <a:rPr lang="fi-FI" sz="1050" kern="1200" dirty="0" err="1">
                          <a:solidFill>
                            <a:schemeClr val="dk1"/>
                          </a:solidFill>
                          <a:latin typeface="Arial" panose="020B0604020202020204" pitchFamily="34" charset="0"/>
                          <a:ea typeface="+mn-ea"/>
                          <a:cs typeface="Arial" panose="020B0604020202020204" pitchFamily="34" charset="0"/>
                        </a:rPr>
                        <a:t>Sarastia</a:t>
                      </a:r>
                      <a:r>
                        <a:rPr lang="fi-FI" sz="1050" kern="1200" dirty="0">
                          <a:solidFill>
                            <a:schemeClr val="dk1"/>
                          </a:solidFill>
                          <a:latin typeface="Arial" panose="020B0604020202020204" pitchFamily="34" charset="0"/>
                          <a:ea typeface="+mn-ea"/>
                          <a:cs typeface="Arial" panose="020B0604020202020204" pitchFamily="34" charset="0"/>
                        </a:rPr>
                        <a:t>-tilastot</a:t>
                      </a:r>
                    </a:p>
                    <a:p>
                      <a:pPr marL="171450" indent="-171450" algn="l" defTabSz="914400" rtl="0" eaLnBrk="1" latinLnBrk="0" hangingPunct="1">
                        <a:buClr>
                          <a:srgbClr val="007F00"/>
                        </a:buClr>
                        <a:buFont typeface="Arial" panose="020B0604020202020204" pitchFamily="34" charset="0"/>
                        <a:buChar char="•"/>
                      </a:pPr>
                      <a:r>
                        <a:rPr lang="fi-FI" sz="1050" kern="1200" dirty="0">
                          <a:solidFill>
                            <a:schemeClr val="dk1"/>
                          </a:solidFill>
                          <a:latin typeface="Arial" panose="020B0604020202020204" pitchFamily="34" charset="0"/>
                          <a:ea typeface="+mn-ea"/>
                          <a:cs typeface="Arial" panose="020B0604020202020204" pitchFamily="34" charset="0"/>
                        </a:rPr>
                        <a:t>Muu toiminnan arviointi </a:t>
                      </a:r>
                      <a:r>
                        <a:rPr lang="fi-FI" sz="1050" kern="1200">
                          <a:solidFill>
                            <a:schemeClr val="dk1"/>
                          </a:solidFill>
                          <a:latin typeface="Arial" panose="020B0604020202020204" pitchFamily="34" charset="0"/>
                          <a:ea typeface="+mn-ea"/>
                          <a:cs typeface="Arial" panose="020B0604020202020204" pitchFamily="34" charset="0"/>
                        </a:rPr>
                        <a:t>suhteessa omavalvontasuunnitelmaan</a:t>
                      </a:r>
                      <a:endParaRPr lang="fi-FI" sz="1050" i="0" kern="1200">
                        <a:solidFill>
                          <a:schemeClr val="dk1"/>
                        </a:solidFill>
                        <a:latin typeface="Arial" panose="020B0604020202020204" pitchFamily="34" charset="0"/>
                        <a:ea typeface="+mn-ea"/>
                        <a:cs typeface="Arial" panose="020B0604020202020204" pitchFamily="34" charset="0"/>
                      </a:endParaRPr>
                    </a:p>
                    <a:p>
                      <a:pPr marL="171450" indent="-171450" algn="l" defTabSz="914400" rtl="0" eaLnBrk="1" latinLnBrk="0" hangingPunct="1">
                        <a:buClr>
                          <a:srgbClr val="007F00"/>
                        </a:buClr>
                        <a:buFont typeface="Arial" panose="020B0604020202020204" pitchFamily="34" charset="0"/>
                        <a:buChar char="•"/>
                      </a:pPr>
                      <a:r>
                        <a:rPr lang="fi-FI" sz="1050" i="1" kern="1200">
                          <a:solidFill>
                            <a:schemeClr val="dk1"/>
                          </a:solidFill>
                          <a:latin typeface="Arial" panose="020B0604020202020204" pitchFamily="34" charset="0"/>
                          <a:ea typeface="+mn-ea"/>
                          <a:cs typeface="Arial" panose="020B0604020202020204" pitchFamily="34" charset="0"/>
                        </a:rPr>
                        <a:t>[Muut yksikön asiat]</a:t>
                      </a:r>
                      <a:endParaRPr lang="fi-FI" sz="1050" i="1" kern="1200" dirty="0">
                        <a:solidFill>
                          <a:schemeClr val="dk1"/>
                        </a:solidFill>
                        <a:latin typeface="Arial" panose="020B0604020202020204" pitchFamily="34" charset="0"/>
                        <a:ea typeface="+mn-ea"/>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3298014505"/>
                  </a:ext>
                </a:extLst>
              </a:tr>
              <a:tr h="386486">
                <a:tc>
                  <a:txBody>
                    <a:bodyPr/>
                    <a:lstStyle/>
                    <a:p>
                      <a:r>
                        <a:rPr lang="fi-FI" sz="1100" b="1" i="0">
                          <a:latin typeface="Arial Black" panose="020B0604020202020204" pitchFamily="34" charset="0"/>
                          <a:cs typeface="Arial Black" panose="020B0604020202020204" pitchFamily="34" charset="0"/>
                        </a:rPr>
                        <a:t>Viikko 3: </a:t>
                      </a:r>
                    </a:p>
                    <a:p>
                      <a:r>
                        <a:rPr lang="fi-FI" sz="1100" b="1" i="0">
                          <a:latin typeface="Arial Black" panose="020B0604020202020204" pitchFamily="34" charset="0"/>
                          <a:cs typeface="Arial Black" panose="020B0604020202020204" pitchFamily="34" charset="0"/>
                        </a:rPr>
                        <a:t>Muu</a:t>
                      </a:r>
                    </a:p>
                  </a:txBody>
                  <a:tcPr>
                    <a:solidFill>
                      <a:schemeClr val="tx2">
                        <a:lumMod val="20000"/>
                        <a:lumOff val="80000"/>
                      </a:schemeClr>
                    </a:solidFill>
                  </a:tcPr>
                </a:tc>
                <a:tc>
                  <a:txBody>
                    <a:bodyPr/>
                    <a:lstStyle/>
                    <a:p>
                      <a:pPr marL="0" indent="0">
                        <a:buClr>
                          <a:srgbClr val="007F00"/>
                        </a:buClr>
                        <a:buFont typeface="Arial" panose="020B0604020202020204" pitchFamily="34" charset="0"/>
                        <a:buNone/>
                      </a:pPr>
                      <a:r>
                        <a:rPr lang="fi-FI" sz="1050" i="1">
                          <a:latin typeface="Arial" panose="020B0604020202020204" pitchFamily="34" charset="0"/>
                          <a:cs typeface="Arial" panose="020B0604020202020204" pitchFamily="34" charset="0"/>
                        </a:rPr>
                        <a:t>[Yksikön vapaasti valitsema aihe]</a:t>
                      </a:r>
                    </a:p>
                  </a:txBody>
                  <a:tcPr anchor="ctr">
                    <a:solidFill>
                      <a:srgbClr val="F2F2F2"/>
                    </a:solidFill>
                  </a:tcPr>
                </a:tc>
                <a:extLst>
                  <a:ext uri="{0D108BD9-81ED-4DB2-BD59-A6C34878D82A}">
                    <a16:rowId xmlns:a16="http://schemas.microsoft.com/office/drawing/2014/main" val="386348949"/>
                  </a:ext>
                </a:extLst>
              </a:tr>
              <a:tr h="1670385">
                <a:tc>
                  <a:txBody>
                    <a:bodyPr/>
                    <a:lstStyle/>
                    <a:p>
                      <a:r>
                        <a:rPr lang="fi-FI" sz="1100" b="1" i="0">
                          <a:latin typeface="Arial Black" panose="020B0604020202020204" pitchFamily="34" charset="0"/>
                          <a:cs typeface="Arial Black" panose="020B0604020202020204" pitchFamily="34" charset="0"/>
                        </a:rPr>
                        <a:t>Viikko 4: Kehitys-asiat</a:t>
                      </a:r>
                    </a:p>
                  </a:txBody>
                  <a:tcPr>
                    <a:solidFill>
                      <a:schemeClr val="tx2">
                        <a:lumMod val="20000"/>
                        <a:lumOff val="80000"/>
                      </a:schemeClr>
                    </a:solidFill>
                  </a:tcPr>
                </a:tc>
                <a:tc>
                  <a:txBody>
                    <a:bodyPr/>
                    <a:lstStyle/>
                    <a:p>
                      <a:pPr marL="0" indent="0">
                        <a:buClr>
                          <a:srgbClr val="007F00"/>
                        </a:buClr>
                        <a:buFont typeface="Arial" panose="020B0604020202020204" pitchFamily="34" charset="0"/>
                        <a:buNone/>
                      </a:pPr>
                      <a:r>
                        <a:rPr lang="fi-FI" sz="1050" b="1" dirty="0">
                          <a:latin typeface="Arial" panose="020B0604020202020204" pitchFamily="34" charset="0"/>
                          <a:cs typeface="Arial" panose="020B0604020202020204" pitchFamily="34" charset="0"/>
                        </a:rPr>
                        <a:t>Kehittäminen </a:t>
                      </a:r>
                      <a:r>
                        <a:rPr lang="fi-FI" sz="1050" b="0" dirty="0">
                          <a:latin typeface="Arial" panose="020B0604020202020204" pitchFamily="34" charset="0"/>
                          <a:cs typeface="Arial" panose="020B0604020202020204" pitchFamily="34" charset="0"/>
                        </a:rPr>
                        <a:t>(</a:t>
                      </a:r>
                      <a:r>
                        <a:rPr lang="fi-FI" sz="1050" dirty="0">
                          <a:latin typeface="Arial" panose="020B0604020202020204" pitchFamily="34" charset="0"/>
                          <a:cs typeface="Arial" panose="020B0604020202020204" pitchFamily="34" charset="0"/>
                        </a:rPr>
                        <a:t>Käytetään osa kokouksesta kehitysasioiden / tavoitteiden seurantaan)</a:t>
                      </a:r>
                    </a:p>
                    <a:p>
                      <a:pPr marL="171450" marR="0" lvl="0" indent="-171450" algn="l" defTabSz="914400" rtl="0" eaLnBrk="1" fontAlgn="auto" latinLnBrk="0" hangingPunct="1">
                        <a:lnSpc>
                          <a:spcPct val="100000"/>
                        </a:lnSpc>
                        <a:spcBef>
                          <a:spcPts val="0"/>
                        </a:spcBef>
                        <a:spcAft>
                          <a:spcPts val="0"/>
                        </a:spcAft>
                        <a:buClr>
                          <a:srgbClr val="007F00"/>
                        </a:buClr>
                        <a:buSzTx/>
                        <a:buFont typeface="Arial" panose="020B0604020202020204" pitchFamily="34" charset="0"/>
                        <a:buChar char="•"/>
                        <a:tabLst/>
                        <a:defRPr/>
                      </a:pPr>
                      <a:r>
                        <a:rPr lang="fi-FI" sz="1050" dirty="0">
                          <a:latin typeface="Arial" panose="020B0604020202020204" pitchFamily="34" charset="0"/>
                          <a:cs typeface="Arial" panose="020B0604020202020204" pitchFamily="34" charset="0"/>
                        </a:rPr>
                        <a:t>Ajankohtaisten kehitystoimenpiteiden </a:t>
                      </a:r>
                      <a:r>
                        <a:rPr lang="fi-FI" sz="1050" noProof="0" dirty="0">
                          <a:latin typeface="Arial" panose="020B0604020202020204" pitchFamily="34" charset="0"/>
                          <a:cs typeface="Arial" panose="020B0604020202020204" pitchFamily="34" charset="0"/>
                        </a:rPr>
                        <a:t>toimeenpanon</a:t>
                      </a:r>
                      <a:r>
                        <a:rPr lang="fi-FI" sz="1050" dirty="0">
                          <a:latin typeface="Arial" panose="020B0604020202020204" pitchFamily="34" charset="0"/>
                          <a:cs typeface="Arial" panose="020B0604020202020204" pitchFamily="34" charset="0"/>
                        </a:rPr>
                        <a:t> varmistaminen</a:t>
                      </a:r>
                    </a:p>
                    <a:p>
                      <a:pPr marL="171450" indent="-171450">
                        <a:buClr>
                          <a:srgbClr val="007F00"/>
                        </a:buClr>
                        <a:buFont typeface="Arial" panose="020B0604020202020204" pitchFamily="34" charset="0"/>
                        <a:buChar char="•"/>
                      </a:pPr>
                      <a:r>
                        <a:rPr lang="fi-FI" sz="1050" dirty="0">
                          <a:latin typeface="Arial" panose="020B0604020202020204" pitchFamily="34" charset="0"/>
                          <a:cs typeface="Arial" panose="020B0604020202020204" pitchFamily="34" charset="0"/>
                        </a:rPr>
                        <a:t>Vertaiskehittämisen mittarien seuranta (tavoitteet!)</a:t>
                      </a:r>
                    </a:p>
                    <a:p>
                      <a:pPr marL="171450" indent="-171450">
                        <a:buClr>
                          <a:srgbClr val="007F00"/>
                        </a:buClr>
                        <a:buFont typeface="Arial" panose="020B0604020202020204" pitchFamily="34" charset="0"/>
                        <a:buChar char="•"/>
                      </a:pPr>
                      <a:r>
                        <a:rPr lang="fi-FI" sz="1050" dirty="0">
                          <a:latin typeface="Arial" panose="020B0604020202020204" pitchFamily="34" charset="0"/>
                          <a:cs typeface="Arial" panose="020B0604020202020204" pitchFamily="34" charset="0"/>
                        </a:rPr>
                        <a:t>Kehitysideoiden koonti/käsittely – esim. asiakkaiden, työntekijöiden, hyvinvointialueen sekä viranomaisten antamien palautteiden sekä henkilöstön ideoiden pohjalta</a:t>
                      </a:r>
                      <a:endParaRPr lang="fi-FI" sz="1050" i="0" dirty="0">
                        <a:latin typeface="Arial" panose="020B0604020202020204" pitchFamily="34" charset="0"/>
                        <a:cs typeface="Arial" panose="020B0604020202020204" pitchFamily="34" charset="0"/>
                      </a:endParaRPr>
                    </a:p>
                    <a:p>
                      <a:pPr marL="171450" indent="-171450">
                        <a:buClr>
                          <a:srgbClr val="007F00"/>
                        </a:buClr>
                        <a:buFont typeface="Arial" panose="020B0604020202020204" pitchFamily="34" charset="0"/>
                        <a:buChar char="•"/>
                      </a:pPr>
                      <a:r>
                        <a:rPr lang="fi-FI" sz="1050" i="1" dirty="0">
                          <a:latin typeface="Arial" panose="020B0604020202020204" pitchFamily="34" charset="0"/>
                          <a:cs typeface="Arial" panose="020B0604020202020204" pitchFamily="34" charset="0"/>
                        </a:rPr>
                        <a:t>[Muut yksikön asiat]</a:t>
                      </a:r>
                    </a:p>
                  </a:txBody>
                  <a:tcPr anchor="ctr">
                    <a:solidFill>
                      <a:srgbClr val="F2F2F2"/>
                    </a:solidFill>
                  </a:tcPr>
                </a:tc>
                <a:extLst>
                  <a:ext uri="{0D108BD9-81ED-4DB2-BD59-A6C34878D82A}">
                    <a16:rowId xmlns:a16="http://schemas.microsoft.com/office/drawing/2014/main" val="2436724277"/>
                  </a:ext>
                </a:extLst>
              </a:tr>
            </a:tbl>
          </a:graphicData>
        </a:graphic>
      </p:graphicFrame>
      <p:sp>
        <p:nvSpPr>
          <p:cNvPr id="8" name="Ellipsi 8">
            <a:extLst>
              <a:ext uri="{FF2B5EF4-FFF2-40B4-BE49-F238E27FC236}">
                <a16:creationId xmlns:a16="http://schemas.microsoft.com/office/drawing/2014/main" id="{76AEE1AE-5F11-ABBA-10AA-4856BB6E8E30}"/>
              </a:ext>
            </a:extLst>
          </p:cNvPr>
          <p:cNvSpPr>
            <a:spLocks/>
          </p:cNvSpPr>
          <p:nvPr/>
        </p:nvSpPr>
        <p:spPr>
          <a:xfrm>
            <a:off x="7273232" y="3227415"/>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Ellipsi 9">
            <a:extLst>
              <a:ext uri="{FF2B5EF4-FFF2-40B4-BE49-F238E27FC236}">
                <a16:creationId xmlns:a16="http://schemas.microsoft.com/office/drawing/2014/main" id="{2A8BA361-FE72-BDAE-691D-AD253AC0B42D}"/>
              </a:ext>
            </a:extLst>
          </p:cNvPr>
          <p:cNvSpPr>
            <a:spLocks/>
          </p:cNvSpPr>
          <p:nvPr/>
        </p:nvSpPr>
        <p:spPr>
          <a:xfrm>
            <a:off x="7273232" y="3482377"/>
            <a:ext cx="201924" cy="19361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Ellipsi 12">
            <a:extLst>
              <a:ext uri="{FF2B5EF4-FFF2-40B4-BE49-F238E27FC236}">
                <a16:creationId xmlns:a16="http://schemas.microsoft.com/office/drawing/2014/main" id="{25129170-214D-9A65-E5F3-F020381D6F94}"/>
              </a:ext>
            </a:extLst>
          </p:cNvPr>
          <p:cNvSpPr>
            <a:spLocks/>
          </p:cNvSpPr>
          <p:nvPr/>
        </p:nvSpPr>
        <p:spPr>
          <a:xfrm>
            <a:off x="7273232" y="5520815"/>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Ellipsi 16">
            <a:extLst>
              <a:ext uri="{FF2B5EF4-FFF2-40B4-BE49-F238E27FC236}">
                <a16:creationId xmlns:a16="http://schemas.microsoft.com/office/drawing/2014/main" id="{606FE2CA-9B91-AE46-35B9-A959632E9F90}"/>
              </a:ext>
            </a:extLst>
          </p:cNvPr>
          <p:cNvSpPr>
            <a:spLocks/>
          </p:cNvSpPr>
          <p:nvPr/>
        </p:nvSpPr>
        <p:spPr>
          <a:xfrm>
            <a:off x="7273232" y="2547232"/>
            <a:ext cx="201924" cy="19361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Ellipsi 17">
            <a:extLst>
              <a:ext uri="{FF2B5EF4-FFF2-40B4-BE49-F238E27FC236}">
                <a16:creationId xmlns:a16="http://schemas.microsoft.com/office/drawing/2014/main" id="{897B2A1E-A66C-3CDC-D9D9-20661EC25F23}"/>
              </a:ext>
            </a:extLst>
          </p:cNvPr>
          <p:cNvSpPr>
            <a:spLocks/>
          </p:cNvSpPr>
          <p:nvPr/>
        </p:nvSpPr>
        <p:spPr>
          <a:xfrm>
            <a:off x="7273232" y="4682659"/>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A9548EF2-0ED4-A6B8-4BF2-759BC00A4731}"/>
              </a:ext>
            </a:extLst>
          </p:cNvPr>
          <p:cNvPicPr>
            <a:picLocks noChangeAspect="1"/>
          </p:cNvPicPr>
          <p:nvPr/>
        </p:nvPicPr>
        <p:blipFill rotWithShape="1">
          <a:blip r:embed="rId2"/>
          <a:srcRect l="2707" t="1" b="3030"/>
          <a:stretch/>
        </p:blipFill>
        <p:spPr>
          <a:xfrm>
            <a:off x="9328355" y="177245"/>
            <a:ext cx="2322606" cy="1317179"/>
          </a:xfrm>
          <a:prstGeom prst="rect">
            <a:avLst/>
          </a:prstGeom>
        </p:spPr>
      </p:pic>
    </p:spTree>
    <p:extLst>
      <p:ext uri="{BB962C8B-B14F-4D97-AF65-F5344CB8AC3E}">
        <p14:creationId xmlns:p14="http://schemas.microsoft.com/office/powerpoint/2010/main" val="1091853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60000"/>
          </a:schemeClr>
        </a:solidFill>
        <a:effectLst/>
      </p:bgPr>
    </p:bg>
    <p:spTree>
      <p:nvGrpSpPr>
        <p:cNvPr id="1" name=""/>
        <p:cNvGrpSpPr/>
        <p:nvPr/>
      </p:nvGrpSpPr>
      <p:grpSpPr>
        <a:xfrm>
          <a:off x="0" y="0"/>
          <a:ext cx="0" cy="0"/>
          <a:chOff x="0" y="0"/>
          <a:chExt cx="0" cy="0"/>
        </a:xfrm>
      </p:grpSpPr>
      <p:graphicFrame>
        <p:nvGraphicFramePr>
          <p:cNvPr id="5" name="Table 11">
            <a:extLst>
              <a:ext uri="{FF2B5EF4-FFF2-40B4-BE49-F238E27FC236}">
                <a16:creationId xmlns:a16="http://schemas.microsoft.com/office/drawing/2014/main" id="{1DA5CD43-139B-E653-E413-43E9F4A9DCB6}"/>
              </a:ext>
            </a:extLst>
          </p:cNvPr>
          <p:cNvGraphicFramePr>
            <a:graphicFrameLocks noGrp="1"/>
          </p:cNvGraphicFramePr>
          <p:nvPr>
            <p:extLst>
              <p:ext uri="{D42A27DB-BD31-4B8C-83A1-F6EECF244321}">
                <p14:modId xmlns:p14="http://schemas.microsoft.com/office/powerpoint/2010/main" val="176116960"/>
              </p:ext>
            </p:extLst>
          </p:nvPr>
        </p:nvGraphicFramePr>
        <p:xfrm>
          <a:off x="6769509" y="1669460"/>
          <a:ext cx="4793226" cy="4777132"/>
        </p:xfrm>
        <a:graphic>
          <a:graphicData uri="http://schemas.openxmlformats.org/drawingml/2006/table">
            <a:tbl>
              <a:tblPr firstRow="1" bandRow="1"/>
              <a:tblGrid>
                <a:gridCol w="877273">
                  <a:extLst>
                    <a:ext uri="{9D8B030D-6E8A-4147-A177-3AD203B41FA5}">
                      <a16:colId xmlns:a16="http://schemas.microsoft.com/office/drawing/2014/main" val="655618190"/>
                    </a:ext>
                  </a:extLst>
                </a:gridCol>
                <a:gridCol w="3915953">
                  <a:extLst>
                    <a:ext uri="{9D8B030D-6E8A-4147-A177-3AD203B41FA5}">
                      <a16:colId xmlns:a16="http://schemas.microsoft.com/office/drawing/2014/main" val="3537056659"/>
                    </a:ext>
                  </a:extLst>
                </a:gridCol>
              </a:tblGrid>
              <a:tr h="290332">
                <a:tc gridSpan="2">
                  <a:txBody>
                    <a:bodyPr/>
                    <a:lstStyle/>
                    <a:p>
                      <a:pPr algn="l"/>
                      <a:r>
                        <a:rPr lang="fi-FI" sz="1200" b="1" u="none" noProof="0">
                          <a:solidFill>
                            <a:schemeClr val="bg1"/>
                          </a:solidFill>
                        </a:rPr>
                        <a:t>Seurattavat mittarit </a:t>
                      </a:r>
                      <a:r>
                        <a:rPr lang="fi-FI" sz="900" b="1" u="none" noProof="0">
                          <a:solidFill>
                            <a:schemeClr val="bg1"/>
                          </a:solidFill>
                        </a:rPr>
                        <a:t>(vain 3kk välein seurattavat       )</a:t>
                      </a:r>
                      <a:endParaRPr lang="fi-FI" sz="1100" b="1" u="none" noProof="0">
                        <a:solidFill>
                          <a:schemeClr val="bg1"/>
                        </a:solidFill>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lvl1pPr marL="0" algn="l" defTabSz="914286" rtl="0" eaLnBrk="1" latinLnBrk="0" hangingPunct="1">
                        <a:defRPr sz="1800" b="1" kern="1200">
                          <a:solidFill>
                            <a:schemeClr val="lt1"/>
                          </a:solidFill>
                          <a:latin typeface="Tw Cen MT" panose="020B0602020104020603"/>
                        </a:defRPr>
                      </a:lvl1pPr>
                      <a:lvl2pPr marL="457143" algn="l" defTabSz="914286" rtl="0" eaLnBrk="1" latinLnBrk="0" hangingPunct="1">
                        <a:defRPr sz="1800" b="1" kern="1200">
                          <a:solidFill>
                            <a:schemeClr val="lt1"/>
                          </a:solidFill>
                          <a:latin typeface="Tw Cen MT" panose="020B0602020104020603"/>
                        </a:defRPr>
                      </a:lvl2pPr>
                      <a:lvl3pPr marL="914286" algn="l" defTabSz="914286" rtl="0" eaLnBrk="1" latinLnBrk="0" hangingPunct="1">
                        <a:defRPr sz="1800" b="1" kern="1200">
                          <a:solidFill>
                            <a:schemeClr val="lt1"/>
                          </a:solidFill>
                          <a:latin typeface="Tw Cen MT" panose="020B0602020104020603"/>
                        </a:defRPr>
                      </a:lvl3pPr>
                      <a:lvl4pPr marL="1371430" algn="l" defTabSz="914286" rtl="0" eaLnBrk="1" latinLnBrk="0" hangingPunct="1">
                        <a:defRPr sz="1800" b="1" kern="1200">
                          <a:solidFill>
                            <a:schemeClr val="lt1"/>
                          </a:solidFill>
                          <a:latin typeface="Tw Cen MT" panose="020B0602020104020603"/>
                        </a:defRPr>
                      </a:lvl4pPr>
                      <a:lvl5pPr marL="1828573" algn="l" defTabSz="914286" rtl="0" eaLnBrk="1" latinLnBrk="0" hangingPunct="1">
                        <a:defRPr sz="1800" b="1" kern="1200">
                          <a:solidFill>
                            <a:schemeClr val="lt1"/>
                          </a:solidFill>
                          <a:latin typeface="Tw Cen MT" panose="020B0602020104020603"/>
                        </a:defRPr>
                      </a:lvl5pPr>
                      <a:lvl6pPr marL="2285718" algn="l" defTabSz="914286" rtl="0" eaLnBrk="1" latinLnBrk="0" hangingPunct="1">
                        <a:defRPr sz="1800" b="1" kern="1200">
                          <a:solidFill>
                            <a:schemeClr val="lt1"/>
                          </a:solidFill>
                          <a:latin typeface="Tw Cen MT" panose="020B0602020104020603"/>
                        </a:defRPr>
                      </a:lvl6pPr>
                      <a:lvl7pPr marL="2742858" algn="l" defTabSz="914286" rtl="0" eaLnBrk="1" latinLnBrk="0" hangingPunct="1">
                        <a:defRPr sz="1800" b="1" kern="1200">
                          <a:solidFill>
                            <a:schemeClr val="lt1"/>
                          </a:solidFill>
                          <a:latin typeface="Tw Cen MT" panose="020B0602020104020603"/>
                        </a:defRPr>
                      </a:lvl7pPr>
                      <a:lvl8pPr marL="3200000" algn="l" defTabSz="914286" rtl="0" eaLnBrk="1" latinLnBrk="0" hangingPunct="1">
                        <a:defRPr sz="1800" b="1" kern="1200">
                          <a:solidFill>
                            <a:schemeClr val="lt1"/>
                          </a:solidFill>
                          <a:latin typeface="Tw Cen MT" panose="020B0602020104020603"/>
                        </a:defRPr>
                      </a:lvl8pPr>
                      <a:lvl9pPr marL="3657143" algn="l" defTabSz="914286" rtl="0" eaLnBrk="1" latinLnBrk="0" hangingPunct="1">
                        <a:defRPr sz="1800" b="1" kern="1200">
                          <a:solidFill>
                            <a:schemeClr val="lt1"/>
                          </a:solidFill>
                          <a:latin typeface="Tw Cen MT" panose="020B0602020104020603"/>
                        </a:defRPr>
                      </a:lvl9pPr>
                    </a:lstStyle>
                    <a:p>
                      <a:pPr algn="l"/>
                      <a:r>
                        <a:rPr lang="en-FI" sz="1200" b="1" u="none" err="1">
                          <a:solidFill>
                            <a:schemeClr val="bg1"/>
                          </a:solidFill>
                        </a:rPr>
                        <a:t>Kuukausittain</a:t>
                      </a:r>
                      <a:r>
                        <a:rPr lang="en-FI" sz="1200" b="1" u="none">
                          <a:solidFill>
                            <a:schemeClr val="bg1"/>
                          </a:solidFill>
                        </a:rPr>
                        <a:t> </a:t>
                      </a:r>
                      <a:r>
                        <a:rPr lang="en-FI" sz="1200" b="1" u="none" err="1">
                          <a:solidFill>
                            <a:schemeClr val="bg1"/>
                          </a:solidFill>
                        </a:rPr>
                        <a:t>seurattavat</a:t>
                      </a:r>
                      <a:r>
                        <a:rPr lang="en-FI" sz="1200" b="1" u="none">
                          <a:solidFill>
                            <a:schemeClr val="bg1"/>
                          </a:solidFill>
                        </a:rPr>
                        <a:t> m</a:t>
                      </a:r>
                      <a:r>
                        <a:rPr lang="fi-FI" sz="1200" b="1" u="none" err="1">
                          <a:solidFill>
                            <a:schemeClr val="bg1"/>
                          </a:solidFill>
                        </a:rPr>
                        <a:t>ittarit</a:t>
                      </a:r>
                      <a:endParaRPr lang="en-FI" sz="1200" b="1" u="none">
                        <a:solidFill>
                          <a:schemeClr val="bg1"/>
                        </a:solidFill>
                      </a:endParaRPr>
                    </a:p>
                  </a:txBody>
                  <a:tcPr marL="45720" marR="457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54196735"/>
                  </a:ext>
                </a:extLst>
              </a:tr>
              <a:tr h="0">
                <a:tc rowSpan="6">
                  <a:txBody>
                    <a:bodyPr/>
                    <a:lstStyle/>
                    <a:p>
                      <a:pPr algn="l"/>
                      <a:r>
                        <a:rPr lang="fi-FI" sz="1050" b="1" i="0" noProof="0">
                          <a:solidFill>
                            <a:schemeClr val="tx1"/>
                          </a:solidFill>
                          <a:latin typeface="+mn-lt"/>
                          <a:cs typeface="Arial" panose="020B0604020202020204" pitchFamily="34" charset="0"/>
                        </a:rPr>
                        <a:t>Laatu</a:t>
                      </a:r>
                    </a:p>
                  </a:txBody>
                  <a:tcPr marL="108000" marR="10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i-FI" sz="1000" b="0" noProof="0">
                          <a:solidFill>
                            <a:schemeClr val="tx1"/>
                          </a:solidFill>
                          <a:latin typeface="+mn-lt"/>
                        </a:rPr>
                        <a:t>Asiakkaalla käyvien eri hoitajien määrä keskimäärin per kk</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25837028"/>
                  </a:ext>
                </a:extLst>
              </a:tr>
              <a:tr h="0">
                <a:tc vMerge="1">
                  <a:txBody>
                    <a:bodyPr/>
                    <a:lstStyle/>
                    <a:p>
                      <a:pPr algn="l"/>
                      <a:endParaRPr lang="fi-FI" sz="1200" b="0" i="0">
                        <a:solidFill>
                          <a:schemeClr val="tx1"/>
                        </a:solidFill>
                        <a:latin typeface="+mn-lt"/>
                        <a:cs typeface="Arial" panose="020B0604020202020204" pitchFamily="34" charset="0"/>
                      </a:endParaRPr>
                    </a:p>
                  </a:txBody>
                  <a:tcPr marL="108000" marR="10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DF6FB"/>
                    </a:solidFill>
                  </a:tcPr>
                </a:tc>
                <a:tc>
                  <a:txBody>
                    <a:bodyPr/>
                    <a:lstStyle/>
                    <a:p>
                      <a:pPr algn="l"/>
                      <a:r>
                        <a:rPr lang="fi-FI" sz="1000" b="0" noProof="0">
                          <a:solidFill>
                            <a:schemeClr val="tx1"/>
                          </a:solidFill>
                          <a:latin typeface="+mn-lt"/>
                        </a:rPr>
                        <a:t>Asiakkaiden osuus, joilla käy sama hoitaja koko vuorolla</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3380789"/>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a:solidFill>
                          <a:schemeClr val="tx1"/>
                        </a:solidFill>
                        <a:latin typeface="+mn-lt"/>
                        <a:cs typeface="Arial" panose="020B0604020202020204" pitchFamily="34" charset="0"/>
                      </a:endParaRPr>
                    </a:p>
                  </a:txBody>
                  <a:tcPr marL="108000" marR="10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D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noProof="0">
                          <a:solidFill>
                            <a:schemeClr val="tx1"/>
                          </a:solidFill>
                          <a:latin typeface="+mn-lt"/>
                        </a:rPr>
                        <a:t>Palvelutunnit / asiakas / kk</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3565084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a:solidFill>
                          <a:schemeClr val="tx1"/>
                        </a:solidFill>
                        <a:latin typeface="+mn-lt"/>
                        <a:cs typeface="Arial" panose="020B0604020202020204" pitchFamily="34" charset="0"/>
                      </a:endParaRPr>
                    </a:p>
                  </a:txBody>
                  <a:tcPr marL="108000" marR="10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D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noProof="0">
                          <a:solidFill>
                            <a:schemeClr val="tx1"/>
                          </a:solidFill>
                          <a:latin typeface="+mn-lt"/>
                        </a:rPr>
                        <a:t>RAI-arvioitujen asiakkaiden osuus</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93430118"/>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a:solidFill>
                          <a:schemeClr val="tx1"/>
                        </a:solidFill>
                        <a:latin typeface="+mn-lt"/>
                        <a:cs typeface="Arial" panose="020B0604020202020204" pitchFamily="34" charset="0"/>
                      </a:endParaRPr>
                    </a:p>
                  </a:txBody>
                  <a:tcPr marL="108000" marR="10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D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noProof="0">
                          <a:solidFill>
                            <a:schemeClr val="tx1"/>
                          </a:solidFill>
                          <a:latin typeface="+mn-lt"/>
                        </a:rPr>
                        <a:t>Etäpalvelua saavien asiakkaiden osuus (ei sisällä puheluita)</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0617889"/>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a:solidFill>
                          <a:schemeClr val="tx1"/>
                        </a:solidFill>
                        <a:latin typeface="+mn-lt"/>
                        <a:cs typeface="Arial" panose="020B0604020202020204" pitchFamily="34" charset="0"/>
                      </a:endParaRPr>
                    </a:p>
                  </a:txBody>
                  <a:tcPr marL="108000" marR="10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DF6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noProof="0" err="1">
                          <a:solidFill>
                            <a:schemeClr val="tx1"/>
                          </a:solidFill>
                          <a:latin typeface="+mn-lt"/>
                        </a:rPr>
                        <a:t>HaiPro</a:t>
                      </a:r>
                      <a:r>
                        <a:rPr lang="fi-FI" sz="1000" b="0" noProof="0">
                          <a:solidFill>
                            <a:schemeClr val="tx1"/>
                          </a:solidFill>
                          <a:latin typeface="+mn-lt"/>
                        </a:rPr>
                        <a:t>- ja muut laatupoikkeamat</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0175080"/>
                  </a:ext>
                </a:extLst>
              </a:tr>
              <a:tr h="0">
                <a:tc rowSpan="6">
                  <a:txBody>
                    <a:bodyPr/>
                    <a:lstStyle/>
                    <a:p>
                      <a:pPr algn="l"/>
                      <a:r>
                        <a:rPr lang="fi-FI" sz="1050" b="1" i="0" noProof="0" dirty="0">
                          <a:solidFill>
                            <a:schemeClr val="tx1"/>
                          </a:solidFill>
                          <a:latin typeface="+mn-lt"/>
                          <a:cs typeface="Arial"/>
                        </a:rPr>
                        <a:t>Tuottavuus</a:t>
                      </a:r>
                    </a:p>
                  </a:txBody>
                  <a:tcPr marL="36000" marR="36000" marT="46800" marB="468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fi-FI" sz="1000" b="0" noProof="0">
                          <a:solidFill>
                            <a:schemeClr val="tx1"/>
                          </a:solidFill>
                          <a:latin typeface="+mn-lt"/>
                        </a:rPr>
                        <a:t>Kotihoidon hoitovuorokauden hinta (sis. keskeytysten kustannukset)</a:t>
                      </a:r>
                      <a:endParaRPr lang="fi-FI" sz="1000" b="0" i="0" noProof="0">
                        <a:solidFill>
                          <a:schemeClr val="tx1"/>
                        </a:solidFill>
                        <a:latin typeface="+mn-lt"/>
                        <a:cs typeface="Arial"/>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01732968"/>
                  </a:ext>
                </a:extLst>
              </a:tr>
              <a:tr h="0">
                <a:tc vMerge="1">
                  <a:txBody>
                    <a:bodyPr/>
                    <a:lstStyle/>
                    <a:p>
                      <a:pPr algn="l"/>
                      <a:endParaRPr lang="fi-FI" sz="1200" b="0" i="0">
                        <a:solidFill>
                          <a:schemeClr val="tx1"/>
                        </a:solidFill>
                        <a:latin typeface="+mn-lt"/>
                        <a:cs typeface="Arial" panose="020B0604020202020204" pitchFamily="34" charset="0"/>
                      </a:endParaRPr>
                    </a:p>
                  </a:txBody>
                  <a:tcPr marL="108000" marR="10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F2F7"/>
                    </a:solidFill>
                  </a:tcPr>
                </a:tc>
                <a:tc>
                  <a:txBody>
                    <a:bodyPr/>
                    <a:lstStyle/>
                    <a:p>
                      <a:pPr algn="l"/>
                      <a:r>
                        <a:rPr lang="fi-FI" sz="1000" b="0" noProof="0">
                          <a:solidFill>
                            <a:schemeClr val="tx1"/>
                          </a:solidFill>
                          <a:latin typeface="+mn-lt"/>
                        </a:rPr>
                        <a:t>Välittömän työajan osuus työajasta, LH</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8298158"/>
                  </a:ext>
                </a:extLst>
              </a:tr>
              <a:tr h="0">
                <a:tc vMerge="1">
                  <a:txBody>
                    <a:bodyPr/>
                    <a:lstStyle/>
                    <a:p>
                      <a:pPr algn="l"/>
                      <a:endParaRPr lang="fi-FI" sz="1200" b="0" i="0">
                        <a:solidFill>
                          <a:schemeClr val="tx1"/>
                        </a:solidFill>
                        <a:latin typeface="+mn-lt"/>
                        <a:cs typeface="Arial" panose="020B0604020202020204" pitchFamily="34" charset="0"/>
                      </a:endParaRPr>
                    </a:p>
                  </a:txBody>
                  <a:tcPr marL="108000" marR="10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F2F7"/>
                    </a:solidFill>
                  </a:tcPr>
                </a:tc>
                <a:tc>
                  <a:txBody>
                    <a:bodyPr/>
                    <a:lstStyle/>
                    <a:p>
                      <a:pPr algn="l"/>
                      <a:r>
                        <a:rPr lang="fi-FI" sz="1000" b="0" noProof="0">
                          <a:solidFill>
                            <a:schemeClr val="tx1"/>
                          </a:solidFill>
                          <a:latin typeface="+mn-lt"/>
                        </a:rPr>
                        <a:t>Aamun viive</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232164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a:solidFill>
                          <a:schemeClr val="tx1"/>
                        </a:solidFill>
                        <a:latin typeface="+mn-lt"/>
                        <a:cs typeface="Arial" panose="020B0604020202020204" pitchFamily="34" charset="0"/>
                      </a:endParaRPr>
                    </a:p>
                  </a:txBody>
                  <a:tcPr marL="108000" marR="10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F2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noProof="0">
                          <a:solidFill>
                            <a:schemeClr val="tx1"/>
                          </a:solidFill>
                          <a:latin typeface="+mn-lt"/>
                        </a:rPr>
                        <a:t>Keskeytyspäivät, sairaala tai </a:t>
                      </a:r>
                      <a:r>
                        <a:rPr lang="fi-FI" sz="1000" b="0" noProof="0" err="1">
                          <a:solidFill>
                            <a:schemeClr val="tx1"/>
                          </a:solidFill>
                          <a:latin typeface="+mn-lt"/>
                        </a:rPr>
                        <a:t>tk</a:t>
                      </a:r>
                      <a:r>
                        <a:rPr lang="fi-FI" sz="1000" b="0" noProof="0">
                          <a:solidFill>
                            <a:schemeClr val="tx1"/>
                          </a:solidFill>
                          <a:latin typeface="+mn-lt"/>
                        </a:rPr>
                        <a:t> (pv/asiakas/vuosi)</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5095619"/>
                  </a:ext>
                </a:extLst>
              </a:tr>
              <a:tr h="0">
                <a:tc vMerge="1">
                  <a:txBody>
                    <a:bodyPr/>
                    <a:lstStyle/>
                    <a:p>
                      <a:pPr algn="l"/>
                      <a:endParaRPr lang="fi-FI" sz="1050" b="1" i="0">
                        <a:solidFill>
                          <a:schemeClr val="tx1"/>
                        </a:solidFill>
                        <a:latin typeface="+mn-lt"/>
                        <a:cs typeface="Arial"/>
                      </a:endParaRPr>
                    </a:p>
                  </a:txBody>
                  <a:tcPr marL="36000" marR="36000" marT="46800" marB="468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noProof="0" err="1">
                          <a:solidFill>
                            <a:schemeClr val="tx1"/>
                          </a:solidFill>
                        </a:rPr>
                        <a:t>Sarastia</a:t>
                      </a:r>
                      <a:r>
                        <a:rPr lang="fi-FI" sz="1000" noProof="0">
                          <a:solidFill>
                            <a:schemeClr val="tx1"/>
                          </a:solidFill>
                        </a:rPr>
                        <a:t>: sijaisten käyttö (alle 3kk)</a:t>
                      </a: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7435256"/>
                  </a:ext>
                </a:extLst>
              </a:tr>
              <a:tr h="0">
                <a:tc vMerge="1">
                  <a:txBody>
                    <a:bodyPr/>
                    <a:lstStyle/>
                    <a:p>
                      <a:pPr algn="l"/>
                      <a:endParaRPr lang="fi-FI" sz="1050" b="1" i="0">
                        <a:solidFill>
                          <a:schemeClr val="tx1"/>
                        </a:solidFill>
                        <a:latin typeface="+mn-lt"/>
                        <a:cs typeface="Arial"/>
                      </a:endParaRPr>
                    </a:p>
                  </a:txBody>
                  <a:tcPr marL="36000" marR="36000" marT="46800" marB="468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noProof="0">
                          <a:solidFill>
                            <a:schemeClr val="tx1"/>
                          </a:solidFill>
                        </a:rPr>
                        <a:t>Asiakaskäynnin keskimääräinen toteutunut vs. suunniteltu kesto erotus (min)</a:t>
                      </a: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80173537"/>
                  </a:ext>
                </a:extLst>
              </a:tr>
              <a:tr h="0">
                <a:tc rowSpan="5">
                  <a:txBody>
                    <a:bodyPr/>
                    <a:lstStyle/>
                    <a:p>
                      <a:pPr algn="l"/>
                      <a:r>
                        <a:rPr lang="fi-FI" sz="1050" b="1" i="0" noProof="0">
                          <a:solidFill>
                            <a:schemeClr val="tx1"/>
                          </a:solidFill>
                          <a:latin typeface="+mn-lt"/>
                          <a:cs typeface="Arial"/>
                        </a:rPr>
                        <a:t>Henkilöstön hyvinvointi </a:t>
                      </a:r>
                    </a:p>
                  </a:txBody>
                  <a:tcPr marL="36000" marR="18000" marT="46800" marB="468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286" rtl="0" eaLnBrk="1" latinLnBrk="0" hangingPunct="1">
                        <a:defRPr sz="1800" kern="1200">
                          <a:solidFill>
                            <a:schemeClr val="dk1"/>
                          </a:solidFill>
                          <a:latin typeface="Tw Cen MT" panose="020B0602020104020603"/>
                        </a:defRPr>
                      </a:lvl1pPr>
                      <a:lvl2pPr marL="457143" algn="l" defTabSz="914286" rtl="0" eaLnBrk="1" latinLnBrk="0" hangingPunct="1">
                        <a:defRPr sz="1800" kern="1200">
                          <a:solidFill>
                            <a:schemeClr val="dk1"/>
                          </a:solidFill>
                          <a:latin typeface="Tw Cen MT" panose="020B0602020104020603"/>
                        </a:defRPr>
                      </a:lvl2pPr>
                      <a:lvl3pPr marL="914286" algn="l" defTabSz="914286" rtl="0" eaLnBrk="1" latinLnBrk="0" hangingPunct="1">
                        <a:defRPr sz="1800" kern="1200">
                          <a:solidFill>
                            <a:schemeClr val="dk1"/>
                          </a:solidFill>
                          <a:latin typeface="Tw Cen MT" panose="020B0602020104020603"/>
                        </a:defRPr>
                      </a:lvl3pPr>
                      <a:lvl4pPr marL="1371430" algn="l" defTabSz="914286" rtl="0" eaLnBrk="1" latinLnBrk="0" hangingPunct="1">
                        <a:defRPr sz="1800" kern="1200">
                          <a:solidFill>
                            <a:schemeClr val="dk1"/>
                          </a:solidFill>
                          <a:latin typeface="Tw Cen MT" panose="020B0602020104020603"/>
                        </a:defRPr>
                      </a:lvl4pPr>
                      <a:lvl5pPr marL="1828573" algn="l" defTabSz="914286" rtl="0" eaLnBrk="1" latinLnBrk="0" hangingPunct="1">
                        <a:defRPr sz="1800" kern="1200">
                          <a:solidFill>
                            <a:schemeClr val="dk1"/>
                          </a:solidFill>
                          <a:latin typeface="Tw Cen MT" panose="020B0602020104020603"/>
                        </a:defRPr>
                      </a:lvl5pPr>
                      <a:lvl6pPr marL="2285718" algn="l" defTabSz="914286" rtl="0" eaLnBrk="1" latinLnBrk="0" hangingPunct="1">
                        <a:defRPr sz="1800" kern="1200">
                          <a:solidFill>
                            <a:schemeClr val="dk1"/>
                          </a:solidFill>
                          <a:latin typeface="Tw Cen MT" panose="020B0602020104020603"/>
                        </a:defRPr>
                      </a:lvl6pPr>
                      <a:lvl7pPr marL="2742858" algn="l" defTabSz="914286" rtl="0" eaLnBrk="1" latinLnBrk="0" hangingPunct="1">
                        <a:defRPr sz="1800" kern="1200">
                          <a:solidFill>
                            <a:schemeClr val="dk1"/>
                          </a:solidFill>
                          <a:latin typeface="Tw Cen MT" panose="020B0602020104020603"/>
                        </a:defRPr>
                      </a:lvl7pPr>
                      <a:lvl8pPr marL="3200000" algn="l" defTabSz="914286" rtl="0" eaLnBrk="1" latinLnBrk="0" hangingPunct="1">
                        <a:defRPr sz="1800" kern="1200">
                          <a:solidFill>
                            <a:schemeClr val="dk1"/>
                          </a:solidFill>
                          <a:latin typeface="Tw Cen MT" panose="020B0602020104020603"/>
                        </a:defRPr>
                      </a:lvl8pPr>
                      <a:lvl9pPr marL="3657143" algn="l" defTabSz="914286" rtl="0" eaLnBrk="1" latinLnBrk="0" hangingPunct="1">
                        <a:defRPr sz="1800" kern="1200">
                          <a:solidFill>
                            <a:schemeClr val="dk1"/>
                          </a:solidFill>
                          <a:latin typeface="Tw Cen MT" panose="020B0602020104020603"/>
                        </a:defRPr>
                      </a:lvl9pPr>
                    </a:lstStyle>
                    <a:p>
                      <a:pPr algn="l"/>
                      <a:r>
                        <a:rPr lang="fi-FI" sz="1000" b="0" noProof="0">
                          <a:solidFill>
                            <a:schemeClr val="tx1"/>
                          </a:solidFill>
                          <a:latin typeface="+mn-lt"/>
                        </a:rPr>
                        <a:t>Sairauspoissaolopäivät / hoitaja / vuosi</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8988609"/>
                  </a:ext>
                </a:extLst>
              </a:tr>
              <a:tr h="0">
                <a:tc vMerge="1">
                  <a:txBody>
                    <a:bodyPr/>
                    <a:lstStyle/>
                    <a:p>
                      <a:pPr algn="l"/>
                      <a:endParaRPr lang="fi-FI" sz="1050" b="1" i="0">
                        <a:solidFill>
                          <a:schemeClr val="tx1"/>
                        </a:solidFill>
                        <a:latin typeface="+mn-lt"/>
                        <a:cs typeface="Arial"/>
                      </a:endParaRPr>
                    </a:p>
                  </a:txBody>
                  <a:tcPr marL="36000" marR="36000" marT="46800" marB="468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286" rtl="0" eaLnBrk="1" latinLnBrk="0" hangingPunct="1">
                        <a:defRPr sz="1800" kern="1200">
                          <a:solidFill>
                            <a:schemeClr val="dk1"/>
                          </a:solidFill>
                          <a:latin typeface="Tw Cen MT" panose="020B0602020104020603"/>
                        </a:defRPr>
                      </a:lvl1pPr>
                      <a:lvl2pPr marL="457143" algn="l" defTabSz="914286" rtl="0" eaLnBrk="1" latinLnBrk="0" hangingPunct="1">
                        <a:defRPr sz="1800" kern="1200">
                          <a:solidFill>
                            <a:schemeClr val="dk1"/>
                          </a:solidFill>
                          <a:latin typeface="Tw Cen MT" panose="020B0602020104020603"/>
                        </a:defRPr>
                      </a:lvl2pPr>
                      <a:lvl3pPr marL="914286" algn="l" defTabSz="914286" rtl="0" eaLnBrk="1" latinLnBrk="0" hangingPunct="1">
                        <a:defRPr sz="1800" kern="1200">
                          <a:solidFill>
                            <a:schemeClr val="dk1"/>
                          </a:solidFill>
                          <a:latin typeface="Tw Cen MT" panose="020B0602020104020603"/>
                        </a:defRPr>
                      </a:lvl3pPr>
                      <a:lvl4pPr marL="1371430" algn="l" defTabSz="914286" rtl="0" eaLnBrk="1" latinLnBrk="0" hangingPunct="1">
                        <a:defRPr sz="1800" kern="1200">
                          <a:solidFill>
                            <a:schemeClr val="dk1"/>
                          </a:solidFill>
                          <a:latin typeface="Tw Cen MT" panose="020B0602020104020603"/>
                        </a:defRPr>
                      </a:lvl4pPr>
                      <a:lvl5pPr marL="1828573" algn="l" defTabSz="914286" rtl="0" eaLnBrk="1" latinLnBrk="0" hangingPunct="1">
                        <a:defRPr sz="1800" kern="1200">
                          <a:solidFill>
                            <a:schemeClr val="dk1"/>
                          </a:solidFill>
                          <a:latin typeface="Tw Cen MT" panose="020B0602020104020603"/>
                        </a:defRPr>
                      </a:lvl5pPr>
                      <a:lvl6pPr marL="2285718" algn="l" defTabSz="914286" rtl="0" eaLnBrk="1" latinLnBrk="0" hangingPunct="1">
                        <a:defRPr sz="1800" kern="1200">
                          <a:solidFill>
                            <a:schemeClr val="dk1"/>
                          </a:solidFill>
                          <a:latin typeface="Tw Cen MT" panose="020B0602020104020603"/>
                        </a:defRPr>
                      </a:lvl6pPr>
                      <a:lvl7pPr marL="2742858" algn="l" defTabSz="914286" rtl="0" eaLnBrk="1" latinLnBrk="0" hangingPunct="1">
                        <a:defRPr sz="1800" kern="1200">
                          <a:solidFill>
                            <a:schemeClr val="dk1"/>
                          </a:solidFill>
                          <a:latin typeface="Tw Cen MT" panose="020B0602020104020603"/>
                        </a:defRPr>
                      </a:lvl7pPr>
                      <a:lvl8pPr marL="3200000" algn="l" defTabSz="914286" rtl="0" eaLnBrk="1" latinLnBrk="0" hangingPunct="1">
                        <a:defRPr sz="1800" kern="1200">
                          <a:solidFill>
                            <a:schemeClr val="dk1"/>
                          </a:solidFill>
                          <a:latin typeface="Tw Cen MT" panose="020B0602020104020603"/>
                        </a:defRPr>
                      </a:lvl8pPr>
                      <a:lvl9pPr marL="3657143" algn="l" defTabSz="914286" rtl="0" eaLnBrk="1" latinLnBrk="0" hangingPunct="1">
                        <a:defRPr sz="1800" kern="1200">
                          <a:solidFill>
                            <a:schemeClr val="dk1"/>
                          </a:solidFill>
                          <a:latin typeface="Tw Cen MT" panose="020B0602020104020603"/>
                        </a:defRPr>
                      </a:lvl9pPr>
                    </a:lstStyle>
                    <a:p>
                      <a:pPr algn="l"/>
                      <a:r>
                        <a:rPr lang="fi-FI" sz="1000" b="0" noProof="0">
                          <a:solidFill>
                            <a:schemeClr val="tx1"/>
                          </a:solidFill>
                          <a:latin typeface="+mn-lt"/>
                        </a:rPr>
                        <a:t>1-5 päivän lyhyet sairauspoissaolopäivät / hoitaja / vuosi</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8976018"/>
                  </a:ext>
                </a:extLst>
              </a:tr>
              <a:tr h="0">
                <a:tc vMerge="1">
                  <a:txBody>
                    <a:bodyPr/>
                    <a:lstStyle/>
                    <a:p>
                      <a:pPr algn="l"/>
                      <a:endParaRPr lang="fi-FI" sz="1050" b="1" i="0">
                        <a:solidFill>
                          <a:schemeClr val="tx1"/>
                        </a:solidFill>
                        <a:latin typeface="+mn-lt"/>
                        <a:cs typeface="Arial"/>
                      </a:endParaRPr>
                    </a:p>
                  </a:txBody>
                  <a:tcPr marL="36000" marR="36000" marT="46800" marB="468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286" rtl="0" eaLnBrk="1" latinLnBrk="0" hangingPunct="1">
                        <a:defRPr sz="1800" kern="1200">
                          <a:solidFill>
                            <a:schemeClr val="dk1"/>
                          </a:solidFill>
                          <a:latin typeface="Tw Cen MT" panose="020B0602020104020603"/>
                        </a:defRPr>
                      </a:lvl1pPr>
                      <a:lvl2pPr marL="457143" algn="l" defTabSz="914286" rtl="0" eaLnBrk="1" latinLnBrk="0" hangingPunct="1">
                        <a:defRPr sz="1800" kern="1200">
                          <a:solidFill>
                            <a:schemeClr val="dk1"/>
                          </a:solidFill>
                          <a:latin typeface="Tw Cen MT" panose="020B0602020104020603"/>
                        </a:defRPr>
                      </a:lvl2pPr>
                      <a:lvl3pPr marL="914286" algn="l" defTabSz="914286" rtl="0" eaLnBrk="1" latinLnBrk="0" hangingPunct="1">
                        <a:defRPr sz="1800" kern="1200">
                          <a:solidFill>
                            <a:schemeClr val="dk1"/>
                          </a:solidFill>
                          <a:latin typeface="Tw Cen MT" panose="020B0602020104020603"/>
                        </a:defRPr>
                      </a:lvl3pPr>
                      <a:lvl4pPr marL="1371430" algn="l" defTabSz="914286" rtl="0" eaLnBrk="1" latinLnBrk="0" hangingPunct="1">
                        <a:defRPr sz="1800" kern="1200">
                          <a:solidFill>
                            <a:schemeClr val="dk1"/>
                          </a:solidFill>
                          <a:latin typeface="Tw Cen MT" panose="020B0602020104020603"/>
                        </a:defRPr>
                      </a:lvl4pPr>
                      <a:lvl5pPr marL="1828573" algn="l" defTabSz="914286" rtl="0" eaLnBrk="1" latinLnBrk="0" hangingPunct="1">
                        <a:defRPr sz="1800" kern="1200">
                          <a:solidFill>
                            <a:schemeClr val="dk1"/>
                          </a:solidFill>
                          <a:latin typeface="Tw Cen MT" panose="020B0602020104020603"/>
                        </a:defRPr>
                      </a:lvl5pPr>
                      <a:lvl6pPr marL="2285718" algn="l" defTabSz="914286" rtl="0" eaLnBrk="1" latinLnBrk="0" hangingPunct="1">
                        <a:defRPr sz="1800" kern="1200">
                          <a:solidFill>
                            <a:schemeClr val="dk1"/>
                          </a:solidFill>
                          <a:latin typeface="Tw Cen MT" panose="020B0602020104020603"/>
                        </a:defRPr>
                      </a:lvl6pPr>
                      <a:lvl7pPr marL="2742858" algn="l" defTabSz="914286" rtl="0" eaLnBrk="1" latinLnBrk="0" hangingPunct="1">
                        <a:defRPr sz="1800" kern="1200">
                          <a:solidFill>
                            <a:schemeClr val="dk1"/>
                          </a:solidFill>
                          <a:latin typeface="Tw Cen MT" panose="020B0602020104020603"/>
                        </a:defRPr>
                      </a:lvl7pPr>
                      <a:lvl8pPr marL="3200000" algn="l" defTabSz="914286" rtl="0" eaLnBrk="1" latinLnBrk="0" hangingPunct="1">
                        <a:defRPr sz="1800" kern="1200">
                          <a:solidFill>
                            <a:schemeClr val="dk1"/>
                          </a:solidFill>
                          <a:latin typeface="Tw Cen MT" panose="020B0602020104020603"/>
                        </a:defRPr>
                      </a:lvl8pPr>
                      <a:lvl9pPr marL="3657143" algn="l" defTabSz="914286"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noProof="0">
                          <a:solidFill>
                            <a:schemeClr val="tx1"/>
                          </a:solidFill>
                          <a:latin typeface="+mn-lt"/>
                        </a:rPr>
                        <a:t>Osuus työvuoroista, joissa tehtiin ylitöitä</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7003054"/>
                  </a:ext>
                </a:extLst>
              </a:tr>
              <a:tr h="0">
                <a:tc vMerge="1">
                  <a:txBody>
                    <a:bodyPr/>
                    <a:lstStyle/>
                    <a:p>
                      <a:pPr algn="l"/>
                      <a:endParaRPr lang="fi-FI" sz="1050" b="1" i="0">
                        <a:solidFill>
                          <a:schemeClr val="tx1"/>
                        </a:solidFill>
                        <a:latin typeface="+mn-lt"/>
                        <a:cs typeface="Arial"/>
                      </a:endParaRPr>
                    </a:p>
                  </a:txBody>
                  <a:tcPr marL="36000" marR="36000" marT="46800" marB="468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286" rtl="0" eaLnBrk="1" latinLnBrk="0" hangingPunct="1">
                        <a:defRPr sz="1800" kern="1200">
                          <a:solidFill>
                            <a:schemeClr val="dk1"/>
                          </a:solidFill>
                          <a:latin typeface="Tw Cen MT" panose="020B0602020104020603"/>
                        </a:defRPr>
                      </a:lvl1pPr>
                      <a:lvl2pPr marL="457143" algn="l" defTabSz="914286" rtl="0" eaLnBrk="1" latinLnBrk="0" hangingPunct="1">
                        <a:defRPr sz="1800" kern="1200">
                          <a:solidFill>
                            <a:schemeClr val="dk1"/>
                          </a:solidFill>
                          <a:latin typeface="Tw Cen MT" panose="020B0602020104020603"/>
                        </a:defRPr>
                      </a:lvl2pPr>
                      <a:lvl3pPr marL="914286" algn="l" defTabSz="914286" rtl="0" eaLnBrk="1" latinLnBrk="0" hangingPunct="1">
                        <a:defRPr sz="1800" kern="1200">
                          <a:solidFill>
                            <a:schemeClr val="dk1"/>
                          </a:solidFill>
                          <a:latin typeface="Tw Cen MT" panose="020B0602020104020603"/>
                        </a:defRPr>
                      </a:lvl3pPr>
                      <a:lvl4pPr marL="1371430" algn="l" defTabSz="914286" rtl="0" eaLnBrk="1" latinLnBrk="0" hangingPunct="1">
                        <a:defRPr sz="1800" kern="1200">
                          <a:solidFill>
                            <a:schemeClr val="dk1"/>
                          </a:solidFill>
                          <a:latin typeface="Tw Cen MT" panose="020B0602020104020603"/>
                        </a:defRPr>
                      </a:lvl4pPr>
                      <a:lvl5pPr marL="1828573" algn="l" defTabSz="914286" rtl="0" eaLnBrk="1" latinLnBrk="0" hangingPunct="1">
                        <a:defRPr sz="1800" kern="1200">
                          <a:solidFill>
                            <a:schemeClr val="dk1"/>
                          </a:solidFill>
                          <a:latin typeface="Tw Cen MT" panose="020B0602020104020603"/>
                        </a:defRPr>
                      </a:lvl5pPr>
                      <a:lvl6pPr marL="2285718" algn="l" defTabSz="914286" rtl="0" eaLnBrk="1" latinLnBrk="0" hangingPunct="1">
                        <a:defRPr sz="1800" kern="1200">
                          <a:solidFill>
                            <a:schemeClr val="dk1"/>
                          </a:solidFill>
                          <a:latin typeface="Tw Cen MT" panose="020B0602020104020603"/>
                        </a:defRPr>
                      </a:lvl6pPr>
                      <a:lvl7pPr marL="2742858" algn="l" defTabSz="914286" rtl="0" eaLnBrk="1" latinLnBrk="0" hangingPunct="1">
                        <a:defRPr sz="1800" kern="1200">
                          <a:solidFill>
                            <a:schemeClr val="dk1"/>
                          </a:solidFill>
                          <a:latin typeface="Tw Cen MT" panose="020B0602020104020603"/>
                        </a:defRPr>
                      </a:lvl7pPr>
                      <a:lvl8pPr marL="3200000" algn="l" defTabSz="914286" rtl="0" eaLnBrk="1" latinLnBrk="0" hangingPunct="1">
                        <a:defRPr sz="1800" kern="1200">
                          <a:solidFill>
                            <a:schemeClr val="dk1"/>
                          </a:solidFill>
                          <a:latin typeface="Tw Cen MT" panose="020B0602020104020603"/>
                        </a:defRPr>
                      </a:lvl8pPr>
                      <a:lvl9pPr marL="3657143" algn="l" defTabSz="914286"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noProof="0">
                          <a:solidFill>
                            <a:schemeClr val="tx1"/>
                          </a:solidFill>
                          <a:latin typeface="+mn-lt"/>
                        </a:rPr>
                        <a:t>Lopettaneiden pitkäaikaisten työntekijöiden osuus</a:t>
                      </a:r>
                      <a:endParaRPr lang="fi-FI" sz="1000" b="0" i="0" noProof="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4844782"/>
                  </a:ext>
                </a:extLst>
              </a:tr>
              <a:tr h="0">
                <a:tc vMerge="1">
                  <a:txBody>
                    <a:bodyPr/>
                    <a:lstStyle/>
                    <a:p>
                      <a:pPr algn="l"/>
                      <a:endParaRPr lang="fi-FI" sz="1050" b="1" i="0">
                        <a:solidFill>
                          <a:schemeClr val="tx1"/>
                        </a:solidFill>
                        <a:latin typeface="+mn-lt"/>
                        <a:cs typeface="Arial"/>
                      </a:endParaRPr>
                    </a:p>
                  </a:txBody>
                  <a:tcPr marL="36000" marR="36000" marT="46800" marB="468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noProof="0" dirty="0" err="1">
                          <a:solidFill>
                            <a:schemeClr val="tx1"/>
                          </a:solidFill>
                          <a:latin typeface="+mn-lt"/>
                        </a:rPr>
                        <a:t>eNPS</a:t>
                      </a:r>
                      <a:endParaRPr lang="fi-FI" sz="1000" b="0" i="0" noProof="0" dirty="0">
                        <a:solidFill>
                          <a:schemeClr val="tx1"/>
                        </a:solidFill>
                        <a:latin typeface="+mn-lt"/>
                        <a:cs typeface="Arial" panose="020B0604020202020204" pitchFamily="34" charset="0"/>
                      </a:endParaRPr>
                    </a:p>
                  </a:txBody>
                  <a:tcPr marL="108000" marR="36000" marT="46800" marB="468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5472189"/>
                  </a:ext>
                </a:extLst>
              </a:tr>
            </a:tbl>
          </a:graphicData>
        </a:graphic>
      </p:graphicFrame>
      <p:sp>
        <p:nvSpPr>
          <p:cNvPr id="12" name="Tekstiruutu 11">
            <a:extLst>
              <a:ext uri="{FF2B5EF4-FFF2-40B4-BE49-F238E27FC236}">
                <a16:creationId xmlns:a16="http://schemas.microsoft.com/office/drawing/2014/main" id="{01A26E9C-0FD0-EEA9-18DD-7465C502B0F0}"/>
              </a:ext>
            </a:extLst>
          </p:cNvPr>
          <p:cNvSpPr txBox="1"/>
          <p:nvPr/>
        </p:nvSpPr>
        <p:spPr>
          <a:xfrm>
            <a:off x="6716185" y="6468265"/>
            <a:ext cx="3935677" cy="261610"/>
          </a:xfrm>
          <a:prstGeom prst="rect">
            <a:avLst/>
          </a:prstGeom>
          <a:noFill/>
        </p:spPr>
        <p:txBody>
          <a:bodyPr wrap="square">
            <a:spAutoFit/>
          </a:bodyPr>
          <a:lstStyle>
            <a:defPPr>
              <a:defRPr lang="fi-FI"/>
            </a:defPPr>
            <a:lvl1pPr>
              <a:defRPr sz="900"/>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900" b="0" i="1" u="none" strike="noStrike" kern="1200" cap="none" spc="0" normalizeH="0" baseline="0" noProof="0">
                <a:ln>
                  <a:noFill/>
                </a:ln>
                <a:solidFill>
                  <a:srgbClr val="000000"/>
                </a:solidFill>
                <a:effectLst/>
                <a:uLnTx/>
                <a:uFillTx/>
                <a:latin typeface="Arial" panose="020B0604020202020204"/>
                <a:ea typeface="+mn-ea"/>
                <a:cs typeface="+mn-cs"/>
              </a:rPr>
              <a:t>* Mittarit ovat peräisin Vetovoimainen kotihoito -hankkeesta</a:t>
            </a:r>
          </a:p>
        </p:txBody>
      </p:sp>
      <p:sp>
        <p:nvSpPr>
          <p:cNvPr id="13" name="Content Placeholder 2">
            <a:extLst>
              <a:ext uri="{FF2B5EF4-FFF2-40B4-BE49-F238E27FC236}">
                <a16:creationId xmlns:a16="http://schemas.microsoft.com/office/drawing/2014/main" id="{9A14EAE5-05B7-B09D-C3F0-3468C79B07DF}"/>
              </a:ext>
            </a:extLst>
          </p:cNvPr>
          <p:cNvSpPr txBox="1">
            <a:spLocks/>
          </p:cNvSpPr>
          <p:nvPr/>
        </p:nvSpPr>
        <p:spPr>
          <a:xfrm>
            <a:off x="451413" y="1725561"/>
            <a:ext cx="6264772" cy="4451403"/>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None/>
              <a:tabLst/>
              <a:defRPr/>
            </a:pPr>
            <a:r>
              <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Yksiköt seuraavat toimintaansa </a:t>
            </a:r>
            <a:r>
              <a:rPr kumimoji="0" lang="fi-FI"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säännöllisesti laadun, tuottavuuden ja henkilöstön hyvinvoinnin mittareilla</a:t>
            </a:r>
            <a:r>
              <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Mittareita seurataan ja tarkastellaan sekä yksiköiden viikkokokouksissa että kotihoidon yhteisessä seurantatietojen yhteenvedon kokouksessa </a:t>
            </a:r>
            <a:r>
              <a:rPr kumimoji="0" lang="fi-FI"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osallistaen</a:t>
            </a:r>
            <a:r>
              <a:rPr kumimoji="0" lang="fi-FI"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henkilökuntaa tiedolla johtamiseen. </a:t>
            </a:r>
          </a:p>
          <a:p>
            <a:pPr marL="0" marR="0" lvl="0" indent="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None/>
              <a:tabLst/>
              <a:defRPr/>
            </a:pPr>
            <a:r>
              <a:rPr kumimoji="0" lang="fi-FI"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Seurantatietoja tarkastellaan yksikkökohtaisesti kuukausittain kuukauden toisen viikon kokouksessa</a:t>
            </a:r>
            <a:r>
              <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osallistavan tiedolla johtamisen hengessä. Kolmen kuukauden välein </a:t>
            </a:r>
            <a:r>
              <a:rPr kumimoji="0" lang="fi-FI"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tehdään laajempi seuranta muutamalla lisämittarilla </a:t>
            </a:r>
            <a:r>
              <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(mittarit taulukossa). Mittarien tarkastelun lisäksi keskustellaan ja arvioidaan yksikön toimintaa suhteessa omavalvontasuunnitelmaan.</a:t>
            </a:r>
          </a:p>
          <a:p>
            <a:pPr marL="0" marR="0" lvl="0" indent="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None/>
              <a:tabLst/>
              <a:defRPr/>
            </a:pPr>
            <a:r>
              <a:rPr kumimoji="0" lang="fi-FI"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Kuukauden neljännestä viikkokokouksesta käytetään osa kehitysideoiden ja tavoitteiden seurantaan </a:t>
            </a:r>
            <a:r>
              <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varmistamalla toimeenpano ja seuraamalla vertaiskehittämisen mittareita. Lisäksi kootaan uusia kehitysideoita.</a:t>
            </a:r>
          </a:p>
          <a:p>
            <a:pPr marL="0" marR="0" lvl="0" indent="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None/>
              <a:tabLst/>
              <a:defRPr/>
            </a:pPr>
            <a:r>
              <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Tiimin esihenkilö valmistelee kokoukset kokoamalla seurattavat tiedot tai mittarit.</a:t>
            </a:r>
          </a:p>
          <a:p>
            <a:pPr marL="171565" marR="0" lvl="0" indent="-17145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Char char="•"/>
              <a:tabLst/>
              <a:defRPr/>
            </a:pPr>
            <a:endPar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85720524-7887-A3F0-B217-2C57628EDA70}"/>
              </a:ext>
            </a:extLst>
          </p:cNvPr>
          <p:cNvSpPr txBox="1">
            <a:spLocks/>
          </p:cNvSpPr>
          <p:nvPr/>
        </p:nvSpPr>
        <p:spPr>
          <a:xfrm>
            <a:off x="451413" y="377068"/>
            <a:ext cx="11289174" cy="868004"/>
          </a:xfrm>
          <a:prstGeom prst="rect">
            <a:avLst/>
          </a:prstGeom>
          <a:solidFill>
            <a:srgbClr val="DAE8F7"/>
          </a:solidFill>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1">
                    <a:lumMod val="50000"/>
                  </a:schemeClr>
                </a:solidFill>
                <a:latin typeface="Arial Black" panose="020B0604020202020204" pitchFamily="34" charset="0"/>
                <a:ea typeface="+mj-ea"/>
                <a:cs typeface="Arial Black" panose="020B0604020202020204" pitchFamily="34" charset="0"/>
              </a:defRPr>
            </a:lvl1pPr>
          </a:lstStyle>
          <a:p>
            <a:pPr marL="0" marR="0" lvl="0" indent="0" algn="l" defTabSz="914286" rtl="0" eaLnBrk="1" fontAlgn="auto" latinLnBrk="0" hangingPunct="1">
              <a:lnSpc>
                <a:spcPct val="90000"/>
              </a:lnSpc>
              <a:spcBef>
                <a:spcPct val="0"/>
              </a:spcBef>
              <a:spcAft>
                <a:spcPts val="0"/>
              </a:spcAft>
              <a:buClrTx/>
              <a:buSzTx/>
              <a:buFontTx/>
              <a:buNone/>
              <a:tabLst/>
              <a:defRPr/>
            </a:pPr>
            <a:r>
              <a:rPr kumimoji="0" lang="fi-FI" sz="2600" b="1" i="0" u="none" strike="noStrike" kern="1200" cap="none" spc="0" normalizeH="0" baseline="0" noProof="0">
                <a:ln>
                  <a:noFill/>
                </a:ln>
                <a:solidFill>
                  <a:srgbClr val="17406D"/>
                </a:solidFill>
                <a:effectLst/>
                <a:uLnTx/>
                <a:uFillTx/>
                <a:latin typeface="Arial Black" panose="020B0604020202020204" pitchFamily="34" charset="0"/>
                <a:ea typeface="+mj-ea"/>
              </a:rPr>
              <a:t>Osallistavan tiedolla johtamisen toteutus yksiköissä </a:t>
            </a:r>
          </a:p>
        </p:txBody>
      </p:sp>
      <p:sp>
        <p:nvSpPr>
          <p:cNvPr id="7" name="Kahdeksankulmio 6">
            <a:extLst>
              <a:ext uri="{FF2B5EF4-FFF2-40B4-BE49-F238E27FC236}">
                <a16:creationId xmlns:a16="http://schemas.microsoft.com/office/drawing/2014/main" id="{2077B17D-A94D-DD1D-A821-81E5E5702D22}"/>
              </a:ext>
            </a:extLst>
          </p:cNvPr>
          <p:cNvSpPr/>
          <p:nvPr/>
        </p:nvSpPr>
        <p:spPr>
          <a:xfrm>
            <a:off x="9726562" y="4633829"/>
            <a:ext cx="143749" cy="133643"/>
          </a:xfrm>
          <a:prstGeom prst="oct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10" name="Kahdeksankulmio 9">
            <a:extLst>
              <a:ext uri="{FF2B5EF4-FFF2-40B4-BE49-F238E27FC236}">
                <a16:creationId xmlns:a16="http://schemas.microsoft.com/office/drawing/2014/main" id="{78218C3D-6DE9-EEB9-BD91-C60569672998}"/>
              </a:ext>
            </a:extLst>
          </p:cNvPr>
          <p:cNvSpPr/>
          <p:nvPr/>
        </p:nvSpPr>
        <p:spPr>
          <a:xfrm>
            <a:off x="9772824" y="1762434"/>
            <a:ext cx="140110" cy="132736"/>
          </a:xfrm>
          <a:prstGeom prst="octagon">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FFFFFF"/>
                </a:solidFill>
                <a:effectLst/>
                <a:uLnTx/>
                <a:uFillTx/>
                <a:latin typeface="Arial" panose="020B0604020202020204"/>
                <a:ea typeface="+mn-ea"/>
                <a:cs typeface="+mn-cs"/>
              </a:rPr>
              <a:t>!</a:t>
            </a:r>
            <a:endParaRPr kumimoji="0" lang="fi-FI"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Kahdeksankulmio 8">
            <a:extLst>
              <a:ext uri="{FF2B5EF4-FFF2-40B4-BE49-F238E27FC236}">
                <a16:creationId xmlns:a16="http://schemas.microsoft.com/office/drawing/2014/main" id="{FEE45672-BCF1-4E9C-8054-B55BAC00B47D}"/>
              </a:ext>
            </a:extLst>
          </p:cNvPr>
          <p:cNvSpPr/>
          <p:nvPr/>
        </p:nvSpPr>
        <p:spPr>
          <a:xfrm>
            <a:off x="8481280" y="5047523"/>
            <a:ext cx="143749" cy="133643"/>
          </a:xfrm>
          <a:prstGeom prst="oct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a:t>
            </a:r>
          </a:p>
        </p:txBody>
      </p:sp>
      <p:sp>
        <p:nvSpPr>
          <p:cNvPr id="15" name="Kahdeksankulmio 14">
            <a:extLst>
              <a:ext uri="{FF2B5EF4-FFF2-40B4-BE49-F238E27FC236}">
                <a16:creationId xmlns:a16="http://schemas.microsoft.com/office/drawing/2014/main" id="{65F42E52-F797-05CF-D302-B0687BDB6C5F}"/>
              </a:ext>
            </a:extLst>
          </p:cNvPr>
          <p:cNvSpPr/>
          <p:nvPr/>
        </p:nvSpPr>
        <p:spPr>
          <a:xfrm>
            <a:off x="8146027" y="6263132"/>
            <a:ext cx="143749" cy="133643"/>
          </a:xfrm>
          <a:prstGeom prst="oct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a:t>
            </a:r>
          </a:p>
        </p:txBody>
      </p:sp>
      <p:sp>
        <p:nvSpPr>
          <p:cNvPr id="2" name="Tekstiruutu 1">
            <a:extLst>
              <a:ext uri="{FF2B5EF4-FFF2-40B4-BE49-F238E27FC236}">
                <a16:creationId xmlns:a16="http://schemas.microsoft.com/office/drawing/2014/main" id="{0F373821-C2C9-4A5E-97B0-FE556C67367E}"/>
              </a:ext>
            </a:extLst>
          </p:cNvPr>
          <p:cNvSpPr txBox="1"/>
          <p:nvPr/>
        </p:nvSpPr>
        <p:spPr>
          <a:xfrm flipH="1">
            <a:off x="6769509" y="970452"/>
            <a:ext cx="479322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i-FI" dirty="0"/>
              <a:t>Alla olevat ovat esimerkkejä, nämä määritellään uudelleen tammikuussa 2024</a:t>
            </a:r>
          </a:p>
        </p:txBody>
      </p:sp>
    </p:spTree>
    <p:extLst>
      <p:ext uri="{BB962C8B-B14F-4D97-AF65-F5344CB8AC3E}">
        <p14:creationId xmlns:p14="http://schemas.microsoft.com/office/powerpoint/2010/main" val="257770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538E"/>
        </a:solidFill>
        <a:effectLst/>
      </p:bgPr>
    </p:bg>
    <p:spTree>
      <p:nvGrpSpPr>
        <p:cNvPr id="1" name=""/>
        <p:cNvGrpSpPr/>
        <p:nvPr/>
      </p:nvGrpSpPr>
      <p:grpSpPr>
        <a:xfrm>
          <a:off x="0" y="0"/>
          <a:ext cx="0" cy="0"/>
          <a:chOff x="0" y="0"/>
          <a:chExt cx="0" cy="0"/>
        </a:xfrm>
      </p:grpSpPr>
      <p:sp>
        <p:nvSpPr>
          <p:cNvPr id="18" name="Otsikko 1">
            <a:extLst>
              <a:ext uri="{FF2B5EF4-FFF2-40B4-BE49-F238E27FC236}">
                <a16:creationId xmlns:a16="http://schemas.microsoft.com/office/drawing/2014/main" id="{D34CC9AB-D908-712C-E0F9-A8FCD2180B13}"/>
              </a:ext>
            </a:extLst>
          </p:cNvPr>
          <p:cNvSpPr txBox="1">
            <a:spLocks/>
          </p:cNvSpPr>
          <p:nvPr/>
        </p:nvSpPr>
        <p:spPr>
          <a:xfrm>
            <a:off x="838200" y="2235200"/>
            <a:ext cx="10747917" cy="2387600"/>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0">
                <a:ln>
                  <a:noFill/>
                </a:ln>
                <a:solidFill>
                  <a:srgbClr val="FFFFFF"/>
                </a:solidFill>
                <a:effectLst/>
                <a:uLnTx/>
                <a:uFillTx/>
                <a:latin typeface="Arial Black" panose="020B0A04020102020204"/>
                <a:ea typeface="Inter" panose="02000503000000020004" pitchFamily="2" charset="0"/>
              </a:rPr>
              <a:t>Eloisan kotihoito</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6400" b="1" i="0" u="none" strike="noStrike" kern="1200" cap="none" spc="0" normalizeH="0" baseline="0" noProof="0">
                <a:ln>
                  <a:noFill/>
                </a:ln>
                <a:solidFill>
                  <a:srgbClr val="FFFFFF"/>
                </a:solidFill>
                <a:effectLst/>
                <a:uLnTx/>
                <a:uFillTx/>
                <a:latin typeface="Arial Black" panose="020B0A04020102020204"/>
                <a:ea typeface="Inter" panose="02000503000000020004" pitchFamily="2" charset="0"/>
              </a:rPr>
              <a:t>Tukimateriaali omavalvonnan jalkautukseen</a:t>
            </a:r>
          </a:p>
        </p:txBody>
      </p:sp>
    </p:spTree>
    <p:extLst>
      <p:ext uri="{BB962C8B-B14F-4D97-AF65-F5344CB8AC3E}">
        <p14:creationId xmlns:p14="http://schemas.microsoft.com/office/powerpoint/2010/main" val="255012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5EAC206-EDE8-E698-9F68-44B91DCD6E20}"/>
              </a:ext>
            </a:extLst>
          </p:cNvPr>
          <p:cNvGraphicFramePr>
            <a:graphicFrameLocks noChangeAspect="1"/>
          </p:cNvGraphicFramePr>
          <p:nvPr>
            <p:custDataLst>
              <p:tags r:id="rId1"/>
            </p:custDataLst>
            <p:extLst>
              <p:ext uri="{D42A27DB-BD31-4B8C-83A1-F6EECF244321}">
                <p14:modId xmlns:p14="http://schemas.microsoft.com/office/powerpoint/2010/main" val="1087841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D5EAC206-EDE8-E698-9F68-44B91DCD6E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Otsikko 1">
            <a:extLst>
              <a:ext uri="{FF2B5EF4-FFF2-40B4-BE49-F238E27FC236}">
                <a16:creationId xmlns:a16="http://schemas.microsoft.com/office/drawing/2014/main" id="{EA29E6C0-08AB-0A48-DE72-8A2B4E4DF8E7}"/>
              </a:ext>
            </a:extLst>
          </p:cNvPr>
          <p:cNvSpPr txBox="1">
            <a:spLocks/>
          </p:cNvSpPr>
          <p:nvPr/>
        </p:nvSpPr>
        <p:spPr>
          <a:xfrm>
            <a:off x="532428" y="678919"/>
            <a:ext cx="8803596" cy="691454"/>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srgbClr val="17406D"/>
                </a:solidFill>
                <a:effectLst/>
                <a:uLnTx/>
                <a:uFillTx/>
                <a:latin typeface="Arial Black" panose="020B0A04020102020204"/>
                <a:ea typeface="Inter" panose="02000503000000020004" pitchFamily="2" charset="0"/>
              </a:rPr>
              <a:t>Vuosikellon mukaiset* materiaalit</a:t>
            </a:r>
          </a:p>
        </p:txBody>
      </p:sp>
      <p:graphicFrame>
        <p:nvGraphicFramePr>
          <p:cNvPr id="26" name="Table 9">
            <a:extLst>
              <a:ext uri="{FF2B5EF4-FFF2-40B4-BE49-F238E27FC236}">
                <a16:creationId xmlns:a16="http://schemas.microsoft.com/office/drawing/2014/main" id="{D865C196-28EB-0984-0DBF-C2B2D4399392}"/>
              </a:ext>
            </a:extLst>
          </p:cNvPr>
          <p:cNvGraphicFramePr>
            <a:graphicFrameLocks/>
          </p:cNvGraphicFramePr>
          <p:nvPr>
            <p:extLst>
              <p:ext uri="{D42A27DB-BD31-4B8C-83A1-F6EECF244321}">
                <p14:modId xmlns:p14="http://schemas.microsoft.com/office/powerpoint/2010/main" val="48972596"/>
              </p:ext>
            </p:extLst>
          </p:nvPr>
        </p:nvGraphicFramePr>
        <p:xfrm>
          <a:off x="711788" y="3351364"/>
          <a:ext cx="6397909" cy="2743200"/>
        </p:xfrm>
        <a:graphic>
          <a:graphicData uri="http://schemas.openxmlformats.org/drawingml/2006/table">
            <a:tbl>
              <a:tblPr bandRow="1">
                <a:tableStyleId>{5C22544A-7EE6-4342-B048-85BDC9FD1C3A}</a:tableStyleId>
              </a:tblPr>
              <a:tblGrid>
                <a:gridCol w="5927763">
                  <a:extLst>
                    <a:ext uri="{9D8B030D-6E8A-4147-A177-3AD203B41FA5}">
                      <a16:colId xmlns:a16="http://schemas.microsoft.com/office/drawing/2014/main" val="1345140485"/>
                    </a:ext>
                  </a:extLst>
                </a:gridCol>
                <a:gridCol w="470146">
                  <a:extLst>
                    <a:ext uri="{9D8B030D-6E8A-4147-A177-3AD203B41FA5}">
                      <a16:colId xmlns:a16="http://schemas.microsoft.com/office/drawing/2014/main" val="2579383652"/>
                    </a:ext>
                  </a:extLst>
                </a:gridCol>
              </a:tblGrid>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noProof="0" dirty="0">
                          <a:latin typeface="Arial"/>
                          <a:cs typeface="Arial"/>
                        </a:rPr>
                        <a:t>Kotihoidon toiminta-ajatus, arvot ja periaatteet……………………………</a:t>
                      </a:r>
                      <a:endParaRPr lang="en-US"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noProof="0" dirty="0">
                          <a:latin typeface="Arial" panose="020B0604020202020204" pitchFamily="34" charset="0"/>
                          <a:cs typeface="Arial" panose="020B0604020202020204" pitchFamily="34" charset="0"/>
                        </a:rPr>
                        <a:t>13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2011898640"/>
                  </a:ext>
                </a:extLst>
              </a:tr>
              <a:tr h="457200">
                <a:tc>
                  <a:txBody>
                    <a:bodyPr/>
                    <a:lstStyle/>
                    <a:p>
                      <a:r>
                        <a:rPr lang="fi-FI" sz="1400" b="1" noProof="0" dirty="0">
                          <a:latin typeface="Arial" panose="020B0604020202020204" pitchFamily="34" charset="0"/>
                          <a:cs typeface="Arial" panose="020B0604020202020204" pitchFamily="34" charset="0"/>
                        </a:rPr>
                        <a:t>Omavalvonnan toimeenpano………………………......................................</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tc>
                  <a:txBody>
                    <a:bodyPr/>
                    <a:lstStyle/>
                    <a:p>
                      <a:r>
                        <a:rPr lang="fi-FI" sz="1400" b="1" noProof="0" dirty="0">
                          <a:latin typeface="Arial" panose="020B0604020202020204" pitchFamily="34" charset="0"/>
                          <a:cs typeface="Arial" panose="020B0604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3145557477"/>
                  </a:ext>
                </a:extLst>
              </a:tr>
              <a:tr h="457200">
                <a:tc>
                  <a:txBody>
                    <a:bodyPr/>
                    <a:lstStyle/>
                    <a:p>
                      <a:r>
                        <a:rPr lang="fi-FI" sz="1400" b="1" noProof="0" dirty="0">
                          <a:latin typeface="Arial" panose="020B0604020202020204" pitchFamily="34" charset="0"/>
                          <a:cs typeface="Arial" panose="020B0604020202020204" pitchFamily="34" charset="0"/>
                        </a:rPr>
                        <a:t>Asiakasturvallisuus…………………..………………………………………….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tc>
                  <a:txBody>
                    <a:bodyPr/>
                    <a:lstStyle/>
                    <a:p>
                      <a:r>
                        <a:rPr lang="fi-FI" sz="1400" b="1" noProof="0" dirty="0">
                          <a:latin typeface="Arial" panose="020B0604020202020204" pitchFamily="34" charset="0"/>
                          <a:cs typeface="Arial" panose="020B0604020202020204" pitchFamily="34" charset="0"/>
                        </a:rPr>
                        <a:t>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3580636162"/>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noProof="0" dirty="0">
                          <a:ea typeface="Inter" panose="02000503000000020004" pitchFamily="2" charset="0"/>
                        </a:rPr>
                        <a:t>Asiakas- ja potilastietojen käsittely ja kirjaaminen ………………………..</a:t>
                      </a:r>
                      <a:endParaRPr lang="fi-FI" sz="1400" b="1" noProof="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noProof="0" dirty="0">
                          <a:latin typeface="Arial" panose="020B0604020202020204" pitchFamily="34" charset="0"/>
                          <a:cs typeface="Arial" panose="020B0604020202020204" pitchFamily="34" charset="0"/>
                        </a:rPr>
                        <a:t>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107970381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noProof="0" dirty="0">
                          <a:latin typeface="Arial" panose="020B0604020202020204" pitchFamily="34" charset="0"/>
                          <a:cs typeface="Arial" panose="020B0604020202020204" pitchFamily="34" charset="0"/>
                        </a:rPr>
                        <a:t>Kehittämissuunnitelmat ja omavalvontasuunnitelman päivittäminen….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noProof="0" dirty="0">
                          <a:latin typeface="Arial" panose="020B0604020202020204" pitchFamily="34" charset="0"/>
                          <a:cs typeface="Arial" panose="020B0604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3621754269"/>
                  </a:ext>
                </a:extLst>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i-FI" sz="1400" b="1" i="1" noProof="0" dirty="0">
                          <a:latin typeface="Arial" panose="020B0604020202020204" pitchFamily="34" charset="0"/>
                          <a:cs typeface="Arial" panose="020B0604020202020204" pitchFamily="34" charset="0"/>
                        </a:rPr>
                        <a:t>Vaihtuvat sisällöt </a:t>
                      </a:r>
                      <a:r>
                        <a:rPr lang="fi-FI" sz="1400" b="1" i="0" noProof="0" dirty="0">
                          <a:latin typeface="Arial" panose="020B0604020202020204" pitchFamily="34" charset="0"/>
                          <a:cs typeface="Arial" panose="020B0604020202020204" pitchFamily="34" charset="0"/>
                        </a:rPr>
                        <a:t>– pohja vaihtuvan teeman käsittelylle..........................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i-FI" sz="1400" b="1" i="0" noProof="0" dirty="0">
                          <a:latin typeface="Arial" panose="020B0604020202020204" pitchFamily="34" charset="0"/>
                          <a:cs typeface="Arial" panose="020B0604020202020204" pitchFamily="34" charset="0"/>
                        </a:rPr>
                        <a:t>22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1273474999"/>
                  </a:ext>
                </a:extLst>
              </a:tr>
            </a:tbl>
          </a:graphicData>
        </a:graphic>
      </p:graphicFrame>
      <p:pic>
        <p:nvPicPr>
          <p:cNvPr id="27" name="Kuva 26">
            <a:extLst>
              <a:ext uri="{FF2B5EF4-FFF2-40B4-BE49-F238E27FC236}">
                <a16:creationId xmlns:a16="http://schemas.microsoft.com/office/drawing/2014/main" id="{483D3941-E409-37C3-BAD4-CAD1644C8B27}"/>
              </a:ext>
            </a:extLst>
          </p:cNvPr>
          <p:cNvPicPr>
            <a:picLocks noChangeAspect="1"/>
          </p:cNvPicPr>
          <p:nvPr/>
        </p:nvPicPr>
        <p:blipFill>
          <a:blip r:embed="rId6"/>
          <a:stretch>
            <a:fillRect/>
          </a:stretch>
        </p:blipFill>
        <p:spPr>
          <a:xfrm>
            <a:off x="7744566" y="3489911"/>
            <a:ext cx="3671638" cy="2466107"/>
          </a:xfrm>
          <a:prstGeom prst="rect">
            <a:avLst/>
          </a:prstGeom>
        </p:spPr>
      </p:pic>
      <p:sp>
        <p:nvSpPr>
          <p:cNvPr id="4" name="Suorakulmio 3">
            <a:extLst>
              <a:ext uri="{FF2B5EF4-FFF2-40B4-BE49-F238E27FC236}">
                <a16:creationId xmlns:a16="http://schemas.microsoft.com/office/drawing/2014/main" id="{C7287660-524A-1B1B-A423-AD4400ECD1DD}"/>
              </a:ext>
            </a:extLst>
          </p:cNvPr>
          <p:cNvSpPr/>
          <p:nvPr/>
        </p:nvSpPr>
        <p:spPr>
          <a:xfrm>
            <a:off x="109728" y="6085143"/>
            <a:ext cx="1760081" cy="691454"/>
          </a:xfrm>
          <a:prstGeom prst="rect">
            <a:avLst/>
          </a:prstGeom>
          <a:solidFill>
            <a:srgbClr val="E1ED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C1880745-B128-CC91-6888-6303F0A01D4D}"/>
              </a:ext>
            </a:extLst>
          </p:cNvPr>
          <p:cNvSpPr txBox="1"/>
          <p:nvPr/>
        </p:nvSpPr>
        <p:spPr>
          <a:xfrm>
            <a:off x="532428" y="2426456"/>
            <a:ext cx="6773345" cy="738664"/>
          </a:xfrm>
          <a:prstGeom prst="rect">
            <a:avLst/>
          </a:prstGeom>
          <a:noFill/>
        </p:spPr>
        <p:txBody>
          <a:bodyPr wrap="square" lIns="91440" tIns="45720" rIns="91440" bIns="45720" rtlCol="0" anchor="t">
            <a:spAutoFit/>
          </a:bodyPr>
          <a:lstStyle/>
          <a:p>
            <a:r>
              <a:rPr lang="fi-FI" sz="1400" dirty="0"/>
              <a:t>Vuosikellon mukaiset materiaalit -osio sivuilla 12 – 23 sisältää pohjia ja ohjeistuksia esihenkilölle omavalvonnan kuukausittaisten teemojen läpikäyntiin tiimin kanssa.</a:t>
            </a:r>
          </a:p>
          <a:p>
            <a:r>
              <a:rPr lang="fi-FI" sz="1400" dirty="0"/>
              <a:t>Teemat ja materiaalit ovat vuosikellon mukaisen kierron järjestyksessä:  </a:t>
            </a:r>
          </a:p>
        </p:txBody>
      </p:sp>
      <p:sp>
        <p:nvSpPr>
          <p:cNvPr id="5" name="Tekstiruutu 4">
            <a:extLst>
              <a:ext uri="{FF2B5EF4-FFF2-40B4-BE49-F238E27FC236}">
                <a16:creationId xmlns:a16="http://schemas.microsoft.com/office/drawing/2014/main" id="{BF8339D4-DF67-226D-C26A-993C265C42F7}"/>
              </a:ext>
            </a:extLst>
          </p:cNvPr>
          <p:cNvSpPr txBox="1"/>
          <p:nvPr/>
        </p:nvSpPr>
        <p:spPr>
          <a:xfrm>
            <a:off x="8773063" y="1419066"/>
            <a:ext cx="3122561" cy="600164"/>
          </a:xfrm>
          <a:prstGeom prst="rect">
            <a:avLst/>
          </a:prstGeom>
          <a:noFill/>
        </p:spPr>
        <p:txBody>
          <a:bodyPr wrap="square" rtlCol="0">
            <a:spAutoFit/>
          </a:bodyPr>
          <a:lstStyle/>
          <a:p>
            <a:r>
              <a:rPr lang="fi-FI" sz="1100" i="1" dirty="0"/>
              <a:t>Sivujen yläkulmasta voit löytää jonkin näistä symboleista, jotka selventävät sivun käyttötarkoitusta.  </a:t>
            </a:r>
          </a:p>
        </p:txBody>
      </p:sp>
      <p:pic>
        <p:nvPicPr>
          <p:cNvPr id="8" name="Kuva 7">
            <a:extLst>
              <a:ext uri="{FF2B5EF4-FFF2-40B4-BE49-F238E27FC236}">
                <a16:creationId xmlns:a16="http://schemas.microsoft.com/office/drawing/2014/main" id="{10CC5C9C-16F2-0066-F946-1E295DEC302D}"/>
              </a:ext>
            </a:extLst>
          </p:cNvPr>
          <p:cNvPicPr>
            <a:picLocks noChangeAspect="1"/>
          </p:cNvPicPr>
          <p:nvPr/>
        </p:nvPicPr>
        <p:blipFill>
          <a:blip r:embed="rId7"/>
          <a:stretch>
            <a:fillRect/>
          </a:stretch>
        </p:blipFill>
        <p:spPr>
          <a:xfrm>
            <a:off x="8773064" y="307060"/>
            <a:ext cx="3122561" cy="1111296"/>
          </a:xfrm>
          <a:prstGeom prst="rect">
            <a:avLst/>
          </a:prstGeom>
          <a:ln>
            <a:solidFill>
              <a:schemeClr val="tx2"/>
            </a:solidFill>
          </a:ln>
        </p:spPr>
      </p:pic>
      <p:sp>
        <p:nvSpPr>
          <p:cNvPr id="13" name="Tekstiruutu 12">
            <a:extLst>
              <a:ext uri="{FF2B5EF4-FFF2-40B4-BE49-F238E27FC236}">
                <a16:creationId xmlns:a16="http://schemas.microsoft.com/office/drawing/2014/main" id="{4B117D57-3A8C-BE92-1578-CF5031BC6C59}"/>
              </a:ext>
            </a:extLst>
          </p:cNvPr>
          <p:cNvSpPr txBox="1"/>
          <p:nvPr/>
        </p:nvSpPr>
        <p:spPr>
          <a:xfrm>
            <a:off x="532428" y="1903814"/>
            <a:ext cx="6243276" cy="2308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900" b="0" i="1" u="none" strike="noStrike" kern="1200" cap="none" spc="0" normalizeH="0" baseline="0" noProof="0" dirty="0">
                <a:ln>
                  <a:noFill/>
                </a:ln>
                <a:solidFill>
                  <a:srgbClr val="000000"/>
                </a:solidFill>
                <a:effectLst/>
                <a:uLnTx/>
                <a:uFillTx/>
                <a:latin typeface="Arial" panose="020B0604020202020204"/>
                <a:ea typeface="+mn-ea"/>
                <a:cs typeface="+mn-cs"/>
              </a:rPr>
              <a:t>*Mukana keskeisimmät teema</a:t>
            </a:r>
            <a:r>
              <a:rPr lang="fi-FI" sz="900" i="1" dirty="0">
                <a:solidFill>
                  <a:srgbClr val="000000"/>
                </a:solidFill>
                <a:latin typeface="Arial" panose="020B0604020202020204"/>
              </a:rPr>
              <a:t>sisällöt</a:t>
            </a:r>
            <a:r>
              <a:rPr kumimoji="0" lang="fi-FI" sz="900" b="0" i="1" u="none" strike="noStrike" kern="1200" cap="none" spc="0" normalizeH="0" baseline="0" noProof="0" dirty="0">
                <a:ln>
                  <a:noFill/>
                </a:ln>
                <a:solidFill>
                  <a:srgbClr val="000000"/>
                </a:solidFill>
                <a:effectLst/>
                <a:uLnTx/>
                <a:uFillTx/>
                <a:latin typeface="Arial" panose="020B0604020202020204"/>
                <a:ea typeface="+mn-ea"/>
                <a:cs typeface="+mn-cs"/>
              </a:rPr>
              <a:t>. Vuosikellossa on lisäksi muitakin omavalvonnan teemoja.</a:t>
            </a:r>
          </a:p>
        </p:txBody>
      </p:sp>
    </p:spTree>
    <p:extLst>
      <p:ext uri="{BB962C8B-B14F-4D97-AF65-F5344CB8AC3E}">
        <p14:creationId xmlns:p14="http://schemas.microsoft.com/office/powerpoint/2010/main" val="165786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503FABC-B3B9-0CA1-901B-999ECFA8AAEA}"/>
              </a:ext>
            </a:extLst>
          </p:cNvPr>
          <p:cNvGraphicFramePr>
            <a:graphicFrameLocks noGrp="1"/>
          </p:cNvGraphicFramePr>
          <p:nvPr>
            <p:extLst>
              <p:ext uri="{D42A27DB-BD31-4B8C-83A1-F6EECF244321}">
                <p14:modId xmlns:p14="http://schemas.microsoft.com/office/powerpoint/2010/main" val="2091583029"/>
              </p:ext>
            </p:extLst>
          </p:nvPr>
        </p:nvGraphicFramePr>
        <p:xfrm>
          <a:off x="423148" y="621298"/>
          <a:ext cx="11373918" cy="5450865"/>
        </p:xfrm>
        <a:graphic>
          <a:graphicData uri="http://schemas.openxmlformats.org/drawingml/2006/table">
            <a:tbl>
              <a:tblPr firstRow="1" bandRow="1">
                <a:tableStyleId>{5C22544A-7EE6-4342-B048-85BDC9FD1C3A}</a:tableStyleId>
              </a:tblPr>
              <a:tblGrid>
                <a:gridCol w="803032">
                  <a:extLst>
                    <a:ext uri="{9D8B030D-6E8A-4147-A177-3AD203B41FA5}">
                      <a16:colId xmlns:a16="http://schemas.microsoft.com/office/drawing/2014/main" val="1055603119"/>
                    </a:ext>
                  </a:extLst>
                </a:gridCol>
                <a:gridCol w="4653412">
                  <a:extLst>
                    <a:ext uri="{9D8B030D-6E8A-4147-A177-3AD203B41FA5}">
                      <a16:colId xmlns:a16="http://schemas.microsoft.com/office/drawing/2014/main" val="4152435939"/>
                    </a:ext>
                  </a:extLst>
                </a:gridCol>
                <a:gridCol w="232448">
                  <a:extLst>
                    <a:ext uri="{9D8B030D-6E8A-4147-A177-3AD203B41FA5}">
                      <a16:colId xmlns:a16="http://schemas.microsoft.com/office/drawing/2014/main" val="1242138038"/>
                    </a:ext>
                  </a:extLst>
                </a:gridCol>
                <a:gridCol w="5685026">
                  <a:extLst>
                    <a:ext uri="{9D8B030D-6E8A-4147-A177-3AD203B41FA5}">
                      <a16:colId xmlns:a16="http://schemas.microsoft.com/office/drawing/2014/main" val="1159506746"/>
                    </a:ext>
                  </a:extLst>
                </a:gridCol>
              </a:tblGrid>
              <a:tr h="687632">
                <a:tc gridSpan="4">
                  <a:txBody>
                    <a:bodyPr/>
                    <a:lstStyle/>
                    <a:p>
                      <a:pPr algn="l"/>
                      <a:r>
                        <a:rPr lang="fi-FI" sz="2000" b="1" i="0">
                          <a:solidFill>
                            <a:srgbClr val="17406D"/>
                          </a:solidFill>
                          <a:latin typeface="Arial Black" panose="020B0604020202020204" pitchFamily="34" charset="0"/>
                        </a:rPr>
                        <a:t>Teemasisältö: </a:t>
                      </a:r>
                    </a:p>
                    <a:p>
                      <a:pPr algn="l"/>
                      <a:r>
                        <a:rPr lang="fi-FI" sz="2400" b="1" i="0">
                          <a:solidFill>
                            <a:srgbClr val="17406D"/>
                          </a:solidFill>
                          <a:latin typeface="Arial Black" panose="020B0604020202020204" pitchFamily="34" charset="0"/>
                        </a:rPr>
                        <a:t>Kotihoidon toiminta-ajatus, arvot ja periaatteet</a:t>
                      </a: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2400" b="1" i="0">
                        <a:latin typeface="Arial Black" panose="020B0604020202020204" pitchFamily="34" charset="0"/>
                      </a:endParaRPr>
                    </a:p>
                  </a:txBody>
                  <a:tcPr anchor="ct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pPr algn="l"/>
                      <a:endParaRPr lang="fi-FI" sz="2400" b="1" i="0">
                        <a:latin typeface="Arial Black" panose="020B0604020202020204" pitchFamily="34" charset="0"/>
                      </a:endParaRPr>
                    </a:p>
                  </a:txBody>
                  <a:tcPr anchor="ctr">
                    <a:lnL w="12700" cap="flat" cmpd="sng" algn="ctr">
                      <a:solidFill>
                        <a:srgbClr val="E1EDF9"/>
                      </a:solidFill>
                      <a:prstDash val="solid"/>
                      <a:round/>
                      <a:headEnd type="none" w="med" len="med"/>
                      <a:tailEnd type="none" w="med" len="med"/>
                    </a:lnL>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4100585432"/>
                  </a:ext>
                </a:extLst>
              </a:tr>
              <a:tr h="811262">
                <a:tc>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gridSpan="3">
                  <a:txBody>
                    <a:bodyPr/>
                    <a:lstStyle/>
                    <a:p>
                      <a:pPr algn="l"/>
                      <a:r>
                        <a:rPr lang="fi-FI" sz="1600" i="1" dirty="0">
                          <a:solidFill>
                            <a:srgbClr val="17406D"/>
                          </a:solidFill>
                          <a:ea typeface="Inter" panose="02000503000000020004" pitchFamily="2" charset="0"/>
                        </a:rPr>
                        <a:t>Toiminta-ajatus, arvot ja periaatteet ohjaavat kotihoidon toimintaa. Kotihoidon arvopohja ja toimintaperiaatteet voidaan kiteyttää sloganiin ”</a:t>
                      </a:r>
                      <a:r>
                        <a:rPr lang="fi-FI" sz="1600" i="1" dirty="0" err="1">
                          <a:solidFill>
                            <a:srgbClr val="17406D"/>
                          </a:solidFill>
                          <a:ea typeface="Inter" panose="02000503000000020004" pitchFamily="2" charset="0"/>
                        </a:rPr>
                        <a:t>Myö</a:t>
                      </a:r>
                      <a:r>
                        <a:rPr lang="fi-FI" sz="1600" i="1" dirty="0">
                          <a:solidFill>
                            <a:srgbClr val="17406D"/>
                          </a:solidFill>
                          <a:ea typeface="Inter" panose="02000503000000020004" pitchFamily="2" charset="0"/>
                        </a:rPr>
                        <a:t> tehdään hyvä arki </a:t>
                      </a:r>
                      <a:r>
                        <a:rPr lang="fi-FI" sz="1600" i="1" dirty="0" err="1">
                          <a:solidFill>
                            <a:srgbClr val="17406D"/>
                          </a:solidFill>
                          <a:ea typeface="Inter" panose="02000503000000020004" pitchFamily="2" charset="0"/>
                        </a:rPr>
                        <a:t>yhessä</a:t>
                      </a:r>
                      <a:r>
                        <a:rPr lang="fi-FI" sz="1600" i="1" dirty="0">
                          <a:solidFill>
                            <a:srgbClr val="17406D"/>
                          </a:solidFill>
                          <a:ea typeface="Inter" panose="02000503000000020004" pitchFamily="2" charset="0"/>
                        </a:rPr>
                        <a:t>”.</a:t>
                      </a: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endParaRPr lang="fi-FI"/>
                    </a:p>
                  </a:txBody>
                  <a:tcPr/>
                </a:tc>
                <a:tc hMerge="1">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3719822880"/>
                  </a:ext>
                </a:extLst>
              </a:tr>
              <a:tr h="275053">
                <a:tc gridSpan="4">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r>
                        <a:rPr lang="fi-FI" sz="1400" b="1" i="0">
                          <a:solidFill>
                            <a:schemeClr val="bg1"/>
                          </a:solidFill>
                          <a:latin typeface="Arial" panose="020B0604020202020204" pitchFamily="34" charset="0"/>
                          <a:cs typeface="Arial" panose="020B0604020202020204" pitchFamily="34" charset="0"/>
                        </a:rPr>
                        <a:t>Käy ainakin nämä asiat läpi tiimin kanssa: </a:t>
                      </a: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2926045239"/>
                  </a:ext>
                </a:extLst>
              </a:tr>
              <a:tr h="2048803">
                <a:tc gridSpan="2">
                  <a:txBody>
                    <a:bodyPr/>
                    <a:lstStyle/>
                    <a:p>
                      <a:pPr marL="342900" indent="-342900" algn="l">
                        <a:spcBef>
                          <a:spcPts val="600"/>
                        </a:spcBef>
                        <a:buClr>
                          <a:srgbClr val="17406D"/>
                        </a:buClr>
                        <a:buFont typeface="+mj-lt"/>
                        <a:buAutoNum type="arabicPeriod"/>
                      </a:pPr>
                      <a:r>
                        <a:rPr lang="fi-FI" sz="1400" i="0">
                          <a:latin typeface="Arial" panose="020B0604020202020204" pitchFamily="34" charset="0"/>
                          <a:cs typeface="Arial" panose="020B0604020202020204" pitchFamily="34" charset="0"/>
                        </a:rPr>
                        <a:t>Kotihoito toteuttaa Eloisan missiota ja arvoja                               </a:t>
                      </a:r>
                      <a:r>
                        <a:rPr lang="fi-FI" sz="1400" i="1">
                          <a:latin typeface="Arial" panose="020B0604020202020204" pitchFamily="34" charset="0"/>
                          <a:cs typeface="Arial" panose="020B0604020202020204" pitchFamily="34" charset="0"/>
                        </a:rPr>
                        <a:t>(kuva omavalvontasuunnitelmasta)</a:t>
                      </a:r>
                    </a:p>
                    <a:p>
                      <a:pPr marL="342900" indent="-342900" algn="l">
                        <a:spcBef>
                          <a:spcPts val="600"/>
                        </a:spcBef>
                        <a:buClr>
                          <a:srgbClr val="17406D"/>
                        </a:buClr>
                        <a:buFont typeface="+mj-lt"/>
                        <a:buAutoNum type="arabicPeriod"/>
                      </a:pPr>
                      <a:r>
                        <a:rPr lang="fi-FI" sz="1400" b="0" i="0">
                          <a:latin typeface="Arial" panose="020B0604020202020204" pitchFamily="34" charset="0"/>
                          <a:cs typeface="Arial" panose="020B0604020202020204" pitchFamily="34" charset="0"/>
                        </a:rPr>
                        <a:t>Kotihoidon toiminta-ajatus                                                          </a:t>
                      </a:r>
                      <a:r>
                        <a:rPr lang="fi-FI" sz="1400" b="0" i="1">
                          <a:latin typeface="Arial" panose="020B0604020202020204" pitchFamily="34" charset="0"/>
                          <a:cs typeface="Arial" panose="020B0604020202020204" pitchFamily="34" charset="0"/>
                        </a:rPr>
                        <a:t>(sisältö omavalvontasuunnitelmasta)</a:t>
                      </a:r>
                    </a:p>
                    <a:p>
                      <a:pPr marL="342900" indent="-342900" algn="l">
                        <a:spcBef>
                          <a:spcPts val="600"/>
                        </a:spcBef>
                        <a:buClr>
                          <a:srgbClr val="17406D"/>
                        </a:buClr>
                        <a:buFont typeface="+mj-lt"/>
                        <a:buAutoNum type="arabicPeriod"/>
                      </a:pPr>
                      <a:r>
                        <a:rPr lang="fi-FI" sz="1400" b="0" i="0">
                          <a:latin typeface="Arial" panose="020B0604020202020204" pitchFamily="34" charset="0"/>
                          <a:cs typeface="Arial" panose="020B0604020202020204" pitchFamily="34" charset="0"/>
                        </a:rPr>
                        <a:t>Kotihoidon yhteiset toimintaperiaatteet                                       </a:t>
                      </a:r>
                      <a:r>
                        <a:rPr lang="fi-FI" sz="1400" b="0" i="1">
                          <a:latin typeface="Arial" panose="020B0604020202020204" pitchFamily="34" charset="0"/>
                          <a:cs typeface="Arial" panose="020B0604020202020204" pitchFamily="34" charset="0"/>
                        </a:rPr>
                        <a:t>(kuvat omavalvontasuunnitelmasta)</a:t>
                      </a:r>
                    </a:p>
                    <a:p>
                      <a:pPr marL="0" indent="0" algn="l">
                        <a:spcBef>
                          <a:spcPts val="600"/>
                        </a:spcBef>
                        <a:buClr>
                          <a:srgbClr val="17406D"/>
                        </a:buClr>
                        <a:buFont typeface="+mj-lt"/>
                        <a:buNone/>
                      </a:pPr>
                      <a:endParaRPr lang="fi-FI" sz="1400" i="0">
                        <a:latin typeface="Arial" panose="020B0604020202020204" pitchFamily="34" charset="0"/>
                        <a:cs typeface="Arial" panose="020B0604020202020204" pitchFamily="34" charset="0"/>
                      </a:endParaRPr>
                    </a:p>
                  </a:txBody>
                  <a:tcPr marL="108000" marR="90000" marT="90000" marB="46800">
                    <a:lnL w="12700" cap="flat" cmpd="sng" algn="ctr">
                      <a:solidFill>
                        <a:srgbClr val="E1EDF9"/>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indent="0" algn="l">
                        <a:buFont typeface="Arial" panose="020B0604020202020204" pitchFamily="34" charset="0"/>
                        <a:buNone/>
                      </a:pPr>
                      <a:endParaRPr lang="fi-FI" sz="1600">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TlToBr w="12700" cmpd="sng">
                      <a:noFill/>
                      <a:prstDash val="solid"/>
                    </a:lnTlToBr>
                    <a:lnBlToTr w="12700" cmpd="sng">
                      <a:noFill/>
                      <a:prstDash val="solid"/>
                    </a:lnBlToTr>
                    <a:solidFill>
                      <a:srgbClr val="F2F2F2"/>
                    </a:solidFill>
                  </a:tcPr>
                </a:tc>
                <a:tc gridSpan="2">
                  <a:txBody>
                    <a:bodyPr/>
                    <a:lstStyle/>
                    <a:p>
                      <a:pPr marL="0" indent="0" algn="l">
                        <a:spcBef>
                          <a:spcPts val="600"/>
                        </a:spcBef>
                        <a:buClr>
                          <a:srgbClr val="17406D"/>
                        </a:buClr>
                        <a:buFont typeface="+mj-lt"/>
                        <a:buNone/>
                      </a:pPr>
                      <a:endParaRPr lang="fi-FI" sz="1400" i="0">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46088119"/>
                  </a:ext>
                </a:extLst>
              </a:tr>
              <a:tr h="227143">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endParaRPr lang="fi-FI"/>
                    </a:p>
                  </a:txBody>
                  <a:tcPr/>
                </a:tc>
                <a:tc hMerge="1">
                  <a:txBody>
                    <a:bodyPr/>
                    <a:lstStyle/>
                    <a:p>
                      <a:endParaRPr lang="fi-FI"/>
                    </a:p>
                  </a:txBody>
                  <a:tcPr/>
                </a:tc>
                <a:tc hMerge="1">
                  <a:txBody>
                    <a:bodyPr/>
                    <a:lstStyle/>
                    <a:p>
                      <a:endParaRPr lang="fi-FI"/>
                    </a:p>
                  </a:txBody>
                  <a:tcPr>
                    <a:lnL w="12700" cap="flat" cmpd="sng" algn="ctr">
                      <a:solidFill>
                        <a:srgbClr val="E1EDF9"/>
                      </a:solidFill>
                      <a:prstDash val="solid"/>
                      <a:round/>
                      <a:headEnd type="none" w="med" len="med"/>
                      <a:tailEnd type="none" w="med" len="med"/>
                    </a:lnL>
                    <a:lnT w="12700" cap="flat" cmpd="sng" algn="ctr">
                      <a:solidFill>
                        <a:srgbClr val="E1EDF9"/>
                      </a:solidFill>
                      <a:prstDash val="solid"/>
                      <a:round/>
                      <a:headEnd type="none" w="med" len="med"/>
                      <a:tailEnd type="none" w="med" len="med"/>
                    </a:lnT>
                  </a:tcPr>
                </a:tc>
                <a:extLst>
                  <a:ext uri="{0D108BD9-81ED-4DB2-BD59-A6C34878D82A}">
                    <a16:rowId xmlns:a16="http://schemas.microsoft.com/office/drawing/2014/main" val="372159175"/>
                  </a:ext>
                </a:extLst>
              </a:tr>
              <a:tr h="275053">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400" b="1">
                          <a:solidFill>
                            <a:schemeClr val="bg1"/>
                          </a:solidFill>
                          <a:latin typeface="Arial" panose="020B0604020202020204" pitchFamily="34" charset="0"/>
                          <a:cs typeface="Arial" panose="020B0604020202020204" pitchFamily="34" charset="0"/>
                        </a:rPr>
                        <a:t>Lisäksi, voi olla hyvä käsitellä:</a:t>
                      </a: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984828880"/>
                  </a:ext>
                </a:extLst>
              </a:tr>
              <a:tr h="914400">
                <a:tc gridSpan="3">
                  <a:txBody>
                    <a:bodyPr/>
                    <a:lstStyle/>
                    <a:p>
                      <a:pPr marL="342900" indent="-342900" algn="l" defTabSz="914286" rtl="0" eaLnBrk="1" latinLnBrk="0" hangingPunct="1">
                        <a:spcBef>
                          <a:spcPts val="600"/>
                        </a:spcBef>
                        <a:buClr>
                          <a:srgbClr val="17406D"/>
                        </a:buClr>
                        <a:buFont typeface="+mj-lt"/>
                        <a:buAutoNum type="arabicPeriod"/>
                      </a:pPr>
                      <a:r>
                        <a:rPr lang="fi-FI" sz="1400" i="0" kern="1200" dirty="0">
                          <a:solidFill>
                            <a:schemeClr val="dk1"/>
                          </a:solidFill>
                          <a:latin typeface="Arial" panose="020B0604020202020204" pitchFamily="34" charset="0"/>
                          <a:ea typeface="+mn-ea"/>
                          <a:cs typeface="Arial" panose="020B0604020202020204" pitchFamily="34" charset="0"/>
                        </a:rPr>
                        <a:t>Arvojen näkyminen omassa toiminnassani </a:t>
                      </a:r>
                      <a:r>
                        <a:rPr lang="fi-FI" sz="1400" i="1" kern="1200" dirty="0">
                          <a:solidFill>
                            <a:schemeClr val="dk1"/>
                          </a:solidFill>
                          <a:latin typeface="Arial" panose="020B0604020202020204" pitchFamily="34" charset="0"/>
                          <a:ea typeface="+mn-ea"/>
                          <a:cs typeface="Arial" panose="020B0604020202020204" pitchFamily="34" charset="0"/>
                        </a:rPr>
                        <a:t>(työstöpohja seuraavalla sivulla) </a:t>
                      </a:r>
                    </a:p>
                  </a:txBody>
                  <a:tcPr marL="108000" marR="90000" marT="90000" marB="46800">
                    <a:lnL w="12700" cap="flat" cmpd="sng" algn="ctr">
                      <a:solidFill>
                        <a:srgbClr val="E1EDF9"/>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fi-FI"/>
                    </a:p>
                  </a:txBody>
                  <a:tcPr/>
                </a:tc>
                <a:tc hMerge="1">
                  <a:txBody>
                    <a:bodyPr/>
                    <a:lstStyle/>
                    <a:p>
                      <a:pPr marL="342900" indent="-342900" algn="l" defTabSz="914286" rtl="0" eaLnBrk="1" latinLnBrk="0" hangingPunct="1">
                        <a:spcBef>
                          <a:spcPts val="600"/>
                        </a:spcBef>
                        <a:buClr>
                          <a:srgbClr val="17406D"/>
                        </a:buClr>
                        <a:buFont typeface="+mj-lt"/>
                        <a:buAutoNum type="arabicPeriod"/>
                      </a:pPr>
                      <a:endParaRPr lang="fi-FI" sz="1400" i="1" kern="1200">
                        <a:solidFill>
                          <a:schemeClr val="dk1"/>
                        </a:solidFill>
                        <a:latin typeface="Arial" panose="020B0604020202020204" pitchFamily="34" charset="0"/>
                        <a:ea typeface="+mn-ea"/>
                        <a:cs typeface="Arial" panose="020B0604020202020204" pitchFamily="34" charset="0"/>
                      </a:endParaRPr>
                    </a:p>
                  </a:txBody>
                  <a:tcPr marL="108000" marR="90000" marT="90000" marB="46800">
                    <a:lnL w="76200" cap="flat" cmpd="sng" algn="ctr">
                      <a:solidFill>
                        <a:schemeClr val="bg1">
                          <a:lumMod val="95000"/>
                        </a:schemeClr>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lToBr w="12700" cmpd="sng">
                      <a:noFill/>
                      <a:prstDash val="solid"/>
                    </a:lnTlToBr>
                    <a:lnBlToTr w="12700" cmpd="sng">
                      <a:noFill/>
                      <a:prstDash val="solid"/>
                    </a:lnBlToTr>
                    <a:solidFill>
                      <a:srgbClr val="F2F2F2"/>
                    </a:solidFill>
                  </a:tcPr>
                </a:tc>
                <a:tc>
                  <a:txBody>
                    <a:bodyPr/>
                    <a:lstStyle/>
                    <a:p>
                      <a:pPr algn="ctr"/>
                      <a:endParaRPr lang="fi-FI" sz="1400" i="1" dirty="0">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55956018"/>
                  </a:ext>
                </a:extLst>
              </a:tr>
            </a:tbl>
          </a:graphicData>
        </a:graphic>
      </p:graphicFrame>
      <p:pic>
        <p:nvPicPr>
          <p:cNvPr id="11" name="Graphic 10" descr="Comment Important with solid fill">
            <a:extLst>
              <a:ext uri="{FF2B5EF4-FFF2-40B4-BE49-F238E27FC236}">
                <a16:creationId xmlns:a16="http://schemas.microsoft.com/office/drawing/2014/main" id="{2C9E744A-4481-0A97-9B50-83B25C3C0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934" y="1353560"/>
            <a:ext cx="824948" cy="824948"/>
          </a:xfrm>
          <a:prstGeom prst="rect">
            <a:avLst/>
          </a:prstGeom>
        </p:spPr>
      </p:pic>
      <p:sp>
        <p:nvSpPr>
          <p:cNvPr id="8" name="TextBox 7">
            <a:extLst>
              <a:ext uri="{FF2B5EF4-FFF2-40B4-BE49-F238E27FC236}">
                <a16:creationId xmlns:a16="http://schemas.microsoft.com/office/drawing/2014/main" id="{BC281E6D-595A-0714-CE9B-392DD872A7F2}"/>
              </a:ext>
            </a:extLst>
          </p:cNvPr>
          <p:cNvSpPr txBox="1"/>
          <p:nvPr/>
        </p:nvSpPr>
        <p:spPr>
          <a:xfrm>
            <a:off x="7985462" y="281263"/>
            <a:ext cx="3839818" cy="461665"/>
          </a:xfrm>
          <a:prstGeom prst="rect">
            <a:avLst/>
          </a:prstGeom>
          <a:noFill/>
        </p:spPr>
        <p:txBody>
          <a:bodyPr wrap="square">
            <a:spAutoFit/>
          </a:bodyPr>
          <a:lstStyle/>
          <a:p>
            <a:pPr algn="r">
              <a:buClr>
                <a:srgbClr val="007F00"/>
              </a:buClr>
            </a:pPr>
            <a:r>
              <a:rPr lang="fi-FI" sz="1200" i="1">
                <a:solidFill>
                  <a:srgbClr val="17406D"/>
                </a:solidFill>
                <a:latin typeface="Arial" panose="020B0604020202020204" pitchFamily="34" charset="0"/>
                <a:cs typeface="Arial" panose="020B0604020202020204" pitchFamily="34" charset="0"/>
              </a:rPr>
              <a:t>Esihenkilön suunnittelun tueksi omavalvonnan koulutuksen valmisteluun</a:t>
            </a:r>
            <a:endParaRPr lang="fi-FI" sz="1200" b="1" i="1">
              <a:solidFill>
                <a:srgbClr val="17406D"/>
              </a:solidFill>
              <a:latin typeface="Arial" panose="020B0604020202020204" pitchFamily="34" charset="0"/>
              <a:cs typeface="Arial" panose="020B0604020202020204" pitchFamily="34" charset="0"/>
            </a:endParaRPr>
          </a:p>
        </p:txBody>
      </p:sp>
      <p:pic>
        <p:nvPicPr>
          <p:cNvPr id="2" name="Kuva 1">
            <a:extLst>
              <a:ext uri="{FF2B5EF4-FFF2-40B4-BE49-F238E27FC236}">
                <a16:creationId xmlns:a16="http://schemas.microsoft.com/office/drawing/2014/main" id="{2F1B1C10-E3E9-0ABE-21BC-C3695BAC7620}"/>
              </a:ext>
            </a:extLst>
          </p:cNvPr>
          <p:cNvPicPr>
            <a:picLocks noChangeAspect="1"/>
          </p:cNvPicPr>
          <p:nvPr/>
        </p:nvPicPr>
        <p:blipFill>
          <a:blip r:embed="rId5"/>
          <a:stretch>
            <a:fillRect/>
          </a:stretch>
        </p:blipFill>
        <p:spPr>
          <a:xfrm>
            <a:off x="5571183" y="2618769"/>
            <a:ext cx="2405135" cy="1352888"/>
          </a:xfrm>
          <a:prstGeom prst="rect">
            <a:avLst/>
          </a:prstGeom>
          <a:solidFill>
            <a:srgbClr val="17406D"/>
          </a:solidFill>
          <a:ln>
            <a:solidFill>
              <a:srgbClr val="17406D"/>
            </a:solidFill>
          </a:ln>
        </p:spPr>
      </p:pic>
      <p:pic>
        <p:nvPicPr>
          <p:cNvPr id="4" name="Kuva 3">
            <a:extLst>
              <a:ext uri="{FF2B5EF4-FFF2-40B4-BE49-F238E27FC236}">
                <a16:creationId xmlns:a16="http://schemas.microsoft.com/office/drawing/2014/main" id="{B921F893-AB97-DD8C-C4DE-46F4552CEEA9}"/>
              </a:ext>
            </a:extLst>
          </p:cNvPr>
          <p:cNvPicPr>
            <a:picLocks noChangeAspect="1"/>
          </p:cNvPicPr>
          <p:nvPr/>
        </p:nvPicPr>
        <p:blipFill>
          <a:blip r:embed="rId6"/>
          <a:stretch>
            <a:fillRect/>
          </a:stretch>
        </p:blipFill>
        <p:spPr>
          <a:xfrm>
            <a:off x="9328289" y="2961605"/>
            <a:ext cx="2405134" cy="1352888"/>
          </a:xfrm>
          <a:prstGeom prst="rect">
            <a:avLst/>
          </a:prstGeom>
          <a:ln>
            <a:solidFill>
              <a:srgbClr val="17406D"/>
            </a:solidFill>
          </a:ln>
        </p:spPr>
      </p:pic>
      <p:pic>
        <p:nvPicPr>
          <p:cNvPr id="3" name="Kuva 2">
            <a:extLst>
              <a:ext uri="{FF2B5EF4-FFF2-40B4-BE49-F238E27FC236}">
                <a16:creationId xmlns:a16="http://schemas.microsoft.com/office/drawing/2014/main" id="{492F35D4-4D5B-0A79-0C37-01D012A4D34D}"/>
              </a:ext>
            </a:extLst>
          </p:cNvPr>
          <p:cNvPicPr>
            <a:picLocks noChangeAspect="1"/>
          </p:cNvPicPr>
          <p:nvPr/>
        </p:nvPicPr>
        <p:blipFill>
          <a:blip r:embed="rId7"/>
          <a:stretch>
            <a:fillRect/>
          </a:stretch>
        </p:blipFill>
        <p:spPr>
          <a:xfrm>
            <a:off x="8289532" y="2621570"/>
            <a:ext cx="2405134" cy="1352888"/>
          </a:xfrm>
          <a:prstGeom prst="rect">
            <a:avLst/>
          </a:prstGeom>
          <a:ln>
            <a:solidFill>
              <a:srgbClr val="17406D"/>
            </a:solidFill>
          </a:ln>
        </p:spPr>
      </p:pic>
      <p:sp>
        <p:nvSpPr>
          <p:cNvPr id="9" name="TextBox 9">
            <a:extLst>
              <a:ext uri="{FF2B5EF4-FFF2-40B4-BE49-F238E27FC236}">
                <a16:creationId xmlns:a16="http://schemas.microsoft.com/office/drawing/2014/main" id="{4C237D4E-861C-D38B-DCDD-FCDE0EE8112F}"/>
              </a:ext>
            </a:extLst>
          </p:cNvPr>
          <p:cNvSpPr txBox="1"/>
          <p:nvPr/>
        </p:nvSpPr>
        <p:spPr>
          <a:xfrm>
            <a:off x="5246888" y="2464880"/>
            <a:ext cx="353640" cy="307777"/>
          </a:xfrm>
          <a:prstGeom prst="rect">
            <a:avLst/>
          </a:prstGeom>
          <a:noFill/>
        </p:spPr>
        <p:txBody>
          <a:bodyPr wrap="square" rtlCol="0">
            <a:spAutoFit/>
          </a:bodyPr>
          <a:lstStyle/>
          <a:p>
            <a:r>
              <a:rPr lang="fi-FI" sz="1400">
                <a:solidFill>
                  <a:schemeClr val="tx2"/>
                </a:solidFill>
              </a:rPr>
              <a:t>2.</a:t>
            </a:r>
            <a:endParaRPr lang="fi-FI">
              <a:solidFill>
                <a:schemeClr val="tx2"/>
              </a:solidFill>
            </a:endParaRPr>
          </a:p>
        </p:txBody>
      </p:sp>
      <p:sp>
        <p:nvSpPr>
          <p:cNvPr id="7" name="TextBox 9">
            <a:extLst>
              <a:ext uri="{FF2B5EF4-FFF2-40B4-BE49-F238E27FC236}">
                <a16:creationId xmlns:a16="http://schemas.microsoft.com/office/drawing/2014/main" id="{874F4DAE-E20D-8A8D-CF5C-DA42D3D1F8E4}"/>
              </a:ext>
            </a:extLst>
          </p:cNvPr>
          <p:cNvSpPr txBox="1"/>
          <p:nvPr/>
        </p:nvSpPr>
        <p:spPr>
          <a:xfrm>
            <a:off x="8004532" y="2464880"/>
            <a:ext cx="353640" cy="307777"/>
          </a:xfrm>
          <a:prstGeom prst="rect">
            <a:avLst/>
          </a:prstGeom>
          <a:noFill/>
        </p:spPr>
        <p:txBody>
          <a:bodyPr wrap="square" rtlCol="0">
            <a:spAutoFit/>
          </a:bodyPr>
          <a:lstStyle/>
          <a:p>
            <a:r>
              <a:rPr lang="fi-FI" sz="1400">
                <a:solidFill>
                  <a:schemeClr val="tx2"/>
                </a:solidFill>
              </a:rPr>
              <a:t>3.</a:t>
            </a:r>
            <a:endParaRPr lang="fi-FI">
              <a:solidFill>
                <a:schemeClr val="tx2"/>
              </a:solidFill>
            </a:endParaRPr>
          </a:p>
        </p:txBody>
      </p:sp>
      <p:graphicFrame>
        <p:nvGraphicFramePr>
          <p:cNvPr id="25" name="Table 33">
            <a:extLst>
              <a:ext uri="{FF2B5EF4-FFF2-40B4-BE49-F238E27FC236}">
                <a16:creationId xmlns:a16="http://schemas.microsoft.com/office/drawing/2014/main" id="{57F6125B-AF86-619E-5CDF-E198251402F2}"/>
              </a:ext>
            </a:extLst>
          </p:cNvPr>
          <p:cNvGraphicFramePr>
            <a:graphicFrameLocks noGrp="1"/>
          </p:cNvGraphicFramePr>
          <p:nvPr>
            <p:extLst>
              <p:ext uri="{D42A27DB-BD31-4B8C-83A1-F6EECF244321}">
                <p14:modId xmlns:p14="http://schemas.microsoft.com/office/powerpoint/2010/main" val="566750064"/>
              </p:ext>
            </p:extLst>
          </p:nvPr>
        </p:nvGraphicFramePr>
        <p:xfrm>
          <a:off x="451408" y="278609"/>
          <a:ext cx="4241262" cy="270960"/>
        </p:xfrm>
        <a:graphic>
          <a:graphicData uri="http://schemas.openxmlformats.org/drawingml/2006/table">
            <a:tbl>
              <a:tblPr firstRow="1" bandRow="1">
                <a:tableStyleId>{B301B821-A1FF-4177-AEE7-76D212191A09}</a:tableStyleId>
              </a:tblPr>
              <a:tblGrid>
                <a:gridCol w="706877">
                  <a:extLst>
                    <a:ext uri="{9D8B030D-6E8A-4147-A177-3AD203B41FA5}">
                      <a16:colId xmlns:a16="http://schemas.microsoft.com/office/drawing/2014/main" val="2503981064"/>
                    </a:ext>
                  </a:extLst>
                </a:gridCol>
                <a:gridCol w="706877">
                  <a:extLst>
                    <a:ext uri="{9D8B030D-6E8A-4147-A177-3AD203B41FA5}">
                      <a16:colId xmlns:a16="http://schemas.microsoft.com/office/drawing/2014/main" val="3677331876"/>
                    </a:ext>
                  </a:extLst>
                </a:gridCol>
                <a:gridCol w="706877">
                  <a:extLst>
                    <a:ext uri="{9D8B030D-6E8A-4147-A177-3AD203B41FA5}">
                      <a16:colId xmlns:a16="http://schemas.microsoft.com/office/drawing/2014/main" val="1262963123"/>
                    </a:ext>
                  </a:extLst>
                </a:gridCol>
                <a:gridCol w="706877">
                  <a:extLst>
                    <a:ext uri="{9D8B030D-6E8A-4147-A177-3AD203B41FA5}">
                      <a16:colId xmlns:a16="http://schemas.microsoft.com/office/drawing/2014/main" val="1134372583"/>
                    </a:ext>
                  </a:extLst>
                </a:gridCol>
                <a:gridCol w="706877">
                  <a:extLst>
                    <a:ext uri="{9D8B030D-6E8A-4147-A177-3AD203B41FA5}">
                      <a16:colId xmlns:a16="http://schemas.microsoft.com/office/drawing/2014/main" val="3988375325"/>
                    </a:ext>
                  </a:extLst>
                </a:gridCol>
                <a:gridCol w="706877">
                  <a:extLst>
                    <a:ext uri="{9D8B030D-6E8A-4147-A177-3AD203B41FA5}">
                      <a16:colId xmlns:a16="http://schemas.microsoft.com/office/drawing/2014/main" val="1457639207"/>
                    </a:ext>
                  </a:extLst>
                </a:gridCol>
              </a:tblGrid>
              <a:tr h="244942">
                <a:tc>
                  <a:txBody>
                    <a:bodyPr/>
                    <a:lstStyle/>
                    <a:p>
                      <a:pPr algn="ctr"/>
                      <a:r>
                        <a:rPr lang="fi-FI" sz="700" dirty="0"/>
                        <a:t>Toiminta-ajatus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a:txBody>
                    <a:bodyPr/>
                    <a:lstStyle/>
                    <a:p>
                      <a:pPr algn="ctr"/>
                      <a:r>
                        <a:rPr lang="fi-FI" sz="700" dirty="0"/>
                        <a:t>Omavalvonnan toimeenpano</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Asiakas-turvallisuus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Tietojen kirjaaminen </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Kehittäminen</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Vaihtuvat sisällöt</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5124335"/>
                  </a:ext>
                </a:extLst>
              </a:tr>
            </a:tbl>
          </a:graphicData>
        </a:graphic>
      </p:graphicFrame>
    </p:spTree>
    <p:extLst>
      <p:ext uri="{BB962C8B-B14F-4D97-AF65-F5344CB8AC3E}">
        <p14:creationId xmlns:p14="http://schemas.microsoft.com/office/powerpoint/2010/main" val="1915563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59E39A2-9808-BE36-AD1B-2540DF6F62E3}"/>
              </a:ext>
            </a:extLst>
          </p:cNvPr>
          <p:cNvSpPr>
            <a:spLocks noGrp="1"/>
          </p:cNvSpPr>
          <p:nvPr>
            <p:ph type="title"/>
          </p:nvPr>
        </p:nvSpPr>
        <p:spPr>
          <a:xfrm>
            <a:off x="451413" y="694668"/>
            <a:ext cx="11289174" cy="868004"/>
          </a:xfrm>
        </p:spPr>
        <p:txBody>
          <a:bodyPr vert="horz">
            <a:normAutofit/>
          </a:bodyPr>
          <a:lstStyle/>
          <a:p>
            <a:r>
              <a:rPr lang="fi-FI">
                <a:solidFill>
                  <a:srgbClr val="17406D"/>
                </a:solidFill>
                <a:latin typeface="+mj-lt"/>
                <a:ea typeface="Inter" panose="02000503000000020004" pitchFamily="2" charset="0"/>
              </a:rPr>
              <a:t>Arvojen näkyminen omassa / tiimimme toiminnassani</a:t>
            </a:r>
            <a:endParaRPr lang="en-FI">
              <a:solidFill>
                <a:srgbClr val="17406D"/>
              </a:solidFill>
            </a:endParaRPr>
          </a:p>
        </p:txBody>
      </p:sp>
      <p:sp>
        <p:nvSpPr>
          <p:cNvPr id="2" name="TextBox 1">
            <a:extLst>
              <a:ext uri="{FF2B5EF4-FFF2-40B4-BE49-F238E27FC236}">
                <a16:creationId xmlns:a16="http://schemas.microsoft.com/office/drawing/2014/main" id="{B85E36EF-5E83-DDB1-45A1-F35D0A019879}"/>
              </a:ext>
            </a:extLst>
          </p:cNvPr>
          <p:cNvSpPr txBox="1"/>
          <p:nvPr/>
        </p:nvSpPr>
        <p:spPr>
          <a:xfrm>
            <a:off x="4058289" y="1707771"/>
            <a:ext cx="7682296" cy="775011"/>
          </a:xfrm>
          <a:prstGeom prst="rect">
            <a:avLst/>
          </a:prstGeom>
          <a:solidFill>
            <a:schemeClr val="bg1"/>
          </a:solidFill>
          <a:ln w="19050">
            <a:solidFill>
              <a:schemeClr val="tx2">
                <a:lumMod val="40000"/>
                <a:lumOff val="6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a:ea typeface="Inter" panose="02000503000000020004" pitchFamily="2" charset="0"/>
              </a:rPr>
              <a:t>[kirjoita tähän esimerkkejä, miten toteutat kyseistä arvoa arjessa]</a:t>
            </a:r>
          </a:p>
        </p:txBody>
      </p:sp>
      <p:sp>
        <p:nvSpPr>
          <p:cNvPr id="8" name="TextBox 7">
            <a:extLst>
              <a:ext uri="{FF2B5EF4-FFF2-40B4-BE49-F238E27FC236}">
                <a16:creationId xmlns:a16="http://schemas.microsoft.com/office/drawing/2014/main" id="{A3D27504-415A-C274-3DE5-30C9D2C2C2E2}"/>
              </a:ext>
            </a:extLst>
          </p:cNvPr>
          <p:cNvSpPr txBox="1"/>
          <p:nvPr/>
        </p:nvSpPr>
        <p:spPr>
          <a:xfrm>
            <a:off x="3309255" y="2572087"/>
            <a:ext cx="8431330" cy="775011"/>
          </a:xfrm>
          <a:prstGeom prst="rect">
            <a:avLst/>
          </a:prstGeom>
          <a:solidFill>
            <a:schemeClr val="bg1"/>
          </a:solidFill>
          <a:ln w="19050">
            <a:solidFill>
              <a:schemeClr val="tx2">
                <a:lumMod val="40000"/>
                <a:lumOff val="6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a:ea typeface="Inter" panose="02000503000000020004" pitchFamily="2" charset="0"/>
              </a:rPr>
              <a:t>[kirjoita tähän esimerkkejä, miten toteutat kyseistä arvoa arjessa]</a:t>
            </a:r>
          </a:p>
        </p:txBody>
      </p:sp>
      <p:sp>
        <p:nvSpPr>
          <p:cNvPr id="10" name="TextBox 9">
            <a:extLst>
              <a:ext uri="{FF2B5EF4-FFF2-40B4-BE49-F238E27FC236}">
                <a16:creationId xmlns:a16="http://schemas.microsoft.com/office/drawing/2014/main" id="{D60A69A8-E188-F8F8-1D0B-76AF3B583195}"/>
              </a:ext>
            </a:extLst>
          </p:cNvPr>
          <p:cNvSpPr txBox="1"/>
          <p:nvPr/>
        </p:nvSpPr>
        <p:spPr>
          <a:xfrm>
            <a:off x="4335691" y="3436403"/>
            <a:ext cx="7404894" cy="775011"/>
          </a:xfrm>
          <a:prstGeom prst="rect">
            <a:avLst/>
          </a:prstGeom>
          <a:solidFill>
            <a:schemeClr val="bg1"/>
          </a:solidFill>
          <a:ln w="19050">
            <a:solidFill>
              <a:schemeClr val="tx2">
                <a:lumMod val="40000"/>
                <a:lumOff val="6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a:ea typeface="Inter" panose="02000503000000020004" pitchFamily="2" charset="0"/>
              </a:rPr>
              <a:t>[kirjoita tähän esimerkkejä, miten toteutat kyseistä arvoa arjessa]</a:t>
            </a:r>
          </a:p>
        </p:txBody>
      </p:sp>
      <p:sp>
        <p:nvSpPr>
          <p:cNvPr id="12" name="TextBox 11">
            <a:extLst>
              <a:ext uri="{FF2B5EF4-FFF2-40B4-BE49-F238E27FC236}">
                <a16:creationId xmlns:a16="http://schemas.microsoft.com/office/drawing/2014/main" id="{1CA5D1D0-1C7A-63B1-BE15-07482DCC1069}"/>
              </a:ext>
            </a:extLst>
          </p:cNvPr>
          <p:cNvSpPr txBox="1"/>
          <p:nvPr/>
        </p:nvSpPr>
        <p:spPr>
          <a:xfrm>
            <a:off x="2434620" y="4300719"/>
            <a:ext cx="9305965" cy="775011"/>
          </a:xfrm>
          <a:prstGeom prst="rect">
            <a:avLst/>
          </a:prstGeom>
          <a:solidFill>
            <a:schemeClr val="bg1"/>
          </a:solidFill>
          <a:ln w="19050">
            <a:solidFill>
              <a:schemeClr val="tx2">
                <a:lumMod val="40000"/>
                <a:lumOff val="6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a:ea typeface="Inter" panose="02000503000000020004" pitchFamily="2" charset="0"/>
              </a:rPr>
              <a:t>[kirjoita tähän esimerkkejä, miten toteutat kyseistä arvoa arjessa]</a:t>
            </a:r>
          </a:p>
        </p:txBody>
      </p:sp>
      <p:sp>
        <p:nvSpPr>
          <p:cNvPr id="16" name="TextBox 15">
            <a:extLst>
              <a:ext uri="{FF2B5EF4-FFF2-40B4-BE49-F238E27FC236}">
                <a16:creationId xmlns:a16="http://schemas.microsoft.com/office/drawing/2014/main" id="{80F108A7-ECA9-54BC-2FA1-7D2E033257B3}"/>
              </a:ext>
            </a:extLst>
          </p:cNvPr>
          <p:cNvSpPr txBox="1"/>
          <p:nvPr/>
        </p:nvSpPr>
        <p:spPr>
          <a:xfrm>
            <a:off x="3309255" y="5165034"/>
            <a:ext cx="8431330" cy="775011"/>
          </a:xfrm>
          <a:prstGeom prst="rect">
            <a:avLst/>
          </a:prstGeom>
          <a:solidFill>
            <a:schemeClr val="bg1"/>
          </a:solidFill>
          <a:ln w="19050">
            <a:solidFill>
              <a:schemeClr val="tx2">
                <a:lumMod val="40000"/>
                <a:lumOff val="6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a:ea typeface="Inter" panose="02000503000000020004" pitchFamily="2" charset="0"/>
              </a:rPr>
              <a:t>[kirjoita tähän esimerkkejä, miten toteutat kyseistä arvoa arjessa]</a:t>
            </a:r>
          </a:p>
        </p:txBody>
      </p:sp>
      <p:sp>
        <p:nvSpPr>
          <p:cNvPr id="15" name="Rectangle 14">
            <a:extLst>
              <a:ext uri="{FF2B5EF4-FFF2-40B4-BE49-F238E27FC236}">
                <a16:creationId xmlns:a16="http://schemas.microsoft.com/office/drawing/2014/main" id="{42AF2371-DF05-09E4-E611-9FB23F2A1930}"/>
              </a:ext>
            </a:extLst>
          </p:cNvPr>
          <p:cNvSpPr/>
          <p:nvPr/>
        </p:nvSpPr>
        <p:spPr>
          <a:xfrm>
            <a:off x="451408" y="1707770"/>
            <a:ext cx="3514413" cy="7750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YHDENVERTAISUUS</a:t>
            </a:r>
            <a:endParaRPr lang="en-FI"/>
          </a:p>
        </p:txBody>
      </p:sp>
      <p:sp>
        <p:nvSpPr>
          <p:cNvPr id="18" name="Rectangle 17">
            <a:extLst>
              <a:ext uri="{FF2B5EF4-FFF2-40B4-BE49-F238E27FC236}">
                <a16:creationId xmlns:a16="http://schemas.microsoft.com/office/drawing/2014/main" id="{8C4E0705-508D-E455-B1F7-77EC990C7160}"/>
              </a:ext>
            </a:extLst>
          </p:cNvPr>
          <p:cNvSpPr/>
          <p:nvPr/>
        </p:nvSpPr>
        <p:spPr>
          <a:xfrm>
            <a:off x="451408" y="2572086"/>
            <a:ext cx="2783525" cy="7750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VAIKUTTAVUUS</a:t>
            </a:r>
            <a:endParaRPr lang="en-FI"/>
          </a:p>
        </p:txBody>
      </p:sp>
      <p:sp>
        <p:nvSpPr>
          <p:cNvPr id="19" name="Rectangle 18">
            <a:extLst>
              <a:ext uri="{FF2B5EF4-FFF2-40B4-BE49-F238E27FC236}">
                <a16:creationId xmlns:a16="http://schemas.microsoft.com/office/drawing/2014/main" id="{CDD4C80D-2B4C-A29B-6111-4B49498BA0EC}"/>
              </a:ext>
            </a:extLst>
          </p:cNvPr>
          <p:cNvSpPr/>
          <p:nvPr/>
        </p:nvSpPr>
        <p:spPr>
          <a:xfrm>
            <a:off x="451409" y="3436402"/>
            <a:ext cx="3799426" cy="7750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ASIAKASLÄHTÖISYYS</a:t>
            </a:r>
            <a:endParaRPr lang="en-FI"/>
          </a:p>
        </p:txBody>
      </p:sp>
      <p:sp>
        <p:nvSpPr>
          <p:cNvPr id="21" name="Rectangle 20">
            <a:extLst>
              <a:ext uri="{FF2B5EF4-FFF2-40B4-BE49-F238E27FC236}">
                <a16:creationId xmlns:a16="http://schemas.microsoft.com/office/drawing/2014/main" id="{81F03EDB-2220-CF8D-5F8C-C978C329A3E8}"/>
              </a:ext>
            </a:extLst>
          </p:cNvPr>
          <p:cNvSpPr/>
          <p:nvPr/>
        </p:nvSpPr>
        <p:spPr>
          <a:xfrm>
            <a:off x="451409" y="4300718"/>
            <a:ext cx="1892094" cy="7750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ROHKEUS</a:t>
            </a:r>
            <a:endParaRPr lang="en-FI"/>
          </a:p>
        </p:txBody>
      </p:sp>
      <p:sp>
        <p:nvSpPr>
          <p:cNvPr id="22" name="Rectangle 21">
            <a:extLst>
              <a:ext uri="{FF2B5EF4-FFF2-40B4-BE49-F238E27FC236}">
                <a16:creationId xmlns:a16="http://schemas.microsoft.com/office/drawing/2014/main" id="{0967CD52-A719-1716-3EA2-CBCFA8DADBD0}"/>
              </a:ext>
            </a:extLst>
          </p:cNvPr>
          <p:cNvSpPr/>
          <p:nvPr/>
        </p:nvSpPr>
        <p:spPr>
          <a:xfrm>
            <a:off x="451408" y="5165034"/>
            <a:ext cx="2783525" cy="7750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TURVALLISUUS</a:t>
            </a:r>
            <a:endParaRPr lang="en-FI"/>
          </a:p>
        </p:txBody>
      </p:sp>
      <p:sp>
        <p:nvSpPr>
          <p:cNvPr id="23" name="Title 12">
            <a:extLst>
              <a:ext uri="{FF2B5EF4-FFF2-40B4-BE49-F238E27FC236}">
                <a16:creationId xmlns:a16="http://schemas.microsoft.com/office/drawing/2014/main" id="{46965092-D9E4-1BF9-BDE8-F4275471B549}"/>
              </a:ext>
            </a:extLst>
          </p:cNvPr>
          <p:cNvSpPr txBox="1">
            <a:spLocks/>
          </p:cNvSpPr>
          <p:nvPr/>
        </p:nvSpPr>
        <p:spPr>
          <a:xfrm>
            <a:off x="451411" y="381025"/>
            <a:ext cx="11289174" cy="741281"/>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r>
              <a:rPr lang="fi-FI" sz="1600">
                <a:solidFill>
                  <a:srgbClr val="17406D"/>
                </a:solidFill>
                <a:latin typeface="+mn-lt"/>
                <a:ea typeface="Inter" panose="02000503000000020004" pitchFamily="2" charset="0"/>
              </a:rPr>
              <a:t>Toimintaperiaatteet ja käytännöt</a:t>
            </a:r>
            <a:endParaRPr lang="en-FI" sz="1600">
              <a:solidFill>
                <a:srgbClr val="17406D"/>
              </a:solidFill>
              <a:latin typeface="+mn-lt"/>
            </a:endParaRPr>
          </a:p>
        </p:txBody>
      </p:sp>
      <p:pic>
        <p:nvPicPr>
          <p:cNvPr id="3" name="Graphic 2" descr="Clipboard with solid fill">
            <a:extLst>
              <a:ext uri="{FF2B5EF4-FFF2-40B4-BE49-F238E27FC236}">
                <a16:creationId xmlns:a16="http://schemas.microsoft.com/office/drawing/2014/main" id="{2DBC38AC-55B8-D20C-3571-5E7B924925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5350" y="275882"/>
            <a:ext cx="667219" cy="667219"/>
          </a:xfrm>
          <a:prstGeom prst="rect">
            <a:avLst/>
          </a:prstGeom>
        </p:spPr>
      </p:pic>
      <p:sp>
        <p:nvSpPr>
          <p:cNvPr id="4" name="Suorakulmio 3">
            <a:extLst>
              <a:ext uri="{FF2B5EF4-FFF2-40B4-BE49-F238E27FC236}">
                <a16:creationId xmlns:a16="http://schemas.microsoft.com/office/drawing/2014/main" id="{14C9C0C7-625E-8F30-FFE4-BA691C9670C0}"/>
              </a:ext>
            </a:extLst>
          </p:cNvPr>
          <p:cNvSpPr/>
          <p:nvPr/>
        </p:nvSpPr>
        <p:spPr>
          <a:xfrm>
            <a:off x="109728" y="6085143"/>
            <a:ext cx="1760081" cy="691454"/>
          </a:xfrm>
          <a:prstGeom prst="rect">
            <a:avLst/>
          </a:prstGeom>
          <a:solidFill>
            <a:srgbClr val="E1ED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5" name="Table 33">
            <a:extLst>
              <a:ext uri="{FF2B5EF4-FFF2-40B4-BE49-F238E27FC236}">
                <a16:creationId xmlns:a16="http://schemas.microsoft.com/office/drawing/2014/main" id="{A8C1414A-0706-8E9B-D663-B67BB6CFE711}"/>
              </a:ext>
            </a:extLst>
          </p:cNvPr>
          <p:cNvGraphicFramePr>
            <a:graphicFrameLocks noGrp="1"/>
          </p:cNvGraphicFramePr>
          <p:nvPr>
            <p:extLst>
              <p:ext uri="{D42A27DB-BD31-4B8C-83A1-F6EECF244321}">
                <p14:modId xmlns:p14="http://schemas.microsoft.com/office/powerpoint/2010/main" val="634855441"/>
              </p:ext>
            </p:extLst>
          </p:nvPr>
        </p:nvGraphicFramePr>
        <p:xfrm>
          <a:off x="451408" y="278609"/>
          <a:ext cx="4241262" cy="270960"/>
        </p:xfrm>
        <a:graphic>
          <a:graphicData uri="http://schemas.openxmlformats.org/drawingml/2006/table">
            <a:tbl>
              <a:tblPr firstRow="1" bandRow="1">
                <a:tableStyleId>{B301B821-A1FF-4177-AEE7-76D212191A09}</a:tableStyleId>
              </a:tblPr>
              <a:tblGrid>
                <a:gridCol w="706877">
                  <a:extLst>
                    <a:ext uri="{9D8B030D-6E8A-4147-A177-3AD203B41FA5}">
                      <a16:colId xmlns:a16="http://schemas.microsoft.com/office/drawing/2014/main" val="2503981064"/>
                    </a:ext>
                  </a:extLst>
                </a:gridCol>
                <a:gridCol w="706877">
                  <a:extLst>
                    <a:ext uri="{9D8B030D-6E8A-4147-A177-3AD203B41FA5}">
                      <a16:colId xmlns:a16="http://schemas.microsoft.com/office/drawing/2014/main" val="3677331876"/>
                    </a:ext>
                  </a:extLst>
                </a:gridCol>
                <a:gridCol w="706877">
                  <a:extLst>
                    <a:ext uri="{9D8B030D-6E8A-4147-A177-3AD203B41FA5}">
                      <a16:colId xmlns:a16="http://schemas.microsoft.com/office/drawing/2014/main" val="1262963123"/>
                    </a:ext>
                  </a:extLst>
                </a:gridCol>
                <a:gridCol w="706877">
                  <a:extLst>
                    <a:ext uri="{9D8B030D-6E8A-4147-A177-3AD203B41FA5}">
                      <a16:colId xmlns:a16="http://schemas.microsoft.com/office/drawing/2014/main" val="1134372583"/>
                    </a:ext>
                  </a:extLst>
                </a:gridCol>
                <a:gridCol w="706877">
                  <a:extLst>
                    <a:ext uri="{9D8B030D-6E8A-4147-A177-3AD203B41FA5}">
                      <a16:colId xmlns:a16="http://schemas.microsoft.com/office/drawing/2014/main" val="3988375325"/>
                    </a:ext>
                  </a:extLst>
                </a:gridCol>
                <a:gridCol w="706877">
                  <a:extLst>
                    <a:ext uri="{9D8B030D-6E8A-4147-A177-3AD203B41FA5}">
                      <a16:colId xmlns:a16="http://schemas.microsoft.com/office/drawing/2014/main" val="1457639207"/>
                    </a:ext>
                  </a:extLst>
                </a:gridCol>
              </a:tblGrid>
              <a:tr h="244942">
                <a:tc>
                  <a:txBody>
                    <a:bodyPr/>
                    <a:lstStyle/>
                    <a:p>
                      <a:pPr algn="ctr"/>
                      <a:r>
                        <a:rPr lang="fi-FI" sz="700" dirty="0"/>
                        <a:t>Toiminta-ajatus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a:txBody>
                    <a:bodyPr/>
                    <a:lstStyle/>
                    <a:p>
                      <a:pPr algn="ctr"/>
                      <a:r>
                        <a:rPr lang="fi-FI" sz="700" dirty="0"/>
                        <a:t>Omavalvonnan toimeenpano</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Asiakas-turvallisuus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Tietojen kirjaaminen </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Kehittäminen</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Vaihtuvat sisällöt</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5124335"/>
                  </a:ext>
                </a:extLst>
              </a:tr>
            </a:tbl>
          </a:graphicData>
        </a:graphic>
      </p:graphicFrame>
    </p:spTree>
    <p:extLst>
      <p:ext uri="{BB962C8B-B14F-4D97-AF65-F5344CB8AC3E}">
        <p14:creationId xmlns:p14="http://schemas.microsoft.com/office/powerpoint/2010/main" val="284564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503FABC-B3B9-0CA1-901B-999ECFA8AAEA}"/>
              </a:ext>
            </a:extLst>
          </p:cNvPr>
          <p:cNvGraphicFramePr>
            <a:graphicFrameLocks noGrp="1"/>
          </p:cNvGraphicFramePr>
          <p:nvPr>
            <p:extLst>
              <p:ext uri="{D42A27DB-BD31-4B8C-83A1-F6EECF244321}">
                <p14:modId xmlns:p14="http://schemas.microsoft.com/office/powerpoint/2010/main" val="2843698121"/>
              </p:ext>
            </p:extLst>
          </p:nvPr>
        </p:nvGraphicFramePr>
        <p:xfrm>
          <a:off x="423148" y="621299"/>
          <a:ext cx="11373918" cy="5965898"/>
        </p:xfrm>
        <a:graphic>
          <a:graphicData uri="http://schemas.openxmlformats.org/drawingml/2006/table">
            <a:tbl>
              <a:tblPr firstRow="1" bandRow="1">
                <a:tableStyleId>{5C22544A-7EE6-4342-B048-85BDC9FD1C3A}</a:tableStyleId>
              </a:tblPr>
              <a:tblGrid>
                <a:gridCol w="803032">
                  <a:extLst>
                    <a:ext uri="{9D8B030D-6E8A-4147-A177-3AD203B41FA5}">
                      <a16:colId xmlns:a16="http://schemas.microsoft.com/office/drawing/2014/main" val="1055603119"/>
                    </a:ext>
                  </a:extLst>
                </a:gridCol>
                <a:gridCol w="4885860">
                  <a:extLst>
                    <a:ext uri="{9D8B030D-6E8A-4147-A177-3AD203B41FA5}">
                      <a16:colId xmlns:a16="http://schemas.microsoft.com/office/drawing/2014/main" val="4152435939"/>
                    </a:ext>
                  </a:extLst>
                </a:gridCol>
                <a:gridCol w="148056">
                  <a:extLst>
                    <a:ext uri="{9D8B030D-6E8A-4147-A177-3AD203B41FA5}">
                      <a16:colId xmlns:a16="http://schemas.microsoft.com/office/drawing/2014/main" val="1159506746"/>
                    </a:ext>
                  </a:extLst>
                </a:gridCol>
                <a:gridCol w="5536970">
                  <a:extLst>
                    <a:ext uri="{9D8B030D-6E8A-4147-A177-3AD203B41FA5}">
                      <a16:colId xmlns:a16="http://schemas.microsoft.com/office/drawing/2014/main" val="938687460"/>
                    </a:ext>
                  </a:extLst>
                </a:gridCol>
              </a:tblGrid>
              <a:tr h="781428">
                <a:tc gridSpan="4">
                  <a:txBody>
                    <a:bodyPr/>
                    <a:lstStyle/>
                    <a:p>
                      <a:pPr algn="l"/>
                      <a:r>
                        <a:rPr lang="fi-FI" sz="2000" b="1" i="0">
                          <a:solidFill>
                            <a:srgbClr val="17406D"/>
                          </a:solidFill>
                          <a:latin typeface="Arial Black" panose="020B0604020202020204" pitchFamily="34" charset="0"/>
                        </a:rPr>
                        <a:t>Teemasisältö: </a:t>
                      </a:r>
                    </a:p>
                    <a:p>
                      <a:pPr algn="l"/>
                      <a:r>
                        <a:rPr lang="fi-FI" sz="2400" b="1" i="0">
                          <a:solidFill>
                            <a:srgbClr val="17406D"/>
                          </a:solidFill>
                          <a:latin typeface="Arial Black" panose="020B0604020202020204" pitchFamily="34" charset="0"/>
                        </a:rPr>
                        <a:t>Omavalvonnan toimeenpano </a:t>
                      </a: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2400" b="1" i="0">
                        <a:latin typeface="Arial Black" panose="020B0604020202020204" pitchFamily="34" charset="0"/>
                      </a:endParaRPr>
                    </a:p>
                  </a:txBody>
                  <a:tcPr anchor="ct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algn="l"/>
                      <a:endParaRPr lang="fi-FI" sz="2400" b="1" i="0">
                        <a:latin typeface="Arial Black" panose="020B0604020202020204" pitchFamily="34" charset="0"/>
                      </a:endParaRPr>
                    </a:p>
                  </a:txBody>
                  <a:tcPr anchor="ctr">
                    <a:lnL w="12700" cap="flat" cmpd="sng" algn="ctr">
                      <a:solidFill>
                        <a:srgbClr val="E1EDF9"/>
                      </a:solidFill>
                      <a:prstDash val="solid"/>
                      <a:round/>
                      <a:headEnd type="none" w="med" len="med"/>
                      <a:tailEnd type="none" w="med" len="med"/>
                    </a:lnL>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algn="l"/>
                      <a:endParaRPr lang="fi-FI" sz="2400" b="1" i="0">
                        <a:latin typeface="Arial Black"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4100585432"/>
                  </a:ext>
                </a:extLst>
              </a:tr>
              <a:tr h="810288">
                <a:tc>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gridSpan="3">
                  <a:txBody>
                    <a:bodyPr/>
                    <a:lstStyle/>
                    <a:p>
                      <a:pPr algn="l"/>
                      <a:r>
                        <a:rPr lang="fi-FI" sz="1600" i="1">
                          <a:solidFill>
                            <a:srgbClr val="17406D"/>
                          </a:solidFill>
                          <a:ea typeface="Inter" panose="02000503000000020004" pitchFamily="2" charset="0"/>
                        </a:rPr>
                        <a:t>Asiakas- ja potilasturvallisuutta vaarantavien riskien tunnistaminen on omavalvonnan lähtökohta. </a:t>
                      </a:r>
                    </a:p>
                    <a:p>
                      <a:pPr algn="l"/>
                      <a:r>
                        <a:rPr lang="fi-FI" sz="1600" i="1">
                          <a:solidFill>
                            <a:srgbClr val="17406D"/>
                          </a:solidFill>
                          <a:latin typeface="Arial" panose="020B0604020202020204" pitchFamily="34" charset="0"/>
                          <a:cs typeface="Arial" panose="020B0604020202020204" pitchFamily="34" charset="0"/>
                        </a:rPr>
                        <a:t>Riskienhallinta vaatii sitoutumista ja aktiivisia toimia koko henkilökunnalta. </a:t>
                      </a: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3719822880"/>
                  </a:ext>
                </a:extLst>
              </a:tr>
              <a:tr h="312571">
                <a:tc gridSpan="4">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r>
                        <a:rPr lang="fi-FI" sz="1400" b="1" i="0">
                          <a:solidFill>
                            <a:schemeClr val="bg1"/>
                          </a:solidFill>
                          <a:latin typeface="Arial" panose="020B0604020202020204" pitchFamily="34" charset="0"/>
                          <a:cs typeface="Arial" panose="020B0604020202020204" pitchFamily="34" charset="0"/>
                        </a:rPr>
                        <a:t>Käy ainakin nämä asiat läpi tiimin kanssa: </a:t>
                      </a: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2926045239"/>
                  </a:ext>
                </a:extLst>
              </a:tr>
              <a:tr h="1920240">
                <a:tc gridSpan="3">
                  <a:txBody>
                    <a:bodyPr/>
                    <a:lstStyle/>
                    <a:p>
                      <a:pPr marL="342900" indent="-342900" algn="l">
                        <a:spcBef>
                          <a:spcPts val="600"/>
                        </a:spcBef>
                        <a:buClr>
                          <a:srgbClr val="17406D"/>
                        </a:buClr>
                        <a:buFont typeface="+mj-lt"/>
                        <a:buAutoNum type="arabicPeriod"/>
                      </a:pPr>
                      <a:r>
                        <a:rPr lang="fi-FI" sz="1400">
                          <a:latin typeface="Arial" panose="020B0604020202020204" pitchFamily="34" charset="0"/>
                          <a:cs typeface="Arial" panose="020B0604020202020204" pitchFamily="34" charset="0"/>
                        </a:rPr>
                        <a:t>Riskien ja epäkohtien tunnistaminen, ja niistä ilmoittaminen: henkilöstöä koskeva lain edellyttämä ilmoitusvelvollisuus (SHL) sekä muista epäkohdista ilmoittaminen</a:t>
                      </a:r>
                    </a:p>
                    <a:p>
                      <a:pPr marL="342900" indent="-342900" algn="l">
                        <a:spcBef>
                          <a:spcPts val="600"/>
                        </a:spcBef>
                        <a:buClr>
                          <a:srgbClr val="17406D"/>
                        </a:buClr>
                        <a:buFont typeface="+mj-lt"/>
                        <a:buAutoNum type="arabicPeriod"/>
                      </a:pPr>
                      <a:r>
                        <a:rPr lang="fi-FI" sz="1400">
                          <a:latin typeface="Arial" panose="020B0604020202020204" pitchFamily="34" charset="0"/>
                          <a:cs typeface="Arial" panose="020B0604020202020204" pitchFamily="34" charset="0"/>
                        </a:rPr>
                        <a:t>Riskien käsitteleminen ja korjaavat toimenpiteet                </a:t>
                      </a:r>
                      <a:r>
                        <a:rPr lang="fi-FI" sz="1400" i="1">
                          <a:latin typeface="Arial" panose="020B0604020202020204" pitchFamily="34" charset="0"/>
                          <a:cs typeface="Arial" panose="020B0604020202020204" pitchFamily="34" charset="0"/>
                        </a:rPr>
                        <a:t>(prosessikuva omavalvontasuunnitelmasta)</a:t>
                      </a:r>
                    </a:p>
                    <a:p>
                      <a:pPr marL="342900" indent="-342900" algn="l">
                        <a:spcBef>
                          <a:spcPts val="600"/>
                        </a:spcBef>
                        <a:buClr>
                          <a:srgbClr val="17406D"/>
                        </a:buClr>
                        <a:buFont typeface="+mj-lt"/>
                        <a:buAutoNum type="arabicPeriod"/>
                      </a:pPr>
                      <a:r>
                        <a:rPr lang="fi-FI" sz="1400">
                          <a:latin typeface="Arial" panose="020B0604020202020204" pitchFamily="34" charset="0"/>
                          <a:cs typeface="Arial" panose="020B0604020202020204" pitchFamily="34" charset="0"/>
                        </a:rPr>
                        <a:t>Riskienhallinnan työnjako                                                                  </a:t>
                      </a:r>
                      <a:r>
                        <a:rPr lang="fi-FI" sz="1400" i="1">
                          <a:latin typeface="Arial" panose="020B0604020202020204" pitchFamily="34" charset="0"/>
                          <a:cs typeface="Arial" panose="020B0604020202020204" pitchFamily="34" charset="0"/>
                        </a:rPr>
                        <a:t>(kuva omavalvontasuunnitelmasta)</a:t>
                      </a:r>
                    </a:p>
                  </a:txBody>
                  <a:tcPr marL="108000" marR="90000" marT="90000" marB="46800">
                    <a:lnL w="12700" cap="flat" cmpd="sng" algn="ctr">
                      <a:solidFill>
                        <a:srgbClr val="E1EDF9"/>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indent="0" algn="l">
                        <a:buFont typeface="Arial" panose="020B0604020202020204" pitchFamily="34" charset="0"/>
                        <a:buNone/>
                      </a:pPr>
                      <a:endParaRPr lang="fi-FI" sz="1600">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TlToBr w="12700" cmpd="sng">
                      <a:noFill/>
                      <a:prstDash val="solid"/>
                    </a:lnTlToBr>
                    <a:lnBlToTr w="12700" cmpd="sng">
                      <a:noFill/>
                      <a:prstDash val="solid"/>
                    </a:lnBlToTr>
                    <a:solidFill>
                      <a:srgbClr val="F2F2F2"/>
                    </a:solidFill>
                  </a:tcPr>
                </a:tc>
                <a:tc hMerge="1">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46088119"/>
                  </a:ext>
                </a:extLst>
              </a:tr>
              <a:tr h="181038">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6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72159175"/>
                  </a:ext>
                </a:extLst>
              </a:tr>
              <a:tr h="312571">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400" b="1">
                          <a:solidFill>
                            <a:schemeClr val="bg1"/>
                          </a:solidFill>
                          <a:latin typeface="Arial" panose="020B0604020202020204" pitchFamily="34" charset="0"/>
                          <a:cs typeface="Arial" panose="020B0604020202020204" pitchFamily="34" charset="0"/>
                        </a:rPr>
                        <a:t>Lisäksi, voi olla hyvä käsitellä:</a:t>
                      </a: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984828880"/>
                  </a:ext>
                </a:extLst>
              </a:tr>
              <a:tr h="1645920">
                <a:tc gridSpan="2">
                  <a:txBody>
                    <a:bodyPr/>
                    <a:lstStyle/>
                    <a:p>
                      <a:pPr marL="342900" indent="-342900" algn="l" defTabSz="914286" rtl="0" eaLnBrk="1" latinLnBrk="0" hangingPunct="1">
                        <a:spcBef>
                          <a:spcPts val="600"/>
                        </a:spcBef>
                        <a:buClr>
                          <a:srgbClr val="17406D"/>
                        </a:buClr>
                        <a:buFont typeface="+mj-lt"/>
                        <a:buAutoNum type="arabicPeriod"/>
                      </a:pPr>
                      <a:r>
                        <a:rPr lang="fi-FI" sz="1400" kern="1200">
                          <a:solidFill>
                            <a:schemeClr val="dk1"/>
                          </a:solidFill>
                          <a:latin typeface="Arial" panose="020B0604020202020204" pitchFamily="34" charset="0"/>
                          <a:ea typeface="+mn-ea"/>
                          <a:cs typeface="Arial" panose="020B0604020202020204" pitchFamily="34" charset="0"/>
                        </a:rPr>
                        <a:t>Riskienhallinnan käsitteistö </a:t>
                      </a:r>
                      <a:r>
                        <a:rPr lang="fi-FI" sz="1400" i="0" kern="1200">
                          <a:solidFill>
                            <a:schemeClr val="dk1"/>
                          </a:solidFill>
                          <a:latin typeface="Arial" panose="020B0604020202020204" pitchFamily="34" charset="0"/>
                          <a:ea typeface="+mn-ea"/>
                          <a:cs typeface="Arial" panose="020B0604020202020204" pitchFamily="34" charset="0"/>
                        </a:rPr>
                        <a:t>                                                            </a:t>
                      </a:r>
                      <a:r>
                        <a:rPr lang="fi-FI" sz="1400" i="1" kern="1200">
                          <a:solidFill>
                            <a:schemeClr val="dk1"/>
                          </a:solidFill>
                          <a:latin typeface="Arial" panose="020B0604020202020204" pitchFamily="34" charset="0"/>
                          <a:ea typeface="+mn-ea"/>
                          <a:cs typeface="Arial" panose="020B0604020202020204" pitchFamily="34" charset="0"/>
                        </a:rPr>
                        <a:t>(kuva omavalvontasuunnitelmasta)</a:t>
                      </a:r>
                    </a:p>
                    <a:p>
                      <a:pPr marL="342900" marR="0" lvl="0" indent="-342900" algn="l" defTabSz="914286" rtl="0" eaLnBrk="1" fontAlgn="auto" latinLnBrk="0" hangingPunct="1">
                        <a:lnSpc>
                          <a:spcPct val="100000"/>
                        </a:lnSpc>
                        <a:spcBef>
                          <a:spcPts val="600"/>
                        </a:spcBef>
                        <a:spcAft>
                          <a:spcPts val="0"/>
                        </a:spcAft>
                        <a:buClr>
                          <a:srgbClr val="17406D"/>
                        </a:buClr>
                        <a:buSzTx/>
                        <a:buFont typeface="+mj-lt"/>
                        <a:buAutoNum type="arabicPeriod"/>
                        <a:tabLst/>
                        <a:defRPr/>
                      </a:pPr>
                      <a:r>
                        <a:rPr lang="fi-FI" sz="1400" kern="1200">
                          <a:solidFill>
                            <a:schemeClr val="dk1"/>
                          </a:solidFill>
                          <a:latin typeface="Arial" panose="020B0604020202020204" pitchFamily="34" charset="0"/>
                          <a:ea typeface="+mn-ea"/>
                          <a:cs typeface="Arial" panose="020B0604020202020204" pitchFamily="34" charset="0"/>
                        </a:rPr>
                        <a:t>Haittatapahtumien ja läheltä piti -tilanteiden raportointi </a:t>
                      </a:r>
                      <a:r>
                        <a:rPr lang="fi-FI" sz="1400" kern="1200" err="1">
                          <a:solidFill>
                            <a:schemeClr val="dk1"/>
                          </a:solidFill>
                          <a:latin typeface="Arial" panose="020B0604020202020204" pitchFamily="34" charset="0"/>
                          <a:ea typeface="+mn-ea"/>
                          <a:cs typeface="Arial" panose="020B0604020202020204" pitchFamily="34" charset="0"/>
                        </a:rPr>
                        <a:t>HaiProon</a:t>
                      </a:r>
                      <a:r>
                        <a:rPr lang="fi-FI" sz="1400" kern="1200">
                          <a:solidFill>
                            <a:schemeClr val="dk1"/>
                          </a:solidFill>
                          <a:latin typeface="Arial" panose="020B0604020202020204" pitchFamily="34" charset="0"/>
                          <a:ea typeface="+mn-ea"/>
                          <a:cs typeface="Arial" panose="020B0604020202020204" pitchFamily="34" charset="0"/>
                        </a:rPr>
                        <a:t>: </a:t>
                      </a:r>
                      <a:r>
                        <a:rPr lang="fi-FI" sz="1400" i="1" kern="1200">
                          <a:solidFill>
                            <a:schemeClr val="dk1"/>
                          </a:solidFill>
                          <a:latin typeface="Arial" panose="020B0604020202020204" pitchFamily="34" charset="0"/>
                          <a:ea typeface="+mn-ea"/>
                          <a:cs typeface="Arial" panose="020B0604020202020204" pitchFamily="34" charset="0"/>
                        </a:rPr>
                        <a:t>Mikä kaikki raportoidaan? Onko ollut epäselviä tilanteita? </a:t>
                      </a:r>
                    </a:p>
                    <a:p>
                      <a:pPr marL="342900" marR="0" lvl="0" indent="-342900" algn="l" defTabSz="914286" rtl="0" eaLnBrk="1" fontAlgn="auto" latinLnBrk="0" hangingPunct="1">
                        <a:lnSpc>
                          <a:spcPct val="100000"/>
                        </a:lnSpc>
                        <a:spcBef>
                          <a:spcPts val="600"/>
                        </a:spcBef>
                        <a:spcAft>
                          <a:spcPts val="0"/>
                        </a:spcAft>
                        <a:buClr>
                          <a:srgbClr val="17406D"/>
                        </a:buClr>
                        <a:buSzTx/>
                        <a:buFont typeface="+mj-lt"/>
                        <a:buAutoNum type="arabicPeriod"/>
                        <a:tabLst/>
                        <a:defRPr/>
                      </a:pPr>
                      <a:r>
                        <a:rPr lang="fi-FI" sz="1400" b="0" i="0">
                          <a:latin typeface="Arial" panose="020B0604020202020204" pitchFamily="34" charset="0"/>
                          <a:cs typeface="Arial" panose="020B0604020202020204" pitchFamily="34" charset="0"/>
                        </a:rPr>
                        <a:t>Työntekijöiden kokemukset riskienhallinnasta             </a:t>
                      </a:r>
                      <a:r>
                        <a:rPr lang="fi-FI" sz="1400" b="0" i="1">
                          <a:latin typeface="Arial" panose="020B0604020202020204" pitchFamily="34" charset="0"/>
                          <a:cs typeface="Arial" panose="020B0604020202020204" pitchFamily="34" charset="0"/>
                        </a:rPr>
                        <a:t>(keskustelupohja seuraavalla sivulla)</a:t>
                      </a:r>
                    </a:p>
                  </a:txBody>
                  <a:tcPr marL="108000" marR="90000" marT="90000" marB="46800">
                    <a:lnL w="12700" cap="flat" cmpd="sng" algn="ctr">
                      <a:solidFill>
                        <a:srgbClr val="E1EDF9"/>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fi-FI"/>
                    </a:p>
                  </a:txBody>
                  <a:tcPr/>
                </a:tc>
                <a:tc gridSpan="2">
                  <a:txBody>
                    <a:bodyPr/>
                    <a:lstStyle/>
                    <a:p>
                      <a:pPr algn="ctr"/>
                      <a:endParaRPr lang="fi-FI" sz="1400" i="1" dirty="0">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55956018"/>
                  </a:ext>
                </a:extLst>
              </a:tr>
            </a:tbl>
          </a:graphicData>
        </a:graphic>
      </p:graphicFrame>
      <p:pic>
        <p:nvPicPr>
          <p:cNvPr id="11" name="Graphic 10" descr="Comment Important with solid fill">
            <a:extLst>
              <a:ext uri="{FF2B5EF4-FFF2-40B4-BE49-F238E27FC236}">
                <a16:creationId xmlns:a16="http://schemas.microsoft.com/office/drawing/2014/main" id="{2C9E744A-4481-0A97-9B50-83B25C3C0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934" y="1353560"/>
            <a:ext cx="824948" cy="824948"/>
          </a:xfrm>
          <a:prstGeom prst="rect">
            <a:avLst/>
          </a:prstGeom>
        </p:spPr>
      </p:pic>
      <p:pic>
        <p:nvPicPr>
          <p:cNvPr id="2" name="Picture 1">
            <a:extLst>
              <a:ext uri="{FF2B5EF4-FFF2-40B4-BE49-F238E27FC236}">
                <a16:creationId xmlns:a16="http://schemas.microsoft.com/office/drawing/2014/main" id="{429844EB-B9B9-B83B-2F99-BB54D23A82CF}"/>
              </a:ext>
            </a:extLst>
          </p:cNvPr>
          <p:cNvPicPr>
            <a:picLocks noChangeAspect="1"/>
          </p:cNvPicPr>
          <p:nvPr/>
        </p:nvPicPr>
        <p:blipFill>
          <a:blip r:embed="rId5"/>
          <a:stretch>
            <a:fillRect/>
          </a:stretch>
        </p:blipFill>
        <p:spPr>
          <a:xfrm>
            <a:off x="6646881" y="5080643"/>
            <a:ext cx="2403059" cy="1351721"/>
          </a:xfrm>
          <a:prstGeom prst="rect">
            <a:avLst/>
          </a:prstGeom>
          <a:solidFill>
            <a:srgbClr val="17406D"/>
          </a:solidFill>
          <a:ln>
            <a:solidFill>
              <a:srgbClr val="17406D"/>
            </a:solidFill>
          </a:ln>
        </p:spPr>
      </p:pic>
      <p:pic>
        <p:nvPicPr>
          <p:cNvPr id="4" name="Picture 3">
            <a:extLst>
              <a:ext uri="{FF2B5EF4-FFF2-40B4-BE49-F238E27FC236}">
                <a16:creationId xmlns:a16="http://schemas.microsoft.com/office/drawing/2014/main" id="{72734433-E4AB-4040-7B4A-00E7996F83CD}"/>
              </a:ext>
            </a:extLst>
          </p:cNvPr>
          <p:cNvPicPr>
            <a:picLocks noChangeAspect="1"/>
          </p:cNvPicPr>
          <p:nvPr/>
        </p:nvPicPr>
        <p:blipFill>
          <a:blip r:embed="rId6"/>
          <a:stretch>
            <a:fillRect/>
          </a:stretch>
        </p:blipFill>
        <p:spPr>
          <a:xfrm>
            <a:off x="6646881" y="2861407"/>
            <a:ext cx="2403059" cy="1351721"/>
          </a:xfrm>
          <a:prstGeom prst="rect">
            <a:avLst/>
          </a:prstGeom>
          <a:solidFill>
            <a:srgbClr val="17406D"/>
          </a:solidFill>
          <a:ln>
            <a:solidFill>
              <a:srgbClr val="17406D"/>
            </a:solidFill>
          </a:ln>
        </p:spPr>
      </p:pic>
      <p:pic>
        <p:nvPicPr>
          <p:cNvPr id="3" name="Picture 2">
            <a:extLst>
              <a:ext uri="{FF2B5EF4-FFF2-40B4-BE49-F238E27FC236}">
                <a16:creationId xmlns:a16="http://schemas.microsoft.com/office/drawing/2014/main" id="{C2C70858-28BF-BEF2-2025-7A1B44BD0357}"/>
              </a:ext>
            </a:extLst>
          </p:cNvPr>
          <p:cNvPicPr>
            <a:picLocks noChangeAspect="1"/>
          </p:cNvPicPr>
          <p:nvPr/>
        </p:nvPicPr>
        <p:blipFill>
          <a:blip r:embed="rId7"/>
          <a:stretch>
            <a:fillRect/>
          </a:stretch>
        </p:blipFill>
        <p:spPr>
          <a:xfrm>
            <a:off x="6234373" y="2753139"/>
            <a:ext cx="2403059" cy="1351721"/>
          </a:xfrm>
          <a:prstGeom prst="rect">
            <a:avLst/>
          </a:prstGeom>
          <a:solidFill>
            <a:srgbClr val="17406D"/>
          </a:solidFill>
          <a:ln>
            <a:solidFill>
              <a:srgbClr val="17406D"/>
            </a:solidFill>
          </a:ln>
        </p:spPr>
      </p:pic>
      <p:pic>
        <p:nvPicPr>
          <p:cNvPr id="5" name="Picture 4">
            <a:extLst>
              <a:ext uri="{FF2B5EF4-FFF2-40B4-BE49-F238E27FC236}">
                <a16:creationId xmlns:a16="http://schemas.microsoft.com/office/drawing/2014/main" id="{09F13240-5259-E200-0A3D-409ACC6B8426}"/>
              </a:ext>
            </a:extLst>
          </p:cNvPr>
          <p:cNvPicPr>
            <a:picLocks noChangeAspect="1"/>
          </p:cNvPicPr>
          <p:nvPr/>
        </p:nvPicPr>
        <p:blipFill>
          <a:blip r:embed="rId8"/>
          <a:stretch>
            <a:fillRect/>
          </a:stretch>
        </p:blipFill>
        <p:spPr>
          <a:xfrm>
            <a:off x="9339532" y="2861408"/>
            <a:ext cx="2403060" cy="1351721"/>
          </a:xfrm>
          <a:prstGeom prst="rect">
            <a:avLst/>
          </a:prstGeom>
          <a:ln>
            <a:solidFill>
              <a:srgbClr val="17406D"/>
            </a:solidFill>
          </a:ln>
        </p:spPr>
      </p:pic>
      <p:sp>
        <p:nvSpPr>
          <p:cNvPr id="8" name="TextBox 7">
            <a:extLst>
              <a:ext uri="{FF2B5EF4-FFF2-40B4-BE49-F238E27FC236}">
                <a16:creationId xmlns:a16="http://schemas.microsoft.com/office/drawing/2014/main" id="{BC281E6D-595A-0714-CE9B-392DD872A7F2}"/>
              </a:ext>
            </a:extLst>
          </p:cNvPr>
          <p:cNvSpPr txBox="1"/>
          <p:nvPr/>
        </p:nvSpPr>
        <p:spPr>
          <a:xfrm>
            <a:off x="7985462" y="281263"/>
            <a:ext cx="3839818" cy="461665"/>
          </a:xfrm>
          <a:prstGeom prst="rect">
            <a:avLst/>
          </a:prstGeom>
          <a:noFill/>
        </p:spPr>
        <p:txBody>
          <a:bodyPr wrap="square">
            <a:spAutoFit/>
          </a:bodyPr>
          <a:lstStyle/>
          <a:p>
            <a:pPr algn="r">
              <a:buClr>
                <a:srgbClr val="007F00"/>
              </a:buClr>
            </a:pPr>
            <a:r>
              <a:rPr lang="fi-FI" sz="1200" i="1">
                <a:solidFill>
                  <a:srgbClr val="17406D"/>
                </a:solidFill>
                <a:latin typeface="Arial" panose="020B0604020202020204" pitchFamily="34" charset="0"/>
                <a:cs typeface="Arial" panose="020B0604020202020204" pitchFamily="34" charset="0"/>
              </a:rPr>
              <a:t>Esihenkilön suunnittelun tueksi omavalvonnan koulutuksen valmisteluun</a:t>
            </a:r>
            <a:endParaRPr lang="fi-FI" sz="1200" b="1" i="1">
              <a:solidFill>
                <a:srgbClr val="17406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8D75F39-3CC2-2088-8E1F-794E102DFB19}"/>
              </a:ext>
            </a:extLst>
          </p:cNvPr>
          <p:cNvSpPr txBox="1"/>
          <p:nvPr/>
        </p:nvSpPr>
        <p:spPr>
          <a:xfrm>
            <a:off x="5934450" y="2703470"/>
            <a:ext cx="346433" cy="307777"/>
          </a:xfrm>
          <a:prstGeom prst="rect">
            <a:avLst/>
          </a:prstGeom>
          <a:noFill/>
        </p:spPr>
        <p:txBody>
          <a:bodyPr wrap="square" rtlCol="0">
            <a:spAutoFit/>
          </a:bodyPr>
          <a:lstStyle/>
          <a:p>
            <a:r>
              <a:rPr lang="fi-FI" sz="1400">
                <a:solidFill>
                  <a:schemeClr val="tx2"/>
                </a:solidFill>
              </a:rPr>
              <a:t>2.</a:t>
            </a:r>
            <a:endParaRPr lang="fi-FI">
              <a:solidFill>
                <a:schemeClr val="tx2"/>
              </a:solidFill>
            </a:endParaRPr>
          </a:p>
        </p:txBody>
      </p:sp>
      <p:sp>
        <p:nvSpPr>
          <p:cNvPr id="13" name="TextBox 9">
            <a:extLst>
              <a:ext uri="{FF2B5EF4-FFF2-40B4-BE49-F238E27FC236}">
                <a16:creationId xmlns:a16="http://schemas.microsoft.com/office/drawing/2014/main" id="{2B9753ED-9E59-98BD-548B-B1F3947EBEF4}"/>
              </a:ext>
            </a:extLst>
          </p:cNvPr>
          <p:cNvSpPr txBox="1"/>
          <p:nvPr/>
        </p:nvSpPr>
        <p:spPr>
          <a:xfrm>
            <a:off x="9078154" y="2703470"/>
            <a:ext cx="346433" cy="307777"/>
          </a:xfrm>
          <a:prstGeom prst="rect">
            <a:avLst/>
          </a:prstGeom>
          <a:noFill/>
        </p:spPr>
        <p:txBody>
          <a:bodyPr wrap="square" rtlCol="0">
            <a:spAutoFit/>
          </a:bodyPr>
          <a:lstStyle/>
          <a:p>
            <a:r>
              <a:rPr lang="fi-FI" sz="1400">
                <a:solidFill>
                  <a:schemeClr val="tx2"/>
                </a:solidFill>
              </a:rPr>
              <a:t>3.</a:t>
            </a:r>
            <a:endParaRPr lang="fi-FI">
              <a:solidFill>
                <a:schemeClr val="tx2"/>
              </a:solidFill>
            </a:endParaRPr>
          </a:p>
        </p:txBody>
      </p:sp>
      <p:sp>
        <p:nvSpPr>
          <p:cNvPr id="21" name="TextBox 9">
            <a:extLst>
              <a:ext uri="{FF2B5EF4-FFF2-40B4-BE49-F238E27FC236}">
                <a16:creationId xmlns:a16="http://schemas.microsoft.com/office/drawing/2014/main" id="{D43D660B-08C3-18F7-E4EB-A697F590AFE5}"/>
              </a:ext>
            </a:extLst>
          </p:cNvPr>
          <p:cNvSpPr txBox="1"/>
          <p:nvPr/>
        </p:nvSpPr>
        <p:spPr>
          <a:xfrm>
            <a:off x="6300448" y="5021458"/>
            <a:ext cx="346433" cy="307777"/>
          </a:xfrm>
          <a:prstGeom prst="rect">
            <a:avLst/>
          </a:prstGeom>
          <a:noFill/>
        </p:spPr>
        <p:txBody>
          <a:bodyPr wrap="square" rtlCol="0">
            <a:spAutoFit/>
          </a:bodyPr>
          <a:lstStyle/>
          <a:p>
            <a:r>
              <a:rPr lang="fi-FI" sz="1400">
                <a:solidFill>
                  <a:schemeClr val="tx2"/>
                </a:solidFill>
              </a:rPr>
              <a:t>1.</a:t>
            </a:r>
            <a:endParaRPr lang="fi-FI">
              <a:solidFill>
                <a:schemeClr val="tx2"/>
              </a:solidFill>
            </a:endParaRPr>
          </a:p>
        </p:txBody>
      </p:sp>
      <p:graphicFrame>
        <p:nvGraphicFramePr>
          <p:cNvPr id="15" name="Table 33">
            <a:extLst>
              <a:ext uri="{FF2B5EF4-FFF2-40B4-BE49-F238E27FC236}">
                <a16:creationId xmlns:a16="http://schemas.microsoft.com/office/drawing/2014/main" id="{ED35E149-B6D1-04FF-FCBA-27872270FE67}"/>
              </a:ext>
            </a:extLst>
          </p:cNvPr>
          <p:cNvGraphicFramePr>
            <a:graphicFrameLocks noGrp="1"/>
          </p:cNvGraphicFramePr>
          <p:nvPr>
            <p:extLst>
              <p:ext uri="{D42A27DB-BD31-4B8C-83A1-F6EECF244321}">
                <p14:modId xmlns:p14="http://schemas.microsoft.com/office/powerpoint/2010/main" val="636368567"/>
              </p:ext>
            </p:extLst>
          </p:nvPr>
        </p:nvGraphicFramePr>
        <p:xfrm>
          <a:off x="423148" y="278773"/>
          <a:ext cx="4241262" cy="270960"/>
        </p:xfrm>
        <a:graphic>
          <a:graphicData uri="http://schemas.openxmlformats.org/drawingml/2006/table">
            <a:tbl>
              <a:tblPr firstRow="1" bandRow="1">
                <a:tableStyleId>{B301B821-A1FF-4177-AEE7-76D212191A09}</a:tableStyleId>
              </a:tblPr>
              <a:tblGrid>
                <a:gridCol w="706877">
                  <a:extLst>
                    <a:ext uri="{9D8B030D-6E8A-4147-A177-3AD203B41FA5}">
                      <a16:colId xmlns:a16="http://schemas.microsoft.com/office/drawing/2014/main" val="2503981064"/>
                    </a:ext>
                  </a:extLst>
                </a:gridCol>
                <a:gridCol w="706877">
                  <a:extLst>
                    <a:ext uri="{9D8B030D-6E8A-4147-A177-3AD203B41FA5}">
                      <a16:colId xmlns:a16="http://schemas.microsoft.com/office/drawing/2014/main" val="3677331876"/>
                    </a:ext>
                  </a:extLst>
                </a:gridCol>
                <a:gridCol w="706877">
                  <a:extLst>
                    <a:ext uri="{9D8B030D-6E8A-4147-A177-3AD203B41FA5}">
                      <a16:colId xmlns:a16="http://schemas.microsoft.com/office/drawing/2014/main" val="1262963123"/>
                    </a:ext>
                  </a:extLst>
                </a:gridCol>
                <a:gridCol w="706877">
                  <a:extLst>
                    <a:ext uri="{9D8B030D-6E8A-4147-A177-3AD203B41FA5}">
                      <a16:colId xmlns:a16="http://schemas.microsoft.com/office/drawing/2014/main" val="1134372583"/>
                    </a:ext>
                  </a:extLst>
                </a:gridCol>
                <a:gridCol w="706877">
                  <a:extLst>
                    <a:ext uri="{9D8B030D-6E8A-4147-A177-3AD203B41FA5}">
                      <a16:colId xmlns:a16="http://schemas.microsoft.com/office/drawing/2014/main" val="3988375325"/>
                    </a:ext>
                  </a:extLst>
                </a:gridCol>
                <a:gridCol w="706877">
                  <a:extLst>
                    <a:ext uri="{9D8B030D-6E8A-4147-A177-3AD203B41FA5}">
                      <a16:colId xmlns:a16="http://schemas.microsoft.com/office/drawing/2014/main" val="1457639207"/>
                    </a:ext>
                  </a:extLst>
                </a:gridCol>
              </a:tblGrid>
              <a:tr h="244942">
                <a:tc>
                  <a:txBody>
                    <a:bodyPr/>
                    <a:lstStyle/>
                    <a:p>
                      <a:pPr algn="ctr"/>
                      <a:r>
                        <a:rPr lang="fi-FI" sz="700" dirty="0"/>
                        <a:t>Toiminta-ajatus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Omavalvonnan toimeenpano</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a:txBody>
                    <a:bodyPr/>
                    <a:lstStyle/>
                    <a:p>
                      <a:pPr algn="ctr"/>
                      <a:r>
                        <a:rPr lang="fi-FI" sz="700" dirty="0"/>
                        <a:t>Asiakas-turvallisuus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Tietojen kirjaaminen </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Kehittäminen</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Vaihtuvat sisällöt</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5124335"/>
                  </a:ext>
                </a:extLst>
              </a:tr>
            </a:tbl>
          </a:graphicData>
        </a:graphic>
      </p:graphicFrame>
    </p:spTree>
    <p:extLst>
      <p:ext uri="{BB962C8B-B14F-4D97-AF65-F5344CB8AC3E}">
        <p14:creationId xmlns:p14="http://schemas.microsoft.com/office/powerpoint/2010/main" val="297268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535CD1-36A8-C742-C7CE-A9115D59A29A}"/>
              </a:ext>
            </a:extLst>
          </p:cNvPr>
          <p:cNvSpPr txBox="1"/>
          <p:nvPr/>
        </p:nvSpPr>
        <p:spPr>
          <a:xfrm>
            <a:off x="466462" y="609492"/>
            <a:ext cx="4109884" cy="246221"/>
          </a:xfrm>
          <a:prstGeom prst="rect">
            <a:avLst/>
          </a:prstGeom>
          <a:noFill/>
        </p:spPr>
        <p:txBody>
          <a:bodyPr wrap="none" lIns="90000" tIns="0" rIns="90000" bIns="0" rtlCol="0" anchor="ctr">
            <a:spAutoFit/>
          </a:bodyPr>
          <a:lstStyle/>
          <a:p>
            <a:r>
              <a:rPr lang="fi-FI" sz="1600" b="1">
                <a:solidFill>
                  <a:srgbClr val="17406D"/>
                </a:solidFill>
                <a:ea typeface="Inter" panose="02000503000000020004" pitchFamily="2" charset="0"/>
                <a:cs typeface="Times New Roman" panose="02020603050405020304" pitchFamily="18" charset="0"/>
              </a:rPr>
              <a:t>Tukikysymyksiä yhteiseen keskusteluun</a:t>
            </a:r>
            <a:endParaRPr lang="fi-FI" sz="1600" b="1">
              <a:solidFill>
                <a:srgbClr val="17406D"/>
              </a:solidFill>
            </a:endParaRPr>
          </a:p>
        </p:txBody>
      </p:sp>
      <p:sp>
        <p:nvSpPr>
          <p:cNvPr id="36" name="Title 27">
            <a:extLst>
              <a:ext uri="{FF2B5EF4-FFF2-40B4-BE49-F238E27FC236}">
                <a16:creationId xmlns:a16="http://schemas.microsoft.com/office/drawing/2014/main" id="{7D194C3A-0791-CB10-58CC-935DD63F3E5A}"/>
              </a:ext>
            </a:extLst>
          </p:cNvPr>
          <p:cNvSpPr txBox="1">
            <a:spLocks/>
          </p:cNvSpPr>
          <p:nvPr/>
        </p:nvSpPr>
        <p:spPr>
          <a:xfrm>
            <a:off x="466462" y="701032"/>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r>
              <a:rPr lang="fi-FI">
                <a:solidFill>
                  <a:srgbClr val="17406D"/>
                </a:solidFill>
                <a:latin typeface="+mj-lt"/>
                <a:ea typeface="Inter" panose="02000503000000020004" pitchFamily="2" charset="0"/>
                <a:cs typeface="Times New Roman" panose="02020603050405020304" pitchFamily="18" charset="0"/>
              </a:rPr>
              <a:t>Riskienhallinta</a:t>
            </a:r>
          </a:p>
        </p:txBody>
      </p:sp>
      <p:sp>
        <p:nvSpPr>
          <p:cNvPr id="30" name="TextBox 29">
            <a:extLst>
              <a:ext uri="{FF2B5EF4-FFF2-40B4-BE49-F238E27FC236}">
                <a16:creationId xmlns:a16="http://schemas.microsoft.com/office/drawing/2014/main" id="{15DAC886-3F9F-1979-D2B6-DFF3B93D4E92}"/>
              </a:ext>
            </a:extLst>
          </p:cNvPr>
          <p:cNvSpPr txBox="1"/>
          <p:nvPr/>
        </p:nvSpPr>
        <p:spPr>
          <a:xfrm>
            <a:off x="498099" y="1504249"/>
            <a:ext cx="11186392" cy="338554"/>
          </a:xfrm>
          <a:prstGeom prst="rect">
            <a:avLst/>
          </a:prstGeom>
          <a:noFill/>
        </p:spPr>
        <p:txBody>
          <a:bodyPr wrap="square">
            <a:spAutoFit/>
          </a:bodyPr>
          <a:lstStyle/>
          <a:p>
            <a:r>
              <a:rPr lang="fi-FI" sz="1600" i="1">
                <a:solidFill>
                  <a:srgbClr val="17406D"/>
                </a:solidFill>
                <a:effectLst/>
                <a:ea typeface="Calibri" panose="020F0502020204030204" pitchFamily="34" charset="0"/>
                <a:cs typeface="Arial" panose="020B0604020202020204" pitchFamily="34" charset="0"/>
              </a:rPr>
              <a:t>Riskienhallinta vaatii sitoutumista ja aktiivisia toimia koko henkilökunnalta. </a:t>
            </a:r>
            <a:endParaRPr lang="fi-FI" sz="1600" i="1">
              <a:solidFill>
                <a:srgbClr val="17406D"/>
              </a:solidFill>
            </a:endParaRPr>
          </a:p>
        </p:txBody>
      </p:sp>
      <p:sp>
        <p:nvSpPr>
          <p:cNvPr id="8" name="Speech Bubble: Rectangle 7">
            <a:extLst>
              <a:ext uri="{FF2B5EF4-FFF2-40B4-BE49-F238E27FC236}">
                <a16:creationId xmlns:a16="http://schemas.microsoft.com/office/drawing/2014/main" id="{A84D2177-2E44-6CCF-E692-633756CE25B2}"/>
              </a:ext>
            </a:extLst>
          </p:cNvPr>
          <p:cNvSpPr>
            <a:spLocks/>
          </p:cNvSpPr>
          <p:nvPr/>
        </p:nvSpPr>
        <p:spPr>
          <a:xfrm>
            <a:off x="739125" y="2123512"/>
            <a:ext cx="4630419" cy="868004"/>
          </a:xfrm>
          <a:prstGeom prst="wedgeRectCallout">
            <a:avLst>
              <a:gd name="adj1" fmla="val 44756"/>
              <a:gd name="adj2" fmla="val 87111"/>
            </a:avLst>
          </a:prstGeom>
          <a:ln>
            <a:solidFill>
              <a:srgbClr val="17406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i-FI" sz="1600"/>
              <a:t>Mitä riskejä olet havainnut kotihoidossa?</a:t>
            </a:r>
          </a:p>
        </p:txBody>
      </p:sp>
      <p:pic>
        <p:nvPicPr>
          <p:cNvPr id="7" name="Graphic 6" descr="Customer review with solid fill">
            <a:extLst>
              <a:ext uri="{FF2B5EF4-FFF2-40B4-BE49-F238E27FC236}">
                <a16:creationId xmlns:a16="http://schemas.microsoft.com/office/drawing/2014/main" id="{B81F80CA-4693-DC99-6C16-9D285FB36B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5349" y="282554"/>
            <a:ext cx="667219" cy="667219"/>
          </a:xfrm>
          <a:prstGeom prst="rect">
            <a:avLst/>
          </a:prstGeom>
        </p:spPr>
      </p:pic>
      <p:sp>
        <p:nvSpPr>
          <p:cNvPr id="2" name="Speech Bubble: Rectangle 7">
            <a:extLst>
              <a:ext uri="{FF2B5EF4-FFF2-40B4-BE49-F238E27FC236}">
                <a16:creationId xmlns:a16="http://schemas.microsoft.com/office/drawing/2014/main" id="{626FB7C4-1390-47B4-16F6-E4D430F1810B}"/>
              </a:ext>
            </a:extLst>
          </p:cNvPr>
          <p:cNvSpPr>
            <a:spLocks/>
          </p:cNvSpPr>
          <p:nvPr/>
        </p:nvSpPr>
        <p:spPr>
          <a:xfrm>
            <a:off x="562978" y="4019764"/>
            <a:ext cx="4630419" cy="868004"/>
          </a:xfrm>
          <a:prstGeom prst="wedgeRectCallout">
            <a:avLst>
              <a:gd name="adj1" fmla="val 4095"/>
              <a:gd name="adj2" fmla="val -92139"/>
            </a:avLst>
          </a:prstGeom>
          <a:ln>
            <a:solidFill>
              <a:srgbClr val="17406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i-FI" sz="1600"/>
              <a:t>Miten osallistut korjaavien toimenpiteiden suunnitteluun ja toteutukseen? </a:t>
            </a:r>
          </a:p>
        </p:txBody>
      </p:sp>
      <p:sp>
        <p:nvSpPr>
          <p:cNvPr id="4" name="Speech Bubble: Rectangle 7">
            <a:extLst>
              <a:ext uri="{FF2B5EF4-FFF2-40B4-BE49-F238E27FC236}">
                <a16:creationId xmlns:a16="http://schemas.microsoft.com/office/drawing/2014/main" id="{0C345F5A-03B8-7860-48FD-E358C001117E}"/>
              </a:ext>
            </a:extLst>
          </p:cNvPr>
          <p:cNvSpPr>
            <a:spLocks/>
          </p:cNvSpPr>
          <p:nvPr/>
        </p:nvSpPr>
        <p:spPr>
          <a:xfrm>
            <a:off x="6624929" y="2397279"/>
            <a:ext cx="4630419" cy="868004"/>
          </a:xfrm>
          <a:prstGeom prst="wedgeRectCallout">
            <a:avLst>
              <a:gd name="adj1" fmla="val -30762"/>
              <a:gd name="adj2" fmla="val 72363"/>
            </a:avLst>
          </a:prstGeom>
          <a:ln>
            <a:solidFill>
              <a:srgbClr val="17406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i-FI" sz="1600"/>
              <a:t>Mitä teet, kun havaitset riskin tai epäkohdan? </a:t>
            </a:r>
          </a:p>
        </p:txBody>
      </p:sp>
      <p:sp>
        <p:nvSpPr>
          <p:cNvPr id="6" name="Speech Bubble: Rectangle 7">
            <a:extLst>
              <a:ext uri="{FF2B5EF4-FFF2-40B4-BE49-F238E27FC236}">
                <a16:creationId xmlns:a16="http://schemas.microsoft.com/office/drawing/2014/main" id="{91D98C3F-49B1-9DD7-7FB4-82DFFC271E74}"/>
              </a:ext>
            </a:extLst>
          </p:cNvPr>
          <p:cNvSpPr>
            <a:spLocks/>
          </p:cNvSpPr>
          <p:nvPr/>
        </p:nvSpPr>
        <p:spPr>
          <a:xfrm>
            <a:off x="6624929" y="4217298"/>
            <a:ext cx="4630419" cy="868004"/>
          </a:xfrm>
          <a:prstGeom prst="wedgeRectCallout">
            <a:avLst>
              <a:gd name="adj1" fmla="val -34593"/>
              <a:gd name="adj2" fmla="val -75120"/>
            </a:avLst>
          </a:prstGeom>
          <a:ln>
            <a:solidFill>
              <a:srgbClr val="17406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i-FI" sz="1600"/>
              <a:t>Miksi riskienhallinta on tärkeää?</a:t>
            </a:r>
          </a:p>
        </p:txBody>
      </p:sp>
      <p:sp>
        <p:nvSpPr>
          <p:cNvPr id="9" name="Speech Bubble: Rectangle 7">
            <a:extLst>
              <a:ext uri="{FF2B5EF4-FFF2-40B4-BE49-F238E27FC236}">
                <a16:creationId xmlns:a16="http://schemas.microsoft.com/office/drawing/2014/main" id="{3551A5C3-DC85-1F91-9BD5-6C782332FBC0}"/>
              </a:ext>
            </a:extLst>
          </p:cNvPr>
          <p:cNvSpPr>
            <a:spLocks/>
          </p:cNvSpPr>
          <p:nvPr/>
        </p:nvSpPr>
        <p:spPr>
          <a:xfrm>
            <a:off x="3987678" y="5558237"/>
            <a:ext cx="4630419" cy="868004"/>
          </a:xfrm>
          <a:prstGeom prst="wedgeRectCallout">
            <a:avLst>
              <a:gd name="adj1" fmla="val -34593"/>
              <a:gd name="adj2" fmla="val -75120"/>
            </a:avLst>
          </a:prstGeom>
          <a:ln>
            <a:solidFill>
              <a:srgbClr val="17406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i-FI" sz="1600" dirty="0"/>
              <a:t>Minkä vinkin antaisit kollegalle riskienhallintaan liittyen?</a:t>
            </a:r>
          </a:p>
        </p:txBody>
      </p:sp>
      <p:sp>
        <p:nvSpPr>
          <p:cNvPr id="10" name="Suorakulmio 9">
            <a:extLst>
              <a:ext uri="{FF2B5EF4-FFF2-40B4-BE49-F238E27FC236}">
                <a16:creationId xmlns:a16="http://schemas.microsoft.com/office/drawing/2014/main" id="{283F1ECA-F789-E4E0-E07E-04E7F5ECF45D}"/>
              </a:ext>
            </a:extLst>
          </p:cNvPr>
          <p:cNvSpPr/>
          <p:nvPr/>
        </p:nvSpPr>
        <p:spPr>
          <a:xfrm>
            <a:off x="109728" y="6085143"/>
            <a:ext cx="1760081" cy="691454"/>
          </a:xfrm>
          <a:prstGeom prst="rect">
            <a:avLst/>
          </a:prstGeom>
          <a:solidFill>
            <a:srgbClr val="E1ED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11" name="Table 33">
            <a:extLst>
              <a:ext uri="{FF2B5EF4-FFF2-40B4-BE49-F238E27FC236}">
                <a16:creationId xmlns:a16="http://schemas.microsoft.com/office/drawing/2014/main" id="{B9A8245E-C9B8-159E-7817-412863449BAF}"/>
              </a:ext>
            </a:extLst>
          </p:cNvPr>
          <p:cNvGraphicFramePr>
            <a:graphicFrameLocks noGrp="1"/>
          </p:cNvGraphicFramePr>
          <p:nvPr>
            <p:extLst>
              <p:ext uri="{D42A27DB-BD31-4B8C-83A1-F6EECF244321}">
                <p14:modId xmlns:p14="http://schemas.microsoft.com/office/powerpoint/2010/main" val="2475693048"/>
              </p:ext>
            </p:extLst>
          </p:nvPr>
        </p:nvGraphicFramePr>
        <p:xfrm>
          <a:off x="451408" y="278609"/>
          <a:ext cx="4241262" cy="270960"/>
        </p:xfrm>
        <a:graphic>
          <a:graphicData uri="http://schemas.openxmlformats.org/drawingml/2006/table">
            <a:tbl>
              <a:tblPr firstRow="1" bandRow="1">
                <a:tableStyleId>{B301B821-A1FF-4177-AEE7-76D212191A09}</a:tableStyleId>
              </a:tblPr>
              <a:tblGrid>
                <a:gridCol w="706877">
                  <a:extLst>
                    <a:ext uri="{9D8B030D-6E8A-4147-A177-3AD203B41FA5}">
                      <a16:colId xmlns:a16="http://schemas.microsoft.com/office/drawing/2014/main" val="2503981064"/>
                    </a:ext>
                  </a:extLst>
                </a:gridCol>
                <a:gridCol w="706877">
                  <a:extLst>
                    <a:ext uri="{9D8B030D-6E8A-4147-A177-3AD203B41FA5}">
                      <a16:colId xmlns:a16="http://schemas.microsoft.com/office/drawing/2014/main" val="3677331876"/>
                    </a:ext>
                  </a:extLst>
                </a:gridCol>
                <a:gridCol w="706877">
                  <a:extLst>
                    <a:ext uri="{9D8B030D-6E8A-4147-A177-3AD203B41FA5}">
                      <a16:colId xmlns:a16="http://schemas.microsoft.com/office/drawing/2014/main" val="1262963123"/>
                    </a:ext>
                  </a:extLst>
                </a:gridCol>
                <a:gridCol w="706877">
                  <a:extLst>
                    <a:ext uri="{9D8B030D-6E8A-4147-A177-3AD203B41FA5}">
                      <a16:colId xmlns:a16="http://schemas.microsoft.com/office/drawing/2014/main" val="1134372583"/>
                    </a:ext>
                  </a:extLst>
                </a:gridCol>
                <a:gridCol w="706877">
                  <a:extLst>
                    <a:ext uri="{9D8B030D-6E8A-4147-A177-3AD203B41FA5}">
                      <a16:colId xmlns:a16="http://schemas.microsoft.com/office/drawing/2014/main" val="3988375325"/>
                    </a:ext>
                  </a:extLst>
                </a:gridCol>
                <a:gridCol w="706877">
                  <a:extLst>
                    <a:ext uri="{9D8B030D-6E8A-4147-A177-3AD203B41FA5}">
                      <a16:colId xmlns:a16="http://schemas.microsoft.com/office/drawing/2014/main" val="1457639207"/>
                    </a:ext>
                  </a:extLst>
                </a:gridCol>
              </a:tblGrid>
              <a:tr h="244942">
                <a:tc>
                  <a:txBody>
                    <a:bodyPr/>
                    <a:lstStyle/>
                    <a:p>
                      <a:pPr algn="ctr"/>
                      <a:r>
                        <a:rPr lang="fi-FI" sz="700" dirty="0"/>
                        <a:t>Toiminta-ajatus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Omavalvonnan toimeenpano</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i-FI" sz="700" dirty="0"/>
                        <a:t>Asiakas-turvallisuus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Tietojen kirjaaminen </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Kehittäminen</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Vaihtuvat sisällöt</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5124335"/>
                  </a:ext>
                </a:extLst>
              </a:tr>
            </a:tbl>
          </a:graphicData>
        </a:graphic>
      </p:graphicFrame>
    </p:spTree>
    <p:extLst>
      <p:ext uri="{BB962C8B-B14F-4D97-AF65-F5344CB8AC3E}">
        <p14:creationId xmlns:p14="http://schemas.microsoft.com/office/powerpoint/2010/main" val="323212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503FABC-B3B9-0CA1-901B-999ECFA8AAEA}"/>
              </a:ext>
            </a:extLst>
          </p:cNvPr>
          <p:cNvGraphicFramePr>
            <a:graphicFrameLocks noGrp="1"/>
          </p:cNvGraphicFramePr>
          <p:nvPr>
            <p:extLst>
              <p:ext uri="{D42A27DB-BD31-4B8C-83A1-F6EECF244321}">
                <p14:modId xmlns:p14="http://schemas.microsoft.com/office/powerpoint/2010/main" val="2989840007"/>
              </p:ext>
            </p:extLst>
          </p:nvPr>
        </p:nvGraphicFramePr>
        <p:xfrm>
          <a:off x="423148" y="621299"/>
          <a:ext cx="11373918" cy="5772169"/>
        </p:xfrm>
        <a:graphic>
          <a:graphicData uri="http://schemas.openxmlformats.org/drawingml/2006/table">
            <a:tbl>
              <a:tblPr firstRow="1" bandRow="1">
                <a:tableStyleId>{5C22544A-7EE6-4342-B048-85BDC9FD1C3A}</a:tableStyleId>
              </a:tblPr>
              <a:tblGrid>
                <a:gridCol w="803032">
                  <a:extLst>
                    <a:ext uri="{9D8B030D-6E8A-4147-A177-3AD203B41FA5}">
                      <a16:colId xmlns:a16="http://schemas.microsoft.com/office/drawing/2014/main" val="1055603119"/>
                    </a:ext>
                  </a:extLst>
                </a:gridCol>
                <a:gridCol w="4885860">
                  <a:extLst>
                    <a:ext uri="{9D8B030D-6E8A-4147-A177-3AD203B41FA5}">
                      <a16:colId xmlns:a16="http://schemas.microsoft.com/office/drawing/2014/main" val="4152435939"/>
                    </a:ext>
                  </a:extLst>
                </a:gridCol>
                <a:gridCol w="368273">
                  <a:extLst>
                    <a:ext uri="{9D8B030D-6E8A-4147-A177-3AD203B41FA5}">
                      <a16:colId xmlns:a16="http://schemas.microsoft.com/office/drawing/2014/main" val="1159506746"/>
                    </a:ext>
                  </a:extLst>
                </a:gridCol>
                <a:gridCol w="5316753">
                  <a:extLst>
                    <a:ext uri="{9D8B030D-6E8A-4147-A177-3AD203B41FA5}">
                      <a16:colId xmlns:a16="http://schemas.microsoft.com/office/drawing/2014/main" val="938687460"/>
                    </a:ext>
                  </a:extLst>
                </a:gridCol>
              </a:tblGrid>
              <a:tr h="729853">
                <a:tc gridSpan="4">
                  <a:txBody>
                    <a:bodyPr/>
                    <a:lstStyle/>
                    <a:p>
                      <a:pPr algn="l"/>
                      <a:r>
                        <a:rPr lang="fi-FI" sz="2000" b="1" i="0">
                          <a:solidFill>
                            <a:srgbClr val="17406D"/>
                          </a:solidFill>
                          <a:latin typeface="Arial Black" panose="020B0604020202020204" pitchFamily="34" charset="0"/>
                        </a:rPr>
                        <a:t>Teemasisältö: </a:t>
                      </a:r>
                    </a:p>
                    <a:p>
                      <a:pPr algn="l"/>
                      <a:r>
                        <a:rPr lang="fi-FI" sz="2400" b="1" i="0">
                          <a:solidFill>
                            <a:srgbClr val="17406D"/>
                          </a:solidFill>
                          <a:latin typeface="Arial Black" panose="020B0604020202020204" pitchFamily="34" charset="0"/>
                        </a:rPr>
                        <a:t>Asiakasturvallisuus</a:t>
                      </a: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2400" b="1" i="0">
                        <a:latin typeface="Arial Black" panose="020B0604020202020204" pitchFamily="34" charset="0"/>
                      </a:endParaRPr>
                    </a:p>
                  </a:txBody>
                  <a:tcPr anchor="ct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algn="l"/>
                      <a:endParaRPr lang="fi-FI" sz="2400" b="1" i="0">
                        <a:latin typeface="Arial Black" panose="020B0604020202020204" pitchFamily="34" charset="0"/>
                      </a:endParaRPr>
                    </a:p>
                  </a:txBody>
                  <a:tcPr anchor="ctr">
                    <a:lnL w="12700" cap="flat" cmpd="sng" algn="ctr">
                      <a:solidFill>
                        <a:srgbClr val="E1EDF9"/>
                      </a:solidFill>
                      <a:prstDash val="solid"/>
                      <a:round/>
                      <a:headEnd type="none" w="med" len="med"/>
                      <a:tailEnd type="none" w="med" len="med"/>
                    </a:lnL>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algn="l"/>
                      <a:endParaRPr lang="fi-FI" sz="2400" b="1" i="0">
                        <a:latin typeface="Arial Black"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4100585432"/>
                  </a:ext>
                </a:extLst>
              </a:tr>
              <a:tr h="753614">
                <a:tc>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gridSpan="3">
                  <a:txBody>
                    <a:bodyPr/>
                    <a:lstStyle/>
                    <a:p>
                      <a:pPr algn="l"/>
                      <a:r>
                        <a:rPr lang="fi-FI" sz="1600" i="1">
                          <a:solidFill>
                            <a:srgbClr val="17406D"/>
                          </a:solidFill>
                          <a:ea typeface="Inter" panose="02000503000000020004" pitchFamily="2" charset="0"/>
                        </a:rPr>
                        <a:t>Asiakasturvallisuus on osa kotihoidon toimintaperiaatteita: pyrimme mahdollistamaan jokaiselle asiakkaalle turvallisen ikääntymisen omassa kodissa sekä erilaisissa elämäntilanteissa, varmistamme turvallisen työympäristön ja työvälineet, ja pidämme huolta henkilöstömme osaamisesta.</a:t>
                      </a:r>
                    </a:p>
                    <a:p>
                      <a:pPr algn="l"/>
                      <a:endParaRPr lang="fi-FI" sz="1600" i="1">
                        <a:solidFill>
                          <a:srgbClr val="17406D"/>
                        </a:solidFill>
                        <a:ea typeface="Inter" panose="02000503000000020004" pitchFamily="2"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3719822880"/>
                  </a:ext>
                </a:extLst>
              </a:tr>
              <a:tr h="291941">
                <a:tc gridSpan="4">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r>
                        <a:rPr lang="fi-FI" sz="1400" b="1" i="0">
                          <a:solidFill>
                            <a:schemeClr val="bg1"/>
                          </a:solidFill>
                          <a:latin typeface="Arial" panose="020B0604020202020204" pitchFamily="34" charset="0"/>
                          <a:cs typeface="Arial" panose="020B0604020202020204" pitchFamily="34" charset="0"/>
                        </a:rPr>
                        <a:t>Käy ainakin nämä asiat läpi tiimin kanssa: </a:t>
                      </a: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2926045239"/>
                  </a:ext>
                </a:extLst>
              </a:tr>
              <a:tr h="2118853">
                <a:tc gridSpan="3">
                  <a:txBody>
                    <a:bodyPr/>
                    <a:lstStyle/>
                    <a:p>
                      <a:pPr marL="342900" indent="-342900" algn="l">
                        <a:spcBef>
                          <a:spcPts val="600"/>
                        </a:spcBef>
                        <a:buClr>
                          <a:srgbClr val="17406D"/>
                        </a:buClr>
                        <a:buFont typeface="+mj-lt"/>
                        <a:buAutoNum type="arabicPeriod"/>
                      </a:pPr>
                      <a:r>
                        <a:rPr lang="fi-FI" sz="1400" b="0" i="0">
                          <a:latin typeface="Arial" panose="020B0604020202020204" pitchFamily="34" charset="0"/>
                          <a:cs typeface="Arial" panose="020B0604020202020204" pitchFamily="34" charset="0"/>
                        </a:rPr>
                        <a:t>Henkilöstön käytön periaatteet, perehdyttäminen ja täydennyskoulutus: </a:t>
                      </a:r>
                      <a:r>
                        <a:rPr lang="fi-FI" sz="1400" b="0" i="1">
                          <a:latin typeface="Arial" panose="020B0604020202020204" pitchFamily="34" charset="0"/>
                          <a:cs typeface="Arial" panose="020B0604020202020204" pitchFamily="34" charset="0"/>
                        </a:rPr>
                        <a:t>Miten varmistetaan asiakasturvallisuuden näkökulmasta henkilöstön riittävyys ja osaaminen?</a:t>
                      </a:r>
                    </a:p>
                    <a:p>
                      <a:pPr marL="342900" indent="-342900" algn="l">
                        <a:spcBef>
                          <a:spcPts val="600"/>
                        </a:spcBef>
                        <a:buClr>
                          <a:srgbClr val="17406D"/>
                        </a:buClr>
                        <a:buFont typeface="+mj-lt"/>
                        <a:buAutoNum type="arabicPeriod"/>
                      </a:pPr>
                      <a:r>
                        <a:rPr lang="fi-FI" sz="1400" b="0" i="0">
                          <a:latin typeface="Arial" panose="020B0604020202020204" pitchFamily="34" charset="0"/>
                          <a:cs typeface="Arial" panose="020B0604020202020204" pitchFamily="34" charset="0"/>
                        </a:rPr>
                        <a:t>Yhteistyö turvallisuudesta vastaavien viranomaisten ja toimijoiden kanssa </a:t>
                      </a:r>
                      <a:r>
                        <a:rPr lang="fi-FI" sz="1400" b="0" i="1">
                          <a:latin typeface="Arial" panose="020B0604020202020204" pitchFamily="34" charset="0"/>
                          <a:cs typeface="Arial" panose="020B0604020202020204" pitchFamily="34" charset="0"/>
                        </a:rPr>
                        <a:t>(ilmoitukset eri tahoille – omavalvontasuunnitelman liite) </a:t>
                      </a:r>
                    </a:p>
                    <a:p>
                      <a:pPr marL="342900" indent="-342900" algn="l">
                        <a:spcBef>
                          <a:spcPts val="600"/>
                        </a:spcBef>
                        <a:buClr>
                          <a:srgbClr val="17406D"/>
                        </a:buClr>
                        <a:buFont typeface="+mj-lt"/>
                        <a:buAutoNum type="arabicPeriod"/>
                      </a:pPr>
                      <a:r>
                        <a:rPr lang="fi-FI" sz="1400" b="0" i="0">
                          <a:latin typeface="Arial" panose="020B0604020202020204" pitchFamily="34" charset="0"/>
                          <a:cs typeface="Arial" panose="020B0604020202020204" pitchFamily="34" charset="0"/>
                        </a:rPr>
                        <a:t>Terveydenhuollon laitteet ja tarvikkeet: perehtyminen, huolto, kalibrointi ja viallisen laitteen poistaminen käytöstä                            </a:t>
                      </a:r>
                      <a:r>
                        <a:rPr lang="fi-FI" sz="1400" b="0" i="1">
                          <a:latin typeface="Arial" panose="020B0604020202020204" pitchFamily="34" charset="0"/>
                          <a:cs typeface="Arial" panose="020B0604020202020204" pitchFamily="34" charset="0"/>
                        </a:rPr>
                        <a:t>(kuva omavalvontasuunnitelmasta)</a:t>
                      </a:r>
                    </a:p>
                  </a:txBody>
                  <a:tcPr marL="108000" marR="90000" marT="90000" marB="46800">
                    <a:lnL w="12700" cap="flat" cmpd="sng" algn="ctr">
                      <a:solidFill>
                        <a:srgbClr val="E1EDF9"/>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indent="0" algn="l">
                        <a:buFont typeface="Arial" panose="020B0604020202020204" pitchFamily="34" charset="0"/>
                        <a:buNone/>
                      </a:pPr>
                      <a:endParaRPr lang="fi-FI" sz="1600">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TlToBr w="12700" cmpd="sng">
                      <a:noFill/>
                      <a:prstDash val="solid"/>
                    </a:lnTlToBr>
                    <a:lnBlToTr w="12700" cmpd="sng">
                      <a:noFill/>
                      <a:prstDash val="solid"/>
                    </a:lnBlToTr>
                    <a:solidFill>
                      <a:srgbClr val="F2F2F2"/>
                    </a:solidFill>
                  </a:tcPr>
                </a:tc>
                <a:tc hMerge="1">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46088119"/>
                  </a:ext>
                </a:extLst>
              </a:tr>
              <a:tr h="182880">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8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72159175"/>
                  </a:ext>
                </a:extLst>
              </a:tr>
              <a:tr h="291941">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400" b="1">
                          <a:solidFill>
                            <a:schemeClr val="bg1"/>
                          </a:solidFill>
                          <a:latin typeface="Arial" panose="020B0604020202020204" pitchFamily="34" charset="0"/>
                          <a:cs typeface="Arial" panose="020B0604020202020204" pitchFamily="34" charset="0"/>
                        </a:rPr>
                        <a:t>Lisäksi, voi olla hyvä käsitellä:</a:t>
                      </a: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984828880"/>
                  </a:ext>
                </a:extLst>
              </a:tr>
              <a:tr h="1001556">
                <a:tc gridSpan="2">
                  <a:txBody>
                    <a:bodyPr/>
                    <a:lstStyle/>
                    <a:p>
                      <a:pPr marL="342900" indent="-342900" algn="l">
                        <a:spcBef>
                          <a:spcPts val="600"/>
                        </a:spcBef>
                        <a:buClr>
                          <a:srgbClr val="17406D"/>
                        </a:buClr>
                        <a:buFont typeface="+mj-lt"/>
                        <a:buAutoNum type="arabicPeriod"/>
                      </a:pPr>
                      <a:r>
                        <a:rPr lang="fi-FI" sz="1400" i="0">
                          <a:latin typeface="Arial" panose="020B0604020202020204" pitchFamily="34" charset="0"/>
                          <a:cs typeface="Arial" panose="020B0604020202020204" pitchFamily="34" charset="0"/>
                        </a:rPr>
                        <a:t>Teknologisten ratkaisujen (sensorilaitteet ja etäpalvelut) käytänteet: perehdytys, testaaminen ja viallisen laitteen poistaminen käytöstä. </a:t>
                      </a:r>
                    </a:p>
                  </a:txBody>
                  <a:tcPr marL="108000" marR="90000" marT="90000" marB="46800">
                    <a:lnL w="12700" cap="flat" cmpd="sng" algn="ctr">
                      <a:solidFill>
                        <a:srgbClr val="E1EDF9"/>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fi-FI"/>
                    </a:p>
                  </a:txBody>
                  <a:tcPr/>
                </a:tc>
                <a:tc gridSpan="2">
                  <a:txBody>
                    <a:bodyPr/>
                    <a:lstStyle/>
                    <a:p>
                      <a:pPr marL="171450" indent="-171450" algn="l">
                        <a:buFont typeface="Wingdings" panose="05000000000000000000" pitchFamily="2" charset="2"/>
                        <a:buChar char="Ø"/>
                      </a:pPr>
                      <a:r>
                        <a:rPr lang="fi-FI" sz="1200" i="0" dirty="0">
                          <a:latin typeface="Arial" panose="020B0604020202020204" pitchFamily="34" charset="0"/>
                          <a:cs typeface="Arial" panose="020B0604020202020204" pitchFamily="34" charset="0"/>
                        </a:rPr>
                        <a:t>Tutustu sisältöihin omavalvontasuunnitelman osiossa </a:t>
                      </a:r>
                      <a:r>
                        <a:rPr lang="fi-FI" sz="1200" i="1" dirty="0">
                          <a:latin typeface="Arial" panose="020B0604020202020204" pitchFamily="34" charset="0"/>
                          <a:cs typeface="Arial" panose="020B0604020202020204" pitchFamily="34" charset="0"/>
                        </a:rPr>
                        <a:t>Toimitilat ja teknologiset ratkaisut.</a:t>
                      </a:r>
                    </a:p>
                  </a:txBody>
                  <a:tcP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55956018"/>
                  </a:ext>
                </a:extLst>
              </a:tr>
            </a:tbl>
          </a:graphicData>
        </a:graphic>
      </p:graphicFrame>
      <p:pic>
        <p:nvPicPr>
          <p:cNvPr id="11" name="Graphic 10" descr="Comment Important with solid fill">
            <a:extLst>
              <a:ext uri="{FF2B5EF4-FFF2-40B4-BE49-F238E27FC236}">
                <a16:creationId xmlns:a16="http://schemas.microsoft.com/office/drawing/2014/main" id="{2C9E744A-4481-0A97-9B50-83B25C3C0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934" y="1353560"/>
            <a:ext cx="824948" cy="824948"/>
          </a:xfrm>
          <a:prstGeom prst="rect">
            <a:avLst/>
          </a:prstGeom>
        </p:spPr>
      </p:pic>
      <p:sp>
        <p:nvSpPr>
          <p:cNvPr id="8" name="TextBox 7">
            <a:extLst>
              <a:ext uri="{FF2B5EF4-FFF2-40B4-BE49-F238E27FC236}">
                <a16:creationId xmlns:a16="http://schemas.microsoft.com/office/drawing/2014/main" id="{BC281E6D-595A-0714-CE9B-392DD872A7F2}"/>
              </a:ext>
            </a:extLst>
          </p:cNvPr>
          <p:cNvSpPr txBox="1"/>
          <p:nvPr/>
        </p:nvSpPr>
        <p:spPr>
          <a:xfrm>
            <a:off x="7985462" y="281263"/>
            <a:ext cx="3839818" cy="461665"/>
          </a:xfrm>
          <a:prstGeom prst="rect">
            <a:avLst/>
          </a:prstGeom>
          <a:noFill/>
        </p:spPr>
        <p:txBody>
          <a:bodyPr wrap="square">
            <a:spAutoFit/>
          </a:bodyPr>
          <a:lstStyle/>
          <a:p>
            <a:pPr algn="r">
              <a:buClr>
                <a:srgbClr val="007F00"/>
              </a:buClr>
            </a:pPr>
            <a:r>
              <a:rPr lang="fi-FI" sz="1200" i="1">
                <a:solidFill>
                  <a:srgbClr val="17406D"/>
                </a:solidFill>
                <a:latin typeface="Arial" panose="020B0604020202020204" pitchFamily="34" charset="0"/>
                <a:cs typeface="Arial" panose="020B0604020202020204" pitchFamily="34" charset="0"/>
              </a:rPr>
              <a:t>Esihenkilön suunnittelun tueksi omavalvonnan koulutuksen valmisteluun</a:t>
            </a:r>
            <a:endParaRPr lang="fi-FI" sz="1200" b="1" i="1">
              <a:solidFill>
                <a:srgbClr val="17406D"/>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CE1086E-264E-A5AC-2251-4B5AB7A100D5}"/>
              </a:ext>
            </a:extLst>
          </p:cNvPr>
          <p:cNvPicPr>
            <a:picLocks noChangeAspect="1"/>
          </p:cNvPicPr>
          <p:nvPr/>
        </p:nvPicPr>
        <p:blipFill>
          <a:blip r:embed="rId5"/>
          <a:stretch>
            <a:fillRect/>
          </a:stretch>
        </p:blipFill>
        <p:spPr>
          <a:xfrm>
            <a:off x="9185314" y="3005846"/>
            <a:ext cx="2405888" cy="1353312"/>
          </a:xfrm>
          <a:prstGeom prst="rect">
            <a:avLst/>
          </a:prstGeom>
          <a:ln>
            <a:solidFill>
              <a:srgbClr val="17406D"/>
            </a:solidFill>
          </a:ln>
        </p:spPr>
      </p:pic>
      <p:pic>
        <p:nvPicPr>
          <p:cNvPr id="3" name="Picture 2">
            <a:extLst>
              <a:ext uri="{FF2B5EF4-FFF2-40B4-BE49-F238E27FC236}">
                <a16:creationId xmlns:a16="http://schemas.microsoft.com/office/drawing/2014/main" id="{F124FF63-F1C3-92F8-1220-B6CDF530923D}"/>
              </a:ext>
            </a:extLst>
          </p:cNvPr>
          <p:cNvPicPr>
            <a:picLocks noChangeAspect="1"/>
          </p:cNvPicPr>
          <p:nvPr/>
        </p:nvPicPr>
        <p:blipFill>
          <a:blip r:embed="rId6"/>
          <a:stretch>
            <a:fillRect/>
          </a:stretch>
        </p:blipFill>
        <p:spPr>
          <a:xfrm>
            <a:off x="6345936" y="3005846"/>
            <a:ext cx="2405888" cy="1353312"/>
          </a:xfrm>
          <a:prstGeom prst="rect">
            <a:avLst/>
          </a:prstGeom>
          <a:ln>
            <a:solidFill>
              <a:srgbClr val="17406D"/>
            </a:solidFill>
          </a:ln>
        </p:spPr>
      </p:pic>
      <p:sp>
        <p:nvSpPr>
          <p:cNvPr id="4" name="TextBox 3">
            <a:extLst>
              <a:ext uri="{FF2B5EF4-FFF2-40B4-BE49-F238E27FC236}">
                <a16:creationId xmlns:a16="http://schemas.microsoft.com/office/drawing/2014/main" id="{DA7C85EC-1344-E42B-08FE-35A8AC244162}"/>
              </a:ext>
            </a:extLst>
          </p:cNvPr>
          <p:cNvSpPr txBox="1"/>
          <p:nvPr/>
        </p:nvSpPr>
        <p:spPr>
          <a:xfrm>
            <a:off x="6058750" y="2957596"/>
            <a:ext cx="372519" cy="307777"/>
          </a:xfrm>
          <a:prstGeom prst="rect">
            <a:avLst/>
          </a:prstGeom>
          <a:noFill/>
        </p:spPr>
        <p:txBody>
          <a:bodyPr wrap="square" rtlCol="0">
            <a:spAutoFit/>
          </a:bodyPr>
          <a:lstStyle/>
          <a:p>
            <a:r>
              <a:rPr lang="fi-FI" sz="1400">
                <a:solidFill>
                  <a:schemeClr val="tx2"/>
                </a:solidFill>
              </a:rPr>
              <a:t>2.</a:t>
            </a:r>
            <a:endParaRPr lang="fi-FI">
              <a:solidFill>
                <a:schemeClr val="tx2"/>
              </a:solidFill>
            </a:endParaRPr>
          </a:p>
        </p:txBody>
      </p:sp>
      <p:sp>
        <p:nvSpPr>
          <p:cNvPr id="9" name="TextBox 3">
            <a:extLst>
              <a:ext uri="{FF2B5EF4-FFF2-40B4-BE49-F238E27FC236}">
                <a16:creationId xmlns:a16="http://schemas.microsoft.com/office/drawing/2014/main" id="{9B3840BD-CFAD-2D5E-B6BC-892B1F29ABEE}"/>
              </a:ext>
            </a:extLst>
          </p:cNvPr>
          <p:cNvSpPr txBox="1"/>
          <p:nvPr/>
        </p:nvSpPr>
        <p:spPr>
          <a:xfrm>
            <a:off x="8900476" y="2957596"/>
            <a:ext cx="372519" cy="307777"/>
          </a:xfrm>
          <a:prstGeom prst="rect">
            <a:avLst/>
          </a:prstGeom>
          <a:noFill/>
        </p:spPr>
        <p:txBody>
          <a:bodyPr wrap="square" rtlCol="0">
            <a:spAutoFit/>
          </a:bodyPr>
          <a:lstStyle/>
          <a:p>
            <a:r>
              <a:rPr lang="fi-FI" sz="1400">
                <a:solidFill>
                  <a:schemeClr val="tx2"/>
                </a:solidFill>
              </a:rPr>
              <a:t>3.</a:t>
            </a:r>
            <a:endParaRPr lang="fi-FI">
              <a:solidFill>
                <a:schemeClr val="tx2"/>
              </a:solidFill>
            </a:endParaRPr>
          </a:p>
        </p:txBody>
      </p:sp>
      <p:graphicFrame>
        <p:nvGraphicFramePr>
          <p:cNvPr id="12" name="Table 33">
            <a:extLst>
              <a:ext uri="{FF2B5EF4-FFF2-40B4-BE49-F238E27FC236}">
                <a16:creationId xmlns:a16="http://schemas.microsoft.com/office/drawing/2014/main" id="{0A5014A0-091A-A646-029A-731246451116}"/>
              </a:ext>
            </a:extLst>
          </p:cNvPr>
          <p:cNvGraphicFramePr>
            <a:graphicFrameLocks noGrp="1"/>
          </p:cNvGraphicFramePr>
          <p:nvPr>
            <p:extLst>
              <p:ext uri="{D42A27DB-BD31-4B8C-83A1-F6EECF244321}">
                <p14:modId xmlns:p14="http://schemas.microsoft.com/office/powerpoint/2010/main" val="2127046145"/>
              </p:ext>
            </p:extLst>
          </p:nvPr>
        </p:nvGraphicFramePr>
        <p:xfrm>
          <a:off x="451408" y="278609"/>
          <a:ext cx="4241262" cy="270960"/>
        </p:xfrm>
        <a:graphic>
          <a:graphicData uri="http://schemas.openxmlformats.org/drawingml/2006/table">
            <a:tbl>
              <a:tblPr firstRow="1" bandRow="1">
                <a:tableStyleId>{B301B821-A1FF-4177-AEE7-76D212191A09}</a:tableStyleId>
              </a:tblPr>
              <a:tblGrid>
                <a:gridCol w="706877">
                  <a:extLst>
                    <a:ext uri="{9D8B030D-6E8A-4147-A177-3AD203B41FA5}">
                      <a16:colId xmlns:a16="http://schemas.microsoft.com/office/drawing/2014/main" val="2503981064"/>
                    </a:ext>
                  </a:extLst>
                </a:gridCol>
                <a:gridCol w="706877">
                  <a:extLst>
                    <a:ext uri="{9D8B030D-6E8A-4147-A177-3AD203B41FA5}">
                      <a16:colId xmlns:a16="http://schemas.microsoft.com/office/drawing/2014/main" val="3677331876"/>
                    </a:ext>
                  </a:extLst>
                </a:gridCol>
                <a:gridCol w="706877">
                  <a:extLst>
                    <a:ext uri="{9D8B030D-6E8A-4147-A177-3AD203B41FA5}">
                      <a16:colId xmlns:a16="http://schemas.microsoft.com/office/drawing/2014/main" val="1262963123"/>
                    </a:ext>
                  </a:extLst>
                </a:gridCol>
                <a:gridCol w="706877">
                  <a:extLst>
                    <a:ext uri="{9D8B030D-6E8A-4147-A177-3AD203B41FA5}">
                      <a16:colId xmlns:a16="http://schemas.microsoft.com/office/drawing/2014/main" val="1134372583"/>
                    </a:ext>
                  </a:extLst>
                </a:gridCol>
                <a:gridCol w="706877">
                  <a:extLst>
                    <a:ext uri="{9D8B030D-6E8A-4147-A177-3AD203B41FA5}">
                      <a16:colId xmlns:a16="http://schemas.microsoft.com/office/drawing/2014/main" val="3988375325"/>
                    </a:ext>
                  </a:extLst>
                </a:gridCol>
                <a:gridCol w="706877">
                  <a:extLst>
                    <a:ext uri="{9D8B030D-6E8A-4147-A177-3AD203B41FA5}">
                      <a16:colId xmlns:a16="http://schemas.microsoft.com/office/drawing/2014/main" val="1457639207"/>
                    </a:ext>
                  </a:extLst>
                </a:gridCol>
              </a:tblGrid>
              <a:tr h="244942">
                <a:tc>
                  <a:txBody>
                    <a:bodyPr/>
                    <a:lstStyle/>
                    <a:p>
                      <a:pPr algn="ctr"/>
                      <a:r>
                        <a:rPr lang="fi-FI" sz="700" dirty="0"/>
                        <a:t>Toiminta-ajatus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Omavalvonnan toimeenpano</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Asiakas-turvallisuus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a:txBody>
                    <a:bodyPr/>
                    <a:lstStyle/>
                    <a:p>
                      <a:pPr algn="ctr"/>
                      <a:r>
                        <a:rPr lang="fi-FI" sz="700" dirty="0"/>
                        <a:t>Tietojen kirjaaminen </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Kehittäminen</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Vaihtuvat sisällöt</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5124335"/>
                  </a:ext>
                </a:extLst>
              </a:tr>
            </a:tbl>
          </a:graphicData>
        </a:graphic>
      </p:graphicFrame>
    </p:spTree>
    <p:extLst>
      <p:ext uri="{BB962C8B-B14F-4D97-AF65-F5344CB8AC3E}">
        <p14:creationId xmlns:p14="http://schemas.microsoft.com/office/powerpoint/2010/main" val="146340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Otsikko 1">
            <a:extLst>
              <a:ext uri="{FF2B5EF4-FFF2-40B4-BE49-F238E27FC236}">
                <a16:creationId xmlns:a16="http://schemas.microsoft.com/office/drawing/2014/main" id="{D34CC9AB-D908-712C-E0F9-A8FCD2180B13}"/>
              </a:ext>
            </a:extLst>
          </p:cNvPr>
          <p:cNvSpPr txBox="1">
            <a:spLocks/>
          </p:cNvSpPr>
          <p:nvPr/>
        </p:nvSpPr>
        <p:spPr>
          <a:xfrm>
            <a:off x="838200" y="1463431"/>
            <a:ext cx="8671560" cy="2387600"/>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defRPr/>
            </a:pPr>
            <a:r>
              <a:rPr lang="fi-FI" sz="3600">
                <a:solidFill>
                  <a:srgbClr val="17406D"/>
                </a:solidFill>
                <a:latin typeface="Arial Black" panose="020B0A04020102020204"/>
              </a:rPr>
              <a:t>Sisällysluettelo</a:t>
            </a:r>
            <a:endParaRPr lang="fi-FI" sz="3600">
              <a:solidFill>
                <a:srgbClr val="17406D"/>
              </a:solidFill>
            </a:endParaRPr>
          </a:p>
        </p:txBody>
      </p:sp>
      <p:sp>
        <p:nvSpPr>
          <p:cNvPr id="3" name="TextBox 19">
            <a:extLst>
              <a:ext uri="{FF2B5EF4-FFF2-40B4-BE49-F238E27FC236}">
                <a16:creationId xmlns:a16="http://schemas.microsoft.com/office/drawing/2014/main" id="{C91A38F4-839C-C619-FFFA-D2D88048F863}"/>
              </a:ext>
            </a:extLst>
          </p:cNvPr>
          <p:cNvSpPr txBox="1">
            <a:spLocks/>
          </p:cNvSpPr>
          <p:nvPr/>
        </p:nvSpPr>
        <p:spPr>
          <a:xfrm>
            <a:off x="838200" y="2486234"/>
            <a:ext cx="5530668" cy="3654847"/>
          </a:xfrm>
          <a:prstGeom prst="rect">
            <a:avLst/>
          </a:prstGeom>
          <a:noFill/>
          <a:ln>
            <a:noFill/>
          </a:ln>
        </p:spPr>
        <p:txBody>
          <a:bodyPr wrap="square" lIns="91440" tIns="45720" rIns="91440" bIns="45720" anchor="t">
            <a:spAutoFit/>
          </a:bodyPr>
          <a:lstStyle/>
          <a:p>
            <a:pPr marL="0" marR="0" lvl="1" indent="0" algn="l" defTabSz="914377" rtl="0" eaLnBrk="1" fontAlgn="auto" latinLnBrk="0" hangingPunct="1">
              <a:lnSpc>
                <a:spcPct val="150000"/>
              </a:lnSpc>
              <a:spcBef>
                <a:spcPts val="900"/>
              </a:spcBef>
              <a:spcAft>
                <a:spcPts val="200"/>
              </a:spcAft>
              <a:buClrTx/>
              <a:buSzTx/>
              <a:buFontTx/>
              <a:buNone/>
              <a:tabLst/>
              <a:defRPr/>
            </a:pPr>
            <a:r>
              <a:rPr kumimoji="0" lang="fi-FI" u="sng" strike="noStrike" kern="1200" cap="none" spc="0" normalizeH="0" noProof="0" dirty="0">
                <a:effectLst/>
                <a:uLnTx/>
                <a:uFill>
                  <a:solidFill>
                    <a:schemeClr val="bg1"/>
                  </a:solidFill>
                </a:uFill>
                <a:latin typeface="Arial" panose="020B0604020202020204"/>
                <a:hlinkClick r:id="rId2" action="ppaction://hlinksldjump">
                  <a:extLst>
                    <a:ext uri="{A12FA001-AC4F-418D-AE19-62706E023703}">
                      <ahyp:hlinkClr xmlns:ahyp="http://schemas.microsoft.com/office/drawing/2018/hyperlinkcolor" val="tx"/>
                    </a:ext>
                  </a:extLst>
                </a:hlinkClick>
              </a:rPr>
              <a:t>Taustoitus: dokumenttien suhde toisiin</a:t>
            </a:r>
            <a:r>
              <a:rPr lang="fi-FI" u="sng" dirty="0">
                <a:uFill>
                  <a:solidFill>
                    <a:schemeClr val="bg1"/>
                  </a:solidFill>
                </a:uFill>
                <a:latin typeface="Arial" panose="020B0604020202020204"/>
                <a:hlinkClick r:id="rId2" action="ppaction://hlinksldjump">
                  <a:extLst>
                    <a:ext uri="{A12FA001-AC4F-418D-AE19-62706E023703}">
                      <ahyp:hlinkClr xmlns:ahyp="http://schemas.microsoft.com/office/drawing/2018/hyperlinkcolor" val="tx"/>
                    </a:ext>
                  </a:extLst>
                </a:hlinkClick>
              </a:rPr>
              <a:t>s</a:t>
            </a:r>
            <a:r>
              <a:rPr kumimoji="0" lang="fi-FI" u="sng" strike="noStrike" kern="1200" cap="none" spc="0" normalizeH="0" noProof="0" dirty="0">
                <a:effectLst/>
                <a:uLnTx/>
                <a:uFill>
                  <a:solidFill>
                    <a:schemeClr val="bg1"/>
                  </a:solidFill>
                </a:uFill>
                <a:latin typeface="Arial" panose="020B0604020202020204"/>
                <a:hlinkClick r:id="rId2" action="ppaction://hlinksldjump">
                  <a:extLst>
                    <a:ext uri="{A12FA001-AC4F-418D-AE19-62706E023703}">
                      <ahyp:hlinkClr xmlns:ahyp="http://schemas.microsoft.com/office/drawing/2018/hyperlinkcolor" val="tx"/>
                    </a:ext>
                  </a:extLst>
                </a:hlinkClick>
              </a:rPr>
              <a:t>a……</a:t>
            </a:r>
            <a:r>
              <a:rPr lang="fi-FI" u="sng" dirty="0">
                <a:uFill>
                  <a:solidFill>
                    <a:schemeClr val="bg1"/>
                  </a:solidFill>
                </a:uFill>
                <a:latin typeface="Arial" panose="020B0604020202020204"/>
                <a:hlinkClick r:id="rId2" action="ppaction://hlinksldjump">
                  <a:extLst>
                    <a:ext uri="{A12FA001-AC4F-418D-AE19-62706E023703}">
                      <ahyp:hlinkClr xmlns:ahyp="http://schemas.microsoft.com/office/drawing/2018/hyperlinkcolor" val="tx"/>
                    </a:ext>
                  </a:extLst>
                </a:hlinkClick>
              </a:rPr>
              <a:t>..</a:t>
            </a:r>
            <a:r>
              <a:rPr kumimoji="0" lang="fi-FI" u="sng" strike="noStrike" kern="1200" cap="none" spc="0" normalizeH="0" noProof="0" dirty="0">
                <a:effectLst/>
                <a:uLnTx/>
                <a:uFill>
                  <a:solidFill>
                    <a:schemeClr val="bg1"/>
                  </a:solidFill>
                </a:uFill>
                <a:latin typeface="Arial" panose="020B0604020202020204"/>
                <a:hlinkClick r:id="rId2" action="ppaction://hlinksldjump">
                  <a:extLst>
                    <a:ext uri="{A12FA001-AC4F-418D-AE19-62706E023703}">
                      <ahyp:hlinkClr xmlns:ahyp="http://schemas.microsoft.com/office/drawing/2018/hyperlinkcolor" val="tx"/>
                    </a:ext>
                  </a:extLst>
                </a:hlinkClick>
              </a:rPr>
              <a:t>....</a:t>
            </a:r>
            <a:r>
              <a:rPr kumimoji="0" lang="fi-FI" u="sng" strike="noStrike" kern="1200" cap="none" spc="0" normalizeH="0" noProof="0" dirty="0">
                <a:effectLst/>
                <a:uLnTx/>
                <a:uFill>
                  <a:solidFill>
                    <a:schemeClr val="bg1"/>
                  </a:solidFill>
                </a:uFill>
                <a:latin typeface="Arial" panose="020B0604020202020204"/>
              </a:rPr>
              <a:t>3</a:t>
            </a:r>
            <a:endParaRPr kumimoji="0" lang="fi-FI" u="sng" strike="noStrike" kern="1200" cap="none" spc="0" normalizeH="0" noProof="0" dirty="0">
              <a:effectLst/>
              <a:uLnTx/>
              <a:uFill>
                <a:solidFill>
                  <a:schemeClr val="bg1"/>
                </a:solidFill>
              </a:uFill>
              <a:latin typeface="Arial" panose="020B0604020202020204"/>
              <a:ea typeface="+mn-ea"/>
              <a:cs typeface="+mn-cs"/>
            </a:endParaRPr>
          </a:p>
          <a:p>
            <a:pPr marL="0" marR="0" lvl="1" indent="0" algn="l" defTabSz="914377" rtl="0" eaLnBrk="1" fontAlgn="auto" latinLnBrk="0" hangingPunct="1">
              <a:lnSpc>
                <a:spcPct val="150000"/>
              </a:lnSpc>
              <a:spcBef>
                <a:spcPts val="900"/>
              </a:spcBef>
              <a:spcAft>
                <a:spcPts val="200"/>
              </a:spcAft>
              <a:buClrTx/>
              <a:buSzTx/>
              <a:buFontTx/>
              <a:buNone/>
              <a:tabLst/>
              <a:defRPr/>
            </a:pPr>
            <a:r>
              <a:rPr kumimoji="0" lang="fi-FI" u="sng" strike="noStrike" kern="1200" cap="none" spc="0" normalizeH="0" noProof="0" dirty="0">
                <a:effectLst/>
                <a:uLnTx/>
                <a:uFill>
                  <a:solidFill>
                    <a:schemeClr val="bg1"/>
                  </a:solidFill>
                </a:uFill>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Omavalvonnan vuosikellon malli..………………...</a:t>
            </a:r>
            <a:r>
              <a:rPr lang="fi-FI" u="sng" dirty="0">
                <a:uFill>
                  <a:solidFill>
                    <a:schemeClr val="bg1"/>
                  </a:solidFill>
                </a:uFill>
                <a:latin typeface="Arial" panose="020B0604020202020204"/>
              </a:rPr>
              <a:t>6</a:t>
            </a:r>
            <a:endParaRPr lang="fi-FI" b="0" i="0" u="sng" strike="noStrike" kern="1200" cap="none" spc="0" normalizeH="0" noProof="0" dirty="0">
              <a:ln>
                <a:noFill/>
              </a:ln>
              <a:effectLst/>
              <a:uLnTx/>
              <a:uFill>
                <a:solidFill>
                  <a:srgbClr val="FFFFFF"/>
                </a:solidFill>
              </a:uFill>
              <a:latin typeface="Arial" panose="020B0604020202020204"/>
              <a:cs typeface="Arial"/>
            </a:endParaRPr>
          </a:p>
          <a:p>
            <a:pPr marL="0" lvl="1">
              <a:lnSpc>
                <a:spcPct val="150000"/>
              </a:lnSpc>
              <a:spcBef>
                <a:spcPts val="900"/>
              </a:spcBef>
              <a:spcAft>
                <a:spcPts val="200"/>
              </a:spcAft>
              <a:defRPr/>
            </a:pPr>
            <a:r>
              <a:rPr lang="fi-FI" u="sng" dirty="0">
                <a:uFill>
                  <a:solidFill>
                    <a:schemeClr val="bg1"/>
                  </a:solidFill>
                </a:uFill>
                <a:latin typeface="Arial" panose="020B0604020202020204"/>
                <a:hlinkClick r:id="rId4" action="ppaction://hlinksldjump">
                  <a:extLst>
                    <a:ext uri="{A12FA001-AC4F-418D-AE19-62706E023703}">
                      <ahyp:hlinkClr xmlns:ahyp="http://schemas.microsoft.com/office/drawing/2018/hyperlinkcolor" val="tx"/>
                    </a:ext>
                  </a:extLst>
                </a:hlinkClick>
              </a:rPr>
              <a:t>Tukimateriaali omavalvonnan jalkautukseen</a:t>
            </a:r>
            <a:r>
              <a:rPr lang="fi-FI" u="sng" dirty="0">
                <a:uFill>
                  <a:solidFill>
                    <a:schemeClr val="bg1"/>
                  </a:solidFill>
                </a:uFill>
                <a:latin typeface="Arial" panose="020B0604020202020204"/>
              </a:rPr>
              <a:t>..….13</a:t>
            </a:r>
            <a:endParaRPr lang="fi-FI" u="sng" dirty="0">
              <a:uFill>
                <a:solidFill>
                  <a:srgbClr val="FFFFFF"/>
                </a:solidFill>
              </a:uFill>
              <a:latin typeface="Arial" panose="020B0604020202020204"/>
              <a:cs typeface="Arial"/>
            </a:endParaRPr>
          </a:p>
          <a:p>
            <a:pPr marL="0" lvl="1">
              <a:lnSpc>
                <a:spcPct val="150000"/>
              </a:lnSpc>
              <a:spcBef>
                <a:spcPts val="900"/>
              </a:spcBef>
              <a:spcAft>
                <a:spcPts val="200"/>
              </a:spcAft>
              <a:defRPr/>
            </a:pPr>
            <a:r>
              <a:rPr lang="fi-FI" u="sng" dirty="0">
                <a:uFill>
                  <a:solidFill>
                    <a:schemeClr val="bg1"/>
                  </a:solidFill>
                </a:uFill>
                <a:latin typeface="Arial" panose="020B0604020202020204"/>
                <a:hlinkClick r:id="rId5" action="ppaction://hlinksldjump">
                  <a:extLst>
                    <a:ext uri="{A12FA001-AC4F-418D-AE19-62706E023703}">
                      <ahyp:hlinkClr xmlns:ahyp="http://schemas.microsoft.com/office/drawing/2018/hyperlinkcolor" val="tx"/>
                    </a:ext>
                  </a:extLst>
                </a:hlinkClick>
              </a:rPr>
              <a:t>      </a:t>
            </a:r>
            <a:r>
              <a:rPr kumimoji="0" lang="fi-FI" b="0" i="0" u="sng" strike="noStrike" kern="1200" cap="none" spc="0" normalizeH="0" noProof="0" dirty="0">
                <a:ln>
                  <a:noFill/>
                </a:ln>
                <a:effectLst/>
                <a:uLnTx/>
                <a:uFill>
                  <a:solidFill>
                    <a:schemeClr val="bg1"/>
                  </a:solidFill>
                </a:uFill>
                <a:latin typeface="Arial" panose="020B0604020202020204"/>
                <a:hlinkClick r:id="rId5" action="ppaction://hlinksldjump">
                  <a:extLst>
                    <a:ext uri="{A12FA001-AC4F-418D-AE19-62706E023703}">
                      <ahyp:hlinkClr xmlns:ahyp="http://schemas.microsoft.com/office/drawing/2018/hyperlinkcolor" val="tx"/>
                    </a:ext>
                  </a:extLst>
                </a:hlinkClick>
              </a:rPr>
              <a:t>Vuosikellon mukaiset materiaalit…………….</a:t>
            </a:r>
            <a:r>
              <a:rPr lang="fi-FI" u="sng" dirty="0">
                <a:uFill>
                  <a:solidFill>
                    <a:schemeClr val="bg1"/>
                  </a:solidFill>
                </a:uFill>
                <a:latin typeface="Arial" panose="020B0604020202020204"/>
                <a:hlinkClick r:id="rId5" action="ppaction://hlinksldjump">
                  <a:extLst>
                    <a:ext uri="{A12FA001-AC4F-418D-AE19-62706E023703}">
                      <ahyp:hlinkClr xmlns:ahyp="http://schemas.microsoft.com/office/drawing/2018/hyperlinkcolor" val="tx"/>
                    </a:ext>
                  </a:extLst>
                </a:hlinkClick>
              </a:rPr>
              <a:t>14 </a:t>
            </a:r>
            <a:endParaRPr kumimoji="0" lang="fi-FI" b="0" i="0" u="sng" strike="noStrike" kern="1200" cap="none" spc="0" normalizeH="0" noProof="0" dirty="0">
              <a:ln>
                <a:noFill/>
              </a:ln>
              <a:effectLst/>
              <a:uLnTx/>
              <a:uFill>
                <a:solidFill>
                  <a:schemeClr val="bg1"/>
                </a:solidFill>
              </a:uFill>
              <a:latin typeface="Arial" panose="020B0604020202020204"/>
              <a:ea typeface="+mn-ea"/>
              <a:cs typeface="+mn-cs"/>
            </a:endParaRPr>
          </a:p>
          <a:p>
            <a:pPr marL="0" lvl="1">
              <a:lnSpc>
                <a:spcPct val="150000"/>
              </a:lnSpc>
              <a:spcBef>
                <a:spcPts val="900"/>
              </a:spcBef>
              <a:spcAft>
                <a:spcPts val="200"/>
              </a:spcAft>
              <a:defRPr/>
            </a:pPr>
            <a:r>
              <a:rPr lang="fi-FI" u="sng" dirty="0">
                <a:uFill>
                  <a:solidFill>
                    <a:schemeClr val="bg1"/>
                  </a:solidFill>
                </a:uFill>
                <a:latin typeface="Arial" panose="020B0604020202020204"/>
                <a:hlinkClick r:id="rId4" action="ppaction://hlinksldjump">
                  <a:extLst>
                    <a:ext uri="{A12FA001-AC4F-418D-AE19-62706E023703}">
                      <ahyp:hlinkClr xmlns:ahyp="http://schemas.microsoft.com/office/drawing/2018/hyperlinkcolor" val="tx"/>
                    </a:ext>
                  </a:extLst>
                </a:hlinkClick>
              </a:rPr>
              <a:t>     </a:t>
            </a:r>
            <a:r>
              <a:rPr kumimoji="0" lang="fi-FI" b="0" i="0" u="sng" strike="noStrike" kern="1200" cap="none" spc="0" normalizeH="0" noProof="0" dirty="0">
                <a:ln>
                  <a:noFill/>
                </a:ln>
                <a:effectLst/>
                <a:uLnTx/>
                <a:uFill>
                  <a:solidFill>
                    <a:schemeClr val="bg1"/>
                  </a:solidFill>
                </a:uFill>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 Muut materiaali………………………………...</a:t>
            </a:r>
            <a:r>
              <a:rPr lang="fi-FI" u="sng" dirty="0">
                <a:uFill>
                  <a:solidFill>
                    <a:schemeClr val="bg1"/>
                  </a:solidFill>
                </a:uFill>
                <a:latin typeface="Arial" panose="020B0604020202020204"/>
                <a:hlinkClick r:id="rId4" action="ppaction://hlinksldjump">
                  <a:extLst>
                    <a:ext uri="{A12FA001-AC4F-418D-AE19-62706E023703}">
                      <ahyp:hlinkClr xmlns:ahyp="http://schemas.microsoft.com/office/drawing/2018/hyperlinkcolor" val="tx"/>
                    </a:ext>
                  </a:extLst>
                </a:hlinkClick>
              </a:rPr>
              <a:t>26 </a:t>
            </a:r>
            <a:r>
              <a:rPr kumimoji="0" lang="fi-FI" b="0" i="0" u="sng" strike="noStrike" kern="1200" cap="none" spc="0" normalizeH="0" noProof="0" dirty="0">
                <a:ln>
                  <a:noFill/>
                </a:ln>
                <a:effectLst/>
                <a:uLnTx/>
                <a:uFill>
                  <a:solidFill>
                    <a:schemeClr val="bg1"/>
                  </a:solidFill>
                </a:uFill>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	</a:t>
            </a:r>
            <a:endParaRPr kumimoji="0" lang="fi-FI" b="0" i="0" u="sng" strike="noStrike" kern="1200" cap="none" spc="0" normalizeH="0" noProof="0" dirty="0">
              <a:ln>
                <a:noFill/>
              </a:ln>
              <a:effectLst/>
              <a:uLnTx/>
              <a:uFill>
                <a:solidFill>
                  <a:schemeClr val="bg1"/>
                </a:solidFill>
              </a:uFill>
              <a:latin typeface="Arial" panose="020B0604020202020204"/>
              <a:ea typeface="+mn-ea"/>
              <a:cs typeface="+mn-cs"/>
            </a:endParaRPr>
          </a:p>
          <a:p>
            <a:pPr marL="0" marR="0" lvl="1" indent="0" algn="l" defTabSz="914377" rtl="0" eaLnBrk="1" fontAlgn="auto" latinLnBrk="0" hangingPunct="1">
              <a:lnSpc>
                <a:spcPct val="150000"/>
              </a:lnSpc>
              <a:spcBef>
                <a:spcPts val="900"/>
              </a:spcBef>
              <a:spcAft>
                <a:spcPts val="200"/>
              </a:spcAft>
              <a:buClrTx/>
              <a:buSzTx/>
              <a:buFontTx/>
              <a:buNone/>
              <a:tabLst/>
              <a:defRPr/>
            </a:pPr>
            <a:endParaRPr kumimoji="0" lang="fi-FI" b="0" i="0" u="sng" strike="noStrike" kern="1200" cap="none" spc="0" normalizeH="0" noProof="0" dirty="0">
              <a:ln>
                <a:noFill/>
              </a:ln>
              <a:effectLst/>
              <a:uLnTx/>
              <a:uFill>
                <a:solidFill>
                  <a:schemeClr val="bg1"/>
                </a:solidFill>
              </a:uFill>
              <a:latin typeface="Arial" panose="020B0604020202020204"/>
              <a:ea typeface="+mn-ea"/>
              <a:cs typeface="+mn-cs"/>
            </a:endParaRPr>
          </a:p>
        </p:txBody>
      </p:sp>
      <p:sp>
        <p:nvSpPr>
          <p:cNvPr id="6" name="Rectangle 32">
            <a:extLst>
              <a:ext uri="{FF2B5EF4-FFF2-40B4-BE49-F238E27FC236}">
                <a16:creationId xmlns:a16="http://schemas.microsoft.com/office/drawing/2014/main" id="{C6C5D59E-1242-5DB8-E69C-39FE0C25CF9C}"/>
              </a:ext>
            </a:extLst>
          </p:cNvPr>
          <p:cNvSpPr/>
          <p:nvPr/>
        </p:nvSpPr>
        <p:spPr>
          <a:xfrm>
            <a:off x="4264417" y="5614694"/>
            <a:ext cx="1735250" cy="829125"/>
          </a:xfrm>
          <a:prstGeom prst="rect">
            <a:avLst/>
          </a:prstGeom>
          <a:solidFill>
            <a:schemeClr val="bg1"/>
          </a:solidFill>
          <a:ln>
            <a:solidFill>
              <a:schemeClr val="tx1">
                <a:lumMod val="75000"/>
                <a:lumOff val="2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i="1">
                <a:solidFill>
                  <a:schemeClr val="tx1">
                    <a:lumMod val="75000"/>
                    <a:lumOff val="25000"/>
                  </a:schemeClr>
                </a:solidFill>
              </a:rPr>
              <a:t>Pääset navigoimaan dokumentissa klikkaamalla otsikoita (ctrl + klikkaus) </a:t>
            </a:r>
          </a:p>
        </p:txBody>
      </p:sp>
      <p:grpSp>
        <p:nvGrpSpPr>
          <p:cNvPr id="5" name="Group 4">
            <a:extLst>
              <a:ext uri="{FF2B5EF4-FFF2-40B4-BE49-F238E27FC236}">
                <a16:creationId xmlns:a16="http://schemas.microsoft.com/office/drawing/2014/main" id="{CCF4DBF1-AD96-CD6D-B319-463F00EEF23E}"/>
              </a:ext>
            </a:extLst>
          </p:cNvPr>
          <p:cNvGrpSpPr/>
          <p:nvPr/>
        </p:nvGrpSpPr>
        <p:grpSpPr>
          <a:xfrm>
            <a:off x="3775759" y="5056744"/>
            <a:ext cx="742144" cy="829125"/>
            <a:chOff x="1086880" y="4436738"/>
            <a:chExt cx="742144" cy="829125"/>
          </a:xfrm>
        </p:grpSpPr>
        <p:grpSp>
          <p:nvGrpSpPr>
            <p:cNvPr id="11" name="Group 31">
              <a:extLst>
                <a:ext uri="{FF2B5EF4-FFF2-40B4-BE49-F238E27FC236}">
                  <a16:creationId xmlns:a16="http://schemas.microsoft.com/office/drawing/2014/main" id="{45A5E70A-CB00-2452-4E91-390D9F1E4D7F}"/>
                </a:ext>
              </a:extLst>
            </p:cNvPr>
            <p:cNvGrpSpPr/>
            <p:nvPr/>
          </p:nvGrpSpPr>
          <p:grpSpPr>
            <a:xfrm>
              <a:off x="1093045" y="4436738"/>
              <a:ext cx="735979" cy="829125"/>
              <a:chOff x="944056" y="4326811"/>
              <a:chExt cx="1966412" cy="1966412"/>
            </a:xfrm>
          </p:grpSpPr>
          <p:pic>
            <p:nvPicPr>
              <p:cNvPr id="8" name="Graphic 28" descr="Pinch Zoom Out outline">
                <a:extLst>
                  <a:ext uri="{FF2B5EF4-FFF2-40B4-BE49-F238E27FC236}">
                    <a16:creationId xmlns:a16="http://schemas.microsoft.com/office/drawing/2014/main" id="{03A376AD-4C27-29B6-52F7-A9F5057684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6" y="4326811"/>
                <a:ext cx="1966412" cy="1966412"/>
              </a:xfrm>
              <a:prstGeom prst="rect">
                <a:avLst/>
              </a:prstGeom>
            </p:spPr>
          </p:pic>
          <p:sp>
            <p:nvSpPr>
              <p:cNvPr id="9" name="Rectangle 29">
                <a:extLst>
                  <a:ext uri="{FF2B5EF4-FFF2-40B4-BE49-F238E27FC236}">
                    <a16:creationId xmlns:a16="http://schemas.microsoft.com/office/drawing/2014/main" id="{B7054F2A-683A-6D45-3AD9-9301475DDA50}"/>
                  </a:ext>
                </a:extLst>
              </p:cNvPr>
              <p:cNvSpPr/>
              <p:nvPr/>
            </p:nvSpPr>
            <p:spPr>
              <a:xfrm>
                <a:off x="1081669" y="4506420"/>
                <a:ext cx="457198" cy="8015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30">
                <a:extLst>
                  <a:ext uri="{FF2B5EF4-FFF2-40B4-BE49-F238E27FC236}">
                    <a16:creationId xmlns:a16="http://schemas.microsoft.com/office/drawing/2014/main" id="{2610C78A-33A7-3479-E0CC-B3C8F7432476}"/>
                  </a:ext>
                </a:extLst>
              </p:cNvPr>
              <p:cNvSpPr/>
              <p:nvPr/>
            </p:nvSpPr>
            <p:spPr>
              <a:xfrm>
                <a:off x="2233196" y="5650085"/>
                <a:ext cx="364921" cy="2491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Rectangle 29">
              <a:extLst>
                <a:ext uri="{FF2B5EF4-FFF2-40B4-BE49-F238E27FC236}">
                  <a16:creationId xmlns:a16="http://schemas.microsoft.com/office/drawing/2014/main" id="{E90D67A6-DE1C-FE2F-8B50-F627F4574D3F}"/>
                </a:ext>
              </a:extLst>
            </p:cNvPr>
            <p:cNvSpPr/>
            <p:nvPr/>
          </p:nvSpPr>
          <p:spPr>
            <a:xfrm>
              <a:off x="1086880" y="4692182"/>
              <a:ext cx="171118" cy="3379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7" name="Picture 6">
            <a:extLst>
              <a:ext uri="{FF2B5EF4-FFF2-40B4-BE49-F238E27FC236}">
                <a16:creationId xmlns:a16="http://schemas.microsoft.com/office/drawing/2014/main" id="{3F1DA123-2991-F22D-6FA9-7EC3C938551F}"/>
              </a:ext>
            </a:extLst>
          </p:cNvPr>
          <p:cNvPicPr>
            <a:picLocks noChangeAspect="1"/>
          </p:cNvPicPr>
          <p:nvPr/>
        </p:nvPicPr>
        <p:blipFill rotWithShape="1">
          <a:blip r:embed="rId8"/>
          <a:srcRect t="10140" b="3125"/>
          <a:stretch/>
        </p:blipFill>
        <p:spPr>
          <a:xfrm>
            <a:off x="6653393" y="2"/>
            <a:ext cx="5538607" cy="6857999"/>
          </a:xfrm>
          <a:prstGeom prst="rect">
            <a:avLst/>
          </a:prstGeom>
        </p:spPr>
      </p:pic>
      <p:sp>
        <p:nvSpPr>
          <p:cNvPr id="12" name="Rectangle 11">
            <a:extLst>
              <a:ext uri="{FF2B5EF4-FFF2-40B4-BE49-F238E27FC236}">
                <a16:creationId xmlns:a16="http://schemas.microsoft.com/office/drawing/2014/main" id="{14A2C7DD-5B60-F10F-D768-43F9EB0B214D}"/>
              </a:ext>
            </a:extLst>
          </p:cNvPr>
          <p:cNvSpPr>
            <a:spLocks/>
          </p:cNvSpPr>
          <p:nvPr/>
        </p:nvSpPr>
        <p:spPr>
          <a:xfrm>
            <a:off x="6653393" y="0"/>
            <a:ext cx="5538607" cy="6858000"/>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6826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3FE7-6740-8699-2878-D1D64485AFDF}"/>
              </a:ext>
            </a:extLst>
          </p:cNvPr>
          <p:cNvSpPr>
            <a:spLocks noGrp="1"/>
          </p:cNvSpPr>
          <p:nvPr>
            <p:ph type="title"/>
          </p:nvPr>
        </p:nvSpPr>
        <p:spPr>
          <a:xfrm>
            <a:off x="451413" y="717032"/>
            <a:ext cx="11289174" cy="868004"/>
          </a:xfrm>
        </p:spPr>
        <p:txBody>
          <a:bodyPr vert="horz"/>
          <a:lstStyle/>
          <a:p>
            <a:r>
              <a:rPr lang="fi-FI">
                <a:solidFill>
                  <a:srgbClr val="17406D"/>
                </a:solidFill>
              </a:rPr>
              <a:t>Asiakasturvallisuus</a:t>
            </a:r>
          </a:p>
        </p:txBody>
      </p:sp>
      <p:sp>
        <p:nvSpPr>
          <p:cNvPr id="9" name="TextBox 8">
            <a:extLst>
              <a:ext uri="{FF2B5EF4-FFF2-40B4-BE49-F238E27FC236}">
                <a16:creationId xmlns:a16="http://schemas.microsoft.com/office/drawing/2014/main" id="{3438E264-AB4E-FF65-0E24-D2B57A81397A}"/>
              </a:ext>
            </a:extLst>
          </p:cNvPr>
          <p:cNvSpPr txBox="1"/>
          <p:nvPr/>
        </p:nvSpPr>
        <p:spPr>
          <a:xfrm>
            <a:off x="466462" y="609492"/>
            <a:ext cx="4109884" cy="246221"/>
          </a:xfrm>
          <a:prstGeom prst="rect">
            <a:avLst/>
          </a:prstGeom>
          <a:noFill/>
        </p:spPr>
        <p:txBody>
          <a:bodyPr wrap="none" lIns="90000" tIns="0" rIns="9000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600" b="1" u="none" strike="noStrike" kern="1200" cap="none" spc="0" normalizeH="0" baseline="0" noProof="0">
                <a:ln>
                  <a:noFill/>
                </a:ln>
                <a:solidFill>
                  <a:srgbClr val="17406D"/>
                </a:solidFill>
                <a:effectLst/>
                <a:uLnTx/>
                <a:uFillTx/>
                <a:latin typeface="Arial" panose="020B0604020202020204"/>
                <a:ea typeface="Inter" panose="02000503000000020004" pitchFamily="2" charset="0"/>
                <a:cs typeface="Times New Roman" panose="02020603050405020304" pitchFamily="18" charset="0"/>
              </a:rPr>
              <a:t>Tukikysymyksiä yhteiseen keskusteluun</a:t>
            </a:r>
            <a:endParaRPr kumimoji="0" lang="fi-FI" sz="1600" b="1" u="none" strike="noStrike" kern="1200" cap="none" spc="0" normalizeH="0" baseline="0" noProof="0">
              <a:ln>
                <a:noFill/>
              </a:ln>
              <a:solidFill>
                <a:srgbClr val="17406D"/>
              </a:solidFill>
              <a:effectLst/>
              <a:uLnTx/>
              <a:uFillTx/>
              <a:latin typeface="Arial" panose="020B0604020202020204"/>
              <a:ea typeface="+mn-ea"/>
              <a:cs typeface="+mn-cs"/>
            </a:endParaRPr>
          </a:p>
        </p:txBody>
      </p:sp>
      <p:pic>
        <p:nvPicPr>
          <p:cNvPr id="13" name="Graphic 6" descr="Customer review with solid fill">
            <a:extLst>
              <a:ext uri="{FF2B5EF4-FFF2-40B4-BE49-F238E27FC236}">
                <a16:creationId xmlns:a16="http://schemas.microsoft.com/office/drawing/2014/main" id="{BBBD07FC-47F9-D16E-66BB-3C0A6BB35B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5349" y="282554"/>
            <a:ext cx="667219" cy="667219"/>
          </a:xfrm>
          <a:prstGeom prst="rect">
            <a:avLst/>
          </a:prstGeom>
        </p:spPr>
      </p:pic>
      <p:sp>
        <p:nvSpPr>
          <p:cNvPr id="16" name="Tekstiruutu 15">
            <a:extLst>
              <a:ext uri="{FF2B5EF4-FFF2-40B4-BE49-F238E27FC236}">
                <a16:creationId xmlns:a16="http://schemas.microsoft.com/office/drawing/2014/main" id="{8D998258-BFD4-9F5D-C03F-A36EB0169F41}"/>
              </a:ext>
            </a:extLst>
          </p:cNvPr>
          <p:cNvSpPr txBox="1">
            <a:spLocks/>
          </p:cNvSpPr>
          <p:nvPr/>
        </p:nvSpPr>
        <p:spPr>
          <a:xfrm>
            <a:off x="632552" y="2914586"/>
            <a:ext cx="4902102" cy="2026196"/>
          </a:xfrm>
          <a:prstGeom prst="rect">
            <a:avLst/>
          </a:prstGeom>
          <a:noFill/>
        </p:spPr>
        <p:txBody>
          <a:bodyPr wrap="square" rtlCol="0">
            <a:spAutoFit/>
          </a:bodyPr>
          <a:lstStyle/>
          <a:p>
            <a:pPr>
              <a:lnSpc>
                <a:spcPct val="150000"/>
              </a:lnSpc>
            </a:pPr>
            <a:r>
              <a:rPr lang="fi-FI" b="1" dirty="0">
                <a:solidFill>
                  <a:srgbClr val="17406D"/>
                </a:solidFill>
              </a:rPr>
              <a:t>Yhteistyö omaisten kanssa</a:t>
            </a:r>
          </a:p>
          <a:p>
            <a:pPr marL="285750" indent="-285750">
              <a:buFont typeface="Arial" panose="020B0604020202020204" pitchFamily="34" charset="0"/>
              <a:buChar char="•"/>
            </a:pPr>
            <a:r>
              <a:rPr lang="fi-FI" sz="1600" dirty="0">
                <a:solidFill>
                  <a:srgbClr val="17406D"/>
                </a:solidFill>
              </a:rPr>
              <a:t>Haastavia hetkiä mm. ristiriitatilanteet, omaisten kanssa neuvottelu hoidon ”kattavuudesta” ja hoidon sisällöstä sekä omaisten oikeudet </a:t>
            </a:r>
          </a:p>
          <a:p>
            <a:pPr>
              <a:lnSpc>
                <a:spcPct val="150000"/>
              </a:lnSpc>
            </a:pPr>
            <a:endParaRPr lang="fi-FI" b="1" dirty="0">
              <a:solidFill>
                <a:srgbClr val="17406D"/>
              </a:solidFill>
            </a:endParaRPr>
          </a:p>
          <a:p>
            <a:pPr>
              <a:lnSpc>
                <a:spcPct val="150000"/>
              </a:lnSpc>
            </a:pPr>
            <a:endParaRPr lang="fi-FI" b="1" dirty="0">
              <a:solidFill>
                <a:srgbClr val="17406D"/>
              </a:solidFill>
            </a:endParaRPr>
          </a:p>
        </p:txBody>
      </p:sp>
      <p:sp>
        <p:nvSpPr>
          <p:cNvPr id="17" name="Tekstiruutu 16">
            <a:extLst>
              <a:ext uri="{FF2B5EF4-FFF2-40B4-BE49-F238E27FC236}">
                <a16:creationId xmlns:a16="http://schemas.microsoft.com/office/drawing/2014/main" id="{F797DEE0-DF3B-77D4-0FB4-9EB5D8D23CEB}"/>
              </a:ext>
            </a:extLst>
          </p:cNvPr>
          <p:cNvSpPr txBox="1">
            <a:spLocks/>
          </p:cNvSpPr>
          <p:nvPr/>
        </p:nvSpPr>
        <p:spPr>
          <a:xfrm>
            <a:off x="6353247" y="3004740"/>
            <a:ext cx="4902102" cy="1738938"/>
          </a:xfrm>
          <a:prstGeom prst="rect">
            <a:avLst/>
          </a:prstGeom>
          <a:noFill/>
        </p:spPr>
        <p:txBody>
          <a:bodyPr wrap="square" rtlCol="0">
            <a:spAutoFit/>
          </a:bodyPr>
          <a:lstStyle/>
          <a:p>
            <a:r>
              <a:rPr lang="fi-FI" b="1">
                <a:solidFill>
                  <a:srgbClr val="17406D"/>
                </a:solidFill>
              </a:rPr>
              <a:t>T</a:t>
            </a:r>
            <a:r>
              <a:rPr lang="fi-FI" sz="1800" b="1">
                <a:solidFill>
                  <a:srgbClr val="17406D"/>
                </a:solidFill>
              </a:rPr>
              <a:t>yöntekijöiden perehdytys ja tukeminen perehtymisessä </a:t>
            </a:r>
          </a:p>
          <a:p>
            <a:pPr marL="285750" indent="-285750">
              <a:spcBef>
                <a:spcPts val="600"/>
              </a:spcBef>
              <a:buFont typeface="Arial" panose="020B0604020202020204" pitchFamily="34" charset="0"/>
              <a:buChar char="•"/>
            </a:pPr>
            <a:r>
              <a:rPr lang="fi-FI" sz="1600">
                <a:solidFill>
                  <a:srgbClr val="17406D"/>
                </a:solidFill>
              </a:rPr>
              <a:t>Työntekijöiden vastuut ja velvollisuudet perehtymisessä, kehittymisessä ja oman ammattitaidon ylläpitämisessä</a:t>
            </a:r>
          </a:p>
          <a:p>
            <a:endParaRPr lang="fi-FI">
              <a:solidFill>
                <a:srgbClr val="17406D"/>
              </a:solidFill>
            </a:endParaRPr>
          </a:p>
        </p:txBody>
      </p:sp>
      <p:sp>
        <p:nvSpPr>
          <p:cNvPr id="18" name="Puhekupla: Suorakulmio 17">
            <a:extLst>
              <a:ext uri="{FF2B5EF4-FFF2-40B4-BE49-F238E27FC236}">
                <a16:creationId xmlns:a16="http://schemas.microsoft.com/office/drawing/2014/main" id="{4CD3BE02-046A-0B8A-F12C-9D16119E410F}"/>
              </a:ext>
            </a:extLst>
          </p:cNvPr>
          <p:cNvSpPr>
            <a:spLocks/>
          </p:cNvSpPr>
          <p:nvPr/>
        </p:nvSpPr>
        <p:spPr>
          <a:xfrm>
            <a:off x="841274" y="4599999"/>
            <a:ext cx="4058718" cy="712666"/>
          </a:xfrm>
          <a:prstGeom prst="wedgeRectCallout">
            <a:avLst>
              <a:gd name="adj1" fmla="val -12689"/>
              <a:gd name="adj2" fmla="val -76736"/>
            </a:avLst>
          </a:prstGeom>
          <a:solidFill>
            <a:schemeClr val="bg1"/>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200" b="1">
                <a:solidFill>
                  <a:schemeClr val="tx1"/>
                </a:solidFill>
              </a:rPr>
              <a:t>Tiimille: </a:t>
            </a:r>
            <a:r>
              <a:rPr lang="fi-FI" sz="1200">
                <a:solidFill>
                  <a:schemeClr val="tx1"/>
                </a:solidFill>
              </a:rPr>
              <a:t>Miten painotan omaisille asiakasturvallisuuden näkökulmaa näissä tilanteissa? </a:t>
            </a:r>
          </a:p>
        </p:txBody>
      </p:sp>
      <p:sp>
        <p:nvSpPr>
          <p:cNvPr id="23" name="Tekstiruutu 22">
            <a:extLst>
              <a:ext uri="{FF2B5EF4-FFF2-40B4-BE49-F238E27FC236}">
                <a16:creationId xmlns:a16="http://schemas.microsoft.com/office/drawing/2014/main" id="{6E0C8ECC-2C2F-D21E-3B46-F5B75A1E767A}"/>
              </a:ext>
            </a:extLst>
          </p:cNvPr>
          <p:cNvSpPr txBox="1"/>
          <p:nvPr/>
        </p:nvSpPr>
        <p:spPr>
          <a:xfrm>
            <a:off x="451413" y="1427027"/>
            <a:ext cx="11289173" cy="338554"/>
          </a:xfrm>
          <a:prstGeom prst="rect">
            <a:avLst/>
          </a:prstGeom>
          <a:noFill/>
        </p:spPr>
        <p:txBody>
          <a:bodyPr wrap="square">
            <a:spAutoFit/>
          </a:bodyPr>
          <a:lstStyle/>
          <a:p>
            <a:pPr defTabSz="914286"/>
            <a:r>
              <a:rPr lang="fi-FI" sz="1600" i="1">
                <a:solidFill>
                  <a:srgbClr val="17406D"/>
                </a:solidFill>
                <a:latin typeface="Arial" panose="020B0604020202020204" pitchFamily="34" charset="0"/>
                <a:cs typeface="Arial" panose="020B0604020202020204" pitchFamily="34" charset="0"/>
              </a:rPr>
              <a:t>Haastavimmat arjen tilanteet, joissa omavalvonta esillä (omavalvonnan koulutuksista kerätty 2023).</a:t>
            </a:r>
          </a:p>
        </p:txBody>
      </p:sp>
      <p:sp>
        <p:nvSpPr>
          <p:cNvPr id="24" name="Puhekupla: Suorakulmio 23">
            <a:extLst>
              <a:ext uri="{FF2B5EF4-FFF2-40B4-BE49-F238E27FC236}">
                <a16:creationId xmlns:a16="http://schemas.microsoft.com/office/drawing/2014/main" id="{4B789753-8558-F0D3-FE76-005C134C8DF5}"/>
              </a:ext>
            </a:extLst>
          </p:cNvPr>
          <p:cNvSpPr>
            <a:spLocks/>
          </p:cNvSpPr>
          <p:nvPr/>
        </p:nvSpPr>
        <p:spPr>
          <a:xfrm>
            <a:off x="6419088" y="4636405"/>
            <a:ext cx="4902102" cy="2026196"/>
          </a:xfrm>
          <a:prstGeom prst="wedgeRectCallout">
            <a:avLst>
              <a:gd name="adj1" fmla="val -12668"/>
              <a:gd name="adj2" fmla="val -57592"/>
            </a:avLst>
          </a:prstGeom>
          <a:solidFill>
            <a:schemeClr val="bg1"/>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lIns="108000" tIns="46800" rIns="90000" bIns="46800" rtlCol="0" anchor="ctr"/>
          <a:lstStyle/>
          <a:p>
            <a:r>
              <a:rPr lang="fi-FI" sz="1200" b="1">
                <a:solidFill>
                  <a:schemeClr val="tx1"/>
                </a:solidFill>
              </a:rPr>
              <a:t>Esihenkilölle: </a:t>
            </a:r>
            <a:r>
              <a:rPr lang="fi-FI" sz="1200">
                <a:solidFill>
                  <a:schemeClr val="tx1"/>
                </a:solidFill>
              </a:rPr>
              <a:t>Miten kannustan ja tuen työntekijöitä perehtymään kaikkiin asiakasturvallisuuteen liittyviin ohjeistuksiin ja materiaaleihin? Miten varmistan, että sijaiset saavat tiedon tärkeimmistä asiakasturvallisuusasioista mm. ilmoitusten tekeminen?</a:t>
            </a:r>
          </a:p>
          <a:p>
            <a:endParaRPr lang="fi-FI" sz="1200" b="1">
              <a:solidFill>
                <a:schemeClr val="tx1"/>
              </a:solidFill>
            </a:endParaRPr>
          </a:p>
          <a:p>
            <a:r>
              <a:rPr lang="fi-FI" sz="1200" b="1">
                <a:solidFill>
                  <a:schemeClr val="tx1"/>
                </a:solidFill>
              </a:rPr>
              <a:t>Työntekijälle:</a:t>
            </a:r>
            <a:r>
              <a:rPr lang="fi-FI" sz="1200">
                <a:solidFill>
                  <a:schemeClr val="tx1"/>
                </a:solidFill>
              </a:rPr>
              <a:t> Mikä on oma roolini / vastuuni asiakasturvallisuuden varmistamisessa? </a:t>
            </a:r>
          </a:p>
          <a:p>
            <a:r>
              <a:rPr lang="fi-FI" sz="1200">
                <a:solidFill>
                  <a:schemeClr val="tx1"/>
                </a:solidFill>
              </a:rPr>
              <a:t>Miten opin parhaiten? Miten ylläpidän osaamistani? Miten voin jakaa osaamistani?</a:t>
            </a:r>
          </a:p>
        </p:txBody>
      </p:sp>
      <p:pic>
        <p:nvPicPr>
          <p:cNvPr id="26" name="Kuva 25" descr="Polaroid-kuvat ääriviiva">
            <a:extLst>
              <a:ext uri="{FF2B5EF4-FFF2-40B4-BE49-F238E27FC236}">
                <a16:creationId xmlns:a16="http://schemas.microsoft.com/office/drawing/2014/main" id="{11A6754A-96E7-A482-34A9-0B58D98E28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5206" y="2000186"/>
            <a:ext cx="914400" cy="914400"/>
          </a:xfrm>
          <a:prstGeom prst="rect">
            <a:avLst/>
          </a:prstGeom>
        </p:spPr>
      </p:pic>
      <p:pic>
        <p:nvPicPr>
          <p:cNvPr id="28" name="Kuva 27" descr="Idea ääriviiva">
            <a:extLst>
              <a:ext uri="{FF2B5EF4-FFF2-40B4-BE49-F238E27FC236}">
                <a16:creationId xmlns:a16="http://schemas.microsoft.com/office/drawing/2014/main" id="{49A98923-EF35-BA33-19A4-2133CE0DEE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47996" y="2018376"/>
            <a:ext cx="914400" cy="914400"/>
          </a:xfrm>
          <a:prstGeom prst="rect">
            <a:avLst/>
          </a:prstGeom>
        </p:spPr>
      </p:pic>
      <p:sp>
        <p:nvSpPr>
          <p:cNvPr id="6" name="Suorakulmio 5">
            <a:extLst>
              <a:ext uri="{FF2B5EF4-FFF2-40B4-BE49-F238E27FC236}">
                <a16:creationId xmlns:a16="http://schemas.microsoft.com/office/drawing/2014/main" id="{C5C2EC80-BF8D-15B9-C3C6-997AFD01D7BB}"/>
              </a:ext>
            </a:extLst>
          </p:cNvPr>
          <p:cNvSpPr/>
          <p:nvPr/>
        </p:nvSpPr>
        <p:spPr>
          <a:xfrm>
            <a:off x="109728" y="6085143"/>
            <a:ext cx="1760081" cy="691454"/>
          </a:xfrm>
          <a:prstGeom prst="rect">
            <a:avLst/>
          </a:prstGeom>
          <a:solidFill>
            <a:srgbClr val="E1ED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3" name="Table 33">
            <a:extLst>
              <a:ext uri="{FF2B5EF4-FFF2-40B4-BE49-F238E27FC236}">
                <a16:creationId xmlns:a16="http://schemas.microsoft.com/office/drawing/2014/main" id="{82540EFC-E665-6071-C079-3F47803ACAA6}"/>
              </a:ext>
            </a:extLst>
          </p:cNvPr>
          <p:cNvGraphicFramePr>
            <a:graphicFrameLocks noGrp="1"/>
          </p:cNvGraphicFramePr>
          <p:nvPr>
            <p:extLst>
              <p:ext uri="{D42A27DB-BD31-4B8C-83A1-F6EECF244321}">
                <p14:modId xmlns:p14="http://schemas.microsoft.com/office/powerpoint/2010/main" val="2956268415"/>
              </p:ext>
            </p:extLst>
          </p:nvPr>
        </p:nvGraphicFramePr>
        <p:xfrm>
          <a:off x="451408" y="278609"/>
          <a:ext cx="4241262" cy="270960"/>
        </p:xfrm>
        <a:graphic>
          <a:graphicData uri="http://schemas.openxmlformats.org/drawingml/2006/table">
            <a:tbl>
              <a:tblPr firstRow="1" bandRow="1">
                <a:tableStyleId>{B301B821-A1FF-4177-AEE7-76D212191A09}</a:tableStyleId>
              </a:tblPr>
              <a:tblGrid>
                <a:gridCol w="706877">
                  <a:extLst>
                    <a:ext uri="{9D8B030D-6E8A-4147-A177-3AD203B41FA5}">
                      <a16:colId xmlns:a16="http://schemas.microsoft.com/office/drawing/2014/main" val="2503981064"/>
                    </a:ext>
                  </a:extLst>
                </a:gridCol>
                <a:gridCol w="706877">
                  <a:extLst>
                    <a:ext uri="{9D8B030D-6E8A-4147-A177-3AD203B41FA5}">
                      <a16:colId xmlns:a16="http://schemas.microsoft.com/office/drawing/2014/main" val="3677331876"/>
                    </a:ext>
                  </a:extLst>
                </a:gridCol>
                <a:gridCol w="706877">
                  <a:extLst>
                    <a:ext uri="{9D8B030D-6E8A-4147-A177-3AD203B41FA5}">
                      <a16:colId xmlns:a16="http://schemas.microsoft.com/office/drawing/2014/main" val="1262963123"/>
                    </a:ext>
                  </a:extLst>
                </a:gridCol>
                <a:gridCol w="706877">
                  <a:extLst>
                    <a:ext uri="{9D8B030D-6E8A-4147-A177-3AD203B41FA5}">
                      <a16:colId xmlns:a16="http://schemas.microsoft.com/office/drawing/2014/main" val="1134372583"/>
                    </a:ext>
                  </a:extLst>
                </a:gridCol>
                <a:gridCol w="706877">
                  <a:extLst>
                    <a:ext uri="{9D8B030D-6E8A-4147-A177-3AD203B41FA5}">
                      <a16:colId xmlns:a16="http://schemas.microsoft.com/office/drawing/2014/main" val="3988375325"/>
                    </a:ext>
                  </a:extLst>
                </a:gridCol>
                <a:gridCol w="706877">
                  <a:extLst>
                    <a:ext uri="{9D8B030D-6E8A-4147-A177-3AD203B41FA5}">
                      <a16:colId xmlns:a16="http://schemas.microsoft.com/office/drawing/2014/main" val="1457639207"/>
                    </a:ext>
                  </a:extLst>
                </a:gridCol>
              </a:tblGrid>
              <a:tr h="244942">
                <a:tc>
                  <a:txBody>
                    <a:bodyPr/>
                    <a:lstStyle/>
                    <a:p>
                      <a:pPr algn="ctr"/>
                      <a:r>
                        <a:rPr lang="fi-FI" sz="700" dirty="0"/>
                        <a:t>Toiminta-ajatus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Omavalvonnan toimeenpano</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Asiakas-turvallisuus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a:txBody>
                    <a:bodyPr/>
                    <a:lstStyle/>
                    <a:p>
                      <a:pPr algn="ctr"/>
                      <a:r>
                        <a:rPr lang="fi-FI" sz="700" dirty="0"/>
                        <a:t>Tietojen kirjaaminen </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Kehittäminen</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Vaihtuvat sisällöt</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5124335"/>
                  </a:ext>
                </a:extLst>
              </a:tr>
            </a:tbl>
          </a:graphicData>
        </a:graphic>
      </p:graphicFrame>
    </p:spTree>
    <p:extLst>
      <p:ext uri="{BB962C8B-B14F-4D97-AF65-F5344CB8AC3E}">
        <p14:creationId xmlns:p14="http://schemas.microsoft.com/office/powerpoint/2010/main" val="407461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503FABC-B3B9-0CA1-901B-999ECFA8AAEA}"/>
              </a:ext>
            </a:extLst>
          </p:cNvPr>
          <p:cNvGraphicFramePr>
            <a:graphicFrameLocks noGrp="1"/>
          </p:cNvGraphicFramePr>
          <p:nvPr>
            <p:extLst>
              <p:ext uri="{D42A27DB-BD31-4B8C-83A1-F6EECF244321}">
                <p14:modId xmlns:p14="http://schemas.microsoft.com/office/powerpoint/2010/main" val="2824174860"/>
              </p:ext>
            </p:extLst>
          </p:nvPr>
        </p:nvGraphicFramePr>
        <p:xfrm>
          <a:off x="423148" y="621298"/>
          <a:ext cx="11373918" cy="5837575"/>
        </p:xfrm>
        <a:graphic>
          <a:graphicData uri="http://schemas.openxmlformats.org/drawingml/2006/table">
            <a:tbl>
              <a:tblPr firstRow="1" bandRow="1">
                <a:tableStyleId>{5C22544A-7EE6-4342-B048-85BDC9FD1C3A}</a:tableStyleId>
              </a:tblPr>
              <a:tblGrid>
                <a:gridCol w="803032">
                  <a:extLst>
                    <a:ext uri="{9D8B030D-6E8A-4147-A177-3AD203B41FA5}">
                      <a16:colId xmlns:a16="http://schemas.microsoft.com/office/drawing/2014/main" val="1055603119"/>
                    </a:ext>
                  </a:extLst>
                </a:gridCol>
                <a:gridCol w="4885860">
                  <a:extLst>
                    <a:ext uri="{9D8B030D-6E8A-4147-A177-3AD203B41FA5}">
                      <a16:colId xmlns:a16="http://schemas.microsoft.com/office/drawing/2014/main" val="4152435939"/>
                    </a:ext>
                  </a:extLst>
                </a:gridCol>
                <a:gridCol w="148056">
                  <a:extLst>
                    <a:ext uri="{9D8B030D-6E8A-4147-A177-3AD203B41FA5}">
                      <a16:colId xmlns:a16="http://schemas.microsoft.com/office/drawing/2014/main" val="1159506746"/>
                    </a:ext>
                  </a:extLst>
                </a:gridCol>
                <a:gridCol w="5536970">
                  <a:extLst>
                    <a:ext uri="{9D8B030D-6E8A-4147-A177-3AD203B41FA5}">
                      <a16:colId xmlns:a16="http://schemas.microsoft.com/office/drawing/2014/main" val="938687460"/>
                    </a:ext>
                  </a:extLst>
                </a:gridCol>
              </a:tblGrid>
              <a:tr h="749616">
                <a:tc gridSpan="4">
                  <a:txBody>
                    <a:bodyPr/>
                    <a:lstStyle/>
                    <a:p>
                      <a:pPr algn="l"/>
                      <a:r>
                        <a:rPr lang="fi-FI" sz="2000" b="1" i="0">
                          <a:solidFill>
                            <a:srgbClr val="17406D"/>
                          </a:solidFill>
                          <a:latin typeface="Arial Black" panose="020B0604020202020204" pitchFamily="34" charset="0"/>
                        </a:rPr>
                        <a:t>Teemasisältö: </a:t>
                      </a:r>
                    </a:p>
                    <a:p>
                      <a:pPr algn="l"/>
                      <a:r>
                        <a:rPr lang="fi-FI" sz="2400" b="1" i="0">
                          <a:solidFill>
                            <a:srgbClr val="17406D"/>
                          </a:solidFill>
                          <a:latin typeface="Arial Black" panose="020B0604020202020204" pitchFamily="34" charset="0"/>
                        </a:rPr>
                        <a:t>Asiakas- ja potilastietojen käsittely ja kirjaaminen</a:t>
                      </a: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2400" b="1" i="0">
                        <a:latin typeface="Arial Black" panose="020B0604020202020204" pitchFamily="34" charset="0"/>
                      </a:endParaRPr>
                    </a:p>
                  </a:txBody>
                  <a:tcPr anchor="ct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algn="l"/>
                      <a:endParaRPr lang="fi-FI" sz="2400" b="1" i="0">
                        <a:latin typeface="Arial Black" panose="020B0604020202020204" pitchFamily="34" charset="0"/>
                      </a:endParaRPr>
                    </a:p>
                  </a:txBody>
                  <a:tcPr anchor="ctr">
                    <a:lnL w="12700" cap="flat" cmpd="sng" algn="ctr">
                      <a:solidFill>
                        <a:srgbClr val="E1EDF9"/>
                      </a:solidFill>
                      <a:prstDash val="solid"/>
                      <a:round/>
                      <a:headEnd type="none" w="med" len="med"/>
                      <a:tailEnd type="none" w="med" len="med"/>
                    </a:lnL>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algn="l"/>
                      <a:endParaRPr lang="fi-FI" sz="2400" b="1" i="0">
                        <a:latin typeface="Arial Black"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4100585432"/>
                  </a:ext>
                </a:extLst>
              </a:tr>
              <a:tr h="1180858">
                <a:tc>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gridSpan="3">
                  <a:txBody>
                    <a:bodyPr/>
                    <a:lstStyle/>
                    <a:p>
                      <a:pPr algn="l"/>
                      <a:r>
                        <a:rPr lang="fi-FI" sz="1600" i="1">
                          <a:solidFill>
                            <a:srgbClr val="17406D"/>
                          </a:solidFill>
                          <a:latin typeface="Arial" panose="020B0604020202020204" pitchFamily="34" charset="0"/>
                          <a:cs typeface="Arial" panose="020B0604020202020204" pitchFamily="34" charset="0"/>
                        </a:rPr>
                        <a:t>Sosiaalihuollossa asiakas- ja potilastiedot ovat arkaluonteisia, salassa pidettäviä henkilötietoja. Asiakastyön kirjaaminen on jokaisen ammattilaisen vastuulla, ja edellyttää ammatillista harkintaa siitä, mitkä tiedot kussakin tapauksessa ovat olennaisia ja riittäviä. Kirjaaminen on osa ammattitaitoa, ja on tärkeässä roolissa kaikkien osapuolien oikeusturvan kannalta erityisesti tilanteita selvitettäessä jälkikäteen.</a:t>
                      </a: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3719822880"/>
                  </a:ext>
                </a:extLst>
              </a:tr>
              <a:tr h="299846">
                <a:tc gridSpan="4">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r>
                        <a:rPr lang="fi-FI" sz="1400" b="1" i="0">
                          <a:solidFill>
                            <a:schemeClr val="bg1"/>
                          </a:solidFill>
                          <a:latin typeface="Arial" panose="020B0604020202020204" pitchFamily="34" charset="0"/>
                          <a:cs typeface="Arial" panose="020B0604020202020204" pitchFamily="34" charset="0"/>
                        </a:rPr>
                        <a:t>Käy ainakin nämä asiat läpi tiimin kanssa: </a:t>
                      </a: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2926045239"/>
                  </a:ext>
                </a:extLst>
              </a:tr>
              <a:tr h="1572561">
                <a:tc gridSpan="3">
                  <a:txBody>
                    <a:bodyPr/>
                    <a:lstStyle/>
                    <a:p>
                      <a:pPr marL="342900" indent="-342900" algn="l">
                        <a:spcBef>
                          <a:spcPts val="600"/>
                        </a:spcBef>
                        <a:buClr>
                          <a:srgbClr val="17406D"/>
                        </a:buClr>
                        <a:buFont typeface="+mj-lt"/>
                        <a:buAutoNum type="arabicPeriod"/>
                      </a:pPr>
                      <a:r>
                        <a:rPr lang="fi-FI" sz="1400" i="0">
                          <a:latin typeface="Arial" panose="020B0604020202020204" pitchFamily="34" charset="0"/>
                          <a:cs typeface="Arial" panose="020B0604020202020204" pitchFamily="34" charset="0"/>
                        </a:rPr>
                        <a:t>Asiakastietojen käsittelyn periaatteet ja tietosuoja </a:t>
                      </a:r>
                      <a:r>
                        <a:rPr lang="fi-FI" sz="1400" i="1">
                          <a:latin typeface="Arial" panose="020B0604020202020204" pitchFamily="34" charset="0"/>
                          <a:cs typeface="Arial" panose="020B0604020202020204" pitchFamily="34" charset="0"/>
                        </a:rPr>
                        <a:t>(sisältö omavalvontasuunnitelmasta)</a:t>
                      </a:r>
                    </a:p>
                    <a:p>
                      <a:pPr marL="342900" indent="-342900" algn="l">
                        <a:spcBef>
                          <a:spcPts val="600"/>
                        </a:spcBef>
                        <a:buClr>
                          <a:srgbClr val="17406D"/>
                        </a:buClr>
                        <a:buFont typeface="+mj-lt"/>
                        <a:buAutoNum type="arabicPeriod"/>
                      </a:pPr>
                      <a:r>
                        <a:rPr lang="fi-FI" sz="1400" i="0">
                          <a:latin typeface="Arial" panose="020B0604020202020204" pitchFamily="34" charset="0"/>
                          <a:cs typeface="Arial" panose="020B0604020202020204" pitchFamily="34" charset="0"/>
                        </a:rPr>
                        <a:t>Asiakas- ja potilastietojen käsittelyyn ja kirjaamiseen liittyvät ohjeistukset ja suositukset </a:t>
                      </a:r>
                      <a:r>
                        <a:rPr lang="fi-FI" sz="1400" i="1">
                          <a:latin typeface="Arial" panose="020B0604020202020204" pitchFamily="34" charset="0"/>
                          <a:cs typeface="Arial" panose="020B0604020202020204" pitchFamily="34" charset="0"/>
                        </a:rPr>
                        <a:t>(esim. asiakastietojen katselun ja salassapidon ohjeistus)</a:t>
                      </a:r>
                    </a:p>
                  </a:txBody>
                  <a:tcPr marL="108000" marR="90000" marT="90000" marB="46800">
                    <a:lnL w="12700" cap="flat" cmpd="sng" algn="ctr">
                      <a:solidFill>
                        <a:srgbClr val="E1EDF9"/>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indent="0" algn="l">
                        <a:buFont typeface="Arial" panose="020B0604020202020204" pitchFamily="34" charset="0"/>
                        <a:buNone/>
                      </a:pPr>
                      <a:endParaRPr lang="fi-FI" sz="1600">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TlToBr w="12700" cmpd="sng">
                      <a:noFill/>
                      <a:prstDash val="solid"/>
                    </a:lnTlToBr>
                    <a:lnBlToTr w="12700" cmpd="sng">
                      <a:noFill/>
                      <a:prstDash val="solid"/>
                    </a:lnBlToTr>
                    <a:solidFill>
                      <a:srgbClr val="F2F2F2"/>
                    </a:solidFill>
                  </a:tcPr>
                </a:tc>
                <a:tc hMerge="1">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fi-FI" sz="1400" i="1">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46088119"/>
                  </a:ext>
                </a:extLst>
              </a:tr>
              <a:tr h="240211">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7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72159175"/>
                  </a:ext>
                </a:extLst>
              </a:tr>
              <a:tr h="299846">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400" b="1">
                          <a:solidFill>
                            <a:schemeClr val="bg1"/>
                          </a:solidFill>
                          <a:latin typeface="Arial" panose="020B0604020202020204" pitchFamily="34" charset="0"/>
                          <a:cs typeface="Arial" panose="020B0604020202020204" pitchFamily="34" charset="0"/>
                        </a:rPr>
                        <a:t>Lisäksi, voi olla hyvä käsitellä:</a:t>
                      </a: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984828880"/>
                  </a:ext>
                </a:extLst>
              </a:tr>
              <a:tr h="1472345">
                <a:tc gridSpan="2">
                  <a:txBody>
                    <a:bodyPr/>
                    <a:lstStyle/>
                    <a:p>
                      <a:pPr marL="342900" indent="-342900">
                        <a:buClr>
                          <a:srgbClr val="17406D"/>
                        </a:buClr>
                        <a:buFont typeface="+mj-lt"/>
                        <a:buAutoNum type="arabicPeriod"/>
                      </a:pPr>
                      <a:r>
                        <a:rPr lang="fi-FI" sz="1400" i="0" kern="1200">
                          <a:solidFill>
                            <a:schemeClr val="dk1"/>
                          </a:solidFill>
                          <a:latin typeface="Arial" panose="020B0604020202020204" pitchFamily="34" charset="0"/>
                          <a:ea typeface="+mn-ea"/>
                          <a:cs typeface="Arial" panose="020B0604020202020204" pitchFamily="34" charset="0"/>
                        </a:rPr>
                        <a:t>Asiakastyön kirjaamisen toimivuus käytännössä, parhaat tavat ja vinkit jakoon:</a:t>
                      </a:r>
                    </a:p>
                    <a:p>
                      <a:pPr marL="742893" lvl="1" indent="-285750">
                        <a:buFont typeface="Arial" panose="020B0604020202020204" pitchFamily="34" charset="0"/>
                        <a:buChar char="•"/>
                      </a:pPr>
                      <a:r>
                        <a:rPr lang="fi-FI" sz="1400" i="1"/>
                        <a:t>Miten kirjataan yhtenäisesti? </a:t>
                      </a:r>
                    </a:p>
                    <a:p>
                      <a:pPr marL="742893" lvl="1" indent="-285750">
                        <a:buFont typeface="Arial" panose="020B0604020202020204" pitchFamily="34" charset="0"/>
                        <a:buChar char="•"/>
                      </a:pPr>
                      <a:r>
                        <a:rPr lang="fi-FI" sz="1400" i="1"/>
                        <a:t>Miten varmistetaan, että asiakastyön kirjaaminen tapahtuu viipymättä ja asianmukaisesti?</a:t>
                      </a:r>
                    </a:p>
                  </a:txBody>
                  <a:tcPr marL="108000" marR="90000" marT="90000" marB="46800">
                    <a:lnL w="12700" cap="flat" cmpd="sng" algn="ctr">
                      <a:solidFill>
                        <a:srgbClr val="E1EDF9"/>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fi-FI"/>
                    </a:p>
                  </a:txBody>
                  <a:tcPr/>
                </a:tc>
                <a:tc gridSpan="2">
                  <a:txBody>
                    <a:bodyPr/>
                    <a:lstStyle/>
                    <a:p>
                      <a:pPr algn="ctr"/>
                      <a:endParaRPr lang="fi-FI" sz="1400" i="1" dirty="0">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55956018"/>
                  </a:ext>
                </a:extLst>
              </a:tr>
            </a:tbl>
          </a:graphicData>
        </a:graphic>
      </p:graphicFrame>
      <p:pic>
        <p:nvPicPr>
          <p:cNvPr id="11" name="Graphic 10" descr="Comment Important with solid fill">
            <a:extLst>
              <a:ext uri="{FF2B5EF4-FFF2-40B4-BE49-F238E27FC236}">
                <a16:creationId xmlns:a16="http://schemas.microsoft.com/office/drawing/2014/main" id="{2C9E744A-4481-0A97-9B50-83B25C3C0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934" y="1353560"/>
            <a:ext cx="824948" cy="824948"/>
          </a:xfrm>
          <a:prstGeom prst="rect">
            <a:avLst/>
          </a:prstGeom>
        </p:spPr>
      </p:pic>
      <p:sp>
        <p:nvSpPr>
          <p:cNvPr id="8" name="TextBox 7">
            <a:extLst>
              <a:ext uri="{FF2B5EF4-FFF2-40B4-BE49-F238E27FC236}">
                <a16:creationId xmlns:a16="http://schemas.microsoft.com/office/drawing/2014/main" id="{BC281E6D-595A-0714-CE9B-392DD872A7F2}"/>
              </a:ext>
            </a:extLst>
          </p:cNvPr>
          <p:cNvSpPr txBox="1"/>
          <p:nvPr/>
        </p:nvSpPr>
        <p:spPr>
          <a:xfrm>
            <a:off x="7985462" y="281263"/>
            <a:ext cx="3839818" cy="461665"/>
          </a:xfrm>
          <a:prstGeom prst="rect">
            <a:avLst/>
          </a:prstGeom>
          <a:noFill/>
        </p:spPr>
        <p:txBody>
          <a:bodyPr wrap="square">
            <a:spAutoFit/>
          </a:bodyPr>
          <a:lstStyle/>
          <a:p>
            <a:pPr algn="r">
              <a:buClr>
                <a:srgbClr val="007F00"/>
              </a:buClr>
            </a:pPr>
            <a:r>
              <a:rPr lang="fi-FI" sz="1200" i="1">
                <a:solidFill>
                  <a:srgbClr val="17406D"/>
                </a:solidFill>
                <a:latin typeface="Arial" panose="020B0604020202020204" pitchFamily="34" charset="0"/>
                <a:cs typeface="Arial" panose="020B0604020202020204" pitchFamily="34" charset="0"/>
              </a:rPr>
              <a:t>Esihenkilön suunnittelun tueksi omavalvonnan koulutuksen valmisteluun</a:t>
            </a:r>
            <a:endParaRPr lang="fi-FI" sz="1200" b="1" i="1">
              <a:solidFill>
                <a:srgbClr val="17406D"/>
              </a:solidFill>
              <a:latin typeface="Arial" panose="020B0604020202020204" pitchFamily="34" charset="0"/>
              <a:cs typeface="Arial" panose="020B0604020202020204" pitchFamily="34" charset="0"/>
            </a:endParaRPr>
          </a:p>
        </p:txBody>
      </p:sp>
      <p:pic>
        <p:nvPicPr>
          <p:cNvPr id="3" name="Kuva 2">
            <a:extLst>
              <a:ext uri="{FF2B5EF4-FFF2-40B4-BE49-F238E27FC236}">
                <a16:creationId xmlns:a16="http://schemas.microsoft.com/office/drawing/2014/main" id="{AD7218B3-055D-3E2C-ABC7-BF472CD2CAB3}"/>
              </a:ext>
            </a:extLst>
          </p:cNvPr>
          <p:cNvPicPr>
            <a:picLocks noChangeAspect="1"/>
          </p:cNvPicPr>
          <p:nvPr/>
        </p:nvPicPr>
        <p:blipFill>
          <a:blip r:embed="rId5"/>
          <a:stretch>
            <a:fillRect/>
          </a:stretch>
        </p:blipFill>
        <p:spPr>
          <a:xfrm>
            <a:off x="7259584" y="2976742"/>
            <a:ext cx="2389342" cy="1344005"/>
          </a:xfrm>
          <a:prstGeom prst="rect">
            <a:avLst/>
          </a:prstGeom>
          <a:ln>
            <a:solidFill>
              <a:srgbClr val="17406D"/>
            </a:solidFill>
          </a:ln>
        </p:spPr>
      </p:pic>
      <p:sp>
        <p:nvSpPr>
          <p:cNvPr id="5" name="TextBox 3">
            <a:extLst>
              <a:ext uri="{FF2B5EF4-FFF2-40B4-BE49-F238E27FC236}">
                <a16:creationId xmlns:a16="http://schemas.microsoft.com/office/drawing/2014/main" id="{EAED50A2-8F89-3C6A-314B-9EE17436E14B}"/>
              </a:ext>
            </a:extLst>
          </p:cNvPr>
          <p:cNvSpPr txBox="1"/>
          <p:nvPr/>
        </p:nvSpPr>
        <p:spPr>
          <a:xfrm>
            <a:off x="6905944" y="2900832"/>
            <a:ext cx="353640" cy="307777"/>
          </a:xfrm>
          <a:prstGeom prst="rect">
            <a:avLst/>
          </a:prstGeom>
          <a:noFill/>
        </p:spPr>
        <p:txBody>
          <a:bodyPr wrap="square" rtlCol="0">
            <a:spAutoFit/>
          </a:bodyPr>
          <a:lstStyle/>
          <a:p>
            <a:r>
              <a:rPr lang="fi-FI" sz="1400">
                <a:solidFill>
                  <a:schemeClr val="tx2"/>
                </a:solidFill>
              </a:rPr>
              <a:t>1.</a:t>
            </a:r>
            <a:endParaRPr lang="fi-FI">
              <a:solidFill>
                <a:schemeClr val="tx2"/>
              </a:solidFill>
            </a:endParaRPr>
          </a:p>
        </p:txBody>
      </p:sp>
      <p:graphicFrame>
        <p:nvGraphicFramePr>
          <p:cNvPr id="4" name="Table 33">
            <a:extLst>
              <a:ext uri="{FF2B5EF4-FFF2-40B4-BE49-F238E27FC236}">
                <a16:creationId xmlns:a16="http://schemas.microsoft.com/office/drawing/2014/main" id="{9CB72D00-6EE3-760F-DD33-ED360A1C07A1}"/>
              </a:ext>
            </a:extLst>
          </p:cNvPr>
          <p:cNvGraphicFramePr>
            <a:graphicFrameLocks noGrp="1"/>
          </p:cNvGraphicFramePr>
          <p:nvPr>
            <p:extLst>
              <p:ext uri="{D42A27DB-BD31-4B8C-83A1-F6EECF244321}">
                <p14:modId xmlns:p14="http://schemas.microsoft.com/office/powerpoint/2010/main" val="722780814"/>
              </p:ext>
            </p:extLst>
          </p:nvPr>
        </p:nvGraphicFramePr>
        <p:xfrm>
          <a:off x="451408" y="278609"/>
          <a:ext cx="4241262" cy="270960"/>
        </p:xfrm>
        <a:graphic>
          <a:graphicData uri="http://schemas.openxmlformats.org/drawingml/2006/table">
            <a:tbl>
              <a:tblPr firstRow="1" bandRow="1">
                <a:tableStyleId>{B301B821-A1FF-4177-AEE7-76D212191A09}</a:tableStyleId>
              </a:tblPr>
              <a:tblGrid>
                <a:gridCol w="706877">
                  <a:extLst>
                    <a:ext uri="{9D8B030D-6E8A-4147-A177-3AD203B41FA5}">
                      <a16:colId xmlns:a16="http://schemas.microsoft.com/office/drawing/2014/main" val="2503981064"/>
                    </a:ext>
                  </a:extLst>
                </a:gridCol>
                <a:gridCol w="706877">
                  <a:extLst>
                    <a:ext uri="{9D8B030D-6E8A-4147-A177-3AD203B41FA5}">
                      <a16:colId xmlns:a16="http://schemas.microsoft.com/office/drawing/2014/main" val="3677331876"/>
                    </a:ext>
                  </a:extLst>
                </a:gridCol>
                <a:gridCol w="706877">
                  <a:extLst>
                    <a:ext uri="{9D8B030D-6E8A-4147-A177-3AD203B41FA5}">
                      <a16:colId xmlns:a16="http://schemas.microsoft.com/office/drawing/2014/main" val="1262963123"/>
                    </a:ext>
                  </a:extLst>
                </a:gridCol>
                <a:gridCol w="706877">
                  <a:extLst>
                    <a:ext uri="{9D8B030D-6E8A-4147-A177-3AD203B41FA5}">
                      <a16:colId xmlns:a16="http://schemas.microsoft.com/office/drawing/2014/main" val="1134372583"/>
                    </a:ext>
                  </a:extLst>
                </a:gridCol>
                <a:gridCol w="706877">
                  <a:extLst>
                    <a:ext uri="{9D8B030D-6E8A-4147-A177-3AD203B41FA5}">
                      <a16:colId xmlns:a16="http://schemas.microsoft.com/office/drawing/2014/main" val="3988375325"/>
                    </a:ext>
                  </a:extLst>
                </a:gridCol>
                <a:gridCol w="706877">
                  <a:extLst>
                    <a:ext uri="{9D8B030D-6E8A-4147-A177-3AD203B41FA5}">
                      <a16:colId xmlns:a16="http://schemas.microsoft.com/office/drawing/2014/main" val="1457639207"/>
                    </a:ext>
                  </a:extLst>
                </a:gridCol>
              </a:tblGrid>
              <a:tr h="244942">
                <a:tc>
                  <a:txBody>
                    <a:bodyPr/>
                    <a:lstStyle/>
                    <a:p>
                      <a:pPr algn="ctr"/>
                      <a:r>
                        <a:rPr lang="fi-FI" sz="700" dirty="0"/>
                        <a:t>Toiminta-ajatus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Omavalvonnan toimeenpano</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Asiakas-turvallisuus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Tietojen kirjaaminen </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a:txBody>
                    <a:bodyPr/>
                    <a:lstStyle/>
                    <a:p>
                      <a:pPr algn="ctr"/>
                      <a:r>
                        <a:rPr lang="fi-FI" sz="700" dirty="0"/>
                        <a:t>Kehittäminen</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Vaihtuvat sisällöt</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5124335"/>
                  </a:ext>
                </a:extLst>
              </a:tr>
            </a:tbl>
          </a:graphicData>
        </a:graphic>
      </p:graphicFrame>
    </p:spTree>
    <p:extLst>
      <p:ext uri="{BB962C8B-B14F-4D97-AF65-F5344CB8AC3E}">
        <p14:creationId xmlns:p14="http://schemas.microsoft.com/office/powerpoint/2010/main" val="63406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503FABC-B3B9-0CA1-901B-999ECFA8AAEA}"/>
              </a:ext>
            </a:extLst>
          </p:cNvPr>
          <p:cNvGraphicFramePr>
            <a:graphicFrameLocks noGrp="1"/>
          </p:cNvGraphicFramePr>
          <p:nvPr>
            <p:extLst>
              <p:ext uri="{D42A27DB-BD31-4B8C-83A1-F6EECF244321}">
                <p14:modId xmlns:p14="http://schemas.microsoft.com/office/powerpoint/2010/main" val="4287529288"/>
              </p:ext>
            </p:extLst>
          </p:nvPr>
        </p:nvGraphicFramePr>
        <p:xfrm>
          <a:off x="423148" y="621298"/>
          <a:ext cx="11373918" cy="6027236"/>
        </p:xfrm>
        <a:graphic>
          <a:graphicData uri="http://schemas.openxmlformats.org/drawingml/2006/table">
            <a:tbl>
              <a:tblPr firstRow="1" bandRow="1">
                <a:tableStyleId>{5C22544A-7EE6-4342-B048-85BDC9FD1C3A}</a:tableStyleId>
              </a:tblPr>
              <a:tblGrid>
                <a:gridCol w="803032">
                  <a:extLst>
                    <a:ext uri="{9D8B030D-6E8A-4147-A177-3AD203B41FA5}">
                      <a16:colId xmlns:a16="http://schemas.microsoft.com/office/drawing/2014/main" val="1055603119"/>
                    </a:ext>
                  </a:extLst>
                </a:gridCol>
                <a:gridCol w="4885860">
                  <a:extLst>
                    <a:ext uri="{9D8B030D-6E8A-4147-A177-3AD203B41FA5}">
                      <a16:colId xmlns:a16="http://schemas.microsoft.com/office/drawing/2014/main" val="4152435939"/>
                    </a:ext>
                  </a:extLst>
                </a:gridCol>
                <a:gridCol w="148056">
                  <a:extLst>
                    <a:ext uri="{9D8B030D-6E8A-4147-A177-3AD203B41FA5}">
                      <a16:colId xmlns:a16="http://schemas.microsoft.com/office/drawing/2014/main" val="1159506746"/>
                    </a:ext>
                  </a:extLst>
                </a:gridCol>
                <a:gridCol w="5536970">
                  <a:extLst>
                    <a:ext uri="{9D8B030D-6E8A-4147-A177-3AD203B41FA5}">
                      <a16:colId xmlns:a16="http://schemas.microsoft.com/office/drawing/2014/main" val="938687460"/>
                    </a:ext>
                  </a:extLst>
                </a:gridCol>
              </a:tblGrid>
              <a:tr h="758756">
                <a:tc gridSpan="4">
                  <a:txBody>
                    <a:bodyPr/>
                    <a:lstStyle/>
                    <a:p>
                      <a:pPr algn="l"/>
                      <a:r>
                        <a:rPr lang="fi-FI" sz="2000" b="1" i="0">
                          <a:solidFill>
                            <a:srgbClr val="17406D"/>
                          </a:solidFill>
                          <a:latin typeface="Arial Black" panose="020B0604020202020204" pitchFamily="34" charset="0"/>
                        </a:rPr>
                        <a:t>Teemasisältö: </a:t>
                      </a:r>
                    </a:p>
                    <a:p>
                      <a:pPr algn="l"/>
                      <a:r>
                        <a:rPr lang="fi-FI" sz="2400" b="0" i="0">
                          <a:solidFill>
                            <a:srgbClr val="17406D"/>
                          </a:solidFill>
                          <a:latin typeface="Arial Black" panose="020B0604020202020204" pitchFamily="34" charset="0"/>
                        </a:rPr>
                        <a:t>Kehittämissuunnitelmat ja omavalvontasuunnitelman päivittäminen</a:t>
                      </a: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2400" b="1" i="0">
                        <a:latin typeface="Arial Black" panose="020B0604020202020204" pitchFamily="34" charset="0"/>
                      </a:endParaRPr>
                    </a:p>
                  </a:txBody>
                  <a:tcPr anchor="ct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algn="l"/>
                      <a:endParaRPr lang="fi-FI" sz="2400" b="1" i="0">
                        <a:latin typeface="Arial Black" panose="020B0604020202020204" pitchFamily="34" charset="0"/>
                      </a:endParaRPr>
                    </a:p>
                  </a:txBody>
                  <a:tcPr anchor="ctr">
                    <a:lnL w="12700" cap="flat" cmpd="sng" algn="ctr">
                      <a:solidFill>
                        <a:srgbClr val="E1EDF9"/>
                      </a:solidFill>
                      <a:prstDash val="solid"/>
                      <a:round/>
                      <a:headEnd type="none" w="med" len="med"/>
                      <a:tailEnd type="none" w="med" len="med"/>
                    </a:lnL>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algn="l"/>
                      <a:endParaRPr lang="fi-FI" sz="2400" b="1" i="0">
                        <a:latin typeface="Arial Black"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4100585432"/>
                  </a:ext>
                </a:extLst>
              </a:tr>
              <a:tr h="803084">
                <a:tc>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gridSpan="3">
                  <a:txBody>
                    <a:bodyPr/>
                    <a:lstStyle/>
                    <a:p>
                      <a:pPr algn="l"/>
                      <a:r>
                        <a:rPr lang="fi-FI" sz="1600" i="1">
                          <a:solidFill>
                            <a:srgbClr val="17406D"/>
                          </a:solidFill>
                          <a:latin typeface="Arial" panose="020B0604020202020204" pitchFamily="34" charset="0"/>
                          <a:cs typeface="Arial" panose="020B0604020202020204" pitchFamily="34" charset="0"/>
                        </a:rPr>
                        <a:t>Omavalvontasuunnitelma tulee päivittää vuosittain sekä silloin, kun toiminnassa tapahtuu palvelun laatuun ja asiakasturvallisuuteen liittyviä muutoksia. </a:t>
                      </a:r>
                      <a:r>
                        <a:rPr lang="fi-FI" sz="1600" i="1">
                          <a:solidFill>
                            <a:schemeClr val="tx2"/>
                          </a:solidFill>
                          <a:latin typeface="Arial" panose="020B0604020202020204" pitchFamily="34" charset="0"/>
                          <a:cs typeface="Arial" panose="020B0604020202020204" pitchFamily="34" charset="0"/>
                        </a:rPr>
                        <a:t>Kotihoidon toiminnan </a:t>
                      </a:r>
                      <a:r>
                        <a:rPr lang="fi-FI" sz="1600" i="1">
                          <a:solidFill>
                            <a:srgbClr val="17406D"/>
                          </a:solidFill>
                          <a:latin typeface="Arial" panose="020B0604020202020204" pitchFamily="34" charset="0"/>
                          <a:cs typeface="Arial" panose="020B0604020202020204" pitchFamily="34" charset="0"/>
                        </a:rPr>
                        <a:t>kehittäminen on </a:t>
                      </a:r>
                      <a:r>
                        <a:rPr lang="fi-FI" sz="1600" i="1">
                          <a:solidFill>
                            <a:schemeClr val="tx2"/>
                          </a:solidFill>
                          <a:latin typeface="Arial" panose="020B0604020202020204" pitchFamily="34" charset="0"/>
                          <a:cs typeface="Arial" panose="020B0604020202020204" pitchFamily="34" charset="0"/>
                        </a:rPr>
                        <a:t>jatkuvaa, ja omavalvonta tukee sitä. </a:t>
                      </a: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3719822880"/>
                  </a:ext>
                </a:extLst>
              </a:tr>
              <a:tr h="296498">
                <a:tc gridSpan="4">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r>
                        <a:rPr lang="fi-FI" sz="1400" b="1" i="0">
                          <a:solidFill>
                            <a:schemeClr val="bg1"/>
                          </a:solidFill>
                          <a:latin typeface="Arial" panose="020B0604020202020204" pitchFamily="34" charset="0"/>
                          <a:cs typeface="Arial" panose="020B0604020202020204" pitchFamily="34" charset="0"/>
                        </a:rPr>
                        <a:t>Käy ainakin nämä asiat läpi tiimin kanssa: </a:t>
                      </a: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2926045239"/>
                  </a:ext>
                </a:extLst>
              </a:tr>
              <a:tr h="1595340">
                <a:tc gridSpan="3">
                  <a:txBody>
                    <a:bodyPr/>
                    <a:lstStyle/>
                    <a:p>
                      <a:pPr marL="342900" indent="-342900" algn="l">
                        <a:spcBef>
                          <a:spcPts val="600"/>
                        </a:spcBef>
                        <a:buClr>
                          <a:srgbClr val="17406D"/>
                        </a:buClr>
                        <a:buFont typeface="+mj-lt"/>
                        <a:buAutoNum type="arabicPeriod"/>
                      </a:pPr>
                      <a:r>
                        <a:rPr lang="fi-FI" sz="1400" i="0">
                          <a:latin typeface="Arial" panose="020B0604020202020204" pitchFamily="34" charset="0"/>
                          <a:cs typeface="Arial" panose="020B0604020202020204" pitchFamily="34" charset="0"/>
                        </a:rPr>
                        <a:t>Omavalvontasuunnitelman kehittämissuunnitelman päivittäminen </a:t>
                      </a:r>
                      <a:r>
                        <a:rPr lang="fi-FI" sz="1400" i="1">
                          <a:latin typeface="Arial" panose="020B0604020202020204" pitchFamily="34" charset="0"/>
                          <a:cs typeface="Arial" panose="020B0604020202020204" pitchFamily="34" charset="0"/>
                        </a:rPr>
                        <a:t>(omavalvontasuunnitelman pohja)</a:t>
                      </a:r>
                      <a:r>
                        <a:rPr lang="fi-FI" sz="1400" i="0">
                          <a:latin typeface="Arial" panose="020B0604020202020204" pitchFamily="34" charset="0"/>
                          <a:cs typeface="Arial" panose="020B0604020202020204" pitchFamily="34" charset="0"/>
                        </a:rPr>
                        <a:t>. Hyödynnä seuraavalla sivulla olevaa pohjaa asian keskusteluttamiseen. </a:t>
                      </a:r>
                    </a:p>
                    <a:p>
                      <a:pPr marL="342900" marR="0" lvl="0" indent="-342900" algn="l" defTabSz="914286" rtl="0" eaLnBrk="1" fontAlgn="auto" latinLnBrk="0" hangingPunct="1">
                        <a:lnSpc>
                          <a:spcPct val="100000"/>
                        </a:lnSpc>
                        <a:spcBef>
                          <a:spcPts val="600"/>
                        </a:spcBef>
                        <a:spcAft>
                          <a:spcPts val="0"/>
                        </a:spcAft>
                        <a:buClr>
                          <a:srgbClr val="17406D"/>
                        </a:buClr>
                        <a:buSzTx/>
                        <a:buFont typeface="+mj-lt"/>
                        <a:buAutoNum type="arabicPeriod"/>
                        <a:tabLst/>
                        <a:defRPr/>
                      </a:pPr>
                      <a:r>
                        <a:rPr lang="fi-FI" sz="1400" i="0">
                          <a:latin typeface="Arial" panose="020B0604020202020204" pitchFamily="34" charset="0"/>
                          <a:cs typeface="Arial" panose="020B0604020202020204" pitchFamily="34" charset="0"/>
                        </a:rPr>
                        <a:t>Omavalvontasuunnitelman yksikkökohtaisten tietojen päivittäminen </a:t>
                      </a:r>
                      <a:r>
                        <a:rPr lang="fi-FI" sz="1400" i="1">
                          <a:latin typeface="Arial" panose="020B0604020202020204" pitchFamily="34" charset="0"/>
                          <a:cs typeface="Arial" panose="020B0604020202020204" pitchFamily="34" charset="0"/>
                        </a:rPr>
                        <a:t>(päivitä tarvittaessa omavalvontasuunnitelman valkoisten laatikoiden sisältöjä)</a:t>
                      </a:r>
                    </a:p>
                  </a:txBody>
                  <a:tcPr marL="108000" marR="90000" marT="90000" marB="46800">
                    <a:lnL w="12700" cap="flat" cmpd="sng" algn="ctr">
                      <a:solidFill>
                        <a:srgbClr val="E1EDF9"/>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indent="0" algn="l">
                        <a:buFont typeface="Arial" panose="020B0604020202020204" pitchFamily="34" charset="0"/>
                        <a:buNone/>
                      </a:pPr>
                      <a:endParaRPr lang="fi-FI" sz="1600">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TlToBr w="12700" cmpd="sng">
                      <a:noFill/>
                      <a:prstDash val="solid"/>
                    </a:lnTlToBr>
                    <a:lnBlToTr w="12700" cmpd="sng">
                      <a:noFill/>
                      <a:prstDash val="solid"/>
                    </a:lnBlToTr>
                    <a:solidFill>
                      <a:srgbClr val="F2F2F2"/>
                    </a:solidFill>
                  </a:tcPr>
                </a:tc>
                <a:tc hMerge="1">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46088119"/>
                  </a:ext>
                </a:extLst>
              </a:tr>
              <a:tr h="222390">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9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72159175"/>
                  </a:ext>
                </a:extLst>
              </a:tr>
              <a:tr h="296498">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400" b="1">
                          <a:solidFill>
                            <a:schemeClr val="bg1"/>
                          </a:solidFill>
                          <a:latin typeface="Arial" panose="020B0604020202020204" pitchFamily="34" charset="0"/>
                          <a:cs typeface="Arial" panose="020B0604020202020204" pitchFamily="34" charset="0"/>
                        </a:rPr>
                        <a:t>Lisäksi, voi olla hyvä käsitellä:</a:t>
                      </a: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984828880"/>
                  </a:ext>
                </a:extLst>
              </a:tr>
              <a:tr h="1642976">
                <a:tc gridSpan="2">
                  <a:txBody>
                    <a:bodyPr/>
                    <a:lstStyle/>
                    <a:p>
                      <a:pPr marL="342900" indent="-342900" algn="l" defTabSz="914286" rtl="0" eaLnBrk="1" latinLnBrk="0" hangingPunct="1">
                        <a:spcBef>
                          <a:spcPts val="600"/>
                        </a:spcBef>
                        <a:buClr>
                          <a:srgbClr val="17406D"/>
                        </a:buClr>
                        <a:buFont typeface="+mj-lt"/>
                        <a:buAutoNum type="arabicPeriod"/>
                      </a:pPr>
                      <a:r>
                        <a:rPr lang="fi-FI" sz="1400" i="0" kern="1200">
                          <a:solidFill>
                            <a:schemeClr val="dk1"/>
                          </a:solidFill>
                          <a:latin typeface="Arial" panose="020B0604020202020204" pitchFamily="34" charset="0"/>
                          <a:ea typeface="+mn-ea"/>
                          <a:cs typeface="Arial" panose="020B0604020202020204" pitchFamily="34" charset="0"/>
                        </a:rPr>
                        <a:t>Toiminnan kehittäminen yksikön ja Eloisan tasolla                      </a:t>
                      </a:r>
                      <a:r>
                        <a:rPr lang="fi-FI" sz="1400" i="1" kern="1200">
                          <a:solidFill>
                            <a:schemeClr val="dk1"/>
                          </a:solidFill>
                          <a:latin typeface="Arial" panose="020B0604020202020204" pitchFamily="34" charset="0"/>
                          <a:ea typeface="+mn-ea"/>
                          <a:cs typeface="Arial" panose="020B0604020202020204" pitchFamily="34" charset="0"/>
                        </a:rPr>
                        <a:t>(kuva omavalvontasuunnitelmasta): Mistä lähteistä yksikkö saa syötettä kehittämiseen? Miten eri tiedon lähteet huomioidaan kehittämisessä? Miten korjaaviin toimenpiteisiin ryhdytään?</a:t>
                      </a:r>
                    </a:p>
                    <a:p>
                      <a:pPr marL="342900" indent="-342900" algn="l" defTabSz="914286" rtl="0" eaLnBrk="1" latinLnBrk="0" hangingPunct="1">
                        <a:spcBef>
                          <a:spcPts val="600"/>
                        </a:spcBef>
                        <a:buClr>
                          <a:srgbClr val="17406D"/>
                        </a:buClr>
                        <a:buFont typeface="+mj-lt"/>
                        <a:buAutoNum type="arabicPeriod"/>
                      </a:pPr>
                      <a:endParaRPr lang="fi-FI" sz="1400" i="0" kern="1200">
                        <a:solidFill>
                          <a:schemeClr val="dk1"/>
                        </a:solidFill>
                        <a:latin typeface="Arial" panose="020B0604020202020204" pitchFamily="34" charset="0"/>
                        <a:ea typeface="+mn-ea"/>
                        <a:cs typeface="Arial" panose="020B0604020202020204" pitchFamily="34" charset="0"/>
                      </a:endParaRPr>
                    </a:p>
                    <a:p>
                      <a:pPr marL="0" indent="0" algn="l" defTabSz="914286" rtl="0" eaLnBrk="1" latinLnBrk="0" hangingPunct="1">
                        <a:spcBef>
                          <a:spcPts val="600"/>
                        </a:spcBef>
                        <a:buClr>
                          <a:srgbClr val="17406D"/>
                        </a:buClr>
                        <a:buFont typeface="+mj-lt"/>
                        <a:buNone/>
                      </a:pPr>
                      <a:endParaRPr lang="fi-FI" sz="1400" i="0" kern="1200">
                        <a:solidFill>
                          <a:schemeClr val="dk1"/>
                        </a:solidFill>
                        <a:latin typeface="Arial" panose="020B0604020202020204" pitchFamily="34" charset="0"/>
                        <a:ea typeface="+mn-ea"/>
                        <a:cs typeface="Arial" panose="020B0604020202020204" pitchFamily="34" charset="0"/>
                      </a:endParaRPr>
                    </a:p>
                  </a:txBody>
                  <a:tcPr marL="108000" marR="90000" marT="90000" marB="46800">
                    <a:lnL w="12700" cap="flat" cmpd="sng" algn="ctr">
                      <a:solidFill>
                        <a:srgbClr val="E1EDF9"/>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fi-FI"/>
                    </a:p>
                  </a:txBody>
                  <a:tcPr/>
                </a:tc>
                <a:tc gridSpan="2">
                  <a:txBody>
                    <a:bodyPr/>
                    <a:lstStyle/>
                    <a:p>
                      <a:pPr algn="ctr"/>
                      <a:endParaRPr lang="fi-FI" sz="1400" i="1" dirty="0">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55956018"/>
                  </a:ext>
                </a:extLst>
              </a:tr>
            </a:tbl>
          </a:graphicData>
        </a:graphic>
      </p:graphicFrame>
      <p:pic>
        <p:nvPicPr>
          <p:cNvPr id="11" name="Graphic 10" descr="Comment Important with solid fill">
            <a:extLst>
              <a:ext uri="{FF2B5EF4-FFF2-40B4-BE49-F238E27FC236}">
                <a16:creationId xmlns:a16="http://schemas.microsoft.com/office/drawing/2014/main" id="{2C9E744A-4481-0A97-9B50-83B25C3C0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934" y="1741186"/>
            <a:ext cx="824948" cy="824948"/>
          </a:xfrm>
          <a:prstGeom prst="rect">
            <a:avLst/>
          </a:prstGeom>
        </p:spPr>
      </p:pic>
      <p:sp>
        <p:nvSpPr>
          <p:cNvPr id="8" name="TextBox 7">
            <a:extLst>
              <a:ext uri="{FF2B5EF4-FFF2-40B4-BE49-F238E27FC236}">
                <a16:creationId xmlns:a16="http://schemas.microsoft.com/office/drawing/2014/main" id="{BC281E6D-595A-0714-CE9B-392DD872A7F2}"/>
              </a:ext>
            </a:extLst>
          </p:cNvPr>
          <p:cNvSpPr txBox="1"/>
          <p:nvPr/>
        </p:nvSpPr>
        <p:spPr>
          <a:xfrm>
            <a:off x="7985462" y="281263"/>
            <a:ext cx="3839818" cy="461665"/>
          </a:xfrm>
          <a:prstGeom prst="rect">
            <a:avLst/>
          </a:prstGeom>
          <a:noFill/>
        </p:spPr>
        <p:txBody>
          <a:bodyPr wrap="square">
            <a:spAutoFit/>
          </a:bodyPr>
          <a:lstStyle/>
          <a:p>
            <a:pPr algn="r">
              <a:buClr>
                <a:srgbClr val="007F00"/>
              </a:buClr>
            </a:pPr>
            <a:r>
              <a:rPr lang="fi-FI" sz="1200" i="1">
                <a:solidFill>
                  <a:srgbClr val="17406D"/>
                </a:solidFill>
                <a:latin typeface="Arial" panose="020B0604020202020204" pitchFamily="34" charset="0"/>
                <a:cs typeface="Arial" panose="020B0604020202020204" pitchFamily="34" charset="0"/>
              </a:rPr>
              <a:t>Esihenkilön suunnittelun tueksi omavalvonnan koulutuksen valmisteluun</a:t>
            </a:r>
            <a:endParaRPr lang="fi-FI" sz="1200" b="1" i="1">
              <a:solidFill>
                <a:srgbClr val="17406D"/>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3AC8AD7-FB7A-6AF5-235B-56FA37BFF43B}"/>
              </a:ext>
            </a:extLst>
          </p:cNvPr>
          <p:cNvPicPr>
            <a:picLocks noChangeAspect="1"/>
          </p:cNvPicPr>
          <p:nvPr/>
        </p:nvPicPr>
        <p:blipFill>
          <a:blip r:embed="rId5"/>
          <a:stretch>
            <a:fillRect/>
          </a:stretch>
        </p:blipFill>
        <p:spPr>
          <a:xfrm>
            <a:off x="6783026" y="5141905"/>
            <a:ext cx="2404872" cy="1352741"/>
          </a:xfrm>
          <a:prstGeom prst="rect">
            <a:avLst/>
          </a:prstGeom>
          <a:ln>
            <a:solidFill>
              <a:srgbClr val="17406D"/>
            </a:solidFill>
          </a:ln>
        </p:spPr>
      </p:pic>
      <p:pic>
        <p:nvPicPr>
          <p:cNvPr id="3" name="Picture 2">
            <a:extLst>
              <a:ext uri="{FF2B5EF4-FFF2-40B4-BE49-F238E27FC236}">
                <a16:creationId xmlns:a16="http://schemas.microsoft.com/office/drawing/2014/main" id="{BDF445AC-6BD2-41CC-A1A4-80387F2B5579}"/>
              </a:ext>
            </a:extLst>
          </p:cNvPr>
          <p:cNvPicPr>
            <a:picLocks noChangeAspect="1"/>
          </p:cNvPicPr>
          <p:nvPr/>
        </p:nvPicPr>
        <p:blipFill>
          <a:blip r:embed="rId6"/>
          <a:stretch>
            <a:fillRect/>
          </a:stretch>
        </p:blipFill>
        <p:spPr>
          <a:xfrm>
            <a:off x="6783026" y="2980465"/>
            <a:ext cx="2404872" cy="1352741"/>
          </a:xfrm>
          <a:prstGeom prst="rect">
            <a:avLst/>
          </a:prstGeom>
          <a:ln>
            <a:solidFill>
              <a:srgbClr val="17406D"/>
            </a:solidFill>
          </a:ln>
        </p:spPr>
      </p:pic>
      <p:sp>
        <p:nvSpPr>
          <p:cNvPr id="4" name="TextBox 3">
            <a:extLst>
              <a:ext uri="{FF2B5EF4-FFF2-40B4-BE49-F238E27FC236}">
                <a16:creationId xmlns:a16="http://schemas.microsoft.com/office/drawing/2014/main" id="{E6BD01E6-7775-1BA8-7A83-E8146CCFC9BC}"/>
              </a:ext>
            </a:extLst>
          </p:cNvPr>
          <p:cNvSpPr txBox="1"/>
          <p:nvPr/>
        </p:nvSpPr>
        <p:spPr>
          <a:xfrm>
            <a:off x="6420949" y="2980465"/>
            <a:ext cx="362077" cy="307777"/>
          </a:xfrm>
          <a:prstGeom prst="rect">
            <a:avLst/>
          </a:prstGeom>
          <a:noFill/>
        </p:spPr>
        <p:txBody>
          <a:bodyPr wrap="square" rtlCol="0">
            <a:spAutoFit/>
          </a:bodyPr>
          <a:lstStyle/>
          <a:p>
            <a:r>
              <a:rPr lang="fi-FI" sz="1400">
                <a:solidFill>
                  <a:schemeClr val="tx2"/>
                </a:solidFill>
              </a:rPr>
              <a:t>1.</a:t>
            </a:r>
            <a:endParaRPr lang="fi-FI">
              <a:solidFill>
                <a:schemeClr val="tx2"/>
              </a:solidFill>
            </a:endParaRPr>
          </a:p>
        </p:txBody>
      </p:sp>
      <p:sp>
        <p:nvSpPr>
          <p:cNvPr id="9" name="TextBox 3">
            <a:extLst>
              <a:ext uri="{FF2B5EF4-FFF2-40B4-BE49-F238E27FC236}">
                <a16:creationId xmlns:a16="http://schemas.microsoft.com/office/drawing/2014/main" id="{C228EB03-710C-5074-7FD3-D9A5B4940A3B}"/>
              </a:ext>
            </a:extLst>
          </p:cNvPr>
          <p:cNvSpPr txBox="1"/>
          <p:nvPr/>
        </p:nvSpPr>
        <p:spPr>
          <a:xfrm>
            <a:off x="6426169" y="5141905"/>
            <a:ext cx="362077" cy="307777"/>
          </a:xfrm>
          <a:prstGeom prst="rect">
            <a:avLst/>
          </a:prstGeom>
          <a:noFill/>
        </p:spPr>
        <p:txBody>
          <a:bodyPr wrap="square" rtlCol="0">
            <a:spAutoFit/>
          </a:bodyPr>
          <a:lstStyle/>
          <a:p>
            <a:r>
              <a:rPr lang="fi-FI" sz="1400">
                <a:solidFill>
                  <a:schemeClr val="tx2"/>
                </a:solidFill>
              </a:rPr>
              <a:t>1.</a:t>
            </a:r>
            <a:endParaRPr lang="fi-FI">
              <a:solidFill>
                <a:schemeClr val="tx2"/>
              </a:solidFill>
            </a:endParaRPr>
          </a:p>
        </p:txBody>
      </p:sp>
      <p:graphicFrame>
        <p:nvGraphicFramePr>
          <p:cNvPr id="10" name="Table 33">
            <a:extLst>
              <a:ext uri="{FF2B5EF4-FFF2-40B4-BE49-F238E27FC236}">
                <a16:creationId xmlns:a16="http://schemas.microsoft.com/office/drawing/2014/main" id="{B0BFE93B-7CC7-AB57-FE3A-F149C38385B9}"/>
              </a:ext>
            </a:extLst>
          </p:cNvPr>
          <p:cNvGraphicFramePr>
            <a:graphicFrameLocks noGrp="1"/>
          </p:cNvGraphicFramePr>
          <p:nvPr>
            <p:extLst>
              <p:ext uri="{D42A27DB-BD31-4B8C-83A1-F6EECF244321}">
                <p14:modId xmlns:p14="http://schemas.microsoft.com/office/powerpoint/2010/main" val="4040162825"/>
              </p:ext>
            </p:extLst>
          </p:nvPr>
        </p:nvGraphicFramePr>
        <p:xfrm>
          <a:off x="451408" y="278609"/>
          <a:ext cx="4241262" cy="270960"/>
        </p:xfrm>
        <a:graphic>
          <a:graphicData uri="http://schemas.openxmlformats.org/drawingml/2006/table">
            <a:tbl>
              <a:tblPr firstRow="1" bandRow="1">
                <a:tableStyleId>{B301B821-A1FF-4177-AEE7-76D212191A09}</a:tableStyleId>
              </a:tblPr>
              <a:tblGrid>
                <a:gridCol w="706877">
                  <a:extLst>
                    <a:ext uri="{9D8B030D-6E8A-4147-A177-3AD203B41FA5}">
                      <a16:colId xmlns:a16="http://schemas.microsoft.com/office/drawing/2014/main" val="2503981064"/>
                    </a:ext>
                  </a:extLst>
                </a:gridCol>
                <a:gridCol w="706877">
                  <a:extLst>
                    <a:ext uri="{9D8B030D-6E8A-4147-A177-3AD203B41FA5}">
                      <a16:colId xmlns:a16="http://schemas.microsoft.com/office/drawing/2014/main" val="3677331876"/>
                    </a:ext>
                  </a:extLst>
                </a:gridCol>
                <a:gridCol w="706877">
                  <a:extLst>
                    <a:ext uri="{9D8B030D-6E8A-4147-A177-3AD203B41FA5}">
                      <a16:colId xmlns:a16="http://schemas.microsoft.com/office/drawing/2014/main" val="1262963123"/>
                    </a:ext>
                  </a:extLst>
                </a:gridCol>
                <a:gridCol w="706877">
                  <a:extLst>
                    <a:ext uri="{9D8B030D-6E8A-4147-A177-3AD203B41FA5}">
                      <a16:colId xmlns:a16="http://schemas.microsoft.com/office/drawing/2014/main" val="1134372583"/>
                    </a:ext>
                  </a:extLst>
                </a:gridCol>
                <a:gridCol w="706877">
                  <a:extLst>
                    <a:ext uri="{9D8B030D-6E8A-4147-A177-3AD203B41FA5}">
                      <a16:colId xmlns:a16="http://schemas.microsoft.com/office/drawing/2014/main" val="3988375325"/>
                    </a:ext>
                  </a:extLst>
                </a:gridCol>
                <a:gridCol w="706877">
                  <a:extLst>
                    <a:ext uri="{9D8B030D-6E8A-4147-A177-3AD203B41FA5}">
                      <a16:colId xmlns:a16="http://schemas.microsoft.com/office/drawing/2014/main" val="1457639207"/>
                    </a:ext>
                  </a:extLst>
                </a:gridCol>
              </a:tblGrid>
              <a:tr h="244942">
                <a:tc>
                  <a:txBody>
                    <a:bodyPr/>
                    <a:lstStyle/>
                    <a:p>
                      <a:pPr algn="ctr"/>
                      <a:r>
                        <a:rPr lang="fi-FI" sz="700" dirty="0"/>
                        <a:t>Toiminta-ajatus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Omavalvonnan toimeenpano</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Asiakas-turvallisuus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Tietojen kirjaaminen </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Kehittäminen</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i-FI" sz="700" dirty="0"/>
                        <a:t>Vaihtuvat sisällöt</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5124335"/>
                  </a:ext>
                </a:extLst>
              </a:tr>
            </a:tbl>
          </a:graphicData>
        </a:graphic>
      </p:graphicFrame>
    </p:spTree>
    <p:extLst>
      <p:ext uri="{BB962C8B-B14F-4D97-AF65-F5344CB8AC3E}">
        <p14:creationId xmlns:p14="http://schemas.microsoft.com/office/powerpoint/2010/main" val="1392228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3FE7-6740-8699-2878-D1D64485AFDF}"/>
              </a:ext>
            </a:extLst>
          </p:cNvPr>
          <p:cNvSpPr>
            <a:spLocks noGrp="1"/>
          </p:cNvSpPr>
          <p:nvPr>
            <p:ph type="title" idx="4294967295"/>
          </p:nvPr>
        </p:nvSpPr>
        <p:spPr>
          <a:xfrm>
            <a:off x="505658" y="701030"/>
            <a:ext cx="11288712" cy="866775"/>
          </a:xfrm>
        </p:spPr>
        <p:txBody>
          <a:bodyPr vert="horz">
            <a:normAutofit/>
          </a:bodyPr>
          <a:lstStyle/>
          <a:p>
            <a:r>
              <a:rPr lang="fi-FI" sz="2600">
                <a:solidFill>
                  <a:srgbClr val="17406D"/>
                </a:solidFill>
              </a:rPr>
              <a:t>Kehittämissuunnitelma</a:t>
            </a:r>
          </a:p>
        </p:txBody>
      </p:sp>
      <p:sp>
        <p:nvSpPr>
          <p:cNvPr id="9" name="TextBox 8">
            <a:extLst>
              <a:ext uri="{FF2B5EF4-FFF2-40B4-BE49-F238E27FC236}">
                <a16:creationId xmlns:a16="http://schemas.microsoft.com/office/drawing/2014/main" id="{3438E264-AB4E-FF65-0E24-D2B57A81397A}"/>
              </a:ext>
            </a:extLst>
          </p:cNvPr>
          <p:cNvSpPr txBox="1"/>
          <p:nvPr/>
        </p:nvSpPr>
        <p:spPr>
          <a:xfrm>
            <a:off x="466462" y="609492"/>
            <a:ext cx="4214080" cy="246221"/>
          </a:xfrm>
          <a:prstGeom prst="rect">
            <a:avLst/>
          </a:prstGeom>
          <a:noFill/>
        </p:spPr>
        <p:txBody>
          <a:bodyPr wrap="none" lIns="90000" tIns="0" rIns="9000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7406D"/>
                </a:solidFill>
                <a:effectLst/>
                <a:uLnTx/>
                <a:uFillTx/>
                <a:latin typeface="Arial" panose="020B0604020202020204"/>
                <a:ea typeface="Inter" panose="02000503000000020004" pitchFamily="2" charset="0"/>
                <a:cs typeface="Times New Roman" panose="02020603050405020304" pitchFamily="18" charset="0"/>
              </a:rPr>
              <a:t>Tehtäväpohja kehittämisen suunnitteluun</a:t>
            </a:r>
            <a:endParaRPr kumimoji="0" lang="fi-FI" sz="1600" b="1" i="0" u="none" strike="noStrike" kern="1200" cap="none" spc="0" normalizeH="0" baseline="0" noProof="0" dirty="0">
              <a:ln>
                <a:noFill/>
              </a:ln>
              <a:solidFill>
                <a:srgbClr val="17406D"/>
              </a:solidFill>
              <a:effectLst/>
              <a:uLnTx/>
              <a:uFillTx/>
              <a:latin typeface="Arial" panose="020B0604020202020204"/>
              <a:ea typeface="+mn-ea"/>
              <a:cs typeface="+mn-cs"/>
            </a:endParaRPr>
          </a:p>
        </p:txBody>
      </p:sp>
      <p:graphicFrame>
        <p:nvGraphicFramePr>
          <p:cNvPr id="3" name="Table 3">
            <a:extLst>
              <a:ext uri="{FF2B5EF4-FFF2-40B4-BE49-F238E27FC236}">
                <a16:creationId xmlns:a16="http://schemas.microsoft.com/office/drawing/2014/main" id="{6ED7E687-1E76-6039-A55C-08AA3733255D}"/>
              </a:ext>
            </a:extLst>
          </p:cNvPr>
          <p:cNvGraphicFramePr>
            <a:graphicFrameLocks noGrp="1"/>
          </p:cNvGraphicFramePr>
          <p:nvPr>
            <p:extLst>
              <p:ext uri="{D42A27DB-BD31-4B8C-83A1-F6EECF244321}">
                <p14:modId xmlns:p14="http://schemas.microsoft.com/office/powerpoint/2010/main" val="1025920148"/>
              </p:ext>
            </p:extLst>
          </p:nvPr>
        </p:nvGraphicFramePr>
        <p:xfrm>
          <a:off x="562978" y="2046985"/>
          <a:ext cx="11271250" cy="4315280"/>
        </p:xfrm>
        <a:graphic>
          <a:graphicData uri="http://schemas.openxmlformats.org/drawingml/2006/table">
            <a:tbl>
              <a:tblPr firstRow="1" bandRow="1">
                <a:tableStyleId>{7DF18680-E054-41AD-8BC1-D1AEF772440D}</a:tableStyleId>
              </a:tblPr>
              <a:tblGrid>
                <a:gridCol w="1876145">
                  <a:extLst>
                    <a:ext uri="{9D8B030D-6E8A-4147-A177-3AD203B41FA5}">
                      <a16:colId xmlns:a16="http://schemas.microsoft.com/office/drawing/2014/main" val="2154085136"/>
                    </a:ext>
                  </a:extLst>
                </a:gridCol>
                <a:gridCol w="1879021">
                  <a:extLst>
                    <a:ext uri="{9D8B030D-6E8A-4147-A177-3AD203B41FA5}">
                      <a16:colId xmlns:a16="http://schemas.microsoft.com/office/drawing/2014/main" val="1905638321"/>
                    </a:ext>
                  </a:extLst>
                </a:gridCol>
                <a:gridCol w="1879021">
                  <a:extLst>
                    <a:ext uri="{9D8B030D-6E8A-4147-A177-3AD203B41FA5}">
                      <a16:colId xmlns:a16="http://schemas.microsoft.com/office/drawing/2014/main" val="2238276050"/>
                    </a:ext>
                  </a:extLst>
                </a:gridCol>
                <a:gridCol w="1879021">
                  <a:extLst>
                    <a:ext uri="{9D8B030D-6E8A-4147-A177-3AD203B41FA5}">
                      <a16:colId xmlns:a16="http://schemas.microsoft.com/office/drawing/2014/main" val="1688444063"/>
                    </a:ext>
                  </a:extLst>
                </a:gridCol>
                <a:gridCol w="1879021">
                  <a:extLst>
                    <a:ext uri="{9D8B030D-6E8A-4147-A177-3AD203B41FA5}">
                      <a16:colId xmlns:a16="http://schemas.microsoft.com/office/drawing/2014/main" val="3120178753"/>
                    </a:ext>
                  </a:extLst>
                </a:gridCol>
                <a:gridCol w="1879021">
                  <a:extLst>
                    <a:ext uri="{9D8B030D-6E8A-4147-A177-3AD203B41FA5}">
                      <a16:colId xmlns:a16="http://schemas.microsoft.com/office/drawing/2014/main" val="3641195796"/>
                    </a:ext>
                  </a:extLst>
                </a:gridCol>
              </a:tblGrid>
              <a:tr h="613919">
                <a:tc>
                  <a:txBody>
                    <a:bodyPr/>
                    <a:lstStyle/>
                    <a:p>
                      <a:r>
                        <a:rPr lang="fi-FI" sz="1400"/>
                        <a:t>Tavoite </a:t>
                      </a:r>
                    </a:p>
                    <a:p>
                      <a:r>
                        <a:rPr lang="fi-FI" sz="1050" b="0"/>
                        <a:t>Miksi toimenpide halutaan toteuttaa? Mihin tähdätään? </a:t>
                      </a:r>
                    </a:p>
                  </a:txBody>
                  <a:tcPr>
                    <a:solidFill>
                      <a:srgbClr val="17406D"/>
                    </a:solidFill>
                  </a:tcPr>
                </a:tc>
                <a:tc>
                  <a:txBody>
                    <a:bodyPr/>
                    <a:lstStyle/>
                    <a:p>
                      <a:r>
                        <a:rPr lang="fi-FI" sz="1400"/>
                        <a:t>Toimenpiteet</a:t>
                      </a:r>
                    </a:p>
                    <a:p>
                      <a:r>
                        <a:rPr lang="fi-FI" sz="1050" b="0" kern="1200">
                          <a:solidFill>
                            <a:schemeClr val="lt1"/>
                          </a:solidFill>
                          <a:latin typeface="+mn-lt"/>
                          <a:ea typeface="+mn-ea"/>
                          <a:cs typeface="+mn-cs"/>
                        </a:rPr>
                        <a:t>Mitä tehdään konkreettisesti? </a:t>
                      </a:r>
                    </a:p>
                  </a:txBody>
                  <a:tcPr>
                    <a:solidFill>
                      <a:srgbClr val="17406D"/>
                    </a:solidFill>
                  </a:tcPr>
                </a:tc>
                <a:tc>
                  <a:txBody>
                    <a:bodyPr/>
                    <a:lstStyle/>
                    <a:p>
                      <a:r>
                        <a:rPr lang="fi-FI" sz="1400"/>
                        <a:t>Vastuuhenkilö(t)</a:t>
                      </a:r>
                    </a:p>
                    <a:p>
                      <a:r>
                        <a:rPr lang="fi-FI" sz="1100" b="0"/>
                        <a:t>Kuka tai ketkä toteuttavat? </a:t>
                      </a:r>
                    </a:p>
                  </a:txBody>
                  <a:tcPr>
                    <a:solidFill>
                      <a:srgbClr val="17406D"/>
                    </a:solidFill>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400"/>
                        <a:t>Aikataulu</a:t>
                      </a:r>
                    </a:p>
                    <a:p>
                      <a:r>
                        <a:rPr lang="fi-FI" sz="1100" b="0"/>
                        <a:t>Milloin ja missä vaiheissa toteutetaan? </a:t>
                      </a:r>
                    </a:p>
                  </a:txBody>
                  <a:tcPr>
                    <a:solidFill>
                      <a:srgbClr val="17406D"/>
                    </a:solidFill>
                  </a:tcPr>
                </a:tc>
                <a:tc>
                  <a:txBody>
                    <a:bodyPr/>
                    <a:lstStyle/>
                    <a:p>
                      <a:r>
                        <a:rPr lang="fi-FI" sz="1400"/>
                        <a:t>Seuranta</a:t>
                      </a:r>
                    </a:p>
                    <a:p>
                      <a:r>
                        <a:rPr lang="fi-FI" sz="1100" b="0"/>
                        <a:t>Kuka varmistaa ja seuraa toteutumista? </a:t>
                      </a:r>
                    </a:p>
                  </a:txBody>
                  <a:tcPr>
                    <a:solidFill>
                      <a:srgbClr val="17406D"/>
                    </a:solidFill>
                  </a:tcPr>
                </a:tc>
                <a:tc>
                  <a:txBody>
                    <a:bodyPr/>
                    <a:lstStyle/>
                    <a:p>
                      <a:r>
                        <a:rPr lang="fi-FI" sz="1400"/>
                        <a:t>Lisätietoja</a:t>
                      </a:r>
                    </a:p>
                  </a:txBody>
                  <a:tcPr>
                    <a:solidFill>
                      <a:srgbClr val="17406D"/>
                    </a:solidFill>
                  </a:tcPr>
                </a:tc>
                <a:extLst>
                  <a:ext uri="{0D108BD9-81ED-4DB2-BD59-A6C34878D82A}">
                    <a16:rowId xmlns:a16="http://schemas.microsoft.com/office/drawing/2014/main" val="326819267"/>
                  </a:ext>
                </a:extLst>
              </a:tr>
              <a:tr h="735040">
                <a:tc>
                  <a:txBody>
                    <a:bodyPr/>
                    <a:lstStyle/>
                    <a:p>
                      <a:pPr marL="0" indent="0">
                        <a:buFont typeface="Arial" panose="020B0604020202020204" pitchFamily="34" charset="0"/>
                        <a:buNone/>
                      </a:pPr>
                      <a:r>
                        <a:rPr lang="fi-FI" sz="1100">
                          <a:solidFill>
                            <a:schemeClr val="tx1"/>
                          </a:solidFill>
                        </a:rPr>
                        <a:t>[Kirjoita tähän]</a:t>
                      </a:r>
                    </a:p>
                  </a:txBody>
                  <a:tcPr>
                    <a:solidFill>
                      <a:srgbClr val="CBCBDA"/>
                    </a:solidFill>
                  </a:tcPr>
                </a:tc>
                <a:tc>
                  <a:txBody>
                    <a:bodyPr/>
                    <a:lstStyle/>
                    <a:p>
                      <a:pPr marL="171450" indent="-171450">
                        <a:buFont typeface="Arial" panose="020B0604020202020204" pitchFamily="34" charset="0"/>
                        <a:buChar char="•"/>
                      </a:pPr>
                      <a:r>
                        <a:rPr lang="fi-FI" sz="1100">
                          <a:solidFill>
                            <a:schemeClr val="tx1"/>
                          </a:solidFill>
                        </a:rPr>
                        <a:t>[toimenpide a]</a:t>
                      </a:r>
                    </a:p>
                    <a:p>
                      <a:pPr marL="171450" indent="-171450">
                        <a:buFont typeface="Arial" panose="020B0604020202020204" pitchFamily="34" charset="0"/>
                        <a:buChar char="•"/>
                      </a:pPr>
                      <a:r>
                        <a:rPr lang="fi-FI" sz="1100">
                          <a:solidFill>
                            <a:schemeClr val="tx1"/>
                          </a:solidFill>
                        </a:rPr>
                        <a:t>[toimenpide b]</a:t>
                      </a:r>
                    </a:p>
                    <a:p>
                      <a:pPr marL="171450" indent="-171450">
                        <a:buFont typeface="Arial" panose="020B0604020202020204" pitchFamily="34" charset="0"/>
                        <a:buChar char="•"/>
                      </a:pPr>
                      <a:r>
                        <a:rPr lang="fi-FI" sz="1100">
                          <a:solidFill>
                            <a:schemeClr val="tx1"/>
                          </a:solidFill>
                        </a:rPr>
                        <a:t>[toimenpide c]</a:t>
                      </a:r>
                    </a:p>
                  </a:txBody>
                  <a:tcPr/>
                </a:tc>
                <a:tc>
                  <a:txBody>
                    <a:bodyPr/>
                    <a:lstStyle/>
                    <a:p>
                      <a:r>
                        <a:rPr lang="fi-FI" sz="1100">
                          <a:solidFill>
                            <a:schemeClr val="tx1"/>
                          </a:solidFill>
                        </a:rPr>
                        <a:t>[henkilön nimi]</a:t>
                      </a:r>
                    </a:p>
                  </a:txBody>
                  <a:tcPr/>
                </a:tc>
                <a:tc>
                  <a:txBody>
                    <a:bodyPr/>
                    <a:lstStyle/>
                    <a:p>
                      <a:r>
                        <a:rPr lang="fi-FI" sz="1100">
                          <a:solidFill>
                            <a:schemeClr val="tx1"/>
                          </a:solidFill>
                        </a:rPr>
                        <a:t>[kk/vv – kk/vv]</a:t>
                      </a:r>
                    </a:p>
                  </a:txBody>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a:solidFill>
                            <a:schemeClr val="tx1"/>
                          </a:solidFill>
                        </a:rPr>
                        <a:t>[henkilön nimi, seurantatavat]</a:t>
                      </a:r>
                    </a:p>
                    <a:p>
                      <a:endParaRPr lang="fi-FI" sz="1100">
                        <a:solidFill>
                          <a:schemeClr val="tx1"/>
                        </a:solidFill>
                      </a:endParaRPr>
                    </a:p>
                  </a:txBody>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a:solidFill>
                            <a:schemeClr val="tx1"/>
                          </a:solidFill>
                        </a:rPr>
                        <a:t>[muu tarpeellinen tieto]</a:t>
                      </a:r>
                    </a:p>
                    <a:p>
                      <a:endParaRPr lang="fi-FI" sz="1100">
                        <a:solidFill>
                          <a:schemeClr val="tx1"/>
                        </a:solidFill>
                      </a:endParaRPr>
                    </a:p>
                  </a:txBody>
                  <a:tcPr/>
                </a:tc>
                <a:extLst>
                  <a:ext uri="{0D108BD9-81ED-4DB2-BD59-A6C34878D82A}">
                    <a16:rowId xmlns:a16="http://schemas.microsoft.com/office/drawing/2014/main" val="410701268"/>
                  </a:ext>
                </a:extLst>
              </a:tr>
              <a:tr h="735040">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extLst>
                  <a:ext uri="{0D108BD9-81ED-4DB2-BD59-A6C34878D82A}">
                    <a16:rowId xmlns:a16="http://schemas.microsoft.com/office/drawing/2014/main" val="2311904849"/>
                  </a:ext>
                </a:extLst>
              </a:tr>
              <a:tr h="735040">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extLst>
                  <a:ext uri="{0D108BD9-81ED-4DB2-BD59-A6C34878D82A}">
                    <a16:rowId xmlns:a16="http://schemas.microsoft.com/office/drawing/2014/main" val="1489048601"/>
                  </a:ext>
                </a:extLst>
              </a:tr>
              <a:tr h="735040">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extLst>
                  <a:ext uri="{0D108BD9-81ED-4DB2-BD59-A6C34878D82A}">
                    <a16:rowId xmlns:a16="http://schemas.microsoft.com/office/drawing/2014/main" val="2886215809"/>
                  </a:ext>
                </a:extLst>
              </a:tr>
              <a:tr h="735040">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a:solidFill>
                          <a:schemeClr val="tx1"/>
                        </a:solidFill>
                      </a:endParaRPr>
                    </a:p>
                  </a:txBody>
                  <a:tcPr/>
                </a:tc>
                <a:tc>
                  <a:txBody>
                    <a:bodyPr/>
                    <a:lstStyle/>
                    <a:p>
                      <a:endParaRPr lang="fi-FI" sz="1100" dirty="0">
                        <a:solidFill>
                          <a:schemeClr val="tx1"/>
                        </a:solidFill>
                      </a:endParaRPr>
                    </a:p>
                  </a:txBody>
                  <a:tcPr/>
                </a:tc>
                <a:extLst>
                  <a:ext uri="{0D108BD9-81ED-4DB2-BD59-A6C34878D82A}">
                    <a16:rowId xmlns:a16="http://schemas.microsoft.com/office/drawing/2014/main" val="1308831732"/>
                  </a:ext>
                </a:extLst>
              </a:tr>
            </a:tbl>
          </a:graphicData>
        </a:graphic>
      </p:graphicFrame>
      <p:sp>
        <p:nvSpPr>
          <p:cNvPr id="4" name="TextBox 36">
            <a:extLst>
              <a:ext uri="{FF2B5EF4-FFF2-40B4-BE49-F238E27FC236}">
                <a16:creationId xmlns:a16="http://schemas.microsoft.com/office/drawing/2014/main" id="{7EF400BE-B057-6CC2-B988-052BD8944F2D}"/>
              </a:ext>
            </a:extLst>
          </p:cNvPr>
          <p:cNvSpPr txBox="1"/>
          <p:nvPr/>
        </p:nvSpPr>
        <p:spPr>
          <a:xfrm>
            <a:off x="8812685" y="1308174"/>
            <a:ext cx="3004457" cy="667220"/>
          </a:xfrm>
          <a:prstGeom prst="rect">
            <a:avLst/>
          </a:prstGeom>
          <a:solidFill>
            <a:srgbClr val="FFFFFF">
              <a:alpha val="23922"/>
            </a:srgbClr>
          </a:solidFill>
          <a:ln w="19050" cap="flat" cmpd="sng" algn="ctr">
            <a:solidFill>
              <a:srgbClr val="17406D"/>
            </a:solidFill>
            <a:prstDash val="solid"/>
            <a:round/>
            <a:headEnd type="none" w="med" len="med"/>
            <a:tailEnd type="none" w="med" len="med"/>
          </a:ln>
        </p:spPr>
        <p:txBody>
          <a:bodyPr wrap="square" lIns="90000" tIns="46800" rIns="90000" bIns="46800" numCol="1" spcCol="720000" rtlCol="0">
            <a:normAutofit/>
          </a:bodyPr>
          <a:lstStyle/>
          <a:p>
            <a:pPr marL="0" lvl="1" defTabSz="914286">
              <a:defRPr/>
            </a:pPr>
            <a:r>
              <a:rPr lang="fi-FI" sz="1200" b="1">
                <a:solidFill>
                  <a:srgbClr val="000000"/>
                </a:solidFill>
                <a:latin typeface="Arial" panose="020B0604020202020204" pitchFamily="34" charset="0"/>
                <a:cs typeface="Arial" panose="020B0604020202020204" pitchFamily="34" charset="0"/>
              </a:rPr>
              <a:t>Pvm:</a:t>
            </a:r>
          </a:p>
          <a:p>
            <a:pPr marL="0" lvl="1" defTabSz="914286">
              <a:defRPr/>
            </a:pPr>
            <a:r>
              <a:rPr lang="fi-FI" sz="1200" b="1">
                <a:solidFill>
                  <a:srgbClr val="000000"/>
                </a:solidFill>
                <a:latin typeface="Arial" panose="020B0604020202020204" pitchFamily="34" charset="0"/>
                <a:cs typeface="Arial" panose="020B0604020202020204" pitchFamily="34" charset="0"/>
              </a:rPr>
              <a:t>Yksikkö:</a:t>
            </a:r>
          </a:p>
          <a:p>
            <a:pPr marL="0" lvl="1" defTabSz="914286">
              <a:defRPr/>
            </a:pPr>
            <a:r>
              <a:rPr lang="fi-FI" sz="1200" b="1">
                <a:solidFill>
                  <a:srgbClr val="000000"/>
                </a:solidFill>
                <a:latin typeface="Arial" panose="020B0604020202020204" pitchFamily="34" charset="0"/>
                <a:cs typeface="Arial" panose="020B0604020202020204" pitchFamily="34" charset="0"/>
              </a:rPr>
              <a:t>Tekijät:</a:t>
            </a:r>
          </a:p>
          <a:p>
            <a:pPr marL="0" lvl="1" defTabSz="914286">
              <a:spcBef>
                <a:spcPts val="300"/>
              </a:spcBef>
              <a:spcAft>
                <a:spcPts val="175"/>
              </a:spcAft>
              <a:defRPr/>
            </a:pPr>
            <a:endParaRPr lang="fi-FI" sz="1200">
              <a:solidFill>
                <a:srgbClr val="0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112B96A-4435-59A1-C2EC-5A5FE373F3F5}"/>
              </a:ext>
            </a:extLst>
          </p:cNvPr>
          <p:cNvSpPr txBox="1"/>
          <p:nvPr/>
        </p:nvSpPr>
        <p:spPr>
          <a:xfrm>
            <a:off x="505658" y="1354618"/>
            <a:ext cx="8428030" cy="646331"/>
          </a:xfrm>
          <a:prstGeom prst="rect">
            <a:avLst/>
          </a:prstGeom>
          <a:noFill/>
        </p:spPr>
        <p:txBody>
          <a:bodyPr wrap="square" rtlCol="0">
            <a:spAutoFit/>
          </a:bodyPr>
          <a:lstStyle/>
          <a:p>
            <a:r>
              <a:rPr lang="fi-FI" sz="1200" i="1">
                <a:solidFill>
                  <a:srgbClr val="17406D"/>
                </a:solidFill>
              </a:rPr>
              <a:t>Tämä pohja / havainnollistava esimerkki on esihenkilöiden ja tiimien tueksi omavalvonnan kehittämistä suunniteltaessa. Voit hyödyntää pohjaa esimerkkinä tai kopioida sen esim. tiimin </a:t>
            </a:r>
            <a:r>
              <a:rPr lang="fi-FI" sz="1200" i="1" err="1">
                <a:solidFill>
                  <a:srgbClr val="17406D"/>
                </a:solidFill>
              </a:rPr>
              <a:t>Teams</a:t>
            </a:r>
            <a:r>
              <a:rPr lang="fi-FI" sz="1200" i="1">
                <a:solidFill>
                  <a:srgbClr val="17406D"/>
                </a:solidFill>
              </a:rPr>
              <a:t>-työtilaan ja täydentää pohjaa tiimikokouksessa. </a:t>
            </a:r>
          </a:p>
          <a:p>
            <a:r>
              <a:rPr lang="fi-FI" sz="1200" b="1" i="1" err="1">
                <a:solidFill>
                  <a:srgbClr val="17406D"/>
                </a:solidFill>
              </a:rPr>
              <a:t>Huom</a:t>
            </a:r>
            <a:r>
              <a:rPr lang="fi-FI" sz="1200" b="1" i="1">
                <a:solidFill>
                  <a:srgbClr val="17406D"/>
                </a:solidFill>
              </a:rPr>
              <a:t>! Omavalvontasuunnitelmaan tulee kirjata ylätasoisempi kehittämissuunnitelma vuosittain. </a:t>
            </a:r>
          </a:p>
        </p:txBody>
      </p:sp>
      <p:pic>
        <p:nvPicPr>
          <p:cNvPr id="6" name="Graphic 5" descr="Clipboard with solid fill">
            <a:extLst>
              <a:ext uri="{FF2B5EF4-FFF2-40B4-BE49-F238E27FC236}">
                <a16:creationId xmlns:a16="http://schemas.microsoft.com/office/drawing/2014/main" id="{49DEDC85-95BF-9CD4-827A-488F272718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5350" y="275882"/>
            <a:ext cx="667219" cy="667219"/>
          </a:xfrm>
          <a:prstGeom prst="rect">
            <a:avLst/>
          </a:prstGeom>
        </p:spPr>
      </p:pic>
      <p:graphicFrame>
        <p:nvGraphicFramePr>
          <p:cNvPr id="7" name="Table 33">
            <a:extLst>
              <a:ext uri="{FF2B5EF4-FFF2-40B4-BE49-F238E27FC236}">
                <a16:creationId xmlns:a16="http://schemas.microsoft.com/office/drawing/2014/main" id="{6909F829-211B-7F30-9D04-61D1CD84B2FE}"/>
              </a:ext>
            </a:extLst>
          </p:cNvPr>
          <p:cNvGraphicFramePr>
            <a:graphicFrameLocks noGrp="1"/>
          </p:cNvGraphicFramePr>
          <p:nvPr>
            <p:extLst>
              <p:ext uri="{D42A27DB-BD31-4B8C-83A1-F6EECF244321}">
                <p14:modId xmlns:p14="http://schemas.microsoft.com/office/powerpoint/2010/main" val="3781495310"/>
              </p:ext>
            </p:extLst>
          </p:nvPr>
        </p:nvGraphicFramePr>
        <p:xfrm>
          <a:off x="451408" y="278609"/>
          <a:ext cx="4241262" cy="270960"/>
        </p:xfrm>
        <a:graphic>
          <a:graphicData uri="http://schemas.openxmlformats.org/drawingml/2006/table">
            <a:tbl>
              <a:tblPr firstRow="1" bandRow="1">
                <a:tableStyleId>{B301B821-A1FF-4177-AEE7-76D212191A09}</a:tableStyleId>
              </a:tblPr>
              <a:tblGrid>
                <a:gridCol w="706877">
                  <a:extLst>
                    <a:ext uri="{9D8B030D-6E8A-4147-A177-3AD203B41FA5}">
                      <a16:colId xmlns:a16="http://schemas.microsoft.com/office/drawing/2014/main" val="2503981064"/>
                    </a:ext>
                  </a:extLst>
                </a:gridCol>
                <a:gridCol w="706877">
                  <a:extLst>
                    <a:ext uri="{9D8B030D-6E8A-4147-A177-3AD203B41FA5}">
                      <a16:colId xmlns:a16="http://schemas.microsoft.com/office/drawing/2014/main" val="3677331876"/>
                    </a:ext>
                  </a:extLst>
                </a:gridCol>
                <a:gridCol w="706877">
                  <a:extLst>
                    <a:ext uri="{9D8B030D-6E8A-4147-A177-3AD203B41FA5}">
                      <a16:colId xmlns:a16="http://schemas.microsoft.com/office/drawing/2014/main" val="1262963123"/>
                    </a:ext>
                  </a:extLst>
                </a:gridCol>
                <a:gridCol w="706877">
                  <a:extLst>
                    <a:ext uri="{9D8B030D-6E8A-4147-A177-3AD203B41FA5}">
                      <a16:colId xmlns:a16="http://schemas.microsoft.com/office/drawing/2014/main" val="1134372583"/>
                    </a:ext>
                  </a:extLst>
                </a:gridCol>
                <a:gridCol w="706877">
                  <a:extLst>
                    <a:ext uri="{9D8B030D-6E8A-4147-A177-3AD203B41FA5}">
                      <a16:colId xmlns:a16="http://schemas.microsoft.com/office/drawing/2014/main" val="3988375325"/>
                    </a:ext>
                  </a:extLst>
                </a:gridCol>
                <a:gridCol w="706877">
                  <a:extLst>
                    <a:ext uri="{9D8B030D-6E8A-4147-A177-3AD203B41FA5}">
                      <a16:colId xmlns:a16="http://schemas.microsoft.com/office/drawing/2014/main" val="1457639207"/>
                    </a:ext>
                  </a:extLst>
                </a:gridCol>
              </a:tblGrid>
              <a:tr h="244942">
                <a:tc>
                  <a:txBody>
                    <a:bodyPr/>
                    <a:lstStyle/>
                    <a:p>
                      <a:pPr algn="ctr"/>
                      <a:r>
                        <a:rPr lang="fi-FI" sz="700" dirty="0"/>
                        <a:t>Toiminta-ajatus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Omavalvonnan toimeenpano</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Asiakas-turvallisuus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Tietojen kirjaaminen </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Kehittäminen</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a:txBody>
                    <a:bodyPr/>
                    <a:lstStyle/>
                    <a:p>
                      <a:pPr algn="ctr"/>
                      <a:r>
                        <a:rPr lang="fi-FI" sz="700" dirty="0"/>
                        <a:t>Vaihtuvat sisällöt</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5124335"/>
                  </a:ext>
                </a:extLst>
              </a:tr>
            </a:tbl>
          </a:graphicData>
        </a:graphic>
      </p:graphicFrame>
    </p:spTree>
    <p:extLst>
      <p:ext uri="{BB962C8B-B14F-4D97-AF65-F5344CB8AC3E}">
        <p14:creationId xmlns:p14="http://schemas.microsoft.com/office/powerpoint/2010/main" val="1619541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503FABC-B3B9-0CA1-901B-999ECFA8AAEA}"/>
              </a:ext>
            </a:extLst>
          </p:cNvPr>
          <p:cNvGraphicFramePr>
            <a:graphicFrameLocks noGrp="1"/>
          </p:cNvGraphicFramePr>
          <p:nvPr>
            <p:extLst>
              <p:ext uri="{D42A27DB-BD31-4B8C-83A1-F6EECF244321}">
                <p14:modId xmlns:p14="http://schemas.microsoft.com/office/powerpoint/2010/main" val="2240280906"/>
              </p:ext>
            </p:extLst>
          </p:nvPr>
        </p:nvGraphicFramePr>
        <p:xfrm>
          <a:off x="423148" y="621298"/>
          <a:ext cx="11373918" cy="5636700"/>
        </p:xfrm>
        <a:graphic>
          <a:graphicData uri="http://schemas.openxmlformats.org/drawingml/2006/table">
            <a:tbl>
              <a:tblPr firstRow="1" bandRow="1">
                <a:tableStyleId>{5C22544A-7EE6-4342-B048-85BDC9FD1C3A}</a:tableStyleId>
              </a:tblPr>
              <a:tblGrid>
                <a:gridCol w="803032">
                  <a:extLst>
                    <a:ext uri="{9D8B030D-6E8A-4147-A177-3AD203B41FA5}">
                      <a16:colId xmlns:a16="http://schemas.microsoft.com/office/drawing/2014/main" val="1055603119"/>
                    </a:ext>
                  </a:extLst>
                </a:gridCol>
                <a:gridCol w="4885860">
                  <a:extLst>
                    <a:ext uri="{9D8B030D-6E8A-4147-A177-3AD203B41FA5}">
                      <a16:colId xmlns:a16="http://schemas.microsoft.com/office/drawing/2014/main" val="4152435939"/>
                    </a:ext>
                  </a:extLst>
                </a:gridCol>
                <a:gridCol w="148056">
                  <a:extLst>
                    <a:ext uri="{9D8B030D-6E8A-4147-A177-3AD203B41FA5}">
                      <a16:colId xmlns:a16="http://schemas.microsoft.com/office/drawing/2014/main" val="1159506746"/>
                    </a:ext>
                  </a:extLst>
                </a:gridCol>
                <a:gridCol w="5536970">
                  <a:extLst>
                    <a:ext uri="{9D8B030D-6E8A-4147-A177-3AD203B41FA5}">
                      <a16:colId xmlns:a16="http://schemas.microsoft.com/office/drawing/2014/main" val="938687460"/>
                    </a:ext>
                  </a:extLst>
                </a:gridCol>
              </a:tblGrid>
              <a:tr h="780548">
                <a:tc gridSpan="4">
                  <a:txBody>
                    <a:bodyPr/>
                    <a:lstStyle/>
                    <a:p>
                      <a:pPr algn="l"/>
                      <a:r>
                        <a:rPr lang="fi-FI" sz="2000" b="1" i="0" dirty="0">
                          <a:solidFill>
                            <a:srgbClr val="17406D"/>
                          </a:solidFill>
                          <a:latin typeface="Arial Black"/>
                        </a:rPr>
                        <a:t>Teemasisältö: </a:t>
                      </a:r>
                      <a:endParaRPr lang="fi-FI" sz="2000" b="1" i="0">
                        <a:solidFill>
                          <a:srgbClr val="17406D"/>
                        </a:solidFill>
                        <a:latin typeface="Arial Black" panose="020B0604020202020204" pitchFamily="34" charset="0"/>
                      </a:endParaRPr>
                    </a:p>
                    <a:p>
                      <a:pPr algn="l"/>
                      <a:r>
                        <a:rPr lang="fi-FI" sz="2400" b="1" i="0" dirty="0">
                          <a:solidFill>
                            <a:srgbClr val="17406D"/>
                          </a:solidFill>
                          <a:latin typeface="Arial Black"/>
                        </a:rPr>
                        <a:t>[Vaihtuva teemasisältö]</a:t>
                      </a: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2400" b="1" i="0">
                        <a:latin typeface="Arial Black" panose="020B0604020202020204" pitchFamily="34" charset="0"/>
                      </a:endParaRPr>
                    </a:p>
                  </a:txBody>
                  <a:tcPr anchor="ct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algn="l"/>
                      <a:endParaRPr lang="fi-FI" sz="2400" b="1" i="0">
                        <a:latin typeface="Arial Black" panose="020B0604020202020204" pitchFamily="34" charset="0"/>
                      </a:endParaRPr>
                    </a:p>
                  </a:txBody>
                  <a:tcPr anchor="ctr">
                    <a:lnL w="12700" cap="flat" cmpd="sng" algn="ctr">
                      <a:solidFill>
                        <a:srgbClr val="E1EDF9"/>
                      </a:solidFill>
                      <a:prstDash val="solid"/>
                      <a:round/>
                      <a:headEnd type="none" w="med" len="med"/>
                      <a:tailEnd type="none" w="med" len="med"/>
                    </a:lnL>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algn="l"/>
                      <a:endParaRPr lang="fi-FI" sz="2400" b="1" i="0">
                        <a:latin typeface="Arial Black"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4100585432"/>
                  </a:ext>
                </a:extLst>
              </a:tr>
              <a:tr h="737672">
                <a:tc>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gridSpan="3">
                  <a:txBody>
                    <a:bodyPr/>
                    <a:lstStyle/>
                    <a:p>
                      <a:pPr algn="l"/>
                      <a:r>
                        <a:rPr lang="fi-FI" sz="1600" i="1" dirty="0">
                          <a:solidFill>
                            <a:srgbClr val="17406D"/>
                          </a:solidFill>
                          <a:ea typeface="Inter" panose="02000503000000020004" pitchFamily="2" charset="0"/>
                        </a:rPr>
                        <a:t>[Miksi teema on tärkeä? Mikä viesti tästä teemasta halutaan viedä yksiköihin?]</a:t>
                      </a:r>
                      <a:endParaRPr lang="fi-FI" sz="1600" i="1" dirty="0">
                        <a:solidFill>
                          <a:srgbClr val="17406D"/>
                        </a:solidFill>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pPr algn="l"/>
                      <a:endParaRPr lang="fi-FI" sz="1600" i="1">
                        <a:latin typeface="Arial" panose="020B0604020202020204" pitchFamily="34" charset="0"/>
                        <a:cs typeface="Arial" panose="020B0604020202020204" pitchFamily="34" charset="0"/>
                      </a:endParaRPr>
                    </a:p>
                  </a:txBody>
                  <a:tcPr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3719822880"/>
                  </a:ext>
                </a:extLst>
              </a:tr>
              <a:tr h="312219">
                <a:tc gridSpan="4">
                  <a:txBody>
                    <a:bodyPr/>
                    <a:lstStyle/>
                    <a:p>
                      <a:pPr marL="0" marR="0" lvl="0" indent="0" algn="l" rtl="0" eaLnBrk="1" fontAlgn="auto" latinLnBrk="0" hangingPunct="1">
                        <a:lnSpc>
                          <a:spcPct val="100000"/>
                        </a:lnSpc>
                        <a:spcBef>
                          <a:spcPts val="600"/>
                        </a:spcBef>
                        <a:spcAft>
                          <a:spcPts val="0"/>
                        </a:spcAft>
                        <a:buClrTx/>
                        <a:buSzTx/>
                        <a:buFont typeface="Arial" panose="020B0604020202020204" pitchFamily="34" charset="0"/>
                        <a:buNone/>
                      </a:pPr>
                      <a:r>
                        <a:rPr lang="fi-FI" sz="1400" b="1" i="0" dirty="0">
                          <a:solidFill>
                            <a:schemeClr val="bg1"/>
                          </a:solidFill>
                          <a:latin typeface="Arial"/>
                          <a:cs typeface="Arial"/>
                        </a:rPr>
                        <a:t>Käy ainakin nämä asiat läpi tiimin kanssa: </a:t>
                      </a: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marL="0" marR="0" lvl="0" indent="0" algn="l" defTabSz="914286"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2926045239"/>
                  </a:ext>
                </a:extLst>
              </a:tr>
              <a:tr h="1643185">
                <a:tc gridSpan="3">
                  <a:txBody>
                    <a:bodyPr/>
                    <a:lstStyle/>
                    <a:p>
                      <a:pPr marL="342900" indent="-342900" algn="l">
                        <a:spcBef>
                          <a:spcPts val="600"/>
                        </a:spcBef>
                        <a:buClr>
                          <a:srgbClr val="17406D"/>
                        </a:buClr>
                        <a:buFont typeface="+mj-lt"/>
                        <a:buAutoNum type="arabicPeriod"/>
                      </a:pPr>
                      <a:r>
                        <a:rPr lang="fi-FI" sz="1400" i="0" dirty="0">
                          <a:latin typeface="Arial"/>
                          <a:cs typeface="Arial"/>
                        </a:rPr>
                        <a:t>A</a:t>
                      </a:r>
                      <a:endParaRPr lang="fi-FI" sz="1400" i="0" dirty="0">
                        <a:latin typeface="Arial" panose="020B0604020202020204" pitchFamily="34" charset="0"/>
                        <a:cs typeface="Arial" panose="020B0604020202020204" pitchFamily="34" charset="0"/>
                      </a:endParaRPr>
                    </a:p>
                    <a:p>
                      <a:pPr marL="342900" indent="-342900" algn="l">
                        <a:spcBef>
                          <a:spcPts val="600"/>
                        </a:spcBef>
                        <a:buClr>
                          <a:srgbClr val="17406D"/>
                        </a:buClr>
                        <a:buFont typeface="+mj-lt"/>
                        <a:buAutoNum type="arabicPeriod"/>
                      </a:pPr>
                      <a:r>
                        <a:rPr lang="fi-FI" sz="1400" i="0" dirty="0">
                          <a:latin typeface="Arial"/>
                          <a:cs typeface="Arial"/>
                        </a:rPr>
                        <a:t>B</a:t>
                      </a:r>
                    </a:p>
                    <a:p>
                      <a:pPr marL="342900" indent="-342900" algn="l">
                        <a:spcBef>
                          <a:spcPts val="600"/>
                        </a:spcBef>
                        <a:buClr>
                          <a:srgbClr val="17406D"/>
                        </a:buClr>
                        <a:buFont typeface="+mj-lt"/>
                        <a:buAutoNum type="arabicPeriod"/>
                      </a:pPr>
                      <a:r>
                        <a:rPr lang="fi-FI" sz="1400" i="0" dirty="0">
                          <a:latin typeface="Arial"/>
                          <a:cs typeface="Arial"/>
                        </a:rPr>
                        <a:t>…</a:t>
                      </a:r>
                    </a:p>
                  </a:txBody>
                  <a:tcPr marL="108000" marR="90000" marT="90000" marB="46800">
                    <a:lnL w="12700" cap="flat" cmpd="sng" algn="ctr">
                      <a:solidFill>
                        <a:srgbClr val="E1EDF9"/>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indent="0" algn="l">
                        <a:buFont typeface="Arial" panose="020B0604020202020204" pitchFamily="34" charset="0"/>
                        <a:buNone/>
                      </a:pPr>
                      <a:endParaRPr lang="fi-FI" sz="1600">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TlToBr w="12700" cmpd="sng">
                      <a:noFill/>
                      <a:prstDash val="solid"/>
                    </a:lnTlToBr>
                    <a:lnBlToTr w="12700" cmpd="sng">
                      <a:noFill/>
                      <a:prstDash val="solid"/>
                    </a:lnBlToTr>
                    <a:solidFill>
                      <a:srgbClr val="F2F2F2"/>
                    </a:solidFill>
                  </a:tcPr>
                </a:tc>
                <a:tc hMerge="1">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fi-FI" sz="1400" i="1" dirty="0">
                          <a:latin typeface="Arial"/>
                          <a:cs typeface="Arial"/>
                        </a:rPr>
                        <a:t>[Asioiden linkitys omavalvontasuunnitelmaan </a:t>
                      </a:r>
                      <a:endParaRPr lang="fi-FI" sz="1400" i="1">
                        <a:latin typeface="Arial" panose="020B0604020202020204" pitchFamily="34" charset="0"/>
                        <a:cs typeface="Arial" panose="020B0604020202020204" pitchFamily="34" charset="0"/>
                      </a:endParaRPr>
                    </a:p>
                    <a:p>
                      <a:pPr algn="ctr"/>
                      <a:r>
                        <a:rPr lang="fi-FI" sz="1400" i="1" dirty="0">
                          <a:latin typeface="Arial"/>
                          <a:cs typeface="Arial"/>
                        </a:rPr>
                        <a:t>esim. kuvakaappaus kalvosta ]</a:t>
                      </a: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46088119"/>
                  </a:ext>
                </a:extLst>
              </a:tr>
              <a:tr h="167889">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5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E1EDF9"/>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72159175"/>
                  </a:ext>
                </a:extLst>
              </a:tr>
              <a:tr h="312219">
                <a:tc gridSpan="4">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400" b="1" dirty="0">
                          <a:solidFill>
                            <a:schemeClr val="bg1"/>
                          </a:solidFill>
                          <a:latin typeface="Arial"/>
                          <a:cs typeface="Arial"/>
                        </a:rPr>
                        <a:t>Lisäksi, voi olla hyvä käsitellä:</a:t>
                      </a: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TlToBr w="12700" cmpd="sng">
                      <a:noFill/>
                      <a:prstDash val="solid"/>
                    </a:lnTlToBr>
                    <a:lnBlToTr w="12700" cmpd="sng">
                      <a:noFill/>
                      <a:prstDash val="solid"/>
                    </a:lnBlToTr>
                    <a:solidFill>
                      <a:srgbClr val="17406D"/>
                    </a:solidFill>
                  </a:tcPr>
                </a:tc>
                <a:tc hMerge="1">
                  <a:txBody>
                    <a:bodyPr/>
                    <a:lstStyle/>
                    <a:p>
                      <a:endParaRPr lang="fi-FI"/>
                    </a:p>
                  </a:txBody>
                  <a:tcPr/>
                </a:tc>
                <a:tc h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tc h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400" b="1">
                        <a:solidFill>
                          <a:schemeClr val="bg1"/>
                        </a:solidFill>
                        <a:latin typeface="Arial" panose="020B0604020202020204" pitchFamily="34" charset="0"/>
                        <a:cs typeface="Arial" panose="020B0604020202020204" pitchFamily="34" charset="0"/>
                      </a:endParaRPr>
                    </a:p>
                  </a:txBody>
                  <a:tcP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984828880"/>
                  </a:ext>
                </a:extLst>
              </a:tr>
              <a:tr h="1682968">
                <a:tc gridSpan="2">
                  <a:txBody>
                    <a:bodyPr/>
                    <a:lstStyle/>
                    <a:p>
                      <a:pPr marL="342900" indent="-342900" algn="l" defTabSz="914286" rtl="0" eaLnBrk="1" latinLnBrk="0" hangingPunct="1">
                        <a:spcBef>
                          <a:spcPts val="600"/>
                        </a:spcBef>
                        <a:buClr>
                          <a:srgbClr val="17406D"/>
                        </a:buClr>
                        <a:buFont typeface="+mj-lt"/>
                        <a:buAutoNum type="arabicPeriod"/>
                      </a:pPr>
                      <a:r>
                        <a:rPr lang="fi-FI" sz="1400" i="0" kern="1200" dirty="0">
                          <a:solidFill>
                            <a:schemeClr val="dk1"/>
                          </a:solidFill>
                          <a:latin typeface="Arial" panose="020B0604020202020204" pitchFamily="34" charset="0"/>
                          <a:ea typeface="+mn-ea"/>
                          <a:cs typeface="Arial" panose="020B0604020202020204" pitchFamily="34" charset="0"/>
                        </a:rPr>
                        <a:t>A</a:t>
                      </a:r>
                    </a:p>
                    <a:p>
                      <a:pPr marL="342900" indent="-342900" algn="l" defTabSz="914286" rtl="0" eaLnBrk="1" latinLnBrk="0" hangingPunct="1">
                        <a:spcBef>
                          <a:spcPts val="600"/>
                        </a:spcBef>
                        <a:buClr>
                          <a:srgbClr val="17406D"/>
                        </a:buClr>
                        <a:buFont typeface="+mj-lt"/>
                        <a:buAutoNum type="arabicPeriod"/>
                      </a:pPr>
                      <a:r>
                        <a:rPr lang="fi-FI" sz="1400" i="0" kern="1200" dirty="0">
                          <a:solidFill>
                            <a:schemeClr val="dk1"/>
                          </a:solidFill>
                          <a:latin typeface="Arial" panose="020B0604020202020204" pitchFamily="34" charset="0"/>
                          <a:ea typeface="+mn-ea"/>
                          <a:cs typeface="Arial" panose="020B0604020202020204" pitchFamily="34" charset="0"/>
                        </a:rPr>
                        <a:t>B</a:t>
                      </a:r>
                    </a:p>
                    <a:p>
                      <a:pPr marL="342900" indent="-342900" algn="l" defTabSz="914286" rtl="0" eaLnBrk="1" latinLnBrk="0" hangingPunct="1">
                        <a:spcBef>
                          <a:spcPts val="600"/>
                        </a:spcBef>
                        <a:buClr>
                          <a:srgbClr val="17406D"/>
                        </a:buClr>
                        <a:buFont typeface="+mj-lt"/>
                        <a:buAutoNum type="arabicPeriod"/>
                      </a:pPr>
                      <a:r>
                        <a:rPr lang="fi-FI" sz="1400" i="0" kern="1200" dirty="0">
                          <a:solidFill>
                            <a:schemeClr val="dk1"/>
                          </a:solidFill>
                          <a:latin typeface="Arial" panose="020B0604020202020204" pitchFamily="34" charset="0"/>
                          <a:ea typeface="+mn-ea"/>
                          <a:cs typeface="Arial" panose="020B0604020202020204" pitchFamily="34" charset="0"/>
                        </a:rPr>
                        <a:t>…</a:t>
                      </a:r>
                    </a:p>
                  </a:txBody>
                  <a:tcPr marL="108000" marR="90000" marT="90000" marB="46800">
                    <a:lnL w="12700" cap="flat" cmpd="sng" algn="ctr">
                      <a:solidFill>
                        <a:srgbClr val="E1EDF9"/>
                      </a:solidFill>
                      <a:prstDash val="solid"/>
                      <a:round/>
                      <a:headEnd type="none" w="med" len="med"/>
                      <a:tailEnd type="none" w="med" len="med"/>
                    </a:lnL>
                    <a:lnR w="76200" cap="flat" cmpd="sng" algn="ctr">
                      <a:solidFill>
                        <a:schemeClr val="bg1">
                          <a:lumMod val="95000"/>
                        </a:schemeClr>
                      </a:solidFill>
                      <a:prstDash val="solid"/>
                      <a:round/>
                      <a:headEnd type="none" w="med" len="med"/>
                      <a:tailEnd type="none" w="med" len="med"/>
                    </a:lnR>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fi-FI"/>
                    </a:p>
                  </a:txBody>
                  <a:tcPr/>
                </a:tc>
                <a:tc gridSpan="2">
                  <a:txBody>
                    <a:bodyPr/>
                    <a:lstStyle/>
                    <a:p>
                      <a:pPr algn="ctr"/>
                      <a:r>
                        <a:rPr lang="fi-FI" sz="1400" i="1" dirty="0">
                          <a:latin typeface="Arial" panose="020B0604020202020204" pitchFamily="34" charset="0"/>
                          <a:cs typeface="Arial" panose="020B0604020202020204" pitchFamily="34" charset="0"/>
                        </a:rPr>
                        <a:t>[Asioiden linkitys omavalvontasuunnitelmaan </a:t>
                      </a:r>
                    </a:p>
                    <a:p>
                      <a:pPr algn="ctr"/>
                      <a:r>
                        <a:rPr lang="fi-FI" sz="1400" i="1" dirty="0">
                          <a:latin typeface="Arial" panose="020B0604020202020204" pitchFamily="34" charset="0"/>
                          <a:cs typeface="Arial" panose="020B0604020202020204" pitchFamily="34" charset="0"/>
                        </a:rPr>
                        <a:t>esim. kuvakaappaus kalvosta ]</a:t>
                      </a: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a:endParaRPr lang="fi-FI" sz="1400" i="1">
                        <a:latin typeface="Arial" panose="020B0604020202020204" pitchFamily="34" charset="0"/>
                        <a:cs typeface="Arial" panose="020B0604020202020204" pitchFamily="34" charset="0"/>
                      </a:endParaRPr>
                    </a:p>
                  </a:txBody>
                  <a:tcPr anchor="ctr">
                    <a:lnL w="76200" cap="flat" cmpd="sng" algn="ctr">
                      <a:solidFill>
                        <a:schemeClr val="bg1">
                          <a:lumMod val="95000"/>
                        </a:schemeClr>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55956018"/>
                  </a:ext>
                </a:extLst>
              </a:tr>
            </a:tbl>
          </a:graphicData>
        </a:graphic>
      </p:graphicFrame>
      <p:pic>
        <p:nvPicPr>
          <p:cNvPr id="11" name="Graphic 10" descr="Comment Important with solid fill">
            <a:extLst>
              <a:ext uri="{FF2B5EF4-FFF2-40B4-BE49-F238E27FC236}">
                <a16:creationId xmlns:a16="http://schemas.microsoft.com/office/drawing/2014/main" id="{2C9E744A-4481-0A97-9B50-83B25C3C0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934" y="1353560"/>
            <a:ext cx="824948" cy="824948"/>
          </a:xfrm>
          <a:prstGeom prst="rect">
            <a:avLst/>
          </a:prstGeom>
        </p:spPr>
      </p:pic>
      <p:sp>
        <p:nvSpPr>
          <p:cNvPr id="8" name="TextBox 7">
            <a:extLst>
              <a:ext uri="{FF2B5EF4-FFF2-40B4-BE49-F238E27FC236}">
                <a16:creationId xmlns:a16="http://schemas.microsoft.com/office/drawing/2014/main" id="{BC281E6D-595A-0714-CE9B-392DD872A7F2}"/>
              </a:ext>
            </a:extLst>
          </p:cNvPr>
          <p:cNvSpPr txBox="1"/>
          <p:nvPr/>
        </p:nvSpPr>
        <p:spPr>
          <a:xfrm>
            <a:off x="8412480" y="281263"/>
            <a:ext cx="3412800" cy="461665"/>
          </a:xfrm>
          <a:prstGeom prst="rect">
            <a:avLst/>
          </a:prstGeom>
          <a:noFill/>
        </p:spPr>
        <p:txBody>
          <a:bodyPr wrap="square">
            <a:spAutoFit/>
          </a:bodyPr>
          <a:lstStyle/>
          <a:p>
            <a:pPr algn="r">
              <a:buClr>
                <a:srgbClr val="007F00"/>
              </a:buClr>
            </a:pPr>
            <a:r>
              <a:rPr lang="fi-FI" sz="1200" b="1" i="1">
                <a:solidFill>
                  <a:srgbClr val="17406D"/>
                </a:solidFill>
                <a:latin typeface="Arial" panose="020B0604020202020204" pitchFamily="34" charset="0"/>
                <a:cs typeface="Arial" panose="020B0604020202020204" pitchFamily="34" charset="0"/>
              </a:rPr>
              <a:t>Johdon </a:t>
            </a:r>
            <a:r>
              <a:rPr lang="fi-FI" sz="1200" i="1">
                <a:solidFill>
                  <a:srgbClr val="17406D"/>
                </a:solidFill>
                <a:latin typeface="Arial" panose="020B0604020202020204" pitchFamily="34" charset="0"/>
                <a:cs typeface="Arial" panose="020B0604020202020204" pitchFamily="34" charset="0"/>
              </a:rPr>
              <a:t>tueksi omavalvonnan teemakoulutuksen valmisteluun</a:t>
            </a:r>
            <a:endParaRPr lang="fi-FI" sz="1200" b="1" i="1">
              <a:solidFill>
                <a:srgbClr val="17406D"/>
              </a:solidFill>
              <a:latin typeface="Arial" panose="020B0604020202020204" pitchFamily="34" charset="0"/>
              <a:cs typeface="Arial" panose="020B0604020202020204" pitchFamily="34" charset="0"/>
            </a:endParaRPr>
          </a:p>
        </p:txBody>
      </p:sp>
      <p:graphicFrame>
        <p:nvGraphicFramePr>
          <p:cNvPr id="2" name="Table 33">
            <a:extLst>
              <a:ext uri="{FF2B5EF4-FFF2-40B4-BE49-F238E27FC236}">
                <a16:creationId xmlns:a16="http://schemas.microsoft.com/office/drawing/2014/main" id="{4BB6B169-4BD2-BC31-91AB-78E882776746}"/>
              </a:ext>
            </a:extLst>
          </p:cNvPr>
          <p:cNvGraphicFramePr>
            <a:graphicFrameLocks noGrp="1"/>
          </p:cNvGraphicFramePr>
          <p:nvPr>
            <p:extLst>
              <p:ext uri="{D42A27DB-BD31-4B8C-83A1-F6EECF244321}">
                <p14:modId xmlns:p14="http://schemas.microsoft.com/office/powerpoint/2010/main" val="1594788589"/>
              </p:ext>
            </p:extLst>
          </p:nvPr>
        </p:nvGraphicFramePr>
        <p:xfrm>
          <a:off x="451408" y="278609"/>
          <a:ext cx="4241262" cy="270960"/>
        </p:xfrm>
        <a:graphic>
          <a:graphicData uri="http://schemas.openxmlformats.org/drawingml/2006/table">
            <a:tbl>
              <a:tblPr firstRow="1" bandRow="1">
                <a:tableStyleId>{B301B821-A1FF-4177-AEE7-76D212191A09}</a:tableStyleId>
              </a:tblPr>
              <a:tblGrid>
                <a:gridCol w="706877">
                  <a:extLst>
                    <a:ext uri="{9D8B030D-6E8A-4147-A177-3AD203B41FA5}">
                      <a16:colId xmlns:a16="http://schemas.microsoft.com/office/drawing/2014/main" val="2503981064"/>
                    </a:ext>
                  </a:extLst>
                </a:gridCol>
                <a:gridCol w="706877">
                  <a:extLst>
                    <a:ext uri="{9D8B030D-6E8A-4147-A177-3AD203B41FA5}">
                      <a16:colId xmlns:a16="http://schemas.microsoft.com/office/drawing/2014/main" val="3677331876"/>
                    </a:ext>
                  </a:extLst>
                </a:gridCol>
                <a:gridCol w="706877">
                  <a:extLst>
                    <a:ext uri="{9D8B030D-6E8A-4147-A177-3AD203B41FA5}">
                      <a16:colId xmlns:a16="http://schemas.microsoft.com/office/drawing/2014/main" val="1262963123"/>
                    </a:ext>
                  </a:extLst>
                </a:gridCol>
                <a:gridCol w="706877">
                  <a:extLst>
                    <a:ext uri="{9D8B030D-6E8A-4147-A177-3AD203B41FA5}">
                      <a16:colId xmlns:a16="http://schemas.microsoft.com/office/drawing/2014/main" val="1134372583"/>
                    </a:ext>
                  </a:extLst>
                </a:gridCol>
                <a:gridCol w="706877">
                  <a:extLst>
                    <a:ext uri="{9D8B030D-6E8A-4147-A177-3AD203B41FA5}">
                      <a16:colId xmlns:a16="http://schemas.microsoft.com/office/drawing/2014/main" val="3988375325"/>
                    </a:ext>
                  </a:extLst>
                </a:gridCol>
                <a:gridCol w="706877">
                  <a:extLst>
                    <a:ext uri="{9D8B030D-6E8A-4147-A177-3AD203B41FA5}">
                      <a16:colId xmlns:a16="http://schemas.microsoft.com/office/drawing/2014/main" val="1457639207"/>
                    </a:ext>
                  </a:extLst>
                </a:gridCol>
              </a:tblGrid>
              <a:tr h="244942">
                <a:tc>
                  <a:txBody>
                    <a:bodyPr/>
                    <a:lstStyle/>
                    <a:p>
                      <a:pPr algn="ctr"/>
                      <a:r>
                        <a:rPr lang="fi-FI" sz="700" dirty="0"/>
                        <a:t>Toiminta-ajatus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Omavalvonnan toimeenpano</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Asiakas-turvallisuus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Tietojen kirjaaminen </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Kehittäminen</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Vaihtuvat sisällöt</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4215124335"/>
                  </a:ext>
                </a:extLst>
              </a:tr>
            </a:tbl>
          </a:graphicData>
        </a:graphic>
      </p:graphicFrame>
    </p:spTree>
    <p:extLst>
      <p:ext uri="{BB962C8B-B14F-4D97-AF65-F5344CB8AC3E}">
        <p14:creationId xmlns:p14="http://schemas.microsoft.com/office/powerpoint/2010/main" val="2734363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sp>
        <p:nvSpPr>
          <p:cNvPr id="3" name="Flowchart: Off-page Connector 2">
            <a:extLst>
              <a:ext uri="{FF2B5EF4-FFF2-40B4-BE49-F238E27FC236}">
                <a16:creationId xmlns:a16="http://schemas.microsoft.com/office/drawing/2014/main" id="{E5377AF8-2259-8A71-F600-949A8DE570CB}"/>
              </a:ext>
            </a:extLst>
          </p:cNvPr>
          <p:cNvSpPr/>
          <p:nvPr/>
        </p:nvSpPr>
        <p:spPr>
          <a:xfrm rot="16200000">
            <a:off x="1050904" y="1110072"/>
            <a:ext cx="2111795" cy="3211862"/>
          </a:xfrm>
          <a:prstGeom prst="flowChartOffpageConnector">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4" name="Flowchart: Off-page Connector 3">
            <a:extLst>
              <a:ext uri="{FF2B5EF4-FFF2-40B4-BE49-F238E27FC236}">
                <a16:creationId xmlns:a16="http://schemas.microsoft.com/office/drawing/2014/main" id="{6F74432E-FE60-31E7-03FB-B73623098756}"/>
              </a:ext>
            </a:extLst>
          </p:cNvPr>
          <p:cNvSpPr>
            <a:spLocks/>
          </p:cNvSpPr>
          <p:nvPr/>
        </p:nvSpPr>
        <p:spPr>
          <a:xfrm rot="16200000">
            <a:off x="4907786" y="653183"/>
            <a:ext cx="2053945" cy="4159839"/>
          </a:xfrm>
          <a:prstGeom prst="flowChartOffpageConnector">
            <a:avLst/>
          </a:prstGeom>
          <a:solidFill>
            <a:schemeClr val="bg1">
              <a:lumMod val="95000"/>
            </a:schemeClr>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Flowchart: Off-page Connector 5">
            <a:extLst>
              <a:ext uri="{FF2B5EF4-FFF2-40B4-BE49-F238E27FC236}">
                <a16:creationId xmlns:a16="http://schemas.microsoft.com/office/drawing/2014/main" id="{07D2A80C-27CB-92EC-A219-1ECCD8A92EB0}"/>
              </a:ext>
            </a:extLst>
          </p:cNvPr>
          <p:cNvSpPr>
            <a:spLocks/>
          </p:cNvSpPr>
          <p:nvPr/>
        </p:nvSpPr>
        <p:spPr>
          <a:xfrm rot="16200000">
            <a:off x="8680697" y="1193843"/>
            <a:ext cx="2111795" cy="3105482"/>
          </a:xfrm>
          <a:prstGeom prst="flowChartOffpageConnector">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2" name="Title 1">
            <a:extLst>
              <a:ext uri="{FF2B5EF4-FFF2-40B4-BE49-F238E27FC236}">
                <a16:creationId xmlns:a16="http://schemas.microsoft.com/office/drawing/2014/main" id="{77ED3FE7-6740-8699-2878-D1D64485AFDF}"/>
              </a:ext>
            </a:extLst>
          </p:cNvPr>
          <p:cNvSpPr>
            <a:spLocks noGrp="1"/>
          </p:cNvSpPr>
          <p:nvPr>
            <p:ph type="title"/>
          </p:nvPr>
        </p:nvSpPr>
        <p:spPr>
          <a:xfrm>
            <a:off x="451413" y="709092"/>
            <a:ext cx="11289174" cy="868004"/>
          </a:xfrm>
        </p:spPr>
        <p:txBody>
          <a:bodyPr vert="horz"/>
          <a:lstStyle/>
          <a:p>
            <a:r>
              <a:rPr lang="fi-FI" sz="2800" b="1">
                <a:solidFill>
                  <a:srgbClr val="17406D"/>
                </a:solidFill>
                <a:ea typeface="Inter" panose="02000503000000020004" pitchFamily="2" charset="0"/>
                <a:cs typeface="Times New Roman" panose="02020603050405020304" pitchFamily="18" charset="0"/>
              </a:rPr>
              <a:t>Hyvinvointia ja kuntoutumista tukeva toiminta</a:t>
            </a:r>
            <a:endParaRPr lang="fi-FI">
              <a:solidFill>
                <a:srgbClr val="17406D"/>
              </a:solidFill>
            </a:endParaRPr>
          </a:p>
        </p:txBody>
      </p:sp>
      <p:sp>
        <p:nvSpPr>
          <p:cNvPr id="9" name="TextBox 8">
            <a:extLst>
              <a:ext uri="{FF2B5EF4-FFF2-40B4-BE49-F238E27FC236}">
                <a16:creationId xmlns:a16="http://schemas.microsoft.com/office/drawing/2014/main" id="{3438E264-AB4E-FF65-0E24-D2B57A81397A}"/>
              </a:ext>
            </a:extLst>
          </p:cNvPr>
          <p:cNvSpPr txBox="1"/>
          <p:nvPr/>
        </p:nvSpPr>
        <p:spPr>
          <a:xfrm>
            <a:off x="466462" y="609492"/>
            <a:ext cx="4875350" cy="246221"/>
          </a:xfrm>
          <a:prstGeom prst="rect">
            <a:avLst/>
          </a:prstGeom>
          <a:noFill/>
        </p:spPr>
        <p:txBody>
          <a:bodyPr wrap="none" lIns="90000" tIns="0" rIns="90000" bIns="0" rtlCol="0" anchor="ctr">
            <a:spAutoFit/>
          </a:bodyPr>
          <a:lstStyle/>
          <a:p>
            <a:r>
              <a:rPr lang="fi-FI" sz="1600" b="1">
                <a:solidFill>
                  <a:srgbClr val="17406D"/>
                </a:solidFill>
                <a:ea typeface="Inter" panose="02000503000000020004" pitchFamily="2" charset="0"/>
                <a:cs typeface="Times New Roman" panose="02020603050405020304" pitchFamily="18" charset="0"/>
              </a:rPr>
              <a:t>Palvelun sisällön omavalvonta – tehtävä tiimille</a:t>
            </a:r>
            <a:endParaRPr lang="fi-FI" sz="1600" b="1">
              <a:solidFill>
                <a:srgbClr val="17406D"/>
              </a:solidFill>
            </a:endParaRPr>
          </a:p>
        </p:txBody>
      </p:sp>
      <p:sp>
        <p:nvSpPr>
          <p:cNvPr id="12" name="Text Placeholder 3">
            <a:extLst>
              <a:ext uri="{FF2B5EF4-FFF2-40B4-BE49-F238E27FC236}">
                <a16:creationId xmlns:a16="http://schemas.microsoft.com/office/drawing/2014/main" id="{C0933731-62E4-3696-F137-2E90330EE78E}"/>
              </a:ext>
            </a:extLst>
          </p:cNvPr>
          <p:cNvSpPr txBox="1">
            <a:spLocks/>
          </p:cNvSpPr>
          <p:nvPr/>
        </p:nvSpPr>
        <p:spPr>
          <a:xfrm>
            <a:off x="3873371" y="1713209"/>
            <a:ext cx="3932237" cy="1574026"/>
          </a:xfrm>
          <a:prstGeom prst="rect">
            <a:avLst/>
          </a:prstGeom>
        </p:spPr>
        <p:txBody>
          <a:bodyPr/>
          <a:lstStyle>
            <a:lvl1pPr marL="228573" indent="-228573" algn="l" defTabSz="914286"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fi-FI" sz="2000" b="1"/>
              <a:t>Tehtävä: </a:t>
            </a:r>
          </a:p>
          <a:p>
            <a:pPr marL="342900" indent="-342900">
              <a:spcBef>
                <a:spcPts val="600"/>
              </a:spcBef>
              <a:buAutoNum type="arabicPeriod"/>
            </a:pPr>
            <a:r>
              <a:rPr lang="fi-FI" sz="1200"/>
              <a:t>Kirjatkaa post-it lapuille mahdollisimman monta hyväksi havaitsemaanne tapaa edistää asiakkaan toimintakykyä kotihoidossa. </a:t>
            </a:r>
          </a:p>
          <a:p>
            <a:pPr marL="342900" indent="-342900">
              <a:spcBef>
                <a:spcPts val="600"/>
              </a:spcBef>
              <a:buAutoNum type="arabicPeriod"/>
            </a:pPr>
            <a:r>
              <a:rPr lang="fi-FI" sz="1200"/>
              <a:t>Käykää ryhmissä laput läpi ja ryhmitelkää niitä esim. fyysinen vs. psyykkinen… / helposti vs. vaikeammin tehtävissä / nykyinen käytäntö vs. uusi käytäntö.</a:t>
            </a:r>
          </a:p>
          <a:p>
            <a:pPr marL="342900" indent="-342900">
              <a:spcBef>
                <a:spcPts val="600"/>
              </a:spcBef>
              <a:buAutoNum type="arabicPeriod"/>
            </a:pPr>
            <a:r>
              <a:rPr lang="fi-FI" sz="1200"/>
              <a:t>Käykää tuotokset yhdessä läpi. </a:t>
            </a:r>
          </a:p>
          <a:p>
            <a:pPr>
              <a:spcBef>
                <a:spcPts val="600"/>
              </a:spcBef>
            </a:pPr>
            <a:endParaRPr lang="fi-FI"/>
          </a:p>
        </p:txBody>
      </p:sp>
      <p:sp>
        <p:nvSpPr>
          <p:cNvPr id="13" name="Text Placeholder 3">
            <a:extLst>
              <a:ext uri="{FF2B5EF4-FFF2-40B4-BE49-F238E27FC236}">
                <a16:creationId xmlns:a16="http://schemas.microsoft.com/office/drawing/2014/main" id="{8E4C776A-5FDD-3E8E-84F3-FD762E96322D}"/>
              </a:ext>
            </a:extLst>
          </p:cNvPr>
          <p:cNvSpPr txBox="1">
            <a:spLocks/>
          </p:cNvSpPr>
          <p:nvPr/>
        </p:nvSpPr>
        <p:spPr>
          <a:xfrm>
            <a:off x="500872" y="1706131"/>
            <a:ext cx="2536094" cy="1642419"/>
          </a:xfrm>
          <a:prstGeom prst="rect">
            <a:avLst/>
          </a:prstGeom>
          <a:solidFill>
            <a:srgbClr val="17406D"/>
          </a:solidFill>
        </p:spPr>
        <p:txBody>
          <a:bodyPr/>
          <a:lstStyle>
            <a:lvl1pPr marL="228573" indent="-228573" algn="l" defTabSz="914286"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dirty="0">
                <a:solidFill>
                  <a:schemeClr val="bg1"/>
                </a:solidFill>
              </a:rPr>
              <a:t>Tausta: </a:t>
            </a:r>
          </a:p>
          <a:p>
            <a:r>
              <a:rPr lang="fi-FI" sz="1400" dirty="0">
                <a:solidFill>
                  <a:schemeClr val="bg1"/>
                </a:solidFill>
              </a:rPr>
              <a:t>Tutustukaa omavalvontasuunnitelman osioon </a:t>
            </a:r>
            <a:r>
              <a:rPr lang="fi-FI" sz="1400" i="1" dirty="0">
                <a:solidFill>
                  <a:schemeClr val="bg1"/>
                </a:solidFill>
                <a:ea typeface="Inter" panose="02000503000000020004" pitchFamily="2" charset="0"/>
              </a:rPr>
              <a:t>Hyvinvointia ja kuntoutumista tukeva toiminta </a:t>
            </a:r>
            <a:r>
              <a:rPr lang="fi-FI" sz="1400" i="1" dirty="0">
                <a:solidFill>
                  <a:schemeClr val="bg1"/>
                </a:solidFill>
              </a:rPr>
              <a:t> </a:t>
            </a:r>
          </a:p>
          <a:p>
            <a:endParaRPr lang="fi-FI" dirty="0">
              <a:solidFill>
                <a:schemeClr val="bg1"/>
              </a:solidFill>
            </a:endParaRPr>
          </a:p>
        </p:txBody>
      </p:sp>
      <p:sp>
        <p:nvSpPr>
          <p:cNvPr id="14" name="Text Placeholder 3">
            <a:extLst>
              <a:ext uri="{FF2B5EF4-FFF2-40B4-BE49-F238E27FC236}">
                <a16:creationId xmlns:a16="http://schemas.microsoft.com/office/drawing/2014/main" id="{99DA7DD9-4FF2-B957-CCB0-FB6866A584E2}"/>
              </a:ext>
            </a:extLst>
          </p:cNvPr>
          <p:cNvSpPr txBox="1">
            <a:spLocks/>
          </p:cNvSpPr>
          <p:nvPr/>
        </p:nvSpPr>
        <p:spPr>
          <a:xfrm>
            <a:off x="8296049" y="1713209"/>
            <a:ext cx="2604832" cy="1642419"/>
          </a:xfrm>
          <a:prstGeom prst="rect">
            <a:avLst/>
          </a:prstGeom>
        </p:spPr>
        <p:txBody>
          <a:bodyPr/>
          <a:lstStyle>
            <a:lvl1pPr marL="228573" indent="-228573" algn="l" defTabSz="914286"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a:solidFill>
                  <a:schemeClr val="bg1"/>
                </a:solidFill>
              </a:rPr>
              <a:t>Lopputulema: </a:t>
            </a:r>
          </a:p>
          <a:p>
            <a:r>
              <a:rPr lang="fi-FI" sz="1400">
                <a:solidFill>
                  <a:schemeClr val="bg1"/>
                </a:solidFill>
              </a:rPr>
              <a:t>Täydentäkää omavalvontasuunnitelmaa työstön tulosten pohjalta</a:t>
            </a:r>
            <a:endParaRPr lang="fi-FI" sz="2000">
              <a:solidFill>
                <a:schemeClr val="bg1"/>
              </a:solidFill>
            </a:endParaRPr>
          </a:p>
        </p:txBody>
      </p:sp>
      <p:sp>
        <p:nvSpPr>
          <p:cNvPr id="16" name="TextBox 15">
            <a:extLst>
              <a:ext uri="{FF2B5EF4-FFF2-40B4-BE49-F238E27FC236}">
                <a16:creationId xmlns:a16="http://schemas.microsoft.com/office/drawing/2014/main" id="{B2DD4E7C-9432-C3B6-670E-7E548173F839}"/>
              </a:ext>
            </a:extLst>
          </p:cNvPr>
          <p:cNvSpPr txBox="1"/>
          <p:nvPr/>
        </p:nvSpPr>
        <p:spPr>
          <a:xfrm>
            <a:off x="2177031" y="3967987"/>
            <a:ext cx="6912315" cy="523220"/>
          </a:xfrm>
          <a:prstGeom prst="rect">
            <a:avLst/>
          </a:prstGeom>
          <a:solidFill>
            <a:srgbClr val="F2F2F2"/>
          </a:solidFill>
        </p:spPr>
        <p:txBody>
          <a:bodyPr wrap="square">
            <a:spAutoFit/>
          </a:bodyPr>
          <a:lstStyle/>
          <a:p>
            <a:pPr marL="0" indent="0" algn="ctr">
              <a:buNone/>
            </a:pPr>
            <a:r>
              <a:rPr lang="fi-FI" sz="1400" b="1" dirty="0"/>
              <a:t>Millä tavoin voidaan edistää (minä tai me tiiminä) asiakkaiden fyysistä, psyykkistä, kognitiivista ja sosiaalista toimintakykyä kotihoidossa?</a:t>
            </a:r>
          </a:p>
        </p:txBody>
      </p:sp>
      <p:sp>
        <p:nvSpPr>
          <p:cNvPr id="17" name="Rectangle 16">
            <a:extLst>
              <a:ext uri="{FF2B5EF4-FFF2-40B4-BE49-F238E27FC236}">
                <a16:creationId xmlns:a16="http://schemas.microsoft.com/office/drawing/2014/main" id="{B72E4596-CE12-17E9-6768-D721E24D1A5E}"/>
              </a:ext>
            </a:extLst>
          </p:cNvPr>
          <p:cNvSpPr/>
          <p:nvPr/>
        </p:nvSpPr>
        <p:spPr>
          <a:xfrm>
            <a:off x="2159992" y="4647551"/>
            <a:ext cx="3105482" cy="1793323"/>
          </a:xfrm>
          <a:prstGeom prst="rect">
            <a:avLst/>
          </a:prstGeom>
          <a:solidFill>
            <a:srgbClr val="F2F2F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Rectangle 17">
            <a:extLst>
              <a:ext uri="{FF2B5EF4-FFF2-40B4-BE49-F238E27FC236}">
                <a16:creationId xmlns:a16="http://schemas.microsoft.com/office/drawing/2014/main" id="{AE4268BE-AE89-02F5-30EB-70D7A1D51971}"/>
              </a:ext>
            </a:extLst>
          </p:cNvPr>
          <p:cNvSpPr>
            <a:spLocks/>
          </p:cNvSpPr>
          <p:nvPr/>
        </p:nvSpPr>
        <p:spPr>
          <a:xfrm>
            <a:off x="2596960" y="4793195"/>
            <a:ext cx="556526" cy="503092"/>
          </a:xfrm>
          <a:prstGeom prst="rect">
            <a:avLst/>
          </a:prstGeom>
          <a:solidFill>
            <a:schemeClr val="accent6">
              <a:lumMod val="40000"/>
              <a:lumOff val="60000"/>
            </a:schemeClr>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19" name="Rectangle 18">
            <a:extLst>
              <a:ext uri="{FF2B5EF4-FFF2-40B4-BE49-F238E27FC236}">
                <a16:creationId xmlns:a16="http://schemas.microsoft.com/office/drawing/2014/main" id="{2A6671C2-1897-69DB-D6B1-74E74A1DA123}"/>
              </a:ext>
            </a:extLst>
          </p:cNvPr>
          <p:cNvSpPr>
            <a:spLocks/>
          </p:cNvSpPr>
          <p:nvPr/>
        </p:nvSpPr>
        <p:spPr>
          <a:xfrm>
            <a:off x="3549702" y="5251563"/>
            <a:ext cx="556526" cy="503092"/>
          </a:xfrm>
          <a:prstGeom prst="rect">
            <a:avLst/>
          </a:prstGeom>
          <a:solidFill>
            <a:srgbClr val="F9C4CD"/>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20" name="Rectangle 19">
            <a:extLst>
              <a:ext uri="{FF2B5EF4-FFF2-40B4-BE49-F238E27FC236}">
                <a16:creationId xmlns:a16="http://schemas.microsoft.com/office/drawing/2014/main" id="{CF7DDF66-2DEF-C165-ED7E-9766E0C64755}"/>
              </a:ext>
            </a:extLst>
          </p:cNvPr>
          <p:cNvSpPr>
            <a:spLocks/>
          </p:cNvSpPr>
          <p:nvPr/>
        </p:nvSpPr>
        <p:spPr>
          <a:xfrm>
            <a:off x="2702993" y="5632607"/>
            <a:ext cx="556526" cy="503092"/>
          </a:xfrm>
          <a:prstGeom prst="rect">
            <a:avLst/>
          </a:prstGeom>
          <a:solidFill>
            <a:srgbClr val="D5DEE4"/>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22" name="Rectangle 21">
            <a:extLst>
              <a:ext uri="{FF2B5EF4-FFF2-40B4-BE49-F238E27FC236}">
                <a16:creationId xmlns:a16="http://schemas.microsoft.com/office/drawing/2014/main" id="{A8B0CB4E-F47E-BFBF-C85D-152DA34976F2}"/>
              </a:ext>
            </a:extLst>
          </p:cNvPr>
          <p:cNvSpPr>
            <a:spLocks/>
          </p:cNvSpPr>
          <p:nvPr/>
        </p:nvSpPr>
        <p:spPr>
          <a:xfrm>
            <a:off x="3036966" y="5730303"/>
            <a:ext cx="556526" cy="503092"/>
          </a:xfrm>
          <a:prstGeom prst="rect">
            <a:avLst/>
          </a:prstGeom>
          <a:solidFill>
            <a:srgbClr val="F9C4CD"/>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23" name="Rectangle 22">
            <a:extLst>
              <a:ext uri="{FF2B5EF4-FFF2-40B4-BE49-F238E27FC236}">
                <a16:creationId xmlns:a16="http://schemas.microsoft.com/office/drawing/2014/main" id="{110A17F3-06BD-FD3E-8621-96A74CE50949}"/>
              </a:ext>
            </a:extLst>
          </p:cNvPr>
          <p:cNvSpPr>
            <a:spLocks/>
          </p:cNvSpPr>
          <p:nvPr/>
        </p:nvSpPr>
        <p:spPr>
          <a:xfrm>
            <a:off x="3854837" y="4843848"/>
            <a:ext cx="556526" cy="503092"/>
          </a:xfrm>
          <a:prstGeom prst="rect">
            <a:avLst/>
          </a:prstGeom>
          <a:solidFill>
            <a:srgbClr val="FFE499"/>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24" name="Rectangle 23">
            <a:extLst>
              <a:ext uri="{FF2B5EF4-FFF2-40B4-BE49-F238E27FC236}">
                <a16:creationId xmlns:a16="http://schemas.microsoft.com/office/drawing/2014/main" id="{0720D70A-A337-CB54-1708-822E2986C104}"/>
              </a:ext>
            </a:extLst>
          </p:cNvPr>
          <p:cNvSpPr>
            <a:spLocks/>
          </p:cNvSpPr>
          <p:nvPr/>
        </p:nvSpPr>
        <p:spPr>
          <a:xfrm>
            <a:off x="4309698" y="5745416"/>
            <a:ext cx="556526" cy="503092"/>
          </a:xfrm>
          <a:prstGeom prst="rect">
            <a:avLst/>
          </a:prstGeom>
          <a:solidFill>
            <a:srgbClr val="D5DEE4"/>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26" name="Rectangle 25">
            <a:extLst>
              <a:ext uri="{FF2B5EF4-FFF2-40B4-BE49-F238E27FC236}">
                <a16:creationId xmlns:a16="http://schemas.microsoft.com/office/drawing/2014/main" id="{3C93B3F6-DED0-E7BB-20C5-514D0D826C1E}"/>
              </a:ext>
            </a:extLst>
          </p:cNvPr>
          <p:cNvSpPr/>
          <p:nvPr/>
        </p:nvSpPr>
        <p:spPr>
          <a:xfrm>
            <a:off x="5966825" y="4815313"/>
            <a:ext cx="3105482" cy="1625562"/>
          </a:xfrm>
          <a:prstGeom prst="rect">
            <a:avLst/>
          </a:prstGeom>
          <a:solidFill>
            <a:srgbClr val="F2F2F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Rectangle 26">
            <a:extLst>
              <a:ext uri="{FF2B5EF4-FFF2-40B4-BE49-F238E27FC236}">
                <a16:creationId xmlns:a16="http://schemas.microsoft.com/office/drawing/2014/main" id="{59543CB6-F7CA-CCD3-6647-3C8522C9DB50}"/>
              </a:ext>
            </a:extLst>
          </p:cNvPr>
          <p:cNvSpPr>
            <a:spLocks/>
          </p:cNvSpPr>
          <p:nvPr/>
        </p:nvSpPr>
        <p:spPr>
          <a:xfrm>
            <a:off x="6160365" y="4914715"/>
            <a:ext cx="556526" cy="503092"/>
          </a:xfrm>
          <a:prstGeom prst="rect">
            <a:avLst/>
          </a:prstGeom>
          <a:solidFill>
            <a:schemeClr val="accent6">
              <a:lumMod val="40000"/>
              <a:lumOff val="60000"/>
            </a:schemeClr>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28" name="Rectangle 27">
            <a:extLst>
              <a:ext uri="{FF2B5EF4-FFF2-40B4-BE49-F238E27FC236}">
                <a16:creationId xmlns:a16="http://schemas.microsoft.com/office/drawing/2014/main" id="{ED96532C-5ACB-545B-DBF7-251011680A1A}"/>
              </a:ext>
            </a:extLst>
          </p:cNvPr>
          <p:cNvSpPr>
            <a:spLocks/>
          </p:cNvSpPr>
          <p:nvPr/>
        </p:nvSpPr>
        <p:spPr>
          <a:xfrm>
            <a:off x="7099409" y="5809414"/>
            <a:ext cx="556526" cy="503092"/>
          </a:xfrm>
          <a:prstGeom prst="rect">
            <a:avLst/>
          </a:prstGeom>
          <a:solidFill>
            <a:srgbClr val="F9C4CD"/>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30" name="Rectangle 29">
            <a:extLst>
              <a:ext uri="{FF2B5EF4-FFF2-40B4-BE49-F238E27FC236}">
                <a16:creationId xmlns:a16="http://schemas.microsoft.com/office/drawing/2014/main" id="{05233CF3-2D66-4B9A-267A-C472BB65F6E3}"/>
              </a:ext>
            </a:extLst>
          </p:cNvPr>
          <p:cNvSpPr>
            <a:spLocks/>
          </p:cNvSpPr>
          <p:nvPr/>
        </p:nvSpPr>
        <p:spPr>
          <a:xfrm>
            <a:off x="7595221" y="5870261"/>
            <a:ext cx="556526" cy="503092"/>
          </a:xfrm>
          <a:prstGeom prst="rect">
            <a:avLst/>
          </a:prstGeom>
          <a:solidFill>
            <a:srgbClr val="F9C4CD"/>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31" name="Rectangle 30">
            <a:extLst>
              <a:ext uri="{FF2B5EF4-FFF2-40B4-BE49-F238E27FC236}">
                <a16:creationId xmlns:a16="http://schemas.microsoft.com/office/drawing/2014/main" id="{5B5E17A7-1C1D-9D7A-200E-6DD1B8B28F96}"/>
              </a:ext>
            </a:extLst>
          </p:cNvPr>
          <p:cNvSpPr>
            <a:spLocks/>
          </p:cNvSpPr>
          <p:nvPr/>
        </p:nvSpPr>
        <p:spPr>
          <a:xfrm>
            <a:off x="8017786" y="4914011"/>
            <a:ext cx="556526" cy="503092"/>
          </a:xfrm>
          <a:prstGeom prst="rect">
            <a:avLst/>
          </a:prstGeom>
          <a:solidFill>
            <a:srgbClr val="D5DEE4"/>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32" name="Rectangle 31">
            <a:extLst>
              <a:ext uri="{FF2B5EF4-FFF2-40B4-BE49-F238E27FC236}">
                <a16:creationId xmlns:a16="http://schemas.microsoft.com/office/drawing/2014/main" id="{ABA37897-7CAC-446E-1B7A-F3DADB7B1AA8}"/>
              </a:ext>
            </a:extLst>
          </p:cNvPr>
          <p:cNvSpPr>
            <a:spLocks/>
          </p:cNvSpPr>
          <p:nvPr/>
        </p:nvSpPr>
        <p:spPr>
          <a:xfrm>
            <a:off x="8237729" y="5243704"/>
            <a:ext cx="556526" cy="503092"/>
          </a:xfrm>
          <a:prstGeom prst="rect">
            <a:avLst/>
          </a:prstGeom>
          <a:solidFill>
            <a:srgbClr val="D5DEE4"/>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34" name="TextBox 33">
            <a:extLst>
              <a:ext uri="{FF2B5EF4-FFF2-40B4-BE49-F238E27FC236}">
                <a16:creationId xmlns:a16="http://schemas.microsoft.com/office/drawing/2014/main" id="{CCA292B2-7A94-DC55-441B-4BB7989CD5F4}"/>
              </a:ext>
            </a:extLst>
          </p:cNvPr>
          <p:cNvSpPr txBox="1"/>
          <p:nvPr/>
        </p:nvSpPr>
        <p:spPr>
          <a:xfrm>
            <a:off x="1773836" y="4594302"/>
            <a:ext cx="426907" cy="369332"/>
          </a:xfrm>
          <a:prstGeom prst="rect">
            <a:avLst/>
          </a:prstGeom>
          <a:noFill/>
        </p:spPr>
        <p:txBody>
          <a:bodyPr wrap="square">
            <a:spAutoFit/>
          </a:bodyPr>
          <a:lstStyle/>
          <a:p>
            <a:r>
              <a:rPr lang="fi-FI" b="1">
                <a:solidFill>
                  <a:srgbClr val="17406D"/>
                </a:solidFill>
              </a:rPr>
              <a:t>1.</a:t>
            </a:r>
            <a:endParaRPr lang="fi-FI" b="1"/>
          </a:p>
        </p:txBody>
      </p:sp>
      <p:sp>
        <p:nvSpPr>
          <p:cNvPr id="35" name="TextBox 34">
            <a:extLst>
              <a:ext uri="{FF2B5EF4-FFF2-40B4-BE49-F238E27FC236}">
                <a16:creationId xmlns:a16="http://schemas.microsoft.com/office/drawing/2014/main" id="{776D7A85-259C-08E4-531D-54E29C4C3DAD}"/>
              </a:ext>
            </a:extLst>
          </p:cNvPr>
          <p:cNvSpPr txBox="1"/>
          <p:nvPr/>
        </p:nvSpPr>
        <p:spPr>
          <a:xfrm>
            <a:off x="5616354" y="4608529"/>
            <a:ext cx="489854" cy="369332"/>
          </a:xfrm>
          <a:prstGeom prst="rect">
            <a:avLst/>
          </a:prstGeom>
          <a:noFill/>
        </p:spPr>
        <p:txBody>
          <a:bodyPr wrap="square">
            <a:spAutoFit/>
          </a:bodyPr>
          <a:lstStyle/>
          <a:p>
            <a:r>
              <a:rPr lang="fi-FI" b="1">
                <a:solidFill>
                  <a:srgbClr val="17406D"/>
                </a:solidFill>
              </a:rPr>
              <a:t>2.</a:t>
            </a:r>
            <a:endParaRPr lang="fi-FI" b="1"/>
          </a:p>
        </p:txBody>
      </p:sp>
      <p:cxnSp>
        <p:nvCxnSpPr>
          <p:cNvPr id="21" name="Straight Connector 20">
            <a:extLst>
              <a:ext uri="{FF2B5EF4-FFF2-40B4-BE49-F238E27FC236}">
                <a16:creationId xmlns:a16="http://schemas.microsoft.com/office/drawing/2014/main" id="{93655B95-8C83-0342-80F1-057077BD3042}"/>
              </a:ext>
            </a:extLst>
          </p:cNvPr>
          <p:cNvCxnSpPr/>
          <p:nvPr/>
        </p:nvCxnSpPr>
        <p:spPr>
          <a:xfrm flipH="1">
            <a:off x="2159992" y="3760075"/>
            <a:ext cx="1713379" cy="207912"/>
          </a:xfrm>
          <a:prstGeom prst="line">
            <a:avLst/>
          </a:prstGeom>
          <a:ln>
            <a:solidFill>
              <a:srgbClr val="17406D"/>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B97630CC-73CC-8711-9D03-7143A3F0E39F}"/>
              </a:ext>
            </a:extLst>
          </p:cNvPr>
          <p:cNvCxnSpPr>
            <a:cxnSpLocks/>
          </p:cNvCxnSpPr>
          <p:nvPr/>
        </p:nvCxnSpPr>
        <p:spPr>
          <a:xfrm>
            <a:off x="7162800" y="3772468"/>
            <a:ext cx="1909507" cy="195519"/>
          </a:xfrm>
          <a:prstGeom prst="line">
            <a:avLst/>
          </a:prstGeom>
          <a:ln>
            <a:solidFill>
              <a:srgbClr val="17406D"/>
            </a:solidFill>
          </a:ln>
        </p:spPr>
        <p:style>
          <a:lnRef idx="1">
            <a:schemeClr val="accent4"/>
          </a:lnRef>
          <a:fillRef idx="0">
            <a:schemeClr val="accent4"/>
          </a:fillRef>
          <a:effectRef idx="0">
            <a:schemeClr val="accent4"/>
          </a:effectRef>
          <a:fontRef idx="minor">
            <a:schemeClr val="tx1"/>
          </a:fontRef>
        </p:style>
      </p:cxnSp>
      <p:pic>
        <p:nvPicPr>
          <p:cNvPr id="7" name="Graphic 6" descr="Customer review with solid fill">
            <a:extLst>
              <a:ext uri="{FF2B5EF4-FFF2-40B4-BE49-F238E27FC236}">
                <a16:creationId xmlns:a16="http://schemas.microsoft.com/office/drawing/2014/main" id="{301C8E37-DB82-8D72-13E0-820793F9C5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5349" y="282554"/>
            <a:ext cx="667219" cy="667219"/>
          </a:xfrm>
          <a:prstGeom prst="rect">
            <a:avLst/>
          </a:prstGeom>
        </p:spPr>
      </p:pic>
      <p:sp>
        <p:nvSpPr>
          <p:cNvPr id="15" name="Rectangle 22">
            <a:extLst>
              <a:ext uri="{FF2B5EF4-FFF2-40B4-BE49-F238E27FC236}">
                <a16:creationId xmlns:a16="http://schemas.microsoft.com/office/drawing/2014/main" id="{FDFF7977-0160-8CE6-D0FB-4C0A4F34D93A}"/>
              </a:ext>
            </a:extLst>
          </p:cNvPr>
          <p:cNvSpPr>
            <a:spLocks/>
          </p:cNvSpPr>
          <p:nvPr/>
        </p:nvSpPr>
        <p:spPr>
          <a:xfrm>
            <a:off x="6404004" y="5095394"/>
            <a:ext cx="556526" cy="503092"/>
          </a:xfrm>
          <a:prstGeom prst="rect">
            <a:avLst/>
          </a:prstGeom>
          <a:solidFill>
            <a:srgbClr val="FFE499"/>
          </a:solidFill>
          <a:effectLst>
            <a:outerShdw blurRad="50800" dist="50800" dir="7440000" sx="92000" sy="92000" algn="ctr" rotWithShape="0">
              <a:srgbClr val="000000">
                <a:alpha val="39000"/>
              </a:srgbClr>
            </a:outerShdw>
          </a:effectLst>
        </p:spPr>
        <p:txBody>
          <a:bodyPr wrap="square" lIns="72000" tIns="72000" rIns="72000" bIns="72000" rtlCol="0" anchor="ctr">
            <a:noAutofit/>
          </a:bodyPr>
          <a:lstStyle/>
          <a:p>
            <a:pPr algn="ctr"/>
            <a:endParaRPr lang="fi-FI" sz="800" i="1"/>
          </a:p>
        </p:txBody>
      </p:sp>
      <p:sp>
        <p:nvSpPr>
          <p:cNvPr id="33" name="Suorakulmio 32">
            <a:extLst>
              <a:ext uri="{FF2B5EF4-FFF2-40B4-BE49-F238E27FC236}">
                <a16:creationId xmlns:a16="http://schemas.microsoft.com/office/drawing/2014/main" id="{6765EECF-9612-7FEE-646E-1819830C83D3}"/>
              </a:ext>
            </a:extLst>
          </p:cNvPr>
          <p:cNvSpPr/>
          <p:nvPr/>
        </p:nvSpPr>
        <p:spPr>
          <a:xfrm>
            <a:off x="109728" y="6085143"/>
            <a:ext cx="1760081" cy="691454"/>
          </a:xfrm>
          <a:prstGeom prst="rect">
            <a:avLst/>
          </a:prstGeom>
          <a:solidFill>
            <a:srgbClr val="E1ED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29" name="Table 33">
            <a:extLst>
              <a:ext uri="{FF2B5EF4-FFF2-40B4-BE49-F238E27FC236}">
                <a16:creationId xmlns:a16="http://schemas.microsoft.com/office/drawing/2014/main" id="{F0BED007-9820-310A-EE32-B7E634C1FB06}"/>
              </a:ext>
            </a:extLst>
          </p:cNvPr>
          <p:cNvGraphicFramePr>
            <a:graphicFrameLocks noGrp="1"/>
          </p:cNvGraphicFramePr>
          <p:nvPr>
            <p:extLst>
              <p:ext uri="{D42A27DB-BD31-4B8C-83A1-F6EECF244321}">
                <p14:modId xmlns:p14="http://schemas.microsoft.com/office/powerpoint/2010/main" val="2195017032"/>
              </p:ext>
            </p:extLst>
          </p:nvPr>
        </p:nvGraphicFramePr>
        <p:xfrm>
          <a:off x="451408" y="278609"/>
          <a:ext cx="4241262" cy="270960"/>
        </p:xfrm>
        <a:graphic>
          <a:graphicData uri="http://schemas.openxmlformats.org/drawingml/2006/table">
            <a:tbl>
              <a:tblPr firstRow="1" bandRow="1">
                <a:tableStyleId>{B301B821-A1FF-4177-AEE7-76D212191A09}</a:tableStyleId>
              </a:tblPr>
              <a:tblGrid>
                <a:gridCol w="706877">
                  <a:extLst>
                    <a:ext uri="{9D8B030D-6E8A-4147-A177-3AD203B41FA5}">
                      <a16:colId xmlns:a16="http://schemas.microsoft.com/office/drawing/2014/main" val="2503981064"/>
                    </a:ext>
                  </a:extLst>
                </a:gridCol>
                <a:gridCol w="706877">
                  <a:extLst>
                    <a:ext uri="{9D8B030D-6E8A-4147-A177-3AD203B41FA5}">
                      <a16:colId xmlns:a16="http://schemas.microsoft.com/office/drawing/2014/main" val="3677331876"/>
                    </a:ext>
                  </a:extLst>
                </a:gridCol>
                <a:gridCol w="706877">
                  <a:extLst>
                    <a:ext uri="{9D8B030D-6E8A-4147-A177-3AD203B41FA5}">
                      <a16:colId xmlns:a16="http://schemas.microsoft.com/office/drawing/2014/main" val="1262963123"/>
                    </a:ext>
                  </a:extLst>
                </a:gridCol>
                <a:gridCol w="706877">
                  <a:extLst>
                    <a:ext uri="{9D8B030D-6E8A-4147-A177-3AD203B41FA5}">
                      <a16:colId xmlns:a16="http://schemas.microsoft.com/office/drawing/2014/main" val="1134372583"/>
                    </a:ext>
                  </a:extLst>
                </a:gridCol>
                <a:gridCol w="706877">
                  <a:extLst>
                    <a:ext uri="{9D8B030D-6E8A-4147-A177-3AD203B41FA5}">
                      <a16:colId xmlns:a16="http://schemas.microsoft.com/office/drawing/2014/main" val="3988375325"/>
                    </a:ext>
                  </a:extLst>
                </a:gridCol>
                <a:gridCol w="706877">
                  <a:extLst>
                    <a:ext uri="{9D8B030D-6E8A-4147-A177-3AD203B41FA5}">
                      <a16:colId xmlns:a16="http://schemas.microsoft.com/office/drawing/2014/main" val="1457639207"/>
                    </a:ext>
                  </a:extLst>
                </a:gridCol>
              </a:tblGrid>
              <a:tr h="244942">
                <a:tc>
                  <a:txBody>
                    <a:bodyPr/>
                    <a:lstStyle/>
                    <a:p>
                      <a:pPr algn="ctr"/>
                      <a:r>
                        <a:rPr lang="fi-FI" sz="700" dirty="0"/>
                        <a:t>Toiminta-ajatus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Omavalvonnan toimeenpano</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Asiakas-turvallisuus</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Tietojen kirjaaminen </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Kehittäminen</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i-FI" sz="700" dirty="0"/>
                        <a:t>Vaihtuvat sisällöt</a:t>
                      </a:r>
                    </a:p>
                  </a:txBody>
                  <a:tcPr marL="28800" marR="28800" marT="28800" marB="28800" anchor="ctr">
                    <a:lnL w="12700" cap="flat" cmpd="sng" algn="ctr">
                      <a:solidFill>
                        <a:srgbClr val="E1EDF9"/>
                      </a:solidFill>
                      <a:prstDash val="solid"/>
                      <a:round/>
                      <a:headEnd type="none" w="med" len="med"/>
                      <a:tailEnd type="none" w="med" len="med"/>
                    </a:lnL>
                    <a:lnR w="12700" cap="flat" cmpd="sng" algn="ctr">
                      <a:solidFill>
                        <a:srgbClr val="E1EDF9"/>
                      </a:solidFill>
                      <a:prstDash val="solid"/>
                      <a:round/>
                      <a:headEnd type="none" w="med" len="med"/>
                      <a:tailEnd type="none" w="med" len="med"/>
                    </a:lnR>
                    <a:lnT w="12700" cap="flat" cmpd="sng" algn="ctr">
                      <a:solidFill>
                        <a:srgbClr val="E1EDF9"/>
                      </a:solidFill>
                      <a:prstDash val="solid"/>
                      <a:round/>
                      <a:headEnd type="none" w="med" len="med"/>
                      <a:tailEnd type="none" w="med" len="med"/>
                    </a:lnT>
                    <a:lnB w="12700" cap="flat" cmpd="sng" algn="ctr">
                      <a:solidFill>
                        <a:srgbClr val="E1EDF9"/>
                      </a:solidFill>
                      <a:prstDash val="solid"/>
                      <a:round/>
                      <a:headEnd type="none" w="med" len="med"/>
                      <a:tailEnd type="none" w="med" len="med"/>
                    </a:lnB>
                    <a:lnTlToBr w="12700" cmpd="sng">
                      <a:noFill/>
                      <a:prstDash val="solid"/>
                    </a:lnTlToBr>
                    <a:lnBlToTr w="12700" cmpd="sng">
                      <a:noFill/>
                      <a:prstDash val="solid"/>
                    </a:lnBlToTr>
                    <a:solidFill>
                      <a:srgbClr val="17406D"/>
                    </a:solidFill>
                  </a:tcPr>
                </a:tc>
                <a:extLst>
                  <a:ext uri="{0D108BD9-81ED-4DB2-BD59-A6C34878D82A}">
                    <a16:rowId xmlns:a16="http://schemas.microsoft.com/office/drawing/2014/main" val="4215124335"/>
                  </a:ext>
                </a:extLst>
              </a:tr>
            </a:tbl>
          </a:graphicData>
        </a:graphic>
      </p:graphicFrame>
    </p:spTree>
    <p:extLst>
      <p:ext uri="{BB962C8B-B14F-4D97-AF65-F5344CB8AC3E}">
        <p14:creationId xmlns:p14="http://schemas.microsoft.com/office/powerpoint/2010/main" val="1760734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5EAC206-EDE8-E698-9F68-44B91DCD6E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D5EAC206-EDE8-E698-9F68-44B91DCD6E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Otsikko 1">
            <a:extLst>
              <a:ext uri="{FF2B5EF4-FFF2-40B4-BE49-F238E27FC236}">
                <a16:creationId xmlns:a16="http://schemas.microsoft.com/office/drawing/2014/main" id="{EA29E6C0-08AB-0A48-DE72-8A2B4E4DF8E7}"/>
              </a:ext>
            </a:extLst>
          </p:cNvPr>
          <p:cNvSpPr txBox="1">
            <a:spLocks/>
          </p:cNvSpPr>
          <p:nvPr/>
        </p:nvSpPr>
        <p:spPr>
          <a:xfrm>
            <a:off x="532428" y="678919"/>
            <a:ext cx="8803596" cy="691454"/>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000" b="1" i="0" u="none" strike="noStrike" kern="1200" cap="none" spc="0" normalizeH="0" baseline="0" noProof="0" dirty="0">
                <a:ln>
                  <a:noFill/>
                </a:ln>
                <a:solidFill>
                  <a:srgbClr val="17406D"/>
                </a:solidFill>
                <a:effectLst/>
                <a:uLnTx/>
                <a:uFillTx/>
                <a:latin typeface="Arial Black" panose="020B0A04020102020204"/>
                <a:ea typeface="Inter" panose="02000503000000020004" pitchFamily="2" charset="0"/>
              </a:rPr>
              <a:t>Muut materiaalit</a:t>
            </a:r>
          </a:p>
        </p:txBody>
      </p:sp>
      <p:graphicFrame>
        <p:nvGraphicFramePr>
          <p:cNvPr id="26" name="Table 9">
            <a:extLst>
              <a:ext uri="{FF2B5EF4-FFF2-40B4-BE49-F238E27FC236}">
                <a16:creationId xmlns:a16="http://schemas.microsoft.com/office/drawing/2014/main" id="{D865C196-28EB-0984-0DBF-C2B2D4399392}"/>
              </a:ext>
            </a:extLst>
          </p:cNvPr>
          <p:cNvGraphicFramePr>
            <a:graphicFrameLocks/>
          </p:cNvGraphicFramePr>
          <p:nvPr>
            <p:extLst>
              <p:ext uri="{D42A27DB-BD31-4B8C-83A1-F6EECF244321}">
                <p14:modId xmlns:p14="http://schemas.microsoft.com/office/powerpoint/2010/main" val="2842704668"/>
              </p:ext>
            </p:extLst>
          </p:nvPr>
        </p:nvGraphicFramePr>
        <p:xfrm>
          <a:off x="684356" y="3138000"/>
          <a:ext cx="5890179" cy="1828800"/>
        </p:xfrm>
        <a:graphic>
          <a:graphicData uri="http://schemas.openxmlformats.org/drawingml/2006/table">
            <a:tbl>
              <a:tblPr bandRow="1">
                <a:tableStyleId>{5C22544A-7EE6-4342-B048-85BDC9FD1C3A}</a:tableStyleId>
              </a:tblPr>
              <a:tblGrid>
                <a:gridCol w="5387260">
                  <a:extLst>
                    <a:ext uri="{9D8B030D-6E8A-4147-A177-3AD203B41FA5}">
                      <a16:colId xmlns:a16="http://schemas.microsoft.com/office/drawing/2014/main" val="1345140485"/>
                    </a:ext>
                  </a:extLst>
                </a:gridCol>
                <a:gridCol w="502919">
                  <a:extLst>
                    <a:ext uri="{9D8B030D-6E8A-4147-A177-3AD203B41FA5}">
                      <a16:colId xmlns:a16="http://schemas.microsoft.com/office/drawing/2014/main" val="2579383652"/>
                    </a:ext>
                  </a:extLst>
                </a:gridCol>
              </a:tblGrid>
              <a:tr h="457200">
                <a:tc>
                  <a:txBody>
                    <a:bodyPr/>
                    <a:lstStyle/>
                    <a:p>
                      <a:r>
                        <a:rPr lang="fi-FI" sz="1400" b="1" i="0" dirty="0">
                          <a:latin typeface="Arial" panose="020B0604020202020204" pitchFamily="34" charset="0"/>
                          <a:cs typeface="Arial" panose="020B0604020202020204" pitchFamily="34" charset="0"/>
                        </a:rPr>
                        <a:t>Onnistunut viikkokokous……………………………………………….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noProof="0" dirty="0">
                          <a:latin typeface="Arial"/>
                          <a:cs typeface="Arial"/>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2011898640"/>
                  </a:ext>
                </a:extLst>
              </a:tr>
              <a:tr h="457200">
                <a:tc>
                  <a:txBody>
                    <a:bodyPr/>
                    <a:lstStyle/>
                    <a:p>
                      <a:r>
                        <a:rPr lang="fi-FI" sz="1400" b="1" i="0" dirty="0">
                          <a:latin typeface="Arial" panose="020B0604020202020204" pitchFamily="34" charset="0"/>
                          <a:cs typeface="Arial" panose="020B0604020202020204" pitchFamily="34" charset="0"/>
                        </a:rPr>
                        <a:t>Yhteiset pelisäännöt……………………………………………………..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tc>
                  <a:txBody>
                    <a:bodyPr/>
                    <a:lstStyle/>
                    <a:p>
                      <a:r>
                        <a:rPr lang="fi-FI" sz="1400" b="1" noProof="0" dirty="0">
                          <a:latin typeface="Arial"/>
                          <a:cs typeface="Arial"/>
                        </a:rPr>
                        <a:t>26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3145557477"/>
                  </a:ext>
                </a:extLst>
              </a:tr>
              <a:tr h="457200">
                <a:tc>
                  <a:txBody>
                    <a:bodyPr/>
                    <a:lstStyle/>
                    <a:p>
                      <a:r>
                        <a:rPr lang="fi-FI" sz="1400" b="1" i="0" dirty="0">
                          <a:latin typeface="Arial" panose="020B0604020202020204" pitchFamily="34" charset="0"/>
                          <a:cs typeface="Arial" panose="020B0604020202020204" pitchFamily="34" charset="0"/>
                        </a:rPr>
                        <a:t>Vaikutuksen kehät………………………………………………………..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tc>
                  <a:txBody>
                    <a:bodyPr/>
                    <a:lstStyle/>
                    <a:p>
                      <a:r>
                        <a:rPr lang="fi-FI" sz="1400" b="1" noProof="0" dirty="0">
                          <a:latin typeface="Arial"/>
                          <a:cs typeface="Arial"/>
                        </a:rPr>
                        <a:t>27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3580636162"/>
                  </a:ext>
                </a:extLst>
              </a:tr>
              <a:tr h="457200">
                <a:tc>
                  <a:txBody>
                    <a:bodyPr/>
                    <a:lstStyle/>
                    <a:p>
                      <a:r>
                        <a:rPr lang="fi-FI" sz="1400" b="1" i="0" dirty="0">
                          <a:latin typeface="Arial"/>
                          <a:cs typeface="Arial"/>
                        </a:rPr>
                        <a:t>Suorien asiakaspalautteiden käsittely……………………………….</a:t>
                      </a:r>
                      <a:endParaRPr lang="fi-FI" sz="1400" b="1" i="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noProof="0" dirty="0">
                          <a:latin typeface="Arial"/>
                          <a:cs typeface="Arial"/>
                        </a:rPr>
                        <a:t>28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DF9"/>
                    </a:solidFill>
                  </a:tcPr>
                </a:tc>
                <a:extLst>
                  <a:ext uri="{0D108BD9-81ED-4DB2-BD59-A6C34878D82A}">
                    <a16:rowId xmlns:a16="http://schemas.microsoft.com/office/drawing/2014/main" val="1079703813"/>
                  </a:ext>
                </a:extLst>
              </a:tr>
            </a:tbl>
          </a:graphicData>
        </a:graphic>
      </p:graphicFrame>
      <p:sp>
        <p:nvSpPr>
          <p:cNvPr id="4" name="Suorakulmio 3">
            <a:extLst>
              <a:ext uri="{FF2B5EF4-FFF2-40B4-BE49-F238E27FC236}">
                <a16:creationId xmlns:a16="http://schemas.microsoft.com/office/drawing/2014/main" id="{C7287660-524A-1B1B-A423-AD4400ECD1DD}"/>
              </a:ext>
            </a:extLst>
          </p:cNvPr>
          <p:cNvSpPr/>
          <p:nvPr/>
        </p:nvSpPr>
        <p:spPr>
          <a:xfrm>
            <a:off x="109728" y="6085143"/>
            <a:ext cx="1760081" cy="691454"/>
          </a:xfrm>
          <a:prstGeom prst="rect">
            <a:avLst/>
          </a:prstGeom>
          <a:solidFill>
            <a:srgbClr val="E1ED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ekstiruutu 1">
            <a:extLst>
              <a:ext uri="{FF2B5EF4-FFF2-40B4-BE49-F238E27FC236}">
                <a16:creationId xmlns:a16="http://schemas.microsoft.com/office/drawing/2014/main" id="{C1880745-B128-CC91-6888-6303F0A01D4D}"/>
              </a:ext>
            </a:extLst>
          </p:cNvPr>
          <p:cNvSpPr txBox="1"/>
          <p:nvPr/>
        </p:nvSpPr>
        <p:spPr>
          <a:xfrm>
            <a:off x="532428" y="2209497"/>
            <a:ext cx="6468779" cy="954107"/>
          </a:xfrm>
          <a:prstGeom prst="rect">
            <a:avLst/>
          </a:prstGeom>
          <a:noFill/>
        </p:spPr>
        <p:txBody>
          <a:bodyPr wrap="square" lIns="91440" tIns="45720" rIns="91440" bIns="45720" rtlCol="0" anchor="t">
            <a:spAutoFit/>
          </a:bodyPr>
          <a:lstStyle/>
          <a:p>
            <a:pPr>
              <a:defRPr/>
            </a:pPr>
            <a:r>
              <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rPr>
              <a:t>Muut materiaalit sivuilla </a:t>
            </a:r>
            <a:r>
              <a:rPr lang="fi-FI" sz="1400" dirty="0">
                <a:solidFill>
                  <a:srgbClr val="000000"/>
                </a:solidFill>
                <a:latin typeface="Arial" panose="020B0604020202020204"/>
              </a:rPr>
              <a:t>25 – 28 ovat hyödynnettävissäsi tiimin viikkokokouksissa.</a:t>
            </a:r>
            <a:r>
              <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rPr>
              <a:t> Käytä materiaaleja kokousten suunnittelun tukena tai jaa jokin sivu suoraan tiimille.</a:t>
            </a:r>
            <a:r>
              <a:rPr lang="fi-FI" sz="1400" dirty="0">
                <a:solidFill>
                  <a:srgbClr val="000000"/>
                </a:solidFill>
                <a:latin typeface="Arial" panose="020B0604020202020204"/>
              </a:rPr>
              <a:t> </a:t>
            </a:r>
            <a:endPar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5" name="Tekstiruutu 4">
            <a:extLst>
              <a:ext uri="{FF2B5EF4-FFF2-40B4-BE49-F238E27FC236}">
                <a16:creationId xmlns:a16="http://schemas.microsoft.com/office/drawing/2014/main" id="{BF8339D4-DF67-226D-C26A-993C265C42F7}"/>
              </a:ext>
            </a:extLst>
          </p:cNvPr>
          <p:cNvSpPr txBox="1"/>
          <p:nvPr/>
        </p:nvSpPr>
        <p:spPr>
          <a:xfrm>
            <a:off x="8773063" y="1419066"/>
            <a:ext cx="3351161" cy="60016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dirty="0">
                <a:ln>
                  <a:noFill/>
                </a:ln>
                <a:solidFill>
                  <a:srgbClr val="000000"/>
                </a:solidFill>
                <a:effectLst/>
                <a:uLnTx/>
                <a:uFillTx/>
                <a:latin typeface="Arial" panose="020B0604020202020204"/>
                <a:ea typeface="+mn-ea"/>
                <a:cs typeface="+mn-cs"/>
              </a:rPr>
              <a:t>Sivujen yläkulmasta voit löytää jonkin näistä symboleista, jotka selventävät sivun käyttötarkoitusta.  </a:t>
            </a:r>
          </a:p>
        </p:txBody>
      </p:sp>
      <p:pic>
        <p:nvPicPr>
          <p:cNvPr id="8" name="Kuva 7">
            <a:extLst>
              <a:ext uri="{FF2B5EF4-FFF2-40B4-BE49-F238E27FC236}">
                <a16:creationId xmlns:a16="http://schemas.microsoft.com/office/drawing/2014/main" id="{10CC5C9C-16F2-0066-F946-1E295DEC302D}"/>
              </a:ext>
            </a:extLst>
          </p:cNvPr>
          <p:cNvPicPr>
            <a:picLocks noChangeAspect="1"/>
          </p:cNvPicPr>
          <p:nvPr/>
        </p:nvPicPr>
        <p:blipFill>
          <a:blip r:embed="rId6"/>
          <a:stretch>
            <a:fillRect/>
          </a:stretch>
        </p:blipFill>
        <p:spPr>
          <a:xfrm>
            <a:off x="8773064" y="307060"/>
            <a:ext cx="3122561" cy="1111296"/>
          </a:xfrm>
          <a:prstGeom prst="rect">
            <a:avLst/>
          </a:prstGeom>
          <a:ln>
            <a:solidFill>
              <a:schemeClr val="tx2"/>
            </a:solidFill>
          </a:ln>
        </p:spPr>
      </p:pic>
    </p:spTree>
    <p:extLst>
      <p:ext uri="{BB962C8B-B14F-4D97-AF65-F5344CB8AC3E}">
        <p14:creationId xmlns:p14="http://schemas.microsoft.com/office/powerpoint/2010/main" val="1037764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5951EB-79B7-5737-A72A-E4F6C1B9B12C}"/>
              </a:ext>
            </a:extLst>
          </p:cNvPr>
          <p:cNvSpPr txBox="1">
            <a:spLocks/>
          </p:cNvSpPr>
          <p:nvPr/>
        </p:nvSpPr>
        <p:spPr>
          <a:xfrm>
            <a:off x="451413" y="979498"/>
            <a:ext cx="11289174" cy="868004"/>
          </a:xfrm>
          <a:prstGeom prst="rect">
            <a:avLst/>
          </a:prstGeom>
        </p:spPr>
        <p:txBody>
          <a:bodyPr vert="horz"/>
          <a:lstStyle>
            <a:lvl1pPr algn="l" defTabSz="914286"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r>
              <a:rPr lang="fi-FI" sz="2600" dirty="0">
                <a:solidFill>
                  <a:srgbClr val="17406D"/>
                </a:solidFill>
              </a:rPr>
              <a:t>Onnistunut viikkokokous</a:t>
            </a:r>
          </a:p>
        </p:txBody>
      </p:sp>
      <p:sp>
        <p:nvSpPr>
          <p:cNvPr id="9" name="TextBox 2">
            <a:extLst>
              <a:ext uri="{FF2B5EF4-FFF2-40B4-BE49-F238E27FC236}">
                <a16:creationId xmlns:a16="http://schemas.microsoft.com/office/drawing/2014/main" id="{9F74A520-4830-2438-A333-1537097CE158}"/>
              </a:ext>
            </a:extLst>
          </p:cNvPr>
          <p:cNvSpPr txBox="1"/>
          <p:nvPr/>
        </p:nvSpPr>
        <p:spPr>
          <a:xfrm>
            <a:off x="466462" y="609492"/>
            <a:ext cx="3467081" cy="246221"/>
          </a:xfrm>
          <a:prstGeom prst="rect">
            <a:avLst/>
          </a:prstGeom>
          <a:noFill/>
        </p:spPr>
        <p:txBody>
          <a:bodyPr wrap="none" lIns="90000" tIns="0" rIns="9000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7406D"/>
                </a:solidFill>
                <a:effectLst/>
                <a:uLnTx/>
                <a:uFillTx/>
                <a:latin typeface="Arial" panose="020B0604020202020204"/>
                <a:ea typeface="Inter" panose="02000503000000020004" pitchFamily="2" charset="0"/>
                <a:cs typeface="Times New Roman" panose="02020603050405020304" pitchFamily="18" charset="0"/>
              </a:rPr>
              <a:t>Taustamateriaali tiimipalavereihin</a:t>
            </a:r>
          </a:p>
        </p:txBody>
      </p:sp>
      <p:sp>
        <p:nvSpPr>
          <p:cNvPr id="3" name="Rectangle 2">
            <a:extLst>
              <a:ext uri="{FF2B5EF4-FFF2-40B4-BE49-F238E27FC236}">
                <a16:creationId xmlns:a16="http://schemas.microsoft.com/office/drawing/2014/main" id="{934DD5A5-57BD-FB19-FB80-2620466F0D3F}"/>
              </a:ext>
            </a:extLst>
          </p:cNvPr>
          <p:cNvSpPr/>
          <p:nvPr/>
        </p:nvSpPr>
        <p:spPr>
          <a:xfrm>
            <a:off x="8663868" y="1832416"/>
            <a:ext cx="3142619" cy="3652880"/>
          </a:xfrm>
          <a:prstGeom prst="rect">
            <a:avLst/>
          </a:prstGeom>
          <a:solidFill>
            <a:srgbClr val="E1EDF9"/>
          </a:solidFill>
          <a:ln/>
        </p:spPr>
        <p:style>
          <a:lnRef idx="0">
            <a:schemeClr val="accent4"/>
          </a:lnRef>
          <a:fillRef idx="3">
            <a:schemeClr val="accent4"/>
          </a:fillRef>
          <a:effectRef idx="3">
            <a:schemeClr val="accent4"/>
          </a:effectRef>
          <a:fontRef idx="minor">
            <a:schemeClr val="lt1"/>
          </a:fontRef>
        </p:style>
        <p:txBody>
          <a:bodyPr lIns="108000" tIns="46800" rIns="108000" bIns="46800" rtlCol="0" anchor="t"/>
          <a:lstStyle/>
          <a:p>
            <a:r>
              <a:rPr lang="fi-FI" sz="1400" dirty="0">
                <a:solidFill>
                  <a:schemeClr val="tx1"/>
                </a:solidFill>
              </a:rPr>
              <a:t>Viikkopalaverin esityslista voi noudattaa esimerkiksi seuraavaa runkoa: </a:t>
            </a:r>
          </a:p>
          <a:p>
            <a:endParaRPr lang="fi-FI" sz="1400" dirty="0">
              <a:solidFill>
                <a:schemeClr val="tx1"/>
              </a:solidFill>
            </a:endParaRPr>
          </a:p>
          <a:p>
            <a:pPr marL="342900" indent="-342900">
              <a:buAutoNum type="arabicPeriod"/>
            </a:pPr>
            <a:r>
              <a:rPr lang="fi-FI" sz="1400" b="1" dirty="0">
                <a:solidFill>
                  <a:schemeClr val="tx1"/>
                </a:solidFill>
              </a:rPr>
              <a:t>Tiedotettavat asiat tiimille         </a:t>
            </a:r>
            <a:r>
              <a:rPr lang="fi-FI" sz="1400" dirty="0">
                <a:solidFill>
                  <a:schemeClr val="tx1"/>
                </a:solidFill>
              </a:rPr>
              <a:t>(esihenkilö valmistelee)</a:t>
            </a:r>
          </a:p>
          <a:p>
            <a:pPr marL="342900" indent="-342900">
              <a:buAutoNum type="arabicPeriod"/>
            </a:pPr>
            <a:r>
              <a:rPr lang="fi-FI" sz="1400" b="1" dirty="0">
                <a:solidFill>
                  <a:schemeClr val="tx1"/>
                </a:solidFill>
              </a:rPr>
              <a:t>Omavalvonnan teemasisällön käsittely </a:t>
            </a:r>
            <a:r>
              <a:rPr lang="fi-FI" sz="1400" dirty="0">
                <a:solidFill>
                  <a:schemeClr val="tx1"/>
                </a:solidFill>
              </a:rPr>
              <a:t>(esihenkilö valmistelee)</a:t>
            </a:r>
            <a:endParaRPr lang="fi-FI" sz="1400" b="1" dirty="0">
              <a:solidFill>
                <a:schemeClr val="tx1"/>
              </a:solidFill>
            </a:endParaRPr>
          </a:p>
          <a:p>
            <a:pPr marL="342900" indent="-342900">
              <a:buAutoNum type="arabicPeriod"/>
            </a:pPr>
            <a:r>
              <a:rPr lang="fi-FI" sz="1400" b="1" dirty="0">
                <a:solidFill>
                  <a:schemeClr val="tx1"/>
                </a:solidFill>
              </a:rPr>
              <a:t>Ajankohtaiset asiat </a:t>
            </a:r>
            <a:r>
              <a:rPr lang="fi-FI" sz="1400" dirty="0">
                <a:solidFill>
                  <a:schemeClr val="tx1"/>
                </a:solidFill>
              </a:rPr>
              <a:t>(keskustelua, jossa kaikki tiimiläiset voivat nostaa esiin omia näkökulmiaan)</a:t>
            </a:r>
          </a:p>
          <a:p>
            <a:pPr marL="342900" indent="-342900">
              <a:buAutoNum type="arabicPeriod"/>
            </a:pPr>
            <a:r>
              <a:rPr lang="fi-FI" sz="1400" b="1" dirty="0">
                <a:solidFill>
                  <a:schemeClr val="tx1"/>
                </a:solidFill>
              </a:rPr>
              <a:t>Selvitettävät asiat ja tehtävät ennen seuraavaa tiimipalaveria</a:t>
            </a:r>
          </a:p>
          <a:p>
            <a:endParaRPr lang="fi-FI" sz="1400" dirty="0">
              <a:solidFill>
                <a:schemeClr val="tx1"/>
              </a:solidFill>
            </a:endParaRPr>
          </a:p>
        </p:txBody>
      </p:sp>
      <p:grpSp>
        <p:nvGrpSpPr>
          <p:cNvPr id="12" name="Ryhmä 11">
            <a:extLst>
              <a:ext uri="{FF2B5EF4-FFF2-40B4-BE49-F238E27FC236}">
                <a16:creationId xmlns:a16="http://schemas.microsoft.com/office/drawing/2014/main" id="{5B4A643E-D273-0931-EB09-999904ED14E9}"/>
              </a:ext>
            </a:extLst>
          </p:cNvPr>
          <p:cNvGrpSpPr/>
          <p:nvPr/>
        </p:nvGrpSpPr>
        <p:grpSpPr>
          <a:xfrm>
            <a:off x="631392" y="1904800"/>
            <a:ext cx="2569464" cy="954107"/>
            <a:chOff x="4846320" y="1784436"/>
            <a:chExt cx="2569464" cy="954107"/>
          </a:xfrm>
        </p:grpSpPr>
        <p:sp>
          <p:nvSpPr>
            <p:cNvPr id="2" name="Ellipsi 1">
              <a:extLst>
                <a:ext uri="{FF2B5EF4-FFF2-40B4-BE49-F238E27FC236}">
                  <a16:creationId xmlns:a16="http://schemas.microsoft.com/office/drawing/2014/main" id="{26B357B5-2D8E-AE42-E96B-0C42F71E7865}"/>
                </a:ext>
              </a:extLst>
            </p:cNvPr>
            <p:cNvSpPr>
              <a:spLocks/>
            </p:cNvSpPr>
            <p:nvPr/>
          </p:nvSpPr>
          <p:spPr>
            <a:xfrm>
              <a:off x="4846320" y="1784436"/>
              <a:ext cx="292608" cy="312133"/>
            </a:xfrm>
            <a:prstGeom prst="ellipse">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t>1</a:t>
              </a:r>
            </a:p>
          </p:txBody>
        </p:sp>
        <p:sp>
          <p:nvSpPr>
            <p:cNvPr id="7" name="Tekstiruutu 6">
              <a:extLst>
                <a:ext uri="{FF2B5EF4-FFF2-40B4-BE49-F238E27FC236}">
                  <a16:creationId xmlns:a16="http://schemas.microsoft.com/office/drawing/2014/main" id="{EC7F6C56-7005-5F8B-7AE1-4B27815A9F63}"/>
                </a:ext>
              </a:extLst>
            </p:cNvPr>
            <p:cNvSpPr txBox="1">
              <a:spLocks/>
            </p:cNvSpPr>
            <p:nvPr/>
          </p:nvSpPr>
          <p:spPr>
            <a:xfrm>
              <a:off x="5202936" y="1784436"/>
              <a:ext cx="2212848" cy="954107"/>
            </a:xfrm>
            <a:prstGeom prst="rect">
              <a:avLst/>
            </a:prstGeom>
            <a:noFill/>
          </p:spPr>
          <p:txBody>
            <a:bodyPr wrap="square" rtlCol="0">
              <a:spAutoFit/>
            </a:bodyPr>
            <a:lstStyle/>
            <a:p>
              <a:r>
                <a:rPr lang="fi-FI" sz="1400" dirty="0">
                  <a:solidFill>
                    <a:srgbClr val="17406D"/>
                  </a:solidFill>
                </a:rPr>
                <a:t>Kokouksella on </a:t>
              </a:r>
              <a:r>
                <a:rPr lang="fi-FI" sz="1400" b="1" dirty="0">
                  <a:solidFill>
                    <a:srgbClr val="17406D"/>
                  </a:solidFill>
                </a:rPr>
                <a:t>selkeä tavoite</a:t>
              </a:r>
              <a:r>
                <a:rPr lang="fi-FI" sz="1400" dirty="0">
                  <a:solidFill>
                    <a:srgbClr val="17406D"/>
                  </a:solidFill>
                </a:rPr>
                <a:t> ja mukaan on kutsuttu vain osallistujia, joille asia on olennainen. </a:t>
              </a:r>
            </a:p>
          </p:txBody>
        </p:sp>
      </p:grpSp>
      <p:grpSp>
        <p:nvGrpSpPr>
          <p:cNvPr id="13" name="Ryhmä 12">
            <a:extLst>
              <a:ext uri="{FF2B5EF4-FFF2-40B4-BE49-F238E27FC236}">
                <a16:creationId xmlns:a16="http://schemas.microsoft.com/office/drawing/2014/main" id="{F2E09473-9E1A-9F4A-93DC-2562FCA21DF1}"/>
              </a:ext>
            </a:extLst>
          </p:cNvPr>
          <p:cNvGrpSpPr/>
          <p:nvPr/>
        </p:nvGrpSpPr>
        <p:grpSpPr>
          <a:xfrm>
            <a:off x="5229336" y="2344708"/>
            <a:ext cx="3261057" cy="954107"/>
            <a:chOff x="8128455" y="2140354"/>
            <a:chExt cx="2861157" cy="954107"/>
          </a:xfrm>
        </p:grpSpPr>
        <p:sp>
          <p:nvSpPr>
            <p:cNvPr id="10" name="Ellipsi 9">
              <a:extLst>
                <a:ext uri="{FF2B5EF4-FFF2-40B4-BE49-F238E27FC236}">
                  <a16:creationId xmlns:a16="http://schemas.microsoft.com/office/drawing/2014/main" id="{78D17BB2-F4F0-FC46-11C1-70336BBD36D6}"/>
                </a:ext>
              </a:extLst>
            </p:cNvPr>
            <p:cNvSpPr>
              <a:spLocks/>
            </p:cNvSpPr>
            <p:nvPr/>
          </p:nvSpPr>
          <p:spPr>
            <a:xfrm>
              <a:off x="8128455" y="2140354"/>
              <a:ext cx="248635" cy="312133"/>
            </a:xfrm>
            <a:prstGeom prst="ellipse">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t>2</a:t>
              </a:r>
            </a:p>
          </p:txBody>
        </p:sp>
        <p:sp>
          <p:nvSpPr>
            <p:cNvPr id="11" name="Tekstiruutu 10">
              <a:extLst>
                <a:ext uri="{FF2B5EF4-FFF2-40B4-BE49-F238E27FC236}">
                  <a16:creationId xmlns:a16="http://schemas.microsoft.com/office/drawing/2014/main" id="{D577D07E-9759-08BC-56B8-6559AEE0C591}"/>
                </a:ext>
              </a:extLst>
            </p:cNvPr>
            <p:cNvSpPr txBox="1">
              <a:spLocks/>
            </p:cNvSpPr>
            <p:nvPr/>
          </p:nvSpPr>
          <p:spPr>
            <a:xfrm>
              <a:off x="8391676" y="2140354"/>
              <a:ext cx="2597936" cy="954107"/>
            </a:xfrm>
            <a:prstGeom prst="rect">
              <a:avLst/>
            </a:prstGeom>
            <a:noFill/>
          </p:spPr>
          <p:txBody>
            <a:bodyPr wrap="square" rtlCol="0">
              <a:spAutoFit/>
            </a:bodyPr>
            <a:lstStyle/>
            <a:p>
              <a:r>
                <a:rPr lang="fi-FI" sz="1400" b="1" dirty="0">
                  <a:solidFill>
                    <a:srgbClr val="17406D"/>
                  </a:solidFill>
                </a:rPr>
                <a:t>Esityslista </a:t>
              </a:r>
              <a:r>
                <a:rPr lang="fi-FI" sz="1400" dirty="0">
                  <a:solidFill>
                    <a:srgbClr val="17406D"/>
                  </a:solidFill>
                </a:rPr>
                <a:t>kertoo kokouksen sisällön ja keston. Esityslista lähetetään osallistujille etukäteen (esim. kalenterikutsussa). </a:t>
              </a:r>
            </a:p>
          </p:txBody>
        </p:sp>
      </p:grpSp>
      <p:grpSp>
        <p:nvGrpSpPr>
          <p:cNvPr id="14" name="Ryhmä 13">
            <a:extLst>
              <a:ext uri="{FF2B5EF4-FFF2-40B4-BE49-F238E27FC236}">
                <a16:creationId xmlns:a16="http://schemas.microsoft.com/office/drawing/2014/main" id="{53625D50-8312-9098-65F2-2F201CBC87B7}"/>
              </a:ext>
            </a:extLst>
          </p:cNvPr>
          <p:cNvGrpSpPr/>
          <p:nvPr/>
        </p:nvGrpSpPr>
        <p:grpSpPr>
          <a:xfrm>
            <a:off x="881328" y="3464519"/>
            <a:ext cx="2569464" cy="1338828"/>
            <a:chOff x="8035060" y="2140354"/>
            <a:chExt cx="2569464" cy="1338828"/>
          </a:xfrm>
        </p:grpSpPr>
        <p:sp>
          <p:nvSpPr>
            <p:cNvPr id="15" name="Ellipsi 14">
              <a:extLst>
                <a:ext uri="{FF2B5EF4-FFF2-40B4-BE49-F238E27FC236}">
                  <a16:creationId xmlns:a16="http://schemas.microsoft.com/office/drawing/2014/main" id="{CDFCF627-4CFC-D15C-10BC-6967C0A2AD0F}"/>
                </a:ext>
              </a:extLst>
            </p:cNvPr>
            <p:cNvSpPr>
              <a:spLocks/>
            </p:cNvSpPr>
            <p:nvPr/>
          </p:nvSpPr>
          <p:spPr>
            <a:xfrm>
              <a:off x="8035060" y="2140354"/>
              <a:ext cx="292608" cy="312133"/>
            </a:xfrm>
            <a:prstGeom prst="ellipse">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t>3</a:t>
              </a:r>
            </a:p>
          </p:txBody>
        </p:sp>
        <p:sp>
          <p:nvSpPr>
            <p:cNvPr id="16" name="Tekstiruutu 15">
              <a:extLst>
                <a:ext uri="{FF2B5EF4-FFF2-40B4-BE49-F238E27FC236}">
                  <a16:creationId xmlns:a16="http://schemas.microsoft.com/office/drawing/2014/main" id="{EE449C73-2AF8-A2DB-034B-54DA0A30AD30}"/>
                </a:ext>
              </a:extLst>
            </p:cNvPr>
            <p:cNvSpPr txBox="1">
              <a:spLocks/>
            </p:cNvSpPr>
            <p:nvPr/>
          </p:nvSpPr>
          <p:spPr>
            <a:xfrm>
              <a:off x="8391676" y="2140354"/>
              <a:ext cx="2212848" cy="1338828"/>
            </a:xfrm>
            <a:prstGeom prst="rect">
              <a:avLst/>
            </a:prstGeom>
            <a:noFill/>
          </p:spPr>
          <p:txBody>
            <a:bodyPr wrap="square" rtlCol="0">
              <a:spAutoFit/>
            </a:bodyPr>
            <a:lstStyle/>
            <a:p>
              <a:r>
                <a:rPr lang="fi-FI" sz="1400" dirty="0">
                  <a:solidFill>
                    <a:srgbClr val="17406D"/>
                  </a:solidFill>
                </a:rPr>
                <a:t>Kokouksessa </a:t>
              </a:r>
              <a:r>
                <a:rPr lang="fi-FI" sz="1400" b="1" dirty="0">
                  <a:solidFill>
                    <a:srgbClr val="17406D"/>
                  </a:solidFill>
                </a:rPr>
                <a:t>keskitytään asiaan </a:t>
              </a:r>
              <a:r>
                <a:rPr lang="fi-FI" sz="1100" i="1" dirty="0">
                  <a:solidFill>
                    <a:srgbClr val="17406D"/>
                  </a:solidFill>
                </a:rPr>
                <a:t>(vaikutuksen kehät) </a:t>
              </a:r>
              <a:r>
                <a:rPr lang="fi-FI" sz="1100" dirty="0">
                  <a:solidFill>
                    <a:srgbClr val="17406D"/>
                  </a:solidFill>
                </a:rPr>
                <a:t>ja </a:t>
              </a:r>
              <a:r>
                <a:rPr lang="fi-FI" sz="1400" dirty="0">
                  <a:solidFill>
                    <a:srgbClr val="17406D"/>
                  </a:solidFill>
                </a:rPr>
                <a:t>pidetään yhteisesti huolta hyvästä ilmapiiristä </a:t>
              </a:r>
              <a:r>
                <a:rPr lang="fi-FI" sz="1100" i="1" dirty="0">
                  <a:solidFill>
                    <a:srgbClr val="17406D"/>
                  </a:solidFill>
                </a:rPr>
                <a:t>(yhteiset pelisäännöt)</a:t>
              </a:r>
              <a:r>
                <a:rPr lang="fi-FI" sz="1100" b="1" i="1" dirty="0">
                  <a:solidFill>
                    <a:srgbClr val="17406D"/>
                  </a:solidFill>
                </a:rPr>
                <a:t>.</a:t>
              </a:r>
              <a:endParaRPr lang="fi-FI" sz="1400" b="1" i="1" dirty="0">
                <a:solidFill>
                  <a:srgbClr val="17406D"/>
                </a:solidFill>
              </a:endParaRPr>
            </a:p>
          </p:txBody>
        </p:sp>
      </p:grpSp>
      <p:grpSp>
        <p:nvGrpSpPr>
          <p:cNvPr id="17" name="Ryhmä 16">
            <a:extLst>
              <a:ext uri="{FF2B5EF4-FFF2-40B4-BE49-F238E27FC236}">
                <a16:creationId xmlns:a16="http://schemas.microsoft.com/office/drawing/2014/main" id="{DB1C971C-F9F0-4232-A322-86CB1063304A}"/>
              </a:ext>
            </a:extLst>
          </p:cNvPr>
          <p:cNvGrpSpPr/>
          <p:nvPr/>
        </p:nvGrpSpPr>
        <p:grpSpPr>
          <a:xfrm>
            <a:off x="5632637" y="4224159"/>
            <a:ext cx="2569464" cy="738664"/>
            <a:chOff x="8035060" y="2140354"/>
            <a:chExt cx="2569464" cy="738664"/>
          </a:xfrm>
        </p:grpSpPr>
        <p:sp>
          <p:nvSpPr>
            <p:cNvPr id="18" name="Ellipsi 17">
              <a:extLst>
                <a:ext uri="{FF2B5EF4-FFF2-40B4-BE49-F238E27FC236}">
                  <a16:creationId xmlns:a16="http://schemas.microsoft.com/office/drawing/2014/main" id="{594FC4C1-B779-3EAB-EFAB-F370D077956A}"/>
                </a:ext>
              </a:extLst>
            </p:cNvPr>
            <p:cNvSpPr>
              <a:spLocks/>
            </p:cNvSpPr>
            <p:nvPr/>
          </p:nvSpPr>
          <p:spPr>
            <a:xfrm>
              <a:off x="8035060" y="2140354"/>
              <a:ext cx="292608" cy="312133"/>
            </a:xfrm>
            <a:prstGeom prst="ellipse">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t>4</a:t>
              </a:r>
            </a:p>
          </p:txBody>
        </p:sp>
        <p:sp>
          <p:nvSpPr>
            <p:cNvPr id="19" name="Tekstiruutu 18">
              <a:extLst>
                <a:ext uri="{FF2B5EF4-FFF2-40B4-BE49-F238E27FC236}">
                  <a16:creationId xmlns:a16="http://schemas.microsoft.com/office/drawing/2014/main" id="{717A814A-BAD2-093E-FA95-22F14DCBA311}"/>
                </a:ext>
              </a:extLst>
            </p:cNvPr>
            <p:cNvSpPr txBox="1">
              <a:spLocks/>
            </p:cNvSpPr>
            <p:nvPr/>
          </p:nvSpPr>
          <p:spPr>
            <a:xfrm>
              <a:off x="8391676" y="2140354"/>
              <a:ext cx="2212848" cy="738664"/>
            </a:xfrm>
            <a:prstGeom prst="rect">
              <a:avLst/>
            </a:prstGeom>
            <a:noFill/>
          </p:spPr>
          <p:txBody>
            <a:bodyPr wrap="square" rtlCol="0">
              <a:spAutoFit/>
            </a:bodyPr>
            <a:lstStyle/>
            <a:p>
              <a:r>
                <a:rPr lang="fi-FI" sz="1400" dirty="0">
                  <a:solidFill>
                    <a:srgbClr val="17406D"/>
                  </a:solidFill>
                </a:rPr>
                <a:t>Kokous aloitetaan ja lopetetaan </a:t>
              </a:r>
              <a:r>
                <a:rPr lang="fi-FI" sz="1400" b="1" dirty="0">
                  <a:solidFill>
                    <a:srgbClr val="17406D"/>
                  </a:solidFill>
                </a:rPr>
                <a:t>aikataulun mukaisesti.</a:t>
              </a:r>
            </a:p>
          </p:txBody>
        </p:sp>
      </p:grpSp>
      <p:grpSp>
        <p:nvGrpSpPr>
          <p:cNvPr id="20" name="Ryhmä 19">
            <a:extLst>
              <a:ext uri="{FF2B5EF4-FFF2-40B4-BE49-F238E27FC236}">
                <a16:creationId xmlns:a16="http://schemas.microsoft.com/office/drawing/2014/main" id="{5CA0D63A-B05C-2C33-CEEE-C33CA5100750}"/>
              </a:ext>
            </a:extLst>
          </p:cNvPr>
          <p:cNvGrpSpPr/>
          <p:nvPr/>
        </p:nvGrpSpPr>
        <p:grpSpPr>
          <a:xfrm>
            <a:off x="5627227" y="5692636"/>
            <a:ext cx="2569464" cy="954107"/>
            <a:chOff x="8035060" y="2140354"/>
            <a:chExt cx="2569464" cy="954107"/>
          </a:xfrm>
        </p:grpSpPr>
        <p:sp>
          <p:nvSpPr>
            <p:cNvPr id="21" name="Ellipsi 20">
              <a:extLst>
                <a:ext uri="{FF2B5EF4-FFF2-40B4-BE49-F238E27FC236}">
                  <a16:creationId xmlns:a16="http://schemas.microsoft.com/office/drawing/2014/main" id="{9124F5A9-78CE-72B1-DB68-A2B1D38E097E}"/>
                </a:ext>
              </a:extLst>
            </p:cNvPr>
            <p:cNvSpPr>
              <a:spLocks/>
            </p:cNvSpPr>
            <p:nvPr/>
          </p:nvSpPr>
          <p:spPr>
            <a:xfrm>
              <a:off x="8035060" y="2140354"/>
              <a:ext cx="292608" cy="312133"/>
            </a:xfrm>
            <a:prstGeom prst="ellipse">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t>5</a:t>
              </a:r>
            </a:p>
          </p:txBody>
        </p:sp>
        <p:sp>
          <p:nvSpPr>
            <p:cNvPr id="22" name="Tekstiruutu 21">
              <a:extLst>
                <a:ext uri="{FF2B5EF4-FFF2-40B4-BE49-F238E27FC236}">
                  <a16:creationId xmlns:a16="http://schemas.microsoft.com/office/drawing/2014/main" id="{5340DFBC-F45A-E3BB-A431-FE3A303E9ABE}"/>
                </a:ext>
              </a:extLst>
            </p:cNvPr>
            <p:cNvSpPr txBox="1">
              <a:spLocks/>
            </p:cNvSpPr>
            <p:nvPr/>
          </p:nvSpPr>
          <p:spPr>
            <a:xfrm>
              <a:off x="8391676" y="2140354"/>
              <a:ext cx="2212848" cy="954107"/>
            </a:xfrm>
            <a:prstGeom prst="rect">
              <a:avLst/>
            </a:prstGeom>
            <a:noFill/>
          </p:spPr>
          <p:txBody>
            <a:bodyPr wrap="square" rtlCol="0">
              <a:spAutoFit/>
            </a:bodyPr>
            <a:lstStyle/>
            <a:p>
              <a:r>
                <a:rPr lang="fi-FI" sz="1400" dirty="0">
                  <a:solidFill>
                    <a:srgbClr val="17406D"/>
                  </a:solidFill>
                </a:rPr>
                <a:t>Osallistujille lähetetään kokouksen jälkeen yhteenveto </a:t>
              </a:r>
              <a:r>
                <a:rPr lang="fi-FI" sz="1400" b="1" dirty="0">
                  <a:solidFill>
                    <a:srgbClr val="17406D"/>
                  </a:solidFill>
                </a:rPr>
                <a:t>sovituista toimenpiteistä. </a:t>
              </a:r>
            </a:p>
          </p:txBody>
        </p:sp>
      </p:grpSp>
      <p:pic>
        <p:nvPicPr>
          <p:cNvPr id="28" name="Kuva 27" descr="Kello tasaisella täytöllä">
            <a:extLst>
              <a:ext uri="{FF2B5EF4-FFF2-40B4-BE49-F238E27FC236}">
                <a16:creationId xmlns:a16="http://schemas.microsoft.com/office/drawing/2014/main" id="{E98392AB-2DD5-6F20-A178-C27AF1919C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78700" y="3627271"/>
            <a:ext cx="504910" cy="504910"/>
          </a:xfrm>
          <a:prstGeom prst="rect">
            <a:avLst/>
          </a:prstGeom>
        </p:spPr>
      </p:pic>
      <p:pic>
        <p:nvPicPr>
          <p:cNvPr id="29" name="Graphic 6" descr="Customer review with solid fill">
            <a:extLst>
              <a:ext uri="{FF2B5EF4-FFF2-40B4-BE49-F238E27FC236}">
                <a16:creationId xmlns:a16="http://schemas.microsoft.com/office/drawing/2014/main" id="{E60F1E41-6440-83AB-7480-9A0446CBBB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55349" y="282554"/>
            <a:ext cx="667219" cy="667219"/>
          </a:xfrm>
          <a:prstGeom prst="rect">
            <a:avLst/>
          </a:prstGeom>
        </p:spPr>
      </p:pic>
      <p:grpSp>
        <p:nvGrpSpPr>
          <p:cNvPr id="38" name="Ryhmä 37">
            <a:extLst>
              <a:ext uri="{FF2B5EF4-FFF2-40B4-BE49-F238E27FC236}">
                <a16:creationId xmlns:a16="http://schemas.microsoft.com/office/drawing/2014/main" id="{7A77CF89-3DA8-E649-0F3A-5582F5A9A12F}"/>
              </a:ext>
            </a:extLst>
          </p:cNvPr>
          <p:cNvGrpSpPr/>
          <p:nvPr/>
        </p:nvGrpSpPr>
        <p:grpSpPr>
          <a:xfrm>
            <a:off x="3562008" y="1977574"/>
            <a:ext cx="1292564" cy="1152499"/>
            <a:chOff x="2890555" y="4431472"/>
            <a:chExt cx="1781175" cy="1809750"/>
          </a:xfrm>
        </p:grpSpPr>
        <p:grpSp>
          <p:nvGrpSpPr>
            <p:cNvPr id="37" name="Ryhmä 36">
              <a:extLst>
                <a:ext uri="{FF2B5EF4-FFF2-40B4-BE49-F238E27FC236}">
                  <a16:creationId xmlns:a16="http://schemas.microsoft.com/office/drawing/2014/main" id="{6A2025EC-850A-34A0-2484-A192FC749997}"/>
                </a:ext>
              </a:extLst>
            </p:cNvPr>
            <p:cNvGrpSpPr/>
            <p:nvPr/>
          </p:nvGrpSpPr>
          <p:grpSpPr>
            <a:xfrm>
              <a:off x="2890555" y="4431472"/>
              <a:ext cx="1781175" cy="1809750"/>
              <a:chOff x="2890555" y="4431472"/>
              <a:chExt cx="1781175" cy="1809750"/>
            </a:xfrm>
          </p:grpSpPr>
          <p:pic>
            <p:nvPicPr>
              <p:cNvPr id="31" name="Kuva 30" descr="Nainen pitää kannettava">
                <a:extLst>
                  <a:ext uri="{FF2B5EF4-FFF2-40B4-BE49-F238E27FC236}">
                    <a16:creationId xmlns:a16="http://schemas.microsoft.com/office/drawing/2014/main" id="{866A6C17-9AA6-A4E4-3543-111A7C1E64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90555" y="4431472"/>
                <a:ext cx="1781175" cy="1809750"/>
              </a:xfrm>
              <a:prstGeom prst="rect">
                <a:avLst/>
              </a:prstGeom>
            </p:spPr>
          </p:pic>
          <p:sp>
            <p:nvSpPr>
              <p:cNvPr id="34" name="Tasakylkinen kolmio 33">
                <a:extLst>
                  <a:ext uri="{FF2B5EF4-FFF2-40B4-BE49-F238E27FC236}">
                    <a16:creationId xmlns:a16="http://schemas.microsoft.com/office/drawing/2014/main" id="{8D36C12F-5A18-AB91-7FAF-1B5A91C92DB4}"/>
                  </a:ext>
                </a:extLst>
              </p:cNvPr>
              <p:cNvSpPr/>
              <p:nvPr/>
            </p:nvSpPr>
            <p:spPr>
              <a:xfrm rot="673551">
                <a:off x="3488405" y="4730002"/>
                <a:ext cx="218514" cy="28575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32D90E4C-1468-ACDF-5591-2756CD3A0534}"/>
                  </a:ext>
                </a:extLst>
              </p:cNvPr>
              <p:cNvSpPr/>
              <p:nvPr/>
            </p:nvSpPr>
            <p:spPr>
              <a:xfrm>
                <a:off x="3655324" y="4741289"/>
                <a:ext cx="116819" cy="255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a:extLst>
                  <a:ext uri="{FF2B5EF4-FFF2-40B4-BE49-F238E27FC236}">
                    <a16:creationId xmlns:a16="http://schemas.microsoft.com/office/drawing/2014/main" id="{68FD5624-642E-B3F6-B3F6-6EB3186E5248}"/>
                  </a:ext>
                </a:extLst>
              </p:cNvPr>
              <p:cNvSpPr/>
              <p:nvPr/>
            </p:nvSpPr>
            <p:spPr>
              <a:xfrm>
                <a:off x="3583333" y="4847018"/>
                <a:ext cx="116819" cy="255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33" name="Kuva 32" descr="Hymyilevät kasvot">
              <a:extLst>
                <a:ext uri="{FF2B5EF4-FFF2-40B4-BE49-F238E27FC236}">
                  <a16:creationId xmlns:a16="http://schemas.microsoft.com/office/drawing/2014/main" id="{14E40020-303C-EE6C-0B25-63D6605FC1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91852" y="4719964"/>
              <a:ext cx="304800" cy="314325"/>
            </a:xfrm>
            <a:prstGeom prst="rect">
              <a:avLst/>
            </a:prstGeom>
          </p:spPr>
        </p:pic>
      </p:grpSp>
      <p:sp>
        <p:nvSpPr>
          <p:cNvPr id="39" name="Suorakulmio 38">
            <a:extLst>
              <a:ext uri="{FF2B5EF4-FFF2-40B4-BE49-F238E27FC236}">
                <a16:creationId xmlns:a16="http://schemas.microsoft.com/office/drawing/2014/main" id="{E2B43751-E977-969B-2B47-0512318EA319}"/>
              </a:ext>
            </a:extLst>
          </p:cNvPr>
          <p:cNvSpPr/>
          <p:nvPr/>
        </p:nvSpPr>
        <p:spPr>
          <a:xfrm>
            <a:off x="501794" y="1813714"/>
            <a:ext cx="7980052" cy="1520317"/>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Tekstiruutu 39">
            <a:extLst>
              <a:ext uri="{FF2B5EF4-FFF2-40B4-BE49-F238E27FC236}">
                <a16:creationId xmlns:a16="http://schemas.microsoft.com/office/drawing/2014/main" id="{4E158F86-43BB-412C-1B8E-D2A97D61D750}"/>
              </a:ext>
            </a:extLst>
          </p:cNvPr>
          <p:cNvSpPr txBox="1"/>
          <p:nvPr/>
        </p:nvSpPr>
        <p:spPr>
          <a:xfrm>
            <a:off x="475785" y="1547276"/>
            <a:ext cx="2212848" cy="307777"/>
          </a:xfrm>
          <a:prstGeom prst="rect">
            <a:avLst/>
          </a:prstGeom>
          <a:noFill/>
        </p:spPr>
        <p:txBody>
          <a:bodyPr wrap="square" rtlCol="0">
            <a:spAutoFit/>
          </a:bodyPr>
          <a:lstStyle/>
          <a:p>
            <a:r>
              <a:rPr lang="fi-FI" sz="1400" b="1" dirty="0">
                <a:solidFill>
                  <a:srgbClr val="17406D"/>
                </a:solidFill>
              </a:rPr>
              <a:t>Ennen kokousta</a:t>
            </a:r>
          </a:p>
        </p:txBody>
      </p:sp>
      <p:sp>
        <p:nvSpPr>
          <p:cNvPr id="41" name="Suorakulmio 40">
            <a:extLst>
              <a:ext uri="{FF2B5EF4-FFF2-40B4-BE49-F238E27FC236}">
                <a16:creationId xmlns:a16="http://schemas.microsoft.com/office/drawing/2014/main" id="{68E03894-7E27-2630-3928-9853AA0B0259}"/>
              </a:ext>
            </a:extLst>
          </p:cNvPr>
          <p:cNvSpPr/>
          <p:nvPr/>
        </p:nvSpPr>
        <p:spPr>
          <a:xfrm>
            <a:off x="5285013" y="5552388"/>
            <a:ext cx="3205380" cy="1171144"/>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Tekstiruutu 41">
            <a:extLst>
              <a:ext uri="{FF2B5EF4-FFF2-40B4-BE49-F238E27FC236}">
                <a16:creationId xmlns:a16="http://schemas.microsoft.com/office/drawing/2014/main" id="{7852D889-9D9C-7E73-6784-C813E3FA486E}"/>
              </a:ext>
            </a:extLst>
          </p:cNvPr>
          <p:cNvSpPr txBox="1"/>
          <p:nvPr/>
        </p:nvSpPr>
        <p:spPr>
          <a:xfrm>
            <a:off x="5194913" y="5253932"/>
            <a:ext cx="2212848" cy="307777"/>
          </a:xfrm>
          <a:prstGeom prst="rect">
            <a:avLst/>
          </a:prstGeom>
          <a:noFill/>
        </p:spPr>
        <p:txBody>
          <a:bodyPr wrap="square" rtlCol="0">
            <a:spAutoFit/>
          </a:bodyPr>
          <a:lstStyle/>
          <a:p>
            <a:r>
              <a:rPr lang="fi-FI" sz="1400" b="1" dirty="0">
                <a:solidFill>
                  <a:srgbClr val="17406D"/>
                </a:solidFill>
              </a:rPr>
              <a:t>Kokouksen jälkeen</a:t>
            </a:r>
          </a:p>
        </p:txBody>
      </p:sp>
      <p:pic>
        <p:nvPicPr>
          <p:cNvPr id="44" name="Kuva 43" descr="Huone kannettavat tieto koneet ja tuoleja">
            <a:extLst>
              <a:ext uri="{FF2B5EF4-FFF2-40B4-BE49-F238E27FC236}">
                <a16:creationId xmlns:a16="http://schemas.microsoft.com/office/drawing/2014/main" id="{CD741386-8935-3E62-2046-F0A3F01904B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4194" y="4495854"/>
            <a:ext cx="4168839" cy="2344972"/>
          </a:xfrm>
          <a:prstGeom prst="rect">
            <a:avLst/>
          </a:prstGeom>
        </p:spPr>
      </p:pic>
      <p:pic>
        <p:nvPicPr>
          <p:cNvPr id="45" name="Picture 30">
            <a:extLst>
              <a:ext uri="{FF2B5EF4-FFF2-40B4-BE49-F238E27FC236}">
                <a16:creationId xmlns:a16="http://schemas.microsoft.com/office/drawing/2014/main" id="{6BA34383-5F7D-FD9F-B4A1-742E05537247}"/>
              </a:ext>
            </a:extLst>
          </p:cNvPr>
          <p:cNvPicPr>
            <a:picLocks noChangeAspect="1"/>
          </p:cNvPicPr>
          <p:nvPr/>
        </p:nvPicPr>
        <p:blipFill>
          <a:blip r:embed="rId13"/>
          <a:stretch>
            <a:fillRect/>
          </a:stretch>
        </p:blipFill>
        <p:spPr>
          <a:xfrm rot="2506563">
            <a:off x="7885397" y="1899979"/>
            <a:ext cx="762019" cy="762019"/>
          </a:xfrm>
          <a:prstGeom prst="rect">
            <a:avLst/>
          </a:prstGeom>
          <a:noFill/>
          <a:ln>
            <a:noFill/>
          </a:ln>
        </p:spPr>
      </p:pic>
      <p:grpSp>
        <p:nvGrpSpPr>
          <p:cNvPr id="68" name="Ryhmä 67">
            <a:extLst>
              <a:ext uri="{FF2B5EF4-FFF2-40B4-BE49-F238E27FC236}">
                <a16:creationId xmlns:a16="http://schemas.microsoft.com/office/drawing/2014/main" id="{9A058F08-9FDE-306F-0A29-0D96079575E3}"/>
              </a:ext>
            </a:extLst>
          </p:cNvPr>
          <p:cNvGrpSpPr/>
          <p:nvPr/>
        </p:nvGrpSpPr>
        <p:grpSpPr>
          <a:xfrm flipH="1">
            <a:off x="4252775" y="3984075"/>
            <a:ext cx="716615" cy="738664"/>
            <a:chOff x="3534092" y="3614236"/>
            <a:chExt cx="1232906" cy="1252685"/>
          </a:xfrm>
        </p:grpSpPr>
        <p:pic>
          <p:nvPicPr>
            <p:cNvPr id="67" name="Kuva 66" descr="Lyhyt blondi nainen">
              <a:extLst>
                <a:ext uri="{FF2B5EF4-FFF2-40B4-BE49-F238E27FC236}">
                  <a16:creationId xmlns:a16="http://schemas.microsoft.com/office/drawing/2014/main" id="{ACD8DA08-148E-2861-BECD-29FD553B289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34815" y="3686223"/>
              <a:ext cx="586523" cy="514837"/>
            </a:xfrm>
            <a:prstGeom prst="rect">
              <a:avLst/>
            </a:prstGeom>
          </p:spPr>
        </p:pic>
        <p:pic>
          <p:nvPicPr>
            <p:cNvPr id="53" name="Kuva 52" descr="Nainen pitää kannettava">
              <a:extLst>
                <a:ext uri="{FF2B5EF4-FFF2-40B4-BE49-F238E27FC236}">
                  <a16:creationId xmlns:a16="http://schemas.microsoft.com/office/drawing/2014/main" id="{A2DCC04C-1736-3A4C-B83B-D52B07EFEE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34092" y="3614236"/>
              <a:ext cx="1232906" cy="1252685"/>
            </a:xfrm>
            <a:prstGeom prst="rect">
              <a:avLst/>
            </a:prstGeom>
          </p:spPr>
        </p:pic>
      </p:grpSp>
      <p:grpSp>
        <p:nvGrpSpPr>
          <p:cNvPr id="84" name="Ryhmä 83">
            <a:extLst>
              <a:ext uri="{FF2B5EF4-FFF2-40B4-BE49-F238E27FC236}">
                <a16:creationId xmlns:a16="http://schemas.microsoft.com/office/drawing/2014/main" id="{C54DBC87-6DFF-44BC-A136-F9E64F06084F}"/>
              </a:ext>
            </a:extLst>
          </p:cNvPr>
          <p:cNvGrpSpPr/>
          <p:nvPr/>
        </p:nvGrpSpPr>
        <p:grpSpPr>
          <a:xfrm>
            <a:off x="3451971" y="3582344"/>
            <a:ext cx="800801" cy="714160"/>
            <a:chOff x="2890555" y="4431472"/>
            <a:chExt cx="1781175" cy="1809750"/>
          </a:xfrm>
        </p:grpSpPr>
        <p:grpSp>
          <p:nvGrpSpPr>
            <p:cNvPr id="85" name="Ryhmä 84">
              <a:extLst>
                <a:ext uri="{FF2B5EF4-FFF2-40B4-BE49-F238E27FC236}">
                  <a16:creationId xmlns:a16="http://schemas.microsoft.com/office/drawing/2014/main" id="{484A0571-E584-9904-B80D-651C52ABAD41}"/>
                </a:ext>
              </a:extLst>
            </p:cNvPr>
            <p:cNvGrpSpPr/>
            <p:nvPr/>
          </p:nvGrpSpPr>
          <p:grpSpPr>
            <a:xfrm>
              <a:off x="2890555" y="4431472"/>
              <a:ext cx="1781175" cy="1809750"/>
              <a:chOff x="2890555" y="4431472"/>
              <a:chExt cx="1781175" cy="1809750"/>
            </a:xfrm>
          </p:grpSpPr>
          <p:pic>
            <p:nvPicPr>
              <p:cNvPr id="87" name="Kuva 86" descr="Nainen pitää kannettava">
                <a:extLst>
                  <a:ext uri="{FF2B5EF4-FFF2-40B4-BE49-F238E27FC236}">
                    <a16:creationId xmlns:a16="http://schemas.microsoft.com/office/drawing/2014/main" id="{1439DC2B-B105-29A2-CE0C-10578D386E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90555" y="4431472"/>
                <a:ext cx="1781175" cy="1809750"/>
              </a:xfrm>
              <a:prstGeom prst="rect">
                <a:avLst/>
              </a:prstGeom>
            </p:spPr>
          </p:pic>
          <p:sp>
            <p:nvSpPr>
              <p:cNvPr id="88" name="Tasakylkinen kolmio 87">
                <a:extLst>
                  <a:ext uri="{FF2B5EF4-FFF2-40B4-BE49-F238E27FC236}">
                    <a16:creationId xmlns:a16="http://schemas.microsoft.com/office/drawing/2014/main" id="{EA0D13C4-71AB-C1AB-70F4-1F4E8E02ED1F}"/>
                  </a:ext>
                </a:extLst>
              </p:cNvPr>
              <p:cNvSpPr/>
              <p:nvPr/>
            </p:nvSpPr>
            <p:spPr>
              <a:xfrm rot="673551">
                <a:off x="3488405" y="4730002"/>
                <a:ext cx="218514" cy="28575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Ellipsi 88">
                <a:extLst>
                  <a:ext uri="{FF2B5EF4-FFF2-40B4-BE49-F238E27FC236}">
                    <a16:creationId xmlns:a16="http://schemas.microsoft.com/office/drawing/2014/main" id="{6B5BDC66-085B-FFC3-D7DB-3DFF0E8D1551}"/>
                  </a:ext>
                </a:extLst>
              </p:cNvPr>
              <p:cNvSpPr/>
              <p:nvPr/>
            </p:nvSpPr>
            <p:spPr>
              <a:xfrm>
                <a:off x="3655324" y="4741289"/>
                <a:ext cx="116819" cy="255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0" name="Ellipsi 89">
                <a:extLst>
                  <a:ext uri="{FF2B5EF4-FFF2-40B4-BE49-F238E27FC236}">
                    <a16:creationId xmlns:a16="http://schemas.microsoft.com/office/drawing/2014/main" id="{F2986F11-EBE7-BFA4-9948-E32776363373}"/>
                  </a:ext>
                </a:extLst>
              </p:cNvPr>
              <p:cNvSpPr/>
              <p:nvPr/>
            </p:nvSpPr>
            <p:spPr>
              <a:xfrm>
                <a:off x="3583333" y="4847018"/>
                <a:ext cx="116819" cy="255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86" name="Kuva 85" descr="Hymyilevät kasvot">
              <a:extLst>
                <a:ext uri="{FF2B5EF4-FFF2-40B4-BE49-F238E27FC236}">
                  <a16:creationId xmlns:a16="http://schemas.microsoft.com/office/drawing/2014/main" id="{14142B25-12B1-BEEE-8E25-A6586D3D05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91852" y="4719964"/>
              <a:ext cx="304800" cy="314325"/>
            </a:xfrm>
            <a:prstGeom prst="rect">
              <a:avLst/>
            </a:prstGeom>
          </p:spPr>
        </p:pic>
      </p:grpSp>
      <p:grpSp>
        <p:nvGrpSpPr>
          <p:cNvPr id="94" name="Ryhmä 93">
            <a:extLst>
              <a:ext uri="{FF2B5EF4-FFF2-40B4-BE49-F238E27FC236}">
                <a16:creationId xmlns:a16="http://schemas.microsoft.com/office/drawing/2014/main" id="{E538A490-4684-A94B-7657-6EDBAFD1A2ED}"/>
              </a:ext>
            </a:extLst>
          </p:cNvPr>
          <p:cNvGrpSpPr/>
          <p:nvPr/>
        </p:nvGrpSpPr>
        <p:grpSpPr>
          <a:xfrm>
            <a:off x="700326" y="4688795"/>
            <a:ext cx="3692347" cy="2034737"/>
            <a:chOff x="414576" y="4688795"/>
            <a:chExt cx="3692347" cy="2034737"/>
          </a:xfrm>
        </p:grpSpPr>
        <p:pic>
          <p:nvPicPr>
            <p:cNvPr id="47" name="Kuva 46" descr="Pitkä puhe kupla">
              <a:extLst>
                <a:ext uri="{FF2B5EF4-FFF2-40B4-BE49-F238E27FC236}">
                  <a16:creationId xmlns:a16="http://schemas.microsoft.com/office/drawing/2014/main" id="{7D2492ED-18E8-B9EE-0D3B-847BF387A66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82696" y="4688795"/>
              <a:ext cx="691672" cy="433830"/>
            </a:xfrm>
            <a:prstGeom prst="rect">
              <a:avLst/>
            </a:prstGeom>
          </p:spPr>
        </p:pic>
        <p:pic>
          <p:nvPicPr>
            <p:cNvPr id="49" name="Kuva 48" descr="Suora kulmio puhe kupla">
              <a:extLst>
                <a:ext uri="{FF2B5EF4-FFF2-40B4-BE49-F238E27FC236}">
                  <a16:creationId xmlns:a16="http://schemas.microsoft.com/office/drawing/2014/main" id="{C0777A7F-A390-5ECF-F362-FFE2CDDFBCC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19283" y="4850054"/>
              <a:ext cx="547566" cy="490304"/>
            </a:xfrm>
            <a:prstGeom prst="rect">
              <a:avLst/>
            </a:prstGeom>
          </p:spPr>
        </p:pic>
        <p:pic>
          <p:nvPicPr>
            <p:cNvPr id="55" name="Kuva 54" descr="Naaras risteää jalkoja">
              <a:extLst>
                <a:ext uri="{FF2B5EF4-FFF2-40B4-BE49-F238E27FC236}">
                  <a16:creationId xmlns:a16="http://schemas.microsoft.com/office/drawing/2014/main" id="{3A3615C2-47E3-6227-BD9C-48545C09B2D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14576" y="5365338"/>
              <a:ext cx="943554" cy="1237380"/>
            </a:xfrm>
            <a:prstGeom prst="rect">
              <a:avLst/>
            </a:prstGeom>
          </p:spPr>
        </p:pic>
        <p:sp>
          <p:nvSpPr>
            <p:cNvPr id="56" name="Suorakulmio 55">
              <a:extLst>
                <a:ext uri="{FF2B5EF4-FFF2-40B4-BE49-F238E27FC236}">
                  <a16:creationId xmlns:a16="http://schemas.microsoft.com/office/drawing/2014/main" id="{27A34A35-5E4B-5E3E-82C6-812FD60ABD33}"/>
                </a:ext>
              </a:extLst>
            </p:cNvPr>
            <p:cNvSpPr/>
            <p:nvPr/>
          </p:nvSpPr>
          <p:spPr>
            <a:xfrm>
              <a:off x="3239807" y="5396631"/>
              <a:ext cx="775844" cy="1171144"/>
            </a:xfrm>
            <a:prstGeom prst="rect">
              <a:avLst/>
            </a:prstGeom>
            <a:solidFill>
              <a:srgbClr val="E1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1" name="Kuva 50" descr="Nainen ja ponin häntä hiukset">
              <a:extLst>
                <a:ext uri="{FF2B5EF4-FFF2-40B4-BE49-F238E27FC236}">
                  <a16:creationId xmlns:a16="http://schemas.microsoft.com/office/drawing/2014/main" id="{D9D51437-AD7E-6B67-17BD-93895610302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flipH="1">
              <a:off x="3099747" y="4807044"/>
              <a:ext cx="1007176" cy="1916488"/>
            </a:xfrm>
            <a:prstGeom prst="rect">
              <a:avLst/>
            </a:prstGeom>
          </p:spPr>
        </p:pic>
        <p:grpSp>
          <p:nvGrpSpPr>
            <p:cNvPr id="63" name="Ryhmä 62">
              <a:extLst>
                <a:ext uri="{FF2B5EF4-FFF2-40B4-BE49-F238E27FC236}">
                  <a16:creationId xmlns:a16="http://schemas.microsoft.com/office/drawing/2014/main" id="{CCB26025-4531-AFEA-8E98-63F47D98FF80}"/>
                </a:ext>
              </a:extLst>
            </p:cNvPr>
            <p:cNvGrpSpPr/>
            <p:nvPr/>
          </p:nvGrpSpPr>
          <p:grpSpPr>
            <a:xfrm>
              <a:off x="489441" y="5088109"/>
              <a:ext cx="333375" cy="352425"/>
              <a:chOff x="5735062" y="3057525"/>
              <a:chExt cx="727650" cy="742950"/>
            </a:xfrm>
          </p:grpSpPr>
          <p:pic>
            <p:nvPicPr>
              <p:cNvPr id="60" name="Kuva 59" descr="Vanhus nainen ja sidottu hiukset">
                <a:extLst>
                  <a:ext uri="{FF2B5EF4-FFF2-40B4-BE49-F238E27FC236}">
                    <a16:creationId xmlns:a16="http://schemas.microsoft.com/office/drawing/2014/main" id="{AAEB14D6-ECFA-7A0D-86B6-D645CC06EE4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735062" y="3057525"/>
                <a:ext cx="727650" cy="742950"/>
              </a:xfrm>
              <a:prstGeom prst="rect">
                <a:avLst/>
              </a:prstGeom>
            </p:spPr>
          </p:pic>
          <p:pic>
            <p:nvPicPr>
              <p:cNvPr id="62" name="Kuva 61" descr="pusunaama ja suljetut silmät">
                <a:extLst>
                  <a:ext uri="{FF2B5EF4-FFF2-40B4-BE49-F238E27FC236}">
                    <a16:creationId xmlns:a16="http://schemas.microsoft.com/office/drawing/2014/main" id="{744A54A2-0A2A-E84A-C826-A733FF283C6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035040" y="3377149"/>
                <a:ext cx="331419" cy="334049"/>
              </a:xfrm>
              <a:prstGeom prst="rect">
                <a:avLst/>
              </a:prstGeom>
            </p:spPr>
          </p:pic>
        </p:grpSp>
        <p:sp>
          <p:nvSpPr>
            <p:cNvPr id="64" name="Ellipsi 63">
              <a:extLst>
                <a:ext uri="{FF2B5EF4-FFF2-40B4-BE49-F238E27FC236}">
                  <a16:creationId xmlns:a16="http://schemas.microsoft.com/office/drawing/2014/main" id="{A9648FDA-B2F4-009D-8F72-E0EEA8C48A60}"/>
                </a:ext>
              </a:extLst>
            </p:cNvPr>
            <p:cNvSpPr/>
            <p:nvPr/>
          </p:nvSpPr>
          <p:spPr>
            <a:xfrm>
              <a:off x="3636651" y="4945359"/>
              <a:ext cx="122281" cy="142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Ellipsi 64">
              <a:extLst>
                <a:ext uri="{FF2B5EF4-FFF2-40B4-BE49-F238E27FC236}">
                  <a16:creationId xmlns:a16="http://schemas.microsoft.com/office/drawing/2014/main" id="{55F92B8C-696C-6C2E-3CEA-190C8D4B57EE}"/>
                </a:ext>
              </a:extLst>
            </p:cNvPr>
            <p:cNvSpPr/>
            <p:nvPr/>
          </p:nvSpPr>
          <p:spPr>
            <a:xfrm>
              <a:off x="3636651" y="4945216"/>
              <a:ext cx="154768" cy="89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8" name="Kuva 57" descr="Kasvot ja sydän silmät">
              <a:extLst>
                <a:ext uri="{FF2B5EF4-FFF2-40B4-BE49-F238E27FC236}">
                  <a16:creationId xmlns:a16="http://schemas.microsoft.com/office/drawing/2014/main" id="{A4880F1F-E4B3-F022-937C-F95C7AB0DB5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flipH="1">
              <a:off x="3634816" y="4931027"/>
              <a:ext cx="152033" cy="160721"/>
            </a:xfrm>
            <a:prstGeom prst="rect">
              <a:avLst/>
            </a:prstGeom>
          </p:spPr>
        </p:pic>
        <p:pic>
          <p:nvPicPr>
            <p:cNvPr id="24" name="Kuva 23" descr="Verkkokokous tasaisella täytöllä">
              <a:extLst>
                <a:ext uri="{FF2B5EF4-FFF2-40B4-BE49-F238E27FC236}">
                  <a16:creationId xmlns:a16="http://schemas.microsoft.com/office/drawing/2014/main" id="{8EF54769-2D1F-60AB-F8EF-F9FA3A1AFB1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00282" y="5439578"/>
              <a:ext cx="455805" cy="455805"/>
            </a:xfrm>
            <a:prstGeom prst="rect">
              <a:avLst/>
            </a:prstGeom>
          </p:spPr>
        </p:pic>
        <p:grpSp>
          <p:nvGrpSpPr>
            <p:cNvPr id="93" name="Ryhmä 92">
              <a:extLst>
                <a:ext uri="{FF2B5EF4-FFF2-40B4-BE49-F238E27FC236}">
                  <a16:creationId xmlns:a16="http://schemas.microsoft.com/office/drawing/2014/main" id="{55D954F8-D794-06D2-DD2A-FB413728F1A1}"/>
                </a:ext>
              </a:extLst>
            </p:cNvPr>
            <p:cNvGrpSpPr/>
            <p:nvPr/>
          </p:nvGrpSpPr>
          <p:grpSpPr>
            <a:xfrm>
              <a:off x="1504429" y="5598066"/>
              <a:ext cx="188511" cy="45299"/>
              <a:chOff x="1504429" y="5598066"/>
              <a:chExt cx="188511" cy="45299"/>
            </a:xfrm>
          </p:grpSpPr>
          <mc:AlternateContent xmlns:mc="http://schemas.openxmlformats.org/markup-compatibility/2006" xmlns:p14="http://schemas.microsoft.com/office/powerpoint/2010/main">
            <mc:Choice Requires="p14">
              <p:contentPart p14:bwMode="auto" r:id="rId32">
                <p14:nvContentPartPr>
                  <p14:cNvPr id="69" name="Käsinkirjoitus 68">
                    <a:extLst>
                      <a:ext uri="{FF2B5EF4-FFF2-40B4-BE49-F238E27FC236}">
                        <a16:creationId xmlns:a16="http://schemas.microsoft.com/office/drawing/2014/main" id="{FC9631E7-4A54-67C1-53A9-45F8A22F45A8}"/>
                      </a:ext>
                    </a:extLst>
                  </p14:cNvPr>
                  <p14:cNvContentPartPr/>
                  <p14:nvPr/>
                </p14:nvContentPartPr>
                <p14:xfrm>
                  <a:off x="1511629" y="5609165"/>
                  <a:ext cx="6840" cy="30960"/>
                </p14:xfrm>
              </p:contentPart>
            </mc:Choice>
            <mc:Fallback xmlns="">
              <p:pic>
                <p:nvPicPr>
                  <p:cNvPr id="69" name="Käsinkirjoitus 68">
                    <a:extLst>
                      <a:ext uri="{FF2B5EF4-FFF2-40B4-BE49-F238E27FC236}">
                        <a16:creationId xmlns:a16="http://schemas.microsoft.com/office/drawing/2014/main" id="{FC9631E7-4A54-67C1-53A9-45F8A22F45A8}"/>
                      </a:ext>
                    </a:extLst>
                  </p:cNvPr>
                  <p:cNvPicPr/>
                  <p:nvPr/>
                </p:nvPicPr>
                <p:blipFill>
                  <a:blip r:embed="rId33"/>
                  <a:stretch>
                    <a:fillRect/>
                  </a:stretch>
                </p:blipFill>
                <p:spPr>
                  <a:xfrm>
                    <a:off x="1507309" y="5604845"/>
                    <a:ext cx="15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0" name="Käsinkirjoitus 69">
                    <a:extLst>
                      <a:ext uri="{FF2B5EF4-FFF2-40B4-BE49-F238E27FC236}">
                        <a16:creationId xmlns:a16="http://schemas.microsoft.com/office/drawing/2014/main" id="{07440BF1-0587-FFED-1660-C452AF3B759B}"/>
                      </a:ext>
                    </a:extLst>
                  </p14:cNvPr>
                  <p14:cNvContentPartPr/>
                  <p14:nvPr/>
                </p14:nvContentPartPr>
                <p14:xfrm>
                  <a:off x="1504429" y="5609525"/>
                  <a:ext cx="25560" cy="6480"/>
                </p14:xfrm>
              </p:contentPart>
            </mc:Choice>
            <mc:Fallback xmlns="">
              <p:pic>
                <p:nvPicPr>
                  <p:cNvPr id="70" name="Käsinkirjoitus 69">
                    <a:extLst>
                      <a:ext uri="{FF2B5EF4-FFF2-40B4-BE49-F238E27FC236}">
                        <a16:creationId xmlns:a16="http://schemas.microsoft.com/office/drawing/2014/main" id="{07440BF1-0587-FFED-1660-C452AF3B759B}"/>
                      </a:ext>
                    </a:extLst>
                  </p:cNvPr>
                  <p:cNvPicPr/>
                  <p:nvPr/>
                </p:nvPicPr>
                <p:blipFill>
                  <a:blip r:embed="rId35"/>
                  <a:stretch>
                    <a:fillRect/>
                  </a:stretch>
                </p:blipFill>
                <p:spPr>
                  <a:xfrm>
                    <a:off x="1500109" y="5605205"/>
                    <a:ext cx="34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1" name="Käsinkirjoitus 70">
                    <a:extLst>
                      <a:ext uri="{FF2B5EF4-FFF2-40B4-BE49-F238E27FC236}">
                        <a16:creationId xmlns:a16="http://schemas.microsoft.com/office/drawing/2014/main" id="{8133AAD3-0B46-C494-3BAC-160C8B23A3E9}"/>
                      </a:ext>
                    </a:extLst>
                  </p14:cNvPr>
                  <p14:cNvContentPartPr/>
                  <p14:nvPr/>
                </p14:nvContentPartPr>
                <p14:xfrm>
                  <a:off x="1546189" y="5609165"/>
                  <a:ext cx="12240" cy="28080"/>
                </p14:xfrm>
              </p:contentPart>
            </mc:Choice>
            <mc:Fallback xmlns="">
              <p:pic>
                <p:nvPicPr>
                  <p:cNvPr id="71" name="Käsinkirjoitus 70">
                    <a:extLst>
                      <a:ext uri="{FF2B5EF4-FFF2-40B4-BE49-F238E27FC236}">
                        <a16:creationId xmlns:a16="http://schemas.microsoft.com/office/drawing/2014/main" id="{8133AAD3-0B46-C494-3BAC-160C8B23A3E9}"/>
                      </a:ext>
                    </a:extLst>
                  </p:cNvPr>
                  <p:cNvPicPr/>
                  <p:nvPr/>
                </p:nvPicPr>
                <p:blipFill>
                  <a:blip r:embed="rId37"/>
                  <a:stretch>
                    <a:fillRect/>
                  </a:stretch>
                </p:blipFill>
                <p:spPr>
                  <a:xfrm>
                    <a:off x="1541738" y="5604900"/>
                    <a:ext cx="21142" cy="3661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2" name="Käsinkirjoitus 71">
                    <a:extLst>
                      <a:ext uri="{FF2B5EF4-FFF2-40B4-BE49-F238E27FC236}">
                        <a16:creationId xmlns:a16="http://schemas.microsoft.com/office/drawing/2014/main" id="{3223CEB2-F18C-72E4-452B-D1F032537C2C}"/>
                      </a:ext>
                    </a:extLst>
                  </p14:cNvPr>
                  <p14:cNvContentPartPr/>
                  <p14:nvPr/>
                </p14:nvContentPartPr>
                <p14:xfrm>
                  <a:off x="1545469" y="5620685"/>
                  <a:ext cx="10800" cy="5760"/>
                </p14:xfrm>
              </p:contentPart>
            </mc:Choice>
            <mc:Fallback xmlns="">
              <p:pic>
                <p:nvPicPr>
                  <p:cNvPr id="72" name="Käsinkirjoitus 71">
                    <a:extLst>
                      <a:ext uri="{FF2B5EF4-FFF2-40B4-BE49-F238E27FC236}">
                        <a16:creationId xmlns:a16="http://schemas.microsoft.com/office/drawing/2014/main" id="{3223CEB2-F18C-72E4-452B-D1F032537C2C}"/>
                      </a:ext>
                    </a:extLst>
                  </p:cNvPr>
                  <p:cNvPicPr/>
                  <p:nvPr/>
                </p:nvPicPr>
                <p:blipFill>
                  <a:blip r:embed="rId39"/>
                  <a:stretch>
                    <a:fillRect/>
                  </a:stretch>
                </p:blipFill>
                <p:spPr>
                  <a:xfrm>
                    <a:off x="1541000" y="5616365"/>
                    <a:ext cx="19738"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Käsinkirjoitus 72">
                    <a:extLst>
                      <a:ext uri="{FF2B5EF4-FFF2-40B4-BE49-F238E27FC236}">
                        <a16:creationId xmlns:a16="http://schemas.microsoft.com/office/drawing/2014/main" id="{14D2CECC-48FE-EDF8-A2FE-62DDB1988922}"/>
                      </a:ext>
                    </a:extLst>
                  </p14:cNvPr>
                  <p14:cNvContentPartPr/>
                  <p14:nvPr/>
                </p14:nvContentPartPr>
                <p14:xfrm>
                  <a:off x="1548709" y="5604125"/>
                  <a:ext cx="20160" cy="1800"/>
                </p14:xfrm>
              </p:contentPart>
            </mc:Choice>
            <mc:Fallback xmlns="">
              <p:pic>
                <p:nvPicPr>
                  <p:cNvPr id="73" name="Käsinkirjoitus 72">
                    <a:extLst>
                      <a:ext uri="{FF2B5EF4-FFF2-40B4-BE49-F238E27FC236}">
                        <a16:creationId xmlns:a16="http://schemas.microsoft.com/office/drawing/2014/main" id="{14D2CECC-48FE-EDF8-A2FE-62DDB1988922}"/>
                      </a:ext>
                    </a:extLst>
                  </p:cNvPr>
                  <p:cNvPicPr/>
                  <p:nvPr/>
                </p:nvPicPr>
                <p:blipFill>
                  <a:blip r:embed="rId41"/>
                  <a:stretch>
                    <a:fillRect/>
                  </a:stretch>
                </p:blipFill>
                <p:spPr>
                  <a:xfrm>
                    <a:off x="1544310" y="5598725"/>
                    <a:ext cx="28957"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Käsinkirjoitus 73">
                    <a:extLst>
                      <a:ext uri="{FF2B5EF4-FFF2-40B4-BE49-F238E27FC236}">
                        <a16:creationId xmlns:a16="http://schemas.microsoft.com/office/drawing/2014/main" id="{03CCBC11-35E2-68B8-3726-FD3E10819F9A}"/>
                      </a:ext>
                    </a:extLst>
                  </p14:cNvPr>
                  <p14:cNvContentPartPr/>
                  <p14:nvPr/>
                </p14:nvContentPartPr>
                <p14:xfrm>
                  <a:off x="1576069" y="5604845"/>
                  <a:ext cx="36360" cy="38520"/>
                </p14:xfrm>
              </p:contentPart>
            </mc:Choice>
            <mc:Fallback xmlns="">
              <p:pic>
                <p:nvPicPr>
                  <p:cNvPr id="74" name="Käsinkirjoitus 73">
                    <a:extLst>
                      <a:ext uri="{FF2B5EF4-FFF2-40B4-BE49-F238E27FC236}">
                        <a16:creationId xmlns:a16="http://schemas.microsoft.com/office/drawing/2014/main" id="{03CCBC11-35E2-68B8-3726-FD3E10819F9A}"/>
                      </a:ext>
                    </a:extLst>
                  </p:cNvPr>
                  <p:cNvPicPr/>
                  <p:nvPr/>
                </p:nvPicPr>
                <p:blipFill>
                  <a:blip r:embed="rId43"/>
                  <a:stretch>
                    <a:fillRect/>
                  </a:stretch>
                </p:blipFill>
                <p:spPr>
                  <a:xfrm>
                    <a:off x="1571749" y="5600525"/>
                    <a:ext cx="45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5" name="Käsinkirjoitus 74">
                    <a:extLst>
                      <a:ext uri="{FF2B5EF4-FFF2-40B4-BE49-F238E27FC236}">
                        <a16:creationId xmlns:a16="http://schemas.microsoft.com/office/drawing/2014/main" id="{99719F9A-586A-5841-8BB2-50F9BB601C53}"/>
                      </a:ext>
                    </a:extLst>
                  </p14:cNvPr>
                  <p14:cNvContentPartPr/>
                  <p14:nvPr/>
                </p14:nvContentPartPr>
                <p14:xfrm>
                  <a:off x="1579669" y="5619245"/>
                  <a:ext cx="25200" cy="3960"/>
                </p14:xfrm>
              </p:contentPart>
            </mc:Choice>
            <mc:Fallback xmlns="">
              <p:pic>
                <p:nvPicPr>
                  <p:cNvPr id="75" name="Käsinkirjoitus 74">
                    <a:extLst>
                      <a:ext uri="{FF2B5EF4-FFF2-40B4-BE49-F238E27FC236}">
                        <a16:creationId xmlns:a16="http://schemas.microsoft.com/office/drawing/2014/main" id="{99719F9A-586A-5841-8BB2-50F9BB601C53}"/>
                      </a:ext>
                    </a:extLst>
                  </p:cNvPr>
                  <p:cNvPicPr/>
                  <p:nvPr/>
                </p:nvPicPr>
                <p:blipFill>
                  <a:blip r:embed="rId45"/>
                  <a:stretch>
                    <a:fillRect/>
                  </a:stretch>
                </p:blipFill>
                <p:spPr>
                  <a:xfrm>
                    <a:off x="1575349" y="5614925"/>
                    <a:ext cx="33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6" name="Käsinkirjoitus 75">
                    <a:extLst>
                      <a:ext uri="{FF2B5EF4-FFF2-40B4-BE49-F238E27FC236}">
                        <a16:creationId xmlns:a16="http://schemas.microsoft.com/office/drawing/2014/main" id="{1095178E-52A2-5C5B-8384-30AC1E76E432}"/>
                      </a:ext>
                    </a:extLst>
                  </p14:cNvPr>
                  <p14:cNvContentPartPr/>
                  <p14:nvPr/>
                </p14:nvContentPartPr>
                <p14:xfrm>
                  <a:off x="1610269" y="5605925"/>
                  <a:ext cx="35280" cy="37080"/>
                </p14:xfrm>
              </p:contentPart>
            </mc:Choice>
            <mc:Fallback xmlns="">
              <p:pic>
                <p:nvPicPr>
                  <p:cNvPr id="76" name="Käsinkirjoitus 75">
                    <a:extLst>
                      <a:ext uri="{FF2B5EF4-FFF2-40B4-BE49-F238E27FC236}">
                        <a16:creationId xmlns:a16="http://schemas.microsoft.com/office/drawing/2014/main" id="{1095178E-52A2-5C5B-8384-30AC1E76E432}"/>
                      </a:ext>
                    </a:extLst>
                  </p:cNvPr>
                  <p:cNvPicPr/>
                  <p:nvPr/>
                </p:nvPicPr>
                <p:blipFill>
                  <a:blip r:embed="rId47"/>
                  <a:stretch>
                    <a:fillRect/>
                  </a:stretch>
                </p:blipFill>
                <p:spPr>
                  <a:xfrm>
                    <a:off x="1605949" y="5601647"/>
                    <a:ext cx="43920" cy="4563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2" name="Käsinkirjoitus 91">
                    <a:extLst>
                      <a:ext uri="{FF2B5EF4-FFF2-40B4-BE49-F238E27FC236}">
                        <a16:creationId xmlns:a16="http://schemas.microsoft.com/office/drawing/2014/main" id="{7D7C78DB-EC19-FBEA-0E61-242939C65CA5}"/>
                      </a:ext>
                    </a:extLst>
                  </p14:cNvPr>
                  <p14:cNvContentPartPr/>
                  <p14:nvPr/>
                </p14:nvContentPartPr>
                <p14:xfrm>
                  <a:off x="1664140" y="5598066"/>
                  <a:ext cx="28800" cy="44640"/>
                </p14:xfrm>
              </p:contentPart>
            </mc:Choice>
            <mc:Fallback xmlns="">
              <p:pic>
                <p:nvPicPr>
                  <p:cNvPr id="92" name="Käsinkirjoitus 91">
                    <a:extLst>
                      <a:ext uri="{FF2B5EF4-FFF2-40B4-BE49-F238E27FC236}">
                        <a16:creationId xmlns:a16="http://schemas.microsoft.com/office/drawing/2014/main" id="{7D7C78DB-EC19-FBEA-0E61-242939C65CA5}"/>
                      </a:ext>
                    </a:extLst>
                  </p:cNvPr>
                  <p:cNvPicPr/>
                  <p:nvPr/>
                </p:nvPicPr>
                <p:blipFill>
                  <a:blip r:embed="rId49"/>
                  <a:stretch>
                    <a:fillRect/>
                  </a:stretch>
                </p:blipFill>
                <p:spPr>
                  <a:xfrm>
                    <a:off x="1659820" y="5593781"/>
                    <a:ext cx="37440" cy="53211"/>
                  </a:xfrm>
                  <a:prstGeom prst="rect">
                    <a:avLst/>
                  </a:prstGeom>
                </p:spPr>
              </p:pic>
            </mc:Fallback>
          </mc:AlternateContent>
        </p:grpSp>
      </p:grpSp>
    </p:spTree>
    <p:extLst>
      <p:ext uri="{BB962C8B-B14F-4D97-AF65-F5344CB8AC3E}">
        <p14:creationId xmlns:p14="http://schemas.microsoft.com/office/powerpoint/2010/main" val="3056365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3FE7-6740-8699-2878-D1D64485AFDF}"/>
              </a:ext>
            </a:extLst>
          </p:cNvPr>
          <p:cNvSpPr>
            <a:spLocks noGrp="1"/>
          </p:cNvSpPr>
          <p:nvPr>
            <p:ph type="title"/>
          </p:nvPr>
        </p:nvSpPr>
        <p:spPr/>
        <p:txBody>
          <a:bodyPr vert="horz"/>
          <a:lstStyle/>
          <a:p>
            <a:r>
              <a:rPr lang="fi-FI">
                <a:solidFill>
                  <a:srgbClr val="17406D"/>
                </a:solidFill>
              </a:rPr>
              <a:t>Yhteiset pelisäännöt  </a:t>
            </a:r>
          </a:p>
        </p:txBody>
      </p:sp>
      <p:sp>
        <p:nvSpPr>
          <p:cNvPr id="9" name="Rectangle: Rounded Corners 8">
            <a:extLst>
              <a:ext uri="{FF2B5EF4-FFF2-40B4-BE49-F238E27FC236}">
                <a16:creationId xmlns:a16="http://schemas.microsoft.com/office/drawing/2014/main" id="{8CAAE585-05A4-AEC7-572F-B6AC8DE26FA2}"/>
              </a:ext>
            </a:extLst>
          </p:cNvPr>
          <p:cNvSpPr/>
          <p:nvPr/>
        </p:nvSpPr>
        <p:spPr>
          <a:xfrm>
            <a:off x="685800" y="1834977"/>
            <a:ext cx="4646141" cy="4200339"/>
          </a:xfrm>
          <a:prstGeom prst="roundRect">
            <a:avLst/>
          </a:prstGeom>
          <a:solidFill>
            <a:srgbClr val="17406D"/>
          </a:solidFill>
          <a:ln/>
        </p:spPr>
        <p:style>
          <a:lnRef idx="0">
            <a:schemeClr val="accent4"/>
          </a:lnRef>
          <a:fillRef idx="3">
            <a:schemeClr val="accent4"/>
          </a:fillRef>
          <a:effectRef idx="3">
            <a:schemeClr val="accent4"/>
          </a:effectRef>
          <a:fontRef idx="minor">
            <a:schemeClr val="lt1"/>
          </a:fontRef>
        </p:style>
        <p:txBody>
          <a:bodyPr rtlCol="0" anchor="ctr"/>
          <a:lstStyle/>
          <a:p>
            <a:pPr marL="285750" indent="-285750">
              <a:lnSpc>
                <a:spcPct val="120000"/>
              </a:lnSpc>
              <a:spcBef>
                <a:spcPts val="800"/>
              </a:spcBef>
              <a:buFont typeface="Arial" panose="020B0604020202020204" pitchFamily="34" charset="0"/>
              <a:buChar char="•"/>
            </a:pPr>
            <a:r>
              <a:rPr lang="fi-FI" sz="1600"/>
              <a:t>Keskitymme työskentelyssä käsiteltäviin aiheisiin ja kysymyksiin.</a:t>
            </a:r>
          </a:p>
          <a:p>
            <a:pPr marL="285750" indent="-285750">
              <a:lnSpc>
                <a:spcPct val="120000"/>
              </a:lnSpc>
              <a:spcBef>
                <a:spcPts val="800"/>
              </a:spcBef>
              <a:buFont typeface="Arial" panose="020B0604020202020204" pitchFamily="34" charset="0"/>
              <a:buChar char="•"/>
            </a:pPr>
            <a:r>
              <a:rPr lang="fi-FI" sz="1600"/>
              <a:t>Muihin aiheisiin liittyvät ideat ja kysymykset otetaan talteen ja saatetaan oikean tahon pöydälle tai selvitettäviksi. </a:t>
            </a:r>
          </a:p>
          <a:p>
            <a:pPr marL="285750" indent="-285750">
              <a:lnSpc>
                <a:spcPct val="120000"/>
              </a:lnSpc>
              <a:spcBef>
                <a:spcPts val="800"/>
              </a:spcBef>
              <a:buFont typeface="Arial" panose="020B0604020202020204" pitchFamily="34" charset="0"/>
              <a:buChar char="•"/>
            </a:pPr>
            <a:r>
              <a:rPr lang="fi-FI" sz="1600"/>
              <a:t>Hoidetaan mahdolliset puhelut, sähköpostit ja kiireelliset muut työt kokoustilan ulkopuolella, esim. tauoilla.</a:t>
            </a:r>
          </a:p>
        </p:txBody>
      </p:sp>
      <p:sp>
        <p:nvSpPr>
          <p:cNvPr id="10" name="Rectangle: Rounded Corners 9">
            <a:extLst>
              <a:ext uri="{FF2B5EF4-FFF2-40B4-BE49-F238E27FC236}">
                <a16:creationId xmlns:a16="http://schemas.microsoft.com/office/drawing/2014/main" id="{001E05B1-0D8C-1122-B86E-944008FC8EF7}"/>
              </a:ext>
            </a:extLst>
          </p:cNvPr>
          <p:cNvSpPr/>
          <p:nvPr/>
        </p:nvSpPr>
        <p:spPr>
          <a:xfrm>
            <a:off x="6231925" y="1834978"/>
            <a:ext cx="4646141" cy="4200338"/>
          </a:xfrm>
          <a:prstGeom prst="roundRect">
            <a:avLst/>
          </a:prstGeom>
          <a:solidFill>
            <a:srgbClr val="17406D"/>
          </a:solidFill>
          <a:ln/>
        </p:spPr>
        <p:style>
          <a:lnRef idx="0">
            <a:schemeClr val="accent4"/>
          </a:lnRef>
          <a:fillRef idx="3">
            <a:schemeClr val="accent4"/>
          </a:fillRef>
          <a:effectRef idx="3">
            <a:schemeClr val="accent4"/>
          </a:effectRef>
          <a:fontRef idx="minor">
            <a:schemeClr val="lt1"/>
          </a:fontRef>
        </p:style>
        <p:txBody>
          <a:bodyPr rtlCol="0" anchor="ctr"/>
          <a:lstStyle/>
          <a:p>
            <a:pPr marL="285750" indent="-285750">
              <a:lnSpc>
                <a:spcPct val="120000"/>
              </a:lnSpc>
              <a:spcBef>
                <a:spcPts val="800"/>
              </a:spcBef>
              <a:buFont typeface="Arial" panose="020B0604020202020204" pitchFamily="34" charset="0"/>
              <a:buChar char="•"/>
            </a:pPr>
            <a:r>
              <a:rPr lang="fi-FI" sz="1600"/>
              <a:t>Olemme kaikki samanarvoisia.</a:t>
            </a:r>
          </a:p>
          <a:p>
            <a:pPr marL="285750" indent="-285750">
              <a:lnSpc>
                <a:spcPct val="120000"/>
              </a:lnSpc>
              <a:spcBef>
                <a:spcPts val="800"/>
              </a:spcBef>
              <a:buFont typeface="Arial" panose="020B0604020202020204" pitchFamily="34" charset="0"/>
              <a:buChar char="•"/>
            </a:pPr>
            <a:r>
              <a:rPr lang="fi-FI" sz="1600"/>
              <a:t>Näkemyksemme ja mielipiteemme ovat arvokkaita.</a:t>
            </a:r>
          </a:p>
          <a:p>
            <a:pPr marL="285750" indent="-285750">
              <a:lnSpc>
                <a:spcPct val="120000"/>
              </a:lnSpc>
              <a:spcBef>
                <a:spcPts val="800"/>
              </a:spcBef>
              <a:buFont typeface="Arial" panose="020B0604020202020204" pitchFamily="34" charset="0"/>
              <a:buChar char="•"/>
            </a:pPr>
            <a:r>
              <a:rPr lang="fi-FI" sz="1600"/>
              <a:t>Ei ole tyhmiä kysymyksiä.</a:t>
            </a:r>
          </a:p>
          <a:p>
            <a:pPr marL="285750" indent="-285750">
              <a:lnSpc>
                <a:spcPct val="120000"/>
              </a:lnSpc>
              <a:spcBef>
                <a:spcPts val="800"/>
              </a:spcBef>
              <a:buFont typeface="Arial" panose="020B0604020202020204" pitchFamily="34" charset="0"/>
              <a:buChar char="•"/>
            </a:pPr>
            <a:r>
              <a:rPr lang="fi-FI" sz="1600"/>
              <a:t>Kuuntelemme toisiamme ja arvostamme toistemme eriäviäkin mielipiteitä.</a:t>
            </a:r>
          </a:p>
          <a:p>
            <a:pPr marL="285750" indent="-285750">
              <a:lnSpc>
                <a:spcPct val="120000"/>
              </a:lnSpc>
              <a:spcBef>
                <a:spcPts val="800"/>
              </a:spcBef>
              <a:buFont typeface="Arial" panose="020B0604020202020204" pitchFamily="34" charset="0"/>
              <a:buChar char="•"/>
            </a:pPr>
            <a:r>
              <a:rPr lang="fi-FI" sz="1600"/>
              <a:t>Pidetään yhdessä huolta hyvästä hengestä.</a:t>
            </a:r>
          </a:p>
        </p:txBody>
      </p:sp>
      <p:sp>
        <p:nvSpPr>
          <p:cNvPr id="11" name="TextBox 10">
            <a:extLst>
              <a:ext uri="{FF2B5EF4-FFF2-40B4-BE49-F238E27FC236}">
                <a16:creationId xmlns:a16="http://schemas.microsoft.com/office/drawing/2014/main" id="{E85BB63A-2BE5-229E-1594-5673194A621A}"/>
              </a:ext>
            </a:extLst>
          </p:cNvPr>
          <p:cNvSpPr txBox="1"/>
          <p:nvPr/>
        </p:nvSpPr>
        <p:spPr>
          <a:xfrm>
            <a:off x="2456933" y="2108630"/>
            <a:ext cx="1668163" cy="369332"/>
          </a:xfrm>
          <a:prstGeom prst="rect">
            <a:avLst/>
          </a:prstGeom>
          <a:noFill/>
        </p:spPr>
        <p:txBody>
          <a:bodyPr wrap="square" rtlCol="0">
            <a:spAutoFit/>
          </a:bodyPr>
          <a:lstStyle/>
          <a:p>
            <a:r>
              <a:rPr lang="fi-FI" b="1">
                <a:solidFill>
                  <a:schemeClr val="bg1"/>
                </a:solidFill>
              </a:rPr>
              <a:t>FOKUS</a:t>
            </a:r>
          </a:p>
        </p:txBody>
      </p:sp>
      <p:sp>
        <p:nvSpPr>
          <p:cNvPr id="12" name="TextBox 11">
            <a:extLst>
              <a:ext uri="{FF2B5EF4-FFF2-40B4-BE49-F238E27FC236}">
                <a16:creationId xmlns:a16="http://schemas.microsoft.com/office/drawing/2014/main" id="{83DE2505-4CD1-8AE3-6836-4E4A1AB9CCA4}"/>
              </a:ext>
            </a:extLst>
          </p:cNvPr>
          <p:cNvSpPr txBox="1"/>
          <p:nvPr/>
        </p:nvSpPr>
        <p:spPr>
          <a:xfrm>
            <a:off x="7498839" y="2108630"/>
            <a:ext cx="2296298" cy="369332"/>
          </a:xfrm>
          <a:prstGeom prst="rect">
            <a:avLst/>
          </a:prstGeom>
          <a:noFill/>
        </p:spPr>
        <p:txBody>
          <a:bodyPr wrap="square" rtlCol="0">
            <a:spAutoFit/>
          </a:bodyPr>
          <a:lstStyle/>
          <a:p>
            <a:r>
              <a:rPr lang="fi-FI" b="1">
                <a:solidFill>
                  <a:schemeClr val="bg1"/>
                </a:solidFill>
              </a:rPr>
              <a:t>TILAA KAIKILLE</a:t>
            </a:r>
          </a:p>
        </p:txBody>
      </p:sp>
      <p:sp>
        <p:nvSpPr>
          <p:cNvPr id="3" name="TextBox 2">
            <a:extLst>
              <a:ext uri="{FF2B5EF4-FFF2-40B4-BE49-F238E27FC236}">
                <a16:creationId xmlns:a16="http://schemas.microsoft.com/office/drawing/2014/main" id="{09CC6DED-5A60-4F70-0730-D5C8F5A916A3}"/>
              </a:ext>
            </a:extLst>
          </p:cNvPr>
          <p:cNvSpPr txBox="1"/>
          <p:nvPr/>
        </p:nvSpPr>
        <p:spPr>
          <a:xfrm>
            <a:off x="466462" y="609492"/>
            <a:ext cx="3467081" cy="246221"/>
          </a:xfrm>
          <a:prstGeom prst="rect">
            <a:avLst/>
          </a:prstGeom>
          <a:noFill/>
        </p:spPr>
        <p:txBody>
          <a:bodyPr wrap="none" lIns="90000" tIns="0" rIns="9000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7406D"/>
                </a:solidFill>
                <a:effectLst/>
                <a:uLnTx/>
                <a:uFillTx/>
                <a:latin typeface="Arial" panose="020B0604020202020204"/>
                <a:ea typeface="Inter" panose="02000503000000020004" pitchFamily="2" charset="0"/>
                <a:cs typeface="Times New Roman" panose="02020603050405020304" pitchFamily="18" charset="0"/>
              </a:rPr>
              <a:t>Taustamateriaali tiimipalavereihin</a:t>
            </a:r>
          </a:p>
        </p:txBody>
      </p:sp>
      <p:pic>
        <p:nvPicPr>
          <p:cNvPr id="4" name="Graphic 3" descr="Document with solid fill">
            <a:extLst>
              <a:ext uri="{FF2B5EF4-FFF2-40B4-BE49-F238E27FC236}">
                <a16:creationId xmlns:a16="http://schemas.microsoft.com/office/drawing/2014/main" id="{F0B2349C-811C-4FE1-E4B2-C30A2FD60D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5350" y="275882"/>
            <a:ext cx="667219" cy="667219"/>
          </a:xfrm>
          <a:prstGeom prst="rect">
            <a:avLst/>
          </a:prstGeom>
        </p:spPr>
      </p:pic>
      <p:sp>
        <p:nvSpPr>
          <p:cNvPr id="7" name="Suorakulmio 6">
            <a:extLst>
              <a:ext uri="{FF2B5EF4-FFF2-40B4-BE49-F238E27FC236}">
                <a16:creationId xmlns:a16="http://schemas.microsoft.com/office/drawing/2014/main" id="{7D5C8BFB-6C4E-5BAC-EB7B-DA478E14C30B}"/>
              </a:ext>
            </a:extLst>
          </p:cNvPr>
          <p:cNvSpPr/>
          <p:nvPr/>
        </p:nvSpPr>
        <p:spPr>
          <a:xfrm>
            <a:off x="109728" y="6179605"/>
            <a:ext cx="2249424" cy="596992"/>
          </a:xfrm>
          <a:prstGeom prst="rect">
            <a:avLst/>
          </a:prstGeom>
          <a:solidFill>
            <a:srgbClr val="E1ED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63767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3FE7-6740-8699-2878-D1D64485AFDF}"/>
              </a:ext>
            </a:extLst>
          </p:cNvPr>
          <p:cNvSpPr>
            <a:spLocks noGrp="1"/>
          </p:cNvSpPr>
          <p:nvPr>
            <p:ph type="title"/>
          </p:nvPr>
        </p:nvSpPr>
        <p:spPr/>
        <p:txBody>
          <a:bodyPr vert="horz"/>
          <a:lstStyle/>
          <a:p>
            <a:r>
              <a:rPr lang="fi-FI">
                <a:solidFill>
                  <a:srgbClr val="17406D"/>
                </a:solidFill>
              </a:rPr>
              <a:t>Vaikutuksen kehät</a:t>
            </a:r>
          </a:p>
        </p:txBody>
      </p:sp>
      <p:sp>
        <p:nvSpPr>
          <p:cNvPr id="4" name="Oval 3">
            <a:extLst>
              <a:ext uri="{FF2B5EF4-FFF2-40B4-BE49-F238E27FC236}">
                <a16:creationId xmlns:a16="http://schemas.microsoft.com/office/drawing/2014/main" id="{085A5635-8738-8E44-540F-204A52FF1B1D}"/>
              </a:ext>
            </a:extLst>
          </p:cNvPr>
          <p:cNvSpPr/>
          <p:nvPr/>
        </p:nvSpPr>
        <p:spPr>
          <a:xfrm>
            <a:off x="4585663" y="1688499"/>
            <a:ext cx="4395216" cy="4112187"/>
          </a:xfrm>
          <a:prstGeom prst="ellipse">
            <a:avLst/>
          </a:prstGeom>
          <a:solidFill>
            <a:srgbClr val="17406D"/>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3A016CE2-671A-20D5-0B00-9E38D79764B3}"/>
              </a:ext>
            </a:extLst>
          </p:cNvPr>
          <p:cNvSpPr/>
          <p:nvPr/>
        </p:nvSpPr>
        <p:spPr>
          <a:xfrm>
            <a:off x="5202227" y="2242008"/>
            <a:ext cx="3161211" cy="3009682"/>
          </a:xfrm>
          <a:prstGeom prst="ellipse">
            <a:avLst/>
          </a:prstGeom>
          <a:solidFill>
            <a:srgbClr val="17406D"/>
          </a:solidFill>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i-FI" dirty="0">
                <a:solidFill>
                  <a:srgbClr val="FFFFFF"/>
                </a:solidFill>
                <a:latin typeface="Arial" panose="020B0604020202020204"/>
                <a:cs typeface="Arial"/>
              </a:rPr>
              <a:t>m</a:t>
            </a: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F7585E39-5183-B286-809E-7897951291CE}"/>
              </a:ext>
            </a:extLst>
          </p:cNvPr>
          <p:cNvSpPr/>
          <p:nvPr/>
        </p:nvSpPr>
        <p:spPr>
          <a:xfrm>
            <a:off x="5892816" y="2843771"/>
            <a:ext cx="1801805" cy="1718201"/>
          </a:xfrm>
          <a:prstGeom prst="ellipse">
            <a:avLst/>
          </a:prstGeom>
          <a:solidFill>
            <a:srgbClr val="17406D"/>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Asiat, joista voimme päättää</a:t>
            </a:r>
          </a:p>
        </p:txBody>
      </p:sp>
      <p:cxnSp>
        <p:nvCxnSpPr>
          <p:cNvPr id="9" name="Straight Connector 8">
            <a:extLst>
              <a:ext uri="{FF2B5EF4-FFF2-40B4-BE49-F238E27FC236}">
                <a16:creationId xmlns:a16="http://schemas.microsoft.com/office/drawing/2014/main" id="{7FE53BD5-1E48-755F-09F2-6D116240E819}"/>
              </a:ext>
            </a:extLst>
          </p:cNvPr>
          <p:cNvCxnSpPr>
            <a:cxnSpLocks/>
            <a:endCxn id="12" idx="1"/>
          </p:cNvCxnSpPr>
          <p:nvPr/>
        </p:nvCxnSpPr>
        <p:spPr>
          <a:xfrm flipV="1">
            <a:off x="9017393" y="2232829"/>
            <a:ext cx="1374213" cy="740263"/>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95965C99-1B35-68FC-3D38-26EC2718D216}"/>
              </a:ext>
            </a:extLst>
          </p:cNvPr>
          <p:cNvCxnSpPr>
            <a:cxnSpLocks/>
          </p:cNvCxnSpPr>
          <p:nvPr/>
        </p:nvCxnSpPr>
        <p:spPr>
          <a:xfrm>
            <a:off x="8114189" y="4951211"/>
            <a:ext cx="985997" cy="740263"/>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F0C89E4C-603D-DC6C-9198-2B4DEDC51ECC}"/>
              </a:ext>
            </a:extLst>
          </p:cNvPr>
          <p:cNvSpPr txBox="1"/>
          <p:nvPr/>
        </p:nvSpPr>
        <p:spPr>
          <a:xfrm>
            <a:off x="9100187" y="5368308"/>
            <a:ext cx="2155164"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a:ea typeface="+mn-ea"/>
                <a:cs typeface="+mn-cs"/>
              </a:rPr>
              <a:t>Asiat, joista emme voi päättää ja joihin emme voi vaikuttaa</a:t>
            </a:r>
          </a:p>
        </p:txBody>
      </p:sp>
      <p:sp>
        <p:nvSpPr>
          <p:cNvPr id="12" name="TextBox 11">
            <a:extLst>
              <a:ext uri="{FF2B5EF4-FFF2-40B4-BE49-F238E27FC236}">
                <a16:creationId xmlns:a16="http://schemas.microsoft.com/office/drawing/2014/main" id="{D79EF9D2-0E3B-C2BF-EE48-DD3AA275E444}"/>
              </a:ext>
            </a:extLst>
          </p:cNvPr>
          <p:cNvSpPr txBox="1"/>
          <p:nvPr/>
        </p:nvSpPr>
        <p:spPr>
          <a:xfrm>
            <a:off x="9068834" y="1641843"/>
            <a:ext cx="2490758"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a:ea typeface="+mn-ea"/>
                <a:cs typeface="+mn-cs"/>
              </a:rPr>
              <a:t>Asiat, joista emme voi päättää mutta joihin voimme vaikuttaa</a:t>
            </a:r>
          </a:p>
        </p:txBody>
      </p:sp>
      <p:sp>
        <p:nvSpPr>
          <p:cNvPr id="3" name="TextBox 2">
            <a:extLst>
              <a:ext uri="{FF2B5EF4-FFF2-40B4-BE49-F238E27FC236}">
                <a16:creationId xmlns:a16="http://schemas.microsoft.com/office/drawing/2014/main" id="{B7B2F025-32B3-C14D-23EA-7A1A69B7F02C}"/>
              </a:ext>
            </a:extLst>
          </p:cNvPr>
          <p:cNvSpPr txBox="1"/>
          <p:nvPr/>
        </p:nvSpPr>
        <p:spPr>
          <a:xfrm>
            <a:off x="466462" y="609492"/>
            <a:ext cx="3467081" cy="246221"/>
          </a:xfrm>
          <a:prstGeom prst="rect">
            <a:avLst/>
          </a:prstGeom>
          <a:noFill/>
        </p:spPr>
        <p:txBody>
          <a:bodyPr wrap="none" lIns="90000" tIns="0" rIns="9000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7406D"/>
                </a:solidFill>
                <a:effectLst/>
                <a:uLnTx/>
                <a:uFillTx/>
                <a:latin typeface="Arial" panose="020B0604020202020204"/>
                <a:ea typeface="Inter" panose="02000503000000020004" pitchFamily="2" charset="0"/>
                <a:cs typeface="Times New Roman" panose="02020603050405020304" pitchFamily="18" charset="0"/>
              </a:rPr>
              <a:t>Taustamateriaali tiimipalavereihin</a:t>
            </a:r>
          </a:p>
        </p:txBody>
      </p:sp>
      <p:sp>
        <p:nvSpPr>
          <p:cNvPr id="6" name="Rectangle 5">
            <a:extLst>
              <a:ext uri="{FF2B5EF4-FFF2-40B4-BE49-F238E27FC236}">
                <a16:creationId xmlns:a16="http://schemas.microsoft.com/office/drawing/2014/main" id="{791E349A-420C-E462-CEDB-8344DD5F541B}"/>
              </a:ext>
            </a:extLst>
          </p:cNvPr>
          <p:cNvSpPr/>
          <p:nvPr/>
        </p:nvSpPr>
        <p:spPr>
          <a:xfrm>
            <a:off x="521562" y="1809274"/>
            <a:ext cx="3675180" cy="3870635"/>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lIns="108000" tIns="46800" rIns="108000" bIns="46800" rtlCol="0" anchor="ctr"/>
          <a:lstStyle/>
          <a:p>
            <a:r>
              <a:rPr lang="fi-FI" sz="1400" dirty="0">
                <a:solidFill>
                  <a:schemeClr val="tx1"/>
                </a:solidFill>
              </a:rPr>
              <a:t>Vaikutuksen kehä auttaa hahmottamaan ajatustoimintaa ja suuntaamaan keskustelua oleellisiin asioihin.</a:t>
            </a:r>
          </a:p>
          <a:p>
            <a:endParaRPr lang="fi-FI" sz="1400" dirty="0">
              <a:solidFill>
                <a:schemeClr val="tx1"/>
              </a:solidFill>
            </a:endParaRPr>
          </a:p>
          <a:p>
            <a:pPr marL="285750" indent="-285750">
              <a:buFont typeface="Arial" panose="020B0604020202020204" pitchFamily="34" charset="0"/>
              <a:buChar char="•"/>
            </a:pPr>
            <a:r>
              <a:rPr lang="fi-FI" sz="1400" dirty="0">
                <a:solidFill>
                  <a:schemeClr val="tx1"/>
                </a:solidFill>
              </a:rPr>
              <a:t>Sisin kehä: asiat, joista voimme päättää</a:t>
            </a:r>
          </a:p>
          <a:p>
            <a:pPr marL="285750" indent="-285750">
              <a:buFont typeface="Arial" panose="020B0604020202020204" pitchFamily="34" charset="0"/>
              <a:buChar char="•"/>
            </a:pPr>
            <a:r>
              <a:rPr lang="fi-FI" sz="1400" dirty="0">
                <a:solidFill>
                  <a:schemeClr val="tx1"/>
                </a:solidFill>
              </a:rPr>
              <a:t>Keskimmäinen kehä: asiat, joista emme voi päättää mutta joihin voimme vaikuttaa</a:t>
            </a:r>
          </a:p>
          <a:p>
            <a:pPr marL="285750" indent="-285750">
              <a:buFont typeface="Arial" panose="020B0604020202020204" pitchFamily="34" charset="0"/>
              <a:buChar char="•"/>
            </a:pPr>
            <a:r>
              <a:rPr lang="fi-FI" sz="1400" dirty="0">
                <a:solidFill>
                  <a:schemeClr val="tx1"/>
                </a:solidFill>
              </a:rPr>
              <a:t>Uloin kehä: asiat, joista emme voi päättää ja joihin emme voi vaikuttaa</a:t>
            </a:r>
          </a:p>
          <a:p>
            <a:pPr marL="285750" indent="-285750">
              <a:buFont typeface="Arial" panose="020B0604020202020204" pitchFamily="34" charset="0"/>
              <a:buChar char="•"/>
            </a:pPr>
            <a:endParaRPr lang="fi-FI" sz="1400" dirty="0">
              <a:solidFill>
                <a:schemeClr val="tx1"/>
              </a:solidFill>
            </a:endParaRPr>
          </a:p>
          <a:p>
            <a:r>
              <a:rPr lang="fi-FI" sz="1400" dirty="0">
                <a:solidFill>
                  <a:schemeClr val="tx1"/>
                </a:solidFill>
              </a:rPr>
              <a:t>Keskustelua voi navigoida vaikutusten kehän avulla: keskitytään asioihin, joista voimme päättää. </a:t>
            </a:r>
          </a:p>
          <a:p>
            <a:r>
              <a:rPr lang="fi-FI" sz="1400" dirty="0">
                <a:solidFill>
                  <a:schemeClr val="tx1"/>
                </a:solidFill>
              </a:rPr>
              <a:t>Asiat, joista emme voi päättää mutta joihin voimme vaikuttaa voidaan viestiä eteenpäin taholle, joka voi asiaan vaikuttaa. </a:t>
            </a:r>
          </a:p>
        </p:txBody>
      </p:sp>
      <p:pic>
        <p:nvPicPr>
          <p:cNvPr id="15" name="Graphic 14" descr="Document with solid fill">
            <a:extLst>
              <a:ext uri="{FF2B5EF4-FFF2-40B4-BE49-F238E27FC236}">
                <a16:creationId xmlns:a16="http://schemas.microsoft.com/office/drawing/2014/main" id="{9DB2B359-965F-7705-7B8A-4510DE6D93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5350" y="275882"/>
            <a:ext cx="667219" cy="667219"/>
          </a:xfrm>
          <a:prstGeom prst="rect">
            <a:avLst/>
          </a:prstGeom>
        </p:spPr>
      </p:pic>
      <p:sp>
        <p:nvSpPr>
          <p:cNvPr id="14" name="Suorakulmio 13">
            <a:extLst>
              <a:ext uri="{FF2B5EF4-FFF2-40B4-BE49-F238E27FC236}">
                <a16:creationId xmlns:a16="http://schemas.microsoft.com/office/drawing/2014/main" id="{52D1B30A-E574-FDF2-B459-A4FAE5CEA3FD}"/>
              </a:ext>
            </a:extLst>
          </p:cNvPr>
          <p:cNvSpPr/>
          <p:nvPr/>
        </p:nvSpPr>
        <p:spPr>
          <a:xfrm>
            <a:off x="109728" y="6085143"/>
            <a:ext cx="2249424" cy="691454"/>
          </a:xfrm>
          <a:prstGeom prst="rect">
            <a:avLst/>
          </a:prstGeom>
          <a:solidFill>
            <a:srgbClr val="E1ED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5728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07857E8-A552-2E3B-A85A-73E8103F5AA8}"/>
              </a:ext>
            </a:extLst>
          </p:cNvPr>
          <p:cNvSpPr/>
          <p:nvPr/>
        </p:nvSpPr>
        <p:spPr>
          <a:xfrm>
            <a:off x="4034501" y="1351790"/>
            <a:ext cx="6462800" cy="5308787"/>
          </a:xfrm>
          <a:prstGeom prst="roundRect">
            <a:avLst/>
          </a:prstGeom>
          <a:solidFill>
            <a:schemeClr val="tx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9" name="Picture 28">
            <a:extLst>
              <a:ext uri="{FF2B5EF4-FFF2-40B4-BE49-F238E27FC236}">
                <a16:creationId xmlns:a16="http://schemas.microsoft.com/office/drawing/2014/main" id="{DBB852D5-12C1-82F9-7ECD-F3C68DEE527B}"/>
              </a:ext>
            </a:extLst>
          </p:cNvPr>
          <p:cNvPicPr>
            <a:picLocks noChangeAspect="1"/>
          </p:cNvPicPr>
          <p:nvPr/>
        </p:nvPicPr>
        <p:blipFill>
          <a:blip r:embed="rId3"/>
          <a:stretch>
            <a:fillRect/>
          </a:stretch>
        </p:blipFill>
        <p:spPr>
          <a:xfrm>
            <a:off x="8388038" y="4321551"/>
            <a:ext cx="1562365" cy="878830"/>
          </a:xfrm>
          <a:prstGeom prst="rect">
            <a:avLst/>
          </a:prstGeom>
          <a:ln>
            <a:solidFill>
              <a:srgbClr val="17406D"/>
            </a:solidFill>
          </a:ln>
        </p:spPr>
      </p:pic>
      <p:pic>
        <p:nvPicPr>
          <p:cNvPr id="19" name="Picture 18">
            <a:extLst>
              <a:ext uri="{FF2B5EF4-FFF2-40B4-BE49-F238E27FC236}">
                <a16:creationId xmlns:a16="http://schemas.microsoft.com/office/drawing/2014/main" id="{02EF9644-40C4-E746-4E56-80E040179CF6}"/>
              </a:ext>
            </a:extLst>
          </p:cNvPr>
          <p:cNvPicPr>
            <a:picLocks noChangeAspect="1"/>
          </p:cNvPicPr>
          <p:nvPr/>
        </p:nvPicPr>
        <p:blipFill>
          <a:blip r:embed="rId4"/>
          <a:stretch>
            <a:fillRect/>
          </a:stretch>
        </p:blipFill>
        <p:spPr>
          <a:xfrm>
            <a:off x="1744725" y="3214150"/>
            <a:ext cx="1562364" cy="878830"/>
          </a:xfrm>
          <a:prstGeom prst="rect">
            <a:avLst/>
          </a:prstGeom>
          <a:ln>
            <a:solidFill>
              <a:schemeClr val="bg2">
                <a:lumMod val="25000"/>
              </a:schemeClr>
            </a:solidFill>
          </a:ln>
        </p:spPr>
      </p:pic>
      <p:pic>
        <p:nvPicPr>
          <p:cNvPr id="20" name="Picture 19">
            <a:extLst>
              <a:ext uri="{FF2B5EF4-FFF2-40B4-BE49-F238E27FC236}">
                <a16:creationId xmlns:a16="http://schemas.microsoft.com/office/drawing/2014/main" id="{DEEA6252-3012-0569-E781-3088B09020B2}"/>
              </a:ext>
            </a:extLst>
          </p:cNvPr>
          <p:cNvPicPr>
            <a:picLocks noChangeAspect="1"/>
          </p:cNvPicPr>
          <p:nvPr/>
        </p:nvPicPr>
        <p:blipFill>
          <a:blip r:embed="rId5"/>
          <a:stretch>
            <a:fillRect/>
          </a:stretch>
        </p:blipFill>
        <p:spPr>
          <a:xfrm>
            <a:off x="1615962" y="3078833"/>
            <a:ext cx="1562364" cy="878830"/>
          </a:xfrm>
          <a:prstGeom prst="rect">
            <a:avLst/>
          </a:prstGeom>
          <a:ln>
            <a:solidFill>
              <a:schemeClr val="bg2">
                <a:lumMod val="25000"/>
              </a:schemeClr>
            </a:solidFill>
          </a:ln>
        </p:spPr>
      </p:pic>
      <p:pic>
        <p:nvPicPr>
          <p:cNvPr id="14" name="Picture 13">
            <a:extLst>
              <a:ext uri="{FF2B5EF4-FFF2-40B4-BE49-F238E27FC236}">
                <a16:creationId xmlns:a16="http://schemas.microsoft.com/office/drawing/2014/main" id="{6565DEA5-1DC8-8F20-4F4D-1217204CFBAD}"/>
              </a:ext>
            </a:extLst>
          </p:cNvPr>
          <p:cNvPicPr>
            <a:picLocks noChangeAspect="1"/>
          </p:cNvPicPr>
          <p:nvPr/>
        </p:nvPicPr>
        <p:blipFill>
          <a:blip r:embed="rId6"/>
          <a:stretch>
            <a:fillRect/>
          </a:stretch>
        </p:blipFill>
        <p:spPr>
          <a:xfrm>
            <a:off x="8521115" y="1697776"/>
            <a:ext cx="1562365" cy="878830"/>
          </a:xfrm>
          <a:prstGeom prst="rect">
            <a:avLst/>
          </a:prstGeom>
          <a:ln>
            <a:solidFill>
              <a:schemeClr val="tx2"/>
            </a:solidFill>
          </a:ln>
        </p:spPr>
      </p:pic>
      <p:sp>
        <p:nvSpPr>
          <p:cNvPr id="2" name="Title 1">
            <a:extLst>
              <a:ext uri="{FF2B5EF4-FFF2-40B4-BE49-F238E27FC236}">
                <a16:creationId xmlns:a16="http://schemas.microsoft.com/office/drawing/2014/main" id="{77ED3FE7-6740-8699-2878-D1D64485AFDF}"/>
              </a:ext>
            </a:extLst>
          </p:cNvPr>
          <p:cNvSpPr>
            <a:spLocks noGrp="1"/>
          </p:cNvSpPr>
          <p:nvPr>
            <p:ph type="title"/>
          </p:nvPr>
        </p:nvSpPr>
        <p:spPr>
          <a:xfrm>
            <a:off x="254922" y="486570"/>
            <a:ext cx="11289174" cy="868004"/>
          </a:xfrm>
        </p:spPr>
        <p:txBody>
          <a:bodyPr vert="horz"/>
          <a:lstStyle/>
          <a:p>
            <a:r>
              <a:rPr lang="fi-FI" dirty="0">
                <a:solidFill>
                  <a:srgbClr val="17406D"/>
                </a:solidFill>
                <a:latin typeface="Arial Black"/>
              </a:rPr>
              <a:t>Työkirjan suhde omavalvontasuunnitelmaan </a:t>
            </a:r>
          </a:p>
        </p:txBody>
      </p:sp>
      <p:pic>
        <p:nvPicPr>
          <p:cNvPr id="13" name="Picture 12">
            <a:extLst>
              <a:ext uri="{FF2B5EF4-FFF2-40B4-BE49-F238E27FC236}">
                <a16:creationId xmlns:a16="http://schemas.microsoft.com/office/drawing/2014/main" id="{CC1BAF4C-D3C0-7929-7568-DBE56BFC467B}"/>
              </a:ext>
            </a:extLst>
          </p:cNvPr>
          <p:cNvPicPr>
            <a:picLocks noChangeAspect="1"/>
          </p:cNvPicPr>
          <p:nvPr/>
        </p:nvPicPr>
        <p:blipFill>
          <a:blip r:embed="rId7"/>
          <a:stretch>
            <a:fillRect/>
          </a:stretch>
        </p:blipFill>
        <p:spPr>
          <a:xfrm>
            <a:off x="8025620" y="1586431"/>
            <a:ext cx="1562365" cy="878830"/>
          </a:xfrm>
          <a:prstGeom prst="rect">
            <a:avLst/>
          </a:prstGeom>
          <a:ln>
            <a:solidFill>
              <a:schemeClr val="tx2"/>
            </a:solidFill>
          </a:ln>
        </p:spPr>
      </p:pic>
      <p:pic>
        <p:nvPicPr>
          <p:cNvPr id="12" name="Picture 11">
            <a:extLst>
              <a:ext uri="{FF2B5EF4-FFF2-40B4-BE49-F238E27FC236}">
                <a16:creationId xmlns:a16="http://schemas.microsoft.com/office/drawing/2014/main" id="{A2F752AE-9028-0238-AAF2-E1D945990E0B}"/>
              </a:ext>
            </a:extLst>
          </p:cNvPr>
          <p:cNvPicPr>
            <a:picLocks noChangeAspect="1"/>
          </p:cNvPicPr>
          <p:nvPr/>
        </p:nvPicPr>
        <p:blipFill>
          <a:blip r:embed="rId8"/>
          <a:stretch>
            <a:fillRect/>
          </a:stretch>
        </p:blipFill>
        <p:spPr>
          <a:xfrm>
            <a:off x="7602655" y="1465919"/>
            <a:ext cx="1562365" cy="878830"/>
          </a:xfrm>
          <a:prstGeom prst="rect">
            <a:avLst/>
          </a:prstGeom>
          <a:ln>
            <a:solidFill>
              <a:schemeClr val="tx2"/>
            </a:solidFill>
          </a:ln>
        </p:spPr>
      </p:pic>
      <p:pic>
        <p:nvPicPr>
          <p:cNvPr id="15" name="Picture 14">
            <a:extLst>
              <a:ext uri="{FF2B5EF4-FFF2-40B4-BE49-F238E27FC236}">
                <a16:creationId xmlns:a16="http://schemas.microsoft.com/office/drawing/2014/main" id="{47146B23-443D-A173-8EDC-635627ABF48D}"/>
              </a:ext>
            </a:extLst>
          </p:cNvPr>
          <p:cNvPicPr>
            <a:picLocks noChangeAspect="1"/>
          </p:cNvPicPr>
          <p:nvPr/>
        </p:nvPicPr>
        <p:blipFill>
          <a:blip r:embed="rId9"/>
          <a:stretch>
            <a:fillRect/>
          </a:stretch>
        </p:blipFill>
        <p:spPr>
          <a:xfrm>
            <a:off x="4312548" y="2789396"/>
            <a:ext cx="2273300" cy="1278731"/>
          </a:xfrm>
          <a:prstGeom prst="rect">
            <a:avLst/>
          </a:prstGeom>
          <a:ln>
            <a:solidFill>
              <a:schemeClr val="tx2"/>
            </a:solidFill>
          </a:ln>
        </p:spPr>
      </p:pic>
      <p:pic>
        <p:nvPicPr>
          <p:cNvPr id="18" name="Picture 17">
            <a:extLst>
              <a:ext uri="{FF2B5EF4-FFF2-40B4-BE49-F238E27FC236}">
                <a16:creationId xmlns:a16="http://schemas.microsoft.com/office/drawing/2014/main" id="{E2D7C44F-F168-A60E-180D-2718B4A8B199}"/>
              </a:ext>
            </a:extLst>
          </p:cNvPr>
          <p:cNvPicPr>
            <a:picLocks noChangeAspect="1"/>
          </p:cNvPicPr>
          <p:nvPr/>
        </p:nvPicPr>
        <p:blipFill>
          <a:blip r:embed="rId10"/>
          <a:stretch>
            <a:fillRect/>
          </a:stretch>
        </p:blipFill>
        <p:spPr>
          <a:xfrm>
            <a:off x="1282846" y="2909350"/>
            <a:ext cx="1562364" cy="878830"/>
          </a:xfrm>
          <a:prstGeom prst="rect">
            <a:avLst/>
          </a:prstGeom>
          <a:ln>
            <a:solidFill>
              <a:schemeClr val="bg2">
                <a:lumMod val="25000"/>
              </a:schemeClr>
            </a:solidFill>
          </a:ln>
        </p:spPr>
      </p:pic>
      <p:pic>
        <p:nvPicPr>
          <p:cNvPr id="17" name="Picture 16">
            <a:extLst>
              <a:ext uri="{FF2B5EF4-FFF2-40B4-BE49-F238E27FC236}">
                <a16:creationId xmlns:a16="http://schemas.microsoft.com/office/drawing/2014/main" id="{AAC6E6BC-FE1E-7EE9-1434-23E0FAE2B3FE}"/>
              </a:ext>
            </a:extLst>
          </p:cNvPr>
          <p:cNvPicPr>
            <a:picLocks noChangeAspect="1"/>
          </p:cNvPicPr>
          <p:nvPr/>
        </p:nvPicPr>
        <p:blipFill>
          <a:blip r:embed="rId11"/>
          <a:stretch>
            <a:fillRect/>
          </a:stretch>
        </p:blipFill>
        <p:spPr>
          <a:xfrm>
            <a:off x="1070681" y="2707376"/>
            <a:ext cx="1562364" cy="878830"/>
          </a:xfrm>
          <a:prstGeom prst="rect">
            <a:avLst/>
          </a:prstGeom>
          <a:ln>
            <a:solidFill>
              <a:schemeClr val="bg2">
                <a:lumMod val="25000"/>
              </a:schemeClr>
            </a:solidFill>
          </a:ln>
        </p:spPr>
      </p:pic>
      <p:pic>
        <p:nvPicPr>
          <p:cNvPr id="16" name="Picture 15">
            <a:extLst>
              <a:ext uri="{FF2B5EF4-FFF2-40B4-BE49-F238E27FC236}">
                <a16:creationId xmlns:a16="http://schemas.microsoft.com/office/drawing/2014/main" id="{C36F24A5-59EB-827A-D2D8-53F85716F1D1}"/>
              </a:ext>
            </a:extLst>
          </p:cNvPr>
          <p:cNvPicPr>
            <a:picLocks noChangeAspect="1"/>
          </p:cNvPicPr>
          <p:nvPr/>
        </p:nvPicPr>
        <p:blipFill>
          <a:blip r:embed="rId12"/>
          <a:stretch>
            <a:fillRect/>
          </a:stretch>
        </p:blipFill>
        <p:spPr>
          <a:xfrm>
            <a:off x="737565" y="2602215"/>
            <a:ext cx="1562364" cy="878830"/>
          </a:xfrm>
          <a:prstGeom prst="rect">
            <a:avLst/>
          </a:prstGeom>
          <a:ln>
            <a:solidFill>
              <a:schemeClr val="bg2">
                <a:lumMod val="25000"/>
              </a:schemeClr>
            </a:solidFill>
          </a:ln>
        </p:spPr>
      </p:pic>
      <p:sp>
        <p:nvSpPr>
          <p:cNvPr id="21" name="TextBox 20">
            <a:extLst>
              <a:ext uri="{FF2B5EF4-FFF2-40B4-BE49-F238E27FC236}">
                <a16:creationId xmlns:a16="http://schemas.microsoft.com/office/drawing/2014/main" id="{149E071D-6C53-B6E9-7C06-8D4D682E0DE2}"/>
              </a:ext>
            </a:extLst>
          </p:cNvPr>
          <p:cNvSpPr txBox="1">
            <a:spLocks/>
          </p:cNvSpPr>
          <p:nvPr/>
        </p:nvSpPr>
        <p:spPr>
          <a:xfrm>
            <a:off x="550817" y="4362602"/>
            <a:ext cx="3146754" cy="101566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rPr>
              <a:t>Omavalvontasuunnitelma:</a:t>
            </a:r>
          </a:p>
          <a:p>
            <a:pPr marR="0" lvl="0" algn="l" defTabSz="914377" rtl="0" eaLnBrk="1" fontAlgn="auto" latinLnBrk="0" hangingPunct="1">
              <a:lnSpc>
                <a:spcPct val="100000"/>
              </a:lnSpc>
              <a:spcBef>
                <a:spcPts val="0"/>
              </a:spcBef>
              <a:spcAft>
                <a:spcPts val="0"/>
              </a:spcAft>
              <a:buClrTx/>
              <a:buSzTx/>
              <a:tabLst/>
              <a:defRPr/>
            </a:pPr>
            <a:r>
              <a:rPr lang="fi-FI" sz="1400" dirty="0">
                <a:solidFill>
                  <a:srgbClr val="000000"/>
                </a:solidFill>
                <a:latin typeface="Arial" panose="020B0604020202020204"/>
              </a:rPr>
              <a:t>L</a:t>
            </a:r>
            <a:r>
              <a:rPr kumimoji="0" lang="fi-FI" sz="1400" b="0" i="0" u="none" strike="noStrike" kern="1200" cap="none" spc="0" normalizeH="0" baseline="0" noProof="0" dirty="0" err="1">
                <a:ln>
                  <a:noFill/>
                </a:ln>
                <a:solidFill>
                  <a:srgbClr val="000000"/>
                </a:solidFill>
                <a:effectLst/>
                <a:uLnTx/>
                <a:uFillTx/>
                <a:latin typeface="Arial" panose="020B0604020202020204"/>
                <a:ea typeface="+mn-ea"/>
                <a:cs typeface="+mn-cs"/>
              </a:rPr>
              <a:t>ain</a:t>
            </a:r>
            <a:r>
              <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rPr>
              <a:t> edellyttämä julkinen dokumentti omavalvonnan toteutuksesta kotihoidon yksiköissä. </a:t>
            </a:r>
          </a:p>
        </p:txBody>
      </p:sp>
      <p:sp>
        <p:nvSpPr>
          <p:cNvPr id="22" name="TextBox 21">
            <a:extLst>
              <a:ext uri="{FF2B5EF4-FFF2-40B4-BE49-F238E27FC236}">
                <a16:creationId xmlns:a16="http://schemas.microsoft.com/office/drawing/2014/main" id="{C2FC2FE2-60AA-B782-0A31-AFCB9AD04F27}"/>
              </a:ext>
            </a:extLst>
          </p:cNvPr>
          <p:cNvSpPr txBox="1">
            <a:spLocks/>
          </p:cNvSpPr>
          <p:nvPr/>
        </p:nvSpPr>
        <p:spPr>
          <a:xfrm>
            <a:off x="4282353" y="4362602"/>
            <a:ext cx="2681592" cy="144655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rPr>
              <a:t>Työkirja:</a:t>
            </a:r>
          </a:p>
          <a:p>
            <a:pPr marL="0" marR="0" lvl="0" indent="0" algn="l" defTabSz="914377" rtl="0" eaLnBrk="1" fontAlgn="auto" latinLnBrk="0" hangingPunct="1">
              <a:lnSpc>
                <a:spcPct val="100000"/>
              </a:lnSpc>
              <a:spcBef>
                <a:spcPts val="0"/>
              </a:spcBef>
              <a:spcAft>
                <a:spcPts val="0"/>
              </a:spcAft>
              <a:buClrTx/>
              <a:buSzTx/>
              <a:buFontTx/>
              <a:buNone/>
              <a:tabLst/>
              <a:defRPr/>
            </a:pPr>
            <a:r>
              <a:rPr lang="fi-FI" sz="1400" dirty="0">
                <a:solidFill>
                  <a:srgbClr val="000000"/>
                </a:solidFill>
                <a:latin typeface="Arial" panose="020B0604020202020204"/>
              </a:rPr>
              <a:t>K</a:t>
            </a:r>
            <a:r>
              <a:rPr kumimoji="0" lang="fi-FI" sz="1400" b="0" i="0" u="none" strike="noStrike" kern="1200" cap="none" spc="0" normalizeH="0" baseline="0" noProof="0" dirty="0" err="1">
                <a:ln>
                  <a:noFill/>
                </a:ln>
                <a:solidFill>
                  <a:srgbClr val="000000"/>
                </a:solidFill>
                <a:effectLst/>
                <a:uLnTx/>
                <a:uFillTx/>
                <a:latin typeface="Arial" panose="020B0604020202020204"/>
                <a:ea typeface="+mn-ea"/>
                <a:cs typeface="+mn-cs"/>
              </a:rPr>
              <a:t>otihoidon</a:t>
            </a:r>
            <a:r>
              <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rPr>
              <a:t> sisäinen dokumentti, joka </a:t>
            </a:r>
            <a:r>
              <a:rPr lang="fi-FI" sz="1400" dirty="0">
                <a:solidFill>
                  <a:srgbClr val="000000"/>
                </a:solidFill>
                <a:latin typeface="Arial" panose="020B0604020202020204"/>
              </a:rPr>
              <a:t>t</a:t>
            </a:r>
            <a:r>
              <a:rPr kumimoji="0" lang="fi-FI" sz="1400" b="0" i="0" u="none" strike="noStrike" kern="1200" cap="none" spc="0" normalizeH="0" baseline="0" noProof="0" dirty="0" err="1">
                <a:ln>
                  <a:noFill/>
                </a:ln>
                <a:solidFill>
                  <a:srgbClr val="000000"/>
                </a:solidFill>
                <a:effectLst/>
                <a:uLnTx/>
                <a:uFillTx/>
                <a:latin typeface="Arial" panose="020B0604020202020204"/>
                <a:ea typeface="+mn-ea"/>
                <a:cs typeface="+mn-cs"/>
              </a:rPr>
              <a:t>ukee</a:t>
            </a:r>
            <a:r>
              <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rPr>
              <a:t> erityisesti esihenkilöä omavalvontatyön johtamisessa henkilöstöä </a:t>
            </a:r>
            <a:r>
              <a:rPr kumimoji="0" lang="fi-FI" sz="1400" b="0" i="0" u="none" strike="noStrike" kern="1200" cap="none" spc="0" normalizeH="0" baseline="0" noProof="0" dirty="0" err="1">
                <a:ln>
                  <a:noFill/>
                </a:ln>
                <a:solidFill>
                  <a:srgbClr val="000000"/>
                </a:solidFill>
                <a:effectLst/>
                <a:uLnTx/>
                <a:uFillTx/>
                <a:latin typeface="Arial" panose="020B0604020202020204"/>
                <a:ea typeface="+mn-ea"/>
                <a:cs typeface="+mn-cs"/>
              </a:rPr>
              <a:t>osallistaen</a:t>
            </a:r>
            <a:r>
              <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rPr>
              <a:t>.</a:t>
            </a:r>
            <a:endParaRPr kumimoji="0" lang="fi-FI" sz="14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F37F9632-03BF-99D8-65B9-C0F34FFF034B}"/>
              </a:ext>
            </a:extLst>
          </p:cNvPr>
          <p:cNvSpPr txBox="1">
            <a:spLocks/>
          </p:cNvSpPr>
          <p:nvPr/>
        </p:nvSpPr>
        <p:spPr>
          <a:xfrm>
            <a:off x="7205756" y="2707376"/>
            <a:ext cx="3049659" cy="101566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rPr>
              <a:t>Vuosikellon </a:t>
            </a:r>
            <a:r>
              <a:rPr kumimoji="0" lang="fi-FI"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kuvaus</a:t>
            </a:r>
            <a:r>
              <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effectLst/>
                <a:uLnTx/>
                <a:uFillTx/>
                <a:latin typeface="Arial" panose="020B0604020202020204"/>
                <a:ea typeface="+mn-ea"/>
                <a:cs typeface="+mn-cs"/>
              </a:rPr>
              <a:t>Yhteinen prosessi ja malli omavalvonnan kuukausittaisten ja vuosittaisten tehtävien toteutuksesta </a:t>
            </a:r>
          </a:p>
        </p:txBody>
      </p:sp>
      <p:pic>
        <p:nvPicPr>
          <p:cNvPr id="27" name="Picture 26">
            <a:extLst>
              <a:ext uri="{FF2B5EF4-FFF2-40B4-BE49-F238E27FC236}">
                <a16:creationId xmlns:a16="http://schemas.microsoft.com/office/drawing/2014/main" id="{1843D364-7D90-2F31-7C43-381A8744BE9B}"/>
              </a:ext>
            </a:extLst>
          </p:cNvPr>
          <p:cNvPicPr>
            <a:picLocks noChangeAspect="1"/>
          </p:cNvPicPr>
          <p:nvPr/>
        </p:nvPicPr>
        <p:blipFill>
          <a:blip r:embed="rId13"/>
          <a:stretch>
            <a:fillRect/>
          </a:stretch>
        </p:blipFill>
        <p:spPr>
          <a:xfrm>
            <a:off x="7691286" y="4247699"/>
            <a:ext cx="1562365" cy="878830"/>
          </a:xfrm>
          <a:prstGeom prst="rect">
            <a:avLst/>
          </a:prstGeom>
          <a:ln>
            <a:solidFill>
              <a:srgbClr val="17406D"/>
            </a:solidFill>
          </a:ln>
        </p:spPr>
      </p:pic>
      <p:sp>
        <p:nvSpPr>
          <p:cNvPr id="28" name="TextBox 27">
            <a:extLst>
              <a:ext uri="{FF2B5EF4-FFF2-40B4-BE49-F238E27FC236}">
                <a16:creationId xmlns:a16="http://schemas.microsoft.com/office/drawing/2014/main" id="{54D6E4F9-295A-5448-9463-1619A469DBB8}"/>
              </a:ext>
            </a:extLst>
          </p:cNvPr>
          <p:cNvSpPr txBox="1">
            <a:spLocks/>
          </p:cNvSpPr>
          <p:nvPr/>
        </p:nvSpPr>
        <p:spPr>
          <a:xfrm>
            <a:off x="7205757" y="5278262"/>
            <a:ext cx="3049660" cy="123110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rPr>
              <a:t>Tukimateriaali:</a:t>
            </a:r>
          </a:p>
          <a:p>
            <a:pPr marL="0" marR="0" lvl="0" indent="0" algn="l" defTabSz="914377" rtl="0" eaLnBrk="1" fontAlgn="auto" latinLnBrk="0" hangingPunct="1">
              <a:lnSpc>
                <a:spcPct val="100000"/>
              </a:lnSpc>
              <a:spcBef>
                <a:spcPts val="0"/>
              </a:spcBef>
              <a:spcAft>
                <a:spcPts val="0"/>
              </a:spcAft>
              <a:buClrTx/>
              <a:buSzTx/>
              <a:buFontTx/>
              <a:buNone/>
              <a:tabLst/>
              <a:defRPr/>
            </a:pPr>
            <a:r>
              <a:rPr lang="fi-FI" sz="1400" dirty="0">
                <a:solidFill>
                  <a:srgbClr val="000000"/>
                </a:solidFill>
                <a:latin typeface="Arial" panose="020B0604020202020204"/>
              </a:rPr>
              <a:t>Vuosikellon mukaiset ohjeistukset ja muut materiaalit k</a:t>
            </a:r>
            <a:r>
              <a:rPr kumimoji="0" lang="fi-FI" sz="1400" b="0" i="0" u="none" strike="noStrike" kern="1200" cap="none" spc="0" normalizeH="0" baseline="0" noProof="0" dirty="0" err="1">
                <a:ln>
                  <a:noFill/>
                </a:ln>
                <a:solidFill>
                  <a:srgbClr val="000000"/>
                </a:solidFill>
                <a:effectLst/>
                <a:uLnTx/>
                <a:uFillTx/>
                <a:latin typeface="Arial" panose="020B0604020202020204"/>
                <a:ea typeface="+mn-ea"/>
                <a:cs typeface="+mn-cs"/>
              </a:rPr>
              <a:t>äytettäväksi</a:t>
            </a:r>
            <a:r>
              <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rPr>
              <a:t> omavalvonnan aiheista keskusteltaessa tiimipalavereissa.</a:t>
            </a:r>
          </a:p>
        </p:txBody>
      </p:sp>
      <p:pic>
        <p:nvPicPr>
          <p:cNvPr id="31" name="Picture 30">
            <a:extLst>
              <a:ext uri="{FF2B5EF4-FFF2-40B4-BE49-F238E27FC236}">
                <a16:creationId xmlns:a16="http://schemas.microsoft.com/office/drawing/2014/main" id="{B65F521C-2ACB-D64B-E947-BFF6E3CD9F35}"/>
              </a:ext>
            </a:extLst>
          </p:cNvPr>
          <p:cNvPicPr>
            <a:picLocks noChangeAspect="1"/>
          </p:cNvPicPr>
          <p:nvPr/>
        </p:nvPicPr>
        <p:blipFill>
          <a:blip r:embed="rId14"/>
          <a:stretch>
            <a:fillRect/>
          </a:stretch>
        </p:blipFill>
        <p:spPr>
          <a:xfrm>
            <a:off x="6342511" y="1685916"/>
            <a:ext cx="1057250" cy="1057250"/>
          </a:xfrm>
          <a:prstGeom prst="rect">
            <a:avLst/>
          </a:prstGeom>
        </p:spPr>
      </p:pic>
      <p:pic>
        <p:nvPicPr>
          <p:cNvPr id="34" name="Picture 33">
            <a:extLst>
              <a:ext uri="{FF2B5EF4-FFF2-40B4-BE49-F238E27FC236}">
                <a16:creationId xmlns:a16="http://schemas.microsoft.com/office/drawing/2014/main" id="{2C64A5DB-D22E-6581-3EF3-4332E295E601}"/>
              </a:ext>
            </a:extLst>
          </p:cNvPr>
          <p:cNvPicPr>
            <a:picLocks noChangeAspect="1"/>
          </p:cNvPicPr>
          <p:nvPr/>
        </p:nvPicPr>
        <p:blipFill>
          <a:blip r:embed="rId14"/>
          <a:stretch>
            <a:fillRect/>
          </a:stretch>
        </p:blipFill>
        <p:spPr>
          <a:xfrm flipV="1">
            <a:off x="6359076" y="4146008"/>
            <a:ext cx="1057250" cy="1057250"/>
          </a:xfrm>
          <a:prstGeom prst="rect">
            <a:avLst/>
          </a:prstGeom>
        </p:spPr>
      </p:pic>
      <p:pic>
        <p:nvPicPr>
          <p:cNvPr id="3" name="Picture 2">
            <a:extLst>
              <a:ext uri="{FF2B5EF4-FFF2-40B4-BE49-F238E27FC236}">
                <a16:creationId xmlns:a16="http://schemas.microsoft.com/office/drawing/2014/main" id="{C6C6D972-337B-1BDB-4EBB-60E64A159C6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a:stretch/>
        </p:blipFill>
        <p:spPr bwMode="auto">
          <a:xfrm>
            <a:off x="10669236" y="1543289"/>
            <a:ext cx="1167417" cy="105725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42B683-AF16-1D3B-C1FB-B9B01551B8B4}"/>
              </a:ext>
            </a:extLst>
          </p:cNvPr>
          <p:cNvSpPr txBox="1"/>
          <p:nvPr/>
        </p:nvSpPr>
        <p:spPr>
          <a:xfrm>
            <a:off x="10544660" y="2738167"/>
            <a:ext cx="1647340" cy="141577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err="1">
                <a:ln>
                  <a:noFill/>
                </a:ln>
                <a:solidFill>
                  <a:srgbClr val="000000"/>
                </a:solidFill>
                <a:effectLst/>
                <a:uLnTx/>
                <a:uFillTx/>
                <a:latin typeface="Arial" panose="020B0604020202020204"/>
                <a:ea typeface="+mn-ea"/>
                <a:cs typeface="+mn-cs"/>
              </a:rPr>
              <a:t>Plandisc</a:t>
            </a:r>
            <a:r>
              <a:rPr kumimoji="0" lang="fi-FI" sz="16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0" marR="0" lvl="0" indent="0" algn="l" defTabSz="914377" rtl="0" eaLnBrk="1" fontAlgn="auto" latinLnBrk="0" hangingPunct="1">
              <a:lnSpc>
                <a:spcPct val="100000"/>
              </a:lnSpc>
              <a:spcBef>
                <a:spcPts val="0"/>
              </a:spcBef>
              <a:spcAft>
                <a:spcPts val="0"/>
              </a:spcAft>
              <a:buClrTx/>
              <a:buSzTx/>
              <a:buFontTx/>
              <a:buNone/>
              <a:tabLst/>
              <a:defRPr/>
            </a:pPr>
            <a:r>
              <a:rPr lang="fi-FI" sz="1400" dirty="0">
                <a:solidFill>
                  <a:srgbClr val="000000"/>
                </a:solidFill>
                <a:latin typeface="Arial" panose="020B0604020202020204"/>
              </a:rPr>
              <a:t>Digitaalinen vuosikello-työkalu, joka tukee omavalvonnan toteutusta</a:t>
            </a:r>
            <a:endParaRPr kumimoji="0" lang="fi-FI"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itle 12">
            <a:extLst>
              <a:ext uri="{FF2B5EF4-FFF2-40B4-BE49-F238E27FC236}">
                <a16:creationId xmlns:a16="http://schemas.microsoft.com/office/drawing/2014/main" id="{8F019B4E-C8E1-E1CB-EFBF-8568D7D81A80}"/>
              </a:ext>
            </a:extLst>
          </p:cNvPr>
          <p:cNvSpPr txBox="1">
            <a:spLocks/>
          </p:cNvSpPr>
          <p:nvPr/>
        </p:nvSpPr>
        <p:spPr>
          <a:xfrm>
            <a:off x="254922" y="182014"/>
            <a:ext cx="11289174" cy="741281"/>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r>
              <a:rPr lang="fi-FI" sz="1600">
                <a:solidFill>
                  <a:srgbClr val="17406D"/>
                </a:solidFill>
                <a:latin typeface="+mn-lt"/>
              </a:rPr>
              <a:t>Taustoitus</a:t>
            </a:r>
            <a:endParaRPr lang="en-FI" sz="1600">
              <a:solidFill>
                <a:srgbClr val="17406D"/>
              </a:solidFill>
              <a:latin typeface="+mn-lt"/>
            </a:endParaRPr>
          </a:p>
        </p:txBody>
      </p:sp>
    </p:spTree>
    <p:extLst>
      <p:ext uri="{BB962C8B-B14F-4D97-AF65-F5344CB8AC3E}">
        <p14:creationId xmlns:p14="http://schemas.microsoft.com/office/powerpoint/2010/main" val="51871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AE8F7">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3FE7-6740-8699-2878-D1D64485AFDF}"/>
              </a:ext>
            </a:extLst>
          </p:cNvPr>
          <p:cNvSpPr>
            <a:spLocks noGrp="1"/>
          </p:cNvSpPr>
          <p:nvPr>
            <p:ph type="title"/>
          </p:nvPr>
        </p:nvSpPr>
        <p:spPr/>
        <p:txBody>
          <a:bodyPr vert="horz"/>
          <a:lstStyle/>
          <a:p>
            <a:r>
              <a:rPr lang="fi-FI">
                <a:solidFill>
                  <a:srgbClr val="17406D"/>
                </a:solidFill>
              </a:rPr>
              <a:t>Suorien asiakaspalautteiden käsittely</a:t>
            </a:r>
          </a:p>
        </p:txBody>
      </p:sp>
      <p:sp>
        <p:nvSpPr>
          <p:cNvPr id="4" name="Title 12">
            <a:extLst>
              <a:ext uri="{FF2B5EF4-FFF2-40B4-BE49-F238E27FC236}">
                <a16:creationId xmlns:a16="http://schemas.microsoft.com/office/drawing/2014/main" id="{0D6C9A7A-AC7F-BB49-FA58-952A3026F196}"/>
              </a:ext>
            </a:extLst>
          </p:cNvPr>
          <p:cNvSpPr txBox="1">
            <a:spLocks/>
          </p:cNvSpPr>
          <p:nvPr/>
        </p:nvSpPr>
        <p:spPr>
          <a:xfrm>
            <a:off x="451411" y="362737"/>
            <a:ext cx="11289174" cy="741281"/>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rtl="0" eaLnBrk="1" fontAlgn="auto" latinLnBrk="0" hangingPunct="1">
              <a:lnSpc>
                <a:spcPct val="90000"/>
              </a:lnSpc>
              <a:spcBef>
                <a:spcPct val="0"/>
              </a:spcBef>
              <a:spcAft>
                <a:spcPts val="0"/>
              </a:spcAft>
              <a:buClrTx/>
              <a:buSzTx/>
              <a:buFontTx/>
              <a:buNone/>
              <a:tabLst/>
              <a:defRPr/>
            </a:pPr>
            <a:r>
              <a:rPr kumimoji="0" lang="fi-FI" sz="1600" b="1" i="0" u="none" strike="noStrike" kern="1200" cap="none" spc="0" normalizeH="0" baseline="0" noProof="0" dirty="0">
                <a:ln>
                  <a:noFill/>
                </a:ln>
                <a:solidFill>
                  <a:srgbClr val="17406D"/>
                </a:solidFill>
                <a:effectLst/>
                <a:uLnTx/>
                <a:uFillTx/>
                <a:latin typeface="Arial" panose="020B0604020202020204"/>
                <a:ea typeface="+mj-ea"/>
              </a:rPr>
              <a:t>Kehittäminen viikkokokouksissa </a:t>
            </a:r>
            <a:endParaRPr kumimoji="0" lang="en-FI" sz="1600" b="1" i="0" u="none" strike="noStrike" kern="1200" cap="none" spc="0" normalizeH="0" baseline="0" noProof="0" dirty="0">
              <a:ln>
                <a:noFill/>
              </a:ln>
              <a:solidFill>
                <a:srgbClr val="17406D"/>
              </a:solidFill>
              <a:effectLst/>
              <a:uLnTx/>
              <a:uFillTx/>
              <a:latin typeface="Arial" panose="020B0604020202020204"/>
              <a:ea typeface="+mj-ea"/>
            </a:endParaRPr>
          </a:p>
        </p:txBody>
      </p:sp>
      <p:pic>
        <p:nvPicPr>
          <p:cNvPr id="7" name="Graphic 6" descr="Customer review with solid fill">
            <a:extLst>
              <a:ext uri="{FF2B5EF4-FFF2-40B4-BE49-F238E27FC236}">
                <a16:creationId xmlns:a16="http://schemas.microsoft.com/office/drawing/2014/main" id="{F666E6FC-7E6A-BE42-19BD-4F88E3004D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5349" y="282554"/>
            <a:ext cx="667219" cy="667219"/>
          </a:xfrm>
          <a:prstGeom prst="rect">
            <a:avLst/>
          </a:prstGeom>
        </p:spPr>
      </p:pic>
      <p:sp>
        <p:nvSpPr>
          <p:cNvPr id="10" name="Suorakulmio: Pyöristetyt kulmat 9">
            <a:extLst>
              <a:ext uri="{FF2B5EF4-FFF2-40B4-BE49-F238E27FC236}">
                <a16:creationId xmlns:a16="http://schemas.microsoft.com/office/drawing/2014/main" id="{A7EBC663-859F-42B0-DEA7-93B40DBF6028}"/>
              </a:ext>
            </a:extLst>
          </p:cNvPr>
          <p:cNvSpPr/>
          <p:nvPr/>
        </p:nvSpPr>
        <p:spPr>
          <a:xfrm>
            <a:off x="465314" y="2043185"/>
            <a:ext cx="3305302" cy="3637051"/>
          </a:xfrm>
          <a:prstGeom prst="round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marL="285750" indent="-285750">
              <a:spcBef>
                <a:spcPts val="800"/>
              </a:spcBef>
              <a:buFont typeface="Arial" panose="020B0604020202020204" pitchFamily="34" charset="0"/>
              <a:buChar char="•"/>
            </a:pPr>
            <a:r>
              <a:rPr lang="fi-FI" sz="1600" dirty="0">
                <a:solidFill>
                  <a:schemeClr val="tx1"/>
                </a:solidFill>
              </a:rPr>
              <a:t>Rohkaise tiimiä jakamaan suullisesti saatuja palautteita tiimikokouksissa ja viestintätyökaluissa (esim. </a:t>
            </a:r>
            <a:r>
              <a:rPr lang="fi-FI" sz="1600" dirty="0" err="1">
                <a:solidFill>
                  <a:schemeClr val="tx1"/>
                </a:solidFill>
              </a:rPr>
              <a:t>Teams</a:t>
            </a:r>
            <a:r>
              <a:rPr lang="fi-FI" sz="1600" dirty="0">
                <a:solidFill>
                  <a:schemeClr val="tx1"/>
                </a:solidFill>
              </a:rPr>
              <a:t>).</a:t>
            </a:r>
          </a:p>
        </p:txBody>
      </p:sp>
      <p:sp>
        <p:nvSpPr>
          <p:cNvPr id="11" name="Suorakulmio: Pyöristetyt kulmat 10">
            <a:extLst>
              <a:ext uri="{FF2B5EF4-FFF2-40B4-BE49-F238E27FC236}">
                <a16:creationId xmlns:a16="http://schemas.microsoft.com/office/drawing/2014/main" id="{705A22F6-42CE-10E9-65EE-29BEF4B3449D}"/>
              </a:ext>
            </a:extLst>
          </p:cNvPr>
          <p:cNvSpPr/>
          <p:nvPr/>
        </p:nvSpPr>
        <p:spPr>
          <a:xfrm>
            <a:off x="4336959" y="2043185"/>
            <a:ext cx="3305302" cy="3637051"/>
          </a:xfrm>
          <a:prstGeom prst="round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marL="285750" indent="-285750">
              <a:spcBef>
                <a:spcPts val="800"/>
              </a:spcBef>
              <a:buFont typeface="Arial" panose="020B0604020202020204" pitchFamily="34" charset="0"/>
              <a:buChar char="•"/>
            </a:pPr>
            <a:endParaRPr lang="fi-FI" sz="1600" dirty="0">
              <a:solidFill>
                <a:schemeClr val="tx1"/>
              </a:solidFill>
            </a:endParaRPr>
          </a:p>
          <a:p>
            <a:pPr marL="285750" indent="-285750">
              <a:spcBef>
                <a:spcPts val="800"/>
              </a:spcBef>
              <a:buFont typeface="Arial" panose="020B0604020202020204" pitchFamily="34" charset="0"/>
              <a:buChar char="•"/>
            </a:pPr>
            <a:r>
              <a:rPr lang="fi-FI" sz="1600" dirty="0">
                <a:solidFill>
                  <a:schemeClr val="tx1"/>
                </a:solidFill>
              </a:rPr>
              <a:t>Positiiviset palautteet ovat kaikkien ilo, niitä saa juhlistaa!</a:t>
            </a:r>
          </a:p>
          <a:p>
            <a:pPr marL="285750" indent="-285750">
              <a:spcBef>
                <a:spcPts val="800"/>
              </a:spcBef>
              <a:buFont typeface="Arial" panose="020B0604020202020204" pitchFamily="34" charset="0"/>
              <a:buChar char="•"/>
            </a:pPr>
            <a:r>
              <a:rPr lang="fi-FI" sz="1600" dirty="0">
                <a:solidFill>
                  <a:schemeClr val="tx1"/>
                </a:solidFill>
              </a:rPr>
              <a:t>Kehittävistä palautteista voi oppia, pohtikaa yhdessä niihin ratkaisuja keskustelemalla palautteista viikkokokouksissa. </a:t>
            </a:r>
          </a:p>
        </p:txBody>
      </p:sp>
      <p:sp>
        <p:nvSpPr>
          <p:cNvPr id="12" name="Suorakulmio: Pyöristetyt kulmat 11">
            <a:extLst>
              <a:ext uri="{FF2B5EF4-FFF2-40B4-BE49-F238E27FC236}">
                <a16:creationId xmlns:a16="http://schemas.microsoft.com/office/drawing/2014/main" id="{2449B091-B871-26B6-E6B3-8548D8B2DEE0}"/>
              </a:ext>
            </a:extLst>
          </p:cNvPr>
          <p:cNvSpPr/>
          <p:nvPr/>
        </p:nvSpPr>
        <p:spPr>
          <a:xfrm>
            <a:off x="8222507" y="2043185"/>
            <a:ext cx="3305302" cy="3637051"/>
          </a:xfrm>
          <a:prstGeom prst="round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spcBef>
                <a:spcPts val="800"/>
              </a:spcBef>
            </a:pPr>
            <a:endParaRPr lang="fi-FI" sz="1600" dirty="0">
              <a:solidFill>
                <a:schemeClr val="tx1"/>
              </a:solidFill>
            </a:endParaRPr>
          </a:p>
          <a:p>
            <a:pPr marL="285750" indent="-285750">
              <a:spcBef>
                <a:spcPts val="800"/>
              </a:spcBef>
              <a:buFont typeface="Arial" panose="020B0604020202020204" pitchFamily="34" charset="0"/>
              <a:buChar char="•"/>
            </a:pPr>
            <a:r>
              <a:rPr lang="fi-FI" sz="1600" dirty="0">
                <a:solidFill>
                  <a:schemeClr val="tx1"/>
                </a:solidFill>
              </a:rPr>
              <a:t>Tarvitseeko palautteen pohjalta tehdä korjaavia toimenpiteitä? </a:t>
            </a:r>
          </a:p>
          <a:p>
            <a:pPr marL="285750" indent="-285750">
              <a:spcBef>
                <a:spcPts val="800"/>
              </a:spcBef>
              <a:buFont typeface="Arial" panose="020B0604020202020204" pitchFamily="34" charset="0"/>
              <a:buChar char="•"/>
            </a:pPr>
            <a:r>
              <a:rPr lang="fi-FI" sz="1600" dirty="0">
                <a:solidFill>
                  <a:schemeClr val="tx1"/>
                </a:solidFill>
              </a:rPr>
              <a:t>Sopikaa kuka tekee ja mitä. Sopikaa milloin seuraavan kerran käytte yhdessä läpi korjaavan toimenpiteen etenemistä ja tilannetta. </a:t>
            </a:r>
          </a:p>
        </p:txBody>
      </p:sp>
      <p:sp>
        <p:nvSpPr>
          <p:cNvPr id="13" name="Suorakulmio: Pyöristetyt kulmat 12">
            <a:extLst>
              <a:ext uri="{FF2B5EF4-FFF2-40B4-BE49-F238E27FC236}">
                <a16:creationId xmlns:a16="http://schemas.microsoft.com/office/drawing/2014/main" id="{83E4178E-0E83-615D-E27B-92D4A0D87812}"/>
              </a:ext>
            </a:extLst>
          </p:cNvPr>
          <p:cNvSpPr/>
          <p:nvPr/>
        </p:nvSpPr>
        <p:spPr>
          <a:xfrm>
            <a:off x="465314" y="1899337"/>
            <a:ext cx="3319205" cy="691454"/>
          </a:xfrm>
          <a:prstGeom prst="roundRect">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solidFill>
                  <a:schemeClr val="bg1"/>
                </a:solidFill>
              </a:rPr>
              <a:t>Alusta aiheen käsittely</a:t>
            </a:r>
          </a:p>
        </p:txBody>
      </p:sp>
      <p:sp>
        <p:nvSpPr>
          <p:cNvPr id="14" name="Suorakulmio: Pyöristetyt kulmat 13">
            <a:extLst>
              <a:ext uri="{FF2B5EF4-FFF2-40B4-BE49-F238E27FC236}">
                <a16:creationId xmlns:a16="http://schemas.microsoft.com/office/drawing/2014/main" id="{9A203EBB-9839-1E88-D817-0ABB4580881C}"/>
              </a:ext>
            </a:extLst>
          </p:cNvPr>
          <p:cNvSpPr/>
          <p:nvPr/>
        </p:nvSpPr>
        <p:spPr>
          <a:xfrm>
            <a:off x="4336959" y="1909700"/>
            <a:ext cx="3319205" cy="691454"/>
          </a:xfrm>
          <a:prstGeom prst="roundRect">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solidFill>
                  <a:schemeClr val="bg1"/>
                </a:solidFill>
              </a:rPr>
              <a:t>Mahdollista keskustelu</a:t>
            </a:r>
          </a:p>
        </p:txBody>
      </p:sp>
      <p:sp>
        <p:nvSpPr>
          <p:cNvPr id="15" name="Suorakulmio: Pyöristetyt kulmat 14">
            <a:extLst>
              <a:ext uri="{FF2B5EF4-FFF2-40B4-BE49-F238E27FC236}">
                <a16:creationId xmlns:a16="http://schemas.microsoft.com/office/drawing/2014/main" id="{BAF23525-9ECA-C21C-AB71-6D2B70B83BA2}"/>
              </a:ext>
            </a:extLst>
          </p:cNvPr>
          <p:cNvSpPr/>
          <p:nvPr/>
        </p:nvSpPr>
        <p:spPr>
          <a:xfrm>
            <a:off x="8208604" y="1909700"/>
            <a:ext cx="3319205" cy="691454"/>
          </a:xfrm>
          <a:prstGeom prst="roundRect">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Tunnistakaa k</a:t>
            </a:r>
            <a:r>
              <a:rPr lang="fi-FI" sz="1800" b="1"/>
              <a:t>orjaavat toimenpiteet yhdessä</a:t>
            </a:r>
          </a:p>
        </p:txBody>
      </p:sp>
      <p:sp>
        <p:nvSpPr>
          <p:cNvPr id="16" name="Tasakylkinen kolmio 15">
            <a:extLst>
              <a:ext uri="{FF2B5EF4-FFF2-40B4-BE49-F238E27FC236}">
                <a16:creationId xmlns:a16="http://schemas.microsoft.com/office/drawing/2014/main" id="{81D98521-7CBB-9472-E2A1-0D27AAED1132}"/>
              </a:ext>
            </a:extLst>
          </p:cNvPr>
          <p:cNvSpPr/>
          <p:nvPr/>
        </p:nvSpPr>
        <p:spPr>
          <a:xfrm rot="5400000">
            <a:off x="3420110" y="3920876"/>
            <a:ext cx="1253448" cy="269697"/>
          </a:xfrm>
          <a:prstGeom prst="triangle">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asakylkinen kolmio 17">
            <a:extLst>
              <a:ext uri="{FF2B5EF4-FFF2-40B4-BE49-F238E27FC236}">
                <a16:creationId xmlns:a16="http://schemas.microsoft.com/office/drawing/2014/main" id="{423F8CF1-112D-93EA-83D5-586754F92273}"/>
              </a:ext>
            </a:extLst>
          </p:cNvPr>
          <p:cNvSpPr/>
          <p:nvPr/>
        </p:nvSpPr>
        <p:spPr>
          <a:xfrm rot="5400000">
            <a:off x="7369099" y="3920877"/>
            <a:ext cx="1253448" cy="269697"/>
          </a:xfrm>
          <a:prstGeom prst="triangle">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A4FF7FB6-2A02-8BC0-D594-15AB91CC0A83}"/>
              </a:ext>
            </a:extLst>
          </p:cNvPr>
          <p:cNvSpPr/>
          <p:nvPr/>
        </p:nvSpPr>
        <p:spPr>
          <a:xfrm>
            <a:off x="109728" y="6085143"/>
            <a:ext cx="2249424" cy="691454"/>
          </a:xfrm>
          <a:prstGeom prst="rect">
            <a:avLst/>
          </a:prstGeom>
          <a:solidFill>
            <a:srgbClr val="E1ED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6069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uorakulmio: Yksi kulma leikattu 38">
            <a:extLst>
              <a:ext uri="{FF2B5EF4-FFF2-40B4-BE49-F238E27FC236}">
                <a16:creationId xmlns:a16="http://schemas.microsoft.com/office/drawing/2014/main" id="{665561BE-7398-6D68-DDC1-81AB1ADB318C}"/>
              </a:ext>
            </a:extLst>
          </p:cNvPr>
          <p:cNvSpPr>
            <a:spLocks/>
          </p:cNvSpPr>
          <p:nvPr/>
        </p:nvSpPr>
        <p:spPr>
          <a:xfrm>
            <a:off x="9932715" y="1440610"/>
            <a:ext cx="1735559" cy="637309"/>
          </a:xfrm>
          <a:prstGeom prst="snip1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Työturvallisuus-suunnitelma</a:t>
            </a:r>
          </a:p>
        </p:txBody>
      </p:sp>
      <p:sp>
        <p:nvSpPr>
          <p:cNvPr id="40" name="Suorakulmio: Yksi kulma leikattu 39">
            <a:extLst>
              <a:ext uri="{FF2B5EF4-FFF2-40B4-BE49-F238E27FC236}">
                <a16:creationId xmlns:a16="http://schemas.microsoft.com/office/drawing/2014/main" id="{43C3AAE4-950C-143E-19A5-C24B460867E3}"/>
              </a:ext>
            </a:extLst>
          </p:cNvPr>
          <p:cNvSpPr>
            <a:spLocks/>
          </p:cNvSpPr>
          <p:nvPr/>
        </p:nvSpPr>
        <p:spPr>
          <a:xfrm>
            <a:off x="9932715" y="2879534"/>
            <a:ext cx="1735559" cy="637309"/>
          </a:xfrm>
          <a:prstGeom prst="snip1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Lääkehoito-suunnitelma</a:t>
            </a:r>
          </a:p>
        </p:txBody>
      </p:sp>
      <p:sp>
        <p:nvSpPr>
          <p:cNvPr id="7" name="Suorakulmio 6">
            <a:extLst>
              <a:ext uri="{FF2B5EF4-FFF2-40B4-BE49-F238E27FC236}">
                <a16:creationId xmlns:a16="http://schemas.microsoft.com/office/drawing/2014/main" id="{8FF035F8-5DF2-CC35-3CC7-AFFB38AED605}"/>
              </a:ext>
            </a:extLst>
          </p:cNvPr>
          <p:cNvSpPr/>
          <p:nvPr/>
        </p:nvSpPr>
        <p:spPr>
          <a:xfrm>
            <a:off x="262551" y="3851032"/>
            <a:ext cx="11593934" cy="2863496"/>
          </a:xfrm>
          <a:prstGeom prst="rect">
            <a:avLst/>
          </a:prstGeom>
          <a:noFill/>
          <a:ln>
            <a:solidFill>
              <a:schemeClr val="bg1">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Yksi kulma leikattu 8">
            <a:extLst>
              <a:ext uri="{FF2B5EF4-FFF2-40B4-BE49-F238E27FC236}">
                <a16:creationId xmlns:a16="http://schemas.microsoft.com/office/drawing/2014/main" id="{912F8CA6-A045-5877-C15E-B13BF048BB29}"/>
              </a:ext>
            </a:extLst>
          </p:cNvPr>
          <p:cNvSpPr/>
          <p:nvPr/>
        </p:nvSpPr>
        <p:spPr>
          <a:xfrm>
            <a:off x="4799510" y="4494448"/>
            <a:ext cx="1729659" cy="637309"/>
          </a:xfrm>
          <a:prstGeom prst="snip1Rect">
            <a:avLst/>
          </a:prstGeom>
          <a:solidFill>
            <a:schemeClr val="tx2">
              <a:lumMod val="20000"/>
              <a:lumOff val="80000"/>
            </a:schemeClr>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b="1" dirty="0">
                <a:solidFill>
                  <a:schemeClr val="tx1"/>
                </a:solidFill>
              </a:rPr>
              <a:t>Kotihoidon yksikön  omavalvonta-suunnitelma </a:t>
            </a:r>
          </a:p>
        </p:txBody>
      </p:sp>
      <p:sp>
        <p:nvSpPr>
          <p:cNvPr id="6" name="Suorakulmio 5">
            <a:extLst>
              <a:ext uri="{FF2B5EF4-FFF2-40B4-BE49-F238E27FC236}">
                <a16:creationId xmlns:a16="http://schemas.microsoft.com/office/drawing/2014/main" id="{1C1E3E77-FDEC-6175-0C47-FF396E4F333C}"/>
              </a:ext>
            </a:extLst>
          </p:cNvPr>
          <p:cNvSpPr/>
          <p:nvPr/>
        </p:nvSpPr>
        <p:spPr>
          <a:xfrm>
            <a:off x="262551" y="1138271"/>
            <a:ext cx="11593934" cy="2715361"/>
          </a:xfrm>
          <a:prstGeom prst="rect">
            <a:avLst/>
          </a:prstGeom>
          <a:noFill/>
          <a:ln>
            <a:solidFill>
              <a:schemeClr val="bg1">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C2EF518E-F14F-71CF-A6A9-8832D487AF75}"/>
              </a:ext>
            </a:extLst>
          </p:cNvPr>
          <p:cNvSpPr txBox="1"/>
          <p:nvPr/>
        </p:nvSpPr>
        <p:spPr>
          <a:xfrm>
            <a:off x="234129" y="1139787"/>
            <a:ext cx="1973655" cy="338554"/>
          </a:xfrm>
          <a:prstGeom prst="rect">
            <a:avLst/>
          </a:prstGeom>
          <a:noFill/>
        </p:spPr>
        <p:txBody>
          <a:bodyPr wrap="square" lIns="91440" tIns="45720" rIns="91440" bIns="45720" rtlCol="0" anchor="t">
            <a:spAutoFit/>
          </a:bodyPr>
          <a:lstStyle/>
          <a:p>
            <a:r>
              <a:rPr lang="fi-FI" sz="1600" b="1" dirty="0">
                <a:solidFill>
                  <a:schemeClr val="tx2"/>
                </a:solidFill>
              </a:rPr>
              <a:t>Hyvinvointialue</a:t>
            </a:r>
          </a:p>
        </p:txBody>
      </p:sp>
      <p:sp>
        <p:nvSpPr>
          <p:cNvPr id="12" name="Tekstiruutu 11">
            <a:extLst>
              <a:ext uri="{FF2B5EF4-FFF2-40B4-BE49-F238E27FC236}">
                <a16:creationId xmlns:a16="http://schemas.microsoft.com/office/drawing/2014/main" id="{1D67F1E3-E38F-9C34-DB37-C5363B34FEF4}"/>
              </a:ext>
            </a:extLst>
          </p:cNvPr>
          <p:cNvSpPr txBox="1"/>
          <p:nvPr/>
        </p:nvSpPr>
        <p:spPr>
          <a:xfrm>
            <a:off x="262549" y="3873890"/>
            <a:ext cx="1973655" cy="338554"/>
          </a:xfrm>
          <a:prstGeom prst="rect">
            <a:avLst/>
          </a:prstGeom>
          <a:noFill/>
        </p:spPr>
        <p:txBody>
          <a:bodyPr wrap="square" lIns="91440" tIns="45720" rIns="91440" bIns="45720" rtlCol="0" anchor="t">
            <a:spAutoFit/>
          </a:bodyPr>
          <a:lstStyle/>
          <a:p>
            <a:r>
              <a:rPr lang="fi-FI" sz="1600" b="1" dirty="0">
                <a:solidFill>
                  <a:schemeClr val="tx2"/>
                </a:solidFill>
              </a:rPr>
              <a:t>Kotihoito</a:t>
            </a:r>
            <a:endParaRPr lang="fi-FI" sz="1600" b="1" dirty="0">
              <a:solidFill>
                <a:schemeClr val="tx2"/>
              </a:solidFill>
              <a:cs typeface="Arial"/>
            </a:endParaRPr>
          </a:p>
        </p:txBody>
      </p:sp>
      <p:sp>
        <p:nvSpPr>
          <p:cNvPr id="14" name="Suorakulmio: Yksi kulma leikattu 13">
            <a:extLst>
              <a:ext uri="{FF2B5EF4-FFF2-40B4-BE49-F238E27FC236}">
                <a16:creationId xmlns:a16="http://schemas.microsoft.com/office/drawing/2014/main" id="{EDE0945A-4171-5E3B-F360-E414B52069AC}"/>
              </a:ext>
            </a:extLst>
          </p:cNvPr>
          <p:cNvSpPr/>
          <p:nvPr/>
        </p:nvSpPr>
        <p:spPr>
          <a:xfrm>
            <a:off x="4584653" y="1683867"/>
            <a:ext cx="1774137" cy="637309"/>
          </a:xfrm>
          <a:prstGeom prst="snip1Rect">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Laatu-, asiakas- ja potilasturvallisuus-suunnitelma</a:t>
            </a:r>
          </a:p>
        </p:txBody>
      </p:sp>
      <p:sp>
        <p:nvSpPr>
          <p:cNvPr id="16" name="Suorakulmio: Yksi kulma leikattu 15">
            <a:extLst>
              <a:ext uri="{FF2B5EF4-FFF2-40B4-BE49-F238E27FC236}">
                <a16:creationId xmlns:a16="http://schemas.microsoft.com/office/drawing/2014/main" id="{53B8FFA8-54F3-1AE8-6D39-5D553B33C13A}"/>
              </a:ext>
            </a:extLst>
          </p:cNvPr>
          <p:cNvSpPr/>
          <p:nvPr/>
        </p:nvSpPr>
        <p:spPr>
          <a:xfrm>
            <a:off x="5043505" y="4418091"/>
            <a:ext cx="1729659" cy="637309"/>
          </a:xfrm>
          <a:prstGeom prst="snip1Rect">
            <a:avLst/>
          </a:prstGeom>
          <a:solidFill>
            <a:schemeClr val="tx2">
              <a:lumMod val="20000"/>
              <a:lumOff val="80000"/>
            </a:schemeClr>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b="1" dirty="0">
                <a:solidFill>
                  <a:schemeClr val="tx1"/>
                </a:solidFill>
              </a:rPr>
              <a:t>Kotihoidon yksikön  omavalvonta-suunnitelma </a:t>
            </a:r>
          </a:p>
        </p:txBody>
      </p:sp>
      <p:sp>
        <p:nvSpPr>
          <p:cNvPr id="17" name="Suorakulmio: Yksi kulma leikattu 16">
            <a:extLst>
              <a:ext uri="{FF2B5EF4-FFF2-40B4-BE49-F238E27FC236}">
                <a16:creationId xmlns:a16="http://schemas.microsoft.com/office/drawing/2014/main" id="{8AFDF0DE-41FE-B9F0-A173-C3DBDD4A683E}"/>
              </a:ext>
            </a:extLst>
          </p:cNvPr>
          <p:cNvSpPr/>
          <p:nvPr/>
        </p:nvSpPr>
        <p:spPr>
          <a:xfrm>
            <a:off x="5456015" y="4337949"/>
            <a:ext cx="1729659" cy="637309"/>
          </a:xfrm>
          <a:prstGeom prst="snip1Rect">
            <a:avLst/>
          </a:prstGeom>
          <a:solidFill>
            <a:schemeClr val="tx2">
              <a:lumMod val="20000"/>
              <a:lumOff val="80000"/>
            </a:schemeClr>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b="1" dirty="0">
                <a:solidFill>
                  <a:schemeClr val="tx1"/>
                </a:solidFill>
              </a:rPr>
              <a:t>Kotihoidon yksikön  omavalvonta-suunnitelma </a:t>
            </a:r>
          </a:p>
        </p:txBody>
      </p:sp>
      <p:sp>
        <p:nvSpPr>
          <p:cNvPr id="18" name="Suorakulmio: Yksi kulma leikattu 17">
            <a:extLst>
              <a:ext uri="{FF2B5EF4-FFF2-40B4-BE49-F238E27FC236}">
                <a16:creationId xmlns:a16="http://schemas.microsoft.com/office/drawing/2014/main" id="{4404A3A2-3AAB-C4B5-B1D4-A17F92C994D8}"/>
              </a:ext>
            </a:extLst>
          </p:cNvPr>
          <p:cNvSpPr/>
          <p:nvPr/>
        </p:nvSpPr>
        <p:spPr>
          <a:xfrm>
            <a:off x="5826001" y="4272209"/>
            <a:ext cx="1729659" cy="637309"/>
          </a:xfrm>
          <a:prstGeom prst="snip1Rect">
            <a:avLst/>
          </a:prstGeom>
          <a:solidFill>
            <a:schemeClr val="tx2">
              <a:lumMod val="20000"/>
              <a:lumOff val="80000"/>
            </a:schemeClr>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b="1" dirty="0">
                <a:solidFill>
                  <a:schemeClr val="tx1"/>
                </a:solidFill>
              </a:rPr>
              <a:t>Kotihoidon yksikön  omavalvonta-suunnitelma </a:t>
            </a:r>
          </a:p>
        </p:txBody>
      </p:sp>
      <p:cxnSp>
        <p:nvCxnSpPr>
          <p:cNvPr id="20" name="Suora nuoliyhdysviiva 19">
            <a:extLst>
              <a:ext uri="{FF2B5EF4-FFF2-40B4-BE49-F238E27FC236}">
                <a16:creationId xmlns:a16="http://schemas.microsoft.com/office/drawing/2014/main" id="{37234563-4BFA-7E5D-7C77-FD9D8F2CEF9F}"/>
              </a:ext>
            </a:extLst>
          </p:cNvPr>
          <p:cNvCxnSpPr>
            <a:stCxn id="13" idx="1"/>
            <a:endCxn id="18" idx="3"/>
          </p:cNvCxnSpPr>
          <p:nvPr/>
        </p:nvCxnSpPr>
        <p:spPr>
          <a:xfrm flipH="1">
            <a:off x="6690831" y="3384902"/>
            <a:ext cx="13419" cy="8873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uora yhdysviiva 26">
            <a:extLst>
              <a:ext uri="{FF2B5EF4-FFF2-40B4-BE49-F238E27FC236}">
                <a16:creationId xmlns:a16="http://schemas.microsoft.com/office/drawing/2014/main" id="{AD7C512F-3EBF-1A5E-7EDE-6BEDC481E3D0}"/>
              </a:ext>
            </a:extLst>
          </p:cNvPr>
          <p:cNvCxnSpPr>
            <a:stCxn id="15" idx="3"/>
            <a:endCxn id="14" idx="1"/>
          </p:cNvCxnSpPr>
          <p:nvPr/>
        </p:nvCxnSpPr>
        <p:spPr>
          <a:xfrm flipV="1">
            <a:off x="4208837" y="2321176"/>
            <a:ext cx="1262885" cy="427148"/>
          </a:xfrm>
          <a:prstGeom prst="line">
            <a:avLst/>
          </a:prstGeom>
        </p:spPr>
        <p:style>
          <a:lnRef idx="1">
            <a:schemeClr val="dk1"/>
          </a:lnRef>
          <a:fillRef idx="0">
            <a:schemeClr val="dk1"/>
          </a:fillRef>
          <a:effectRef idx="0">
            <a:schemeClr val="dk1"/>
          </a:effectRef>
          <a:fontRef idx="minor">
            <a:schemeClr val="tx1"/>
          </a:fontRef>
        </p:style>
      </p:cxnSp>
      <p:cxnSp>
        <p:nvCxnSpPr>
          <p:cNvPr id="28" name="Suora yhdysviiva 27">
            <a:extLst>
              <a:ext uri="{FF2B5EF4-FFF2-40B4-BE49-F238E27FC236}">
                <a16:creationId xmlns:a16="http://schemas.microsoft.com/office/drawing/2014/main" id="{4106BC52-AA44-7C52-ABD1-3A31078E8479}"/>
              </a:ext>
            </a:extLst>
          </p:cNvPr>
          <p:cNvCxnSpPr>
            <a:cxnSpLocks/>
            <a:stCxn id="15" idx="0"/>
            <a:endCxn id="13" idx="2"/>
          </p:cNvCxnSpPr>
          <p:nvPr/>
        </p:nvCxnSpPr>
        <p:spPr>
          <a:xfrm flipV="1">
            <a:off x="5060247" y="3066248"/>
            <a:ext cx="792593" cy="731"/>
          </a:xfrm>
          <a:prstGeom prst="line">
            <a:avLst/>
          </a:prstGeom>
        </p:spPr>
        <p:style>
          <a:lnRef idx="1">
            <a:schemeClr val="dk1"/>
          </a:lnRef>
          <a:fillRef idx="0">
            <a:schemeClr val="dk1"/>
          </a:fillRef>
          <a:effectRef idx="0">
            <a:schemeClr val="dk1"/>
          </a:effectRef>
          <a:fontRef idx="minor">
            <a:schemeClr val="tx1"/>
          </a:fontRef>
        </p:style>
      </p:cxnSp>
      <p:cxnSp>
        <p:nvCxnSpPr>
          <p:cNvPr id="31" name="Suora yhdysviiva 30">
            <a:extLst>
              <a:ext uri="{FF2B5EF4-FFF2-40B4-BE49-F238E27FC236}">
                <a16:creationId xmlns:a16="http://schemas.microsoft.com/office/drawing/2014/main" id="{456CDAC8-C8B0-DDFB-55B3-C323720B34FC}"/>
              </a:ext>
            </a:extLst>
          </p:cNvPr>
          <p:cNvCxnSpPr>
            <a:cxnSpLocks/>
          </p:cNvCxnSpPr>
          <p:nvPr/>
        </p:nvCxnSpPr>
        <p:spPr>
          <a:xfrm>
            <a:off x="5436063" y="2331698"/>
            <a:ext cx="1232528" cy="426417"/>
          </a:xfrm>
          <a:prstGeom prst="line">
            <a:avLst/>
          </a:prstGeom>
        </p:spPr>
        <p:style>
          <a:lnRef idx="1">
            <a:schemeClr val="dk1"/>
          </a:lnRef>
          <a:fillRef idx="0">
            <a:schemeClr val="dk1"/>
          </a:fillRef>
          <a:effectRef idx="0">
            <a:schemeClr val="dk1"/>
          </a:effectRef>
          <a:fontRef idx="minor">
            <a:schemeClr val="tx1"/>
          </a:fontRef>
        </p:style>
      </p:cxnSp>
      <p:sp>
        <p:nvSpPr>
          <p:cNvPr id="35" name="Tekstiruutu 34">
            <a:extLst>
              <a:ext uri="{FF2B5EF4-FFF2-40B4-BE49-F238E27FC236}">
                <a16:creationId xmlns:a16="http://schemas.microsoft.com/office/drawing/2014/main" id="{170E61F7-1E3C-D840-E839-BB0CCC6FA8C6}"/>
              </a:ext>
            </a:extLst>
          </p:cNvPr>
          <p:cNvSpPr txBox="1"/>
          <p:nvPr/>
        </p:nvSpPr>
        <p:spPr>
          <a:xfrm>
            <a:off x="7934241" y="1139674"/>
            <a:ext cx="3455181" cy="276999"/>
          </a:xfrm>
          <a:prstGeom prst="rect">
            <a:avLst/>
          </a:prstGeom>
          <a:noFill/>
        </p:spPr>
        <p:txBody>
          <a:bodyPr wrap="square" rtlCol="0">
            <a:spAutoFit/>
          </a:bodyPr>
          <a:lstStyle/>
          <a:p>
            <a:r>
              <a:rPr lang="fi-FI" sz="1200" dirty="0">
                <a:solidFill>
                  <a:schemeClr val="tx1">
                    <a:lumMod val="50000"/>
                    <a:lumOff val="50000"/>
                  </a:schemeClr>
                </a:solidFill>
              </a:rPr>
              <a:t>Muita omavalvontaan liittyviä asiakirjoja</a:t>
            </a:r>
          </a:p>
        </p:txBody>
      </p:sp>
      <p:sp>
        <p:nvSpPr>
          <p:cNvPr id="36" name="Suorakulmio: Yksi kulma leikattu 35">
            <a:extLst>
              <a:ext uri="{FF2B5EF4-FFF2-40B4-BE49-F238E27FC236}">
                <a16:creationId xmlns:a16="http://schemas.microsoft.com/office/drawing/2014/main" id="{989E7417-609F-E64A-942E-E91F82F3CD7E}"/>
              </a:ext>
            </a:extLst>
          </p:cNvPr>
          <p:cNvSpPr>
            <a:spLocks/>
          </p:cNvSpPr>
          <p:nvPr/>
        </p:nvSpPr>
        <p:spPr>
          <a:xfrm>
            <a:off x="8002852" y="1416674"/>
            <a:ext cx="1735559" cy="637309"/>
          </a:xfrm>
          <a:prstGeom prst="snip1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Henkilöstöohjelma</a:t>
            </a:r>
          </a:p>
        </p:txBody>
      </p:sp>
      <p:sp>
        <p:nvSpPr>
          <p:cNvPr id="37" name="Suorakulmio: Yksi kulma leikattu 36">
            <a:extLst>
              <a:ext uri="{FF2B5EF4-FFF2-40B4-BE49-F238E27FC236}">
                <a16:creationId xmlns:a16="http://schemas.microsoft.com/office/drawing/2014/main" id="{CFC12088-5C33-629B-7846-DE8A151B7746}"/>
              </a:ext>
            </a:extLst>
          </p:cNvPr>
          <p:cNvSpPr>
            <a:spLocks/>
          </p:cNvSpPr>
          <p:nvPr/>
        </p:nvSpPr>
        <p:spPr>
          <a:xfrm>
            <a:off x="8002852" y="2114734"/>
            <a:ext cx="1735559" cy="637309"/>
          </a:xfrm>
          <a:prstGeom prst="snip1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Pelastussuunnitelma</a:t>
            </a:r>
          </a:p>
        </p:txBody>
      </p:sp>
      <p:sp>
        <p:nvSpPr>
          <p:cNvPr id="38" name="Suorakulmio: Yksi kulma leikattu 37">
            <a:extLst>
              <a:ext uri="{FF2B5EF4-FFF2-40B4-BE49-F238E27FC236}">
                <a16:creationId xmlns:a16="http://schemas.microsoft.com/office/drawing/2014/main" id="{F2E71396-179A-B46E-861E-E827BF551771}"/>
              </a:ext>
            </a:extLst>
          </p:cNvPr>
          <p:cNvSpPr>
            <a:spLocks/>
          </p:cNvSpPr>
          <p:nvPr/>
        </p:nvSpPr>
        <p:spPr>
          <a:xfrm>
            <a:off x="9932715" y="2160072"/>
            <a:ext cx="1735559" cy="637309"/>
          </a:xfrm>
          <a:prstGeom prst="snip1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Valmiussuunnitelma</a:t>
            </a:r>
          </a:p>
        </p:txBody>
      </p:sp>
      <p:sp>
        <p:nvSpPr>
          <p:cNvPr id="43" name="Tekstiruutu 42">
            <a:extLst>
              <a:ext uri="{FF2B5EF4-FFF2-40B4-BE49-F238E27FC236}">
                <a16:creationId xmlns:a16="http://schemas.microsoft.com/office/drawing/2014/main" id="{E4B7EA50-E6D5-8F12-B2CA-B2AC04D4EB17}"/>
              </a:ext>
            </a:extLst>
          </p:cNvPr>
          <p:cNvSpPr txBox="1">
            <a:spLocks/>
          </p:cNvSpPr>
          <p:nvPr/>
        </p:nvSpPr>
        <p:spPr>
          <a:xfrm>
            <a:off x="335516" y="2086733"/>
            <a:ext cx="2338774" cy="646331"/>
          </a:xfrm>
          <a:prstGeom prst="rect">
            <a:avLst/>
          </a:prstGeom>
          <a:noFill/>
        </p:spPr>
        <p:txBody>
          <a:bodyPr wrap="square" rtlCol="0">
            <a:spAutoFit/>
          </a:bodyPr>
          <a:lstStyle/>
          <a:p>
            <a:r>
              <a:rPr lang="fi-FI" sz="1200" dirty="0">
                <a:solidFill>
                  <a:schemeClr val="tx1">
                    <a:lumMod val="50000"/>
                    <a:lumOff val="50000"/>
                  </a:schemeClr>
                </a:solidFill>
              </a:rPr>
              <a:t>Hyvinvointialuetasoiset omavalvontaan liittyvät ohjeistukset mm.:</a:t>
            </a:r>
          </a:p>
        </p:txBody>
      </p:sp>
      <p:sp>
        <p:nvSpPr>
          <p:cNvPr id="47" name="Suorakulmio: Yksi kulma leikattu 46">
            <a:extLst>
              <a:ext uri="{FF2B5EF4-FFF2-40B4-BE49-F238E27FC236}">
                <a16:creationId xmlns:a16="http://schemas.microsoft.com/office/drawing/2014/main" id="{43D3A69A-C02A-C8E9-7A0C-C7CB1B2A3BD1}"/>
              </a:ext>
            </a:extLst>
          </p:cNvPr>
          <p:cNvSpPr>
            <a:spLocks/>
          </p:cNvSpPr>
          <p:nvPr/>
        </p:nvSpPr>
        <p:spPr>
          <a:xfrm>
            <a:off x="1695566" y="2721322"/>
            <a:ext cx="943133" cy="637309"/>
          </a:xfrm>
          <a:prstGeom prst="snip1Rect">
            <a:avLst/>
          </a:prstGeom>
          <a:solidFill>
            <a:schemeClr val="bg1">
              <a:lumMod val="95000"/>
            </a:schemeClr>
          </a:solidFill>
          <a:ln w="190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Tietoturva-ohje</a:t>
            </a:r>
            <a:endParaRPr lang="fi-FI" sz="1600" dirty="0">
              <a:solidFill>
                <a:schemeClr val="tx1"/>
              </a:solidFill>
            </a:endParaRPr>
          </a:p>
        </p:txBody>
      </p:sp>
      <p:sp>
        <p:nvSpPr>
          <p:cNvPr id="48" name="Suorakulmio: Yksi kulma leikattu 47">
            <a:extLst>
              <a:ext uri="{FF2B5EF4-FFF2-40B4-BE49-F238E27FC236}">
                <a16:creationId xmlns:a16="http://schemas.microsoft.com/office/drawing/2014/main" id="{060EF754-4892-E916-E224-7D2D401306B1}"/>
              </a:ext>
            </a:extLst>
          </p:cNvPr>
          <p:cNvSpPr>
            <a:spLocks/>
          </p:cNvSpPr>
          <p:nvPr/>
        </p:nvSpPr>
        <p:spPr>
          <a:xfrm>
            <a:off x="392039" y="2721323"/>
            <a:ext cx="943133" cy="637309"/>
          </a:xfrm>
          <a:prstGeom prst="snip1Rect">
            <a:avLst/>
          </a:prstGeom>
          <a:solidFill>
            <a:schemeClr val="bg1">
              <a:lumMod val="95000"/>
            </a:schemeClr>
          </a:solidFill>
          <a:ln w="190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Someohjeet</a:t>
            </a:r>
          </a:p>
        </p:txBody>
      </p:sp>
      <p:sp>
        <p:nvSpPr>
          <p:cNvPr id="46" name="Suorakulmio: Yksi kulma leikattu 45">
            <a:extLst>
              <a:ext uri="{FF2B5EF4-FFF2-40B4-BE49-F238E27FC236}">
                <a16:creationId xmlns:a16="http://schemas.microsoft.com/office/drawing/2014/main" id="{A684FA1F-D6AB-3BCF-A8FF-A4FA9B16C15C}"/>
              </a:ext>
            </a:extLst>
          </p:cNvPr>
          <p:cNvSpPr>
            <a:spLocks/>
          </p:cNvSpPr>
          <p:nvPr/>
        </p:nvSpPr>
        <p:spPr>
          <a:xfrm>
            <a:off x="992592" y="3146057"/>
            <a:ext cx="943133" cy="637309"/>
          </a:xfrm>
          <a:prstGeom prst="snip1Rect">
            <a:avLst/>
          </a:prstGeom>
          <a:solidFill>
            <a:schemeClr val="bg1">
              <a:lumMod val="95000"/>
            </a:schemeClr>
          </a:solidFill>
          <a:ln w="190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Poikkeus-olojen ohjeistukset</a:t>
            </a:r>
            <a:endParaRPr lang="fi-FI" sz="1600" dirty="0">
              <a:solidFill>
                <a:schemeClr val="tx1"/>
              </a:solidFill>
            </a:endParaRPr>
          </a:p>
        </p:txBody>
      </p:sp>
      <p:sp>
        <p:nvSpPr>
          <p:cNvPr id="49" name="Tekstiruutu 48">
            <a:extLst>
              <a:ext uri="{FF2B5EF4-FFF2-40B4-BE49-F238E27FC236}">
                <a16:creationId xmlns:a16="http://schemas.microsoft.com/office/drawing/2014/main" id="{E71D4605-D5D7-5007-F28B-901CCF312652}"/>
              </a:ext>
            </a:extLst>
          </p:cNvPr>
          <p:cNvSpPr txBox="1">
            <a:spLocks/>
          </p:cNvSpPr>
          <p:nvPr/>
        </p:nvSpPr>
        <p:spPr>
          <a:xfrm>
            <a:off x="335516" y="4728241"/>
            <a:ext cx="2338774" cy="461665"/>
          </a:xfrm>
          <a:prstGeom prst="rect">
            <a:avLst/>
          </a:prstGeom>
          <a:noFill/>
        </p:spPr>
        <p:txBody>
          <a:bodyPr wrap="square" rtlCol="0">
            <a:spAutoFit/>
          </a:bodyPr>
          <a:lstStyle/>
          <a:p>
            <a:r>
              <a:rPr lang="fi-FI" sz="1200" dirty="0">
                <a:solidFill>
                  <a:schemeClr val="tx1">
                    <a:lumMod val="50000"/>
                    <a:lumOff val="50000"/>
                  </a:schemeClr>
                </a:solidFill>
              </a:rPr>
              <a:t>Kotihoidon omavalvontaan liittyvät ohjeistukset mm.: </a:t>
            </a:r>
          </a:p>
        </p:txBody>
      </p:sp>
      <p:sp>
        <p:nvSpPr>
          <p:cNvPr id="52" name="Suorakulmio: Yksi kulma leikattu 51">
            <a:extLst>
              <a:ext uri="{FF2B5EF4-FFF2-40B4-BE49-F238E27FC236}">
                <a16:creationId xmlns:a16="http://schemas.microsoft.com/office/drawing/2014/main" id="{2C973D58-CB79-F2F3-30E9-C777E9297A9B}"/>
              </a:ext>
            </a:extLst>
          </p:cNvPr>
          <p:cNvSpPr>
            <a:spLocks/>
          </p:cNvSpPr>
          <p:nvPr/>
        </p:nvSpPr>
        <p:spPr>
          <a:xfrm>
            <a:off x="392039" y="5228372"/>
            <a:ext cx="1024358" cy="637309"/>
          </a:xfrm>
          <a:prstGeom prst="snip1Rect">
            <a:avLst/>
          </a:prstGeom>
          <a:solidFill>
            <a:schemeClr val="bg1">
              <a:lumMod val="95000"/>
            </a:schemeClr>
          </a:solidFill>
          <a:ln w="190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Laitteiden ja apuvälineiden käyttöohjeet</a:t>
            </a:r>
            <a:endParaRPr lang="fi-FI" sz="1600" dirty="0">
              <a:solidFill>
                <a:schemeClr val="tx1"/>
              </a:solidFill>
            </a:endParaRPr>
          </a:p>
        </p:txBody>
      </p:sp>
      <p:sp>
        <p:nvSpPr>
          <p:cNvPr id="53" name="Suorakulmio: Yksi kulma leikattu 52">
            <a:extLst>
              <a:ext uri="{FF2B5EF4-FFF2-40B4-BE49-F238E27FC236}">
                <a16:creationId xmlns:a16="http://schemas.microsoft.com/office/drawing/2014/main" id="{D67F4648-0CDA-EE5C-D0D1-D44B28A47FBB}"/>
              </a:ext>
            </a:extLst>
          </p:cNvPr>
          <p:cNvSpPr>
            <a:spLocks/>
          </p:cNvSpPr>
          <p:nvPr/>
        </p:nvSpPr>
        <p:spPr>
          <a:xfrm>
            <a:off x="1504903" y="5228372"/>
            <a:ext cx="1024358" cy="637309"/>
          </a:xfrm>
          <a:prstGeom prst="snip1Rect">
            <a:avLst/>
          </a:prstGeom>
          <a:solidFill>
            <a:schemeClr val="bg1">
              <a:lumMod val="95000"/>
            </a:schemeClr>
          </a:solidFill>
          <a:ln w="190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Turvallisuus-kartoituksen</a:t>
            </a:r>
          </a:p>
          <a:p>
            <a:pPr algn="ctr"/>
            <a:r>
              <a:rPr lang="fi-FI" sz="1000" dirty="0">
                <a:solidFill>
                  <a:schemeClr val="tx1"/>
                </a:solidFill>
              </a:rPr>
              <a:t>ohje</a:t>
            </a:r>
            <a:endParaRPr lang="fi-FI" sz="1600" dirty="0">
              <a:solidFill>
                <a:schemeClr val="tx1"/>
              </a:solidFill>
            </a:endParaRPr>
          </a:p>
        </p:txBody>
      </p:sp>
      <p:sp>
        <p:nvSpPr>
          <p:cNvPr id="54" name="Suorakulmio: Yksi kulma leikattu 53">
            <a:extLst>
              <a:ext uri="{FF2B5EF4-FFF2-40B4-BE49-F238E27FC236}">
                <a16:creationId xmlns:a16="http://schemas.microsoft.com/office/drawing/2014/main" id="{96E81C3B-FAC8-40CA-AEBE-A9532BC8AABF}"/>
              </a:ext>
            </a:extLst>
          </p:cNvPr>
          <p:cNvSpPr>
            <a:spLocks/>
          </p:cNvSpPr>
          <p:nvPr/>
        </p:nvSpPr>
        <p:spPr>
          <a:xfrm>
            <a:off x="392039" y="5939536"/>
            <a:ext cx="1024358" cy="637309"/>
          </a:xfrm>
          <a:prstGeom prst="snip1Rect">
            <a:avLst/>
          </a:prstGeom>
          <a:solidFill>
            <a:schemeClr val="bg1">
              <a:lumMod val="95000"/>
            </a:schemeClr>
          </a:solidFill>
          <a:ln w="190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Henkilö-turvallisuus kotikäynneille</a:t>
            </a:r>
            <a:endParaRPr lang="fi-FI" sz="1600" dirty="0">
              <a:solidFill>
                <a:schemeClr val="tx1"/>
              </a:solidFill>
            </a:endParaRPr>
          </a:p>
        </p:txBody>
      </p:sp>
      <p:sp>
        <p:nvSpPr>
          <p:cNvPr id="55" name="Suorakulmio: Yksi kulma leikattu 54">
            <a:extLst>
              <a:ext uri="{FF2B5EF4-FFF2-40B4-BE49-F238E27FC236}">
                <a16:creationId xmlns:a16="http://schemas.microsoft.com/office/drawing/2014/main" id="{C435F87F-F102-B6A5-1355-D07E22CDFFAC}"/>
              </a:ext>
            </a:extLst>
          </p:cNvPr>
          <p:cNvSpPr>
            <a:spLocks/>
          </p:cNvSpPr>
          <p:nvPr/>
        </p:nvSpPr>
        <p:spPr>
          <a:xfrm>
            <a:off x="1514564" y="5930526"/>
            <a:ext cx="1024358" cy="637309"/>
          </a:xfrm>
          <a:prstGeom prst="snip1Rect">
            <a:avLst/>
          </a:prstGeom>
          <a:solidFill>
            <a:schemeClr val="bg1">
              <a:lumMod val="95000"/>
            </a:schemeClr>
          </a:solidFill>
          <a:ln w="190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Palo-turvallisuus-ohjeet</a:t>
            </a:r>
            <a:endParaRPr lang="fi-FI" sz="1600" dirty="0">
              <a:solidFill>
                <a:schemeClr val="tx1"/>
              </a:solidFill>
            </a:endParaRPr>
          </a:p>
        </p:txBody>
      </p:sp>
      <p:sp>
        <p:nvSpPr>
          <p:cNvPr id="56" name="Suorakulmio: Yksi kulma leikattu 55">
            <a:extLst>
              <a:ext uri="{FF2B5EF4-FFF2-40B4-BE49-F238E27FC236}">
                <a16:creationId xmlns:a16="http://schemas.microsoft.com/office/drawing/2014/main" id="{3630D0A1-A4AA-D1A7-92D4-9CD642A5732E}"/>
              </a:ext>
            </a:extLst>
          </p:cNvPr>
          <p:cNvSpPr>
            <a:spLocks/>
          </p:cNvSpPr>
          <p:nvPr/>
        </p:nvSpPr>
        <p:spPr>
          <a:xfrm>
            <a:off x="2646212" y="5939536"/>
            <a:ext cx="1024358" cy="637309"/>
          </a:xfrm>
          <a:prstGeom prst="snip1Rect">
            <a:avLst/>
          </a:prstGeom>
          <a:solidFill>
            <a:schemeClr val="bg1">
              <a:lumMod val="95000"/>
            </a:schemeClr>
          </a:solidFill>
          <a:ln w="190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Hygienia-ohjeet</a:t>
            </a:r>
            <a:endParaRPr lang="fi-FI" sz="1600" dirty="0">
              <a:solidFill>
                <a:schemeClr val="tx1"/>
              </a:solidFill>
            </a:endParaRPr>
          </a:p>
        </p:txBody>
      </p:sp>
      <p:sp>
        <p:nvSpPr>
          <p:cNvPr id="57" name="Suorakulmio: Yksi kulma pyöristetty 56">
            <a:extLst>
              <a:ext uri="{FF2B5EF4-FFF2-40B4-BE49-F238E27FC236}">
                <a16:creationId xmlns:a16="http://schemas.microsoft.com/office/drawing/2014/main" id="{75F24619-1762-46A3-E795-585A86F2D68B}"/>
              </a:ext>
            </a:extLst>
          </p:cNvPr>
          <p:cNvSpPr/>
          <p:nvPr/>
        </p:nvSpPr>
        <p:spPr>
          <a:xfrm>
            <a:off x="6096000" y="5719729"/>
            <a:ext cx="1359441" cy="870439"/>
          </a:xfrm>
          <a:prstGeom prst="round1Rect">
            <a:avLst/>
          </a:prstGeom>
          <a:solidFill>
            <a:schemeClr val="tx2">
              <a:lumMod val="20000"/>
              <a:lumOff val="80000"/>
            </a:schemeClr>
          </a:solidFill>
          <a:ln w="190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b="1" dirty="0">
                <a:solidFill>
                  <a:schemeClr val="tx1"/>
                </a:solidFill>
              </a:rPr>
              <a:t>Omavalvonnan työkirja ja vuosikello </a:t>
            </a:r>
          </a:p>
        </p:txBody>
      </p:sp>
      <p:cxnSp>
        <p:nvCxnSpPr>
          <p:cNvPr id="58" name="Suora nuoliyhdysviiva 57">
            <a:extLst>
              <a:ext uri="{FF2B5EF4-FFF2-40B4-BE49-F238E27FC236}">
                <a16:creationId xmlns:a16="http://schemas.microsoft.com/office/drawing/2014/main" id="{8440A30A-5FEC-5EC9-7987-EED5F7A2FD2E}"/>
              </a:ext>
            </a:extLst>
          </p:cNvPr>
          <p:cNvCxnSpPr>
            <a:cxnSpLocks/>
          </p:cNvCxnSpPr>
          <p:nvPr/>
        </p:nvCxnSpPr>
        <p:spPr>
          <a:xfrm>
            <a:off x="6742910" y="5055400"/>
            <a:ext cx="0" cy="6405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9" name="Ryhmä 68">
            <a:extLst>
              <a:ext uri="{FF2B5EF4-FFF2-40B4-BE49-F238E27FC236}">
                <a16:creationId xmlns:a16="http://schemas.microsoft.com/office/drawing/2014/main" id="{FDF0EB10-B2AB-C209-E876-AB65C21CEC85}"/>
              </a:ext>
            </a:extLst>
          </p:cNvPr>
          <p:cNvGrpSpPr/>
          <p:nvPr/>
        </p:nvGrpSpPr>
        <p:grpSpPr>
          <a:xfrm>
            <a:off x="7542241" y="2843334"/>
            <a:ext cx="2156258" cy="1492636"/>
            <a:chOff x="7542241" y="2843334"/>
            <a:chExt cx="2156258" cy="1492636"/>
          </a:xfrm>
        </p:grpSpPr>
        <p:cxnSp>
          <p:nvCxnSpPr>
            <p:cNvPr id="64" name="Suora nuoliyhdysviiva 63">
              <a:extLst>
                <a:ext uri="{FF2B5EF4-FFF2-40B4-BE49-F238E27FC236}">
                  <a16:creationId xmlns:a16="http://schemas.microsoft.com/office/drawing/2014/main" id="{35DBBECF-5301-F2C4-1D92-B5E50A2CEE1C}"/>
                </a:ext>
              </a:extLst>
            </p:cNvPr>
            <p:cNvCxnSpPr>
              <a:cxnSpLocks/>
            </p:cNvCxnSpPr>
            <p:nvPr/>
          </p:nvCxnSpPr>
          <p:spPr>
            <a:xfrm flipH="1">
              <a:off x="7542241" y="2879534"/>
              <a:ext cx="2119591" cy="1456436"/>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67" name="Ellipsi 66">
              <a:extLst>
                <a:ext uri="{FF2B5EF4-FFF2-40B4-BE49-F238E27FC236}">
                  <a16:creationId xmlns:a16="http://schemas.microsoft.com/office/drawing/2014/main" id="{15CB1D59-87E2-C013-C98D-0D9906AD5870}"/>
                </a:ext>
              </a:extLst>
            </p:cNvPr>
            <p:cNvSpPr/>
            <p:nvPr/>
          </p:nvSpPr>
          <p:spPr>
            <a:xfrm>
              <a:off x="9562102" y="2843334"/>
              <a:ext cx="136397" cy="12930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dirty="0"/>
            </a:p>
          </p:txBody>
        </p:sp>
      </p:grpSp>
      <p:cxnSp>
        <p:nvCxnSpPr>
          <p:cNvPr id="71" name="Suora nuoliyhdysviiva 70">
            <a:extLst>
              <a:ext uri="{FF2B5EF4-FFF2-40B4-BE49-F238E27FC236}">
                <a16:creationId xmlns:a16="http://schemas.microsoft.com/office/drawing/2014/main" id="{CADCCD7C-9BB8-4B56-4805-982AE7AAD725}"/>
              </a:ext>
            </a:extLst>
          </p:cNvPr>
          <p:cNvCxnSpPr>
            <a:cxnSpLocks/>
          </p:cNvCxnSpPr>
          <p:nvPr/>
        </p:nvCxnSpPr>
        <p:spPr>
          <a:xfrm>
            <a:off x="2167132" y="3450478"/>
            <a:ext cx="2549614" cy="1080861"/>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77" name="Suora nuoliyhdysviiva 76">
            <a:extLst>
              <a:ext uri="{FF2B5EF4-FFF2-40B4-BE49-F238E27FC236}">
                <a16:creationId xmlns:a16="http://schemas.microsoft.com/office/drawing/2014/main" id="{2EA914D9-F5CA-C15B-38CA-7C4E433BCFCA}"/>
              </a:ext>
            </a:extLst>
          </p:cNvPr>
          <p:cNvCxnSpPr>
            <a:cxnSpLocks/>
          </p:cNvCxnSpPr>
          <p:nvPr/>
        </p:nvCxnSpPr>
        <p:spPr>
          <a:xfrm flipV="1">
            <a:off x="2638699" y="5055400"/>
            <a:ext cx="2078047" cy="24537"/>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13" name="Suorakulmio: Yksi kulma leikattu 12">
            <a:extLst>
              <a:ext uri="{FF2B5EF4-FFF2-40B4-BE49-F238E27FC236}">
                <a16:creationId xmlns:a16="http://schemas.microsoft.com/office/drawing/2014/main" id="{07961C1B-A125-4062-EF5C-96CD7D3901D2}"/>
              </a:ext>
            </a:extLst>
          </p:cNvPr>
          <p:cNvSpPr/>
          <p:nvPr/>
        </p:nvSpPr>
        <p:spPr>
          <a:xfrm>
            <a:off x="5852840" y="2747593"/>
            <a:ext cx="1702820" cy="637309"/>
          </a:xfrm>
          <a:prstGeom prst="snip1Rect">
            <a:avLst/>
          </a:prstGeom>
          <a:solidFill>
            <a:schemeClr val="tx2">
              <a:lumMod val="20000"/>
              <a:lumOff val="80000"/>
            </a:schemeClr>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Omavalvontaohjelma</a:t>
            </a:r>
          </a:p>
        </p:txBody>
      </p:sp>
      <p:sp>
        <p:nvSpPr>
          <p:cNvPr id="15" name="Suorakulmio: Yksi kulma leikattu 14">
            <a:extLst>
              <a:ext uri="{FF2B5EF4-FFF2-40B4-BE49-F238E27FC236}">
                <a16:creationId xmlns:a16="http://schemas.microsoft.com/office/drawing/2014/main" id="{6193CDC4-3406-20A1-877A-0A1F2BFAF6FD}"/>
              </a:ext>
            </a:extLst>
          </p:cNvPr>
          <p:cNvSpPr/>
          <p:nvPr/>
        </p:nvSpPr>
        <p:spPr>
          <a:xfrm>
            <a:off x="3357427" y="2748324"/>
            <a:ext cx="1702820" cy="637309"/>
          </a:xfrm>
          <a:prstGeom prst="snip1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Valvontasuunnitelma</a:t>
            </a:r>
          </a:p>
        </p:txBody>
      </p:sp>
      <p:grpSp>
        <p:nvGrpSpPr>
          <p:cNvPr id="109" name="Ryhmä 108">
            <a:extLst>
              <a:ext uri="{FF2B5EF4-FFF2-40B4-BE49-F238E27FC236}">
                <a16:creationId xmlns:a16="http://schemas.microsoft.com/office/drawing/2014/main" id="{A7E5545E-DF44-662C-BFB4-5535BEDA2E4E}"/>
              </a:ext>
            </a:extLst>
          </p:cNvPr>
          <p:cNvGrpSpPr/>
          <p:nvPr/>
        </p:nvGrpSpPr>
        <p:grpSpPr>
          <a:xfrm>
            <a:off x="9908716" y="4533709"/>
            <a:ext cx="2136001" cy="2241794"/>
            <a:chOff x="9441784" y="4335970"/>
            <a:chExt cx="2136001" cy="2241794"/>
          </a:xfrm>
        </p:grpSpPr>
        <p:sp>
          <p:nvSpPr>
            <p:cNvPr id="82" name="Suorakulmio 81">
              <a:extLst>
                <a:ext uri="{FF2B5EF4-FFF2-40B4-BE49-F238E27FC236}">
                  <a16:creationId xmlns:a16="http://schemas.microsoft.com/office/drawing/2014/main" id="{99AF6FCF-17EA-E438-3145-E884F9A64EC2}"/>
                </a:ext>
              </a:extLst>
            </p:cNvPr>
            <p:cNvSpPr/>
            <p:nvPr/>
          </p:nvSpPr>
          <p:spPr>
            <a:xfrm>
              <a:off x="9441784" y="4335970"/>
              <a:ext cx="2136001" cy="2240876"/>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FI" sz="1200" b="1" dirty="0" err="1">
                  <a:solidFill>
                    <a:schemeClr val="tx1"/>
                  </a:solidFill>
                </a:rPr>
                <a:t>Selitteet</a:t>
              </a:r>
              <a:endParaRPr lang="fi-FI" sz="1100" b="1" dirty="0">
                <a:solidFill>
                  <a:schemeClr val="tx1"/>
                </a:solidFill>
              </a:endParaRPr>
            </a:p>
          </p:txBody>
        </p:sp>
        <p:sp>
          <p:nvSpPr>
            <p:cNvPr id="100" name="Suorakulmio: Yksi kulma leikattu 99">
              <a:extLst>
                <a:ext uri="{FF2B5EF4-FFF2-40B4-BE49-F238E27FC236}">
                  <a16:creationId xmlns:a16="http://schemas.microsoft.com/office/drawing/2014/main" id="{4C829E83-9F21-2CE3-AB8D-2D9C7C6C48A0}"/>
                </a:ext>
              </a:extLst>
            </p:cNvPr>
            <p:cNvSpPr>
              <a:spLocks/>
            </p:cNvSpPr>
            <p:nvPr/>
          </p:nvSpPr>
          <p:spPr>
            <a:xfrm>
              <a:off x="9542067" y="4667552"/>
              <a:ext cx="598258" cy="250239"/>
            </a:xfrm>
            <a:prstGeom prst="snip1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
          <p:nvSpPr>
            <p:cNvPr id="101" name="Tekstiruutu 100">
              <a:extLst>
                <a:ext uri="{FF2B5EF4-FFF2-40B4-BE49-F238E27FC236}">
                  <a16:creationId xmlns:a16="http://schemas.microsoft.com/office/drawing/2014/main" id="{E3A4A829-5BA8-D6E1-805D-66CBD19CA97B}"/>
                </a:ext>
              </a:extLst>
            </p:cNvPr>
            <p:cNvSpPr txBox="1">
              <a:spLocks/>
            </p:cNvSpPr>
            <p:nvPr/>
          </p:nvSpPr>
          <p:spPr>
            <a:xfrm>
              <a:off x="10183043" y="4678775"/>
              <a:ext cx="1256976" cy="261610"/>
            </a:xfrm>
            <a:prstGeom prst="rect">
              <a:avLst/>
            </a:prstGeom>
            <a:noFill/>
          </p:spPr>
          <p:txBody>
            <a:bodyPr wrap="square" rtlCol="0">
              <a:spAutoFit/>
            </a:bodyPr>
            <a:lstStyle/>
            <a:p>
              <a:r>
                <a:rPr lang="fi-FI" sz="1100" dirty="0"/>
                <a:t>Asiakirja</a:t>
              </a:r>
            </a:p>
          </p:txBody>
        </p:sp>
        <p:sp>
          <p:nvSpPr>
            <p:cNvPr id="102" name="Tekstiruutu 101">
              <a:extLst>
                <a:ext uri="{FF2B5EF4-FFF2-40B4-BE49-F238E27FC236}">
                  <a16:creationId xmlns:a16="http://schemas.microsoft.com/office/drawing/2014/main" id="{C29B877C-2B0F-603E-4CE0-86E71668C2FC}"/>
                </a:ext>
              </a:extLst>
            </p:cNvPr>
            <p:cNvSpPr txBox="1">
              <a:spLocks/>
            </p:cNvSpPr>
            <p:nvPr/>
          </p:nvSpPr>
          <p:spPr>
            <a:xfrm>
              <a:off x="10183043" y="5390249"/>
              <a:ext cx="1256976" cy="261610"/>
            </a:xfrm>
            <a:prstGeom prst="rect">
              <a:avLst/>
            </a:prstGeom>
            <a:noFill/>
          </p:spPr>
          <p:txBody>
            <a:bodyPr wrap="square" rtlCol="0">
              <a:spAutoFit/>
            </a:bodyPr>
            <a:lstStyle/>
            <a:p>
              <a:r>
                <a:rPr lang="fi-FI" sz="1100" dirty="0"/>
                <a:t>Ohjeistus</a:t>
              </a:r>
            </a:p>
          </p:txBody>
        </p:sp>
        <p:sp>
          <p:nvSpPr>
            <p:cNvPr id="103" name="Suorakulmio: Yksi kulma leikattu 102">
              <a:extLst>
                <a:ext uri="{FF2B5EF4-FFF2-40B4-BE49-F238E27FC236}">
                  <a16:creationId xmlns:a16="http://schemas.microsoft.com/office/drawing/2014/main" id="{466D8FA5-B3A9-93E0-9446-4D05D9A27B82}"/>
                </a:ext>
              </a:extLst>
            </p:cNvPr>
            <p:cNvSpPr>
              <a:spLocks/>
            </p:cNvSpPr>
            <p:nvPr/>
          </p:nvSpPr>
          <p:spPr>
            <a:xfrm>
              <a:off x="9557499" y="5374741"/>
              <a:ext cx="509829" cy="339015"/>
            </a:xfrm>
            <a:prstGeom prst="snip1Rect">
              <a:avLst/>
            </a:prstGeom>
            <a:solidFill>
              <a:schemeClr val="bg1">
                <a:lumMod val="95000"/>
              </a:schemeClr>
            </a:solidFill>
            <a:ln w="190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1600" dirty="0">
                <a:solidFill>
                  <a:schemeClr val="tx1"/>
                </a:solidFill>
              </a:endParaRPr>
            </a:p>
          </p:txBody>
        </p:sp>
        <p:sp>
          <p:nvSpPr>
            <p:cNvPr id="104" name="Suorakulmio 103">
              <a:extLst>
                <a:ext uri="{FF2B5EF4-FFF2-40B4-BE49-F238E27FC236}">
                  <a16:creationId xmlns:a16="http://schemas.microsoft.com/office/drawing/2014/main" id="{57752AD5-B791-C082-A558-F823574A0DB5}"/>
                </a:ext>
              </a:extLst>
            </p:cNvPr>
            <p:cNvSpPr>
              <a:spLocks/>
            </p:cNvSpPr>
            <p:nvPr/>
          </p:nvSpPr>
          <p:spPr>
            <a:xfrm>
              <a:off x="9542067" y="5854029"/>
              <a:ext cx="612247" cy="33901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6" name="Suorakulmio: Yksi kulma leikattu 105">
              <a:extLst>
                <a:ext uri="{FF2B5EF4-FFF2-40B4-BE49-F238E27FC236}">
                  <a16:creationId xmlns:a16="http://schemas.microsoft.com/office/drawing/2014/main" id="{23D229B2-AAB7-CCA9-33D1-06B7D9D14785}"/>
                </a:ext>
              </a:extLst>
            </p:cNvPr>
            <p:cNvSpPr>
              <a:spLocks/>
            </p:cNvSpPr>
            <p:nvPr/>
          </p:nvSpPr>
          <p:spPr>
            <a:xfrm>
              <a:off x="9542067" y="5024297"/>
              <a:ext cx="598258" cy="250239"/>
            </a:xfrm>
            <a:prstGeom prst="snip1Rect">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tx1"/>
                </a:solidFill>
              </a:endParaRPr>
            </a:p>
          </p:txBody>
        </p:sp>
        <p:sp>
          <p:nvSpPr>
            <p:cNvPr id="107" name="Tekstiruutu 106">
              <a:extLst>
                <a:ext uri="{FF2B5EF4-FFF2-40B4-BE49-F238E27FC236}">
                  <a16:creationId xmlns:a16="http://schemas.microsoft.com/office/drawing/2014/main" id="{290C7985-BFB2-25AA-FFA3-A507CD6B1E3A}"/>
                </a:ext>
              </a:extLst>
            </p:cNvPr>
            <p:cNvSpPr txBox="1">
              <a:spLocks/>
            </p:cNvSpPr>
            <p:nvPr/>
          </p:nvSpPr>
          <p:spPr>
            <a:xfrm>
              <a:off x="10183043" y="5043621"/>
              <a:ext cx="1256976" cy="261610"/>
            </a:xfrm>
            <a:prstGeom prst="rect">
              <a:avLst/>
            </a:prstGeom>
            <a:noFill/>
          </p:spPr>
          <p:txBody>
            <a:bodyPr wrap="square" rtlCol="0">
              <a:spAutoFit/>
            </a:bodyPr>
            <a:lstStyle/>
            <a:p>
              <a:r>
                <a:rPr lang="fi-FI" sz="1100" dirty="0"/>
                <a:t>Julkinen asiakirja</a:t>
              </a:r>
            </a:p>
          </p:txBody>
        </p:sp>
        <p:sp>
          <p:nvSpPr>
            <p:cNvPr id="108" name="Tekstiruutu 107">
              <a:extLst>
                <a:ext uri="{FF2B5EF4-FFF2-40B4-BE49-F238E27FC236}">
                  <a16:creationId xmlns:a16="http://schemas.microsoft.com/office/drawing/2014/main" id="{7B31DDD7-2310-87B6-FDAC-5ADE56A0F2CF}"/>
                </a:ext>
              </a:extLst>
            </p:cNvPr>
            <p:cNvSpPr txBox="1">
              <a:spLocks/>
            </p:cNvSpPr>
            <p:nvPr/>
          </p:nvSpPr>
          <p:spPr>
            <a:xfrm>
              <a:off x="10183043" y="5808323"/>
              <a:ext cx="1256976" cy="769441"/>
            </a:xfrm>
            <a:prstGeom prst="rect">
              <a:avLst/>
            </a:prstGeom>
            <a:noFill/>
          </p:spPr>
          <p:txBody>
            <a:bodyPr wrap="square" rtlCol="0">
              <a:spAutoFit/>
            </a:bodyPr>
            <a:lstStyle/>
            <a:p>
              <a:r>
                <a:rPr lang="fi-FI" sz="1100" dirty="0"/>
                <a:t>Kotihoidon omavalvonnan keskeisimmät dokumentit</a:t>
              </a:r>
            </a:p>
          </p:txBody>
        </p:sp>
      </p:grpSp>
      <p:sp>
        <p:nvSpPr>
          <p:cNvPr id="3" name="Title 1">
            <a:extLst>
              <a:ext uri="{FF2B5EF4-FFF2-40B4-BE49-F238E27FC236}">
                <a16:creationId xmlns:a16="http://schemas.microsoft.com/office/drawing/2014/main" id="{DA5D7572-88F6-D7DB-80DD-DA5408E4826B}"/>
              </a:ext>
            </a:extLst>
          </p:cNvPr>
          <p:cNvSpPr>
            <a:spLocks noGrp="1"/>
          </p:cNvSpPr>
          <p:nvPr>
            <p:ph type="title" idx="4294967295"/>
          </p:nvPr>
        </p:nvSpPr>
        <p:spPr>
          <a:xfrm>
            <a:off x="265814" y="362357"/>
            <a:ext cx="11288713" cy="868362"/>
          </a:xfrm>
        </p:spPr>
        <p:txBody>
          <a:bodyPr vert="horz">
            <a:normAutofit/>
          </a:bodyPr>
          <a:lstStyle/>
          <a:p>
            <a:r>
              <a:rPr lang="fi-FI" sz="2600" dirty="0">
                <a:solidFill>
                  <a:srgbClr val="17406D"/>
                </a:solidFill>
                <a:latin typeface="Arial Black"/>
              </a:rPr>
              <a:t>Kotihoidon omavalvontasuunnitelmaan linkittyvät muut dokumentit  </a:t>
            </a:r>
            <a:endParaRPr lang="en-US" sz="2600" dirty="0"/>
          </a:p>
        </p:txBody>
      </p:sp>
      <p:sp>
        <p:nvSpPr>
          <p:cNvPr id="19" name="Title 12">
            <a:extLst>
              <a:ext uri="{FF2B5EF4-FFF2-40B4-BE49-F238E27FC236}">
                <a16:creationId xmlns:a16="http://schemas.microsoft.com/office/drawing/2014/main" id="{4B8A6BAD-9663-C5E9-4646-18423F001E31}"/>
              </a:ext>
            </a:extLst>
          </p:cNvPr>
          <p:cNvSpPr txBox="1">
            <a:spLocks/>
          </p:cNvSpPr>
          <p:nvPr/>
        </p:nvSpPr>
        <p:spPr>
          <a:xfrm>
            <a:off x="263782" y="-110381"/>
            <a:ext cx="11289174" cy="741281"/>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r>
              <a:rPr lang="fi-FI" sz="1600">
                <a:solidFill>
                  <a:srgbClr val="17406D"/>
                </a:solidFill>
                <a:latin typeface="+mn-lt"/>
              </a:rPr>
              <a:t>Taustoitus</a:t>
            </a:r>
            <a:endParaRPr lang="en-FI" sz="1600">
              <a:solidFill>
                <a:srgbClr val="17406D"/>
              </a:solidFill>
              <a:latin typeface="+mn-lt"/>
            </a:endParaRPr>
          </a:p>
        </p:txBody>
      </p:sp>
    </p:spTree>
    <p:extLst>
      <p:ext uri="{BB962C8B-B14F-4D97-AF65-F5344CB8AC3E}">
        <p14:creationId xmlns:p14="http://schemas.microsoft.com/office/powerpoint/2010/main" val="214088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B4AA28B-EE06-4CF7-947D-1AEC4F4433D6}"/>
              </a:ext>
            </a:extLst>
          </p:cNvPr>
          <p:cNvSpPr>
            <a:spLocks noGrp="1"/>
          </p:cNvSpPr>
          <p:nvPr>
            <p:ph sz="half" idx="4294967295"/>
          </p:nvPr>
        </p:nvSpPr>
        <p:spPr>
          <a:xfrm>
            <a:off x="283535" y="1311718"/>
            <a:ext cx="11290300" cy="4351338"/>
          </a:xfrm>
        </p:spPr>
        <p:txBody>
          <a:bodyPr numCol="1">
            <a:normAutofit/>
          </a:bodyPr>
          <a:lstStyle/>
          <a:p>
            <a:pPr marL="171450" indent="-171450">
              <a:buFont typeface="Arial" panose="020B0604020202020204" pitchFamily="34" charset="0"/>
              <a:buChar char="•"/>
            </a:pPr>
            <a:r>
              <a:rPr lang="en-FI" sz="1200" b="1" dirty="0" err="1"/>
              <a:t>Laatu</a:t>
            </a:r>
            <a:r>
              <a:rPr lang="en-FI" sz="1200" b="1" dirty="0"/>
              <a:t>-, </a:t>
            </a:r>
            <a:r>
              <a:rPr lang="en-FI" sz="1200" b="1" dirty="0" err="1"/>
              <a:t>asiakas</a:t>
            </a:r>
            <a:r>
              <a:rPr lang="en-FI" sz="1200" b="1" dirty="0"/>
              <a:t>- </a:t>
            </a:r>
            <a:r>
              <a:rPr lang="en-FI" sz="1200" b="1" dirty="0" err="1"/>
              <a:t>ja</a:t>
            </a:r>
            <a:r>
              <a:rPr lang="en-FI" sz="1200" b="1" dirty="0"/>
              <a:t> </a:t>
            </a:r>
            <a:r>
              <a:rPr lang="en-FI" sz="1200" b="1" dirty="0" err="1"/>
              <a:t>potilasturvallisuussuunnitelma</a:t>
            </a:r>
            <a:r>
              <a:rPr lang="en-FI" sz="1200" b="1" dirty="0"/>
              <a:t>. </a:t>
            </a:r>
            <a:r>
              <a:rPr lang="en-FI" sz="1200" dirty="0"/>
              <a:t>S</a:t>
            </a:r>
            <a:r>
              <a:rPr lang="fi-FI" sz="1200" dirty="0" err="1"/>
              <a:t>uunnitelmalla</a:t>
            </a:r>
            <a:r>
              <a:rPr lang="fi-FI" sz="1200" dirty="0"/>
              <a:t> ohjataan laatua sekä asiakas- ja</a:t>
            </a:r>
            <a:r>
              <a:rPr lang="en-FI" sz="1200" dirty="0"/>
              <a:t> </a:t>
            </a:r>
            <a:r>
              <a:rPr lang="fi-FI" sz="1200" dirty="0"/>
              <a:t>potilasturvallisuutta ennakoivalla riskienhallinnalla, että varmistamalla laadun ja turvallisuuden seuranta ja</a:t>
            </a:r>
            <a:r>
              <a:rPr lang="en-FI" sz="1200" dirty="0"/>
              <a:t> </a:t>
            </a:r>
            <a:r>
              <a:rPr lang="fi-FI" sz="1200" dirty="0"/>
              <a:t>kehittäminen.</a:t>
            </a:r>
            <a:endParaRPr lang="en-FI" sz="1200" dirty="0"/>
          </a:p>
          <a:p>
            <a:pPr marL="171450" indent="-171450">
              <a:buFont typeface="Arial" panose="020B0604020202020204" pitchFamily="34" charset="0"/>
              <a:buChar char="•"/>
            </a:pPr>
            <a:r>
              <a:rPr lang="en-FI" sz="1200" b="1" dirty="0"/>
              <a:t>Muita </a:t>
            </a:r>
            <a:r>
              <a:rPr lang="en-FI" sz="1200" b="1" dirty="0" err="1"/>
              <a:t>liittyviä</a:t>
            </a:r>
            <a:r>
              <a:rPr lang="en-FI" sz="1200" b="1" dirty="0"/>
              <a:t> </a:t>
            </a:r>
            <a:r>
              <a:rPr lang="en-FI" sz="1200" b="1" dirty="0" err="1"/>
              <a:t>asiakirjoja</a:t>
            </a:r>
            <a:r>
              <a:rPr lang="en-FI" sz="1200" b="1" dirty="0"/>
              <a:t> </a:t>
            </a:r>
            <a:r>
              <a:rPr lang="en-FI" sz="1200" b="1" dirty="0" err="1"/>
              <a:t>ovat</a:t>
            </a:r>
            <a:r>
              <a:rPr lang="en-FI" sz="1200" b="1" dirty="0"/>
              <a:t> </a:t>
            </a:r>
            <a:r>
              <a:rPr lang="fi-FI" sz="1200" dirty="0"/>
              <a:t>valmiussuunnitelma, pelastussuunnitelma, työturvallisuussuunnitelma, </a:t>
            </a:r>
            <a:r>
              <a:rPr lang="en-FI" sz="1200" dirty="0"/>
              <a:t>(</a:t>
            </a:r>
            <a:r>
              <a:rPr lang="fi-FI" sz="1200" dirty="0"/>
              <a:t>työsuojelun toimintaohjelma</a:t>
            </a:r>
            <a:r>
              <a:rPr lang="en-FI" sz="1200" dirty="0"/>
              <a:t> – </a:t>
            </a:r>
            <a:r>
              <a:rPr lang="en-FI" sz="1200" dirty="0" err="1"/>
              <a:t>linkitys</a:t>
            </a:r>
            <a:r>
              <a:rPr lang="en-FI" sz="1200" dirty="0"/>
              <a:t>)</a:t>
            </a:r>
            <a:r>
              <a:rPr lang="fi-FI" sz="1200" dirty="0"/>
              <a:t>, henkilöstöohjelma</a:t>
            </a:r>
            <a:r>
              <a:rPr lang="en-FI" sz="1200" dirty="0"/>
              <a:t> </a:t>
            </a:r>
            <a:r>
              <a:rPr lang="fi-FI" sz="1200" dirty="0"/>
              <a:t>ja lääkehoitosuunnitelma. Nämä asiakirjat löytyvät dokumentinhallintaohjelmasta.</a:t>
            </a:r>
            <a:endParaRPr lang="en-FI" sz="1200" dirty="0"/>
          </a:p>
          <a:p>
            <a:pPr marL="171450" indent="-171450">
              <a:buFont typeface="Arial" panose="020B0604020202020204" pitchFamily="34" charset="0"/>
              <a:buChar char="•"/>
            </a:pPr>
            <a:r>
              <a:rPr lang="fi-FI" sz="1200" b="1" dirty="0"/>
              <a:t>Valvontasuunnitelma </a:t>
            </a:r>
            <a:r>
              <a:rPr lang="fi-FI" sz="1200" dirty="0"/>
              <a:t>on valvontatiimin tekemä suunnitelma valvonnan kohteista ja painopisteistä. Valvontasuunnitelma päivitetään vuosittain, mutta se voi sisältää myös pidemmän aikavälin painopisteitä valvonnalle. Valvontasuunnitelmassa otetaan huomioon Valviran valtakunnallinen valvontaohjelma ja valvonnan painopisteet. </a:t>
            </a:r>
            <a:endParaRPr lang="en-FI" sz="1200" b="1" dirty="0"/>
          </a:p>
          <a:p>
            <a:pPr marL="171450" indent="-171450">
              <a:buFont typeface="Arial" panose="020B0604020202020204" pitchFamily="34" charset="0"/>
              <a:buChar char="•"/>
            </a:pPr>
            <a:r>
              <a:rPr lang="fi-FI" sz="1200" b="1" dirty="0"/>
              <a:t>Omavalvontaohjelma</a:t>
            </a:r>
            <a:r>
              <a:rPr lang="fi-FI" sz="1200" dirty="0"/>
              <a:t> on strateginen asiakirja, jonka tarkoituksena on kuvata valvonnan toteutumista. Omavalvontaohjelmasta tule käydä ilmi, miten valvonnan tehtävät hoidetaan lainmukaisesti, sopimuksien noudattamista valvotaan, asiakkaiden palveluiden jatkuvuus, laatu, turvallisuus ja yhdenvertaisuus toteutetaan ja miten puutteellisuudet korjataan. </a:t>
            </a:r>
            <a:endParaRPr lang="en-FI" sz="1200" b="1" dirty="0"/>
          </a:p>
          <a:p>
            <a:pPr marL="628595" lvl="1" indent="-171450">
              <a:buFont typeface="Arial" panose="020B0604020202020204" pitchFamily="34" charset="0"/>
              <a:buChar char="•"/>
            </a:pPr>
            <a:r>
              <a:rPr lang="fi-FI" sz="1200" b="1" dirty="0"/>
              <a:t>Omavalvontasuunnitelma</a:t>
            </a:r>
            <a:r>
              <a:rPr lang="fi-FI" sz="1200" dirty="0"/>
              <a:t> on toimintayksikön tekemä suunnitelma siitä, miten omavalvonta on järjestetty ja suunniteltu juuri kyseisessä toimintayksikössä. Omavalvontasuunnitelmaan tulee kuvata käytännönläheisesti ja arjen näkökulmasta erilaiset riskit, riskeihin varautuminen sekä arjen käytänteet.</a:t>
            </a:r>
          </a:p>
          <a:p>
            <a:pPr marL="171450" indent="-171450">
              <a:buFont typeface="Arial" panose="020B0604020202020204" pitchFamily="34" charset="0"/>
              <a:buChar char="•"/>
            </a:pPr>
            <a:endParaRPr lang="fi-FI" sz="1200" dirty="0"/>
          </a:p>
        </p:txBody>
      </p:sp>
      <p:sp>
        <p:nvSpPr>
          <p:cNvPr id="4" name="Tekstiruutu 3">
            <a:extLst>
              <a:ext uri="{FF2B5EF4-FFF2-40B4-BE49-F238E27FC236}">
                <a16:creationId xmlns:a16="http://schemas.microsoft.com/office/drawing/2014/main" id="{C930A9CA-9A65-7FAD-CE7D-ED752C1B12E7}"/>
              </a:ext>
            </a:extLst>
          </p:cNvPr>
          <p:cNvSpPr txBox="1"/>
          <p:nvPr/>
        </p:nvSpPr>
        <p:spPr>
          <a:xfrm>
            <a:off x="415971" y="4846864"/>
            <a:ext cx="11158408" cy="553998"/>
          </a:xfrm>
          <a:prstGeom prst="rect">
            <a:avLst/>
          </a:prstGeom>
          <a:noFill/>
          <a:ln>
            <a:solidFill>
              <a:schemeClr val="tx2"/>
            </a:solidFill>
          </a:ln>
        </p:spPr>
        <p:txBody>
          <a:bodyPr wrap="square" rtlCol="0">
            <a:spAutoFit/>
          </a:bodyPr>
          <a:lstStyle/>
          <a:p>
            <a:r>
              <a:rPr lang="en-US" sz="1000" b="1" dirty="0" err="1"/>
              <a:t>Linkit</a:t>
            </a:r>
            <a:r>
              <a:rPr lang="en-US" sz="1000" b="1" dirty="0"/>
              <a:t> </a:t>
            </a:r>
            <a:r>
              <a:rPr lang="en-US" sz="1000" b="1" dirty="0" err="1"/>
              <a:t>julkisiin</a:t>
            </a:r>
            <a:r>
              <a:rPr lang="en-US" sz="1000" b="1" dirty="0"/>
              <a:t> </a:t>
            </a:r>
            <a:r>
              <a:rPr lang="en-US" sz="1000" b="1" dirty="0" err="1"/>
              <a:t>dokumentteihin</a:t>
            </a:r>
            <a:r>
              <a:rPr lang="en-US" sz="1000" b="1" dirty="0"/>
              <a:t>:</a:t>
            </a:r>
          </a:p>
          <a:p>
            <a:r>
              <a:rPr lang="en-FI" sz="1000" dirty="0"/>
              <a:t>Asiakkaan ja potilaan turvallisuus: </a:t>
            </a:r>
            <a:r>
              <a:rPr lang="fi-FI" sz="1000" dirty="0">
                <a:hlinkClick r:id="rId2"/>
              </a:rPr>
              <a:t>https://etelasavonha.fi/asiakkaan-opas/asiakas-ja-potilasturvallisuus-ja-valvonta/asiakkaan-ja-potilaan-turvallisuus/</a:t>
            </a:r>
            <a:endParaRPr lang="en-FI" sz="1000" dirty="0"/>
          </a:p>
          <a:p>
            <a:r>
              <a:rPr lang="en-FI" sz="1000" dirty="0" err="1"/>
              <a:t>Omavalvontaohjelma</a:t>
            </a:r>
            <a:r>
              <a:rPr lang="en-FI" sz="1000" dirty="0"/>
              <a:t>- </a:t>
            </a:r>
            <a:r>
              <a:rPr lang="en-FI" sz="1000" dirty="0" err="1"/>
              <a:t>ja</a:t>
            </a:r>
            <a:r>
              <a:rPr lang="en-FI" sz="1000" dirty="0"/>
              <a:t> </a:t>
            </a:r>
            <a:r>
              <a:rPr lang="en-FI" sz="1000" dirty="0" err="1"/>
              <a:t>suunnitelma</a:t>
            </a:r>
            <a:r>
              <a:rPr lang="en-FI" sz="1000" dirty="0"/>
              <a:t>: </a:t>
            </a:r>
            <a:r>
              <a:rPr lang="fi-FI" sz="1000" dirty="0">
                <a:hlinkClick r:id="rId3"/>
              </a:rPr>
              <a:t>https://etelasavonha.fi/asiakkaan-opas/asiakas-ja-potilasturvallisuus-ja-valvonta/omavalvontaohjelma-ja-suunnitelmat/</a:t>
            </a:r>
            <a:r>
              <a:rPr lang="en-FI" sz="1000" dirty="0"/>
              <a:t> </a:t>
            </a:r>
            <a:endParaRPr lang="fi-FI" sz="1000" dirty="0"/>
          </a:p>
        </p:txBody>
      </p:sp>
      <p:sp>
        <p:nvSpPr>
          <p:cNvPr id="5" name="Tekstiruutu 4">
            <a:extLst>
              <a:ext uri="{FF2B5EF4-FFF2-40B4-BE49-F238E27FC236}">
                <a16:creationId xmlns:a16="http://schemas.microsoft.com/office/drawing/2014/main" id="{7946BC21-F13E-088B-BF19-D4495F690F40}"/>
              </a:ext>
            </a:extLst>
          </p:cNvPr>
          <p:cNvSpPr txBox="1"/>
          <p:nvPr/>
        </p:nvSpPr>
        <p:spPr>
          <a:xfrm>
            <a:off x="448599" y="6366061"/>
            <a:ext cx="9129362" cy="246221"/>
          </a:xfrm>
          <a:prstGeom prst="rect">
            <a:avLst/>
          </a:prstGeom>
          <a:noFill/>
        </p:spPr>
        <p:txBody>
          <a:bodyPr wrap="square" rtlCol="0">
            <a:spAutoFit/>
          </a:bodyPr>
          <a:lstStyle/>
          <a:p>
            <a:r>
              <a:rPr lang="en-US" sz="1000" i="1" dirty="0" err="1">
                <a:solidFill>
                  <a:schemeClr val="tx1">
                    <a:lumMod val="75000"/>
                    <a:lumOff val="25000"/>
                  </a:schemeClr>
                </a:solidFill>
              </a:rPr>
              <a:t>Lähde</a:t>
            </a:r>
            <a:r>
              <a:rPr lang="en-US" sz="1000" i="1" dirty="0">
                <a:solidFill>
                  <a:schemeClr val="tx1">
                    <a:lumMod val="75000"/>
                    <a:lumOff val="25000"/>
                  </a:schemeClr>
                </a:solidFill>
              </a:rPr>
              <a:t>: </a:t>
            </a:r>
            <a:r>
              <a:rPr lang="en-US" sz="1000" i="1" dirty="0" err="1">
                <a:solidFill>
                  <a:schemeClr val="tx1">
                    <a:lumMod val="75000"/>
                    <a:lumOff val="25000"/>
                  </a:schemeClr>
                </a:solidFill>
              </a:rPr>
              <a:t>Etelä</a:t>
            </a:r>
            <a:r>
              <a:rPr lang="en-US" sz="1000" i="1" dirty="0">
                <a:solidFill>
                  <a:schemeClr val="tx1">
                    <a:lumMod val="75000"/>
                    <a:lumOff val="25000"/>
                  </a:schemeClr>
                </a:solidFill>
              </a:rPr>
              <a:t>-Savon </a:t>
            </a:r>
            <a:r>
              <a:rPr lang="en-US" sz="1000" i="1" dirty="0" err="1">
                <a:solidFill>
                  <a:schemeClr val="tx1">
                    <a:lumMod val="75000"/>
                    <a:lumOff val="25000"/>
                  </a:schemeClr>
                </a:solidFill>
              </a:rPr>
              <a:t>hyvinvointialueen</a:t>
            </a:r>
            <a:r>
              <a:rPr lang="en-US" sz="1000" i="1" dirty="0">
                <a:solidFill>
                  <a:schemeClr val="tx1">
                    <a:lumMod val="75000"/>
                    <a:lumOff val="25000"/>
                  </a:schemeClr>
                </a:solidFill>
              </a:rPr>
              <a:t> </a:t>
            </a:r>
            <a:r>
              <a:rPr lang="en-US" sz="1000" i="1" dirty="0" err="1">
                <a:solidFill>
                  <a:schemeClr val="tx1">
                    <a:lumMod val="75000"/>
                    <a:lumOff val="25000"/>
                  </a:schemeClr>
                </a:solidFill>
              </a:rPr>
              <a:t>laadun</a:t>
            </a:r>
            <a:r>
              <a:rPr lang="en-US" sz="1000" i="1" dirty="0">
                <a:solidFill>
                  <a:schemeClr val="tx1">
                    <a:lumMod val="75000"/>
                    <a:lumOff val="25000"/>
                  </a:schemeClr>
                </a:solidFill>
              </a:rPr>
              <a:t>, </a:t>
            </a:r>
            <a:r>
              <a:rPr lang="en-US" sz="1000" i="1" dirty="0" err="1">
                <a:solidFill>
                  <a:schemeClr val="tx1">
                    <a:lumMod val="75000"/>
                    <a:lumOff val="25000"/>
                  </a:schemeClr>
                </a:solidFill>
              </a:rPr>
              <a:t>asiakas</a:t>
            </a:r>
            <a:r>
              <a:rPr lang="en-US" sz="1000" i="1" dirty="0">
                <a:solidFill>
                  <a:schemeClr val="tx1">
                    <a:lumMod val="75000"/>
                    <a:lumOff val="25000"/>
                  </a:schemeClr>
                </a:solidFill>
              </a:rPr>
              <a:t>- ja </a:t>
            </a:r>
            <a:r>
              <a:rPr lang="en-US" sz="1000" i="1" dirty="0" err="1">
                <a:solidFill>
                  <a:schemeClr val="tx1">
                    <a:lumMod val="75000"/>
                    <a:lumOff val="25000"/>
                  </a:schemeClr>
                </a:solidFill>
              </a:rPr>
              <a:t>potilasturvallisuuden</a:t>
            </a:r>
            <a:r>
              <a:rPr lang="en-US" sz="1000" i="1" dirty="0">
                <a:solidFill>
                  <a:schemeClr val="tx1">
                    <a:lumMod val="75000"/>
                    <a:lumOff val="25000"/>
                  </a:schemeClr>
                </a:solidFill>
              </a:rPr>
              <a:t> </a:t>
            </a:r>
            <a:r>
              <a:rPr lang="en-US" sz="1000" i="1" dirty="0" err="1">
                <a:solidFill>
                  <a:schemeClr val="tx1">
                    <a:lumMod val="75000"/>
                    <a:lumOff val="25000"/>
                  </a:schemeClr>
                </a:solidFill>
              </a:rPr>
              <a:t>suunnitelma</a:t>
            </a:r>
            <a:r>
              <a:rPr lang="en-US" sz="1000" i="1" dirty="0">
                <a:solidFill>
                  <a:schemeClr val="tx1">
                    <a:lumMod val="75000"/>
                    <a:lumOff val="25000"/>
                  </a:schemeClr>
                </a:solidFill>
              </a:rPr>
              <a:t> 2023-2025 </a:t>
            </a:r>
            <a:endParaRPr lang="fi-FI" sz="1000" i="1" dirty="0">
              <a:solidFill>
                <a:schemeClr val="tx1">
                  <a:lumMod val="75000"/>
                  <a:lumOff val="25000"/>
                </a:schemeClr>
              </a:solidFill>
            </a:endParaRPr>
          </a:p>
        </p:txBody>
      </p:sp>
      <p:sp>
        <p:nvSpPr>
          <p:cNvPr id="7" name="Title 1">
            <a:extLst>
              <a:ext uri="{FF2B5EF4-FFF2-40B4-BE49-F238E27FC236}">
                <a16:creationId xmlns:a16="http://schemas.microsoft.com/office/drawing/2014/main" id="{94D9ED49-5B42-703A-167A-25A2078E4196}"/>
              </a:ext>
            </a:extLst>
          </p:cNvPr>
          <p:cNvSpPr txBox="1">
            <a:spLocks/>
          </p:cNvSpPr>
          <p:nvPr/>
        </p:nvSpPr>
        <p:spPr>
          <a:xfrm>
            <a:off x="254922" y="486570"/>
            <a:ext cx="11289174" cy="868004"/>
          </a:xfrm>
          <a:prstGeom prst="rect">
            <a:avLst/>
          </a:prstGeom>
        </p:spPr>
        <p:txBody>
          <a:bodyPr vert="horz" lIns="91440" tIns="45720" rIns="91440" bIns="45720" anchor="t"/>
          <a:lstStyle>
            <a:lvl1pPr algn="l" defTabSz="914286"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r>
              <a:rPr lang="fi-FI" sz="2600" dirty="0">
                <a:solidFill>
                  <a:srgbClr val="17406D"/>
                </a:solidFill>
                <a:latin typeface="Arial Black"/>
              </a:rPr>
              <a:t>Ohjaavat hyvinvointialuetasoiset dokumentit</a:t>
            </a:r>
            <a:endParaRPr lang="en-US" dirty="0"/>
          </a:p>
        </p:txBody>
      </p:sp>
    </p:spTree>
    <p:extLst>
      <p:ext uri="{BB962C8B-B14F-4D97-AF65-F5344CB8AC3E}">
        <p14:creationId xmlns:p14="http://schemas.microsoft.com/office/powerpoint/2010/main" val="111932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538E"/>
        </a:solidFill>
        <a:effectLst/>
      </p:bgPr>
    </p:bg>
    <p:spTree>
      <p:nvGrpSpPr>
        <p:cNvPr id="1" name=""/>
        <p:cNvGrpSpPr/>
        <p:nvPr/>
      </p:nvGrpSpPr>
      <p:grpSpPr>
        <a:xfrm>
          <a:off x="0" y="0"/>
          <a:ext cx="0" cy="0"/>
          <a:chOff x="0" y="0"/>
          <a:chExt cx="0" cy="0"/>
        </a:xfrm>
      </p:grpSpPr>
      <p:sp>
        <p:nvSpPr>
          <p:cNvPr id="18" name="Otsikko 1">
            <a:extLst>
              <a:ext uri="{FF2B5EF4-FFF2-40B4-BE49-F238E27FC236}">
                <a16:creationId xmlns:a16="http://schemas.microsoft.com/office/drawing/2014/main" id="{D34CC9AB-D908-712C-E0F9-A8FCD2180B13}"/>
              </a:ext>
            </a:extLst>
          </p:cNvPr>
          <p:cNvSpPr txBox="1">
            <a:spLocks/>
          </p:cNvSpPr>
          <p:nvPr/>
        </p:nvSpPr>
        <p:spPr>
          <a:xfrm>
            <a:off x="838200" y="2235200"/>
            <a:ext cx="8671560" cy="2387600"/>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0" dirty="0">
                <a:ln>
                  <a:noFill/>
                </a:ln>
                <a:solidFill>
                  <a:srgbClr val="FFFFFF"/>
                </a:solidFill>
                <a:effectLst/>
                <a:uLnTx/>
                <a:uFillTx/>
                <a:latin typeface="Arial Black" panose="020B0A04020102020204"/>
                <a:ea typeface="Inter" panose="02000503000000020004" pitchFamily="2" charset="0"/>
              </a:rPr>
              <a:t>Eloisan kotihoito</a:t>
            </a:r>
          </a:p>
          <a:p>
            <a:pPr marL="0" marR="0" lvl="0" indent="0" algn="l" defTabSz="914400" rtl="0" eaLnBrk="1" fontAlgn="auto" latinLnBrk="0" hangingPunct="1">
              <a:lnSpc>
                <a:spcPct val="90000"/>
              </a:lnSpc>
              <a:spcBef>
                <a:spcPct val="0"/>
              </a:spcBef>
              <a:spcAft>
                <a:spcPts val="0"/>
              </a:spcAft>
              <a:buClrTx/>
              <a:buSzTx/>
              <a:buFontTx/>
              <a:buNone/>
              <a:tabLst/>
              <a:defRPr/>
            </a:pPr>
            <a:r>
              <a:rPr lang="fi-FI" sz="6400" dirty="0">
                <a:solidFill>
                  <a:srgbClr val="FFFFFF"/>
                </a:solidFill>
                <a:latin typeface="Arial Black" panose="020B0A04020102020204"/>
                <a:ea typeface="Inter" panose="02000503000000020004" pitchFamily="2" charset="0"/>
              </a:rPr>
              <a:t>Kuvaus omavalvonnan vuosikellosta</a:t>
            </a:r>
            <a:endParaRPr kumimoji="0" lang="fi-FI" sz="6400" b="1" i="0" u="none" strike="noStrike" kern="1200" cap="none" spc="0" normalizeH="0" baseline="0" noProof="0" dirty="0">
              <a:ln>
                <a:noFill/>
              </a:ln>
              <a:solidFill>
                <a:srgbClr val="FFFFFF"/>
              </a:solidFill>
              <a:effectLst/>
              <a:uLnTx/>
              <a:uFillTx/>
              <a:latin typeface="Arial Black" panose="020B0A04020102020204"/>
              <a:ea typeface="Inter" panose="02000503000000020004" pitchFamily="2" charset="0"/>
            </a:endParaRPr>
          </a:p>
        </p:txBody>
      </p:sp>
    </p:spTree>
    <p:extLst>
      <p:ext uri="{BB962C8B-B14F-4D97-AF65-F5344CB8AC3E}">
        <p14:creationId xmlns:p14="http://schemas.microsoft.com/office/powerpoint/2010/main" val="20623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93E6-044C-059F-031E-C9F49B51DB70}"/>
              </a:ext>
            </a:extLst>
          </p:cNvPr>
          <p:cNvSpPr>
            <a:spLocks noGrp="1"/>
          </p:cNvSpPr>
          <p:nvPr>
            <p:ph type="title"/>
          </p:nvPr>
        </p:nvSpPr>
        <p:spPr>
          <a:xfrm>
            <a:off x="451413" y="623770"/>
            <a:ext cx="11289174" cy="868004"/>
          </a:xfrm>
        </p:spPr>
        <p:txBody>
          <a:bodyPr vert="horz">
            <a:normAutofit/>
          </a:bodyPr>
          <a:lstStyle/>
          <a:p>
            <a:r>
              <a:rPr lang="fi-FI">
                <a:solidFill>
                  <a:schemeClr val="tx2"/>
                </a:solidFill>
              </a:rPr>
              <a:t>Vuosikello ohjaa omavalvonnan toteutusta ja tuo rakennetta ja selkeyttä laatutyöhön</a:t>
            </a:r>
          </a:p>
        </p:txBody>
      </p:sp>
      <p:sp>
        <p:nvSpPr>
          <p:cNvPr id="12" name="Suorakulmio 11">
            <a:extLst>
              <a:ext uri="{FF2B5EF4-FFF2-40B4-BE49-F238E27FC236}">
                <a16:creationId xmlns:a16="http://schemas.microsoft.com/office/drawing/2014/main" id="{246FAEE8-7790-F5CD-B900-11F0571F6EB4}"/>
              </a:ext>
            </a:extLst>
          </p:cNvPr>
          <p:cNvSpPr>
            <a:spLocks/>
          </p:cNvSpPr>
          <p:nvPr/>
        </p:nvSpPr>
        <p:spPr>
          <a:xfrm>
            <a:off x="451413" y="1861413"/>
            <a:ext cx="5679497" cy="348762"/>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FFFFFF"/>
                </a:solidFill>
                <a:effectLst/>
                <a:uLnTx/>
                <a:uFillTx/>
                <a:latin typeface="Arial Black" panose="020B0A04020102020204"/>
                <a:ea typeface="+mn-ea"/>
                <a:cs typeface="+mn-cs"/>
              </a:rPr>
              <a:t>Tarkoitus</a:t>
            </a:r>
          </a:p>
          <a:p>
            <a:pPr marL="0" marR="0" lvl="1" indent="0" algn="ctr" defTabSz="914377" rtl="0" eaLnBrk="1" fontAlgn="auto" latinLnBrk="0" hangingPunct="1">
              <a:lnSpc>
                <a:spcPct val="100000"/>
              </a:lnSpc>
              <a:spcBef>
                <a:spcPts val="0"/>
              </a:spcBef>
              <a:spcAft>
                <a:spcPts val="175"/>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Suorakulmio 12">
            <a:extLst>
              <a:ext uri="{FF2B5EF4-FFF2-40B4-BE49-F238E27FC236}">
                <a16:creationId xmlns:a16="http://schemas.microsoft.com/office/drawing/2014/main" id="{26F70155-62D4-858E-157A-11BB1229FEBC}"/>
              </a:ext>
            </a:extLst>
          </p:cNvPr>
          <p:cNvSpPr>
            <a:spLocks/>
          </p:cNvSpPr>
          <p:nvPr/>
        </p:nvSpPr>
        <p:spPr>
          <a:xfrm>
            <a:off x="451413" y="2210172"/>
            <a:ext cx="5679497" cy="1865214"/>
          </a:xfrm>
          <a:prstGeom prst="rect">
            <a:avLst/>
          </a:prstGeom>
          <a:solidFill>
            <a:schemeClr val="bg1">
              <a:lumMod val="95000"/>
              <a:alpha val="54902"/>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lvl="1">
              <a:spcAft>
                <a:spcPts val="175"/>
              </a:spcAft>
              <a:defRPr/>
            </a:pPr>
            <a:r>
              <a:rPr kumimoji="0" lang="fi-FI" sz="1200" b="0" i="0" u="none" strike="noStrike" kern="1200" cap="none" spc="0" normalizeH="0" baseline="0" noProof="0" dirty="0">
                <a:ln>
                  <a:noFill/>
                </a:ln>
                <a:solidFill>
                  <a:srgbClr val="17406D"/>
                </a:solidFill>
                <a:effectLst/>
                <a:uLnTx/>
                <a:uFillTx/>
                <a:latin typeface="Arial" panose="020B0604020202020204"/>
                <a:ea typeface="+mn-ea"/>
                <a:cs typeface="+mn-cs"/>
              </a:rPr>
              <a:t>Vuosikello vahvistaa omavalvonnan toteutusta. Se ohjaa omavalvonnan jalkauttamista </a:t>
            </a:r>
            <a:r>
              <a:rPr lang="fi-FI" sz="1200" dirty="0">
                <a:solidFill>
                  <a:srgbClr val="17406D"/>
                </a:solidFill>
                <a:latin typeface="Arial" panose="020B0604020202020204"/>
              </a:rPr>
              <a:t>työn</a:t>
            </a:r>
            <a:r>
              <a:rPr kumimoji="0" lang="fi-FI" sz="1200" b="0" i="0" u="none" strike="noStrike" kern="1200" cap="none" spc="0" normalizeH="0" baseline="0" noProof="0" dirty="0">
                <a:ln>
                  <a:noFill/>
                </a:ln>
                <a:solidFill>
                  <a:srgbClr val="17406D"/>
                </a:solidFill>
                <a:effectLst/>
                <a:uLnTx/>
                <a:uFillTx/>
                <a:latin typeface="Arial" panose="020B0604020202020204"/>
                <a:ea typeface="+mn-ea"/>
                <a:cs typeface="+mn-cs"/>
              </a:rPr>
              <a:t> arkeen jäsentämällä vuoden tehtävät </a:t>
            </a:r>
            <a:r>
              <a:rPr lang="fi-FI" sz="1200" dirty="0">
                <a:solidFill>
                  <a:srgbClr val="17406D"/>
                </a:solidFill>
                <a:latin typeface="Arial" panose="020B0604020202020204"/>
              </a:rPr>
              <a:t>kalenterinomaisesti</a:t>
            </a:r>
            <a:r>
              <a:rPr kumimoji="0" lang="fi-FI" sz="1200" b="0" i="0" u="none" strike="noStrike" kern="1200" cap="none" spc="0" normalizeH="0" baseline="0" noProof="0" dirty="0">
                <a:ln>
                  <a:noFill/>
                </a:ln>
                <a:solidFill>
                  <a:srgbClr val="17406D"/>
                </a:solidFill>
                <a:effectLst/>
                <a:uLnTx/>
                <a:uFillTx/>
                <a:latin typeface="Arial" panose="020B0604020202020204"/>
                <a:ea typeface="+mn-ea"/>
                <a:cs typeface="+mn-cs"/>
              </a:rPr>
              <a:t> vuosikellon muotoon. Vuosikellossa näkyvät vuoden toistuvat omavalvonnan tapahtumat kuten koulutukset, seuranta- ja kehittämistoimet.</a:t>
            </a:r>
            <a:r>
              <a:rPr lang="fi-FI" sz="1200" dirty="0">
                <a:solidFill>
                  <a:srgbClr val="17406D"/>
                </a:solidFill>
                <a:latin typeface="Arial" panose="020B0604020202020204"/>
              </a:rPr>
              <a:t> </a:t>
            </a:r>
            <a:endParaRPr kumimoji="0" lang="fi-FI" sz="1200" b="0" i="0" u="none" strike="noStrike" kern="1200" cap="none" spc="0" normalizeH="0" baseline="0" noProof="0">
              <a:ln>
                <a:noFill/>
              </a:ln>
              <a:solidFill>
                <a:srgbClr val="17406D"/>
              </a:solidFill>
              <a:effectLst/>
              <a:uLnTx/>
              <a:uFillTx/>
              <a:latin typeface="Arial" panose="020B0604020202020204"/>
              <a:ea typeface="+mn-ea"/>
              <a:cs typeface="+mn-cs"/>
            </a:endParaRPr>
          </a:p>
          <a:p>
            <a:pPr marL="0" marR="0" lvl="1" indent="0" algn="l" defTabSz="914377" rtl="0" eaLnBrk="1" fontAlgn="auto" latinLnBrk="0" hangingPunct="1">
              <a:lnSpc>
                <a:spcPct val="100000"/>
              </a:lnSpc>
              <a:spcBef>
                <a:spcPts val="0"/>
              </a:spcBef>
              <a:spcAft>
                <a:spcPts val="175"/>
              </a:spcAft>
              <a:buClrTx/>
              <a:buSzTx/>
              <a:buFontTx/>
              <a:buNone/>
              <a:tabLst/>
              <a:defRPr/>
            </a:pPr>
            <a:endParaRPr kumimoji="0" lang="fi-FI" sz="1200" b="0" i="0" u="none" strike="noStrike" kern="1200" cap="none" spc="0" normalizeH="0" baseline="0" noProof="0">
              <a:ln>
                <a:noFill/>
              </a:ln>
              <a:solidFill>
                <a:srgbClr val="17406D"/>
              </a:solidFill>
              <a:effectLst/>
              <a:uLnTx/>
              <a:uFillTx/>
              <a:latin typeface="Arial" panose="020B0604020202020204"/>
              <a:ea typeface="+mn-ea"/>
              <a:cs typeface="+mn-cs"/>
            </a:endParaRPr>
          </a:p>
          <a:p>
            <a:pPr marL="0" marR="0" lvl="1" indent="0" algn="l" defTabSz="914377" rtl="0" eaLnBrk="1" fontAlgn="auto" latinLnBrk="0" hangingPunct="1">
              <a:lnSpc>
                <a:spcPct val="100000"/>
              </a:lnSpc>
              <a:spcBef>
                <a:spcPts val="0"/>
              </a:spcBef>
              <a:spcAft>
                <a:spcPts val="175"/>
              </a:spcAft>
              <a:buClrTx/>
              <a:buSzTx/>
              <a:buFontTx/>
              <a:buNone/>
              <a:tabLst/>
              <a:defRPr/>
            </a:pPr>
            <a:r>
              <a:rPr kumimoji="0" lang="fi-FI" sz="1200" b="0" i="0" u="none" strike="noStrike" kern="1200" cap="none" spc="0" normalizeH="0" baseline="0" noProof="0" dirty="0">
                <a:ln>
                  <a:noFill/>
                </a:ln>
                <a:solidFill>
                  <a:srgbClr val="17406D"/>
                </a:solidFill>
                <a:effectLst/>
                <a:uLnTx/>
                <a:uFillTx/>
                <a:latin typeface="Arial" panose="020B0604020202020204"/>
                <a:ea typeface="+mn-ea"/>
                <a:cs typeface="+mn-cs"/>
              </a:rPr>
              <a:t>Vuosikello koostuu kahdesta kerroksesta, jotka kuvaavat omavalvonnan toimia:</a:t>
            </a:r>
          </a:p>
          <a:p>
            <a:pPr marL="171450" lvl="1" indent="-171450">
              <a:spcAft>
                <a:spcPts val="175"/>
              </a:spcAft>
              <a:buFont typeface="Arial" panose="020B0604020202020204" pitchFamily="34" charset="0"/>
              <a:buChar char="•"/>
              <a:defRPr/>
            </a:pPr>
            <a:r>
              <a:rPr kumimoji="0" lang="fi-FI" sz="1200" b="1" i="0" u="none" strike="noStrike" kern="1200" cap="none" spc="0" normalizeH="0" baseline="0" noProof="0" dirty="0">
                <a:ln>
                  <a:noFill/>
                </a:ln>
                <a:solidFill>
                  <a:srgbClr val="17406D"/>
                </a:solidFill>
                <a:effectLst/>
                <a:uLnTx/>
                <a:uFillTx/>
                <a:latin typeface="Arial" panose="020B0604020202020204"/>
                <a:ea typeface="+mn-ea"/>
                <a:cs typeface="+mn-cs"/>
              </a:rPr>
              <a:t>koko kotihoidossa Eloisan tasoisesti</a:t>
            </a:r>
            <a:r>
              <a:rPr kumimoji="0" lang="fi-FI" sz="1200" b="0" i="0" u="none" strike="noStrike" kern="1200" cap="none" spc="0" normalizeH="0" baseline="0" noProof="0" dirty="0">
                <a:ln>
                  <a:noFill/>
                </a:ln>
                <a:solidFill>
                  <a:srgbClr val="17406D"/>
                </a:solidFill>
                <a:effectLst/>
                <a:uLnTx/>
                <a:uFillTx/>
                <a:latin typeface="Arial" panose="020B0604020202020204"/>
                <a:ea typeface="+mn-ea"/>
                <a:cs typeface="+mn-cs"/>
              </a:rPr>
              <a:t> sekä.</a:t>
            </a:r>
            <a:r>
              <a:rPr lang="fi-FI" sz="1200" dirty="0">
                <a:solidFill>
                  <a:srgbClr val="17406D"/>
                </a:solidFill>
                <a:latin typeface="Arial" panose="020B0604020202020204"/>
              </a:rPr>
              <a:t> </a:t>
            </a:r>
            <a:endParaRPr kumimoji="0" lang="fi-FI" sz="1200" b="0" i="0" u="none" strike="noStrike" kern="1200" cap="none" spc="0" normalizeH="0" baseline="0" noProof="0" dirty="0">
              <a:ln>
                <a:noFill/>
              </a:ln>
              <a:solidFill>
                <a:srgbClr val="17406D"/>
              </a:solidFill>
              <a:effectLst/>
              <a:uLnTx/>
              <a:uFillTx/>
              <a:latin typeface="Arial" panose="020B0604020202020204"/>
              <a:ea typeface="+mn-ea"/>
              <a:cs typeface="+mn-cs"/>
            </a:endParaRPr>
          </a:p>
          <a:p>
            <a:pPr marL="171450" lvl="1" indent="-171450">
              <a:spcAft>
                <a:spcPts val="175"/>
              </a:spcAft>
              <a:buFont typeface="Arial" panose="020B0604020202020204" pitchFamily="34" charset="0"/>
              <a:buChar char="•"/>
              <a:defRPr/>
            </a:pPr>
            <a:r>
              <a:rPr lang="fi-FI" sz="1200" b="1" dirty="0">
                <a:solidFill>
                  <a:srgbClr val="17406D"/>
                </a:solidFill>
                <a:latin typeface="Arial" panose="020B0604020202020204"/>
              </a:rPr>
              <a:t> Yksiköissä</a:t>
            </a:r>
            <a:r>
              <a:rPr kumimoji="0" lang="fi-FI" sz="1200" b="1" i="0" u="none" strike="noStrike" kern="1200" cap="none" spc="0" normalizeH="0" baseline="0" noProof="0" dirty="0">
                <a:ln>
                  <a:noFill/>
                </a:ln>
                <a:solidFill>
                  <a:srgbClr val="17406D"/>
                </a:solidFill>
                <a:effectLst/>
                <a:uLnTx/>
                <a:uFillTx/>
                <a:latin typeface="Arial" panose="020B0604020202020204"/>
                <a:ea typeface="+mn-ea"/>
                <a:cs typeface="+mn-cs"/>
              </a:rPr>
              <a:t> </a:t>
            </a:r>
            <a:r>
              <a:rPr lang="fi-FI" sz="1200" b="1" dirty="0">
                <a:solidFill>
                  <a:srgbClr val="17406D"/>
                </a:solidFill>
                <a:latin typeface="Arial" panose="020B0604020202020204"/>
              </a:rPr>
              <a:t>(palvelupisteissä).</a:t>
            </a:r>
            <a:endParaRPr kumimoji="0" lang="fi-FI" sz="1200" b="0" i="0" u="none" strike="noStrike" kern="1200" cap="none" spc="0" normalizeH="0" baseline="0" noProof="0" dirty="0">
              <a:ln>
                <a:noFill/>
              </a:ln>
              <a:solidFill>
                <a:srgbClr val="17406D"/>
              </a:solidFill>
              <a:effectLst/>
              <a:uLnTx/>
              <a:uFillTx/>
              <a:latin typeface="Arial" panose="020B0604020202020204"/>
              <a:ea typeface="+mn-ea"/>
              <a:cs typeface="+mn-cs"/>
            </a:endParaRPr>
          </a:p>
        </p:txBody>
      </p:sp>
      <p:sp>
        <p:nvSpPr>
          <p:cNvPr id="14" name="Suorakulmio 13">
            <a:extLst>
              <a:ext uri="{FF2B5EF4-FFF2-40B4-BE49-F238E27FC236}">
                <a16:creationId xmlns:a16="http://schemas.microsoft.com/office/drawing/2014/main" id="{E4C4DE63-7380-3AAB-31AA-AA7C574DFAFE}"/>
              </a:ext>
            </a:extLst>
          </p:cNvPr>
          <p:cNvSpPr>
            <a:spLocks/>
          </p:cNvSpPr>
          <p:nvPr/>
        </p:nvSpPr>
        <p:spPr>
          <a:xfrm>
            <a:off x="451413" y="4454278"/>
            <a:ext cx="5679496" cy="348762"/>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FFFFFF"/>
                </a:solidFill>
                <a:effectLst/>
                <a:uLnTx/>
                <a:uFillTx/>
                <a:latin typeface="Arial Black" panose="020B0A04020102020204"/>
                <a:ea typeface="+mn-ea"/>
                <a:cs typeface="+mn-cs"/>
              </a:rPr>
              <a:t>Käyttö</a:t>
            </a:r>
          </a:p>
          <a:p>
            <a:pPr marL="0" marR="0" lvl="1" indent="0" algn="ctr" defTabSz="914377" rtl="0" eaLnBrk="1" fontAlgn="auto" latinLnBrk="0" hangingPunct="1">
              <a:lnSpc>
                <a:spcPct val="100000"/>
              </a:lnSpc>
              <a:spcBef>
                <a:spcPts val="0"/>
              </a:spcBef>
              <a:spcAft>
                <a:spcPts val="175"/>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Suorakulmio 14">
            <a:extLst>
              <a:ext uri="{FF2B5EF4-FFF2-40B4-BE49-F238E27FC236}">
                <a16:creationId xmlns:a16="http://schemas.microsoft.com/office/drawing/2014/main" id="{523A4B2F-BC65-4A5B-6558-3BA216E8464A}"/>
              </a:ext>
            </a:extLst>
          </p:cNvPr>
          <p:cNvSpPr>
            <a:spLocks/>
          </p:cNvSpPr>
          <p:nvPr/>
        </p:nvSpPr>
        <p:spPr>
          <a:xfrm>
            <a:off x="451413" y="4803040"/>
            <a:ext cx="5679496" cy="1136513"/>
          </a:xfrm>
          <a:prstGeom prst="rect">
            <a:avLst/>
          </a:prstGeom>
          <a:solidFill>
            <a:schemeClr val="bg1">
              <a:lumMod val="95000"/>
              <a:alpha val="54902"/>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lvl="1">
              <a:spcAft>
                <a:spcPts val="175"/>
              </a:spcAft>
              <a:defRPr/>
            </a:pPr>
            <a:r>
              <a:rPr kumimoji="0" lang="fi-FI" sz="1200" b="1" i="0" u="none" strike="noStrike" kern="1200" cap="none" spc="0" normalizeH="0" baseline="0" noProof="0" dirty="0">
                <a:ln>
                  <a:noFill/>
                </a:ln>
                <a:solidFill>
                  <a:srgbClr val="17406D"/>
                </a:solidFill>
                <a:effectLst/>
                <a:uLnTx/>
                <a:uFillTx/>
                <a:latin typeface="Arial" panose="020B0604020202020204"/>
                <a:ea typeface="+mn-ea"/>
                <a:cs typeface="+mn-cs"/>
              </a:rPr>
              <a:t>Vuosikelloa voi hyödyntää johto, esihenkilöt ja työntekijät. </a:t>
            </a:r>
            <a:r>
              <a:rPr kumimoji="0" lang="fi-FI" sz="1200" b="0" i="0" u="none" strike="noStrike" kern="1200" cap="none" spc="0" normalizeH="0" baseline="0" noProof="0" dirty="0">
                <a:ln>
                  <a:noFill/>
                </a:ln>
                <a:solidFill>
                  <a:srgbClr val="17406D"/>
                </a:solidFill>
                <a:effectLst/>
                <a:uLnTx/>
                <a:uFillTx/>
                <a:latin typeface="Arial" panose="020B0604020202020204"/>
                <a:ea typeface="+mn-ea"/>
                <a:cs typeface="+mn-cs"/>
              </a:rPr>
              <a:t>Vuosikello on tarkoitettu erityisesti kotihoidon esihenkilöiden tueksi omavalvonnan toteutukseen. </a:t>
            </a:r>
            <a:r>
              <a:rPr lang="fi-FI" sz="1200" dirty="0">
                <a:solidFill>
                  <a:srgbClr val="17406D"/>
                </a:solidFill>
                <a:latin typeface="Arial" panose="020B0604020202020204"/>
              </a:rPr>
              <a:t>Tässä dokumentissa esitetty vuosikello on malli, jonka pohjalta on rakennettu vuosikello </a:t>
            </a:r>
            <a:r>
              <a:rPr lang="fi-FI" sz="1200" dirty="0" err="1">
                <a:solidFill>
                  <a:srgbClr val="17406D"/>
                </a:solidFill>
                <a:latin typeface="Arial" panose="020B0604020202020204"/>
              </a:rPr>
              <a:t>Plandisc</a:t>
            </a:r>
            <a:r>
              <a:rPr lang="fi-FI" sz="1200" dirty="0">
                <a:solidFill>
                  <a:srgbClr val="17406D"/>
                </a:solidFill>
                <a:latin typeface="Arial" panose="020B0604020202020204"/>
              </a:rPr>
              <a:t> -työkaluun. </a:t>
            </a:r>
            <a:endParaRPr lang="fi-FI" sz="1200">
              <a:solidFill>
                <a:srgbClr val="17406D"/>
              </a:solidFill>
              <a:latin typeface="Arial" panose="020B0604020202020204"/>
            </a:endParaRPr>
          </a:p>
        </p:txBody>
      </p:sp>
      <p:pic>
        <p:nvPicPr>
          <p:cNvPr id="4" name="Kuva 3">
            <a:extLst>
              <a:ext uri="{FF2B5EF4-FFF2-40B4-BE49-F238E27FC236}">
                <a16:creationId xmlns:a16="http://schemas.microsoft.com/office/drawing/2014/main" id="{48DA46D3-E89E-EA00-8C68-B80B793B08FF}"/>
              </a:ext>
            </a:extLst>
          </p:cNvPr>
          <p:cNvPicPr>
            <a:picLocks noChangeAspect="1"/>
          </p:cNvPicPr>
          <p:nvPr/>
        </p:nvPicPr>
        <p:blipFill>
          <a:blip r:embed="rId2"/>
          <a:stretch>
            <a:fillRect/>
          </a:stretch>
        </p:blipFill>
        <p:spPr>
          <a:xfrm>
            <a:off x="6692913" y="2622401"/>
            <a:ext cx="4689031" cy="2637580"/>
          </a:xfrm>
          <a:prstGeom prst="rect">
            <a:avLst/>
          </a:prstGeom>
          <a:ln>
            <a:solidFill>
              <a:schemeClr val="tx2"/>
            </a:solidFill>
          </a:ln>
        </p:spPr>
      </p:pic>
    </p:spTree>
    <p:extLst>
      <p:ext uri="{BB962C8B-B14F-4D97-AF65-F5344CB8AC3E}">
        <p14:creationId xmlns:p14="http://schemas.microsoft.com/office/powerpoint/2010/main" val="206531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60000"/>
          </a:schemeClr>
        </a:solidFill>
        <a:effectLst/>
      </p:bgPr>
    </p:bg>
    <p:spTree>
      <p:nvGrpSpPr>
        <p:cNvPr id="1" name=""/>
        <p:cNvGrpSpPr/>
        <p:nvPr/>
      </p:nvGrpSpPr>
      <p:grpSpPr>
        <a:xfrm>
          <a:off x="0" y="0"/>
          <a:ext cx="0" cy="0"/>
          <a:chOff x="0" y="0"/>
          <a:chExt cx="0" cy="0"/>
        </a:xfrm>
      </p:grpSpPr>
      <p:pic>
        <p:nvPicPr>
          <p:cNvPr id="58" name="Kuva 57">
            <a:extLst>
              <a:ext uri="{FF2B5EF4-FFF2-40B4-BE49-F238E27FC236}">
                <a16:creationId xmlns:a16="http://schemas.microsoft.com/office/drawing/2014/main" id="{6025E9E6-82C3-0AA1-D09C-8456799F5FAA}"/>
              </a:ext>
            </a:extLst>
          </p:cNvPr>
          <p:cNvPicPr>
            <a:picLocks noChangeAspect="1"/>
          </p:cNvPicPr>
          <p:nvPr/>
        </p:nvPicPr>
        <p:blipFill rotWithShape="1">
          <a:blip r:embed="rId3"/>
          <a:srcRect t="25609" r="9074" b="-15242"/>
          <a:stretch/>
        </p:blipFill>
        <p:spPr>
          <a:xfrm>
            <a:off x="8577101" y="3383865"/>
            <a:ext cx="3481577" cy="2450298"/>
          </a:xfrm>
          <a:prstGeom prst="rect">
            <a:avLst/>
          </a:prstGeom>
          <a:ln>
            <a:solidFill>
              <a:schemeClr val="tx2">
                <a:lumMod val="60000"/>
                <a:lumOff val="40000"/>
              </a:schemeClr>
            </a:solidFill>
          </a:ln>
        </p:spPr>
      </p:pic>
      <p:sp>
        <p:nvSpPr>
          <p:cNvPr id="63" name="Arc 16">
            <a:extLst>
              <a:ext uri="{FF2B5EF4-FFF2-40B4-BE49-F238E27FC236}">
                <a16:creationId xmlns:a16="http://schemas.microsoft.com/office/drawing/2014/main" id="{DE6C9C15-0151-C87A-1A72-F4482C61F541}"/>
              </a:ext>
            </a:extLst>
          </p:cNvPr>
          <p:cNvSpPr>
            <a:spLocks/>
          </p:cNvSpPr>
          <p:nvPr/>
        </p:nvSpPr>
        <p:spPr>
          <a:xfrm rot="16022977">
            <a:off x="2514061" y="1497177"/>
            <a:ext cx="4680000" cy="4680000"/>
          </a:xfrm>
          <a:prstGeom prst="arc">
            <a:avLst>
              <a:gd name="adj1" fmla="val 199000"/>
              <a:gd name="adj2" fmla="val 123887"/>
            </a:avLst>
          </a:prstGeom>
          <a:ln w="28575" cap="flat" cmpd="sng" algn="ctr">
            <a:solidFill>
              <a:schemeClr val="tx2">
                <a:lumMod val="60000"/>
                <a:lumOff val="40000"/>
              </a:schemeClr>
            </a:solidFill>
            <a:prstDash val="sysDot"/>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a:ln w="76200">
                  <a:solidFill>
                    <a:srgbClr val="000000"/>
                  </a:solidFill>
                </a:ln>
                <a:solidFill>
                  <a:srgbClr val="000000"/>
                </a:solidFill>
                <a:effectLst/>
                <a:uLnTx/>
                <a:uFillTx/>
                <a:latin typeface="Arial" panose="020B0604020202020204"/>
                <a:ea typeface="+mn-ea"/>
                <a:cs typeface="+mn-cs"/>
              </a:rPr>
              <a:t> 	</a:t>
            </a:r>
          </a:p>
        </p:txBody>
      </p:sp>
      <p:sp>
        <p:nvSpPr>
          <p:cNvPr id="2" name="Title 1">
            <a:extLst>
              <a:ext uri="{FF2B5EF4-FFF2-40B4-BE49-F238E27FC236}">
                <a16:creationId xmlns:a16="http://schemas.microsoft.com/office/drawing/2014/main" id="{F9F493E6-044C-059F-031E-C9F49B51DB70}"/>
              </a:ext>
            </a:extLst>
          </p:cNvPr>
          <p:cNvSpPr>
            <a:spLocks noGrp="1"/>
          </p:cNvSpPr>
          <p:nvPr>
            <p:ph type="title"/>
          </p:nvPr>
        </p:nvSpPr>
        <p:spPr>
          <a:xfrm>
            <a:off x="168677" y="0"/>
            <a:ext cx="11986760" cy="1099875"/>
          </a:xfrm>
        </p:spPr>
        <p:txBody>
          <a:bodyPr vert="horz">
            <a:normAutofit/>
          </a:bodyPr>
          <a:lstStyle/>
          <a:p>
            <a:r>
              <a:rPr lang="fi-FI">
                <a:solidFill>
                  <a:schemeClr val="tx2"/>
                </a:solidFill>
              </a:rPr>
              <a:t>Kotihoidon omavalvonnan vuosikello</a:t>
            </a:r>
          </a:p>
        </p:txBody>
      </p:sp>
      <p:grpSp>
        <p:nvGrpSpPr>
          <p:cNvPr id="12" name="Group 10">
            <a:extLst>
              <a:ext uri="{FF2B5EF4-FFF2-40B4-BE49-F238E27FC236}">
                <a16:creationId xmlns:a16="http://schemas.microsoft.com/office/drawing/2014/main" id="{CB5489C2-D8F0-2281-5F73-C4E4690A402F}"/>
              </a:ext>
            </a:extLst>
          </p:cNvPr>
          <p:cNvGrpSpPr>
            <a:grpSpLocks/>
          </p:cNvGrpSpPr>
          <p:nvPr/>
        </p:nvGrpSpPr>
        <p:grpSpPr>
          <a:xfrm>
            <a:off x="919068" y="1395988"/>
            <a:ext cx="8001676" cy="4942896"/>
            <a:chOff x="4579243" y="859672"/>
            <a:chExt cx="8001676" cy="4942896"/>
          </a:xfrm>
        </p:grpSpPr>
        <p:graphicFrame>
          <p:nvGraphicFramePr>
            <p:cNvPr id="14" name="Chart 11">
              <a:extLst>
                <a:ext uri="{FF2B5EF4-FFF2-40B4-BE49-F238E27FC236}">
                  <a16:creationId xmlns:a16="http://schemas.microsoft.com/office/drawing/2014/main" id="{21EBEA0D-07E6-4AD4-E509-EA11DCB0722D}"/>
                </a:ext>
              </a:extLst>
            </p:cNvPr>
            <p:cNvGraphicFramePr>
              <a:graphicFrameLocks/>
            </p:cNvGraphicFramePr>
            <p:nvPr>
              <p:extLst>
                <p:ext uri="{D42A27DB-BD31-4B8C-83A1-F6EECF244321}">
                  <p14:modId xmlns:p14="http://schemas.microsoft.com/office/powerpoint/2010/main" val="878974520"/>
                </p:ext>
              </p:extLst>
            </p:nvPr>
          </p:nvGraphicFramePr>
          <p:xfrm>
            <a:off x="4579243" y="859672"/>
            <a:ext cx="8001676" cy="4942896"/>
          </p:xfrm>
          <a:graphic>
            <a:graphicData uri="http://schemas.openxmlformats.org/drawingml/2006/chart">
              <c:chart xmlns:c="http://schemas.openxmlformats.org/drawingml/2006/chart" xmlns:r="http://schemas.openxmlformats.org/officeDocument/2006/relationships" r:id="rId4"/>
            </a:graphicData>
          </a:graphic>
        </p:graphicFrame>
        <p:sp>
          <p:nvSpPr>
            <p:cNvPr id="15" name="Circular Arrow 130">
              <a:extLst>
                <a:ext uri="{FF2B5EF4-FFF2-40B4-BE49-F238E27FC236}">
                  <a16:creationId xmlns:a16="http://schemas.microsoft.com/office/drawing/2014/main" id="{8C2248F0-2A44-7EF8-A4DD-39F904079A3D}"/>
                </a:ext>
              </a:extLst>
            </p:cNvPr>
            <p:cNvSpPr>
              <a:spLocks/>
            </p:cNvSpPr>
            <p:nvPr/>
          </p:nvSpPr>
          <p:spPr>
            <a:xfrm rot="5400000" flipH="1" flipV="1">
              <a:off x="6417958" y="1155276"/>
              <a:ext cx="4220871" cy="4330897"/>
            </a:xfrm>
            <a:prstGeom prst="circularArrow">
              <a:avLst>
                <a:gd name="adj1" fmla="val 4123"/>
                <a:gd name="adj2" fmla="val 939757"/>
                <a:gd name="adj3" fmla="val 20598374"/>
                <a:gd name="adj4" fmla="val 12170"/>
                <a:gd name="adj5" fmla="val 313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32" name="Graphic 4">
            <a:extLst>
              <a:ext uri="{FF2B5EF4-FFF2-40B4-BE49-F238E27FC236}">
                <a16:creationId xmlns:a16="http://schemas.microsoft.com/office/drawing/2014/main" id="{B29A99C9-8549-4456-8DD0-E091BD48511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054820" y="3232811"/>
            <a:ext cx="1776251" cy="1232729"/>
          </a:xfrm>
          <a:prstGeom prst="rect">
            <a:avLst/>
          </a:prstGeom>
        </p:spPr>
      </p:pic>
      <p:grpSp>
        <p:nvGrpSpPr>
          <p:cNvPr id="35" name="Group 20">
            <a:extLst>
              <a:ext uri="{FF2B5EF4-FFF2-40B4-BE49-F238E27FC236}">
                <a16:creationId xmlns:a16="http://schemas.microsoft.com/office/drawing/2014/main" id="{9BB75A21-7442-75CF-182A-F6D593F1DA17}"/>
              </a:ext>
            </a:extLst>
          </p:cNvPr>
          <p:cNvGrpSpPr/>
          <p:nvPr/>
        </p:nvGrpSpPr>
        <p:grpSpPr>
          <a:xfrm>
            <a:off x="5465594" y="884202"/>
            <a:ext cx="2806358" cy="430888"/>
            <a:chOff x="6160280" y="521821"/>
            <a:chExt cx="3223951" cy="207344"/>
          </a:xfrm>
        </p:grpSpPr>
        <p:sp>
          <p:nvSpPr>
            <p:cNvPr id="36" name="TextBox 43">
              <a:extLst>
                <a:ext uri="{FF2B5EF4-FFF2-40B4-BE49-F238E27FC236}">
                  <a16:creationId xmlns:a16="http://schemas.microsoft.com/office/drawing/2014/main" id="{E2BE7B05-DC96-525C-10EB-4E78230F11DF}"/>
                </a:ext>
              </a:extLst>
            </p:cNvPr>
            <p:cNvSpPr txBox="1"/>
            <p:nvPr/>
          </p:nvSpPr>
          <p:spPr>
            <a:xfrm>
              <a:off x="6210278" y="521821"/>
              <a:ext cx="3173953" cy="207344"/>
            </a:xfrm>
            <a:prstGeom prst="rect">
              <a:avLst/>
            </a:prstGeom>
            <a:noFill/>
            <a:extLst>
              <a:ext uri="{909E8E84-426E-40DD-AFC4-6F175D3DCCD1}">
                <a14:hiddenFill xmlns:a14="http://schemas.microsoft.com/office/drawing/2010/main">
                  <a:solidFill>
                    <a:schemeClr val="accent5">
                      <a:lumMod val="100000"/>
                    </a:schemeClr>
                  </a:solidFill>
                </a14:hiddenFill>
              </a:ext>
            </a:extLst>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Yhteiskokous: Toimintaperiaate/visio, tavoitteet ja tehtävät</a:t>
              </a:r>
            </a:p>
          </p:txBody>
        </p:sp>
        <p:cxnSp>
          <p:nvCxnSpPr>
            <p:cNvPr id="37" name="Straight Connector 22">
              <a:extLst>
                <a:ext uri="{FF2B5EF4-FFF2-40B4-BE49-F238E27FC236}">
                  <a16:creationId xmlns:a16="http://schemas.microsoft.com/office/drawing/2014/main" id="{4C846857-6F70-05DE-E911-FA813BC53D31}"/>
                </a:ext>
              </a:extLst>
            </p:cNvPr>
            <p:cNvCxnSpPr>
              <a:cxnSpLocks/>
            </p:cNvCxnSpPr>
            <p:nvPr/>
          </p:nvCxnSpPr>
          <p:spPr>
            <a:xfrm flipH="1">
              <a:off x="6160280" y="717480"/>
              <a:ext cx="3063112" cy="0"/>
            </a:xfrm>
            <a:prstGeom prst="line">
              <a:avLst/>
            </a:prstGeom>
            <a:ln w="25400" cap="flat" cmpd="sng" algn="ctr">
              <a:solidFill>
                <a:schemeClr val="accent3"/>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39" name="Group 20">
            <a:extLst>
              <a:ext uri="{FF2B5EF4-FFF2-40B4-BE49-F238E27FC236}">
                <a16:creationId xmlns:a16="http://schemas.microsoft.com/office/drawing/2014/main" id="{6D4DCA1B-51F9-147F-B06E-2A79ECF9B0DE}"/>
              </a:ext>
            </a:extLst>
          </p:cNvPr>
          <p:cNvGrpSpPr/>
          <p:nvPr/>
        </p:nvGrpSpPr>
        <p:grpSpPr>
          <a:xfrm>
            <a:off x="7113032" y="2470027"/>
            <a:ext cx="1744291" cy="447670"/>
            <a:chOff x="6204753" y="-229376"/>
            <a:chExt cx="1843088" cy="447670"/>
          </a:xfrm>
        </p:grpSpPr>
        <p:sp>
          <p:nvSpPr>
            <p:cNvPr id="40" name="TextBox 43">
              <a:extLst>
                <a:ext uri="{FF2B5EF4-FFF2-40B4-BE49-F238E27FC236}">
                  <a16:creationId xmlns:a16="http://schemas.microsoft.com/office/drawing/2014/main" id="{F3C88B38-9C90-61FE-A884-95E9EBF1D252}"/>
                </a:ext>
              </a:extLst>
            </p:cNvPr>
            <p:cNvSpPr txBox="1"/>
            <p:nvPr/>
          </p:nvSpPr>
          <p:spPr>
            <a:xfrm>
              <a:off x="6357059" y="-229376"/>
              <a:ext cx="1690782" cy="430887"/>
            </a:xfrm>
            <a:prstGeom prst="rect">
              <a:avLst/>
            </a:prstGeom>
            <a:noFill/>
            <a:extLst>
              <a:ext uri="{909E8E84-426E-40DD-AFC4-6F175D3DCCD1}">
                <a14:hiddenFill xmlns:a14="http://schemas.microsoft.com/office/drawing/2010/main">
                  <a:solidFill>
                    <a:schemeClr val="accent5">
                      <a:lumMod val="100000"/>
                    </a:schemeClr>
                  </a:solidFill>
                </a14:hiddenFill>
              </a:ext>
            </a:extLst>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100" b="1" i="0" u="none" strike="noStrike" kern="1200" cap="none" spc="0" normalizeH="0" baseline="0" noProof="0">
                  <a:ln>
                    <a:noFill/>
                  </a:ln>
                  <a:solidFill>
                    <a:srgbClr val="000000">
                      <a:lumMod val="100000"/>
                    </a:srgbClr>
                  </a:solidFill>
                  <a:effectLst/>
                  <a:uLnTx/>
                  <a:uFillTx/>
                  <a:latin typeface="Arial" panose="020B0604020202020204" pitchFamily="34" charset="0"/>
                  <a:ea typeface="+mn-ea"/>
                  <a:cs typeface="+mn-cs"/>
                </a:rPr>
                <a:t>Omavalvonnan toimeenpano</a:t>
              </a:r>
            </a:p>
          </p:txBody>
        </p:sp>
        <p:cxnSp>
          <p:nvCxnSpPr>
            <p:cNvPr id="41" name="Straight Connector 22">
              <a:extLst>
                <a:ext uri="{FF2B5EF4-FFF2-40B4-BE49-F238E27FC236}">
                  <a16:creationId xmlns:a16="http://schemas.microsoft.com/office/drawing/2014/main" id="{6291F35D-421B-A494-799C-E8EA766D76FD}"/>
                </a:ext>
              </a:extLst>
            </p:cNvPr>
            <p:cNvCxnSpPr>
              <a:cxnSpLocks/>
              <a:endCxn id="187" idx="6"/>
            </p:cNvCxnSpPr>
            <p:nvPr/>
          </p:nvCxnSpPr>
          <p:spPr>
            <a:xfrm flipH="1">
              <a:off x="6204753" y="213200"/>
              <a:ext cx="1224564" cy="5094"/>
            </a:xfrm>
            <a:prstGeom prst="line">
              <a:avLst/>
            </a:prstGeom>
            <a:ln w="25400" cap="flat" cmpd="sng" algn="ctr">
              <a:solidFill>
                <a:schemeClr val="accent3"/>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42" name="Group 20">
            <a:extLst>
              <a:ext uri="{FF2B5EF4-FFF2-40B4-BE49-F238E27FC236}">
                <a16:creationId xmlns:a16="http://schemas.microsoft.com/office/drawing/2014/main" id="{BED8402B-587B-9006-F1E7-9029B60F2E61}"/>
              </a:ext>
            </a:extLst>
          </p:cNvPr>
          <p:cNvGrpSpPr/>
          <p:nvPr/>
        </p:nvGrpSpPr>
        <p:grpSpPr>
          <a:xfrm>
            <a:off x="849825" y="5385348"/>
            <a:ext cx="2638665" cy="469130"/>
            <a:chOff x="6638809" y="56887"/>
            <a:chExt cx="3538673" cy="402229"/>
          </a:xfrm>
        </p:grpSpPr>
        <p:sp>
          <p:nvSpPr>
            <p:cNvPr id="43" name="TextBox 43">
              <a:extLst>
                <a:ext uri="{FF2B5EF4-FFF2-40B4-BE49-F238E27FC236}">
                  <a16:creationId xmlns:a16="http://schemas.microsoft.com/office/drawing/2014/main" id="{36B39711-2E04-16CB-929F-A6EE6F8A3F26}"/>
                </a:ext>
              </a:extLst>
            </p:cNvPr>
            <p:cNvSpPr txBox="1"/>
            <p:nvPr/>
          </p:nvSpPr>
          <p:spPr>
            <a:xfrm>
              <a:off x="6638809" y="56887"/>
              <a:ext cx="2804801" cy="369440"/>
            </a:xfrm>
            <a:prstGeom prst="rect">
              <a:avLst/>
            </a:prstGeom>
            <a:noFill/>
            <a:extLst>
              <a:ext uri="{909E8E84-426E-40DD-AFC4-6F175D3DCCD1}">
                <a14:hiddenFill xmlns:a14="http://schemas.microsoft.com/office/drawing/2010/main">
                  <a:solidFill>
                    <a:schemeClr val="accent5">
                      <a:lumMod val="100000"/>
                    </a:schemeClr>
                  </a:solidFill>
                </a14:hiddenFill>
              </a:ext>
            </a:extLst>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Asiakas- ja potilastietojen käsittely ja kirjaaminen</a:t>
              </a:r>
              <a:endParaRPr kumimoji="0" lang="fi-FI"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44" name="Straight Connector 22">
              <a:extLst>
                <a:ext uri="{FF2B5EF4-FFF2-40B4-BE49-F238E27FC236}">
                  <a16:creationId xmlns:a16="http://schemas.microsoft.com/office/drawing/2014/main" id="{989C3E70-83E2-F8BA-1296-2179C1F7CC84}"/>
                </a:ext>
              </a:extLst>
            </p:cNvPr>
            <p:cNvCxnSpPr>
              <a:cxnSpLocks/>
              <a:stCxn id="7" idx="3"/>
            </p:cNvCxnSpPr>
            <p:nvPr/>
          </p:nvCxnSpPr>
          <p:spPr>
            <a:xfrm flipH="1" flipV="1">
              <a:off x="6711415" y="453406"/>
              <a:ext cx="3466067" cy="5710"/>
            </a:xfrm>
            <a:prstGeom prst="line">
              <a:avLst/>
            </a:prstGeom>
            <a:ln w="25400" cap="flat" cmpd="sng" algn="ctr">
              <a:solidFill>
                <a:schemeClr val="accent3"/>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46" name="Group 20">
            <a:extLst>
              <a:ext uri="{FF2B5EF4-FFF2-40B4-BE49-F238E27FC236}">
                <a16:creationId xmlns:a16="http://schemas.microsoft.com/office/drawing/2014/main" id="{1B7E8685-FC7E-F736-FCBF-1DD1CE0B8965}"/>
              </a:ext>
            </a:extLst>
          </p:cNvPr>
          <p:cNvGrpSpPr/>
          <p:nvPr/>
        </p:nvGrpSpPr>
        <p:grpSpPr>
          <a:xfrm>
            <a:off x="6770561" y="5239535"/>
            <a:ext cx="1763923" cy="261610"/>
            <a:chOff x="6096923" y="220266"/>
            <a:chExt cx="1863831" cy="261610"/>
          </a:xfrm>
        </p:grpSpPr>
        <p:sp>
          <p:nvSpPr>
            <p:cNvPr id="47" name="TextBox 43">
              <a:extLst>
                <a:ext uri="{FF2B5EF4-FFF2-40B4-BE49-F238E27FC236}">
                  <a16:creationId xmlns:a16="http://schemas.microsoft.com/office/drawing/2014/main" id="{78D476AB-7112-FDAE-1512-01B756A86936}"/>
                </a:ext>
              </a:extLst>
            </p:cNvPr>
            <p:cNvSpPr txBox="1"/>
            <p:nvPr/>
          </p:nvSpPr>
          <p:spPr>
            <a:xfrm>
              <a:off x="6362801" y="220266"/>
              <a:ext cx="1597953" cy="261610"/>
            </a:xfrm>
            <a:prstGeom prst="rect">
              <a:avLst/>
            </a:prstGeom>
            <a:noFill/>
            <a:extLst>
              <a:ext uri="{909E8E84-426E-40DD-AFC4-6F175D3DCCD1}">
                <a14:hiddenFill xmlns:a14="http://schemas.microsoft.com/office/drawing/2010/main">
                  <a:solidFill>
                    <a:schemeClr val="accent5">
                      <a:lumMod val="100000"/>
                    </a:schemeClr>
                  </a:solidFill>
                </a14:hiddenFill>
              </a:ext>
            </a:extLst>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100" b="1" i="0" u="none" strike="noStrike" kern="1200" cap="none" spc="0" normalizeH="0" baseline="0" noProof="0">
                  <a:ln>
                    <a:noFill/>
                  </a:ln>
                  <a:solidFill>
                    <a:srgbClr val="000000">
                      <a:lumMod val="100000"/>
                    </a:srgbClr>
                  </a:solidFill>
                  <a:effectLst/>
                  <a:uLnTx/>
                  <a:uFillTx/>
                  <a:latin typeface="Arial" panose="020B0604020202020204" pitchFamily="34" charset="0"/>
                  <a:ea typeface="+mn-ea"/>
                  <a:cs typeface="+mn-cs"/>
                </a:rPr>
                <a:t>Asiakasturvallisuus</a:t>
              </a:r>
            </a:p>
          </p:txBody>
        </p:sp>
        <p:cxnSp>
          <p:nvCxnSpPr>
            <p:cNvPr id="48" name="Straight Connector 22">
              <a:extLst>
                <a:ext uri="{FF2B5EF4-FFF2-40B4-BE49-F238E27FC236}">
                  <a16:creationId xmlns:a16="http://schemas.microsoft.com/office/drawing/2014/main" id="{D40964AB-6A85-F6DA-BEBB-5C50296A4112}"/>
                </a:ext>
              </a:extLst>
            </p:cNvPr>
            <p:cNvCxnSpPr>
              <a:cxnSpLocks/>
            </p:cNvCxnSpPr>
            <p:nvPr/>
          </p:nvCxnSpPr>
          <p:spPr>
            <a:xfrm flipH="1">
              <a:off x="6096923" y="220266"/>
              <a:ext cx="1754810" cy="3543"/>
            </a:xfrm>
            <a:prstGeom prst="line">
              <a:avLst/>
            </a:prstGeom>
            <a:ln w="25400" cap="flat" cmpd="sng" algn="ctr">
              <a:solidFill>
                <a:schemeClr val="accent3"/>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0" name="Group 20">
            <a:extLst>
              <a:ext uri="{FF2B5EF4-FFF2-40B4-BE49-F238E27FC236}">
                <a16:creationId xmlns:a16="http://schemas.microsoft.com/office/drawing/2014/main" id="{9E3520F8-2607-893D-53CA-C31468FBC7EE}"/>
              </a:ext>
            </a:extLst>
          </p:cNvPr>
          <p:cNvGrpSpPr/>
          <p:nvPr/>
        </p:nvGrpSpPr>
        <p:grpSpPr>
          <a:xfrm>
            <a:off x="85637" y="3277483"/>
            <a:ext cx="2197821" cy="430887"/>
            <a:chOff x="6817826" y="-7316"/>
            <a:chExt cx="2395495" cy="430887"/>
          </a:xfrm>
        </p:grpSpPr>
        <p:sp>
          <p:nvSpPr>
            <p:cNvPr id="51" name="TextBox 43">
              <a:extLst>
                <a:ext uri="{FF2B5EF4-FFF2-40B4-BE49-F238E27FC236}">
                  <a16:creationId xmlns:a16="http://schemas.microsoft.com/office/drawing/2014/main" id="{BE087152-35EB-E6AA-1B93-90BF17425D77}"/>
                </a:ext>
              </a:extLst>
            </p:cNvPr>
            <p:cNvSpPr txBox="1"/>
            <p:nvPr/>
          </p:nvSpPr>
          <p:spPr>
            <a:xfrm>
              <a:off x="6817826" y="-7316"/>
              <a:ext cx="2300419" cy="430887"/>
            </a:xfrm>
            <a:prstGeom prst="rect">
              <a:avLst/>
            </a:prstGeom>
            <a:noFill/>
            <a:extLst>
              <a:ext uri="{909E8E84-426E-40DD-AFC4-6F175D3DCCD1}">
                <a14:hiddenFill xmlns:a14="http://schemas.microsoft.com/office/drawing/2010/main">
                  <a:solidFill>
                    <a:schemeClr val="accent5">
                      <a:lumMod val="100000"/>
                    </a:schemeClr>
                  </a:solidFill>
                </a14:hiddenFill>
              </a:ext>
            </a:extLst>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100" b="1" i="0" u="none" strike="noStrike" kern="1200" cap="none" spc="0" normalizeH="0" baseline="0" noProof="0">
                  <a:ln>
                    <a:noFill/>
                  </a:ln>
                  <a:solidFill>
                    <a:srgbClr val="000000">
                      <a:lumMod val="100000"/>
                    </a:srgbClr>
                  </a:solidFill>
                  <a:effectLst/>
                  <a:uLnTx/>
                  <a:uFillTx/>
                  <a:latin typeface="Arial" panose="020B0604020202020204" pitchFamily="34" charset="0"/>
                  <a:ea typeface="+mn-ea"/>
                  <a:cs typeface="+mn-cs"/>
                </a:rPr>
                <a:t>Yhteiskokous: seurantatietojen yhteenveto</a:t>
              </a:r>
            </a:p>
          </p:txBody>
        </p:sp>
        <p:cxnSp>
          <p:nvCxnSpPr>
            <p:cNvPr id="52" name="Straight Connector 22">
              <a:extLst>
                <a:ext uri="{FF2B5EF4-FFF2-40B4-BE49-F238E27FC236}">
                  <a16:creationId xmlns:a16="http://schemas.microsoft.com/office/drawing/2014/main" id="{0B8AF86D-9CC3-B330-E1C4-07E059C40FE3}"/>
                </a:ext>
              </a:extLst>
            </p:cNvPr>
            <p:cNvCxnSpPr>
              <a:cxnSpLocks/>
            </p:cNvCxnSpPr>
            <p:nvPr/>
          </p:nvCxnSpPr>
          <p:spPr>
            <a:xfrm flipH="1" flipV="1">
              <a:off x="6908335" y="404809"/>
              <a:ext cx="2304986" cy="17766"/>
            </a:xfrm>
            <a:prstGeom prst="line">
              <a:avLst/>
            </a:prstGeom>
            <a:ln w="25400" cap="flat" cmpd="sng" algn="ctr">
              <a:solidFill>
                <a:schemeClr val="accent3"/>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5" name="Group 20">
            <a:extLst>
              <a:ext uri="{FF2B5EF4-FFF2-40B4-BE49-F238E27FC236}">
                <a16:creationId xmlns:a16="http://schemas.microsoft.com/office/drawing/2014/main" id="{69AE5E91-773B-F2A8-7B14-E67AFAC58F2F}"/>
              </a:ext>
            </a:extLst>
          </p:cNvPr>
          <p:cNvGrpSpPr/>
          <p:nvPr/>
        </p:nvGrpSpPr>
        <p:grpSpPr>
          <a:xfrm>
            <a:off x="646402" y="1938711"/>
            <a:ext cx="2543087" cy="600164"/>
            <a:chOff x="7087601" y="-146661"/>
            <a:chExt cx="2258461" cy="600164"/>
          </a:xfrm>
        </p:grpSpPr>
        <p:sp>
          <p:nvSpPr>
            <p:cNvPr id="56" name="TextBox 43">
              <a:extLst>
                <a:ext uri="{FF2B5EF4-FFF2-40B4-BE49-F238E27FC236}">
                  <a16:creationId xmlns:a16="http://schemas.microsoft.com/office/drawing/2014/main" id="{565FEEE7-A7CF-FF97-E6B2-3B15149963D6}"/>
                </a:ext>
              </a:extLst>
            </p:cNvPr>
            <p:cNvSpPr txBox="1"/>
            <p:nvPr/>
          </p:nvSpPr>
          <p:spPr>
            <a:xfrm>
              <a:off x="7087601" y="-146661"/>
              <a:ext cx="2258461" cy="600164"/>
            </a:xfrm>
            <a:prstGeom prst="rect">
              <a:avLst/>
            </a:prstGeom>
            <a:noFill/>
            <a:extLst>
              <a:ext uri="{909E8E84-426E-40DD-AFC4-6F175D3DCCD1}">
                <a14:hiddenFill xmlns:a14="http://schemas.microsoft.com/office/drawing/2010/main">
                  <a:solidFill>
                    <a:schemeClr val="accent5">
                      <a:lumMod val="100000"/>
                    </a:schemeClr>
                  </a:solidFill>
                </a14:hiddenFill>
              </a:ext>
            </a:extLst>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Kehittämissuunnitelmat ja omavalvontasuunnitelman päivittäminen</a:t>
              </a:r>
            </a:p>
          </p:txBody>
        </p:sp>
        <p:cxnSp>
          <p:nvCxnSpPr>
            <p:cNvPr id="57" name="Straight Connector 22">
              <a:extLst>
                <a:ext uri="{FF2B5EF4-FFF2-40B4-BE49-F238E27FC236}">
                  <a16:creationId xmlns:a16="http://schemas.microsoft.com/office/drawing/2014/main" id="{B75DB9B5-5DB9-72B8-1423-FCC4AC81D3CC}"/>
                </a:ext>
              </a:extLst>
            </p:cNvPr>
            <p:cNvCxnSpPr>
              <a:cxnSpLocks/>
            </p:cNvCxnSpPr>
            <p:nvPr/>
          </p:nvCxnSpPr>
          <p:spPr>
            <a:xfrm flipH="1">
              <a:off x="7087601" y="441092"/>
              <a:ext cx="1921620" cy="0"/>
            </a:xfrm>
            <a:prstGeom prst="line">
              <a:avLst/>
            </a:prstGeom>
            <a:ln w="25400" cap="flat" cmpd="sng" algn="ctr">
              <a:solidFill>
                <a:schemeClr val="accent3"/>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9" name="Group 20">
            <a:extLst>
              <a:ext uri="{FF2B5EF4-FFF2-40B4-BE49-F238E27FC236}">
                <a16:creationId xmlns:a16="http://schemas.microsoft.com/office/drawing/2014/main" id="{67673586-9FB3-B131-1678-34B47CBC88F9}"/>
              </a:ext>
            </a:extLst>
          </p:cNvPr>
          <p:cNvGrpSpPr/>
          <p:nvPr/>
        </p:nvGrpSpPr>
        <p:grpSpPr>
          <a:xfrm>
            <a:off x="275738" y="1454305"/>
            <a:ext cx="3126695" cy="272015"/>
            <a:chOff x="7133436" y="187280"/>
            <a:chExt cx="2046038" cy="272015"/>
          </a:xfrm>
        </p:grpSpPr>
        <p:sp>
          <p:nvSpPr>
            <p:cNvPr id="60" name="TextBox 43">
              <a:extLst>
                <a:ext uri="{FF2B5EF4-FFF2-40B4-BE49-F238E27FC236}">
                  <a16:creationId xmlns:a16="http://schemas.microsoft.com/office/drawing/2014/main" id="{85169008-E2E6-5465-6591-699EB299B99C}"/>
                </a:ext>
              </a:extLst>
            </p:cNvPr>
            <p:cNvSpPr txBox="1"/>
            <p:nvPr/>
          </p:nvSpPr>
          <p:spPr>
            <a:xfrm>
              <a:off x="7133436" y="187280"/>
              <a:ext cx="2046038" cy="261610"/>
            </a:xfrm>
            <a:prstGeom prst="rect">
              <a:avLst/>
            </a:prstGeom>
            <a:noFill/>
            <a:extLst>
              <a:ext uri="{909E8E84-426E-40DD-AFC4-6F175D3DCCD1}">
                <a14:hiddenFill xmlns:a14="http://schemas.microsoft.com/office/drawing/2010/main">
                  <a:solidFill>
                    <a:schemeClr val="accent5">
                      <a:lumMod val="100000"/>
                    </a:schemeClr>
                  </a:solidFill>
                </a14:hiddenFill>
              </a:ext>
            </a:extLst>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Omavalvontasuunnitelman päivittäminen</a:t>
              </a:r>
            </a:p>
          </p:txBody>
        </p:sp>
        <p:cxnSp>
          <p:nvCxnSpPr>
            <p:cNvPr id="61" name="Straight Connector 22">
              <a:extLst>
                <a:ext uri="{FF2B5EF4-FFF2-40B4-BE49-F238E27FC236}">
                  <a16:creationId xmlns:a16="http://schemas.microsoft.com/office/drawing/2014/main" id="{AAFB7C9B-3A67-1355-3966-F44390CB66F6}"/>
                </a:ext>
              </a:extLst>
            </p:cNvPr>
            <p:cNvCxnSpPr>
              <a:cxnSpLocks/>
            </p:cNvCxnSpPr>
            <p:nvPr/>
          </p:nvCxnSpPr>
          <p:spPr>
            <a:xfrm flipH="1">
              <a:off x="7185559" y="446961"/>
              <a:ext cx="1900678" cy="12334"/>
            </a:xfrm>
            <a:prstGeom prst="line">
              <a:avLst/>
            </a:prstGeom>
            <a:ln w="25400" cap="flat" cmpd="sng" algn="ctr">
              <a:solidFill>
                <a:schemeClr val="accent3"/>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75" name="Arc 15">
            <a:extLst>
              <a:ext uri="{FF2B5EF4-FFF2-40B4-BE49-F238E27FC236}">
                <a16:creationId xmlns:a16="http://schemas.microsoft.com/office/drawing/2014/main" id="{134055BD-D6D2-3EC2-6A14-4F50EC4E7BAE}"/>
              </a:ext>
            </a:extLst>
          </p:cNvPr>
          <p:cNvSpPr>
            <a:spLocks noChangeAspect="1"/>
          </p:cNvSpPr>
          <p:nvPr/>
        </p:nvSpPr>
        <p:spPr>
          <a:xfrm rot="11423906">
            <a:off x="2244699" y="1222274"/>
            <a:ext cx="5232095" cy="5171970"/>
          </a:xfrm>
          <a:prstGeom prst="arc">
            <a:avLst>
              <a:gd name="adj1" fmla="val 4901094"/>
              <a:gd name="adj2" fmla="val 4816038"/>
            </a:avLst>
          </a:prstGeom>
          <a:ln w="28575" cap="flat" cmpd="sng" algn="ctr">
            <a:solidFill>
              <a:schemeClr val="bg1">
                <a:lumMod val="50000"/>
              </a:schemeClr>
            </a:solidFill>
            <a:prstDash val="sysDot"/>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w="76200">
                <a:solidFill>
                  <a:srgbClr val="000000"/>
                </a:solidFill>
              </a:ln>
              <a:solidFill>
                <a:srgbClr val="000000"/>
              </a:solidFill>
              <a:effectLst/>
              <a:uLnTx/>
              <a:uFillTx/>
              <a:latin typeface="Arial" panose="020B0604020202020204"/>
              <a:ea typeface="+mn-ea"/>
              <a:cs typeface="+mn-cs"/>
            </a:endParaRPr>
          </a:p>
        </p:txBody>
      </p:sp>
      <p:sp>
        <p:nvSpPr>
          <p:cNvPr id="145" name="Ellipsi 144">
            <a:extLst>
              <a:ext uri="{FF2B5EF4-FFF2-40B4-BE49-F238E27FC236}">
                <a16:creationId xmlns:a16="http://schemas.microsoft.com/office/drawing/2014/main" id="{8DC5C6D6-EEDA-DEC9-4248-587DFFD12F19}"/>
              </a:ext>
            </a:extLst>
          </p:cNvPr>
          <p:cNvSpPr/>
          <p:nvPr/>
        </p:nvSpPr>
        <p:spPr>
          <a:xfrm rot="17030736">
            <a:off x="5260520" y="1247364"/>
            <a:ext cx="368930" cy="35996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2" name="Tähti: 5-sakarainen 171">
            <a:extLst>
              <a:ext uri="{FF2B5EF4-FFF2-40B4-BE49-F238E27FC236}">
                <a16:creationId xmlns:a16="http://schemas.microsoft.com/office/drawing/2014/main" id="{9C10E925-3337-BE2F-0229-CF603CD8316D}"/>
              </a:ext>
            </a:extLst>
          </p:cNvPr>
          <p:cNvSpPr/>
          <p:nvPr/>
        </p:nvSpPr>
        <p:spPr>
          <a:xfrm>
            <a:off x="7303644" y="3133990"/>
            <a:ext cx="224142" cy="196651"/>
          </a:xfrm>
          <a:prstGeom prst="star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4" name="Ellipsi 173">
            <a:extLst>
              <a:ext uri="{FF2B5EF4-FFF2-40B4-BE49-F238E27FC236}">
                <a16:creationId xmlns:a16="http://schemas.microsoft.com/office/drawing/2014/main" id="{6793D42D-B871-A928-E4DF-5FDBFFD0BC01}"/>
              </a:ext>
            </a:extLst>
          </p:cNvPr>
          <p:cNvSpPr/>
          <p:nvPr/>
        </p:nvSpPr>
        <p:spPr>
          <a:xfrm>
            <a:off x="4989694" y="1402205"/>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6" name="Ellipsi 175">
            <a:extLst>
              <a:ext uri="{FF2B5EF4-FFF2-40B4-BE49-F238E27FC236}">
                <a16:creationId xmlns:a16="http://schemas.microsoft.com/office/drawing/2014/main" id="{AA9245AB-365E-2B63-D678-3E3EB75DFF39}"/>
              </a:ext>
            </a:extLst>
          </p:cNvPr>
          <p:cNvSpPr/>
          <p:nvPr/>
        </p:nvSpPr>
        <p:spPr>
          <a:xfrm>
            <a:off x="5549130" y="1538411"/>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7" name="Ellipsi 176">
            <a:extLst>
              <a:ext uri="{FF2B5EF4-FFF2-40B4-BE49-F238E27FC236}">
                <a16:creationId xmlns:a16="http://schemas.microsoft.com/office/drawing/2014/main" id="{EA134BFA-4653-F06A-0925-6C500CA421BA}"/>
              </a:ext>
            </a:extLst>
          </p:cNvPr>
          <p:cNvSpPr/>
          <p:nvPr/>
        </p:nvSpPr>
        <p:spPr>
          <a:xfrm>
            <a:off x="5823851" y="1652863"/>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8" name="Ellipsi 177">
            <a:extLst>
              <a:ext uri="{FF2B5EF4-FFF2-40B4-BE49-F238E27FC236}">
                <a16:creationId xmlns:a16="http://schemas.microsoft.com/office/drawing/2014/main" id="{2D0638E9-D3A4-0E85-4912-723BA24A065F}"/>
              </a:ext>
            </a:extLst>
          </p:cNvPr>
          <p:cNvSpPr/>
          <p:nvPr/>
        </p:nvSpPr>
        <p:spPr>
          <a:xfrm>
            <a:off x="6349023" y="2007310"/>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9" name="Ellipsi 178">
            <a:extLst>
              <a:ext uri="{FF2B5EF4-FFF2-40B4-BE49-F238E27FC236}">
                <a16:creationId xmlns:a16="http://schemas.microsoft.com/office/drawing/2014/main" id="{550F5B02-D0CE-2888-96C8-C72287F7C7F2}"/>
              </a:ext>
            </a:extLst>
          </p:cNvPr>
          <p:cNvSpPr/>
          <p:nvPr/>
        </p:nvSpPr>
        <p:spPr>
          <a:xfrm>
            <a:off x="6529520" y="2195159"/>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0" name="Ellipsi 179">
            <a:extLst>
              <a:ext uri="{FF2B5EF4-FFF2-40B4-BE49-F238E27FC236}">
                <a16:creationId xmlns:a16="http://schemas.microsoft.com/office/drawing/2014/main" id="{9724807B-8B58-7AF2-4E51-FE84C1971372}"/>
              </a:ext>
            </a:extLst>
          </p:cNvPr>
          <p:cNvSpPr/>
          <p:nvPr/>
        </p:nvSpPr>
        <p:spPr>
          <a:xfrm>
            <a:off x="6697125" y="2417851"/>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1" name="Ellipsi 180">
            <a:extLst>
              <a:ext uri="{FF2B5EF4-FFF2-40B4-BE49-F238E27FC236}">
                <a16:creationId xmlns:a16="http://schemas.microsoft.com/office/drawing/2014/main" id="{767BEAA3-93FF-D9AE-15BC-6986AE8832E0}"/>
              </a:ext>
            </a:extLst>
          </p:cNvPr>
          <p:cNvSpPr/>
          <p:nvPr/>
        </p:nvSpPr>
        <p:spPr>
          <a:xfrm>
            <a:off x="6146438" y="1857571"/>
            <a:ext cx="201924" cy="19361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2" name="Ellipsi 181">
            <a:extLst>
              <a:ext uri="{FF2B5EF4-FFF2-40B4-BE49-F238E27FC236}">
                <a16:creationId xmlns:a16="http://schemas.microsoft.com/office/drawing/2014/main" id="{AF58D4F9-CA14-9DF0-A79F-507F0CE920C7}"/>
              </a:ext>
            </a:extLst>
          </p:cNvPr>
          <p:cNvSpPr/>
          <p:nvPr/>
        </p:nvSpPr>
        <p:spPr>
          <a:xfrm>
            <a:off x="6990468" y="3061997"/>
            <a:ext cx="201924" cy="19361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3" name="Ellipsi 182">
            <a:extLst>
              <a:ext uri="{FF2B5EF4-FFF2-40B4-BE49-F238E27FC236}">
                <a16:creationId xmlns:a16="http://schemas.microsoft.com/office/drawing/2014/main" id="{A3991E6D-AFFC-AAC9-33C0-305034CB0B95}"/>
              </a:ext>
            </a:extLst>
          </p:cNvPr>
          <p:cNvSpPr/>
          <p:nvPr/>
        </p:nvSpPr>
        <p:spPr>
          <a:xfrm>
            <a:off x="7054144" y="3322099"/>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4" name="Ellipsi 183">
            <a:extLst>
              <a:ext uri="{FF2B5EF4-FFF2-40B4-BE49-F238E27FC236}">
                <a16:creationId xmlns:a16="http://schemas.microsoft.com/office/drawing/2014/main" id="{F2846B76-9672-C0A5-CD5D-ABCDEBF33199}"/>
              </a:ext>
            </a:extLst>
          </p:cNvPr>
          <p:cNvSpPr/>
          <p:nvPr/>
        </p:nvSpPr>
        <p:spPr>
          <a:xfrm>
            <a:off x="7091430" y="3595841"/>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7" name="Ellipsi 186">
            <a:extLst>
              <a:ext uri="{FF2B5EF4-FFF2-40B4-BE49-F238E27FC236}">
                <a16:creationId xmlns:a16="http://schemas.microsoft.com/office/drawing/2014/main" id="{93A5C5E8-B4AC-4869-BAF0-C099F9258432}"/>
              </a:ext>
            </a:extLst>
          </p:cNvPr>
          <p:cNvSpPr/>
          <p:nvPr/>
        </p:nvSpPr>
        <p:spPr>
          <a:xfrm>
            <a:off x="6911106" y="2820890"/>
            <a:ext cx="201924" cy="19361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8" name="Vuokaaviosymboli: Rajoitin 187">
            <a:extLst>
              <a:ext uri="{FF2B5EF4-FFF2-40B4-BE49-F238E27FC236}">
                <a16:creationId xmlns:a16="http://schemas.microsoft.com/office/drawing/2014/main" id="{C880F413-E45E-A528-9701-79B8993BE1DA}"/>
              </a:ext>
            </a:extLst>
          </p:cNvPr>
          <p:cNvSpPr/>
          <p:nvPr/>
        </p:nvSpPr>
        <p:spPr>
          <a:xfrm rot="1859203">
            <a:off x="5987313" y="1541623"/>
            <a:ext cx="405797" cy="101349"/>
          </a:xfrm>
          <a:prstGeom prst="flowChartTerminator">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1" name="Ellipsi 190">
            <a:extLst>
              <a:ext uri="{FF2B5EF4-FFF2-40B4-BE49-F238E27FC236}">
                <a16:creationId xmlns:a16="http://schemas.microsoft.com/office/drawing/2014/main" id="{77F75286-1A12-76C1-59A1-801AC2E5A91B}"/>
              </a:ext>
            </a:extLst>
          </p:cNvPr>
          <p:cNvSpPr/>
          <p:nvPr/>
        </p:nvSpPr>
        <p:spPr>
          <a:xfrm>
            <a:off x="7077302" y="3969430"/>
            <a:ext cx="201924" cy="19361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2" name="Ellipsi 191">
            <a:extLst>
              <a:ext uri="{FF2B5EF4-FFF2-40B4-BE49-F238E27FC236}">
                <a16:creationId xmlns:a16="http://schemas.microsoft.com/office/drawing/2014/main" id="{3AD0AC48-1C57-FBD5-0B63-52F9F1B76A95}"/>
              </a:ext>
            </a:extLst>
          </p:cNvPr>
          <p:cNvSpPr/>
          <p:nvPr/>
        </p:nvSpPr>
        <p:spPr>
          <a:xfrm>
            <a:off x="6953182" y="4516182"/>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3" name="Ellipsi 192">
            <a:extLst>
              <a:ext uri="{FF2B5EF4-FFF2-40B4-BE49-F238E27FC236}">
                <a16:creationId xmlns:a16="http://schemas.microsoft.com/office/drawing/2014/main" id="{D4062CA4-2ADD-A52D-FA28-CCF3855F9C7E}"/>
              </a:ext>
            </a:extLst>
          </p:cNvPr>
          <p:cNvSpPr/>
          <p:nvPr/>
        </p:nvSpPr>
        <p:spPr>
          <a:xfrm>
            <a:off x="7040898" y="4229954"/>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4" name="Ellipsi 193">
            <a:extLst>
              <a:ext uri="{FF2B5EF4-FFF2-40B4-BE49-F238E27FC236}">
                <a16:creationId xmlns:a16="http://schemas.microsoft.com/office/drawing/2014/main" id="{7A9E38C9-0FEC-579A-9290-C0DA8D206CCD}"/>
              </a:ext>
            </a:extLst>
          </p:cNvPr>
          <p:cNvSpPr/>
          <p:nvPr/>
        </p:nvSpPr>
        <p:spPr>
          <a:xfrm>
            <a:off x="6855246" y="4766793"/>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7" name="Vuokaaviosymboli: Rajoitin 196">
            <a:extLst>
              <a:ext uri="{FF2B5EF4-FFF2-40B4-BE49-F238E27FC236}">
                <a16:creationId xmlns:a16="http://schemas.microsoft.com/office/drawing/2014/main" id="{8B174D5B-6ED2-4B10-DC00-AFF4F5E61EAD}"/>
              </a:ext>
            </a:extLst>
          </p:cNvPr>
          <p:cNvSpPr/>
          <p:nvPr/>
        </p:nvSpPr>
        <p:spPr>
          <a:xfrm rot="3465636">
            <a:off x="6898080" y="2428828"/>
            <a:ext cx="405797" cy="101349"/>
          </a:xfrm>
          <a:prstGeom prst="flowChartTerminator">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8" name="Tasakylkinen kolmio 197">
            <a:extLst>
              <a:ext uri="{FF2B5EF4-FFF2-40B4-BE49-F238E27FC236}">
                <a16:creationId xmlns:a16="http://schemas.microsoft.com/office/drawing/2014/main" id="{4F9913C3-39A4-F452-04B4-825318EB4EFE}"/>
              </a:ext>
            </a:extLst>
          </p:cNvPr>
          <p:cNvSpPr/>
          <p:nvPr/>
        </p:nvSpPr>
        <p:spPr>
          <a:xfrm>
            <a:off x="3224770" y="1573123"/>
            <a:ext cx="226308" cy="177205"/>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9" name="Vuokaaviosymboli: Rajoitin 208">
            <a:extLst>
              <a:ext uri="{FF2B5EF4-FFF2-40B4-BE49-F238E27FC236}">
                <a16:creationId xmlns:a16="http://schemas.microsoft.com/office/drawing/2014/main" id="{140CBFF3-0196-BD1F-5D22-BB45608FB04B}"/>
              </a:ext>
            </a:extLst>
          </p:cNvPr>
          <p:cNvSpPr/>
          <p:nvPr/>
        </p:nvSpPr>
        <p:spPr>
          <a:xfrm rot="5576946">
            <a:off x="7281000" y="3757224"/>
            <a:ext cx="405797" cy="101349"/>
          </a:xfrm>
          <a:prstGeom prst="flowChartTerminator">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0" name="Vuokaaviosymboli: Rajoitin 209">
            <a:extLst>
              <a:ext uri="{FF2B5EF4-FFF2-40B4-BE49-F238E27FC236}">
                <a16:creationId xmlns:a16="http://schemas.microsoft.com/office/drawing/2014/main" id="{61068DB6-52F6-C264-54FA-9811F03DB721}"/>
              </a:ext>
            </a:extLst>
          </p:cNvPr>
          <p:cNvSpPr/>
          <p:nvPr/>
        </p:nvSpPr>
        <p:spPr>
          <a:xfrm rot="6965302">
            <a:off x="6972221" y="4954619"/>
            <a:ext cx="405797" cy="101349"/>
          </a:xfrm>
          <a:prstGeom prst="flowChartTerminator">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1" name="Ellipsi 210">
            <a:extLst>
              <a:ext uri="{FF2B5EF4-FFF2-40B4-BE49-F238E27FC236}">
                <a16:creationId xmlns:a16="http://schemas.microsoft.com/office/drawing/2014/main" id="{4DD05D7A-C74F-162C-E2B9-DF13E83BEC96}"/>
              </a:ext>
            </a:extLst>
          </p:cNvPr>
          <p:cNvSpPr/>
          <p:nvPr/>
        </p:nvSpPr>
        <p:spPr>
          <a:xfrm>
            <a:off x="6638651" y="5091827"/>
            <a:ext cx="201924" cy="19361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2" name="Ellipsi 211">
            <a:extLst>
              <a:ext uri="{FF2B5EF4-FFF2-40B4-BE49-F238E27FC236}">
                <a16:creationId xmlns:a16="http://schemas.microsoft.com/office/drawing/2014/main" id="{353D5BA6-A49A-3E66-D32D-D5B0E8605DD1}"/>
              </a:ext>
            </a:extLst>
          </p:cNvPr>
          <p:cNvSpPr/>
          <p:nvPr/>
        </p:nvSpPr>
        <p:spPr>
          <a:xfrm>
            <a:off x="6489355" y="5310400"/>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3" name="Ellipsi 212">
            <a:extLst>
              <a:ext uri="{FF2B5EF4-FFF2-40B4-BE49-F238E27FC236}">
                <a16:creationId xmlns:a16="http://schemas.microsoft.com/office/drawing/2014/main" id="{A6DC6A9D-B148-1B99-982E-7D537D4D67A0}"/>
              </a:ext>
            </a:extLst>
          </p:cNvPr>
          <p:cNvSpPr/>
          <p:nvPr/>
        </p:nvSpPr>
        <p:spPr>
          <a:xfrm>
            <a:off x="6307576" y="5494857"/>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4" name="Ellipsi 213">
            <a:extLst>
              <a:ext uri="{FF2B5EF4-FFF2-40B4-BE49-F238E27FC236}">
                <a16:creationId xmlns:a16="http://schemas.microsoft.com/office/drawing/2014/main" id="{2D4AE2F2-6FA1-5315-E95D-D138215FBFA5}"/>
              </a:ext>
            </a:extLst>
          </p:cNvPr>
          <p:cNvSpPr/>
          <p:nvPr/>
        </p:nvSpPr>
        <p:spPr>
          <a:xfrm>
            <a:off x="6079925" y="5670111"/>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5" name="Ellipsi 214">
            <a:extLst>
              <a:ext uri="{FF2B5EF4-FFF2-40B4-BE49-F238E27FC236}">
                <a16:creationId xmlns:a16="http://schemas.microsoft.com/office/drawing/2014/main" id="{19A67AB3-C22E-6658-DF17-1FD5509A46B8}"/>
              </a:ext>
            </a:extLst>
          </p:cNvPr>
          <p:cNvSpPr/>
          <p:nvPr/>
        </p:nvSpPr>
        <p:spPr>
          <a:xfrm>
            <a:off x="4963987" y="6065192"/>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6" name="Ellipsi 215">
            <a:extLst>
              <a:ext uri="{FF2B5EF4-FFF2-40B4-BE49-F238E27FC236}">
                <a16:creationId xmlns:a16="http://schemas.microsoft.com/office/drawing/2014/main" id="{A22D8623-CEA9-13AB-0127-B6FB81EFBB0B}"/>
              </a:ext>
            </a:extLst>
          </p:cNvPr>
          <p:cNvSpPr/>
          <p:nvPr/>
        </p:nvSpPr>
        <p:spPr>
          <a:xfrm>
            <a:off x="5270099" y="6024177"/>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7" name="Ellipsi 216">
            <a:extLst>
              <a:ext uri="{FF2B5EF4-FFF2-40B4-BE49-F238E27FC236}">
                <a16:creationId xmlns:a16="http://schemas.microsoft.com/office/drawing/2014/main" id="{8402DFB8-AAE2-9232-F5A0-D6AE2D0B2149}"/>
              </a:ext>
            </a:extLst>
          </p:cNvPr>
          <p:cNvSpPr/>
          <p:nvPr/>
        </p:nvSpPr>
        <p:spPr>
          <a:xfrm>
            <a:off x="5549130" y="5935915"/>
            <a:ext cx="201924" cy="19361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8" name="Ellipsi 217">
            <a:extLst>
              <a:ext uri="{FF2B5EF4-FFF2-40B4-BE49-F238E27FC236}">
                <a16:creationId xmlns:a16="http://schemas.microsoft.com/office/drawing/2014/main" id="{4125AD28-EA11-5A6A-26F2-CA89A6A3BD94}"/>
              </a:ext>
            </a:extLst>
          </p:cNvPr>
          <p:cNvSpPr/>
          <p:nvPr/>
        </p:nvSpPr>
        <p:spPr>
          <a:xfrm>
            <a:off x="5783351" y="5847818"/>
            <a:ext cx="201924" cy="19361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9" name="Vuokaaviosymboli: Rajoitin 218">
            <a:extLst>
              <a:ext uri="{FF2B5EF4-FFF2-40B4-BE49-F238E27FC236}">
                <a16:creationId xmlns:a16="http://schemas.microsoft.com/office/drawing/2014/main" id="{D405607D-C132-11DF-3717-9FB2433E51D6}"/>
              </a:ext>
            </a:extLst>
          </p:cNvPr>
          <p:cNvSpPr/>
          <p:nvPr/>
        </p:nvSpPr>
        <p:spPr>
          <a:xfrm rot="8776048">
            <a:off x="6050208" y="5950872"/>
            <a:ext cx="405797" cy="101349"/>
          </a:xfrm>
          <a:prstGeom prst="flowChartTerminator">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0" name="Tähti: 5-sakarainen 219">
            <a:extLst>
              <a:ext uri="{FF2B5EF4-FFF2-40B4-BE49-F238E27FC236}">
                <a16:creationId xmlns:a16="http://schemas.microsoft.com/office/drawing/2014/main" id="{1366E2BB-9154-4713-6891-45F92EA8A8E5}"/>
              </a:ext>
            </a:extLst>
          </p:cNvPr>
          <p:cNvSpPr/>
          <p:nvPr/>
        </p:nvSpPr>
        <p:spPr>
          <a:xfrm>
            <a:off x="5465594" y="6198472"/>
            <a:ext cx="224142" cy="196651"/>
          </a:xfrm>
          <a:prstGeom prst="star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1" name="Tähti: 5-sakarainen 220">
            <a:extLst>
              <a:ext uri="{FF2B5EF4-FFF2-40B4-BE49-F238E27FC236}">
                <a16:creationId xmlns:a16="http://schemas.microsoft.com/office/drawing/2014/main" id="{EE7AB675-3A2E-7A12-D882-AADA9ECCF06E}"/>
              </a:ext>
            </a:extLst>
          </p:cNvPr>
          <p:cNvSpPr/>
          <p:nvPr/>
        </p:nvSpPr>
        <p:spPr>
          <a:xfrm>
            <a:off x="2200451" y="4327436"/>
            <a:ext cx="224142" cy="196651"/>
          </a:xfrm>
          <a:prstGeom prst="star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2" name="Tähti: 5-sakarainen 221">
            <a:extLst>
              <a:ext uri="{FF2B5EF4-FFF2-40B4-BE49-F238E27FC236}">
                <a16:creationId xmlns:a16="http://schemas.microsoft.com/office/drawing/2014/main" id="{0B8A50A7-4DBF-CA8D-A5D2-1D91A63C543E}"/>
              </a:ext>
            </a:extLst>
          </p:cNvPr>
          <p:cNvSpPr/>
          <p:nvPr/>
        </p:nvSpPr>
        <p:spPr>
          <a:xfrm>
            <a:off x="4159370" y="1156290"/>
            <a:ext cx="224142" cy="196651"/>
          </a:xfrm>
          <a:prstGeom prst="star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Ellipsi 2">
            <a:extLst>
              <a:ext uri="{FF2B5EF4-FFF2-40B4-BE49-F238E27FC236}">
                <a16:creationId xmlns:a16="http://schemas.microsoft.com/office/drawing/2014/main" id="{2FD4E7C9-13DE-F4EE-09D1-766C41A52065}"/>
              </a:ext>
            </a:extLst>
          </p:cNvPr>
          <p:cNvSpPr/>
          <p:nvPr/>
        </p:nvSpPr>
        <p:spPr>
          <a:xfrm>
            <a:off x="2865576" y="5116786"/>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Ellipsi 3">
            <a:extLst>
              <a:ext uri="{FF2B5EF4-FFF2-40B4-BE49-F238E27FC236}">
                <a16:creationId xmlns:a16="http://schemas.microsoft.com/office/drawing/2014/main" id="{B1E0C4C3-49F2-6B03-FCA3-2B71167AAD63}"/>
              </a:ext>
            </a:extLst>
          </p:cNvPr>
          <p:cNvSpPr/>
          <p:nvPr/>
        </p:nvSpPr>
        <p:spPr>
          <a:xfrm>
            <a:off x="3035787" y="5332197"/>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Ellipsi 4">
            <a:extLst>
              <a:ext uri="{FF2B5EF4-FFF2-40B4-BE49-F238E27FC236}">
                <a16:creationId xmlns:a16="http://schemas.microsoft.com/office/drawing/2014/main" id="{1B9874ED-B2ED-F96F-0E28-B9FA1D85D114}"/>
              </a:ext>
            </a:extLst>
          </p:cNvPr>
          <p:cNvSpPr/>
          <p:nvPr/>
        </p:nvSpPr>
        <p:spPr>
          <a:xfrm>
            <a:off x="3227639" y="5519560"/>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Ellipsi 6">
            <a:extLst>
              <a:ext uri="{FF2B5EF4-FFF2-40B4-BE49-F238E27FC236}">
                <a16:creationId xmlns:a16="http://schemas.microsoft.com/office/drawing/2014/main" id="{9D1E786B-6D05-76D1-E38F-B4819348FC89}"/>
              </a:ext>
            </a:extLst>
          </p:cNvPr>
          <p:cNvSpPr/>
          <p:nvPr/>
        </p:nvSpPr>
        <p:spPr>
          <a:xfrm>
            <a:off x="3458919" y="5689218"/>
            <a:ext cx="201924" cy="19361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Ellipsi 12">
            <a:extLst>
              <a:ext uri="{FF2B5EF4-FFF2-40B4-BE49-F238E27FC236}">
                <a16:creationId xmlns:a16="http://schemas.microsoft.com/office/drawing/2014/main" id="{E17A2AC4-5984-CE34-3E36-5BE66FB11657}"/>
              </a:ext>
            </a:extLst>
          </p:cNvPr>
          <p:cNvSpPr/>
          <p:nvPr/>
        </p:nvSpPr>
        <p:spPr>
          <a:xfrm>
            <a:off x="2427380" y="3990796"/>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Ellipsi 16">
            <a:extLst>
              <a:ext uri="{FF2B5EF4-FFF2-40B4-BE49-F238E27FC236}">
                <a16:creationId xmlns:a16="http://schemas.microsoft.com/office/drawing/2014/main" id="{3629374B-7EB2-ACC2-5862-CE0AAF244CB9}"/>
              </a:ext>
            </a:extLst>
          </p:cNvPr>
          <p:cNvSpPr/>
          <p:nvPr/>
        </p:nvSpPr>
        <p:spPr>
          <a:xfrm>
            <a:off x="2477070" y="4263393"/>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Ellipsi 17">
            <a:extLst>
              <a:ext uri="{FF2B5EF4-FFF2-40B4-BE49-F238E27FC236}">
                <a16:creationId xmlns:a16="http://schemas.microsoft.com/office/drawing/2014/main" id="{22C001E3-84F9-6B8D-D047-B5C68E33BEC9}"/>
              </a:ext>
            </a:extLst>
          </p:cNvPr>
          <p:cNvSpPr/>
          <p:nvPr/>
        </p:nvSpPr>
        <p:spPr>
          <a:xfrm>
            <a:off x="2655475" y="4817755"/>
            <a:ext cx="201924" cy="19361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Ellipsi 18">
            <a:extLst>
              <a:ext uri="{FF2B5EF4-FFF2-40B4-BE49-F238E27FC236}">
                <a16:creationId xmlns:a16="http://schemas.microsoft.com/office/drawing/2014/main" id="{12C7E9F6-4053-79AF-BDC7-F29B847A80CA}"/>
              </a:ext>
            </a:extLst>
          </p:cNvPr>
          <p:cNvSpPr/>
          <p:nvPr/>
        </p:nvSpPr>
        <p:spPr>
          <a:xfrm>
            <a:off x="2550159" y="4549927"/>
            <a:ext cx="201924" cy="19361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Ellipsi 19">
            <a:extLst>
              <a:ext uri="{FF2B5EF4-FFF2-40B4-BE49-F238E27FC236}">
                <a16:creationId xmlns:a16="http://schemas.microsoft.com/office/drawing/2014/main" id="{85639EE2-1644-D0DF-2DC4-E131E0494527}"/>
              </a:ext>
            </a:extLst>
          </p:cNvPr>
          <p:cNvSpPr/>
          <p:nvPr/>
        </p:nvSpPr>
        <p:spPr>
          <a:xfrm>
            <a:off x="2638045" y="2718989"/>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Ellipsi 20">
            <a:extLst>
              <a:ext uri="{FF2B5EF4-FFF2-40B4-BE49-F238E27FC236}">
                <a16:creationId xmlns:a16="http://schemas.microsoft.com/office/drawing/2014/main" id="{509ABD38-F7B8-D53B-1F67-1A590C89106D}"/>
              </a:ext>
            </a:extLst>
          </p:cNvPr>
          <p:cNvSpPr/>
          <p:nvPr/>
        </p:nvSpPr>
        <p:spPr>
          <a:xfrm>
            <a:off x="2530914" y="3001756"/>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Ellipsi 21">
            <a:extLst>
              <a:ext uri="{FF2B5EF4-FFF2-40B4-BE49-F238E27FC236}">
                <a16:creationId xmlns:a16="http://schemas.microsoft.com/office/drawing/2014/main" id="{A3898051-5D5B-AE07-D9D9-C1F17C57D954}"/>
              </a:ext>
            </a:extLst>
          </p:cNvPr>
          <p:cNvSpPr/>
          <p:nvPr/>
        </p:nvSpPr>
        <p:spPr>
          <a:xfrm>
            <a:off x="2450016" y="3277529"/>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Ellipsi 24">
            <a:extLst>
              <a:ext uri="{FF2B5EF4-FFF2-40B4-BE49-F238E27FC236}">
                <a16:creationId xmlns:a16="http://schemas.microsoft.com/office/drawing/2014/main" id="{F2CA6CD7-E7D5-6A12-60A8-A91C5BB11B75}"/>
              </a:ext>
            </a:extLst>
          </p:cNvPr>
          <p:cNvSpPr/>
          <p:nvPr/>
        </p:nvSpPr>
        <p:spPr>
          <a:xfrm>
            <a:off x="2800640" y="2420012"/>
            <a:ext cx="201924" cy="19361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Ellipsi 25">
            <a:extLst>
              <a:ext uri="{FF2B5EF4-FFF2-40B4-BE49-F238E27FC236}">
                <a16:creationId xmlns:a16="http://schemas.microsoft.com/office/drawing/2014/main" id="{290E7237-4569-48B5-B3FA-CC50FEBE588A}"/>
              </a:ext>
            </a:extLst>
          </p:cNvPr>
          <p:cNvSpPr/>
          <p:nvPr/>
        </p:nvSpPr>
        <p:spPr>
          <a:xfrm>
            <a:off x="2975819" y="2184045"/>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Ellipsi 27">
            <a:extLst>
              <a:ext uri="{FF2B5EF4-FFF2-40B4-BE49-F238E27FC236}">
                <a16:creationId xmlns:a16="http://schemas.microsoft.com/office/drawing/2014/main" id="{94C8D99F-64C2-87D6-6DC5-1579A9F91D26}"/>
              </a:ext>
            </a:extLst>
          </p:cNvPr>
          <p:cNvSpPr/>
          <p:nvPr/>
        </p:nvSpPr>
        <p:spPr>
          <a:xfrm>
            <a:off x="3178273" y="1981579"/>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Ellipsi 30">
            <a:extLst>
              <a:ext uri="{FF2B5EF4-FFF2-40B4-BE49-F238E27FC236}">
                <a16:creationId xmlns:a16="http://schemas.microsoft.com/office/drawing/2014/main" id="{F58C9EF8-95ED-A10C-E568-38CD1A180017}"/>
              </a:ext>
            </a:extLst>
          </p:cNvPr>
          <p:cNvSpPr/>
          <p:nvPr/>
        </p:nvSpPr>
        <p:spPr>
          <a:xfrm>
            <a:off x="3427236" y="1794056"/>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Ellipsi 32">
            <a:extLst>
              <a:ext uri="{FF2B5EF4-FFF2-40B4-BE49-F238E27FC236}">
                <a16:creationId xmlns:a16="http://schemas.microsoft.com/office/drawing/2014/main" id="{00683ADC-49C5-8F0C-AC0A-3AF30A843216}"/>
              </a:ext>
            </a:extLst>
          </p:cNvPr>
          <p:cNvSpPr/>
          <p:nvPr/>
        </p:nvSpPr>
        <p:spPr>
          <a:xfrm>
            <a:off x="4380956" y="1421413"/>
            <a:ext cx="201924" cy="193614"/>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Ellipsi 33">
            <a:extLst>
              <a:ext uri="{FF2B5EF4-FFF2-40B4-BE49-F238E27FC236}">
                <a16:creationId xmlns:a16="http://schemas.microsoft.com/office/drawing/2014/main" id="{E636CB3C-130C-DE8B-34D3-E333A4345DB9}"/>
              </a:ext>
            </a:extLst>
          </p:cNvPr>
          <p:cNvSpPr/>
          <p:nvPr/>
        </p:nvSpPr>
        <p:spPr>
          <a:xfrm>
            <a:off x="4103270" y="1499012"/>
            <a:ext cx="201924" cy="19361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Ellipsi 37">
            <a:extLst>
              <a:ext uri="{FF2B5EF4-FFF2-40B4-BE49-F238E27FC236}">
                <a16:creationId xmlns:a16="http://schemas.microsoft.com/office/drawing/2014/main" id="{5A7BF900-9F74-C5B4-0D2E-ADEE22778297}"/>
              </a:ext>
            </a:extLst>
          </p:cNvPr>
          <p:cNvSpPr/>
          <p:nvPr/>
        </p:nvSpPr>
        <p:spPr>
          <a:xfrm>
            <a:off x="3834453" y="1601216"/>
            <a:ext cx="201924" cy="19361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0" name="Vuokaaviosymboli: Rajoitin 79">
            <a:extLst>
              <a:ext uri="{FF2B5EF4-FFF2-40B4-BE49-F238E27FC236}">
                <a16:creationId xmlns:a16="http://schemas.microsoft.com/office/drawing/2014/main" id="{A0C698AA-6C92-E39D-9EC0-9E7CDF3DDFF2}"/>
              </a:ext>
            </a:extLst>
          </p:cNvPr>
          <p:cNvSpPr/>
          <p:nvPr/>
        </p:nvSpPr>
        <p:spPr>
          <a:xfrm rot="10495121">
            <a:off x="4959633" y="6352969"/>
            <a:ext cx="405797" cy="101349"/>
          </a:xfrm>
          <a:prstGeom prst="flowChartTerminator">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1" name="Vuokaaviosymboli: Rajoitin 80">
            <a:extLst>
              <a:ext uri="{FF2B5EF4-FFF2-40B4-BE49-F238E27FC236}">
                <a16:creationId xmlns:a16="http://schemas.microsoft.com/office/drawing/2014/main" id="{D7E702C6-0D1E-857E-C2C4-2AFE2E3D8E9B}"/>
              </a:ext>
            </a:extLst>
          </p:cNvPr>
          <p:cNvSpPr/>
          <p:nvPr/>
        </p:nvSpPr>
        <p:spPr>
          <a:xfrm rot="13855513">
            <a:off x="2547089" y="5245188"/>
            <a:ext cx="405797" cy="101349"/>
          </a:xfrm>
          <a:prstGeom prst="flowChartTerminator">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2" name="Vuokaaviosymboli: Rajoitin 81">
            <a:extLst>
              <a:ext uri="{FF2B5EF4-FFF2-40B4-BE49-F238E27FC236}">
                <a16:creationId xmlns:a16="http://schemas.microsoft.com/office/drawing/2014/main" id="{07A2E895-3B5A-CEF9-ACA6-9609D2FCB24A}"/>
              </a:ext>
            </a:extLst>
          </p:cNvPr>
          <p:cNvSpPr/>
          <p:nvPr/>
        </p:nvSpPr>
        <p:spPr>
          <a:xfrm rot="16035763">
            <a:off x="2046329" y="3947648"/>
            <a:ext cx="405797" cy="101349"/>
          </a:xfrm>
          <a:prstGeom prst="flowChartTerminator">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3" name="Vuokaaviosymboli: Rajoitin 82">
            <a:extLst>
              <a:ext uri="{FF2B5EF4-FFF2-40B4-BE49-F238E27FC236}">
                <a16:creationId xmlns:a16="http://schemas.microsoft.com/office/drawing/2014/main" id="{087B5636-53B0-D5E4-7ADE-95C61275A715}"/>
              </a:ext>
            </a:extLst>
          </p:cNvPr>
          <p:cNvSpPr/>
          <p:nvPr/>
        </p:nvSpPr>
        <p:spPr>
          <a:xfrm rot="19748051">
            <a:off x="3469023" y="1467079"/>
            <a:ext cx="405797" cy="101349"/>
          </a:xfrm>
          <a:prstGeom prst="flowChartTerminator">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1" name="Suorakulmio 100">
            <a:extLst>
              <a:ext uri="{FF2B5EF4-FFF2-40B4-BE49-F238E27FC236}">
                <a16:creationId xmlns:a16="http://schemas.microsoft.com/office/drawing/2014/main" id="{8D7F299A-2734-1CD6-0807-883804B96534}"/>
              </a:ext>
            </a:extLst>
          </p:cNvPr>
          <p:cNvSpPr/>
          <p:nvPr/>
        </p:nvSpPr>
        <p:spPr>
          <a:xfrm rot="2070455">
            <a:off x="6496864" y="5715288"/>
            <a:ext cx="142085" cy="140528"/>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67" name="Group 20">
            <a:extLst>
              <a:ext uri="{FF2B5EF4-FFF2-40B4-BE49-F238E27FC236}">
                <a16:creationId xmlns:a16="http://schemas.microsoft.com/office/drawing/2014/main" id="{6254711C-1785-3114-7C7E-5A7AB783FB13}"/>
              </a:ext>
            </a:extLst>
          </p:cNvPr>
          <p:cNvGrpSpPr/>
          <p:nvPr/>
        </p:nvGrpSpPr>
        <p:grpSpPr>
          <a:xfrm>
            <a:off x="6543631" y="5870861"/>
            <a:ext cx="2002261" cy="430887"/>
            <a:chOff x="6033926" y="287531"/>
            <a:chExt cx="1508119" cy="430887"/>
          </a:xfrm>
        </p:grpSpPr>
        <p:sp>
          <p:nvSpPr>
            <p:cNvPr id="168" name="TextBox 43">
              <a:extLst>
                <a:ext uri="{FF2B5EF4-FFF2-40B4-BE49-F238E27FC236}">
                  <a16:creationId xmlns:a16="http://schemas.microsoft.com/office/drawing/2014/main" id="{DCBFD0E1-AC4B-4A9B-2798-E934785DBA43}"/>
                </a:ext>
              </a:extLst>
            </p:cNvPr>
            <p:cNvSpPr txBox="1"/>
            <p:nvPr/>
          </p:nvSpPr>
          <p:spPr>
            <a:xfrm>
              <a:off x="6033926" y="287531"/>
              <a:ext cx="1508119" cy="430887"/>
            </a:xfrm>
            <a:prstGeom prst="rect">
              <a:avLst/>
            </a:prstGeom>
            <a:noFill/>
            <a:extLst>
              <a:ext uri="{909E8E84-426E-40DD-AFC4-6F175D3DCCD1}">
                <a14:hiddenFill xmlns:a14="http://schemas.microsoft.com/office/drawing/2010/main">
                  <a:solidFill>
                    <a:schemeClr val="accent5">
                      <a:lumMod val="100000"/>
                    </a:schemeClr>
                  </a:solidFill>
                </a14:hiddenFill>
              </a:ext>
            </a:extLst>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mn-ea"/>
                  <a:cs typeface="+mn-cs"/>
                </a:rPr>
                <a:t>Valvontatiimin kysely (satunnainen)</a:t>
              </a:r>
            </a:p>
          </p:txBody>
        </p:sp>
        <p:cxnSp>
          <p:nvCxnSpPr>
            <p:cNvPr id="173" name="Straight Connector 22">
              <a:extLst>
                <a:ext uri="{FF2B5EF4-FFF2-40B4-BE49-F238E27FC236}">
                  <a16:creationId xmlns:a16="http://schemas.microsoft.com/office/drawing/2014/main" id="{1D18A19A-8357-FC26-9F98-E830F457C12A}"/>
                </a:ext>
              </a:extLst>
            </p:cNvPr>
            <p:cNvCxnSpPr>
              <a:cxnSpLocks/>
            </p:cNvCxnSpPr>
            <p:nvPr/>
          </p:nvCxnSpPr>
          <p:spPr>
            <a:xfrm flipH="1">
              <a:off x="6069091" y="293515"/>
              <a:ext cx="1034614" cy="0"/>
            </a:xfrm>
            <a:prstGeom prst="line">
              <a:avLst/>
            </a:prstGeom>
            <a:ln w="25400" cap="flat" cmpd="sng" algn="ctr">
              <a:solidFill>
                <a:schemeClr val="bg1">
                  <a:lumMod val="50000"/>
                </a:schemeClr>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95" name="Vuokaaviosymboli: Rajoitin 194">
            <a:extLst>
              <a:ext uri="{FF2B5EF4-FFF2-40B4-BE49-F238E27FC236}">
                <a16:creationId xmlns:a16="http://schemas.microsoft.com/office/drawing/2014/main" id="{F053BD39-64FE-8E12-35A0-006F7263581D}"/>
              </a:ext>
            </a:extLst>
          </p:cNvPr>
          <p:cNvSpPr/>
          <p:nvPr/>
        </p:nvSpPr>
        <p:spPr>
          <a:xfrm rot="370065">
            <a:off x="4914963" y="1191618"/>
            <a:ext cx="405797" cy="101349"/>
          </a:xfrm>
          <a:prstGeom prst="flowChartTerminator">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7" name="Ellipsi 236">
            <a:extLst>
              <a:ext uri="{FF2B5EF4-FFF2-40B4-BE49-F238E27FC236}">
                <a16:creationId xmlns:a16="http://schemas.microsoft.com/office/drawing/2014/main" id="{72A22494-01E2-A9AA-1454-ABE4293D0524}"/>
              </a:ext>
            </a:extLst>
          </p:cNvPr>
          <p:cNvSpPr/>
          <p:nvPr/>
        </p:nvSpPr>
        <p:spPr>
          <a:xfrm rot="17030736">
            <a:off x="2213468" y="3444684"/>
            <a:ext cx="328295" cy="36848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5" name="Ryhmä 44">
            <a:extLst>
              <a:ext uri="{FF2B5EF4-FFF2-40B4-BE49-F238E27FC236}">
                <a16:creationId xmlns:a16="http://schemas.microsoft.com/office/drawing/2014/main" id="{75D3E00E-A4B4-1B79-3751-052183B2EFD7}"/>
              </a:ext>
            </a:extLst>
          </p:cNvPr>
          <p:cNvGrpSpPr>
            <a:grpSpLocks/>
          </p:cNvGrpSpPr>
          <p:nvPr/>
        </p:nvGrpSpPr>
        <p:grpSpPr>
          <a:xfrm>
            <a:off x="8532723" y="1026638"/>
            <a:ext cx="3451966" cy="1649573"/>
            <a:chOff x="8969361" y="1658242"/>
            <a:chExt cx="3096169" cy="1390650"/>
          </a:xfrm>
        </p:grpSpPr>
        <p:pic>
          <p:nvPicPr>
            <p:cNvPr id="24" name="Kuva 23">
              <a:extLst>
                <a:ext uri="{FF2B5EF4-FFF2-40B4-BE49-F238E27FC236}">
                  <a16:creationId xmlns:a16="http://schemas.microsoft.com/office/drawing/2014/main" id="{6A040883-0E13-A382-A37B-B6BEA44E65BB}"/>
                </a:ext>
              </a:extLst>
            </p:cNvPr>
            <p:cNvPicPr>
              <a:picLocks noChangeAspect="1"/>
            </p:cNvPicPr>
            <p:nvPr/>
          </p:nvPicPr>
          <p:blipFill rotWithShape="1">
            <a:blip r:embed="rId7"/>
            <a:srcRect l="15688" r="-31779"/>
            <a:stretch/>
          </p:blipFill>
          <p:spPr>
            <a:xfrm>
              <a:off x="8969361" y="1658242"/>
              <a:ext cx="3096169" cy="1390650"/>
            </a:xfrm>
            <a:prstGeom prst="rect">
              <a:avLst/>
            </a:prstGeom>
            <a:ln>
              <a:solidFill>
                <a:schemeClr val="tx2">
                  <a:lumMod val="40000"/>
                  <a:lumOff val="60000"/>
                </a:schemeClr>
              </a:solidFill>
            </a:ln>
          </p:spPr>
        </p:pic>
        <p:sp>
          <p:nvSpPr>
            <p:cNvPr id="30" name="Suorakulmio 29">
              <a:extLst>
                <a:ext uri="{FF2B5EF4-FFF2-40B4-BE49-F238E27FC236}">
                  <a16:creationId xmlns:a16="http://schemas.microsoft.com/office/drawing/2014/main" id="{CD3A8B52-4494-F416-E6B2-2129107E121D}"/>
                </a:ext>
              </a:extLst>
            </p:cNvPr>
            <p:cNvSpPr/>
            <p:nvPr/>
          </p:nvSpPr>
          <p:spPr>
            <a:xfrm>
              <a:off x="8972699" y="1659251"/>
              <a:ext cx="498025" cy="112854"/>
            </a:xfrm>
            <a:prstGeom prst="rect">
              <a:avLst/>
            </a:prstGeom>
            <a:solidFill>
              <a:schemeClr val="tx2">
                <a:lumMod val="40000"/>
                <a:lumOff val="60000"/>
              </a:schemeClr>
            </a:solidFill>
            <a:ln>
              <a:solidFill>
                <a:schemeClr val="tx2">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cxnSp>
        <p:nvCxnSpPr>
          <p:cNvPr id="53" name="Suora yhdysviiva 52">
            <a:extLst>
              <a:ext uri="{FF2B5EF4-FFF2-40B4-BE49-F238E27FC236}">
                <a16:creationId xmlns:a16="http://schemas.microsoft.com/office/drawing/2014/main" id="{970701BB-1636-8575-78F8-725E3695523F}"/>
              </a:ext>
            </a:extLst>
          </p:cNvPr>
          <p:cNvCxnSpPr>
            <a:cxnSpLocks/>
          </p:cNvCxnSpPr>
          <p:nvPr/>
        </p:nvCxnSpPr>
        <p:spPr>
          <a:xfrm flipV="1">
            <a:off x="5751054" y="1023389"/>
            <a:ext cx="2767387" cy="2283126"/>
          </a:xfrm>
          <a:prstGeom prst="line">
            <a:avLst/>
          </a:prstGeom>
          <a:ln w="3175">
            <a:solidFill>
              <a:schemeClr val="tx2"/>
            </a:solidFill>
            <a:prstDash val="lgDashDotDot"/>
          </a:ln>
        </p:spPr>
        <p:style>
          <a:lnRef idx="1">
            <a:schemeClr val="accent4"/>
          </a:lnRef>
          <a:fillRef idx="0">
            <a:schemeClr val="accent4"/>
          </a:fillRef>
          <a:effectRef idx="0">
            <a:schemeClr val="accent4"/>
          </a:effectRef>
          <a:fontRef idx="minor">
            <a:schemeClr val="tx1"/>
          </a:fontRef>
        </p:style>
      </p:cxnSp>
      <p:cxnSp>
        <p:nvCxnSpPr>
          <p:cNvPr id="54" name="Suora yhdysviiva 53">
            <a:extLst>
              <a:ext uri="{FF2B5EF4-FFF2-40B4-BE49-F238E27FC236}">
                <a16:creationId xmlns:a16="http://schemas.microsoft.com/office/drawing/2014/main" id="{46404E95-0B68-CB19-914E-BCF2360E1A45}"/>
              </a:ext>
            </a:extLst>
          </p:cNvPr>
          <p:cNvCxnSpPr>
            <a:cxnSpLocks/>
          </p:cNvCxnSpPr>
          <p:nvPr/>
        </p:nvCxnSpPr>
        <p:spPr>
          <a:xfrm flipV="1">
            <a:off x="5919218" y="2698564"/>
            <a:ext cx="3862940" cy="1120980"/>
          </a:xfrm>
          <a:prstGeom prst="line">
            <a:avLst/>
          </a:prstGeom>
          <a:ln w="3175">
            <a:solidFill>
              <a:schemeClr val="tx2"/>
            </a:solidFill>
            <a:prstDash val="lgDashDotDot"/>
          </a:ln>
        </p:spPr>
        <p:style>
          <a:lnRef idx="1">
            <a:schemeClr val="accent4"/>
          </a:lnRef>
          <a:fillRef idx="0">
            <a:schemeClr val="accent4"/>
          </a:fillRef>
          <a:effectRef idx="0">
            <a:schemeClr val="accent4"/>
          </a:effectRef>
          <a:fontRef idx="minor">
            <a:schemeClr val="tx1"/>
          </a:fontRef>
        </p:style>
      </p:cxnSp>
      <p:sp>
        <p:nvSpPr>
          <p:cNvPr id="70" name="TextBox 33">
            <a:extLst>
              <a:ext uri="{FF2B5EF4-FFF2-40B4-BE49-F238E27FC236}">
                <a16:creationId xmlns:a16="http://schemas.microsoft.com/office/drawing/2014/main" id="{E0476492-D08D-95DC-93AD-5E9F8F3BD561}"/>
              </a:ext>
            </a:extLst>
          </p:cNvPr>
          <p:cNvSpPr txBox="1"/>
          <p:nvPr/>
        </p:nvSpPr>
        <p:spPr>
          <a:xfrm>
            <a:off x="10029872" y="1002791"/>
            <a:ext cx="2068791" cy="400110"/>
          </a:xfrm>
          <a:prstGeom prst="rect">
            <a:avLst/>
          </a:prstGeom>
          <a:noFill/>
        </p:spPr>
        <p:txBody>
          <a:bodyPr wrap="square" lIns="91440" tIns="45720" rIns="91440" bIns="45720" rtlCol="0" anchor="t">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Arial" panose="020B0604020202020204"/>
                <a:ea typeface="+mn-ea"/>
                <a:cs typeface="+mn-cs"/>
              </a:rPr>
              <a:t>Viikkokokous: omavalvonnan teeman koulutus</a:t>
            </a:r>
          </a:p>
        </p:txBody>
      </p:sp>
      <p:sp>
        <p:nvSpPr>
          <p:cNvPr id="79" name="TextBox 33">
            <a:extLst>
              <a:ext uri="{FF2B5EF4-FFF2-40B4-BE49-F238E27FC236}">
                <a16:creationId xmlns:a16="http://schemas.microsoft.com/office/drawing/2014/main" id="{19CEA08A-A7C7-1043-F4A0-FAC4A75CFF60}"/>
              </a:ext>
            </a:extLst>
          </p:cNvPr>
          <p:cNvSpPr txBox="1"/>
          <p:nvPr/>
        </p:nvSpPr>
        <p:spPr>
          <a:xfrm>
            <a:off x="10078048" y="1425254"/>
            <a:ext cx="2068791" cy="400110"/>
          </a:xfrm>
          <a:prstGeom prst="rect">
            <a:avLst/>
          </a:prstGeom>
          <a:noFill/>
        </p:spPr>
        <p:txBody>
          <a:bodyPr wrap="square" lIns="91440" tIns="45720" rIns="91440" bIns="45720" rtlCol="0" anchor="t">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Arial" panose="020B0604020202020204"/>
                <a:ea typeface="+mn-ea"/>
                <a:cs typeface="+mn-cs"/>
              </a:rPr>
              <a:t>Viikkokokous: laajennettu mittarien seuranta</a:t>
            </a: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TextBox 33">
            <a:extLst>
              <a:ext uri="{FF2B5EF4-FFF2-40B4-BE49-F238E27FC236}">
                <a16:creationId xmlns:a16="http://schemas.microsoft.com/office/drawing/2014/main" id="{47F102FB-4A2B-34BE-A532-A69C3BDB78A8}"/>
              </a:ext>
            </a:extLst>
          </p:cNvPr>
          <p:cNvSpPr txBox="1"/>
          <p:nvPr/>
        </p:nvSpPr>
        <p:spPr>
          <a:xfrm>
            <a:off x="10164921" y="1808020"/>
            <a:ext cx="1855755" cy="246221"/>
          </a:xfrm>
          <a:prstGeom prst="rect">
            <a:avLst/>
          </a:prstGeom>
          <a:noFill/>
        </p:spPr>
        <p:txBody>
          <a:bodyPr wrap="square" lIns="91440" tIns="45720" rIns="91440" bIns="45720" rtlCol="0" anchor="t">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Arial" panose="020B0604020202020204"/>
                <a:ea typeface="+mn-ea"/>
                <a:cs typeface="+mn-cs"/>
              </a:rPr>
              <a:t>Viikkokokous: muut aiheet</a:t>
            </a:r>
          </a:p>
        </p:txBody>
      </p:sp>
      <p:sp>
        <p:nvSpPr>
          <p:cNvPr id="86" name="TextBox 33">
            <a:extLst>
              <a:ext uri="{FF2B5EF4-FFF2-40B4-BE49-F238E27FC236}">
                <a16:creationId xmlns:a16="http://schemas.microsoft.com/office/drawing/2014/main" id="{58BCFF11-CB28-9366-F39B-9BA913510075}"/>
              </a:ext>
            </a:extLst>
          </p:cNvPr>
          <p:cNvSpPr txBox="1"/>
          <p:nvPr/>
        </p:nvSpPr>
        <p:spPr>
          <a:xfrm>
            <a:off x="10214109" y="2177790"/>
            <a:ext cx="1855755" cy="246221"/>
          </a:xfrm>
          <a:prstGeom prst="rect">
            <a:avLst/>
          </a:prstGeom>
          <a:noFill/>
        </p:spPr>
        <p:txBody>
          <a:bodyPr wrap="square" lIns="91440" tIns="45720" rIns="91440" bIns="45720" rtlCol="0" anchor="t">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Arial" panose="020B0604020202020204"/>
                <a:ea typeface="+mn-ea"/>
                <a:cs typeface="+mn-cs"/>
              </a:rPr>
              <a:t>Viikkokokous: </a:t>
            </a:r>
            <a:r>
              <a:rPr lang="fi-FI" sz="1000">
                <a:solidFill>
                  <a:srgbClr val="000000"/>
                </a:solidFill>
                <a:latin typeface="Arial" panose="020B0604020202020204"/>
              </a:rPr>
              <a:t>kehittäminen</a:t>
            </a: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9" name="TextBox 33">
            <a:extLst>
              <a:ext uri="{FF2B5EF4-FFF2-40B4-BE49-F238E27FC236}">
                <a16:creationId xmlns:a16="http://schemas.microsoft.com/office/drawing/2014/main" id="{87FFFC1C-316D-E770-541A-5A8A267C9F4E}"/>
              </a:ext>
            </a:extLst>
          </p:cNvPr>
          <p:cNvSpPr txBox="1"/>
          <p:nvPr/>
        </p:nvSpPr>
        <p:spPr>
          <a:xfrm>
            <a:off x="10037174" y="703535"/>
            <a:ext cx="2111250" cy="276999"/>
          </a:xfrm>
          <a:prstGeom prst="rect">
            <a:avLst/>
          </a:prstGeom>
          <a:noFill/>
        </p:spPr>
        <p:txBody>
          <a:bodyPr wrap="square" lIns="91440" tIns="45720" rIns="91440" bIns="45720" rtlCol="0" anchor="t">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srgbClr val="17406D">
                    <a:lumMod val="60000"/>
                    <a:lumOff val="40000"/>
                  </a:srgbClr>
                </a:solidFill>
                <a:effectLst/>
                <a:uLnTx/>
                <a:uFillTx/>
                <a:latin typeface="Arial" panose="020B0604020202020204"/>
                <a:ea typeface="+mn-ea"/>
                <a:cs typeface="+mn-cs"/>
              </a:rPr>
              <a:t>Yksikön toimet</a:t>
            </a:r>
            <a:endParaRPr kumimoji="0" lang="fi-FI" sz="2800" b="1" i="0" u="none" strike="noStrike" kern="1200" cap="none" spc="0" normalizeH="0" baseline="0" noProof="0">
              <a:ln>
                <a:noFill/>
              </a:ln>
              <a:solidFill>
                <a:srgbClr val="17406D">
                  <a:lumMod val="60000"/>
                  <a:lumOff val="40000"/>
                </a:srgbClr>
              </a:solidFill>
              <a:effectLst/>
              <a:uLnTx/>
              <a:uFillTx/>
              <a:latin typeface="Arial" panose="020B0604020202020204"/>
              <a:ea typeface="+mn-ea"/>
              <a:cs typeface="+mn-cs"/>
            </a:endParaRPr>
          </a:p>
        </p:txBody>
      </p:sp>
      <p:cxnSp>
        <p:nvCxnSpPr>
          <p:cNvPr id="110" name="Suora yhdysviiva 109">
            <a:extLst>
              <a:ext uri="{FF2B5EF4-FFF2-40B4-BE49-F238E27FC236}">
                <a16:creationId xmlns:a16="http://schemas.microsoft.com/office/drawing/2014/main" id="{DCA641B0-93B4-6724-E5D6-6800940B6B13}"/>
              </a:ext>
            </a:extLst>
          </p:cNvPr>
          <p:cNvCxnSpPr>
            <a:cxnSpLocks/>
          </p:cNvCxnSpPr>
          <p:nvPr/>
        </p:nvCxnSpPr>
        <p:spPr>
          <a:xfrm>
            <a:off x="9461133" y="885414"/>
            <a:ext cx="568739" cy="0"/>
          </a:xfrm>
          <a:prstGeom prst="line">
            <a:avLst/>
          </a:prstGeom>
          <a:ln w="28575">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uora yhdysviiva 129">
            <a:extLst>
              <a:ext uri="{FF2B5EF4-FFF2-40B4-BE49-F238E27FC236}">
                <a16:creationId xmlns:a16="http://schemas.microsoft.com/office/drawing/2014/main" id="{98D00DF7-93B7-E8D6-28FA-1C9DAB5E3564}"/>
              </a:ext>
            </a:extLst>
          </p:cNvPr>
          <p:cNvCxnSpPr>
            <a:cxnSpLocks/>
          </p:cNvCxnSpPr>
          <p:nvPr/>
        </p:nvCxnSpPr>
        <p:spPr>
          <a:xfrm flipV="1">
            <a:off x="5438937" y="3396431"/>
            <a:ext cx="3117688" cy="1353851"/>
          </a:xfrm>
          <a:prstGeom prst="line">
            <a:avLst/>
          </a:prstGeom>
          <a:ln w="3175">
            <a:solidFill>
              <a:schemeClr val="tx2"/>
            </a:solidFill>
            <a:prstDash val="lgDashDotDot"/>
          </a:ln>
        </p:spPr>
        <p:style>
          <a:lnRef idx="1">
            <a:schemeClr val="accent4"/>
          </a:lnRef>
          <a:fillRef idx="0">
            <a:schemeClr val="accent4"/>
          </a:fillRef>
          <a:effectRef idx="0">
            <a:schemeClr val="accent4"/>
          </a:effectRef>
          <a:fontRef idx="minor">
            <a:schemeClr val="tx1"/>
          </a:fontRef>
        </p:style>
      </p:cxnSp>
      <p:cxnSp>
        <p:nvCxnSpPr>
          <p:cNvPr id="133" name="Suora yhdysviiva 132">
            <a:extLst>
              <a:ext uri="{FF2B5EF4-FFF2-40B4-BE49-F238E27FC236}">
                <a16:creationId xmlns:a16="http://schemas.microsoft.com/office/drawing/2014/main" id="{DFDEDE34-CD08-DB7D-4968-8DC7EC2506AE}"/>
              </a:ext>
            </a:extLst>
          </p:cNvPr>
          <p:cNvCxnSpPr>
            <a:cxnSpLocks/>
          </p:cNvCxnSpPr>
          <p:nvPr/>
        </p:nvCxnSpPr>
        <p:spPr>
          <a:xfrm flipV="1">
            <a:off x="4896393" y="4497321"/>
            <a:ext cx="3660232" cy="423005"/>
          </a:xfrm>
          <a:prstGeom prst="line">
            <a:avLst/>
          </a:prstGeom>
          <a:ln w="3175">
            <a:solidFill>
              <a:schemeClr val="tx2"/>
            </a:solidFill>
            <a:prstDash val="lgDashDotDot"/>
          </a:ln>
        </p:spPr>
        <p:style>
          <a:lnRef idx="1">
            <a:schemeClr val="accent4"/>
          </a:lnRef>
          <a:fillRef idx="0">
            <a:schemeClr val="accent4"/>
          </a:fillRef>
          <a:effectRef idx="0">
            <a:schemeClr val="accent4"/>
          </a:effectRef>
          <a:fontRef idx="minor">
            <a:schemeClr val="tx1"/>
          </a:fontRef>
        </p:style>
      </p:cxnSp>
      <p:sp>
        <p:nvSpPr>
          <p:cNvPr id="140" name="TextBox 33">
            <a:extLst>
              <a:ext uri="{FF2B5EF4-FFF2-40B4-BE49-F238E27FC236}">
                <a16:creationId xmlns:a16="http://schemas.microsoft.com/office/drawing/2014/main" id="{EEAC5834-CA7F-7892-79E9-B052E5FC962B}"/>
              </a:ext>
            </a:extLst>
          </p:cNvPr>
          <p:cNvSpPr txBox="1"/>
          <p:nvPr/>
        </p:nvSpPr>
        <p:spPr>
          <a:xfrm>
            <a:off x="10268342" y="4676105"/>
            <a:ext cx="1772609" cy="400110"/>
          </a:xfrm>
          <a:prstGeom prst="rect">
            <a:avLst/>
          </a:prstGeom>
          <a:noFill/>
        </p:spPr>
        <p:txBody>
          <a:bodyPr wrap="square" lIns="91440" tIns="45720" rIns="91440" bIns="45720" rtlCol="0" anchor="t">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Arial" panose="020B0604020202020204"/>
                <a:ea typeface="+mn-ea"/>
                <a:cs typeface="+mn-cs"/>
              </a:rPr>
              <a:t>Koulutusten teemasisältöjen valmistelu</a:t>
            </a: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1" name="TextBox 33">
            <a:extLst>
              <a:ext uri="{FF2B5EF4-FFF2-40B4-BE49-F238E27FC236}">
                <a16:creationId xmlns:a16="http://schemas.microsoft.com/office/drawing/2014/main" id="{6733B3C4-D443-E50A-D19D-8624C833D7A3}"/>
              </a:ext>
            </a:extLst>
          </p:cNvPr>
          <p:cNvSpPr txBox="1"/>
          <p:nvPr/>
        </p:nvSpPr>
        <p:spPr>
          <a:xfrm>
            <a:off x="9388736" y="5108349"/>
            <a:ext cx="2511757" cy="246221"/>
          </a:xfrm>
          <a:prstGeom prst="rect">
            <a:avLst/>
          </a:prstGeom>
          <a:noFill/>
        </p:spPr>
        <p:txBody>
          <a:bodyPr wrap="square" lIns="91440" tIns="45720" rIns="91440" bIns="45720" rtlCol="0" anchor="t">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Arial" panose="020B0604020202020204"/>
                <a:ea typeface="+mn-ea"/>
                <a:cs typeface="+mn-cs"/>
              </a:rPr>
              <a:t>Korjaavien toimien julkaisu nettisivuille </a:t>
            </a: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2" name="Suorakulmio 151">
            <a:extLst>
              <a:ext uri="{FF2B5EF4-FFF2-40B4-BE49-F238E27FC236}">
                <a16:creationId xmlns:a16="http://schemas.microsoft.com/office/drawing/2014/main" id="{F5B6E1C5-AD2D-E383-E2AC-E20EA3CB3072}"/>
              </a:ext>
            </a:extLst>
          </p:cNvPr>
          <p:cNvSpPr/>
          <p:nvPr/>
        </p:nvSpPr>
        <p:spPr>
          <a:xfrm>
            <a:off x="10907618" y="4356569"/>
            <a:ext cx="661823" cy="97897"/>
          </a:xfrm>
          <a:prstGeom prst="rect">
            <a:avLst/>
          </a:prstGeom>
          <a:solidFill>
            <a:srgbClr val="DAE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3" name="Tasakylkinen kolmio 152">
            <a:extLst>
              <a:ext uri="{FF2B5EF4-FFF2-40B4-BE49-F238E27FC236}">
                <a16:creationId xmlns:a16="http://schemas.microsoft.com/office/drawing/2014/main" id="{22DC4971-6D32-2C74-A006-1413E7BD22A3}"/>
              </a:ext>
            </a:extLst>
          </p:cNvPr>
          <p:cNvSpPr/>
          <p:nvPr/>
        </p:nvSpPr>
        <p:spPr>
          <a:xfrm>
            <a:off x="8983773" y="5547463"/>
            <a:ext cx="201924" cy="146449"/>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4" name="TextBox 33">
            <a:extLst>
              <a:ext uri="{FF2B5EF4-FFF2-40B4-BE49-F238E27FC236}">
                <a16:creationId xmlns:a16="http://schemas.microsoft.com/office/drawing/2014/main" id="{48D41BC8-E277-21AF-D98D-5C68B6C14EA1}"/>
              </a:ext>
            </a:extLst>
          </p:cNvPr>
          <p:cNvSpPr txBox="1"/>
          <p:nvPr/>
        </p:nvSpPr>
        <p:spPr>
          <a:xfrm>
            <a:off x="9193410" y="5519560"/>
            <a:ext cx="2403323" cy="246221"/>
          </a:xfrm>
          <a:prstGeom prst="rect">
            <a:avLst/>
          </a:prstGeom>
          <a:noFill/>
        </p:spPr>
        <p:txBody>
          <a:bodyPr wrap="square" lIns="91440" tIns="45720" rIns="91440" bIns="45720" rtlCol="0" anchor="t">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Arial" panose="020B0604020202020204"/>
                <a:ea typeface="+mn-ea"/>
                <a:cs typeface="+mn-cs"/>
              </a:rPr>
              <a:t>Suunnitelmien päivittämisen määräaika</a:t>
            </a: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6" name="Suorakulmio 155">
            <a:extLst>
              <a:ext uri="{FF2B5EF4-FFF2-40B4-BE49-F238E27FC236}">
                <a16:creationId xmlns:a16="http://schemas.microsoft.com/office/drawing/2014/main" id="{04F4C995-6A1D-ED28-1EF0-E0C9A4592DDC}"/>
              </a:ext>
            </a:extLst>
          </p:cNvPr>
          <p:cNvSpPr/>
          <p:nvPr/>
        </p:nvSpPr>
        <p:spPr>
          <a:xfrm>
            <a:off x="11092798" y="3628927"/>
            <a:ext cx="715396" cy="59687"/>
          </a:xfrm>
          <a:prstGeom prst="rect">
            <a:avLst/>
          </a:prstGeom>
          <a:solidFill>
            <a:srgbClr val="DAE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1" name="TextBox 33">
            <a:extLst>
              <a:ext uri="{FF2B5EF4-FFF2-40B4-BE49-F238E27FC236}">
                <a16:creationId xmlns:a16="http://schemas.microsoft.com/office/drawing/2014/main" id="{53267EE3-E104-8776-7D0B-27B067ECB382}"/>
              </a:ext>
            </a:extLst>
          </p:cNvPr>
          <p:cNvSpPr txBox="1">
            <a:spLocks/>
          </p:cNvSpPr>
          <p:nvPr/>
        </p:nvSpPr>
        <p:spPr>
          <a:xfrm>
            <a:off x="11055905" y="4229785"/>
            <a:ext cx="1136095" cy="400110"/>
          </a:xfrm>
          <a:prstGeom prst="rect">
            <a:avLst/>
          </a:prstGeom>
          <a:noFill/>
        </p:spPr>
        <p:txBody>
          <a:bodyPr wrap="square" lIns="91440" tIns="45720" rIns="91440" bIns="45720" rtlCol="0" anchor="t">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Arial" panose="020B0604020202020204"/>
                <a:ea typeface="+mn-ea"/>
                <a:cs typeface="+mn-cs"/>
              </a:rPr>
              <a:t>Valvontatiimin kysely</a:t>
            </a: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0" name="TextBox 33">
            <a:extLst>
              <a:ext uri="{FF2B5EF4-FFF2-40B4-BE49-F238E27FC236}">
                <a16:creationId xmlns:a16="http://schemas.microsoft.com/office/drawing/2014/main" id="{442135D3-DF43-C195-AEC1-FD0B03F55AD6}"/>
              </a:ext>
            </a:extLst>
          </p:cNvPr>
          <p:cNvSpPr txBox="1"/>
          <p:nvPr/>
        </p:nvSpPr>
        <p:spPr>
          <a:xfrm>
            <a:off x="9789244" y="3090714"/>
            <a:ext cx="2111250" cy="276999"/>
          </a:xfrm>
          <a:prstGeom prst="rect">
            <a:avLst/>
          </a:prstGeom>
          <a:noFill/>
        </p:spPr>
        <p:txBody>
          <a:bodyPr wrap="square" lIns="91440" tIns="45720" rIns="91440" bIns="45720" rtlCol="0" anchor="t">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a:ln>
                  <a:noFill/>
                </a:ln>
                <a:solidFill>
                  <a:srgbClr val="FFFFFF">
                    <a:lumMod val="50000"/>
                  </a:srgbClr>
                </a:solidFill>
                <a:effectLst/>
                <a:uLnTx/>
                <a:uFillTx/>
                <a:latin typeface="Arial" panose="020B0604020202020204"/>
                <a:ea typeface="+mn-ea"/>
                <a:cs typeface="+mn-cs"/>
              </a:rPr>
              <a:t>Kotihoidon yhteiset toimet </a:t>
            </a:r>
            <a:endParaRPr kumimoji="0" lang="fi-FI" sz="2800" b="1" i="0" u="none" strike="noStrike" kern="1200" cap="none" spc="0" normalizeH="0" baseline="0" noProof="0">
              <a:ln>
                <a:noFill/>
              </a:ln>
              <a:solidFill>
                <a:srgbClr val="FFFFFF">
                  <a:lumMod val="50000"/>
                </a:srgbClr>
              </a:solidFill>
              <a:effectLst/>
              <a:uLnTx/>
              <a:uFillTx/>
              <a:latin typeface="Arial" panose="020B0604020202020204"/>
              <a:ea typeface="+mn-ea"/>
              <a:cs typeface="+mn-cs"/>
            </a:endParaRPr>
          </a:p>
        </p:txBody>
      </p:sp>
      <p:cxnSp>
        <p:nvCxnSpPr>
          <p:cNvPr id="161" name="Suora yhdysviiva 160">
            <a:extLst>
              <a:ext uri="{FF2B5EF4-FFF2-40B4-BE49-F238E27FC236}">
                <a16:creationId xmlns:a16="http://schemas.microsoft.com/office/drawing/2014/main" id="{383CE705-D94B-7B58-790C-350A7ABC4128}"/>
              </a:ext>
            </a:extLst>
          </p:cNvPr>
          <p:cNvCxnSpPr>
            <a:cxnSpLocks/>
          </p:cNvCxnSpPr>
          <p:nvPr/>
        </p:nvCxnSpPr>
        <p:spPr>
          <a:xfrm>
            <a:off x="9173529" y="3259054"/>
            <a:ext cx="545952"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60000"/>
          </a:schemeClr>
        </a:solidFill>
        <a:effectLst/>
      </p:bgPr>
    </p:bg>
    <p:spTree>
      <p:nvGrpSpPr>
        <p:cNvPr id="1" name=""/>
        <p:cNvGrpSpPr/>
        <p:nvPr/>
      </p:nvGrpSpPr>
      <p:grpSpPr>
        <a:xfrm>
          <a:off x="0" y="0"/>
          <a:ext cx="0" cy="0"/>
          <a:chOff x="0" y="0"/>
          <a:chExt cx="0" cy="0"/>
        </a:xfrm>
      </p:grpSpPr>
      <p:pic>
        <p:nvPicPr>
          <p:cNvPr id="39" name="Kuva 38">
            <a:extLst>
              <a:ext uri="{FF2B5EF4-FFF2-40B4-BE49-F238E27FC236}">
                <a16:creationId xmlns:a16="http://schemas.microsoft.com/office/drawing/2014/main" id="{574F1B81-752C-7AB5-55D6-E3D2B30D9BF3}"/>
              </a:ext>
            </a:extLst>
          </p:cNvPr>
          <p:cNvPicPr>
            <a:picLocks noChangeAspect="1"/>
          </p:cNvPicPr>
          <p:nvPr/>
        </p:nvPicPr>
        <p:blipFill>
          <a:blip r:embed="rId2"/>
          <a:stretch>
            <a:fillRect/>
          </a:stretch>
        </p:blipFill>
        <p:spPr>
          <a:xfrm>
            <a:off x="9685794" y="149098"/>
            <a:ext cx="1986254" cy="1508757"/>
          </a:xfrm>
          <a:prstGeom prst="rect">
            <a:avLst/>
          </a:prstGeom>
        </p:spPr>
      </p:pic>
      <p:sp>
        <p:nvSpPr>
          <p:cNvPr id="42" name="Suorakulmio 41">
            <a:extLst>
              <a:ext uri="{FF2B5EF4-FFF2-40B4-BE49-F238E27FC236}">
                <a16:creationId xmlns:a16="http://schemas.microsoft.com/office/drawing/2014/main" id="{20939439-E138-0E24-3078-E025B9A0FF44}"/>
              </a:ext>
            </a:extLst>
          </p:cNvPr>
          <p:cNvSpPr/>
          <p:nvPr/>
        </p:nvSpPr>
        <p:spPr>
          <a:xfrm>
            <a:off x="10979528" y="836607"/>
            <a:ext cx="498157" cy="45719"/>
          </a:xfrm>
          <a:prstGeom prst="rect">
            <a:avLst/>
          </a:prstGeom>
          <a:solidFill>
            <a:srgbClr val="DAE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Otsikko 1">
            <a:extLst>
              <a:ext uri="{FF2B5EF4-FFF2-40B4-BE49-F238E27FC236}">
                <a16:creationId xmlns:a16="http://schemas.microsoft.com/office/drawing/2014/main" id="{B0B318F9-B111-5A7E-B7BB-09B706F6CEB4}"/>
              </a:ext>
            </a:extLst>
          </p:cNvPr>
          <p:cNvSpPr txBox="1">
            <a:spLocks/>
          </p:cNvSpPr>
          <p:nvPr/>
        </p:nvSpPr>
        <p:spPr>
          <a:xfrm>
            <a:off x="451414" y="448324"/>
            <a:ext cx="9192649" cy="868004"/>
          </a:xfrm>
          <a:prstGeom prst="rect">
            <a:avLst/>
          </a:prstGeom>
          <a:noFill/>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1">
                    <a:lumMod val="50000"/>
                  </a:schemeClr>
                </a:solidFill>
                <a:latin typeface="Arial Black" panose="020B0604020202020204" pitchFamily="34" charset="0"/>
                <a:ea typeface="+mj-ea"/>
                <a:cs typeface="Arial Black" panose="020B0604020202020204" pitchFamily="34" charset="0"/>
              </a:defRPr>
            </a:lvl1pPr>
          </a:lstStyle>
          <a:p>
            <a:pPr marL="0" marR="0" lvl="0" indent="0" algn="l" defTabSz="914286" rtl="0" eaLnBrk="1" fontAlgn="auto" latinLnBrk="0" hangingPunct="1">
              <a:lnSpc>
                <a:spcPct val="90000"/>
              </a:lnSpc>
              <a:spcBef>
                <a:spcPct val="0"/>
              </a:spcBef>
              <a:spcAft>
                <a:spcPts val="0"/>
              </a:spcAft>
              <a:buClrTx/>
              <a:buSzTx/>
              <a:buFontTx/>
              <a:buNone/>
              <a:tabLst/>
              <a:defRPr/>
            </a:pPr>
            <a:r>
              <a:rPr kumimoji="0" lang="fi-FI" sz="2600" b="1" i="0" u="none" strike="noStrike" kern="1200" cap="none" spc="0" normalizeH="0" baseline="0" noProof="0">
                <a:ln>
                  <a:noFill/>
                </a:ln>
                <a:solidFill>
                  <a:srgbClr val="17406D"/>
                </a:solidFill>
                <a:effectLst/>
                <a:uLnTx/>
                <a:uFillTx/>
                <a:latin typeface="Arial Black" panose="020B0604020202020204" pitchFamily="34" charset="0"/>
                <a:ea typeface="+mj-ea"/>
              </a:rPr>
              <a:t>Koko kotihoidon yhteiset omavalvonnan toimet</a:t>
            </a:r>
          </a:p>
        </p:txBody>
      </p:sp>
      <p:sp>
        <p:nvSpPr>
          <p:cNvPr id="5" name="Content Placeholder 2">
            <a:extLst>
              <a:ext uri="{FF2B5EF4-FFF2-40B4-BE49-F238E27FC236}">
                <a16:creationId xmlns:a16="http://schemas.microsoft.com/office/drawing/2014/main" id="{BB99BD1D-B6C5-4CD0-2DE9-C543A42E7017}"/>
              </a:ext>
            </a:extLst>
          </p:cNvPr>
          <p:cNvSpPr txBox="1">
            <a:spLocks/>
          </p:cNvSpPr>
          <p:nvPr/>
        </p:nvSpPr>
        <p:spPr>
          <a:xfrm>
            <a:off x="451414" y="1657855"/>
            <a:ext cx="6339139" cy="4377461"/>
          </a:xfrm>
          <a:prstGeom prst="rect">
            <a:avLst/>
          </a:prstGeom>
        </p:spPr>
        <p:txBody>
          <a:bodyPr vert="horz" lIns="91440" tIns="45720" rIns="91440" bIns="45720" numCol="1" spcCol="720000" rtlCol="0" anchor="t">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None/>
              <a:tabLst/>
              <a:defRPr/>
            </a:pPr>
            <a:r>
              <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Omavalvontaa toteutetaan pääasiassa kotihoidon yksiköissä, mutta kotihoidon johto ja valvontayksikkö ohjaavat ja tukevat kotihoidon yksiköiden omavalvontatyötä omavalvontaohjelman mukaisesti. Vuosikellon uloin kerros kuvaa sellaisia omavalvonnan toimia, jotka tapahtuvat koko kotihoidon yhteisesti (kaikki yksiköt osallistuvat). Keskeisinä tavoitteina on mm. yksiköiden omavalvontasuunnitelmien ajantasaisuuden varmistaminen, kehitystoimien / korjaavien toimenpiteiden koordinointi sekä lakisääteisestä raportoinnista huolehtiminen.</a:t>
            </a:r>
          </a:p>
          <a:p>
            <a:pPr>
              <a:lnSpc>
                <a:spcPct val="100000"/>
              </a:lnSpc>
              <a:buClr>
                <a:srgbClr val="007F00"/>
              </a:buClr>
              <a:defRPr/>
            </a:pPr>
            <a:r>
              <a:rPr kumimoji="0" lang="fi-FI" sz="1400" b="0" i="0" u="none" strike="noStrike" kern="1200" cap="none" spc="0" normalizeH="0" baseline="0" noProof="0" dirty="0">
                <a:ln>
                  <a:noFill/>
                </a:ln>
                <a:solidFill>
                  <a:srgbClr val="000000"/>
                </a:solidFill>
                <a:effectLst/>
                <a:uLnTx/>
                <a:uFillTx/>
                <a:latin typeface="Arial"/>
                <a:cs typeface="Arial"/>
              </a:rPr>
              <a:t>Vuosikellossa näkyviä </a:t>
            </a:r>
            <a:r>
              <a:rPr kumimoji="0" lang="fi-FI" sz="1400" b="1" i="0" u="none" strike="noStrike" kern="1200" cap="none" spc="0" normalizeH="0" baseline="0" noProof="0" dirty="0">
                <a:ln>
                  <a:noFill/>
                </a:ln>
                <a:solidFill>
                  <a:srgbClr val="000000"/>
                </a:solidFill>
                <a:effectLst/>
                <a:uLnTx/>
                <a:uFillTx/>
                <a:latin typeface="Arial"/>
                <a:cs typeface="Arial"/>
              </a:rPr>
              <a:t>toistuvia tapahtumia ovat </a:t>
            </a:r>
            <a:r>
              <a:rPr kumimoji="0" lang="fi-FI" sz="1400" b="0" i="0" u="none" strike="noStrike" kern="1200" cap="none" spc="0" normalizeH="0" baseline="0" noProof="0" dirty="0">
                <a:ln>
                  <a:noFill/>
                </a:ln>
                <a:solidFill>
                  <a:srgbClr val="000000"/>
                </a:solidFill>
                <a:effectLst/>
                <a:uLnTx/>
                <a:uFillTx/>
                <a:latin typeface="Arial"/>
                <a:cs typeface="Arial"/>
              </a:rPr>
              <a:t>yhteinen aloituskokous, </a:t>
            </a:r>
            <a:r>
              <a:rPr lang="fi-FI" sz="1400" dirty="0">
                <a:solidFill>
                  <a:srgbClr val="000000"/>
                </a:solidFill>
                <a:latin typeface="Arial"/>
                <a:cs typeface="Arial"/>
              </a:rPr>
              <a:t>4 </a:t>
            </a:r>
            <a:r>
              <a:rPr kumimoji="0" lang="fi-FI" sz="1400" b="0" i="0" u="none" strike="noStrike" kern="1200" cap="none" spc="0" normalizeH="0" baseline="0" noProof="0" dirty="0">
                <a:ln>
                  <a:noFill/>
                </a:ln>
                <a:solidFill>
                  <a:srgbClr val="000000"/>
                </a:solidFill>
                <a:effectLst/>
                <a:uLnTx/>
                <a:uFillTx/>
                <a:latin typeface="Arial"/>
                <a:cs typeface="Arial"/>
              </a:rPr>
              <a:t>kk välein tapahtuva </a:t>
            </a:r>
            <a:r>
              <a:rPr lang="fi-FI" sz="1400" dirty="0">
                <a:solidFill>
                  <a:srgbClr val="000000"/>
                </a:solidFill>
                <a:latin typeface="Arial"/>
                <a:cs typeface="Arial"/>
              </a:rPr>
              <a:t>omavalvontaohjelman toteutumisen raportointi</a:t>
            </a:r>
            <a:r>
              <a:rPr kumimoji="0" lang="fi-FI" sz="1400" b="0" i="0" u="none" strike="noStrike" kern="1200" cap="none" spc="0" normalizeH="0" baseline="0" noProof="0" dirty="0">
                <a:ln>
                  <a:noFill/>
                </a:ln>
                <a:solidFill>
                  <a:srgbClr val="000000"/>
                </a:solidFill>
                <a:effectLst/>
                <a:uLnTx/>
                <a:uFillTx/>
                <a:latin typeface="Arial"/>
                <a:cs typeface="Arial"/>
              </a:rPr>
              <a:t> Eloisan nettisivuille omavalvonnan havainnoista ja korjaavista toimenpiteistä, seurantatietojen koostaminen ja yhteenveto sekä omavalvontasuunnitelmien päivittämisen määräaika.</a:t>
            </a:r>
            <a:endParaRPr lang="fi-FI" sz="1400" b="0" i="0" u="none" strike="noStrike" kern="1200" cap="none" spc="0" normalizeH="0" baseline="0" noProof="0" dirty="0">
              <a:ln>
                <a:noFill/>
              </a:ln>
              <a:solidFill>
                <a:srgbClr val="000000"/>
              </a:solidFill>
              <a:effectLst/>
              <a:uLnTx/>
              <a:uFillTx/>
              <a:latin typeface="Arial"/>
              <a:cs typeface="Arial"/>
            </a:endParaRPr>
          </a:p>
          <a:p>
            <a:pPr marL="0" marR="0" lvl="0" indent="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None/>
              <a:tabLst/>
              <a:defRPr/>
            </a:pPr>
            <a:r>
              <a:rPr kumimoji="0" lang="fi-FI"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Lisäksi, säännöllisesti on valmisteltava teemasisällöt koulutuksiin </a:t>
            </a:r>
            <a:r>
              <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erityisesti vaihtuvien teemojen osalta. Kotihoidon johto valmistelee kokoukset palveluesihenkilöiltä saatu palaute huomioon ottaen. </a:t>
            </a:r>
            <a:r>
              <a:rPr kumimoji="0" lang="fi-FI"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Satunnaisia tapahtumia ovat valvontatiimin kyselyt</a:t>
            </a:r>
            <a:r>
              <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joiden tarkoitus on arvioida omavalvonnan toteutumista kotihoidossa. Valvontatiimi tiedottaa kyselyiden tuloksista toimintayksiköitä ja antaa tarvittaessa yksilöille ohjausta ja neuvontaa omavalvonnan toteuttamisessa.</a:t>
            </a:r>
          </a:p>
          <a:p>
            <a:pPr marL="0" marR="0" lvl="0" indent="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None/>
              <a:tabLst/>
              <a:defRPr/>
            </a:pPr>
            <a:r>
              <a:rPr kumimoji="0" lang="fi-FI" sz="1000" b="0" i="0" u="none" strike="noStrike" kern="1200" cap="none" spc="0" normalizeH="0" baseline="0" noProof="0" dirty="0">
                <a:ln>
                  <a:noFill/>
                </a:ln>
                <a:solidFill>
                  <a:srgbClr val="000000"/>
                </a:solidFill>
                <a:effectLst/>
                <a:uLnTx/>
                <a:uFillTx/>
                <a:latin typeface="Arial"/>
                <a:cs typeface="Arial"/>
              </a:rPr>
              <a:t>*Lakiin perustuen omavalvonnan havainnot ja korjaukset tulee raportoida </a:t>
            </a:r>
            <a:r>
              <a:rPr lang="fi-FI" sz="1000" dirty="0">
                <a:solidFill>
                  <a:srgbClr val="000000"/>
                </a:solidFill>
                <a:latin typeface="Arial"/>
                <a:cs typeface="Arial"/>
              </a:rPr>
              <a:t>neljän</a:t>
            </a:r>
            <a:r>
              <a:rPr kumimoji="0" lang="fi-FI" sz="1000" b="0" i="0" u="none" strike="noStrike" kern="1200" cap="none" spc="0" normalizeH="0" baseline="0" noProof="0" dirty="0">
                <a:ln>
                  <a:noFill/>
                </a:ln>
                <a:solidFill>
                  <a:srgbClr val="000000"/>
                </a:solidFill>
                <a:effectLst/>
                <a:uLnTx/>
                <a:uFillTx/>
                <a:latin typeface="Arial"/>
                <a:cs typeface="Arial"/>
              </a:rPr>
              <a:t> kuukauden välein.</a:t>
            </a:r>
            <a:endParaRPr lang="fi-FI" sz="1000" b="0" i="0" u="none" strike="noStrike" kern="1200" cap="none" spc="0" normalizeH="0" baseline="0" noProof="0" dirty="0">
              <a:ln>
                <a:noFill/>
              </a:ln>
              <a:solidFill>
                <a:srgbClr val="000000"/>
              </a:solidFill>
              <a:effectLst/>
              <a:uLnTx/>
              <a:uFillTx/>
              <a:latin typeface="Arial"/>
              <a:cs typeface="Arial"/>
            </a:endParaRPr>
          </a:p>
          <a:p>
            <a:pPr marL="0" marR="0" lvl="0" indent="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None/>
              <a:tabLst/>
              <a:defRPr/>
            </a:pPr>
            <a:endPar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None/>
              <a:tabLst/>
              <a:defRPr/>
            </a:pPr>
            <a:endPar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None/>
              <a:tabLst/>
              <a:defRPr/>
            </a:pPr>
            <a:endPar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286" rtl="0" eaLnBrk="1" fontAlgn="auto" latinLnBrk="0" hangingPunct="1">
              <a:lnSpc>
                <a:spcPct val="100000"/>
              </a:lnSpc>
              <a:spcBef>
                <a:spcPts val="600"/>
              </a:spcBef>
              <a:spcAft>
                <a:spcPts val="0"/>
              </a:spcAft>
              <a:buClr>
                <a:srgbClr val="007F00"/>
              </a:buClr>
              <a:buSzTx/>
              <a:buFont typeface="Arial" panose="020B0604020202020204" pitchFamily="34" charset="0"/>
              <a:buNone/>
              <a:tabLst/>
              <a:defRPr/>
            </a:pPr>
            <a:endPar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1" name="Table 9">
            <a:extLst>
              <a:ext uri="{FF2B5EF4-FFF2-40B4-BE49-F238E27FC236}">
                <a16:creationId xmlns:a16="http://schemas.microsoft.com/office/drawing/2014/main" id="{311E9AD9-2AA3-C63B-B384-FF1E9606FEFD}"/>
              </a:ext>
            </a:extLst>
          </p:cNvPr>
          <p:cNvGraphicFramePr>
            <a:graphicFrameLocks/>
          </p:cNvGraphicFramePr>
          <p:nvPr>
            <p:extLst>
              <p:ext uri="{D42A27DB-BD31-4B8C-83A1-F6EECF244321}">
                <p14:modId xmlns:p14="http://schemas.microsoft.com/office/powerpoint/2010/main" val="2524246566"/>
              </p:ext>
            </p:extLst>
          </p:nvPr>
        </p:nvGraphicFramePr>
        <p:xfrm>
          <a:off x="6826314" y="1758708"/>
          <a:ext cx="4765051" cy="4377461"/>
        </p:xfrm>
        <a:graphic>
          <a:graphicData uri="http://schemas.openxmlformats.org/drawingml/2006/table">
            <a:tbl>
              <a:tblPr firstRow="1" bandRow="1">
                <a:tableStyleId>{5C22544A-7EE6-4342-B048-85BDC9FD1C3A}</a:tableStyleId>
              </a:tblPr>
              <a:tblGrid>
                <a:gridCol w="1007821">
                  <a:extLst>
                    <a:ext uri="{9D8B030D-6E8A-4147-A177-3AD203B41FA5}">
                      <a16:colId xmlns:a16="http://schemas.microsoft.com/office/drawing/2014/main" val="707498148"/>
                    </a:ext>
                  </a:extLst>
                </a:gridCol>
                <a:gridCol w="344781">
                  <a:extLst>
                    <a:ext uri="{9D8B030D-6E8A-4147-A177-3AD203B41FA5}">
                      <a16:colId xmlns:a16="http://schemas.microsoft.com/office/drawing/2014/main" val="352318263"/>
                    </a:ext>
                  </a:extLst>
                </a:gridCol>
                <a:gridCol w="3412449">
                  <a:extLst>
                    <a:ext uri="{9D8B030D-6E8A-4147-A177-3AD203B41FA5}">
                      <a16:colId xmlns:a16="http://schemas.microsoft.com/office/drawing/2014/main" val="1345140485"/>
                    </a:ext>
                  </a:extLst>
                </a:gridCol>
              </a:tblGrid>
              <a:tr h="255998">
                <a:tc>
                  <a:txBody>
                    <a:bodyPr/>
                    <a:lstStyle/>
                    <a:p>
                      <a:r>
                        <a:rPr lang="fi-FI" sz="1200" b="1" i="0">
                          <a:latin typeface="Arial Black" panose="020B0604020202020204" pitchFamily="34" charset="0"/>
                          <a:cs typeface="Arial Black" panose="020B0604020202020204" pitchFamily="34" charset="0"/>
                        </a:rPr>
                        <a:t>Kuukausi</a:t>
                      </a:r>
                    </a:p>
                  </a:txBody>
                  <a:tcPr>
                    <a:solidFill>
                      <a:schemeClr val="tx2">
                        <a:lumMod val="75000"/>
                      </a:schemeClr>
                    </a:solidFill>
                  </a:tcPr>
                </a:tc>
                <a:tc>
                  <a:txBody>
                    <a:bodyPr/>
                    <a:lstStyle/>
                    <a:p>
                      <a:endParaRPr lang="fi-FI" sz="1200" b="1" i="0">
                        <a:latin typeface="Arial Black" panose="020B0604020202020204" pitchFamily="34" charset="0"/>
                        <a:cs typeface="Arial Black" panose="020B0604020202020204" pitchFamily="34" charset="0"/>
                      </a:endParaRPr>
                    </a:p>
                  </a:txBody>
                  <a:tcPr>
                    <a:solidFill>
                      <a:schemeClr val="tx2">
                        <a:lumMod val="75000"/>
                      </a:schemeClr>
                    </a:solidFill>
                  </a:tcPr>
                </a:tc>
                <a:tc>
                  <a:txBody>
                    <a:bodyPr/>
                    <a:lstStyle/>
                    <a:p>
                      <a:r>
                        <a:rPr lang="fi-FI" sz="1200" b="1" i="0">
                          <a:latin typeface="Arial Black" panose="020B0604020202020204" pitchFamily="34" charset="0"/>
                          <a:cs typeface="Arial Black" panose="020B0604020202020204" pitchFamily="34" charset="0"/>
                        </a:rPr>
                        <a:t>Tapahtuma</a:t>
                      </a:r>
                    </a:p>
                  </a:txBody>
                  <a:tcPr>
                    <a:solidFill>
                      <a:schemeClr val="tx2">
                        <a:lumMod val="75000"/>
                      </a:schemeClr>
                    </a:solidFill>
                  </a:tcPr>
                </a:tc>
                <a:extLst>
                  <a:ext uri="{0D108BD9-81ED-4DB2-BD59-A6C34878D82A}">
                    <a16:rowId xmlns:a16="http://schemas.microsoft.com/office/drawing/2014/main" val="324019825"/>
                  </a:ext>
                </a:extLst>
              </a:tr>
              <a:tr h="534520">
                <a:tc>
                  <a:txBody>
                    <a:bodyPr/>
                    <a:lstStyle/>
                    <a:p>
                      <a:r>
                        <a:rPr lang="fi-FI" sz="1100" b="1" i="0">
                          <a:latin typeface="Arial" panose="020B0604020202020204" pitchFamily="34" charset="0"/>
                          <a:cs typeface="Arial" panose="020B0604020202020204" pitchFamily="34" charset="0"/>
                        </a:rPr>
                        <a:t>Tammikuu</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0" noProof="0">
                        <a:latin typeface="Arial" panose="020B0604020202020204" pitchFamily="34" charset="0"/>
                        <a:cs typeface="Arial" panose="020B0604020202020204" pitchFamily="34" charset="0"/>
                      </a:endParaRPr>
                    </a:p>
                  </a:txBody>
                  <a:tcP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noProof="0">
                          <a:latin typeface="Arial" panose="020B0604020202020204" pitchFamily="34" charset="0"/>
                          <a:cs typeface="Arial" panose="020B0604020202020204" pitchFamily="34" charset="0"/>
                        </a:rPr>
                        <a:t>Yhteinen aloituskokous: </a:t>
                      </a:r>
                      <a:r>
                        <a:rPr lang="fi-FI" sz="1050" b="0" noProof="0">
                          <a:latin typeface="Arial" panose="020B0604020202020204" pitchFamily="34" charset="0"/>
                          <a:cs typeface="Arial" panose="020B0604020202020204" pitchFamily="34" charset="0"/>
                        </a:rPr>
                        <a:t>kotihoidon </a:t>
                      </a:r>
                      <a:r>
                        <a:rPr lang="fi-FI" sz="1050" b="0" noProof="0" dirty="0">
                          <a:latin typeface="Arial" panose="020B0604020202020204" pitchFamily="34" charset="0"/>
                          <a:cs typeface="Arial" panose="020B0604020202020204" pitchFamily="34" charset="0"/>
                        </a:rPr>
                        <a:t>toiminta-ajatus, arvot ja periaatteet &amp; omavalvonnan uuden vuoden tavoitteet ja tehtävät</a:t>
                      </a:r>
                    </a:p>
                  </a:txBody>
                  <a:tcPr>
                    <a:solidFill>
                      <a:srgbClr val="F2F2F2"/>
                    </a:solidFill>
                  </a:tcPr>
                </a:tc>
                <a:extLst>
                  <a:ext uri="{0D108BD9-81ED-4DB2-BD59-A6C34878D82A}">
                    <a16:rowId xmlns:a16="http://schemas.microsoft.com/office/drawing/2014/main" val="2011898640"/>
                  </a:ext>
                </a:extLst>
              </a:tr>
              <a:tr h="246901">
                <a:tc>
                  <a:txBody>
                    <a:bodyPr/>
                    <a:lstStyle/>
                    <a:p>
                      <a:r>
                        <a:rPr lang="fi-FI" sz="1100" b="1" i="0">
                          <a:latin typeface="Arial" panose="020B0604020202020204" pitchFamily="34" charset="0"/>
                          <a:cs typeface="Arial" panose="020B0604020202020204" pitchFamily="34" charset="0"/>
                        </a:rPr>
                        <a:t>Helmikuu</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i="1" noProof="0">
                        <a:latin typeface="Arial" panose="020B0604020202020204" pitchFamily="34" charset="0"/>
                        <a:cs typeface="Arial" panose="020B0604020202020204" pitchFamily="34" charset="0"/>
                      </a:endParaRPr>
                    </a:p>
                  </a:txBody>
                  <a:tcP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i="1" noProof="0">
                        <a:latin typeface="Arial" panose="020B0604020202020204" pitchFamily="34" charset="0"/>
                        <a:cs typeface="Arial" panose="020B0604020202020204" pitchFamily="34" charset="0"/>
                      </a:endParaRPr>
                    </a:p>
                  </a:txBody>
                  <a:tcPr>
                    <a:solidFill>
                      <a:srgbClr val="F2F2F2"/>
                    </a:solidFill>
                  </a:tcPr>
                </a:tc>
                <a:extLst>
                  <a:ext uri="{0D108BD9-81ED-4DB2-BD59-A6C34878D82A}">
                    <a16:rowId xmlns:a16="http://schemas.microsoft.com/office/drawing/2014/main" val="4134519550"/>
                  </a:ext>
                </a:extLst>
              </a:tr>
              <a:tr h="331470">
                <a:tc>
                  <a:txBody>
                    <a:bodyPr/>
                    <a:lstStyle/>
                    <a:p>
                      <a:r>
                        <a:rPr lang="fi-FI" sz="1100" b="1" i="0">
                          <a:latin typeface="Arial" panose="020B0604020202020204" pitchFamily="34" charset="0"/>
                          <a:cs typeface="Arial" panose="020B0604020202020204" pitchFamily="34" charset="0"/>
                        </a:rPr>
                        <a:t>Maaliskuu</a:t>
                      </a:r>
                    </a:p>
                  </a:txBody>
                  <a:tcPr>
                    <a:solidFill>
                      <a:schemeClr val="tx2">
                        <a:lumMod val="20000"/>
                        <a:lumOff val="80000"/>
                      </a:schemeClr>
                    </a:solidFill>
                  </a:tcPr>
                </a:tc>
                <a:tc>
                  <a:txBody>
                    <a:bodyPr/>
                    <a:lstStyle/>
                    <a:p>
                      <a:endParaRPr lang="fi-FI" sz="1050" b="1" noProof="0">
                        <a:latin typeface="Arial" panose="020B0604020202020204" pitchFamily="34" charset="0"/>
                        <a:cs typeface="Arial" panose="020B0604020202020204" pitchFamily="34" charset="0"/>
                      </a:endParaRPr>
                    </a:p>
                  </a:txBody>
                  <a:tcPr>
                    <a:solidFill>
                      <a:srgbClr val="F2F2F2"/>
                    </a:solidFill>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050" b="1" noProof="0">
                          <a:latin typeface="Arial" panose="020B0604020202020204" pitchFamily="34" charset="0"/>
                          <a:cs typeface="Arial" panose="020B0604020202020204" pitchFamily="34" charset="0"/>
                        </a:rPr>
                        <a:t>Raportointi*: </a:t>
                      </a:r>
                      <a:r>
                        <a:rPr lang="fi-FI" sz="1050"/>
                        <a:t>korjaavien </a:t>
                      </a:r>
                      <a:r>
                        <a:rPr lang="fi-FI" sz="1050" dirty="0"/>
                        <a:t>toimien julkaisu nettisivuille </a:t>
                      </a:r>
                    </a:p>
                  </a:txBody>
                  <a:tcPr>
                    <a:solidFill>
                      <a:srgbClr val="F2F2F2"/>
                    </a:solidFill>
                  </a:tcPr>
                </a:tc>
                <a:extLst>
                  <a:ext uri="{0D108BD9-81ED-4DB2-BD59-A6C34878D82A}">
                    <a16:rowId xmlns:a16="http://schemas.microsoft.com/office/drawing/2014/main" val="3145557477"/>
                  </a:ext>
                </a:extLst>
              </a:tr>
              <a:tr h="246901">
                <a:tc>
                  <a:txBody>
                    <a:bodyPr/>
                    <a:lstStyle/>
                    <a:p>
                      <a:r>
                        <a:rPr lang="fi-FI" sz="1100" b="1" i="0">
                          <a:latin typeface="Arial" panose="020B0604020202020204" pitchFamily="34" charset="0"/>
                          <a:cs typeface="Arial" panose="020B0604020202020204" pitchFamily="34" charset="0"/>
                        </a:rPr>
                        <a:t>Huhtikuu</a:t>
                      </a:r>
                    </a:p>
                  </a:txBody>
                  <a:tcPr>
                    <a:solidFill>
                      <a:schemeClr val="tx2">
                        <a:lumMod val="20000"/>
                        <a:lumOff val="80000"/>
                      </a:schemeClr>
                    </a:solidFill>
                  </a:tcPr>
                </a:tc>
                <a:tc>
                  <a:txBody>
                    <a:bodyPr/>
                    <a:lstStyle/>
                    <a:p>
                      <a:endParaRPr lang="fi-FI" sz="1050" i="1" noProof="0">
                        <a:latin typeface="Arial" panose="020B0604020202020204" pitchFamily="34" charset="0"/>
                        <a:cs typeface="Arial" panose="020B0604020202020204" pitchFamily="34" charset="0"/>
                      </a:endParaRPr>
                    </a:p>
                  </a:txBody>
                  <a:tcPr>
                    <a:solidFill>
                      <a:srgbClr val="F2F2F2"/>
                    </a:solidFill>
                  </a:tcPr>
                </a:tc>
                <a:tc>
                  <a:txBody>
                    <a:bodyPr/>
                    <a:lstStyle/>
                    <a:p>
                      <a:endParaRPr lang="fi-FI" sz="1050" i="1" noProof="0">
                        <a:latin typeface="Arial" panose="020B0604020202020204" pitchFamily="34" charset="0"/>
                        <a:cs typeface="Arial" panose="020B0604020202020204" pitchFamily="34" charset="0"/>
                      </a:endParaRPr>
                    </a:p>
                  </a:txBody>
                  <a:tcPr>
                    <a:solidFill>
                      <a:srgbClr val="F2F2F2"/>
                    </a:solidFill>
                  </a:tcPr>
                </a:tc>
                <a:extLst>
                  <a:ext uri="{0D108BD9-81ED-4DB2-BD59-A6C34878D82A}">
                    <a16:rowId xmlns:a16="http://schemas.microsoft.com/office/drawing/2014/main" val="1262784601"/>
                  </a:ext>
                </a:extLst>
              </a:tr>
              <a:tr h="246901">
                <a:tc>
                  <a:txBody>
                    <a:bodyPr/>
                    <a:lstStyle/>
                    <a:p>
                      <a:r>
                        <a:rPr lang="fi-FI" sz="1100" b="1" i="0">
                          <a:latin typeface="Arial" panose="020B0604020202020204" pitchFamily="34" charset="0"/>
                          <a:cs typeface="Arial" panose="020B0604020202020204" pitchFamily="34" charset="0"/>
                        </a:rPr>
                        <a:t>Toukokuu</a:t>
                      </a:r>
                    </a:p>
                  </a:txBody>
                  <a:tcPr>
                    <a:solidFill>
                      <a:schemeClr val="tx2">
                        <a:lumMod val="20000"/>
                        <a:lumOff val="80000"/>
                      </a:schemeClr>
                    </a:solidFill>
                  </a:tcPr>
                </a:tc>
                <a:tc>
                  <a:txBody>
                    <a:bodyPr/>
                    <a:lstStyle/>
                    <a:p>
                      <a:endParaRPr lang="fi-FI" sz="1050" b="1" noProof="0">
                        <a:latin typeface="Arial" panose="020B0604020202020204" pitchFamily="34" charset="0"/>
                        <a:cs typeface="Arial" panose="020B0604020202020204" pitchFamily="34" charset="0"/>
                      </a:endParaRPr>
                    </a:p>
                  </a:txBody>
                  <a:tcPr>
                    <a:solidFill>
                      <a:srgbClr val="F2F2F2"/>
                    </a:solidFill>
                  </a:tcPr>
                </a:tc>
                <a:tc>
                  <a:txBody>
                    <a:bodyPr/>
                    <a:lstStyle/>
                    <a:p>
                      <a:r>
                        <a:rPr lang="fi-FI" sz="1050" b="1" noProof="0">
                          <a:latin typeface="Arial" panose="020B0604020202020204" pitchFamily="34" charset="0"/>
                          <a:cs typeface="Arial" panose="020B0604020202020204" pitchFamily="34" charset="0"/>
                        </a:rPr>
                        <a:t>Valvontatiimin kysely </a:t>
                      </a:r>
                      <a:r>
                        <a:rPr lang="fi-FI" sz="1050" b="0" noProof="0">
                          <a:latin typeface="Arial" panose="020B0604020202020204" pitchFamily="34" charset="0"/>
                          <a:cs typeface="Arial" panose="020B0604020202020204" pitchFamily="34" charset="0"/>
                        </a:rPr>
                        <a:t>(satunnaisesti)</a:t>
                      </a:r>
                    </a:p>
                  </a:txBody>
                  <a:tcPr>
                    <a:solidFill>
                      <a:srgbClr val="F2F2F2"/>
                    </a:solidFill>
                  </a:tcPr>
                </a:tc>
                <a:extLst>
                  <a:ext uri="{0D108BD9-81ED-4DB2-BD59-A6C34878D82A}">
                    <a16:rowId xmlns:a16="http://schemas.microsoft.com/office/drawing/2014/main" val="3580636162"/>
                  </a:ext>
                </a:extLst>
              </a:tr>
              <a:tr h="287563">
                <a:tc>
                  <a:txBody>
                    <a:bodyPr/>
                    <a:lstStyle/>
                    <a:p>
                      <a:r>
                        <a:rPr lang="fi-FI" sz="1100" b="1" i="0">
                          <a:latin typeface="Arial" panose="020B0604020202020204" pitchFamily="34" charset="0"/>
                          <a:cs typeface="Arial" panose="020B0604020202020204" pitchFamily="34" charset="0"/>
                        </a:rPr>
                        <a:t>Kesäkuu</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1" i="0" noProof="0">
                        <a:latin typeface="Arial" panose="020B0604020202020204" pitchFamily="34" charset="0"/>
                        <a:cs typeface="Arial" panose="020B0604020202020204" pitchFamily="34" charset="0"/>
                      </a:endParaRPr>
                    </a:p>
                  </a:txBody>
                  <a:tcP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i="0" noProof="0">
                          <a:latin typeface="Arial" panose="020B0604020202020204" pitchFamily="34" charset="0"/>
                          <a:cs typeface="Arial" panose="020B0604020202020204" pitchFamily="34" charset="0"/>
                        </a:rPr>
                        <a:t>Raportointi*: </a:t>
                      </a:r>
                      <a:r>
                        <a:rPr lang="fi-FI" sz="1050"/>
                        <a:t>korjaavien </a:t>
                      </a:r>
                      <a:r>
                        <a:rPr lang="fi-FI" sz="1050" dirty="0"/>
                        <a:t>toimien julkaisu nettisivuille </a:t>
                      </a:r>
                    </a:p>
                  </a:txBody>
                  <a:tcPr>
                    <a:solidFill>
                      <a:srgbClr val="F2F2F2"/>
                    </a:solidFill>
                  </a:tcPr>
                </a:tc>
                <a:extLst>
                  <a:ext uri="{0D108BD9-81ED-4DB2-BD59-A6C34878D82A}">
                    <a16:rowId xmlns:a16="http://schemas.microsoft.com/office/drawing/2014/main" val="3387716066"/>
                  </a:ext>
                </a:extLst>
              </a:tr>
              <a:tr h="246901">
                <a:tc>
                  <a:txBody>
                    <a:bodyPr/>
                    <a:lstStyle/>
                    <a:p>
                      <a:r>
                        <a:rPr lang="fi-FI" sz="1100" b="1" i="0">
                          <a:latin typeface="Arial" panose="020B0604020202020204" pitchFamily="34" charset="0"/>
                          <a:cs typeface="Arial" panose="020B0604020202020204" pitchFamily="34" charset="0"/>
                        </a:rPr>
                        <a:t>Heinäkuu</a:t>
                      </a:r>
                    </a:p>
                  </a:txBody>
                  <a:tcPr>
                    <a:solidFill>
                      <a:schemeClr val="tx2">
                        <a:lumMod val="20000"/>
                        <a:lumOff val="80000"/>
                      </a:schemeClr>
                    </a:solidFill>
                  </a:tcPr>
                </a:tc>
                <a:tc>
                  <a:txBody>
                    <a:bodyPr/>
                    <a:lstStyle/>
                    <a:p>
                      <a:endParaRPr lang="fi-FI" sz="1050" i="1" noProof="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fi-FI" sz="1050" i="1" noProof="0">
                          <a:latin typeface="Arial" panose="020B0604020202020204" pitchFamily="34" charset="0"/>
                          <a:cs typeface="Arial" panose="020B0604020202020204" pitchFamily="34" charset="0"/>
                        </a:rPr>
                        <a:t>Lomat</a:t>
                      </a:r>
                    </a:p>
                  </a:txBody>
                  <a:tcPr>
                    <a:solidFill>
                      <a:schemeClr val="bg1">
                        <a:lumMod val="85000"/>
                      </a:schemeClr>
                    </a:solidFill>
                  </a:tcPr>
                </a:tc>
                <a:extLst>
                  <a:ext uri="{0D108BD9-81ED-4DB2-BD59-A6C34878D82A}">
                    <a16:rowId xmlns:a16="http://schemas.microsoft.com/office/drawing/2014/main" val="589852019"/>
                  </a:ext>
                </a:extLst>
              </a:tr>
              <a:tr h="246901">
                <a:tc>
                  <a:txBody>
                    <a:bodyPr/>
                    <a:lstStyle/>
                    <a:p>
                      <a:r>
                        <a:rPr lang="fi-FI" sz="1100" b="1" i="0">
                          <a:latin typeface="Arial" panose="020B0604020202020204" pitchFamily="34" charset="0"/>
                          <a:cs typeface="Arial" panose="020B0604020202020204" pitchFamily="34" charset="0"/>
                        </a:rPr>
                        <a:t>Elokuu</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1" noProof="0">
                        <a:latin typeface="Arial" panose="020B0604020202020204" pitchFamily="34" charset="0"/>
                        <a:cs typeface="Arial" panose="020B0604020202020204" pitchFamily="34" charset="0"/>
                      </a:endParaRPr>
                    </a:p>
                  </a:txBody>
                  <a:tcP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1" noProof="0">
                        <a:latin typeface="Arial" panose="020B0604020202020204" pitchFamily="34" charset="0"/>
                        <a:cs typeface="Arial" panose="020B0604020202020204" pitchFamily="34" charset="0"/>
                      </a:endParaRPr>
                    </a:p>
                  </a:txBody>
                  <a:tcPr>
                    <a:solidFill>
                      <a:srgbClr val="F2F2F2"/>
                    </a:solidFill>
                  </a:tcPr>
                </a:tc>
                <a:extLst>
                  <a:ext uri="{0D108BD9-81ED-4DB2-BD59-A6C34878D82A}">
                    <a16:rowId xmlns:a16="http://schemas.microsoft.com/office/drawing/2014/main" val="1079703813"/>
                  </a:ext>
                </a:extLst>
              </a:tr>
              <a:tr h="309609">
                <a:tc>
                  <a:txBody>
                    <a:bodyPr/>
                    <a:lstStyle/>
                    <a:p>
                      <a:r>
                        <a:rPr lang="fi-FI" sz="1100" b="1" i="0">
                          <a:latin typeface="Arial" panose="020B0604020202020204" pitchFamily="34" charset="0"/>
                          <a:cs typeface="Arial" panose="020B0604020202020204" pitchFamily="34" charset="0"/>
                        </a:rPr>
                        <a:t>Syyskuu</a:t>
                      </a:r>
                    </a:p>
                  </a:txBody>
                  <a:tcPr>
                    <a:solidFill>
                      <a:schemeClr val="tx2">
                        <a:lumMod val="20000"/>
                        <a:lumOff val="80000"/>
                      </a:schemeClr>
                    </a:solidFill>
                  </a:tcPr>
                </a:tc>
                <a:tc>
                  <a:txBody>
                    <a:bodyPr/>
                    <a:lstStyle/>
                    <a:p>
                      <a:endParaRPr lang="fi-FI" sz="1050" i="1" noProof="0">
                        <a:latin typeface="Arial" panose="020B0604020202020204" pitchFamily="34" charset="0"/>
                        <a:cs typeface="Arial" panose="020B0604020202020204" pitchFamily="34" charset="0"/>
                      </a:endParaRPr>
                    </a:p>
                  </a:txBody>
                  <a:tcPr>
                    <a:solidFill>
                      <a:srgbClr val="F2F2F2"/>
                    </a:solidFill>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050" b="1" i="0" noProof="0">
                          <a:latin typeface="Arial" panose="020B0604020202020204" pitchFamily="34" charset="0"/>
                          <a:cs typeface="Arial" panose="020B0604020202020204" pitchFamily="34" charset="0"/>
                        </a:rPr>
                        <a:t>Raportointi*: </a:t>
                      </a:r>
                      <a:r>
                        <a:rPr lang="fi-FI" sz="1050"/>
                        <a:t>korjaavien </a:t>
                      </a:r>
                      <a:r>
                        <a:rPr lang="fi-FI" sz="1050" dirty="0"/>
                        <a:t>toimien julkaisu nettisivuille </a:t>
                      </a:r>
                    </a:p>
                  </a:txBody>
                  <a:tcPr>
                    <a:solidFill>
                      <a:srgbClr val="F2F2F2"/>
                    </a:solidFill>
                  </a:tcPr>
                </a:tc>
                <a:extLst>
                  <a:ext uri="{0D108BD9-81ED-4DB2-BD59-A6C34878D82A}">
                    <a16:rowId xmlns:a16="http://schemas.microsoft.com/office/drawing/2014/main" val="2850507136"/>
                  </a:ext>
                </a:extLst>
              </a:tr>
              <a:tr h="533330">
                <a:tc>
                  <a:txBody>
                    <a:bodyPr/>
                    <a:lstStyle/>
                    <a:p>
                      <a:r>
                        <a:rPr lang="fi-FI" sz="1100" b="1" i="0">
                          <a:latin typeface="Arial" panose="020B0604020202020204" pitchFamily="34" charset="0"/>
                          <a:cs typeface="Arial" panose="020B0604020202020204" pitchFamily="34" charset="0"/>
                        </a:rPr>
                        <a:t>Lokakuu</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0" i="0" noProof="0">
                        <a:latin typeface="Arial" panose="020B0604020202020204" pitchFamily="34" charset="0"/>
                        <a:cs typeface="Arial" panose="020B0604020202020204" pitchFamily="34" charset="0"/>
                      </a:endParaRPr>
                    </a:p>
                  </a:txBody>
                  <a:tcP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i="0" noProof="0">
                          <a:latin typeface="Arial" panose="020B0604020202020204" pitchFamily="34" charset="0"/>
                          <a:cs typeface="Arial" panose="020B0604020202020204" pitchFamily="34" charset="0"/>
                        </a:rPr>
                        <a:t>Seurantatietojen yhteenveto: </a:t>
                      </a:r>
                      <a:r>
                        <a:rPr lang="fi-FI" sz="1050" b="0" i="0" noProof="0">
                          <a:latin typeface="Arial" panose="020B0604020202020204" pitchFamily="34" charset="0"/>
                          <a:cs typeface="Arial" panose="020B0604020202020204" pitchFamily="34" charset="0"/>
                        </a:rPr>
                        <a:t>laaja tietojen ja mittarien koonti ja yhteenveto sekä läpikäynti koko kotihoidon </a:t>
                      </a:r>
                      <a:r>
                        <a:rPr lang="fi-FI" sz="1050" b="0" i="0" noProof="0" dirty="0">
                          <a:latin typeface="Arial" panose="020B0604020202020204" pitchFamily="34" charset="0"/>
                          <a:cs typeface="Arial" panose="020B0604020202020204" pitchFamily="34" charset="0"/>
                        </a:rPr>
                        <a:t>tasolla </a:t>
                      </a:r>
                    </a:p>
                  </a:txBody>
                  <a:tcPr>
                    <a:solidFill>
                      <a:srgbClr val="F2F2F2"/>
                    </a:solidFill>
                  </a:tcPr>
                </a:tc>
                <a:extLst>
                  <a:ext uri="{0D108BD9-81ED-4DB2-BD59-A6C34878D82A}">
                    <a16:rowId xmlns:a16="http://schemas.microsoft.com/office/drawing/2014/main" val="1228558035"/>
                  </a:ext>
                </a:extLst>
              </a:tr>
              <a:tr h="383998">
                <a:tc>
                  <a:txBody>
                    <a:bodyPr/>
                    <a:lstStyle/>
                    <a:p>
                      <a:r>
                        <a:rPr lang="fi-FI" sz="1100" b="1" i="0">
                          <a:latin typeface="Arial" panose="020B0604020202020204" pitchFamily="34" charset="0"/>
                          <a:cs typeface="Arial" panose="020B0604020202020204" pitchFamily="34" charset="0"/>
                        </a:rPr>
                        <a:t>Marraskuu</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0" noProof="0">
                        <a:latin typeface="Arial" panose="020B0604020202020204" pitchFamily="34" charset="0"/>
                        <a:cs typeface="Arial" panose="020B0604020202020204" pitchFamily="34" charset="0"/>
                      </a:endParaRPr>
                    </a:p>
                  </a:txBody>
                  <a:tcP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noProof="0">
                          <a:latin typeface="Arial" panose="020B0604020202020204" pitchFamily="34" charset="0"/>
                          <a:cs typeface="Arial" panose="020B0604020202020204" pitchFamily="34" charset="0"/>
                        </a:rPr>
                        <a:t>Määräaika: </a:t>
                      </a:r>
                      <a:r>
                        <a:rPr lang="fi-FI" sz="1050" b="0" noProof="0">
                          <a:latin typeface="Arial" panose="020B0604020202020204" pitchFamily="34" charset="0"/>
                          <a:cs typeface="Arial" panose="020B0604020202020204" pitchFamily="34" charset="0"/>
                        </a:rPr>
                        <a:t>yksiköt </a:t>
                      </a:r>
                      <a:r>
                        <a:rPr lang="fi-FI" sz="1050" b="0" noProof="0" dirty="0">
                          <a:latin typeface="Arial" panose="020B0604020202020204" pitchFamily="34" charset="0"/>
                          <a:cs typeface="Arial" panose="020B0604020202020204" pitchFamily="34" charset="0"/>
                        </a:rPr>
                        <a:t>päivittävät omavalvontasuunnitelmansa</a:t>
                      </a:r>
                    </a:p>
                  </a:txBody>
                  <a:tcPr>
                    <a:solidFill>
                      <a:srgbClr val="F2F2F2"/>
                    </a:solidFill>
                  </a:tcPr>
                </a:tc>
                <a:extLst>
                  <a:ext uri="{0D108BD9-81ED-4DB2-BD59-A6C34878D82A}">
                    <a16:rowId xmlns:a16="http://schemas.microsoft.com/office/drawing/2014/main" val="3621754269"/>
                  </a:ext>
                </a:extLst>
              </a:tr>
              <a:tr h="324619">
                <a:tc>
                  <a:txBody>
                    <a:bodyPr/>
                    <a:lstStyle/>
                    <a:p>
                      <a:r>
                        <a:rPr lang="fi-FI" sz="1100" b="1" i="0">
                          <a:latin typeface="Arial" panose="020B0604020202020204" pitchFamily="34" charset="0"/>
                          <a:cs typeface="Arial" panose="020B0604020202020204" pitchFamily="34" charset="0"/>
                        </a:rPr>
                        <a:t>Joulukuu</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1" i="0" kern="1200" noProof="0" dirty="0">
                          <a:solidFill>
                            <a:schemeClr val="dk1"/>
                          </a:solidFill>
                          <a:latin typeface="Arial" panose="020B0604020202020204" pitchFamily="34" charset="0"/>
                          <a:ea typeface="+mn-ea"/>
                          <a:cs typeface="Arial" panose="020B0604020202020204" pitchFamily="34" charset="0"/>
                        </a:rPr>
                        <a:t>Raportointi*: </a:t>
                      </a:r>
                      <a:r>
                        <a:rPr lang="fi-FI" sz="1050" b="0" i="0" kern="1200" noProof="0" dirty="0">
                          <a:solidFill>
                            <a:schemeClr val="dk1"/>
                          </a:solidFill>
                          <a:latin typeface="Arial" panose="020B0604020202020204" pitchFamily="34" charset="0"/>
                          <a:ea typeface="+mn-ea"/>
                          <a:cs typeface="Arial" panose="020B0604020202020204" pitchFamily="34" charset="0"/>
                        </a:rPr>
                        <a:t>k</a:t>
                      </a:r>
                      <a:r>
                        <a:rPr lang="fi-FI" sz="1050" dirty="0" err="1"/>
                        <a:t>orjaavien</a:t>
                      </a:r>
                      <a:r>
                        <a:rPr lang="fi-FI" sz="1050" dirty="0"/>
                        <a:t> toimien julkaisu nettisivuille </a:t>
                      </a:r>
                    </a:p>
                  </a:txBody>
                  <a:tcPr>
                    <a:solidFill>
                      <a:schemeClr val="bg1">
                        <a:lumMod val="95000"/>
                      </a:schemeClr>
                    </a:solidFill>
                  </a:tcPr>
                </a:tc>
                <a:extLst>
                  <a:ext uri="{0D108BD9-81ED-4DB2-BD59-A6C34878D82A}">
                    <a16:rowId xmlns:a16="http://schemas.microsoft.com/office/drawing/2014/main" val="1273474999"/>
                  </a:ext>
                </a:extLst>
              </a:tr>
            </a:tbl>
          </a:graphicData>
        </a:graphic>
      </p:graphicFrame>
      <p:sp>
        <p:nvSpPr>
          <p:cNvPr id="2" name="Ellipsi 1">
            <a:extLst>
              <a:ext uri="{FF2B5EF4-FFF2-40B4-BE49-F238E27FC236}">
                <a16:creationId xmlns:a16="http://schemas.microsoft.com/office/drawing/2014/main" id="{AE835543-7FC0-B20C-D93B-780CA8873FA6}"/>
              </a:ext>
            </a:extLst>
          </p:cNvPr>
          <p:cNvSpPr/>
          <p:nvPr/>
        </p:nvSpPr>
        <p:spPr>
          <a:xfrm rot="17030736">
            <a:off x="7877051" y="2075398"/>
            <a:ext cx="229507" cy="24636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ähti: 5-sakarainen 3">
            <a:extLst>
              <a:ext uri="{FF2B5EF4-FFF2-40B4-BE49-F238E27FC236}">
                <a16:creationId xmlns:a16="http://schemas.microsoft.com/office/drawing/2014/main" id="{CE125588-5BF8-3375-B932-EA2AB7508954}"/>
              </a:ext>
            </a:extLst>
          </p:cNvPr>
          <p:cNvSpPr/>
          <p:nvPr/>
        </p:nvSpPr>
        <p:spPr>
          <a:xfrm>
            <a:off x="7899950" y="2941003"/>
            <a:ext cx="224142" cy="196651"/>
          </a:xfrm>
          <a:prstGeom prst="star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ähti: 5-sakarainen 6">
            <a:extLst>
              <a:ext uri="{FF2B5EF4-FFF2-40B4-BE49-F238E27FC236}">
                <a16:creationId xmlns:a16="http://schemas.microsoft.com/office/drawing/2014/main" id="{51197BFE-3AB3-3F54-0336-FC1015E85AB7}"/>
              </a:ext>
            </a:extLst>
          </p:cNvPr>
          <p:cNvSpPr/>
          <p:nvPr/>
        </p:nvSpPr>
        <p:spPr>
          <a:xfrm>
            <a:off x="7876221" y="3759206"/>
            <a:ext cx="224142" cy="196651"/>
          </a:xfrm>
          <a:prstGeom prst="star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ähti: 5-sakarainen 7">
            <a:extLst>
              <a:ext uri="{FF2B5EF4-FFF2-40B4-BE49-F238E27FC236}">
                <a16:creationId xmlns:a16="http://schemas.microsoft.com/office/drawing/2014/main" id="{EE171A03-3CCB-75A4-61E4-5A1D7C54AA7F}"/>
              </a:ext>
            </a:extLst>
          </p:cNvPr>
          <p:cNvSpPr/>
          <p:nvPr/>
        </p:nvSpPr>
        <p:spPr>
          <a:xfrm>
            <a:off x="7888841" y="4565981"/>
            <a:ext cx="224142" cy="196651"/>
          </a:xfrm>
          <a:prstGeom prst="star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ähti: 5-sakarainen 8">
            <a:extLst>
              <a:ext uri="{FF2B5EF4-FFF2-40B4-BE49-F238E27FC236}">
                <a16:creationId xmlns:a16="http://schemas.microsoft.com/office/drawing/2014/main" id="{755D3040-5BE8-5A6A-5160-EA23B6AE1C8D}"/>
              </a:ext>
            </a:extLst>
          </p:cNvPr>
          <p:cNvSpPr/>
          <p:nvPr/>
        </p:nvSpPr>
        <p:spPr>
          <a:xfrm>
            <a:off x="7902886" y="5877348"/>
            <a:ext cx="224142" cy="196651"/>
          </a:xfrm>
          <a:prstGeom prst="star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asakylkinen kolmio 9">
            <a:extLst>
              <a:ext uri="{FF2B5EF4-FFF2-40B4-BE49-F238E27FC236}">
                <a16:creationId xmlns:a16="http://schemas.microsoft.com/office/drawing/2014/main" id="{AA11A399-8A5B-DA22-AF77-982761599316}"/>
              </a:ext>
            </a:extLst>
          </p:cNvPr>
          <p:cNvSpPr/>
          <p:nvPr/>
        </p:nvSpPr>
        <p:spPr>
          <a:xfrm>
            <a:off x="7899950" y="5439758"/>
            <a:ext cx="201924" cy="146449"/>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Suorakulmio 11">
            <a:extLst>
              <a:ext uri="{FF2B5EF4-FFF2-40B4-BE49-F238E27FC236}">
                <a16:creationId xmlns:a16="http://schemas.microsoft.com/office/drawing/2014/main" id="{A310770B-6030-C7B6-4C2E-91D9316D7699}"/>
              </a:ext>
            </a:extLst>
          </p:cNvPr>
          <p:cNvSpPr/>
          <p:nvPr/>
        </p:nvSpPr>
        <p:spPr>
          <a:xfrm rot="2070455">
            <a:off x="7927256" y="3518490"/>
            <a:ext cx="142085" cy="140528"/>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Ellipsi 12">
            <a:extLst>
              <a:ext uri="{FF2B5EF4-FFF2-40B4-BE49-F238E27FC236}">
                <a16:creationId xmlns:a16="http://schemas.microsoft.com/office/drawing/2014/main" id="{CDB6A036-D549-C72C-0847-36034BE368F3}"/>
              </a:ext>
            </a:extLst>
          </p:cNvPr>
          <p:cNvSpPr/>
          <p:nvPr/>
        </p:nvSpPr>
        <p:spPr>
          <a:xfrm rot="17030736">
            <a:off x="7883546" y="4863034"/>
            <a:ext cx="229507" cy="24636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Text Placeholder 7">
            <a:extLst>
              <a:ext uri="{FF2B5EF4-FFF2-40B4-BE49-F238E27FC236}">
                <a16:creationId xmlns:a16="http://schemas.microsoft.com/office/drawing/2014/main" id="{F601EAD3-8508-9606-5C15-7143C2C19B23}"/>
              </a:ext>
            </a:extLst>
          </p:cNvPr>
          <p:cNvSpPr txBox="1">
            <a:spLocks/>
          </p:cNvSpPr>
          <p:nvPr/>
        </p:nvSpPr>
        <p:spPr>
          <a:xfrm>
            <a:off x="6790553" y="1512488"/>
            <a:ext cx="5401447" cy="5492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1400" b="1" i="0" u="none" strike="noStrike" kern="1200" cap="none" spc="0" normalizeH="0" baseline="0" noProof="0">
                <a:ln>
                  <a:noFill/>
                </a:ln>
                <a:solidFill>
                  <a:srgbClr val="17406D"/>
                </a:solidFill>
                <a:effectLst/>
                <a:uLnTx/>
                <a:uFillTx/>
                <a:latin typeface="Arial" panose="020B0604020202020204" pitchFamily="34" charset="0"/>
                <a:ea typeface="+mn-ea"/>
                <a:cs typeface="Arial" panose="020B0604020202020204" pitchFamily="34" charset="0"/>
              </a:rPr>
              <a:t>Yhteiset toimet</a:t>
            </a:r>
          </a:p>
        </p:txBody>
      </p:sp>
      <p:sp>
        <p:nvSpPr>
          <p:cNvPr id="41" name="Suorakulmio 40">
            <a:extLst>
              <a:ext uri="{FF2B5EF4-FFF2-40B4-BE49-F238E27FC236}">
                <a16:creationId xmlns:a16="http://schemas.microsoft.com/office/drawing/2014/main" id="{1ADB0072-FA40-3FF1-F4F5-64B2903AA351}"/>
              </a:ext>
            </a:extLst>
          </p:cNvPr>
          <p:cNvSpPr/>
          <p:nvPr/>
        </p:nvSpPr>
        <p:spPr>
          <a:xfrm>
            <a:off x="11189970" y="708233"/>
            <a:ext cx="140017" cy="74722"/>
          </a:xfrm>
          <a:prstGeom prst="rect">
            <a:avLst/>
          </a:prstGeom>
          <a:solidFill>
            <a:srgbClr val="DAE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3" name="Suorakulmio 42">
            <a:extLst>
              <a:ext uri="{FF2B5EF4-FFF2-40B4-BE49-F238E27FC236}">
                <a16:creationId xmlns:a16="http://schemas.microsoft.com/office/drawing/2014/main" id="{8DE8BC83-A265-3D46-8127-A3C4A5348CD9}"/>
              </a:ext>
            </a:extLst>
          </p:cNvPr>
          <p:cNvSpPr/>
          <p:nvPr/>
        </p:nvSpPr>
        <p:spPr>
          <a:xfrm>
            <a:off x="11080909" y="447133"/>
            <a:ext cx="435416" cy="45719"/>
          </a:xfrm>
          <a:prstGeom prst="rect">
            <a:avLst/>
          </a:prstGeom>
          <a:solidFill>
            <a:srgbClr val="DAE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44237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Dividers SectionNumber SlideNumber"/>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ema">
  <a:themeElements>
    <a:clrScheme name="Eloisa">
      <a:dk1>
        <a:srgbClr val="000000"/>
      </a:dk1>
      <a:lt1>
        <a:srgbClr val="FFFFFF"/>
      </a:lt1>
      <a:dk2>
        <a:srgbClr val="17406D"/>
      </a:dk2>
      <a:lt2>
        <a:srgbClr val="DBEFF9"/>
      </a:lt2>
      <a:accent1>
        <a:srgbClr val="00FF00"/>
      </a:accent1>
      <a:accent2>
        <a:srgbClr val="000000"/>
      </a:accent2>
      <a:accent3>
        <a:srgbClr val="ED0E93"/>
      </a:accent3>
      <a:accent4>
        <a:srgbClr val="22ABE0"/>
      </a:accent4>
      <a:accent5>
        <a:srgbClr val="00008B"/>
      </a:accent5>
      <a:accent6>
        <a:srgbClr val="FFBB00"/>
      </a:accent6>
      <a:hlink>
        <a:srgbClr val="000000"/>
      </a:hlink>
      <a:folHlink>
        <a:srgbClr val="0059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ema">
  <a:themeElements>
    <a:clrScheme name="Eloisa">
      <a:dk1>
        <a:srgbClr val="000000"/>
      </a:dk1>
      <a:lt1>
        <a:srgbClr val="FFFFFF"/>
      </a:lt1>
      <a:dk2>
        <a:srgbClr val="17406D"/>
      </a:dk2>
      <a:lt2>
        <a:srgbClr val="DBEFF9"/>
      </a:lt2>
      <a:accent1>
        <a:srgbClr val="00FF00"/>
      </a:accent1>
      <a:accent2>
        <a:srgbClr val="000000"/>
      </a:accent2>
      <a:accent3>
        <a:srgbClr val="ED0E93"/>
      </a:accent3>
      <a:accent4>
        <a:srgbClr val="22ABE0"/>
      </a:accent4>
      <a:accent5>
        <a:srgbClr val="00008B"/>
      </a:accent5>
      <a:accent6>
        <a:srgbClr val="FFBB00"/>
      </a:accent6>
      <a:hlink>
        <a:srgbClr val="000000"/>
      </a:hlink>
      <a:folHlink>
        <a:srgbClr val="0059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2b04c77-d7ee-4694-9bde-b3a0ee0a3c9a" xsi:nil="true"/>
    <lcf76f155ced4ddcb4097134ff3c332f xmlns="cd5489ee-aed8-42e8-b5fc-8a8b0e4013c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328C9E7A8A3E124299678CFF1CCD9385" ma:contentTypeVersion="13" ma:contentTypeDescription="Luo uusi asiakirja." ma:contentTypeScope="" ma:versionID="de619754f24773436f4f921b54eeaded">
  <xsd:schema xmlns:xsd="http://www.w3.org/2001/XMLSchema" xmlns:xs="http://www.w3.org/2001/XMLSchema" xmlns:p="http://schemas.microsoft.com/office/2006/metadata/properties" xmlns:ns2="cd5489ee-aed8-42e8-b5fc-8a8b0e4013c2" xmlns:ns3="32b04c77-d7ee-4694-9bde-b3a0ee0a3c9a" targetNamespace="http://schemas.microsoft.com/office/2006/metadata/properties" ma:root="true" ma:fieldsID="d3deb90c2926b87b4214fe9d2d3bd478" ns2:_="" ns3:_="">
    <xsd:import namespace="cd5489ee-aed8-42e8-b5fc-8a8b0e4013c2"/>
    <xsd:import namespace="32b04c77-d7ee-4694-9bde-b3a0ee0a3c9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489ee-aed8-42e8-b5fc-8a8b0e4013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21fb8f33-d4f7-423c-aa44-269ff6ac58c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b04c77-d7ee-4694-9bde-b3a0ee0a3c9a"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3bc51c05-6eea-4815-b2e6-90b9b372a40b}" ma:internalName="TaxCatchAll" ma:showField="CatchAllData" ma:web="32b04c77-d7ee-4694-9bde-b3a0ee0a3c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2D8E0E-CDB0-4780-96A2-D3E7523BF59D}">
  <ds:schemaRefs>
    <ds:schemaRef ds:uri="http://schemas.microsoft.com/office/2006/documentManagement/types"/>
    <ds:schemaRef ds:uri="9e33580a-899c-4872-a2b8-b506fe2c4f43"/>
    <ds:schemaRef ds:uri="http://purl.org/dc/dcmitype/"/>
    <ds:schemaRef ds:uri="http://www.w3.org/XML/1998/namespace"/>
    <ds:schemaRef ds:uri="http://purl.org/dc/elements/1.1/"/>
    <ds:schemaRef ds:uri="ebf6ab6b-75d9-4b36-8034-b5c7101ace4b"/>
    <ds:schemaRef ds:uri="http://schemas.microsoft.com/office/2006/metadata/properties"/>
    <ds:schemaRef ds:uri="http://schemas.openxmlformats.org/package/2006/metadata/core-properties"/>
    <ds:schemaRef ds:uri="http://schemas.microsoft.com/office/infopath/2007/PartnerControls"/>
    <ds:schemaRef ds:uri="http://purl.org/dc/terms/"/>
    <ds:schemaRef ds:uri="32b04c77-d7ee-4694-9bde-b3a0ee0a3c9a"/>
    <ds:schemaRef ds:uri="cd5489ee-aed8-42e8-b5fc-8a8b0e4013c2"/>
  </ds:schemaRefs>
</ds:datastoreItem>
</file>

<file path=customXml/itemProps2.xml><?xml version="1.0" encoding="utf-8"?>
<ds:datastoreItem xmlns:ds="http://schemas.openxmlformats.org/officeDocument/2006/customXml" ds:itemID="{DC8C66D6-7FA1-4237-BD63-EC36E5F53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5489ee-aed8-42e8-b5fc-8a8b0e4013c2"/>
    <ds:schemaRef ds:uri="32b04c77-d7ee-4694-9bde-b3a0ee0a3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AAEAED-017E-46FF-8152-A79AD6A2DF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3055</Words>
  <Application>Microsoft Office PowerPoint</Application>
  <PresentationFormat>Widescreen</PresentationFormat>
  <Paragraphs>505</Paragraphs>
  <Slides>30</Slides>
  <Notes>17</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Office-teema</vt:lpstr>
      <vt:lpstr>Custom Design</vt:lpstr>
      <vt:lpstr>1_Office-teema</vt:lpstr>
      <vt:lpstr>PowerPoint Presentation</vt:lpstr>
      <vt:lpstr>PowerPoint Presentation</vt:lpstr>
      <vt:lpstr>Työkirjan suhde omavalvontasuunnitelmaan </vt:lpstr>
      <vt:lpstr>Kotihoidon omavalvontasuunnitelmaan linkittyvät muut dokumentit  </vt:lpstr>
      <vt:lpstr>PowerPoint Presentation</vt:lpstr>
      <vt:lpstr>PowerPoint Presentation</vt:lpstr>
      <vt:lpstr>Vuosikello ohjaa omavalvonnan toteutusta ja tuo rakennetta ja selkeyttä laatutyöhön</vt:lpstr>
      <vt:lpstr>Kotihoidon omavalvonnan vuosikello</vt:lpstr>
      <vt:lpstr>PowerPoint Presentation</vt:lpstr>
      <vt:lpstr>Vuosikellon kuukausittaiset teemasisällöt </vt:lpstr>
      <vt:lpstr>Omavalvonnan vuosikellon toteutuksen viikkorytmi yksiköissä </vt:lpstr>
      <vt:lpstr>PowerPoint Presentation</vt:lpstr>
      <vt:lpstr>PowerPoint Presentation</vt:lpstr>
      <vt:lpstr>PowerPoint Presentation</vt:lpstr>
      <vt:lpstr>PowerPoint Presentation</vt:lpstr>
      <vt:lpstr>Arvojen näkyminen omassa / tiimimme toiminnassani</vt:lpstr>
      <vt:lpstr>PowerPoint Presentation</vt:lpstr>
      <vt:lpstr>PowerPoint Presentation</vt:lpstr>
      <vt:lpstr>PowerPoint Presentation</vt:lpstr>
      <vt:lpstr>Asiakasturvallisuus</vt:lpstr>
      <vt:lpstr>PowerPoint Presentation</vt:lpstr>
      <vt:lpstr>PowerPoint Presentation</vt:lpstr>
      <vt:lpstr>Kehittämissuunnitelma</vt:lpstr>
      <vt:lpstr>PowerPoint Presentation</vt:lpstr>
      <vt:lpstr>Hyvinvointia ja kuntoutumista tukeva toiminta</vt:lpstr>
      <vt:lpstr>PowerPoint Presentation</vt:lpstr>
      <vt:lpstr>PowerPoint Presentation</vt:lpstr>
      <vt:lpstr>Yhteiset pelisäännöt  </vt:lpstr>
      <vt:lpstr>Vaikutuksen kehät</vt:lpstr>
      <vt:lpstr>Suorien asiakaspalautteiden käsittely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87</cp:revision>
  <dcterms:created xsi:type="dcterms:W3CDTF">2023-11-21T09:01:48Z</dcterms:created>
  <dcterms:modified xsi:type="dcterms:W3CDTF">2024-01-25T09:32:47Z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0x010100328C9E7A8A3E124299678CFF1CCD9385</vt:lpwstr>
  </property>
  <property fmtid="{D5CDD505-2E9C-101B-9397-08002B2CF9AE}" pid="3" name="MediaServiceImageTags">
    <vt:lpwstr/>
  </property>
</Properties>
</file>