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5"/>
    <p:sldMasterId id="2147483747" r:id="rId6"/>
    <p:sldMasterId id="2147483761" r:id="rId7"/>
    <p:sldMasterId id="2147483775" r:id="rId8"/>
  </p:sldMasterIdLst>
  <p:notesMasterIdLst>
    <p:notesMasterId r:id="rId10"/>
  </p:notesMasterIdLst>
  <p:sldIdLst>
    <p:sldId id="256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A2B"/>
    <a:srgbClr val="1F401A"/>
    <a:srgbClr val="69050A"/>
    <a:srgbClr val="120D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82CAA-EF7C-3469-4685-8A1F0F3B4D6F}" v="14" dt="2023-11-14T08:53:03.572"/>
    <p1510:client id="{A10FDD41-BB0D-4736-A4EE-EF895F2DAE1E}" v="1" dt="2023-10-12T07:05:36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5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11/17/2023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atakunnan hyvinvointialueen strategian 2023-2025 visualisointi.">
            <a:extLst>
              <a:ext uri="{FF2B5EF4-FFF2-40B4-BE49-F238E27FC236}">
                <a16:creationId xmlns:a16="http://schemas.microsoft.com/office/drawing/2014/main" id="{B8D71775-923F-8DF9-2EFA-1428CAB5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7709529F-A4DD-9D5B-91A0-4EF36F63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17.11.2023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9BEE9A7-56F5-5DF8-E71C-6B0B91D53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E1BBD7-FA6C-0848-7F4C-4C8F4323489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7212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9A302397-58ED-1364-D421-C7135A79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F97BD2A-7135-FD23-FC19-242178072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19E68A-2060-C305-38D1-E4A73FC5511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1C7CF9D0-64CF-CC28-33E9-F2428D590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6C27F48-9D96-146A-5491-D5790F00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17.11.2023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D1B71AA-65FE-99A2-0EFF-73C237549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14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n 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3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Strategian kooste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92EDD5A-BDB1-44F9-B7CF-A4D76BB36A64}"/>
              </a:ext>
            </a:extLst>
          </p:cNvPr>
          <p:cNvCxnSpPr>
            <a:cxnSpLocks/>
          </p:cNvCxnSpPr>
          <p:nvPr userDrawn="1"/>
        </p:nvCxnSpPr>
        <p:spPr>
          <a:xfrm>
            <a:off x="3722879" y="1670368"/>
            <a:ext cx="1" cy="446912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39FC57E-4A8F-84DD-FD5E-08E846C81F41}"/>
              </a:ext>
            </a:extLst>
          </p:cNvPr>
          <p:cNvSpPr txBox="1">
            <a:spLocks/>
          </p:cNvSpPr>
          <p:nvPr userDrawn="1"/>
        </p:nvSpPr>
        <p:spPr>
          <a:xfrm>
            <a:off x="3870961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 dirty="0"/>
              <a:t>Palvelemme yhdenvertaisesti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 dirty="0"/>
              <a:t>Palvelumme ovat saatavilla yhdenvertaisesti, oikea-aikaisesti ja lähellä monin eri tavoin.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 dirty="0"/>
              <a:t>Vahvistamme ennaltaehkäiseviä  palveluja sekä monipuolisia lähipalveluja.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 dirty="0"/>
              <a:t>Tuotamme hyvinvointia, palveluita ja turvallisuutta kaikille asukkaille ja järjestämme palvelut tehokkaasti ja turvallisesti.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4EEFF24C-D9CF-5D87-BC96-3180534E8E36}"/>
              </a:ext>
            </a:extLst>
          </p:cNvPr>
          <p:cNvCxnSpPr>
            <a:cxnSpLocks/>
          </p:cNvCxnSpPr>
          <p:nvPr userDrawn="1"/>
        </p:nvCxnSpPr>
        <p:spPr>
          <a:xfrm>
            <a:off x="5842222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B9E2437-2E47-4424-2D0B-E0528FE0DD7C}"/>
              </a:ext>
            </a:extLst>
          </p:cNvPr>
          <p:cNvSpPr txBox="1">
            <a:spLocks/>
          </p:cNvSpPr>
          <p:nvPr userDrawn="1"/>
        </p:nvSpPr>
        <p:spPr>
          <a:xfrm>
            <a:off x="5918644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 dirty="0"/>
              <a:t>Kohtaamme </a:t>
            </a:r>
            <a:br>
              <a:rPr lang="fi-FI" sz="1200" b="1" dirty="0"/>
            </a:br>
            <a:r>
              <a:rPr lang="fi-FI" sz="1200" b="1" dirty="0"/>
              <a:t>inhimillisesti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 dirty="0"/>
              <a:t>Järjestämme laadukkaat ja vaikuttavat palvelut, joissa asiakas on keskiössä.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 dirty="0"/>
              <a:t>Tuemme omaehtoista terveyden ja hyvinvoinnin parantamista sekä oman hoidon osallisuutta.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 dirty="0"/>
              <a:t>Järjestämme ja kehitämme palveluja tasapuolisesti erilaiset asiakasryhmät huomioiden yhteistyössä eri kuntien, yritysten ja järjestöjen kanssa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46C2C8C-CA1F-0DE3-5B63-889E4470E167}"/>
              </a:ext>
            </a:extLst>
          </p:cNvPr>
          <p:cNvCxnSpPr>
            <a:cxnSpLocks/>
          </p:cNvCxnSpPr>
          <p:nvPr userDrawn="1"/>
        </p:nvCxnSpPr>
        <p:spPr>
          <a:xfrm>
            <a:off x="7889905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F1B9EFF-4B6F-DAEF-AE24-D86860258E2E}"/>
              </a:ext>
            </a:extLst>
          </p:cNvPr>
          <p:cNvSpPr txBox="1">
            <a:spLocks/>
          </p:cNvSpPr>
          <p:nvPr userDrawn="1"/>
        </p:nvSpPr>
        <p:spPr>
          <a:xfrm>
            <a:off x="7966327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 dirty="0"/>
              <a:t>Toimimme ammatillisesti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 dirty="0"/>
              <a:t>Tuotamme palveluita ammatillisesti, turvallisesti ja laadukkaasti.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 dirty="0"/>
              <a:t>Johtaminen tukee ja edesauttaa henkilöstön työhyvinvointia ja osaamisen kehittämistä sekä turvaa ammattitaitoisen työvoiman saantia.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 dirty="0"/>
              <a:t>Henkilöstö osallistuu ja kehittää vaikuttavaa toimintaa.</a:t>
            </a: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6EFC15DE-6481-4C4E-D7C4-2C65E02F7083}"/>
              </a:ext>
            </a:extLst>
          </p:cNvPr>
          <p:cNvCxnSpPr>
            <a:cxnSpLocks/>
          </p:cNvCxnSpPr>
          <p:nvPr userDrawn="1"/>
        </p:nvCxnSpPr>
        <p:spPr>
          <a:xfrm>
            <a:off x="9937588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9F4E23C-53E4-BA3A-AD5E-DC756A609984}"/>
              </a:ext>
            </a:extLst>
          </p:cNvPr>
          <p:cNvSpPr txBox="1">
            <a:spLocks/>
          </p:cNvSpPr>
          <p:nvPr userDrawn="1"/>
        </p:nvSpPr>
        <p:spPr>
          <a:xfrm>
            <a:off x="10014008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 dirty="0"/>
              <a:t>Uudistamme vastuullisesti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 dirty="0"/>
              <a:t>Uudistamme johtamis- ja toimintamalleja ja luomme yhteen sovitetun palvelujärjestelmän.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 dirty="0"/>
              <a:t>Palvelumme ovat taloudellisia sekä laadukkaita ja huolehdimme, että kustannuskehitys vastaa rahoitusta.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 dirty="0"/>
              <a:t>Tieto, tutkimus ja käytännön kokeilut ohjaavat kohti vaikuttavia toimintamalleja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3C14837A-69FC-7F29-99F6-364C5881CB82}"/>
              </a:ext>
            </a:extLst>
          </p:cNvPr>
          <p:cNvSpPr txBox="1"/>
          <p:nvPr userDrawn="1"/>
        </p:nvSpPr>
        <p:spPr>
          <a:xfrm>
            <a:off x="838199" y="1863091"/>
            <a:ext cx="2650555" cy="371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 dirty="0">
                <a:solidFill>
                  <a:schemeClr val="accent2"/>
                </a:solidFill>
              </a:rPr>
              <a:t>Satavarmaa hyvinvointia, terveyttä ja turvallisuutta, lähellä ihmistä</a:t>
            </a:r>
          </a:p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 dirty="0"/>
              <a:t>Arvot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Palvelemme yhdenvertaisesti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Kohtaamme inhimillisesti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Toimimme ammatillisesti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Uudistamme vastuullisesti</a:t>
            </a:r>
          </a:p>
        </p:txBody>
      </p:sp>
    </p:spTree>
    <p:extLst>
      <p:ext uri="{BB962C8B-B14F-4D97-AF65-F5344CB8AC3E}">
        <p14:creationId xmlns:p14="http://schemas.microsoft.com/office/powerpoint/2010/main" val="225067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336C37-272F-4649-9B55-BD066A91D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51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B13C2B-EFAB-064C-B7A0-5CD5B0D6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17.11.2023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29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50A060CF-DF33-AC0C-33B1-F30A4649D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9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17.11.2023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F21F47DD-95A9-1E23-B4A3-80D1C1CEB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7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3E05B6-78E4-913B-548B-CA0B55ED232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73D612E-E114-D1D6-FA8F-447AF5795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ailijan turvallisuusohj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1E74D46-55C7-ED73-88B7-C9170C1FA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526"/>
          <a:stretch/>
        </p:blipFill>
        <p:spPr>
          <a:xfrm>
            <a:off x="822682" y="5692276"/>
            <a:ext cx="7262464" cy="655205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56A73F3F-C84B-A3FD-F9EF-D8FB7B7F0F81}"/>
              </a:ext>
            </a:extLst>
          </p:cNvPr>
          <p:cNvGrpSpPr/>
          <p:nvPr userDrawn="1"/>
        </p:nvGrpSpPr>
        <p:grpSpPr>
          <a:xfrm>
            <a:off x="3292613" y="1744561"/>
            <a:ext cx="2214223" cy="3518235"/>
            <a:chOff x="3292613" y="1649970"/>
            <a:chExt cx="2214223" cy="3518235"/>
          </a:xfrm>
        </p:grpSpPr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1907BBFA-5350-A797-A010-0A13125A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613" y="2885308"/>
              <a:ext cx="2214223" cy="2282897"/>
            </a:xfrm>
            <a:prstGeom prst="rect">
              <a:avLst/>
            </a:prstGeom>
          </p:spPr>
        </p:pic>
        <p:sp>
          <p:nvSpPr>
            <p:cNvPr id="30" name="Sisällön paikkamerkki 1">
              <a:extLst>
                <a:ext uri="{FF2B5EF4-FFF2-40B4-BE49-F238E27FC236}">
                  <a16:creationId xmlns:a16="http://schemas.microsoft.com/office/drawing/2014/main" id="{CAF2EF85-5C12-3196-D314-225D9BE59E09}"/>
                </a:ext>
              </a:extLst>
            </p:cNvPr>
            <p:cNvSpPr txBox="1">
              <a:spLocks/>
            </p:cNvSpPr>
            <p:nvPr/>
          </p:nvSpPr>
          <p:spPr>
            <a:xfrm>
              <a:off x="3447339" y="3097998"/>
              <a:ext cx="1977268" cy="2048797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fi-FI" sz="1400" b="1" dirty="0"/>
                <a:t>Hätäilmoitus 112</a:t>
              </a:r>
              <a:endParaRPr lang="fi-FI" sz="1400" dirty="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Soita 112 ja tee hälytys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Anna osoite ja puhelinnumerosi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Kerro mitä ja missä on tapahtunut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Kuuntele ja noudata saatuja ohjeita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Sulje puhelin kun saat luvan</a:t>
              </a:r>
            </a:p>
          </p:txBody>
        </p:sp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F48AFBD8-C481-4252-3E72-FFDE83B5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4104" y="1649970"/>
              <a:ext cx="1070473" cy="1092319"/>
            </a:xfrm>
            <a:prstGeom prst="rect">
              <a:avLst/>
            </a:prstGeom>
          </p:spPr>
        </p:pic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D2A90288-8834-3DCB-893A-96B227A74B73}"/>
              </a:ext>
            </a:extLst>
          </p:cNvPr>
          <p:cNvGrpSpPr/>
          <p:nvPr userDrawn="1"/>
        </p:nvGrpSpPr>
        <p:grpSpPr>
          <a:xfrm>
            <a:off x="5888668" y="1744561"/>
            <a:ext cx="2214223" cy="3518235"/>
            <a:chOff x="5888668" y="1649970"/>
            <a:chExt cx="2214223" cy="3518235"/>
          </a:xfrm>
        </p:grpSpPr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FECA7603-08CA-4E08-7197-E4739886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8668" y="2885308"/>
              <a:ext cx="2214223" cy="2282897"/>
            </a:xfrm>
            <a:prstGeom prst="rect">
              <a:avLst/>
            </a:prstGeom>
          </p:spPr>
        </p:pic>
        <p:sp>
          <p:nvSpPr>
            <p:cNvPr id="34" name="Sisällön paikkamerkki 1">
              <a:extLst>
                <a:ext uri="{FF2B5EF4-FFF2-40B4-BE49-F238E27FC236}">
                  <a16:creationId xmlns:a16="http://schemas.microsoft.com/office/drawing/2014/main" id="{D012BDB6-FF72-88A0-A0BC-20269222D193}"/>
                </a:ext>
              </a:extLst>
            </p:cNvPr>
            <p:cNvSpPr txBox="1">
              <a:spLocks/>
            </p:cNvSpPr>
            <p:nvPr/>
          </p:nvSpPr>
          <p:spPr>
            <a:xfrm>
              <a:off x="6004305" y="3106867"/>
              <a:ext cx="1820866" cy="2048797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fi-FI" sz="1400" b="1" dirty="0"/>
                <a:t>Tulipalo</a:t>
              </a:r>
              <a:endParaRPr lang="fi-FI" sz="1400" dirty="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Varoita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Pelasta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Hälytä 112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Aloita alkusammutus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Rajoita palon leviäminen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Poistu kokoontumispaikalle</a:t>
              </a:r>
            </a:p>
          </p:txBody>
        </p:sp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0E92E062-126A-18A3-AB62-C65311A8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8668" y="1649970"/>
              <a:ext cx="1070473" cy="1092319"/>
            </a:xfrm>
            <a:prstGeom prst="rect">
              <a:avLst/>
            </a:prstGeom>
          </p:spPr>
        </p:pic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CD681655-5AD4-58DA-E68C-7E5D660FEA2D}"/>
              </a:ext>
            </a:extLst>
          </p:cNvPr>
          <p:cNvGrpSpPr/>
          <p:nvPr userDrawn="1"/>
        </p:nvGrpSpPr>
        <p:grpSpPr>
          <a:xfrm>
            <a:off x="822682" y="1744561"/>
            <a:ext cx="2214223" cy="3518235"/>
            <a:chOff x="822682" y="1649970"/>
            <a:chExt cx="2214223" cy="3518235"/>
          </a:xfrm>
        </p:grpSpPr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F6BA1F44-B4EF-5058-43BF-E53C1B89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682" y="2885308"/>
              <a:ext cx="2214223" cy="2282897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28504B1E-5EDE-3A89-16EE-7AE959751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682" y="1649970"/>
              <a:ext cx="1070473" cy="1092319"/>
            </a:xfrm>
            <a:prstGeom prst="rect">
              <a:avLst/>
            </a:prstGeom>
          </p:spPr>
        </p:pic>
        <p:sp>
          <p:nvSpPr>
            <p:cNvPr id="40" name="Sisällön paikkamerkki 1">
              <a:extLst>
                <a:ext uri="{FF2B5EF4-FFF2-40B4-BE49-F238E27FC236}">
                  <a16:creationId xmlns:a16="http://schemas.microsoft.com/office/drawing/2014/main" id="{39A9A40C-2BC6-FA77-61D2-AD6D7C8F82C2}"/>
                </a:ext>
              </a:extLst>
            </p:cNvPr>
            <p:cNvSpPr txBox="1">
              <a:spLocks/>
            </p:cNvSpPr>
            <p:nvPr/>
          </p:nvSpPr>
          <p:spPr>
            <a:xfrm>
              <a:off x="973993" y="3097998"/>
              <a:ext cx="1767065" cy="1578193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fi-FI" sz="1400" b="1" dirty="0"/>
                <a:t>Tapaturma tai sairaskohtaus</a:t>
              </a:r>
              <a:endParaRPr lang="fi-FI" sz="1400" dirty="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Aloita ensiapu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Rauhoita potilasta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Varmista, että hätäilmoitus on tehty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Opasta</a:t>
              </a:r>
            </a:p>
          </p:txBody>
        </p:sp>
      </p:grpSp>
      <p:pic>
        <p:nvPicPr>
          <p:cNvPr id="41" name="Kuva 40">
            <a:extLst>
              <a:ext uri="{FF2B5EF4-FFF2-40B4-BE49-F238E27FC236}">
                <a16:creationId xmlns:a16="http://schemas.microsoft.com/office/drawing/2014/main" id="{CB19A662-BF79-1127-7F94-A487C01344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78685" y="5536276"/>
            <a:ext cx="2756323" cy="985191"/>
          </a:xfrm>
          <a:prstGeom prst="rect">
            <a:avLst/>
          </a:prstGeom>
        </p:spPr>
      </p:pic>
      <p:sp>
        <p:nvSpPr>
          <p:cNvPr id="42" name="Alaotsikko 3">
            <a:extLst>
              <a:ext uri="{FF2B5EF4-FFF2-40B4-BE49-F238E27FC236}">
                <a16:creationId xmlns:a16="http://schemas.microsoft.com/office/drawing/2014/main" id="{A616D5BD-674A-6A21-2C7D-2988C4D973DD}"/>
              </a:ext>
            </a:extLst>
          </p:cNvPr>
          <p:cNvSpPr txBox="1">
            <a:spLocks/>
          </p:cNvSpPr>
          <p:nvPr userDrawn="1"/>
        </p:nvSpPr>
        <p:spPr>
          <a:xfrm>
            <a:off x="8634731" y="1818773"/>
            <a:ext cx="2531358" cy="256496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 dirty="0"/>
              <a:t>• Turvallisuus</a:t>
            </a:r>
            <a:r>
              <a:rPr lang="fi-FI" sz="1200" dirty="0"/>
              <a:t> on meille </a:t>
            </a:r>
            <a:r>
              <a:rPr lang="fi-FI" sz="1200" b="1" dirty="0"/>
              <a:t>tärkeää</a:t>
            </a:r>
            <a:r>
              <a:rPr lang="fi-FI" sz="1200" dirty="0"/>
              <a:t>.</a:t>
            </a:r>
          </a:p>
        </p:txBody>
      </p:sp>
      <p:sp>
        <p:nvSpPr>
          <p:cNvPr id="43" name="Alaotsikko 3">
            <a:extLst>
              <a:ext uri="{FF2B5EF4-FFF2-40B4-BE49-F238E27FC236}">
                <a16:creationId xmlns:a16="http://schemas.microsoft.com/office/drawing/2014/main" id="{DEB0E957-68A2-D968-237A-99929905454C}"/>
              </a:ext>
            </a:extLst>
          </p:cNvPr>
          <p:cNvSpPr txBox="1">
            <a:spLocks/>
          </p:cNvSpPr>
          <p:nvPr userDrawn="1"/>
        </p:nvSpPr>
        <p:spPr>
          <a:xfrm>
            <a:off x="8634730" y="2125147"/>
            <a:ext cx="2710034" cy="270475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 dirty="0"/>
              <a:t>• </a:t>
            </a:r>
            <a:r>
              <a:rPr lang="fi-FI" sz="1200" dirty="0">
                <a:solidFill>
                  <a:schemeClr val="tx1"/>
                </a:solidFill>
              </a:rPr>
              <a:t>Pyydämme, että </a:t>
            </a:r>
            <a:r>
              <a:rPr lang="fi-FI" sz="1200" b="1" dirty="0">
                <a:solidFill>
                  <a:schemeClr val="tx1"/>
                </a:solidFill>
              </a:rPr>
              <a:t>noudatatte ohjeita</a:t>
            </a:r>
            <a:r>
              <a:rPr lang="fi-FI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Alaotsikko 3">
            <a:extLst>
              <a:ext uri="{FF2B5EF4-FFF2-40B4-BE49-F238E27FC236}">
                <a16:creationId xmlns:a16="http://schemas.microsoft.com/office/drawing/2014/main" id="{6C00E27A-963C-5C0B-00CA-E961DA1CD90F}"/>
              </a:ext>
            </a:extLst>
          </p:cNvPr>
          <p:cNvSpPr txBox="1">
            <a:spLocks/>
          </p:cNvSpPr>
          <p:nvPr userDrawn="1"/>
        </p:nvSpPr>
        <p:spPr>
          <a:xfrm>
            <a:off x="8634728" y="2432439"/>
            <a:ext cx="2859856" cy="698166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Tarkistakaa poistumisreitit</a:t>
            </a:r>
            <a:r>
              <a:rPr lang="fi-FI" sz="1200" dirty="0">
                <a:solidFill>
                  <a:schemeClr val="tx1"/>
                </a:solidFill>
              </a:rPr>
              <a:t> ja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>
                <a:solidFill>
                  <a:schemeClr val="tx1"/>
                </a:solidFill>
              </a:rPr>
              <a:t>   alkusammutusvälineistö </a:t>
            </a:r>
            <a:r>
              <a:rPr lang="fi-FI" sz="1200" dirty="0">
                <a:solidFill>
                  <a:schemeClr val="tx1"/>
                </a:solidFill>
              </a:rPr>
              <a:t>tilassa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 olevasta kartasta ja toimikaa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 tarvittaessa ohjeistuksen mukaan.</a:t>
            </a:r>
          </a:p>
        </p:txBody>
      </p:sp>
      <p:sp>
        <p:nvSpPr>
          <p:cNvPr id="45" name="Alaotsikko 3">
            <a:extLst>
              <a:ext uri="{FF2B5EF4-FFF2-40B4-BE49-F238E27FC236}">
                <a16:creationId xmlns:a16="http://schemas.microsoft.com/office/drawing/2014/main" id="{6D7E3B6D-7FE1-A3E7-1D25-A50115FE94F4}"/>
              </a:ext>
            </a:extLst>
          </p:cNvPr>
          <p:cNvSpPr txBox="1">
            <a:spLocks/>
          </p:cNvSpPr>
          <p:nvPr userDrawn="1"/>
        </p:nvSpPr>
        <p:spPr>
          <a:xfrm>
            <a:off x="8634728" y="3210087"/>
            <a:ext cx="3056878" cy="34013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Tupakointi</a:t>
            </a:r>
            <a:r>
              <a:rPr lang="fi-FI" sz="1200" dirty="0">
                <a:solidFill>
                  <a:schemeClr val="tx1"/>
                </a:solidFill>
              </a:rPr>
              <a:t> on tiloissamme </a:t>
            </a:r>
            <a:r>
              <a:rPr lang="fi-FI" sz="1200" b="1" dirty="0">
                <a:solidFill>
                  <a:schemeClr val="tx1"/>
                </a:solidFill>
              </a:rPr>
              <a:t>kielletty</a:t>
            </a:r>
            <a:r>
              <a:rPr lang="fi-FI" sz="1200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46" name="Alaotsikko 3">
            <a:extLst>
              <a:ext uri="{FF2B5EF4-FFF2-40B4-BE49-F238E27FC236}">
                <a16:creationId xmlns:a16="http://schemas.microsoft.com/office/drawing/2014/main" id="{961CA9C7-1430-7290-0A30-A36DECAEB30F}"/>
              </a:ext>
            </a:extLst>
          </p:cNvPr>
          <p:cNvSpPr txBox="1">
            <a:spLocks/>
          </p:cNvSpPr>
          <p:nvPr userDrawn="1"/>
        </p:nvSpPr>
        <p:spPr>
          <a:xfrm>
            <a:off x="8634728" y="3529255"/>
            <a:ext cx="3378809" cy="51804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Valokuvaaminen on sallittu vain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>
                <a:solidFill>
                  <a:schemeClr val="tx1"/>
                </a:solidFill>
              </a:rPr>
              <a:t>   julkisissa</a:t>
            </a:r>
            <a:r>
              <a:rPr lang="fi-FI" sz="1200" dirty="0">
                <a:solidFill>
                  <a:schemeClr val="tx1"/>
                </a:solidFill>
              </a:rPr>
              <a:t>, yleisölle avoimissa</a:t>
            </a:r>
            <a:r>
              <a:rPr lang="fi-FI" sz="1200" b="1" dirty="0">
                <a:solidFill>
                  <a:schemeClr val="tx1"/>
                </a:solidFill>
              </a:rPr>
              <a:t> tiloissa</a:t>
            </a:r>
            <a:r>
              <a:rPr lang="fi-FI" sz="120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 mutta on huomioitava ihmisten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 yksityisyyden suoja.</a:t>
            </a:r>
          </a:p>
        </p:txBody>
      </p:sp>
      <p:sp>
        <p:nvSpPr>
          <p:cNvPr id="47" name="Alaotsikko 3">
            <a:extLst>
              <a:ext uri="{FF2B5EF4-FFF2-40B4-BE49-F238E27FC236}">
                <a16:creationId xmlns:a16="http://schemas.microsoft.com/office/drawing/2014/main" id="{972295E9-1DED-8554-BF3D-8D5EC1EF1E89}"/>
              </a:ext>
            </a:extLst>
          </p:cNvPr>
          <p:cNvSpPr txBox="1">
            <a:spLocks/>
          </p:cNvSpPr>
          <p:nvPr userDrawn="1"/>
        </p:nvSpPr>
        <p:spPr>
          <a:xfrm>
            <a:off x="8634727" y="4321428"/>
            <a:ext cx="2976235" cy="40421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Puheen nauhoittaminen</a:t>
            </a:r>
            <a:r>
              <a:rPr lang="fi-FI" sz="1200" dirty="0">
                <a:solidFill>
                  <a:schemeClr val="tx1"/>
                </a:solidFill>
              </a:rPr>
              <a:t> on myös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</a:t>
            </a:r>
            <a:r>
              <a:rPr lang="fi-FI" sz="1200" b="1" dirty="0">
                <a:solidFill>
                  <a:schemeClr val="tx1"/>
                </a:solidFill>
              </a:rPr>
              <a:t>kielletty </a:t>
            </a:r>
            <a:r>
              <a:rPr lang="fi-FI" sz="1200" dirty="0">
                <a:solidFill>
                  <a:schemeClr val="tx1"/>
                </a:solidFill>
              </a:rPr>
              <a:t>ilman asianomaisen lupaa.</a:t>
            </a:r>
          </a:p>
        </p:txBody>
      </p:sp>
      <p:sp>
        <p:nvSpPr>
          <p:cNvPr id="48" name="Alaotsikko 3">
            <a:extLst>
              <a:ext uri="{FF2B5EF4-FFF2-40B4-BE49-F238E27FC236}">
                <a16:creationId xmlns:a16="http://schemas.microsoft.com/office/drawing/2014/main" id="{1441009C-7291-CE28-86B0-108C6607D764}"/>
              </a:ext>
            </a:extLst>
          </p:cNvPr>
          <p:cNvSpPr txBox="1">
            <a:spLocks/>
          </p:cNvSpPr>
          <p:nvPr userDrawn="1"/>
        </p:nvSpPr>
        <p:spPr>
          <a:xfrm>
            <a:off x="8634728" y="4752075"/>
            <a:ext cx="3095141" cy="47715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Liikuthan turvallisesti</a:t>
            </a:r>
            <a:r>
              <a:rPr lang="fi-FI" sz="120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pidä portaissa kaiteesta kiinni.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9E97261-EB6F-62DA-F3CE-7EAB8E3AE233}"/>
              </a:ext>
            </a:extLst>
          </p:cNvPr>
          <p:cNvSpPr txBox="1"/>
          <p:nvPr userDrawn="1"/>
        </p:nvSpPr>
        <p:spPr>
          <a:xfrm>
            <a:off x="638002" y="529410"/>
            <a:ext cx="6097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 dirty="0">
                <a:latin typeface="+mj-lt"/>
              </a:rPr>
              <a:t>Turvallisuusohjeet</a:t>
            </a:r>
          </a:p>
        </p:txBody>
      </p:sp>
    </p:spTree>
    <p:extLst>
      <p:ext uri="{BB962C8B-B14F-4D97-AF65-F5344CB8AC3E}">
        <p14:creationId xmlns:p14="http://schemas.microsoft.com/office/powerpoint/2010/main" val="148471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82F3D606-6BD1-9F24-92C6-5CA0856E8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2D6748-15F4-EE8F-41DC-8F649308493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69263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80CB64C7-25C3-F8B6-5A90-2A86FB953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BAE8FB82-D031-6412-BC2B-7D97C0425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5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17.11.2023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C6619379-20B8-DCAB-9378-356C9E263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62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3970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17.11.2023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6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88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842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6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B61E730-BFAB-C215-E432-22650DE27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17.11.2023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73A3757-82B9-3802-B29E-68E4BA1FF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52C9C5-09A7-BD8D-A630-B56A58A382C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BBD43A0-30D8-30CB-1D5A-961473FAF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5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DEEFA8DC-69E0-D691-87BC-A95667FDC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9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99327-248A-361C-C965-EA747F12EAA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6905E17B-87C3-2EBC-0BD3-E882F634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1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17.11.2023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0D7CD2C-26CB-24B2-5E0F-92A41DB7C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17.11.2023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C2C0F91-7564-E998-FFE3-9634C8E6A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17.11.2023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4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09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17.11.2023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17.11.2023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17.11.2023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1" r:id="rId2"/>
    <p:sldLayoutId id="214748381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17.11.2023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90" r:id="rId10"/>
    <p:sldLayoutId id="2147483757" r:id="rId11"/>
    <p:sldLayoutId id="2147483758" r:id="rId12"/>
    <p:sldLayoutId id="2147483794" r:id="rId13"/>
    <p:sldLayoutId id="2147483759" r:id="rId14"/>
    <p:sldLayoutId id="214748376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17.11.2023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1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91" r:id="rId10"/>
    <p:sldLayoutId id="2147483771" r:id="rId11"/>
    <p:sldLayoutId id="2147483772" r:id="rId12"/>
    <p:sldLayoutId id="2147483795" r:id="rId13"/>
    <p:sldLayoutId id="2147483773" r:id="rId14"/>
    <p:sldLayoutId id="214748377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17.11.2023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7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2" r:id="rId10"/>
    <p:sldLayoutId id="2147483785" r:id="rId11"/>
    <p:sldLayoutId id="2147483786" r:id="rId12"/>
    <p:sldLayoutId id="2147483796" r:id="rId13"/>
    <p:sldLayoutId id="2147483787" r:id="rId14"/>
    <p:sldLayoutId id="2147483788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6EC0C-D858-E284-9607-40CF3ECC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Satakunnan hyvinvointialueen keskitetty asiakas- ja palveluohjaus</a:t>
            </a:r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A9691A2B-1BD9-9776-981D-D096828B4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</p:spPr>
        <p:txBody>
          <a:bodyPr/>
          <a:lstStyle/>
          <a:p>
            <a:fld id="{A1510FE8-D753-C647-A925-D4EB5DB9B7DB}" type="slidenum">
              <a:rPr lang="en-FI" smtClean="0"/>
              <a:pPr/>
              <a:t>1</a:t>
            </a:fld>
            <a:endParaRPr lang="en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4BD5C64-6D9D-6533-4E9C-FBCBEDFE064B}"/>
              </a:ext>
            </a:extLst>
          </p:cNvPr>
          <p:cNvSpPr txBox="1"/>
          <p:nvPr/>
        </p:nvSpPr>
        <p:spPr>
          <a:xfrm>
            <a:off x="838200" y="1864425"/>
            <a:ext cx="33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n-lt"/>
                <a:cs typeface="Poppins" pitchFamily="2" charset="77"/>
              </a:rPr>
              <a:t>Yhteydenotto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6C6A2BF-5E60-F153-6626-3DE897A6AD62}"/>
              </a:ext>
            </a:extLst>
          </p:cNvPr>
          <p:cNvSpPr txBox="1"/>
          <p:nvPr/>
        </p:nvSpPr>
        <p:spPr>
          <a:xfrm>
            <a:off x="838200" y="2233757"/>
            <a:ext cx="2754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+mn-lt"/>
                <a:cs typeface="Poppins" pitchFamily="2" charset="77"/>
              </a:rPr>
              <a:t>Yhteydenottaja voi olla asiakas itse, hänen läheisensä, sote-ammattilainen tai viranomainen.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1E78C1E-B833-7E2B-4A02-C20A82E3C5CD}"/>
              </a:ext>
            </a:extLst>
          </p:cNvPr>
          <p:cNvSpPr txBox="1"/>
          <p:nvPr/>
        </p:nvSpPr>
        <p:spPr>
          <a:xfrm>
            <a:off x="838200" y="3059668"/>
            <a:ext cx="33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n-lt"/>
                <a:cs typeface="Poppins" pitchFamily="2" charset="77"/>
              </a:rPr>
              <a:t>Tarve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61B5342-3BD7-EB3F-4A56-0A10002B58AA}"/>
              </a:ext>
            </a:extLst>
          </p:cNvPr>
          <p:cNvSpPr txBox="1"/>
          <p:nvPr/>
        </p:nvSpPr>
        <p:spPr>
          <a:xfrm>
            <a:off x="838200" y="3429000"/>
            <a:ext cx="330134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dirty="0">
                <a:latin typeface="+mn-lt"/>
                <a:cs typeface="Poppins"/>
              </a:rPr>
              <a:t>Esimerkiksi ympärivuorokautisen hoidon tarve, omaishoidontuki, lyhytaikaishoito, kriisipaikat, päivätoiminta</a:t>
            </a:r>
            <a:r>
              <a:rPr lang="fi-FI" sz="1400" dirty="0">
                <a:cs typeface="Poppins"/>
              </a:rPr>
              <a:t> tai</a:t>
            </a:r>
            <a:r>
              <a:rPr lang="fi-FI" sz="1400" dirty="0">
                <a:latin typeface="+mn-lt"/>
                <a:cs typeface="Poppins"/>
              </a:rPr>
              <a:t> kotihoidon tarve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A0C199A-900E-45D3-04FA-4E0076CB730D}"/>
              </a:ext>
            </a:extLst>
          </p:cNvPr>
          <p:cNvSpPr txBox="1"/>
          <p:nvPr/>
        </p:nvSpPr>
        <p:spPr>
          <a:xfrm>
            <a:off x="8052460" y="1864425"/>
            <a:ext cx="33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n-lt"/>
                <a:cs typeface="Poppins" pitchFamily="2" charset="77"/>
              </a:rPr>
              <a:t>Asiakas- ja palveluohjaus</a:t>
            </a:r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9D3CB814-C656-ED46-11F6-CB55159CFEE7}"/>
              </a:ext>
            </a:extLst>
          </p:cNvPr>
          <p:cNvSpPr/>
          <p:nvPr/>
        </p:nvSpPr>
        <p:spPr>
          <a:xfrm>
            <a:off x="7952510" y="2393047"/>
            <a:ext cx="3401290" cy="579374"/>
          </a:xfrm>
          <a:prstGeom prst="roundRect">
            <a:avLst/>
          </a:prstGeom>
          <a:solidFill>
            <a:schemeClr val="accent4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  <a:latin typeface="+mn-lt"/>
                <a:cs typeface="Poppins" pitchFamily="2" charset="77"/>
              </a:rPr>
              <a:t>Palvelutarpeen ja teknologia-valmiuksien arviointi, RAI</a:t>
            </a:r>
          </a:p>
        </p:txBody>
      </p:sp>
      <p:sp>
        <p:nvSpPr>
          <p:cNvPr id="11" name="Pyöristetty suorakulmio 10">
            <a:extLst>
              <a:ext uri="{FF2B5EF4-FFF2-40B4-BE49-F238E27FC236}">
                <a16:creationId xmlns:a16="http://schemas.microsoft.com/office/drawing/2014/main" id="{C245AC76-20CF-FE8A-D335-FD9029D27141}"/>
              </a:ext>
            </a:extLst>
          </p:cNvPr>
          <p:cNvSpPr/>
          <p:nvPr/>
        </p:nvSpPr>
        <p:spPr>
          <a:xfrm>
            <a:off x="7952510" y="3063257"/>
            <a:ext cx="3401290" cy="365125"/>
          </a:xfrm>
          <a:prstGeom prst="roundRect">
            <a:avLst/>
          </a:prstGeom>
          <a:solidFill>
            <a:schemeClr val="accent4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  <a:latin typeface="+mn-lt"/>
                <a:cs typeface="Poppins" pitchFamily="2" charset="77"/>
              </a:rPr>
              <a:t>Kuntouttava arviointijakso</a:t>
            </a:r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9CBB4433-B84A-D10F-112C-A201E84381C1}"/>
              </a:ext>
            </a:extLst>
          </p:cNvPr>
          <p:cNvSpPr/>
          <p:nvPr/>
        </p:nvSpPr>
        <p:spPr>
          <a:xfrm>
            <a:off x="7952510" y="3521203"/>
            <a:ext cx="3401290" cy="579374"/>
          </a:xfrm>
          <a:prstGeom prst="roundRect">
            <a:avLst/>
          </a:prstGeom>
          <a:solidFill>
            <a:schemeClr val="accent4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  <a:latin typeface="+mn-lt"/>
                <a:cs typeface="Poppins" pitchFamily="2" charset="77"/>
              </a:rPr>
              <a:t>Päätökset asiakkaan </a:t>
            </a:r>
            <a:br>
              <a:rPr lang="fi-FI" sz="1400" dirty="0">
                <a:solidFill>
                  <a:schemeClr val="tx1"/>
                </a:solidFill>
                <a:latin typeface="+mn-lt"/>
                <a:cs typeface="Poppins" pitchFamily="2" charset="77"/>
              </a:rPr>
            </a:br>
            <a:r>
              <a:rPr lang="fi-FI" sz="1400" dirty="0">
                <a:solidFill>
                  <a:schemeClr val="tx1"/>
                </a:solidFill>
                <a:latin typeface="+mn-lt"/>
                <a:cs typeface="Poppins" pitchFamily="2" charset="77"/>
              </a:rPr>
              <a:t>tarvitsemista palveluista</a:t>
            </a:r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79761FC8-CC1B-163E-47B3-F2B3062F7E8A}"/>
              </a:ext>
            </a:extLst>
          </p:cNvPr>
          <p:cNvSpPr/>
          <p:nvPr/>
        </p:nvSpPr>
        <p:spPr>
          <a:xfrm>
            <a:off x="7952510" y="4191413"/>
            <a:ext cx="3401290" cy="365125"/>
          </a:xfrm>
          <a:prstGeom prst="roundRect">
            <a:avLst/>
          </a:prstGeom>
          <a:solidFill>
            <a:schemeClr val="accent4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  <a:latin typeface="+mn-lt"/>
                <a:cs typeface="Poppins" pitchFamily="2" charset="77"/>
              </a:rPr>
              <a:t>Palveluiden koordinointi ja seuranta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31F3F65-71D8-9352-5B76-F4361B46D0EE}"/>
              </a:ext>
            </a:extLst>
          </p:cNvPr>
          <p:cNvSpPr txBox="1"/>
          <p:nvPr/>
        </p:nvSpPr>
        <p:spPr>
          <a:xfrm>
            <a:off x="4406735" y="1864425"/>
            <a:ext cx="27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+mn-lt"/>
                <a:cs typeface="Poppins" pitchFamily="2" charset="77"/>
              </a:rPr>
              <a:t>Neuvonta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FEF167A-5DC4-442B-F1D1-A0DEC20AF0F7}"/>
              </a:ext>
            </a:extLst>
          </p:cNvPr>
          <p:cNvSpPr txBox="1"/>
          <p:nvPr/>
        </p:nvSpPr>
        <p:spPr>
          <a:xfrm>
            <a:off x="4406735" y="5035136"/>
            <a:ext cx="27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Poppins" pitchFamily="2" charset="77"/>
              </a:rPr>
              <a:t>Palveluohjaaja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BCCAE9D-A05C-A7CF-2E45-E428D393DCDB}"/>
              </a:ext>
            </a:extLst>
          </p:cNvPr>
          <p:cNvSpPr txBox="1"/>
          <p:nvPr/>
        </p:nvSpPr>
        <p:spPr>
          <a:xfrm>
            <a:off x="4406735" y="5533900"/>
            <a:ext cx="275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Poppins" pitchFamily="2" charset="77"/>
              </a:rPr>
              <a:t>Tietoa, ohjausta ja neuvontaa palveluista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25B3A16-9FB8-44C9-3451-FFEF18012618}"/>
              </a:ext>
            </a:extLst>
          </p:cNvPr>
          <p:cNvSpPr txBox="1"/>
          <p:nvPr/>
        </p:nvSpPr>
        <p:spPr>
          <a:xfrm>
            <a:off x="8276112" y="1510237"/>
            <a:ext cx="275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Poppins" pitchFamily="2" charset="77"/>
              </a:rPr>
              <a:t>Mikäli neuvonta ei riitä</a:t>
            </a:r>
          </a:p>
        </p:txBody>
      </p:sp>
    </p:spTree>
    <p:extLst>
      <p:ext uri="{BB962C8B-B14F-4D97-AF65-F5344CB8AC3E}">
        <p14:creationId xmlns:p14="http://schemas.microsoft.com/office/powerpoint/2010/main" val="2445614852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a ja vierailijat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2.xml><?xml version="1.0" encoding="utf-8"?>
<a:theme xmlns:a="http://schemas.openxmlformats.org/drawingml/2006/main" name="Sat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3.xml><?xml version="1.0" encoding="utf-8"?>
<a:theme xmlns:a="http://schemas.openxmlformats.org/drawingml/2006/main" name="Sata Pelastus/Puna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AD223095-1438-654F-A685-81DE42A807F7}"/>
    </a:ext>
  </a:extLst>
</a:theme>
</file>

<file path=ppt/theme/theme4.xml><?xml version="1.0" encoding="utf-8"?>
<a:theme xmlns:a="http://schemas.openxmlformats.org/drawingml/2006/main" name="Sat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572BB077DB704B9179EB3CE391D29B" ma:contentTypeVersion="21" ma:contentTypeDescription="Luo uusi asiakirja." ma:contentTypeScope="" ma:versionID="f3aa5fc1b1f4a4ff5523ceec19cbdbe5">
  <xsd:schema xmlns:xsd="http://www.w3.org/2001/XMLSchema" xmlns:xs="http://www.w3.org/2001/XMLSchema" xmlns:p="http://schemas.microsoft.com/office/2006/metadata/properties" xmlns:ns2="667be4bc-68f6-40cf-8e08-bf897f92002d" xmlns:ns3="7eb50fec-d954-4139-9f6d-e704aa313f76" xmlns:ns4="http://schemas.microsoft.com/sharepoint/v4" targetNamespace="http://schemas.microsoft.com/office/2006/metadata/properties" ma:root="true" ma:fieldsID="ed4485b2bd2d573d4f5c508cee0112be" ns2:_="" ns3:_="" ns4:_="">
    <xsd:import namespace="667be4bc-68f6-40cf-8e08-bf897f92002d"/>
    <xsd:import namespace="7eb50fec-d954-4139-9f6d-e704aa313f7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Status" minOccurs="0"/>
                <xsd:element ref="ns3:Thumbnail" minOccurs="0"/>
                <xsd:element ref="ns3:MediaLengthInSeconds" minOccurs="0"/>
                <xsd:element ref="ns3:Kuva" minOccurs="0"/>
                <xsd:element ref="ns4:IconOverlay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be4bc-68f6-40cf-8e08-bf897f92002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0b77216a-a915-4ea7-8310-d95804c2e24b}" ma:internalName="TaxCatchAll" ma:showField="CatchAllData" ma:web="667be4bc-68f6-40cf-8e08-bf897f9200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0fec-d954-4139-9f6d-e704aa313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atus" ma:index="23" nillable="true" ma:displayName="Status" ma:default="Kesken" ma:format="Dropdown" ma:internalName="Status">
      <xsd:simpleType>
        <xsd:restriction base="dms:Text">
          <xsd:maxLength value="255"/>
        </xsd:restriction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Kuva" ma:index="26" nillable="true" ma:displayName="Kuva" ma:format="Thumbnail" ma:internalName="Kuva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Kuvien tunnisteet" ma:readOnly="false" ma:fieldId="{5cf76f15-5ced-4ddc-b409-7134ff3c332f}" ma:taxonomyMulti="true" ma:sspId="4e36a04c-d6c2-42e0-9477-a05d684ab2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7be4bc-68f6-40cf-8e08-bf897f92002d" xsi:nil="true"/>
    <lcf76f155ced4ddcb4097134ff3c332f xmlns="7eb50fec-d954-4139-9f6d-e704aa313f76">
      <Terms xmlns="http://schemas.microsoft.com/office/infopath/2007/PartnerControls"/>
    </lcf76f155ced4ddcb4097134ff3c332f>
    <SharedWithUsers xmlns="667be4bc-68f6-40cf-8e08-bf897f92002d">
      <UserInfo>
        <DisplayName>Piia Nurminen</DisplayName>
        <AccountId>152</AccountId>
        <AccountType/>
      </UserInfo>
    </SharedWithUsers>
    <IconOverlay xmlns="http://schemas.microsoft.com/sharepoint/v4" xsi:nil="true"/>
    <Status xmlns="7eb50fec-d954-4139-9f6d-e704aa313f76">Kesken</Status>
    <Kuva xmlns="7eb50fec-d954-4139-9f6d-e704aa313f76" xsi:nil="true"/>
    <Thumbnail xmlns="7eb50fec-d954-4139-9f6d-e704aa313f76" xsi:nil="true"/>
    <_dlc_DocId xmlns="667be4bc-68f6-40cf-8e08-bf897f92002d">DRTYW2JZYF4P-696000291-214843</_dlc_DocId>
    <_dlc_DocIdUrl xmlns="667be4bc-68f6-40cf-8e08-bf897f92002d">
      <Url>https://kumppania365.sharepoint.com/sites/sp/_layouts/15/DocIdRedir.aspx?ID=DRTYW2JZYF4P-696000291-214843</Url>
      <Description>DRTYW2JZYF4P-696000291-214843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D27939-5A34-4566-8D40-6D3AB06C4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be4bc-68f6-40cf-8e08-bf897f92002d"/>
    <ds:schemaRef ds:uri="7eb50fec-d954-4139-9f6d-e704aa313f7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B66C07-71F1-4057-8590-133F9BF46DA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E8F4410-605F-4F46-A6C2-43E5FDCAF2A9}">
  <ds:schemaRefs>
    <ds:schemaRef ds:uri="http://schemas.microsoft.com/office/2006/documentManagement/types"/>
    <ds:schemaRef ds:uri="http://purl.org/dc/dcmitype/"/>
    <ds:schemaRef ds:uri="d4be7991-7058-4538-b0e0-ecac5e9c4170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04c7db0-fe58-4d8f-91c5-8de04e694467"/>
    <ds:schemaRef ds:uri="http://purl.org/dc/terms/"/>
    <ds:schemaRef ds:uri="667be4bc-68f6-40cf-8e08-bf897f92002d"/>
    <ds:schemaRef ds:uri="7eb50fec-d954-4139-9f6d-e704aa313f76"/>
    <ds:schemaRef ds:uri="http://schemas.microsoft.com/sharepoint/v4"/>
  </ds:schemaRefs>
</ds:datastoreItem>
</file>

<file path=customXml/itemProps4.xml><?xml version="1.0" encoding="utf-8"?>
<ds:datastoreItem xmlns:ds="http://schemas.openxmlformats.org/officeDocument/2006/customXml" ds:itemID="{17774F7B-7FF9-435A-AFF4-133C853E3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</Template>
  <TotalTime>132</TotalTime>
  <Words>69</Words>
  <Application>Microsoft Office PowerPoint</Application>
  <PresentationFormat>Laajakuva</PresentationFormat>
  <Paragraphs>15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Strategia ja vierailijat</vt:lpstr>
      <vt:lpstr>Sata Sote/Vihrea</vt:lpstr>
      <vt:lpstr>Sata Pelastus/Punainen</vt:lpstr>
      <vt:lpstr>Sata Hallinto/Sininen</vt:lpstr>
      <vt:lpstr>Satakunnan hyvinvointialueen keskitetty asiakas- ja palveluohjaus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viestinta@sata.fi</dc:creator>
  <cp:lastModifiedBy>Pirjo Mäkilä</cp:lastModifiedBy>
  <cp:revision>9</cp:revision>
  <dcterms:created xsi:type="dcterms:W3CDTF">2023-04-14T04:42:43Z</dcterms:created>
  <dcterms:modified xsi:type="dcterms:W3CDTF">2023-11-17T10:32:49Z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0x010100D4572BB077DB704B9179EB3CE391D29B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2023-04-14T04:42:43Z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f1fc3d0a-ee56-4f33-ab7c-c77444ca1078</vt:lpwstr>
  </property>
  <property fmtid="{D5CDD505-2E9C-101B-9397-08002B2CF9AE}" pid="8" name="MSIP_Label_defa4170-0d19-0005-0004-bc88714345d2_ActionId">
    <vt:lpwstr>8a4ed892-9205-46d9-9721-66d6f4079a8a</vt:lpwstr>
  </property>
  <property fmtid="{D5CDD505-2E9C-101B-9397-08002B2CF9AE}" pid="9" name="MSIP_Label_defa4170-0d19-0005-0004-bc88714345d2_ContentBits">
    <vt:lpwstr>0</vt:lpwstr>
  </property>
  <property fmtid="{D5CDD505-2E9C-101B-9397-08002B2CF9AE}" pid="10" name="_dlc_DocIdItemGuid">
    <vt:lpwstr>60a419e7-2f67-425d-957d-77bd75e26f8c</vt:lpwstr>
  </property>
  <property fmtid="{D5CDD505-2E9C-101B-9397-08002B2CF9AE}" pid="11" name="MediaServiceImageTags">
    <vt:lpwstr/>
  </property>
</Properties>
</file>