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15" r:id="rId5"/>
  </p:sldMasterIdLst>
  <p:notesMasterIdLst>
    <p:notesMasterId r:id="rId24"/>
  </p:notesMasterIdLst>
  <p:handoutMasterIdLst>
    <p:handoutMasterId r:id="rId25"/>
  </p:handoutMasterIdLst>
  <p:sldIdLst>
    <p:sldId id="256" r:id="rId6"/>
    <p:sldId id="286" r:id="rId7"/>
    <p:sldId id="287" r:id="rId8"/>
    <p:sldId id="289" r:id="rId9"/>
    <p:sldId id="260" r:id="rId10"/>
    <p:sldId id="262" r:id="rId11"/>
    <p:sldId id="261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5" r:id="rId21"/>
    <p:sldId id="284" r:id="rId22"/>
    <p:sldId id="274" r:id="rId23"/>
  </p:sldIdLst>
  <p:sldSz cx="12192000" cy="6858000"/>
  <p:notesSz cx="7104063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C4A"/>
    <a:srgbClr val="3B54BC"/>
    <a:srgbClr val="FEB7A4"/>
    <a:srgbClr val="FDEEE9"/>
    <a:srgbClr val="FFE5E5"/>
    <a:srgbClr val="FFC5B3"/>
    <a:srgbClr val="EFF2FA"/>
    <a:srgbClr val="FEF7F4"/>
    <a:srgbClr val="FFFCFA"/>
    <a:srgbClr val="000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250DD4-688C-4479-8F99-9BC6EE4D818F}" v="21" dt="2023-12-18T09:31:35.4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3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43FDDA91-8391-A64B-92A0-B85BE57035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i-FI">
              <a:latin typeface="Arial" panose="020B0604020202020204" pitchFamily="34" charset="0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D472A70-F52D-E745-BEC4-FA75195C1B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36B4052-C213-C641-A147-E372D208F7C3}" type="datetimeFigureOut">
              <a:rPr lang="fi-FI" smtClean="0">
                <a:latin typeface="Arial" panose="020B0604020202020204" pitchFamily="34" charset="0"/>
              </a:rPr>
              <a:t>18.12.2023</a:t>
            </a:fld>
            <a:endParaRPr lang="fi-FI">
              <a:latin typeface="Arial" panose="020B0604020202020204" pitchFamily="34" charset="0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E94B31-E715-AD4B-851E-17F05C6BEE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i-FI">
              <a:latin typeface="Arial" panose="020B0604020202020204" pitchFamily="34" charset="0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D0FD0CE-02CD-4E45-B2C3-44865384D4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50CB0CE-2571-E540-ABD8-9D20C7D01C86}" type="slidenum">
              <a:rPr lang="fi-FI" smtClean="0">
                <a:latin typeface="Arial" panose="020B0604020202020204" pitchFamily="34" charset="0"/>
              </a:rPr>
              <a:t>‹#›</a:t>
            </a:fld>
            <a:endParaRPr lang="fi-F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22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 b="0" i="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 b="0" i="0">
                <a:latin typeface="Arial" panose="020B0604020202020204" pitchFamily="34" charset="0"/>
              </a:defRPr>
            </a:lvl1pPr>
          </a:lstStyle>
          <a:p>
            <a:fld id="{AAA9502C-F7D5-D243-B53B-BD30A3E863CD}" type="datetimeFigureOut">
              <a:rPr lang="fi-FI" smtClean="0"/>
              <a:pPr/>
              <a:t>18.12.2023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 b="0" i="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 b="0" i="0">
                <a:latin typeface="Arial" panose="020B0604020202020204" pitchFamily="34" charset="0"/>
              </a:defRPr>
            </a:lvl1pPr>
          </a:lstStyle>
          <a:p>
            <a:fld id="{79F6D52D-210E-2F42-8E94-1710D799A8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0881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hyperlink" Target="https://www.instagram.com/pohde_fi/" TargetMode="External"/><Relationship Id="rId7" Type="http://schemas.openxmlformats.org/officeDocument/2006/relationships/image" Target="../media/image23.png"/><Relationship Id="rId12" Type="http://schemas.openxmlformats.org/officeDocument/2006/relationships/hyperlink" Target="https://www.facebook.com/pohjoispohjanmaanhyvinvointialue/" TargetMode="External"/><Relationship Id="rId17" Type="http://schemas.openxmlformats.org/officeDocument/2006/relationships/image" Target="../media/image30.svg"/><Relationship Id="rId2" Type="http://schemas.openxmlformats.org/officeDocument/2006/relationships/image" Target="../media/image9.png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Pohde_fi" TargetMode="External"/><Relationship Id="rId11" Type="http://schemas.openxmlformats.org/officeDocument/2006/relationships/image" Target="../media/image26.svg"/><Relationship Id="rId5" Type="http://schemas.openxmlformats.org/officeDocument/2006/relationships/image" Target="../media/image22.svg"/><Relationship Id="rId15" Type="http://schemas.openxmlformats.org/officeDocument/2006/relationships/hyperlink" Target="https://www.youtube.com/channel/UCJ0KCcnJBh26_uO0XBvHd0g" TargetMode="External"/><Relationship Id="rId10" Type="http://schemas.openxmlformats.org/officeDocument/2006/relationships/image" Target="../media/image25.png"/><Relationship Id="rId19" Type="http://schemas.openxmlformats.org/officeDocument/2006/relationships/image" Target="../media/image32.svg"/><Relationship Id="rId4" Type="http://schemas.openxmlformats.org/officeDocument/2006/relationships/image" Target="../media/image21.png"/><Relationship Id="rId9" Type="http://schemas.openxmlformats.org/officeDocument/2006/relationships/hyperlink" Target="https://www.linkedin.com/company/pohjoispohjanmaanhyvinvointialue/" TargetMode="External"/><Relationship Id="rId14" Type="http://schemas.openxmlformats.org/officeDocument/2006/relationships/image" Target="../media/image28.sv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244DA5C8-DC13-8C4D-B479-3A817C218E89}"/>
              </a:ext>
            </a:extLst>
          </p:cNvPr>
          <p:cNvSpPr/>
          <p:nvPr userDrawn="1"/>
        </p:nvSpPr>
        <p:spPr>
          <a:xfrm>
            <a:off x="9370979" y="0"/>
            <a:ext cx="2821021" cy="138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BB57461-E3E1-2F49-B6DF-4B59085E20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20897" y="2224048"/>
            <a:ext cx="4302083" cy="1973897"/>
          </a:xfrm>
          <a:prstGeom prst="rect">
            <a:avLst/>
          </a:prstGeom>
        </p:spPr>
      </p:pic>
      <p:sp>
        <p:nvSpPr>
          <p:cNvPr id="11" name="Alatunnisteen paikkamerkki 11">
            <a:extLst>
              <a:ext uri="{FF2B5EF4-FFF2-40B4-BE49-F238E27FC236}">
                <a16:creationId xmlns:a16="http://schemas.microsoft.com/office/drawing/2014/main" id="{5326C6C2-19F9-5E4F-AC32-35322C519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1946"/>
            <a:ext cx="4114800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978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308"/>
            <a:ext cx="9141823" cy="1445241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1053"/>
            <a:ext cx="10515600" cy="3718891"/>
          </a:xfrm>
          <a:prstGeom prst="rect">
            <a:avLst/>
          </a:prstGeom>
        </p:spPr>
        <p:txBody>
          <a:bodyPr/>
          <a:lstStyle>
            <a:lvl1pPr marL="457200" indent="-360000">
              <a:buFont typeface="+mj-lt"/>
              <a:buAutoNum type="arabicPeriod"/>
              <a:defRPr/>
            </a:lvl1pPr>
            <a:lvl2pPr marL="863100" indent="-288000">
              <a:buFont typeface="+mj-lt"/>
              <a:buAutoNum type="arabicPeriod"/>
              <a:defRPr/>
            </a:lvl2pPr>
            <a:lvl3pPr marL="1320300" indent="-252000">
              <a:buFont typeface="+mj-lt"/>
              <a:buAutoNum type="arabicPeriod"/>
              <a:defRPr/>
            </a:lvl3pPr>
            <a:lvl4pPr marL="1777500" indent="-216000">
              <a:buFont typeface="+mj-lt"/>
              <a:buAutoNum type="arabicPeriod"/>
              <a:defRPr/>
            </a:lvl4pPr>
            <a:lvl5pPr marL="2120400" indent="-180000">
              <a:buFont typeface="+mj-lt"/>
              <a:buAutoNum type="arabicPeriod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0F440E-8CB7-1649-9F3C-214BB257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D00A3EBD-9B84-8941-A4AC-234DEA51FA9C}"/>
              </a:ext>
            </a:extLst>
          </p:cNvPr>
          <p:cNvCxnSpPr>
            <a:cxnSpLocks/>
          </p:cNvCxnSpPr>
          <p:nvPr userDrawn="1"/>
        </p:nvCxnSpPr>
        <p:spPr>
          <a:xfrm>
            <a:off x="914399" y="2037712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71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tumma">
    <p:bg>
      <p:bgPr>
        <a:gradFill flip="none" rotWithShape="1"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308"/>
            <a:ext cx="9148354" cy="1445241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1053"/>
            <a:ext cx="10515600" cy="3720227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0F440E-8CB7-1649-9F3C-214BB257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FD106746-9AE6-DB46-AB9B-615B3D075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FDE95E59-4670-DE4F-AC61-DA85114D1CCF}"/>
              </a:ext>
            </a:extLst>
          </p:cNvPr>
          <p:cNvCxnSpPr>
            <a:cxnSpLocks/>
          </p:cNvCxnSpPr>
          <p:nvPr userDrawn="1"/>
        </p:nvCxnSpPr>
        <p:spPr>
          <a:xfrm>
            <a:off x="914399" y="2037712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391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C10FBD-37BC-5B4D-9101-AF15A4C79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A560B92-38D9-5B43-894E-78E5D1B0D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8308"/>
            <a:ext cx="10515600" cy="1361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3715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tumma">
    <p:bg>
      <p:bgPr>
        <a:gradFill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C10FBD-37BC-5B4D-9101-AF15A4C79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A560B92-38D9-5B43-894E-78E5D1B0D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8308"/>
            <a:ext cx="10515600" cy="1361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828BCD1-8843-5448-9D4D-DD9A55866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57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kuvapaik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23072697-FA94-6446-BDEB-672615BF65AB}"/>
              </a:ext>
            </a:extLst>
          </p:cNvPr>
          <p:cNvSpPr/>
          <p:nvPr userDrawn="1"/>
        </p:nvSpPr>
        <p:spPr>
          <a:xfrm>
            <a:off x="6984998" y="0"/>
            <a:ext cx="5207002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D5E1D3E0-E066-DF48-B9BA-853A9C6980B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84998" y="0"/>
            <a:ext cx="5207001" cy="6857997"/>
          </a:xfrm>
          <a:prstGeom prst="rect">
            <a:avLst/>
          </a:prstGeom>
          <a:solidFill>
            <a:srgbClr val="FFE5E5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30831A71-A2F8-5B49-B6CF-89BE9C54A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167417FE-A5F9-9445-8C44-2D3B82D50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4998DC57-4AA4-B94E-AEFE-A150785216BC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352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1 nainen ja lap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3CEEAE62-3569-B64E-9A2A-D9AACEAC9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A310C77D-9586-ED4D-B213-5F322B4B1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EF3B981-4BBE-FB40-A50C-B369E3AE9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2CB39477-FA92-1241-B9E6-C807F3A777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0F3BD7B6-6515-894C-8E95-0FB576929817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741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2 asiakaspalvelij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771616D9-60C5-CE48-BB3C-F83C8219AB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2FC62884-45D7-504A-84A2-0376EC8942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39" name="Kuva 38">
            <a:extLst>
              <a:ext uri="{FF2B5EF4-FFF2-40B4-BE49-F238E27FC236}">
                <a16:creationId xmlns:a16="http://schemas.microsoft.com/office/drawing/2014/main" id="{826EEF09-B775-6E43-AE5B-50455E02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sp>
        <p:nvSpPr>
          <p:cNvPr id="40" name="Otsikko 1">
            <a:extLst>
              <a:ext uri="{FF2B5EF4-FFF2-40B4-BE49-F238E27FC236}">
                <a16:creationId xmlns:a16="http://schemas.microsoft.com/office/drawing/2014/main" id="{25F3E70A-07E1-F747-A45A-63DF413CF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41" name="Tekstin paikkamerkki 2">
            <a:extLst>
              <a:ext uri="{FF2B5EF4-FFF2-40B4-BE49-F238E27FC236}">
                <a16:creationId xmlns:a16="http://schemas.microsoft.com/office/drawing/2014/main" id="{9C2ACCD5-5103-A649-8ACB-E0763027B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3" name="Suora yhdysviiva 42">
            <a:extLst>
              <a:ext uri="{FF2B5EF4-FFF2-40B4-BE49-F238E27FC236}">
                <a16:creationId xmlns:a16="http://schemas.microsoft.com/office/drawing/2014/main" id="{2A1CC649-B0A8-EA46-85B2-257C12C5C1EF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ian numeron paikkamerkki 5">
            <a:extLst>
              <a:ext uri="{FF2B5EF4-FFF2-40B4-BE49-F238E27FC236}">
                <a16:creationId xmlns:a16="http://schemas.microsoft.com/office/drawing/2014/main" id="{C50EF18D-BA39-A24E-8A1B-767C3183F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2883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3 ensihoi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EF3B981-4BBE-FB40-A50C-B369E3AE9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9BDB782-1193-3742-8F13-23306B535F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44AC4509-5977-E345-8EB6-65D6A94E8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15996A24-9CBA-2345-932E-4A6753E67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3F3A76D7-99D7-CE49-861F-40897CB93B06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933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4 pelastusla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EF3B981-4BBE-FB40-A50C-B369E3AE9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2E5843CB-9462-694E-932F-F4F20D01CD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C356A68D-864F-C94A-8345-7B45D4086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C03661E2-48F8-DF4D-AF34-87CB7F26D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3EA198E4-6D45-594E-9549-2BBBDE34C100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859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5 O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EF3B981-4BBE-FB40-A50C-B369E3AE9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31A9E7E8-C211-584F-BD5E-6E0E2FFA51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sp>
        <p:nvSpPr>
          <p:cNvPr id="14" name="Otsikko 1">
            <a:extLst>
              <a:ext uri="{FF2B5EF4-FFF2-40B4-BE49-F238E27FC236}">
                <a16:creationId xmlns:a16="http://schemas.microsoft.com/office/drawing/2014/main" id="{BC3C1208-3503-7048-A353-2518FBD6D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0969D4A5-06C8-E741-BB04-6CC4D86C2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B524F016-63E5-334E-920B-5D3DB7F4AB02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51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sininen">
    <p:bg>
      <p:bgPr>
        <a:gradFill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53C54ABD-7B5A-9E40-977A-E323EA5BC0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20897" y="2224048"/>
            <a:ext cx="4302083" cy="1973896"/>
          </a:xfrm>
          <a:prstGeom prst="rect">
            <a:avLst/>
          </a:prstGeom>
        </p:spPr>
      </p:pic>
      <p:sp>
        <p:nvSpPr>
          <p:cNvPr id="9" name="Alatunnisteen paikkamerkki 11">
            <a:extLst>
              <a:ext uri="{FF2B5EF4-FFF2-40B4-BE49-F238E27FC236}">
                <a16:creationId xmlns:a16="http://schemas.microsoft.com/office/drawing/2014/main" id="{E9A19E71-AB95-9E42-8D0F-94529B67F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1946"/>
            <a:ext cx="4114800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4392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6 ensiap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EF3B981-4BBE-FB40-A50C-B369E3AE9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2A96CE3-88E8-4745-BF12-0B95FF24C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BD304D6-A777-8F47-9B0D-23952DD09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80CFBFC9-FF58-8E45-AA06-605DBE728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F5507E5B-CA90-F644-9FE9-D8C6A7E02741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638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6 hammashoi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EF3B981-4BBE-FB40-A50C-B369E3AE9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B60CE7B-CB55-2844-9740-A2B4FE391C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85D7241C-4F00-EF44-909C-A31FAC0D3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E53BEE66-CE05-FD45-AA81-F01E17A52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0DE46793-9F7E-E443-B48A-A3ED8A2DA245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807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7 laborato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EF3B981-4BBE-FB40-A50C-B369E3AE9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CB395C5-35FF-1F4E-BB6A-78E537A061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CC5F4815-0FC2-2C43-BCA6-5666DF2C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D9B71F2D-59AC-B84A-B534-F11BCC559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868EA0B2-634E-CE49-9F5D-1FDC89C651E5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738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8 kenttäjoh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EF3B981-4BBE-FB40-A50C-B369E3AE9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9BFEEED7-2C0F-F644-8E51-6F906D062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59" y="457308"/>
            <a:ext cx="1431531" cy="533984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98A5BEC0-5537-E449-8217-4C0D9D6F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FB9CB4F6-9188-3745-A966-CF077978E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EA44EE94-A4D4-994A-B56B-A78EE54F475E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542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9 ulko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2892213-4502-D347-9147-A46D908D5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22D38D7A-B28E-E546-BA9D-FABDF4B4A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B46D8505-0747-2940-91ED-8D2C303F3EBA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498" y="0"/>
            <a:ext cx="5203767" cy="685800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27B26FCE-ED4D-DF40-ADFC-AD6A135AE6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35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10 senio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EF3B981-4BBE-FB40-A50C-B369E3AE9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E81D6251-F5F9-4946-AACF-56031CB2A1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59" y="457308"/>
            <a:ext cx="1431531" cy="533984"/>
          </a:xfrm>
          <a:prstGeom prst="rect">
            <a:avLst/>
          </a:prstGeom>
        </p:spPr>
      </p:pic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186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F757219-CD75-CA4D-8FF0-5381816918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109649"/>
            <a:ext cx="5181600" cy="4067313"/>
          </a:xfrm>
          <a:prstGeom prst="rect">
            <a:avLst/>
          </a:prstGeom>
          <a:solidFill>
            <a:srgbClr val="EFF2FA"/>
          </a:solidFill>
        </p:spPr>
        <p:txBody>
          <a:bodyPr lIns="216000" tIns="144000" rIns="216000" bIns="144000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2F6044-7D3F-0B4B-AFE9-372237F0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CA2F8FC-1F12-C047-94A1-F2AF07FB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Otsikon paikkamerkki 1">
            <a:extLst>
              <a:ext uri="{FF2B5EF4-FFF2-40B4-BE49-F238E27FC236}">
                <a16:creationId xmlns:a16="http://schemas.microsoft.com/office/drawing/2014/main" id="{38650429-6599-9849-B8B7-AF89295AF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308"/>
            <a:ext cx="9129963" cy="14452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890360EB-3014-EC49-8EE7-423AAA1BCC7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2109650"/>
            <a:ext cx="5256212" cy="4067312"/>
          </a:xfrm>
          <a:prstGeom prst="rect">
            <a:avLst/>
          </a:prstGeom>
          <a:solidFill>
            <a:srgbClr val="FDEEE9"/>
          </a:solidFill>
        </p:spPr>
        <p:txBody>
          <a:bodyPr lIns="251999" tIns="180000" rIns="251999" bIns="18000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BC09B218-854F-DC45-BFF8-7322FCF5938E}"/>
              </a:ext>
            </a:extLst>
          </p:cNvPr>
          <p:cNvSpPr txBox="1"/>
          <p:nvPr userDrawn="1"/>
        </p:nvSpPr>
        <p:spPr>
          <a:xfrm>
            <a:off x="58783" y="411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91634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762679B-B9BC-5E48-9818-4598D45975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94056" y="1547813"/>
            <a:ext cx="6161332" cy="4313238"/>
          </a:xfrm>
          <a:prstGeom prst="rect">
            <a:avLst/>
          </a:prstGeom>
          <a:solidFill>
            <a:srgbClr val="FDEEE9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572D04E-9FB9-1744-99AE-2592694B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0F78E5C-2CE2-4945-82A1-8C11AF5A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4C8A3E56-2AEA-454E-8881-57A2B83F3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47813"/>
            <a:ext cx="4044827" cy="149627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00DF563E-B13C-B943-85FA-F3E23AE8A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4044827" cy="2439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0F2F6D48-3573-CA42-9758-9CB7A8AD1A42}"/>
              </a:ext>
            </a:extLst>
          </p:cNvPr>
          <p:cNvCxnSpPr>
            <a:cxnSpLocks/>
          </p:cNvCxnSpPr>
          <p:nvPr userDrawn="1"/>
        </p:nvCxnSpPr>
        <p:spPr>
          <a:xfrm>
            <a:off x="914399" y="3215076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7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30D09C-810E-8747-BF4F-487E3AE1E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A207633-F761-9347-A050-3724999C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Kaavion paikkamerkki 6">
            <a:extLst>
              <a:ext uri="{FF2B5EF4-FFF2-40B4-BE49-F238E27FC236}">
                <a16:creationId xmlns:a16="http://schemas.microsoft.com/office/drawing/2014/main" id="{726EE141-E3DB-7843-BE01-750FBD2503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97231" y="1547813"/>
            <a:ext cx="6156569" cy="4313237"/>
          </a:xfrm>
          <a:prstGeom prst="rect">
            <a:avLst/>
          </a:prstGeom>
          <a:solidFill>
            <a:srgbClr val="FDEEE9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r>
              <a:rPr lang="en-GB"/>
              <a:t>Click icon to add chart</a:t>
            </a:r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49674E88-8AF0-B64D-A779-F7D04B9CB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47813"/>
            <a:ext cx="4044827" cy="149627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9763C4C9-F2E7-4C45-BEAE-FF133AD1F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4044827" cy="2439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DE1B4F66-EEDF-DC47-BA87-414DBCD6808F}"/>
              </a:ext>
            </a:extLst>
          </p:cNvPr>
          <p:cNvCxnSpPr>
            <a:cxnSpLocks/>
          </p:cNvCxnSpPr>
          <p:nvPr userDrawn="1"/>
        </p:nvCxnSpPr>
        <p:spPr>
          <a:xfrm>
            <a:off x="914399" y="3215076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328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30D09C-810E-8747-BF4F-487E3AE1E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A207633-F761-9347-A050-3724999C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C18D932F-69C8-3146-9BF3-A1969DBB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52"/>
            <a:ext cx="9148011" cy="897514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653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+ 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1FAEDC2-5040-6946-90A6-BD17B1A735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244DA5C8-DC13-8C4D-B479-3A817C218E89}"/>
              </a:ext>
            </a:extLst>
          </p:cNvPr>
          <p:cNvSpPr/>
          <p:nvPr userDrawn="1"/>
        </p:nvSpPr>
        <p:spPr>
          <a:xfrm>
            <a:off x="9370979" y="0"/>
            <a:ext cx="2821021" cy="138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264591D-0987-5043-B3E5-F75FEB12F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8201" y="968079"/>
            <a:ext cx="2743200" cy="1258645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4AD1F491-B2AE-8B4F-9D31-FE8101FB3E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86856"/>
            <a:ext cx="10515599" cy="151262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napsauttamalla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DDD967B5-6AA8-274C-9602-BD0516D67B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486399"/>
            <a:ext cx="10515599" cy="4417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824750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04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sivu">
    <p:bg>
      <p:bgPr>
        <a:gradFill flip="none" rotWithShape="1"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>
            <a:extLst>
              <a:ext uri="{FF2B5EF4-FFF2-40B4-BE49-F238E27FC236}">
                <a16:creationId xmlns:a16="http://schemas.microsoft.com/office/drawing/2014/main" id="{27D2F63A-75EB-C649-AD4D-F55E898F52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51000">
                <a:schemeClr val="bg2">
                  <a:shade val="63000"/>
                  <a:satMod val="12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DF0F09B0-C135-8441-A213-D7C97C7A9269}"/>
              </a:ext>
            </a:extLst>
          </p:cNvPr>
          <p:cNvSpPr/>
          <p:nvPr userDrawn="1"/>
        </p:nvSpPr>
        <p:spPr>
          <a:xfrm>
            <a:off x="0" y="5930538"/>
            <a:ext cx="12192000" cy="927462"/>
          </a:xfrm>
          <a:prstGeom prst="rect">
            <a:avLst/>
          </a:prstGeom>
          <a:solidFill>
            <a:srgbClr val="FFC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308"/>
            <a:ext cx="9148354" cy="1445241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Kiitos!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11053"/>
            <a:ext cx="7228114" cy="321097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GB" err="1"/>
              <a:t>Etunimi</a:t>
            </a:r>
            <a:r>
              <a:rPr lang="en-GB"/>
              <a:t> </a:t>
            </a:r>
            <a:r>
              <a:rPr lang="en-GB" err="1"/>
              <a:t>Sukunimi</a:t>
            </a:r>
            <a:endParaRPr lang="en-GB"/>
          </a:p>
          <a:p>
            <a:pPr lvl="0"/>
            <a:r>
              <a:rPr lang="en-GB" err="1"/>
              <a:t>Titteli</a:t>
            </a:r>
            <a:endParaRPr lang="en-GB"/>
          </a:p>
          <a:p>
            <a:pPr lvl="0"/>
            <a:r>
              <a:rPr lang="en-GB" err="1"/>
              <a:t>etunimi.sukunimi@pohde.fi</a:t>
            </a:r>
            <a:endParaRPr lang="en-GB"/>
          </a:p>
          <a:p>
            <a:pPr lvl="0"/>
            <a:r>
              <a:rPr lang="en-GB"/>
              <a:t>puh. 040 123 4567</a:t>
            </a:r>
          </a:p>
          <a:p>
            <a:pPr lvl="0"/>
            <a:r>
              <a:rPr lang="en-GB" err="1"/>
              <a:t>www.pohde.fi</a:t>
            </a:r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C4A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5D466EC9-ABD3-B149-B714-4998F2BF1348}"/>
              </a:ext>
            </a:extLst>
          </p:cNvPr>
          <p:cNvCxnSpPr>
            <a:cxnSpLocks/>
          </p:cNvCxnSpPr>
          <p:nvPr userDrawn="1"/>
        </p:nvCxnSpPr>
        <p:spPr>
          <a:xfrm>
            <a:off x="914399" y="2037712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>
            <a:extLst>
              <a:ext uri="{FF2B5EF4-FFF2-40B4-BE49-F238E27FC236}">
                <a16:creationId xmlns:a16="http://schemas.microsoft.com/office/drawing/2014/main" id="{FD106746-9AE6-DB46-AB9B-615B3D075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pic>
        <p:nvPicPr>
          <p:cNvPr id="14" name="Kuva 13">
            <a:hlinkClick r:id="rId3"/>
            <a:extLst>
              <a:ext uri="{FF2B5EF4-FFF2-40B4-BE49-F238E27FC236}">
                <a16:creationId xmlns:a16="http://schemas.microsoft.com/office/drawing/2014/main" id="{029D9743-125E-2549-BF76-2755A4000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35480" y="6268732"/>
            <a:ext cx="985916" cy="339240"/>
          </a:xfrm>
          <a:prstGeom prst="rect">
            <a:avLst/>
          </a:prstGeom>
        </p:spPr>
      </p:pic>
      <p:pic>
        <p:nvPicPr>
          <p:cNvPr id="18" name="Kuva 17">
            <a:hlinkClick r:id="rId6"/>
            <a:extLst>
              <a:ext uri="{FF2B5EF4-FFF2-40B4-BE49-F238E27FC236}">
                <a16:creationId xmlns:a16="http://schemas.microsoft.com/office/drawing/2014/main" id="{5F546199-A940-FC4B-83FA-E4B880179F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69962" y="6268732"/>
            <a:ext cx="805695" cy="339240"/>
          </a:xfrm>
          <a:prstGeom prst="rect">
            <a:avLst/>
          </a:prstGeom>
        </p:spPr>
      </p:pic>
      <p:pic>
        <p:nvPicPr>
          <p:cNvPr id="19" name="Kuva 18">
            <a:hlinkClick r:id="rId9"/>
            <a:extLst>
              <a:ext uri="{FF2B5EF4-FFF2-40B4-BE49-F238E27FC236}">
                <a16:creationId xmlns:a16="http://schemas.microsoft.com/office/drawing/2014/main" id="{D17FF000-2A70-544B-88F3-3CA190915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4223" y="6268732"/>
            <a:ext cx="890505" cy="339240"/>
          </a:xfrm>
          <a:prstGeom prst="rect">
            <a:avLst/>
          </a:prstGeom>
        </p:spPr>
      </p:pic>
      <p:pic>
        <p:nvPicPr>
          <p:cNvPr id="20" name="Kuva 19">
            <a:hlinkClick r:id="rId12"/>
            <a:extLst>
              <a:ext uri="{FF2B5EF4-FFF2-40B4-BE49-F238E27FC236}">
                <a16:creationId xmlns:a16="http://schemas.microsoft.com/office/drawing/2014/main" id="{E15239DD-1607-3E46-82E2-EAE56C761B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22200" y="6268732"/>
            <a:ext cx="964714" cy="339240"/>
          </a:xfrm>
          <a:prstGeom prst="rect">
            <a:avLst/>
          </a:prstGeom>
        </p:spPr>
      </p:pic>
      <p:pic>
        <p:nvPicPr>
          <p:cNvPr id="7" name="Kuva 6">
            <a:hlinkClick r:id="rId15"/>
            <a:extLst>
              <a:ext uri="{FF2B5EF4-FFF2-40B4-BE49-F238E27FC236}">
                <a16:creationId xmlns:a16="http://schemas.microsoft.com/office/drawing/2014/main" id="{3A20B241-B8BA-4D4C-8215-4D2C5439D7B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63294" y="6268732"/>
            <a:ext cx="890506" cy="339240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C4C93765-0386-864A-8AE1-B5B66943D9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r="2714"/>
          <a:stretch/>
        </p:blipFill>
        <p:spPr>
          <a:xfrm>
            <a:off x="8986730" y="2269197"/>
            <a:ext cx="3205270" cy="329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53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DC5-978A-496B-A4E6-0145AEDF9C03}" type="datetimeFigureOut">
              <a:rPr lang="fi-FI" smtClean="0"/>
              <a:t>18.12.2023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9C4E-2C40-45A9-A783-E6C0A5DEE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15480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DC5-978A-496B-A4E6-0145AEDF9C03}" type="datetimeFigureOut">
              <a:rPr lang="fi-FI" smtClean="0"/>
              <a:t>18.12.2023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9C4E-2C40-45A9-A783-E6C0A5DEE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99383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DC5-978A-496B-A4E6-0145AEDF9C03}" type="datetimeFigureOut">
              <a:rPr lang="fi-FI" smtClean="0"/>
              <a:t>18.12.2023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9C4E-2C40-45A9-A783-E6C0A5DEE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217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DC5-978A-496B-A4E6-0145AEDF9C03}" type="datetimeFigureOut">
              <a:rPr lang="fi-FI" smtClean="0"/>
              <a:t>18.12.2023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9C4E-2C40-45A9-A783-E6C0A5DEE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84769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DC5-978A-496B-A4E6-0145AEDF9C03}" type="datetimeFigureOut">
              <a:rPr lang="fi-FI" smtClean="0"/>
              <a:t>18.12.2023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9C4E-2C40-45A9-A783-E6C0A5DEE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17468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DC5-978A-496B-A4E6-0145AEDF9C03}" type="datetimeFigureOut">
              <a:rPr lang="fi-FI" smtClean="0"/>
              <a:t>18.12.2023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9C4E-2C40-45A9-A783-E6C0A5DEE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56690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DC5-978A-496B-A4E6-0145AEDF9C03}" type="datetimeFigureOut">
              <a:rPr lang="fi-FI" smtClean="0"/>
              <a:t>18.12.2023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9C4E-2C40-45A9-A783-E6C0A5DEE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71528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DC5-978A-496B-A4E6-0145AEDF9C03}" type="datetimeFigureOut">
              <a:rPr lang="fi-FI" smtClean="0"/>
              <a:t>18.12.2023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9C4E-2C40-45A9-A783-E6C0A5DEE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845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+ otsikko sininen">
    <p:bg>
      <p:bgPr>
        <a:gradFill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70B581A1-4E6F-044B-BDD3-EF881978BF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2C844AB-B1C1-0049-A983-EFFB78A64F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1" y="968079"/>
            <a:ext cx="2743200" cy="1258644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F3F567F2-DFA0-7342-A517-B30E0F86B6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86856"/>
            <a:ext cx="10515599" cy="151262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napsauttamalla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E708DA77-106A-1545-B652-F00D52186D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486399"/>
            <a:ext cx="10515599" cy="4417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1838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DC5-978A-496B-A4E6-0145AEDF9C03}" type="datetimeFigureOut">
              <a:rPr lang="fi-FI" smtClean="0"/>
              <a:t>18.12.2023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9C4E-2C40-45A9-A783-E6C0A5DEE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31070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DC5-978A-496B-A4E6-0145AEDF9C03}" type="datetimeFigureOut">
              <a:rPr lang="fi-FI" smtClean="0"/>
              <a:t>18.12.2023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9C4E-2C40-45A9-A783-E6C0A5DEE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81457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DC5-978A-496B-A4E6-0145AEDF9C03}" type="datetimeFigureOut">
              <a:rPr lang="fi-FI" smtClean="0"/>
              <a:t>18.12.2023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9C4E-2C40-45A9-A783-E6C0A5DEE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623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nainen ja lap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FC4CAA-3762-0741-BEDF-669A8DD6C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7677" y="701270"/>
            <a:ext cx="4836121" cy="34231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5" name="Alaotsikko 2">
            <a:extLst>
              <a:ext uri="{FF2B5EF4-FFF2-40B4-BE49-F238E27FC236}">
                <a16:creationId xmlns:a16="http://schemas.microsoft.com/office/drawing/2014/main" id="{8C887873-4F87-2A43-AC08-A4485D93E2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17677" y="4415481"/>
            <a:ext cx="4836121" cy="1512620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8D99C3E-D1D3-1A4D-B31A-7795EBE4B1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505" y="413842"/>
            <a:ext cx="1729831" cy="793687"/>
          </a:xfrm>
          <a:prstGeom prst="rect">
            <a:avLst/>
          </a:prstGeom>
        </p:spPr>
      </p:pic>
      <p:sp>
        <p:nvSpPr>
          <p:cNvPr id="9" name="Alatunnisteen paikkamerkki 2">
            <a:extLst>
              <a:ext uri="{FF2B5EF4-FFF2-40B4-BE49-F238E27FC236}">
                <a16:creationId xmlns:a16="http://schemas.microsoft.com/office/drawing/2014/main" id="{CCB7DB9F-C6CE-9D48-9DE8-D65830F9DA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918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senior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CE18DF3-DFDC-4344-ACB0-5D28152D43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505" y="413842"/>
            <a:ext cx="1729831" cy="793687"/>
          </a:xfrm>
          <a:prstGeom prst="rect">
            <a:avLst/>
          </a:prstGeom>
        </p:spPr>
      </p:pic>
      <p:sp>
        <p:nvSpPr>
          <p:cNvPr id="13" name="Alatunnisteen paikkamerkki 2">
            <a:extLst>
              <a:ext uri="{FF2B5EF4-FFF2-40B4-BE49-F238E27FC236}">
                <a16:creationId xmlns:a16="http://schemas.microsoft.com/office/drawing/2014/main" id="{AF40C8C8-4519-E742-B15A-B2C6B99E5C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id="{614ADDEE-C348-A142-BF12-7CA2A231D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7677" y="701270"/>
            <a:ext cx="4836121" cy="34231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8" name="Alaotsikko 2">
            <a:extLst>
              <a:ext uri="{FF2B5EF4-FFF2-40B4-BE49-F238E27FC236}">
                <a16:creationId xmlns:a16="http://schemas.microsoft.com/office/drawing/2014/main" id="{7C659608-FF5A-0844-A355-6655849CCB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17677" y="4415481"/>
            <a:ext cx="4836121" cy="15126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7014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hoita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CE18DF3-DFDC-4344-ACB0-5D28152D43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505" y="413842"/>
            <a:ext cx="1729831" cy="793687"/>
          </a:xfrm>
          <a:prstGeom prst="rect">
            <a:avLst/>
          </a:prstGeom>
        </p:spPr>
      </p:pic>
      <p:sp>
        <p:nvSpPr>
          <p:cNvPr id="10" name="Alatunnisteen paikkamerkki 2">
            <a:extLst>
              <a:ext uri="{FF2B5EF4-FFF2-40B4-BE49-F238E27FC236}">
                <a16:creationId xmlns:a16="http://schemas.microsoft.com/office/drawing/2014/main" id="{1E356BC5-6FBE-BB4E-B8B8-390D9894A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27FBF0D9-3C18-4F49-AE80-ECD3F7244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7677" y="701270"/>
            <a:ext cx="4836121" cy="34231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4" name="Alaotsikko 2">
            <a:extLst>
              <a:ext uri="{FF2B5EF4-FFF2-40B4-BE49-F238E27FC236}">
                <a16:creationId xmlns:a16="http://schemas.microsoft.com/office/drawing/2014/main" id="{EA21B6E0-7688-DE4C-9620-189C75DE1A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17677" y="4415481"/>
            <a:ext cx="4836121" cy="15126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25262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teksti kuvapaik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23072697-FA94-6446-BDEB-672615BF65AB}"/>
              </a:ext>
            </a:extLst>
          </p:cNvPr>
          <p:cNvSpPr/>
          <p:nvPr userDrawn="1"/>
        </p:nvSpPr>
        <p:spPr>
          <a:xfrm>
            <a:off x="6984998" y="0"/>
            <a:ext cx="5207002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D5E1D3E0-E066-DF48-B9BA-853A9C6980B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1999" cy="6857997"/>
          </a:xfrm>
          <a:prstGeom prst="rect">
            <a:avLst/>
          </a:prstGeom>
          <a:solidFill>
            <a:srgbClr val="FFE5E5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/>
          <a:p>
            <a:fld id="{3CCEC50A-EC5D-6049-A135-EB130C1E40A7}" type="slidenum">
              <a:rPr lang="fi-FI" smtClean="0"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C2D53395-D2DF-2145-9417-08B26D11D004}"/>
              </a:ext>
            </a:extLst>
          </p:cNvPr>
          <p:cNvGrpSpPr/>
          <p:nvPr userDrawn="1"/>
        </p:nvGrpSpPr>
        <p:grpSpPr>
          <a:xfrm>
            <a:off x="0" y="3494314"/>
            <a:ext cx="12192000" cy="3363686"/>
            <a:chOff x="0" y="3494314"/>
            <a:chExt cx="12192000" cy="3363686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7ACF5518-E855-B645-A4A1-884F0381E34E}"/>
                </a:ext>
              </a:extLst>
            </p:cNvPr>
            <p:cNvSpPr/>
            <p:nvPr userDrawn="1"/>
          </p:nvSpPr>
          <p:spPr>
            <a:xfrm>
              <a:off x="0" y="3494314"/>
              <a:ext cx="12192000" cy="2733571"/>
            </a:xfrm>
            <a:prstGeom prst="rect">
              <a:avLst/>
            </a:prstGeom>
            <a:blipFill>
              <a:blip r:embed="rId2"/>
              <a:stretch>
                <a:fillRect t="-15088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E1DB615A-D54B-1F44-B670-DE08F4FC8E98}"/>
                </a:ext>
              </a:extLst>
            </p:cNvPr>
            <p:cNvSpPr/>
            <p:nvPr userDrawn="1"/>
          </p:nvSpPr>
          <p:spPr>
            <a:xfrm>
              <a:off x="0" y="6227885"/>
              <a:ext cx="12192000" cy="630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6" name="Otsikko 1">
            <a:extLst>
              <a:ext uri="{FF2B5EF4-FFF2-40B4-BE49-F238E27FC236}">
                <a16:creationId xmlns:a16="http://schemas.microsoft.com/office/drawing/2014/main" id="{5CB55A49-B435-F147-BEF9-58A2ABAB30BA}"/>
              </a:ext>
            </a:extLst>
          </p:cNvPr>
          <p:cNvSpPr txBox="1">
            <a:spLocks/>
          </p:cNvSpPr>
          <p:nvPr userDrawn="1"/>
        </p:nvSpPr>
        <p:spPr>
          <a:xfrm>
            <a:off x="4800600" y="3856191"/>
            <a:ext cx="6553199" cy="17047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C63ED6A6-7F9C-034D-B593-150A788209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0600" y="3856191"/>
            <a:ext cx="6553199" cy="122481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23" name="Alaotsikko 2">
            <a:extLst>
              <a:ext uri="{FF2B5EF4-FFF2-40B4-BE49-F238E27FC236}">
                <a16:creationId xmlns:a16="http://schemas.microsoft.com/office/drawing/2014/main" id="{28912AAF-8FBB-9B44-9D8A-2F78AB0823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00600" y="5342021"/>
            <a:ext cx="6553199" cy="115503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553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308"/>
            <a:ext cx="9141823" cy="1445241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1053"/>
            <a:ext cx="10515600" cy="37188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0F440E-8CB7-1649-9F3C-214BB257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2FBA1795-2D78-6243-B83D-5CD869E2D4D6}"/>
              </a:ext>
            </a:extLst>
          </p:cNvPr>
          <p:cNvCxnSpPr>
            <a:cxnSpLocks/>
          </p:cNvCxnSpPr>
          <p:nvPr userDrawn="1"/>
        </p:nvCxnSpPr>
        <p:spPr>
          <a:xfrm>
            <a:off x="914399" y="2037712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66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F21A97-5FC2-2F4C-B06C-A30D520C9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11053"/>
            <a:ext cx="10515600" cy="372022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D76C636-3E1B-3E4B-A36F-31573F7BC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A740146-1687-0847-A20F-74F66D5FB6BF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1310F337-A15D-9744-9C8B-E78499924483}"/>
              </a:ext>
            </a:extLst>
          </p:cNvPr>
          <p:cNvSpPr txBox="1"/>
          <p:nvPr userDrawn="1"/>
        </p:nvSpPr>
        <p:spPr>
          <a:xfrm>
            <a:off x="1882942" y="2045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C1678FEA-B54B-2843-957C-94862608B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1946"/>
            <a:ext cx="4114800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3" name="Otsikon paikkamerkki 12">
            <a:extLst>
              <a:ext uri="{FF2B5EF4-FFF2-40B4-BE49-F238E27FC236}">
                <a16:creationId xmlns:a16="http://schemas.microsoft.com/office/drawing/2014/main" id="{777E7021-BAAB-2A47-82BA-8EC723405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48354" cy="15285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97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10" r:id="rId2"/>
    <p:sldLayoutId id="2147483696" r:id="rId3"/>
    <p:sldLayoutId id="2147483713" r:id="rId4"/>
    <p:sldLayoutId id="2147483711" r:id="rId5"/>
    <p:sldLayoutId id="2147483658" r:id="rId6"/>
    <p:sldLayoutId id="2147483714" r:id="rId7"/>
    <p:sldLayoutId id="2147483712" r:id="rId8"/>
    <p:sldLayoutId id="2147483650" r:id="rId9"/>
    <p:sldLayoutId id="2147483708" r:id="rId10"/>
    <p:sldLayoutId id="2147483676" r:id="rId11"/>
    <p:sldLayoutId id="2147483651" r:id="rId12"/>
    <p:sldLayoutId id="2147483675" r:id="rId13"/>
    <p:sldLayoutId id="2147483686" r:id="rId14"/>
    <p:sldLayoutId id="2147483680" r:id="rId15"/>
    <p:sldLayoutId id="2147483664" r:id="rId16"/>
    <p:sldLayoutId id="2147483697" r:id="rId17"/>
    <p:sldLayoutId id="2147483698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699" r:id="rId24"/>
    <p:sldLayoutId id="2147483705" r:id="rId25"/>
    <p:sldLayoutId id="2147483652" r:id="rId26"/>
    <p:sldLayoutId id="2147483657" r:id="rId27"/>
    <p:sldLayoutId id="2147483654" r:id="rId28"/>
    <p:sldLayoutId id="2147483683" r:id="rId29"/>
    <p:sldLayoutId id="2147483655" r:id="rId30"/>
    <p:sldLayoutId id="2147483707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65600" indent="-165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165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65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65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165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D7DC5-978A-496B-A4E6-0145AEDF9C03}" type="datetimeFigureOut">
              <a:rPr lang="fi-FI" smtClean="0"/>
              <a:t>18.12.2023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A9C4E-2C40-45A9-A783-E6C0A5DEE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951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tkl.fi/" TargetMode="External"/><Relationship Id="rId2" Type="http://schemas.openxmlformats.org/officeDocument/2006/relationships/hyperlink" Target="https://ehyt.fi/vaikuttamistyo/kampanjat/muut-kampanjat/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mielenterveystalo.fi/fi/ikaantyneet" TargetMode="External"/><Relationship Id="rId4" Type="http://schemas.openxmlformats.org/officeDocument/2006/relationships/hyperlink" Target="https://www.ikaantyneidenpaihdetyo.fi/tietoa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ryhmarenki.fi/jouluperinnekalenteri-ja-jouluarvoitukset/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yhmarenki.fi/talviset-kysymykset/" TargetMode="External"/><Relationship Id="rId7" Type="http://schemas.openxmlformats.org/officeDocument/2006/relationships/hyperlink" Target="https://ikaopisto.fi/wp-content/uploads/2020/02/Tunne-vahvuutesi_interactive.pdf" TargetMode="External"/><Relationship Id="rId2" Type="http://schemas.openxmlformats.org/officeDocument/2006/relationships/hyperlink" Target="https://ryhmarenki.fi/lintubingo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ikaopisto.fi/materiaaleja/" TargetMode="External"/><Relationship Id="rId5" Type="http://schemas.openxmlformats.org/officeDocument/2006/relationships/hyperlink" Target="https://ryhmarenki.fi/sydamellisia-sanoja/" TargetMode="External"/><Relationship Id="rId4" Type="http://schemas.openxmlformats.org/officeDocument/2006/relationships/hyperlink" Target="https://ryhmarenki.fi/mita-noppasi-kertovat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yhmarenki.fi/ystavanpaiva/" TargetMode="External"/><Relationship Id="rId3" Type="http://schemas.openxmlformats.org/officeDocument/2006/relationships/hyperlink" Target="https://www.muistipuisto.fi/tietoa/aivoterveellista-ruokaa/" TargetMode="External"/><Relationship Id="rId7" Type="http://schemas.openxmlformats.org/officeDocument/2006/relationships/hyperlink" Target="https://ryhmarenki.fi/kalevalan-paiva/" TargetMode="External"/><Relationship Id="rId2" Type="http://schemas.openxmlformats.org/officeDocument/2006/relationships/hyperlink" Target="https://ryhmarenki.fi/ruokajuttuja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112.fi/112-paiva" TargetMode="External"/><Relationship Id="rId5" Type="http://schemas.openxmlformats.org/officeDocument/2006/relationships/hyperlink" Target="https://www.muistipuisto.fi/tietoa/liiketta-niveliin/" TargetMode="External"/><Relationship Id="rId4" Type="http://schemas.openxmlformats.org/officeDocument/2006/relationships/hyperlink" Target="https://ryhmarenki.fi/liikunta-ja-kuntokortteja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ppa.fi/teemareput/earth-hour-materiaalia-kasvatukseen/" TargetMode="External"/><Relationship Id="rId2" Type="http://schemas.openxmlformats.org/officeDocument/2006/relationships/hyperlink" Target="https://www.ykliitto.fi/tapahtumat/yk-paivat/maailman-runouden-paiva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ryhmarenki.fi/aivomatkalaukk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le.fi/aihe/artikkeli/2013/02/07/mikael-agricolan-paiva-94" TargetMode="External"/><Relationship Id="rId2" Type="http://schemas.openxmlformats.org/officeDocument/2006/relationships/hyperlink" Target="https://kuvatyokalu.papunet.net/#/muokkaa/4099710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miinasillanpaa.fi/wp-content/uploads/2017/08/NN-kasikirja-digi-A4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ydanmerkki.fi/" TargetMode="External"/><Relationship Id="rId2" Type="http://schemas.openxmlformats.org/officeDocument/2006/relationships/hyperlink" Target="https://www.punainenristi.fi/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sydan.fi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elenterveystalo.fi/fi/omahoito/hyvinvointia-luonnosta" TargetMode="External"/><Relationship Id="rId2" Type="http://schemas.openxmlformats.org/officeDocument/2006/relationships/hyperlink" Target="https://ryhmarenki.fi/category/uutta-ja-ajankohtaista/kesa/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terveyskirjasto.fi/tju00347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onnitv.fi/material/OnniTV-harjoituspaivakirja.pdf" TargetMode="External"/><Relationship Id="rId13" Type="http://schemas.openxmlformats.org/officeDocument/2006/relationships/hyperlink" Target="https://thl.fi/documents/966696/1449811/OTAGO-harjoitteluohjelma.pdf/0132b26d-c506-435d-9185-ece8c6be9e82" TargetMode="External"/><Relationship Id="rId3" Type="http://schemas.openxmlformats.org/officeDocument/2006/relationships/hyperlink" Target="https://www.voimaavanhuuteen.fi/liikuntaneuvonnan-sisalto/" TargetMode="External"/><Relationship Id="rId7" Type="http://schemas.openxmlformats.org/officeDocument/2006/relationships/hyperlink" Target="https://www.miinasillanpaa.fi/wp-content/uploads/2017/08/NN-kasikirja-digi-A4.pdf" TargetMode="External"/><Relationship Id="rId12" Type="http://schemas.openxmlformats.org/officeDocument/2006/relationships/hyperlink" Target="https://ikaihmistenolohuone.elakkeensaajat.fi/vinkkeja-ja-tekemista/tekemista/" TargetMode="External"/><Relationship Id="rId17" Type="http://schemas.openxmlformats.org/officeDocument/2006/relationships/hyperlink" Target="https://ukkinstituutti.fi/liikkuminen/liikkumisen-suositukset/vinkkeja-liikkumisen-suositusten-tayttamiseen/#pyoratuolillaliikkuvat" TargetMode="External"/><Relationship Id="rId2" Type="http://schemas.openxmlformats.org/officeDocument/2006/relationships/hyperlink" Target="https://www.youtube.com/channel/UCYGtOvYQyFtLGq9M5iT_7Uw" TargetMode="External"/><Relationship Id="rId16" Type="http://schemas.openxmlformats.org/officeDocument/2006/relationships/hyperlink" Target="https://vtkl.fi/" TargetMode="Externa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ikaopisto.fi/materiaaleja/" TargetMode="External"/><Relationship Id="rId11" Type="http://schemas.openxmlformats.org/officeDocument/2006/relationships/hyperlink" Target="https://papunet.net/teemat/" TargetMode="External"/><Relationship Id="rId5" Type="http://schemas.openxmlformats.org/officeDocument/2006/relationships/hyperlink" Target="https://www.muistipuisto.fi/" TargetMode="External"/><Relationship Id="rId15" Type="http://schemas.openxmlformats.org/officeDocument/2006/relationships/hyperlink" Target="https://vahvike.fi/" TargetMode="External"/><Relationship Id="rId10" Type="http://schemas.openxmlformats.org/officeDocument/2006/relationships/hyperlink" Target="https://www.soste.fi/tietoa-jarjestoista/teemapaivat/" TargetMode="External"/><Relationship Id="rId4" Type="http://schemas.openxmlformats.org/officeDocument/2006/relationships/hyperlink" Target="https://www.mielenterveystalo.fi/fi/ikaantyneet" TargetMode="External"/><Relationship Id="rId9" Type="http://schemas.openxmlformats.org/officeDocument/2006/relationships/hyperlink" Target="https://ryhmarenki.fi/" TargetMode="External"/><Relationship Id="rId14" Type="http://schemas.openxmlformats.org/officeDocument/2006/relationships/hyperlink" Target="https://voitas.fi/valmiit-ohjelma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nokyla.fi/fi/tyokalut/vuosikello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7.xml"/><Relationship Id="rId3" Type="http://schemas.openxmlformats.org/officeDocument/2006/relationships/slide" Target="slide9.xml"/><Relationship Id="rId7" Type="http://schemas.openxmlformats.org/officeDocument/2006/relationships/slide" Target="slide12.xml"/><Relationship Id="rId12" Type="http://schemas.openxmlformats.org/officeDocument/2006/relationships/slide" Target="slide8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3.xml"/><Relationship Id="rId6" Type="http://schemas.openxmlformats.org/officeDocument/2006/relationships/slide" Target="slide11.xml"/><Relationship Id="rId11" Type="http://schemas.openxmlformats.org/officeDocument/2006/relationships/slide" Target="slide17.xml"/><Relationship Id="rId5" Type="http://schemas.openxmlformats.org/officeDocument/2006/relationships/slide" Target="slide15.xml"/><Relationship Id="rId15" Type="http://schemas.openxmlformats.org/officeDocument/2006/relationships/image" Target="../media/image35.png"/><Relationship Id="rId10" Type="http://schemas.openxmlformats.org/officeDocument/2006/relationships/slide" Target="slide16.xml"/><Relationship Id="rId4" Type="http://schemas.openxmlformats.org/officeDocument/2006/relationships/slide" Target="slide10.xml"/><Relationship Id="rId9" Type="http://schemas.openxmlformats.org/officeDocument/2006/relationships/slide" Target="slide13.xml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yhmarenki.fi/category/uutta-ja-ajankohtaista/syksy/" TargetMode="External"/><Relationship Id="rId2" Type="http://schemas.openxmlformats.org/officeDocument/2006/relationships/hyperlink" Target="https://ryhmarenki.fi/category/kiinnostava-tekeminen/tutustuminen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hammaslaakariliitto.fi/fi/suunterveys-eri-ikakausina/ikaantyneiden-suunterveys" TargetMode="External"/><Relationship Id="rId5" Type="http://schemas.openxmlformats.org/officeDocument/2006/relationships/hyperlink" Target="http://www.martat.fi/" TargetMode="External"/><Relationship Id="rId4" Type="http://schemas.openxmlformats.org/officeDocument/2006/relationships/hyperlink" Target="https://ryhmarenki.fi/ruokajuttuj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istipuisto.fi/tietoa/aivoterveellista-ruokaa/" TargetMode="External"/><Relationship Id="rId2" Type="http://schemas.openxmlformats.org/officeDocument/2006/relationships/hyperlink" Target="https://ryhmarenki.fi/aivomatkalaukku/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miinasillanpaa.fi/hankkeet/neuvokkaiden-naisten-kestavat-konstit/" TargetMode="External"/><Relationship Id="rId4" Type="http://schemas.openxmlformats.org/officeDocument/2006/relationships/hyperlink" Target="https://kestavankehityksenviikko.fi/tiedot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yhmarenki.fi/liikunta-ja-kuntokortteja/" TargetMode="External"/><Relationship Id="rId13" Type="http://schemas.openxmlformats.org/officeDocument/2006/relationships/hyperlink" Target="https://ryhmarenki.fi/tietotekniikka-puheeksi/" TargetMode="External"/><Relationship Id="rId3" Type="http://schemas.openxmlformats.org/officeDocument/2006/relationships/hyperlink" Target="https://www.mielenterveystalo.fi/fi/omahoito/rentoutus-ja-hengitys" TargetMode="External"/><Relationship Id="rId7" Type="http://schemas.openxmlformats.org/officeDocument/2006/relationships/hyperlink" Target="https://www.voimaavanhuuteen.fi/liikuntaneuvonnan-sisalto/" TargetMode="External"/><Relationship Id="rId12" Type="http://schemas.openxmlformats.org/officeDocument/2006/relationships/hyperlink" Target="https://seniorsurf.fi/" TargetMode="External"/><Relationship Id="rId2" Type="http://schemas.openxmlformats.org/officeDocument/2006/relationships/hyperlink" Target="https://ryhmarenki.fi/unijuttuja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terveyskirjasto.fi/tju00347" TargetMode="External"/><Relationship Id="rId11" Type="http://schemas.openxmlformats.org/officeDocument/2006/relationships/hyperlink" Target="https://vtkl.fi/tapahtumat/vanhustenviikko" TargetMode="External"/><Relationship Id="rId5" Type="http://schemas.openxmlformats.org/officeDocument/2006/relationships/hyperlink" Target="https://ukkinstituutti.fi/liikkumisen-turvallisuus/kaatumisten-ehkaisy-jarjestotoimijoille/" TargetMode="External"/><Relationship Id="rId10" Type="http://schemas.openxmlformats.org/officeDocument/2006/relationships/hyperlink" Target="https://voitas.fi/valmiit-ohjelmat" TargetMode="External"/><Relationship Id="rId4" Type="http://schemas.openxmlformats.org/officeDocument/2006/relationships/hyperlink" Target="https://www.voimaavanhuuteen.fi/content/uploads/2016/04/Seiso_omilla_jaloillasi.pdf" TargetMode="External"/><Relationship Id="rId9" Type="http://schemas.openxmlformats.org/officeDocument/2006/relationships/hyperlink" Target="https://www.ukkinstituutti.fi/liikkumisensuositus/yli-65-vuotiaiden-liikkumisen-suosit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200" y="3786856"/>
            <a:ext cx="10515599" cy="1512620"/>
          </a:xfrm>
        </p:spPr>
        <p:txBody>
          <a:bodyPr anchor="b">
            <a:normAutofit/>
          </a:bodyPr>
          <a:lstStyle/>
          <a:p>
            <a:r>
              <a:rPr lang="fi-FI" dirty="0"/>
              <a:t>Teemoitettu vuosikello</a:t>
            </a:r>
            <a:br>
              <a:rPr lang="fi-FI" dirty="0"/>
            </a:br>
            <a:r>
              <a:rPr lang="fi-FI" sz="2700" dirty="0"/>
              <a:t>ikäihmisten päivätoiminnan sisällön suunnittelun avuksi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200" y="5486399"/>
            <a:ext cx="10515599" cy="441701"/>
          </a:xfrm>
        </p:spPr>
        <p:txBody>
          <a:bodyPr wrap="square" anchor="b">
            <a:normAutofit/>
          </a:bodyPr>
          <a:lstStyle/>
          <a:p>
            <a:r>
              <a:rPr lang="fi-FI" dirty="0"/>
              <a:t>									15.12.2023</a:t>
            </a:r>
          </a:p>
        </p:txBody>
      </p:sp>
      <p:sp>
        <p:nvSpPr>
          <p:cNvPr id="8" name="Slide Number Placeholder 3" hidden="1">
            <a:extLst>
              <a:ext uri="{FF2B5EF4-FFF2-40B4-BE49-F238E27FC236}">
                <a16:creationId xmlns:a16="http://schemas.microsoft.com/office/drawing/2014/main" id="{D57B3F63-A68F-D9EC-719C-9B4A8DDE7EE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301946"/>
            <a:ext cx="2743200" cy="265002"/>
          </a:xfrm>
        </p:spPr>
        <p:txBody>
          <a:bodyPr/>
          <a:lstStyle/>
          <a:p>
            <a:pPr>
              <a:spcAft>
                <a:spcPts val="600"/>
              </a:spcAft>
            </a:pPr>
            <a:fld id="{3CCEC50A-EC5D-6049-A135-EB130C1E40A7}" type="slidenum">
              <a:rPr lang="fi-FI" smtClean="0"/>
              <a:pPr>
                <a:spcAft>
                  <a:spcPts val="600"/>
                </a:spcAft>
              </a:pPr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992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Marraskuu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rtlCol="0" anchor="t">
            <a:normAutofit/>
          </a:bodyPr>
          <a:lstStyle/>
          <a:p>
            <a:pPr marL="342900" indent="-342900">
              <a:buFont typeface="Wingdings" panose="020B0604020202020204" pitchFamily="34" charset="0"/>
              <a:buChar char="v"/>
            </a:pPr>
            <a:r>
              <a:rPr lang="fi-FI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Päihteet, mielenhyvinvointi:</a:t>
            </a:r>
            <a:endParaRPr lang="fi-FI" sz="1400" dirty="0"/>
          </a:p>
          <a:p>
            <a:pPr marL="0" indent="0">
              <a:buNone/>
            </a:pPr>
            <a:r>
              <a:rPr lang="fi-FI" sz="1400" dirty="0">
                <a:latin typeface="Arial"/>
                <a:cs typeface="Arial"/>
              </a:rPr>
              <a:t>Ehkäisevän päihdetyön viikko 45 : ikääntyvä ja alkoholi; kokemustoimija, asiantuntijaluento? </a:t>
            </a:r>
            <a:r>
              <a:rPr lang="fi-FI" sz="1400" dirty="0">
                <a:latin typeface="Arial"/>
                <a:cs typeface="Arial"/>
                <a:hlinkClick r:id="rId2"/>
              </a:rPr>
              <a:t>1</a:t>
            </a:r>
            <a:endParaRPr lang="fi-FI" sz="1400" dirty="0"/>
          </a:p>
          <a:p>
            <a:pPr marL="0" indent="0">
              <a:buNone/>
            </a:pPr>
            <a:r>
              <a:rPr lang="fi-FI" sz="1400" dirty="0">
                <a:latin typeface="Arial"/>
                <a:cs typeface="Arial"/>
              </a:rPr>
              <a:t>Valtakunnallinen mielenterveysviikko 47, Mielenterveyden keskusliitto:  </a:t>
            </a:r>
            <a:r>
              <a:rPr lang="fi-FI" sz="1400" dirty="0">
                <a:solidFill>
                  <a:srgbClr val="4B6BC8"/>
                </a:solidFill>
                <a:latin typeface="Arial"/>
                <a:cs typeface="Arial"/>
                <a:hlinkClick r:id="rId3"/>
              </a:rPr>
              <a:t>1 , </a:t>
            </a:r>
            <a:r>
              <a:rPr lang="fi-FI" sz="1400" dirty="0">
                <a:solidFill>
                  <a:srgbClr val="4B6BC8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2, </a:t>
            </a:r>
            <a:r>
              <a:rPr lang="fi-FI" sz="1400" dirty="0">
                <a:latin typeface="Arial"/>
                <a:cs typeface="Arial"/>
                <a:hlinkClick r:id="rId5"/>
              </a:rPr>
              <a:t>3</a:t>
            </a:r>
            <a:endParaRPr lang="fi-FI" sz="1400" dirty="0">
              <a:latin typeface="Arial"/>
              <a:cs typeface="Arial"/>
            </a:endParaRP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fi-FI" sz="1400" b="1" dirty="0">
                <a:latin typeface="Arial"/>
                <a:cs typeface="Arial"/>
              </a:rPr>
              <a:t>Voimavarat:</a:t>
            </a:r>
            <a:r>
              <a:rPr lang="fi-FI" sz="1400" dirty="0">
                <a:latin typeface="Arial"/>
                <a:cs typeface="Arial"/>
              </a:rPr>
              <a:t> </a:t>
            </a:r>
            <a:endParaRPr lang="fi-FI" sz="1400" dirty="0"/>
          </a:p>
          <a:p>
            <a:pPr marL="0" indent="0">
              <a:buNone/>
            </a:pPr>
            <a:r>
              <a:rPr lang="fi-FI" sz="1400" dirty="0">
                <a:latin typeface="Arial"/>
                <a:cs typeface="Arial"/>
              </a:rPr>
              <a:t>21.11 Omaishoitajien viikko</a:t>
            </a:r>
          </a:p>
          <a:p>
            <a:pPr marL="0" indent="0">
              <a:buNone/>
            </a:pPr>
            <a:r>
              <a:rPr lang="fi-FI" sz="1400" dirty="0">
                <a:latin typeface="Arial"/>
                <a:cs typeface="Arial"/>
              </a:rPr>
              <a:t>26.11 Välittämisenpäivä; seurakunta, ystäväpiiri</a:t>
            </a:r>
          </a:p>
          <a:p>
            <a:pPr marL="0" indent="0">
              <a:buNone/>
            </a:pPr>
            <a:r>
              <a:rPr lang="fi-FI" sz="1400" b="1" dirty="0">
                <a:latin typeface="Arial"/>
                <a:cs typeface="Arial"/>
              </a:rPr>
              <a:t>Muita teemapäiviä tässä kuussa:</a:t>
            </a:r>
            <a:r>
              <a:rPr lang="fi-FI" sz="1400" dirty="0">
                <a:latin typeface="Arial"/>
                <a:cs typeface="Arial"/>
              </a:rPr>
              <a:t> 13.11 Aivovammaviikko, 15.11 Kansallinen pelipäivä</a:t>
            </a:r>
            <a:endParaRPr lang="fi-FI" sz="14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7512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Joulukuu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i-FI" sz="1400" b="1" dirty="0">
                <a:latin typeface="Arial"/>
                <a:cs typeface="Arial"/>
              </a:rPr>
              <a:t>2.12 Vapaaehtoisten päivä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i-FI" sz="1400" b="1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i-FI" sz="1400" b="1" dirty="0">
                <a:latin typeface="Arial"/>
                <a:cs typeface="Arial"/>
              </a:rPr>
              <a:t>6.12 Itsenäisyyspäivä: Historia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i-FI" sz="1400" b="1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i-FI" sz="1400" b="1" dirty="0">
                <a:latin typeface="Arial"/>
                <a:cs typeface="Arial"/>
              </a:rPr>
              <a:t>8.12 Suomalaisen musiikin päivä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i-FI" sz="1400" b="1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i-FI" sz="1400" b="1" dirty="0">
                <a:latin typeface="Arial"/>
                <a:cs typeface="Arial"/>
              </a:rPr>
              <a:t>10.12 Ihmisoikeuksien päivä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i-FI" sz="1400" b="1" dirty="0"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v"/>
              <a:defRPr/>
            </a:pPr>
            <a:r>
              <a:rPr lang="fi-FI" sz="1400" b="1" dirty="0">
                <a:latin typeface="Arial"/>
                <a:cs typeface="Arial"/>
              </a:rPr>
              <a:t>Joulu: </a:t>
            </a:r>
            <a:endParaRPr lang="fi-FI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i-FI" sz="1400" dirty="0">
                <a:latin typeface="Arial"/>
                <a:cs typeface="Arial"/>
              </a:rPr>
              <a:t>Jouluun valmistautuminen, lapsuuden joulut, levyraati joululauluista, leivonnaiset, askartelut, pikkujoulut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i-FI" sz="1400" dirty="0">
                <a:latin typeface="Arial"/>
                <a:cs typeface="Arial"/>
                <a:hlinkClick r:id="rId2"/>
              </a:rPr>
              <a:t>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i-FI" dirty="0">
              <a:solidFill>
                <a:srgbClr val="06175E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3012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Tammikuu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37419" y="2311053"/>
            <a:ext cx="10616381" cy="3706289"/>
          </a:xfrm>
        </p:spPr>
        <p:txBody>
          <a:bodyPr vert="horz" wrap="square" lIns="91440" tIns="45720" rIns="91440" bIns="45720" rtlCol="0" anchor="t">
            <a:normAutofit fontScale="62500" lnSpcReduction="20000"/>
          </a:bodyPr>
          <a:lstStyle/>
          <a:p>
            <a:pPr marL="342900" indent="-342900">
              <a:buFont typeface="Wingdings" panose="020B0604020202020204" pitchFamily="34" charset="0"/>
              <a:buChar char="v"/>
            </a:pPr>
            <a:r>
              <a:rPr lang="fi-FI" b="1" dirty="0">
                <a:latin typeface="Arial"/>
                <a:cs typeface="Arial"/>
              </a:rPr>
              <a:t>Talvinen luonto, ekologisuus:</a:t>
            </a:r>
            <a:endParaRPr lang="fi-FI" dirty="0"/>
          </a:p>
          <a:p>
            <a:pPr marL="0" indent="0">
              <a:buNone/>
            </a:pPr>
            <a:r>
              <a:rPr lang="fi-FI" dirty="0">
                <a:latin typeface="Arial"/>
                <a:cs typeface="Arial"/>
              </a:rPr>
              <a:t>Lintubongaus, </a:t>
            </a:r>
            <a:r>
              <a:rPr lang="fi-FI" dirty="0">
                <a:latin typeface="Arial"/>
                <a:cs typeface="Arial"/>
                <a:hlinkClick r:id="rId2"/>
              </a:rPr>
              <a:t>1, </a:t>
            </a:r>
            <a:r>
              <a:rPr lang="fi-FI" dirty="0">
                <a:latin typeface="Arial"/>
                <a:cs typeface="Arial"/>
                <a:hlinkClick r:id="rId3"/>
              </a:rPr>
              <a:t>2</a:t>
            </a:r>
            <a:endParaRPr lang="fi-FI" dirty="0"/>
          </a:p>
          <a:p>
            <a:pPr marL="0" indent="0">
              <a:buNone/>
            </a:pPr>
            <a:r>
              <a:rPr lang="fi-FI" dirty="0">
                <a:latin typeface="Arial"/>
                <a:cs typeface="Arial"/>
              </a:rPr>
              <a:t>Kestävämpi Uusi Vuosi, kestävämpi arki</a:t>
            </a:r>
          </a:p>
          <a:p>
            <a:pPr marL="0" indent="0">
              <a:buNone/>
            </a:pPr>
            <a:r>
              <a:rPr lang="fi-FI" dirty="0">
                <a:latin typeface="Arial"/>
                <a:cs typeface="Arial"/>
              </a:rPr>
              <a:t>Uudenvuoden lupaukset ja ennustukset </a:t>
            </a:r>
            <a:r>
              <a:rPr lang="fi-FI" dirty="0">
                <a:latin typeface="Arial"/>
                <a:cs typeface="Arial"/>
                <a:hlinkClick r:id="rId4"/>
              </a:rPr>
              <a:t>1</a:t>
            </a:r>
            <a:endParaRPr lang="fi-FI" dirty="0">
              <a:latin typeface="Arial"/>
              <a:cs typeface="Arial"/>
            </a:endParaRP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fi-FI" b="1" dirty="0">
                <a:latin typeface="Arial"/>
                <a:cs typeface="Arial"/>
              </a:rPr>
              <a:t>Mieliala, tunteet: </a:t>
            </a:r>
          </a:p>
          <a:p>
            <a:pPr marL="0" indent="0">
              <a:buNone/>
            </a:pPr>
            <a:r>
              <a:rPr lang="fi-FI" dirty="0">
                <a:latin typeface="Arial"/>
                <a:cs typeface="Arial"/>
              </a:rPr>
              <a:t>toiveet, ilo ja mielihyvä </a:t>
            </a:r>
            <a:r>
              <a:rPr lang="fi-FI" dirty="0">
                <a:latin typeface="Arial"/>
                <a:cs typeface="Arial"/>
                <a:hlinkClick r:id="rId5"/>
              </a:rPr>
              <a:t>1,  </a:t>
            </a:r>
            <a:r>
              <a:rPr lang="fi-FI" dirty="0">
                <a:latin typeface="Arial"/>
                <a:cs typeface="Arial"/>
                <a:hlinkClick r:id="rId6"/>
              </a:rPr>
              <a:t>2, </a:t>
            </a:r>
            <a:r>
              <a:rPr lang="fi-FI" dirty="0">
                <a:latin typeface="Arial"/>
                <a:cs typeface="Arial"/>
                <a:hlinkClick r:id="rId7"/>
              </a:rPr>
              <a:t>3</a:t>
            </a:r>
            <a:endParaRPr lang="fi-FI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i-FI" dirty="0">
                <a:latin typeface="Arial"/>
                <a:cs typeface="Arial"/>
              </a:rPr>
              <a:t>21.1 </a:t>
            </a:r>
            <a:r>
              <a:rPr lang="fi-FI" dirty="0" err="1">
                <a:latin typeface="Arial"/>
                <a:cs typeface="Arial"/>
              </a:rPr>
              <a:t>Halipäivä</a:t>
            </a:r>
            <a:endParaRPr lang="fi-FI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i-FI" dirty="0">
                <a:latin typeface="Arial"/>
                <a:cs typeface="Arial"/>
              </a:rPr>
              <a:t>27.1 Suklaakakkupäivä </a:t>
            </a:r>
            <a:endParaRPr lang="fi-FI" dirty="0"/>
          </a:p>
          <a:p>
            <a:pPr marL="0" indent="0">
              <a:buNone/>
            </a:pPr>
            <a:r>
              <a:rPr lang="fi-FI" dirty="0">
                <a:latin typeface="Arial"/>
                <a:cs typeface="Arial"/>
              </a:rPr>
              <a:t>13.1 Tee unelmista totta –päivä, Nuutin päivä.</a:t>
            </a: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fi-FI" b="1" dirty="0">
                <a:latin typeface="Arial"/>
                <a:cs typeface="Arial"/>
              </a:rPr>
              <a:t>Musiikki</a:t>
            </a:r>
          </a:p>
          <a:p>
            <a:pPr marL="0" indent="0">
              <a:buNone/>
            </a:pPr>
            <a:r>
              <a:rPr lang="fi-FI" sz="2200" b="1" dirty="0">
                <a:latin typeface="Arial"/>
                <a:cs typeface="Arial"/>
              </a:rPr>
              <a:t>Muita teemapäiviä tässä kuussa: </a:t>
            </a:r>
            <a:r>
              <a:rPr lang="fi-FI" sz="2200" dirty="0">
                <a:latin typeface="Arial"/>
                <a:cs typeface="Arial"/>
              </a:rPr>
              <a:t>6.1 Loppiainen, 15.1 Martin Luther King -päivä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3786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Helmikuu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332518"/>
            <a:ext cx="10515600" cy="3718891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v"/>
              <a:defRPr/>
            </a:pPr>
            <a:r>
              <a:rPr lang="fi-FI" sz="1400" b="1" dirty="0">
                <a:latin typeface="Arial"/>
                <a:cs typeface="Arial"/>
              </a:rPr>
              <a:t>Ravitsemus ja liikunta: </a:t>
            </a:r>
            <a:endParaRPr lang="fi-FI" sz="14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i-FI" sz="1400" dirty="0">
                <a:latin typeface="Arial"/>
                <a:cs typeface="Arial"/>
              </a:rPr>
              <a:t>1.2 Voimaa ruoasta-viikko, </a:t>
            </a:r>
            <a:r>
              <a:rPr lang="fi-FI" sz="1400" dirty="0">
                <a:latin typeface="Arial"/>
                <a:cs typeface="Arial"/>
                <a:hlinkClick r:id="rId2"/>
              </a:rPr>
              <a:t>1</a:t>
            </a:r>
            <a:r>
              <a:rPr lang="fi-FI" sz="1400" dirty="0">
                <a:latin typeface="Arial"/>
                <a:cs typeface="Arial"/>
              </a:rPr>
              <a:t>, </a:t>
            </a:r>
            <a:r>
              <a:rPr lang="fi-FI" sz="1400" dirty="0">
                <a:latin typeface="Arial"/>
                <a:cs typeface="Arial"/>
                <a:hlinkClick r:id="rId3"/>
              </a:rPr>
              <a:t>2, </a:t>
            </a:r>
            <a:endParaRPr lang="fi-FI" sz="14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i-FI" sz="1400" dirty="0">
                <a:latin typeface="Arial"/>
                <a:cs typeface="Arial"/>
              </a:rPr>
              <a:t>Lihaskunnon merkitys: liikuntatoimi, asiantuntijaluento, </a:t>
            </a:r>
            <a:r>
              <a:rPr lang="fi-FI" sz="1400" dirty="0">
                <a:latin typeface="Arial"/>
                <a:cs typeface="Arial"/>
                <a:hlinkClick r:id="rId4"/>
              </a:rPr>
              <a:t>1</a:t>
            </a:r>
            <a:r>
              <a:rPr lang="fi-FI" sz="1400" dirty="0">
                <a:latin typeface="Arial"/>
                <a:cs typeface="Arial"/>
              </a:rPr>
              <a:t>, </a:t>
            </a:r>
            <a:r>
              <a:rPr lang="fi-FI" sz="1400" dirty="0">
                <a:latin typeface="Arial"/>
                <a:cs typeface="Arial"/>
                <a:hlinkClick r:id="rId5"/>
              </a:rPr>
              <a:t>2</a:t>
            </a:r>
            <a:endParaRPr lang="fi-FI" sz="1400" dirty="0">
              <a:latin typeface="Arial"/>
              <a:cs typeface="Arial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i-FI" sz="14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v"/>
              <a:defRPr/>
            </a:pPr>
            <a:r>
              <a:rPr lang="fi-FI" sz="1400" b="1" dirty="0">
                <a:latin typeface="Arial"/>
                <a:cs typeface="Arial"/>
              </a:rPr>
              <a:t>Turvallisuus: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i-FI" sz="1400" dirty="0">
                <a:latin typeface="Arial"/>
                <a:cs typeface="Arial"/>
              </a:rPr>
              <a:t>11.2 päivä : 112-päivä tapaturmien ja vahinkojen ennaltaehkäisy </a:t>
            </a:r>
            <a:r>
              <a:rPr lang="fi-FI" sz="1400" dirty="0">
                <a:latin typeface="Arial"/>
                <a:cs typeface="Arial"/>
                <a:hlinkClick r:id="rId6"/>
              </a:rPr>
              <a:t>1</a:t>
            </a:r>
            <a:endParaRPr lang="fi-FI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i-FI" sz="1400" dirty="0">
                <a:latin typeface="Arial"/>
                <a:cs typeface="Arial"/>
              </a:rPr>
              <a:t>Lääkehoidon turvallisuus, asiantuntijaluento?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i-FI" sz="1400" dirty="0">
              <a:latin typeface="Arial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v"/>
              <a:defRPr/>
            </a:pPr>
            <a:r>
              <a:rPr lang="fi-FI" sz="1400" b="1" dirty="0">
                <a:latin typeface="Arial"/>
                <a:cs typeface="Arial"/>
              </a:rPr>
              <a:t>Kulttuuri: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i-FI" sz="1400" dirty="0">
                <a:latin typeface="Arial"/>
                <a:cs typeface="Arial"/>
              </a:rPr>
              <a:t>5.2 J.L Runebergin päivä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i-FI" sz="1400" dirty="0">
                <a:latin typeface="Arial"/>
                <a:cs typeface="Arial"/>
              </a:rPr>
              <a:t>28.2 Suomalaisen kulttuurin, Kalevalan päivä </a:t>
            </a:r>
            <a:r>
              <a:rPr lang="fi-FI" sz="1400" dirty="0">
                <a:latin typeface="Arial"/>
                <a:cs typeface="Arial"/>
                <a:hlinkClick r:id="rId7"/>
              </a:rPr>
              <a:t>1</a:t>
            </a:r>
            <a:endParaRPr lang="fi-FI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br>
              <a:rPr lang="fi-FI" sz="1400" dirty="0"/>
            </a:br>
            <a:r>
              <a:rPr lang="fi-FI" sz="1400" b="1" dirty="0">
                <a:latin typeface="Arial"/>
                <a:cs typeface="Arial"/>
              </a:rPr>
              <a:t>Muita teemapäiviä tässä kuussa:</a:t>
            </a:r>
            <a:r>
              <a:rPr lang="fi-FI" sz="1400" dirty="0">
                <a:latin typeface="Arial"/>
                <a:cs typeface="Arial"/>
              </a:rPr>
              <a:t> Laskiainen, 14.2 Ystävänpäivä </a:t>
            </a:r>
            <a:r>
              <a:rPr lang="fi-FI" sz="1400" dirty="0">
                <a:latin typeface="Arial"/>
                <a:cs typeface="Arial"/>
                <a:hlinkClick r:id="rId8"/>
              </a:rPr>
              <a:t>1</a:t>
            </a:r>
            <a:r>
              <a:rPr lang="fi-FI" sz="1400" dirty="0">
                <a:latin typeface="Arial"/>
                <a:cs typeface="Arial"/>
              </a:rPr>
              <a:t>, 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i-FI"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6298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Maaliskuu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rtlCol="0" anchor="t">
            <a:normAutofit/>
          </a:bodyPr>
          <a:lstStyle/>
          <a:p>
            <a:pPr marL="342900" indent="-342900">
              <a:buFont typeface="Wingdings" panose="020B0604020202020204" pitchFamily="34" charset="0"/>
              <a:buChar char="v"/>
            </a:pPr>
            <a:r>
              <a:rPr lang="fi-FI" sz="1400" b="1" dirty="0">
                <a:latin typeface="Arial"/>
                <a:cs typeface="Arial"/>
              </a:rPr>
              <a:t>Kulttuuri, mielenhyvinvointi:</a:t>
            </a:r>
            <a:endParaRPr lang="fi-FI" sz="1400" dirty="0"/>
          </a:p>
          <a:p>
            <a:pPr marL="0" indent="0">
              <a:buNone/>
            </a:pPr>
            <a:r>
              <a:rPr lang="fi-FI" sz="1400" dirty="0">
                <a:latin typeface="Arial"/>
                <a:cs typeface="Arial"/>
              </a:rPr>
              <a:t>19.3 Minna Canthin päivä, tasa-arvonpäivä</a:t>
            </a:r>
          </a:p>
          <a:p>
            <a:pPr marL="0" indent="0">
              <a:buNone/>
            </a:pPr>
            <a:r>
              <a:rPr lang="fi-FI" sz="1400" dirty="0">
                <a:latin typeface="Arial"/>
                <a:cs typeface="Arial"/>
              </a:rPr>
              <a:t>20.3 Kansainvälinen onnellisuuspäivä</a:t>
            </a:r>
          </a:p>
          <a:p>
            <a:pPr marL="0" indent="0">
              <a:buNone/>
            </a:pPr>
            <a:r>
              <a:rPr lang="fi-FI" sz="1400" dirty="0">
                <a:latin typeface="Arial"/>
                <a:cs typeface="Arial"/>
              </a:rPr>
              <a:t>21.3 Maailman metsäpäivä ja runouden päivä (Unesco)  </a:t>
            </a:r>
            <a:r>
              <a:rPr lang="fi-FI" sz="1400" dirty="0">
                <a:latin typeface="Arial"/>
                <a:cs typeface="Arial"/>
                <a:hlinkClick r:id="rId2"/>
              </a:rPr>
              <a:t>1</a:t>
            </a:r>
            <a:endParaRPr lang="fi-FI" sz="1400" dirty="0">
              <a:latin typeface="Arial"/>
              <a:cs typeface="Arial"/>
            </a:endParaRP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fi-FI" sz="1400" b="1" dirty="0">
                <a:latin typeface="Arial"/>
                <a:cs typeface="Arial"/>
              </a:rPr>
              <a:t>Energia:</a:t>
            </a:r>
            <a:r>
              <a:rPr lang="fi-FI" sz="1400" dirty="0">
                <a:latin typeface="Arial"/>
                <a:cs typeface="Arial"/>
              </a:rPr>
              <a:t> </a:t>
            </a:r>
            <a:endParaRPr lang="fi-FI" sz="1400" dirty="0"/>
          </a:p>
          <a:p>
            <a:pPr marL="0" indent="0">
              <a:buNone/>
            </a:pPr>
            <a:r>
              <a:rPr lang="fi-FI" sz="1400" dirty="0">
                <a:latin typeface="Arial"/>
                <a:cs typeface="Arial"/>
              </a:rPr>
              <a:t>Earth </a:t>
            </a:r>
            <a:r>
              <a:rPr lang="fi-FI" sz="1400" dirty="0" err="1">
                <a:latin typeface="Arial"/>
                <a:cs typeface="Arial"/>
              </a:rPr>
              <a:t>Hour</a:t>
            </a:r>
            <a:r>
              <a:rPr lang="fi-FI" sz="1400" dirty="0">
                <a:latin typeface="Arial"/>
                <a:cs typeface="Arial"/>
              </a:rPr>
              <a:t>, </a:t>
            </a:r>
            <a:r>
              <a:rPr lang="fi-FI" sz="1400" dirty="0">
                <a:latin typeface="Arial"/>
                <a:cs typeface="Arial"/>
                <a:hlinkClick r:id="rId3"/>
              </a:rPr>
              <a:t>1</a:t>
            </a:r>
            <a:endParaRPr lang="fi-FI" sz="1400" dirty="0"/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fi-FI" sz="1400" b="1" dirty="0">
                <a:latin typeface="Arial"/>
                <a:cs typeface="Arial"/>
              </a:rPr>
              <a:t>Pääsiäinen</a:t>
            </a:r>
            <a:r>
              <a:rPr lang="fi-FI" sz="1400" b="1" i="1" dirty="0">
                <a:latin typeface="Arial"/>
                <a:cs typeface="Arial"/>
              </a:rPr>
              <a:t>:</a:t>
            </a:r>
            <a:r>
              <a:rPr lang="fi-FI" sz="1400" dirty="0">
                <a:latin typeface="Arial"/>
                <a:cs typeface="Arial"/>
              </a:rPr>
              <a:t> lähestyy</a:t>
            </a:r>
          </a:p>
          <a:p>
            <a:pPr marL="0" indent="0">
              <a:buNone/>
            </a:pPr>
            <a:r>
              <a:rPr lang="fi-FI" sz="1400" b="1" dirty="0">
                <a:latin typeface="Arial"/>
                <a:cs typeface="Arial"/>
              </a:rPr>
              <a:t>Muita teemapäiviä tässä kuussa: </a:t>
            </a:r>
            <a:r>
              <a:rPr lang="fi-FI" sz="1400" dirty="0">
                <a:latin typeface="Arial"/>
                <a:cs typeface="Arial"/>
              </a:rPr>
              <a:t>8.3 Kansainvälinen naistenpäivä, 27.3 Vireysviikko/ vko 10: aivoterveysviikko </a:t>
            </a:r>
            <a:r>
              <a:rPr lang="fi-FI" sz="1400" dirty="0">
                <a:latin typeface="Arial"/>
                <a:cs typeface="Arial"/>
                <a:hlinkClick r:id="rId4"/>
              </a:rPr>
              <a:t>1</a:t>
            </a:r>
            <a:r>
              <a:rPr lang="fi-FI" sz="1400" dirty="0">
                <a:latin typeface="Arial"/>
                <a:cs typeface="Arial"/>
              </a:rPr>
              <a:t>, 25.3 kansainvälinen vohvelipäivä</a:t>
            </a:r>
            <a:endParaRPr lang="fi-FI" sz="1400" dirty="0"/>
          </a:p>
          <a:p>
            <a:pPr marL="0" indent="0">
              <a:buNone/>
            </a:pPr>
            <a:endParaRPr lang="fi-FI" dirty="0">
              <a:latin typeface="Arial"/>
              <a:cs typeface="Arial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6386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Huhtikuu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rtlCol="0" anchor="t">
            <a:normAutofit/>
          </a:bodyPr>
          <a:lstStyle/>
          <a:p>
            <a:pPr marL="342900" indent="-342900">
              <a:buFont typeface="Wingdings" panose="020B0604020202020204" pitchFamily="34" charset="0"/>
              <a:buChar char="v"/>
            </a:pPr>
            <a:r>
              <a:rPr lang="fi-FI" sz="1400" b="1" dirty="0">
                <a:latin typeface="Arial"/>
                <a:cs typeface="Arial"/>
              </a:rPr>
              <a:t>Keväinen luonto:</a:t>
            </a:r>
            <a:r>
              <a:rPr lang="fi-FI" sz="1400" dirty="0">
                <a:latin typeface="Arial"/>
                <a:cs typeface="Arial"/>
              </a:rPr>
              <a:t> </a:t>
            </a:r>
            <a:endParaRPr lang="fi-FI" sz="1400" dirty="0"/>
          </a:p>
          <a:p>
            <a:pPr marL="0" indent="0">
              <a:buNone/>
            </a:pPr>
            <a:r>
              <a:rPr lang="fi-FI" sz="1400" dirty="0">
                <a:latin typeface="Arial"/>
                <a:cs typeface="Arial"/>
              </a:rPr>
              <a:t>lintujen kevätmuutto, heräävä luonto, kevätbingo: </a:t>
            </a:r>
            <a:r>
              <a:rPr lang="fi-FI" sz="1400" dirty="0">
                <a:latin typeface="Arial"/>
                <a:cs typeface="Arial"/>
                <a:hlinkClick r:id="rId2"/>
              </a:rPr>
              <a:t>1</a:t>
            </a:r>
            <a:endParaRPr lang="fi-FI" sz="1400" dirty="0"/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fi-FI" sz="1400" b="1" dirty="0">
                <a:latin typeface="Arial"/>
                <a:cs typeface="Arial"/>
              </a:rPr>
              <a:t>Kulttuuri: </a:t>
            </a:r>
            <a:endParaRPr lang="fi-FI" sz="1400" b="1" dirty="0"/>
          </a:p>
          <a:p>
            <a:pPr marL="0" indent="0">
              <a:buNone/>
            </a:pPr>
            <a:r>
              <a:rPr lang="fi-FI" sz="1400" dirty="0">
                <a:latin typeface="Arial"/>
                <a:cs typeface="Arial"/>
              </a:rPr>
              <a:t>9.4 Mikael Agricolan päivä, suomen kielen päivä </a:t>
            </a:r>
            <a:r>
              <a:rPr lang="fi-FI" sz="1400" dirty="0">
                <a:latin typeface="Arial"/>
                <a:cs typeface="Arial"/>
                <a:hlinkClick r:id="rId3"/>
              </a:rPr>
              <a:t>1</a:t>
            </a:r>
            <a:endParaRPr lang="fi-FI" sz="1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i-FI" sz="1400" dirty="0">
                <a:latin typeface="Arial"/>
                <a:cs typeface="Arial"/>
              </a:rPr>
              <a:t>23.4 Maailman kirjan päivä</a:t>
            </a: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fi-FI" sz="1400" b="1" dirty="0">
                <a:latin typeface="Arial"/>
                <a:cs typeface="Arial"/>
              </a:rPr>
              <a:t>Kestävä arki:</a:t>
            </a:r>
            <a:r>
              <a:rPr lang="fi-FI" sz="1400" dirty="0">
                <a:latin typeface="Arial"/>
                <a:cs typeface="Arial"/>
              </a:rPr>
              <a:t> nuukuusviikko </a:t>
            </a:r>
            <a:r>
              <a:rPr lang="fi-FI" sz="1400" dirty="0">
                <a:latin typeface="Arial"/>
                <a:cs typeface="Arial"/>
                <a:hlinkClick r:id="rId4"/>
              </a:rPr>
              <a:t>1</a:t>
            </a:r>
            <a:endParaRPr lang="fi-FI" sz="1400" dirty="0"/>
          </a:p>
          <a:p>
            <a:pPr marL="0" indent="0">
              <a:buNone/>
            </a:pPr>
            <a:endParaRPr lang="fi-FI" sz="1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i-FI" sz="1400" b="1" dirty="0">
                <a:latin typeface="Arial"/>
                <a:cs typeface="Arial"/>
              </a:rPr>
              <a:t>Muita teemapäiviä tässä kuussa</a:t>
            </a:r>
            <a:r>
              <a:rPr lang="fi-FI" sz="1400" dirty="0">
                <a:latin typeface="Arial"/>
                <a:cs typeface="Arial"/>
              </a:rPr>
              <a:t>: 1.4 Aprillipäivä, 1.4 Parkinsonin taudin tietoisuuskuukausi, 4.4 Nivelterveysviikko, 7.4 Maailman terveyspäivä, 27.4 Kansallinen veteraanipäivä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4977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Toukokuu		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rtlCol="0" anchor="t">
            <a:normAutofit/>
          </a:bodyPr>
          <a:lstStyle/>
          <a:p>
            <a:pPr marL="342900" indent="-342900">
              <a:buFont typeface="Wingdings" panose="020B0604020202020204" pitchFamily="34" charset="0"/>
              <a:buChar char="v"/>
            </a:pPr>
            <a:r>
              <a:rPr lang="fi-FI" sz="1500" dirty="0">
                <a:latin typeface="Arial"/>
                <a:cs typeface="Arial"/>
              </a:rPr>
              <a:t>1.5 Vappu, hulinat ja historia, perinteet</a:t>
            </a:r>
            <a:endParaRPr lang="fi-FI" sz="1500" dirty="0"/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fi-FI" sz="1500" dirty="0">
                <a:latin typeface="Arial"/>
                <a:cs typeface="Arial"/>
              </a:rPr>
              <a:t>5.5 Punaisen ristin viikko: ensiapu, järjestöesittäytyminen? </a:t>
            </a:r>
            <a:r>
              <a:rPr lang="fi-FI" sz="1500" dirty="0">
                <a:latin typeface="Arial"/>
                <a:cs typeface="Arial"/>
                <a:hlinkClick r:id="rId2"/>
              </a:rPr>
              <a:t>1</a:t>
            </a:r>
            <a:endParaRPr lang="fi-FI" sz="1500" dirty="0"/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fi-FI" sz="1500" b="1" dirty="0">
                <a:latin typeface="Arial"/>
                <a:cs typeface="Arial"/>
              </a:rPr>
              <a:t>Sydänterveys, ravitsemus: </a:t>
            </a:r>
          </a:p>
          <a:p>
            <a:pPr marL="0" indent="0">
              <a:buNone/>
            </a:pPr>
            <a:r>
              <a:rPr lang="fi-FI" sz="1500" dirty="0">
                <a:latin typeface="Arial"/>
                <a:cs typeface="Arial"/>
              </a:rPr>
              <a:t>7.5 Sydänviikko, sydänmerkkituotteet  </a:t>
            </a:r>
            <a:r>
              <a:rPr lang="fi-FI" sz="1500" dirty="0">
                <a:latin typeface="Arial"/>
                <a:cs typeface="Arial"/>
                <a:hlinkClick r:id="rId3"/>
              </a:rPr>
              <a:t>1, </a:t>
            </a:r>
            <a:r>
              <a:rPr lang="fi-FI" sz="1500" dirty="0">
                <a:latin typeface="Arial"/>
                <a:cs typeface="Arial"/>
                <a:hlinkClick r:id="rId4"/>
              </a:rPr>
              <a:t>2</a:t>
            </a:r>
            <a:endParaRPr lang="fi-FI" sz="1500" dirty="0"/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fi-FI" sz="1500" b="1" dirty="0">
                <a:latin typeface="Arial"/>
                <a:cs typeface="Arial"/>
              </a:rPr>
              <a:t>Uuden oppiminen, kulttuuri</a:t>
            </a:r>
            <a:endParaRPr lang="fi-FI" sz="1500" dirty="0">
              <a:latin typeface="Arial"/>
              <a:cs typeface="Arial"/>
            </a:endParaRP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fi-FI" sz="1500" dirty="0">
                <a:latin typeface="Arial"/>
                <a:cs typeface="Arial"/>
              </a:rPr>
              <a:t>8.5 Sivistysviikko</a:t>
            </a: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fi-FI" sz="1500" dirty="0">
                <a:latin typeface="Arial"/>
                <a:cs typeface="Arial"/>
              </a:rPr>
              <a:t>21.5 Kansainvälinen kulttuurisen moninaisuuden päivä</a:t>
            </a: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fi-FI" sz="1500" dirty="0">
                <a:latin typeface="Arial"/>
                <a:cs typeface="Arial"/>
              </a:rPr>
              <a:t>22.5 Kansainvälinen luonnon monimuotoisuuden päivä</a:t>
            </a:r>
          </a:p>
          <a:p>
            <a:pPr marL="0" indent="0">
              <a:buNone/>
            </a:pPr>
            <a:r>
              <a:rPr lang="fi-FI" sz="1500" b="1" dirty="0">
                <a:latin typeface="Arial"/>
                <a:cs typeface="Arial"/>
              </a:rPr>
              <a:t>Muita teemapäiviä tässä kuussa: </a:t>
            </a:r>
            <a:r>
              <a:rPr lang="fi-FI" sz="1500" dirty="0">
                <a:latin typeface="Arial"/>
                <a:cs typeface="Arial"/>
              </a:rPr>
              <a:t>Siivouspäivä kuun viimeisellä viikolla, Äitienpäivä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6775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Kesäkuu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rtlCol="0" anchor="t">
            <a:normAutofit/>
          </a:bodyPr>
          <a:lstStyle/>
          <a:p>
            <a:pPr marL="342900" indent="-342900">
              <a:buFont typeface="Wingdings" panose="020B0604020202020204" pitchFamily="34" charset="0"/>
              <a:buChar char="v"/>
            </a:pPr>
            <a:r>
              <a:rPr lang="fi-FI" sz="1400" b="1" dirty="0">
                <a:latin typeface="+mn-lt"/>
                <a:cs typeface="Arial"/>
              </a:rPr>
              <a:t> Liikunta; tasapaino, voimaharjoittelu</a:t>
            </a: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fi-FI" sz="1400" b="1" dirty="0">
                <a:latin typeface="+mn-lt"/>
                <a:cs typeface="Arial"/>
              </a:rPr>
              <a:t> Hyvinvointia ja terveyttä luonnosta: </a:t>
            </a:r>
            <a:endParaRPr lang="fi-FI" sz="1400" b="1" dirty="0">
              <a:latin typeface="+mn-lt"/>
            </a:endParaRPr>
          </a:p>
          <a:p>
            <a:pPr marL="0" indent="0">
              <a:buNone/>
            </a:pPr>
            <a:r>
              <a:rPr lang="fi-FI" sz="1400" dirty="0">
                <a:latin typeface="+mn-lt"/>
                <a:cs typeface="Arial"/>
              </a:rPr>
              <a:t>Kasvun ihme: yrtit, luonnonkukat</a:t>
            </a:r>
            <a:r>
              <a:rPr lang="fi-FI" sz="1400" dirty="0">
                <a:latin typeface="+mn-lt"/>
              </a:rPr>
              <a:t> </a:t>
            </a:r>
            <a:r>
              <a:rPr lang="fi-FI" sz="1400" dirty="0">
                <a:latin typeface="+mn-lt"/>
                <a:cs typeface="Arial"/>
                <a:hlinkClick r:id="rId2"/>
              </a:rPr>
              <a:t>1</a:t>
            </a:r>
            <a:r>
              <a:rPr lang="fi-FI" sz="1400" dirty="0">
                <a:latin typeface="+mn-lt"/>
                <a:cs typeface="Arial"/>
              </a:rPr>
              <a:t>,</a:t>
            </a:r>
            <a:r>
              <a:rPr lang="fi-FI" sz="1400" dirty="0">
                <a:latin typeface="+mn-lt"/>
              </a:rPr>
              <a:t> </a:t>
            </a:r>
            <a:r>
              <a:rPr lang="fi-FI" sz="1400" dirty="0">
                <a:latin typeface="+mn-lt"/>
                <a:cs typeface="Arial"/>
                <a:hlinkClick r:id="rId3"/>
              </a:rPr>
              <a:t>2</a:t>
            </a:r>
            <a:endParaRPr lang="fi-FI" sz="1400" dirty="0">
              <a:latin typeface="+mn-lt"/>
            </a:endParaRPr>
          </a:p>
          <a:p>
            <a:pPr marL="0" indent="0">
              <a:buNone/>
            </a:pPr>
            <a:r>
              <a:rPr lang="fi-FI" sz="1400" dirty="0">
                <a:solidFill>
                  <a:srgbClr val="06175E"/>
                </a:solidFill>
                <a:latin typeface="+mn-lt"/>
                <a:cs typeface="Arial"/>
              </a:rPr>
              <a:t>Kesäinen jalkakylpy: jalkaterveys </a:t>
            </a:r>
            <a:r>
              <a:rPr lang="fi-FI" sz="1400" dirty="0">
                <a:solidFill>
                  <a:srgbClr val="4B6BC8"/>
                </a:solidFill>
                <a:latin typeface="+mn-lt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1 </a:t>
            </a:r>
            <a:endParaRPr lang="fi-FI" sz="1400" dirty="0">
              <a:latin typeface="+mn-lt"/>
            </a:endParaRPr>
          </a:p>
          <a:p>
            <a:pPr marL="0" indent="0">
              <a:buNone/>
            </a:pPr>
            <a:r>
              <a:rPr lang="fi-FI" sz="1400" b="1" dirty="0">
                <a:latin typeface="+mn-lt"/>
                <a:cs typeface="Arial"/>
              </a:rPr>
              <a:t>Ravitsemus: 17.6 </a:t>
            </a:r>
            <a:r>
              <a:rPr lang="fi-FI" sz="1400" dirty="0">
                <a:latin typeface="+mn-lt"/>
                <a:cs typeface="Arial"/>
              </a:rPr>
              <a:t>Syö vihanneksesi –päivä.</a:t>
            </a:r>
            <a:endParaRPr lang="fi-FI" sz="1400" b="1" dirty="0">
              <a:latin typeface="+mn-lt"/>
              <a:cs typeface="Arial"/>
            </a:endParaRPr>
          </a:p>
          <a:p>
            <a:pPr marL="0" indent="0">
              <a:buNone/>
            </a:pPr>
            <a:r>
              <a:rPr lang="fi-FI" sz="1400" b="1" dirty="0">
                <a:latin typeface="+mn-lt"/>
                <a:cs typeface="Arial"/>
              </a:rPr>
              <a:t>Muita teemapäiviä tässä kuussa: </a:t>
            </a:r>
            <a:r>
              <a:rPr lang="fi-FI" sz="1400" dirty="0">
                <a:latin typeface="+mn-lt"/>
                <a:cs typeface="Arial"/>
              </a:rPr>
              <a:t> 21.6 Musiikin päivä,</a:t>
            </a:r>
            <a:r>
              <a:rPr lang="fi-FI" sz="1400" b="1" dirty="0">
                <a:latin typeface="+mn-lt"/>
                <a:cs typeface="Arial"/>
              </a:rPr>
              <a:t> </a:t>
            </a:r>
            <a:r>
              <a:rPr lang="fi-FI" sz="1400" dirty="0">
                <a:latin typeface="+mn-lt"/>
                <a:cs typeface="Arial"/>
              </a:rPr>
              <a:t>Juhannus, keskikesän juhla</a:t>
            </a:r>
            <a:endParaRPr lang="fi-FI" sz="1400" dirty="0">
              <a:latin typeface="+mn-lt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50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Lähteitä ja linkkivinkkejä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489753"/>
            <a:ext cx="10679130" cy="500312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1400" dirty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2"/>
              </a:rPr>
              <a:t>Eläkkeensaajien Keskusliitto EKL ry - YouTube</a:t>
            </a:r>
          </a:p>
          <a:p>
            <a:r>
              <a:rPr lang="fi-FI" sz="1400" dirty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3"/>
              </a:rPr>
              <a:t>Ikääntyvien liikuntasuositukset - Voimaa vanhuuteen - Voimaa vanhuuteen %</a:t>
            </a:r>
          </a:p>
          <a:p>
            <a:r>
              <a:rPr lang="fi-FI" sz="1400" dirty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4"/>
              </a:rPr>
              <a:t>Ikääntyneet | Mielenterveystalo.fi</a:t>
            </a:r>
          </a:p>
          <a:p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Muistipuisto</a:t>
            </a:r>
          </a:p>
          <a:p>
            <a:r>
              <a:rPr lang="fi-FI" sz="1400" dirty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6"/>
              </a:rPr>
              <a:t>Materiaaleja | Ikäopisto (ikaopisto.fi)</a:t>
            </a:r>
          </a:p>
          <a:p>
            <a:r>
              <a:rPr lang="fi-FI" sz="1400" dirty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7"/>
              </a:rPr>
              <a:t>NN-kasikirja-digi-A4.pdf (miinasillanpaa.fi)</a:t>
            </a:r>
            <a:endParaRPr lang="fi-FI" sz="14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fi-FI" sz="14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8"/>
              </a:rPr>
              <a:t>OnniTV:n</a:t>
            </a:r>
            <a:r>
              <a:rPr lang="fi-FI" sz="1400" dirty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8"/>
              </a:rPr>
              <a:t> käyttäjien harjoituspäiväkirja</a:t>
            </a:r>
            <a:endParaRPr lang="fi-FI" sz="14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fi-FI" sz="1400" dirty="0" err="1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RyhmäRenki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 palvelee ryhmiä ja ohjaajia – Tervetuloa peremmälle! (ryhmarenki.fi)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Teemapäivät – </a:t>
            </a:r>
            <a:r>
              <a:rPr lang="fi-FI" sz="1400" dirty="0" err="1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Soste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Teemat | Papunet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12"/>
              </a:rPr>
              <a:t>Tekemistä - Ikäihmisten olohuone (elakkeensaajat.fi)</a:t>
            </a:r>
          </a:p>
          <a:p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Terveyden ja hyvinvoinnin laitos: OTAGO 42 to2.indd (thl.fi)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Valmiit ohjelmat | Voitas.fi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 err="1">
                <a:latin typeface="Arial" panose="020B0604020202020204" pitchFamily="34" charset="0"/>
                <a:cs typeface="Arial" panose="020B0604020202020204" pitchFamily="34" charset="0"/>
              </a:rPr>
              <a:t>Sävelsirkku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Vahvike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16"/>
              </a:rPr>
              <a:t>Vanhustyön keskusliitto - Arvokas vanhuus on ihmisoikeus. (vtkl.fi)</a:t>
            </a:r>
          </a:p>
          <a:p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Vinkkejä liikkumisen suositusten täyttämiseen - UKK-instituutti (ukkinstituutti.fi)</a:t>
            </a:r>
            <a:endParaRPr lang="fi-FI" sz="1400" dirty="0">
              <a:latin typeface="Arial" panose="020B0604020202020204" pitchFamily="34" charset="0"/>
              <a:ea typeface="+mn-lt"/>
              <a:cs typeface="Arial" panose="020B0604020202020204" pitchFamily="34" charset="0"/>
              <a:hlinkClick r:id="rId4"/>
            </a:endParaRPr>
          </a:p>
          <a:p>
            <a:endParaRPr lang="fi-FI" sz="1400" dirty="0">
              <a:latin typeface="Arial" panose="020B0604020202020204" pitchFamily="34" charset="0"/>
              <a:ea typeface="+mn-lt"/>
              <a:cs typeface="Arial" panose="020B0604020202020204" pitchFamily="34" charset="0"/>
              <a:hlinkClick r:id="rId16"/>
            </a:endParaRPr>
          </a:p>
          <a:p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11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Yhdessä tehden - ikäihmisten tähden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0100" indent="-342900">
              <a:buFont typeface="Wingdings" panose="05000000000000000000" pitchFamily="2" charset="2"/>
              <a:buChar char="ü"/>
            </a:pPr>
            <a:r>
              <a:rPr lang="fi-FI" dirty="0"/>
              <a:t>Päivätoiminnan ohjaajille on kertynyt valtavasti hyvää materiaalia, linkkejä ja ideoita kuntouttavan päivätoiminnan sisällön tuottamiseen. Olisi tärkeää saada hyvät ideat kiertoon.</a:t>
            </a:r>
          </a:p>
          <a:p>
            <a:pPr marL="440100" indent="-342900">
              <a:buFont typeface="Wingdings" panose="05000000000000000000" pitchFamily="2" charset="2"/>
              <a:buChar char="ü"/>
            </a:pPr>
            <a:r>
              <a:rPr lang="fi-FI" dirty="0"/>
              <a:t>Teemoitettua vuosikelloa hyödyntämällä päivätoiminnan sisältöä saadaan yhdenmukaistettua. </a:t>
            </a:r>
          </a:p>
          <a:p>
            <a:pPr marL="440100" indent="-342900">
              <a:buFont typeface="Wingdings" panose="05000000000000000000" pitchFamily="2" charset="2"/>
              <a:buChar char="ü"/>
            </a:pPr>
            <a:r>
              <a:rPr lang="fi-FI" dirty="0"/>
              <a:t>Vuosikellon suunnittelussa on hyödynnetty päivätoiminnan ohjaajan laatimaa toimintarunkoa.</a:t>
            </a:r>
          </a:p>
          <a:p>
            <a:pPr marL="440100" indent="-342900">
              <a:buFont typeface="Wingdings" panose="05000000000000000000" pitchFamily="2" charset="2"/>
              <a:buChar char="ü"/>
            </a:pPr>
            <a:r>
              <a:rPr lang="fi-FI" dirty="0"/>
              <a:t>Vuosikelloa olisi hyvä päivittää säännöllisesti.</a:t>
            </a:r>
          </a:p>
          <a:p>
            <a:pPr marL="9720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281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Vuosikello yleisesti suunnittelun apuna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200" indent="0">
              <a:buNone/>
            </a:pPr>
            <a:endParaRPr lang="fi-FI" dirty="0"/>
          </a:p>
          <a:p>
            <a:pPr marL="440100" indent="-342900">
              <a:buFont typeface="Wingdings" panose="05000000000000000000" pitchFamily="2" charset="2"/>
              <a:buChar char="ü"/>
            </a:pPr>
            <a:r>
              <a:rPr lang="fi-FI" dirty="0"/>
              <a:t>Vuosisuunnitelman avulla vuoden tekemiset voidaan suunnitella ja aikatauluttaa</a:t>
            </a:r>
          </a:p>
          <a:p>
            <a:pPr marL="440100" indent="-342900">
              <a:buFont typeface="Wingdings" panose="05000000000000000000" pitchFamily="2" charset="2"/>
              <a:buChar char="ü"/>
            </a:pPr>
            <a:r>
              <a:rPr lang="fi-FI" dirty="0"/>
              <a:t>Auttaa näkemään pidemmän ajanjakson tapahtumat kokonaisuutena</a:t>
            </a:r>
          </a:p>
          <a:p>
            <a:pPr marL="440100" indent="-342900">
              <a:buFont typeface="Wingdings" panose="05000000000000000000" pitchFamily="2" charset="2"/>
              <a:buChar char="ü"/>
            </a:pPr>
            <a:r>
              <a:rPr lang="fi-FI" dirty="0"/>
              <a:t>Hyötynä myös tekemisten ennakointi ja läpinäkyvyys</a:t>
            </a:r>
          </a:p>
          <a:p>
            <a:pPr marL="440100" indent="-342900">
              <a:buFont typeface="Wingdings" panose="05000000000000000000" pitchFamily="2" charset="2"/>
              <a:buChar char="ü"/>
            </a:pPr>
            <a:r>
              <a:rPr lang="fi-FI" dirty="0"/>
              <a:t>Vuosikelloa voi tarkentaa ajan kuluessa.</a:t>
            </a:r>
          </a:p>
          <a:p>
            <a:pPr marL="1760400" lvl="4" indent="0">
              <a:buNone/>
            </a:pPr>
            <a:r>
              <a:rPr lang="fi-FI" sz="1800" dirty="0"/>
              <a:t>				Lähde: </a:t>
            </a:r>
            <a:r>
              <a:rPr lang="fi-FI" sz="1800" dirty="0">
                <a:hlinkClick r:id="rId2"/>
              </a:rPr>
              <a:t>Vuosikello | </a:t>
            </a:r>
            <a:r>
              <a:rPr lang="fi-FI" sz="1800" dirty="0" err="1">
                <a:hlinkClick r:id="rId2"/>
              </a:rPr>
              <a:t>Innokylä</a:t>
            </a:r>
            <a:r>
              <a:rPr lang="fi-FI" sz="1800" dirty="0">
                <a:hlinkClick r:id="rId2"/>
              </a:rPr>
              <a:t> (innokyla.fi)</a:t>
            </a:r>
            <a:endParaRPr lang="fi-FI" sz="18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529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Matalankynnyksen ennaltaehkäisevä toiminta </a:t>
            </a:r>
            <a:br>
              <a:rPr lang="fi-FI" sz="3200" dirty="0"/>
            </a:br>
            <a:r>
              <a:rPr lang="fi-FI" sz="3200" dirty="0"/>
              <a:t>vs. kuntouttava päivätoiminta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Ryhmien asiakkaat ovat toimintakyvyltään ja tarpeiltaan erilaisia.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 Toiminnan sisältö ei voi olla samanlaista, mutta viikoittaiset teemat voivat olla samat.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 Piloteista kerätyn palautteen perusteella esimerkiksi asiantuntijaluennot soveltuvat paremmin matalankynnyksen toimintaan. 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2188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Vuosikellon teemat</a:t>
            </a:r>
            <a:endParaRPr lang="fi-FI" sz="2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311053"/>
            <a:ext cx="10515600" cy="3990893"/>
          </a:xfrm>
        </p:spPr>
        <p:txBody>
          <a:bodyPr vert="horz" wrap="square" lIns="91440" tIns="45720" rIns="91440" bIns="45720" rtlCol="0" anchor="t">
            <a:normAutofit fontScale="92500" lnSpcReduction="10000"/>
          </a:bodyPr>
          <a:lstStyle/>
          <a:p>
            <a:pPr marL="440055" indent="-342900">
              <a:buFont typeface="Wingdings"/>
              <a:buChar char="ü"/>
            </a:pPr>
            <a:r>
              <a:rPr lang="fi-FI" dirty="0">
                <a:latin typeface="Arial"/>
                <a:cs typeface="Arial"/>
              </a:rPr>
              <a:t>Elintapaohjaus; ravitsemus, suun terveys, uni, lepo, liikunta, lääkehoito, päihteet, seksuaaliterveys/-hyvinvointi</a:t>
            </a:r>
            <a:endParaRPr lang="fi-FI" dirty="0"/>
          </a:p>
          <a:p>
            <a:pPr marL="440055" indent="-342900">
              <a:buFont typeface="Wingdings"/>
              <a:buChar char="ü"/>
            </a:pPr>
            <a:r>
              <a:rPr lang="fi-FI" dirty="0">
                <a:latin typeface="Arial"/>
                <a:cs typeface="Arial"/>
              </a:rPr>
              <a:t>Mielen hyvinvointi; tunteet ja mieliala, jaksaminen, uuden oppiminen, </a:t>
            </a:r>
            <a:r>
              <a:rPr lang="fi-FI" sz="2100" dirty="0">
                <a:latin typeface="Arial"/>
                <a:cs typeface="Arial"/>
              </a:rPr>
              <a:t>sosiaalinen aktiivisuus</a:t>
            </a:r>
            <a:endParaRPr lang="fi-FI" dirty="0"/>
          </a:p>
          <a:p>
            <a:pPr marL="440055" indent="-342900">
              <a:buFont typeface="Wingdings"/>
              <a:buChar char="ü"/>
            </a:pPr>
            <a:r>
              <a:rPr lang="fi-FI" dirty="0">
                <a:latin typeface="Arial"/>
                <a:cs typeface="Arial"/>
              </a:rPr>
              <a:t>Liikunta: tasapaino, voimaharjoittelu, kaatumisen ennaltaehkäisy</a:t>
            </a:r>
            <a:endParaRPr lang="fi-FI" dirty="0"/>
          </a:p>
          <a:p>
            <a:pPr marL="440055" indent="-342900">
              <a:buFont typeface="Wingdings"/>
              <a:buChar char="ü"/>
            </a:pPr>
            <a:r>
              <a:rPr lang="fi-FI" dirty="0">
                <a:latin typeface="Arial"/>
                <a:cs typeface="Arial"/>
              </a:rPr>
              <a:t>Kierrätys ja kestävä arki, talous</a:t>
            </a:r>
            <a:endParaRPr lang="fi-FI" dirty="0"/>
          </a:p>
          <a:p>
            <a:pPr marL="440055" indent="-342900">
              <a:buFont typeface="Wingdings"/>
              <a:buChar char="ü"/>
            </a:pPr>
            <a:r>
              <a:rPr lang="fi-FI" dirty="0">
                <a:latin typeface="Arial"/>
                <a:cs typeface="Arial"/>
              </a:rPr>
              <a:t>Kulttuuri; musiikki, taide, historia..</a:t>
            </a:r>
          </a:p>
          <a:p>
            <a:pPr marL="440055" indent="-342900">
              <a:buFont typeface="Wingdings"/>
              <a:buChar char="ü"/>
            </a:pPr>
            <a:r>
              <a:rPr lang="fi-FI" dirty="0">
                <a:latin typeface="Arial"/>
                <a:cs typeface="Arial"/>
              </a:rPr>
              <a:t>Luonto, vuodenajat, juhlapyhät</a:t>
            </a:r>
            <a:endParaRPr lang="fi-FI" u="sng" dirty="0">
              <a:latin typeface="Arial"/>
              <a:cs typeface="Arial"/>
            </a:endParaRPr>
          </a:p>
          <a:p>
            <a:pPr marL="440055" indent="-342900">
              <a:buFont typeface="Wingdings"/>
              <a:buChar char="ü"/>
            </a:pPr>
            <a:r>
              <a:rPr lang="fi-FI" dirty="0">
                <a:latin typeface="Arial"/>
                <a:cs typeface="Arial"/>
              </a:rPr>
              <a:t>Järjestöjen teemapäivät ja –viikot, kunnan kulttuuri- ja liikuntatoimi</a:t>
            </a:r>
            <a:endParaRPr lang="fi-FI" u="sng" dirty="0">
              <a:latin typeface="Arial"/>
              <a:cs typeface="Arial"/>
            </a:endParaRPr>
          </a:p>
          <a:p>
            <a:pPr marL="97155" indent="0">
              <a:buNone/>
            </a:pPr>
            <a:r>
              <a:rPr lang="fi-FI" dirty="0">
                <a:latin typeface="Arial"/>
                <a:cs typeface="Arial"/>
                <a:sym typeface="Wingdings" panose="05000000000000000000" pitchFamily="2" charset="2"/>
              </a:rPr>
              <a:t>	</a:t>
            </a:r>
            <a:r>
              <a:rPr lang="fi-FI" u="sng" dirty="0">
                <a:latin typeface="Arial"/>
                <a:cs typeface="Arial"/>
                <a:sym typeface="Wingdings" panose="05000000000000000000" pitchFamily="2" charset="2"/>
              </a:rPr>
              <a:t> ”Kumppanuuspöytä” ajattelun hyödyntäminen</a:t>
            </a:r>
            <a:endParaRPr lang="fi-FI" u="sng" dirty="0">
              <a:latin typeface="Arial"/>
              <a:cs typeface="Arial"/>
            </a:endParaRPr>
          </a:p>
          <a:p>
            <a:pPr marL="440055" indent="-342900">
              <a:buFontTx/>
              <a:buChar char="-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Suorakulmio 4"/>
          <p:cNvSpPr/>
          <p:nvPr/>
        </p:nvSpPr>
        <p:spPr>
          <a:xfrm rot="513954">
            <a:off x="7817895" y="4163031"/>
            <a:ext cx="4068392" cy="1373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7155" indent="0">
              <a:buNone/>
            </a:pPr>
            <a:r>
              <a:rPr lang="fi-FI" b="1" dirty="0">
                <a:cs typeface="Arial"/>
              </a:rPr>
              <a:t>Teemoja voi hyödyntää toiminnan suunnittelussa, tarkempi sisältö rakentuu kuitenkin aina kunkin paikan ja ryhmän tarpeiden sekä tavoitteiden pohjalta. 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580379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89" y="-81722"/>
            <a:ext cx="7988994" cy="6858000"/>
          </a:xfrm>
          <a:prstGeom prst="rect">
            <a:avLst/>
          </a:prstGeom>
        </p:spPr>
      </p:pic>
      <p:cxnSp>
        <p:nvCxnSpPr>
          <p:cNvPr id="7" name="Kulmayhdysviiva 6"/>
          <p:cNvCxnSpPr>
            <a:cxnSpLocks/>
          </p:cNvCxnSpPr>
          <p:nvPr/>
        </p:nvCxnSpPr>
        <p:spPr>
          <a:xfrm>
            <a:off x="1313833" y="5299428"/>
            <a:ext cx="2711005" cy="364248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Kulmayhdysviiva 9"/>
          <p:cNvCxnSpPr/>
          <p:nvPr/>
        </p:nvCxnSpPr>
        <p:spPr>
          <a:xfrm>
            <a:off x="1182778" y="1349177"/>
            <a:ext cx="2787508" cy="221880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Kulmayhdysviiva 16"/>
          <p:cNvCxnSpPr/>
          <p:nvPr/>
        </p:nvCxnSpPr>
        <p:spPr>
          <a:xfrm rot="10800000" flipV="1">
            <a:off x="6942165" y="183754"/>
            <a:ext cx="4296008" cy="360308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Kulmayhdysviiva 21"/>
          <p:cNvCxnSpPr/>
          <p:nvPr/>
        </p:nvCxnSpPr>
        <p:spPr>
          <a:xfrm rot="10800000" flipV="1">
            <a:off x="8811854" y="3632722"/>
            <a:ext cx="2573628" cy="261771"/>
          </a:xfrm>
          <a:prstGeom prst="bentConnector3">
            <a:avLst>
              <a:gd name="adj1" fmla="val 77023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Kulmayhdysviiva 23"/>
          <p:cNvCxnSpPr>
            <a:cxnSpLocks/>
          </p:cNvCxnSpPr>
          <p:nvPr/>
        </p:nvCxnSpPr>
        <p:spPr>
          <a:xfrm rot="10800000" flipV="1">
            <a:off x="8017266" y="4562004"/>
            <a:ext cx="2297988" cy="624878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lipsi 43"/>
          <p:cNvSpPr/>
          <p:nvPr/>
        </p:nvSpPr>
        <p:spPr>
          <a:xfrm>
            <a:off x="5048517" y="2622828"/>
            <a:ext cx="1867437" cy="186131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itsearviointi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formatiivinen arviointi</a:t>
            </a:r>
          </a:p>
        </p:txBody>
      </p:sp>
      <p:cxnSp>
        <p:nvCxnSpPr>
          <p:cNvPr id="19" name="Kulmayhdysviiva 18"/>
          <p:cNvCxnSpPr/>
          <p:nvPr/>
        </p:nvCxnSpPr>
        <p:spPr>
          <a:xfrm>
            <a:off x="604129" y="3952831"/>
            <a:ext cx="2863542" cy="73845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Kulmayhdysviiva 22"/>
          <p:cNvCxnSpPr/>
          <p:nvPr/>
        </p:nvCxnSpPr>
        <p:spPr>
          <a:xfrm>
            <a:off x="1296262" y="2672728"/>
            <a:ext cx="2434466" cy="99415"/>
          </a:xfrm>
          <a:prstGeom prst="bentConnector3">
            <a:avLst>
              <a:gd name="adj1" fmla="val 46585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Kulmayhdysviiva 25"/>
          <p:cNvCxnSpPr/>
          <p:nvPr/>
        </p:nvCxnSpPr>
        <p:spPr>
          <a:xfrm rot="10800000" flipV="1">
            <a:off x="8650705" y="2370788"/>
            <a:ext cx="2573628" cy="261771"/>
          </a:xfrm>
          <a:prstGeom prst="bentConnector3">
            <a:avLst>
              <a:gd name="adj1" fmla="val 77023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Kulmayhdysviiva 10"/>
          <p:cNvCxnSpPr/>
          <p:nvPr/>
        </p:nvCxnSpPr>
        <p:spPr>
          <a:xfrm rot="10800000" flipV="1">
            <a:off x="7883756" y="1114104"/>
            <a:ext cx="3431965" cy="309967"/>
          </a:xfrm>
          <a:prstGeom prst="bentConnector3">
            <a:avLst>
              <a:gd name="adj1" fmla="val 63096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Kulmayhdysviiva 42"/>
          <p:cNvCxnSpPr/>
          <p:nvPr/>
        </p:nvCxnSpPr>
        <p:spPr>
          <a:xfrm>
            <a:off x="1342032" y="360266"/>
            <a:ext cx="3814450" cy="218352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uorakulmio 44"/>
          <p:cNvSpPr/>
          <p:nvPr/>
        </p:nvSpPr>
        <p:spPr>
          <a:xfrm>
            <a:off x="2417736" y="-317200"/>
            <a:ext cx="6734013" cy="41565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>
                <a:solidFill>
                  <a:prstClr val="white"/>
                </a:solidFill>
                <a:latin typeface="Calibri" panose="020F0502020204030204"/>
              </a:rPr>
              <a:t>TEEMOITETTU VUOSIKELLO</a:t>
            </a:r>
            <a:endParaRPr kumimoji="0" lang="fi-FI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761031" y="2876523"/>
            <a:ext cx="2034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dirty="0">
                <a:solidFill>
                  <a:prstClr val="black"/>
                </a:solidFill>
                <a:latin typeface="Calibri" panose="020F0502020204030204"/>
                <a:hlinkClick r:id="rId3" action="ppaction://hlinksldjump"/>
              </a:rPr>
              <a:t>IKÄÄNTYMINEN, UNI JA LEPO, DIGITAIDOT, KAATUMISEN ENNALTAEHKÄISY</a:t>
            </a:r>
            <a:endParaRPr lang="fi-FI" sz="12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689490" y="1558572"/>
            <a:ext cx="1996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dirty="0">
                <a:solidFill>
                  <a:prstClr val="black"/>
                </a:solidFill>
                <a:latin typeface="Calibri" panose="020F0502020204030204"/>
                <a:hlinkClick r:id="rId4" action="ppaction://hlinksldjump"/>
              </a:rPr>
              <a:t>MIELENHYVINVOINTI; päihteet, voimavarat</a:t>
            </a:r>
            <a:endParaRPr lang="fi-FI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kstiruutu 17">
            <a:hlinkClick r:id="rId5" action="ppaction://hlinksldjump"/>
          </p:cNvPr>
          <p:cNvSpPr txBox="1"/>
          <p:nvPr/>
        </p:nvSpPr>
        <p:spPr>
          <a:xfrm>
            <a:off x="1160787" y="566251"/>
            <a:ext cx="20348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 action="ppaction://hlinksldjump"/>
              </a:rPr>
              <a:t>HISTORIA, MUSIIKKI, JOULU, OSALLISUUS</a:t>
            </a:r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kstiruutu 19"/>
          <p:cNvSpPr txBox="1"/>
          <p:nvPr/>
        </p:nvSpPr>
        <p:spPr>
          <a:xfrm>
            <a:off x="9435959" y="269153"/>
            <a:ext cx="203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dirty="0">
                <a:solidFill>
                  <a:prstClr val="black"/>
                </a:solidFill>
                <a:latin typeface="Calibri" panose="020F0502020204030204"/>
                <a:hlinkClick r:id="rId7" action="ppaction://hlinksldjump"/>
              </a:rPr>
              <a:t>MIELENHYVINVOINTI; tunteet, TALVINEN LUONTO, EKOLOGISUUS</a:t>
            </a:r>
            <a:r>
              <a:rPr lang="fi-FI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" name="Tekstiruutu 20"/>
          <p:cNvSpPr txBox="1"/>
          <p:nvPr/>
        </p:nvSpPr>
        <p:spPr>
          <a:xfrm>
            <a:off x="9314906" y="2430274"/>
            <a:ext cx="196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noProof="0" dirty="0">
                <a:solidFill>
                  <a:prstClr val="black"/>
                </a:solidFill>
                <a:latin typeface="Calibri" panose="020F0502020204030204"/>
                <a:hlinkClick r:id="rId8" action="ppaction://hlinksldjump"/>
              </a:rPr>
              <a:t>ENERGIA, AIVOTERVEYS, KULTTUURI; tasa-arvo, kirjallisuus</a:t>
            </a:r>
            <a:endParaRPr lang="fi-FI" sz="1200" b="1" noProof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Tekstiruutu 26"/>
          <p:cNvSpPr txBox="1"/>
          <p:nvPr/>
        </p:nvSpPr>
        <p:spPr>
          <a:xfrm>
            <a:off x="9599738" y="1191489"/>
            <a:ext cx="2101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dirty="0">
                <a:solidFill>
                  <a:prstClr val="black"/>
                </a:solidFill>
                <a:latin typeface="Calibri" panose="020F0502020204030204"/>
                <a:hlinkClick r:id="rId9" action="ppaction://hlinksldjump"/>
              </a:rPr>
              <a:t>RAVITSEMUS, LIHASKUNTO, TURVALLISUUS, MIELENHYVINVOINTI; sosiaaliset suhteet, KULTTUURI</a:t>
            </a:r>
            <a:endParaRPr lang="fi-FI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Tekstiruutu 27"/>
          <p:cNvSpPr txBox="1"/>
          <p:nvPr/>
        </p:nvSpPr>
        <p:spPr>
          <a:xfrm>
            <a:off x="9549434" y="3721998"/>
            <a:ext cx="2034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hlinkClick r:id="rId5" action="ppaction://hlinksldjump"/>
              </a:rPr>
              <a:t>KEVÄ</a:t>
            </a:r>
            <a:r>
              <a:rPr lang="fi-FI" sz="1200">
                <a:solidFill>
                  <a:prstClr val="black"/>
                </a:solidFill>
                <a:latin typeface="Calibri" panose="020F0502020204030204"/>
                <a:hlinkClick r:id="rId5" action="ppaction://hlinksldjump"/>
              </a:rPr>
              <a:t>INEN LUONTO,</a:t>
            </a:r>
            <a:r>
              <a:rPr kumimoji="0" lang="fi-FI" sz="1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hlinkClick r:id="rId5" action="ppaction://hlinksldjump"/>
              </a:rPr>
              <a:t> 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hlinkClick r:id="rId5" action="ppaction://hlinksldjump"/>
              </a:rPr>
              <a:t>KULTTUURI</a:t>
            </a: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llipsi 2"/>
          <p:cNvSpPr/>
          <p:nvPr/>
        </p:nvSpPr>
        <p:spPr>
          <a:xfrm>
            <a:off x="5059875" y="2613815"/>
            <a:ext cx="1867437" cy="1879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400">
                <a:solidFill>
                  <a:prstClr val="white"/>
                </a:solidFill>
                <a:latin typeface="Calibri" panose="020F0502020204030204"/>
              </a:rPr>
              <a:t>+ pelit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400">
                <a:solidFill>
                  <a:prstClr val="white"/>
                </a:solidFill>
                <a:latin typeface="Calibri" panose="020F0502020204030204"/>
              </a:rPr>
              <a:t>+ musiikki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400">
                <a:solidFill>
                  <a:prstClr val="white"/>
                </a:solidFill>
                <a:latin typeface="Calibri" panose="020F0502020204030204"/>
              </a:rPr>
              <a:t>+ aivojumpat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400">
                <a:solidFill>
                  <a:prstClr val="white"/>
                </a:solidFill>
                <a:latin typeface="Calibri" panose="020F0502020204030204"/>
              </a:rPr>
              <a:t>= yhdessä tekeminen!</a:t>
            </a:r>
          </a:p>
        </p:txBody>
      </p:sp>
      <p:sp>
        <p:nvSpPr>
          <p:cNvPr id="29" name="Tekstiruutu 28"/>
          <p:cNvSpPr txBox="1"/>
          <p:nvPr/>
        </p:nvSpPr>
        <p:spPr>
          <a:xfrm>
            <a:off x="9215920" y="4613097"/>
            <a:ext cx="17078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prstClr val="black"/>
                </a:solidFill>
                <a:latin typeface="Calibri" panose="020F0502020204030204"/>
                <a:hlinkClick r:id="rId10" action="ppaction://hlinksldjump"/>
              </a:rPr>
              <a:t>UUDEN OPPIMINEN, HYVINVOINTI: RAVITSEMUS, SYDÄNTERVEYS, ENSIAPU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dirty="0">
                <a:solidFill>
                  <a:prstClr val="black"/>
                </a:solidFill>
                <a:latin typeface="Calibri" panose="020F0502020204030204"/>
                <a:hlinkClick r:id="rId11" action="ppaction://hlinksldjump"/>
              </a:rPr>
              <a:t>KESÄINEN LUONTO, HYVINVOINTI; liikunta, lihaskunto, RAVITSEMUS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kstiruutu 29"/>
          <p:cNvSpPr txBox="1"/>
          <p:nvPr/>
        </p:nvSpPr>
        <p:spPr>
          <a:xfrm>
            <a:off x="193769" y="3751072"/>
            <a:ext cx="2034884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1" noProof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hlinkClick r:id="rId12" action="ppaction://hlinksldjump"/>
              </a:rPr>
              <a:t>MUISTITERVEYS, SEKSUAALITERVEYS, KESTÄVÄ ARKI, KULTTUURI</a:t>
            </a:r>
            <a:endParaRPr lang="fi-FI" sz="1200" dirty="0"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kstiruutu 24"/>
          <p:cNvSpPr txBox="1"/>
          <p:nvPr/>
        </p:nvSpPr>
        <p:spPr>
          <a:xfrm>
            <a:off x="501102" y="5056020"/>
            <a:ext cx="2168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noProof="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1" noProof="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noProof="0" dirty="0">
                <a:solidFill>
                  <a:prstClr val="black"/>
                </a:solidFill>
                <a:latin typeface="Calibri" panose="020F0502020204030204"/>
                <a:hlinkClick r:id="rId13" action="ppaction://hlinksldjump"/>
              </a:rPr>
              <a:t>SYKSYINEN LUONTO, TAIDE, RAVITSEMUS, SUUHYGIENIA,TURVALLISUUS</a:t>
            </a:r>
            <a:endParaRPr lang="fi-FI" sz="1200" b="1" noProof="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Kuva 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75806" y="5978554"/>
            <a:ext cx="4075718" cy="479084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BFF75F33-CE74-2C18-225D-04D6CB71B4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0907226">
            <a:off x="5156308" y="5898969"/>
            <a:ext cx="1674569" cy="99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06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Elokuu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rtlCol="0" anchor="t">
            <a:normAutofit fontScale="62500" lnSpcReduction="20000"/>
          </a:bodyPr>
          <a:lstStyle/>
          <a:p>
            <a:pPr marL="342900" indent="-342900">
              <a:buFont typeface="Wingdings" panose="020B0604020202020204" pitchFamily="34" charset="0"/>
              <a:buChar char="v"/>
            </a:pPr>
            <a:r>
              <a:rPr lang="fi-FI" b="1" dirty="0">
                <a:latin typeface="Arial"/>
                <a:cs typeface="Arial"/>
              </a:rPr>
              <a:t>Ryhmäytyminen, tullaan tutuiksi! </a:t>
            </a:r>
            <a:r>
              <a:rPr lang="fi-FI" dirty="0">
                <a:latin typeface="Arial"/>
                <a:cs typeface="Arial"/>
                <a:hlinkClick r:id="rId2"/>
              </a:rPr>
              <a:t>1</a:t>
            </a:r>
            <a:endParaRPr lang="fi-FI" b="1" dirty="0">
              <a:latin typeface="Arial"/>
              <a:cs typeface="Arial"/>
            </a:endParaRP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fi-FI" b="1" dirty="0">
                <a:latin typeface="Arial"/>
                <a:cs typeface="Arial"/>
              </a:rPr>
              <a:t>Suomalaisen taiteen päivä </a:t>
            </a:r>
            <a:r>
              <a:rPr lang="fi-FI" dirty="0">
                <a:latin typeface="Arial"/>
                <a:cs typeface="Arial"/>
              </a:rPr>
              <a:t>9.8.</a:t>
            </a:r>
            <a:endParaRPr lang="fi-FI" b="1" dirty="0">
              <a:latin typeface="Arial"/>
              <a:cs typeface="Arial"/>
            </a:endParaRP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fi-FI" b="1" dirty="0">
                <a:latin typeface="Arial"/>
                <a:cs typeface="Arial"/>
              </a:rPr>
              <a:t>Syksyinen luonto: </a:t>
            </a:r>
            <a:r>
              <a:rPr lang="fi-FI" dirty="0">
                <a:latin typeface="Arial"/>
                <a:cs typeface="Arial"/>
              </a:rPr>
              <a:t>ruska, Suomen luonnon päivä 26.8</a:t>
            </a:r>
            <a:r>
              <a:rPr lang="fi-FI" b="1" dirty="0">
                <a:latin typeface="Arial"/>
                <a:cs typeface="Arial"/>
              </a:rPr>
              <a:t> </a:t>
            </a:r>
            <a:r>
              <a:rPr lang="fi-FI" dirty="0">
                <a:latin typeface="Arial"/>
                <a:cs typeface="Arial"/>
                <a:hlinkClick r:id="rId3"/>
              </a:rPr>
              <a:t>1</a:t>
            </a:r>
            <a:endParaRPr lang="fi-FI" dirty="0"/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fi-FI" b="1" dirty="0">
                <a:latin typeface="Arial"/>
                <a:cs typeface="Arial"/>
              </a:rPr>
              <a:t>Ravitsemus</a:t>
            </a:r>
            <a:r>
              <a:rPr lang="fi-FI" dirty="0">
                <a:latin typeface="Arial"/>
                <a:cs typeface="Arial"/>
              </a:rPr>
              <a:t>: </a:t>
            </a:r>
            <a:endParaRPr lang="fi-FI" dirty="0"/>
          </a:p>
          <a:p>
            <a:pPr marL="0" indent="0">
              <a:buNone/>
            </a:pPr>
            <a:r>
              <a:rPr lang="fi-FI" dirty="0">
                <a:latin typeface="Arial"/>
                <a:cs typeface="Arial"/>
              </a:rPr>
              <a:t>Ikääntyvän ravitsemussuositukset: asiantuntijavierailu, Martat? </a:t>
            </a:r>
            <a:r>
              <a:rPr lang="fi-FI" dirty="0">
                <a:latin typeface="Arial"/>
                <a:cs typeface="Arial"/>
                <a:hlinkClick r:id="rId4"/>
              </a:rPr>
              <a:t>1</a:t>
            </a:r>
            <a:endParaRPr lang="fi-FI" dirty="0"/>
          </a:p>
          <a:p>
            <a:pPr marL="0" indent="0">
              <a:buNone/>
            </a:pPr>
            <a:r>
              <a:rPr lang="fi-FI" dirty="0">
                <a:latin typeface="Arial"/>
                <a:cs typeface="Arial"/>
              </a:rPr>
              <a:t>Sadonkorjuu, kotimaiset marjat.</a:t>
            </a:r>
          </a:p>
          <a:p>
            <a:pPr marL="0" indent="0">
              <a:buNone/>
            </a:pPr>
            <a:r>
              <a:rPr lang="fi-FI" dirty="0">
                <a:latin typeface="Arial"/>
                <a:cs typeface="Arial"/>
              </a:rPr>
              <a:t>28.8 Valtakunnallinen sienipäivä </a:t>
            </a:r>
            <a:r>
              <a:rPr lang="fi-FI" dirty="0">
                <a:latin typeface="Arial"/>
                <a:cs typeface="Arial"/>
                <a:hlinkClick r:id="rId5"/>
              </a:rPr>
              <a:t>1</a:t>
            </a:r>
            <a:endParaRPr lang="fi-FI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i-FI" dirty="0">
                <a:latin typeface="Arial"/>
                <a:cs typeface="Arial"/>
              </a:rPr>
              <a:t>Suun terveys ja –hygienia: asiantuntijavierailu, suuhygienisti, </a:t>
            </a:r>
            <a:r>
              <a:rPr lang="fi-FI" dirty="0">
                <a:latin typeface="Arial"/>
                <a:cs typeface="Arial"/>
                <a:hlinkClick r:id="rId6"/>
              </a:rPr>
              <a:t>1</a:t>
            </a:r>
            <a:endParaRPr lang="fi-FI" dirty="0"/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fi-FI" sz="2200" b="1" dirty="0">
                <a:latin typeface="Arial"/>
                <a:cs typeface="Arial"/>
              </a:rPr>
              <a:t>Turvallisuus:</a:t>
            </a:r>
            <a:r>
              <a:rPr lang="fi-FI" sz="2200" dirty="0">
                <a:latin typeface="Arial"/>
                <a:cs typeface="Arial"/>
              </a:rPr>
              <a:t> 13.8 Tapaturmapäivä. Tapaturmien ennaltaehkäisy.</a:t>
            </a:r>
            <a:endParaRPr lang="fi-FI" dirty="0"/>
          </a:p>
          <a:p>
            <a:pPr marL="0" indent="0">
              <a:buNone/>
            </a:pPr>
            <a:r>
              <a:rPr lang="fi-FI" b="1" dirty="0">
                <a:latin typeface="Arial"/>
                <a:cs typeface="Arial"/>
              </a:rPr>
              <a:t>Muita teemapäiviä tässä kuussa:</a:t>
            </a:r>
            <a:r>
              <a:rPr lang="fi-FI" dirty="0">
                <a:latin typeface="Arial"/>
                <a:cs typeface="Arial"/>
              </a:rPr>
              <a:t> 5.8 Kansallispukupäivä, 9.8 Maailman alkuperäiskansojen päivä (YK),</a:t>
            </a:r>
            <a:endParaRPr lang="fi-FI" dirty="0"/>
          </a:p>
          <a:p>
            <a:pPr marL="0" indent="0">
              <a:buNone/>
            </a:pPr>
            <a:r>
              <a:rPr lang="fi-FI" dirty="0">
                <a:latin typeface="Arial"/>
                <a:cs typeface="Arial"/>
              </a:rPr>
              <a:t>18.8 Sotainvalidipäivä (Sotainvalidien Veljesliitto), Siivouspäivä kuun viimeisellä viikolla.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i-FI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800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Syyskuu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291803"/>
            <a:ext cx="10515600" cy="3718891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v"/>
              <a:defRPr/>
            </a:pPr>
            <a:r>
              <a:rPr lang="fi-FI" sz="1400" b="1" dirty="0">
                <a:latin typeface="Arial"/>
                <a:cs typeface="Arial"/>
              </a:rPr>
              <a:t>Maailman seksuaaliterveyspäivä 4.9: </a:t>
            </a:r>
            <a:r>
              <a:rPr lang="fi-FI" sz="1400" dirty="0">
                <a:latin typeface="Arial"/>
                <a:cs typeface="Arial"/>
              </a:rPr>
              <a:t> Ikääntyvän seksuaalisuus 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v"/>
              <a:defRPr/>
            </a:pPr>
            <a:endParaRPr lang="fi-FI" sz="1400" b="1" dirty="0">
              <a:latin typeface="Arial"/>
              <a:cs typeface="Arial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v"/>
              <a:defRPr/>
            </a:pPr>
            <a:r>
              <a:rPr lang="fi-FI" sz="1400" b="1" dirty="0">
                <a:latin typeface="Arial"/>
                <a:cs typeface="Arial"/>
              </a:rPr>
              <a:t>Kulttuuri: </a:t>
            </a:r>
            <a:r>
              <a:rPr lang="fi-FI" sz="1400" dirty="0">
                <a:latin typeface="Arial"/>
                <a:cs typeface="Arial"/>
              </a:rPr>
              <a:t>Lukutaitopäivä 8.9 (kirjasto/kulttuuritoimi)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i-FI" sz="1400" b="1" dirty="0">
              <a:latin typeface="Arial"/>
              <a:cs typeface="Arial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v"/>
              <a:defRPr/>
            </a:pPr>
            <a:r>
              <a:rPr lang="fi-FI" sz="1400" b="1" dirty="0">
                <a:latin typeface="Arial"/>
                <a:cs typeface="Arial"/>
              </a:rPr>
              <a:t>Muistiterveys</a:t>
            </a:r>
            <a:r>
              <a:rPr lang="fi-FI" sz="1400" dirty="0">
                <a:latin typeface="Arial"/>
                <a:cs typeface="Arial"/>
              </a:rPr>
              <a:t>:</a:t>
            </a:r>
            <a:endParaRPr lang="fi-FI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i-FI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i-FI" sz="1400" dirty="0">
                <a:latin typeface="Arial"/>
                <a:cs typeface="Arial"/>
              </a:rPr>
              <a:t>Muistiyhdistyksen muistiviikko 38, muistinhuolto: </a:t>
            </a:r>
            <a:r>
              <a:rPr lang="fi-FI" sz="1400" dirty="0" err="1">
                <a:latin typeface="Arial"/>
                <a:cs typeface="Arial"/>
              </a:rPr>
              <a:t>Alzheimerpäivä</a:t>
            </a:r>
            <a:r>
              <a:rPr lang="fi-FI" sz="1400" dirty="0">
                <a:latin typeface="Arial"/>
                <a:cs typeface="Arial"/>
              </a:rPr>
              <a:t> 21.9  </a:t>
            </a:r>
            <a:r>
              <a:rPr lang="fi-FI" sz="1400" dirty="0">
                <a:latin typeface="Arial"/>
                <a:cs typeface="Arial"/>
                <a:hlinkClick r:id="rId2"/>
              </a:rPr>
              <a:t>1</a:t>
            </a:r>
            <a:r>
              <a:rPr lang="fi-FI" sz="1400" dirty="0">
                <a:latin typeface="Arial"/>
                <a:cs typeface="Arial"/>
              </a:rPr>
              <a:t>, </a:t>
            </a:r>
            <a:r>
              <a:rPr lang="fi-FI" sz="1400" dirty="0">
                <a:latin typeface="Arial"/>
                <a:cs typeface="Arial"/>
                <a:hlinkClick r:id="rId3"/>
              </a:rPr>
              <a:t>2</a:t>
            </a:r>
            <a:endParaRPr lang="fi-FI" sz="1400" dirty="0">
              <a:latin typeface="Arial"/>
              <a:cs typeface="Arial"/>
            </a:endParaRPr>
          </a:p>
          <a:p>
            <a:pPr marL="342900" indent="-342900">
              <a:lnSpc>
                <a:spcPct val="100000"/>
              </a:lnSpc>
              <a:buFont typeface="Wingdings" panose="020B0604020202020204" pitchFamily="34" charset="0"/>
              <a:buChar char="v"/>
            </a:pPr>
            <a:r>
              <a:rPr lang="fi-FI" sz="1400" b="1" dirty="0">
                <a:latin typeface="Arial"/>
                <a:cs typeface="Arial"/>
              </a:rPr>
              <a:t>Kestävä arki: </a:t>
            </a:r>
            <a:endParaRPr lang="fi-FI" sz="1400" b="1" dirty="0"/>
          </a:p>
          <a:p>
            <a:pPr marL="0" indent="0">
              <a:lnSpc>
                <a:spcPct val="100000"/>
              </a:lnSpc>
              <a:buNone/>
            </a:pPr>
            <a:r>
              <a:rPr lang="fi-FI" sz="1400" dirty="0">
                <a:latin typeface="Arial"/>
                <a:cs typeface="Arial"/>
              </a:rPr>
              <a:t>Kestävän kehityksen viikko 25.9</a:t>
            </a:r>
            <a:r>
              <a:rPr lang="fi-FI" sz="1400" dirty="0">
                <a:latin typeface="Arial"/>
                <a:cs typeface="Arial"/>
                <a:sym typeface="Wingdings" panose="05000000000000000000" pitchFamily="2" charset="2"/>
              </a:rPr>
              <a:t> </a:t>
            </a:r>
            <a:r>
              <a:rPr lang="fi-FI" sz="1400" dirty="0">
                <a:latin typeface="Arial"/>
                <a:cs typeface="Arial"/>
                <a:sym typeface="Wingdings" panose="05000000000000000000" pitchFamily="2" charset="2"/>
                <a:hlinkClick r:id="rId4"/>
              </a:rPr>
              <a:t>1</a:t>
            </a:r>
            <a:endParaRPr lang="fi-FI" sz="1400" dirty="0">
              <a:latin typeface="Arial"/>
              <a:cs typeface="Arial"/>
              <a:hlinkClick r:id="rId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i-FI" sz="1400" dirty="0">
                <a:latin typeface="Arial"/>
                <a:cs typeface="Arial"/>
              </a:rPr>
              <a:t>Ekologinen kestävyys (esim. kierrätys, kompostointi), sosiaalinen tai taloudellinen kestävyys. Kestävät konstit: pienituloisuus arjessa: </a:t>
            </a:r>
            <a:r>
              <a:rPr lang="fi-FI" sz="1400" dirty="0">
                <a:latin typeface="Arial"/>
                <a:cs typeface="Arial"/>
                <a:hlinkClick r:id="rId5"/>
              </a:rPr>
              <a:t>1, </a:t>
            </a:r>
            <a:r>
              <a:rPr lang="fi-FI" sz="1400" dirty="0">
                <a:latin typeface="Arial"/>
                <a:cs typeface="Arial"/>
              </a:rPr>
              <a:t>2</a:t>
            </a:r>
            <a:endParaRPr lang="fi-FI" sz="1400" dirty="0">
              <a:solidFill>
                <a:srgbClr val="06175E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i-FI" sz="1400" b="1" dirty="0">
                <a:latin typeface="Arial"/>
                <a:cs typeface="Arial"/>
              </a:rPr>
              <a:t>Muita teemapäiviä tässä kuussa: </a:t>
            </a:r>
            <a:r>
              <a:rPr lang="fi-FI" sz="1400" dirty="0">
                <a:latin typeface="Arial"/>
                <a:cs typeface="Arial"/>
              </a:rPr>
              <a:t>14.9 Lähimmäisenpäivä (seurakunta), 26.9 Euroopan kieltenpäivä. Liikenneturvallisuusviikko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109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Lokakuu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311053"/>
            <a:ext cx="10515600" cy="3916492"/>
          </a:xfrm>
        </p:spPr>
        <p:txBody>
          <a:bodyPr vert="horz" wrap="square" lIns="91440" tIns="45720" rIns="91440" bIns="45720" rtlCol="0" anchor="t">
            <a:normAutofit fontScale="70000" lnSpcReduction="20000"/>
          </a:bodyPr>
          <a:lstStyle/>
          <a:p>
            <a:pPr marL="342900" indent="-342900">
              <a:buFont typeface="Wingdings" panose="020B0604020202020204" pitchFamily="34" charset="0"/>
              <a:buChar char="v"/>
            </a:pPr>
            <a:r>
              <a:rPr lang="fi-FI" b="1" dirty="0">
                <a:latin typeface="Arial"/>
                <a:cs typeface="Arial"/>
              </a:rPr>
              <a:t>Uni, lepo, rentoutuminen:</a:t>
            </a:r>
            <a:endParaRPr lang="fi-FI" dirty="0"/>
          </a:p>
          <a:p>
            <a:pPr marL="0" indent="0">
              <a:buNone/>
            </a:pPr>
            <a:r>
              <a:rPr lang="fi-FI" dirty="0">
                <a:latin typeface="Arial"/>
                <a:cs typeface="Arial"/>
              </a:rPr>
              <a:t>Ikääntymisen vaikutukset: univiikko, asiantuntijaluento, </a:t>
            </a:r>
            <a:r>
              <a:rPr lang="fi-FI" dirty="0">
                <a:latin typeface="Arial"/>
                <a:cs typeface="Arial"/>
                <a:hlinkClick r:id="rId2"/>
              </a:rPr>
              <a:t>1, </a:t>
            </a:r>
            <a:r>
              <a:rPr lang="fi-FI" dirty="0">
                <a:latin typeface="Arial"/>
                <a:cs typeface="Arial"/>
                <a:hlinkClick r:id="rId3"/>
              </a:rPr>
              <a:t>2</a:t>
            </a:r>
            <a:endParaRPr lang="fi-FI" dirty="0"/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fi-FI" b="1" dirty="0">
                <a:latin typeface="Arial"/>
                <a:cs typeface="Arial"/>
              </a:rPr>
              <a:t>Kaatumisen ennaltaehkäisy: </a:t>
            </a:r>
            <a:r>
              <a:rPr lang="fi-FI" sz="1900" dirty="0">
                <a:latin typeface="Arial"/>
                <a:cs typeface="Arial"/>
              </a:rPr>
              <a:t>Varautuminen talven liukkaisiin! </a:t>
            </a:r>
            <a:r>
              <a:rPr lang="fi-FI" sz="1900" dirty="0">
                <a:latin typeface="Arial"/>
                <a:cs typeface="Arial"/>
                <a:hlinkClick r:id="rId4"/>
              </a:rPr>
              <a:t>1</a:t>
            </a:r>
            <a:r>
              <a:rPr lang="fi-FI" sz="1900" dirty="0">
                <a:latin typeface="Arial"/>
                <a:cs typeface="Arial"/>
              </a:rPr>
              <a:t> ,  </a:t>
            </a:r>
            <a:r>
              <a:rPr lang="fi-FI" sz="1900" dirty="0">
                <a:solidFill>
                  <a:srgbClr val="4B6BC8"/>
                </a:solidFill>
                <a:latin typeface="Arial"/>
                <a:cs typeface="Arial"/>
                <a:hlinkClick r:id="rId5"/>
              </a:rPr>
              <a:t>2</a:t>
            </a:r>
            <a:endParaRPr lang="fi-FI" b="1" dirty="0"/>
          </a:p>
          <a:p>
            <a:pPr marL="0" indent="0">
              <a:buNone/>
            </a:pPr>
            <a:r>
              <a:rPr lang="fi-FI" dirty="0">
                <a:latin typeface="Arial"/>
                <a:cs typeface="Arial"/>
              </a:rPr>
              <a:t>Jalkaterveys </a:t>
            </a:r>
            <a:r>
              <a:rPr lang="fi-FI" dirty="0">
                <a:latin typeface="Arial"/>
                <a:cs typeface="Arial"/>
                <a:hlinkClick r:id="rId6"/>
              </a:rPr>
              <a:t>1 </a:t>
            </a:r>
            <a:r>
              <a:rPr lang="fi-FI" dirty="0">
                <a:latin typeface="Arial"/>
                <a:cs typeface="Arial"/>
              </a:rPr>
              <a:t>Jalka-/haavahoitajan luento?</a:t>
            </a:r>
            <a:endParaRPr lang="fi-FI" dirty="0"/>
          </a:p>
          <a:p>
            <a:pPr marL="0" indent="0">
              <a:buNone/>
            </a:pPr>
            <a:r>
              <a:rPr lang="fi-FI" dirty="0">
                <a:latin typeface="Arial"/>
                <a:cs typeface="Arial"/>
              </a:rPr>
              <a:t>Lihaskuntoa ja tasapainoa, asiantuntijaluento/-ohjelma fysioterapeutti, liikunnanohjaaja? </a:t>
            </a:r>
            <a:r>
              <a:rPr lang="fi-FI" sz="1900" dirty="0">
                <a:solidFill>
                  <a:srgbClr val="4B6BC8"/>
                </a:solidFill>
                <a:latin typeface="Arial"/>
                <a:cs typeface="Arial"/>
                <a:hlinkClick r:id="rId7"/>
              </a:rPr>
              <a:t>1</a:t>
            </a:r>
            <a:r>
              <a:rPr lang="fi-FI" dirty="0">
                <a:latin typeface="Arial"/>
                <a:cs typeface="Arial"/>
              </a:rPr>
              <a:t> , </a:t>
            </a:r>
            <a:r>
              <a:rPr lang="fi-FI" dirty="0">
                <a:latin typeface="Arial"/>
                <a:cs typeface="Arial"/>
                <a:hlinkClick r:id="rId8"/>
              </a:rPr>
              <a:t>2</a:t>
            </a:r>
            <a:r>
              <a:rPr lang="fi-FI" dirty="0">
                <a:latin typeface="Arial"/>
                <a:cs typeface="Arial"/>
              </a:rPr>
              <a:t>,  </a:t>
            </a:r>
            <a:r>
              <a:rPr lang="fi-FI" dirty="0">
                <a:latin typeface="Arial"/>
                <a:cs typeface="Arial"/>
                <a:hlinkClick r:id="rId9"/>
              </a:rPr>
              <a:t>3</a:t>
            </a:r>
            <a:r>
              <a:rPr lang="fi-FI" dirty="0">
                <a:latin typeface="Arial"/>
                <a:cs typeface="Arial"/>
              </a:rPr>
              <a:t> , </a:t>
            </a:r>
            <a:r>
              <a:rPr lang="fi-FI" dirty="0">
                <a:hlinkClick r:id="rId10"/>
              </a:rPr>
              <a:t>4</a:t>
            </a:r>
            <a:endParaRPr lang="fi-FI" dirty="0"/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fi-FI" b="1" dirty="0">
                <a:latin typeface="Arial"/>
                <a:cs typeface="Arial"/>
              </a:rPr>
              <a:t>Vanhusten päivä ja –viikko:  </a:t>
            </a:r>
            <a:r>
              <a:rPr lang="fi-FI" dirty="0">
                <a:latin typeface="Arial"/>
                <a:cs typeface="Arial"/>
              </a:rPr>
              <a:t>vuosittaiset, vaihtuvat teemat  </a:t>
            </a:r>
            <a:r>
              <a:rPr lang="fi-FI" dirty="0">
                <a:latin typeface="Arial"/>
                <a:cs typeface="Arial"/>
                <a:hlinkClick r:id="rId11"/>
              </a:rPr>
              <a:t>1</a:t>
            </a:r>
            <a:endParaRPr lang="fi-FI" dirty="0">
              <a:latin typeface="Arial"/>
              <a:cs typeface="Arial"/>
            </a:endParaRP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fi-FI" b="1" dirty="0">
                <a:latin typeface="Arial"/>
                <a:cs typeface="Arial"/>
              </a:rPr>
              <a:t>Digitaidot: </a:t>
            </a:r>
            <a:r>
              <a:rPr lang="fi-FI" dirty="0">
                <a:latin typeface="Arial"/>
                <a:cs typeface="Arial"/>
              </a:rPr>
              <a:t>5.10 Seniori </a:t>
            </a:r>
            <a:r>
              <a:rPr lang="fi-FI" dirty="0" err="1">
                <a:latin typeface="Arial"/>
                <a:cs typeface="Arial"/>
              </a:rPr>
              <a:t>Surf</a:t>
            </a:r>
            <a:r>
              <a:rPr lang="fi-FI" dirty="0">
                <a:latin typeface="Arial"/>
                <a:cs typeface="Arial"/>
              </a:rPr>
              <a:t> –päivä: </a:t>
            </a:r>
            <a:r>
              <a:rPr lang="fi-FI" dirty="0">
                <a:latin typeface="Arial"/>
                <a:cs typeface="Arial"/>
                <a:hlinkClick r:id="rId12"/>
              </a:rPr>
              <a:t>1</a:t>
            </a:r>
            <a:r>
              <a:rPr lang="fi-FI" dirty="0">
                <a:latin typeface="Arial"/>
                <a:cs typeface="Arial"/>
              </a:rPr>
              <a:t>, </a:t>
            </a:r>
            <a:r>
              <a:rPr lang="fi-FI" dirty="0">
                <a:latin typeface="Arial"/>
                <a:cs typeface="Arial"/>
                <a:hlinkClick r:id="rId13"/>
              </a:rPr>
              <a:t>2</a:t>
            </a:r>
            <a:endParaRPr lang="fi-FI" dirty="0">
              <a:latin typeface="Arial"/>
              <a:cs typeface="Arial"/>
            </a:endParaRP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fi-FI" b="1" dirty="0">
                <a:latin typeface="Arial"/>
                <a:cs typeface="Arial"/>
              </a:rPr>
              <a:t>Kulttuuri: </a:t>
            </a:r>
            <a:r>
              <a:rPr lang="fi-FI" dirty="0">
                <a:latin typeface="Arial"/>
                <a:cs typeface="Arial"/>
              </a:rPr>
              <a:t>Aleksis Kiven päivä 10.10</a:t>
            </a: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fi-FI" b="1" dirty="0">
                <a:latin typeface="Arial"/>
                <a:cs typeface="Arial"/>
              </a:rPr>
              <a:t>Suomalaisen käsityön päivä 23.10: </a:t>
            </a:r>
            <a:r>
              <a:rPr lang="fi-FI" dirty="0">
                <a:latin typeface="Arial"/>
                <a:cs typeface="Arial"/>
              </a:rPr>
              <a:t>käsityöperinne, käsityöt</a:t>
            </a:r>
            <a:endParaRPr lang="fi-FI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i-FI" b="1" dirty="0">
                <a:latin typeface="Arial"/>
                <a:cs typeface="Arial"/>
              </a:rPr>
              <a:t>Muita teemapäiviä tässä kuussa:</a:t>
            </a:r>
            <a:r>
              <a:rPr lang="fi-FI" dirty="0">
                <a:latin typeface="Arial"/>
                <a:cs typeface="Arial"/>
              </a:rPr>
              <a:t> 4.10 Korvapuustipäivä, 10.10 Järjestöjen päivä, 12.10 Reumapäivä, 14.10 Näköpäivä, 16.10 Isovanhempien päivä, 18.10 Nälkäpäivä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6759880"/>
      </p:ext>
    </p:extLst>
  </p:cSld>
  <p:clrMapOvr>
    <a:masterClrMapping/>
  </p:clrMapOvr>
</p:sld>
</file>

<file path=ppt/theme/theme1.xml><?xml version="1.0" encoding="utf-8"?>
<a:theme xmlns:a="http://schemas.openxmlformats.org/drawingml/2006/main" name="PPhyvinvointialue-teema">
  <a:themeElements>
    <a:clrScheme name="Pohde_värit">
      <a:dk1>
        <a:srgbClr val="06175E"/>
      </a:dk1>
      <a:lt1>
        <a:srgbClr val="FFFEFE"/>
      </a:lt1>
      <a:dk2>
        <a:srgbClr val="042471"/>
      </a:dk2>
      <a:lt2>
        <a:srgbClr val="FFFEFE"/>
      </a:lt2>
      <a:accent1>
        <a:srgbClr val="4B6BC8"/>
      </a:accent1>
      <a:accent2>
        <a:srgbClr val="ACB9E4"/>
      </a:accent2>
      <a:accent3>
        <a:srgbClr val="FFA98D"/>
      </a:accent3>
      <a:accent4>
        <a:srgbClr val="FFC4B2"/>
      </a:accent4>
      <a:accent5>
        <a:srgbClr val="888686"/>
      </a:accent5>
      <a:accent6>
        <a:srgbClr val="D9D8D8"/>
      </a:accent6>
      <a:hlink>
        <a:srgbClr val="4B6BC8"/>
      </a:hlink>
      <a:folHlink>
        <a:srgbClr val="9E4CA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hde_powerpoint_template" id="{92C75BCB-5A2B-FE4E-915A-2898210B4475}" vid="{B228524F-3D62-994B-83F5-F02E42824F3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672393-79b0-44ca-b1da-478db7a2b85f">
      <Terms xmlns="http://schemas.microsoft.com/office/infopath/2007/PartnerControls"/>
    </lcf76f155ced4ddcb4097134ff3c332f>
    <TaxCatchAll xmlns="d3e50268-7799-48af-83c3-9a9b063078b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3F9FBE23DE9741AAC4B06DBA542379" ma:contentTypeVersion="17" ma:contentTypeDescription="Create a new document." ma:contentTypeScope="" ma:versionID="6cedede408feeb64696490d69bb4a13b">
  <xsd:schema xmlns:xsd="http://www.w3.org/2001/XMLSchema" xmlns:xs="http://www.w3.org/2001/XMLSchema" xmlns:p="http://schemas.microsoft.com/office/2006/metadata/properties" xmlns:ns2="d8672393-79b0-44ca-b1da-478db7a2b85f" xmlns:ns3="2bb0a49a-9a7d-4643-b39a-2332175e2122" xmlns:ns4="d3e50268-7799-48af-83c3-9a9b063078bc" targetNamespace="http://schemas.microsoft.com/office/2006/metadata/properties" ma:root="true" ma:fieldsID="b0c75abad0f59c335a403709aceef5d6" ns2:_="" ns3:_="" ns4:_="">
    <xsd:import namespace="d8672393-79b0-44ca-b1da-478db7a2b85f"/>
    <xsd:import namespace="2bb0a49a-9a7d-4643-b39a-2332175e2122"/>
    <xsd:import namespace="d3e50268-7799-48af-83c3-9a9b063078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672393-79b0-44ca-b1da-478db7a2b8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8803545-8691-4b95-be08-91594e2525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0a49a-9a7d-4643-b39a-2332175e212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50268-7799-48af-83c3-9a9b063078bc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e833b1c3-5bc6-46dc-9123-3aa11df4ecd0}" ma:internalName="TaxCatchAll" ma:showField="CatchAllData" ma:web="2bb0a49a-9a7d-4643-b39a-2332175e21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9B86F2-B368-4FFE-83E7-C833C31CF17A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8672393-79b0-44ca-b1da-478db7a2b85f"/>
    <ds:schemaRef ds:uri="http://purl.org/dc/elements/1.1/"/>
    <ds:schemaRef ds:uri="http://schemas.microsoft.com/office/infopath/2007/PartnerControls"/>
    <ds:schemaRef ds:uri="2bb0a49a-9a7d-4643-b39a-2332175e2122"/>
    <ds:schemaRef ds:uri="http://schemas.microsoft.com/office/2006/metadata/properties"/>
    <ds:schemaRef ds:uri="d3e50268-7799-48af-83c3-9a9b063078b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EE04AB1-3081-48EC-8545-FB65C9F301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672393-79b0-44ca-b1da-478db7a2b85f"/>
    <ds:schemaRef ds:uri="2bb0a49a-9a7d-4643-b39a-2332175e2122"/>
    <ds:schemaRef ds:uri="d3e50268-7799-48af-83c3-9a9b063078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430DE6-59F8-48EB-AB94-E082381109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Pohde</Template>
  <TotalTime>38986</TotalTime>
  <Words>1208</Words>
  <Application>Microsoft Office PowerPoint</Application>
  <PresentationFormat>Laajakuva</PresentationFormat>
  <Paragraphs>204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PPhyvinvointialue-teema</vt:lpstr>
      <vt:lpstr>Office-teema</vt:lpstr>
      <vt:lpstr>Teemoitettu vuosikello ikäihmisten päivätoiminnan sisällön suunnittelun avuksi</vt:lpstr>
      <vt:lpstr>Yhdessä tehden - ikäihmisten tähden</vt:lpstr>
      <vt:lpstr>Vuosikello yleisesti suunnittelun apuna</vt:lpstr>
      <vt:lpstr>Matalankynnyksen ennaltaehkäisevä toiminta  vs. kuntouttava päivätoiminta</vt:lpstr>
      <vt:lpstr>Vuosikellon teemat</vt:lpstr>
      <vt:lpstr>PowerPoint-esitys</vt:lpstr>
      <vt:lpstr>Elokuu</vt:lpstr>
      <vt:lpstr>Syyskuu</vt:lpstr>
      <vt:lpstr>Lokakuu</vt:lpstr>
      <vt:lpstr>Marraskuu </vt:lpstr>
      <vt:lpstr>Joulukuu</vt:lpstr>
      <vt:lpstr>Tammikuu</vt:lpstr>
      <vt:lpstr>Helmikuu</vt:lpstr>
      <vt:lpstr>Maaliskuu</vt:lpstr>
      <vt:lpstr>Huhtikuu</vt:lpstr>
      <vt:lpstr>Toukokuu  </vt:lpstr>
      <vt:lpstr>Kesäkuu</vt:lpstr>
      <vt:lpstr>Lähteitä ja linkkivinkkejä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Pohde PowerPoint esityspohja</dc:title>
  <dc:subject/>
  <dc:creator>Mint Company</dc:creator>
  <cp:keywords/>
  <dc:description/>
  <cp:lastModifiedBy>Remes Vilja</cp:lastModifiedBy>
  <cp:revision>351</cp:revision>
  <cp:lastPrinted>2023-12-18T09:32:02Z</cp:lastPrinted>
  <dcterms:created xsi:type="dcterms:W3CDTF">2022-10-05T13:44:56Z</dcterms:created>
  <dcterms:modified xsi:type="dcterms:W3CDTF">2023-12-18T09:32:58Z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0x010100F23F9FBE23DE9741AAC4B06DBA542379</vt:lpwstr>
  </property>
  <property fmtid="{D5CDD505-2E9C-101B-9397-08002B2CF9AE}" pid="3" name="MediaServiceImageTags">
    <vt:lpwstr/>
  </property>
</Properties>
</file>