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4" r:id="rId5"/>
    <p:sldId id="335" r:id="rId6"/>
    <p:sldId id="340" r:id="rId7"/>
    <p:sldId id="341" r:id="rId8"/>
    <p:sldId id="296" r:id="rId9"/>
    <p:sldId id="338" r:id="rId10"/>
    <p:sldId id="336" r:id="rId11"/>
    <p:sldId id="334" r:id="rId12"/>
    <p:sldId id="337" r:id="rId13"/>
    <p:sldId id="339" r:id="rId14"/>
    <p:sldId id="343" r:id="rId15"/>
    <p:sldId id="342" r:id="rId16"/>
    <p:sldId id="326" r:id="rId17"/>
    <p:sldId id="327" r:id="rId18"/>
    <p:sldId id="321" r:id="rId19"/>
    <p:sldId id="328" r:id="rId20"/>
    <p:sldId id="346" r:id="rId21"/>
    <p:sldId id="347" r:id="rId22"/>
    <p:sldId id="345" r:id="rId23"/>
    <p:sldId id="329" r:id="rId24"/>
    <p:sldId id="332" r:id="rId25"/>
    <p:sldId id="344" r:id="rId26"/>
    <p:sldId id="333" r:id="rId27"/>
    <p:sldId id="330" r:id="rId28"/>
    <p:sldId id="348" r:id="rId29"/>
    <p:sldId id="33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8F4"/>
    <a:srgbClr val="FF6913"/>
    <a:srgbClr val="9A2323"/>
    <a:srgbClr val="0C2340"/>
    <a:srgbClr val="FBD872"/>
    <a:srgbClr val="ECBAA8"/>
    <a:srgbClr val="D0D1AB"/>
    <a:srgbClr val="D5BED7"/>
    <a:srgbClr val="B8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73" autoAdjust="0"/>
  </p:normalViewPr>
  <p:slideViewPr>
    <p:cSldViewPr snapToGrid="0">
      <p:cViewPr varScale="1">
        <p:scale>
          <a:sx n="114" d="100"/>
          <a:sy n="114" d="100"/>
        </p:scale>
        <p:origin x="636" y="84"/>
      </p:cViewPr>
      <p:guideLst/>
    </p:cSldViewPr>
  </p:slideViewPr>
  <p:notesTextViewPr>
    <p:cViewPr>
      <p:scale>
        <a:sx n="1" d="1"/>
        <a:sy n="1" d="1"/>
      </p:scale>
      <p:origin x="0" y="0"/>
    </p:cViewPr>
  </p:notesTextViewPr>
  <p:sorterViewPr>
    <p:cViewPr>
      <p:scale>
        <a:sx n="74" d="100"/>
        <a:sy n="7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3A932-50A2-478D-B581-B928277ECA08}"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D69A8CC-827C-4B04-B79E-395F9760AE04}">
      <dgm:prSet custT="1"/>
      <dgm:spPr/>
      <dgm:t>
        <a:bodyPr/>
        <a:lstStyle/>
        <a:p>
          <a:pPr>
            <a:lnSpc>
              <a:spcPct val="100000"/>
            </a:lnSpc>
          </a:pPr>
          <a:r>
            <a:rPr lang="fi-FI" sz="1400" b="1" i="0"/>
            <a:t>Ohjausryhmä</a:t>
          </a:r>
        </a:p>
        <a:p>
          <a:pPr>
            <a:lnSpc>
              <a:spcPct val="100000"/>
            </a:lnSpc>
          </a:pPr>
          <a:r>
            <a:rPr lang="fi-FI" sz="1400" b="0" i="0"/>
            <a:t>Hoidon ja hoivan toimialuejohtaja, palvelualuejohtajat sekä hanketyöntekijä.</a:t>
          </a:r>
        </a:p>
        <a:p>
          <a:pPr>
            <a:lnSpc>
              <a:spcPct val="100000"/>
            </a:lnSpc>
          </a:pPr>
          <a:r>
            <a:rPr lang="fi-FI" sz="1400" b="0" i="0"/>
            <a:t>Tehtävänä antaa suuntaviivat ja raamit kehittämiselle.</a:t>
          </a:r>
          <a:endParaRPr lang="en-US" sz="1400" dirty="0"/>
        </a:p>
      </dgm:t>
    </dgm:pt>
    <dgm:pt modelId="{337E4D3B-9E58-4471-A0E6-F5FB95B089B4}" type="parTrans" cxnId="{035325DE-47ED-434C-A322-A143D1BBFA35}">
      <dgm:prSet/>
      <dgm:spPr/>
      <dgm:t>
        <a:bodyPr/>
        <a:lstStyle/>
        <a:p>
          <a:endParaRPr lang="en-US"/>
        </a:p>
      </dgm:t>
    </dgm:pt>
    <dgm:pt modelId="{3B9C26E1-36BB-4856-B3DD-24B1CE27B7C1}" type="sibTrans" cxnId="{035325DE-47ED-434C-A322-A143D1BBFA35}">
      <dgm:prSet/>
      <dgm:spPr/>
      <dgm:t>
        <a:bodyPr/>
        <a:lstStyle/>
        <a:p>
          <a:pPr>
            <a:lnSpc>
              <a:spcPct val="100000"/>
            </a:lnSpc>
          </a:pPr>
          <a:endParaRPr lang="en-US"/>
        </a:p>
      </dgm:t>
    </dgm:pt>
    <dgm:pt modelId="{6E1825ED-165D-40D8-A929-E04DBE7873EB}">
      <dgm:prSet custT="1"/>
      <dgm:spPr/>
      <dgm:t>
        <a:bodyPr/>
        <a:lstStyle/>
        <a:p>
          <a:pPr>
            <a:lnSpc>
              <a:spcPct val="100000"/>
            </a:lnSpc>
          </a:pPr>
          <a:r>
            <a:rPr lang="fi-FI" sz="1400" b="1"/>
            <a:t>Työrukkanen</a:t>
          </a:r>
        </a:p>
        <a:p>
          <a:pPr>
            <a:lnSpc>
              <a:spcPct val="100000"/>
            </a:lnSpc>
          </a:pPr>
          <a:r>
            <a:rPr lang="fi-FI" sz="1400"/>
            <a:t>Jokilaaksojen hoidon ja hoivan yksiköiden esihenkilöt, Kokkolan kotisairaalan ja yöpartion esihenkilö sekä henkilöstöedustaja, toiminnanohjauskeskuksen esihenkilö sekä henkilöstöedustustus ja hanketyöntekijä.</a:t>
          </a:r>
        </a:p>
        <a:p>
          <a:pPr>
            <a:lnSpc>
              <a:spcPct val="100000"/>
            </a:lnSpc>
          </a:pPr>
          <a:r>
            <a:rPr lang="fi-FI" sz="1400" b="0" i="0"/>
            <a:t>Tehtävänä tuoda toimintakentän näkemys ja työstää konkreettisten asioita. </a:t>
          </a:r>
          <a:endParaRPr lang="en-US" sz="1400" dirty="0"/>
        </a:p>
      </dgm:t>
    </dgm:pt>
    <dgm:pt modelId="{9CF3AE6A-8CAD-4F1D-B4C8-35BEBE93BFAA}" type="parTrans" cxnId="{8E6BC267-F151-4E18-AAE0-8297BABE0A7D}">
      <dgm:prSet/>
      <dgm:spPr/>
      <dgm:t>
        <a:bodyPr/>
        <a:lstStyle/>
        <a:p>
          <a:endParaRPr lang="en-US"/>
        </a:p>
      </dgm:t>
    </dgm:pt>
    <dgm:pt modelId="{61F0FD07-B10D-47A1-BC20-10FFAE2C4242}" type="sibTrans" cxnId="{8E6BC267-F151-4E18-AAE0-8297BABE0A7D}">
      <dgm:prSet/>
      <dgm:spPr/>
      <dgm:t>
        <a:bodyPr/>
        <a:lstStyle/>
        <a:p>
          <a:pPr>
            <a:lnSpc>
              <a:spcPct val="100000"/>
            </a:lnSpc>
          </a:pPr>
          <a:endParaRPr lang="en-US"/>
        </a:p>
      </dgm:t>
    </dgm:pt>
    <dgm:pt modelId="{ABCBB70F-30E8-4CC5-B066-FD4AB5B5AA08}">
      <dgm:prSet custT="1"/>
      <dgm:spPr/>
      <dgm:t>
        <a:bodyPr/>
        <a:lstStyle/>
        <a:p>
          <a:pPr>
            <a:lnSpc>
              <a:spcPct val="100000"/>
            </a:lnSpc>
          </a:pPr>
          <a:r>
            <a:rPr lang="fi-FI" sz="1400" b="1" i="0"/>
            <a:t>EVA-työryhmä </a:t>
          </a:r>
        </a:p>
        <a:p>
          <a:pPr>
            <a:lnSpc>
              <a:spcPct val="100000"/>
            </a:lnSpc>
          </a:pPr>
          <a:r>
            <a:rPr lang="fi-FI" sz="1400" b="0" i="0"/>
            <a:t>Ennakkovaikutusten arvionti-työryhmä, jossa on mukana alueen vanhusneuvoston ja ikäihmisten asiakasraadin edustus, Soiten valtuuston/hallituksen edustus, henkilöstön edustus sekä johtamisen ja tuotannon palveluiden edustus.</a:t>
          </a:r>
        </a:p>
        <a:p>
          <a:pPr>
            <a:lnSpc>
              <a:spcPct val="100000"/>
            </a:lnSpc>
          </a:pPr>
          <a:r>
            <a:rPr lang="fi-FI" sz="1400" b="0" i="0"/>
            <a:t>Tehtävänä evästää kehittämistyötä.</a:t>
          </a:r>
          <a:endParaRPr lang="en-US" sz="1400" dirty="0"/>
        </a:p>
      </dgm:t>
    </dgm:pt>
    <dgm:pt modelId="{FAEC2AD9-CAE0-4A3F-9C87-A629B9D5FA56}" type="parTrans" cxnId="{BB122929-92F3-4606-93E0-F79C3BA7E773}">
      <dgm:prSet/>
      <dgm:spPr/>
      <dgm:t>
        <a:bodyPr/>
        <a:lstStyle/>
        <a:p>
          <a:endParaRPr lang="en-US"/>
        </a:p>
      </dgm:t>
    </dgm:pt>
    <dgm:pt modelId="{7F6FD580-435C-452B-B6FC-18B447E7B33D}" type="sibTrans" cxnId="{BB122929-92F3-4606-93E0-F79C3BA7E773}">
      <dgm:prSet/>
      <dgm:spPr/>
      <dgm:t>
        <a:bodyPr/>
        <a:lstStyle/>
        <a:p>
          <a:pPr>
            <a:lnSpc>
              <a:spcPct val="100000"/>
            </a:lnSpc>
          </a:pPr>
          <a:endParaRPr lang="en-US"/>
        </a:p>
      </dgm:t>
    </dgm:pt>
    <dgm:pt modelId="{82271171-6871-4C6C-953F-80A6689AE460}">
      <dgm:prSet custT="1"/>
      <dgm:spPr/>
      <dgm:t>
        <a:bodyPr/>
        <a:lstStyle/>
        <a:p>
          <a:pPr>
            <a:lnSpc>
              <a:spcPct val="100000"/>
            </a:lnSpc>
          </a:pPr>
          <a:r>
            <a:rPr lang="fi-FI" sz="1400" b="1" i="0"/>
            <a:t>Hanketyöntekijä</a:t>
          </a:r>
        </a:p>
        <a:p>
          <a:pPr>
            <a:lnSpc>
              <a:spcPct val="100000"/>
            </a:lnSpc>
          </a:pPr>
          <a:r>
            <a:rPr lang="fi-FI" sz="1400" b="0" i="0"/>
            <a:t>Hanketyöntekijä toimii ohjausryhmässä ja työrukkasessa tiedon välittäjänä, kokousten valmistelijana, koollekutsujana sekä asioiden eteenpäin viejänä. Lisäksi toimi valmistelijana ja esittäjänä EVA-työryhmässä, huolehti tiedottamisesta, perehdyttämisestä sekä materiaalien työstöstä.   </a:t>
          </a:r>
          <a:endParaRPr lang="en-US" sz="1400" dirty="0"/>
        </a:p>
      </dgm:t>
    </dgm:pt>
    <dgm:pt modelId="{2D412632-9ED0-4D09-943C-16FD8E10C41D}" type="parTrans" cxnId="{15F3BDC1-B318-4072-A8F4-561CF4AFFC9B}">
      <dgm:prSet/>
      <dgm:spPr/>
      <dgm:t>
        <a:bodyPr/>
        <a:lstStyle/>
        <a:p>
          <a:endParaRPr lang="fi-FI"/>
        </a:p>
      </dgm:t>
    </dgm:pt>
    <dgm:pt modelId="{6AF8A203-9744-4DFC-920F-457C82CE61FE}" type="sibTrans" cxnId="{15F3BDC1-B318-4072-A8F4-561CF4AFFC9B}">
      <dgm:prSet/>
      <dgm:spPr/>
      <dgm:t>
        <a:bodyPr/>
        <a:lstStyle/>
        <a:p>
          <a:pPr>
            <a:lnSpc>
              <a:spcPct val="100000"/>
            </a:lnSpc>
          </a:pPr>
          <a:endParaRPr lang="fi-FI"/>
        </a:p>
      </dgm:t>
    </dgm:pt>
    <dgm:pt modelId="{1028CE3C-129E-4F67-9900-E969361F2B17}">
      <dgm:prSet custT="1"/>
      <dgm:spPr/>
      <dgm:t>
        <a:bodyPr/>
        <a:lstStyle/>
        <a:p>
          <a:pPr>
            <a:lnSpc>
              <a:spcPct val="100000"/>
            </a:lnSpc>
          </a:pPr>
          <a:r>
            <a:rPr lang="fi-FI" sz="1400" b="1" i="0"/>
            <a:t>Henkilöstö</a:t>
          </a:r>
        </a:p>
        <a:p>
          <a:pPr>
            <a:lnSpc>
              <a:spcPct val="100000"/>
            </a:lnSpc>
          </a:pPr>
          <a:r>
            <a:rPr lang="fi-FI" sz="1400" b="0" i="0"/>
            <a:t>Henkilöstöä osallistettiin henkilöstöinfojen ja</a:t>
          </a:r>
          <a:r>
            <a:rPr lang="fi-FI" sz="1400"/>
            <a:t> kyselyiden avulla.</a:t>
          </a:r>
          <a:endParaRPr lang="en-US" sz="1400" dirty="0"/>
        </a:p>
      </dgm:t>
    </dgm:pt>
    <dgm:pt modelId="{147AC7E4-8B28-40F9-830C-65BE072F56D7}" type="parTrans" cxnId="{C928CED2-E2C4-4CD4-9E1A-07BFFFB7FE94}">
      <dgm:prSet/>
      <dgm:spPr/>
      <dgm:t>
        <a:bodyPr/>
        <a:lstStyle/>
        <a:p>
          <a:endParaRPr lang="fi-FI"/>
        </a:p>
      </dgm:t>
    </dgm:pt>
    <dgm:pt modelId="{80A82455-ADF7-4D2D-A222-FCF9E79155C8}" type="sibTrans" cxnId="{C928CED2-E2C4-4CD4-9E1A-07BFFFB7FE94}">
      <dgm:prSet/>
      <dgm:spPr/>
      <dgm:t>
        <a:bodyPr/>
        <a:lstStyle/>
        <a:p>
          <a:endParaRPr lang="fi-FI"/>
        </a:p>
      </dgm:t>
    </dgm:pt>
    <dgm:pt modelId="{22C1EC10-93BE-4E79-A9A4-45E38DD513CF}" type="pres">
      <dgm:prSet presAssocID="{ABB3A932-50A2-478D-B581-B928277ECA08}" presName="root" presStyleCnt="0">
        <dgm:presLayoutVars>
          <dgm:dir/>
          <dgm:resizeHandles val="exact"/>
        </dgm:presLayoutVars>
      </dgm:prSet>
      <dgm:spPr/>
    </dgm:pt>
    <dgm:pt modelId="{2F0F49E2-8DF5-4921-8AD7-8A294F637B9F}" type="pres">
      <dgm:prSet presAssocID="{ABB3A932-50A2-478D-B581-B928277ECA08}" presName="container" presStyleCnt="0">
        <dgm:presLayoutVars>
          <dgm:dir/>
          <dgm:resizeHandles val="exact"/>
        </dgm:presLayoutVars>
      </dgm:prSet>
      <dgm:spPr/>
    </dgm:pt>
    <dgm:pt modelId="{9274FD94-17C1-46D2-BD88-C325ED00A338}" type="pres">
      <dgm:prSet presAssocID="{1D69A8CC-827C-4B04-B79E-395F9760AE04}" presName="compNode" presStyleCnt="0"/>
      <dgm:spPr/>
    </dgm:pt>
    <dgm:pt modelId="{C4D87032-5E4E-4435-A12B-28CD1FC99BA2}" type="pres">
      <dgm:prSet presAssocID="{1D69A8CC-827C-4B04-B79E-395F9760AE04}" presName="iconBgRect" presStyleLbl="bgShp" presStyleIdx="0" presStyleCnt="5" custLinFactNeighborX="-69243" custLinFactNeighborY="-42714"/>
      <dgm:spPr/>
    </dgm:pt>
    <dgm:pt modelId="{3B75A917-47C6-4FF1-ACB1-25AA4FED5888}" type="pres">
      <dgm:prSet presAssocID="{1D69A8CC-827C-4B04-B79E-395F9760AE04}" presName="iconRect" presStyleLbl="node1" presStyleIdx="0" presStyleCnt="5" custLinFactX="-16176" custLinFactNeighborX="-100000" custLinFactNeighborY="-787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iraala"/>
        </a:ext>
      </dgm:extLst>
    </dgm:pt>
    <dgm:pt modelId="{153F4BC7-C21F-4D8A-BE4A-B4A2F391E665}" type="pres">
      <dgm:prSet presAssocID="{1D69A8CC-827C-4B04-B79E-395F9760AE04}" presName="spaceRect" presStyleCnt="0"/>
      <dgm:spPr/>
    </dgm:pt>
    <dgm:pt modelId="{6F75A11E-1211-405C-AE23-109A65B7B74D}" type="pres">
      <dgm:prSet presAssocID="{1D69A8CC-827C-4B04-B79E-395F9760AE04}" presName="textRect" presStyleLbl="revTx" presStyleIdx="0" presStyleCnt="5" custScaleX="294388" custScaleY="293749" custLinFactNeighborX="80414" custLinFactNeighborY="-50007">
        <dgm:presLayoutVars>
          <dgm:chMax val="1"/>
          <dgm:chPref val="1"/>
        </dgm:presLayoutVars>
      </dgm:prSet>
      <dgm:spPr/>
    </dgm:pt>
    <dgm:pt modelId="{D0685831-5AC2-4A98-A62D-369BA07973B3}" type="pres">
      <dgm:prSet presAssocID="{3B9C26E1-36BB-4856-B3DD-24B1CE27B7C1}" presName="sibTrans" presStyleLbl="sibTrans2D1" presStyleIdx="0" presStyleCnt="0"/>
      <dgm:spPr/>
    </dgm:pt>
    <dgm:pt modelId="{31E05D53-2D42-4221-A608-C423ADD5C9C1}" type="pres">
      <dgm:prSet presAssocID="{6E1825ED-165D-40D8-A929-E04DBE7873EB}" presName="compNode" presStyleCnt="0"/>
      <dgm:spPr/>
    </dgm:pt>
    <dgm:pt modelId="{EC4B538D-E603-491C-B897-AAA69252CA62}" type="pres">
      <dgm:prSet presAssocID="{6E1825ED-165D-40D8-A929-E04DBE7873EB}" presName="iconBgRect" presStyleLbl="bgShp" presStyleIdx="1" presStyleCnt="5" custLinFactX="38632" custLinFactNeighborX="100000" custLinFactNeighborY="-43699"/>
      <dgm:spPr/>
    </dgm:pt>
    <dgm:pt modelId="{12F52649-6EC4-4D4C-965E-019AD2B13A91}" type="pres">
      <dgm:prSet presAssocID="{6E1825ED-165D-40D8-A929-E04DBE7873EB}" presName="iconRect" presStyleLbl="node1" presStyleIdx="1" presStyleCnt="5" custLinFactX="100000" custLinFactNeighborX="144891" custLinFactNeighborY="-7742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allitus ääriviiva"/>
        </a:ext>
      </dgm:extLst>
    </dgm:pt>
    <dgm:pt modelId="{549CEE74-7DD0-4110-BE8F-0F609DF71D8E}" type="pres">
      <dgm:prSet presAssocID="{6E1825ED-165D-40D8-A929-E04DBE7873EB}" presName="spaceRect" presStyleCnt="0"/>
      <dgm:spPr/>
    </dgm:pt>
    <dgm:pt modelId="{B1FF24AF-E3CE-43DA-9A2B-555A637D558E}" type="pres">
      <dgm:prSet presAssocID="{6E1825ED-165D-40D8-A929-E04DBE7873EB}" presName="textRect" presStyleLbl="revTx" presStyleIdx="1" presStyleCnt="5" custScaleX="385044" custScaleY="312199" custLinFactX="100000" custLinFactNeighborX="111635" custLinFactNeighborY="8727">
        <dgm:presLayoutVars>
          <dgm:chMax val="1"/>
          <dgm:chPref val="1"/>
        </dgm:presLayoutVars>
      </dgm:prSet>
      <dgm:spPr/>
    </dgm:pt>
    <dgm:pt modelId="{142A85A8-7548-4870-8166-0607AF55DBEF}" type="pres">
      <dgm:prSet presAssocID="{61F0FD07-B10D-47A1-BC20-10FFAE2C4242}" presName="sibTrans" presStyleLbl="sibTrans2D1" presStyleIdx="0" presStyleCnt="0"/>
      <dgm:spPr/>
    </dgm:pt>
    <dgm:pt modelId="{575B67FB-0329-4E5A-A176-11D9544BE23A}" type="pres">
      <dgm:prSet presAssocID="{ABCBB70F-30E8-4CC5-B066-FD4AB5B5AA08}" presName="compNode" presStyleCnt="0"/>
      <dgm:spPr/>
    </dgm:pt>
    <dgm:pt modelId="{CB21957E-C363-4ECD-AB39-38AB34D7BFA7}" type="pres">
      <dgm:prSet presAssocID="{ABCBB70F-30E8-4CC5-B066-FD4AB5B5AA08}" presName="iconBgRect" presStyleLbl="bgShp" presStyleIdx="2" presStyleCnt="5" custLinFactX="-800000" custLinFactY="200000" custLinFactNeighborX="-841900" custLinFactNeighborY="296558"/>
      <dgm:spPr/>
    </dgm:pt>
    <dgm:pt modelId="{A4A74411-0C0A-467E-803B-C45BDE2CB9A3}" type="pres">
      <dgm:prSet presAssocID="{ABCBB70F-30E8-4CC5-B066-FD4AB5B5AA08}" presName="iconRect" presStyleLbl="node1" presStyleIdx="2" presStyleCnt="5" custLinFactX="-1400000" custLinFactY="400000" custLinFactNeighborX="-1428041" custLinFactNeighborY="45578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rcles with Arrows"/>
        </a:ext>
      </dgm:extLst>
    </dgm:pt>
    <dgm:pt modelId="{15C993B7-B71E-4456-AB1A-0C990DE967CB}" type="pres">
      <dgm:prSet presAssocID="{ABCBB70F-30E8-4CC5-B066-FD4AB5B5AA08}" presName="spaceRect" presStyleCnt="0"/>
      <dgm:spPr/>
    </dgm:pt>
    <dgm:pt modelId="{8DA796CE-4696-4CA8-9149-E954F19CDB4C}" type="pres">
      <dgm:prSet presAssocID="{ABCBB70F-30E8-4CC5-B066-FD4AB5B5AA08}" presName="textRect" presStyleLbl="revTx" presStyleIdx="2" presStyleCnt="5" custScaleX="208713" custScaleY="538601" custLinFactX="-300000" custLinFactY="252257" custLinFactNeighborX="-317632" custLinFactNeighborY="300000">
        <dgm:presLayoutVars>
          <dgm:chMax val="1"/>
          <dgm:chPref val="1"/>
        </dgm:presLayoutVars>
      </dgm:prSet>
      <dgm:spPr/>
    </dgm:pt>
    <dgm:pt modelId="{6458C565-7FE3-4F49-B0A6-6F2B9191F78D}" type="pres">
      <dgm:prSet presAssocID="{7F6FD580-435C-452B-B6FC-18B447E7B33D}" presName="sibTrans" presStyleLbl="sibTrans2D1" presStyleIdx="0" presStyleCnt="0"/>
      <dgm:spPr/>
    </dgm:pt>
    <dgm:pt modelId="{B800380D-8636-4DC8-A406-C92C6CA9DCD8}" type="pres">
      <dgm:prSet presAssocID="{82271171-6871-4C6C-953F-80A6689AE460}" presName="compNode" presStyleCnt="0"/>
      <dgm:spPr/>
    </dgm:pt>
    <dgm:pt modelId="{87D8B799-73A1-4D0F-A29E-AD6CD90B044E}" type="pres">
      <dgm:prSet presAssocID="{82271171-6871-4C6C-953F-80A6689AE460}" presName="iconBgRect" presStyleLbl="bgShp" presStyleIdx="3" presStyleCnt="5" custLinFactX="400000" custLinFactY="-60773" custLinFactNeighborX="462122" custLinFactNeighborY="-100000"/>
      <dgm:spPr/>
    </dgm:pt>
    <dgm:pt modelId="{C556B774-8829-4E04-A9E8-990A11C8649A}" type="pres">
      <dgm:prSet presAssocID="{82271171-6871-4C6C-953F-80A6689AE460}" presName="iconRect" presStyleLbl="node1" presStyleIdx="3" presStyleCnt="5" custLinFactX="700000" custLinFactY="-100000" custLinFactNeighborX="786418" custLinFactNeighborY="-18020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uhelinkeskus ääriviiva"/>
        </a:ext>
      </dgm:extLst>
    </dgm:pt>
    <dgm:pt modelId="{34AF4FF0-59CF-404E-A89E-BFA36D1351AB}" type="pres">
      <dgm:prSet presAssocID="{82271171-6871-4C6C-953F-80A6689AE460}" presName="spaceRect" presStyleCnt="0"/>
      <dgm:spPr/>
    </dgm:pt>
    <dgm:pt modelId="{594B9BA0-0A10-4754-9762-BB81F42046D2}" type="pres">
      <dgm:prSet presAssocID="{82271171-6871-4C6C-953F-80A6689AE460}" presName="textRect" presStyleLbl="revTx" presStyleIdx="3" presStyleCnt="5" custScaleX="225977" custScaleY="505581" custLinFactX="200000" custLinFactNeighborX="236557" custLinFactNeighborY="-72487">
        <dgm:presLayoutVars>
          <dgm:chMax val="1"/>
          <dgm:chPref val="1"/>
        </dgm:presLayoutVars>
      </dgm:prSet>
      <dgm:spPr/>
    </dgm:pt>
    <dgm:pt modelId="{2698C510-924D-4617-A68F-556468EFFED6}" type="pres">
      <dgm:prSet presAssocID="{6AF8A203-9744-4DFC-920F-457C82CE61FE}" presName="sibTrans" presStyleLbl="sibTrans2D1" presStyleIdx="0" presStyleCnt="0"/>
      <dgm:spPr/>
    </dgm:pt>
    <dgm:pt modelId="{8699016A-AAA1-41DA-AE7F-ADEFFBDD32DB}" type="pres">
      <dgm:prSet presAssocID="{1028CE3C-129E-4F67-9900-E969361F2B17}" presName="compNode" presStyleCnt="0"/>
      <dgm:spPr/>
    </dgm:pt>
    <dgm:pt modelId="{9284DFB3-CED0-4EB6-A83E-CAB966884E3E}" type="pres">
      <dgm:prSet presAssocID="{1028CE3C-129E-4F67-9900-E969361F2B17}" presName="iconBgRect" presStyleLbl="bgShp" presStyleIdx="4" presStyleCnt="5" custLinFactX="600000" custLinFactY="-64457" custLinFactNeighborX="622868" custLinFactNeighborY="-100000"/>
      <dgm:spPr/>
    </dgm:pt>
    <dgm:pt modelId="{D3D9677A-BFB3-4DED-AC98-B2295C2585E2}" type="pres">
      <dgm:prSet presAssocID="{1028CE3C-129E-4F67-9900-E969361F2B17}" presName="iconRect" presStyleLbl="node1" presStyleIdx="4" presStyleCnt="5" custLinFactX="1007078" custLinFactY="-100000" custLinFactNeighborX="1100000" custLinFactNeighborY="-18893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Lääkäri nainen ääriviiva"/>
        </a:ext>
      </dgm:extLst>
    </dgm:pt>
    <dgm:pt modelId="{A290D939-2BC8-4E59-A79A-36D9A356B2A3}" type="pres">
      <dgm:prSet presAssocID="{1028CE3C-129E-4F67-9900-E969361F2B17}" presName="spaceRect" presStyleCnt="0"/>
      <dgm:spPr/>
    </dgm:pt>
    <dgm:pt modelId="{A9A40EF1-6A0B-41C4-9A14-B6B03E856DCA}" type="pres">
      <dgm:prSet presAssocID="{1028CE3C-129E-4F67-9900-E969361F2B17}" presName="textRect" presStyleLbl="revTx" presStyleIdx="4" presStyleCnt="5" custScaleX="125101" custScaleY="469978" custLinFactX="224969" custLinFactY="-21358" custLinFactNeighborX="300000" custLinFactNeighborY="-100000">
        <dgm:presLayoutVars>
          <dgm:chMax val="1"/>
          <dgm:chPref val="1"/>
        </dgm:presLayoutVars>
      </dgm:prSet>
      <dgm:spPr/>
    </dgm:pt>
  </dgm:ptLst>
  <dgm:cxnLst>
    <dgm:cxn modelId="{659D7020-877E-4150-B547-A9A2AB725C51}" type="presOf" srcId="{1028CE3C-129E-4F67-9900-E969361F2B17}" destId="{A9A40EF1-6A0B-41C4-9A14-B6B03E856DCA}" srcOrd="0" destOrd="0" presId="urn:microsoft.com/office/officeart/2018/2/layout/IconCircleList"/>
    <dgm:cxn modelId="{BB122929-92F3-4606-93E0-F79C3BA7E773}" srcId="{ABB3A932-50A2-478D-B581-B928277ECA08}" destId="{ABCBB70F-30E8-4CC5-B066-FD4AB5B5AA08}" srcOrd="2" destOrd="0" parTransId="{FAEC2AD9-CAE0-4A3F-9C87-A629B9D5FA56}" sibTransId="{7F6FD580-435C-452B-B6FC-18B447E7B33D}"/>
    <dgm:cxn modelId="{62771A2F-7D5D-420A-B4EE-1F877147D91C}" type="presOf" srcId="{ABB3A932-50A2-478D-B581-B928277ECA08}" destId="{22C1EC10-93BE-4E79-A9A4-45E38DD513CF}" srcOrd="0" destOrd="0" presId="urn:microsoft.com/office/officeart/2018/2/layout/IconCircleList"/>
    <dgm:cxn modelId="{8E6BC267-F151-4E18-AAE0-8297BABE0A7D}" srcId="{ABB3A932-50A2-478D-B581-B928277ECA08}" destId="{6E1825ED-165D-40D8-A929-E04DBE7873EB}" srcOrd="1" destOrd="0" parTransId="{9CF3AE6A-8CAD-4F1D-B4C8-35BEBE93BFAA}" sibTransId="{61F0FD07-B10D-47A1-BC20-10FFAE2C4242}"/>
    <dgm:cxn modelId="{7D7C8D48-1D8A-4110-A7B3-46BAC516EF90}" type="presOf" srcId="{6E1825ED-165D-40D8-A929-E04DBE7873EB}" destId="{B1FF24AF-E3CE-43DA-9A2B-555A637D558E}" srcOrd="0" destOrd="0" presId="urn:microsoft.com/office/officeart/2018/2/layout/IconCircleList"/>
    <dgm:cxn modelId="{8089106A-FBE7-4D4A-A93D-2F8688049C91}" type="presOf" srcId="{3B9C26E1-36BB-4856-B3DD-24B1CE27B7C1}" destId="{D0685831-5AC2-4A98-A62D-369BA07973B3}" srcOrd="0" destOrd="0" presId="urn:microsoft.com/office/officeart/2018/2/layout/IconCircleList"/>
    <dgm:cxn modelId="{1D211453-86D7-43FF-B1D3-35B3C36F4691}" type="presOf" srcId="{1D69A8CC-827C-4B04-B79E-395F9760AE04}" destId="{6F75A11E-1211-405C-AE23-109A65B7B74D}" srcOrd="0" destOrd="0" presId="urn:microsoft.com/office/officeart/2018/2/layout/IconCircleList"/>
    <dgm:cxn modelId="{8E1FDE90-C37C-4FAC-A275-D3D34E8FA746}" type="presOf" srcId="{ABCBB70F-30E8-4CC5-B066-FD4AB5B5AA08}" destId="{8DA796CE-4696-4CA8-9149-E954F19CDB4C}" srcOrd="0" destOrd="0" presId="urn:microsoft.com/office/officeart/2018/2/layout/IconCircleList"/>
    <dgm:cxn modelId="{0FFD1DA8-EAFD-4CA4-B075-3DDAC44F1C33}" type="presOf" srcId="{61F0FD07-B10D-47A1-BC20-10FFAE2C4242}" destId="{142A85A8-7548-4870-8166-0607AF55DBEF}" srcOrd="0" destOrd="0" presId="urn:microsoft.com/office/officeart/2018/2/layout/IconCircleList"/>
    <dgm:cxn modelId="{A13B61A8-872E-4D5C-8EFA-2DF42A6AD680}" type="presOf" srcId="{7F6FD580-435C-452B-B6FC-18B447E7B33D}" destId="{6458C565-7FE3-4F49-B0A6-6F2B9191F78D}" srcOrd="0" destOrd="0" presId="urn:microsoft.com/office/officeart/2018/2/layout/IconCircleList"/>
    <dgm:cxn modelId="{B9FF55B2-CF1A-4F6C-897F-9B9CCDFCF61A}" type="presOf" srcId="{82271171-6871-4C6C-953F-80A6689AE460}" destId="{594B9BA0-0A10-4754-9762-BB81F42046D2}" srcOrd="0" destOrd="0" presId="urn:microsoft.com/office/officeart/2018/2/layout/IconCircleList"/>
    <dgm:cxn modelId="{15F3BDC1-B318-4072-A8F4-561CF4AFFC9B}" srcId="{ABB3A932-50A2-478D-B581-B928277ECA08}" destId="{82271171-6871-4C6C-953F-80A6689AE460}" srcOrd="3" destOrd="0" parTransId="{2D412632-9ED0-4D09-943C-16FD8E10C41D}" sibTransId="{6AF8A203-9744-4DFC-920F-457C82CE61FE}"/>
    <dgm:cxn modelId="{B4FA12CC-627F-48E4-9509-620C1BC2DC2E}" type="presOf" srcId="{6AF8A203-9744-4DFC-920F-457C82CE61FE}" destId="{2698C510-924D-4617-A68F-556468EFFED6}" srcOrd="0" destOrd="0" presId="urn:microsoft.com/office/officeart/2018/2/layout/IconCircleList"/>
    <dgm:cxn modelId="{C928CED2-E2C4-4CD4-9E1A-07BFFFB7FE94}" srcId="{ABB3A932-50A2-478D-B581-B928277ECA08}" destId="{1028CE3C-129E-4F67-9900-E969361F2B17}" srcOrd="4" destOrd="0" parTransId="{147AC7E4-8B28-40F9-830C-65BE072F56D7}" sibTransId="{80A82455-ADF7-4D2D-A222-FCF9E79155C8}"/>
    <dgm:cxn modelId="{035325DE-47ED-434C-A322-A143D1BBFA35}" srcId="{ABB3A932-50A2-478D-B581-B928277ECA08}" destId="{1D69A8CC-827C-4B04-B79E-395F9760AE04}" srcOrd="0" destOrd="0" parTransId="{337E4D3B-9E58-4471-A0E6-F5FB95B089B4}" sibTransId="{3B9C26E1-36BB-4856-B3DD-24B1CE27B7C1}"/>
    <dgm:cxn modelId="{7EF63D46-678E-4FDB-B66F-A6CCC037F857}" type="presParOf" srcId="{22C1EC10-93BE-4E79-A9A4-45E38DD513CF}" destId="{2F0F49E2-8DF5-4921-8AD7-8A294F637B9F}" srcOrd="0" destOrd="0" presId="urn:microsoft.com/office/officeart/2018/2/layout/IconCircleList"/>
    <dgm:cxn modelId="{D6395CD3-9B60-4326-9589-0356E85A4DCE}" type="presParOf" srcId="{2F0F49E2-8DF5-4921-8AD7-8A294F637B9F}" destId="{9274FD94-17C1-46D2-BD88-C325ED00A338}" srcOrd="0" destOrd="0" presId="urn:microsoft.com/office/officeart/2018/2/layout/IconCircleList"/>
    <dgm:cxn modelId="{6F815353-FD07-4519-B5BF-FF80CF57236D}" type="presParOf" srcId="{9274FD94-17C1-46D2-BD88-C325ED00A338}" destId="{C4D87032-5E4E-4435-A12B-28CD1FC99BA2}" srcOrd="0" destOrd="0" presId="urn:microsoft.com/office/officeart/2018/2/layout/IconCircleList"/>
    <dgm:cxn modelId="{D2CC483F-40D6-4390-AA0F-C53303F00115}" type="presParOf" srcId="{9274FD94-17C1-46D2-BD88-C325ED00A338}" destId="{3B75A917-47C6-4FF1-ACB1-25AA4FED5888}" srcOrd="1" destOrd="0" presId="urn:microsoft.com/office/officeart/2018/2/layout/IconCircleList"/>
    <dgm:cxn modelId="{ED39C273-61D4-43C0-9ED2-1C099D71D708}" type="presParOf" srcId="{9274FD94-17C1-46D2-BD88-C325ED00A338}" destId="{153F4BC7-C21F-4D8A-BE4A-B4A2F391E665}" srcOrd="2" destOrd="0" presId="urn:microsoft.com/office/officeart/2018/2/layout/IconCircleList"/>
    <dgm:cxn modelId="{A328A434-1F49-466E-8213-AC06DB38AF46}" type="presParOf" srcId="{9274FD94-17C1-46D2-BD88-C325ED00A338}" destId="{6F75A11E-1211-405C-AE23-109A65B7B74D}" srcOrd="3" destOrd="0" presId="urn:microsoft.com/office/officeart/2018/2/layout/IconCircleList"/>
    <dgm:cxn modelId="{072F5B34-5678-4040-A5C4-AD3C3C86B9D0}" type="presParOf" srcId="{2F0F49E2-8DF5-4921-8AD7-8A294F637B9F}" destId="{D0685831-5AC2-4A98-A62D-369BA07973B3}" srcOrd="1" destOrd="0" presId="urn:microsoft.com/office/officeart/2018/2/layout/IconCircleList"/>
    <dgm:cxn modelId="{1EBD954B-CCA3-4434-BF60-D461FF15C425}" type="presParOf" srcId="{2F0F49E2-8DF5-4921-8AD7-8A294F637B9F}" destId="{31E05D53-2D42-4221-A608-C423ADD5C9C1}" srcOrd="2" destOrd="0" presId="urn:microsoft.com/office/officeart/2018/2/layout/IconCircleList"/>
    <dgm:cxn modelId="{36C30741-A91B-4077-BBE4-C5F2796DC6D0}" type="presParOf" srcId="{31E05D53-2D42-4221-A608-C423ADD5C9C1}" destId="{EC4B538D-E603-491C-B897-AAA69252CA62}" srcOrd="0" destOrd="0" presId="urn:microsoft.com/office/officeart/2018/2/layout/IconCircleList"/>
    <dgm:cxn modelId="{B5636208-BFED-4547-9FCD-14BAB95E54D8}" type="presParOf" srcId="{31E05D53-2D42-4221-A608-C423ADD5C9C1}" destId="{12F52649-6EC4-4D4C-965E-019AD2B13A91}" srcOrd="1" destOrd="0" presId="urn:microsoft.com/office/officeart/2018/2/layout/IconCircleList"/>
    <dgm:cxn modelId="{CA909ADD-35BC-405E-9BFE-04137708AC00}" type="presParOf" srcId="{31E05D53-2D42-4221-A608-C423ADD5C9C1}" destId="{549CEE74-7DD0-4110-BE8F-0F609DF71D8E}" srcOrd="2" destOrd="0" presId="urn:microsoft.com/office/officeart/2018/2/layout/IconCircleList"/>
    <dgm:cxn modelId="{681F5112-3022-486D-B3C3-90F64FEE9DBE}" type="presParOf" srcId="{31E05D53-2D42-4221-A608-C423ADD5C9C1}" destId="{B1FF24AF-E3CE-43DA-9A2B-555A637D558E}" srcOrd="3" destOrd="0" presId="urn:microsoft.com/office/officeart/2018/2/layout/IconCircleList"/>
    <dgm:cxn modelId="{5F1A207B-4733-4596-94A5-171F4C319F80}" type="presParOf" srcId="{2F0F49E2-8DF5-4921-8AD7-8A294F637B9F}" destId="{142A85A8-7548-4870-8166-0607AF55DBEF}" srcOrd="3" destOrd="0" presId="urn:microsoft.com/office/officeart/2018/2/layout/IconCircleList"/>
    <dgm:cxn modelId="{C60DC235-C74C-4C9E-BF0F-26EB6A5FD736}" type="presParOf" srcId="{2F0F49E2-8DF5-4921-8AD7-8A294F637B9F}" destId="{575B67FB-0329-4E5A-A176-11D9544BE23A}" srcOrd="4" destOrd="0" presId="urn:microsoft.com/office/officeart/2018/2/layout/IconCircleList"/>
    <dgm:cxn modelId="{73B3215D-1268-48D4-9720-F2233861CD20}" type="presParOf" srcId="{575B67FB-0329-4E5A-A176-11D9544BE23A}" destId="{CB21957E-C363-4ECD-AB39-38AB34D7BFA7}" srcOrd="0" destOrd="0" presId="urn:microsoft.com/office/officeart/2018/2/layout/IconCircleList"/>
    <dgm:cxn modelId="{0E1BDF00-9539-4A45-94FF-BD63F0378DB3}" type="presParOf" srcId="{575B67FB-0329-4E5A-A176-11D9544BE23A}" destId="{A4A74411-0C0A-467E-803B-C45BDE2CB9A3}" srcOrd="1" destOrd="0" presId="urn:microsoft.com/office/officeart/2018/2/layout/IconCircleList"/>
    <dgm:cxn modelId="{2EB1395A-E4B0-4484-B0C5-6596E62DC318}" type="presParOf" srcId="{575B67FB-0329-4E5A-A176-11D9544BE23A}" destId="{15C993B7-B71E-4456-AB1A-0C990DE967CB}" srcOrd="2" destOrd="0" presId="urn:microsoft.com/office/officeart/2018/2/layout/IconCircleList"/>
    <dgm:cxn modelId="{75536CB8-03CE-40CD-864A-EC1EDD4088D2}" type="presParOf" srcId="{575B67FB-0329-4E5A-A176-11D9544BE23A}" destId="{8DA796CE-4696-4CA8-9149-E954F19CDB4C}" srcOrd="3" destOrd="0" presId="urn:microsoft.com/office/officeart/2018/2/layout/IconCircleList"/>
    <dgm:cxn modelId="{04D0CC5A-C076-4307-98A9-842AEBED2EDA}" type="presParOf" srcId="{2F0F49E2-8DF5-4921-8AD7-8A294F637B9F}" destId="{6458C565-7FE3-4F49-B0A6-6F2B9191F78D}" srcOrd="5" destOrd="0" presId="urn:microsoft.com/office/officeart/2018/2/layout/IconCircleList"/>
    <dgm:cxn modelId="{7D413115-D0A5-4D52-90F1-D2620514A382}" type="presParOf" srcId="{2F0F49E2-8DF5-4921-8AD7-8A294F637B9F}" destId="{B800380D-8636-4DC8-A406-C92C6CA9DCD8}" srcOrd="6" destOrd="0" presId="urn:microsoft.com/office/officeart/2018/2/layout/IconCircleList"/>
    <dgm:cxn modelId="{A1A0B260-FF43-4F47-B63F-3AF0986A7FFB}" type="presParOf" srcId="{B800380D-8636-4DC8-A406-C92C6CA9DCD8}" destId="{87D8B799-73A1-4D0F-A29E-AD6CD90B044E}" srcOrd="0" destOrd="0" presId="urn:microsoft.com/office/officeart/2018/2/layout/IconCircleList"/>
    <dgm:cxn modelId="{3A3C794B-489D-464B-A098-D6ADBA52D5C9}" type="presParOf" srcId="{B800380D-8636-4DC8-A406-C92C6CA9DCD8}" destId="{C556B774-8829-4E04-A9E8-990A11C8649A}" srcOrd="1" destOrd="0" presId="urn:microsoft.com/office/officeart/2018/2/layout/IconCircleList"/>
    <dgm:cxn modelId="{275C1FC0-5E17-4A4B-8E55-85D003B34939}" type="presParOf" srcId="{B800380D-8636-4DC8-A406-C92C6CA9DCD8}" destId="{34AF4FF0-59CF-404E-A89E-BFA36D1351AB}" srcOrd="2" destOrd="0" presId="urn:microsoft.com/office/officeart/2018/2/layout/IconCircleList"/>
    <dgm:cxn modelId="{137235EF-133E-4F4D-8F6D-323A4D901EA7}" type="presParOf" srcId="{B800380D-8636-4DC8-A406-C92C6CA9DCD8}" destId="{594B9BA0-0A10-4754-9762-BB81F42046D2}" srcOrd="3" destOrd="0" presId="urn:microsoft.com/office/officeart/2018/2/layout/IconCircleList"/>
    <dgm:cxn modelId="{7F934739-C3D0-4443-B0B7-92F6AD27620F}" type="presParOf" srcId="{2F0F49E2-8DF5-4921-8AD7-8A294F637B9F}" destId="{2698C510-924D-4617-A68F-556468EFFED6}" srcOrd="7" destOrd="0" presId="urn:microsoft.com/office/officeart/2018/2/layout/IconCircleList"/>
    <dgm:cxn modelId="{2506CF46-3A52-4017-99A1-8B541D6552F2}" type="presParOf" srcId="{2F0F49E2-8DF5-4921-8AD7-8A294F637B9F}" destId="{8699016A-AAA1-41DA-AE7F-ADEFFBDD32DB}" srcOrd="8" destOrd="0" presId="urn:microsoft.com/office/officeart/2018/2/layout/IconCircleList"/>
    <dgm:cxn modelId="{3BA0A818-2036-4627-A886-5B3A2B8F3491}" type="presParOf" srcId="{8699016A-AAA1-41DA-AE7F-ADEFFBDD32DB}" destId="{9284DFB3-CED0-4EB6-A83E-CAB966884E3E}" srcOrd="0" destOrd="0" presId="urn:microsoft.com/office/officeart/2018/2/layout/IconCircleList"/>
    <dgm:cxn modelId="{A56A070F-E0C7-4637-AABD-6E13DCED09B5}" type="presParOf" srcId="{8699016A-AAA1-41DA-AE7F-ADEFFBDD32DB}" destId="{D3D9677A-BFB3-4DED-AC98-B2295C2585E2}" srcOrd="1" destOrd="0" presId="urn:microsoft.com/office/officeart/2018/2/layout/IconCircleList"/>
    <dgm:cxn modelId="{961A84FD-E312-4260-9357-9B8EC4678E5F}" type="presParOf" srcId="{8699016A-AAA1-41DA-AE7F-ADEFFBDD32DB}" destId="{A290D939-2BC8-4E59-A79A-36D9A356B2A3}" srcOrd="2" destOrd="0" presId="urn:microsoft.com/office/officeart/2018/2/layout/IconCircleList"/>
    <dgm:cxn modelId="{AB5CBC68-04CB-4D5E-8876-480FDA9B1E8F}" type="presParOf" srcId="{8699016A-AAA1-41DA-AE7F-ADEFFBDD32DB}" destId="{A9A40EF1-6A0B-41C4-9A14-B6B03E856DC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91A1A7-ADFE-4758-B6B0-57C5F3B0995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B95B719-49F1-4B49-A2A2-7410D51DA482}">
      <dgm:prSet/>
      <dgm:spPr>
        <a:solidFill>
          <a:schemeClr val="accent3"/>
        </a:solidFill>
      </dgm:spPr>
      <dgm:t>
        <a:bodyPr/>
        <a:lstStyle/>
        <a:p>
          <a:r>
            <a:rPr lang="fi-FI" dirty="0"/>
            <a:t>Mikä sai sinut innostumaan hakemaan </a:t>
          </a:r>
          <a:r>
            <a:rPr lang="fi-FI" dirty="0" err="1"/>
            <a:t>yöpartiontyöntekijäksi</a:t>
          </a:r>
          <a:r>
            <a:rPr lang="fi-FI" dirty="0"/>
            <a:t>?</a:t>
          </a:r>
          <a:endParaRPr lang="en-US" dirty="0"/>
        </a:p>
      </dgm:t>
    </dgm:pt>
    <dgm:pt modelId="{98DE1262-3ED6-44D6-A039-7EDCE2B8608A}" type="parTrans" cxnId="{8323EBB1-6627-431E-9EFC-DAD2C8A5169F}">
      <dgm:prSet/>
      <dgm:spPr/>
      <dgm:t>
        <a:bodyPr/>
        <a:lstStyle/>
        <a:p>
          <a:endParaRPr lang="en-US"/>
        </a:p>
      </dgm:t>
    </dgm:pt>
    <dgm:pt modelId="{49191C2C-364A-4461-B811-5E535EF88A05}" type="sibTrans" cxnId="{8323EBB1-6627-431E-9EFC-DAD2C8A5169F}">
      <dgm:prSet/>
      <dgm:spPr/>
      <dgm:t>
        <a:bodyPr/>
        <a:lstStyle/>
        <a:p>
          <a:endParaRPr lang="en-US"/>
        </a:p>
      </dgm:t>
    </dgm:pt>
    <dgm:pt modelId="{15AACBB4-A8BB-46A0-8171-4993C97270F1}">
      <dgm:prSet/>
      <dgm:spPr>
        <a:solidFill>
          <a:schemeClr val="accent3"/>
        </a:solidFill>
      </dgm:spPr>
      <dgm:t>
        <a:bodyPr/>
        <a:lstStyle/>
        <a:p>
          <a:r>
            <a:rPr lang="fi-FI"/>
            <a:t>Miten olet viihtynyt työssäsi?</a:t>
          </a:r>
          <a:endParaRPr lang="en-US"/>
        </a:p>
      </dgm:t>
    </dgm:pt>
    <dgm:pt modelId="{26953BA0-D377-4B9B-AFF6-EB5353D37E53}" type="parTrans" cxnId="{FAD410D5-2251-4AFB-BD57-4BD35B76176D}">
      <dgm:prSet/>
      <dgm:spPr/>
      <dgm:t>
        <a:bodyPr/>
        <a:lstStyle/>
        <a:p>
          <a:endParaRPr lang="en-US"/>
        </a:p>
      </dgm:t>
    </dgm:pt>
    <dgm:pt modelId="{7ADDBE67-DA2E-4F52-8649-00DD586EB17F}" type="sibTrans" cxnId="{FAD410D5-2251-4AFB-BD57-4BD35B76176D}">
      <dgm:prSet/>
      <dgm:spPr/>
      <dgm:t>
        <a:bodyPr/>
        <a:lstStyle/>
        <a:p>
          <a:endParaRPr lang="en-US"/>
        </a:p>
      </dgm:t>
    </dgm:pt>
    <dgm:pt modelId="{FFCD3E71-FC9A-424A-8102-41CBDB877243}">
      <dgm:prSet/>
      <dgm:spPr>
        <a:solidFill>
          <a:schemeClr val="accent3"/>
        </a:solidFill>
      </dgm:spPr>
      <dgm:t>
        <a:bodyPr/>
        <a:lstStyle/>
        <a:p>
          <a:r>
            <a:rPr lang="fi-FI" dirty="0"/>
            <a:t>Mikä on parasta työssäsi?</a:t>
          </a:r>
          <a:endParaRPr lang="en-US" dirty="0"/>
        </a:p>
      </dgm:t>
    </dgm:pt>
    <dgm:pt modelId="{E6D80AC4-A3AD-425F-BAE9-B32D053ABA3E}" type="parTrans" cxnId="{4AE6C2C5-7806-487D-9F92-92B8A8516E34}">
      <dgm:prSet/>
      <dgm:spPr/>
      <dgm:t>
        <a:bodyPr/>
        <a:lstStyle/>
        <a:p>
          <a:endParaRPr lang="en-US"/>
        </a:p>
      </dgm:t>
    </dgm:pt>
    <dgm:pt modelId="{27BBF739-42D5-4DEE-9EE7-63E5AC880A5D}" type="sibTrans" cxnId="{4AE6C2C5-7806-487D-9F92-92B8A8516E34}">
      <dgm:prSet/>
      <dgm:spPr/>
      <dgm:t>
        <a:bodyPr/>
        <a:lstStyle/>
        <a:p>
          <a:endParaRPr lang="en-US"/>
        </a:p>
      </dgm:t>
    </dgm:pt>
    <dgm:pt modelId="{6E2F8BBE-6AE4-49EC-AF52-A0EBCA396418}">
      <dgm:prSet/>
      <dgm:spPr>
        <a:solidFill>
          <a:schemeClr val="accent3"/>
        </a:solidFill>
      </dgm:spPr>
      <dgm:t>
        <a:bodyPr/>
        <a:lstStyle/>
        <a:p>
          <a:r>
            <a:rPr lang="fi-FI" dirty="0"/>
            <a:t>Oletko oppinut jotain uutta työssäsi?</a:t>
          </a:r>
          <a:endParaRPr lang="en-US" dirty="0"/>
        </a:p>
      </dgm:t>
    </dgm:pt>
    <dgm:pt modelId="{39886B94-8E6A-450B-9B58-6E5482A7F086}" type="parTrans" cxnId="{64105016-FA81-4271-A3E0-0D4287783AA2}">
      <dgm:prSet/>
      <dgm:spPr/>
      <dgm:t>
        <a:bodyPr/>
        <a:lstStyle/>
        <a:p>
          <a:endParaRPr lang="en-US"/>
        </a:p>
      </dgm:t>
    </dgm:pt>
    <dgm:pt modelId="{68601F16-04E6-4700-A141-CF745D0EDBF4}" type="sibTrans" cxnId="{64105016-FA81-4271-A3E0-0D4287783AA2}">
      <dgm:prSet/>
      <dgm:spPr/>
      <dgm:t>
        <a:bodyPr/>
        <a:lstStyle/>
        <a:p>
          <a:endParaRPr lang="en-US"/>
        </a:p>
      </dgm:t>
    </dgm:pt>
    <dgm:pt modelId="{2C2E2461-4184-4BBE-935D-439E8DAB9986}">
      <dgm:prSet/>
      <dgm:spPr>
        <a:solidFill>
          <a:schemeClr val="accent3"/>
        </a:solidFill>
      </dgm:spPr>
      <dgm:t>
        <a:bodyPr/>
        <a:lstStyle/>
        <a:p>
          <a:r>
            <a:rPr lang="fi-FI" dirty="0"/>
            <a:t>Minkä merkityksen näet </a:t>
          </a:r>
          <a:r>
            <a:rPr lang="fi-FI" dirty="0" err="1"/>
            <a:t>yöpartiotoiminnalla</a:t>
          </a:r>
          <a:r>
            <a:rPr lang="fi-FI" dirty="0"/>
            <a:t> kotihoidon asiakkaille?</a:t>
          </a:r>
          <a:endParaRPr lang="en-US" dirty="0"/>
        </a:p>
      </dgm:t>
    </dgm:pt>
    <dgm:pt modelId="{59923C36-1145-443E-9F12-C01D5F346D93}" type="parTrans" cxnId="{82E64A07-6159-4982-9E4A-A8AE1EB99D6E}">
      <dgm:prSet/>
      <dgm:spPr/>
      <dgm:t>
        <a:bodyPr/>
        <a:lstStyle/>
        <a:p>
          <a:endParaRPr lang="en-US"/>
        </a:p>
      </dgm:t>
    </dgm:pt>
    <dgm:pt modelId="{DCC9BBFF-3DB9-4145-B09E-361AB1D9FC60}" type="sibTrans" cxnId="{82E64A07-6159-4982-9E4A-A8AE1EB99D6E}">
      <dgm:prSet/>
      <dgm:spPr/>
      <dgm:t>
        <a:bodyPr/>
        <a:lstStyle/>
        <a:p>
          <a:endParaRPr lang="en-US"/>
        </a:p>
      </dgm:t>
    </dgm:pt>
    <dgm:pt modelId="{DA89E32F-5717-4FFA-8E54-6F2AFC8B8B39}" type="pres">
      <dgm:prSet presAssocID="{6591A1A7-ADFE-4758-B6B0-57C5F3B0995F}" presName="linear" presStyleCnt="0">
        <dgm:presLayoutVars>
          <dgm:animLvl val="lvl"/>
          <dgm:resizeHandles val="exact"/>
        </dgm:presLayoutVars>
      </dgm:prSet>
      <dgm:spPr/>
    </dgm:pt>
    <dgm:pt modelId="{09D368E5-10E8-4389-A386-E23E0DAE22DC}" type="pres">
      <dgm:prSet presAssocID="{2B95B719-49F1-4B49-A2A2-7410D51DA482}" presName="parentText" presStyleLbl="node1" presStyleIdx="0" presStyleCnt="5">
        <dgm:presLayoutVars>
          <dgm:chMax val="0"/>
          <dgm:bulletEnabled val="1"/>
        </dgm:presLayoutVars>
      </dgm:prSet>
      <dgm:spPr/>
    </dgm:pt>
    <dgm:pt modelId="{9EF9AD1A-550A-4A8C-BA8C-56DEC0B60438}" type="pres">
      <dgm:prSet presAssocID="{49191C2C-364A-4461-B811-5E535EF88A05}" presName="spacer" presStyleCnt="0"/>
      <dgm:spPr/>
    </dgm:pt>
    <dgm:pt modelId="{E3982372-B449-477A-B612-8FFD5673F90C}" type="pres">
      <dgm:prSet presAssocID="{15AACBB4-A8BB-46A0-8171-4993C97270F1}" presName="parentText" presStyleLbl="node1" presStyleIdx="1" presStyleCnt="5">
        <dgm:presLayoutVars>
          <dgm:chMax val="0"/>
          <dgm:bulletEnabled val="1"/>
        </dgm:presLayoutVars>
      </dgm:prSet>
      <dgm:spPr/>
    </dgm:pt>
    <dgm:pt modelId="{8A95EDD3-DDCB-4499-89BD-9D8040E7F2CF}" type="pres">
      <dgm:prSet presAssocID="{7ADDBE67-DA2E-4F52-8649-00DD586EB17F}" presName="spacer" presStyleCnt="0"/>
      <dgm:spPr/>
    </dgm:pt>
    <dgm:pt modelId="{FADCE376-8D2A-419F-B790-70C86FD45F4C}" type="pres">
      <dgm:prSet presAssocID="{FFCD3E71-FC9A-424A-8102-41CBDB877243}" presName="parentText" presStyleLbl="node1" presStyleIdx="2" presStyleCnt="5">
        <dgm:presLayoutVars>
          <dgm:chMax val="0"/>
          <dgm:bulletEnabled val="1"/>
        </dgm:presLayoutVars>
      </dgm:prSet>
      <dgm:spPr/>
    </dgm:pt>
    <dgm:pt modelId="{F64C91F2-E4C9-43A7-999C-541A66949B84}" type="pres">
      <dgm:prSet presAssocID="{27BBF739-42D5-4DEE-9EE7-63E5AC880A5D}" presName="spacer" presStyleCnt="0"/>
      <dgm:spPr/>
    </dgm:pt>
    <dgm:pt modelId="{08B99991-BA28-4856-AA04-2CF41E0CD604}" type="pres">
      <dgm:prSet presAssocID="{6E2F8BBE-6AE4-49EC-AF52-A0EBCA396418}" presName="parentText" presStyleLbl="node1" presStyleIdx="3" presStyleCnt="5">
        <dgm:presLayoutVars>
          <dgm:chMax val="0"/>
          <dgm:bulletEnabled val="1"/>
        </dgm:presLayoutVars>
      </dgm:prSet>
      <dgm:spPr/>
    </dgm:pt>
    <dgm:pt modelId="{A02E2C15-EE59-4EB9-BB70-B1425C66F5DB}" type="pres">
      <dgm:prSet presAssocID="{68601F16-04E6-4700-A141-CF745D0EDBF4}" presName="spacer" presStyleCnt="0"/>
      <dgm:spPr/>
    </dgm:pt>
    <dgm:pt modelId="{6AF0F127-82C3-4FEC-B9BF-05E677E7B698}" type="pres">
      <dgm:prSet presAssocID="{2C2E2461-4184-4BBE-935D-439E8DAB9986}" presName="parentText" presStyleLbl="node1" presStyleIdx="4" presStyleCnt="5">
        <dgm:presLayoutVars>
          <dgm:chMax val="0"/>
          <dgm:bulletEnabled val="1"/>
        </dgm:presLayoutVars>
      </dgm:prSet>
      <dgm:spPr/>
    </dgm:pt>
  </dgm:ptLst>
  <dgm:cxnLst>
    <dgm:cxn modelId="{82E64A07-6159-4982-9E4A-A8AE1EB99D6E}" srcId="{6591A1A7-ADFE-4758-B6B0-57C5F3B0995F}" destId="{2C2E2461-4184-4BBE-935D-439E8DAB9986}" srcOrd="4" destOrd="0" parTransId="{59923C36-1145-443E-9F12-C01D5F346D93}" sibTransId="{DCC9BBFF-3DB9-4145-B09E-361AB1D9FC60}"/>
    <dgm:cxn modelId="{D80D9D0A-C122-41DB-AC13-EDB97E12376F}" type="presOf" srcId="{6591A1A7-ADFE-4758-B6B0-57C5F3B0995F}" destId="{DA89E32F-5717-4FFA-8E54-6F2AFC8B8B39}" srcOrd="0" destOrd="0" presId="urn:microsoft.com/office/officeart/2005/8/layout/vList2"/>
    <dgm:cxn modelId="{64105016-FA81-4271-A3E0-0D4287783AA2}" srcId="{6591A1A7-ADFE-4758-B6B0-57C5F3B0995F}" destId="{6E2F8BBE-6AE4-49EC-AF52-A0EBCA396418}" srcOrd="3" destOrd="0" parTransId="{39886B94-8E6A-450B-9B58-6E5482A7F086}" sibTransId="{68601F16-04E6-4700-A141-CF745D0EDBF4}"/>
    <dgm:cxn modelId="{4F758E21-B849-4C72-83CA-34052563C0C4}" type="presOf" srcId="{6E2F8BBE-6AE4-49EC-AF52-A0EBCA396418}" destId="{08B99991-BA28-4856-AA04-2CF41E0CD604}" srcOrd="0" destOrd="0" presId="urn:microsoft.com/office/officeart/2005/8/layout/vList2"/>
    <dgm:cxn modelId="{274D202E-56CA-4E5D-82AA-ECBCBD7941A4}" type="presOf" srcId="{15AACBB4-A8BB-46A0-8171-4993C97270F1}" destId="{E3982372-B449-477A-B612-8FFD5673F90C}" srcOrd="0" destOrd="0" presId="urn:microsoft.com/office/officeart/2005/8/layout/vList2"/>
    <dgm:cxn modelId="{25EEB77B-3ADE-42C3-8054-B460F2542659}" type="presOf" srcId="{FFCD3E71-FC9A-424A-8102-41CBDB877243}" destId="{FADCE376-8D2A-419F-B790-70C86FD45F4C}" srcOrd="0" destOrd="0" presId="urn:microsoft.com/office/officeart/2005/8/layout/vList2"/>
    <dgm:cxn modelId="{B7CF728E-95A9-4B08-BC09-276273964DE3}" type="presOf" srcId="{2B95B719-49F1-4B49-A2A2-7410D51DA482}" destId="{09D368E5-10E8-4389-A386-E23E0DAE22DC}" srcOrd="0" destOrd="0" presId="urn:microsoft.com/office/officeart/2005/8/layout/vList2"/>
    <dgm:cxn modelId="{8323EBB1-6627-431E-9EFC-DAD2C8A5169F}" srcId="{6591A1A7-ADFE-4758-B6B0-57C5F3B0995F}" destId="{2B95B719-49F1-4B49-A2A2-7410D51DA482}" srcOrd="0" destOrd="0" parTransId="{98DE1262-3ED6-44D6-A039-7EDCE2B8608A}" sibTransId="{49191C2C-364A-4461-B811-5E535EF88A05}"/>
    <dgm:cxn modelId="{64129CBF-CA7A-4CDF-B91F-819AB8FD1BA6}" type="presOf" srcId="{2C2E2461-4184-4BBE-935D-439E8DAB9986}" destId="{6AF0F127-82C3-4FEC-B9BF-05E677E7B698}" srcOrd="0" destOrd="0" presId="urn:microsoft.com/office/officeart/2005/8/layout/vList2"/>
    <dgm:cxn modelId="{4AE6C2C5-7806-487D-9F92-92B8A8516E34}" srcId="{6591A1A7-ADFE-4758-B6B0-57C5F3B0995F}" destId="{FFCD3E71-FC9A-424A-8102-41CBDB877243}" srcOrd="2" destOrd="0" parTransId="{E6D80AC4-A3AD-425F-BAE9-B32D053ABA3E}" sibTransId="{27BBF739-42D5-4DEE-9EE7-63E5AC880A5D}"/>
    <dgm:cxn modelId="{FAD410D5-2251-4AFB-BD57-4BD35B76176D}" srcId="{6591A1A7-ADFE-4758-B6B0-57C5F3B0995F}" destId="{15AACBB4-A8BB-46A0-8171-4993C97270F1}" srcOrd="1" destOrd="0" parTransId="{26953BA0-D377-4B9B-AFF6-EB5353D37E53}" sibTransId="{7ADDBE67-DA2E-4F52-8649-00DD586EB17F}"/>
    <dgm:cxn modelId="{C48090C1-CC43-45A6-92E6-5616A33823DC}" type="presParOf" srcId="{DA89E32F-5717-4FFA-8E54-6F2AFC8B8B39}" destId="{09D368E5-10E8-4389-A386-E23E0DAE22DC}" srcOrd="0" destOrd="0" presId="urn:microsoft.com/office/officeart/2005/8/layout/vList2"/>
    <dgm:cxn modelId="{1623E356-2156-408C-BFDD-15CB9237BBA5}" type="presParOf" srcId="{DA89E32F-5717-4FFA-8E54-6F2AFC8B8B39}" destId="{9EF9AD1A-550A-4A8C-BA8C-56DEC0B60438}" srcOrd="1" destOrd="0" presId="urn:microsoft.com/office/officeart/2005/8/layout/vList2"/>
    <dgm:cxn modelId="{3FF3DE63-171A-453F-8482-E5A8815E742B}" type="presParOf" srcId="{DA89E32F-5717-4FFA-8E54-6F2AFC8B8B39}" destId="{E3982372-B449-477A-B612-8FFD5673F90C}" srcOrd="2" destOrd="0" presId="urn:microsoft.com/office/officeart/2005/8/layout/vList2"/>
    <dgm:cxn modelId="{CE89702D-F380-45AB-AC18-2D83D7CABC86}" type="presParOf" srcId="{DA89E32F-5717-4FFA-8E54-6F2AFC8B8B39}" destId="{8A95EDD3-DDCB-4499-89BD-9D8040E7F2CF}" srcOrd="3" destOrd="0" presId="urn:microsoft.com/office/officeart/2005/8/layout/vList2"/>
    <dgm:cxn modelId="{0383B174-1877-4795-AFBB-D4C8003C6F21}" type="presParOf" srcId="{DA89E32F-5717-4FFA-8E54-6F2AFC8B8B39}" destId="{FADCE376-8D2A-419F-B790-70C86FD45F4C}" srcOrd="4" destOrd="0" presId="urn:microsoft.com/office/officeart/2005/8/layout/vList2"/>
    <dgm:cxn modelId="{2BF3C78B-F399-439C-A1B6-491D1E1EEA24}" type="presParOf" srcId="{DA89E32F-5717-4FFA-8E54-6F2AFC8B8B39}" destId="{F64C91F2-E4C9-43A7-999C-541A66949B84}" srcOrd="5" destOrd="0" presId="urn:microsoft.com/office/officeart/2005/8/layout/vList2"/>
    <dgm:cxn modelId="{D65A93CA-2062-4D64-A96B-CEE3B7FE4B52}" type="presParOf" srcId="{DA89E32F-5717-4FFA-8E54-6F2AFC8B8B39}" destId="{08B99991-BA28-4856-AA04-2CF41E0CD604}" srcOrd="6" destOrd="0" presId="urn:microsoft.com/office/officeart/2005/8/layout/vList2"/>
    <dgm:cxn modelId="{5E32178C-B528-4E07-8C16-A7BCABCC6DFF}" type="presParOf" srcId="{DA89E32F-5717-4FFA-8E54-6F2AFC8B8B39}" destId="{A02E2C15-EE59-4EB9-BB70-B1425C66F5DB}" srcOrd="7" destOrd="0" presId="urn:microsoft.com/office/officeart/2005/8/layout/vList2"/>
    <dgm:cxn modelId="{FEC93924-69A0-4ADF-8BAF-CD3A90797FB9}" type="presParOf" srcId="{DA89E32F-5717-4FFA-8E54-6F2AFC8B8B39}" destId="{6AF0F127-82C3-4FEC-B9BF-05E677E7B69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7D4C46-430A-4349-A158-F36720E74B1A}"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69FDF152-0B1E-4DB2-AECC-1FA994308CD1}">
      <dgm:prSet/>
      <dgm:spPr>
        <a:ln>
          <a:solidFill>
            <a:schemeClr val="accent3"/>
          </a:solidFill>
        </a:ln>
      </dgm:spPr>
      <dgm:t>
        <a:bodyPr/>
        <a:lstStyle/>
        <a:p>
          <a:r>
            <a:rPr lang="fi-FI"/>
            <a:t>Toiminnan juurruttaminen osaksi kotihoidon toimintaa</a:t>
          </a:r>
          <a:endParaRPr lang="en-US"/>
        </a:p>
      </dgm:t>
    </dgm:pt>
    <dgm:pt modelId="{D43FB344-47C1-4D70-A8D3-E570DF598F1B}" type="parTrans" cxnId="{672998E7-9B65-447B-96A2-CCAF5D2BC26C}">
      <dgm:prSet/>
      <dgm:spPr/>
      <dgm:t>
        <a:bodyPr/>
        <a:lstStyle/>
        <a:p>
          <a:endParaRPr lang="en-US"/>
        </a:p>
      </dgm:t>
    </dgm:pt>
    <dgm:pt modelId="{A4ABF1B3-BCBE-4ACF-8547-9A8B88D22146}" type="sibTrans" cxnId="{672998E7-9B65-447B-96A2-CCAF5D2BC26C}">
      <dgm:prSet/>
      <dgm:spPr/>
      <dgm:t>
        <a:bodyPr/>
        <a:lstStyle/>
        <a:p>
          <a:endParaRPr lang="en-US"/>
        </a:p>
      </dgm:t>
    </dgm:pt>
    <dgm:pt modelId="{2E45BF66-BFFD-4246-B6EA-CF05D43F4EE6}">
      <dgm:prSet/>
      <dgm:spPr>
        <a:ln>
          <a:solidFill>
            <a:schemeClr val="accent3"/>
          </a:solidFill>
        </a:ln>
      </dgm:spPr>
      <dgm:t>
        <a:bodyPr/>
        <a:lstStyle/>
        <a:p>
          <a:r>
            <a:rPr lang="fi-FI" dirty="0"/>
            <a:t>Kokkolan yöpartion muutokset ja yhteistyön rakentaminen</a:t>
          </a:r>
          <a:endParaRPr lang="en-US" dirty="0"/>
        </a:p>
      </dgm:t>
    </dgm:pt>
    <dgm:pt modelId="{2A3ED7A1-CD34-4D7F-BB83-EDA23FC7FAEE}" type="parTrans" cxnId="{47B648F8-7668-4B3F-8647-85E1EDE7C443}">
      <dgm:prSet/>
      <dgm:spPr/>
      <dgm:t>
        <a:bodyPr/>
        <a:lstStyle/>
        <a:p>
          <a:endParaRPr lang="en-US"/>
        </a:p>
      </dgm:t>
    </dgm:pt>
    <dgm:pt modelId="{2C777C86-4933-4FAC-BCA6-5E4E5EE8BB0E}" type="sibTrans" cxnId="{47B648F8-7668-4B3F-8647-85E1EDE7C443}">
      <dgm:prSet/>
      <dgm:spPr/>
      <dgm:t>
        <a:bodyPr/>
        <a:lstStyle/>
        <a:p>
          <a:endParaRPr lang="en-US"/>
        </a:p>
      </dgm:t>
    </dgm:pt>
    <dgm:pt modelId="{98864702-E072-4A01-96DD-56DBA1D0E2A7}">
      <dgm:prSet/>
      <dgm:spPr>
        <a:ln>
          <a:solidFill>
            <a:schemeClr val="accent3"/>
          </a:solidFill>
        </a:ln>
      </dgm:spPr>
      <dgm:t>
        <a:bodyPr/>
        <a:lstStyle/>
        <a:p>
          <a:r>
            <a:rPr lang="fi-FI"/>
            <a:t>Turvajärjestelmien pilotoiminen ja käyttöönotto</a:t>
          </a:r>
          <a:endParaRPr lang="en-US"/>
        </a:p>
      </dgm:t>
    </dgm:pt>
    <dgm:pt modelId="{226D8E80-351A-4DC1-8809-F1B0183A4E64}" type="parTrans" cxnId="{7537CEB8-CCB5-4A47-8E9A-83B8CCF29968}">
      <dgm:prSet/>
      <dgm:spPr/>
      <dgm:t>
        <a:bodyPr/>
        <a:lstStyle/>
        <a:p>
          <a:endParaRPr lang="en-US"/>
        </a:p>
      </dgm:t>
    </dgm:pt>
    <dgm:pt modelId="{CB4BD073-8320-4A98-A700-D1C506F15866}" type="sibTrans" cxnId="{7537CEB8-CCB5-4A47-8E9A-83B8CCF29968}">
      <dgm:prSet/>
      <dgm:spPr/>
      <dgm:t>
        <a:bodyPr/>
        <a:lstStyle/>
        <a:p>
          <a:endParaRPr lang="en-US"/>
        </a:p>
      </dgm:t>
    </dgm:pt>
    <dgm:pt modelId="{F4C6D86D-F712-440D-82F1-3D42162CC3AB}">
      <dgm:prSet/>
      <dgm:spPr>
        <a:solidFill>
          <a:schemeClr val="bg1">
            <a:alpha val="90000"/>
          </a:schemeClr>
        </a:solidFill>
        <a:ln>
          <a:solidFill>
            <a:schemeClr val="accent3"/>
          </a:solidFill>
        </a:ln>
      </dgm:spPr>
      <dgm:t>
        <a:bodyPr/>
        <a:lstStyle/>
        <a:p>
          <a:r>
            <a:rPr lang="fi-FI" dirty="0"/>
            <a:t>Turvapuhelin ja ovihälytysten vastaanoton selvitystyö ja ensihoidon kanssa tehtävä yhteistyö</a:t>
          </a:r>
          <a:endParaRPr lang="en-US" dirty="0"/>
        </a:p>
      </dgm:t>
    </dgm:pt>
    <dgm:pt modelId="{2B58EB7C-E4ED-4C6A-83A5-7C3F1490E2AF}" type="parTrans" cxnId="{BB17C23A-5BD6-4CC5-84D7-5E53AB505A99}">
      <dgm:prSet/>
      <dgm:spPr/>
      <dgm:t>
        <a:bodyPr/>
        <a:lstStyle/>
        <a:p>
          <a:endParaRPr lang="en-US"/>
        </a:p>
      </dgm:t>
    </dgm:pt>
    <dgm:pt modelId="{886A4172-0651-44F2-8E52-1F0CCF4F8FC0}" type="sibTrans" cxnId="{BB17C23A-5BD6-4CC5-84D7-5E53AB505A99}">
      <dgm:prSet/>
      <dgm:spPr/>
      <dgm:t>
        <a:bodyPr/>
        <a:lstStyle/>
        <a:p>
          <a:endParaRPr lang="en-US"/>
        </a:p>
      </dgm:t>
    </dgm:pt>
    <dgm:pt modelId="{487628A7-8940-4242-81F6-0FAEB21487AE}" type="pres">
      <dgm:prSet presAssocID="{617D4C46-430A-4349-A158-F36720E74B1A}" presName="hierChild1" presStyleCnt="0">
        <dgm:presLayoutVars>
          <dgm:chPref val="1"/>
          <dgm:dir/>
          <dgm:animOne val="branch"/>
          <dgm:animLvl val="lvl"/>
          <dgm:resizeHandles/>
        </dgm:presLayoutVars>
      </dgm:prSet>
      <dgm:spPr/>
    </dgm:pt>
    <dgm:pt modelId="{5E8786C0-BCC5-4DA6-BCE9-D8D2CD067227}" type="pres">
      <dgm:prSet presAssocID="{69FDF152-0B1E-4DB2-AECC-1FA994308CD1}" presName="hierRoot1" presStyleCnt="0"/>
      <dgm:spPr/>
    </dgm:pt>
    <dgm:pt modelId="{B9C7218B-0BA5-49C7-BC56-2275147600CD}" type="pres">
      <dgm:prSet presAssocID="{69FDF152-0B1E-4DB2-AECC-1FA994308CD1}" presName="composite" presStyleCnt="0"/>
      <dgm:spPr/>
    </dgm:pt>
    <dgm:pt modelId="{B2739635-9649-44A8-A82C-F47CF8228573}" type="pres">
      <dgm:prSet presAssocID="{69FDF152-0B1E-4DB2-AECC-1FA994308CD1}" presName="background" presStyleLbl="node0" presStyleIdx="0" presStyleCnt="4"/>
      <dgm:spPr>
        <a:solidFill>
          <a:schemeClr val="accent3"/>
        </a:solidFill>
      </dgm:spPr>
    </dgm:pt>
    <dgm:pt modelId="{7CFCDC53-9C7D-481D-B314-A67C2416427C}" type="pres">
      <dgm:prSet presAssocID="{69FDF152-0B1E-4DB2-AECC-1FA994308CD1}" presName="text" presStyleLbl="fgAcc0" presStyleIdx="0" presStyleCnt="4">
        <dgm:presLayoutVars>
          <dgm:chPref val="3"/>
        </dgm:presLayoutVars>
      </dgm:prSet>
      <dgm:spPr/>
    </dgm:pt>
    <dgm:pt modelId="{1081A403-4F72-43EA-A77F-D8652157E502}" type="pres">
      <dgm:prSet presAssocID="{69FDF152-0B1E-4DB2-AECC-1FA994308CD1}" presName="hierChild2" presStyleCnt="0"/>
      <dgm:spPr/>
    </dgm:pt>
    <dgm:pt modelId="{564F10F1-CA1B-44B8-A97B-D971C9C51C32}" type="pres">
      <dgm:prSet presAssocID="{2E45BF66-BFFD-4246-B6EA-CF05D43F4EE6}" presName="hierRoot1" presStyleCnt="0"/>
      <dgm:spPr/>
    </dgm:pt>
    <dgm:pt modelId="{565020FE-66E1-40E0-B458-DEBC27F49310}" type="pres">
      <dgm:prSet presAssocID="{2E45BF66-BFFD-4246-B6EA-CF05D43F4EE6}" presName="composite" presStyleCnt="0"/>
      <dgm:spPr/>
    </dgm:pt>
    <dgm:pt modelId="{7F775E35-D6CF-495E-93F8-C7D6926F55A8}" type="pres">
      <dgm:prSet presAssocID="{2E45BF66-BFFD-4246-B6EA-CF05D43F4EE6}" presName="background" presStyleLbl="node0" presStyleIdx="1" presStyleCnt="4"/>
      <dgm:spPr>
        <a:solidFill>
          <a:schemeClr val="accent3"/>
        </a:solidFill>
      </dgm:spPr>
    </dgm:pt>
    <dgm:pt modelId="{0E9031E0-B37F-4587-8E71-53C93BE04F54}" type="pres">
      <dgm:prSet presAssocID="{2E45BF66-BFFD-4246-B6EA-CF05D43F4EE6}" presName="text" presStyleLbl="fgAcc0" presStyleIdx="1" presStyleCnt="4">
        <dgm:presLayoutVars>
          <dgm:chPref val="3"/>
        </dgm:presLayoutVars>
      </dgm:prSet>
      <dgm:spPr/>
    </dgm:pt>
    <dgm:pt modelId="{A2B4FF8E-AE4F-4474-A1FC-1B39D9CC85FE}" type="pres">
      <dgm:prSet presAssocID="{2E45BF66-BFFD-4246-B6EA-CF05D43F4EE6}" presName="hierChild2" presStyleCnt="0"/>
      <dgm:spPr/>
    </dgm:pt>
    <dgm:pt modelId="{43EC889B-7415-4940-BA42-97953B0620E8}" type="pres">
      <dgm:prSet presAssocID="{98864702-E072-4A01-96DD-56DBA1D0E2A7}" presName="hierRoot1" presStyleCnt="0"/>
      <dgm:spPr/>
    </dgm:pt>
    <dgm:pt modelId="{A9DE0D18-C262-4AB7-9AA4-8D3272CD5BE1}" type="pres">
      <dgm:prSet presAssocID="{98864702-E072-4A01-96DD-56DBA1D0E2A7}" presName="composite" presStyleCnt="0"/>
      <dgm:spPr/>
    </dgm:pt>
    <dgm:pt modelId="{BC93DA00-6DB5-42FA-87CC-B60893B21867}" type="pres">
      <dgm:prSet presAssocID="{98864702-E072-4A01-96DD-56DBA1D0E2A7}" presName="background" presStyleLbl="node0" presStyleIdx="2" presStyleCnt="4"/>
      <dgm:spPr>
        <a:solidFill>
          <a:schemeClr val="accent3"/>
        </a:solidFill>
      </dgm:spPr>
    </dgm:pt>
    <dgm:pt modelId="{F69AB75C-6E6C-437D-AC04-9979EB8F66BD}" type="pres">
      <dgm:prSet presAssocID="{98864702-E072-4A01-96DD-56DBA1D0E2A7}" presName="text" presStyleLbl="fgAcc0" presStyleIdx="2" presStyleCnt="4">
        <dgm:presLayoutVars>
          <dgm:chPref val="3"/>
        </dgm:presLayoutVars>
      </dgm:prSet>
      <dgm:spPr/>
    </dgm:pt>
    <dgm:pt modelId="{4438085C-734A-46BD-A192-E1AFA4E9FF88}" type="pres">
      <dgm:prSet presAssocID="{98864702-E072-4A01-96DD-56DBA1D0E2A7}" presName="hierChild2" presStyleCnt="0"/>
      <dgm:spPr/>
    </dgm:pt>
    <dgm:pt modelId="{B26C1B05-9B74-4067-90DD-FDAC12D9E81E}" type="pres">
      <dgm:prSet presAssocID="{F4C6D86D-F712-440D-82F1-3D42162CC3AB}" presName="hierRoot1" presStyleCnt="0"/>
      <dgm:spPr/>
    </dgm:pt>
    <dgm:pt modelId="{3602A5CA-25E7-4E26-9968-F7E1F5EC987B}" type="pres">
      <dgm:prSet presAssocID="{F4C6D86D-F712-440D-82F1-3D42162CC3AB}" presName="composite" presStyleCnt="0"/>
      <dgm:spPr/>
    </dgm:pt>
    <dgm:pt modelId="{E0B44E06-A8B5-4293-B732-00EC6850031F}" type="pres">
      <dgm:prSet presAssocID="{F4C6D86D-F712-440D-82F1-3D42162CC3AB}" presName="background" presStyleLbl="node0" presStyleIdx="3" presStyleCnt="4"/>
      <dgm:spPr>
        <a:solidFill>
          <a:schemeClr val="accent3"/>
        </a:solidFill>
      </dgm:spPr>
    </dgm:pt>
    <dgm:pt modelId="{F999E867-7FEB-4A6B-979A-6A2C7AF65B93}" type="pres">
      <dgm:prSet presAssocID="{F4C6D86D-F712-440D-82F1-3D42162CC3AB}" presName="text" presStyleLbl="fgAcc0" presStyleIdx="3" presStyleCnt="4">
        <dgm:presLayoutVars>
          <dgm:chPref val="3"/>
        </dgm:presLayoutVars>
      </dgm:prSet>
      <dgm:spPr/>
    </dgm:pt>
    <dgm:pt modelId="{A6EB4BDC-965B-4801-BBD6-8301496D0B69}" type="pres">
      <dgm:prSet presAssocID="{F4C6D86D-F712-440D-82F1-3D42162CC3AB}" presName="hierChild2" presStyleCnt="0"/>
      <dgm:spPr/>
    </dgm:pt>
  </dgm:ptLst>
  <dgm:cxnLst>
    <dgm:cxn modelId="{57C64101-E3C7-4CDE-88D8-1D530463CD75}" type="presOf" srcId="{98864702-E072-4A01-96DD-56DBA1D0E2A7}" destId="{F69AB75C-6E6C-437D-AC04-9979EB8F66BD}" srcOrd="0" destOrd="0" presId="urn:microsoft.com/office/officeart/2005/8/layout/hierarchy1"/>
    <dgm:cxn modelId="{4E39E40E-E295-4E2C-B698-B034468A6E5E}" type="presOf" srcId="{69FDF152-0B1E-4DB2-AECC-1FA994308CD1}" destId="{7CFCDC53-9C7D-481D-B314-A67C2416427C}" srcOrd="0" destOrd="0" presId="urn:microsoft.com/office/officeart/2005/8/layout/hierarchy1"/>
    <dgm:cxn modelId="{BB17C23A-5BD6-4CC5-84D7-5E53AB505A99}" srcId="{617D4C46-430A-4349-A158-F36720E74B1A}" destId="{F4C6D86D-F712-440D-82F1-3D42162CC3AB}" srcOrd="3" destOrd="0" parTransId="{2B58EB7C-E4ED-4C6A-83A5-7C3F1490E2AF}" sibTransId="{886A4172-0651-44F2-8E52-1F0CCF4F8FC0}"/>
    <dgm:cxn modelId="{7EC26F43-2B0A-4BAD-AB4D-21B0B6DBF92D}" type="presOf" srcId="{2E45BF66-BFFD-4246-B6EA-CF05D43F4EE6}" destId="{0E9031E0-B37F-4587-8E71-53C93BE04F54}" srcOrd="0" destOrd="0" presId="urn:microsoft.com/office/officeart/2005/8/layout/hierarchy1"/>
    <dgm:cxn modelId="{7537CEB8-CCB5-4A47-8E9A-83B8CCF29968}" srcId="{617D4C46-430A-4349-A158-F36720E74B1A}" destId="{98864702-E072-4A01-96DD-56DBA1D0E2A7}" srcOrd="2" destOrd="0" parTransId="{226D8E80-351A-4DC1-8809-F1B0183A4E64}" sibTransId="{CB4BD073-8320-4A98-A700-D1C506F15866}"/>
    <dgm:cxn modelId="{6F5B24C8-0324-4061-8B99-D8D4C21D84C5}" type="presOf" srcId="{F4C6D86D-F712-440D-82F1-3D42162CC3AB}" destId="{F999E867-7FEB-4A6B-979A-6A2C7AF65B93}" srcOrd="0" destOrd="0" presId="urn:microsoft.com/office/officeart/2005/8/layout/hierarchy1"/>
    <dgm:cxn modelId="{90F155D8-DFCF-4E66-B108-173429B91D1B}" type="presOf" srcId="{617D4C46-430A-4349-A158-F36720E74B1A}" destId="{487628A7-8940-4242-81F6-0FAEB21487AE}" srcOrd="0" destOrd="0" presId="urn:microsoft.com/office/officeart/2005/8/layout/hierarchy1"/>
    <dgm:cxn modelId="{672998E7-9B65-447B-96A2-CCAF5D2BC26C}" srcId="{617D4C46-430A-4349-A158-F36720E74B1A}" destId="{69FDF152-0B1E-4DB2-AECC-1FA994308CD1}" srcOrd="0" destOrd="0" parTransId="{D43FB344-47C1-4D70-A8D3-E570DF598F1B}" sibTransId="{A4ABF1B3-BCBE-4ACF-8547-9A8B88D22146}"/>
    <dgm:cxn modelId="{47B648F8-7668-4B3F-8647-85E1EDE7C443}" srcId="{617D4C46-430A-4349-A158-F36720E74B1A}" destId="{2E45BF66-BFFD-4246-B6EA-CF05D43F4EE6}" srcOrd="1" destOrd="0" parTransId="{2A3ED7A1-CD34-4D7F-BB83-EDA23FC7FAEE}" sibTransId="{2C777C86-4933-4FAC-BCA6-5E4E5EE8BB0E}"/>
    <dgm:cxn modelId="{D024413B-307D-4DDA-AA2E-4029A5D0D1D4}" type="presParOf" srcId="{487628A7-8940-4242-81F6-0FAEB21487AE}" destId="{5E8786C0-BCC5-4DA6-BCE9-D8D2CD067227}" srcOrd="0" destOrd="0" presId="urn:microsoft.com/office/officeart/2005/8/layout/hierarchy1"/>
    <dgm:cxn modelId="{9A8BDBEC-8E0D-40E5-B579-40B325A1EE60}" type="presParOf" srcId="{5E8786C0-BCC5-4DA6-BCE9-D8D2CD067227}" destId="{B9C7218B-0BA5-49C7-BC56-2275147600CD}" srcOrd="0" destOrd="0" presId="urn:microsoft.com/office/officeart/2005/8/layout/hierarchy1"/>
    <dgm:cxn modelId="{57D01619-B85D-4ED4-96BD-D0112978DCAC}" type="presParOf" srcId="{B9C7218B-0BA5-49C7-BC56-2275147600CD}" destId="{B2739635-9649-44A8-A82C-F47CF8228573}" srcOrd="0" destOrd="0" presId="urn:microsoft.com/office/officeart/2005/8/layout/hierarchy1"/>
    <dgm:cxn modelId="{57BD4C6A-9219-4194-B59A-03CCE38212D1}" type="presParOf" srcId="{B9C7218B-0BA5-49C7-BC56-2275147600CD}" destId="{7CFCDC53-9C7D-481D-B314-A67C2416427C}" srcOrd="1" destOrd="0" presId="urn:microsoft.com/office/officeart/2005/8/layout/hierarchy1"/>
    <dgm:cxn modelId="{FCC85BDC-265C-4272-9788-0F6EF3A372E3}" type="presParOf" srcId="{5E8786C0-BCC5-4DA6-BCE9-D8D2CD067227}" destId="{1081A403-4F72-43EA-A77F-D8652157E502}" srcOrd="1" destOrd="0" presId="urn:microsoft.com/office/officeart/2005/8/layout/hierarchy1"/>
    <dgm:cxn modelId="{BFFA718B-DB6C-4CAF-B4C2-0646F8DECBE1}" type="presParOf" srcId="{487628A7-8940-4242-81F6-0FAEB21487AE}" destId="{564F10F1-CA1B-44B8-A97B-D971C9C51C32}" srcOrd="1" destOrd="0" presId="urn:microsoft.com/office/officeart/2005/8/layout/hierarchy1"/>
    <dgm:cxn modelId="{DE2F0460-EED5-4460-B4A1-47D2CD0D4B8F}" type="presParOf" srcId="{564F10F1-CA1B-44B8-A97B-D971C9C51C32}" destId="{565020FE-66E1-40E0-B458-DEBC27F49310}" srcOrd="0" destOrd="0" presId="urn:microsoft.com/office/officeart/2005/8/layout/hierarchy1"/>
    <dgm:cxn modelId="{9817997B-393C-4501-B036-908C9F121147}" type="presParOf" srcId="{565020FE-66E1-40E0-B458-DEBC27F49310}" destId="{7F775E35-D6CF-495E-93F8-C7D6926F55A8}" srcOrd="0" destOrd="0" presId="urn:microsoft.com/office/officeart/2005/8/layout/hierarchy1"/>
    <dgm:cxn modelId="{62F62C31-8E35-42A8-A7BC-AEAA0C1E2702}" type="presParOf" srcId="{565020FE-66E1-40E0-B458-DEBC27F49310}" destId="{0E9031E0-B37F-4587-8E71-53C93BE04F54}" srcOrd="1" destOrd="0" presId="urn:microsoft.com/office/officeart/2005/8/layout/hierarchy1"/>
    <dgm:cxn modelId="{BE004FED-A454-40D6-89B1-06DEF7891012}" type="presParOf" srcId="{564F10F1-CA1B-44B8-A97B-D971C9C51C32}" destId="{A2B4FF8E-AE4F-4474-A1FC-1B39D9CC85FE}" srcOrd="1" destOrd="0" presId="urn:microsoft.com/office/officeart/2005/8/layout/hierarchy1"/>
    <dgm:cxn modelId="{2FBF1DAB-7EB1-456C-9178-F4528A22704B}" type="presParOf" srcId="{487628A7-8940-4242-81F6-0FAEB21487AE}" destId="{43EC889B-7415-4940-BA42-97953B0620E8}" srcOrd="2" destOrd="0" presId="urn:microsoft.com/office/officeart/2005/8/layout/hierarchy1"/>
    <dgm:cxn modelId="{148724F6-0487-45A5-8B04-5FFBE5E79331}" type="presParOf" srcId="{43EC889B-7415-4940-BA42-97953B0620E8}" destId="{A9DE0D18-C262-4AB7-9AA4-8D3272CD5BE1}" srcOrd="0" destOrd="0" presId="urn:microsoft.com/office/officeart/2005/8/layout/hierarchy1"/>
    <dgm:cxn modelId="{FA94E646-B31A-43F6-973A-C0E070C32E68}" type="presParOf" srcId="{A9DE0D18-C262-4AB7-9AA4-8D3272CD5BE1}" destId="{BC93DA00-6DB5-42FA-87CC-B60893B21867}" srcOrd="0" destOrd="0" presId="urn:microsoft.com/office/officeart/2005/8/layout/hierarchy1"/>
    <dgm:cxn modelId="{1C97AC29-2576-4A10-BE85-6BD10BF2773F}" type="presParOf" srcId="{A9DE0D18-C262-4AB7-9AA4-8D3272CD5BE1}" destId="{F69AB75C-6E6C-437D-AC04-9979EB8F66BD}" srcOrd="1" destOrd="0" presId="urn:microsoft.com/office/officeart/2005/8/layout/hierarchy1"/>
    <dgm:cxn modelId="{2E6ECE1C-53DF-4ADD-B690-1730FFA65446}" type="presParOf" srcId="{43EC889B-7415-4940-BA42-97953B0620E8}" destId="{4438085C-734A-46BD-A192-E1AFA4E9FF88}" srcOrd="1" destOrd="0" presId="urn:microsoft.com/office/officeart/2005/8/layout/hierarchy1"/>
    <dgm:cxn modelId="{F358ABAF-EE2B-4B22-B421-D666B59C1B40}" type="presParOf" srcId="{487628A7-8940-4242-81F6-0FAEB21487AE}" destId="{B26C1B05-9B74-4067-90DD-FDAC12D9E81E}" srcOrd="3" destOrd="0" presId="urn:microsoft.com/office/officeart/2005/8/layout/hierarchy1"/>
    <dgm:cxn modelId="{105E5748-54C0-424A-AA59-1F5E37BF974B}" type="presParOf" srcId="{B26C1B05-9B74-4067-90DD-FDAC12D9E81E}" destId="{3602A5CA-25E7-4E26-9968-F7E1F5EC987B}" srcOrd="0" destOrd="0" presId="urn:microsoft.com/office/officeart/2005/8/layout/hierarchy1"/>
    <dgm:cxn modelId="{3D4D23EA-EF74-4CB9-B594-EE0137404B52}" type="presParOf" srcId="{3602A5CA-25E7-4E26-9968-F7E1F5EC987B}" destId="{E0B44E06-A8B5-4293-B732-00EC6850031F}" srcOrd="0" destOrd="0" presId="urn:microsoft.com/office/officeart/2005/8/layout/hierarchy1"/>
    <dgm:cxn modelId="{DD217B33-DAF2-4807-9065-9A5DED2232D3}" type="presParOf" srcId="{3602A5CA-25E7-4E26-9968-F7E1F5EC987B}" destId="{F999E867-7FEB-4A6B-979A-6A2C7AF65B93}" srcOrd="1" destOrd="0" presId="urn:microsoft.com/office/officeart/2005/8/layout/hierarchy1"/>
    <dgm:cxn modelId="{F1EB5097-B6FF-4013-B14C-8731E2CC747A}" type="presParOf" srcId="{B26C1B05-9B74-4067-90DD-FDAC12D9E81E}" destId="{A6EB4BDC-965B-4801-BBD6-8301496D0B6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87032-5E4E-4435-A12B-28CD1FC99BA2}">
      <dsp:nvSpPr>
        <dsp:cNvPr id="0" name=""/>
        <dsp:cNvSpPr/>
      </dsp:nvSpPr>
      <dsp:spPr>
        <a:xfrm>
          <a:off x="913087" y="775490"/>
          <a:ext cx="438834" cy="43883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75A917-47C6-4FF1-ACB1-25AA4FED5888}">
      <dsp:nvSpPr>
        <dsp:cNvPr id="0" name=""/>
        <dsp:cNvSpPr/>
      </dsp:nvSpPr>
      <dsp:spPr>
        <a:xfrm>
          <a:off x="1013408" y="854598"/>
          <a:ext cx="254523" cy="254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5A11E-1211-405C-AE23-109A65B7B74D}">
      <dsp:nvSpPr>
        <dsp:cNvPr id="0" name=""/>
        <dsp:cNvSpPr/>
      </dsp:nvSpPr>
      <dsp:spPr>
        <a:xfrm>
          <a:off x="1576247" y="318368"/>
          <a:ext cx="3045135" cy="1289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fi-FI" sz="1400" b="1" i="0" kern="1200"/>
            <a:t>Ohjausryhmä</a:t>
          </a:r>
        </a:p>
        <a:p>
          <a:pPr marL="0" lvl="0" indent="0" algn="l" defTabSz="622300">
            <a:lnSpc>
              <a:spcPct val="100000"/>
            </a:lnSpc>
            <a:spcBef>
              <a:spcPct val="0"/>
            </a:spcBef>
            <a:spcAft>
              <a:spcPct val="35000"/>
            </a:spcAft>
            <a:buNone/>
          </a:pPr>
          <a:r>
            <a:rPr lang="fi-FI" sz="1400" b="0" i="0" kern="1200"/>
            <a:t>Hoidon ja hoivan toimialuejohtaja, palvelualuejohtajat sekä hanketyöntekijä.</a:t>
          </a:r>
        </a:p>
        <a:p>
          <a:pPr marL="0" lvl="0" indent="0" algn="l" defTabSz="622300">
            <a:lnSpc>
              <a:spcPct val="100000"/>
            </a:lnSpc>
            <a:spcBef>
              <a:spcPct val="0"/>
            </a:spcBef>
            <a:spcAft>
              <a:spcPct val="35000"/>
            </a:spcAft>
            <a:buNone/>
          </a:pPr>
          <a:r>
            <a:rPr lang="fi-FI" sz="1400" b="0" i="0" kern="1200"/>
            <a:t>Tehtävänä antaa suuntaviivat ja raamit kehittämiselle.</a:t>
          </a:r>
          <a:endParaRPr lang="en-US" sz="1400" kern="1200" dirty="0"/>
        </a:p>
      </dsp:txBody>
      <dsp:txXfrm>
        <a:off x="1576247" y="318368"/>
        <a:ext cx="3045135" cy="1289071"/>
      </dsp:txXfrm>
    </dsp:sp>
    <dsp:sp modelId="{EC4B538D-E603-491C-B897-AAA69252CA62}">
      <dsp:nvSpPr>
        <dsp:cNvPr id="0" name=""/>
        <dsp:cNvSpPr/>
      </dsp:nvSpPr>
      <dsp:spPr>
        <a:xfrm>
          <a:off x="5519555" y="771168"/>
          <a:ext cx="438834" cy="43883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F52649-6EC4-4D4C-965E-019AD2B13A91}">
      <dsp:nvSpPr>
        <dsp:cNvPr id="0" name=""/>
        <dsp:cNvSpPr/>
      </dsp:nvSpPr>
      <dsp:spPr>
        <a:xfrm>
          <a:off x="5626652" y="858019"/>
          <a:ext cx="254523" cy="25452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FF24AF-E3CE-43DA-9A2B-555A637D558E}">
      <dsp:nvSpPr>
        <dsp:cNvPr id="0" name=""/>
        <dsp:cNvSpPr/>
      </dsp:nvSpPr>
      <dsp:spPr>
        <a:xfrm>
          <a:off x="6158963" y="535630"/>
          <a:ext cx="3982877" cy="137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fi-FI" sz="1400" b="1" kern="1200"/>
            <a:t>Työrukkanen</a:t>
          </a:r>
        </a:p>
        <a:p>
          <a:pPr marL="0" lvl="0" indent="0" algn="l" defTabSz="622300">
            <a:lnSpc>
              <a:spcPct val="100000"/>
            </a:lnSpc>
            <a:spcBef>
              <a:spcPct val="0"/>
            </a:spcBef>
            <a:spcAft>
              <a:spcPct val="35000"/>
            </a:spcAft>
            <a:buNone/>
          </a:pPr>
          <a:r>
            <a:rPr lang="fi-FI" sz="1400" kern="1200"/>
            <a:t>Jokilaaksojen hoidon ja hoivan yksiköiden esihenkilöt, Kokkolan kotisairaalan ja yöpartion esihenkilö sekä henkilöstöedustaja, toiminnanohjauskeskuksen esihenkilö sekä henkilöstöedustustus ja hanketyöntekijä.</a:t>
          </a:r>
        </a:p>
        <a:p>
          <a:pPr marL="0" lvl="0" indent="0" algn="l" defTabSz="622300">
            <a:lnSpc>
              <a:spcPct val="100000"/>
            </a:lnSpc>
            <a:spcBef>
              <a:spcPct val="0"/>
            </a:spcBef>
            <a:spcAft>
              <a:spcPct val="35000"/>
            </a:spcAft>
            <a:buNone/>
          </a:pPr>
          <a:r>
            <a:rPr lang="fi-FI" sz="1400" b="0" i="0" kern="1200"/>
            <a:t>Tehtävänä tuoda toimintakentän näkemys ja työstää konkreettisten asioita. </a:t>
          </a:r>
          <a:endParaRPr lang="en-US" sz="1400" kern="1200" dirty="0"/>
        </a:p>
      </dsp:txBody>
      <dsp:txXfrm>
        <a:off x="6158963" y="535630"/>
        <a:ext cx="3982877" cy="1370036"/>
      </dsp:txXfrm>
    </dsp:sp>
    <dsp:sp modelId="{CB21957E-C363-4ECD-AB39-38AB34D7BFA7}">
      <dsp:nvSpPr>
        <dsp:cNvPr id="0" name=""/>
        <dsp:cNvSpPr/>
      </dsp:nvSpPr>
      <dsp:spPr>
        <a:xfrm>
          <a:off x="957102" y="3142001"/>
          <a:ext cx="438834" cy="43883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74411-0C0A-467E-803B-C45BDE2CB9A3}">
      <dsp:nvSpPr>
        <dsp:cNvPr id="0" name=""/>
        <dsp:cNvSpPr/>
      </dsp:nvSpPr>
      <dsp:spPr>
        <a:xfrm>
          <a:off x="1056437" y="3233262"/>
          <a:ext cx="254523" cy="2545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A796CE-4696-4CA8-9149-E954F19CDB4C}">
      <dsp:nvSpPr>
        <dsp:cNvPr id="0" name=""/>
        <dsp:cNvSpPr/>
      </dsp:nvSpPr>
      <dsp:spPr>
        <a:xfrm>
          <a:off x="1744176" y="2424062"/>
          <a:ext cx="2158917" cy="2363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fi-FI" sz="1400" b="1" i="0" kern="1200"/>
            <a:t>EVA-työryhmä </a:t>
          </a:r>
        </a:p>
        <a:p>
          <a:pPr marL="0" lvl="0" indent="0" algn="l" defTabSz="622300">
            <a:lnSpc>
              <a:spcPct val="100000"/>
            </a:lnSpc>
            <a:spcBef>
              <a:spcPct val="0"/>
            </a:spcBef>
            <a:spcAft>
              <a:spcPct val="35000"/>
            </a:spcAft>
            <a:buNone/>
          </a:pPr>
          <a:r>
            <a:rPr lang="fi-FI" sz="1400" b="0" i="0" kern="1200"/>
            <a:t>Ennakkovaikutusten arvionti-työryhmä, jossa on mukana alueen vanhusneuvoston ja ikäihmisten asiakasraadin edustus, Soiten valtuuston/hallituksen edustus, henkilöstön edustus sekä johtamisen ja tuotannon palveluiden edustus.</a:t>
          </a:r>
        </a:p>
        <a:p>
          <a:pPr marL="0" lvl="0" indent="0" algn="l" defTabSz="622300">
            <a:lnSpc>
              <a:spcPct val="100000"/>
            </a:lnSpc>
            <a:spcBef>
              <a:spcPct val="0"/>
            </a:spcBef>
            <a:spcAft>
              <a:spcPct val="35000"/>
            </a:spcAft>
            <a:buNone/>
          </a:pPr>
          <a:r>
            <a:rPr lang="fi-FI" sz="1400" b="0" i="0" kern="1200"/>
            <a:t>Tehtävänä evästää kehittämistyötä.</a:t>
          </a:r>
          <a:endParaRPr lang="en-US" sz="1400" kern="1200" dirty="0"/>
        </a:p>
      </dsp:txBody>
      <dsp:txXfrm>
        <a:off x="1744176" y="2424062"/>
        <a:ext cx="2158917" cy="2363566"/>
      </dsp:txXfrm>
    </dsp:sp>
    <dsp:sp modelId="{87D8B799-73A1-4D0F-A29E-AD6CD90B044E}">
      <dsp:nvSpPr>
        <dsp:cNvPr id="0" name=""/>
        <dsp:cNvSpPr/>
      </dsp:nvSpPr>
      <dsp:spPr>
        <a:xfrm>
          <a:off x="4646416" y="3193427"/>
          <a:ext cx="438834" cy="43883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56B774-8829-4E04-A9E8-990A11C8649A}">
      <dsp:nvSpPr>
        <dsp:cNvPr id="0" name=""/>
        <dsp:cNvSpPr/>
      </dsp:nvSpPr>
      <dsp:spPr>
        <a:xfrm>
          <a:off x="4738573" y="3277926"/>
          <a:ext cx="254523" cy="2545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B9BA0-0A10-4754-9762-BB81F42046D2}">
      <dsp:nvSpPr>
        <dsp:cNvPr id="0" name=""/>
        <dsp:cNvSpPr/>
      </dsp:nvSpPr>
      <dsp:spPr>
        <a:xfrm>
          <a:off x="5260174" y="2690942"/>
          <a:ext cx="2337495" cy="221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fi-FI" sz="1400" b="1" i="0" kern="1200"/>
            <a:t>Hanketyöntekijä</a:t>
          </a:r>
        </a:p>
        <a:p>
          <a:pPr marL="0" lvl="0" indent="0" algn="l" defTabSz="622300">
            <a:lnSpc>
              <a:spcPct val="100000"/>
            </a:lnSpc>
            <a:spcBef>
              <a:spcPct val="0"/>
            </a:spcBef>
            <a:spcAft>
              <a:spcPct val="35000"/>
            </a:spcAft>
            <a:buNone/>
          </a:pPr>
          <a:r>
            <a:rPr lang="fi-FI" sz="1400" b="0" i="0" kern="1200"/>
            <a:t>Hanketyöntekijä toimii ohjausryhmässä ja työrukkasessa tiedon välittäjänä, kokousten valmistelijana, koollekutsujana sekä asioiden eteenpäin viejänä. Lisäksi toimi valmistelijana ja esittäjänä EVA-työryhmässä, huolehti tiedottamisesta, perehdyttämisestä sekä materiaalien työstöstä.   </a:t>
          </a:r>
          <a:endParaRPr lang="en-US" sz="1400" kern="1200" dirty="0"/>
        </a:p>
      </dsp:txBody>
      <dsp:txXfrm>
        <a:off x="5260174" y="2690942"/>
        <a:ext cx="2337495" cy="2218663"/>
      </dsp:txXfrm>
    </dsp:sp>
    <dsp:sp modelId="{9284DFB3-CED0-4EB6-A83E-CAB966884E3E}">
      <dsp:nvSpPr>
        <dsp:cNvPr id="0" name=""/>
        <dsp:cNvSpPr/>
      </dsp:nvSpPr>
      <dsp:spPr>
        <a:xfrm>
          <a:off x="8628545" y="3177260"/>
          <a:ext cx="438834" cy="43883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D9677A-BFB3-4DED-AC98-B2295C2585E2}">
      <dsp:nvSpPr>
        <dsp:cNvPr id="0" name=""/>
        <dsp:cNvSpPr/>
      </dsp:nvSpPr>
      <dsp:spPr>
        <a:xfrm>
          <a:off x="8717353" y="3255696"/>
          <a:ext cx="254523" cy="2545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A40EF1-6A0B-41C4-9A14-B6B03E856DCA}">
      <dsp:nvSpPr>
        <dsp:cNvPr id="0" name=""/>
        <dsp:cNvSpPr/>
      </dsp:nvSpPr>
      <dsp:spPr>
        <a:xfrm>
          <a:off x="9095483" y="2554598"/>
          <a:ext cx="1294038" cy="2062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fi-FI" sz="1400" b="1" i="0" kern="1200"/>
            <a:t>Henkilöstö</a:t>
          </a:r>
        </a:p>
        <a:p>
          <a:pPr marL="0" lvl="0" indent="0" algn="l" defTabSz="622300">
            <a:lnSpc>
              <a:spcPct val="100000"/>
            </a:lnSpc>
            <a:spcBef>
              <a:spcPct val="0"/>
            </a:spcBef>
            <a:spcAft>
              <a:spcPct val="35000"/>
            </a:spcAft>
            <a:buNone/>
          </a:pPr>
          <a:r>
            <a:rPr lang="fi-FI" sz="1400" b="0" i="0" kern="1200"/>
            <a:t>Henkilöstöä osallistettiin henkilöstöinfojen ja</a:t>
          </a:r>
          <a:r>
            <a:rPr lang="fi-FI" sz="1400" kern="1200"/>
            <a:t> kyselyiden avulla.</a:t>
          </a:r>
          <a:endParaRPr lang="en-US" sz="1400" kern="1200" dirty="0"/>
        </a:p>
      </dsp:txBody>
      <dsp:txXfrm>
        <a:off x="9095483" y="2554598"/>
        <a:ext cx="1294038" cy="2062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368E5-10E8-4389-A386-E23E0DAE22DC}">
      <dsp:nvSpPr>
        <dsp:cNvPr id="0" name=""/>
        <dsp:cNvSpPr/>
      </dsp:nvSpPr>
      <dsp:spPr>
        <a:xfrm>
          <a:off x="0" y="91602"/>
          <a:ext cx="5120600" cy="7558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dirty="0"/>
            <a:t>Mikä sai sinut innostumaan hakemaan </a:t>
          </a:r>
          <a:r>
            <a:rPr lang="fi-FI" sz="1900" kern="1200" dirty="0" err="1"/>
            <a:t>yöpartiontyöntekijäksi</a:t>
          </a:r>
          <a:r>
            <a:rPr lang="fi-FI" sz="1900" kern="1200" dirty="0"/>
            <a:t>?</a:t>
          </a:r>
          <a:endParaRPr lang="en-US" sz="1900" kern="1200" dirty="0"/>
        </a:p>
      </dsp:txBody>
      <dsp:txXfrm>
        <a:off x="36896" y="128498"/>
        <a:ext cx="5046808" cy="682028"/>
      </dsp:txXfrm>
    </dsp:sp>
    <dsp:sp modelId="{E3982372-B449-477A-B612-8FFD5673F90C}">
      <dsp:nvSpPr>
        <dsp:cNvPr id="0" name=""/>
        <dsp:cNvSpPr/>
      </dsp:nvSpPr>
      <dsp:spPr>
        <a:xfrm>
          <a:off x="0" y="902142"/>
          <a:ext cx="5120600" cy="7558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a:t>Miten olet viihtynyt työssäsi?</a:t>
          </a:r>
          <a:endParaRPr lang="en-US" sz="1900" kern="1200"/>
        </a:p>
      </dsp:txBody>
      <dsp:txXfrm>
        <a:off x="36896" y="939038"/>
        <a:ext cx="5046808" cy="682028"/>
      </dsp:txXfrm>
    </dsp:sp>
    <dsp:sp modelId="{FADCE376-8D2A-419F-B790-70C86FD45F4C}">
      <dsp:nvSpPr>
        <dsp:cNvPr id="0" name=""/>
        <dsp:cNvSpPr/>
      </dsp:nvSpPr>
      <dsp:spPr>
        <a:xfrm>
          <a:off x="0" y="1712683"/>
          <a:ext cx="5120600" cy="7558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dirty="0"/>
            <a:t>Mikä on parasta työssäsi?</a:t>
          </a:r>
          <a:endParaRPr lang="en-US" sz="1900" kern="1200" dirty="0"/>
        </a:p>
      </dsp:txBody>
      <dsp:txXfrm>
        <a:off x="36896" y="1749579"/>
        <a:ext cx="5046808" cy="682028"/>
      </dsp:txXfrm>
    </dsp:sp>
    <dsp:sp modelId="{08B99991-BA28-4856-AA04-2CF41E0CD604}">
      <dsp:nvSpPr>
        <dsp:cNvPr id="0" name=""/>
        <dsp:cNvSpPr/>
      </dsp:nvSpPr>
      <dsp:spPr>
        <a:xfrm>
          <a:off x="0" y="2523223"/>
          <a:ext cx="5120600" cy="7558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dirty="0"/>
            <a:t>Oletko oppinut jotain uutta työssäsi?</a:t>
          </a:r>
          <a:endParaRPr lang="en-US" sz="1900" kern="1200" dirty="0"/>
        </a:p>
      </dsp:txBody>
      <dsp:txXfrm>
        <a:off x="36896" y="2560119"/>
        <a:ext cx="5046808" cy="682028"/>
      </dsp:txXfrm>
    </dsp:sp>
    <dsp:sp modelId="{6AF0F127-82C3-4FEC-B9BF-05E677E7B698}">
      <dsp:nvSpPr>
        <dsp:cNvPr id="0" name=""/>
        <dsp:cNvSpPr/>
      </dsp:nvSpPr>
      <dsp:spPr>
        <a:xfrm>
          <a:off x="0" y="3333763"/>
          <a:ext cx="5120600" cy="7558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dirty="0"/>
            <a:t>Minkä merkityksen näet </a:t>
          </a:r>
          <a:r>
            <a:rPr lang="fi-FI" sz="1900" kern="1200" dirty="0" err="1"/>
            <a:t>yöpartiotoiminnalla</a:t>
          </a:r>
          <a:r>
            <a:rPr lang="fi-FI" sz="1900" kern="1200" dirty="0"/>
            <a:t> kotihoidon asiakkaille?</a:t>
          </a:r>
          <a:endParaRPr lang="en-US" sz="1900" kern="1200" dirty="0"/>
        </a:p>
      </dsp:txBody>
      <dsp:txXfrm>
        <a:off x="36896" y="3370659"/>
        <a:ext cx="5046808" cy="682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39635-9649-44A8-A82C-F47CF8228573}">
      <dsp:nvSpPr>
        <dsp:cNvPr id="0" name=""/>
        <dsp:cNvSpPr/>
      </dsp:nvSpPr>
      <dsp:spPr>
        <a:xfrm>
          <a:off x="3233" y="1235925"/>
          <a:ext cx="2308569" cy="146594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CFCDC53-9C7D-481D-B314-A67C2416427C}">
      <dsp:nvSpPr>
        <dsp:cNvPr id="0" name=""/>
        <dsp:cNvSpPr/>
      </dsp:nvSpPr>
      <dsp:spPr>
        <a:xfrm>
          <a:off x="259741" y="1479607"/>
          <a:ext cx="2308569" cy="1465941"/>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a:t>Toiminnan juurruttaminen osaksi kotihoidon toimintaa</a:t>
          </a:r>
          <a:endParaRPr lang="en-US" sz="1700" kern="1200"/>
        </a:p>
      </dsp:txBody>
      <dsp:txXfrm>
        <a:off x="302677" y="1522543"/>
        <a:ext cx="2222697" cy="1380069"/>
      </dsp:txXfrm>
    </dsp:sp>
    <dsp:sp modelId="{7F775E35-D6CF-495E-93F8-C7D6926F55A8}">
      <dsp:nvSpPr>
        <dsp:cNvPr id="0" name=""/>
        <dsp:cNvSpPr/>
      </dsp:nvSpPr>
      <dsp:spPr>
        <a:xfrm>
          <a:off x="2824818" y="1235925"/>
          <a:ext cx="2308569" cy="146594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E9031E0-B37F-4587-8E71-53C93BE04F54}">
      <dsp:nvSpPr>
        <dsp:cNvPr id="0" name=""/>
        <dsp:cNvSpPr/>
      </dsp:nvSpPr>
      <dsp:spPr>
        <a:xfrm>
          <a:off x="3081326" y="1479607"/>
          <a:ext cx="2308569" cy="1465941"/>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Kokkolan yöpartion muutokset ja yhteistyön rakentaminen</a:t>
          </a:r>
          <a:endParaRPr lang="en-US" sz="1700" kern="1200" dirty="0"/>
        </a:p>
      </dsp:txBody>
      <dsp:txXfrm>
        <a:off x="3124262" y="1522543"/>
        <a:ext cx="2222697" cy="1380069"/>
      </dsp:txXfrm>
    </dsp:sp>
    <dsp:sp modelId="{BC93DA00-6DB5-42FA-87CC-B60893B21867}">
      <dsp:nvSpPr>
        <dsp:cNvPr id="0" name=""/>
        <dsp:cNvSpPr/>
      </dsp:nvSpPr>
      <dsp:spPr>
        <a:xfrm>
          <a:off x="5646403" y="1235925"/>
          <a:ext cx="2308569" cy="146594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9AB75C-6E6C-437D-AC04-9979EB8F66BD}">
      <dsp:nvSpPr>
        <dsp:cNvPr id="0" name=""/>
        <dsp:cNvSpPr/>
      </dsp:nvSpPr>
      <dsp:spPr>
        <a:xfrm>
          <a:off x="5902911" y="1479607"/>
          <a:ext cx="2308569" cy="1465941"/>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a:t>Turvajärjestelmien pilotoiminen ja käyttöönotto</a:t>
          </a:r>
          <a:endParaRPr lang="en-US" sz="1700" kern="1200"/>
        </a:p>
      </dsp:txBody>
      <dsp:txXfrm>
        <a:off x="5945847" y="1522543"/>
        <a:ext cx="2222697" cy="1380069"/>
      </dsp:txXfrm>
    </dsp:sp>
    <dsp:sp modelId="{E0B44E06-A8B5-4293-B732-00EC6850031F}">
      <dsp:nvSpPr>
        <dsp:cNvPr id="0" name=""/>
        <dsp:cNvSpPr/>
      </dsp:nvSpPr>
      <dsp:spPr>
        <a:xfrm>
          <a:off x="8467989" y="1235925"/>
          <a:ext cx="2308569" cy="146594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999E867-7FEB-4A6B-979A-6A2C7AF65B93}">
      <dsp:nvSpPr>
        <dsp:cNvPr id="0" name=""/>
        <dsp:cNvSpPr/>
      </dsp:nvSpPr>
      <dsp:spPr>
        <a:xfrm>
          <a:off x="8724496" y="1479607"/>
          <a:ext cx="2308569" cy="1465941"/>
        </a:xfrm>
        <a:prstGeom prst="roundRect">
          <a:avLst>
            <a:gd name="adj" fmla="val 10000"/>
          </a:avLst>
        </a:prstGeom>
        <a:solidFill>
          <a:schemeClr val="bg1">
            <a:alpha val="9000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Turvapuhelin ja ovihälytysten vastaanoton selvitystyö ja ensihoidon kanssa tehtävä yhteistyö</a:t>
          </a:r>
          <a:endParaRPr lang="en-US" sz="1700" kern="1200" dirty="0"/>
        </a:p>
      </dsp:txBody>
      <dsp:txXfrm>
        <a:off x="8767432" y="1522543"/>
        <a:ext cx="2222697" cy="138006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oite.fi/" TargetMode="Externa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1">
    <p:bg>
      <p:bgPr>
        <a:solidFill>
          <a:srgbClr val="FBF8F4"/>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B33EE029-B7C8-46DD-8043-016E371D742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85" b="25720"/>
          <a:stretch/>
        </p:blipFill>
        <p:spPr>
          <a:xfrm rot="10432259" flipV="1">
            <a:off x="2948985" y="4167699"/>
            <a:ext cx="9556618" cy="3274073"/>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1749889"/>
            <a:ext cx="9144000" cy="3418262"/>
          </a:xfrm>
        </p:spPr>
        <p:txBody>
          <a:bodyPr anchor="ctr" anchorCtr="0"/>
          <a:lstStyle>
            <a:lvl1pPr algn="ctr">
              <a:lnSpc>
                <a:spcPct val="80000"/>
              </a:lnSpc>
              <a:defRPr sz="86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5455024"/>
            <a:ext cx="9144000" cy="697192"/>
          </a:xfrm>
        </p:spPr>
        <p:txBody>
          <a:bodyPr anchor="ctr" anchorCtr="0"/>
          <a:lstStyle>
            <a:lvl1pPr marL="0" indent="0" algn="ctr">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7" name="Kuva 6">
            <a:extLst>
              <a:ext uri="{FF2B5EF4-FFF2-40B4-BE49-F238E27FC236}">
                <a16:creationId xmlns:a16="http://schemas.microsoft.com/office/drawing/2014/main" id="{B63B0573-9B22-3C74-2682-3A44543EAF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5387" y="77088"/>
            <a:ext cx="2514998" cy="1612761"/>
          </a:xfrm>
          <a:prstGeom prst="rect">
            <a:avLst/>
          </a:prstGeom>
        </p:spPr>
      </p:pic>
    </p:spTree>
    <p:extLst>
      <p:ext uri="{BB962C8B-B14F-4D97-AF65-F5344CB8AC3E}">
        <p14:creationId xmlns:p14="http://schemas.microsoft.com/office/powerpoint/2010/main" val="29857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5">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7A127D6-A9A6-67AB-B115-BA817EEE218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974" r="49660" b="17760"/>
          <a:stretch/>
        </p:blipFill>
        <p:spPr>
          <a:xfrm rot="21076235">
            <a:off x="6961450" y="3998330"/>
            <a:ext cx="5759453" cy="3304854"/>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F1523FAD-268C-ACFC-E228-45C1FF253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5248" y="148855"/>
            <a:ext cx="1772672" cy="1137685"/>
          </a:xfrm>
          <a:prstGeom prst="rect">
            <a:avLst/>
          </a:prstGeom>
        </p:spPr>
      </p:pic>
    </p:spTree>
    <p:extLst>
      <p:ext uri="{BB962C8B-B14F-4D97-AF65-F5344CB8AC3E}">
        <p14:creationId xmlns:p14="http://schemas.microsoft.com/office/powerpoint/2010/main" val="189139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6">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BCC53FCF-39D1-913B-9944-68B9FE30563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99" t="14689" r="52060" b="23579"/>
          <a:stretch/>
        </p:blipFill>
        <p:spPr>
          <a:xfrm rot="21096089">
            <a:off x="7189280" y="4610463"/>
            <a:ext cx="5559192" cy="2602527"/>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C143FE46-C2D0-C0C7-42D6-3CDEA58827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5248" y="148855"/>
            <a:ext cx="1772672" cy="1137685"/>
          </a:xfrm>
          <a:prstGeom prst="rect">
            <a:avLst/>
          </a:prstGeom>
        </p:spPr>
      </p:pic>
    </p:spTree>
    <p:extLst>
      <p:ext uri="{BB962C8B-B14F-4D97-AF65-F5344CB8AC3E}">
        <p14:creationId xmlns:p14="http://schemas.microsoft.com/office/powerpoint/2010/main" val="667390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1995777"/>
            <a:ext cx="5120601" cy="418118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6" name="Content Placeholder 2">
            <a:extLst>
              <a:ext uri="{FF2B5EF4-FFF2-40B4-BE49-F238E27FC236}">
                <a16:creationId xmlns:a16="http://schemas.microsoft.com/office/drawing/2014/main" id="{DB7781BC-F1FB-9DEB-98B1-AF3925F56E8F}"/>
              </a:ext>
            </a:extLst>
          </p:cNvPr>
          <p:cNvSpPr>
            <a:spLocks noGrp="1"/>
          </p:cNvSpPr>
          <p:nvPr>
            <p:ph idx="13"/>
          </p:nvPr>
        </p:nvSpPr>
        <p:spPr>
          <a:xfrm>
            <a:off x="6493176" y="1995777"/>
            <a:ext cx="5120601" cy="418118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Tree>
    <p:extLst>
      <p:ext uri="{BB962C8B-B14F-4D97-AF65-F5344CB8AC3E}">
        <p14:creationId xmlns:p14="http://schemas.microsoft.com/office/powerpoint/2010/main" val="3438457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49071"/>
            <a:ext cx="5120601" cy="35278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6" name="Content Placeholder 2">
            <a:extLst>
              <a:ext uri="{FF2B5EF4-FFF2-40B4-BE49-F238E27FC236}">
                <a16:creationId xmlns:a16="http://schemas.microsoft.com/office/drawing/2014/main" id="{DB7781BC-F1FB-9DEB-98B1-AF3925F56E8F}"/>
              </a:ext>
            </a:extLst>
          </p:cNvPr>
          <p:cNvSpPr>
            <a:spLocks noGrp="1"/>
          </p:cNvSpPr>
          <p:nvPr>
            <p:ph idx="13"/>
          </p:nvPr>
        </p:nvSpPr>
        <p:spPr>
          <a:xfrm>
            <a:off x="6493176" y="2649071"/>
            <a:ext cx="5120601" cy="35278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5" name="Text Placeholder 2">
            <a:extLst>
              <a:ext uri="{FF2B5EF4-FFF2-40B4-BE49-F238E27FC236}">
                <a16:creationId xmlns:a16="http://schemas.microsoft.com/office/drawing/2014/main" id="{742D977A-9094-2C87-37B8-3BF0C734C065}"/>
              </a:ext>
            </a:extLst>
          </p:cNvPr>
          <p:cNvSpPr>
            <a:spLocks noGrp="1"/>
          </p:cNvSpPr>
          <p:nvPr>
            <p:ph type="body" idx="14"/>
          </p:nvPr>
        </p:nvSpPr>
        <p:spPr>
          <a:xfrm>
            <a:off x="576470" y="1995777"/>
            <a:ext cx="5120601" cy="509298"/>
          </a:xfrm>
        </p:spPr>
        <p:txBody>
          <a:bodyPr anchor="t" anchorCtr="0"/>
          <a:lstStyle>
            <a:lvl1pPr marL="0" indent="0">
              <a:lnSpc>
                <a:spcPct val="85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Text Placeholder 4">
            <a:extLst>
              <a:ext uri="{FF2B5EF4-FFF2-40B4-BE49-F238E27FC236}">
                <a16:creationId xmlns:a16="http://schemas.microsoft.com/office/drawing/2014/main" id="{EC6CA6CB-1431-56A8-05B8-0425CC1B3CF5}"/>
              </a:ext>
            </a:extLst>
          </p:cNvPr>
          <p:cNvSpPr>
            <a:spLocks noGrp="1"/>
          </p:cNvSpPr>
          <p:nvPr>
            <p:ph type="body" sz="quarter" idx="3"/>
          </p:nvPr>
        </p:nvSpPr>
        <p:spPr>
          <a:xfrm>
            <a:off x="6493175" y="1995777"/>
            <a:ext cx="5120601" cy="509298"/>
          </a:xfrm>
        </p:spPr>
        <p:txBody>
          <a:bodyPr anchor="t" anchorCtr="0"/>
          <a:lstStyle>
            <a:lvl1pPr marL="0" indent="0">
              <a:lnSpc>
                <a:spcPct val="85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Tree>
    <p:extLst>
      <p:ext uri="{BB962C8B-B14F-4D97-AF65-F5344CB8AC3E}">
        <p14:creationId xmlns:p14="http://schemas.microsoft.com/office/powerpoint/2010/main" val="978717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2921C1BA-17EF-9B31-8203-4D44D27BC9FF}"/>
              </a:ext>
            </a:extLst>
          </p:cNvPr>
          <p:cNvSpPr>
            <a:spLocks noGrp="1"/>
          </p:cNvSpPr>
          <p:nvPr>
            <p:ph type="title"/>
          </p:nvPr>
        </p:nvSpPr>
        <p:spPr>
          <a:xfrm>
            <a:off x="576470" y="945776"/>
            <a:ext cx="5160942" cy="971525"/>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1995777"/>
            <a:ext cx="5160942" cy="418118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096000" y="0"/>
            <a:ext cx="6095999" cy="6858000"/>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3207300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E744E967-1586-3B94-9FAB-DDADB6221692}"/>
              </a:ext>
              <a:ext uri="{C183D7F6-B498-43B3-948B-1728B52AA6E4}">
                <adec:decorative xmlns:adec="http://schemas.microsoft.com/office/drawing/2017/decorative" val="1"/>
              </a:ext>
            </a:extLst>
          </p:cNvPr>
          <p:cNvSpPr/>
          <p:nvPr userDrawn="1"/>
        </p:nvSpPr>
        <p:spPr>
          <a:xfrm>
            <a:off x="0" y="0"/>
            <a:ext cx="6096000" cy="6857999"/>
          </a:xfrm>
          <a:prstGeom prst="rect">
            <a:avLst/>
          </a:prstGeom>
          <a:solidFill>
            <a:srgbClr val="B8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695671F-34BC-5B94-C3D9-74A639BC9AFF}"/>
              </a:ext>
            </a:extLst>
          </p:cNvPr>
          <p:cNvSpPr>
            <a:spLocks noGrp="1"/>
          </p:cNvSpPr>
          <p:nvPr>
            <p:ph type="title"/>
          </p:nvPr>
        </p:nvSpPr>
        <p:spPr>
          <a:xfrm>
            <a:off x="576470" y="945776"/>
            <a:ext cx="5160942" cy="1322295"/>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53553"/>
            <a:ext cx="5160942" cy="3523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454590" y="977153"/>
            <a:ext cx="5430734" cy="5199809"/>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214466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E744E967-1586-3B94-9FAB-DDADB6221692}"/>
              </a:ext>
              <a:ext uri="{C183D7F6-B498-43B3-948B-1728B52AA6E4}">
                <adec:decorative xmlns:adec="http://schemas.microsoft.com/office/drawing/2017/decorative" val="1"/>
              </a:ext>
            </a:extLst>
          </p:cNvPr>
          <p:cNvSpPr/>
          <p:nvPr userDrawn="1"/>
        </p:nvSpPr>
        <p:spPr>
          <a:xfrm>
            <a:off x="0" y="0"/>
            <a:ext cx="6096000" cy="6857999"/>
          </a:xfrm>
          <a:prstGeom prst="rect">
            <a:avLst/>
          </a:prstGeom>
          <a:solidFill>
            <a:srgbClr val="D5B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695671F-34BC-5B94-C3D9-74A639BC9AFF}"/>
              </a:ext>
            </a:extLst>
          </p:cNvPr>
          <p:cNvSpPr>
            <a:spLocks noGrp="1"/>
          </p:cNvSpPr>
          <p:nvPr>
            <p:ph type="title"/>
          </p:nvPr>
        </p:nvSpPr>
        <p:spPr>
          <a:xfrm>
            <a:off x="576470" y="945776"/>
            <a:ext cx="5160942" cy="1322295"/>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53553"/>
            <a:ext cx="5160942" cy="3523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454590" y="977153"/>
            <a:ext cx="5430734" cy="5199809"/>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204244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vatekstillinen kuva 4">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E744E967-1586-3B94-9FAB-DDADB6221692}"/>
              </a:ext>
              <a:ext uri="{C183D7F6-B498-43B3-948B-1728B52AA6E4}">
                <adec:decorative xmlns:adec="http://schemas.microsoft.com/office/drawing/2017/decorative" val="1"/>
              </a:ext>
            </a:extLst>
          </p:cNvPr>
          <p:cNvSpPr/>
          <p:nvPr userDrawn="1"/>
        </p:nvSpPr>
        <p:spPr>
          <a:xfrm>
            <a:off x="0" y="0"/>
            <a:ext cx="6096000" cy="6857999"/>
          </a:xfrm>
          <a:prstGeom prst="rect">
            <a:avLst/>
          </a:prstGeom>
          <a:solidFill>
            <a:srgbClr val="D0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695671F-34BC-5B94-C3D9-74A639BC9AFF}"/>
              </a:ext>
            </a:extLst>
          </p:cNvPr>
          <p:cNvSpPr>
            <a:spLocks noGrp="1"/>
          </p:cNvSpPr>
          <p:nvPr>
            <p:ph type="title"/>
          </p:nvPr>
        </p:nvSpPr>
        <p:spPr>
          <a:xfrm>
            <a:off x="576470" y="945776"/>
            <a:ext cx="5160942" cy="1322295"/>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53553"/>
            <a:ext cx="5160942" cy="3523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454590" y="977153"/>
            <a:ext cx="5430734" cy="5199809"/>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2281204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vatekstillinen kuva 5">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E744E967-1586-3B94-9FAB-DDADB6221692}"/>
              </a:ext>
              <a:ext uri="{C183D7F6-B498-43B3-948B-1728B52AA6E4}">
                <adec:decorative xmlns:adec="http://schemas.microsoft.com/office/drawing/2017/decorative" val="1"/>
              </a:ext>
            </a:extLst>
          </p:cNvPr>
          <p:cNvSpPr/>
          <p:nvPr userDrawn="1"/>
        </p:nvSpPr>
        <p:spPr>
          <a:xfrm>
            <a:off x="0" y="0"/>
            <a:ext cx="6096000" cy="6857999"/>
          </a:xfrm>
          <a:prstGeom prst="rect">
            <a:avLst/>
          </a:prstGeom>
          <a:solidFill>
            <a:srgbClr val="EC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695671F-34BC-5B94-C3D9-74A639BC9AFF}"/>
              </a:ext>
            </a:extLst>
          </p:cNvPr>
          <p:cNvSpPr>
            <a:spLocks noGrp="1"/>
          </p:cNvSpPr>
          <p:nvPr>
            <p:ph type="title"/>
          </p:nvPr>
        </p:nvSpPr>
        <p:spPr>
          <a:xfrm>
            <a:off x="576470" y="945776"/>
            <a:ext cx="5160942" cy="1322295"/>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53553"/>
            <a:ext cx="5160942" cy="3523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454590" y="977153"/>
            <a:ext cx="5430734" cy="5199809"/>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2341188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tekstillinen kuva 6">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E744E967-1586-3B94-9FAB-DDADB6221692}"/>
              </a:ext>
              <a:ext uri="{C183D7F6-B498-43B3-948B-1728B52AA6E4}">
                <adec:decorative xmlns:adec="http://schemas.microsoft.com/office/drawing/2017/decorative" val="1"/>
              </a:ext>
            </a:extLst>
          </p:cNvPr>
          <p:cNvSpPr/>
          <p:nvPr userDrawn="1"/>
        </p:nvSpPr>
        <p:spPr>
          <a:xfrm>
            <a:off x="0" y="0"/>
            <a:ext cx="6096000" cy="6857999"/>
          </a:xfrm>
          <a:prstGeom prst="rect">
            <a:avLst/>
          </a:prstGeom>
          <a:solidFill>
            <a:srgbClr val="FBD8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695671F-34BC-5B94-C3D9-74A639BC9AFF}"/>
              </a:ext>
            </a:extLst>
          </p:cNvPr>
          <p:cNvSpPr>
            <a:spLocks noGrp="1"/>
          </p:cNvSpPr>
          <p:nvPr>
            <p:ph type="title"/>
          </p:nvPr>
        </p:nvSpPr>
        <p:spPr>
          <a:xfrm>
            <a:off x="576470" y="945776"/>
            <a:ext cx="5160942" cy="1322295"/>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53553"/>
            <a:ext cx="5160942" cy="3523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454590" y="977153"/>
            <a:ext cx="5430734" cy="5199809"/>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3932627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2">
    <p:bg>
      <p:bgPr>
        <a:solidFill>
          <a:srgbClr val="FBF8F4"/>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DBA87D9-BD91-667D-482C-36400D1C253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651" b="43701"/>
          <a:stretch/>
        </p:blipFill>
        <p:spPr>
          <a:xfrm>
            <a:off x="3235825" y="3088481"/>
            <a:ext cx="9046012" cy="3860959"/>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1749889"/>
            <a:ext cx="9144000" cy="3418262"/>
          </a:xfrm>
        </p:spPr>
        <p:txBody>
          <a:bodyPr anchor="ctr" anchorCtr="0"/>
          <a:lstStyle>
            <a:lvl1pPr algn="ctr">
              <a:lnSpc>
                <a:spcPct val="80000"/>
              </a:lnSpc>
              <a:defRPr sz="86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5455024"/>
            <a:ext cx="9144000" cy="697192"/>
          </a:xfrm>
        </p:spPr>
        <p:txBody>
          <a:bodyPr anchor="ctr" anchorCtr="0"/>
          <a:lstStyle>
            <a:lvl1pPr marL="0" indent="0" algn="ctr">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5" name="Kuva 4">
            <a:extLst>
              <a:ext uri="{FF2B5EF4-FFF2-40B4-BE49-F238E27FC236}">
                <a16:creationId xmlns:a16="http://schemas.microsoft.com/office/drawing/2014/main" id="{88D2C87E-5C12-5C9A-38B3-39463EDA65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5387" y="77088"/>
            <a:ext cx="2514998" cy="1612761"/>
          </a:xfrm>
          <a:prstGeom prst="rect">
            <a:avLst/>
          </a:prstGeom>
        </p:spPr>
      </p:pic>
    </p:spTree>
    <p:extLst>
      <p:ext uri="{BB962C8B-B14F-4D97-AF65-F5344CB8AC3E}">
        <p14:creationId xmlns:p14="http://schemas.microsoft.com/office/powerpoint/2010/main" val="352575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uvatekstillinen kuva 7">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E744E967-1586-3B94-9FAB-DDADB6221692}"/>
              </a:ext>
              <a:ext uri="{C183D7F6-B498-43B3-948B-1728B52AA6E4}">
                <adec:decorative xmlns:adec="http://schemas.microsoft.com/office/drawing/2017/decorative" val="1"/>
              </a:ext>
            </a:extLst>
          </p:cNvPr>
          <p:cNvSpPr/>
          <p:nvPr userDrawn="1"/>
        </p:nvSpPr>
        <p:spPr>
          <a:xfrm>
            <a:off x="0" y="0"/>
            <a:ext cx="6096000" cy="6857999"/>
          </a:xfrm>
          <a:prstGeom prst="rect">
            <a:avLst/>
          </a:prstGeom>
          <a:solidFill>
            <a:srgbClr val="FF6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695671F-34BC-5B94-C3D9-74A639BC9AFF}"/>
              </a:ext>
            </a:extLst>
          </p:cNvPr>
          <p:cNvSpPr>
            <a:spLocks noGrp="1"/>
          </p:cNvSpPr>
          <p:nvPr>
            <p:ph type="title"/>
          </p:nvPr>
        </p:nvSpPr>
        <p:spPr>
          <a:xfrm>
            <a:off x="576470" y="945776"/>
            <a:ext cx="5160942" cy="1322295"/>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53553"/>
            <a:ext cx="5160942" cy="352341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454590" y="977153"/>
            <a:ext cx="5430734" cy="5199809"/>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17904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tekstillinen kuva 8">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E744E967-1586-3B94-9FAB-DDADB6221692}"/>
              </a:ext>
              <a:ext uri="{C183D7F6-B498-43B3-948B-1728B52AA6E4}">
                <adec:decorative xmlns:adec="http://schemas.microsoft.com/office/drawing/2017/decorative" val="1"/>
              </a:ext>
            </a:extLst>
          </p:cNvPr>
          <p:cNvSpPr/>
          <p:nvPr userDrawn="1"/>
        </p:nvSpPr>
        <p:spPr>
          <a:xfrm>
            <a:off x="0" y="0"/>
            <a:ext cx="6096000" cy="6857999"/>
          </a:xfrm>
          <a:prstGeom prst="rect">
            <a:avLst/>
          </a:prstGeom>
          <a:solidFill>
            <a:srgbClr val="9A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695671F-34BC-5B94-C3D9-74A639BC9AFF}"/>
              </a:ext>
            </a:extLst>
          </p:cNvPr>
          <p:cNvSpPr>
            <a:spLocks noGrp="1"/>
          </p:cNvSpPr>
          <p:nvPr>
            <p:ph type="title"/>
          </p:nvPr>
        </p:nvSpPr>
        <p:spPr>
          <a:xfrm>
            <a:off x="576470" y="945776"/>
            <a:ext cx="5160942" cy="1322295"/>
          </a:xfrm>
        </p:spPr>
        <p:txBody>
          <a:bodyPr/>
          <a:lstStyle>
            <a:lvl1pPr>
              <a:defRPr>
                <a:solidFill>
                  <a:schemeClr val="bg1"/>
                </a:solidFill>
              </a:defRPr>
            </a:lvl1p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53553"/>
            <a:ext cx="5160942" cy="35234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lvl1pPr>
              <a:defRPr>
                <a:solidFill>
                  <a:schemeClr val="bg1"/>
                </a:solidFill>
              </a:defRPr>
            </a:lvl1pPr>
          </a:lstStyle>
          <a:p>
            <a:fld id="{BF408733-3F8E-45BE-8526-0E0F500B8042}" type="datetimeFigureOut">
              <a:rPr lang="fi-FI" smtClean="0"/>
              <a:pPr/>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lvl1pPr>
              <a:defRPr>
                <a:solidFill>
                  <a:schemeClr val="bg1"/>
                </a:solidFill>
              </a:defRPr>
            </a:lvl1p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454590" y="977153"/>
            <a:ext cx="5430734" cy="5199809"/>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1795240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tekstillinen kuva 9">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E744E967-1586-3B94-9FAB-DDADB6221692}"/>
              </a:ext>
              <a:ext uri="{C183D7F6-B498-43B3-948B-1728B52AA6E4}">
                <adec:decorative xmlns:adec="http://schemas.microsoft.com/office/drawing/2017/decorative" val="1"/>
              </a:ext>
            </a:extLst>
          </p:cNvPr>
          <p:cNvSpPr/>
          <p:nvPr userDrawn="1"/>
        </p:nvSpPr>
        <p:spPr>
          <a:xfrm>
            <a:off x="0" y="0"/>
            <a:ext cx="6096000" cy="6857999"/>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695671F-34BC-5B94-C3D9-74A639BC9AFF}"/>
              </a:ext>
            </a:extLst>
          </p:cNvPr>
          <p:cNvSpPr>
            <a:spLocks noGrp="1"/>
          </p:cNvSpPr>
          <p:nvPr>
            <p:ph type="title"/>
          </p:nvPr>
        </p:nvSpPr>
        <p:spPr>
          <a:xfrm>
            <a:off x="576470" y="945776"/>
            <a:ext cx="5160942" cy="1322295"/>
          </a:xfrm>
        </p:spPr>
        <p:txBody>
          <a:bodyPr/>
          <a:lstStyle>
            <a:lvl1pPr>
              <a:defRPr>
                <a:solidFill>
                  <a:schemeClr val="bg1"/>
                </a:solidFill>
              </a:defRPr>
            </a:lvl1p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2653553"/>
            <a:ext cx="5160942" cy="35234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lvl1pPr>
              <a:defRPr>
                <a:solidFill>
                  <a:schemeClr val="bg1"/>
                </a:solidFill>
              </a:defRPr>
            </a:lvl1pPr>
          </a:lstStyle>
          <a:p>
            <a:fld id="{BF408733-3F8E-45BE-8526-0E0F500B8042}" type="datetimeFigureOut">
              <a:rPr lang="fi-FI" smtClean="0"/>
              <a:pPr/>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lvl1pPr>
              <a:defRPr>
                <a:solidFill>
                  <a:schemeClr val="bg1"/>
                </a:solidFill>
              </a:defRPr>
            </a:lvl1p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454590" y="977153"/>
            <a:ext cx="5430734" cy="5199809"/>
          </a:xfrm>
          <a:noFill/>
        </p:spPr>
        <p:txBody>
          <a:bodyPr anchor="ctr" anchorCtr="0"/>
          <a:lstStyle>
            <a:lvl1pPr marL="0" indent="0" algn="ctr">
              <a:buNone/>
              <a:defRPr sz="1800"/>
            </a:lvl1pPr>
          </a:lstStyle>
          <a:p>
            <a:r>
              <a:rPr lang="fi-FI"/>
              <a:t>Lisää kuva napsauttamalla kuvaketta</a:t>
            </a:r>
            <a:endParaRPr lang="en-GB"/>
          </a:p>
        </p:txBody>
      </p:sp>
    </p:spTree>
    <p:extLst>
      <p:ext uri="{BB962C8B-B14F-4D97-AF65-F5344CB8AC3E}">
        <p14:creationId xmlns:p14="http://schemas.microsoft.com/office/powerpoint/2010/main" val="3447815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 ja kaksikielinen logo">
    <p:bg>
      <p:bgPr>
        <a:solidFill>
          <a:srgbClr val="FBF8F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6470" y="945776"/>
            <a:ext cx="5160942" cy="384760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Picture Placeholder 7">
            <a:extLst>
              <a:ext uri="{FF2B5EF4-FFF2-40B4-BE49-F238E27FC236}">
                <a16:creationId xmlns:a16="http://schemas.microsoft.com/office/drawing/2014/main" id="{D51D77F8-AAAA-1E6E-0BFE-868D866B1553}"/>
              </a:ext>
            </a:extLst>
          </p:cNvPr>
          <p:cNvSpPr>
            <a:spLocks noGrp="1"/>
          </p:cNvSpPr>
          <p:nvPr>
            <p:ph type="pic" sz="quarter" idx="13"/>
          </p:nvPr>
        </p:nvSpPr>
        <p:spPr>
          <a:xfrm>
            <a:off x="6096000" y="0"/>
            <a:ext cx="6095999" cy="6858000"/>
          </a:xfrm>
          <a:noFill/>
        </p:spPr>
        <p:txBody>
          <a:bodyPr anchor="ctr" anchorCtr="0"/>
          <a:lstStyle>
            <a:lvl1pPr marL="0" indent="0" algn="ctr">
              <a:buNone/>
              <a:defRPr sz="1800"/>
            </a:lvl1pPr>
          </a:lstStyle>
          <a:p>
            <a:r>
              <a:rPr lang="fi-FI"/>
              <a:t>Lisää kuva napsauttamalla kuvaketta</a:t>
            </a:r>
            <a:endParaRPr lang="en-GB"/>
          </a:p>
        </p:txBody>
      </p:sp>
      <p:pic>
        <p:nvPicPr>
          <p:cNvPr id="4" name="Kuva 3">
            <a:extLst>
              <a:ext uri="{FF2B5EF4-FFF2-40B4-BE49-F238E27FC236}">
                <a16:creationId xmlns:a16="http://schemas.microsoft.com/office/drawing/2014/main" id="{66BD440B-E25E-C3A5-BEFB-A0D52F2498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426" y="4588702"/>
            <a:ext cx="3219642" cy="2064619"/>
          </a:xfrm>
          <a:prstGeom prst="rect">
            <a:avLst/>
          </a:prstGeom>
        </p:spPr>
      </p:pic>
    </p:spTree>
    <p:extLst>
      <p:ext uri="{BB962C8B-B14F-4D97-AF65-F5344CB8AC3E}">
        <p14:creationId xmlns:p14="http://schemas.microsoft.com/office/powerpoint/2010/main" val="4044981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osto 1">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C0935CFB-111F-9E2A-6162-D75129A3A2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068555">
            <a:off x="-4043107" y="1135634"/>
            <a:ext cx="19657565" cy="4952492"/>
          </a:xfrm>
          <a:prstGeom prst="rect">
            <a:avLst/>
          </a:prstGeom>
        </p:spPr>
      </p:pic>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858973" y="2651760"/>
            <a:ext cx="10474054" cy="1920240"/>
          </a:xfrm>
        </p:spPr>
        <p:txBody>
          <a:bodyPr anchor="ctr" anchorCtr="0"/>
          <a:lstStyle>
            <a:lvl1pPr algn="ctr">
              <a:defRPr sz="5800"/>
            </a:lvl1pPr>
          </a:lstStyle>
          <a:p>
            <a:r>
              <a:rPr lang="fi-FI"/>
              <a:t>Muokkaa ots. perustyyl. napsautt.</a:t>
            </a:r>
            <a:endParaRPr lang="en-GB" dirty="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dirty="0"/>
              <a:t>Keski-Pohjanmaan hyvinvointialue</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0" name="Kuva 9">
            <a:extLst>
              <a:ext uri="{FF2B5EF4-FFF2-40B4-BE49-F238E27FC236}">
                <a16:creationId xmlns:a16="http://schemas.microsoft.com/office/drawing/2014/main" id="{DBD5A703-F894-FACC-D09D-FF6F7A5C0B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98758" y="148855"/>
            <a:ext cx="2339162" cy="1501253"/>
          </a:xfrm>
          <a:prstGeom prst="rect">
            <a:avLst/>
          </a:prstGeom>
        </p:spPr>
      </p:pic>
    </p:spTree>
    <p:extLst>
      <p:ext uri="{BB962C8B-B14F-4D97-AF65-F5344CB8AC3E}">
        <p14:creationId xmlns:p14="http://schemas.microsoft.com/office/powerpoint/2010/main" val="2826608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osto 2">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F82C7AD2-72BF-0FB1-1D2B-5F2B42DA19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0084" y="1336812"/>
            <a:ext cx="19064491" cy="4550135"/>
          </a:xfrm>
          <a:prstGeom prst="rect">
            <a:avLst/>
          </a:prstGeom>
        </p:spPr>
      </p:pic>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858973" y="2651760"/>
            <a:ext cx="10474054" cy="1920240"/>
          </a:xfrm>
        </p:spPr>
        <p:txBody>
          <a:bodyPr anchor="ctr" anchorCtr="0"/>
          <a:lstStyle>
            <a:lvl1pPr algn="ctr">
              <a:defRPr sz="5800"/>
            </a:lvl1pPr>
          </a:lstStyle>
          <a:p>
            <a:r>
              <a:rPr lang="fi-FI"/>
              <a:t>Muokkaa ots. perustyyl. napsautt.</a:t>
            </a:r>
            <a:endParaRPr lang="en-GB" dirty="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dirty="0"/>
              <a:t>Keski-Pohjanmaan hyvinvointialue</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74691E04-39C3-2C73-3519-F2FD9E6524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98758" y="148855"/>
            <a:ext cx="2339162" cy="1501253"/>
          </a:xfrm>
          <a:prstGeom prst="rect">
            <a:avLst/>
          </a:prstGeom>
        </p:spPr>
      </p:pic>
    </p:spTree>
    <p:extLst>
      <p:ext uri="{BB962C8B-B14F-4D97-AF65-F5344CB8AC3E}">
        <p14:creationId xmlns:p14="http://schemas.microsoft.com/office/powerpoint/2010/main" val="3982504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osto 3">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19CF927-74BF-5E91-F72D-DFBD11B230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3023" y="1419726"/>
            <a:ext cx="18361846" cy="4018547"/>
          </a:xfrm>
          <a:prstGeom prst="rect">
            <a:avLst/>
          </a:prstGeom>
        </p:spPr>
      </p:pic>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858973" y="2651760"/>
            <a:ext cx="10474054" cy="1920240"/>
          </a:xfrm>
        </p:spPr>
        <p:txBody>
          <a:bodyPr anchor="ctr" anchorCtr="0"/>
          <a:lstStyle>
            <a:lvl1pPr algn="ctr">
              <a:defRPr sz="5800"/>
            </a:lvl1pPr>
          </a:lstStyle>
          <a:p>
            <a:r>
              <a:rPr lang="fi-FI"/>
              <a:t>Muokkaa ots. perustyyl. napsautt.</a:t>
            </a:r>
            <a:endParaRPr lang="en-GB" dirty="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dirty="0"/>
              <a:t>Keski-Pohjanmaan hyvinvointialue</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CC8A8008-9E7B-8ABC-C578-4AE186EF6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98758" y="148855"/>
            <a:ext cx="2339162" cy="1501253"/>
          </a:xfrm>
          <a:prstGeom prst="rect">
            <a:avLst/>
          </a:prstGeom>
        </p:spPr>
      </p:pic>
    </p:spTree>
    <p:extLst>
      <p:ext uri="{BB962C8B-B14F-4D97-AF65-F5344CB8AC3E}">
        <p14:creationId xmlns:p14="http://schemas.microsoft.com/office/powerpoint/2010/main" val="3041161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osto 4">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85C2B088-F113-EEF0-4E6B-DA851693470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909561">
            <a:off x="-4195972" y="1322620"/>
            <a:ext cx="20318819" cy="4212760"/>
          </a:xfrm>
          <a:prstGeom prst="rect">
            <a:avLst/>
          </a:prstGeom>
        </p:spPr>
      </p:pic>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858973" y="2651760"/>
            <a:ext cx="10474054" cy="1920240"/>
          </a:xfrm>
        </p:spPr>
        <p:txBody>
          <a:bodyPr anchor="ctr" anchorCtr="0"/>
          <a:lstStyle>
            <a:lvl1pPr algn="ctr">
              <a:defRPr sz="5800"/>
            </a:lvl1pPr>
          </a:lstStyle>
          <a:p>
            <a:r>
              <a:rPr lang="fi-FI"/>
              <a:t>Muokkaa ots. perustyyl. napsautt.</a:t>
            </a:r>
            <a:endParaRPr lang="en-GB" dirty="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dirty="0"/>
              <a:t>Keski-Pohjanmaan hyvinvointialue</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AF97B865-71EE-527B-9DF6-0A29877488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98758" y="148855"/>
            <a:ext cx="2339162" cy="1501253"/>
          </a:xfrm>
          <a:prstGeom prst="rect">
            <a:avLst/>
          </a:prstGeom>
        </p:spPr>
      </p:pic>
    </p:spTree>
    <p:extLst>
      <p:ext uri="{BB962C8B-B14F-4D97-AF65-F5344CB8AC3E}">
        <p14:creationId xmlns:p14="http://schemas.microsoft.com/office/powerpoint/2010/main" val="3771440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osto 5">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E45DB201-192A-C664-893E-4D74849906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3102" y="1386037"/>
            <a:ext cx="20039798" cy="4215865"/>
          </a:xfrm>
          <a:prstGeom prst="rect">
            <a:avLst/>
          </a:prstGeom>
        </p:spPr>
      </p:pic>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858973" y="2651760"/>
            <a:ext cx="10474054" cy="1920240"/>
          </a:xfrm>
        </p:spPr>
        <p:txBody>
          <a:bodyPr anchor="ctr" anchorCtr="0"/>
          <a:lstStyle>
            <a:lvl1pPr algn="ctr">
              <a:defRPr sz="5800"/>
            </a:lvl1pPr>
          </a:lstStyle>
          <a:p>
            <a:r>
              <a:rPr lang="fi-FI"/>
              <a:t>Muokkaa ots. perustyyl. napsautt.</a:t>
            </a:r>
            <a:endParaRPr lang="en-GB" dirty="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dirty="0"/>
              <a:t>Keski-Pohjanmaan hyvinvointialue</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0F647CC8-FC41-B2D6-2D51-6540C0B9C8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98758" y="148855"/>
            <a:ext cx="2339162" cy="1501253"/>
          </a:xfrm>
          <a:prstGeom prst="rect">
            <a:avLst/>
          </a:prstGeom>
        </p:spPr>
      </p:pic>
    </p:spTree>
    <p:extLst>
      <p:ext uri="{BB962C8B-B14F-4D97-AF65-F5344CB8AC3E}">
        <p14:creationId xmlns:p14="http://schemas.microsoft.com/office/powerpoint/2010/main" val="1119393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rgbClr val="FBF8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4796118"/>
            <a:ext cx="9144000" cy="1470211"/>
          </a:xfrm>
        </p:spPr>
        <p:txBody>
          <a:bodyPr anchor="ctr" anchorCtr="0"/>
          <a:lstStyle>
            <a:lvl1pPr algn="ctr">
              <a:lnSpc>
                <a:spcPct val="80000"/>
              </a:lnSpc>
              <a:defRPr sz="5800"/>
            </a:lvl1pPr>
          </a:lstStyle>
          <a:p>
            <a:r>
              <a:rPr lang="fi-FI"/>
              <a:t>Muokkaa ots. perustyyl. napsautt.</a:t>
            </a:r>
            <a:endParaRPr lang="en-GB" dirty="0"/>
          </a:p>
        </p:txBody>
      </p:sp>
      <p:sp>
        <p:nvSpPr>
          <p:cNvPr id="8" name="Kuvan paikkamerkki 7">
            <a:extLst>
              <a:ext uri="{FF2B5EF4-FFF2-40B4-BE49-F238E27FC236}">
                <a16:creationId xmlns:a16="http://schemas.microsoft.com/office/drawing/2014/main" id="{70AF33A8-BC3B-685C-C8ED-BBB3C61F6ACF}"/>
              </a:ext>
            </a:extLst>
          </p:cNvPr>
          <p:cNvSpPr>
            <a:spLocks noGrp="1"/>
          </p:cNvSpPr>
          <p:nvPr>
            <p:ph type="pic" sz="quarter" idx="10"/>
          </p:nvPr>
        </p:nvSpPr>
        <p:spPr>
          <a:xfrm>
            <a:off x="2492375" y="196850"/>
            <a:ext cx="7404100" cy="4518025"/>
          </a:xfrm>
        </p:spPr>
        <p:txBody>
          <a:bodyPr anchor="ctr" anchorCtr="0"/>
          <a:lstStyle>
            <a:lvl1pPr marL="0" indent="0" algn="ctr">
              <a:buNone/>
              <a:defRPr/>
            </a:lvl1pPr>
          </a:lstStyle>
          <a:p>
            <a:r>
              <a:rPr lang="fi-FI"/>
              <a:t>Lisää kuva napsauttamalla kuvaketta</a:t>
            </a:r>
          </a:p>
        </p:txBody>
      </p:sp>
      <p:pic>
        <p:nvPicPr>
          <p:cNvPr id="3" name="Kuva 2">
            <a:extLst>
              <a:ext uri="{FF2B5EF4-FFF2-40B4-BE49-F238E27FC236}">
                <a16:creationId xmlns:a16="http://schemas.microsoft.com/office/drawing/2014/main" id="{FE938650-DC1A-BF2B-B13C-8834289C1E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8758" y="148855"/>
            <a:ext cx="2339162" cy="1501253"/>
          </a:xfrm>
          <a:prstGeom prst="rect">
            <a:avLst/>
          </a:prstGeom>
        </p:spPr>
      </p:pic>
    </p:spTree>
    <p:extLst>
      <p:ext uri="{BB962C8B-B14F-4D97-AF65-F5344CB8AC3E}">
        <p14:creationId xmlns:p14="http://schemas.microsoft.com/office/powerpoint/2010/main" val="380613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3">
    <p:bg>
      <p:bgPr>
        <a:solidFill>
          <a:srgbClr val="FBF8F4"/>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A58BF8F-7BFD-A519-1DA3-CC4F4552893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706" r="38750" b="17373"/>
          <a:stretch/>
        </p:blipFill>
        <p:spPr>
          <a:xfrm rot="20410054">
            <a:off x="4968999" y="4204989"/>
            <a:ext cx="8238159" cy="3613836"/>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1749889"/>
            <a:ext cx="9144000" cy="3418262"/>
          </a:xfrm>
        </p:spPr>
        <p:txBody>
          <a:bodyPr anchor="ctr" anchorCtr="0"/>
          <a:lstStyle>
            <a:lvl1pPr algn="ctr">
              <a:lnSpc>
                <a:spcPct val="80000"/>
              </a:lnSpc>
              <a:defRPr sz="86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5455024"/>
            <a:ext cx="9144000" cy="697192"/>
          </a:xfrm>
        </p:spPr>
        <p:txBody>
          <a:bodyPr anchor="ctr" anchorCtr="0"/>
          <a:lstStyle>
            <a:lvl1pPr marL="0" indent="0" algn="ctr">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4" name="Kuva 3">
            <a:extLst>
              <a:ext uri="{FF2B5EF4-FFF2-40B4-BE49-F238E27FC236}">
                <a16:creationId xmlns:a16="http://schemas.microsoft.com/office/drawing/2014/main" id="{0CE2B29F-7477-D0EA-AAA8-02FB402B5A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5387" y="77088"/>
            <a:ext cx="2514998" cy="1612761"/>
          </a:xfrm>
          <a:prstGeom prst="rect">
            <a:avLst/>
          </a:prstGeom>
        </p:spPr>
      </p:pic>
    </p:spTree>
    <p:extLst>
      <p:ext uri="{BB962C8B-B14F-4D97-AF65-F5344CB8AC3E}">
        <p14:creationId xmlns:p14="http://schemas.microsoft.com/office/powerpoint/2010/main" val="1806446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fi-FI"/>
              <a:t>Muokkaa ots. perustyyl. napsautt.</a:t>
            </a:r>
            <a:endParaRPr lang="en-GB" dirty="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dirty="0"/>
              <a:t>Keski-Pohjanmaan hyvinvointialue</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50403F21-BACE-0C9C-2D8D-39DB9E52BC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Tree>
    <p:extLst>
      <p:ext uri="{BB962C8B-B14F-4D97-AF65-F5344CB8AC3E}">
        <p14:creationId xmlns:p14="http://schemas.microsoft.com/office/powerpoint/2010/main" val="105817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7C8C091-C242-4851-9826-ECBA43530F7B}"/>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6" name="Footer Placeholder 5">
            <a:extLst>
              <a:ext uri="{FF2B5EF4-FFF2-40B4-BE49-F238E27FC236}">
                <a16:creationId xmlns:a16="http://schemas.microsoft.com/office/drawing/2014/main" id="{A5B64547-60FB-4F82-B034-DC7F10F48FB2}"/>
              </a:ext>
            </a:extLst>
          </p:cNvPr>
          <p:cNvSpPr>
            <a:spLocks noGrp="1"/>
          </p:cNvSpPr>
          <p:nvPr>
            <p:ph type="ftr" sz="quarter" idx="11"/>
          </p:nvPr>
        </p:nvSpPr>
        <p:spPr/>
        <p:txBody>
          <a:bodyPr/>
          <a:lstStyle/>
          <a:p>
            <a:r>
              <a:rPr lang="fi-FI" dirty="0"/>
              <a:t>Keski-Pohjanmaan hyvinvointialue</a:t>
            </a:r>
          </a:p>
        </p:txBody>
      </p:sp>
      <p:sp>
        <p:nvSpPr>
          <p:cNvPr id="7" name="Slide Number Placeholder 6">
            <a:extLst>
              <a:ext uri="{FF2B5EF4-FFF2-40B4-BE49-F238E27FC236}">
                <a16:creationId xmlns:a16="http://schemas.microsoft.com/office/drawing/2014/main" id="{37519037-54EE-46F6-8610-A2A8D9E613FA}"/>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595175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FBF8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hasCustomPrompt="1"/>
          </p:nvPr>
        </p:nvSpPr>
        <p:spPr>
          <a:xfrm>
            <a:off x="576470" y="1017138"/>
            <a:ext cx="5030580" cy="2286656"/>
          </a:xfrm>
        </p:spPr>
        <p:txBody>
          <a:bodyPr/>
          <a:lstStyle>
            <a:lvl1pPr>
              <a:defRPr sz="8600">
                <a:solidFill>
                  <a:schemeClr val="bg2"/>
                </a:solidFill>
              </a:defRPr>
            </a:lvl1pPr>
          </a:lstStyle>
          <a:p>
            <a:r>
              <a:rPr lang="en-GB" dirty="0" err="1"/>
              <a:t>Otsikko</a:t>
            </a:r>
            <a:endParaRPr lang="en-GB" dirty="0"/>
          </a:p>
        </p:txBody>
      </p:sp>
      <p:sp>
        <p:nvSpPr>
          <p:cNvPr id="12" name="Tekstin paikkamerkki 11">
            <a:extLst>
              <a:ext uri="{FF2B5EF4-FFF2-40B4-BE49-F238E27FC236}">
                <a16:creationId xmlns:a16="http://schemas.microsoft.com/office/drawing/2014/main" id="{6AF4FBC8-EDB7-5B56-89A3-5696712DD14A}"/>
              </a:ext>
            </a:extLst>
          </p:cNvPr>
          <p:cNvSpPr>
            <a:spLocks noGrp="1"/>
          </p:cNvSpPr>
          <p:nvPr>
            <p:ph type="body" sz="quarter" idx="13"/>
          </p:nvPr>
        </p:nvSpPr>
        <p:spPr>
          <a:xfrm>
            <a:off x="576263" y="3438254"/>
            <a:ext cx="5030787" cy="892880"/>
          </a:xfrm>
        </p:spPr>
        <p:txBody>
          <a:bodyPr/>
          <a:lstStyle>
            <a:lvl1pPr marL="0" indent="0">
              <a:lnSpc>
                <a:spcPct val="90000"/>
              </a:lnSpc>
              <a:buNone/>
              <a:defRPr sz="2600"/>
            </a:lvl1pPr>
            <a:lvl2pPr marL="628650" indent="0">
              <a:buNone/>
              <a:defRPr/>
            </a:lvl2pPr>
          </a:lstStyle>
          <a:p>
            <a:pPr lvl="0"/>
            <a:r>
              <a:rPr lang="fi-FI"/>
              <a:t>Muokkaa tekstin perustyylejä napsauttamalla</a:t>
            </a:r>
          </a:p>
        </p:txBody>
      </p:sp>
      <p:sp>
        <p:nvSpPr>
          <p:cNvPr id="13" name="Tekstin paikkamerkki 11">
            <a:extLst>
              <a:ext uri="{FF2B5EF4-FFF2-40B4-BE49-F238E27FC236}">
                <a16:creationId xmlns:a16="http://schemas.microsoft.com/office/drawing/2014/main" id="{AB0165E2-6A9B-36F7-5C66-EFC06B2B4B9A}"/>
              </a:ext>
            </a:extLst>
          </p:cNvPr>
          <p:cNvSpPr>
            <a:spLocks noGrp="1"/>
          </p:cNvSpPr>
          <p:nvPr>
            <p:ph type="body" sz="quarter" idx="14"/>
          </p:nvPr>
        </p:nvSpPr>
        <p:spPr>
          <a:xfrm>
            <a:off x="576263" y="4642588"/>
            <a:ext cx="5030787" cy="344237"/>
          </a:xfrm>
        </p:spPr>
        <p:txBody>
          <a:bodyPr/>
          <a:lstStyle>
            <a:lvl1pPr marL="0" indent="0">
              <a:buNone/>
              <a:defRPr/>
            </a:lvl1pPr>
            <a:lvl2pPr marL="628650" indent="0">
              <a:buNone/>
              <a:defRPr/>
            </a:lvl2pPr>
          </a:lstStyle>
          <a:p>
            <a:pPr lvl="0"/>
            <a:r>
              <a:rPr lang="fi-FI"/>
              <a:t>Muokkaa tekstin perustyylejä napsauttamalla</a:t>
            </a:r>
          </a:p>
        </p:txBody>
      </p:sp>
      <p:sp>
        <p:nvSpPr>
          <p:cNvPr id="14" name="Tekstin paikkamerkki 11">
            <a:extLst>
              <a:ext uri="{FF2B5EF4-FFF2-40B4-BE49-F238E27FC236}">
                <a16:creationId xmlns:a16="http://schemas.microsoft.com/office/drawing/2014/main" id="{FC0179F5-A0F8-E876-9E13-85F135EE8FA1}"/>
              </a:ext>
            </a:extLst>
          </p:cNvPr>
          <p:cNvSpPr>
            <a:spLocks noGrp="1"/>
          </p:cNvSpPr>
          <p:nvPr>
            <p:ph type="body" sz="quarter" idx="15"/>
          </p:nvPr>
        </p:nvSpPr>
        <p:spPr>
          <a:xfrm>
            <a:off x="576263" y="5067113"/>
            <a:ext cx="5030787" cy="954545"/>
          </a:xfrm>
        </p:spPr>
        <p:txBody>
          <a:bodyPr/>
          <a:lstStyle>
            <a:lvl1pPr marL="0" indent="0">
              <a:lnSpc>
                <a:spcPct val="85000"/>
              </a:lnSpc>
              <a:buNone/>
              <a:defRPr sz="1600"/>
            </a:lvl1pPr>
            <a:lvl2pPr marL="628650" indent="0">
              <a:buNone/>
              <a:defRPr/>
            </a:lvl2pPr>
          </a:lstStyle>
          <a:p>
            <a:pPr lvl="0"/>
            <a:r>
              <a:rPr lang="fi-FI"/>
              <a:t>Muokkaa tekstin perustyylejä napsauttamalla</a:t>
            </a:r>
          </a:p>
        </p:txBody>
      </p:sp>
      <p:sp>
        <p:nvSpPr>
          <p:cNvPr id="15" name="Tekstiruutu 14">
            <a:hlinkClick r:id="rId2"/>
            <a:extLst>
              <a:ext uri="{FF2B5EF4-FFF2-40B4-BE49-F238E27FC236}">
                <a16:creationId xmlns:a16="http://schemas.microsoft.com/office/drawing/2014/main" id="{3D74180C-FB9A-C943-F1E4-29F101D9678C}"/>
              </a:ext>
            </a:extLst>
          </p:cNvPr>
          <p:cNvSpPr txBox="1"/>
          <p:nvPr userDrawn="1"/>
        </p:nvSpPr>
        <p:spPr>
          <a:xfrm>
            <a:off x="7292896" y="5508704"/>
            <a:ext cx="3126802" cy="677108"/>
          </a:xfrm>
          <a:prstGeom prst="rect">
            <a:avLst/>
          </a:prstGeom>
          <a:noFill/>
        </p:spPr>
        <p:txBody>
          <a:bodyPr wrap="square" rtlCol="0">
            <a:spAutoFit/>
          </a:bodyPr>
          <a:lstStyle/>
          <a:p>
            <a:pPr algn="ctr"/>
            <a:r>
              <a:rPr lang="fi-FI" sz="3800" dirty="0">
                <a:solidFill>
                  <a:schemeClr val="tx2"/>
                </a:solidFill>
              </a:rPr>
              <a:t>www.soite.fi</a:t>
            </a:r>
          </a:p>
        </p:txBody>
      </p:sp>
      <p:sp>
        <p:nvSpPr>
          <p:cNvPr id="16" name="Picture Placeholder 7">
            <a:extLst>
              <a:ext uri="{FF2B5EF4-FFF2-40B4-BE49-F238E27FC236}">
                <a16:creationId xmlns:a16="http://schemas.microsoft.com/office/drawing/2014/main" id="{D69C3A70-B921-4633-CCAC-7EDA1A3932F0}"/>
              </a:ext>
            </a:extLst>
          </p:cNvPr>
          <p:cNvSpPr>
            <a:spLocks noGrp="1"/>
          </p:cNvSpPr>
          <p:nvPr>
            <p:ph type="pic" sz="quarter" idx="16"/>
          </p:nvPr>
        </p:nvSpPr>
        <p:spPr>
          <a:xfrm>
            <a:off x="6096000" y="1382233"/>
            <a:ext cx="5430734" cy="4126471"/>
          </a:xfrm>
          <a:noFill/>
        </p:spPr>
        <p:txBody>
          <a:bodyPr anchor="ctr" anchorCtr="0"/>
          <a:lstStyle>
            <a:lvl1pPr marL="0" indent="0" algn="ctr">
              <a:buNone/>
              <a:defRPr sz="1800"/>
            </a:lvl1pPr>
          </a:lstStyle>
          <a:p>
            <a:r>
              <a:rPr lang="fi-FI"/>
              <a:t>Lisää kuva napsauttamalla kuvaketta</a:t>
            </a:r>
            <a:endParaRPr lang="en-GB"/>
          </a:p>
        </p:txBody>
      </p:sp>
      <p:sp>
        <p:nvSpPr>
          <p:cNvPr id="3" name="Footer Placeholder 6">
            <a:extLst>
              <a:ext uri="{FF2B5EF4-FFF2-40B4-BE49-F238E27FC236}">
                <a16:creationId xmlns:a16="http://schemas.microsoft.com/office/drawing/2014/main" id="{0D397F7E-FD83-C270-4060-EC1DFA4C52C3}"/>
              </a:ext>
            </a:extLst>
          </p:cNvPr>
          <p:cNvSpPr>
            <a:spLocks noGrp="1"/>
          </p:cNvSpPr>
          <p:nvPr>
            <p:ph type="ftr" sz="quarter" idx="11"/>
          </p:nvPr>
        </p:nvSpPr>
        <p:spPr>
          <a:xfrm>
            <a:off x="1144746" y="6404761"/>
            <a:ext cx="3893820" cy="284816"/>
          </a:xfrm>
        </p:spPr>
        <p:txBody>
          <a:bodyPr/>
          <a:lstStyle/>
          <a:p>
            <a:r>
              <a:rPr lang="fi-FI" dirty="0"/>
              <a:t>Keski-Pohjanmaan hyvinvointialue</a:t>
            </a:r>
          </a:p>
        </p:txBody>
      </p:sp>
      <p:pic>
        <p:nvPicPr>
          <p:cNvPr id="4" name="Kuva 3">
            <a:extLst>
              <a:ext uri="{FF2B5EF4-FFF2-40B4-BE49-F238E27FC236}">
                <a16:creationId xmlns:a16="http://schemas.microsoft.com/office/drawing/2014/main" id="{6C87E7B9-C9BC-06C8-80E4-8793435272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8056" y="85061"/>
            <a:ext cx="2339162" cy="1501253"/>
          </a:xfrm>
          <a:prstGeom prst="rect">
            <a:avLst/>
          </a:prstGeom>
        </p:spPr>
      </p:pic>
    </p:spTree>
    <p:extLst>
      <p:ext uri="{BB962C8B-B14F-4D97-AF65-F5344CB8AC3E}">
        <p14:creationId xmlns:p14="http://schemas.microsoft.com/office/powerpoint/2010/main" val="984019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Kuvallinen dia vasen">
    <p:spTree>
      <p:nvGrpSpPr>
        <p:cNvPr id="1" name=""/>
        <p:cNvGrpSpPr/>
        <p:nvPr/>
      </p:nvGrpSpPr>
      <p:grpSpPr>
        <a:xfrm>
          <a:off x="0" y="0"/>
          <a:ext cx="0" cy="0"/>
          <a:chOff x="0" y="0"/>
          <a:chExt cx="0" cy="0"/>
        </a:xfrm>
      </p:grpSpPr>
      <p:sp>
        <p:nvSpPr>
          <p:cNvPr id="10" name="Picture Placeholder 11"/>
          <p:cNvSpPr>
            <a:spLocks noGrp="1"/>
          </p:cNvSpPr>
          <p:nvPr>
            <p:ph type="pic" sz="quarter" idx="23"/>
          </p:nvPr>
        </p:nvSpPr>
        <p:spPr>
          <a:xfrm>
            <a:off x="-16476" y="0"/>
            <a:ext cx="586382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Title 1"/>
          <p:cNvSpPr>
            <a:spLocks noGrp="1"/>
          </p:cNvSpPr>
          <p:nvPr>
            <p:ph type="title"/>
          </p:nvPr>
        </p:nvSpPr>
        <p:spPr>
          <a:xfrm>
            <a:off x="5847347" y="350141"/>
            <a:ext cx="5928084" cy="1226855"/>
          </a:xfrm>
          <a:prstGeom prst="rect">
            <a:avLst/>
          </a:prstGeom>
        </p:spPr>
        <p:txBody>
          <a:bodyPr/>
          <a:lstStyle>
            <a:lvl1pPr>
              <a:defRPr b="1">
                <a:solidFill>
                  <a:schemeClr val="accent6"/>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5717222" y="1719246"/>
            <a:ext cx="6188334" cy="3766185"/>
          </a:xfrm>
          <a:prstGeom prst="rect">
            <a:avLst/>
          </a:prstGeom>
        </p:spPr>
        <p:txBody>
          <a:bodyPr/>
          <a:lstStyle>
            <a:lvl1pPr marL="265113" indent="-265113">
              <a:buClr>
                <a:schemeClr val="accent6"/>
              </a:buClr>
              <a:buFont typeface="Arial" panose="020B0604020202020204" pitchFamily="34" charset="0"/>
              <a:buChar char="•"/>
              <a:defRPr/>
            </a:lvl1pPr>
            <a:lvl2pPr marL="346075" indent="-165100">
              <a:buClr>
                <a:schemeClr val="accent6"/>
              </a:buClr>
              <a:buFont typeface="Arial" panose="020B0604020202020204" pitchFamily="34" charset="0"/>
              <a:buChar char="•"/>
              <a:defRPr/>
            </a:lvl2pPr>
            <a:lvl3pPr marL="547688" indent="-185738">
              <a:buClr>
                <a:schemeClr val="accent6"/>
              </a:buClr>
              <a:buFont typeface="Arial" panose="020B0604020202020204" pitchFamily="34" charset="0"/>
              <a:buChar char="•"/>
              <a:defRPr/>
            </a:lvl3pPr>
            <a:lvl4pPr marL="822325" indent="-196850">
              <a:buClr>
                <a:schemeClr val="accent6"/>
              </a:buClr>
              <a:buFont typeface="Arial" panose="020B0604020202020204" pitchFamily="34" charset="0"/>
              <a:buChar char="•"/>
              <a:defRPr/>
            </a:lvl4pPr>
            <a:lvl5pPr marL="1096963" indent="-198438">
              <a:buClr>
                <a:schemeClr val="accent6"/>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1" name="Date Placeholder 3"/>
          <p:cNvSpPr>
            <a:spLocks noGrp="1"/>
          </p:cNvSpPr>
          <p:nvPr>
            <p:ph type="dt" sz="half" idx="10"/>
          </p:nvPr>
        </p:nvSpPr>
        <p:spPr>
          <a:xfrm>
            <a:off x="171450" y="6412447"/>
            <a:ext cx="1215189" cy="228235"/>
          </a:xfrm>
          <a:prstGeom prst="rect">
            <a:avLst/>
          </a:prstGeom>
        </p:spPr>
        <p:txBody>
          <a:bodyPr/>
          <a:lstStyle>
            <a:lvl1pPr>
              <a:defRPr sz="1400">
                <a:solidFill>
                  <a:schemeClr val="accent6"/>
                </a:solidFill>
              </a:defRPr>
            </a:lvl1pPr>
          </a:lstStyle>
          <a:p>
            <a:fld id="{A78B374C-8F0A-4EAD-98A4-0E42A98C13A2}" type="datetime1">
              <a:rPr lang="fi-FI" smtClean="0"/>
              <a:pPr/>
              <a:t>16.11.2023</a:t>
            </a:fld>
            <a:endParaRPr lang="fi-FI" dirty="0"/>
          </a:p>
        </p:txBody>
      </p:sp>
      <p:sp>
        <p:nvSpPr>
          <p:cNvPr id="12" name="Footer Placeholder 4"/>
          <p:cNvSpPr>
            <a:spLocks noGrp="1"/>
          </p:cNvSpPr>
          <p:nvPr>
            <p:ph type="ftr" sz="quarter" idx="11"/>
          </p:nvPr>
        </p:nvSpPr>
        <p:spPr>
          <a:xfrm>
            <a:off x="1386639" y="6412082"/>
            <a:ext cx="5029200" cy="228600"/>
          </a:xfrm>
          <a:prstGeom prst="rect">
            <a:avLst/>
          </a:prstGeom>
        </p:spPr>
        <p:txBody>
          <a:bodyPr/>
          <a:lstStyle>
            <a:lvl1pPr>
              <a:defRPr sz="1400" b="1">
                <a:solidFill>
                  <a:schemeClr val="accent6"/>
                </a:solidFill>
              </a:defRPr>
            </a:lvl1pPr>
          </a:lstStyle>
          <a:p>
            <a:r>
              <a:rPr lang="fi-FI" dirty="0"/>
              <a:t>Keski-Pohjanmaan hyvinvointialue</a:t>
            </a:r>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6"/>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165013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Otsikkodia 4">
    <p:bg>
      <p:bgPr>
        <a:solidFill>
          <a:srgbClr val="FBF8F4"/>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78DFCBC-0F30-759D-D07A-349F0D158EB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974" r="49660" b="17760"/>
          <a:stretch/>
        </p:blipFill>
        <p:spPr>
          <a:xfrm rot="21076235">
            <a:off x="6961450" y="3998330"/>
            <a:ext cx="5759453" cy="3304854"/>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1749889"/>
            <a:ext cx="9144000" cy="3418262"/>
          </a:xfrm>
        </p:spPr>
        <p:txBody>
          <a:bodyPr anchor="ctr" anchorCtr="0"/>
          <a:lstStyle>
            <a:lvl1pPr algn="ctr">
              <a:lnSpc>
                <a:spcPct val="80000"/>
              </a:lnSpc>
              <a:defRPr sz="86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5455024"/>
            <a:ext cx="9144000" cy="697192"/>
          </a:xfrm>
        </p:spPr>
        <p:txBody>
          <a:bodyPr anchor="ctr" anchorCtr="0"/>
          <a:lstStyle>
            <a:lvl1pPr marL="0" indent="0" algn="ctr">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6" name="Kuva 5">
            <a:extLst>
              <a:ext uri="{FF2B5EF4-FFF2-40B4-BE49-F238E27FC236}">
                <a16:creationId xmlns:a16="http://schemas.microsoft.com/office/drawing/2014/main" id="{E86BC98A-6334-533B-F170-97ADE3B9F2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5387" y="77088"/>
            <a:ext cx="2514998" cy="1612761"/>
          </a:xfrm>
          <a:prstGeom prst="rect">
            <a:avLst/>
          </a:prstGeom>
        </p:spPr>
      </p:pic>
    </p:spTree>
    <p:extLst>
      <p:ext uri="{BB962C8B-B14F-4D97-AF65-F5344CB8AC3E}">
        <p14:creationId xmlns:p14="http://schemas.microsoft.com/office/powerpoint/2010/main" val="273581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dia 5">
    <p:bg>
      <p:bgPr>
        <a:solidFill>
          <a:srgbClr val="FBF8F4"/>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17D03E3-1450-FE13-FC86-C0BF9ABEC8C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99" t="14689" r="52060" b="23579"/>
          <a:stretch/>
        </p:blipFill>
        <p:spPr>
          <a:xfrm rot="21096089">
            <a:off x="7189280" y="4610463"/>
            <a:ext cx="5559192" cy="2602527"/>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1749889"/>
            <a:ext cx="9144000" cy="3418262"/>
          </a:xfrm>
        </p:spPr>
        <p:txBody>
          <a:bodyPr anchor="ctr" anchorCtr="0"/>
          <a:lstStyle>
            <a:lvl1pPr algn="ctr">
              <a:lnSpc>
                <a:spcPct val="80000"/>
              </a:lnSpc>
              <a:defRPr sz="86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5455024"/>
            <a:ext cx="9144000" cy="697192"/>
          </a:xfrm>
        </p:spPr>
        <p:txBody>
          <a:bodyPr anchor="ctr" anchorCtr="0"/>
          <a:lstStyle>
            <a:lvl1pPr marL="0" indent="0" algn="ctr">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4" name="Kuva 3">
            <a:extLst>
              <a:ext uri="{FF2B5EF4-FFF2-40B4-BE49-F238E27FC236}">
                <a16:creationId xmlns:a16="http://schemas.microsoft.com/office/drawing/2014/main" id="{9988C7D4-D672-3A0B-EFF1-0F05F93F6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5387" y="77088"/>
            <a:ext cx="2514998" cy="1612761"/>
          </a:xfrm>
          <a:prstGeom prst="rect">
            <a:avLst/>
          </a:prstGeom>
        </p:spPr>
      </p:pic>
    </p:spTree>
    <p:extLst>
      <p:ext uri="{BB962C8B-B14F-4D97-AF65-F5344CB8AC3E}">
        <p14:creationId xmlns:p14="http://schemas.microsoft.com/office/powerpoint/2010/main" val="41907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8E07DA11-CA95-15D1-48E0-68BB055942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845" y="301640"/>
            <a:ext cx="1319917" cy="846407"/>
          </a:xfrm>
          <a:prstGeom prst="rect">
            <a:avLst/>
          </a:prstGeom>
        </p:spPr>
      </p:pic>
    </p:spTree>
    <p:extLst>
      <p:ext uri="{BB962C8B-B14F-4D97-AF65-F5344CB8AC3E}">
        <p14:creationId xmlns:p14="http://schemas.microsoft.com/office/powerpoint/2010/main" val="360868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2">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DCF813B0-F5CB-5F50-E2F3-851F27B5FE0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85" b="25720"/>
          <a:stretch/>
        </p:blipFill>
        <p:spPr>
          <a:xfrm rot="10432259" flipV="1">
            <a:off x="2948985" y="4167699"/>
            <a:ext cx="9556618" cy="3274073"/>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A0CA7F3C-9298-1A23-7DCC-1CEAAA2797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5248" y="148855"/>
            <a:ext cx="1772672" cy="1137685"/>
          </a:xfrm>
          <a:prstGeom prst="rect">
            <a:avLst/>
          </a:prstGeom>
        </p:spPr>
      </p:pic>
    </p:spTree>
    <p:extLst>
      <p:ext uri="{BB962C8B-B14F-4D97-AF65-F5344CB8AC3E}">
        <p14:creationId xmlns:p14="http://schemas.microsoft.com/office/powerpoint/2010/main" val="266062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3">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34E537DC-1D95-32F1-453F-83C99B051DE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651" b="43701"/>
          <a:stretch/>
        </p:blipFill>
        <p:spPr>
          <a:xfrm>
            <a:off x="3235825" y="3088481"/>
            <a:ext cx="9046012" cy="3860959"/>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C175C6F1-A310-F96B-0F3F-7ECE01784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5248" y="148855"/>
            <a:ext cx="1772672" cy="1137685"/>
          </a:xfrm>
          <a:prstGeom prst="rect">
            <a:avLst/>
          </a:prstGeom>
        </p:spPr>
      </p:pic>
    </p:spTree>
    <p:extLst>
      <p:ext uri="{BB962C8B-B14F-4D97-AF65-F5344CB8AC3E}">
        <p14:creationId xmlns:p14="http://schemas.microsoft.com/office/powerpoint/2010/main" val="330459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4">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E69D2B53-549B-1729-A5E3-4906C7C14D5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706" r="38750" b="17373"/>
          <a:stretch/>
        </p:blipFill>
        <p:spPr>
          <a:xfrm rot="20410054">
            <a:off x="4968999" y="4204989"/>
            <a:ext cx="8238159" cy="3613836"/>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dirty="0"/>
              <a:t>Keski-Pohjanmaan hyvinvointialue</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60F4C414-38C3-2FD4-282D-15EB366FE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5248" y="148855"/>
            <a:ext cx="1772672" cy="1137685"/>
          </a:xfrm>
          <a:prstGeom prst="rect">
            <a:avLst/>
          </a:prstGeom>
        </p:spPr>
      </p:pic>
    </p:spTree>
    <p:extLst>
      <p:ext uri="{BB962C8B-B14F-4D97-AF65-F5344CB8AC3E}">
        <p14:creationId xmlns:p14="http://schemas.microsoft.com/office/powerpoint/2010/main" val="38267290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76470" y="945776"/>
            <a:ext cx="9756250" cy="971525"/>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GB" dirty="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76470" y="1995777"/>
            <a:ext cx="11036410" cy="4181186"/>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GB" dirty="0"/>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978408" y="6436659"/>
            <a:ext cx="1156716" cy="284816"/>
          </a:xfrm>
          <a:prstGeom prst="rect">
            <a:avLst/>
          </a:prstGeom>
        </p:spPr>
        <p:txBody>
          <a:bodyPr vert="horz" lIns="0" tIns="0" rIns="0" bIns="0" rtlCol="0" anchor="ctr"/>
          <a:lstStyle>
            <a:lvl1pPr algn="l">
              <a:defRPr sz="1000">
                <a:solidFill>
                  <a:schemeClr val="tx2"/>
                </a:solidFill>
              </a:defRPr>
            </a:lvl1pPr>
          </a:lstStyle>
          <a:p>
            <a:fld id="{BF408733-3F8E-45BE-8526-0E0F500B8042}" type="datetimeFigureOut">
              <a:rPr lang="fi-FI" smtClean="0"/>
              <a:pPr/>
              <a:t>16.11.2023</a:t>
            </a:fld>
            <a:endParaRPr lang="fi-FI" dirty="0"/>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2164080" y="6436659"/>
            <a:ext cx="3893820" cy="284816"/>
          </a:xfrm>
          <a:prstGeom prst="rect">
            <a:avLst/>
          </a:prstGeom>
        </p:spPr>
        <p:txBody>
          <a:bodyPr vert="horz" lIns="0" tIns="0" rIns="0" bIns="0" rtlCol="0" anchor="ctr"/>
          <a:lstStyle>
            <a:lvl1pPr algn="ctr">
              <a:defRPr sz="1000">
                <a:solidFill>
                  <a:schemeClr val="tx2"/>
                </a:solidFill>
              </a:defRPr>
            </a:lvl1pPr>
          </a:lstStyle>
          <a:p>
            <a:endParaRPr lang="fi-FI" dirty="0"/>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76470" y="6436659"/>
            <a:ext cx="379078" cy="284816"/>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dirty="0"/>
          </a:p>
        </p:txBody>
      </p:sp>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78" r:id="rId4"/>
    <p:sldLayoutId id="2147483688" r:id="rId5"/>
    <p:sldLayoutId id="2147483650" r:id="rId6"/>
    <p:sldLayoutId id="2147483662" r:id="rId7"/>
    <p:sldLayoutId id="2147483671" r:id="rId8"/>
    <p:sldLayoutId id="2147483676" r:id="rId9"/>
    <p:sldLayoutId id="2147483677" r:id="rId10"/>
    <p:sldLayoutId id="2147483689" r:id="rId11"/>
    <p:sldLayoutId id="2147483664" r:id="rId12"/>
    <p:sldLayoutId id="2147483665" r:id="rId13"/>
    <p:sldLayoutId id="2147483666" r:id="rId14"/>
    <p:sldLayoutId id="2147483668" r:id="rId15"/>
    <p:sldLayoutId id="2147483681" r:id="rId16"/>
    <p:sldLayoutId id="2147483682" r:id="rId17"/>
    <p:sldLayoutId id="2147483683" r:id="rId18"/>
    <p:sldLayoutId id="2147483684" r:id="rId19"/>
    <p:sldLayoutId id="2147483685" r:id="rId20"/>
    <p:sldLayoutId id="2147483686" r:id="rId21"/>
    <p:sldLayoutId id="2147483687" r:id="rId22"/>
    <p:sldLayoutId id="2147483690" r:id="rId23"/>
    <p:sldLayoutId id="2147483669" r:id="rId24"/>
    <p:sldLayoutId id="2147483672" r:id="rId25"/>
    <p:sldLayoutId id="2147483673" r:id="rId26"/>
    <p:sldLayoutId id="2147483674" r:id="rId27"/>
    <p:sldLayoutId id="2147483675" r:id="rId28"/>
    <p:sldLayoutId id="2147483663" r:id="rId29"/>
    <p:sldLayoutId id="2147483654" r:id="rId30"/>
    <p:sldLayoutId id="2147483655" r:id="rId31"/>
    <p:sldLayoutId id="2147483670" r:id="rId32"/>
    <p:sldLayoutId id="2147483691" r:id="rId33"/>
  </p:sldLayoutIdLst>
  <p:txStyles>
    <p:titleStyle>
      <a:lvl1pPr algn="l" defTabSz="914400" rtl="0" eaLnBrk="1" latinLnBrk="0" hangingPunct="1">
        <a:lnSpc>
          <a:spcPct val="80000"/>
        </a:lnSpc>
        <a:spcBef>
          <a:spcPct val="0"/>
        </a:spcBef>
        <a:buNone/>
        <a:defRPr sz="5000" b="1" kern="1200">
          <a:solidFill>
            <a:schemeClr val="tx2"/>
          </a:solidFill>
          <a:latin typeface="+mj-lt"/>
          <a:ea typeface="+mj-ea"/>
          <a:cs typeface="+mj-cs"/>
        </a:defRPr>
      </a:lvl1pPr>
    </p:titleStyle>
    <p:bodyStyle>
      <a:lvl1pPr marL="628650" indent="-628650" algn="l" defTabSz="914400" rtl="0" eaLnBrk="1" latinLnBrk="0" hangingPunct="1">
        <a:lnSpc>
          <a:spcPct val="100000"/>
        </a:lnSpc>
        <a:spcBef>
          <a:spcPts val="0"/>
        </a:spcBef>
        <a:buFont typeface="Arial" panose="020B0604020202020204" pitchFamily="34" charset="0"/>
        <a:buChar char="•"/>
        <a:defRPr sz="2000" kern="1200">
          <a:solidFill>
            <a:schemeClr val="tx2"/>
          </a:solidFill>
          <a:latin typeface="+mn-lt"/>
          <a:ea typeface="+mn-ea"/>
          <a:cs typeface="+mn-cs"/>
        </a:defRPr>
      </a:lvl1pPr>
      <a:lvl2pPr marL="898525" indent="-269875" algn="l" defTabSz="914400" rtl="0" eaLnBrk="1" latinLnBrk="0" hangingPunct="1">
        <a:lnSpc>
          <a:spcPct val="100000"/>
        </a:lnSpc>
        <a:spcBef>
          <a:spcPts val="0"/>
        </a:spcBef>
        <a:buFont typeface="Arial" panose="020B0604020202020204" pitchFamily="34" charset="0"/>
        <a:buChar char="•"/>
        <a:defRPr sz="2000" kern="1200">
          <a:solidFill>
            <a:schemeClr val="tx2"/>
          </a:solidFill>
          <a:latin typeface="+mn-lt"/>
          <a:ea typeface="+mn-ea"/>
          <a:cs typeface="+mn-cs"/>
        </a:defRPr>
      </a:lvl2pPr>
      <a:lvl3pPr marL="1165225" indent="-266700" algn="l" defTabSz="914400" rtl="0" eaLnBrk="1" latinLnBrk="0" hangingPunct="1">
        <a:lnSpc>
          <a:spcPct val="100000"/>
        </a:lnSpc>
        <a:spcBef>
          <a:spcPts val="0"/>
        </a:spcBef>
        <a:buFont typeface="Arial" panose="020B0604020202020204" pitchFamily="34" charset="0"/>
        <a:buChar char="•"/>
        <a:defRPr sz="2000" kern="1200">
          <a:solidFill>
            <a:schemeClr val="tx2"/>
          </a:solidFill>
          <a:latin typeface="+mn-lt"/>
          <a:ea typeface="+mn-ea"/>
          <a:cs typeface="+mn-cs"/>
        </a:defRPr>
      </a:lvl3pPr>
      <a:lvl4pPr marL="1435100" indent="-269875" algn="l" defTabSz="914400" rtl="0" eaLnBrk="1" latinLnBrk="0" hangingPunct="1">
        <a:lnSpc>
          <a:spcPct val="100000"/>
        </a:lnSpc>
        <a:spcBef>
          <a:spcPts val="0"/>
        </a:spcBef>
        <a:buFont typeface="Arial" panose="020B0604020202020204" pitchFamily="34" charset="0"/>
        <a:buChar char="•"/>
        <a:defRPr sz="2000" kern="1200">
          <a:solidFill>
            <a:schemeClr val="tx2"/>
          </a:solidFill>
          <a:latin typeface="+mn-lt"/>
          <a:ea typeface="+mn-ea"/>
          <a:cs typeface="+mn-cs"/>
        </a:defRPr>
      </a:lvl4pPr>
      <a:lvl5pPr marL="1701800" indent="-266700" algn="l" defTabSz="914400" rtl="0" eaLnBrk="1" latinLnBrk="0" hangingPunct="1">
        <a:lnSpc>
          <a:spcPct val="100000"/>
        </a:lnSpc>
        <a:spcBef>
          <a:spcPts val="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C3C332-C211-51C7-632B-EECA5592541E}"/>
              </a:ext>
            </a:extLst>
          </p:cNvPr>
          <p:cNvSpPr>
            <a:spLocks noGrp="1"/>
          </p:cNvSpPr>
          <p:nvPr>
            <p:ph type="ctrTitle"/>
          </p:nvPr>
        </p:nvSpPr>
        <p:spPr>
          <a:xfrm>
            <a:off x="1524000" y="1749889"/>
            <a:ext cx="9144000" cy="3418262"/>
          </a:xfrm>
        </p:spPr>
        <p:txBody>
          <a:bodyPr anchor="ctr">
            <a:normAutofit/>
          </a:bodyPr>
          <a:lstStyle/>
          <a:p>
            <a:r>
              <a:rPr lang="fi-FI" sz="6700"/>
              <a:t>Yöpartiotoiminnan kehittäminen </a:t>
            </a:r>
            <a:br>
              <a:rPr lang="fi-FI" sz="6700"/>
            </a:br>
            <a:r>
              <a:rPr lang="fi-FI" sz="6700"/>
              <a:t>Lesti- ja Perhonjokilaaksossa</a:t>
            </a:r>
          </a:p>
        </p:txBody>
      </p:sp>
      <p:sp>
        <p:nvSpPr>
          <p:cNvPr id="5" name="Alaotsikko 4">
            <a:extLst>
              <a:ext uri="{FF2B5EF4-FFF2-40B4-BE49-F238E27FC236}">
                <a16:creationId xmlns:a16="http://schemas.microsoft.com/office/drawing/2014/main" id="{ADA1BC88-CC2D-85EE-0EE7-482190CC1E06}"/>
              </a:ext>
            </a:extLst>
          </p:cNvPr>
          <p:cNvSpPr>
            <a:spLocks noGrp="1"/>
          </p:cNvSpPr>
          <p:nvPr>
            <p:ph type="subTitle" idx="1"/>
          </p:nvPr>
        </p:nvSpPr>
        <p:spPr>
          <a:xfrm>
            <a:off x="1524000" y="5455024"/>
            <a:ext cx="9144000" cy="697192"/>
          </a:xfrm>
        </p:spPr>
        <p:txBody>
          <a:bodyPr anchor="ctr">
            <a:normAutofit fontScale="77500" lnSpcReduction="20000"/>
          </a:bodyPr>
          <a:lstStyle/>
          <a:p>
            <a:pPr>
              <a:spcAft>
                <a:spcPts val="600"/>
              </a:spcAft>
            </a:pPr>
            <a:r>
              <a:rPr lang="fi-FI" dirty="0"/>
              <a:t>5.12.2023</a:t>
            </a:r>
          </a:p>
          <a:p>
            <a:pPr>
              <a:spcAft>
                <a:spcPts val="600"/>
              </a:spcAft>
            </a:pPr>
            <a:r>
              <a:rPr lang="fi-FI" dirty="0"/>
              <a:t>Hanketyöntekijä Heidi Rosbäck</a:t>
            </a:r>
          </a:p>
        </p:txBody>
      </p:sp>
    </p:spTree>
    <p:extLst>
      <p:ext uri="{BB962C8B-B14F-4D97-AF65-F5344CB8AC3E}">
        <p14:creationId xmlns:p14="http://schemas.microsoft.com/office/powerpoint/2010/main" val="1141067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D5F3A1-1D2D-9B39-1BEC-41B55FFF8B1E}"/>
              </a:ext>
            </a:extLst>
          </p:cNvPr>
          <p:cNvSpPr>
            <a:spLocks noGrp="1"/>
          </p:cNvSpPr>
          <p:nvPr>
            <p:ph type="title"/>
          </p:nvPr>
        </p:nvSpPr>
        <p:spPr>
          <a:xfrm>
            <a:off x="576469" y="393326"/>
            <a:ext cx="5160942" cy="1322295"/>
          </a:xfrm>
        </p:spPr>
        <p:txBody>
          <a:bodyPr anchor="t">
            <a:normAutofit/>
          </a:bodyPr>
          <a:lstStyle/>
          <a:p>
            <a:r>
              <a:rPr lang="fi-FI" dirty="0"/>
              <a:t>Vuosi 2023 / Kotiin hankkeen aikana</a:t>
            </a:r>
          </a:p>
        </p:txBody>
      </p:sp>
      <p:sp>
        <p:nvSpPr>
          <p:cNvPr id="9" name="Content Placeholder 2">
            <a:extLst>
              <a:ext uri="{FF2B5EF4-FFF2-40B4-BE49-F238E27FC236}">
                <a16:creationId xmlns:a16="http://schemas.microsoft.com/office/drawing/2014/main" id="{7B65F282-FBE2-169D-586A-312D9410CA3A}"/>
              </a:ext>
            </a:extLst>
          </p:cNvPr>
          <p:cNvSpPr>
            <a:spLocks noGrp="1"/>
          </p:cNvSpPr>
          <p:nvPr>
            <p:ph idx="1"/>
          </p:nvPr>
        </p:nvSpPr>
        <p:spPr>
          <a:xfrm>
            <a:off x="576469" y="1815351"/>
            <a:ext cx="5160942" cy="4804523"/>
          </a:xfrm>
        </p:spPr>
        <p:txBody>
          <a:bodyPr/>
          <a:lstStyle/>
          <a:p>
            <a:r>
              <a:rPr lang="en-US" dirty="0" err="1"/>
              <a:t>Talousarviossa</a:t>
            </a:r>
            <a:r>
              <a:rPr lang="en-US" dirty="0"/>
              <a:t> </a:t>
            </a:r>
            <a:r>
              <a:rPr lang="en-US" dirty="0" err="1"/>
              <a:t>saatiin</a:t>
            </a:r>
            <a:r>
              <a:rPr lang="en-US" dirty="0"/>
              <a:t> 4 </a:t>
            </a:r>
            <a:r>
              <a:rPr lang="en-US" dirty="0" err="1"/>
              <a:t>uutta</a:t>
            </a:r>
            <a:r>
              <a:rPr lang="en-US" dirty="0"/>
              <a:t> </a:t>
            </a:r>
            <a:r>
              <a:rPr lang="en-US" dirty="0" err="1"/>
              <a:t>vakanssia</a:t>
            </a:r>
            <a:r>
              <a:rPr lang="en-US" dirty="0"/>
              <a:t> ja </a:t>
            </a:r>
            <a:r>
              <a:rPr lang="en-US" dirty="0" err="1"/>
              <a:t>vakanssit</a:t>
            </a:r>
            <a:r>
              <a:rPr lang="en-US" dirty="0"/>
              <a:t> </a:t>
            </a:r>
            <a:r>
              <a:rPr lang="en-US" dirty="0" err="1"/>
              <a:t>perustettiin</a:t>
            </a:r>
            <a:r>
              <a:rPr lang="en-US" dirty="0"/>
              <a:t> 3-vuorotyöhön. </a:t>
            </a:r>
            <a:r>
              <a:rPr lang="en-US" dirty="0" err="1"/>
              <a:t>Vakanssit</a:t>
            </a:r>
            <a:r>
              <a:rPr lang="en-US" dirty="0"/>
              <a:t> </a:t>
            </a:r>
            <a:r>
              <a:rPr lang="en-US" dirty="0" err="1"/>
              <a:t>jakaantuivat</a:t>
            </a:r>
            <a:r>
              <a:rPr lang="en-US" dirty="0"/>
              <a:t> 1 </a:t>
            </a:r>
            <a:r>
              <a:rPr lang="en-US" dirty="0" err="1"/>
              <a:t>Lestinjokilaaksoon</a:t>
            </a:r>
            <a:r>
              <a:rPr lang="en-US" dirty="0"/>
              <a:t> ja 3 </a:t>
            </a:r>
            <a:r>
              <a:rPr lang="en-US" dirty="0" err="1"/>
              <a:t>Perhonjokilaaksoon</a:t>
            </a:r>
            <a:r>
              <a:rPr lang="en-US" dirty="0"/>
              <a:t>. Uusi </a:t>
            </a:r>
            <a:r>
              <a:rPr lang="en-US" dirty="0" err="1"/>
              <a:t>henkilöstö</a:t>
            </a:r>
            <a:r>
              <a:rPr lang="en-US" dirty="0"/>
              <a:t> </a:t>
            </a:r>
            <a:r>
              <a:rPr lang="en-US" dirty="0" err="1"/>
              <a:t>rekrytoitiin</a:t>
            </a:r>
            <a:r>
              <a:rPr lang="en-US" dirty="0"/>
              <a:t> </a:t>
            </a:r>
            <a:r>
              <a:rPr lang="en-US" dirty="0" err="1"/>
              <a:t>vuoden</a:t>
            </a:r>
            <a:r>
              <a:rPr lang="en-US" dirty="0"/>
              <a:t> 2023 </a:t>
            </a:r>
            <a:r>
              <a:rPr lang="en-US" dirty="0" err="1"/>
              <a:t>alussa</a:t>
            </a:r>
            <a:r>
              <a:rPr lang="en-US" dirty="0"/>
              <a:t>. </a:t>
            </a:r>
          </a:p>
          <a:p>
            <a:r>
              <a:rPr lang="en-US" dirty="0" err="1"/>
              <a:t>Pilotti</a:t>
            </a:r>
            <a:r>
              <a:rPr lang="en-US" dirty="0"/>
              <a:t> </a:t>
            </a:r>
            <a:r>
              <a:rPr lang="en-US" dirty="0" err="1"/>
              <a:t>päättyi</a:t>
            </a:r>
            <a:r>
              <a:rPr lang="en-US" dirty="0"/>
              <a:t> </a:t>
            </a:r>
            <a:r>
              <a:rPr lang="en-US" dirty="0" err="1"/>
              <a:t>helmikuussa</a:t>
            </a:r>
            <a:r>
              <a:rPr lang="en-US" dirty="0"/>
              <a:t> 2023, </a:t>
            </a:r>
            <a:r>
              <a:rPr lang="en-US" dirty="0" err="1"/>
              <a:t>jonka</a:t>
            </a:r>
            <a:r>
              <a:rPr lang="en-US" dirty="0"/>
              <a:t> </a:t>
            </a:r>
            <a:r>
              <a:rPr lang="en-US" dirty="0" err="1"/>
              <a:t>jälkeen</a:t>
            </a:r>
            <a:r>
              <a:rPr lang="en-US" dirty="0"/>
              <a:t> </a:t>
            </a:r>
            <a:r>
              <a:rPr lang="en-US" dirty="0" err="1"/>
              <a:t>toiminta</a:t>
            </a:r>
            <a:r>
              <a:rPr lang="en-US" dirty="0"/>
              <a:t> </a:t>
            </a:r>
            <a:r>
              <a:rPr lang="en-US" dirty="0" err="1"/>
              <a:t>jatkui</a:t>
            </a:r>
            <a:r>
              <a:rPr lang="en-US" dirty="0"/>
              <a:t> </a:t>
            </a:r>
            <a:r>
              <a:rPr lang="en-US" dirty="0" err="1"/>
              <a:t>osana</a:t>
            </a:r>
            <a:r>
              <a:rPr lang="en-US" dirty="0"/>
              <a:t> </a:t>
            </a:r>
            <a:r>
              <a:rPr lang="en-US" dirty="0" err="1"/>
              <a:t>kotihoidon</a:t>
            </a:r>
            <a:r>
              <a:rPr lang="en-US" dirty="0"/>
              <a:t> </a:t>
            </a:r>
            <a:r>
              <a:rPr lang="en-US" dirty="0" err="1"/>
              <a:t>palvelua</a:t>
            </a:r>
            <a:r>
              <a:rPr lang="en-US" dirty="0"/>
              <a:t> </a:t>
            </a:r>
            <a:r>
              <a:rPr lang="en-US" dirty="0" err="1"/>
              <a:t>Lestijokilaaksossa</a:t>
            </a:r>
            <a:r>
              <a:rPr lang="en-US" dirty="0"/>
              <a:t>.</a:t>
            </a:r>
          </a:p>
          <a:p>
            <a:r>
              <a:rPr lang="en-US" dirty="0" err="1"/>
              <a:t>Perhonjokilaaksossa</a:t>
            </a:r>
            <a:r>
              <a:rPr lang="en-US" dirty="0"/>
              <a:t> </a:t>
            </a:r>
            <a:r>
              <a:rPr lang="en-US" dirty="0" err="1"/>
              <a:t>toiminta</a:t>
            </a:r>
            <a:r>
              <a:rPr lang="en-US" dirty="0"/>
              <a:t> </a:t>
            </a:r>
            <a:r>
              <a:rPr lang="en-US" dirty="0" err="1"/>
              <a:t>päästiin</a:t>
            </a:r>
            <a:r>
              <a:rPr lang="en-US" dirty="0"/>
              <a:t> </a:t>
            </a:r>
            <a:r>
              <a:rPr lang="en-US" dirty="0" err="1"/>
              <a:t>käynnistämään</a:t>
            </a:r>
            <a:r>
              <a:rPr lang="en-US" dirty="0"/>
              <a:t> </a:t>
            </a:r>
            <a:r>
              <a:rPr lang="en-US" dirty="0" err="1"/>
              <a:t>huhtikuussa</a:t>
            </a:r>
            <a:r>
              <a:rPr lang="en-US" dirty="0"/>
              <a:t> 2023, </a:t>
            </a:r>
            <a:r>
              <a:rPr lang="en-US" dirty="0" err="1"/>
              <a:t>jonka</a:t>
            </a:r>
            <a:r>
              <a:rPr lang="en-US" dirty="0"/>
              <a:t> </a:t>
            </a:r>
            <a:r>
              <a:rPr lang="en-US" dirty="0" err="1"/>
              <a:t>jälkeen</a:t>
            </a:r>
            <a:r>
              <a:rPr lang="en-US" dirty="0"/>
              <a:t> </a:t>
            </a:r>
            <a:r>
              <a:rPr lang="en-US" dirty="0" err="1"/>
              <a:t>toiminta</a:t>
            </a:r>
            <a:r>
              <a:rPr lang="en-US" dirty="0"/>
              <a:t> on </a:t>
            </a:r>
            <a:r>
              <a:rPr lang="en-US" dirty="0" err="1"/>
              <a:t>ollut</a:t>
            </a:r>
            <a:r>
              <a:rPr lang="en-US" dirty="0"/>
              <a:t> </a:t>
            </a:r>
            <a:r>
              <a:rPr lang="en-US" dirty="0" err="1"/>
              <a:t>osa</a:t>
            </a:r>
            <a:r>
              <a:rPr lang="en-US" dirty="0"/>
              <a:t> </a:t>
            </a:r>
            <a:r>
              <a:rPr lang="en-US" dirty="0" err="1"/>
              <a:t>kotihoidon</a:t>
            </a:r>
            <a:r>
              <a:rPr lang="en-US" dirty="0"/>
              <a:t> </a:t>
            </a:r>
            <a:r>
              <a:rPr lang="en-US" dirty="0" err="1"/>
              <a:t>palvelua</a:t>
            </a:r>
            <a:r>
              <a:rPr lang="en-US" dirty="0"/>
              <a:t>.</a:t>
            </a:r>
          </a:p>
          <a:p>
            <a:r>
              <a:rPr lang="en-US" dirty="0"/>
              <a:t>Uusi </a:t>
            </a:r>
            <a:r>
              <a:rPr lang="en-US" dirty="0" err="1"/>
              <a:t>toiminta</a:t>
            </a:r>
            <a:r>
              <a:rPr lang="en-US" dirty="0"/>
              <a:t> on </a:t>
            </a:r>
            <a:r>
              <a:rPr lang="en-US" dirty="0" err="1"/>
              <a:t>vaatinut</a:t>
            </a:r>
            <a:r>
              <a:rPr lang="en-US" dirty="0"/>
              <a:t> </a:t>
            </a:r>
            <a:r>
              <a:rPr lang="en-US" dirty="0" err="1"/>
              <a:t>juurruttamista</a:t>
            </a:r>
            <a:r>
              <a:rPr lang="en-US" dirty="0"/>
              <a:t> ja </a:t>
            </a:r>
            <a:r>
              <a:rPr lang="en-US" dirty="0" err="1"/>
              <a:t>käytäntöjen</a:t>
            </a:r>
            <a:r>
              <a:rPr lang="en-US" dirty="0"/>
              <a:t> </a:t>
            </a:r>
            <a:r>
              <a:rPr lang="en-US" dirty="0" err="1"/>
              <a:t>aukikirjaamista</a:t>
            </a:r>
            <a:r>
              <a:rPr lang="en-US" dirty="0"/>
              <a:t> </a:t>
            </a:r>
            <a:r>
              <a:rPr lang="en-US" dirty="0" err="1"/>
              <a:t>sekä</a:t>
            </a:r>
            <a:r>
              <a:rPr lang="en-US" dirty="0"/>
              <a:t> </a:t>
            </a:r>
            <a:r>
              <a:rPr lang="en-US" dirty="0" err="1"/>
              <a:t>vahvistamista</a:t>
            </a:r>
            <a:r>
              <a:rPr lang="en-US" dirty="0"/>
              <a:t>.  </a:t>
            </a:r>
          </a:p>
        </p:txBody>
      </p:sp>
      <p:pic>
        <p:nvPicPr>
          <p:cNvPr id="6" name="Kuvan paikkamerkki 5" descr="Kuva, joka sisältää kohteen henkilö, vaate, Ihmisen kasvot, hymy&#10;&#10;Kuvaus luotu automaattisesti">
            <a:extLst>
              <a:ext uri="{FF2B5EF4-FFF2-40B4-BE49-F238E27FC236}">
                <a16:creationId xmlns:a16="http://schemas.microsoft.com/office/drawing/2014/main" id="{196BAB85-24E7-ADD4-2731-54FBDD3077A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922" r="21922"/>
          <a:stretch>
            <a:fillRect/>
          </a:stretch>
        </p:blipFill>
        <p:spPr>
          <a:xfrm>
            <a:off x="6321425" y="1054473"/>
            <a:ext cx="5430838" cy="5199063"/>
          </a:xfrm>
        </p:spPr>
      </p:pic>
    </p:spTree>
    <p:extLst>
      <p:ext uri="{BB962C8B-B14F-4D97-AF65-F5344CB8AC3E}">
        <p14:creationId xmlns:p14="http://schemas.microsoft.com/office/powerpoint/2010/main" val="372833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D65BFC29-007A-41F7-0365-58491ED5A47F}"/>
              </a:ext>
            </a:extLst>
          </p:cNvPr>
          <p:cNvPicPr>
            <a:picLocks noGrp="1" noChangeAspect="1"/>
          </p:cNvPicPr>
          <p:nvPr>
            <p:ph type="pic" sz="quarter" idx="13"/>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635661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4EEA5587-6BE6-6F57-5FD4-794D9164FE4D}"/>
              </a:ext>
            </a:extLst>
          </p:cNvPr>
          <p:cNvSpPr>
            <a:spLocks noGrp="1"/>
          </p:cNvSpPr>
          <p:nvPr>
            <p:ph type="ctrTitle"/>
          </p:nvPr>
        </p:nvSpPr>
        <p:spPr/>
        <p:txBody>
          <a:bodyPr/>
          <a:lstStyle/>
          <a:p>
            <a:r>
              <a:rPr lang="fi-FI" dirty="0" err="1"/>
              <a:t>Yöpartiotoiminnalle</a:t>
            </a:r>
            <a:r>
              <a:rPr lang="fi-FI" dirty="0"/>
              <a:t> asetetut tavoitteet ja asiakasryhmät</a:t>
            </a:r>
          </a:p>
        </p:txBody>
      </p:sp>
      <p:sp>
        <p:nvSpPr>
          <p:cNvPr id="6" name="Alaotsikko 5">
            <a:extLst>
              <a:ext uri="{FF2B5EF4-FFF2-40B4-BE49-F238E27FC236}">
                <a16:creationId xmlns:a16="http://schemas.microsoft.com/office/drawing/2014/main" id="{44A5584A-1778-2CD7-CAAA-E283CB3C7537}"/>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3277721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6470" y="945776"/>
            <a:ext cx="9756250" cy="971525"/>
          </a:xfrm>
        </p:spPr>
        <p:txBody>
          <a:bodyPr anchor="t">
            <a:normAutofit/>
          </a:bodyPr>
          <a:lstStyle/>
          <a:p>
            <a:r>
              <a:rPr lang="fi-FI"/>
              <a:t>Yöpartiotoiminnan tavoitteet</a:t>
            </a:r>
          </a:p>
        </p:txBody>
      </p:sp>
      <p:sp>
        <p:nvSpPr>
          <p:cNvPr id="13" name="Tekstiruutu 12">
            <a:extLst>
              <a:ext uri="{FF2B5EF4-FFF2-40B4-BE49-F238E27FC236}">
                <a16:creationId xmlns:a16="http://schemas.microsoft.com/office/drawing/2014/main" id="{B1EDA61D-A35A-41C5-ABF4-F6BEB7A5B487}"/>
              </a:ext>
            </a:extLst>
          </p:cNvPr>
          <p:cNvSpPr txBox="1"/>
          <p:nvPr/>
        </p:nvSpPr>
        <p:spPr>
          <a:xfrm>
            <a:off x="888475" y="2486024"/>
            <a:ext cx="9756250" cy="2785378"/>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r="100000" b="100000"/>
            </a:path>
            <a:tileRect l="-100000" t="-100000"/>
          </a:gradFill>
          <a:effectLst>
            <a:outerShdw blurRad="63500" sx="102000" sy="102000" algn="ctr" rotWithShape="0">
              <a:prstClr val="black">
                <a:alpha val="40000"/>
              </a:prstClr>
            </a:outerShdw>
            <a:softEdge rad="12700"/>
          </a:effectLst>
        </p:spPr>
        <p:txBody>
          <a:bodyPr wrap="square" rtlCol="0">
            <a:spAutoFit/>
          </a:bodyPr>
          <a:lstStyle/>
          <a:p>
            <a:pPr marL="640080" lvl="1" indent="-274320" defTabSz="731520">
              <a:spcAft>
                <a:spcPts val="600"/>
              </a:spcAft>
              <a:buFont typeface="Arial" panose="020B0604020202020204" pitchFamily="34" charset="0"/>
              <a:buChar char="•"/>
            </a:pPr>
            <a:r>
              <a:rPr lang="fi-FI" sz="3200" dirty="0"/>
              <a:t>I</a:t>
            </a:r>
            <a:r>
              <a:rPr lang="fi-FI" sz="3200" kern="1200" dirty="0">
                <a:solidFill>
                  <a:schemeClr val="tx1"/>
                </a:solidFill>
                <a:latin typeface="+mn-lt"/>
                <a:ea typeface="+mn-ea"/>
                <a:cs typeface="+mn-cs"/>
              </a:rPr>
              <a:t>käihmiset pärjäisivät mahdollisimman pitkään kotona</a:t>
            </a:r>
          </a:p>
          <a:p>
            <a:pPr marL="640080" lvl="1" indent="-274320" defTabSz="731520">
              <a:spcAft>
                <a:spcPts val="600"/>
              </a:spcAft>
              <a:buFont typeface="Arial" panose="020B0604020202020204" pitchFamily="34" charset="0"/>
              <a:buChar char="•"/>
            </a:pPr>
            <a:r>
              <a:rPr lang="fi-FI" sz="3200" dirty="0"/>
              <a:t>V</a:t>
            </a:r>
            <a:r>
              <a:rPr lang="fi-FI" sz="3200" kern="1200" dirty="0">
                <a:solidFill>
                  <a:schemeClr val="tx1"/>
                </a:solidFill>
                <a:latin typeface="+mn-lt"/>
                <a:ea typeface="+mn-ea"/>
                <a:cs typeface="+mn-cs"/>
              </a:rPr>
              <a:t>iivästettäisiin palveluasumisen tarvetta, silloin kun kotona asumisen edellytykset muilta osin täyttyvät</a:t>
            </a:r>
          </a:p>
          <a:p>
            <a:pPr marL="640080" lvl="1" indent="-274320" defTabSz="731520">
              <a:spcAft>
                <a:spcPts val="600"/>
              </a:spcAft>
              <a:buFont typeface="Arial" panose="020B0604020202020204" pitchFamily="34" charset="0"/>
              <a:buChar char="•"/>
            </a:pPr>
            <a:r>
              <a:rPr lang="fi-FI" sz="3200" dirty="0"/>
              <a:t>T</a:t>
            </a:r>
            <a:r>
              <a:rPr lang="fi-FI" sz="3200" kern="1200" dirty="0">
                <a:solidFill>
                  <a:schemeClr val="tx1"/>
                </a:solidFill>
                <a:latin typeface="+mn-lt"/>
                <a:ea typeface="+mn-ea"/>
                <a:cs typeface="+mn-cs"/>
              </a:rPr>
              <a:t>urvattomuuden tunteen vähentäminen </a:t>
            </a:r>
          </a:p>
          <a:p>
            <a:pPr marL="640080" lvl="1" indent="-274320" defTabSz="731520">
              <a:spcAft>
                <a:spcPts val="600"/>
              </a:spcAft>
              <a:buFont typeface="Arial" panose="020B0604020202020204" pitchFamily="34" charset="0"/>
              <a:buChar char="•"/>
            </a:pPr>
            <a:r>
              <a:rPr lang="fi-FI" sz="3200" dirty="0"/>
              <a:t>H</a:t>
            </a:r>
            <a:r>
              <a:rPr lang="fi-FI" sz="3200" kern="1200" dirty="0">
                <a:solidFill>
                  <a:schemeClr val="tx1"/>
                </a:solidFill>
                <a:latin typeface="+mn-lt"/>
                <a:ea typeface="+mn-ea"/>
                <a:cs typeface="+mn-cs"/>
              </a:rPr>
              <a:t>oidon jatkuvuuden onnistuminen ja kuntoutuminen</a:t>
            </a:r>
            <a:r>
              <a:rPr lang="fi-FI" sz="2800" kern="1200" dirty="0">
                <a:solidFill>
                  <a:schemeClr val="tx1"/>
                </a:solidFill>
                <a:latin typeface="+mn-lt"/>
                <a:ea typeface="+mn-ea"/>
                <a:cs typeface="+mn-cs"/>
              </a:rPr>
              <a:t>. </a:t>
            </a:r>
            <a:endParaRPr lang="fi-FI" dirty="0"/>
          </a:p>
        </p:txBody>
      </p:sp>
    </p:spTree>
    <p:extLst>
      <p:ext uri="{BB962C8B-B14F-4D97-AF65-F5344CB8AC3E}">
        <p14:creationId xmlns:p14="http://schemas.microsoft.com/office/powerpoint/2010/main" val="3880758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99" y="350141"/>
            <a:ext cx="5679431" cy="1109543"/>
          </a:xfrm>
        </p:spPr>
        <p:txBody>
          <a:bodyPr/>
          <a:lstStyle/>
          <a:p>
            <a:r>
              <a:rPr lang="fi-FI" sz="4000" dirty="0">
                <a:solidFill>
                  <a:schemeClr val="tx1"/>
                </a:solidFill>
              </a:rPr>
              <a:t>Yöpartiotoiminnan asiakasryhmät ja kriteerit</a:t>
            </a:r>
          </a:p>
        </p:txBody>
      </p:sp>
      <p:sp>
        <p:nvSpPr>
          <p:cNvPr id="3" name="Sisällön paikkamerkki 2"/>
          <p:cNvSpPr>
            <a:spLocks noGrp="1"/>
          </p:cNvSpPr>
          <p:nvPr>
            <p:ph idx="1"/>
          </p:nvPr>
        </p:nvSpPr>
        <p:spPr/>
        <p:txBody>
          <a:bodyPr/>
          <a:lstStyle/>
          <a:p>
            <a:pPr lvl="2"/>
            <a:endParaRPr lang="fi-FI"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i-FI" sz="1400" b="1" i="0" u="none" strike="noStrike" kern="1200" cap="none" spc="0" normalizeH="0" baseline="0" noProof="0" dirty="0">
              <a:ln>
                <a:noFill/>
              </a:ln>
              <a:effectLst/>
              <a:uLnTx/>
              <a:uFillTx/>
              <a:latin typeface="Calibri Light" panose="020F0302020204030204"/>
              <a:ea typeface="+mn-ea"/>
              <a:cs typeface="+mn-cs"/>
            </a:endParaRPr>
          </a:p>
        </p:txBody>
      </p:sp>
      <p:sp>
        <p:nvSpPr>
          <p:cNvPr id="9" name="Tekstiruutu 8">
            <a:extLst>
              <a:ext uri="{FF2B5EF4-FFF2-40B4-BE49-F238E27FC236}">
                <a16:creationId xmlns:a16="http://schemas.microsoft.com/office/drawing/2014/main" id="{00B57BD5-6A7F-42B3-B3D1-D119A11ED848}"/>
              </a:ext>
            </a:extLst>
          </p:cNvPr>
          <p:cNvSpPr txBox="1"/>
          <p:nvPr/>
        </p:nvSpPr>
        <p:spPr>
          <a:xfrm>
            <a:off x="5847347" y="1579200"/>
            <a:ext cx="5863822" cy="5160900"/>
          </a:xfrm>
          <a:prstGeom prst="rect">
            <a:avLst/>
          </a:prstGeom>
          <a:noFill/>
        </p:spPr>
        <p:txBody>
          <a:bodyPr wrap="square">
            <a:spAutoFit/>
          </a:bodyPr>
          <a:lstStyle/>
          <a:p>
            <a:pPr marL="180975" marR="0" lvl="1" indent="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None/>
              <a:tabLst/>
              <a:defRPr/>
            </a:pPr>
            <a:r>
              <a:rPr kumimoji="0" lang="fi-FI" sz="2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1. Asiakasryhmä, hoitojaksolta kotiutuva kotihoidon asiakas</a:t>
            </a:r>
          </a:p>
          <a:p>
            <a:pPr marL="523875" marR="0" lvl="1" indent="-342900" algn="l" defTabSz="914400" rtl="0" eaLnBrk="1" fontAlgn="auto" latinLnBrk="0" hangingPunct="1">
              <a:lnSpc>
                <a:spcPct val="85000"/>
              </a:lnSpc>
              <a:spcBef>
                <a:spcPts val="600"/>
              </a:spcBef>
              <a:spcAft>
                <a:spcPts val="0"/>
              </a:spcAft>
              <a:buClr>
                <a:schemeClr val="accent6"/>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Asiakas on kotihoidon asiakas</a:t>
            </a:r>
          </a:p>
          <a:p>
            <a:pPr marL="523875" marR="0" lvl="1" indent="-342900" algn="l" defTabSz="914400" rtl="0" eaLnBrk="1" fontAlgn="auto" latinLnBrk="0" hangingPunct="1">
              <a:lnSpc>
                <a:spcPct val="85000"/>
              </a:lnSpc>
              <a:spcBef>
                <a:spcPts val="600"/>
              </a:spcBef>
              <a:spcAft>
                <a:spcPts val="0"/>
              </a:spcAft>
              <a:buClr>
                <a:schemeClr val="accent6"/>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Asiakkaalla taustalla hoitojakso osastolla tai jaksohoitoyksikössä ja kotiutumisen tueksi tarvitaan yöllä tarkistuskäynti tai tukea esim. vessassa käymiseen. </a:t>
            </a:r>
          </a:p>
          <a:p>
            <a:pPr marL="523875" marR="0" lvl="1" indent="-342900" algn="l" defTabSz="914400" rtl="0" eaLnBrk="1" fontAlgn="auto" latinLnBrk="0" hangingPunct="1">
              <a:lnSpc>
                <a:spcPct val="85000"/>
              </a:lnSpc>
              <a:spcBef>
                <a:spcPts val="600"/>
              </a:spcBef>
              <a:spcAft>
                <a:spcPts val="0"/>
              </a:spcAft>
              <a:buClr>
                <a:schemeClr val="accent6"/>
              </a:buClr>
              <a:buSzTx/>
              <a:buFont typeface="Arial" panose="020B0604020202020204" pitchFamily="34" charset="0"/>
              <a:buChar char="•"/>
              <a:tabLst/>
              <a:defRPr/>
            </a:pPr>
            <a:endPar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p>
            <a:pPr marL="180975" marR="0" lvl="1" algn="l" defTabSz="914400" rtl="0" eaLnBrk="1" fontAlgn="auto" latinLnBrk="0" hangingPunct="1">
              <a:lnSpc>
                <a:spcPct val="85000"/>
              </a:lnSpc>
              <a:spcBef>
                <a:spcPts val="600"/>
              </a:spcBef>
              <a:spcAft>
                <a:spcPts val="0"/>
              </a:spcAft>
              <a:buClr>
                <a:schemeClr val="accent6"/>
              </a:buClr>
              <a:buSzTx/>
              <a:tabLst/>
              <a:defRPr/>
            </a:pPr>
            <a:r>
              <a:rPr kumimoji="0" lang="fi-FI" sz="2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2. Asiakasryhmä, psyykkisesti turvaton kotihoidon asiakas</a:t>
            </a:r>
          </a:p>
          <a:p>
            <a:pPr marL="523875" marR="0" lvl="1" indent="-342900" algn="l" defTabSz="914400" rtl="0" eaLnBrk="1" fontAlgn="auto" latinLnBrk="0" hangingPunct="1">
              <a:lnSpc>
                <a:spcPct val="85000"/>
              </a:lnSpc>
              <a:spcBef>
                <a:spcPts val="600"/>
              </a:spcBef>
              <a:spcAft>
                <a:spcPts val="0"/>
              </a:spcAft>
              <a:buClr>
                <a:schemeClr val="accent6"/>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Asiakas on kotihoidon asiakas, joka tarvitsee psyykkiseen ahdistuneisuuteen tai turvattomuuden tunteeseen kontaktin hoitohenkilökuntaan.</a:t>
            </a:r>
          </a:p>
          <a:p>
            <a:pPr marL="704850" marR="0" lvl="2" indent="-342900" algn="l" defTabSz="914400" rtl="0" eaLnBrk="1" fontAlgn="auto" latinLnBrk="0" hangingPunct="1">
              <a:lnSpc>
                <a:spcPct val="85000"/>
              </a:lnSpc>
              <a:spcBef>
                <a:spcPts val="600"/>
              </a:spcBef>
              <a:spcAft>
                <a:spcPts val="0"/>
              </a:spcAft>
              <a:buClr>
                <a:schemeClr val="accent6"/>
              </a:buClr>
              <a:buSzTx/>
              <a:buFont typeface="Arial" panose="020B0604020202020204" pitchFamily="34" charset="0"/>
              <a:buChar char="•"/>
              <a:tabLst/>
              <a:defRPr/>
            </a:pPr>
            <a:r>
              <a:rPr kumimoji="0" lang="fi-FI" sz="2200" b="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Näille tarjotaan etäkontakti- tai puhelinpalvelua fyysisen käynnin sijasta.</a:t>
            </a:r>
          </a:p>
        </p:txBody>
      </p:sp>
      <p:pic>
        <p:nvPicPr>
          <p:cNvPr id="11" name="Kuvan paikkamerkki 10" descr="Kuva, joka sisältää kohteen sisä, vuode, seinä&#10;&#10;Kuvaus luotu automaattisesti">
            <a:extLst>
              <a:ext uri="{FF2B5EF4-FFF2-40B4-BE49-F238E27FC236}">
                <a16:creationId xmlns:a16="http://schemas.microsoft.com/office/drawing/2014/main" id="{FD95CCCB-BE2E-4FC8-8F40-99AAD3B9141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21505" r="21505"/>
          <a:stretch>
            <a:fillRect/>
          </a:stretch>
        </p:blipFill>
        <p:spPr/>
      </p:pic>
      <p:pic>
        <p:nvPicPr>
          <p:cNvPr id="8" name="Kuva 7">
            <a:extLst>
              <a:ext uri="{FF2B5EF4-FFF2-40B4-BE49-F238E27FC236}">
                <a16:creationId xmlns:a16="http://schemas.microsoft.com/office/drawing/2014/main" id="{DCE8B603-B092-4CF6-B5C2-2801C95E30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814"/>
          <a:stretch/>
        </p:blipFill>
        <p:spPr>
          <a:xfrm>
            <a:off x="186358" y="5842938"/>
            <a:ext cx="577311" cy="575628"/>
          </a:xfrm>
          <a:prstGeom prst="rect">
            <a:avLst/>
          </a:prstGeom>
        </p:spPr>
      </p:pic>
      <p:sp>
        <p:nvSpPr>
          <p:cNvPr id="12" name="Alatunnisteen paikkamerkki 5">
            <a:extLst>
              <a:ext uri="{FF2B5EF4-FFF2-40B4-BE49-F238E27FC236}">
                <a16:creationId xmlns:a16="http://schemas.microsoft.com/office/drawing/2014/main" id="{4DAD8DAB-E3BC-46B1-9B58-CDC7489DFAC0}"/>
              </a:ext>
            </a:extLst>
          </p:cNvPr>
          <p:cNvSpPr txBox="1">
            <a:spLocks/>
          </p:cNvSpPr>
          <p:nvPr/>
        </p:nvSpPr>
        <p:spPr>
          <a:xfrm>
            <a:off x="215064" y="64063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dirty="0">
                <a:solidFill>
                  <a:schemeClr val="bg1"/>
                </a:solidFill>
              </a:rPr>
              <a:t>Keski-Pohjanmaan hyvinvointialue</a:t>
            </a:r>
          </a:p>
        </p:txBody>
      </p:sp>
    </p:spTree>
    <p:extLst>
      <p:ext uri="{BB962C8B-B14F-4D97-AF65-F5344CB8AC3E}">
        <p14:creationId xmlns:p14="http://schemas.microsoft.com/office/powerpoint/2010/main" val="3143544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14879A6A-0707-4460-AA9A-9489F919E78E}"/>
              </a:ext>
            </a:extLst>
          </p:cNvPr>
          <p:cNvSpPr>
            <a:spLocks noGrp="1"/>
          </p:cNvSpPr>
          <p:nvPr>
            <p:ph type="pic" sz="quarter" idx="23"/>
          </p:nvPr>
        </p:nvSpPr>
        <p:spPr/>
      </p:sp>
      <p:sp>
        <p:nvSpPr>
          <p:cNvPr id="3" name="Sisällön paikkamerkki 2"/>
          <p:cNvSpPr>
            <a:spLocks noGrp="1"/>
          </p:cNvSpPr>
          <p:nvPr>
            <p:ph idx="1"/>
          </p:nvPr>
        </p:nvSpPr>
        <p:spPr>
          <a:xfrm>
            <a:off x="6224630" y="394283"/>
            <a:ext cx="5680925" cy="6463717"/>
          </a:xfrm>
        </p:spPr>
        <p:txBody>
          <a:bodyPr/>
          <a:lstStyle/>
          <a:p>
            <a:pPr marL="0" lvl="0" indent="0">
              <a:buClr>
                <a:srgbClr val="00B5E2"/>
              </a:buClr>
              <a:buNone/>
              <a:defRPr/>
            </a:pPr>
            <a:r>
              <a:rPr lang="fi-FI" sz="1600" b="1" dirty="0">
                <a:latin typeface="Calibri Light" panose="020F0302020204030204" pitchFamily="34" charset="0"/>
                <a:cs typeface="Calibri Light" panose="020F0302020204030204" pitchFamily="34" charset="0"/>
              </a:rPr>
              <a:t>3. </a:t>
            </a:r>
            <a:r>
              <a:rPr lang="fi-FI" sz="1900" b="1" dirty="0">
                <a:solidFill>
                  <a:prstClr val="black">
                    <a:lumMod val="85000"/>
                    <a:lumOff val="15000"/>
                  </a:prstClr>
                </a:solidFill>
                <a:latin typeface="Calibri Light" panose="020F0302020204030204" pitchFamily="34" charset="0"/>
                <a:cs typeface="Calibri Light" panose="020F0302020204030204" pitchFamily="34" charset="0"/>
              </a:rPr>
              <a:t>Asiakasryhmä, ympärivuorokautiseen palveluasumiseen odottava kotihoidon asiakas.</a:t>
            </a:r>
          </a:p>
          <a:p>
            <a:pPr lvl="1">
              <a:defRPr/>
            </a:pPr>
            <a:r>
              <a:rPr lang="fi-FI" sz="1900" dirty="0">
                <a:solidFill>
                  <a:prstClr val="black">
                    <a:lumMod val="85000"/>
                    <a:lumOff val="15000"/>
                  </a:prstClr>
                </a:solidFill>
                <a:latin typeface="Calibri Light" panose="020F0302020204030204" pitchFamily="34" charset="0"/>
                <a:cs typeface="Calibri Light" panose="020F0302020204030204" pitchFamily="34" charset="0"/>
              </a:rPr>
              <a:t>Kotihoidon asiakkaita, jotka odottavat paikkaa ympärivuorokautiseen palveluasumiseen.</a:t>
            </a:r>
          </a:p>
          <a:p>
            <a:pPr lvl="2">
              <a:defRPr/>
            </a:pPr>
            <a:r>
              <a:rPr lang="fi-FI" sz="1900" i="0" dirty="0">
                <a:solidFill>
                  <a:prstClr val="black">
                    <a:lumMod val="85000"/>
                    <a:lumOff val="15000"/>
                  </a:prstClr>
                </a:solidFill>
                <a:latin typeface="Calibri Light" panose="020F0302020204030204" pitchFamily="34" charset="0"/>
                <a:cs typeface="Calibri Light" panose="020F0302020204030204" pitchFamily="34" charset="0"/>
              </a:rPr>
              <a:t>kotiutuminen täytyy olla turvallista</a:t>
            </a:r>
          </a:p>
          <a:p>
            <a:pPr lvl="2">
              <a:defRPr/>
            </a:pPr>
            <a:r>
              <a:rPr lang="fi-FI" sz="1900" i="0" dirty="0">
                <a:solidFill>
                  <a:prstClr val="black">
                    <a:lumMod val="85000"/>
                    <a:lumOff val="15000"/>
                  </a:prstClr>
                </a:solidFill>
                <a:latin typeface="Calibri Light" panose="020F0302020204030204" pitchFamily="34" charset="0"/>
                <a:cs typeface="Calibri Light" panose="020F0302020204030204" pitchFamily="34" charset="0"/>
              </a:rPr>
              <a:t>mielellään jonon etupäästä ja henkilö, joka odottaa mahdollisimman moneen paikkaan, jotta odotus ei veny pitkäksi.</a:t>
            </a:r>
          </a:p>
          <a:p>
            <a:pPr lvl="2">
              <a:defRPr/>
            </a:pPr>
            <a:r>
              <a:rPr lang="fi-FI" sz="1900" i="0" dirty="0">
                <a:solidFill>
                  <a:prstClr val="black">
                    <a:lumMod val="85000"/>
                    <a:lumOff val="15000"/>
                  </a:prstClr>
                </a:solidFill>
                <a:latin typeface="Calibri Light" panose="020F0302020204030204" pitchFamily="34" charset="0"/>
                <a:cs typeface="Calibri Light" panose="020F0302020204030204" pitchFamily="34" charset="0"/>
              </a:rPr>
              <a:t>mahdollisesti asuu vielä kotona</a:t>
            </a:r>
          </a:p>
          <a:p>
            <a:pPr lvl="2">
              <a:defRPr/>
            </a:pPr>
            <a:r>
              <a:rPr lang="fi-FI" sz="1900" dirty="0">
                <a:solidFill>
                  <a:prstClr val="black">
                    <a:lumMod val="85000"/>
                    <a:lumOff val="15000"/>
                  </a:prstClr>
                </a:solidFill>
                <a:latin typeface="Calibri Light" panose="020F0302020204030204" pitchFamily="34" charset="0"/>
                <a:cs typeface="Calibri Light" panose="020F0302020204030204" pitchFamily="34" charset="0"/>
              </a:rPr>
              <a:t>Myönteinen YPA-päätös</a:t>
            </a:r>
            <a:endParaRPr lang="fi-FI" sz="1900" i="0" dirty="0">
              <a:latin typeface="Calibri Light" panose="020F0302020204030204" pitchFamily="34" charset="0"/>
              <a:cs typeface="Calibri Light" panose="020F0302020204030204" pitchFamily="34" charset="0"/>
            </a:endParaRPr>
          </a:p>
          <a:p>
            <a:pPr marL="0" indent="0">
              <a:buNone/>
            </a:pPr>
            <a:r>
              <a:rPr lang="fi-FI" sz="1900" b="1" dirty="0">
                <a:latin typeface="Calibri Light" panose="020F0302020204030204" pitchFamily="34" charset="0"/>
                <a:cs typeface="Calibri Light" panose="020F0302020204030204" pitchFamily="34" charset="0"/>
              </a:rPr>
              <a:t>4. Asiakasryhmä, kotisairaalan saattohoitopotilas.</a:t>
            </a:r>
          </a:p>
          <a:p>
            <a:pPr lvl="1"/>
            <a:r>
              <a:rPr lang="fi-FI" sz="1900" dirty="0">
                <a:latin typeface="Calibri Light" panose="020F0302020204030204" pitchFamily="34" charset="0"/>
                <a:cs typeface="Calibri Light" panose="020F0302020204030204" pitchFamily="34" charset="0"/>
              </a:rPr>
              <a:t>Kotisaattohoitopotilaat, jotka tarvitsevat yöllistä apua, esim. vessa-avustukset tai kipupumppuasiat.</a:t>
            </a:r>
          </a:p>
          <a:p>
            <a:pPr lvl="2"/>
            <a:r>
              <a:rPr lang="fi-FI" sz="1900" i="0" dirty="0">
                <a:latin typeface="Calibri Light" panose="020F0302020204030204" pitchFamily="34" charset="0"/>
                <a:cs typeface="Calibri Light" panose="020F0302020204030204" pitchFamily="34" charset="0"/>
              </a:rPr>
              <a:t>Omaiset tiiviisti hoidossa mukana.</a:t>
            </a:r>
          </a:p>
          <a:p>
            <a:pPr lvl="2"/>
            <a:r>
              <a:rPr lang="fi-FI" sz="1900" i="0" dirty="0">
                <a:latin typeface="Calibri Light" panose="020F0302020204030204" pitchFamily="34" charset="0"/>
                <a:cs typeface="Calibri Light" panose="020F0302020204030204" pitchFamily="34" charset="0"/>
              </a:rPr>
              <a:t>Potilaat kotisairaalan asiakkaita.</a:t>
            </a:r>
          </a:p>
          <a:p>
            <a:pPr lvl="2"/>
            <a:r>
              <a:rPr lang="fi-FI" sz="1900" i="0" dirty="0">
                <a:latin typeface="Calibri Light" panose="020F0302020204030204" pitchFamily="34" charset="0"/>
                <a:cs typeface="Calibri Light" panose="020F0302020204030204" pitchFamily="34" charset="0"/>
              </a:rPr>
              <a:t>Osan tarpeista voi hoitaa etäkontakti-palvelulla.</a:t>
            </a:r>
          </a:p>
          <a:p>
            <a:pPr lvl="2"/>
            <a:r>
              <a:rPr lang="fi-FI" sz="1900" i="0" dirty="0">
                <a:latin typeface="Calibri Light" panose="020F0302020204030204" pitchFamily="34" charset="0"/>
                <a:cs typeface="Calibri Light" panose="020F0302020204030204" pitchFamily="34" charset="0"/>
              </a:rPr>
              <a:t>Syöpäyhdistyksen sairaanhoitaja konsulttina tarvittaessa.</a:t>
            </a:r>
          </a:p>
          <a:p>
            <a:pPr marL="361950" lvl="2" indent="0">
              <a:buNone/>
            </a:pPr>
            <a:endParaRPr lang="fi-FI" sz="1900" i="0" dirty="0">
              <a:latin typeface="Calibri Light" panose="020F0302020204030204" pitchFamily="34" charset="0"/>
              <a:cs typeface="Calibri Light" panose="020F0302020204030204" pitchFamily="34" charset="0"/>
            </a:endParaRPr>
          </a:p>
          <a:p>
            <a:pPr marL="361950" lvl="2" indent="0">
              <a:buNone/>
            </a:pPr>
            <a:r>
              <a:rPr lang="fi-FI" sz="1900" i="0" dirty="0">
                <a:solidFill>
                  <a:schemeClr val="tx1"/>
                </a:solidFill>
                <a:latin typeface="Calibri Light" panose="020F0302020204030204" pitchFamily="34" charset="0"/>
                <a:cs typeface="Calibri Light" panose="020F0302020204030204" pitchFamily="34" charset="0"/>
              </a:rPr>
              <a:t>Turvapuhelin- ja ovihälytyksien vastaanottoon jokilaaksojen osalta ei tullut muutoksia, ainakaan toistaiseksi. </a:t>
            </a:r>
          </a:p>
          <a:p>
            <a:pPr marL="361950" lvl="2" indent="0">
              <a:buNone/>
            </a:pPr>
            <a:endParaRPr lang="fi-FI" sz="1600"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16.11.2023</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fi-FI" sz="1400" b="1" i="0" u="none" strike="noStrike" kern="1200" cap="none" spc="0" normalizeH="0" baseline="0" noProof="0" dirty="0">
              <a:ln>
                <a:noFill/>
              </a:ln>
              <a:effectLst/>
              <a:uLnTx/>
              <a:uFillTx/>
              <a:latin typeface="Calibri Light" panose="020F0302020204030204"/>
              <a:ea typeface="+mn-ea"/>
              <a:cs typeface="+mn-cs"/>
            </a:endParaRPr>
          </a:p>
        </p:txBody>
      </p:sp>
      <p:pic>
        <p:nvPicPr>
          <p:cNvPr id="6" name="Sisällön paikkamerkki 3" descr="Kuva, joka sisältää kohteen henkilö, sisä&#10;&#10;Kuvaus luotu automaattisesti">
            <a:extLst>
              <a:ext uri="{FF2B5EF4-FFF2-40B4-BE49-F238E27FC236}">
                <a16:creationId xmlns:a16="http://schemas.microsoft.com/office/drawing/2014/main" id="{74E1D7DD-A920-4539-BF93-898C927EAA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88" r="23287"/>
          <a:stretch/>
        </p:blipFill>
        <p:spPr>
          <a:xfrm>
            <a:off x="-16476" y="10"/>
            <a:ext cx="5863823" cy="685799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noFill/>
        </p:spPr>
      </p:pic>
      <p:pic>
        <p:nvPicPr>
          <p:cNvPr id="13" name="Kuva 12">
            <a:extLst>
              <a:ext uri="{FF2B5EF4-FFF2-40B4-BE49-F238E27FC236}">
                <a16:creationId xmlns:a16="http://schemas.microsoft.com/office/drawing/2014/main" id="{DA96C1FE-0C15-435F-9719-1A272372D0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814"/>
          <a:stretch/>
        </p:blipFill>
        <p:spPr>
          <a:xfrm>
            <a:off x="186358" y="5842938"/>
            <a:ext cx="577311" cy="575628"/>
          </a:xfrm>
          <a:prstGeom prst="rect">
            <a:avLst/>
          </a:prstGeom>
        </p:spPr>
      </p:pic>
      <p:sp>
        <p:nvSpPr>
          <p:cNvPr id="16" name="Alatunnisteen paikkamerkki 5">
            <a:extLst>
              <a:ext uri="{FF2B5EF4-FFF2-40B4-BE49-F238E27FC236}">
                <a16:creationId xmlns:a16="http://schemas.microsoft.com/office/drawing/2014/main" id="{85D7BCB3-055E-4044-BBC7-736D652AE852}"/>
              </a:ext>
            </a:extLst>
          </p:cNvPr>
          <p:cNvSpPr txBox="1">
            <a:spLocks/>
          </p:cNvSpPr>
          <p:nvPr/>
        </p:nvSpPr>
        <p:spPr>
          <a:xfrm>
            <a:off x="215064" y="6406362"/>
            <a:ext cx="5029200" cy="228600"/>
          </a:xfrm>
          <a:prstGeom prst="rect">
            <a:avLst/>
          </a:prstGeom>
        </p:spPr>
        <p:txBody>
          <a:bodyPr/>
          <a:lstStyle>
            <a:defPPr>
              <a:defRPr lang="fi-FI"/>
            </a:defPPr>
            <a:lvl1pPr marL="0" algn="l" defTabSz="914400" rtl="0" eaLnBrk="1" latinLnBrk="0" hangingPunct="1">
              <a:defRPr sz="1400" b="1"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tabLst>
                <a:tab pos="2695575" algn="l"/>
              </a:tabLst>
            </a:pPr>
            <a:r>
              <a:rPr lang="fi-FI" dirty="0">
                <a:solidFill>
                  <a:schemeClr val="bg1"/>
                </a:solidFill>
              </a:rPr>
              <a:t>Keski-Pohjanmaan hyvinvointialue</a:t>
            </a:r>
          </a:p>
        </p:txBody>
      </p:sp>
    </p:spTree>
    <p:extLst>
      <p:ext uri="{BB962C8B-B14F-4D97-AF65-F5344CB8AC3E}">
        <p14:creationId xmlns:p14="http://schemas.microsoft.com/office/powerpoint/2010/main" val="71519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708DBB-FC6E-1092-3E7A-60F8A793E7E2}"/>
              </a:ext>
            </a:extLst>
          </p:cNvPr>
          <p:cNvSpPr>
            <a:spLocks noGrp="1"/>
          </p:cNvSpPr>
          <p:nvPr>
            <p:ph type="title"/>
          </p:nvPr>
        </p:nvSpPr>
        <p:spPr>
          <a:xfrm>
            <a:off x="643144" y="257187"/>
            <a:ext cx="5995400" cy="593205"/>
          </a:xfrm>
        </p:spPr>
        <p:txBody>
          <a:bodyPr anchor="t">
            <a:normAutofit/>
          </a:bodyPr>
          <a:lstStyle/>
          <a:p>
            <a:r>
              <a:rPr lang="fi-FI" sz="3600" dirty="0"/>
              <a:t>Jokilaaksojen </a:t>
            </a:r>
            <a:r>
              <a:rPr lang="fi-FI" sz="3600" dirty="0" err="1"/>
              <a:t>yöpartiotoiminta</a:t>
            </a:r>
            <a:endParaRPr lang="fi-FI" sz="3600" dirty="0"/>
          </a:p>
        </p:txBody>
      </p:sp>
      <p:sp>
        <p:nvSpPr>
          <p:cNvPr id="26" name="Content Placeholder 2">
            <a:extLst>
              <a:ext uri="{FF2B5EF4-FFF2-40B4-BE49-F238E27FC236}">
                <a16:creationId xmlns:a16="http://schemas.microsoft.com/office/drawing/2014/main" id="{5F0EE718-0228-F286-6101-FD2ED232F4F4}"/>
              </a:ext>
            </a:extLst>
          </p:cNvPr>
          <p:cNvSpPr>
            <a:spLocks noGrp="1"/>
          </p:cNvSpPr>
          <p:nvPr>
            <p:ph idx="1"/>
          </p:nvPr>
        </p:nvSpPr>
        <p:spPr>
          <a:xfrm>
            <a:off x="643144" y="850392"/>
            <a:ext cx="5120601" cy="5261216"/>
          </a:xfrm>
        </p:spPr>
        <p:txBody>
          <a:bodyPr/>
          <a:lstStyle/>
          <a:p>
            <a:r>
              <a:rPr lang="en-US" dirty="0" err="1"/>
              <a:t>Lesti</a:t>
            </a:r>
            <a:r>
              <a:rPr lang="en-US" dirty="0"/>
              <a:t>- ja </a:t>
            </a:r>
            <a:r>
              <a:rPr lang="en-US" dirty="0" err="1"/>
              <a:t>Perhonjokilaakson</a:t>
            </a:r>
            <a:r>
              <a:rPr lang="en-US" dirty="0"/>
              <a:t> </a:t>
            </a:r>
            <a:r>
              <a:rPr lang="en-US" dirty="0" err="1"/>
              <a:t>yöpartioissa</a:t>
            </a:r>
            <a:r>
              <a:rPr lang="en-US" dirty="0"/>
              <a:t> on 3 </a:t>
            </a:r>
            <a:r>
              <a:rPr lang="en-US" dirty="0" err="1"/>
              <a:t>lähihoitajaa</a:t>
            </a:r>
            <a:r>
              <a:rPr lang="en-US" dirty="0"/>
              <a:t>, </a:t>
            </a:r>
            <a:r>
              <a:rPr lang="en-US" dirty="0" err="1"/>
              <a:t>yksi</a:t>
            </a:r>
            <a:r>
              <a:rPr lang="en-US" dirty="0"/>
              <a:t> </a:t>
            </a:r>
            <a:r>
              <a:rPr lang="en-US" dirty="0" err="1"/>
              <a:t>hoitaja</a:t>
            </a:r>
            <a:r>
              <a:rPr lang="en-US" dirty="0"/>
              <a:t> </a:t>
            </a:r>
            <a:r>
              <a:rPr lang="en-US" dirty="0" err="1"/>
              <a:t>yössä</a:t>
            </a:r>
            <a:r>
              <a:rPr lang="en-US" dirty="0"/>
              <a:t>. Koko </a:t>
            </a:r>
            <a:r>
              <a:rPr lang="en-US" dirty="0" err="1"/>
              <a:t>jokilaakson</a:t>
            </a:r>
            <a:r>
              <a:rPr lang="en-US" dirty="0"/>
              <a:t> </a:t>
            </a:r>
            <a:r>
              <a:rPr lang="en-US" dirty="0" err="1"/>
              <a:t>alue</a:t>
            </a:r>
            <a:r>
              <a:rPr lang="en-US" dirty="0"/>
              <a:t> </a:t>
            </a:r>
            <a:r>
              <a:rPr lang="en-US" dirty="0" err="1"/>
              <a:t>toiminta-alueena</a:t>
            </a:r>
            <a:r>
              <a:rPr lang="en-US" dirty="0"/>
              <a:t>.</a:t>
            </a:r>
          </a:p>
          <a:p>
            <a:r>
              <a:rPr lang="en-US" dirty="0" err="1"/>
              <a:t>Hoitajat</a:t>
            </a:r>
            <a:r>
              <a:rPr lang="en-US" dirty="0"/>
              <a:t> </a:t>
            </a:r>
            <a:r>
              <a:rPr lang="en-US" dirty="0" err="1"/>
              <a:t>ovat</a:t>
            </a:r>
            <a:r>
              <a:rPr lang="en-US" dirty="0"/>
              <a:t> </a:t>
            </a:r>
            <a:r>
              <a:rPr lang="en-US" dirty="0" err="1"/>
              <a:t>kotihoidon</a:t>
            </a:r>
            <a:r>
              <a:rPr lang="en-US" dirty="0"/>
              <a:t> </a:t>
            </a:r>
            <a:r>
              <a:rPr lang="en-US" dirty="0" err="1"/>
              <a:t>työntekijöitä</a:t>
            </a:r>
            <a:r>
              <a:rPr lang="en-US" dirty="0"/>
              <a:t> ja </a:t>
            </a:r>
            <a:r>
              <a:rPr lang="en-US" dirty="0" err="1"/>
              <a:t>pääsääntöisesti</a:t>
            </a:r>
            <a:r>
              <a:rPr lang="en-US" dirty="0"/>
              <a:t> </a:t>
            </a:r>
            <a:r>
              <a:rPr lang="en-US" dirty="0" err="1"/>
              <a:t>tekevät</a:t>
            </a:r>
            <a:r>
              <a:rPr lang="en-US" dirty="0"/>
              <a:t> 3-vuorotyötä. </a:t>
            </a:r>
          </a:p>
          <a:p>
            <a:r>
              <a:rPr lang="en-US" dirty="0" err="1"/>
              <a:t>Asiakasohjaus</a:t>
            </a:r>
            <a:r>
              <a:rPr lang="en-US" dirty="0"/>
              <a:t> </a:t>
            </a:r>
            <a:r>
              <a:rPr lang="en-US" dirty="0" err="1"/>
              <a:t>tapahtuu</a:t>
            </a:r>
            <a:r>
              <a:rPr lang="en-US" dirty="0"/>
              <a:t> </a:t>
            </a:r>
            <a:r>
              <a:rPr lang="en-US" dirty="0" err="1"/>
              <a:t>toiminnanohjauskeskuksen</a:t>
            </a:r>
            <a:r>
              <a:rPr lang="en-US" dirty="0"/>
              <a:t> </a:t>
            </a:r>
            <a:r>
              <a:rPr lang="en-US" dirty="0" err="1"/>
              <a:t>kautta</a:t>
            </a:r>
            <a:r>
              <a:rPr lang="en-US" dirty="0"/>
              <a:t>, </a:t>
            </a:r>
            <a:r>
              <a:rPr lang="en-US" dirty="0" err="1"/>
              <a:t>kun</a:t>
            </a:r>
            <a:r>
              <a:rPr lang="en-US" dirty="0"/>
              <a:t> </a:t>
            </a:r>
            <a:r>
              <a:rPr lang="en-US" dirty="0" err="1"/>
              <a:t>kriteerit</a:t>
            </a:r>
            <a:r>
              <a:rPr lang="en-US" dirty="0"/>
              <a:t> </a:t>
            </a:r>
            <a:r>
              <a:rPr lang="en-US" dirty="0" err="1"/>
              <a:t>täyttyvät</a:t>
            </a:r>
            <a:r>
              <a:rPr lang="en-US" dirty="0"/>
              <a:t>.</a:t>
            </a:r>
          </a:p>
          <a:p>
            <a:r>
              <a:rPr lang="en-US" dirty="0" err="1"/>
              <a:t>Käynneillä</a:t>
            </a:r>
            <a:r>
              <a:rPr lang="en-US" dirty="0"/>
              <a:t> </a:t>
            </a:r>
            <a:r>
              <a:rPr lang="en-US" dirty="0" err="1"/>
              <a:t>tehdään</a:t>
            </a:r>
            <a:r>
              <a:rPr lang="en-US" dirty="0"/>
              <a:t> </a:t>
            </a:r>
            <a:r>
              <a:rPr lang="en-US" dirty="0" err="1"/>
              <a:t>jatkuvaa</a:t>
            </a:r>
            <a:r>
              <a:rPr lang="en-US" dirty="0"/>
              <a:t> </a:t>
            </a:r>
            <a:r>
              <a:rPr lang="en-US" dirty="0" err="1"/>
              <a:t>hoidon</a:t>
            </a:r>
            <a:r>
              <a:rPr lang="en-US" dirty="0"/>
              <a:t> </a:t>
            </a:r>
            <a:r>
              <a:rPr lang="en-US" dirty="0" err="1"/>
              <a:t>tarpeen</a:t>
            </a:r>
            <a:r>
              <a:rPr lang="en-US" dirty="0"/>
              <a:t> </a:t>
            </a:r>
            <a:r>
              <a:rPr lang="en-US" dirty="0" err="1"/>
              <a:t>arviointia</a:t>
            </a:r>
            <a:r>
              <a:rPr lang="en-US" dirty="0"/>
              <a:t>. </a:t>
            </a:r>
            <a:r>
              <a:rPr lang="en-US" dirty="0" err="1"/>
              <a:t>Tavoitteena</a:t>
            </a:r>
            <a:r>
              <a:rPr lang="en-US" dirty="0"/>
              <a:t> </a:t>
            </a:r>
            <a:r>
              <a:rPr lang="en-US" dirty="0" err="1"/>
              <a:t>omatoimisuus</a:t>
            </a:r>
            <a:r>
              <a:rPr lang="en-US" dirty="0"/>
              <a:t> ja </a:t>
            </a:r>
            <a:r>
              <a:rPr lang="en-US" dirty="0" err="1"/>
              <a:t>kuntoutuminen</a:t>
            </a:r>
            <a:r>
              <a:rPr lang="en-US" dirty="0"/>
              <a:t>. </a:t>
            </a:r>
          </a:p>
          <a:p>
            <a:r>
              <a:rPr lang="en-US" dirty="0" err="1"/>
              <a:t>Yöaikaan</a:t>
            </a:r>
            <a:r>
              <a:rPr lang="en-US" dirty="0"/>
              <a:t> </a:t>
            </a:r>
            <a:r>
              <a:rPr lang="en-US" dirty="0" err="1"/>
              <a:t>hoitajat</a:t>
            </a:r>
            <a:r>
              <a:rPr lang="en-US" dirty="0"/>
              <a:t> </a:t>
            </a:r>
            <a:r>
              <a:rPr lang="en-US" dirty="0" err="1"/>
              <a:t>ovat</a:t>
            </a:r>
            <a:r>
              <a:rPr lang="en-US" dirty="0"/>
              <a:t> </a:t>
            </a:r>
            <a:r>
              <a:rPr lang="en-US" dirty="0" err="1"/>
              <a:t>myös</a:t>
            </a:r>
            <a:r>
              <a:rPr lang="en-US" dirty="0"/>
              <a:t> </a:t>
            </a:r>
            <a:r>
              <a:rPr lang="en-US" dirty="0" err="1"/>
              <a:t>oman</a:t>
            </a:r>
            <a:r>
              <a:rPr lang="en-US" dirty="0"/>
              <a:t> </a:t>
            </a:r>
            <a:r>
              <a:rPr lang="en-US" dirty="0" err="1"/>
              <a:t>alueen</a:t>
            </a:r>
            <a:r>
              <a:rPr lang="en-US" dirty="0"/>
              <a:t> 24/7 </a:t>
            </a:r>
            <a:r>
              <a:rPr lang="en-US" dirty="0" err="1"/>
              <a:t>yksiköissä</a:t>
            </a:r>
            <a:r>
              <a:rPr lang="en-US" dirty="0"/>
              <a:t> </a:t>
            </a:r>
            <a:r>
              <a:rPr lang="en-US" dirty="0" err="1"/>
              <a:t>apukäsinä</a:t>
            </a:r>
            <a:r>
              <a:rPr lang="en-US" dirty="0"/>
              <a:t>, </a:t>
            </a:r>
            <a:r>
              <a:rPr lang="en-US" dirty="0" err="1"/>
              <a:t>jos</a:t>
            </a:r>
            <a:r>
              <a:rPr lang="en-US" dirty="0"/>
              <a:t> </a:t>
            </a:r>
            <a:r>
              <a:rPr lang="en-US" dirty="0" err="1"/>
              <a:t>ei</a:t>
            </a:r>
            <a:r>
              <a:rPr lang="en-US" dirty="0"/>
              <a:t> </a:t>
            </a:r>
            <a:r>
              <a:rPr lang="en-US" dirty="0" err="1"/>
              <a:t>omia</a:t>
            </a:r>
            <a:r>
              <a:rPr lang="en-US" dirty="0"/>
              <a:t> </a:t>
            </a:r>
            <a:r>
              <a:rPr lang="en-US" dirty="0" err="1"/>
              <a:t>asiakkaita</a:t>
            </a:r>
            <a:r>
              <a:rPr lang="en-US" dirty="0"/>
              <a:t> tai </a:t>
            </a:r>
            <a:r>
              <a:rPr lang="en-US" dirty="0" err="1"/>
              <a:t>jos</a:t>
            </a:r>
            <a:r>
              <a:rPr lang="en-US" dirty="0"/>
              <a:t> </a:t>
            </a:r>
            <a:r>
              <a:rPr lang="en-US" dirty="0" err="1"/>
              <a:t>omien</a:t>
            </a:r>
            <a:r>
              <a:rPr lang="en-US" dirty="0"/>
              <a:t> </a:t>
            </a:r>
            <a:r>
              <a:rPr lang="en-US" dirty="0" err="1"/>
              <a:t>asiakkaiden</a:t>
            </a:r>
            <a:r>
              <a:rPr lang="en-US" dirty="0"/>
              <a:t> </a:t>
            </a:r>
            <a:r>
              <a:rPr lang="en-US" dirty="0" err="1"/>
              <a:t>välissä</a:t>
            </a:r>
            <a:r>
              <a:rPr lang="en-US" dirty="0"/>
              <a:t> </a:t>
            </a:r>
            <a:r>
              <a:rPr lang="en-US" dirty="0" err="1"/>
              <a:t>jää</a:t>
            </a:r>
            <a:r>
              <a:rPr lang="en-US" dirty="0"/>
              <a:t> </a:t>
            </a:r>
            <a:r>
              <a:rPr lang="en-US" dirty="0" err="1"/>
              <a:t>aikaa</a:t>
            </a:r>
            <a:r>
              <a:rPr lang="en-US" dirty="0"/>
              <a:t>.</a:t>
            </a:r>
          </a:p>
          <a:p>
            <a:pPr lvl="1"/>
            <a:r>
              <a:rPr lang="en-US" dirty="0" err="1"/>
              <a:t>Tämä</a:t>
            </a:r>
            <a:r>
              <a:rPr lang="en-US" dirty="0"/>
              <a:t> </a:t>
            </a:r>
            <a:r>
              <a:rPr lang="en-US" dirty="0" err="1"/>
              <a:t>antanut</a:t>
            </a:r>
            <a:r>
              <a:rPr lang="en-US" dirty="0"/>
              <a:t> </a:t>
            </a:r>
            <a:r>
              <a:rPr lang="en-US" dirty="0" err="1"/>
              <a:t>lisäarvoa</a:t>
            </a:r>
            <a:r>
              <a:rPr lang="en-US" dirty="0"/>
              <a:t> </a:t>
            </a:r>
            <a:r>
              <a:rPr lang="en-US" dirty="0" err="1"/>
              <a:t>alueen</a:t>
            </a:r>
            <a:r>
              <a:rPr lang="en-US" dirty="0"/>
              <a:t> </a:t>
            </a:r>
            <a:r>
              <a:rPr lang="en-US" dirty="0" err="1"/>
              <a:t>yksiköiden</a:t>
            </a:r>
            <a:r>
              <a:rPr lang="en-US" dirty="0"/>
              <a:t> </a:t>
            </a:r>
            <a:r>
              <a:rPr lang="en-US" dirty="0" err="1"/>
              <a:t>arkeen</a:t>
            </a:r>
            <a:r>
              <a:rPr lang="en-US" dirty="0"/>
              <a:t>. </a:t>
            </a:r>
          </a:p>
          <a:p>
            <a:endParaRPr lang="en-US" dirty="0"/>
          </a:p>
        </p:txBody>
      </p:sp>
      <p:pic>
        <p:nvPicPr>
          <p:cNvPr id="14" name="Kuvan paikkamerkki 13" descr="Kuva, joka sisältää kohteen teksti, kuvakaappaus, Tarralappu, Fontti&#10;&#10;Kuvaus luotu automaattisesti">
            <a:extLst>
              <a:ext uri="{FF2B5EF4-FFF2-40B4-BE49-F238E27FC236}">
                <a16:creationId xmlns:a16="http://schemas.microsoft.com/office/drawing/2014/main" id="{DBF6CF07-CFD1-F31A-B56D-397152D67D76}"/>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t="2157"/>
          <a:stretch/>
        </p:blipFill>
        <p:spPr>
          <a:xfrm>
            <a:off x="6908464" y="257187"/>
            <a:ext cx="5120601" cy="6423254"/>
          </a:xfrm>
          <a:noFill/>
        </p:spPr>
      </p:pic>
    </p:spTree>
    <p:extLst>
      <p:ext uri="{BB962C8B-B14F-4D97-AF65-F5344CB8AC3E}">
        <p14:creationId xmlns:p14="http://schemas.microsoft.com/office/powerpoint/2010/main" val="4100675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26F27F1-2BD7-B625-1727-9BB5C7802034}"/>
              </a:ext>
            </a:extLst>
          </p:cNvPr>
          <p:cNvSpPr>
            <a:spLocks noGrp="1"/>
          </p:cNvSpPr>
          <p:nvPr>
            <p:ph type="ctrTitle"/>
          </p:nvPr>
        </p:nvSpPr>
        <p:spPr>
          <a:xfrm>
            <a:off x="1524000" y="1749889"/>
            <a:ext cx="9144000" cy="3418262"/>
          </a:xfrm>
        </p:spPr>
        <p:txBody>
          <a:bodyPr anchor="ctr">
            <a:normAutofit/>
          </a:bodyPr>
          <a:lstStyle/>
          <a:p>
            <a:r>
              <a:rPr lang="fi-FI" sz="7300"/>
              <a:t>Jokilaaksojen yöpartion työntekijöiden ajatuksia</a:t>
            </a:r>
          </a:p>
        </p:txBody>
      </p:sp>
      <p:sp>
        <p:nvSpPr>
          <p:cNvPr id="6" name="Alaotsikko 5">
            <a:extLst>
              <a:ext uri="{FF2B5EF4-FFF2-40B4-BE49-F238E27FC236}">
                <a16:creationId xmlns:a16="http://schemas.microsoft.com/office/drawing/2014/main" id="{8D8D93E5-CEF9-C5B7-2FBC-7E08507EB192}"/>
              </a:ext>
            </a:extLst>
          </p:cNvPr>
          <p:cNvSpPr>
            <a:spLocks noGrp="1"/>
          </p:cNvSpPr>
          <p:nvPr>
            <p:ph type="subTitle" idx="1"/>
          </p:nvPr>
        </p:nvSpPr>
        <p:spPr>
          <a:xfrm>
            <a:off x="1524000" y="5455024"/>
            <a:ext cx="9144000" cy="697192"/>
          </a:xfrm>
        </p:spPr>
        <p:txBody>
          <a:bodyPr anchor="ctr">
            <a:normAutofit/>
          </a:bodyPr>
          <a:lstStyle/>
          <a:p>
            <a:pPr>
              <a:spcAft>
                <a:spcPts val="600"/>
              </a:spcAft>
            </a:pPr>
            <a:r>
              <a:rPr lang="fi-FI" dirty="0"/>
              <a:t>Lähihoitajat Kata Nygård ja Mervi Koivisto</a:t>
            </a:r>
            <a:endParaRPr lang="fi-FI"/>
          </a:p>
        </p:txBody>
      </p:sp>
    </p:spTree>
    <p:extLst>
      <p:ext uri="{BB962C8B-B14F-4D97-AF65-F5344CB8AC3E}">
        <p14:creationId xmlns:p14="http://schemas.microsoft.com/office/powerpoint/2010/main" val="1647183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15D7C87-E8AB-92F2-2161-4FB692867868}"/>
              </a:ext>
            </a:extLst>
          </p:cNvPr>
          <p:cNvSpPr>
            <a:spLocks noGrp="1"/>
          </p:cNvSpPr>
          <p:nvPr>
            <p:ph type="title"/>
          </p:nvPr>
        </p:nvSpPr>
        <p:spPr>
          <a:xfrm>
            <a:off x="5530900" y="752829"/>
            <a:ext cx="5120602" cy="971525"/>
          </a:xfrm>
        </p:spPr>
        <p:txBody>
          <a:bodyPr anchor="t">
            <a:normAutofit fontScale="90000"/>
          </a:bodyPr>
          <a:lstStyle/>
          <a:p>
            <a:r>
              <a:rPr lang="fi-FI" dirty="0" err="1"/>
              <a:t>Yöpartiolaisten</a:t>
            </a:r>
            <a:r>
              <a:rPr lang="fi-FI" dirty="0"/>
              <a:t> arkea</a:t>
            </a:r>
          </a:p>
        </p:txBody>
      </p:sp>
      <p:pic>
        <p:nvPicPr>
          <p:cNvPr id="8" name="Sisällön paikkamerkki 7" descr="Kuva, joka sisältää kohteen henkilö, vaate, ohjain, kaukosäädin&#10;&#10;Kuvaus luotu automaattisesti">
            <a:extLst>
              <a:ext uri="{FF2B5EF4-FFF2-40B4-BE49-F238E27FC236}">
                <a16:creationId xmlns:a16="http://schemas.microsoft.com/office/drawing/2014/main" id="{C3878C0F-51B3-33C8-ED28-8EABA51A1E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009" y="513390"/>
            <a:ext cx="3775716" cy="5663574"/>
          </a:xfrm>
        </p:spPr>
      </p:pic>
      <p:graphicFrame>
        <p:nvGraphicFramePr>
          <p:cNvPr id="7" name="Sisällön paikkamerkki 4">
            <a:extLst>
              <a:ext uri="{FF2B5EF4-FFF2-40B4-BE49-F238E27FC236}">
                <a16:creationId xmlns:a16="http://schemas.microsoft.com/office/drawing/2014/main" id="{43C5710D-8F4F-32A6-59CA-2A1CD8DCD904}"/>
              </a:ext>
            </a:extLst>
          </p:cNvPr>
          <p:cNvGraphicFramePr>
            <a:graphicFrameLocks noGrp="1"/>
          </p:cNvGraphicFramePr>
          <p:nvPr>
            <p:ph idx="13"/>
            <p:extLst>
              <p:ext uri="{D42A27DB-BD31-4B8C-83A1-F6EECF244321}">
                <p14:modId xmlns:p14="http://schemas.microsoft.com/office/powerpoint/2010/main" val="1322605377"/>
              </p:ext>
            </p:extLst>
          </p:nvPr>
        </p:nvGraphicFramePr>
        <p:xfrm>
          <a:off x="5530901" y="1827997"/>
          <a:ext cx="5120601" cy="4181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3010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41DA5F1B-AC11-BB6C-C3FC-B2EFBA7B5929}"/>
              </a:ext>
            </a:extLst>
          </p:cNvPr>
          <p:cNvSpPr>
            <a:spLocks noGrp="1"/>
          </p:cNvSpPr>
          <p:nvPr>
            <p:ph type="title"/>
          </p:nvPr>
        </p:nvSpPr>
        <p:spPr>
          <a:xfrm>
            <a:off x="858973" y="2651760"/>
            <a:ext cx="10474054" cy="1920240"/>
          </a:xfrm>
        </p:spPr>
        <p:txBody>
          <a:bodyPr anchor="ctr">
            <a:normAutofit/>
          </a:bodyPr>
          <a:lstStyle/>
          <a:p>
            <a:r>
              <a:rPr lang="fi-FI" sz="4900"/>
              <a:t>Tulevaisuuden jatkokehittämishaasteet ja merkitys alueen asukkaille</a:t>
            </a:r>
          </a:p>
        </p:txBody>
      </p:sp>
    </p:spTree>
    <p:extLst>
      <p:ext uri="{BB962C8B-B14F-4D97-AF65-F5344CB8AC3E}">
        <p14:creationId xmlns:p14="http://schemas.microsoft.com/office/powerpoint/2010/main" val="4078394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D7D99E6-3BAA-064A-5FD2-28D93CC47CCD}"/>
              </a:ext>
            </a:extLst>
          </p:cNvPr>
          <p:cNvSpPr>
            <a:spLocks noGrp="1"/>
          </p:cNvSpPr>
          <p:nvPr>
            <p:ph type="title"/>
          </p:nvPr>
        </p:nvSpPr>
        <p:spPr>
          <a:xfrm>
            <a:off x="576470" y="945776"/>
            <a:ext cx="5160942" cy="1322295"/>
          </a:xfrm>
        </p:spPr>
        <p:txBody>
          <a:bodyPr anchor="t">
            <a:normAutofit/>
          </a:bodyPr>
          <a:lstStyle/>
          <a:p>
            <a:r>
              <a:rPr lang="fi-FI" dirty="0"/>
              <a:t>Mitä on yöpartio?</a:t>
            </a:r>
          </a:p>
        </p:txBody>
      </p:sp>
      <p:sp>
        <p:nvSpPr>
          <p:cNvPr id="5" name="Sisällön paikkamerkki 4">
            <a:extLst>
              <a:ext uri="{FF2B5EF4-FFF2-40B4-BE49-F238E27FC236}">
                <a16:creationId xmlns:a16="http://schemas.microsoft.com/office/drawing/2014/main" id="{981B07B3-3BCC-BD03-B536-30278F8EACDE}"/>
              </a:ext>
            </a:extLst>
          </p:cNvPr>
          <p:cNvSpPr>
            <a:spLocks noGrp="1"/>
          </p:cNvSpPr>
          <p:nvPr>
            <p:ph idx="1"/>
          </p:nvPr>
        </p:nvSpPr>
        <p:spPr>
          <a:xfrm>
            <a:off x="576470" y="1857375"/>
            <a:ext cx="5160942" cy="4319588"/>
          </a:xfrm>
        </p:spPr>
        <p:txBody>
          <a:bodyPr>
            <a:normAutofit lnSpcReduction="10000"/>
          </a:bodyPr>
          <a:lstStyle/>
          <a:p>
            <a:pPr>
              <a:lnSpc>
                <a:spcPct val="90000"/>
              </a:lnSpc>
              <a:spcAft>
                <a:spcPts val="600"/>
              </a:spcAft>
            </a:pPr>
            <a:r>
              <a:rPr lang="fi-FI" dirty="0">
                <a:latin typeface="Source Sans Pro" panose="020B0503030403020204" pitchFamily="34" charset="0"/>
                <a:ea typeface="Source Sans Pro" panose="020B0503030403020204" pitchFamily="34" charset="0"/>
              </a:rPr>
              <a:t>Yöpartio on kotihoidon palvelu, joka tarjoaa asiakkaalle yöaikaista hoivaa ja huolenpitoa.</a:t>
            </a:r>
          </a:p>
          <a:p>
            <a:pPr>
              <a:lnSpc>
                <a:spcPct val="90000"/>
              </a:lnSpc>
              <a:spcAft>
                <a:spcPts val="600"/>
              </a:spcAft>
            </a:pPr>
            <a:r>
              <a:rPr lang="fi-FI" dirty="0">
                <a:latin typeface="Source Sans Pro" panose="020B0503030403020204" pitchFamily="34" charset="0"/>
                <a:ea typeface="Source Sans Pro" panose="020B0503030403020204" pitchFamily="34" charset="0"/>
              </a:rPr>
              <a:t>Yöpartio mahdollistaa kotona asumisen yöaikaisista avuntarpeista huolimatta, mahdollistaa aikaisemman kotiutumisen sairaalasta tai jaksohoitoyksiköistä sekä viivästää palveluasumiseen siirtymistä.</a:t>
            </a:r>
          </a:p>
          <a:p>
            <a:pPr>
              <a:lnSpc>
                <a:spcPct val="90000"/>
              </a:lnSpc>
              <a:spcAft>
                <a:spcPts val="600"/>
              </a:spcAft>
            </a:pPr>
            <a:r>
              <a:rPr lang="fi-FI" dirty="0">
                <a:latin typeface="Source Sans Pro" panose="020B0503030403020204" pitchFamily="34" charset="0"/>
                <a:ea typeface="Source Sans Pro" panose="020B0503030403020204" pitchFamily="34" charset="0"/>
              </a:rPr>
              <a:t>Yöpartio tuo turvallisuuden tunnetta niin asiakkaille kuin omaisille tilanteissa, jolloin yöaikaan on avuntarpeita, joihin tarvitsee hoitajan apua. Näitä voivat olla mm. vessa-avut, runsaasti vuotavien haavojen kuivitus tai saattohoitovaiheessa olevan potilaan hoitotyö omaisten tukena.</a:t>
            </a:r>
          </a:p>
          <a:p>
            <a:pPr>
              <a:lnSpc>
                <a:spcPct val="90000"/>
              </a:lnSpc>
              <a:spcAft>
                <a:spcPts val="600"/>
              </a:spcAft>
            </a:pPr>
            <a:endParaRPr lang="fi-FI" sz="1700" dirty="0"/>
          </a:p>
        </p:txBody>
      </p:sp>
      <p:pic>
        <p:nvPicPr>
          <p:cNvPr id="12" name="Kuvan paikkamerkki 11" descr="Kuva, joka sisältää kohteen vaate, henkilö, pelastaja, piha-&#10;&#10;Kuvaus luotu automaattisesti">
            <a:extLst>
              <a:ext uri="{FF2B5EF4-FFF2-40B4-BE49-F238E27FC236}">
                <a16:creationId xmlns:a16="http://schemas.microsoft.com/office/drawing/2014/main" id="{B8E5EC7C-8300-28A6-FF8F-DB42E1559CE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089" b="18089"/>
          <a:stretch>
            <a:fillRect/>
          </a:stretch>
        </p:blipFill>
        <p:spPr/>
      </p:pic>
    </p:spTree>
    <p:extLst>
      <p:ext uri="{BB962C8B-B14F-4D97-AF65-F5344CB8AC3E}">
        <p14:creationId xmlns:p14="http://schemas.microsoft.com/office/powerpoint/2010/main" val="4103334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EDF2E44E-49FB-F202-3648-1C2E9BE36C0A}"/>
              </a:ext>
            </a:extLst>
          </p:cNvPr>
          <p:cNvSpPr>
            <a:spLocks noGrp="1"/>
          </p:cNvSpPr>
          <p:nvPr>
            <p:ph type="title"/>
          </p:nvPr>
        </p:nvSpPr>
        <p:spPr>
          <a:xfrm>
            <a:off x="576263" y="1235025"/>
            <a:ext cx="10918844" cy="971525"/>
          </a:xfrm>
        </p:spPr>
        <p:txBody>
          <a:bodyPr anchor="t">
            <a:noAutofit/>
          </a:bodyPr>
          <a:lstStyle/>
          <a:p>
            <a:r>
              <a:rPr lang="fi-FI" dirty="0"/>
              <a:t>Tulevaisuuden jatkokehittämishaasteet</a:t>
            </a:r>
          </a:p>
        </p:txBody>
      </p:sp>
      <p:graphicFrame>
        <p:nvGraphicFramePr>
          <p:cNvPr id="8" name="Sisällön paikkamerkki 5">
            <a:extLst>
              <a:ext uri="{FF2B5EF4-FFF2-40B4-BE49-F238E27FC236}">
                <a16:creationId xmlns:a16="http://schemas.microsoft.com/office/drawing/2014/main" id="{E68A87F3-7E56-1960-DA01-6B28E9D4DC4C}"/>
              </a:ext>
            </a:extLst>
          </p:cNvPr>
          <p:cNvGraphicFramePr>
            <a:graphicFrameLocks noGrp="1"/>
          </p:cNvGraphicFramePr>
          <p:nvPr>
            <p:ph idx="1"/>
            <p:extLst>
              <p:ext uri="{D42A27DB-BD31-4B8C-83A1-F6EECF244321}">
                <p14:modId xmlns:p14="http://schemas.microsoft.com/office/powerpoint/2010/main" val="519286873"/>
              </p:ext>
            </p:extLst>
          </p:nvPr>
        </p:nvGraphicFramePr>
        <p:xfrm>
          <a:off x="576263" y="1995488"/>
          <a:ext cx="11036300" cy="418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683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841306-71EB-8E14-5EC1-91AA5FE66555}"/>
              </a:ext>
            </a:extLst>
          </p:cNvPr>
          <p:cNvSpPr>
            <a:spLocks noGrp="1"/>
          </p:cNvSpPr>
          <p:nvPr>
            <p:ph type="title"/>
          </p:nvPr>
        </p:nvSpPr>
        <p:spPr>
          <a:xfrm>
            <a:off x="576470" y="843140"/>
            <a:ext cx="9756250" cy="809492"/>
          </a:xfrm>
          <a:solidFill>
            <a:schemeClr val="accent3"/>
          </a:solidFill>
          <a:ln>
            <a:solidFill>
              <a:schemeClr val="accent3"/>
            </a:solidFill>
          </a:ln>
        </p:spPr>
        <p:txBody>
          <a:bodyPr anchor="ctr">
            <a:normAutofit/>
          </a:bodyPr>
          <a:lstStyle/>
          <a:p>
            <a:r>
              <a:rPr lang="fi-FI" dirty="0"/>
              <a:t>Yöpartion merkitys alueen asukkaille</a:t>
            </a:r>
          </a:p>
        </p:txBody>
      </p:sp>
      <p:sp>
        <p:nvSpPr>
          <p:cNvPr id="3" name="Sisällön paikkamerkki 2">
            <a:extLst>
              <a:ext uri="{FF2B5EF4-FFF2-40B4-BE49-F238E27FC236}">
                <a16:creationId xmlns:a16="http://schemas.microsoft.com/office/drawing/2014/main" id="{644E1CB4-2E0B-7415-2FC3-71539BCB5A47}"/>
              </a:ext>
            </a:extLst>
          </p:cNvPr>
          <p:cNvSpPr>
            <a:spLocks noGrp="1"/>
          </p:cNvSpPr>
          <p:nvPr>
            <p:ph idx="1"/>
          </p:nvPr>
        </p:nvSpPr>
        <p:spPr>
          <a:xfrm>
            <a:off x="576470" y="2649188"/>
            <a:ext cx="5120185" cy="3527605"/>
          </a:xfrm>
        </p:spPr>
        <p:txBody>
          <a:bodyPr>
            <a:normAutofit/>
          </a:bodyPr>
          <a:lstStyle/>
          <a:p>
            <a:pPr marL="622364" indent="-622364" defTabSz="905256">
              <a:spcAft>
                <a:spcPts val="600"/>
              </a:spcAft>
            </a:pPr>
            <a:r>
              <a:rPr lang="fi-FI" kern="1200"/>
              <a:t>”Yöpartion toiminta ja järjestelyt ovat todella hyviä. Tuo turvallisuuden tunnetta asiakkaalle, mutta ehdottomasti myös omaiselle, yöt saa paremmin nukuttua.”</a:t>
            </a:r>
          </a:p>
          <a:p>
            <a:pPr marL="622364" indent="-622364" defTabSz="905256">
              <a:spcAft>
                <a:spcPts val="600"/>
              </a:spcAft>
            </a:pPr>
            <a:r>
              <a:rPr lang="fi-FI" kern="1200"/>
              <a:t>”Etenkin sairaalajaksojen jälkeen </a:t>
            </a:r>
            <a:r>
              <a:rPr lang="fi-FI" kern="1200" err="1"/>
              <a:t>yöpartiointi</a:t>
            </a:r>
            <a:r>
              <a:rPr lang="fi-FI" kern="1200"/>
              <a:t> tärkeää, varsinkin muistisairaalle.”</a:t>
            </a:r>
          </a:p>
          <a:p>
            <a:pPr marL="622364" indent="-622364" defTabSz="905256">
              <a:spcAft>
                <a:spcPts val="600"/>
              </a:spcAft>
            </a:pPr>
            <a:r>
              <a:rPr lang="fi-FI" kern="1200"/>
              <a:t>”Yöpartio mahdollisti aikaisemman kotiutumisen sairaalasta.” </a:t>
            </a:r>
            <a:endParaRPr lang="fi-FI" dirty="0"/>
          </a:p>
        </p:txBody>
      </p:sp>
      <p:pic>
        <p:nvPicPr>
          <p:cNvPr id="10" name="Kuva 9" descr="Kuva, joka sisältää kohteen henkilö, huonekasvi, kukkaruukku, vaate&#10;&#10;Kuvaus luotu automaattisesti">
            <a:extLst>
              <a:ext uri="{FF2B5EF4-FFF2-40B4-BE49-F238E27FC236}">
                <a16:creationId xmlns:a16="http://schemas.microsoft.com/office/drawing/2014/main" id="{5EE811CD-6475-05A0-7168-4B40A82BFC03}"/>
              </a:ext>
            </a:extLst>
          </p:cNvPr>
          <p:cNvPicPr>
            <a:picLocks noChangeAspect="1"/>
          </p:cNvPicPr>
          <p:nvPr/>
        </p:nvPicPr>
        <p:blipFill rotWithShape="1">
          <a:blip r:embed="rId2">
            <a:extLst>
              <a:ext uri="{28A0092B-C50C-407E-A947-70E740481C1C}">
                <a14:useLocalDpi xmlns:a14="http://schemas.microsoft.com/office/drawing/2010/main" val="0"/>
              </a:ext>
            </a:extLst>
          </a:blip>
          <a:srcRect r="3114" b="-1"/>
          <a:stretch/>
        </p:blipFill>
        <p:spPr>
          <a:xfrm>
            <a:off x="6187019" y="2131071"/>
            <a:ext cx="5637173" cy="3883790"/>
          </a:xfrm>
          <a:prstGeom prst="rect">
            <a:avLst/>
          </a:prstGeom>
          <a:noFill/>
        </p:spPr>
      </p:pic>
      <p:sp>
        <p:nvSpPr>
          <p:cNvPr id="7" name="Tekstin paikkamerkki 6">
            <a:extLst>
              <a:ext uri="{FF2B5EF4-FFF2-40B4-BE49-F238E27FC236}">
                <a16:creationId xmlns:a16="http://schemas.microsoft.com/office/drawing/2014/main" id="{B94AE678-B35A-1328-5985-35ADF67E262A}"/>
              </a:ext>
            </a:extLst>
          </p:cNvPr>
          <p:cNvSpPr>
            <a:spLocks noGrp="1"/>
          </p:cNvSpPr>
          <p:nvPr>
            <p:ph type="body" idx="14"/>
          </p:nvPr>
        </p:nvSpPr>
        <p:spPr>
          <a:xfrm>
            <a:off x="576470" y="1995777"/>
            <a:ext cx="5120601" cy="509298"/>
          </a:xfrm>
        </p:spPr>
        <p:txBody>
          <a:bodyPr anchor="t">
            <a:normAutofit/>
          </a:bodyPr>
          <a:lstStyle/>
          <a:p>
            <a:pPr marL="0" indent="0" defTabSz="905256">
              <a:spcAft>
                <a:spcPts val="600"/>
              </a:spcAft>
              <a:buNone/>
            </a:pPr>
            <a:r>
              <a:rPr lang="fi-FI" sz="2000" b="1" kern="1200" dirty="0"/>
              <a:t>Asiakkaiden ja omaisten palautetta palvelusta</a:t>
            </a:r>
            <a:endParaRPr lang="fi-FI" sz="2000" dirty="0"/>
          </a:p>
        </p:txBody>
      </p:sp>
    </p:spTree>
    <p:extLst>
      <p:ext uri="{BB962C8B-B14F-4D97-AF65-F5344CB8AC3E}">
        <p14:creationId xmlns:p14="http://schemas.microsoft.com/office/powerpoint/2010/main" val="3567398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A6515A-9BD9-4E4C-568B-B5258A66DE0D}"/>
              </a:ext>
            </a:extLst>
          </p:cNvPr>
          <p:cNvSpPr>
            <a:spLocks noGrp="1"/>
          </p:cNvSpPr>
          <p:nvPr>
            <p:ph type="title"/>
          </p:nvPr>
        </p:nvSpPr>
        <p:spPr>
          <a:xfrm>
            <a:off x="576470" y="1593908"/>
            <a:ext cx="5160942" cy="323393"/>
          </a:xfrm>
        </p:spPr>
        <p:txBody>
          <a:bodyPr anchor="t">
            <a:normAutofit fontScale="90000"/>
          </a:bodyPr>
          <a:lstStyle/>
          <a:p>
            <a:r>
              <a:rPr lang="fi-FI" sz="2000" b="1" kern="1200" dirty="0"/>
              <a:t>Palvelun hyödyt asiakkaalle</a:t>
            </a:r>
            <a:br>
              <a:rPr lang="fi-FI" sz="3500" dirty="0"/>
            </a:br>
            <a:endParaRPr lang="fi-FI" sz="3500" dirty="0"/>
          </a:p>
        </p:txBody>
      </p:sp>
      <p:sp>
        <p:nvSpPr>
          <p:cNvPr id="3" name="Sisällön paikkamerkki 2">
            <a:extLst>
              <a:ext uri="{FF2B5EF4-FFF2-40B4-BE49-F238E27FC236}">
                <a16:creationId xmlns:a16="http://schemas.microsoft.com/office/drawing/2014/main" id="{4A6E0C76-FF7B-ED06-4CF8-C0AD6781537D}"/>
              </a:ext>
            </a:extLst>
          </p:cNvPr>
          <p:cNvSpPr>
            <a:spLocks noGrp="1"/>
          </p:cNvSpPr>
          <p:nvPr>
            <p:ph idx="1"/>
          </p:nvPr>
        </p:nvSpPr>
        <p:spPr>
          <a:xfrm>
            <a:off x="576470" y="1995777"/>
            <a:ext cx="5160942" cy="4181186"/>
          </a:xfrm>
        </p:spPr>
        <p:txBody>
          <a:bodyPr>
            <a:normAutofit/>
          </a:bodyPr>
          <a:lstStyle/>
          <a:p>
            <a:pPr marL="622364" indent="-622364" defTabSz="905256">
              <a:spcAft>
                <a:spcPts val="600"/>
              </a:spcAft>
            </a:pPr>
            <a:r>
              <a:rPr lang="fi-FI" kern="1200" dirty="0"/>
              <a:t>Yhdenvertaiset palvelut asuinpaikasta riippumatta.</a:t>
            </a:r>
          </a:p>
          <a:p>
            <a:pPr marL="622364" indent="-622364" defTabSz="905256">
              <a:spcAft>
                <a:spcPts val="600"/>
              </a:spcAft>
            </a:pPr>
            <a:r>
              <a:rPr lang="fi-FI" kern="1200" dirty="0"/>
              <a:t>Aikaisempi kotiutuminen hoitojaksolta mahdollistettu, ennaltaehkäisty laitostumista.</a:t>
            </a:r>
          </a:p>
          <a:p>
            <a:pPr marL="622364" indent="-622364" defTabSz="905256">
              <a:spcAft>
                <a:spcPts val="600"/>
              </a:spcAft>
            </a:pPr>
            <a:r>
              <a:rPr lang="fi-FI" kern="1200" dirty="0"/>
              <a:t>Yöaikaista turvattomuuden tunnetta voitu vähentää palvelun avulla.</a:t>
            </a:r>
          </a:p>
          <a:p>
            <a:pPr marL="622364" indent="-622364" defTabSz="905256">
              <a:spcAft>
                <a:spcPts val="600"/>
              </a:spcAft>
            </a:pPr>
            <a:r>
              <a:rPr lang="fi-FI" kern="1200" dirty="0"/>
              <a:t>Saattohoitotilanteissa omaisten kuormitusta on voitu vähentää ja sillä tavalla mahdollistaa kotikuolema ja ehkäistä siirtyminen laitokseen.</a:t>
            </a:r>
          </a:p>
          <a:p>
            <a:endParaRPr lang="fi-FI" dirty="0"/>
          </a:p>
        </p:txBody>
      </p:sp>
      <p:pic>
        <p:nvPicPr>
          <p:cNvPr id="5" name="Kuva 4" descr="Kuva, joka sisältää kohteen henkilö, auto, Niskatuki, vaate&#10;&#10;Kuvaus luotu automaattisesti">
            <a:extLst>
              <a:ext uri="{FF2B5EF4-FFF2-40B4-BE49-F238E27FC236}">
                <a16:creationId xmlns:a16="http://schemas.microsoft.com/office/drawing/2014/main" id="{208FF5F7-B395-078C-8AFF-AC67261895D2}"/>
              </a:ext>
            </a:extLst>
          </p:cNvPr>
          <p:cNvPicPr>
            <a:picLocks noChangeAspect="1"/>
          </p:cNvPicPr>
          <p:nvPr/>
        </p:nvPicPr>
        <p:blipFill rotWithShape="1">
          <a:blip r:embed="rId2">
            <a:extLst>
              <a:ext uri="{28A0092B-C50C-407E-A947-70E740481C1C}">
                <a14:useLocalDpi xmlns:a14="http://schemas.microsoft.com/office/drawing/2010/main" val="0"/>
              </a:ext>
            </a:extLst>
          </a:blip>
          <a:srcRect l="21353" r="19313" b="-1"/>
          <a:stretch/>
        </p:blipFill>
        <p:spPr>
          <a:xfrm>
            <a:off x="6096000" y="10"/>
            <a:ext cx="6095999" cy="6857990"/>
          </a:xfrm>
          <a:prstGeom prst="rect">
            <a:avLst/>
          </a:prstGeom>
          <a:noFill/>
        </p:spPr>
      </p:pic>
      <p:sp>
        <p:nvSpPr>
          <p:cNvPr id="6" name="Otsikko 1">
            <a:extLst>
              <a:ext uri="{FF2B5EF4-FFF2-40B4-BE49-F238E27FC236}">
                <a16:creationId xmlns:a16="http://schemas.microsoft.com/office/drawing/2014/main" id="{5AB3EEA6-8BD2-778F-8F3E-808DEBDA70FA}"/>
              </a:ext>
            </a:extLst>
          </p:cNvPr>
          <p:cNvSpPr txBox="1">
            <a:spLocks/>
          </p:cNvSpPr>
          <p:nvPr/>
        </p:nvSpPr>
        <p:spPr>
          <a:xfrm>
            <a:off x="483765" y="324273"/>
            <a:ext cx="5612235" cy="948419"/>
          </a:xfrm>
          <a:prstGeom prst="rect">
            <a:avLst/>
          </a:prstGeom>
          <a:noFill/>
          <a:ln>
            <a:noFill/>
          </a:ln>
        </p:spPr>
        <p:txBody>
          <a:bodyPr vert="horz" lIns="0" tIns="0" rIns="0" bIns="0" rtlCol="0" anchor="ctr" anchorCtr="0">
            <a:normAutofit/>
          </a:bodyPr>
          <a:lstStyle>
            <a:lvl1pPr algn="l" defTabSz="914400" rtl="0" eaLnBrk="1" latinLnBrk="0" hangingPunct="1">
              <a:lnSpc>
                <a:spcPct val="80000"/>
              </a:lnSpc>
              <a:spcBef>
                <a:spcPct val="0"/>
              </a:spcBef>
              <a:buNone/>
              <a:defRPr sz="5000" b="1" kern="1200">
                <a:solidFill>
                  <a:schemeClr val="tx2"/>
                </a:solidFill>
                <a:latin typeface="+mj-lt"/>
                <a:ea typeface="+mj-ea"/>
                <a:cs typeface="+mj-cs"/>
              </a:defRPr>
            </a:lvl1pPr>
          </a:lstStyle>
          <a:p>
            <a:r>
              <a:rPr lang="fi-FI" sz="3600" dirty="0"/>
              <a:t>Yöpartion merkitys alueen asukkaille</a:t>
            </a:r>
          </a:p>
        </p:txBody>
      </p:sp>
    </p:spTree>
    <p:extLst>
      <p:ext uri="{BB962C8B-B14F-4D97-AF65-F5344CB8AC3E}">
        <p14:creationId xmlns:p14="http://schemas.microsoft.com/office/powerpoint/2010/main" val="1402042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E77CAC-AA0B-D5B1-4C12-759DF642E79E}"/>
              </a:ext>
            </a:extLst>
          </p:cNvPr>
          <p:cNvSpPr>
            <a:spLocks noGrp="1"/>
          </p:cNvSpPr>
          <p:nvPr>
            <p:ph type="title"/>
          </p:nvPr>
        </p:nvSpPr>
        <p:spPr>
          <a:xfrm>
            <a:off x="532927" y="581882"/>
            <a:ext cx="5519530" cy="971525"/>
          </a:xfrm>
        </p:spPr>
        <p:txBody>
          <a:bodyPr anchor="t">
            <a:normAutofit/>
          </a:bodyPr>
          <a:lstStyle/>
          <a:p>
            <a:r>
              <a:rPr lang="fi-FI" sz="3900" dirty="0" err="1"/>
              <a:t>Yöpartiotoimintamallin</a:t>
            </a:r>
            <a:r>
              <a:rPr lang="fi-FI" sz="3900" dirty="0"/>
              <a:t> kehittämistyön hedelmää</a:t>
            </a:r>
          </a:p>
        </p:txBody>
      </p:sp>
      <p:sp>
        <p:nvSpPr>
          <p:cNvPr id="9" name="Content Placeholder 2">
            <a:extLst>
              <a:ext uri="{FF2B5EF4-FFF2-40B4-BE49-F238E27FC236}">
                <a16:creationId xmlns:a16="http://schemas.microsoft.com/office/drawing/2014/main" id="{3859D638-9F5D-2A3C-83EA-EF560E19EB7D}"/>
              </a:ext>
            </a:extLst>
          </p:cNvPr>
          <p:cNvSpPr>
            <a:spLocks noGrp="1"/>
          </p:cNvSpPr>
          <p:nvPr>
            <p:ph idx="1"/>
          </p:nvPr>
        </p:nvSpPr>
        <p:spPr>
          <a:xfrm>
            <a:off x="576470" y="1995776"/>
            <a:ext cx="5432444" cy="4438579"/>
          </a:xfrm>
        </p:spPr>
        <p:txBody>
          <a:bodyPr/>
          <a:lstStyle/>
          <a:p>
            <a:r>
              <a:rPr lang="en-US" dirty="0" err="1"/>
              <a:t>Hoidon</a:t>
            </a:r>
            <a:r>
              <a:rPr lang="en-US" dirty="0"/>
              <a:t> ja </a:t>
            </a:r>
            <a:r>
              <a:rPr lang="en-US" dirty="0" err="1"/>
              <a:t>hoivan</a:t>
            </a:r>
            <a:r>
              <a:rPr lang="en-US" dirty="0"/>
              <a:t> </a:t>
            </a:r>
            <a:r>
              <a:rPr lang="en-US" dirty="0" err="1"/>
              <a:t>jokilaaksojen</a:t>
            </a:r>
            <a:r>
              <a:rPr lang="en-US" dirty="0"/>
              <a:t> 24/7 </a:t>
            </a:r>
            <a:r>
              <a:rPr lang="en-US" dirty="0" err="1"/>
              <a:t>yksiköiden</a:t>
            </a:r>
            <a:r>
              <a:rPr lang="en-US" dirty="0"/>
              <a:t> ja </a:t>
            </a:r>
            <a:r>
              <a:rPr lang="en-US" dirty="0" err="1"/>
              <a:t>kotihoidon</a:t>
            </a:r>
            <a:r>
              <a:rPr lang="en-US" dirty="0"/>
              <a:t> </a:t>
            </a:r>
            <a:r>
              <a:rPr lang="en-US" dirty="0" err="1"/>
              <a:t>yksiköiden</a:t>
            </a:r>
            <a:r>
              <a:rPr lang="en-US" dirty="0"/>
              <a:t> </a:t>
            </a:r>
            <a:r>
              <a:rPr lang="en-US" dirty="0" err="1"/>
              <a:t>esihenkilöiden</a:t>
            </a:r>
            <a:r>
              <a:rPr lang="en-US" dirty="0"/>
              <a:t> ja </a:t>
            </a:r>
            <a:r>
              <a:rPr lang="en-US" dirty="0" err="1"/>
              <a:t>Kokkolan</a:t>
            </a:r>
            <a:r>
              <a:rPr lang="en-US" dirty="0"/>
              <a:t> yöpartion </a:t>
            </a:r>
            <a:r>
              <a:rPr lang="en-US" dirty="0" err="1"/>
              <a:t>yhteistyö</a:t>
            </a:r>
            <a:r>
              <a:rPr lang="en-US" dirty="0"/>
              <a:t> on </a:t>
            </a:r>
            <a:r>
              <a:rPr lang="en-US" dirty="0" err="1"/>
              <a:t>tiivistynyt</a:t>
            </a:r>
            <a:r>
              <a:rPr lang="en-US" dirty="0"/>
              <a:t> </a:t>
            </a:r>
            <a:r>
              <a:rPr lang="en-US" dirty="0" err="1"/>
              <a:t>kehittämistyössä</a:t>
            </a:r>
            <a:r>
              <a:rPr lang="en-US" dirty="0"/>
              <a:t>.</a:t>
            </a:r>
          </a:p>
          <a:p>
            <a:r>
              <a:rPr lang="en-US" dirty="0" err="1"/>
              <a:t>Henkilöstön</a:t>
            </a:r>
            <a:r>
              <a:rPr lang="en-US" dirty="0"/>
              <a:t> </a:t>
            </a:r>
            <a:r>
              <a:rPr lang="en-US" dirty="0" err="1"/>
              <a:t>ymmärrys</a:t>
            </a:r>
            <a:r>
              <a:rPr lang="en-US" dirty="0"/>
              <a:t> </a:t>
            </a:r>
            <a:r>
              <a:rPr lang="en-US" dirty="0" err="1"/>
              <a:t>toisen</a:t>
            </a:r>
            <a:r>
              <a:rPr lang="en-US" dirty="0"/>
              <a:t> </a:t>
            </a:r>
            <a:r>
              <a:rPr lang="en-US" dirty="0" err="1"/>
              <a:t>työtä</a:t>
            </a:r>
            <a:r>
              <a:rPr lang="en-US" dirty="0"/>
              <a:t> </a:t>
            </a:r>
            <a:r>
              <a:rPr lang="en-US" dirty="0" err="1"/>
              <a:t>kohtaan</a:t>
            </a:r>
            <a:r>
              <a:rPr lang="en-US" dirty="0"/>
              <a:t> </a:t>
            </a:r>
            <a:r>
              <a:rPr lang="en-US" dirty="0" err="1"/>
              <a:t>lisääntynyt</a:t>
            </a:r>
            <a:r>
              <a:rPr lang="en-US" dirty="0"/>
              <a:t> </a:t>
            </a:r>
            <a:r>
              <a:rPr lang="en-US" dirty="0" err="1"/>
              <a:t>sekä</a:t>
            </a:r>
            <a:r>
              <a:rPr lang="en-US" dirty="0"/>
              <a:t> </a:t>
            </a:r>
            <a:r>
              <a:rPr lang="en-US" dirty="0" err="1"/>
              <a:t>erilaiset</a:t>
            </a:r>
            <a:r>
              <a:rPr lang="en-US" dirty="0"/>
              <a:t> </a:t>
            </a:r>
            <a:r>
              <a:rPr lang="en-US" dirty="0" err="1"/>
              <a:t>toimintaympäristöt</a:t>
            </a:r>
            <a:r>
              <a:rPr lang="en-US" dirty="0"/>
              <a:t> </a:t>
            </a:r>
            <a:r>
              <a:rPr lang="en-US" dirty="0" err="1"/>
              <a:t>ovat</a:t>
            </a:r>
            <a:r>
              <a:rPr lang="en-US" dirty="0"/>
              <a:t> </a:t>
            </a:r>
            <a:r>
              <a:rPr lang="en-US" dirty="0" err="1"/>
              <a:t>tulleet</a:t>
            </a:r>
            <a:r>
              <a:rPr lang="en-US" dirty="0"/>
              <a:t> </a:t>
            </a:r>
            <a:r>
              <a:rPr lang="en-US" dirty="0" err="1"/>
              <a:t>tutuksi</a:t>
            </a:r>
            <a:r>
              <a:rPr lang="en-US" dirty="0"/>
              <a:t>.</a:t>
            </a:r>
          </a:p>
          <a:p>
            <a:r>
              <a:rPr lang="en-US" dirty="0" err="1"/>
              <a:t>Konkreettista</a:t>
            </a:r>
            <a:r>
              <a:rPr lang="en-US" dirty="0"/>
              <a:t> </a:t>
            </a:r>
            <a:r>
              <a:rPr lang="en-US" dirty="0" err="1"/>
              <a:t>yhteistyötä</a:t>
            </a:r>
            <a:r>
              <a:rPr lang="en-US" dirty="0"/>
              <a:t> </a:t>
            </a:r>
            <a:r>
              <a:rPr lang="en-US" dirty="0" err="1"/>
              <a:t>tehdään</a:t>
            </a:r>
            <a:r>
              <a:rPr lang="en-US" dirty="0"/>
              <a:t> </a:t>
            </a:r>
            <a:r>
              <a:rPr lang="en-US" dirty="0" err="1"/>
              <a:t>arjessa</a:t>
            </a:r>
            <a:r>
              <a:rPr lang="en-US" dirty="0"/>
              <a:t> ja </a:t>
            </a:r>
            <a:r>
              <a:rPr lang="en-US" dirty="0" err="1"/>
              <a:t>resurssoitua</a:t>
            </a:r>
            <a:r>
              <a:rPr lang="en-US" dirty="0"/>
              <a:t> </a:t>
            </a:r>
            <a:r>
              <a:rPr lang="en-US" dirty="0" err="1"/>
              <a:t>henkilöstön</a:t>
            </a:r>
            <a:r>
              <a:rPr lang="en-US" dirty="0"/>
              <a:t> </a:t>
            </a:r>
            <a:r>
              <a:rPr lang="en-US" dirty="0" err="1"/>
              <a:t>työaikaa</a:t>
            </a:r>
            <a:r>
              <a:rPr lang="en-US" dirty="0"/>
              <a:t> </a:t>
            </a:r>
            <a:r>
              <a:rPr lang="en-US" dirty="0" err="1"/>
              <a:t>käytetään</a:t>
            </a:r>
            <a:r>
              <a:rPr lang="en-US" dirty="0"/>
              <a:t> </a:t>
            </a:r>
            <a:r>
              <a:rPr lang="en-US" dirty="0" err="1"/>
              <a:t>hyödyttäen</a:t>
            </a:r>
            <a:r>
              <a:rPr lang="en-US" dirty="0"/>
              <a:t> ja </a:t>
            </a:r>
            <a:r>
              <a:rPr lang="en-US" dirty="0" err="1"/>
              <a:t>auttaen</a:t>
            </a:r>
            <a:r>
              <a:rPr lang="en-US" dirty="0"/>
              <a:t> </a:t>
            </a:r>
            <a:r>
              <a:rPr lang="en-US" dirty="0" err="1"/>
              <a:t>yksiköissä</a:t>
            </a:r>
            <a:r>
              <a:rPr lang="en-US" dirty="0"/>
              <a:t>, </a:t>
            </a:r>
            <a:r>
              <a:rPr lang="en-US" dirty="0" err="1"/>
              <a:t>joissa</a:t>
            </a:r>
            <a:r>
              <a:rPr lang="en-US" dirty="0"/>
              <a:t> </a:t>
            </a:r>
            <a:r>
              <a:rPr lang="en-US" dirty="0" err="1"/>
              <a:t>kuormitusta</a:t>
            </a:r>
            <a:r>
              <a:rPr lang="en-US" dirty="0"/>
              <a:t> </a:t>
            </a:r>
            <a:r>
              <a:rPr lang="en-US" dirty="0" err="1"/>
              <a:t>yöaikaan</a:t>
            </a:r>
            <a:r>
              <a:rPr lang="en-US" dirty="0"/>
              <a:t> on </a:t>
            </a:r>
            <a:r>
              <a:rPr lang="en-US" dirty="0" err="1"/>
              <a:t>enemmän</a:t>
            </a:r>
            <a:r>
              <a:rPr lang="en-US" dirty="0"/>
              <a:t>. </a:t>
            </a:r>
          </a:p>
          <a:p>
            <a:r>
              <a:rPr lang="en-US" dirty="0" err="1"/>
              <a:t>Alueellinen</a:t>
            </a:r>
            <a:r>
              <a:rPr lang="en-US" dirty="0"/>
              <a:t> </a:t>
            </a:r>
            <a:r>
              <a:rPr lang="en-US" dirty="0" err="1"/>
              <a:t>tuntemus</a:t>
            </a:r>
            <a:r>
              <a:rPr lang="en-US" dirty="0"/>
              <a:t> on </a:t>
            </a:r>
            <a:r>
              <a:rPr lang="en-US" dirty="0" err="1"/>
              <a:t>lisääntynyt</a:t>
            </a:r>
            <a:r>
              <a:rPr lang="en-US" dirty="0"/>
              <a:t>, </a:t>
            </a:r>
            <a:r>
              <a:rPr lang="en-US" dirty="0" err="1"/>
              <a:t>toimintatavat</a:t>
            </a:r>
            <a:r>
              <a:rPr lang="en-US" dirty="0"/>
              <a:t> </a:t>
            </a:r>
            <a:r>
              <a:rPr lang="en-US" dirty="0" err="1"/>
              <a:t>yhtenäistyneet</a:t>
            </a:r>
            <a:r>
              <a:rPr lang="en-US" dirty="0"/>
              <a:t> ja </a:t>
            </a:r>
            <a:r>
              <a:rPr lang="en-US" dirty="0" err="1"/>
              <a:t>kehittämistyö</a:t>
            </a:r>
            <a:r>
              <a:rPr lang="en-US" dirty="0"/>
              <a:t> on </a:t>
            </a:r>
            <a:r>
              <a:rPr lang="en-US" dirty="0" err="1"/>
              <a:t>tuonut</a:t>
            </a:r>
            <a:r>
              <a:rPr lang="en-US" dirty="0"/>
              <a:t> </a:t>
            </a:r>
            <a:r>
              <a:rPr lang="en-US" dirty="0" err="1"/>
              <a:t>alueita</a:t>
            </a:r>
            <a:r>
              <a:rPr lang="en-US" dirty="0"/>
              <a:t> </a:t>
            </a:r>
            <a:r>
              <a:rPr lang="en-US" dirty="0" err="1"/>
              <a:t>lähemmäs</a:t>
            </a:r>
            <a:r>
              <a:rPr lang="en-US" dirty="0"/>
              <a:t> </a:t>
            </a:r>
            <a:r>
              <a:rPr lang="en-US" dirty="0" err="1"/>
              <a:t>toisiaan</a:t>
            </a:r>
            <a:r>
              <a:rPr lang="en-US" dirty="0"/>
              <a:t>.</a:t>
            </a:r>
          </a:p>
        </p:txBody>
      </p:sp>
      <p:sp>
        <p:nvSpPr>
          <p:cNvPr id="5" name="Tekstiruutu 4">
            <a:extLst>
              <a:ext uri="{FF2B5EF4-FFF2-40B4-BE49-F238E27FC236}">
                <a16:creationId xmlns:a16="http://schemas.microsoft.com/office/drawing/2014/main" id="{04E8AE08-4DE6-B89D-B2A4-5E28745F201C}"/>
              </a:ext>
            </a:extLst>
          </p:cNvPr>
          <p:cNvSpPr txBox="1"/>
          <p:nvPr/>
        </p:nvSpPr>
        <p:spPr>
          <a:xfrm>
            <a:off x="6571405" y="951186"/>
            <a:ext cx="4646645" cy="5355312"/>
          </a:xfrm>
          <a:prstGeom prst="rect">
            <a:avLst/>
          </a:prstGeom>
          <a:noFill/>
        </p:spPr>
        <p:txBody>
          <a:bodyPr wrap="square" rtlCol="0">
            <a:spAutoFit/>
          </a:bodyPr>
          <a:lstStyle/>
          <a:p>
            <a:pPr marL="285750" indent="-285750">
              <a:buFont typeface="Arial" panose="020B0604020202020204" pitchFamily="34" charset="0"/>
              <a:buChar char="•"/>
            </a:pPr>
            <a:r>
              <a:rPr lang="fi-FI" dirty="0">
                <a:effectLst/>
                <a:latin typeface="Source Sans Pro" panose="020B0503030403020204" pitchFamily="34" charset="0"/>
                <a:ea typeface="Source Sans Pro" panose="020B0503030403020204" pitchFamily="34" charset="0"/>
              </a:rPr>
              <a:t>Toimintamallin myötä syntynyt palvelu mahdollistaa kotona asumisen pidempään.</a:t>
            </a:r>
          </a:p>
          <a:p>
            <a:pPr marL="742950" lvl="1" indent="-285750">
              <a:buFont typeface="Arial" panose="020B0604020202020204" pitchFamily="34" charset="0"/>
              <a:buChar char="•"/>
            </a:pPr>
            <a:r>
              <a:rPr lang="fi-FI" dirty="0">
                <a:effectLst/>
                <a:latin typeface="Source Sans Pro" panose="020B0503030403020204" pitchFamily="34" charset="0"/>
                <a:ea typeface="Source Sans Pro" panose="020B0503030403020204" pitchFamily="34" charset="0"/>
              </a:rPr>
              <a:t>Palvelulla mahdollisuus säästää kustannuksissa, kun sairaalajaksot lyhentyvät ja ympärivuorokautisen hoivan palveluihin siirrytään myöhemmin. </a:t>
            </a:r>
          </a:p>
          <a:p>
            <a:pPr marL="742950" lvl="1" indent="-285750">
              <a:buFont typeface="Arial" panose="020B0604020202020204" pitchFamily="34" charset="0"/>
              <a:buChar char="•"/>
            </a:pPr>
            <a:r>
              <a:rPr lang="fi-FI" dirty="0">
                <a:effectLst/>
                <a:latin typeface="Source Sans Pro" panose="020B0503030403020204" pitchFamily="34" charset="0"/>
                <a:ea typeface="Source Sans Pro" panose="020B0503030403020204" pitchFamily="34" charset="0"/>
              </a:rPr>
              <a:t>Palvelu tukee asiakkaiden parempaa kuntoutumista ja toimintakyvyn säilymistä.</a:t>
            </a:r>
          </a:p>
          <a:p>
            <a:pPr marL="742950" lvl="1" indent="-285750">
              <a:buFont typeface="Arial" panose="020B0604020202020204" pitchFamily="34" charset="0"/>
              <a:buChar char="•"/>
            </a:pPr>
            <a:r>
              <a:rPr lang="fi-FI" b="0" i="0" dirty="0">
                <a:solidFill>
                  <a:srgbClr val="22262A"/>
                </a:solidFill>
                <a:latin typeface="Source Sans Pro" panose="020B0503030403020204" pitchFamily="34" charset="0"/>
                <a:ea typeface="Source Sans Pro" panose="020B0503030403020204" pitchFamily="34" charset="0"/>
              </a:rPr>
              <a:t>Palvelu vastaa lakivelvoitteeseen ikääntyneiden palveluid</a:t>
            </a:r>
            <a:r>
              <a:rPr lang="fi-FI" dirty="0">
                <a:solidFill>
                  <a:srgbClr val="22262A"/>
                </a:solidFill>
                <a:latin typeface="Source Sans Pro" panose="020B0503030403020204" pitchFamily="34" charset="0"/>
                <a:ea typeface="Source Sans Pro" panose="020B0503030403020204" pitchFamily="34" charset="0"/>
              </a:rPr>
              <a:t>en saatavuudesta ja oikea-aikaisuudesta.</a:t>
            </a:r>
          </a:p>
          <a:p>
            <a:pPr lvl="1"/>
            <a:endParaRPr lang="fi-FI" b="0" i="0" dirty="0">
              <a:solidFill>
                <a:srgbClr val="22262A"/>
              </a:solidFill>
              <a:effectLs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fi-FI" b="0" i="0" dirty="0">
                <a:solidFill>
                  <a:srgbClr val="22262A"/>
                </a:solidFill>
                <a:effectLst/>
                <a:latin typeface="Source Sans Pro" panose="020B0503030403020204" pitchFamily="34" charset="0"/>
              </a:rPr>
              <a:t>Toimintamallin kehittäminen ja toiminta on niin ammattilaisten, organisaation kuin asiakkaidenkin näkökulmasta tärkeää ja merkityksellistä. </a:t>
            </a:r>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2170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40836A1-8D33-BE29-8D3C-CF58923DC413}"/>
              </a:ext>
            </a:extLst>
          </p:cNvPr>
          <p:cNvSpPr>
            <a:spLocks noGrp="1"/>
          </p:cNvSpPr>
          <p:nvPr>
            <p:ph idx="1"/>
          </p:nvPr>
        </p:nvSpPr>
        <p:spPr>
          <a:xfrm>
            <a:off x="414099" y="555478"/>
            <a:ext cx="5448315" cy="4572000"/>
          </a:xfrm>
        </p:spPr>
        <p:txBody>
          <a:bodyPr/>
          <a:lstStyle/>
          <a:p>
            <a:pPr marL="0" indent="0">
              <a:buNone/>
            </a:pPr>
            <a:r>
              <a:rPr lang="fi-FI" sz="1800" b="1" dirty="0">
                <a:latin typeface="Calibri Light" panose="020F0302020204030204" pitchFamily="34" charset="0"/>
                <a:cs typeface="Calibri Light" panose="020F0302020204030204" pitchFamily="34" charset="0"/>
              </a:rPr>
              <a:t>ISO KIITOS! </a:t>
            </a:r>
          </a:p>
          <a:p>
            <a:pPr marL="0" indent="0">
              <a:buNone/>
            </a:pPr>
            <a:endParaRPr lang="fi-FI" sz="1800" dirty="0">
              <a:latin typeface="Calibri Light" panose="020F0302020204030204" pitchFamily="34" charset="0"/>
              <a:cs typeface="Calibri Light" panose="020F0302020204030204" pitchFamily="34" charset="0"/>
            </a:endParaRPr>
          </a:p>
          <a:p>
            <a:pPr marL="0" indent="0">
              <a:buNone/>
            </a:pPr>
            <a:r>
              <a:rPr lang="fi-FI" sz="1800" dirty="0">
                <a:latin typeface="Calibri Light" panose="020F0302020204030204" pitchFamily="34" charset="0"/>
                <a:cs typeface="Calibri Light" panose="020F0302020204030204" pitchFamily="34" charset="0"/>
              </a:rPr>
              <a:t>Yöpartion suunnittelu ja kehittämistyössä mukana olleet </a:t>
            </a:r>
          </a:p>
          <a:p>
            <a:pPr marL="0" indent="0">
              <a:buNone/>
            </a:pPr>
            <a:r>
              <a:rPr lang="fi-FI" sz="1800" dirty="0">
                <a:latin typeface="Calibri Light" panose="020F0302020204030204" pitchFamily="34" charset="0"/>
                <a:cs typeface="Calibri Light" panose="020F0302020204030204" pitchFamily="34" charset="0"/>
              </a:rPr>
              <a:t>- molempien jokilaaksojen alueiden </a:t>
            </a:r>
          </a:p>
          <a:p>
            <a:pPr lvl="1">
              <a:buFontTx/>
              <a:buChar char="-"/>
            </a:pPr>
            <a:r>
              <a:rPr lang="fi-FI" sz="1800" dirty="0">
                <a:latin typeface="Calibri Light" panose="020F0302020204030204" pitchFamily="34" charset="0"/>
                <a:cs typeface="Calibri Light" panose="020F0302020204030204" pitchFamily="34" charset="0"/>
              </a:rPr>
              <a:t>kotihoidon esihenkilöt ja vastuusairaanhoitajat, </a:t>
            </a:r>
          </a:p>
          <a:p>
            <a:pPr lvl="1">
              <a:buFontTx/>
              <a:buChar char="-"/>
            </a:pPr>
            <a:r>
              <a:rPr lang="fi-FI" sz="1800" dirty="0">
                <a:latin typeface="Calibri Light" panose="020F0302020204030204" pitchFamily="34" charset="0"/>
                <a:cs typeface="Calibri Light" panose="020F0302020204030204" pitchFamily="34" charset="0"/>
              </a:rPr>
              <a:t>YLE-osastojen ja kotisairaaloiden esihenkilöt, </a:t>
            </a:r>
          </a:p>
          <a:p>
            <a:pPr marL="0" indent="0">
              <a:buNone/>
            </a:pPr>
            <a:r>
              <a:rPr lang="fi-FI" sz="1800" dirty="0">
                <a:latin typeface="Calibri Light" panose="020F0302020204030204" pitchFamily="34" charset="0"/>
                <a:cs typeface="Calibri Light" panose="020F0302020204030204" pitchFamily="34" charset="0"/>
              </a:rPr>
              <a:t>- Kokkolan yöpartion esihenkilö ja työntekijä, </a:t>
            </a:r>
          </a:p>
          <a:p>
            <a:pPr marL="0" indent="0">
              <a:buNone/>
            </a:pPr>
            <a:r>
              <a:rPr lang="fi-FI" sz="1800" dirty="0">
                <a:latin typeface="Calibri Light" panose="020F0302020204030204" pitchFamily="34" charset="0"/>
                <a:cs typeface="Calibri Light" panose="020F0302020204030204" pitchFamily="34" charset="0"/>
              </a:rPr>
              <a:t>- Ympärivuorokautisen palveluasumisen esihenkilöt</a:t>
            </a:r>
          </a:p>
          <a:p>
            <a:pPr marL="0" indent="0">
              <a:buNone/>
            </a:pPr>
            <a:r>
              <a:rPr lang="fi-FI" sz="1800" dirty="0">
                <a:latin typeface="Calibri Light" panose="020F0302020204030204" pitchFamily="34" charset="0"/>
                <a:cs typeface="Calibri Light" panose="020F0302020204030204" pitchFamily="34" charset="0"/>
              </a:rPr>
              <a:t>- Toiminnanohjauskeskuksen esihenkilö ja henkilöstö</a:t>
            </a:r>
          </a:p>
          <a:p>
            <a:pPr marL="0" indent="0">
              <a:buNone/>
            </a:pPr>
            <a:r>
              <a:rPr lang="fi-FI" sz="1800" dirty="0">
                <a:latin typeface="Calibri Light" panose="020F0302020204030204" pitchFamily="34" charset="0"/>
                <a:cs typeface="Calibri Light" panose="020F0302020204030204" pitchFamily="34" charset="0"/>
              </a:rPr>
              <a:t>- Hoidon ja hoivan palvelualuejohtajat ja toimialuejohtaja. </a:t>
            </a:r>
          </a:p>
          <a:p>
            <a:pPr marL="0" indent="0">
              <a:buNone/>
            </a:pPr>
            <a:r>
              <a:rPr lang="fi-FI" sz="1800" dirty="0">
                <a:latin typeface="Calibri Light" panose="020F0302020204030204" pitchFamily="34" charset="0"/>
                <a:cs typeface="Calibri Light" panose="020F0302020204030204" pitchFamily="34" charset="0"/>
              </a:rPr>
              <a:t>- Jokilaaksojen yöpartion henkilöstö ja varallaolohenkilöstö. </a:t>
            </a:r>
          </a:p>
          <a:p>
            <a:pPr marL="0" indent="0">
              <a:buNone/>
            </a:pPr>
            <a:endParaRPr lang="fi-FI" sz="1800" dirty="0">
              <a:latin typeface="Calibri Light" panose="020F0302020204030204" pitchFamily="34" charset="0"/>
              <a:cs typeface="Calibri Light" panose="020F0302020204030204" pitchFamily="34" charset="0"/>
            </a:endParaRPr>
          </a:p>
          <a:p>
            <a:pPr marL="0" indent="0">
              <a:buNone/>
            </a:pPr>
            <a:r>
              <a:rPr lang="fi-FI" sz="1800" dirty="0">
                <a:latin typeface="Calibri Light" panose="020F0302020204030204" pitchFamily="34" charset="0"/>
                <a:cs typeface="Calibri Light" panose="020F0302020204030204" pitchFamily="34" charset="0"/>
              </a:rPr>
              <a:t>Matka on ollut pitkä ja monta mutkaa on vuosien varrella kohdattu, mutta niistäkin on selvitty erittäin hyvällä ja joustavalla yhteistyöllä sekä yhteen hiileen puhaltamalla!</a:t>
            </a:r>
          </a:p>
        </p:txBody>
      </p:sp>
      <p:pic>
        <p:nvPicPr>
          <p:cNvPr id="7" name="Kuvan paikkamerkki 6">
            <a:extLst>
              <a:ext uri="{FF2B5EF4-FFF2-40B4-BE49-F238E27FC236}">
                <a16:creationId xmlns:a16="http://schemas.microsoft.com/office/drawing/2014/main" id="{388CFB1B-550C-8B0D-CACA-F6B21B8C2752}"/>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a:xfrm>
            <a:off x="4090736" y="-1870912"/>
            <a:ext cx="10029523" cy="11283215"/>
          </a:xfrm>
        </p:spPr>
      </p:pic>
    </p:spTree>
    <p:extLst>
      <p:ext uri="{BB962C8B-B14F-4D97-AF65-F5344CB8AC3E}">
        <p14:creationId xmlns:p14="http://schemas.microsoft.com/office/powerpoint/2010/main" val="3216792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2314A30-2EF3-18EA-4C42-A574C9C3E403}"/>
              </a:ext>
            </a:extLst>
          </p:cNvPr>
          <p:cNvSpPr>
            <a:spLocks noGrp="1"/>
          </p:cNvSpPr>
          <p:nvPr>
            <p:ph type="title"/>
          </p:nvPr>
        </p:nvSpPr>
        <p:spPr/>
        <p:txBody>
          <a:bodyPr/>
          <a:lstStyle/>
          <a:p>
            <a:r>
              <a:rPr lang="fi-FI" dirty="0"/>
              <a:t>Tiimityö on parhaimmillaan yhteistyötä, joka kantaa, voimaa antaa ja ongelmille pistää vastahankaan!</a:t>
            </a:r>
          </a:p>
        </p:txBody>
      </p:sp>
    </p:spTree>
    <p:extLst>
      <p:ext uri="{BB962C8B-B14F-4D97-AF65-F5344CB8AC3E}">
        <p14:creationId xmlns:p14="http://schemas.microsoft.com/office/powerpoint/2010/main" val="1198118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982AAA-8135-9BD5-B751-7FD3FCD61150}"/>
              </a:ext>
            </a:extLst>
          </p:cNvPr>
          <p:cNvSpPr>
            <a:spLocks noGrp="1"/>
          </p:cNvSpPr>
          <p:nvPr>
            <p:ph type="title"/>
          </p:nvPr>
        </p:nvSpPr>
        <p:spPr/>
        <p:txBody>
          <a:bodyPr/>
          <a:lstStyle/>
          <a:p>
            <a:r>
              <a:rPr lang="fi-FI" dirty="0"/>
              <a:t>Kiitos!</a:t>
            </a:r>
          </a:p>
        </p:txBody>
      </p:sp>
      <p:sp>
        <p:nvSpPr>
          <p:cNvPr id="3" name="Tekstin paikkamerkki 2">
            <a:extLst>
              <a:ext uri="{FF2B5EF4-FFF2-40B4-BE49-F238E27FC236}">
                <a16:creationId xmlns:a16="http://schemas.microsoft.com/office/drawing/2014/main" id="{70FD42D0-1EE5-914A-498F-B00BBF187D39}"/>
              </a:ext>
            </a:extLst>
          </p:cNvPr>
          <p:cNvSpPr>
            <a:spLocks noGrp="1"/>
          </p:cNvSpPr>
          <p:nvPr>
            <p:ph type="body" sz="quarter" idx="13"/>
          </p:nvPr>
        </p:nvSpPr>
        <p:spPr/>
        <p:txBody>
          <a:bodyPr/>
          <a:lstStyle/>
          <a:p>
            <a:pPr>
              <a:lnSpc>
                <a:spcPct val="90000"/>
              </a:lnSpc>
            </a:pPr>
            <a:r>
              <a:rPr lang="fi-FI" dirty="0">
                <a:latin typeface="Calibri Light" panose="020F0302020204030204" pitchFamily="34" charset="0"/>
                <a:cs typeface="Calibri Light" panose="020F0302020204030204" pitchFamily="34" charset="0"/>
              </a:rPr>
              <a:t>Voimmeko olla yhteydessä? </a:t>
            </a:r>
          </a:p>
          <a:p>
            <a:pPr>
              <a:lnSpc>
                <a:spcPct val="90000"/>
              </a:lnSpc>
            </a:pPr>
            <a:r>
              <a:rPr lang="fi-FI" dirty="0">
                <a:latin typeface="Calibri Light" panose="020F0302020204030204" pitchFamily="34" charset="0"/>
                <a:cs typeface="Calibri Light" panose="020F0302020204030204" pitchFamily="34" charset="0"/>
              </a:rPr>
              <a:t>Hyvin voimme.</a:t>
            </a:r>
          </a:p>
        </p:txBody>
      </p:sp>
      <p:sp>
        <p:nvSpPr>
          <p:cNvPr id="4" name="Tekstin paikkamerkki 3">
            <a:extLst>
              <a:ext uri="{FF2B5EF4-FFF2-40B4-BE49-F238E27FC236}">
                <a16:creationId xmlns:a16="http://schemas.microsoft.com/office/drawing/2014/main" id="{6B084AEB-CB03-6418-12A4-72BB9BF8A1D0}"/>
              </a:ext>
            </a:extLst>
          </p:cNvPr>
          <p:cNvSpPr>
            <a:spLocks noGrp="1"/>
          </p:cNvSpPr>
          <p:nvPr>
            <p:ph type="body" sz="quarter" idx="14"/>
          </p:nvPr>
        </p:nvSpPr>
        <p:spPr/>
        <p:txBody>
          <a:bodyPr/>
          <a:lstStyle/>
          <a:p>
            <a:r>
              <a:rPr lang="fi-FI" dirty="0">
                <a:latin typeface="Calibri Light" panose="020F0302020204030204" pitchFamily="34" charset="0"/>
                <a:cs typeface="Calibri Light" panose="020F0302020204030204" pitchFamily="34" charset="0"/>
              </a:rPr>
              <a:t>Heidi Rosbäck</a:t>
            </a:r>
          </a:p>
        </p:txBody>
      </p:sp>
      <p:sp>
        <p:nvSpPr>
          <p:cNvPr id="5" name="Tekstin paikkamerkki 4">
            <a:extLst>
              <a:ext uri="{FF2B5EF4-FFF2-40B4-BE49-F238E27FC236}">
                <a16:creationId xmlns:a16="http://schemas.microsoft.com/office/drawing/2014/main" id="{1650EABE-5855-451F-792E-0AC5BFE99A1E}"/>
              </a:ext>
            </a:extLst>
          </p:cNvPr>
          <p:cNvSpPr>
            <a:spLocks noGrp="1"/>
          </p:cNvSpPr>
          <p:nvPr>
            <p:ph type="body" sz="quarter" idx="15"/>
          </p:nvPr>
        </p:nvSpPr>
        <p:spPr/>
        <p:txBody>
          <a:bodyPr/>
          <a:lstStyle/>
          <a:p>
            <a:r>
              <a:rPr lang="fi-FI" dirty="0">
                <a:latin typeface="Calibri Light" panose="020F0302020204030204" pitchFamily="34" charset="0"/>
                <a:cs typeface="Calibri Light" panose="020F0302020204030204" pitchFamily="34" charset="0"/>
              </a:rPr>
              <a:t>Sairaanhoitaja, </a:t>
            </a:r>
          </a:p>
          <a:p>
            <a:r>
              <a:rPr lang="fi-FI" dirty="0">
                <a:latin typeface="Calibri Light" panose="020F0302020204030204" pitchFamily="34" charset="0"/>
                <a:cs typeface="Calibri Light" panose="020F0302020204030204" pitchFamily="34" charset="0"/>
              </a:rPr>
              <a:t>hanketyöntekijä, Soite </a:t>
            </a:r>
          </a:p>
          <a:p>
            <a:r>
              <a:rPr lang="fi-FI" dirty="0">
                <a:latin typeface="Calibri Light" panose="020F0302020204030204" pitchFamily="34" charset="0"/>
                <a:cs typeface="Calibri Light" panose="020F0302020204030204" pitchFamily="34" charset="0"/>
              </a:rPr>
              <a:t>+358 40 804 2858</a:t>
            </a:r>
          </a:p>
          <a:p>
            <a:r>
              <a:rPr lang="fi-FI" dirty="0">
                <a:latin typeface="Calibri Light" panose="020F0302020204030204" pitchFamily="34" charset="0"/>
                <a:cs typeface="Calibri Light" panose="020F0302020204030204" pitchFamily="34" charset="0"/>
              </a:rPr>
              <a:t>heidi.rosback@soite.fi</a:t>
            </a:r>
          </a:p>
        </p:txBody>
      </p:sp>
      <p:pic>
        <p:nvPicPr>
          <p:cNvPr id="9" name="Kuvan paikkamerkki 8">
            <a:extLst>
              <a:ext uri="{FF2B5EF4-FFF2-40B4-BE49-F238E27FC236}">
                <a16:creationId xmlns:a16="http://schemas.microsoft.com/office/drawing/2014/main" id="{91F04C04-EA96-681D-4140-883BF67479F2}"/>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4077" b="4077"/>
          <a:stretch>
            <a:fillRect/>
          </a:stretch>
        </p:blipFill>
        <p:spPr/>
      </p:pic>
    </p:spTree>
    <p:extLst>
      <p:ext uri="{BB962C8B-B14F-4D97-AF65-F5344CB8AC3E}">
        <p14:creationId xmlns:p14="http://schemas.microsoft.com/office/powerpoint/2010/main" val="917410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3802476-22C5-8E17-B2DE-B5C1BD053575}"/>
              </a:ext>
            </a:extLst>
          </p:cNvPr>
          <p:cNvSpPr>
            <a:spLocks noGrp="1"/>
          </p:cNvSpPr>
          <p:nvPr>
            <p:ph type="ctrTitle"/>
          </p:nvPr>
        </p:nvSpPr>
        <p:spPr>
          <a:xfrm>
            <a:off x="1524000" y="1749889"/>
            <a:ext cx="9144000" cy="3418262"/>
          </a:xfrm>
        </p:spPr>
        <p:txBody>
          <a:bodyPr anchor="ctr">
            <a:normAutofit/>
          </a:bodyPr>
          <a:lstStyle/>
          <a:p>
            <a:r>
              <a:rPr lang="fi-FI" sz="6700"/>
              <a:t>Miksi yöpartiotoimintaa on lähdetty kehittämään jokilaaksojen alueelle?</a:t>
            </a:r>
          </a:p>
        </p:txBody>
      </p:sp>
      <p:sp>
        <p:nvSpPr>
          <p:cNvPr id="16" name="Subtitle 2">
            <a:extLst>
              <a:ext uri="{FF2B5EF4-FFF2-40B4-BE49-F238E27FC236}">
                <a16:creationId xmlns:a16="http://schemas.microsoft.com/office/drawing/2014/main" id="{8AA11669-F26B-F14B-67A6-002F83BBD397}"/>
              </a:ext>
            </a:extLst>
          </p:cNvPr>
          <p:cNvSpPr>
            <a:spLocks noGrp="1"/>
          </p:cNvSpPr>
          <p:nvPr>
            <p:ph type="subTitle" idx="1"/>
          </p:nvPr>
        </p:nvSpPr>
        <p:spPr>
          <a:xfrm>
            <a:off x="1524000" y="5455024"/>
            <a:ext cx="9144000" cy="697192"/>
          </a:xfrm>
        </p:spPr>
        <p:txBody>
          <a:bodyPr/>
          <a:lstStyle/>
          <a:p>
            <a:endParaRPr lang="en-US"/>
          </a:p>
        </p:txBody>
      </p:sp>
    </p:spTree>
    <p:extLst>
      <p:ext uri="{BB962C8B-B14F-4D97-AF65-F5344CB8AC3E}">
        <p14:creationId xmlns:p14="http://schemas.microsoft.com/office/powerpoint/2010/main" val="2124068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7211F25-BD35-E9A4-370F-658E8A0DAB08}"/>
              </a:ext>
            </a:extLst>
          </p:cNvPr>
          <p:cNvSpPr>
            <a:spLocks noGrp="1"/>
          </p:cNvSpPr>
          <p:nvPr>
            <p:ph type="title"/>
          </p:nvPr>
        </p:nvSpPr>
        <p:spPr>
          <a:xfrm>
            <a:off x="576470" y="681037"/>
            <a:ext cx="9756250" cy="971525"/>
          </a:xfrm>
        </p:spPr>
        <p:txBody>
          <a:bodyPr/>
          <a:lstStyle/>
          <a:p>
            <a:r>
              <a:rPr lang="fi-FI" dirty="0"/>
              <a:t>Yöpartio </a:t>
            </a:r>
            <a:r>
              <a:rPr lang="fi-FI" dirty="0" err="1"/>
              <a:t>Soitessa</a:t>
            </a:r>
            <a:r>
              <a:rPr lang="fi-FI" dirty="0"/>
              <a:t> ennen hankkeen alkamista</a:t>
            </a:r>
          </a:p>
        </p:txBody>
      </p:sp>
      <p:sp>
        <p:nvSpPr>
          <p:cNvPr id="6" name="Sisällön paikkamerkki 5">
            <a:extLst>
              <a:ext uri="{FF2B5EF4-FFF2-40B4-BE49-F238E27FC236}">
                <a16:creationId xmlns:a16="http://schemas.microsoft.com/office/drawing/2014/main" id="{E5B5473F-4E7C-12E4-1A24-2FA3AC96614B}"/>
              </a:ext>
            </a:extLst>
          </p:cNvPr>
          <p:cNvSpPr txBox="1">
            <a:spLocks noGrp="1"/>
          </p:cNvSpPr>
          <p:nvPr>
            <p:ph idx="1"/>
          </p:nvPr>
        </p:nvSpPr>
        <p:spPr>
          <a:prstGeom prst="rect">
            <a:avLst/>
          </a:prstGeom>
          <a:noFill/>
        </p:spPr>
        <p:txBody>
          <a:bodyPr wrap="square" rtlCol="0">
            <a:spAutoFit/>
          </a:bodyPr>
          <a:lstStyle/>
          <a:p>
            <a:r>
              <a:rPr lang="fi-FI" sz="2800" b="0" i="0" dirty="0" err="1">
                <a:solidFill>
                  <a:srgbClr val="22262A"/>
                </a:solidFill>
                <a:effectLst/>
                <a:latin typeface="Source Sans Pro" panose="020B0503030403020204" pitchFamily="34" charset="0"/>
              </a:rPr>
              <a:t>Soitessa</a:t>
            </a:r>
            <a:r>
              <a:rPr lang="fi-FI" sz="2800" b="0" i="0" dirty="0">
                <a:solidFill>
                  <a:srgbClr val="22262A"/>
                </a:solidFill>
                <a:effectLst/>
                <a:latin typeface="Source Sans Pro" panose="020B0503030403020204" pitchFamily="34" charset="0"/>
              </a:rPr>
              <a:t> </a:t>
            </a:r>
            <a:r>
              <a:rPr lang="fi-FI" sz="2800" b="0" i="0" dirty="0" err="1">
                <a:solidFill>
                  <a:srgbClr val="22262A"/>
                </a:solidFill>
                <a:effectLst/>
                <a:latin typeface="Source Sans Pro" panose="020B0503030403020204" pitchFamily="34" charset="0"/>
              </a:rPr>
              <a:t>yöpartiotoiminta</a:t>
            </a:r>
            <a:r>
              <a:rPr lang="fi-FI" sz="2800" b="0" i="0" dirty="0">
                <a:solidFill>
                  <a:srgbClr val="22262A"/>
                </a:solidFill>
                <a:effectLst/>
                <a:latin typeface="Source Sans Pro" panose="020B0503030403020204" pitchFamily="34" charset="0"/>
              </a:rPr>
              <a:t> on ollut toiminnassa useamman vuoden kanta-Kokkolan alueella. Toiminta on vakiintunutta ja toimii tällä hetkellä kotisairaalan alla. </a:t>
            </a:r>
          </a:p>
          <a:p>
            <a:r>
              <a:rPr lang="fi-FI" sz="2800" b="0" i="0" dirty="0">
                <a:solidFill>
                  <a:srgbClr val="22262A"/>
                </a:solidFill>
                <a:effectLst/>
                <a:latin typeface="Source Sans Pro" panose="020B0503030403020204" pitchFamily="34" charset="0"/>
              </a:rPr>
              <a:t>Alueen väestön palvelutarjonnan yhdenvertaisuuden ja tasa-arvon näkökulmasta toimintaa </a:t>
            </a:r>
            <a:r>
              <a:rPr lang="fi-FI" sz="2800" dirty="0">
                <a:solidFill>
                  <a:srgbClr val="22262A"/>
                </a:solidFill>
                <a:latin typeface="Source Sans Pro" panose="020B0503030403020204" pitchFamily="34" charset="0"/>
              </a:rPr>
              <a:t>lähdettiin</a:t>
            </a:r>
            <a:r>
              <a:rPr lang="fi-FI" sz="2800" b="0" i="0" dirty="0">
                <a:solidFill>
                  <a:srgbClr val="22262A"/>
                </a:solidFill>
                <a:effectLst/>
                <a:latin typeface="Source Sans Pro" panose="020B0503030403020204" pitchFamily="34" charset="0"/>
              </a:rPr>
              <a:t> laajentamaan koko </a:t>
            </a:r>
            <a:r>
              <a:rPr lang="fi-FI" sz="2800" b="0" i="0" dirty="0" err="1">
                <a:solidFill>
                  <a:srgbClr val="22262A"/>
                </a:solidFill>
                <a:effectLst/>
                <a:latin typeface="Source Sans Pro" panose="020B0503030403020204" pitchFamily="34" charset="0"/>
              </a:rPr>
              <a:t>Soiten</a:t>
            </a:r>
            <a:r>
              <a:rPr lang="fi-FI" sz="2800" b="0" i="0" dirty="0">
                <a:solidFill>
                  <a:srgbClr val="22262A"/>
                </a:solidFill>
                <a:effectLst/>
                <a:latin typeface="Source Sans Pro" panose="020B0503030403020204" pitchFamily="34" charset="0"/>
              </a:rPr>
              <a:t> alueelle. </a:t>
            </a:r>
          </a:p>
          <a:p>
            <a:r>
              <a:rPr lang="fi-FI" sz="2800" b="0" i="0" dirty="0">
                <a:solidFill>
                  <a:srgbClr val="22262A"/>
                </a:solidFill>
                <a:effectLst/>
                <a:latin typeface="Source Sans Pro" panose="020B0503030403020204" pitchFamily="34" charset="0"/>
              </a:rPr>
              <a:t>Toimintaympäristö ja väestöpohja ovat erilaiset alueen eri osissa, joten käytössä olevaa toimintamallia ei voitu jalkauttaa sellaisenaan jokilaaksojen alueella. Niinpä lähdettiin kehittämään oma toimintamalli jokilaaksoihin.</a:t>
            </a:r>
            <a:endParaRPr lang="fi-FI" sz="2800" dirty="0"/>
          </a:p>
        </p:txBody>
      </p:sp>
    </p:spTree>
    <p:extLst>
      <p:ext uri="{BB962C8B-B14F-4D97-AF65-F5344CB8AC3E}">
        <p14:creationId xmlns:p14="http://schemas.microsoft.com/office/powerpoint/2010/main" val="185799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BA98DB98-8BE8-493E-9003-E3B4E843107E}"/>
              </a:ext>
            </a:extLst>
          </p:cNvPr>
          <p:cNvSpPr>
            <a:spLocks noGrp="1"/>
          </p:cNvSpPr>
          <p:nvPr>
            <p:ph type="title"/>
          </p:nvPr>
        </p:nvSpPr>
        <p:spPr>
          <a:xfrm>
            <a:off x="408691" y="264683"/>
            <a:ext cx="8963909" cy="1244077"/>
          </a:xfrm>
        </p:spPr>
        <p:txBody>
          <a:bodyPr/>
          <a:lstStyle/>
          <a:p>
            <a:r>
              <a:rPr lang="fi-FI" sz="4400"/>
              <a:t>Taustalla vaikuttavat kehittämistä ohjaavat lait ja asetukset</a:t>
            </a:r>
            <a:endParaRPr lang="fi-FI" sz="4400" dirty="0"/>
          </a:p>
        </p:txBody>
      </p:sp>
      <p:sp>
        <p:nvSpPr>
          <p:cNvPr id="8" name="Sisällön paikkamerkki 7">
            <a:extLst>
              <a:ext uri="{FF2B5EF4-FFF2-40B4-BE49-F238E27FC236}">
                <a16:creationId xmlns:a16="http://schemas.microsoft.com/office/drawing/2014/main" id="{C79E022C-0B4C-4F40-AF74-D89CFAF7E15A}"/>
              </a:ext>
            </a:extLst>
          </p:cNvPr>
          <p:cNvSpPr>
            <a:spLocks noGrp="1"/>
          </p:cNvSpPr>
          <p:nvPr>
            <p:ph idx="1"/>
          </p:nvPr>
        </p:nvSpPr>
        <p:spPr>
          <a:xfrm>
            <a:off x="438868" y="1700346"/>
            <a:ext cx="5287710" cy="4500429"/>
          </a:xfrm>
        </p:spPr>
        <p:txBody>
          <a:bodyPr/>
          <a:lstStyle/>
          <a:p>
            <a:r>
              <a:rPr lang="fi-FI" sz="1700"/>
              <a:t>Iäkkään henkilön palveluissa noudatettavat yleiset periaatteet määritellään vanhuspalvelulain 13 §:ssä. Palvelujen on oltava laadukkaita, oikea-aikaisia ja riittäviä. Ne on toteutettava niin, että ne tukevat asiakkaan hyvinvointia, terveyttä, toimintakykyä, itsenäistä suoriutumista ja osallisuutta sekä ehkäisevät ennalta muuta palveluntarvetta. </a:t>
            </a:r>
          </a:p>
          <a:p>
            <a:endParaRPr lang="fi-FI" sz="1700"/>
          </a:p>
          <a:p>
            <a:r>
              <a:rPr lang="fi-FI" sz="1700"/>
              <a:t>Edellä kuvattujen yleisten periaatteiden lisäksi pitkäaikaisen hoidon ja huolenpidon toteuttamista ohjaa lain 14 §. Sen mukaan hoito ja huolenpito toteutetaan ensisijaisesti iäkkään henkilön kotona. Palvelut on toteutettava niin, että iäkäs henkilö voi kokea elämänsä turvalliseksi, merkitykselliseksi ja arvokkaaksi. Hänellä pitää olla mahdollisuus sosiaaliseen vuorovaikutukseen sekä toimintakykyä ylläpitävään toimintaan.</a:t>
            </a:r>
          </a:p>
          <a:p>
            <a:endParaRPr lang="fi-FI" dirty="0"/>
          </a:p>
        </p:txBody>
      </p:sp>
      <p:sp>
        <p:nvSpPr>
          <p:cNvPr id="4" name="Päivämäärän paikkamerkki 3">
            <a:extLst>
              <a:ext uri="{FF2B5EF4-FFF2-40B4-BE49-F238E27FC236}">
                <a16:creationId xmlns:a16="http://schemas.microsoft.com/office/drawing/2014/main" id="{C7AB721C-FD01-4195-A13A-B8315813FA66}"/>
              </a:ext>
            </a:extLst>
          </p:cNvPr>
          <p:cNvSpPr>
            <a:spLocks noGrp="1"/>
          </p:cNvSpPr>
          <p:nvPr>
            <p:ph type="dt" sz="half" idx="10"/>
          </p:nvPr>
        </p:nvSpPr>
        <p:spPr/>
        <p:txBody>
          <a:bodyPr/>
          <a:lstStyle/>
          <a:p>
            <a:fld id="{BE363086-9BC5-4C4C-8FF7-3DCB32D8F34D}" type="datetime1">
              <a:rPr lang="fi-FI" smtClean="0"/>
              <a:pPr/>
              <a:t>16.11.2023</a:t>
            </a:fld>
            <a:endParaRPr lang="fi-FI" dirty="0"/>
          </a:p>
        </p:txBody>
      </p:sp>
      <p:sp>
        <p:nvSpPr>
          <p:cNvPr id="5" name="Dian numeron paikkamerkki 4">
            <a:extLst>
              <a:ext uri="{FF2B5EF4-FFF2-40B4-BE49-F238E27FC236}">
                <a16:creationId xmlns:a16="http://schemas.microsoft.com/office/drawing/2014/main" id="{EB5C4D98-C406-4649-B071-5F96C2506EF5}"/>
              </a:ext>
            </a:extLst>
          </p:cNvPr>
          <p:cNvSpPr>
            <a:spLocks noGrp="1"/>
          </p:cNvSpPr>
          <p:nvPr>
            <p:ph type="sldNum" sz="quarter" idx="12"/>
          </p:nvPr>
        </p:nvSpPr>
        <p:spPr/>
        <p:txBody>
          <a:bodyPr/>
          <a:lstStyle/>
          <a:p>
            <a:fld id="{680D50AB-F83C-4E2B-B0AF-3CA1ED4EDFEC}" type="slidenum">
              <a:rPr lang="fi-FI" smtClean="0"/>
              <a:pPr/>
              <a:t>5</a:t>
            </a:fld>
            <a:endParaRPr lang="fi-FI" dirty="0"/>
          </a:p>
        </p:txBody>
      </p:sp>
      <p:sp>
        <p:nvSpPr>
          <p:cNvPr id="6" name="Alatunnisteen paikkamerkki 5">
            <a:extLst>
              <a:ext uri="{FF2B5EF4-FFF2-40B4-BE49-F238E27FC236}">
                <a16:creationId xmlns:a16="http://schemas.microsoft.com/office/drawing/2014/main" id="{3C2AFB63-D90C-467C-95B5-FABA8B177FB9}"/>
              </a:ext>
            </a:extLst>
          </p:cNvPr>
          <p:cNvSpPr>
            <a:spLocks noGrp="1"/>
          </p:cNvSpPr>
          <p:nvPr>
            <p:ph type="ftr" sz="quarter" idx="11"/>
          </p:nvPr>
        </p:nvSpPr>
        <p:spPr/>
        <p:txBody>
          <a:bodyPr/>
          <a:lstStyle/>
          <a:p>
            <a:r>
              <a:rPr lang="fi-FI"/>
              <a:t>Keski-Pohjanmaan hyvinvointialue</a:t>
            </a:r>
            <a:endParaRPr lang="fi-FI" dirty="0"/>
          </a:p>
        </p:txBody>
      </p:sp>
      <p:sp>
        <p:nvSpPr>
          <p:cNvPr id="9" name="Puhekupla: Suorakulmio, kulmat pyöristettu 8">
            <a:extLst>
              <a:ext uri="{FF2B5EF4-FFF2-40B4-BE49-F238E27FC236}">
                <a16:creationId xmlns:a16="http://schemas.microsoft.com/office/drawing/2014/main" id="{CE0EFD7E-E208-40E0-B198-4EB69233256A}"/>
              </a:ext>
            </a:extLst>
          </p:cNvPr>
          <p:cNvSpPr/>
          <p:nvPr/>
        </p:nvSpPr>
        <p:spPr>
          <a:xfrm>
            <a:off x="9109278" y="1097480"/>
            <a:ext cx="2897024" cy="1991170"/>
          </a:xfrm>
          <a:prstGeom prst="wedgeRoundRectCallout">
            <a:avLst>
              <a:gd name="adj1" fmla="val 26070"/>
              <a:gd name="adj2" fmla="val 92543"/>
              <a:gd name="adj3" fmla="val 16667"/>
            </a:avLst>
          </a:prstGeom>
          <a:solidFill>
            <a:schemeClr val="accent3">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R="0" lvl="0" algn="l" defTabSz="914400" rtl="0" eaLnBrk="1" fontAlgn="auto" latinLnBrk="0" hangingPunct="1">
              <a:lnSpc>
                <a:spcPct val="85000"/>
              </a:lnSpc>
              <a:spcBef>
                <a:spcPts val="1300"/>
              </a:spcBef>
              <a:spcAft>
                <a:spcPts val="0"/>
              </a:spcAft>
              <a:buClr>
                <a:srgbClr val="AE5385"/>
              </a:buClr>
              <a:buSzTx/>
              <a:tabLst/>
              <a:defRPr/>
            </a:pPr>
            <a:r>
              <a:rPr kumimoji="0" lang="fi-FI" sz="16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”Kotiin annettavia palveluja olisivat kotihoito ja tukipalvelut sekä uutena sosiaalipalveluna turva-auttamispalvelu. </a:t>
            </a:r>
            <a:r>
              <a:rPr kumimoji="0" lang="fi-FI" sz="16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Kotihoitoa olisi järjestettävä asiakkaan yksilöllisen tarpeen mukaan vuorokaudenajasta riippumatta.” </a:t>
            </a:r>
          </a:p>
        </p:txBody>
      </p:sp>
      <p:sp>
        <p:nvSpPr>
          <p:cNvPr id="11" name="Puhekupla: Suorakulmio, kulmat pyöristettu 10">
            <a:extLst>
              <a:ext uri="{FF2B5EF4-FFF2-40B4-BE49-F238E27FC236}">
                <a16:creationId xmlns:a16="http://schemas.microsoft.com/office/drawing/2014/main" id="{0F253EA4-A8A3-48CA-B69E-D4ED583FA08D}"/>
              </a:ext>
            </a:extLst>
          </p:cNvPr>
          <p:cNvSpPr/>
          <p:nvPr/>
        </p:nvSpPr>
        <p:spPr>
          <a:xfrm>
            <a:off x="5994139" y="2093065"/>
            <a:ext cx="2897024" cy="2171873"/>
          </a:xfrm>
          <a:prstGeom prst="wedgeRoundRectCallout">
            <a:avLst>
              <a:gd name="adj1" fmla="val 86247"/>
              <a:gd name="adj2" fmla="val 34170"/>
              <a:gd name="adj3" fmla="val 16667"/>
            </a:avLst>
          </a:prstGeom>
          <a:solidFill>
            <a:schemeClr val="accent3">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R="0" lvl="0" algn="l" defTabSz="914400" rtl="0" eaLnBrk="1" fontAlgn="auto" latinLnBrk="0" hangingPunct="1">
              <a:lnSpc>
                <a:spcPct val="85000"/>
              </a:lnSpc>
              <a:spcBef>
                <a:spcPts val="1300"/>
              </a:spcBef>
              <a:spcAft>
                <a:spcPts val="0"/>
              </a:spcAft>
              <a:buClr>
                <a:srgbClr val="AE5385"/>
              </a:buClr>
              <a:buSzTx/>
              <a:tabLst/>
              <a:defRPr/>
            </a:pPr>
            <a:r>
              <a:rPr kumimoji="0" lang="fi-FI" sz="16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”Iäkkään henkilön hoitoa ja huolenpitoa sekä toimintakyvyn ylläpitämistä turvaavat </a:t>
            </a:r>
            <a:r>
              <a:rPr kumimoji="0" lang="fi-FI" sz="1600" b="1"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palvelut on suunniteltava niin, että ne vastaavat määrältään, sisällöltään ja ajoitukseltaan hänen tarpeitaan</a:t>
            </a:r>
            <a:r>
              <a:rPr kumimoji="0" lang="fi-FI" sz="16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a:t>
            </a:r>
            <a:endParaRPr kumimoji="0" lang="fi-FI" sz="16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pic>
        <p:nvPicPr>
          <p:cNvPr id="10" name="Kuva 9" descr="Nainen liikepuvussa">
            <a:extLst>
              <a:ext uri="{FF2B5EF4-FFF2-40B4-BE49-F238E27FC236}">
                <a16:creationId xmlns:a16="http://schemas.microsoft.com/office/drawing/2014/main" id="{2E61CCEC-3E86-4FA5-4A51-BE17B3D4F215}"/>
              </a:ext>
            </a:extLst>
          </p:cNvPr>
          <p:cNvPicPr>
            <a:picLocks noChangeAspect="1"/>
          </p:cNvPicPr>
          <p:nvPr/>
        </p:nvPicPr>
        <p:blipFill rotWithShape="1">
          <a:blip r:embed="rId2">
            <a:extLst>
              <a:ext uri="{28A0092B-C50C-407E-A947-70E740481C1C}">
                <a14:useLocalDpi xmlns:a14="http://schemas.microsoft.com/office/drawing/2010/main" val="0"/>
              </a:ext>
            </a:extLst>
          </a:blip>
          <a:srcRect r="49651"/>
          <a:stretch/>
        </p:blipFill>
        <p:spPr>
          <a:xfrm>
            <a:off x="9908586" y="4057024"/>
            <a:ext cx="1957759" cy="2664451"/>
          </a:xfrm>
          <a:prstGeom prst="rect">
            <a:avLst/>
          </a:prstGeom>
          <a:effectLst>
            <a:softEdge rad="177800"/>
          </a:effectLst>
        </p:spPr>
      </p:pic>
    </p:spTree>
    <p:extLst>
      <p:ext uri="{BB962C8B-B14F-4D97-AF65-F5344CB8AC3E}">
        <p14:creationId xmlns:p14="http://schemas.microsoft.com/office/powerpoint/2010/main" val="3957607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25E29E11-E9AF-9491-FF01-89D051359E6E}"/>
              </a:ext>
            </a:extLst>
          </p:cNvPr>
          <p:cNvSpPr>
            <a:spLocks noGrp="1"/>
          </p:cNvSpPr>
          <p:nvPr>
            <p:ph type="ctrTitle"/>
          </p:nvPr>
        </p:nvSpPr>
        <p:spPr>
          <a:xfrm>
            <a:off x="1524000" y="1749889"/>
            <a:ext cx="9144000" cy="3418262"/>
          </a:xfrm>
        </p:spPr>
        <p:txBody>
          <a:bodyPr anchor="ctr">
            <a:normAutofit/>
          </a:bodyPr>
          <a:lstStyle/>
          <a:p>
            <a:r>
              <a:rPr lang="fi-FI" dirty="0"/>
              <a:t>Toimintamallin kehittämisen taustaa</a:t>
            </a:r>
          </a:p>
        </p:txBody>
      </p:sp>
      <p:sp>
        <p:nvSpPr>
          <p:cNvPr id="10" name="Subtitle 2">
            <a:extLst>
              <a:ext uri="{FF2B5EF4-FFF2-40B4-BE49-F238E27FC236}">
                <a16:creationId xmlns:a16="http://schemas.microsoft.com/office/drawing/2014/main" id="{676C8537-C320-4CAF-205C-8661C4AF0FE3}"/>
              </a:ext>
            </a:extLst>
          </p:cNvPr>
          <p:cNvSpPr>
            <a:spLocks noGrp="1"/>
          </p:cNvSpPr>
          <p:nvPr>
            <p:ph type="subTitle" idx="1"/>
          </p:nvPr>
        </p:nvSpPr>
        <p:spPr>
          <a:xfrm>
            <a:off x="1524000" y="5455024"/>
            <a:ext cx="9144000" cy="697192"/>
          </a:xfrm>
        </p:spPr>
        <p:txBody>
          <a:bodyPr/>
          <a:lstStyle/>
          <a:p>
            <a:endParaRPr lang="en-US"/>
          </a:p>
        </p:txBody>
      </p:sp>
    </p:spTree>
    <p:extLst>
      <p:ext uri="{BB962C8B-B14F-4D97-AF65-F5344CB8AC3E}">
        <p14:creationId xmlns:p14="http://schemas.microsoft.com/office/powerpoint/2010/main" val="2569159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290B02-7AD0-932D-42BB-C25CCFE465BF}"/>
              </a:ext>
            </a:extLst>
          </p:cNvPr>
          <p:cNvSpPr>
            <a:spLocks noGrp="1"/>
          </p:cNvSpPr>
          <p:nvPr>
            <p:ph type="title"/>
          </p:nvPr>
        </p:nvSpPr>
        <p:spPr>
          <a:xfrm>
            <a:off x="576470" y="460001"/>
            <a:ext cx="9756250" cy="971525"/>
          </a:xfrm>
        </p:spPr>
        <p:txBody>
          <a:bodyPr anchor="t">
            <a:noAutofit/>
          </a:bodyPr>
          <a:lstStyle/>
          <a:p>
            <a:r>
              <a:rPr lang="fi-FI" sz="6600"/>
              <a:t>Kehittäjäjoukko</a:t>
            </a:r>
            <a:endParaRPr lang="fi-FI" sz="6600" dirty="0"/>
          </a:p>
        </p:txBody>
      </p:sp>
      <p:graphicFrame>
        <p:nvGraphicFramePr>
          <p:cNvPr id="5" name="Sisällön paikkamerkki 2">
            <a:extLst>
              <a:ext uri="{FF2B5EF4-FFF2-40B4-BE49-F238E27FC236}">
                <a16:creationId xmlns:a16="http://schemas.microsoft.com/office/drawing/2014/main" id="{214FC562-54C0-BB9E-C04F-7B59D4208515}"/>
              </a:ext>
            </a:extLst>
          </p:cNvPr>
          <p:cNvGraphicFramePr>
            <a:graphicFrameLocks noGrp="1"/>
          </p:cNvGraphicFramePr>
          <p:nvPr>
            <p:ph idx="1"/>
            <p:extLst>
              <p:ext uri="{D42A27DB-BD31-4B8C-83A1-F6EECF244321}">
                <p14:modId xmlns:p14="http://schemas.microsoft.com/office/powerpoint/2010/main" val="2668919877"/>
              </p:ext>
            </p:extLst>
          </p:nvPr>
        </p:nvGraphicFramePr>
        <p:xfrm>
          <a:off x="576470" y="1346264"/>
          <a:ext cx="11036300" cy="522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607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B7BD84-184A-A65E-EE69-994E9ECB0E20}"/>
              </a:ext>
            </a:extLst>
          </p:cNvPr>
          <p:cNvSpPr>
            <a:spLocks noGrp="1"/>
          </p:cNvSpPr>
          <p:nvPr>
            <p:ph type="title"/>
          </p:nvPr>
        </p:nvSpPr>
        <p:spPr>
          <a:xfrm>
            <a:off x="576470" y="945776"/>
            <a:ext cx="5160942" cy="1322295"/>
          </a:xfrm>
        </p:spPr>
        <p:txBody>
          <a:bodyPr anchor="t">
            <a:normAutofit/>
          </a:bodyPr>
          <a:lstStyle/>
          <a:p>
            <a:r>
              <a:rPr lang="fi-FI" sz="4600"/>
              <a:t>Vuosi 2021 /  Soite 2.0 hankkeen aikana</a:t>
            </a:r>
          </a:p>
        </p:txBody>
      </p:sp>
      <p:sp>
        <p:nvSpPr>
          <p:cNvPr id="3" name="Sisällön paikkamerkki 2">
            <a:extLst>
              <a:ext uri="{FF2B5EF4-FFF2-40B4-BE49-F238E27FC236}">
                <a16:creationId xmlns:a16="http://schemas.microsoft.com/office/drawing/2014/main" id="{845ECF76-E7EB-04DE-3D73-2F326906E0C7}"/>
              </a:ext>
            </a:extLst>
          </p:cNvPr>
          <p:cNvSpPr>
            <a:spLocks noGrp="1"/>
          </p:cNvSpPr>
          <p:nvPr>
            <p:ph idx="1"/>
          </p:nvPr>
        </p:nvSpPr>
        <p:spPr>
          <a:xfrm>
            <a:off x="576470" y="2653553"/>
            <a:ext cx="5160942" cy="3523410"/>
          </a:xfrm>
        </p:spPr>
        <p:txBody>
          <a:bodyPr>
            <a:normAutofit/>
          </a:bodyPr>
          <a:lstStyle/>
          <a:p>
            <a:pPr lvl="1">
              <a:lnSpc>
                <a:spcPct val="90000"/>
              </a:lnSpc>
              <a:spcAft>
                <a:spcPts val="600"/>
              </a:spcAft>
            </a:pPr>
            <a:r>
              <a:rPr lang="fi-FI" sz="1900"/>
              <a:t>Jokilaaksojen yöpartion t</a:t>
            </a:r>
            <a:r>
              <a:rPr lang="fi-FI" sz="1900" b="0" i="0">
                <a:effectLst/>
              </a:rPr>
              <a:t>oimintamallin kehittäjäjoukot koostettiin. Yhteistyössä lähdettiin miettimään toimintamallia, jolla saataisiin jokilaaksoihin yöpartiotoimintaa jalkautettua.</a:t>
            </a:r>
          </a:p>
          <a:p>
            <a:pPr lvl="1">
              <a:lnSpc>
                <a:spcPct val="90000"/>
              </a:lnSpc>
              <a:spcAft>
                <a:spcPts val="600"/>
              </a:spcAft>
            </a:pPr>
            <a:r>
              <a:rPr lang="fi-FI" sz="1900"/>
              <a:t>Kevään </a:t>
            </a:r>
            <a:r>
              <a:rPr lang="fi-FI" sz="1900" b="0" i="0">
                <a:effectLst/>
              </a:rPr>
              <a:t>aikana työstettiin yöpartion tavoitteet, asiakasryhmät, toimintaympäristö ja </a:t>
            </a:r>
            <a:r>
              <a:rPr lang="fi-FI" sz="1900" b="0" i="0" err="1">
                <a:effectLst/>
              </a:rPr>
              <a:t>yöpartiolaisen</a:t>
            </a:r>
            <a:r>
              <a:rPr lang="fi-FI" sz="1900" b="0" i="0">
                <a:effectLst/>
              </a:rPr>
              <a:t> työtehtävät. Jalkautussuunnitelma, jolla pyrittiin saamaan tietoa yöpartion tarpeesta alueella, hylättiin ja kehittämistyötä jatkettiin seuraavana vuonna 2022 Kotiin-hankkeen alla.</a:t>
            </a:r>
          </a:p>
        </p:txBody>
      </p:sp>
      <p:pic>
        <p:nvPicPr>
          <p:cNvPr id="14" name="Kuvan paikkamerkki 13" descr="Kuva, joka sisältää kohteen sisä-, henkilö, vaate, seinä&#10;&#10;Kuvaus luotu automaattisesti">
            <a:extLst>
              <a:ext uri="{FF2B5EF4-FFF2-40B4-BE49-F238E27FC236}">
                <a16:creationId xmlns:a16="http://schemas.microsoft.com/office/drawing/2014/main" id="{84D8B692-D735-96D3-F1BA-B8A2E2598C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089" b="18089"/>
          <a:stretch>
            <a:fillRect/>
          </a:stretch>
        </p:blipFill>
        <p:spPr/>
      </p:pic>
    </p:spTree>
    <p:extLst>
      <p:ext uri="{BB962C8B-B14F-4D97-AF65-F5344CB8AC3E}">
        <p14:creationId xmlns:p14="http://schemas.microsoft.com/office/powerpoint/2010/main" val="1705117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E831EA-1F94-BEAA-34D9-A207830F1652}"/>
              </a:ext>
            </a:extLst>
          </p:cNvPr>
          <p:cNvSpPr>
            <a:spLocks noGrp="1"/>
          </p:cNvSpPr>
          <p:nvPr>
            <p:ph type="title"/>
          </p:nvPr>
        </p:nvSpPr>
        <p:spPr>
          <a:xfrm>
            <a:off x="652670" y="479051"/>
            <a:ext cx="5160942" cy="1322295"/>
          </a:xfrm>
        </p:spPr>
        <p:txBody>
          <a:bodyPr anchor="t">
            <a:normAutofit/>
          </a:bodyPr>
          <a:lstStyle/>
          <a:p>
            <a:r>
              <a:rPr lang="fi-FI" dirty="0"/>
              <a:t>Vuosi 2022 / Kotiin hankkeen aikana</a:t>
            </a:r>
          </a:p>
        </p:txBody>
      </p:sp>
      <p:sp>
        <p:nvSpPr>
          <p:cNvPr id="3" name="Sisällön paikkamerkki 2">
            <a:extLst>
              <a:ext uri="{FF2B5EF4-FFF2-40B4-BE49-F238E27FC236}">
                <a16:creationId xmlns:a16="http://schemas.microsoft.com/office/drawing/2014/main" id="{B1B8450A-B9C4-FB66-94AB-C38DD28B2A02}"/>
              </a:ext>
            </a:extLst>
          </p:cNvPr>
          <p:cNvSpPr>
            <a:spLocks noGrp="1"/>
          </p:cNvSpPr>
          <p:nvPr>
            <p:ph idx="1"/>
          </p:nvPr>
        </p:nvSpPr>
        <p:spPr>
          <a:xfrm>
            <a:off x="471695" y="1905000"/>
            <a:ext cx="5160942" cy="4503645"/>
          </a:xfrm>
        </p:spPr>
        <p:txBody>
          <a:bodyPr>
            <a:normAutofit fontScale="92500" lnSpcReduction="10000"/>
          </a:bodyPr>
          <a:lstStyle/>
          <a:p>
            <a:pPr>
              <a:lnSpc>
                <a:spcPct val="90000"/>
              </a:lnSpc>
              <a:spcAft>
                <a:spcPts val="600"/>
              </a:spcAft>
            </a:pPr>
            <a:r>
              <a:rPr lang="fi-FI" sz="1800" dirty="0">
                <a:latin typeface="Source Sans Pro" panose="020B0503030403020204" pitchFamily="34" charset="0"/>
                <a:ea typeface="Source Sans Pro" panose="020B0503030403020204" pitchFamily="34" charset="0"/>
              </a:rPr>
              <a:t>Kutsuttiin koolle sama kehittäjäjoukko. </a:t>
            </a:r>
          </a:p>
          <a:p>
            <a:pPr>
              <a:lnSpc>
                <a:spcPct val="90000"/>
              </a:lnSpc>
              <a:spcAft>
                <a:spcPts val="600"/>
              </a:spcAft>
            </a:pPr>
            <a:r>
              <a:rPr lang="fi-FI" sz="1800" b="0" i="0" dirty="0">
                <a:effectLst/>
                <a:latin typeface="Source Sans Pro" panose="020B0503030403020204" pitchFamily="34" charset="0"/>
                <a:ea typeface="Source Sans Pro" panose="020B0503030403020204" pitchFamily="34" charset="0"/>
              </a:rPr>
              <a:t>Talousarviossa saatiin kaksi vakanssia, jotka päätettiin keskittää toiseen jokilaaksoista. </a:t>
            </a:r>
          </a:p>
          <a:p>
            <a:pPr>
              <a:lnSpc>
                <a:spcPct val="90000"/>
              </a:lnSpc>
              <a:spcAft>
                <a:spcPts val="600"/>
              </a:spcAft>
            </a:pPr>
            <a:r>
              <a:rPr lang="fi-FI" sz="1800" b="0" i="0" dirty="0">
                <a:effectLst/>
                <a:latin typeface="Source Sans Pro" panose="020B0503030403020204" pitchFamily="34" charset="0"/>
                <a:ea typeface="Source Sans Pro" panose="020B0503030403020204" pitchFamily="34" charset="0"/>
              </a:rPr>
              <a:t>Tavoitteena oli saada jokilaaksojen yöpartion pilotti käynnistettyä ja kerättyä tietoa pilotin avulla </a:t>
            </a:r>
            <a:r>
              <a:rPr lang="fi-FI" sz="1800" b="0" i="0" dirty="0" err="1">
                <a:effectLst/>
                <a:latin typeface="Source Sans Pro" panose="020B0503030403020204" pitchFamily="34" charset="0"/>
                <a:ea typeface="Source Sans Pro" panose="020B0503030403020204" pitchFamily="34" charset="0"/>
              </a:rPr>
              <a:t>yöhoidon</a:t>
            </a:r>
            <a:r>
              <a:rPr lang="fi-FI" sz="1800" b="0" i="0" dirty="0">
                <a:effectLst/>
                <a:latin typeface="Source Sans Pro" panose="020B0503030403020204" pitchFamily="34" charset="0"/>
                <a:ea typeface="Source Sans Pro" panose="020B0503030403020204" pitchFamily="34" charset="0"/>
              </a:rPr>
              <a:t> tarpeesta alueella. </a:t>
            </a:r>
          </a:p>
          <a:p>
            <a:pPr lvl="1">
              <a:lnSpc>
                <a:spcPct val="90000"/>
              </a:lnSpc>
              <a:spcAft>
                <a:spcPts val="600"/>
              </a:spcAft>
            </a:pPr>
            <a:r>
              <a:rPr lang="fi-FI" sz="1800" dirty="0">
                <a:latin typeface="Source Sans Pro" panose="020B0503030403020204" pitchFamily="34" charset="0"/>
                <a:ea typeface="Source Sans Pro" panose="020B0503030403020204" pitchFamily="34" charset="0"/>
              </a:rPr>
              <a:t>Jalkautussuunnitelma tehtiin ja työstettiin toimintamallin yksityiskohtia, toteutus kuitenkin viivästyi työtaisteluiden ja henkilöstön lomien vuoksi. Lisäksi varallaolojärjestelyt pilotin ajalle vaativat neuvottelut.</a:t>
            </a:r>
          </a:p>
          <a:p>
            <a:pPr>
              <a:lnSpc>
                <a:spcPct val="90000"/>
              </a:lnSpc>
              <a:spcAft>
                <a:spcPts val="600"/>
              </a:spcAft>
            </a:pPr>
            <a:r>
              <a:rPr lang="fi-FI" sz="1800" dirty="0">
                <a:latin typeface="Source Sans Pro" panose="020B0503030403020204" pitchFamily="34" charset="0"/>
                <a:ea typeface="Source Sans Pro" panose="020B0503030403020204" pitchFamily="34" charset="0"/>
              </a:rPr>
              <a:t>Syksyllä 2022 pilotti saatiin käynnistettyä 5.9.22-28.2.23 väliseksi ajaksi. </a:t>
            </a:r>
          </a:p>
          <a:p>
            <a:pPr lvl="1">
              <a:lnSpc>
                <a:spcPct val="90000"/>
              </a:lnSpc>
              <a:spcAft>
                <a:spcPts val="600"/>
              </a:spcAft>
            </a:pPr>
            <a:r>
              <a:rPr lang="fi-FI" sz="1800" dirty="0">
                <a:latin typeface="Source Sans Pro" panose="020B0503030403020204" pitchFamily="34" charset="0"/>
                <a:ea typeface="Source Sans Pro" panose="020B0503030403020204" pitchFamily="34" charset="0"/>
              </a:rPr>
              <a:t>Pilotin myötä nähtiin tarve yöpartiolle alueella.</a:t>
            </a:r>
          </a:p>
          <a:p>
            <a:pPr lvl="1">
              <a:lnSpc>
                <a:spcPct val="90000"/>
              </a:lnSpc>
              <a:spcAft>
                <a:spcPts val="600"/>
              </a:spcAft>
            </a:pPr>
            <a:r>
              <a:rPr lang="fi-FI" sz="1800" dirty="0">
                <a:latin typeface="Source Sans Pro" panose="020B0503030403020204" pitchFamily="34" charset="0"/>
                <a:ea typeface="Source Sans Pro" panose="020B0503030403020204" pitchFamily="34" charset="0"/>
              </a:rPr>
              <a:t>Saatiin lisäresurssi seuraavalle vuodelle, jotta toiminta pystyttiin käynnistämään myös toisessa jokilaaksossa. </a:t>
            </a:r>
          </a:p>
          <a:p>
            <a:pPr>
              <a:lnSpc>
                <a:spcPct val="90000"/>
              </a:lnSpc>
              <a:spcAft>
                <a:spcPts val="600"/>
              </a:spcAft>
            </a:pPr>
            <a:endParaRPr lang="fi-FI" sz="1400" dirty="0"/>
          </a:p>
        </p:txBody>
      </p:sp>
      <p:pic>
        <p:nvPicPr>
          <p:cNvPr id="5" name="Kuvan paikkamerkki 4" descr="Kuva, joka sisältää kohteen teksti, sisä-, seinä, Keittiötaso&#10;&#10;Kuvaus luotu automaattisesti">
            <a:extLst>
              <a:ext uri="{FF2B5EF4-FFF2-40B4-BE49-F238E27FC236}">
                <a16:creationId xmlns:a16="http://schemas.microsoft.com/office/drawing/2014/main" id="{7053CF8F-D464-D74B-C88D-4AC71CD642C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089" b="18089"/>
          <a:stretch>
            <a:fillRect/>
          </a:stretch>
        </p:blipFill>
        <p:spPr>
          <a:xfrm>
            <a:off x="6454775" y="977900"/>
            <a:ext cx="5430838" cy="5199063"/>
          </a:xfrm>
        </p:spPr>
      </p:pic>
    </p:spTree>
    <p:extLst>
      <p:ext uri="{BB962C8B-B14F-4D97-AF65-F5344CB8AC3E}">
        <p14:creationId xmlns:p14="http://schemas.microsoft.com/office/powerpoint/2010/main" val="4178911805"/>
      </p:ext>
    </p:extLst>
  </p:cSld>
  <p:clrMapOvr>
    <a:masterClrMapping/>
  </p:clrMapOvr>
</p:sld>
</file>

<file path=ppt/theme/theme1.xml><?xml version="1.0" encoding="utf-8"?>
<a:theme xmlns:a="http://schemas.openxmlformats.org/drawingml/2006/main" name="Soite">
  <a:themeElements>
    <a:clrScheme name="Soite HVA">
      <a:dk1>
        <a:sysClr val="windowText" lastClr="000000"/>
      </a:dk1>
      <a:lt1>
        <a:sysClr val="window" lastClr="FFFFFF"/>
      </a:lt1>
      <a:dk2>
        <a:srgbClr val="0C2340"/>
      </a:dk2>
      <a:lt2>
        <a:srgbClr val="62B5E5"/>
      </a:lt2>
      <a:accent1>
        <a:srgbClr val="2C5234"/>
      </a:accent1>
      <a:accent2>
        <a:srgbClr val="9A2323"/>
      </a:accent2>
      <a:accent3>
        <a:srgbClr val="D5BED7"/>
      </a:accent3>
      <a:accent4>
        <a:srgbClr val="D0D1AB"/>
      </a:accent4>
      <a:accent5>
        <a:srgbClr val="FBD872"/>
      </a:accent5>
      <a:accent6>
        <a:srgbClr val="ECBAA8"/>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sitys5" id="{399AED5A-D596-4984-8A04-6F10BFFAEBF5}" vid="{40B918BE-86B1-4D4B-A15D-3B4BA1D0DA2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2AB5FCF4CED15C49AAD0E95453FA0211" ma:contentTypeVersion="" ma:contentTypeDescription="Luo uusi asiakirja." ma:contentTypeScope="" ma:versionID="d9d83827e62060b8d85f9ef227d3ea6d">
  <xsd:schema xmlns:xsd="http://www.w3.org/2001/XMLSchema" xmlns:xs="http://www.w3.org/2001/XMLSchema" xmlns:p="http://schemas.microsoft.com/office/2006/metadata/properties" targetNamespace="http://schemas.microsoft.com/office/2006/metadata/properties" ma:root="true" ma:fieldsID="ee011e493bd6b6237c82b58b0553ba1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446F49-AD9C-4F2F-AA0E-40204D0655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7827ED6-DD21-4235-ABC4-81C59F6B446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6E35062-0B75-412B-B923-36E9DA1A47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Soite_esitysmallipohja (1)</Template>
  <TotalTime>645</TotalTime>
  <Words>1370</Words>
  <Application>Microsoft Office PowerPoint</Application>
  <PresentationFormat>Laajakuva</PresentationFormat>
  <Paragraphs>151</Paragraphs>
  <Slides>26</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26</vt:i4>
      </vt:variant>
    </vt:vector>
  </HeadingPairs>
  <TitlesOfParts>
    <vt:vector size="32" baseType="lpstr">
      <vt:lpstr>Arial</vt:lpstr>
      <vt:lpstr>Calibri</vt:lpstr>
      <vt:lpstr>Calibri Light</vt:lpstr>
      <vt:lpstr>Montserrat Light</vt:lpstr>
      <vt:lpstr>Source Sans Pro</vt:lpstr>
      <vt:lpstr>Soite</vt:lpstr>
      <vt:lpstr>Yöpartiotoiminnan kehittäminen  Lesti- ja Perhonjokilaaksossa</vt:lpstr>
      <vt:lpstr>Mitä on yöpartio?</vt:lpstr>
      <vt:lpstr>Miksi yöpartiotoimintaa on lähdetty kehittämään jokilaaksojen alueelle?</vt:lpstr>
      <vt:lpstr>Yöpartio Soitessa ennen hankkeen alkamista</vt:lpstr>
      <vt:lpstr>Taustalla vaikuttavat kehittämistä ohjaavat lait ja asetukset</vt:lpstr>
      <vt:lpstr>Toimintamallin kehittämisen taustaa</vt:lpstr>
      <vt:lpstr>Kehittäjäjoukko</vt:lpstr>
      <vt:lpstr>Vuosi 2021 /  Soite 2.0 hankkeen aikana</vt:lpstr>
      <vt:lpstr>Vuosi 2022 / Kotiin hankkeen aikana</vt:lpstr>
      <vt:lpstr>Vuosi 2023 / Kotiin hankkeen aikana</vt:lpstr>
      <vt:lpstr>PowerPoint-esitys</vt:lpstr>
      <vt:lpstr>Yöpartiotoiminnalle asetetut tavoitteet ja asiakasryhmät</vt:lpstr>
      <vt:lpstr>Yöpartiotoiminnan tavoitteet</vt:lpstr>
      <vt:lpstr>Yöpartiotoiminnan asiakasryhmät ja kriteerit</vt:lpstr>
      <vt:lpstr>PowerPoint-esitys</vt:lpstr>
      <vt:lpstr>Jokilaaksojen yöpartiotoiminta</vt:lpstr>
      <vt:lpstr>Jokilaaksojen yöpartion työntekijöiden ajatuksia</vt:lpstr>
      <vt:lpstr>Yöpartiolaisten arkea</vt:lpstr>
      <vt:lpstr>Tulevaisuuden jatkokehittämishaasteet ja merkitys alueen asukkaille</vt:lpstr>
      <vt:lpstr>Tulevaisuuden jatkokehittämishaasteet</vt:lpstr>
      <vt:lpstr>Yöpartion merkitys alueen asukkaille</vt:lpstr>
      <vt:lpstr>Palvelun hyödyt asiakkaalle </vt:lpstr>
      <vt:lpstr>Yöpartiotoimintamallin kehittämistyön hedelmää</vt:lpstr>
      <vt:lpstr>PowerPoint-esitys</vt:lpstr>
      <vt:lpstr>Tiimityö on parhaimmillaan yhteistyötä, joka kantaa, voimaa antaa ja ongelmille pistää vastahankaan!</vt:lpstr>
      <vt:lpstr>Kiitos!</vt:lpstr>
    </vt:vector>
  </TitlesOfParts>
  <Company>Soite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magna dolor esityksen otsikko amet diam</dc:title>
  <dc:creator>Rosbäck Heidi</dc:creator>
  <cp:lastModifiedBy>Rosbäck Heidi</cp:lastModifiedBy>
  <cp:revision>20</cp:revision>
  <dcterms:created xsi:type="dcterms:W3CDTF">2023-02-14T09:46:52Z</dcterms:created>
  <dcterms:modified xsi:type="dcterms:W3CDTF">2023-11-16T13:45:38Z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0x0101002AB5FCF4CED15C49AAD0E95453FA0211</vt:lpwstr>
  </property>
</Properties>
</file>