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73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FA0E1-0257-DE2B-F2FA-D2381AE2D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BCD878-9752-6D47-052D-8FC1A8BF5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61B44E-2E05-204A-937A-FA237B49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58588A-1F2D-3862-201D-68A37A1E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CCA4A4-99F5-0867-25E0-6F7B621D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9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23016-11B0-D0EC-F0AD-44DADD24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7E0E8BC-1AFE-8687-918B-08F7679B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0AD544-D21A-BBF9-F619-AB77E1C4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F93078-6971-D8AE-9CB7-AA02CA49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7BCBB-3BE7-0F0A-0C10-41145D73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49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7BC895A-03EA-FFA0-9F62-AC5E98E61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FE33D8-CA7E-C8F8-1B9F-698E93E79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06E4B7-1380-2735-A6F5-43B7EF91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10CA1D-9C26-80AB-FE87-6074DDE0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B9697C-7673-5E93-893C-3C0023F9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18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3E0D7-C99F-2D72-3614-D13425BC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D0C2CD-0F8B-22CF-CD37-1DD98981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D8BD37-9180-6D09-4C9E-8ED2A4FB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DF2F10-E233-DDE7-EF9F-DFD39AEF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E80D51-8D45-3757-5296-D3AD93BC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0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456CA-948E-B9A4-1A04-4C6123D9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E07305-63B1-10BE-1A20-8A9F75F7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5A84DA-6D9F-0543-57D7-1347C2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6E7D2B-0931-CCA7-1B83-3ACD36FE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9DD34E-1BAF-A432-B3FF-D1C01117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8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92321-CC5B-DF74-7A10-51CC2B3F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F7CFE9-D20F-3209-CD0F-75A3991F0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13751D-A4F5-2EBD-523E-37B0377A5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3C752C-552D-7A01-210D-45FF8BF0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352514-E54A-6DC2-C64A-250E8C8B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825181-742A-8736-1E08-32ABCEB2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B1DBA-E44F-1CBD-2AC9-08545CC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673D41-A474-214E-917A-A37AA944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3262E8-F7EC-B80E-63D7-BE27539B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BBE417E-2D2B-8B2F-9E35-123C846D3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E57DED2-9E17-0D87-C907-B1B0B6C13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64D18B-5870-8FEC-E235-F8649051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960743D-2A9C-28A2-54D3-3E713D9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1C69C8-5490-1DFE-02A8-C54A9054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24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608D70-48CD-845D-0D7A-FF468B2E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EE1FC80-5EF7-CC06-003A-5D323549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85E7177-BA9B-5B51-5B89-0764EE95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07B359-38E5-0D90-8DC8-428A12BF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1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C71B87-DDE3-2F86-9FC7-8D1684F9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756641-6DD5-393B-96EE-EAABBE50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2AC8FF-88AD-55B2-3D64-3B62A749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9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212D13-016F-9C91-C9E8-B507607D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D93A99-3150-CFA2-A2C6-34D99075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DF06DA-1E80-600A-0AA3-571C8E2AE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2E5328-9D2A-681E-5F95-8CE3D290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7E28BF-28A3-F552-38B0-6F06F732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76F319-1349-C132-DD53-E1AC9C0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45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29DA1-D53A-48B6-559F-8D6CBCE0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39CC988-FE06-E9C8-2E17-9689063A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1C6D87-5128-61E9-DF58-37A90DB97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94F4D1-5452-FD22-67EF-D9276C95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9417A3-4F4E-9F5F-1C87-7173685B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C25FDC-842F-FAB1-C80D-89668CB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91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77CE2F2-8508-DE50-A5AF-98721269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A4BA12-D2B9-5917-BE0C-486046A45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A838FA-8C41-78B6-C6CB-1E875075E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BDA9-4535-4190-B39C-81E3A60B8FE4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17127-DEBE-B068-F5F0-C86EE4827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A1EA21-1F01-6E71-FF1B-EC778B178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2A2F-2DF5-4854-B64F-726C1EFC8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9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93724CD1-4F5D-1A62-F4AB-41476BC0D7D5}"/>
              </a:ext>
            </a:extLst>
          </p:cNvPr>
          <p:cNvCxnSpPr>
            <a:cxnSpLocks/>
          </p:cNvCxnSpPr>
          <p:nvPr/>
        </p:nvCxnSpPr>
        <p:spPr>
          <a:xfrm>
            <a:off x="2522533" y="4224525"/>
            <a:ext cx="7213094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9B6FB419-A207-5ABD-CEE9-21674C3C370D}"/>
              </a:ext>
            </a:extLst>
          </p:cNvPr>
          <p:cNvCxnSpPr>
            <a:cxnSpLocks/>
          </p:cNvCxnSpPr>
          <p:nvPr/>
        </p:nvCxnSpPr>
        <p:spPr>
          <a:xfrm>
            <a:off x="2338023" y="4456232"/>
            <a:ext cx="9006736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E850BBD1-4A16-8EB2-81BD-88D1EB039AF4}"/>
              </a:ext>
            </a:extLst>
          </p:cNvPr>
          <p:cNvCxnSpPr>
            <a:cxnSpLocks/>
          </p:cNvCxnSpPr>
          <p:nvPr/>
        </p:nvCxnSpPr>
        <p:spPr>
          <a:xfrm>
            <a:off x="2549471" y="3948187"/>
            <a:ext cx="5619617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oli: Oikea 12">
            <a:extLst>
              <a:ext uri="{FF2B5EF4-FFF2-40B4-BE49-F238E27FC236}">
                <a16:creationId xmlns:a16="http://schemas.microsoft.com/office/drawing/2014/main" id="{00EAC292-18BC-9CEB-300D-6046B3BADF01}"/>
              </a:ext>
            </a:extLst>
          </p:cNvPr>
          <p:cNvSpPr/>
          <p:nvPr/>
        </p:nvSpPr>
        <p:spPr>
          <a:xfrm>
            <a:off x="-1514" y="1375767"/>
            <a:ext cx="3227039" cy="5448279"/>
          </a:xfrm>
          <a:prstGeom prst="rightArrow">
            <a:avLst>
              <a:gd name="adj1" fmla="val 64201"/>
              <a:gd name="adj2" fmla="val 36773"/>
            </a:avLst>
          </a:prstGeom>
          <a:solidFill>
            <a:srgbClr val="7CD1ED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EB52572-2094-A691-8F24-C3A989160135}"/>
              </a:ext>
            </a:extLst>
          </p:cNvPr>
          <p:cNvSpPr/>
          <p:nvPr/>
        </p:nvSpPr>
        <p:spPr>
          <a:xfrm>
            <a:off x="10256810" y="1195657"/>
            <a:ext cx="664234" cy="360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9B3BCEA-3868-7106-FE1E-E7230BEB36F5}"/>
              </a:ext>
            </a:extLst>
          </p:cNvPr>
          <p:cNvSpPr/>
          <p:nvPr/>
        </p:nvSpPr>
        <p:spPr>
          <a:xfrm>
            <a:off x="9849678" y="6651218"/>
            <a:ext cx="1054473" cy="16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1CAB860-8C6A-FD20-4A20-793ED0712665}"/>
              </a:ext>
            </a:extLst>
          </p:cNvPr>
          <p:cNvSpPr txBox="1"/>
          <p:nvPr/>
        </p:nvSpPr>
        <p:spPr>
          <a:xfrm>
            <a:off x="1666875" y="429422"/>
            <a:ext cx="7156471" cy="602638"/>
          </a:xfrm>
          <a:prstGeom prst="rect">
            <a:avLst/>
          </a:prstGeom>
          <a:noFill/>
        </p:spPr>
        <p:txBody>
          <a:bodyPr wrap="square" lIns="9000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Rinnallakulkijapalvelun palvelupolku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8357E9D-A77E-F87A-E2F5-C4B0E0C1AF0A}"/>
              </a:ext>
            </a:extLst>
          </p:cNvPr>
          <p:cNvCxnSpPr>
            <a:cxnSpLocks/>
          </p:cNvCxnSpPr>
          <p:nvPr/>
        </p:nvCxnSpPr>
        <p:spPr>
          <a:xfrm flipV="1">
            <a:off x="2945999" y="4904646"/>
            <a:ext cx="8806013" cy="23586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30C33F6C-EEB2-CF60-E6C5-1E2BCDCE0BF4}"/>
              </a:ext>
            </a:extLst>
          </p:cNvPr>
          <p:cNvGrpSpPr/>
          <p:nvPr/>
        </p:nvGrpSpPr>
        <p:grpSpPr>
          <a:xfrm>
            <a:off x="6639253" y="5201334"/>
            <a:ext cx="2937507" cy="727763"/>
            <a:chOff x="4933669" y="5113698"/>
            <a:chExt cx="2720904" cy="727763"/>
          </a:xfrm>
        </p:grpSpPr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F3851D32-C906-BCFD-5BC8-B463A54FBCBE}"/>
                </a:ext>
              </a:extLst>
            </p:cNvPr>
            <p:cNvSpPr txBox="1"/>
            <p:nvPr/>
          </p:nvSpPr>
          <p:spPr>
            <a:xfrm>
              <a:off x="4933669" y="5113698"/>
              <a:ext cx="2616621" cy="72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Sain työpaikan tai opiskelupaikan. Palvelu voi jatkua vähintään seuraavaan väliarviointiin asti.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A191B065-F479-45ED-7340-FA8D4A90CA6A}"/>
                </a:ext>
              </a:extLst>
            </p:cNvPr>
            <p:cNvSpPr/>
            <p:nvPr/>
          </p:nvSpPr>
          <p:spPr>
            <a:xfrm>
              <a:off x="7474573" y="516146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802FA71-DA5A-3315-BC95-69D6491F1C98}"/>
              </a:ext>
            </a:extLst>
          </p:cNvPr>
          <p:cNvGrpSpPr/>
          <p:nvPr/>
        </p:nvGrpSpPr>
        <p:grpSpPr>
          <a:xfrm>
            <a:off x="6529398" y="5195879"/>
            <a:ext cx="5647114" cy="727763"/>
            <a:chOff x="4801089" y="5115285"/>
            <a:chExt cx="5230714" cy="727763"/>
          </a:xfrm>
        </p:grpSpPr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D00E8E97-552C-262C-3CDB-EE2C96DA6E6F}"/>
                </a:ext>
              </a:extLst>
            </p:cNvPr>
            <p:cNvSpPr txBox="1"/>
            <p:nvPr/>
          </p:nvSpPr>
          <p:spPr>
            <a:xfrm>
              <a:off x="7542978" y="5115285"/>
              <a:ext cx="2488825" cy="727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Koen, että pärjään omillani ja jatkan itsenäisesti oman työ- ja toimintakyvyn vahvistamista.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047B4A44-96CA-9AEF-6CC9-BEEBFAB94AA4}"/>
                </a:ext>
              </a:extLst>
            </p:cNvPr>
            <p:cNvSpPr/>
            <p:nvPr/>
          </p:nvSpPr>
          <p:spPr>
            <a:xfrm>
              <a:off x="4801089" y="516605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D88074F4-1637-21E3-2AAD-7C6DEA7FA751}"/>
              </a:ext>
            </a:extLst>
          </p:cNvPr>
          <p:cNvGrpSpPr/>
          <p:nvPr/>
        </p:nvGrpSpPr>
        <p:grpSpPr>
          <a:xfrm>
            <a:off x="9500782" y="403311"/>
            <a:ext cx="2306817" cy="1133593"/>
            <a:chOff x="8548762" y="-127594"/>
            <a:chExt cx="2008584" cy="1133593"/>
          </a:xfrm>
        </p:grpSpPr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64433A31-F8D0-35F1-99F5-140BD65DD860}"/>
                </a:ext>
              </a:extLst>
            </p:cNvPr>
            <p:cNvSpPr txBox="1"/>
            <p:nvPr/>
          </p:nvSpPr>
          <p:spPr>
            <a:xfrm>
              <a:off x="9015197" y="482779"/>
              <a:ext cx="154214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Työkyky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-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koordinaattori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pic>
          <p:nvPicPr>
            <p:cNvPr id="15" name="Kuva 14" descr="Käyttäjä tasaisella täytöllä">
              <a:extLst>
                <a:ext uri="{FF2B5EF4-FFF2-40B4-BE49-F238E27FC236}">
                  <a16:creationId xmlns:a16="http://schemas.microsoft.com/office/drawing/2014/main" id="{8E482FA0-8D3E-78EA-DEDC-5AD196FD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351" y="-127594"/>
              <a:ext cx="714698" cy="720000"/>
            </a:xfrm>
            <a:prstGeom prst="rect">
              <a:avLst/>
            </a:prstGeom>
          </p:spPr>
        </p:pic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7C6E6D1-795A-A229-55D5-BFAA167BE00B}"/>
                </a:ext>
              </a:extLst>
            </p:cNvPr>
            <p:cNvSpPr txBox="1"/>
            <p:nvPr/>
          </p:nvSpPr>
          <p:spPr>
            <a:xfrm>
              <a:off x="8548762" y="467267"/>
              <a:ext cx="95071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Asiakas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pic>
          <p:nvPicPr>
            <p:cNvPr id="17" name="Kuva 16" descr="Käyttäjä tasaisella täytöllä">
              <a:extLst>
                <a:ext uri="{FF2B5EF4-FFF2-40B4-BE49-F238E27FC236}">
                  <a16:creationId xmlns:a16="http://schemas.microsoft.com/office/drawing/2014/main" id="{A5DE9ED8-1D7F-E45A-834E-01FD92DD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1706" y="-117455"/>
              <a:ext cx="714697" cy="720000"/>
            </a:xfrm>
            <a:prstGeom prst="rect">
              <a:avLst/>
            </a:prstGeom>
          </p:spPr>
        </p:pic>
      </p:grp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0ED415DE-675C-93BD-B56E-9CE5CFE29713}"/>
              </a:ext>
            </a:extLst>
          </p:cNvPr>
          <p:cNvCxnSpPr>
            <a:cxnSpLocks/>
          </p:cNvCxnSpPr>
          <p:nvPr/>
        </p:nvCxnSpPr>
        <p:spPr>
          <a:xfrm>
            <a:off x="2362191" y="3472804"/>
            <a:ext cx="2691397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69E62CB6-BFCD-8E44-1EEF-7A751E1F0934}"/>
              </a:ext>
            </a:extLst>
          </p:cNvPr>
          <p:cNvGrpSpPr/>
          <p:nvPr/>
        </p:nvGrpSpPr>
        <p:grpSpPr>
          <a:xfrm>
            <a:off x="3864498" y="2549245"/>
            <a:ext cx="1189090" cy="748228"/>
            <a:chOff x="3636506" y="3329553"/>
            <a:chExt cx="1189090" cy="748228"/>
          </a:xfrm>
        </p:grpSpPr>
        <p:pic>
          <p:nvPicPr>
            <p:cNvPr id="24" name="Kuva 23" descr="Käyttäjä tasaisella täytöllä">
              <a:extLst>
                <a:ext uri="{FF2B5EF4-FFF2-40B4-BE49-F238E27FC236}">
                  <a16:creationId xmlns:a16="http://schemas.microsoft.com/office/drawing/2014/main" id="{E537B79D-0DA6-CDFC-4A0E-7ACBBC30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2996" y="3340423"/>
              <a:ext cx="421845" cy="424974"/>
            </a:xfrm>
            <a:prstGeom prst="rect">
              <a:avLst/>
            </a:prstGeom>
          </p:spPr>
        </p:pic>
        <p:pic>
          <p:nvPicPr>
            <p:cNvPr id="25" name="Kuva 24" descr="Käyttäjä tasaisella täytöllä">
              <a:extLst>
                <a:ext uri="{FF2B5EF4-FFF2-40B4-BE49-F238E27FC236}">
                  <a16:creationId xmlns:a16="http://schemas.microsoft.com/office/drawing/2014/main" id="{C35FEA03-C2DE-8EEA-55F7-9A2DF76B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96697" y="3329553"/>
              <a:ext cx="421844" cy="424974"/>
            </a:xfrm>
            <a:prstGeom prst="rect">
              <a:avLst/>
            </a:prstGeom>
          </p:spPr>
        </p:pic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45F17C66-C5DD-1C3D-F8FD-899525239BFD}"/>
                </a:ext>
              </a:extLst>
            </p:cNvPr>
            <p:cNvSpPr txBox="1"/>
            <p:nvPr/>
          </p:nvSpPr>
          <p:spPr>
            <a:xfrm>
              <a:off x="3636506" y="3597457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BAE336F3-15D0-206C-ADD1-43269F6B61C0}"/>
              </a:ext>
            </a:extLst>
          </p:cNvPr>
          <p:cNvGrpSpPr/>
          <p:nvPr/>
        </p:nvGrpSpPr>
        <p:grpSpPr>
          <a:xfrm>
            <a:off x="5099724" y="1982122"/>
            <a:ext cx="180000" cy="380405"/>
            <a:chOff x="5099724" y="2766006"/>
            <a:chExt cx="180000" cy="380405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333AE92A-46B8-7ED1-36DB-C4B7EA569004}"/>
                </a:ext>
              </a:extLst>
            </p:cNvPr>
            <p:cNvSpPr/>
            <p:nvPr/>
          </p:nvSpPr>
          <p:spPr>
            <a:xfrm>
              <a:off x="5099724" y="2966411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554E1FE2-61AD-B057-F189-877B46AF1DB6}"/>
                </a:ext>
              </a:extLst>
            </p:cNvPr>
            <p:cNvSpPr/>
            <p:nvPr/>
          </p:nvSpPr>
          <p:spPr>
            <a:xfrm>
              <a:off x="5099724" y="2766006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7679A1CB-CF04-AD88-21B5-BD1F431696C6}"/>
              </a:ext>
            </a:extLst>
          </p:cNvPr>
          <p:cNvGrpSpPr/>
          <p:nvPr/>
        </p:nvGrpSpPr>
        <p:grpSpPr>
          <a:xfrm>
            <a:off x="5070498" y="2413345"/>
            <a:ext cx="218851" cy="1196742"/>
            <a:chOff x="5436793" y="2378917"/>
            <a:chExt cx="302034" cy="1393936"/>
          </a:xfrm>
        </p:grpSpPr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DCC36152-185A-9D1D-58EE-C00F58C63C2F}"/>
                </a:ext>
              </a:extLst>
            </p:cNvPr>
            <p:cNvSpPr/>
            <p:nvPr/>
          </p:nvSpPr>
          <p:spPr>
            <a:xfrm>
              <a:off x="5436793" y="2378917"/>
              <a:ext cx="302034" cy="1358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430116EA-FAE5-B4EF-44CF-0931C112DCC4}"/>
                </a:ext>
              </a:extLst>
            </p:cNvPr>
            <p:cNvSpPr/>
            <p:nvPr/>
          </p:nvSpPr>
          <p:spPr>
            <a:xfrm rot="16200000">
              <a:off x="4892575" y="2984697"/>
              <a:ext cx="1369926" cy="206386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sp>
        <p:nvSpPr>
          <p:cNvPr id="33" name="Tekstiruutu 32">
            <a:extLst>
              <a:ext uri="{FF2B5EF4-FFF2-40B4-BE49-F238E27FC236}">
                <a16:creationId xmlns:a16="http://schemas.microsoft.com/office/drawing/2014/main" id="{D99A0DA5-FD99-0EFB-3B65-7895FB643411}"/>
              </a:ext>
            </a:extLst>
          </p:cNvPr>
          <p:cNvSpPr txBox="1"/>
          <p:nvPr/>
        </p:nvSpPr>
        <p:spPr>
          <a:xfrm>
            <a:off x="3781130" y="1911959"/>
            <a:ext cx="1382179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1kk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+1-2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1DA19CE5-1ADA-5078-8276-9441FAB885C9}"/>
              </a:ext>
            </a:extLst>
          </p:cNvPr>
          <p:cNvGrpSpPr/>
          <p:nvPr/>
        </p:nvGrpSpPr>
        <p:grpSpPr>
          <a:xfrm>
            <a:off x="6673186" y="1982122"/>
            <a:ext cx="180000" cy="380405"/>
            <a:chOff x="6700618" y="2760949"/>
            <a:chExt cx="180000" cy="380405"/>
          </a:xfrm>
        </p:grpSpPr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E539F195-CE09-ADE5-B9E4-41841A6A4254}"/>
                </a:ext>
              </a:extLst>
            </p:cNvPr>
            <p:cNvSpPr/>
            <p:nvPr/>
          </p:nvSpPr>
          <p:spPr>
            <a:xfrm>
              <a:off x="6700618" y="296135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A0DD8291-4702-838A-5FA9-B2631D72605B}"/>
                </a:ext>
              </a:extLst>
            </p:cNvPr>
            <p:cNvSpPr/>
            <p:nvPr/>
          </p:nvSpPr>
          <p:spPr>
            <a:xfrm>
              <a:off x="6700618" y="2760949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08EC7426-8633-F9B6-BBD5-26649EAE5F75}"/>
              </a:ext>
            </a:extLst>
          </p:cNvPr>
          <p:cNvGrpSpPr/>
          <p:nvPr/>
        </p:nvGrpSpPr>
        <p:grpSpPr>
          <a:xfrm>
            <a:off x="5325352" y="2750210"/>
            <a:ext cx="1189090" cy="756679"/>
            <a:chOff x="5270488" y="3278231"/>
            <a:chExt cx="1189090" cy="756679"/>
          </a:xfrm>
        </p:grpSpPr>
        <p:pic>
          <p:nvPicPr>
            <p:cNvPr id="38" name="Kuva 37" descr="Käyttäjä tasaisella täytöllä">
              <a:extLst>
                <a:ext uri="{FF2B5EF4-FFF2-40B4-BE49-F238E27FC236}">
                  <a16:creationId xmlns:a16="http://schemas.microsoft.com/office/drawing/2014/main" id="{CEEFD027-F10D-4B2D-0431-98764DC5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5615" y="3278231"/>
              <a:ext cx="421845" cy="424974"/>
            </a:xfrm>
            <a:prstGeom prst="rect">
              <a:avLst/>
            </a:prstGeom>
          </p:spPr>
        </p:pic>
        <p:pic>
          <p:nvPicPr>
            <p:cNvPr id="39" name="Kuva 38" descr="Käyttäjä tasaisella täytöllä">
              <a:extLst>
                <a:ext uri="{FF2B5EF4-FFF2-40B4-BE49-F238E27FC236}">
                  <a16:creationId xmlns:a16="http://schemas.microsoft.com/office/drawing/2014/main" id="{416FA8C8-909A-8782-0E28-13BAFB5B5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39316" y="3278231"/>
              <a:ext cx="421844" cy="424974"/>
            </a:xfrm>
            <a:prstGeom prst="rect">
              <a:avLst/>
            </a:prstGeom>
          </p:spPr>
        </p:pic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32374248-0F10-B7D3-3FDE-4A547597DEB6}"/>
                </a:ext>
              </a:extLst>
            </p:cNvPr>
            <p:cNvSpPr txBox="1"/>
            <p:nvPr/>
          </p:nvSpPr>
          <p:spPr>
            <a:xfrm>
              <a:off x="5270488" y="3554586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9B8410C9-4E07-23B2-F821-2905B0913FC9}"/>
              </a:ext>
            </a:extLst>
          </p:cNvPr>
          <p:cNvSpPr txBox="1"/>
          <p:nvPr/>
        </p:nvSpPr>
        <p:spPr>
          <a:xfrm>
            <a:off x="5374679" y="1913376"/>
            <a:ext cx="1695542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3kk 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5999A97D-2F48-3C1C-CE15-2E33656545D6}"/>
              </a:ext>
            </a:extLst>
          </p:cNvPr>
          <p:cNvCxnSpPr>
            <a:cxnSpLocks/>
          </p:cNvCxnSpPr>
          <p:nvPr/>
        </p:nvCxnSpPr>
        <p:spPr>
          <a:xfrm>
            <a:off x="2490423" y="3706737"/>
            <a:ext cx="4111545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1C622B82-5303-3259-6EB8-87C89CA062AB}"/>
              </a:ext>
            </a:extLst>
          </p:cNvPr>
          <p:cNvGrpSpPr/>
          <p:nvPr/>
        </p:nvGrpSpPr>
        <p:grpSpPr>
          <a:xfrm>
            <a:off x="6650235" y="2413344"/>
            <a:ext cx="218851" cy="1393478"/>
            <a:chOff x="5438402" y="2389415"/>
            <a:chExt cx="302034" cy="1623088"/>
          </a:xfrm>
        </p:grpSpPr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49F39047-CF25-21F3-3DCE-8C8A8950E98F}"/>
                </a:ext>
              </a:extLst>
            </p:cNvPr>
            <p:cNvSpPr/>
            <p:nvPr/>
          </p:nvSpPr>
          <p:spPr>
            <a:xfrm>
              <a:off x="5438402" y="2389416"/>
              <a:ext cx="302034" cy="1623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A1AF5596-4984-FC35-8C65-873200628FD4}"/>
                </a:ext>
              </a:extLst>
            </p:cNvPr>
            <p:cNvSpPr/>
            <p:nvPr/>
          </p:nvSpPr>
          <p:spPr>
            <a:xfrm rot="16200000">
              <a:off x="4777009" y="3077471"/>
              <a:ext cx="1623087" cy="246975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61258903-1291-652A-E2FE-DD6ECD6F26D4}"/>
              </a:ext>
            </a:extLst>
          </p:cNvPr>
          <p:cNvGrpSpPr/>
          <p:nvPr/>
        </p:nvGrpSpPr>
        <p:grpSpPr>
          <a:xfrm>
            <a:off x="8242222" y="1982122"/>
            <a:ext cx="180000" cy="380405"/>
            <a:chOff x="8397670" y="2740544"/>
            <a:chExt cx="180000" cy="380405"/>
          </a:xfrm>
        </p:grpSpPr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88F18A83-0EA4-E8C5-5408-4AA3182B3BBE}"/>
                </a:ext>
              </a:extLst>
            </p:cNvPr>
            <p:cNvSpPr/>
            <p:nvPr/>
          </p:nvSpPr>
          <p:spPr>
            <a:xfrm>
              <a:off x="8397670" y="2940949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959A6F12-FBAF-807A-D405-A2C13D1C360E}"/>
                </a:ext>
              </a:extLst>
            </p:cNvPr>
            <p:cNvSpPr/>
            <p:nvPr/>
          </p:nvSpPr>
          <p:spPr>
            <a:xfrm>
              <a:off x="8397670" y="274054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2E37E388-7A46-A7A8-E473-CD9C36E6EFC8}"/>
              </a:ext>
            </a:extLst>
          </p:cNvPr>
          <p:cNvGrpSpPr/>
          <p:nvPr/>
        </p:nvGrpSpPr>
        <p:grpSpPr>
          <a:xfrm>
            <a:off x="6881838" y="2727936"/>
            <a:ext cx="1189090" cy="756679"/>
            <a:chOff x="6889153" y="3311265"/>
            <a:chExt cx="1189090" cy="756679"/>
          </a:xfrm>
        </p:grpSpPr>
        <p:pic>
          <p:nvPicPr>
            <p:cNvPr id="50" name="Kuva 49" descr="Käyttäjä tasaisella täytöllä">
              <a:extLst>
                <a:ext uri="{FF2B5EF4-FFF2-40B4-BE49-F238E27FC236}">
                  <a16:creationId xmlns:a16="http://schemas.microsoft.com/office/drawing/2014/main" id="{8806E83D-332B-EEF9-EDBA-209B1790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34280" y="3311265"/>
              <a:ext cx="421845" cy="424974"/>
            </a:xfrm>
            <a:prstGeom prst="rect">
              <a:avLst/>
            </a:prstGeom>
          </p:spPr>
        </p:pic>
        <p:pic>
          <p:nvPicPr>
            <p:cNvPr id="51" name="Kuva 50" descr="Käyttäjä tasaisella täytöllä">
              <a:extLst>
                <a:ext uri="{FF2B5EF4-FFF2-40B4-BE49-F238E27FC236}">
                  <a16:creationId xmlns:a16="http://schemas.microsoft.com/office/drawing/2014/main" id="{DF420151-29F8-E940-D2D5-17E63DEA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7981" y="3311265"/>
              <a:ext cx="421844" cy="424974"/>
            </a:xfrm>
            <a:prstGeom prst="rect">
              <a:avLst/>
            </a:prstGeom>
          </p:spPr>
        </p:pic>
        <p:sp>
          <p:nvSpPr>
            <p:cNvPr id="52" name="Tekstiruutu 51">
              <a:extLst>
                <a:ext uri="{FF2B5EF4-FFF2-40B4-BE49-F238E27FC236}">
                  <a16:creationId xmlns:a16="http://schemas.microsoft.com/office/drawing/2014/main" id="{03C7A49D-B056-9072-A7ED-01C0794E0C58}"/>
                </a:ext>
              </a:extLst>
            </p:cNvPr>
            <p:cNvSpPr txBox="1"/>
            <p:nvPr/>
          </p:nvSpPr>
          <p:spPr>
            <a:xfrm>
              <a:off x="6889153" y="3587620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53" name="Tekstiruutu 52">
            <a:extLst>
              <a:ext uri="{FF2B5EF4-FFF2-40B4-BE49-F238E27FC236}">
                <a16:creationId xmlns:a16="http://schemas.microsoft.com/office/drawing/2014/main" id="{CCEB1062-4B2D-04C4-EA69-A3FE588277C5}"/>
              </a:ext>
            </a:extLst>
          </p:cNvPr>
          <p:cNvSpPr txBox="1"/>
          <p:nvPr/>
        </p:nvSpPr>
        <p:spPr>
          <a:xfrm>
            <a:off x="6929086" y="1913376"/>
            <a:ext cx="1417713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6kk 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A81279ED-E7C6-0983-4A75-DFBD5CC5D538}"/>
              </a:ext>
            </a:extLst>
          </p:cNvPr>
          <p:cNvGrpSpPr/>
          <p:nvPr/>
        </p:nvGrpSpPr>
        <p:grpSpPr>
          <a:xfrm>
            <a:off x="8229974" y="2413344"/>
            <a:ext cx="234661" cy="1564582"/>
            <a:chOff x="5454643" y="2103982"/>
            <a:chExt cx="277670" cy="2149530"/>
          </a:xfrm>
        </p:grpSpPr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56764393-27B0-89EB-9666-1FCB4FDB2911}"/>
                </a:ext>
              </a:extLst>
            </p:cNvPr>
            <p:cNvSpPr/>
            <p:nvPr/>
          </p:nvSpPr>
          <p:spPr>
            <a:xfrm>
              <a:off x="5454643" y="2132304"/>
              <a:ext cx="277670" cy="2101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6" name="Suorakulmio 55">
              <a:extLst>
                <a:ext uri="{FF2B5EF4-FFF2-40B4-BE49-F238E27FC236}">
                  <a16:creationId xmlns:a16="http://schemas.microsoft.com/office/drawing/2014/main" id="{CE0B005A-E8B7-0ED7-AE7F-A8E965654F4B}"/>
                </a:ext>
              </a:extLst>
            </p:cNvPr>
            <p:cNvSpPr/>
            <p:nvPr/>
          </p:nvSpPr>
          <p:spPr>
            <a:xfrm rot="16200000">
              <a:off x="4496963" y="3068341"/>
              <a:ext cx="2149530" cy="220812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E652F45A-0657-58B9-4853-45F5CFA64902}"/>
              </a:ext>
            </a:extLst>
          </p:cNvPr>
          <p:cNvGrpSpPr/>
          <p:nvPr/>
        </p:nvGrpSpPr>
        <p:grpSpPr>
          <a:xfrm>
            <a:off x="9833520" y="1982122"/>
            <a:ext cx="180000" cy="380405"/>
            <a:chOff x="10155516" y="2721879"/>
            <a:chExt cx="180000" cy="380405"/>
          </a:xfrm>
        </p:grpSpPr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19BEB619-14F4-2801-CF8F-FD677F5B4F68}"/>
                </a:ext>
              </a:extLst>
            </p:cNvPr>
            <p:cNvSpPr/>
            <p:nvPr/>
          </p:nvSpPr>
          <p:spPr>
            <a:xfrm>
              <a:off x="10155516" y="292228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01570739-4591-A7DF-119C-C342F9C24F85}"/>
                </a:ext>
              </a:extLst>
            </p:cNvPr>
            <p:cNvSpPr/>
            <p:nvPr/>
          </p:nvSpPr>
          <p:spPr>
            <a:xfrm>
              <a:off x="10155516" y="2721879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2520A58-D948-94A5-2C5B-13EE14A20A73}"/>
              </a:ext>
            </a:extLst>
          </p:cNvPr>
          <p:cNvGrpSpPr/>
          <p:nvPr/>
        </p:nvGrpSpPr>
        <p:grpSpPr>
          <a:xfrm>
            <a:off x="8526383" y="2749849"/>
            <a:ext cx="1189090" cy="756679"/>
            <a:chOff x="8663921" y="3267361"/>
            <a:chExt cx="1189090" cy="756679"/>
          </a:xfrm>
        </p:grpSpPr>
        <p:pic>
          <p:nvPicPr>
            <p:cNvPr id="61" name="Kuva 60" descr="Käyttäjä tasaisella täytöllä">
              <a:extLst>
                <a:ext uri="{FF2B5EF4-FFF2-40B4-BE49-F238E27FC236}">
                  <a16:creationId xmlns:a16="http://schemas.microsoft.com/office/drawing/2014/main" id="{E2A51DEC-E2B6-C798-37E9-9E1157F6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09048" y="3267361"/>
              <a:ext cx="421845" cy="424974"/>
            </a:xfrm>
            <a:prstGeom prst="rect">
              <a:avLst/>
            </a:prstGeom>
          </p:spPr>
        </p:pic>
        <p:pic>
          <p:nvPicPr>
            <p:cNvPr id="62" name="Kuva 61" descr="Käyttäjä tasaisella täytöllä">
              <a:extLst>
                <a:ext uri="{FF2B5EF4-FFF2-40B4-BE49-F238E27FC236}">
                  <a16:creationId xmlns:a16="http://schemas.microsoft.com/office/drawing/2014/main" id="{70EB2C28-2DE6-2418-8B5E-D1CDCD61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32749" y="3267361"/>
              <a:ext cx="421844" cy="424974"/>
            </a:xfrm>
            <a:prstGeom prst="rect">
              <a:avLst/>
            </a:prstGeom>
          </p:spPr>
        </p:pic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61E48AAE-668E-12C9-2B6E-3911E8F13EDE}"/>
                </a:ext>
              </a:extLst>
            </p:cNvPr>
            <p:cNvSpPr txBox="1"/>
            <p:nvPr/>
          </p:nvSpPr>
          <p:spPr>
            <a:xfrm>
              <a:off x="8663921" y="3543716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64" name="Tekstiruutu 63">
            <a:extLst>
              <a:ext uri="{FF2B5EF4-FFF2-40B4-BE49-F238E27FC236}">
                <a16:creationId xmlns:a16="http://schemas.microsoft.com/office/drawing/2014/main" id="{C60F9D7D-3CB0-14EC-67C2-C60860A240AF}"/>
              </a:ext>
            </a:extLst>
          </p:cNvPr>
          <p:cNvSpPr txBox="1"/>
          <p:nvPr/>
        </p:nvSpPr>
        <p:spPr>
          <a:xfrm>
            <a:off x="8521896" y="1913376"/>
            <a:ext cx="1417713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9kk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645D3EBB-6848-8BA7-4876-CF03C4F2D02E}"/>
              </a:ext>
            </a:extLst>
          </p:cNvPr>
          <p:cNvGrpSpPr/>
          <p:nvPr/>
        </p:nvGrpSpPr>
        <p:grpSpPr>
          <a:xfrm>
            <a:off x="9817464" y="2413344"/>
            <a:ext cx="218851" cy="1841938"/>
            <a:chOff x="5438402" y="2403592"/>
            <a:chExt cx="302034" cy="2145443"/>
          </a:xfrm>
        </p:grpSpPr>
        <p:sp>
          <p:nvSpPr>
            <p:cNvPr id="66" name="Suorakulmio 65">
              <a:extLst>
                <a:ext uri="{FF2B5EF4-FFF2-40B4-BE49-F238E27FC236}">
                  <a16:creationId xmlns:a16="http://schemas.microsoft.com/office/drawing/2014/main" id="{2864ED34-9BB5-728A-68D9-6108417548A9}"/>
                </a:ext>
              </a:extLst>
            </p:cNvPr>
            <p:cNvSpPr/>
            <p:nvPr/>
          </p:nvSpPr>
          <p:spPr>
            <a:xfrm>
              <a:off x="5438402" y="2410111"/>
              <a:ext cx="302034" cy="213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7" name="Suorakulmio 66">
              <a:extLst>
                <a:ext uri="{FF2B5EF4-FFF2-40B4-BE49-F238E27FC236}">
                  <a16:creationId xmlns:a16="http://schemas.microsoft.com/office/drawing/2014/main" id="{23A08376-7181-512E-6401-BE7211504E27}"/>
                </a:ext>
              </a:extLst>
            </p:cNvPr>
            <p:cNvSpPr/>
            <p:nvPr/>
          </p:nvSpPr>
          <p:spPr>
            <a:xfrm rot="16200000">
              <a:off x="4525110" y="3352826"/>
              <a:ext cx="2145443" cy="246975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0D54766A-8520-5D80-6186-5BBDEBC4C51A}"/>
              </a:ext>
            </a:extLst>
          </p:cNvPr>
          <p:cNvGrpSpPr/>
          <p:nvPr/>
        </p:nvGrpSpPr>
        <p:grpSpPr>
          <a:xfrm>
            <a:off x="11422512" y="1981429"/>
            <a:ext cx="180000" cy="380405"/>
            <a:chOff x="11884558" y="2701474"/>
            <a:chExt cx="180000" cy="380405"/>
          </a:xfrm>
        </p:grpSpPr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BF639C97-BC5C-3A7E-6128-FBEE9536928D}"/>
                </a:ext>
              </a:extLst>
            </p:cNvPr>
            <p:cNvSpPr/>
            <p:nvPr/>
          </p:nvSpPr>
          <p:spPr>
            <a:xfrm>
              <a:off x="11884558" y="2901879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46D4F581-9BA9-D349-0A88-4868BC331FF8}"/>
                </a:ext>
              </a:extLst>
            </p:cNvPr>
            <p:cNvSpPr/>
            <p:nvPr/>
          </p:nvSpPr>
          <p:spPr>
            <a:xfrm>
              <a:off x="11884558" y="270147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728AB453-B5B8-DCE1-F58D-0AF3D2A29998}"/>
              </a:ext>
            </a:extLst>
          </p:cNvPr>
          <p:cNvGrpSpPr/>
          <p:nvPr/>
        </p:nvGrpSpPr>
        <p:grpSpPr>
          <a:xfrm>
            <a:off x="10057442" y="2756586"/>
            <a:ext cx="1189090" cy="756679"/>
            <a:chOff x="10361742" y="3302003"/>
            <a:chExt cx="1189090" cy="756679"/>
          </a:xfrm>
        </p:grpSpPr>
        <p:pic>
          <p:nvPicPr>
            <p:cNvPr id="72" name="Kuva 71" descr="Käyttäjä tasaisella täytöllä">
              <a:extLst>
                <a:ext uri="{FF2B5EF4-FFF2-40B4-BE49-F238E27FC236}">
                  <a16:creationId xmlns:a16="http://schemas.microsoft.com/office/drawing/2014/main" id="{DA4626DE-E2EE-225B-FB32-F49F4FA9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6869" y="3302003"/>
              <a:ext cx="421845" cy="424974"/>
            </a:xfrm>
            <a:prstGeom prst="rect">
              <a:avLst/>
            </a:prstGeom>
          </p:spPr>
        </p:pic>
        <p:pic>
          <p:nvPicPr>
            <p:cNvPr id="73" name="Kuva 72" descr="Käyttäjä tasaisella täytöllä">
              <a:extLst>
                <a:ext uri="{FF2B5EF4-FFF2-40B4-BE49-F238E27FC236}">
                  <a16:creationId xmlns:a16="http://schemas.microsoft.com/office/drawing/2014/main" id="{09CF669D-F23D-C13E-EF8C-CCF134D3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0570" y="3302003"/>
              <a:ext cx="421844" cy="424974"/>
            </a:xfrm>
            <a:prstGeom prst="rect">
              <a:avLst/>
            </a:prstGeom>
          </p:spPr>
        </p:pic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81101FC4-7AE5-6C00-1A77-86BE52566AEA}"/>
                </a:ext>
              </a:extLst>
            </p:cNvPr>
            <p:cNvSpPr txBox="1"/>
            <p:nvPr/>
          </p:nvSpPr>
          <p:spPr>
            <a:xfrm>
              <a:off x="10361742" y="3578358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75" name="Tekstiruutu 74">
            <a:extLst>
              <a:ext uri="{FF2B5EF4-FFF2-40B4-BE49-F238E27FC236}">
                <a16:creationId xmlns:a16="http://schemas.microsoft.com/office/drawing/2014/main" id="{88242398-0302-BD90-391F-11E075740504}"/>
              </a:ext>
            </a:extLst>
          </p:cNvPr>
          <p:cNvSpPr txBox="1"/>
          <p:nvPr/>
        </p:nvSpPr>
        <p:spPr>
          <a:xfrm>
            <a:off x="10057442" y="1863798"/>
            <a:ext cx="1479267" cy="65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12kk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F892402D-75BE-A877-419C-179086552C9A}"/>
              </a:ext>
            </a:extLst>
          </p:cNvPr>
          <p:cNvGrpSpPr/>
          <p:nvPr/>
        </p:nvGrpSpPr>
        <p:grpSpPr>
          <a:xfrm>
            <a:off x="11402848" y="2433958"/>
            <a:ext cx="251694" cy="2120755"/>
            <a:chOff x="5438402" y="2430826"/>
            <a:chExt cx="298098" cy="1456037"/>
          </a:xfrm>
        </p:grpSpPr>
        <p:sp>
          <p:nvSpPr>
            <p:cNvPr id="77" name="Suorakulmio 76">
              <a:extLst>
                <a:ext uri="{FF2B5EF4-FFF2-40B4-BE49-F238E27FC236}">
                  <a16:creationId xmlns:a16="http://schemas.microsoft.com/office/drawing/2014/main" id="{542A653A-DCAD-A842-2DCD-D70F78A4DD38}"/>
                </a:ext>
              </a:extLst>
            </p:cNvPr>
            <p:cNvSpPr/>
            <p:nvPr/>
          </p:nvSpPr>
          <p:spPr>
            <a:xfrm>
              <a:off x="5438402" y="2430826"/>
              <a:ext cx="298098" cy="1456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8" name="Suorakulmio 77">
              <a:extLst>
                <a:ext uri="{FF2B5EF4-FFF2-40B4-BE49-F238E27FC236}">
                  <a16:creationId xmlns:a16="http://schemas.microsoft.com/office/drawing/2014/main" id="{D4791160-A082-46C5-2A6B-2F5F463D39C0}"/>
                </a:ext>
              </a:extLst>
            </p:cNvPr>
            <p:cNvSpPr/>
            <p:nvPr/>
          </p:nvSpPr>
          <p:spPr>
            <a:xfrm rot="16200000">
              <a:off x="4863840" y="3021356"/>
              <a:ext cx="1452255" cy="271196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Loppuarviointi</a:t>
              </a:r>
            </a:p>
          </p:txBody>
        </p:sp>
      </p:grpSp>
      <p:cxnSp>
        <p:nvCxnSpPr>
          <p:cNvPr id="79" name="Suora nuoliyhdysviiva 78">
            <a:extLst>
              <a:ext uri="{FF2B5EF4-FFF2-40B4-BE49-F238E27FC236}">
                <a16:creationId xmlns:a16="http://schemas.microsoft.com/office/drawing/2014/main" id="{188CF90E-C2B8-6875-D3DA-B240EC1F702E}"/>
              </a:ext>
            </a:extLst>
          </p:cNvPr>
          <p:cNvCxnSpPr>
            <a:cxnSpLocks/>
          </p:cNvCxnSpPr>
          <p:nvPr/>
        </p:nvCxnSpPr>
        <p:spPr>
          <a:xfrm>
            <a:off x="2068473" y="2745528"/>
            <a:ext cx="1653809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921212D4-F6DD-75E9-F712-35BBE6FE31D2}"/>
              </a:ext>
            </a:extLst>
          </p:cNvPr>
          <p:cNvGrpSpPr/>
          <p:nvPr/>
        </p:nvGrpSpPr>
        <p:grpSpPr>
          <a:xfrm>
            <a:off x="3329791" y="3479505"/>
            <a:ext cx="1221282" cy="1066089"/>
            <a:chOff x="8939026" y="157662"/>
            <a:chExt cx="757760" cy="663363"/>
          </a:xfrm>
        </p:grpSpPr>
        <p:pic>
          <p:nvPicPr>
            <p:cNvPr id="81" name="Kuva 80" descr="Suuri keltainen sydän">
              <a:extLst>
                <a:ext uri="{FF2B5EF4-FFF2-40B4-BE49-F238E27FC236}">
                  <a16:creationId xmlns:a16="http://schemas.microsoft.com/office/drawing/2014/main" id="{0FE706A7-3B87-14D8-1D52-14623738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1840" y="157662"/>
              <a:ext cx="754946" cy="663363"/>
            </a:xfrm>
            <a:prstGeom prst="rect">
              <a:avLst/>
            </a:prstGeom>
          </p:spPr>
        </p:pic>
        <p:sp>
          <p:nvSpPr>
            <p:cNvPr id="82" name="Tekstiruutu 81">
              <a:extLst>
                <a:ext uri="{FF2B5EF4-FFF2-40B4-BE49-F238E27FC236}">
                  <a16:creationId xmlns:a16="http://schemas.microsoft.com/office/drawing/2014/main" id="{BF0AA3D6-C766-E754-29AA-B0AF725E121C}"/>
                </a:ext>
              </a:extLst>
            </p:cNvPr>
            <p:cNvSpPr txBox="1"/>
            <p:nvPr/>
          </p:nvSpPr>
          <p:spPr>
            <a:xfrm flipH="1">
              <a:off x="8939026" y="296520"/>
              <a:ext cx="754946" cy="393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Rinnalla-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kulkija-</a:t>
              </a:r>
              <a:b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</a:t>
              </a:r>
            </a:p>
          </p:txBody>
        </p:sp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24DB7950-157D-02A9-6A7C-6D9B9AC1FB1F}"/>
              </a:ext>
            </a:extLst>
          </p:cNvPr>
          <p:cNvGrpSpPr/>
          <p:nvPr/>
        </p:nvGrpSpPr>
        <p:grpSpPr>
          <a:xfrm>
            <a:off x="2522533" y="1945342"/>
            <a:ext cx="1375748" cy="724348"/>
            <a:chOff x="2197871" y="1894401"/>
            <a:chExt cx="1375748" cy="724348"/>
          </a:xfrm>
        </p:grpSpPr>
        <p:sp>
          <p:nvSpPr>
            <p:cNvPr id="84" name="Tekstiruutu 83">
              <a:extLst>
                <a:ext uri="{FF2B5EF4-FFF2-40B4-BE49-F238E27FC236}">
                  <a16:creationId xmlns:a16="http://schemas.microsoft.com/office/drawing/2014/main" id="{E0647437-B7B0-F7EF-751E-A1AAEF26D9B8}"/>
                </a:ext>
              </a:extLst>
            </p:cNvPr>
            <p:cNvSpPr txBox="1"/>
            <p:nvPr/>
          </p:nvSpPr>
          <p:spPr>
            <a:xfrm>
              <a:off x="2197871" y="1894401"/>
              <a:ext cx="1375748" cy="286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1 tapaaminen</a:t>
              </a: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grpSp>
          <p:nvGrpSpPr>
            <p:cNvPr id="85" name="Ryhmä 84">
              <a:extLst>
                <a:ext uri="{FF2B5EF4-FFF2-40B4-BE49-F238E27FC236}">
                  <a16:creationId xmlns:a16="http://schemas.microsoft.com/office/drawing/2014/main" id="{A13919DC-D884-7388-451D-6AF2A5268676}"/>
                </a:ext>
              </a:extLst>
            </p:cNvPr>
            <p:cNvGrpSpPr/>
            <p:nvPr/>
          </p:nvGrpSpPr>
          <p:grpSpPr>
            <a:xfrm>
              <a:off x="2410415" y="2178399"/>
              <a:ext cx="780967" cy="440350"/>
              <a:chOff x="2345978" y="3062549"/>
              <a:chExt cx="780967" cy="425294"/>
            </a:xfrm>
          </p:grpSpPr>
          <p:pic>
            <p:nvPicPr>
              <p:cNvPr id="89" name="Kuva 88" descr="Käyttäjä tasaisella täytöllä">
                <a:extLst>
                  <a:ext uri="{FF2B5EF4-FFF2-40B4-BE49-F238E27FC236}">
                    <a16:creationId xmlns:a16="http://schemas.microsoft.com/office/drawing/2014/main" id="{2124075E-0EED-DE07-D473-5EA8F1F40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05100" y="3062549"/>
                <a:ext cx="421845" cy="424974"/>
              </a:xfrm>
              <a:prstGeom prst="rect">
                <a:avLst/>
              </a:prstGeom>
            </p:spPr>
          </p:pic>
          <p:pic>
            <p:nvPicPr>
              <p:cNvPr id="90" name="Kuva 89" descr="Käyttäjä tasaisella täytöllä">
                <a:extLst>
                  <a:ext uri="{FF2B5EF4-FFF2-40B4-BE49-F238E27FC236}">
                    <a16:creationId xmlns:a16="http://schemas.microsoft.com/office/drawing/2014/main" id="{7BB54ADC-E286-03F6-6E6D-CFEF354B6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45978" y="3062869"/>
                <a:ext cx="421844" cy="424974"/>
              </a:xfrm>
              <a:prstGeom prst="rect">
                <a:avLst/>
              </a:prstGeom>
            </p:spPr>
          </p:pic>
        </p:grpSp>
        <p:grpSp>
          <p:nvGrpSpPr>
            <p:cNvPr id="86" name="Ryhmä 85">
              <a:extLst>
                <a:ext uri="{FF2B5EF4-FFF2-40B4-BE49-F238E27FC236}">
                  <a16:creationId xmlns:a16="http://schemas.microsoft.com/office/drawing/2014/main" id="{A5964B31-F5E2-D905-2019-12B33D501B08}"/>
                </a:ext>
              </a:extLst>
            </p:cNvPr>
            <p:cNvGrpSpPr/>
            <p:nvPr/>
          </p:nvGrpSpPr>
          <p:grpSpPr>
            <a:xfrm>
              <a:off x="3344370" y="1954285"/>
              <a:ext cx="180000" cy="380405"/>
              <a:chOff x="4937919" y="2742457"/>
              <a:chExt cx="180000" cy="380405"/>
            </a:xfrm>
          </p:grpSpPr>
          <p:sp>
            <p:nvSpPr>
              <p:cNvPr id="87" name="Ellipsi 86">
                <a:extLst>
                  <a:ext uri="{FF2B5EF4-FFF2-40B4-BE49-F238E27FC236}">
                    <a16:creationId xmlns:a16="http://schemas.microsoft.com/office/drawing/2014/main" id="{135F77A4-52A1-20B8-2349-2083DB37517C}"/>
                  </a:ext>
                </a:extLst>
              </p:cNvPr>
              <p:cNvSpPr/>
              <p:nvPr/>
            </p:nvSpPr>
            <p:spPr>
              <a:xfrm>
                <a:off x="4937919" y="2942862"/>
                <a:ext cx="180000" cy="180000"/>
              </a:xfrm>
              <a:prstGeom prst="ellipse">
                <a:avLst/>
              </a:prstGeom>
              <a:solidFill>
                <a:srgbClr val="FF9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endParaRPr>
              </a:p>
            </p:txBody>
          </p:sp>
          <p:sp>
            <p:nvSpPr>
              <p:cNvPr id="88" name="Ellipsi 87">
                <a:extLst>
                  <a:ext uri="{FF2B5EF4-FFF2-40B4-BE49-F238E27FC236}">
                    <a16:creationId xmlns:a16="http://schemas.microsoft.com/office/drawing/2014/main" id="{284FCB0E-266C-3D84-6262-DCC67B7FA620}"/>
                  </a:ext>
                </a:extLst>
              </p:cNvPr>
              <p:cNvSpPr/>
              <p:nvPr/>
            </p:nvSpPr>
            <p:spPr>
              <a:xfrm>
                <a:off x="4937919" y="2742457"/>
                <a:ext cx="180000" cy="180000"/>
              </a:xfrm>
              <a:prstGeom prst="ellipse">
                <a:avLst/>
              </a:prstGeom>
              <a:solidFill>
                <a:srgbClr val="96C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CA95A54C-FACD-5D79-D5F0-23F42613A620}"/>
              </a:ext>
            </a:extLst>
          </p:cNvPr>
          <p:cNvGrpSpPr/>
          <p:nvPr/>
        </p:nvGrpSpPr>
        <p:grpSpPr>
          <a:xfrm>
            <a:off x="299253" y="332530"/>
            <a:ext cx="1119198" cy="1119198"/>
            <a:chOff x="299253" y="332530"/>
            <a:chExt cx="1375748" cy="1375748"/>
          </a:xfrm>
        </p:grpSpPr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0E0BF342-F501-3E6A-5239-3F72CF9D2C17}"/>
                </a:ext>
              </a:extLst>
            </p:cNvPr>
            <p:cNvSpPr/>
            <p:nvPr/>
          </p:nvSpPr>
          <p:spPr>
            <a:xfrm>
              <a:off x="299253" y="332530"/>
              <a:ext cx="1375748" cy="1375748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pic>
          <p:nvPicPr>
            <p:cNvPr id="93" name="Kuva 92">
              <a:extLst>
                <a:ext uri="{FF2B5EF4-FFF2-40B4-BE49-F238E27FC236}">
                  <a16:creationId xmlns:a16="http://schemas.microsoft.com/office/drawing/2014/main" id="{CDA96289-19F9-BEA0-95DC-15E2C88E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354" y="421194"/>
              <a:ext cx="1219119" cy="1181219"/>
            </a:xfrm>
            <a:prstGeom prst="rect">
              <a:avLst/>
            </a:prstGeom>
          </p:spPr>
        </p:pic>
      </p:grpSp>
      <p:sp>
        <p:nvSpPr>
          <p:cNvPr id="98" name="Tekstiruutu 97">
            <a:extLst>
              <a:ext uri="{FF2B5EF4-FFF2-40B4-BE49-F238E27FC236}">
                <a16:creationId xmlns:a16="http://schemas.microsoft.com/office/drawing/2014/main" id="{FE6A3431-5E11-D9BA-8F17-7DC7780DC74F}"/>
              </a:ext>
            </a:extLst>
          </p:cNvPr>
          <p:cNvSpPr txBox="1"/>
          <p:nvPr/>
        </p:nvSpPr>
        <p:spPr>
          <a:xfrm>
            <a:off x="33828" y="3100924"/>
            <a:ext cx="270229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Vaihtoehto1: </a:t>
            </a:r>
            <a:r>
              <a:rPr lang="fi-FI" sz="1400" b="1" kern="0" dirty="0">
                <a:solidFill>
                  <a:prstClr val="black"/>
                </a:solidFill>
                <a:latin typeface="Barlow"/>
                <a:cs typeface="Arial" panose="020B0604020202020204" pitchFamily="34" charset="0"/>
              </a:rPr>
              <a:t>EKHVAn sidosryhmätoimijat ohjaavat asiakkaan palveluun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2: 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EHKVAn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 sote-palvelutoimijat ohjaavat asiakkaan palveluun</a:t>
            </a:r>
          </a:p>
          <a:p>
            <a:pPr>
              <a:spcAft>
                <a:spcPts val="600"/>
              </a:spcAft>
              <a:defRPr/>
            </a:pP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</a:b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3: Asiakkaan itsenäinen ohjautuminen</a:t>
            </a:r>
          </a:p>
          <a:p>
            <a:pPr lvl="0"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.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6BBF886D-CC38-7BA0-2FE7-7CCD05EC74EF}"/>
              </a:ext>
            </a:extLst>
          </p:cNvPr>
          <p:cNvSpPr txBox="1"/>
          <p:nvPr/>
        </p:nvSpPr>
        <p:spPr>
          <a:xfrm>
            <a:off x="-38319" y="2587933"/>
            <a:ext cx="2474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Ohjaus palvelun pariin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CCC89BBB-B574-F487-53B9-0D363BCC6943}"/>
              </a:ext>
            </a:extLst>
          </p:cNvPr>
          <p:cNvSpPr txBox="1"/>
          <p:nvPr/>
        </p:nvSpPr>
        <p:spPr>
          <a:xfrm>
            <a:off x="9732890" y="142534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Polun päätoimijat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F2EA9DE6-70B7-1E85-8B5B-88643118EC41}"/>
              </a:ext>
            </a:extLst>
          </p:cNvPr>
          <p:cNvSpPr txBox="1"/>
          <p:nvPr/>
        </p:nvSpPr>
        <p:spPr>
          <a:xfrm>
            <a:off x="4194535" y="4553575"/>
            <a:ext cx="5712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Säännölliset mentorointitapaamiset asiakkaan tarpeiden mukaisesti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4C525A20-CF08-4105-5528-5DB0196536C3}"/>
              </a:ext>
            </a:extLst>
          </p:cNvPr>
          <p:cNvSpPr txBox="1"/>
          <p:nvPr/>
        </p:nvSpPr>
        <p:spPr>
          <a:xfrm>
            <a:off x="2803635" y="6012215"/>
            <a:ext cx="614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ea typeface="+mn-lt"/>
                <a:cs typeface="+mn-lt"/>
              </a:rPr>
              <a:t>Työkykykoordinaattori toimii linkkinä eri palvelujen ja toimijoiden välillä. </a:t>
            </a:r>
            <a:endParaRPr lang="fi-FI" dirty="0"/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85CC4B7A-649D-148F-BEAC-9C1801975C97}"/>
              </a:ext>
            </a:extLst>
          </p:cNvPr>
          <p:cNvSpPr txBox="1">
            <a:spLocks/>
          </p:cNvSpPr>
          <p:nvPr/>
        </p:nvSpPr>
        <p:spPr>
          <a:xfrm>
            <a:off x="9448800" y="65150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85639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9A50DBDE6DD49BDA831B7407B9590" ma:contentTypeVersion="16" ma:contentTypeDescription="Create a new document." ma:contentTypeScope="" ma:versionID="df893bbd67d4cf9a428f79981f2a0a5a">
  <xsd:schema xmlns:xsd="http://www.w3.org/2001/XMLSchema" xmlns:xs="http://www.w3.org/2001/XMLSchema" xmlns:p="http://schemas.microsoft.com/office/2006/metadata/properties" xmlns:ns3="10055d64-e8dd-4dca-a261-35eeb659ac8e" xmlns:ns4="be439688-afe1-4aac-b7c7-6a5535b0c565" targetNamespace="http://schemas.microsoft.com/office/2006/metadata/properties" ma:root="true" ma:fieldsID="96172c47f4faec4b91c7e8197b1b0467" ns3:_="" ns4:_="">
    <xsd:import namespace="10055d64-e8dd-4dca-a261-35eeb659ac8e"/>
    <xsd:import namespace="be439688-afe1-4aac-b7c7-6a5535b0c5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55d64-e8dd-4dca-a261-35eeb659a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39688-afe1-4aac-b7c7-6a5535b0c5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055d64-e8dd-4dca-a261-35eeb659ac8e" xsi:nil="true"/>
  </documentManagement>
</p:properties>
</file>

<file path=customXml/itemProps1.xml><?xml version="1.0" encoding="utf-8"?>
<ds:datastoreItem xmlns:ds="http://schemas.openxmlformats.org/officeDocument/2006/customXml" ds:itemID="{D4AC175F-B64F-48DC-A043-AA2D8D949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55d64-e8dd-4dca-a261-35eeb659ac8e"/>
    <ds:schemaRef ds:uri="be439688-afe1-4aac-b7c7-6a5535b0c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EFA48-FDD3-4488-93C4-2536EA26FA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AC1E-51D7-46EE-A049-61891DFFE92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be439688-afe1-4aac-b7c7-6a5535b0c565"/>
    <ds:schemaRef ds:uri="http://schemas.microsoft.com/office/2006/metadata/properties"/>
    <ds:schemaRef ds:uri="10055d64-e8dd-4dca-a261-35eeb659ac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Laajakuva</PresentationFormat>
  <Paragraphs>40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Barlow</vt:lpstr>
      <vt:lpstr>Calibri</vt:lpstr>
      <vt:lpstr>Calibri Light</vt:lpstr>
      <vt:lpstr>Gill Sans Nova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Toivanen Pirjo</dc:creator>
  <cp:lastModifiedBy>Toivanen Pirjo</cp:lastModifiedBy>
  <cp:revision>1</cp:revision>
  <dcterms:created xsi:type="dcterms:W3CDTF">2023-12-08T11:53:26Z</dcterms:created>
  <dcterms:modified xsi:type="dcterms:W3CDTF">2023-12-08T11:53:54Z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0x010100CFC9A50DBDE6DD49BDA831B7407B9590</vt:lpwstr>
  </property>
</Properties>
</file>