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1735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562774-EFD2-DC8A-B3A0-C8DA24491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D077E8B-FB8D-2538-5835-E374736CD0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50671E-FE9C-7B3D-BA04-94DA4E356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0E56-F4F9-4A7A-8E56-8B4F54F58FAD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90263F-832A-6518-0510-29E2AC6E4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BEC27A7-8703-FBBC-587E-E9CE8A62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25AC-5340-4EAC-BF4C-394D34E867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3510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5BA212-BD5E-4EE4-C206-407189505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BEC68AB-F2C0-8624-ABED-12B199EAB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385C8ED-D901-22E0-F224-5EBF86642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0E56-F4F9-4A7A-8E56-8B4F54F58FAD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B23A64E-54AE-5593-B4F8-D52E20B2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8B6F7FC-B34F-0B7D-2998-A922B3B1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25AC-5340-4EAC-BF4C-394D34E867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087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0AA5043-D550-7804-81A5-C5FD659A4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C3C6549-4337-0B39-9831-83F262AC2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D244AA-38E3-B934-9253-7CACB40C0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0E56-F4F9-4A7A-8E56-8B4F54F58FAD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561140B-4DC9-7F50-EFF0-192DA5EA5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0084580-7BAA-120B-A8EF-6EB607B3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25AC-5340-4EAC-BF4C-394D34E867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5099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hjä-vaal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4DDC0D00-A19F-C831-75B9-9217D7F96EE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74918" y="5945388"/>
            <a:ext cx="2356505" cy="91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245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3FD576-1B11-7C28-4FDE-A9FA80985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4ED8A2-6CCC-DC10-8C22-9AC149E69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5421BE1-71C9-87FA-0448-103CA0E13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0E56-F4F9-4A7A-8E56-8B4F54F58FAD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FDCD0A-44F4-ED9D-05DE-B6B4F37FD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EA64FF9-10FB-161D-4EC3-33F2D2251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25AC-5340-4EAC-BF4C-394D34E867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92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244EEC-54CC-0982-6172-ECFB2284F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321360A-45B9-315E-8BD0-2D1F4A892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2296DB2-E7FE-8C14-DC87-BC4BD19D8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0E56-F4F9-4A7A-8E56-8B4F54F58FAD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1E7FD1B-451D-4DC2-3261-CDD987FA5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3C5F93F-E6D3-F0BA-8DB2-636ED7C0E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25AC-5340-4EAC-BF4C-394D34E867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6125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0DA23C-B8CC-8DD8-E83B-8683D94D4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D825BB9-258D-0662-5764-152C782CC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06851FD-524C-EDB2-8FED-060731D596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DDD192E-016B-FEEF-BE77-B712ACD84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0E56-F4F9-4A7A-8E56-8B4F54F58FAD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C9FF19C-7345-B48C-A8D0-6AB1A2BD0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FA93B30-5A13-BFEE-9E5F-C75AC4E17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25AC-5340-4EAC-BF4C-394D34E867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419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3D5B00-04B5-65F3-1204-D3C05A22B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3EB0B66-C794-4161-B15C-77BE4FB94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FC9B25A-5C25-17D5-5CD1-8B5ADCF28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8F5CA9F-F5F0-EE81-D232-D6F4134778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E971E47-EB6A-0D58-39E8-3C800076E7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9CDD6B1-6BED-8C33-83D8-A8A3F37BC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0E56-F4F9-4A7A-8E56-8B4F54F58FAD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A63F969-1B29-FB0D-618B-575676DF7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5BA16D3-4963-6D24-6EAB-498620746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25AC-5340-4EAC-BF4C-394D34E867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5790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E1885A-FBA1-448E-4E1C-42A11649A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25CBDAF-2D83-C637-7507-DD3BCE2DE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0E56-F4F9-4A7A-8E56-8B4F54F58FAD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362A8CF-4BAD-DE07-2BDF-B52691097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AAD7589-9EB7-B1E9-FFD8-82F814B4E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25AC-5340-4EAC-BF4C-394D34E867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385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896DD2A-1C3A-664E-0061-9BDC75012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0E56-F4F9-4A7A-8E56-8B4F54F58FAD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7447030-9327-50A3-EED9-A6A3A7574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02513F0-AE49-937A-03D0-4B26C6AAD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25AC-5340-4EAC-BF4C-394D34E867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8309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EA318B-856F-2C6B-E2AC-C10AAAB3E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8A73A0-A164-AA6B-C8FD-363829241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26A7DC7-4DEA-655E-0745-901F992B9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868097F-8825-1BCA-9EAA-B29DBF16B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0E56-F4F9-4A7A-8E56-8B4F54F58FAD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646CC6-D15B-42C0-55B3-CB49C622F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75C9510-222E-2E84-8A5E-F34B7D89A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25AC-5340-4EAC-BF4C-394D34E867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1851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67B433-8ADB-D20D-ED89-4D421D2F9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8344814-DCA2-6B19-9B89-DFE0CBACD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5215F65-7FB7-CAC6-7E50-7F2A11C4C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0382EAF-C198-991A-455C-69FA7ECCE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0E56-F4F9-4A7A-8E56-8B4F54F58FAD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84174FF-A158-F60A-9DA3-B2E6A1844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749497E-4E5A-7D69-477A-A6D83B2CB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25AC-5340-4EAC-BF4C-394D34E867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264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278E6B6-730D-5B70-A1B9-9982808C1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912B15E-791C-EB3C-CF7E-4B454159A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C2A99E-931B-75DB-3FBF-99C4B9606E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50E56-F4F9-4A7A-8E56-8B4F54F58FAD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8DBE4C6-2A42-7918-B480-D837569DFB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FBA3329-6643-70AE-235E-F886E6CF6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25AC-5340-4EAC-BF4C-394D34E867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956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FBB5C867-DF9B-F358-1839-85783AF442DA}"/>
              </a:ext>
            </a:extLst>
          </p:cNvPr>
          <p:cNvSpPr txBox="1"/>
          <p:nvPr/>
        </p:nvSpPr>
        <p:spPr>
          <a:xfrm>
            <a:off x="1576682" y="1211776"/>
            <a:ext cx="3499520" cy="3941771"/>
          </a:xfrm>
          <a:prstGeom prst="rect">
            <a:avLst/>
          </a:prstGeom>
          <a:noFill/>
        </p:spPr>
        <p:txBody>
          <a:bodyPr wrap="square" lIns="91440" tIns="45720" rIns="91440" bIns="45720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Rinnallakulkijapalvelu on osa Etelä-Karjalan työ- ja toimintakyvyn </a:t>
            </a:r>
            <a:r>
              <a:rPr lang="fi-FI" sz="1400" dirty="0">
                <a:solidFill>
                  <a:prstClr val="black"/>
                </a:solidFill>
                <a:latin typeface="Barlow"/>
                <a:ea typeface="+mn-lt"/>
                <a:cs typeface="+mn-lt"/>
              </a:rPr>
              <a:t>tuen ekosysteemimallia.</a:t>
            </a:r>
          </a:p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i-FI" sz="1400" dirty="0">
                <a:solidFill>
                  <a:prstClr val="black"/>
                </a:solidFill>
                <a:latin typeface="Barlow"/>
                <a:ea typeface="+mn-lt"/>
                <a:cs typeface="+mn-lt"/>
              </a:rPr>
              <a:t>Rinnallakulkijapalvelu on 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työikäisen</a:t>
            </a:r>
          </a:p>
          <a:p>
            <a:pPr marL="229870" marR="0" lvl="0" indent="-229870" algn="l" defTabSz="914400" rtl="0" eaLnBrk="1" fontAlgn="ctr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>
                <a:srgbClr val="7CD1ED"/>
              </a:buClr>
              <a:buSzPct val="170000"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työttömän ja </a:t>
            </a:r>
          </a:p>
          <a:p>
            <a:pPr marL="229870" marR="0" lvl="0" indent="-229870" algn="l" defTabSz="914400" rtl="0" eaLnBrk="1" fontAlgn="ctr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>
                <a:srgbClr val="7CD1ED"/>
              </a:buClr>
              <a:buSzPct val="170000"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osatyökykyisen </a:t>
            </a: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palvelu.</a:t>
            </a:r>
          </a:p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rlow"/>
              <a:ea typeface="+mn-lt"/>
              <a:cs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Lisäksi palvelumalli palvelee </a:t>
            </a:r>
          </a:p>
          <a:p>
            <a:pPr marL="285750" marR="0" lvl="0" indent="-28575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työterveys- ja opiskelijaterveydenhuollon (YTHS) palveluiden ulkopuolella olevia (esim. yrittäjät, opinnoista poissaolevat opiskelijat) sekä </a:t>
            </a:r>
          </a:p>
          <a:p>
            <a:pPr marL="285750" marR="0" lvl="0" indent="-28575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muista syistä työelämän ulkopuolella olevia (esim. kotihoidon tuella olevat, kotiäidit/koti-isät, syrjäytyneet) ihmisiä. 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2BBC7204-2FE8-708A-45E8-2F2A28ABD2A2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31CB1EA3-6725-4443-8350-9EC09D598F26}" type="slidenum">
              <a:rPr lang="fi-FI" sz="1200" smtClean="0">
                <a:solidFill>
                  <a:srgbClr val="000000">
                    <a:tint val="75000"/>
                  </a:srgbClr>
                </a:solidFill>
                <a:latin typeface="Barlow"/>
              </a:rPr>
              <a:pPr algn="r">
                <a:defRPr/>
              </a:pPr>
              <a:t>1</a:t>
            </a:fld>
            <a:endParaRPr lang="fi-FI" sz="1200">
              <a:solidFill>
                <a:srgbClr val="000000">
                  <a:tint val="75000"/>
                </a:srgbClr>
              </a:solidFill>
              <a:latin typeface="Barlow"/>
            </a:endParaRPr>
          </a:p>
        </p:txBody>
      </p:sp>
      <p:grpSp>
        <p:nvGrpSpPr>
          <p:cNvPr id="4" name="Ryhmä 4">
            <a:extLst>
              <a:ext uri="{FF2B5EF4-FFF2-40B4-BE49-F238E27FC236}">
                <a16:creationId xmlns:a16="http://schemas.microsoft.com/office/drawing/2014/main" id="{62E07255-053C-7D8B-B726-B513D6DE3537}"/>
              </a:ext>
            </a:extLst>
          </p:cNvPr>
          <p:cNvGrpSpPr/>
          <p:nvPr/>
        </p:nvGrpSpPr>
        <p:grpSpPr>
          <a:xfrm>
            <a:off x="316964" y="293814"/>
            <a:ext cx="1153022" cy="1153022"/>
            <a:chOff x="7554053" y="537266"/>
            <a:chExt cx="1375748" cy="1375748"/>
          </a:xfrm>
        </p:grpSpPr>
        <p:sp>
          <p:nvSpPr>
            <p:cNvPr id="5" name="Ellipsi 4">
              <a:extLst>
                <a:ext uri="{FF2B5EF4-FFF2-40B4-BE49-F238E27FC236}">
                  <a16:creationId xmlns:a16="http://schemas.microsoft.com/office/drawing/2014/main" id="{88231BBC-5292-3168-3BF2-AAADA0764057}"/>
                </a:ext>
              </a:extLst>
            </p:cNvPr>
            <p:cNvSpPr/>
            <p:nvPr/>
          </p:nvSpPr>
          <p:spPr>
            <a:xfrm>
              <a:off x="7554053" y="537266"/>
              <a:ext cx="1375748" cy="1375748"/>
            </a:xfrm>
            <a:prstGeom prst="ellipse">
              <a:avLst/>
            </a:prstGeom>
            <a:solidFill>
              <a:srgbClr val="7CD1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Nova"/>
                <a:ea typeface="+mn-ea"/>
                <a:cs typeface="+mn-cs"/>
              </a:endParaRPr>
            </a:p>
          </p:txBody>
        </p:sp>
        <p:pic>
          <p:nvPicPr>
            <p:cNvPr id="6" name="Google Shape;99;p3">
              <a:extLst>
                <a:ext uri="{FF2B5EF4-FFF2-40B4-BE49-F238E27FC236}">
                  <a16:creationId xmlns:a16="http://schemas.microsoft.com/office/drawing/2014/main" id="{2A5EF764-5C52-FB80-97DD-D8623B6F9E32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7661885" y="585178"/>
              <a:ext cx="1267916" cy="126791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" name="Ryhmä 21">
            <a:extLst>
              <a:ext uri="{FF2B5EF4-FFF2-40B4-BE49-F238E27FC236}">
                <a16:creationId xmlns:a16="http://schemas.microsoft.com/office/drawing/2014/main" id="{3578250B-A11A-D789-B0DF-8972D0DC068E}"/>
              </a:ext>
            </a:extLst>
          </p:cNvPr>
          <p:cNvGrpSpPr/>
          <p:nvPr/>
        </p:nvGrpSpPr>
        <p:grpSpPr>
          <a:xfrm>
            <a:off x="341168" y="5983616"/>
            <a:ext cx="567767" cy="570534"/>
            <a:chOff x="11135139" y="5937404"/>
            <a:chExt cx="721899" cy="725417"/>
          </a:xfrm>
        </p:grpSpPr>
        <p:sp>
          <p:nvSpPr>
            <p:cNvPr id="8" name="Ellipsi 24">
              <a:extLst>
                <a:ext uri="{FF2B5EF4-FFF2-40B4-BE49-F238E27FC236}">
                  <a16:creationId xmlns:a16="http://schemas.microsoft.com/office/drawing/2014/main" id="{4F9D9DA3-FC7E-7B8C-64B5-C61B2EF7B8E2}"/>
                </a:ext>
              </a:extLst>
            </p:cNvPr>
            <p:cNvSpPr/>
            <p:nvPr/>
          </p:nvSpPr>
          <p:spPr>
            <a:xfrm>
              <a:off x="11135139" y="5940922"/>
              <a:ext cx="721899" cy="721899"/>
            </a:xfrm>
            <a:prstGeom prst="ellipse">
              <a:avLst/>
            </a:prstGeom>
            <a:solidFill>
              <a:srgbClr val="7CD1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Nova"/>
                <a:ea typeface="+mn-ea"/>
                <a:cs typeface="+mn-cs"/>
              </a:endParaRPr>
            </a:p>
          </p:txBody>
        </p:sp>
        <p:sp>
          <p:nvSpPr>
            <p:cNvPr id="9" name="Tekstiruutu 25">
              <a:extLst>
                <a:ext uri="{FF2B5EF4-FFF2-40B4-BE49-F238E27FC236}">
                  <a16:creationId xmlns:a16="http://schemas.microsoft.com/office/drawing/2014/main" id="{781E9E63-C646-CA3C-4B9F-8110F31FA351}"/>
                </a:ext>
              </a:extLst>
            </p:cNvPr>
            <p:cNvSpPr txBox="1"/>
            <p:nvPr/>
          </p:nvSpPr>
          <p:spPr>
            <a:xfrm>
              <a:off x="11162563" y="5937404"/>
              <a:ext cx="663947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32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Nova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0" name="Tekstiruutu 9">
            <a:extLst>
              <a:ext uri="{FF2B5EF4-FFF2-40B4-BE49-F238E27FC236}">
                <a16:creationId xmlns:a16="http://schemas.microsoft.com/office/drawing/2014/main" id="{077FA5A4-0326-0115-B959-14B19FD9C0EA}"/>
              </a:ext>
            </a:extLst>
          </p:cNvPr>
          <p:cNvSpPr txBox="1"/>
          <p:nvPr/>
        </p:nvSpPr>
        <p:spPr>
          <a:xfrm>
            <a:off x="6161518" y="1211776"/>
            <a:ext cx="5764798" cy="459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Rinnallakulkija</a:t>
            </a:r>
            <a:r>
              <a:rPr lang="fi-FI" sz="1400" dirty="0">
                <a:solidFill>
                  <a:prstClr val="black"/>
                </a:solidFill>
                <a:latin typeface="Barlow"/>
                <a:ea typeface="+mn-lt"/>
                <a:cs typeface="+mn-lt"/>
              </a:rPr>
              <a:t>palvelun tavoitteena on tarjota tukea varhaisessa työ- ja toimintakyvyn tuen tarpeen vaiheessa ennen kuin ongelmat ehtivät vaikeutua tai kroonistua. </a:t>
            </a:r>
          </a:p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Rinnallakulkijapalvelussa työkykykoordinaattori hakee yhdessä asiakkaan kanssa ratkaisuja asiakkaan työ- ja toimintakyvyn vahvistamiseen ja kulkee asiakkaan rinnalla silloin, kun TYP-asiakkuus ei ole tarpeellinen ja oikea-aikainen. </a:t>
            </a:r>
          </a:p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Mitä Rinnallakulkijapalvelu sisältää </a:t>
            </a:r>
          </a:p>
          <a:p>
            <a:pPr marL="285750" marR="0" lvl="0" indent="-28575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400" dirty="0">
                <a:solidFill>
                  <a:prstClr val="black"/>
                </a:solidFill>
                <a:latin typeface="Barlow"/>
                <a:ea typeface="+mn-lt"/>
                <a:cs typeface="+mn-lt"/>
              </a:rPr>
              <a:t>T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yö- </a:t>
            </a: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ja toimintakyvyn tuen palvelutarpeen arvioinnin ja asiakkaan  tarpeiden perusteella rakennetun henkilökohtaisen porrastetun palvelupolun aina havaitun 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työ- ja toimintakyvyn tuen tarpeen alusta mahdolliseen työllistymiseen, koulutuksen aloittamiseen tai muuhun toivottuun tavoitteeseen pääsemiseen asti. </a:t>
            </a:r>
          </a:p>
          <a:p>
            <a:pPr marL="285750" marR="0" lvl="0" indent="-28575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Asiakkaan neuvonnan, ohjauksen ja koordinoinnin liittyen työ- ja toimintakyvyn tuen palveluihin. Lisäksi työkykykoordinaattori toimii linkkinä eri palvelujen ja toimijoiden välillä. </a:t>
            </a:r>
          </a:p>
          <a:p>
            <a:pPr marL="285750" marR="0" lvl="0" indent="-28575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Henkilökohtaisen työ- ja toimintakyky</a:t>
            </a:r>
            <a:r>
              <a:rPr lang="fi-FI" sz="1400" dirty="0">
                <a:solidFill>
                  <a:prstClr val="black"/>
                </a:solidFill>
                <a:latin typeface="Barlow"/>
                <a:ea typeface="+mn-lt"/>
                <a:cs typeface="+mn-lt"/>
              </a:rPr>
              <a:t>v</a:t>
            </a: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yn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 mentoroinnin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1690521C-84D3-44BE-535F-661E1F0CF103}"/>
              </a:ext>
            </a:extLst>
          </p:cNvPr>
          <p:cNvSpPr/>
          <p:nvPr/>
        </p:nvSpPr>
        <p:spPr>
          <a:xfrm>
            <a:off x="1576682" y="1031857"/>
            <a:ext cx="10349633" cy="4851070"/>
          </a:xfrm>
          <a:prstGeom prst="rect">
            <a:avLst/>
          </a:prstGeom>
          <a:noFill/>
          <a:ln>
            <a:solidFill>
              <a:schemeClr val="accent6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57A5A3E8-B5DC-CC9C-EFA4-FBE7BA8C738D}"/>
              </a:ext>
            </a:extLst>
          </p:cNvPr>
          <p:cNvSpPr txBox="1"/>
          <p:nvPr/>
        </p:nvSpPr>
        <p:spPr>
          <a:xfrm>
            <a:off x="1560361" y="6080680"/>
            <a:ext cx="62419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Uusi TYM-laki (2025) tuo muutoksia TYP-toimintaan ja Rinnallakulkijapalvelua kehitetään jatkossa tästä näkökulmasta myös. </a:t>
            </a: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0749E50D-2FC9-8C98-5982-EB0EAEF9B515}"/>
              </a:ext>
            </a:extLst>
          </p:cNvPr>
          <p:cNvSpPr txBox="1"/>
          <p:nvPr/>
        </p:nvSpPr>
        <p:spPr>
          <a:xfrm>
            <a:off x="1560361" y="437808"/>
            <a:ext cx="60971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Mitä ja kenelle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E36DBE83-5035-E30A-5F0F-98D36ECF6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3128" y="2150842"/>
            <a:ext cx="1517355" cy="1327685"/>
          </a:xfrm>
          <a:prstGeom prst="rect">
            <a:avLst/>
          </a:prstGeom>
        </p:spPr>
      </p:pic>
      <p:sp>
        <p:nvSpPr>
          <p:cNvPr id="11" name="Dian numeron paikkamerkki 2">
            <a:extLst>
              <a:ext uri="{FF2B5EF4-FFF2-40B4-BE49-F238E27FC236}">
                <a16:creationId xmlns:a16="http://schemas.microsoft.com/office/drawing/2014/main" id="{5F85B964-2FDA-C288-DC54-91D2BD4A7F2A}"/>
              </a:ext>
            </a:extLst>
          </p:cNvPr>
          <p:cNvSpPr txBox="1">
            <a:spLocks/>
          </p:cNvSpPr>
          <p:nvPr/>
        </p:nvSpPr>
        <p:spPr>
          <a:xfrm>
            <a:off x="9448800" y="651505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1CB1EA3-6725-4443-8350-9EC09D598F26}" type="slidenum">
              <a:rPr lang="fi-FI" sz="1200" smtClean="0"/>
              <a:pPr algn="r"/>
              <a:t>1</a:t>
            </a:fld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1468328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6" ma:contentTypeDescription="Create a new document." ma:contentTypeScope="" ma:versionID="df893bbd67d4cf9a428f79981f2a0a5a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96172c47f4faec4b91c7e8197b1b0467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0055d64-e8dd-4dca-a261-35eeb659ac8e" xsi:nil="true"/>
  </documentManagement>
</p:properties>
</file>

<file path=customXml/itemProps1.xml><?xml version="1.0" encoding="utf-8"?>
<ds:datastoreItem xmlns:ds="http://schemas.openxmlformats.org/officeDocument/2006/customXml" ds:itemID="{CD89D838-56B8-47D5-A51F-6C7FCB1B02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F3B0EA-7907-4D59-ABF7-87E9D0875E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A2994C-8D4D-4B10-8360-F956CBF3BB9B}">
  <ds:schemaRefs>
    <ds:schemaRef ds:uri="be439688-afe1-4aac-b7c7-6a5535b0c565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10055d64-e8dd-4dca-a261-35eeb659ac8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Laajakuva</PresentationFormat>
  <Paragraphs>19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Barlow</vt:lpstr>
      <vt:lpstr>Calibri</vt:lpstr>
      <vt:lpstr>Calibri Light</vt:lpstr>
      <vt:lpstr>Gill Sans Nova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2023-12-08T11:40:38Z</dcterms:created>
  <dcterms:modified xsi:type="dcterms:W3CDTF">2023-12-08T11:41:34Z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