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1701" r:id="rId5"/>
    <p:sldId id="1743" r:id="rId6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C4AE176-B0AB-0EFB-A67A-6F22A6E7BB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1820254F-2318-DB17-0631-6501078D06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6567232-671B-4739-1310-5BECB99D8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EBF0A-9683-4E38-B265-E64B59F02F37}" type="datetimeFigureOut">
              <a:rPr lang="fi-FI" smtClean="0"/>
              <a:t>8.12.2023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76F6C3E-03D7-8F9F-C9C5-409F14FB5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91106FB-2685-605E-013C-E629EBD50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AD2B7-73EE-4E9D-8CCA-B4DD72C6C50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69624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046804C-5763-1F19-0EE2-F89027D9C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4FEB80F9-4007-3BF3-896A-8BF0CBCEE7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2859E46-7B82-1B83-DF1E-508807203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EBF0A-9683-4E38-B265-E64B59F02F37}" type="datetimeFigureOut">
              <a:rPr lang="fi-FI" smtClean="0"/>
              <a:t>8.12.2023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A00E9FF-5E28-6CB9-4D6D-16D0507E0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E0350F3-9A20-CC89-D0D2-A382AD2FC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AD2B7-73EE-4E9D-8CCA-B4DD72C6C50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37461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B17511C6-498F-EDD0-6084-0BA4E8BE7E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4CBF0F29-B196-1AAB-8DDA-66F2B3DBE2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54D9EAE-AC37-4D5E-8119-0FF54D78E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EBF0A-9683-4E38-B265-E64B59F02F37}" type="datetimeFigureOut">
              <a:rPr lang="fi-FI" smtClean="0"/>
              <a:t>8.12.2023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C84EBB2-508D-877E-8552-6012245D1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09E6D5A-4C4C-E80A-8880-D8AE8EC5F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AD2B7-73EE-4E9D-8CCA-B4DD72C6C50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609523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yhjä-otsikko-vaal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 1">
            <a:extLst>
              <a:ext uri="{FF2B5EF4-FFF2-40B4-BE49-F238E27FC236}">
                <a16:creationId xmlns:a16="http://schemas.microsoft.com/office/drawing/2014/main" id="{FCE70DF8-19A5-36F4-B9C2-081D9F638E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449388"/>
            <a:ext cx="10515600" cy="1325563"/>
          </a:xfrm>
        </p:spPr>
        <p:txBody>
          <a:bodyPr>
            <a:noAutofit/>
          </a:bodyPr>
          <a:lstStyle>
            <a:lvl1pPr algn="ctr">
              <a:defRPr sz="4500">
                <a:solidFill>
                  <a:schemeClr val="tx2"/>
                </a:solidFill>
                <a:latin typeface="Barlow Medium" panose="00000600000000000000" pitchFamily="2" charset="0"/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pic>
        <p:nvPicPr>
          <p:cNvPr id="4" name="Kuva 3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4DDC0D00-A19F-C831-75B9-9217D7F96EE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374918" y="5945388"/>
            <a:ext cx="2356505" cy="912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4194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8A2F42D-A512-B15C-88BB-0AABC6C9B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C56720F-F498-61BB-9086-9784C6571F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FD49C0F-381C-7546-B745-93C1AFA47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EBF0A-9683-4E38-B265-E64B59F02F37}" type="datetimeFigureOut">
              <a:rPr lang="fi-FI" smtClean="0"/>
              <a:t>8.12.2023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08E5806-A822-28C4-DAD3-48AF66F92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D5DD683-BA06-BCBF-B95A-C6025B12B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AD2B7-73EE-4E9D-8CCA-B4DD72C6C50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51903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77C9FB9-90B1-F841-9EDE-B34F023F1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6CC0B25-0141-7D1B-872E-861C58399A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2F0D9BE-A2D3-6E3B-37FE-376C18C12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EBF0A-9683-4E38-B265-E64B59F02F37}" type="datetimeFigureOut">
              <a:rPr lang="fi-FI" smtClean="0"/>
              <a:t>8.12.2023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DDA9F75-1FDD-1B7A-82D9-E5694848C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F90D8B4-A91E-7490-59C9-7744872A7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AD2B7-73EE-4E9D-8CCA-B4DD72C6C50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7980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7D0E56F-BD1C-84C6-FC62-F80C1AFE9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243210F-119E-2117-F3EA-30C85615C9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128721A2-0833-95E6-8194-8D49C087E9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5F25BB2C-F911-B2C5-5434-DCF531BA8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EBF0A-9683-4E38-B265-E64B59F02F37}" type="datetimeFigureOut">
              <a:rPr lang="fi-FI" smtClean="0"/>
              <a:t>8.12.2023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AFE913F8-107D-5117-0835-DA776BC0F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0966EF8C-9F93-F188-1E08-A791109CD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AD2B7-73EE-4E9D-8CCA-B4DD72C6C50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90622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57293F-B62E-EAC9-3D15-74DA9D483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B5D7CD4-59CB-96B3-7A28-973EF59602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1D97332-0DED-E138-68C6-14E5F1C575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87CE06D9-84CF-906C-0E63-2B9E880D05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A0DA0A25-7431-3741-461F-BB14C62C17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1A155756-85A7-B97D-24AB-44973C1F4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EBF0A-9683-4E38-B265-E64B59F02F37}" type="datetimeFigureOut">
              <a:rPr lang="fi-FI" smtClean="0"/>
              <a:t>8.12.2023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F6CC0828-F71D-32FC-982E-29B462EF1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857E2D40-9DE6-1D07-E177-2421D368B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AD2B7-73EE-4E9D-8CCA-B4DD72C6C50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17524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3C0ED8F-6954-BD23-9A8B-AF020353C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02C7460F-BDBA-D5DD-67A0-F6E987D1A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EBF0A-9683-4E38-B265-E64B59F02F37}" type="datetimeFigureOut">
              <a:rPr lang="fi-FI" smtClean="0"/>
              <a:t>8.12.2023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48C20078-0E0C-831A-0712-F648EC615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8E00EB38-802A-AFE6-5B2E-029422288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AD2B7-73EE-4E9D-8CCA-B4DD72C6C50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72653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51CD88C-DE9C-66FE-CCC4-CB878CE45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EBF0A-9683-4E38-B265-E64B59F02F37}" type="datetimeFigureOut">
              <a:rPr lang="fi-FI" smtClean="0"/>
              <a:t>8.12.2023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BCFDE3A8-1BF7-0E3F-154C-EDB229B4D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612168DC-DB65-62F2-644B-6A98B5842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AD2B7-73EE-4E9D-8CCA-B4DD72C6C50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72633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6C9AB28-3342-51DB-0216-7C234A2FE0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4B255FC-9FFE-73E0-88BE-696A69A657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7ADAF9B4-B0D0-8292-528D-878E131011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971D9C08-867F-393F-7BCD-9FCD9DB3F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EBF0A-9683-4E38-B265-E64B59F02F37}" type="datetimeFigureOut">
              <a:rPr lang="fi-FI" smtClean="0"/>
              <a:t>8.12.2023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0D707A1-C41C-6B4E-DF6B-8CB790CC3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B4660ACC-DE0B-A7E4-0110-DB231FD3B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AD2B7-73EE-4E9D-8CCA-B4DD72C6C50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79035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E073330-78F8-01FB-B9B7-E7F04619C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964509D1-86DC-0EEB-437D-6D052F0D82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06CA9BC0-E59F-6687-E23C-8FEF704DFE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902A3D48-BAC3-6F8C-004B-F884AE0B2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EBF0A-9683-4E38-B265-E64B59F02F37}" type="datetimeFigureOut">
              <a:rPr lang="fi-FI" smtClean="0"/>
              <a:t>8.12.2023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70D3178E-D207-9420-A5D0-653CD59D4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AC10AE70-2F3E-E3C7-0776-105FD5703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AD2B7-73EE-4E9D-8CCA-B4DD72C6C50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40078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C662CC99-18ED-2862-8265-EED5CADCDA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BC4958D4-F4CF-B517-57E3-6BABC26E18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2406BE1-EB6C-1327-83B9-5D92ADB1A2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EBF0A-9683-4E38-B265-E64B59F02F37}" type="datetimeFigureOut">
              <a:rPr lang="fi-FI" smtClean="0"/>
              <a:t>8.12.2023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69F3144-C11F-3AC4-00FB-EC3E6ECB3F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94057AF-E6F2-F4B0-6709-078BA31988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BAD2B7-73EE-4E9D-8CCA-B4DD72C6C50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61118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ruutu 2">
            <a:extLst>
              <a:ext uri="{FF2B5EF4-FFF2-40B4-BE49-F238E27FC236}">
                <a16:creationId xmlns:a16="http://schemas.microsoft.com/office/drawing/2014/main" id="{8B514F10-70EF-F2D2-9FE5-1B9E8FEE72B8}"/>
              </a:ext>
            </a:extLst>
          </p:cNvPr>
          <p:cNvSpPr txBox="1"/>
          <p:nvPr/>
        </p:nvSpPr>
        <p:spPr>
          <a:xfrm>
            <a:off x="168595" y="106939"/>
            <a:ext cx="1190387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Työ- ja toimintakyvyn tuen Rinnallakulkijapalvelun pilotoinnin toteuttamisen </a:t>
            </a:r>
            <a:r>
              <a:rPr lang="fi-FI" sz="2800" b="1" dirty="0">
                <a:solidFill>
                  <a:prstClr val="black"/>
                </a:solidFill>
                <a:latin typeface="Calibri" panose="020F0502020204030204"/>
              </a:rPr>
              <a:t>polku</a:t>
            </a:r>
            <a:r>
              <a:rPr kumimoji="0" lang="fi-FI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osa 1</a:t>
            </a:r>
          </a:p>
        </p:txBody>
      </p:sp>
      <p:sp>
        <p:nvSpPr>
          <p:cNvPr id="16" name="Vuokaavio: Prosessi 15">
            <a:extLst>
              <a:ext uri="{FF2B5EF4-FFF2-40B4-BE49-F238E27FC236}">
                <a16:creationId xmlns:a16="http://schemas.microsoft.com/office/drawing/2014/main" id="{F0817E0D-A302-3E3A-8FD7-214310EA217D}"/>
              </a:ext>
            </a:extLst>
          </p:cNvPr>
          <p:cNvSpPr/>
          <p:nvPr/>
        </p:nvSpPr>
        <p:spPr>
          <a:xfrm>
            <a:off x="9413766" y="2213756"/>
            <a:ext cx="2234732" cy="851746"/>
          </a:xfrm>
          <a:prstGeom prst="flowChartProcess">
            <a:avLst/>
          </a:prstGeom>
          <a:solidFill>
            <a:srgbClr val="B9E7F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Miten asiakkaan tiedot siirtyvät ekosysteemitoimijoiden välillä? Sähköinen Y100 –lomake kokeiluun kesällä 2024?</a:t>
            </a:r>
          </a:p>
        </p:txBody>
      </p:sp>
      <p:sp>
        <p:nvSpPr>
          <p:cNvPr id="22" name="Vuokaavio: Prosessi 21">
            <a:extLst>
              <a:ext uri="{FF2B5EF4-FFF2-40B4-BE49-F238E27FC236}">
                <a16:creationId xmlns:a16="http://schemas.microsoft.com/office/drawing/2014/main" id="{2D8B2504-947B-1544-EEB8-B9073685B969}"/>
              </a:ext>
            </a:extLst>
          </p:cNvPr>
          <p:cNvSpPr/>
          <p:nvPr/>
        </p:nvSpPr>
        <p:spPr>
          <a:xfrm>
            <a:off x="4851542" y="1207815"/>
            <a:ext cx="2167281" cy="670824"/>
          </a:xfrm>
          <a:prstGeom prst="flowChartProcess">
            <a:avLst/>
          </a:prstGeom>
          <a:solidFill>
            <a:srgbClr val="B9E7F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Kytkeytyminen kaikkiin asiakasryhmiin (nuoret, koto)</a:t>
            </a:r>
          </a:p>
        </p:txBody>
      </p:sp>
      <p:sp>
        <p:nvSpPr>
          <p:cNvPr id="2" name="Nuoli: Oikea 1">
            <a:extLst>
              <a:ext uri="{FF2B5EF4-FFF2-40B4-BE49-F238E27FC236}">
                <a16:creationId xmlns:a16="http://schemas.microsoft.com/office/drawing/2014/main" id="{73D8F570-7F2F-32BD-F5EB-12AD95FFA451}"/>
              </a:ext>
            </a:extLst>
          </p:cNvPr>
          <p:cNvSpPr/>
          <p:nvPr/>
        </p:nvSpPr>
        <p:spPr>
          <a:xfrm>
            <a:off x="460403" y="3654162"/>
            <a:ext cx="11612067" cy="637231"/>
          </a:xfrm>
          <a:prstGeom prst="rightArrow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arlow"/>
              <a:ea typeface="+mn-ea"/>
              <a:cs typeface="+mn-cs"/>
            </a:endParaRPr>
          </a:p>
        </p:txBody>
      </p:sp>
      <p:sp>
        <p:nvSpPr>
          <p:cNvPr id="9" name="Vuokaavio: Prosessi 8">
            <a:extLst>
              <a:ext uri="{FF2B5EF4-FFF2-40B4-BE49-F238E27FC236}">
                <a16:creationId xmlns:a16="http://schemas.microsoft.com/office/drawing/2014/main" id="{72B5D559-BFF1-D0A8-ADF6-B28B56EAB909}"/>
              </a:ext>
            </a:extLst>
          </p:cNvPr>
          <p:cNvSpPr/>
          <p:nvPr/>
        </p:nvSpPr>
        <p:spPr>
          <a:xfrm>
            <a:off x="7070485" y="1991640"/>
            <a:ext cx="2167281" cy="673570"/>
          </a:xfrm>
          <a:prstGeom prst="flowChartProcess">
            <a:avLst/>
          </a:prstGeom>
          <a:solidFill>
            <a:srgbClr val="B9E7F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Linkittyminen muihin pilotteihin, ettei päällekkäisyyttä (työllisyys)</a:t>
            </a:r>
          </a:p>
        </p:txBody>
      </p:sp>
      <p:sp>
        <p:nvSpPr>
          <p:cNvPr id="11" name="Vuokaavio: Prosessi 10">
            <a:extLst>
              <a:ext uri="{FF2B5EF4-FFF2-40B4-BE49-F238E27FC236}">
                <a16:creationId xmlns:a16="http://schemas.microsoft.com/office/drawing/2014/main" id="{BB898220-EC93-3E85-3A86-3015658CADAB}"/>
              </a:ext>
            </a:extLst>
          </p:cNvPr>
          <p:cNvSpPr/>
          <p:nvPr/>
        </p:nvSpPr>
        <p:spPr>
          <a:xfrm>
            <a:off x="4862856" y="1990571"/>
            <a:ext cx="2167281" cy="673570"/>
          </a:xfrm>
          <a:prstGeom prst="flowChartProcess">
            <a:avLst/>
          </a:prstGeom>
          <a:solidFill>
            <a:srgbClr val="B9E7F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Palvelun toteutus koko maakunnassa</a:t>
            </a:r>
          </a:p>
        </p:txBody>
      </p:sp>
      <p:sp>
        <p:nvSpPr>
          <p:cNvPr id="18" name="Vuokaavio: Prosessi 17">
            <a:extLst>
              <a:ext uri="{FF2B5EF4-FFF2-40B4-BE49-F238E27FC236}">
                <a16:creationId xmlns:a16="http://schemas.microsoft.com/office/drawing/2014/main" id="{898412CB-E1B6-CAF6-D4D9-52807CF8E5FF}"/>
              </a:ext>
            </a:extLst>
          </p:cNvPr>
          <p:cNvSpPr/>
          <p:nvPr/>
        </p:nvSpPr>
        <p:spPr>
          <a:xfrm>
            <a:off x="9426138" y="1217335"/>
            <a:ext cx="2222360" cy="954107"/>
          </a:xfrm>
          <a:prstGeom prst="flowChartProcess">
            <a:avLst/>
          </a:prstGeom>
          <a:solidFill>
            <a:srgbClr val="B9E7F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Asiakasvastuu ja tiedon kulku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Pallottelua vähemmän, yhteydenotot, tiedetään kuka ottaa yhteyttä ja milloin—ONKO TARPEEN KUN ON MALLIN PERUSIDEA?</a:t>
            </a:r>
          </a:p>
        </p:txBody>
      </p:sp>
      <p:sp>
        <p:nvSpPr>
          <p:cNvPr id="26" name="Vuokaavio: Prosessi 25">
            <a:extLst>
              <a:ext uri="{FF2B5EF4-FFF2-40B4-BE49-F238E27FC236}">
                <a16:creationId xmlns:a16="http://schemas.microsoft.com/office/drawing/2014/main" id="{6EE2A5B2-5A6C-A14C-D130-A0CFCE183CF5}"/>
              </a:ext>
            </a:extLst>
          </p:cNvPr>
          <p:cNvSpPr/>
          <p:nvPr/>
        </p:nvSpPr>
        <p:spPr>
          <a:xfrm>
            <a:off x="467715" y="1222081"/>
            <a:ext cx="2167281" cy="673570"/>
          </a:xfrm>
          <a:prstGeom prst="flowChartProcess">
            <a:avLst/>
          </a:prstGeom>
          <a:solidFill>
            <a:srgbClr val="B9E7F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SUJUVA asiakasohjaajien rooli  sotekeskuksissa suhteessa tähän palveluun</a:t>
            </a:r>
          </a:p>
        </p:txBody>
      </p:sp>
      <p:sp>
        <p:nvSpPr>
          <p:cNvPr id="27" name="Vuokaavio: Prosessi 26">
            <a:extLst>
              <a:ext uri="{FF2B5EF4-FFF2-40B4-BE49-F238E27FC236}">
                <a16:creationId xmlns:a16="http://schemas.microsoft.com/office/drawing/2014/main" id="{0AAA3E12-9F41-5870-FDA1-03F8717FB0F8}"/>
              </a:ext>
            </a:extLst>
          </p:cNvPr>
          <p:cNvSpPr/>
          <p:nvPr/>
        </p:nvSpPr>
        <p:spPr>
          <a:xfrm>
            <a:off x="7192480" y="4702800"/>
            <a:ext cx="2167281" cy="673570"/>
          </a:xfrm>
          <a:prstGeom prst="flowChartProcess">
            <a:avLst/>
          </a:prstGeom>
          <a:solidFill>
            <a:srgbClr val="E99C2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Termistön kirkastaminen</a:t>
            </a:r>
          </a:p>
        </p:txBody>
      </p:sp>
      <p:sp>
        <p:nvSpPr>
          <p:cNvPr id="29" name="Vuokaavio: Prosessi 28">
            <a:extLst>
              <a:ext uri="{FF2B5EF4-FFF2-40B4-BE49-F238E27FC236}">
                <a16:creationId xmlns:a16="http://schemas.microsoft.com/office/drawing/2014/main" id="{0F38D856-35B3-0286-31B1-60BFF53F154C}"/>
              </a:ext>
            </a:extLst>
          </p:cNvPr>
          <p:cNvSpPr/>
          <p:nvPr/>
        </p:nvSpPr>
        <p:spPr>
          <a:xfrm>
            <a:off x="2655227" y="1990571"/>
            <a:ext cx="2167281" cy="673570"/>
          </a:xfrm>
          <a:prstGeom prst="flowChartProcess">
            <a:avLst/>
          </a:prstGeom>
          <a:solidFill>
            <a:srgbClr val="B9E7F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Kehitetään </a:t>
            </a:r>
            <a:r>
              <a:rPr kumimoji="0" lang="fi-FI" sz="1050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walk</a:t>
            </a: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-in palvelua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Sisältö/osaaminen</a:t>
            </a:r>
          </a:p>
        </p:txBody>
      </p:sp>
      <p:sp>
        <p:nvSpPr>
          <p:cNvPr id="31" name="Vuokaavio: Prosessi 30">
            <a:extLst>
              <a:ext uri="{FF2B5EF4-FFF2-40B4-BE49-F238E27FC236}">
                <a16:creationId xmlns:a16="http://schemas.microsoft.com/office/drawing/2014/main" id="{DE172AC8-910F-B262-14D6-7962A92D3B0D}"/>
              </a:ext>
            </a:extLst>
          </p:cNvPr>
          <p:cNvSpPr/>
          <p:nvPr/>
        </p:nvSpPr>
        <p:spPr>
          <a:xfrm>
            <a:off x="455366" y="4702800"/>
            <a:ext cx="2109137" cy="673570"/>
          </a:xfrm>
          <a:prstGeom prst="flowChartProcess">
            <a:avLst/>
          </a:prstGeom>
          <a:solidFill>
            <a:srgbClr val="E99C2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ICF:n</a:t>
            </a: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 hyödyntämisen kirkastaminen ja toimintakykymobiilin mahdollinen käyttöönotto </a:t>
            </a:r>
          </a:p>
        </p:txBody>
      </p:sp>
      <p:sp>
        <p:nvSpPr>
          <p:cNvPr id="36" name="Vuokaavio: Prosessi 35">
            <a:extLst>
              <a:ext uri="{FF2B5EF4-FFF2-40B4-BE49-F238E27FC236}">
                <a16:creationId xmlns:a16="http://schemas.microsoft.com/office/drawing/2014/main" id="{E1848967-6044-3672-98AA-8BB0D87546A3}"/>
              </a:ext>
            </a:extLst>
          </p:cNvPr>
          <p:cNvSpPr/>
          <p:nvPr/>
        </p:nvSpPr>
        <p:spPr>
          <a:xfrm>
            <a:off x="9441806" y="5421375"/>
            <a:ext cx="2215249" cy="673570"/>
          </a:xfrm>
          <a:prstGeom prst="flowChartProcess">
            <a:avLst/>
          </a:prstGeom>
          <a:solidFill>
            <a:srgbClr val="E99C2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Muiden muutosten huomioiminen (</a:t>
            </a:r>
            <a:r>
              <a:rPr lang="fi-FI" sz="1050" dirty="0">
                <a:solidFill>
                  <a:sysClr val="windowText" lastClr="000000"/>
                </a:solidFill>
                <a:latin typeface="Barlow"/>
              </a:rPr>
              <a:t>T</a:t>
            </a:r>
            <a:r>
              <a:rPr kumimoji="0" lang="fi-FI" sz="1050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ehy</a:t>
            </a: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, koto24, </a:t>
            </a:r>
            <a:r>
              <a:rPr lang="fi-FI" sz="1050" dirty="0">
                <a:solidFill>
                  <a:sysClr val="windowText" lastClr="000000"/>
                </a:solidFill>
                <a:latin typeface="Barlow"/>
              </a:rPr>
              <a:t>T</a:t>
            </a:r>
            <a:r>
              <a:rPr kumimoji="0" lang="fi-FI" sz="1050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ym</a:t>
            </a: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-laki)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Kytkös TE24 uudistukseen+ muu verkosto</a:t>
            </a:r>
          </a:p>
        </p:txBody>
      </p:sp>
      <p:sp>
        <p:nvSpPr>
          <p:cNvPr id="37" name="Vuokaavio: Prosessi 36">
            <a:extLst>
              <a:ext uri="{FF2B5EF4-FFF2-40B4-BE49-F238E27FC236}">
                <a16:creationId xmlns:a16="http://schemas.microsoft.com/office/drawing/2014/main" id="{60775402-F370-1D75-E751-E17B99EBD2AF}"/>
              </a:ext>
            </a:extLst>
          </p:cNvPr>
          <p:cNvSpPr/>
          <p:nvPr/>
        </p:nvSpPr>
        <p:spPr>
          <a:xfrm>
            <a:off x="463923" y="1983333"/>
            <a:ext cx="2167281" cy="673570"/>
          </a:xfrm>
          <a:prstGeom prst="flowChartProcess">
            <a:avLst/>
          </a:prstGeom>
          <a:solidFill>
            <a:srgbClr val="B9E7F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Onko psykologin palvelut tarvittaessa käytettävissä - miten ja mistä?</a:t>
            </a:r>
          </a:p>
        </p:txBody>
      </p:sp>
      <p:sp>
        <p:nvSpPr>
          <p:cNvPr id="38" name="Vuokaavio: Prosessi 37">
            <a:extLst>
              <a:ext uri="{FF2B5EF4-FFF2-40B4-BE49-F238E27FC236}">
                <a16:creationId xmlns:a16="http://schemas.microsoft.com/office/drawing/2014/main" id="{BCBB30C1-360F-AE19-6B55-6CD3A23E1DD6}"/>
              </a:ext>
            </a:extLst>
          </p:cNvPr>
          <p:cNvSpPr/>
          <p:nvPr/>
        </p:nvSpPr>
        <p:spPr>
          <a:xfrm>
            <a:off x="2602246" y="4696105"/>
            <a:ext cx="2350192" cy="1407084"/>
          </a:xfrm>
          <a:prstGeom prst="flowChartProcess">
            <a:avLst/>
          </a:prstGeom>
          <a:solidFill>
            <a:srgbClr val="E99C2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05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Barlow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Pilottiasiakkaille tekstiviestipalaute käyttöön? Helppoa antaa ja kerätä palautetta kehittämisen tueksi.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05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Barlow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Mitä ’’seulontoja/ mittareita työkykykoordinaattorit käyttävät?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05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Barlow"/>
              <a:ea typeface="+mn-ea"/>
              <a:cs typeface="+mn-cs"/>
            </a:endParaRPr>
          </a:p>
        </p:txBody>
      </p:sp>
      <p:sp>
        <p:nvSpPr>
          <p:cNvPr id="40" name="Vuokaavio: Prosessi 39">
            <a:extLst>
              <a:ext uri="{FF2B5EF4-FFF2-40B4-BE49-F238E27FC236}">
                <a16:creationId xmlns:a16="http://schemas.microsoft.com/office/drawing/2014/main" id="{1CD524A3-4A22-6B7F-9973-1C086DE9F85B}"/>
              </a:ext>
            </a:extLst>
          </p:cNvPr>
          <p:cNvSpPr/>
          <p:nvPr/>
        </p:nvSpPr>
        <p:spPr>
          <a:xfrm>
            <a:off x="463923" y="4225741"/>
            <a:ext cx="11193132" cy="418663"/>
          </a:xfrm>
          <a:prstGeom prst="flowChartProcess">
            <a:avLst/>
          </a:prstGeom>
          <a:solidFill>
            <a:srgbClr val="E99C2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Etelä-Karjalan työ- ja toimijakyvyn tuen ekosysteemimallin jatkuva yhteiskehittäminen </a:t>
            </a:r>
            <a:r>
              <a:rPr kumimoji="0" lang="fi-FI" sz="105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  <a:sym typeface="Wingdings" panose="05000000000000000000" pitchFamily="2" charset="2"/>
              </a:rPr>
              <a:t> </a:t>
            </a:r>
            <a:r>
              <a:rPr kumimoji="0" lang="fi-FI" sz="105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Mu</a:t>
            </a:r>
            <a:r>
              <a:rPr lang="fi-FI" sz="1050" dirty="0">
                <a:solidFill>
                  <a:sysClr val="windowText" lastClr="000000"/>
                </a:solidFill>
                <a:latin typeface="Barlow"/>
              </a:rPr>
              <a:t>kana: </a:t>
            </a:r>
            <a:r>
              <a:rPr kumimoji="0" lang="fi-FI" sz="105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Ekosysteemin ydintoimijat, a</a:t>
            </a:r>
            <a:r>
              <a:rPr lang="fi-FI" sz="1050" dirty="0">
                <a:solidFill>
                  <a:sysClr val="windowText" lastClr="000000"/>
                </a:solidFill>
                <a:latin typeface="Barlow"/>
              </a:rPr>
              <a:t>siantuntijat, a</a:t>
            </a:r>
            <a:r>
              <a:rPr kumimoji="0" lang="fi-FI" sz="105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siakkaat</a:t>
            </a:r>
            <a:r>
              <a:rPr kumimoji="0" lang="fi-FI" sz="105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 (asiakasraati), j</a:t>
            </a:r>
            <a:r>
              <a:rPr lang="fi-FI" sz="1050" dirty="0" err="1">
                <a:solidFill>
                  <a:sysClr val="windowText" lastClr="000000"/>
                </a:solidFill>
                <a:latin typeface="Barlow"/>
              </a:rPr>
              <a:t>ohto</a:t>
            </a:r>
            <a:endParaRPr lang="fi-FI" sz="1050" dirty="0">
              <a:solidFill>
                <a:sysClr val="windowText" lastClr="000000"/>
              </a:solidFill>
              <a:latin typeface="Barlow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Työkykykoordinaattorien verkostotyö - paikallinen, yhteinen ja  valtakunnallinen</a:t>
            </a:r>
            <a:endParaRPr kumimoji="0" lang="fi-FI" sz="105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Barlow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05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Barlow"/>
              <a:ea typeface="+mn-ea"/>
              <a:cs typeface="+mn-cs"/>
            </a:endParaRPr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8BBDE8EE-1F1D-423C-67C5-9CE33575A87D}"/>
              </a:ext>
            </a:extLst>
          </p:cNvPr>
          <p:cNvSpPr txBox="1"/>
          <p:nvPr/>
        </p:nvSpPr>
        <p:spPr>
          <a:xfrm>
            <a:off x="2310938" y="3786044"/>
            <a:ext cx="11737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2-3/2024</a:t>
            </a:r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99B4312A-4EFC-A09B-B9BC-A25B35705493}"/>
              </a:ext>
            </a:extLst>
          </p:cNvPr>
          <p:cNvSpPr txBox="1"/>
          <p:nvPr/>
        </p:nvSpPr>
        <p:spPr>
          <a:xfrm>
            <a:off x="6622435" y="3789357"/>
            <a:ext cx="1181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4-6/2024</a:t>
            </a:r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07991F67-4947-6AC6-E822-6DF73D3F1AA6}"/>
              </a:ext>
            </a:extLst>
          </p:cNvPr>
          <p:cNvSpPr txBox="1"/>
          <p:nvPr/>
        </p:nvSpPr>
        <p:spPr>
          <a:xfrm rot="16200000">
            <a:off x="-1532630" y="2388895"/>
            <a:ext cx="35279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Ekosysteemimallin käytännön palvelutyö</a:t>
            </a:r>
          </a:p>
        </p:txBody>
      </p:sp>
      <p:sp>
        <p:nvSpPr>
          <p:cNvPr id="10" name="Tekstiruutu 9">
            <a:extLst>
              <a:ext uri="{FF2B5EF4-FFF2-40B4-BE49-F238E27FC236}">
                <a16:creationId xmlns:a16="http://schemas.microsoft.com/office/drawing/2014/main" id="{BD6D3B56-E352-62F9-E7C6-CF4B0F4053AF}"/>
              </a:ext>
            </a:extLst>
          </p:cNvPr>
          <p:cNvSpPr txBox="1"/>
          <p:nvPr/>
        </p:nvSpPr>
        <p:spPr>
          <a:xfrm rot="16200000">
            <a:off x="-1532629" y="5328132"/>
            <a:ext cx="35279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Ekosysteemimallin kehittäminen</a:t>
            </a:r>
          </a:p>
        </p:txBody>
      </p:sp>
      <p:sp>
        <p:nvSpPr>
          <p:cNvPr id="13" name="Vuokaavio: Prosessi 12">
            <a:extLst>
              <a:ext uri="{FF2B5EF4-FFF2-40B4-BE49-F238E27FC236}">
                <a16:creationId xmlns:a16="http://schemas.microsoft.com/office/drawing/2014/main" id="{52F4538B-748D-E27D-5726-9E24F81387D0}"/>
              </a:ext>
            </a:extLst>
          </p:cNvPr>
          <p:cNvSpPr/>
          <p:nvPr/>
        </p:nvSpPr>
        <p:spPr>
          <a:xfrm>
            <a:off x="7370387" y="685653"/>
            <a:ext cx="1975555" cy="402080"/>
          </a:xfrm>
          <a:prstGeom prst="flowChartProcess">
            <a:avLst/>
          </a:prstGeom>
          <a:solidFill>
            <a:srgbClr val="E289B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Vaikutusten ja vaikuttavuuden mittauspiste 4 ja 6/2024</a:t>
            </a:r>
          </a:p>
        </p:txBody>
      </p:sp>
      <p:sp>
        <p:nvSpPr>
          <p:cNvPr id="17" name="Vuokaavio: Prosessi 16">
            <a:extLst>
              <a:ext uri="{FF2B5EF4-FFF2-40B4-BE49-F238E27FC236}">
                <a16:creationId xmlns:a16="http://schemas.microsoft.com/office/drawing/2014/main" id="{19C4942A-4B62-B839-F180-7A567D0B9255}"/>
              </a:ext>
            </a:extLst>
          </p:cNvPr>
          <p:cNvSpPr/>
          <p:nvPr/>
        </p:nvSpPr>
        <p:spPr>
          <a:xfrm>
            <a:off x="9441806" y="685653"/>
            <a:ext cx="2167281" cy="402080"/>
          </a:xfrm>
          <a:prstGeom prst="flowChartProcess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Ekosysteemitoimijoille ja EKHVAn johtoryhmille pilotin </a:t>
            </a:r>
            <a:r>
              <a:rPr lang="fi-FI" sz="1050" dirty="0">
                <a:solidFill>
                  <a:sysClr val="windowText" lastClr="000000"/>
                </a:solidFill>
                <a:latin typeface="Barlow"/>
              </a:rPr>
              <a:t>esittely</a:t>
            </a:r>
            <a:endParaRPr kumimoji="0" lang="fi-FI" sz="105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Barlow"/>
              <a:ea typeface="+mn-ea"/>
              <a:cs typeface="+mn-cs"/>
            </a:endParaRPr>
          </a:p>
        </p:txBody>
      </p:sp>
      <p:sp>
        <p:nvSpPr>
          <p:cNvPr id="42" name="Vuokaavio: Prosessi 41">
            <a:extLst>
              <a:ext uri="{FF2B5EF4-FFF2-40B4-BE49-F238E27FC236}">
                <a16:creationId xmlns:a16="http://schemas.microsoft.com/office/drawing/2014/main" id="{C373572E-C8C0-A1A6-E99A-0C3F4A688838}"/>
              </a:ext>
            </a:extLst>
          </p:cNvPr>
          <p:cNvSpPr/>
          <p:nvPr/>
        </p:nvSpPr>
        <p:spPr>
          <a:xfrm>
            <a:off x="455366" y="3175410"/>
            <a:ext cx="11193132" cy="567404"/>
          </a:xfrm>
          <a:prstGeom prst="flowChartProcess">
            <a:avLst/>
          </a:prstGeom>
          <a:solidFill>
            <a:srgbClr val="B9E7F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Säännöllinen jatkuva tiedotus pilotista asiakkaille ja ekosysteemitoimijoille</a:t>
            </a:r>
          </a:p>
          <a:p>
            <a:pPr algn="ctr">
              <a:defRPr/>
            </a:pP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Asiakasmäärien seuranta ja siihen liittyvä resurssoinnin tarvetarkastelu</a:t>
            </a:r>
            <a:r>
              <a:rPr kumimoji="0" lang="fi-FI" sz="105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 </a:t>
            </a:r>
          </a:p>
          <a:p>
            <a:pPr algn="ctr">
              <a:defRPr/>
            </a:pPr>
            <a:r>
              <a:rPr lang="fi-FI" sz="1050" dirty="0">
                <a:solidFill>
                  <a:sysClr val="windowText" lastClr="000000"/>
                </a:solidFill>
                <a:latin typeface="Barlow"/>
              </a:rPr>
              <a:t>Systemaattinen palautteen kerääminen ja tulosten hyödyntämisen pilotin toteuttamisessa sekä tarvittavien ”korjausliikkeiden” tekeminen ja mittareiden seuranta</a:t>
            </a:r>
            <a:endParaRPr kumimoji="0" lang="fi-FI" sz="105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Barlow"/>
              <a:ea typeface="+mn-ea"/>
              <a:cs typeface="+mn-cs"/>
            </a:endParaRPr>
          </a:p>
        </p:txBody>
      </p:sp>
      <p:sp>
        <p:nvSpPr>
          <p:cNvPr id="8" name="Vuokaavio: Prosessi 7">
            <a:extLst>
              <a:ext uri="{FF2B5EF4-FFF2-40B4-BE49-F238E27FC236}">
                <a16:creationId xmlns:a16="http://schemas.microsoft.com/office/drawing/2014/main" id="{D98F6356-3AC7-5FE0-A650-17139A4F7094}"/>
              </a:ext>
            </a:extLst>
          </p:cNvPr>
          <p:cNvSpPr/>
          <p:nvPr/>
        </p:nvSpPr>
        <p:spPr>
          <a:xfrm>
            <a:off x="2655228" y="1212697"/>
            <a:ext cx="2167281" cy="673570"/>
          </a:xfrm>
          <a:prstGeom prst="flowChartProcess">
            <a:avLst/>
          </a:prstGeom>
          <a:solidFill>
            <a:srgbClr val="B9E7F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Ohjaus erityistyöntekijöille, miten tapahtuu onko vastaavia?</a:t>
            </a:r>
          </a:p>
        </p:txBody>
      </p:sp>
      <p:sp>
        <p:nvSpPr>
          <p:cNvPr id="21" name="Vuokaavio: Prosessi 20">
            <a:extLst>
              <a:ext uri="{FF2B5EF4-FFF2-40B4-BE49-F238E27FC236}">
                <a16:creationId xmlns:a16="http://schemas.microsoft.com/office/drawing/2014/main" id="{336E366B-7AE0-503A-0956-F2712567532F}"/>
              </a:ext>
            </a:extLst>
          </p:cNvPr>
          <p:cNvSpPr/>
          <p:nvPr/>
        </p:nvSpPr>
        <p:spPr>
          <a:xfrm>
            <a:off x="9441640" y="4696105"/>
            <a:ext cx="2215249" cy="673570"/>
          </a:xfrm>
          <a:prstGeom prst="flowChartProcess">
            <a:avLst/>
          </a:prstGeom>
          <a:solidFill>
            <a:srgbClr val="E99C2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Digitaalisen palvelupolun kehittäminen ja työkalujen käyttöönotto (esim.  </a:t>
            </a:r>
            <a:r>
              <a:rPr kumimoji="0" lang="fi-FI" sz="1050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VideoVisit</a:t>
            </a: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)</a:t>
            </a:r>
          </a:p>
        </p:txBody>
      </p:sp>
      <p:sp>
        <p:nvSpPr>
          <p:cNvPr id="20" name="Ellipsi 19">
            <a:extLst>
              <a:ext uri="{FF2B5EF4-FFF2-40B4-BE49-F238E27FC236}">
                <a16:creationId xmlns:a16="http://schemas.microsoft.com/office/drawing/2014/main" id="{1AF1E0DB-0411-8898-B154-DA201F2A255B}"/>
              </a:ext>
            </a:extLst>
          </p:cNvPr>
          <p:cNvSpPr/>
          <p:nvPr/>
        </p:nvSpPr>
        <p:spPr>
          <a:xfrm>
            <a:off x="6228340" y="3803355"/>
            <a:ext cx="360000" cy="360000"/>
          </a:xfrm>
          <a:prstGeom prst="ellipse">
            <a:avLst/>
          </a:prstGeom>
          <a:solidFill>
            <a:srgbClr val="E289B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4" name="Ellipsi 23">
            <a:extLst>
              <a:ext uri="{FF2B5EF4-FFF2-40B4-BE49-F238E27FC236}">
                <a16:creationId xmlns:a16="http://schemas.microsoft.com/office/drawing/2014/main" id="{24528C90-06DC-D8C3-433B-0DF9CDCC0C7D}"/>
              </a:ext>
            </a:extLst>
          </p:cNvPr>
          <p:cNvSpPr/>
          <p:nvPr/>
        </p:nvSpPr>
        <p:spPr>
          <a:xfrm>
            <a:off x="10548484" y="3786044"/>
            <a:ext cx="360000" cy="360000"/>
          </a:xfrm>
          <a:prstGeom prst="ellipse">
            <a:avLst/>
          </a:prstGeom>
          <a:solidFill>
            <a:srgbClr val="E289B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5" name="Ellipsi 24">
            <a:extLst>
              <a:ext uri="{FF2B5EF4-FFF2-40B4-BE49-F238E27FC236}">
                <a16:creationId xmlns:a16="http://schemas.microsoft.com/office/drawing/2014/main" id="{A34504E0-BA26-5F86-03CF-D1B5F44D6860}"/>
              </a:ext>
            </a:extLst>
          </p:cNvPr>
          <p:cNvSpPr/>
          <p:nvPr/>
        </p:nvSpPr>
        <p:spPr>
          <a:xfrm>
            <a:off x="11026899" y="3785930"/>
            <a:ext cx="360000" cy="360000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8" name="Dian numeron paikkamerkki 2">
            <a:extLst>
              <a:ext uri="{FF2B5EF4-FFF2-40B4-BE49-F238E27FC236}">
                <a16:creationId xmlns:a16="http://schemas.microsoft.com/office/drawing/2014/main" id="{4C8CE31D-138E-DBF7-925B-A1CAB72D5986}"/>
              </a:ext>
            </a:extLst>
          </p:cNvPr>
          <p:cNvSpPr txBox="1">
            <a:spLocks/>
          </p:cNvSpPr>
          <p:nvPr/>
        </p:nvSpPr>
        <p:spPr>
          <a:xfrm>
            <a:off x="9448800" y="6515058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31CB1EA3-6725-4443-8350-9EC09D598F26}" type="slidenum">
              <a:rPr lang="fi-FI" sz="1200" smtClean="0"/>
              <a:pPr algn="r"/>
              <a:t>1</a:t>
            </a:fld>
            <a:endParaRPr lang="fi-FI" sz="1200" dirty="0"/>
          </a:p>
        </p:txBody>
      </p:sp>
      <p:sp>
        <p:nvSpPr>
          <p:cNvPr id="33" name="Vuokaavio: Prosessi 32">
            <a:extLst>
              <a:ext uri="{FF2B5EF4-FFF2-40B4-BE49-F238E27FC236}">
                <a16:creationId xmlns:a16="http://schemas.microsoft.com/office/drawing/2014/main" id="{B42D0907-4279-5C8F-3997-2EF9572C8D94}"/>
              </a:ext>
            </a:extLst>
          </p:cNvPr>
          <p:cNvSpPr/>
          <p:nvPr/>
        </p:nvSpPr>
        <p:spPr>
          <a:xfrm>
            <a:off x="7190918" y="5421375"/>
            <a:ext cx="2167281" cy="673570"/>
          </a:xfrm>
          <a:prstGeom prst="flowChartProcess">
            <a:avLst/>
          </a:prstGeom>
          <a:solidFill>
            <a:srgbClr val="E99C2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Palvelukartan rakentaminen</a:t>
            </a:r>
          </a:p>
        </p:txBody>
      </p:sp>
      <p:sp>
        <p:nvSpPr>
          <p:cNvPr id="34" name="Vuokaavio: Prosessi 33">
            <a:extLst>
              <a:ext uri="{FF2B5EF4-FFF2-40B4-BE49-F238E27FC236}">
                <a16:creationId xmlns:a16="http://schemas.microsoft.com/office/drawing/2014/main" id="{133DC9A2-7180-56E3-877A-4DDA580050D8}"/>
              </a:ext>
            </a:extLst>
          </p:cNvPr>
          <p:cNvSpPr/>
          <p:nvPr/>
        </p:nvSpPr>
        <p:spPr>
          <a:xfrm>
            <a:off x="4999521" y="4698110"/>
            <a:ext cx="2114791" cy="673570"/>
          </a:xfrm>
          <a:prstGeom prst="flowChartProcess">
            <a:avLst/>
          </a:prstGeom>
          <a:solidFill>
            <a:srgbClr val="E99C2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Palvelukartan rakentaminen</a:t>
            </a:r>
          </a:p>
        </p:txBody>
      </p:sp>
      <p:sp>
        <p:nvSpPr>
          <p:cNvPr id="39" name="Tekstiruutu 38">
            <a:extLst>
              <a:ext uri="{FF2B5EF4-FFF2-40B4-BE49-F238E27FC236}">
                <a16:creationId xmlns:a16="http://schemas.microsoft.com/office/drawing/2014/main" id="{B871CF94-06B8-0FA2-54E3-0C8160CC7EE7}"/>
              </a:ext>
            </a:extLst>
          </p:cNvPr>
          <p:cNvSpPr txBox="1"/>
          <p:nvPr/>
        </p:nvSpPr>
        <p:spPr>
          <a:xfrm>
            <a:off x="374689" y="6534663"/>
            <a:ext cx="690632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1400" dirty="0">
                <a:solidFill>
                  <a:prstClr val="black"/>
                </a:solidFill>
                <a:latin typeface="Barlow" panose="00000500000000000000" pitchFamily="2" charset="0"/>
              </a:rPr>
              <a:t>P</a:t>
            </a:r>
            <a:r>
              <a:rPr kumimoji="0" lang="fi-FI" sz="14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rlow" panose="00000500000000000000" pitchFamily="2" charset="0"/>
              </a:rPr>
              <a:t>erustuen</a:t>
            </a:r>
            <a:r>
              <a:rPr kumimoji="0" lang="fi-FI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rlow" panose="00000500000000000000" pitchFamily="2" charset="0"/>
              </a:rPr>
              <a:t> työpajatyöskentelyyn 20.11.2023 ja kehittäjätiimin taustatyöskentelyyn</a:t>
            </a:r>
            <a:endParaRPr lang="fi-FI" sz="1400" dirty="0">
              <a:latin typeface="Barlow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0498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Vuokaavio: Prosessi 19">
            <a:extLst>
              <a:ext uri="{FF2B5EF4-FFF2-40B4-BE49-F238E27FC236}">
                <a16:creationId xmlns:a16="http://schemas.microsoft.com/office/drawing/2014/main" id="{6E211365-3666-7440-E4D4-401F169BC3DD}"/>
              </a:ext>
            </a:extLst>
          </p:cNvPr>
          <p:cNvSpPr/>
          <p:nvPr/>
        </p:nvSpPr>
        <p:spPr>
          <a:xfrm>
            <a:off x="460402" y="2394998"/>
            <a:ext cx="2167281" cy="673571"/>
          </a:xfrm>
          <a:prstGeom prst="flowChartProcess">
            <a:avLst/>
          </a:prstGeom>
          <a:solidFill>
            <a:srgbClr val="B9E7F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Kuntoutuspoliklinikan ja Typin yhteistyö. </a:t>
            </a:r>
            <a:endParaRPr kumimoji="0" lang="fi-FI" sz="105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Barlow"/>
              <a:ea typeface="+mn-ea"/>
              <a:cs typeface="+mn-cs"/>
            </a:endParaRPr>
          </a:p>
        </p:txBody>
      </p:sp>
      <p:sp>
        <p:nvSpPr>
          <p:cNvPr id="2" name="Nuoli: Oikea 1">
            <a:extLst>
              <a:ext uri="{FF2B5EF4-FFF2-40B4-BE49-F238E27FC236}">
                <a16:creationId xmlns:a16="http://schemas.microsoft.com/office/drawing/2014/main" id="{73D8F570-7F2F-32BD-F5EB-12AD95FFA451}"/>
              </a:ext>
            </a:extLst>
          </p:cNvPr>
          <p:cNvSpPr/>
          <p:nvPr/>
        </p:nvSpPr>
        <p:spPr>
          <a:xfrm>
            <a:off x="460403" y="3654162"/>
            <a:ext cx="11612067" cy="637231"/>
          </a:xfrm>
          <a:prstGeom prst="rightArrow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arlow"/>
              <a:ea typeface="+mn-ea"/>
              <a:cs typeface="+mn-cs"/>
            </a:endParaRPr>
          </a:p>
        </p:txBody>
      </p:sp>
      <p:sp>
        <p:nvSpPr>
          <p:cNvPr id="4" name="Vuokaavio: Prosessi 3">
            <a:extLst>
              <a:ext uri="{FF2B5EF4-FFF2-40B4-BE49-F238E27FC236}">
                <a16:creationId xmlns:a16="http://schemas.microsoft.com/office/drawing/2014/main" id="{BD889215-8BBB-FF7B-53D8-837E9DC50F7E}"/>
              </a:ext>
            </a:extLst>
          </p:cNvPr>
          <p:cNvSpPr/>
          <p:nvPr/>
        </p:nvSpPr>
        <p:spPr>
          <a:xfrm>
            <a:off x="4955063" y="2389458"/>
            <a:ext cx="2167281" cy="673571"/>
          </a:xfrm>
          <a:prstGeom prst="flowChartProcess">
            <a:avLst/>
          </a:prstGeom>
          <a:solidFill>
            <a:srgbClr val="B9E7F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Konkreettinen toimintamalli, kun asiakkuus päättyy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(miten ohjataan)</a:t>
            </a:r>
            <a:endParaRPr kumimoji="0" lang="fi-FI" sz="105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Barlow"/>
              <a:ea typeface="+mn-ea"/>
              <a:cs typeface="+mn-cs"/>
            </a:endParaRPr>
          </a:p>
        </p:txBody>
      </p:sp>
      <p:sp>
        <p:nvSpPr>
          <p:cNvPr id="18" name="Vuokaavio: Prosessi 17">
            <a:extLst>
              <a:ext uri="{FF2B5EF4-FFF2-40B4-BE49-F238E27FC236}">
                <a16:creationId xmlns:a16="http://schemas.microsoft.com/office/drawing/2014/main" id="{898412CB-E1B6-CAF6-D4D9-52807CF8E5FF}"/>
              </a:ext>
            </a:extLst>
          </p:cNvPr>
          <p:cNvSpPr/>
          <p:nvPr/>
        </p:nvSpPr>
        <p:spPr>
          <a:xfrm>
            <a:off x="9448801" y="1659967"/>
            <a:ext cx="2167281" cy="673570"/>
          </a:xfrm>
          <a:prstGeom prst="flowChartProcess">
            <a:avLst/>
          </a:prstGeom>
          <a:solidFill>
            <a:srgbClr val="B9E7F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Pilotoinnin johtopäätökset -&gt; miten jatkuu</a:t>
            </a:r>
          </a:p>
        </p:txBody>
      </p:sp>
      <p:sp>
        <p:nvSpPr>
          <p:cNvPr id="26" name="Vuokaavio: Prosessi 25">
            <a:extLst>
              <a:ext uri="{FF2B5EF4-FFF2-40B4-BE49-F238E27FC236}">
                <a16:creationId xmlns:a16="http://schemas.microsoft.com/office/drawing/2014/main" id="{6EE2A5B2-5A6C-A14C-D130-A0CFCE183CF5}"/>
              </a:ext>
            </a:extLst>
          </p:cNvPr>
          <p:cNvSpPr/>
          <p:nvPr/>
        </p:nvSpPr>
        <p:spPr>
          <a:xfrm>
            <a:off x="7239203" y="2389458"/>
            <a:ext cx="2167281" cy="673570"/>
          </a:xfrm>
          <a:prstGeom prst="flowChartProcess">
            <a:avLst/>
          </a:prstGeom>
          <a:solidFill>
            <a:srgbClr val="B9E7F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Digitaalisen palveluohjaus prosessin käyttöönotto (omaolo, hyvinvointi-työkaari- terveystarkastus)</a:t>
            </a:r>
          </a:p>
        </p:txBody>
      </p:sp>
      <p:sp>
        <p:nvSpPr>
          <p:cNvPr id="27" name="Vuokaavio: Prosessi 26">
            <a:extLst>
              <a:ext uri="{FF2B5EF4-FFF2-40B4-BE49-F238E27FC236}">
                <a16:creationId xmlns:a16="http://schemas.microsoft.com/office/drawing/2014/main" id="{0AAA3E12-9F41-5870-FDA1-03F8717FB0F8}"/>
              </a:ext>
            </a:extLst>
          </p:cNvPr>
          <p:cNvSpPr/>
          <p:nvPr/>
        </p:nvSpPr>
        <p:spPr>
          <a:xfrm>
            <a:off x="460402" y="5513402"/>
            <a:ext cx="2167281" cy="673570"/>
          </a:xfrm>
          <a:prstGeom prst="flowChartProcess">
            <a:avLst/>
          </a:prstGeom>
          <a:solidFill>
            <a:srgbClr val="E99C2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Työkyvynarvioinnin toteutuksen polun kirkastaminen ja kuvaaminen</a:t>
            </a:r>
          </a:p>
        </p:txBody>
      </p:sp>
      <p:sp>
        <p:nvSpPr>
          <p:cNvPr id="28" name="Vuokaavio: Prosessi 27">
            <a:extLst>
              <a:ext uri="{FF2B5EF4-FFF2-40B4-BE49-F238E27FC236}">
                <a16:creationId xmlns:a16="http://schemas.microsoft.com/office/drawing/2014/main" id="{B664AC52-E1F1-D357-E73E-E9A8B06600C4}"/>
              </a:ext>
            </a:extLst>
          </p:cNvPr>
          <p:cNvSpPr/>
          <p:nvPr/>
        </p:nvSpPr>
        <p:spPr>
          <a:xfrm>
            <a:off x="460402" y="4750904"/>
            <a:ext cx="2167281" cy="673571"/>
          </a:xfrm>
          <a:prstGeom prst="flowChartProcess">
            <a:avLst/>
          </a:prstGeom>
          <a:solidFill>
            <a:srgbClr val="E99C2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Asiakaspersoonien päivittäminen pilotin asiakasymmärryksen perusteella</a:t>
            </a:r>
          </a:p>
        </p:txBody>
      </p:sp>
      <p:sp>
        <p:nvSpPr>
          <p:cNvPr id="31" name="Vuokaavio: Prosessi 30">
            <a:extLst>
              <a:ext uri="{FF2B5EF4-FFF2-40B4-BE49-F238E27FC236}">
                <a16:creationId xmlns:a16="http://schemas.microsoft.com/office/drawing/2014/main" id="{DE172AC8-910F-B262-14D6-7962A92D3B0D}"/>
              </a:ext>
            </a:extLst>
          </p:cNvPr>
          <p:cNvSpPr/>
          <p:nvPr/>
        </p:nvSpPr>
        <p:spPr>
          <a:xfrm>
            <a:off x="2718215" y="4750904"/>
            <a:ext cx="2167281" cy="670824"/>
          </a:xfrm>
          <a:prstGeom prst="flowChartProcess">
            <a:avLst/>
          </a:prstGeom>
          <a:solidFill>
            <a:srgbClr val="E99C2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TYM –laki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Pilotin avulla saadaan käytännön ymmärrystä ja tietoa</a:t>
            </a:r>
          </a:p>
        </p:txBody>
      </p:sp>
      <p:sp>
        <p:nvSpPr>
          <p:cNvPr id="43" name="Tekstiruutu 42">
            <a:extLst>
              <a:ext uri="{FF2B5EF4-FFF2-40B4-BE49-F238E27FC236}">
                <a16:creationId xmlns:a16="http://schemas.microsoft.com/office/drawing/2014/main" id="{606C5029-794B-3F40-451D-49DECF441C6C}"/>
              </a:ext>
            </a:extLst>
          </p:cNvPr>
          <p:cNvSpPr txBox="1"/>
          <p:nvPr/>
        </p:nvSpPr>
        <p:spPr>
          <a:xfrm>
            <a:off x="2048707" y="3786044"/>
            <a:ext cx="1101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7-9/2024</a:t>
            </a:r>
            <a:endParaRPr kumimoji="0" lang="en-FI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arlow"/>
              <a:ea typeface="+mn-ea"/>
              <a:cs typeface="+mn-cs"/>
            </a:endParaRPr>
          </a:p>
        </p:txBody>
      </p:sp>
      <p:sp>
        <p:nvSpPr>
          <p:cNvPr id="44" name="Tekstiruutu 43">
            <a:extLst>
              <a:ext uri="{FF2B5EF4-FFF2-40B4-BE49-F238E27FC236}">
                <a16:creationId xmlns:a16="http://schemas.microsoft.com/office/drawing/2014/main" id="{79C22722-4930-3699-D361-F57E71D8CED3}"/>
              </a:ext>
            </a:extLst>
          </p:cNvPr>
          <p:cNvSpPr txBox="1"/>
          <p:nvPr/>
        </p:nvSpPr>
        <p:spPr>
          <a:xfrm>
            <a:off x="6391323" y="3789503"/>
            <a:ext cx="1285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10-12/2024</a:t>
            </a:r>
            <a:endParaRPr kumimoji="0" lang="en-FI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arlow"/>
              <a:ea typeface="+mn-ea"/>
              <a:cs typeface="+mn-cs"/>
            </a:endParaRPr>
          </a:p>
        </p:txBody>
      </p:sp>
      <p:sp>
        <p:nvSpPr>
          <p:cNvPr id="45" name="Tekstiruutu 44">
            <a:extLst>
              <a:ext uri="{FF2B5EF4-FFF2-40B4-BE49-F238E27FC236}">
                <a16:creationId xmlns:a16="http://schemas.microsoft.com/office/drawing/2014/main" id="{440381D3-F8F0-50D7-F9F2-DA49A167CF9C}"/>
              </a:ext>
            </a:extLst>
          </p:cNvPr>
          <p:cNvSpPr txBox="1"/>
          <p:nvPr/>
        </p:nvSpPr>
        <p:spPr>
          <a:xfrm rot="16200000">
            <a:off x="-1532630" y="2388895"/>
            <a:ext cx="35279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Ekosysteemimallin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 </a:t>
            </a:r>
            <a:r>
              <a:rPr kumimoji="0" lang="en-GB" sz="1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käytännön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 </a:t>
            </a:r>
            <a:r>
              <a:rPr kumimoji="0" lang="en-GB" sz="1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palvelutyö</a:t>
            </a:r>
            <a:endParaRPr kumimoji="0" lang="en-FI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arlow"/>
              <a:ea typeface="+mn-ea"/>
              <a:cs typeface="+mn-cs"/>
            </a:endParaRPr>
          </a:p>
        </p:txBody>
      </p:sp>
      <p:sp>
        <p:nvSpPr>
          <p:cNvPr id="46" name="Tekstiruutu 45">
            <a:extLst>
              <a:ext uri="{FF2B5EF4-FFF2-40B4-BE49-F238E27FC236}">
                <a16:creationId xmlns:a16="http://schemas.microsoft.com/office/drawing/2014/main" id="{86712B30-716B-FF9E-D26F-6DE6DCEFE79F}"/>
              </a:ext>
            </a:extLst>
          </p:cNvPr>
          <p:cNvSpPr txBox="1"/>
          <p:nvPr/>
        </p:nvSpPr>
        <p:spPr>
          <a:xfrm rot="16200000">
            <a:off x="-1532629" y="5328132"/>
            <a:ext cx="35279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Ekosysteemimallin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 </a:t>
            </a:r>
            <a:r>
              <a:rPr kumimoji="0" lang="en-GB" sz="1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kehittäminen</a:t>
            </a:r>
            <a:endParaRPr kumimoji="0" lang="en-FI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arlow"/>
              <a:ea typeface="+mn-ea"/>
              <a:cs typeface="+mn-cs"/>
            </a:endParaRPr>
          </a:p>
        </p:txBody>
      </p:sp>
      <p:sp>
        <p:nvSpPr>
          <p:cNvPr id="7" name="Vuokaavio: Prosessi 6">
            <a:extLst>
              <a:ext uri="{FF2B5EF4-FFF2-40B4-BE49-F238E27FC236}">
                <a16:creationId xmlns:a16="http://schemas.microsoft.com/office/drawing/2014/main" id="{8513CE88-3BA2-544C-7AF6-B797216B3462}"/>
              </a:ext>
            </a:extLst>
          </p:cNvPr>
          <p:cNvSpPr/>
          <p:nvPr/>
        </p:nvSpPr>
        <p:spPr>
          <a:xfrm>
            <a:off x="9448800" y="2389458"/>
            <a:ext cx="2167281" cy="673570"/>
          </a:xfrm>
          <a:prstGeom prst="flowChartProcess">
            <a:avLst/>
          </a:prstGeom>
          <a:solidFill>
            <a:srgbClr val="B9E7F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11/2024 Johtoryhmiltä päätökset palvelun käyttöönotosta pysyväksi palveluksi</a:t>
            </a:r>
          </a:p>
        </p:txBody>
      </p:sp>
      <p:sp>
        <p:nvSpPr>
          <p:cNvPr id="21" name="Vuokaavio: Prosessi 20">
            <a:extLst>
              <a:ext uri="{FF2B5EF4-FFF2-40B4-BE49-F238E27FC236}">
                <a16:creationId xmlns:a16="http://schemas.microsoft.com/office/drawing/2014/main" id="{54728C8E-805A-8506-3F2C-610980CCE0A9}"/>
              </a:ext>
            </a:extLst>
          </p:cNvPr>
          <p:cNvSpPr/>
          <p:nvPr/>
        </p:nvSpPr>
        <p:spPr>
          <a:xfrm>
            <a:off x="9489774" y="4762654"/>
            <a:ext cx="2167281" cy="703977"/>
          </a:xfrm>
          <a:prstGeom prst="flowChartProcess">
            <a:avLst/>
          </a:prstGeom>
          <a:solidFill>
            <a:srgbClr val="E99C2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Vaikutusten ennakkoarviointi ts. </a:t>
            </a:r>
            <a:r>
              <a:rPr kumimoji="0" lang="fi-FI" sz="1050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Evaus</a:t>
            </a:r>
            <a:endParaRPr kumimoji="0" lang="fi-FI" sz="105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Barlow"/>
              <a:ea typeface="+mn-ea"/>
              <a:cs typeface="+mn-cs"/>
            </a:endParaRPr>
          </a:p>
        </p:txBody>
      </p:sp>
      <p:sp>
        <p:nvSpPr>
          <p:cNvPr id="8" name="Dian numeron paikkamerkki 2">
            <a:extLst>
              <a:ext uri="{FF2B5EF4-FFF2-40B4-BE49-F238E27FC236}">
                <a16:creationId xmlns:a16="http://schemas.microsoft.com/office/drawing/2014/main" id="{E23F9BF3-8692-7CA4-1280-2E162D24191F}"/>
              </a:ext>
            </a:extLst>
          </p:cNvPr>
          <p:cNvSpPr txBox="1">
            <a:spLocks/>
          </p:cNvSpPr>
          <p:nvPr/>
        </p:nvSpPr>
        <p:spPr>
          <a:xfrm>
            <a:off x="9448800" y="6515058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31CB1EA3-6725-4443-8350-9EC09D598F26}" type="slidenum">
              <a:rPr lang="fi-FI" sz="1200" smtClean="0"/>
              <a:pPr algn="r"/>
              <a:t>2</a:t>
            </a:fld>
            <a:endParaRPr lang="fi-FI" sz="1200" dirty="0"/>
          </a:p>
        </p:txBody>
      </p:sp>
      <p:sp>
        <p:nvSpPr>
          <p:cNvPr id="9" name="Vuokaavio: Prosessi 8">
            <a:extLst>
              <a:ext uri="{FF2B5EF4-FFF2-40B4-BE49-F238E27FC236}">
                <a16:creationId xmlns:a16="http://schemas.microsoft.com/office/drawing/2014/main" id="{E6C717DF-309C-A34C-94E2-673764CB4B00}"/>
              </a:ext>
            </a:extLst>
          </p:cNvPr>
          <p:cNvSpPr/>
          <p:nvPr/>
        </p:nvSpPr>
        <p:spPr>
          <a:xfrm>
            <a:off x="463923" y="4225741"/>
            <a:ext cx="11193132" cy="418663"/>
          </a:xfrm>
          <a:prstGeom prst="flowChartProcess">
            <a:avLst/>
          </a:prstGeom>
          <a:solidFill>
            <a:srgbClr val="E99C2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Etelä-Karjalan työ- ja toimijakyvyn tuen ekosysteemimallin jatkuva yhteiskehittäminen </a:t>
            </a:r>
            <a:r>
              <a:rPr kumimoji="0" lang="fi-FI" sz="105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  <a:sym typeface="Wingdings" panose="05000000000000000000" pitchFamily="2" charset="2"/>
              </a:rPr>
              <a:t> </a:t>
            </a:r>
            <a:r>
              <a:rPr kumimoji="0" lang="fi-FI" sz="105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Mu</a:t>
            </a:r>
            <a:r>
              <a:rPr lang="fi-FI" sz="1050" dirty="0">
                <a:solidFill>
                  <a:sysClr val="windowText" lastClr="000000"/>
                </a:solidFill>
                <a:latin typeface="Barlow"/>
              </a:rPr>
              <a:t>kana: </a:t>
            </a:r>
            <a:r>
              <a:rPr kumimoji="0" lang="fi-FI" sz="105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Ekosysteemin ydintoimijat, a</a:t>
            </a:r>
            <a:r>
              <a:rPr lang="fi-FI" sz="1050" dirty="0">
                <a:solidFill>
                  <a:sysClr val="windowText" lastClr="000000"/>
                </a:solidFill>
                <a:latin typeface="Barlow"/>
              </a:rPr>
              <a:t>siantuntijat, a</a:t>
            </a:r>
            <a:r>
              <a:rPr kumimoji="0" lang="fi-FI" sz="105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siakkaat</a:t>
            </a:r>
            <a:r>
              <a:rPr kumimoji="0" lang="fi-FI" sz="105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 (asiakasraati), j</a:t>
            </a:r>
            <a:r>
              <a:rPr lang="fi-FI" sz="1050" dirty="0" err="1">
                <a:solidFill>
                  <a:sysClr val="windowText" lastClr="000000"/>
                </a:solidFill>
                <a:latin typeface="Barlow"/>
              </a:rPr>
              <a:t>ohto</a:t>
            </a:r>
            <a:endParaRPr lang="fi-FI" sz="1050" dirty="0">
              <a:solidFill>
                <a:sysClr val="windowText" lastClr="000000"/>
              </a:solidFill>
              <a:latin typeface="Barlow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Työkykykoordinaattorien verkostotyö - paikallinen, yhteinen ja  valtakunnallinen</a:t>
            </a:r>
            <a:endParaRPr kumimoji="0" lang="fi-FI" sz="105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Barlow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05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Barlow"/>
              <a:ea typeface="+mn-ea"/>
              <a:cs typeface="+mn-cs"/>
            </a:endParaRPr>
          </a:p>
        </p:txBody>
      </p:sp>
      <p:sp>
        <p:nvSpPr>
          <p:cNvPr id="10" name="Tekstiruutu 9">
            <a:extLst>
              <a:ext uri="{FF2B5EF4-FFF2-40B4-BE49-F238E27FC236}">
                <a16:creationId xmlns:a16="http://schemas.microsoft.com/office/drawing/2014/main" id="{3DD15B8E-2161-AA86-995C-5C73F5093459}"/>
              </a:ext>
            </a:extLst>
          </p:cNvPr>
          <p:cNvSpPr txBox="1"/>
          <p:nvPr/>
        </p:nvSpPr>
        <p:spPr>
          <a:xfrm>
            <a:off x="374689" y="6534663"/>
            <a:ext cx="690632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1400" dirty="0">
                <a:solidFill>
                  <a:prstClr val="black"/>
                </a:solidFill>
                <a:latin typeface="Barlow" panose="00000500000000000000" pitchFamily="2" charset="0"/>
              </a:rPr>
              <a:t>P</a:t>
            </a:r>
            <a:r>
              <a:rPr kumimoji="0" lang="fi-FI" sz="14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rlow" panose="00000500000000000000" pitchFamily="2" charset="0"/>
              </a:rPr>
              <a:t>erustuen</a:t>
            </a:r>
            <a:r>
              <a:rPr kumimoji="0" lang="fi-FI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rlow" panose="00000500000000000000" pitchFamily="2" charset="0"/>
              </a:rPr>
              <a:t> työpajatyöskentelyyn 20.11.2023 ja kehittäjätiimin taustatyöskentelyyn</a:t>
            </a:r>
            <a:endParaRPr lang="fi-FI" sz="1400" dirty="0">
              <a:latin typeface="Barlow" panose="00000500000000000000" pitchFamily="2" charset="0"/>
            </a:endParaRPr>
          </a:p>
        </p:txBody>
      </p:sp>
      <p:sp>
        <p:nvSpPr>
          <p:cNvPr id="11" name="Vuokaavio: Prosessi 10">
            <a:extLst>
              <a:ext uri="{FF2B5EF4-FFF2-40B4-BE49-F238E27FC236}">
                <a16:creationId xmlns:a16="http://schemas.microsoft.com/office/drawing/2014/main" id="{6C5E9DAC-7486-7E41-022A-87133984BA95}"/>
              </a:ext>
            </a:extLst>
          </p:cNvPr>
          <p:cNvSpPr/>
          <p:nvPr/>
        </p:nvSpPr>
        <p:spPr>
          <a:xfrm>
            <a:off x="455366" y="3175410"/>
            <a:ext cx="11193132" cy="567404"/>
          </a:xfrm>
          <a:prstGeom prst="flowChartProcess">
            <a:avLst/>
          </a:prstGeom>
          <a:solidFill>
            <a:srgbClr val="B9E7F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Säännöllinen jatkuva tiedotus pilotista asiakkaille ja ekosysteemitoimijoille</a:t>
            </a:r>
          </a:p>
          <a:p>
            <a:pPr algn="ctr">
              <a:defRPr/>
            </a:pP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Asiakasmäärien seuranta ja siihen liittyvä resurssoinnin tarvetarkastelu</a:t>
            </a:r>
            <a:r>
              <a:rPr kumimoji="0" lang="fi-FI" sz="105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 </a:t>
            </a:r>
          </a:p>
          <a:p>
            <a:pPr algn="ctr">
              <a:defRPr/>
            </a:pPr>
            <a:r>
              <a:rPr lang="fi-FI" sz="1050" dirty="0">
                <a:solidFill>
                  <a:sysClr val="windowText" lastClr="000000"/>
                </a:solidFill>
                <a:latin typeface="Barlow"/>
              </a:rPr>
              <a:t>Systemaattinen palautteen kerääminen ja tulosten hyödyntämisen pilotin toteuttamisessa sekä tarvittavien ”korjausliikkeiden” tekeminen ja mittareiden seuranta</a:t>
            </a:r>
            <a:endParaRPr kumimoji="0" lang="fi-FI" sz="105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Barlow"/>
              <a:ea typeface="+mn-ea"/>
              <a:cs typeface="+mn-cs"/>
            </a:endParaRPr>
          </a:p>
        </p:txBody>
      </p:sp>
      <p:sp>
        <p:nvSpPr>
          <p:cNvPr id="12" name="Vuokaavio: Prosessi 11">
            <a:extLst>
              <a:ext uri="{FF2B5EF4-FFF2-40B4-BE49-F238E27FC236}">
                <a16:creationId xmlns:a16="http://schemas.microsoft.com/office/drawing/2014/main" id="{BFFBD391-B8D4-5992-359B-DAF279150F91}"/>
              </a:ext>
            </a:extLst>
          </p:cNvPr>
          <p:cNvSpPr/>
          <p:nvPr/>
        </p:nvSpPr>
        <p:spPr>
          <a:xfrm>
            <a:off x="7335065" y="1151502"/>
            <a:ext cx="1975555" cy="402080"/>
          </a:xfrm>
          <a:prstGeom prst="flowChartProcess">
            <a:avLst/>
          </a:prstGeom>
          <a:solidFill>
            <a:srgbClr val="E289B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Vaikutusten ja vaikuttavuuden mittauspiste 8, 10</a:t>
            </a:r>
            <a:r>
              <a:rPr lang="fi-FI" sz="1050" dirty="0">
                <a:solidFill>
                  <a:sysClr val="windowText" lastClr="000000"/>
                </a:solidFill>
                <a:latin typeface="Barlow"/>
              </a:rPr>
              <a:t>, 12</a:t>
            </a: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/2024</a:t>
            </a:r>
          </a:p>
        </p:txBody>
      </p:sp>
      <p:sp>
        <p:nvSpPr>
          <p:cNvPr id="13" name="Vuokaavio: Prosessi 12">
            <a:extLst>
              <a:ext uri="{FF2B5EF4-FFF2-40B4-BE49-F238E27FC236}">
                <a16:creationId xmlns:a16="http://schemas.microsoft.com/office/drawing/2014/main" id="{7DD59919-3C32-D5C8-EFDD-46366EBD97EF}"/>
              </a:ext>
            </a:extLst>
          </p:cNvPr>
          <p:cNvSpPr/>
          <p:nvPr/>
        </p:nvSpPr>
        <p:spPr>
          <a:xfrm>
            <a:off x="9406484" y="1151502"/>
            <a:ext cx="2167281" cy="402080"/>
          </a:xfrm>
          <a:prstGeom prst="flowChartProcess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Ekosysteemitoimijoille ja EKHVAn johtoryhmille pilotin </a:t>
            </a:r>
            <a:r>
              <a:rPr lang="fi-FI" sz="1050" dirty="0">
                <a:solidFill>
                  <a:sysClr val="windowText" lastClr="000000"/>
                </a:solidFill>
                <a:latin typeface="Barlow"/>
              </a:rPr>
              <a:t>esittely</a:t>
            </a:r>
            <a:endParaRPr kumimoji="0" lang="fi-FI" sz="105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Barlow"/>
              <a:ea typeface="+mn-ea"/>
              <a:cs typeface="+mn-cs"/>
            </a:endParaRPr>
          </a:p>
        </p:txBody>
      </p:sp>
      <p:sp>
        <p:nvSpPr>
          <p:cNvPr id="15" name="Ellipsi 14">
            <a:extLst>
              <a:ext uri="{FF2B5EF4-FFF2-40B4-BE49-F238E27FC236}">
                <a16:creationId xmlns:a16="http://schemas.microsoft.com/office/drawing/2014/main" id="{27C8F342-5CCF-4EFF-AA6E-5E36A2688592}"/>
              </a:ext>
            </a:extLst>
          </p:cNvPr>
          <p:cNvSpPr/>
          <p:nvPr/>
        </p:nvSpPr>
        <p:spPr>
          <a:xfrm>
            <a:off x="1688707" y="3812491"/>
            <a:ext cx="360000" cy="360000"/>
          </a:xfrm>
          <a:prstGeom prst="ellipse">
            <a:avLst/>
          </a:prstGeom>
          <a:solidFill>
            <a:srgbClr val="E289B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6" name="Ellipsi 15">
            <a:extLst>
              <a:ext uri="{FF2B5EF4-FFF2-40B4-BE49-F238E27FC236}">
                <a16:creationId xmlns:a16="http://schemas.microsoft.com/office/drawing/2014/main" id="{71785810-60EE-967C-FD5D-0A48CCA73211}"/>
              </a:ext>
            </a:extLst>
          </p:cNvPr>
          <p:cNvSpPr/>
          <p:nvPr/>
        </p:nvSpPr>
        <p:spPr>
          <a:xfrm>
            <a:off x="10548484" y="3786044"/>
            <a:ext cx="360000" cy="360000"/>
          </a:xfrm>
          <a:prstGeom prst="ellipse">
            <a:avLst/>
          </a:prstGeom>
          <a:solidFill>
            <a:srgbClr val="E289B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7" name="Ellipsi 16">
            <a:extLst>
              <a:ext uri="{FF2B5EF4-FFF2-40B4-BE49-F238E27FC236}">
                <a16:creationId xmlns:a16="http://schemas.microsoft.com/office/drawing/2014/main" id="{C3574616-32BA-409F-5A23-9EEC416E783D}"/>
              </a:ext>
            </a:extLst>
          </p:cNvPr>
          <p:cNvSpPr/>
          <p:nvPr/>
        </p:nvSpPr>
        <p:spPr>
          <a:xfrm>
            <a:off x="11026899" y="3785930"/>
            <a:ext cx="360000" cy="360000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9" name="Ellipsi 18">
            <a:extLst>
              <a:ext uri="{FF2B5EF4-FFF2-40B4-BE49-F238E27FC236}">
                <a16:creationId xmlns:a16="http://schemas.microsoft.com/office/drawing/2014/main" id="{DC2375AE-F6F1-C2B4-A446-017A28FEEECF}"/>
              </a:ext>
            </a:extLst>
          </p:cNvPr>
          <p:cNvSpPr/>
          <p:nvPr/>
        </p:nvSpPr>
        <p:spPr>
          <a:xfrm>
            <a:off x="6096000" y="3784846"/>
            <a:ext cx="360000" cy="360000"/>
          </a:xfrm>
          <a:prstGeom prst="ellipse">
            <a:avLst/>
          </a:prstGeom>
          <a:solidFill>
            <a:srgbClr val="E289B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2" name="Tekstiruutu 21">
            <a:extLst>
              <a:ext uri="{FF2B5EF4-FFF2-40B4-BE49-F238E27FC236}">
                <a16:creationId xmlns:a16="http://schemas.microsoft.com/office/drawing/2014/main" id="{FACF1D04-8BE6-9890-251A-868ECD24CD4B}"/>
              </a:ext>
            </a:extLst>
          </p:cNvPr>
          <p:cNvSpPr txBox="1"/>
          <p:nvPr/>
        </p:nvSpPr>
        <p:spPr>
          <a:xfrm>
            <a:off x="168595" y="106939"/>
            <a:ext cx="1190387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Työ- ja toimintakyvyn tuen Rinnallakulkijapalvelun pilotoinnin toteuttamisen </a:t>
            </a:r>
            <a:r>
              <a:rPr lang="fi-FI" sz="2800" b="1" dirty="0">
                <a:solidFill>
                  <a:prstClr val="black"/>
                </a:solidFill>
                <a:latin typeface="Calibri" panose="020F0502020204030204"/>
              </a:rPr>
              <a:t>polku</a:t>
            </a:r>
            <a:r>
              <a:rPr kumimoji="0" lang="fi-FI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osa 2</a:t>
            </a:r>
          </a:p>
        </p:txBody>
      </p:sp>
    </p:spTree>
    <p:extLst>
      <p:ext uri="{BB962C8B-B14F-4D97-AF65-F5344CB8AC3E}">
        <p14:creationId xmlns:p14="http://schemas.microsoft.com/office/powerpoint/2010/main" val="1874321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C9A50DBDE6DD49BDA831B7407B9590" ma:contentTypeVersion="16" ma:contentTypeDescription="Create a new document." ma:contentTypeScope="" ma:versionID="df893bbd67d4cf9a428f79981f2a0a5a">
  <xsd:schema xmlns:xsd="http://www.w3.org/2001/XMLSchema" xmlns:xs="http://www.w3.org/2001/XMLSchema" xmlns:p="http://schemas.microsoft.com/office/2006/metadata/properties" xmlns:ns3="10055d64-e8dd-4dca-a261-35eeb659ac8e" xmlns:ns4="be439688-afe1-4aac-b7c7-6a5535b0c565" targetNamespace="http://schemas.microsoft.com/office/2006/metadata/properties" ma:root="true" ma:fieldsID="96172c47f4faec4b91c7e8197b1b0467" ns3:_="" ns4:_="">
    <xsd:import namespace="10055d64-e8dd-4dca-a261-35eeb659ac8e"/>
    <xsd:import namespace="be439688-afe1-4aac-b7c7-6a5535b0c56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055d64-e8dd-4dca-a261-35eeb659ac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439688-afe1-4aac-b7c7-6a5535b0c56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10055d64-e8dd-4dca-a261-35eeb659ac8e" xsi:nil="true"/>
  </documentManagement>
</p:properties>
</file>

<file path=customXml/itemProps1.xml><?xml version="1.0" encoding="utf-8"?>
<ds:datastoreItem xmlns:ds="http://schemas.openxmlformats.org/officeDocument/2006/customXml" ds:itemID="{0E984D8C-9F53-422C-8B27-2A124FD1C15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0055d64-e8dd-4dca-a261-35eeb659ac8e"/>
    <ds:schemaRef ds:uri="be439688-afe1-4aac-b7c7-6a5535b0c56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1886D99-2A90-4651-BDEC-9D076E0DCE8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C71AFBF-C3AD-4336-A891-743795D1E7BF}">
  <ds:schemaRefs>
    <ds:schemaRef ds:uri="http://www.w3.org/XML/1998/namespace"/>
    <ds:schemaRef ds:uri="http://purl.org/dc/terms/"/>
    <ds:schemaRef ds:uri="http://schemas.microsoft.com/office/2006/documentManagement/types"/>
    <ds:schemaRef ds:uri="http://purl.org/dc/dcmitype/"/>
    <ds:schemaRef ds:uri="http://purl.org/dc/elements/1.1/"/>
    <ds:schemaRef ds:uri="http://schemas.microsoft.com/office/infopath/2007/PartnerControls"/>
    <ds:schemaRef ds:uri="10055d64-e8dd-4dca-a261-35eeb659ac8e"/>
    <ds:schemaRef ds:uri="http://schemas.openxmlformats.org/package/2006/metadata/core-properties"/>
    <ds:schemaRef ds:uri="be439688-afe1-4aac-b7c7-6a5535b0c565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411</Words>
  <Application>Microsoft Office PowerPoint</Application>
  <PresentationFormat>Laajakuva</PresentationFormat>
  <Paragraphs>61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8" baseType="lpstr">
      <vt:lpstr>Arial</vt:lpstr>
      <vt:lpstr>Barlow</vt:lpstr>
      <vt:lpstr>Barlow Medium</vt:lpstr>
      <vt:lpstr>Calibri</vt:lpstr>
      <vt:lpstr>Calibri Light</vt:lpstr>
      <vt:lpstr>Office-teema</vt:lpstr>
      <vt:lpstr>PowerPoint-esitys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Toivanen Pirjo</dc:creator>
  <cp:lastModifiedBy>Toivanen Pirjo</cp:lastModifiedBy>
  <cp:revision>1</cp:revision>
  <dcterms:created xsi:type="dcterms:W3CDTF">2023-12-08T12:20:38Z</dcterms:created>
  <dcterms:modified xsi:type="dcterms:W3CDTF">2023-12-08T12:21:32Z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0x010100CFC9A50DBDE6DD49BDA831B7407B9590</vt:lpwstr>
  </property>
</Properties>
</file>