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1719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C4B45C5-278E-A56E-8960-46141C5418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F452122-58E4-EE7B-56BF-FC636899AF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F2119C7-9EE7-6AF5-36A0-643515F52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5054-D20B-4529-9FB2-D1D01C2AFB93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06CE6CB-856D-5AC2-B8C2-4F763E698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39456BA-2DDE-7912-945D-5C131E188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9181-392F-42A9-A0AC-6F6DAB2FAF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59851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DC1B003-48F8-6979-38B9-5DC6A186E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3D6AC135-31DF-4581-DED4-26EC95D058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62C3718-9403-9E79-AD33-AE073A7A9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5054-D20B-4529-9FB2-D1D01C2AFB93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133E816-13BC-29C7-49C8-260FB4D5D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983C66B-FC96-19E9-5DE6-88DD23E36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9181-392F-42A9-A0AC-6F6DAB2FAF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4911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F0A95127-55BF-17CA-83F9-932628B0A2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301F5694-A094-4176-C256-4CAEED9D9A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408D8F7-DD30-E28C-3E3B-114945640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5054-D20B-4529-9FB2-D1D01C2AFB93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C70701-4E62-8D77-55ED-4BCE053E9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47CDCC3-E9D0-98E5-30B1-1DE9B8A99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9181-392F-42A9-A0AC-6F6DAB2FAF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515868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yhjä-otsikko-vaal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1">
            <a:extLst>
              <a:ext uri="{FF2B5EF4-FFF2-40B4-BE49-F238E27FC236}">
                <a16:creationId xmlns:a16="http://schemas.microsoft.com/office/drawing/2014/main" id="{FCE70DF8-19A5-36F4-B9C2-081D9F638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449388"/>
            <a:ext cx="10515600" cy="1325563"/>
          </a:xfrm>
        </p:spPr>
        <p:txBody>
          <a:bodyPr>
            <a:noAutofit/>
          </a:bodyPr>
          <a:lstStyle>
            <a:lvl1pPr algn="ctr">
              <a:defRPr sz="4500">
                <a:solidFill>
                  <a:schemeClr val="tx2"/>
                </a:solidFill>
                <a:latin typeface="Barlow Medium" panose="00000600000000000000" pitchFamily="2" charset="0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pic>
        <p:nvPicPr>
          <p:cNvPr id="4" name="Kuva 3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4DDC0D00-A19F-C831-75B9-9217D7F96EE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74918" y="5945388"/>
            <a:ext cx="2356505" cy="91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367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9883957-73C9-69DB-94D9-BB77A0252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CF97F74-95F7-CE15-266B-392ADB2E2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A959AC9-8512-4092-5B92-583FF8A43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5054-D20B-4529-9FB2-D1D01C2AFB93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A4E0B98-FE1C-A27C-79C1-1E047433F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48E523F-15B3-5D15-3B52-3CB514DF8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9181-392F-42A9-A0AC-6F6DAB2FAF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04061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A0F9CA4-76C1-FD18-54FE-346B01E2F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9E56CE7-AC63-C4F2-FC46-B6A0CF8079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D58CC8A-BC3E-3643-229E-8CCA164DB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5054-D20B-4529-9FB2-D1D01C2AFB93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4F09F91-32C3-4928-A360-8EA46BD68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7465DBC-C010-ECC8-4D69-C06D36CF4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9181-392F-42A9-A0AC-6F6DAB2FAF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7118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B638807-2C8A-833B-51FD-02685B9C7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DC9588E-195E-5887-722B-D2DD1126BF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AEDB0D4-BD61-0EDF-BE26-DF16906A86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6E09FE0-7EFB-51B5-AE6E-5753017D1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5054-D20B-4529-9FB2-D1D01C2AFB93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16A253E-8C4B-6C43-13EF-EF7A76C3C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DC8FA8E-FF45-1617-188C-53F152415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9181-392F-42A9-A0AC-6F6DAB2FAF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72121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420C6C-1CB2-935A-D4AE-F28677B17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C86ADD6-2593-C6F1-F7D1-E29B6C558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44C18AA-E86B-22E2-346A-70B3223FC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5BC65587-4C27-8BE1-E337-B4089D5A2F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CA087F90-BC2E-1F61-9FC9-775AFADAAF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E4A057F8-B527-8134-54CC-827644545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5054-D20B-4529-9FB2-D1D01C2AFB93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FFB06D0C-A2C0-C45E-8C92-BC53596E4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7CF433E9-FD7F-6262-BAF0-9C15F5C5C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9181-392F-42A9-A0AC-6F6DAB2FAF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88273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E836B9D-D2A3-029F-FC70-B403E7F1A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A5AF6CD6-F23D-064F-DE22-0064B2CEC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5054-D20B-4529-9FB2-D1D01C2AFB93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C74226B3-A3C6-61B3-5CB0-1FAEB7C6D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EC949760-AE8F-D042-775A-A4F7D183D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9181-392F-42A9-A0AC-6F6DAB2FAF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5427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53661434-C252-7242-80FD-8098A9FAB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5054-D20B-4529-9FB2-D1D01C2AFB93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B5BAB02E-E56E-22C0-1EF5-DBD45948B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1DE4D2F-8DBF-1C0D-87D7-9F40A2EC5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9181-392F-42A9-A0AC-6F6DAB2FAF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1516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9AECDA9-83BD-EE31-0B52-CE4F4E40F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8878C38-C90A-13CD-7173-C91B942A4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3071391-B2A3-8FB9-65AC-CAB6D50CA7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2DB38D7-2DFE-0742-B6A0-38740C2BC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5054-D20B-4529-9FB2-D1D01C2AFB93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3A5270B-8A25-42F5-944B-70370A6AC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2B72ABC-79A6-33AC-D2C8-F415980EA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9181-392F-42A9-A0AC-6F6DAB2FAF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5863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5B1691C-CEAA-F377-29A2-E244C4035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678A7E00-76E7-87FD-2A98-CE65AA2833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D9DFB2A-7561-9604-9964-2D83E375D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A28B71D-45B3-B3E2-9BC7-F90D1E22D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5054-D20B-4529-9FB2-D1D01C2AFB93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26A3496-D40A-6BFF-A4A8-0F5DDD338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7982B38-19CB-D047-5139-702F9B0E4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9181-392F-42A9-A0AC-6F6DAB2FAF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8922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6B551C92-FAE4-AB92-9A86-DB85288A8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796C828-0FF4-00F1-1D33-A07E332278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6567601-513A-8DB9-5598-4FFB4FAE37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E5054-D20B-4529-9FB2-D1D01C2AFB93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31743BF-580F-B1AE-187E-88729EEA64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B796ECF-7887-69E9-C218-66E925AB33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49181-392F-42A9-A0AC-6F6DAB2FAF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45660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Vuokaavio: Prosessi 34">
            <a:extLst>
              <a:ext uri="{FF2B5EF4-FFF2-40B4-BE49-F238E27FC236}">
                <a16:creationId xmlns:a16="http://schemas.microsoft.com/office/drawing/2014/main" id="{9640B648-89B6-FC57-028A-656090EDFD7A}"/>
              </a:ext>
            </a:extLst>
          </p:cNvPr>
          <p:cNvSpPr/>
          <p:nvPr/>
        </p:nvSpPr>
        <p:spPr>
          <a:xfrm>
            <a:off x="7316207" y="5347912"/>
            <a:ext cx="2167281" cy="668862"/>
          </a:xfrm>
          <a:prstGeom prst="flowChartProcess">
            <a:avLst/>
          </a:prstGeom>
          <a:solidFill>
            <a:srgbClr val="B9E7F5"/>
          </a:solidFill>
          <a:ln>
            <a:solidFill>
              <a:srgbClr val="7CD1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Millä toteutetaan - </a:t>
            </a:r>
            <a:r>
              <a:rPr kumimoji="0" lang="fi-FI" sz="105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Videovisit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, </a:t>
            </a:r>
            <a:r>
              <a:rPr kumimoji="0" lang="fi-FI" sz="105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Teams</a:t>
            </a:r>
            <a:endParaRPr kumimoji="0" lang="fi-FI" sz="105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arlow"/>
              <a:ea typeface="+mn-ea"/>
              <a:cs typeface="+mn-cs"/>
            </a:endParaRP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8B514F10-70EF-F2D2-9FE5-1B9E8FEE72B8}"/>
              </a:ext>
            </a:extLst>
          </p:cNvPr>
          <p:cNvSpPr txBox="1"/>
          <p:nvPr/>
        </p:nvSpPr>
        <p:spPr>
          <a:xfrm>
            <a:off x="374689" y="183264"/>
            <a:ext cx="110520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Työ- ja toimintakyvyn tuen Rinnallakulkijapalvelun pilotoinnin suunnittelun polku 12/2023-01/2024</a:t>
            </a:r>
            <a:endParaRPr kumimoji="0" lang="fi-FI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Vuokaavio: Prosessi 4">
            <a:extLst>
              <a:ext uri="{FF2B5EF4-FFF2-40B4-BE49-F238E27FC236}">
                <a16:creationId xmlns:a16="http://schemas.microsoft.com/office/drawing/2014/main" id="{E5489A77-5629-E9F1-777C-20ABAC08A305}"/>
              </a:ext>
            </a:extLst>
          </p:cNvPr>
          <p:cNvSpPr/>
          <p:nvPr/>
        </p:nvSpPr>
        <p:spPr>
          <a:xfrm>
            <a:off x="5030327" y="1759481"/>
            <a:ext cx="2160000" cy="1116889"/>
          </a:xfrm>
          <a:prstGeom prst="flowChartProcess">
            <a:avLst/>
          </a:prstGeom>
          <a:solidFill>
            <a:srgbClr val="B9E7F5"/>
          </a:solidFill>
          <a:ln>
            <a:solidFill>
              <a:srgbClr val="7CD1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Selkeä palvelupolku, sekä palvelukuvaus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05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Millaista palvelua 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tarjotaan? 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Mihin ohjataan ja miksi?</a:t>
            </a:r>
          </a:p>
        </p:txBody>
      </p:sp>
      <p:sp>
        <p:nvSpPr>
          <p:cNvPr id="10" name="Vuokaavio: Prosessi 9">
            <a:extLst>
              <a:ext uri="{FF2B5EF4-FFF2-40B4-BE49-F238E27FC236}">
                <a16:creationId xmlns:a16="http://schemas.microsoft.com/office/drawing/2014/main" id="{68F0E0F0-29A3-1883-16DF-49E6E9BC99A9}"/>
              </a:ext>
            </a:extLst>
          </p:cNvPr>
          <p:cNvSpPr/>
          <p:nvPr/>
        </p:nvSpPr>
        <p:spPr>
          <a:xfrm>
            <a:off x="9556818" y="1747289"/>
            <a:ext cx="2160000" cy="524177"/>
          </a:xfrm>
          <a:prstGeom prst="flowChartProcess">
            <a:avLst/>
          </a:prstGeom>
          <a:solidFill>
            <a:srgbClr val="B9E7F5"/>
          </a:solidFill>
          <a:ln>
            <a:solidFill>
              <a:srgbClr val="7CD1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Tietojen vaihdanta Y100-suostumuslomakeen käyttö</a:t>
            </a:r>
          </a:p>
        </p:txBody>
      </p:sp>
      <p:sp>
        <p:nvSpPr>
          <p:cNvPr id="13" name="Vuokaavio: Prosessi 12">
            <a:extLst>
              <a:ext uri="{FF2B5EF4-FFF2-40B4-BE49-F238E27FC236}">
                <a16:creationId xmlns:a16="http://schemas.microsoft.com/office/drawing/2014/main" id="{74B6A708-ED16-AB31-32B3-92FDE1762E85}"/>
              </a:ext>
            </a:extLst>
          </p:cNvPr>
          <p:cNvSpPr/>
          <p:nvPr/>
        </p:nvSpPr>
        <p:spPr>
          <a:xfrm>
            <a:off x="2720650" y="4548313"/>
            <a:ext cx="2160000" cy="1948064"/>
          </a:xfrm>
          <a:prstGeom prst="flowChartProcess">
            <a:avLst/>
          </a:prstGeom>
          <a:solidFill>
            <a:srgbClr val="B9E7F5"/>
          </a:solidFill>
          <a:ln>
            <a:solidFill>
              <a:srgbClr val="7CD1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Miten ohjaus ekosysteemin muilta toimijoilta? (3.sekt, kuntien työllisyyskoordinaattori)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Työttömien terveystarkastus – sisällön ja toteuttamisen (Omaolo hyvinvointi tarkastukset)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Asiakasohjaus ja sen rajapinnat (KAIKU24, MTPP, SBM, SUJUVA, TE-palvelut)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05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arlow"/>
              <a:ea typeface="+mn-ea"/>
              <a:cs typeface="+mn-cs"/>
            </a:endParaRPr>
          </a:p>
        </p:txBody>
      </p:sp>
      <p:sp>
        <p:nvSpPr>
          <p:cNvPr id="15" name="Vuokaavio: Prosessi 14">
            <a:extLst>
              <a:ext uri="{FF2B5EF4-FFF2-40B4-BE49-F238E27FC236}">
                <a16:creationId xmlns:a16="http://schemas.microsoft.com/office/drawing/2014/main" id="{68E60BB2-06EB-1C36-8320-CC3CF08319EF}"/>
              </a:ext>
            </a:extLst>
          </p:cNvPr>
          <p:cNvSpPr/>
          <p:nvPr/>
        </p:nvSpPr>
        <p:spPr>
          <a:xfrm>
            <a:off x="460428" y="5265713"/>
            <a:ext cx="2167281" cy="1230664"/>
          </a:xfrm>
          <a:prstGeom prst="flowChartProcess">
            <a:avLst/>
          </a:prstGeom>
          <a:solidFill>
            <a:srgbClr val="B9E7F5"/>
          </a:solidFill>
          <a:ln>
            <a:solidFill>
              <a:srgbClr val="7CD1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Työkykykoordinaattori- </a:t>
            </a:r>
            <a:r>
              <a:rPr kumimoji="0" lang="fi-FI" sz="105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resurssin selvittäminen ja saaminen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05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Työkykykoordinaattoreiden työvälineiden selvittäminen (tietokone, puhelin yms.)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kumimoji="0" lang="fi-FI" sz="105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Tila-asioiden selvittäminen</a:t>
            </a:r>
            <a:endParaRPr kumimoji="0" lang="fi-FI" sz="105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arlow"/>
              <a:ea typeface="+mn-ea"/>
              <a:cs typeface="+mn-cs"/>
            </a:endParaRPr>
          </a:p>
        </p:txBody>
      </p:sp>
      <p:sp>
        <p:nvSpPr>
          <p:cNvPr id="16" name="Vuokaavio: Prosessi 15">
            <a:extLst>
              <a:ext uri="{FF2B5EF4-FFF2-40B4-BE49-F238E27FC236}">
                <a16:creationId xmlns:a16="http://schemas.microsoft.com/office/drawing/2014/main" id="{F0817E0D-A302-3E3A-8FD7-214310EA217D}"/>
              </a:ext>
            </a:extLst>
          </p:cNvPr>
          <p:cNvSpPr/>
          <p:nvPr/>
        </p:nvSpPr>
        <p:spPr>
          <a:xfrm>
            <a:off x="5037036" y="3365593"/>
            <a:ext cx="2160000" cy="2641149"/>
          </a:xfrm>
          <a:prstGeom prst="flowChartProcess">
            <a:avLst/>
          </a:prstGeom>
          <a:solidFill>
            <a:srgbClr val="B9E7F5"/>
          </a:solidFill>
          <a:ln>
            <a:solidFill>
              <a:srgbClr val="7CD1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05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Pilotoinnin markkinoinnin ja viestinnän suunnittelu ja toteuttaminen</a:t>
            </a:r>
            <a:endParaRPr kumimoji="0" lang="fi-FI" sz="105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arlow"/>
              <a:ea typeface="+mn-ea"/>
              <a:cs typeface="+mn-cs"/>
            </a:endParaRP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Palvelun esittely EKHVAn uutiskirjeissä, intrassa, nettisivuilla ja TE2024 valmistelun yhteinen </a:t>
            </a:r>
            <a:r>
              <a:rPr kumimoji="0" lang="fi-FI" sz="105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Teams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-kanavassa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 sz="1050" dirty="0">
                <a:solidFill>
                  <a:sysClr val="windowText" lastClr="000000"/>
                </a:solidFill>
                <a:latin typeface="Barlow"/>
              </a:rPr>
              <a:t>Palveluesitteen (mm. palveluajat, palvelupaikat, yhteystiedot) tekeminen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 sz="1050" dirty="0" err="1">
                <a:solidFill>
                  <a:sysClr val="windowText" lastClr="000000"/>
                </a:solidFill>
                <a:latin typeface="Barlow"/>
              </a:rPr>
              <a:t>EHKVAn</a:t>
            </a:r>
            <a:r>
              <a:rPr lang="fi-FI" sz="1050" dirty="0">
                <a:solidFill>
                  <a:sysClr val="windowText" lastClr="000000"/>
                </a:solidFill>
                <a:latin typeface="Barlow"/>
              </a:rPr>
              <a:t> toimijoiden ja sidosryhmätoimijoiden perehdyttäminen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050" dirty="0">
              <a:solidFill>
                <a:sysClr val="windowText" lastClr="000000"/>
              </a:solidFill>
              <a:latin typeface="Barlow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05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arlow"/>
              <a:ea typeface="+mn-ea"/>
              <a:cs typeface="+mn-cs"/>
            </a:endParaRPr>
          </a:p>
        </p:txBody>
      </p:sp>
      <p:sp>
        <p:nvSpPr>
          <p:cNvPr id="19" name="Vuokaavio: Prosessi 18">
            <a:extLst>
              <a:ext uri="{FF2B5EF4-FFF2-40B4-BE49-F238E27FC236}">
                <a16:creationId xmlns:a16="http://schemas.microsoft.com/office/drawing/2014/main" id="{461629F4-635A-C2B4-8EEB-5A18EC851A7D}"/>
              </a:ext>
            </a:extLst>
          </p:cNvPr>
          <p:cNvSpPr/>
          <p:nvPr/>
        </p:nvSpPr>
        <p:spPr>
          <a:xfrm>
            <a:off x="7321359" y="2074604"/>
            <a:ext cx="2160000" cy="2704994"/>
          </a:xfrm>
          <a:prstGeom prst="flowChartProcess">
            <a:avLst/>
          </a:prstGeom>
          <a:solidFill>
            <a:srgbClr val="B9E7F5"/>
          </a:solidFill>
          <a:ln>
            <a:solidFill>
              <a:srgbClr val="7CD1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i-FI" sz="105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Roolien ja työnjaon selkeyttäminen</a:t>
            </a:r>
            <a:r>
              <a:rPr lang="fi-FI" sz="1050" dirty="0">
                <a:solidFill>
                  <a:sysClr val="windowText" lastClr="000000"/>
                </a:solidFill>
                <a:latin typeface="Barlow"/>
              </a:rPr>
              <a:t> </a:t>
            </a:r>
            <a:r>
              <a:rPr lang="fi-FI" sz="1050" dirty="0">
                <a:solidFill>
                  <a:sysClr val="windowText" lastClr="000000"/>
                </a:solidFill>
                <a:latin typeface="Barlow"/>
                <a:sym typeface="Wingdings" panose="05000000000000000000" pitchFamily="2" charset="2"/>
              </a:rPr>
              <a:t> 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kuka tekee, mitä tekee ja kenen kanssa)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Työnjako Rinnallakulkijapalvelu ja TYP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Työnjako Rinnallakulkijapalvelu ja  yhdyspintatyö  (TE, Kela, kuntapuoli)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Työnjako Rinnallakulkijapalvelu  ja omatiimi  (kytkeytyminen omatiimeihin)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Eri toimijoiden nimetyt yhteyshenkilöt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Ketä ovat työkykykoordinaattorit (minkä alan ammattilaisia)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05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arlow"/>
              <a:ea typeface="+mn-ea"/>
              <a:cs typeface="+mn-cs"/>
            </a:endParaRPr>
          </a:p>
        </p:txBody>
      </p:sp>
      <p:sp>
        <p:nvSpPr>
          <p:cNvPr id="21" name="Vuokaavio: Prosessi 20">
            <a:extLst>
              <a:ext uri="{FF2B5EF4-FFF2-40B4-BE49-F238E27FC236}">
                <a16:creationId xmlns:a16="http://schemas.microsoft.com/office/drawing/2014/main" id="{8B38B262-561F-A48E-BEBA-B0A502F00343}"/>
              </a:ext>
            </a:extLst>
          </p:cNvPr>
          <p:cNvSpPr/>
          <p:nvPr/>
        </p:nvSpPr>
        <p:spPr>
          <a:xfrm>
            <a:off x="460428" y="3813376"/>
            <a:ext cx="2160000" cy="1016508"/>
          </a:xfrm>
          <a:prstGeom prst="flowChartProcess">
            <a:avLst/>
          </a:prstGeom>
          <a:solidFill>
            <a:srgbClr val="B9E7F5"/>
          </a:solidFill>
          <a:ln>
            <a:solidFill>
              <a:srgbClr val="7CD1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Asiakaskartoituksen tekeminen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Onko asiakkaita, jotka voivat heti alusta 2/24 lähteä mukaan?</a:t>
            </a:r>
          </a:p>
        </p:txBody>
      </p:sp>
      <p:sp>
        <p:nvSpPr>
          <p:cNvPr id="23" name="Vuokaavio: Prosessi 22">
            <a:extLst>
              <a:ext uri="{FF2B5EF4-FFF2-40B4-BE49-F238E27FC236}">
                <a16:creationId xmlns:a16="http://schemas.microsoft.com/office/drawing/2014/main" id="{2A6C7135-FA41-02BE-6E59-819AA307CA04}"/>
              </a:ext>
            </a:extLst>
          </p:cNvPr>
          <p:cNvSpPr/>
          <p:nvPr/>
        </p:nvSpPr>
        <p:spPr>
          <a:xfrm>
            <a:off x="9556818" y="2814734"/>
            <a:ext cx="2160000" cy="638382"/>
          </a:xfrm>
          <a:prstGeom prst="flowChartProcess">
            <a:avLst/>
          </a:prstGeom>
          <a:solidFill>
            <a:srgbClr val="B9E7F5"/>
          </a:solidFill>
          <a:ln>
            <a:solidFill>
              <a:srgbClr val="7CD1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Kykyviisarin käyttö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ICF-kokeilu pilotin aikana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Huoneentaulu</a:t>
            </a:r>
          </a:p>
        </p:txBody>
      </p:sp>
      <p:sp>
        <p:nvSpPr>
          <p:cNvPr id="24" name="Vuokaavio: Prosessi 23">
            <a:extLst>
              <a:ext uri="{FF2B5EF4-FFF2-40B4-BE49-F238E27FC236}">
                <a16:creationId xmlns:a16="http://schemas.microsoft.com/office/drawing/2014/main" id="{812ED434-FE31-67CE-7C23-82061C958C3E}"/>
              </a:ext>
            </a:extLst>
          </p:cNvPr>
          <p:cNvSpPr/>
          <p:nvPr/>
        </p:nvSpPr>
        <p:spPr>
          <a:xfrm>
            <a:off x="2718727" y="1815170"/>
            <a:ext cx="2160000" cy="2239682"/>
          </a:xfrm>
          <a:prstGeom prst="flowChartProcess">
            <a:avLst/>
          </a:prstGeom>
          <a:solidFill>
            <a:srgbClr val="B9E7F5"/>
          </a:solidFill>
          <a:ln>
            <a:solidFill>
              <a:srgbClr val="7CD1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Vaikutuksien ja vaikuttavuuden alustavat mittarit ja mittauspisteet/ pilottijaksolle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Suunnitellaan pilottiasiakkaiden kokemuksen keräämiseen palautekysely ja keruutavat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Asiakaspalautteen keräämisen mahdollisuudet ja suunnittelu (esim. 360 –astetta arvioinnilla tai kyselyllä?</a:t>
            </a:r>
          </a:p>
        </p:txBody>
      </p:sp>
      <p:sp>
        <p:nvSpPr>
          <p:cNvPr id="25" name="Vuokaavio: Prosessi 24">
            <a:extLst>
              <a:ext uri="{FF2B5EF4-FFF2-40B4-BE49-F238E27FC236}">
                <a16:creationId xmlns:a16="http://schemas.microsoft.com/office/drawing/2014/main" id="{35B9EF4F-3D88-77E7-A78F-296E9FF3EF12}"/>
              </a:ext>
            </a:extLst>
          </p:cNvPr>
          <p:cNvSpPr/>
          <p:nvPr/>
        </p:nvSpPr>
        <p:spPr>
          <a:xfrm>
            <a:off x="439053" y="1894949"/>
            <a:ext cx="2160000" cy="1180176"/>
          </a:xfrm>
          <a:prstGeom prst="flowChartProcess">
            <a:avLst/>
          </a:prstGeom>
          <a:solidFill>
            <a:srgbClr val="B9E7F5"/>
          </a:solidFill>
          <a:ln>
            <a:solidFill>
              <a:srgbClr val="7CD1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05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Ohjausryhmä</a:t>
            </a:r>
            <a:r>
              <a:rPr lang="fi-FI" sz="1050" dirty="0">
                <a:solidFill>
                  <a:sysClr val="windowText" lastClr="000000"/>
                </a:solidFill>
                <a:latin typeface="Barlow"/>
              </a:rPr>
              <a:t> tai muu vastaava ryhmä, jolla ohjataan kehittämistä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05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Kehittäjä</a:t>
            </a:r>
            <a:r>
              <a:rPr lang="fi-FI" sz="1050" dirty="0">
                <a:solidFill>
                  <a:sysClr val="windowText" lastClr="000000"/>
                </a:solidFill>
                <a:latin typeface="Barlow"/>
              </a:rPr>
              <a:t>ryhmä (mukana myös työntekijät9 joka jatkaa ekosysteemimallin kehittämistä</a:t>
            </a:r>
            <a:endParaRPr kumimoji="0" lang="fi-FI" sz="105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arlow"/>
              <a:ea typeface="+mn-ea"/>
              <a:cs typeface="+mn-cs"/>
            </a:endParaRPr>
          </a:p>
        </p:txBody>
      </p:sp>
      <p:sp>
        <p:nvSpPr>
          <p:cNvPr id="2" name="Nuoli: Oikea 1">
            <a:extLst>
              <a:ext uri="{FF2B5EF4-FFF2-40B4-BE49-F238E27FC236}">
                <a16:creationId xmlns:a16="http://schemas.microsoft.com/office/drawing/2014/main" id="{73D8F570-7F2F-32BD-F5EB-12AD95FFA451}"/>
              </a:ext>
            </a:extLst>
          </p:cNvPr>
          <p:cNvSpPr/>
          <p:nvPr/>
        </p:nvSpPr>
        <p:spPr>
          <a:xfrm>
            <a:off x="445626" y="1175657"/>
            <a:ext cx="11271193" cy="170822"/>
          </a:xfrm>
          <a:prstGeom prst="rightArrow">
            <a:avLst/>
          </a:prstGeom>
          <a:solidFill>
            <a:srgbClr val="7CD1E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arlow"/>
              <a:ea typeface="+mn-ea"/>
              <a:cs typeface="+mn-cs"/>
            </a:endParaRPr>
          </a:p>
        </p:txBody>
      </p:sp>
      <p:sp>
        <p:nvSpPr>
          <p:cNvPr id="4" name="Vuokaavio: Prosessi 3">
            <a:extLst>
              <a:ext uri="{FF2B5EF4-FFF2-40B4-BE49-F238E27FC236}">
                <a16:creationId xmlns:a16="http://schemas.microsoft.com/office/drawing/2014/main" id="{37711331-3C7B-00E0-8A4B-9AA46D63B0B0}"/>
              </a:ext>
            </a:extLst>
          </p:cNvPr>
          <p:cNvSpPr/>
          <p:nvPr/>
        </p:nvSpPr>
        <p:spPr>
          <a:xfrm>
            <a:off x="439053" y="1389366"/>
            <a:ext cx="2160000" cy="534842"/>
          </a:xfrm>
          <a:prstGeom prst="flowChartProcess">
            <a:avLst/>
          </a:prstGeom>
          <a:solidFill>
            <a:srgbClr val="E99C2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OHJAUSRYHMÄN, KEHITTÄJÄRYHMÄN KASAAMINEN</a:t>
            </a:r>
          </a:p>
        </p:txBody>
      </p:sp>
      <p:sp>
        <p:nvSpPr>
          <p:cNvPr id="8" name="Vuokaavio: Prosessi 7">
            <a:extLst>
              <a:ext uri="{FF2B5EF4-FFF2-40B4-BE49-F238E27FC236}">
                <a16:creationId xmlns:a16="http://schemas.microsoft.com/office/drawing/2014/main" id="{8CE7030D-31BA-1E18-DC3A-AA1E26F2F489}"/>
              </a:ext>
            </a:extLst>
          </p:cNvPr>
          <p:cNvSpPr/>
          <p:nvPr/>
        </p:nvSpPr>
        <p:spPr>
          <a:xfrm>
            <a:off x="460598" y="3179034"/>
            <a:ext cx="2160000" cy="673570"/>
          </a:xfrm>
          <a:prstGeom prst="flowChartProcess">
            <a:avLst/>
          </a:prstGeom>
          <a:solidFill>
            <a:srgbClr val="E99C2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ETUKÄTEISTIEDON HANKINTA PILOTIN ALUSSA ALOITTAVISTA ASIAKKAISTA</a:t>
            </a:r>
          </a:p>
        </p:txBody>
      </p:sp>
      <p:sp>
        <p:nvSpPr>
          <p:cNvPr id="11" name="Vuokaavio: Prosessi 10">
            <a:extLst>
              <a:ext uri="{FF2B5EF4-FFF2-40B4-BE49-F238E27FC236}">
                <a16:creationId xmlns:a16="http://schemas.microsoft.com/office/drawing/2014/main" id="{F696DA3D-657A-F4FA-7D78-0C46EB275D1B}"/>
              </a:ext>
            </a:extLst>
          </p:cNvPr>
          <p:cNvSpPr/>
          <p:nvPr/>
        </p:nvSpPr>
        <p:spPr>
          <a:xfrm>
            <a:off x="2717722" y="1400182"/>
            <a:ext cx="2160000" cy="435738"/>
          </a:xfrm>
          <a:prstGeom prst="flowChartProcess">
            <a:avLst/>
          </a:prstGeom>
          <a:solidFill>
            <a:srgbClr val="E99C2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RAPORTOINTI, MITTARIT JA PALAUTEEN KERÄÄMINEN</a:t>
            </a:r>
          </a:p>
        </p:txBody>
      </p:sp>
      <p:sp>
        <p:nvSpPr>
          <p:cNvPr id="18" name="Vuokaavio: Prosessi 17">
            <a:extLst>
              <a:ext uri="{FF2B5EF4-FFF2-40B4-BE49-F238E27FC236}">
                <a16:creationId xmlns:a16="http://schemas.microsoft.com/office/drawing/2014/main" id="{8EAE89AE-76CA-7D51-22B1-6C2C72941143}"/>
              </a:ext>
            </a:extLst>
          </p:cNvPr>
          <p:cNvSpPr/>
          <p:nvPr/>
        </p:nvSpPr>
        <p:spPr>
          <a:xfrm>
            <a:off x="460317" y="4933793"/>
            <a:ext cx="2160000" cy="377353"/>
          </a:xfrm>
          <a:prstGeom prst="flowChartProcess">
            <a:avLst/>
          </a:prstGeom>
          <a:solidFill>
            <a:srgbClr val="E99C2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KÄYTÄNNÖN ASIAT</a:t>
            </a:r>
          </a:p>
        </p:txBody>
      </p:sp>
      <p:sp>
        <p:nvSpPr>
          <p:cNvPr id="26" name="Vuokaavio: Prosessi 25">
            <a:extLst>
              <a:ext uri="{FF2B5EF4-FFF2-40B4-BE49-F238E27FC236}">
                <a16:creationId xmlns:a16="http://schemas.microsoft.com/office/drawing/2014/main" id="{13E1A989-5BF8-EC8A-2AA3-B4A4D0937289}"/>
              </a:ext>
            </a:extLst>
          </p:cNvPr>
          <p:cNvSpPr/>
          <p:nvPr/>
        </p:nvSpPr>
        <p:spPr>
          <a:xfrm>
            <a:off x="5030327" y="1386334"/>
            <a:ext cx="2160000" cy="377353"/>
          </a:xfrm>
          <a:prstGeom prst="flowChartProcess">
            <a:avLst/>
          </a:prstGeom>
          <a:solidFill>
            <a:srgbClr val="E99C2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PALVELUPOLKU JA PALVELUKUVAUS</a:t>
            </a:r>
          </a:p>
        </p:txBody>
      </p:sp>
      <p:sp>
        <p:nvSpPr>
          <p:cNvPr id="27" name="Vuokaavio: Prosessi 26">
            <a:extLst>
              <a:ext uri="{FF2B5EF4-FFF2-40B4-BE49-F238E27FC236}">
                <a16:creationId xmlns:a16="http://schemas.microsoft.com/office/drawing/2014/main" id="{232EF587-695D-A842-556E-8BECF55043BE}"/>
              </a:ext>
            </a:extLst>
          </p:cNvPr>
          <p:cNvSpPr/>
          <p:nvPr/>
        </p:nvSpPr>
        <p:spPr>
          <a:xfrm>
            <a:off x="9544455" y="3548357"/>
            <a:ext cx="2160000" cy="506494"/>
          </a:xfrm>
          <a:prstGeom prst="flowChartProcess">
            <a:avLst/>
          </a:prstGeom>
          <a:solidFill>
            <a:srgbClr val="E99C2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KIRJAAMINEN JA TILASTOINTI</a:t>
            </a:r>
          </a:p>
        </p:txBody>
      </p:sp>
      <p:sp>
        <p:nvSpPr>
          <p:cNvPr id="28" name="Vuokaavio: Prosessi 27">
            <a:extLst>
              <a:ext uri="{FF2B5EF4-FFF2-40B4-BE49-F238E27FC236}">
                <a16:creationId xmlns:a16="http://schemas.microsoft.com/office/drawing/2014/main" id="{5128BCE0-C371-3865-5D4B-126129313333}"/>
              </a:ext>
            </a:extLst>
          </p:cNvPr>
          <p:cNvSpPr/>
          <p:nvPr/>
        </p:nvSpPr>
        <p:spPr>
          <a:xfrm>
            <a:off x="9556819" y="1386334"/>
            <a:ext cx="2160000" cy="377353"/>
          </a:xfrm>
          <a:prstGeom prst="flowChartProcess">
            <a:avLst/>
          </a:prstGeom>
          <a:solidFill>
            <a:srgbClr val="E99C2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TIETOJEN VAIHDANTA</a:t>
            </a:r>
          </a:p>
        </p:txBody>
      </p:sp>
      <p:sp>
        <p:nvSpPr>
          <p:cNvPr id="29" name="Vuokaavio: Prosessi 28">
            <a:extLst>
              <a:ext uri="{FF2B5EF4-FFF2-40B4-BE49-F238E27FC236}">
                <a16:creationId xmlns:a16="http://schemas.microsoft.com/office/drawing/2014/main" id="{27B13F40-3FA0-1059-02A6-8E66B388A22F}"/>
              </a:ext>
            </a:extLst>
          </p:cNvPr>
          <p:cNvSpPr/>
          <p:nvPr/>
        </p:nvSpPr>
        <p:spPr>
          <a:xfrm>
            <a:off x="2717722" y="4170960"/>
            <a:ext cx="2160000" cy="377353"/>
          </a:xfrm>
          <a:prstGeom prst="flowChartProcess">
            <a:avLst/>
          </a:prstGeom>
          <a:solidFill>
            <a:srgbClr val="E99C2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ASIAKASOHJAUS, KRITEERIT</a:t>
            </a:r>
          </a:p>
        </p:txBody>
      </p:sp>
      <p:sp>
        <p:nvSpPr>
          <p:cNvPr id="30" name="Vuokaavio: Prosessi 29">
            <a:extLst>
              <a:ext uri="{FF2B5EF4-FFF2-40B4-BE49-F238E27FC236}">
                <a16:creationId xmlns:a16="http://schemas.microsoft.com/office/drawing/2014/main" id="{18BB1E43-1FEB-2292-5BA1-E3FF9762868C}"/>
              </a:ext>
            </a:extLst>
          </p:cNvPr>
          <p:cNvSpPr/>
          <p:nvPr/>
        </p:nvSpPr>
        <p:spPr>
          <a:xfrm>
            <a:off x="7321359" y="1386334"/>
            <a:ext cx="2160000" cy="693106"/>
          </a:xfrm>
          <a:prstGeom prst="flowChartProcess">
            <a:avLst/>
          </a:prstGeom>
          <a:solidFill>
            <a:srgbClr val="E99C2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TYÖNJAKO (SISÄINEN JA OSANA TYÖLLISTYMISEN EDISTÄMISEN EKOSYSTEEMIÄ</a:t>
            </a:r>
          </a:p>
        </p:txBody>
      </p:sp>
      <p:sp>
        <p:nvSpPr>
          <p:cNvPr id="31" name="Vuokaavio: Prosessi 30">
            <a:extLst>
              <a:ext uri="{FF2B5EF4-FFF2-40B4-BE49-F238E27FC236}">
                <a16:creationId xmlns:a16="http://schemas.microsoft.com/office/drawing/2014/main" id="{0E81B230-44DE-D0FE-EA8C-B2306887CD6C}"/>
              </a:ext>
            </a:extLst>
          </p:cNvPr>
          <p:cNvSpPr/>
          <p:nvPr/>
        </p:nvSpPr>
        <p:spPr>
          <a:xfrm>
            <a:off x="5030327" y="3006684"/>
            <a:ext cx="2160000" cy="377353"/>
          </a:xfrm>
          <a:prstGeom prst="flowChartProcess">
            <a:avLst/>
          </a:prstGeom>
          <a:solidFill>
            <a:srgbClr val="E99C2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MARKKINOINTI JA VIESTINTÄ</a:t>
            </a:r>
          </a:p>
        </p:txBody>
      </p:sp>
      <p:sp>
        <p:nvSpPr>
          <p:cNvPr id="32" name="Vuokaavio: Prosessi 31">
            <a:extLst>
              <a:ext uri="{FF2B5EF4-FFF2-40B4-BE49-F238E27FC236}">
                <a16:creationId xmlns:a16="http://schemas.microsoft.com/office/drawing/2014/main" id="{856349C5-8891-C3CF-10B8-8926EF683B40}"/>
              </a:ext>
            </a:extLst>
          </p:cNvPr>
          <p:cNvSpPr/>
          <p:nvPr/>
        </p:nvSpPr>
        <p:spPr>
          <a:xfrm>
            <a:off x="9556819" y="2381405"/>
            <a:ext cx="2159999" cy="491240"/>
          </a:xfrm>
          <a:prstGeom prst="flowChartProcess">
            <a:avLst/>
          </a:prstGeom>
          <a:solidFill>
            <a:srgbClr val="E99C2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TYÖ- JA TOIMINTAKYVYN TUEN  TARPEEN TUNNISTAMINEN</a:t>
            </a:r>
          </a:p>
        </p:txBody>
      </p:sp>
      <p:sp>
        <p:nvSpPr>
          <p:cNvPr id="33" name="Vuokaavio: Prosessi 32">
            <a:extLst>
              <a:ext uri="{FF2B5EF4-FFF2-40B4-BE49-F238E27FC236}">
                <a16:creationId xmlns:a16="http://schemas.microsoft.com/office/drawing/2014/main" id="{FEC22322-2A66-2E86-E8F0-B4548D4CC94A}"/>
              </a:ext>
            </a:extLst>
          </p:cNvPr>
          <p:cNvSpPr/>
          <p:nvPr/>
        </p:nvSpPr>
        <p:spPr>
          <a:xfrm>
            <a:off x="9544455" y="3986655"/>
            <a:ext cx="2160000" cy="935723"/>
          </a:xfrm>
          <a:prstGeom prst="flowChartProcess">
            <a:avLst/>
          </a:prstGeom>
          <a:solidFill>
            <a:srgbClr val="B9E7F5"/>
          </a:solidFill>
          <a:ln>
            <a:solidFill>
              <a:srgbClr val="7CD1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05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TerveysLC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 vai </a:t>
            </a:r>
            <a:r>
              <a:rPr kumimoji="0" lang="fi-FI" sz="105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SosiaaliLC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 </a:t>
            </a:r>
            <a:r>
              <a:rPr kumimoji="0" lang="fi-FI" sz="105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va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i molemmat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Mihin kansioon?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Minkä yksikön alle tilastoidaan ja miten?</a:t>
            </a:r>
          </a:p>
        </p:txBody>
      </p:sp>
      <p:sp>
        <p:nvSpPr>
          <p:cNvPr id="34" name="Vuokaavio: Prosessi 33">
            <a:extLst>
              <a:ext uri="{FF2B5EF4-FFF2-40B4-BE49-F238E27FC236}">
                <a16:creationId xmlns:a16="http://schemas.microsoft.com/office/drawing/2014/main" id="{FB5A4054-9E86-3C63-789D-3ED955CEED1B}"/>
              </a:ext>
            </a:extLst>
          </p:cNvPr>
          <p:cNvSpPr/>
          <p:nvPr/>
        </p:nvSpPr>
        <p:spPr>
          <a:xfrm>
            <a:off x="7311352" y="4870140"/>
            <a:ext cx="2160000" cy="506494"/>
          </a:xfrm>
          <a:prstGeom prst="flowChartProcess">
            <a:avLst/>
          </a:prstGeom>
          <a:solidFill>
            <a:srgbClr val="E99C2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ASIAKAIDEN ETÄTAPAAMISEN TYÖKALUT</a:t>
            </a:r>
          </a:p>
        </p:txBody>
      </p:sp>
      <p:sp>
        <p:nvSpPr>
          <p:cNvPr id="9" name="Dian numeron paikkamerkki 2">
            <a:extLst>
              <a:ext uri="{FF2B5EF4-FFF2-40B4-BE49-F238E27FC236}">
                <a16:creationId xmlns:a16="http://schemas.microsoft.com/office/drawing/2014/main" id="{74A48FA7-8A49-E2FA-4BF4-E793AE8FFAD2}"/>
              </a:ext>
            </a:extLst>
          </p:cNvPr>
          <p:cNvSpPr txBox="1">
            <a:spLocks/>
          </p:cNvSpPr>
          <p:nvPr/>
        </p:nvSpPr>
        <p:spPr>
          <a:xfrm>
            <a:off x="9448800" y="6515058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31CB1EA3-6725-4443-8350-9EC09D598F26}" type="slidenum">
              <a:rPr lang="fi-FI" sz="1200" smtClean="0"/>
              <a:pPr algn="r"/>
              <a:t>1</a:t>
            </a:fld>
            <a:endParaRPr lang="fi-FI" sz="1200" dirty="0"/>
          </a:p>
        </p:txBody>
      </p:sp>
      <p:sp>
        <p:nvSpPr>
          <p:cNvPr id="12" name="Tekstiruutu 11">
            <a:extLst>
              <a:ext uri="{FF2B5EF4-FFF2-40B4-BE49-F238E27FC236}">
                <a16:creationId xmlns:a16="http://schemas.microsoft.com/office/drawing/2014/main" id="{F438EF06-CDFD-A679-41AB-FD272046C480}"/>
              </a:ext>
            </a:extLst>
          </p:cNvPr>
          <p:cNvSpPr txBox="1"/>
          <p:nvPr/>
        </p:nvSpPr>
        <p:spPr>
          <a:xfrm>
            <a:off x="374689" y="6534663"/>
            <a:ext cx="690632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400" dirty="0">
                <a:solidFill>
                  <a:prstClr val="black"/>
                </a:solidFill>
                <a:latin typeface="Barlow" panose="00000500000000000000" pitchFamily="2" charset="0"/>
              </a:rPr>
              <a:t>P</a:t>
            </a:r>
            <a:r>
              <a:rPr kumimoji="0" lang="fi-FI" sz="14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 panose="00000500000000000000" pitchFamily="2" charset="0"/>
              </a:rPr>
              <a:t>erustuen</a:t>
            </a:r>
            <a:r>
              <a:rPr kumimoji="0" lang="fi-FI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 panose="00000500000000000000" pitchFamily="2" charset="0"/>
              </a:rPr>
              <a:t> työpajatyöskentelyyn 20.11.2023 ja kehittäjätiimin taustatyöskentelyyn</a:t>
            </a:r>
            <a:endParaRPr lang="fi-FI" sz="1400" dirty="0">
              <a:latin typeface="Barlow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868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C9A50DBDE6DD49BDA831B7407B9590" ma:contentTypeVersion="16" ma:contentTypeDescription="Create a new document." ma:contentTypeScope="" ma:versionID="df893bbd67d4cf9a428f79981f2a0a5a">
  <xsd:schema xmlns:xsd="http://www.w3.org/2001/XMLSchema" xmlns:xs="http://www.w3.org/2001/XMLSchema" xmlns:p="http://schemas.microsoft.com/office/2006/metadata/properties" xmlns:ns3="10055d64-e8dd-4dca-a261-35eeb659ac8e" xmlns:ns4="be439688-afe1-4aac-b7c7-6a5535b0c565" targetNamespace="http://schemas.microsoft.com/office/2006/metadata/properties" ma:root="true" ma:fieldsID="96172c47f4faec4b91c7e8197b1b0467" ns3:_="" ns4:_="">
    <xsd:import namespace="10055d64-e8dd-4dca-a261-35eeb659ac8e"/>
    <xsd:import namespace="be439688-afe1-4aac-b7c7-6a5535b0c56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055d64-e8dd-4dca-a261-35eeb659ac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439688-afe1-4aac-b7c7-6a5535b0c56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0055d64-e8dd-4dca-a261-35eeb659ac8e" xsi:nil="true"/>
  </documentManagement>
</p:properties>
</file>

<file path=customXml/itemProps1.xml><?xml version="1.0" encoding="utf-8"?>
<ds:datastoreItem xmlns:ds="http://schemas.openxmlformats.org/officeDocument/2006/customXml" ds:itemID="{0AD875C5-5743-427B-BD6F-6A6146D2D5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055d64-e8dd-4dca-a261-35eeb659ac8e"/>
    <ds:schemaRef ds:uri="be439688-afe1-4aac-b7c7-6a5535b0c5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7EAB575-A226-4837-9EEF-B6B35E77908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DBF262B-FB51-4DF5-8767-5C9675A26AFE}">
  <ds:schemaRefs>
    <ds:schemaRef ds:uri="10055d64-e8dd-4dca-a261-35eeb659ac8e"/>
    <ds:schemaRef ds:uri="http://www.w3.org/XML/1998/namespace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be439688-afe1-4aac-b7c7-6a5535b0c565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313</Words>
  <Application>Microsoft Office PowerPoint</Application>
  <PresentationFormat>Laajakuva</PresentationFormat>
  <Paragraphs>49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7" baseType="lpstr">
      <vt:lpstr>Arial</vt:lpstr>
      <vt:lpstr>Barlow</vt:lpstr>
      <vt:lpstr>Barlow Medium</vt:lpstr>
      <vt:lpstr>Calibri</vt:lpstr>
      <vt:lpstr>Calibri Light</vt:lpstr>
      <vt:lpstr>Office-teema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Toivanen Pirjo</dc:creator>
  <cp:lastModifiedBy>Toivanen Pirjo</cp:lastModifiedBy>
  <cp:revision>1</cp:revision>
  <dcterms:created xsi:type="dcterms:W3CDTF">2023-12-08T12:19:49Z</dcterms:created>
  <dcterms:modified xsi:type="dcterms:W3CDTF">2023-12-08T12:20:13Z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0x010100CFC9A50DBDE6DD49BDA831B7407B9590</vt:lpwstr>
  </property>
</Properties>
</file>