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72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42434-D615-1191-93AA-6A579511B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39125D-09A6-4C00-4728-41E38077C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6E185-225A-7052-2073-F4181332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61CE10-6807-EB79-0873-42E93851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83CEB3-9D8F-630C-4A8E-CB17F71F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05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48B3D-8E46-197A-8314-439EB9A0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76B82CB-0478-69AE-5E65-87B182056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50B1A-D3B1-C67F-5B8E-011B3628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9A67B3-14AC-1308-B745-D80566ED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B2B097-0B5B-2172-8C77-D38C97E2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08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2CA85C6-D342-1839-7571-70A1320C7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84A6AA1-1002-014D-EE83-068F9DCC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DF9301-60E0-9ACB-E20D-F41F1D8D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8563B-C732-F14F-004F-F93E1C9A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A89CD0-EEEB-F218-1A29-381EC98E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42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1197E-3BCB-5D06-8BF9-9168E26F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C425DF-0A05-D048-DE9E-C578314F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35D93C-716A-EBAE-72AA-D487C9B9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D0FA0D-0118-E7C8-66E7-B5F66898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5881AA-1320-A96E-0863-685BBC61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13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29B24E-F5C9-5C7F-5088-D6D85AB9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3F2F8F-60A4-8BD9-0AF8-F957C4C99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4B6180-B0D8-B0BE-BE04-85ED2D13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3F3D3-5A70-5D8D-A12D-8BBAE8A3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AE8215-BACF-2AEB-A59F-1B33FDE8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7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8FDE3-B32D-4E37-E585-D42ABB78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C2B7DA-A391-8750-EFA9-3DDA04607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1A3EB3-5B86-34B2-8B63-AD630662D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71BBC2-5841-3A76-3EFD-596EB492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455A45-5B2A-CCFC-2D12-F53369AC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A6B24E-25FD-4F22-A2AC-AD71E321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40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8309D-F924-95E1-B442-92ACB2EF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8132FC-5FD1-9BEF-313A-A21F75A9D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4AE97F-DC15-C744-2AD5-102339EBB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58DE93-626E-3181-F685-DACA33927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9631A2-00ED-B0FF-B5B1-79C6B2C65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6D69C3-5C9E-C0B0-80CE-F2274C85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B99F5FC-0BC8-2242-E341-DA26949C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D546390-43D8-9FA8-FE74-98772FE4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21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B8169F-5B75-1505-A586-BC543D06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2991278-6723-AC87-B779-D836F4C7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BAF47F-86ED-FFCF-3EE0-E3EA3E2C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60FDC5-3CED-1E9B-37A4-DDD63E9E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1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F2A89E6-27C0-4337-30A4-A781C6D6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89BC379-0F4D-AFA0-D8D6-4D3C297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977E46-50FA-BBF8-4841-E4E48B6F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8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B1DC2C-E303-B5BE-EA7A-5451C71D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042A97-230F-A931-8286-6701D70E5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BEFF17-2217-602F-C0E2-DC04610F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08BA441-42A8-0FE1-910E-FD82D8BB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164E3E-78F6-461D-1D34-7AE02675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A5EB20-308F-21DA-8A24-D82D4A6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5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009C35-C928-78B7-F206-E3863F8E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F6E5788-EA4E-EE5C-0DD9-0310EA998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7B5EF2-D8DE-1EC6-EFDF-90812A5C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F2F19E-DA3B-419C-975F-122188DE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2CF11A-CED6-7E47-2028-77709492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4285BA-F607-BDDC-1D82-D52B92A4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93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41A2A07-25C3-8872-C4D6-6DF71B34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DDF147-66EF-D453-A699-6E564ED86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3F7F5B-C71C-02BE-9795-31C30208F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9C3D-A882-4F45-8136-106A08E07013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4AEFFE-A313-83C0-D046-396D33FC4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62E76-993F-5B5B-2231-F98B84F5C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07E7-B9B8-42C5-BD13-177A61762E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2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oli: Oikea 12">
            <a:extLst>
              <a:ext uri="{FF2B5EF4-FFF2-40B4-BE49-F238E27FC236}">
                <a16:creationId xmlns:a16="http://schemas.microsoft.com/office/drawing/2014/main" id="{E28D4D2E-5846-0706-E8A0-0D08C0F98A9B}"/>
              </a:ext>
            </a:extLst>
          </p:cNvPr>
          <p:cNvSpPr/>
          <p:nvPr/>
        </p:nvSpPr>
        <p:spPr>
          <a:xfrm>
            <a:off x="290872" y="883551"/>
            <a:ext cx="11818965" cy="5720976"/>
          </a:xfrm>
          <a:prstGeom prst="rightArrow">
            <a:avLst>
              <a:gd name="adj1" fmla="val 75320"/>
              <a:gd name="adj2" fmla="val 50394"/>
            </a:avLst>
          </a:prstGeom>
          <a:solidFill>
            <a:srgbClr val="7CD1ED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EF6327A-FEB8-4AEB-6C78-A32888DE967B}"/>
              </a:ext>
            </a:extLst>
          </p:cNvPr>
          <p:cNvSpPr txBox="1"/>
          <p:nvPr/>
        </p:nvSpPr>
        <p:spPr>
          <a:xfrm>
            <a:off x="6721464" y="1610037"/>
            <a:ext cx="346806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Ohjaus Rinnallakulkijapalveluun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D63D945-4D96-1581-A887-35420D969F87}"/>
              </a:ext>
            </a:extLst>
          </p:cNvPr>
          <p:cNvSpPr/>
          <p:nvPr/>
        </p:nvSpPr>
        <p:spPr>
          <a:xfrm>
            <a:off x="9849678" y="6651218"/>
            <a:ext cx="1054473" cy="16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1E9D19B-7127-5F61-FA67-2376BE35C5B1}"/>
              </a:ext>
            </a:extLst>
          </p:cNvPr>
          <p:cNvSpPr txBox="1"/>
          <p:nvPr/>
        </p:nvSpPr>
        <p:spPr>
          <a:xfrm>
            <a:off x="1666875" y="429421"/>
            <a:ext cx="8667750" cy="975479"/>
          </a:xfrm>
          <a:prstGeom prst="rect">
            <a:avLst/>
          </a:prstGeom>
          <a:noFill/>
        </p:spPr>
        <p:txBody>
          <a:bodyPr wrap="square" lIns="90000" tIns="45720" rIns="9144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Ohjaus Rinnallakulkijapalveluun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170B2A54-FC28-6D54-CBF1-A75BC31F244F}"/>
              </a:ext>
            </a:extLst>
          </p:cNvPr>
          <p:cNvGrpSpPr/>
          <p:nvPr/>
        </p:nvGrpSpPr>
        <p:grpSpPr>
          <a:xfrm>
            <a:off x="10941743" y="3302526"/>
            <a:ext cx="1250226" cy="1066089"/>
            <a:chOff x="12445479" y="1573520"/>
            <a:chExt cx="775718" cy="663363"/>
          </a:xfrm>
        </p:grpSpPr>
        <p:pic>
          <p:nvPicPr>
            <p:cNvPr id="12" name="Kuva 11" descr="Suuri keltainen sydän">
              <a:extLst>
                <a:ext uri="{FF2B5EF4-FFF2-40B4-BE49-F238E27FC236}">
                  <a16:creationId xmlns:a16="http://schemas.microsoft.com/office/drawing/2014/main" id="{C5719B3F-4510-02E6-E2E5-B8CB0862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45479" y="1573520"/>
              <a:ext cx="754946" cy="663363"/>
            </a:xfrm>
            <a:prstGeom prst="rect">
              <a:avLst/>
            </a:prstGeom>
          </p:spPr>
        </p:pic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3CF99746-84B4-8E1E-565F-09512FE2920E}"/>
                </a:ext>
              </a:extLst>
            </p:cNvPr>
            <p:cNvSpPr txBox="1"/>
            <p:nvPr/>
          </p:nvSpPr>
          <p:spPr>
            <a:xfrm flipH="1">
              <a:off x="12466251" y="1711809"/>
              <a:ext cx="754946" cy="393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Rinnalla-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kulkija-</a:t>
              </a:r>
              <a:b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</a:br>
              <a:r>
                <a:rPr kumimoji="0" lang="fi-FI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palvelu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50F812EB-E54A-778F-F7A6-2CDF19463D9D}"/>
              </a:ext>
            </a:extLst>
          </p:cNvPr>
          <p:cNvGrpSpPr/>
          <p:nvPr/>
        </p:nvGrpSpPr>
        <p:grpSpPr>
          <a:xfrm>
            <a:off x="299253" y="332530"/>
            <a:ext cx="1119198" cy="1119198"/>
            <a:chOff x="299253" y="332530"/>
            <a:chExt cx="1375748" cy="1375748"/>
          </a:xfrm>
        </p:grpSpPr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D3B9974B-FDE1-5896-3A19-305989207ADA}"/>
                </a:ext>
              </a:extLst>
            </p:cNvPr>
            <p:cNvSpPr/>
            <p:nvPr/>
          </p:nvSpPr>
          <p:spPr>
            <a:xfrm>
              <a:off x="299253" y="332530"/>
              <a:ext cx="1375748" cy="1375748"/>
            </a:xfrm>
            <a:prstGeom prst="ellipse">
              <a:avLst/>
            </a:prstGeom>
            <a:solidFill>
              <a:srgbClr val="7CD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D114D21B-813F-A8A2-E975-75171C264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354" y="421194"/>
              <a:ext cx="1219119" cy="1181219"/>
            </a:xfrm>
            <a:prstGeom prst="rect">
              <a:avLst/>
            </a:prstGeom>
          </p:spPr>
        </p:pic>
      </p:grpSp>
      <p:sp>
        <p:nvSpPr>
          <p:cNvPr id="25" name="Dian numeron paikkamerkki 7">
            <a:extLst>
              <a:ext uri="{FF2B5EF4-FFF2-40B4-BE49-F238E27FC236}">
                <a16:creationId xmlns:a16="http://schemas.microsoft.com/office/drawing/2014/main" id="{6A327B9D-7E16-935D-10B3-F9FAA3BF55F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1CB1EA3-6725-4443-8350-9EC09D598F26}" type="slidenum">
              <a:rPr lang="fi-FI" sz="1200" smtClean="0">
                <a:solidFill>
                  <a:srgbClr val="000000">
                    <a:tint val="75000"/>
                  </a:srgbClr>
                </a:solidFill>
                <a:latin typeface="Barlow"/>
              </a:rPr>
              <a:pPr algn="r">
                <a:defRPr/>
              </a:pPr>
              <a:t>1</a:t>
            </a:fld>
            <a:endParaRPr lang="fi-FI" sz="1200">
              <a:solidFill>
                <a:srgbClr val="000000">
                  <a:tint val="75000"/>
                </a:srgbClr>
              </a:solidFill>
              <a:latin typeface="Barlow"/>
            </a:endParaRPr>
          </a:p>
        </p:txBody>
      </p:sp>
      <p:grpSp>
        <p:nvGrpSpPr>
          <p:cNvPr id="26" name="Ryhmä 21">
            <a:extLst>
              <a:ext uri="{FF2B5EF4-FFF2-40B4-BE49-F238E27FC236}">
                <a16:creationId xmlns:a16="http://schemas.microsoft.com/office/drawing/2014/main" id="{0D2826AC-8AE6-C023-2892-9F23F43B08A3}"/>
              </a:ext>
            </a:extLst>
          </p:cNvPr>
          <p:cNvGrpSpPr/>
          <p:nvPr/>
        </p:nvGrpSpPr>
        <p:grpSpPr>
          <a:xfrm>
            <a:off x="341168" y="5983616"/>
            <a:ext cx="567767" cy="570534"/>
            <a:chOff x="11135139" y="5937404"/>
            <a:chExt cx="721899" cy="725417"/>
          </a:xfrm>
        </p:grpSpPr>
        <p:sp>
          <p:nvSpPr>
            <p:cNvPr id="27" name="Ellipsi 24">
              <a:extLst>
                <a:ext uri="{FF2B5EF4-FFF2-40B4-BE49-F238E27FC236}">
                  <a16:creationId xmlns:a16="http://schemas.microsoft.com/office/drawing/2014/main" id="{44AF7A18-7E22-EA44-3582-7EAA7DA838CD}"/>
                </a:ext>
              </a:extLst>
            </p:cNvPr>
            <p:cNvSpPr/>
            <p:nvPr/>
          </p:nvSpPr>
          <p:spPr>
            <a:xfrm>
              <a:off x="11135139" y="5940922"/>
              <a:ext cx="721899" cy="721899"/>
            </a:xfrm>
            <a:prstGeom prst="ellipse">
              <a:avLst/>
            </a:prstGeom>
            <a:solidFill>
              <a:srgbClr val="7CD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28" name="Tekstiruutu 25">
              <a:extLst>
                <a:ext uri="{FF2B5EF4-FFF2-40B4-BE49-F238E27FC236}">
                  <a16:creationId xmlns:a16="http://schemas.microsoft.com/office/drawing/2014/main" id="{BEC3CAAF-628F-42F1-7431-5B5E37B39047}"/>
                </a:ext>
              </a:extLst>
            </p:cNvPr>
            <p:cNvSpPr txBox="1"/>
            <p:nvPr/>
          </p:nvSpPr>
          <p:spPr>
            <a:xfrm>
              <a:off x="11162563" y="5937404"/>
              <a:ext cx="6639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9" name="Tekstiruutu 28">
            <a:extLst>
              <a:ext uri="{FF2B5EF4-FFF2-40B4-BE49-F238E27FC236}">
                <a16:creationId xmlns:a16="http://schemas.microsoft.com/office/drawing/2014/main" id="{44D7783D-CF67-608C-AA73-9FCDF6CE9B7C}"/>
              </a:ext>
            </a:extLst>
          </p:cNvPr>
          <p:cNvSpPr txBox="1"/>
          <p:nvPr/>
        </p:nvSpPr>
        <p:spPr>
          <a:xfrm>
            <a:off x="1040606" y="4125778"/>
            <a:ext cx="1252538" cy="306467"/>
          </a:xfrm>
          <a:prstGeom prst="round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Kelan toimijat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F501D2B1-A96B-C652-9248-414879437436}"/>
              </a:ext>
            </a:extLst>
          </p:cNvPr>
          <p:cNvSpPr txBox="1"/>
          <p:nvPr/>
        </p:nvSpPr>
        <p:spPr>
          <a:xfrm>
            <a:off x="2413702" y="5427100"/>
            <a:ext cx="3474066" cy="461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prstClr val="black"/>
                </a:solidFill>
              </a:rPr>
              <a:t>E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rityistyöntekijät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esim. fysioterapeutit, toimintaterapeutit, psykologit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BA747C0D-DA3C-D148-EE68-E276705A83B6}"/>
              </a:ext>
            </a:extLst>
          </p:cNvPr>
          <p:cNvSpPr txBox="1"/>
          <p:nvPr/>
        </p:nvSpPr>
        <p:spPr>
          <a:xfrm>
            <a:off x="3397153" y="1944284"/>
            <a:ext cx="1096311" cy="2769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prstClr val="black"/>
                </a:solidFill>
              </a:rPr>
              <a:t>Kaiku24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7A3C38F1-B81D-D958-8C73-3D647820EE64}"/>
              </a:ext>
            </a:extLst>
          </p:cNvPr>
          <p:cNvSpPr txBox="1"/>
          <p:nvPr/>
        </p:nvSpPr>
        <p:spPr>
          <a:xfrm>
            <a:off x="4503504" y="4156645"/>
            <a:ext cx="208026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Aikuisten monialaisten palveluiden ja aikuissosiaalityön toimijat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F86F1C8C-553F-AD5C-2F45-2D441D507C7D}"/>
              </a:ext>
            </a:extLst>
          </p:cNvPr>
          <p:cNvSpPr txBox="1"/>
          <p:nvPr/>
        </p:nvSpPr>
        <p:spPr>
          <a:xfrm>
            <a:off x="5419887" y="2666485"/>
            <a:ext cx="137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Omatiimien toimijat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E447B882-418C-C574-5B67-3925074F9453}"/>
              </a:ext>
            </a:extLst>
          </p:cNvPr>
          <p:cNvSpPr txBox="1"/>
          <p:nvPr/>
        </p:nvSpPr>
        <p:spPr>
          <a:xfrm>
            <a:off x="473509" y="2558523"/>
            <a:ext cx="1940193" cy="919401"/>
          </a:xfrm>
          <a:prstGeom prst="round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prstClr val="black"/>
                </a:solidFill>
              </a:rPr>
              <a:t>Työllisyyden edistämisen toimijat </a:t>
            </a:r>
            <a:r>
              <a:rPr lang="fi-FI" sz="1200" dirty="0">
                <a:solidFill>
                  <a:prstClr val="black"/>
                </a:solidFill>
                <a:sym typeface="Wingdings" panose="05000000000000000000" pitchFamily="2" charset="2"/>
              </a:rPr>
              <a:t> Esim. T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E-palveluiden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toimijat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992B18A2-6E47-FD3B-42C6-3EC29E6165B9}"/>
              </a:ext>
            </a:extLst>
          </p:cNvPr>
          <p:cNvSpPr txBox="1"/>
          <p:nvPr/>
        </p:nvSpPr>
        <p:spPr>
          <a:xfrm>
            <a:off x="5340428" y="2174713"/>
            <a:ext cx="151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Sujuvan toimijat </a:t>
            </a:r>
          </a:p>
        </p:txBody>
      </p:sp>
      <p:pic>
        <p:nvPicPr>
          <p:cNvPr id="37" name="Kuva 36" descr="Yhteydet tasaisella täytöllä">
            <a:extLst>
              <a:ext uri="{FF2B5EF4-FFF2-40B4-BE49-F238E27FC236}">
                <a16:creationId xmlns:a16="http://schemas.microsoft.com/office/drawing/2014/main" id="{DFA2FC6A-13C3-9C6A-3220-C564034B8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3655" y="1755418"/>
            <a:ext cx="4167874" cy="4167874"/>
          </a:xfrm>
          <a:prstGeom prst="rect">
            <a:avLst/>
          </a:prstGeom>
        </p:spPr>
      </p:pic>
      <p:sp>
        <p:nvSpPr>
          <p:cNvPr id="38" name="Tekstiruutu 37">
            <a:extLst>
              <a:ext uri="{FF2B5EF4-FFF2-40B4-BE49-F238E27FC236}">
                <a16:creationId xmlns:a16="http://schemas.microsoft.com/office/drawing/2014/main" id="{EDFD17D6-95AD-DD36-624F-7D31DF73772E}"/>
              </a:ext>
            </a:extLst>
          </p:cNvPr>
          <p:cNvSpPr txBox="1"/>
          <p:nvPr/>
        </p:nvSpPr>
        <p:spPr>
          <a:xfrm>
            <a:off x="600401" y="4989311"/>
            <a:ext cx="1772413" cy="510778"/>
          </a:xfrm>
          <a:prstGeom prst="round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Yhdistyksien ja säätiöiden toimijat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382505C5-8597-24F9-046D-0D17960DF35A}"/>
              </a:ext>
            </a:extLst>
          </p:cNvPr>
          <p:cNvSpPr txBox="1"/>
          <p:nvPr/>
        </p:nvSpPr>
        <p:spPr>
          <a:xfrm>
            <a:off x="1923920" y="2193145"/>
            <a:ext cx="1252538" cy="306467"/>
          </a:xfrm>
          <a:prstGeom prst="round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TYPin toimijat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2F612BB7-F427-CE81-DAD3-FBF6417F323F}"/>
              </a:ext>
            </a:extLst>
          </p:cNvPr>
          <p:cNvSpPr txBox="1"/>
          <p:nvPr/>
        </p:nvSpPr>
        <p:spPr>
          <a:xfrm>
            <a:off x="5350510" y="3169042"/>
            <a:ext cx="1314273" cy="715089"/>
          </a:xfrm>
          <a:prstGeom prst="round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prstClr val="black"/>
                </a:solidFill>
              </a:rPr>
              <a:t>Kuntoutustutkimuspoliklinikan toimijat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12A6C465-5435-A17C-3E53-9D24C09AD161}"/>
              </a:ext>
            </a:extLst>
          </p:cNvPr>
          <p:cNvSpPr txBox="1"/>
          <p:nvPr/>
        </p:nvSpPr>
        <p:spPr>
          <a:xfrm>
            <a:off x="4157783" y="4925166"/>
            <a:ext cx="2167519" cy="510778"/>
          </a:xfrm>
          <a:prstGeom prst="round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prstClr val="black"/>
                </a:solidFill>
              </a:rPr>
              <a:t>Mielenterveyspalveluiden toimijat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48D3F94-D47E-0C54-315C-882119FE7495}"/>
              </a:ext>
            </a:extLst>
          </p:cNvPr>
          <p:cNvSpPr txBox="1"/>
          <p:nvPr/>
        </p:nvSpPr>
        <p:spPr>
          <a:xfrm>
            <a:off x="736953" y="1610037"/>
            <a:ext cx="5846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Etelä-Karjalan työ- ja toimintakyvyn tuen ekosysteemitoimijat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D78AC1DD-18DE-B8CD-0758-F40BDAA5611C}"/>
              </a:ext>
            </a:extLst>
          </p:cNvPr>
          <p:cNvSpPr txBox="1"/>
          <p:nvPr/>
        </p:nvSpPr>
        <p:spPr>
          <a:xfrm>
            <a:off x="6721464" y="2103215"/>
            <a:ext cx="4352305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Vaihtoehto1: </a:t>
            </a:r>
            <a:r>
              <a:rPr lang="fi-FI" sz="1400" b="1" kern="0" dirty="0">
                <a:solidFill>
                  <a:schemeClr val="bg1"/>
                </a:solidFill>
                <a:latin typeface="Barlow"/>
                <a:cs typeface="Arial" panose="020B0604020202020204" pitchFamily="34" charset="0"/>
              </a:rPr>
              <a:t>EKHVAn sidosryhmätoimijat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Lähettää salatun sähköpostilähetteen tai soittaa työkykykoordinaattorille asiakkaan suostumuksella (Y100 yms. täytettynä) ja työkykykoordinaattori ottaa yhteyden asiakkaaseen</a:t>
            </a:r>
            <a:r>
              <a:rPr lang="fi-FI" sz="1400" kern="0" dirty="0">
                <a:solidFill>
                  <a:schemeClr val="bg1"/>
                </a:solidFill>
                <a:latin typeface="Barlow"/>
                <a:cs typeface="Arial" panose="020B0604020202020204" pitchFamily="34" charset="0"/>
              </a:rPr>
              <a:t> sopiakseen tapaamisajan.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 2: </a:t>
            </a:r>
            <a:r>
              <a:rPr kumimoji="0" lang="fi-FI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EHKVAn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 sote-palvelutoimijat</a:t>
            </a:r>
            <a:b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</a:b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Ohjauksen tavat täsmentyvät m</a:t>
            </a:r>
            <a:r>
              <a:rPr lang="fi-FI" sz="1400" kern="0" dirty="0" err="1">
                <a:solidFill>
                  <a:schemeClr val="bg1"/>
                </a:solidFill>
                <a:latin typeface="Barlow"/>
                <a:cs typeface="Arial" panose="020B0604020202020204" pitchFamily="34" charset="0"/>
              </a:rPr>
              <a:t>yöhemmin</a:t>
            </a:r>
            <a:r>
              <a:rPr lang="fi-FI" sz="1400" kern="0" dirty="0">
                <a:solidFill>
                  <a:schemeClr val="bg1"/>
                </a:solidFill>
                <a:latin typeface="Barlow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fi-FI" sz="1400" kern="0" dirty="0">
              <a:solidFill>
                <a:schemeClr val="bg1"/>
              </a:solidFill>
              <a:latin typeface="Barlow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Vaihtoehto 3: Asiakkaan itsenäinen ohjautuminen</a:t>
            </a:r>
          </a:p>
          <a:p>
            <a:pPr lvl="0">
              <a:defRPr/>
            </a:pPr>
            <a:r>
              <a:rPr lang="fi-FI" sz="1400" kern="0" dirty="0">
                <a:solidFill>
                  <a:schemeClr val="bg1"/>
                </a:solidFill>
                <a:cs typeface="Arial" panose="020B0604020202020204" pitchFamily="34" charset="0"/>
              </a:rPr>
              <a:t>Asiakas varaa ajan itsenäisesti soittamalla työkykykoordinaattorille tai tulee </a:t>
            </a: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laajan palvelun sotekeskuksessa avoinna olevaan ”Walk-in”</a:t>
            </a:r>
          </a:p>
          <a:p>
            <a:pPr lvl="0">
              <a:defRPr/>
            </a:pPr>
            <a:r>
              <a:rPr kumimoji="0" lang="fi-FI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palveluun.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00259BC1-1DD7-32F4-FECE-C77A91CBDAFD}"/>
              </a:ext>
            </a:extLst>
          </p:cNvPr>
          <p:cNvSpPr/>
          <p:nvPr/>
        </p:nvSpPr>
        <p:spPr>
          <a:xfrm>
            <a:off x="10099528" y="2171992"/>
            <a:ext cx="180000" cy="180000"/>
          </a:xfrm>
          <a:prstGeom prst="ellipse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CB093CAA-27DF-E919-6854-7ACD760C0DD6}"/>
              </a:ext>
            </a:extLst>
          </p:cNvPr>
          <p:cNvSpPr/>
          <p:nvPr/>
        </p:nvSpPr>
        <p:spPr>
          <a:xfrm>
            <a:off x="10244757" y="3444385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12AAA49A-4E03-904A-4137-F07E83D19706}"/>
              </a:ext>
            </a:extLst>
          </p:cNvPr>
          <p:cNvSpPr/>
          <p:nvPr/>
        </p:nvSpPr>
        <p:spPr>
          <a:xfrm>
            <a:off x="409577" y="2653902"/>
            <a:ext cx="180000" cy="180000"/>
          </a:xfrm>
          <a:prstGeom prst="ellipse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5E769BC5-DF02-F59C-E494-711F8E0E0529}"/>
              </a:ext>
            </a:extLst>
          </p:cNvPr>
          <p:cNvSpPr/>
          <p:nvPr/>
        </p:nvSpPr>
        <p:spPr>
          <a:xfrm>
            <a:off x="1886447" y="2162724"/>
            <a:ext cx="180000" cy="180000"/>
          </a:xfrm>
          <a:prstGeom prst="ellipse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46D71822-FEC8-B38A-9B51-9EB413A6D2AE}"/>
              </a:ext>
            </a:extLst>
          </p:cNvPr>
          <p:cNvSpPr/>
          <p:nvPr/>
        </p:nvSpPr>
        <p:spPr>
          <a:xfrm>
            <a:off x="3448342" y="2004270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BE6D0885-0902-5E49-B84D-E07E18D79215}"/>
              </a:ext>
            </a:extLst>
          </p:cNvPr>
          <p:cNvSpPr/>
          <p:nvPr/>
        </p:nvSpPr>
        <p:spPr>
          <a:xfrm>
            <a:off x="5208892" y="2241365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2BB9D777-4890-D9EA-D247-09AFFFB7EF72}"/>
              </a:ext>
            </a:extLst>
          </p:cNvPr>
          <p:cNvSpPr/>
          <p:nvPr/>
        </p:nvSpPr>
        <p:spPr>
          <a:xfrm>
            <a:off x="4553642" y="4217962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F0AE985-DFEB-7900-9479-040A9565DED7}"/>
              </a:ext>
            </a:extLst>
          </p:cNvPr>
          <p:cNvSpPr/>
          <p:nvPr/>
        </p:nvSpPr>
        <p:spPr>
          <a:xfrm>
            <a:off x="5275579" y="3272752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011BC96B-E59A-73F6-0073-5E52976547C3}"/>
              </a:ext>
            </a:extLst>
          </p:cNvPr>
          <p:cNvSpPr/>
          <p:nvPr/>
        </p:nvSpPr>
        <p:spPr>
          <a:xfrm>
            <a:off x="5274495" y="2718165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B320A0CB-0E24-F0D4-A158-C9BAC4F0B830}"/>
              </a:ext>
            </a:extLst>
          </p:cNvPr>
          <p:cNvSpPr/>
          <p:nvPr/>
        </p:nvSpPr>
        <p:spPr>
          <a:xfrm>
            <a:off x="4142181" y="5020035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A468046C-57D1-A366-18EE-FC2E26CEA9E1}"/>
              </a:ext>
            </a:extLst>
          </p:cNvPr>
          <p:cNvSpPr/>
          <p:nvPr/>
        </p:nvSpPr>
        <p:spPr>
          <a:xfrm>
            <a:off x="2577673" y="5567932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FACA0FF4-73EA-B9A9-84AB-67A92C1B7DB5}"/>
              </a:ext>
            </a:extLst>
          </p:cNvPr>
          <p:cNvSpPr/>
          <p:nvPr/>
        </p:nvSpPr>
        <p:spPr>
          <a:xfrm>
            <a:off x="1882786" y="2357211"/>
            <a:ext cx="180000" cy="180000"/>
          </a:xfrm>
          <a:prstGeom prst="ellipse">
            <a:avLst/>
          </a:prstGeom>
          <a:solidFill>
            <a:srgbClr val="E28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15A26CD2-13BB-BED4-6922-630D902EB69C}"/>
              </a:ext>
            </a:extLst>
          </p:cNvPr>
          <p:cNvSpPr/>
          <p:nvPr/>
        </p:nvSpPr>
        <p:spPr>
          <a:xfrm>
            <a:off x="967537" y="4217552"/>
            <a:ext cx="180000" cy="180000"/>
          </a:xfrm>
          <a:prstGeom prst="ellipse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59" name="Kuva 58">
            <a:extLst>
              <a:ext uri="{FF2B5EF4-FFF2-40B4-BE49-F238E27FC236}">
                <a16:creationId xmlns:a16="http://schemas.microsoft.com/office/drawing/2014/main" id="{1B09C065-D865-93C4-33AB-65234DE0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36" y="5062784"/>
            <a:ext cx="176799" cy="176799"/>
          </a:xfrm>
          <a:prstGeom prst="rect">
            <a:avLst/>
          </a:prstGeom>
        </p:spPr>
      </p:pic>
      <p:pic>
        <p:nvPicPr>
          <p:cNvPr id="6" name="Kuva 5" descr="Käyttäjä tasaisella täytöllä">
            <a:extLst>
              <a:ext uri="{FF2B5EF4-FFF2-40B4-BE49-F238E27FC236}">
                <a16:creationId xmlns:a16="http://schemas.microsoft.com/office/drawing/2014/main" id="{DCFC4908-34D1-E982-79A9-83E9833BF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3888" y="6167392"/>
            <a:ext cx="679882" cy="68492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79943E5-5713-BFD2-3B3B-C07D16445691}"/>
              </a:ext>
            </a:extLst>
          </p:cNvPr>
          <p:cNvSpPr txBox="1"/>
          <p:nvPr/>
        </p:nvSpPr>
        <p:spPr>
          <a:xfrm>
            <a:off x="1917615" y="6507689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Barlow" panose="00000500000000000000" pitchFamily="2" charset="0"/>
              </a:rPr>
              <a:t>EKHVAn sidosryhmätoimijat</a:t>
            </a: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pic>
        <p:nvPicPr>
          <p:cNvPr id="8" name="Kuva 7" descr="Käyttäjä tasaisella täytöllä">
            <a:extLst>
              <a:ext uri="{FF2B5EF4-FFF2-40B4-BE49-F238E27FC236}">
                <a16:creationId xmlns:a16="http://schemas.microsoft.com/office/drawing/2014/main" id="{B69C88F1-FB4B-B9B0-642D-35DEC4CA56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2057" y="6162070"/>
            <a:ext cx="679882" cy="68492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D7DDD2D-7D15-C673-0033-C87F8DAF4C51}"/>
              </a:ext>
            </a:extLst>
          </p:cNvPr>
          <p:cNvSpPr txBox="1"/>
          <p:nvPr/>
        </p:nvSpPr>
        <p:spPr>
          <a:xfrm>
            <a:off x="5137586" y="6498843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Barlow" panose="00000500000000000000" pitchFamily="2" charset="0"/>
              </a:rPr>
              <a:t>EKHVAn toimijat</a:t>
            </a: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10" name="Dian numeron paikkamerkki 2">
            <a:extLst>
              <a:ext uri="{FF2B5EF4-FFF2-40B4-BE49-F238E27FC236}">
                <a16:creationId xmlns:a16="http://schemas.microsoft.com/office/drawing/2014/main" id="{89FB353C-E3E6-B4F7-413F-C2AF9A97582B}"/>
              </a:ext>
            </a:extLst>
          </p:cNvPr>
          <p:cNvSpPr txBox="1">
            <a:spLocks/>
          </p:cNvSpPr>
          <p:nvPr/>
        </p:nvSpPr>
        <p:spPr>
          <a:xfrm>
            <a:off x="9448800" y="65150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1CB1EA3-6725-4443-8350-9EC09D598F26}" type="slidenum">
              <a:rPr lang="fi-FI" sz="1200" smtClean="0"/>
              <a:pPr algn="r"/>
              <a:t>1</a:t>
            </a:fld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6037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9A50DBDE6DD49BDA831B7407B9590" ma:contentTypeVersion="16" ma:contentTypeDescription="Create a new document." ma:contentTypeScope="" ma:versionID="df893bbd67d4cf9a428f79981f2a0a5a">
  <xsd:schema xmlns:xsd="http://www.w3.org/2001/XMLSchema" xmlns:xs="http://www.w3.org/2001/XMLSchema" xmlns:p="http://schemas.microsoft.com/office/2006/metadata/properties" xmlns:ns3="10055d64-e8dd-4dca-a261-35eeb659ac8e" xmlns:ns4="be439688-afe1-4aac-b7c7-6a5535b0c565" targetNamespace="http://schemas.microsoft.com/office/2006/metadata/properties" ma:root="true" ma:fieldsID="96172c47f4faec4b91c7e8197b1b0467" ns3:_="" ns4:_="">
    <xsd:import namespace="10055d64-e8dd-4dca-a261-35eeb659ac8e"/>
    <xsd:import namespace="be439688-afe1-4aac-b7c7-6a5535b0c5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55d64-e8dd-4dca-a261-35eeb659a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39688-afe1-4aac-b7c7-6a5535b0c5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055d64-e8dd-4dca-a261-35eeb659ac8e" xsi:nil="true"/>
  </documentManagement>
</p:properties>
</file>

<file path=customXml/itemProps1.xml><?xml version="1.0" encoding="utf-8"?>
<ds:datastoreItem xmlns:ds="http://schemas.openxmlformats.org/officeDocument/2006/customXml" ds:itemID="{6E36D796-C99D-4D04-B1DB-49964EC73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55d64-e8dd-4dca-a261-35eeb659ac8e"/>
    <ds:schemaRef ds:uri="be439688-afe1-4aac-b7c7-6a5535b0c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682243-A9C0-465D-B924-0A81F17DF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2093F-A663-4136-9F11-C8EE15460475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e439688-afe1-4aac-b7c7-6a5535b0c565"/>
    <ds:schemaRef ds:uri="10055d64-e8dd-4dca-a261-35eeb659ac8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Laajakuva</PresentationFormat>
  <Paragraphs>30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Barlow</vt:lpstr>
      <vt:lpstr>Calibri</vt:lpstr>
      <vt:lpstr>Calibri Light</vt:lpstr>
      <vt:lpstr>Gill Sans Nova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Toivanen Pirjo</dc:creator>
  <cp:lastModifiedBy>Toivanen Pirjo</cp:lastModifiedBy>
  <cp:revision>1</cp:revision>
  <dcterms:created xsi:type="dcterms:W3CDTF">2023-12-08T12:00:01Z</dcterms:created>
  <dcterms:modified xsi:type="dcterms:W3CDTF">2023-12-08T12:01:30Z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0x010100CFC9A50DBDE6DD49BDA831B7407B9590</vt:lpwstr>
  </property>
</Properties>
</file>