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9" r:id="rId3"/>
    <p:sldId id="260" r:id="rId4"/>
    <p:sldId id="267" r:id="rId5"/>
    <p:sldId id="257" r:id="rId6"/>
    <p:sldId id="265" r:id="rId7"/>
    <p:sldId id="274" r:id="rId8"/>
    <p:sldId id="273" r:id="rId9"/>
    <p:sldId id="276" r:id="rId10"/>
    <p:sldId id="275" r:id="rId11"/>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00FFCC"/>
    <a:srgbClr val="33CCFF"/>
    <a:srgbClr val="00FFFF"/>
    <a:srgbClr val="FF66FF"/>
    <a:srgbClr val="FF9966"/>
    <a:srgbClr val="FFBDEB"/>
    <a:srgbClr val="3C9CCC"/>
    <a:srgbClr val="011851"/>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6" autoAdjust="0"/>
    <p:restoredTop sz="94660"/>
  </p:normalViewPr>
  <p:slideViewPr>
    <p:cSldViewPr snapToGrid="0">
      <p:cViewPr varScale="1">
        <p:scale>
          <a:sx n="89" d="100"/>
          <a:sy n="89" d="100"/>
        </p:scale>
        <p:origin x="73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30D831-BC73-43B2-874B-F789C2AB1D9B}"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i-FI"/>
        </a:p>
      </dgm:t>
    </dgm:pt>
    <dgm:pt modelId="{45649D98-E66E-4BCD-BE0D-2F1C7326BB6A}">
      <dgm:prSet phldrT="[Teksti]"/>
      <dgm:spPr>
        <a:solidFill>
          <a:schemeClr val="accent2">
            <a:lumMod val="60000"/>
            <a:lumOff val="40000"/>
          </a:schemeClr>
        </a:solidFill>
      </dgm:spPr>
      <dgm:t>
        <a:bodyPr/>
        <a:lstStyle/>
        <a:p>
          <a:r>
            <a:rPr lang="fi-FI" dirty="0">
              <a:solidFill>
                <a:schemeClr val="tx1"/>
              </a:solidFill>
            </a:rPr>
            <a:t>Asiakasohjaaja</a:t>
          </a:r>
        </a:p>
      </dgm:t>
    </dgm:pt>
    <dgm:pt modelId="{AD89FB2A-1059-4CEE-A45B-CECA6B226BE3}" type="parTrans" cxnId="{1EEF62C9-7BCE-429E-85E2-7C00B33AC640}">
      <dgm:prSet/>
      <dgm:spPr/>
      <dgm:t>
        <a:bodyPr/>
        <a:lstStyle/>
        <a:p>
          <a:endParaRPr lang="fi-FI"/>
        </a:p>
      </dgm:t>
    </dgm:pt>
    <dgm:pt modelId="{9ED0B6F2-E6D8-4EFA-9DFC-6AC0B3609C08}" type="sibTrans" cxnId="{1EEF62C9-7BCE-429E-85E2-7C00B33AC640}">
      <dgm:prSet/>
      <dgm:spPr/>
      <dgm:t>
        <a:bodyPr/>
        <a:lstStyle/>
        <a:p>
          <a:endParaRPr lang="fi-FI"/>
        </a:p>
      </dgm:t>
    </dgm:pt>
    <dgm:pt modelId="{3A6D0195-566A-4EC2-B9B2-4D5A5B95F7B1}">
      <dgm:prSet phldrT="[Teksti]" custT="1"/>
      <dgm:spPr>
        <a:solidFill>
          <a:schemeClr val="accent2">
            <a:lumMod val="60000"/>
            <a:lumOff val="40000"/>
            <a:alpha val="90000"/>
          </a:schemeClr>
        </a:solidFill>
      </dgm:spPr>
      <dgm:t>
        <a:bodyPr/>
        <a:lstStyle/>
        <a:p>
          <a:pPr>
            <a:buFont typeface="Wingdings" panose="05000000000000000000" pitchFamily="2" charset="2"/>
            <a:buChar char="ü"/>
          </a:pPr>
          <a:r>
            <a:rPr lang="fi-FI" sz="1000" dirty="0"/>
            <a:t>Palvelutarpeen arviointi → asiakassuunnitelma (hoito- ja kuntoutussuunnitelma) → asiakkaan tiedot siirretään kotiutuskoordinaattorille (ensisijaisesti SBM, mikäli SBM ei ole mahdollinen puhelu tms.)</a:t>
          </a:r>
        </a:p>
      </dgm:t>
    </dgm:pt>
    <dgm:pt modelId="{01E9C495-5A0F-41F2-AD4A-15F29DBA9AA8}" type="parTrans" cxnId="{8100847A-E879-4E8F-AE93-5BBDC821E726}">
      <dgm:prSet/>
      <dgm:spPr/>
      <dgm:t>
        <a:bodyPr/>
        <a:lstStyle/>
        <a:p>
          <a:endParaRPr lang="fi-FI"/>
        </a:p>
      </dgm:t>
    </dgm:pt>
    <dgm:pt modelId="{906E2E0E-E94F-457A-905D-90C81D2F1F84}" type="sibTrans" cxnId="{8100847A-E879-4E8F-AE93-5BBDC821E726}">
      <dgm:prSet/>
      <dgm:spPr/>
      <dgm:t>
        <a:bodyPr/>
        <a:lstStyle/>
        <a:p>
          <a:endParaRPr lang="fi-FI"/>
        </a:p>
      </dgm:t>
    </dgm:pt>
    <dgm:pt modelId="{1F3BE227-0DA9-4B91-902B-5EC144C8F00F}">
      <dgm:prSet phldrT="[Teksti]" custT="1"/>
      <dgm:spPr>
        <a:solidFill>
          <a:schemeClr val="accent2">
            <a:lumMod val="60000"/>
            <a:lumOff val="40000"/>
            <a:alpha val="90000"/>
          </a:schemeClr>
        </a:solidFill>
      </dgm:spPr>
      <dgm:t>
        <a:bodyPr/>
        <a:lstStyle/>
        <a:p>
          <a:r>
            <a:rPr lang="fi-FI" sz="1000" dirty="0"/>
            <a:t>Kirjaus HOITOS-lehdelle/</a:t>
          </a:r>
          <a:r>
            <a:rPr lang="fi-FI" sz="1000" dirty="0" err="1"/>
            <a:t>sos.lifecare</a:t>
          </a:r>
          <a:r>
            <a:rPr lang="fi-FI" sz="1000" dirty="0"/>
            <a:t>.</a:t>
          </a:r>
        </a:p>
        <a:p>
          <a:r>
            <a:rPr lang="fi-FI" sz="1000" dirty="0"/>
            <a:t>Palvelupäätös palvelun myöntämisestä, arviointijakson alkamisesta ja palveluiden muuttumisesta. </a:t>
          </a:r>
          <a:endParaRPr lang="fi-FI" sz="800" dirty="0"/>
        </a:p>
      </dgm:t>
    </dgm:pt>
    <dgm:pt modelId="{026A02F3-28C6-47A5-949A-DD9AD2E7193C}" type="parTrans" cxnId="{24690DD9-0D27-457B-A987-D636B5F42067}">
      <dgm:prSet/>
      <dgm:spPr/>
      <dgm:t>
        <a:bodyPr/>
        <a:lstStyle/>
        <a:p>
          <a:endParaRPr lang="fi-FI"/>
        </a:p>
      </dgm:t>
    </dgm:pt>
    <dgm:pt modelId="{71EB99CE-6D5D-4C98-B907-8DF3C157E7C5}" type="sibTrans" cxnId="{24690DD9-0D27-457B-A987-D636B5F42067}">
      <dgm:prSet/>
      <dgm:spPr/>
      <dgm:t>
        <a:bodyPr/>
        <a:lstStyle/>
        <a:p>
          <a:endParaRPr lang="fi-FI"/>
        </a:p>
      </dgm:t>
    </dgm:pt>
    <dgm:pt modelId="{9A9AABCD-7934-4DD3-B488-95D2F1248591}">
      <dgm:prSet phldrT="[Teksti]"/>
      <dgm:spPr>
        <a:solidFill>
          <a:srgbClr val="FF33CC"/>
        </a:solidFill>
      </dgm:spPr>
      <dgm:t>
        <a:bodyPr/>
        <a:lstStyle/>
        <a:p>
          <a:r>
            <a:rPr lang="fi-FI" dirty="0">
              <a:solidFill>
                <a:schemeClr val="tx1"/>
              </a:solidFill>
            </a:rPr>
            <a:t>Kotiutuskoordinaattori</a:t>
          </a:r>
        </a:p>
      </dgm:t>
    </dgm:pt>
    <dgm:pt modelId="{CE98D0BE-5E31-41FB-B30B-42AD255F3451}" type="parTrans" cxnId="{205F04D0-0AEE-432E-8C26-E77796CC37CD}">
      <dgm:prSet/>
      <dgm:spPr/>
      <dgm:t>
        <a:bodyPr/>
        <a:lstStyle/>
        <a:p>
          <a:endParaRPr lang="fi-FI"/>
        </a:p>
      </dgm:t>
    </dgm:pt>
    <dgm:pt modelId="{E8350FF3-E044-47AE-8E27-226B2A53111D}" type="sibTrans" cxnId="{205F04D0-0AEE-432E-8C26-E77796CC37CD}">
      <dgm:prSet/>
      <dgm:spPr/>
      <dgm:t>
        <a:bodyPr/>
        <a:lstStyle/>
        <a:p>
          <a:endParaRPr lang="fi-FI"/>
        </a:p>
      </dgm:t>
    </dgm:pt>
    <dgm:pt modelId="{C4B4CC4D-E6A5-4C1A-B628-10CC322F2FB3}">
      <dgm:prSet phldrT="[Teksti]" custT="1"/>
      <dgm:spPr>
        <a:solidFill>
          <a:srgbClr val="FF33CC">
            <a:alpha val="90000"/>
          </a:srgbClr>
        </a:solidFill>
      </dgm:spPr>
      <dgm:t>
        <a:bodyPr/>
        <a:lstStyle/>
        <a:p>
          <a:pPr rtl="0"/>
          <a:r>
            <a:rPr lang="fi-FI" sz="1000" dirty="0"/>
            <a:t>Poimii uuden asiakkaan </a:t>
          </a:r>
          <a:r>
            <a:rPr lang="fi-FI" sz="1000" dirty="0" err="1"/>
            <a:t>SBM:stä</a:t>
          </a:r>
          <a:r>
            <a:rPr lang="fi-FI" sz="1000" dirty="0"/>
            <a:t> / saa tiedon asiakasohjausyksiköstä → järjestää kotiutumisen tuen tiimin arviointijakson (jos ei </a:t>
          </a:r>
          <a:r>
            <a:rPr lang="fi-FI" sz="1000" dirty="0">
              <a:latin typeface="Calibri Light" panose="020F0302020204030204"/>
            </a:rPr>
            <a:t>tiimillä </a:t>
          </a:r>
          <a:r>
            <a:rPr lang="fi-FI" sz="1000" dirty="0"/>
            <a:t>tilaa, kotihoidon arviointijaksolle) → avaa palvelut → ilmoittaa jakson alkamisesta asiakasohjausyksikköön (SBM, muu) → toiminnanohjaus Hilkka / </a:t>
          </a:r>
          <a:r>
            <a:rPr lang="fi-FI" sz="1000" dirty="0" err="1"/>
            <a:t>Nurse</a:t>
          </a:r>
          <a:r>
            <a:rPr lang="fi-FI" sz="1000" dirty="0"/>
            <a:t> → koordinoi jaksoa tarpeen mukaan → ilmoittaa jakson muuttumisesta säännölliseksi / loppumisesta asiakasohjausyksikköön lomake/SBM/puhelu.</a:t>
          </a:r>
          <a:r>
            <a:rPr lang="fi-FI" sz="1000" dirty="0">
              <a:latin typeface="Calibri Light" panose="020F0302020204030204"/>
            </a:rPr>
            <a:t> </a:t>
          </a:r>
          <a:endParaRPr lang="fi-FI" sz="1000" dirty="0"/>
        </a:p>
      </dgm:t>
    </dgm:pt>
    <dgm:pt modelId="{3E62FE44-8224-46BA-8CCB-1C5D4432EEE2}" type="parTrans" cxnId="{87EEAFA4-7A01-49DB-80D4-943D4F79DA6F}">
      <dgm:prSet/>
      <dgm:spPr/>
      <dgm:t>
        <a:bodyPr/>
        <a:lstStyle/>
        <a:p>
          <a:endParaRPr lang="fi-FI"/>
        </a:p>
      </dgm:t>
    </dgm:pt>
    <dgm:pt modelId="{32A5622B-4835-41E6-ADFE-903F53AF3334}" type="sibTrans" cxnId="{87EEAFA4-7A01-49DB-80D4-943D4F79DA6F}">
      <dgm:prSet/>
      <dgm:spPr/>
      <dgm:t>
        <a:bodyPr/>
        <a:lstStyle/>
        <a:p>
          <a:endParaRPr lang="fi-FI"/>
        </a:p>
      </dgm:t>
    </dgm:pt>
    <dgm:pt modelId="{011EC179-0436-4CC1-8BD1-CE33FAA7E9C3}">
      <dgm:prSet phldrT="[Teksti]" custT="1"/>
      <dgm:spPr>
        <a:solidFill>
          <a:srgbClr val="FF33CC">
            <a:alpha val="90000"/>
          </a:srgbClr>
        </a:solidFill>
      </dgm:spPr>
      <dgm:t>
        <a:bodyPr/>
        <a:lstStyle/>
        <a:p>
          <a:r>
            <a:rPr lang="fi-FI" sz="1000" dirty="0"/>
            <a:t>Palvelun aloittaminen asiakkaan tarpeen mukaisesti, oikea-aikaisesti ja mahdollisimman sujuvasti. Hoidon aloitukseen tarvittava tieto löytyy HOITOS-lehdeltä. </a:t>
          </a:r>
        </a:p>
      </dgm:t>
    </dgm:pt>
    <dgm:pt modelId="{F4C35303-E62B-43E1-8A5C-5E0FC59590FE}" type="parTrans" cxnId="{D4220F62-EA5B-4E67-81AC-6B0F6049AB31}">
      <dgm:prSet/>
      <dgm:spPr/>
      <dgm:t>
        <a:bodyPr/>
        <a:lstStyle/>
        <a:p>
          <a:endParaRPr lang="fi-FI"/>
        </a:p>
      </dgm:t>
    </dgm:pt>
    <dgm:pt modelId="{35A352E7-2BC6-43FE-A0B1-B554A1D9B571}" type="sibTrans" cxnId="{D4220F62-EA5B-4E67-81AC-6B0F6049AB31}">
      <dgm:prSet/>
      <dgm:spPr/>
      <dgm:t>
        <a:bodyPr/>
        <a:lstStyle/>
        <a:p>
          <a:endParaRPr lang="fi-FI"/>
        </a:p>
      </dgm:t>
    </dgm:pt>
    <dgm:pt modelId="{38776B49-5097-4F6A-B91B-90FCFEC01AAD}">
      <dgm:prSet phldrT="[Teksti]"/>
      <dgm:spPr>
        <a:solidFill>
          <a:srgbClr val="FFBDEB"/>
        </a:solidFill>
      </dgm:spPr>
      <dgm:t>
        <a:bodyPr/>
        <a:lstStyle/>
        <a:p>
          <a:r>
            <a:rPr lang="fi-FI" dirty="0">
              <a:solidFill>
                <a:schemeClr val="tx1"/>
              </a:solidFill>
            </a:rPr>
            <a:t>Kotiutumisen tuen tiimin vuorovastaava</a:t>
          </a:r>
        </a:p>
      </dgm:t>
    </dgm:pt>
    <dgm:pt modelId="{1F5949AB-677B-4463-B4AE-F4081D28DDC3}" type="parTrans" cxnId="{DDD18F2D-4003-4C9D-A9F9-4603DA27AB40}">
      <dgm:prSet/>
      <dgm:spPr/>
      <dgm:t>
        <a:bodyPr/>
        <a:lstStyle/>
        <a:p>
          <a:endParaRPr lang="fi-FI"/>
        </a:p>
      </dgm:t>
    </dgm:pt>
    <dgm:pt modelId="{213F35AF-D4D9-4D6D-AB46-417052312AFD}" type="sibTrans" cxnId="{DDD18F2D-4003-4C9D-A9F9-4603DA27AB40}">
      <dgm:prSet/>
      <dgm:spPr/>
      <dgm:t>
        <a:bodyPr/>
        <a:lstStyle/>
        <a:p>
          <a:endParaRPr lang="fi-FI"/>
        </a:p>
      </dgm:t>
    </dgm:pt>
    <dgm:pt modelId="{07132EFF-1A3D-477C-864D-8E0F6A13B66E}">
      <dgm:prSet phldrT="[Teksti]"/>
      <dgm:spPr>
        <a:solidFill>
          <a:srgbClr val="FFBDEB">
            <a:alpha val="90000"/>
          </a:srgbClr>
        </a:solidFill>
      </dgm:spPr>
      <dgm:t>
        <a:bodyPr/>
        <a:lstStyle/>
        <a:p>
          <a:r>
            <a:rPr lang="fi-FI" dirty="0"/>
            <a:t>Arviointijakso alkaa (1-28vrk) → käyntien muokkaaminen asiakkaan tarpeen mukaisesti toiminnanohjausjärjestelmään → yhteistyö kotiutuskoordinaattorin kanssa jakson muutoksista, päättymisestä, asiakkaan siirtymisestä säännölliseen kotihoitoon. (Keskisellä alueella tällä hetkellä palvelukoordinaattori, muuten toimintamalli sama.) </a:t>
          </a:r>
        </a:p>
      </dgm:t>
    </dgm:pt>
    <dgm:pt modelId="{5CA8EB4B-3D99-407D-8A5D-19206259B08C}" type="parTrans" cxnId="{9480213D-EC3A-442B-A47F-5E87B50BC090}">
      <dgm:prSet/>
      <dgm:spPr/>
      <dgm:t>
        <a:bodyPr/>
        <a:lstStyle/>
        <a:p>
          <a:endParaRPr lang="fi-FI"/>
        </a:p>
      </dgm:t>
    </dgm:pt>
    <dgm:pt modelId="{CC9CE7B6-8DDF-4F3F-A202-1B473850E8F5}" type="sibTrans" cxnId="{9480213D-EC3A-442B-A47F-5E87B50BC090}">
      <dgm:prSet/>
      <dgm:spPr/>
      <dgm:t>
        <a:bodyPr/>
        <a:lstStyle/>
        <a:p>
          <a:endParaRPr lang="fi-FI"/>
        </a:p>
      </dgm:t>
    </dgm:pt>
    <dgm:pt modelId="{81271D8A-9B1B-43D7-ADFE-B891A4892254}">
      <dgm:prSet phldrT="[Teksti]" custT="1"/>
      <dgm:spPr>
        <a:solidFill>
          <a:srgbClr val="FFBDEB">
            <a:alpha val="90000"/>
          </a:srgbClr>
        </a:solidFill>
      </dgm:spPr>
      <dgm:t>
        <a:bodyPr/>
        <a:lstStyle/>
        <a:p>
          <a:r>
            <a:rPr lang="fi-FI" sz="1000" dirty="0"/>
            <a:t>Kotiutumisen tuen tiimi kirjaa KHTOTS- lehdelle. Kirjaa arviointijakson kattavasti jakson loppuessa → asiakassuunnitelma HOITOS- lehdelle/ muu kirjaus käytännön mukaan. </a:t>
          </a:r>
        </a:p>
        <a:p>
          <a:r>
            <a:rPr lang="fi-FI" sz="1000" dirty="0"/>
            <a:t>Tiivis moniammatillinen yhteistyö, arviointijaksoon sisältyy vähintään yksi fysioterapeutin kotikäynti.</a:t>
          </a:r>
        </a:p>
      </dgm:t>
    </dgm:pt>
    <dgm:pt modelId="{E8819260-5F43-432A-85F9-187D7718FEF3}" type="parTrans" cxnId="{99762AF3-D184-4C7B-8F82-446043CFFD45}">
      <dgm:prSet/>
      <dgm:spPr/>
      <dgm:t>
        <a:bodyPr/>
        <a:lstStyle/>
        <a:p>
          <a:endParaRPr lang="fi-FI"/>
        </a:p>
      </dgm:t>
    </dgm:pt>
    <dgm:pt modelId="{A666DDCC-131F-4593-BB12-FF75B6A78EE9}" type="sibTrans" cxnId="{99762AF3-D184-4C7B-8F82-446043CFFD45}">
      <dgm:prSet/>
      <dgm:spPr/>
      <dgm:t>
        <a:bodyPr/>
        <a:lstStyle/>
        <a:p>
          <a:endParaRPr lang="fi-FI"/>
        </a:p>
      </dgm:t>
    </dgm:pt>
    <dgm:pt modelId="{96288CD5-5A1F-4104-8D95-87A2397E2A59}" type="pres">
      <dgm:prSet presAssocID="{BC30D831-BC73-43B2-874B-F789C2AB1D9B}" presName="Name0" presStyleCnt="0">
        <dgm:presLayoutVars>
          <dgm:dir/>
          <dgm:animLvl val="lvl"/>
          <dgm:resizeHandles val="exact"/>
        </dgm:presLayoutVars>
      </dgm:prSet>
      <dgm:spPr/>
    </dgm:pt>
    <dgm:pt modelId="{08D4CFE7-130E-4129-98FA-0B6A6D27B05F}" type="pres">
      <dgm:prSet presAssocID="{38776B49-5097-4F6A-B91B-90FCFEC01AAD}" presName="boxAndChildren" presStyleCnt="0"/>
      <dgm:spPr/>
    </dgm:pt>
    <dgm:pt modelId="{B96D7F3D-A5A9-4B42-824D-B4950AEA7BC8}" type="pres">
      <dgm:prSet presAssocID="{38776B49-5097-4F6A-B91B-90FCFEC01AAD}" presName="parentTextBox" presStyleLbl="node1" presStyleIdx="0" presStyleCnt="3"/>
      <dgm:spPr/>
    </dgm:pt>
    <dgm:pt modelId="{028CC845-7FEB-4F0D-A046-2692D38B1EFB}" type="pres">
      <dgm:prSet presAssocID="{38776B49-5097-4F6A-B91B-90FCFEC01AAD}" presName="entireBox" presStyleLbl="node1" presStyleIdx="0" presStyleCnt="3"/>
      <dgm:spPr/>
    </dgm:pt>
    <dgm:pt modelId="{F9BA8DDE-FDC2-4AA7-8C8F-9AFD2F7E6CE9}" type="pres">
      <dgm:prSet presAssocID="{38776B49-5097-4F6A-B91B-90FCFEC01AAD}" presName="descendantBox" presStyleCnt="0"/>
      <dgm:spPr/>
    </dgm:pt>
    <dgm:pt modelId="{19821A29-9A1D-4AE8-BE7C-1C1E957DD1AA}" type="pres">
      <dgm:prSet presAssocID="{07132EFF-1A3D-477C-864D-8E0F6A13B66E}" presName="childTextBox" presStyleLbl="fgAccFollowNode1" presStyleIdx="0" presStyleCnt="6">
        <dgm:presLayoutVars>
          <dgm:bulletEnabled val="1"/>
        </dgm:presLayoutVars>
      </dgm:prSet>
      <dgm:spPr/>
    </dgm:pt>
    <dgm:pt modelId="{B137A9EA-AFBA-4AA6-887D-D323D34B00C8}" type="pres">
      <dgm:prSet presAssocID="{81271D8A-9B1B-43D7-ADFE-B891A4892254}" presName="childTextBox" presStyleLbl="fgAccFollowNode1" presStyleIdx="1" presStyleCnt="6">
        <dgm:presLayoutVars>
          <dgm:bulletEnabled val="1"/>
        </dgm:presLayoutVars>
      </dgm:prSet>
      <dgm:spPr/>
    </dgm:pt>
    <dgm:pt modelId="{F37F712A-65E9-4EC1-8BE4-40AF0DF9C291}" type="pres">
      <dgm:prSet presAssocID="{E8350FF3-E044-47AE-8E27-226B2A53111D}" presName="sp" presStyleCnt="0"/>
      <dgm:spPr/>
    </dgm:pt>
    <dgm:pt modelId="{C922DD56-3034-43ED-9F93-1AF98800EDBA}" type="pres">
      <dgm:prSet presAssocID="{9A9AABCD-7934-4DD3-B488-95D2F1248591}" presName="arrowAndChildren" presStyleCnt="0"/>
      <dgm:spPr/>
    </dgm:pt>
    <dgm:pt modelId="{B926AB1B-8C18-4534-B6F7-8B77231CF6E1}" type="pres">
      <dgm:prSet presAssocID="{9A9AABCD-7934-4DD3-B488-95D2F1248591}" presName="parentTextArrow" presStyleLbl="node1" presStyleIdx="0" presStyleCnt="3"/>
      <dgm:spPr/>
    </dgm:pt>
    <dgm:pt modelId="{700794AE-42B2-45A5-B659-B2B44976CD00}" type="pres">
      <dgm:prSet presAssocID="{9A9AABCD-7934-4DD3-B488-95D2F1248591}" presName="arrow" presStyleLbl="node1" presStyleIdx="1" presStyleCnt="3"/>
      <dgm:spPr/>
    </dgm:pt>
    <dgm:pt modelId="{F5E32367-E0CB-4DF3-9EAB-06E63E6FA030}" type="pres">
      <dgm:prSet presAssocID="{9A9AABCD-7934-4DD3-B488-95D2F1248591}" presName="descendantArrow" presStyleCnt="0"/>
      <dgm:spPr/>
    </dgm:pt>
    <dgm:pt modelId="{8D21BFAC-0AC9-40A5-A651-A576573011A0}" type="pres">
      <dgm:prSet presAssocID="{C4B4CC4D-E6A5-4C1A-B628-10CC322F2FB3}" presName="childTextArrow" presStyleLbl="fgAccFollowNode1" presStyleIdx="2" presStyleCnt="6">
        <dgm:presLayoutVars>
          <dgm:bulletEnabled val="1"/>
        </dgm:presLayoutVars>
      </dgm:prSet>
      <dgm:spPr/>
    </dgm:pt>
    <dgm:pt modelId="{0665682D-597E-437F-B260-65082836FB23}" type="pres">
      <dgm:prSet presAssocID="{011EC179-0436-4CC1-8BD1-CE33FAA7E9C3}" presName="childTextArrow" presStyleLbl="fgAccFollowNode1" presStyleIdx="3" presStyleCnt="6">
        <dgm:presLayoutVars>
          <dgm:bulletEnabled val="1"/>
        </dgm:presLayoutVars>
      </dgm:prSet>
      <dgm:spPr/>
    </dgm:pt>
    <dgm:pt modelId="{7F906B7B-DCB5-4DD3-A1F8-99A870217CBA}" type="pres">
      <dgm:prSet presAssocID="{9ED0B6F2-E6D8-4EFA-9DFC-6AC0B3609C08}" presName="sp" presStyleCnt="0"/>
      <dgm:spPr/>
    </dgm:pt>
    <dgm:pt modelId="{E5A260C2-F1D5-428F-81F8-0EC2AC5FDD2B}" type="pres">
      <dgm:prSet presAssocID="{45649D98-E66E-4BCD-BE0D-2F1C7326BB6A}" presName="arrowAndChildren" presStyleCnt="0"/>
      <dgm:spPr/>
    </dgm:pt>
    <dgm:pt modelId="{2072F4D7-837A-43CC-B78C-9AA2AA8F301B}" type="pres">
      <dgm:prSet presAssocID="{45649D98-E66E-4BCD-BE0D-2F1C7326BB6A}" presName="parentTextArrow" presStyleLbl="node1" presStyleIdx="1" presStyleCnt="3"/>
      <dgm:spPr/>
    </dgm:pt>
    <dgm:pt modelId="{6E257921-A92F-4951-84EA-4AB7626E51DF}" type="pres">
      <dgm:prSet presAssocID="{45649D98-E66E-4BCD-BE0D-2F1C7326BB6A}" presName="arrow" presStyleLbl="node1" presStyleIdx="2" presStyleCnt="3" custLinFactNeighborX="112" custLinFactNeighborY="-444"/>
      <dgm:spPr/>
    </dgm:pt>
    <dgm:pt modelId="{7E619B9F-169F-48AB-AA2A-0DD9C8BC365E}" type="pres">
      <dgm:prSet presAssocID="{45649D98-E66E-4BCD-BE0D-2F1C7326BB6A}" presName="descendantArrow" presStyleCnt="0"/>
      <dgm:spPr/>
    </dgm:pt>
    <dgm:pt modelId="{D42A1D2A-945C-443B-8C55-C8C448AF6C95}" type="pres">
      <dgm:prSet presAssocID="{3A6D0195-566A-4EC2-B9B2-4D5A5B95F7B1}" presName="childTextArrow" presStyleLbl="fgAccFollowNode1" presStyleIdx="4" presStyleCnt="6">
        <dgm:presLayoutVars>
          <dgm:bulletEnabled val="1"/>
        </dgm:presLayoutVars>
      </dgm:prSet>
      <dgm:spPr/>
    </dgm:pt>
    <dgm:pt modelId="{639403D3-CC62-4DC3-B099-257A16B05585}" type="pres">
      <dgm:prSet presAssocID="{1F3BE227-0DA9-4B91-902B-5EC144C8F00F}" presName="childTextArrow" presStyleLbl="fgAccFollowNode1" presStyleIdx="5" presStyleCnt="6">
        <dgm:presLayoutVars>
          <dgm:bulletEnabled val="1"/>
        </dgm:presLayoutVars>
      </dgm:prSet>
      <dgm:spPr/>
    </dgm:pt>
  </dgm:ptLst>
  <dgm:cxnLst>
    <dgm:cxn modelId="{87531E02-54CE-410A-8D87-DD6EA556E108}" type="presOf" srcId="{38776B49-5097-4F6A-B91B-90FCFEC01AAD}" destId="{B96D7F3D-A5A9-4B42-824D-B4950AEA7BC8}" srcOrd="0" destOrd="0" presId="urn:microsoft.com/office/officeart/2005/8/layout/process4"/>
    <dgm:cxn modelId="{D715FE0E-8AC1-434A-B52C-D5F1A91115C8}" type="presOf" srcId="{BC30D831-BC73-43B2-874B-F789C2AB1D9B}" destId="{96288CD5-5A1F-4104-8D95-87A2397E2A59}" srcOrd="0" destOrd="0" presId="urn:microsoft.com/office/officeart/2005/8/layout/process4"/>
    <dgm:cxn modelId="{B385E915-C1FC-4346-844E-2E2CCECB9D02}" type="presOf" srcId="{07132EFF-1A3D-477C-864D-8E0F6A13B66E}" destId="{19821A29-9A1D-4AE8-BE7C-1C1E957DD1AA}" srcOrd="0" destOrd="0" presId="urn:microsoft.com/office/officeart/2005/8/layout/process4"/>
    <dgm:cxn modelId="{DDD18F2D-4003-4C9D-A9F9-4603DA27AB40}" srcId="{BC30D831-BC73-43B2-874B-F789C2AB1D9B}" destId="{38776B49-5097-4F6A-B91B-90FCFEC01AAD}" srcOrd="2" destOrd="0" parTransId="{1F5949AB-677B-4463-B4AE-F4081D28DDC3}" sibTransId="{213F35AF-D4D9-4D6D-AB46-417052312AFD}"/>
    <dgm:cxn modelId="{BE6D4638-AAE2-46EF-BAF2-8D0C728DEC5B}" type="presOf" srcId="{9A9AABCD-7934-4DD3-B488-95D2F1248591}" destId="{B926AB1B-8C18-4534-B6F7-8B77231CF6E1}" srcOrd="0" destOrd="0" presId="urn:microsoft.com/office/officeart/2005/8/layout/process4"/>
    <dgm:cxn modelId="{2F90223A-C426-48AC-9B0D-81D5F97ACD03}" type="presOf" srcId="{9A9AABCD-7934-4DD3-B488-95D2F1248591}" destId="{700794AE-42B2-45A5-B659-B2B44976CD00}" srcOrd="1" destOrd="0" presId="urn:microsoft.com/office/officeart/2005/8/layout/process4"/>
    <dgm:cxn modelId="{9480213D-EC3A-442B-A47F-5E87B50BC090}" srcId="{38776B49-5097-4F6A-B91B-90FCFEC01AAD}" destId="{07132EFF-1A3D-477C-864D-8E0F6A13B66E}" srcOrd="0" destOrd="0" parTransId="{5CA8EB4B-3D99-407D-8A5D-19206259B08C}" sibTransId="{CC9CE7B6-8DDF-4F3F-A202-1B473850E8F5}"/>
    <dgm:cxn modelId="{D4220F62-EA5B-4E67-81AC-6B0F6049AB31}" srcId="{9A9AABCD-7934-4DD3-B488-95D2F1248591}" destId="{011EC179-0436-4CC1-8BD1-CE33FAA7E9C3}" srcOrd="1" destOrd="0" parTransId="{F4C35303-E62B-43E1-8A5C-5E0FC59590FE}" sibTransId="{35A352E7-2BC6-43FE-A0B1-B554A1D9B571}"/>
    <dgm:cxn modelId="{9EF3DC6A-0860-4228-B7F2-27CCA7D1C437}" type="presOf" srcId="{38776B49-5097-4F6A-B91B-90FCFEC01AAD}" destId="{028CC845-7FEB-4F0D-A046-2692D38B1EFB}" srcOrd="1" destOrd="0" presId="urn:microsoft.com/office/officeart/2005/8/layout/process4"/>
    <dgm:cxn modelId="{8100847A-E879-4E8F-AE93-5BBDC821E726}" srcId="{45649D98-E66E-4BCD-BE0D-2F1C7326BB6A}" destId="{3A6D0195-566A-4EC2-B9B2-4D5A5B95F7B1}" srcOrd="0" destOrd="0" parTransId="{01E9C495-5A0F-41F2-AD4A-15F29DBA9AA8}" sibTransId="{906E2E0E-E94F-457A-905D-90C81D2F1F84}"/>
    <dgm:cxn modelId="{082B677F-2C3A-4E8E-AA48-DA3D80797748}" type="presOf" srcId="{1F3BE227-0DA9-4B91-902B-5EC144C8F00F}" destId="{639403D3-CC62-4DC3-B099-257A16B05585}" srcOrd="0" destOrd="0" presId="urn:microsoft.com/office/officeart/2005/8/layout/process4"/>
    <dgm:cxn modelId="{25DF2993-038F-44A0-AA73-FFCD14CAE69F}" type="presOf" srcId="{45649D98-E66E-4BCD-BE0D-2F1C7326BB6A}" destId="{6E257921-A92F-4951-84EA-4AB7626E51DF}" srcOrd="1" destOrd="0" presId="urn:microsoft.com/office/officeart/2005/8/layout/process4"/>
    <dgm:cxn modelId="{87EEAFA4-7A01-49DB-80D4-943D4F79DA6F}" srcId="{9A9AABCD-7934-4DD3-B488-95D2F1248591}" destId="{C4B4CC4D-E6A5-4C1A-B628-10CC322F2FB3}" srcOrd="0" destOrd="0" parTransId="{3E62FE44-8224-46BA-8CCB-1C5D4432EEE2}" sibTransId="{32A5622B-4835-41E6-ADFE-903F53AF3334}"/>
    <dgm:cxn modelId="{EDA7DDAD-82CC-4DDE-AF32-4B7D802252AE}" type="presOf" srcId="{C4B4CC4D-E6A5-4C1A-B628-10CC322F2FB3}" destId="{8D21BFAC-0AC9-40A5-A651-A576573011A0}" srcOrd="0" destOrd="0" presId="urn:microsoft.com/office/officeart/2005/8/layout/process4"/>
    <dgm:cxn modelId="{1EEF62C9-7BCE-429E-85E2-7C00B33AC640}" srcId="{BC30D831-BC73-43B2-874B-F789C2AB1D9B}" destId="{45649D98-E66E-4BCD-BE0D-2F1C7326BB6A}" srcOrd="0" destOrd="0" parTransId="{AD89FB2A-1059-4CEE-A45B-CECA6B226BE3}" sibTransId="{9ED0B6F2-E6D8-4EFA-9DFC-6AC0B3609C08}"/>
    <dgm:cxn modelId="{205F04D0-0AEE-432E-8C26-E77796CC37CD}" srcId="{BC30D831-BC73-43B2-874B-F789C2AB1D9B}" destId="{9A9AABCD-7934-4DD3-B488-95D2F1248591}" srcOrd="1" destOrd="0" parTransId="{CE98D0BE-5E31-41FB-B30B-42AD255F3451}" sibTransId="{E8350FF3-E044-47AE-8E27-226B2A53111D}"/>
    <dgm:cxn modelId="{89C08DD1-8BF2-47F7-8CFD-90FFD7C1FBB3}" type="presOf" srcId="{011EC179-0436-4CC1-8BD1-CE33FAA7E9C3}" destId="{0665682D-597E-437F-B260-65082836FB23}" srcOrd="0" destOrd="0" presId="urn:microsoft.com/office/officeart/2005/8/layout/process4"/>
    <dgm:cxn modelId="{24690DD9-0D27-457B-A987-D636B5F42067}" srcId="{45649D98-E66E-4BCD-BE0D-2F1C7326BB6A}" destId="{1F3BE227-0DA9-4B91-902B-5EC144C8F00F}" srcOrd="1" destOrd="0" parTransId="{026A02F3-28C6-47A5-949A-DD9AD2E7193C}" sibTransId="{71EB99CE-6D5D-4C98-B907-8DF3C157E7C5}"/>
    <dgm:cxn modelId="{E97BB5D9-F82C-425B-A165-C758C5544B92}" type="presOf" srcId="{45649D98-E66E-4BCD-BE0D-2F1C7326BB6A}" destId="{2072F4D7-837A-43CC-B78C-9AA2AA8F301B}" srcOrd="0" destOrd="0" presId="urn:microsoft.com/office/officeart/2005/8/layout/process4"/>
    <dgm:cxn modelId="{ECBEB3E6-B2D0-43A8-8F70-CE9B4E3E010B}" type="presOf" srcId="{3A6D0195-566A-4EC2-B9B2-4D5A5B95F7B1}" destId="{D42A1D2A-945C-443B-8C55-C8C448AF6C95}" srcOrd="0" destOrd="0" presId="urn:microsoft.com/office/officeart/2005/8/layout/process4"/>
    <dgm:cxn modelId="{99762AF3-D184-4C7B-8F82-446043CFFD45}" srcId="{38776B49-5097-4F6A-B91B-90FCFEC01AAD}" destId="{81271D8A-9B1B-43D7-ADFE-B891A4892254}" srcOrd="1" destOrd="0" parTransId="{E8819260-5F43-432A-85F9-187D7718FEF3}" sibTransId="{A666DDCC-131F-4593-BB12-FF75B6A78EE9}"/>
    <dgm:cxn modelId="{1702BEF4-5BBC-4613-BA20-1B9B2507260D}" type="presOf" srcId="{81271D8A-9B1B-43D7-ADFE-B891A4892254}" destId="{B137A9EA-AFBA-4AA6-887D-D323D34B00C8}" srcOrd="0" destOrd="0" presId="urn:microsoft.com/office/officeart/2005/8/layout/process4"/>
    <dgm:cxn modelId="{BB9034D0-9EC6-4297-AA56-E25D1563DB04}" type="presParOf" srcId="{96288CD5-5A1F-4104-8D95-87A2397E2A59}" destId="{08D4CFE7-130E-4129-98FA-0B6A6D27B05F}" srcOrd="0" destOrd="0" presId="urn:microsoft.com/office/officeart/2005/8/layout/process4"/>
    <dgm:cxn modelId="{E20E66E7-4889-4943-A516-220B194CE2AA}" type="presParOf" srcId="{08D4CFE7-130E-4129-98FA-0B6A6D27B05F}" destId="{B96D7F3D-A5A9-4B42-824D-B4950AEA7BC8}" srcOrd="0" destOrd="0" presId="urn:microsoft.com/office/officeart/2005/8/layout/process4"/>
    <dgm:cxn modelId="{B1BF49DD-BB93-436A-8422-B12FFB5BFB9E}" type="presParOf" srcId="{08D4CFE7-130E-4129-98FA-0B6A6D27B05F}" destId="{028CC845-7FEB-4F0D-A046-2692D38B1EFB}" srcOrd="1" destOrd="0" presId="urn:microsoft.com/office/officeart/2005/8/layout/process4"/>
    <dgm:cxn modelId="{06537810-AE8F-445D-B0F8-5A80C11FE183}" type="presParOf" srcId="{08D4CFE7-130E-4129-98FA-0B6A6D27B05F}" destId="{F9BA8DDE-FDC2-4AA7-8C8F-9AFD2F7E6CE9}" srcOrd="2" destOrd="0" presId="urn:microsoft.com/office/officeart/2005/8/layout/process4"/>
    <dgm:cxn modelId="{7D14A1D6-8E4C-4EB5-99CA-8ACB5D30FFDE}" type="presParOf" srcId="{F9BA8DDE-FDC2-4AA7-8C8F-9AFD2F7E6CE9}" destId="{19821A29-9A1D-4AE8-BE7C-1C1E957DD1AA}" srcOrd="0" destOrd="0" presId="urn:microsoft.com/office/officeart/2005/8/layout/process4"/>
    <dgm:cxn modelId="{CC3F85E0-CC52-4A6E-A6A1-6610FDA9CDE4}" type="presParOf" srcId="{F9BA8DDE-FDC2-4AA7-8C8F-9AFD2F7E6CE9}" destId="{B137A9EA-AFBA-4AA6-887D-D323D34B00C8}" srcOrd="1" destOrd="0" presId="urn:microsoft.com/office/officeart/2005/8/layout/process4"/>
    <dgm:cxn modelId="{C0C169D6-86FB-4507-95F8-5CF9C7DBF5C7}" type="presParOf" srcId="{96288CD5-5A1F-4104-8D95-87A2397E2A59}" destId="{F37F712A-65E9-4EC1-8BE4-40AF0DF9C291}" srcOrd="1" destOrd="0" presId="urn:microsoft.com/office/officeart/2005/8/layout/process4"/>
    <dgm:cxn modelId="{AFC1296F-5C5E-48B8-A22C-DA60236FD0E7}" type="presParOf" srcId="{96288CD5-5A1F-4104-8D95-87A2397E2A59}" destId="{C922DD56-3034-43ED-9F93-1AF98800EDBA}" srcOrd="2" destOrd="0" presId="urn:microsoft.com/office/officeart/2005/8/layout/process4"/>
    <dgm:cxn modelId="{0940F940-CD55-43C0-8183-7880F135AE8B}" type="presParOf" srcId="{C922DD56-3034-43ED-9F93-1AF98800EDBA}" destId="{B926AB1B-8C18-4534-B6F7-8B77231CF6E1}" srcOrd="0" destOrd="0" presId="urn:microsoft.com/office/officeart/2005/8/layout/process4"/>
    <dgm:cxn modelId="{C40DE18C-93AB-4DE9-9BEE-9655CB99D8F9}" type="presParOf" srcId="{C922DD56-3034-43ED-9F93-1AF98800EDBA}" destId="{700794AE-42B2-45A5-B659-B2B44976CD00}" srcOrd="1" destOrd="0" presId="urn:microsoft.com/office/officeart/2005/8/layout/process4"/>
    <dgm:cxn modelId="{1D2DC48C-B7F8-4C19-A9FC-9952C992664B}" type="presParOf" srcId="{C922DD56-3034-43ED-9F93-1AF98800EDBA}" destId="{F5E32367-E0CB-4DF3-9EAB-06E63E6FA030}" srcOrd="2" destOrd="0" presId="urn:microsoft.com/office/officeart/2005/8/layout/process4"/>
    <dgm:cxn modelId="{C2CD523B-897E-440D-A5FA-150EE32FA327}" type="presParOf" srcId="{F5E32367-E0CB-4DF3-9EAB-06E63E6FA030}" destId="{8D21BFAC-0AC9-40A5-A651-A576573011A0}" srcOrd="0" destOrd="0" presId="urn:microsoft.com/office/officeart/2005/8/layout/process4"/>
    <dgm:cxn modelId="{FB9AEACE-181A-43E4-A455-0275712F0099}" type="presParOf" srcId="{F5E32367-E0CB-4DF3-9EAB-06E63E6FA030}" destId="{0665682D-597E-437F-B260-65082836FB23}" srcOrd="1" destOrd="0" presId="urn:microsoft.com/office/officeart/2005/8/layout/process4"/>
    <dgm:cxn modelId="{4F45DAB7-D9AB-4A2B-A20F-A3BE53F3919A}" type="presParOf" srcId="{96288CD5-5A1F-4104-8D95-87A2397E2A59}" destId="{7F906B7B-DCB5-4DD3-A1F8-99A870217CBA}" srcOrd="3" destOrd="0" presId="urn:microsoft.com/office/officeart/2005/8/layout/process4"/>
    <dgm:cxn modelId="{B5796DF2-0A31-43AA-9018-A4C8327C213E}" type="presParOf" srcId="{96288CD5-5A1F-4104-8D95-87A2397E2A59}" destId="{E5A260C2-F1D5-428F-81F8-0EC2AC5FDD2B}" srcOrd="4" destOrd="0" presId="urn:microsoft.com/office/officeart/2005/8/layout/process4"/>
    <dgm:cxn modelId="{708063A7-8914-4512-988C-44A586AF4FB4}" type="presParOf" srcId="{E5A260C2-F1D5-428F-81F8-0EC2AC5FDD2B}" destId="{2072F4D7-837A-43CC-B78C-9AA2AA8F301B}" srcOrd="0" destOrd="0" presId="urn:microsoft.com/office/officeart/2005/8/layout/process4"/>
    <dgm:cxn modelId="{20940E3A-6BAC-4AF8-9823-619F1DE7F3EE}" type="presParOf" srcId="{E5A260C2-F1D5-428F-81F8-0EC2AC5FDD2B}" destId="{6E257921-A92F-4951-84EA-4AB7626E51DF}" srcOrd="1" destOrd="0" presId="urn:microsoft.com/office/officeart/2005/8/layout/process4"/>
    <dgm:cxn modelId="{7DE73C90-20AA-4F62-B7FB-639AE9CD4422}" type="presParOf" srcId="{E5A260C2-F1D5-428F-81F8-0EC2AC5FDD2B}" destId="{7E619B9F-169F-48AB-AA2A-0DD9C8BC365E}" srcOrd="2" destOrd="0" presId="urn:microsoft.com/office/officeart/2005/8/layout/process4"/>
    <dgm:cxn modelId="{E2C921EB-89BC-424C-8082-AB4CFEBDFB24}" type="presParOf" srcId="{7E619B9F-169F-48AB-AA2A-0DD9C8BC365E}" destId="{D42A1D2A-945C-443B-8C55-C8C448AF6C95}" srcOrd="0" destOrd="0" presId="urn:microsoft.com/office/officeart/2005/8/layout/process4"/>
    <dgm:cxn modelId="{59ADC90A-3624-4230-8965-2BA455539523}" type="presParOf" srcId="{7E619B9F-169F-48AB-AA2A-0DD9C8BC365E}" destId="{639403D3-CC62-4DC3-B099-257A16B05585}"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B18E0F-9CB7-4D61-B52F-7A3158541221}"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i-FI"/>
        </a:p>
      </dgm:t>
    </dgm:pt>
    <dgm:pt modelId="{82705455-8211-4C33-AAE6-44CD5812CF2E}">
      <dgm:prSet phldrT="[Teksti]"/>
      <dgm:spPr>
        <a:solidFill>
          <a:schemeClr val="accent2">
            <a:lumMod val="60000"/>
            <a:lumOff val="40000"/>
          </a:schemeClr>
        </a:solidFill>
      </dgm:spPr>
      <dgm:t>
        <a:bodyPr/>
        <a:lstStyle/>
        <a:p>
          <a:r>
            <a:rPr lang="fi-FI" dirty="0">
              <a:solidFill>
                <a:schemeClr val="tx1"/>
              </a:solidFill>
            </a:rPr>
            <a:t>Asiakasohjaaja</a:t>
          </a:r>
        </a:p>
      </dgm:t>
    </dgm:pt>
    <dgm:pt modelId="{DA008591-4C58-41A5-A79B-B2886C9ADF9F}" type="parTrans" cxnId="{231E40CD-35D4-4DB8-9A05-27BBE7FCEA97}">
      <dgm:prSet/>
      <dgm:spPr/>
      <dgm:t>
        <a:bodyPr/>
        <a:lstStyle/>
        <a:p>
          <a:endParaRPr lang="fi-FI"/>
        </a:p>
      </dgm:t>
    </dgm:pt>
    <dgm:pt modelId="{E52A9D22-26A7-440F-AA0F-953ADA90A433}" type="sibTrans" cxnId="{231E40CD-35D4-4DB8-9A05-27BBE7FCEA97}">
      <dgm:prSet/>
      <dgm:spPr/>
      <dgm:t>
        <a:bodyPr/>
        <a:lstStyle/>
        <a:p>
          <a:endParaRPr lang="fi-FI"/>
        </a:p>
      </dgm:t>
    </dgm:pt>
    <dgm:pt modelId="{D8F8FC9D-22EA-4DE3-983F-05D302992255}">
      <dgm:prSet phldrT="[Teksti]" custT="1"/>
      <dgm:spPr>
        <a:solidFill>
          <a:schemeClr val="accent2">
            <a:lumMod val="60000"/>
            <a:lumOff val="40000"/>
            <a:alpha val="90000"/>
          </a:schemeClr>
        </a:solidFill>
      </dgm:spPr>
      <dgm:t>
        <a:bodyPr/>
        <a:lstStyle/>
        <a:p>
          <a:r>
            <a:rPr lang="fi-FI" sz="1000" dirty="0"/>
            <a:t>Kotiutushoitaja/palveluneuvoja ottaa yhteyttä→ tieto kotiutuvasta asiakkaasta →alustava palveluntarpeen määrittely puhelimessa (hoitoneuvottelu vain laajan palvelutarpeen arvioinnin kohdalla) → sovitaan alustava kotiutuspäivä → sovitaan asiakaskohtaisesti kotiutuksen päälinjat → ilmoitus asiakkaasta kotiutuskoordinaattorille SBM / puhelin. </a:t>
          </a:r>
        </a:p>
      </dgm:t>
    </dgm:pt>
    <dgm:pt modelId="{0CA719FA-0B4F-4D73-8D59-EC85443FCBCD}" type="parTrans" cxnId="{9DE84C83-EB6B-4174-8A3C-F92152F6761B}">
      <dgm:prSet/>
      <dgm:spPr/>
      <dgm:t>
        <a:bodyPr/>
        <a:lstStyle/>
        <a:p>
          <a:endParaRPr lang="fi-FI"/>
        </a:p>
      </dgm:t>
    </dgm:pt>
    <dgm:pt modelId="{41E17545-E7B2-43C4-9A75-B24A2C3A6CF6}" type="sibTrans" cxnId="{9DE84C83-EB6B-4174-8A3C-F92152F6761B}">
      <dgm:prSet/>
      <dgm:spPr/>
      <dgm:t>
        <a:bodyPr/>
        <a:lstStyle/>
        <a:p>
          <a:endParaRPr lang="fi-FI"/>
        </a:p>
      </dgm:t>
    </dgm:pt>
    <dgm:pt modelId="{C616CDFC-03AB-4982-B77C-1E19009BB278}">
      <dgm:prSet phldrT="[Teksti]" custT="1"/>
      <dgm:spPr>
        <a:solidFill>
          <a:schemeClr val="accent2">
            <a:lumMod val="60000"/>
            <a:lumOff val="40000"/>
            <a:alpha val="90000"/>
          </a:schemeClr>
        </a:solidFill>
      </dgm:spPr>
      <dgm:t>
        <a:bodyPr/>
        <a:lstStyle/>
        <a:p>
          <a:r>
            <a:rPr lang="fi-FI" sz="1000" dirty="0"/>
            <a:t>Lyhyt kirjaus HOITOS-lehdelle</a:t>
          </a:r>
        </a:p>
        <a:p>
          <a:r>
            <a:rPr lang="fi-FI" sz="1000" dirty="0"/>
            <a:t>Arviointijakson loppupuolella tarpeen mukaan laaja PTA arviointi (ennakointi, ohjaus/neuvonta)</a:t>
          </a:r>
        </a:p>
      </dgm:t>
    </dgm:pt>
    <dgm:pt modelId="{6713AF2E-73CB-42F7-827A-C0394D8C09D0}" type="parTrans" cxnId="{4EE5792B-2D04-4EB9-ACCB-7EAD23876FC4}">
      <dgm:prSet/>
      <dgm:spPr/>
      <dgm:t>
        <a:bodyPr/>
        <a:lstStyle/>
        <a:p>
          <a:endParaRPr lang="fi-FI"/>
        </a:p>
      </dgm:t>
    </dgm:pt>
    <dgm:pt modelId="{B22C94F3-0CF1-4A2A-A1A5-8BA11C810B00}" type="sibTrans" cxnId="{4EE5792B-2D04-4EB9-ACCB-7EAD23876FC4}">
      <dgm:prSet/>
      <dgm:spPr/>
      <dgm:t>
        <a:bodyPr/>
        <a:lstStyle/>
        <a:p>
          <a:endParaRPr lang="fi-FI"/>
        </a:p>
      </dgm:t>
    </dgm:pt>
    <dgm:pt modelId="{E8B52C36-AFCC-4B10-B9E6-A5EEEE920915}">
      <dgm:prSet phldrT="[Teksti]" phldr="0"/>
      <dgm:spPr>
        <a:solidFill>
          <a:srgbClr val="FF33CC"/>
        </a:solidFill>
      </dgm:spPr>
      <dgm:t>
        <a:bodyPr/>
        <a:lstStyle/>
        <a:p>
          <a:r>
            <a:rPr lang="fi-FI" b="1" dirty="0">
              <a:solidFill>
                <a:schemeClr val="tx1"/>
              </a:solidFill>
              <a:latin typeface="Calibri Light" panose="020F0302020204030204"/>
            </a:rPr>
            <a:t>Kotiutuskoordinaattori</a:t>
          </a:r>
          <a:endParaRPr lang="fi-FI" b="1" dirty="0">
            <a:solidFill>
              <a:schemeClr val="tx1"/>
            </a:solidFill>
          </a:endParaRPr>
        </a:p>
      </dgm:t>
    </dgm:pt>
    <dgm:pt modelId="{12693427-2AB1-4320-BF11-D2A07103A3DB}" type="parTrans" cxnId="{9F16D08D-3C2D-412A-BEA3-3D0363CB9762}">
      <dgm:prSet/>
      <dgm:spPr/>
      <dgm:t>
        <a:bodyPr/>
        <a:lstStyle/>
        <a:p>
          <a:endParaRPr lang="fi-FI"/>
        </a:p>
      </dgm:t>
    </dgm:pt>
    <dgm:pt modelId="{AEAADB19-DBBE-4378-8936-9491F0F25AE8}" type="sibTrans" cxnId="{9F16D08D-3C2D-412A-BEA3-3D0363CB9762}">
      <dgm:prSet/>
      <dgm:spPr/>
      <dgm:t>
        <a:bodyPr/>
        <a:lstStyle/>
        <a:p>
          <a:endParaRPr lang="fi-FI"/>
        </a:p>
      </dgm:t>
    </dgm:pt>
    <dgm:pt modelId="{0EBC6BFA-6DAE-4127-888F-3E171DB72367}">
      <dgm:prSet phldrT="[Teksti]" custT="1"/>
      <dgm:spPr>
        <a:solidFill>
          <a:srgbClr val="FF33CC">
            <a:alpha val="90000"/>
          </a:srgbClr>
        </a:solidFill>
      </dgm:spPr>
      <dgm:t>
        <a:bodyPr/>
        <a:lstStyle/>
        <a:p>
          <a:r>
            <a:rPr lang="fi-FI" sz="900" dirty="0"/>
            <a:t>Poimii uuden asiakkaan </a:t>
          </a:r>
          <a:r>
            <a:rPr lang="fi-FI" sz="900" dirty="0" err="1"/>
            <a:t>SBM:stä</a:t>
          </a:r>
          <a:r>
            <a:rPr lang="fi-FI" sz="900" dirty="0"/>
            <a:t> / saa tiedon asiakasohjausyksiköstä → järjestää kotiutumisen tuen tiimin arviointijakson (jos ei </a:t>
          </a:r>
          <a:r>
            <a:rPr lang="fi-FI" sz="900" dirty="0">
              <a:latin typeface="Calibri Light" panose="020F0302020204030204"/>
            </a:rPr>
            <a:t>tiimillä </a:t>
          </a:r>
          <a:r>
            <a:rPr lang="fi-FI" sz="900" dirty="0"/>
            <a:t>tilaa, kotihoidon arviointijaksolle) → avaa palvelut → ilmoittaa jakson alkamisesta osastolle (tiimin jono huomioiden, puhelimitse) ja asiakasohjausyksikköön (SBM, muu) → toiminnanohjaus Hilkka / </a:t>
          </a:r>
          <a:r>
            <a:rPr lang="fi-FI" sz="900" dirty="0" err="1"/>
            <a:t>Nurse</a:t>
          </a:r>
          <a:r>
            <a:rPr lang="fi-FI" sz="900" dirty="0"/>
            <a:t> → koordinoi jaksoa tarpeen mukaan → ilmoittaa jakson muuttumisesta säännölliseksi / loppumisesta asiakasohjausyksikköön lomake/SBM/puhelu.</a:t>
          </a:r>
          <a:r>
            <a:rPr lang="fi-FI" sz="900" dirty="0">
              <a:latin typeface="Calibri Light" panose="020F0302020204030204"/>
            </a:rPr>
            <a:t> </a:t>
          </a:r>
          <a:endParaRPr lang="fi-FI" sz="900" dirty="0"/>
        </a:p>
      </dgm:t>
    </dgm:pt>
    <dgm:pt modelId="{B5255DAF-CCFC-4653-A75E-15F359AC0068}" type="parTrans" cxnId="{1E2F1253-E436-4AC4-B647-556544E2ED2B}">
      <dgm:prSet/>
      <dgm:spPr/>
      <dgm:t>
        <a:bodyPr/>
        <a:lstStyle/>
        <a:p>
          <a:endParaRPr lang="fi-FI"/>
        </a:p>
      </dgm:t>
    </dgm:pt>
    <dgm:pt modelId="{B1807ED4-0E2C-4B5A-AD16-37FF5F2652A5}" type="sibTrans" cxnId="{1E2F1253-E436-4AC4-B647-556544E2ED2B}">
      <dgm:prSet/>
      <dgm:spPr/>
      <dgm:t>
        <a:bodyPr/>
        <a:lstStyle/>
        <a:p>
          <a:endParaRPr lang="fi-FI"/>
        </a:p>
      </dgm:t>
    </dgm:pt>
    <dgm:pt modelId="{E460E481-F0E9-449D-96E0-106F29B915CF}">
      <dgm:prSet phldrT="[Teksti]" custT="1"/>
      <dgm:spPr>
        <a:solidFill>
          <a:srgbClr val="FF33CC">
            <a:alpha val="90000"/>
          </a:srgbClr>
        </a:solidFill>
      </dgm:spPr>
      <dgm:t>
        <a:bodyPr/>
        <a:lstStyle/>
        <a:p>
          <a:r>
            <a:rPr lang="fi-FI" sz="1000" dirty="0"/>
            <a:t>Kotiutuskoordinaattori voi pyytää kotiutumisen tuen tiimin fysioterapeuttia ennakoivalle kotikäynnille sujuvan kotiutumisen varmistamiseksi</a:t>
          </a:r>
          <a:r>
            <a:rPr lang="fi-FI" sz="500" dirty="0"/>
            <a:t>.</a:t>
          </a:r>
        </a:p>
      </dgm:t>
    </dgm:pt>
    <dgm:pt modelId="{B80D4515-B2B9-4A09-9EA0-934ED5454E82}" type="parTrans" cxnId="{61ED3528-05E8-47DF-8AFF-610147A9035A}">
      <dgm:prSet/>
      <dgm:spPr/>
      <dgm:t>
        <a:bodyPr/>
        <a:lstStyle/>
        <a:p>
          <a:endParaRPr lang="fi-FI"/>
        </a:p>
      </dgm:t>
    </dgm:pt>
    <dgm:pt modelId="{4906AD34-C48B-42E5-ACE6-00FB05119100}" type="sibTrans" cxnId="{61ED3528-05E8-47DF-8AFF-610147A9035A}">
      <dgm:prSet/>
      <dgm:spPr/>
      <dgm:t>
        <a:bodyPr/>
        <a:lstStyle/>
        <a:p>
          <a:endParaRPr lang="fi-FI"/>
        </a:p>
      </dgm:t>
    </dgm:pt>
    <dgm:pt modelId="{640464B1-6804-48E4-ADBB-AF20F3CD193E}">
      <dgm:prSet phldrT="[Teksti]"/>
      <dgm:spPr>
        <a:solidFill>
          <a:srgbClr val="FFBDEB"/>
        </a:solidFill>
      </dgm:spPr>
      <dgm:t>
        <a:bodyPr/>
        <a:lstStyle/>
        <a:p>
          <a:r>
            <a:rPr lang="fi-FI" dirty="0">
              <a:solidFill>
                <a:schemeClr val="tx1"/>
              </a:solidFill>
            </a:rPr>
            <a:t>Kotiutumisen tuen tiimi vuorovastaava</a:t>
          </a:r>
        </a:p>
      </dgm:t>
    </dgm:pt>
    <dgm:pt modelId="{123332CC-A5B0-4E73-B475-82E2EC0D4F79}" type="parTrans" cxnId="{DC485A92-6A03-4254-B4D3-FB113CCAADC7}">
      <dgm:prSet/>
      <dgm:spPr/>
      <dgm:t>
        <a:bodyPr/>
        <a:lstStyle/>
        <a:p>
          <a:endParaRPr lang="fi-FI"/>
        </a:p>
      </dgm:t>
    </dgm:pt>
    <dgm:pt modelId="{C1514094-0164-4567-8128-517A820FF46A}" type="sibTrans" cxnId="{DC485A92-6A03-4254-B4D3-FB113CCAADC7}">
      <dgm:prSet/>
      <dgm:spPr/>
      <dgm:t>
        <a:bodyPr/>
        <a:lstStyle/>
        <a:p>
          <a:endParaRPr lang="fi-FI"/>
        </a:p>
      </dgm:t>
    </dgm:pt>
    <dgm:pt modelId="{9C56F8C9-D61C-4B4B-9AF0-4645D9B24620}">
      <dgm:prSet phldrT="[Teksti]" custT="1"/>
      <dgm:spPr>
        <a:solidFill>
          <a:srgbClr val="FFBDEB">
            <a:alpha val="90000"/>
          </a:srgbClr>
        </a:solidFill>
      </dgm:spPr>
      <dgm:t>
        <a:bodyPr/>
        <a:lstStyle/>
        <a:p>
          <a:r>
            <a:rPr lang="fi-FI" sz="1000" dirty="0"/>
            <a:t>Arviointijakso alkaa (1-28vrk) → käyntien muokkaaminen asiakkaan tarpeen mukaisesti toiminnanohjausjärjestelmään → yhteistyö kotiutuskoordinaattorin kanssa jakson muutoksista, päättymisestä, asiakkaan siirtymisestä säännölliseen kotihoitoon. (Keskisellä alueella tällä hetkellä palvelukoordinaattori, muuten toimintamalli sama.) </a:t>
          </a:r>
          <a:endParaRPr lang="fi-FI" sz="1000" b="1" dirty="0"/>
        </a:p>
      </dgm:t>
    </dgm:pt>
    <dgm:pt modelId="{DD4F4631-3C67-426F-8D3A-6929317EB5EB}" type="parTrans" cxnId="{9D7FE817-E539-436D-B61B-03CDADB5A5E0}">
      <dgm:prSet/>
      <dgm:spPr/>
      <dgm:t>
        <a:bodyPr/>
        <a:lstStyle/>
        <a:p>
          <a:endParaRPr lang="fi-FI"/>
        </a:p>
      </dgm:t>
    </dgm:pt>
    <dgm:pt modelId="{61FA7E0A-575E-4843-92F8-92028D683478}" type="sibTrans" cxnId="{9D7FE817-E539-436D-B61B-03CDADB5A5E0}">
      <dgm:prSet/>
      <dgm:spPr/>
      <dgm:t>
        <a:bodyPr/>
        <a:lstStyle/>
        <a:p>
          <a:endParaRPr lang="fi-FI"/>
        </a:p>
      </dgm:t>
    </dgm:pt>
    <dgm:pt modelId="{44086C8C-D870-4347-A6E8-D826DF927C7C}">
      <dgm:prSet phldrT="[Teksti]" custT="1"/>
      <dgm:spPr>
        <a:solidFill>
          <a:srgbClr val="FFBDEB">
            <a:alpha val="90000"/>
          </a:srgbClr>
        </a:solidFill>
      </dgm:spPr>
      <dgm:t>
        <a:bodyPr/>
        <a:lstStyle/>
        <a:p>
          <a:r>
            <a:rPr lang="fi-FI" sz="1000" dirty="0"/>
            <a:t>Kotiutumisen tuen tiimi kirjaa KHTOTS- lehdelle. Kirjaa arviointijakson kattavasti jakson loppuessa → asiakassuunnitelma HOITOS- lehdelle/ muu kirjaus. </a:t>
          </a:r>
        </a:p>
        <a:p>
          <a:r>
            <a:rPr lang="fi-FI" sz="1000" dirty="0"/>
            <a:t>Tiivis moniammatillinen yhteistyö, arviointijaksoon sisältyy vähintään yksi fysioterapeutin kotikäynti. Asiakassuunnitelmaa päivitetään/täydennetään koko jakson ajan. Asiakasohjauksesta voi pyytää laajaa palvelutarpeen arviointia.</a:t>
          </a:r>
        </a:p>
        <a:p>
          <a:r>
            <a:rPr lang="fi-FI" sz="500" dirty="0"/>
            <a:t> </a:t>
          </a:r>
        </a:p>
      </dgm:t>
    </dgm:pt>
    <dgm:pt modelId="{BBE651CD-890E-44AB-A2C5-E4E29C39963F}" type="parTrans" cxnId="{EA061176-A298-4AFD-9B02-55CF72723E67}">
      <dgm:prSet/>
      <dgm:spPr/>
      <dgm:t>
        <a:bodyPr/>
        <a:lstStyle/>
        <a:p>
          <a:endParaRPr lang="fi-FI"/>
        </a:p>
      </dgm:t>
    </dgm:pt>
    <dgm:pt modelId="{8937E9B8-EE11-45C4-9282-6E4086A19D83}" type="sibTrans" cxnId="{EA061176-A298-4AFD-9B02-55CF72723E67}">
      <dgm:prSet/>
      <dgm:spPr/>
      <dgm:t>
        <a:bodyPr/>
        <a:lstStyle/>
        <a:p>
          <a:endParaRPr lang="fi-FI"/>
        </a:p>
      </dgm:t>
    </dgm:pt>
    <dgm:pt modelId="{8959D994-D5F1-47B6-8C92-F66D824CBA49}">
      <dgm:prSet/>
      <dgm:spPr/>
      <dgm:t>
        <a:bodyPr/>
        <a:lstStyle/>
        <a:p>
          <a:r>
            <a:rPr lang="fi-FI" dirty="0">
              <a:solidFill>
                <a:schemeClr val="tx1"/>
              </a:solidFill>
            </a:rPr>
            <a:t>.</a:t>
          </a:r>
          <a:endParaRPr lang="fi-FI" dirty="0"/>
        </a:p>
      </dgm:t>
    </dgm:pt>
    <dgm:pt modelId="{D333D483-3E86-4E29-854C-5DDF4B6CEACA}" type="parTrans" cxnId="{16853898-4646-43AB-B128-8E480400A779}">
      <dgm:prSet/>
      <dgm:spPr/>
      <dgm:t>
        <a:bodyPr/>
        <a:lstStyle/>
        <a:p>
          <a:endParaRPr lang="fi-FI"/>
        </a:p>
      </dgm:t>
    </dgm:pt>
    <dgm:pt modelId="{1275511B-EE1C-49E6-B320-69363EADA597}" type="sibTrans" cxnId="{16853898-4646-43AB-B128-8E480400A779}">
      <dgm:prSet/>
      <dgm:spPr/>
      <dgm:t>
        <a:bodyPr/>
        <a:lstStyle/>
        <a:p>
          <a:endParaRPr lang="fi-FI"/>
        </a:p>
      </dgm:t>
    </dgm:pt>
    <dgm:pt modelId="{7EE62F07-B9FC-4E28-BB8C-2AA6BB9DF263}" type="pres">
      <dgm:prSet presAssocID="{7FB18E0F-9CB7-4D61-B52F-7A3158541221}" presName="Name0" presStyleCnt="0">
        <dgm:presLayoutVars>
          <dgm:dir/>
          <dgm:animLvl val="lvl"/>
          <dgm:resizeHandles val="exact"/>
        </dgm:presLayoutVars>
      </dgm:prSet>
      <dgm:spPr/>
    </dgm:pt>
    <dgm:pt modelId="{F104F95A-51E6-47E7-B6C8-F627FFB4F301}" type="pres">
      <dgm:prSet presAssocID="{640464B1-6804-48E4-ADBB-AF20F3CD193E}" presName="boxAndChildren" presStyleCnt="0"/>
      <dgm:spPr/>
    </dgm:pt>
    <dgm:pt modelId="{139AE586-5D3A-43B0-A114-0DFB6F6EF20F}" type="pres">
      <dgm:prSet presAssocID="{640464B1-6804-48E4-ADBB-AF20F3CD193E}" presName="parentTextBox" presStyleLbl="node1" presStyleIdx="0" presStyleCnt="3"/>
      <dgm:spPr/>
    </dgm:pt>
    <dgm:pt modelId="{CA669080-1A11-4B9B-A7D8-1BF26010976C}" type="pres">
      <dgm:prSet presAssocID="{640464B1-6804-48E4-ADBB-AF20F3CD193E}" presName="entireBox" presStyleLbl="node1" presStyleIdx="0" presStyleCnt="3"/>
      <dgm:spPr/>
    </dgm:pt>
    <dgm:pt modelId="{84BCFAAF-7CC6-4A7C-B2D7-8877C4EACF6D}" type="pres">
      <dgm:prSet presAssocID="{640464B1-6804-48E4-ADBB-AF20F3CD193E}" presName="descendantBox" presStyleCnt="0"/>
      <dgm:spPr/>
    </dgm:pt>
    <dgm:pt modelId="{1DA551B6-A212-4CFE-A8F9-966A140D0380}" type="pres">
      <dgm:prSet presAssocID="{9C56F8C9-D61C-4B4B-9AF0-4645D9B24620}" presName="childTextBox" presStyleLbl="fgAccFollowNode1" presStyleIdx="0" presStyleCnt="7">
        <dgm:presLayoutVars>
          <dgm:bulletEnabled val="1"/>
        </dgm:presLayoutVars>
      </dgm:prSet>
      <dgm:spPr/>
    </dgm:pt>
    <dgm:pt modelId="{1C6D3C7E-8BD7-48FC-B104-E8D6089FB8FE}" type="pres">
      <dgm:prSet presAssocID="{44086C8C-D870-4347-A6E8-D826DF927C7C}" presName="childTextBox" presStyleLbl="fgAccFollowNode1" presStyleIdx="1" presStyleCnt="7" custScaleX="107593">
        <dgm:presLayoutVars>
          <dgm:bulletEnabled val="1"/>
        </dgm:presLayoutVars>
      </dgm:prSet>
      <dgm:spPr/>
    </dgm:pt>
    <dgm:pt modelId="{B18F9D52-AFE7-4D19-95BE-ACA774FE66DD}" type="pres">
      <dgm:prSet presAssocID="{8959D994-D5F1-47B6-8C92-F66D824CBA49}" presName="childTextBox" presStyleLbl="fgAccFollowNode1" presStyleIdx="2" presStyleCnt="7" custFlipHor="1" custScaleX="920">
        <dgm:presLayoutVars>
          <dgm:bulletEnabled val="1"/>
        </dgm:presLayoutVars>
      </dgm:prSet>
      <dgm:spPr/>
    </dgm:pt>
    <dgm:pt modelId="{574E7C92-61BE-4DB9-9609-2B83AE3CC15C}" type="pres">
      <dgm:prSet presAssocID="{AEAADB19-DBBE-4378-8936-9491F0F25AE8}" presName="sp" presStyleCnt="0"/>
      <dgm:spPr/>
    </dgm:pt>
    <dgm:pt modelId="{313CAA35-98C4-468A-A044-AA0DDCDE06F9}" type="pres">
      <dgm:prSet presAssocID="{E8B52C36-AFCC-4B10-B9E6-A5EEEE920915}" presName="arrowAndChildren" presStyleCnt="0"/>
      <dgm:spPr/>
    </dgm:pt>
    <dgm:pt modelId="{43A0EA5D-A9AC-4460-8677-877B12E82989}" type="pres">
      <dgm:prSet presAssocID="{E8B52C36-AFCC-4B10-B9E6-A5EEEE920915}" presName="parentTextArrow" presStyleLbl="node1" presStyleIdx="0" presStyleCnt="3"/>
      <dgm:spPr/>
    </dgm:pt>
    <dgm:pt modelId="{6570EF48-C1C2-4CFA-B688-57742BBA75AA}" type="pres">
      <dgm:prSet presAssocID="{E8B52C36-AFCC-4B10-B9E6-A5EEEE920915}" presName="arrow" presStyleLbl="node1" presStyleIdx="1" presStyleCnt="3"/>
      <dgm:spPr/>
    </dgm:pt>
    <dgm:pt modelId="{F5E0F72D-79AF-4251-B317-093F69D15074}" type="pres">
      <dgm:prSet presAssocID="{E8B52C36-AFCC-4B10-B9E6-A5EEEE920915}" presName="descendantArrow" presStyleCnt="0"/>
      <dgm:spPr/>
    </dgm:pt>
    <dgm:pt modelId="{8D08A532-09BF-45B5-BC7A-E5047E6D1572}" type="pres">
      <dgm:prSet presAssocID="{0EBC6BFA-6DAE-4127-888F-3E171DB72367}" presName="childTextArrow" presStyleLbl="fgAccFollowNode1" presStyleIdx="3" presStyleCnt="7">
        <dgm:presLayoutVars>
          <dgm:bulletEnabled val="1"/>
        </dgm:presLayoutVars>
      </dgm:prSet>
      <dgm:spPr/>
    </dgm:pt>
    <dgm:pt modelId="{ED1E312A-58AD-4D7D-8A93-0CD4D19B6148}" type="pres">
      <dgm:prSet presAssocID="{E460E481-F0E9-449D-96E0-106F29B915CF}" presName="childTextArrow" presStyleLbl="fgAccFollowNode1" presStyleIdx="4" presStyleCnt="7">
        <dgm:presLayoutVars>
          <dgm:bulletEnabled val="1"/>
        </dgm:presLayoutVars>
      </dgm:prSet>
      <dgm:spPr/>
    </dgm:pt>
    <dgm:pt modelId="{C5427ADC-C7E6-4CF6-A4B5-EE33AF372CC4}" type="pres">
      <dgm:prSet presAssocID="{E52A9D22-26A7-440F-AA0F-953ADA90A433}" presName="sp" presStyleCnt="0"/>
      <dgm:spPr/>
    </dgm:pt>
    <dgm:pt modelId="{7B78E327-579D-4305-A2EA-DE016CD99743}" type="pres">
      <dgm:prSet presAssocID="{82705455-8211-4C33-AAE6-44CD5812CF2E}" presName="arrowAndChildren" presStyleCnt="0"/>
      <dgm:spPr/>
    </dgm:pt>
    <dgm:pt modelId="{D697F57E-A609-4C79-8794-3451C522C654}" type="pres">
      <dgm:prSet presAssocID="{82705455-8211-4C33-AAE6-44CD5812CF2E}" presName="parentTextArrow" presStyleLbl="node1" presStyleIdx="1" presStyleCnt="3"/>
      <dgm:spPr/>
    </dgm:pt>
    <dgm:pt modelId="{A69F3E51-719D-4F3F-94E3-3F6BFB5462B8}" type="pres">
      <dgm:prSet presAssocID="{82705455-8211-4C33-AAE6-44CD5812CF2E}" presName="arrow" presStyleLbl="node1" presStyleIdx="2" presStyleCnt="3" custLinFactNeighborX="625" custLinFactNeighborY="-140"/>
      <dgm:spPr/>
    </dgm:pt>
    <dgm:pt modelId="{8980190C-88A0-4ABF-82A7-247ADAF414C6}" type="pres">
      <dgm:prSet presAssocID="{82705455-8211-4C33-AAE6-44CD5812CF2E}" presName="descendantArrow" presStyleCnt="0"/>
      <dgm:spPr/>
    </dgm:pt>
    <dgm:pt modelId="{6AD76518-6BE4-496E-A991-3300E6684B55}" type="pres">
      <dgm:prSet presAssocID="{D8F8FC9D-22EA-4DE3-983F-05D302992255}" presName="childTextArrow" presStyleLbl="fgAccFollowNode1" presStyleIdx="5" presStyleCnt="7">
        <dgm:presLayoutVars>
          <dgm:bulletEnabled val="1"/>
        </dgm:presLayoutVars>
      </dgm:prSet>
      <dgm:spPr/>
    </dgm:pt>
    <dgm:pt modelId="{6A8FF54A-F3BB-46C8-8822-39D2CEB041BA}" type="pres">
      <dgm:prSet presAssocID="{C616CDFC-03AB-4982-B77C-1E19009BB278}" presName="childTextArrow" presStyleLbl="fgAccFollowNode1" presStyleIdx="6" presStyleCnt="7">
        <dgm:presLayoutVars>
          <dgm:bulletEnabled val="1"/>
        </dgm:presLayoutVars>
      </dgm:prSet>
      <dgm:spPr/>
    </dgm:pt>
  </dgm:ptLst>
  <dgm:cxnLst>
    <dgm:cxn modelId="{24C2D108-E3FC-4BE5-AED4-FD5FDA561620}" type="presOf" srcId="{0EBC6BFA-6DAE-4127-888F-3E171DB72367}" destId="{8D08A532-09BF-45B5-BC7A-E5047E6D1572}" srcOrd="0" destOrd="0" presId="urn:microsoft.com/office/officeart/2005/8/layout/process4"/>
    <dgm:cxn modelId="{08CAA80D-D363-43C4-BD0C-C0C975425B21}" type="presOf" srcId="{C616CDFC-03AB-4982-B77C-1E19009BB278}" destId="{6A8FF54A-F3BB-46C8-8822-39D2CEB041BA}" srcOrd="0" destOrd="0" presId="urn:microsoft.com/office/officeart/2005/8/layout/process4"/>
    <dgm:cxn modelId="{9D7FE817-E539-436D-B61B-03CDADB5A5E0}" srcId="{640464B1-6804-48E4-ADBB-AF20F3CD193E}" destId="{9C56F8C9-D61C-4B4B-9AF0-4645D9B24620}" srcOrd="0" destOrd="0" parTransId="{DD4F4631-3C67-426F-8D3A-6929317EB5EB}" sibTransId="{61FA7E0A-575E-4843-92F8-92028D683478}"/>
    <dgm:cxn modelId="{61ED3528-05E8-47DF-8AFF-610147A9035A}" srcId="{E8B52C36-AFCC-4B10-B9E6-A5EEEE920915}" destId="{E460E481-F0E9-449D-96E0-106F29B915CF}" srcOrd="1" destOrd="0" parTransId="{B80D4515-B2B9-4A09-9EA0-934ED5454E82}" sibTransId="{4906AD34-C48B-42E5-ACE6-00FB05119100}"/>
    <dgm:cxn modelId="{63C0DB29-B1E9-4853-AB38-772D0F1EEFA3}" type="presOf" srcId="{7FB18E0F-9CB7-4D61-B52F-7A3158541221}" destId="{7EE62F07-B9FC-4E28-BB8C-2AA6BB9DF263}" srcOrd="0" destOrd="0" presId="urn:microsoft.com/office/officeart/2005/8/layout/process4"/>
    <dgm:cxn modelId="{4EE5792B-2D04-4EB9-ACCB-7EAD23876FC4}" srcId="{82705455-8211-4C33-AAE6-44CD5812CF2E}" destId="{C616CDFC-03AB-4982-B77C-1E19009BB278}" srcOrd="1" destOrd="0" parTransId="{6713AF2E-73CB-42F7-827A-C0394D8C09D0}" sibTransId="{B22C94F3-0CF1-4A2A-A1A5-8BA11C810B00}"/>
    <dgm:cxn modelId="{C83D8369-A168-4868-9252-EB2962C649F3}" type="presOf" srcId="{8959D994-D5F1-47B6-8C92-F66D824CBA49}" destId="{B18F9D52-AFE7-4D19-95BE-ACA774FE66DD}" srcOrd="0" destOrd="0" presId="urn:microsoft.com/office/officeart/2005/8/layout/process4"/>
    <dgm:cxn modelId="{57D25951-7AC5-423A-9E60-2CEBC440C919}" type="presOf" srcId="{44086C8C-D870-4347-A6E8-D826DF927C7C}" destId="{1C6D3C7E-8BD7-48FC-B104-E8D6089FB8FE}" srcOrd="0" destOrd="0" presId="urn:microsoft.com/office/officeart/2005/8/layout/process4"/>
    <dgm:cxn modelId="{1E2F1253-E436-4AC4-B647-556544E2ED2B}" srcId="{E8B52C36-AFCC-4B10-B9E6-A5EEEE920915}" destId="{0EBC6BFA-6DAE-4127-888F-3E171DB72367}" srcOrd="0" destOrd="0" parTransId="{B5255DAF-CCFC-4653-A75E-15F359AC0068}" sibTransId="{B1807ED4-0E2C-4B5A-AD16-37FF5F2652A5}"/>
    <dgm:cxn modelId="{EA061176-A298-4AFD-9B02-55CF72723E67}" srcId="{640464B1-6804-48E4-ADBB-AF20F3CD193E}" destId="{44086C8C-D870-4347-A6E8-D826DF927C7C}" srcOrd="1" destOrd="0" parTransId="{BBE651CD-890E-44AB-A2C5-E4E29C39963F}" sibTransId="{8937E9B8-EE11-45C4-9282-6E4086A19D83}"/>
    <dgm:cxn modelId="{17E27677-2F0F-4081-B404-A6FE79767209}" type="presOf" srcId="{9C56F8C9-D61C-4B4B-9AF0-4645D9B24620}" destId="{1DA551B6-A212-4CFE-A8F9-966A140D0380}" srcOrd="0" destOrd="0" presId="urn:microsoft.com/office/officeart/2005/8/layout/process4"/>
    <dgm:cxn modelId="{CE008079-61D8-4732-8EE8-DEEE5A43C36E}" type="presOf" srcId="{640464B1-6804-48E4-ADBB-AF20F3CD193E}" destId="{CA669080-1A11-4B9B-A7D8-1BF26010976C}" srcOrd="1" destOrd="0" presId="urn:microsoft.com/office/officeart/2005/8/layout/process4"/>
    <dgm:cxn modelId="{F8B7297A-9E2A-41EA-B3FE-564DFAF4057B}" type="presOf" srcId="{E8B52C36-AFCC-4B10-B9E6-A5EEEE920915}" destId="{6570EF48-C1C2-4CFA-B688-57742BBA75AA}" srcOrd="1" destOrd="0" presId="urn:microsoft.com/office/officeart/2005/8/layout/process4"/>
    <dgm:cxn modelId="{9DE84C83-EB6B-4174-8A3C-F92152F6761B}" srcId="{82705455-8211-4C33-AAE6-44CD5812CF2E}" destId="{D8F8FC9D-22EA-4DE3-983F-05D302992255}" srcOrd="0" destOrd="0" parTransId="{0CA719FA-0B4F-4D73-8D59-EC85443FCBCD}" sibTransId="{41E17545-E7B2-43C4-9A75-B24A2C3A6CF6}"/>
    <dgm:cxn modelId="{9F16D08D-3C2D-412A-BEA3-3D0363CB9762}" srcId="{7FB18E0F-9CB7-4D61-B52F-7A3158541221}" destId="{E8B52C36-AFCC-4B10-B9E6-A5EEEE920915}" srcOrd="1" destOrd="0" parTransId="{12693427-2AB1-4320-BF11-D2A07103A3DB}" sibTransId="{AEAADB19-DBBE-4378-8936-9491F0F25AE8}"/>
    <dgm:cxn modelId="{70BC258E-D1C4-4DA8-9191-59C0B5034BB2}" type="presOf" srcId="{82705455-8211-4C33-AAE6-44CD5812CF2E}" destId="{D697F57E-A609-4C79-8794-3451C522C654}" srcOrd="0" destOrd="0" presId="urn:microsoft.com/office/officeart/2005/8/layout/process4"/>
    <dgm:cxn modelId="{41AEE28F-014C-4DF4-8091-D4DC163A2EBB}" type="presOf" srcId="{640464B1-6804-48E4-ADBB-AF20F3CD193E}" destId="{139AE586-5D3A-43B0-A114-0DFB6F6EF20F}" srcOrd="0" destOrd="0" presId="urn:microsoft.com/office/officeart/2005/8/layout/process4"/>
    <dgm:cxn modelId="{DC485A92-6A03-4254-B4D3-FB113CCAADC7}" srcId="{7FB18E0F-9CB7-4D61-B52F-7A3158541221}" destId="{640464B1-6804-48E4-ADBB-AF20F3CD193E}" srcOrd="2" destOrd="0" parTransId="{123332CC-A5B0-4E73-B475-82E2EC0D4F79}" sibTransId="{C1514094-0164-4567-8128-517A820FF46A}"/>
    <dgm:cxn modelId="{16853898-4646-43AB-B128-8E480400A779}" srcId="{640464B1-6804-48E4-ADBB-AF20F3CD193E}" destId="{8959D994-D5F1-47B6-8C92-F66D824CBA49}" srcOrd="2" destOrd="0" parTransId="{D333D483-3E86-4E29-854C-5DDF4B6CEACA}" sibTransId="{1275511B-EE1C-49E6-B320-69363EADA597}"/>
    <dgm:cxn modelId="{28C911B5-C8F4-4A60-B093-AEB02F2E76FA}" type="presOf" srcId="{D8F8FC9D-22EA-4DE3-983F-05D302992255}" destId="{6AD76518-6BE4-496E-A991-3300E6684B55}" srcOrd="0" destOrd="0" presId="urn:microsoft.com/office/officeart/2005/8/layout/process4"/>
    <dgm:cxn modelId="{6EB5F5B9-E074-4646-A720-B7155805967C}" type="presOf" srcId="{82705455-8211-4C33-AAE6-44CD5812CF2E}" destId="{A69F3E51-719D-4F3F-94E3-3F6BFB5462B8}" srcOrd="1" destOrd="0" presId="urn:microsoft.com/office/officeart/2005/8/layout/process4"/>
    <dgm:cxn modelId="{6BD9FFBF-F9D3-44B6-94C9-8165FA05E992}" type="presOf" srcId="{E8B52C36-AFCC-4B10-B9E6-A5EEEE920915}" destId="{43A0EA5D-A9AC-4460-8677-877B12E82989}" srcOrd="0" destOrd="0" presId="urn:microsoft.com/office/officeart/2005/8/layout/process4"/>
    <dgm:cxn modelId="{231E40CD-35D4-4DB8-9A05-27BBE7FCEA97}" srcId="{7FB18E0F-9CB7-4D61-B52F-7A3158541221}" destId="{82705455-8211-4C33-AAE6-44CD5812CF2E}" srcOrd="0" destOrd="0" parTransId="{DA008591-4C58-41A5-A79B-B2886C9ADF9F}" sibTransId="{E52A9D22-26A7-440F-AA0F-953ADA90A433}"/>
    <dgm:cxn modelId="{D763B9EE-B6C3-490B-9551-0ED92C1FFDEC}" type="presOf" srcId="{E460E481-F0E9-449D-96E0-106F29B915CF}" destId="{ED1E312A-58AD-4D7D-8A93-0CD4D19B6148}" srcOrd="0" destOrd="0" presId="urn:microsoft.com/office/officeart/2005/8/layout/process4"/>
    <dgm:cxn modelId="{936C9545-ED48-4669-A512-127835905D9D}" type="presParOf" srcId="{7EE62F07-B9FC-4E28-BB8C-2AA6BB9DF263}" destId="{F104F95A-51E6-47E7-B6C8-F627FFB4F301}" srcOrd="0" destOrd="0" presId="urn:microsoft.com/office/officeart/2005/8/layout/process4"/>
    <dgm:cxn modelId="{E05CEA1E-F6EB-492F-AD05-CE9DDF69D223}" type="presParOf" srcId="{F104F95A-51E6-47E7-B6C8-F627FFB4F301}" destId="{139AE586-5D3A-43B0-A114-0DFB6F6EF20F}" srcOrd="0" destOrd="0" presId="urn:microsoft.com/office/officeart/2005/8/layout/process4"/>
    <dgm:cxn modelId="{5BC539B9-8B46-485D-B837-5D234642EAA5}" type="presParOf" srcId="{F104F95A-51E6-47E7-B6C8-F627FFB4F301}" destId="{CA669080-1A11-4B9B-A7D8-1BF26010976C}" srcOrd="1" destOrd="0" presId="urn:microsoft.com/office/officeart/2005/8/layout/process4"/>
    <dgm:cxn modelId="{30FEFEE9-3E0C-4589-A86C-E368FD4298B9}" type="presParOf" srcId="{F104F95A-51E6-47E7-B6C8-F627FFB4F301}" destId="{84BCFAAF-7CC6-4A7C-B2D7-8877C4EACF6D}" srcOrd="2" destOrd="0" presId="urn:microsoft.com/office/officeart/2005/8/layout/process4"/>
    <dgm:cxn modelId="{4EF6B4D5-9A86-4896-AF7D-2AE2A9307B90}" type="presParOf" srcId="{84BCFAAF-7CC6-4A7C-B2D7-8877C4EACF6D}" destId="{1DA551B6-A212-4CFE-A8F9-966A140D0380}" srcOrd="0" destOrd="0" presId="urn:microsoft.com/office/officeart/2005/8/layout/process4"/>
    <dgm:cxn modelId="{0304CC90-F1A9-4B6E-B122-8153E3427915}" type="presParOf" srcId="{84BCFAAF-7CC6-4A7C-B2D7-8877C4EACF6D}" destId="{1C6D3C7E-8BD7-48FC-B104-E8D6089FB8FE}" srcOrd="1" destOrd="0" presId="urn:microsoft.com/office/officeart/2005/8/layout/process4"/>
    <dgm:cxn modelId="{8F512A79-35A4-44B0-A32B-5734EFDB68D8}" type="presParOf" srcId="{84BCFAAF-7CC6-4A7C-B2D7-8877C4EACF6D}" destId="{B18F9D52-AFE7-4D19-95BE-ACA774FE66DD}" srcOrd="2" destOrd="0" presId="urn:microsoft.com/office/officeart/2005/8/layout/process4"/>
    <dgm:cxn modelId="{C72FF2BB-2B34-4D37-9850-E88D0BC6283C}" type="presParOf" srcId="{7EE62F07-B9FC-4E28-BB8C-2AA6BB9DF263}" destId="{574E7C92-61BE-4DB9-9609-2B83AE3CC15C}" srcOrd="1" destOrd="0" presId="urn:microsoft.com/office/officeart/2005/8/layout/process4"/>
    <dgm:cxn modelId="{165A4617-593B-4748-9B14-929E2686D996}" type="presParOf" srcId="{7EE62F07-B9FC-4E28-BB8C-2AA6BB9DF263}" destId="{313CAA35-98C4-468A-A044-AA0DDCDE06F9}" srcOrd="2" destOrd="0" presId="urn:microsoft.com/office/officeart/2005/8/layout/process4"/>
    <dgm:cxn modelId="{CC81059F-CDC2-4492-A7FC-4FB0918AE1FF}" type="presParOf" srcId="{313CAA35-98C4-468A-A044-AA0DDCDE06F9}" destId="{43A0EA5D-A9AC-4460-8677-877B12E82989}" srcOrd="0" destOrd="0" presId="urn:microsoft.com/office/officeart/2005/8/layout/process4"/>
    <dgm:cxn modelId="{94675895-0AEC-4DE0-823E-315E87679B75}" type="presParOf" srcId="{313CAA35-98C4-468A-A044-AA0DDCDE06F9}" destId="{6570EF48-C1C2-4CFA-B688-57742BBA75AA}" srcOrd="1" destOrd="0" presId="urn:microsoft.com/office/officeart/2005/8/layout/process4"/>
    <dgm:cxn modelId="{83BB6108-95DC-457A-A06F-CB37BD1C9AA7}" type="presParOf" srcId="{313CAA35-98C4-468A-A044-AA0DDCDE06F9}" destId="{F5E0F72D-79AF-4251-B317-093F69D15074}" srcOrd="2" destOrd="0" presId="urn:microsoft.com/office/officeart/2005/8/layout/process4"/>
    <dgm:cxn modelId="{BC50A65C-AD10-4D38-956A-F67822EC3905}" type="presParOf" srcId="{F5E0F72D-79AF-4251-B317-093F69D15074}" destId="{8D08A532-09BF-45B5-BC7A-E5047E6D1572}" srcOrd="0" destOrd="0" presId="urn:microsoft.com/office/officeart/2005/8/layout/process4"/>
    <dgm:cxn modelId="{EEDE14F5-51BF-40E8-845F-2EAF7CEE7D56}" type="presParOf" srcId="{F5E0F72D-79AF-4251-B317-093F69D15074}" destId="{ED1E312A-58AD-4D7D-8A93-0CD4D19B6148}" srcOrd="1" destOrd="0" presId="urn:microsoft.com/office/officeart/2005/8/layout/process4"/>
    <dgm:cxn modelId="{0954C7D0-D748-4BC0-B1A5-F65F0FBE5062}" type="presParOf" srcId="{7EE62F07-B9FC-4E28-BB8C-2AA6BB9DF263}" destId="{C5427ADC-C7E6-4CF6-A4B5-EE33AF372CC4}" srcOrd="3" destOrd="0" presId="urn:microsoft.com/office/officeart/2005/8/layout/process4"/>
    <dgm:cxn modelId="{8EAA553B-CE01-4CD0-88FA-DB9CB8E66F68}" type="presParOf" srcId="{7EE62F07-B9FC-4E28-BB8C-2AA6BB9DF263}" destId="{7B78E327-579D-4305-A2EA-DE016CD99743}" srcOrd="4" destOrd="0" presId="urn:microsoft.com/office/officeart/2005/8/layout/process4"/>
    <dgm:cxn modelId="{3CFBE530-7CF9-402E-B6D5-00AA11956560}" type="presParOf" srcId="{7B78E327-579D-4305-A2EA-DE016CD99743}" destId="{D697F57E-A609-4C79-8794-3451C522C654}" srcOrd="0" destOrd="0" presId="urn:microsoft.com/office/officeart/2005/8/layout/process4"/>
    <dgm:cxn modelId="{48C6C371-8D59-4515-AD58-DE1973CDDB8C}" type="presParOf" srcId="{7B78E327-579D-4305-A2EA-DE016CD99743}" destId="{A69F3E51-719D-4F3F-94E3-3F6BFB5462B8}" srcOrd="1" destOrd="0" presId="urn:microsoft.com/office/officeart/2005/8/layout/process4"/>
    <dgm:cxn modelId="{38BBBC8F-0164-414D-9C73-ADC2CB049A59}" type="presParOf" srcId="{7B78E327-579D-4305-A2EA-DE016CD99743}" destId="{8980190C-88A0-4ABF-82A7-247ADAF414C6}" srcOrd="2" destOrd="0" presId="urn:microsoft.com/office/officeart/2005/8/layout/process4"/>
    <dgm:cxn modelId="{61663A3A-691B-49D0-95A1-755C8B3A750A}" type="presParOf" srcId="{8980190C-88A0-4ABF-82A7-247ADAF414C6}" destId="{6AD76518-6BE4-496E-A991-3300E6684B55}" srcOrd="0" destOrd="0" presId="urn:microsoft.com/office/officeart/2005/8/layout/process4"/>
    <dgm:cxn modelId="{48F31E6B-96F6-4075-9272-469CE359C20E}" type="presParOf" srcId="{8980190C-88A0-4ABF-82A7-247ADAF414C6}" destId="{6A8FF54A-F3BB-46C8-8822-39D2CEB041BA}"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18220B-6D79-41CC-83B7-211362A98FF5}"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i-FI"/>
        </a:p>
      </dgm:t>
    </dgm:pt>
    <dgm:pt modelId="{782F72D1-7828-4754-BBAA-B9B3723B3D76}">
      <dgm:prSet phldrT="[Teksti]"/>
      <dgm:spPr>
        <a:solidFill>
          <a:srgbClr val="3C9CCC"/>
        </a:solidFill>
      </dgm:spPr>
      <dgm:t>
        <a:bodyPr/>
        <a:lstStyle/>
        <a:p>
          <a:r>
            <a:rPr lang="fi-FI" dirty="0">
              <a:solidFill>
                <a:schemeClr val="tx1"/>
              </a:solidFill>
            </a:rPr>
            <a:t>Yhteydenotto osastolta</a:t>
          </a:r>
        </a:p>
      </dgm:t>
    </dgm:pt>
    <dgm:pt modelId="{F498F9EC-EA19-4BB0-A0F7-4E7AC8EA9BFC}" type="parTrans" cxnId="{331753D1-0BF8-494A-B748-4B8994DDF154}">
      <dgm:prSet/>
      <dgm:spPr/>
      <dgm:t>
        <a:bodyPr/>
        <a:lstStyle/>
        <a:p>
          <a:endParaRPr lang="fi-FI"/>
        </a:p>
      </dgm:t>
    </dgm:pt>
    <dgm:pt modelId="{35C4868F-4407-4F24-B877-39198F2144A6}" type="sibTrans" cxnId="{331753D1-0BF8-494A-B748-4B8994DDF154}">
      <dgm:prSet/>
      <dgm:spPr/>
      <dgm:t>
        <a:bodyPr/>
        <a:lstStyle/>
        <a:p>
          <a:endParaRPr lang="fi-FI"/>
        </a:p>
      </dgm:t>
    </dgm:pt>
    <dgm:pt modelId="{1709EC53-C4B4-42B2-96C1-F44DFB561076}">
      <dgm:prSet phldrT="[Teksti]" custT="1"/>
      <dgm:spPr>
        <a:solidFill>
          <a:srgbClr val="3C9CCC">
            <a:alpha val="90000"/>
          </a:srgbClr>
        </a:solidFill>
      </dgm:spPr>
      <dgm:t>
        <a:bodyPr/>
        <a:lstStyle/>
        <a:p>
          <a:r>
            <a:rPr lang="fi-FI" sz="1600" dirty="0"/>
            <a:t>Kotiutushoitaja/palveluneuvoja ottaa osastolta yhteyden kotiutuskoordinaattoriin</a:t>
          </a:r>
        </a:p>
      </dgm:t>
    </dgm:pt>
    <dgm:pt modelId="{A4646FB3-C4B5-4FF6-84FC-AE06C7FA5FA3}" type="parTrans" cxnId="{BD15A1B5-BB73-457D-8D3E-BC7A71E233D7}">
      <dgm:prSet/>
      <dgm:spPr/>
      <dgm:t>
        <a:bodyPr/>
        <a:lstStyle/>
        <a:p>
          <a:endParaRPr lang="fi-FI"/>
        </a:p>
      </dgm:t>
    </dgm:pt>
    <dgm:pt modelId="{A982493F-CB8C-4CB2-A66E-96DA5118766E}" type="sibTrans" cxnId="{BD15A1B5-BB73-457D-8D3E-BC7A71E233D7}">
      <dgm:prSet/>
      <dgm:spPr/>
      <dgm:t>
        <a:bodyPr/>
        <a:lstStyle/>
        <a:p>
          <a:endParaRPr lang="fi-FI"/>
        </a:p>
      </dgm:t>
    </dgm:pt>
    <dgm:pt modelId="{6DE8760A-4C96-449C-BF2C-07783E0E62B7}">
      <dgm:prSet phldrT="[Teksti]" custT="1"/>
      <dgm:spPr>
        <a:solidFill>
          <a:srgbClr val="3C9CCC">
            <a:alpha val="90000"/>
          </a:srgbClr>
        </a:solidFill>
      </dgm:spPr>
      <dgm:t>
        <a:bodyPr/>
        <a:lstStyle/>
        <a:p>
          <a:r>
            <a:rPr lang="fi-FI" sz="1600" dirty="0"/>
            <a:t>Yhteydenotto myös </a:t>
          </a:r>
          <a:r>
            <a:rPr lang="fi-FI" sz="1600" b="1" dirty="0"/>
            <a:t>asiakasohjausyksikköön, jos </a:t>
          </a:r>
          <a:r>
            <a:rPr lang="fi-FI" sz="1600" dirty="0"/>
            <a:t>tarve </a:t>
          </a:r>
          <a:r>
            <a:rPr lang="fi-FI" sz="1600" b="1" dirty="0"/>
            <a:t>laajalle </a:t>
          </a:r>
          <a:r>
            <a:rPr lang="fi-FI" sz="1600" dirty="0"/>
            <a:t>palvelutarpeen arvioinnille/ hoitoneuvottelulle tai jos asiakkaan tilanne erityisen haastava. </a:t>
          </a:r>
        </a:p>
      </dgm:t>
    </dgm:pt>
    <dgm:pt modelId="{C29776C1-E016-45ED-9CE5-B9A53E55D925}" type="parTrans" cxnId="{CEAE0184-97C3-464C-AEF2-ABA547C7E3A1}">
      <dgm:prSet/>
      <dgm:spPr/>
      <dgm:t>
        <a:bodyPr/>
        <a:lstStyle/>
        <a:p>
          <a:endParaRPr lang="fi-FI"/>
        </a:p>
      </dgm:t>
    </dgm:pt>
    <dgm:pt modelId="{9B941582-4077-426D-9BFF-FF7761C688ED}" type="sibTrans" cxnId="{CEAE0184-97C3-464C-AEF2-ABA547C7E3A1}">
      <dgm:prSet/>
      <dgm:spPr/>
      <dgm:t>
        <a:bodyPr/>
        <a:lstStyle/>
        <a:p>
          <a:endParaRPr lang="fi-FI"/>
        </a:p>
      </dgm:t>
    </dgm:pt>
    <dgm:pt modelId="{4D5ADD0D-DFAC-497F-8C4C-C2378FADA011}">
      <dgm:prSet phldrT="[Teksti]"/>
      <dgm:spPr>
        <a:solidFill>
          <a:srgbClr val="FF33CC"/>
        </a:solidFill>
      </dgm:spPr>
      <dgm:t>
        <a:bodyPr/>
        <a:lstStyle/>
        <a:p>
          <a:r>
            <a:rPr lang="fi-FI" dirty="0">
              <a:solidFill>
                <a:schemeClr val="tx1"/>
              </a:solidFill>
            </a:rPr>
            <a:t>Kotiutuskoordinaattori</a:t>
          </a:r>
        </a:p>
      </dgm:t>
    </dgm:pt>
    <dgm:pt modelId="{3C648EC3-2775-40EF-8A2C-3BB8AB03B11B}" type="parTrans" cxnId="{162C026F-81B6-4BF2-9C39-DC5EF3CD37DC}">
      <dgm:prSet/>
      <dgm:spPr/>
      <dgm:t>
        <a:bodyPr/>
        <a:lstStyle/>
        <a:p>
          <a:endParaRPr lang="fi-FI"/>
        </a:p>
      </dgm:t>
    </dgm:pt>
    <dgm:pt modelId="{957EE024-C589-4B72-987C-CFCC1EAD0CA7}" type="sibTrans" cxnId="{162C026F-81B6-4BF2-9C39-DC5EF3CD37DC}">
      <dgm:prSet/>
      <dgm:spPr/>
      <dgm:t>
        <a:bodyPr/>
        <a:lstStyle/>
        <a:p>
          <a:endParaRPr lang="fi-FI"/>
        </a:p>
      </dgm:t>
    </dgm:pt>
    <dgm:pt modelId="{AA23D03F-ABE5-422F-9BED-A4BC1EFA4ACC}">
      <dgm:prSet phldrT="[Teksti]" custT="1"/>
      <dgm:spPr>
        <a:solidFill>
          <a:srgbClr val="FF33CC">
            <a:alpha val="90000"/>
          </a:srgbClr>
        </a:solidFill>
      </dgm:spPr>
      <dgm:t>
        <a:bodyPr/>
        <a:lstStyle/>
        <a:p>
          <a:pPr algn="just"/>
          <a:r>
            <a:rPr lang="fi-FI" sz="1000" b="0" i="0" dirty="0"/>
            <a:t> Järjestää kotiutumisen tuen tiimin arviointijakson 1-28vrk (</a:t>
          </a:r>
          <a:r>
            <a:rPr lang="fi-FI" sz="1000" b="0" i="0" dirty="0" err="1"/>
            <a:t>josi</a:t>
          </a:r>
          <a:r>
            <a:rPr lang="fi-FI" sz="1000" b="0" i="0" dirty="0"/>
            <a:t> tiimillä ei tilaa, menee kotihoidon arviointijaksolle) → avaa palvelut → ilmoittaa jakson alkamisesta kotiutushoitajalle ja asiakasohjausyksikköön (SBM/lomake/puhelu) → toiminnanohjaus Hilkka/</a:t>
          </a:r>
          <a:r>
            <a:rPr lang="fi-FI" sz="1000" b="0" i="0" dirty="0" err="1"/>
            <a:t>Nurse</a:t>
          </a:r>
          <a:r>
            <a:rPr lang="fi-FI" sz="1000" b="0" i="0" dirty="0"/>
            <a:t> → koordinoi jaksoa tarpeen mukaan → ilmoittaa jakson muuttumisesta säännölliseksi / loppumisesta asiakasohjausyksikköön lomake/SBM/puhelu..</a:t>
          </a:r>
          <a:endParaRPr lang="fi-FI" sz="1000" dirty="0"/>
        </a:p>
      </dgm:t>
    </dgm:pt>
    <dgm:pt modelId="{A3F745B3-28D5-4AFC-8021-1C7F3AED66C1}" type="parTrans" cxnId="{8644496C-F85A-415B-8DF4-562DF33F53E7}">
      <dgm:prSet/>
      <dgm:spPr/>
      <dgm:t>
        <a:bodyPr/>
        <a:lstStyle/>
        <a:p>
          <a:endParaRPr lang="fi-FI"/>
        </a:p>
      </dgm:t>
    </dgm:pt>
    <dgm:pt modelId="{BDCB6820-EC3A-475A-A7FD-66EA53273D16}" type="sibTrans" cxnId="{8644496C-F85A-415B-8DF4-562DF33F53E7}">
      <dgm:prSet/>
      <dgm:spPr/>
      <dgm:t>
        <a:bodyPr/>
        <a:lstStyle/>
        <a:p>
          <a:endParaRPr lang="fi-FI"/>
        </a:p>
      </dgm:t>
    </dgm:pt>
    <dgm:pt modelId="{DBCA698D-5790-493C-B390-DCF08CD5A039}">
      <dgm:prSet phldrT="[Teksti]"/>
      <dgm:spPr>
        <a:solidFill>
          <a:srgbClr val="FFBDEB"/>
        </a:solidFill>
      </dgm:spPr>
      <dgm:t>
        <a:bodyPr/>
        <a:lstStyle/>
        <a:p>
          <a:r>
            <a:rPr lang="fi-FI" dirty="0">
              <a:solidFill>
                <a:schemeClr val="tx1"/>
              </a:solidFill>
            </a:rPr>
            <a:t>Kotiutumisen tuen tiimin vuorovastaava</a:t>
          </a:r>
        </a:p>
      </dgm:t>
    </dgm:pt>
    <dgm:pt modelId="{D66683D9-79EB-4EC9-8252-682C5A158A17}" type="parTrans" cxnId="{D8942A50-7B1A-473D-A2A4-0FC0DADEE4F2}">
      <dgm:prSet/>
      <dgm:spPr/>
      <dgm:t>
        <a:bodyPr/>
        <a:lstStyle/>
        <a:p>
          <a:endParaRPr lang="fi-FI"/>
        </a:p>
      </dgm:t>
    </dgm:pt>
    <dgm:pt modelId="{BC176BBB-C946-4FE3-B4FA-D24E51127407}" type="sibTrans" cxnId="{D8942A50-7B1A-473D-A2A4-0FC0DADEE4F2}">
      <dgm:prSet/>
      <dgm:spPr/>
      <dgm:t>
        <a:bodyPr/>
        <a:lstStyle/>
        <a:p>
          <a:endParaRPr lang="fi-FI"/>
        </a:p>
      </dgm:t>
    </dgm:pt>
    <dgm:pt modelId="{F5DDA978-A6A8-48E1-A75A-8B3566276355}">
      <dgm:prSet phldrT="[Teksti]" custT="1"/>
      <dgm:spPr>
        <a:solidFill>
          <a:srgbClr val="FFBDEB">
            <a:alpha val="90000"/>
          </a:srgbClr>
        </a:solidFill>
      </dgm:spPr>
      <dgm:t>
        <a:bodyPr/>
        <a:lstStyle/>
        <a:p>
          <a:r>
            <a:rPr lang="fi-FI" sz="1200" dirty="0"/>
            <a:t>Tieto kotiutuskoordinaattorilta uudesta asiakkaasta puhelin/SBM/muu  → käyntien aloitus→ jatkuva palvelutarpeen  arviointi → käyntien muutoksista / jakson loppumisesta ilmoitus kotiutuskoordinaattorille. (Keskisellä alueella tällä hetkellä palvelukoordinaattori, muuten toimintamalli sama.) </a:t>
          </a:r>
        </a:p>
      </dgm:t>
    </dgm:pt>
    <dgm:pt modelId="{7743C7E1-34B5-4782-8D30-165697AAF22C}" type="parTrans" cxnId="{8500B9BD-6C3D-4D2E-A25A-BF6B34A0AE73}">
      <dgm:prSet/>
      <dgm:spPr/>
      <dgm:t>
        <a:bodyPr/>
        <a:lstStyle/>
        <a:p>
          <a:endParaRPr lang="fi-FI"/>
        </a:p>
      </dgm:t>
    </dgm:pt>
    <dgm:pt modelId="{8866A72D-492A-44CC-B3FD-E68965E415D2}" type="sibTrans" cxnId="{8500B9BD-6C3D-4D2E-A25A-BF6B34A0AE73}">
      <dgm:prSet/>
      <dgm:spPr/>
      <dgm:t>
        <a:bodyPr/>
        <a:lstStyle/>
        <a:p>
          <a:endParaRPr lang="fi-FI"/>
        </a:p>
      </dgm:t>
    </dgm:pt>
    <dgm:pt modelId="{4411ABD9-1C4B-4B30-9627-C659A5596927}" type="pres">
      <dgm:prSet presAssocID="{1718220B-6D79-41CC-83B7-211362A98FF5}" presName="Name0" presStyleCnt="0">
        <dgm:presLayoutVars>
          <dgm:dir/>
          <dgm:animLvl val="lvl"/>
          <dgm:resizeHandles val="exact"/>
        </dgm:presLayoutVars>
      </dgm:prSet>
      <dgm:spPr/>
    </dgm:pt>
    <dgm:pt modelId="{6BBF4650-D662-4E9C-A7C7-EACA65735894}" type="pres">
      <dgm:prSet presAssocID="{DBCA698D-5790-493C-B390-DCF08CD5A039}" presName="boxAndChildren" presStyleCnt="0"/>
      <dgm:spPr/>
    </dgm:pt>
    <dgm:pt modelId="{C0D42AF0-A671-4903-9311-04ED42C2EEDA}" type="pres">
      <dgm:prSet presAssocID="{DBCA698D-5790-493C-B390-DCF08CD5A039}" presName="parentTextBox" presStyleLbl="node1" presStyleIdx="0" presStyleCnt="3"/>
      <dgm:spPr/>
    </dgm:pt>
    <dgm:pt modelId="{DB4FA485-F954-4988-B287-336466F5A07A}" type="pres">
      <dgm:prSet presAssocID="{DBCA698D-5790-493C-B390-DCF08CD5A039}" presName="entireBox" presStyleLbl="node1" presStyleIdx="0" presStyleCnt="3" custLinFactNeighborX="-5280" custLinFactNeighborY="-564"/>
      <dgm:spPr/>
    </dgm:pt>
    <dgm:pt modelId="{1C74DFE6-7124-4DC3-9E2E-4D63CB83D915}" type="pres">
      <dgm:prSet presAssocID="{DBCA698D-5790-493C-B390-DCF08CD5A039}" presName="descendantBox" presStyleCnt="0"/>
      <dgm:spPr/>
    </dgm:pt>
    <dgm:pt modelId="{7AA03F68-D80A-4C59-819C-83E47D277F60}" type="pres">
      <dgm:prSet presAssocID="{F5DDA978-A6A8-48E1-A75A-8B3566276355}" presName="childTextBox" presStyleLbl="fgAccFollowNode1" presStyleIdx="0" presStyleCnt="4">
        <dgm:presLayoutVars>
          <dgm:bulletEnabled val="1"/>
        </dgm:presLayoutVars>
      </dgm:prSet>
      <dgm:spPr/>
    </dgm:pt>
    <dgm:pt modelId="{5FA71357-7318-4855-AC10-E80B751F437F}" type="pres">
      <dgm:prSet presAssocID="{957EE024-C589-4B72-987C-CFCC1EAD0CA7}" presName="sp" presStyleCnt="0"/>
      <dgm:spPr/>
    </dgm:pt>
    <dgm:pt modelId="{F57B70FE-E45B-479C-B65C-34AC7949780F}" type="pres">
      <dgm:prSet presAssocID="{4D5ADD0D-DFAC-497F-8C4C-C2378FADA011}" presName="arrowAndChildren" presStyleCnt="0"/>
      <dgm:spPr/>
    </dgm:pt>
    <dgm:pt modelId="{0B0EE4BD-06D5-4A38-9486-4282E0BD4A5A}" type="pres">
      <dgm:prSet presAssocID="{4D5ADD0D-DFAC-497F-8C4C-C2378FADA011}" presName="parentTextArrow" presStyleLbl="node1" presStyleIdx="0" presStyleCnt="3"/>
      <dgm:spPr/>
    </dgm:pt>
    <dgm:pt modelId="{5CDFCAD8-4357-4CC4-ACEB-C766D0D72BAF}" type="pres">
      <dgm:prSet presAssocID="{4D5ADD0D-DFAC-497F-8C4C-C2378FADA011}" presName="arrow" presStyleLbl="node1" presStyleIdx="1" presStyleCnt="3"/>
      <dgm:spPr/>
    </dgm:pt>
    <dgm:pt modelId="{06B72209-E611-4EB1-8EF7-50A2041BE6FD}" type="pres">
      <dgm:prSet presAssocID="{4D5ADD0D-DFAC-497F-8C4C-C2378FADA011}" presName="descendantArrow" presStyleCnt="0"/>
      <dgm:spPr/>
    </dgm:pt>
    <dgm:pt modelId="{BC632891-3D92-4A3E-B38B-0806977D61CF}" type="pres">
      <dgm:prSet presAssocID="{AA23D03F-ABE5-422F-9BED-A4BC1EFA4ACC}" presName="childTextArrow" presStyleLbl="fgAccFollowNode1" presStyleIdx="1" presStyleCnt="4" custScaleX="156546" custScaleY="109265">
        <dgm:presLayoutVars>
          <dgm:bulletEnabled val="1"/>
        </dgm:presLayoutVars>
      </dgm:prSet>
      <dgm:spPr/>
    </dgm:pt>
    <dgm:pt modelId="{98916875-C9EE-4004-A846-1A62D73311C5}" type="pres">
      <dgm:prSet presAssocID="{35C4868F-4407-4F24-B877-39198F2144A6}" presName="sp" presStyleCnt="0"/>
      <dgm:spPr/>
    </dgm:pt>
    <dgm:pt modelId="{999A5D2C-C7E8-416E-A2D4-1F69F076FFE4}" type="pres">
      <dgm:prSet presAssocID="{782F72D1-7828-4754-BBAA-B9B3723B3D76}" presName="arrowAndChildren" presStyleCnt="0"/>
      <dgm:spPr/>
    </dgm:pt>
    <dgm:pt modelId="{A79F688E-DBCE-4398-869C-AD97DEE2932E}" type="pres">
      <dgm:prSet presAssocID="{782F72D1-7828-4754-BBAA-B9B3723B3D76}" presName="parentTextArrow" presStyleLbl="node1" presStyleIdx="1" presStyleCnt="3"/>
      <dgm:spPr/>
    </dgm:pt>
    <dgm:pt modelId="{A542EDA5-FE03-46E4-B6F3-7BF5199A8D66}" type="pres">
      <dgm:prSet presAssocID="{782F72D1-7828-4754-BBAA-B9B3723B3D76}" presName="arrow" presStyleLbl="node1" presStyleIdx="2" presStyleCnt="3" custLinFactNeighborY="-112"/>
      <dgm:spPr/>
    </dgm:pt>
    <dgm:pt modelId="{5952855C-A2C3-4B75-8FB5-92BF6A6719C2}" type="pres">
      <dgm:prSet presAssocID="{782F72D1-7828-4754-BBAA-B9B3723B3D76}" presName="descendantArrow" presStyleCnt="0"/>
      <dgm:spPr/>
    </dgm:pt>
    <dgm:pt modelId="{88CC73B0-7DEB-4181-A393-B47E95B0D6A1}" type="pres">
      <dgm:prSet presAssocID="{1709EC53-C4B4-42B2-96C1-F44DFB561076}" presName="childTextArrow" presStyleLbl="fgAccFollowNode1" presStyleIdx="2" presStyleCnt="4" custLinFactNeighborX="-343" custLinFactNeighborY="2088">
        <dgm:presLayoutVars>
          <dgm:bulletEnabled val="1"/>
        </dgm:presLayoutVars>
      </dgm:prSet>
      <dgm:spPr/>
    </dgm:pt>
    <dgm:pt modelId="{5677AD96-DCC3-4089-9FF7-C4423AA285D9}" type="pres">
      <dgm:prSet presAssocID="{6DE8760A-4C96-449C-BF2C-07783E0E62B7}" presName="childTextArrow" presStyleLbl="fgAccFollowNode1" presStyleIdx="3" presStyleCnt="4" custLinFactNeighborX="0" custLinFactNeighborY="2088">
        <dgm:presLayoutVars>
          <dgm:bulletEnabled val="1"/>
        </dgm:presLayoutVars>
      </dgm:prSet>
      <dgm:spPr/>
    </dgm:pt>
  </dgm:ptLst>
  <dgm:cxnLst>
    <dgm:cxn modelId="{2BCDFC19-C777-459F-865D-BCEEBE94B5A1}" type="presOf" srcId="{1709EC53-C4B4-42B2-96C1-F44DFB561076}" destId="{88CC73B0-7DEB-4181-A393-B47E95B0D6A1}" srcOrd="0" destOrd="0" presId="urn:microsoft.com/office/officeart/2005/8/layout/process4"/>
    <dgm:cxn modelId="{9BA7145B-4ECC-4486-A725-E05024FE1FE9}" type="presOf" srcId="{782F72D1-7828-4754-BBAA-B9B3723B3D76}" destId="{A542EDA5-FE03-46E4-B6F3-7BF5199A8D66}" srcOrd="1" destOrd="0" presId="urn:microsoft.com/office/officeart/2005/8/layout/process4"/>
    <dgm:cxn modelId="{19AD5446-9D35-4882-8F67-EDB861EC9B24}" type="presOf" srcId="{4D5ADD0D-DFAC-497F-8C4C-C2378FADA011}" destId="{5CDFCAD8-4357-4CC4-ACEB-C766D0D72BAF}" srcOrd="1" destOrd="0" presId="urn:microsoft.com/office/officeart/2005/8/layout/process4"/>
    <dgm:cxn modelId="{64EA806A-EE90-4558-8997-2646642ABA7B}" type="presOf" srcId="{DBCA698D-5790-493C-B390-DCF08CD5A039}" destId="{DB4FA485-F954-4988-B287-336466F5A07A}" srcOrd="1" destOrd="0" presId="urn:microsoft.com/office/officeart/2005/8/layout/process4"/>
    <dgm:cxn modelId="{8644496C-F85A-415B-8DF4-562DF33F53E7}" srcId="{4D5ADD0D-DFAC-497F-8C4C-C2378FADA011}" destId="{AA23D03F-ABE5-422F-9BED-A4BC1EFA4ACC}" srcOrd="0" destOrd="0" parTransId="{A3F745B3-28D5-4AFC-8021-1C7F3AED66C1}" sibTransId="{BDCB6820-EC3A-475A-A7FD-66EA53273D16}"/>
    <dgm:cxn modelId="{162C026F-81B6-4BF2-9C39-DC5EF3CD37DC}" srcId="{1718220B-6D79-41CC-83B7-211362A98FF5}" destId="{4D5ADD0D-DFAC-497F-8C4C-C2378FADA011}" srcOrd="1" destOrd="0" parTransId="{3C648EC3-2775-40EF-8A2C-3BB8AB03B11B}" sibTransId="{957EE024-C589-4B72-987C-CFCC1EAD0CA7}"/>
    <dgm:cxn modelId="{D8942A50-7B1A-473D-A2A4-0FC0DADEE4F2}" srcId="{1718220B-6D79-41CC-83B7-211362A98FF5}" destId="{DBCA698D-5790-493C-B390-DCF08CD5A039}" srcOrd="2" destOrd="0" parTransId="{D66683D9-79EB-4EC9-8252-682C5A158A17}" sibTransId="{BC176BBB-C946-4FE3-B4FA-D24E51127407}"/>
    <dgm:cxn modelId="{65577080-94F5-4A79-BA10-9495CDC91423}" type="presOf" srcId="{F5DDA978-A6A8-48E1-A75A-8B3566276355}" destId="{7AA03F68-D80A-4C59-819C-83E47D277F60}" srcOrd="0" destOrd="0" presId="urn:microsoft.com/office/officeart/2005/8/layout/process4"/>
    <dgm:cxn modelId="{CEAE0184-97C3-464C-AEF2-ABA547C7E3A1}" srcId="{782F72D1-7828-4754-BBAA-B9B3723B3D76}" destId="{6DE8760A-4C96-449C-BF2C-07783E0E62B7}" srcOrd="1" destOrd="0" parTransId="{C29776C1-E016-45ED-9CE5-B9A53E55D925}" sibTransId="{9B941582-4077-426D-9BFF-FF7761C688ED}"/>
    <dgm:cxn modelId="{8616848A-993B-49CB-9B6F-A7FF0FA5993C}" type="presOf" srcId="{782F72D1-7828-4754-BBAA-B9B3723B3D76}" destId="{A79F688E-DBCE-4398-869C-AD97DEE2932E}" srcOrd="0" destOrd="0" presId="urn:microsoft.com/office/officeart/2005/8/layout/process4"/>
    <dgm:cxn modelId="{0AFD0B98-7B2D-4D2C-BC81-39AECCDAA86F}" type="presOf" srcId="{6DE8760A-4C96-449C-BF2C-07783E0E62B7}" destId="{5677AD96-DCC3-4089-9FF7-C4423AA285D9}" srcOrd="0" destOrd="0" presId="urn:microsoft.com/office/officeart/2005/8/layout/process4"/>
    <dgm:cxn modelId="{BD15A1B5-BB73-457D-8D3E-BC7A71E233D7}" srcId="{782F72D1-7828-4754-BBAA-B9B3723B3D76}" destId="{1709EC53-C4B4-42B2-96C1-F44DFB561076}" srcOrd="0" destOrd="0" parTransId="{A4646FB3-C4B5-4FF6-84FC-AE06C7FA5FA3}" sibTransId="{A982493F-CB8C-4CB2-A66E-96DA5118766E}"/>
    <dgm:cxn modelId="{8500B9BD-6C3D-4D2E-A25A-BF6B34A0AE73}" srcId="{DBCA698D-5790-493C-B390-DCF08CD5A039}" destId="{F5DDA978-A6A8-48E1-A75A-8B3566276355}" srcOrd="0" destOrd="0" parTransId="{7743C7E1-34B5-4782-8D30-165697AAF22C}" sibTransId="{8866A72D-492A-44CC-B3FD-E68965E415D2}"/>
    <dgm:cxn modelId="{718B64C2-DD00-43F6-B8BE-D63AED1C934E}" type="presOf" srcId="{AA23D03F-ABE5-422F-9BED-A4BC1EFA4ACC}" destId="{BC632891-3D92-4A3E-B38B-0806977D61CF}" srcOrd="0" destOrd="0" presId="urn:microsoft.com/office/officeart/2005/8/layout/process4"/>
    <dgm:cxn modelId="{331753D1-0BF8-494A-B748-4B8994DDF154}" srcId="{1718220B-6D79-41CC-83B7-211362A98FF5}" destId="{782F72D1-7828-4754-BBAA-B9B3723B3D76}" srcOrd="0" destOrd="0" parTransId="{F498F9EC-EA19-4BB0-A0F7-4E7AC8EA9BFC}" sibTransId="{35C4868F-4407-4F24-B877-39198F2144A6}"/>
    <dgm:cxn modelId="{6149ABDC-F6A8-465F-B534-54FFB2BA5974}" type="presOf" srcId="{4D5ADD0D-DFAC-497F-8C4C-C2378FADA011}" destId="{0B0EE4BD-06D5-4A38-9486-4282E0BD4A5A}" srcOrd="0" destOrd="0" presId="urn:microsoft.com/office/officeart/2005/8/layout/process4"/>
    <dgm:cxn modelId="{8BB3B5DC-70A4-494A-988A-8D3A3F0AC96B}" type="presOf" srcId="{1718220B-6D79-41CC-83B7-211362A98FF5}" destId="{4411ABD9-1C4B-4B30-9627-C659A5596927}" srcOrd="0" destOrd="0" presId="urn:microsoft.com/office/officeart/2005/8/layout/process4"/>
    <dgm:cxn modelId="{1B2A63E9-A66F-4C92-8F84-2D1E13C9AF67}" type="presOf" srcId="{DBCA698D-5790-493C-B390-DCF08CD5A039}" destId="{C0D42AF0-A671-4903-9311-04ED42C2EEDA}" srcOrd="0" destOrd="0" presId="urn:microsoft.com/office/officeart/2005/8/layout/process4"/>
    <dgm:cxn modelId="{F066ECDF-5D69-4FC7-B5E5-AC1FB5BC0D7E}" type="presParOf" srcId="{4411ABD9-1C4B-4B30-9627-C659A5596927}" destId="{6BBF4650-D662-4E9C-A7C7-EACA65735894}" srcOrd="0" destOrd="0" presId="urn:microsoft.com/office/officeart/2005/8/layout/process4"/>
    <dgm:cxn modelId="{5D1F6A1C-77A9-44BE-98EE-9E2BAC89F79E}" type="presParOf" srcId="{6BBF4650-D662-4E9C-A7C7-EACA65735894}" destId="{C0D42AF0-A671-4903-9311-04ED42C2EEDA}" srcOrd="0" destOrd="0" presId="urn:microsoft.com/office/officeart/2005/8/layout/process4"/>
    <dgm:cxn modelId="{02862294-F896-4BF7-A748-7594D512A474}" type="presParOf" srcId="{6BBF4650-D662-4E9C-A7C7-EACA65735894}" destId="{DB4FA485-F954-4988-B287-336466F5A07A}" srcOrd="1" destOrd="0" presId="urn:microsoft.com/office/officeart/2005/8/layout/process4"/>
    <dgm:cxn modelId="{C77019B6-5F64-42FA-85D0-44DF9CC4E869}" type="presParOf" srcId="{6BBF4650-D662-4E9C-A7C7-EACA65735894}" destId="{1C74DFE6-7124-4DC3-9E2E-4D63CB83D915}" srcOrd="2" destOrd="0" presId="urn:microsoft.com/office/officeart/2005/8/layout/process4"/>
    <dgm:cxn modelId="{31170615-A9E1-4A61-86A0-B942C5C071F3}" type="presParOf" srcId="{1C74DFE6-7124-4DC3-9E2E-4D63CB83D915}" destId="{7AA03F68-D80A-4C59-819C-83E47D277F60}" srcOrd="0" destOrd="0" presId="urn:microsoft.com/office/officeart/2005/8/layout/process4"/>
    <dgm:cxn modelId="{AD2C438C-177A-4B1D-A8FA-EFF9F4942FA6}" type="presParOf" srcId="{4411ABD9-1C4B-4B30-9627-C659A5596927}" destId="{5FA71357-7318-4855-AC10-E80B751F437F}" srcOrd="1" destOrd="0" presId="urn:microsoft.com/office/officeart/2005/8/layout/process4"/>
    <dgm:cxn modelId="{854AACDE-A3A9-4BCC-ADA2-E953A65DCD48}" type="presParOf" srcId="{4411ABD9-1C4B-4B30-9627-C659A5596927}" destId="{F57B70FE-E45B-479C-B65C-34AC7949780F}" srcOrd="2" destOrd="0" presId="urn:microsoft.com/office/officeart/2005/8/layout/process4"/>
    <dgm:cxn modelId="{E808C650-9D77-4E82-9839-00DCEDE90AA7}" type="presParOf" srcId="{F57B70FE-E45B-479C-B65C-34AC7949780F}" destId="{0B0EE4BD-06D5-4A38-9486-4282E0BD4A5A}" srcOrd="0" destOrd="0" presId="urn:microsoft.com/office/officeart/2005/8/layout/process4"/>
    <dgm:cxn modelId="{3C8E676F-2198-4C07-AD1B-F96C5FC6B29E}" type="presParOf" srcId="{F57B70FE-E45B-479C-B65C-34AC7949780F}" destId="{5CDFCAD8-4357-4CC4-ACEB-C766D0D72BAF}" srcOrd="1" destOrd="0" presId="urn:microsoft.com/office/officeart/2005/8/layout/process4"/>
    <dgm:cxn modelId="{FE27FE71-B7F1-42DD-9411-DD93464F5522}" type="presParOf" srcId="{F57B70FE-E45B-479C-B65C-34AC7949780F}" destId="{06B72209-E611-4EB1-8EF7-50A2041BE6FD}" srcOrd="2" destOrd="0" presId="urn:microsoft.com/office/officeart/2005/8/layout/process4"/>
    <dgm:cxn modelId="{67806708-72D1-40D2-B532-45B9926DE90D}" type="presParOf" srcId="{06B72209-E611-4EB1-8EF7-50A2041BE6FD}" destId="{BC632891-3D92-4A3E-B38B-0806977D61CF}" srcOrd="0" destOrd="0" presId="urn:microsoft.com/office/officeart/2005/8/layout/process4"/>
    <dgm:cxn modelId="{850B465D-DFC8-45CA-887C-B93C0214A119}" type="presParOf" srcId="{4411ABD9-1C4B-4B30-9627-C659A5596927}" destId="{98916875-C9EE-4004-A846-1A62D73311C5}" srcOrd="3" destOrd="0" presId="urn:microsoft.com/office/officeart/2005/8/layout/process4"/>
    <dgm:cxn modelId="{065CC915-032F-41AE-B485-2440D9209036}" type="presParOf" srcId="{4411ABD9-1C4B-4B30-9627-C659A5596927}" destId="{999A5D2C-C7E8-416E-A2D4-1F69F076FFE4}" srcOrd="4" destOrd="0" presId="urn:microsoft.com/office/officeart/2005/8/layout/process4"/>
    <dgm:cxn modelId="{6570F08A-7DC1-45FB-98E7-3453EC633700}" type="presParOf" srcId="{999A5D2C-C7E8-416E-A2D4-1F69F076FFE4}" destId="{A79F688E-DBCE-4398-869C-AD97DEE2932E}" srcOrd="0" destOrd="0" presId="urn:microsoft.com/office/officeart/2005/8/layout/process4"/>
    <dgm:cxn modelId="{E1B8D116-0B77-474A-9364-55491EBD86E0}" type="presParOf" srcId="{999A5D2C-C7E8-416E-A2D4-1F69F076FFE4}" destId="{A542EDA5-FE03-46E4-B6F3-7BF5199A8D66}" srcOrd="1" destOrd="0" presId="urn:microsoft.com/office/officeart/2005/8/layout/process4"/>
    <dgm:cxn modelId="{6B3249B6-38EF-4CEE-97BF-3516CE603DB7}" type="presParOf" srcId="{999A5D2C-C7E8-416E-A2D4-1F69F076FFE4}" destId="{5952855C-A2C3-4B75-8FB5-92BF6A6719C2}" srcOrd="2" destOrd="0" presId="urn:microsoft.com/office/officeart/2005/8/layout/process4"/>
    <dgm:cxn modelId="{39C1D18A-B6CE-4EB4-BFF3-BDF5A182BF90}" type="presParOf" srcId="{5952855C-A2C3-4B75-8FB5-92BF6A6719C2}" destId="{88CC73B0-7DEB-4181-A393-B47E95B0D6A1}" srcOrd="0" destOrd="0" presId="urn:microsoft.com/office/officeart/2005/8/layout/process4"/>
    <dgm:cxn modelId="{B60BBF91-69F2-4B47-902E-64CF33D2A445}" type="presParOf" srcId="{5952855C-A2C3-4B75-8FB5-92BF6A6719C2}" destId="{5677AD96-DCC3-4089-9FF7-C4423AA285D9}"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B239AE-144A-4401-B0FD-BB0259554A29}"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fi-FI"/>
        </a:p>
      </dgm:t>
    </dgm:pt>
    <dgm:pt modelId="{903244A3-7BBB-4491-8DA2-D769613AA0F1}">
      <dgm:prSet phldrT="[Teksti]" custT="1"/>
      <dgm:spPr>
        <a:solidFill>
          <a:schemeClr val="accent2">
            <a:lumMod val="60000"/>
            <a:lumOff val="40000"/>
          </a:schemeClr>
        </a:solidFill>
      </dgm:spPr>
      <dgm:t>
        <a:bodyPr/>
        <a:lstStyle/>
        <a:p>
          <a:r>
            <a:rPr lang="fi-FI" sz="2800" dirty="0">
              <a:solidFill>
                <a:schemeClr val="tx1"/>
              </a:solidFill>
            </a:rPr>
            <a:t>Asiakasohjaaja</a:t>
          </a:r>
        </a:p>
      </dgm:t>
    </dgm:pt>
    <dgm:pt modelId="{79FF92D9-2EF8-41E3-B8C0-93158B47D6F4}" type="parTrans" cxnId="{54EC2C56-71DA-44BF-8177-1DC6BCB13A2F}">
      <dgm:prSet/>
      <dgm:spPr/>
      <dgm:t>
        <a:bodyPr/>
        <a:lstStyle/>
        <a:p>
          <a:endParaRPr lang="fi-FI"/>
        </a:p>
      </dgm:t>
    </dgm:pt>
    <dgm:pt modelId="{8E9C5E60-65D5-4FE0-B391-443E81DE8917}" type="sibTrans" cxnId="{54EC2C56-71DA-44BF-8177-1DC6BCB13A2F}">
      <dgm:prSet/>
      <dgm:spPr/>
      <dgm:t>
        <a:bodyPr/>
        <a:lstStyle/>
        <a:p>
          <a:endParaRPr lang="fi-FI"/>
        </a:p>
      </dgm:t>
    </dgm:pt>
    <dgm:pt modelId="{4A1A337C-F678-4D0B-B2B1-B33DF59285DB}">
      <dgm:prSet phldrT="[Teksti]" custT="1"/>
      <dgm:spPr>
        <a:solidFill>
          <a:schemeClr val="accent2">
            <a:lumMod val="60000"/>
            <a:lumOff val="40000"/>
            <a:alpha val="90000"/>
          </a:schemeClr>
        </a:solidFill>
      </dgm:spPr>
      <dgm:t>
        <a:bodyPr/>
        <a:lstStyle/>
        <a:p>
          <a:r>
            <a:rPr lang="fi-FI" sz="1400" dirty="0"/>
            <a:t>Kotikuntoutusjakson tarpeen arviointi: moniammatillinen kotikäynti/asiakasohjauksen </a:t>
          </a:r>
          <a:r>
            <a:rPr lang="fi-FI" sz="1400" dirty="0" err="1"/>
            <a:t>ft</a:t>
          </a:r>
          <a:r>
            <a:rPr lang="fi-FI" sz="1400" dirty="0"/>
            <a:t>./tiimin </a:t>
          </a:r>
          <a:r>
            <a:rPr lang="fi-FI" sz="1400" dirty="0" err="1"/>
            <a:t>ft</a:t>
          </a:r>
          <a:r>
            <a:rPr lang="fi-FI" sz="1400" dirty="0"/>
            <a:t>. </a:t>
          </a:r>
          <a:r>
            <a:rPr lang="fi-FI" sz="1400" b="0" i="0" dirty="0"/>
            <a:t> → asiakkaan tiedot siirretään kotiutuskoordinaattorille SBM/puhelu</a:t>
          </a:r>
          <a:endParaRPr lang="fi-FI" sz="1400" dirty="0"/>
        </a:p>
      </dgm:t>
    </dgm:pt>
    <dgm:pt modelId="{49A6BAAE-B3E3-4532-809B-DAA3E076A7C2}" type="parTrans" cxnId="{27940BAB-2C7F-4B32-9240-FD2E2F2F2D32}">
      <dgm:prSet/>
      <dgm:spPr/>
      <dgm:t>
        <a:bodyPr/>
        <a:lstStyle/>
        <a:p>
          <a:endParaRPr lang="fi-FI"/>
        </a:p>
      </dgm:t>
    </dgm:pt>
    <dgm:pt modelId="{4F35EFC5-2E76-4D80-B89D-DA00AD19F9B6}" type="sibTrans" cxnId="{27940BAB-2C7F-4B32-9240-FD2E2F2F2D32}">
      <dgm:prSet/>
      <dgm:spPr/>
      <dgm:t>
        <a:bodyPr/>
        <a:lstStyle/>
        <a:p>
          <a:endParaRPr lang="fi-FI"/>
        </a:p>
      </dgm:t>
    </dgm:pt>
    <dgm:pt modelId="{158994B2-A4C4-458B-B5E9-CE69CFE558E8}">
      <dgm:prSet phldrT="[Teksti]" custT="1"/>
      <dgm:spPr>
        <a:solidFill>
          <a:schemeClr val="accent2">
            <a:lumMod val="60000"/>
            <a:lumOff val="40000"/>
            <a:alpha val="90000"/>
          </a:schemeClr>
        </a:solidFill>
      </dgm:spPr>
      <dgm:t>
        <a:bodyPr/>
        <a:lstStyle/>
        <a:p>
          <a:r>
            <a:rPr lang="fi-FI" sz="1400" dirty="0"/>
            <a:t>Asiakassuunnitelma HOITOS-lehdelle (kirjauksen tekee käynnin tehnyt ammattilainen). </a:t>
          </a:r>
          <a:r>
            <a:rPr lang="fi-FI" sz="1400" dirty="0" err="1"/>
            <a:t>Sos.lifecare</a:t>
          </a:r>
          <a:r>
            <a:rPr lang="fi-FI" sz="1400" dirty="0"/>
            <a:t>? Tehostetun kotikuntoutusjakson kriteerit täyttyvät </a:t>
          </a:r>
          <a:r>
            <a:rPr lang="fi-FI" sz="1400" b="0" i="0" dirty="0"/>
            <a:t>→ päätös tehostetusta kotikuntoutusjaksosta </a:t>
          </a:r>
          <a:endParaRPr lang="fi-FI" sz="1400" dirty="0"/>
        </a:p>
      </dgm:t>
    </dgm:pt>
    <dgm:pt modelId="{E21D6CB1-A675-42F3-A805-8439BA1B6BDF}" type="parTrans" cxnId="{493DF75B-C67A-432D-8757-59BF710B0A7F}">
      <dgm:prSet/>
      <dgm:spPr/>
      <dgm:t>
        <a:bodyPr/>
        <a:lstStyle/>
        <a:p>
          <a:endParaRPr lang="fi-FI"/>
        </a:p>
      </dgm:t>
    </dgm:pt>
    <dgm:pt modelId="{1CC5BA93-8D82-40D8-B738-C024E983C7C4}" type="sibTrans" cxnId="{493DF75B-C67A-432D-8757-59BF710B0A7F}">
      <dgm:prSet/>
      <dgm:spPr/>
      <dgm:t>
        <a:bodyPr/>
        <a:lstStyle/>
        <a:p>
          <a:endParaRPr lang="fi-FI"/>
        </a:p>
      </dgm:t>
    </dgm:pt>
    <dgm:pt modelId="{D384B331-7BD2-4A24-94AC-6AC2564F4B8D}">
      <dgm:prSet phldrT="[Teksti]"/>
      <dgm:spPr>
        <a:solidFill>
          <a:srgbClr val="FF33CC"/>
        </a:solidFill>
      </dgm:spPr>
      <dgm:t>
        <a:bodyPr/>
        <a:lstStyle/>
        <a:p>
          <a:r>
            <a:rPr lang="fi-FI" dirty="0">
              <a:solidFill>
                <a:schemeClr val="tx1"/>
              </a:solidFill>
            </a:rPr>
            <a:t>Kotiutuskoordinaattori</a:t>
          </a:r>
        </a:p>
      </dgm:t>
    </dgm:pt>
    <dgm:pt modelId="{CE0EB32A-65FD-4244-94B6-97286A8055F3}" type="parTrans" cxnId="{A3817A59-C21B-43B9-B3AE-9640D2672961}">
      <dgm:prSet/>
      <dgm:spPr/>
      <dgm:t>
        <a:bodyPr/>
        <a:lstStyle/>
        <a:p>
          <a:endParaRPr lang="fi-FI"/>
        </a:p>
      </dgm:t>
    </dgm:pt>
    <dgm:pt modelId="{3FC60B1F-0E84-495B-9A2F-94146BD7FC53}" type="sibTrans" cxnId="{A3817A59-C21B-43B9-B3AE-9640D2672961}">
      <dgm:prSet/>
      <dgm:spPr/>
      <dgm:t>
        <a:bodyPr/>
        <a:lstStyle/>
        <a:p>
          <a:endParaRPr lang="fi-FI"/>
        </a:p>
      </dgm:t>
    </dgm:pt>
    <dgm:pt modelId="{5DC0620D-BE41-48B9-9A33-F925BEAEE4B0}">
      <dgm:prSet phldrT="[Teksti]" custT="1"/>
      <dgm:spPr>
        <a:solidFill>
          <a:srgbClr val="FF33CC">
            <a:alpha val="90000"/>
          </a:srgbClr>
        </a:solidFill>
      </dgm:spPr>
      <dgm:t>
        <a:bodyPr/>
        <a:lstStyle/>
        <a:p>
          <a:r>
            <a:rPr lang="fi-FI" sz="1400" dirty="0"/>
            <a:t>Poimii uuden asiakkaan </a:t>
          </a:r>
          <a:r>
            <a:rPr lang="fi-FI" sz="1400" dirty="0" err="1"/>
            <a:t>SBM:stä</a:t>
          </a:r>
          <a:r>
            <a:rPr lang="fi-FI" sz="1400" dirty="0"/>
            <a:t>/ saa tiedon asiakasohjausyksiköstä </a:t>
          </a:r>
          <a:r>
            <a:rPr lang="fi-FI" sz="1400" b="0" i="0" dirty="0"/>
            <a:t>→siirtää asiakkaan tiedot tiimin fysioterapeutille / vuorovastaavalle →ilmoittaa jakson alkamisen ja päättymisen asiakasohjausyksikköön SBM/muu</a:t>
          </a:r>
          <a:endParaRPr lang="fi-FI" sz="1400" dirty="0"/>
        </a:p>
      </dgm:t>
    </dgm:pt>
    <dgm:pt modelId="{3A5D8D84-0A56-40ED-A002-BA49B4115979}" type="parTrans" cxnId="{381DE708-42DB-47F1-B2F5-2DEE5C669187}">
      <dgm:prSet/>
      <dgm:spPr/>
      <dgm:t>
        <a:bodyPr/>
        <a:lstStyle/>
        <a:p>
          <a:endParaRPr lang="fi-FI"/>
        </a:p>
      </dgm:t>
    </dgm:pt>
    <dgm:pt modelId="{8FDB2492-FEAB-40A7-862C-B1DE07CF2D7D}" type="sibTrans" cxnId="{381DE708-42DB-47F1-B2F5-2DEE5C669187}">
      <dgm:prSet/>
      <dgm:spPr/>
      <dgm:t>
        <a:bodyPr/>
        <a:lstStyle/>
        <a:p>
          <a:endParaRPr lang="fi-FI"/>
        </a:p>
      </dgm:t>
    </dgm:pt>
    <dgm:pt modelId="{B835A7B3-014A-410C-A6A0-DBE65EEF86B1}">
      <dgm:prSet phldrT="[Teksti]"/>
      <dgm:spPr>
        <a:solidFill>
          <a:srgbClr val="FFBDEB"/>
        </a:solidFill>
      </dgm:spPr>
      <dgm:t>
        <a:bodyPr/>
        <a:lstStyle/>
        <a:p>
          <a:r>
            <a:rPr lang="fi-FI" dirty="0">
              <a:solidFill>
                <a:schemeClr val="tx1"/>
              </a:solidFill>
            </a:rPr>
            <a:t>Kotiutumisen tuen tiimin fysioterapeutti / vuorovastaava</a:t>
          </a:r>
        </a:p>
      </dgm:t>
    </dgm:pt>
    <dgm:pt modelId="{0E9B34D8-66D8-43A9-823E-2360C05415B5}" type="parTrans" cxnId="{685834B2-9501-4AF9-A143-87522D6DE394}">
      <dgm:prSet/>
      <dgm:spPr/>
      <dgm:t>
        <a:bodyPr/>
        <a:lstStyle/>
        <a:p>
          <a:endParaRPr lang="fi-FI"/>
        </a:p>
      </dgm:t>
    </dgm:pt>
    <dgm:pt modelId="{6A52D505-F085-4CDB-92C2-8B346FD25882}" type="sibTrans" cxnId="{685834B2-9501-4AF9-A143-87522D6DE394}">
      <dgm:prSet/>
      <dgm:spPr/>
      <dgm:t>
        <a:bodyPr/>
        <a:lstStyle/>
        <a:p>
          <a:endParaRPr lang="fi-FI"/>
        </a:p>
      </dgm:t>
    </dgm:pt>
    <dgm:pt modelId="{0BE26AAB-A220-4CFC-9B77-DBF53D5472D8}">
      <dgm:prSet phldrT="[Teksti]" custT="1"/>
      <dgm:spPr>
        <a:solidFill>
          <a:srgbClr val="FFBDEB">
            <a:alpha val="90000"/>
          </a:srgbClr>
        </a:solidFill>
      </dgm:spPr>
      <dgm:t>
        <a:bodyPr/>
        <a:lstStyle/>
        <a:p>
          <a:endParaRPr lang="fi-FI" sz="1400" b="1" dirty="0"/>
        </a:p>
        <a:p>
          <a:r>
            <a:rPr lang="fi-FI" sz="1400" b="1" dirty="0"/>
            <a:t>Tehostettu kotikuntoutusjakso </a:t>
          </a:r>
          <a:r>
            <a:rPr lang="fi-FI" sz="1400" dirty="0"/>
            <a:t>alkaa (0-8vkoa)</a:t>
          </a:r>
          <a:r>
            <a:rPr lang="fi-FI" sz="1400" b="0" i="0" dirty="0"/>
            <a:t> → kuntoutuksen suunnittelu ja käyntien koordinointivastuu tiimin </a:t>
          </a:r>
          <a:r>
            <a:rPr lang="fi-FI" sz="1400" b="0" i="0" dirty="0" err="1"/>
            <a:t>FT:llä</a:t>
          </a:r>
          <a:r>
            <a:rPr lang="fi-FI" sz="1400" b="0" i="0" dirty="0"/>
            <a:t> → FT ilmoittaa jakson alkamisesta ja päättymisestä kotiutuskoordinaattorille.</a:t>
          </a:r>
          <a:br>
            <a:rPr lang="fi-FI" sz="1000" dirty="0"/>
          </a:br>
          <a:endParaRPr lang="fi-FI" sz="1000" dirty="0"/>
        </a:p>
      </dgm:t>
    </dgm:pt>
    <dgm:pt modelId="{64D8FD77-8FD2-43FA-B73E-04A7698B840B}" type="parTrans" cxnId="{A52D29A7-7A59-4EA9-A97C-9FDDFFAE8C3F}">
      <dgm:prSet/>
      <dgm:spPr/>
      <dgm:t>
        <a:bodyPr/>
        <a:lstStyle/>
        <a:p>
          <a:endParaRPr lang="fi-FI"/>
        </a:p>
      </dgm:t>
    </dgm:pt>
    <dgm:pt modelId="{4D2A01A6-EB18-4C61-822F-BFB8976B2AE1}" type="sibTrans" cxnId="{A52D29A7-7A59-4EA9-A97C-9FDDFFAE8C3F}">
      <dgm:prSet/>
      <dgm:spPr/>
      <dgm:t>
        <a:bodyPr/>
        <a:lstStyle/>
        <a:p>
          <a:endParaRPr lang="fi-FI"/>
        </a:p>
      </dgm:t>
    </dgm:pt>
    <dgm:pt modelId="{EA9F3071-ADCF-4157-ADBF-41C53F12C40B}">
      <dgm:prSet phldrT="[Teksti]" custT="1"/>
      <dgm:spPr>
        <a:solidFill>
          <a:srgbClr val="FFBDEB">
            <a:alpha val="90000"/>
          </a:srgbClr>
        </a:solidFill>
      </dgm:spPr>
      <dgm:t>
        <a:bodyPr/>
        <a:lstStyle/>
        <a:p>
          <a:r>
            <a:rPr lang="fi-FI" sz="1400" dirty="0"/>
            <a:t>Moniammatillinen arviointi </a:t>
          </a:r>
          <a:r>
            <a:rPr lang="fi-FI" sz="1400" b="0" i="0" dirty="0"/>
            <a:t>→</a:t>
          </a:r>
          <a:r>
            <a:rPr lang="fi-FI" sz="1400" dirty="0"/>
            <a:t>FT arvioi asiakkaan toimintakykyä </a:t>
          </a:r>
          <a:r>
            <a:rPr lang="fi-FI" sz="1400" b="0" i="0" dirty="0"/>
            <a:t>→hoitajat tarvittaessa </a:t>
          </a:r>
          <a:r>
            <a:rPr lang="fi-FI" sz="1400" b="0" i="0" dirty="0" err="1"/>
            <a:t>terveydentilaa→luodaan</a:t>
          </a:r>
          <a:r>
            <a:rPr lang="fi-FI" sz="1400" dirty="0"/>
            <a:t> </a:t>
          </a:r>
          <a:r>
            <a:rPr lang="fi-FI" sz="1400" b="0" i="0" dirty="0"/>
            <a:t>yksilölliset käynnit tavoitteineen ja sisältöineen → käyntien kirjaus ammatilliset/</a:t>
          </a:r>
          <a:r>
            <a:rPr lang="fi-FI" sz="1400" b="0" i="0" dirty="0" err="1"/>
            <a:t>khtots</a:t>
          </a:r>
          <a:r>
            <a:rPr lang="fi-FI" sz="1400" b="0" i="0" dirty="0"/>
            <a:t>/</a:t>
          </a:r>
          <a:r>
            <a:rPr lang="fi-FI" sz="1400" b="0" i="0" dirty="0" err="1"/>
            <a:t>hoitos</a:t>
          </a:r>
          <a:endParaRPr lang="fi-FI" sz="1400" dirty="0"/>
        </a:p>
      </dgm:t>
    </dgm:pt>
    <dgm:pt modelId="{5781D948-9C3F-4E90-8858-0AC1A2969ECF}" type="parTrans" cxnId="{951BC7F0-C126-4159-8C81-01588527618B}">
      <dgm:prSet/>
      <dgm:spPr/>
      <dgm:t>
        <a:bodyPr/>
        <a:lstStyle/>
        <a:p>
          <a:endParaRPr lang="fi-FI"/>
        </a:p>
      </dgm:t>
    </dgm:pt>
    <dgm:pt modelId="{CBAF274D-C713-43E0-A96E-9D3DCC5A7139}" type="sibTrans" cxnId="{951BC7F0-C126-4159-8C81-01588527618B}">
      <dgm:prSet/>
      <dgm:spPr/>
      <dgm:t>
        <a:bodyPr/>
        <a:lstStyle/>
        <a:p>
          <a:endParaRPr lang="fi-FI"/>
        </a:p>
      </dgm:t>
    </dgm:pt>
    <dgm:pt modelId="{D6EC64E2-9097-4E95-A94E-D19A4782F334}" type="pres">
      <dgm:prSet presAssocID="{26B239AE-144A-4401-B0FD-BB0259554A29}" presName="Name0" presStyleCnt="0">
        <dgm:presLayoutVars>
          <dgm:dir/>
          <dgm:animLvl val="lvl"/>
          <dgm:resizeHandles val="exact"/>
        </dgm:presLayoutVars>
      </dgm:prSet>
      <dgm:spPr/>
    </dgm:pt>
    <dgm:pt modelId="{9AC6994E-559C-48CF-89F6-7AA26625ED0C}" type="pres">
      <dgm:prSet presAssocID="{B835A7B3-014A-410C-A6A0-DBE65EEF86B1}" presName="boxAndChildren" presStyleCnt="0"/>
      <dgm:spPr/>
    </dgm:pt>
    <dgm:pt modelId="{90FEC8CF-A0FC-45BF-8B41-C4CE1A4BD8A1}" type="pres">
      <dgm:prSet presAssocID="{B835A7B3-014A-410C-A6A0-DBE65EEF86B1}" presName="parentTextBox" presStyleLbl="node1" presStyleIdx="0" presStyleCnt="3"/>
      <dgm:spPr/>
    </dgm:pt>
    <dgm:pt modelId="{9E863541-9BA6-41D1-BFEB-201E28104943}" type="pres">
      <dgm:prSet presAssocID="{B835A7B3-014A-410C-A6A0-DBE65EEF86B1}" presName="entireBox" presStyleLbl="node1" presStyleIdx="0" presStyleCnt="3" custLinFactNeighborX="-3558" custLinFactNeighborY="72"/>
      <dgm:spPr/>
    </dgm:pt>
    <dgm:pt modelId="{C2BB72DD-56BC-468F-B981-66532F6C45F2}" type="pres">
      <dgm:prSet presAssocID="{B835A7B3-014A-410C-A6A0-DBE65EEF86B1}" presName="descendantBox" presStyleCnt="0"/>
      <dgm:spPr/>
    </dgm:pt>
    <dgm:pt modelId="{10BFD97B-37C4-405A-B1B8-C8855F6EAC8D}" type="pres">
      <dgm:prSet presAssocID="{0BE26AAB-A220-4CFC-9B77-DBF53D5472D8}" presName="childTextBox" presStyleLbl="fgAccFollowNode1" presStyleIdx="0" presStyleCnt="5" custScaleY="114829" custLinFactNeighborX="182" custLinFactNeighborY="4504">
        <dgm:presLayoutVars>
          <dgm:bulletEnabled val="1"/>
        </dgm:presLayoutVars>
      </dgm:prSet>
      <dgm:spPr/>
    </dgm:pt>
    <dgm:pt modelId="{50870298-795A-461C-93DF-36BB5E0EB92B}" type="pres">
      <dgm:prSet presAssocID="{EA9F3071-ADCF-4157-ADBF-41C53F12C40B}" presName="childTextBox" presStyleLbl="fgAccFollowNode1" presStyleIdx="1" presStyleCnt="5" custScaleY="115566" custLinFactNeighborX="182" custLinFactNeighborY="1345">
        <dgm:presLayoutVars>
          <dgm:bulletEnabled val="1"/>
        </dgm:presLayoutVars>
      </dgm:prSet>
      <dgm:spPr/>
    </dgm:pt>
    <dgm:pt modelId="{D2954988-F46B-4ED7-92B9-79E5BA11C403}" type="pres">
      <dgm:prSet presAssocID="{3FC60B1F-0E84-495B-9A2F-94146BD7FC53}" presName="sp" presStyleCnt="0"/>
      <dgm:spPr/>
    </dgm:pt>
    <dgm:pt modelId="{39C04F03-8FDC-491B-B96C-60E4D8020978}" type="pres">
      <dgm:prSet presAssocID="{D384B331-7BD2-4A24-94AC-6AC2564F4B8D}" presName="arrowAndChildren" presStyleCnt="0"/>
      <dgm:spPr/>
    </dgm:pt>
    <dgm:pt modelId="{FD7B5FB3-8BA8-47A6-8130-9A82E44F2764}" type="pres">
      <dgm:prSet presAssocID="{D384B331-7BD2-4A24-94AC-6AC2564F4B8D}" presName="parentTextArrow" presStyleLbl="node1" presStyleIdx="0" presStyleCnt="3"/>
      <dgm:spPr/>
    </dgm:pt>
    <dgm:pt modelId="{0FB31F79-2FF9-4191-9277-AD56DC912D68}" type="pres">
      <dgm:prSet presAssocID="{D384B331-7BD2-4A24-94AC-6AC2564F4B8D}" presName="arrow" presStyleLbl="node1" presStyleIdx="1" presStyleCnt="3" custLinFactNeighborX="-74" custLinFactNeighborY="1072"/>
      <dgm:spPr/>
    </dgm:pt>
    <dgm:pt modelId="{EAC45D88-DBAD-4D7E-B91A-56601B013F34}" type="pres">
      <dgm:prSet presAssocID="{D384B331-7BD2-4A24-94AC-6AC2564F4B8D}" presName="descendantArrow" presStyleCnt="0"/>
      <dgm:spPr/>
    </dgm:pt>
    <dgm:pt modelId="{B246DFBF-FB4F-4ACA-A4B6-7EDEF9A2FCD9}" type="pres">
      <dgm:prSet presAssocID="{5DC0620D-BE41-48B9-9A33-F925BEAEE4B0}" presName="childTextArrow" presStyleLbl="fgAccFollowNode1" presStyleIdx="2" presStyleCnt="5" custLinFactNeighborX="-7299" custLinFactNeighborY="-7990">
        <dgm:presLayoutVars>
          <dgm:bulletEnabled val="1"/>
        </dgm:presLayoutVars>
      </dgm:prSet>
      <dgm:spPr/>
    </dgm:pt>
    <dgm:pt modelId="{0D85BFE2-6653-4014-B377-B3AC5B2A56C4}" type="pres">
      <dgm:prSet presAssocID="{8E9C5E60-65D5-4FE0-B391-443E81DE8917}" presName="sp" presStyleCnt="0"/>
      <dgm:spPr/>
    </dgm:pt>
    <dgm:pt modelId="{89012D6B-75D6-4877-A104-18554FBA26E5}" type="pres">
      <dgm:prSet presAssocID="{903244A3-7BBB-4491-8DA2-D769613AA0F1}" presName="arrowAndChildren" presStyleCnt="0"/>
      <dgm:spPr/>
    </dgm:pt>
    <dgm:pt modelId="{EEA32E69-2B12-4334-B5D6-30A2D7033AF6}" type="pres">
      <dgm:prSet presAssocID="{903244A3-7BBB-4491-8DA2-D769613AA0F1}" presName="parentTextArrow" presStyleLbl="node1" presStyleIdx="1" presStyleCnt="3"/>
      <dgm:spPr/>
    </dgm:pt>
    <dgm:pt modelId="{2C8960ED-D724-4661-9C1D-55D57CDE4C85}" type="pres">
      <dgm:prSet presAssocID="{903244A3-7BBB-4491-8DA2-D769613AA0F1}" presName="arrow" presStyleLbl="node1" presStyleIdx="2" presStyleCnt="3" custLinFactNeighborX="-85" custLinFactNeighborY="-1802"/>
      <dgm:spPr/>
    </dgm:pt>
    <dgm:pt modelId="{2AE1C24D-1B12-458C-9553-95724B2CC3A9}" type="pres">
      <dgm:prSet presAssocID="{903244A3-7BBB-4491-8DA2-D769613AA0F1}" presName="descendantArrow" presStyleCnt="0"/>
      <dgm:spPr/>
    </dgm:pt>
    <dgm:pt modelId="{7EECD0BD-FA5F-4DE3-983D-85B005512E10}" type="pres">
      <dgm:prSet presAssocID="{4A1A337C-F678-4D0B-B2B1-B33DF59285DB}" presName="childTextArrow" presStyleLbl="fgAccFollowNode1" presStyleIdx="3" presStyleCnt="5">
        <dgm:presLayoutVars>
          <dgm:bulletEnabled val="1"/>
        </dgm:presLayoutVars>
      </dgm:prSet>
      <dgm:spPr/>
    </dgm:pt>
    <dgm:pt modelId="{5152ECB5-4FEE-41C4-B333-D3C5D9942F75}" type="pres">
      <dgm:prSet presAssocID="{158994B2-A4C4-458B-B5E9-CE69CFE558E8}" presName="childTextArrow" presStyleLbl="fgAccFollowNode1" presStyleIdx="4" presStyleCnt="5">
        <dgm:presLayoutVars>
          <dgm:bulletEnabled val="1"/>
        </dgm:presLayoutVars>
      </dgm:prSet>
      <dgm:spPr/>
    </dgm:pt>
  </dgm:ptLst>
  <dgm:cxnLst>
    <dgm:cxn modelId="{381DE708-42DB-47F1-B2F5-2DEE5C669187}" srcId="{D384B331-7BD2-4A24-94AC-6AC2564F4B8D}" destId="{5DC0620D-BE41-48B9-9A33-F925BEAEE4B0}" srcOrd="0" destOrd="0" parTransId="{3A5D8D84-0A56-40ED-A002-BA49B4115979}" sibTransId="{8FDB2492-FEAB-40A7-862C-B1DE07CF2D7D}"/>
    <dgm:cxn modelId="{FEE4060B-CCFD-4481-841A-FBF13F1B3244}" type="presOf" srcId="{B835A7B3-014A-410C-A6A0-DBE65EEF86B1}" destId="{9E863541-9BA6-41D1-BFEB-201E28104943}" srcOrd="1" destOrd="0" presId="urn:microsoft.com/office/officeart/2005/8/layout/process4"/>
    <dgm:cxn modelId="{2E9E6515-6717-4BA0-B609-31DFE7A35EDF}" type="presOf" srcId="{903244A3-7BBB-4491-8DA2-D769613AA0F1}" destId="{2C8960ED-D724-4661-9C1D-55D57CDE4C85}" srcOrd="1" destOrd="0" presId="urn:microsoft.com/office/officeart/2005/8/layout/process4"/>
    <dgm:cxn modelId="{DBD7BA23-6E15-4DA3-892A-5A7E69B5B10D}" type="presOf" srcId="{B835A7B3-014A-410C-A6A0-DBE65EEF86B1}" destId="{90FEC8CF-A0FC-45BF-8B41-C4CE1A4BD8A1}" srcOrd="0" destOrd="0" presId="urn:microsoft.com/office/officeart/2005/8/layout/process4"/>
    <dgm:cxn modelId="{493DF75B-C67A-432D-8757-59BF710B0A7F}" srcId="{903244A3-7BBB-4491-8DA2-D769613AA0F1}" destId="{158994B2-A4C4-458B-B5E9-CE69CFE558E8}" srcOrd="1" destOrd="0" parTransId="{E21D6CB1-A675-42F3-A805-8439BA1B6BDF}" sibTransId="{1CC5BA93-8D82-40D8-B738-C024E983C7C4}"/>
    <dgm:cxn modelId="{DE54C342-F40E-436B-9F80-020E87231287}" type="presOf" srcId="{D384B331-7BD2-4A24-94AC-6AC2564F4B8D}" destId="{0FB31F79-2FF9-4191-9277-AD56DC912D68}" srcOrd="1" destOrd="0" presId="urn:microsoft.com/office/officeart/2005/8/layout/process4"/>
    <dgm:cxn modelId="{E7688264-6B5B-48BC-A723-9F131449C350}" type="presOf" srcId="{5DC0620D-BE41-48B9-9A33-F925BEAEE4B0}" destId="{B246DFBF-FB4F-4ACA-A4B6-7EDEF9A2FCD9}" srcOrd="0" destOrd="0" presId="urn:microsoft.com/office/officeart/2005/8/layout/process4"/>
    <dgm:cxn modelId="{D7A0FC6F-ED00-4BA4-9E6C-E5729A444335}" type="presOf" srcId="{EA9F3071-ADCF-4157-ADBF-41C53F12C40B}" destId="{50870298-795A-461C-93DF-36BB5E0EB92B}" srcOrd="0" destOrd="0" presId="urn:microsoft.com/office/officeart/2005/8/layout/process4"/>
    <dgm:cxn modelId="{1AF72F52-9547-4AA1-8A2B-D2805AD42D58}" type="presOf" srcId="{0BE26AAB-A220-4CFC-9B77-DBF53D5472D8}" destId="{10BFD97B-37C4-405A-B1B8-C8855F6EAC8D}" srcOrd="0" destOrd="0" presId="urn:microsoft.com/office/officeart/2005/8/layout/process4"/>
    <dgm:cxn modelId="{CDA15673-DA5D-4B1A-B2E0-90B4CE413709}" type="presOf" srcId="{4A1A337C-F678-4D0B-B2B1-B33DF59285DB}" destId="{7EECD0BD-FA5F-4DE3-983D-85B005512E10}" srcOrd="0" destOrd="0" presId="urn:microsoft.com/office/officeart/2005/8/layout/process4"/>
    <dgm:cxn modelId="{54EC2C56-71DA-44BF-8177-1DC6BCB13A2F}" srcId="{26B239AE-144A-4401-B0FD-BB0259554A29}" destId="{903244A3-7BBB-4491-8DA2-D769613AA0F1}" srcOrd="0" destOrd="0" parTransId="{79FF92D9-2EF8-41E3-B8C0-93158B47D6F4}" sibTransId="{8E9C5E60-65D5-4FE0-B391-443E81DE8917}"/>
    <dgm:cxn modelId="{A3817A59-C21B-43B9-B3AE-9640D2672961}" srcId="{26B239AE-144A-4401-B0FD-BB0259554A29}" destId="{D384B331-7BD2-4A24-94AC-6AC2564F4B8D}" srcOrd="1" destOrd="0" parTransId="{CE0EB32A-65FD-4244-94B6-97286A8055F3}" sibTransId="{3FC60B1F-0E84-495B-9A2F-94146BD7FC53}"/>
    <dgm:cxn modelId="{A52D29A7-7A59-4EA9-A97C-9FDDFFAE8C3F}" srcId="{B835A7B3-014A-410C-A6A0-DBE65EEF86B1}" destId="{0BE26AAB-A220-4CFC-9B77-DBF53D5472D8}" srcOrd="0" destOrd="0" parTransId="{64D8FD77-8FD2-43FA-B73E-04A7698B840B}" sibTransId="{4D2A01A6-EB18-4C61-822F-BFB8976B2AE1}"/>
    <dgm:cxn modelId="{27940BAB-2C7F-4B32-9240-FD2E2F2F2D32}" srcId="{903244A3-7BBB-4491-8DA2-D769613AA0F1}" destId="{4A1A337C-F678-4D0B-B2B1-B33DF59285DB}" srcOrd="0" destOrd="0" parTransId="{49A6BAAE-B3E3-4532-809B-DAA3E076A7C2}" sibTransId="{4F35EFC5-2E76-4D80-B89D-DA00AD19F9B6}"/>
    <dgm:cxn modelId="{685834B2-9501-4AF9-A143-87522D6DE394}" srcId="{26B239AE-144A-4401-B0FD-BB0259554A29}" destId="{B835A7B3-014A-410C-A6A0-DBE65EEF86B1}" srcOrd="2" destOrd="0" parTransId="{0E9B34D8-66D8-43A9-823E-2360C05415B5}" sibTransId="{6A52D505-F085-4CDB-92C2-8B346FD25882}"/>
    <dgm:cxn modelId="{EBD89ABD-7742-41BA-A6B8-2034464E8138}" type="presOf" srcId="{158994B2-A4C4-458B-B5E9-CE69CFE558E8}" destId="{5152ECB5-4FEE-41C4-B333-D3C5D9942F75}" srcOrd="0" destOrd="0" presId="urn:microsoft.com/office/officeart/2005/8/layout/process4"/>
    <dgm:cxn modelId="{803168C4-5B5F-47B1-AA06-14846F88B8F4}" type="presOf" srcId="{26B239AE-144A-4401-B0FD-BB0259554A29}" destId="{D6EC64E2-9097-4E95-A94E-D19A4782F334}" srcOrd="0" destOrd="0" presId="urn:microsoft.com/office/officeart/2005/8/layout/process4"/>
    <dgm:cxn modelId="{53BECACA-05B3-4A4A-9263-28E6CF15392B}" type="presOf" srcId="{903244A3-7BBB-4491-8DA2-D769613AA0F1}" destId="{EEA32E69-2B12-4334-B5D6-30A2D7033AF6}" srcOrd="0" destOrd="0" presId="urn:microsoft.com/office/officeart/2005/8/layout/process4"/>
    <dgm:cxn modelId="{951BC7F0-C126-4159-8C81-01588527618B}" srcId="{B835A7B3-014A-410C-A6A0-DBE65EEF86B1}" destId="{EA9F3071-ADCF-4157-ADBF-41C53F12C40B}" srcOrd="1" destOrd="0" parTransId="{5781D948-9C3F-4E90-8858-0AC1A2969ECF}" sibTransId="{CBAF274D-C713-43E0-A96E-9D3DCC5A7139}"/>
    <dgm:cxn modelId="{8DEEE1F4-024B-4878-AD75-0FEAE663591B}" type="presOf" srcId="{D384B331-7BD2-4A24-94AC-6AC2564F4B8D}" destId="{FD7B5FB3-8BA8-47A6-8130-9A82E44F2764}" srcOrd="0" destOrd="0" presId="urn:microsoft.com/office/officeart/2005/8/layout/process4"/>
    <dgm:cxn modelId="{B12CB7E6-F3E9-40F2-BE5A-78BE7E792DAE}" type="presParOf" srcId="{D6EC64E2-9097-4E95-A94E-D19A4782F334}" destId="{9AC6994E-559C-48CF-89F6-7AA26625ED0C}" srcOrd="0" destOrd="0" presId="urn:microsoft.com/office/officeart/2005/8/layout/process4"/>
    <dgm:cxn modelId="{6EA1737F-F73C-445A-ACD2-912F54F7D86F}" type="presParOf" srcId="{9AC6994E-559C-48CF-89F6-7AA26625ED0C}" destId="{90FEC8CF-A0FC-45BF-8B41-C4CE1A4BD8A1}" srcOrd="0" destOrd="0" presId="urn:microsoft.com/office/officeart/2005/8/layout/process4"/>
    <dgm:cxn modelId="{392967DD-69F1-4286-A7FC-C6D1D3C4F439}" type="presParOf" srcId="{9AC6994E-559C-48CF-89F6-7AA26625ED0C}" destId="{9E863541-9BA6-41D1-BFEB-201E28104943}" srcOrd="1" destOrd="0" presId="urn:microsoft.com/office/officeart/2005/8/layout/process4"/>
    <dgm:cxn modelId="{43E8604D-04F0-4ABC-9426-5451D6AA6370}" type="presParOf" srcId="{9AC6994E-559C-48CF-89F6-7AA26625ED0C}" destId="{C2BB72DD-56BC-468F-B981-66532F6C45F2}" srcOrd="2" destOrd="0" presId="urn:microsoft.com/office/officeart/2005/8/layout/process4"/>
    <dgm:cxn modelId="{1F268AEF-E116-4434-B354-A6138F588BB6}" type="presParOf" srcId="{C2BB72DD-56BC-468F-B981-66532F6C45F2}" destId="{10BFD97B-37C4-405A-B1B8-C8855F6EAC8D}" srcOrd="0" destOrd="0" presId="urn:microsoft.com/office/officeart/2005/8/layout/process4"/>
    <dgm:cxn modelId="{9B73FCCF-E160-49C5-BDBF-4ECA6E8FA79C}" type="presParOf" srcId="{C2BB72DD-56BC-468F-B981-66532F6C45F2}" destId="{50870298-795A-461C-93DF-36BB5E0EB92B}" srcOrd="1" destOrd="0" presId="urn:microsoft.com/office/officeart/2005/8/layout/process4"/>
    <dgm:cxn modelId="{D410AD0B-CB02-4AB7-99CD-899326F510DB}" type="presParOf" srcId="{D6EC64E2-9097-4E95-A94E-D19A4782F334}" destId="{D2954988-F46B-4ED7-92B9-79E5BA11C403}" srcOrd="1" destOrd="0" presId="urn:microsoft.com/office/officeart/2005/8/layout/process4"/>
    <dgm:cxn modelId="{35AB68F8-014C-4082-98D8-060181E222AE}" type="presParOf" srcId="{D6EC64E2-9097-4E95-A94E-D19A4782F334}" destId="{39C04F03-8FDC-491B-B96C-60E4D8020978}" srcOrd="2" destOrd="0" presId="urn:microsoft.com/office/officeart/2005/8/layout/process4"/>
    <dgm:cxn modelId="{D365180F-D218-4166-B52F-EFA63ABF4F13}" type="presParOf" srcId="{39C04F03-8FDC-491B-B96C-60E4D8020978}" destId="{FD7B5FB3-8BA8-47A6-8130-9A82E44F2764}" srcOrd="0" destOrd="0" presId="urn:microsoft.com/office/officeart/2005/8/layout/process4"/>
    <dgm:cxn modelId="{2A185A7D-902E-44A9-A183-4D416CED1AC6}" type="presParOf" srcId="{39C04F03-8FDC-491B-B96C-60E4D8020978}" destId="{0FB31F79-2FF9-4191-9277-AD56DC912D68}" srcOrd="1" destOrd="0" presId="urn:microsoft.com/office/officeart/2005/8/layout/process4"/>
    <dgm:cxn modelId="{9203778D-7857-408F-B91B-FFBE2B1CE45A}" type="presParOf" srcId="{39C04F03-8FDC-491B-B96C-60E4D8020978}" destId="{EAC45D88-DBAD-4D7E-B91A-56601B013F34}" srcOrd="2" destOrd="0" presId="urn:microsoft.com/office/officeart/2005/8/layout/process4"/>
    <dgm:cxn modelId="{BFCC0803-A9B2-4ABA-8F98-8F4FF986483A}" type="presParOf" srcId="{EAC45D88-DBAD-4D7E-B91A-56601B013F34}" destId="{B246DFBF-FB4F-4ACA-A4B6-7EDEF9A2FCD9}" srcOrd="0" destOrd="0" presId="urn:microsoft.com/office/officeart/2005/8/layout/process4"/>
    <dgm:cxn modelId="{F25F77C7-DB5D-4DF1-8532-845629B93579}" type="presParOf" srcId="{D6EC64E2-9097-4E95-A94E-D19A4782F334}" destId="{0D85BFE2-6653-4014-B377-B3AC5B2A56C4}" srcOrd="3" destOrd="0" presId="urn:microsoft.com/office/officeart/2005/8/layout/process4"/>
    <dgm:cxn modelId="{B96796BC-424A-48ED-BCF2-56459D3559A4}" type="presParOf" srcId="{D6EC64E2-9097-4E95-A94E-D19A4782F334}" destId="{89012D6B-75D6-4877-A104-18554FBA26E5}" srcOrd="4" destOrd="0" presId="urn:microsoft.com/office/officeart/2005/8/layout/process4"/>
    <dgm:cxn modelId="{CB2BF105-B55B-472A-BE3A-BBA7C74726BB}" type="presParOf" srcId="{89012D6B-75D6-4877-A104-18554FBA26E5}" destId="{EEA32E69-2B12-4334-B5D6-30A2D7033AF6}" srcOrd="0" destOrd="0" presId="urn:microsoft.com/office/officeart/2005/8/layout/process4"/>
    <dgm:cxn modelId="{CAA4309C-44C6-4F55-8738-FB6765DA43C8}" type="presParOf" srcId="{89012D6B-75D6-4877-A104-18554FBA26E5}" destId="{2C8960ED-D724-4661-9C1D-55D57CDE4C85}" srcOrd="1" destOrd="0" presId="urn:microsoft.com/office/officeart/2005/8/layout/process4"/>
    <dgm:cxn modelId="{EF5C4E9D-B2A2-4359-8D91-B6FA5EA6A6AA}" type="presParOf" srcId="{89012D6B-75D6-4877-A104-18554FBA26E5}" destId="{2AE1C24D-1B12-458C-9553-95724B2CC3A9}" srcOrd="2" destOrd="0" presId="urn:microsoft.com/office/officeart/2005/8/layout/process4"/>
    <dgm:cxn modelId="{1DA3A9DF-D9BA-4978-9DC5-A3E995B4356D}" type="presParOf" srcId="{2AE1C24D-1B12-458C-9553-95724B2CC3A9}" destId="{7EECD0BD-FA5F-4DE3-983D-85B005512E10}" srcOrd="0" destOrd="0" presId="urn:microsoft.com/office/officeart/2005/8/layout/process4"/>
    <dgm:cxn modelId="{B5ADF50E-8DD6-4928-B753-75180FE73A80}" type="presParOf" srcId="{2AE1C24D-1B12-458C-9553-95724B2CC3A9}" destId="{5152ECB5-4FEE-41C4-B333-D3C5D9942F75}"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9DA0F02-9EFE-45B0-BE00-66DBA3A5E485}"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i-FI"/>
        </a:p>
      </dgm:t>
    </dgm:pt>
    <dgm:pt modelId="{1B61215F-2813-41C1-A63D-3EDD2E9B6927}">
      <dgm:prSet phldrT="[Teksti]" custT="1"/>
      <dgm:spPr>
        <a:solidFill>
          <a:srgbClr val="00B0F0">
            <a:alpha val="90000"/>
          </a:srgbClr>
        </a:solidFill>
      </dgm:spPr>
      <dgm:t>
        <a:bodyPr/>
        <a:lstStyle/>
        <a:p>
          <a:r>
            <a:rPr lang="fi-FI" sz="1000" dirty="0"/>
            <a:t>Selvitetään kriittiset kohdat toimintakyvyssä. Tavoitteeksi asetetaan kotiutuminen ja  kotiutumisen suunnittelu aloitetaan heti asiakkaan saavuttua yksikköön.  Nimetään omahoitaja.  Laadukas, kuvaileva kirjaaminen ja jatkuva arviointi.  Asiakkaan hoitoa ja kuntoutusta toteutetaan moniammatillisesti. </a:t>
          </a:r>
        </a:p>
      </dgm:t>
    </dgm:pt>
    <dgm:pt modelId="{618815E1-3BCE-4123-B1B8-2754919B3A3F}" type="parTrans" cxnId="{EEB41567-9307-4061-B1B7-BE57D4C56047}">
      <dgm:prSet/>
      <dgm:spPr/>
      <dgm:t>
        <a:bodyPr/>
        <a:lstStyle/>
        <a:p>
          <a:endParaRPr lang="fi-FI"/>
        </a:p>
      </dgm:t>
    </dgm:pt>
    <dgm:pt modelId="{1FBA13FE-CB0E-459D-89EC-0022F40F5936}" type="sibTrans" cxnId="{EEB41567-9307-4061-B1B7-BE57D4C56047}">
      <dgm:prSet/>
      <dgm:spPr/>
      <dgm:t>
        <a:bodyPr/>
        <a:lstStyle/>
        <a:p>
          <a:endParaRPr lang="fi-FI"/>
        </a:p>
      </dgm:t>
    </dgm:pt>
    <dgm:pt modelId="{1AE29D76-5AE4-4812-84C2-AA506FE85184}">
      <dgm:prSet phldrT="[Teksti]" custT="1"/>
      <dgm:spPr>
        <a:noFill/>
      </dgm:spPr>
      <dgm:t>
        <a:bodyPr/>
        <a:lstStyle/>
        <a:p>
          <a:endParaRPr lang="fi-FI" sz="2800" b="1" dirty="0">
            <a:solidFill>
              <a:schemeClr val="tx1"/>
            </a:solidFill>
          </a:endParaRPr>
        </a:p>
      </dgm:t>
    </dgm:pt>
    <dgm:pt modelId="{18A77BC3-C4D2-4E45-8201-976B3ADA15AA}" type="parTrans" cxnId="{2F9FF602-1D5D-477E-A514-BABEBE4E7F41}">
      <dgm:prSet/>
      <dgm:spPr/>
      <dgm:t>
        <a:bodyPr/>
        <a:lstStyle/>
        <a:p>
          <a:endParaRPr lang="fi-FI"/>
        </a:p>
      </dgm:t>
    </dgm:pt>
    <dgm:pt modelId="{7D1993FE-D7D4-4BFF-87E1-8F2172A5837D}" type="sibTrans" cxnId="{2F9FF602-1D5D-477E-A514-BABEBE4E7F41}">
      <dgm:prSet/>
      <dgm:spPr/>
      <dgm:t>
        <a:bodyPr/>
        <a:lstStyle/>
        <a:p>
          <a:endParaRPr lang="fi-FI"/>
        </a:p>
      </dgm:t>
    </dgm:pt>
    <dgm:pt modelId="{7A9BDE32-9086-4517-B57D-25F0C8AE89EC}">
      <dgm:prSet phldrT="[Teksti]" custT="1"/>
      <dgm:spPr>
        <a:noFill/>
        <a:ln w="12700"/>
      </dgm:spPr>
      <dgm:t>
        <a:bodyPr/>
        <a:lstStyle/>
        <a:p>
          <a:pPr algn="l">
            <a:lnSpc>
              <a:spcPct val="100000"/>
            </a:lnSpc>
          </a:pPr>
          <a:endParaRPr lang="fi-FI" sz="1000" dirty="0"/>
        </a:p>
      </dgm:t>
    </dgm:pt>
    <dgm:pt modelId="{BB29B90B-3E8C-4A75-AD14-57599679EA78}" type="parTrans" cxnId="{8F183216-99F8-4EF6-83A0-311C809228D8}">
      <dgm:prSet/>
      <dgm:spPr/>
      <dgm:t>
        <a:bodyPr/>
        <a:lstStyle/>
        <a:p>
          <a:endParaRPr lang="fi-FI"/>
        </a:p>
      </dgm:t>
    </dgm:pt>
    <dgm:pt modelId="{7BD097C7-3C5B-41A9-8701-2175B2363619}" type="sibTrans" cxnId="{8F183216-99F8-4EF6-83A0-311C809228D8}">
      <dgm:prSet/>
      <dgm:spPr/>
      <dgm:t>
        <a:bodyPr/>
        <a:lstStyle/>
        <a:p>
          <a:endParaRPr lang="fi-FI"/>
        </a:p>
      </dgm:t>
    </dgm:pt>
    <dgm:pt modelId="{0054B26F-A4B4-4ECD-AE1E-3A192214C8D6}">
      <dgm:prSet phldrT="[Teksti]" custT="1"/>
      <dgm:spPr>
        <a:solidFill>
          <a:schemeClr val="accent2">
            <a:lumMod val="40000"/>
            <a:lumOff val="60000"/>
          </a:schemeClr>
        </a:solidFill>
      </dgm:spPr>
      <dgm:t>
        <a:bodyPr/>
        <a:lstStyle/>
        <a:p>
          <a:pPr algn="just"/>
          <a:r>
            <a:rPr lang="fi-FI" sz="2800" b="1" dirty="0">
              <a:solidFill>
                <a:schemeClr val="tx1"/>
              </a:solidFill>
            </a:rPr>
            <a:t>                                                   Asiakasohjaus –uudet asiakkaat</a:t>
          </a:r>
        </a:p>
      </dgm:t>
    </dgm:pt>
    <dgm:pt modelId="{29AE3710-96B6-4FE8-B704-8EC165B1B672}" type="sibTrans" cxnId="{BF598668-A86D-477A-B043-CAD0128CD987}">
      <dgm:prSet/>
      <dgm:spPr/>
      <dgm:t>
        <a:bodyPr/>
        <a:lstStyle/>
        <a:p>
          <a:endParaRPr lang="fi-FI"/>
        </a:p>
      </dgm:t>
    </dgm:pt>
    <dgm:pt modelId="{7693FF04-D305-4600-BF9A-E1A1066E233F}" type="parTrans" cxnId="{BF598668-A86D-477A-B043-CAD0128CD987}">
      <dgm:prSet/>
      <dgm:spPr/>
      <dgm:t>
        <a:bodyPr/>
        <a:lstStyle/>
        <a:p>
          <a:endParaRPr lang="fi-FI"/>
        </a:p>
      </dgm:t>
    </dgm:pt>
    <dgm:pt modelId="{B11A39A9-17E0-461F-8D73-683F65A57829}">
      <dgm:prSet custT="1"/>
      <dgm:spPr/>
      <dgm:t>
        <a:bodyPr/>
        <a:lstStyle/>
        <a:p>
          <a:endParaRPr lang="fi-FI" sz="1000" dirty="0"/>
        </a:p>
      </dgm:t>
    </dgm:pt>
    <dgm:pt modelId="{ED8160EB-5BD3-4089-A1DD-D00325E8CD4A}" type="parTrans" cxnId="{BC47E43E-7EEB-47BD-90C6-C9BDBF97503F}">
      <dgm:prSet/>
      <dgm:spPr/>
      <dgm:t>
        <a:bodyPr/>
        <a:lstStyle/>
        <a:p>
          <a:endParaRPr lang="fi-FI"/>
        </a:p>
      </dgm:t>
    </dgm:pt>
    <dgm:pt modelId="{1B3CEB2B-C703-494D-B32A-E0D71A79DF7F}" type="sibTrans" cxnId="{BC47E43E-7EEB-47BD-90C6-C9BDBF97503F}">
      <dgm:prSet/>
      <dgm:spPr/>
      <dgm:t>
        <a:bodyPr/>
        <a:lstStyle/>
        <a:p>
          <a:endParaRPr lang="fi-FI"/>
        </a:p>
      </dgm:t>
    </dgm:pt>
    <dgm:pt modelId="{573C588D-2B39-4BFA-A0A0-5E1641C5598B}">
      <dgm:prSet phldrT="[Teksti]" custT="1"/>
      <dgm:spPr>
        <a:solidFill>
          <a:srgbClr val="00B0F0"/>
        </a:solidFill>
      </dgm:spPr>
      <dgm:t>
        <a:bodyPr/>
        <a:lstStyle/>
        <a:p>
          <a:r>
            <a:rPr lang="fi-FI" sz="2800" b="1" dirty="0">
              <a:solidFill>
                <a:schemeClr val="tx1"/>
              </a:solidFill>
            </a:rPr>
            <a:t> Lyhytaikainen kuntouttava yksikkö</a:t>
          </a:r>
        </a:p>
      </dgm:t>
    </dgm:pt>
    <dgm:pt modelId="{88774FD1-5288-42AD-A33C-21845D5E8F56}" type="sibTrans" cxnId="{1AEA95C3-FF71-4922-B1BD-51240CF13633}">
      <dgm:prSet/>
      <dgm:spPr/>
      <dgm:t>
        <a:bodyPr/>
        <a:lstStyle/>
        <a:p>
          <a:endParaRPr lang="fi-FI"/>
        </a:p>
      </dgm:t>
    </dgm:pt>
    <dgm:pt modelId="{4D44F25F-D814-4A96-99A2-FD7B311F2291}" type="parTrans" cxnId="{1AEA95C3-FF71-4922-B1BD-51240CF13633}">
      <dgm:prSet/>
      <dgm:spPr/>
      <dgm:t>
        <a:bodyPr/>
        <a:lstStyle/>
        <a:p>
          <a:endParaRPr lang="fi-FI"/>
        </a:p>
      </dgm:t>
    </dgm:pt>
    <dgm:pt modelId="{434C2904-2DA7-4B69-9CFA-9587A7D11054}">
      <dgm:prSet custT="1"/>
      <dgm:spPr>
        <a:solidFill>
          <a:srgbClr val="00B0F0">
            <a:alpha val="90000"/>
          </a:srgbClr>
        </a:solidFill>
      </dgm:spPr>
      <dgm:t>
        <a:bodyPr/>
        <a:lstStyle/>
        <a:p>
          <a:pPr algn="l"/>
          <a:r>
            <a:rPr lang="fi-FI" sz="1050" dirty="0"/>
            <a:t>Yksikkö saa  puhelimella / </a:t>
          </a:r>
          <a:r>
            <a:rPr lang="fi-FI" sz="1050" dirty="0" err="1"/>
            <a:t>SBM:llä</a:t>
          </a:r>
          <a:r>
            <a:rPr lang="fi-FI" sz="1050" dirty="0"/>
            <a:t> asiakasohjaukselta tiedon tulevasta asiakkaasta  (mistä tulee ja miksi ). </a:t>
          </a:r>
          <a:r>
            <a:rPr lang="fi-FI" sz="1050" dirty="0">
              <a:solidFill>
                <a:schemeClr val="tx1"/>
              </a:solidFill>
            </a:rPr>
            <a:t>Selvitetään asiakkaan toimintakyky ja </a:t>
          </a:r>
          <a:r>
            <a:rPr lang="fi-FI" sz="1050">
              <a:solidFill>
                <a:schemeClr val="tx1"/>
              </a:solidFill>
            </a:rPr>
            <a:t>palvelutarve. </a:t>
          </a:r>
          <a:r>
            <a:rPr lang="fi-FI" sz="1050" dirty="0">
              <a:solidFill>
                <a:schemeClr val="tx1"/>
              </a:solidFill>
            </a:rPr>
            <a:t>Täydennetään asiakasohjauksen aloittamaa hokua.</a:t>
          </a:r>
        </a:p>
      </dgm:t>
    </dgm:pt>
    <dgm:pt modelId="{B4481F4C-F55A-4261-B172-BFFC51AC56E7}" type="parTrans" cxnId="{4F20C23E-61C7-484A-BD9B-B0D4E43AB60E}">
      <dgm:prSet/>
      <dgm:spPr/>
      <dgm:t>
        <a:bodyPr/>
        <a:lstStyle/>
        <a:p>
          <a:endParaRPr lang="fi-FI"/>
        </a:p>
      </dgm:t>
    </dgm:pt>
    <dgm:pt modelId="{880B0A0C-2B48-41F5-9CAD-1A9D4B9F9C10}" type="sibTrans" cxnId="{4F20C23E-61C7-484A-BD9B-B0D4E43AB60E}">
      <dgm:prSet/>
      <dgm:spPr/>
      <dgm:t>
        <a:bodyPr/>
        <a:lstStyle/>
        <a:p>
          <a:endParaRPr lang="fi-FI"/>
        </a:p>
      </dgm:t>
    </dgm:pt>
    <dgm:pt modelId="{496C31DE-E220-4B5A-9C65-0C849AD66062}">
      <dgm:prSet custT="1"/>
      <dgm:spPr>
        <a:solidFill>
          <a:schemeClr val="accent2">
            <a:lumMod val="40000"/>
            <a:lumOff val="60000"/>
            <a:alpha val="90000"/>
          </a:schemeClr>
        </a:solidFill>
      </dgm:spPr>
      <dgm:t>
        <a:bodyPr/>
        <a:lstStyle/>
        <a:p>
          <a:pPr algn="l"/>
          <a:r>
            <a:rPr lang="fi-FI" sz="1000" dirty="0"/>
            <a:t>Yhteydenoton kirjaus </a:t>
          </a:r>
          <a:r>
            <a:rPr lang="fi-FI" sz="1000" dirty="0" err="1"/>
            <a:t>hoitos</a:t>
          </a:r>
          <a:r>
            <a:rPr lang="fi-FI" sz="1000" dirty="0"/>
            <a:t> –lehdelle. Samoin palvelutarpeen arviointi, jossa nähdään alustava tarve kuntouttavalle arviointipaikalle. Lyhyt alustavan hoitosuunnitelman kirjaus.  Yhteydenotto lyhytaikaiseen, kuntouttavaan yksikköön /puh. / SBM. Asiakasohjaus tekee palvelupäätöksen yksikköön sijoittamisesta. </a:t>
          </a:r>
        </a:p>
      </dgm:t>
    </dgm:pt>
    <dgm:pt modelId="{79C613CB-2737-4756-95FB-CC02F0C5CD59}" type="parTrans" cxnId="{64472D09-26CD-4932-A883-891A7963524E}">
      <dgm:prSet/>
      <dgm:spPr/>
      <dgm:t>
        <a:bodyPr/>
        <a:lstStyle/>
        <a:p>
          <a:endParaRPr lang="fi-FI"/>
        </a:p>
      </dgm:t>
    </dgm:pt>
    <dgm:pt modelId="{45FCED32-EC2B-47D3-AED9-3A0FA0AE847C}" type="sibTrans" cxnId="{64472D09-26CD-4932-A883-891A7963524E}">
      <dgm:prSet/>
      <dgm:spPr/>
      <dgm:t>
        <a:bodyPr/>
        <a:lstStyle/>
        <a:p>
          <a:endParaRPr lang="fi-FI"/>
        </a:p>
      </dgm:t>
    </dgm:pt>
    <dgm:pt modelId="{69E587F4-0403-460E-8554-258613C7ABE5}">
      <dgm:prSet custT="1"/>
      <dgm:spPr>
        <a:solidFill>
          <a:schemeClr val="accent2">
            <a:lumMod val="40000"/>
            <a:lumOff val="60000"/>
            <a:alpha val="90000"/>
          </a:schemeClr>
        </a:solidFill>
      </dgm:spPr>
      <dgm:t>
        <a:bodyPr/>
        <a:lstStyle/>
        <a:p>
          <a:pPr algn="l"/>
          <a:r>
            <a:rPr lang="fi-FI" sz="1000" b="0" dirty="0">
              <a:solidFill>
                <a:schemeClr val="tx1"/>
              </a:solidFill>
            </a:rPr>
            <a:t>Asiakasohjaus</a:t>
          </a:r>
          <a:r>
            <a:rPr lang="fi-FI" sz="1000" dirty="0">
              <a:solidFill>
                <a:schemeClr val="tx1"/>
              </a:solidFill>
            </a:rPr>
            <a:t> saa yhteydenoton kotihoidosta tai läheisiltä, asiakkaan voinnin ja toimintakyvyn heikkenemisen vuoksi. Yhteydenottoja  tulee myös </a:t>
          </a:r>
          <a:r>
            <a:rPr lang="fi-FI" sz="1000" b="0" dirty="0">
              <a:solidFill>
                <a:schemeClr val="tx1"/>
              </a:solidFill>
            </a:rPr>
            <a:t>sairaalaosastolta,  kotiutushoitajan ja palveluneuvojan taholta.</a:t>
          </a:r>
          <a:endParaRPr lang="fi-FI" sz="1600" b="0" dirty="0"/>
        </a:p>
      </dgm:t>
    </dgm:pt>
    <dgm:pt modelId="{3084DD54-CB8E-46EC-B576-E22D094B9D6D}" type="parTrans" cxnId="{97CD172E-FAA6-485D-A568-D6E36F2ED644}">
      <dgm:prSet/>
      <dgm:spPr/>
      <dgm:t>
        <a:bodyPr/>
        <a:lstStyle/>
        <a:p>
          <a:endParaRPr lang="fi-FI"/>
        </a:p>
      </dgm:t>
    </dgm:pt>
    <dgm:pt modelId="{2FA66C76-B1F3-41E1-AF7B-2D7ADD12BEC9}" type="sibTrans" cxnId="{97CD172E-FAA6-485D-A568-D6E36F2ED644}">
      <dgm:prSet/>
      <dgm:spPr/>
      <dgm:t>
        <a:bodyPr/>
        <a:lstStyle/>
        <a:p>
          <a:endParaRPr lang="fi-FI"/>
        </a:p>
      </dgm:t>
    </dgm:pt>
    <dgm:pt modelId="{8201552E-E661-4E2B-8FA0-17A8B415A388}" type="pres">
      <dgm:prSet presAssocID="{49DA0F02-9EFE-45B0-BE00-66DBA3A5E485}" presName="Name0" presStyleCnt="0">
        <dgm:presLayoutVars>
          <dgm:dir/>
          <dgm:animLvl val="lvl"/>
          <dgm:resizeHandles val="exact"/>
        </dgm:presLayoutVars>
      </dgm:prSet>
      <dgm:spPr/>
    </dgm:pt>
    <dgm:pt modelId="{6E759F61-4DF0-49A7-B451-C88A578493C7}" type="pres">
      <dgm:prSet presAssocID="{1AE29D76-5AE4-4812-84C2-AA506FE85184}" presName="boxAndChildren" presStyleCnt="0"/>
      <dgm:spPr/>
    </dgm:pt>
    <dgm:pt modelId="{43FE1EAB-9AED-4E39-8CDD-EA1C58A60D51}" type="pres">
      <dgm:prSet presAssocID="{1AE29D76-5AE4-4812-84C2-AA506FE85184}" presName="parentTextBox" presStyleLbl="node1" presStyleIdx="0" presStyleCnt="3"/>
      <dgm:spPr/>
    </dgm:pt>
    <dgm:pt modelId="{76362007-1053-402B-80CD-74902073B310}" type="pres">
      <dgm:prSet presAssocID="{1AE29D76-5AE4-4812-84C2-AA506FE85184}" presName="entireBox" presStyleLbl="node1" presStyleIdx="0" presStyleCnt="3" custLinFactNeighborX="0" custLinFactNeighborY="2079"/>
      <dgm:spPr/>
    </dgm:pt>
    <dgm:pt modelId="{34D2A0C9-3C2F-4D8B-9840-E3959D1505C7}" type="pres">
      <dgm:prSet presAssocID="{1AE29D76-5AE4-4812-84C2-AA506FE85184}" presName="descendantBox" presStyleCnt="0"/>
      <dgm:spPr/>
    </dgm:pt>
    <dgm:pt modelId="{1AC93866-5DF8-40FA-B074-956804DD4BF0}" type="pres">
      <dgm:prSet presAssocID="{7A9BDE32-9086-4517-B57D-25F0C8AE89EC}" presName="childTextBox" presStyleLbl="fgAccFollowNode1" presStyleIdx="0" presStyleCnt="6" custScaleY="178428" custLinFactNeighborX="170" custLinFactNeighborY="6678">
        <dgm:presLayoutVars>
          <dgm:bulletEnabled val="1"/>
        </dgm:presLayoutVars>
      </dgm:prSet>
      <dgm:spPr/>
    </dgm:pt>
    <dgm:pt modelId="{8A8EDC74-ED18-4742-8CB7-8B64D64C48DE}" type="pres">
      <dgm:prSet presAssocID="{88774FD1-5288-42AD-A33C-21845D5E8F56}" presName="sp" presStyleCnt="0"/>
      <dgm:spPr/>
    </dgm:pt>
    <dgm:pt modelId="{93EF83D1-A455-40E5-8EE5-671EDD74C66F}" type="pres">
      <dgm:prSet presAssocID="{573C588D-2B39-4BFA-A0A0-5E1641C5598B}" presName="arrowAndChildren" presStyleCnt="0"/>
      <dgm:spPr/>
    </dgm:pt>
    <dgm:pt modelId="{BA3DA33F-E6A6-4327-B674-78E600AF7DD7}" type="pres">
      <dgm:prSet presAssocID="{573C588D-2B39-4BFA-A0A0-5E1641C5598B}" presName="parentTextArrow" presStyleLbl="node1" presStyleIdx="0" presStyleCnt="3"/>
      <dgm:spPr/>
    </dgm:pt>
    <dgm:pt modelId="{01A1F49A-AC25-4350-8AD0-D8513942CE95}" type="pres">
      <dgm:prSet presAssocID="{573C588D-2B39-4BFA-A0A0-5E1641C5598B}" presName="arrow" presStyleLbl="node1" presStyleIdx="1" presStyleCnt="3" custLinFactNeighborY="2158"/>
      <dgm:spPr/>
    </dgm:pt>
    <dgm:pt modelId="{13B0B828-9289-4FF3-A1DF-422163A52D79}" type="pres">
      <dgm:prSet presAssocID="{573C588D-2B39-4BFA-A0A0-5E1641C5598B}" presName="descendantArrow" presStyleCnt="0"/>
      <dgm:spPr/>
    </dgm:pt>
    <dgm:pt modelId="{A618B561-DF9E-4A58-A39A-7C7237F72382}" type="pres">
      <dgm:prSet presAssocID="{434C2904-2DA7-4B69-9CFA-9587A7D11054}" presName="childTextArrow" presStyleLbl="fgAccFollowNode1" presStyleIdx="1" presStyleCnt="6" custScaleX="102973" custScaleY="139303">
        <dgm:presLayoutVars>
          <dgm:bulletEnabled val="1"/>
        </dgm:presLayoutVars>
      </dgm:prSet>
      <dgm:spPr/>
    </dgm:pt>
    <dgm:pt modelId="{2365830D-6667-4C55-A42D-0B2FA6CEB43A}" type="pres">
      <dgm:prSet presAssocID="{1B61215F-2813-41C1-A63D-3EDD2E9B6927}" presName="childTextArrow" presStyleLbl="fgAccFollowNode1" presStyleIdx="2" presStyleCnt="6" custScaleX="94605" custScaleY="137056" custLinFactNeighborX="-5" custLinFactNeighborY="-1375">
        <dgm:presLayoutVars>
          <dgm:bulletEnabled val="1"/>
        </dgm:presLayoutVars>
      </dgm:prSet>
      <dgm:spPr/>
    </dgm:pt>
    <dgm:pt modelId="{1306CFD5-BDBA-4BCB-B07A-E70A6241F3C1}" type="pres">
      <dgm:prSet presAssocID="{29AE3710-96B6-4FE8-B704-8EC165B1B672}" presName="sp" presStyleCnt="0"/>
      <dgm:spPr/>
    </dgm:pt>
    <dgm:pt modelId="{3E52DD30-1BB7-4E02-B21A-55D614482682}" type="pres">
      <dgm:prSet presAssocID="{0054B26F-A4B4-4ECD-AE1E-3A192214C8D6}" presName="arrowAndChildren" presStyleCnt="0"/>
      <dgm:spPr/>
    </dgm:pt>
    <dgm:pt modelId="{B15E08C3-0BB5-4684-ABC0-CC021F29BB6C}" type="pres">
      <dgm:prSet presAssocID="{0054B26F-A4B4-4ECD-AE1E-3A192214C8D6}" presName="parentTextArrow" presStyleLbl="node1" presStyleIdx="1" presStyleCnt="3"/>
      <dgm:spPr/>
    </dgm:pt>
    <dgm:pt modelId="{8FB64BC5-8901-40A7-BA0E-DAB55C9F6D76}" type="pres">
      <dgm:prSet presAssocID="{0054B26F-A4B4-4ECD-AE1E-3A192214C8D6}" presName="arrow" presStyleLbl="node1" presStyleIdx="2" presStyleCnt="3" custLinFactNeighborX="0" custLinFactNeighborY="-31045"/>
      <dgm:spPr/>
    </dgm:pt>
    <dgm:pt modelId="{207765BE-1036-44F4-BAE3-62E06D3DED26}" type="pres">
      <dgm:prSet presAssocID="{0054B26F-A4B4-4ECD-AE1E-3A192214C8D6}" presName="descendantArrow" presStyleCnt="0"/>
      <dgm:spPr/>
    </dgm:pt>
    <dgm:pt modelId="{3D96E0BA-4E33-44AF-816F-7E75CBD8C5FD}" type="pres">
      <dgm:prSet presAssocID="{B11A39A9-17E0-461F-8D73-683F65A57829}" presName="childTextArrow" presStyleLbl="fgAccFollowNode1" presStyleIdx="3" presStyleCnt="6" custScaleX="82392" custScaleY="91193" custLinFactNeighborX="-52" custLinFactNeighborY="2939">
        <dgm:presLayoutVars>
          <dgm:bulletEnabled val="1"/>
        </dgm:presLayoutVars>
      </dgm:prSet>
      <dgm:spPr/>
    </dgm:pt>
    <dgm:pt modelId="{E62D5A7B-78D7-433C-8E1F-8732A02D421B}" type="pres">
      <dgm:prSet presAssocID="{69E587F4-0403-460E-8554-258613C7ABE5}" presName="childTextArrow" presStyleLbl="fgAccFollowNode1" presStyleIdx="4" presStyleCnt="6" custScaleX="739146" custScaleY="91561" custLinFactNeighborX="-82461" custLinFactNeighborY="-1625">
        <dgm:presLayoutVars>
          <dgm:bulletEnabled val="1"/>
        </dgm:presLayoutVars>
      </dgm:prSet>
      <dgm:spPr/>
    </dgm:pt>
    <dgm:pt modelId="{B77AD325-AC09-4F6D-AF2E-8CA3DEB7505D}" type="pres">
      <dgm:prSet presAssocID="{496C31DE-E220-4B5A-9C65-0C849AD66062}" presName="childTextArrow" presStyleLbl="fgAccFollowNode1" presStyleIdx="5" presStyleCnt="6" custScaleX="752497" custScaleY="106898" custLinFactNeighborX="-13" custLinFactNeighborY="-4914">
        <dgm:presLayoutVars>
          <dgm:bulletEnabled val="1"/>
        </dgm:presLayoutVars>
      </dgm:prSet>
      <dgm:spPr/>
    </dgm:pt>
  </dgm:ptLst>
  <dgm:cxnLst>
    <dgm:cxn modelId="{89396102-FBF5-4EC9-88EA-C77549D79768}" type="presOf" srcId="{69E587F4-0403-460E-8554-258613C7ABE5}" destId="{E62D5A7B-78D7-433C-8E1F-8732A02D421B}" srcOrd="0" destOrd="0" presId="urn:microsoft.com/office/officeart/2005/8/layout/process4"/>
    <dgm:cxn modelId="{2F9FF602-1D5D-477E-A514-BABEBE4E7F41}" srcId="{49DA0F02-9EFE-45B0-BE00-66DBA3A5E485}" destId="{1AE29D76-5AE4-4812-84C2-AA506FE85184}" srcOrd="2" destOrd="0" parTransId="{18A77BC3-C4D2-4E45-8201-976B3ADA15AA}" sibTransId="{7D1993FE-D7D4-4BFF-87E1-8F2172A5837D}"/>
    <dgm:cxn modelId="{64472D09-26CD-4932-A883-891A7963524E}" srcId="{0054B26F-A4B4-4ECD-AE1E-3A192214C8D6}" destId="{496C31DE-E220-4B5A-9C65-0C849AD66062}" srcOrd="2" destOrd="0" parTransId="{79C613CB-2737-4756-95FB-CC02F0C5CD59}" sibTransId="{45FCED32-EC2B-47D3-AED9-3A0FA0AE847C}"/>
    <dgm:cxn modelId="{9E949309-65C9-489F-8876-1C0CBB037F76}" type="presOf" srcId="{0054B26F-A4B4-4ECD-AE1E-3A192214C8D6}" destId="{B15E08C3-0BB5-4684-ABC0-CC021F29BB6C}" srcOrd="0" destOrd="0" presId="urn:microsoft.com/office/officeart/2005/8/layout/process4"/>
    <dgm:cxn modelId="{8BF2AD0A-AA05-4006-92AE-243D35D2A340}" type="presOf" srcId="{0054B26F-A4B4-4ECD-AE1E-3A192214C8D6}" destId="{8FB64BC5-8901-40A7-BA0E-DAB55C9F6D76}" srcOrd="1" destOrd="0" presId="urn:microsoft.com/office/officeart/2005/8/layout/process4"/>
    <dgm:cxn modelId="{8F183216-99F8-4EF6-83A0-311C809228D8}" srcId="{1AE29D76-5AE4-4812-84C2-AA506FE85184}" destId="{7A9BDE32-9086-4517-B57D-25F0C8AE89EC}" srcOrd="0" destOrd="0" parTransId="{BB29B90B-3E8C-4A75-AD14-57599679EA78}" sibTransId="{7BD097C7-3C5B-41A9-8701-2175B2363619}"/>
    <dgm:cxn modelId="{97CD172E-FAA6-485D-A568-D6E36F2ED644}" srcId="{0054B26F-A4B4-4ECD-AE1E-3A192214C8D6}" destId="{69E587F4-0403-460E-8554-258613C7ABE5}" srcOrd="1" destOrd="0" parTransId="{3084DD54-CB8E-46EC-B576-E22D094B9D6D}" sibTransId="{2FA66C76-B1F3-41E1-AF7B-2D7ADD12BEC9}"/>
    <dgm:cxn modelId="{4F20C23E-61C7-484A-BD9B-B0D4E43AB60E}" srcId="{573C588D-2B39-4BFA-A0A0-5E1641C5598B}" destId="{434C2904-2DA7-4B69-9CFA-9587A7D11054}" srcOrd="0" destOrd="0" parTransId="{B4481F4C-F55A-4261-B172-BFFC51AC56E7}" sibTransId="{880B0A0C-2B48-41F5-9CAD-1A9D4B9F9C10}"/>
    <dgm:cxn modelId="{BC47E43E-7EEB-47BD-90C6-C9BDBF97503F}" srcId="{0054B26F-A4B4-4ECD-AE1E-3A192214C8D6}" destId="{B11A39A9-17E0-461F-8D73-683F65A57829}" srcOrd="0" destOrd="0" parTransId="{ED8160EB-5BD3-4089-A1DD-D00325E8CD4A}" sibTransId="{1B3CEB2B-C703-494D-B32A-E0D71A79DF7F}"/>
    <dgm:cxn modelId="{8363BB40-FB3D-4B7A-A2FD-ABF07E2B9394}" type="presOf" srcId="{7A9BDE32-9086-4517-B57D-25F0C8AE89EC}" destId="{1AC93866-5DF8-40FA-B074-956804DD4BF0}" srcOrd="0" destOrd="0" presId="urn:microsoft.com/office/officeart/2005/8/layout/process4"/>
    <dgm:cxn modelId="{EEB41567-9307-4061-B1B7-BE57D4C56047}" srcId="{573C588D-2B39-4BFA-A0A0-5E1641C5598B}" destId="{1B61215F-2813-41C1-A63D-3EDD2E9B6927}" srcOrd="1" destOrd="0" parTransId="{618815E1-3BCE-4123-B1B8-2754919B3A3F}" sibTransId="{1FBA13FE-CB0E-459D-89EC-0022F40F5936}"/>
    <dgm:cxn modelId="{BF598668-A86D-477A-B043-CAD0128CD987}" srcId="{49DA0F02-9EFE-45B0-BE00-66DBA3A5E485}" destId="{0054B26F-A4B4-4ECD-AE1E-3A192214C8D6}" srcOrd="0" destOrd="0" parTransId="{7693FF04-D305-4600-BF9A-E1A1066E233F}" sibTransId="{29AE3710-96B6-4FE8-B704-8EC165B1B672}"/>
    <dgm:cxn modelId="{2407C769-3EE3-410D-8A6C-AF959CF5E857}" type="presOf" srcId="{1B61215F-2813-41C1-A63D-3EDD2E9B6927}" destId="{2365830D-6667-4C55-A42D-0B2FA6CEB43A}" srcOrd="0" destOrd="0" presId="urn:microsoft.com/office/officeart/2005/8/layout/process4"/>
    <dgm:cxn modelId="{454DDE92-86D0-4DF5-AE2F-4BC3D655931C}" type="presOf" srcId="{573C588D-2B39-4BFA-A0A0-5E1641C5598B}" destId="{BA3DA33F-E6A6-4327-B674-78E600AF7DD7}" srcOrd="0" destOrd="0" presId="urn:microsoft.com/office/officeart/2005/8/layout/process4"/>
    <dgm:cxn modelId="{767AFCA0-BEF6-426E-842F-865058E23A05}" type="presOf" srcId="{496C31DE-E220-4B5A-9C65-0C849AD66062}" destId="{B77AD325-AC09-4F6D-AF2E-8CA3DEB7505D}" srcOrd="0" destOrd="0" presId="urn:microsoft.com/office/officeart/2005/8/layout/process4"/>
    <dgm:cxn modelId="{3DB427AD-2B60-404D-8B62-8468B9A9BCC3}" type="presOf" srcId="{434C2904-2DA7-4B69-9CFA-9587A7D11054}" destId="{A618B561-DF9E-4A58-A39A-7C7237F72382}" srcOrd="0" destOrd="0" presId="urn:microsoft.com/office/officeart/2005/8/layout/process4"/>
    <dgm:cxn modelId="{99C345BE-653B-48D9-809B-A494E31F080B}" type="presOf" srcId="{49DA0F02-9EFE-45B0-BE00-66DBA3A5E485}" destId="{8201552E-E661-4E2B-8FA0-17A8B415A388}" srcOrd="0" destOrd="0" presId="urn:microsoft.com/office/officeart/2005/8/layout/process4"/>
    <dgm:cxn modelId="{1AEA95C3-FF71-4922-B1BD-51240CF13633}" srcId="{49DA0F02-9EFE-45B0-BE00-66DBA3A5E485}" destId="{573C588D-2B39-4BFA-A0A0-5E1641C5598B}" srcOrd="1" destOrd="0" parTransId="{4D44F25F-D814-4A96-99A2-FD7B311F2291}" sibTransId="{88774FD1-5288-42AD-A33C-21845D5E8F56}"/>
    <dgm:cxn modelId="{73B284CB-20FE-4D27-905E-82F9A5E64DED}" type="presOf" srcId="{1AE29D76-5AE4-4812-84C2-AA506FE85184}" destId="{76362007-1053-402B-80CD-74902073B310}" srcOrd="1" destOrd="0" presId="urn:microsoft.com/office/officeart/2005/8/layout/process4"/>
    <dgm:cxn modelId="{E9AB2BCF-1849-4734-BDDF-70FAC29AD59B}" type="presOf" srcId="{573C588D-2B39-4BFA-A0A0-5E1641C5598B}" destId="{01A1F49A-AC25-4350-8AD0-D8513942CE95}" srcOrd="1" destOrd="0" presId="urn:microsoft.com/office/officeart/2005/8/layout/process4"/>
    <dgm:cxn modelId="{826F77D8-3C55-427D-A490-ED36ABDDC06A}" type="presOf" srcId="{B11A39A9-17E0-461F-8D73-683F65A57829}" destId="{3D96E0BA-4E33-44AF-816F-7E75CBD8C5FD}" srcOrd="0" destOrd="0" presId="urn:microsoft.com/office/officeart/2005/8/layout/process4"/>
    <dgm:cxn modelId="{B43EA7DD-1CBC-452E-9765-D8C0A4FE4060}" type="presOf" srcId="{1AE29D76-5AE4-4812-84C2-AA506FE85184}" destId="{43FE1EAB-9AED-4E39-8CDD-EA1C58A60D51}" srcOrd="0" destOrd="0" presId="urn:microsoft.com/office/officeart/2005/8/layout/process4"/>
    <dgm:cxn modelId="{580D3D76-3F9B-463B-9938-0DF49133CA38}" type="presParOf" srcId="{8201552E-E661-4E2B-8FA0-17A8B415A388}" destId="{6E759F61-4DF0-49A7-B451-C88A578493C7}" srcOrd="0" destOrd="0" presId="urn:microsoft.com/office/officeart/2005/8/layout/process4"/>
    <dgm:cxn modelId="{58DF9AB4-16AA-4A64-98A3-548675FFAB1E}" type="presParOf" srcId="{6E759F61-4DF0-49A7-B451-C88A578493C7}" destId="{43FE1EAB-9AED-4E39-8CDD-EA1C58A60D51}" srcOrd="0" destOrd="0" presId="urn:microsoft.com/office/officeart/2005/8/layout/process4"/>
    <dgm:cxn modelId="{22EA8362-C304-4436-96B3-648406473CE8}" type="presParOf" srcId="{6E759F61-4DF0-49A7-B451-C88A578493C7}" destId="{76362007-1053-402B-80CD-74902073B310}" srcOrd="1" destOrd="0" presId="urn:microsoft.com/office/officeart/2005/8/layout/process4"/>
    <dgm:cxn modelId="{8A6B26D5-2C29-4C8F-8764-7B6D03C10742}" type="presParOf" srcId="{6E759F61-4DF0-49A7-B451-C88A578493C7}" destId="{34D2A0C9-3C2F-4D8B-9840-E3959D1505C7}" srcOrd="2" destOrd="0" presId="urn:microsoft.com/office/officeart/2005/8/layout/process4"/>
    <dgm:cxn modelId="{7DCC3611-BEC4-485C-A3E8-A0F959162CC7}" type="presParOf" srcId="{34D2A0C9-3C2F-4D8B-9840-E3959D1505C7}" destId="{1AC93866-5DF8-40FA-B074-956804DD4BF0}" srcOrd="0" destOrd="0" presId="urn:microsoft.com/office/officeart/2005/8/layout/process4"/>
    <dgm:cxn modelId="{FAAF56AB-25C7-42CF-A283-679B9087B9B0}" type="presParOf" srcId="{8201552E-E661-4E2B-8FA0-17A8B415A388}" destId="{8A8EDC74-ED18-4742-8CB7-8B64D64C48DE}" srcOrd="1" destOrd="0" presId="urn:microsoft.com/office/officeart/2005/8/layout/process4"/>
    <dgm:cxn modelId="{086192BC-21F2-47B0-A772-B6D5EAFB4AD3}" type="presParOf" srcId="{8201552E-E661-4E2B-8FA0-17A8B415A388}" destId="{93EF83D1-A455-40E5-8EE5-671EDD74C66F}" srcOrd="2" destOrd="0" presId="urn:microsoft.com/office/officeart/2005/8/layout/process4"/>
    <dgm:cxn modelId="{A089EEB3-6F36-46C9-9035-494F34FD6A7E}" type="presParOf" srcId="{93EF83D1-A455-40E5-8EE5-671EDD74C66F}" destId="{BA3DA33F-E6A6-4327-B674-78E600AF7DD7}" srcOrd="0" destOrd="0" presId="urn:microsoft.com/office/officeart/2005/8/layout/process4"/>
    <dgm:cxn modelId="{6289106A-169E-4A97-9EA3-36664D00BEB7}" type="presParOf" srcId="{93EF83D1-A455-40E5-8EE5-671EDD74C66F}" destId="{01A1F49A-AC25-4350-8AD0-D8513942CE95}" srcOrd="1" destOrd="0" presId="urn:microsoft.com/office/officeart/2005/8/layout/process4"/>
    <dgm:cxn modelId="{4157BFC2-D0A7-4BFB-8CAF-0C931576A255}" type="presParOf" srcId="{93EF83D1-A455-40E5-8EE5-671EDD74C66F}" destId="{13B0B828-9289-4FF3-A1DF-422163A52D79}" srcOrd="2" destOrd="0" presId="urn:microsoft.com/office/officeart/2005/8/layout/process4"/>
    <dgm:cxn modelId="{F408F5A0-7773-4FEE-9C8D-1B551FBB5F2C}" type="presParOf" srcId="{13B0B828-9289-4FF3-A1DF-422163A52D79}" destId="{A618B561-DF9E-4A58-A39A-7C7237F72382}" srcOrd="0" destOrd="0" presId="urn:microsoft.com/office/officeart/2005/8/layout/process4"/>
    <dgm:cxn modelId="{67472EEF-E0AD-44C5-9CFE-AB9239BF23EA}" type="presParOf" srcId="{13B0B828-9289-4FF3-A1DF-422163A52D79}" destId="{2365830D-6667-4C55-A42D-0B2FA6CEB43A}" srcOrd="1" destOrd="0" presId="urn:microsoft.com/office/officeart/2005/8/layout/process4"/>
    <dgm:cxn modelId="{B8F4A46D-434F-4CF9-987C-DA746A94A3EB}" type="presParOf" srcId="{8201552E-E661-4E2B-8FA0-17A8B415A388}" destId="{1306CFD5-BDBA-4BCB-B07A-E70A6241F3C1}" srcOrd="3" destOrd="0" presId="urn:microsoft.com/office/officeart/2005/8/layout/process4"/>
    <dgm:cxn modelId="{EF0B102B-9287-4AEF-AD14-1448D8C36A11}" type="presParOf" srcId="{8201552E-E661-4E2B-8FA0-17A8B415A388}" destId="{3E52DD30-1BB7-4E02-B21A-55D614482682}" srcOrd="4" destOrd="0" presId="urn:microsoft.com/office/officeart/2005/8/layout/process4"/>
    <dgm:cxn modelId="{C2936C58-9822-4406-9EF3-4D0C7C88A612}" type="presParOf" srcId="{3E52DD30-1BB7-4E02-B21A-55D614482682}" destId="{B15E08C3-0BB5-4684-ABC0-CC021F29BB6C}" srcOrd="0" destOrd="0" presId="urn:microsoft.com/office/officeart/2005/8/layout/process4"/>
    <dgm:cxn modelId="{4CBEEABD-31CA-4810-80FE-78458B78B3F6}" type="presParOf" srcId="{3E52DD30-1BB7-4E02-B21A-55D614482682}" destId="{8FB64BC5-8901-40A7-BA0E-DAB55C9F6D76}" srcOrd="1" destOrd="0" presId="urn:microsoft.com/office/officeart/2005/8/layout/process4"/>
    <dgm:cxn modelId="{97144BAA-FE0A-4B25-9131-06B283571BB2}" type="presParOf" srcId="{3E52DD30-1BB7-4E02-B21A-55D614482682}" destId="{207765BE-1036-44F4-BAE3-62E06D3DED26}" srcOrd="2" destOrd="0" presId="urn:microsoft.com/office/officeart/2005/8/layout/process4"/>
    <dgm:cxn modelId="{A101BC26-68A4-4794-A8AE-C266EB06EA5A}" type="presParOf" srcId="{207765BE-1036-44F4-BAE3-62E06D3DED26}" destId="{3D96E0BA-4E33-44AF-816F-7E75CBD8C5FD}" srcOrd="0" destOrd="0" presId="urn:microsoft.com/office/officeart/2005/8/layout/process4"/>
    <dgm:cxn modelId="{92E33833-F04C-4F83-90AB-3FA3DFC6A76A}" type="presParOf" srcId="{207765BE-1036-44F4-BAE3-62E06D3DED26}" destId="{E62D5A7B-78D7-433C-8E1F-8732A02D421B}" srcOrd="1" destOrd="0" presId="urn:microsoft.com/office/officeart/2005/8/layout/process4"/>
    <dgm:cxn modelId="{3CD11588-0CCF-43CD-8F35-BEDB2542D82C}" type="presParOf" srcId="{207765BE-1036-44F4-BAE3-62E06D3DED26}" destId="{B77AD325-AC09-4F6D-AF2E-8CA3DEB7505D}"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1D31D86-EC20-4F60-BBC5-D903930C4F13}"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i-FI"/>
        </a:p>
      </dgm:t>
    </dgm:pt>
    <dgm:pt modelId="{40B81995-8917-45D7-AC41-083AF290FCFD}">
      <dgm:prSet phldrT="[Teksti]" custT="1"/>
      <dgm:spPr>
        <a:solidFill>
          <a:srgbClr val="FF99FF"/>
        </a:solidFill>
      </dgm:spPr>
      <dgm:t>
        <a:bodyPr/>
        <a:lstStyle/>
        <a:p>
          <a:r>
            <a:rPr lang="fi-FI" sz="2400" dirty="0">
              <a:solidFill>
                <a:sysClr val="windowText" lastClr="000000"/>
              </a:solidFill>
            </a:rPr>
            <a:t>Kotiutumisen tuen tiimin asiakasvastaava</a:t>
          </a:r>
        </a:p>
      </dgm:t>
    </dgm:pt>
    <dgm:pt modelId="{0174C5ED-3760-401A-AF20-FB559B065EDA}" type="parTrans" cxnId="{EEC50DE2-99C5-4820-AA77-24584DEBFF2E}">
      <dgm:prSet/>
      <dgm:spPr/>
      <dgm:t>
        <a:bodyPr/>
        <a:lstStyle/>
        <a:p>
          <a:endParaRPr lang="fi-FI"/>
        </a:p>
      </dgm:t>
    </dgm:pt>
    <dgm:pt modelId="{253903AB-8976-4325-9BC0-1B4FEB7849CD}" type="sibTrans" cxnId="{EEC50DE2-99C5-4820-AA77-24584DEBFF2E}">
      <dgm:prSet/>
      <dgm:spPr/>
      <dgm:t>
        <a:bodyPr/>
        <a:lstStyle/>
        <a:p>
          <a:endParaRPr lang="fi-FI"/>
        </a:p>
      </dgm:t>
    </dgm:pt>
    <dgm:pt modelId="{97040C09-4D7A-4702-A2E3-3236C0534753}">
      <dgm:prSet phldrT="[Teksti]" phldr="1"/>
      <dgm:spPr>
        <a:solidFill>
          <a:srgbClr val="FF99FF">
            <a:alpha val="90000"/>
          </a:srgbClr>
        </a:solidFill>
      </dgm:spPr>
      <dgm:t>
        <a:bodyPr/>
        <a:lstStyle/>
        <a:p>
          <a:endParaRPr lang="fi-FI"/>
        </a:p>
      </dgm:t>
    </dgm:pt>
    <dgm:pt modelId="{722A1B1B-CA57-4E55-9AD6-582402C68B2F}" type="parTrans" cxnId="{35A20D4D-6FAB-43B0-AE6F-A6691779571F}">
      <dgm:prSet/>
      <dgm:spPr/>
      <dgm:t>
        <a:bodyPr/>
        <a:lstStyle/>
        <a:p>
          <a:endParaRPr lang="fi-FI"/>
        </a:p>
      </dgm:t>
    </dgm:pt>
    <dgm:pt modelId="{78A52199-37DC-47D8-AFEA-432D05D13DA8}" type="sibTrans" cxnId="{35A20D4D-6FAB-43B0-AE6F-A6691779571F}">
      <dgm:prSet/>
      <dgm:spPr/>
      <dgm:t>
        <a:bodyPr/>
        <a:lstStyle/>
        <a:p>
          <a:endParaRPr lang="fi-FI"/>
        </a:p>
      </dgm:t>
    </dgm:pt>
    <dgm:pt modelId="{9785EAE7-3E10-4DA5-9739-0192C6ED1110}">
      <dgm:prSet phldrT="[Teksti]" custT="1"/>
      <dgm:spPr>
        <a:solidFill>
          <a:srgbClr val="FF99FF"/>
        </a:solidFill>
      </dgm:spPr>
      <dgm:t>
        <a:bodyPr/>
        <a:lstStyle/>
        <a:p>
          <a:r>
            <a:rPr lang="fi-FI" sz="2400" dirty="0">
              <a:solidFill>
                <a:sysClr val="windowText" lastClr="000000"/>
              </a:solidFill>
            </a:rPr>
            <a:t>Kotiutuskoordinaattori</a:t>
          </a:r>
        </a:p>
      </dgm:t>
    </dgm:pt>
    <dgm:pt modelId="{696748DC-FA1B-42F0-A9D8-86E79412453E}" type="parTrans" cxnId="{4B4FFAC1-D1FE-42CD-8BB6-1AEEE74CCE28}">
      <dgm:prSet/>
      <dgm:spPr/>
      <dgm:t>
        <a:bodyPr/>
        <a:lstStyle/>
        <a:p>
          <a:endParaRPr lang="fi-FI"/>
        </a:p>
      </dgm:t>
    </dgm:pt>
    <dgm:pt modelId="{D63C4390-A0E3-4391-B9A2-96789A4E9994}" type="sibTrans" cxnId="{4B4FFAC1-D1FE-42CD-8BB6-1AEEE74CCE28}">
      <dgm:prSet/>
      <dgm:spPr/>
      <dgm:t>
        <a:bodyPr/>
        <a:lstStyle/>
        <a:p>
          <a:endParaRPr lang="fi-FI"/>
        </a:p>
      </dgm:t>
    </dgm:pt>
    <dgm:pt modelId="{4525DD9C-A063-43D8-B001-6F0003A42B25}">
      <dgm:prSet phldrT="[Teksti]" custT="1"/>
      <dgm:spPr>
        <a:solidFill>
          <a:srgbClr val="FF99FF">
            <a:alpha val="90000"/>
          </a:srgbClr>
        </a:solidFill>
      </dgm:spPr>
      <dgm:t>
        <a:bodyPr/>
        <a:lstStyle/>
        <a:p>
          <a:r>
            <a:rPr lang="fi-FI" sz="1200" dirty="0"/>
            <a:t>Kotiutuskoordinaattori saa tiedon  asiakkaan jakson päättymisestä kotiutumisen tuen tiimin asiakasvastaavalta. (Koordinaattori tallentaa tiedot  omia kk-laskentoja varten SJK)..</a:t>
          </a:r>
        </a:p>
      </dgm:t>
    </dgm:pt>
    <dgm:pt modelId="{A0661D87-F33C-4361-8BB3-3BC19F542741}" type="parTrans" cxnId="{BEB9E441-622D-420B-8FC3-48DA27E95A06}">
      <dgm:prSet/>
      <dgm:spPr/>
      <dgm:t>
        <a:bodyPr/>
        <a:lstStyle/>
        <a:p>
          <a:endParaRPr lang="fi-FI"/>
        </a:p>
      </dgm:t>
    </dgm:pt>
    <dgm:pt modelId="{7AD373F2-0D2C-4752-B598-232A6C64C864}" type="sibTrans" cxnId="{BEB9E441-622D-420B-8FC3-48DA27E95A06}">
      <dgm:prSet/>
      <dgm:spPr/>
      <dgm:t>
        <a:bodyPr/>
        <a:lstStyle/>
        <a:p>
          <a:endParaRPr lang="fi-FI"/>
        </a:p>
      </dgm:t>
    </dgm:pt>
    <dgm:pt modelId="{533D9A38-E187-47C4-A33B-DFC28F69BFC2}">
      <dgm:prSet phldrT="[Teksti]" phldr="1"/>
      <dgm:spPr/>
      <dgm:t>
        <a:bodyPr/>
        <a:lstStyle/>
        <a:p>
          <a:endParaRPr lang="fi-FI"/>
        </a:p>
      </dgm:t>
    </dgm:pt>
    <dgm:pt modelId="{8C3ADD13-BADD-4B9C-B24B-0296BAF17970}" type="parTrans" cxnId="{DA1BA8C6-8EF5-4761-B56A-091EFB60F8D9}">
      <dgm:prSet/>
      <dgm:spPr/>
      <dgm:t>
        <a:bodyPr/>
        <a:lstStyle/>
        <a:p>
          <a:endParaRPr lang="fi-FI"/>
        </a:p>
      </dgm:t>
    </dgm:pt>
    <dgm:pt modelId="{B547B775-9049-4055-9807-ABB510A46211}" type="sibTrans" cxnId="{DA1BA8C6-8EF5-4761-B56A-091EFB60F8D9}">
      <dgm:prSet/>
      <dgm:spPr/>
      <dgm:t>
        <a:bodyPr/>
        <a:lstStyle/>
        <a:p>
          <a:endParaRPr lang="fi-FI"/>
        </a:p>
      </dgm:t>
    </dgm:pt>
    <dgm:pt modelId="{B2BA8363-E36C-4DB0-8EB2-4743543AAA74}">
      <dgm:prSet phldrT="[Teksti]" custT="1"/>
      <dgm:spPr>
        <a:solidFill>
          <a:schemeClr val="accent2">
            <a:lumMod val="40000"/>
            <a:lumOff val="60000"/>
          </a:schemeClr>
        </a:solidFill>
      </dgm:spPr>
      <dgm:t>
        <a:bodyPr/>
        <a:lstStyle/>
        <a:p>
          <a:r>
            <a:rPr lang="fi-FI" sz="2400" b="0" dirty="0">
              <a:solidFill>
                <a:sysClr val="windowText" lastClr="000000"/>
              </a:solidFill>
            </a:rPr>
            <a:t>Asiakasohjausyksikkö</a:t>
          </a:r>
        </a:p>
      </dgm:t>
    </dgm:pt>
    <dgm:pt modelId="{E16E2F17-AA01-45B0-B028-B62A96D399BC}" type="parTrans" cxnId="{A2E2321D-668E-4F22-8E7C-192B87B82BEF}">
      <dgm:prSet/>
      <dgm:spPr/>
      <dgm:t>
        <a:bodyPr/>
        <a:lstStyle/>
        <a:p>
          <a:endParaRPr lang="fi-FI"/>
        </a:p>
      </dgm:t>
    </dgm:pt>
    <dgm:pt modelId="{3FFA4B13-E30F-4FEC-9EF1-B94FBF20FB68}" type="sibTrans" cxnId="{A2E2321D-668E-4F22-8E7C-192B87B82BEF}">
      <dgm:prSet/>
      <dgm:spPr/>
      <dgm:t>
        <a:bodyPr/>
        <a:lstStyle/>
        <a:p>
          <a:endParaRPr lang="fi-FI"/>
        </a:p>
      </dgm:t>
    </dgm:pt>
    <dgm:pt modelId="{419320DD-87EA-484B-A727-967EE4EAAC7E}">
      <dgm:prSet phldrT="[Teksti]"/>
      <dgm:spPr>
        <a:solidFill>
          <a:schemeClr val="accent2">
            <a:lumMod val="40000"/>
            <a:lumOff val="60000"/>
            <a:alpha val="90000"/>
          </a:schemeClr>
        </a:solidFill>
      </dgm:spPr>
      <dgm:t>
        <a:bodyPr/>
        <a:lstStyle/>
        <a:p>
          <a:r>
            <a:rPr lang="fi-FI" dirty="0"/>
            <a:t>Saa tiedon kotiutuskoordinaattorilta asiakkaan arviointijakson päättymisestä. </a:t>
          </a:r>
        </a:p>
      </dgm:t>
    </dgm:pt>
    <dgm:pt modelId="{3593168E-5CAA-4D02-9693-22E973F77036}" type="parTrans" cxnId="{44FF1C2D-B791-4119-8A09-3FCC749AB09C}">
      <dgm:prSet/>
      <dgm:spPr/>
      <dgm:t>
        <a:bodyPr/>
        <a:lstStyle/>
        <a:p>
          <a:endParaRPr lang="fi-FI"/>
        </a:p>
      </dgm:t>
    </dgm:pt>
    <dgm:pt modelId="{DCC86A6F-CA21-4432-B402-D5DF3A69C8BC}" type="sibTrans" cxnId="{44FF1C2D-B791-4119-8A09-3FCC749AB09C}">
      <dgm:prSet/>
      <dgm:spPr/>
      <dgm:t>
        <a:bodyPr/>
        <a:lstStyle/>
        <a:p>
          <a:endParaRPr lang="fi-FI"/>
        </a:p>
      </dgm:t>
    </dgm:pt>
    <dgm:pt modelId="{F118603A-6EC2-42F6-A8EA-2A29D53D3A6C}">
      <dgm:prSet phldrT="[Teksti]" custT="1"/>
      <dgm:spPr>
        <a:solidFill>
          <a:schemeClr val="accent2">
            <a:lumMod val="40000"/>
            <a:lumOff val="60000"/>
            <a:alpha val="90000"/>
          </a:schemeClr>
        </a:solidFill>
      </dgm:spPr>
      <dgm:t>
        <a:bodyPr/>
        <a:lstStyle/>
        <a:p>
          <a:pPr algn="l"/>
          <a:r>
            <a:rPr lang="fi-FI" sz="1100" b="1" dirty="0"/>
            <a:t>PALVELUN PÄÄTTÄMISESTÄ SOVITTU: JOKAINEN TOIMII TAVALLAAN  ALUEELLAAN TOISTAISEKSI. Seinäjoella lomakkeen käyttö jatkuu.</a:t>
          </a:r>
        </a:p>
        <a:p>
          <a:pPr algn="l"/>
          <a:r>
            <a:rPr lang="fi-FI" sz="1100" dirty="0"/>
            <a:t> Asiakkaalle annetaan tarvittaessa ohjausta ja neuvontaa. Myönnetään tarvittaessa muita palveluita. (SJK merkkaa lomakkeelle, mitkä palvelut jatkuvat)</a:t>
          </a:r>
        </a:p>
      </dgm:t>
    </dgm:pt>
    <dgm:pt modelId="{BED6C29B-1D46-4991-B94C-E78E7AF9E328}" type="parTrans" cxnId="{B272A056-6CEF-4B48-A393-47B4C60B8868}">
      <dgm:prSet/>
      <dgm:spPr/>
      <dgm:t>
        <a:bodyPr/>
        <a:lstStyle/>
        <a:p>
          <a:endParaRPr lang="fi-FI"/>
        </a:p>
      </dgm:t>
    </dgm:pt>
    <dgm:pt modelId="{073459DB-5F94-42CB-A643-BF588194AA74}" type="sibTrans" cxnId="{B272A056-6CEF-4B48-A393-47B4C60B8868}">
      <dgm:prSet/>
      <dgm:spPr/>
      <dgm:t>
        <a:bodyPr/>
        <a:lstStyle/>
        <a:p>
          <a:endParaRPr lang="fi-FI"/>
        </a:p>
      </dgm:t>
    </dgm:pt>
    <dgm:pt modelId="{7EE28BB5-49CB-4AF2-8694-90112A5ABE70}">
      <dgm:prSet custT="1"/>
      <dgm:spPr>
        <a:solidFill>
          <a:srgbClr val="FF99FF">
            <a:alpha val="90000"/>
          </a:srgbClr>
        </a:solidFill>
      </dgm:spPr>
      <dgm:t>
        <a:bodyPr/>
        <a:lstStyle/>
        <a:p>
          <a:r>
            <a:rPr lang="fi-FI" sz="1400" dirty="0"/>
            <a:t>Arviointijakso on päättymässä</a:t>
          </a:r>
          <a:r>
            <a:rPr lang="fi-FI" sz="1200" dirty="0"/>
            <a:t>. Asiakasta ohjataan tarvittaessa esim. yksityisten palvelujen piiriin.  </a:t>
          </a:r>
        </a:p>
      </dgm:t>
    </dgm:pt>
    <dgm:pt modelId="{701487EB-49AF-492C-ACC5-294FEAF4F693}" type="parTrans" cxnId="{DC3C1792-52D9-4269-825A-FBF6B84E0AE6}">
      <dgm:prSet/>
      <dgm:spPr/>
      <dgm:t>
        <a:bodyPr/>
        <a:lstStyle/>
        <a:p>
          <a:endParaRPr lang="fi-FI"/>
        </a:p>
      </dgm:t>
    </dgm:pt>
    <dgm:pt modelId="{4E05CEC7-F867-4D5A-8D11-6216B33D2F5D}" type="sibTrans" cxnId="{DC3C1792-52D9-4269-825A-FBF6B84E0AE6}">
      <dgm:prSet/>
      <dgm:spPr/>
      <dgm:t>
        <a:bodyPr/>
        <a:lstStyle/>
        <a:p>
          <a:endParaRPr lang="fi-FI"/>
        </a:p>
      </dgm:t>
    </dgm:pt>
    <dgm:pt modelId="{7ED37DD5-3D9D-42C8-B420-9D8C9A3CB5ED}">
      <dgm:prSet custT="1"/>
      <dgm:spPr>
        <a:solidFill>
          <a:srgbClr val="FF99FF">
            <a:alpha val="90000"/>
          </a:srgbClr>
        </a:solidFill>
      </dgm:spPr>
      <dgm:t>
        <a:bodyPr/>
        <a:lstStyle/>
        <a:p>
          <a:r>
            <a:rPr lang="fi-FI" sz="1200" dirty="0"/>
            <a:t>             Palvelutarvetta ei ole/myöntämisperusteet eivät täyty. Asiakasvastaava välittää tiedon tästä kotiutuskoordinaattorille. </a:t>
          </a:r>
        </a:p>
      </dgm:t>
    </dgm:pt>
    <dgm:pt modelId="{9B18D545-68C0-4EE1-9978-390045376851}" type="parTrans" cxnId="{0E611C04-E1CE-42A6-A5B9-727E0E58F4B3}">
      <dgm:prSet/>
      <dgm:spPr/>
      <dgm:t>
        <a:bodyPr/>
        <a:lstStyle/>
        <a:p>
          <a:endParaRPr lang="fi-FI"/>
        </a:p>
      </dgm:t>
    </dgm:pt>
    <dgm:pt modelId="{DFDB731E-0EC4-4ED0-BAF7-7227A714BE5E}" type="sibTrans" cxnId="{0E611C04-E1CE-42A6-A5B9-727E0E58F4B3}">
      <dgm:prSet/>
      <dgm:spPr/>
      <dgm:t>
        <a:bodyPr/>
        <a:lstStyle/>
        <a:p>
          <a:endParaRPr lang="fi-FI"/>
        </a:p>
      </dgm:t>
    </dgm:pt>
    <dgm:pt modelId="{D58B4F56-2AC6-4B95-840C-6942CEB53A98}">
      <dgm:prSet custT="1"/>
      <dgm:spPr>
        <a:solidFill>
          <a:srgbClr val="FF99FF">
            <a:alpha val="90000"/>
          </a:srgbClr>
        </a:solidFill>
      </dgm:spPr>
      <dgm:t>
        <a:bodyPr/>
        <a:lstStyle/>
        <a:p>
          <a:r>
            <a:rPr lang="fi-FI" sz="1400" dirty="0"/>
            <a:t>Koordinaattori  päättää  palvelut (ei SJK) ja välittää siitä tiedon asiakasohjausyksikköön. </a:t>
          </a:r>
        </a:p>
      </dgm:t>
    </dgm:pt>
    <dgm:pt modelId="{0D2A9136-AC7F-4027-BCFA-70D419E8B7E5}" type="parTrans" cxnId="{969A3AFD-1A4A-4356-B50E-8CB616A65BA8}">
      <dgm:prSet/>
      <dgm:spPr/>
      <dgm:t>
        <a:bodyPr/>
        <a:lstStyle/>
        <a:p>
          <a:endParaRPr lang="fi-FI"/>
        </a:p>
      </dgm:t>
    </dgm:pt>
    <dgm:pt modelId="{7196F51C-857B-4094-8857-2DA9270349F2}" type="sibTrans" cxnId="{969A3AFD-1A4A-4356-B50E-8CB616A65BA8}">
      <dgm:prSet/>
      <dgm:spPr/>
      <dgm:t>
        <a:bodyPr/>
        <a:lstStyle/>
        <a:p>
          <a:endParaRPr lang="fi-FI"/>
        </a:p>
      </dgm:t>
    </dgm:pt>
    <dgm:pt modelId="{DA226546-441D-45C3-B5E1-13D8933CB3F5}" type="pres">
      <dgm:prSet presAssocID="{61D31D86-EC20-4F60-BBC5-D903930C4F13}" presName="Name0" presStyleCnt="0">
        <dgm:presLayoutVars>
          <dgm:dir/>
          <dgm:animLvl val="lvl"/>
          <dgm:resizeHandles val="exact"/>
        </dgm:presLayoutVars>
      </dgm:prSet>
      <dgm:spPr/>
    </dgm:pt>
    <dgm:pt modelId="{B109C3C4-9566-422B-9CBF-72D46BFC2C4E}" type="pres">
      <dgm:prSet presAssocID="{B2BA8363-E36C-4DB0-8EB2-4743543AAA74}" presName="boxAndChildren" presStyleCnt="0"/>
      <dgm:spPr/>
    </dgm:pt>
    <dgm:pt modelId="{5F987D95-849C-46C7-A2CF-6CE856186837}" type="pres">
      <dgm:prSet presAssocID="{B2BA8363-E36C-4DB0-8EB2-4743543AAA74}" presName="parentTextBox" presStyleLbl="node1" presStyleIdx="0" presStyleCnt="3"/>
      <dgm:spPr/>
    </dgm:pt>
    <dgm:pt modelId="{0B641D41-1A6F-4917-B225-6278BFFF6C00}" type="pres">
      <dgm:prSet presAssocID="{B2BA8363-E36C-4DB0-8EB2-4743543AAA74}" presName="entireBox" presStyleLbl="node1" presStyleIdx="0" presStyleCnt="3"/>
      <dgm:spPr/>
    </dgm:pt>
    <dgm:pt modelId="{90A02765-08F3-4304-BBC6-DBE4C78C481A}" type="pres">
      <dgm:prSet presAssocID="{B2BA8363-E36C-4DB0-8EB2-4743543AAA74}" presName="descendantBox" presStyleCnt="0"/>
      <dgm:spPr/>
    </dgm:pt>
    <dgm:pt modelId="{DA470455-CAC3-4417-8DF8-B008301AA6A8}" type="pres">
      <dgm:prSet presAssocID="{419320DD-87EA-484B-A727-967EE4EAAC7E}" presName="childTextBox" presStyleLbl="fgAccFollowNode1" presStyleIdx="0" presStyleCnt="8">
        <dgm:presLayoutVars>
          <dgm:bulletEnabled val="1"/>
        </dgm:presLayoutVars>
      </dgm:prSet>
      <dgm:spPr/>
    </dgm:pt>
    <dgm:pt modelId="{C29F5190-9F39-4DCE-9CE8-9B0306A1650E}" type="pres">
      <dgm:prSet presAssocID="{F118603A-6EC2-42F6-A8EA-2A29D53D3A6C}" presName="childTextBox" presStyleLbl="fgAccFollowNode1" presStyleIdx="1" presStyleCnt="8" custLinFactNeighborX="-2778" custLinFactNeighborY="6983">
        <dgm:presLayoutVars>
          <dgm:bulletEnabled val="1"/>
        </dgm:presLayoutVars>
      </dgm:prSet>
      <dgm:spPr/>
    </dgm:pt>
    <dgm:pt modelId="{CF2A64DC-E258-4AEB-9011-C8C178ABD4AC}" type="pres">
      <dgm:prSet presAssocID="{D63C4390-A0E3-4391-B9A2-96789A4E9994}" presName="sp" presStyleCnt="0"/>
      <dgm:spPr/>
    </dgm:pt>
    <dgm:pt modelId="{960EC5E3-772C-4DDF-BA6A-1899AA596B5C}" type="pres">
      <dgm:prSet presAssocID="{9785EAE7-3E10-4DA5-9739-0192C6ED1110}" presName="arrowAndChildren" presStyleCnt="0"/>
      <dgm:spPr/>
    </dgm:pt>
    <dgm:pt modelId="{B3200035-FB07-45D1-8F8F-1FFF6FE53645}" type="pres">
      <dgm:prSet presAssocID="{9785EAE7-3E10-4DA5-9739-0192C6ED1110}" presName="parentTextArrow" presStyleLbl="node1" presStyleIdx="0" presStyleCnt="3"/>
      <dgm:spPr/>
    </dgm:pt>
    <dgm:pt modelId="{2837AAD7-1B77-4DD3-81F9-D214A03712EF}" type="pres">
      <dgm:prSet presAssocID="{9785EAE7-3E10-4DA5-9739-0192C6ED1110}" presName="arrow" presStyleLbl="node1" presStyleIdx="1" presStyleCnt="3" custScaleX="99829" custLinFactNeighborX="0" custLinFactNeighborY="2897"/>
      <dgm:spPr/>
    </dgm:pt>
    <dgm:pt modelId="{F54C77A8-A494-4290-8578-7774E390CE20}" type="pres">
      <dgm:prSet presAssocID="{9785EAE7-3E10-4DA5-9739-0192C6ED1110}" presName="descendantArrow" presStyleCnt="0"/>
      <dgm:spPr/>
    </dgm:pt>
    <dgm:pt modelId="{10311DAE-7A46-445D-AC37-073A20FA4170}" type="pres">
      <dgm:prSet presAssocID="{4525DD9C-A063-43D8-B001-6F0003A42B25}" presName="childTextArrow" presStyleLbl="fgAccFollowNode1" presStyleIdx="2" presStyleCnt="8" custScaleX="200932">
        <dgm:presLayoutVars>
          <dgm:bulletEnabled val="1"/>
        </dgm:presLayoutVars>
      </dgm:prSet>
      <dgm:spPr/>
    </dgm:pt>
    <dgm:pt modelId="{C7291131-3301-4593-B006-1E866E1F0928}" type="pres">
      <dgm:prSet presAssocID="{533D9A38-E187-47C4-A33B-DFC28F69BFC2}" presName="childTextArrow" presStyleLbl="fgAccFollowNode1" presStyleIdx="3" presStyleCnt="8" custScaleX="19484" custLinFactNeighborX="22914">
        <dgm:presLayoutVars>
          <dgm:bulletEnabled val="1"/>
        </dgm:presLayoutVars>
      </dgm:prSet>
      <dgm:spPr/>
    </dgm:pt>
    <dgm:pt modelId="{EB811518-8B4B-4195-AF59-554F939CD79B}" type="pres">
      <dgm:prSet presAssocID="{D58B4F56-2AC6-4B95-840C-6942CEB53A98}" presName="childTextArrow" presStyleLbl="fgAccFollowNode1" presStyleIdx="4" presStyleCnt="8" custScaleX="226021">
        <dgm:presLayoutVars>
          <dgm:bulletEnabled val="1"/>
        </dgm:presLayoutVars>
      </dgm:prSet>
      <dgm:spPr/>
    </dgm:pt>
    <dgm:pt modelId="{522D6E76-6E09-44C3-93A3-91B97177EF3D}" type="pres">
      <dgm:prSet presAssocID="{253903AB-8976-4325-9BC0-1B4FEB7849CD}" presName="sp" presStyleCnt="0"/>
      <dgm:spPr/>
    </dgm:pt>
    <dgm:pt modelId="{7AC44DE9-280C-4894-A3E0-8C775458E5F7}" type="pres">
      <dgm:prSet presAssocID="{40B81995-8917-45D7-AC41-083AF290FCFD}" presName="arrowAndChildren" presStyleCnt="0"/>
      <dgm:spPr/>
    </dgm:pt>
    <dgm:pt modelId="{AAFE94CD-5CC6-4A6D-8702-1EF8AD79AEEB}" type="pres">
      <dgm:prSet presAssocID="{40B81995-8917-45D7-AC41-083AF290FCFD}" presName="parentTextArrow" presStyleLbl="node1" presStyleIdx="1" presStyleCnt="3"/>
      <dgm:spPr/>
    </dgm:pt>
    <dgm:pt modelId="{61EBBE1D-DA25-4F1A-B57F-1C2070127FDE}" type="pres">
      <dgm:prSet presAssocID="{40B81995-8917-45D7-AC41-083AF290FCFD}" presName="arrow" presStyleLbl="node1" presStyleIdx="2" presStyleCnt="3"/>
      <dgm:spPr/>
    </dgm:pt>
    <dgm:pt modelId="{72CC08CD-3623-4598-8E15-552BA912ADD7}" type="pres">
      <dgm:prSet presAssocID="{40B81995-8917-45D7-AC41-083AF290FCFD}" presName="descendantArrow" presStyleCnt="0"/>
      <dgm:spPr/>
    </dgm:pt>
    <dgm:pt modelId="{2666A269-1A9C-4384-8EF8-D1612314AEDA}" type="pres">
      <dgm:prSet presAssocID="{7EE28BB5-49CB-4AF2-8694-90112A5ABE70}" presName="childTextArrow" presStyleLbl="fgAccFollowNode1" presStyleIdx="5" presStyleCnt="8" custScaleX="195658" custLinFactNeighborX="-46141" custLinFactNeighborY="-6046">
        <dgm:presLayoutVars>
          <dgm:bulletEnabled val="1"/>
        </dgm:presLayoutVars>
      </dgm:prSet>
      <dgm:spPr/>
    </dgm:pt>
    <dgm:pt modelId="{4859520F-644B-4D2F-BB2D-E4265F15C5A7}" type="pres">
      <dgm:prSet presAssocID="{97040C09-4D7A-4702-A2E3-3236C0534753}" presName="childTextArrow" presStyleLbl="fgAccFollowNode1" presStyleIdx="6" presStyleCnt="8" custScaleX="47572">
        <dgm:presLayoutVars>
          <dgm:bulletEnabled val="1"/>
        </dgm:presLayoutVars>
      </dgm:prSet>
      <dgm:spPr/>
    </dgm:pt>
    <dgm:pt modelId="{780DD3D3-935C-4836-8A46-F57FDDE701B4}" type="pres">
      <dgm:prSet presAssocID="{7ED37DD5-3D9D-42C8-B420-9D8C9A3CB5ED}" presName="childTextArrow" presStyleLbl="fgAccFollowNode1" presStyleIdx="7" presStyleCnt="8" custScaleX="146818" custScaleY="101815" custLinFactNeighborX="-48206" custLinFactNeighborY="-1617">
        <dgm:presLayoutVars>
          <dgm:bulletEnabled val="1"/>
        </dgm:presLayoutVars>
      </dgm:prSet>
      <dgm:spPr/>
    </dgm:pt>
  </dgm:ptLst>
  <dgm:cxnLst>
    <dgm:cxn modelId="{0E611C04-E1CE-42A6-A5B9-727E0E58F4B3}" srcId="{40B81995-8917-45D7-AC41-083AF290FCFD}" destId="{7ED37DD5-3D9D-42C8-B420-9D8C9A3CB5ED}" srcOrd="2" destOrd="0" parTransId="{9B18D545-68C0-4EE1-9978-390045376851}" sibTransId="{DFDB731E-0EC4-4ED0-BAF7-7227A714BE5E}"/>
    <dgm:cxn modelId="{35140A13-10CF-467E-BA38-A0258E421D5E}" type="presOf" srcId="{B2BA8363-E36C-4DB0-8EB2-4743543AAA74}" destId="{0B641D41-1A6F-4917-B225-6278BFFF6C00}" srcOrd="1" destOrd="0" presId="urn:microsoft.com/office/officeart/2005/8/layout/process4"/>
    <dgm:cxn modelId="{A2E2321D-668E-4F22-8E7C-192B87B82BEF}" srcId="{61D31D86-EC20-4F60-BBC5-D903930C4F13}" destId="{B2BA8363-E36C-4DB0-8EB2-4743543AAA74}" srcOrd="2" destOrd="0" parTransId="{E16E2F17-AA01-45B0-B028-B62A96D399BC}" sibTransId="{3FFA4B13-E30F-4FEC-9EF1-B94FBF20FB68}"/>
    <dgm:cxn modelId="{7C06FD25-3E7C-4187-A6AC-58A31EAD4275}" type="presOf" srcId="{97040C09-4D7A-4702-A2E3-3236C0534753}" destId="{4859520F-644B-4D2F-BB2D-E4265F15C5A7}" srcOrd="0" destOrd="0" presId="urn:microsoft.com/office/officeart/2005/8/layout/process4"/>
    <dgm:cxn modelId="{E62D0E26-FEDB-4E35-BE1E-A3E26C209FF5}" type="presOf" srcId="{40B81995-8917-45D7-AC41-083AF290FCFD}" destId="{AAFE94CD-5CC6-4A6D-8702-1EF8AD79AEEB}" srcOrd="0" destOrd="0" presId="urn:microsoft.com/office/officeart/2005/8/layout/process4"/>
    <dgm:cxn modelId="{EB07B128-0D97-4F96-9052-35745F43C0F4}" type="presOf" srcId="{61D31D86-EC20-4F60-BBC5-D903930C4F13}" destId="{DA226546-441D-45C3-B5E1-13D8933CB3F5}" srcOrd="0" destOrd="0" presId="urn:microsoft.com/office/officeart/2005/8/layout/process4"/>
    <dgm:cxn modelId="{44FF1C2D-B791-4119-8A09-3FCC749AB09C}" srcId="{B2BA8363-E36C-4DB0-8EB2-4743543AAA74}" destId="{419320DD-87EA-484B-A727-967EE4EAAC7E}" srcOrd="0" destOrd="0" parTransId="{3593168E-5CAA-4D02-9693-22E973F77036}" sibTransId="{DCC86A6F-CA21-4432-B402-D5DF3A69C8BC}"/>
    <dgm:cxn modelId="{9D48562F-CB9B-4AF3-8AAC-ACD282923621}" type="presOf" srcId="{7EE28BB5-49CB-4AF2-8694-90112A5ABE70}" destId="{2666A269-1A9C-4384-8EF8-D1612314AEDA}" srcOrd="0" destOrd="0" presId="urn:microsoft.com/office/officeart/2005/8/layout/process4"/>
    <dgm:cxn modelId="{1541753D-047C-4CE0-8C37-6C6DCC148CD0}" type="presOf" srcId="{40B81995-8917-45D7-AC41-083AF290FCFD}" destId="{61EBBE1D-DA25-4F1A-B57F-1C2070127FDE}" srcOrd="1" destOrd="0" presId="urn:microsoft.com/office/officeart/2005/8/layout/process4"/>
    <dgm:cxn modelId="{FFC8BE40-1C7F-464D-AA7D-7FCB298874F5}" type="presOf" srcId="{9785EAE7-3E10-4DA5-9739-0192C6ED1110}" destId="{2837AAD7-1B77-4DD3-81F9-D214A03712EF}" srcOrd="1" destOrd="0" presId="urn:microsoft.com/office/officeart/2005/8/layout/process4"/>
    <dgm:cxn modelId="{BEB9E441-622D-420B-8FC3-48DA27E95A06}" srcId="{9785EAE7-3E10-4DA5-9739-0192C6ED1110}" destId="{4525DD9C-A063-43D8-B001-6F0003A42B25}" srcOrd="0" destOrd="0" parTransId="{A0661D87-F33C-4361-8BB3-3BC19F542741}" sibTransId="{7AD373F2-0D2C-4752-B598-232A6C64C864}"/>
    <dgm:cxn modelId="{2957546B-BCCA-416E-B92D-91836BCB32AA}" type="presOf" srcId="{4525DD9C-A063-43D8-B001-6F0003A42B25}" destId="{10311DAE-7A46-445D-AC37-073A20FA4170}" srcOrd="0" destOrd="0" presId="urn:microsoft.com/office/officeart/2005/8/layout/process4"/>
    <dgm:cxn modelId="{35A20D4D-6FAB-43B0-AE6F-A6691779571F}" srcId="{40B81995-8917-45D7-AC41-083AF290FCFD}" destId="{97040C09-4D7A-4702-A2E3-3236C0534753}" srcOrd="1" destOrd="0" parTransId="{722A1B1B-CA57-4E55-9AD6-582402C68B2F}" sibTransId="{78A52199-37DC-47D8-AFEA-432D05D13DA8}"/>
    <dgm:cxn modelId="{7F2E4553-1968-4521-80ED-DCDF2EA6E209}" type="presOf" srcId="{9785EAE7-3E10-4DA5-9739-0192C6ED1110}" destId="{B3200035-FB07-45D1-8F8F-1FFF6FE53645}" srcOrd="0" destOrd="0" presId="urn:microsoft.com/office/officeart/2005/8/layout/process4"/>
    <dgm:cxn modelId="{8124EA74-4326-4523-AB97-67B8C548FDE4}" type="presOf" srcId="{D58B4F56-2AC6-4B95-840C-6942CEB53A98}" destId="{EB811518-8B4B-4195-AF59-554F939CD79B}" srcOrd="0" destOrd="0" presId="urn:microsoft.com/office/officeart/2005/8/layout/process4"/>
    <dgm:cxn modelId="{B272A056-6CEF-4B48-A393-47B4C60B8868}" srcId="{B2BA8363-E36C-4DB0-8EB2-4743543AAA74}" destId="{F118603A-6EC2-42F6-A8EA-2A29D53D3A6C}" srcOrd="1" destOrd="0" parTransId="{BED6C29B-1D46-4991-B94C-E78E7AF9E328}" sibTransId="{073459DB-5F94-42CB-A643-BF588194AA74}"/>
    <dgm:cxn modelId="{DC3C1792-52D9-4269-825A-FBF6B84E0AE6}" srcId="{40B81995-8917-45D7-AC41-083AF290FCFD}" destId="{7EE28BB5-49CB-4AF2-8694-90112A5ABE70}" srcOrd="0" destOrd="0" parTransId="{701487EB-49AF-492C-ACC5-294FEAF4F693}" sibTransId="{4E05CEC7-F867-4D5A-8D11-6216B33D2F5D}"/>
    <dgm:cxn modelId="{FB3B71A7-B7E7-4BB0-9435-46F2F4633DE4}" type="presOf" srcId="{F118603A-6EC2-42F6-A8EA-2A29D53D3A6C}" destId="{C29F5190-9F39-4DCE-9CE8-9B0306A1650E}" srcOrd="0" destOrd="0" presId="urn:microsoft.com/office/officeart/2005/8/layout/process4"/>
    <dgm:cxn modelId="{4B4FFAC1-D1FE-42CD-8BB6-1AEEE74CCE28}" srcId="{61D31D86-EC20-4F60-BBC5-D903930C4F13}" destId="{9785EAE7-3E10-4DA5-9739-0192C6ED1110}" srcOrd="1" destOrd="0" parTransId="{696748DC-FA1B-42F0-A9D8-86E79412453E}" sibTransId="{D63C4390-A0E3-4391-B9A2-96789A4E9994}"/>
    <dgm:cxn modelId="{246197C5-40E2-4AE7-BD36-F24B37830386}" type="presOf" srcId="{7ED37DD5-3D9D-42C8-B420-9D8C9A3CB5ED}" destId="{780DD3D3-935C-4836-8A46-F57FDDE701B4}" srcOrd="0" destOrd="0" presId="urn:microsoft.com/office/officeart/2005/8/layout/process4"/>
    <dgm:cxn modelId="{DA1BA8C6-8EF5-4761-B56A-091EFB60F8D9}" srcId="{9785EAE7-3E10-4DA5-9739-0192C6ED1110}" destId="{533D9A38-E187-47C4-A33B-DFC28F69BFC2}" srcOrd="1" destOrd="0" parTransId="{8C3ADD13-BADD-4B9C-B24B-0296BAF17970}" sibTransId="{B547B775-9049-4055-9807-ABB510A46211}"/>
    <dgm:cxn modelId="{A42E49D3-36C4-4EF7-8992-6A60669785D3}" type="presOf" srcId="{B2BA8363-E36C-4DB0-8EB2-4743543AAA74}" destId="{5F987D95-849C-46C7-A2CF-6CE856186837}" srcOrd="0" destOrd="0" presId="urn:microsoft.com/office/officeart/2005/8/layout/process4"/>
    <dgm:cxn modelId="{EEC50DE2-99C5-4820-AA77-24584DEBFF2E}" srcId="{61D31D86-EC20-4F60-BBC5-D903930C4F13}" destId="{40B81995-8917-45D7-AC41-083AF290FCFD}" srcOrd="0" destOrd="0" parTransId="{0174C5ED-3760-401A-AF20-FB559B065EDA}" sibTransId="{253903AB-8976-4325-9BC0-1B4FEB7849CD}"/>
    <dgm:cxn modelId="{548C43E3-F9B0-48EF-BA09-9D5BDEDC6198}" type="presOf" srcId="{419320DD-87EA-484B-A727-967EE4EAAC7E}" destId="{DA470455-CAC3-4417-8DF8-B008301AA6A8}" srcOrd="0" destOrd="0" presId="urn:microsoft.com/office/officeart/2005/8/layout/process4"/>
    <dgm:cxn modelId="{600ADCF8-006F-4B6F-B2A5-4C67A285983B}" type="presOf" srcId="{533D9A38-E187-47C4-A33B-DFC28F69BFC2}" destId="{C7291131-3301-4593-B006-1E866E1F0928}" srcOrd="0" destOrd="0" presId="urn:microsoft.com/office/officeart/2005/8/layout/process4"/>
    <dgm:cxn modelId="{969A3AFD-1A4A-4356-B50E-8CB616A65BA8}" srcId="{9785EAE7-3E10-4DA5-9739-0192C6ED1110}" destId="{D58B4F56-2AC6-4B95-840C-6942CEB53A98}" srcOrd="2" destOrd="0" parTransId="{0D2A9136-AC7F-4027-BCFA-70D419E8B7E5}" sibTransId="{7196F51C-857B-4094-8857-2DA9270349F2}"/>
    <dgm:cxn modelId="{755D0D32-F19D-4625-8D1D-942D5E762EAE}" type="presParOf" srcId="{DA226546-441D-45C3-B5E1-13D8933CB3F5}" destId="{B109C3C4-9566-422B-9CBF-72D46BFC2C4E}" srcOrd="0" destOrd="0" presId="urn:microsoft.com/office/officeart/2005/8/layout/process4"/>
    <dgm:cxn modelId="{A8A226CA-1626-46A8-A241-E9C2990E9BA8}" type="presParOf" srcId="{B109C3C4-9566-422B-9CBF-72D46BFC2C4E}" destId="{5F987D95-849C-46C7-A2CF-6CE856186837}" srcOrd="0" destOrd="0" presId="urn:microsoft.com/office/officeart/2005/8/layout/process4"/>
    <dgm:cxn modelId="{4F9DB148-1F6D-46C3-8E4B-6CC8EE041972}" type="presParOf" srcId="{B109C3C4-9566-422B-9CBF-72D46BFC2C4E}" destId="{0B641D41-1A6F-4917-B225-6278BFFF6C00}" srcOrd="1" destOrd="0" presId="urn:microsoft.com/office/officeart/2005/8/layout/process4"/>
    <dgm:cxn modelId="{292828EB-FD03-4692-BD78-077EBABD05AE}" type="presParOf" srcId="{B109C3C4-9566-422B-9CBF-72D46BFC2C4E}" destId="{90A02765-08F3-4304-BBC6-DBE4C78C481A}" srcOrd="2" destOrd="0" presId="urn:microsoft.com/office/officeart/2005/8/layout/process4"/>
    <dgm:cxn modelId="{3CC0D449-503D-48E3-B307-120016D96589}" type="presParOf" srcId="{90A02765-08F3-4304-BBC6-DBE4C78C481A}" destId="{DA470455-CAC3-4417-8DF8-B008301AA6A8}" srcOrd="0" destOrd="0" presId="urn:microsoft.com/office/officeart/2005/8/layout/process4"/>
    <dgm:cxn modelId="{242FB71F-CE8A-4E55-83CF-D018BC717B36}" type="presParOf" srcId="{90A02765-08F3-4304-BBC6-DBE4C78C481A}" destId="{C29F5190-9F39-4DCE-9CE8-9B0306A1650E}" srcOrd="1" destOrd="0" presId="urn:microsoft.com/office/officeart/2005/8/layout/process4"/>
    <dgm:cxn modelId="{70639FFA-6AFB-4742-B389-9EA3BD53A496}" type="presParOf" srcId="{DA226546-441D-45C3-B5E1-13D8933CB3F5}" destId="{CF2A64DC-E258-4AEB-9011-C8C178ABD4AC}" srcOrd="1" destOrd="0" presId="urn:microsoft.com/office/officeart/2005/8/layout/process4"/>
    <dgm:cxn modelId="{1D71B1AD-0030-48E0-ABAB-775F9155DB47}" type="presParOf" srcId="{DA226546-441D-45C3-B5E1-13D8933CB3F5}" destId="{960EC5E3-772C-4DDF-BA6A-1899AA596B5C}" srcOrd="2" destOrd="0" presId="urn:microsoft.com/office/officeart/2005/8/layout/process4"/>
    <dgm:cxn modelId="{1715527F-9C8F-4B5E-B353-73586E806BD1}" type="presParOf" srcId="{960EC5E3-772C-4DDF-BA6A-1899AA596B5C}" destId="{B3200035-FB07-45D1-8F8F-1FFF6FE53645}" srcOrd="0" destOrd="0" presId="urn:microsoft.com/office/officeart/2005/8/layout/process4"/>
    <dgm:cxn modelId="{9C36723E-8134-4E80-AD04-BE956DB9C823}" type="presParOf" srcId="{960EC5E3-772C-4DDF-BA6A-1899AA596B5C}" destId="{2837AAD7-1B77-4DD3-81F9-D214A03712EF}" srcOrd="1" destOrd="0" presId="urn:microsoft.com/office/officeart/2005/8/layout/process4"/>
    <dgm:cxn modelId="{1A389228-6C55-4283-BAD4-6C851535655C}" type="presParOf" srcId="{960EC5E3-772C-4DDF-BA6A-1899AA596B5C}" destId="{F54C77A8-A494-4290-8578-7774E390CE20}" srcOrd="2" destOrd="0" presId="urn:microsoft.com/office/officeart/2005/8/layout/process4"/>
    <dgm:cxn modelId="{AE6E56F5-90B6-4F41-ADB4-D89BF00D1748}" type="presParOf" srcId="{F54C77A8-A494-4290-8578-7774E390CE20}" destId="{10311DAE-7A46-445D-AC37-073A20FA4170}" srcOrd="0" destOrd="0" presId="urn:microsoft.com/office/officeart/2005/8/layout/process4"/>
    <dgm:cxn modelId="{BB0CC7E6-0B13-4C22-91DC-3F1709FEC14D}" type="presParOf" srcId="{F54C77A8-A494-4290-8578-7774E390CE20}" destId="{C7291131-3301-4593-B006-1E866E1F0928}" srcOrd="1" destOrd="0" presId="urn:microsoft.com/office/officeart/2005/8/layout/process4"/>
    <dgm:cxn modelId="{3BBC193F-4D7E-49DF-941E-1A09F044D9FA}" type="presParOf" srcId="{F54C77A8-A494-4290-8578-7774E390CE20}" destId="{EB811518-8B4B-4195-AF59-554F939CD79B}" srcOrd="2" destOrd="0" presId="urn:microsoft.com/office/officeart/2005/8/layout/process4"/>
    <dgm:cxn modelId="{17748A4F-9AFA-4AAC-889D-038A679856F5}" type="presParOf" srcId="{DA226546-441D-45C3-B5E1-13D8933CB3F5}" destId="{522D6E76-6E09-44C3-93A3-91B97177EF3D}" srcOrd="3" destOrd="0" presId="urn:microsoft.com/office/officeart/2005/8/layout/process4"/>
    <dgm:cxn modelId="{3411BF33-2283-41B6-A550-0363B9CB695C}" type="presParOf" srcId="{DA226546-441D-45C3-B5E1-13D8933CB3F5}" destId="{7AC44DE9-280C-4894-A3E0-8C775458E5F7}" srcOrd="4" destOrd="0" presId="urn:microsoft.com/office/officeart/2005/8/layout/process4"/>
    <dgm:cxn modelId="{A13A342A-DC7F-424B-8B11-906EEEBEEE7C}" type="presParOf" srcId="{7AC44DE9-280C-4894-A3E0-8C775458E5F7}" destId="{AAFE94CD-5CC6-4A6D-8702-1EF8AD79AEEB}" srcOrd="0" destOrd="0" presId="urn:microsoft.com/office/officeart/2005/8/layout/process4"/>
    <dgm:cxn modelId="{4D8E1841-A87B-4ACE-B0EF-7E812A6E8AB5}" type="presParOf" srcId="{7AC44DE9-280C-4894-A3E0-8C775458E5F7}" destId="{61EBBE1D-DA25-4F1A-B57F-1C2070127FDE}" srcOrd="1" destOrd="0" presId="urn:microsoft.com/office/officeart/2005/8/layout/process4"/>
    <dgm:cxn modelId="{B068B08B-1318-4FAD-B124-F387FEA9B167}" type="presParOf" srcId="{7AC44DE9-280C-4894-A3E0-8C775458E5F7}" destId="{72CC08CD-3623-4598-8E15-552BA912ADD7}" srcOrd="2" destOrd="0" presId="urn:microsoft.com/office/officeart/2005/8/layout/process4"/>
    <dgm:cxn modelId="{4E57790D-F067-44CA-964C-22B2688A785D}" type="presParOf" srcId="{72CC08CD-3623-4598-8E15-552BA912ADD7}" destId="{2666A269-1A9C-4384-8EF8-D1612314AEDA}" srcOrd="0" destOrd="0" presId="urn:microsoft.com/office/officeart/2005/8/layout/process4"/>
    <dgm:cxn modelId="{021221E8-ABBC-4E19-95FE-D74E2770FCBC}" type="presParOf" srcId="{72CC08CD-3623-4598-8E15-552BA912ADD7}" destId="{4859520F-644B-4D2F-BB2D-E4265F15C5A7}" srcOrd="1" destOrd="0" presId="urn:microsoft.com/office/officeart/2005/8/layout/process4"/>
    <dgm:cxn modelId="{9EE58710-1C1B-4151-B05E-73EFAC52C58A}" type="presParOf" srcId="{72CC08CD-3623-4598-8E15-552BA912ADD7}" destId="{780DD3D3-935C-4836-8A46-F57FDDE701B4}"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D51300C-8365-4C94-885F-715DB4B51DCC}"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i-FI"/>
        </a:p>
      </dgm:t>
    </dgm:pt>
    <dgm:pt modelId="{66A89B0B-4AA2-4683-9C0F-56BBBB5F4714}">
      <dgm:prSet phldrT="[Teksti]" custT="1"/>
      <dgm:spPr>
        <a:solidFill>
          <a:srgbClr val="FF66FF"/>
        </a:solidFill>
      </dgm:spPr>
      <dgm:t>
        <a:bodyPr/>
        <a:lstStyle/>
        <a:p>
          <a:r>
            <a:rPr lang="fi-FI" sz="2000">
              <a:solidFill>
                <a:sysClr val="windowText" lastClr="000000"/>
              </a:solidFill>
            </a:rPr>
            <a:t>Kotiutumisen tuen tiimin vuorovastaava</a:t>
          </a:r>
        </a:p>
      </dgm:t>
    </dgm:pt>
    <dgm:pt modelId="{760921B3-BB28-4AED-BCF9-2233B53C3EA5}" type="parTrans" cxnId="{CC82ED03-D0E1-47F4-97AB-F448221D5EF6}">
      <dgm:prSet/>
      <dgm:spPr/>
      <dgm:t>
        <a:bodyPr/>
        <a:lstStyle/>
        <a:p>
          <a:endParaRPr lang="fi-FI"/>
        </a:p>
      </dgm:t>
    </dgm:pt>
    <dgm:pt modelId="{D5B6AA29-4BB4-448A-9F69-3154931338E0}" type="sibTrans" cxnId="{CC82ED03-D0E1-47F4-97AB-F448221D5EF6}">
      <dgm:prSet/>
      <dgm:spPr/>
      <dgm:t>
        <a:bodyPr/>
        <a:lstStyle/>
        <a:p>
          <a:endParaRPr lang="fi-FI"/>
        </a:p>
      </dgm:t>
    </dgm:pt>
    <dgm:pt modelId="{BFAD736F-3C49-4156-9E2F-25847F31DEDC}">
      <dgm:prSet phldrT="[Teksti]" custT="1"/>
      <dgm:spPr>
        <a:solidFill>
          <a:srgbClr val="FF99FF">
            <a:alpha val="89804"/>
          </a:srgbClr>
        </a:solidFill>
      </dgm:spPr>
      <dgm:t>
        <a:bodyPr/>
        <a:lstStyle/>
        <a:p>
          <a:pPr algn="ctr"/>
          <a:endParaRPr lang="fi-FI" sz="900" dirty="0"/>
        </a:p>
        <a:p>
          <a:pPr algn="l"/>
          <a:r>
            <a:rPr lang="fi-FI" sz="1000" dirty="0"/>
            <a:t>Asiakkaalla on arviointijakso loppumassa. Toimintakyky edellyttää kotiin vietäviä palveluja. Kotihoidossa ei ole tilaa, joten on tiedossa, että tulee siirtymään suoraan ostopalveluun alueen ostopalveluna. </a:t>
          </a:r>
          <a:r>
            <a:rPr lang="fi-FI" sz="1000" dirty="0" err="1"/>
            <a:t>Hoitos</a:t>
          </a:r>
          <a:r>
            <a:rPr lang="fi-FI" sz="1000" dirty="0"/>
            <a:t> –lehti huolehditaan ajan tasalle siirtymisvaiheessa. </a:t>
          </a:r>
        </a:p>
        <a:p>
          <a:pPr algn="ctr"/>
          <a:endParaRPr lang="fi-FI" sz="1100" dirty="0"/>
        </a:p>
      </dgm:t>
    </dgm:pt>
    <dgm:pt modelId="{CFACD041-06C4-4DAF-A7B8-D11EAC55CEE6}" type="parTrans" cxnId="{E6FC35F0-A0FA-4A40-9E02-951E56A63F5D}">
      <dgm:prSet/>
      <dgm:spPr/>
      <dgm:t>
        <a:bodyPr/>
        <a:lstStyle/>
        <a:p>
          <a:endParaRPr lang="fi-FI"/>
        </a:p>
      </dgm:t>
    </dgm:pt>
    <dgm:pt modelId="{8E98AF9D-34A1-4142-BE2C-FF7CE5E6746A}" type="sibTrans" cxnId="{E6FC35F0-A0FA-4A40-9E02-951E56A63F5D}">
      <dgm:prSet/>
      <dgm:spPr/>
      <dgm:t>
        <a:bodyPr/>
        <a:lstStyle/>
        <a:p>
          <a:endParaRPr lang="fi-FI"/>
        </a:p>
      </dgm:t>
    </dgm:pt>
    <dgm:pt modelId="{C55390AA-9854-4BE5-BEEF-C93770CB65D2}">
      <dgm:prSet phldrT="[Teksti]" custT="1"/>
      <dgm:spPr>
        <a:solidFill>
          <a:srgbClr val="FF99FF">
            <a:alpha val="90000"/>
          </a:srgbClr>
        </a:solidFill>
      </dgm:spPr>
      <dgm:t>
        <a:bodyPr/>
        <a:lstStyle/>
        <a:p>
          <a:pPr algn="l"/>
          <a:endParaRPr lang="fi-FI" sz="1100" dirty="0"/>
        </a:p>
      </dgm:t>
    </dgm:pt>
    <dgm:pt modelId="{B3B25C72-14E1-4E01-ADD3-70DA14543E5D}" type="parTrans" cxnId="{F522125F-7BDD-4690-B363-C7CDF2F34F09}">
      <dgm:prSet/>
      <dgm:spPr/>
      <dgm:t>
        <a:bodyPr/>
        <a:lstStyle/>
        <a:p>
          <a:endParaRPr lang="fi-FI"/>
        </a:p>
      </dgm:t>
    </dgm:pt>
    <dgm:pt modelId="{9C90B99B-6743-4DDC-945C-C298A86DFF2F}" type="sibTrans" cxnId="{F522125F-7BDD-4690-B363-C7CDF2F34F09}">
      <dgm:prSet/>
      <dgm:spPr/>
      <dgm:t>
        <a:bodyPr/>
        <a:lstStyle/>
        <a:p>
          <a:endParaRPr lang="fi-FI"/>
        </a:p>
      </dgm:t>
    </dgm:pt>
    <dgm:pt modelId="{91569A3F-F8AB-46D8-B96D-3CF6BA87C426}">
      <dgm:prSet phldrT="[Teksti]" custT="1"/>
      <dgm:spPr>
        <a:solidFill>
          <a:schemeClr val="accent6">
            <a:lumMod val="60000"/>
            <a:lumOff val="40000"/>
          </a:schemeClr>
        </a:solidFill>
      </dgm:spPr>
      <dgm:t>
        <a:bodyPr/>
        <a:lstStyle/>
        <a:p>
          <a:r>
            <a:rPr lang="fi-FI" sz="2000" dirty="0">
              <a:solidFill>
                <a:sysClr val="windowText" lastClr="000000"/>
              </a:solidFill>
            </a:rPr>
            <a:t>Kotihoidon palvelukoordinaattori ja alue </a:t>
          </a:r>
        </a:p>
      </dgm:t>
    </dgm:pt>
    <dgm:pt modelId="{FF3B5387-235A-45A2-B185-9A2BB5927925}" type="parTrans" cxnId="{FA2B5B86-ACBF-4414-9875-052CEDC9FA19}">
      <dgm:prSet/>
      <dgm:spPr/>
      <dgm:t>
        <a:bodyPr/>
        <a:lstStyle/>
        <a:p>
          <a:endParaRPr lang="fi-FI"/>
        </a:p>
      </dgm:t>
    </dgm:pt>
    <dgm:pt modelId="{01492BA2-E01E-409A-9614-AAAAB06FEBB4}" type="sibTrans" cxnId="{FA2B5B86-ACBF-4414-9875-052CEDC9FA19}">
      <dgm:prSet/>
      <dgm:spPr/>
      <dgm:t>
        <a:bodyPr/>
        <a:lstStyle/>
        <a:p>
          <a:endParaRPr lang="fi-FI"/>
        </a:p>
      </dgm:t>
    </dgm:pt>
    <dgm:pt modelId="{E8795485-D78B-4833-BC70-DBFBAF7799E2}">
      <dgm:prSet phldrT="[Teksti]" custT="1"/>
      <dgm:spPr>
        <a:solidFill>
          <a:schemeClr val="accent6">
            <a:lumMod val="40000"/>
            <a:lumOff val="60000"/>
            <a:alpha val="90000"/>
          </a:schemeClr>
        </a:solidFill>
      </dgm:spPr>
      <dgm:t>
        <a:bodyPr/>
        <a:lstStyle/>
        <a:p>
          <a:pPr algn="l"/>
          <a:r>
            <a:rPr lang="fi-FI" sz="1000" dirty="0"/>
            <a:t>Kotiutumisen tuen tiimin vuorovastaava sopii alueen palvelukoordinaattorin kanssa asiakkaan siirtymisestä kotihoidon alueelle.</a:t>
          </a:r>
        </a:p>
        <a:p>
          <a:pPr algn="l"/>
          <a:r>
            <a:rPr lang="fi-FI" sz="1000" dirty="0"/>
            <a:t>Jos alueella ei ole tilaa, alueen palvelukoordinaattori arvioi asiakkaan sopivuuden ostopalveluun. Alkaa valmistella ostopalveluun siirtymistä. </a:t>
          </a:r>
        </a:p>
        <a:p>
          <a:pPr algn="l"/>
          <a:r>
            <a:rPr lang="fi-FI" sz="900" dirty="0"/>
            <a:t>. </a:t>
          </a:r>
        </a:p>
      </dgm:t>
    </dgm:pt>
    <dgm:pt modelId="{9F3E3F16-A3E7-4F27-BA8A-032388EBF1D4}" type="parTrans" cxnId="{BBF41E68-4833-4FB5-BE29-E8E344F76477}">
      <dgm:prSet/>
      <dgm:spPr/>
      <dgm:t>
        <a:bodyPr/>
        <a:lstStyle/>
        <a:p>
          <a:endParaRPr lang="fi-FI"/>
        </a:p>
      </dgm:t>
    </dgm:pt>
    <dgm:pt modelId="{89C1020B-C92A-49AC-8A9F-96DD8779EE68}" type="sibTrans" cxnId="{BBF41E68-4833-4FB5-BE29-E8E344F76477}">
      <dgm:prSet/>
      <dgm:spPr/>
      <dgm:t>
        <a:bodyPr/>
        <a:lstStyle/>
        <a:p>
          <a:endParaRPr lang="fi-FI"/>
        </a:p>
      </dgm:t>
    </dgm:pt>
    <dgm:pt modelId="{0866F0CE-869D-4A39-BCA1-FAE210A7531B}">
      <dgm:prSet phldrT="[Teksti]" custT="1"/>
      <dgm:spPr>
        <a:solidFill>
          <a:schemeClr val="accent6">
            <a:lumMod val="40000"/>
            <a:lumOff val="60000"/>
            <a:alpha val="90000"/>
          </a:schemeClr>
        </a:solidFill>
      </dgm:spPr>
      <dgm:t>
        <a:bodyPr/>
        <a:lstStyle/>
        <a:p>
          <a:pPr algn="l"/>
          <a:r>
            <a:rPr lang="fi-FI" sz="1000" dirty="0"/>
            <a:t> Alueelta otetaan yhteys asiakkaan läheiseen ja kerrotaan asia sekä palveluntuottaja. Alueen palvelukoordinaattori tekee  tilausvahvistuksen HOITOS-lehden ja viikkosuunnitelman pohjalta ja lähettää tarvittavat asiakirjat erillisen toimintamallin mukaisesti ostopalveluntuottajalle. </a:t>
          </a:r>
        </a:p>
        <a:p>
          <a:pPr algn="l"/>
          <a:r>
            <a:rPr lang="fi-FI" sz="1000" dirty="0"/>
            <a:t> Ensikäynti pyritään tekemään aina saattaen vaihtaen. </a:t>
          </a:r>
        </a:p>
        <a:p>
          <a:pPr algn="ctr"/>
          <a:endParaRPr lang="fi-FI" sz="1100" dirty="0"/>
        </a:p>
      </dgm:t>
    </dgm:pt>
    <dgm:pt modelId="{795B56F9-3A7C-4DB8-845E-4CA8CAFE6EC3}" type="parTrans" cxnId="{89584603-7065-40C4-A656-50F8C4825EF8}">
      <dgm:prSet/>
      <dgm:spPr/>
      <dgm:t>
        <a:bodyPr/>
        <a:lstStyle/>
        <a:p>
          <a:endParaRPr lang="fi-FI"/>
        </a:p>
      </dgm:t>
    </dgm:pt>
    <dgm:pt modelId="{1886CCA1-1211-4AAB-AFF8-007F52FE1DA3}" type="sibTrans" cxnId="{89584603-7065-40C4-A656-50F8C4825EF8}">
      <dgm:prSet/>
      <dgm:spPr/>
      <dgm:t>
        <a:bodyPr/>
        <a:lstStyle/>
        <a:p>
          <a:endParaRPr lang="fi-FI"/>
        </a:p>
      </dgm:t>
    </dgm:pt>
    <dgm:pt modelId="{BB0EC809-0D0D-43C0-A652-4510EAF75FA8}">
      <dgm:prSet phldrT="[Teksti]" custT="1"/>
      <dgm:spPr>
        <a:solidFill>
          <a:srgbClr val="00FFCC"/>
        </a:solidFill>
      </dgm:spPr>
      <dgm:t>
        <a:bodyPr/>
        <a:lstStyle/>
        <a:p>
          <a:r>
            <a:rPr lang="fi-FI" sz="2000" dirty="0">
              <a:solidFill>
                <a:schemeClr val="tx1"/>
              </a:solidFill>
            </a:rPr>
            <a:t>    Ostopalvelun tuottaja</a:t>
          </a:r>
          <a:endParaRPr lang="fi-FI" sz="1800" dirty="0">
            <a:solidFill>
              <a:schemeClr val="tx1"/>
            </a:solidFill>
          </a:endParaRPr>
        </a:p>
      </dgm:t>
    </dgm:pt>
    <dgm:pt modelId="{45EA874A-E91B-4A88-9502-D48AEC1F63A7}" type="parTrans" cxnId="{5B7143C1-7BC2-4E60-8724-FFD38810907B}">
      <dgm:prSet/>
      <dgm:spPr/>
      <dgm:t>
        <a:bodyPr/>
        <a:lstStyle/>
        <a:p>
          <a:endParaRPr lang="fi-FI"/>
        </a:p>
      </dgm:t>
    </dgm:pt>
    <dgm:pt modelId="{C1090AA3-A1DB-4E35-B5CB-AE196D0D61EB}" type="sibTrans" cxnId="{5B7143C1-7BC2-4E60-8724-FFD38810907B}">
      <dgm:prSet/>
      <dgm:spPr/>
      <dgm:t>
        <a:bodyPr/>
        <a:lstStyle/>
        <a:p>
          <a:endParaRPr lang="fi-FI"/>
        </a:p>
      </dgm:t>
    </dgm:pt>
    <dgm:pt modelId="{8C0A6710-64B8-42A3-AD8D-AEE12C00E2B7}">
      <dgm:prSet custT="1"/>
      <dgm:spPr>
        <a:solidFill>
          <a:srgbClr val="00FFCC">
            <a:alpha val="90000"/>
          </a:srgbClr>
        </a:solidFill>
      </dgm:spPr>
      <dgm:t>
        <a:bodyPr/>
        <a:lstStyle/>
        <a:p>
          <a:pPr algn="l"/>
          <a:endParaRPr lang="fi-FI" sz="1000" dirty="0"/>
        </a:p>
      </dgm:t>
    </dgm:pt>
    <dgm:pt modelId="{436816B5-84BF-4237-A1D2-BF667D5C1044}" type="parTrans" cxnId="{5BBC06D8-923C-4897-A393-50AA2B00BF9D}">
      <dgm:prSet/>
      <dgm:spPr/>
      <dgm:t>
        <a:bodyPr/>
        <a:lstStyle/>
        <a:p>
          <a:endParaRPr lang="fi-FI"/>
        </a:p>
      </dgm:t>
    </dgm:pt>
    <dgm:pt modelId="{0426883A-A74D-4667-B344-FD8804F00A4B}" type="sibTrans" cxnId="{5BBC06D8-923C-4897-A393-50AA2B00BF9D}">
      <dgm:prSet/>
      <dgm:spPr/>
      <dgm:t>
        <a:bodyPr/>
        <a:lstStyle/>
        <a:p>
          <a:endParaRPr lang="fi-FI"/>
        </a:p>
      </dgm:t>
    </dgm:pt>
    <dgm:pt modelId="{F19B1124-CCA0-43E5-B364-9D8477C3129D}" type="pres">
      <dgm:prSet presAssocID="{8D51300C-8365-4C94-885F-715DB4B51DCC}" presName="Name0" presStyleCnt="0">
        <dgm:presLayoutVars>
          <dgm:dir/>
          <dgm:animLvl val="lvl"/>
          <dgm:resizeHandles val="exact"/>
        </dgm:presLayoutVars>
      </dgm:prSet>
      <dgm:spPr/>
    </dgm:pt>
    <dgm:pt modelId="{A1EE32F0-0B19-4DF2-9B96-78FC1AA5C872}" type="pres">
      <dgm:prSet presAssocID="{BB0EC809-0D0D-43C0-A652-4510EAF75FA8}" presName="boxAndChildren" presStyleCnt="0"/>
      <dgm:spPr/>
    </dgm:pt>
    <dgm:pt modelId="{4E67933E-9B67-424A-9409-01F7C7E62657}" type="pres">
      <dgm:prSet presAssocID="{BB0EC809-0D0D-43C0-A652-4510EAF75FA8}" presName="parentTextBox" presStyleLbl="node1" presStyleIdx="0" presStyleCnt="3"/>
      <dgm:spPr/>
    </dgm:pt>
    <dgm:pt modelId="{A7C3B979-0720-4DA9-822F-06E0115C6AA8}" type="pres">
      <dgm:prSet presAssocID="{BB0EC809-0D0D-43C0-A652-4510EAF75FA8}" presName="entireBox" presStyleLbl="node1" presStyleIdx="0" presStyleCnt="3" custLinFactNeighborY="3355"/>
      <dgm:spPr/>
    </dgm:pt>
    <dgm:pt modelId="{079F429D-8F8C-4301-837C-1452AC0FD3EC}" type="pres">
      <dgm:prSet presAssocID="{BB0EC809-0D0D-43C0-A652-4510EAF75FA8}" presName="descendantBox" presStyleCnt="0"/>
      <dgm:spPr/>
    </dgm:pt>
    <dgm:pt modelId="{E902A9DE-5E87-42A2-B0BD-77993B724699}" type="pres">
      <dgm:prSet presAssocID="{8C0A6710-64B8-42A3-AD8D-AEE12C00E2B7}" presName="childTextBox" presStyleLbl="fgAccFollowNode1" presStyleIdx="0" presStyleCnt="5" custScaleX="2000000" custScaleY="123224" custLinFactNeighborX="564" custLinFactNeighborY="5469">
        <dgm:presLayoutVars>
          <dgm:bulletEnabled val="1"/>
        </dgm:presLayoutVars>
      </dgm:prSet>
      <dgm:spPr/>
    </dgm:pt>
    <dgm:pt modelId="{260049AB-03C9-4F2A-A074-0741D0F3C46B}" type="pres">
      <dgm:prSet presAssocID="{01492BA2-E01E-409A-9614-AAAAB06FEBB4}" presName="sp" presStyleCnt="0"/>
      <dgm:spPr/>
    </dgm:pt>
    <dgm:pt modelId="{F6B14EAA-21D6-4238-AEFD-DB268968711B}" type="pres">
      <dgm:prSet presAssocID="{91569A3F-F8AB-46D8-B96D-3CF6BA87C426}" presName="arrowAndChildren" presStyleCnt="0"/>
      <dgm:spPr/>
    </dgm:pt>
    <dgm:pt modelId="{B3BA4C5C-9931-417A-AE03-815E65A5F8A8}" type="pres">
      <dgm:prSet presAssocID="{91569A3F-F8AB-46D8-B96D-3CF6BA87C426}" presName="parentTextArrow" presStyleLbl="node1" presStyleIdx="0" presStyleCnt="3"/>
      <dgm:spPr/>
    </dgm:pt>
    <dgm:pt modelId="{30CB0F40-504D-4D39-A8A0-6691837977FC}" type="pres">
      <dgm:prSet presAssocID="{91569A3F-F8AB-46D8-B96D-3CF6BA87C426}" presName="arrow" presStyleLbl="node1" presStyleIdx="1" presStyleCnt="3" custLinFactNeighborY="-2108"/>
      <dgm:spPr/>
    </dgm:pt>
    <dgm:pt modelId="{14722CD4-4D08-4C46-88CB-AEB347583C33}" type="pres">
      <dgm:prSet presAssocID="{91569A3F-F8AB-46D8-B96D-3CF6BA87C426}" presName="descendantArrow" presStyleCnt="0"/>
      <dgm:spPr/>
    </dgm:pt>
    <dgm:pt modelId="{289CE830-AC39-459F-BDD7-375952259A92}" type="pres">
      <dgm:prSet presAssocID="{E8795485-D78B-4833-BC70-DBFBAF7799E2}" presName="childTextArrow" presStyleLbl="fgAccFollowNode1" presStyleIdx="1" presStyleCnt="5">
        <dgm:presLayoutVars>
          <dgm:bulletEnabled val="1"/>
        </dgm:presLayoutVars>
      </dgm:prSet>
      <dgm:spPr/>
    </dgm:pt>
    <dgm:pt modelId="{1130FEBC-6CA8-4F58-8C9C-032A28969313}" type="pres">
      <dgm:prSet presAssocID="{0866F0CE-869D-4A39-BCA1-FAE210A7531B}" presName="childTextArrow" presStyleLbl="fgAccFollowNode1" presStyleIdx="2" presStyleCnt="5" custScaleX="95792" custScaleY="150189" custLinFactNeighborX="1" custLinFactNeighborY="25856">
        <dgm:presLayoutVars>
          <dgm:bulletEnabled val="1"/>
        </dgm:presLayoutVars>
      </dgm:prSet>
      <dgm:spPr/>
    </dgm:pt>
    <dgm:pt modelId="{300E6138-7A7A-469E-892B-9ACC8422664D}" type="pres">
      <dgm:prSet presAssocID="{D5B6AA29-4BB4-448A-9F69-3154931338E0}" presName="sp" presStyleCnt="0"/>
      <dgm:spPr/>
    </dgm:pt>
    <dgm:pt modelId="{9495F07E-D913-4514-8428-8AB6F09442CA}" type="pres">
      <dgm:prSet presAssocID="{66A89B0B-4AA2-4683-9C0F-56BBBB5F4714}" presName="arrowAndChildren" presStyleCnt="0"/>
      <dgm:spPr/>
    </dgm:pt>
    <dgm:pt modelId="{1F62BECC-2655-4DC6-8C72-AAA68D49E023}" type="pres">
      <dgm:prSet presAssocID="{66A89B0B-4AA2-4683-9C0F-56BBBB5F4714}" presName="parentTextArrow" presStyleLbl="node1" presStyleIdx="1" presStyleCnt="3"/>
      <dgm:spPr/>
    </dgm:pt>
    <dgm:pt modelId="{B7DD8BD5-3334-4D09-B4F4-B147DE28F254}" type="pres">
      <dgm:prSet presAssocID="{66A89B0B-4AA2-4683-9C0F-56BBBB5F4714}" presName="arrow" presStyleLbl="node1" presStyleIdx="2" presStyleCnt="3" custLinFactNeighborX="-810" custLinFactNeighborY="1044"/>
      <dgm:spPr/>
    </dgm:pt>
    <dgm:pt modelId="{B702677C-7F49-49ED-B611-27469FA2E5BF}" type="pres">
      <dgm:prSet presAssocID="{66A89B0B-4AA2-4683-9C0F-56BBBB5F4714}" presName="descendantArrow" presStyleCnt="0"/>
      <dgm:spPr/>
    </dgm:pt>
    <dgm:pt modelId="{18B79433-BCB5-41BD-9C0C-0011C4C177C8}" type="pres">
      <dgm:prSet presAssocID="{BFAD736F-3C49-4156-9E2F-25847F31DEDC}" presName="childTextArrow" presStyleLbl="fgAccFollowNode1" presStyleIdx="3" presStyleCnt="5" custScaleY="109819">
        <dgm:presLayoutVars>
          <dgm:bulletEnabled val="1"/>
        </dgm:presLayoutVars>
      </dgm:prSet>
      <dgm:spPr/>
    </dgm:pt>
    <dgm:pt modelId="{D9969A0C-AD64-4578-B6B4-CE1C9AE58330}" type="pres">
      <dgm:prSet presAssocID="{C55390AA-9854-4BE5-BEEF-C93770CB65D2}" presName="childTextArrow" presStyleLbl="fgAccFollowNode1" presStyleIdx="4" presStyleCnt="5" custScaleY="96474" custLinFactNeighborX="538" custLinFactNeighborY="5239">
        <dgm:presLayoutVars>
          <dgm:bulletEnabled val="1"/>
        </dgm:presLayoutVars>
      </dgm:prSet>
      <dgm:spPr/>
    </dgm:pt>
  </dgm:ptLst>
  <dgm:cxnLst>
    <dgm:cxn modelId="{89584603-7065-40C4-A656-50F8C4825EF8}" srcId="{91569A3F-F8AB-46D8-B96D-3CF6BA87C426}" destId="{0866F0CE-869D-4A39-BCA1-FAE210A7531B}" srcOrd="1" destOrd="0" parTransId="{795B56F9-3A7C-4DB8-845E-4CA8CAFE6EC3}" sibTransId="{1886CCA1-1211-4AAB-AFF8-007F52FE1DA3}"/>
    <dgm:cxn modelId="{CC82ED03-D0E1-47F4-97AB-F448221D5EF6}" srcId="{8D51300C-8365-4C94-885F-715DB4B51DCC}" destId="{66A89B0B-4AA2-4683-9C0F-56BBBB5F4714}" srcOrd="0" destOrd="0" parTransId="{760921B3-BB28-4AED-BCF9-2233B53C3EA5}" sibTransId="{D5B6AA29-4BB4-448A-9F69-3154931338E0}"/>
    <dgm:cxn modelId="{58872D0C-15C7-495D-8855-51E35299C034}" type="presOf" srcId="{C55390AA-9854-4BE5-BEEF-C93770CB65D2}" destId="{D9969A0C-AD64-4578-B6B4-CE1C9AE58330}" srcOrd="0" destOrd="0" presId="urn:microsoft.com/office/officeart/2005/8/layout/process4"/>
    <dgm:cxn modelId="{00DBB716-B8A0-4988-B1BB-EBE46C52EAE6}" type="presOf" srcId="{8C0A6710-64B8-42A3-AD8D-AEE12C00E2B7}" destId="{E902A9DE-5E87-42A2-B0BD-77993B724699}" srcOrd="0" destOrd="0" presId="urn:microsoft.com/office/officeart/2005/8/layout/process4"/>
    <dgm:cxn modelId="{93E94F17-B038-4385-82D5-5246CF42FBEE}" type="presOf" srcId="{66A89B0B-4AA2-4683-9C0F-56BBBB5F4714}" destId="{1F62BECC-2655-4DC6-8C72-AAA68D49E023}" srcOrd="0" destOrd="0" presId="urn:microsoft.com/office/officeart/2005/8/layout/process4"/>
    <dgm:cxn modelId="{9DDCC628-4952-4C4C-9449-7102D61C079D}" type="presOf" srcId="{8D51300C-8365-4C94-885F-715DB4B51DCC}" destId="{F19B1124-CCA0-43E5-B364-9D8477C3129D}" srcOrd="0" destOrd="0" presId="urn:microsoft.com/office/officeart/2005/8/layout/process4"/>
    <dgm:cxn modelId="{90E85F2B-33AD-41DB-BCF0-63E9AA16AD79}" type="presOf" srcId="{BB0EC809-0D0D-43C0-A652-4510EAF75FA8}" destId="{4E67933E-9B67-424A-9409-01F7C7E62657}" srcOrd="0" destOrd="0" presId="urn:microsoft.com/office/officeart/2005/8/layout/process4"/>
    <dgm:cxn modelId="{F522125F-7BDD-4690-B363-C7CDF2F34F09}" srcId="{66A89B0B-4AA2-4683-9C0F-56BBBB5F4714}" destId="{C55390AA-9854-4BE5-BEEF-C93770CB65D2}" srcOrd="1" destOrd="0" parTransId="{B3B25C72-14E1-4E01-ADD3-70DA14543E5D}" sibTransId="{9C90B99B-6743-4DDC-945C-C298A86DFF2F}"/>
    <dgm:cxn modelId="{B95B8F62-E28E-43FA-B1C7-F500D0402485}" type="presOf" srcId="{91569A3F-F8AB-46D8-B96D-3CF6BA87C426}" destId="{B3BA4C5C-9931-417A-AE03-815E65A5F8A8}" srcOrd="0" destOrd="0" presId="urn:microsoft.com/office/officeart/2005/8/layout/process4"/>
    <dgm:cxn modelId="{BBF41E68-4833-4FB5-BE29-E8E344F76477}" srcId="{91569A3F-F8AB-46D8-B96D-3CF6BA87C426}" destId="{E8795485-D78B-4833-BC70-DBFBAF7799E2}" srcOrd="0" destOrd="0" parTransId="{9F3E3F16-A3E7-4F27-BA8A-032388EBF1D4}" sibTransId="{89C1020B-C92A-49AC-8A9F-96DD8779EE68}"/>
    <dgm:cxn modelId="{426D6E79-FB94-48CD-A02F-496D1F93EFAD}" type="presOf" srcId="{0866F0CE-869D-4A39-BCA1-FAE210A7531B}" destId="{1130FEBC-6CA8-4F58-8C9C-032A28969313}" srcOrd="0" destOrd="0" presId="urn:microsoft.com/office/officeart/2005/8/layout/process4"/>
    <dgm:cxn modelId="{45BB407B-7AAD-46AD-9C0B-AC61775088A5}" type="presOf" srcId="{E8795485-D78B-4833-BC70-DBFBAF7799E2}" destId="{289CE830-AC39-459F-BDD7-375952259A92}" srcOrd="0" destOrd="0" presId="urn:microsoft.com/office/officeart/2005/8/layout/process4"/>
    <dgm:cxn modelId="{FA2B5B86-ACBF-4414-9875-052CEDC9FA19}" srcId="{8D51300C-8365-4C94-885F-715DB4B51DCC}" destId="{91569A3F-F8AB-46D8-B96D-3CF6BA87C426}" srcOrd="1" destOrd="0" parTransId="{FF3B5387-235A-45A2-B185-9A2BB5927925}" sibTransId="{01492BA2-E01E-409A-9614-AAAAB06FEBB4}"/>
    <dgm:cxn modelId="{6BB83CAF-9D11-40CA-9D96-729DE36605CC}" type="presOf" srcId="{BFAD736F-3C49-4156-9E2F-25847F31DEDC}" destId="{18B79433-BCB5-41BD-9C0C-0011C4C177C8}" srcOrd="0" destOrd="0" presId="urn:microsoft.com/office/officeart/2005/8/layout/process4"/>
    <dgm:cxn modelId="{5B7143C1-7BC2-4E60-8724-FFD38810907B}" srcId="{8D51300C-8365-4C94-885F-715DB4B51DCC}" destId="{BB0EC809-0D0D-43C0-A652-4510EAF75FA8}" srcOrd="2" destOrd="0" parTransId="{45EA874A-E91B-4A88-9502-D48AEC1F63A7}" sibTransId="{C1090AA3-A1DB-4E35-B5CB-AE196D0D61EB}"/>
    <dgm:cxn modelId="{387688C6-195F-4105-B5C8-CAB342160CEF}" type="presOf" srcId="{91569A3F-F8AB-46D8-B96D-3CF6BA87C426}" destId="{30CB0F40-504D-4D39-A8A0-6691837977FC}" srcOrd="1" destOrd="0" presId="urn:microsoft.com/office/officeart/2005/8/layout/process4"/>
    <dgm:cxn modelId="{5BBC06D8-923C-4897-A393-50AA2B00BF9D}" srcId="{BB0EC809-0D0D-43C0-A652-4510EAF75FA8}" destId="{8C0A6710-64B8-42A3-AD8D-AEE12C00E2B7}" srcOrd="0" destOrd="0" parTransId="{436816B5-84BF-4237-A1D2-BF667D5C1044}" sibTransId="{0426883A-A74D-4667-B344-FD8804F00A4B}"/>
    <dgm:cxn modelId="{C1BBDDEF-B9AA-43D4-8C7D-65F4926CD2A1}" type="presOf" srcId="{66A89B0B-4AA2-4683-9C0F-56BBBB5F4714}" destId="{B7DD8BD5-3334-4D09-B4F4-B147DE28F254}" srcOrd="1" destOrd="0" presId="urn:microsoft.com/office/officeart/2005/8/layout/process4"/>
    <dgm:cxn modelId="{E6FC35F0-A0FA-4A40-9E02-951E56A63F5D}" srcId="{66A89B0B-4AA2-4683-9C0F-56BBBB5F4714}" destId="{BFAD736F-3C49-4156-9E2F-25847F31DEDC}" srcOrd="0" destOrd="0" parTransId="{CFACD041-06C4-4DAF-A7B8-D11EAC55CEE6}" sibTransId="{8E98AF9D-34A1-4142-BE2C-FF7CE5E6746A}"/>
    <dgm:cxn modelId="{F31E3DF7-BFA7-47F3-B8C1-28F26BBAE520}" type="presOf" srcId="{BB0EC809-0D0D-43C0-A652-4510EAF75FA8}" destId="{A7C3B979-0720-4DA9-822F-06E0115C6AA8}" srcOrd="1" destOrd="0" presId="urn:microsoft.com/office/officeart/2005/8/layout/process4"/>
    <dgm:cxn modelId="{D4B5A111-5E59-433A-8FBC-8C6AA1582DFB}" type="presParOf" srcId="{F19B1124-CCA0-43E5-B364-9D8477C3129D}" destId="{A1EE32F0-0B19-4DF2-9B96-78FC1AA5C872}" srcOrd="0" destOrd="0" presId="urn:microsoft.com/office/officeart/2005/8/layout/process4"/>
    <dgm:cxn modelId="{ED069457-BBB7-4D5C-A7E0-0B0C5FE49190}" type="presParOf" srcId="{A1EE32F0-0B19-4DF2-9B96-78FC1AA5C872}" destId="{4E67933E-9B67-424A-9409-01F7C7E62657}" srcOrd="0" destOrd="0" presId="urn:microsoft.com/office/officeart/2005/8/layout/process4"/>
    <dgm:cxn modelId="{B5A19135-B14C-4A50-BF3B-948FF29D4466}" type="presParOf" srcId="{A1EE32F0-0B19-4DF2-9B96-78FC1AA5C872}" destId="{A7C3B979-0720-4DA9-822F-06E0115C6AA8}" srcOrd="1" destOrd="0" presId="urn:microsoft.com/office/officeart/2005/8/layout/process4"/>
    <dgm:cxn modelId="{98BACC99-A15B-4763-8CA2-8D3A69F5907A}" type="presParOf" srcId="{A1EE32F0-0B19-4DF2-9B96-78FC1AA5C872}" destId="{079F429D-8F8C-4301-837C-1452AC0FD3EC}" srcOrd="2" destOrd="0" presId="urn:microsoft.com/office/officeart/2005/8/layout/process4"/>
    <dgm:cxn modelId="{98AD54FD-EBF4-4E20-ADA7-EEA54FAB1ED0}" type="presParOf" srcId="{079F429D-8F8C-4301-837C-1452AC0FD3EC}" destId="{E902A9DE-5E87-42A2-B0BD-77993B724699}" srcOrd="0" destOrd="0" presId="urn:microsoft.com/office/officeart/2005/8/layout/process4"/>
    <dgm:cxn modelId="{D396E898-DF1B-430C-9196-3E043EAC8FBD}" type="presParOf" srcId="{F19B1124-CCA0-43E5-B364-9D8477C3129D}" destId="{260049AB-03C9-4F2A-A074-0741D0F3C46B}" srcOrd="1" destOrd="0" presId="urn:microsoft.com/office/officeart/2005/8/layout/process4"/>
    <dgm:cxn modelId="{B7B3ACE5-F1C4-4BBF-8296-92B3BE82688C}" type="presParOf" srcId="{F19B1124-CCA0-43E5-B364-9D8477C3129D}" destId="{F6B14EAA-21D6-4238-AEFD-DB268968711B}" srcOrd="2" destOrd="0" presId="urn:microsoft.com/office/officeart/2005/8/layout/process4"/>
    <dgm:cxn modelId="{AA8F37A6-1C0B-4DE8-8217-0BF7099703B9}" type="presParOf" srcId="{F6B14EAA-21D6-4238-AEFD-DB268968711B}" destId="{B3BA4C5C-9931-417A-AE03-815E65A5F8A8}" srcOrd="0" destOrd="0" presId="urn:microsoft.com/office/officeart/2005/8/layout/process4"/>
    <dgm:cxn modelId="{E21CC11F-F849-496F-8484-B65D548EEFF7}" type="presParOf" srcId="{F6B14EAA-21D6-4238-AEFD-DB268968711B}" destId="{30CB0F40-504D-4D39-A8A0-6691837977FC}" srcOrd="1" destOrd="0" presId="urn:microsoft.com/office/officeart/2005/8/layout/process4"/>
    <dgm:cxn modelId="{5AED5769-C62F-4BC0-A7BA-9CA5AB066D2B}" type="presParOf" srcId="{F6B14EAA-21D6-4238-AEFD-DB268968711B}" destId="{14722CD4-4D08-4C46-88CB-AEB347583C33}" srcOrd="2" destOrd="0" presId="urn:microsoft.com/office/officeart/2005/8/layout/process4"/>
    <dgm:cxn modelId="{3DC06CE8-8C66-48C9-9B28-CD38CDF4DC8C}" type="presParOf" srcId="{14722CD4-4D08-4C46-88CB-AEB347583C33}" destId="{289CE830-AC39-459F-BDD7-375952259A92}" srcOrd="0" destOrd="0" presId="urn:microsoft.com/office/officeart/2005/8/layout/process4"/>
    <dgm:cxn modelId="{8DD735B0-EEFA-426C-9B6D-A7462657DAC5}" type="presParOf" srcId="{14722CD4-4D08-4C46-88CB-AEB347583C33}" destId="{1130FEBC-6CA8-4F58-8C9C-032A28969313}" srcOrd="1" destOrd="0" presId="urn:microsoft.com/office/officeart/2005/8/layout/process4"/>
    <dgm:cxn modelId="{21197BF9-5556-464C-8DC8-C44B60843B90}" type="presParOf" srcId="{F19B1124-CCA0-43E5-B364-9D8477C3129D}" destId="{300E6138-7A7A-469E-892B-9ACC8422664D}" srcOrd="3" destOrd="0" presId="urn:microsoft.com/office/officeart/2005/8/layout/process4"/>
    <dgm:cxn modelId="{2233C062-01F5-4F37-B642-0DF42A0CCECE}" type="presParOf" srcId="{F19B1124-CCA0-43E5-B364-9D8477C3129D}" destId="{9495F07E-D913-4514-8428-8AB6F09442CA}" srcOrd="4" destOrd="0" presId="urn:microsoft.com/office/officeart/2005/8/layout/process4"/>
    <dgm:cxn modelId="{1944FB0A-2F1D-4F75-A7FC-5FE24D1CF922}" type="presParOf" srcId="{9495F07E-D913-4514-8428-8AB6F09442CA}" destId="{1F62BECC-2655-4DC6-8C72-AAA68D49E023}" srcOrd="0" destOrd="0" presId="urn:microsoft.com/office/officeart/2005/8/layout/process4"/>
    <dgm:cxn modelId="{A51CFED2-C171-4672-8689-524CD3505103}" type="presParOf" srcId="{9495F07E-D913-4514-8428-8AB6F09442CA}" destId="{B7DD8BD5-3334-4D09-B4F4-B147DE28F254}" srcOrd="1" destOrd="0" presId="urn:microsoft.com/office/officeart/2005/8/layout/process4"/>
    <dgm:cxn modelId="{360F5A2B-915F-4B5D-B7EE-B51DCAE8FAE7}" type="presParOf" srcId="{9495F07E-D913-4514-8428-8AB6F09442CA}" destId="{B702677C-7F49-49ED-B611-27469FA2E5BF}" srcOrd="2" destOrd="0" presId="urn:microsoft.com/office/officeart/2005/8/layout/process4"/>
    <dgm:cxn modelId="{04945852-3425-4E54-9DDD-983707947B5E}" type="presParOf" srcId="{B702677C-7F49-49ED-B611-27469FA2E5BF}" destId="{18B79433-BCB5-41BD-9C0C-0011C4C177C8}" srcOrd="0" destOrd="0" presId="urn:microsoft.com/office/officeart/2005/8/layout/process4"/>
    <dgm:cxn modelId="{E40B8641-BC78-4A22-818A-36668CC801B5}" type="presParOf" srcId="{B702677C-7F49-49ED-B611-27469FA2E5BF}" destId="{D9969A0C-AD64-4578-B6B4-CE1C9AE58330}"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9448798-538C-4C02-9FA7-E49E31F298C3}"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i-FI"/>
        </a:p>
      </dgm:t>
    </dgm:pt>
    <dgm:pt modelId="{B53D412E-92A4-461E-9B7B-4ADBC2D75868}">
      <dgm:prSet phldrT="[Teksti]" custT="1"/>
      <dgm:spPr>
        <a:solidFill>
          <a:srgbClr val="FF99FF"/>
        </a:solidFill>
      </dgm:spPr>
      <dgm:t>
        <a:bodyPr/>
        <a:lstStyle/>
        <a:p>
          <a:r>
            <a:rPr lang="fi-FI" sz="3600" dirty="0">
              <a:solidFill>
                <a:schemeClr val="tx1"/>
              </a:solidFill>
            </a:rPr>
            <a:t>Kotiutumisen tuen tiimi</a:t>
          </a:r>
        </a:p>
      </dgm:t>
    </dgm:pt>
    <dgm:pt modelId="{E01F9DA6-D8A6-48A9-9258-F2F1049A61F2}" type="parTrans" cxnId="{D8E497F1-12B1-4261-817F-BC8FD9649BB0}">
      <dgm:prSet/>
      <dgm:spPr/>
      <dgm:t>
        <a:bodyPr/>
        <a:lstStyle/>
        <a:p>
          <a:endParaRPr lang="fi-FI"/>
        </a:p>
      </dgm:t>
    </dgm:pt>
    <dgm:pt modelId="{6FFE1069-B091-43C9-8CC2-27C0BB82ED88}" type="sibTrans" cxnId="{D8E497F1-12B1-4261-817F-BC8FD9649BB0}">
      <dgm:prSet/>
      <dgm:spPr/>
      <dgm:t>
        <a:bodyPr/>
        <a:lstStyle/>
        <a:p>
          <a:endParaRPr lang="fi-FI"/>
        </a:p>
      </dgm:t>
    </dgm:pt>
    <dgm:pt modelId="{BE896978-1995-42E8-AEDC-51B7983EF7D0}">
      <dgm:prSet phldrT="[Teksti]" phldr="1"/>
      <dgm:spPr>
        <a:solidFill>
          <a:srgbClr val="FF99FF">
            <a:alpha val="90000"/>
          </a:srgbClr>
        </a:solidFill>
      </dgm:spPr>
      <dgm:t>
        <a:bodyPr/>
        <a:lstStyle/>
        <a:p>
          <a:endParaRPr lang="fi-FI" dirty="0"/>
        </a:p>
      </dgm:t>
    </dgm:pt>
    <dgm:pt modelId="{458A1BF7-4157-43BA-B5C0-FF6FB82E61DD}" type="parTrans" cxnId="{A82C8A32-A9BA-423E-B606-1216EC2B18E6}">
      <dgm:prSet/>
      <dgm:spPr/>
      <dgm:t>
        <a:bodyPr/>
        <a:lstStyle/>
        <a:p>
          <a:endParaRPr lang="fi-FI"/>
        </a:p>
      </dgm:t>
    </dgm:pt>
    <dgm:pt modelId="{A2E018F2-3EC2-43B0-8110-11E94EE680B1}" type="sibTrans" cxnId="{A82C8A32-A9BA-423E-B606-1216EC2B18E6}">
      <dgm:prSet/>
      <dgm:spPr/>
      <dgm:t>
        <a:bodyPr/>
        <a:lstStyle/>
        <a:p>
          <a:endParaRPr lang="fi-FI"/>
        </a:p>
      </dgm:t>
    </dgm:pt>
    <dgm:pt modelId="{363F015E-52BA-47E4-8A5D-93333B06E24B}">
      <dgm:prSet phldrT="[Teksti]" custT="1"/>
      <dgm:spPr>
        <a:solidFill>
          <a:schemeClr val="accent2">
            <a:lumMod val="40000"/>
            <a:lumOff val="60000"/>
          </a:schemeClr>
        </a:solidFill>
      </dgm:spPr>
      <dgm:t>
        <a:bodyPr/>
        <a:lstStyle/>
        <a:p>
          <a:r>
            <a:rPr lang="fi-FI" sz="3600" dirty="0">
              <a:solidFill>
                <a:schemeClr val="tx1"/>
              </a:solidFill>
            </a:rPr>
            <a:t>Asiakasohjaus</a:t>
          </a:r>
        </a:p>
      </dgm:t>
    </dgm:pt>
    <dgm:pt modelId="{A073F05C-CAF4-4E21-883D-CBA5EC95A4CF}" type="parTrans" cxnId="{B6C7CCD2-6B4E-4745-A5CE-AE16CFA03A55}">
      <dgm:prSet/>
      <dgm:spPr/>
      <dgm:t>
        <a:bodyPr/>
        <a:lstStyle/>
        <a:p>
          <a:endParaRPr lang="fi-FI"/>
        </a:p>
      </dgm:t>
    </dgm:pt>
    <dgm:pt modelId="{A8DCF397-CCDF-440B-BFCB-BA6694B86F00}" type="sibTrans" cxnId="{B6C7CCD2-6B4E-4745-A5CE-AE16CFA03A55}">
      <dgm:prSet/>
      <dgm:spPr/>
      <dgm:t>
        <a:bodyPr/>
        <a:lstStyle/>
        <a:p>
          <a:endParaRPr lang="fi-FI"/>
        </a:p>
      </dgm:t>
    </dgm:pt>
    <dgm:pt modelId="{A1CF9682-4E2F-4A0D-848D-EA17BA81DB0C}">
      <dgm:prSet phldrT="[Teksti]" phldr="1"/>
      <dgm:spPr>
        <a:solidFill>
          <a:schemeClr val="accent2">
            <a:lumMod val="40000"/>
            <a:lumOff val="60000"/>
            <a:alpha val="90000"/>
          </a:schemeClr>
        </a:solidFill>
      </dgm:spPr>
      <dgm:t>
        <a:bodyPr/>
        <a:lstStyle/>
        <a:p>
          <a:endParaRPr lang="fi-FI" dirty="0"/>
        </a:p>
      </dgm:t>
    </dgm:pt>
    <dgm:pt modelId="{8E555D3A-7E10-44B4-9DF8-C711D55974A6}" type="parTrans" cxnId="{A8703386-94A0-41C7-BC07-69ACA69A40EB}">
      <dgm:prSet/>
      <dgm:spPr/>
      <dgm:t>
        <a:bodyPr/>
        <a:lstStyle/>
        <a:p>
          <a:endParaRPr lang="fi-FI"/>
        </a:p>
      </dgm:t>
    </dgm:pt>
    <dgm:pt modelId="{050786A9-8D8E-4B8F-96EE-265B4C514D13}" type="sibTrans" cxnId="{A8703386-94A0-41C7-BC07-69ACA69A40EB}">
      <dgm:prSet/>
      <dgm:spPr/>
      <dgm:t>
        <a:bodyPr/>
        <a:lstStyle/>
        <a:p>
          <a:endParaRPr lang="fi-FI"/>
        </a:p>
      </dgm:t>
    </dgm:pt>
    <dgm:pt modelId="{C7D7F409-3606-4AAA-BB30-210CF1E6EDE1}">
      <dgm:prSet phldrT="[Teksti]" custT="1"/>
      <dgm:spPr>
        <a:solidFill>
          <a:srgbClr val="00FFCC"/>
        </a:solidFill>
      </dgm:spPr>
      <dgm:t>
        <a:bodyPr/>
        <a:lstStyle/>
        <a:p>
          <a:r>
            <a:rPr lang="fi-FI" sz="3600" dirty="0">
              <a:solidFill>
                <a:schemeClr val="tx1"/>
              </a:solidFill>
            </a:rPr>
            <a:t>Palveluseteliyrittäjä</a:t>
          </a:r>
        </a:p>
      </dgm:t>
    </dgm:pt>
    <dgm:pt modelId="{5DF26F6E-E5C1-4761-B95D-E56094E1FE1B}" type="parTrans" cxnId="{B056FC1F-CE43-453E-876D-17821D207E48}">
      <dgm:prSet/>
      <dgm:spPr/>
      <dgm:t>
        <a:bodyPr/>
        <a:lstStyle/>
        <a:p>
          <a:endParaRPr lang="fi-FI"/>
        </a:p>
      </dgm:t>
    </dgm:pt>
    <dgm:pt modelId="{C29F1DDA-506C-42EE-B4FE-26EB38D19078}" type="sibTrans" cxnId="{B056FC1F-CE43-453E-876D-17821D207E48}">
      <dgm:prSet/>
      <dgm:spPr/>
      <dgm:t>
        <a:bodyPr/>
        <a:lstStyle/>
        <a:p>
          <a:endParaRPr lang="fi-FI"/>
        </a:p>
      </dgm:t>
    </dgm:pt>
    <dgm:pt modelId="{E3A1E752-6D26-4E32-88AD-15277E22956E}">
      <dgm:prSet phldrT="[Teksti]" phldr="1"/>
      <dgm:spPr>
        <a:solidFill>
          <a:srgbClr val="00FFCC">
            <a:alpha val="90000"/>
          </a:srgbClr>
        </a:solidFill>
      </dgm:spPr>
      <dgm:t>
        <a:bodyPr/>
        <a:lstStyle/>
        <a:p>
          <a:endParaRPr lang="fi-FI" dirty="0"/>
        </a:p>
      </dgm:t>
    </dgm:pt>
    <dgm:pt modelId="{2A8BF6D4-29D9-45BA-ADE8-478CA087088F}" type="parTrans" cxnId="{902FC501-B5B8-4D01-A2BE-E13191615F8B}">
      <dgm:prSet/>
      <dgm:spPr/>
      <dgm:t>
        <a:bodyPr/>
        <a:lstStyle/>
        <a:p>
          <a:endParaRPr lang="fi-FI"/>
        </a:p>
      </dgm:t>
    </dgm:pt>
    <dgm:pt modelId="{DE292813-D104-4C4D-B26A-012EB60F7C31}" type="sibTrans" cxnId="{902FC501-B5B8-4D01-A2BE-E13191615F8B}">
      <dgm:prSet/>
      <dgm:spPr/>
      <dgm:t>
        <a:bodyPr/>
        <a:lstStyle/>
        <a:p>
          <a:endParaRPr lang="fi-FI"/>
        </a:p>
      </dgm:t>
    </dgm:pt>
    <dgm:pt modelId="{A22957BB-40C6-4020-AE03-520A229082A2}">
      <dgm:prSet custT="1"/>
      <dgm:spPr>
        <a:solidFill>
          <a:srgbClr val="FF99FF">
            <a:alpha val="90000"/>
          </a:srgbClr>
        </a:solidFill>
      </dgm:spPr>
      <dgm:t>
        <a:bodyPr/>
        <a:lstStyle/>
        <a:p>
          <a:pPr algn="l">
            <a:buSzPts val="1000"/>
            <a:buFont typeface="Symbol" panose="05050102010706020507" pitchFamily="18" charset="2"/>
            <a:buNone/>
          </a:pPr>
          <a:r>
            <a:rPr lang="fi-FI" sz="1200" dirty="0"/>
            <a:t> </a:t>
          </a:r>
          <a:r>
            <a:rPr lang="fi-FI" sz="1100" dirty="0"/>
            <a:t>Asiakasohjaaja on  tehnyt kotikäynnin, hoitosuunnitelman ja kertonut / asiakas on toivonut palvelujaan palvelusetelillä. Palvelu aloitetaan kotiutumisentuen tiimissä arviointijaksolla. Kun palveluiden todellinen tarve on selvä, asiakas joko siirtyy kotihoitoon tai palvelut voidaan aloittaa palvelusetelillä. </a:t>
          </a:r>
        </a:p>
      </dgm:t>
    </dgm:pt>
    <dgm:pt modelId="{A205F855-BEE8-45E6-99B3-FBAF079C2746}" type="parTrans" cxnId="{8AC23B3C-1B4E-4FA6-AC25-CE28729F63F6}">
      <dgm:prSet/>
      <dgm:spPr/>
      <dgm:t>
        <a:bodyPr/>
        <a:lstStyle/>
        <a:p>
          <a:endParaRPr lang="fi-FI"/>
        </a:p>
      </dgm:t>
    </dgm:pt>
    <dgm:pt modelId="{F10EFA26-52D7-4576-9B97-68FFF9D98035}" type="sibTrans" cxnId="{8AC23B3C-1B4E-4FA6-AC25-CE28729F63F6}">
      <dgm:prSet/>
      <dgm:spPr/>
      <dgm:t>
        <a:bodyPr/>
        <a:lstStyle/>
        <a:p>
          <a:endParaRPr lang="fi-FI"/>
        </a:p>
      </dgm:t>
    </dgm:pt>
    <dgm:pt modelId="{7716D577-00C2-4F81-98B7-A40588002973}">
      <dgm:prSet custT="1"/>
      <dgm:spPr>
        <a:solidFill>
          <a:srgbClr val="FF99FF">
            <a:alpha val="90000"/>
          </a:srgbClr>
        </a:solidFill>
      </dgm:spPr>
      <dgm:t>
        <a:bodyPr/>
        <a:lstStyle/>
        <a:p>
          <a:pPr algn="l">
            <a:buSzPts val="1000"/>
            <a:buFont typeface="Symbol" panose="05050102010706020507" pitchFamily="18" charset="2"/>
            <a:buChar char=""/>
          </a:pPr>
          <a:r>
            <a:rPr lang="fi-FI" sz="1000" dirty="0"/>
            <a:t>Kun palvelut aloitetaan palvelusetelillä, on kotiutumisentuen tiimin riittävän ajoissa ilmoitettava arviointijakson päättymisestä asiakasohjaukseen, jotta asiakasohjaus pystyy varmistamaan asiakkaan/läheisen kanssa palvelusetelin aloituksen. Keskustelua asiakkaan ja läheisen kanssa kotihoidon tuottamisen tavoista. ja käytännön </a:t>
          </a:r>
          <a:r>
            <a:rPr lang="fi-FI" sz="1000" dirty="0" err="1"/>
            <a:t>asioista..Pyritään</a:t>
          </a:r>
          <a:r>
            <a:rPr lang="fi-FI" sz="1000" dirty="0"/>
            <a:t> sopimaan ”saattaen vaihtaen” -käynti asiakkaan luo </a:t>
          </a:r>
          <a:r>
            <a:rPr lang="fi-FI" sz="1000" dirty="0" err="1"/>
            <a:t>ktt</a:t>
          </a:r>
          <a:r>
            <a:rPr lang="fi-FI" sz="1000" dirty="0"/>
            <a:t>-tiimin ja yrittäjän kanssa. Tuolloin välitetään viimeisimmät tiedot asiakkaasta. Kotiutumisentuen tiimi kirjaa arviointijakson tiedot, hoidollisen tarpeen ym. </a:t>
          </a:r>
          <a:r>
            <a:rPr lang="fi-FI" sz="1000" dirty="0" err="1"/>
            <a:t>hoitos</a:t>
          </a:r>
          <a:r>
            <a:rPr lang="fi-FI" sz="1000" dirty="0"/>
            <a:t>-lehdelle.</a:t>
          </a:r>
        </a:p>
      </dgm:t>
    </dgm:pt>
    <dgm:pt modelId="{B8EE5531-50EE-4788-9903-5F6ECB564AEB}" type="sibTrans" cxnId="{AF930F09-BA61-4846-9FF6-9DC14539745F}">
      <dgm:prSet/>
      <dgm:spPr/>
      <dgm:t>
        <a:bodyPr/>
        <a:lstStyle/>
        <a:p>
          <a:endParaRPr lang="fi-FI"/>
        </a:p>
      </dgm:t>
    </dgm:pt>
    <dgm:pt modelId="{C4D0113D-DEEE-4F8C-91CF-E1DEA8BC6A4D}" type="parTrans" cxnId="{AF930F09-BA61-4846-9FF6-9DC14539745F}">
      <dgm:prSet/>
      <dgm:spPr/>
      <dgm:t>
        <a:bodyPr/>
        <a:lstStyle/>
        <a:p>
          <a:endParaRPr lang="fi-FI"/>
        </a:p>
      </dgm:t>
    </dgm:pt>
    <dgm:pt modelId="{78086B48-D7E6-4BF6-8E30-CE033BF3E7DF}">
      <dgm:prSet custT="1"/>
      <dgm:spPr>
        <a:solidFill>
          <a:schemeClr val="accent2">
            <a:lumMod val="40000"/>
            <a:lumOff val="60000"/>
            <a:alpha val="90000"/>
          </a:schemeClr>
        </a:solidFill>
      </dgm:spPr>
      <dgm:t>
        <a:bodyPr/>
        <a:lstStyle/>
        <a:p>
          <a:pPr algn="l"/>
          <a:r>
            <a:rPr lang="fi-FI" sz="1200" dirty="0">
              <a:solidFill>
                <a:schemeClr val="tx1"/>
              </a:solidFill>
              <a:effectLst/>
              <a:latin typeface="+mn-lt"/>
              <a:ea typeface="Times New Roman" panose="02020603050405020304" pitchFamily="18" charset="0"/>
            </a:rPr>
            <a:t>Asiakasohjaus saa ajoissa tiedon kotiutumisen tuen tiimiltä arviointijakson päättymisestä. Valmistellaan palveluseteliä. Keskustellaan asiakkaan ja läheisen kanssa vielä palvelun tuottamisen tavoista ja käytännön asioista.  Asiakasohjaaja päivittää </a:t>
          </a:r>
          <a:r>
            <a:rPr lang="fi-FI" sz="1200" dirty="0" err="1">
              <a:solidFill>
                <a:schemeClr val="tx1"/>
              </a:solidFill>
              <a:effectLst/>
              <a:latin typeface="+mn-lt"/>
              <a:ea typeface="Times New Roman" panose="02020603050405020304" pitchFamily="18" charset="0"/>
            </a:rPr>
            <a:t>hoitos</a:t>
          </a:r>
          <a:r>
            <a:rPr lang="fi-FI" sz="1200" dirty="0">
              <a:solidFill>
                <a:schemeClr val="tx1"/>
              </a:solidFill>
              <a:effectLst/>
              <a:latin typeface="+mn-lt"/>
              <a:ea typeface="Times New Roman" panose="02020603050405020304" pitchFamily="18" charset="0"/>
            </a:rPr>
            <a:t>-lehdelle tiedon palvelusetelillä järjestettävien käyntien määrästä, hinnasta, sisällöstä, kestosta sekä aikaikkunasta</a:t>
          </a:r>
          <a:r>
            <a:rPr lang="fi-FI" sz="800" dirty="0">
              <a:solidFill>
                <a:schemeClr val="tx1"/>
              </a:solidFill>
              <a:effectLst/>
              <a:latin typeface="+mn-lt"/>
              <a:ea typeface="Times New Roman" panose="02020603050405020304" pitchFamily="18" charset="0"/>
            </a:rPr>
            <a:t>. </a:t>
          </a:r>
        </a:p>
      </dgm:t>
    </dgm:pt>
    <dgm:pt modelId="{B19CB398-F651-46A9-8818-6FBAE71F7793}" type="parTrans" cxnId="{D5005815-A0D0-4B10-8745-DA4ABDCCA171}">
      <dgm:prSet/>
      <dgm:spPr/>
      <dgm:t>
        <a:bodyPr/>
        <a:lstStyle/>
        <a:p>
          <a:endParaRPr lang="fi-FI"/>
        </a:p>
      </dgm:t>
    </dgm:pt>
    <dgm:pt modelId="{2B12F27F-E951-4E83-96DE-81EA9EA5B2B7}" type="sibTrans" cxnId="{D5005815-A0D0-4B10-8745-DA4ABDCCA171}">
      <dgm:prSet/>
      <dgm:spPr/>
      <dgm:t>
        <a:bodyPr/>
        <a:lstStyle/>
        <a:p>
          <a:endParaRPr lang="fi-FI"/>
        </a:p>
      </dgm:t>
    </dgm:pt>
    <dgm:pt modelId="{B6FDDB30-4228-4FCA-AC3F-EF788B0A7133}">
      <dgm:prSet custT="1"/>
      <dgm:spPr>
        <a:solidFill>
          <a:schemeClr val="accent2">
            <a:lumMod val="40000"/>
            <a:lumOff val="60000"/>
            <a:alpha val="90000"/>
          </a:schemeClr>
        </a:solidFill>
      </dgm:spPr>
      <dgm:t>
        <a:bodyPr/>
        <a:lstStyle/>
        <a:p>
          <a:pPr algn="l">
            <a:buSzPts val="1000"/>
            <a:buFont typeface="Symbol" panose="05050102010706020507" pitchFamily="18" charset="2"/>
            <a:buChar char=""/>
          </a:pP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Asiakasohjaus tekee tarvittavat palveluiden sulkemiset ja uusien avaamiset </a:t>
          </a:r>
          <a:r>
            <a:rPr lang="fi-FI" sz="11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terveysLc:lle</a:t>
          </a: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sekä viranhaltijapäätökset (</a:t>
          </a:r>
          <a:r>
            <a:rPr lang="fi-FI" sz="11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tervLC</a:t>
          </a: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ja jatkossa </a:t>
          </a:r>
          <a:r>
            <a:rPr lang="fi-FI" sz="11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sosLc</a:t>
          </a: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sekä tekee sähköisen palvelusetelin. </a:t>
          </a:r>
          <a:r>
            <a:rPr lang="fi-FI" sz="11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Nimetään omatyöntekijä. </a:t>
          </a:r>
          <a:r>
            <a:rPr lang="fi-FI"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Palveluseteliyrittäjälle toimitetaan asiakkaan hoitosuunnitelma joko asiakkaan itsensä toimesta tai se lähetetään asiakkaan luvalla asiakasohjauksesta palveluseteliyrittäjälle.</a:t>
          </a:r>
          <a:endParaRPr lang="fi-FI"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dgm:t>
    </dgm:pt>
    <dgm:pt modelId="{DE7C688D-AE49-4418-8D1D-236F94991AA6}" type="parTrans" cxnId="{71BC31DD-04F4-4D54-BDA5-0CDCA9FC0BA5}">
      <dgm:prSet/>
      <dgm:spPr/>
      <dgm:t>
        <a:bodyPr/>
        <a:lstStyle/>
        <a:p>
          <a:endParaRPr lang="fi-FI"/>
        </a:p>
      </dgm:t>
    </dgm:pt>
    <dgm:pt modelId="{EA2D9F3F-E832-44EA-AB4F-AB65E2B7AF8F}" type="sibTrans" cxnId="{71BC31DD-04F4-4D54-BDA5-0CDCA9FC0BA5}">
      <dgm:prSet/>
      <dgm:spPr/>
      <dgm:t>
        <a:bodyPr/>
        <a:lstStyle/>
        <a:p>
          <a:endParaRPr lang="fi-FI"/>
        </a:p>
      </dgm:t>
    </dgm:pt>
    <dgm:pt modelId="{C5C4C1AA-DD6B-43CF-B11D-0DB18E117437}">
      <dgm:prSet custT="1"/>
      <dgm:spPr>
        <a:solidFill>
          <a:srgbClr val="00FFCC">
            <a:alpha val="90000"/>
          </a:srgbClr>
        </a:solidFill>
      </dgm:spPr>
      <dgm:t>
        <a:bodyPr/>
        <a:lstStyle/>
        <a:p>
          <a:pPr algn="l"/>
          <a:r>
            <a:rPr lang="fi-FI" sz="1200" dirty="0"/>
            <a:t>Palveluseteliyrittäjälle toimitetaan asiakkaan hoitosuunnitelma.</a:t>
          </a:r>
        </a:p>
        <a:p>
          <a:pPr algn="l"/>
          <a:r>
            <a:rPr lang="fi-FI" sz="1200" dirty="0"/>
            <a:t>Palveluseteliasiakkuus alkaa sovitusti. </a:t>
          </a:r>
          <a:endParaRPr lang="fi-FI" sz="800" dirty="0"/>
        </a:p>
      </dgm:t>
    </dgm:pt>
    <dgm:pt modelId="{200BDDF1-B9A7-45BA-AAAE-63BA7D8DA8DE}" type="parTrans" cxnId="{5E44FC18-1EC1-4ABA-ACFE-78E99F5F582A}">
      <dgm:prSet/>
      <dgm:spPr/>
      <dgm:t>
        <a:bodyPr/>
        <a:lstStyle/>
        <a:p>
          <a:endParaRPr lang="fi-FI"/>
        </a:p>
      </dgm:t>
    </dgm:pt>
    <dgm:pt modelId="{49A20273-1E2A-4207-9936-D557433A2555}" type="sibTrans" cxnId="{5E44FC18-1EC1-4ABA-ACFE-78E99F5F582A}">
      <dgm:prSet/>
      <dgm:spPr/>
      <dgm:t>
        <a:bodyPr/>
        <a:lstStyle/>
        <a:p>
          <a:endParaRPr lang="fi-FI"/>
        </a:p>
      </dgm:t>
    </dgm:pt>
    <dgm:pt modelId="{81E3627C-83C3-49DC-BAAE-DCC818FE50ED}">
      <dgm:prSet custT="1"/>
      <dgm:spPr>
        <a:solidFill>
          <a:srgbClr val="00FFCC">
            <a:alpha val="90000"/>
          </a:srgbClr>
        </a:solidFill>
      </dgm:spPr>
      <dgm:t>
        <a:bodyPr/>
        <a:lstStyle/>
        <a:p>
          <a:pPr algn="l"/>
          <a:r>
            <a:rPr lang="fi-FI" sz="1000" dirty="0"/>
            <a:t>Palveluntuottaja tuottaa jatkossa hoitopalautteet. </a:t>
          </a:r>
        </a:p>
        <a:p>
          <a:pPr algn="l"/>
          <a:r>
            <a:rPr lang="fi-FI" sz="1000" dirty="0"/>
            <a:t>Asiakassuunnitelma päivitetään säännöllisesti palveluntuottajan kanssa ja tarvittaessa tilanteen muuttuessa.</a:t>
          </a:r>
          <a:r>
            <a:rPr lang="fi-FI" sz="1000" dirty="0">
              <a:solidFill>
                <a:schemeClr val="tx1"/>
              </a:solidFill>
            </a:rPr>
            <a:t> RAI-tuloksen läpikäyminen yhdessä.</a:t>
          </a:r>
          <a:endParaRPr lang="fi-FI" sz="1000" dirty="0"/>
        </a:p>
      </dgm:t>
    </dgm:pt>
    <dgm:pt modelId="{841DDAD4-E217-4749-AEF2-D9C2E5B8DBAA}" type="parTrans" cxnId="{5A26CEA0-27C9-45F2-8FCB-4B068F90AA86}">
      <dgm:prSet/>
      <dgm:spPr/>
      <dgm:t>
        <a:bodyPr/>
        <a:lstStyle/>
        <a:p>
          <a:endParaRPr lang="fi-FI"/>
        </a:p>
      </dgm:t>
    </dgm:pt>
    <dgm:pt modelId="{B0636871-B246-4203-9DE7-4406DD935BFD}" type="sibTrans" cxnId="{5A26CEA0-27C9-45F2-8FCB-4B068F90AA86}">
      <dgm:prSet/>
      <dgm:spPr/>
      <dgm:t>
        <a:bodyPr/>
        <a:lstStyle/>
        <a:p>
          <a:endParaRPr lang="fi-FI"/>
        </a:p>
      </dgm:t>
    </dgm:pt>
    <dgm:pt modelId="{22FF432A-82B7-432D-85D6-B5DDF34486FB}" type="pres">
      <dgm:prSet presAssocID="{C9448798-538C-4C02-9FA7-E49E31F298C3}" presName="Name0" presStyleCnt="0">
        <dgm:presLayoutVars>
          <dgm:dir/>
          <dgm:animLvl val="lvl"/>
          <dgm:resizeHandles val="exact"/>
        </dgm:presLayoutVars>
      </dgm:prSet>
      <dgm:spPr/>
    </dgm:pt>
    <dgm:pt modelId="{C83FDED7-2933-4BF1-92AC-75E9F27B4578}" type="pres">
      <dgm:prSet presAssocID="{C7D7F409-3606-4AAA-BB30-210CF1E6EDE1}" presName="boxAndChildren" presStyleCnt="0"/>
      <dgm:spPr/>
    </dgm:pt>
    <dgm:pt modelId="{F1CF89D7-042B-4381-A117-97A60D645A54}" type="pres">
      <dgm:prSet presAssocID="{C7D7F409-3606-4AAA-BB30-210CF1E6EDE1}" presName="parentTextBox" presStyleLbl="node1" presStyleIdx="0" presStyleCnt="3"/>
      <dgm:spPr/>
    </dgm:pt>
    <dgm:pt modelId="{B17B18CC-6416-41C8-A186-AD8A49154F3A}" type="pres">
      <dgm:prSet presAssocID="{C7D7F409-3606-4AAA-BB30-210CF1E6EDE1}" presName="entireBox" presStyleLbl="node1" presStyleIdx="0" presStyleCnt="3"/>
      <dgm:spPr/>
    </dgm:pt>
    <dgm:pt modelId="{0288A041-5D51-4056-8021-1C8138457DFB}" type="pres">
      <dgm:prSet presAssocID="{C7D7F409-3606-4AAA-BB30-210CF1E6EDE1}" presName="descendantBox" presStyleCnt="0"/>
      <dgm:spPr/>
    </dgm:pt>
    <dgm:pt modelId="{3DE90870-BC91-4809-9621-995E8091F7FF}" type="pres">
      <dgm:prSet presAssocID="{E3A1E752-6D26-4E32-88AD-15277E22956E}" presName="childTextBox" presStyleLbl="fgAccFollowNode1" presStyleIdx="0" presStyleCnt="9">
        <dgm:presLayoutVars>
          <dgm:bulletEnabled val="1"/>
        </dgm:presLayoutVars>
      </dgm:prSet>
      <dgm:spPr/>
    </dgm:pt>
    <dgm:pt modelId="{96B4E560-C7E4-466B-B225-64689A7A4C1E}" type="pres">
      <dgm:prSet presAssocID="{C5C4C1AA-DD6B-43CF-B11D-0DB18E117437}" presName="childTextBox" presStyleLbl="fgAccFollowNode1" presStyleIdx="1" presStyleCnt="9" custScaleX="375042" custLinFactX="-147" custLinFactNeighborX="-100000" custLinFactNeighborY="2175">
        <dgm:presLayoutVars>
          <dgm:bulletEnabled val="1"/>
        </dgm:presLayoutVars>
      </dgm:prSet>
      <dgm:spPr/>
    </dgm:pt>
    <dgm:pt modelId="{E193EA11-ED24-4273-8D4C-85F62CCE18CA}" type="pres">
      <dgm:prSet presAssocID="{81E3627C-83C3-49DC-BAAE-DCC818FE50ED}" presName="childTextBox" presStyleLbl="fgAccFollowNode1" presStyleIdx="2" presStyleCnt="9" custScaleX="408438" custLinFactNeighborX="-18985" custLinFactNeighborY="-6168">
        <dgm:presLayoutVars>
          <dgm:bulletEnabled val="1"/>
        </dgm:presLayoutVars>
      </dgm:prSet>
      <dgm:spPr/>
    </dgm:pt>
    <dgm:pt modelId="{CBF2B433-479D-48A9-B5CC-5C6167145A42}" type="pres">
      <dgm:prSet presAssocID="{A8DCF397-CCDF-440B-BFCB-BA6694B86F00}" presName="sp" presStyleCnt="0"/>
      <dgm:spPr/>
    </dgm:pt>
    <dgm:pt modelId="{00177386-C1D6-4158-AA02-75B505725868}" type="pres">
      <dgm:prSet presAssocID="{363F015E-52BA-47E4-8A5D-93333B06E24B}" presName="arrowAndChildren" presStyleCnt="0"/>
      <dgm:spPr/>
    </dgm:pt>
    <dgm:pt modelId="{F34B3F55-2B32-40AA-A366-73BC1215923B}" type="pres">
      <dgm:prSet presAssocID="{363F015E-52BA-47E4-8A5D-93333B06E24B}" presName="parentTextArrow" presStyleLbl="node1" presStyleIdx="0" presStyleCnt="3"/>
      <dgm:spPr/>
    </dgm:pt>
    <dgm:pt modelId="{1B55FD32-80B5-4991-807C-E81980DBA214}" type="pres">
      <dgm:prSet presAssocID="{363F015E-52BA-47E4-8A5D-93333B06E24B}" presName="arrow" presStyleLbl="node1" presStyleIdx="1" presStyleCnt="3"/>
      <dgm:spPr/>
    </dgm:pt>
    <dgm:pt modelId="{DDF10A62-3E8E-47CA-82B5-8162C37E9447}" type="pres">
      <dgm:prSet presAssocID="{363F015E-52BA-47E4-8A5D-93333B06E24B}" presName="descendantArrow" presStyleCnt="0"/>
      <dgm:spPr/>
    </dgm:pt>
    <dgm:pt modelId="{722788F1-F16D-48C4-AF25-19C0D3A53F2F}" type="pres">
      <dgm:prSet presAssocID="{A1CF9682-4E2F-4A0D-848D-EA17BA81DB0C}" presName="childTextArrow" presStyleLbl="fgAccFollowNode1" presStyleIdx="3" presStyleCnt="9">
        <dgm:presLayoutVars>
          <dgm:bulletEnabled val="1"/>
        </dgm:presLayoutVars>
      </dgm:prSet>
      <dgm:spPr/>
    </dgm:pt>
    <dgm:pt modelId="{4FDA6F54-17E4-4E7A-99AA-0998BC84BA44}" type="pres">
      <dgm:prSet presAssocID="{78086B48-D7E6-4BF6-8E30-CE033BF3E7DF}" presName="childTextArrow" presStyleLbl="fgAccFollowNode1" presStyleIdx="4" presStyleCnt="9" custScaleX="1624729" custScaleY="188947" custLinFactX="-363" custLinFactNeighborX="-100000" custLinFactNeighborY="16331">
        <dgm:presLayoutVars>
          <dgm:bulletEnabled val="1"/>
        </dgm:presLayoutVars>
      </dgm:prSet>
      <dgm:spPr/>
    </dgm:pt>
    <dgm:pt modelId="{7C687CA0-12DF-4581-9C84-88698CAC2F9D}" type="pres">
      <dgm:prSet presAssocID="{B6FDDB30-4228-4FCA-AC3F-EF788B0A7133}" presName="childTextArrow" presStyleLbl="fgAccFollowNode1" presStyleIdx="5" presStyleCnt="9" custScaleX="1645737" custScaleY="167578" custLinFactNeighborX="364">
        <dgm:presLayoutVars>
          <dgm:bulletEnabled val="1"/>
        </dgm:presLayoutVars>
      </dgm:prSet>
      <dgm:spPr/>
    </dgm:pt>
    <dgm:pt modelId="{F693034D-5448-4E0B-A24A-B7B9C4B82446}" type="pres">
      <dgm:prSet presAssocID="{6FFE1069-B091-43C9-8CC2-27C0BB82ED88}" presName="sp" presStyleCnt="0"/>
      <dgm:spPr/>
    </dgm:pt>
    <dgm:pt modelId="{BD48AB15-48E7-4BE9-B9E9-B9C525F75D6A}" type="pres">
      <dgm:prSet presAssocID="{B53D412E-92A4-461E-9B7B-4ADBC2D75868}" presName="arrowAndChildren" presStyleCnt="0"/>
      <dgm:spPr/>
    </dgm:pt>
    <dgm:pt modelId="{248F7746-2CF8-4AD9-B7CC-634D7C7E392C}" type="pres">
      <dgm:prSet presAssocID="{B53D412E-92A4-461E-9B7B-4ADBC2D75868}" presName="parentTextArrow" presStyleLbl="node1" presStyleIdx="1" presStyleCnt="3"/>
      <dgm:spPr/>
    </dgm:pt>
    <dgm:pt modelId="{BAD16AD2-305D-4581-93A2-50A9CA4E9ED4}" type="pres">
      <dgm:prSet presAssocID="{B53D412E-92A4-461E-9B7B-4ADBC2D75868}" presName="arrow" presStyleLbl="node1" presStyleIdx="2" presStyleCnt="3" custLinFactNeighborY="-3077"/>
      <dgm:spPr/>
    </dgm:pt>
    <dgm:pt modelId="{16242D76-0B88-4AF9-9A96-155DEEF3AF23}" type="pres">
      <dgm:prSet presAssocID="{B53D412E-92A4-461E-9B7B-4ADBC2D75868}" presName="descendantArrow" presStyleCnt="0"/>
      <dgm:spPr/>
    </dgm:pt>
    <dgm:pt modelId="{BB425697-8067-4BF1-BA28-059B14708CB6}" type="pres">
      <dgm:prSet presAssocID="{BE896978-1995-42E8-AEDC-51B7983EF7D0}" presName="childTextArrow" presStyleLbl="fgAccFollowNode1" presStyleIdx="6" presStyleCnt="9">
        <dgm:presLayoutVars>
          <dgm:bulletEnabled val="1"/>
        </dgm:presLayoutVars>
      </dgm:prSet>
      <dgm:spPr/>
    </dgm:pt>
    <dgm:pt modelId="{432333EF-37AD-42DE-8FBE-F04A7C47E866}" type="pres">
      <dgm:prSet presAssocID="{A22957BB-40C6-4020-AE03-520A229082A2}" presName="childTextArrow" presStyleLbl="fgAccFollowNode1" presStyleIdx="7" presStyleCnt="9" custScaleX="750399" custLinFactNeighborX="-91095" custLinFactNeighborY="-8704">
        <dgm:presLayoutVars>
          <dgm:bulletEnabled val="1"/>
        </dgm:presLayoutVars>
      </dgm:prSet>
      <dgm:spPr/>
    </dgm:pt>
    <dgm:pt modelId="{33F656BB-B062-40AA-B4E8-CC84FCD69215}" type="pres">
      <dgm:prSet presAssocID="{7716D577-00C2-4F81-98B7-A40588002973}" presName="childTextArrow" presStyleLbl="fgAccFollowNode1" presStyleIdx="8" presStyleCnt="9" custScaleX="668209" custScaleY="211958" custLinFactNeighborX="622" custLinFactNeighborY="17408">
        <dgm:presLayoutVars>
          <dgm:bulletEnabled val="1"/>
        </dgm:presLayoutVars>
      </dgm:prSet>
      <dgm:spPr/>
    </dgm:pt>
  </dgm:ptLst>
  <dgm:cxnLst>
    <dgm:cxn modelId="{902FC501-B5B8-4D01-A2BE-E13191615F8B}" srcId="{C7D7F409-3606-4AAA-BB30-210CF1E6EDE1}" destId="{E3A1E752-6D26-4E32-88AD-15277E22956E}" srcOrd="0" destOrd="0" parTransId="{2A8BF6D4-29D9-45BA-ADE8-478CA087088F}" sibTransId="{DE292813-D104-4C4D-B26A-012EB60F7C31}"/>
    <dgm:cxn modelId="{AF930F09-BA61-4846-9FF6-9DC14539745F}" srcId="{B53D412E-92A4-461E-9B7B-4ADBC2D75868}" destId="{7716D577-00C2-4F81-98B7-A40588002973}" srcOrd="2" destOrd="0" parTransId="{C4D0113D-DEEE-4F8C-91CF-E1DEA8BC6A4D}" sibTransId="{B8EE5531-50EE-4788-9903-5F6ECB564AEB}"/>
    <dgm:cxn modelId="{5FB54C0D-0521-42B0-99F7-34D3F96A4EDE}" type="presOf" srcId="{363F015E-52BA-47E4-8A5D-93333B06E24B}" destId="{F34B3F55-2B32-40AA-A366-73BC1215923B}" srcOrd="0" destOrd="0" presId="urn:microsoft.com/office/officeart/2005/8/layout/process4"/>
    <dgm:cxn modelId="{B6188913-9702-4EA3-81EB-9BD8CFAB740E}" type="presOf" srcId="{A22957BB-40C6-4020-AE03-520A229082A2}" destId="{432333EF-37AD-42DE-8FBE-F04A7C47E866}" srcOrd="0" destOrd="0" presId="urn:microsoft.com/office/officeart/2005/8/layout/process4"/>
    <dgm:cxn modelId="{D5005815-A0D0-4B10-8745-DA4ABDCCA171}" srcId="{363F015E-52BA-47E4-8A5D-93333B06E24B}" destId="{78086B48-D7E6-4BF6-8E30-CE033BF3E7DF}" srcOrd="1" destOrd="0" parTransId="{B19CB398-F651-46A9-8818-6FBAE71F7793}" sibTransId="{2B12F27F-E951-4E83-96DE-81EA9EA5B2B7}"/>
    <dgm:cxn modelId="{5E44FC18-1EC1-4ABA-ACFE-78E99F5F582A}" srcId="{C7D7F409-3606-4AAA-BB30-210CF1E6EDE1}" destId="{C5C4C1AA-DD6B-43CF-B11D-0DB18E117437}" srcOrd="1" destOrd="0" parTransId="{200BDDF1-B9A7-45BA-AAAE-63BA7D8DA8DE}" sibTransId="{49A20273-1E2A-4207-9936-D557433A2555}"/>
    <dgm:cxn modelId="{B056FC1F-CE43-453E-876D-17821D207E48}" srcId="{C9448798-538C-4C02-9FA7-E49E31F298C3}" destId="{C7D7F409-3606-4AAA-BB30-210CF1E6EDE1}" srcOrd="2" destOrd="0" parTransId="{5DF26F6E-E5C1-4761-B95D-E56094E1FE1B}" sibTransId="{C29F1DDA-506C-42EE-B4FE-26EB38D19078}"/>
    <dgm:cxn modelId="{A82C8A32-A9BA-423E-B606-1216EC2B18E6}" srcId="{B53D412E-92A4-461E-9B7B-4ADBC2D75868}" destId="{BE896978-1995-42E8-AEDC-51B7983EF7D0}" srcOrd="0" destOrd="0" parTransId="{458A1BF7-4157-43BA-B5C0-FF6FB82E61DD}" sibTransId="{A2E018F2-3EC2-43B0-8110-11E94EE680B1}"/>
    <dgm:cxn modelId="{8AC23B3C-1B4E-4FA6-AC25-CE28729F63F6}" srcId="{B53D412E-92A4-461E-9B7B-4ADBC2D75868}" destId="{A22957BB-40C6-4020-AE03-520A229082A2}" srcOrd="1" destOrd="0" parTransId="{A205F855-BEE8-45E6-99B3-FBAF079C2746}" sibTransId="{F10EFA26-52D7-4576-9B97-68FFF9D98035}"/>
    <dgm:cxn modelId="{D84B8641-843D-4C41-8C82-53A1C1823742}" type="presOf" srcId="{C5C4C1AA-DD6B-43CF-B11D-0DB18E117437}" destId="{96B4E560-C7E4-466B-B225-64689A7A4C1E}" srcOrd="0" destOrd="0" presId="urn:microsoft.com/office/officeart/2005/8/layout/process4"/>
    <dgm:cxn modelId="{E9EA0542-ADA2-4FC0-974D-DFD45ADC950A}" type="presOf" srcId="{C7D7F409-3606-4AAA-BB30-210CF1E6EDE1}" destId="{F1CF89D7-042B-4381-A117-97A60D645A54}" srcOrd="0" destOrd="0" presId="urn:microsoft.com/office/officeart/2005/8/layout/process4"/>
    <dgm:cxn modelId="{E90C8D6A-006D-4B34-B92A-93F647BD7B46}" type="presOf" srcId="{B53D412E-92A4-461E-9B7B-4ADBC2D75868}" destId="{BAD16AD2-305D-4581-93A2-50A9CA4E9ED4}" srcOrd="1" destOrd="0" presId="urn:microsoft.com/office/officeart/2005/8/layout/process4"/>
    <dgm:cxn modelId="{8752E64F-B259-4FD8-A6C9-BE2AC11B4BCE}" type="presOf" srcId="{B6FDDB30-4228-4FCA-AC3F-EF788B0A7133}" destId="{7C687CA0-12DF-4581-9C84-88698CAC2F9D}" srcOrd="0" destOrd="0" presId="urn:microsoft.com/office/officeart/2005/8/layout/process4"/>
    <dgm:cxn modelId="{A8703386-94A0-41C7-BC07-69ACA69A40EB}" srcId="{363F015E-52BA-47E4-8A5D-93333B06E24B}" destId="{A1CF9682-4E2F-4A0D-848D-EA17BA81DB0C}" srcOrd="0" destOrd="0" parTransId="{8E555D3A-7E10-44B4-9DF8-C711D55974A6}" sibTransId="{050786A9-8D8E-4B8F-96EE-265B4C514D13}"/>
    <dgm:cxn modelId="{BD9C6990-844F-45AC-8F64-01C7C45483C0}" type="presOf" srcId="{B53D412E-92A4-461E-9B7B-4ADBC2D75868}" destId="{248F7746-2CF8-4AD9-B7CC-634D7C7E392C}" srcOrd="0" destOrd="0" presId="urn:microsoft.com/office/officeart/2005/8/layout/process4"/>
    <dgm:cxn modelId="{8CE99292-719D-4F65-8D18-C993967BD3C3}" type="presOf" srcId="{E3A1E752-6D26-4E32-88AD-15277E22956E}" destId="{3DE90870-BC91-4809-9621-995E8091F7FF}" srcOrd="0" destOrd="0" presId="urn:microsoft.com/office/officeart/2005/8/layout/process4"/>
    <dgm:cxn modelId="{0D5C7699-42FF-49FF-8BC5-92E404B27B9D}" type="presOf" srcId="{7716D577-00C2-4F81-98B7-A40588002973}" destId="{33F656BB-B062-40AA-B4E8-CC84FCD69215}" srcOrd="0" destOrd="0" presId="urn:microsoft.com/office/officeart/2005/8/layout/process4"/>
    <dgm:cxn modelId="{5A26CEA0-27C9-45F2-8FCB-4B068F90AA86}" srcId="{C7D7F409-3606-4AAA-BB30-210CF1E6EDE1}" destId="{81E3627C-83C3-49DC-BAAE-DCC818FE50ED}" srcOrd="2" destOrd="0" parTransId="{841DDAD4-E217-4749-AEF2-D9C2E5B8DBAA}" sibTransId="{B0636871-B246-4203-9DE7-4406DD935BFD}"/>
    <dgm:cxn modelId="{BF01D6AC-1A84-4056-B027-782DAAA6F3F0}" type="presOf" srcId="{C9448798-538C-4C02-9FA7-E49E31F298C3}" destId="{22FF432A-82B7-432D-85D6-B5DDF34486FB}" srcOrd="0" destOrd="0" presId="urn:microsoft.com/office/officeart/2005/8/layout/process4"/>
    <dgm:cxn modelId="{5ECA76B5-E490-407A-A787-3B852D52606A}" type="presOf" srcId="{BE896978-1995-42E8-AEDC-51B7983EF7D0}" destId="{BB425697-8067-4BF1-BA28-059B14708CB6}" srcOrd="0" destOrd="0" presId="urn:microsoft.com/office/officeart/2005/8/layout/process4"/>
    <dgm:cxn modelId="{7C6F5EC2-2DF0-44D3-854E-BA38ECFF4E70}" type="presOf" srcId="{A1CF9682-4E2F-4A0D-848D-EA17BA81DB0C}" destId="{722788F1-F16D-48C4-AF25-19C0D3A53F2F}" srcOrd="0" destOrd="0" presId="urn:microsoft.com/office/officeart/2005/8/layout/process4"/>
    <dgm:cxn modelId="{722169D1-5925-42E3-885D-A0D8910AD5E6}" type="presOf" srcId="{78086B48-D7E6-4BF6-8E30-CE033BF3E7DF}" destId="{4FDA6F54-17E4-4E7A-99AA-0998BC84BA44}" srcOrd="0" destOrd="0" presId="urn:microsoft.com/office/officeart/2005/8/layout/process4"/>
    <dgm:cxn modelId="{B6C7CCD2-6B4E-4745-A5CE-AE16CFA03A55}" srcId="{C9448798-538C-4C02-9FA7-E49E31F298C3}" destId="{363F015E-52BA-47E4-8A5D-93333B06E24B}" srcOrd="1" destOrd="0" parTransId="{A073F05C-CAF4-4E21-883D-CBA5EC95A4CF}" sibTransId="{A8DCF397-CCDF-440B-BFCB-BA6694B86F00}"/>
    <dgm:cxn modelId="{BDE13DD4-8B16-4370-BD1D-7D5333D31229}" type="presOf" srcId="{81E3627C-83C3-49DC-BAAE-DCC818FE50ED}" destId="{E193EA11-ED24-4273-8D4C-85F62CCE18CA}" srcOrd="0" destOrd="0" presId="urn:microsoft.com/office/officeart/2005/8/layout/process4"/>
    <dgm:cxn modelId="{71BC31DD-04F4-4D54-BDA5-0CDCA9FC0BA5}" srcId="{363F015E-52BA-47E4-8A5D-93333B06E24B}" destId="{B6FDDB30-4228-4FCA-AC3F-EF788B0A7133}" srcOrd="2" destOrd="0" parTransId="{DE7C688D-AE49-4418-8D1D-236F94991AA6}" sibTransId="{EA2D9F3F-E832-44EA-AB4F-AB65E2B7AF8F}"/>
    <dgm:cxn modelId="{E5886EE7-17EE-4270-ACE9-6C16760A20F1}" type="presOf" srcId="{363F015E-52BA-47E4-8A5D-93333B06E24B}" destId="{1B55FD32-80B5-4991-807C-E81980DBA214}" srcOrd="1" destOrd="0" presId="urn:microsoft.com/office/officeart/2005/8/layout/process4"/>
    <dgm:cxn modelId="{D8E497F1-12B1-4261-817F-BC8FD9649BB0}" srcId="{C9448798-538C-4C02-9FA7-E49E31F298C3}" destId="{B53D412E-92A4-461E-9B7B-4ADBC2D75868}" srcOrd="0" destOrd="0" parTransId="{E01F9DA6-D8A6-48A9-9258-F2F1049A61F2}" sibTransId="{6FFE1069-B091-43C9-8CC2-27C0BB82ED88}"/>
    <dgm:cxn modelId="{EA840DF3-8E6F-45EA-9F03-4DD3BC6B5EDE}" type="presOf" srcId="{C7D7F409-3606-4AAA-BB30-210CF1E6EDE1}" destId="{B17B18CC-6416-41C8-A186-AD8A49154F3A}" srcOrd="1" destOrd="0" presId="urn:microsoft.com/office/officeart/2005/8/layout/process4"/>
    <dgm:cxn modelId="{97DF3244-F952-4B22-9DD8-8FEB10352956}" type="presParOf" srcId="{22FF432A-82B7-432D-85D6-B5DDF34486FB}" destId="{C83FDED7-2933-4BF1-92AC-75E9F27B4578}" srcOrd="0" destOrd="0" presId="urn:microsoft.com/office/officeart/2005/8/layout/process4"/>
    <dgm:cxn modelId="{BA4EF48A-14AB-4001-AD7D-F11D061F33B7}" type="presParOf" srcId="{C83FDED7-2933-4BF1-92AC-75E9F27B4578}" destId="{F1CF89D7-042B-4381-A117-97A60D645A54}" srcOrd="0" destOrd="0" presId="urn:microsoft.com/office/officeart/2005/8/layout/process4"/>
    <dgm:cxn modelId="{48B7A4BF-3424-4F09-875B-DC3EBBD36ED6}" type="presParOf" srcId="{C83FDED7-2933-4BF1-92AC-75E9F27B4578}" destId="{B17B18CC-6416-41C8-A186-AD8A49154F3A}" srcOrd="1" destOrd="0" presId="urn:microsoft.com/office/officeart/2005/8/layout/process4"/>
    <dgm:cxn modelId="{4273B9DE-50B4-468D-939C-55DE6A899575}" type="presParOf" srcId="{C83FDED7-2933-4BF1-92AC-75E9F27B4578}" destId="{0288A041-5D51-4056-8021-1C8138457DFB}" srcOrd="2" destOrd="0" presId="urn:microsoft.com/office/officeart/2005/8/layout/process4"/>
    <dgm:cxn modelId="{BFCBA035-C587-4663-93D7-70B85F2FDD47}" type="presParOf" srcId="{0288A041-5D51-4056-8021-1C8138457DFB}" destId="{3DE90870-BC91-4809-9621-995E8091F7FF}" srcOrd="0" destOrd="0" presId="urn:microsoft.com/office/officeart/2005/8/layout/process4"/>
    <dgm:cxn modelId="{4821A7FA-B2D9-48DC-AAAE-3EB73AAC9503}" type="presParOf" srcId="{0288A041-5D51-4056-8021-1C8138457DFB}" destId="{96B4E560-C7E4-466B-B225-64689A7A4C1E}" srcOrd="1" destOrd="0" presId="urn:microsoft.com/office/officeart/2005/8/layout/process4"/>
    <dgm:cxn modelId="{5AE833FA-8C2B-46CD-979D-B0165CAFE3FC}" type="presParOf" srcId="{0288A041-5D51-4056-8021-1C8138457DFB}" destId="{E193EA11-ED24-4273-8D4C-85F62CCE18CA}" srcOrd="2" destOrd="0" presId="urn:microsoft.com/office/officeart/2005/8/layout/process4"/>
    <dgm:cxn modelId="{D8880341-0BC6-4656-A9EC-5D953DD8ECCE}" type="presParOf" srcId="{22FF432A-82B7-432D-85D6-B5DDF34486FB}" destId="{CBF2B433-479D-48A9-B5CC-5C6167145A42}" srcOrd="1" destOrd="0" presId="urn:microsoft.com/office/officeart/2005/8/layout/process4"/>
    <dgm:cxn modelId="{7192807B-53B7-43B6-B325-640E908B9479}" type="presParOf" srcId="{22FF432A-82B7-432D-85D6-B5DDF34486FB}" destId="{00177386-C1D6-4158-AA02-75B505725868}" srcOrd="2" destOrd="0" presId="urn:microsoft.com/office/officeart/2005/8/layout/process4"/>
    <dgm:cxn modelId="{C98B92EE-F8C3-49D0-B6F6-3C5CF0C8CF33}" type="presParOf" srcId="{00177386-C1D6-4158-AA02-75B505725868}" destId="{F34B3F55-2B32-40AA-A366-73BC1215923B}" srcOrd="0" destOrd="0" presId="urn:microsoft.com/office/officeart/2005/8/layout/process4"/>
    <dgm:cxn modelId="{E3FDFFA8-424A-4C75-A82E-39EF137BA724}" type="presParOf" srcId="{00177386-C1D6-4158-AA02-75B505725868}" destId="{1B55FD32-80B5-4991-807C-E81980DBA214}" srcOrd="1" destOrd="0" presId="urn:microsoft.com/office/officeart/2005/8/layout/process4"/>
    <dgm:cxn modelId="{02456ACA-44FC-4BCE-BA50-7D29FE3A0A48}" type="presParOf" srcId="{00177386-C1D6-4158-AA02-75B505725868}" destId="{DDF10A62-3E8E-47CA-82B5-8162C37E9447}" srcOrd="2" destOrd="0" presId="urn:microsoft.com/office/officeart/2005/8/layout/process4"/>
    <dgm:cxn modelId="{B55662D3-DA19-4DC8-B74E-43CD0E11338C}" type="presParOf" srcId="{DDF10A62-3E8E-47CA-82B5-8162C37E9447}" destId="{722788F1-F16D-48C4-AF25-19C0D3A53F2F}" srcOrd="0" destOrd="0" presId="urn:microsoft.com/office/officeart/2005/8/layout/process4"/>
    <dgm:cxn modelId="{CDAE92F3-9A65-47D8-9B57-3AE4F3DEBC6F}" type="presParOf" srcId="{DDF10A62-3E8E-47CA-82B5-8162C37E9447}" destId="{4FDA6F54-17E4-4E7A-99AA-0998BC84BA44}" srcOrd="1" destOrd="0" presId="urn:microsoft.com/office/officeart/2005/8/layout/process4"/>
    <dgm:cxn modelId="{CC2FFC65-FE9E-400A-8366-1DE9A22B182A}" type="presParOf" srcId="{DDF10A62-3E8E-47CA-82B5-8162C37E9447}" destId="{7C687CA0-12DF-4581-9C84-88698CAC2F9D}" srcOrd="2" destOrd="0" presId="urn:microsoft.com/office/officeart/2005/8/layout/process4"/>
    <dgm:cxn modelId="{467AC755-C74E-42FC-AA81-7CECEF56F3C2}" type="presParOf" srcId="{22FF432A-82B7-432D-85D6-B5DDF34486FB}" destId="{F693034D-5448-4E0B-A24A-B7B9C4B82446}" srcOrd="3" destOrd="0" presId="urn:microsoft.com/office/officeart/2005/8/layout/process4"/>
    <dgm:cxn modelId="{4A182EFE-3DB7-4C39-BEC8-44D69D3C235A}" type="presParOf" srcId="{22FF432A-82B7-432D-85D6-B5DDF34486FB}" destId="{BD48AB15-48E7-4BE9-B9E9-B9C525F75D6A}" srcOrd="4" destOrd="0" presId="urn:microsoft.com/office/officeart/2005/8/layout/process4"/>
    <dgm:cxn modelId="{D366B562-93A0-4E66-97E1-D5A888F1B851}" type="presParOf" srcId="{BD48AB15-48E7-4BE9-B9E9-B9C525F75D6A}" destId="{248F7746-2CF8-4AD9-B7CC-634D7C7E392C}" srcOrd="0" destOrd="0" presId="urn:microsoft.com/office/officeart/2005/8/layout/process4"/>
    <dgm:cxn modelId="{0388B27D-C835-47AF-846B-E05AC8794FCA}" type="presParOf" srcId="{BD48AB15-48E7-4BE9-B9E9-B9C525F75D6A}" destId="{BAD16AD2-305D-4581-93A2-50A9CA4E9ED4}" srcOrd="1" destOrd="0" presId="urn:microsoft.com/office/officeart/2005/8/layout/process4"/>
    <dgm:cxn modelId="{E9932B44-0038-4B08-8FC3-29552D7ECEE1}" type="presParOf" srcId="{BD48AB15-48E7-4BE9-B9E9-B9C525F75D6A}" destId="{16242D76-0B88-4AF9-9A96-155DEEF3AF23}" srcOrd="2" destOrd="0" presId="urn:microsoft.com/office/officeart/2005/8/layout/process4"/>
    <dgm:cxn modelId="{47EAF17A-5F39-486C-B26B-8173BB4006C7}" type="presParOf" srcId="{16242D76-0B88-4AF9-9A96-155DEEF3AF23}" destId="{BB425697-8067-4BF1-BA28-059B14708CB6}" srcOrd="0" destOrd="0" presId="urn:microsoft.com/office/officeart/2005/8/layout/process4"/>
    <dgm:cxn modelId="{82B4D9EA-7E2D-414A-A2CC-BD1358BCD18D}" type="presParOf" srcId="{16242D76-0B88-4AF9-9A96-155DEEF3AF23}" destId="{432333EF-37AD-42DE-8FBE-F04A7C47E866}" srcOrd="1" destOrd="0" presId="urn:microsoft.com/office/officeart/2005/8/layout/process4"/>
    <dgm:cxn modelId="{115EE97C-9EE8-4697-96DB-6E39EDAD4D41}" type="presParOf" srcId="{16242D76-0B88-4AF9-9A96-155DEEF3AF23}" destId="{33F656BB-B062-40AA-B4E8-CC84FCD69215}" srcOrd="2"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A4312C2-0E15-42C1-8AB8-0BB6C9E423CA}"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fi-FI"/>
        </a:p>
      </dgm:t>
    </dgm:pt>
    <dgm:pt modelId="{3D997DC0-CF10-49DD-99F2-733F0A709C59}">
      <dgm:prSet phldrT="[Teksti]" custT="1"/>
      <dgm:spPr>
        <a:solidFill>
          <a:schemeClr val="accent2">
            <a:lumMod val="40000"/>
            <a:lumOff val="60000"/>
          </a:schemeClr>
        </a:solidFill>
      </dgm:spPr>
      <dgm:t>
        <a:bodyPr/>
        <a:lstStyle/>
        <a:p>
          <a:r>
            <a:rPr lang="fi-FI" sz="3200" b="0" dirty="0">
              <a:solidFill>
                <a:schemeClr val="tx1"/>
              </a:solidFill>
            </a:rPr>
            <a:t>Asiakasohjaus                           </a:t>
          </a:r>
          <a:r>
            <a:rPr lang="fi-FI" sz="3200" b="0" dirty="0" err="1">
              <a:solidFill>
                <a:schemeClr val="tx1"/>
              </a:solidFill>
            </a:rPr>
            <a:t>isen</a:t>
          </a:r>
          <a:r>
            <a:rPr lang="fi-FI" sz="3200" b="0" dirty="0">
              <a:solidFill>
                <a:schemeClr val="tx1"/>
              </a:solidFill>
            </a:rPr>
            <a:t> tuen tiimi</a:t>
          </a:r>
        </a:p>
      </dgm:t>
    </dgm:pt>
    <dgm:pt modelId="{84FA4DD4-AF97-48FE-B78A-1D606DDE2F32}" type="parTrans" cxnId="{DA01C26F-8AB8-453F-ADE6-85ACBE024EE6}">
      <dgm:prSet/>
      <dgm:spPr/>
      <dgm:t>
        <a:bodyPr/>
        <a:lstStyle/>
        <a:p>
          <a:endParaRPr lang="fi-FI"/>
        </a:p>
      </dgm:t>
    </dgm:pt>
    <dgm:pt modelId="{27AC77C7-50ED-41B9-A4E5-D6F9698B2897}" type="sibTrans" cxnId="{DA01C26F-8AB8-453F-ADE6-85ACBE024EE6}">
      <dgm:prSet/>
      <dgm:spPr/>
      <dgm:t>
        <a:bodyPr/>
        <a:lstStyle/>
        <a:p>
          <a:endParaRPr lang="fi-FI"/>
        </a:p>
      </dgm:t>
    </dgm:pt>
    <dgm:pt modelId="{994A34FE-ACEC-47C0-964B-AAB124E87A74}">
      <dgm:prSet phldrT="[Teksti]" custT="1"/>
      <dgm:spPr>
        <a:solidFill>
          <a:schemeClr val="accent2">
            <a:lumMod val="40000"/>
            <a:lumOff val="60000"/>
            <a:alpha val="90000"/>
          </a:schemeClr>
        </a:solidFill>
      </dgm:spPr>
      <dgm:t>
        <a:bodyPr/>
        <a:lstStyle/>
        <a:p>
          <a:pPr>
            <a:buFont typeface="Times New Roman" panose="02020603050405020304" pitchFamily="18" charset="0"/>
            <a:buChar char="•"/>
          </a:pPr>
          <a:r>
            <a:rPr lang="fi-FI" sz="1100" dirty="0"/>
            <a:t>Asiakasohjaus saa ennakkotiedon sairaalasta kotiutuvasta uudesta asiakkaasta. </a:t>
          </a:r>
        </a:p>
      </dgm:t>
    </dgm:pt>
    <dgm:pt modelId="{1138C96C-D2EF-4322-884B-9950B23F61B2}" type="parTrans" cxnId="{611B1907-F1A8-44E8-9254-AD646692DA34}">
      <dgm:prSet/>
      <dgm:spPr/>
      <dgm:t>
        <a:bodyPr/>
        <a:lstStyle/>
        <a:p>
          <a:endParaRPr lang="fi-FI"/>
        </a:p>
      </dgm:t>
    </dgm:pt>
    <dgm:pt modelId="{03AF33E2-FCA0-4095-94D6-920FDE425CB4}" type="sibTrans" cxnId="{611B1907-F1A8-44E8-9254-AD646692DA34}">
      <dgm:prSet/>
      <dgm:spPr/>
      <dgm:t>
        <a:bodyPr/>
        <a:lstStyle/>
        <a:p>
          <a:endParaRPr lang="fi-FI"/>
        </a:p>
      </dgm:t>
    </dgm:pt>
    <dgm:pt modelId="{E3AF569F-4604-44C1-8969-7D0817ABEE12}">
      <dgm:prSet phldrT="[Teksti]" phldr="1"/>
      <dgm:spPr>
        <a:noFill/>
      </dgm:spPr>
      <dgm:t>
        <a:bodyPr/>
        <a:lstStyle/>
        <a:p>
          <a:endParaRPr lang="fi-FI" dirty="0"/>
        </a:p>
      </dgm:t>
    </dgm:pt>
    <dgm:pt modelId="{3695B3D9-95A7-4C7E-B024-FF7DEBAF461D}" type="parTrans" cxnId="{F96B5FA6-FBA7-41A4-BAD6-F891403289F9}">
      <dgm:prSet/>
      <dgm:spPr/>
      <dgm:t>
        <a:bodyPr/>
        <a:lstStyle/>
        <a:p>
          <a:endParaRPr lang="fi-FI"/>
        </a:p>
      </dgm:t>
    </dgm:pt>
    <dgm:pt modelId="{6671ED15-A858-457B-80AC-8EB64925085D}" type="sibTrans" cxnId="{F96B5FA6-FBA7-41A4-BAD6-F891403289F9}">
      <dgm:prSet/>
      <dgm:spPr/>
      <dgm:t>
        <a:bodyPr/>
        <a:lstStyle/>
        <a:p>
          <a:endParaRPr lang="fi-FI"/>
        </a:p>
      </dgm:t>
    </dgm:pt>
    <dgm:pt modelId="{ADB0501F-1FEB-454B-9BD2-45349C6BC357}">
      <dgm:prSet phldrT="[Teksti]" custT="1"/>
      <dgm:spPr>
        <a:solidFill>
          <a:srgbClr val="00FFCC"/>
        </a:solidFill>
      </dgm:spPr>
      <dgm:t>
        <a:bodyPr/>
        <a:lstStyle/>
        <a:p>
          <a:r>
            <a:rPr lang="fi-FI" sz="3600" dirty="0">
              <a:solidFill>
                <a:schemeClr val="tx1"/>
              </a:solidFill>
            </a:rPr>
            <a:t>Palveluseteliyrittäjä</a:t>
          </a:r>
        </a:p>
      </dgm:t>
    </dgm:pt>
    <dgm:pt modelId="{5199D632-FA58-49F6-8A26-B3415A6EFC4C}" type="parTrans" cxnId="{254BA499-BF62-43C1-84EA-294BFAFCA653}">
      <dgm:prSet/>
      <dgm:spPr/>
      <dgm:t>
        <a:bodyPr/>
        <a:lstStyle/>
        <a:p>
          <a:endParaRPr lang="fi-FI"/>
        </a:p>
      </dgm:t>
    </dgm:pt>
    <dgm:pt modelId="{B2F2C596-A345-46EA-8500-AFF3FE8DCAA1}" type="sibTrans" cxnId="{254BA499-BF62-43C1-84EA-294BFAFCA653}">
      <dgm:prSet/>
      <dgm:spPr/>
      <dgm:t>
        <a:bodyPr/>
        <a:lstStyle/>
        <a:p>
          <a:endParaRPr lang="fi-FI"/>
        </a:p>
      </dgm:t>
    </dgm:pt>
    <dgm:pt modelId="{D792F96D-6361-4CB3-B45F-9E9222250710}">
      <dgm:prSet phldrT="[Teksti]" custT="1"/>
      <dgm:spPr>
        <a:solidFill>
          <a:schemeClr val="accent2">
            <a:lumMod val="40000"/>
            <a:lumOff val="60000"/>
          </a:schemeClr>
        </a:solidFill>
      </dgm:spPr>
      <dgm:t>
        <a:bodyPr/>
        <a:lstStyle/>
        <a:p>
          <a:r>
            <a:rPr lang="fi-FI" sz="3200" dirty="0">
              <a:solidFill>
                <a:schemeClr val="tx1"/>
              </a:solidFill>
            </a:rPr>
            <a:t>Asiakasohjaus</a:t>
          </a:r>
        </a:p>
      </dgm:t>
    </dgm:pt>
    <dgm:pt modelId="{4C265134-4D1C-4E4C-A6AD-2839A415BCB1}" type="sibTrans" cxnId="{C4D1DF6E-8CEF-448C-96B8-DF518349C6AA}">
      <dgm:prSet/>
      <dgm:spPr/>
      <dgm:t>
        <a:bodyPr/>
        <a:lstStyle/>
        <a:p>
          <a:endParaRPr lang="fi-FI"/>
        </a:p>
      </dgm:t>
    </dgm:pt>
    <dgm:pt modelId="{5F41CEB5-2D17-4A69-92A1-12889306B23D}" type="parTrans" cxnId="{C4D1DF6E-8CEF-448C-96B8-DF518349C6AA}">
      <dgm:prSet/>
      <dgm:spPr/>
      <dgm:t>
        <a:bodyPr/>
        <a:lstStyle/>
        <a:p>
          <a:endParaRPr lang="fi-FI"/>
        </a:p>
      </dgm:t>
    </dgm:pt>
    <dgm:pt modelId="{E50C2A89-F10E-4E9D-8B0B-CDBF90FE1765}">
      <dgm:prSet phldrT="[Teksti]" phldr="1"/>
      <dgm:spPr/>
      <dgm:t>
        <a:bodyPr/>
        <a:lstStyle/>
        <a:p>
          <a:endParaRPr lang="fi-FI" dirty="0"/>
        </a:p>
      </dgm:t>
    </dgm:pt>
    <dgm:pt modelId="{E73E430A-7E8A-4605-B356-C35A27082099}" type="sibTrans" cxnId="{5EB38EEF-4464-40FD-875B-0C7B016AD456}">
      <dgm:prSet/>
      <dgm:spPr/>
      <dgm:t>
        <a:bodyPr/>
        <a:lstStyle/>
        <a:p>
          <a:endParaRPr lang="fi-FI"/>
        </a:p>
      </dgm:t>
    </dgm:pt>
    <dgm:pt modelId="{7B25812A-171C-494A-8844-815F58120FCE}" type="parTrans" cxnId="{5EB38EEF-4464-40FD-875B-0C7B016AD456}">
      <dgm:prSet/>
      <dgm:spPr/>
      <dgm:t>
        <a:bodyPr/>
        <a:lstStyle/>
        <a:p>
          <a:endParaRPr lang="fi-FI"/>
        </a:p>
      </dgm:t>
    </dgm:pt>
    <dgm:pt modelId="{3CD01CA4-C9DD-4F9E-99CB-EE343DB0B4D8}">
      <dgm:prSet custT="1"/>
      <dgm:spPr>
        <a:solidFill>
          <a:srgbClr val="00FFCC">
            <a:alpha val="90000"/>
          </a:srgbClr>
        </a:solidFill>
      </dgm:spPr>
      <dgm:t>
        <a:bodyPr/>
        <a:lstStyle/>
        <a:p>
          <a:pPr algn="l"/>
          <a:r>
            <a:rPr lang="fi-FI" sz="1400" dirty="0"/>
            <a:t>Palveluseteli ja ”saattaen vaihtaen” -kotikäynti on tehty  asiakasohjauksen ja kotiutumisen tuen tiimin edustajan kanssa. ja asiakkuus alkaa sovitusti. Palveluntuottaja tuottaa jatkossa hoitopalautteet</a:t>
          </a:r>
          <a:r>
            <a:rPr lang="fi-FI" sz="1600" dirty="0"/>
            <a:t>.</a:t>
          </a:r>
        </a:p>
      </dgm:t>
    </dgm:pt>
    <dgm:pt modelId="{62AEFD4D-876B-43E5-8BAC-72D1C97B9AB5}" type="parTrans" cxnId="{80EBCD9E-CED7-444A-BA82-7674524DD592}">
      <dgm:prSet/>
      <dgm:spPr/>
      <dgm:t>
        <a:bodyPr/>
        <a:lstStyle/>
        <a:p>
          <a:endParaRPr lang="fi-FI"/>
        </a:p>
      </dgm:t>
    </dgm:pt>
    <dgm:pt modelId="{013A6871-ACD9-4BE3-99FC-A580BB7868C7}" type="sibTrans" cxnId="{80EBCD9E-CED7-444A-BA82-7674524DD592}">
      <dgm:prSet/>
      <dgm:spPr/>
      <dgm:t>
        <a:bodyPr/>
        <a:lstStyle/>
        <a:p>
          <a:endParaRPr lang="fi-FI"/>
        </a:p>
      </dgm:t>
    </dgm:pt>
    <dgm:pt modelId="{4C9FCB62-0B92-40F7-9D36-4844EC265803}">
      <dgm:prSet custT="1"/>
      <dgm:spPr>
        <a:solidFill>
          <a:srgbClr val="00FFCC">
            <a:alpha val="90000"/>
          </a:srgbClr>
        </a:solidFill>
      </dgm:spPr>
      <dgm:t>
        <a:bodyPr/>
        <a:lstStyle/>
        <a:p>
          <a:pPr algn="l"/>
          <a:r>
            <a:rPr lang="fi-FI" sz="1400" dirty="0"/>
            <a:t>Asiakassuunnitelma päivitetään säännöllisesti palveluntuottajan kanssa ja tarvittaessa tilanteen muuttuessa.</a:t>
          </a:r>
          <a:r>
            <a:rPr lang="fi-FI" sz="1400" dirty="0">
              <a:solidFill>
                <a:schemeClr val="tx1"/>
              </a:solidFill>
            </a:rPr>
            <a:t> RAI-tulos käydään läpi yhdessä.</a:t>
          </a:r>
          <a:endParaRPr lang="fi-FI" sz="1400" dirty="0"/>
        </a:p>
      </dgm:t>
    </dgm:pt>
    <dgm:pt modelId="{47DA5B18-36CA-4349-9251-53DD4FA3C499}" type="parTrans" cxnId="{374E7CA1-9D1F-4A02-BC17-EAC9D09FA56D}">
      <dgm:prSet/>
      <dgm:spPr/>
      <dgm:t>
        <a:bodyPr/>
        <a:lstStyle/>
        <a:p>
          <a:endParaRPr lang="fi-FI"/>
        </a:p>
      </dgm:t>
    </dgm:pt>
    <dgm:pt modelId="{C634A418-4566-4243-8F09-819264564520}" type="sibTrans" cxnId="{374E7CA1-9D1F-4A02-BC17-EAC9D09FA56D}">
      <dgm:prSet/>
      <dgm:spPr/>
      <dgm:t>
        <a:bodyPr/>
        <a:lstStyle/>
        <a:p>
          <a:endParaRPr lang="fi-FI"/>
        </a:p>
      </dgm:t>
    </dgm:pt>
    <dgm:pt modelId="{3B0F1050-A78C-47CC-867A-700B7789EFD6}" type="pres">
      <dgm:prSet presAssocID="{7A4312C2-0E15-42C1-8AB8-0BB6C9E423CA}" presName="Name0" presStyleCnt="0">
        <dgm:presLayoutVars>
          <dgm:dir/>
          <dgm:animLvl val="lvl"/>
          <dgm:resizeHandles val="exact"/>
        </dgm:presLayoutVars>
      </dgm:prSet>
      <dgm:spPr/>
    </dgm:pt>
    <dgm:pt modelId="{5828959F-BE76-48C5-A809-0C26384AD95E}" type="pres">
      <dgm:prSet presAssocID="{ADB0501F-1FEB-454B-9BD2-45349C6BC357}" presName="boxAndChildren" presStyleCnt="0"/>
      <dgm:spPr/>
    </dgm:pt>
    <dgm:pt modelId="{A11055CF-8B2C-4A98-9C60-62ED5B399345}" type="pres">
      <dgm:prSet presAssocID="{ADB0501F-1FEB-454B-9BD2-45349C6BC357}" presName="parentTextBox" presStyleLbl="node1" presStyleIdx="0" presStyleCnt="3"/>
      <dgm:spPr/>
    </dgm:pt>
    <dgm:pt modelId="{2CFFFF1E-392F-45D4-84B1-E612F55D36C4}" type="pres">
      <dgm:prSet presAssocID="{ADB0501F-1FEB-454B-9BD2-45349C6BC357}" presName="entireBox" presStyleLbl="node1" presStyleIdx="0" presStyleCnt="3" custLinFactNeighborX="163" custLinFactNeighborY="5844"/>
      <dgm:spPr/>
    </dgm:pt>
    <dgm:pt modelId="{22302546-8E94-458F-AC42-D9711B51B2D3}" type="pres">
      <dgm:prSet presAssocID="{ADB0501F-1FEB-454B-9BD2-45349C6BC357}" presName="descendantBox" presStyleCnt="0"/>
      <dgm:spPr/>
    </dgm:pt>
    <dgm:pt modelId="{22EA2107-62E1-4E68-B60D-0BEB2527FA01}" type="pres">
      <dgm:prSet presAssocID="{E50C2A89-F10E-4E9D-8B0B-CDBF90FE1765}" presName="childTextBox" presStyleLbl="fgAccFollowNode1" presStyleIdx="0" presStyleCnt="5">
        <dgm:presLayoutVars>
          <dgm:bulletEnabled val="1"/>
        </dgm:presLayoutVars>
      </dgm:prSet>
      <dgm:spPr/>
    </dgm:pt>
    <dgm:pt modelId="{99BE969D-F654-4B0A-A726-39C776E8CAB0}" type="pres">
      <dgm:prSet presAssocID="{3CD01CA4-C9DD-4F9E-99CB-EE343DB0B4D8}" presName="childTextBox" presStyleLbl="fgAccFollowNode1" presStyleIdx="1" presStyleCnt="5" custScaleX="340793" custScaleY="129948" custLinFactNeighborX="-90936" custLinFactNeighborY="3700">
        <dgm:presLayoutVars>
          <dgm:bulletEnabled val="1"/>
        </dgm:presLayoutVars>
      </dgm:prSet>
      <dgm:spPr/>
    </dgm:pt>
    <dgm:pt modelId="{8FA604ED-8329-4BDA-8201-3ACD2151D635}" type="pres">
      <dgm:prSet presAssocID="{4C9FCB62-0B92-40F7-9D36-4844EC265803}" presName="childTextBox" presStyleLbl="fgAccFollowNode1" presStyleIdx="2" presStyleCnt="5" custScaleX="317370" custScaleY="120143" custLinFactNeighborX="-39325" custLinFactNeighborY="-19556">
        <dgm:presLayoutVars>
          <dgm:bulletEnabled val="1"/>
        </dgm:presLayoutVars>
      </dgm:prSet>
      <dgm:spPr/>
    </dgm:pt>
    <dgm:pt modelId="{92BB0A4A-54E6-40A4-9867-BA76E765B207}" type="pres">
      <dgm:prSet presAssocID="{4C265134-4D1C-4E4C-A6AD-2839A415BCB1}" presName="sp" presStyleCnt="0"/>
      <dgm:spPr/>
    </dgm:pt>
    <dgm:pt modelId="{673584B7-2A17-4EFE-8B5C-892F62386555}" type="pres">
      <dgm:prSet presAssocID="{D792F96D-6361-4CB3-B45F-9E9222250710}" presName="arrowAndChildren" presStyleCnt="0"/>
      <dgm:spPr/>
    </dgm:pt>
    <dgm:pt modelId="{44235BB0-D927-4DB3-8925-8E8A3092DEFE}" type="pres">
      <dgm:prSet presAssocID="{D792F96D-6361-4CB3-B45F-9E9222250710}" presName="parentTextArrow" presStyleLbl="node1" presStyleIdx="0" presStyleCnt="3"/>
      <dgm:spPr/>
    </dgm:pt>
    <dgm:pt modelId="{7C0E372B-58AB-4848-84FD-C9362495BA72}" type="pres">
      <dgm:prSet presAssocID="{D792F96D-6361-4CB3-B45F-9E9222250710}" presName="arrow" presStyleLbl="node1" presStyleIdx="1" presStyleCnt="3" custLinFactNeighborY="234"/>
      <dgm:spPr/>
    </dgm:pt>
    <dgm:pt modelId="{B2AE447A-F3B4-44E3-B614-2205B375A2C6}" type="pres">
      <dgm:prSet presAssocID="{D792F96D-6361-4CB3-B45F-9E9222250710}" presName="descendantArrow" presStyleCnt="0"/>
      <dgm:spPr/>
    </dgm:pt>
    <dgm:pt modelId="{FC7D8C89-F3E0-46F7-A294-854B38195514}" type="pres">
      <dgm:prSet presAssocID="{E3AF569F-4604-44C1-8969-7D0817ABEE12}" presName="childTextArrow" presStyleLbl="fgAccFollowNode1" presStyleIdx="3" presStyleCnt="5">
        <dgm:presLayoutVars>
          <dgm:bulletEnabled val="1"/>
        </dgm:presLayoutVars>
      </dgm:prSet>
      <dgm:spPr/>
    </dgm:pt>
    <dgm:pt modelId="{DDF8754E-DFB4-4B0F-B962-B61189662CDD}" type="pres">
      <dgm:prSet presAssocID="{27AC77C7-50ED-41B9-A4E5-D6F9698B2897}" presName="sp" presStyleCnt="0"/>
      <dgm:spPr/>
    </dgm:pt>
    <dgm:pt modelId="{89C579E9-FB77-437F-96D0-BFE396C3B0C2}" type="pres">
      <dgm:prSet presAssocID="{3D997DC0-CF10-49DD-99F2-733F0A709C59}" presName="arrowAndChildren" presStyleCnt="0"/>
      <dgm:spPr/>
    </dgm:pt>
    <dgm:pt modelId="{B7DDF2C1-AE23-426F-9184-3ECDEC109C3F}" type="pres">
      <dgm:prSet presAssocID="{3D997DC0-CF10-49DD-99F2-733F0A709C59}" presName="parentTextArrow" presStyleLbl="node1" presStyleIdx="1" presStyleCnt="3"/>
      <dgm:spPr/>
    </dgm:pt>
    <dgm:pt modelId="{BEC77436-5CD5-4EF1-B143-F4298EEEC2F5}" type="pres">
      <dgm:prSet presAssocID="{3D997DC0-CF10-49DD-99F2-733F0A709C59}" presName="arrow" presStyleLbl="node1" presStyleIdx="2" presStyleCnt="3"/>
      <dgm:spPr/>
    </dgm:pt>
    <dgm:pt modelId="{7ED0E664-7185-4440-ADF4-61C6E290FFB7}" type="pres">
      <dgm:prSet presAssocID="{3D997DC0-CF10-49DD-99F2-733F0A709C59}" presName="descendantArrow" presStyleCnt="0"/>
      <dgm:spPr/>
    </dgm:pt>
    <dgm:pt modelId="{D70AB488-196B-455B-903A-64849E13E03D}" type="pres">
      <dgm:prSet presAssocID="{994A34FE-ACEC-47C0-964B-AAB124E87A74}" presName="childTextArrow" presStyleLbl="fgAccFollowNode1" presStyleIdx="4" presStyleCnt="5" custScaleX="49438" custScaleY="106894" custLinFactNeighborX="-26673" custLinFactNeighborY="-13017">
        <dgm:presLayoutVars>
          <dgm:bulletEnabled val="1"/>
        </dgm:presLayoutVars>
      </dgm:prSet>
      <dgm:spPr/>
    </dgm:pt>
  </dgm:ptLst>
  <dgm:cxnLst>
    <dgm:cxn modelId="{611B1907-F1A8-44E8-9254-AD646692DA34}" srcId="{3D997DC0-CF10-49DD-99F2-733F0A709C59}" destId="{994A34FE-ACEC-47C0-964B-AAB124E87A74}" srcOrd="0" destOrd="0" parTransId="{1138C96C-D2EF-4322-884B-9950B23F61B2}" sibTransId="{03AF33E2-FCA0-4095-94D6-920FDE425CB4}"/>
    <dgm:cxn modelId="{752E250C-3FBC-45DF-B238-7BF26A6ACD23}" type="presOf" srcId="{E3AF569F-4604-44C1-8969-7D0817ABEE12}" destId="{FC7D8C89-F3E0-46F7-A294-854B38195514}" srcOrd="0" destOrd="0" presId="urn:microsoft.com/office/officeart/2005/8/layout/process4"/>
    <dgm:cxn modelId="{D0A63125-0243-4901-8B07-8A7C42724342}" type="presOf" srcId="{3D997DC0-CF10-49DD-99F2-733F0A709C59}" destId="{B7DDF2C1-AE23-426F-9184-3ECDEC109C3F}" srcOrd="0" destOrd="0" presId="urn:microsoft.com/office/officeart/2005/8/layout/process4"/>
    <dgm:cxn modelId="{4856E22F-DA53-4FDD-A388-E93705DFB391}" type="presOf" srcId="{D792F96D-6361-4CB3-B45F-9E9222250710}" destId="{44235BB0-D927-4DB3-8925-8E8A3092DEFE}" srcOrd="0" destOrd="0" presId="urn:microsoft.com/office/officeart/2005/8/layout/process4"/>
    <dgm:cxn modelId="{EB0E405C-10F9-4E6F-BFD3-44C42E1F51CE}" type="presOf" srcId="{D792F96D-6361-4CB3-B45F-9E9222250710}" destId="{7C0E372B-58AB-4848-84FD-C9362495BA72}" srcOrd="1" destOrd="0" presId="urn:microsoft.com/office/officeart/2005/8/layout/process4"/>
    <dgm:cxn modelId="{2A60284E-CB82-4089-AF06-3404CF52D318}" type="presOf" srcId="{ADB0501F-1FEB-454B-9BD2-45349C6BC357}" destId="{2CFFFF1E-392F-45D4-84B1-E612F55D36C4}" srcOrd="1" destOrd="0" presId="urn:microsoft.com/office/officeart/2005/8/layout/process4"/>
    <dgm:cxn modelId="{C4D1DF6E-8CEF-448C-96B8-DF518349C6AA}" srcId="{7A4312C2-0E15-42C1-8AB8-0BB6C9E423CA}" destId="{D792F96D-6361-4CB3-B45F-9E9222250710}" srcOrd="1" destOrd="0" parTransId="{5F41CEB5-2D17-4A69-92A1-12889306B23D}" sibTransId="{4C265134-4D1C-4E4C-A6AD-2839A415BCB1}"/>
    <dgm:cxn modelId="{DA01C26F-8AB8-453F-ADE6-85ACBE024EE6}" srcId="{7A4312C2-0E15-42C1-8AB8-0BB6C9E423CA}" destId="{3D997DC0-CF10-49DD-99F2-733F0A709C59}" srcOrd="0" destOrd="0" parTransId="{84FA4DD4-AF97-48FE-B78A-1D606DDE2F32}" sibTransId="{27AC77C7-50ED-41B9-A4E5-D6F9698B2897}"/>
    <dgm:cxn modelId="{C8BBCF89-2CF4-4DFF-9209-436FDD2AFD86}" type="presOf" srcId="{E50C2A89-F10E-4E9D-8B0B-CDBF90FE1765}" destId="{22EA2107-62E1-4E68-B60D-0BEB2527FA01}" srcOrd="0" destOrd="0" presId="urn:microsoft.com/office/officeart/2005/8/layout/process4"/>
    <dgm:cxn modelId="{254BA499-BF62-43C1-84EA-294BFAFCA653}" srcId="{7A4312C2-0E15-42C1-8AB8-0BB6C9E423CA}" destId="{ADB0501F-1FEB-454B-9BD2-45349C6BC357}" srcOrd="2" destOrd="0" parTransId="{5199D632-FA58-49F6-8A26-B3415A6EFC4C}" sibTransId="{B2F2C596-A345-46EA-8500-AFF3FE8DCAA1}"/>
    <dgm:cxn modelId="{349DD99C-1DE4-4F2F-B9E4-376DC713FA66}" type="presOf" srcId="{7A4312C2-0E15-42C1-8AB8-0BB6C9E423CA}" destId="{3B0F1050-A78C-47CC-867A-700B7789EFD6}" srcOrd="0" destOrd="0" presId="urn:microsoft.com/office/officeart/2005/8/layout/process4"/>
    <dgm:cxn modelId="{80EBCD9E-CED7-444A-BA82-7674524DD592}" srcId="{ADB0501F-1FEB-454B-9BD2-45349C6BC357}" destId="{3CD01CA4-C9DD-4F9E-99CB-EE343DB0B4D8}" srcOrd="1" destOrd="0" parTransId="{62AEFD4D-876B-43E5-8BAC-72D1C97B9AB5}" sibTransId="{013A6871-ACD9-4BE3-99FC-A580BB7868C7}"/>
    <dgm:cxn modelId="{374E7CA1-9D1F-4A02-BC17-EAC9D09FA56D}" srcId="{ADB0501F-1FEB-454B-9BD2-45349C6BC357}" destId="{4C9FCB62-0B92-40F7-9D36-4844EC265803}" srcOrd="2" destOrd="0" parTransId="{47DA5B18-36CA-4349-9251-53DD4FA3C499}" sibTransId="{C634A418-4566-4243-8F09-819264564520}"/>
    <dgm:cxn modelId="{F96B5FA6-FBA7-41A4-BAD6-F891403289F9}" srcId="{D792F96D-6361-4CB3-B45F-9E9222250710}" destId="{E3AF569F-4604-44C1-8969-7D0817ABEE12}" srcOrd="0" destOrd="0" parTransId="{3695B3D9-95A7-4C7E-B024-FF7DEBAF461D}" sibTransId="{6671ED15-A858-457B-80AC-8EB64925085D}"/>
    <dgm:cxn modelId="{7C7B18AF-B47F-4002-A2F9-B2AC0B7F17AC}" type="presOf" srcId="{994A34FE-ACEC-47C0-964B-AAB124E87A74}" destId="{D70AB488-196B-455B-903A-64849E13E03D}" srcOrd="0" destOrd="0" presId="urn:microsoft.com/office/officeart/2005/8/layout/process4"/>
    <dgm:cxn modelId="{0F1CDECD-C2D5-442E-A192-620131E56708}" type="presOf" srcId="{3CD01CA4-C9DD-4F9E-99CB-EE343DB0B4D8}" destId="{99BE969D-F654-4B0A-A726-39C776E8CAB0}" srcOrd="0" destOrd="0" presId="urn:microsoft.com/office/officeart/2005/8/layout/process4"/>
    <dgm:cxn modelId="{FC78C3D4-DB28-40E7-A4E9-1FCC8EA033E3}" type="presOf" srcId="{3D997DC0-CF10-49DD-99F2-733F0A709C59}" destId="{BEC77436-5CD5-4EF1-B143-F4298EEEC2F5}" srcOrd="1" destOrd="0" presId="urn:microsoft.com/office/officeart/2005/8/layout/process4"/>
    <dgm:cxn modelId="{AD49F3E1-6657-410B-9CEC-8E7C3AF68E38}" type="presOf" srcId="{4C9FCB62-0B92-40F7-9D36-4844EC265803}" destId="{8FA604ED-8329-4BDA-8201-3ACD2151D635}" srcOrd="0" destOrd="0" presId="urn:microsoft.com/office/officeart/2005/8/layout/process4"/>
    <dgm:cxn modelId="{5EB38EEF-4464-40FD-875B-0C7B016AD456}" srcId="{ADB0501F-1FEB-454B-9BD2-45349C6BC357}" destId="{E50C2A89-F10E-4E9D-8B0B-CDBF90FE1765}" srcOrd="0" destOrd="0" parTransId="{7B25812A-171C-494A-8844-815F58120FCE}" sibTransId="{E73E430A-7E8A-4605-B356-C35A27082099}"/>
    <dgm:cxn modelId="{0D02A1F5-9E23-4915-8488-BA6EE65EA09D}" type="presOf" srcId="{ADB0501F-1FEB-454B-9BD2-45349C6BC357}" destId="{A11055CF-8B2C-4A98-9C60-62ED5B399345}" srcOrd="0" destOrd="0" presId="urn:microsoft.com/office/officeart/2005/8/layout/process4"/>
    <dgm:cxn modelId="{38AF6632-57C4-4C5B-A700-5652636DD601}" type="presParOf" srcId="{3B0F1050-A78C-47CC-867A-700B7789EFD6}" destId="{5828959F-BE76-48C5-A809-0C26384AD95E}" srcOrd="0" destOrd="0" presId="urn:microsoft.com/office/officeart/2005/8/layout/process4"/>
    <dgm:cxn modelId="{578CCC40-8CD8-48C2-8770-E5545FFC7E36}" type="presParOf" srcId="{5828959F-BE76-48C5-A809-0C26384AD95E}" destId="{A11055CF-8B2C-4A98-9C60-62ED5B399345}" srcOrd="0" destOrd="0" presId="urn:microsoft.com/office/officeart/2005/8/layout/process4"/>
    <dgm:cxn modelId="{16FF91C3-361B-4812-9433-531425385F95}" type="presParOf" srcId="{5828959F-BE76-48C5-A809-0C26384AD95E}" destId="{2CFFFF1E-392F-45D4-84B1-E612F55D36C4}" srcOrd="1" destOrd="0" presId="urn:microsoft.com/office/officeart/2005/8/layout/process4"/>
    <dgm:cxn modelId="{D576CD90-A170-475C-AE63-10589B7DAA8F}" type="presParOf" srcId="{5828959F-BE76-48C5-A809-0C26384AD95E}" destId="{22302546-8E94-458F-AC42-D9711B51B2D3}" srcOrd="2" destOrd="0" presId="urn:microsoft.com/office/officeart/2005/8/layout/process4"/>
    <dgm:cxn modelId="{F6EA0AE2-A3DE-4237-AFA9-1E59CD30E86F}" type="presParOf" srcId="{22302546-8E94-458F-AC42-D9711B51B2D3}" destId="{22EA2107-62E1-4E68-B60D-0BEB2527FA01}" srcOrd="0" destOrd="0" presId="urn:microsoft.com/office/officeart/2005/8/layout/process4"/>
    <dgm:cxn modelId="{DED218E1-31AA-40FA-A8E8-955408901B30}" type="presParOf" srcId="{22302546-8E94-458F-AC42-D9711B51B2D3}" destId="{99BE969D-F654-4B0A-A726-39C776E8CAB0}" srcOrd="1" destOrd="0" presId="urn:microsoft.com/office/officeart/2005/8/layout/process4"/>
    <dgm:cxn modelId="{4574EC20-16B0-4987-AB17-EFB94D75E08D}" type="presParOf" srcId="{22302546-8E94-458F-AC42-D9711B51B2D3}" destId="{8FA604ED-8329-4BDA-8201-3ACD2151D635}" srcOrd="2" destOrd="0" presId="urn:microsoft.com/office/officeart/2005/8/layout/process4"/>
    <dgm:cxn modelId="{F4AEE1C1-63E3-49EA-B3C2-B98008BDB9BA}" type="presParOf" srcId="{3B0F1050-A78C-47CC-867A-700B7789EFD6}" destId="{92BB0A4A-54E6-40A4-9867-BA76E765B207}" srcOrd="1" destOrd="0" presId="urn:microsoft.com/office/officeart/2005/8/layout/process4"/>
    <dgm:cxn modelId="{FA87D6F5-A02E-498E-976E-A9703DEB2735}" type="presParOf" srcId="{3B0F1050-A78C-47CC-867A-700B7789EFD6}" destId="{673584B7-2A17-4EFE-8B5C-892F62386555}" srcOrd="2" destOrd="0" presId="urn:microsoft.com/office/officeart/2005/8/layout/process4"/>
    <dgm:cxn modelId="{6A8636D8-5BB9-4DF9-BA4F-DA107AC31734}" type="presParOf" srcId="{673584B7-2A17-4EFE-8B5C-892F62386555}" destId="{44235BB0-D927-4DB3-8925-8E8A3092DEFE}" srcOrd="0" destOrd="0" presId="urn:microsoft.com/office/officeart/2005/8/layout/process4"/>
    <dgm:cxn modelId="{1E37DEFF-4FD2-43EE-9A86-78B289600CB5}" type="presParOf" srcId="{673584B7-2A17-4EFE-8B5C-892F62386555}" destId="{7C0E372B-58AB-4848-84FD-C9362495BA72}" srcOrd="1" destOrd="0" presId="urn:microsoft.com/office/officeart/2005/8/layout/process4"/>
    <dgm:cxn modelId="{8E39D43D-81A2-410B-A214-53CD878251A3}" type="presParOf" srcId="{673584B7-2A17-4EFE-8B5C-892F62386555}" destId="{B2AE447A-F3B4-44E3-B614-2205B375A2C6}" srcOrd="2" destOrd="0" presId="urn:microsoft.com/office/officeart/2005/8/layout/process4"/>
    <dgm:cxn modelId="{88B0536A-7EFE-450F-8799-93FA5984AEDF}" type="presParOf" srcId="{B2AE447A-F3B4-44E3-B614-2205B375A2C6}" destId="{FC7D8C89-F3E0-46F7-A294-854B38195514}" srcOrd="0" destOrd="0" presId="urn:microsoft.com/office/officeart/2005/8/layout/process4"/>
    <dgm:cxn modelId="{0742EC78-2666-4BA3-A7CD-13D60D4C9EAE}" type="presParOf" srcId="{3B0F1050-A78C-47CC-867A-700B7789EFD6}" destId="{DDF8754E-DFB4-4B0F-B962-B61189662CDD}" srcOrd="3" destOrd="0" presId="urn:microsoft.com/office/officeart/2005/8/layout/process4"/>
    <dgm:cxn modelId="{95642753-59CD-4F5E-8415-FA0F31DFA1D5}" type="presParOf" srcId="{3B0F1050-A78C-47CC-867A-700B7789EFD6}" destId="{89C579E9-FB77-437F-96D0-BFE396C3B0C2}" srcOrd="4" destOrd="0" presId="urn:microsoft.com/office/officeart/2005/8/layout/process4"/>
    <dgm:cxn modelId="{A8A27DF7-A3CE-420C-BBD5-AECB28D86FA6}" type="presParOf" srcId="{89C579E9-FB77-437F-96D0-BFE396C3B0C2}" destId="{B7DDF2C1-AE23-426F-9184-3ECDEC109C3F}" srcOrd="0" destOrd="0" presId="urn:microsoft.com/office/officeart/2005/8/layout/process4"/>
    <dgm:cxn modelId="{1D8EAE60-E7DF-4EAD-8748-6956E5CD0FAF}" type="presParOf" srcId="{89C579E9-FB77-437F-96D0-BFE396C3B0C2}" destId="{BEC77436-5CD5-4EF1-B143-F4298EEEC2F5}" srcOrd="1" destOrd="0" presId="urn:microsoft.com/office/officeart/2005/8/layout/process4"/>
    <dgm:cxn modelId="{F75BD6EF-D86F-44DC-A74D-80E8BBF3F270}" type="presParOf" srcId="{89C579E9-FB77-437F-96D0-BFE396C3B0C2}" destId="{7ED0E664-7185-4440-ADF4-61C6E290FFB7}" srcOrd="2" destOrd="0" presId="urn:microsoft.com/office/officeart/2005/8/layout/process4"/>
    <dgm:cxn modelId="{38B981CC-8194-450B-96BA-9D40FFBC3ED5}" type="presParOf" srcId="{7ED0E664-7185-4440-ADF4-61C6E290FFB7}" destId="{D70AB488-196B-455B-903A-64849E13E03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8CC845-7FEB-4F0D-A046-2692D38B1EFB}">
      <dsp:nvSpPr>
        <dsp:cNvPr id="0" name=""/>
        <dsp:cNvSpPr/>
      </dsp:nvSpPr>
      <dsp:spPr>
        <a:xfrm>
          <a:off x="0" y="4441259"/>
          <a:ext cx="10529491" cy="1457720"/>
        </a:xfrm>
        <a:prstGeom prst="rect">
          <a:avLst/>
        </a:prstGeom>
        <a:solidFill>
          <a:srgbClr val="FFBDE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fi-FI" sz="2700" kern="1200" dirty="0">
              <a:solidFill>
                <a:schemeClr val="tx1"/>
              </a:solidFill>
            </a:rPr>
            <a:t>Kotiutumisen tuen tiimin vuorovastaava</a:t>
          </a:r>
        </a:p>
      </dsp:txBody>
      <dsp:txXfrm>
        <a:off x="0" y="4441259"/>
        <a:ext cx="10529491" cy="787169"/>
      </dsp:txXfrm>
    </dsp:sp>
    <dsp:sp modelId="{19821A29-9A1D-4AE8-BE7C-1C1E957DD1AA}">
      <dsp:nvSpPr>
        <dsp:cNvPr id="0" name=""/>
        <dsp:cNvSpPr/>
      </dsp:nvSpPr>
      <dsp:spPr>
        <a:xfrm>
          <a:off x="0" y="5199274"/>
          <a:ext cx="5264745" cy="670551"/>
        </a:xfrm>
        <a:prstGeom prst="rect">
          <a:avLst/>
        </a:prstGeom>
        <a:solidFill>
          <a:srgbClr val="FFBDEB">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None/>
          </a:pPr>
          <a:r>
            <a:rPr lang="fi-FI" sz="1100" kern="1200" dirty="0"/>
            <a:t>Arviointijakso alkaa (1-28vrk) → käyntien muokkaaminen asiakkaan tarpeen mukaisesti toiminnanohjausjärjestelmään → yhteistyö kotiutuskoordinaattorin kanssa jakson muutoksista, päättymisestä, asiakkaan siirtymisestä säännölliseen kotihoitoon. (Keskisellä alueella tällä hetkellä palvelukoordinaattori, muuten toimintamalli sama.) </a:t>
          </a:r>
        </a:p>
      </dsp:txBody>
      <dsp:txXfrm>
        <a:off x="0" y="5199274"/>
        <a:ext cx="5264745" cy="670551"/>
      </dsp:txXfrm>
    </dsp:sp>
    <dsp:sp modelId="{B137A9EA-AFBA-4AA6-887D-D323D34B00C8}">
      <dsp:nvSpPr>
        <dsp:cNvPr id="0" name=""/>
        <dsp:cNvSpPr/>
      </dsp:nvSpPr>
      <dsp:spPr>
        <a:xfrm>
          <a:off x="5264745" y="5199274"/>
          <a:ext cx="5264745" cy="670551"/>
        </a:xfrm>
        <a:prstGeom prst="rect">
          <a:avLst/>
        </a:prstGeom>
        <a:solidFill>
          <a:srgbClr val="FFBDEB">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kern="1200" dirty="0"/>
            <a:t>Kotiutumisen tuen tiimi kirjaa KHTOTS- lehdelle. Kirjaa arviointijakson kattavasti jakson loppuessa → asiakassuunnitelma HOITOS- lehdelle/ muu kirjaus käytännön mukaan. </a:t>
          </a:r>
        </a:p>
        <a:p>
          <a:pPr marL="0" lvl="0" indent="0" algn="ctr" defTabSz="444500">
            <a:lnSpc>
              <a:spcPct val="90000"/>
            </a:lnSpc>
            <a:spcBef>
              <a:spcPct val="0"/>
            </a:spcBef>
            <a:spcAft>
              <a:spcPct val="35000"/>
            </a:spcAft>
            <a:buNone/>
          </a:pPr>
          <a:r>
            <a:rPr lang="fi-FI" sz="1000" kern="1200" dirty="0"/>
            <a:t>Tiivis moniammatillinen yhteistyö, arviointijaksoon sisältyy vähintään yksi fysioterapeutin kotikäynti.</a:t>
          </a:r>
        </a:p>
      </dsp:txBody>
      <dsp:txXfrm>
        <a:off x="5264745" y="5199274"/>
        <a:ext cx="5264745" cy="670551"/>
      </dsp:txXfrm>
    </dsp:sp>
    <dsp:sp modelId="{700794AE-42B2-45A5-B659-B2B44976CD00}">
      <dsp:nvSpPr>
        <dsp:cNvPr id="0" name=""/>
        <dsp:cNvSpPr/>
      </dsp:nvSpPr>
      <dsp:spPr>
        <a:xfrm rot="10800000">
          <a:off x="0" y="2221151"/>
          <a:ext cx="10529491" cy="2241974"/>
        </a:xfrm>
        <a:prstGeom prst="upArrowCallout">
          <a:avLst/>
        </a:prstGeom>
        <a:solidFill>
          <a:srgbClr val="FF33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fi-FI" sz="2700" kern="1200" dirty="0">
              <a:solidFill>
                <a:schemeClr val="tx1"/>
              </a:solidFill>
            </a:rPr>
            <a:t>Kotiutuskoordinaattori</a:t>
          </a:r>
        </a:p>
      </dsp:txBody>
      <dsp:txXfrm rot="-10800000">
        <a:off x="0" y="2221151"/>
        <a:ext cx="10529491" cy="786932"/>
      </dsp:txXfrm>
    </dsp:sp>
    <dsp:sp modelId="{8D21BFAC-0AC9-40A5-A651-A576573011A0}">
      <dsp:nvSpPr>
        <dsp:cNvPr id="0" name=""/>
        <dsp:cNvSpPr/>
      </dsp:nvSpPr>
      <dsp:spPr>
        <a:xfrm>
          <a:off x="0" y="3008084"/>
          <a:ext cx="5264745" cy="670350"/>
        </a:xfrm>
        <a:prstGeom prst="rect">
          <a:avLst/>
        </a:prstGeom>
        <a:solidFill>
          <a:srgbClr val="FF33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rtl="0">
            <a:lnSpc>
              <a:spcPct val="90000"/>
            </a:lnSpc>
            <a:spcBef>
              <a:spcPct val="0"/>
            </a:spcBef>
            <a:spcAft>
              <a:spcPct val="35000"/>
            </a:spcAft>
            <a:buNone/>
          </a:pPr>
          <a:r>
            <a:rPr lang="fi-FI" sz="1000" kern="1200" dirty="0"/>
            <a:t>Poimii uuden asiakkaan </a:t>
          </a:r>
          <a:r>
            <a:rPr lang="fi-FI" sz="1000" kern="1200" dirty="0" err="1"/>
            <a:t>SBM:stä</a:t>
          </a:r>
          <a:r>
            <a:rPr lang="fi-FI" sz="1000" kern="1200" dirty="0"/>
            <a:t> / saa tiedon asiakasohjausyksiköstä → järjestää kotiutumisen tuen tiimin arviointijakson (jos ei </a:t>
          </a:r>
          <a:r>
            <a:rPr lang="fi-FI" sz="1000" kern="1200" dirty="0">
              <a:latin typeface="Calibri Light" panose="020F0302020204030204"/>
            </a:rPr>
            <a:t>tiimillä </a:t>
          </a:r>
          <a:r>
            <a:rPr lang="fi-FI" sz="1000" kern="1200" dirty="0"/>
            <a:t>tilaa, kotihoidon arviointijaksolle) → avaa palvelut → ilmoittaa jakson alkamisesta asiakasohjausyksikköön (SBM, muu) → toiminnanohjaus Hilkka / </a:t>
          </a:r>
          <a:r>
            <a:rPr lang="fi-FI" sz="1000" kern="1200" dirty="0" err="1"/>
            <a:t>Nurse</a:t>
          </a:r>
          <a:r>
            <a:rPr lang="fi-FI" sz="1000" kern="1200" dirty="0"/>
            <a:t> → koordinoi jaksoa tarpeen mukaan → ilmoittaa jakson muuttumisesta säännölliseksi / loppumisesta asiakasohjausyksikköön lomake/SBM/puhelu.</a:t>
          </a:r>
          <a:r>
            <a:rPr lang="fi-FI" sz="1000" kern="1200" dirty="0">
              <a:latin typeface="Calibri Light" panose="020F0302020204030204"/>
            </a:rPr>
            <a:t> </a:t>
          </a:r>
          <a:endParaRPr lang="fi-FI" sz="1000" kern="1200" dirty="0"/>
        </a:p>
      </dsp:txBody>
      <dsp:txXfrm>
        <a:off x="0" y="3008084"/>
        <a:ext cx="5264745" cy="670350"/>
      </dsp:txXfrm>
    </dsp:sp>
    <dsp:sp modelId="{0665682D-597E-437F-B260-65082836FB23}">
      <dsp:nvSpPr>
        <dsp:cNvPr id="0" name=""/>
        <dsp:cNvSpPr/>
      </dsp:nvSpPr>
      <dsp:spPr>
        <a:xfrm>
          <a:off x="5264745" y="3008084"/>
          <a:ext cx="5264745" cy="670350"/>
        </a:xfrm>
        <a:prstGeom prst="rect">
          <a:avLst/>
        </a:prstGeom>
        <a:solidFill>
          <a:srgbClr val="FF33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kern="1200" dirty="0"/>
            <a:t>Palvelun aloittaminen asiakkaan tarpeen mukaisesti, oikea-aikaisesti ja mahdollisimman sujuvasti. Hoidon aloitukseen tarvittava tieto löytyy HOITOS-lehdeltä. </a:t>
          </a:r>
        </a:p>
      </dsp:txBody>
      <dsp:txXfrm>
        <a:off x="5264745" y="3008084"/>
        <a:ext cx="5264745" cy="670350"/>
      </dsp:txXfrm>
    </dsp:sp>
    <dsp:sp modelId="{6E257921-A92F-4951-84EA-4AB7626E51DF}">
      <dsp:nvSpPr>
        <dsp:cNvPr id="0" name=""/>
        <dsp:cNvSpPr/>
      </dsp:nvSpPr>
      <dsp:spPr>
        <a:xfrm rot="10800000">
          <a:off x="0" y="0"/>
          <a:ext cx="10529491" cy="2241974"/>
        </a:xfrm>
        <a:prstGeom prst="upArrowCallou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fi-FI" sz="2700" kern="1200" dirty="0">
              <a:solidFill>
                <a:schemeClr val="tx1"/>
              </a:solidFill>
            </a:rPr>
            <a:t>Asiakasohjaaja</a:t>
          </a:r>
        </a:p>
      </dsp:txBody>
      <dsp:txXfrm rot="-10800000">
        <a:off x="0" y="0"/>
        <a:ext cx="10529491" cy="786932"/>
      </dsp:txXfrm>
    </dsp:sp>
    <dsp:sp modelId="{D42A1D2A-945C-443B-8C55-C8C448AF6C95}">
      <dsp:nvSpPr>
        <dsp:cNvPr id="0" name=""/>
        <dsp:cNvSpPr/>
      </dsp:nvSpPr>
      <dsp:spPr>
        <a:xfrm>
          <a:off x="0" y="787975"/>
          <a:ext cx="5264745" cy="670350"/>
        </a:xfrm>
        <a:prstGeom prst="rect">
          <a:avLst/>
        </a:prstGeom>
        <a:solidFill>
          <a:schemeClr val="accent2">
            <a:lumMod val="60000"/>
            <a:lumOff val="4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Font typeface="Wingdings" panose="05000000000000000000" pitchFamily="2" charset="2"/>
            <a:buNone/>
          </a:pPr>
          <a:r>
            <a:rPr lang="fi-FI" sz="1000" kern="1200" dirty="0"/>
            <a:t>Palvelutarpeen arviointi → asiakassuunnitelma (hoito- ja kuntoutussuunnitelma) → asiakkaan tiedot siirretään kotiutuskoordinaattorille (ensisijaisesti SBM, mikäli SBM ei ole mahdollinen puhelu tms.)</a:t>
          </a:r>
        </a:p>
      </dsp:txBody>
      <dsp:txXfrm>
        <a:off x="0" y="787975"/>
        <a:ext cx="5264745" cy="670350"/>
      </dsp:txXfrm>
    </dsp:sp>
    <dsp:sp modelId="{639403D3-CC62-4DC3-B099-257A16B05585}">
      <dsp:nvSpPr>
        <dsp:cNvPr id="0" name=""/>
        <dsp:cNvSpPr/>
      </dsp:nvSpPr>
      <dsp:spPr>
        <a:xfrm>
          <a:off x="5264745" y="787975"/>
          <a:ext cx="5264745" cy="670350"/>
        </a:xfrm>
        <a:prstGeom prst="rect">
          <a:avLst/>
        </a:prstGeom>
        <a:solidFill>
          <a:schemeClr val="accent2">
            <a:lumMod val="60000"/>
            <a:lumOff val="4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kern="1200" dirty="0"/>
            <a:t>Kirjaus HOITOS-lehdelle/</a:t>
          </a:r>
          <a:r>
            <a:rPr lang="fi-FI" sz="1000" kern="1200" dirty="0" err="1"/>
            <a:t>sos.lifecare</a:t>
          </a:r>
          <a:r>
            <a:rPr lang="fi-FI" sz="1000" kern="1200" dirty="0"/>
            <a:t>.</a:t>
          </a:r>
        </a:p>
        <a:p>
          <a:pPr marL="0" lvl="0" indent="0" algn="ctr" defTabSz="444500">
            <a:lnSpc>
              <a:spcPct val="90000"/>
            </a:lnSpc>
            <a:spcBef>
              <a:spcPct val="0"/>
            </a:spcBef>
            <a:spcAft>
              <a:spcPct val="35000"/>
            </a:spcAft>
            <a:buNone/>
          </a:pPr>
          <a:r>
            <a:rPr lang="fi-FI" sz="1000" kern="1200" dirty="0"/>
            <a:t>Palvelupäätös palvelun myöntämisestä, arviointijakson alkamisesta ja palveluiden muuttumisesta. </a:t>
          </a:r>
          <a:endParaRPr lang="fi-FI" sz="800" kern="1200" dirty="0"/>
        </a:p>
      </dsp:txBody>
      <dsp:txXfrm>
        <a:off x="5264745" y="787975"/>
        <a:ext cx="5264745" cy="6703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69080-1A11-4B9B-A7D8-1BF26010976C}">
      <dsp:nvSpPr>
        <dsp:cNvPr id="0" name=""/>
        <dsp:cNvSpPr/>
      </dsp:nvSpPr>
      <dsp:spPr>
        <a:xfrm>
          <a:off x="0" y="4334246"/>
          <a:ext cx="10368792" cy="1422596"/>
        </a:xfrm>
        <a:prstGeom prst="rect">
          <a:avLst/>
        </a:prstGeom>
        <a:solidFill>
          <a:srgbClr val="FFBDE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fi-FI" sz="2700" kern="1200" dirty="0">
              <a:solidFill>
                <a:schemeClr val="tx1"/>
              </a:solidFill>
            </a:rPr>
            <a:t>Kotiutumisen tuen tiimi vuorovastaava</a:t>
          </a:r>
        </a:p>
      </dsp:txBody>
      <dsp:txXfrm>
        <a:off x="0" y="4334246"/>
        <a:ext cx="10368792" cy="768202"/>
      </dsp:txXfrm>
    </dsp:sp>
    <dsp:sp modelId="{1DA551B6-A212-4CFE-A8F9-966A140D0380}">
      <dsp:nvSpPr>
        <dsp:cNvPr id="0" name=""/>
        <dsp:cNvSpPr/>
      </dsp:nvSpPr>
      <dsp:spPr>
        <a:xfrm>
          <a:off x="1018" y="5073996"/>
          <a:ext cx="4971754" cy="654394"/>
        </a:xfrm>
        <a:prstGeom prst="rect">
          <a:avLst/>
        </a:prstGeom>
        <a:solidFill>
          <a:srgbClr val="FFBDEB">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kern="1200" dirty="0"/>
            <a:t>Arviointijakso alkaa (1-28vrk) → käyntien muokkaaminen asiakkaan tarpeen mukaisesti toiminnanohjausjärjestelmään → yhteistyö kotiutuskoordinaattorin kanssa jakson muutoksista, päättymisestä, asiakkaan siirtymisestä säännölliseen kotihoitoon. (Keskisellä alueella tällä hetkellä palvelukoordinaattori, muuten toimintamalli sama.) </a:t>
          </a:r>
          <a:endParaRPr lang="fi-FI" sz="1000" b="1" kern="1200" dirty="0"/>
        </a:p>
      </dsp:txBody>
      <dsp:txXfrm>
        <a:off x="1018" y="5073996"/>
        <a:ext cx="4971754" cy="654394"/>
      </dsp:txXfrm>
    </dsp:sp>
    <dsp:sp modelId="{1C6D3C7E-8BD7-48FC-B104-E8D6089FB8FE}">
      <dsp:nvSpPr>
        <dsp:cNvPr id="0" name=""/>
        <dsp:cNvSpPr/>
      </dsp:nvSpPr>
      <dsp:spPr>
        <a:xfrm>
          <a:off x="4972773" y="5073996"/>
          <a:ext cx="5349260" cy="654394"/>
        </a:xfrm>
        <a:prstGeom prst="rect">
          <a:avLst/>
        </a:prstGeom>
        <a:solidFill>
          <a:srgbClr val="FFBDEB">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kern="1200" dirty="0"/>
            <a:t>Kotiutumisen tuen tiimi kirjaa KHTOTS- lehdelle. Kirjaa arviointijakson kattavasti jakson loppuessa → asiakassuunnitelma HOITOS- lehdelle/ muu kirjaus. </a:t>
          </a:r>
        </a:p>
        <a:p>
          <a:pPr marL="0" lvl="0" indent="0" algn="ctr" defTabSz="444500">
            <a:lnSpc>
              <a:spcPct val="90000"/>
            </a:lnSpc>
            <a:spcBef>
              <a:spcPct val="0"/>
            </a:spcBef>
            <a:spcAft>
              <a:spcPct val="35000"/>
            </a:spcAft>
            <a:buNone/>
          </a:pPr>
          <a:r>
            <a:rPr lang="fi-FI" sz="1000" kern="1200" dirty="0"/>
            <a:t>Tiivis moniammatillinen yhteistyö, arviointijaksoon sisältyy vähintään yksi fysioterapeutin kotikäynti. Asiakassuunnitelmaa päivitetään/täydennetään koko jakson ajan. Asiakasohjauksesta voi pyytää laajaa palvelutarpeen arviointia.</a:t>
          </a:r>
        </a:p>
        <a:p>
          <a:pPr marL="0" lvl="0" indent="0" algn="ctr" defTabSz="444500">
            <a:lnSpc>
              <a:spcPct val="90000"/>
            </a:lnSpc>
            <a:spcBef>
              <a:spcPct val="0"/>
            </a:spcBef>
            <a:spcAft>
              <a:spcPct val="35000"/>
            </a:spcAft>
            <a:buNone/>
          </a:pPr>
          <a:r>
            <a:rPr lang="fi-FI" sz="500" kern="1200" dirty="0"/>
            <a:t> </a:t>
          </a:r>
        </a:p>
      </dsp:txBody>
      <dsp:txXfrm>
        <a:off x="4972773" y="5073996"/>
        <a:ext cx="5349260" cy="654394"/>
      </dsp:txXfrm>
    </dsp:sp>
    <dsp:sp modelId="{B18F9D52-AFE7-4D19-95BE-ACA774FE66DD}">
      <dsp:nvSpPr>
        <dsp:cNvPr id="0" name=""/>
        <dsp:cNvSpPr/>
      </dsp:nvSpPr>
      <dsp:spPr>
        <a:xfrm flipH="1">
          <a:off x="10322033" y="5073996"/>
          <a:ext cx="45740" cy="65439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6350" rIns="35560" bIns="6350" numCol="1" spcCol="1270" anchor="ctr" anchorCtr="0">
          <a:noAutofit/>
        </a:bodyPr>
        <a:lstStyle/>
        <a:p>
          <a:pPr marL="0" lvl="0" indent="0" algn="ctr" defTabSz="222250">
            <a:lnSpc>
              <a:spcPct val="90000"/>
            </a:lnSpc>
            <a:spcBef>
              <a:spcPct val="0"/>
            </a:spcBef>
            <a:spcAft>
              <a:spcPct val="35000"/>
            </a:spcAft>
            <a:buNone/>
          </a:pPr>
          <a:r>
            <a:rPr lang="fi-FI" sz="500" kern="1200" dirty="0">
              <a:solidFill>
                <a:schemeClr val="tx1"/>
              </a:solidFill>
            </a:rPr>
            <a:t>.</a:t>
          </a:r>
          <a:endParaRPr lang="fi-FI" sz="500" kern="1200" dirty="0"/>
        </a:p>
      </dsp:txBody>
      <dsp:txXfrm>
        <a:off x="10322033" y="5073996"/>
        <a:ext cx="45740" cy="654394"/>
      </dsp:txXfrm>
    </dsp:sp>
    <dsp:sp modelId="{6570EF48-C1C2-4CFA-B688-57742BBA75AA}">
      <dsp:nvSpPr>
        <dsp:cNvPr id="0" name=""/>
        <dsp:cNvSpPr/>
      </dsp:nvSpPr>
      <dsp:spPr>
        <a:xfrm rot="10800000">
          <a:off x="0" y="2167632"/>
          <a:ext cx="10368792" cy="2187953"/>
        </a:xfrm>
        <a:prstGeom prst="upArrowCallout">
          <a:avLst/>
        </a:prstGeom>
        <a:solidFill>
          <a:srgbClr val="FF33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fi-FI" sz="2700" b="1" kern="1200" dirty="0">
              <a:solidFill>
                <a:schemeClr val="tx1"/>
              </a:solidFill>
              <a:latin typeface="Calibri Light" panose="020F0302020204030204"/>
            </a:rPr>
            <a:t>Kotiutuskoordinaattori</a:t>
          </a:r>
          <a:endParaRPr lang="fi-FI" sz="2700" b="1" kern="1200" dirty="0">
            <a:solidFill>
              <a:schemeClr val="tx1"/>
            </a:solidFill>
          </a:endParaRPr>
        </a:p>
      </dsp:txBody>
      <dsp:txXfrm rot="-10800000">
        <a:off x="0" y="2167632"/>
        <a:ext cx="10368792" cy="767971"/>
      </dsp:txXfrm>
    </dsp:sp>
    <dsp:sp modelId="{8D08A532-09BF-45B5-BC7A-E5047E6D1572}">
      <dsp:nvSpPr>
        <dsp:cNvPr id="0" name=""/>
        <dsp:cNvSpPr/>
      </dsp:nvSpPr>
      <dsp:spPr>
        <a:xfrm>
          <a:off x="0" y="2935603"/>
          <a:ext cx="5184396" cy="654198"/>
        </a:xfrm>
        <a:prstGeom prst="rect">
          <a:avLst/>
        </a:prstGeom>
        <a:solidFill>
          <a:srgbClr val="FF33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fi-FI" sz="900" kern="1200" dirty="0"/>
            <a:t>Poimii uuden asiakkaan </a:t>
          </a:r>
          <a:r>
            <a:rPr lang="fi-FI" sz="900" kern="1200" dirty="0" err="1"/>
            <a:t>SBM:stä</a:t>
          </a:r>
          <a:r>
            <a:rPr lang="fi-FI" sz="900" kern="1200" dirty="0"/>
            <a:t> / saa tiedon asiakasohjausyksiköstä → järjestää kotiutumisen tuen tiimin arviointijakson (jos ei </a:t>
          </a:r>
          <a:r>
            <a:rPr lang="fi-FI" sz="900" kern="1200" dirty="0">
              <a:latin typeface="Calibri Light" panose="020F0302020204030204"/>
            </a:rPr>
            <a:t>tiimillä </a:t>
          </a:r>
          <a:r>
            <a:rPr lang="fi-FI" sz="900" kern="1200" dirty="0"/>
            <a:t>tilaa, kotihoidon arviointijaksolle) → avaa palvelut → ilmoittaa jakson alkamisesta osastolle (tiimin jono huomioiden, puhelimitse) ja asiakasohjausyksikköön (SBM, muu) → toiminnanohjaus Hilkka / </a:t>
          </a:r>
          <a:r>
            <a:rPr lang="fi-FI" sz="900" kern="1200" dirty="0" err="1"/>
            <a:t>Nurse</a:t>
          </a:r>
          <a:r>
            <a:rPr lang="fi-FI" sz="900" kern="1200" dirty="0"/>
            <a:t> → koordinoi jaksoa tarpeen mukaan → ilmoittaa jakson muuttumisesta säännölliseksi / loppumisesta asiakasohjausyksikköön lomake/SBM/puhelu.</a:t>
          </a:r>
          <a:r>
            <a:rPr lang="fi-FI" sz="900" kern="1200" dirty="0">
              <a:latin typeface="Calibri Light" panose="020F0302020204030204"/>
            </a:rPr>
            <a:t> </a:t>
          </a:r>
          <a:endParaRPr lang="fi-FI" sz="900" kern="1200" dirty="0"/>
        </a:p>
      </dsp:txBody>
      <dsp:txXfrm>
        <a:off x="0" y="2935603"/>
        <a:ext cx="5184396" cy="654198"/>
      </dsp:txXfrm>
    </dsp:sp>
    <dsp:sp modelId="{ED1E312A-58AD-4D7D-8A93-0CD4D19B6148}">
      <dsp:nvSpPr>
        <dsp:cNvPr id="0" name=""/>
        <dsp:cNvSpPr/>
      </dsp:nvSpPr>
      <dsp:spPr>
        <a:xfrm>
          <a:off x="5184396" y="2935603"/>
          <a:ext cx="5184396" cy="654198"/>
        </a:xfrm>
        <a:prstGeom prst="rect">
          <a:avLst/>
        </a:prstGeom>
        <a:solidFill>
          <a:srgbClr val="FF33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kern="1200" dirty="0"/>
            <a:t>Kotiutuskoordinaattori voi pyytää kotiutumisen tuen tiimin fysioterapeuttia ennakoivalle kotikäynnille sujuvan kotiutumisen varmistamiseksi</a:t>
          </a:r>
          <a:r>
            <a:rPr lang="fi-FI" sz="500" kern="1200" dirty="0"/>
            <a:t>.</a:t>
          </a:r>
        </a:p>
      </dsp:txBody>
      <dsp:txXfrm>
        <a:off x="5184396" y="2935603"/>
        <a:ext cx="5184396" cy="654198"/>
      </dsp:txXfrm>
    </dsp:sp>
    <dsp:sp modelId="{A69F3E51-719D-4F3F-94E3-3F6BFB5462B8}">
      <dsp:nvSpPr>
        <dsp:cNvPr id="0" name=""/>
        <dsp:cNvSpPr/>
      </dsp:nvSpPr>
      <dsp:spPr>
        <a:xfrm rot="10800000">
          <a:off x="0" y="0"/>
          <a:ext cx="10368792" cy="2187953"/>
        </a:xfrm>
        <a:prstGeom prst="upArrowCallou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marL="0" lvl="0" indent="0" algn="ctr" defTabSz="1200150">
            <a:lnSpc>
              <a:spcPct val="90000"/>
            </a:lnSpc>
            <a:spcBef>
              <a:spcPct val="0"/>
            </a:spcBef>
            <a:spcAft>
              <a:spcPct val="35000"/>
            </a:spcAft>
            <a:buNone/>
          </a:pPr>
          <a:r>
            <a:rPr lang="fi-FI" sz="2700" kern="1200" dirty="0">
              <a:solidFill>
                <a:schemeClr val="tx1"/>
              </a:solidFill>
            </a:rPr>
            <a:t>Asiakasohjaaja</a:t>
          </a:r>
        </a:p>
      </dsp:txBody>
      <dsp:txXfrm rot="-10800000">
        <a:off x="0" y="0"/>
        <a:ext cx="10368792" cy="767971"/>
      </dsp:txXfrm>
    </dsp:sp>
    <dsp:sp modelId="{6AD76518-6BE4-496E-A991-3300E6684B55}">
      <dsp:nvSpPr>
        <dsp:cNvPr id="0" name=""/>
        <dsp:cNvSpPr/>
      </dsp:nvSpPr>
      <dsp:spPr>
        <a:xfrm>
          <a:off x="0" y="768989"/>
          <a:ext cx="5184396" cy="654198"/>
        </a:xfrm>
        <a:prstGeom prst="rect">
          <a:avLst/>
        </a:prstGeom>
        <a:solidFill>
          <a:schemeClr val="accent2">
            <a:lumMod val="60000"/>
            <a:lumOff val="4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kern="1200" dirty="0"/>
            <a:t>Kotiutushoitaja/palveluneuvoja ottaa yhteyttä→ tieto kotiutuvasta asiakkaasta →alustava palveluntarpeen määrittely puhelimessa (hoitoneuvottelu vain laajan palvelutarpeen arvioinnin kohdalla) → sovitaan alustava kotiutuspäivä → sovitaan asiakaskohtaisesti kotiutuksen päälinjat → ilmoitus asiakkaasta kotiutuskoordinaattorille SBM / puhelin. </a:t>
          </a:r>
        </a:p>
      </dsp:txBody>
      <dsp:txXfrm>
        <a:off x="0" y="768989"/>
        <a:ext cx="5184396" cy="654198"/>
      </dsp:txXfrm>
    </dsp:sp>
    <dsp:sp modelId="{6A8FF54A-F3BB-46C8-8822-39D2CEB041BA}">
      <dsp:nvSpPr>
        <dsp:cNvPr id="0" name=""/>
        <dsp:cNvSpPr/>
      </dsp:nvSpPr>
      <dsp:spPr>
        <a:xfrm>
          <a:off x="5184396" y="768989"/>
          <a:ext cx="5184396" cy="654198"/>
        </a:xfrm>
        <a:prstGeom prst="rect">
          <a:avLst/>
        </a:prstGeom>
        <a:solidFill>
          <a:schemeClr val="accent2">
            <a:lumMod val="60000"/>
            <a:lumOff val="4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kern="1200" dirty="0"/>
            <a:t>Lyhyt kirjaus HOITOS-lehdelle</a:t>
          </a:r>
        </a:p>
        <a:p>
          <a:pPr marL="0" lvl="0" indent="0" algn="ctr" defTabSz="444500">
            <a:lnSpc>
              <a:spcPct val="90000"/>
            </a:lnSpc>
            <a:spcBef>
              <a:spcPct val="0"/>
            </a:spcBef>
            <a:spcAft>
              <a:spcPct val="35000"/>
            </a:spcAft>
            <a:buNone/>
          </a:pPr>
          <a:r>
            <a:rPr lang="fi-FI" sz="1000" kern="1200" dirty="0"/>
            <a:t>Arviointijakson loppupuolella tarpeen mukaan laaja PTA arviointi (ennakointi, ohjaus/neuvonta)</a:t>
          </a:r>
        </a:p>
      </dsp:txBody>
      <dsp:txXfrm>
        <a:off x="5184396" y="768989"/>
        <a:ext cx="5184396" cy="6541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4FA485-F954-4988-B287-336466F5A07A}">
      <dsp:nvSpPr>
        <dsp:cNvPr id="0" name=""/>
        <dsp:cNvSpPr/>
      </dsp:nvSpPr>
      <dsp:spPr>
        <a:xfrm>
          <a:off x="0" y="4255145"/>
          <a:ext cx="10507646" cy="1399223"/>
        </a:xfrm>
        <a:prstGeom prst="rect">
          <a:avLst/>
        </a:prstGeom>
        <a:solidFill>
          <a:srgbClr val="FFBDE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fi-FI" sz="2600" kern="1200" dirty="0">
              <a:solidFill>
                <a:schemeClr val="tx1"/>
              </a:solidFill>
            </a:rPr>
            <a:t>Kotiutumisen tuen tiimin vuorovastaava</a:t>
          </a:r>
        </a:p>
      </dsp:txBody>
      <dsp:txXfrm>
        <a:off x="0" y="4255145"/>
        <a:ext cx="10507646" cy="755580"/>
      </dsp:txXfrm>
    </dsp:sp>
    <dsp:sp modelId="{7AA03F68-D80A-4C59-819C-83E47D277F60}">
      <dsp:nvSpPr>
        <dsp:cNvPr id="0" name=""/>
        <dsp:cNvSpPr/>
      </dsp:nvSpPr>
      <dsp:spPr>
        <a:xfrm>
          <a:off x="0" y="4990633"/>
          <a:ext cx="10507646" cy="643642"/>
        </a:xfrm>
        <a:prstGeom prst="rect">
          <a:avLst/>
        </a:prstGeom>
        <a:solidFill>
          <a:srgbClr val="FFBDEB">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fi-FI" sz="1200" kern="1200" dirty="0"/>
            <a:t>Tieto kotiutuskoordinaattorilta uudesta asiakkaasta puhelin/SBM/muu  → käyntien aloitus→ jatkuva palvelutarpeen  arviointi → käyntien muutoksista / jakson loppumisesta ilmoitus kotiutuskoordinaattorille. (Keskisellä alueella tällä hetkellä palvelukoordinaattori, muuten toimintamalli sama.) </a:t>
          </a:r>
        </a:p>
      </dsp:txBody>
      <dsp:txXfrm>
        <a:off x="0" y="4990633"/>
        <a:ext cx="10507646" cy="643642"/>
      </dsp:txXfrm>
    </dsp:sp>
    <dsp:sp modelId="{5CDFCAD8-4357-4CC4-ACEB-C766D0D72BAF}">
      <dsp:nvSpPr>
        <dsp:cNvPr id="0" name=""/>
        <dsp:cNvSpPr/>
      </dsp:nvSpPr>
      <dsp:spPr>
        <a:xfrm rot="10800000">
          <a:off x="0" y="2132019"/>
          <a:ext cx="10507646" cy="2152006"/>
        </a:xfrm>
        <a:prstGeom prst="upArrowCallout">
          <a:avLst/>
        </a:prstGeom>
        <a:solidFill>
          <a:srgbClr val="FF33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fi-FI" sz="2600" kern="1200" dirty="0">
              <a:solidFill>
                <a:schemeClr val="tx1"/>
              </a:solidFill>
            </a:rPr>
            <a:t>Kotiutuskoordinaattori</a:t>
          </a:r>
        </a:p>
      </dsp:txBody>
      <dsp:txXfrm rot="-10800000">
        <a:off x="0" y="2132019"/>
        <a:ext cx="10507646" cy="755354"/>
      </dsp:txXfrm>
    </dsp:sp>
    <dsp:sp modelId="{BC632891-3D92-4A3E-B38B-0806977D61CF}">
      <dsp:nvSpPr>
        <dsp:cNvPr id="0" name=""/>
        <dsp:cNvSpPr/>
      </dsp:nvSpPr>
      <dsp:spPr>
        <a:xfrm>
          <a:off x="970" y="2857565"/>
          <a:ext cx="10505704" cy="703065"/>
        </a:xfrm>
        <a:prstGeom prst="rect">
          <a:avLst/>
        </a:prstGeom>
        <a:solidFill>
          <a:srgbClr val="FF33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just" defTabSz="444500">
            <a:lnSpc>
              <a:spcPct val="90000"/>
            </a:lnSpc>
            <a:spcBef>
              <a:spcPct val="0"/>
            </a:spcBef>
            <a:spcAft>
              <a:spcPct val="35000"/>
            </a:spcAft>
            <a:buNone/>
          </a:pPr>
          <a:r>
            <a:rPr lang="fi-FI" sz="1000" b="0" i="0" kern="1200" dirty="0"/>
            <a:t> Järjestää kotiutumisen tuen tiimin arviointijakson 1-28vrk (</a:t>
          </a:r>
          <a:r>
            <a:rPr lang="fi-FI" sz="1000" b="0" i="0" kern="1200" dirty="0" err="1"/>
            <a:t>josi</a:t>
          </a:r>
          <a:r>
            <a:rPr lang="fi-FI" sz="1000" b="0" i="0" kern="1200" dirty="0"/>
            <a:t> tiimillä ei tilaa, menee kotihoidon arviointijaksolle) → avaa palvelut → ilmoittaa jakson alkamisesta kotiutushoitajalle ja asiakasohjausyksikköön (SBM/lomake/puhelu) → toiminnanohjaus Hilkka/</a:t>
          </a:r>
          <a:r>
            <a:rPr lang="fi-FI" sz="1000" b="0" i="0" kern="1200" dirty="0" err="1"/>
            <a:t>Nurse</a:t>
          </a:r>
          <a:r>
            <a:rPr lang="fi-FI" sz="1000" b="0" i="0" kern="1200" dirty="0"/>
            <a:t> → koordinoi jaksoa tarpeen mukaan → ilmoittaa jakson muuttumisesta säännölliseksi / loppumisesta asiakasohjausyksikköön lomake/SBM/puhelu..</a:t>
          </a:r>
          <a:endParaRPr lang="fi-FI" sz="1000" kern="1200" dirty="0"/>
        </a:p>
      </dsp:txBody>
      <dsp:txXfrm>
        <a:off x="970" y="2857565"/>
        <a:ext cx="10505704" cy="703065"/>
      </dsp:txXfrm>
    </dsp:sp>
    <dsp:sp modelId="{A542EDA5-FE03-46E4-B6F3-7BF5199A8D66}">
      <dsp:nvSpPr>
        <dsp:cNvPr id="0" name=""/>
        <dsp:cNvSpPr/>
      </dsp:nvSpPr>
      <dsp:spPr>
        <a:xfrm rot="10800000">
          <a:off x="0" y="0"/>
          <a:ext cx="10507646" cy="2152006"/>
        </a:xfrm>
        <a:prstGeom prst="upArrowCallout">
          <a:avLst/>
        </a:prstGeom>
        <a:solidFill>
          <a:srgbClr val="3C9C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84912" rIns="184912" bIns="184912" numCol="1" spcCol="1270" anchor="ctr" anchorCtr="0">
          <a:noAutofit/>
        </a:bodyPr>
        <a:lstStyle/>
        <a:p>
          <a:pPr marL="0" lvl="0" indent="0" algn="ctr" defTabSz="1155700">
            <a:lnSpc>
              <a:spcPct val="90000"/>
            </a:lnSpc>
            <a:spcBef>
              <a:spcPct val="0"/>
            </a:spcBef>
            <a:spcAft>
              <a:spcPct val="35000"/>
            </a:spcAft>
            <a:buNone/>
          </a:pPr>
          <a:r>
            <a:rPr lang="fi-FI" sz="2600" kern="1200" dirty="0">
              <a:solidFill>
                <a:schemeClr val="tx1"/>
              </a:solidFill>
            </a:rPr>
            <a:t>Yhteydenotto osastolta</a:t>
          </a:r>
        </a:p>
      </dsp:txBody>
      <dsp:txXfrm rot="-10800000">
        <a:off x="0" y="0"/>
        <a:ext cx="10507646" cy="755354"/>
      </dsp:txXfrm>
    </dsp:sp>
    <dsp:sp modelId="{88CC73B0-7DEB-4181-A393-B47E95B0D6A1}">
      <dsp:nvSpPr>
        <dsp:cNvPr id="0" name=""/>
        <dsp:cNvSpPr/>
      </dsp:nvSpPr>
      <dsp:spPr>
        <a:xfrm>
          <a:off x="0" y="769790"/>
          <a:ext cx="5253823" cy="643449"/>
        </a:xfrm>
        <a:prstGeom prst="rect">
          <a:avLst/>
        </a:prstGeom>
        <a:solidFill>
          <a:srgbClr val="3C9C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fi-FI" sz="1600" kern="1200" dirty="0"/>
            <a:t>Kotiutushoitaja/palveluneuvoja ottaa osastolta yhteyden kotiutuskoordinaattoriin</a:t>
          </a:r>
        </a:p>
      </dsp:txBody>
      <dsp:txXfrm>
        <a:off x="0" y="769790"/>
        <a:ext cx="5253823" cy="643449"/>
      </dsp:txXfrm>
    </dsp:sp>
    <dsp:sp modelId="{5677AD96-DCC3-4089-9FF7-C4423AA285D9}">
      <dsp:nvSpPr>
        <dsp:cNvPr id="0" name=""/>
        <dsp:cNvSpPr/>
      </dsp:nvSpPr>
      <dsp:spPr>
        <a:xfrm>
          <a:off x="5253823" y="769790"/>
          <a:ext cx="5253823" cy="643449"/>
        </a:xfrm>
        <a:prstGeom prst="rect">
          <a:avLst/>
        </a:prstGeom>
        <a:solidFill>
          <a:srgbClr val="3C9C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fi-FI" sz="1600" kern="1200" dirty="0"/>
            <a:t>Yhteydenotto myös </a:t>
          </a:r>
          <a:r>
            <a:rPr lang="fi-FI" sz="1600" b="1" kern="1200" dirty="0"/>
            <a:t>asiakasohjausyksikköön, jos </a:t>
          </a:r>
          <a:r>
            <a:rPr lang="fi-FI" sz="1600" kern="1200" dirty="0"/>
            <a:t>tarve </a:t>
          </a:r>
          <a:r>
            <a:rPr lang="fi-FI" sz="1600" b="1" kern="1200" dirty="0"/>
            <a:t>laajalle </a:t>
          </a:r>
          <a:r>
            <a:rPr lang="fi-FI" sz="1600" kern="1200" dirty="0"/>
            <a:t>palvelutarpeen arvioinnille/ hoitoneuvottelulle tai jos asiakkaan tilanne erityisen haastava. </a:t>
          </a:r>
        </a:p>
      </dsp:txBody>
      <dsp:txXfrm>
        <a:off x="5253823" y="769790"/>
        <a:ext cx="5253823" cy="6434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863541-9BA6-41D1-BFEB-201E28104943}">
      <dsp:nvSpPr>
        <dsp:cNvPr id="0" name=""/>
        <dsp:cNvSpPr/>
      </dsp:nvSpPr>
      <dsp:spPr>
        <a:xfrm>
          <a:off x="0" y="4026621"/>
          <a:ext cx="10439400" cy="1321258"/>
        </a:xfrm>
        <a:prstGeom prst="rect">
          <a:avLst/>
        </a:prstGeom>
        <a:solidFill>
          <a:srgbClr val="FFBDE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fi-FI" sz="2500" kern="1200" dirty="0">
              <a:solidFill>
                <a:schemeClr val="tx1"/>
              </a:solidFill>
            </a:rPr>
            <a:t>Kotiutumisen tuen tiimin fysioterapeutti / vuorovastaava</a:t>
          </a:r>
        </a:p>
      </dsp:txBody>
      <dsp:txXfrm>
        <a:off x="0" y="4026621"/>
        <a:ext cx="10439400" cy="713479"/>
      </dsp:txXfrm>
    </dsp:sp>
    <dsp:sp modelId="{10BFD97B-37C4-405A-B1B8-C8855F6EAC8D}">
      <dsp:nvSpPr>
        <dsp:cNvPr id="0" name=""/>
        <dsp:cNvSpPr/>
      </dsp:nvSpPr>
      <dsp:spPr>
        <a:xfrm>
          <a:off x="9499" y="4671017"/>
          <a:ext cx="5219699" cy="697906"/>
        </a:xfrm>
        <a:prstGeom prst="rect">
          <a:avLst/>
        </a:prstGeom>
        <a:solidFill>
          <a:srgbClr val="FFBDEB">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endParaRPr lang="fi-FI" sz="1400" b="1" kern="1200" dirty="0"/>
        </a:p>
        <a:p>
          <a:pPr marL="0" lvl="0" indent="0" algn="ctr" defTabSz="622300">
            <a:lnSpc>
              <a:spcPct val="90000"/>
            </a:lnSpc>
            <a:spcBef>
              <a:spcPct val="0"/>
            </a:spcBef>
            <a:spcAft>
              <a:spcPct val="35000"/>
            </a:spcAft>
            <a:buNone/>
          </a:pPr>
          <a:r>
            <a:rPr lang="fi-FI" sz="1400" b="1" kern="1200" dirty="0"/>
            <a:t>Tehostettu kotikuntoutusjakso </a:t>
          </a:r>
          <a:r>
            <a:rPr lang="fi-FI" sz="1400" kern="1200" dirty="0"/>
            <a:t>alkaa (0-8vkoa)</a:t>
          </a:r>
          <a:r>
            <a:rPr lang="fi-FI" sz="1400" b="0" i="0" kern="1200" dirty="0"/>
            <a:t> → kuntoutuksen suunnittelu ja käyntien koordinointivastuu tiimin </a:t>
          </a:r>
          <a:r>
            <a:rPr lang="fi-FI" sz="1400" b="0" i="0" kern="1200" dirty="0" err="1"/>
            <a:t>FT:llä</a:t>
          </a:r>
          <a:r>
            <a:rPr lang="fi-FI" sz="1400" b="0" i="0" kern="1200" dirty="0"/>
            <a:t> → FT ilmoittaa jakson alkamisesta ja päättymisestä kotiutuskoordinaattorille.</a:t>
          </a:r>
          <a:br>
            <a:rPr lang="fi-FI" sz="1000" kern="1200" dirty="0"/>
          </a:br>
          <a:endParaRPr lang="fi-FI" sz="1000" kern="1200" dirty="0"/>
        </a:p>
      </dsp:txBody>
      <dsp:txXfrm>
        <a:off x="9499" y="4671017"/>
        <a:ext cx="5219699" cy="697906"/>
      </dsp:txXfrm>
    </dsp:sp>
    <dsp:sp modelId="{50870298-795A-461C-93DF-36BB5E0EB92B}">
      <dsp:nvSpPr>
        <dsp:cNvPr id="0" name=""/>
        <dsp:cNvSpPr/>
      </dsp:nvSpPr>
      <dsp:spPr>
        <a:xfrm>
          <a:off x="5219700" y="4666538"/>
          <a:ext cx="5219699" cy="702385"/>
        </a:xfrm>
        <a:prstGeom prst="rect">
          <a:avLst/>
        </a:prstGeom>
        <a:solidFill>
          <a:srgbClr val="FFBDEB">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fi-FI" sz="1400" kern="1200" dirty="0"/>
            <a:t>Moniammatillinen arviointi </a:t>
          </a:r>
          <a:r>
            <a:rPr lang="fi-FI" sz="1400" b="0" i="0" kern="1200" dirty="0"/>
            <a:t>→</a:t>
          </a:r>
          <a:r>
            <a:rPr lang="fi-FI" sz="1400" kern="1200" dirty="0"/>
            <a:t>FT arvioi asiakkaan toimintakykyä </a:t>
          </a:r>
          <a:r>
            <a:rPr lang="fi-FI" sz="1400" b="0" i="0" kern="1200" dirty="0"/>
            <a:t>→hoitajat tarvittaessa </a:t>
          </a:r>
          <a:r>
            <a:rPr lang="fi-FI" sz="1400" b="0" i="0" kern="1200" dirty="0" err="1"/>
            <a:t>terveydentilaa→luodaan</a:t>
          </a:r>
          <a:r>
            <a:rPr lang="fi-FI" sz="1400" kern="1200" dirty="0"/>
            <a:t> </a:t>
          </a:r>
          <a:r>
            <a:rPr lang="fi-FI" sz="1400" b="0" i="0" kern="1200" dirty="0"/>
            <a:t>yksilölliset käynnit tavoitteineen ja sisältöineen → käyntien kirjaus ammatilliset/</a:t>
          </a:r>
          <a:r>
            <a:rPr lang="fi-FI" sz="1400" b="0" i="0" kern="1200" dirty="0" err="1"/>
            <a:t>khtots</a:t>
          </a:r>
          <a:r>
            <a:rPr lang="fi-FI" sz="1400" b="0" i="0" kern="1200" dirty="0"/>
            <a:t>/</a:t>
          </a:r>
          <a:r>
            <a:rPr lang="fi-FI" sz="1400" b="0" i="0" kern="1200" dirty="0" err="1"/>
            <a:t>hoitos</a:t>
          </a:r>
          <a:endParaRPr lang="fi-FI" sz="1400" kern="1200" dirty="0"/>
        </a:p>
      </dsp:txBody>
      <dsp:txXfrm>
        <a:off x="5219700" y="4666538"/>
        <a:ext cx="5219699" cy="702385"/>
      </dsp:txXfrm>
    </dsp:sp>
    <dsp:sp modelId="{0FB31F79-2FF9-4191-9277-AD56DC912D68}">
      <dsp:nvSpPr>
        <dsp:cNvPr id="0" name=""/>
        <dsp:cNvSpPr/>
      </dsp:nvSpPr>
      <dsp:spPr>
        <a:xfrm rot="10800000">
          <a:off x="0" y="2035177"/>
          <a:ext cx="10439400" cy="2032095"/>
        </a:xfrm>
        <a:prstGeom prst="upArrowCallout">
          <a:avLst/>
        </a:prstGeom>
        <a:solidFill>
          <a:srgbClr val="FF33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fi-FI" sz="2500" kern="1200" dirty="0">
              <a:solidFill>
                <a:schemeClr val="tx1"/>
              </a:solidFill>
            </a:rPr>
            <a:t>Kotiutuskoordinaattori</a:t>
          </a:r>
        </a:p>
      </dsp:txBody>
      <dsp:txXfrm rot="-10800000">
        <a:off x="0" y="2035177"/>
        <a:ext cx="10439400" cy="713265"/>
      </dsp:txXfrm>
    </dsp:sp>
    <dsp:sp modelId="{B246DFBF-FB4F-4ACA-A4B6-7EDEF9A2FCD9}">
      <dsp:nvSpPr>
        <dsp:cNvPr id="0" name=""/>
        <dsp:cNvSpPr/>
      </dsp:nvSpPr>
      <dsp:spPr>
        <a:xfrm>
          <a:off x="0" y="2678112"/>
          <a:ext cx="10439400" cy="607596"/>
        </a:xfrm>
        <a:prstGeom prst="rect">
          <a:avLst/>
        </a:prstGeom>
        <a:solidFill>
          <a:srgbClr val="FF33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fi-FI" sz="1400" kern="1200" dirty="0"/>
            <a:t>Poimii uuden asiakkaan </a:t>
          </a:r>
          <a:r>
            <a:rPr lang="fi-FI" sz="1400" kern="1200" dirty="0" err="1"/>
            <a:t>SBM:stä</a:t>
          </a:r>
          <a:r>
            <a:rPr lang="fi-FI" sz="1400" kern="1200" dirty="0"/>
            <a:t>/ saa tiedon asiakasohjausyksiköstä </a:t>
          </a:r>
          <a:r>
            <a:rPr lang="fi-FI" sz="1400" b="0" i="0" kern="1200" dirty="0"/>
            <a:t>→siirtää asiakkaan tiedot tiimin fysioterapeutille / vuorovastaavalle →ilmoittaa jakson alkamisen ja päättymisen asiakasohjausyksikköön SBM/muu</a:t>
          </a:r>
          <a:endParaRPr lang="fi-FI" sz="1400" kern="1200" dirty="0"/>
        </a:p>
      </dsp:txBody>
      <dsp:txXfrm>
        <a:off x="0" y="2678112"/>
        <a:ext cx="10439400" cy="607596"/>
      </dsp:txXfrm>
    </dsp:sp>
    <dsp:sp modelId="{2C8960ED-D724-4661-9C1D-55D57CDE4C85}">
      <dsp:nvSpPr>
        <dsp:cNvPr id="0" name=""/>
        <dsp:cNvSpPr/>
      </dsp:nvSpPr>
      <dsp:spPr>
        <a:xfrm rot="10800000">
          <a:off x="0" y="0"/>
          <a:ext cx="10439400" cy="2032095"/>
        </a:xfrm>
        <a:prstGeom prst="upArrowCallou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fi-FI" sz="2800" kern="1200" dirty="0">
              <a:solidFill>
                <a:schemeClr val="tx1"/>
              </a:solidFill>
            </a:rPr>
            <a:t>Asiakasohjaaja</a:t>
          </a:r>
        </a:p>
      </dsp:txBody>
      <dsp:txXfrm rot="-10800000">
        <a:off x="0" y="0"/>
        <a:ext cx="10439400" cy="713265"/>
      </dsp:txXfrm>
    </dsp:sp>
    <dsp:sp modelId="{7EECD0BD-FA5F-4DE3-983D-85B005512E10}">
      <dsp:nvSpPr>
        <dsp:cNvPr id="0" name=""/>
        <dsp:cNvSpPr/>
      </dsp:nvSpPr>
      <dsp:spPr>
        <a:xfrm>
          <a:off x="0" y="714382"/>
          <a:ext cx="5219699" cy="607596"/>
        </a:xfrm>
        <a:prstGeom prst="rect">
          <a:avLst/>
        </a:prstGeom>
        <a:solidFill>
          <a:schemeClr val="accent2">
            <a:lumMod val="60000"/>
            <a:lumOff val="4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fi-FI" sz="1400" kern="1200" dirty="0"/>
            <a:t>Kotikuntoutusjakson tarpeen arviointi: moniammatillinen kotikäynti/asiakasohjauksen </a:t>
          </a:r>
          <a:r>
            <a:rPr lang="fi-FI" sz="1400" kern="1200" dirty="0" err="1"/>
            <a:t>ft</a:t>
          </a:r>
          <a:r>
            <a:rPr lang="fi-FI" sz="1400" kern="1200" dirty="0"/>
            <a:t>./tiimin </a:t>
          </a:r>
          <a:r>
            <a:rPr lang="fi-FI" sz="1400" kern="1200" dirty="0" err="1"/>
            <a:t>ft</a:t>
          </a:r>
          <a:r>
            <a:rPr lang="fi-FI" sz="1400" kern="1200" dirty="0"/>
            <a:t>. </a:t>
          </a:r>
          <a:r>
            <a:rPr lang="fi-FI" sz="1400" b="0" i="0" kern="1200" dirty="0"/>
            <a:t> → asiakkaan tiedot siirretään kotiutuskoordinaattorille SBM/puhelu</a:t>
          </a:r>
          <a:endParaRPr lang="fi-FI" sz="1400" kern="1200" dirty="0"/>
        </a:p>
      </dsp:txBody>
      <dsp:txXfrm>
        <a:off x="0" y="714382"/>
        <a:ext cx="5219699" cy="607596"/>
      </dsp:txXfrm>
    </dsp:sp>
    <dsp:sp modelId="{5152ECB5-4FEE-41C4-B333-D3C5D9942F75}">
      <dsp:nvSpPr>
        <dsp:cNvPr id="0" name=""/>
        <dsp:cNvSpPr/>
      </dsp:nvSpPr>
      <dsp:spPr>
        <a:xfrm>
          <a:off x="5219700" y="714382"/>
          <a:ext cx="5219699" cy="607596"/>
        </a:xfrm>
        <a:prstGeom prst="rect">
          <a:avLst/>
        </a:prstGeom>
        <a:solidFill>
          <a:schemeClr val="accent2">
            <a:lumMod val="60000"/>
            <a:lumOff val="4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fi-FI" sz="1400" kern="1200" dirty="0"/>
            <a:t>Asiakassuunnitelma HOITOS-lehdelle (kirjauksen tekee käynnin tehnyt ammattilainen). </a:t>
          </a:r>
          <a:r>
            <a:rPr lang="fi-FI" sz="1400" kern="1200" dirty="0" err="1"/>
            <a:t>Sos.lifecare</a:t>
          </a:r>
          <a:r>
            <a:rPr lang="fi-FI" sz="1400" kern="1200" dirty="0"/>
            <a:t>? Tehostetun kotikuntoutusjakson kriteerit täyttyvät </a:t>
          </a:r>
          <a:r>
            <a:rPr lang="fi-FI" sz="1400" b="0" i="0" kern="1200" dirty="0"/>
            <a:t>→ päätös tehostetusta kotikuntoutusjaksosta </a:t>
          </a:r>
          <a:endParaRPr lang="fi-FI" sz="1400" kern="1200" dirty="0"/>
        </a:p>
      </dsp:txBody>
      <dsp:txXfrm>
        <a:off x="5219700" y="714382"/>
        <a:ext cx="5219699" cy="6075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362007-1053-402B-80CD-74902073B310}">
      <dsp:nvSpPr>
        <dsp:cNvPr id="0" name=""/>
        <dsp:cNvSpPr/>
      </dsp:nvSpPr>
      <dsp:spPr>
        <a:xfrm>
          <a:off x="0" y="4088466"/>
          <a:ext cx="11597702" cy="1332430"/>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endParaRPr lang="fi-FI" sz="2800" b="1" kern="1200" dirty="0">
            <a:solidFill>
              <a:schemeClr val="tx1"/>
            </a:solidFill>
          </a:endParaRPr>
        </a:p>
      </dsp:txBody>
      <dsp:txXfrm>
        <a:off x="0" y="4088466"/>
        <a:ext cx="11597702" cy="719512"/>
      </dsp:txXfrm>
    </dsp:sp>
    <dsp:sp modelId="{1AC93866-5DF8-40FA-B074-956804DD4BF0}">
      <dsp:nvSpPr>
        <dsp:cNvPr id="0" name=""/>
        <dsp:cNvSpPr/>
      </dsp:nvSpPr>
      <dsp:spPr>
        <a:xfrm>
          <a:off x="0" y="4515462"/>
          <a:ext cx="11597702" cy="1093617"/>
        </a:xfrm>
        <a:prstGeom prst="rect">
          <a:avLst/>
        </a:prstGeom>
        <a:noFill/>
        <a:ln w="12700" cap="flat" cmpd="sng" algn="ctr">
          <a:solidFill>
            <a:scrgbClr r="0" g="0" b="0"/>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l" defTabSz="444500">
            <a:lnSpc>
              <a:spcPct val="100000"/>
            </a:lnSpc>
            <a:spcBef>
              <a:spcPct val="0"/>
            </a:spcBef>
            <a:spcAft>
              <a:spcPct val="35000"/>
            </a:spcAft>
            <a:buNone/>
          </a:pPr>
          <a:endParaRPr lang="fi-FI" sz="1000" kern="1200" dirty="0"/>
        </a:p>
      </dsp:txBody>
      <dsp:txXfrm>
        <a:off x="0" y="4515462"/>
        <a:ext cx="11597702" cy="1093617"/>
      </dsp:txXfrm>
    </dsp:sp>
    <dsp:sp modelId="{01A1F49A-AC25-4350-8AD0-D8513942CE95}">
      <dsp:nvSpPr>
        <dsp:cNvPr id="0" name=""/>
        <dsp:cNvSpPr/>
      </dsp:nvSpPr>
      <dsp:spPr>
        <a:xfrm rot="10800000">
          <a:off x="0" y="2075697"/>
          <a:ext cx="11597702" cy="2049277"/>
        </a:xfrm>
        <a:prstGeom prst="upArrowCallout">
          <a:avLst/>
        </a:prstGeom>
        <a:solidFill>
          <a:srgbClr val="00B0F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fi-FI" sz="2800" b="1" kern="1200" dirty="0">
              <a:solidFill>
                <a:schemeClr val="tx1"/>
              </a:solidFill>
            </a:rPr>
            <a:t> Lyhytaikainen kuntouttava yksikkö</a:t>
          </a:r>
        </a:p>
      </dsp:txBody>
      <dsp:txXfrm rot="-10800000">
        <a:off x="0" y="2075697"/>
        <a:ext cx="11597702" cy="719296"/>
      </dsp:txXfrm>
    </dsp:sp>
    <dsp:sp modelId="{A618B561-DF9E-4A58-A39A-7C7237F72382}">
      <dsp:nvSpPr>
        <dsp:cNvPr id="0" name=""/>
        <dsp:cNvSpPr/>
      </dsp:nvSpPr>
      <dsp:spPr>
        <a:xfrm>
          <a:off x="3091" y="2630359"/>
          <a:ext cx="6041226" cy="853556"/>
        </a:xfrm>
        <a:prstGeom prst="rect">
          <a:avLst/>
        </a:prstGeom>
        <a:solidFill>
          <a:srgbClr val="00B0F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l" defTabSz="466725">
            <a:lnSpc>
              <a:spcPct val="90000"/>
            </a:lnSpc>
            <a:spcBef>
              <a:spcPct val="0"/>
            </a:spcBef>
            <a:spcAft>
              <a:spcPct val="35000"/>
            </a:spcAft>
            <a:buNone/>
          </a:pPr>
          <a:r>
            <a:rPr lang="fi-FI" sz="1050" kern="1200" dirty="0"/>
            <a:t>Yksikkö saa  puhelimella / </a:t>
          </a:r>
          <a:r>
            <a:rPr lang="fi-FI" sz="1050" kern="1200" dirty="0" err="1"/>
            <a:t>SBM:llä</a:t>
          </a:r>
          <a:r>
            <a:rPr lang="fi-FI" sz="1050" kern="1200" dirty="0"/>
            <a:t> asiakasohjaukselta tiedon tulevasta asiakkaasta  (mistä tulee ja miksi ). </a:t>
          </a:r>
          <a:r>
            <a:rPr lang="fi-FI" sz="1050" kern="1200" dirty="0">
              <a:solidFill>
                <a:schemeClr val="tx1"/>
              </a:solidFill>
            </a:rPr>
            <a:t>Selvitetään asiakkaan toimintakyky ja </a:t>
          </a:r>
          <a:r>
            <a:rPr lang="fi-FI" sz="1050" kern="1200">
              <a:solidFill>
                <a:schemeClr val="tx1"/>
              </a:solidFill>
            </a:rPr>
            <a:t>palvelutarve. </a:t>
          </a:r>
          <a:r>
            <a:rPr lang="fi-FI" sz="1050" kern="1200" dirty="0">
              <a:solidFill>
                <a:schemeClr val="tx1"/>
              </a:solidFill>
            </a:rPr>
            <a:t>Täydennetään asiakasohjauksen aloittamaa hokua.</a:t>
          </a:r>
        </a:p>
      </dsp:txBody>
      <dsp:txXfrm>
        <a:off x="3091" y="2630359"/>
        <a:ext cx="6041226" cy="853556"/>
      </dsp:txXfrm>
    </dsp:sp>
    <dsp:sp modelId="{2365830D-6667-4C55-A42D-0B2FA6CEB43A}">
      <dsp:nvSpPr>
        <dsp:cNvPr id="0" name=""/>
        <dsp:cNvSpPr/>
      </dsp:nvSpPr>
      <dsp:spPr>
        <a:xfrm>
          <a:off x="6044024" y="2628818"/>
          <a:ext cx="5550292" cy="839788"/>
        </a:xfrm>
        <a:prstGeom prst="rect">
          <a:avLst/>
        </a:prstGeom>
        <a:solidFill>
          <a:srgbClr val="00B0F0">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r>
            <a:rPr lang="fi-FI" sz="1000" kern="1200" dirty="0"/>
            <a:t>Selvitetään kriittiset kohdat toimintakyvyssä. Tavoitteeksi asetetaan kotiutuminen ja  kotiutumisen suunnittelu aloitetaan heti asiakkaan saavuttua yksikköön.  Nimetään omahoitaja.  Laadukas, kuvaileva kirjaaminen ja jatkuva arviointi.  Asiakkaan hoitoa ja kuntoutusta toteutetaan moniammatillisesti. </a:t>
          </a:r>
        </a:p>
      </dsp:txBody>
      <dsp:txXfrm>
        <a:off x="6044024" y="2628818"/>
        <a:ext cx="5550292" cy="839788"/>
      </dsp:txXfrm>
    </dsp:sp>
    <dsp:sp modelId="{8FB64BC5-8901-40A7-BA0E-DAB55C9F6D76}">
      <dsp:nvSpPr>
        <dsp:cNvPr id="0" name=""/>
        <dsp:cNvSpPr/>
      </dsp:nvSpPr>
      <dsp:spPr>
        <a:xfrm rot="10800000">
          <a:off x="0" y="0"/>
          <a:ext cx="11597702" cy="2049277"/>
        </a:xfrm>
        <a:prstGeom prst="upArrowCallou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just" defTabSz="1244600">
            <a:lnSpc>
              <a:spcPct val="90000"/>
            </a:lnSpc>
            <a:spcBef>
              <a:spcPct val="0"/>
            </a:spcBef>
            <a:spcAft>
              <a:spcPct val="35000"/>
            </a:spcAft>
            <a:buNone/>
          </a:pPr>
          <a:r>
            <a:rPr lang="fi-FI" sz="2800" b="1" kern="1200" dirty="0">
              <a:solidFill>
                <a:schemeClr val="tx1"/>
              </a:solidFill>
            </a:rPr>
            <a:t>                                                   Asiakasohjaus –uudet asiakkaat</a:t>
          </a:r>
        </a:p>
      </dsp:txBody>
      <dsp:txXfrm rot="-10800000">
        <a:off x="0" y="0"/>
        <a:ext cx="11597702" cy="719296"/>
      </dsp:txXfrm>
    </dsp:sp>
    <dsp:sp modelId="{3D96E0BA-4E33-44AF-816F-7E75CBD8C5FD}">
      <dsp:nvSpPr>
        <dsp:cNvPr id="0" name=""/>
        <dsp:cNvSpPr/>
      </dsp:nvSpPr>
      <dsp:spPr>
        <a:xfrm>
          <a:off x="4584" y="766469"/>
          <a:ext cx="606555" cy="55877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ctr" defTabSz="444500">
            <a:lnSpc>
              <a:spcPct val="90000"/>
            </a:lnSpc>
            <a:spcBef>
              <a:spcPct val="0"/>
            </a:spcBef>
            <a:spcAft>
              <a:spcPct val="35000"/>
            </a:spcAft>
            <a:buNone/>
          </a:pPr>
          <a:endParaRPr lang="fi-FI" sz="1000" kern="1200" dirty="0"/>
        </a:p>
      </dsp:txBody>
      <dsp:txXfrm>
        <a:off x="4584" y="766469"/>
        <a:ext cx="606555" cy="558770"/>
      </dsp:txXfrm>
    </dsp:sp>
    <dsp:sp modelId="{E62D5A7B-78D7-433C-8E1F-8732A02D421B}">
      <dsp:nvSpPr>
        <dsp:cNvPr id="0" name=""/>
        <dsp:cNvSpPr/>
      </dsp:nvSpPr>
      <dsp:spPr>
        <a:xfrm>
          <a:off x="4459" y="737376"/>
          <a:ext cx="5441461" cy="561025"/>
        </a:xfrm>
        <a:prstGeom prst="rect">
          <a:avLst/>
        </a:prstGeom>
        <a:solidFill>
          <a:schemeClr val="accent2">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l" defTabSz="444500">
            <a:lnSpc>
              <a:spcPct val="90000"/>
            </a:lnSpc>
            <a:spcBef>
              <a:spcPct val="0"/>
            </a:spcBef>
            <a:spcAft>
              <a:spcPct val="35000"/>
            </a:spcAft>
            <a:buNone/>
          </a:pPr>
          <a:r>
            <a:rPr lang="fi-FI" sz="1000" b="0" kern="1200" dirty="0">
              <a:solidFill>
                <a:schemeClr val="tx1"/>
              </a:solidFill>
            </a:rPr>
            <a:t>Asiakasohjaus</a:t>
          </a:r>
          <a:r>
            <a:rPr lang="fi-FI" sz="1000" kern="1200" dirty="0">
              <a:solidFill>
                <a:schemeClr val="tx1"/>
              </a:solidFill>
            </a:rPr>
            <a:t> saa yhteydenoton kotihoidosta tai läheisiltä, asiakkaan voinnin ja toimintakyvyn heikkenemisen vuoksi. Yhteydenottoja  tulee myös </a:t>
          </a:r>
          <a:r>
            <a:rPr lang="fi-FI" sz="1000" b="0" kern="1200" dirty="0">
              <a:solidFill>
                <a:schemeClr val="tx1"/>
              </a:solidFill>
            </a:rPr>
            <a:t>sairaalaosastolta,  kotiutushoitajan ja palveluneuvojan taholta.</a:t>
          </a:r>
          <a:endParaRPr lang="fi-FI" sz="1600" b="0" kern="1200" dirty="0"/>
        </a:p>
      </dsp:txBody>
      <dsp:txXfrm>
        <a:off x="4459" y="737376"/>
        <a:ext cx="5441461" cy="561025"/>
      </dsp:txXfrm>
    </dsp:sp>
    <dsp:sp modelId="{B77AD325-AC09-4F6D-AF2E-8CA3DEB7505D}">
      <dsp:nvSpPr>
        <dsp:cNvPr id="0" name=""/>
        <dsp:cNvSpPr/>
      </dsp:nvSpPr>
      <dsp:spPr>
        <a:xfrm>
          <a:off x="6052889" y="670236"/>
          <a:ext cx="5539749" cy="655000"/>
        </a:xfrm>
        <a:prstGeom prst="rect">
          <a:avLst/>
        </a:prstGeom>
        <a:solidFill>
          <a:schemeClr val="accent2">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l" defTabSz="444500">
            <a:lnSpc>
              <a:spcPct val="90000"/>
            </a:lnSpc>
            <a:spcBef>
              <a:spcPct val="0"/>
            </a:spcBef>
            <a:spcAft>
              <a:spcPct val="35000"/>
            </a:spcAft>
            <a:buNone/>
          </a:pPr>
          <a:r>
            <a:rPr lang="fi-FI" sz="1000" kern="1200" dirty="0"/>
            <a:t>Yhteydenoton kirjaus </a:t>
          </a:r>
          <a:r>
            <a:rPr lang="fi-FI" sz="1000" kern="1200" dirty="0" err="1"/>
            <a:t>hoitos</a:t>
          </a:r>
          <a:r>
            <a:rPr lang="fi-FI" sz="1000" kern="1200" dirty="0"/>
            <a:t> –lehdelle. Samoin palvelutarpeen arviointi, jossa nähdään alustava tarve kuntouttavalle arviointipaikalle. Lyhyt alustavan hoitosuunnitelman kirjaus.  Yhteydenotto lyhytaikaiseen, kuntouttavaan yksikköön /puh. / SBM. Asiakasohjaus tekee palvelupäätöksen yksikköön sijoittamisesta. </a:t>
          </a:r>
        </a:p>
      </dsp:txBody>
      <dsp:txXfrm>
        <a:off x="6052889" y="670236"/>
        <a:ext cx="5539749" cy="655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641D41-1A6F-4917-B225-6278BFFF6C00}">
      <dsp:nvSpPr>
        <dsp:cNvPr id="0" name=""/>
        <dsp:cNvSpPr/>
      </dsp:nvSpPr>
      <dsp:spPr>
        <a:xfrm>
          <a:off x="0" y="3377056"/>
          <a:ext cx="10515600" cy="1108425"/>
        </a:xfrm>
        <a:prstGeom prst="rec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fi-FI" sz="2400" b="0" kern="1200" dirty="0">
              <a:solidFill>
                <a:sysClr val="windowText" lastClr="000000"/>
              </a:solidFill>
            </a:rPr>
            <a:t>Asiakasohjausyksikkö</a:t>
          </a:r>
        </a:p>
      </dsp:txBody>
      <dsp:txXfrm>
        <a:off x="0" y="3377056"/>
        <a:ext cx="10515600" cy="598549"/>
      </dsp:txXfrm>
    </dsp:sp>
    <dsp:sp modelId="{DA470455-CAC3-4417-8DF8-B008301AA6A8}">
      <dsp:nvSpPr>
        <dsp:cNvPr id="0" name=""/>
        <dsp:cNvSpPr/>
      </dsp:nvSpPr>
      <dsp:spPr>
        <a:xfrm>
          <a:off x="0" y="3953437"/>
          <a:ext cx="5257799" cy="509875"/>
        </a:xfrm>
        <a:prstGeom prst="rect">
          <a:avLst/>
        </a:prstGeom>
        <a:solidFill>
          <a:schemeClr val="accent2">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fi-FI" sz="1600" kern="1200" dirty="0"/>
            <a:t>Saa tiedon kotiutuskoordinaattorilta asiakkaan arviointijakson päättymisestä. </a:t>
          </a:r>
        </a:p>
      </dsp:txBody>
      <dsp:txXfrm>
        <a:off x="0" y="3953437"/>
        <a:ext cx="5257799" cy="509875"/>
      </dsp:txXfrm>
    </dsp:sp>
    <dsp:sp modelId="{C29F5190-9F39-4DCE-9CE8-9B0306A1650E}">
      <dsp:nvSpPr>
        <dsp:cNvPr id="0" name=""/>
        <dsp:cNvSpPr/>
      </dsp:nvSpPr>
      <dsp:spPr>
        <a:xfrm>
          <a:off x="5111738" y="3976399"/>
          <a:ext cx="5257799" cy="509875"/>
        </a:xfrm>
        <a:prstGeom prst="rect">
          <a:avLst/>
        </a:prstGeom>
        <a:solidFill>
          <a:schemeClr val="accent2">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l" defTabSz="488950">
            <a:lnSpc>
              <a:spcPct val="90000"/>
            </a:lnSpc>
            <a:spcBef>
              <a:spcPct val="0"/>
            </a:spcBef>
            <a:spcAft>
              <a:spcPct val="35000"/>
            </a:spcAft>
            <a:buNone/>
          </a:pPr>
          <a:r>
            <a:rPr lang="fi-FI" sz="1100" b="1" kern="1200" dirty="0"/>
            <a:t>PALVELUN PÄÄTTÄMISESTÄ SOVITTU: JOKAINEN TOIMII TAVALLAAN  ALUEELLAAN TOISTAISEKSI. Seinäjoella lomakkeen käyttö jatkuu.</a:t>
          </a:r>
        </a:p>
        <a:p>
          <a:pPr marL="0" lvl="0" indent="0" algn="l" defTabSz="488950">
            <a:lnSpc>
              <a:spcPct val="90000"/>
            </a:lnSpc>
            <a:spcBef>
              <a:spcPct val="0"/>
            </a:spcBef>
            <a:spcAft>
              <a:spcPct val="35000"/>
            </a:spcAft>
            <a:buNone/>
          </a:pPr>
          <a:r>
            <a:rPr lang="fi-FI" sz="1100" kern="1200" dirty="0"/>
            <a:t> Asiakkaalle annetaan tarvittaessa ohjausta ja neuvontaa. Myönnetään tarvittaessa muita palveluita. (SJK merkkaa lomakkeelle, mitkä palvelut jatkuvat)</a:t>
          </a:r>
        </a:p>
      </dsp:txBody>
      <dsp:txXfrm>
        <a:off x="5111738" y="3976399"/>
        <a:ext cx="5257799" cy="509875"/>
      </dsp:txXfrm>
    </dsp:sp>
    <dsp:sp modelId="{2837AAD7-1B77-4DD3-81F9-D214A03712EF}">
      <dsp:nvSpPr>
        <dsp:cNvPr id="0" name=""/>
        <dsp:cNvSpPr/>
      </dsp:nvSpPr>
      <dsp:spPr>
        <a:xfrm rot="10800000">
          <a:off x="8990" y="1738311"/>
          <a:ext cx="10497618" cy="1704758"/>
        </a:xfrm>
        <a:prstGeom prst="upArrowCallout">
          <a:avLst/>
        </a:prstGeom>
        <a:solidFill>
          <a:srgbClr val="FF99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fi-FI" sz="2400" kern="1200" dirty="0">
              <a:solidFill>
                <a:sysClr val="windowText" lastClr="000000"/>
              </a:solidFill>
            </a:rPr>
            <a:t>Kotiutuskoordinaattori</a:t>
          </a:r>
        </a:p>
      </dsp:txBody>
      <dsp:txXfrm rot="-10800000">
        <a:off x="8990" y="1738311"/>
        <a:ext cx="10497618" cy="598370"/>
      </dsp:txXfrm>
    </dsp:sp>
    <dsp:sp modelId="{10311DAE-7A46-445D-AC37-073A20FA4170}">
      <dsp:nvSpPr>
        <dsp:cNvPr id="0" name=""/>
        <dsp:cNvSpPr/>
      </dsp:nvSpPr>
      <dsp:spPr>
        <a:xfrm>
          <a:off x="2788" y="2287294"/>
          <a:ext cx="4730342" cy="509722"/>
        </a:xfrm>
        <a:prstGeom prst="rect">
          <a:avLst/>
        </a:prstGeom>
        <a:solidFill>
          <a:srgbClr val="FF99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fi-FI" sz="1200" kern="1200" dirty="0"/>
            <a:t>Kotiutuskoordinaattori saa tiedon  asiakkaan jakson päättymisestä kotiutumisen tuen tiimin asiakasvastaavalta. (Koordinaattori tallentaa tiedot  omia kk-laskentoja varten SJK)..</a:t>
          </a:r>
        </a:p>
      </dsp:txBody>
      <dsp:txXfrm>
        <a:off x="2788" y="2287294"/>
        <a:ext cx="4730342" cy="509722"/>
      </dsp:txXfrm>
    </dsp:sp>
    <dsp:sp modelId="{C7291131-3301-4593-B006-1E866E1F0928}">
      <dsp:nvSpPr>
        <dsp:cNvPr id="0" name=""/>
        <dsp:cNvSpPr/>
      </dsp:nvSpPr>
      <dsp:spPr>
        <a:xfrm>
          <a:off x="5272572" y="2287294"/>
          <a:ext cx="458692" cy="509722"/>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6896" tIns="10160" rIns="56896" bIns="10160" numCol="1" spcCol="1270" anchor="ctr" anchorCtr="0">
          <a:noAutofit/>
        </a:bodyPr>
        <a:lstStyle/>
        <a:p>
          <a:pPr marL="0" lvl="0" indent="0" algn="ctr" defTabSz="355600">
            <a:lnSpc>
              <a:spcPct val="90000"/>
            </a:lnSpc>
            <a:spcBef>
              <a:spcPct val="0"/>
            </a:spcBef>
            <a:spcAft>
              <a:spcPct val="35000"/>
            </a:spcAft>
            <a:buNone/>
          </a:pPr>
          <a:endParaRPr lang="fi-FI" sz="800" kern="1200"/>
        </a:p>
      </dsp:txBody>
      <dsp:txXfrm>
        <a:off x="5272572" y="2287294"/>
        <a:ext cx="458692" cy="509722"/>
      </dsp:txXfrm>
    </dsp:sp>
    <dsp:sp modelId="{EB811518-8B4B-4195-AF59-554F939CD79B}">
      <dsp:nvSpPr>
        <dsp:cNvPr id="0" name=""/>
        <dsp:cNvSpPr/>
      </dsp:nvSpPr>
      <dsp:spPr>
        <a:xfrm>
          <a:off x="5191823" y="2287294"/>
          <a:ext cx="5320987" cy="509722"/>
        </a:xfrm>
        <a:prstGeom prst="rect">
          <a:avLst/>
        </a:prstGeom>
        <a:solidFill>
          <a:srgbClr val="FF99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fi-FI" sz="1400" kern="1200" dirty="0"/>
            <a:t>Koordinaattori  päättää  palvelut (ei SJK) ja välittää siitä tiedon asiakasohjausyksikköön. </a:t>
          </a:r>
        </a:p>
      </dsp:txBody>
      <dsp:txXfrm>
        <a:off x="5191823" y="2287294"/>
        <a:ext cx="5320987" cy="509722"/>
      </dsp:txXfrm>
    </dsp:sp>
    <dsp:sp modelId="{61EBBE1D-DA25-4F1A-B57F-1C2070127FDE}">
      <dsp:nvSpPr>
        <dsp:cNvPr id="0" name=""/>
        <dsp:cNvSpPr/>
      </dsp:nvSpPr>
      <dsp:spPr>
        <a:xfrm rot="10800000">
          <a:off x="0" y="792"/>
          <a:ext cx="10515600" cy="1704758"/>
        </a:xfrm>
        <a:prstGeom prst="upArrowCallout">
          <a:avLst/>
        </a:prstGeom>
        <a:solidFill>
          <a:srgbClr val="FF99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fi-FI" sz="2400" kern="1200" dirty="0">
              <a:solidFill>
                <a:sysClr val="windowText" lastClr="000000"/>
              </a:solidFill>
            </a:rPr>
            <a:t>Kotiutumisen tuen tiimin asiakasvastaava</a:t>
          </a:r>
        </a:p>
      </dsp:txBody>
      <dsp:txXfrm rot="-10800000">
        <a:off x="0" y="792"/>
        <a:ext cx="10515600" cy="598370"/>
      </dsp:txXfrm>
    </dsp:sp>
    <dsp:sp modelId="{2666A269-1A9C-4384-8EF8-D1612314AEDA}">
      <dsp:nvSpPr>
        <dsp:cNvPr id="0" name=""/>
        <dsp:cNvSpPr/>
      </dsp:nvSpPr>
      <dsp:spPr>
        <a:xfrm>
          <a:off x="0" y="568345"/>
          <a:ext cx="5274253" cy="509722"/>
        </a:xfrm>
        <a:prstGeom prst="rect">
          <a:avLst/>
        </a:prstGeom>
        <a:solidFill>
          <a:srgbClr val="FF99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fi-FI" sz="1400" kern="1200" dirty="0"/>
            <a:t>Arviointijakso on päättymässä</a:t>
          </a:r>
          <a:r>
            <a:rPr lang="fi-FI" sz="1200" kern="1200" dirty="0"/>
            <a:t>. Asiakasta ohjataan tarvittaessa esim. yksityisten palvelujen piiriin.  </a:t>
          </a:r>
        </a:p>
      </dsp:txBody>
      <dsp:txXfrm>
        <a:off x="0" y="568345"/>
        <a:ext cx="5274253" cy="509722"/>
      </dsp:txXfrm>
    </dsp:sp>
    <dsp:sp modelId="{4859520F-644B-4D2F-BB2D-E4265F15C5A7}">
      <dsp:nvSpPr>
        <dsp:cNvPr id="0" name=""/>
        <dsp:cNvSpPr/>
      </dsp:nvSpPr>
      <dsp:spPr>
        <a:xfrm>
          <a:off x="5274890" y="599163"/>
          <a:ext cx="1282374" cy="509722"/>
        </a:xfrm>
        <a:prstGeom prst="rect">
          <a:avLst/>
        </a:prstGeom>
        <a:solidFill>
          <a:srgbClr val="FF99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endParaRPr lang="fi-FI" sz="1600" kern="1200"/>
        </a:p>
      </dsp:txBody>
      <dsp:txXfrm>
        <a:off x="5274890" y="599163"/>
        <a:ext cx="1282374" cy="509722"/>
      </dsp:txXfrm>
    </dsp:sp>
    <dsp:sp modelId="{780DD3D3-935C-4836-8A46-F57FDDE701B4}">
      <dsp:nvSpPr>
        <dsp:cNvPr id="0" name=""/>
        <dsp:cNvSpPr/>
      </dsp:nvSpPr>
      <dsp:spPr>
        <a:xfrm>
          <a:off x="5257800" y="586295"/>
          <a:ext cx="3957698" cy="518974"/>
        </a:xfrm>
        <a:prstGeom prst="rect">
          <a:avLst/>
        </a:prstGeom>
        <a:solidFill>
          <a:srgbClr val="FF99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fi-FI" sz="1200" kern="1200" dirty="0"/>
            <a:t>             Palvelutarvetta ei ole/myöntämisperusteet eivät täyty. Asiakasvastaava välittää tiedon tästä kotiutuskoordinaattorille. </a:t>
          </a:r>
        </a:p>
      </dsp:txBody>
      <dsp:txXfrm>
        <a:off x="5257800" y="586295"/>
        <a:ext cx="3957698" cy="51897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3B979-0720-4DA9-822F-06E0115C6AA8}">
      <dsp:nvSpPr>
        <dsp:cNvPr id="0" name=""/>
        <dsp:cNvSpPr/>
      </dsp:nvSpPr>
      <dsp:spPr>
        <a:xfrm>
          <a:off x="0" y="3386611"/>
          <a:ext cx="10515600" cy="1099662"/>
        </a:xfrm>
        <a:prstGeom prst="rect">
          <a:avLst/>
        </a:prstGeom>
        <a:solidFill>
          <a:srgbClr val="00FF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i-FI" sz="2000" kern="1200" dirty="0">
              <a:solidFill>
                <a:schemeClr val="tx1"/>
              </a:solidFill>
            </a:rPr>
            <a:t>    Ostopalvelun tuottaja</a:t>
          </a:r>
          <a:endParaRPr lang="fi-FI" sz="1800" kern="1200" dirty="0">
            <a:solidFill>
              <a:schemeClr val="tx1"/>
            </a:solidFill>
          </a:endParaRPr>
        </a:p>
      </dsp:txBody>
      <dsp:txXfrm>
        <a:off x="0" y="3386611"/>
        <a:ext cx="10515600" cy="593817"/>
      </dsp:txXfrm>
    </dsp:sp>
    <dsp:sp modelId="{E902A9DE-5E87-42A2-B0BD-77993B724699}">
      <dsp:nvSpPr>
        <dsp:cNvPr id="0" name=""/>
        <dsp:cNvSpPr/>
      </dsp:nvSpPr>
      <dsp:spPr>
        <a:xfrm>
          <a:off x="2567" y="3862951"/>
          <a:ext cx="10513032" cy="623322"/>
        </a:xfrm>
        <a:prstGeom prst="rect">
          <a:avLst/>
        </a:prstGeom>
        <a:solidFill>
          <a:srgbClr val="00FF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l" defTabSz="444500">
            <a:lnSpc>
              <a:spcPct val="90000"/>
            </a:lnSpc>
            <a:spcBef>
              <a:spcPct val="0"/>
            </a:spcBef>
            <a:spcAft>
              <a:spcPct val="35000"/>
            </a:spcAft>
            <a:buNone/>
          </a:pPr>
          <a:endParaRPr lang="fi-FI" sz="1000" kern="1200" dirty="0"/>
        </a:p>
      </dsp:txBody>
      <dsp:txXfrm>
        <a:off x="2567" y="3862951"/>
        <a:ext cx="10513032" cy="623322"/>
      </dsp:txXfrm>
    </dsp:sp>
    <dsp:sp modelId="{30CB0F40-504D-4D39-A8A0-6691837977FC}">
      <dsp:nvSpPr>
        <dsp:cNvPr id="0" name=""/>
        <dsp:cNvSpPr/>
      </dsp:nvSpPr>
      <dsp:spPr>
        <a:xfrm rot="10800000">
          <a:off x="0" y="1639280"/>
          <a:ext cx="10515600" cy="1691281"/>
        </a:xfrm>
        <a:prstGeom prst="upArrowCallout">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i-FI" sz="2000" kern="1200" dirty="0">
              <a:solidFill>
                <a:sysClr val="windowText" lastClr="000000"/>
              </a:solidFill>
            </a:rPr>
            <a:t>Kotihoidon palvelukoordinaattori ja alue </a:t>
          </a:r>
        </a:p>
      </dsp:txBody>
      <dsp:txXfrm rot="-10800000">
        <a:off x="0" y="1639280"/>
        <a:ext cx="10515600" cy="593639"/>
      </dsp:txXfrm>
    </dsp:sp>
    <dsp:sp modelId="{289CE830-AC39-459F-BDD7-375952259A92}">
      <dsp:nvSpPr>
        <dsp:cNvPr id="0" name=""/>
        <dsp:cNvSpPr/>
      </dsp:nvSpPr>
      <dsp:spPr>
        <a:xfrm>
          <a:off x="40" y="2268572"/>
          <a:ext cx="5370760" cy="505693"/>
        </a:xfrm>
        <a:prstGeom prst="rect">
          <a:avLst/>
        </a:prstGeom>
        <a:solidFill>
          <a:schemeClr val="accent6">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l" defTabSz="444500">
            <a:lnSpc>
              <a:spcPct val="90000"/>
            </a:lnSpc>
            <a:spcBef>
              <a:spcPct val="0"/>
            </a:spcBef>
            <a:spcAft>
              <a:spcPct val="35000"/>
            </a:spcAft>
            <a:buNone/>
          </a:pPr>
          <a:r>
            <a:rPr lang="fi-FI" sz="1000" kern="1200" dirty="0"/>
            <a:t>Kotiutumisen tuen tiimin vuorovastaava sopii alueen palvelukoordinaattorin kanssa asiakkaan siirtymisestä kotihoidon alueelle.</a:t>
          </a:r>
        </a:p>
        <a:p>
          <a:pPr marL="0" lvl="0" indent="0" algn="l" defTabSz="444500">
            <a:lnSpc>
              <a:spcPct val="90000"/>
            </a:lnSpc>
            <a:spcBef>
              <a:spcPct val="0"/>
            </a:spcBef>
            <a:spcAft>
              <a:spcPct val="35000"/>
            </a:spcAft>
            <a:buNone/>
          </a:pPr>
          <a:r>
            <a:rPr lang="fi-FI" sz="1000" kern="1200" dirty="0"/>
            <a:t>Jos alueella ei ole tilaa, alueen palvelukoordinaattori arvioi asiakkaan sopivuuden ostopalveluun. Alkaa valmistella ostopalveluun siirtymistä. </a:t>
          </a:r>
        </a:p>
        <a:p>
          <a:pPr marL="0" lvl="0" indent="0" algn="l" defTabSz="444500">
            <a:lnSpc>
              <a:spcPct val="90000"/>
            </a:lnSpc>
            <a:spcBef>
              <a:spcPct val="0"/>
            </a:spcBef>
            <a:spcAft>
              <a:spcPct val="35000"/>
            </a:spcAft>
            <a:buNone/>
          </a:pPr>
          <a:r>
            <a:rPr lang="fi-FI" sz="900" kern="1200" dirty="0"/>
            <a:t>. </a:t>
          </a:r>
        </a:p>
      </dsp:txBody>
      <dsp:txXfrm>
        <a:off x="40" y="2268572"/>
        <a:ext cx="5370760" cy="505693"/>
      </dsp:txXfrm>
    </dsp:sp>
    <dsp:sp modelId="{1130FEBC-6CA8-4F58-8C9C-032A28969313}">
      <dsp:nvSpPr>
        <dsp:cNvPr id="0" name=""/>
        <dsp:cNvSpPr/>
      </dsp:nvSpPr>
      <dsp:spPr>
        <a:xfrm>
          <a:off x="5370841" y="2272423"/>
          <a:ext cx="5144758" cy="759495"/>
        </a:xfrm>
        <a:prstGeom prst="rect">
          <a:avLst/>
        </a:prstGeom>
        <a:solidFill>
          <a:schemeClr val="accent6">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l" defTabSz="444500">
            <a:lnSpc>
              <a:spcPct val="90000"/>
            </a:lnSpc>
            <a:spcBef>
              <a:spcPct val="0"/>
            </a:spcBef>
            <a:spcAft>
              <a:spcPct val="35000"/>
            </a:spcAft>
            <a:buNone/>
          </a:pPr>
          <a:r>
            <a:rPr lang="fi-FI" sz="1000" kern="1200" dirty="0"/>
            <a:t> Alueelta otetaan yhteys asiakkaan läheiseen ja kerrotaan asia sekä palveluntuottaja. Alueen palvelukoordinaattori tekee  tilausvahvistuksen HOITOS-lehden ja viikkosuunnitelman pohjalta ja lähettää tarvittavat asiakirjat erillisen toimintamallin mukaisesti ostopalveluntuottajalle. </a:t>
          </a:r>
        </a:p>
        <a:p>
          <a:pPr marL="0" lvl="0" indent="0" algn="l" defTabSz="444500">
            <a:lnSpc>
              <a:spcPct val="90000"/>
            </a:lnSpc>
            <a:spcBef>
              <a:spcPct val="0"/>
            </a:spcBef>
            <a:spcAft>
              <a:spcPct val="35000"/>
            </a:spcAft>
            <a:buNone/>
          </a:pPr>
          <a:r>
            <a:rPr lang="fi-FI" sz="1000" kern="1200" dirty="0"/>
            <a:t> Ensikäynti pyritään tekemään aina saattaen vaihtaen. </a:t>
          </a:r>
        </a:p>
        <a:p>
          <a:pPr marL="0" lvl="0" indent="0" algn="ctr" defTabSz="444500">
            <a:lnSpc>
              <a:spcPct val="90000"/>
            </a:lnSpc>
            <a:spcBef>
              <a:spcPct val="0"/>
            </a:spcBef>
            <a:spcAft>
              <a:spcPct val="35000"/>
            </a:spcAft>
            <a:buNone/>
          </a:pPr>
          <a:endParaRPr lang="fi-FI" sz="1100" kern="1200" dirty="0"/>
        </a:p>
      </dsp:txBody>
      <dsp:txXfrm>
        <a:off x="5370841" y="2272423"/>
        <a:ext cx="5144758" cy="759495"/>
      </dsp:txXfrm>
    </dsp:sp>
    <dsp:sp modelId="{B7DD8BD5-3334-4D09-B4F4-B147DE28F254}">
      <dsp:nvSpPr>
        <dsp:cNvPr id="0" name=""/>
        <dsp:cNvSpPr/>
      </dsp:nvSpPr>
      <dsp:spPr>
        <a:xfrm rot="10800000">
          <a:off x="0" y="17803"/>
          <a:ext cx="10515600" cy="1691281"/>
        </a:xfrm>
        <a:prstGeom prst="upArrowCallout">
          <a:avLst/>
        </a:prstGeom>
        <a:solidFill>
          <a:srgbClr val="FF66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i-FI" sz="2000" kern="1200">
              <a:solidFill>
                <a:sysClr val="windowText" lastClr="000000"/>
              </a:solidFill>
            </a:rPr>
            <a:t>Kotiutumisen tuen tiimin vuorovastaava</a:t>
          </a:r>
        </a:p>
      </dsp:txBody>
      <dsp:txXfrm rot="-10800000">
        <a:off x="0" y="17803"/>
        <a:ext cx="10515600" cy="593639"/>
      </dsp:txXfrm>
    </dsp:sp>
    <dsp:sp modelId="{18B79433-BCB5-41BD-9C0C-0011C4C177C8}">
      <dsp:nvSpPr>
        <dsp:cNvPr id="0" name=""/>
        <dsp:cNvSpPr/>
      </dsp:nvSpPr>
      <dsp:spPr>
        <a:xfrm>
          <a:off x="0" y="568959"/>
          <a:ext cx="5257799" cy="555347"/>
        </a:xfrm>
        <a:prstGeom prst="rect">
          <a:avLst/>
        </a:prstGeom>
        <a:solidFill>
          <a:srgbClr val="FF99FF">
            <a:alpha val="89804"/>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endParaRPr lang="fi-FI" sz="900" kern="1200" dirty="0"/>
        </a:p>
        <a:p>
          <a:pPr marL="0" lvl="0" indent="0" algn="l" defTabSz="400050">
            <a:lnSpc>
              <a:spcPct val="90000"/>
            </a:lnSpc>
            <a:spcBef>
              <a:spcPct val="0"/>
            </a:spcBef>
            <a:spcAft>
              <a:spcPct val="35000"/>
            </a:spcAft>
            <a:buNone/>
          </a:pPr>
          <a:r>
            <a:rPr lang="fi-FI" sz="1000" kern="1200" dirty="0"/>
            <a:t>Asiakkaalla on arviointijakso loppumassa. Toimintakyky edellyttää kotiin vietäviä palveluja. Kotihoidossa ei ole tilaa, joten on tiedossa, että tulee siirtymään suoraan ostopalveluun alueen ostopalveluna. </a:t>
          </a:r>
          <a:r>
            <a:rPr lang="fi-FI" sz="1000" kern="1200" dirty="0" err="1"/>
            <a:t>Hoitos</a:t>
          </a:r>
          <a:r>
            <a:rPr lang="fi-FI" sz="1000" kern="1200" dirty="0"/>
            <a:t> –lehti huolehditaan ajan tasalle siirtymisvaiheessa. </a:t>
          </a:r>
        </a:p>
        <a:p>
          <a:pPr marL="0" lvl="0" indent="0" algn="ctr" defTabSz="400050">
            <a:lnSpc>
              <a:spcPct val="90000"/>
            </a:lnSpc>
            <a:spcBef>
              <a:spcPct val="0"/>
            </a:spcBef>
            <a:spcAft>
              <a:spcPct val="35000"/>
            </a:spcAft>
            <a:buNone/>
          </a:pPr>
          <a:endParaRPr lang="fi-FI" sz="1100" kern="1200" dirty="0"/>
        </a:p>
      </dsp:txBody>
      <dsp:txXfrm>
        <a:off x="0" y="568959"/>
        <a:ext cx="5257799" cy="555347"/>
      </dsp:txXfrm>
    </dsp:sp>
    <dsp:sp modelId="{D9969A0C-AD64-4578-B6B4-CE1C9AE58330}">
      <dsp:nvSpPr>
        <dsp:cNvPr id="0" name=""/>
        <dsp:cNvSpPr/>
      </dsp:nvSpPr>
      <dsp:spPr>
        <a:xfrm>
          <a:off x="5257800" y="629194"/>
          <a:ext cx="5257799" cy="487862"/>
        </a:xfrm>
        <a:prstGeom prst="rect">
          <a:avLst/>
        </a:prstGeom>
        <a:solidFill>
          <a:srgbClr val="FF99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l" defTabSz="488950">
            <a:lnSpc>
              <a:spcPct val="90000"/>
            </a:lnSpc>
            <a:spcBef>
              <a:spcPct val="0"/>
            </a:spcBef>
            <a:spcAft>
              <a:spcPct val="35000"/>
            </a:spcAft>
            <a:buNone/>
          </a:pPr>
          <a:endParaRPr lang="fi-FI" sz="1100" kern="1200" dirty="0"/>
        </a:p>
      </dsp:txBody>
      <dsp:txXfrm>
        <a:off x="5257800" y="629194"/>
        <a:ext cx="5257799" cy="48786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7B18CC-6416-41C8-A186-AD8A49154F3A}">
      <dsp:nvSpPr>
        <dsp:cNvPr id="0" name=""/>
        <dsp:cNvSpPr/>
      </dsp:nvSpPr>
      <dsp:spPr>
        <a:xfrm>
          <a:off x="0" y="3275482"/>
          <a:ext cx="10515600" cy="1075086"/>
        </a:xfrm>
        <a:prstGeom prst="rect">
          <a:avLst/>
        </a:prstGeom>
        <a:solidFill>
          <a:srgbClr val="00FF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fi-FI" sz="3600" kern="1200" dirty="0">
              <a:solidFill>
                <a:schemeClr val="tx1"/>
              </a:solidFill>
            </a:rPr>
            <a:t>Palveluseteliyrittäjä</a:t>
          </a:r>
        </a:p>
      </dsp:txBody>
      <dsp:txXfrm>
        <a:off x="0" y="3275482"/>
        <a:ext cx="10515600" cy="580546"/>
      </dsp:txXfrm>
    </dsp:sp>
    <dsp:sp modelId="{3DE90870-BC91-4809-9621-995E8091F7FF}">
      <dsp:nvSpPr>
        <dsp:cNvPr id="0" name=""/>
        <dsp:cNvSpPr/>
      </dsp:nvSpPr>
      <dsp:spPr>
        <a:xfrm>
          <a:off x="1373" y="3834527"/>
          <a:ext cx="1189936" cy="494539"/>
        </a:xfrm>
        <a:prstGeom prst="rect">
          <a:avLst/>
        </a:prstGeom>
        <a:solidFill>
          <a:srgbClr val="00FF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576" tIns="29210" rIns="163576" bIns="29210" numCol="1" spcCol="1270" anchor="ctr" anchorCtr="0">
          <a:noAutofit/>
        </a:bodyPr>
        <a:lstStyle/>
        <a:p>
          <a:pPr marL="0" lvl="0" indent="0" algn="ctr" defTabSz="1022350">
            <a:lnSpc>
              <a:spcPct val="90000"/>
            </a:lnSpc>
            <a:spcBef>
              <a:spcPct val="0"/>
            </a:spcBef>
            <a:spcAft>
              <a:spcPct val="35000"/>
            </a:spcAft>
            <a:buNone/>
          </a:pPr>
          <a:endParaRPr lang="fi-FI" sz="2300" kern="1200" dirty="0"/>
        </a:p>
      </dsp:txBody>
      <dsp:txXfrm>
        <a:off x="1373" y="3834527"/>
        <a:ext cx="1189936" cy="494539"/>
      </dsp:txXfrm>
    </dsp:sp>
    <dsp:sp modelId="{96B4E560-C7E4-466B-B225-64689A7A4C1E}">
      <dsp:nvSpPr>
        <dsp:cNvPr id="0" name=""/>
        <dsp:cNvSpPr/>
      </dsp:nvSpPr>
      <dsp:spPr>
        <a:xfrm>
          <a:off x="0" y="3845283"/>
          <a:ext cx="4462762" cy="494539"/>
        </a:xfrm>
        <a:prstGeom prst="rect">
          <a:avLst/>
        </a:prstGeom>
        <a:solidFill>
          <a:srgbClr val="00FF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l" defTabSz="533400">
            <a:lnSpc>
              <a:spcPct val="90000"/>
            </a:lnSpc>
            <a:spcBef>
              <a:spcPct val="0"/>
            </a:spcBef>
            <a:spcAft>
              <a:spcPct val="35000"/>
            </a:spcAft>
            <a:buNone/>
          </a:pPr>
          <a:r>
            <a:rPr lang="fi-FI" sz="1200" kern="1200" dirty="0"/>
            <a:t>Palveluseteliyrittäjälle toimitetaan asiakkaan hoitosuunnitelma.</a:t>
          </a:r>
        </a:p>
        <a:p>
          <a:pPr marL="0" lvl="0" indent="0" algn="l" defTabSz="533400">
            <a:lnSpc>
              <a:spcPct val="90000"/>
            </a:lnSpc>
            <a:spcBef>
              <a:spcPct val="0"/>
            </a:spcBef>
            <a:spcAft>
              <a:spcPct val="35000"/>
            </a:spcAft>
            <a:buNone/>
          </a:pPr>
          <a:r>
            <a:rPr lang="fi-FI" sz="1200" kern="1200" dirty="0"/>
            <a:t>Palveluseteliasiakkuus alkaa sovitusti. </a:t>
          </a:r>
          <a:endParaRPr lang="fi-FI" sz="800" kern="1200" dirty="0"/>
        </a:p>
      </dsp:txBody>
      <dsp:txXfrm>
        <a:off x="0" y="3845283"/>
        <a:ext cx="4462762" cy="494539"/>
      </dsp:txXfrm>
    </dsp:sp>
    <dsp:sp modelId="{E193EA11-ED24-4273-8D4C-85F62CCE18CA}">
      <dsp:nvSpPr>
        <dsp:cNvPr id="0" name=""/>
        <dsp:cNvSpPr/>
      </dsp:nvSpPr>
      <dsp:spPr>
        <a:xfrm>
          <a:off x="5428163" y="3804024"/>
          <a:ext cx="4860153" cy="494539"/>
        </a:xfrm>
        <a:prstGeom prst="rect">
          <a:avLst/>
        </a:prstGeom>
        <a:solidFill>
          <a:srgbClr val="00FF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l" defTabSz="444500">
            <a:lnSpc>
              <a:spcPct val="90000"/>
            </a:lnSpc>
            <a:spcBef>
              <a:spcPct val="0"/>
            </a:spcBef>
            <a:spcAft>
              <a:spcPct val="35000"/>
            </a:spcAft>
            <a:buNone/>
          </a:pPr>
          <a:r>
            <a:rPr lang="fi-FI" sz="1000" kern="1200" dirty="0"/>
            <a:t>Palveluntuottaja tuottaa jatkossa hoitopalautteet. </a:t>
          </a:r>
        </a:p>
        <a:p>
          <a:pPr marL="0" lvl="0" indent="0" algn="l" defTabSz="444500">
            <a:lnSpc>
              <a:spcPct val="90000"/>
            </a:lnSpc>
            <a:spcBef>
              <a:spcPct val="0"/>
            </a:spcBef>
            <a:spcAft>
              <a:spcPct val="35000"/>
            </a:spcAft>
            <a:buNone/>
          </a:pPr>
          <a:r>
            <a:rPr lang="fi-FI" sz="1000" kern="1200" dirty="0"/>
            <a:t>Asiakassuunnitelma päivitetään säännöllisesti palveluntuottajan kanssa ja tarvittaessa tilanteen muuttuessa.</a:t>
          </a:r>
          <a:r>
            <a:rPr lang="fi-FI" sz="1000" kern="1200" dirty="0">
              <a:solidFill>
                <a:schemeClr val="tx1"/>
              </a:solidFill>
            </a:rPr>
            <a:t> RAI-tuloksen läpikäyminen yhdessä.</a:t>
          </a:r>
          <a:endParaRPr lang="fi-FI" sz="1000" kern="1200" dirty="0"/>
        </a:p>
      </dsp:txBody>
      <dsp:txXfrm>
        <a:off x="5428163" y="3804024"/>
        <a:ext cx="4860153" cy="494539"/>
      </dsp:txXfrm>
    </dsp:sp>
    <dsp:sp modelId="{1B55FD32-80B5-4991-807C-E81980DBA214}">
      <dsp:nvSpPr>
        <dsp:cNvPr id="0" name=""/>
        <dsp:cNvSpPr/>
      </dsp:nvSpPr>
      <dsp:spPr>
        <a:xfrm rot="10800000">
          <a:off x="0" y="1638125"/>
          <a:ext cx="10515600" cy="1653482"/>
        </a:xfrm>
        <a:prstGeom prst="upArrowCallou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fi-FI" sz="3600" kern="1200" dirty="0">
              <a:solidFill>
                <a:schemeClr val="tx1"/>
              </a:solidFill>
            </a:rPr>
            <a:t>Asiakasohjaus</a:t>
          </a:r>
        </a:p>
      </dsp:txBody>
      <dsp:txXfrm rot="-10800000">
        <a:off x="0" y="1638125"/>
        <a:ext cx="10515600" cy="580372"/>
      </dsp:txXfrm>
    </dsp:sp>
    <dsp:sp modelId="{722788F1-F16D-48C4-AF25-19C0D3A53F2F}">
      <dsp:nvSpPr>
        <dsp:cNvPr id="0" name=""/>
        <dsp:cNvSpPr/>
      </dsp:nvSpPr>
      <dsp:spPr>
        <a:xfrm>
          <a:off x="1134" y="2218498"/>
          <a:ext cx="311925" cy="494391"/>
        </a:xfrm>
        <a:prstGeom prst="rect">
          <a:avLst/>
        </a:prstGeom>
        <a:solidFill>
          <a:schemeClr val="accent2">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6350" rIns="35560" bIns="6350" numCol="1" spcCol="1270" anchor="ctr" anchorCtr="0">
          <a:noAutofit/>
        </a:bodyPr>
        <a:lstStyle/>
        <a:p>
          <a:pPr marL="0" lvl="0" indent="0" algn="ctr" defTabSz="222250">
            <a:lnSpc>
              <a:spcPct val="90000"/>
            </a:lnSpc>
            <a:spcBef>
              <a:spcPct val="0"/>
            </a:spcBef>
            <a:spcAft>
              <a:spcPct val="35000"/>
            </a:spcAft>
            <a:buNone/>
          </a:pPr>
          <a:endParaRPr lang="fi-FI" sz="500" kern="1200" dirty="0"/>
        </a:p>
      </dsp:txBody>
      <dsp:txXfrm>
        <a:off x="1134" y="2218498"/>
        <a:ext cx="311925" cy="494391"/>
      </dsp:txXfrm>
    </dsp:sp>
    <dsp:sp modelId="{4FDA6F54-17E4-4E7A-99AA-0998BC84BA44}">
      <dsp:nvSpPr>
        <dsp:cNvPr id="0" name=""/>
        <dsp:cNvSpPr/>
      </dsp:nvSpPr>
      <dsp:spPr>
        <a:xfrm>
          <a:off x="2" y="2079364"/>
          <a:ext cx="5067938" cy="934137"/>
        </a:xfrm>
        <a:prstGeom prst="rect">
          <a:avLst/>
        </a:prstGeom>
        <a:solidFill>
          <a:schemeClr val="accent2">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l" defTabSz="533400">
            <a:lnSpc>
              <a:spcPct val="90000"/>
            </a:lnSpc>
            <a:spcBef>
              <a:spcPct val="0"/>
            </a:spcBef>
            <a:spcAft>
              <a:spcPct val="35000"/>
            </a:spcAft>
            <a:buNone/>
          </a:pPr>
          <a:r>
            <a:rPr lang="fi-FI" sz="1200" kern="1200" dirty="0">
              <a:solidFill>
                <a:schemeClr val="tx1"/>
              </a:solidFill>
              <a:effectLst/>
              <a:latin typeface="+mn-lt"/>
              <a:ea typeface="Times New Roman" panose="02020603050405020304" pitchFamily="18" charset="0"/>
            </a:rPr>
            <a:t>Asiakasohjaus saa ajoissa tiedon kotiutumisen tuen tiimiltä arviointijakson päättymisestä. Valmistellaan palveluseteliä. Keskustellaan asiakkaan ja läheisen kanssa vielä palvelun tuottamisen tavoista ja käytännön asioista.  Asiakasohjaaja päivittää </a:t>
          </a:r>
          <a:r>
            <a:rPr lang="fi-FI" sz="1200" kern="1200" dirty="0" err="1">
              <a:solidFill>
                <a:schemeClr val="tx1"/>
              </a:solidFill>
              <a:effectLst/>
              <a:latin typeface="+mn-lt"/>
              <a:ea typeface="Times New Roman" panose="02020603050405020304" pitchFamily="18" charset="0"/>
            </a:rPr>
            <a:t>hoitos</a:t>
          </a:r>
          <a:r>
            <a:rPr lang="fi-FI" sz="1200" kern="1200" dirty="0">
              <a:solidFill>
                <a:schemeClr val="tx1"/>
              </a:solidFill>
              <a:effectLst/>
              <a:latin typeface="+mn-lt"/>
              <a:ea typeface="Times New Roman" panose="02020603050405020304" pitchFamily="18" charset="0"/>
            </a:rPr>
            <a:t>-lehdelle tiedon palvelusetelillä järjestettävien käyntien määrästä, hinnasta, sisällöstä, kestosta sekä aikaikkunasta</a:t>
          </a:r>
          <a:r>
            <a:rPr lang="fi-FI" sz="800" kern="1200" dirty="0">
              <a:solidFill>
                <a:schemeClr val="tx1"/>
              </a:solidFill>
              <a:effectLst/>
              <a:latin typeface="+mn-lt"/>
              <a:ea typeface="Times New Roman" panose="02020603050405020304" pitchFamily="18" charset="0"/>
            </a:rPr>
            <a:t>. </a:t>
          </a:r>
        </a:p>
      </dsp:txBody>
      <dsp:txXfrm>
        <a:off x="2" y="2079364"/>
        <a:ext cx="5067938" cy="934137"/>
      </dsp:txXfrm>
    </dsp:sp>
    <dsp:sp modelId="{7C687CA0-12DF-4581-9C84-88698CAC2F9D}">
      <dsp:nvSpPr>
        <dsp:cNvPr id="0" name=""/>
        <dsp:cNvSpPr/>
      </dsp:nvSpPr>
      <dsp:spPr>
        <a:xfrm>
          <a:off x="5382132" y="2051448"/>
          <a:ext cx="5133467" cy="828491"/>
        </a:xfrm>
        <a:prstGeom prst="rect">
          <a:avLst/>
        </a:prstGeom>
        <a:solidFill>
          <a:schemeClr val="accent2">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l" defTabSz="488950">
            <a:lnSpc>
              <a:spcPct val="90000"/>
            </a:lnSpc>
            <a:spcBef>
              <a:spcPct val="0"/>
            </a:spcBef>
            <a:spcAft>
              <a:spcPct val="35000"/>
            </a:spcAft>
            <a:buSzPts val="1000"/>
            <a:buFont typeface="Symbol" panose="05050102010706020507" pitchFamily="18" charset="2"/>
            <a:buNone/>
          </a:pPr>
          <a:r>
            <a:rPr lang="fi-FI" sz="1100" kern="12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Asiakasohjaus tekee tarvittavat palveluiden sulkemiset ja uusien avaamiset </a:t>
          </a:r>
          <a:r>
            <a:rPr lang="fi-FI" sz="1100" kern="12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terveysLc:lle</a:t>
          </a:r>
          <a:r>
            <a:rPr lang="fi-FI" sz="1100" kern="12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sekä viranhaltijapäätökset (</a:t>
          </a:r>
          <a:r>
            <a:rPr lang="fi-FI" sz="1100" kern="12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tervLC</a:t>
          </a:r>
          <a:r>
            <a:rPr lang="fi-FI" sz="1100" kern="12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ja jatkossa </a:t>
          </a:r>
          <a:r>
            <a:rPr lang="fi-FI" sz="1100" kern="12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sosLc</a:t>
          </a:r>
          <a:r>
            <a:rPr lang="fi-FI" sz="1100" kern="12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sekä tekee sähköisen palvelusetelin. </a:t>
          </a:r>
          <a:r>
            <a:rPr lang="fi-FI" sz="11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Nimetään omatyöntekijä. </a:t>
          </a:r>
          <a:r>
            <a:rPr lang="fi-FI"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Palveluseteliyrittäjälle toimitetaan asiakkaan hoitosuunnitelma joko asiakkaan itsensä toimesta tai se lähetetään asiakkaan luvalla asiakasohjauksesta palveluseteliyrittäjälle.</a:t>
          </a:r>
          <a:endParaRPr lang="fi-FI" sz="110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dsp:txBody>
      <dsp:txXfrm>
        <a:off x="5382132" y="2051448"/>
        <a:ext cx="5133467" cy="828491"/>
      </dsp:txXfrm>
    </dsp:sp>
    <dsp:sp modelId="{BAD16AD2-305D-4581-93A2-50A9CA4E9ED4}">
      <dsp:nvSpPr>
        <dsp:cNvPr id="0" name=""/>
        <dsp:cNvSpPr/>
      </dsp:nvSpPr>
      <dsp:spPr>
        <a:xfrm rot="10800000">
          <a:off x="0" y="0"/>
          <a:ext cx="10515600" cy="1653482"/>
        </a:xfrm>
        <a:prstGeom prst="upArrowCallout">
          <a:avLst/>
        </a:prstGeom>
        <a:solidFill>
          <a:srgbClr val="FF99F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fi-FI" sz="3600" kern="1200" dirty="0">
              <a:solidFill>
                <a:schemeClr val="tx1"/>
              </a:solidFill>
            </a:rPr>
            <a:t>Kotiutumisen tuen tiimi</a:t>
          </a:r>
        </a:p>
      </dsp:txBody>
      <dsp:txXfrm rot="-10800000">
        <a:off x="0" y="0"/>
        <a:ext cx="10515600" cy="580372"/>
      </dsp:txXfrm>
    </dsp:sp>
    <dsp:sp modelId="{BB425697-8067-4BF1-BA28-059B14708CB6}">
      <dsp:nvSpPr>
        <dsp:cNvPr id="0" name=""/>
        <dsp:cNvSpPr/>
      </dsp:nvSpPr>
      <dsp:spPr>
        <a:xfrm>
          <a:off x="4302" y="581141"/>
          <a:ext cx="691883" cy="494391"/>
        </a:xfrm>
        <a:prstGeom prst="rect">
          <a:avLst/>
        </a:prstGeom>
        <a:solidFill>
          <a:srgbClr val="FF99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endParaRPr lang="fi-FI" sz="1300" kern="1200" dirty="0"/>
        </a:p>
      </dsp:txBody>
      <dsp:txXfrm>
        <a:off x="4302" y="581141"/>
        <a:ext cx="691883" cy="494391"/>
      </dsp:txXfrm>
    </dsp:sp>
    <dsp:sp modelId="{432333EF-37AD-42DE-8FBE-F04A7C47E866}">
      <dsp:nvSpPr>
        <dsp:cNvPr id="0" name=""/>
        <dsp:cNvSpPr/>
      </dsp:nvSpPr>
      <dsp:spPr>
        <a:xfrm>
          <a:off x="65914" y="538109"/>
          <a:ext cx="5191885" cy="494391"/>
        </a:xfrm>
        <a:prstGeom prst="rect">
          <a:avLst/>
        </a:prstGeom>
        <a:solidFill>
          <a:srgbClr val="FF99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l" defTabSz="533400">
            <a:lnSpc>
              <a:spcPct val="90000"/>
            </a:lnSpc>
            <a:spcBef>
              <a:spcPct val="0"/>
            </a:spcBef>
            <a:spcAft>
              <a:spcPct val="35000"/>
            </a:spcAft>
            <a:buSzPts val="1000"/>
            <a:buFont typeface="Symbol" panose="05050102010706020507" pitchFamily="18" charset="2"/>
            <a:buNone/>
          </a:pPr>
          <a:r>
            <a:rPr lang="fi-FI" sz="1200" kern="1200" dirty="0"/>
            <a:t> </a:t>
          </a:r>
          <a:r>
            <a:rPr lang="fi-FI" sz="1100" kern="1200" dirty="0"/>
            <a:t>Asiakasohjaaja on  tehnyt kotikäynnin, hoitosuunnitelman ja kertonut / asiakas on toivonut palvelujaan palvelusetelillä. Palvelu aloitetaan kotiutumisentuen tiimissä arviointijaksolla. Kun palveluiden todellinen tarve on selvä, asiakas joko siirtyy kotihoitoon tai palvelut voidaan aloittaa palvelusetelillä. </a:t>
          </a:r>
        </a:p>
      </dsp:txBody>
      <dsp:txXfrm>
        <a:off x="65914" y="538109"/>
        <a:ext cx="5191885" cy="494391"/>
      </dsp:txXfrm>
    </dsp:sp>
    <dsp:sp modelId="{33F656BB-B062-40AA-B4E8-CC84FCD69215}">
      <dsp:nvSpPr>
        <dsp:cNvPr id="0" name=""/>
        <dsp:cNvSpPr/>
      </dsp:nvSpPr>
      <dsp:spPr>
        <a:xfrm>
          <a:off x="5892373" y="390449"/>
          <a:ext cx="4623226" cy="1047902"/>
        </a:xfrm>
        <a:prstGeom prst="rect">
          <a:avLst/>
        </a:prstGeom>
        <a:solidFill>
          <a:srgbClr val="FF99FF">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1120" tIns="12700" rIns="71120" bIns="12700" numCol="1" spcCol="1270" anchor="ctr" anchorCtr="0">
          <a:noAutofit/>
        </a:bodyPr>
        <a:lstStyle/>
        <a:p>
          <a:pPr marL="0" lvl="0" indent="0" algn="l" defTabSz="444500">
            <a:lnSpc>
              <a:spcPct val="90000"/>
            </a:lnSpc>
            <a:spcBef>
              <a:spcPct val="0"/>
            </a:spcBef>
            <a:spcAft>
              <a:spcPct val="35000"/>
            </a:spcAft>
            <a:buSzPts val="1000"/>
            <a:buFont typeface="Symbol" panose="05050102010706020507" pitchFamily="18" charset="2"/>
            <a:buNone/>
          </a:pPr>
          <a:r>
            <a:rPr lang="fi-FI" sz="1000" kern="1200" dirty="0"/>
            <a:t>Kun palvelut aloitetaan palvelusetelillä, on kotiutumisentuen tiimin riittävän ajoissa ilmoitettava arviointijakson päättymisestä asiakasohjaukseen, jotta asiakasohjaus pystyy varmistamaan asiakkaan/läheisen kanssa palvelusetelin aloituksen. Keskustelua asiakkaan ja läheisen kanssa kotihoidon tuottamisen tavoista. ja käytännön </a:t>
          </a:r>
          <a:r>
            <a:rPr lang="fi-FI" sz="1000" kern="1200" dirty="0" err="1"/>
            <a:t>asioista..Pyritään</a:t>
          </a:r>
          <a:r>
            <a:rPr lang="fi-FI" sz="1000" kern="1200" dirty="0"/>
            <a:t> sopimaan ”saattaen vaihtaen” -käynti asiakkaan luo </a:t>
          </a:r>
          <a:r>
            <a:rPr lang="fi-FI" sz="1000" kern="1200" dirty="0" err="1"/>
            <a:t>ktt</a:t>
          </a:r>
          <a:r>
            <a:rPr lang="fi-FI" sz="1000" kern="1200" dirty="0"/>
            <a:t>-tiimin ja yrittäjän kanssa. Tuolloin välitetään viimeisimmät tiedot asiakkaasta. Kotiutumisentuen tiimi kirjaa arviointijakson tiedot, hoidollisen tarpeen ym. </a:t>
          </a:r>
          <a:r>
            <a:rPr lang="fi-FI" sz="1000" kern="1200" dirty="0" err="1"/>
            <a:t>hoitos</a:t>
          </a:r>
          <a:r>
            <a:rPr lang="fi-FI" sz="1000" kern="1200" dirty="0"/>
            <a:t>-lehdelle.</a:t>
          </a:r>
        </a:p>
      </dsp:txBody>
      <dsp:txXfrm>
        <a:off x="5892373" y="390449"/>
        <a:ext cx="4623226" cy="10479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FFFF1E-392F-45D4-84B1-E612F55D36C4}">
      <dsp:nvSpPr>
        <dsp:cNvPr id="0" name=""/>
        <dsp:cNvSpPr/>
      </dsp:nvSpPr>
      <dsp:spPr>
        <a:xfrm>
          <a:off x="0" y="3288999"/>
          <a:ext cx="10515600" cy="1062338"/>
        </a:xfrm>
        <a:prstGeom prst="rect">
          <a:avLst/>
        </a:prstGeom>
        <a:solidFill>
          <a:srgbClr val="00FFC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fi-FI" sz="3600" kern="1200" dirty="0">
              <a:solidFill>
                <a:schemeClr val="tx1"/>
              </a:solidFill>
            </a:rPr>
            <a:t>Palveluseteliyrittäjä</a:t>
          </a:r>
        </a:p>
      </dsp:txBody>
      <dsp:txXfrm>
        <a:off x="0" y="3288999"/>
        <a:ext cx="10515600" cy="573662"/>
      </dsp:txXfrm>
    </dsp:sp>
    <dsp:sp modelId="{22EA2107-62E1-4E68-B60D-0BEB2527FA01}">
      <dsp:nvSpPr>
        <dsp:cNvPr id="0" name=""/>
        <dsp:cNvSpPr/>
      </dsp:nvSpPr>
      <dsp:spPr>
        <a:xfrm>
          <a:off x="2464" y="3788893"/>
          <a:ext cx="1386333" cy="48867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2024" tIns="34290" rIns="192024" bIns="34290" numCol="1" spcCol="1270" anchor="ctr" anchorCtr="0">
          <a:noAutofit/>
        </a:bodyPr>
        <a:lstStyle/>
        <a:p>
          <a:pPr marL="0" lvl="0" indent="0" algn="ctr" defTabSz="1200150">
            <a:lnSpc>
              <a:spcPct val="90000"/>
            </a:lnSpc>
            <a:spcBef>
              <a:spcPct val="0"/>
            </a:spcBef>
            <a:spcAft>
              <a:spcPct val="35000"/>
            </a:spcAft>
            <a:buNone/>
          </a:pPr>
          <a:endParaRPr lang="fi-FI" sz="2700" kern="1200" dirty="0"/>
        </a:p>
      </dsp:txBody>
      <dsp:txXfrm>
        <a:off x="2464" y="3788893"/>
        <a:ext cx="1386333" cy="488675"/>
      </dsp:txXfrm>
    </dsp:sp>
    <dsp:sp modelId="{99BE969D-F654-4B0A-A726-39C776E8CAB0}">
      <dsp:nvSpPr>
        <dsp:cNvPr id="0" name=""/>
        <dsp:cNvSpPr/>
      </dsp:nvSpPr>
      <dsp:spPr>
        <a:xfrm>
          <a:off x="128121" y="3716313"/>
          <a:ext cx="4724529" cy="635024"/>
        </a:xfrm>
        <a:prstGeom prst="rect">
          <a:avLst/>
        </a:prstGeom>
        <a:solidFill>
          <a:srgbClr val="00FF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l" defTabSz="622300">
            <a:lnSpc>
              <a:spcPct val="90000"/>
            </a:lnSpc>
            <a:spcBef>
              <a:spcPct val="0"/>
            </a:spcBef>
            <a:spcAft>
              <a:spcPct val="35000"/>
            </a:spcAft>
            <a:buNone/>
          </a:pPr>
          <a:r>
            <a:rPr lang="fi-FI" sz="1400" kern="1200" dirty="0"/>
            <a:t>Palveluseteli ja ”saattaen vaihtaen” -kotikäynti on tehty  asiakasohjauksen ja kotiutumisen tuen tiimin edustajan kanssa. ja asiakkuus alkaa sovitusti. Palveluntuottaja tuottaa jatkossa hoitopalautteet</a:t>
          </a:r>
          <a:r>
            <a:rPr lang="fi-FI" sz="1600" kern="1200" dirty="0"/>
            <a:t>.</a:t>
          </a:r>
        </a:p>
      </dsp:txBody>
      <dsp:txXfrm>
        <a:off x="128121" y="3716313"/>
        <a:ext cx="4724529" cy="635024"/>
      </dsp:txXfrm>
    </dsp:sp>
    <dsp:sp modelId="{8FA604ED-8329-4BDA-8201-3ACD2151D635}">
      <dsp:nvSpPr>
        <dsp:cNvPr id="0" name=""/>
        <dsp:cNvSpPr/>
      </dsp:nvSpPr>
      <dsp:spPr>
        <a:xfrm>
          <a:off x="5568151" y="3644110"/>
          <a:ext cx="4399808" cy="587109"/>
        </a:xfrm>
        <a:prstGeom prst="rect">
          <a:avLst/>
        </a:prstGeom>
        <a:solidFill>
          <a:srgbClr val="00FF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l" defTabSz="622300">
            <a:lnSpc>
              <a:spcPct val="90000"/>
            </a:lnSpc>
            <a:spcBef>
              <a:spcPct val="0"/>
            </a:spcBef>
            <a:spcAft>
              <a:spcPct val="35000"/>
            </a:spcAft>
            <a:buNone/>
          </a:pPr>
          <a:r>
            <a:rPr lang="fi-FI" sz="1400" kern="1200" dirty="0"/>
            <a:t>Asiakassuunnitelma päivitetään säännöllisesti palveluntuottajan kanssa ja tarvittaessa tilanteen muuttuessa.</a:t>
          </a:r>
          <a:r>
            <a:rPr lang="fi-FI" sz="1400" kern="1200" dirty="0">
              <a:solidFill>
                <a:schemeClr val="tx1"/>
              </a:solidFill>
            </a:rPr>
            <a:t> RAI-tulos käydään läpi yhdessä.</a:t>
          </a:r>
          <a:endParaRPr lang="fi-FI" sz="1400" kern="1200" dirty="0"/>
        </a:p>
      </dsp:txBody>
      <dsp:txXfrm>
        <a:off x="5568151" y="3644110"/>
        <a:ext cx="4399808" cy="587109"/>
      </dsp:txXfrm>
    </dsp:sp>
    <dsp:sp modelId="{7C0E372B-58AB-4848-84FD-C9362495BA72}">
      <dsp:nvSpPr>
        <dsp:cNvPr id="0" name=""/>
        <dsp:cNvSpPr/>
      </dsp:nvSpPr>
      <dsp:spPr>
        <a:xfrm rot="10800000">
          <a:off x="0" y="1622359"/>
          <a:ext cx="10515600" cy="1633876"/>
        </a:xfrm>
        <a:prstGeom prst="upArrowCallou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fi-FI" sz="3200" kern="1200" dirty="0">
              <a:solidFill>
                <a:schemeClr val="tx1"/>
              </a:solidFill>
            </a:rPr>
            <a:t>Asiakasohjaus</a:t>
          </a:r>
        </a:p>
      </dsp:txBody>
      <dsp:txXfrm rot="-10800000">
        <a:off x="0" y="1622359"/>
        <a:ext cx="10515600" cy="573490"/>
      </dsp:txXfrm>
    </dsp:sp>
    <dsp:sp modelId="{FC7D8C89-F3E0-46F7-A294-854B38195514}">
      <dsp:nvSpPr>
        <dsp:cNvPr id="0" name=""/>
        <dsp:cNvSpPr/>
      </dsp:nvSpPr>
      <dsp:spPr>
        <a:xfrm>
          <a:off x="0" y="2192026"/>
          <a:ext cx="10515600" cy="488529"/>
        </a:xfrm>
        <a:prstGeom prst="rect">
          <a:avLst/>
        </a:prstGeom>
        <a:no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06248" tIns="36830" rIns="206248" bIns="36830" numCol="1" spcCol="1270" anchor="ctr" anchorCtr="0">
          <a:noAutofit/>
        </a:bodyPr>
        <a:lstStyle/>
        <a:p>
          <a:pPr marL="0" lvl="0" indent="0" algn="ctr" defTabSz="1289050">
            <a:lnSpc>
              <a:spcPct val="90000"/>
            </a:lnSpc>
            <a:spcBef>
              <a:spcPct val="0"/>
            </a:spcBef>
            <a:spcAft>
              <a:spcPct val="35000"/>
            </a:spcAft>
            <a:buNone/>
          </a:pPr>
          <a:endParaRPr lang="fi-FI" sz="2900" kern="1200" dirty="0"/>
        </a:p>
      </dsp:txBody>
      <dsp:txXfrm>
        <a:off x="0" y="2192026"/>
        <a:ext cx="10515600" cy="488529"/>
      </dsp:txXfrm>
    </dsp:sp>
    <dsp:sp modelId="{BEC77436-5CD5-4EF1-B143-F4298EEEC2F5}">
      <dsp:nvSpPr>
        <dsp:cNvPr id="0" name=""/>
        <dsp:cNvSpPr/>
      </dsp:nvSpPr>
      <dsp:spPr>
        <a:xfrm rot="10800000">
          <a:off x="0" y="594"/>
          <a:ext cx="10515600" cy="1633876"/>
        </a:xfrm>
        <a:prstGeom prst="upArrowCallout">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fi-FI" sz="3200" b="0" kern="1200" dirty="0">
              <a:solidFill>
                <a:schemeClr val="tx1"/>
              </a:solidFill>
            </a:rPr>
            <a:t>Asiakasohjaus                           </a:t>
          </a:r>
          <a:r>
            <a:rPr lang="fi-FI" sz="3200" b="0" kern="1200" dirty="0" err="1">
              <a:solidFill>
                <a:schemeClr val="tx1"/>
              </a:solidFill>
            </a:rPr>
            <a:t>isen</a:t>
          </a:r>
          <a:r>
            <a:rPr lang="fi-FI" sz="3200" b="0" kern="1200" dirty="0">
              <a:solidFill>
                <a:schemeClr val="tx1"/>
              </a:solidFill>
            </a:rPr>
            <a:t> tuen tiimi</a:t>
          </a:r>
        </a:p>
      </dsp:txBody>
      <dsp:txXfrm rot="-10800000">
        <a:off x="0" y="594"/>
        <a:ext cx="10515600" cy="573490"/>
      </dsp:txXfrm>
    </dsp:sp>
    <dsp:sp modelId="{D70AB488-196B-455B-903A-64849E13E03D}">
      <dsp:nvSpPr>
        <dsp:cNvPr id="0" name=""/>
        <dsp:cNvSpPr/>
      </dsp:nvSpPr>
      <dsp:spPr>
        <a:xfrm>
          <a:off x="0" y="493653"/>
          <a:ext cx="5198702" cy="522208"/>
        </a:xfrm>
        <a:prstGeom prst="rect">
          <a:avLst/>
        </a:prstGeom>
        <a:solidFill>
          <a:schemeClr val="accent2">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232" tIns="13970" rIns="78232" bIns="13970" numCol="1" spcCol="1270" anchor="ctr" anchorCtr="0">
          <a:noAutofit/>
        </a:bodyPr>
        <a:lstStyle/>
        <a:p>
          <a:pPr marL="0" lvl="0" indent="0" algn="ctr" defTabSz="488950">
            <a:lnSpc>
              <a:spcPct val="90000"/>
            </a:lnSpc>
            <a:spcBef>
              <a:spcPct val="0"/>
            </a:spcBef>
            <a:spcAft>
              <a:spcPct val="35000"/>
            </a:spcAft>
            <a:buFont typeface="Times New Roman" panose="02020603050405020304" pitchFamily="18" charset="0"/>
            <a:buNone/>
          </a:pPr>
          <a:r>
            <a:rPr lang="fi-FI" sz="1100" kern="1200" dirty="0"/>
            <a:t>Asiakasohjaus saa ennakkotiedon sairaalasta kotiutuvasta uudesta asiakkaasta. </a:t>
          </a:r>
        </a:p>
      </dsp:txBody>
      <dsp:txXfrm>
        <a:off x="0" y="493653"/>
        <a:ext cx="5198702" cy="522208"/>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691672A-1F62-E8F5-FF9A-A3725EEE89DC}"/>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AD364524-2930-935E-D656-E245DB150B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0EBB627A-CA0B-803E-B670-FC35E4D61FFD}"/>
              </a:ext>
            </a:extLst>
          </p:cNvPr>
          <p:cNvSpPr>
            <a:spLocks noGrp="1"/>
          </p:cNvSpPr>
          <p:nvPr>
            <p:ph type="dt" sz="half" idx="10"/>
          </p:nvPr>
        </p:nvSpPr>
        <p:spPr/>
        <p:txBody>
          <a:bodyPr/>
          <a:lstStyle/>
          <a:p>
            <a:fld id="{B8E232CB-F094-4856-896D-791DBC6B7B07}" type="datetimeFigureOut">
              <a:rPr lang="fi-FI" smtClean="0"/>
              <a:t>14.12.2023</a:t>
            </a:fld>
            <a:endParaRPr lang="fi-FI"/>
          </a:p>
        </p:txBody>
      </p:sp>
      <p:sp>
        <p:nvSpPr>
          <p:cNvPr id="5" name="Alatunnisteen paikkamerkki 4">
            <a:extLst>
              <a:ext uri="{FF2B5EF4-FFF2-40B4-BE49-F238E27FC236}">
                <a16:creationId xmlns:a16="http://schemas.microsoft.com/office/drawing/2014/main" id="{CAAE9984-0C19-4F17-D06E-3006021D1220}"/>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F68F9AF6-07D2-3971-DBC8-BEA1346AA877}"/>
              </a:ext>
            </a:extLst>
          </p:cNvPr>
          <p:cNvSpPr>
            <a:spLocks noGrp="1"/>
          </p:cNvSpPr>
          <p:nvPr>
            <p:ph type="sldNum" sz="quarter" idx="12"/>
          </p:nvPr>
        </p:nvSpPr>
        <p:spPr/>
        <p:txBody>
          <a:bodyPr/>
          <a:lstStyle/>
          <a:p>
            <a:fld id="{988CB592-3E92-4CFF-99A4-5ABF9FC06D29}" type="slidenum">
              <a:rPr lang="fi-FI" smtClean="0"/>
              <a:t>‹#›</a:t>
            </a:fld>
            <a:endParaRPr lang="fi-FI"/>
          </a:p>
        </p:txBody>
      </p:sp>
    </p:spTree>
    <p:extLst>
      <p:ext uri="{BB962C8B-B14F-4D97-AF65-F5344CB8AC3E}">
        <p14:creationId xmlns:p14="http://schemas.microsoft.com/office/powerpoint/2010/main" val="480455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E2702F7-C15C-5CE2-DACF-39F536943A5F}"/>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704EA304-DB6A-A3D3-BEA2-A70919E442C3}"/>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E4B7BFF-49CD-D62E-9A21-6C41190D2E82}"/>
              </a:ext>
            </a:extLst>
          </p:cNvPr>
          <p:cNvSpPr>
            <a:spLocks noGrp="1"/>
          </p:cNvSpPr>
          <p:nvPr>
            <p:ph type="dt" sz="half" idx="10"/>
          </p:nvPr>
        </p:nvSpPr>
        <p:spPr/>
        <p:txBody>
          <a:bodyPr/>
          <a:lstStyle/>
          <a:p>
            <a:fld id="{B8E232CB-F094-4856-896D-791DBC6B7B07}" type="datetimeFigureOut">
              <a:rPr lang="fi-FI" smtClean="0"/>
              <a:t>14.12.2023</a:t>
            </a:fld>
            <a:endParaRPr lang="fi-FI"/>
          </a:p>
        </p:txBody>
      </p:sp>
      <p:sp>
        <p:nvSpPr>
          <p:cNvPr id="5" name="Alatunnisteen paikkamerkki 4">
            <a:extLst>
              <a:ext uri="{FF2B5EF4-FFF2-40B4-BE49-F238E27FC236}">
                <a16:creationId xmlns:a16="http://schemas.microsoft.com/office/drawing/2014/main" id="{1A79BCE7-61DA-6C94-CBEC-C74ED5CEE1CA}"/>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DA3C6CB7-619C-3866-8F0C-CC80293FC640}"/>
              </a:ext>
            </a:extLst>
          </p:cNvPr>
          <p:cNvSpPr>
            <a:spLocks noGrp="1"/>
          </p:cNvSpPr>
          <p:nvPr>
            <p:ph type="sldNum" sz="quarter" idx="12"/>
          </p:nvPr>
        </p:nvSpPr>
        <p:spPr/>
        <p:txBody>
          <a:bodyPr/>
          <a:lstStyle/>
          <a:p>
            <a:fld id="{988CB592-3E92-4CFF-99A4-5ABF9FC06D29}" type="slidenum">
              <a:rPr lang="fi-FI" smtClean="0"/>
              <a:t>‹#›</a:t>
            </a:fld>
            <a:endParaRPr lang="fi-FI"/>
          </a:p>
        </p:txBody>
      </p:sp>
    </p:spTree>
    <p:extLst>
      <p:ext uri="{BB962C8B-B14F-4D97-AF65-F5344CB8AC3E}">
        <p14:creationId xmlns:p14="http://schemas.microsoft.com/office/powerpoint/2010/main" val="2847599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570636CA-FD8A-F2D9-3725-DF18AB4E502A}"/>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5ABD8C7F-9E20-D5D4-1DE0-E306C7242D5A}"/>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0B532539-DF7B-2D28-D4A2-ADBD20380131}"/>
              </a:ext>
            </a:extLst>
          </p:cNvPr>
          <p:cNvSpPr>
            <a:spLocks noGrp="1"/>
          </p:cNvSpPr>
          <p:nvPr>
            <p:ph type="dt" sz="half" idx="10"/>
          </p:nvPr>
        </p:nvSpPr>
        <p:spPr/>
        <p:txBody>
          <a:bodyPr/>
          <a:lstStyle/>
          <a:p>
            <a:fld id="{B8E232CB-F094-4856-896D-791DBC6B7B07}" type="datetimeFigureOut">
              <a:rPr lang="fi-FI" smtClean="0"/>
              <a:t>14.12.2023</a:t>
            </a:fld>
            <a:endParaRPr lang="fi-FI"/>
          </a:p>
        </p:txBody>
      </p:sp>
      <p:sp>
        <p:nvSpPr>
          <p:cNvPr id="5" name="Alatunnisteen paikkamerkki 4">
            <a:extLst>
              <a:ext uri="{FF2B5EF4-FFF2-40B4-BE49-F238E27FC236}">
                <a16:creationId xmlns:a16="http://schemas.microsoft.com/office/drawing/2014/main" id="{D9395182-FA65-DF4C-5857-952663D414A0}"/>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93DF6F0E-9084-E31C-8BC1-1161B496B517}"/>
              </a:ext>
            </a:extLst>
          </p:cNvPr>
          <p:cNvSpPr>
            <a:spLocks noGrp="1"/>
          </p:cNvSpPr>
          <p:nvPr>
            <p:ph type="sldNum" sz="quarter" idx="12"/>
          </p:nvPr>
        </p:nvSpPr>
        <p:spPr/>
        <p:txBody>
          <a:bodyPr/>
          <a:lstStyle/>
          <a:p>
            <a:fld id="{988CB592-3E92-4CFF-99A4-5ABF9FC06D29}" type="slidenum">
              <a:rPr lang="fi-FI" smtClean="0"/>
              <a:t>‹#›</a:t>
            </a:fld>
            <a:endParaRPr lang="fi-FI"/>
          </a:p>
        </p:txBody>
      </p:sp>
    </p:spTree>
    <p:extLst>
      <p:ext uri="{BB962C8B-B14F-4D97-AF65-F5344CB8AC3E}">
        <p14:creationId xmlns:p14="http://schemas.microsoft.com/office/powerpoint/2010/main" val="1313919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25DB618-58CF-AB56-2DEE-8484FC86F76D}"/>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ED8F9548-C6A0-5AF6-CA89-9299A2C442FA}"/>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56687503-E388-9129-3E95-CAE765B82B30}"/>
              </a:ext>
            </a:extLst>
          </p:cNvPr>
          <p:cNvSpPr>
            <a:spLocks noGrp="1"/>
          </p:cNvSpPr>
          <p:nvPr>
            <p:ph type="dt" sz="half" idx="10"/>
          </p:nvPr>
        </p:nvSpPr>
        <p:spPr/>
        <p:txBody>
          <a:bodyPr/>
          <a:lstStyle/>
          <a:p>
            <a:fld id="{B8E232CB-F094-4856-896D-791DBC6B7B07}" type="datetimeFigureOut">
              <a:rPr lang="fi-FI" smtClean="0"/>
              <a:t>14.12.2023</a:t>
            </a:fld>
            <a:endParaRPr lang="fi-FI"/>
          </a:p>
        </p:txBody>
      </p:sp>
      <p:sp>
        <p:nvSpPr>
          <p:cNvPr id="5" name="Alatunnisteen paikkamerkki 4">
            <a:extLst>
              <a:ext uri="{FF2B5EF4-FFF2-40B4-BE49-F238E27FC236}">
                <a16:creationId xmlns:a16="http://schemas.microsoft.com/office/drawing/2014/main" id="{61E238E3-F7ED-69D4-7FAA-4B94B6405BE1}"/>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6B9BBE46-B705-C543-92A3-2CB6ACB6C4D2}"/>
              </a:ext>
            </a:extLst>
          </p:cNvPr>
          <p:cNvSpPr>
            <a:spLocks noGrp="1"/>
          </p:cNvSpPr>
          <p:nvPr>
            <p:ph type="sldNum" sz="quarter" idx="12"/>
          </p:nvPr>
        </p:nvSpPr>
        <p:spPr/>
        <p:txBody>
          <a:bodyPr/>
          <a:lstStyle/>
          <a:p>
            <a:fld id="{988CB592-3E92-4CFF-99A4-5ABF9FC06D29}" type="slidenum">
              <a:rPr lang="fi-FI" smtClean="0"/>
              <a:t>‹#›</a:t>
            </a:fld>
            <a:endParaRPr lang="fi-FI"/>
          </a:p>
        </p:txBody>
      </p:sp>
    </p:spTree>
    <p:extLst>
      <p:ext uri="{BB962C8B-B14F-4D97-AF65-F5344CB8AC3E}">
        <p14:creationId xmlns:p14="http://schemas.microsoft.com/office/powerpoint/2010/main" val="905738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A2B0E3B-48C3-1AA0-ACF4-E26F8997E05F}"/>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6DBF9108-1EAB-835C-BE02-44BD93921C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67CD2001-7906-E172-444B-3CB42A7A738D}"/>
              </a:ext>
            </a:extLst>
          </p:cNvPr>
          <p:cNvSpPr>
            <a:spLocks noGrp="1"/>
          </p:cNvSpPr>
          <p:nvPr>
            <p:ph type="dt" sz="half" idx="10"/>
          </p:nvPr>
        </p:nvSpPr>
        <p:spPr/>
        <p:txBody>
          <a:bodyPr/>
          <a:lstStyle/>
          <a:p>
            <a:fld id="{B8E232CB-F094-4856-896D-791DBC6B7B07}" type="datetimeFigureOut">
              <a:rPr lang="fi-FI" smtClean="0"/>
              <a:t>14.12.2023</a:t>
            </a:fld>
            <a:endParaRPr lang="fi-FI"/>
          </a:p>
        </p:txBody>
      </p:sp>
      <p:sp>
        <p:nvSpPr>
          <p:cNvPr id="5" name="Alatunnisteen paikkamerkki 4">
            <a:extLst>
              <a:ext uri="{FF2B5EF4-FFF2-40B4-BE49-F238E27FC236}">
                <a16:creationId xmlns:a16="http://schemas.microsoft.com/office/drawing/2014/main" id="{FF12BBDA-4AA1-0C99-2C2C-1A2B16FF8299}"/>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F2F646A-54CA-10A4-D7DA-C59576F8E5A7}"/>
              </a:ext>
            </a:extLst>
          </p:cNvPr>
          <p:cNvSpPr>
            <a:spLocks noGrp="1"/>
          </p:cNvSpPr>
          <p:nvPr>
            <p:ph type="sldNum" sz="quarter" idx="12"/>
          </p:nvPr>
        </p:nvSpPr>
        <p:spPr/>
        <p:txBody>
          <a:bodyPr/>
          <a:lstStyle/>
          <a:p>
            <a:fld id="{988CB592-3E92-4CFF-99A4-5ABF9FC06D29}" type="slidenum">
              <a:rPr lang="fi-FI" smtClean="0"/>
              <a:t>‹#›</a:t>
            </a:fld>
            <a:endParaRPr lang="fi-FI"/>
          </a:p>
        </p:txBody>
      </p:sp>
    </p:spTree>
    <p:extLst>
      <p:ext uri="{BB962C8B-B14F-4D97-AF65-F5344CB8AC3E}">
        <p14:creationId xmlns:p14="http://schemas.microsoft.com/office/powerpoint/2010/main" val="3282709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B934CC0-4CF2-AEC2-8C23-9F5261246A3D}"/>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318BE0D9-7AC0-0050-C897-FDC8C28650A2}"/>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C3C895DE-4D21-A4CB-6A2D-BAC5DA46EDC3}"/>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AB29FFF6-9CC6-91C5-DAE2-C040DAE7D31B}"/>
              </a:ext>
            </a:extLst>
          </p:cNvPr>
          <p:cNvSpPr>
            <a:spLocks noGrp="1"/>
          </p:cNvSpPr>
          <p:nvPr>
            <p:ph type="dt" sz="half" idx="10"/>
          </p:nvPr>
        </p:nvSpPr>
        <p:spPr/>
        <p:txBody>
          <a:bodyPr/>
          <a:lstStyle/>
          <a:p>
            <a:fld id="{B8E232CB-F094-4856-896D-791DBC6B7B07}" type="datetimeFigureOut">
              <a:rPr lang="fi-FI" smtClean="0"/>
              <a:t>14.12.2023</a:t>
            </a:fld>
            <a:endParaRPr lang="fi-FI"/>
          </a:p>
        </p:txBody>
      </p:sp>
      <p:sp>
        <p:nvSpPr>
          <p:cNvPr id="6" name="Alatunnisteen paikkamerkki 5">
            <a:extLst>
              <a:ext uri="{FF2B5EF4-FFF2-40B4-BE49-F238E27FC236}">
                <a16:creationId xmlns:a16="http://schemas.microsoft.com/office/drawing/2014/main" id="{B288C383-CB02-1B1B-BFF1-6D2BF337D4CE}"/>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1DF3D4BC-639C-2884-C964-9E7DA946E477}"/>
              </a:ext>
            </a:extLst>
          </p:cNvPr>
          <p:cNvSpPr>
            <a:spLocks noGrp="1"/>
          </p:cNvSpPr>
          <p:nvPr>
            <p:ph type="sldNum" sz="quarter" idx="12"/>
          </p:nvPr>
        </p:nvSpPr>
        <p:spPr/>
        <p:txBody>
          <a:bodyPr/>
          <a:lstStyle/>
          <a:p>
            <a:fld id="{988CB592-3E92-4CFF-99A4-5ABF9FC06D29}" type="slidenum">
              <a:rPr lang="fi-FI" smtClean="0"/>
              <a:t>‹#›</a:t>
            </a:fld>
            <a:endParaRPr lang="fi-FI"/>
          </a:p>
        </p:txBody>
      </p:sp>
    </p:spTree>
    <p:extLst>
      <p:ext uri="{BB962C8B-B14F-4D97-AF65-F5344CB8AC3E}">
        <p14:creationId xmlns:p14="http://schemas.microsoft.com/office/powerpoint/2010/main" val="546956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C37D0B7-25C5-49BD-F6FF-03C3228F46F0}"/>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D91D2373-1DD6-FD1F-48CF-38DF7D6E9F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E080CF22-12E0-2A77-B19D-688EF324336F}"/>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8857127B-3A50-3FF8-71A8-604F464BF3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AC8392EF-1D3A-BE04-0DB2-56A517F88631}"/>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0918E51-A2C6-25E8-0697-E4BDE2CDC3E4}"/>
              </a:ext>
            </a:extLst>
          </p:cNvPr>
          <p:cNvSpPr>
            <a:spLocks noGrp="1"/>
          </p:cNvSpPr>
          <p:nvPr>
            <p:ph type="dt" sz="half" idx="10"/>
          </p:nvPr>
        </p:nvSpPr>
        <p:spPr/>
        <p:txBody>
          <a:bodyPr/>
          <a:lstStyle/>
          <a:p>
            <a:fld id="{B8E232CB-F094-4856-896D-791DBC6B7B07}" type="datetimeFigureOut">
              <a:rPr lang="fi-FI" smtClean="0"/>
              <a:t>14.12.2023</a:t>
            </a:fld>
            <a:endParaRPr lang="fi-FI"/>
          </a:p>
        </p:txBody>
      </p:sp>
      <p:sp>
        <p:nvSpPr>
          <p:cNvPr id="8" name="Alatunnisteen paikkamerkki 7">
            <a:extLst>
              <a:ext uri="{FF2B5EF4-FFF2-40B4-BE49-F238E27FC236}">
                <a16:creationId xmlns:a16="http://schemas.microsoft.com/office/drawing/2014/main" id="{4FBEC3DD-9957-0960-25BD-880FC396B972}"/>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0221D13F-212E-BCD4-E094-D461FC953D72}"/>
              </a:ext>
            </a:extLst>
          </p:cNvPr>
          <p:cNvSpPr>
            <a:spLocks noGrp="1"/>
          </p:cNvSpPr>
          <p:nvPr>
            <p:ph type="sldNum" sz="quarter" idx="12"/>
          </p:nvPr>
        </p:nvSpPr>
        <p:spPr/>
        <p:txBody>
          <a:bodyPr/>
          <a:lstStyle/>
          <a:p>
            <a:fld id="{988CB592-3E92-4CFF-99A4-5ABF9FC06D29}" type="slidenum">
              <a:rPr lang="fi-FI" smtClean="0"/>
              <a:t>‹#›</a:t>
            </a:fld>
            <a:endParaRPr lang="fi-FI"/>
          </a:p>
        </p:txBody>
      </p:sp>
    </p:spTree>
    <p:extLst>
      <p:ext uri="{BB962C8B-B14F-4D97-AF65-F5344CB8AC3E}">
        <p14:creationId xmlns:p14="http://schemas.microsoft.com/office/powerpoint/2010/main" val="3646952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E894536-09D5-C0F3-CDD3-F093B6251D13}"/>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A9ED6B33-D4EB-354F-207E-27E4D8B45A34}"/>
              </a:ext>
            </a:extLst>
          </p:cNvPr>
          <p:cNvSpPr>
            <a:spLocks noGrp="1"/>
          </p:cNvSpPr>
          <p:nvPr>
            <p:ph type="dt" sz="half" idx="10"/>
          </p:nvPr>
        </p:nvSpPr>
        <p:spPr/>
        <p:txBody>
          <a:bodyPr/>
          <a:lstStyle/>
          <a:p>
            <a:fld id="{B8E232CB-F094-4856-896D-791DBC6B7B07}" type="datetimeFigureOut">
              <a:rPr lang="fi-FI" smtClean="0"/>
              <a:t>14.12.2023</a:t>
            </a:fld>
            <a:endParaRPr lang="fi-FI"/>
          </a:p>
        </p:txBody>
      </p:sp>
      <p:sp>
        <p:nvSpPr>
          <p:cNvPr id="4" name="Alatunnisteen paikkamerkki 3">
            <a:extLst>
              <a:ext uri="{FF2B5EF4-FFF2-40B4-BE49-F238E27FC236}">
                <a16:creationId xmlns:a16="http://schemas.microsoft.com/office/drawing/2014/main" id="{68D5947E-CBEB-5307-62A9-A42B01466CBB}"/>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FB488D1D-91F5-ABD7-5493-391E217840F6}"/>
              </a:ext>
            </a:extLst>
          </p:cNvPr>
          <p:cNvSpPr>
            <a:spLocks noGrp="1"/>
          </p:cNvSpPr>
          <p:nvPr>
            <p:ph type="sldNum" sz="quarter" idx="12"/>
          </p:nvPr>
        </p:nvSpPr>
        <p:spPr/>
        <p:txBody>
          <a:bodyPr/>
          <a:lstStyle/>
          <a:p>
            <a:fld id="{988CB592-3E92-4CFF-99A4-5ABF9FC06D29}" type="slidenum">
              <a:rPr lang="fi-FI" smtClean="0"/>
              <a:t>‹#›</a:t>
            </a:fld>
            <a:endParaRPr lang="fi-FI"/>
          </a:p>
        </p:txBody>
      </p:sp>
    </p:spTree>
    <p:extLst>
      <p:ext uri="{BB962C8B-B14F-4D97-AF65-F5344CB8AC3E}">
        <p14:creationId xmlns:p14="http://schemas.microsoft.com/office/powerpoint/2010/main" val="3669357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B75F0161-FD3B-B56F-4A90-DA09B4F634E4}"/>
              </a:ext>
            </a:extLst>
          </p:cNvPr>
          <p:cNvSpPr>
            <a:spLocks noGrp="1"/>
          </p:cNvSpPr>
          <p:nvPr>
            <p:ph type="dt" sz="half" idx="10"/>
          </p:nvPr>
        </p:nvSpPr>
        <p:spPr/>
        <p:txBody>
          <a:bodyPr/>
          <a:lstStyle/>
          <a:p>
            <a:fld id="{B8E232CB-F094-4856-896D-791DBC6B7B07}" type="datetimeFigureOut">
              <a:rPr lang="fi-FI" smtClean="0"/>
              <a:t>14.12.2023</a:t>
            </a:fld>
            <a:endParaRPr lang="fi-FI"/>
          </a:p>
        </p:txBody>
      </p:sp>
      <p:sp>
        <p:nvSpPr>
          <p:cNvPr id="3" name="Alatunnisteen paikkamerkki 2">
            <a:extLst>
              <a:ext uri="{FF2B5EF4-FFF2-40B4-BE49-F238E27FC236}">
                <a16:creationId xmlns:a16="http://schemas.microsoft.com/office/drawing/2014/main" id="{73226F1C-058E-B618-65D4-BC79C7DF3077}"/>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DE2AAB68-0EE6-37C4-2C5C-318981924C21}"/>
              </a:ext>
            </a:extLst>
          </p:cNvPr>
          <p:cNvSpPr>
            <a:spLocks noGrp="1"/>
          </p:cNvSpPr>
          <p:nvPr>
            <p:ph type="sldNum" sz="quarter" idx="12"/>
          </p:nvPr>
        </p:nvSpPr>
        <p:spPr/>
        <p:txBody>
          <a:bodyPr/>
          <a:lstStyle/>
          <a:p>
            <a:fld id="{988CB592-3E92-4CFF-99A4-5ABF9FC06D29}" type="slidenum">
              <a:rPr lang="fi-FI" smtClean="0"/>
              <a:t>‹#›</a:t>
            </a:fld>
            <a:endParaRPr lang="fi-FI"/>
          </a:p>
        </p:txBody>
      </p:sp>
    </p:spTree>
    <p:extLst>
      <p:ext uri="{BB962C8B-B14F-4D97-AF65-F5344CB8AC3E}">
        <p14:creationId xmlns:p14="http://schemas.microsoft.com/office/powerpoint/2010/main" val="3289457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6EFB48C-0882-E324-67A1-417890E9ADC0}"/>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7EDE7ABB-CD7B-0DE9-8036-29F24CBB01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35744790-5893-348B-5328-A42DDB73E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853D5361-E0FF-3C12-FB61-2A4ED4948CDA}"/>
              </a:ext>
            </a:extLst>
          </p:cNvPr>
          <p:cNvSpPr>
            <a:spLocks noGrp="1"/>
          </p:cNvSpPr>
          <p:nvPr>
            <p:ph type="dt" sz="half" idx="10"/>
          </p:nvPr>
        </p:nvSpPr>
        <p:spPr/>
        <p:txBody>
          <a:bodyPr/>
          <a:lstStyle/>
          <a:p>
            <a:fld id="{B8E232CB-F094-4856-896D-791DBC6B7B07}" type="datetimeFigureOut">
              <a:rPr lang="fi-FI" smtClean="0"/>
              <a:t>14.12.2023</a:t>
            </a:fld>
            <a:endParaRPr lang="fi-FI"/>
          </a:p>
        </p:txBody>
      </p:sp>
      <p:sp>
        <p:nvSpPr>
          <p:cNvPr id="6" name="Alatunnisteen paikkamerkki 5">
            <a:extLst>
              <a:ext uri="{FF2B5EF4-FFF2-40B4-BE49-F238E27FC236}">
                <a16:creationId xmlns:a16="http://schemas.microsoft.com/office/drawing/2014/main" id="{1AC87723-C832-3A24-2AF3-FF607324B0A5}"/>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A7E4A6A1-8CBA-D770-4F93-5596EFB03F63}"/>
              </a:ext>
            </a:extLst>
          </p:cNvPr>
          <p:cNvSpPr>
            <a:spLocks noGrp="1"/>
          </p:cNvSpPr>
          <p:nvPr>
            <p:ph type="sldNum" sz="quarter" idx="12"/>
          </p:nvPr>
        </p:nvSpPr>
        <p:spPr/>
        <p:txBody>
          <a:bodyPr/>
          <a:lstStyle/>
          <a:p>
            <a:fld id="{988CB592-3E92-4CFF-99A4-5ABF9FC06D29}" type="slidenum">
              <a:rPr lang="fi-FI" smtClean="0"/>
              <a:t>‹#›</a:t>
            </a:fld>
            <a:endParaRPr lang="fi-FI"/>
          </a:p>
        </p:txBody>
      </p:sp>
    </p:spTree>
    <p:extLst>
      <p:ext uri="{BB962C8B-B14F-4D97-AF65-F5344CB8AC3E}">
        <p14:creationId xmlns:p14="http://schemas.microsoft.com/office/powerpoint/2010/main" val="666020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9EC44E7-5618-71E9-D5B9-5F8F858855AF}"/>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F2709567-28A1-E5C3-6A2D-0F68C04738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9DA96F65-30AD-2456-EB15-E080EFD6A1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CF0DD3FA-54F4-187B-495A-929BC36790D6}"/>
              </a:ext>
            </a:extLst>
          </p:cNvPr>
          <p:cNvSpPr>
            <a:spLocks noGrp="1"/>
          </p:cNvSpPr>
          <p:nvPr>
            <p:ph type="dt" sz="half" idx="10"/>
          </p:nvPr>
        </p:nvSpPr>
        <p:spPr/>
        <p:txBody>
          <a:bodyPr/>
          <a:lstStyle/>
          <a:p>
            <a:fld id="{B8E232CB-F094-4856-896D-791DBC6B7B07}" type="datetimeFigureOut">
              <a:rPr lang="fi-FI" smtClean="0"/>
              <a:t>14.12.2023</a:t>
            </a:fld>
            <a:endParaRPr lang="fi-FI"/>
          </a:p>
        </p:txBody>
      </p:sp>
      <p:sp>
        <p:nvSpPr>
          <p:cNvPr id="6" name="Alatunnisteen paikkamerkki 5">
            <a:extLst>
              <a:ext uri="{FF2B5EF4-FFF2-40B4-BE49-F238E27FC236}">
                <a16:creationId xmlns:a16="http://schemas.microsoft.com/office/drawing/2014/main" id="{5E6879A4-FC06-68C4-E74D-37734EF4BDFC}"/>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F6DBC08E-5242-16A7-6071-A75D271740D9}"/>
              </a:ext>
            </a:extLst>
          </p:cNvPr>
          <p:cNvSpPr>
            <a:spLocks noGrp="1"/>
          </p:cNvSpPr>
          <p:nvPr>
            <p:ph type="sldNum" sz="quarter" idx="12"/>
          </p:nvPr>
        </p:nvSpPr>
        <p:spPr/>
        <p:txBody>
          <a:bodyPr/>
          <a:lstStyle/>
          <a:p>
            <a:fld id="{988CB592-3E92-4CFF-99A4-5ABF9FC06D29}" type="slidenum">
              <a:rPr lang="fi-FI" smtClean="0"/>
              <a:t>‹#›</a:t>
            </a:fld>
            <a:endParaRPr lang="fi-FI"/>
          </a:p>
        </p:txBody>
      </p:sp>
    </p:spTree>
    <p:extLst>
      <p:ext uri="{BB962C8B-B14F-4D97-AF65-F5344CB8AC3E}">
        <p14:creationId xmlns:p14="http://schemas.microsoft.com/office/powerpoint/2010/main" val="3060657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C8BA0210-52BB-D5E4-C4C3-B4EE2D22A7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35707D5C-D780-054B-5793-9E0D05CA12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D935C38F-6DF5-5B9C-5BE0-C6522D3AF4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232CB-F094-4856-896D-791DBC6B7B07}" type="datetimeFigureOut">
              <a:rPr lang="fi-FI" smtClean="0"/>
              <a:t>14.12.2023</a:t>
            </a:fld>
            <a:endParaRPr lang="fi-FI"/>
          </a:p>
        </p:txBody>
      </p:sp>
      <p:sp>
        <p:nvSpPr>
          <p:cNvPr id="5" name="Alatunnisteen paikkamerkki 4">
            <a:extLst>
              <a:ext uri="{FF2B5EF4-FFF2-40B4-BE49-F238E27FC236}">
                <a16:creationId xmlns:a16="http://schemas.microsoft.com/office/drawing/2014/main" id="{55FB3A52-8AC6-C1DD-BA23-7F94FC965F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8A7E8512-248D-D2E8-9A91-742B0F989B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8CB592-3E92-4CFF-99A4-5ABF9FC06D29}" type="slidenum">
              <a:rPr lang="fi-FI" smtClean="0"/>
              <a:t>‹#›</a:t>
            </a:fld>
            <a:endParaRPr lang="fi-FI"/>
          </a:p>
        </p:txBody>
      </p:sp>
    </p:spTree>
    <p:extLst>
      <p:ext uri="{BB962C8B-B14F-4D97-AF65-F5344CB8AC3E}">
        <p14:creationId xmlns:p14="http://schemas.microsoft.com/office/powerpoint/2010/main" val="638067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1E73041-1ED8-BA89-75C6-DB8C8E977D1A}"/>
              </a:ext>
            </a:extLst>
          </p:cNvPr>
          <p:cNvSpPr>
            <a:spLocks noGrp="1"/>
          </p:cNvSpPr>
          <p:nvPr>
            <p:ph type="ctrTitle"/>
          </p:nvPr>
        </p:nvSpPr>
        <p:spPr>
          <a:xfrm>
            <a:off x="1524000" y="1716252"/>
            <a:ext cx="9144000" cy="2387600"/>
          </a:xfrm>
        </p:spPr>
        <p:txBody>
          <a:bodyPr>
            <a:normAutofit fontScale="90000"/>
          </a:bodyPr>
          <a:lstStyle/>
          <a:p>
            <a:br>
              <a:rPr lang="fi-FI" b="1" dirty="0"/>
            </a:br>
            <a:br>
              <a:rPr lang="fi-FI" b="1" dirty="0"/>
            </a:br>
            <a:br>
              <a:rPr lang="fi-FI" b="1" dirty="0"/>
            </a:br>
            <a:r>
              <a:rPr lang="fi-FI" b="1" dirty="0"/>
              <a:t>Ikäkotihanke 2023</a:t>
            </a:r>
            <a:br>
              <a:rPr lang="fi-FI" b="1" dirty="0"/>
            </a:br>
            <a:r>
              <a:rPr lang="fi-FI" sz="5300" b="1" dirty="0"/>
              <a:t>Ikäihmisten toimintakyvyn tuen palvelut / kuntoutus / kotiutumisen tuen tiimi (</a:t>
            </a:r>
            <a:r>
              <a:rPr lang="fi-FI" sz="5300" b="1" dirty="0" err="1"/>
              <a:t>ktt</a:t>
            </a:r>
            <a:r>
              <a:rPr lang="fi-FI" sz="5300" b="1" dirty="0"/>
              <a:t>) ja kotiutumisen tuen yksiköt (</a:t>
            </a:r>
            <a:r>
              <a:rPr lang="fi-FI" sz="5300" b="1" dirty="0" err="1"/>
              <a:t>kty</a:t>
            </a:r>
            <a:r>
              <a:rPr lang="fi-FI" sz="5300" b="1" dirty="0"/>
              <a:t>)</a:t>
            </a:r>
            <a:br>
              <a:rPr lang="fi-FI" b="1" dirty="0"/>
            </a:br>
            <a:endParaRPr lang="fi-FI" sz="4400" b="1" dirty="0"/>
          </a:p>
        </p:txBody>
      </p:sp>
      <p:sp>
        <p:nvSpPr>
          <p:cNvPr id="3" name="Alaotsikko 2">
            <a:extLst>
              <a:ext uri="{FF2B5EF4-FFF2-40B4-BE49-F238E27FC236}">
                <a16:creationId xmlns:a16="http://schemas.microsoft.com/office/drawing/2014/main" id="{ED73EDC9-DBBC-E03F-F611-F61D2D17CAD9}"/>
              </a:ext>
            </a:extLst>
          </p:cNvPr>
          <p:cNvSpPr>
            <a:spLocks noGrp="1"/>
          </p:cNvSpPr>
          <p:nvPr>
            <p:ph type="subTitle" idx="1"/>
          </p:nvPr>
        </p:nvSpPr>
        <p:spPr/>
        <p:txBody>
          <a:bodyPr>
            <a:normAutofit/>
          </a:bodyPr>
          <a:lstStyle/>
          <a:p>
            <a:endParaRPr lang="fi-FI" sz="3600" dirty="0"/>
          </a:p>
          <a:p>
            <a:r>
              <a:rPr lang="fi-FI" sz="3600" dirty="0">
                <a:solidFill>
                  <a:srgbClr val="FF66FF"/>
                </a:solidFill>
              </a:rPr>
              <a:t>Asiakkaiden palvelupolut 12/2023</a:t>
            </a:r>
          </a:p>
        </p:txBody>
      </p:sp>
    </p:spTree>
    <p:extLst>
      <p:ext uri="{BB962C8B-B14F-4D97-AF65-F5344CB8AC3E}">
        <p14:creationId xmlns:p14="http://schemas.microsoft.com/office/powerpoint/2010/main" val="2306383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6B2E58A-DFF8-BA57-08E0-DB8C6AA6B9AB}"/>
              </a:ext>
            </a:extLst>
          </p:cNvPr>
          <p:cNvSpPr>
            <a:spLocks noGrp="1"/>
          </p:cNvSpPr>
          <p:nvPr>
            <p:ph type="title"/>
          </p:nvPr>
        </p:nvSpPr>
        <p:spPr>
          <a:xfrm>
            <a:off x="838200" y="344577"/>
            <a:ext cx="10515600" cy="1325563"/>
          </a:xfrm>
        </p:spPr>
        <p:txBody>
          <a:bodyPr/>
          <a:lstStyle/>
          <a:p>
            <a:r>
              <a:rPr lang="fi-FI" dirty="0"/>
              <a:t>Kotiutumisen tuen tiimiltä palvelusetelille siirtyvä asiakas  </a:t>
            </a:r>
            <a:r>
              <a:rPr lang="fi-FI" sz="2400" dirty="0"/>
              <a:t>(uusi asiakas sairaalasta)</a:t>
            </a:r>
            <a:endParaRPr lang="fi-FI" dirty="0"/>
          </a:p>
        </p:txBody>
      </p:sp>
      <p:graphicFrame>
        <p:nvGraphicFramePr>
          <p:cNvPr id="4" name="Sisällön paikkamerkki 3">
            <a:extLst>
              <a:ext uri="{FF2B5EF4-FFF2-40B4-BE49-F238E27FC236}">
                <a16:creationId xmlns:a16="http://schemas.microsoft.com/office/drawing/2014/main" id="{07825299-8507-D7AC-AD9D-098F187B86BE}"/>
              </a:ext>
            </a:extLst>
          </p:cNvPr>
          <p:cNvGraphicFramePr>
            <a:graphicFrameLocks noGrp="1"/>
          </p:cNvGraphicFramePr>
          <p:nvPr>
            <p:ph idx="1"/>
            <p:extLst>
              <p:ext uri="{D42A27DB-BD31-4B8C-83A1-F6EECF244321}">
                <p14:modId xmlns:p14="http://schemas.microsoft.com/office/powerpoint/2010/main" val="3410046884"/>
              </p:ext>
            </p:extLst>
          </p:nvPr>
        </p:nvGraphicFramePr>
        <p:xfrm>
          <a:off x="838200" y="1825624"/>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uorakulmio 2">
            <a:extLst>
              <a:ext uri="{FF2B5EF4-FFF2-40B4-BE49-F238E27FC236}">
                <a16:creationId xmlns:a16="http://schemas.microsoft.com/office/drawing/2014/main" id="{1369D8A0-761A-2938-8A2E-3BAA6EFB5D0E}"/>
              </a:ext>
            </a:extLst>
          </p:cNvPr>
          <p:cNvSpPr/>
          <p:nvPr/>
        </p:nvSpPr>
        <p:spPr>
          <a:xfrm>
            <a:off x="838200" y="3982914"/>
            <a:ext cx="5257800" cy="108224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tabLst>
                <a:tab pos="457200" algn="l"/>
              </a:tabLst>
            </a:pPr>
            <a:r>
              <a:rPr lang="fi-FI" sz="1200" dirty="0">
                <a:solidFill>
                  <a:schemeClr val="tx1"/>
                </a:solidFill>
                <a:effectLst/>
                <a:latin typeface="Times New Roman" panose="02020603050405020304" pitchFamily="18" charset="0"/>
                <a:ea typeface="Times New Roman" panose="02020603050405020304" pitchFamily="18" charset="0"/>
              </a:rPr>
              <a:t>Asiakasohjaus tekee myöhemmin kotikäynnin hoitosuunnitelman laatimiseksi. Palvelusetelimahdollisuus voi tulla tällöin</a:t>
            </a:r>
            <a:r>
              <a:rPr lang="fi-FI" sz="1200" dirty="0">
                <a:solidFill>
                  <a:schemeClr val="tx1"/>
                </a:solidFill>
                <a:latin typeface="Times New Roman" panose="02020603050405020304" pitchFamily="18" charset="0"/>
                <a:ea typeface="Times New Roman" panose="02020603050405020304" pitchFamily="18" charset="0"/>
              </a:rPr>
              <a:t> keskusteluun. Palvelujen todellinen tarve oltava selvä. </a:t>
            </a:r>
            <a:r>
              <a:rPr lang="fi-FI" sz="12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Asiakasohjaaja kirjaa hoitoneuvottelun jälkeen hoitosuunnitelman </a:t>
            </a:r>
            <a:r>
              <a:rPr lang="fi-FI" sz="12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hoitos</a:t>
            </a:r>
            <a:r>
              <a:rPr lang="fi-FI" sz="12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-lehdelle, jossa on mm.  tarkat tiedot myönnetystä palvelusetelistä: käyntien määrästä, sisällöstä, kestosta sekä aikaikkunasta. Jos asiakkaalle aloitetaan säännöllisen kotihoidon käynnit palvelusetelillä, asiakasohjaus käy asiakkaan kanssa kotikäynnillä läpi palvelusetelin toimintatapaa.</a:t>
            </a:r>
            <a:endParaRPr lang="fi-FI" sz="12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a:tabLst>
                <a:tab pos="457200" algn="l"/>
              </a:tabLst>
            </a:pPr>
            <a:endParaRPr lang="fi-FI" sz="12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lvl="0">
              <a:tabLst>
                <a:tab pos="457200" algn="l"/>
              </a:tabLst>
            </a:pPr>
            <a:endParaRPr lang="fi-FI" sz="1000" dirty="0">
              <a:solidFill>
                <a:schemeClr val="tx1"/>
              </a:solidFill>
              <a:effectLst/>
              <a:latin typeface="Times New Roman" panose="02020603050405020304" pitchFamily="18" charset="0"/>
              <a:ea typeface="Times New Roman" panose="02020603050405020304" pitchFamily="18" charset="0"/>
            </a:endParaRPr>
          </a:p>
        </p:txBody>
      </p:sp>
      <p:sp>
        <p:nvSpPr>
          <p:cNvPr id="5" name="Suorakulmio 4">
            <a:extLst>
              <a:ext uri="{FF2B5EF4-FFF2-40B4-BE49-F238E27FC236}">
                <a16:creationId xmlns:a16="http://schemas.microsoft.com/office/drawing/2014/main" id="{E9898172-C466-4F4A-2050-B2A39E198BD4}"/>
              </a:ext>
            </a:extLst>
          </p:cNvPr>
          <p:cNvSpPr/>
          <p:nvPr/>
        </p:nvSpPr>
        <p:spPr>
          <a:xfrm>
            <a:off x="6095999" y="3982915"/>
            <a:ext cx="5193323" cy="108224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spcAft>
                <a:spcPts val="800"/>
              </a:spcAft>
              <a:buSzPts val="1000"/>
              <a:tabLst>
                <a:tab pos="457200" algn="l"/>
              </a:tabLst>
            </a:pPr>
            <a:endParaRPr lang="fi-FI" sz="1200" dirty="0">
              <a:solidFill>
                <a:srgbClr val="242424"/>
              </a:solidFill>
              <a:latin typeface="Calibri" panose="020F0502020204030204" pitchFamily="34" charset="0"/>
              <a:ea typeface="Times New Roman" panose="02020603050405020304" pitchFamily="18" charset="0"/>
              <a:cs typeface="Calibri" panose="020F0502020204030204" pitchFamily="34" charset="0"/>
            </a:endParaRPr>
          </a:p>
          <a:p>
            <a:pPr lvl="0">
              <a:lnSpc>
                <a:spcPct val="107000"/>
              </a:lnSpc>
              <a:spcAft>
                <a:spcPts val="800"/>
              </a:spcAft>
              <a:buSzPts val="1000"/>
              <a:tabLst>
                <a:tab pos="457200" algn="l"/>
              </a:tabLst>
            </a:pPr>
            <a:endParaRPr lang="fi-FI" sz="1200" dirty="0">
              <a:solidFill>
                <a:srgbClr val="242424"/>
              </a:solidFill>
              <a:latin typeface="Calibri" panose="020F0502020204030204" pitchFamily="34" charset="0"/>
              <a:ea typeface="Times New Roman" panose="02020603050405020304" pitchFamily="18" charset="0"/>
              <a:cs typeface="Calibri" panose="020F0502020204030204" pitchFamily="34" charset="0"/>
            </a:endParaRPr>
          </a:p>
          <a:p>
            <a:pPr lvl="0">
              <a:lnSpc>
                <a:spcPct val="107000"/>
              </a:lnSpc>
              <a:spcAft>
                <a:spcPts val="800"/>
              </a:spcAft>
              <a:buSzPts val="1000"/>
              <a:tabLst>
                <a:tab pos="457200" algn="l"/>
              </a:tabLst>
            </a:pPr>
            <a:r>
              <a:rPr lang="fi-FI" sz="1100" dirty="0">
                <a:solidFill>
                  <a:srgbClr val="242424"/>
                </a:solidFill>
                <a:latin typeface="Calibri" panose="020F0502020204030204" pitchFamily="34" charset="0"/>
                <a:ea typeface="Times New Roman" panose="02020603050405020304" pitchFamily="18" charset="0"/>
                <a:cs typeface="Calibri" panose="020F0502020204030204" pitchFamily="34" charset="0"/>
              </a:rPr>
              <a:t> Tärkeää on sopia</a:t>
            </a: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ns. ”saattaen vaihtaen” käynti asiakkaan luo </a:t>
            </a:r>
            <a:r>
              <a:rPr lang="fi-FI" sz="11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ktt</a:t>
            </a: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-tiimin ja yrittäjän kanssa.     Tuolloin saadaan välitettyä tarvittavat viimepäivien tiedot asiakkaasta. Nimetään omatyöntekijä. Palveluseteliyrittäjälle toimitetaan asiakkaan hoitosuunnitelma joko asiakkaan itsensä toimesta tai asiakkaan luvalla hoitosuunnitelma lähetetään asiakasohjauksen kautta suoraan yrittäjälle.  Asiakasohjaus tekee tarvittavat palveluiden sulkemiset ja uusien avaamiset </a:t>
            </a:r>
            <a:r>
              <a:rPr lang="fi-FI" sz="11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terveysLc:lle</a:t>
            </a: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sekä viranhaltijapäätökset (</a:t>
            </a:r>
            <a:r>
              <a:rPr lang="fi-FI" sz="11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tervLC</a:t>
            </a: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ja jatkossa </a:t>
            </a:r>
            <a:r>
              <a:rPr lang="fi-FI" sz="11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sosLc</a:t>
            </a: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sekä tekee sähköisen palvelusetelin.</a:t>
            </a:r>
            <a:endParaRPr lang="fi-FI" sz="1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fi-FI" sz="18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a:t>
            </a:r>
            <a:endParaRPr lang="fi-FI"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SzPts val="1000"/>
              <a:tabLst>
                <a:tab pos="457200" algn="l"/>
              </a:tabLst>
            </a:pPr>
            <a:endParaRPr lang="fi-FI" sz="12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buSzPts val="1000"/>
              <a:tabLst>
                <a:tab pos="457200" algn="l"/>
              </a:tabLst>
            </a:pPr>
            <a:endParaRPr lang="fi-FI" sz="105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uorakulmio 5">
            <a:extLst>
              <a:ext uri="{FF2B5EF4-FFF2-40B4-BE49-F238E27FC236}">
                <a16:creationId xmlns:a16="http://schemas.microsoft.com/office/drawing/2014/main" id="{C61AF74B-CAE7-B6AC-D1CD-6E14EE284A26}"/>
              </a:ext>
            </a:extLst>
          </p:cNvPr>
          <p:cNvSpPr/>
          <p:nvPr/>
        </p:nvSpPr>
        <p:spPr>
          <a:xfrm>
            <a:off x="6095998" y="2384768"/>
            <a:ext cx="5205575" cy="685194"/>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spcAft>
                <a:spcPts val="800"/>
              </a:spcAft>
              <a:buSzPts val="1000"/>
              <a:tabLst>
                <a:tab pos="457200" algn="l"/>
              </a:tabLst>
            </a:pP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Kotiutumisen tuen tiimi aloittaa arviointijakson käynnit asiakkaalle. </a:t>
            </a:r>
            <a:r>
              <a:rPr lang="fi-FI" sz="1100" dirty="0" err="1">
                <a:solidFill>
                  <a:srgbClr val="242424"/>
                </a:solidFill>
                <a:latin typeface="Calibri" panose="020F0502020204030204" pitchFamily="34" charset="0"/>
                <a:ea typeface="Times New Roman" panose="02020603050405020304" pitchFamily="18" charset="0"/>
                <a:cs typeface="Calibri" panose="020F0502020204030204" pitchFamily="34" charset="0"/>
              </a:rPr>
              <a:t>Tii</a:t>
            </a:r>
            <a:r>
              <a:rPr lang="fi-FI" sz="11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imi</a:t>
            </a: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kirjaa arviointijakson tiedot, mikä on asiakkaan hoidollinen tarve ym. </a:t>
            </a:r>
            <a:r>
              <a:rPr lang="fi-FI" sz="11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hoitos</a:t>
            </a: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-lehdelle. </a:t>
            </a:r>
            <a:r>
              <a:rPr lang="fi-FI" sz="1100" dirty="0" err="1">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Asiakkaallle</a:t>
            </a: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voidaan puhua palvelusetelistä, mutta ei voida luvata sitä. ”Saattaen vaihtaen” –kotikäynti yrittäjän ja asiakasohjauksen kanssa.</a:t>
            </a:r>
            <a:endParaRPr lang="fi-FI" sz="1100" dirty="0">
              <a:solidFill>
                <a:srgbClr val="242424"/>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Suorakulmio 6">
            <a:extLst>
              <a:ext uri="{FF2B5EF4-FFF2-40B4-BE49-F238E27FC236}">
                <a16:creationId xmlns:a16="http://schemas.microsoft.com/office/drawing/2014/main" id="{B55081D4-73EF-7E84-8382-F6C35E555836}"/>
              </a:ext>
            </a:extLst>
          </p:cNvPr>
          <p:cNvSpPr/>
          <p:nvPr/>
        </p:nvSpPr>
        <p:spPr>
          <a:xfrm>
            <a:off x="9493321" y="1140431"/>
            <a:ext cx="2698679" cy="68519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a:lnSpc>
                <a:spcPct val="107000"/>
              </a:lnSpc>
              <a:spcAft>
                <a:spcPts val="800"/>
              </a:spcAft>
            </a:pPr>
            <a:r>
              <a:rPr lang="fi-FI" sz="11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Palveluseteli ei ole subjektiivinen oikeus, asiakasohjaus voi olla myöntämättä sitä.</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Suorakulmio 7">
            <a:extLst>
              <a:ext uri="{FF2B5EF4-FFF2-40B4-BE49-F238E27FC236}">
                <a16:creationId xmlns:a16="http://schemas.microsoft.com/office/drawing/2014/main" id="{FE6A0B00-F55C-139E-69BC-F608D67D8AD6}"/>
              </a:ext>
            </a:extLst>
          </p:cNvPr>
          <p:cNvSpPr/>
          <p:nvPr/>
        </p:nvSpPr>
        <p:spPr>
          <a:xfrm>
            <a:off x="6095998" y="1825624"/>
            <a:ext cx="5193324" cy="559143"/>
          </a:xfrm>
          <a:prstGeom prst="rect">
            <a:avLst/>
          </a:prstGeom>
          <a:solidFill>
            <a:srgbClr val="FF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2400" dirty="0">
                <a:solidFill>
                  <a:schemeClr val="tx1"/>
                </a:solidFill>
              </a:rPr>
              <a:t>Kotiutumisen tuen tiimi</a:t>
            </a:r>
          </a:p>
        </p:txBody>
      </p:sp>
    </p:spTree>
    <p:extLst>
      <p:ext uri="{BB962C8B-B14F-4D97-AF65-F5344CB8AC3E}">
        <p14:creationId xmlns:p14="http://schemas.microsoft.com/office/powerpoint/2010/main" val="2633354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Kaaviokuva 3">
            <a:extLst>
              <a:ext uri="{FF2B5EF4-FFF2-40B4-BE49-F238E27FC236}">
                <a16:creationId xmlns:a16="http://schemas.microsoft.com/office/drawing/2014/main" id="{B700EB32-307C-A378-0070-2CDB0A80E9D2}"/>
              </a:ext>
            </a:extLst>
          </p:cNvPr>
          <p:cNvGraphicFramePr/>
          <p:nvPr>
            <p:extLst>
              <p:ext uri="{D42A27DB-BD31-4B8C-83A1-F6EECF244321}">
                <p14:modId xmlns:p14="http://schemas.microsoft.com/office/powerpoint/2010/main" val="2145307669"/>
              </p:ext>
            </p:extLst>
          </p:nvPr>
        </p:nvGraphicFramePr>
        <p:xfrm>
          <a:off x="390524" y="733424"/>
          <a:ext cx="10529491" cy="59000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kstiruutu 4">
            <a:extLst>
              <a:ext uri="{FF2B5EF4-FFF2-40B4-BE49-F238E27FC236}">
                <a16:creationId xmlns:a16="http://schemas.microsoft.com/office/drawing/2014/main" id="{7BB92949-B18E-8E01-20CC-4465FC4F7609}"/>
              </a:ext>
            </a:extLst>
          </p:cNvPr>
          <p:cNvSpPr txBox="1"/>
          <p:nvPr/>
        </p:nvSpPr>
        <p:spPr>
          <a:xfrm>
            <a:off x="988650" y="0"/>
            <a:ext cx="6326550" cy="646331"/>
          </a:xfrm>
          <a:prstGeom prst="rect">
            <a:avLst/>
          </a:prstGeom>
          <a:noFill/>
        </p:spPr>
        <p:txBody>
          <a:bodyPr wrap="square" rtlCol="0">
            <a:spAutoFit/>
          </a:bodyPr>
          <a:lstStyle/>
          <a:p>
            <a:r>
              <a:rPr lang="fi-FI" sz="3600" dirty="0"/>
              <a:t>Kotona asuva uusi asiakas (</a:t>
            </a:r>
            <a:r>
              <a:rPr lang="fi-FI" sz="3600" dirty="0" err="1"/>
              <a:t>ktt</a:t>
            </a:r>
            <a:r>
              <a:rPr lang="fi-FI" sz="3600" dirty="0"/>
              <a:t>)</a:t>
            </a:r>
          </a:p>
        </p:txBody>
      </p:sp>
      <p:sp>
        <p:nvSpPr>
          <p:cNvPr id="6" name="Suorakulmio: Pyöristetyt kulmat 5">
            <a:extLst>
              <a:ext uri="{FF2B5EF4-FFF2-40B4-BE49-F238E27FC236}">
                <a16:creationId xmlns:a16="http://schemas.microsoft.com/office/drawing/2014/main" id="{B3C2E911-073B-7042-B01D-3E4B2FC7A2F3}"/>
              </a:ext>
            </a:extLst>
          </p:cNvPr>
          <p:cNvSpPr/>
          <p:nvPr/>
        </p:nvSpPr>
        <p:spPr>
          <a:xfrm>
            <a:off x="7829419" y="242179"/>
            <a:ext cx="2699544" cy="98249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100" dirty="0" err="1">
                <a:solidFill>
                  <a:schemeClr val="tx1"/>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iRAI</a:t>
            </a:r>
            <a:r>
              <a:rPr lang="fi-FI" sz="1100" dirty="0">
                <a:solidFill>
                  <a:schemeClr val="tx1"/>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-HC osittaisarviointi, LAAJA PTA </a:t>
            </a:r>
            <a:r>
              <a:rPr lang="fi-FI" sz="1100" dirty="0" err="1">
                <a:solidFill>
                  <a:schemeClr val="tx1"/>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as.ohj</a:t>
            </a:r>
            <a:r>
              <a:rPr lang="fi-FI" sz="1100" b="1" dirty="0">
                <a:solidFill>
                  <a:schemeClr val="tx1"/>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fi-FI" sz="1100" dirty="0">
                <a:solidFill>
                  <a:schemeClr val="tx1"/>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ja</a:t>
            </a:r>
            <a:r>
              <a:rPr lang="fi-FI" sz="1000" dirty="0">
                <a:solidFill>
                  <a:schemeClr val="tx1"/>
                </a:solidFill>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fi-FI" sz="1100" dirty="0">
                <a:solidFill>
                  <a:schemeClr val="tx1"/>
                </a:solidFill>
                <a:highlight>
                  <a:srgbClr val="FFFF00"/>
                </a:highlight>
              </a:rPr>
              <a:t>tulokset asiakassuunnitelmaan. Ellei palvelun myöntämisperusteet täyty tehdään palveluohjausta/ neuvontaa ja myönnetään tarvittaessa muita palveluita</a:t>
            </a:r>
            <a:r>
              <a:rPr lang="fi-FI" sz="1000" dirty="0">
                <a:solidFill>
                  <a:schemeClr val="tx1"/>
                </a:solidFill>
                <a:highlight>
                  <a:srgbClr val="FFFF00"/>
                </a:highlight>
              </a:rPr>
              <a:t>.</a:t>
            </a:r>
          </a:p>
        </p:txBody>
      </p:sp>
      <p:sp>
        <p:nvSpPr>
          <p:cNvPr id="9" name="Suorakulmio: Pyöristetyt kulmat 8">
            <a:extLst>
              <a:ext uri="{FF2B5EF4-FFF2-40B4-BE49-F238E27FC236}">
                <a16:creationId xmlns:a16="http://schemas.microsoft.com/office/drawing/2014/main" id="{E1A0EBCD-082A-F5D9-C126-E1DA0E0C4067}"/>
              </a:ext>
            </a:extLst>
          </p:cNvPr>
          <p:cNvSpPr/>
          <p:nvPr/>
        </p:nvSpPr>
        <p:spPr>
          <a:xfrm>
            <a:off x="7211862" y="4482307"/>
            <a:ext cx="3708153" cy="851153"/>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fi-FI" sz="1000" dirty="0">
                <a:solidFill>
                  <a:schemeClr val="tx1"/>
                </a:solidFill>
              </a:rPr>
              <a:t>Kotiutumisen tuen tiimi (tai kotihoidon arviointijakso) tekee tarvittaessa RAI-arvioinnin  jakson lopussa. RAI-arviointitulokset kertovat todellisen toimintakyvyn ja seurantajaksolla tapahtuneet muutokset ja palvelupäätökseen tarvittavat numeeriset tiedot. </a:t>
            </a:r>
          </a:p>
        </p:txBody>
      </p:sp>
    </p:spTree>
    <p:extLst>
      <p:ext uri="{BB962C8B-B14F-4D97-AF65-F5344CB8AC3E}">
        <p14:creationId xmlns:p14="http://schemas.microsoft.com/office/powerpoint/2010/main" val="2857635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Kaaviokuva 3">
            <a:extLst>
              <a:ext uri="{FF2B5EF4-FFF2-40B4-BE49-F238E27FC236}">
                <a16:creationId xmlns:a16="http://schemas.microsoft.com/office/drawing/2014/main" id="{A5C0391D-44B2-293C-9593-0F22B614501A}"/>
              </a:ext>
            </a:extLst>
          </p:cNvPr>
          <p:cNvGraphicFramePr/>
          <p:nvPr>
            <p:extLst>
              <p:ext uri="{D42A27DB-BD31-4B8C-83A1-F6EECF244321}">
                <p14:modId xmlns:p14="http://schemas.microsoft.com/office/powerpoint/2010/main" val="2179054289"/>
              </p:ext>
            </p:extLst>
          </p:nvPr>
        </p:nvGraphicFramePr>
        <p:xfrm>
          <a:off x="459112" y="858259"/>
          <a:ext cx="10368792" cy="57578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kstiruutu 4">
            <a:extLst>
              <a:ext uri="{FF2B5EF4-FFF2-40B4-BE49-F238E27FC236}">
                <a16:creationId xmlns:a16="http://schemas.microsoft.com/office/drawing/2014/main" id="{943FAAA9-264B-99CF-AF7A-77BC45F4DF99}"/>
              </a:ext>
            </a:extLst>
          </p:cNvPr>
          <p:cNvSpPr txBox="1"/>
          <p:nvPr/>
        </p:nvSpPr>
        <p:spPr>
          <a:xfrm>
            <a:off x="459112" y="105736"/>
            <a:ext cx="7495280" cy="646331"/>
          </a:xfrm>
          <a:prstGeom prst="rect">
            <a:avLst/>
          </a:prstGeom>
          <a:noFill/>
        </p:spPr>
        <p:txBody>
          <a:bodyPr wrap="square" rtlCol="0">
            <a:spAutoFit/>
          </a:bodyPr>
          <a:lstStyle/>
          <a:p>
            <a:r>
              <a:rPr lang="fi-FI" sz="3600" dirty="0"/>
              <a:t>Sairaalasta kotiutuva uusi asiakas (</a:t>
            </a:r>
            <a:r>
              <a:rPr lang="fi-FI" sz="3600" dirty="0" err="1"/>
              <a:t>ktt</a:t>
            </a:r>
            <a:r>
              <a:rPr lang="fi-FI" sz="3600" dirty="0"/>
              <a:t>)</a:t>
            </a:r>
          </a:p>
        </p:txBody>
      </p:sp>
      <p:sp>
        <p:nvSpPr>
          <p:cNvPr id="6" name="Suorakulmio: Pyöristetyt kulmat 5">
            <a:extLst>
              <a:ext uri="{FF2B5EF4-FFF2-40B4-BE49-F238E27FC236}">
                <a16:creationId xmlns:a16="http://schemas.microsoft.com/office/drawing/2014/main" id="{A8DA9097-7F86-9279-0754-D35D9CA5F213}"/>
              </a:ext>
            </a:extLst>
          </p:cNvPr>
          <p:cNvSpPr/>
          <p:nvPr/>
        </p:nvSpPr>
        <p:spPr>
          <a:xfrm>
            <a:off x="8259552" y="4629603"/>
            <a:ext cx="3394222" cy="89830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i-FI"/>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fi-FI" sz="1000" dirty="0">
                <a:solidFill>
                  <a:schemeClr val="tx1"/>
                </a:solidFill>
              </a:rPr>
              <a:t> </a:t>
            </a:r>
            <a:r>
              <a:rPr lang="fi-FI" sz="1200" dirty="0">
                <a:solidFill>
                  <a:schemeClr val="tx1"/>
                </a:solidFill>
              </a:rPr>
              <a:t>Arviointijakson loppupuolella tiivis yhteistyö kotiutuskoordinaattorin kanssa. Mahdollinen kotikäynti / palvelutarpeen laaja arviointi.</a:t>
            </a:r>
          </a:p>
        </p:txBody>
      </p:sp>
      <p:sp>
        <p:nvSpPr>
          <p:cNvPr id="7" name="Suorakulmio: Pyöristetyt kulmat 6">
            <a:extLst>
              <a:ext uri="{FF2B5EF4-FFF2-40B4-BE49-F238E27FC236}">
                <a16:creationId xmlns:a16="http://schemas.microsoft.com/office/drawing/2014/main" id="{56A3CC24-B781-7E54-AAC7-44DF55802DDA}"/>
              </a:ext>
            </a:extLst>
          </p:cNvPr>
          <p:cNvSpPr/>
          <p:nvPr/>
        </p:nvSpPr>
        <p:spPr>
          <a:xfrm>
            <a:off x="7824649" y="2294778"/>
            <a:ext cx="3201986" cy="89830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i-FI"/>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fi-FI" sz="1200" dirty="0">
                <a:solidFill>
                  <a:schemeClr val="tx1"/>
                </a:solidFill>
              </a:rPr>
              <a:t>Kotiutumisen tuen tiimi tekee RAI-arvioinnin jakson aikana palvelujen myöntämistä varten. Jos asiakkaan tilanne on epäselvä jakson aikana, arviointi jää asiakasohjauksen tehtäväksi myöhemmin. </a:t>
            </a:r>
          </a:p>
        </p:txBody>
      </p:sp>
      <p:sp>
        <p:nvSpPr>
          <p:cNvPr id="3" name="Suorakulmio: Pyöristetyt kulmat 2">
            <a:extLst>
              <a:ext uri="{FF2B5EF4-FFF2-40B4-BE49-F238E27FC236}">
                <a16:creationId xmlns:a16="http://schemas.microsoft.com/office/drawing/2014/main" id="{150A1413-224C-C149-D7C3-F2628D14BB10}"/>
              </a:ext>
            </a:extLst>
          </p:cNvPr>
          <p:cNvSpPr/>
          <p:nvPr/>
        </p:nvSpPr>
        <p:spPr>
          <a:xfrm>
            <a:off x="7625919" y="752067"/>
            <a:ext cx="3201986" cy="85841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Asiakasohjaus tekee laajan </a:t>
            </a:r>
            <a:r>
              <a:rPr lang="fi-FI" sz="10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PTA:n</a:t>
            </a:r>
            <a:r>
              <a:rPr lang="fi-FI"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kotona. HOITAJAT TEKEVÄT RAI:N.</a:t>
            </a:r>
            <a:r>
              <a:rPr lang="fi-FI" sz="10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fi-FI" sz="1000" kern="12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fi-FI"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Tarvittaessa </a:t>
            </a:r>
            <a:r>
              <a:rPr lang="fi-FI" sz="10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ao</a:t>
            </a:r>
            <a:r>
              <a:rPr lang="fi-FI"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voi pyytää kotiutumisen tuen tiimiä tekemään RAI:n, jos asiakkaan tilanne näyttää jaksolla selkeältä.  Palvelupäätös tehdään RAI-arviointiin ja kokonaistilanteeseen pohjautuen.</a:t>
            </a:r>
            <a:endParaRPr lang="fi-FI" sz="1000" dirty="0"/>
          </a:p>
        </p:txBody>
      </p:sp>
    </p:spTree>
    <p:extLst>
      <p:ext uri="{BB962C8B-B14F-4D97-AF65-F5344CB8AC3E}">
        <p14:creationId xmlns:p14="http://schemas.microsoft.com/office/powerpoint/2010/main" val="2839997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A28D17A-91A9-A8A6-2F95-8CFEDDCBD09D}"/>
              </a:ext>
            </a:extLst>
          </p:cNvPr>
          <p:cNvSpPr>
            <a:spLocks noGrp="1"/>
          </p:cNvSpPr>
          <p:nvPr>
            <p:ph type="ctrTitle"/>
          </p:nvPr>
        </p:nvSpPr>
        <p:spPr>
          <a:xfrm>
            <a:off x="911441" y="200439"/>
            <a:ext cx="7912963" cy="741948"/>
          </a:xfrm>
        </p:spPr>
        <p:txBody>
          <a:bodyPr>
            <a:noAutofit/>
          </a:bodyPr>
          <a:lstStyle/>
          <a:p>
            <a:pPr algn="l"/>
            <a:r>
              <a:rPr lang="fi-FI" sz="2800" b="1" dirty="0"/>
              <a:t>Sairaalasta kotiutuva vanha asiakas merkittävästi lisääntynein palveluin (</a:t>
            </a:r>
            <a:r>
              <a:rPr lang="fi-FI" sz="2800" b="1" dirty="0" err="1"/>
              <a:t>ktt</a:t>
            </a:r>
            <a:r>
              <a:rPr lang="fi-FI" sz="2800" b="1" dirty="0"/>
              <a:t>)</a:t>
            </a:r>
          </a:p>
        </p:txBody>
      </p:sp>
      <p:graphicFrame>
        <p:nvGraphicFramePr>
          <p:cNvPr id="4" name="Kaaviokuva 3">
            <a:extLst>
              <a:ext uri="{FF2B5EF4-FFF2-40B4-BE49-F238E27FC236}">
                <a16:creationId xmlns:a16="http://schemas.microsoft.com/office/drawing/2014/main" id="{FD7D9537-AB24-0B52-8EFF-0D98C28F220E}"/>
              </a:ext>
            </a:extLst>
          </p:cNvPr>
          <p:cNvGraphicFramePr/>
          <p:nvPr>
            <p:extLst>
              <p:ext uri="{D42A27DB-BD31-4B8C-83A1-F6EECF244321}">
                <p14:modId xmlns:p14="http://schemas.microsoft.com/office/powerpoint/2010/main" val="2285220726"/>
              </p:ext>
            </p:extLst>
          </p:nvPr>
        </p:nvGraphicFramePr>
        <p:xfrm>
          <a:off x="704851" y="994299"/>
          <a:ext cx="10507646" cy="56632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Ellipsi 10">
            <a:extLst>
              <a:ext uri="{FF2B5EF4-FFF2-40B4-BE49-F238E27FC236}">
                <a16:creationId xmlns:a16="http://schemas.microsoft.com/office/drawing/2014/main" id="{0F6D372F-F02A-98D2-61A5-9BB45390A312}"/>
              </a:ext>
            </a:extLst>
          </p:cNvPr>
          <p:cNvSpPr/>
          <p:nvPr/>
        </p:nvSpPr>
        <p:spPr>
          <a:xfrm>
            <a:off x="9086341" y="2407537"/>
            <a:ext cx="2126156" cy="1318008"/>
          </a:xfrm>
          <a:prstGeom prst="ellipse">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i-FI" sz="1200" b="1" dirty="0">
                <a:solidFill>
                  <a:schemeClr val="tx1"/>
                </a:solidFill>
              </a:rPr>
              <a:t>Maksupäätökset!</a:t>
            </a:r>
            <a:r>
              <a:rPr lang="fi-FI" sz="1200" b="1" i="0" dirty="0">
                <a:solidFill>
                  <a:schemeClr val="tx1"/>
                </a:solidFill>
              </a:rPr>
              <a:t>→</a:t>
            </a:r>
            <a:endParaRPr lang="fi-FI" sz="1200" b="1" dirty="0">
              <a:solidFill>
                <a:schemeClr val="tx1"/>
              </a:solidFill>
            </a:endParaRPr>
          </a:p>
          <a:p>
            <a:r>
              <a:rPr lang="fi-FI" sz="1200" b="1" dirty="0">
                <a:solidFill>
                  <a:schemeClr val="tx1"/>
                </a:solidFill>
              </a:rPr>
              <a:t> Jakso jatkuu säännöllisenä, jos aiemmin säännöllinen kotihoito.</a:t>
            </a:r>
          </a:p>
        </p:txBody>
      </p:sp>
      <p:sp>
        <p:nvSpPr>
          <p:cNvPr id="7" name="Suorakulmio: Pyöristetyt kulmat 6">
            <a:extLst>
              <a:ext uri="{FF2B5EF4-FFF2-40B4-BE49-F238E27FC236}">
                <a16:creationId xmlns:a16="http://schemas.microsoft.com/office/drawing/2014/main" id="{32C6301F-A6FC-6381-FB5D-CDA2F4ADDDDC}"/>
              </a:ext>
            </a:extLst>
          </p:cNvPr>
          <p:cNvSpPr/>
          <p:nvPr/>
        </p:nvSpPr>
        <p:spPr>
          <a:xfrm>
            <a:off x="9012032" y="857697"/>
            <a:ext cx="2126156" cy="89647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050" dirty="0">
                <a:solidFill>
                  <a:schemeClr val="tx1"/>
                </a:solidFill>
              </a:rPr>
              <a:t>RAI-arviointi tarpeen mukaan asiakkaan tilanteen muuttuessa. Mahdollinen laaja PTA ja kotihoidon osittaisarviointi </a:t>
            </a:r>
            <a:r>
              <a:rPr lang="fi-FI" sz="1050" dirty="0" err="1">
                <a:solidFill>
                  <a:srgbClr val="000000"/>
                </a:solidFill>
                <a:effectLst/>
                <a:latin typeface="Calibri" panose="020F0502020204030204" pitchFamily="34" charset="0"/>
                <a:ea typeface="Times New Roman" panose="02020603050405020304" pitchFamily="18" charset="0"/>
              </a:rPr>
              <a:t>iRAI-hc</a:t>
            </a:r>
            <a:endParaRPr lang="fi-FI" sz="1050" dirty="0">
              <a:solidFill>
                <a:schemeClr val="tx1"/>
              </a:solidFill>
            </a:endParaRPr>
          </a:p>
        </p:txBody>
      </p:sp>
      <p:sp>
        <p:nvSpPr>
          <p:cNvPr id="3" name="Suorakulmio: Pyöristetyt kulmat 2">
            <a:extLst>
              <a:ext uri="{FF2B5EF4-FFF2-40B4-BE49-F238E27FC236}">
                <a16:creationId xmlns:a16="http://schemas.microsoft.com/office/drawing/2014/main" id="{322EFA8C-0C29-B215-2F56-1BEDD78EAF37}"/>
              </a:ext>
            </a:extLst>
          </p:cNvPr>
          <p:cNvSpPr/>
          <p:nvPr/>
        </p:nvSpPr>
        <p:spPr>
          <a:xfrm>
            <a:off x="8671106" y="5138782"/>
            <a:ext cx="2467082" cy="757491"/>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000" dirty="0">
              <a:solidFill>
                <a:schemeClr val="tx1"/>
              </a:solidFill>
            </a:endParaRPr>
          </a:p>
          <a:p>
            <a:pPr algn="ctr"/>
            <a:r>
              <a:rPr lang="fi-FI" sz="1000" dirty="0">
                <a:solidFill>
                  <a:schemeClr val="tx1"/>
                </a:solidFill>
              </a:rPr>
              <a:t>Mahdollista olisi tehdä jakson lopussa osittaisarviointi palvelujen myöntämistä varten. Tulosta voidaan verrata ennen sairaalajaksoa tehtyyn kokonaisarviointiin.</a:t>
            </a:r>
          </a:p>
        </p:txBody>
      </p:sp>
    </p:spTree>
    <p:extLst>
      <p:ext uri="{BB962C8B-B14F-4D97-AF65-F5344CB8AC3E}">
        <p14:creationId xmlns:p14="http://schemas.microsoft.com/office/powerpoint/2010/main" val="2407269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00140EF-1C9A-3CDC-B060-96DD23281960}"/>
              </a:ext>
            </a:extLst>
          </p:cNvPr>
          <p:cNvSpPr>
            <a:spLocks noGrp="1"/>
          </p:cNvSpPr>
          <p:nvPr>
            <p:ph type="title"/>
          </p:nvPr>
        </p:nvSpPr>
        <p:spPr>
          <a:xfrm>
            <a:off x="838200" y="365126"/>
            <a:ext cx="10515600" cy="1016000"/>
          </a:xfrm>
        </p:spPr>
        <p:txBody>
          <a:bodyPr>
            <a:normAutofit/>
          </a:bodyPr>
          <a:lstStyle/>
          <a:p>
            <a:r>
              <a:rPr lang="fi-FI" sz="3600" b="1" dirty="0"/>
              <a:t>Tehostetun kotikuntoutuksen asiakas (</a:t>
            </a:r>
            <a:r>
              <a:rPr lang="fi-FI" sz="3600" b="1" dirty="0" err="1"/>
              <a:t>ktt</a:t>
            </a:r>
            <a:r>
              <a:rPr lang="fi-FI" sz="3600" b="1" dirty="0"/>
              <a:t>)</a:t>
            </a:r>
          </a:p>
        </p:txBody>
      </p:sp>
      <p:graphicFrame>
        <p:nvGraphicFramePr>
          <p:cNvPr id="4" name="Kaaviokuva 3">
            <a:extLst>
              <a:ext uri="{FF2B5EF4-FFF2-40B4-BE49-F238E27FC236}">
                <a16:creationId xmlns:a16="http://schemas.microsoft.com/office/drawing/2014/main" id="{DA47C535-D9F3-1021-17FC-29749D4DF152}"/>
              </a:ext>
            </a:extLst>
          </p:cNvPr>
          <p:cNvGraphicFramePr/>
          <p:nvPr>
            <p:extLst>
              <p:ext uri="{D42A27DB-BD31-4B8C-83A1-F6EECF244321}">
                <p14:modId xmlns:p14="http://schemas.microsoft.com/office/powerpoint/2010/main" val="410133629"/>
              </p:ext>
            </p:extLst>
          </p:nvPr>
        </p:nvGraphicFramePr>
        <p:xfrm>
          <a:off x="762000" y="1123950"/>
          <a:ext cx="10439400" cy="53689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Suorakulmio: Pyöristetyt kulmat 8">
            <a:extLst>
              <a:ext uri="{FF2B5EF4-FFF2-40B4-BE49-F238E27FC236}">
                <a16:creationId xmlns:a16="http://schemas.microsoft.com/office/drawing/2014/main" id="{416AA6A3-005E-46DC-0289-AE8FF7A3E0E8}"/>
              </a:ext>
            </a:extLst>
          </p:cNvPr>
          <p:cNvSpPr/>
          <p:nvPr/>
        </p:nvSpPr>
        <p:spPr>
          <a:xfrm>
            <a:off x="8859160" y="1230483"/>
            <a:ext cx="1927209" cy="43852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i-FI"/>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fi-FI" sz="1200" dirty="0">
                <a:solidFill>
                  <a:schemeClr val="tx1"/>
                </a:solidFill>
              </a:rPr>
              <a:t>RAI sovituin ohjeistuksin</a:t>
            </a:r>
          </a:p>
        </p:txBody>
      </p:sp>
    </p:spTree>
    <p:extLst>
      <p:ext uri="{BB962C8B-B14F-4D97-AF65-F5344CB8AC3E}">
        <p14:creationId xmlns:p14="http://schemas.microsoft.com/office/powerpoint/2010/main" val="1409103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758AAFD-4BB2-E883-C275-2A3E3C1243A7}"/>
              </a:ext>
            </a:extLst>
          </p:cNvPr>
          <p:cNvSpPr txBox="1">
            <a:spLocks/>
          </p:cNvSpPr>
          <p:nvPr/>
        </p:nvSpPr>
        <p:spPr>
          <a:xfrm>
            <a:off x="486508" y="85687"/>
            <a:ext cx="10515600" cy="75410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i-FI" sz="4000" b="1" dirty="0"/>
              <a:t>Lyhytaikaiselle kuntouttavalle arviointipaikalle tulevan asiakkaan polku (</a:t>
            </a:r>
            <a:r>
              <a:rPr lang="fi-FI" sz="4000" b="1" dirty="0" err="1"/>
              <a:t>kty</a:t>
            </a:r>
            <a:r>
              <a:rPr lang="fi-FI" sz="4000" b="1" dirty="0"/>
              <a:t>)</a:t>
            </a:r>
            <a:br>
              <a:rPr lang="fi-FI" sz="4000" dirty="0"/>
            </a:br>
            <a:endParaRPr lang="fi-FI" sz="4000" dirty="0"/>
          </a:p>
        </p:txBody>
      </p:sp>
      <p:graphicFrame>
        <p:nvGraphicFramePr>
          <p:cNvPr id="3" name="Sisällön paikkamerkki 3">
            <a:extLst>
              <a:ext uri="{FF2B5EF4-FFF2-40B4-BE49-F238E27FC236}">
                <a16:creationId xmlns:a16="http://schemas.microsoft.com/office/drawing/2014/main" id="{70AC4C10-4F0D-0EC8-3B6B-8F9BA34274F9}"/>
              </a:ext>
            </a:extLst>
          </p:cNvPr>
          <p:cNvGraphicFramePr>
            <a:graphicFrameLocks/>
          </p:cNvGraphicFramePr>
          <p:nvPr>
            <p:extLst>
              <p:ext uri="{D42A27DB-BD31-4B8C-83A1-F6EECF244321}">
                <p14:modId xmlns:p14="http://schemas.microsoft.com/office/powerpoint/2010/main" val="2875017472"/>
              </p:ext>
            </p:extLst>
          </p:nvPr>
        </p:nvGraphicFramePr>
        <p:xfrm>
          <a:off x="371475" y="1314451"/>
          <a:ext cx="11597702" cy="5609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uorakulmio 3">
            <a:extLst>
              <a:ext uri="{FF2B5EF4-FFF2-40B4-BE49-F238E27FC236}">
                <a16:creationId xmlns:a16="http://schemas.microsoft.com/office/drawing/2014/main" id="{FABC56B2-32D2-2FF2-32D2-34817674C591}"/>
              </a:ext>
            </a:extLst>
          </p:cNvPr>
          <p:cNvSpPr/>
          <p:nvPr/>
        </p:nvSpPr>
        <p:spPr>
          <a:xfrm>
            <a:off x="10152199" y="3413653"/>
            <a:ext cx="1473201" cy="70533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100" dirty="0">
                <a:solidFill>
                  <a:schemeClr val="tx1"/>
                </a:solidFill>
              </a:rPr>
              <a:t> </a:t>
            </a:r>
            <a:r>
              <a:rPr lang="fi-FI" sz="1000" dirty="0" err="1">
                <a:solidFill>
                  <a:schemeClr val="tx1"/>
                </a:solidFill>
              </a:rPr>
              <a:t>Lyhtaikaisasumisen</a:t>
            </a:r>
            <a:r>
              <a:rPr lang="fi-FI" sz="1000" dirty="0">
                <a:solidFill>
                  <a:schemeClr val="tx1"/>
                </a:solidFill>
              </a:rPr>
              <a:t> RAI; </a:t>
            </a:r>
            <a:r>
              <a:rPr lang="fi-FI" sz="1000" dirty="0" err="1">
                <a:solidFill>
                  <a:schemeClr val="tx1"/>
                </a:solidFill>
              </a:rPr>
              <a:t>iRAI</a:t>
            </a:r>
            <a:r>
              <a:rPr lang="fi-FI" sz="1000" dirty="0">
                <a:solidFill>
                  <a:schemeClr val="tx1"/>
                </a:solidFill>
              </a:rPr>
              <a:t>-HC osittaisarviointi palvelujen myöntämistä varten.</a:t>
            </a:r>
          </a:p>
        </p:txBody>
      </p:sp>
      <p:sp>
        <p:nvSpPr>
          <p:cNvPr id="5" name="Tekstiruutu 4">
            <a:extLst>
              <a:ext uri="{FF2B5EF4-FFF2-40B4-BE49-F238E27FC236}">
                <a16:creationId xmlns:a16="http://schemas.microsoft.com/office/drawing/2014/main" id="{1799E8FA-C497-F062-E7B0-6F67D556427D}"/>
              </a:ext>
            </a:extLst>
          </p:cNvPr>
          <p:cNvSpPr txBox="1"/>
          <p:nvPr/>
        </p:nvSpPr>
        <p:spPr>
          <a:xfrm>
            <a:off x="371475" y="5528342"/>
            <a:ext cx="6475161" cy="400110"/>
          </a:xfrm>
          <a:prstGeom prst="rect">
            <a:avLst/>
          </a:prstGeom>
          <a:solidFill>
            <a:schemeClr val="accent2">
              <a:lumMod val="40000"/>
              <a:lumOff val="60000"/>
            </a:schemeClr>
          </a:solidFill>
          <a:ln w="12700">
            <a:solidFill>
              <a:schemeClr val="tx1"/>
            </a:solidFill>
          </a:ln>
        </p:spPr>
        <p:txBody>
          <a:bodyPr wrap="square" rtlCol="0">
            <a:spAutoFit/>
          </a:bodyPr>
          <a:lstStyle/>
          <a:p>
            <a:r>
              <a:rPr lang="fi-FI" sz="2000" b="1" dirty="0"/>
              <a:t>Asiakasohjaus</a:t>
            </a:r>
          </a:p>
        </p:txBody>
      </p:sp>
      <p:sp>
        <p:nvSpPr>
          <p:cNvPr id="6" name="Tekstiruutu 5">
            <a:extLst>
              <a:ext uri="{FF2B5EF4-FFF2-40B4-BE49-F238E27FC236}">
                <a16:creationId xmlns:a16="http://schemas.microsoft.com/office/drawing/2014/main" id="{AF954CDF-0A0E-C364-490A-A779C796C70F}"/>
              </a:ext>
            </a:extLst>
          </p:cNvPr>
          <p:cNvSpPr txBox="1"/>
          <p:nvPr/>
        </p:nvSpPr>
        <p:spPr>
          <a:xfrm>
            <a:off x="6861940" y="5528340"/>
            <a:ext cx="5107237" cy="400110"/>
          </a:xfrm>
          <a:prstGeom prst="rect">
            <a:avLst/>
          </a:prstGeom>
          <a:solidFill>
            <a:srgbClr val="FF66CC"/>
          </a:solidFill>
        </p:spPr>
        <p:txBody>
          <a:bodyPr wrap="square" rtlCol="0">
            <a:spAutoFit/>
          </a:bodyPr>
          <a:lstStyle/>
          <a:p>
            <a:r>
              <a:rPr lang="fi-FI" sz="2000" b="1" dirty="0"/>
              <a:t>Kotiutuskoordinaattor</a:t>
            </a:r>
            <a:r>
              <a:rPr lang="fi-FI" b="1" dirty="0"/>
              <a:t>i</a:t>
            </a:r>
          </a:p>
        </p:txBody>
      </p:sp>
      <p:sp>
        <p:nvSpPr>
          <p:cNvPr id="7" name="Nuoli: Oikea 6">
            <a:extLst>
              <a:ext uri="{FF2B5EF4-FFF2-40B4-BE49-F238E27FC236}">
                <a16:creationId xmlns:a16="http://schemas.microsoft.com/office/drawing/2014/main" id="{92E26DB3-E2FB-662D-8CA9-8FE0C98A85AB}"/>
              </a:ext>
            </a:extLst>
          </p:cNvPr>
          <p:cNvSpPr/>
          <p:nvPr/>
        </p:nvSpPr>
        <p:spPr>
          <a:xfrm>
            <a:off x="6348784" y="5343141"/>
            <a:ext cx="497854" cy="484632"/>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Tekstiruutu 7">
            <a:extLst>
              <a:ext uri="{FF2B5EF4-FFF2-40B4-BE49-F238E27FC236}">
                <a16:creationId xmlns:a16="http://schemas.microsoft.com/office/drawing/2014/main" id="{CA0C9C5F-AC84-EFAC-E8B3-54DC6B7AA7B7}"/>
              </a:ext>
            </a:extLst>
          </p:cNvPr>
          <p:cNvSpPr txBox="1"/>
          <p:nvPr/>
        </p:nvSpPr>
        <p:spPr>
          <a:xfrm>
            <a:off x="356172" y="5928450"/>
            <a:ext cx="6490464" cy="698717"/>
          </a:xfrm>
          <a:prstGeom prst="rect">
            <a:avLst/>
          </a:prstGeom>
          <a:solidFill>
            <a:schemeClr val="accent2">
              <a:lumMod val="40000"/>
              <a:lumOff val="60000"/>
            </a:schemeClr>
          </a:solidFill>
          <a:ln w="12700">
            <a:solidFill>
              <a:schemeClr val="tx1"/>
            </a:solidFill>
          </a:ln>
        </p:spPr>
        <p:txBody>
          <a:bodyPr wrap="square" rtlCol="0">
            <a:spAutoFit/>
          </a:bodyPr>
          <a:lstStyle/>
          <a:p>
            <a:pPr lvl="0">
              <a:tabLst>
                <a:tab pos="457200" algn="l"/>
              </a:tabLst>
            </a:pPr>
            <a:r>
              <a:rPr lang="fi-FI" sz="1050" dirty="0">
                <a:solidFill>
                  <a:srgbClr val="000000"/>
                </a:solidFill>
                <a:effectLst/>
                <a:latin typeface="Times New Roman" panose="02020603050405020304" pitchFamily="18" charset="0"/>
                <a:ea typeface="Times New Roman" panose="02020603050405020304" pitchFamily="18" charset="0"/>
              </a:rPr>
              <a:t>Lyhytaikaisesta, kuntouttavasta yksiköstä ollaan yhteydessä asiakasohjaukseen, kun asiakas on valmis siirtymään. Asiakasohjaus tekee tarvittavat päätökset. Asiakasohjaus ilmoittaa asiakkaan kotiutuskoordinaattorille SBM / puhelu. </a:t>
            </a:r>
            <a:endParaRPr lang="fi-FI" sz="1050" dirty="0">
              <a:effectLst/>
              <a:latin typeface="Times New Roman" panose="02020603050405020304" pitchFamily="18" charset="0"/>
              <a:ea typeface="Times New Roman" panose="02020603050405020304" pitchFamily="18" charset="0"/>
            </a:endParaRPr>
          </a:p>
          <a:p>
            <a:pPr>
              <a:lnSpc>
                <a:spcPct val="107000"/>
              </a:lnSpc>
              <a:spcAft>
                <a:spcPts val="800"/>
              </a:spcAft>
            </a:pPr>
            <a:r>
              <a:rPr lang="fi-FI" sz="1800" dirty="0">
                <a:effectLst/>
                <a:latin typeface="Calibri" panose="020F0502020204030204" pitchFamily="34" charset="0"/>
                <a:ea typeface="Calibri" panose="020F0502020204030204" pitchFamily="34" charset="0"/>
                <a:cs typeface="Times New Roman" panose="02020603050405020304" pitchFamily="18" charset="0"/>
              </a:rPr>
              <a:t> </a:t>
            </a:r>
            <a:r>
              <a:rPr lang="fi-FI" sz="1050" dirty="0">
                <a:latin typeface="Calibri" panose="020F0502020204030204" pitchFamily="34" charset="0"/>
                <a:ea typeface="Calibri" panose="020F0502020204030204" pitchFamily="34" charset="0"/>
                <a:cs typeface="Times New Roman" panose="02020603050405020304" pitchFamily="18" charset="0"/>
              </a:rPr>
              <a:t>Asiakasohjaus on kiinteässä yhteydessä yksikköön asiakkaan tilanteesta</a:t>
            </a:r>
            <a:r>
              <a:rPr lang="fi-FI" sz="1100" dirty="0">
                <a:latin typeface="Calibri" panose="020F0502020204030204" pitchFamily="34" charset="0"/>
                <a:ea typeface="Calibri" panose="020F0502020204030204" pitchFamily="34" charset="0"/>
                <a:cs typeface="Times New Roman" panose="02020603050405020304" pitchFamily="18" charset="0"/>
              </a:rPr>
              <a:t>.</a:t>
            </a:r>
            <a:endParaRPr lang="fi-FI"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kstiruutu 8">
            <a:extLst>
              <a:ext uri="{FF2B5EF4-FFF2-40B4-BE49-F238E27FC236}">
                <a16:creationId xmlns:a16="http://schemas.microsoft.com/office/drawing/2014/main" id="{6768D6D6-FFDF-934A-961F-F704C1623929}"/>
              </a:ext>
            </a:extLst>
          </p:cNvPr>
          <p:cNvSpPr txBox="1"/>
          <p:nvPr/>
        </p:nvSpPr>
        <p:spPr>
          <a:xfrm>
            <a:off x="6846639" y="5827773"/>
            <a:ext cx="5107235" cy="738664"/>
          </a:xfrm>
          <a:prstGeom prst="rect">
            <a:avLst/>
          </a:prstGeom>
          <a:solidFill>
            <a:srgbClr val="FF66CC"/>
          </a:solidFill>
        </p:spPr>
        <p:txBody>
          <a:bodyPr wrap="square" rtlCol="0">
            <a:spAutoFit/>
          </a:bodyPr>
          <a:lstStyle/>
          <a:p>
            <a:pPr lvl="0">
              <a:tabLst>
                <a:tab pos="457200" algn="l"/>
              </a:tabLst>
            </a:pPr>
            <a:r>
              <a:rPr lang="fi-FI" sz="1050" dirty="0">
                <a:solidFill>
                  <a:srgbClr val="000000"/>
                </a:solidFill>
                <a:effectLst/>
                <a:latin typeface="Times New Roman" panose="02020603050405020304" pitchFamily="18" charset="0"/>
                <a:ea typeface="Times New Roman" panose="02020603050405020304" pitchFamily="18" charset="0"/>
              </a:rPr>
              <a:t>Kotiutuskoordinaattori saa asiakasohjaukselta tiedon uudesta asiakkaasta / puh / SBM. </a:t>
            </a:r>
            <a:r>
              <a:rPr lang="fi-FI" sz="1050" dirty="0">
                <a:solidFill>
                  <a:srgbClr val="000000"/>
                </a:solidFill>
                <a:latin typeface="Times New Roman" panose="02020603050405020304" pitchFamily="18" charset="0"/>
                <a:ea typeface="Times New Roman" panose="02020603050405020304" pitchFamily="18" charset="0"/>
              </a:rPr>
              <a:t>Arvioidaan, meneekö asiakas kotiutumisen tuen tiimille vai suoraan kotihoitoon? Harvoissa tapauksissa suoraan kotiin.</a:t>
            </a:r>
          </a:p>
          <a:p>
            <a:pPr lvl="0">
              <a:tabLst>
                <a:tab pos="457200" algn="l"/>
              </a:tabLst>
            </a:pPr>
            <a:r>
              <a:rPr lang="fi-FI" sz="1050" dirty="0"/>
              <a:t>Yhteistyö asiakasohjauksen ja yksikön kesken asiakkaan jatkohoidosta.</a:t>
            </a:r>
          </a:p>
        </p:txBody>
      </p:sp>
    </p:spTree>
    <p:extLst>
      <p:ext uri="{BB962C8B-B14F-4D97-AF65-F5344CB8AC3E}">
        <p14:creationId xmlns:p14="http://schemas.microsoft.com/office/powerpoint/2010/main" val="183724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79FC77D-C6D9-51A4-F994-F452099B8C2C}"/>
              </a:ext>
            </a:extLst>
          </p:cNvPr>
          <p:cNvSpPr>
            <a:spLocks noGrp="1"/>
          </p:cNvSpPr>
          <p:nvPr>
            <p:ph type="title"/>
          </p:nvPr>
        </p:nvSpPr>
        <p:spPr/>
        <p:txBody>
          <a:bodyPr>
            <a:normAutofit/>
          </a:bodyPr>
          <a:lstStyle/>
          <a:p>
            <a:r>
              <a:rPr lang="fi-FI" sz="3200" b="1" dirty="0"/>
              <a:t>Kotiutumisen tuen tiimiltä siirtyvä asiakas – ei palvelun tarvetta</a:t>
            </a:r>
          </a:p>
        </p:txBody>
      </p:sp>
      <p:sp>
        <p:nvSpPr>
          <p:cNvPr id="3" name="Sisällön paikkamerkki 2">
            <a:extLst>
              <a:ext uri="{FF2B5EF4-FFF2-40B4-BE49-F238E27FC236}">
                <a16:creationId xmlns:a16="http://schemas.microsoft.com/office/drawing/2014/main" id="{7AD48B98-9E61-807D-599F-176055DDDD85}"/>
              </a:ext>
            </a:extLst>
          </p:cNvPr>
          <p:cNvSpPr>
            <a:spLocks noGrp="1"/>
          </p:cNvSpPr>
          <p:nvPr>
            <p:ph idx="1"/>
          </p:nvPr>
        </p:nvSpPr>
        <p:spPr/>
        <p:txBody>
          <a:bodyPr/>
          <a:lstStyle/>
          <a:p>
            <a:endParaRPr lang="fi-FI" dirty="0"/>
          </a:p>
        </p:txBody>
      </p:sp>
      <p:graphicFrame>
        <p:nvGraphicFramePr>
          <p:cNvPr id="4" name="Kaaviokuva 3">
            <a:extLst>
              <a:ext uri="{FF2B5EF4-FFF2-40B4-BE49-F238E27FC236}">
                <a16:creationId xmlns:a16="http://schemas.microsoft.com/office/drawing/2014/main" id="{935AC235-8319-0CF7-24EB-71CA352A0630}"/>
              </a:ext>
            </a:extLst>
          </p:cNvPr>
          <p:cNvGraphicFramePr/>
          <p:nvPr>
            <p:extLst>
              <p:ext uri="{D42A27DB-BD31-4B8C-83A1-F6EECF244321}">
                <p14:modId xmlns:p14="http://schemas.microsoft.com/office/powerpoint/2010/main" val="874200251"/>
              </p:ext>
            </p:extLst>
          </p:nvPr>
        </p:nvGraphicFramePr>
        <p:xfrm>
          <a:off x="838200" y="1690688"/>
          <a:ext cx="10515600" cy="4486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uorakulmio 4">
            <a:extLst>
              <a:ext uri="{FF2B5EF4-FFF2-40B4-BE49-F238E27FC236}">
                <a16:creationId xmlns:a16="http://schemas.microsoft.com/office/drawing/2014/main" id="{D66B8AC6-0AA9-FEA5-C91F-1BAC63F0B7FF}"/>
              </a:ext>
            </a:extLst>
          </p:cNvPr>
          <p:cNvSpPr/>
          <p:nvPr/>
        </p:nvSpPr>
        <p:spPr>
          <a:xfrm>
            <a:off x="8768508" y="1200839"/>
            <a:ext cx="2585292" cy="90298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Kotiutumisen tuen tiimi tekee </a:t>
            </a:r>
            <a:r>
              <a:rPr lang="fi-FI" sz="10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iRA</a:t>
            </a:r>
            <a:r>
              <a:rPr lang="fi-FI"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r>
              <a:rPr lang="fi-FI" sz="1000" kern="120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Ihc</a:t>
            </a:r>
            <a:r>
              <a:rPr lang="fi-FI" sz="10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-osittaisarvioinnin jakson lopussa. RAI-arviointitulokset kertovat todellisen toimintakyvyn ja seurantajaksolla tapahtuneet muutokset ja palvelupäätökseen tarvittavat numeeriset tiedot.  </a:t>
            </a:r>
            <a:endParaRPr lang="fi-FI" sz="1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32210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AF3F03-5D40-0851-343C-811F41134990}"/>
              </a:ext>
            </a:extLst>
          </p:cNvPr>
          <p:cNvSpPr>
            <a:spLocks noGrp="1"/>
          </p:cNvSpPr>
          <p:nvPr>
            <p:ph type="title"/>
          </p:nvPr>
        </p:nvSpPr>
        <p:spPr/>
        <p:txBody>
          <a:bodyPr>
            <a:normAutofit/>
          </a:bodyPr>
          <a:lstStyle/>
          <a:p>
            <a:r>
              <a:rPr lang="fi-FI" sz="4000" dirty="0"/>
              <a:t>Kotiutumisen tuen tiimiltä ostopalveluun siirtyvä asiakas</a:t>
            </a:r>
          </a:p>
        </p:txBody>
      </p:sp>
      <p:sp>
        <p:nvSpPr>
          <p:cNvPr id="3" name="Sisällön paikkamerkki 2">
            <a:extLst>
              <a:ext uri="{FF2B5EF4-FFF2-40B4-BE49-F238E27FC236}">
                <a16:creationId xmlns:a16="http://schemas.microsoft.com/office/drawing/2014/main" id="{160270E5-A033-AAF5-A25D-77CBB0F74EBA}"/>
              </a:ext>
            </a:extLst>
          </p:cNvPr>
          <p:cNvSpPr>
            <a:spLocks noGrp="1"/>
          </p:cNvSpPr>
          <p:nvPr>
            <p:ph idx="1"/>
          </p:nvPr>
        </p:nvSpPr>
        <p:spPr/>
        <p:txBody>
          <a:bodyPr/>
          <a:lstStyle/>
          <a:p>
            <a:endParaRPr lang="fi-FI"/>
          </a:p>
        </p:txBody>
      </p:sp>
      <p:graphicFrame>
        <p:nvGraphicFramePr>
          <p:cNvPr id="4" name="Kaaviokuva 3">
            <a:extLst>
              <a:ext uri="{FF2B5EF4-FFF2-40B4-BE49-F238E27FC236}">
                <a16:creationId xmlns:a16="http://schemas.microsoft.com/office/drawing/2014/main" id="{5382FC1E-BCFD-5173-BF6A-EDE1D861B593}"/>
              </a:ext>
            </a:extLst>
          </p:cNvPr>
          <p:cNvGraphicFramePr/>
          <p:nvPr>
            <p:extLst>
              <p:ext uri="{D42A27DB-BD31-4B8C-83A1-F6EECF244321}">
                <p14:modId xmlns:p14="http://schemas.microsoft.com/office/powerpoint/2010/main" val="4060047708"/>
              </p:ext>
            </p:extLst>
          </p:nvPr>
        </p:nvGraphicFramePr>
        <p:xfrm>
          <a:off x="838200" y="1690689"/>
          <a:ext cx="10515600" cy="44862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5909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FECB04F-3DC1-100E-35C4-4240F6C4BB51}"/>
              </a:ext>
            </a:extLst>
          </p:cNvPr>
          <p:cNvSpPr>
            <a:spLocks noGrp="1"/>
          </p:cNvSpPr>
          <p:nvPr>
            <p:ph type="title"/>
          </p:nvPr>
        </p:nvSpPr>
        <p:spPr>
          <a:xfrm>
            <a:off x="838200" y="344576"/>
            <a:ext cx="10515600" cy="1325563"/>
          </a:xfrm>
        </p:spPr>
        <p:txBody>
          <a:bodyPr/>
          <a:lstStyle/>
          <a:p>
            <a:r>
              <a:rPr lang="fi-FI" dirty="0"/>
              <a:t>Kotiutumisen tuen tiimiltä palvelusetelille siirtyvä asiakas </a:t>
            </a:r>
            <a:r>
              <a:rPr lang="fi-FI" sz="1800" dirty="0"/>
              <a:t>(uusi asiakas kotoa)</a:t>
            </a:r>
          </a:p>
        </p:txBody>
      </p:sp>
      <p:graphicFrame>
        <p:nvGraphicFramePr>
          <p:cNvPr id="4" name="Sisällön paikkamerkki 3">
            <a:extLst>
              <a:ext uri="{FF2B5EF4-FFF2-40B4-BE49-F238E27FC236}">
                <a16:creationId xmlns:a16="http://schemas.microsoft.com/office/drawing/2014/main" id="{70139118-29CA-01E9-91B6-471022A53555}"/>
              </a:ext>
            </a:extLst>
          </p:cNvPr>
          <p:cNvGraphicFramePr>
            <a:graphicFrameLocks noGrp="1"/>
          </p:cNvGraphicFramePr>
          <p:nvPr>
            <p:ph idx="1"/>
            <p:extLst>
              <p:ext uri="{D42A27DB-BD31-4B8C-83A1-F6EECF244321}">
                <p14:modId xmlns:p14="http://schemas.microsoft.com/office/powerpoint/2010/main" val="238581579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uorakulmio 2">
            <a:extLst>
              <a:ext uri="{FF2B5EF4-FFF2-40B4-BE49-F238E27FC236}">
                <a16:creationId xmlns:a16="http://schemas.microsoft.com/office/drawing/2014/main" id="{5EEBD287-4F07-7309-417D-AB2A49EF13C5}"/>
              </a:ext>
            </a:extLst>
          </p:cNvPr>
          <p:cNvSpPr/>
          <p:nvPr/>
        </p:nvSpPr>
        <p:spPr>
          <a:xfrm>
            <a:off x="8970196" y="1228350"/>
            <a:ext cx="2383604" cy="88357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a:lnSpc>
                <a:spcPct val="107000"/>
              </a:lnSpc>
              <a:spcAft>
                <a:spcPts val="800"/>
              </a:spcAft>
            </a:pPr>
            <a:r>
              <a:rPr lang="fi-FI" sz="14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Palveluseteli ei ole subjektiivinen oikeus, asiakasohjaus voi olla myöntämättä sitä.</a:t>
            </a:r>
            <a:endParaRPr lang="fi-FI"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8753113"/>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3741</TotalTime>
  <Words>1934</Words>
  <Application>Microsoft Office PowerPoint</Application>
  <PresentationFormat>Laajakuva</PresentationFormat>
  <Paragraphs>123</Paragraphs>
  <Slides>10</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10</vt:i4>
      </vt:variant>
    </vt:vector>
  </HeadingPairs>
  <TitlesOfParts>
    <vt:vector size="17" baseType="lpstr">
      <vt:lpstr>Arial</vt:lpstr>
      <vt:lpstr>Calibri</vt:lpstr>
      <vt:lpstr>Calibri Light</vt:lpstr>
      <vt:lpstr>Symbol</vt:lpstr>
      <vt:lpstr>Times New Roman</vt:lpstr>
      <vt:lpstr>Wingdings</vt:lpstr>
      <vt:lpstr>Office-teema</vt:lpstr>
      <vt:lpstr>   Ikäkotihanke 2023 Ikäihmisten toimintakyvyn tuen palvelut / kuntoutus / kotiutumisen tuen tiimi (ktt) ja kotiutumisen tuen yksiköt (kty) </vt:lpstr>
      <vt:lpstr>PowerPoint-esitys</vt:lpstr>
      <vt:lpstr>PowerPoint-esitys</vt:lpstr>
      <vt:lpstr>Sairaalasta kotiutuva vanha asiakas merkittävästi lisääntynein palveluin (ktt)</vt:lpstr>
      <vt:lpstr>Tehostetun kotikuntoutuksen asiakas (ktt)</vt:lpstr>
      <vt:lpstr>PowerPoint-esitys</vt:lpstr>
      <vt:lpstr>Kotiutumisen tuen tiimiltä siirtyvä asiakas – ei palvelun tarvetta</vt:lpstr>
      <vt:lpstr>Kotiutumisen tuen tiimiltä ostopalveluun siirtyvä asiakas</vt:lpstr>
      <vt:lpstr>Kotiutumisen tuen tiimiltä palvelusetelille siirtyvä asiakas (uusi asiakas kotoa)</vt:lpstr>
      <vt:lpstr>Kotiutumisen tuen tiimiltä palvelusetelille siirtyvä asiakas  (uusi asiakas sairaalasta)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Sairaalasta kotiutuva vanha asiakas huomattavasti lisääntynein palveluin</dc:title>
  <dc:creator>Anu Yli-Isotalo</dc:creator>
  <cp:lastModifiedBy>Liisa Winter</cp:lastModifiedBy>
  <cp:revision>116</cp:revision>
  <dcterms:created xsi:type="dcterms:W3CDTF">2023-09-04T08:58:04Z</dcterms:created>
  <dcterms:modified xsi:type="dcterms:W3CDTF">2023-12-14T12:28:39Z</dcterms:modified>
</cp:coreProperties>
</file>