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3" r:id="rId5"/>
    <p:sldId id="261" r:id="rId6"/>
    <p:sldId id="258" r:id="rId7"/>
    <p:sldId id="259" r:id="rId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104" d="100"/>
          <a:sy n="104" d="100"/>
        </p:scale>
        <p:origin x="144"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544861-C4EF-45AC-94E1-4DD4BCD14BA9}" type="doc">
      <dgm:prSet loTypeId="urn:microsoft.com/office/officeart/2005/8/layout/hList3" loCatId="list" qsTypeId="urn:microsoft.com/office/officeart/2005/8/quickstyle/simple1" qsCatId="simple" csTypeId="urn:microsoft.com/office/officeart/2005/8/colors/accent0_2" csCatId="mainScheme" phldr="1"/>
      <dgm:spPr/>
      <dgm:t>
        <a:bodyPr/>
        <a:lstStyle/>
        <a:p>
          <a:endParaRPr lang="fi-FI"/>
        </a:p>
      </dgm:t>
    </dgm:pt>
    <dgm:pt modelId="{C2C50C07-5E4D-4C30-AFC3-4309255F8E42}">
      <dgm:prSet phldrT="[Teksti]"/>
      <dgm:spPr/>
      <dgm:t>
        <a:bodyPr/>
        <a:lstStyle/>
        <a:p>
          <a:r>
            <a:rPr lang="fi-FI" dirty="0"/>
            <a:t>Kotihoidon turva-auttajamallit</a:t>
          </a:r>
        </a:p>
        <a:p>
          <a:r>
            <a:rPr lang="fi-FI" dirty="0"/>
            <a:t>Kotihoito, Etelä-Pohjanmaan HVA</a:t>
          </a:r>
        </a:p>
      </dgm:t>
    </dgm:pt>
    <dgm:pt modelId="{A6B688C0-4765-45F4-9AB9-6998BAD7C274}" type="parTrans" cxnId="{234937F9-35CB-46EC-A182-338C52B1E45F}">
      <dgm:prSet/>
      <dgm:spPr/>
      <dgm:t>
        <a:bodyPr/>
        <a:lstStyle/>
        <a:p>
          <a:endParaRPr lang="fi-FI"/>
        </a:p>
      </dgm:t>
    </dgm:pt>
    <dgm:pt modelId="{99A06B30-A30F-4348-8E4D-F5E896F42973}" type="sibTrans" cxnId="{234937F9-35CB-46EC-A182-338C52B1E45F}">
      <dgm:prSet/>
      <dgm:spPr/>
      <dgm:t>
        <a:bodyPr/>
        <a:lstStyle/>
        <a:p>
          <a:endParaRPr lang="fi-FI"/>
        </a:p>
      </dgm:t>
    </dgm:pt>
    <dgm:pt modelId="{BECCACB2-4F64-4DAB-9E02-B8DBE3D9410E}">
      <dgm:prSet phldrT="[Teksti]"/>
      <dgm:spPr/>
      <dgm:t>
        <a:bodyPr/>
        <a:lstStyle/>
        <a:p>
          <a:r>
            <a:rPr lang="fi-FI" b="1" dirty="0"/>
            <a:t>Järjestämisen malli 1.</a:t>
          </a:r>
        </a:p>
        <a:p>
          <a:r>
            <a:rPr lang="fi-FI" dirty="0"/>
            <a:t>Erilliset turva-auttajat alueella</a:t>
          </a:r>
        </a:p>
      </dgm:t>
    </dgm:pt>
    <dgm:pt modelId="{22ADEF4B-9E2A-403D-A7B8-502B80CBA9DC}" type="parTrans" cxnId="{56718F9E-C515-4E7E-9D9B-4C59DA594647}">
      <dgm:prSet/>
      <dgm:spPr/>
      <dgm:t>
        <a:bodyPr/>
        <a:lstStyle/>
        <a:p>
          <a:endParaRPr lang="fi-FI"/>
        </a:p>
      </dgm:t>
    </dgm:pt>
    <dgm:pt modelId="{C3BA1F02-E786-45BE-8C2B-5863C18DDA1F}" type="sibTrans" cxnId="{56718F9E-C515-4E7E-9D9B-4C59DA594647}">
      <dgm:prSet/>
      <dgm:spPr/>
      <dgm:t>
        <a:bodyPr/>
        <a:lstStyle/>
        <a:p>
          <a:endParaRPr lang="fi-FI"/>
        </a:p>
      </dgm:t>
    </dgm:pt>
    <dgm:pt modelId="{A0425AB9-2641-41C6-80A1-EA8D63231BA9}">
      <dgm:prSet phldrT="[Teksti]"/>
      <dgm:spPr/>
      <dgm:t>
        <a:bodyPr/>
        <a:lstStyle/>
        <a:p>
          <a:r>
            <a:rPr lang="fi-FI" b="1" dirty="0"/>
            <a:t>Yhteistä</a:t>
          </a:r>
        </a:p>
        <a:p>
          <a:r>
            <a:rPr lang="fi-FI" dirty="0"/>
            <a:t>Koulutus ja perehdytys henkilökunnalle Moodlessa</a:t>
          </a:r>
        </a:p>
        <a:p>
          <a:r>
            <a:rPr lang="fi-FI" dirty="0"/>
            <a:t>Malli laajenee yhdessä Sote-</a:t>
          </a:r>
          <a:r>
            <a:rPr lang="fi-FI" dirty="0" err="1"/>
            <a:t>tike</a:t>
          </a:r>
          <a:r>
            <a:rPr lang="fi-FI" dirty="0"/>
            <a:t> pilotin laajentumisen kanssa</a:t>
          </a:r>
        </a:p>
      </dgm:t>
    </dgm:pt>
    <dgm:pt modelId="{F83876A5-12F1-4B93-8CE8-54210A835A55}" type="parTrans" cxnId="{664C4592-A01B-44AD-90DC-A7FE6864076D}">
      <dgm:prSet/>
      <dgm:spPr/>
      <dgm:t>
        <a:bodyPr/>
        <a:lstStyle/>
        <a:p>
          <a:endParaRPr lang="fi-FI"/>
        </a:p>
      </dgm:t>
    </dgm:pt>
    <dgm:pt modelId="{B8968B6E-0961-41F8-8D96-6388EBB3EBEC}" type="sibTrans" cxnId="{664C4592-A01B-44AD-90DC-A7FE6864076D}">
      <dgm:prSet/>
      <dgm:spPr/>
      <dgm:t>
        <a:bodyPr/>
        <a:lstStyle/>
        <a:p>
          <a:endParaRPr lang="fi-FI"/>
        </a:p>
      </dgm:t>
    </dgm:pt>
    <dgm:pt modelId="{76DCAE56-1D51-445B-977C-E0638F48CB7A}">
      <dgm:prSet phldrT="[Teksti]"/>
      <dgm:spPr/>
      <dgm:t>
        <a:bodyPr/>
        <a:lstStyle/>
        <a:p>
          <a:r>
            <a:rPr lang="fi-FI" b="1" dirty="0"/>
            <a:t>Järjestämisen malli 2.</a:t>
          </a:r>
        </a:p>
        <a:p>
          <a:r>
            <a:rPr lang="fi-FI" dirty="0"/>
            <a:t>Työvuorossa hoitajalle keskitetty turva-auttajan työnkuva</a:t>
          </a:r>
        </a:p>
      </dgm:t>
    </dgm:pt>
    <dgm:pt modelId="{59071284-8316-43BD-AB07-39757DEE6EA3}" type="parTrans" cxnId="{7808C20C-9C69-4C82-9861-116D2D87F17A}">
      <dgm:prSet/>
      <dgm:spPr/>
      <dgm:t>
        <a:bodyPr/>
        <a:lstStyle/>
        <a:p>
          <a:endParaRPr lang="fi-FI"/>
        </a:p>
      </dgm:t>
    </dgm:pt>
    <dgm:pt modelId="{C69DEF4C-3217-4293-B478-7EF6BA22D008}" type="sibTrans" cxnId="{7808C20C-9C69-4C82-9861-116D2D87F17A}">
      <dgm:prSet/>
      <dgm:spPr/>
      <dgm:t>
        <a:bodyPr/>
        <a:lstStyle/>
        <a:p>
          <a:endParaRPr lang="fi-FI"/>
        </a:p>
      </dgm:t>
    </dgm:pt>
    <dgm:pt modelId="{34EF186E-99EB-4609-A3D5-64716032082F}" type="pres">
      <dgm:prSet presAssocID="{6B544861-C4EF-45AC-94E1-4DD4BCD14BA9}" presName="composite" presStyleCnt="0">
        <dgm:presLayoutVars>
          <dgm:chMax val="1"/>
          <dgm:dir/>
          <dgm:resizeHandles val="exact"/>
        </dgm:presLayoutVars>
      </dgm:prSet>
      <dgm:spPr/>
    </dgm:pt>
    <dgm:pt modelId="{CCD7BDC9-94E9-459A-9549-2FD7B83ABF97}" type="pres">
      <dgm:prSet presAssocID="{C2C50C07-5E4D-4C30-AFC3-4309255F8E42}" presName="roof" presStyleLbl="dkBgShp" presStyleIdx="0" presStyleCnt="2"/>
      <dgm:spPr/>
    </dgm:pt>
    <dgm:pt modelId="{B1ACFF67-859F-442B-9DB3-97BD92733C35}" type="pres">
      <dgm:prSet presAssocID="{C2C50C07-5E4D-4C30-AFC3-4309255F8E42}" presName="pillars" presStyleCnt="0"/>
      <dgm:spPr/>
    </dgm:pt>
    <dgm:pt modelId="{84EC3A27-FE68-4472-A125-85B906FF3A2F}" type="pres">
      <dgm:prSet presAssocID="{C2C50C07-5E4D-4C30-AFC3-4309255F8E42}" presName="pillar1" presStyleLbl="node1" presStyleIdx="0" presStyleCnt="3">
        <dgm:presLayoutVars>
          <dgm:bulletEnabled val="1"/>
        </dgm:presLayoutVars>
      </dgm:prSet>
      <dgm:spPr/>
    </dgm:pt>
    <dgm:pt modelId="{5C80A7B0-32DA-4B03-9072-96D2098E0258}" type="pres">
      <dgm:prSet presAssocID="{A0425AB9-2641-41C6-80A1-EA8D63231BA9}" presName="pillarX" presStyleLbl="node1" presStyleIdx="1" presStyleCnt="3">
        <dgm:presLayoutVars>
          <dgm:bulletEnabled val="1"/>
        </dgm:presLayoutVars>
      </dgm:prSet>
      <dgm:spPr/>
    </dgm:pt>
    <dgm:pt modelId="{6DE7B36E-968D-49F4-A598-725D0F505776}" type="pres">
      <dgm:prSet presAssocID="{76DCAE56-1D51-445B-977C-E0638F48CB7A}" presName="pillarX" presStyleLbl="node1" presStyleIdx="2" presStyleCnt="3">
        <dgm:presLayoutVars>
          <dgm:bulletEnabled val="1"/>
        </dgm:presLayoutVars>
      </dgm:prSet>
      <dgm:spPr/>
    </dgm:pt>
    <dgm:pt modelId="{D4448598-162F-4C3B-8277-6FCF1C428285}" type="pres">
      <dgm:prSet presAssocID="{C2C50C07-5E4D-4C30-AFC3-4309255F8E42}" presName="base" presStyleLbl="dkBgShp" presStyleIdx="1" presStyleCnt="2"/>
      <dgm:spPr/>
    </dgm:pt>
  </dgm:ptLst>
  <dgm:cxnLst>
    <dgm:cxn modelId="{7808C20C-9C69-4C82-9861-116D2D87F17A}" srcId="{C2C50C07-5E4D-4C30-AFC3-4309255F8E42}" destId="{76DCAE56-1D51-445B-977C-E0638F48CB7A}" srcOrd="2" destOrd="0" parTransId="{59071284-8316-43BD-AB07-39757DEE6EA3}" sibTransId="{C69DEF4C-3217-4293-B478-7EF6BA22D008}"/>
    <dgm:cxn modelId="{52A00315-C952-46A9-91A9-3BF0F9096014}" type="presOf" srcId="{A0425AB9-2641-41C6-80A1-EA8D63231BA9}" destId="{5C80A7B0-32DA-4B03-9072-96D2098E0258}" srcOrd="0" destOrd="0" presId="urn:microsoft.com/office/officeart/2005/8/layout/hList3"/>
    <dgm:cxn modelId="{FCF03333-5371-405C-A468-2B83539279CF}" type="presOf" srcId="{BECCACB2-4F64-4DAB-9E02-B8DBE3D9410E}" destId="{84EC3A27-FE68-4472-A125-85B906FF3A2F}" srcOrd="0" destOrd="0" presId="urn:microsoft.com/office/officeart/2005/8/layout/hList3"/>
    <dgm:cxn modelId="{17D6D960-80BF-473C-8DDA-8B8ABED3A16B}" type="presOf" srcId="{C2C50C07-5E4D-4C30-AFC3-4309255F8E42}" destId="{CCD7BDC9-94E9-459A-9549-2FD7B83ABF97}" srcOrd="0" destOrd="0" presId="urn:microsoft.com/office/officeart/2005/8/layout/hList3"/>
    <dgm:cxn modelId="{48A5F38E-1D2E-4F0B-A299-D9A4475EF2BE}" type="presOf" srcId="{6B544861-C4EF-45AC-94E1-4DD4BCD14BA9}" destId="{34EF186E-99EB-4609-A3D5-64716032082F}" srcOrd="0" destOrd="0" presId="urn:microsoft.com/office/officeart/2005/8/layout/hList3"/>
    <dgm:cxn modelId="{664C4592-A01B-44AD-90DC-A7FE6864076D}" srcId="{C2C50C07-5E4D-4C30-AFC3-4309255F8E42}" destId="{A0425AB9-2641-41C6-80A1-EA8D63231BA9}" srcOrd="1" destOrd="0" parTransId="{F83876A5-12F1-4B93-8CE8-54210A835A55}" sibTransId="{B8968B6E-0961-41F8-8D96-6388EBB3EBEC}"/>
    <dgm:cxn modelId="{56718F9E-C515-4E7E-9D9B-4C59DA594647}" srcId="{C2C50C07-5E4D-4C30-AFC3-4309255F8E42}" destId="{BECCACB2-4F64-4DAB-9E02-B8DBE3D9410E}" srcOrd="0" destOrd="0" parTransId="{22ADEF4B-9E2A-403D-A7B8-502B80CBA9DC}" sibTransId="{C3BA1F02-E786-45BE-8C2B-5863C18DDA1F}"/>
    <dgm:cxn modelId="{C108AADC-A439-4D0B-9479-22F7DC742CD6}" type="presOf" srcId="{76DCAE56-1D51-445B-977C-E0638F48CB7A}" destId="{6DE7B36E-968D-49F4-A598-725D0F505776}" srcOrd="0" destOrd="0" presId="urn:microsoft.com/office/officeart/2005/8/layout/hList3"/>
    <dgm:cxn modelId="{234937F9-35CB-46EC-A182-338C52B1E45F}" srcId="{6B544861-C4EF-45AC-94E1-4DD4BCD14BA9}" destId="{C2C50C07-5E4D-4C30-AFC3-4309255F8E42}" srcOrd="0" destOrd="0" parTransId="{A6B688C0-4765-45F4-9AB9-6998BAD7C274}" sibTransId="{99A06B30-A30F-4348-8E4D-F5E896F42973}"/>
    <dgm:cxn modelId="{2C7735DD-ED83-425F-8D4F-FED31882B17A}" type="presParOf" srcId="{34EF186E-99EB-4609-A3D5-64716032082F}" destId="{CCD7BDC9-94E9-459A-9549-2FD7B83ABF97}" srcOrd="0" destOrd="0" presId="urn:microsoft.com/office/officeart/2005/8/layout/hList3"/>
    <dgm:cxn modelId="{D0D6F056-6896-42D7-B4CE-B7451AED6A83}" type="presParOf" srcId="{34EF186E-99EB-4609-A3D5-64716032082F}" destId="{B1ACFF67-859F-442B-9DB3-97BD92733C35}" srcOrd="1" destOrd="0" presId="urn:microsoft.com/office/officeart/2005/8/layout/hList3"/>
    <dgm:cxn modelId="{B85007DF-C1B2-45E1-A4A6-2D0852590423}" type="presParOf" srcId="{B1ACFF67-859F-442B-9DB3-97BD92733C35}" destId="{84EC3A27-FE68-4472-A125-85B906FF3A2F}" srcOrd="0" destOrd="0" presId="urn:microsoft.com/office/officeart/2005/8/layout/hList3"/>
    <dgm:cxn modelId="{E63B80A8-E47B-4BC8-8E13-DFE47EE3E982}" type="presParOf" srcId="{B1ACFF67-859F-442B-9DB3-97BD92733C35}" destId="{5C80A7B0-32DA-4B03-9072-96D2098E0258}" srcOrd="1" destOrd="0" presId="urn:microsoft.com/office/officeart/2005/8/layout/hList3"/>
    <dgm:cxn modelId="{25E2D3CC-D721-42F0-AF20-4AA45D0BDCE9}" type="presParOf" srcId="{B1ACFF67-859F-442B-9DB3-97BD92733C35}" destId="{6DE7B36E-968D-49F4-A598-725D0F505776}" srcOrd="2" destOrd="0" presId="urn:microsoft.com/office/officeart/2005/8/layout/hList3"/>
    <dgm:cxn modelId="{009ADBDE-878E-4023-AAA1-612A94A3A216}" type="presParOf" srcId="{34EF186E-99EB-4609-A3D5-64716032082F}" destId="{D4448598-162F-4C3B-8277-6FCF1C428285}"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D7BDC9-94E9-459A-9549-2FD7B83ABF97}">
      <dsp:nvSpPr>
        <dsp:cNvPr id="0" name=""/>
        <dsp:cNvSpPr/>
      </dsp:nvSpPr>
      <dsp:spPr>
        <a:xfrm>
          <a:off x="0" y="0"/>
          <a:ext cx="10867239" cy="1765004"/>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fi-FI" sz="4300" kern="1200" dirty="0"/>
            <a:t>Kotihoidon turva-auttajamallit</a:t>
          </a:r>
        </a:p>
        <a:p>
          <a:pPr marL="0" lvl="0" indent="0" algn="ctr" defTabSz="1911350">
            <a:lnSpc>
              <a:spcPct val="90000"/>
            </a:lnSpc>
            <a:spcBef>
              <a:spcPct val="0"/>
            </a:spcBef>
            <a:spcAft>
              <a:spcPct val="35000"/>
            </a:spcAft>
            <a:buNone/>
          </a:pPr>
          <a:r>
            <a:rPr lang="fi-FI" sz="4300" kern="1200" dirty="0"/>
            <a:t>Kotihoito, Etelä-Pohjanmaan HVA</a:t>
          </a:r>
        </a:p>
      </dsp:txBody>
      <dsp:txXfrm>
        <a:off x="0" y="0"/>
        <a:ext cx="10867239" cy="1765004"/>
      </dsp:txXfrm>
    </dsp:sp>
    <dsp:sp modelId="{84EC3A27-FE68-4472-A125-85B906FF3A2F}">
      <dsp:nvSpPr>
        <dsp:cNvPr id="0" name=""/>
        <dsp:cNvSpPr/>
      </dsp:nvSpPr>
      <dsp:spPr>
        <a:xfrm>
          <a:off x="5306" y="1765004"/>
          <a:ext cx="3618875" cy="37065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i-FI" sz="2800" b="1" kern="1200" dirty="0"/>
            <a:t>Järjestämisen malli 1.</a:t>
          </a:r>
        </a:p>
        <a:p>
          <a:pPr marL="0" lvl="0" indent="0" algn="ctr" defTabSz="1244600">
            <a:lnSpc>
              <a:spcPct val="90000"/>
            </a:lnSpc>
            <a:spcBef>
              <a:spcPct val="0"/>
            </a:spcBef>
            <a:spcAft>
              <a:spcPct val="35000"/>
            </a:spcAft>
            <a:buNone/>
          </a:pPr>
          <a:r>
            <a:rPr lang="fi-FI" sz="2800" kern="1200" dirty="0"/>
            <a:t>Erilliset turva-auttajat alueella</a:t>
          </a:r>
        </a:p>
      </dsp:txBody>
      <dsp:txXfrm>
        <a:off x="5306" y="1765004"/>
        <a:ext cx="3618875" cy="3706509"/>
      </dsp:txXfrm>
    </dsp:sp>
    <dsp:sp modelId="{5C80A7B0-32DA-4B03-9072-96D2098E0258}">
      <dsp:nvSpPr>
        <dsp:cNvPr id="0" name=""/>
        <dsp:cNvSpPr/>
      </dsp:nvSpPr>
      <dsp:spPr>
        <a:xfrm>
          <a:off x="3624181" y="1765004"/>
          <a:ext cx="3618875" cy="37065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i-FI" sz="2800" b="1" kern="1200" dirty="0"/>
            <a:t>Yhteistä</a:t>
          </a:r>
        </a:p>
        <a:p>
          <a:pPr marL="0" lvl="0" indent="0" algn="ctr" defTabSz="1244600">
            <a:lnSpc>
              <a:spcPct val="90000"/>
            </a:lnSpc>
            <a:spcBef>
              <a:spcPct val="0"/>
            </a:spcBef>
            <a:spcAft>
              <a:spcPct val="35000"/>
            </a:spcAft>
            <a:buNone/>
          </a:pPr>
          <a:r>
            <a:rPr lang="fi-FI" sz="2800" kern="1200" dirty="0"/>
            <a:t>Koulutus ja perehdytys henkilökunnalle Moodlessa</a:t>
          </a:r>
        </a:p>
        <a:p>
          <a:pPr marL="0" lvl="0" indent="0" algn="ctr" defTabSz="1244600">
            <a:lnSpc>
              <a:spcPct val="90000"/>
            </a:lnSpc>
            <a:spcBef>
              <a:spcPct val="0"/>
            </a:spcBef>
            <a:spcAft>
              <a:spcPct val="35000"/>
            </a:spcAft>
            <a:buNone/>
          </a:pPr>
          <a:r>
            <a:rPr lang="fi-FI" sz="2800" kern="1200" dirty="0"/>
            <a:t>Malli laajenee yhdessä Sote-</a:t>
          </a:r>
          <a:r>
            <a:rPr lang="fi-FI" sz="2800" kern="1200" dirty="0" err="1"/>
            <a:t>tike</a:t>
          </a:r>
          <a:r>
            <a:rPr lang="fi-FI" sz="2800" kern="1200" dirty="0"/>
            <a:t> pilotin laajentumisen kanssa</a:t>
          </a:r>
        </a:p>
      </dsp:txBody>
      <dsp:txXfrm>
        <a:off x="3624181" y="1765004"/>
        <a:ext cx="3618875" cy="3706509"/>
      </dsp:txXfrm>
    </dsp:sp>
    <dsp:sp modelId="{6DE7B36E-968D-49F4-A598-725D0F505776}">
      <dsp:nvSpPr>
        <dsp:cNvPr id="0" name=""/>
        <dsp:cNvSpPr/>
      </dsp:nvSpPr>
      <dsp:spPr>
        <a:xfrm>
          <a:off x="7243057" y="1765004"/>
          <a:ext cx="3618875" cy="3706509"/>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i-FI" sz="2800" b="1" kern="1200" dirty="0"/>
            <a:t>Järjestämisen malli 2.</a:t>
          </a:r>
        </a:p>
        <a:p>
          <a:pPr marL="0" lvl="0" indent="0" algn="ctr" defTabSz="1244600">
            <a:lnSpc>
              <a:spcPct val="90000"/>
            </a:lnSpc>
            <a:spcBef>
              <a:spcPct val="0"/>
            </a:spcBef>
            <a:spcAft>
              <a:spcPct val="35000"/>
            </a:spcAft>
            <a:buNone/>
          </a:pPr>
          <a:r>
            <a:rPr lang="fi-FI" sz="2800" kern="1200" dirty="0"/>
            <a:t>Työvuorossa hoitajalle keskitetty turva-auttajan työnkuva</a:t>
          </a:r>
        </a:p>
      </dsp:txBody>
      <dsp:txXfrm>
        <a:off x="7243057" y="1765004"/>
        <a:ext cx="3618875" cy="3706509"/>
      </dsp:txXfrm>
    </dsp:sp>
    <dsp:sp modelId="{D4448598-162F-4C3B-8277-6FCF1C428285}">
      <dsp:nvSpPr>
        <dsp:cNvPr id="0" name=""/>
        <dsp:cNvSpPr/>
      </dsp:nvSpPr>
      <dsp:spPr>
        <a:xfrm>
          <a:off x="0" y="5471513"/>
          <a:ext cx="10867239" cy="411834"/>
        </a:xfrm>
        <a:prstGeom prst="rect">
          <a:avLst/>
        </a:prstGeom>
        <a:solidFill>
          <a:schemeClr val="dk2">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C7DE269-A615-63BE-03CE-2759D256A15E}"/>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2E28DA91-CB1A-2E9E-8D4A-1404EC539F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01558D1C-845A-0300-CEB1-2EA82553768C}"/>
              </a:ext>
            </a:extLst>
          </p:cNvPr>
          <p:cNvSpPr>
            <a:spLocks noGrp="1"/>
          </p:cNvSpPr>
          <p:nvPr>
            <p:ph type="dt" sz="half" idx="10"/>
          </p:nvPr>
        </p:nvSpPr>
        <p:spPr/>
        <p:txBody>
          <a:bodyPr/>
          <a:lstStyle/>
          <a:p>
            <a:fld id="{C9D68333-0D95-487E-B79C-5AFF8837B45B}" type="datetimeFigureOut">
              <a:rPr lang="fi-FI" smtClean="0"/>
              <a:t>15.12.2023</a:t>
            </a:fld>
            <a:endParaRPr lang="fi-FI"/>
          </a:p>
        </p:txBody>
      </p:sp>
      <p:sp>
        <p:nvSpPr>
          <p:cNvPr id="5" name="Alatunnisteen paikkamerkki 4">
            <a:extLst>
              <a:ext uri="{FF2B5EF4-FFF2-40B4-BE49-F238E27FC236}">
                <a16:creationId xmlns:a16="http://schemas.microsoft.com/office/drawing/2014/main" id="{2C14C2DB-AC73-D877-B14A-52F32841D064}"/>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54631B3B-C5F4-40F2-4540-88DC73B730DD}"/>
              </a:ext>
            </a:extLst>
          </p:cNvPr>
          <p:cNvSpPr>
            <a:spLocks noGrp="1"/>
          </p:cNvSpPr>
          <p:nvPr>
            <p:ph type="sldNum" sz="quarter" idx="12"/>
          </p:nvPr>
        </p:nvSpPr>
        <p:spPr/>
        <p:txBody>
          <a:bodyPr/>
          <a:lstStyle/>
          <a:p>
            <a:fld id="{E7EF68CA-E5F7-4BAF-9AD6-446C4FDDE307}" type="slidenum">
              <a:rPr lang="fi-FI" smtClean="0"/>
              <a:t>‹#›</a:t>
            </a:fld>
            <a:endParaRPr lang="fi-FI"/>
          </a:p>
        </p:txBody>
      </p:sp>
    </p:spTree>
    <p:extLst>
      <p:ext uri="{BB962C8B-B14F-4D97-AF65-F5344CB8AC3E}">
        <p14:creationId xmlns:p14="http://schemas.microsoft.com/office/powerpoint/2010/main" val="1516913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4848A6E-EC94-5CFB-2C28-360DA10301DA}"/>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C4520905-03C4-0FA7-C3AF-C6A8FE0FC03B}"/>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837F06BA-7A70-4FBC-E73B-50A870A9C93C}"/>
              </a:ext>
            </a:extLst>
          </p:cNvPr>
          <p:cNvSpPr>
            <a:spLocks noGrp="1"/>
          </p:cNvSpPr>
          <p:nvPr>
            <p:ph type="dt" sz="half" idx="10"/>
          </p:nvPr>
        </p:nvSpPr>
        <p:spPr/>
        <p:txBody>
          <a:bodyPr/>
          <a:lstStyle/>
          <a:p>
            <a:fld id="{C9D68333-0D95-487E-B79C-5AFF8837B45B}" type="datetimeFigureOut">
              <a:rPr lang="fi-FI" smtClean="0"/>
              <a:t>15.12.2023</a:t>
            </a:fld>
            <a:endParaRPr lang="fi-FI"/>
          </a:p>
        </p:txBody>
      </p:sp>
      <p:sp>
        <p:nvSpPr>
          <p:cNvPr id="5" name="Alatunnisteen paikkamerkki 4">
            <a:extLst>
              <a:ext uri="{FF2B5EF4-FFF2-40B4-BE49-F238E27FC236}">
                <a16:creationId xmlns:a16="http://schemas.microsoft.com/office/drawing/2014/main" id="{6FC7AA3C-AFA3-434E-AA15-89DF4EB5BFD3}"/>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1153287-9790-8DFE-D027-E219C01442BE}"/>
              </a:ext>
            </a:extLst>
          </p:cNvPr>
          <p:cNvSpPr>
            <a:spLocks noGrp="1"/>
          </p:cNvSpPr>
          <p:nvPr>
            <p:ph type="sldNum" sz="quarter" idx="12"/>
          </p:nvPr>
        </p:nvSpPr>
        <p:spPr/>
        <p:txBody>
          <a:bodyPr/>
          <a:lstStyle/>
          <a:p>
            <a:fld id="{E7EF68CA-E5F7-4BAF-9AD6-446C4FDDE307}" type="slidenum">
              <a:rPr lang="fi-FI" smtClean="0"/>
              <a:t>‹#›</a:t>
            </a:fld>
            <a:endParaRPr lang="fi-FI"/>
          </a:p>
        </p:txBody>
      </p:sp>
    </p:spTree>
    <p:extLst>
      <p:ext uri="{BB962C8B-B14F-4D97-AF65-F5344CB8AC3E}">
        <p14:creationId xmlns:p14="http://schemas.microsoft.com/office/powerpoint/2010/main" val="2202865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3961C077-8F20-18A8-8499-19E011FBFF01}"/>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92B3F301-9AC7-DE0F-A4DE-FE8394BE3B4D}"/>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2BDFAB4-97A2-2400-E631-9ACD59471E8C}"/>
              </a:ext>
            </a:extLst>
          </p:cNvPr>
          <p:cNvSpPr>
            <a:spLocks noGrp="1"/>
          </p:cNvSpPr>
          <p:nvPr>
            <p:ph type="dt" sz="half" idx="10"/>
          </p:nvPr>
        </p:nvSpPr>
        <p:spPr/>
        <p:txBody>
          <a:bodyPr/>
          <a:lstStyle/>
          <a:p>
            <a:fld id="{C9D68333-0D95-487E-B79C-5AFF8837B45B}" type="datetimeFigureOut">
              <a:rPr lang="fi-FI" smtClean="0"/>
              <a:t>15.12.2023</a:t>
            </a:fld>
            <a:endParaRPr lang="fi-FI"/>
          </a:p>
        </p:txBody>
      </p:sp>
      <p:sp>
        <p:nvSpPr>
          <p:cNvPr id="5" name="Alatunnisteen paikkamerkki 4">
            <a:extLst>
              <a:ext uri="{FF2B5EF4-FFF2-40B4-BE49-F238E27FC236}">
                <a16:creationId xmlns:a16="http://schemas.microsoft.com/office/drawing/2014/main" id="{A53DFCC9-6FBD-4E06-C321-95B1EDA0CC9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1AAFEB1-4C41-4BD1-EDBD-9DA5EF887A51}"/>
              </a:ext>
            </a:extLst>
          </p:cNvPr>
          <p:cNvSpPr>
            <a:spLocks noGrp="1"/>
          </p:cNvSpPr>
          <p:nvPr>
            <p:ph type="sldNum" sz="quarter" idx="12"/>
          </p:nvPr>
        </p:nvSpPr>
        <p:spPr/>
        <p:txBody>
          <a:bodyPr/>
          <a:lstStyle/>
          <a:p>
            <a:fld id="{E7EF68CA-E5F7-4BAF-9AD6-446C4FDDE307}" type="slidenum">
              <a:rPr lang="fi-FI" smtClean="0"/>
              <a:t>‹#›</a:t>
            </a:fld>
            <a:endParaRPr lang="fi-FI"/>
          </a:p>
        </p:txBody>
      </p:sp>
    </p:spTree>
    <p:extLst>
      <p:ext uri="{BB962C8B-B14F-4D97-AF65-F5344CB8AC3E}">
        <p14:creationId xmlns:p14="http://schemas.microsoft.com/office/powerpoint/2010/main" val="1495271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342042-F1A5-35AF-F511-DA74C42AEA46}"/>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698CF029-CE48-536A-4509-FC9A06FBF90E}"/>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7F1B2C1-1F0D-98D2-2A33-A89B12A4F75D}"/>
              </a:ext>
            </a:extLst>
          </p:cNvPr>
          <p:cNvSpPr>
            <a:spLocks noGrp="1"/>
          </p:cNvSpPr>
          <p:nvPr>
            <p:ph type="dt" sz="half" idx="10"/>
          </p:nvPr>
        </p:nvSpPr>
        <p:spPr/>
        <p:txBody>
          <a:bodyPr/>
          <a:lstStyle/>
          <a:p>
            <a:fld id="{C9D68333-0D95-487E-B79C-5AFF8837B45B}" type="datetimeFigureOut">
              <a:rPr lang="fi-FI" smtClean="0"/>
              <a:t>15.12.2023</a:t>
            </a:fld>
            <a:endParaRPr lang="fi-FI"/>
          </a:p>
        </p:txBody>
      </p:sp>
      <p:sp>
        <p:nvSpPr>
          <p:cNvPr id="5" name="Alatunnisteen paikkamerkki 4">
            <a:extLst>
              <a:ext uri="{FF2B5EF4-FFF2-40B4-BE49-F238E27FC236}">
                <a16:creationId xmlns:a16="http://schemas.microsoft.com/office/drawing/2014/main" id="{7EE6F170-D063-8B9E-B7CE-029D57F31A91}"/>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0ACD4780-5C38-A779-EAAE-67F5707F1F53}"/>
              </a:ext>
            </a:extLst>
          </p:cNvPr>
          <p:cNvSpPr>
            <a:spLocks noGrp="1"/>
          </p:cNvSpPr>
          <p:nvPr>
            <p:ph type="sldNum" sz="quarter" idx="12"/>
          </p:nvPr>
        </p:nvSpPr>
        <p:spPr/>
        <p:txBody>
          <a:bodyPr/>
          <a:lstStyle/>
          <a:p>
            <a:fld id="{E7EF68CA-E5F7-4BAF-9AD6-446C4FDDE307}" type="slidenum">
              <a:rPr lang="fi-FI" smtClean="0"/>
              <a:t>‹#›</a:t>
            </a:fld>
            <a:endParaRPr lang="fi-FI"/>
          </a:p>
        </p:txBody>
      </p:sp>
    </p:spTree>
    <p:extLst>
      <p:ext uri="{BB962C8B-B14F-4D97-AF65-F5344CB8AC3E}">
        <p14:creationId xmlns:p14="http://schemas.microsoft.com/office/powerpoint/2010/main" val="3850013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8B96920-29C9-D343-0D44-FFE3DE7D8184}"/>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0B29EDFA-1418-49F7-2674-B19D6C9860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60232B61-F9A9-F1DD-AB0F-B581F91ECD66}"/>
              </a:ext>
            </a:extLst>
          </p:cNvPr>
          <p:cNvSpPr>
            <a:spLocks noGrp="1"/>
          </p:cNvSpPr>
          <p:nvPr>
            <p:ph type="dt" sz="half" idx="10"/>
          </p:nvPr>
        </p:nvSpPr>
        <p:spPr/>
        <p:txBody>
          <a:bodyPr/>
          <a:lstStyle/>
          <a:p>
            <a:fld id="{C9D68333-0D95-487E-B79C-5AFF8837B45B}" type="datetimeFigureOut">
              <a:rPr lang="fi-FI" smtClean="0"/>
              <a:t>15.12.2023</a:t>
            </a:fld>
            <a:endParaRPr lang="fi-FI"/>
          </a:p>
        </p:txBody>
      </p:sp>
      <p:sp>
        <p:nvSpPr>
          <p:cNvPr id="5" name="Alatunnisteen paikkamerkki 4">
            <a:extLst>
              <a:ext uri="{FF2B5EF4-FFF2-40B4-BE49-F238E27FC236}">
                <a16:creationId xmlns:a16="http://schemas.microsoft.com/office/drawing/2014/main" id="{2979E241-63C1-14F5-C57F-4D338DD7C8E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0715A35-2B2D-DBCE-1CC2-19A0512AD177}"/>
              </a:ext>
            </a:extLst>
          </p:cNvPr>
          <p:cNvSpPr>
            <a:spLocks noGrp="1"/>
          </p:cNvSpPr>
          <p:nvPr>
            <p:ph type="sldNum" sz="quarter" idx="12"/>
          </p:nvPr>
        </p:nvSpPr>
        <p:spPr/>
        <p:txBody>
          <a:bodyPr/>
          <a:lstStyle/>
          <a:p>
            <a:fld id="{E7EF68CA-E5F7-4BAF-9AD6-446C4FDDE307}" type="slidenum">
              <a:rPr lang="fi-FI" smtClean="0"/>
              <a:t>‹#›</a:t>
            </a:fld>
            <a:endParaRPr lang="fi-FI"/>
          </a:p>
        </p:txBody>
      </p:sp>
    </p:spTree>
    <p:extLst>
      <p:ext uri="{BB962C8B-B14F-4D97-AF65-F5344CB8AC3E}">
        <p14:creationId xmlns:p14="http://schemas.microsoft.com/office/powerpoint/2010/main" val="1621559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5CB1A65-ED28-93E0-A050-FAF52F83F952}"/>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451E474C-3AC1-B58F-EF91-DE07A4037581}"/>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AF384884-0CCD-C38F-E018-673EA66B6860}"/>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558F122B-B82B-1B61-63D4-34F8EBE92D48}"/>
              </a:ext>
            </a:extLst>
          </p:cNvPr>
          <p:cNvSpPr>
            <a:spLocks noGrp="1"/>
          </p:cNvSpPr>
          <p:nvPr>
            <p:ph type="dt" sz="half" idx="10"/>
          </p:nvPr>
        </p:nvSpPr>
        <p:spPr/>
        <p:txBody>
          <a:bodyPr/>
          <a:lstStyle/>
          <a:p>
            <a:fld id="{C9D68333-0D95-487E-B79C-5AFF8837B45B}" type="datetimeFigureOut">
              <a:rPr lang="fi-FI" smtClean="0"/>
              <a:t>15.12.2023</a:t>
            </a:fld>
            <a:endParaRPr lang="fi-FI"/>
          </a:p>
        </p:txBody>
      </p:sp>
      <p:sp>
        <p:nvSpPr>
          <p:cNvPr id="6" name="Alatunnisteen paikkamerkki 5">
            <a:extLst>
              <a:ext uri="{FF2B5EF4-FFF2-40B4-BE49-F238E27FC236}">
                <a16:creationId xmlns:a16="http://schemas.microsoft.com/office/drawing/2014/main" id="{AD737B5C-16FF-B8E7-81CC-EB3421B1489A}"/>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529424E0-2273-C850-8054-5C93CDAF0543}"/>
              </a:ext>
            </a:extLst>
          </p:cNvPr>
          <p:cNvSpPr>
            <a:spLocks noGrp="1"/>
          </p:cNvSpPr>
          <p:nvPr>
            <p:ph type="sldNum" sz="quarter" idx="12"/>
          </p:nvPr>
        </p:nvSpPr>
        <p:spPr/>
        <p:txBody>
          <a:bodyPr/>
          <a:lstStyle/>
          <a:p>
            <a:fld id="{E7EF68CA-E5F7-4BAF-9AD6-446C4FDDE307}" type="slidenum">
              <a:rPr lang="fi-FI" smtClean="0"/>
              <a:t>‹#›</a:t>
            </a:fld>
            <a:endParaRPr lang="fi-FI"/>
          </a:p>
        </p:txBody>
      </p:sp>
    </p:spTree>
    <p:extLst>
      <p:ext uri="{BB962C8B-B14F-4D97-AF65-F5344CB8AC3E}">
        <p14:creationId xmlns:p14="http://schemas.microsoft.com/office/powerpoint/2010/main" val="3272190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FD0F41-6008-0C88-0953-648409E908D2}"/>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B8BE404E-AE34-7E09-10D8-E273EA7391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92F5333F-1893-5723-8E4B-BF73AAE203F3}"/>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357F45E6-705F-791E-225E-EB237AC1EE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0E154DF8-4886-A2A7-B14D-209A98E53214}"/>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F57B3FCE-92CE-2826-099B-E0BEB6852432}"/>
              </a:ext>
            </a:extLst>
          </p:cNvPr>
          <p:cNvSpPr>
            <a:spLocks noGrp="1"/>
          </p:cNvSpPr>
          <p:nvPr>
            <p:ph type="dt" sz="half" idx="10"/>
          </p:nvPr>
        </p:nvSpPr>
        <p:spPr/>
        <p:txBody>
          <a:bodyPr/>
          <a:lstStyle/>
          <a:p>
            <a:fld id="{C9D68333-0D95-487E-B79C-5AFF8837B45B}" type="datetimeFigureOut">
              <a:rPr lang="fi-FI" smtClean="0"/>
              <a:t>15.12.2023</a:t>
            </a:fld>
            <a:endParaRPr lang="fi-FI"/>
          </a:p>
        </p:txBody>
      </p:sp>
      <p:sp>
        <p:nvSpPr>
          <p:cNvPr id="8" name="Alatunnisteen paikkamerkki 7">
            <a:extLst>
              <a:ext uri="{FF2B5EF4-FFF2-40B4-BE49-F238E27FC236}">
                <a16:creationId xmlns:a16="http://schemas.microsoft.com/office/drawing/2014/main" id="{3B0B186F-3C38-CA60-D917-9C74730969DF}"/>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2FCE95AD-AEE1-E8D2-8E12-92865D891358}"/>
              </a:ext>
            </a:extLst>
          </p:cNvPr>
          <p:cNvSpPr>
            <a:spLocks noGrp="1"/>
          </p:cNvSpPr>
          <p:nvPr>
            <p:ph type="sldNum" sz="quarter" idx="12"/>
          </p:nvPr>
        </p:nvSpPr>
        <p:spPr/>
        <p:txBody>
          <a:bodyPr/>
          <a:lstStyle/>
          <a:p>
            <a:fld id="{E7EF68CA-E5F7-4BAF-9AD6-446C4FDDE307}" type="slidenum">
              <a:rPr lang="fi-FI" smtClean="0"/>
              <a:t>‹#›</a:t>
            </a:fld>
            <a:endParaRPr lang="fi-FI"/>
          </a:p>
        </p:txBody>
      </p:sp>
    </p:spTree>
    <p:extLst>
      <p:ext uri="{BB962C8B-B14F-4D97-AF65-F5344CB8AC3E}">
        <p14:creationId xmlns:p14="http://schemas.microsoft.com/office/powerpoint/2010/main" val="700283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1698E67-8857-6B29-969F-A238AF3FF85C}"/>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1D15C30-FC3E-D11D-DF28-FB7486F1C80A}"/>
              </a:ext>
            </a:extLst>
          </p:cNvPr>
          <p:cNvSpPr>
            <a:spLocks noGrp="1"/>
          </p:cNvSpPr>
          <p:nvPr>
            <p:ph type="dt" sz="half" idx="10"/>
          </p:nvPr>
        </p:nvSpPr>
        <p:spPr/>
        <p:txBody>
          <a:bodyPr/>
          <a:lstStyle/>
          <a:p>
            <a:fld id="{C9D68333-0D95-487E-B79C-5AFF8837B45B}" type="datetimeFigureOut">
              <a:rPr lang="fi-FI" smtClean="0"/>
              <a:t>15.12.2023</a:t>
            </a:fld>
            <a:endParaRPr lang="fi-FI"/>
          </a:p>
        </p:txBody>
      </p:sp>
      <p:sp>
        <p:nvSpPr>
          <p:cNvPr id="4" name="Alatunnisteen paikkamerkki 3">
            <a:extLst>
              <a:ext uri="{FF2B5EF4-FFF2-40B4-BE49-F238E27FC236}">
                <a16:creationId xmlns:a16="http://schemas.microsoft.com/office/drawing/2014/main" id="{B66512E6-22C4-AE8B-6BB9-8ED61E20B5F1}"/>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4F2E92C5-C71F-FF08-17C2-43C4AF234EA6}"/>
              </a:ext>
            </a:extLst>
          </p:cNvPr>
          <p:cNvSpPr>
            <a:spLocks noGrp="1"/>
          </p:cNvSpPr>
          <p:nvPr>
            <p:ph type="sldNum" sz="quarter" idx="12"/>
          </p:nvPr>
        </p:nvSpPr>
        <p:spPr/>
        <p:txBody>
          <a:bodyPr/>
          <a:lstStyle/>
          <a:p>
            <a:fld id="{E7EF68CA-E5F7-4BAF-9AD6-446C4FDDE307}" type="slidenum">
              <a:rPr lang="fi-FI" smtClean="0"/>
              <a:t>‹#›</a:t>
            </a:fld>
            <a:endParaRPr lang="fi-FI"/>
          </a:p>
        </p:txBody>
      </p:sp>
    </p:spTree>
    <p:extLst>
      <p:ext uri="{BB962C8B-B14F-4D97-AF65-F5344CB8AC3E}">
        <p14:creationId xmlns:p14="http://schemas.microsoft.com/office/powerpoint/2010/main" val="3027422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DBF96481-9BC3-5A19-2453-EDB05F4BAA86}"/>
              </a:ext>
            </a:extLst>
          </p:cNvPr>
          <p:cNvSpPr>
            <a:spLocks noGrp="1"/>
          </p:cNvSpPr>
          <p:nvPr>
            <p:ph type="dt" sz="half" idx="10"/>
          </p:nvPr>
        </p:nvSpPr>
        <p:spPr/>
        <p:txBody>
          <a:bodyPr/>
          <a:lstStyle/>
          <a:p>
            <a:fld id="{C9D68333-0D95-487E-B79C-5AFF8837B45B}" type="datetimeFigureOut">
              <a:rPr lang="fi-FI" smtClean="0"/>
              <a:t>15.12.2023</a:t>
            </a:fld>
            <a:endParaRPr lang="fi-FI"/>
          </a:p>
        </p:txBody>
      </p:sp>
      <p:sp>
        <p:nvSpPr>
          <p:cNvPr id="3" name="Alatunnisteen paikkamerkki 2">
            <a:extLst>
              <a:ext uri="{FF2B5EF4-FFF2-40B4-BE49-F238E27FC236}">
                <a16:creationId xmlns:a16="http://schemas.microsoft.com/office/drawing/2014/main" id="{42530F91-32B9-D4D4-AED7-C45D796FC1EB}"/>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B71D9467-66FE-19AC-01FA-6FE5AF72AE75}"/>
              </a:ext>
            </a:extLst>
          </p:cNvPr>
          <p:cNvSpPr>
            <a:spLocks noGrp="1"/>
          </p:cNvSpPr>
          <p:nvPr>
            <p:ph type="sldNum" sz="quarter" idx="12"/>
          </p:nvPr>
        </p:nvSpPr>
        <p:spPr/>
        <p:txBody>
          <a:bodyPr/>
          <a:lstStyle/>
          <a:p>
            <a:fld id="{E7EF68CA-E5F7-4BAF-9AD6-446C4FDDE307}" type="slidenum">
              <a:rPr lang="fi-FI" smtClean="0"/>
              <a:t>‹#›</a:t>
            </a:fld>
            <a:endParaRPr lang="fi-FI"/>
          </a:p>
        </p:txBody>
      </p:sp>
    </p:spTree>
    <p:extLst>
      <p:ext uri="{BB962C8B-B14F-4D97-AF65-F5344CB8AC3E}">
        <p14:creationId xmlns:p14="http://schemas.microsoft.com/office/powerpoint/2010/main" val="2551732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76AABD2-EBD4-581A-2E2E-B4A041C95B38}"/>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B5BBCF86-F767-CD90-62DD-23000B508B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4F85DA65-3FEB-B9B6-6E6B-38760A4A76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26194967-D16F-5BB8-2035-A2C0A2F9AB83}"/>
              </a:ext>
            </a:extLst>
          </p:cNvPr>
          <p:cNvSpPr>
            <a:spLocks noGrp="1"/>
          </p:cNvSpPr>
          <p:nvPr>
            <p:ph type="dt" sz="half" idx="10"/>
          </p:nvPr>
        </p:nvSpPr>
        <p:spPr/>
        <p:txBody>
          <a:bodyPr/>
          <a:lstStyle/>
          <a:p>
            <a:fld id="{C9D68333-0D95-487E-B79C-5AFF8837B45B}" type="datetimeFigureOut">
              <a:rPr lang="fi-FI" smtClean="0"/>
              <a:t>15.12.2023</a:t>
            </a:fld>
            <a:endParaRPr lang="fi-FI"/>
          </a:p>
        </p:txBody>
      </p:sp>
      <p:sp>
        <p:nvSpPr>
          <p:cNvPr id="6" name="Alatunnisteen paikkamerkki 5">
            <a:extLst>
              <a:ext uri="{FF2B5EF4-FFF2-40B4-BE49-F238E27FC236}">
                <a16:creationId xmlns:a16="http://schemas.microsoft.com/office/drawing/2014/main" id="{1A13CA28-6DA5-11AB-E910-0E0F334D36B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A3BF1EDD-5907-164B-568D-773D6055FE7A}"/>
              </a:ext>
            </a:extLst>
          </p:cNvPr>
          <p:cNvSpPr>
            <a:spLocks noGrp="1"/>
          </p:cNvSpPr>
          <p:nvPr>
            <p:ph type="sldNum" sz="quarter" idx="12"/>
          </p:nvPr>
        </p:nvSpPr>
        <p:spPr/>
        <p:txBody>
          <a:bodyPr/>
          <a:lstStyle/>
          <a:p>
            <a:fld id="{E7EF68CA-E5F7-4BAF-9AD6-446C4FDDE307}" type="slidenum">
              <a:rPr lang="fi-FI" smtClean="0"/>
              <a:t>‹#›</a:t>
            </a:fld>
            <a:endParaRPr lang="fi-FI"/>
          </a:p>
        </p:txBody>
      </p:sp>
    </p:spTree>
    <p:extLst>
      <p:ext uri="{BB962C8B-B14F-4D97-AF65-F5344CB8AC3E}">
        <p14:creationId xmlns:p14="http://schemas.microsoft.com/office/powerpoint/2010/main" val="1894119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A7DB61E-D5B8-3EBD-CFB4-8C477CB2AF5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D2E32758-D3BE-6114-BF9F-6EFB165FC7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EB2F0497-BA34-00A4-26BF-FEB2D019FB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8356CD8-8771-4588-8F60-BBE89E2DD8E1}"/>
              </a:ext>
            </a:extLst>
          </p:cNvPr>
          <p:cNvSpPr>
            <a:spLocks noGrp="1"/>
          </p:cNvSpPr>
          <p:nvPr>
            <p:ph type="dt" sz="half" idx="10"/>
          </p:nvPr>
        </p:nvSpPr>
        <p:spPr/>
        <p:txBody>
          <a:bodyPr/>
          <a:lstStyle/>
          <a:p>
            <a:fld id="{C9D68333-0D95-487E-B79C-5AFF8837B45B}" type="datetimeFigureOut">
              <a:rPr lang="fi-FI" smtClean="0"/>
              <a:t>15.12.2023</a:t>
            </a:fld>
            <a:endParaRPr lang="fi-FI"/>
          </a:p>
        </p:txBody>
      </p:sp>
      <p:sp>
        <p:nvSpPr>
          <p:cNvPr id="6" name="Alatunnisteen paikkamerkki 5">
            <a:extLst>
              <a:ext uri="{FF2B5EF4-FFF2-40B4-BE49-F238E27FC236}">
                <a16:creationId xmlns:a16="http://schemas.microsoft.com/office/drawing/2014/main" id="{C1B46E5E-4C52-3A3A-7F62-E6CDE786FE20}"/>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BA6DE265-8006-3E23-C297-CE4D6948FCBE}"/>
              </a:ext>
            </a:extLst>
          </p:cNvPr>
          <p:cNvSpPr>
            <a:spLocks noGrp="1"/>
          </p:cNvSpPr>
          <p:nvPr>
            <p:ph type="sldNum" sz="quarter" idx="12"/>
          </p:nvPr>
        </p:nvSpPr>
        <p:spPr/>
        <p:txBody>
          <a:bodyPr/>
          <a:lstStyle/>
          <a:p>
            <a:fld id="{E7EF68CA-E5F7-4BAF-9AD6-446C4FDDE307}" type="slidenum">
              <a:rPr lang="fi-FI" smtClean="0"/>
              <a:t>‹#›</a:t>
            </a:fld>
            <a:endParaRPr lang="fi-FI"/>
          </a:p>
        </p:txBody>
      </p:sp>
    </p:spTree>
    <p:extLst>
      <p:ext uri="{BB962C8B-B14F-4D97-AF65-F5344CB8AC3E}">
        <p14:creationId xmlns:p14="http://schemas.microsoft.com/office/powerpoint/2010/main" val="2813050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7FDE7B32-23FE-01D5-0AA0-4FF1F4296F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7E7084A2-6BF5-92B0-EBAA-36DA972ACB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56F900D-7FCF-7E0D-692C-2B42F760B7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D68333-0D95-487E-B79C-5AFF8837B45B}" type="datetimeFigureOut">
              <a:rPr lang="fi-FI" smtClean="0"/>
              <a:t>15.12.2023</a:t>
            </a:fld>
            <a:endParaRPr lang="fi-FI"/>
          </a:p>
        </p:txBody>
      </p:sp>
      <p:sp>
        <p:nvSpPr>
          <p:cNvPr id="5" name="Alatunnisteen paikkamerkki 4">
            <a:extLst>
              <a:ext uri="{FF2B5EF4-FFF2-40B4-BE49-F238E27FC236}">
                <a16:creationId xmlns:a16="http://schemas.microsoft.com/office/drawing/2014/main" id="{F90FC8F2-A568-6C8D-DD85-AC1FB4968E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B9A78C1F-5FB1-5555-C04D-1C1ACA6B40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EF68CA-E5F7-4BAF-9AD6-446C4FDDE307}" type="slidenum">
              <a:rPr lang="fi-FI" smtClean="0"/>
              <a:t>‹#›</a:t>
            </a:fld>
            <a:endParaRPr lang="fi-FI"/>
          </a:p>
        </p:txBody>
      </p:sp>
    </p:spTree>
    <p:extLst>
      <p:ext uri="{BB962C8B-B14F-4D97-AF65-F5344CB8AC3E}">
        <p14:creationId xmlns:p14="http://schemas.microsoft.com/office/powerpoint/2010/main" val="3271922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 name="Rectangle 89">
            <a:extLst>
              <a:ext uri="{FF2B5EF4-FFF2-40B4-BE49-F238E27FC236}">
                <a16:creationId xmlns:a16="http://schemas.microsoft.com/office/drawing/2014/main" id="{94714483-7072-431F-9DBE-87F44E4D44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91">
            <a:extLst>
              <a:ext uri="{FF2B5EF4-FFF2-40B4-BE49-F238E27FC236}">
                <a16:creationId xmlns:a16="http://schemas.microsoft.com/office/drawing/2014/main" id="{495892E1-F4A5-4991-AC52-4F417B14A2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 name="Group 93">
            <a:extLst>
              <a:ext uri="{FF2B5EF4-FFF2-40B4-BE49-F238E27FC236}">
                <a16:creationId xmlns:a16="http://schemas.microsoft.com/office/drawing/2014/main" id="{ACF597F8-76AA-44FA-8E6A-06223B66C0D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95" name="Oval 94">
              <a:extLst>
                <a:ext uri="{FF2B5EF4-FFF2-40B4-BE49-F238E27FC236}">
                  <a16:creationId xmlns:a16="http://schemas.microsoft.com/office/drawing/2014/main" id="{A6E12753-0A63-43EE-B28A-C989D033EA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B26FA385-76DA-40E9-9257-AA3E07FF61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a:extLst>
                <a:ext uri="{FF2B5EF4-FFF2-40B4-BE49-F238E27FC236}">
                  <a16:creationId xmlns:a16="http://schemas.microsoft.com/office/drawing/2014/main" id="{262D75CA-F374-4878-8106-3EA5E970D6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a:extLst>
                <a:ext uri="{FF2B5EF4-FFF2-40B4-BE49-F238E27FC236}">
                  <a16:creationId xmlns:a16="http://schemas.microsoft.com/office/drawing/2014/main" id="{938667A5-74E3-4EFD-8C45-F48F47427C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Oval 98">
              <a:extLst>
                <a:ext uri="{FF2B5EF4-FFF2-40B4-BE49-F238E27FC236}">
                  <a16:creationId xmlns:a16="http://schemas.microsoft.com/office/drawing/2014/main" id="{31512EE2-F4CC-4E18-9CDA-B92C111224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B99E503B-9B4D-4EE3-A50F-15AC374F61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 name="Rectangle 101">
            <a:extLst>
              <a:ext uri="{FF2B5EF4-FFF2-40B4-BE49-F238E27FC236}">
                <a16:creationId xmlns:a16="http://schemas.microsoft.com/office/drawing/2014/main" id="{E2683E3F-F855-4549-84F8-42064EC0F2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4" name="Group 103">
            <a:extLst>
              <a:ext uri="{FF2B5EF4-FFF2-40B4-BE49-F238E27FC236}">
                <a16:creationId xmlns:a16="http://schemas.microsoft.com/office/drawing/2014/main" id="{8FC90B1E-0223-4440-AF22-8F32F6F0C7D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105" name="Straight Connector 104">
              <a:extLst>
                <a:ext uri="{FF2B5EF4-FFF2-40B4-BE49-F238E27FC236}">
                  <a16:creationId xmlns:a16="http://schemas.microsoft.com/office/drawing/2014/main" id="{A2D2E879-0004-4D84-8137-1C09334038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43BE75A2-0D83-4F8E-84CC-D3BCD565B1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E90F7F49-1039-49EF-A9BD-153DB590B68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9E85F508-9EA4-4B4D-8171-648670650E9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110" name="Rectangle 109">
            <a:extLst>
              <a:ext uri="{FF2B5EF4-FFF2-40B4-BE49-F238E27FC236}">
                <a16:creationId xmlns:a16="http://schemas.microsoft.com/office/drawing/2014/main" id="{832F3179-0CD5-40C8-9939-D8355006F7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2" name="Group 111">
            <a:extLst>
              <a:ext uri="{FF2B5EF4-FFF2-40B4-BE49-F238E27FC236}">
                <a16:creationId xmlns:a16="http://schemas.microsoft.com/office/drawing/2014/main" id="{11CE155D-684B-4F5E-B835-C52765E310E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113" name="Straight Connector 112">
              <a:extLst>
                <a:ext uri="{FF2B5EF4-FFF2-40B4-BE49-F238E27FC236}">
                  <a16:creationId xmlns:a16="http://schemas.microsoft.com/office/drawing/2014/main" id="{04F84AF8-E1A7-41D4-A102-8F87CAE37EE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4ED126F1-DB23-4314-B6C7-FE89E3C581A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8ACB2B6F-8883-4A00-88DD-98CDDD46B8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3B9A2180-808A-4423-BB2B-6464B29000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pic>
        <p:nvPicPr>
          <p:cNvPr id="56" name="Picture 55">
            <a:extLst>
              <a:ext uri="{FF2B5EF4-FFF2-40B4-BE49-F238E27FC236}">
                <a16:creationId xmlns:a16="http://schemas.microsoft.com/office/drawing/2014/main" id="{4D8138D4-3255-C696-1A74-9678DE9B9421}"/>
              </a:ext>
            </a:extLst>
          </p:cNvPr>
          <p:cNvPicPr>
            <a:picLocks noChangeAspect="1"/>
          </p:cNvPicPr>
          <p:nvPr/>
        </p:nvPicPr>
        <p:blipFill rotWithShape="1">
          <a:blip r:embed="rId2">
            <a:duotone>
              <a:prstClr val="black"/>
              <a:schemeClr val="bg1">
                <a:tint val="45000"/>
                <a:satMod val="400000"/>
              </a:schemeClr>
            </a:duotone>
            <a:alphaModFix amt="25000"/>
          </a:blip>
          <a:srcRect l="34006" r="11664" b="-1"/>
          <a:stretch/>
        </p:blipFill>
        <p:spPr>
          <a:xfrm>
            <a:off x="4086253" y="29548"/>
            <a:ext cx="4084112" cy="6013845"/>
          </a:xfrm>
          <a:prstGeom prst="rect">
            <a:avLst/>
          </a:prstGeom>
        </p:spPr>
      </p:pic>
      <p:sp>
        <p:nvSpPr>
          <p:cNvPr id="2" name="Otsikko 1">
            <a:extLst>
              <a:ext uri="{FF2B5EF4-FFF2-40B4-BE49-F238E27FC236}">
                <a16:creationId xmlns:a16="http://schemas.microsoft.com/office/drawing/2014/main" id="{CB46F675-C50A-EFB4-42CD-05E3730CEB1A}"/>
              </a:ext>
            </a:extLst>
          </p:cNvPr>
          <p:cNvSpPr>
            <a:spLocks noGrp="1"/>
          </p:cNvSpPr>
          <p:nvPr>
            <p:ph type="ctrTitle"/>
          </p:nvPr>
        </p:nvSpPr>
        <p:spPr>
          <a:xfrm>
            <a:off x="2618173" y="630936"/>
            <a:ext cx="7315200" cy="2702018"/>
          </a:xfrm>
          <a:noFill/>
        </p:spPr>
        <p:txBody>
          <a:bodyPr anchor="b">
            <a:normAutofit/>
          </a:bodyPr>
          <a:lstStyle/>
          <a:p>
            <a:r>
              <a:rPr lang="fi-FI" sz="4400" dirty="0">
                <a:solidFill>
                  <a:schemeClr val="bg1"/>
                </a:solidFill>
              </a:rPr>
              <a:t>Kotihoidon turva-auttaja malli</a:t>
            </a:r>
            <a:br>
              <a:rPr lang="fi-FI" sz="4400" dirty="0">
                <a:solidFill>
                  <a:schemeClr val="bg1"/>
                </a:solidFill>
              </a:rPr>
            </a:br>
            <a:r>
              <a:rPr lang="fi-FI" sz="4400" dirty="0">
                <a:solidFill>
                  <a:schemeClr val="bg1"/>
                </a:solidFill>
              </a:rPr>
              <a:t>ennakoimattomiin tilanteisiin</a:t>
            </a:r>
            <a:br>
              <a:rPr lang="fi-FI" sz="4400" dirty="0">
                <a:solidFill>
                  <a:schemeClr val="bg1"/>
                </a:solidFill>
              </a:rPr>
            </a:br>
            <a:r>
              <a:rPr lang="fi-FI" sz="4400" dirty="0">
                <a:solidFill>
                  <a:schemeClr val="bg1"/>
                </a:solidFill>
              </a:rPr>
              <a:t>ikääntyvien palveluissa</a:t>
            </a:r>
          </a:p>
        </p:txBody>
      </p:sp>
      <p:sp>
        <p:nvSpPr>
          <p:cNvPr id="3" name="Alaotsikko 2">
            <a:extLst>
              <a:ext uri="{FF2B5EF4-FFF2-40B4-BE49-F238E27FC236}">
                <a16:creationId xmlns:a16="http://schemas.microsoft.com/office/drawing/2014/main" id="{DBE00344-F8E3-0B48-A070-8BB15B39F7FF}"/>
              </a:ext>
            </a:extLst>
          </p:cNvPr>
          <p:cNvSpPr>
            <a:spLocks noGrp="1"/>
          </p:cNvSpPr>
          <p:nvPr>
            <p:ph type="subTitle" idx="1"/>
          </p:nvPr>
        </p:nvSpPr>
        <p:spPr>
          <a:xfrm>
            <a:off x="2618174" y="3427487"/>
            <a:ext cx="7315200" cy="2615906"/>
          </a:xfrm>
          <a:noFill/>
        </p:spPr>
        <p:txBody>
          <a:bodyPr anchor="t">
            <a:normAutofit/>
          </a:bodyPr>
          <a:lstStyle/>
          <a:p>
            <a:endParaRPr lang="fi-FI" sz="2200">
              <a:solidFill>
                <a:schemeClr val="bg1"/>
              </a:solidFill>
            </a:endParaRPr>
          </a:p>
          <a:p>
            <a:r>
              <a:rPr lang="fi-FI" sz="2200">
                <a:solidFill>
                  <a:schemeClr val="bg1"/>
                </a:solidFill>
              </a:rPr>
              <a:t>Etelä-Pohjanmaan hyvinvointialue</a:t>
            </a:r>
          </a:p>
          <a:p>
            <a:r>
              <a:rPr lang="fi-FI" sz="2200">
                <a:solidFill>
                  <a:schemeClr val="bg1"/>
                </a:solidFill>
              </a:rPr>
              <a:t>IkäKoti-hanke 2022-2023</a:t>
            </a:r>
          </a:p>
          <a:p>
            <a:r>
              <a:rPr lang="fi-FI" sz="2200">
                <a:solidFill>
                  <a:schemeClr val="bg1"/>
                </a:solidFill>
              </a:rPr>
              <a:t>Kotihoito</a:t>
            </a:r>
          </a:p>
          <a:p>
            <a:r>
              <a:rPr lang="fi-FI" sz="2200">
                <a:solidFill>
                  <a:schemeClr val="bg1"/>
                </a:solidFill>
              </a:rPr>
              <a:t>Heidi-Maria Kuusela</a:t>
            </a:r>
          </a:p>
          <a:p>
            <a:r>
              <a:rPr lang="fi-FI" sz="2200">
                <a:solidFill>
                  <a:schemeClr val="bg1"/>
                </a:solidFill>
              </a:rPr>
              <a:t>Suvi Tuomi</a:t>
            </a:r>
          </a:p>
        </p:txBody>
      </p:sp>
    </p:spTree>
    <p:extLst>
      <p:ext uri="{BB962C8B-B14F-4D97-AF65-F5344CB8AC3E}">
        <p14:creationId xmlns:p14="http://schemas.microsoft.com/office/powerpoint/2010/main" val="1270261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Värikäs paperi piirustukset">
            <a:extLst>
              <a:ext uri="{FF2B5EF4-FFF2-40B4-BE49-F238E27FC236}">
                <a16:creationId xmlns:a16="http://schemas.microsoft.com/office/drawing/2014/main" id="{83102055-FCC6-2CEB-0284-293367E1A7F5}"/>
              </a:ext>
            </a:extLst>
          </p:cNvPr>
          <p:cNvPicPr>
            <a:picLocks noChangeAspect="1"/>
          </p:cNvPicPr>
          <p:nvPr/>
        </p:nvPicPr>
        <p:blipFill rotWithShape="1">
          <a:blip r:embed="rId2"/>
          <a:srcRect r="5882" b="-1"/>
          <a:stretch/>
        </p:blipFill>
        <p:spPr>
          <a:xfrm>
            <a:off x="2522356" y="10"/>
            <a:ext cx="9669642" cy="6857990"/>
          </a:xfrm>
          <a:prstGeom prst="rect">
            <a:avLst/>
          </a:prstGeom>
        </p:spPr>
      </p:pic>
      <p:sp>
        <p:nvSpPr>
          <p:cNvPr id="22" name="Rectangle 2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sikko 1">
            <a:extLst>
              <a:ext uri="{FF2B5EF4-FFF2-40B4-BE49-F238E27FC236}">
                <a16:creationId xmlns:a16="http://schemas.microsoft.com/office/drawing/2014/main" id="{1E8610CC-4AB1-1078-723B-36BE928A0DC0}"/>
              </a:ext>
            </a:extLst>
          </p:cNvPr>
          <p:cNvSpPr>
            <a:spLocks noGrp="1"/>
          </p:cNvSpPr>
          <p:nvPr>
            <p:ph type="title"/>
          </p:nvPr>
        </p:nvSpPr>
        <p:spPr>
          <a:xfrm>
            <a:off x="838200" y="365125"/>
            <a:ext cx="3822189" cy="1899912"/>
          </a:xfrm>
        </p:spPr>
        <p:txBody>
          <a:bodyPr>
            <a:normAutofit/>
          </a:bodyPr>
          <a:lstStyle/>
          <a:p>
            <a:r>
              <a:rPr lang="fi-FI" sz="4000" dirty="0"/>
              <a:t>Yleistä turva-auttaja mallista</a:t>
            </a:r>
          </a:p>
        </p:txBody>
      </p:sp>
      <p:sp>
        <p:nvSpPr>
          <p:cNvPr id="3" name="Sisällön paikkamerkki 2">
            <a:extLst>
              <a:ext uri="{FF2B5EF4-FFF2-40B4-BE49-F238E27FC236}">
                <a16:creationId xmlns:a16="http://schemas.microsoft.com/office/drawing/2014/main" id="{85B1FAD4-495F-46C5-5998-03C77CDB0144}"/>
              </a:ext>
            </a:extLst>
          </p:cNvPr>
          <p:cNvSpPr>
            <a:spLocks noGrp="1"/>
          </p:cNvSpPr>
          <p:nvPr>
            <p:ph idx="1"/>
          </p:nvPr>
        </p:nvSpPr>
        <p:spPr>
          <a:xfrm>
            <a:off x="838200" y="2434201"/>
            <a:ext cx="3822189" cy="3742762"/>
          </a:xfrm>
        </p:spPr>
        <p:txBody>
          <a:bodyP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fi-FI" sz="1300" b="0" i="0" u="none" strike="noStrike" kern="1200" cap="none" spc="0" normalizeH="0" baseline="0" noProof="0" dirty="0">
                <a:ln>
                  <a:noFill/>
                </a:ln>
                <a:solidFill>
                  <a:prstClr val="black"/>
                </a:solidFill>
                <a:effectLst/>
                <a:uLnTx/>
                <a:uFillTx/>
                <a:latin typeface="Calibri" panose="020F0502020204030204"/>
                <a:ea typeface="+mn-ea"/>
                <a:cs typeface="+mn-cs"/>
              </a:rPr>
              <a:t>Mallin avulla säännöllinen kotihoito pyritään rauhoittamaan kun työn keskeytyminen ennakoimattomasti vähenee. </a:t>
            </a:r>
            <a:endParaRPr lang="fi-FI" sz="1300" dirty="0"/>
          </a:p>
          <a:p>
            <a:r>
              <a:rPr lang="fi-FI" sz="1300" dirty="0"/>
              <a:t>Ennakoimattomiin tilanteisiin vastataan keskitetysti.</a:t>
            </a:r>
          </a:p>
          <a:p>
            <a:r>
              <a:rPr lang="fi-FI" sz="1300" dirty="0"/>
              <a:t>Alueella käytössä eri malleja toimintamallin toteuttamiseksi.</a:t>
            </a:r>
          </a:p>
          <a:p>
            <a:r>
              <a:rPr lang="fi-FI" sz="1300" dirty="0"/>
              <a:t>Malli laajenee sote-</a:t>
            </a:r>
            <a:r>
              <a:rPr lang="fi-FI" sz="1300" dirty="0" err="1"/>
              <a:t>tike</a:t>
            </a:r>
            <a:r>
              <a:rPr lang="fi-FI" sz="1300" dirty="0"/>
              <a:t> pilotin laajentumisen kanssa rinnakkain.</a:t>
            </a:r>
          </a:p>
          <a:p>
            <a:r>
              <a:rPr lang="fi-FI" sz="1300" dirty="0"/>
              <a:t>Malli tukee sote-</a:t>
            </a:r>
            <a:r>
              <a:rPr lang="fi-FI" sz="1300" dirty="0" err="1"/>
              <a:t>tike</a:t>
            </a:r>
            <a:r>
              <a:rPr lang="fi-FI" sz="1300" dirty="0"/>
              <a:t> pilotin toimintaa.</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fi-FI" sz="1300" b="0" i="0" u="none" strike="noStrike" kern="1200" cap="none" spc="0" normalizeH="0" baseline="0" noProof="0" dirty="0">
                <a:ln>
                  <a:noFill/>
                </a:ln>
                <a:effectLst/>
                <a:uLnTx/>
                <a:uFillTx/>
                <a:latin typeface="Calibri" panose="020F0502020204030204"/>
                <a:ea typeface="+mn-ea"/>
                <a:cs typeface="+mn-cs"/>
              </a:rPr>
              <a:t>TSK hankkeessa on kehitetty sote-</a:t>
            </a:r>
            <a:r>
              <a:rPr kumimoji="0" lang="fi-FI" sz="1300" b="0" i="0" u="none" strike="noStrike" kern="1200" cap="none" spc="0" normalizeH="0" baseline="0" noProof="0" dirty="0" err="1">
                <a:ln>
                  <a:noFill/>
                </a:ln>
                <a:effectLst/>
                <a:uLnTx/>
                <a:uFillTx/>
                <a:latin typeface="Calibri" panose="020F0502020204030204"/>
                <a:ea typeface="+mn-ea"/>
                <a:cs typeface="+mn-cs"/>
              </a:rPr>
              <a:t>tike</a:t>
            </a:r>
            <a:r>
              <a:rPr kumimoji="0" lang="fi-FI" sz="1300" b="0" i="0" u="none" strike="noStrike" kern="1200" cap="none" spc="0" normalizeH="0" baseline="0" noProof="0" dirty="0">
                <a:ln>
                  <a:noFill/>
                </a:ln>
                <a:effectLst/>
                <a:uLnTx/>
                <a:uFillTx/>
                <a:latin typeface="Calibri" panose="020F0502020204030204"/>
                <a:ea typeface="+mn-ea"/>
                <a:cs typeface="+mn-cs"/>
              </a:rPr>
              <a:t> kotihoidon hoidontarpeen arvio- koulutus jonka käy kaikki työntekijät ennen sote-</a:t>
            </a:r>
            <a:r>
              <a:rPr kumimoji="0" lang="fi-FI" sz="1300" b="0" i="0" u="none" strike="noStrike" kern="1200" cap="none" spc="0" normalizeH="0" baseline="0" noProof="0" dirty="0" err="1">
                <a:ln>
                  <a:noFill/>
                </a:ln>
                <a:effectLst/>
                <a:uLnTx/>
                <a:uFillTx/>
                <a:latin typeface="Calibri" panose="020F0502020204030204"/>
                <a:ea typeface="+mn-ea"/>
                <a:cs typeface="+mn-cs"/>
              </a:rPr>
              <a:t>tiken</a:t>
            </a:r>
            <a:r>
              <a:rPr kumimoji="0" lang="fi-FI" sz="1300" b="0" i="0" u="none" strike="noStrike" kern="1200" cap="none" spc="0" normalizeH="0" baseline="0" noProof="0" dirty="0">
                <a:ln>
                  <a:noFill/>
                </a:ln>
                <a:effectLst/>
                <a:uLnTx/>
                <a:uFillTx/>
                <a:latin typeface="Calibri" panose="020F0502020204030204"/>
                <a:ea typeface="+mn-ea"/>
                <a:cs typeface="+mn-cs"/>
              </a:rPr>
              <a:t> laajentumista. Lisäksi koulutukseen kuuluu Sote-</a:t>
            </a:r>
            <a:r>
              <a:rPr kumimoji="0" lang="fi-FI" sz="1300" b="0" i="0" u="none" strike="noStrike" kern="1200" cap="none" spc="0" normalizeH="0" baseline="0" noProof="0" dirty="0" err="1">
                <a:ln>
                  <a:noFill/>
                </a:ln>
                <a:effectLst/>
                <a:uLnTx/>
                <a:uFillTx/>
                <a:latin typeface="Calibri" panose="020F0502020204030204"/>
                <a:ea typeface="+mn-ea"/>
                <a:cs typeface="+mn-cs"/>
              </a:rPr>
              <a:t>tike</a:t>
            </a:r>
            <a:r>
              <a:rPr kumimoji="0" lang="fi-FI" sz="1300" b="0" i="0" u="none" strike="noStrike" kern="1200" cap="none" spc="0" normalizeH="0" baseline="0" noProof="0" dirty="0">
                <a:ln>
                  <a:noFill/>
                </a:ln>
                <a:effectLst/>
                <a:uLnTx/>
                <a:uFillTx/>
                <a:latin typeface="Calibri" panose="020F0502020204030204"/>
                <a:ea typeface="+mn-ea"/>
                <a:cs typeface="+mn-cs"/>
              </a:rPr>
              <a:t> toimintamallin perehdytys.</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fi-FI" sz="1300" b="0" i="0" u="none" strike="noStrike" kern="1200" cap="none" spc="0" normalizeH="0" baseline="0" noProof="0" dirty="0">
                <a:ln>
                  <a:noFill/>
                </a:ln>
                <a:effectLst/>
                <a:uLnTx/>
                <a:uFillTx/>
                <a:latin typeface="Calibri" panose="020F0502020204030204"/>
                <a:ea typeface="+mn-ea"/>
                <a:cs typeface="+mn-cs"/>
              </a:rPr>
              <a:t>Koulutus käydään kokonaisuudessaan Moodlessa kesto noin 2 tuntia, koulututukseen kuuluu tentti.</a:t>
            </a:r>
          </a:p>
          <a:p>
            <a:endParaRPr lang="fi-FI" sz="1300" dirty="0"/>
          </a:p>
          <a:p>
            <a:endParaRPr lang="fi-FI" sz="1300" dirty="0"/>
          </a:p>
          <a:p>
            <a:endParaRPr lang="fi-FI" sz="1300" dirty="0"/>
          </a:p>
        </p:txBody>
      </p:sp>
    </p:spTree>
    <p:extLst>
      <p:ext uri="{BB962C8B-B14F-4D97-AF65-F5344CB8AC3E}">
        <p14:creationId xmlns:p14="http://schemas.microsoft.com/office/powerpoint/2010/main" val="473643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2228999F-3224-B601-68B4-6CBA1F6147CF}"/>
              </a:ext>
            </a:extLst>
          </p:cNvPr>
          <p:cNvSpPr>
            <a:spLocks noGrp="1"/>
          </p:cNvSpPr>
          <p:nvPr>
            <p:ph type="title"/>
          </p:nvPr>
        </p:nvSpPr>
        <p:spPr>
          <a:xfrm>
            <a:off x="640080" y="325369"/>
            <a:ext cx="4368602" cy="1956841"/>
          </a:xfrm>
        </p:spPr>
        <p:txBody>
          <a:bodyPr anchor="b">
            <a:normAutofit fontScale="90000"/>
          </a:bodyPr>
          <a:lstStyle/>
          <a:p>
            <a:r>
              <a:rPr lang="fi-FI" sz="5400" dirty="0"/>
              <a:t>Turva-auttaja mallin toiminta-alue</a:t>
            </a:r>
          </a:p>
        </p:txBody>
      </p:sp>
      <p:sp>
        <p:nvSpPr>
          <p:cNvPr id="103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isällön paikkamerkki 2">
            <a:extLst>
              <a:ext uri="{FF2B5EF4-FFF2-40B4-BE49-F238E27FC236}">
                <a16:creationId xmlns:a16="http://schemas.microsoft.com/office/drawing/2014/main" id="{A1C10C7E-B7AD-1F82-1D46-C07F0BBF089B}"/>
              </a:ext>
            </a:extLst>
          </p:cNvPr>
          <p:cNvSpPr>
            <a:spLocks noGrp="1"/>
          </p:cNvSpPr>
          <p:nvPr>
            <p:ph idx="1"/>
          </p:nvPr>
        </p:nvSpPr>
        <p:spPr>
          <a:xfrm>
            <a:off x="640080" y="2872899"/>
            <a:ext cx="4243589" cy="3320668"/>
          </a:xfrm>
        </p:spPr>
        <p:txBody>
          <a:bodyPr>
            <a:normAutofit fontScale="92500" lnSpcReduction="10000"/>
          </a:bodyPr>
          <a:lstStyle/>
          <a:p>
            <a:r>
              <a:rPr lang="fi-FI" sz="2200" dirty="0"/>
              <a:t>Turva-auttaja malli laajenee samanaikaisesti Sote-tilannekeskus pilotin laajentumisen kanssa.</a:t>
            </a:r>
          </a:p>
          <a:p>
            <a:r>
              <a:rPr lang="fi-FI" sz="2200" dirty="0"/>
              <a:t>Turva-auttaja malli toimii Seinäjoella, Ilmajoella, Isossakyrössä ja Lapualla.</a:t>
            </a:r>
          </a:p>
          <a:p>
            <a:r>
              <a:rPr lang="fi-FI" sz="2200" dirty="0"/>
              <a:t>Sote-</a:t>
            </a:r>
            <a:r>
              <a:rPr lang="fi-FI" sz="2200" dirty="0" err="1"/>
              <a:t>tiken</a:t>
            </a:r>
            <a:r>
              <a:rPr lang="fi-FI" sz="2200" dirty="0"/>
              <a:t> laajentumisesta ja turva-auttajamallin laajentumisesta ei ole marraskuussa 2023  vielä tarkempaa tietoa.</a:t>
            </a:r>
          </a:p>
          <a:p>
            <a:r>
              <a:rPr lang="fi-FI" sz="2200" dirty="0"/>
              <a:t>Alueen turva-auttajamallit poikkeavat toisistaan.</a:t>
            </a:r>
          </a:p>
          <a:p>
            <a:pPr marL="0" indent="0">
              <a:buNone/>
            </a:pPr>
            <a:endParaRPr lang="fi-FI" sz="2200" dirty="0"/>
          </a:p>
        </p:txBody>
      </p:sp>
      <p:pic>
        <p:nvPicPr>
          <p:cNvPr id="7" name="Kuva 6" descr="Kuva, joka sisältää kohteen kartta, teksti, atlas, diagrammi&#10;&#10;Kuvaus luotu automaattisesti">
            <a:extLst>
              <a:ext uri="{FF2B5EF4-FFF2-40B4-BE49-F238E27FC236}">
                <a16:creationId xmlns:a16="http://schemas.microsoft.com/office/drawing/2014/main" id="{FD6BFCA6-F149-52A2-F177-7DCEAE78B7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6805" y="8569"/>
            <a:ext cx="7059010" cy="6849431"/>
          </a:xfrm>
          <a:prstGeom prst="rect">
            <a:avLst/>
          </a:prstGeom>
        </p:spPr>
      </p:pic>
      <p:cxnSp>
        <p:nvCxnSpPr>
          <p:cNvPr id="16" name="Suora yhdysviiva 15">
            <a:extLst>
              <a:ext uri="{FF2B5EF4-FFF2-40B4-BE49-F238E27FC236}">
                <a16:creationId xmlns:a16="http://schemas.microsoft.com/office/drawing/2014/main" id="{A09B9AB7-6F85-07DD-1E9B-46697F17EC61}"/>
              </a:ext>
            </a:extLst>
          </p:cNvPr>
          <p:cNvCxnSpPr/>
          <p:nvPr/>
        </p:nvCxnSpPr>
        <p:spPr>
          <a:xfrm flipH="1" flipV="1">
            <a:off x="6249798" y="1303789"/>
            <a:ext cx="587230" cy="204341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8" name="Suora yhdysviiva 17">
            <a:extLst>
              <a:ext uri="{FF2B5EF4-FFF2-40B4-BE49-F238E27FC236}">
                <a16:creationId xmlns:a16="http://schemas.microsoft.com/office/drawing/2014/main" id="{38F1D8F8-A4B0-D703-13BE-CE73413E84E8}"/>
              </a:ext>
            </a:extLst>
          </p:cNvPr>
          <p:cNvCxnSpPr/>
          <p:nvPr/>
        </p:nvCxnSpPr>
        <p:spPr>
          <a:xfrm flipH="1" flipV="1">
            <a:off x="6291743" y="1303789"/>
            <a:ext cx="604007" cy="69279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Suora yhdysviiva 19">
            <a:extLst>
              <a:ext uri="{FF2B5EF4-FFF2-40B4-BE49-F238E27FC236}">
                <a16:creationId xmlns:a16="http://schemas.microsoft.com/office/drawing/2014/main" id="{89D23BA8-3330-E7C7-7B80-775387BA440F}"/>
              </a:ext>
            </a:extLst>
          </p:cNvPr>
          <p:cNvCxnSpPr/>
          <p:nvPr/>
        </p:nvCxnSpPr>
        <p:spPr>
          <a:xfrm flipH="1" flipV="1">
            <a:off x="6249798" y="1303789"/>
            <a:ext cx="2021747" cy="76829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1" name="Suorakulmio 20">
            <a:extLst>
              <a:ext uri="{FF2B5EF4-FFF2-40B4-BE49-F238E27FC236}">
                <a16:creationId xmlns:a16="http://schemas.microsoft.com/office/drawing/2014/main" id="{E0912485-C35F-62B1-803E-AE04120FCA41}"/>
              </a:ext>
            </a:extLst>
          </p:cNvPr>
          <p:cNvSpPr/>
          <p:nvPr/>
        </p:nvSpPr>
        <p:spPr>
          <a:xfrm>
            <a:off x="5379369" y="389389"/>
            <a:ext cx="1555215"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00" dirty="0">
                <a:solidFill>
                  <a:schemeClr val="tx1"/>
                </a:solidFill>
              </a:rPr>
              <a:t>Kotihoidon lähihoitajia. Kevyempi asiakaslista joka mahdollistaa ennakoimattomiin tilanteisiin vastaamisen </a:t>
            </a:r>
          </a:p>
        </p:txBody>
      </p:sp>
      <p:sp>
        <p:nvSpPr>
          <p:cNvPr id="25" name="Suorakulmio 24">
            <a:extLst>
              <a:ext uri="{FF2B5EF4-FFF2-40B4-BE49-F238E27FC236}">
                <a16:creationId xmlns:a16="http://schemas.microsoft.com/office/drawing/2014/main" id="{BB41A9ED-8C5A-3367-37AD-B070A0FA31E0}"/>
              </a:ext>
            </a:extLst>
          </p:cNvPr>
          <p:cNvSpPr/>
          <p:nvPr/>
        </p:nvSpPr>
        <p:spPr>
          <a:xfrm>
            <a:off x="8930080" y="5819279"/>
            <a:ext cx="1054429" cy="631129"/>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00" dirty="0">
                <a:solidFill>
                  <a:schemeClr val="tx1"/>
                </a:solidFill>
              </a:rPr>
              <a:t>3 erillistä turva-auttajaa</a:t>
            </a:r>
          </a:p>
        </p:txBody>
      </p:sp>
      <p:cxnSp>
        <p:nvCxnSpPr>
          <p:cNvPr id="27" name="Suora yhdysviiva 26">
            <a:extLst>
              <a:ext uri="{FF2B5EF4-FFF2-40B4-BE49-F238E27FC236}">
                <a16:creationId xmlns:a16="http://schemas.microsoft.com/office/drawing/2014/main" id="{9A1B657C-7FDD-F6E3-DFC7-BD50D6F3673E}"/>
              </a:ext>
            </a:extLst>
          </p:cNvPr>
          <p:cNvCxnSpPr>
            <a:cxnSpLocks/>
          </p:cNvCxnSpPr>
          <p:nvPr/>
        </p:nvCxnSpPr>
        <p:spPr>
          <a:xfrm>
            <a:off x="8858774" y="5343787"/>
            <a:ext cx="369116" cy="475492"/>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2246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74000">
              <a:schemeClr val="bg1">
                <a:lumMod val="75000"/>
                <a:alpha val="63000"/>
              </a:schemeClr>
            </a:gs>
            <a:gs pos="83000">
              <a:schemeClr val="bg1">
                <a:lumMod val="95000"/>
              </a:schemeClr>
            </a:gs>
            <a:gs pos="100000">
              <a:schemeClr val="bg1">
                <a:alpha val="57000"/>
                <a:lumMod val="41000"/>
                <a:lumOff val="59000"/>
              </a:schemeClr>
            </a:gs>
          </a:gsLst>
          <a:lin ang="5400000" scaled="1"/>
        </a:gra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5638E17-D35B-FE3C-A8CF-1F8247562F87}"/>
              </a:ext>
            </a:extLst>
          </p:cNvPr>
          <p:cNvSpPr>
            <a:spLocks noGrp="1"/>
          </p:cNvSpPr>
          <p:nvPr>
            <p:ph type="title"/>
          </p:nvPr>
        </p:nvSpPr>
        <p:spPr/>
        <p:txBody>
          <a:bodyPr/>
          <a:lstStyle/>
          <a:p>
            <a:r>
              <a:rPr lang="fi-FI" dirty="0"/>
              <a:t>Turva-auttaja malli</a:t>
            </a:r>
          </a:p>
        </p:txBody>
      </p:sp>
      <p:sp>
        <p:nvSpPr>
          <p:cNvPr id="3" name="Tekstin paikkamerkki 2">
            <a:extLst>
              <a:ext uri="{FF2B5EF4-FFF2-40B4-BE49-F238E27FC236}">
                <a16:creationId xmlns:a16="http://schemas.microsoft.com/office/drawing/2014/main" id="{96E1B74B-5BF2-7A22-C725-D8850CCFF138}"/>
              </a:ext>
            </a:extLst>
          </p:cNvPr>
          <p:cNvSpPr>
            <a:spLocks noGrp="1"/>
          </p:cNvSpPr>
          <p:nvPr>
            <p:ph type="body" idx="1"/>
          </p:nvPr>
        </p:nvSpPr>
        <p:spPr/>
        <p:txBody>
          <a:bodyPr/>
          <a:lstStyle/>
          <a:p>
            <a:r>
              <a:rPr lang="fi-FI" dirty="0"/>
              <a:t>Seinäjoki</a:t>
            </a:r>
          </a:p>
        </p:txBody>
      </p:sp>
      <p:sp>
        <p:nvSpPr>
          <p:cNvPr id="5" name="Tekstin paikkamerkki 4">
            <a:extLst>
              <a:ext uri="{FF2B5EF4-FFF2-40B4-BE49-F238E27FC236}">
                <a16:creationId xmlns:a16="http://schemas.microsoft.com/office/drawing/2014/main" id="{D61F45B2-23A8-87F8-608D-581259965171}"/>
              </a:ext>
            </a:extLst>
          </p:cNvPr>
          <p:cNvSpPr>
            <a:spLocks noGrp="1"/>
          </p:cNvSpPr>
          <p:nvPr>
            <p:ph type="body" sz="quarter" idx="3"/>
          </p:nvPr>
        </p:nvSpPr>
        <p:spPr/>
        <p:txBody>
          <a:bodyPr/>
          <a:lstStyle/>
          <a:p>
            <a:r>
              <a:rPr lang="fi-FI" dirty="0"/>
              <a:t>Ilmajoki, Lapua, Isokyrö</a:t>
            </a:r>
          </a:p>
        </p:txBody>
      </p:sp>
      <p:sp>
        <p:nvSpPr>
          <p:cNvPr id="10" name="Sisällön paikkamerkki 9">
            <a:extLst>
              <a:ext uri="{FF2B5EF4-FFF2-40B4-BE49-F238E27FC236}">
                <a16:creationId xmlns:a16="http://schemas.microsoft.com/office/drawing/2014/main" id="{A7463B2B-B21B-E61C-0521-0EC66C0AD2F6}"/>
              </a:ext>
            </a:extLst>
          </p:cNvPr>
          <p:cNvSpPr>
            <a:spLocks noGrp="1"/>
          </p:cNvSpPr>
          <p:nvPr>
            <p:ph sz="half" idx="2"/>
          </p:nvPr>
        </p:nvSpPr>
        <p:spPr/>
        <p:txBody>
          <a:bodyPr>
            <a:normAutofit fontScale="85000" lnSpcReduction="20000"/>
          </a:bodyPr>
          <a:lstStyle/>
          <a:p>
            <a:r>
              <a:rPr lang="fi-FI" dirty="0"/>
              <a:t>Seinäjoella 3 turva-auttajaa</a:t>
            </a:r>
          </a:p>
          <a:p>
            <a:r>
              <a:rPr lang="fi-FI" dirty="0"/>
              <a:t>1 hlö vuorossa, aamu- ja iltavuoroa viikon jokaisena päivänä. Yö vuonna 2024 omana tuotantona.</a:t>
            </a:r>
          </a:p>
          <a:p>
            <a:r>
              <a:rPr lang="fi-FI" dirty="0"/>
              <a:t>Käyvät työnantajan tarjoaman Sote-</a:t>
            </a:r>
            <a:r>
              <a:rPr lang="fi-FI" dirty="0" err="1"/>
              <a:t>tike</a:t>
            </a:r>
            <a:r>
              <a:rPr lang="fi-FI" dirty="0"/>
              <a:t> hoidontarpeen arvio koulutuksen.</a:t>
            </a:r>
          </a:p>
          <a:p>
            <a:r>
              <a:rPr lang="fi-FI" dirty="0"/>
              <a:t>Hälytysten välissä toimivat yleensä etä- ja tukipalvelukeskuksen  tukipalveluiden tehtävissä.</a:t>
            </a:r>
          </a:p>
          <a:p>
            <a:r>
              <a:rPr lang="fi-FI" dirty="0"/>
              <a:t>Asennukset ja huollot omana työnä vuonna 2024.</a:t>
            </a:r>
          </a:p>
          <a:p>
            <a:endParaRPr lang="fi-FI" dirty="0"/>
          </a:p>
          <a:p>
            <a:endParaRPr lang="fi-FI" dirty="0"/>
          </a:p>
          <a:p>
            <a:endParaRPr lang="fi-FI" dirty="0"/>
          </a:p>
        </p:txBody>
      </p:sp>
      <p:sp>
        <p:nvSpPr>
          <p:cNvPr id="13" name="Sisällön paikkamerkki 12">
            <a:extLst>
              <a:ext uri="{FF2B5EF4-FFF2-40B4-BE49-F238E27FC236}">
                <a16:creationId xmlns:a16="http://schemas.microsoft.com/office/drawing/2014/main" id="{4C866A5F-CA93-9062-4061-2E1D0E755B37}"/>
              </a:ext>
            </a:extLst>
          </p:cNvPr>
          <p:cNvSpPr>
            <a:spLocks noGrp="1"/>
          </p:cNvSpPr>
          <p:nvPr>
            <p:ph sz="quarter" idx="4"/>
          </p:nvPr>
        </p:nvSpPr>
        <p:spPr/>
        <p:txBody>
          <a:bodyPr>
            <a:normAutofit fontScale="85000" lnSpcReduction="20000"/>
          </a:bodyPr>
          <a:lstStyle/>
          <a:p>
            <a:r>
              <a:rPr lang="fi-FI" dirty="0"/>
              <a:t>Turva-auttajana toimii erikseen sovitut hoitajat. Hoitajat tekevät koihoidon käyntejä mutta toimivat myös työvuorossa turva-auttajan roolissa. Asiakastyö on suunniteltu siten että käynnit eivät ole aikakriittisiä eivätkä pitkiä ja päivässä on tilaa ennakoimattomille käynneille.</a:t>
            </a:r>
          </a:p>
          <a:p>
            <a:r>
              <a:rPr lang="fi-FI" dirty="0"/>
              <a:t>Ilmajoella asennukset ja huollot omana työnä vuonna 2024.</a:t>
            </a:r>
          </a:p>
        </p:txBody>
      </p:sp>
      <p:pic>
        <p:nvPicPr>
          <p:cNvPr id="14" name="Kuva 13">
            <a:extLst>
              <a:ext uri="{FF2B5EF4-FFF2-40B4-BE49-F238E27FC236}">
                <a16:creationId xmlns:a16="http://schemas.microsoft.com/office/drawing/2014/main" id="{4EEA5BAD-DB56-DAD0-D505-1B6563616711}"/>
              </a:ext>
            </a:extLst>
          </p:cNvPr>
          <p:cNvPicPr>
            <a:picLocks noChangeAspect="1"/>
          </p:cNvPicPr>
          <p:nvPr/>
        </p:nvPicPr>
        <p:blipFill>
          <a:blip r:embed="rId2"/>
          <a:stretch>
            <a:fillRect/>
          </a:stretch>
        </p:blipFill>
        <p:spPr>
          <a:xfrm>
            <a:off x="2961441" y="5732383"/>
            <a:ext cx="914479" cy="914479"/>
          </a:xfrm>
          <a:prstGeom prst="rect">
            <a:avLst/>
          </a:prstGeom>
        </p:spPr>
      </p:pic>
      <p:pic>
        <p:nvPicPr>
          <p:cNvPr id="16" name="Kuva 15" descr="Käyttäjä tasaisella täytöllä">
            <a:extLst>
              <a:ext uri="{FF2B5EF4-FFF2-40B4-BE49-F238E27FC236}">
                <a16:creationId xmlns:a16="http://schemas.microsoft.com/office/drawing/2014/main" id="{4634746D-83A3-B865-453F-02B03E28AB7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16056" y="5732463"/>
            <a:ext cx="760412" cy="760412"/>
          </a:xfrm>
          <a:prstGeom prst="rect">
            <a:avLst/>
          </a:prstGeom>
        </p:spPr>
      </p:pic>
      <p:pic>
        <p:nvPicPr>
          <p:cNvPr id="17" name="Kuva 16">
            <a:extLst>
              <a:ext uri="{FF2B5EF4-FFF2-40B4-BE49-F238E27FC236}">
                <a16:creationId xmlns:a16="http://schemas.microsoft.com/office/drawing/2014/main" id="{46E72164-911D-3CA7-21FC-8163F731A01D}"/>
              </a:ext>
            </a:extLst>
          </p:cNvPr>
          <p:cNvPicPr>
            <a:picLocks noChangeAspect="1"/>
          </p:cNvPicPr>
          <p:nvPr/>
        </p:nvPicPr>
        <p:blipFill>
          <a:blip r:embed="rId5"/>
          <a:stretch>
            <a:fillRect/>
          </a:stretch>
        </p:blipFill>
        <p:spPr>
          <a:xfrm>
            <a:off x="10019665" y="5732384"/>
            <a:ext cx="782164" cy="782164"/>
          </a:xfrm>
          <a:prstGeom prst="rect">
            <a:avLst/>
          </a:prstGeom>
        </p:spPr>
      </p:pic>
      <p:pic>
        <p:nvPicPr>
          <p:cNvPr id="19" name="Kuva 18">
            <a:extLst>
              <a:ext uri="{FF2B5EF4-FFF2-40B4-BE49-F238E27FC236}">
                <a16:creationId xmlns:a16="http://schemas.microsoft.com/office/drawing/2014/main" id="{E6F2663A-D98B-0EF1-C4A1-EEA9CE7F16FD}"/>
              </a:ext>
            </a:extLst>
          </p:cNvPr>
          <p:cNvPicPr>
            <a:picLocks noChangeAspect="1"/>
          </p:cNvPicPr>
          <p:nvPr/>
        </p:nvPicPr>
        <p:blipFill>
          <a:blip r:embed="rId5"/>
          <a:stretch>
            <a:fillRect/>
          </a:stretch>
        </p:blipFill>
        <p:spPr>
          <a:xfrm>
            <a:off x="8917860" y="5732423"/>
            <a:ext cx="760413" cy="760413"/>
          </a:xfrm>
          <a:prstGeom prst="rect">
            <a:avLst/>
          </a:prstGeom>
        </p:spPr>
      </p:pic>
    </p:spTree>
    <p:extLst>
      <p:ext uri="{BB962C8B-B14F-4D97-AF65-F5344CB8AC3E}">
        <p14:creationId xmlns:p14="http://schemas.microsoft.com/office/powerpoint/2010/main" val="409401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isällön paikkamerkki 3">
            <a:extLst>
              <a:ext uri="{FF2B5EF4-FFF2-40B4-BE49-F238E27FC236}">
                <a16:creationId xmlns:a16="http://schemas.microsoft.com/office/drawing/2014/main" id="{85E96C8F-547F-54C3-D155-98DB522B28F1}"/>
              </a:ext>
            </a:extLst>
          </p:cNvPr>
          <p:cNvGraphicFramePr>
            <a:graphicFrameLocks noGrp="1"/>
          </p:cNvGraphicFramePr>
          <p:nvPr>
            <p:ph idx="1"/>
            <p:extLst>
              <p:ext uri="{D42A27DB-BD31-4B8C-83A1-F6EECF244321}">
                <p14:modId xmlns:p14="http://schemas.microsoft.com/office/powerpoint/2010/main" val="4248033402"/>
              </p:ext>
            </p:extLst>
          </p:nvPr>
        </p:nvGraphicFramePr>
        <p:xfrm>
          <a:off x="486561" y="293615"/>
          <a:ext cx="10867239" cy="58833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6091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7FAB702-CE97-31AC-1E34-164E85D059B3}"/>
              </a:ext>
            </a:extLst>
          </p:cNvPr>
          <p:cNvSpPr>
            <a:spLocks noGrp="1"/>
          </p:cNvSpPr>
          <p:nvPr>
            <p:ph type="title"/>
          </p:nvPr>
        </p:nvSpPr>
        <p:spPr>
          <a:xfrm>
            <a:off x="876692" y="741391"/>
            <a:ext cx="5479719" cy="1616203"/>
          </a:xfrm>
        </p:spPr>
        <p:txBody>
          <a:bodyPr anchor="b">
            <a:normAutofit/>
          </a:bodyPr>
          <a:lstStyle/>
          <a:p>
            <a:r>
              <a:rPr lang="fi-FI" sz="3200" dirty="0"/>
              <a:t>Turva-auttajamalli Seinäjoki</a:t>
            </a:r>
          </a:p>
        </p:txBody>
      </p:sp>
      <p:sp>
        <p:nvSpPr>
          <p:cNvPr id="3" name="Sisällön paikkamerkki 2">
            <a:extLst>
              <a:ext uri="{FF2B5EF4-FFF2-40B4-BE49-F238E27FC236}">
                <a16:creationId xmlns:a16="http://schemas.microsoft.com/office/drawing/2014/main" id="{6F5515B2-2A59-208B-EE82-52BE4CAA7025}"/>
              </a:ext>
            </a:extLst>
          </p:cNvPr>
          <p:cNvSpPr>
            <a:spLocks noGrp="1"/>
          </p:cNvSpPr>
          <p:nvPr>
            <p:ph idx="1"/>
          </p:nvPr>
        </p:nvSpPr>
        <p:spPr>
          <a:xfrm>
            <a:off x="876692" y="2533476"/>
            <a:ext cx="5479719" cy="3447832"/>
          </a:xfrm>
        </p:spPr>
        <p:txBody>
          <a:bodyPr anchor="t">
            <a:normAutofit lnSpcReduction="10000"/>
          </a:bodyPr>
          <a:lstStyle/>
          <a:p>
            <a:r>
              <a:rPr lang="fi-FI" sz="1400" dirty="0"/>
              <a:t>Vastaa ennakoimattomiin tilanteisiin</a:t>
            </a:r>
          </a:p>
          <a:p>
            <a:r>
              <a:rPr lang="fi-FI" sz="1400" dirty="0"/>
              <a:t>Toimii tiiviissä yhteistyössä Sote-tilannekeskuksen kanssa</a:t>
            </a:r>
          </a:p>
          <a:p>
            <a:r>
              <a:rPr lang="fi-FI" sz="1400" dirty="0"/>
              <a:t>Seinäjoella toimii 3 erillistä turva-auttajaa. Hälytysten välissä työntekijä tekee erilaisia työtehtäviä asiakasrajapinnassa etä- ja tukipalvelukeskuksessa mm. etähoidossa, tilastointi, </a:t>
            </a:r>
            <a:r>
              <a:rPr lang="fi-FI" sz="1400" dirty="0" err="1"/>
              <a:t>TuTurva</a:t>
            </a:r>
            <a:r>
              <a:rPr lang="fi-FI" sz="1400" dirty="0"/>
              <a:t>-auttamisen järjestelmään </a:t>
            </a:r>
            <a:r>
              <a:rPr lang="fi-FI" sz="1400" dirty="0" err="1"/>
              <a:t>liityvä</a:t>
            </a:r>
            <a:r>
              <a:rPr lang="fi-FI" sz="1400" dirty="0"/>
              <a:t> asiakastyö kauppakassipalvelussa. Turva-auttaja käynnit ovat toiminnan jatkuessa lisääntyneet.</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effectLst/>
                <a:uLnTx/>
                <a:uFillTx/>
                <a:latin typeface="Calibri" panose="020F0502020204030204"/>
                <a:ea typeface="+mn-ea"/>
                <a:cs typeface="+mn-cs"/>
              </a:rPr>
              <a:t>TSK hankkeessa on kehitetty sote-</a:t>
            </a:r>
            <a:r>
              <a:rPr kumimoji="0" lang="fi-FI" sz="1400" b="0" i="0" u="none" strike="noStrike" kern="1200" cap="none" spc="0" normalizeH="0" baseline="0" noProof="0" dirty="0" err="1">
                <a:ln>
                  <a:noFill/>
                </a:ln>
                <a:effectLst/>
                <a:uLnTx/>
                <a:uFillTx/>
                <a:latin typeface="Calibri" panose="020F0502020204030204"/>
                <a:ea typeface="+mn-ea"/>
                <a:cs typeface="+mn-cs"/>
              </a:rPr>
              <a:t>tike</a:t>
            </a:r>
            <a:r>
              <a:rPr kumimoji="0" lang="fi-FI" sz="1400" b="0" i="0" u="none" strike="noStrike" kern="1200" cap="none" spc="0" normalizeH="0" baseline="0" noProof="0" dirty="0">
                <a:ln>
                  <a:noFill/>
                </a:ln>
                <a:effectLst/>
                <a:uLnTx/>
                <a:uFillTx/>
                <a:latin typeface="Calibri" panose="020F0502020204030204"/>
                <a:ea typeface="+mn-ea"/>
                <a:cs typeface="+mn-cs"/>
              </a:rPr>
              <a:t> kotihoidon hoidontarpeen arvio koulutus jonka käy kaikki työntekijät ennen sote-</a:t>
            </a:r>
            <a:r>
              <a:rPr kumimoji="0" lang="fi-FI" sz="1400" b="0" i="0" u="none" strike="noStrike" kern="1200" cap="none" spc="0" normalizeH="0" baseline="0" noProof="0" dirty="0" err="1">
                <a:ln>
                  <a:noFill/>
                </a:ln>
                <a:effectLst/>
                <a:uLnTx/>
                <a:uFillTx/>
                <a:latin typeface="Calibri" panose="020F0502020204030204"/>
                <a:ea typeface="+mn-ea"/>
                <a:cs typeface="+mn-cs"/>
              </a:rPr>
              <a:t>tiken</a:t>
            </a:r>
            <a:r>
              <a:rPr kumimoji="0" lang="fi-FI" sz="1400" b="0" i="0" u="none" strike="noStrike" kern="1200" cap="none" spc="0" normalizeH="0" baseline="0" noProof="0" dirty="0">
                <a:ln>
                  <a:noFill/>
                </a:ln>
                <a:effectLst/>
                <a:uLnTx/>
                <a:uFillTx/>
                <a:latin typeface="Calibri" panose="020F0502020204030204"/>
                <a:ea typeface="+mn-ea"/>
                <a:cs typeface="+mn-cs"/>
              </a:rPr>
              <a:t> laajentumista. Lisäksi koulutukseen kuuluu Sote-</a:t>
            </a:r>
            <a:r>
              <a:rPr kumimoji="0" lang="fi-FI" sz="1400" b="0" i="0" u="none" strike="noStrike" kern="1200" cap="none" spc="0" normalizeH="0" baseline="0" noProof="0" dirty="0" err="1">
                <a:ln>
                  <a:noFill/>
                </a:ln>
                <a:effectLst/>
                <a:uLnTx/>
                <a:uFillTx/>
                <a:latin typeface="Calibri" panose="020F0502020204030204"/>
                <a:ea typeface="+mn-ea"/>
                <a:cs typeface="+mn-cs"/>
              </a:rPr>
              <a:t>tike</a:t>
            </a:r>
            <a:r>
              <a:rPr kumimoji="0" lang="fi-FI" sz="1400" b="0" i="0" u="none" strike="noStrike" kern="1200" cap="none" spc="0" normalizeH="0" baseline="0" noProof="0" dirty="0">
                <a:ln>
                  <a:noFill/>
                </a:ln>
                <a:effectLst/>
                <a:uLnTx/>
                <a:uFillTx/>
                <a:latin typeface="Calibri" panose="020F0502020204030204"/>
                <a:ea typeface="+mn-ea"/>
                <a:cs typeface="+mn-cs"/>
              </a:rPr>
              <a:t> toimintamallin perehdytys</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fi-FI" sz="1400" b="0" i="0" u="none" strike="noStrike" kern="1200" cap="none" spc="0" normalizeH="0" baseline="0" noProof="0" dirty="0">
                <a:ln>
                  <a:noFill/>
                </a:ln>
                <a:effectLst/>
                <a:uLnTx/>
                <a:uFillTx/>
                <a:latin typeface="Calibri" panose="020F0502020204030204"/>
                <a:ea typeface="+mn-ea"/>
                <a:cs typeface="+mn-cs"/>
              </a:rPr>
              <a:t>Koulutus käydään kokonaisuudessaan Moodlessa kesto noin 2 tuntia sisältää </a:t>
            </a:r>
            <a:r>
              <a:rPr lang="fi-FI" sz="1400" dirty="0">
                <a:latin typeface="Calibri" panose="020F0502020204030204"/>
              </a:rPr>
              <a:t>hoidontarpeen arvio</a:t>
            </a:r>
            <a:r>
              <a:rPr kumimoji="0" lang="fi-FI" sz="1400" b="0" i="0" u="none" strike="noStrike" kern="1200" cap="none" spc="0" normalizeH="0" baseline="0" noProof="0" dirty="0">
                <a:ln>
                  <a:noFill/>
                </a:ln>
                <a:effectLst/>
                <a:uLnTx/>
                <a:uFillTx/>
                <a:latin typeface="Calibri" panose="020F0502020204030204"/>
                <a:ea typeface="+mn-ea"/>
                <a:cs typeface="+mn-cs"/>
              </a:rPr>
              <a:t> tentin.</a:t>
            </a:r>
            <a:endParaRPr lang="fi-FI" sz="1400" dirty="0"/>
          </a:p>
          <a:p>
            <a:r>
              <a:rPr lang="fi-FI" sz="1400" dirty="0"/>
              <a:t>Turva-auttajat toimivat 7 päivänä viikossa aamu- ja iltavuorossa.</a:t>
            </a:r>
          </a:p>
          <a:p>
            <a:r>
              <a:rPr lang="fi-FI" sz="1400" dirty="0"/>
              <a:t>Yö aikana turva-auttajapalvelu </a:t>
            </a:r>
            <a:r>
              <a:rPr lang="fi-FI" sz="1400" dirty="0" err="1"/>
              <a:t>yöpartion</a:t>
            </a:r>
            <a:r>
              <a:rPr lang="fi-FI" sz="1400" dirty="0"/>
              <a:t> toimesta.</a:t>
            </a:r>
          </a:p>
        </p:txBody>
      </p:sp>
      <p:pic>
        <p:nvPicPr>
          <p:cNvPr id="5" name="Picture 4" descr="Monta kysymysmerkkiä mustalla taustalla">
            <a:extLst>
              <a:ext uri="{FF2B5EF4-FFF2-40B4-BE49-F238E27FC236}">
                <a16:creationId xmlns:a16="http://schemas.microsoft.com/office/drawing/2014/main" id="{F8F3530C-F29D-0626-3DD1-9E1813D34420}"/>
              </a:ext>
            </a:extLst>
          </p:cNvPr>
          <p:cNvPicPr>
            <a:picLocks noChangeAspect="1"/>
          </p:cNvPicPr>
          <p:nvPr/>
        </p:nvPicPr>
        <p:blipFill rotWithShape="1">
          <a:blip r:embed="rId2"/>
          <a:srcRect l="56226" r="2" b="2"/>
          <a:stretch/>
        </p:blipFill>
        <p:spPr>
          <a:xfrm>
            <a:off x="7270812" y="10"/>
            <a:ext cx="4921187" cy="6857990"/>
          </a:xfrm>
          <a:prstGeom prst="rect">
            <a:avLst/>
          </a:prstGeom>
        </p:spPr>
      </p:pic>
      <p:grpSp>
        <p:nvGrpSpPr>
          <p:cNvPr id="21" name="Group 20">
            <a:extLst>
              <a:ext uri="{FF2B5EF4-FFF2-40B4-BE49-F238E27FC236}">
                <a16:creationId xmlns:a16="http://schemas.microsoft.com/office/drawing/2014/main" id="{8CE57D37-C2D0-066B-1AE3-6F4244344F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2068638" y="0"/>
            <a:ext cx="123362" cy="6858000"/>
            <a:chOff x="12068638" y="0"/>
            <a:chExt cx="123362" cy="6858000"/>
          </a:xfrm>
        </p:grpSpPr>
        <p:sp>
          <p:nvSpPr>
            <p:cNvPr id="22" name="Rectangle 21">
              <a:extLst>
                <a:ext uri="{FF2B5EF4-FFF2-40B4-BE49-F238E27FC236}">
                  <a16:creationId xmlns:a16="http://schemas.microsoft.com/office/drawing/2014/main" id="{A24DCA44-89CF-872A-903F-96C50780E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B0CC4F5-AC85-FFFA-7EB5-33C4FCE90A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3527553"/>
              <a:ext cx="123362" cy="3330447"/>
            </a:xfrm>
            <a:prstGeom prst="rect">
              <a:avLst/>
            </a:prstGeom>
            <a:gradFill>
              <a:gsLst>
                <a:gs pos="19000">
                  <a:schemeClr val="accent5">
                    <a:lumMod val="60000"/>
                    <a:lumOff val="40000"/>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60175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B82EEB5-311B-BD5D-AFAA-821E30F9A6C9}"/>
              </a:ext>
            </a:extLst>
          </p:cNvPr>
          <p:cNvSpPr>
            <a:spLocks noGrp="1"/>
          </p:cNvSpPr>
          <p:nvPr>
            <p:ph type="title"/>
          </p:nvPr>
        </p:nvSpPr>
        <p:spPr>
          <a:xfrm>
            <a:off x="5868557" y="1138036"/>
            <a:ext cx="5444382" cy="1402470"/>
          </a:xfrm>
        </p:spPr>
        <p:txBody>
          <a:bodyPr anchor="t">
            <a:normAutofit/>
          </a:bodyPr>
          <a:lstStyle/>
          <a:p>
            <a:r>
              <a:rPr lang="fi-FI" sz="3200"/>
              <a:t>Turva-auttaja malli Ilmajoki, Isokyrö ja Lapua</a:t>
            </a:r>
          </a:p>
        </p:txBody>
      </p:sp>
      <p:pic>
        <p:nvPicPr>
          <p:cNvPr id="12" name="Picture 4" descr="Monta kysymysmerkkiä mustalla taustalla">
            <a:extLst>
              <a:ext uri="{FF2B5EF4-FFF2-40B4-BE49-F238E27FC236}">
                <a16:creationId xmlns:a16="http://schemas.microsoft.com/office/drawing/2014/main" id="{DF82DC76-13B6-7A8F-D4E9-735773836904}"/>
              </a:ext>
            </a:extLst>
          </p:cNvPr>
          <p:cNvPicPr>
            <a:picLocks noChangeAspect="1"/>
          </p:cNvPicPr>
          <p:nvPr/>
        </p:nvPicPr>
        <p:blipFill rotWithShape="1">
          <a:blip r:embed="rId2"/>
          <a:srcRect l="54181" r="2" b="2"/>
          <a:stretch/>
        </p:blipFill>
        <p:spPr>
          <a:xfrm>
            <a:off x="-1" y="10"/>
            <a:ext cx="5151179" cy="6857990"/>
          </a:xfrm>
          <a:prstGeom prst="rect">
            <a:avLst/>
          </a:prstGeom>
        </p:spPr>
      </p:pic>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1697"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Sisällön paikkamerkki 2">
            <a:extLst>
              <a:ext uri="{FF2B5EF4-FFF2-40B4-BE49-F238E27FC236}">
                <a16:creationId xmlns:a16="http://schemas.microsoft.com/office/drawing/2014/main" id="{5AAD9A34-11C5-BBDE-FEEE-5AC0C29E98B9}"/>
              </a:ext>
            </a:extLst>
          </p:cNvPr>
          <p:cNvSpPr>
            <a:spLocks noGrp="1"/>
          </p:cNvSpPr>
          <p:nvPr>
            <p:ph idx="1"/>
          </p:nvPr>
        </p:nvSpPr>
        <p:spPr>
          <a:xfrm>
            <a:off x="5868557" y="2551176"/>
            <a:ext cx="5444382" cy="3591207"/>
          </a:xfrm>
        </p:spPr>
        <p:txBody>
          <a:bodyPr>
            <a:normAutofit lnSpcReduction="10000"/>
          </a:bodyPr>
          <a:lstStyle/>
          <a:p>
            <a:r>
              <a:rPr lang="fi-FI" sz="1700"/>
              <a:t>Ennakoimattomiin tilanteisiin vastaaminen on keskitetty.</a:t>
            </a:r>
          </a:p>
          <a:p>
            <a:r>
              <a:rPr lang="fi-FI" sz="1700"/>
              <a:t>Alueella on nimetty erikseen hoitajat jotka toimivat työvuorossa kotihoidon asiakaskäynneillä mutta myös turva-auttajina.  </a:t>
            </a:r>
          </a:p>
          <a:p>
            <a:r>
              <a:rPr lang="fi-FI" sz="1700"/>
              <a:t>Työvuorossa toimii yksi turva-auttaja kerrallaan.</a:t>
            </a:r>
          </a:p>
          <a:p>
            <a:r>
              <a:rPr lang="fi-FI" sz="1700"/>
              <a:t>Työntekijät ovat kotihoidon työntekijöitä joille työvuorot suunnitellaan siten, että suunnitellun asiakastyön osuus on vähäisempi ja asiakaspaikat ovat lyhyempiä ja käynnit eivät voi olla aikakriittisiä. Tällöin ennakoimattomiin tilanteisiin vastaaminen mahdollistetaan hallitusti työvuoron aikana ja muu säännöllinen kotihoito rauhoitetaan ennakoituihin käynteihin.</a:t>
            </a:r>
          </a:p>
          <a:p>
            <a:pPr marL="228600" marR="0" lvl="0" indent="-228600" defTabSz="914400" rtl="0" eaLnBrk="1" fontAlgn="auto" latinLnBrk="0" hangingPunct="1">
              <a:spcBef>
                <a:spcPts val="1000"/>
              </a:spcBef>
              <a:spcAft>
                <a:spcPts val="0"/>
              </a:spcAft>
              <a:buClrTx/>
              <a:buSzTx/>
              <a:buFont typeface="Arial" panose="020B0604020202020204" pitchFamily="34" charset="0"/>
              <a:buChar char="•"/>
              <a:tabLst/>
              <a:defRPr/>
            </a:pPr>
            <a:r>
              <a:rPr kumimoji="0" lang="fi-FI" sz="1700" b="0" i="0" u="none" strike="noStrike" kern="1200" cap="none" spc="0" normalizeH="0" baseline="0" noProof="0">
                <a:ln>
                  <a:noFill/>
                </a:ln>
                <a:effectLst/>
                <a:uLnTx/>
                <a:uFillTx/>
                <a:latin typeface="Calibri" panose="020F0502020204030204"/>
                <a:ea typeface="+mn-ea"/>
                <a:cs typeface="+mn-cs"/>
              </a:rPr>
              <a:t>Yö aikana turva-auttajapalvelu yöpartion toimesta.</a:t>
            </a:r>
          </a:p>
          <a:p>
            <a:endParaRPr lang="fi-FI" sz="1700"/>
          </a:p>
          <a:p>
            <a:endParaRPr lang="fi-FI" sz="1700" dirty="0"/>
          </a:p>
        </p:txBody>
      </p:sp>
    </p:spTree>
    <p:extLst>
      <p:ext uri="{BB962C8B-B14F-4D97-AF65-F5344CB8AC3E}">
        <p14:creationId xmlns:p14="http://schemas.microsoft.com/office/powerpoint/2010/main" val="2555019424"/>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708</TotalTime>
  <Words>460</Words>
  <Application>Microsoft Office PowerPoint</Application>
  <PresentationFormat>Laajakuva</PresentationFormat>
  <Paragraphs>57</Paragraphs>
  <Slides>7</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7</vt:i4>
      </vt:variant>
    </vt:vector>
  </HeadingPairs>
  <TitlesOfParts>
    <vt:vector size="11" baseType="lpstr">
      <vt:lpstr>Arial</vt:lpstr>
      <vt:lpstr>Calibri</vt:lpstr>
      <vt:lpstr>Calibri Light</vt:lpstr>
      <vt:lpstr>Office-teema</vt:lpstr>
      <vt:lpstr>Kotihoidon turva-auttaja malli ennakoimattomiin tilanteisiin ikääntyvien palveluissa</vt:lpstr>
      <vt:lpstr>Yleistä turva-auttaja mallista</vt:lpstr>
      <vt:lpstr>Turva-auttaja mallin toiminta-alue</vt:lpstr>
      <vt:lpstr>Turva-auttaja malli</vt:lpstr>
      <vt:lpstr>PowerPoint-esitys</vt:lpstr>
      <vt:lpstr>Turva-auttajamalli Seinäjoki</vt:lpstr>
      <vt:lpstr>Turva-auttaja malli Ilmajoki, Isokyrö ja Lapua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Kotihoidon turva-auttajamalli ikääntyvien palveluissa</dc:title>
  <dc:creator>Suvi Tuomi</dc:creator>
  <cp:lastModifiedBy>Suvi Tuomi</cp:lastModifiedBy>
  <cp:revision>24</cp:revision>
  <dcterms:created xsi:type="dcterms:W3CDTF">2023-11-24T14:16:32Z</dcterms:created>
  <dcterms:modified xsi:type="dcterms:W3CDTF">2023-12-15T13:12:34Z</dcterms:modified>
</cp:coreProperties>
</file>