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7" r:id="rId3"/>
    <p:sldId id="297" r:id="rId4"/>
    <p:sldId id="298" r:id="rId5"/>
    <p:sldId id="299" r:id="rId6"/>
    <p:sldId id="300" r:id="rId7"/>
    <p:sldId id="302" r:id="rId8"/>
    <p:sldId id="301" r:id="rId9"/>
    <p:sldId id="303" r:id="rId10"/>
    <p:sldId id="279" r:id="rId11"/>
    <p:sldId id="304" r:id="rId12"/>
    <p:sldId id="305" r:id="rId13"/>
    <p:sldId id="306" r:id="rId14"/>
    <p:sldId id="307" r:id="rId15"/>
    <p:sldId id="308" r:id="rId16"/>
    <p:sldId id="309" r:id="rId17"/>
    <p:sldId id="310" r:id="rId18"/>
    <p:sldId id="289" r:id="rId19"/>
    <p:sldId id="294" r:id="rId20"/>
    <p:sldId id="295" r:id="rId21"/>
    <p:sldId id="296" r:id="rId22"/>
    <p:sldId id="265" r:id="rId2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46" autoAdjust="0"/>
    <p:restoredTop sz="96327"/>
  </p:normalViewPr>
  <p:slideViewPr>
    <p:cSldViewPr snapToGrid="0">
      <p:cViewPr varScale="1">
        <p:scale>
          <a:sx n="73" d="100"/>
          <a:sy n="73" d="100"/>
        </p:scale>
        <p:origin x="91"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hyperlink" Target="https://www.sttinfo.fi/tiedote/korkea-ika-muistin-ongelmat-ja-heikot-nettitaidot-voivat-syrjayttaa-ihmisen-palveluista-digiosallisuus-tukee-yhdenvertaisuutta?publisherId=69817778&amp;releaseId=69921230" TargetMode="External"/><Relationship Id="rId2" Type="http://schemas.openxmlformats.org/officeDocument/2006/relationships/hyperlink" Target="https://www.ikainstituutti.fi/osallisuus/" TargetMode="External"/><Relationship Id="rId1" Type="http://schemas.openxmlformats.org/officeDocument/2006/relationships/hyperlink" Target="https://www.finlex.fi/fi/laki/ajantasa/2012/20120980#L4P23-2" TargetMode="External"/><Relationship Id="rId4" Type="http://schemas.openxmlformats.org/officeDocument/2006/relationships/hyperlink" Target="I&#228;kk&#228;&#228;n%20oma%20kokemus"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Vanhuspalvelulaki"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hyperlink" Target="I&#228;kk&#228;&#228;n%20oma%20kokemus" TargetMode="External"/><Relationship Id="rId2" Type="http://schemas.openxmlformats.org/officeDocument/2006/relationships/hyperlink" Target="https://www.sttinfo.fi/tiedote/korkea-ika-muistin-ongelmat-ja-heikot-nettitaidot-voivat-syrjayttaa-ihmisen-palveluista-digiosallisuus-tukee-yhdenvertaisuutta?publisherId=69817778&amp;releaseId=69921230" TargetMode="External"/><Relationship Id="rId1" Type="http://schemas.openxmlformats.org/officeDocument/2006/relationships/hyperlink" Target="https://www.finlex.fi/fi/laki/ajantasa/2012/20120980#L4P23-2" TargetMode="External"/><Relationship Id="rId4" Type="http://schemas.openxmlformats.org/officeDocument/2006/relationships/hyperlink" Target="https://www.ikainstituutti.fi/osallisuus/"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Vanhuspalvelulaki"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2A859-DFB5-41FB-98D3-7AE00069844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fi-FI"/>
        </a:p>
      </dgm:t>
    </dgm:pt>
    <dgm:pt modelId="{915F710B-5982-4F75-A687-019C59245025}">
      <dgm:prSet phldrT="[Teksti]"/>
      <dgm:spPr/>
      <dgm:t>
        <a:bodyPr/>
        <a:lstStyle/>
        <a:p>
          <a:r>
            <a:rPr lang="fi-FI" dirty="0" smtClean="0"/>
            <a:t>Asiakas</a:t>
          </a:r>
          <a:endParaRPr lang="fi-FI" dirty="0"/>
        </a:p>
      </dgm:t>
    </dgm:pt>
    <dgm:pt modelId="{EAE5B115-76AF-4F04-AB15-EEA91A6448B7}" type="parTrans" cxnId="{5C69FD9D-A3AD-482E-8EEC-9BE9AF763049}">
      <dgm:prSet/>
      <dgm:spPr/>
      <dgm:t>
        <a:bodyPr/>
        <a:lstStyle/>
        <a:p>
          <a:endParaRPr lang="fi-FI"/>
        </a:p>
      </dgm:t>
    </dgm:pt>
    <dgm:pt modelId="{CA1BD710-FB86-4E59-BF09-16FE3BB3D49C}" type="sibTrans" cxnId="{5C69FD9D-A3AD-482E-8EEC-9BE9AF763049}">
      <dgm:prSet/>
      <dgm:spPr/>
      <dgm:t>
        <a:bodyPr/>
        <a:lstStyle/>
        <a:p>
          <a:endParaRPr lang="fi-FI"/>
        </a:p>
      </dgm:t>
    </dgm:pt>
    <dgm:pt modelId="{D02AE208-0AF1-4757-8E8B-D5C294B7D73D}">
      <dgm:prSet phldrT="[Teksti]"/>
      <dgm:spPr/>
      <dgm:t>
        <a:bodyPr/>
        <a:lstStyle/>
        <a:p>
          <a:r>
            <a:rPr lang="fi-FI" dirty="0" err="1" smtClean="0"/>
            <a:t>THL:n</a:t>
          </a:r>
          <a:r>
            <a:rPr lang="fi-FI" dirty="0" smtClean="0"/>
            <a:t> kysely joka 2. vuosi</a:t>
          </a:r>
          <a:endParaRPr lang="fi-FI" dirty="0"/>
        </a:p>
      </dgm:t>
    </dgm:pt>
    <dgm:pt modelId="{3F82FEAF-C153-4E69-8C10-909A6E25E2CD}" type="parTrans" cxnId="{BF9ACBE8-AC21-40A0-86CA-643810571434}">
      <dgm:prSet/>
      <dgm:spPr/>
      <dgm:t>
        <a:bodyPr/>
        <a:lstStyle/>
        <a:p>
          <a:endParaRPr lang="fi-FI" dirty="0"/>
        </a:p>
      </dgm:t>
    </dgm:pt>
    <dgm:pt modelId="{B1CE4D8C-DDC5-48C1-BE2E-AE4749E9BBC6}" type="sibTrans" cxnId="{BF9ACBE8-AC21-40A0-86CA-643810571434}">
      <dgm:prSet/>
      <dgm:spPr/>
      <dgm:t>
        <a:bodyPr/>
        <a:lstStyle/>
        <a:p>
          <a:endParaRPr lang="fi-FI"/>
        </a:p>
      </dgm:t>
    </dgm:pt>
    <dgm:pt modelId="{25D87DA3-F70B-499A-9D37-CFD579895520}">
      <dgm:prSet phldrT="[Teksti]" custT="1"/>
      <dgm:spPr/>
      <dgm:t>
        <a:bodyPr/>
        <a:lstStyle/>
        <a:p>
          <a:r>
            <a:rPr lang="fi-FI" sz="700" dirty="0" smtClean="0"/>
            <a:t>Kantelu</a:t>
          </a:r>
          <a:endParaRPr lang="fi-FI" sz="500" dirty="0"/>
        </a:p>
      </dgm:t>
    </dgm:pt>
    <dgm:pt modelId="{BD5C7036-A271-48AB-89D1-7D767E2277B1}" type="parTrans" cxnId="{5592C5DD-5040-484D-BDB1-2FCE7701A691}">
      <dgm:prSet/>
      <dgm:spPr/>
      <dgm:t>
        <a:bodyPr/>
        <a:lstStyle/>
        <a:p>
          <a:endParaRPr lang="fi-FI"/>
        </a:p>
      </dgm:t>
    </dgm:pt>
    <dgm:pt modelId="{EC4C54DB-1A2B-4690-8C51-6D4BF0E9BA49}" type="sibTrans" cxnId="{5592C5DD-5040-484D-BDB1-2FCE7701A691}">
      <dgm:prSet/>
      <dgm:spPr/>
      <dgm:t>
        <a:bodyPr/>
        <a:lstStyle/>
        <a:p>
          <a:endParaRPr lang="fi-FI"/>
        </a:p>
      </dgm:t>
    </dgm:pt>
    <dgm:pt modelId="{6C3F6BBB-F086-4991-B33F-D9540E18C3D9}">
      <dgm:prSet phldrT="[Teksti]" custT="1"/>
      <dgm:spPr/>
      <dgm:t>
        <a:bodyPr/>
        <a:lstStyle/>
        <a:p>
          <a:r>
            <a:rPr lang="fi-FI" sz="700" dirty="0" smtClean="0"/>
            <a:t>Suullinen palaute</a:t>
          </a:r>
          <a:endParaRPr lang="fi-FI" sz="700" dirty="0"/>
        </a:p>
      </dgm:t>
    </dgm:pt>
    <dgm:pt modelId="{55B83509-3212-4E85-9743-1F79862263EB}" type="parTrans" cxnId="{8ADA14A5-DD44-4FFE-8827-C129206F36F8}">
      <dgm:prSet/>
      <dgm:spPr/>
      <dgm:t>
        <a:bodyPr/>
        <a:lstStyle/>
        <a:p>
          <a:endParaRPr lang="fi-FI"/>
        </a:p>
      </dgm:t>
    </dgm:pt>
    <dgm:pt modelId="{F3C3284A-2094-4635-94F4-9331BFFE9BA7}" type="sibTrans" cxnId="{8ADA14A5-DD44-4FFE-8827-C129206F36F8}">
      <dgm:prSet/>
      <dgm:spPr/>
      <dgm:t>
        <a:bodyPr/>
        <a:lstStyle/>
        <a:p>
          <a:endParaRPr lang="fi-FI"/>
        </a:p>
      </dgm:t>
    </dgm:pt>
    <dgm:pt modelId="{B4B82ABE-5222-4B99-852A-B95409DD3C29}">
      <dgm:prSet custT="1"/>
      <dgm:spPr/>
      <dgm:t>
        <a:bodyPr/>
        <a:lstStyle/>
        <a:p>
          <a:r>
            <a:rPr lang="fi-FI" sz="700" dirty="0" smtClean="0"/>
            <a:t>Kirjallinen palaute</a:t>
          </a:r>
          <a:endParaRPr lang="fi-FI" sz="700" dirty="0"/>
        </a:p>
      </dgm:t>
    </dgm:pt>
    <dgm:pt modelId="{54B75160-92F0-4FC8-99DB-C904FE33F3D6}" type="parTrans" cxnId="{B3B59AC0-6EA0-4953-B8C4-17A52DE60991}">
      <dgm:prSet/>
      <dgm:spPr/>
      <dgm:t>
        <a:bodyPr/>
        <a:lstStyle/>
        <a:p>
          <a:endParaRPr lang="fi-FI"/>
        </a:p>
      </dgm:t>
    </dgm:pt>
    <dgm:pt modelId="{ADCB41AC-7D38-435D-A718-0EB59146172D}" type="sibTrans" cxnId="{B3B59AC0-6EA0-4953-B8C4-17A52DE60991}">
      <dgm:prSet/>
      <dgm:spPr/>
      <dgm:t>
        <a:bodyPr/>
        <a:lstStyle/>
        <a:p>
          <a:endParaRPr lang="fi-FI"/>
        </a:p>
      </dgm:t>
    </dgm:pt>
    <dgm:pt modelId="{0EEC6721-50F9-4D73-B8D3-A66F317C0256}">
      <dgm:prSet custT="1"/>
      <dgm:spPr>
        <a:solidFill>
          <a:schemeClr val="accent5"/>
        </a:solidFill>
      </dgm:spPr>
      <dgm:t>
        <a:bodyPr/>
        <a:lstStyle/>
        <a:p>
          <a:r>
            <a:rPr lang="fi-FI" sz="800" dirty="0" smtClean="0"/>
            <a:t>Tilannekohtainen välitön palaute</a:t>
          </a:r>
          <a:endParaRPr lang="fi-FI" sz="800" dirty="0"/>
        </a:p>
      </dgm:t>
    </dgm:pt>
    <dgm:pt modelId="{6A998AD4-9229-4D69-BDE7-4557BAF265BE}" type="parTrans" cxnId="{58209C9D-AF84-47B0-8CF7-3DE12B9065C6}">
      <dgm:prSet/>
      <dgm:spPr/>
      <dgm:t>
        <a:bodyPr/>
        <a:lstStyle/>
        <a:p>
          <a:endParaRPr lang="fi-FI"/>
        </a:p>
      </dgm:t>
    </dgm:pt>
    <dgm:pt modelId="{F4E55C37-BFA5-4C33-B29B-2FB0853C97D7}" type="sibTrans" cxnId="{58209C9D-AF84-47B0-8CF7-3DE12B9065C6}">
      <dgm:prSet/>
      <dgm:spPr/>
      <dgm:t>
        <a:bodyPr/>
        <a:lstStyle/>
        <a:p>
          <a:endParaRPr lang="fi-FI"/>
        </a:p>
      </dgm:t>
    </dgm:pt>
    <dgm:pt modelId="{EEC150AB-77D8-4C1B-8163-945C9A3001AC}">
      <dgm:prSet/>
      <dgm:spPr/>
      <dgm:t>
        <a:bodyPr/>
        <a:lstStyle/>
        <a:p>
          <a:r>
            <a:rPr lang="fi-FI" dirty="0" smtClean="0"/>
            <a:t>Jatkuvan palaute</a:t>
          </a:r>
          <a:endParaRPr lang="fi-FI" dirty="0"/>
        </a:p>
      </dgm:t>
    </dgm:pt>
    <dgm:pt modelId="{314AE9E1-C671-4E86-983A-362EBE45042F}" type="parTrans" cxnId="{AFC0D73E-0547-40DB-BE5E-3B08EEC3E34B}">
      <dgm:prSet/>
      <dgm:spPr/>
      <dgm:t>
        <a:bodyPr/>
        <a:lstStyle/>
        <a:p>
          <a:endParaRPr lang="fi-FI"/>
        </a:p>
      </dgm:t>
    </dgm:pt>
    <dgm:pt modelId="{4BD02A05-8D93-4D7D-A2A9-DBF311CB188C}" type="sibTrans" cxnId="{AFC0D73E-0547-40DB-BE5E-3B08EEC3E34B}">
      <dgm:prSet/>
      <dgm:spPr/>
      <dgm:t>
        <a:bodyPr/>
        <a:lstStyle/>
        <a:p>
          <a:endParaRPr lang="fi-FI"/>
        </a:p>
      </dgm:t>
    </dgm:pt>
    <dgm:pt modelId="{DB76D7D8-ADBE-4B59-BEE4-037532470571}">
      <dgm:prSet custT="1"/>
      <dgm:spPr/>
      <dgm:t>
        <a:bodyPr/>
        <a:lstStyle/>
        <a:p>
          <a:r>
            <a:rPr lang="fi-FI" sz="700" dirty="0" smtClean="0"/>
            <a:t>Eri kanavat: </a:t>
          </a:r>
          <a:r>
            <a:rPr lang="fi-FI" sz="700" dirty="0" err="1" smtClean="0"/>
            <a:t>some</a:t>
          </a:r>
          <a:r>
            <a:rPr lang="fi-FI" sz="700" dirty="0" smtClean="0"/>
            <a:t>, lehti</a:t>
          </a:r>
          <a:endParaRPr lang="fi-FI" sz="700" dirty="0"/>
        </a:p>
      </dgm:t>
    </dgm:pt>
    <dgm:pt modelId="{16728A3C-D7A8-4DCC-9CB7-21DB236FB680}" type="parTrans" cxnId="{3ADC2886-14FD-42E9-923F-B59D981FAC7F}">
      <dgm:prSet/>
      <dgm:spPr/>
      <dgm:t>
        <a:bodyPr/>
        <a:lstStyle/>
        <a:p>
          <a:endParaRPr lang="fi-FI"/>
        </a:p>
      </dgm:t>
    </dgm:pt>
    <dgm:pt modelId="{97E36C61-BCC0-4376-AD98-FA87FA3023CC}" type="sibTrans" cxnId="{3ADC2886-14FD-42E9-923F-B59D981FAC7F}">
      <dgm:prSet/>
      <dgm:spPr/>
      <dgm:t>
        <a:bodyPr/>
        <a:lstStyle/>
        <a:p>
          <a:endParaRPr lang="fi-FI"/>
        </a:p>
      </dgm:t>
    </dgm:pt>
    <dgm:pt modelId="{79FBA36B-41D7-4E0B-898E-3A16CDE5017C}">
      <dgm:prSet custT="1"/>
      <dgm:spPr/>
      <dgm:t>
        <a:bodyPr/>
        <a:lstStyle/>
        <a:p>
          <a:r>
            <a:rPr lang="fi-FI" sz="700" dirty="0" smtClean="0"/>
            <a:t>Muistutukset</a:t>
          </a:r>
          <a:endParaRPr lang="fi-FI" sz="500" dirty="0"/>
        </a:p>
      </dgm:t>
    </dgm:pt>
    <dgm:pt modelId="{AF2562C7-AE9B-4469-806A-389666125EA1}" type="parTrans" cxnId="{8FACB1ED-78F1-42DD-BF6F-019BB0FDCED9}">
      <dgm:prSet/>
      <dgm:spPr/>
      <dgm:t>
        <a:bodyPr/>
        <a:lstStyle/>
        <a:p>
          <a:endParaRPr lang="fi-FI"/>
        </a:p>
      </dgm:t>
    </dgm:pt>
    <dgm:pt modelId="{B53DB8CA-8403-49D2-9ECD-9675307D2D5D}" type="sibTrans" cxnId="{8FACB1ED-78F1-42DD-BF6F-019BB0FDCED9}">
      <dgm:prSet/>
      <dgm:spPr/>
      <dgm:t>
        <a:bodyPr/>
        <a:lstStyle/>
        <a:p>
          <a:endParaRPr lang="fi-FI"/>
        </a:p>
      </dgm:t>
    </dgm:pt>
    <dgm:pt modelId="{66CF214D-7D41-4B79-931F-6E0BF147F168}" type="pres">
      <dgm:prSet presAssocID="{6352A859-DFB5-41FB-98D3-7AE00069844C}" presName="Name0" presStyleCnt="0">
        <dgm:presLayoutVars>
          <dgm:chMax val="1"/>
          <dgm:dir/>
          <dgm:animLvl val="ctr"/>
          <dgm:resizeHandles val="exact"/>
        </dgm:presLayoutVars>
      </dgm:prSet>
      <dgm:spPr/>
      <dgm:t>
        <a:bodyPr/>
        <a:lstStyle/>
        <a:p>
          <a:endParaRPr lang="fi-FI"/>
        </a:p>
      </dgm:t>
    </dgm:pt>
    <dgm:pt modelId="{1EA96523-196A-43B7-A2FF-350A7970F535}" type="pres">
      <dgm:prSet presAssocID="{915F710B-5982-4F75-A687-019C59245025}" presName="centerShape" presStyleLbl="node0" presStyleIdx="0" presStyleCnt="1"/>
      <dgm:spPr/>
      <dgm:t>
        <a:bodyPr/>
        <a:lstStyle/>
        <a:p>
          <a:endParaRPr lang="fi-FI"/>
        </a:p>
      </dgm:t>
    </dgm:pt>
    <dgm:pt modelId="{55587DE9-A2B1-4DBE-86B8-C7AAF9B389BF}" type="pres">
      <dgm:prSet presAssocID="{3F82FEAF-C153-4E69-8C10-909A6E25E2CD}" presName="parTrans" presStyleLbl="sibTrans2D1" presStyleIdx="0" presStyleCnt="8"/>
      <dgm:spPr/>
      <dgm:t>
        <a:bodyPr/>
        <a:lstStyle/>
        <a:p>
          <a:endParaRPr lang="fi-FI"/>
        </a:p>
      </dgm:t>
    </dgm:pt>
    <dgm:pt modelId="{0058DA82-92F3-437E-B259-40DFB3AC243E}" type="pres">
      <dgm:prSet presAssocID="{3F82FEAF-C153-4E69-8C10-909A6E25E2CD}" presName="connectorText" presStyleLbl="sibTrans2D1" presStyleIdx="0" presStyleCnt="8"/>
      <dgm:spPr/>
      <dgm:t>
        <a:bodyPr/>
        <a:lstStyle/>
        <a:p>
          <a:endParaRPr lang="fi-FI"/>
        </a:p>
      </dgm:t>
    </dgm:pt>
    <dgm:pt modelId="{77C65EF8-3D31-4807-99D7-A8B5B775DD4B}" type="pres">
      <dgm:prSet presAssocID="{D02AE208-0AF1-4757-8E8B-D5C294B7D73D}" presName="node" presStyleLbl="node1" presStyleIdx="0" presStyleCnt="8" custRadScaleRad="92784" custRadScaleInc="15721">
        <dgm:presLayoutVars>
          <dgm:bulletEnabled val="1"/>
        </dgm:presLayoutVars>
      </dgm:prSet>
      <dgm:spPr/>
      <dgm:t>
        <a:bodyPr/>
        <a:lstStyle/>
        <a:p>
          <a:endParaRPr lang="fi-FI"/>
        </a:p>
      </dgm:t>
    </dgm:pt>
    <dgm:pt modelId="{6DD02E14-4FFD-49D9-83F0-9853CCDC32E4}" type="pres">
      <dgm:prSet presAssocID="{AF2562C7-AE9B-4469-806A-389666125EA1}" presName="parTrans" presStyleLbl="sibTrans2D1" presStyleIdx="1" presStyleCnt="8"/>
      <dgm:spPr/>
      <dgm:t>
        <a:bodyPr/>
        <a:lstStyle/>
        <a:p>
          <a:endParaRPr lang="fi-FI"/>
        </a:p>
      </dgm:t>
    </dgm:pt>
    <dgm:pt modelId="{BA358DBB-E5ED-474A-B91C-87BC20843D34}" type="pres">
      <dgm:prSet presAssocID="{AF2562C7-AE9B-4469-806A-389666125EA1}" presName="connectorText" presStyleLbl="sibTrans2D1" presStyleIdx="1" presStyleCnt="8"/>
      <dgm:spPr/>
      <dgm:t>
        <a:bodyPr/>
        <a:lstStyle/>
        <a:p>
          <a:endParaRPr lang="fi-FI"/>
        </a:p>
      </dgm:t>
    </dgm:pt>
    <dgm:pt modelId="{FCFC9D21-4ED7-47B8-8F07-33E0C545ABC1}" type="pres">
      <dgm:prSet presAssocID="{79FBA36B-41D7-4E0B-898E-3A16CDE5017C}" presName="node" presStyleLbl="node1" presStyleIdx="1" presStyleCnt="8" custScaleX="125550" custScaleY="123108" custRadScaleRad="102619" custRadScaleInc="6418">
        <dgm:presLayoutVars>
          <dgm:bulletEnabled val="1"/>
        </dgm:presLayoutVars>
      </dgm:prSet>
      <dgm:spPr/>
      <dgm:t>
        <a:bodyPr/>
        <a:lstStyle/>
        <a:p>
          <a:endParaRPr lang="fi-FI"/>
        </a:p>
      </dgm:t>
    </dgm:pt>
    <dgm:pt modelId="{1831C2A3-EF4C-45DE-87D7-5DF9461C3E2C}" type="pres">
      <dgm:prSet presAssocID="{BD5C7036-A271-48AB-89D1-7D767E2277B1}" presName="parTrans" presStyleLbl="sibTrans2D1" presStyleIdx="2" presStyleCnt="8"/>
      <dgm:spPr/>
      <dgm:t>
        <a:bodyPr/>
        <a:lstStyle/>
        <a:p>
          <a:endParaRPr lang="fi-FI"/>
        </a:p>
      </dgm:t>
    </dgm:pt>
    <dgm:pt modelId="{109A05D1-9F31-4780-BF27-8F1614CB86AA}" type="pres">
      <dgm:prSet presAssocID="{BD5C7036-A271-48AB-89D1-7D767E2277B1}" presName="connectorText" presStyleLbl="sibTrans2D1" presStyleIdx="2" presStyleCnt="8"/>
      <dgm:spPr/>
      <dgm:t>
        <a:bodyPr/>
        <a:lstStyle/>
        <a:p>
          <a:endParaRPr lang="fi-FI"/>
        </a:p>
      </dgm:t>
    </dgm:pt>
    <dgm:pt modelId="{A2F587DE-A8F0-486B-8EF2-E0899F227BCA}" type="pres">
      <dgm:prSet presAssocID="{25D87DA3-F70B-499A-9D37-CFD579895520}" presName="node" presStyleLbl="node1" presStyleIdx="2" presStyleCnt="8">
        <dgm:presLayoutVars>
          <dgm:bulletEnabled val="1"/>
        </dgm:presLayoutVars>
      </dgm:prSet>
      <dgm:spPr/>
      <dgm:t>
        <a:bodyPr/>
        <a:lstStyle/>
        <a:p>
          <a:endParaRPr lang="fi-FI"/>
        </a:p>
      </dgm:t>
    </dgm:pt>
    <dgm:pt modelId="{65B6A372-56F3-407E-AF83-CD81A8FB62F5}" type="pres">
      <dgm:prSet presAssocID="{55B83509-3212-4E85-9743-1F79862263EB}" presName="parTrans" presStyleLbl="sibTrans2D1" presStyleIdx="3" presStyleCnt="8"/>
      <dgm:spPr/>
      <dgm:t>
        <a:bodyPr/>
        <a:lstStyle/>
        <a:p>
          <a:endParaRPr lang="fi-FI"/>
        </a:p>
      </dgm:t>
    </dgm:pt>
    <dgm:pt modelId="{0CE07E0D-EFC1-4B1B-BFA0-CF2D42BE8C95}" type="pres">
      <dgm:prSet presAssocID="{55B83509-3212-4E85-9743-1F79862263EB}" presName="connectorText" presStyleLbl="sibTrans2D1" presStyleIdx="3" presStyleCnt="8"/>
      <dgm:spPr/>
      <dgm:t>
        <a:bodyPr/>
        <a:lstStyle/>
        <a:p>
          <a:endParaRPr lang="fi-FI"/>
        </a:p>
      </dgm:t>
    </dgm:pt>
    <dgm:pt modelId="{32B0B2B2-F65F-43D4-9FC6-B82AA6F9B798}" type="pres">
      <dgm:prSet presAssocID="{6C3F6BBB-F086-4991-B33F-D9540E18C3D9}" presName="node" presStyleLbl="node1" presStyleIdx="3" presStyleCnt="8" custScaleX="120088" custScaleY="117519">
        <dgm:presLayoutVars>
          <dgm:bulletEnabled val="1"/>
        </dgm:presLayoutVars>
      </dgm:prSet>
      <dgm:spPr/>
      <dgm:t>
        <a:bodyPr/>
        <a:lstStyle/>
        <a:p>
          <a:endParaRPr lang="fi-FI"/>
        </a:p>
      </dgm:t>
    </dgm:pt>
    <dgm:pt modelId="{D0959656-D867-48EC-BFCC-F02D76A0FFD7}" type="pres">
      <dgm:prSet presAssocID="{54B75160-92F0-4FC8-99DB-C904FE33F3D6}" presName="parTrans" presStyleLbl="sibTrans2D1" presStyleIdx="4" presStyleCnt="8"/>
      <dgm:spPr/>
      <dgm:t>
        <a:bodyPr/>
        <a:lstStyle/>
        <a:p>
          <a:endParaRPr lang="fi-FI"/>
        </a:p>
      </dgm:t>
    </dgm:pt>
    <dgm:pt modelId="{88CC4C6F-AC7C-4EB9-8358-CCE4FA1490AE}" type="pres">
      <dgm:prSet presAssocID="{54B75160-92F0-4FC8-99DB-C904FE33F3D6}" presName="connectorText" presStyleLbl="sibTrans2D1" presStyleIdx="4" presStyleCnt="8"/>
      <dgm:spPr/>
      <dgm:t>
        <a:bodyPr/>
        <a:lstStyle/>
        <a:p>
          <a:endParaRPr lang="fi-FI"/>
        </a:p>
      </dgm:t>
    </dgm:pt>
    <dgm:pt modelId="{6BBF8F88-CFFB-460B-A94C-6B4E371E41E0}" type="pres">
      <dgm:prSet presAssocID="{B4B82ABE-5222-4B99-852A-B95409DD3C29}" presName="node" presStyleLbl="node1" presStyleIdx="4" presStyleCnt="8" custScaleX="117205" custScaleY="104474" custRadScaleRad="100597" custRadScaleInc="-9754">
        <dgm:presLayoutVars>
          <dgm:bulletEnabled val="1"/>
        </dgm:presLayoutVars>
      </dgm:prSet>
      <dgm:spPr/>
      <dgm:t>
        <a:bodyPr/>
        <a:lstStyle/>
        <a:p>
          <a:endParaRPr lang="fi-FI"/>
        </a:p>
      </dgm:t>
    </dgm:pt>
    <dgm:pt modelId="{4B70AA4D-5C15-437C-942A-988900FBCEAF}" type="pres">
      <dgm:prSet presAssocID="{16728A3C-D7A8-4DCC-9CB7-21DB236FB680}" presName="parTrans" presStyleLbl="sibTrans2D1" presStyleIdx="5" presStyleCnt="8"/>
      <dgm:spPr/>
      <dgm:t>
        <a:bodyPr/>
        <a:lstStyle/>
        <a:p>
          <a:endParaRPr lang="fi-FI"/>
        </a:p>
      </dgm:t>
    </dgm:pt>
    <dgm:pt modelId="{3C25A4C8-A651-4CB0-BD4E-6A31CC6B338A}" type="pres">
      <dgm:prSet presAssocID="{16728A3C-D7A8-4DCC-9CB7-21DB236FB680}" presName="connectorText" presStyleLbl="sibTrans2D1" presStyleIdx="5" presStyleCnt="8"/>
      <dgm:spPr/>
      <dgm:t>
        <a:bodyPr/>
        <a:lstStyle/>
        <a:p>
          <a:endParaRPr lang="fi-FI"/>
        </a:p>
      </dgm:t>
    </dgm:pt>
    <dgm:pt modelId="{72586ECE-F678-434C-8C7B-B01EE4BFB558}" type="pres">
      <dgm:prSet presAssocID="{DB76D7D8-ADBE-4B59-BEE4-037532470571}" presName="node" presStyleLbl="node1" presStyleIdx="5" presStyleCnt="8" custScaleX="127499" custScaleY="113848" custRadScaleRad="98821" custRadScaleInc="-179">
        <dgm:presLayoutVars>
          <dgm:bulletEnabled val="1"/>
        </dgm:presLayoutVars>
      </dgm:prSet>
      <dgm:spPr/>
      <dgm:t>
        <a:bodyPr/>
        <a:lstStyle/>
        <a:p>
          <a:endParaRPr lang="fi-FI"/>
        </a:p>
      </dgm:t>
    </dgm:pt>
    <dgm:pt modelId="{9E89EA55-DCDC-49D7-BB64-34A1E84D3D6F}" type="pres">
      <dgm:prSet presAssocID="{314AE9E1-C671-4E86-983A-362EBE45042F}" presName="parTrans" presStyleLbl="sibTrans2D1" presStyleIdx="6" presStyleCnt="8"/>
      <dgm:spPr/>
      <dgm:t>
        <a:bodyPr/>
        <a:lstStyle/>
        <a:p>
          <a:endParaRPr lang="fi-FI"/>
        </a:p>
      </dgm:t>
    </dgm:pt>
    <dgm:pt modelId="{C1918014-C2DD-4327-8511-528980724FCF}" type="pres">
      <dgm:prSet presAssocID="{314AE9E1-C671-4E86-983A-362EBE45042F}" presName="connectorText" presStyleLbl="sibTrans2D1" presStyleIdx="6" presStyleCnt="8"/>
      <dgm:spPr/>
      <dgm:t>
        <a:bodyPr/>
        <a:lstStyle/>
        <a:p>
          <a:endParaRPr lang="fi-FI"/>
        </a:p>
      </dgm:t>
    </dgm:pt>
    <dgm:pt modelId="{FDBD601A-F710-45ED-8AF9-D641F890FF1F}" type="pres">
      <dgm:prSet presAssocID="{EEC150AB-77D8-4C1B-8163-945C9A3001AC}" presName="node" presStyleLbl="node1" presStyleIdx="6" presStyleCnt="8" custRadScaleRad="102739" custRadScaleInc="-21623">
        <dgm:presLayoutVars>
          <dgm:bulletEnabled val="1"/>
        </dgm:presLayoutVars>
      </dgm:prSet>
      <dgm:spPr/>
      <dgm:t>
        <a:bodyPr/>
        <a:lstStyle/>
        <a:p>
          <a:endParaRPr lang="fi-FI"/>
        </a:p>
      </dgm:t>
    </dgm:pt>
    <dgm:pt modelId="{0498CE70-517F-424A-983C-848CFCC5F34D}" type="pres">
      <dgm:prSet presAssocID="{6A998AD4-9229-4D69-BDE7-4557BAF265BE}" presName="parTrans" presStyleLbl="sibTrans2D1" presStyleIdx="7" presStyleCnt="8" custScaleX="110610"/>
      <dgm:spPr/>
      <dgm:t>
        <a:bodyPr/>
        <a:lstStyle/>
        <a:p>
          <a:endParaRPr lang="fi-FI"/>
        </a:p>
      </dgm:t>
    </dgm:pt>
    <dgm:pt modelId="{9AAB7391-F6B4-4ABA-B529-734F1E801BBA}" type="pres">
      <dgm:prSet presAssocID="{6A998AD4-9229-4D69-BDE7-4557BAF265BE}" presName="connectorText" presStyleLbl="sibTrans2D1" presStyleIdx="7" presStyleCnt="8"/>
      <dgm:spPr/>
      <dgm:t>
        <a:bodyPr/>
        <a:lstStyle/>
        <a:p>
          <a:endParaRPr lang="fi-FI"/>
        </a:p>
      </dgm:t>
    </dgm:pt>
    <dgm:pt modelId="{18F5DEA1-C622-4284-878B-36189F7E8044}" type="pres">
      <dgm:prSet presAssocID="{0EEC6721-50F9-4D73-B8D3-A66F317C0256}" presName="node" presStyleLbl="node1" presStyleIdx="7" presStyleCnt="8" custScaleX="183552" custScaleY="176502" custRadScaleRad="117686" custRadScaleInc="-1007">
        <dgm:presLayoutVars>
          <dgm:bulletEnabled val="1"/>
        </dgm:presLayoutVars>
      </dgm:prSet>
      <dgm:spPr/>
      <dgm:t>
        <a:bodyPr/>
        <a:lstStyle/>
        <a:p>
          <a:endParaRPr lang="fi-FI"/>
        </a:p>
      </dgm:t>
    </dgm:pt>
  </dgm:ptLst>
  <dgm:cxnLst>
    <dgm:cxn modelId="{5C69FD9D-A3AD-482E-8EEC-9BE9AF763049}" srcId="{6352A859-DFB5-41FB-98D3-7AE00069844C}" destId="{915F710B-5982-4F75-A687-019C59245025}" srcOrd="0" destOrd="0" parTransId="{EAE5B115-76AF-4F04-AB15-EEA91A6448B7}" sibTransId="{CA1BD710-FB86-4E59-BF09-16FE3BB3D49C}"/>
    <dgm:cxn modelId="{5592C5DD-5040-484D-BDB1-2FCE7701A691}" srcId="{915F710B-5982-4F75-A687-019C59245025}" destId="{25D87DA3-F70B-499A-9D37-CFD579895520}" srcOrd="2" destOrd="0" parTransId="{BD5C7036-A271-48AB-89D1-7D767E2277B1}" sibTransId="{EC4C54DB-1A2B-4690-8C51-6D4BF0E9BA49}"/>
    <dgm:cxn modelId="{0FFB8F74-E020-4C39-86E6-0D5A38EB5FD9}" type="presOf" srcId="{314AE9E1-C671-4E86-983A-362EBE45042F}" destId="{C1918014-C2DD-4327-8511-528980724FCF}" srcOrd="1" destOrd="0" presId="urn:microsoft.com/office/officeart/2005/8/layout/radial5"/>
    <dgm:cxn modelId="{F998171A-7FF5-4DA7-82C0-DB633A8534B4}" type="presOf" srcId="{B4B82ABE-5222-4B99-852A-B95409DD3C29}" destId="{6BBF8F88-CFFB-460B-A94C-6B4E371E41E0}" srcOrd="0" destOrd="0" presId="urn:microsoft.com/office/officeart/2005/8/layout/radial5"/>
    <dgm:cxn modelId="{284483E8-EE17-4571-95B5-BF1FE8D51541}" type="presOf" srcId="{0EEC6721-50F9-4D73-B8D3-A66F317C0256}" destId="{18F5DEA1-C622-4284-878B-36189F7E8044}" srcOrd="0" destOrd="0" presId="urn:microsoft.com/office/officeart/2005/8/layout/radial5"/>
    <dgm:cxn modelId="{AFC0D73E-0547-40DB-BE5E-3B08EEC3E34B}" srcId="{915F710B-5982-4F75-A687-019C59245025}" destId="{EEC150AB-77D8-4C1B-8163-945C9A3001AC}" srcOrd="6" destOrd="0" parTransId="{314AE9E1-C671-4E86-983A-362EBE45042F}" sibTransId="{4BD02A05-8D93-4D7D-A2A9-DBF311CB188C}"/>
    <dgm:cxn modelId="{A5494FAF-B40B-44D9-B516-D7935972058E}" type="presOf" srcId="{16728A3C-D7A8-4DCC-9CB7-21DB236FB680}" destId="{4B70AA4D-5C15-437C-942A-988900FBCEAF}" srcOrd="0" destOrd="0" presId="urn:microsoft.com/office/officeart/2005/8/layout/radial5"/>
    <dgm:cxn modelId="{612B802D-A736-4343-9F97-77647F412110}" type="presOf" srcId="{6A998AD4-9229-4D69-BDE7-4557BAF265BE}" destId="{0498CE70-517F-424A-983C-848CFCC5F34D}" srcOrd="0" destOrd="0" presId="urn:microsoft.com/office/officeart/2005/8/layout/radial5"/>
    <dgm:cxn modelId="{DB4A9C33-3D38-43AD-A1AC-82952243F3A3}" type="presOf" srcId="{16728A3C-D7A8-4DCC-9CB7-21DB236FB680}" destId="{3C25A4C8-A651-4CB0-BD4E-6A31CC6B338A}" srcOrd="1" destOrd="0" presId="urn:microsoft.com/office/officeart/2005/8/layout/radial5"/>
    <dgm:cxn modelId="{2DD1597B-09DA-4A15-84EE-E6A47F1A26CD}" type="presOf" srcId="{3F82FEAF-C153-4E69-8C10-909A6E25E2CD}" destId="{55587DE9-A2B1-4DBE-86B8-C7AAF9B389BF}" srcOrd="0" destOrd="0" presId="urn:microsoft.com/office/officeart/2005/8/layout/radial5"/>
    <dgm:cxn modelId="{D8141BFF-74E4-44F5-9345-FF1C7CA0EC70}" type="presOf" srcId="{54B75160-92F0-4FC8-99DB-C904FE33F3D6}" destId="{88CC4C6F-AC7C-4EB9-8358-CCE4FA1490AE}" srcOrd="1" destOrd="0" presId="urn:microsoft.com/office/officeart/2005/8/layout/radial5"/>
    <dgm:cxn modelId="{CCCB9D8C-97B0-42E6-BC4E-644115417E96}" type="presOf" srcId="{25D87DA3-F70B-499A-9D37-CFD579895520}" destId="{A2F587DE-A8F0-486B-8EF2-E0899F227BCA}" srcOrd="0" destOrd="0" presId="urn:microsoft.com/office/officeart/2005/8/layout/radial5"/>
    <dgm:cxn modelId="{460DE9AF-E809-432F-A657-AE51E9BFF5E9}" type="presOf" srcId="{6352A859-DFB5-41FB-98D3-7AE00069844C}" destId="{66CF214D-7D41-4B79-931F-6E0BF147F168}" srcOrd="0" destOrd="0" presId="urn:microsoft.com/office/officeart/2005/8/layout/radial5"/>
    <dgm:cxn modelId="{DEB77C97-DB0E-42A4-8061-AE36F09347B2}" type="presOf" srcId="{DB76D7D8-ADBE-4B59-BEE4-037532470571}" destId="{72586ECE-F678-434C-8C7B-B01EE4BFB558}" srcOrd="0" destOrd="0" presId="urn:microsoft.com/office/officeart/2005/8/layout/radial5"/>
    <dgm:cxn modelId="{14A46BE7-7CB3-4386-9375-5AD36AF693BA}" type="presOf" srcId="{55B83509-3212-4E85-9743-1F79862263EB}" destId="{0CE07E0D-EFC1-4B1B-BFA0-CF2D42BE8C95}" srcOrd="1" destOrd="0" presId="urn:microsoft.com/office/officeart/2005/8/layout/radial5"/>
    <dgm:cxn modelId="{8ADA14A5-DD44-4FFE-8827-C129206F36F8}" srcId="{915F710B-5982-4F75-A687-019C59245025}" destId="{6C3F6BBB-F086-4991-B33F-D9540E18C3D9}" srcOrd="3" destOrd="0" parTransId="{55B83509-3212-4E85-9743-1F79862263EB}" sibTransId="{F3C3284A-2094-4635-94F4-9331BFFE9BA7}"/>
    <dgm:cxn modelId="{598068EA-E778-472E-83AC-C1A3F2A85BD8}" type="presOf" srcId="{54B75160-92F0-4FC8-99DB-C904FE33F3D6}" destId="{D0959656-D867-48EC-BFCC-F02D76A0FFD7}" srcOrd="0" destOrd="0" presId="urn:microsoft.com/office/officeart/2005/8/layout/radial5"/>
    <dgm:cxn modelId="{745F8C85-ABE5-45B3-9BED-8A30B5C4C6E0}" type="presOf" srcId="{D02AE208-0AF1-4757-8E8B-D5C294B7D73D}" destId="{77C65EF8-3D31-4807-99D7-A8B5B775DD4B}" srcOrd="0" destOrd="0" presId="urn:microsoft.com/office/officeart/2005/8/layout/radial5"/>
    <dgm:cxn modelId="{D58A3CE9-CFB7-40AC-8552-5101CC80CC02}" type="presOf" srcId="{55B83509-3212-4E85-9743-1F79862263EB}" destId="{65B6A372-56F3-407E-AF83-CD81A8FB62F5}" srcOrd="0" destOrd="0" presId="urn:microsoft.com/office/officeart/2005/8/layout/radial5"/>
    <dgm:cxn modelId="{8DE12B7B-8BA6-4A0D-A609-7E23A4C2065A}" type="presOf" srcId="{3F82FEAF-C153-4E69-8C10-909A6E25E2CD}" destId="{0058DA82-92F3-437E-B259-40DFB3AC243E}" srcOrd="1" destOrd="0" presId="urn:microsoft.com/office/officeart/2005/8/layout/radial5"/>
    <dgm:cxn modelId="{A0785F16-B3A7-4E5D-91E9-A3E606A42F26}" type="presOf" srcId="{79FBA36B-41D7-4E0B-898E-3A16CDE5017C}" destId="{FCFC9D21-4ED7-47B8-8F07-33E0C545ABC1}" srcOrd="0" destOrd="0" presId="urn:microsoft.com/office/officeart/2005/8/layout/radial5"/>
    <dgm:cxn modelId="{8FACB1ED-78F1-42DD-BF6F-019BB0FDCED9}" srcId="{915F710B-5982-4F75-A687-019C59245025}" destId="{79FBA36B-41D7-4E0B-898E-3A16CDE5017C}" srcOrd="1" destOrd="0" parTransId="{AF2562C7-AE9B-4469-806A-389666125EA1}" sibTransId="{B53DB8CA-8403-49D2-9ECD-9675307D2D5D}"/>
    <dgm:cxn modelId="{92A72778-3C79-44E0-B9C4-765CD7C74082}" type="presOf" srcId="{BD5C7036-A271-48AB-89D1-7D767E2277B1}" destId="{1831C2A3-EF4C-45DE-87D7-5DF9461C3E2C}" srcOrd="0" destOrd="0" presId="urn:microsoft.com/office/officeart/2005/8/layout/radial5"/>
    <dgm:cxn modelId="{FA8FCF4A-45A9-4467-A609-A298C4D6A73C}" type="presOf" srcId="{6C3F6BBB-F086-4991-B33F-D9540E18C3D9}" destId="{32B0B2B2-F65F-43D4-9FC6-B82AA6F9B798}" srcOrd="0" destOrd="0" presId="urn:microsoft.com/office/officeart/2005/8/layout/radial5"/>
    <dgm:cxn modelId="{BF9ACBE8-AC21-40A0-86CA-643810571434}" srcId="{915F710B-5982-4F75-A687-019C59245025}" destId="{D02AE208-0AF1-4757-8E8B-D5C294B7D73D}" srcOrd="0" destOrd="0" parTransId="{3F82FEAF-C153-4E69-8C10-909A6E25E2CD}" sibTransId="{B1CE4D8C-DDC5-48C1-BE2E-AE4749E9BBC6}"/>
    <dgm:cxn modelId="{7DA8E65A-AE9A-49B8-8DC8-2C18A8866F72}" type="presOf" srcId="{AF2562C7-AE9B-4469-806A-389666125EA1}" destId="{BA358DBB-E5ED-474A-B91C-87BC20843D34}" srcOrd="1" destOrd="0" presId="urn:microsoft.com/office/officeart/2005/8/layout/radial5"/>
    <dgm:cxn modelId="{3ADC2886-14FD-42E9-923F-B59D981FAC7F}" srcId="{915F710B-5982-4F75-A687-019C59245025}" destId="{DB76D7D8-ADBE-4B59-BEE4-037532470571}" srcOrd="5" destOrd="0" parTransId="{16728A3C-D7A8-4DCC-9CB7-21DB236FB680}" sibTransId="{97E36C61-BCC0-4376-AD98-FA87FA3023CC}"/>
    <dgm:cxn modelId="{B3B59AC0-6EA0-4953-B8C4-17A52DE60991}" srcId="{915F710B-5982-4F75-A687-019C59245025}" destId="{B4B82ABE-5222-4B99-852A-B95409DD3C29}" srcOrd="4" destOrd="0" parTransId="{54B75160-92F0-4FC8-99DB-C904FE33F3D6}" sibTransId="{ADCB41AC-7D38-435D-A718-0EB59146172D}"/>
    <dgm:cxn modelId="{243CAF42-E77A-4ED4-9A5F-42151034E0FF}" type="presOf" srcId="{915F710B-5982-4F75-A687-019C59245025}" destId="{1EA96523-196A-43B7-A2FF-350A7970F535}" srcOrd="0" destOrd="0" presId="urn:microsoft.com/office/officeart/2005/8/layout/radial5"/>
    <dgm:cxn modelId="{CA76E3F2-47E4-4586-84D2-74A39B5649CA}" type="presOf" srcId="{314AE9E1-C671-4E86-983A-362EBE45042F}" destId="{9E89EA55-DCDC-49D7-BB64-34A1E84D3D6F}" srcOrd="0" destOrd="0" presId="urn:microsoft.com/office/officeart/2005/8/layout/radial5"/>
    <dgm:cxn modelId="{1186B9EB-9CEF-43CA-AC0E-A3AF27623BDF}" type="presOf" srcId="{AF2562C7-AE9B-4469-806A-389666125EA1}" destId="{6DD02E14-4FFD-49D9-83F0-9853CCDC32E4}" srcOrd="0" destOrd="0" presId="urn:microsoft.com/office/officeart/2005/8/layout/radial5"/>
    <dgm:cxn modelId="{2A36ABC3-34DC-4C1B-BA6A-B74A1DE3FFBE}" type="presOf" srcId="{6A998AD4-9229-4D69-BDE7-4557BAF265BE}" destId="{9AAB7391-F6B4-4ABA-B529-734F1E801BBA}" srcOrd="1" destOrd="0" presId="urn:microsoft.com/office/officeart/2005/8/layout/radial5"/>
    <dgm:cxn modelId="{58209C9D-AF84-47B0-8CF7-3DE12B9065C6}" srcId="{915F710B-5982-4F75-A687-019C59245025}" destId="{0EEC6721-50F9-4D73-B8D3-A66F317C0256}" srcOrd="7" destOrd="0" parTransId="{6A998AD4-9229-4D69-BDE7-4557BAF265BE}" sibTransId="{F4E55C37-BFA5-4C33-B29B-2FB0853C97D7}"/>
    <dgm:cxn modelId="{13C0D794-1FAA-44F4-A910-A28D8284D8A3}" type="presOf" srcId="{BD5C7036-A271-48AB-89D1-7D767E2277B1}" destId="{109A05D1-9F31-4780-BF27-8F1614CB86AA}" srcOrd="1" destOrd="0" presId="urn:microsoft.com/office/officeart/2005/8/layout/radial5"/>
    <dgm:cxn modelId="{24AE22BA-5E44-4223-A531-441B64A792D8}" type="presOf" srcId="{EEC150AB-77D8-4C1B-8163-945C9A3001AC}" destId="{FDBD601A-F710-45ED-8AF9-D641F890FF1F}" srcOrd="0" destOrd="0" presId="urn:microsoft.com/office/officeart/2005/8/layout/radial5"/>
    <dgm:cxn modelId="{6885741E-31A5-4D3E-BF1B-45B5D7ACDFC1}" type="presParOf" srcId="{66CF214D-7D41-4B79-931F-6E0BF147F168}" destId="{1EA96523-196A-43B7-A2FF-350A7970F535}" srcOrd="0" destOrd="0" presId="urn:microsoft.com/office/officeart/2005/8/layout/radial5"/>
    <dgm:cxn modelId="{88EACF29-B9E9-4A07-85B7-A9283182D2EA}" type="presParOf" srcId="{66CF214D-7D41-4B79-931F-6E0BF147F168}" destId="{55587DE9-A2B1-4DBE-86B8-C7AAF9B389BF}" srcOrd="1" destOrd="0" presId="urn:microsoft.com/office/officeart/2005/8/layout/radial5"/>
    <dgm:cxn modelId="{A623B350-5625-453F-8F0D-49296124A697}" type="presParOf" srcId="{55587DE9-A2B1-4DBE-86B8-C7AAF9B389BF}" destId="{0058DA82-92F3-437E-B259-40DFB3AC243E}" srcOrd="0" destOrd="0" presId="urn:microsoft.com/office/officeart/2005/8/layout/radial5"/>
    <dgm:cxn modelId="{A9C4C04C-C33C-4DB1-9F4B-DE87D1900318}" type="presParOf" srcId="{66CF214D-7D41-4B79-931F-6E0BF147F168}" destId="{77C65EF8-3D31-4807-99D7-A8B5B775DD4B}" srcOrd="2" destOrd="0" presId="urn:microsoft.com/office/officeart/2005/8/layout/radial5"/>
    <dgm:cxn modelId="{05199143-C393-46CB-AB4C-0E7D667BF02D}" type="presParOf" srcId="{66CF214D-7D41-4B79-931F-6E0BF147F168}" destId="{6DD02E14-4FFD-49D9-83F0-9853CCDC32E4}" srcOrd="3" destOrd="0" presId="urn:microsoft.com/office/officeart/2005/8/layout/radial5"/>
    <dgm:cxn modelId="{0000F022-E4AE-4A99-8EBA-93A8EBFA3733}" type="presParOf" srcId="{6DD02E14-4FFD-49D9-83F0-9853CCDC32E4}" destId="{BA358DBB-E5ED-474A-B91C-87BC20843D34}" srcOrd="0" destOrd="0" presId="urn:microsoft.com/office/officeart/2005/8/layout/radial5"/>
    <dgm:cxn modelId="{6E24BF1E-CF64-409A-A043-1C773E480C7D}" type="presParOf" srcId="{66CF214D-7D41-4B79-931F-6E0BF147F168}" destId="{FCFC9D21-4ED7-47B8-8F07-33E0C545ABC1}" srcOrd="4" destOrd="0" presId="urn:microsoft.com/office/officeart/2005/8/layout/radial5"/>
    <dgm:cxn modelId="{5CB910E2-ABAC-4F22-B1D6-CE7E97B4D6C4}" type="presParOf" srcId="{66CF214D-7D41-4B79-931F-6E0BF147F168}" destId="{1831C2A3-EF4C-45DE-87D7-5DF9461C3E2C}" srcOrd="5" destOrd="0" presId="urn:microsoft.com/office/officeart/2005/8/layout/radial5"/>
    <dgm:cxn modelId="{E4C5D16F-4594-4ACC-8B55-AC4104262AF5}" type="presParOf" srcId="{1831C2A3-EF4C-45DE-87D7-5DF9461C3E2C}" destId="{109A05D1-9F31-4780-BF27-8F1614CB86AA}" srcOrd="0" destOrd="0" presId="urn:microsoft.com/office/officeart/2005/8/layout/radial5"/>
    <dgm:cxn modelId="{25161C47-1452-4E4B-974C-88FFCDCC4F47}" type="presParOf" srcId="{66CF214D-7D41-4B79-931F-6E0BF147F168}" destId="{A2F587DE-A8F0-486B-8EF2-E0899F227BCA}" srcOrd="6" destOrd="0" presId="urn:microsoft.com/office/officeart/2005/8/layout/radial5"/>
    <dgm:cxn modelId="{A6F176A9-BC7F-4E0F-8ECC-0A1716AE76D3}" type="presParOf" srcId="{66CF214D-7D41-4B79-931F-6E0BF147F168}" destId="{65B6A372-56F3-407E-AF83-CD81A8FB62F5}" srcOrd="7" destOrd="0" presId="urn:microsoft.com/office/officeart/2005/8/layout/radial5"/>
    <dgm:cxn modelId="{E1A8D834-A87E-43E6-B8F4-BC79BC692AD8}" type="presParOf" srcId="{65B6A372-56F3-407E-AF83-CD81A8FB62F5}" destId="{0CE07E0D-EFC1-4B1B-BFA0-CF2D42BE8C95}" srcOrd="0" destOrd="0" presId="urn:microsoft.com/office/officeart/2005/8/layout/radial5"/>
    <dgm:cxn modelId="{674FABBC-E55C-41ED-BF95-1FF20F695078}" type="presParOf" srcId="{66CF214D-7D41-4B79-931F-6E0BF147F168}" destId="{32B0B2B2-F65F-43D4-9FC6-B82AA6F9B798}" srcOrd="8" destOrd="0" presId="urn:microsoft.com/office/officeart/2005/8/layout/radial5"/>
    <dgm:cxn modelId="{2E4A5F09-4626-4915-B332-22216889DEB1}" type="presParOf" srcId="{66CF214D-7D41-4B79-931F-6E0BF147F168}" destId="{D0959656-D867-48EC-BFCC-F02D76A0FFD7}" srcOrd="9" destOrd="0" presId="urn:microsoft.com/office/officeart/2005/8/layout/radial5"/>
    <dgm:cxn modelId="{9556DA94-76A9-40F5-AF4D-E969F5F429E9}" type="presParOf" srcId="{D0959656-D867-48EC-BFCC-F02D76A0FFD7}" destId="{88CC4C6F-AC7C-4EB9-8358-CCE4FA1490AE}" srcOrd="0" destOrd="0" presId="urn:microsoft.com/office/officeart/2005/8/layout/radial5"/>
    <dgm:cxn modelId="{34A24909-3CF5-4273-B9C6-34D6C1092B68}" type="presParOf" srcId="{66CF214D-7D41-4B79-931F-6E0BF147F168}" destId="{6BBF8F88-CFFB-460B-A94C-6B4E371E41E0}" srcOrd="10" destOrd="0" presId="urn:microsoft.com/office/officeart/2005/8/layout/radial5"/>
    <dgm:cxn modelId="{9C0D42B8-CFD7-40A3-A146-466506C6187F}" type="presParOf" srcId="{66CF214D-7D41-4B79-931F-6E0BF147F168}" destId="{4B70AA4D-5C15-437C-942A-988900FBCEAF}" srcOrd="11" destOrd="0" presId="urn:microsoft.com/office/officeart/2005/8/layout/radial5"/>
    <dgm:cxn modelId="{303C1F5C-18E0-48C5-BB7A-07E0A1C2E8EC}" type="presParOf" srcId="{4B70AA4D-5C15-437C-942A-988900FBCEAF}" destId="{3C25A4C8-A651-4CB0-BD4E-6A31CC6B338A}" srcOrd="0" destOrd="0" presId="urn:microsoft.com/office/officeart/2005/8/layout/radial5"/>
    <dgm:cxn modelId="{72AB6D5F-AF9C-4EA1-B2A1-9A20ECBD9B7E}" type="presParOf" srcId="{66CF214D-7D41-4B79-931F-6E0BF147F168}" destId="{72586ECE-F678-434C-8C7B-B01EE4BFB558}" srcOrd="12" destOrd="0" presId="urn:microsoft.com/office/officeart/2005/8/layout/radial5"/>
    <dgm:cxn modelId="{DDBB00F0-7EE3-4ACF-878C-06F95BCE787B}" type="presParOf" srcId="{66CF214D-7D41-4B79-931F-6E0BF147F168}" destId="{9E89EA55-DCDC-49D7-BB64-34A1E84D3D6F}" srcOrd="13" destOrd="0" presId="urn:microsoft.com/office/officeart/2005/8/layout/radial5"/>
    <dgm:cxn modelId="{996CACE2-82D9-4685-89B8-8490D37D5C5A}" type="presParOf" srcId="{9E89EA55-DCDC-49D7-BB64-34A1E84D3D6F}" destId="{C1918014-C2DD-4327-8511-528980724FCF}" srcOrd="0" destOrd="0" presId="urn:microsoft.com/office/officeart/2005/8/layout/radial5"/>
    <dgm:cxn modelId="{5C9F30F2-A1CE-43FB-B07F-622FFD399FB3}" type="presParOf" srcId="{66CF214D-7D41-4B79-931F-6E0BF147F168}" destId="{FDBD601A-F710-45ED-8AF9-D641F890FF1F}" srcOrd="14" destOrd="0" presId="urn:microsoft.com/office/officeart/2005/8/layout/radial5"/>
    <dgm:cxn modelId="{B06F3315-A36E-433E-B42D-A0B5E25F1DB2}" type="presParOf" srcId="{66CF214D-7D41-4B79-931F-6E0BF147F168}" destId="{0498CE70-517F-424A-983C-848CFCC5F34D}" srcOrd="15" destOrd="0" presId="urn:microsoft.com/office/officeart/2005/8/layout/radial5"/>
    <dgm:cxn modelId="{79533D71-2A70-46FD-A13F-648C241B2FDE}" type="presParOf" srcId="{0498CE70-517F-424A-983C-848CFCC5F34D}" destId="{9AAB7391-F6B4-4ABA-B529-734F1E801BBA}" srcOrd="0" destOrd="0" presId="urn:microsoft.com/office/officeart/2005/8/layout/radial5"/>
    <dgm:cxn modelId="{C20DBFFA-FCE6-47BE-AD5D-32CC89C24881}" type="presParOf" srcId="{66CF214D-7D41-4B79-931F-6E0BF147F168}" destId="{18F5DEA1-C622-4284-878B-36189F7E8044}"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B6C5D-7391-4A57-B82E-9E165B9EC713}" type="doc">
      <dgm:prSet loTypeId="urn:microsoft.com/office/officeart/2005/8/layout/list1" loCatId="list" qsTypeId="urn:microsoft.com/office/officeart/2005/8/quickstyle/simple1" qsCatId="simple" csTypeId="urn:microsoft.com/office/officeart/2005/8/colors/accent1_2" csCatId="accent1" phldr="1"/>
      <dgm:spPr/>
    </dgm:pt>
    <dgm:pt modelId="{4E74E01C-2723-40F2-A928-7218E9D7B3F0}">
      <dgm:prSet phldrT="[Teksti]" custT="1"/>
      <dgm:spPr>
        <a:solidFill>
          <a:schemeClr val="accent3">
            <a:lumMod val="75000"/>
          </a:schemeClr>
        </a:solidFill>
      </dgm:spPr>
      <dgm:t>
        <a:bodyPr/>
        <a:lstStyle/>
        <a:p>
          <a:r>
            <a:rPr lang="fi-FI" sz="1050" dirty="0" smtClean="0"/>
            <a:t>Tulokset</a:t>
          </a:r>
          <a:endParaRPr lang="fi-FI" sz="1050" dirty="0"/>
        </a:p>
      </dgm:t>
    </dgm:pt>
    <dgm:pt modelId="{751D2A1D-108E-47A7-A02E-70642B29B2A1}" type="parTrans" cxnId="{A1D21CCE-DF11-40C4-9E04-06BABB90D586}">
      <dgm:prSet/>
      <dgm:spPr/>
      <dgm:t>
        <a:bodyPr/>
        <a:lstStyle/>
        <a:p>
          <a:endParaRPr lang="fi-FI"/>
        </a:p>
      </dgm:t>
    </dgm:pt>
    <dgm:pt modelId="{DE7D3EEB-A272-4666-BC69-EB9EB24A5BD6}" type="sibTrans" cxnId="{A1D21CCE-DF11-40C4-9E04-06BABB90D586}">
      <dgm:prSet/>
      <dgm:spPr/>
      <dgm:t>
        <a:bodyPr/>
        <a:lstStyle/>
        <a:p>
          <a:endParaRPr lang="fi-FI"/>
        </a:p>
      </dgm:t>
    </dgm:pt>
    <dgm:pt modelId="{27D417E2-0D9C-4753-90CC-754810CDBE26}">
      <dgm:prSet phldrT="[Teksti]" custT="1"/>
      <dgm:spPr>
        <a:solidFill>
          <a:schemeClr val="accent3">
            <a:lumMod val="75000"/>
          </a:schemeClr>
        </a:solidFill>
      </dgm:spPr>
      <dgm:t>
        <a:bodyPr/>
        <a:lstStyle/>
        <a:p>
          <a:r>
            <a:rPr lang="fi-FI" sz="1100" dirty="0" smtClean="0"/>
            <a:t>Kustannusvaikutus</a:t>
          </a:r>
          <a:endParaRPr lang="fi-FI" sz="1100" dirty="0"/>
        </a:p>
      </dgm:t>
    </dgm:pt>
    <dgm:pt modelId="{F3515D0B-34C8-419C-9A96-BF4532F326CE}" type="parTrans" cxnId="{DBBF948D-C3ED-4577-85FF-743A15870F89}">
      <dgm:prSet/>
      <dgm:spPr/>
      <dgm:t>
        <a:bodyPr/>
        <a:lstStyle/>
        <a:p>
          <a:endParaRPr lang="fi-FI"/>
        </a:p>
      </dgm:t>
    </dgm:pt>
    <dgm:pt modelId="{F254A9A0-C960-4FE4-AA1F-BF53743223ED}" type="sibTrans" cxnId="{DBBF948D-C3ED-4577-85FF-743A15870F89}">
      <dgm:prSet/>
      <dgm:spPr/>
      <dgm:t>
        <a:bodyPr/>
        <a:lstStyle/>
        <a:p>
          <a:endParaRPr lang="fi-FI"/>
        </a:p>
      </dgm:t>
    </dgm:pt>
    <dgm:pt modelId="{04919F9C-9E6D-4AFC-A6E2-1A01412C2136}">
      <dgm:prSet phldrT="[Teksti]" custT="1"/>
      <dgm:spPr>
        <a:solidFill>
          <a:schemeClr val="accent3">
            <a:lumMod val="75000"/>
          </a:schemeClr>
        </a:solidFill>
      </dgm:spPr>
      <dgm:t>
        <a:bodyPr/>
        <a:lstStyle/>
        <a:p>
          <a:r>
            <a:rPr lang="fi-FI" sz="1050" dirty="0" smtClean="0"/>
            <a:t>Jatkokehittämisen kohteet</a:t>
          </a:r>
          <a:endParaRPr lang="fi-FI" sz="1050" dirty="0"/>
        </a:p>
      </dgm:t>
    </dgm:pt>
    <dgm:pt modelId="{9B8C732B-CADE-454F-9D8E-23F61541E569}" type="parTrans" cxnId="{451654A2-AF06-4AE7-B2A7-DF4E3AF1FB63}">
      <dgm:prSet/>
      <dgm:spPr/>
      <dgm:t>
        <a:bodyPr/>
        <a:lstStyle/>
        <a:p>
          <a:endParaRPr lang="fi-FI"/>
        </a:p>
      </dgm:t>
    </dgm:pt>
    <dgm:pt modelId="{7F710108-539B-4361-8F7F-B9E3DBE3700F}" type="sibTrans" cxnId="{451654A2-AF06-4AE7-B2A7-DF4E3AF1FB63}">
      <dgm:prSet/>
      <dgm:spPr/>
      <dgm:t>
        <a:bodyPr/>
        <a:lstStyle/>
        <a:p>
          <a:endParaRPr lang="fi-FI"/>
        </a:p>
      </dgm:t>
    </dgm:pt>
    <dgm:pt modelId="{7B8D6802-8A3C-497D-8723-1BE75BCEDD22}">
      <dgm:prSet custT="1"/>
      <dgm:spPr/>
      <dgm:t>
        <a:bodyPr/>
        <a:lstStyle/>
        <a:p>
          <a:r>
            <a:rPr lang="fi-FI" sz="1100" dirty="0" smtClean="0"/>
            <a:t>Tietovarannon kehittäminen</a:t>
          </a:r>
          <a:endParaRPr lang="fi-FI" sz="1100" dirty="0"/>
        </a:p>
      </dgm:t>
    </dgm:pt>
    <dgm:pt modelId="{465857FD-9B6D-4D2B-915E-C6D8C67315F9}" type="parTrans" cxnId="{C0FDB2C1-C56E-4195-81BF-2295E0E0DDBB}">
      <dgm:prSet/>
      <dgm:spPr/>
      <dgm:t>
        <a:bodyPr/>
        <a:lstStyle/>
        <a:p>
          <a:endParaRPr lang="fi-FI"/>
        </a:p>
      </dgm:t>
    </dgm:pt>
    <dgm:pt modelId="{1C320A9B-4EF0-45F1-8844-8557641DA478}" type="sibTrans" cxnId="{C0FDB2C1-C56E-4195-81BF-2295E0E0DDBB}">
      <dgm:prSet/>
      <dgm:spPr/>
      <dgm:t>
        <a:bodyPr/>
        <a:lstStyle/>
        <a:p>
          <a:endParaRPr lang="fi-FI"/>
        </a:p>
      </dgm:t>
    </dgm:pt>
    <dgm:pt modelId="{54B6D765-31BE-4076-8232-1D3DB21BABB7}">
      <dgm:prSet custT="1"/>
      <dgm:spPr>
        <a:solidFill>
          <a:schemeClr val="accent3">
            <a:lumMod val="75000"/>
          </a:schemeClr>
        </a:solidFill>
      </dgm:spPr>
      <dgm:t>
        <a:bodyPr/>
        <a:lstStyle/>
        <a:p>
          <a:r>
            <a:rPr lang="fi-FI" sz="1050" dirty="0" smtClean="0"/>
            <a:t>Mahdollisuus</a:t>
          </a:r>
          <a:endParaRPr lang="fi-FI" sz="1050" dirty="0"/>
        </a:p>
      </dgm:t>
    </dgm:pt>
    <dgm:pt modelId="{8EC6ECFB-5544-4A88-9203-5F403CDC8A24}" type="parTrans" cxnId="{50E76854-4528-4B1B-9833-03E3EC75DAAB}">
      <dgm:prSet/>
      <dgm:spPr/>
      <dgm:t>
        <a:bodyPr/>
        <a:lstStyle/>
        <a:p>
          <a:endParaRPr lang="fi-FI"/>
        </a:p>
      </dgm:t>
    </dgm:pt>
    <dgm:pt modelId="{7706B4A4-1D84-4759-B637-C4EB1A6C9229}" type="sibTrans" cxnId="{50E76854-4528-4B1B-9833-03E3EC75DAAB}">
      <dgm:prSet/>
      <dgm:spPr/>
      <dgm:t>
        <a:bodyPr/>
        <a:lstStyle/>
        <a:p>
          <a:endParaRPr lang="fi-FI"/>
        </a:p>
      </dgm:t>
    </dgm:pt>
    <dgm:pt modelId="{56F16656-65B2-4B0D-BDA6-551442D312A4}">
      <dgm:prSet custT="1"/>
      <dgm:spPr/>
      <dgm:t>
        <a:bodyPr/>
        <a:lstStyle/>
        <a:p>
          <a:r>
            <a:rPr lang="fi-FI" sz="1100" dirty="0" smtClean="0"/>
            <a:t>Sovellus, koulutus ja tekninen tuki</a:t>
          </a:r>
          <a:endParaRPr lang="fi-FI" sz="1100" dirty="0"/>
        </a:p>
      </dgm:t>
    </dgm:pt>
    <dgm:pt modelId="{2D51FC5A-9C5D-43BF-AB3F-38E44CE36CCF}" type="parTrans" cxnId="{85B12F48-0C6A-4B3A-BBDD-FE561373BFEC}">
      <dgm:prSet/>
      <dgm:spPr/>
      <dgm:t>
        <a:bodyPr/>
        <a:lstStyle/>
        <a:p>
          <a:endParaRPr lang="fi-FI"/>
        </a:p>
      </dgm:t>
    </dgm:pt>
    <dgm:pt modelId="{86528A45-BF86-4934-876B-1FACF6608EC5}" type="sibTrans" cxnId="{85B12F48-0C6A-4B3A-BBDD-FE561373BFEC}">
      <dgm:prSet/>
      <dgm:spPr/>
      <dgm:t>
        <a:bodyPr/>
        <a:lstStyle/>
        <a:p>
          <a:endParaRPr lang="fi-FI"/>
        </a:p>
      </dgm:t>
    </dgm:pt>
    <dgm:pt modelId="{58F7C19D-8504-4E25-AD4C-0F87C05241F7}">
      <dgm:prSet/>
      <dgm:spPr/>
      <dgm:t>
        <a:bodyPr/>
        <a:lstStyle/>
        <a:p>
          <a:endParaRPr lang="fi-FI" sz="1100" dirty="0"/>
        </a:p>
      </dgm:t>
    </dgm:pt>
    <dgm:pt modelId="{42385E27-2108-423E-8A73-DBAEFC287058}" type="parTrans" cxnId="{11B714B3-C650-4DBA-BAA1-A74AACDEC9C9}">
      <dgm:prSet/>
      <dgm:spPr/>
      <dgm:t>
        <a:bodyPr/>
        <a:lstStyle/>
        <a:p>
          <a:endParaRPr lang="fi-FI"/>
        </a:p>
      </dgm:t>
    </dgm:pt>
    <dgm:pt modelId="{C857F35E-5FB7-41BE-8BDD-97B4B8C7241E}" type="sibTrans" cxnId="{11B714B3-C650-4DBA-BAA1-A74AACDEC9C9}">
      <dgm:prSet/>
      <dgm:spPr/>
      <dgm:t>
        <a:bodyPr/>
        <a:lstStyle/>
        <a:p>
          <a:endParaRPr lang="fi-FI"/>
        </a:p>
      </dgm:t>
    </dgm:pt>
    <dgm:pt modelId="{B2E89397-E6FE-4A7A-8DD7-F44323D6AE73}">
      <dgm:prSet custT="1"/>
      <dgm:spPr/>
      <dgm:t>
        <a:bodyPr/>
        <a:lstStyle/>
        <a:p>
          <a:r>
            <a:rPr lang="fi-FI" sz="1100" dirty="0" smtClean="0"/>
            <a:t>Tuoda esille asiakkaan ja läheisen ääni</a:t>
          </a:r>
          <a:endParaRPr lang="fi-FI" sz="1100" dirty="0"/>
        </a:p>
      </dgm:t>
    </dgm:pt>
    <dgm:pt modelId="{8AD83B0F-98A6-46BC-B04C-2865392D9047}" type="parTrans" cxnId="{4DEE2634-9574-457B-8190-0C07A4F24662}">
      <dgm:prSet/>
      <dgm:spPr/>
      <dgm:t>
        <a:bodyPr/>
        <a:lstStyle/>
        <a:p>
          <a:endParaRPr lang="fi-FI"/>
        </a:p>
      </dgm:t>
    </dgm:pt>
    <dgm:pt modelId="{427982B4-A6B0-484C-9F5C-F689C0048632}" type="sibTrans" cxnId="{4DEE2634-9574-457B-8190-0C07A4F24662}">
      <dgm:prSet/>
      <dgm:spPr/>
      <dgm:t>
        <a:bodyPr/>
        <a:lstStyle/>
        <a:p>
          <a:endParaRPr lang="fi-FI"/>
        </a:p>
      </dgm:t>
    </dgm:pt>
    <dgm:pt modelId="{83725274-A374-4A4C-B5C3-C191905A5201}">
      <dgm:prSet/>
      <dgm:spPr/>
      <dgm:t>
        <a:bodyPr/>
        <a:lstStyle/>
        <a:p>
          <a:endParaRPr lang="fi-FI" sz="500" dirty="0"/>
        </a:p>
      </dgm:t>
    </dgm:pt>
    <dgm:pt modelId="{12B6E779-EBD0-4BFE-A326-F2DEF068B8AA}" type="parTrans" cxnId="{4A932780-92C0-4173-AF19-9CC4B9014E8E}">
      <dgm:prSet/>
      <dgm:spPr/>
      <dgm:t>
        <a:bodyPr/>
        <a:lstStyle/>
        <a:p>
          <a:endParaRPr lang="fi-FI"/>
        </a:p>
      </dgm:t>
    </dgm:pt>
    <dgm:pt modelId="{195690D8-B290-481F-8045-6CCCC4C7A37B}" type="sibTrans" cxnId="{4A932780-92C0-4173-AF19-9CC4B9014E8E}">
      <dgm:prSet/>
      <dgm:spPr/>
      <dgm:t>
        <a:bodyPr/>
        <a:lstStyle/>
        <a:p>
          <a:endParaRPr lang="fi-FI"/>
        </a:p>
      </dgm:t>
    </dgm:pt>
    <dgm:pt modelId="{378A74B6-EE0E-4BFF-9DE4-5385FA8D7D24}">
      <dgm:prSet custT="1"/>
      <dgm:spPr/>
      <dgm:t>
        <a:bodyPr/>
        <a:lstStyle/>
        <a:p>
          <a:r>
            <a:rPr lang="fi-FI" sz="1100" dirty="0" smtClean="0"/>
            <a:t>Mahdollistaa vertailutiedon saatavuuden systemaattisesti </a:t>
          </a:r>
          <a:endParaRPr lang="fi-FI" sz="1100" dirty="0"/>
        </a:p>
      </dgm:t>
    </dgm:pt>
    <dgm:pt modelId="{793C07D5-0FDC-43D7-8A9B-439BCF1CBFF0}" type="parTrans" cxnId="{4F8DE2D6-D850-4B88-9AF9-4F196C2EEDBD}">
      <dgm:prSet/>
      <dgm:spPr/>
      <dgm:t>
        <a:bodyPr/>
        <a:lstStyle/>
        <a:p>
          <a:endParaRPr lang="fi-FI"/>
        </a:p>
      </dgm:t>
    </dgm:pt>
    <dgm:pt modelId="{D867DBE4-F4E8-47EC-AD89-89A3856D8D0A}" type="sibTrans" cxnId="{4F8DE2D6-D850-4B88-9AF9-4F196C2EEDBD}">
      <dgm:prSet/>
      <dgm:spPr/>
      <dgm:t>
        <a:bodyPr/>
        <a:lstStyle/>
        <a:p>
          <a:endParaRPr lang="fi-FI"/>
        </a:p>
      </dgm:t>
    </dgm:pt>
    <dgm:pt modelId="{9CCBF1FD-C7B3-4B05-9BBF-41663E52A575}">
      <dgm:prSet custT="1"/>
      <dgm:spPr/>
      <dgm:t>
        <a:bodyPr/>
        <a:lstStyle/>
        <a:p>
          <a:r>
            <a:rPr lang="fi-FI" sz="1100" dirty="0" smtClean="0"/>
            <a:t>Asiantuntija- ja ammattilaistyöpajat </a:t>
          </a:r>
          <a:endParaRPr lang="fi-FI" sz="1100" dirty="0"/>
        </a:p>
      </dgm:t>
    </dgm:pt>
    <dgm:pt modelId="{168CDEEC-8EA4-4DFC-AFBB-59C84D8F6155}" type="parTrans" cxnId="{76B34E5F-6C72-429E-8DEE-7F8D475EB98F}">
      <dgm:prSet/>
      <dgm:spPr/>
      <dgm:t>
        <a:bodyPr/>
        <a:lstStyle/>
        <a:p>
          <a:endParaRPr lang="fi-FI"/>
        </a:p>
      </dgm:t>
    </dgm:pt>
    <dgm:pt modelId="{F19DF30E-0BED-47F2-BE8B-4FEEAAD7F4BA}" type="sibTrans" cxnId="{76B34E5F-6C72-429E-8DEE-7F8D475EB98F}">
      <dgm:prSet/>
      <dgm:spPr/>
      <dgm:t>
        <a:bodyPr/>
        <a:lstStyle/>
        <a:p>
          <a:endParaRPr lang="fi-FI"/>
        </a:p>
      </dgm:t>
    </dgm:pt>
    <dgm:pt modelId="{C050F6FF-DB35-438C-B98E-54E30EFB17D1}">
      <dgm:prSet custT="1"/>
      <dgm:spPr/>
      <dgm:t>
        <a:bodyPr/>
        <a:lstStyle/>
        <a:p>
          <a:r>
            <a:rPr lang="fi-FI" sz="1100" dirty="0" smtClean="0"/>
            <a:t>It-palvelut </a:t>
          </a:r>
          <a:endParaRPr lang="fi-FI" sz="1100" dirty="0"/>
        </a:p>
      </dgm:t>
    </dgm:pt>
    <dgm:pt modelId="{6E564044-FBF7-46C1-AF94-2956557CA8DE}" type="parTrans" cxnId="{CD9C33A2-6729-4794-92DF-AB85780D44C0}">
      <dgm:prSet/>
      <dgm:spPr/>
      <dgm:t>
        <a:bodyPr/>
        <a:lstStyle/>
        <a:p>
          <a:endParaRPr lang="fi-FI"/>
        </a:p>
      </dgm:t>
    </dgm:pt>
    <dgm:pt modelId="{47B2537C-A090-4233-AE52-1214C480AE70}" type="sibTrans" cxnId="{CD9C33A2-6729-4794-92DF-AB85780D44C0}">
      <dgm:prSet/>
      <dgm:spPr/>
      <dgm:t>
        <a:bodyPr/>
        <a:lstStyle/>
        <a:p>
          <a:endParaRPr lang="fi-FI"/>
        </a:p>
      </dgm:t>
    </dgm:pt>
    <dgm:pt modelId="{76EB3B12-0D18-4E63-8C90-14A0597FE72E}">
      <dgm:prSet custT="1"/>
      <dgm:spPr/>
      <dgm:t>
        <a:bodyPr/>
        <a:lstStyle/>
        <a:p>
          <a:r>
            <a:rPr lang="fi-FI" sz="1100" dirty="0" smtClean="0"/>
            <a:t>Henkilöstön koulutus ja viestintä </a:t>
          </a:r>
          <a:endParaRPr lang="fi-FI" sz="1100" dirty="0"/>
        </a:p>
      </dgm:t>
    </dgm:pt>
    <dgm:pt modelId="{BF480C0B-3898-4AA5-B19F-9F2058645D9B}" type="parTrans" cxnId="{3CE7AA95-DD94-423E-A448-8F49BF642213}">
      <dgm:prSet/>
      <dgm:spPr/>
      <dgm:t>
        <a:bodyPr/>
        <a:lstStyle/>
        <a:p>
          <a:endParaRPr lang="fi-FI"/>
        </a:p>
      </dgm:t>
    </dgm:pt>
    <dgm:pt modelId="{237D28C9-702F-4088-B096-67EAD3CD1B02}" type="sibTrans" cxnId="{3CE7AA95-DD94-423E-A448-8F49BF642213}">
      <dgm:prSet/>
      <dgm:spPr/>
      <dgm:t>
        <a:bodyPr/>
        <a:lstStyle/>
        <a:p>
          <a:endParaRPr lang="fi-FI"/>
        </a:p>
      </dgm:t>
    </dgm:pt>
    <dgm:pt modelId="{9FB2C7BB-CE80-4975-97F0-0DEA49E7424B}">
      <dgm:prSet custT="1"/>
      <dgm:spPr/>
      <dgm:t>
        <a:bodyPr/>
        <a:lstStyle/>
        <a:p>
          <a:r>
            <a:rPr lang="fi-FI" sz="1100" dirty="0" smtClean="0"/>
            <a:t>Asiakaspalautetietoalustan luominen</a:t>
          </a:r>
          <a:endParaRPr lang="fi-FI" sz="1100" dirty="0"/>
        </a:p>
      </dgm:t>
    </dgm:pt>
    <dgm:pt modelId="{BCF9E309-EFB2-4200-AD47-A9B79C87823C}" type="parTrans" cxnId="{DE182E14-92B7-4BDE-9375-8481DF6694A4}">
      <dgm:prSet/>
      <dgm:spPr/>
      <dgm:t>
        <a:bodyPr/>
        <a:lstStyle/>
        <a:p>
          <a:endParaRPr lang="fi-FI"/>
        </a:p>
      </dgm:t>
    </dgm:pt>
    <dgm:pt modelId="{5AE66AC6-35FE-4BED-8D90-FA203D3E3BF6}" type="sibTrans" cxnId="{DE182E14-92B7-4BDE-9375-8481DF6694A4}">
      <dgm:prSet/>
      <dgm:spPr/>
      <dgm:t>
        <a:bodyPr/>
        <a:lstStyle/>
        <a:p>
          <a:endParaRPr lang="fi-FI"/>
        </a:p>
      </dgm:t>
    </dgm:pt>
    <dgm:pt modelId="{8F12756B-8DD7-4B98-8EC2-AAAC2B9798D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 ja läheiskokemus tulee näkyväksi</a:t>
          </a:r>
          <a:endParaRPr lang="fi-FI" sz="1100" dirty="0"/>
        </a:p>
      </dgm:t>
    </dgm:pt>
    <dgm:pt modelId="{AE51117F-6273-4929-AE01-0B52CB4EF7A5}" type="parTrans" cxnId="{2D8FD6D9-D75D-4EB4-A15B-4A0856F30863}">
      <dgm:prSet/>
      <dgm:spPr/>
      <dgm:t>
        <a:bodyPr/>
        <a:lstStyle/>
        <a:p>
          <a:endParaRPr lang="fi-FI"/>
        </a:p>
      </dgm:t>
    </dgm:pt>
    <dgm:pt modelId="{D34BA198-DFD2-4A9F-9FFB-9EF7C22DB7BF}" type="sibTrans" cxnId="{2D8FD6D9-D75D-4EB4-A15B-4A0856F30863}">
      <dgm:prSet/>
      <dgm:spPr/>
      <dgm:t>
        <a:bodyPr/>
        <a:lstStyle/>
        <a:p>
          <a:endParaRPr lang="fi-FI"/>
        </a:p>
      </dgm:t>
    </dgm:pt>
    <dgm:pt modelId="{B473543E-93DC-4127-B0DF-EDB3BA5C0143}">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Alueellinen ja yksikkötasoinen vertailutieto toimii pohjana ikääntyvien kotona asumista tukevien palvelujen kehittämiselle</a:t>
          </a:r>
          <a:endParaRPr lang="fi-FI" sz="1100" dirty="0"/>
        </a:p>
      </dgm:t>
    </dgm:pt>
    <dgm:pt modelId="{845B9670-0734-4348-90F4-035CF6EBE166}" type="parTrans" cxnId="{D506700C-F9D0-45E5-931A-A60B223299C4}">
      <dgm:prSet/>
      <dgm:spPr/>
      <dgm:t>
        <a:bodyPr/>
        <a:lstStyle/>
        <a:p>
          <a:endParaRPr lang="fi-FI"/>
        </a:p>
      </dgm:t>
    </dgm:pt>
    <dgm:pt modelId="{0734E7A1-7D5C-4644-9322-3877D79A0C08}" type="sibTrans" cxnId="{D506700C-F9D0-45E5-931A-A60B223299C4}">
      <dgm:prSet/>
      <dgm:spPr/>
      <dgm:t>
        <a:bodyPr/>
        <a:lstStyle/>
        <a:p>
          <a:endParaRPr lang="fi-FI"/>
        </a:p>
      </dgm:t>
    </dgm:pt>
    <dgm:pt modelId="{AFA30318-4D29-4606-B333-53F222EAECC5}">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Asiakaspalautteen tulosten saanti/käsittely lyhyellä viiveellä</a:t>
          </a:r>
          <a:endParaRPr lang="fi-FI" sz="1100" dirty="0"/>
        </a:p>
      </dgm:t>
    </dgm:pt>
    <dgm:pt modelId="{E52F949C-E956-4840-9576-535473CD94BA}" type="parTrans" cxnId="{6467EB62-12F1-4B6F-AFA4-36B26F567461}">
      <dgm:prSet/>
      <dgm:spPr/>
      <dgm:t>
        <a:bodyPr/>
        <a:lstStyle/>
        <a:p>
          <a:endParaRPr lang="fi-FI"/>
        </a:p>
      </dgm:t>
    </dgm:pt>
    <dgm:pt modelId="{1AD5DC73-32B9-4FA7-BF15-AECD19960DC1}" type="sibTrans" cxnId="{6467EB62-12F1-4B6F-AFA4-36B26F567461}">
      <dgm:prSet/>
      <dgm:spPr/>
      <dgm:t>
        <a:bodyPr/>
        <a:lstStyle/>
        <a:p>
          <a:endParaRPr lang="fi-FI"/>
        </a:p>
      </dgm:t>
    </dgm:pt>
    <dgm:pt modelId="{EA53CC63-5D63-4681-9BBE-78F5D1DBB37B}">
      <dgm:prSet custT="1"/>
      <dgm:spPr/>
      <dgm:t>
        <a:bodyPr/>
        <a:lstStyle/>
        <a:p>
          <a:r>
            <a:rPr lang="fi-FI" sz="1100" dirty="0" smtClean="0"/>
            <a:t>Kohdentaa toimenpiteet oikeisiin kohteisiin ja palveluihin </a:t>
          </a:r>
          <a:endParaRPr lang="fi-FI" sz="1100" dirty="0"/>
        </a:p>
      </dgm:t>
    </dgm:pt>
    <dgm:pt modelId="{5F1FA8C7-FF72-4AF8-A9D6-D287846107FA}" type="parTrans" cxnId="{FC415611-98AD-4D7B-89FD-6949266983EA}">
      <dgm:prSet/>
      <dgm:spPr/>
      <dgm:t>
        <a:bodyPr/>
        <a:lstStyle/>
        <a:p>
          <a:endParaRPr lang="fi-FI"/>
        </a:p>
      </dgm:t>
    </dgm:pt>
    <dgm:pt modelId="{209C2BCC-3549-4147-95DE-07207C7B3F92}" type="sibTrans" cxnId="{FC415611-98AD-4D7B-89FD-6949266983EA}">
      <dgm:prSet/>
      <dgm:spPr/>
      <dgm:t>
        <a:bodyPr/>
        <a:lstStyle/>
        <a:p>
          <a:endParaRPr lang="fi-FI"/>
        </a:p>
      </dgm:t>
    </dgm:pt>
    <dgm:pt modelId="{3116E70B-27D6-44C4-BE00-48F7F6085EBB}">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i-FI" sz="1100" dirty="0" smtClean="0"/>
            <a:t>Asiakas ja läheinen saadaan osaksi palvelujen kehittämistä</a:t>
          </a:r>
          <a:endParaRPr lang="fi-FI" sz="1100" dirty="0"/>
        </a:p>
      </dgm:t>
    </dgm:pt>
    <dgm:pt modelId="{0DA00F0B-E6CB-4053-A022-5FFE966E0295}" type="parTrans" cxnId="{12F5E954-54CF-40BE-86AE-C78C45134006}">
      <dgm:prSet/>
      <dgm:spPr/>
      <dgm:t>
        <a:bodyPr/>
        <a:lstStyle/>
        <a:p>
          <a:endParaRPr lang="fi-FI"/>
        </a:p>
      </dgm:t>
    </dgm:pt>
    <dgm:pt modelId="{E52FF304-2490-41A2-8767-2FC87C24348B}" type="sibTrans" cxnId="{12F5E954-54CF-40BE-86AE-C78C45134006}">
      <dgm:prSet/>
      <dgm:spPr/>
      <dgm:t>
        <a:bodyPr/>
        <a:lstStyle/>
        <a:p>
          <a:endParaRPr lang="fi-FI"/>
        </a:p>
      </dgm:t>
    </dgm:pt>
    <dgm:pt modelId="{3C551837-764C-4CB5-ADEB-E0477EC1BA13}">
      <dgm:prSet custT="1"/>
      <dgm:spPr/>
      <dgm:t>
        <a:bodyPr/>
        <a:lstStyle/>
        <a:p>
          <a:r>
            <a:rPr lang="fi-FI" sz="1100" dirty="0" smtClean="0"/>
            <a:t>Asiakasraati </a:t>
          </a:r>
          <a:endParaRPr lang="fi-FI" sz="1100" dirty="0"/>
        </a:p>
      </dgm:t>
    </dgm:pt>
    <dgm:pt modelId="{84F871AB-B826-409A-B296-6D95B1EEA488}" type="parTrans" cxnId="{B502A331-D885-4673-AE82-24209C644605}">
      <dgm:prSet/>
      <dgm:spPr/>
      <dgm:t>
        <a:bodyPr/>
        <a:lstStyle/>
        <a:p>
          <a:endParaRPr lang="fi-FI"/>
        </a:p>
      </dgm:t>
    </dgm:pt>
    <dgm:pt modelId="{5A5751CF-1149-4B1D-9170-C6084099FBBC}" type="sibTrans" cxnId="{B502A331-D885-4673-AE82-24209C644605}">
      <dgm:prSet/>
      <dgm:spPr/>
      <dgm:t>
        <a:bodyPr/>
        <a:lstStyle/>
        <a:p>
          <a:endParaRPr lang="fi-FI"/>
        </a:p>
      </dgm:t>
    </dgm:pt>
    <dgm:pt modelId="{F408C81B-1906-4EB5-A970-8BE2CB14EC21}">
      <dgm:prSet custT="1"/>
      <dgm:spPr/>
      <dgm:t>
        <a:bodyPr/>
        <a:lstStyle/>
        <a:p>
          <a:r>
            <a:rPr lang="fi-FI" sz="1100" dirty="0" smtClean="0"/>
            <a:t>Huomioidaan asiakaspalautteen kansallinen yhtenäistäminen </a:t>
          </a:r>
          <a:endParaRPr lang="fi-FI" sz="1100" dirty="0"/>
        </a:p>
      </dgm:t>
    </dgm:pt>
    <dgm:pt modelId="{4318EF0B-89B5-4B77-9646-B1D596601DE0}" type="parTrans" cxnId="{F7BB475F-4DB7-4ABF-8A54-5C5FA528EE6E}">
      <dgm:prSet/>
      <dgm:spPr/>
      <dgm:t>
        <a:bodyPr/>
        <a:lstStyle/>
        <a:p>
          <a:endParaRPr lang="fi-FI"/>
        </a:p>
      </dgm:t>
    </dgm:pt>
    <dgm:pt modelId="{D5239985-7BE7-4ED7-A25D-4523FFB6CBCF}" type="sibTrans" cxnId="{F7BB475F-4DB7-4ABF-8A54-5C5FA528EE6E}">
      <dgm:prSet/>
      <dgm:spPr/>
      <dgm:t>
        <a:bodyPr/>
        <a:lstStyle/>
        <a:p>
          <a:endParaRPr lang="fi-FI"/>
        </a:p>
      </dgm:t>
    </dgm:pt>
    <dgm:pt modelId="{A9DF0276-36E2-4F6F-8993-22489EBFAF9D}" type="pres">
      <dgm:prSet presAssocID="{F15B6C5D-7391-4A57-B82E-9E165B9EC713}" presName="linear" presStyleCnt="0">
        <dgm:presLayoutVars>
          <dgm:dir/>
          <dgm:animLvl val="lvl"/>
          <dgm:resizeHandles val="exact"/>
        </dgm:presLayoutVars>
      </dgm:prSet>
      <dgm:spPr/>
    </dgm:pt>
    <dgm:pt modelId="{4E7335DA-F315-4217-A8B6-836003B366C0}" type="pres">
      <dgm:prSet presAssocID="{4E74E01C-2723-40F2-A928-7218E9D7B3F0}" presName="parentLin" presStyleCnt="0"/>
      <dgm:spPr/>
    </dgm:pt>
    <dgm:pt modelId="{7ED365C0-1A82-4FC1-A820-565C91B56013}" type="pres">
      <dgm:prSet presAssocID="{4E74E01C-2723-40F2-A928-7218E9D7B3F0}" presName="parentLeftMargin" presStyleLbl="node1" presStyleIdx="0" presStyleCnt="4"/>
      <dgm:spPr/>
      <dgm:t>
        <a:bodyPr/>
        <a:lstStyle/>
        <a:p>
          <a:endParaRPr lang="fi-FI"/>
        </a:p>
      </dgm:t>
    </dgm:pt>
    <dgm:pt modelId="{E5EBB407-1E40-498B-A048-B9A896A1ACF3}" type="pres">
      <dgm:prSet presAssocID="{4E74E01C-2723-40F2-A928-7218E9D7B3F0}" presName="parentText" presStyleLbl="node1" presStyleIdx="0" presStyleCnt="4">
        <dgm:presLayoutVars>
          <dgm:chMax val="0"/>
          <dgm:bulletEnabled val="1"/>
        </dgm:presLayoutVars>
      </dgm:prSet>
      <dgm:spPr/>
      <dgm:t>
        <a:bodyPr/>
        <a:lstStyle/>
        <a:p>
          <a:endParaRPr lang="fi-FI"/>
        </a:p>
      </dgm:t>
    </dgm:pt>
    <dgm:pt modelId="{84709CED-517F-46A2-B8D4-EA996FF3893A}" type="pres">
      <dgm:prSet presAssocID="{4E74E01C-2723-40F2-A928-7218E9D7B3F0}" presName="negativeSpace" presStyleCnt="0"/>
      <dgm:spPr/>
    </dgm:pt>
    <dgm:pt modelId="{5D2A9B19-FD22-47CE-8C2D-62468BAAC165}" type="pres">
      <dgm:prSet presAssocID="{4E74E01C-2723-40F2-A928-7218E9D7B3F0}" presName="childText" presStyleLbl="conFgAcc1" presStyleIdx="0" presStyleCnt="4" custScaleY="114173">
        <dgm:presLayoutVars>
          <dgm:bulletEnabled val="1"/>
        </dgm:presLayoutVars>
      </dgm:prSet>
      <dgm:spPr/>
      <dgm:t>
        <a:bodyPr/>
        <a:lstStyle/>
        <a:p>
          <a:endParaRPr lang="fi-FI"/>
        </a:p>
      </dgm:t>
    </dgm:pt>
    <dgm:pt modelId="{E98935A8-FB4A-45C6-A4C1-A03F85419A03}" type="pres">
      <dgm:prSet presAssocID="{DE7D3EEB-A272-4666-BC69-EB9EB24A5BD6}" presName="spaceBetweenRectangles" presStyleCnt="0"/>
      <dgm:spPr/>
    </dgm:pt>
    <dgm:pt modelId="{DACE3520-A230-414B-A25A-C04DD7977120}" type="pres">
      <dgm:prSet presAssocID="{27D417E2-0D9C-4753-90CC-754810CDBE26}" presName="parentLin" presStyleCnt="0"/>
      <dgm:spPr/>
    </dgm:pt>
    <dgm:pt modelId="{4B843B0D-AF7E-4BF8-AE5A-01DBEFCA2E74}" type="pres">
      <dgm:prSet presAssocID="{27D417E2-0D9C-4753-90CC-754810CDBE26}" presName="parentLeftMargin" presStyleLbl="node1" presStyleIdx="0" presStyleCnt="4"/>
      <dgm:spPr/>
      <dgm:t>
        <a:bodyPr/>
        <a:lstStyle/>
        <a:p>
          <a:endParaRPr lang="fi-FI"/>
        </a:p>
      </dgm:t>
    </dgm:pt>
    <dgm:pt modelId="{ED22B6F4-5588-4309-A4B6-16F06B5C9DDB}" type="pres">
      <dgm:prSet presAssocID="{27D417E2-0D9C-4753-90CC-754810CDBE26}" presName="parentText" presStyleLbl="node1" presStyleIdx="1" presStyleCnt="4" custLinFactNeighborY="2529">
        <dgm:presLayoutVars>
          <dgm:chMax val="0"/>
          <dgm:bulletEnabled val="1"/>
        </dgm:presLayoutVars>
      </dgm:prSet>
      <dgm:spPr/>
      <dgm:t>
        <a:bodyPr/>
        <a:lstStyle/>
        <a:p>
          <a:endParaRPr lang="fi-FI"/>
        </a:p>
      </dgm:t>
    </dgm:pt>
    <dgm:pt modelId="{3D6557F2-F64D-42BB-AAF4-860191FF49A7}" type="pres">
      <dgm:prSet presAssocID="{27D417E2-0D9C-4753-90CC-754810CDBE26}" presName="negativeSpace" presStyleCnt="0"/>
      <dgm:spPr/>
    </dgm:pt>
    <dgm:pt modelId="{2CCAEDFA-5F30-4479-AAC3-CF87E3315024}" type="pres">
      <dgm:prSet presAssocID="{27D417E2-0D9C-4753-90CC-754810CDBE26}" presName="childText" presStyleLbl="conFgAcc1" presStyleIdx="1" presStyleCnt="4" custScaleY="122944" custLinFactNeighborX="259">
        <dgm:presLayoutVars>
          <dgm:bulletEnabled val="1"/>
        </dgm:presLayoutVars>
      </dgm:prSet>
      <dgm:spPr/>
      <dgm:t>
        <a:bodyPr/>
        <a:lstStyle/>
        <a:p>
          <a:endParaRPr lang="fi-FI"/>
        </a:p>
      </dgm:t>
    </dgm:pt>
    <dgm:pt modelId="{8B58413B-83E4-489B-8C9F-06CAAAC88C0A}" type="pres">
      <dgm:prSet presAssocID="{F254A9A0-C960-4FE4-AA1F-BF53743223ED}" presName="spaceBetweenRectangles" presStyleCnt="0"/>
      <dgm:spPr/>
    </dgm:pt>
    <dgm:pt modelId="{96757685-B966-4B98-B735-2CD33E05A732}" type="pres">
      <dgm:prSet presAssocID="{04919F9C-9E6D-4AFC-A6E2-1A01412C2136}" presName="parentLin" presStyleCnt="0"/>
      <dgm:spPr/>
    </dgm:pt>
    <dgm:pt modelId="{CD1082A0-26AB-4926-868B-E6ED0FE66380}" type="pres">
      <dgm:prSet presAssocID="{04919F9C-9E6D-4AFC-A6E2-1A01412C2136}" presName="parentLeftMargin" presStyleLbl="node1" presStyleIdx="1" presStyleCnt="4"/>
      <dgm:spPr/>
      <dgm:t>
        <a:bodyPr/>
        <a:lstStyle/>
        <a:p>
          <a:endParaRPr lang="fi-FI"/>
        </a:p>
      </dgm:t>
    </dgm:pt>
    <dgm:pt modelId="{2F7C5C2A-0A02-46FA-9BA3-43DC9CAF7B06}" type="pres">
      <dgm:prSet presAssocID="{04919F9C-9E6D-4AFC-A6E2-1A01412C2136}" presName="parentText" presStyleLbl="node1" presStyleIdx="2" presStyleCnt="4">
        <dgm:presLayoutVars>
          <dgm:chMax val="0"/>
          <dgm:bulletEnabled val="1"/>
        </dgm:presLayoutVars>
      </dgm:prSet>
      <dgm:spPr/>
      <dgm:t>
        <a:bodyPr/>
        <a:lstStyle/>
        <a:p>
          <a:endParaRPr lang="fi-FI"/>
        </a:p>
      </dgm:t>
    </dgm:pt>
    <dgm:pt modelId="{33FEEA1F-1AF8-4E85-83CF-84221E7006DC}" type="pres">
      <dgm:prSet presAssocID="{04919F9C-9E6D-4AFC-A6E2-1A01412C2136}" presName="negativeSpace" presStyleCnt="0"/>
      <dgm:spPr/>
    </dgm:pt>
    <dgm:pt modelId="{65A589D3-E96A-4FA4-B04F-EFFF0805ADDA}" type="pres">
      <dgm:prSet presAssocID="{04919F9C-9E6D-4AFC-A6E2-1A01412C2136}" presName="childText" presStyleLbl="conFgAcc1" presStyleIdx="2" presStyleCnt="4">
        <dgm:presLayoutVars>
          <dgm:bulletEnabled val="1"/>
        </dgm:presLayoutVars>
      </dgm:prSet>
      <dgm:spPr/>
      <dgm:t>
        <a:bodyPr/>
        <a:lstStyle/>
        <a:p>
          <a:endParaRPr lang="fi-FI"/>
        </a:p>
      </dgm:t>
    </dgm:pt>
    <dgm:pt modelId="{54A4F25F-106C-49EF-BFEB-46BC62531A0F}" type="pres">
      <dgm:prSet presAssocID="{7F710108-539B-4361-8F7F-B9E3DBE3700F}" presName="spaceBetweenRectangles" presStyleCnt="0"/>
      <dgm:spPr/>
    </dgm:pt>
    <dgm:pt modelId="{01974A09-0287-4FD4-A2F7-1221A5B0ABCB}" type="pres">
      <dgm:prSet presAssocID="{54B6D765-31BE-4076-8232-1D3DB21BABB7}" presName="parentLin" presStyleCnt="0"/>
      <dgm:spPr/>
    </dgm:pt>
    <dgm:pt modelId="{06E334DC-42C9-4C32-A1BB-BFFD2A4C6223}" type="pres">
      <dgm:prSet presAssocID="{54B6D765-31BE-4076-8232-1D3DB21BABB7}" presName="parentLeftMargin" presStyleLbl="node1" presStyleIdx="2" presStyleCnt="4"/>
      <dgm:spPr/>
      <dgm:t>
        <a:bodyPr/>
        <a:lstStyle/>
        <a:p>
          <a:endParaRPr lang="fi-FI"/>
        </a:p>
      </dgm:t>
    </dgm:pt>
    <dgm:pt modelId="{FC66FFB8-0B7B-42E9-95A0-7027B1BC8B79}" type="pres">
      <dgm:prSet presAssocID="{54B6D765-31BE-4076-8232-1D3DB21BABB7}" presName="parentText" presStyleLbl="node1" presStyleIdx="3" presStyleCnt="4">
        <dgm:presLayoutVars>
          <dgm:chMax val="0"/>
          <dgm:bulletEnabled val="1"/>
        </dgm:presLayoutVars>
      </dgm:prSet>
      <dgm:spPr/>
      <dgm:t>
        <a:bodyPr/>
        <a:lstStyle/>
        <a:p>
          <a:endParaRPr lang="fi-FI"/>
        </a:p>
      </dgm:t>
    </dgm:pt>
    <dgm:pt modelId="{79BA7DA5-445A-476D-9B4C-832D9863249B}" type="pres">
      <dgm:prSet presAssocID="{54B6D765-31BE-4076-8232-1D3DB21BABB7}" presName="negativeSpace" presStyleCnt="0"/>
      <dgm:spPr/>
    </dgm:pt>
    <dgm:pt modelId="{A3D9FD20-064E-4056-9B00-1159A92F4EC7}" type="pres">
      <dgm:prSet presAssocID="{54B6D765-31BE-4076-8232-1D3DB21BABB7}" presName="childText" presStyleLbl="conFgAcc1" presStyleIdx="3" presStyleCnt="4" custScaleX="99830" custScaleY="82855" custLinFactNeighborX="-173" custLinFactNeighborY="69670">
        <dgm:presLayoutVars>
          <dgm:bulletEnabled val="1"/>
        </dgm:presLayoutVars>
      </dgm:prSet>
      <dgm:spPr/>
      <dgm:t>
        <a:bodyPr/>
        <a:lstStyle/>
        <a:p>
          <a:endParaRPr lang="fi-FI"/>
        </a:p>
      </dgm:t>
    </dgm:pt>
  </dgm:ptLst>
  <dgm:cxnLst>
    <dgm:cxn modelId="{76B34E5F-6C72-429E-8DEE-7F8D475EB98F}" srcId="{27D417E2-0D9C-4753-90CC-754810CDBE26}" destId="{9CCBF1FD-C7B3-4B05-9BBF-41663E52A575}" srcOrd="2" destOrd="0" parTransId="{168CDEEC-8EA4-4DFC-AFBB-59C84D8F6155}" sibTransId="{F19DF30E-0BED-47F2-BE8B-4FEEAAD7F4BA}"/>
    <dgm:cxn modelId="{B7EFB227-C428-4F98-BE28-413B92E2A5E3}" type="presOf" srcId="{378A74B6-EE0E-4BFF-9DE4-5385FA8D7D24}" destId="{A3D9FD20-064E-4056-9B00-1159A92F4EC7}" srcOrd="0" destOrd="1" presId="urn:microsoft.com/office/officeart/2005/8/layout/list1"/>
    <dgm:cxn modelId="{F7BB475F-4DB7-4ABF-8A54-5C5FA528EE6E}" srcId="{04919F9C-9E6D-4AFC-A6E2-1A01412C2136}" destId="{F408C81B-1906-4EB5-A970-8BE2CB14EC21}" srcOrd="2" destOrd="0" parTransId="{4318EF0B-89B5-4B77-9646-B1D596601DE0}" sibTransId="{D5239985-7BE7-4ED7-A25D-4523FFB6CBCF}"/>
    <dgm:cxn modelId="{55794756-2810-4E99-9C10-0DA4C1A43619}" type="presOf" srcId="{AFA30318-4D29-4606-B333-53F222EAECC5}" destId="{5D2A9B19-FD22-47CE-8C2D-62468BAAC165}" srcOrd="0" destOrd="2" presId="urn:microsoft.com/office/officeart/2005/8/layout/list1"/>
    <dgm:cxn modelId="{5405E28D-262E-49E6-B567-2E65CD5C8D9F}" type="presOf" srcId="{83725274-A374-4A4C-B5C3-C191905A5201}" destId="{A3D9FD20-064E-4056-9B00-1159A92F4EC7}" srcOrd="0" destOrd="3" presId="urn:microsoft.com/office/officeart/2005/8/layout/list1"/>
    <dgm:cxn modelId="{DBB02F6B-2484-4387-860E-7DF850813E4D}" type="presOf" srcId="{3C551837-764C-4CB5-ADEB-E0477EC1BA13}" destId="{2CCAEDFA-5F30-4479-AAC3-CF87E3315024}" srcOrd="0" destOrd="1" presId="urn:microsoft.com/office/officeart/2005/8/layout/list1"/>
    <dgm:cxn modelId="{F9D049AE-A521-4EC8-AA49-D3022CD72B43}" type="presOf" srcId="{B473543E-93DC-4127-B0DF-EDB3BA5C0143}" destId="{5D2A9B19-FD22-47CE-8C2D-62468BAAC165}" srcOrd="0" destOrd="3" presId="urn:microsoft.com/office/officeart/2005/8/layout/list1"/>
    <dgm:cxn modelId="{351E848A-D120-49F9-8B0C-7C73D5F51419}" type="presOf" srcId="{C050F6FF-DB35-438C-B98E-54E30EFB17D1}" destId="{2CCAEDFA-5F30-4479-AAC3-CF87E3315024}" srcOrd="0" destOrd="3" presId="urn:microsoft.com/office/officeart/2005/8/layout/list1"/>
    <dgm:cxn modelId="{119258E4-69C6-457B-AA19-BA3C3FBFA890}" type="presOf" srcId="{7B8D6802-8A3C-497D-8723-1BE75BCEDD22}" destId="{65A589D3-E96A-4FA4-B04F-EFFF0805ADDA}" srcOrd="0" destOrd="0" presId="urn:microsoft.com/office/officeart/2005/8/layout/list1"/>
    <dgm:cxn modelId="{2E30EDA2-E7EE-46F3-B7CD-B05CFEA0E013}" type="presOf" srcId="{B2E89397-E6FE-4A7A-8DD7-F44323D6AE73}" destId="{A3D9FD20-064E-4056-9B00-1159A92F4EC7}" srcOrd="0" destOrd="0" presId="urn:microsoft.com/office/officeart/2005/8/layout/list1"/>
    <dgm:cxn modelId="{963C2C54-507D-4C3D-8C25-A742938D0B9A}" type="presOf" srcId="{F15B6C5D-7391-4A57-B82E-9E165B9EC713}" destId="{A9DF0276-36E2-4F6F-8993-22489EBFAF9D}" srcOrd="0" destOrd="0" presId="urn:microsoft.com/office/officeart/2005/8/layout/list1"/>
    <dgm:cxn modelId="{9D7BBD7B-382C-4D3B-9745-2099B7CF22B3}" type="presOf" srcId="{58F7C19D-8504-4E25-AD4C-0F87C05241F7}" destId="{65A589D3-E96A-4FA4-B04F-EFFF0805ADDA}" srcOrd="0" destOrd="3" presId="urn:microsoft.com/office/officeart/2005/8/layout/list1"/>
    <dgm:cxn modelId="{FC415611-98AD-4D7B-89FD-6949266983EA}" srcId="{54B6D765-31BE-4076-8232-1D3DB21BABB7}" destId="{EA53CC63-5D63-4681-9BBE-78F5D1DBB37B}" srcOrd="2" destOrd="0" parTransId="{5F1FA8C7-FF72-4AF8-A9D6-D287846107FA}" sibTransId="{209C2BCC-3549-4147-95DE-07207C7B3F92}"/>
    <dgm:cxn modelId="{11B714B3-C650-4DBA-BAA1-A74AACDEC9C9}" srcId="{04919F9C-9E6D-4AFC-A6E2-1A01412C2136}" destId="{58F7C19D-8504-4E25-AD4C-0F87C05241F7}" srcOrd="3" destOrd="0" parTransId="{42385E27-2108-423E-8A73-DBAEFC287058}" sibTransId="{C857F35E-5FB7-41BE-8BDD-97B4B8C7241E}"/>
    <dgm:cxn modelId="{F2D6173D-B8A6-4864-BD9F-ECE335FDFB6C}" type="presOf" srcId="{F408C81B-1906-4EB5-A970-8BE2CB14EC21}" destId="{65A589D3-E96A-4FA4-B04F-EFFF0805ADDA}" srcOrd="0" destOrd="2" presId="urn:microsoft.com/office/officeart/2005/8/layout/list1"/>
    <dgm:cxn modelId="{AB531E5A-D206-4F5D-A02E-2329E53E0240}" type="presOf" srcId="{8F12756B-8DD7-4B98-8EC2-AAAC2B9798D7}" destId="{5D2A9B19-FD22-47CE-8C2D-62468BAAC165}" srcOrd="0" destOrd="0" presId="urn:microsoft.com/office/officeart/2005/8/layout/list1"/>
    <dgm:cxn modelId="{C0FDB2C1-C56E-4195-81BF-2295E0E0DDBB}" srcId="{04919F9C-9E6D-4AFC-A6E2-1A01412C2136}" destId="{7B8D6802-8A3C-497D-8723-1BE75BCEDD22}" srcOrd="0" destOrd="0" parTransId="{465857FD-9B6D-4D2B-915E-C6D8C67315F9}" sibTransId="{1C320A9B-4EF0-45F1-8844-8557641DA478}"/>
    <dgm:cxn modelId="{DBBF948D-C3ED-4577-85FF-743A15870F89}" srcId="{F15B6C5D-7391-4A57-B82E-9E165B9EC713}" destId="{27D417E2-0D9C-4753-90CC-754810CDBE26}" srcOrd="1" destOrd="0" parTransId="{F3515D0B-34C8-419C-9A96-BF4532F326CE}" sibTransId="{F254A9A0-C960-4FE4-AA1F-BF53743223ED}"/>
    <dgm:cxn modelId="{57CE26B6-8016-468F-9659-D7EA2DCA5809}" type="presOf" srcId="{54B6D765-31BE-4076-8232-1D3DB21BABB7}" destId="{FC66FFB8-0B7B-42E9-95A0-7027B1BC8B79}" srcOrd="1" destOrd="0" presId="urn:microsoft.com/office/officeart/2005/8/layout/list1"/>
    <dgm:cxn modelId="{4F8DE2D6-D850-4B88-9AF9-4F196C2EEDBD}" srcId="{54B6D765-31BE-4076-8232-1D3DB21BABB7}" destId="{378A74B6-EE0E-4BFF-9DE4-5385FA8D7D24}" srcOrd="1" destOrd="0" parTransId="{793C07D5-0FDC-43D7-8A9B-439BCF1CBFF0}" sibTransId="{D867DBE4-F4E8-47EC-AD89-89A3856D8D0A}"/>
    <dgm:cxn modelId="{A1D21CCE-DF11-40C4-9E04-06BABB90D586}" srcId="{F15B6C5D-7391-4A57-B82E-9E165B9EC713}" destId="{4E74E01C-2723-40F2-A928-7218E9D7B3F0}" srcOrd="0" destOrd="0" parTransId="{751D2A1D-108E-47A7-A02E-70642B29B2A1}" sibTransId="{DE7D3EEB-A272-4666-BC69-EB9EB24A5BD6}"/>
    <dgm:cxn modelId="{BEA5D8FB-5016-4BEE-8AFC-DA270C92F250}" type="presOf" srcId="{9FB2C7BB-CE80-4975-97F0-0DEA49E7424B}" destId="{65A589D3-E96A-4FA4-B04F-EFFF0805ADDA}" srcOrd="0" destOrd="1" presId="urn:microsoft.com/office/officeart/2005/8/layout/list1"/>
    <dgm:cxn modelId="{A77488B3-2525-4E57-A4BF-7B32C595409B}" type="presOf" srcId="{4E74E01C-2723-40F2-A928-7218E9D7B3F0}" destId="{E5EBB407-1E40-498B-A048-B9A896A1ACF3}" srcOrd="1" destOrd="0" presId="urn:microsoft.com/office/officeart/2005/8/layout/list1"/>
    <dgm:cxn modelId="{12F5E954-54CF-40BE-86AE-C78C45134006}" srcId="{4E74E01C-2723-40F2-A928-7218E9D7B3F0}" destId="{3116E70B-27D6-44C4-BE00-48F7F6085EBB}" srcOrd="1" destOrd="0" parTransId="{0DA00F0B-E6CB-4053-A022-5FFE966E0295}" sibTransId="{E52FF304-2490-41A2-8767-2FC87C24348B}"/>
    <dgm:cxn modelId="{85B12F48-0C6A-4B3A-BBDD-FE561373BFEC}" srcId="{27D417E2-0D9C-4753-90CC-754810CDBE26}" destId="{56F16656-65B2-4B0D-BDA6-551442D312A4}" srcOrd="0" destOrd="0" parTransId="{2D51FC5A-9C5D-43BF-AB3F-38E44CE36CCF}" sibTransId="{86528A45-BF86-4934-876B-1FACF6608EC5}"/>
    <dgm:cxn modelId="{50E76854-4528-4B1B-9833-03E3EC75DAAB}" srcId="{F15B6C5D-7391-4A57-B82E-9E165B9EC713}" destId="{54B6D765-31BE-4076-8232-1D3DB21BABB7}" srcOrd="3" destOrd="0" parTransId="{8EC6ECFB-5544-4A88-9203-5F403CDC8A24}" sibTransId="{7706B4A4-1D84-4759-B637-C4EB1A6C9229}"/>
    <dgm:cxn modelId="{2F045FD5-D382-4B29-B915-CE17E802AFD5}" type="presOf" srcId="{04919F9C-9E6D-4AFC-A6E2-1A01412C2136}" destId="{2F7C5C2A-0A02-46FA-9BA3-43DC9CAF7B06}" srcOrd="1" destOrd="0" presId="urn:microsoft.com/office/officeart/2005/8/layout/list1"/>
    <dgm:cxn modelId="{F20E9BFA-DEF2-4FD1-B26D-9894FDC03ECA}" type="presOf" srcId="{9CCBF1FD-C7B3-4B05-9BBF-41663E52A575}" destId="{2CCAEDFA-5F30-4479-AAC3-CF87E3315024}" srcOrd="0" destOrd="2" presId="urn:microsoft.com/office/officeart/2005/8/layout/list1"/>
    <dgm:cxn modelId="{451654A2-AF06-4AE7-B2A7-DF4E3AF1FB63}" srcId="{F15B6C5D-7391-4A57-B82E-9E165B9EC713}" destId="{04919F9C-9E6D-4AFC-A6E2-1A01412C2136}" srcOrd="2" destOrd="0" parTransId="{9B8C732B-CADE-454F-9D8E-23F61541E569}" sibTransId="{7F710108-539B-4361-8F7F-B9E3DBE3700F}"/>
    <dgm:cxn modelId="{4A932780-92C0-4173-AF19-9CC4B9014E8E}" srcId="{54B6D765-31BE-4076-8232-1D3DB21BABB7}" destId="{83725274-A374-4A4C-B5C3-C191905A5201}" srcOrd="3" destOrd="0" parTransId="{12B6E779-EBD0-4BFE-A326-F2DEF068B8AA}" sibTransId="{195690D8-B290-481F-8045-6CCCC4C7A37B}"/>
    <dgm:cxn modelId="{DE182E14-92B7-4BDE-9375-8481DF6694A4}" srcId="{04919F9C-9E6D-4AFC-A6E2-1A01412C2136}" destId="{9FB2C7BB-CE80-4975-97F0-0DEA49E7424B}" srcOrd="1" destOrd="0" parTransId="{BCF9E309-EFB2-4200-AD47-A9B79C87823C}" sibTransId="{5AE66AC6-35FE-4BED-8D90-FA203D3E3BF6}"/>
    <dgm:cxn modelId="{AE19A306-0F06-42B9-AC99-736419402EE7}" type="presOf" srcId="{54B6D765-31BE-4076-8232-1D3DB21BABB7}" destId="{06E334DC-42C9-4C32-A1BB-BFFD2A4C6223}" srcOrd="0" destOrd="0" presId="urn:microsoft.com/office/officeart/2005/8/layout/list1"/>
    <dgm:cxn modelId="{2D8FD6D9-D75D-4EB4-A15B-4A0856F30863}" srcId="{4E74E01C-2723-40F2-A928-7218E9D7B3F0}" destId="{8F12756B-8DD7-4B98-8EC2-AAAC2B9798D7}" srcOrd="0" destOrd="0" parTransId="{AE51117F-6273-4929-AE01-0B52CB4EF7A5}" sibTransId="{D34BA198-DFD2-4A9F-9FFB-9EF7C22DB7BF}"/>
    <dgm:cxn modelId="{6B937365-4DBD-4FA8-8DCC-1755EB8A8D66}" type="presOf" srcId="{4E74E01C-2723-40F2-A928-7218E9D7B3F0}" destId="{7ED365C0-1A82-4FC1-A820-565C91B56013}" srcOrd="0" destOrd="0" presId="urn:microsoft.com/office/officeart/2005/8/layout/list1"/>
    <dgm:cxn modelId="{6467EB62-12F1-4B6F-AFA4-36B26F567461}" srcId="{4E74E01C-2723-40F2-A928-7218E9D7B3F0}" destId="{AFA30318-4D29-4606-B333-53F222EAECC5}" srcOrd="2" destOrd="0" parTransId="{E52F949C-E956-4840-9576-535473CD94BA}" sibTransId="{1AD5DC73-32B9-4FA7-BF15-AECD19960DC1}"/>
    <dgm:cxn modelId="{3CE7AA95-DD94-423E-A448-8F49BF642213}" srcId="{27D417E2-0D9C-4753-90CC-754810CDBE26}" destId="{76EB3B12-0D18-4E63-8C90-14A0597FE72E}" srcOrd="4" destOrd="0" parTransId="{BF480C0B-3898-4AA5-B19F-9F2058645D9B}" sibTransId="{237D28C9-702F-4088-B096-67EAD3CD1B02}"/>
    <dgm:cxn modelId="{4DEE2634-9574-457B-8190-0C07A4F24662}" srcId="{54B6D765-31BE-4076-8232-1D3DB21BABB7}" destId="{B2E89397-E6FE-4A7A-8DD7-F44323D6AE73}" srcOrd="0" destOrd="0" parTransId="{8AD83B0F-98A6-46BC-B04C-2865392D9047}" sibTransId="{427982B4-A6B0-484C-9F5C-F689C0048632}"/>
    <dgm:cxn modelId="{926CB129-E85D-4AC2-B4E8-2B14007BF156}" type="presOf" srcId="{EA53CC63-5D63-4681-9BBE-78F5D1DBB37B}" destId="{A3D9FD20-064E-4056-9B00-1159A92F4EC7}" srcOrd="0" destOrd="2" presId="urn:microsoft.com/office/officeart/2005/8/layout/list1"/>
    <dgm:cxn modelId="{55CDFBD3-1091-4333-A2E8-ADDD0073E383}" type="presOf" srcId="{56F16656-65B2-4B0D-BDA6-551442D312A4}" destId="{2CCAEDFA-5F30-4479-AAC3-CF87E3315024}" srcOrd="0" destOrd="0" presId="urn:microsoft.com/office/officeart/2005/8/layout/list1"/>
    <dgm:cxn modelId="{D506700C-F9D0-45E5-931A-A60B223299C4}" srcId="{4E74E01C-2723-40F2-A928-7218E9D7B3F0}" destId="{B473543E-93DC-4127-B0DF-EDB3BA5C0143}" srcOrd="3" destOrd="0" parTransId="{845B9670-0734-4348-90F4-035CF6EBE166}" sibTransId="{0734E7A1-7D5C-4644-9322-3877D79A0C08}"/>
    <dgm:cxn modelId="{774ABB8A-4533-483A-A7F7-6115337E0036}" type="presOf" srcId="{3116E70B-27D6-44C4-BE00-48F7F6085EBB}" destId="{5D2A9B19-FD22-47CE-8C2D-62468BAAC165}" srcOrd="0" destOrd="1" presId="urn:microsoft.com/office/officeart/2005/8/layout/list1"/>
    <dgm:cxn modelId="{CD9C33A2-6729-4794-92DF-AB85780D44C0}" srcId="{27D417E2-0D9C-4753-90CC-754810CDBE26}" destId="{C050F6FF-DB35-438C-B98E-54E30EFB17D1}" srcOrd="3" destOrd="0" parTransId="{6E564044-FBF7-46C1-AF94-2956557CA8DE}" sibTransId="{47B2537C-A090-4233-AE52-1214C480AE70}"/>
    <dgm:cxn modelId="{BCCF5A30-3FED-4DE2-9398-1D1D55501860}" type="presOf" srcId="{27D417E2-0D9C-4753-90CC-754810CDBE26}" destId="{ED22B6F4-5588-4309-A4B6-16F06B5C9DDB}" srcOrd="1" destOrd="0" presId="urn:microsoft.com/office/officeart/2005/8/layout/list1"/>
    <dgm:cxn modelId="{83A8C778-4929-451A-A4E7-EF63888E330D}" type="presOf" srcId="{27D417E2-0D9C-4753-90CC-754810CDBE26}" destId="{4B843B0D-AF7E-4BF8-AE5A-01DBEFCA2E74}" srcOrd="0" destOrd="0" presId="urn:microsoft.com/office/officeart/2005/8/layout/list1"/>
    <dgm:cxn modelId="{B502A331-D885-4673-AE82-24209C644605}" srcId="{27D417E2-0D9C-4753-90CC-754810CDBE26}" destId="{3C551837-764C-4CB5-ADEB-E0477EC1BA13}" srcOrd="1" destOrd="0" parTransId="{84F871AB-B826-409A-B296-6D95B1EEA488}" sibTransId="{5A5751CF-1149-4B1D-9170-C6084099FBBC}"/>
    <dgm:cxn modelId="{A2FFE6A3-EE7E-47AB-BF46-768D145518A5}" type="presOf" srcId="{76EB3B12-0D18-4E63-8C90-14A0597FE72E}" destId="{2CCAEDFA-5F30-4479-AAC3-CF87E3315024}" srcOrd="0" destOrd="4" presId="urn:microsoft.com/office/officeart/2005/8/layout/list1"/>
    <dgm:cxn modelId="{FABFEAAD-D744-4360-B894-5F9527CFC03B}" type="presOf" srcId="{04919F9C-9E6D-4AFC-A6E2-1A01412C2136}" destId="{CD1082A0-26AB-4926-868B-E6ED0FE66380}" srcOrd="0" destOrd="0" presId="urn:microsoft.com/office/officeart/2005/8/layout/list1"/>
    <dgm:cxn modelId="{21AABB0C-5A0D-48C3-8815-A0F29A236D35}" type="presParOf" srcId="{A9DF0276-36E2-4F6F-8993-22489EBFAF9D}" destId="{4E7335DA-F315-4217-A8B6-836003B366C0}" srcOrd="0" destOrd="0" presId="urn:microsoft.com/office/officeart/2005/8/layout/list1"/>
    <dgm:cxn modelId="{2AE8958B-6EC0-435C-BF4D-3A9843682381}" type="presParOf" srcId="{4E7335DA-F315-4217-A8B6-836003B366C0}" destId="{7ED365C0-1A82-4FC1-A820-565C91B56013}" srcOrd="0" destOrd="0" presId="urn:microsoft.com/office/officeart/2005/8/layout/list1"/>
    <dgm:cxn modelId="{F50637F6-2300-4354-A030-62B458D8B774}" type="presParOf" srcId="{4E7335DA-F315-4217-A8B6-836003B366C0}" destId="{E5EBB407-1E40-498B-A048-B9A896A1ACF3}" srcOrd="1" destOrd="0" presId="urn:microsoft.com/office/officeart/2005/8/layout/list1"/>
    <dgm:cxn modelId="{BA2D4BC3-6ECA-4F22-A8F9-C17D14D6ABD7}" type="presParOf" srcId="{A9DF0276-36E2-4F6F-8993-22489EBFAF9D}" destId="{84709CED-517F-46A2-B8D4-EA996FF3893A}" srcOrd="1" destOrd="0" presId="urn:microsoft.com/office/officeart/2005/8/layout/list1"/>
    <dgm:cxn modelId="{43FC2986-0E52-428D-89CD-7647E3F824AB}" type="presParOf" srcId="{A9DF0276-36E2-4F6F-8993-22489EBFAF9D}" destId="{5D2A9B19-FD22-47CE-8C2D-62468BAAC165}" srcOrd="2" destOrd="0" presId="urn:microsoft.com/office/officeart/2005/8/layout/list1"/>
    <dgm:cxn modelId="{32684E42-34C2-4213-95AF-0ED7617BD157}" type="presParOf" srcId="{A9DF0276-36E2-4F6F-8993-22489EBFAF9D}" destId="{E98935A8-FB4A-45C6-A4C1-A03F85419A03}" srcOrd="3" destOrd="0" presId="urn:microsoft.com/office/officeart/2005/8/layout/list1"/>
    <dgm:cxn modelId="{B1560221-4685-48F1-AE2E-712421EE421E}" type="presParOf" srcId="{A9DF0276-36E2-4F6F-8993-22489EBFAF9D}" destId="{DACE3520-A230-414B-A25A-C04DD7977120}" srcOrd="4" destOrd="0" presId="urn:microsoft.com/office/officeart/2005/8/layout/list1"/>
    <dgm:cxn modelId="{6CC0FEEC-C3A6-4BED-B2E7-C453C46F739A}" type="presParOf" srcId="{DACE3520-A230-414B-A25A-C04DD7977120}" destId="{4B843B0D-AF7E-4BF8-AE5A-01DBEFCA2E74}" srcOrd="0" destOrd="0" presId="urn:microsoft.com/office/officeart/2005/8/layout/list1"/>
    <dgm:cxn modelId="{AA310920-4319-4F10-8206-795719E613D8}" type="presParOf" srcId="{DACE3520-A230-414B-A25A-C04DD7977120}" destId="{ED22B6F4-5588-4309-A4B6-16F06B5C9DDB}" srcOrd="1" destOrd="0" presId="urn:microsoft.com/office/officeart/2005/8/layout/list1"/>
    <dgm:cxn modelId="{B8BDC27A-77F0-4273-983E-5DA9D6E49555}" type="presParOf" srcId="{A9DF0276-36E2-4F6F-8993-22489EBFAF9D}" destId="{3D6557F2-F64D-42BB-AAF4-860191FF49A7}" srcOrd="5" destOrd="0" presId="urn:microsoft.com/office/officeart/2005/8/layout/list1"/>
    <dgm:cxn modelId="{5D729E57-DAC6-4152-997B-8DD443CA12B3}" type="presParOf" srcId="{A9DF0276-36E2-4F6F-8993-22489EBFAF9D}" destId="{2CCAEDFA-5F30-4479-AAC3-CF87E3315024}" srcOrd="6" destOrd="0" presId="urn:microsoft.com/office/officeart/2005/8/layout/list1"/>
    <dgm:cxn modelId="{D1393138-84B7-4D29-AEDE-F7BB34376651}" type="presParOf" srcId="{A9DF0276-36E2-4F6F-8993-22489EBFAF9D}" destId="{8B58413B-83E4-489B-8C9F-06CAAAC88C0A}" srcOrd="7" destOrd="0" presId="urn:microsoft.com/office/officeart/2005/8/layout/list1"/>
    <dgm:cxn modelId="{F71599FF-10CF-4119-AC38-D08BC8F898CE}" type="presParOf" srcId="{A9DF0276-36E2-4F6F-8993-22489EBFAF9D}" destId="{96757685-B966-4B98-B735-2CD33E05A732}" srcOrd="8" destOrd="0" presId="urn:microsoft.com/office/officeart/2005/8/layout/list1"/>
    <dgm:cxn modelId="{F4849686-4E7C-4872-AFE9-DF2E8BF45E03}" type="presParOf" srcId="{96757685-B966-4B98-B735-2CD33E05A732}" destId="{CD1082A0-26AB-4926-868B-E6ED0FE66380}" srcOrd="0" destOrd="0" presId="urn:microsoft.com/office/officeart/2005/8/layout/list1"/>
    <dgm:cxn modelId="{E5BF9508-C1DC-429F-9377-624330D4B06D}" type="presParOf" srcId="{96757685-B966-4B98-B735-2CD33E05A732}" destId="{2F7C5C2A-0A02-46FA-9BA3-43DC9CAF7B06}" srcOrd="1" destOrd="0" presId="urn:microsoft.com/office/officeart/2005/8/layout/list1"/>
    <dgm:cxn modelId="{5974C671-BEF5-4CF5-B44D-344A281E9695}" type="presParOf" srcId="{A9DF0276-36E2-4F6F-8993-22489EBFAF9D}" destId="{33FEEA1F-1AF8-4E85-83CF-84221E7006DC}" srcOrd="9" destOrd="0" presId="urn:microsoft.com/office/officeart/2005/8/layout/list1"/>
    <dgm:cxn modelId="{A533C88C-61C6-4DD8-A3C7-9FA003761A36}" type="presParOf" srcId="{A9DF0276-36E2-4F6F-8993-22489EBFAF9D}" destId="{65A589D3-E96A-4FA4-B04F-EFFF0805ADDA}" srcOrd="10" destOrd="0" presId="urn:microsoft.com/office/officeart/2005/8/layout/list1"/>
    <dgm:cxn modelId="{F6DA21C3-3FD3-4DE8-A4D8-5BB919CD2A41}" type="presParOf" srcId="{A9DF0276-36E2-4F6F-8993-22489EBFAF9D}" destId="{54A4F25F-106C-49EF-BFEB-46BC62531A0F}" srcOrd="11" destOrd="0" presId="urn:microsoft.com/office/officeart/2005/8/layout/list1"/>
    <dgm:cxn modelId="{121A38FF-037D-481D-BB84-204A25A3ACDD}" type="presParOf" srcId="{A9DF0276-36E2-4F6F-8993-22489EBFAF9D}" destId="{01974A09-0287-4FD4-A2F7-1221A5B0ABCB}" srcOrd="12" destOrd="0" presId="urn:microsoft.com/office/officeart/2005/8/layout/list1"/>
    <dgm:cxn modelId="{E1FC66F2-1AD3-4994-8A2F-285C5C4E7433}" type="presParOf" srcId="{01974A09-0287-4FD4-A2F7-1221A5B0ABCB}" destId="{06E334DC-42C9-4C32-A1BB-BFFD2A4C6223}" srcOrd="0" destOrd="0" presId="urn:microsoft.com/office/officeart/2005/8/layout/list1"/>
    <dgm:cxn modelId="{C34EEA46-0E27-4B32-BCA9-D0137380628C}" type="presParOf" srcId="{01974A09-0287-4FD4-A2F7-1221A5B0ABCB}" destId="{FC66FFB8-0B7B-42E9-95A0-7027B1BC8B79}" srcOrd="1" destOrd="0" presId="urn:microsoft.com/office/officeart/2005/8/layout/list1"/>
    <dgm:cxn modelId="{6E996FC9-6538-4F1F-92BA-4771670CDD13}" type="presParOf" srcId="{A9DF0276-36E2-4F6F-8993-22489EBFAF9D}" destId="{79BA7DA5-445A-476D-9B4C-832D9863249B}" srcOrd="13" destOrd="0" presId="urn:microsoft.com/office/officeart/2005/8/layout/list1"/>
    <dgm:cxn modelId="{825BC6AB-8BE3-4A5D-88E9-1900B220132E}" type="presParOf" srcId="{A9DF0276-36E2-4F6F-8993-22489EBFAF9D}" destId="{A3D9FD20-064E-4056-9B00-1159A92F4EC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768C35-B228-4191-AF9E-8410AFEC1C19}" type="doc">
      <dgm:prSet loTypeId="urn:microsoft.com/office/officeart/2009/3/layout/PieProcess" loCatId="list" qsTypeId="urn:microsoft.com/office/officeart/2005/8/quickstyle/simple1" qsCatId="simple" csTypeId="urn:microsoft.com/office/officeart/2005/8/colors/colorful3" csCatId="colorful" phldr="1"/>
      <dgm:spPr/>
      <dgm:t>
        <a:bodyPr/>
        <a:lstStyle/>
        <a:p>
          <a:endParaRPr lang="fi-FI"/>
        </a:p>
      </dgm:t>
    </dgm:pt>
    <dgm:pt modelId="{5A618AA3-6F70-42AE-BC3C-D86C38A3E389}">
      <dgm:prSet phldrT="[Teksti]" custT="1"/>
      <dgm:spPr/>
      <dgm:t>
        <a:bodyPr/>
        <a:lstStyle/>
        <a:p>
          <a:r>
            <a:rPr lang="fi-FI" sz="2400" dirty="0" smtClean="0">
              <a:solidFill>
                <a:schemeClr val="tx1"/>
              </a:solidFill>
            </a:rPr>
            <a:t>Tausta</a:t>
          </a:r>
          <a:endParaRPr lang="fi-FI" sz="2400" dirty="0">
            <a:solidFill>
              <a:schemeClr val="tx1"/>
            </a:solidFill>
          </a:endParaRPr>
        </a:p>
      </dgm:t>
    </dgm:pt>
    <dgm:pt modelId="{5D0DFCB8-FE9C-441A-933A-446210FA3191}" type="parTrans" cxnId="{8976E1BB-29F6-493C-A49F-461C3E144180}">
      <dgm:prSet/>
      <dgm:spPr/>
      <dgm:t>
        <a:bodyPr/>
        <a:lstStyle/>
        <a:p>
          <a:endParaRPr lang="fi-FI"/>
        </a:p>
      </dgm:t>
    </dgm:pt>
    <dgm:pt modelId="{E7393398-F3A6-4B22-85F7-FB6A85849695}" type="sibTrans" cxnId="{8976E1BB-29F6-493C-A49F-461C3E144180}">
      <dgm:prSet/>
      <dgm:spPr/>
      <dgm:t>
        <a:bodyPr/>
        <a:lstStyle/>
        <a:p>
          <a:endParaRPr lang="fi-FI"/>
        </a:p>
      </dgm:t>
    </dgm:pt>
    <dgm:pt modelId="{D51C3779-A4B5-4AFB-BADD-FA9CDAD6526B}">
      <dgm:prSet phldrT="[Teksti]" custT="1"/>
      <dgm:spPr/>
      <dgm:t>
        <a:bodyPr/>
        <a:lstStyle/>
        <a:p>
          <a:endParaRPr lang="fi-FI" sz="900" b="0" dirty="0"/>
        </a:p>
        <a:p>
          <a:r>
            <a:rPr lang="fi-FI" sz="1000" b="0" dirty="0">
              <a:solidFill>
                <a:schemeClr val="tx1"/>
              </a:solidFill>
            </a:rPr>
            <a:t>Kotona asumista tukevien palveluita käyttäviltä </a:t>
          </a:r>
          <a:r>
            <a:rPr lang="fi-FI" sz="1000" b="0" dirty="0" smtClean="0">
              <a:solidFill>
                <a:schemeClr val="tx1"/>
              </a:solidFill>
            </a:rPr>
            <a:t>asiakkailta ja läheisiltä </a:t>
          </a:r>
          <a:r>
            <a:rPr lang="fi-FI" sz="1000" b="0" dirty="0">
              <a:solidFill>
                <a:schemeClr val="tx1"/>
              </a:solidFill>
            </a:rPr>
            <a:t>saatava tieto palvelukokemuksesta ja tyytyväisyydestä palveluihin on tärkeä ulottuvuus mitattaessa palveluiden laatua, saatavuutta ja </a:t>
          </a:r>
          <a:r>
            <a:rPr lang="fi-FI" sz="1000" b="0" dirty="0" smtClean="0">
              <a:solidFill>
                <a:schemeClr val="tx1"/>
              </a:solidFill>
            </a:rPr>
            <a:t>palvelujärjestelmän </a:t>
          </a:r>
          <a:r>
            <a:rPr lang="fi-FI" sz="1000" b="0" dirty="0">
              <a:solidFill>
                <a:schemeClr val="tx1"/>
              </a:solidFill>
            </a:rPr>
            <a:t>toimintaa ja toimivuutta</a:t>
          </a:r>
          <a:r>
            <a:rPr lang="fi-FI" sz="1000" b="0" dirty="0" smtClean="0">
              <a:solidFill>
                <a:schemeClr val="tx1"/>
              </a:solidFill>
            </a:rPr>
            <a:t>. </a:t>
          </a:r>
          <a:r>
            <a:rPr lang="fi-FI" sz="1000" b="0" dirty="0" smtClean="0">
              <a:hlinkClick xmlns:r="http://schemas.openxmlformats.org/officeDocument/2006/relationships" r:id="rId1"/>
            </a:rPr>
            <a:t>Palvelujen riittävyyden ja laadun arviointi, laadun seuranta ja omavalvonta</a:t>
          </a:r>
          <a:endParaRPr lang="fi-FI" sz="1000" b="0" dirty="0" smtClean="0"/>
        </a:p>
        <a:p>
          <a:endParaRPr lang="fi-FI" sz="1000" b="0" dirty="0"/>
        </a:p>
      </dgm:t>
    </dgm:pt>
    <dgm:pt modelId="{A82AF515-7330-4272-85A0-8D7025A47D76}" type="parTrans" cxnId="{0EDFD980-25AD-4FFE-A135-E111070F2693}">
      <dgm:prSet/>
      <dgm:spPr/>
      <dgm:t>
        <a:bodyPr/>
        <a:lstStyle/>
        <a:p>
          <a:endParaRPr lang="fi-FI"/>
        </a:p>
      </dgm:t>
    </dgm:pt>
    <dgm:pt modelId="{E2086F73-38AC-413B-9EB0-9E7E5536CC9F}" type="sibTrans" cxnId="{0EDFD980-25AD-4FFE-A135-E111070F2693}">
      <dgm:prSet/>
      <dgm:spPr/>
      <dgm:t>
        <a:bodyPr/>
        <a:lstStyle/>
        <a:p>
          <a:endParaRPr lang="fi-FI"/>
        </a:p>
      </dgm:t>
    </dgm:pt>
    <dgm:pt modelId="{5FFBA16F-68CE-4F09-9681-D53476AAB320}">
      <dgm:prSet phldrT="[Teksti]" custT="1"/>
      <dgm:spPr/>
      <dgm:t>
        <a:bodyPr/>
        <a:lstStyle/>
        <a:p>
          <a:r>
            <a:rPr lang="fi-FI" sz="2400" dirty="0" smtClean="0">
              <a:solidFill>
                <a:schemeClr val="tx1"/>
              </a:solidFill>
            </a:rPr>
            <a:t>Tarve</a:t>
          </a:r>
          <a:endParaRPr lang="fi-FI" sz="2400" dirty="0">
            <a:solidFill>
              <a:schemeClr val="tx1"/>
            </a:solidFill>
          </a:endParaRPr>
        </a:p>
      </dgm:t>
    </dgm:pt>
    <dgm:pt modelId="{96B47B7D-B713-4764-B77C-2EF2403B4A63}" type="parTrans" cxnId="{E4517521-F0FD-4C3D-985C-DCFD55DE1B0D}">
      <dgm:prSet/>
      <dgm:spPr/>
      <dgm:t>
        <a:bodyPr/>
        <a:lstStyle/>
        <a:p>
          <a:endParaRPr lang="fi-FI"/>
        </a:p>
      </dgm:t>
    </dgm:pt>
    <dgm:pt modelId="{6FD50449-D09F-461D-8649-AC3E2F91F923}" type="sibTrans" cxnId="{E4517521-F0FD-4C3D-985C-DCFD55DE1B0D}">
      <dgm:prSet/>
      <dgm:spPr/>
      <dgm:t>
        <a:bodyPr/>
        <a:lstStyle/>
        <a:p>
          <a:endParaRPr lang="fi-FI"/>
        </a:p>
      </dgm:t>
    </dgm:pt>
    <dgm:pt modelId="{2C8EB8A7-685B-4821-9760-637173E7FB66}">
      <dgm:prSet phldrT="[Teksti]" custT="1"/>
      <dgm:spPr/>
      <dgm:t>
        <a:bodyPr/>
        <a:lstStyle/>
        <a:p>
          <a:pPr marL="0" marR="0" lvl="0" indent="0" defTabSz="400050" eaLnBrk="1" fontAlgn="auto" latinLnBrk="0" hangingPunct="1">
            <a:lnSpc>
              <a:spcPct val="90000"/>
            </a:lnSpc>
            <a:spcBef>
              <a:spcPct val="0"/>
            </a:spcBef>
            <a:spcAft>
              <a:spcPct val="35000"/>
            </a:spcAft>
            <a:buClrTx/>
            <a:buSzTx/>
            <a:buFontTx/>
            <a:buNone/>
            <a:tabLst/>
            <a:defRPr/>
          </a:pPr>
          <a:endParaRPr lang="fi-FI" sz="900" dirty="0" smtClean="0"/>
        </a:p>
        <a:p>
          <a:pPr marL="0" marR="0" lvl="0" indent="0" defTabSz="400050" eaLnBrk="1" fontAlgn="auto" latinLnBrk="0" hangingPunct="1">
            <a:lnSpc>
              <a:spcPct val="90000"/>
            </a:lnSpc>
            <a:spcBef>
              <a:spcPct val="0"/>
            </a:spcBef>
            <a:spcAft>
              <a:spcPct val="35000"/>
            </a:spcAft>
            <a:buClrTx/>
            <a:buSzTx/>
            <a:buFontTx/>
            <a:buNone/>
            <a:tabLst/>
            <a:defRPr/>
          </a:pPr>
          <a:r>
            <a:rPr lang="fi-FI" sz="1000" b="0" dirty="0" smtClean="0">
              <a:solidFill>
                <a:schemeClr val="tx1"/>
              </a:solidFill>
            </a:rPr>
            <a:t>Tarve kohdennetulle, yhtenevälle, vertailukelpoiselle ja ajantasaiselle asiakas- ja läheispalautetiedolle on tunnistettu hyvinvointialueen ikääntyvien palveluissa.</a:t>
          </a:r>
        </a:p>
        <a:p>
          <a:pPr lvl="0" defTabSz="400050">
            <a:lnSpc>
              <a:spcPct val="90000"/>
            </a:lnSpc>
            <a:spcBef>
              <a:spcPct val="0"/>
            </a:spcBef>
            <a:spcAft>
              <a:spcPct val="35000"/>
            </a:spcAft>
          </a:pPr>
          <a:endParaRPr lang="fi-FI" sz="1000" b="0" dirty="0" smtClean="0">
            <a:solidFill>
              <a:schemeClr val="tx1"/>
            </a:solidFill>
          </a:endParaRPr>
        </a:p>
        <a:p>
          <a:pPr lvl="0" defTabSz="400050">
            <a:lnSpc>
              <a:spcPct val="90000"/>
            </a:lnSpc>
            <a:spcBef>
              <a:spcPct val="0"/>
            </a:spcBef>
            <a:spcAft>
              <a:spcPct val="35000"/>
            </a:spcAft>
          </a:pPr>
          <a:r>
            <a:rPr lang="fi-FI" sz="1000" b="0" dirty="0" smtClean="0">
              <a:solidFill>
                <a:schemeClr val="tx1"/>
              </a:solidFill>
            </a:rPr>
            <a:t>Palautetietoa </a:t>
          </a:r>
          <a:r>
            <a:rPr lang="fi-FI" sz="1000" b="0" dirty="0">
              <a:solidFill>
                <a:schemeClr val="tx1"/>
              </a:solidFill>
            </a:rPr>
            <a:t>voidaan </a:t>
          </a:r>
          <a:r>
            <a:rPr lang="fi-FI" sz="1000" b="0" dirty="0" smtClean="0">
              <a:solidFill>
                <a:schemeClr val="tx1"/>
              </a:solidFill>
            </a:rPr>
            <a:t>käyttää yhtenä tietolähteenä arvioitaessa </a:t>
          </a:r>
          <a:r>
            <a:rPr lang="fi-FI" sz="1000" b="0" dirty="0">
              <a:solidFill>
                <a:schemeClr val="tx1"/>
              </a:solidFill>
            </a:rPr>
            <a:t>Varhan </a:t>
          </a:r>
          <a:r>
            <a:rPr lang="fi-FI" sz="1000" b="0" dirty="0" smtClean="0">
              <a:solidFill>
                <a:schemeClr val="tx1"/>
              </a:solidFill>
            </a:rPr>
            <a:t>asiakkaalle antaman </a:t>
          </a:r>
          <a:r>
            <a:rPr lang="fi-FI" sz="1000" b="0" dirty="0">
              <a:solidFill>
                <a:schemeClr val="tx1"/>
              </a:solidFill>
            </a:rPr>
            <a:t>strategian ja arvojen mukaista palvelujen toteutumista</a:t>
          </a:r>
          <a:r>
            <a:rPr lang="fi-FI" sz="1000" b="0" dirty="0" smtClean="0">
              <a:solidFill>
                <a:schemeClr val="tx1"/>
              </a:solidFill>
            </a:rPr>
            <a:t>.</a:t>
          </a:r>
        </a:p>
        <a:p>
          <a:pPr lvl="0" defTabSz="400050">
            <a:lnSpc>
              <a:spcPct val="90000"/>
            </a:lnSpc>
            <a:spcBef>
              <a:spcPct val="0"/>
            </a:spcBef>
            <a:spcAft>
              <a:spcPct val="35000"/>
            </a:spcAft>
          </a:pPr>
          <a:endParaRPr lang="fi-FI" sz="1000" b="0" dirty="0" smtClean="0">
            <a:solidFill>
              <a:schemeClr val="tx1"/>
            </a:solidFill>
          </a:endParaRPr>
        </a:p>
        <a:p>
          <a:pPr lvl="0" defTabSz="400050">
            <a:lnSpc>
              <a:spcPct val="90000"/>
            </a:lnSpc>
            <a:spcBef>
              <a:spcPct val="0"/>
            </a:spcBef>
            <a:spcAft>
              <a:spcPct val="35000"/>
            </a:spcAft>
          </a:pPr>
          <a:r>
            <a:rPr lang="fi-FI" sz="1000" b="0" dirty="0" smtClean="0">
              <a:solidFill>
                <a:schemeClr val="tx1"/>
              </a:solidFill>
            </a:rPr>
            <a:t>Mahdollista kohdentaa asiakaskokemuksen mittaaminen yksittäiseen palveluvalikkoon esim. palvelutarpeen arviointiin, omaishoidon tukeen ja kotihoitoon, käynnin yhteydessä voidaan systemaattisesti kerätä palautetta asiakkaalta ja läheiseltä.</a:t>
          </a:r>
          <a:endParaRPr lang="fi-FI" sz="1000" b="0" dirty="0">
            <a:solidFill>
              <a:schemeClr val="tx1"/>
            </a:solidFill>
          </a:endParaRPr>
        </a:p>
      </dgm:t>
    </dgm:pt>
    <dgm:pt modelId="{8EAD2BA3-787A-4696-908B-E056A0743050}" type="parTrans" cxnId="{A0D8DB9F-2709-47C9-8AA2-9AD3A4908437}">
      <dgm:prSet/>
      <dgm:spPr/>
      <dgm:t>
        <a:bodyPr/>
        <a:lstStyle/>
        <a:p>
          <a:endParaRPr lang="fi-FI"/>
        </a:p>
      </dgm:t>
    </dgm:pt>
    <dgm:pt modelId="{AB687253-024D-4024-A613-10C6B192504D}" type="sibTrans" cxnId="{A0D8DB9F-2709-47C9-8AA2-9AD3A4908437}">
      <dgm:prSet/>
      <dgm:spPr/>
      <dgm:t>
        <a:bodyPr/>
        <a:lstStyle/>
        <a:p>
          <a:endParaRPr lang="fi-FI"/>
        </a:p>
      </dgm:t>
    </dgm:pt>
    <dgm:pt modelId="{4673BCF4-64B6-4477-A585-925D11BB4316}">
      <dgm:prSet phldrT="[Teksti]" custT="1"/>
      <dgm:spPr/>
      <dgm:t>
        <a:bodyPr/>
        <a:lstStyle/>
        <a:p>
          <a:r>
            <a:rPr lang="fi-FI" sz="2400" dirty="0">
              <a:solidFill>
                <a:schemeClr val="tx1"/>
              </a:solidFill>
            </a:rPr>
            <a:t>Tavoite</a:t>
          </a:r>
        </a:p>
      </dgm:t>
    </dgm:pt>
    <dgm:pt modelId="{9501B3ED-4336-46CC-8D39-99511550F5BE}" type="parTrans" cxnId="{F6C5A18C-CD6C-405E-AF8E-85D79CA7CA9F}">
      <dgm:prSet/>
      <dgm:spPr/>
      <dgm:t>
        <a:bodyPr/>
        <a:lstStyle/>
        <a:p>
          <a:endParaRPr lang="fi-FI"/>
        </a:p>
      </dgm:t>
    </dgm:pt>
    <dgm:pt modelId="{7F5A09AE-0ED6-4C82-B6E6-8E5BB6FE334B}" type="sibTrans" cxnId="{F6C5A18C-CD6C-405E-AF8E-85D79CA7CA9F}">
      <dgm:prSet/>
      <dgm:spPr/>
      <dgm:t>
        <a:bodyPr/>
        <a:lstStyle/>
        <a:p>
          <a:endParaRPr lang="fi-FI"/>
        </a:p>
      </dgm:t>
    </dgm:pt>
    <dgm:pt modelId="{702F6727-F39B-4646-ABC0-A04DD440288B}">
      <dgm:prSet phldrT="[Teksti]" custT="1"/>
      <dgm:spPr/>
      <dgm:t>
        <a:bodyPr/>
        <a:lstStyle/>
        <a:p>
          <a:pPr algn="l"/>
          <a:endParaRPr lang="fi-FI" sz="1000" dirty="0"/>
        </a:p>
        <a:p>
          <a:pPr algn="l"/>
          <a:r>
            <a:rPr lang="fi-FI" sz="1000" b="0" dirty="0" smtClean="0">
              <a:solidFill>
                <a:schemeClr val="tx1"/>
              </a:solidFill>
            </a:rPr>
            <a:t>Asiakaskokemus tulee olla julkisesti</a:t>
          </a:r>
          <a:r>
            <a:rPr lang="fi-FI" sz="1000" b="0" baseline="0" dirty="0" smtClean="0">
              <a:solidFill>
                <a:schemeClr val="tx1"/>
              </a:solidFill>
            </a:rPr>
            <a:t> saatavilla. </a:t>
          </a:r>
          <a:endParaRPr lang="fi-FI" sz="1000" b="0" baseline="0" dirty="0">
            <a:solidFill>
              <a:schemeClr val="tx1"/>
            </a:solidFill>
          </a:endParaRPr>
        </a:p>
        <a:p>
          <a:pPr algn="l"/>
          <a:endParaRPr lang="fi-FI" sz="1000" b="0" baseline="0" dirty="0">
            <a:solidFill>
              <a:schemeClr val="tx1"/>
            </a:solidFill>
          </a:endParaRPr>
        </a:p>
        <a:p>
          <a:pPr algn="l"/>
          <a:r>
            <a:rPr lang="fi-FI" sz="1000" b="0" baseline="0" dirty="0" smtClean="0">
              <a:solidFill>
                <a:schemeClr val="tx1"/>
              </a:solidFill>
            </a:rPr>
            <a:t>Luoda aito </a:t>
          </a:r>
          <a:r>
            <a:rPr lang="fi-FI" sz="1000" b="0" baseline="0" dirty="0">
              <a:solidFill>
                <a:schemeClr val="tx1"/>
              </a:solidFill>
            </a:rPr>
            <a:t>asiakkaan osallistaminen omien palvelujen kehittämiseen</a:t>
          </a:r>
          <a:r>
            <a:rPr lang="fi-FI" sz="1000" b="0" baseline="0" dirty="0" smtClean="0">
              <a:solidFill>
                <a:schemeClr val="tx1"/>
              </a:solidFill>
            </a:rPr>
            <a:t>. Pyritään vahvistamaan asiakkaan osallisuutta oman palvelunsa kehittämisessä.  </a:t>
          </a:r>
          <a:r>
            <a:rPr lang="fi-FI" sz="1000" b="0" dirty="0" smtClean="0">
              <a:hlinkClick xmlns:r="http://schemas.openxmlformats.org/officeDocument/2006/relationships" r:id="rId2"/>
            </a:rPr>
            <a:t>Ikääntyvien osallisuuden edistäminen</a:t>
          </a:r>
          <a:endParaRPr lang="fi-FI" sz="1000" b="0" baseline="0" dirty="0"/>
        </a:p>
        <a:p>
          <a:pPr algn="l"/>
          <a:r>
            <a:rPr lang="fi-FI" sz="1000" b="0" baseline="0" dirty="0"/>
            <a:t> </a:t>
          </a:r>
          <a:endParaRPr lang="fi-FI" sz="1000" b="0" dirty="0"/>
        </a:p>
      </dgm:t>
    </dgm:pt>
    <dgm:pt modelId="{6094CE5C-EB5B-4FC1-A5AB-1FC61827DC71}" type="parTrans" cxnId="{1779F080-D109-420F-B1CC-1430C9DF2862}">
      <dgm:prSet/>
      <dgm:spPr/>
      <dgm:t>
        <a:bodyPr/>
        <a:lstStyle/>
        <a:p>
          <a:endParaRPr lang="fi-FI"/>
        </a:p>
      </dgm:t>
    </dgm:pt>
    <dgm:pt modelId="{8DEA4A0B-03E5-4F61-A83B-42D14C025C4A}" type="sibTrans" cxnId="{1779F080-D109-420F-B1CC-1430C9DF2862}">
      <dgm:prSet/>
      <dgm:spPr/>
      <dgm:t>
        <a:bodyPr/>
        <a:lstStyle/>
        <a:p>
          <a:endParaRPr lang="fi-FI"/>
        </a:p>
      </dgm:t>
    </dgm:pt>
    <dgm:pt modelId="{A032B411-294F-4296-9820-B9CB1E80B0D5}">
      <dgm:prSet custT="1"/>
      <dgm:spPr/>
      <dgm:t>
        <a:bodyPr/>
        <a:lstStyle/>
        <a:p>
          <a:r>
            <a:rPr lang="fi-FI" sz="1000" b="0" dirty="0">
              <a:solidFill>
                <a:schemeClr val="tx1"/>
              </a:solidFill>
            </a:rPr>
            <a:t>Varhan </a:t>
          </a:r>
          <a:r>
            <a:rPr lang="fi-FI" sz="1000" b="0" dirty="0" smtClean="0">
              <a:solidFill>
                <a:schemeClr val="tx1"/>
              </a:solidFill>
            </a:rPr>
            <a:t>nykytila on tunnistettu, ikääntyvien palveluissa ei tällä hetkellä kerätä systemaattisesti asiakaskokemusta asiakkaan omassa asuinympäristössä. </a:t>
          </a:r>
        </a:p>
        <a:p>
          <a:endParaRPr lang="fi-FI" sz="1000" b="0" dirty="0"/>
        </a:p>
        <a:p>
          <a:r>
            <a:rPr lang="fi-FI" sz="1000" b="0" dirty="0">
              <a:solidFill>
                <a:schemeClr val="tx1"/>
              </a:solidFill>
            </a:rPr>
            <a:t>Nykytilanteessa </a:t>
          </a:r>
          <a:r>
            <a:rPr lang="fi-FI" sz="1000" b="0" dirty="0" smtClean="0">
              <a:solidFill>
                <a:schemeClr val="tx1"/>
              </a:solidFill>
            </a:rPr>
            <a:t>palaute on mahdollista antaa sähköisenhyvinvointialueen yleisen </a:t>
          </a:r>
          <a:r>
            <a:rPr lang="fi-FI" sz="1000" b="0" dirty="0">
              <a:solidFill>
                <a:schemeClr val="tx1"/>
              </a:solidFill>
            </a:rPr>
            <a:t>palautejärjestelmän kautta sekä </a:t>
          </a:r>
          <a:r>
            <a:rPr lang="fi-FI" sz="1000" b="0" dirty="0" err="1">
              <a:solidFill>
                <a:schemeClr val="tx1"/>
              </a:solidFill>
            </a:rPr>
            <a:t>THL:n</a:t>
          </a:r>
          <a:r>
            <a:rPr lang="fi-FI" sz="1000" b="0" dirty="0">
              <a:solidFill>
                <a:schemeClr val="tx1"/>
              </a:solidFill>
            </a:rPr>
            <a:t> joka toinen vuosi toteutuvalla asiakastyytyväisyyskyselyllä. </a:t>
          </a:r>
          <a:r>
            <a:rPr lang="fi-FI" sz="1000" dirty="0" smtClean="0">
              <a:hlinkClick xmlns:r="http://schemas.openxmlformats.org/officeDocument/2006/relationships" r:id="rId3"/>
            </a:rPr>
            <a:t>Ikääntyvien digiosallisuus</a:t>
          </a:r>
          <a:endParaRPr lang="fi-FI" sz="1000" dirty="0" smtClean="0"/>
        </a:p>
        <a:p>
          <a:endParaRPr lang="fi-FI" sz="1050" b="0" dirty="0"/>
        </a:p>
      </dgm:t>
    </dgm:pt>
    <dgm:pt modelId="{43D47733-E9F7-4DAD-A600-21DE81FB3D5C}" type="parTrans" cxnId="{A4B7B24E-C1E4-4B7B-9F52-5AFA8995AD5E}">
      <dgm:prSet/>
      <dgm:spPr/>
      <dgm:t>
        <a:bodyPr/>
        <a:lstStyle/>
        <a:p>
          <a:endParaRPr lang="fi-FI"/>
        </a:p>
      </dgm:t>
    </dgm:pt>
    <dgm:pt modelId="{016AEED9-DAE2-4B41-869B-B7ABB1513086}" type="sibTrans" cxnId="{A4B7B24E-C1E4-4B7B-9F52-5AFA8995AD5E}">
      <dgm:prSet/>
      <dgm:spPr/>
      <dgm:t>
        <a:bodyPr/>
        <a:lstStyle/>
        <a:p>
          <a:endParaRPr lang="fi-FI"/>
        </a:p>
      </dgm:t>
    </dgm:pt>
    <dgm:pt modelId="{9A5A06AC-11B3-44C3-AACC-C2196112CC68}">
      <dgm:prSet/>
      <dgm:spPr/>
      <dgm:t>
        <a:bodyPr/>
        <a:lstStyle/>
        <a:p>
          <a:pPr lvl="0" defTabSz="400050">
            <a:lnSpc>
              <a:spcPct val="90000"/>
            </a:lnSpc>
            <a:spcBef>
              <a:spcPct val="0"/>
            </a:spcBef>
            <a:spcAft>
              <a:spcPct val="35000"/>
            </a:spcAft>
          </a:pPr>
          <a:endParaRPr lang="fi-FI" sz="800" b="1" dirty="0"/>
        </a:p>
      </dgm:t>
    </dgm:pt>
    <dgm:pt modelId="{4667379E-6CE5-4468-BCE3-5E4B08637A94}" type="parTrans" cxnId="{9BA58D60-B1E0-467D-8EAE-0BF892D0A835}">
      <dgm:prSet/>
      <dgm:spPr/>
      <dgm:t>
        <a:bodyPr/>
        <a:lstStyle/>
        <a:p>
          <a:endParaRPr lang="fi-FI"/>
        </a:p>
      </dgm:t>
    </dgm:pt>
    <dgm:pt modelId="{08E368F4-2D05-4BDC-9F37-4AFECA6BAD35}" type="sibTrans" cxnId="{9BA58D60-B1E0-467D-8EAE-0BF892D0A835}">
      <dgm:prSet/>
      <dgm:spPr/>
      <dgm:t>
        <a:bodyPr/>
        <a:lstStyle/>
        <a:p>
          <a:endParaRPr lang="fi-FI"/>
        </a:p>
      </dgm:t>
    </dgm:pt>
    <dgm:pt modelId="{17466A7C-9A06-4F02-8C63-253116570C9A}">
      <dgm:prSet/>
      <dgm:spPr/>
      <dgm:t>
        <a:bodyPr/>
        <a:lstStyle/>
        <a:p>
          <a:pPr lvl="0" defTabSz="400050">
            <a:lnSpc>
              <a:spcPct val="90000"/>
            </a:lnSpc>
            <a:spcBef>
              <a:spcPct val="0"/>
            </a:spcBef>
            <a:spcAft>
              <a:spcPct val="35000"/>
            </a:spcAft>
          </a:pPr>
          <a:endParaRPr lang="fi-FI" sz="800" b="1" dirty="0"/>
        </a:p>
      </dgm:t>
    </dgm:pt>
    <dgm:pt modelId="{7DA7B215-A7CE-401D-B171-E55F520570A6}" type="parTrans" cxnId="{5D32E4DE-05B4-4326-8C2A-D05620E18ABC}">
      <dgm:prSet/>
      <dgm:spPr/>
      <dgm:t>
        <a:bodyPr/>
        <a:lstStyle/>
        <a:p>
          <a:endParaRPr lang="fi-FI"/>
        </a:p>
      </dgm:t>
    </dgm:pt>
    <dgm:pt modelId="{1EC0E29D-DB6C-43EC-AACF-2E8DECC29477}" type="sibTrans" cxnId="{5D32E4DE-05B4-4326-8C2A-D05620E18ABC}">
      <dgm:prSet/>
      <dgm:spPr/>
      <dgm:t>
        <a:bodyPr/>
        <a:lstStyle/>
        <a:p>
          <a:endParaRPr lang="fi-FI"/>
        </a:p>
      </dgm:t>
    </dgm:pt>
    <dgm:pt modelId="{E60B0C03-36DB-4068-87F4-45BF749BD32C}">
      <dgm:prSet custT="1"/>
      <dgm:spPr/>
      <dgm:t>
        <a:bodyPr/>
        <a:lstStyle/>
        <a:p>
          <a:pPr algn="l"/>
          <a:r>
            <a:rPr lang="fi-FI" sz="1000" b="0" dirty="0">
              <a:solidFill>
                <a:schemeClr val="tx1"/>
              </a:solidFill>
            </a:rPr>
            <a:t>Asiakkailla ja kansalaisilla tulee olla käytettävissään vertailukelpoista ja objektiivista tietoa, jotta he voivat seurata ja arvioida käyttämiensä palvelujen laatua ja tehdä valintaa eri palveluntuottajien välillä. </a:t>
          </a:r>
          <a:endParaRPr lang="fi-FI" sz="1000" b="0" dirty="0" smtClean="0">
            <a:solidFill>
              <a:schemeClr val="tx1"/>
            </a:solidFill>
          </a:endParaRPr>
        </a:p>
        <a:p>
          <a:pPr algn="l"/>
          <a:endParaRPr lang="fi-FI" sz="1000" b="0" dirty="0">
            <a:solidFill>
              <a:schemeClr val="tx1"/>
            </a:solidFill>
          </a:endParaRPr>
        </a:p>
        <a:p>
          <a:pPr algn="l"/>
          <a:r>
            <a:rPr lang="fi-FI" sz="1000" b="0" dirty="0" smtClean="0">
              <a:solidFill>
                <a:schemeClr val="tx1"/>
              </a:solidFill>
            </a:rPr>
            <a:t>Luoda asiakkaille helppokäyttöisiä ja helposti saavutettavissa olevat tapoja antaa palautetta sekä yhtenäiset käytännöt asiakas- ja läheispalautetiedon keruulle, käsittelylle ja raportoinnille.</a:t>
          </a:r>
          <a:endParaRPr lang="fi-FI" sz="1000" b="0" dirty="0">
            <a:solidFill>
              <a:schemeClr val="tx1"/>
            </a:solidFill>
          </a:endParaRPr>
        </a:p>
      </dgm:t>
    </dgm:pt>
    <dgm:pt modelId="{B32416A1-4E51-44DF-91B2-14A785EBF4FA}" type="parTrans" cxnId="{4934C4C6-4CE4-4AEC-A9DF-DE02CCBB2222}">
      <dgm:prSet/>
      <dgm:spPr/>
      <dgm:t>
        <a:bodyPr/>
        <a:lstStyle/>
        <a:p>
          <a:endParaRPr lang="fi-FI"/>
        </a:p>
      </dgm:t>
    </dgm:pt>
    <dgm:pt modelId="{219DD9CF-1B7C-4012-B30C-6920AB19832E}" type="sibTrans" cxnId="{4934C4C6-4CE4-4AEC-A9DF-DE02CCBB2222}">
      <dgm:prSet/>
      <dgm:spPr/>
      <dgm:t>
        <a:bodyPr/>
        <a:lstStyle/>
        <a:p>
          <a:endParaRPr lang="fi-FI"/>
        </a:p>
      </dgm:t>
    </dgm:pt>
    <dgm:pt modelId="{6AB8E8EE-AC60-446D-B8D5-E22A57C94C7F}">
      <dgm:prSet custT="1"/>
      <dgm:spPr/>
      <dgm:t>
        <a:bodyPr/>
        <a:lstStyle/>
        <a:p>
          <a:pPr algn="l"/>
          <a:endParaRPr lang="fi-FI" sz="1000" b="0" dirty="0" smtClean="0">
            <a:solidFill>
              <a:schemeClr val="tx1"/>
            </a:solidFill>
          </a:endParaRPr>
        </a:p>
        <a:p>
          <a:pPr algn="l"/>
          <a:r>
            <a:rPr lang="fi-FI" sz="1000" b="0" dirty="0" smtClean="0">
              <a:solidFill>
                <a:schemeClr val="tx1"/>
              </a:solidFill>
            </a:rPr>
            <a:t>Sähköinen palautteen keruu tapahtuu joustavasti lähellä asiakasta, asiakkaan omassa asuinympäristössä asiakastapahtuman yhteydessä.</a:t>
          </a:r>
          <a:r>
            <a:rPr lang="fi-FI" sz="1000" b="0" dirty="0" smtClean="0"/>
            <a:t> </a:t>
          </a:r>
          <a:r>
            <a:rPr lang="fi-FI" sz="1000" b="0" dirty="0" smtClean="0">
              <a:solidFill>
                <a:schemeClr val="tx1"/>
              </a:solidFill>
            </a:rPr>
            <a:t>Palautetieto on saatavilla mahdollisimman reaaliaikaisesti. </a:t>
          </a:r>
        </a:p>
        <a:p>
          <a:pPr algn="l"/>
          <a:endParaRPr lang="fi-FI" sz="900" b="0" dirty="0" smtClean="0"/>
        </a:p>
        <a:p>
          <a:pPr algn="l"/>
          <a:endParaRPr lang="fi-FI" sz="900" b="0" dirty="0" smtClean="0"/>
        </a:p>
        <a:p>
          <a:pPr algn="l"/>
          <a:endParaRPr lang="fi-FI" sz="800" dirty="0" smtClean="0"/>
        </a:p>
        <a:p>
          <a:pPr algn="l"/>
          <a:endParaRPr lang="fi-FI" sz="900" dirty="0"/>
        </a:p>
      </dgm:t>
    </dgm:pt>
    <dgm:pt modelId="{4D98E455-0A4D-4E35-9A16-0FE0D03FB3BE}" type="parTrans" cxnId="{38684FF8-859D-49EB-9842-48D03AE07755}">
      <dgm:prSet/>
      <dgm:spPr/>
      <dgm:t>
        <a:bodyPr/>
        <a:lstStyle/>
        <a:p>
          <a:endParaRPr lang="fi-FI"/>
        </a:p>
      </dgm:t>
    </dgm:pt>
    <dgm:pt modelId="{A0D875F9-5C32-44C9-BC08-1703AAFCB07B}" type="sibTrans" cxnId="{38684FF8-859D-49EB-9842-48D03AE07755}">
      <dgm:prSet/>
      <dgm:spPr/>
      <dgm:t>
        <a:bodyPr/>
        <a:lstStyle/>
        <a:p>
          <a:endParaRPr lang="fi-FI"/>
        </a:p>
      </dgm:t>
    </dgm:pt>
    <dgm:pt modelId="{6171DEDB-DF2E-4988-8A3C-5C1DEB8968A6}">
      <dgm:prSet custT="1"/>
      <dgm:spPr/>
      <dgm:t>
        <a:bodyPr/>
        <a:lstStyle/>
        <a:p>
          <a:pPr lvl="0" defTabSz="400050">
            <a:lnSpc>
              <a:spcPct val="90000"/>
            </a:lnSpc>
            <a:spcBef>
              <a:spcPct val="0"/>
            </a:spcBef>
            <a:spcAft>
              <a:spcPct val="35000"/>
            </a:spcAft>
          </a:pPr>
          <a:endParaRPr lang="fi-FI" sz="1000" b="0" dirty="0" smtClean="0">
            <a:solidFill>
              <a:schemeClr val="tx1"/>
            </a:solidFill>
          </a:endParaRPr>
        </a:p>
        <a:p>
          <a:pPr lvl="0" defTabSz="400050">
            <a:lnSpc>
              <a:spcPct val="90000"/>
            </a:lnSpc>
            <a:spcBef>
              <a:spcPct val="0"/>
            </a:spcBef>
            <a:spcAft>
              <a:spcPct val="35000"/>
            </a:spcAft>
          </a:pPr>
          <a:r>
            <a:rPr lang="fi-FI" sz="1000" b="0" dirty="0" smtClean="0">
              <a:solidFill>
                <a:schemeClr val="tx1"/>
              </a:solidFill>
            </a:rPr>
            <a:t>Palautetietoa voidaan hyödyntää tietyn palveluyksikön palveluvalikon sekä hyvinvointialueen palvelutoiminnan vertailussa ja kehittämisessä sekä kohdentamaan asiakkaan tarve oikea-aikaisesti, tarkoituksen mukaisiin palvelujen toteutumiseen</a:t>
          </a:r>
          <a:r>
            <a:rPr lang="fi-FI" sz="1050" b="0" dirty="0" smtClean="0">
              <a:solidFill>
                <a:schemeClr val="tx1"/>
              </a:solidFill>
            </a:rPr>
            <a:t>. </a:t>
          </a:r>
        </a:p>
        <a:p>
          <a:endParaRPr lang="fi-FI" sz="800" b="0" dirty="0" smtClean="0">
            <a:solidFill>
              <a:schemeClr val="tx1"/>
            </a:solidFill>
          </a:endParaRPr>
        </a:p>
      </dgm:t>
    </dgm:pt>
    <dgm:pt modelId="{08FAE8DA-13CC-4FD7-94BB-8A4722129FE5}" type="parTrans" cxnId="{A7E6CAEF-ECD2-4BA4-A60A-A8D80F898AF9}">
      <dgm:prSet/>
      <dgm:spPr/>
      <dgm:t>
        <a:bodyPr/>
        <a:lstStyle/>
        <a:p>
          <a:endParaRPr lang="fi-FI"/>
        </a:p>
      </dgm:t>
    </dgm:pt>
    <dgm:pt modelId="{48E093A3-5439-49B8-8EA1-544498BB1123}" type="sibTrans" cxnId="{A7E6CAEF-ECD2-4BA4-A60A-A8D80F898AF9}">
      <dgm:prSet/>
      <dgm:spPr/>
      <dgm:t>
        <a:bodyPr/>
        <a:lstStyle/>
        <a:p>
          <a:endParaRPr lang="fi-FI"/>
        </a:p>
      </dgm:t>
    </dgm:pt>
    <dgm:pt modelId="{27426F15-5908-43A9-8F70-E8713F0EB376}">
      <dgm:prSet custT="1"/>
      <dgm:spPr/>
      <dgm:t>
        <a:bodyPr/>
        <a:lstStyle/>
        <a:p>
          <a:r>
            <a:rPr lang="fi-FI" sz="1000" b="0" dirty="0" smtClean="0">
              <a:solidFill>
                <a:schemeClr val="tx1"/>
              </a:solidFill>
            </a:rPr>
            <a:t>Palvelun laadun suunnittelun, kehittämisen ja arvioinnin kohdalla tulee huomioida iäkkään henkilön oma näkemys </a:t>
          </a:r>
          <a:r>
            <a:rPr lang="fi-FI" sz="1000" b="0" dirty="0" smtClean="0">
              <a:solidFill>
                <a:schemeClr val="tx1"/>
              </a:solidFill>
              <a:hlinkClick xmlns:r="http://schemas.openxmlformats.org/officeDocument/2006/relationships" r:id="rId4" action="ppaction://hlinkfile"/>
            </a:rPr>
            <a:t>Iäkkään oma kokemus</a:t>
          </a:r>
          <a:r>
            <a:rPr lang="fi-FI" sz="1000" b="0" dirty="0" smtClean="0">
              <a:solidFill>
                <a:schemeClr val="tx1"/>
              </a:solidFill>
            </a:rPr>
            <a:t> sekä iäkkään henkilön mahdollisuuksia ja valmiuksia antaa palautetta sähköisesti on tuettava. </a:t>
          </a:r>
        </a:p>
        <a:p>
          <a:endParaRPr lang="fi-FI" sz="900" b="0" dirty="0"/>
        </a:p>
      </dgm:t>
    </dgm:pt>
    <dgm:pt modelId="{8D9B34DF-18BA-4BA4-AE38-6921AE377AB0}" type="parTrans" cxnId="{9E53221C-76E8-4C59-ABBC-6A9E2AE13AF5}">
      <dgm:prSet/>
      <dgm:spPr/>
      <dgm:t>
        <a:bodyPr/>
        <a:lstStyle/>
        <a:p>
          <a:endParaRPr lang="fi-FI"/>
        </a:p>
      </dgm:t>
    </dgm:pt>
    <dgm:pt modelId="{90C04452-77BE-4744-9034-5B83A7EDD833}" type="sibTrans" cxnId="{9E53221C-76E8-4C59-ABBC-6A9E2AE13AF5}">
      <dgm:prSet/>
      <dgm:spPr/>
      <dgm:t>
        <a:bodyPr/>
        <a:lstStyle/>
        <a:p>
          <a:endParaRPr lang="fi-FI"/>
        </a:p>
      </dgm:t>
    </dgm:pt>
    <dgm:pt modelId="{1620A5AD-3168-477D-80CB-522CABCBC3F1}" type="pres">
      <dgm:prSet presAssocID="{F9768C35-B228-4191-AF9E-8410AFEC1C19}" presName="Name0" presStyleCnt="0">
        <dgm:presLayoutVars>
          <dgm:chMax val="7"/>
          <dgm:chPref val="7"/>
          <dgm:dir/>
          <dgm:animOne val="branch"/>
          <dgm:animLvl val="lvl"/>
        </dgm:presLayoutVars>
      </dgm:prSet>
      <dgm:spPr/>
      <dgm:t>
        <a:bodyPr/>
        <a:lstStyle/>
        <a:p>
          <a:endParaRPr lang="fi-FI"/>
        </a:p>
      </dgm:t>
    </dgm:pt>
    <dgm:pt modelId="{32498276-0696-4BB0-B9F2-CD98CC746DA9}" type="pres">
      <dgm:prSet presAssocID="{5A618AA3-6F70-42AE-BC3C-D86C38A3E389}" presName="ParentComposite" presStyleCnt="0"/>
      <dgm:spPr/>
    </dgm:pt>
    <dgm:pt modelId="{B6DD48FA-27DC-43CA-B44E-33B113BE7746}" type="pres">
      <dgm:prSet presAssocID="{5A618AA3-6F70-42AE-BC3C-D86C38A3E389}" presName="Chord" presStyleLbl="bgShp" presStyleIdx="0" presStyleCnt="3"/>
      <dgm:spPr/>
    </dgm:pt>
    <dgm:pt modelId="{074D56E0-1EC2-4792-96A6-7CB3A2DD4F3C}" type="pres">
      <dgm:prSet presAssocID="{5A618AA3-6F70-42AE-BC3C-D86C38A3E389}" presName="Pie" presStyleLbl="alignNode1" presStyleIdx="0" presStyleCnt="3"/>
      <dgm:spPr/>
    </dgm:pt>
    <dgm:pt modelId="{843C5B05-3DAA-42F4-9CD7-0B196C1D9CE4}" type="pres">
      <dgm:prSet presAssocID="{5A618AA3-6F70-42AE-BC3C-D86C38A3E389}" presName="Parent" presStyleLbl="revTx" presStyleIdx="0" presStyleCnt="6">
        <dgm:presLayoutVars>
          <dgm:chMax val="1"/>
          <dgm:chPref val="1"/>
          <dgm:bulletEnabled val="1"/>
        </dgm:presLayoutVars>
      </dgm:prSet>
      <dgm:spPr/>
      <dgm:t>
        <a:bodyPr/>
        <a:lstStyle/>
        <a:p>
          <a:endParaRPr lang="fi-FI"/>
        </a:p>
      </dgm:t>
    </dgm:pt>
    <dgm:pt modelId="{A9975F56-9C71-4D00-A257-1F0C35278BCE}" type="pres">
      <dgm:prSet presAssocID="{E2086F73-38AC-413B-9EB0-9E7E5536CC9F}" presName="negSibTrans" presStyleCnt="0"/>
      <dgm:spPr/>
    </dgm:pt>
    <dgm:pt modelId="{CCC44BDF-F697-4B93-A4A1-6F3B62FB0418}" type="pres">
      <dgm:prSet presAssocID="{5A618AA3-6F70-42AE-BC3C-D86C38A3E389}" presName="composite" presStyleCnt="0"/>
      <dgm:spPr/>
    </dgm:pt>
    <dgm:pt modelId="{6107B508-16EA-4631-B5AC-880ED2963378}" type="pres">
      <dgm:prSet presAssocID="{5A618AA3-6F70-42AE-BC3C-D86C38A3E389}" presName="Child" presStyleLbl="revTx" presStyleIdx="1" presStyleCnt="6" custScaleX="124100">
        <dgm:presLayoutVars>
          <dgm:chMax val="0"/>
          <dgm:chPref val="0"/>
          <dgm:bulletEnabled val="1"/>
        </dgm:presLayoutVars>
      </dgm:prSet>
      <dgm:spPr/>
      <dgm:t>
        <a:bodyPr/>
        <a:lstStyle/>
        <a:p>
          <a:endParaRPr lang="fi-FI"/>
        </a:p>
      </dgm:t>
    </dgm:pt>
    <dgm:pt modelId="{6829338A-405C-4261-A820-123D26130E02}" type="pres">
      <dgm:prSet presAssocID="{E7393398-F3A6-4B22-85F7-FB6A85849695}" presName="sibTrans" presStyleCnt="0"/>
      <dgm:spPr/>
    </dgm:pt>
    <dgm:pt modelId="{A852D9DD-7313-4BEA-A577-7D247B68E4F7}" type="pres">
      <dgm:prSet presAssocID="{5FFBA16F-68CE-4F09-9681-D53476AAB320}" presName="ParentComposite" presStyleCnt="0"/>
      <dgm:spPr/>
    </dgm:pt>
    <dgm:pt modelId="{8C6F8AAD-8795-4A89-8A20-0C62185DF3AE}" type="pres">
      <dgm:prSet presAssocID="{5FFBA16F-68CE-4F09-9681-D53476AAB320}" presName="Chord" presStyleLbl="bgShp" presStyleIdx="1" presStyleCnt="3"/>
      <dgm:spPr/>
    </dgm:pt>
    <dgm:pt modelId="{8E4F7AE3-DAAC-4B98-9FEA-3FAB369691B6}" type="pres">
      <dgm:prSet presAssocID="{5FFBA16F-68CE-4F09-9681-D53476AAB320}" presName="Pie" presStyleLbl="alignNode1" presStyleIdx="1" presStyleCnt="3"/>
      <dgm:spPr/>
    </dgm:pt>
    <dgm:pt modelId="{F2A4F8E2-C599-4346-9CA4-57820782A7AA}" type="pres">
      <dgm:prSet presAssocID="{5FFBA16F-68CE-4F09-9681-D53476AAB320}" presName="Parent" presStyleLbl="revTx" presStyleIdx="2" presStyleCnt="6">
        <dgm:presLayoutVars>
          <dgm:chMax val="1"/>
          <dgm:chPref val="1"/>
          <dgm:bulletEnabled val="1"/>
        </dgm:presLayoutVars>
      </dgm:prSet>
      <dgm:spPr/>
      <dgm:t>
        <a:bodyPr/>
        <a:lstStyle/>
        <a:p>
          <a:endParaRPr lang="fi-FI"/>
        </a:p>
      </dgm:t>
    </dgm:pt>
    <dgm:pt modelId="{4C786337-1CC8-45FE-816A-02AF748A9B83}" type="pres">
      <dgm:prSet presAssocID="{AB687253-024D-4024-A613-10C6B192504D}" presName="negSibTrans" presStyleCnt="0"/>
      <dgm:spPr/>
    </dgm:pt>
    <dgm:pt modelId="{AE430D12-0644-4BDA-8407-7BDBC9798853}" type="pres">
      <dgm:prSet presAssocID="{5FFBA16F-68CE-4F09-9681-D53476AAB320}" presName="composite" presStyleCnt="0"/>
      <dgm:spPr/>
    </dgm:pt>
    <dgm:pt modelId="{0DB04A04-F09C-4659-8629-AA8FD3085357}" type="pres">
      <dgm:prSet presAssocID="{5FFBA16F-68CE-4F09-9681-D53476AAB320}" presName="Child" presStyleLbl="revTx" presStyleIdx="3" presStyleCnt="6" custScaleX="128451">
        <dgm:presLayoutVars>
          <dgm:chMax val="0"/>
          <dgm:chPref val="0"/>
          <dgm:bulletEnabled val="1"/>
        </dgm:presLayoutVars>
      </dgm:prSet>
      <dgm:spPr/>
      <dgm:t>
        <a:bodyPr/>
        <a:lstStyle/>
        <a:p>
          <a:endParaRPr lang="fi-FI"/>
        </a:p>
      </dgm:t>
    </dgm:pt>
    <dgm:pt modelId="{5935E823-F913-4D6B-A4D3-0DC6125D4451}" type="pres">
      <dgm:prSet presAssocID="{6FD50449-D09F-461D-8649-AC3E2F91F923}" presName="sibTrans" presStyleCnt="0"/>
      <dgm:spPr/>
    </dgm:pt>
    <dgm:pt modelId="{08528B97-D0F9-481A-BAF1-87A3BFDC26DD}" type="pres">
      <dgm:prSet presAssocID="{4673BCF4-64B6-4477-A585-925D11BB4316}" presName="ParentComposite" presStyleCnt="0"/>
      <dgm:spPr/>
    </dgm:pt>
    <dgm:pt modelId="{23A3E869-1D1E-499D-ADAA-80C7E8EEE36C}" type="pres">
      <dgm:prSet presAssocID="{4673BCF4-64B6-4477-A585-925D11BB4316}" presName="Chord" presStyleLbl="bgShp" presStyleIdx="2" presStyleCnt="3"/>
      <dgm:spPr/>
    </dgm:pt>
    <dgm:pt modelId="{4B5F8E2F-F6BC-47B0-854C-11006DE2F8B2}" type="pres">
      <dgm:prSet presAssocID="{4673BCF4-64B6-4477-A585-925D11BB4316}" presName="Pie" presStyleLbl="alignNode1" presStyleIdx="2" presStyleCnt="3"/>
      <dgm:spPr/>
    </dgm:pt>
    <dgm:pt modelId="{552C8F60-DB2F-40A7-84E0-5BFB22988E00}" type="pres">
      <dgm:prSet presAssocID="{4673BCF4-64B6-4477-A585-925D11BB4316}" presName="Parent" presStyleLbl="revTx" presStyleIdx="4" presStyleCnt="6">
        <dgm:presLayoutVars>
          <dgm:chMax val="1"/>
          <dgm:chPref val="1"/>
          <dgm:bulletEnabled val="1"/>
        </dgm:presLayoutVars>
      </dgm:prSet>
      <dgm:spPr/>
      <dgm:t>
        <a:bodyPr/>
        <a:lstStyle/>
        <a:p>
          <a:endParaRPr lang="fi-FI"/>
        </a:p>
      </dgm:t>
    </dgm:pt>
    <dgm:pt modelId="{1E01C3B8-6C93-4B88-8FDA-A23F7BD78D89}" type="pres">
      <dgm:prSet presAssocID="{8DEA4A0B-03E5-4F61-A83B-42D14C025C4A}" presName="negSibTrans" presStyleCnt="0"/>
      <dgm:spPr/>
    </dgm:pt>
    <dgm:pt modelId="{ECC9843D-57AF-4233-B9AC-159B24C9897F}" type="pres">
      <dgm:prSet presAssocID="{4673BCF4-64B6-4477-A585-925D11BB4316}" presName="composite" presStyleCnt="0"/>
      <dgm:spPr/>
    </dgm:pt>
    <dgm:pt modelId="{FBD13A26-F860-433B-84E3-AA8A5ABACCCA}" type="pres">
      <dgm:prSet presAssocID="{4673BCF4-64B6-4477-A585-925D11BB4316}" presName="Child" presStyleLbl="revTx" presStyleIdx="5" presStyleCnt="6" custScaleX="139842">
        <dgm:presLayoutVars>
          <dgm:chMax val="0"/>
          <dgm:chPref val="0"/>
          <dgm:bulletEnabled val="1"/>
        </dgm:presLayoutVars>
      </dgm:prSet>
      <dgm:spPr/>
      <dgm:t>
        <a:bodyPr/>
        <a:lstStyle/>
        <a:p>
          <a:endParaRPr lang="fi-FI"/>
        </a:p>
      </dgm:t>
    </dgm:pt>
  </dgm:ptLst>
  <dgm:cxnLst>
    <dgm:cxn modelId="{E4517521-F0FD-4C3D-985C-DCFD55DE1B0D}" srcId="{F9768C35-B228-4191-AF9E-8410AFEC1C19}" destId="{5FFBA16F-68CE-4F09-9681-D53476AAB320}" srcOrd="1" destOrd="0" parTransId="{96B47B7D-B713-4764-B77C-2EF2403B4A63}" sibTransId="{6FD50449-D09F-461D-8649-AC3E2F91F923}"/>
    <dgm:cxn modelId="{2CD2BF6C-82A4-430A-AB2A-CEFE68E04C19}" type="presOf" srcId="{5FFBA16F-68CE-4F09-9681-D53476AAB320}" destId="{F2A4F8E2-C599-4346-9CA4-57820782A7AA}" srcOrd="0" destOrd="0" presId="urn:microsoft.com/office/officeart/2009/3/layout/PieProcess"/>
    <dgm:cxn modelId="{6264543F-94F4-43DD-8066-E2E31EAC10CD}" type="presOf" srcId="{17466A7C-9A06-4F02-8C63-253116570C9A}" destId="{0DB04A04-F09C-4659-8629-AA8FD3085357}" srcOrd="0" destOrd="3" presId="urn:microsoft.com/office/officeart/2009/3/layout/PieProcess"/>
    <dgm:cxn modelId="{1779F080-D109-420F-B1CC-1430C9DF2862}" srcId="{4673BCF4-64B6-4477-A585-925D11BB4316}" destId="{702F6727-F39B-4646-ABC0-A04DD440288B}" srcOrd="0" destOrd="0" parTransId="{6094CE5C-EB5B-4FC1-A5AB-1FC61827DC71}" sibTransId="{8DEA4A0B-03E5-4F61-A83B-42D14C025C4A}"/>
    <dgm:cxn modelId="{0EDFD980-25AD-4FFE-A135-E111070F2693}" srcId="{5A618AA3-6F70-42AE-BC3C-D86C38A3E389}" destId="{D51C3779-A4B5-4AFB-BADD-FA9CDAD6526B}" srcOrd="0" destOrd="0" parTransId="{A82AF515-7330-4272-85A0-8D7025A47D76}" sibTransId="{E2086F73-38AC-413B-9EB0-9E7E5536CC9F}"/>
    <dgm:cxn modelId="{0BBBA8FC-3D94-4E90-9241-125E672F4F5A}" type="presOf" srcId="{27426F15-5908-43A9-8F70-E8713F0EB376}" destId="{6107B508-16EA-4631-B5AC-880ED2963378}" srcOrd="0" destOrd="2" presId="urn:microsoft.com/office/officeart/2009/3/layout/PieProcess"/>
    <dgm:cxn modelId="{A5B1F64A-4D46-4E05-9769-0179688C0479}" type="presOf" srcId="{4673BCF4-64B6-4477-A585-925D11BB4316}" destId="{552C8F60-DB2F-40A7-84E0-5BFB22988E00}" srcOrd="0" destOrd="0" presId="urn:microsoft.com/office/officeart/2009/3/layout/PieProcess"/>
    <dgm:cxn modelId="{5D32E4DE-05B4-4326-8C2A-D05620E18ABC}" srcId="{5FFBA16F-68CE-4F09-9681-D53476AAB320}" destId="{17466A7C-9A06-4F02-8C63-253116570C9A}" srcOrd="3" destOrd="0" parTransId="{7DA7B215-A7CE-401D-B171-E55F520570A6}" sibTransId="{1EC0E29D-DB6C-43EC-AACF-2E8DECC29477}"/>
    <dgm:cxn modelId="{4934C4C6-4CE4-4AEC-A9DF-DE02CCBB2222}" srcId="{4673BCF4-64B6-4477-A585-925D11BB4316}" destId="{E60B0C03-36DB-4068-87F4-45BF749BD32C}" srcOrd="1" destOrd="0" parTransId="{B32416A1-4E51-44DF-91B2-14A785EBF4FA}" sibTransId="{219DD9CF-1B7C-4012-B30C-6920AB19832E}"/>
    <dgm:cxn modelId="{9BA58D60-B1E0-467D-8EAE-0BF892D0A835}" srcId="{5FFBA16F-68CE-4F09-9681-D53476AAB320}" destId="{9A5A06AC-11B3-44C3-AACC-C2196112CC68}" srcOrd="2" destOrd="0" parTransId="{4667379E-6CE5-4468-BCE3-5E4B08637A94}" sibTransId="{08E368F4-2D05-4BDC-9F37-4AFECA6BAD35}"/>
    <dgm:cxn modelId="{68AE4820-C737-4E74-877F-4760B6F1A61E}" type="presOf" srcId="{2C8EB8A7-685B-4821-9760-637173E7FB66}" destId="{0DB04A04-F09C-4659-8629-AA8FD3085357}" srcOrd="0" destOrd="0" presId="urn:microsoft.com/office/officeart/2009/3/layout/PieProcess"/>
    <dgm:cxn modelId="{38684FF8-859D-49EB-9842-48D03AE07755}" srcId="{4673BCF4-64B6-4477-A585-925D11BB4316}" destId="{6AB8E8EE-AC60-446D-B8D5-E22A57C94C7F}" srcOrd="2" destOrd="0" parTransId="{4D98E455-0A4D-4E35-9A16-0FE0D03FB3BE}" sibTransId="{A0D875F9-5C32-44C9-BC08-1703AAFCB07B}"/>
    <dgm:cxn modelId="{9BFCEA23-3ED7-47A2-8D5B-5501A986F098}" type="presOf" srcId="{5A618AA3-6F70-42AE-BC3C-D86C38A3E389}" destId="{843C5B05-3DAA-42F4-9CD7-0B196C1D9CE4}" srcOrd="0" destOrd="0" presId="urn:microsoft.com/office/officeart/2009/3/layout/PieProcess"/>
    <dgm:cxn modelId="{F73E2578-029A-47D2-97DD-08F1CBD0D248}" type="presOf" srcId="{6AB8E8EE-AC60-446D-B8D5-E22A57C94C7F}" destId="{FBD13A26-F860-433B-84E3-AA8A5ABACCCA}" srcOrd="0" destOrd="2" presId="urn:microsoft.com/office/officeart/2009/3/layout/PieProcess"/>
    <dgm:cxn modelId="{9E53221C-76E8-4C59-ABBC-6A9E2AE13AF5}" srcId="{5A618AA3-6F70-42AE-BC3C-D86C38A3E389}" destId="{27426F15-5908-43A9-8F70-E8713F0EB376}" srcOrd="2" destOrd="0" parTransId="{8D9B34DF-18BA-4BA4-AE38-6921AE377AB0}" sibTransId="{90C04452-77BE-4744-9034-5B83A7EDD833}"/>
    <dgm:cxn modelId="{A4B7B24E-C1E4-4B7B-9F52-5AFA8995AD5E}" srcId="{5A618AA3-6F70-42AE-BC3C-D86C38A3E389}" destId="{A032B411-294F-4296-9820-B9CB1E80B0D5}" srcOrd="1" destOrd="0" parTransId="{43D47733-E9F7-4DAD-A600-21DE81FB3D5C}" sibTransId="{016AEED9-DAE2-4B41-869B-B7ABB1513086}"/>
    <dgm:cxn modelId="{FA07B68A-C353-4E36-B474-DA87F6F45BC8}" type="presOf" srcId="{D51C3779-A4B5-4AFB-BADD-FA9CDAD6526B}" destId="{6107B508-16EA-4631-B5AC-880ED2963378}" srcOrd="0" destOrd="0" presId="urn:microsoft.com/office/officeart/2009/3/layout/PieProcess"/>
    <dgm:cxn modelId="{A0D8DB9F-2709-47C9-8AA2-9AD3A4908437}" srcId="{5FFBA16F-68CE-4F09-9681-D53476AAB320}" destId="{2C8EB8A7-685B-4821-9760-637173E7FB66}" srcOrd="0" destOrd="0" parTransId="{8EAD2BA3-787A-4696-908B-E056A0743050}" sibTransId="{AB687253-024D-4024-A613-10C6B192504D}"/>
    <dgm:cxn modelId="{84AF49A1-4824-4658-83A2-28D8F410DCFA}" type="presOf" srcId="{9A5A06AC-11B3-44C3-AACC-C2196112CC68}" destId="{0DB04A04-F09C-4659-8629-AA8FD3085357}" srcOrd="0" destOrd="2" presId="urn:microsoft.com/office/officeart/2009/3/layout/PieProcess"/>
    <dgm:cxn modelId="{F6C5A18C-CD6C-405E-AF8E-85D79CA7CA9F}" srcId="{F9768C35-B228-4191-AF9E-8410AFEC1C19}" destId="{4673BCF4-64B6-4477-A585-925D11BB4316}" srcOrd="2" destOrd="0" parTransId="{9501B3ED-4336-46CC-8D39-99511550F5BE}" sibTransId="{7F5A09AE-0ED6-4C82-B6E6-8E5BB6FE334B}"/>
    <dgm:cxn modelId="{1B9DBFAA-9BC3-4FED-89EE-EA183F492807}" type="presOf" srcId="{702F6727-F39B-4646-ABC0-A04DD440288B}" destId="{FBD13A26-F860-433B-84E3-AA8A5ABACCCA}" srcOrd="0" destOrd="0" presId="urn:microsoft.com/office/officeart/2009/3/layout/PieProcess"/>
    <dgm:cxn modelId="{8976E1BB-29F6-493C-A49F-461C3E144180}" srcId="{F9768C35-B228-4191-AF9E-8410AFEC1C19}" destId="{5A618AA3-6F70-42AE-BC3C-D86C38A3E389}" srcOrd="0" destOrd="0" parTransId="{5D0DFCB8-FE9C-441A-933A-446210FA3191}" sibTransId="{E7393398-F3A6-4B22-85F7-FB6A85849695}"/>
    <dgm:cxn modelId="{A8C96732-BB96-4ED9-84A0-42BDDAA54C08}" type="presOf" srcId="{E60B0C03-36DB-4068-87F4-45BF749BD32C}" destId="{FBD13A26-F860-433B-84E3-AA8A5ABACCCA}" srcOrd="0" destOrd="1" presId="urn:microsoft.com/office/officeart/2009/3/layout/PieProcess"/>
    <dgm:cxn modelId="{A7E6CAEF-ECD2-4BA4-A60A-A8D80F898AF9}" srcId="{5FFBA16F-68CE-4F09-9681-D53476AAB320}" destId="{6171DEDB-DF2E-4988-8A3C-5C1DEB8968A6}" srcOrd="1" destOrd="0" parTransId="{08FAE8DA-13CC-4FD7-94BB-8A4722129FE5}" sibTransId="{48E093A3-5439-49B8-8EA1-544498BB1123}"/>
    <dgm:cxn modelId="{7DB58F6B-3080-4B35-AB75-CF6FFC6E8E1A}" type="presOf" srcId="{A032B411-294F-4296-9820-B9CB1E80B0D5}" destId="{6107B508-16EA-4631-B5AC-880ED2963378}" srcOrd="0" destOrd="1" presId="urn:microsoft.com/office/officeart/2009/3/layout/PieProcess"/>
    <dgm:cxn modelId="{F6DF7B49-A0ED-4B6B-9E28-BF6248CB3BD7}" type="presOf" srcId="{F9768C35-B228-4191-AF9E-8410AFEC1C19}" destId="{1620A5AD-3168-477D-80CB-522CABCBC3F1}" srcOrd="0" destOrd="0" presId="urn:microsoft.com/office/officeart/2009/3/layout/PieProcess"/>
    <dgm:cxn modelId="{34BFC47B-368D-44E9-9325-CACB69C0DAB3}" type="presOf" srcId="{6171DEDB-DF2E-4988-8A3C-5C1DEB8968A6}" destId="{0DB04A04-F09C-4659-8629-AA8FD3085357}" srcOrd="0" destOrd="1" presId="urn:microsoft.com/office/officeart/2009/3/layout/PieProcess"/>
    <dgm:cxn modelId="{FA27B31B-DD6B-4BCB-AAB6-880DD142DEF6}" type="presParOf" srcId="{1620A5AD-3168-477D-80CB-522CABCBC3F1}" destId="{32498276-0696-4BB0-B9F2-CD98CC746DA9}" srcOrd="0" destOrd="0" presId="urn:microsoft.com/office/officeart/2009/3/layout/PieProcess"/>
    <dgm:cxn modelId="{F35AD516-EA71-4BEB-A3FE-9851BA3C18DC}" type="presParOf" srcId="{32498276-0696-4BB0-B9F2-CD98CC746DA9}" destId="{B6DD48FA-27DC-43CA-B44E-33B113BE7746}" srcOrd="0" destOrd="0" presId="urn:microsoft.com/office/officeart/2009/3/layout/PieProcess"/>
    <dgm:cxn modelId="{620B6C15-386F-455E-8F2C-0C8ABBD695C7}" type="presParOf" srcId="{32498276-0696-4BB0-B9F2-CD98CC746DA9}" destId="{074D56E0-1EC2-4792-96A6-7CB3A2DD4F3C}" srcOrd="1" destOrd="0" presId="urn:microsoft.com/office/officeart/2009/3/layout/PieProcess"/>
    <dgm:cxn modelId="{5771D631-6B30-4F64-BA81-EB2E8139FC4D}" type="presParOf" srcId="{32498276-0696-4BB0-B9F2-CD98CC746DA9}" destId="{843C5B05-3DAA-42F4-9CD7-0B196C1D9CE4}" srcOrd="2" destOrd="0" presId="urn:microsoft.com/office/officeart/2009/3/layout/PieProcess"/>
    <dgm:cxn modelId="{43CCDD15-C64F-4AF5-9EDE-F166CCBA2256}" type="presParOf" srcId="{1620A5AD-3168-477D-80CB-522CABCBC3F1}" destId="{A9975F56-9C71-4D00-A257-1F0C35278BCE}" srcOrd="1" destOrd="0" presId="urn:microsoft.com/office/officeart/2009/3/layout/PieProcess"/>
    <dgm:cxn modelId="{914A49F8-D8C8-4C28-B1B5-8659C298B5D0}" type="presParOf" srcId="{1620A5AD-3168-477D-80CB-522CABCBC3F1}" destId="{CCC44BDF-F697-4B93-A4A1-6F3B62FB0418}" srcOrd="2" destOrd="0" presId="urn:microsoft.com/office/officeart/2009/3/layout/PieProcess"/>
    <dgm:cxn modelId="{99813ADF-9BDC-496F-90F0-463D3EAC8208}" type="presParOf" srcId="{CCC44BDF-F697-4B93-A4A1-6F3B62FB0418}" destId="{6107B508-16EA-4631-B5AC-880ED2963378}" srcOrd="0" destOrd="0" presId="urn:microsoft.com/office/officeart/2009/3/layout/PieProcess"/>
    <dgm:cxn modelId="{2CF4C664-992A-44CF-A5E8-C91E3D8F2C59}" type="presParOf" srcId="{1620A5AD-3168-477D-80CB-522CABCBC3F1}" destId="{6829338A-405C-4261-A820-123D26130E02}" srcOrd="3" destOrd="0" presId="urn:microsoft.com/office/officeart/2009/3/layout/PieProcess"/>
    <dgm:cxn modelId="{291A8B1B-56B0-4906-B84D-FB3E9AD56880}" type="presParOf" srcId="{1620A5AD-3168-477D-80CB-522CABCBC3F1}" destId="{A852D9DD-7313-4BEA-A577-7D247B68E4F7}" srcOrd="4" destOrd="0" presId="urn:microsoft.com/office/officeart/2009/3/layout/PieProcess"/>
    <dgm:cxn modelId="{5936D4F5-F6F8-487F-A5F0-08347E2D9685}" type="presParOf" srcId="{A852D9DD-7313-4BEA-A577-7D247B68E4F7}" destId="{8C6F8AAD-8795-4A89-8A20-0C62185DF3AE}" srcOrd="0" destOrd="0" presId="urn:microsoft.com/office/officeart/2009/3/layout/PieProcess"/>
    <dgm:cxn modelId="{16BA6AD6-85B9-4E71-987D-BED12A29326D}" type="presParOf" srcId="{A852D9DD-7313-4BEA-A577-7D247B68E4F7}" destId="{8E4F7AE3-DAAC-4B98-9FEA-3FAB369691B6}" srcOrd="1" destOrd="0" presId="urn:microsoft.com/office/officeart/2009/3/layout/PieProcess"/>
    <dgm:cxn modelId="{1E36ACAE-E43C-4322-AE16-24ED1B4AAB95}" type="presParOf" srcId="{A852D9DD-7313-4BEA-A577-7D247B68E4F7}" destId="{F2A4F8E2-C599-4346-9CA4-57820782A7AA}" srcOrd="2" destOrd="0" presId="urn:microsoft.com/office/officeart/2009/3/layout/PieProcess"/>
    <dgm:cxn modelId="{BB207970-A9CE-4275-B1B8-D58399AAF8CB}" type="presParOf" srcId="{1620A5AD-3168-477D-80CB-522CABCBC3F1}" destId="{4C786337-1CC8-45FE-816A-02AF748A9B83}" srcOrd="5" destOrd="0" presId="urn:microsoft.com/office/officeart/2009/3/layout/PieProcess"/>
    <dgm:cxn modelId="{A72D9ACE-B05B-42C9-BEDF-D5C609DCE741}" type="presParOf" srcId="{1620A5AD-3168-477D-80CB-522CABCBC3F1}" destId="{AE430D12-0644-4BDA-8407-7BDBC9798853}" srcOrd="6" destOrd="0" presId="urn:microsoft.com/office/officeart/2009/3/layout/PieProcess"/>
    <dgm:cxn modelId="{4325BA86-1A2A-4F7C-A827-D21E1451E66C}" type="presParOf" srcId="{AE430D12-0644-4BDA-8407-7BDBC9798853}" destId="{0DB04A04-F09C-4659-8629-AA8FD3085357}" srcOrd="0" destOrd="0" presId="urn:microsoft.com/office/officeart/2009/3/layout/PieProcess"/>
    <dgm:cxn modelId="{50C4976C-072C-4AA5-94FC-07BA5B4C81E3}" type="presParOf" srcId="{1620A5AD-3168-477D-80CB-522CABCBC3F1}" destId="{5935E823-F913-4D6B-A4D3-0DC6125D4451}" srcOrd="7" destOrd="0" presId="urn:microsoft.com/office/officeart/2009/3/layout/PieProcess"/>
    <dgm:cxn modelId="{53F40919-9605-457B-8F74-389099253263}" type="presParOf" srcId="{1620A5AD-3168-477D-80CB-522CABCBC3F1}" destId="{08528B97-D0F9-481A-BAF1-87A3BFDC26DD}" srcOrd="8" destOrd="0" presId="urn:microsoft.com/office/officeart/2009/3/layout/PieProcess"/>
    <dgm:cxn modelId="{BAC190A3-A358-4804-9755-481E2E5BF834}" type="presParOf" srcId="{08528B97-D0F9-481A-BAF1-87A3BFDC26DD}" destId="{23A3E869-1D1E-499D-ADAA-80C7E8EEE36C}" srcOrd="0" destOrd="0" presId="urn:microsoft.com/office/officeart/2009/3/layout/PieProcess"/>
    <dgm:cxn modelId="{FFD6EAE4-2384-47D9-BF08-06C44816DE54}" type="presParOf" srcId="{08528B97-D0F9-481A-BAF1-87A3BFDC26DD}" destId="{4B5F8E2F-F6BC-47B0-854C-11006DE2F8B2}" srcOrd="1" destOrd="0" presId="urn:microsoft.com/office/officeart/2009/3/layout/PieProcess"/>
    <dgm:cxn modelId="{40FD969C-6192-4B6B-803D-CC91FB15FCA7}" type="presParOf" srcId="{08528B97-D0F9-481A-BAF1-87A3BFDC26DD}" destId="{552C8F60-DB2F-40A7-84E0-5BFB22988E00}" srcOrd="2" destOrd="0" presId="urn:microsoft.com/office/officeart/2009/3/layout/PieProcess"/>
    <dgm:cxn modelId="{4CC78DE9-FA53-4168-AF2C-7063773E0B91}" type="presParOf" srcId="{1620A5AD-3168-477D-80CB-522CABCBC3F1}" destId="{1E01C3B8-6C93-4B88-8FDA-A23F7BD78D89}" srcOrd="9" destOrd="0" presId="urn:microsoft.com/office/officeart/2009/3/layout/PieProcess"/>
    <dgm:cxn modelId="{A87F7CDC-F8A9-4A72-AF74-06B9FD245181}" type="presParOf" srcId="{1620A5AD-3168-477D-80CB-522CABCBC3F1}" destId="{ECC9843D-57AF-4233-B9AC-159B24C9897F}" srcOrd="10" destOrd="0" presId="urn:microsoft.com/office/officeart/2009/3/layout/PieProcess"/>
    <dgm:cxn modelId="{2D65DDD8-25E7-4F4A-B2CC-78650F2C4D69}" type="presParOf" srcId="{ECC9843D-57AF-4233-B9AC-159B24C9897F}" destId="{FBD13A26-F860-433B-84E3-AA8A5ABACCCA}"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86AE1E-F6EA-4F66-9601-5B337117AAF7}" type="doc">
      <dgm:prSet loTypeId="urn:microsoft.com/office/officeart/2009/3/layout/PieProcess" loCatId="list" qsTypeId="urn:microsoft.com/office/officeart/2005/8/quickstyle/simple1" qsCatId="simple" csTypeId="urn:microsoft.com/office/officeart/2005/8/colors/colorful3" csCatId="colorful" phldr="1"/>
      <dgm:spPr/>
      <dgm:t>
        <a:bodyPr/>
        <a:lstStyle/>
        <a:p>
          <a:endParaRPr lang="fi-FI"/>
        </a:p>
      </dgm:t>
    </dgm:pt>
    <dgm:pt modelId="{5A6983D1-59D1-44AD-ACCC-20C1537046C6}">
      <dgm:prSet phldrT="[Teksti]" custT="1"/>
      <dgm:spPr/>
      <dgm:t>
        <a:bodyPr/>
        <a:lstStyle/>
        <a:p>
          <a:r>
            <a:rPr lang="fi-FI" sz="2400" dirty="0" smtClean="0">
              <a:solidFill>
                <a:schemeClr val="tx1"/>
              </a:solidFill>
            </a:rPr>
            <a:t>Ohjaava lainsäädäntö</a:t>
          </a:r>
          <a:endParaRPr lang="fi-FI" sz="2400" dirty="0">
            <a:solidFill>
              <a:schemeClr val="tx1"/>
            </a:solidFill>
          </a:endParaRPr>
        </a:p>
      </dgm:t>
    </dgm:pt>
    <dgm:pt modelId="{768169F6-A81E-4B2B-A602-CC80EDB22CCD}" type="parTrans" cxnId="{DF8C2453-003E-496D-9558-25FD5B7D75E5}">
      <dgm:prSet/>
      <dgm:spPr/>
      <dgm:t>
        <a:bodyPr/>
        <a:lstStyle/>
        <a:p>
          <a:endParaRPr lang="fi-FI"/>
        </a:p>
      </dgm:t>
    </dgm:pt>
    <dgm:pt modelId="{049F1A76-7DB0-4331-A9A4-F158C2BABB8C}" type="sibTrans" cxnId="{DF8C2453-003E-496D-9558-25FD5B7D75E5}">
      <dgm:prSet/>
      <dgm:spPr/>
      <dgm:t>
        <a:bodyPr/>
        <a:lstStyle/>
        <a:p>
          <a:endParaRPr lang="fi-FI"/>
        </a:p>
      </dgm:t>
    </dgm:pt>
    <dgm:pt modelId="{9B985D5D-F233-482B-BD9A-8FA9C83C3A92}">
      <dgm:prSet phldrT="[Teksti]" custT="1"/>
      <dgm:spPr/>
      <dgm:t>
        <a:bodyPr/>
        <a:lstStyle/>
        <a:p>
          <a:endParaRPr lang="fi-FI" sz="1050" dirty="0">
            <a:solidFill>
              <a:schemeClr val="tx1"/>
            </a:solidFill>
          </a:endParaRPr>
        </a:p>
        <a:p>
          <a:r>
            <a:rPr lang="fi-FI" sz="1000" b="0" dirty="0" smtClean="0">
              <a:solidFill>
                <a:schemeClr val="tx1"/>
              </a:solidFill>
            </a:rPr>
            <a:t>Asiakas- ja läheispalautteen keruusta tulee huomioida palautetta ohjaava lainsäädäntö sekä </a:t>
          </a:r>
          <a:r>
            <a:rPr lang="fi-FI" sz="1000" b="0" dirty="0" err="1" smtClean="0">
              <a:solidFill>
                <a:schemeClr val="tx1"/>
              </a:solidFill>
            </a:rPr>
            <a:t>sosiaali</a:t>
          </a:r>
          <a:r>
            <a:rPr lang="fi-FI" sz="1000" b="0" dirty="0" smtClean="0">
              <a:solidFill>
                <a:schemeClr val="tx1"/>
              </a:solidFill>
            </a:rPr>
            <a:t>- ja terveysministeriön laatusuositus. </a:t>
          </a:r>
        </a:p>
        <a:p>
          <a:endParaRPr lang="fi-FI" sz="1000" b="0" dirty="0">
            <a:solidFill>
              <a:schemeClr val="tx1"/>
            </a:solidFill>
          </a:endParaRPr>
        </a:p>
      </dgm:t>
    </dgm:pt>
    <dgm:pt modelId="{87E86162-E0CA-43D3-826B-1AA8F899ED8B}" type="parTrans" cxnId="{BA1A3B56-7B80-4BDC-AB92-5AAD7C83067A}">
      <dgm:prSet/>
      <dgm:spPr/>
      <dgm:t>
        <a:bodyPr/>
        <a:lstStyle/>
        <a:p>
          <a:endParaRPr lang="fi-FI"/>
        </a:p>
      </dgm:t>
    </dgm:pt>
    <dgm:pt modelId="{0AF68ACC-932D-432A-8ED1-796EED7D7EB3}" type="sibTrans" cxnId="{BA1A3B56-7B80-4BDC-AB92-5AAD7C83067A}">
      <dgm:prSet/>
      <dgm:spPr/>
      <dgm:t>
        <a:bodyPr/>
        <a:lstStyle/>
        <a:p>
          <a:endParaRPr lang="fi-FI"/>
        </a:p>
      </dgm:t>
    </dgm:pt>
    <dgm:pt modelId="{59A9CA32-3A67-41FC-9F72-04C47D311D2F}">
      <dgm:prSet phldrT="[Teksti]" custT="1"/>
      <dgm:spPr/>
      <dgm:t>
        <a:bodyPr/>
        <a:lstStyle/>
        <a:p>
          <a:r>
            <a:rPr lang="fi-FI" sz="2400" dirty="0" smtClean="0">
              <a:solidFill>
                <a:schemeClr val="tx1"/>
              </a:solidFill>
            </a:rPr>
            <a:t>Väittämien määrittely </a:t>
          </a:r>
          <a:endParaRPr lang="fi-FI" sz="2400" dirty="0">
            <a:solidFill>
              <a:schemeClr val="tx1"/>
            </a:solidFill>
          </a:endParaRPr>
        </a:p>
      </dgm:t>
    </dgm:pt>
    <dgm:pt modelId="{516723EE-2003-46AC-9642-66375FBFBF35}" type="parTrans" cxnId="{FB572EF7-4404-4214-8A37-0636409D1F62}">
      <dgm:prSet/>
      <dgm:spPr/>
      <dgm:t>
        <a:bodyPr/>
        <a:lstStyle/>
        <a:p>
          <a:endParaRPr lang="fi-FI"/>
        </a:p>
      </dgm:t>
    </dgm:pt>
    <dgm:pt modelId="{DBD62E95-437E-4A94-84A6-37E9986607CF}" type="sibTrans" cxnId="{FB572EF7-4404-4214-8A37-0636409D1F62}">
      <dgm:prSet/>
      <dgm:spPr/>
      <dgm:t>
        <a:bodyPr/>
        <a:lstStyle/>
        <a:p>
          <a:endParaRPr lang="fi-FI"/>
        </a:p>
      </dgm:t>
    </dgm:pt>
    <dgm:pt modelId="{BAE6E7CE-B080-44CC-BDB0-C763219BD6FD}">
      <dgm:prSet phldrT="[Teksti]" custT="1"/>
      <dgm:spPr/>
      <dgm:t>
        <a:bodyPr/>
        <a:lstStyle/>
        <a:p>
          <a:endParaRPr lang="fi-FI" sz="1000" b="0" dirty="0" smtClean="0">
            <a:solidFill>
              <a:schemeClr val="tx1"/>
            </a:solidFill>
          </a:endParaRPr>
        </a:p>
        <a:p>
          <a:r>
            <a:rPr lang="fi-FI" sz="1000" b="0" dirty="0" smtClean="0">
              <a:solidFill>
                <a:schemeClr val="tx1"/>
              </a:solidFill>
            </a:rPr>
            <a:t>Väittämien määräksi valikoitui kolme palvelukohtaista väittämää</a:t>
          </a:r>
          <a:r>
            <a:rPr lang="fi-FI" sz="1000" b="1" dirty="0" smtClean="0">
              <a:solidFill>
                <a:schemeClr val="tx1"/>
              </a:solidFill>
            </a:rPr>
            <a:t> </a:t>
          </a:r>
          <a:r>
            <a:rPr lang="fi-FI" sz="1000" b="0" dirty="0" smtClean="0">
              <a:solidFill>
                <a:schemeClr val="tx1"/>
              </a:solidFill>
            </a:rPr>
            <a:t>asiantuntija-/ammattilaistyöpajojen ja asiakasraadin tuloksena. </a:t>
          </a:r>
        </a:p>
        <a:p>
          <a:endParaRPr lang="fi-FI" sz="1000" b="0" dirty="0" smtClean="0">
            <a:solidFill>
              <a:schemeClr val="tx1"/>
            </a:solidFill>
          </a:endParaRPr>
        </a:p>
        <a:p>
          <a:r>
            <a:rPr lang="fi-FI" sz="1000" b="0" dirty="0" smtClean="0">
              <a:solidFill>
                <a:schemeClr val="tx1"/>
              </a:solidFill>
            </a:rPr>
            <a:t>Väittämät ovat linjassa Varhan ja kansallisen asiakaspalauterakenteen kanssa. </a:t>
          </a:r>
        </a:p>
        <a:p>
          <a:endParaRPr lang="fi-FI" sz="1000" dirty="0"/>
        </a:p>
      </dgm:t>
    </dgm:pt>
    <dgm:pt modelId="{2D9F8F50-7869-4D22-97E3-1ED4A960D796}" type="parTrans" cxnId="{ABB35215-BD91-4489-9B93-A60E240E62D6}">
      <dgm:prSet/>
      <dgm:spPr/>
      <dgm:t>
        <a:bodyPr/>
        <a:lstStyle/>
        <a:p>
          <a:endParaRPr lang="fi-FI"/>
        </a:p>
      </dgm:t>
    </dgm:pt>
    <dgm:pt modelId="{1E4E91E8-97BA-4910-980B-C88C34871A1F}" type="sibTrans" cxnId="{ABB35215-BD91-4489-9B93-A60E240E62D6}">
      <dgm:prSet/>
      <dgm:spPr/>
      <dgm:t>
        <a:bodyPr/>
        <a:lstStyle/>
        <a:p>
          <a:endParaRPr lang="fi-FI"/>
        </a:p>
      </dgm:t>
    </dgm:pt>
    <dgm:pt modelId="{0371563C-8D5C-45C9-852B-E80A74DDBEB4}">
      <dgm:prSet phldrT="[Teksti]" custT="1"/>
      <dgm:spPr/>
      <dgm:t>
        <a:bodyPr/>
        <a:lstStyle/>
        <a:p>
          <a:r>
            <a:rPr lang="fi-FI" sz="2400" dirty="0" smtClean="0">
              <a:solidFill>
                <a:schemeClr val="tx1"/>
              </a:solidFill>
            </a:rPr>
            <a:t>Asiakaskokemuksen kohdentaminen</a:t>
          </a:r>
          <a:endParaRPr lang="fi-FI" sz="2400" dirty="0">
            <a:solidFill>
              <a:schemeClr val="tx1"/>
            </a:solidFill>
          </a:endParaRPr>
        </a:p>
      </dgm:t>
    </dgm:pt>
    <dgm:pt modelId="{0AD85D7B-A048-4B88-87FD-3430696EF494}" type="parTrans" cxnId="{091DD0C6-C5EC-4FCF-87A5-990B6F19ADEF}">
      <dgm:prSet/>
      <dgm:spPr/>
      <dgm:t>
        <a:bodyPr/>
        <a:lstStyle/>
        <a:p>
          <a:endParaRPr lang="fi-FI"/>
        </a:p>
      </dgm:t>
    </dgm:pt>
    <dgm:pt modelId="{B5B4EDA5-A215-4073-B23C-79AAD9456093}" type="sibTrans" cxnId="{091DD0C6-C5EC-4FCF-87A5-990B6F19ADEF}">
      <dgm:prSet/>
      <dgm:spPr/>
      <dgm:t>
        <a:bodyPr/>
        <a:lstStyle/>
        <a:p>
          <a:endParaRPr lang="fi-FI"/>
        </a:p>
      </dgm:t>
    </dgm:pt>
    <dgm:pt modelId="{AE49F586-4864-44AB-9F30-719A6980AAD2}">
      <dgm:prSet phldrT="[Teksti]" custT="1"/>
      <dgm:spPr/>
      <dgm:t>
        <a:bodyPr/>
        <a:lstStyle/>
        <a:p>
          <a:endParaRPr lang="fi-FI" sz="900" dirty="0"/>
        </a:p>
        <a:p>
          <a:endParaRPr lang="fi-FI" sz="900" dirty="0"/>
        </a:p>
        <a:p>
          <a:endParaRPr lang="fi-FI" sz="900" dirty="0"/>
        </a:p>
        <a:p>
          <a:endParaRPr lang="fi-FI" sz="900" b="1" dirty="0"/>
        </a:p>
        <a:p>
          <a:endParaRPr lang="fi-FI" sz="900" b="1" dirty="0"/>
        </a:p>
        <a:p>
          <a:endParaRPr lang="fi-FI" sz="900" b="1" dirty="0"/>
        </a:p>
        <a:p>
          <a:endParaRPr lang="fi-FI" sz="900" b="0" dirty="0"/>
        </a:p>
      </dgm:t>
    </dgm:pt>
    <dgm:pt modelId="{1322B591-15ED-4777-846A-C8D057042E0E}" type="parTrans" cxnId="{AC7F9585-D69C-4412-9942-7B0250860E75}">
      <dgm:prSet/>
      <dgm:spPr/>
      <dgm:t>
        <a:bodyPr/>
        <a:lstStyle/>
        <a:p>
          <a:endParaRPr lang="fi-FI"/>
        </a:p>
      </dgm:t>
    </dgm:pt>
    <dgm:pt modelId="{6B400620-B49B-45D9-BD19-CB74EBFC8DFC}" type="sibTrans" cxnId="{AC7F9585-D69C-4412-9942-7B0250860E75}">
      <dgm:prSet/>
      <dgm:spPr/>
      <dgm:t>
        <a:bodyPr/>
        <a:lstStyle/>
        <a:p>
          <a:endParaRPr lang="fi-FI"/>
        </a:p>
      </dgm:t>
    </dgm:pt>
    <dgm:pt modelId="{A734F5D6-05F1-423F-8A5C-9251B48F1285}">
      <dgm:prSet phldrT="[Teksti]" custT="1"/>
      <dgm:spPr/>
      <dgm:t>
        <a:bodyPr/>
        <a:lstStyle/>
        <a:p>
          <a:endParaRPr lang="fi-FI" sz="800" b="0" dirty="0" smtClean="0">
            <a:solidFill>
              <a:schemeClr val="tx1"/>
            </a:solidFill>
          </a:endParaRPr>
        </a:p>
        <a:p>
          <a:endParaRPr lang="fi-FI" sz="1000" b="0" dirty="0" smtClean="0">
            <a:solidFill>
              <a:schemeClr val="tx1"/>
            </a:solidFill>
          </a:endParaRPr>
        </a:p>
        <a:p>
          <a:r>
            <a:rPr lang="fi-FI" sz="1000" b="0" dirty="0" smtClean="0">
              <a:solidFill>
                <a:schemeClr val="tx1"/>
              </a:solidFill>
            </a:rPr>
            <a:t>Asiakaskokemuksen mittaaminen on mahdollista kohdentaa joko yksikköön tai palvelualueeseen (palvelualue voi itsenäisesti tilanteeseen tai palvelutapahtumaan liittyen toteuttaa palautekeruun sovittuihin asiakasväittämiin pohjautuen) </a:t>
          </a:r>
        </a:p>
        <a:p>
          <a:endParaRPr lang="fi-FI" sz="1050" b="0" dirty="0"/>
        </a:p>
      </dgm:t>
    </dgm:pt>
    <dgm:pt modelId="{AB697D4C-8FC5-411F-8D94-086793F43122}" type="sibTrans" cxnId="{B92CB0EA-37AE-41D5-8C43-40DE42E4BC31}">
      <dgm:prSet/>
      <dgm:spPr/>
      <dgm:t>
        <a:bodyPr/>
        <a:lstStyle/>
        <a:p>
          <a:endParaRPr lang="fi-FI"/>
        </a:p>
      </dgm:t>
    </dgm:pt>
    <dgm:pt modelId="{0EDD2460-E904-4B1E-8279-E2A9D995A71B}" type="parTrans" cxnId="{B92CB0EA-37AE-41D5-8C43-40DE42E4BC31}">
      <dgm:prSet/>
      <dgm:spPr/>
      <dgm:t>
        <a:bodyPr/>
        <a:lstStyle/>
        <a:p>
          <a:endParaRPr lang="fi-FI"/>
        </a:p>
      </dgm:t>
    </dgm:pt>
    <dgm:pt modelId="{1C63D2EC-4F87-4C78-B9A3-A0F590E67175}">
      <dgm:prSet phldrT="[Teksti]" custT="1"/>
      <dgm:spPr/>
      <dgm:t>
        <a:bodyPr/>
        <a:lstStyle/>
        <a:p>
          <a:endParaRPr lang="fi-FI" sz="900" dirty="0"/>
        </a:p>
      </dgm:t>
    </dgm:pt>
    <dgm:pt modelId="{0318A345-F462-42F7-8BA1-5B2E34CF0FFC}" type="sibTrans" cxnId="{B096984B-6FD7-4296-802E-09012E59D7E6}">
      <dgm:prSet/>
      <dgm:spPr/>
      <dgm:t>
        <a:bodyPr/>
        <a:lstStyle/>
        <a:p>
          <a:endParaRPr lang="fi-FI"/>
        </a:p>
      </dgm:t>
    </dgm:pt>
    <dgm:pt modelId="{B974816B-3C6C-42DA-AF65-5298B8EF37FA}" type="parTrans" cxnId="{B096984B-6FD7-4296-802E-09012E59D7E6}">
      <dgm:prSet/>
      <dgm:spPr/>
      <dgm:t>
        <a:bodyPr/>
        <a:lstStyle/>
        <a:p>
          <a:endParaRPr lang="fi-FI"/>
        </a:p>
      </dgm:t>
    </dgm:pt>
    <dgm:pt modelId="{F92DF5D9-0553-43A1-9972-00267B9F723B}">
      <dgm:prSet phldrT="[Teksti]" custT="1"/>
      <dgm:spPr/>
      <dgm:t>
        <a:bodyPr/>
        <a:lstStyle/>
        <a:p>
          <a:endParaRPr lang="fi-FI" sz="900" dirty="0"/>
        </a:p>
        <a:p>
          <a:endParaRPr lang="fi-FI" sz="900" dirty="0"/>
        </a:p>
        <a:p>
          <a:endParaRPr lang="fi-FI" sz="900" dirty="0"/>
        </a:p>
        <a:p>
          <a:endParaRPr lang="fi-FI" sz="900" dirty="0"/>
        </a:p>
        <a:p>
          <a:endParaRPr lang="fi-FI" sz="900" dirty="0"/>
        </a:p>
      </dgm:t>
    </dgm:pt>
    <dgm:pt modelId="{091CC352-E3ED-4EB9-A6C0-C3578BAA84B0}" type="sibTrans" cxnId="{87A1FF43-61AE-40CB-B149-74A4521DB6CE}">
      <dgm:prSet/>
      <dgm:spPr/>
      <dgm:t>
        <a:bodyPr/>
        <a:lstStyle/>
        <a:p>
          <a:endParaRPr lang="fi-FI"/>
        </a:p>
      </dgm:t>
    </dgm:pt>
    <dgm:pt modelId="{5F3CFC83-4901-41D7-B316-5106BC522766}" type="parTrans" cxnId="{87A1FF43-61AE-40CB-B149-74A4521DB6CE}">
      <dgm:prSet/>
      <dgm:spPr/>
      <dgm:t>
        <a:bodyPr/>
        <a:lstStyle/>
        <a:p>
          <a:endParaRPr lang="fi-FI"/>
        </a:p>
      </dgm:t>
    </dgm:pt>
    <dgm:pt modelId="{EA080E82-B92C-4D9C-B48D-88B00F36027A}">
      <dgm:prSet phldrT="[Teksti]" custT="1"/>
      <dgm:spPr/>
      <dgm:t>
        <a:bodyPr/>
        <a:lstStyle/>
        <a:p>
          <a:r>
            <a:rPr lang="fi-FI" sz="1000" b="0" dirty="0" smtClean="0">
              <a:solidFill>
                <a:schemeClr val="tx1"/>
              </a:solidFill>
            </a:rPr>
            <a:t>Tai määräajoin toteutettava laajempi koko ikääntyvien kotona asumista tukevia palveluja koskeva palautekeruu. </a:t>
          </a:r>
        </a:p>
        <a:p>
          <a:endParaRPr lang="fi-FI" sz="1000" b="0" dirty="0" smtClean="0">
            <a:solidFill>
              <a:schemeClr val="tx1"/>
            </a:solidFill>
          </a:endParaRPr>
        </a:p>
        <a:p>
          <a:r>
            <a:rPr lang="fi-FI" sz="1000" dirty="0" smtClean="0"/>
            <a:t>Palautejärjestelmä on hyvinvointialueen omistama. Sähköinen palaute on nopeasti hyödynnettävissä raportointiin. Erillisiä kustannuksia ei synny esim. paperisen lomakkeen käsittelystä. </a:t>
          </a:r>
        </a:p>
        <a:p>
          <a:endParaRPr lang="fi-FI" sz="1000" b="0" dirty="0" smtClean="0">
            <a:solidFill>
              <a:schemeClr val="tx1"/>
            </a:solidFill>
          </a:endParaRPr>
        </a:p>
        <a:p>
          <a:r>
            <a:rPr lang="fi-FI" sz="1000" b="0" dirty="0" smtClean="0">
              <a:solidFill>
                <a:schemeClr val="tx1"/>
              </a:solidFill>
            </a:rPr>
            <a:t>Joustavuus ja nopea palaute lisää asiakkaan vastausaktivisuutta, asiakkaalta/läheiseltä kysytään 1-3 keskeistä asiaa. Vastaaminen tulee olla asiakkaalle/läheiselle helppoa ja nopeaa. </a:t>
          </a:r>
          <a:endParaRPr lang="fi-FI" sz="1000" b="0" dirty="0">
            <a:solidFill>
              <a:schemeClr val="tx1"/>
            </a:solidFill>
          </a:endParaRPr>
        </a:p>
      </dgm:t>
    </dgm:pt>
    <dgm:pt modelId="{149266DD-216F-4ACD-99A2-378C7A572E7F}" type="parTrans" cxnId="{DC70C88E-D7F8-4F2D-9797-2A698549A7CF}">
      <dgm:prSet/>
      <dgm:spPr/>
      <dgm:t>
        <a:bodyPr/>
        <a:lstStyle/>
        <a:p>
          <a:endParaRPr lang="fi-FI"/>
        </a:p>
      </dgm:t>
    </dgm:pt>
    <dgm:pt modelId="{B8FC5B42-FCBC-4F63-BA8D-37722440A5C2}" type="sibTrans" cxnId="{DC70C88E-D7F8-4F2D-9797-2A698549A7CF}">
      <dgm:prSet/>
      <dgm:spPr/>
      <dgm:t>
        <a:bodyPr/>
        <a:lstStyle/>
        <a:p>
          <a:endParaRPr lang="fi-FI"/>
        </a:p>
      </dgm:t>
    </dgm:pt>
    <dgm:pt modelId="{AF24D40A-E472-4BEC-8252-6C51EFF6584F}">
      <dgm:prSet phldrT="[Teksti]" custT="1"/>
      <dgm:spPr/>
      <dgm:t>
        <a:bodyPr/>
        <a:lstStyle/>
        <a:p>
          <a:endParaRPr lang="fi-FI" sz="800" b="0" dirty="0" smtClean="0">
            <a:solidFill>
              <a:schemeClr val="tx1"/>
            </a:solidFill>
          </a:endParaRPr>
        </a:p>
      </dgm:t>
    </dgm:pt>
    <dgm:pt modelId="{2A71B843-6177-4E09-B923-46434CE249A1}" type="parTrans" cxnId="{F71DB1E9-D393-4648-B89D-798E89B6C86A}">
      <dgm:prSet/>
      <dgm:spPr/>
      <dgm:t>
        <a:bodyPr/>
        <a:lstStyle/>
        <a:p>
          <a:endParaRPr lang="fi-FI"/>
        </a:p>
      </dgm:t>
    </dgm:pt>
    <dgm:pt modelId="{186FD76E-95FD-4FAE-808C-F948FA190F04}" type="sibTrans" cxnId="{F71DB1E9-D393-4648-B89D-798E89B6C86A}">
      <dgm:prSet/>
      <dgm:spPr/>
      <dgm:t>
        <a:bodyPr/>
        <a:lstStyle/>
        <a:p>
          <a:endParaRPr lang="fi-FI"/>
        </a:p>
      </dgm:t>
    </dgm:pt>
    <dgm:pt modelId="{B1DC7C3A-A236-4B87-9B62-9948B1D034B3}">
      <dgm:prSet phldrT="[Teksti]" custT="1"/>
      <dgm:spPr/>
      <dgm:t>
        <a:bodyPr/>
        <a:lstStyle/>
        <a:p>
          <a:r>
            <a:rPr lang="fi-FI" sz="1000" b="0" dirty="0" smtClean="0">
              <a:solidFill>
                <a:schemeClr val="tx1"/>
              </a:solidFill>
            </a:rPr>
            <a:t>Väittämien toimivuutta testattiin asiakasraadin toimesta, jotta niiden muotoilu on selkeää ja asiakkaalle ymmärrettävää. </a:t>
          </a:r>
        </a:p>
      </dgm:t>
    </dgm:pt>
    <dgm:pt modelId="{23057614-AD95-4DD0-BBB7-615B88346788}" type="parTrans" cxnId="{F081FF54-E7AB-413B-BE8C-C72D559C3AC2}">
      <dgm:prSet/>
      <dgm:spPr/>
      <dgm:t>
        <a:bodyPr/>
        <a:lstStyle/>
        <a:p>
          <a:endParaRPr lang="fi-FI"/>
        </a:p>
      </dgm:t>
    </dgm:pt>
    <dgm:pt modelId="{94CD9C62-0199-4C1D-8615-D5BFF407536E}" type="sibTrans" cxnId="{F081FF54-E7AB-413B-BE8C-C72D559C3AC2}">
      <dgm:prSet/>
      <dgm:spPr/>
      <dgm:t>
        <a:bodyPr/>
        <a:lstStyle/>
        <a:p>
          <a:endParaRPr lang="fi-FI"/>
        </a:p>
      </dgm:t>
    </dgm:pt>
    <dgm:pt modelId="{F43BC163-CBC0-4AFC-80F9-BE80495C8F1F}">
      <dgm:prSet phldrT="[Teksti]" custT="1"/>
      <dgm:spPr/>
      <dgm:t>
        <a:bodyPr/>
        <a:lstStyle/>
        <a:p>
          <a:endParaRPr lang="fi-FI" sz="1000" b="0" dirty="0" smtClean="0">
            <a:solidFill>
              <a:schemeClr val="tx1"/>
            </a:solidFill>
          </a:endParaRPr>
        </a:p>
      </dgm:t>
    </dgm:pt>
    <dgm:pt modelId="{01097C9C-ABC1-4429-A364-DD2A177039E3}" type="parTrans" cxnId="{D869B4B3-16E6-4851-9C94-62F8B52DCC38}">
      <dgm:prSet/>
      <dgm:spPr/>
      <dgm:t>
        <a:bodyPr/>
        <a:lstStyle/>
        <a:p>
          <a:endParaRPr lang="fi-FI"/>
        </a:p>
      </dgm:t>
    </dgm:pt>
    <dgm:pt modelId="{29A996C0-15E6-482A-9E4A-6BAD91D3B78F}" type="sibTrans" cxnId="{D869B4B3-16E6-4851-9C94-62F8B52DCC38}">
      <dgm:prSet/>
      <dgm:spPr/>
      <dgm:t>
        <a:bodyPr/>
        <a:lstStyle/>
        <a:p>
          <a:endParaRPr lang="fi-FI"/>
        </a:p>
      </dgm:t>
    </dgm:pt>
    <dgm:pt modelId="{49B3F41A-CE52-46D8-B9B3-6865EFCB455F}">
      <dgm:prSet phldrT="[Teksti]" custT="1"/>
      <dgm:spPr/>
      <dgm:t>
        <a:bodyPr/>
        <a:lstStyle/>
        <a:p>
          <a:r>
            <a:rPr lang="fi-FI" sz="1000" b="0" dirty="0" smtClean="0">
              <a:solidFill>
                <a:schemeClr val="tx1"/>
              </a:solidFill>
            </a:rPr>
            <a:t>Väittämät valikoituvat palvelukohtaisina väittäminä palveluvalikoittain.</a:t>
          </a:r>
        </a:p>
      </dgm:t>
    </dgm:pt>
    <dgm:pt modelId="{1EB32E89-D238-4D37-8429-46C3C94D04FD}" type="parTrans" cxnId="{3C8A3E8F-54D0-4948-80CD-0922E453300F}">
      <dgm:prSet/>
      <dgm:spPr/>
      <dgm:t>
        <a:bodyPr/>
        <a:lstStyle/>
        <a:p>
          <a:endParaRPr lang="fi-FI"/>
        </a:p>
      </dgm:t>
    </dgm:pt>
    <dgm:pt modelId="{7EA1F2ED-34F2-4A8C-AF58-4651D610E2BC}" type="sibTrans" cxnId="{3C8A3E8F-54D0-4948-80CD-0922E453300F}">
      <dgm:prSet/>
      <dgm:spPr/>
      <dgm:t>
        <a:bodyPr/>
        <a:lstStyle/>
        <a:p>
          <a:endParaRPr lang="fi-FI"/>
        </a:p>
      </dgm:t>
    </dgm:pt>
    <dgm:pt modelId="{5024E7AE-05CB-49FD-9C68-FA3EE55968EA}">
      <dgm:prSet phldrT="[Teksti]" custT="1"/>
      <dgm:spPr/>
      <dgm:t>
        <a:bodyPr/>
        <a:lstStyle/>
        <a:p>
          <a:r>
            <a:rPr lang="fi-FI" sz="1000" b="0" dirty="0" smtClean="0">
              <a:solidFill>
                <a:schemeClr val="tx1"/>
              </a:solidFill>
            </a:rPr>
            <a:t>1. säännöllinen kotihoito </a:t>
          </a:r>
        </a:p>
      </dgm:t>
    </dgm:pt>
    <dgm:pt modelId="{DA9A2B17-9A9F-4BB6-9AC8-F08050E78931}" type="parTrans" cxnId="{9A495A95-07BF-4A5A-9F71-7C1D289060F2}">
      <dgm:prSet/>
      <dgm:spPr/>
      <dgm:t>
        <a:bodyPr/>
        <a:lstStyle/>
        <a:p>
          <a:endParaRPr lang="fi-FI"/>
        </a:p>
      </dgm:t>
    </dgm:pt>
    <dgm:pt modelId="{D2EC9D92-61A1-468E-A9F9-6FE138AD6DE6}" type="sibTrans" cxnId="{9A495A95-07BF-4A5A-9F71-7C1D289060F2}">
      <dgm:prSet/>
      <dgm:spPr/>
      <dgm:t>
        <a:bodyPr/>
        <a:lstStyle/>
        <a:p>
          <a:endParaRPr lang="fi-FI"/>
        </a:p>
      </dgm:t>
    </dgm:pt>
    <dgm:pt modelId="{B72D9D8D-37F3-45AF-9B6E-32C60239B26F}">
      <dgm:prSet phldrT="[Teksti]" custT="1"/>
      <dgm:spPr/>
      <dgm:t>
        <a:bodyPr/>
        <a:lstStyle/>
        <a:p>
          <a:r>
            <a:rPr lang="fi-FI" sz="1000" b="0" dirty="0" smtClean="0">
              <a:solidFill>
                <a:schemeClr val="tx1"/>
              </a:solidFill>
            </a:rPr>
            <a:t>2. palvelutarpeen arviointi </a:t>
          </a:r>
        </a:p>
      </dgm:t>
    </dgm:pt>
    <dgm:pt modelId="{C3D73635-3643-44FF-9FEB-999BA5A99120}" type="parTrans" cxnId="{E235532C-0ABB-4E42-A8EC-9C6818A6AEAE}">
      <dgm:prSet/>
      <dgm:spPr/>
      <dgm:t>
        <a:bodyPr/>
        <a:lstStyle/>
        <a:p>
          <a:endParaRPr lang="fi-FI"/>
        </a:p>
      </dgm:t>
    </dgm:pt>
    <dgm:pt modelId="{8071CA91-765D-4497-9C6E-E9107B777009}" type="sibTrans" cxnId="{E235532C-0ABB-4E42-A8EC-9C6818A6AEAE}">
      <dgm:prSet/>
      <dgm:spPr/>
      <dgm:t>
        <a:bodyPr/>
        <a:lstStyle/>
        <a:p>
          <a:endParaRPr lang="fi-FI"/>
        </a:p>
      </dgm:t>
    </dgm:pt>
    <dgm:pt modelId="{F5E58C4E-AB22-49CE-B7AB-D3C234067FDC}">
      <dgm:prSet phldrT="[Teksti]" custT="1"/>
      <dgm:spPr/>
      <dgm:t>
        <a:bodyPr/>
        <a:lstStyle/>
        <a:p>
          <a:r>
            <a:rPr lang="fi-FI" sz="1000" b="0" dirty="0" smtClean="0">
              <a:solidFill>
                <a:schemeClr val="tx1"/>
              </a:solidFill>
            </a:rPr>
            <a:t>3. Omaishoito</a:t>
          </a:r>
        </a:p>
        <a:p>
          <a:endParaRPr lang="fi-FI" sz="1000" b="0" dirty="0" smtClean="0">
            <a:solidFill>
              <a:schemeClr val="tx1"/>
            </a:solidFill>
          </a:endParaRPr>
        </a:p>
        <a:p>
          <a:r>
            <a:rPr lang="fi-FI" sz="1000" dirty="0" smtClean="0"/>
            <a:t>Asiakas- ja läheispalautteen keruun avaintoimijoina ovat kunkin palveluvalikon aluevastaavat, esihenkilöt ja palveluohjaajat sekä hoitajat. </a:t>
          </a:r>
        </a:p>
        <a:p>
          <a:endParaRPr lang="fi-FI" sz="800" b="0" dirty="0" smtClean="0">
            <a:solidFill>
              <a:schemeClr val="tx1"/>
            </a:solidFill>
          </a:endParaRPr>
        </a:p>
      </dgm:t>
    </dgm:pt>
    <dgm:pt modelId="{91CFA7C6-D8F4-47EA-BA7B-9990B990E2A3}" type="parTrans" cxnId="{CF6F3963-7714-4B69-B3EA-74D0FEB2739B}">
      <dgm:prSet/>
      <dgm:spPr/>
      <dgm:t>
        <a:bodyPr/>
        <a:lstStyle/>
        <a:p>
          <a:endParaRPr lang="fi-FI"/>
        </a:p>
      </dgm:t>
    </dgm:pt>
    <dgm:pt modelId="{6CA59974-1606-4035-B788-EBDC7E24D86F}" type="sibTrans" cxnId="{CF6F3963-7714-4B69-B3EA-74D0FEB2739B}">
      <dgm:prSet/>
      <dgm:spPr/>
      <dgm:t>
        <a:bodyPr/>
        <a:lstStyle/>
        <a:p>
          <a:endParaRPr lang="fi-FI"/>
        </a:p>
      </dgm:t>
    </dgm:pt>
    <dgm:pt modelId="{F367B6F8-BA57-4648-9FBE-C940B8B84311}">
      <dgm:prSet phldrT="[Teksti]" custT="1"/>
      <dgm:spPr/>
      <dgm:t>
        <a:bodyPr/>
        <a:lstStyle/>
        <a:p>
          <a:r>
            <a:rPr lang="fi-FI" sz="800" b="0" dirty="0" smtClean="0">
              <a:solidFill>
                <a:schemeClr val="tx1"/>
              </a:solidFill>
            </a:rPr>
            <a:t> </a:t>
          </a:r>
        </a:p>
      </dgm:t>
    </dgm:pt>
    <dgm:pt modelId="{D249149C-3098-4EE0-A17D-8A8DE1C999DA}" type="parTrans" cxnId="{416DFED4-D385-42B5-90B2-2F80CA9C6955}">
      <dgm:prSet/>
      <dgm:spPr/>
      <dgm:t>
        <a:bodyPr/>
        <a:lstStyle/>
        <a:p>
          <a:endParaRPr lang="fi-FI"/>
        </a:p>
      </dgm:t>
    </dgm:pt>
    <dgm:pt modelId="{8A8BDC22-D7B6-4719-89BA-ABD272C3F90D}" type="sibTrans" cxnId="{416DFED4-D385-42B5-90B2-2F80CA9C6955}">
      <dgm:prSet/>
      <dgm:spPr/>
      <dgm:t>
        <a:bodyPr/>
        <a:lstStyle/>
        <a:p>
          <a:endParaRPr lang="fi-FI"/>
        </a:p>
      </dgm:t>
    </dgm:pt>
    <dgm:pt modelId="{7F6DA751-358F-470A-8CD5-36E11FB10201}">
      <dgm:prSet phldrT="[Teksti]" custT="1"/>
      <dgm:spPr/>
      <dgm:t>
        <a:bodyPr/>
        <a:lstStyle/>
        <a:p>
          <a:endParaRPr lang="fi-FI" sz="900" dirty="0">
            <a:solidFill>
              <a:schemeClr val="tx1"/>
            </a:solidFill>
          </a:endParaRPr>
        </a:p>
      </dgm:t>
    </dgm:pt>
    <dgm:pt modelId="{5A44B7DF-70CA-4D81-A0BE-12502FE23C10}" type="parTrans" cxnId="{563D24FE-D89C-4078-B0E6-F9B39D0535B5}">
      <dgm:prSet/>
      <dgm:spPr/>
      <dgm:t>
        <a:bodyPr/>
        <a:lstStyle/>
        <a:p>
          <a:endParaRPr lang="fi-FI"/>
        </a:p>
      </dgm:t>
    </dgm:pt>
    <dgm:pt modelId="{48D9BD62-04E3-4A47-B40E-8974F190A480}" type="sibTrans" cxnId="{563D24FE-D89C-4078-B0E6-F9B39D0535B5}">
      <dgm:prSet/>
      <dgm:spPr/>
      <dgm:t>
        <a:bodyPr/>
        <a:lstStyle/>
        <a:p>
          <a:endParaRPr lang="fi-FI"/>
        </a:p>
      </dgm:t>
    </dgm:pt>
    <dgm:pt modelId="{A46D23B7-F86D-4721-A162-71D5B3680CFF}">
      <dgm:prSet phldrT="[Teksti]" custT="1"/>
      <dgm:spPr/>
      <dgm:t>
        <a:bodyPr/>
        <a:lstStyle/>
        <a:p>
          <a:endParaRPr lang="fi-FI" sz="800" b="0" dirty="0">
            <a:solidFill>
              <a:schemeClr val="tx1"/>
            </a:solidFill>
          </a:endParaRPr>
        </a:p>
        <a:p>
          <a:endParaRPr lang="fi-FI" sz="900" b="0" dirty="0">
            <a:solidFill>
              <a:schemeClr val="tx1"/>
            </a:solidFill>
          </a:endParaRPr>
        </a:p>
        <a:p>
          <a:endParaRPr lang="fi-FI" sz="900" b="0" dirty="0">
            <a:solidFill>
              <a:schemeClr val="tx1"/>
            </a:solidFill>
          </a:endParaRPr>
        </a:p>
      </dgm:t>
    </dgm:pt>
    <dgm:pt modelId="{8B3E1393-0E03-4144-B06A-689948F1C99B}" type="parTrans" cxnId="{6469065A-CB03-4BE7-A28E-06C034AF28DE}">
      <dgm:prSet/>
      <dgm:spPr/>
      <dgm:t>
        <a:bodyPr/>
        <a:lstStyle/>
        <a:p>
          <a:endParaRPr lang="fi-FI"/>
        </a:p>
      </dgm:t>
    </dgm:pt>
    <dgm:pt modelId="{4A52A824-43A0-4651-A026-95B34284C291}" type="sibTrans" cxnId="{6469065A-CB03-4BE7-A28E-06C034AF28DE}">
      <dgm:prSet/>
      <dgm:spPr/>
      <dgm:t>
        <a:bodyPr/>
        <a:lstStyle/>
        <a:p>
          <a:endParaRPr lang="fi-FI"/>
        </a:p>
      </dgm:t>
    </dgm:pt>
    <dgm:pt modelId="{A11AF05C-7455-495C-95A5-0AAF9B6E1B20}">
      <dgm:prSet custT="1"/>
      <dgm:spPr/>
      <dgm:t>
        <a:bodyPr/>
        <a:lstStyle/>
        <a:p>
          <a:r>
            <a:rPr lang="fi-FI" sz="1000" b="0" dirty="0" smtClean="0">
              <a:solidFill>
                <a:schemeClr val="tx1"/>
              </a:solidFill>
            </a:rPr>
            <a:t>Omavalvonta 23 § asiakaskokemuksen johtaminen ja mittaaminen sekä laadun arviointi sosiaalihuollon palveluissa. </a:t>
          </a:r>
        </a:p>
        <a:p>
          <a:endParaRPr lang="fi-FI" sz="1000" b="0" dirty="0" smtClean="0">
            <a:solidFill>
              <a:schemeClr val="tx1"/>
            </a:solidFill>
          </a:endParaRPr>
        </a:p>
      </dgm:t>
    </dgm:pt>
    <dgm:pt modelId="{50573E15-AE35-4442-A395-A19CFD423171}" type="parTrans" cxnId="{F1C104AF-B77F-4C2F-8626-D70C1D89F031}">
      <dgm:prSet/>
      <dgm:spPr/>
      <dgm:t>
        <a:bodyPr/>
        <a:lstStyle/>
        <a:p>
          <a:endParaRPr lang="fi-FI"/>
        </a:p>
      </dgm:t>
    </dgm:pt>
    <dgm:pt modelId="{3159119A-830A-4652-AF98-528614EE726F}" type="sibTrans" cxnId="{F1C104AF-B77F-4C2F-8626-D70C1D89F031}">
      <dgm:prSet/>
      <dgm:spPr/>
      <dgm:t>
        <a:bodyPr/>
        <a:lstStyle/>
        <a:p>
          <a:endParaRPr lang="fi-FI"/>
        </a:p>
      </dgm:t>
    </dgm:pt>
    <dgm:pt modelId="{B5A9A72A-C454-406C-BFED-F85453D3B5A7}">
      <dgm:prSet custT="1"/>
      <dgm:spPr/>
      <dgm:t>
        <a:bodyPr/>
        <a:lstStyle/>
        <a:p>
          <a:r>
            <a:rPr lang="fi-FI" sz="1000" b="0" dirty="0" smtClean="0">
              <a:solidFill>
                <a:schemeClr val="tx1"/>
              </a:solidFill>
            </a:rPr>
            <a:t>Palvelujen laadun seuranta 24 a § hyvinvointialueen on huolehdittava, että asiakkaalla on tieto kyselyn tarkoituksesta ja mahdollisuus vastata.</a:t>
          </a:r>
        </a:p>
        <a:p>
          <a:endParaRPr lang="fi-FI" sz="1000" b="0" dirty="0" smtClean="0">
            <a:solidFill>
              <a:schemeClr val="tx1"/>
            </a:solidFill>
          </a:endParaRPr>
        </a:p>
        <a:p>
          <a:r>
            <a:rPr lang="fi-FI" sz="1000" b="0" dirty="0" smtClean="0">
              <a:solidFill>
                <a:schemeClr val="tx1"/>
              </a:solidFill>
            </a:rPr>
            <a:t>Palvelujen laadun riittävyyden arviointi 6 § hyvinvointialueen on kerättävä säännöllisesti palautetta palveluja käyttäviltä ja heidän läheisiltään. </a:t>
          </a:r>
        </a:p>
        <a:p>
          <a:r>
            <a:rPr lang="fi-FI" sz="1000" b="0" dirty="0" smtClean="0">
              <a:solidFill>
                <a:schemeClr val="tx1"/>
              </a:solidFill>
              <a:hlinkClick xmlns:r="http://schemas.openxmlformats.org/officeDocument/2006/relationships" r:id="rId1" action="ppaction://hlinkfile"/>
            </a:rPr>
            <a:t>Vanhuspalvelulaki</a:t>
          </a:r>
          <a:endParaRPr lang="fi-FI" sz="1000" b="0" dirty="0" smtClean="0">
            <a:solidFill>
              <a:schemeClr val="tx1"/>
            </a:solidFill>
          </a:endParaRPr>
        </a:p>
      </dgm:t>
    </dgm:pt>
    <dgm:pt modelId="{4D2BCBE6-CC4F-4795-878F-DFC4AA9B97A9}" type="parTrans" cxnId="{3EDEF69F-6314-4D1D-9462-A3D737C95072}">
      <dgm:prSet/>
      <dgm:spPr/>
      <dgm:t>
        <a:bodyPr/>
        <a:lstStyle/>
        <a:p>
          <a:endParaRPr lang="fi-FI"/>
        </a:p>
      </dgm:t>
    </dgm:pt>
    <dgm:pt modelId="{5268F1E0-072C-427E-B1D8-46A54FDD1885}" type="sibTrans" cxnId="{3EDEF69F-6314-4D1D-9462-A3D737C95072}">
      <dgm:prSet/>
      <dgm:spPr/>
      <dgm:t>
        <a:bodyPr/>
        <a:lstStyle/>
        <a:p>
          <a:endParaRPr lang="fi-FI"/>
        </a:p>
      </dgm:t>
    </dgm:pt>
    <dgm:pt modelId="{B6615796-EE5C-4CB7-BE5D-3BBBAC7996DC}">
      <dgm:prSet custT="1"/>
      <dgm:spPr/>
      <dgm:t>
        <a:bodyPr/>
        <a:lstStyle/>
        <a:p>
          <a:endParaRPr lang="fi-FI" sz="800" b="0" dirty="0" smtClean="0">
            <a:solidFill>
              <a:schemeClr val="tx1"/>
            </a:solidFill>
          </a:endParaRPr>
        </a:p>
      </dgm:t>
    </dgm:pt>
    <dgm:pt modelId="{F9F6B4B5-DDA0-4345-8D52-E4D0A3F43C8E}" type="parTrans" cxnId="{8BEAA053-C01F-4E71-8BB9-197C74812F8F}">
      <dgm:prSet/>
      <dgm:spPr/>
      <dgm:t>
        <a:bodyPr/>
        <a:lstStyle/>
        <a:p>
          <a:endParaRPr lang="fi-FI"/>
        </a:p>
      </dgm:t>
    </dgm:pt>
    <dgm:pt modelId="{4C12B673-E70A-432C-A4A2-C1270B38F2A6}" type="sibTrans" cxnId="{8BEAA053-C01F-4E71-8BB9-197C74812F8F}">
      <dgm:prSet/>
      <dgm:spPr/>
      <dgm:t>
        <a:bodyPr/>
        <a:lstStyle/>
        <a:p>
          <a:endParaRPr lang="fi-FI"/>
        </a:p>
      </dgm:t>
    </dgm:pt>
    <dgm:pt modelId="{D2053CD3-F2C8-4457-836D-B84A196CFBDF}">
      <dgm:prSet custT="1"/>
      <dgm:spPr/>
      <dgm:t>
        <a:bodyPr/>
        <a:lstStyle/>
        <a:p>
          <a:endParaRPr lang="fi-FI" sz="800" b="0" dirty="0" smtClean="0">
            <a:solidFill>
              <a:schemeClr val="tx1"/>
            </a:solidFill>
          </a:endParaRPr>
        </a:p>
      </dgm:t>
    </dgm:pt>
    <dgm:pt modelId="{10865DAB-95D7-4DE2-B9E8-E297F8254EA3}" type="parTrans" cxnId="{873C8470-9BCD-4FFB-B553-1EA7BE5C0054}">
      <dgm:prSet/>
      <dgm:spPr/>
      <dgm:t>
        <a:bodyPr/>
        <a:lstStyle/>
        <a:p>
          <a:endParaRPr lang="fi-FI"/>
        </a:p>
      </dgm:t>
    </dgm:pt>
    <dgm:pt modelId="{84E2BC1F-DF23-42E3-8B0E-662C7870415C}" type="sibTrans" cxnId="{873C8470-9BCD-4FFB-B553-1EA7BE5C0054}">
      <dgm:prSet/>
      <dgm:spPr/>
      <dgm:t>
        <a:bodyPr/>
        <a:lstStyle/>
        <a:p>
          <a:endParaRPr lang="fi-FI"/>
        </a:p>
      </dgm:t>
    </dgm:pt>
    <dgm:pt modelId="{56E70E3D-C441-43CF-9AF8-30F85862BDC9}" type="pres">
      <dgm:prSet presAssocID="{AD86AE1E-F6EA-4F66-9601-5B337117AAF7}" presName="Name0" presStyleCnt="0">
        <dgm:presLayoutVars>
          <dgm:chMax val="7"/>
          <dgm:chPref val="7"/>
          <dgm:dir/>
          <dgm:animOne val="branch"/>
          <dgm:animLvl val="lvl"/>
        </dgm:presLayoutVars>
      </dgm:prSet>
      <dgm:spPr/>
      <dgm:t>
        <a:bodyPr/>
        <a:lstStyle/>
        <a:p>
          <a:endParaRPr lang="fi-FI"/>
        </a:p>
      </dgm:t>
    </dgm:pt>
    <dgm:pt modelId="{5FE82A5D-CBF9-43E7-BDF1-0A2E6314554B}" type="pres">
      <dgm:prSet presAssocID="{5A6983D1-59D1-44AD-ACCC-20C1537046C6}" presName="ParentComposite" presStyleCnt="0"/>
      <dgm:spPr/>
    </dgm:pt>
    <dgm:pt modelId="{2104CC10-6BFA-4BD9-A1EC-C57D9C2E3F5B}" type="pres">
      <dgm:prSet presAssocID="{5A6983D1-59D1-44AD-ACCC-20C1537046C6}" presName="Chord" presStyleLbl="bgShp" presStyleIdx="0" presStyleCnt="3"/>
      <dgm:spPr/>
    </dgm:pt>
    <dgm:pt modelId="{6051B980-00F0-482F-A85E-65366E27409E}" type="pres">
      <dgm:prSet presAssocID="{5A6983D1-59D1-44AD-ACCC-20C1537046C6}" presName="Pie" presStyleLbl="alignNode1" presStyleIdx="0" presStyleCnt="3"/>
      <dgm:spPr/>
    </dgm:pt>
    <dgm:pt modelId="{D4E11E4A-9444-4483-8FDB-C5B990D61857}" type="pres">
      <dgm:prSet presAssocID="{5A6983D1-59D1-44AD-ACCC-20C1537046C6}" presName="Parent" presStyleLbl="revTx" presStyleIdx="0" presStyleCnt="6">
        <dgm:presLayoutVars>
          <dgm:chMax val="1"/>
          <dgm:chPref val="1"/>
          <dgm:bulletEnabled val="1"/>
        </dgm:presLayoutVars>
      </dgm:prSet>
      <dgm:spPr/>
      <dgm:t>
        <a:bodyPr/>
        <a:lstStyle/>
        <a:p>
          <a:endParaRPr lang="fi-FI"/>
        </a:p>
      </dgm:t>
    </dgm:pt>
    <dgm:pt modelId="{0D4DF976-F307-4F32-8BF0-98588175F0BC}" type="pres">
      <dgm:prSet presAssocID="{0AF68ACC-932D-432A-8ED1-796EED7D7EB3}" presName="negSibTrans" presStyleCnt="0"/>
      <dgm:spPr/>
    </dgm:pt>
    <dgm:pt modelId="{E125B724-2510-48B8-9909-61F9C472EF0E}" type="pres">
      <dgm:prSet presAssocID="{5A6983D1-59D1-44AD-ACCC-20C1537046C6}" presName="composite" presStyleCnt="0"/>
      <dgm:spPr/>
    </dgm:pt>
    <dgm:pt modelId="{E77B9DAD-457D-43E4-8372-D34D49772948}" type="pres">
      <dgm:prSet presAssocID="{5A6983D1-59D1-44AD-ACCC-20C1537046C6}" presName="Child" presStyleLbl="revTx" presStyleIdx="1" presStyleCnt="6" custScaleX="160811" custScaleY="134860">
        <dgm:presLayoutVars>
          <dgm:chMax val="0"/>
          <dgm:chPref val="0"/>
          <dgm:bulletEnabled val="1"/>
        </dgm:presLayoutVars>
      </dgm:prSet>
      <dgm:spPr/>
      <dgm:t>
        <a:bodyPr/>
        <a:lstStyle/>
        <a:p>
          <a:endParaRPr lang="fi-FI"/>
        </a:p>
      </dgm:t>
    </dgm:pt>
    <dgm:pt modelId="{5425005E-2EFC-4782-B3AB-033D7EF43C69}" type="pres">
      <dgm:prSet presAssocID="{049F1A76-7DB0-4331-A9A4-F158C2BABB8C}" presName="sibTrans" presStyleCnt="0"/>
      <dgm:spPr/>
    </dgm:pt>
    <dgm:pt modelId="{B3743BA9-282B-444C-8E31-26062B548FD2}" type="pres">
      <dgm:prSet presAssocID="{59A9CA32-3A67-41FC-9F72-04C47D311D2F}" presName="ParentComposite" presStyleCnt="0"/>
      <dgm:spPr/>
    </dgm:pt>
    <dgm:pt modelId="{4C516BFA-6EE5-4966-A393-35A861E174B4}" type="pres">
      <dgm:prSet presAssocID="{59A9CA32-3A67-41FC-9F72-04C47D311D2F}" presName="Chord" presStyleLbl="bgShp" presStyleIdx="1" presStyleCnt="3"/>
      <dgm:spPr/>
    </dgm:pt>
    <dgm:pt modelId="{854BD66F-0485-4387-AA23-35389B0877D1}" type="pres">
      <dgm:prSet presAssocID="{59A9CA32-3A67-41FC-9F72-04C47D311D2F}" presName="Pie" presStyleLbl="alignNode1" presStyleIdx="1" presStyleCnt="3"/>
      <dgm:spPr/>
    </dgm:pt>
    <dgm:pt modelId="{A3F7502A-84A0-4316-9AFB-E9970B62B9E5}" type="pres">
      <dgm:prSet presAssocID="{59A9CA32-3A67-41FC-9F72-04C47D311D2F}" presName="Parent" presStyleLbl="revTx" presStyleIdx="2" presStyleCnt="6">
        <dgm:presLayoutVars>
          <dgm:chMax val="1"/>
          <dgm:chPref val="1"/>
          <dgm:bulletEnabled val="1"/>
        </dgm:presLayoutVars>
      </dgm:prSet>
      <dgm:spPr/>
      <dgm:t>
        <a:bodyPr/>
        <a:lstStyle/>
        <a:p>
          <a:endParaRPr lang="fi-FI"/>
        </a:p>
      </dgm:t>
    </dgm:pt>
    <dgm:pt modelId="{88E144E1-30CD-4791-9DC8-9FC241A34960}" type="pres">
      <dgm:prSet presAssocID="{1E4E91E8-97BA-4910-980B-C88C34871A1F}" presName="negSibTrans" presStyleCnt="0"/>
      <dgm:spPr/>
    </dgm:pt>
    <dgm:pt modelId="{11AD18C1-0053-4004-BF84-4015E905984F}" type="pres">
      <dgm:prSet presAssocID="{59A9CA32-3A67-41FC-9F72-04C47D311D2F}" presName="composite" presStyleCnt="0"/>
      <dgm:spPr/>
    </dgm:pt>
    <dgm:pt modelId="{B23DEC7C-10E9-4A86-9691-1DD923BEFDF1}" type="pres">
      <dgm:prSet presAssocID="{59A9CA32-3A67-41FC-9F72-04C47D311D2F}" presName="Child" presStyleLbl="revTx" presStyleIdx="3" presStyleCnt="6" custScaleX="166157" custScaleY="134219" custLinFactNeighborX="16000" custLinFactNeighborY="-1101">
        <dgm:presLayoutVars>
          <dgm:chMax val="0"/>
          <dgm:chPref val="0"/>
          <dgm:bulletEnabled val="1"/>
        </dgm:presLayoutVars>
      </dgm:prSet>
      <dgm:spPr/>
      <dgm:t>
        <a:bodyPr/>
        <a:lstStyle/>
        <a:p>
          <a:endParaRPr lang="fi-FI"/>
        </a:p>
      </dgm:t>
    </dgm:pt>
    <dgm:pt modelId="{5A2B1011-075B-49C3-8586-97E3850E1AA7}" type="pres">
      <dgm:prSet presAssocID="{DBD62E95-437E-4A94-84A6-37E9986607CF}" presName="sibTrans" presStyleCnt="0"/>
      <dgm:spPr/>
    </dgm:pt>
    <dgm:pt modelId="{0565E828-7A74-4794-BA85-7401BA0143AC}" type="pres">
      <dgm:prSet presAssocID="{0371563C-8D5C-45C9-852B-E80A74DDBEB4}" presName="ParentComposite" presStyleCnt="0"/>
      <dgm:spPr/>
    </dgm:pt>
    <dgm:pt modelId="{95FAA87B-8EA3-4E62-AAD9-6667CF82C991}" type="pres">
      <dgm:prSet presAssocID="{0371563C-8D5C-45C9-852B-E80A74DDBEB4}" presName="Chord" presStyleLbl="bgShp" presStyleIdx="2" presStyleCnt="3"/>
      <dgm:spPr/>
    </dgm:pt>
    <dgm:pt modelId="{41C64133-16F1-498F-BF6B-6BF31BEB0F72}" type="pres">
      <dgm:prSet presAssocID="{0371563C-8D5C-45C9-852B-E80A74DDBEB4}" presName="Pie" presStyleLbl="alignNode1" presStyleIdx="2" presStyleCnt="3"/>
      <dgm:spPr/>
    </dgm:pt>
    <dgm:pt modelId="{7CBD8C0C-4847-49F1-95B8-30CE6575525E}" type="pres">
      <dgm:prSet presAssocID="{0371563C-8D5C-45C9-852B-E80A74DDBEB4}" presName="Parent" presStyleLbl="revTx" presStyleIdx="4" presStyleCnt="6">
        <dgm:presLayoutVars>
          <dgm:chMax val="1"/>
          <dgm:chPref val="1"/>
          <dgm:bulletEnabled val="1"/>
        </dgm:presLayoutVars>
      </dgm:prSet>
      <dgm:spPr/>
      <dgm:t>
        <a:bodyPr/>
        <a:lstStyle/>
        <a:p>
          <a:endParaRPr lang="fi-FI"/>
        </a:p>
      </dgm:t>
    </dgm:pt>
    <dgm:pt modelId="{CE2FBF7E-1336-4964-8D1B-2E41498709AE}" type="pres">
      <dgm:prSet presAssocID="{AB697D4C-8FC5-411F-8D94-086793F43122}" presName="negSibTrans" presStyleCnt="0"/>
      <dgm:spPr/>
    </dgm:pt>
    <dgm:pt modelId="{92266876-1E06-4B4F-85F4-F87CE51A4565}" type="pres">
      <dgm:prSet presAssocID="{0371563C-8D5C-45C9-852B-E80A74DDBEB4}" presName="composite" presStyleCnt="0"/>
      <dgm:spPr/>
    </dgm:pt>
    <dgm:pt modelId="{13DA6328-2339-4BB9-BE1B-EBA78FE5BDDA}" type="pres">
      <dgm:prSet presAssocID="{0371563C-8D5C-45C9-852B-E80A74DDBEB4}" presName="Child" presStyleLbl="revTx" presStyleIdx="5" presStyleCnt="6" custScaleX="167541" custScaleY="143733">
        <dgm:presLayoutVars>
          <dgm:chMax val="0"/>
          <dgm:chPref val="0"/>
          <dgm:bulletEnabled val="1"/>
        </dgm:presLayoutVars>
      </dgm:prSet>
      <dgm:spPr/>
      <dgm:t>
        <a:bodyPr/>
        <a:lstStyle/>
        <a:p>
          <a:endParaRPr lang="fi-FI"/>
        </a:p>
      </dgm:t>
    </dgm:pt>
  </dgm:ptLst>
  <dgm:cxnLst>
    <dgm:cxn modelId="{7F8A4FB8-4C23-45BE-8D23-F9BD904BDD2A}" type="presOf" srcId="{AD86AE1E-F6EA-4F66-9601-5B337117AAF7}" destId="{56E70E3D-C441-43CF-9AF8-30F85862BDC9}" srcOrd="0" destOrd="0" presId="urn:microsoft.com/office/officeart/2009/3/layout/PieProcess"/>
    <dgm:cxn modelId="{F5BFA979-E3E1-449A-AD59-376B6A6153C8}" type="presOf" srcId="{9B985D5D-F233-482B-BD9A-8FA9C83C3A92}" destId="{E77B9DAD-457D-43E4-8372-D34D49772948}" srcOrd="0" destOrd="0" presId="urn:microsoft.com/office/officeart/2009/3/layout/PieProcess"/>
    <dgm:cxn modelId="{BA1A3B56-7B80-4BDC-AB92-5AAD7C83067A}" srcId="{5A6983D1-59D1-44AD-ACCC-20C1537046C6}" destId="{9B985D5D-F233-482B-BD9A-8FA9C83C3A92}" srcOrd="0" destOrd="0" parTransId="{87E86162-E0CA-43D3-826B-1AA8F899ED8B}" sibTransId="{0AF68ACC-932D-432A-8ED1-796EED7D7EB3}"/>
    <dgm:cxn modelId="{F1C104AF-B77F-4C2F-8626-D70C1D89F031}" srcId="{5A6983D1-59D1-44AD-ACCC-20C1537046C6}" destId="{A11AF05C-7455-495C-95A5-0AAF9B6E1B20}" srcOrd="1" destOrd="0" parTransId="{50573E15-AE35-4442-A395-A19CFD423171}" sibTransId="{3159119A-830A-4652-AF98-528614EE726F}"/>
    <dgm:cxn modelId="{DE3612A6-C8F8-47C5-A090-D3F876416CAB}" type="presOf" srcId="{B6615796-EE5C-4CB7-BE5D-3BBBAC7996DC}" destId="{E77B9DAD-457D-43E4-8372-D34D49772948}" srcOrd="0" destOrd="3" presId="urn:microsoft.com/office/officeart/2009/3/layout/PieProcess"/>
    <dgm:cxn modelId="{D869B4B3-16E6-4851-9C94-62F8B52DCC38}" srcId="{59A9CA32-3A67-41FC-9F72-04C47D311D2F}" destId="{F43BC163-CBC0-4AFC-80F9-BE80495C8F1F}" srcOrd="2" destOrd="0" parTransId="{01097C9C-ABC1-4429-A364-DD2A177039E3}" sibTransId="{29A996C0-15E6-482A-9E4A-6BAD91D3B78F}"/>
    <dgm:cxn modelId="{AC7F9585-D69C-4412-9942-7B0250860E75}" srcId="{5A6983D1-59D1-44AD-ACCC-20C1537046C6}" destId="{AE49F586-4864-44AB-9F30-719A6980AAD2}" srcOrd="5" destOrd="0" parTransId="{1322B591-15ED-4777-846A-C8D057042E0E}" sibTransId="{6B400620-B49B-45D9-BD19-CB74EBFC8DFC}"/>
    <dgm:cxn modelId="{F081FF54-E7AB-413B-BE8C-C72D559C3AC2}" srcId="{59A9CA32-3A67-41FC-9F72-04C47D311D2F}" destId="{B1DC7C3A-A236-4B87-9B62-9948B1D034B3}" srcOrd="1" destOrd="0" parTransId="{23057614-AD95-4DD0-BBB7-615B88346788}" sibTransId="{94CD9C62-0199-4C1D-8615-D5BFF407536E}"/>
    <dgm:cxn modelId="{5BB3385F-3D49-4C5D-8044-7CB4E006C933}" type="presOf" srcId="{F43BC163-CBC0-4AFC-80F9-BE80495C8F1F}" destId="{B23DEC7C-10E9-4A86-9691-1DD923BEFDF1}" srcOrd="0" destOrd="2" presId="urn:microsoft.com/office/officeart/2009/3/layout/PieProcess"/>
    <dgm:cxn modelId="{091DD0C6-C5EC-4FCF-87A5-990B6F19ADEF}" srcId="{AD86AE1E-F6EA-4F66-9601-5B337117AAF7}" destId="{0371563C-8D5C-45C9-852B-E80A74DDBEB4}" srcOrd="2" destOrd="0" parTransId="{0AD85D7B-A048-4B88-87FD-3430696EF494}" sibTransId="{B5B4EDA5-A215-4073-B23C-79AAD9456093}"/>
    <dgm:cxn modelId="{677D856A-0519-4DD6-B414-C60148778DC8}" type="presOf" srcId="{7F6DA751-358F-470A-8CD5-36E11FB10201}" destId="{B23DEC7C-10E9-4A86-9691-1DD923BEFDF1}" srcOrd="0" destOrd="8" presId="urn:microsoft.com/office/officeart/2009/3/layout/PieProcess"/>
    <dgm:cxn modelId="{F71DB1E9-D393-4648-B89D-798E89B6C86A}" srcId="{0371563C-8D5C-45C9-852B-E80A74DDBEB4}" destId="{AF24D40A-E472-4BEC-8252-6C51EFF6584F}" srcOrd="2" destOrd="0" parTransId="{2A71B843-6177-4E09-B923-46434CE249A1}" sibTransId="{186FD76E-95FD-4FAE-808C-F948FA190F04}"/>
    <dgm:cxn modelId="{BFA20722-F330-46E4-B114-4A9BEC56767D}" type="presOf" srcId="{F367B6F8-BA57-4648-9FBE-C940B8B84311}" destId="{B23DEC7C-10E9-4A86-9691-1DD923BEFDF1}" srcOrd="0" destOrd="7" presId="urn:microsoft.com/office/officeart/2009/3/layout/PieProcess"/>
    <dgm:cxn modelId="{6469065A-CB03-4BE7-A28E-06C034AF28DE}" srcId="{5A6983D1-59D1-44AD-ACCC-20C1537046C6}" destId="{A46D23B7-F86D-4721-A162-71D5B3680CFF}" srcOrd="4" destOrd="0" parTransId="{8B3E1393-0E03-4144-B06A-689948F1C99B}" sibTransId="{4A52A824-43A0-4651-A026-95B34284C291}"/>
    <dgm:cxn modelId="{CF6F3963-7714-4B69-B3EA-74D0FEB2739B}" srcId="{59A9CA32-3A67-41FC-9F72-04C47D311D2F}" destId="{F5E58C4E-AB22-49CE-B7AB-D3C234067FDC}" srcOrd="6" destOrd="0" parTransId="{91CFA7C6-D8F4-47EA-BA7B-9990B990E2A3}" sibTransId="{6CA59974-1606-4035-B788-EBDC7E24D86F}"/>
    <dgm:cxn modelId="{A018596A-C948-4E66-8C35-4C97E959989F}" type="presOf" srcId="{AF24D40A-E472-4BEC-8252-6C51EFF6584F}" destId="{13DA6328-2339-4BB9-BE1B-EBA78FE5BDDA}" srcOrd="0" destOrd="2" presId="urn:microsoft.com/office/officeart/2009/3/layout/PieProcess"/>
    <dgm:cxn modelId="{416DFED4-D385-42B5-90B2-2F80CA9C6955}" srcId="{59A9CA32-3A67-41FC-9F72-04C47D311D2F}" destId="{F367B6F8-BA57-4648-9FBE-C940B8B84311}" srcOrd="7" destOrd="0" parTransId="{D249149C-3098-4EE0-A17D-8A8DE1C999DA}" sibTransId="{8A8BDC22-D7B6-4719-89BA-ABD272C3F90D}"/>
    <dgm:cxn modelId="{95E31894-26CF-420C-BF67-04D212EE5E3E}" type="presOf" srcId="{49B3F41A-CE52-46D8-B9B3-6865EFCB455F}" destId="{B23DEC7C-10E9-4A86-9691-1DD923BEFDF1}" srcOrd="0" destOrd="3" presId="urn:microsoft.com/office/officeart/2009/3/layout/PieProcess"/>
    <dgm:cxn modelId="{6F3A2C20-9AD5-429C-8CA7-520FDF7C720A}" type="presOf" srcId="{EA080E82-B92C-4D9C-B48D-88B00F36027A}" destId="{13DA6328-2339-4BB9-BE1B-EBA78FE5BDDA}" srcOrd="0" destOrd="1" presId="urn:microsoft.com/office/officeart/2009/3/layout/PieProcess"/>
    <dgm:cxn modelId="{3C8A3E8F-54D0-4948-80CD-0922E453300F}" srcId="{59A9CA32-3A67-41FC-9F72-04C47D311D2F}" destId="{49B3F41A-CE52-46D8-B9B3-6865EFCB455F}" srcOrd="3" destOrd="0" parTransId="{1EB32E89-D238-4D37-8429-46C3C94D04FD}" sibTransId="{7EA1F2ED-34F2-4A8C-AF58-4651D610E2BC}"/>
    <dgm:cxn modelId="{3EDEF69F-6314-4D1D-9462-A3D737C95072}" srcId="{5A6983D1-59D1-44AD-ACCC-20C1537046C6}" destId="{B5A9A72A-C454-406C-BFED-F85453D3B5A7}" srcOrd="2" destOrd="0" parTransId="{4D2BCBE6-CC4F-4795-878F-DFC4AA9B97A9}" sibTransId="{5268F1E0-072C-427E-B1D8-46A54FDD1885}"/>
    <dgm:cxn modelId="{8BEAA053-C01F-4E71-8BB9-197C74812F8F}" srcId="{5A6983D1-59D1-44AD-ACCC-20C1537046C6}" destId="{B6615796-EE5C-4CB7-BE5D-3BBBAC7996DC}" srcOrd="3" destOrd="0" parTransId="{F9F6B4B5-DDA0-4345-8D52-E4D0A3F43C8E}" sibTransId="{4C12B673-E70A-432C-A4A2-C1270B38F2A6}"/>
    <dgm:cxn modelId="{B594FAD4-59AA-456A-A748-D0F4A3EBAB71}" type="presOf" srcId="{D2053CD3-F2C8-4457-836D-B84A196CFBDF}" destId="{13DA6328-2339-4BB9-BE1B-EBA78FE5BDDA}" srcOrd="0" destOrd="3" presId="urn:microsoft.com/office/officeart/2009/3/layout/PieProcess"/>
    <dgm:cxn modelId="{23733B04-0636-4483-879E-DA6D21D166E9}" type="presOf" srcId="{5A6983D1-59D1-44AD-ACCC-20C1537046C6}" destId="{D4E11E4A-9444-4483-8FDB-C5B990D61857}" srcOrd="0" destOrd="0" presId="urn:microsoft.com/office/officeart/2009/3/layout/PieProcess"/>
    <dgm:cxn modelId="{87A1FF43-61AE-40CB-B149-74A4521DB6CE}" srcId="{59A9CA32-3A67-41FC-9F72-04C47D311D2F}" destId="{F92DF5D9-0553-43A1-9972-00267B9F723B}" srcOrd="10" destOrd="0" parTransId="{5F3CFC83-4901-41D7-B316-5106BC522766}" sibTransId="{091CC352-E3ED-4EB9-A6C0-C3578BAA84B0}"/>
    <dgm:cxn modelId="{AF8AAB90-8D65-4FB0-A450-E8F22546A0E7}" type="presOf" srcId="{A734F5D6-05F1-423F-8A5C-9251B48F1285}" destId="{13DA6328-2339-4BB9-BE1B-EBA78FE5BDDA}" srcOrd="0" destOrd="0" presId="urn:microsoft.com/office/officeart/2009/3/layout/PieProcess"/>
    <dgm:cxn modelId="{E184F89E-3B1E-42AD-BBA8-CF4093DC9BF3}" type="presOf" srcId="{1C63D2EC-4F87-4C78-B9A3-A0F590E67175}" destId="{B23DEC7C-10E9-4A86-9691-1DD923BEFDF1}" srcOrd="0" destOrd="9" presId="urn:microsoft.com/office/officeart/2009/3/layout/PieProcess"/>
    <dgm:cxn modelId="{563D24FE-D89C-4078-B0E6-F9B39D0535B5}" srcId="{59A9CA32-3A67-41FC-9F72-04C47D311D2F}" destId="{7F6DA751-358F-470A-8CD5-36E11FB10201}" srcOrd="8" destOrd="0" parTransId="{5A44B7DF-70CA-4D81-A0BE-12502FE23C10}" sibTransId="{48D9BD62-04E3-4A47-B40E-8974F190A480}"/>
    <dgm:cxn modelId="{FD140843-B0AF-4A1F-8FD8-7A1765E31067}" type="presOf" srcId="{A11AF05C-7455-495C-95A5-0AAF9B6E1B20}" destId="{E77B9DAD-457D-43E4-8372-D34D49772948}" srcOrd="0" destOrd="1" presId="urn:microsoft.com/office/officeart/2009/3/layout/PieProcess"/>
    <dgm:cxn modelId="{9A495A95-07BF-4A5A-9F71-7C1D289060F2}" srcId="{59A9CA32-3A67-41FC-9F72-04C47D311D2F}" destId="{5024E7AE-05CB-49FD-9C68-FA3EE55968EA}" srcOrd="4" destOrd="0" parTransId="{DA9A2B17-9A9F-4BB6-9AC8-F08050E78931}" sibTransId="{D2EC9D92-61A1-468E-A9F9-6FE138AD6DE6}"/>
    <dgm:cxn modelId="{873C8470-9BCD-4FFB-B553-1EA7BE5C0054}" srcId="{0371563C-8D5C-45C9-852B-E80A74DDBEB4}" destId="{D2053CD3-F2C8-4457-836D-B84A196CFBDF}" srcOrd="3" destOrd="0" parTransId="{10865DAB-95D7-4DE2-B9E8-E297F8254EA3}" sibTransId="{84E2BC1F-DF23-42E3-8B0E-662C7870415C}"/>
    <dgm:cxn modelId="{1B398610-06C0-444B-B290-B3FB5E1E7CAA}" type="presOf" srcId="{A46D23B7-F86D-4721-A162-71D5B3680CFF}" destId="{E77B9DAD-457D-43E4-8372-D34D49772948}" srcOrd="0" destOrd="4" presId="urn:microsoft.com/office/officeart/2009/3/layout/PieProcess"/>
    <dgm:cxn modelId="{B096984B-6FD7-4296-802E-09012E59D7E6}" srcId="{59A9CA32-3A67-41FC-9F72-04C47D311D2F}" destId="{1C63D2EC-4F87-4C78-B9A3-A0F590E67175}" srcOrd="9" destOrd="0" parTransId="{B974816B-3C6C-42DA-AF65-5298B8EF37FA}" sibTransId="{0318A345-F462-42F7-8BA1-5B2E34CF0FFC}"/>
    <dgm:cxn modelId="{DF8C2453-003E-496D-9558-25FD5B7D75E5}" srcId="{AD86AE1E-F6EA-4F66-9601-5B337117AAF7}" destId="{5A6983D1-59D1-44AD-ACCC-20C1537046C6}" srcOrd="0" destOrd="0" parTransId="{768169F6-A81E-4B2B-A602-CC80EDB22CCD}" sibTransId="{049F1A76-7DB0-4331-A9A4-F158C2BABB8C}"/>
    <dgm:cxn modelId="{60D4DE6B-6042-408A-A9E9-E4B80EC6C8B2}" type="presOf" srcId="{F5E58C4E-AB22-49CE-B7AB-D3C234067FDC}" destId="{B23DEC7C-10E9-4A86-9691-1DD923BEFDF1}" srcOrd="0" destOrd="6" presId="urn:microsoft.com/office/officeart/2009/3/layout/PieProcess"/>
    <dgm:cxn modelId="{67235D57-E449-4C8B-9EBE-D92400222654}" type="presOf" srcId="{B1DC7C3A-A236-4B87-9B62-9948B1D034B3}" destId="{B23DEC7C-10E9-4A86-9691-1DD923BEFDF1}" srcOrd="0" destOrd="1" presId="urn:microsoft.com/office/officeart/2009/3/layout/PieProcess"/>
    <dgm:cxn modelId="{E235532C-0ABB-4E42-A8EC-9C6818A6AEAE}" srcId="{59A9CA32-3A67-41FC-9F72-04C47D311D2F}" destId="{B72D9D8D-37F3-45AF-9B6E-32C60239B26F}" srcOrd="5" destOrd="0" parTransId="{C3D73635-3643-44FF-9FEB-999BA5A99120}" sibTransId="{8071CA91-765D-4497-9C6E-E9107B777009}"/>
    <dgm:cxn modelId="{ABB35215-BD91-4489-9B93-A60E240E62D6}" srcId="{59A9CA32-3A67-41FC-9F72-04C47D311D2F}" destId="{BAE6E7CE-B080-44CC-BDB0-C763219BD6FD}" srcOrd="0" destOrd="0" parTransId="{2D9F8F50-7869-4D22-97E3-1ED4A960D796}" sibTransId="{1E4E91E8-97BA-4910-980B-C88C34871A1F}"/>
    <dgm:cxn modelId="{2D8213A8-0039-4C0B-928A-F5489F5D776D}" type="presOf" srcId="{0371563C-8D5C-45C9-852B-E80A74DDBEB4}" destId="{7CBD8C0C-4847-49F1-95B8-30CE6575525E}" srcOrd="0" destOrd="0" presId="urn:microsoft.com/office/officeart/2009/3/layout/PieProcess"/>
    <dgm:cxn modelId="{6F72D71F-F90C-45B9-B71B-DF9413979728}" type="presOf" srcId="{59A9CA32-3A67-41FC-9F72-04C47D311D2F}" destId="{A3F7502A-84A0-4316-9AFB-E9970B62B9E5}" srcOrd="0" destOrd="0" presId="urn:microsoft.com/office/officeart/2009/3/layout/PieProcess"/>
    <dgm:cxn modelId="{B92CB0EA-37AE-41D5-8C43-40DE42E4BC31}" srcId="{0371563C-8D5C-45C9-852B-E80A74DDBEB4}" destId="{A734F5D6-05F1-423F-8A5C-9251B48F1285}" srcOrd="0" destOrd="0" parTransId="{0EDD2460-E904-4B1E-8279-E2A9D995A71B}" sibTransId="{AB697D4C-8FC5-411F-8D94-086793F43122}"/>
    <dgm:cxn modelId="{DC70C88E-D7F8-4F2D-9797-2A698549A7CF}" srcId="{0371563C-8D5C-45C9-852B-E80A74DDBEB4}" destId="{EA080E82-B92C-4D9C-B48D-88B00F36027A}" srcOrd="1" destOrd="0" parTransId="{149266DD-216F-4ACD-99A2-378C7A572E7F}" sibTransId="{B8FC5B42-FCBC-4F63-BA8D-37722440A5C2}"/>
    <dgm:cxn modelId="{34A8BAB6-A7F7-4C9B-A8C7-042DC39719BB}" type="presOf" srcId="{BAE6E7CE-B080-44CC-BDB0-C763219BD6FD}" destId="{B23DEC7C-10E9-4A86-9691-1DD923BEFDF1}" srcOrd="0" destOrd="0" presId="urn:microsoft.com/office/officeart/2009/3/layout/PieProcess"/>
    <dgm:cxn modelId="{FD911144-69F4-488B-996C-EA66D235A435}" type="presOf" srcId="{B72D9D8D-37F3-45AF-9B6E-32C60239B26F}" destId="{B23DEC7C-10E9-4A86-9691-1DD923BEFDF1}" srcOrd="0" destOrd="5" presId="urn:microsoft.com/office/officeart/2009/3/layout/PieProcess"/>
    <dgm:cxn modelId="{B4BF532B-6B9B-4177-AF1F-2C7F143398D6}" type="presOf" srcId="{F92DF5D9-0553-43A1-9972-00267B9F723B}" destId="{B23DEC7C-10E9-4A86-9691-1DD923BEFDF1}" srcOrd="0" destOrd="10" presId="urn:microsoft.com/office/officeart/2009/3/layout/PieProcess"/>
    <dgm:cxn modelId="{9FBDE2CA-EE02-4B06-9675-6DC4C9E9F2DC}" type="presOf" srcId="{5024E7AE-05CB-49FD-9C68-FA3EE55968EA}" destId="{B23DEC7C-10E9-4A86-9691-1DD923BEFDF1}" srcOrd="0" destOrd="4" presId="urn:microsoft.com/office/officeart/2009/3/layout/PieProcess"/>
    <dgm:cxn modelId="{FB572EF7-4404-4214-8A37-0636409D1F62}" srcId="{AD86AE1E-F6EA-4F66-9601-5B337117AAF7}" destId="{59A9CA32-3A67-41FC-9F72-04C47D311D2F}" srcOrd="1" destOrd="0" parTransId="{516723EE-2003-46AC-9642-66375FBFBF35}" sibTransId="{DBD62E95-437E-4A94-84A6-37E9986607CF}"/>
    <dgm:cxn modelId="{43519533-2487-4317-A3B4-451C84D546DF}" type="presOf" srcId="{B5A9A72A-C454-406C-BFED-F85453D3B5A7}" destId="{E77B9DAD-457D-43E4-8372-D34D49772948}" srcOrd="0" destOrd="2" presId="urn:microsoft.com/office/officeart/2009/3/layout/PieProcess"/>
    <dgm:cxn modelId="{96F2B03F-F150-45FD-A4CD-999B0770C346}" type="presOf" srcId="{AE49F586-4864-44AB-9F30-719A6980AAD2}" destId="{E77B9DAD-457D-43E4-8372-D34D49772948}" srcOrd="0" destOrd="5" presId="urn:microsoft.com/office/officeart/2009/3/layout/PieProcess"/>
    <dgm:cxn modelId="{A0964D1D-71CA-4E66-9D84-B46C5775BF5D}" type="presParOf" srcId="{56E70E3D-C441-43CF-9AF8-30F85862BDC9}" destId="{5FE82A5D-CBF9-43E7-BDF1-0A2E6314554B}" srcOrd="0" destOrd="0" presId="urn:microsoft.com/office/officeart/2009/3/layout/PieProcess"/>
    <dgm:cxn modelId="{2DEE9A02-2062-4FDD-AB52-70C7DD721C57}" type="presParOf" srcId="{5FE82A5D-CBF9-43E7-BDF1-0A2E6314554B}" destId="{2104CC10-6BFA-4BD9-A1EC-C57D9C2E3F5B}" srcOrd="0" destOrd="0" presId="urn:microsoft.com/office/officeart/2009/3/layout/PieProcess"/>
    <dgm:cxn modelId="{A51C8CBD-9920-4FCC-BB6E-33297CB29E69}" type="presParOf" srcId="{5FE82A5D-CBF9-43E7-BDF1-0A2E6314554B}" destId="{6051B980-00F0-482F-A85E-65366E27409E}" srcOrd="1" destOrd="0" presId="urn:microsoft.com/office/officeart/2009/3/layout/PieProcess"/>
    <dgm:cxn modelId="{699397D8-DC9E-4AF3-B6E2-CB1045DA1AF2}" type="presParOf" srcId="{5FE82A5D-CBF9-43E7-BDF1-0A2E6314554B}" destId="{D4E11E4A-9444-4483-8FDB-C5B990D61857}" srcOrd="2" destOrd="0" presId="urn:microsoft.com/office/officeart/2009/3/layout/PieProcess"/>
    <dgm:cxn modelId="{833DC8FB-3C44-4CFE-96BF-C8DEFD83A148}" type="presParOf" srcId="{56E70E3D-C441-43CF-9AF8-30F85862BDC9}" destId="{0D4DF976-F307-4F32-8BF0-98588175F0BC}" srcOrd="1" destOrd="0" presId="urn:microsoft.com/office/officeart/2009/3/layout/PieProcess"/>
    <dgm:cxn modelId="{E63FDB15-BEB4-44EA-9322-652008765E72}" type="presParOf" srcId="{56E70E3D-C441-43CF-9AF8-30F85862BDC9}" destId="{E125B724-2510-48B8-9909-61F9C472EF0E}" srcOrd="2" destOrd="0" presId="urn:microsoft.com/office/officeart/2009/3/layout/PieProcess"/>
    <dgm:cxn modelId="{0196917A-DCEB-4452-A891-5EBBD67096AD}" type="presParOf" srcId="{E125B724-2510-48B8-9909-61F9C472EF0E}" destId="{E77B9DAD-457D-43E4-8372-D34D49772948}" srcOrd="0" destOrd="0" presId="urn:microsoft.com/office/officeart/2009/3/layout/PieProcess"/>
    <dgm:cxn modelId="{887145E8-9C86-4C0D-B8C0-0F36B0422E41}" type="presParOf" srcId="{56E70E3D-C441-43CF-9AF8-30F85862BDC9}" destId="{5425005E-2EFC-4782-B3AB-033D7EF43C69}" srcOrd="3" destOrd="0" presId="urn:microsoft.com/office/officeart/2009/3/layout/PieProcess"/>
    <dgm:cxn modelId="{9B4EB58F-EEC9-4EC1-8035-EFE4F552D9E4}" type="presParOf" srcId="{56E70E3D-C441-43CF-9AF8-30F85862BDC9}" destId="{B3743BA9-282B-444C-8E31-26062B548FD2}" srcOrd="4" destOrd="0" presId="urn:microsoft.com/office/officeart/2009/3/layout/PieProcess"/>
    <dgm:cxn modelId="{50AAE445-5F75-4D4F-A617-002FDA48D3FD}" type="presParOf" srcId="{B3743BA9-282B-444C-8E31-26062B548FD2}" destId="{4C516BFA-6EE5-4966-A393-35A861E174B4}" srcOrd="0" destOrd="0" presId="urn:microsoft.com/office/officeart/2009/3/layout/PieProcess"/>
    <dgm:cxn modelId="{BF7693DB-4D9E-4CA4-826B-C89A687515FB}" type="presParOf" srcId="{B3743BA9-282B-444C-8E31-26062B548FD2}" destId="{854BD66F-0485-4387-AA23-35389B0877D1}" srcOrd="1" destOrd="0" presId="urn:microsoft.com/office/officeart/2009/3/layout/PieProcess"/>
    <dgm:cxn modelId="{970EF9A0-9A20-4F9E-9375-12684C313059}" type="presParOf" srcId="{B3743BA9-282B-444C-8E31-26062B548FD2}" destId="{A3F7502A-84A0-4316-9AFB-E9970B62B9E5}" srcOrd="2" destOrd="0" presId="urn:microsoft.com/office/officeart/2009/3/layout/PieProcess"/>
    <dgm:cxn modelId="{F318B0C2-FC1D-4326-9F71-44F2C64AB07E}" type="presParOf" srcId="{56E70E3D-C441-43CF-9AF8-30F85862BDC9}" destId="{88E144E1-30CD-4791-9DC8-9FC241A34960}" srcOrd="5" destOrd="0" presId="urn:microsoft.com/office/officeart/2009/3/layout/PieProcess"/>
    <dgm:cxn modelId="{E6EE4C3C-CE53-48AF-802B-F81E70789134}" type="presParOf" srcId="{56E70E3D-C441-43CF-9AF8-30F85862BDC9}" destId="{11AD18C1-0053-4004-BF84-4015E905984F}" srcOrd="6" destOrd="0" presId="urn:microsoft.com/office/officeart/2009/3/layout/PieProcess"/>
    <dgm:cxn modelId="{7CB49F95-A066-4A39-9A3E-17477A121496}" type="presParOf" srcId="{11AD18C1-0053-4004-BF84-4015E905984F}" destId="{B23DEC7C-10E9-4A86-9691-1DD923BEFDF1}" srcOrd="0" destOrd="0" presId="urn:microsoft.com/office/officeart/2009/3/layout/PieProcess"/>
    <dgm:cxn modelId="{036246AB-3916-4122-A1D3-CFC6F379F23F}" type="presParOf" srcId="{56E70E3D-C441-43CF-9AF8-30F85862BDC9}" destId="{5A2B1011-075B-49C3-8586-97E3850E1AA7}" srcOrd="7" destOrd="0" presId="urn:microsoft.com/office/officeart/2009/3/layout/PieProcess"/>
    <dgm:cxn modelId="{E4736FF3-0D41-49D4-AA82-4951F72B0A48}" type="presParOf" srcId="{56E70E3D-C441-43CF-9AF8-30F85862BDC9}" destId="{0565E828-7A74-4794-BA85-7401BA0143AC}" srcOrd="8" destOrd="0" presId="urn:microsoft.com/office/officeart/2009/3/layout/PieProcess"/>
    <dgm:cxn modelId="{5900D01D-FB25-40DC-A523-D6A7443D5847}" type="presParOf" srcId="{0565E828-7A74-4794-BA85-7401BA0143AC}" destId="{95FAA87B-8EA3-4E62-AAD9-6667CF82C991}" srcOrd="0" destOrd="0" presId="urn:microsoft.com/office/officeart/2009/3/layout/PieProcess"/>
    <dgm:cxn modelId="{00E63682-D2E4-405E-853A-0CD28081C9F0}" type="presParOf" srcId="{0565E828-7A74-4794-BA85-7401BA0143AC}" destId="{41C64133-16F1-498F-BF6B-6BF31BEB0F72}" srcOrd="1" destOrd="0" presId="urn:microsoft.com/office/officeart/2009/3/layout/PieProcess"/>
    <dgm:cxn modelId="{F5EE84A7-EBDF-4CA0-B0E2-1A13038253EB}" type="presParOf" srcId="{0565E828-7A74-4794-BA85-7401BA0143AC}" destId="{7CBD8C0C-4847-49F1-95B8-30CE6575525E}" srcOrd="2" destOrd="0" presId="urn:microsoft.com/office/officeart/2009/3/layout/PieProcess"/>
    <dgm:cxn modelId="{A64CAA45-9674-436F-AE5A-FFCB8339733E}" type="presParOf" srcId="{56E70E3D-C441-43CF-9AF8-30F85862BDC9}" destId="{CE2FBF7E-1336-4964-8D1B-2E41498709AE}" srcOrd="9" destOrd="0" presId="urn:microsoft.com/office/officeart/2009/3/layout/PieProcess"/>
    <dgm:cxn modelId="{4922839D-1033-4667-9600-B2DCFCD09E3F}" type="presParOf" srcId="{56E70E3D-C441-43CF-9AF8-30F85862BDC9}" destId="{92266876-1E06-4B4F-85F4-F87CE51A4565}" srcOrd="10" destOrd="0" presId="urn:microsoft.com/office/officeart/2009/3/layout/PieProcess"/>
    <dgm:cxn modelId="{9FAFF5F1-71F0-4AE9-B8B6-07E193795E5F}" type="presParOf" srcId="{92266876-1E06-4B4F-85F4-F87CE51A4565}" destId="{13DA6328-2339-4BB9-BE1B-EBA78FE5BDDA}"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3F3C0-6BDA-4927-AF2D-24843FC83C2A}" type="doc">
      <dgm:prSet loTypeId="urn:microsoft.com/office/officeart/2009/3/layout/PieProcess" loCatId="list" qsTypeId="urn:microsoft.com/office/officeart/2005/8/quickstyle/simple3" qsCatId="simple" csTypeId="urn:microsoft.com/office/officeart/2005/8/colors/colorful3" csCatId="colorful" phldr="1"/>
      <dgm:spPr/>
      <dgm:t>
        <a:bodyPr/>
        <a:lstStyle/>
        <a:p>
          <a:endParaRPr lang="fi-FI"/>
        </a:p>
      </dgm:t>
    </dgm:pt>
    <dgm:pt modelId="{0AD9C56C-1021-4880-A0ED-D726A652F33F}">
      <dgm:prSet phldrT="[Teksti]" custT="1"/>
      <dgm:spPr/>
      <dgm:t>
        <a:bodyPr/>
        <a:lstStyle/>
        <a:p>
          <a:r>
            <a:rPr lang="fi-FI" sz="2400" dirty="0" smtClean="0"/>
            <a:t>Aikataulu ja koulutus</a:t>
          </a:r>
          <a:endParaRPr lang="fi-FI" sz="2400" dirty="0"/>
        </a:p>
      </dgm:t>
    </dgm:pt>
    <dgm:pt modelId="{36982050-E7A9-4A08-869E-4858C8B1D69D}" type="parTrans" cxnId="{052B2A57-069C-441B-AEAA-9231E22811A0}">
      <dgm:prSet/>
      <dgm:spPr/>
      <dgm:t>
        <a:bodyPr/>
        <a:lstStyle/>
        <a:p>
          <a:endParaRPr lang="fi-FI"/>
        </a:p>
      </dgm:t>
    </dgm:pt>
    <dgm:pt modelId="{DE9B6FCB-FF46-4635-AA9B-46D5BF0981E1}" type="sibTrans" cxnId="{052B2A57-069C-441B-AEAA-9231E22811A0}">
      <dgm:prSet/>
      <dgm:spPr/>
      <dgm:t>
        <a:bodyPr/>
        <a:lstStyle/>
        <a:p>
          <a:endParaRPr lang="fi-FI"/>
        </a:p>
      </dgm:t>
    </dgm:pt>
    <dgm:pt modelId="{7C444A13-CE55-4D2D-BE90-F7727DB47806}">
      <dgm:prSet phldrT="[Teksti]"/>
      <dgm:spPr/>
      <dgm:t>
        <a:bodyPr/>
        <a:lstStyle/>
        <a:p>
          <a:endParaRPr lang="fi-FI" sz="900" dirty="0"/>
        </a:p>
      </dgm:t>
    </dgm:pt>
    <dgm:pt modelId="{1FF0E16E-E020-457B-84C1-AFE367CCA9A9}" type="parTrans" cxnId="{C83A74FE-400E-47A5-8592-1760A52BEE6A}">
      <dgm:prSet/>
      <dgm:spPr/>
      <dgm:t>
        <a:bodyPr/>
        <a:lstStyle/>
        <a:p>
          <a:endParaRPr lang="fi-FI"/>
        </a:p>
      </dgm:t>
    </dgm:pt>
    <dgm:pt modelId="{37222C75-C9FE-4A74-8883-D50D9F40E9B3}" type="sibTrans" cxnId="{C83A74FE-400E-47A5-8592-1760A52BEE6A}">
      <dgm:prSet/>
      <dgm:spPr/>
      <dgm:t>
        <a:bodyPr/>
        <a:lstStyle/>
        <a:p>
          <a:endParaRPr lang="fi-FI"/>
        </a:p>
      </dgm:t>
    </dgm:pt>
    <dgm:pt modelId="{4FC83BDB-963B-4A30-9E93-9364DD400578}">
      <dgm:prSet phldrT="[Teksti]" custT="1"/>
      <dgm:spPr/>
      <dgm:t>
        <a:bodyPr/>
        <a:lstStyle/>
        <a:p>
          <a:r>
            <a:rPr lang="fi-FI" sz="2400" dirty="0" smtClean="0"/>
            <a:t>Palautteen keruu</a:t>
          </a:r>
          <a:endParaRPr lang="fi-FI" sz="2400" dirty="0"/>
        </a:p>
      </dgm:t>
    </dgm:pt>
    <dgm:pt modelId="{CC19E4C7-1079-46B5-BCF9-587CC8654240}" type="parTrans" cxnId="{0C91680F-ACF9-4C2C-84CE-DA2A6FEC040A}">
      <dgm:prSet/>
      <dgm:spPr/>
      <dgm:t>
        <a:bodyPr/>
        <a:lstStyle/>
        <a:p>
          <a:endParaRPr lang="fi-FI"/>
        </a:p>
      </dgm:t>
    </dgm:pt>
    <dgm:pt modelId="{2BDEA240-BFA4-4F16-AD74-884FA9948251}" type="sibTrans" cxnId="{0C91680F-ACF9-4C2C-84CE-DA2A6FEC040A}">
      <dgm:prSet/>
      <dgm:spPr/>
      <dgm:t>
        <a:bodyPr/>
        <a:lstStyle/>
        <a:p>
          <a:endParaRPr lang="fi-FI"/>
        </a:p>
      </dgm:t>
    </dgm:pt>
    <dgm:pt modelId="{1823CC6F-2E9C-4A8B-8FD2-BE94AD2C2D4D}">
      <dgm:prSet phldrT="[Teksti]" custT="1"/>
      <dgm:spPr/>
      <dgm:t>
        <a:bodyPr/>
        <a:lstStyle/>
        <a:p>
          <a:r>
            <a:rPr lang="fi-FI" sz="1000" b="0" dirty="0" smtClean="0"/>
            <a:t>Palautteen kerääminen toteutetaan Varhan säännöllisen kotihoidon ja omaishoidon asiakkailta sekä palvelutarpeen arvioinnin yhteydessä asiakkailta ja läheisiltä. </a:t>
          </a:r>
          <a:endParaRPr lang="fi-FI" sz="1000" dirty="0"/>
        </a:p>
      </dgm:t>
    </dgm:pt>
    <dgm:pt modelId="{CFA80FBA-AE7D-4A20-89D7-9C2A20830150}" type="parTrans" cxnId="{91EC4216-5FFA-4C94-8B06-830624DFB44D}">
      <dgm:prSet/>
      <dgm:spPr/>
      <dgm:t>
        <a:bodyPr/>
        <a:lstStyle/>
        <a:p>
          <a:endParaRPr lang="fi-FI"/>
        </a:p>
      </dgm:t>
    </dgm:pt>
    <dgm:pt modelId="{4F47F90E-1E3F-4DC8-A97A-A91906D8393B}" type="sibTrans" cxnId="{91EC4216-5FFA-4C94-8B06-830624DFB44D}">
      <dgm:prSet/>
      <dgm:spPr/>
      <dgm:t>
        <a:bodyPr/>
        <a:lstStyle/>
        <a:p>
          <a:endParaRPr lang="fi-FI"/>
        </a:p>
      </dgm:t>
    </dgm:pt>
    <dgm:pt modelId="{FB78B3E7-1FA1-438F-9C70-7042EC35C275}">
      <dgm:prSet phldrT="[Teksti]" custT="1"/>
      <dgm:spPr/>
      <dgm:t>
        <a:bodyPr/>
        <a:lstStyle/>
        <a:p>
          <a:r>
            <a:rPr lang="fi-FI" sz="2400" dirty="0" smtClean="0"/>
            <a:t>Pilotointi</a:t>
          </a:r>
          <a:endParaRPr lang="fi-FI" sz="2400" dirty="0"/>
        </a:p>
      </dgm:t>
    </dgm:pt>
    <dgm:pt modelId="{3B8BE168-DEBD-40DC-BD6B-297274AAC016}" type="parTrans" cxnId="{32A6BCF2-2C0F-4CD5-9D81-A4E28FB8CA8E}">
      <dgm:prSet/>
      <dgm:spPr/>
      <dgm:t>
        <a:bodyPr/>
        <a:lstStyle/>
        <a:p>
          <a:endParaRPr lang="fi-FI"/>
        </a:p>
      </dgm:t>
    </dgm:pt>
    <dgm:pt modelId="{BF5B9FB1-62F8-4434-9D4F-83F00713ACE0}" type="sibTrans" cxnId="{32A6BCF2-2C0F-4CD5-9D81-A4E28FB8CA8E}">
      <dgm:prSet/>
      <dgm:spPr/>
      <dgm:t>
        <a:bodyPr/>
        <a:lstStyle/>
        <a:p>
          <a:endParaRPr lang="fi-FI"/>
        </a:p>
      </dgm:t>
    </dgm:pt>
    <dgm:pt modelId="{15C89270-9948-422C-BB54-E9CE529D017A}">
      <dgm:prSet phldrT="[Teksti]" custT="1"/>
      <dgm:spPr/>
      <dgm:t>
        <a:bodyPr/>
        <a:lstStyle/>
        <a:p>
          <a:r>
            <a:rPr lang="fi-FI" sz="1000" dirty="0" smtClean="0"/>
            <a:t>Osana ikääntyneiden kotona asumista tukevien palveluiden asiakas- ja läheispalautteen toimintamallia on asiakas- ja läheispalautteen pilotointi. </a:t>
          </a:r>
          <a:endParaRPr lang="fi-FI" sz="1000" dirty="0"/>
        </a:p>
      </dgm:t>
    </dgm:pt>
    <dgm:pt modelId="{EEB3D683-34A5-4087-A5D2-B730E2D5285C}" type="parTrans" cxnId="{0A787939-8060-4FEF-B31D-97C6BDDD57AF}">
      <dgm:prSet/>
      <dgm:spPr/>
      <dgm:t>
        <a:bodyPr/>
        <a:lstStyle/>
        <a:p>
          <a:endParaRPr lang="fi-FI"/>
        </a:p>
      </dgm:t>
    </dgm:pt>
    <dgm:pt modelId="{B26737C3-1DE8-4D0B-81BC-6088E1D4187E}" type="sibTrans" cxnId="{0A787939-8060-4FEF-B31D-97C6BDDD57AF}">
      <dgm:prSet/>
      <dgm:spPr/>
      <dgm:t>
        <a:bodyPr/>
        <a:lstStyle/>
        <a:p>
          <a:endParaRPr lang="fi-FI"/>
        </a:p>
      </dgm:t>
    </dgm:pt>
    <dgm:pt modelId="{8563A0AE-1665-4B09-B064-CBA66028C319}">
      <dgm:prSet custT="1"/>
      <dgm:spPr/>
      <dgm:t>
        <a:bodyPr/>
        <a:lstStyle/>
        <a:p>
          <a:endParaRPr lang="fi-FI" sz="1000" dirty="0"/>
        </a:p>
      </dgm:t>
    </dgm:pt>
    <dgm:pt modelId="{BEBD88AF-5BB7-4834-A061-72122763709D}" type="parTrans" cxnId="{B7D00BE1-82C8-4C64-91F7-5C8402331C49}">
      <dgm:prSet/>
      <dgm:spPr/>
      <dgm:t>
        <a:bodyPr/>
        <a:lstStyle/>
        <a:p>
          <a:endParaRPr lang="fi-FI"/>
        </a:p>
      </dgm:t>
    </dgm:pt>
    <dgm:pt modelId="{97546430-42D3-45EC-826C-D89D6E3E5FDF}" type="sibTrans" cxnId="{B7D00BE1-82C8-4C64-91F7-5C8402331C49}">
      <dgm:prSet/>
      <dgm:spPr/>
      <dgm:t>
        <a:bodyPr/>
        <a:lstStyle/>
        <a:p>
          <a:endParaRPr lang="fi-FI"/>
        </a:p>
      </dgm:t>
    </dgm:pt>
    <dgm:pt modelId="{77D9DF79-CF3A-429A-8A55-B3FF562C65D8}">
      <dgm:prSet custT="1"/>
      <dgm:spPr/>
      <dgm:t>
        <a:bodyPr/>
        <a:lstStyle/>
        <a:p>
          <a:r>
            <a:rPr lang="fi-FI" sz="1000" dirty="0" smtClean="0"/>
            <a:t>Pilotoinnin tarkoituksena tuottaa tietoa raportoinnin joustavuudesta ja toimivuudesta. Sekä tuoda näkyväksi oikeat vastuutahot ja – toimijat. </a:t>
          </a:r>
          <a:endParaRPr lang="fi-FI" sz="1000" dirty="0"/>
        </a:p>
      </dgm:t>
    </dgm:pt>
    <dgm:pt modelId="{11F6479E-F4F3-4876-BA57-BC840A33C957}" type="parTrans" cxnId="{B8BE9693-39C6-4FF0-A9AA-5DE192274BB0}">
      <dgm:prSet/>
      <dgm:spPr/>
      <dgm:t>
        <a:bodyPr/>
        <a:lstStyle/>
        <a:p>
          <a:endParaRPr lang="fi-FI"/>
        </a:p>
      </dgm:t>
    </dgm:pt>
    <dgm:pt modelId="{331CC43F-E282-4D79-89C0-643D574EF9BB}" type="sibTrans" cxnId="{B8BE9693-39C6-4FF0-A9AA-5DE192274BB0}">
      <dgm:prSet/>
      <dgm:spPr/>
      <dgm:t>
        <a:bodyPr/>
        <a:lstStyle/>
        <a:p>
          <a:endParaRPr lang="fi-FI"/>
        </a:p>
      </dgm:t>
    </dgm:pt>
    <dgm:pt modelId="{44AEF941-2900-44E2-B538-03DF951A0CD4}">
      <dgm:prSet custT="1"/>
      <dgm:spPr/>
      <dgm:t>
        <a:bodyPr/>
        <a:lstStyle/>
        <a:p>
          <a:endParaRPr lang="fi-FI" sz="1000" dirty="0"/>
        </a:p>
      </dgm:t>
    </dgm:pt>
    <dgm:pt modelId="{D57F48E0-3BA4-48A7-833E-912FC128AE49}" type="parTrans" cxnId="{1F2FAA9C-0C18-42F3-B302-BC627D41AC89}">
      <dgm:prSet/>
      <dgm:spPr/>
      <dgm:t>
        <a:bodyPr/>
        <a:lstStyle/>
        <a:p>
          <a:endParaRPr lang="fi-FI"/>
        </a:p>
      </dgm:t>
    </dgm:pt>
    <dgm:pt modelId="{CCD30172-CEB2-4204-A353-35A95639A2CF}" type="sibTrans" cxnId="{1F2FAA9C-0C18-42F3-B302-BC627D41AC89}">
      <dgm:prSet/>
      <dgm:spPr/>
      <dgm:t>
        <a:bodyPr/>
        <a:lstStyle/>
        <a:p>
          <a:endParaRPr lang="fi-FI"/>
        </a:p>
      </dgm:t>
    </dgm:pt>
    <dgm:pt modelId="{1A8F070D-04A9-4C3F-9651-41F845A8CA65}">
      <dgm:prSet custT="1"/>
      <dgm:spPr/>
      <dgm:t>
        <a:bodyPr/>
        <a:lstStyle/>
        <a:p>
          <a:r>
            <a:rPr lang="fi-FI" sz="1000" dirty="0" smtClean="0"/>
            <a:t>Pilotoinnin tavoitteena on testata asiakas-  ja läheispalautteen väittämien toimivuutta ja saada käyttäjäkokemusta ja palautetta asiakkailta ja ammattilaisilta.</a:t>
          </a:r>
          <a:endParaRPr lang="fi-FI" sz="1000" dirty="0"/>
        </a:p>
      </dgm:t>
    </dgm:pt>
    <dgm:pt modelId="{18729C01-677B-4BB4-A70D-0E9CD82C1889}" type="parTrans" cxnId="{BF97B1FD-C132-453C-A821-6033763C5F04}">
      <dgm:prSet/>
      <dgm:spPr/>
      <dgm:t>
        <a:bodyPr/>
        <a:lstStyle/>
        <a:p>
          <a:endParaRPr lang="fi-FI"/>
        </a:p>
      </dgm:t>
    </dgm:pt>
    <dgm:pt modelId="{8C03E049-3864-49A6-83C4-FBAA2C9B7396}" type="sibTrans" cxnId="{BF97B1FD-C132-453C-A821-6033763C5F04}">
      <dgm:prSet/>
      <dgm:spPr/>
      <dgm:t>
        <a:bodyPr/>
        <a:lstStyle/>
        <a:p>
          <a:endParaRPr lang="fi-FI"/>
        </a:p>
      </dgm:t>
    </dgm:pt>
    <dgm:pt modelId="{86964D88-B166-49A4-A8D9-3B519739CC7C}">
      <dgm:prSet custT="1"/>
      <dgm:spPr/>
      <dgm:t>
        <a:bodyPr/>
        <a:lstStyle/>
        <a:p>
          <a:endParaRPr lang="fi-FI" sz="1000" dirty="0"/>
        </a:p>
      </dgm:t>
    </dgm:pt>
    <dgm:pt modelId="{D441B606-0FA2-4A94-A2B4-8FD60154FEC9}" type="parTrans" cxnId="{6929E0E4-B3E2-4288-AA22-4ED3F1DE1FF6}">
      <dgm:prSet/>
      <dgm:spPr/>
      <dgm:t>
        <a:bodyPr/>
        <a:lstStyle/>
        <a:p>
          <a:endParaRPr lang="fi-FI"/>
        </a:p>
      </dgm:t>
    </dgm:pt>
    <dgm:pt modelId="{0E0C9882-FA61-439F-903F-E269656D6EEB}" type="sibTrans" cxnId="{6929E0E4-B3E2-4288-AA22-4ED3F1DE1FF6}">
      <dgm:prSet/>
      <dgm:spPr/>
      <dgm:t>
        <a:bodyPr/>
        <a:lstStyle/>
        <a:p>
          <a:endParaRPr lang="fi-FI"/>
        </a:p>
      </dgm:t>
    </dgm:pt>
    <dgm:pt modelId="{185F1683-164B-4F92-B9E6-5FECF71A546E}">
      <dgm:prSet custT="1"/>
      <dgm:spPr/>
      <dgm:t>
        <a:bodyPr/>
        <a:lstStyle/>
        <a:p>
          <a:r>
            <a:rPr lang="fi-FI" sz="1000" dirty="0" smtClean="0"/>
            <a:t>Käyttäjäkokemusta ja -palautetta kerätään pilotoinnin loputtua kyselyllä palveluohjaajilta ja kotihoidon toimijoilta. </a:t>
          </a:r>
          <a:endParaRPr lang="fi-FI" sz="1000" dirty="0"/>
        </a:p>
      </dgm:t>
    </dgm:pt>
    <dgm:pt modelId="{D6948447-A317-4787-A171-6653EF81D8BD}" type="parTrans" cxnId="{6B06E186-CFDC-40DB-9D62-0331685EB305}">
      <dgm:prSet/>
      <dgm:spPr/>
      <dgm:t>
        <a:bodyPr/>
        <a:lstStyle/>
        <a:p>
          <a:endParaRPr lang="fi-FI"/>
        </a:p>
      </dgm:t>
    </dgm:pt>
    <dgm:pt modelId="{D9AD06E9-EFF1-4910-B331-00B4D5DF1A79}" type="sibTrans" cxnId="{6B06E186-CFDC-40DB-9D62-0331685EB305}">
      <dgm:prSet/>
      <dgm:spPr/>
      <dgm:t>
        <a:bodyPr/>
        <a:lstStyle/>
        <a:p>
          <a:endParaRPr lang="fi-FI"/>
        </a:p>
      </dgm:t>
    </dgm:pt>
    <dgm:pt modelId="{FA78C65B-84DB-45E7-AACE-1082748F4558}">
      <dgm:prSet custT="1"/>
      <dgm:spPr/>
      <dgm:t>
        <a:bodyPr/>
        <a:lstStyle/>
        <a:p>
          <a:endParaRPr lang="fi-FI" sz="1000" dirty="0"/>
        </a:p>
      </dgm:t>
    </dgm:pt>
    <dgm:pt modelId="{21C2507F-E947-4F94-BB44-D429B988A06D}" type="parTrans" cxnId="{50BA18F2-744E-4185-BC14-E196EF4C8DD6}">
      <dgm:prSet/>
      <dgm:spPr/>
      <dgm:t>
        <a:bodyPr/>
        <a:lstStyle/>
        <a:p>
          <a:endParaRPr lang="fi-FI"/>
        </a:p>
      </dgm:t>
    </dgm:pt>
    <dgm:pt modelId="{99663E63-7C93-4943-B757-71DDC3D042C7}" type="sibTrans" cxnId="{50BA18F2-744E-4185-BC14-E196EF4C8DD6}">
      <dgm:prSet/>
      <dgm:spPr/>
      <dgm:t>
        <a:bodyPr/>
        <a:lstStyle/>
        <a:p>
          <a:endParaRPr lang="fi-FI"/>
        </a:p>
      </dgm:t>
    </dgm:pt>
    <dgm:pt modelId="{9C50CD09-8826-4B9A-B784-CC831D8B2A5C}">
      <dgm:prSet custT="1"/>
      <dgm:spPr/>
      <dgm:t>
        <a:bodyPr/>
        <a:lstStyle/>
        <a:p>
          <a:r>
            <a:rPr lang="fi-FI" sz="1000" dirty="0" smtClean="0"/>
            <a:t>Pilotoinnin aikataulu vaiheistetusti syksy 2023: </a:t>
          </a:r>
          <a:endParaRPr lang="fi-FI" sz="1000" dirty="0"/>
        </a:p>
      </dgm:t>
    </dgm:pt>
    <dgm:pt modelId="{C46B2BB2-46D1-44C1-B099-DC3EA0EEE183}" type="parTrans" cxnId="{A1D43AE2-4BA3-4576-B326-652200C8E463}">
      <dgm:prSet/>
      <dgm:spPr/>
      <dgm:t>
        <a:bodyPr/>
        <a:lstStyle/>
        <a:p>
          <a:endParaRPr lang="fi-FI"/>
        </a:p>
      </dgm:t>
    </dgm:pt>
    <dgm:pt modelId="{9BFA7618-868E-47AB-A57F-C1FA0C6A46D4}" type="sibTrans" cxnId="{A1D43AE2-4BA3-4576-B326-652200C8E463}">
      <dgm:prSet/>
      <dgm:spPr/>
      <dgm:t>
        <a:bodyPr/>
        <a:lstStyle/>
        <a:p>
          <a:endParaRPr lang="fi-FI"/>
        </a:p>
      </dgm:t>
    </dgm:pt>
    <dgm:pt modelId="{C4AB838E-4A68-4554-A70F-517BC6A9A2CD}">
      <dgm:prSet custT="1"/>
      <dgm:spPr/>
      <dgm:t>
        <a:bodyPr/>
        <a:lstStyle/>
        <a:p>
          <a:r>
            <a:rPr lang="fi-FI" sz="1000" dirty="0" smtClean="0"/>
            <a:t>1. palvelutarpeen arviointi 2. omaishoito 3. kotihoidon palvelut</a:t>
          </a:r>
          <a:endParaRPr lang="fi-FI" sz="1000" dirty="0"/>
        </a:p>
      </dgm:t>
    </dgm:pt>
    <dgm:pt modelId="{272CBF54-877B-4491-B234-2CEE99B8123E}" type="parTrans" cxnId="{0E50EA4E-7607-450F-B8DC-B5581FB90D97}">
      <dgm:prSet/>
      <dgm:spPr/>
      <dgm:t>
        <a:bodyPr/>
        <a:lstStyle/>
        <a:p>
          <a:endParaRPr lang="fi-FI"/>
        </a:p>
      </dgm:t>
    </dgm:pt>
    <dgm:pt modelId="{B49A218A-007D-4681-9E3B-8F2E5C16416B}" type="sibTrans" cxnId="{0E50EA4E-7607-450F-B8DC-B5581FB90D97}">
      <dgm:prSet/>
      <dgm:spPr/>
      <dgm:t>
        <a:bodyPr/>
        <a:lstStyle/>
        <a:p>
          <a:endParaRPr lang="fi-FI"/>
        </a:p>
      </dgm:t>
    </dgm:pt>
    <dgm:pt modelId="{CCE770B1-5FEA-4D42-ABDF-93CA592BD68E}">
      <dgm:prSet custT="1"/>
      <dgm:spPr/>
      <dgm:t>
        <a:bodyPr/>
        <a:lstStyle/>
        <a:p>
          <a:endParaRPr lang="fi-FI" sz="1000" dirty="0"/>
        </a:p>
      </dgm:t>
    </dgm:pt>
    <dgm:pt modelId="{1A38DE8F-84B3-4A8C-BE4C-0FEA9E063424}" type="parTrans" cxnId="{98C7D71F-2231-4F8A-9A43-3154DD4E409D}">
      <dgm:prSet/>
      <dgm:spPr/>
      <dgm:t>
        <a:bodyPr/>
        <a:lstStyle/>
        <a:p>
          <a:endParaRPr lang="fi-FI"/>
        </a:p>
      </dgm:t>
    </dgm:pt>
    <dgm:pt modelId="{03AA147A-FA8C-4C93-AD67-598157B031B1}" type="sibTrans" cxnId="{98C7D71F-2231-4F8A-9A43-3154DD4E409D}">
      <dgm:prSet/>
      <dgm:spPr/>
      <dgm:t>
        <a:bodyPr/>
        <a:lstStyle/>
        <a:p>
          <a:endParaRPr lang="fi-FI"/>
        </a:p>
      </dgm:t>
    </dgm:pt>
    <dgm:pt modelId="{2E6FC96C-52A7-4CC7-B54B-A296FFB7B1FA}">
      <dgm:prSet custT="1"/>
      <dgm:spPr/>
      <dgm:t>
        <a:bodyPr/>
        <a:lstStyle/>
        <a:p>
          <a:r>
            <a:rPr lang="fi-FI" sz="1000" dirty="0" smtClean="0"/>
            <a:t>Pilotoinnissa saatu kokemusta hyödynnetään Varhan asiakaskokemuksen toimintamallin jatkokehittämisessä.</a:t>
          </a:r>
          <a:endParaRPr lang="fi-FI" sz="1000" dirty="0"/>
        </a:p>
      </dgm:t>
    </dgm:pt>
    <dgm:pt modelId="{758BE5E6-1060-464B-B80F-DC1A56FFAE2C}" type="parTrans" cxnId="{1643D2FC-A10B-4BE0-A81B-B69E428B85D2}">
      <dgm:prSet/>
      <dgm:spPr/>
      <dgm:t>
        <a:bodyPr/>
        <a:lstStyle/>
        <a:p>
          <a:endParaRPr lang="fi-FI"/>
        </a:p>
      </dgm:t>
    </dgm:pt>
    <dgm:pt modelId="{5AB259D6-B81C-4417-95AE-E80D95A5584C}" type="sibTrans" cxnId="{1643D2FC-A10B-4BE0-A81B-B69E428B85D2}">
      <dgm:prSet/>
      <dgm:spPr/>
      <dgm:t>
        <a:bodyPr/>
        <a:lstStyle/>
        <a:p>
          <a:endParaRPr lang="fi-FI"/>
        </a:p>
      </dgm:t>
    </dgm:pt>
    <dgm:pt modelId="{B815E378-40EF-49F1-8F7D-C334AA41BDEF}">
      <dgm:prSet custT="1"/>
      <dgm:spPr/>
      <dgm:t>
        <a:bodyPr/>
        <a:lstStyle/>
        <a:p>
          <a:endParaRPr lang="fi-FI" sz="1000" b="0" dirty="0" smtClean="0"/>
        </a:p>
      </dgm:t>
    </dgm:pt>
    <dgm:pt modelId="{28B67037-257B-4036-9742-111BD18EAEB0}" type="parTrans" cxnId="{B2BC4E7E-6449-4A08-BDEF-8D48808F6433}">
      <dgm:prSet/>
      <dgm:spPr/>
      <dgm:t>
        <a:bodyPr/>
        <a:lstStyle/>
        <a:p>
          <a:endParaRPr lang="fi-FI"/>
        </a:p>
      </dgm:t>
    </dgm:pt>
    <dgm:pt modelId="{05A36CF0-CE67-4E0B-9E15-FE40D8097250}" type="sibTrans" cxnId="{B2BC4E7E-6449-4A08-BDEF-8D48808F6433}">
      <dgm:prSet/>
      <dgm:spPr/>
      <dgm:t>
        <a:bodyPr/>
        <a:lstStyle/>
        <a:p>
          <a:endParaRPr lang="fi-FI"/>
        </a:p>
      </dgm:t>
    </dgm:pt>
    <dgm:pt modelId="{F0DC8FC2-CEEB-43DF-A004-49CC155E6B94}">
      <dgm:prSet custT="1"/>
      <dgm:spPr/>
      <dgm:t>
        <a:bodyPr/>
        <a:lstStyle/>
        <a:p>
          <a:r>
            <a:rPr lang="fi-FI" sz="1000" b="0" dirty="0" smtClean="0"/>
            <a:t>Palauterakenne yhdessä sovittujen mittareiden kanssa varmistaa, että kerätty palautetieto on mahdollisimman </a:t>
          </a:r>
          <a:r>
            <a:rPr lang="fi-FI" sz="1000" b="0" dirty="0" err="1" smtClean="0"/>
            <a:t>reaaliaikasta</a:t>
          </a:r>
          <a:r>
            <a:rPr lang="fi-FI" sz="1000" b="0" dirty="0" smtClean="0"/>
            <a:t>, laadukasta ja vertailukelpoista.</a:t>
          </a:r>
        </a:p>
      </dgm:t>
    </dgm:pt>
    <dgm:pt modelId="{0D8827A5-A3EE-4FE0-A009-2A5E9E18AFDA}" type="parTrans" cxnId="{0189EC77-0CAD-4D20-8922-A408856925C2}">
      <dgm:prSet/>
      <dgm:spPr/>
      <dgm:t>
        <a:bodyPr/>
        <a:lstStyle/>
        <a:p>
          <a:endParaRPr lang="fi-FI"/>
        </a:p>
      </dgm:t>
    </dgm:pt>
    <dgm:pt modelId="{D177AD2F-1DBF-4A34-A3F5-CBC2891C1C82}" type="sibTrans" cxnId="{0189EC77-0CAD-4D20-8922-A408856925C2}">
      <dgm:prSet/>
      <dgm:spPr/>
      <dgm:t>
        <a:bodyPr/>
        <a:lstStyle/>
        <a:p>
          <a:endParaRPr lang="fi-FI"/>
        </a:p>
      </dgm:t>
    </dgm:pt>
    <dgm:pt modelId="{CFEB4D8A-7576-442B-AB47-7BA053A03347}">
      <dgm:prSet custT="1"/>
      <dgm:spPr/>
      <dgm:t>
        <a:bodyPr/>
        <a:lstStyle/>
        <a:p>
          <a:endParaRPr lang="fi-FI" sz="1000" b="0" dirty="0" smtClean="0">
            <a:solidFill>
              <a:schemeClr val="tx1"/>
            </a:solidFill>
          </a:endParaRPr>
        </a:p>
      </dgm:t>
    </dgm:pt>
    <dgm:pt modelId="{1FA2628D-7979-4B23-9E4A-815C2EBE8624}" type="parTrans" cxnId="{563A6B6A-3FC6-45A0-B40C-909D00D84E52}">
      <dgm:prSet/>
      <dgm:spPr/>
      <dgm:t>
        <a:bodyPr/>
        <a:lstStyle/>
        <a:p>
          <a:endParaRPr lang="fi-FI"/>
        </a:p>
      </dgm:t>
    </dgm:pt>
    <dgm:pt modelId="{0B18603E-2149-40DA-AF4F-F188B4475B89}" type="sibTrans" cxnId="{563A6B6A-3FC6-45A0-B40C-909D00D84E52}">
      <dgm:prSet/>
      <dgm:spPr/>
      <dgm:t>
        <a:bodyPr/>
        <a:lstStyle/>
        <a:p>
          <a:endParaRPr lang="fi-FI"/>
        </a:p>
      </dgm:t>
    </dgm:pt>
    <dgm:pt modelId="{6DCEC29D-0DF3-4B40-901A-73E1BFC3C5B7}">
      <dgm:prSet custT="1"/>
      <dgm:spPr/>
      <dgm:t>
        <a:bodyPr/>
        <a:lstStyle/>
        <a:p>
          <a:r>
            <a:rPr lang="fi-FI" sz="1000" b="0" dirty="0" smtClean="0"/>
            <a:t>Laitehankintoja ei tarvitse tehdä. Palautesovellus ladataan henkilökunnan jo olemassa oleviin mobiililaitteisiin (2200). Palautteen keruu toteutetaan sovelluksen avulla.</a:t>
          </a:r>
        </a:p>
      </dgm:t>
    </dgm:pt>
    <dgm:pt modelId="{96B7FE31-76CF-4523-B4AF-35E4A8EDBB54}" type="parTrans" cxnId="{5421CAFC-A6DA-43F6-9C7F-C2DA95CD3D04}">
      <dgm:prSet/>
      <dgm:spPr/>
      <dgm:t>
        <a:bodyPr/>
        <a:lstStyle/>
        <a:p>
          <a:endParaRPr lang="fi-FI"/>
        </a:p>
      </dgm:t>
    </dgm:pt>
    <dgm:pt modelId="{3772045F-2DB6-4F64-B12A-4F0725599354}" type="sibTrans" cxnId="{5421CAFC-A6DA-43F6-9C7F-C2DA95CD3D04}">
      <dgm:prSet/>
      <dgm:spPr/>
      <dgm:t>
        <a:bodyPr/>
        <a:lstStyle/>
        <a:p>
          <a:endParaRPr lang="fi-FI"/>
        </a:p>
      </dgm:t>
    </dgm:pt>
    <dgm:pt modelId="{12CCAFDA-6959-412A-9C55-AC35D5C415BB}">
      <dgm:prSet custT="1"/>
      <dgm:spPr/>
      <dgm:t>
        <a:bodyPr/>
        <a:lstStyle/>
        <a:p>
          <a:endParaRPr lang="fi-FI" sz="1000" b="0" dirty="0" smtClean="0">
            <a:solidFill>
              <a:schemeClr val="tx1"/>
            </a:solidFill>
          </a:endParaRPr>
        </a:p>
      </dgm:t>
    </dgm:pt>
    <dgm:pt modelId="{C3B72A02-E482-4E30-BF6C-E19C1E66F3FE}" type="parTrans" cxnId="{8E082F30-3CAB-4862-9A1A-D5356CAD9690}">
      <dgm:prSet/>
      <dgm:spPr/>
      <dgm:t>
        <a:bodyPr/>
        <a:lstStyle/>
        <a:p>
          <a:endParaRPr lang="fi-FI"/>
        </a:p>
      </dgm:t>
    </dgm:pt>
    <dgm:pt modelId="{F7F2A993-E21B-4A68-AB2A-CDCFA76D5570}" type="sibTrans" cxnId="{8E082F30-3CAB-4862-9A1A-D5356CAD9690}">
      <dgm:prSet/>
      <dgm:spPr/>
      <dgm:t>
        <a:bodyPr/>
        <a:lstStyle/>
        <a:p>
          <a:endParaRPr lang="fi-FI"/>
        </a:p>
      </dgm:t>
    </dgm:pt>
    <dgm:pt modelId="{8B2BD525-B04D-4BB6-9E07-749D81BDC6D2}">
      <dgm:prSet custT="1"/>
      <dgm:spPr/>
      <dgm:t>
        <a:bodyPr/>
        <a:lstStyle/>
        <a:p>
          <a:r>
            <a:rPr lang="fi-FI" sz="1000" b="0" dirty="0" smtClean="0"/>
            <a:t>Palautteen voi antaa kosketuksella asiakaskäynnin tai palvelutapahtuman yhteydessä joko itsenäisesti tai kevyellä tuella ja ohjeistuksella</a:t>
          </a:r>
          <a:r>
            <a:rPr lang="fi-FI" sz="900" b="0" dirty="0" smtClean="0"/>
            <a:t>.</a:t>
          </a:r>
        </a:p>
      </dgm:t>
    </dgm:pt>
    <dgm:pt modelId="{C7C704AA-25EC-4374-827A-DE9B1F27F119}" type="parTrans" cxnId="{8F9D2DA0-9EC7-4AD0-99A8-62D8E3640734}">
      <dgm:prSet/>
      <dgm:spPr/>
      <dgm:t>
        <a:bodyPr/>
        <a:lstStyle/>
        <a:p>
          <a:endParaRPr lang="fi-FI"/>
        </a:p>
      </dgm:t>
    </dgm:pt>
    <dgm:pt modelId="{D0B3CC1E-3713-4142-A429-8B795CF4E87A}" type="sibTrans" cxnId="{8F9D2DA0-9EC7-4AD0-99A8-62D8E3640734}">
      <dgm:prSet/>
      <dgm:spPr/>
      <dgm:t>
        <a:bodyPr/>
        <a:lstStyle/>
        <a:p>
          <a:endParaRPr lang="fi-FI"/>
        </a:p>
      </dgm:t>
    </dgm:pt>
    <dgm:pt modelId="{463B8363-9F9D-4FBA-B486-D77FDF66D3C1}">
      <dgm:prSet custT="1"/>
      <dgm:spPr/>
      <dgm:t>
        <a:bodyPr/>
        <a:lstStyle/>
        <a:p>
          <a:r>
            <a:rPr lang="fi-FI" sz="1000" b="0" dirty="0" smtClean="0"/>
            <a:t>Asiakas- ja läheispalautteen keruun aikataulutus toteutetaan sovitun suunnitelman mukaisesti.</a:t>
          </a:r>
        </a:p>
      </dgm:t>
    </dgm:pt>
    <dgm:pt modelId="{C9299DEC-84F4-47C2-BF89-53F61824B900}" type="parTrans" cxnId="{B222055B-2C49-4447-833D-B357E631514F}">
      <dgm:prSet/>
      <dgm:spPr/>
      <dgm:t>
        <a:bodyPr/>
        <a:lstStyle/>
        <a:p>
          <a:endParaRPr lang="fi-FI"/>
        </a:p>
      </dgm:t>
    </dgm:pt>
    <dgm:pt modelId="{780A9DA6-0A18-45CD-BD47-5B288A7E8E20}" type="sibTrans" cxnId="{B222055B-2C49-4447-833D-B357E631514F}">
      <dgm:prSet/>
      <dgm:spPr/>
      <dgm:t>
        <a:bodyPr/>
        <a:lstStyle/>
        <a:p>
          <a:endParaRPr lang="fi-FI"/>
        </a:p>
      </dgm:t>
    </dgm:pt>
    <dgm:pt modelId="{48C39B5C-0B63-4ADC-A46C-AB6619305077}">
      <dgm:prSet custT="1"/>
      <dgm:spPr/>
      <dgm:t>
        <a:bodyPr/>
        <a:lstStyle/>
        <a:p>
          <a:r>
            <a:rPr lang="fi-FI" sz="1000" b="0" dirty="0" smtClean="0"/>
            <a:t>1. Kotihoidossa 2x vuodessa toteutuvalla viikon asiakaspalautejaksolla</a:t>
          </a:r>
          <a:endParaRPr lang="fi-FI" sz="1000" b="0" dirty="0"/>
        </a:p>
      </dgm:t>
    </dgm:pt>
    <dgm:pt modelId="{CA635857-8C00-48AA-8CCD-A78C2AF9B1B9}" type="parTrans" cxnId="{E304D953-DCE1-48E6-9D0A-AAC2F0ADD2CE}">
      <dgm:prSet/>
      <dgm:spPr/>
      <dgm:t>
        <a:bodyPr/>
        <a:lstStyle/>
        <a:p>
          <a:endParaRPr lang="fi-FI"/>
        </a:p>
      </dgm:t>
    </dgm:pt>
    <dgm:pt modelId="{E30A6F52-C446-4A75-B904-9856658F589C}" type="sibTrans" cxnId="{E304D953-DCE1-48E6-9D0A-AAC2F0ADD2CE}">
      <dgm:prSet/>
      <dgm:spPr/>
      <dgm:t>
        <a:bodyPr/>
        <a:lstStyle/>
        <a:p>
          <a:endParaRPr lang="fi-FI"/>
        </a:p>
      </dgm:t>
    </dgm:pt>
    <dgm:pt modelId="{46550074-303B-4A21-B66F-8E407E8C68A4}">
      <dgm:prSet custT="1"/>
      <dgm:spPr/>
      <dgm:t>
        <a:bodyPr/>
        <a:lstStyle/>
        <a:p>
          <a:r>
            <a:rPr lang="fi-FI" sz="1000" b="0" dirty="0" smtClean="0"/>
            <a:t>2. Palveluohjaus, systemaattisesti jokaisen palvelutarpeen arviointikäynnin yhteydessä </a:t>
          </a:r>
          <a:endParaRPr lang="fi-FI" sz="1000" b="0" dirty="0"/>
        </a:p>
      </dgm:t>
    </dgm:pt>
    <dgm:pt modelId="{3E6798CF-B9E6-4746-B080-FCC35C026E75}" type="parTrans" cxnId="{10BB1F97-7677-40F6-B0EF-DABE00FEB27C}">
      <dgm:prSet/>
      <dgm:spPr/>
      <dgm:t>
        <a:bodyPr/>
        <a:lstStyle/>
        <a:p>
          <a:endParaRPr lang="fi-FI"/>
        </a:p>
      </dgm:t>
    </dgm:pt>
    <dgm:pt modelId="{823649AC-405C-47A0-B088-EB1BF865ACD0}" type="sibTrans" cxnId="{10BB1F97-7677-40F6-B0EF-DABE00FEB27C}">
      <dgm:prSet/>
      <dgm:spPr/>
      <dgm:t>
        <a:bodyPr/>
        <a:lstStyle/>
        <a:p>
          <a:endParaRPr lang="fi-FI"/>
        </a:p>
      </dgm:t>
    </dgm:pt>
    <dgm:pt modelId="{CFCDAD1F-40A5-4532-835A-F5A71F4B3778}">
      <dgm:prSet custT="1"/>
      <dgm:spPr/>
      <dgm:t>
        <a:bodyPr/>
        <a:lstStyle/>
        <a:p>
          <a:r>
            <a:rPr lang="fi-FI" sz="1000" b="0" dirty="0" smtClean="0"/>
            <a:t>3. Omaishoito, systemaattisesti jokaisen asiakaskäynnin yhteydessä.</a:t>
          </a:r>
        </a:p>
      </dgm:t>
    </dgm:pt>
    <dgm:pt modelId="{7FF20D79-9BEE-4B40-B57A-3D0643EFC869}" type="parTrans" cxnId="{362546F4-D2DB-4541-B58A-39A230DA77B5}">
      <dgm:prSet/>
      <dgm:spPr/>
      <dgm:t>
        <a:bodyPr/>
        <a:lstStyle/>
        <a:p>
          <a:endParaRPr lang="fi-FI"/>
        </a:p>
      </dgm:t>
    </dgm:pt>
    <dgm:pt modelId="{B9BA6E3F-047D-45EC-AC10-89B6352DE925}" type="sibTrans" cxnId="{362546F4-D2DB-4541-B58A-39A230DA77B5}">
      <dgm:prSet/>
      <dgm:spPr/>
      <dgm:t>
        <a:bodyPr/>
        <a:lstStyle/>
        <a:p>
          <a:endParaRPr lang="fi-FI"/>
        </a:p>
      </dgm:t>
    </dgm:pt>
    <dgm:pt modelId="{E12B3D69-335F-4C81-970A-87084F0435F9}">
      <dgm:prSet custT="1"/>
      <dgm:spPr/>
      <dgm:t>
        <a:bodyPr/>
        <a:lstStyle/>
        <a:p>
          <a:endParaRPr lang="fi-FI" sz="1000" b="0" dirty="0" smtClean="0"/>
        </a:p>
      </dgm:t>
    </dgm:pt>
    <dgm:pt modelId="{6D5AE98A-0A9B-4828-95A8-116A8013BA72}" type="parTrans" cxnId="{0C787856-59F6-400E-9F26-9909B5CDA9E3}">
      <dgm:prSet/>
      <dgm:spPr/>
      <dgm:t>
        <a:bodyPr/>
        <a:lstStyle/>
        <a:p>
          <a:endParaRPr lang="fi-FI"/>
        </a:p>
      </dgm:t>
    </dgm:pt>
    <dgm:pt modelId="{302ECBE9-BD82-44B2-93C8-A82B164CF652}" type="sibTrans" cxnId="{0C787856-59F6-400E-9F26-9909B5CDA9E3}">
      <dgm:prSet/>
      <dgm:spPr/>
      <dgm:t>
        <a:bodyPr/>
        <a:lstStyle/>
        <a:p>
          <a:endParaRPr lang="fi-FI"/>
        </a:p>
      </dgm:t>
    </dgm:pt>
    <dgm:pt modelId="{7CD6A33D-3BB0-414B-A23C-D2CBFEA157DB}">
      <dgm:prSet custT="1"/>
      <dgm:spPr/>
      <dgm:t>
        <a:bodyPr/>
        <a:lstStyle/>
        <a:p>
          <a:r>
            <a:rPr lang="fi-FI" sz="1000" b="0" dirty="0" smtClean="0"/>
            <a:t>Palautteen keräämisen koulutus ja – ohjeistus toteutuu palveluittain palautteen keruun tuotannon tukitoimijoille, esihenkilöille ja aluevastaaville sekä raportointikoulutus palvelusta vastaaville tahoille.</a:t>
          </a:r>
        </a:p>
      </dgm:t>
    </dgm:pt>
    <dgm:pt modelId="{4753219F-F360-4FAB-B3EE-78121CDF84C4}" type="parTrans" cxnId="{B3A9E92F-12A0-4BF6-A4F4-009D2FC0CB51}">
      <dgm:prSet/>
      <dgm:spPr/>
      <dgm:t>
        <a:bodyPr/>
        <a:lstStyle/>
        <a:p>
          <a:endParaRPr lang="fi-FI"/>
        </a:p>
      </dgm:t>
    </dgm:pt>
    <dgm:pt modelId="{CEFB7E48-6881-42E2-AD97-C2AA7EE10C7A}" type="sibTrans" cxnId="{B3A9E92F-12A0-4BF6-A4F4-009D2FC0CB51}">
      <dgm:prSet/>
      <dgm:spPr/>
      <dgm:t>
        <a:bodyPr/>
        <a:lstStyle/>
        <a:p>
          <a:endParaRPr lang="fi-FI"/>
        </a:p>
      </dgm:t>
    </dgm:pt>
    <dgm:pt modelId="{5A0C0B8D-F455-4D66-99A0-1141618A5A2C}">
      <dgm:prSet custT="1"/>
      <dgm:spPr/>
      <dgm:t>
        <a:bodyPr/>
        <a:lstStyle/>
        <a:p>
          <a:r>
            <a:rPr lang="fi-FI" sz="1000" b="0" dirty="0" smtClean="0"/>
            <a:t>- Palveluohjauksen ja omaishoidon -koulutus</a:t>
          </a:r>
        </a:p>
      </dgm:t>
    </dgm:pt>
    <dgm:pt modelId="{D88E0FCF-9C30-4817-A8E4-7341911E4490}" type="parTrans" cxnId="{D1FDFA71-E0FC-4214-A6EF-E74D68ADF183}">
      <dgm:prSet/>
      <dgm:spPr/>
      <dgm:t>
        <a:bodyPr/>
        <a:lstStyle/>
        <a:p>
          <a:endParaRPr lang="fi-FI"/>
        </a:p>
      </dgm:t>
    </dgm:pt>
    <dgm:pt modelId="{2D68ECD8-4238-4302-96BA-6397BBF88958}" type="sibTrans" cxnId="{D1FDFA71-E0FC-4214-A6EF-E74D68ADF183}">
      <dgm:prSet/>
      <dgm:spPr/>
      <dgm:t>
        <a:bodyPr/>
        <a:lstStyle/>
        <a:p>
          <a:endParaRPr lang="fi-FI"/>
        </a:p>
      </dgm:t>
    </dgm:pt>
    <dgm:pt modelId="{32533DE2-E693-4471-B72E-8B15120CB99E}">
      <dgm:prSet custT="1"/>
      <dgm:spPr/>
      <dgm:t>
        <a:bodyPr/>
        <a:lstStyle/>
        <a:p>
          <a:r>
            <a:rPr lang="fi-FI" sz="1000" b="0" dirty="0" smtClean="0"/>
            <a:t>- Kotihoidon aluevastaavien, esihenkilöiden ja tukitoimijoiden koulutus </a:t>
          </a:r>
        </a:p>
      </dgm:t>
    </dgm:pt>
    <dgm:pt modelId="{30472DFB-38A3-465A-963C-0D697B81EC13}" type="parTrans" cxnId="{E31EBCAA-F12D-491E-B9A3-E909AF986C42}">
      <dgm:prSet/>
      <dgm:spPr/>
      <dgm:t>
        <a:bodyPr/>
        <a:lstStyle/>
        <a:p>
          <a:endParaRPr lang="fi-FI"/>
        </a:p>
      </dgm:t>
    </dgm:pt>
    <dgm:pt modelId="{96D86241-D1A2-427E-A8F2-750E26710647}" type="sibTrans" cxnId="{E31EBCAA-F12D-491E-B9A3-E909AF986C42}">
      <dgm:prSet/>
      <dgm:spPr/>
      <dgm:t>
        <a:bodyPr/>
        <a:lstStyle/>
        <a:p>
          <a:endParaRPr lang="fi-FI"/>
        </a:p>
      </dgm:t>
    </dgm:pt>
    <dgm:pt modelId="{AD05F582-7396-4A2C-9B6E-C5167C260B27}">
      <dgm:prSet custT="1"/>
      <dgm:spPr/>
      <dgm:t>
        <a:bodyPr/>
        <a:lstStyle/>
        <a:p>
          <a:r>
            <a:rPr lang="fi-FI" sz="1000" b="0" dirty="0" smtClean="0"/>
            <a:t>- Raportointikoulutus</a:t>
          </a:r>
        </a:p>
      </dgm:t>
    </dgm:pt>
    <dgm:pt modelId="{9BE0E47A-EDA8-4297-B98A-A3EA96953E27}" type="parTrans" cxnId="{FAF18CFE-A80C-4C88-91DA-9836C51A3E29}">
      <dgm:prSet/>
      <dgm:spPr/>
      <dgm:t>
        <a:bodyPr/>
        <a:lstStyle/>
        <a:p>
          <a:endParaRPr lang="fi-FI"/>
        </a:p>
      </dgm:t>
    </dgm:pt>
    <dgm:pt modelId="{5F272C23-376C-4C5C-AF7C-C3ED9E57140C}" type="sibTrans" cxnId="{FAF18CFE-A80C-4C88-91DA-9836C51A3E29}">
      <dgm:prSet/>
      <dgm:spPr/>
      <dgm:t>
        <a:bodyPr/>
        <a:lstStyle/>
        <a:p>
          <a:endParaRPr lang="fi-FI"/>
        </a:p>
      </dgm:t>
    </dgm:pt>
    <dgm:pt modelId="{61A73BB0-FE91-42DA-B7A1-00156DD6A053}">
      <dgm:prSet custT="1"/>
      <dgm:spPr/>
      <dgm:t>
        <a:bodyPr/>
        <a:lstStyle/>
        <a:p>
          <a:r>
            <a:rPr lang="fi-FI" sz="1000" b="0" dirty="0" smtClean="0"/>
            <a:t>Tekninen tuki on tarvittaessa saatavilla</a:t>
          </a:r>
        </a:p>
      </dgm:t>
    </dgm:pt>
    <dgm:pt modelId="{37360694-6088-4AC5-94C7-EC25F92B1BED}" type="parTrans" cxnId="{F442821E-5AB7-451E-9577-0402432B9052}">
      <dgm:prSet/>
      <dgm:spPr/>
      <dgm:t>
        <a:bodyPr/>
        <a:lstStyle/>
        <a:p>
          <a:endParaRPr lang="fi-FI"/>
        </a:p>
      </dgm:t>
    </dgm:pt>
    <dgm:pt modelId="{4E249F9B-27FB-415B-8E9D-BF2DC761F9CA}" type="sibTrans" cxnId="{F442821E-5AB7-451E-9577-0402432B9052}">
      <dgm:prSet/>
      <dgm:spPr/>
      <dgm:t>
        <a:bodyPr/>
        <a:lstStyle/>
        <a:p>
          <a:endParaRPr lang="fi-FI"/>
        </a:p>
      </dgm:t>
    </dgm:pt>
    <dgm:pt modelId="{55720FD9-D306-47C1-BB2C-EB8DCC6794E7}">
      <dgm:prSet phldrT="[Teksti]"/>
      <dgm:spPr/>
      <dgm:t>
        <a:bodyPr/>
        <a:lstStyle/>
        <a:p>
          <a:endParaRPr lang="fi-FI" sz="900" dirty="0"/>
        </a:p>
      </dgm:t>
    </dgm:pt>
    <dgm:pt modelId="{671FA71C-1B4E-4C62-AC08-F2643EDD1A69}" type="parTrans" cxnId="{DA416449-FB0E-474E-A7BB-4163E43805CC}">
      <dgm:prSet/>
      <dgm:spPr/>
      <dgm:t>
        <a:bodyPr/>
        <a:lstStyle/>
        <a:p>
          <a:endParaRPr lang="fi-FI"/>
        </a:p>
      </dgm:t>
    </dgm:pt>
    <dgm:pt modelId="{492E1898-D0A0-4ECB-8D8E-FC5C31A2CEF4}" type="sibTrans" cxnId="{DA416449-FB0E-474E-A7BB-4163E43805CC}">
      <dgm:prSet/>
      <dgm:spPr/>
      <dgm:t>
        <a:bodyPr/>
        <a:lstStyle/>
        <a:p>
          <a:endParaRPr lang="fi-FI"/>
        </a:p>
      </dgm:t>
    </dgm:pt>
    <dgm:pt modelId="{D2DDEBF2-1011-4EBA-9377-137612F8B0A6}" type="pres">
      <dgm:prSet presAssocID="{AD33F3C0-6BDA-4927-AF2D-24843FC83C2A}" presName="Name0" presStyleCnt="0">
        <dgm:presLayoutVars>
          <dgm:chMax val="7"/>
          <dgm:chPref val="7"/>
          <dgm:dir/>
          <dgm:animOne val="branch"/>
          <dgm:animLvl val="lvl"/>
        </dgm:presLayoutVars>
      </dgm:prSet>
      <dgm:spPr/>
      <dgm:t>
        <a:bodyPr/>
        <a:lstStyle/>
        <a:p>
          <a:endParaRPr lang="fi-FI"/>
        </a:p>
      </dgm:t>
    </dgm:pt>
    <dgm:pt modelId="{2718DB36-8C51-46C9-B18A-4997BA7A6014}" type="pres">
      <dgm:prSet presAssocID="{0AD9C56C-1021-4880-A0ED-D726A652F33F}" presName="ParentComposite" presStyleCnt="0"/>
      <dgm:spPr/>
    </dgm:pt>
    <dgm:pt modelId="{EF4C7DFC-9647-4460-B56D-BD659B87E92A}" type="pres">
      <dgm:prSet presAssocID="{0AD9C56C-1021-4880-A0ED-D726A652F33F}" presName="Chord" presStyleLbl="bgShp" presStyleIdx="0" presStyleCnt="3"/>
      <dgm:spPr/>
    </dgm:pt>
    <dgm:pt modelId="{0C1A3AC4-FB59-4466-8371-0CE43D7D8D5A}" type="pres">
      <dgm:prSet presAssocID="{0AD9C56C-1021-4880-A0ED-D726A652F33F}" presName="Pie" presStyleLbl="alignNode1" presStyleIdx="0" presStyleCnt="3"/>
      <dgm:spPr/>
    </dgm:pt>
    <dgm:pt modelId="{A32BB6CC-C6B9-4071-B18B-5716ED13A9CB}" type="pres">
      <dgm:prSet presAssocID="{0AD9C56C-1021-4880-A0ED-D726A652F33F}" presName="Parent" presStyleLbl="revTx" presStyleIdx="0" presStyleCnt="6">
        <dgm:presLayoutVars>
          <dgm:chMax val="1"/>
          <dgm:chPref val="1"/>
          <dgm:bulletEnabled val="1"/>
        </dgm:presLayoutVars>
      </dgm:prSet>
      <dgm:spPr/>
      <dgm:t>
        <a:bodyPr/>
        <a:lstStyle/>
        <a:p>
          <a:endParaRPr lang="fi-FI"/>
        </a:p>
      </dgm:t>
    </dgm:pt>
    <dgm:pt modelId="{E6A918E9-69C1-4F11-BFE9-F1A4B29BC36D}" type="pres">
      <dgm:prSet presAssocID="{37222C75-C9FE-4A74-8883-D50D9F40E9B3}" presName="negSibTrans" presStyleCnt="0"/>
      <dgm:spPr/>
    </dgm:pt>
    <dgm:pt modelId="{2A378194-B88C-42C6-B5A4-D794A66A59CA}" type="pres">
      <dgm:prSet presAssocID="{0AD9C56C-1021-4880-A0ED-D726A652F33F}" presName="composite" presStyleCnt="0"/>
      <dgm:spPr/>
    </dgm:pt>
    <dgm:pt modelId="{F48399F7-7C2F-4034-ABC6-50DE54A4EEBE}" type="pres">
      <dgm:prSet presAssocID="{0AD9C56C-1021-4880-A0ED-D726A652F33F}" presName="Child" presStyleLbl="revTx" presStyleIdx="1" presStyleCnt="6" custScaleX="134619">
        <dgm:presLayoutVars>
          <dgm:chMax val="0"/>
          <dgm:chPref val="0"/>
          <dgm:bulletEnabled val="1"/>
        </dgm:presLayoutVars>
      </dgm:prSet>
      <dgm:spPr/>
      <dgm:t>
        <a:bodyPr/>
        <a:lstStyle/>
        <a:p>
          <a:endParaRPr lang="fi-FI"/>
        </a:p>
      </dgm:t>
    </dgm:pt>
    <dgm:pt modelId="{36DA6E63-FD46-4347-8067-5BD46247DA30}" type="pres">
      <dgm:prSet presAssocID="{DE9B6FCB-FF46-4635-AA9B-46D5BF0981E1}" presName="sibTrans" presStyleCnt="0"/>
      <dgm:spPr/>
    </dgm:pt>
    <dgm:pt modelId="{383F841D-541F-4928-951E-0E60E6C30CD3}" type="pres">
      <dgm:prSet presAssocID="{4FC83BDB-963B-4A30-9E93-9364DD400578}" presName="ParentComposite" presStyleCnt="0"/>
      <dgm:spPr/>
    </dgm:pt>
    <dgm:pt modelId="{077FE913-50FF-40A2-AE1B-2528FB61FE5F}" type="pres">
      <dgm:prSet presAssocID="{4FC83BDB-963B-4A30-9E93-9364DD400578}" presName="Chord" presStyleLbl="bgShp" presStyleIdx="1" presStyleCnt="3"/>
      <dgm:spPr/>
    </dgm:pt>
    <dgm:pt modelId="{8957EE52-03EE-4679-81D1-ACAC58BA1672}" type="pres">
      <dgm:prSet presAssocID="{4FC83BDB-963B-4A30-9E93-9364DD400578}" presName="Pie" presStyleLbl="alignNode1" presStyleIdx="1" presStyleCnt="3"/>
      <dgm:spPr/>
    </dgm:pt>
    <dgm:pt modelId="{85D5FAB8-B798-4352-B217-C2ACC6B7CF6D}" type="pres">
      <dgm:prSet presAssocID="{4FC83BDB-963B-4A30-9E93-9364DD400578}" presName="Parent" presStyleLbl="revTx" presStyleIdx="2" presStyleCnt="6">
        <dgm:presLayoutVars>
          <dgm:chMax val="1"/>
          <dgm:chPref val="1"/>
          <dgm:bulletEnabled val="1"/>
        </dgm:presLayoutVars>
      </dgm:prSet>
      <dgm:spPr/>
      <dgm:t>
        <a:bodyPr/>
        <a:lstStyle/>
        <a:p>
          <a:endParaRPr lang="fi-FI"/>
        </a:p>
      </dgm:t>
    </dgm:pt>
    <dgm:pt modelId="{E5073F0F-03C5-4C79-B050-48BC1B34949D}" type="pres">
      <dgm:prSet presAssocID="{4F47F90E-1E3F-4DC8-A97A-A91906D8393B}" presName="negSibTrans" presStyleCnt="0"/>
      <dgm:spPr/>
    </dgm:pt>
    <dgm:pt modelId="{C9CC55AB-45D0-4987-BBD5-CBBCC3C958B5}" type="pres">
      <dgm:prSet presAssocID="{4FC83BDB-963B-4A30-9E93-9364DD400578}" presName="composite" presStyleCnt="0"/>
      <dgm:spPr/>
    </dgm:pt>
    <dgm:pt modelId="{54C07C66-7D48-46E4-9E77-7B5F0AF1933F}" type="pres">
      <dgm:prSet presAssocID="{4FC83BDB-963B-4A30-9E93-9364DD400578}" presName="Child" presStyleLbl="revTx" presStyleIdx="3" presStyleCnt="6" custScaleX="142419">
        <dgm:presLayoutVars>
          <dgm:chMax val="0"/>
          <dgm:chPref val="0"/>
          <dgm:bulletEnabled val="1"/>
        </dgm:presLayoutVars>
      </dgm:prSet>
      <dgm:spPr/>
      <dgm:t>
        <a:bodyPr/>
        <a:lstStyle/>
        <a:p>
          <a:endParaRPr lang="fi-FI"/>
        </a:p>
      </dgm:t>
    </dgm:pt>
    <dgm:pt modelId="{EF1671FA-4156-4C69-9DED-5EA451F9C6CE}" type="pres">
      <dgm:prSet presAssocID="{2BDEA240-BFA4-4F16-AD74-884FA9948251}" presName="sibTrans" presStyleCnt="0"/>
      <dgm:spPr/>
    </dgm:pt>
    <dgm:pt modelId="{D87CFE68-DA6A-4B36-A7C1-06382D8EFD10}" type="pres">
      <dgm:prSet presAssocID="{FB78B3E7-1FA1-438F-9C70-7042EC35C275}" presName="ParentComposite" presStyleCnt="0"/>
      <dgm:spPr/>
    </dgm:pt>
    <dgm:pt modelId="{0BCAEAFB-AF46-4397-B7CE-16D27117BA93}" type="pres">
      <dgm:prSet presAssocID="{FB78B3E7-1FA1-438F-9C70-7042EC35C275}" presName="Chord" presStyleLbl="bgShp" presStyleIdx="2" presStyleCnt="3"/>
      <dgm:spPr/>
    </dgm:pt>
    <dgm:pt modelId="{5977993E-AF81-47BF-8A40-460E088967A8}" type="pres">
      <dgm:prSet presAssocID="{FB78B3E7-1FA1-438F-9C70-7042EC35C275}" presName="Pie" presStyleLbl="alignNode1" presStyleIdx="2" presStyleCnt="3"/>
      <dgm:spPr/>
    </dgm:pt>
    <dgm:pt modelId="{C2980407-17D7-4EF0-B9F9-BEE19F269606}" type="pres">
      <dgm:prSet presAssocID="{FB78B3E7-1FA1-438F-9C70-7042EC35C275}" presName="Parent" presStyleLbl="revTx" presStyleIdx="4" presStyleCnt="6">
        <dgm:presLayoutVars>
          <dgm:chMax val="1"/>
          <dgm:chPref val="1"/>
          <dgm:bulletEnabled val="1"/>
        </dgm:presLayoutVars>
      </dgm:prSet>
      <dgm:spPr/>
      <dgm:t>
        <a:bodyPr/>
        <a:lstStyle/>
        <a:p>
          <a:endParaRPr lang="fi-FI"/>
        </a:p>
      </dgm:t>
    </dgm:pt>
    <dgm:pt modelId="{6F3E78EB-4245-4977-AAE3-AC256F847A95}" type="pres">
      <dgm:prSet presAssocID="{B26737C3-1DE8-4D0B-81BC-6088E1D4187E}" presName="negSibTrans" presStyleCnt="0"/>
      <dgm:spPr/>
    </dgm:pt>
    <dgm:pt modelId="{22962001-B4B8-497A-8B30-23E9E6D7D4FC}" type="pres">
      <dgm:prSet presAssocID="{FB78B3E7-1FA1-438F-9C70-7042EC35C275}" presName="composite" presStyleCnt="0"/>
      <dgm:spPr/>
    </dgm:pt>
    <dgm:pt modelId="{2D61F288-8F64-417C-8BEA-AEA6DBA19A0B}" type="pres">
      <dgm:prSet presAssocID="{FB78B3E7-1FA1-438F-9C70-7042EC35C275}" presName="Child" presStyleLbl="revTx" presStyleIdx="5" presStyleCnt="6" custScaleX="132841">
        <dgm:presLayoutVars>
          <dgm:chMax val="0"/>
          <dgm:chPref val="0"/>
          <dgm:bulletEnabled val="1"/>
        </dgm:presLayoutVars>
      </dgm:prSet>
      <dgm:spPr/>
      <dgm:t>
        <a:bodyPr/>
        <a:lstStyle/>
        <a:p>
          <a:endParaRPr lang="fi-FI"/>
        </a:p>
      </dgm:t>
    </dgm:pt>
  </dgm:ptLst>
  <dgm:cxnLst>
    <dgm:cxn modelId="{E177A130-9FAF-49A6-A1BB-F9A0E2EA92F4}" type="presOf" srcId="{E12B3D69-335F-4C81-970A-87084F0435F9}" destId="{F48399F7-7C2F-4034-ABC6-50DE54A4EEBE}" srcOrd="0" destOrd="5" presId="urn:microsoft.com/office/officeart/2009/3/layout/PieProcess"/>
    <dgm:cxn modelId="{10BB1F97-7677-40F6-B0EF-DABE00FEB27C}" srcId="{0AD9C56C-1021-4880-A0ED-D726A652F33F}" destId="{46550074-303B-4A21-B66F-8E407E8C68A4}" srcOrd="3" destOrd="0" parTransId="{3E6798CF-B9E6-4746-B080-FCC35C026E75}" sibTransId="{823649AC-405C-47A0-B088-EB1BF865ACD0}"/>
    <dgm:cxn modelId="{8B7A9866-9766-4BB6-B044-6BAC999C7300}" type="presOf" srcId="{CFCDAD1F-40A5-4532-835A-F5A71F4B3778}" destId="{F48399F7-7C2F-4034-ABC6-50DE54A4EEBE}" srcOrd="0" destOrd="4" presId="urn:microsoft.com/office/officeart/2009/3/layout/PieProcess"/>
    <dgm:cxn modelId="{BE417746-C05B-4B43-825F-43E270520270}" type="presOf" srcId="{185F1683-164B-4F92-B9E6-5FECF71A546E}" destId="{2D61F288-8F64-417C-8BEA-AEA6DBA19A0B}" srcOrd="0" destOrd="6" presId="urn:microsoft.com/office/officeart/2009/3/layout/PieProcess"/>
    <dgm:cxn modelId="{6047253E-8AC9-410B-A2C1-BA5551D7CC89}" type="presOf" srcId="{77D9DF79-CF3A-429A-8A55-B3FF562C65D8}" destId="{2D61F288-8F64-417C-8BEA-AEA6DBA19A0B}" srcOrd="0" destOrd="2" presId="urn:microsoft.com/office/officeart/2009/3/layout/PieProcess"/>
    <dgm:cxn modelId="{D1FDFA71-E0FC-4214-A6EF-E74D68ADF183}" srcId="{0AD9C56C-1021-4880-A0ED-D726A652F33F}" destId="{5A0C0B8D-F455-4D66-99A0-1141618A5A2C}" srcOrd="7" destOrd="0" parTransId="{D88E0FCF-9C30-4817-A8E4-7341911E4490}" sibTransId="{2D68ECD8-4238-4302-96BA-6397BBF88958}"/>
    <dgm:cxn modelId="{A1D43AE2-4BA3-4576-B326-652200C8E463}" srcId="{FB78B3E7-1FA1-438F-9C70-7042EC35C275}" destId="{9C50CD09-8826-4B9A-B784-CC831D8B2A5C}" srcOrd="8" destOrd="0" parTransId="{C46B2BB2-46D1-44C1-B099-DC3EA0EEE183}" sibTransId="{9BFA7618-868E-47AB-A57F-C1FA0C6A46D4}"/>
    <dgm:cxn modelId="{511F6E3C-0662-40CC-B8BC-D542064052AB}" type="presOf" srcId="{F0DC8FC2-CEEB-43DF-A004-49CC155E6B94}" destId="{54C07C66-7D48-46E4-9E77-7B5F0AF1933F}" srcOrd="0" destOrd="2" presId="urn:microsoft.com/office/officeart/2009/3/layout/PieProcess"/>
    <dgm:cxn modelId="{E8A59646-62F0-4859-8A7E-43C8EE7333F7}" type="presOf" srcId="{9C50CD09-8826-4B9A-B784-CC831D8B2A5C}" destId="{2D61F288-8F64-417C-8BEA-AEA6DBA19A0B}" srcOrd="0" destOrd="8" presId="urn:microsoft.com/office/officeart/2009/3/layout/PieProcess"/>
    <dgm:cxn modelId="{9117D335-B8BF-4C89-A7C3-04C49E38E77C}" type="presOf" srcId="{463B8363-9F9D-4FBA-B486-D77FDF66D3C1}" destId="{F48399F7-7C2F-4034-ABC6-50DE54A4EEBE}" srcOrd="0" destOrd="1" presId="urn:microsoft.com/office/officeart/2009/3/layout/PieProcess"/>
    <dgm:cxn modelId="{3681899B-7B56-4574-8478-82E57A91771A}" type="presOf" srcId="{5A0C0B8D-F455-4D66-99A0-1141618A5A2C}" destId="{F48399F7-7C2F-4034-ABC6-50DE54A4EEBE}" srcOrd="0" destOrd="7" presId="urn:microsoft.com/office/officeart/2009/3/layout/PieProcess"/>
    <dgm:cxn modelId="{CD7ACC32-5DB3-4D35-9F59-C177C82EBA77}" type="presOf" srcId="{46550074-303B-4A21-B66F-8E407E8C68A4}" destId="{F48399F7-7C2F-4034-ABC6-50DE54A4EEBE}" srcOrd="0" destOrd="3" presId="urn:microsoft.com/office/officeart/2009/3/layout/PieProcess"/>
    <dgm:cxn modelId="{334B9F21-0C26-4413-824F-5C179D28155D}" type="presOf" srcId="{1A8F070D-04A9-4C3F-9651-41F845A8CA65}" destId="{2D61F288-8F64-417C-8BEA-AEA6DBA19A0B}" srcOrd="0" destOrd="4" presId="urn:microsoft.com/office/officeart/2009/3/layout/PieProcess"/>
    <dgm:cxn modelId="{CC6CB0B5-343C-44F9-BE6E-63FA88BFB6BC}" type="presOf" srcId="{7CD6A33D-3BB0-414B-A23C-D2CBFEA157DB}" destId="{F48399F7-7C2F-4034-ABC6-50DE54A4EEBE}" srcOrd="0" destOrd="6" presId="urn:microsoft.com/office/officeart/2009/3/layout/PieProcess"/>
    <dgm:cxn modelId="{6929E0E4-B3E2-4288-AA22-4ED3F1DE1FF6}" srcId="{FB78B3E7-1FA1-438F-9C70-7042EC35C275}" destId="{86964D88-B166-49A4-A8D9-3B519739CC7C}" srcOrd="5" destOrd="0" parTransId="{D441B606-0FA2-4A94-A2B4-8FD60154FEC9}" sibTransId="{0E0C9882-FA61-439F-903F-E269656D6EEB}"/>
    <dgm:cxn modelId="{BD547DA6-2678-42F5-85D9-A2F09AC8B09B}" type="presOf" srcId="{CCE770B1-5FEA-4D42-ABDF-93CA592BD68E}" destId="{2D61F288-8F64-417C-8BEA-AEA6DBA19A0B}" srcOrd="0" destOrd="10" presId="urn:microsoft.com/office/officeart/2009/3/layout/PieProcess"/>
    <dgm:cxn modelId="{0C787856-59F6-400E-9F26-9909B5CDA9E3}" srcId="{0AD9C56C-1021-4880-A0ED-D726A652F33F}" destId="{E12B3D69-335F-4C81-970A-87084F0435F9}" srcOrd="5" destOrd="0" parTransId="{6D5AE98A-0A9B-4828-95A8-116A8013BA72}" sibTransId="{302ECBE9-BD82-44B2-93C8-A82B164CF652}"/>
    <dgm:cxn modelId="{DA416449-FB0E-474E-A7BB-4163E43805CC}" srcId="{0AD9C56C-1021-4880-A0ED-D726A652F33F}" destId="{55720FD9-D306-47C1-BB2C-EB8DCC6794E7}" srcOrd="11" destOrd="0" parTransId="{671FA71C-1B4E-4C62-AC08-F2643EDD1A69}" sibTransId="{492E1898-D0A0-4ECB-8D8E-FC5C31A2CEF4}"/>
    <dgm:cxn modelId="{8E082F30-3CAB-4862-9A1A-D5356CAD9690}" srcId="{4FC83BDB-963B-4A30-9E93-9364DD400578}" destId="{12CCAFDA-6959-412A-9C55-AC35D5C415BB}" srcOrd="5" destOrd="0" parTransId="{C3B72A02-E482-4E30-BF6C-E19C1E66F3FE}" sibTransId="{F7F2A993-E21B-4A68-AB2A-CDCFA76D5570}"/>
    <dgm:cxn modelId="{0E50EA4E-7607-450F-B8DC-B5581FB90D97}" srcId="{FB78B3E7-1FA1-438F-9C70-7042EC35C275}" destId="{C4AB838E-4A68-4554-A70F-517BC6A9A2CD}" srcOrd="9" destOrd="0" parTransId="{272CBF54-877B-4491-B234-2CEE99B8123E}" sibTransId="{B49A218A-007D-4681-9E3B-8F2E5C16416B}"/>
    <dgm:cxn modelId="{5421CAFC-A6DA-43F6-9C7F-C2DA95CD3D04}" srcId="{4FC83BDB-963B-4A30-9E93-9364DD400578}" destId="{6DCEC29D-0DF3-4B40-901A-73E1BFC3C5B7}" srcOrd="4" destOrd="0" parTransId="{96B7FE31-76CF-4523-B4AF-35E4A8EDBB54}" sibTransId="{3772045F-2DB6-4F64-B12A-4F0725599354}"/>
    <dgm:cxn modelId="{E304D953-DCE1-48E6-9D0A-AAC2F0ADD2CE}" srcId="{0AD9C56C-1021-4880-A0ED-D726A652F33F}" destId="{48C39B5C-0B63-4ADC-A46C-AB6619305077}" srcOrd="2" destOrd="0" parTransId="{CA635857-8C00-48AA-8CCD-A78C2AF9B1B9}" sibTransId="{E30A6F52-C446-4A75-B904-9856658F589C}"/>
    <dgm:cxn modelId="{0FE66043-BDC5-4166-9E15-C4C0948A4247}" type="presOf" srcId="{55720FD9-D306-47C1-BB2C-EB8DCC6794E7}" destId="{F48399F7-7C2F-4034-ABC6-50DE54A4EEBE}" srcOrd="0" destOrd="11" presId="urn:microsoft.com/office/officeart/2009/3/layout/PieProcess"/>
    <dgm:cxn modelId="{FAF18CFE-A80C-4C88-91DA-9836C51A3E29}" srcId="{0AD9C56C-1021-4880-A0ED-D726A652F33F}" destId="{AD05F582-7396-4A2C-9B6E-C5167C260B27}" srcOrd="9" destOrd="0" parTransId="{9BE0E47A-EDA8-4297-B98A-A3EA96953E27}" sibTransId="{5F272C23-376C-4C5C-AF7C-C3ED9E57140C}"/>
    <dgm:cxn modelId="{052B2A57-069C-441B-AEAA-9231E22811A0}" srcId="{AD33F3C0-6BDA-4927-AF2D-24843FC83C2A}" destId="{0AD9C56C-1021-4880-A0ED-D726A652F33F}" srcOrd="0" destOrd="0" parTransId="{36982050-E7A9-4A08-869E-4858C8B1D69D}" sibTransId="{DE9B6FCB-FF46-4635-AA9B-46D5BF0981E1}"/>
    <dgm:cxn modelId="{B8BE9693-39C6-4FF0-A9AA-5DE192274BB0}" srcId="{FB78B3E7-1FA1-438F-9C70-7042EC35C275}" destId="{77D9DF79-CF3A-429A-8A55-B3FF562C65D8}" srcOrd="2" destOrd="0" parTransId="{11F6479E-F4F3-4876-BA57-BC840A33C957}" sibTransId="{331CC43F-E282-4D79-89C0-643D574EF9BB}"/>
    <dgm:cxn modelId="{FEB93007-D9B8-4639-AD81-F7C65B2493D1}" type="presOf" srcId="{0AD9C56C-1021-4880-A0ED-D726A652F33F}" destId="{A32BB6CC-C6B9-4071-B18B-5716ED13A9CB}" srcOrd="0" destOrd="0" presId="urn:microsoft.com/office/officeart/2009/3/layout/PieProcess"/>
    <dgm:cxn modelId="{8F9D2DA0-9EC7-4AD0-99A8-62D8E3640734}" srcId="{4FC83BDB-963B-4A30-9E93-9364DD400578}" destId="{8B2BD525-B04D-4BB6-9E07-749D81BDC6D2}" srcOrd="6" destOrd="0" parTransId="{C7C704AA-25EC-4374-827A-DE9B1F27F119}" sibTransId="{D0B3CC1E-3713-4142-A429-8B795CF4E87A}"/>
    <dgm:cxn modelId="{32A6BCF2-2C0F-4CD5-9D81-A4E28FB8CA8E}" srcId="{AD33F3C0-6BDA-4927-AF2D-24843FC83C2A}" destId="{FB78B3E7-1FA1-438F-9C70-7042EC35C275}" srcOrd="2" destOrd="0" parTransId="{3B8BE168-DEBD-40DC-BD6B-297274AAC016}" sibTransId="{BF5B9FB1-62F8-4434-9D4F-83F00713ACE0}"/>
    <dgm:cxn modelId="{02076100-0FF9-4C5F-A943-649AD8AFE6FC}" type="presOf" srcId="{8B2BD525-B04D-4BB6-9E07-749D81BDC6D2}" destId="{54C07C66-7D48-46E4-9E77-7B5F0AF1933F}" srcOrd="0" destOrd="6" presId="urn:microsoft.com/office/officeart/2009/3/layout/PieProcess"/>
    <dgm:cxn modelId="{E31EBCAA-F12D-491E-B9A3-E909AF986C42}" srcId="{0AD9C56C-1021-4880-A0ED-D726A652F33F}" destId="{32533DE2-E693-4471-B72E-8B15120CB99E}" srcOrd="8" destOrd="0" parTransId="{30472DFB-38A3-465A-963C-0D697B81EC13}" sibTransId="{96D86241-D1A2-427E-A8F2-750E26710647}"/>
    <dgm:cxn modelId="{C83A74FE-400E-47A5-8592-1760A52BEE6A}" srcId="{0AD9C56C-1021-4880-A0ED-D726A652F33F}" destId="{7C444A13-CE55-4D2D-BE90-F7727DB47806}" srcOrd="0" destOrd="0" parTransId="{1FF0E16E-E020-457B-84C1-AFE367CCA9A9}" sibTransId="{37222C75-C9FE-4A74-8883-D50D9F40E9B3}"/>
    <dgm:cxn modelId="{B2BC4E7E-6449-4A08-BDEF-8D48808F6433}" srcId="{4FC83BDB-963B-4A30-9E93-9364DD400578}" destId="{B815E378-40EF-49F1-8F7D-C334AA41BDEF}" srcOrd="1" destOrd="0" parTransId="{28B67037-257B-4036-9742-111BD18EAEB0}" sibTransId="{05A36CF0-CE67-4E0B-9E15-FE40D8097250}"/>
    <dgm:cxn modelId="{0C91680F-ACF9-4C2C-84CE-DA2A6FEC040A}" srcId="{AD33F3C0-6BDA-4927-AF2D-24843FC83C2A}" destId="{4FC83BDB-963B-4A30-9E93-9364DD400578}" srcOrd="1" destOrd="0" parTransId="{CC19E4C7-1079-46B5-BCF9-587CC8654240}" sibTransId="{2BDEA240-BFA4-4F16-AD74-884FA9948251}"/>
    <dgm:cxn modelId="{9F04FE90-97D4-41FC-ACB7-6D6AF2BBC4EF}" type="presOf" srcId="{C4AB838E-4A68-4554-A70F-517BC6A9A2CD}" destId="{2D61F288-8F64-417C-8BEA-AEA6DBA19A0B}" srcOrd="0" destOrd="9" presId="urn:microsoft.com/office/officeart/2009/3/layout/PieProcess"/>
    <dgm:cxn modelId="{1643D2FC-A10B-4BE0-A81B-B69E428B85D2}" srcId="{FB78B3E7-1FA1-438F-9C70-7042EC35C275}" destId="{2E6FC96C-52A7-4CC7-B54B-A296FFB7B1FA}" srcOrd="11" destOrd="0" parTransId="{758BE5E6-1060-464B-B80F-DC1A56FFAE2C}" sibTransId="{5AB259D6-B81C-4417-95AE-E80D95A5584C}"/>
    <dgm:cxn modelId="{F4A07E5B-456D-4FFB-B01D-44B91FD74FE5}" type="presOf" srcId="{48C39B5C-0B63-4ADC-A46C-AB6619305077}" destId="{F48399F7-7C2F-4034-ABC6-50DE54A4EEBE}" srcOrd="0" destOrd="2" presId="urn:microsoft.com/office/officeart/2009/3/layout/PieProcess"/>
    <dgm:cxn modelId="{91EC4216-5FFA-4C94-8B06-830624DFB44D}" srcId="{4FC83BDB-963B-4A30-9E93-9364DD400578}" destId="{1823CC6F-2E9C-4A8B-8FD2-BE94AD2C2D4D}" srcOrd="0" destOrd="0" parTransId="{CFA80FBA-AE7D-4A20-89D7-9C2A20830150}" sibTransId="{4F47F90E-1E3F-4DC8-A97A-A91906D8393B}"/>
    <dgm:cxn modelId="{C5B07492-C4C7-43A7-8796-11D0CBFF7F8B}" type="presOf" srcId="{12CCAFDA-6959-412A-9C55-AC35D5C415BB}" destId="{54C07C66-7D48-46E4-9E77-7B5F0AF1933F}" srcOrd="0" destOrd="5" presId="urn:microsoft.com/office/officeart/2009/3/layout/PieProcess"/>
    <dgm:cxn modelId="{C1AA1583-79F0-453A-9F6C-3EB6C153A729}" type="presOf" srcId="{AD33F3C0-6BDA-4927-AF2D-24843FC83C2A}" destId="{D2DDEBF2-1011-4EBA-9377-137612F8B0A6}" srcOrd="0" destOrd="0" presId="urn:microsoft.com/office/officeart/2009/3/layout/PieProcess"/>
    <dgm:cxn modelId="{0A787939-8060-4FEF-B31D-97C6BDDD57AF}" srcId="{FB78B3E7-1FA1-438F-9C70-7042EC35C275}" destId="{15C89270-9948-422C-BB54-E9CE529D017A}" srcOrd="0" destOrd="0" parTransId="{EEB3D683-34A5-4087-A5D2-B730E2D5285C}" sibTransId="{B26737C3-1DE8-4D0B-81BC-6088E1D4187E}"/>
    <dgm:cxn modelId="{404940A6-A94D-487F-A578-EF81E2B42029}" type="presOf" srcId="{15C89270-9948-422C-BB54-E9CE529D017A}" destId="{2D61F288-8F64-417C-8BEA-AEA6DBA19A0B}" srcOrd="0" destOrd="0" presId="urn:microsoft.com/office/officeart/2009/3/layout/PieProcess"/>
    <dgm:cxn modelId="{6B06E186-CFDC-40DB-9D62-0331685EB305}" srcId="{FB78B3E7-1FA1-438F-9C70-7042EC35C275}" destId="{185F1683-164B-4F92-B9E6-5FECF71A546E}" srcOrd="6" destOrd="0" parTransId="{D6948447-A317-4787-A171-6653EF81D8BD}" sibTransId="{D9AD06E9-EFF1-4910-B331-00B4D5DF1A79}"/>
    <dgm:cxn modelId="{2F42B9A1-131D-4C95-809D-B16573C87F22}" type="presOf" srcId="{32533DE2-E693-4471-B72E-8B15120CB99E}" destId="{F48399F7-7C2F-4034-ABC6-50DE54A4EEBE}" srcOrd="0" destOrd="8" presId="urn:microsoft.com/office/officeart/2009/3/layout/PieProcess"/>
    <dgm:cxn modelId="{B222055B-2C49-4447-833D-B357E631514F}" srcId="{0AD9C56C-1021-4880-A0ED-D726A652F33F}" destId="{463B8363-9F9D-4FBA-B486-D77FDF66D3C1}" srcOrd="1" destOrd="0" parTransId="{C9299DEC-84F4-47C2-BF89-53F61824B900}" sibTransId="{780A9DA6-0A18-45CD-BD47-5B288A7E8E20}"/>
    <dgm:cxn modelId="{563A6B6A-3FC6-45A0-B40C-909D00D84E52}" srcId="{4FC83BDB-963B-4A30-9E93-9364DD400578}" destId="{CFEB4D8A-7576-442B-AB47-7BA053A03347}" srcOrd="3" destOrd="0" parTransId="{1FA2628D-7979-4B23-9E4A-815C2EBE8624}" sibTransId="{0B18603E-2149-40DA-AF4F-F188B4475B89}"/>
    <dgm:cxn modelId="{91B59826-CB8C-44DC-9730-B1B05DAB903F}" type="presOf" srcId="{6DCEC29D-0DF3-4B40-901A-73E1BFC3C5B7}" destId="{54C07C66-7D48-46E4-9E77-7B5F0AF1933F}" srcOrd="0" destOrd="4" presId="urn:microsoft.com/office/officeart/2009/3/layout/PieProcess"/>
    <dgm:cxn modelId="{F9CA3A1F-47DD-4736-A134-C7A16575B041}" type="presOf" srcId="{44AEF941-2900-44E2-B538-03DF951A0CD4}" destId="{2D61F288-8F64-417C-8BEA-AEA6DBA19A0B}" srcOrd="0" destOrd="3" presId="urn:microsoft.com/office/officeart/2009/3/layout/PieProcess"/>
    <dgm:cxn modelId="{A6C6D1E0-E0D2-44D7-AF3F-BA199C1EA664}" type="presOf" srcId="{CFEB4D8A-7576-442B-AB47-7BA053A03347}" destId="{54C07C66-7D48-46E4-9E77-7B5F0AF1933F}" srcOrd="0" destOrd="3" presId="urn:microsoft.com/office/officeart/2009/3/layout/PieProcess"/>
    <dgm:cxn modelId="{B3A9E92F-12A0-4BF6-A4F4-009D2FC0CB51}" srcId="{0AD9C56C-1021-4880-A0ED-D726A652F33F}" destId="{7CD6A33D-3BB0-414B-A23C-D2CBFEA157DB}" srcOrd="6" destOrd="0" parTransId="{4753219F-F360-4FAB-B3EE-78121CDF84C4}" sibTransId="{CEFB7E48-6881-42E2-AD97-C2AA7EE10C7A}"/>
    <dgm:cxn modelId="{6D2B6EBD-1628-4A01-82AA-A63AABC6D7F5}" type="presOf" srcId="{FB78B3E7-1FA1-438F-9C70-7042EC35C275}" destId="{C2980407-17D7-4EF0-B9F9-BEE19F269606}" srcOrd="0" destOrd="0" presId="urn:microsoft.com/office/officeart/2009/3/layout/PieProcess"/>
    <dgm:cxn modelId="{6541FD85-131D-43E7-BAB1-726C8DF32B93}" type="presOf" srcId="{7C444A13-CE55-4D2D-BE90-F7727DB47806}" destId="{F48399F7-7C2F-4034-ABC6-50DE54A4EEBE}" srcOrd="0" destOrd="0" presId="urn:microsoft.com/office/officeart/2009/3/layout/PieProcess"/>
    <dgm:cxn modelId="{07172007-B4C8-4D9B-99A7-32D19E001AD6}" type="presOf" srcId="{4FC83BDB-963B-4A30-9E93-9364DD400578}" destId="{85D5FAB8-B798-4352-B217-C2ACC6B7CF6D}" srcOrd="0" destOrd="0" presId="urn:microsoft.com/office/officeart/2009/3/layout/PieProcess"/>
    <dgm:cxn modelId="{F442821E-5AB7-451E-9577-0402432B9052}" srcId="{0AD9C56C-1021-4880-A0ED-D726A652F33F}" destId="{61A73BB0-FE91-42DA-B7A1-00156DD6A053}" srcOrd="10" destOrd="0" parTransId="{37360694-6088-4AC5-94C7-EC25F92B1BED}" sibTransId="{4E249F9B-27FB-415B-8E9D-BF2DC761F9CA}"/>
    <dgm:cxn modelId="{0189EC77-0CAD-4D20-8922-A408856925C2}" srcId="{4FC83BDB-963B-4A30-9E93-9364DD400578}" destId="{F0DC8FC2-CEEB-43DF-A004-49CC155E6B94}" srcOrd="2" destOrd="0" parTransId="{0D8827A5-A3EE-4FE0-A009-2A5E9E18AFDA}" sibTransId="{D177AD2F-1DBF-4A34-A3F5-CBC2891C1C82}"/>
    <dgm:cxn modelId="{B7D00BE1-82C8-4C64-91F7-5C8402331C49}" srcId="{FB78B3E7-1FA1-438F-9C70-7042EC35C275}" destId="{8563A0AE-1665-4B09-B064-CBA66028C319}" srcOrd="1" destOrd="0" parTransId="{BEBD88AF-5BB7-4834-A061-72122763709D}" sibTransId="{97546430-42D3-45EC-826C-D89D6E3E5FDF}"/>
    <dgm:cxn modelId="{BF97B1FD-C132-453C-A821-6033763C5F04}" srcId="{FB78B3E7-1FA1-438F-9C70-7042EC35C275}" destId="{1A8F070D-04A9-4C3F-9651-41F845A8CA65}" srcOrd="4" destOrd="0" parTransId="{18729C01-677B-4BB4-A70D-0E9CD82C1889}" sibTransId="{8C03E049-3864-49A6-83C4-FBAA2C9B7396}"/>
    <dgm:cxn modelId="{1F2FAA9C-0C18-42F3-B302-BC627D41AC89}" srcId="{FB78B3E7-1FA1-438F-9C70-7042EC35C275}" destId="{44AEF941-2900-44E2-B538-03DF951A0CD4}" srcOrd="3" destOrd="0" parTransId="{D57F48E0-3BA4-48A7-833E-912FC128AE49}" sibTransId="{CCD30172-CEB2-4204-A353-35A95639A2CF}"/>
    <dgm:cxn modelId="{66395C71-C842-4268-8F4F-3FB0544AC126}" type="presOf" srcId="{61A73BB0-FE91-42DA-B7A1-00156DD6A053}" destId="{F48399F7-7C2F-4034-ABC6-50DE54A4EEBE}" srcOrd="0" destOrd="10" presId="urn:microsoft.com/office/officeart/2009/3/layout/PieProcess"/>
    <dgm:cxn modelId="{616E5939-A5CC-4B4C-9AF5-45DC75E44FE2}" type="presOf" srcId="{AD05F582-7396-4A2C-9B6E-C5167C260B27}" destId="{F48399F7-7C2F-4034-ABC6-50DE54A4EEBE}" srcOrd="0" destOrd="9" presId="urn:microsoft.com/office/officeart/2009/3/layout/PieProcess"/>
    <dgm:cxn modelId="{725EBDDE-7DB5-454F-B953-BEFC9CDA69DC}" type="presOf" srcId="{8563A0AE-1665-4B09-B064-CBA66028C319}" destId="{2D61F288-8F64-417C-8BEA-AEA6DBA19A0B}" srcOrd="0" destOrd="1" presId="urn:microsoft.com/office/officeart/2009/3/layout/PieProcess"/>
    <dgm:cxn modelId="{20C3B3B0-BCFB-4587-B6F8-152EC95313E6}" type="presOf" srcId="{1823CC6F-2E9C-4A8B-8FD2-BE94AD2C2D4D}" destId="{54C07C66-7D48-46E4-9E77-7B5F0AF1933F}" srcOrd="0" destOrd="0" presId="urn:microsoft.com/office/officeart/2009/3/layout/PieProcess"/>
    <dgm:cxn modelId="{579FDE4A-9359-41A1-B62F-091B83E079A7}" type="presOf" srcId="{2E6FC96C-52A7-4CC7-B54B-A296FFB7B1FA}" destId="{2D61F288-8F64-417C-8BEA-AEA6DBA19A0B}" srcOrd="0" destOrd="11" presId="urn:microsoft.com/office/officeart/2009/3/layout/PieProcess"/>
    <dgm:cxn modelId="{EF14A78F-B66D-4D1B-AF92-F2F4EB6385D8}" type="presOf" srcId="{B815E378-40EF-49F1-8F7D-C334AA41BDEF}" destId="{54C07C66-7D48-46E4-9E77-7B5F0AF1933F}" srcOrd="0" destOrd="1" presId="urn:microsoft.com/office/officeart/2009/3/layout/PieProcess"/>
    <dgm:cxn modelId="{98C7D71F-2231-4F8A-9A43-3154DD4E409D}" srcId="{FB78B3E7-1FA1-438F-9C70-7042EC35C275}" destId="{CCE770B1-5FEA-4D42-ABDF-93CA592BD68E}" srcOrd="10" destOrd="0" parTransId="{1A38DE8F-84B3-4A8C-BE4C-0FEA9E063424}" sibTransId="{03AA147A-FA8C-4C93-AD67-598157B031B1}"/>
    <dgm:cxn modelId="{636CFED6-8B9F-415D-9C00-57A14D7CB531}" type="presOf" srcId="{86964D88-B166-49A4-A8D9-3B519739CC7C}" destId="{2D61F288-8F64-417C-8BEA-AEA6DBA19A0B}" srcOrd="0" destOrd="5" presId="urn:microsoft.com/office/officeart/2009/3/layout/PieProcess"/>
    <dgm:cxn modelId="{BFD6A46B-2477-49C5-BE53-63B4BD818187}" type="presOf" srcId="{FA78C65B-84DB-45E7-AACE-1082748F4558}" destId="{2D61F288-8F64-417C-8BEA-AEA6DBA19A0B}" srcOrd="0" destOrd="7" presId="urn:microsoft.com/office/officeart/2009/3/layout/PieProcess"/>
    <dgm:cxn modelId="{362546F4-D2DB-4541-B58A-39A230DA77B5}" srcId="{0AD9C56C-1021-4880-A0ED-D726A652F33F}" destId="{CFCDAD1F-40A5-4532-835A-F5A71F4B3778}" srcOrd="4" destOrd="0" parTransId="{7FF20D79-9BEE-4B40-B57A-3D0643EFC869}" sibTransId="{B9BA6E3F-047D-45EC-AC10-89B6352DE925}"/>
    <dgm:cxn modelId="{50BA18F2-744E-4185-BC14-E196EF4C8DD6}" srcId="{FB78B3E7-1FA1-438F-9C70-7042EC35C275}" destId="{FA78C65B-84DB-45E7-AACE-1082748F4558}" srcOrd="7" destOrd="0" parTransId="{21C2507F-E947-4F94-BB44-D429B988A06D}" sibTransId="{99663E63-7C93-4943-B757-71DDC3D042C7}"/>
    <dgm:cxn modelId="{6F580C08-9EFF-4566-8660-7D2FB1D90180}" type="presParOf" srcId="{D2DDEBF2-1011-4EBA-9377-137612F8B0A6}" destId="{2718DB36-8C51-46C9-B18A-4997BA7A6014}" srcOrd="0" destOrd="0" presId="urn:microsoft.com/office/officeart/2009/3/layout/PieProcess"/>
    <dgm:cxn modelId="{EAA5BF3F-8410-4BFA-867C-241D06D9F05C}" type="presParOf" srcId="{2718DB36-8C51-46C9-B18A-4997BA7A6014}" destId="{EF4C7DFC-9647-4460-B56D-BD659B87E92A}" srcOrd="0" destOrd="0" presId="urn:microsoft.com/office/officeart/2009/3/layout/PieProcess"/>
    <dgm:cxn modelId="{02BEE6A1-1584-45C1-B1E4-53601646899C}" type="presParOf" srcId="{2718DB36-8C51-46C9-B18A-4997BA7A6014}" destId="{0C1A3AC4-FB59-4466-8371-0CE43D7D8D5A}" srcOrd="1" destOrd="0" presId="urn:microsoft.com/office/officeart/2009/3/layout/PieProcess"/>
    <dgm:cxn modelId="{30204F97-D704-43CE-8CFE-480F4214F4E7}" type="presParOf" srcId="{2718DB36-8C51-46C9-B18A-4997BA7A6014}" destId="{A32BB6CC-C6B9-4071-B18B-5716ED13A9CB}" srcOrd="2" destOrd="0" presId="urn:microsoft.com/office/officeart/2009/3/layout/PieProcess"/>
    <dgm:cxn modelId="{14137A56-DF26-4B53-A62E-1A4921CB31D4}" type="presParOf" srcId="{D2DDEBF2-1011-4EBA-9377-137612F8B0A6}" destId="{E6A918E9-69C1-4F11-BFE9-F1A4B29BC36D}" srcOrd="1" destOrd="0" presId="urn:microsoft.com/office/officeart/2009/3/layout/PieProcess"/>
    <dgm:cxn modelId="{B21AD40C-CFD3-404E-8DD0-8C1A4EDAA982}" type="presParOf" srcId="{D2DDEBF2-1011-4EBA-9377-137612F8B0A6}" destId="{2A378194-B88C-42C6-B5A4-D794A66A59CA}" srcOrd="2" destOrd="0" presId="urn:microsoft.com/office/officeart/2009/3/layout/PieProcess"/>
    <dgm:cxn modelId="{A88DF331-9D8F-4463-B0D9-150287E2C036}" type="presParOf" srcId="{2A378194-B88C-42C6-B5A4-D794A66A59CA}" destId="{F48399F7-7C2F-4034-ABC6-50DE54A4EEBE}" srcOrd="0" destOrd="0" presId="urn:microsoft.com/office/officeart/2009/3/layout/PieProcess"/>
    <dgm:cxn modelId="{AF6A491D-424B-4A09-A4F2-CAB3CD55D291}" type="presParOf" srcId="{D2DDEBF2-1011-4EBA-9377-137612F8B0A6}" destId="{36DA6E63-FD46-4347-8067-5BD46247DA30}" srcOrd="3" destOrd="0" presId="urn:microsoft.com/office/officeart/2009/3/layout/PieProcess"/>
    <dgm:cxn modelId="{5C9D9135-4E28-4485-9E8D-C5578BBB0605}" type="presParOf" srcId="{D2DDEBF2-1011-4EBA-9377-137612F8B0A6}" destId="{383F841D-541F-4928-951E-0E60E6C30CD3}" srcOrd="4" destOrd="0" presId="urn:microsoft.com/office/officeart/2009/3/layout/PieProcess"/>
    <dgm:cxn modelId="{CCC1A44B-D29A-4A87-965B-75C0894CD281}" type="presParOf" srcId="{383F841D-541F-4928-951E-0E60E6C30CD3}" destId="{077FE913-50FF-40A2-AE1B-2528FB61FE5F}" srcOrd="0" destOrd="0" presId="urn:microsoft.com/office/officeart/2009/3/layout/PieProcess"/>
    <dgm:cxn modelId="{8B2BA9C1-D440-4775-B905-9A90326A0987}" type="presParOf" srcId="{383F841D-541F-4928-951E-0E60E6C30CD3}" destId="{8957EE52-03EE-4679-81D1-ACAC58BA1672}" srcOrd="1" destOrd="0" presId="urn:microsoft.com/office/officeart/2009/3/layout/PieProcess"/>
    <dgm:cxn modelId="{9FDC884D-11E1-4CE7-B85B-4BE57B5D6FE2}" type="presParOf" srcId="{383F841D-541F-4928-951E-0E60E6C30CD3}" destId="{85D5FAB8-B798-4352-B217-C2ACC6B7CF6D}" srcOrd="2" destOrd="0" presId="urn:microsoft.com/office/officeart/2009/3/layout/PieProcess"/>
    <dgm:cxn modelId="{F0482FC8-228E-47D2-B113-FE16F784E0AB}" type="presParOf" srcId="{D2DDEBF2-1011-4EBA-9377-137612F8B0A6}" destId="{E5073F0F-03C5-4C79-B050-48BC1B34949D}" srcOrd="5" destOrd="0" presId="urn:microsoft.com/office/officeart/2009/3/layout/PieProcess"/>
    <dgm:cxn modelId="{C7026027-C782-4D6F-9764-521979EDBA39}" type="presParOf" srcId="{D2DDEBF2-1011-4EBA-9377-137612F8B0A6}" destId="{C9CC55AB-45D0-4987-BBD5-CBBCC3C958B5}" srcOrd="6" destOrd="0" presId="urn:microsoft.com/office/officeart/2009/3/layout/PieProcess"/>
    <dgm:cxn modelId="{DD1E509D-1227-4CAB-9BB3-6C4B34AF665E}" type="presParOf" srcId="{C9CC55AB-45D0-4987-BBD5-CBBCC3C958B5}" destId="{54C07C66-7D48-46E4-9E77-7B5F0AF1933F}" srcOrd="0" destOrd="0" presId="urn:microsoft.com/office/officeart/2009/3/layout/PieProcess"/>
    <dgm:cxn modelId="{A807F0B6-8CF9-4C49-9706-3CFAFA2F3494}" type="presParOf" srcId="{D2DDEBF2-1011-4EBA-9377-137612F8B0A6}" destId="{EF1671FA-4156-4C69-9DED-5EA451F9C6CE}" srcOrd="7" destOrd="0" presId="urn:microsoft.com/office/officeart/2009/3/layout/PieProcess"/>
    <dgm:cxn modelId="{9CB1FFC0-C409-4E85-8DB0-1F03BDA5B922}" type="presParOf" srcId="{D2DDEBF2-1011-4EBA-9377-137612F8B0A6}" destId="{D87CFE68-DA6A-4B36-A7C1-06382D8EFD10}" srcOrd="8" destOrd="0" presId="urn:microsoft.com/office/officeart/2009/3/layout/PieProcess"/>
    <dgm:cxn modelId="{5C1C305C-72B8-4A17-ACB7-F7DA633816E1}" type="presParOf" srcId="{D87CFE68-DA6A-4B36-A7C1-06382D8EFD10}" destId="{0BCAEAFB-AF46-4397-B7CE-16D27117BA93}" srcOrd="0" destOrd="0" presId="urn:microsoft.com/office/officeart/2009/3/layout/PieProcess"/>
    <dgm:cxn modelId="{17E7FBC8-3941-4D62-BD4F-55842288925D}" type="presParOf" srcId="{D87CFE68-DA6A-4B36-A7C1-06382D8EFD10}" destId="{5977993E-AF81-47BF-8A40-460E088967A8}" srcOrd="1" destOrd="0" presId="urn:microsoft.com/office/officeart/2009/3/layout/PieProcess"/>
    <dgm:cxn modelId="{59B32DB0-B9BE-4FA9-BA5F-F3015BB778CE}" type="presParOf" srcId="{D87CFE68-DA6A-4B36-A7C1-06382D8EFD10}" destId="{C2980407-17D7-4EF0-B9F9-BEE19F269606}" srcOrd="2" destOrd="0" presId="urn:microsoft.com/office/officeart/2009/3/layout/PieProcess"/>
    <dgm:cxn modelId="{7BD84189-777C-4886-A95A-F322DD7CF22F}" type="presParOf" srcId="{D2DDEBF2-1011-4EBA-9377-137612F8B0A6}" destId="{6F3E78EB-4245-4977-AAE3-AC256F847A95}" srcOrd="9" destOrd="0" presId="urn:microsoft.com/office/officeart/2009/3/layout/PieProcess"/>
    <dgm:cxn modelId="{432E8B9B-5E66-4A7A-A463-DC82EFAD7DEA}" type="presParOf" srcId="{D2DDEBF2-1011-4EBA-9377-137612F8B0A6}" destId="{22962001-B4B8-497A-8B30-23E9E6D7D4FC}" srcOrd="10" destOrd="0" presId="urn:microsoft.com/office/officeart/2009/3/layout/PieProcess"/>
    <dgm:cxn modelId="{3D83B6E3-B4D3-49FF-BA6B-AD087F5BE79D}" type="presParOf" srcId="{22962001-B4B8-497A-8B30-23E9E6D7D4FC}" destId="{2D61F288-8F64-417C-8BEA-AEA6DBA19A0B}"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141978-B654-404C-B08E-05D4D21E80F0}" type="doc">
      <dgm:prSet loTypeId="urn:microsoft.com/office/officeart/2009/3/layout/PieProcess" loCatId="list" qsTypeId="urn:microsoft.com/office/officeart/2005/8/quickstyle/simple3" qsCatId="simple" csTypeId="urn:microsoft.com/office/officeart/2005/8/colors/colorful3" csCatId="colorful" phldr="1"/>
      <dgm:spPr/>
      <dgm:t>
        <a:bodyPr/>
        <a:lstStyle/>
        <a:p>
          <a:endParaRPr lang="fi-FI"/>
        </a:p>
      </dgm:t>
    </dgm:pt>
    <dgm:pt modelId="{B0140C70-08D9-4895-AF44-E2418A8ABBA3}">
      <dgm:prSet phldrT="[Teksti]" custT="1"/>
      <dgm:spPr/>
      <dgm:t>
        <a:bodyPr/>
        <a:lstStyle/>
        <a:p>
          <a:endParaRPr lang="fi-FI" sz="1000" dirty="0" smtClean="0"/>
        </a:p>
      </dgm:t>
    </dgm:pt>
    <dgm:pt modelId="{49FC4381-DC20-43A4-9175-795DCB453C00}" type="parTrans" cxnId="{0127CCCC-03E4-4135-8227-62483FF8F747}">
      <dgm:prSet/>
      <dgm:spPr/>
      <dgm:t>
        <a:bodyPr/>
        <a:lstStyle/>
        <a:p>
          <a:endParaRPr lang="fi-FI"/>
        </a:p>
      </dgm:t>
    </dgm:pt>
    <dgm:pt modelId="{EC10F483-68C6-4FBB-8CB7-E9827BA84FA4}" type="sibTrans" cxnId="{0127CCCC-03E4-4135-8227-62483FF8F747}">
      <dgm:prSet/>
      <dgm:spPr/>
      <dgm:t>
        <a:bodyPr/>
        <a:lstStyle/>
        <a:p>
          <a:endParaRPr lang="fi-FI"/>
        </a:p>
      </dgm:t>
    </dgm:pt>
    <dgm:pt modelId="{11BC0A34-504B-438B-9B04-4CF60C0524A3}">
      <dgm:prSet phldrT="[Teksti]" custT="1"/>
      <dgm:spPr/>
      <dgm:t>
        <a:bodyPr/>
        <a:lstStyle/>
        <a:p>
          <a:r>
            <a:rPr lang="fi-FI" sz="2400" dirty="0" smtClean="0"/>
            <a:t>Seuranta</a:t>
          </a:r>
          <a:endParaRPr lang="fi-FI" sz="2400" dirty="0"/>
        </a:p>
      </dgm:t>
    </dgm:pt>
    <dgm:pt modelId="{EFDAC985-F37A-438D-8B37-3B91C2E0C12A}" type="parTrans" cxnId="{ACCF079A-BFE8-40DD-A19B-A427296931E5}">
      <dgm:prSet/>
      <dgm:spPr/>
      <dgm:t>
        <a:bodyPr/>
        <a:lstStyle/>
        <a:p>
          <a:endParaRPr lang="fi-FI"/>
        </a:p>
      </dgm:t>
    </dgm:pt>
    <dgm:pt modelId="{2B25DD06-9F4B-4EB1-BFDB-74F911095651}" type="sibTrans" cxnId="{ACCF079A-BFE8-40DD-A19B-A427296931E5}">
      <dgm:prSet/>
      <dgm:spPr/>
      <dgm:t>
        <a:bodyPr/>
        <a:lstStyle/>
        <a:p>
          <a:endParaRPr lang="fi-FI"/>
        </a:p>
      </dgm:t>
    </dgm:pt>
    <dgm:pt modelId="{0D2E689B-29F1-49B6-830E-E8039DA667E0}">
      <dgm:prSet phldrT="[Teksti]" custT="1"/>
      <dgm:spPr/>
      <dgm:t>
        <a:bodyPr/>
        <a:lstStyle/>
        <a:p>
          <a:endParaRPr lang="fi-FI" sz="900" dirty="0"/>
        </a:p>
      </dgm:t>
    </dgm:pt>
    <dgm:pt modelId="{15C70A8F-D8F5-4D48-9B46-BA9810E7165C}" type="parTrans" cxnId="{1A4E4E7C-4EA8-4BA3-8A95-A119E1A90A81}">
      <dgm:prSet/>
      <dgm:spPr/>
      <dgm:t>
        <a:bodyPr/>
        <a:lstStyle/>
        <a:p>
          <a:endParaRPr lang="fi-FI"/>
        </a:p>
      </dgm:t>
    </dgm:pt>
    <dgm:pt modelId="{5358E9E1-C9DD-4589-9367-AE3C93AB74CC}" type="sibTrans" cxnId="{1A4E4E7C-4EA8-4BA3-8A95-A119E1A90A81}">
      <dgm:prSet/>
      <dgm:spPr/>
      <dgm:t>
        <a:bodyPr/>
        <a:lstStyle/>
        <a:p>
          <a:endParaRPr lang="fi-FI"/>
        </a:p>
      </dgm:t>
    </dgm:pt>
    <dgm:pt modelId="{4D2980DC-89EF-471F-9CBB-E2A8D44E9F14}">
      <dgm:prSet phldrT="[Teksti]" custT="1"/>
      <dgm:spPr/>
      <dgm:t>
        <a:bodyPr/>
        <a:lstStyle/>
        <a:p>
          <a:r>
            <a:rPr lang="fi-FI" sz="2400" dirty="0" smtClean="0"/>
            <a:t>Arviointi </a:t>
          </a:r>
          <a:endParaRPr lang="fi-FI" sz="2400" dirty="0"/>
        </a:p>
      </dgm:t>
    </dgm:pt>
    <dgm:pt modelId="{6F99473B-CBF5-4676-ABDD-DEC5D2935D70}" type="parTrans" cxnId="{19B29941-C60D-4FCD-B9F3-44B6356D1006}">
      <dgm:prSet/>
      <dgm:spPr/>
      <dgm:t>
        <a:bodyPr/>
        <a:lstStyle/>
        <a:p>
          <a:endParaRPr lang="fi-FI"/>
        </a:p>
      </dgm:t>
    </dgm:pt>
    <dgm:pt modelId="{A87D31E6-2342-4DB3-96CB-5975348E4E6E}" type="sibTrans" cxnId="{19B29941-C60D-4FCD-B9F3-44B6356D1006}">
      <dgm:prSet/>
      <dgm:spPr/>
      <dgm:t>
        <a:bodyPr/>
        <a:lstStyle/>
        <a:p>
          <a:endParaRPr lang="fi-FI"/>
        </a:p>
      </dgm:t>
    </dgm:pt>
    <dgm:pt modelId="{D08A5AF7-6018-4B89-BADD-1DBC3CC7A701}">
      <dgm:prSet phldrT="[Teksti]" custT="1"/>
      <dgm:spPr/>
      <dgm:t>
        <a:bodyPr/>
        <a:lstStyle/>
        <a:p>
          <a:endParaRPr lang="fi-FI" sz="1050" dirty="0" smtClean="0"/>
        </a:p>
        <a:p>
          <a:r>
            <a:rPr lang="fi-FI" sz="1000" b="0" dirty="0" smtClean="0"/>
            <a:t>Palautteen kehittämistoimenpiteiden seuranta ja arviointi on merkittävässä osassa, jotta vaadittavien muutoksien ja toimenpiteiden vaikuttavuutta voidaan arvioida. </a:t>
          </a:r>
        </a:p>
        <a:p>
          <a:endParaRPr lang="fi-FI" sz="1000" b="0" dirty="0" smtClean="0"/>
        </a:p>
        <a:p>
          <a:r>
            <a:rPr lang="fi-FI" sz="1000" b="0" dirty="0" smtClean="0"/>
            <a:t>Palautteesta syntyneet kehittämistoimenpiteet dokumentoidaan ja toimenpiteiden toteutumista ja vaikuttavuutta  seurataan ja arvioidaan. </a:t>
          </a:r>
        </a:p>
        <a:p>
          <a:endParaRPr lang="fi-FI" sz="1000" b="0" dirty="0" smtClean="0"/>
        </a:p>
      </dgm:t>
    </dgm:pt>
    <dgm:pt modelId="{A1DB0DDB-9D59-4E0C-A9FB-3DC3A3B16312}" type="parTrans" cxnId="{5991AA88-7979-47CB-80E6-83AAAE6C743D}">
      <dgm:prSet/>
      <dgm:spPr/>
      <dgm:t>
        <a:bodyPr/>
        <a:lstStyle/>
        <a:p>
          <a:endParaRPr lang="fi-FI"/>
        </a:p>
      </dgm:t>
    </dgm:pt>
    <dgm:pt modelId="{710F67C5-27C1-4FA1-8818-FD6FB977DEA0}" type="sibTrans" cxnId="{5991AA88-7979-47CB-80E6-83AAAE6C743D}">
      <dgm:prSet/>
      <dgm:spPr/>
      <dgm:t>
        <a:bodyPr/>
        <a:lstStyle/>
        <a:p>
          <a:endParaRPr lang="fi-FI"/>
        </a:p>
      </dgm:t>
    </dgm:pt>
    <dgm:pt modelId="{BC4A0E7E-382D-42A1-BC28-F8E29CF3A002}">
      <dgm:prSet custT="1"/>
      <dgm:spPr/>
      <dgm:t>
        <a:bodyPr/>
        <a:lstStyle/>
        <a:p>
          <a:r>
            <a:rPr lang="fi-FI" sz="900" dirty="0" smtClean="0"/>
            <a:t> </a:t>
          </a:r>
          <a:endParaRPr lang="fi-FI" sz="900" dirty="0"/>
        </a:p>
      </dgm:t>
    </dgm:pt>
    <dgm:pt modelId="{224221DD-A9E5-4BCB-A5DA-33BBC8C04F13}" type="parTrans" cxnId="{6216A908-8B9F-48E8-98D7-95D70C7D1BC5}">
      <dgm:prSet/>
      <dgm:spPr/>
      <dgm:t>
        <a:bodyPr/>
        <a:lstStyle/>
        <a:p>
          <a:endParaRPr lang="fi-FI"/>
        </a:p>
      </dgm:t>
    </dgm:pt>
    <dgm:pt modelId="{01EBA2AE-5F18-48E7-B79C-EC2E6DC3989D}" type="sibTrans" cxnId="{6216A908-8B9F-48E8-98D7-95D70C7D1BC5}">
      <dgm:prSet/>
      <dgm:spPr/>
      <dgm:t>
        <a:bodyPr/>
        <a:lstStyle/>
        <a:p>
          <a:endParaRPr lang="fi-FI"/>
        </a:p>
      </dgm:t>
    </dgm:pt>
    <dgm:pt modelId="{08712EDE-E18C-4777-8D3E-DF9DA9CF9112}">
      <dgm:prSet custT="1"/>
      <dgm:spPr/>
      <dgm:t>
        <a:bodyPr/>
        <a:lstStyle/>
        <a:p>
          <a:r>
            <a:rPr lang="fi-FI" sz="1000" b="0" dirty="0" smtClean="0"/>
            <a:t>Palautetieto </a:t>
          </a:r>
          <a:r>
            <a:rPr lang="fi-FI" sz="1000" b="0" dirty="0"/>
            <a:t>tulee olla </a:t>
          </a:r>
          <a:r>
            <a:rPr lang="fi-FI" sz="1000" b="0" dirty="0" smtClean="0"/>
            <a:t>kaikkien </a:t>
          </a:r>
          <a:r>
            <a:rPr lang="fi-FI" sz="1000" b="0" dirty="0"/>
            <a:t>toimijoiden saatavilla ja </a:t>
          </a:r>
          <a:r>
            <a:rPr lang="fi-FI" sz="1000" b="0" dirty="0" smtClean="0"/>
            <a:t>käytettävissä. Asiakas- ja läheispalaute julkaistaan hyvinvointialueen www-sivuilla. </a:t>
          </a:r>
          <a:endParaRPr lang="fi-FI" sz="1000" b="0" dirty="0"/>
        </a:p>
      </dgm:t>
    </dgm:pt>
    <dgm:pt modelId="{FBC2D87D-71FA-468F-A2C7-541666DB5246}" type="parTrans" cxnId="{263B1B41-CC3D-4133-BFB5-6E1A05FEEA09}">
      <dgm:prSet/>
      <dgm:spPr/>
      <dgm:t>
        <a:bodyPr/>
        <a:lstStyle/>
        <a:p>
          <a:endParaRPr lang="fi-FI"/>
        </a:p>
      </dgm:t>
    </dgm:pt>
    <dgm:pt modelId="{214D8C28-ACB6-4F23-B43F-CD2EC9D7C5ED}" type="sibTrans" cxnId="{263B1B41-CC3D-4133-BFB5-6E1A05FEEA09}">
      <dgm:prSet/>
      <dgm:spPr/>
      <dgm:t>
        <a:bodyPr/>
        <a:lstStyle/>
        <a:p>
          <a:endParaRPr lang="fi-FI"/>
        </a:p>
      </dgm:t>
    </dgm:pt>
    <dgm:pt modelId="{683D05D0-3B72-4F43-B713-50B0DAF35FE7}">
      <dgm:prSet custT="1"/>
      <dgm:spPr/>
      <dgm:t>
        <a:bodyPr/>
        <a:lstStyle/>
        <a:p>
          <a:endParaRPr lang="fi-FI" sz="1000" b="0" dirty="0"/>
        </a:p>
      </dgm:t>
    </dgm:pt>
    <dgm:pt modelId="{E97AAD82-4057-4C25-812E-1B85FC30C12B}" type="parTrans" cxnId="{E27825C4-0465-4A1F-AED7-8D96F919D5F5}">
      <dgm:prSet/>
      <dgm:spPr/>
      <dgm:t>
        <a:bodyPr/>
        <a:lstStyle/>
        <a:p>
          <a:endParaRPr lang="fi-FI"/>
        </a:p>
      </dgm:t>
    </dgm:pt>
    <dgm:pt modelId="{2881506F-F2AE-4707-9D10-3E98B9A6C359}" type="sibTrans" cxnId="{E27825C4-0465-4A1F-AED7-8D96F919D5F5}">
      <dgm:prSet/>
      <dgm:spPr/>
      <dgm:t>
        <a:bodyPr/>
        <a:lstStyle/>
        <a:p>
          <a:endParaRPr lang="fi-FI"/>
        </a:p>
      </dgm:t>
    </dgm:pt>
    <dgm:pt modelId="{55A01AAA-EE7D-4E9A-9018-7772D5125CD1}">
      <dgm:prSet custT="1"/>
      <dgm:spPr/>
      <dgm:t>
        <a:bodyPr/>
        <a:lstStyle/>
        <a:p>
          <a:r>
            <a:rPr lang="fi-FI" sz="1000" b="0" dirty="0" smtClean="0"/>
            <a:t>Hyvinvointialueen ikääntyneiden palveluilla </a:t>
          </a:r>
          <a:r>
            <a:rPr lang="fi-FI" sz="1000" b="0" dirty="0"/>
            <a:t>on luotettavaa ja vertailukelpoista tietoa alueen </a:t>
          </a:r>
          <a:r>
            <a:rPr lang="fi-FI" sz="1000" b="0" dirty="0" smtClean="0"/>
            <a:t>asiakkaiden asiakaspalautteesta. </a:t>
          </a:r>
          <a:endParaRPr lang="fi-FI" sz="1000" b="0" dirty="0"/>
        </a:p>
      </dgm:t>
    </dgm:pt>
    <dgm:pt modelId="{924C43CB-5F89-4723-833D-970307A42630}" type="parTrans" cxnId="{B4680A24-A5D1-4749-BA81-72AF04DE2441}">
      <dgm:prSet/>
      <dgm:spPr/>
      <dgm:t>
        <a:bodyPr/>
        <a:lstStyle/>
        <a:p>
          <a:endParaRPr lang="fi-FI"/>
        </a:p>
      </dgm:t>
    </dgm:pt>
    <dgm:pt modelId="{D98D42D8-4023-4964-BF55-037EB4D5F977}" type="sibTrans" cxnId="{B4680A24-A5D1-4749-BA81-72AF04DE2441}">
      <dgm:prSet/>
      <dgm:spPr/>
      <dgm:t>
        <a:bodyPr/>
        <a:lstStyle/>
        <a:p>
          <a:endParaRPr lang="fi-FI"/>
        </a:p>
      </dgm:t>
    </dgm:pt>
    <dgm:pt modelId="{D74504B4-27D7-4186-B464-5054EE21DE6F}">
      <dgm:prSet custT="1"/>
      <dgm:spPr/>
      <dgm:t>
        <a:bodyPr/>
        <a:lstStyle/>
        <a:p>
          <a:endParaRPr lang="fi-FI" sz="1000" b="0" dirty="0"/>
        </a:p>
      </dgm:t>
    </dgm:pt>
    <dgm:pt modelId="{EE587E1E-08E0-4967-A934-1D60420037D8}" type="parTrans" cxnId="{DFAEC53B-BE4B-446F-BB46-82B3B73BFAE6}">
      <dgm:prSet/>
      <dgm:spPr/>
      <dgm:t>
        <a:bodyPr/>
        <a:lstStyle/>
        <a:p>
          <a:endParaRPr lang="fi-FI"/>
        </a:p>
      </dgm:t>
    </dgm:pt>
    <dgm:pt modelId="{3C1CAF59-08C8-4EE8-9611-33FD7ED1DB90}" type="sibTrans" cxnId="{DFAEC53B-BE4B-446F-BB46-82B3B73BFAE6}">
      <dgm:prSet/>
      <dgm:spPr/>
      <dgm:t>
        <a:bodyPr/>
        <a:lstStyle/>
        <a:p>
          <a:endParaRPr lang="fi-FI"/>
        </a:p>
      </dgm:t>
    </dgm:pt>
    <dgm:pt modelId="{D65DDA81-F11C-4E22-AB15-F523F66853E9}">
      <dgm:prSet custT="1"/>
      <dgm:spPr/>
      <dgm:t>
        <a:bodyPr/>
        <a:lstStyle/>
        <a:p>
          <a:r>
            <a:rPr lang="fi-FI" sz="1000" b="0" dirty="0" smtClean="0"/>
            <a:t>Asiakkailla ja läheisillä </a:t>
          </a:r>
          <a:r>
            <a:rPr lang="fi-FI" sz="1000" b="0" dirty="0"/>
            <a:t>on mahdollisuus antaa palautetta yhtenäisellä ja luotettavalla tavalla sekä seurata </a:t>
          </a:r>
          <a:r>
            <a:rPr lang="fi-FI" sz="1000" b="0" dirty="0" smtClean="0"/>
            <a:t>palautetuloksia.</a:t>
          </a:r>
          <a:endParaRPr lang="fi-FI" sz="1000" b="0" dirty="0"/>
        </a:p>
      </dgm:t>
    </dgm:pt>
    <dgm:pt modelId="{5D4B4DFB-37C1-4D4A-913D-CB89E92AF94E}" type="parTrans" cxnId="{66BCE155-16B1-4115-AC55-DDFDB4F1AB11}">
      <dgm:prSet/>
      <dgm:spPr/>
      <dgm:t>
        <a:bodyPr/>
        <a:lstStyle/>
        <a:p>
          <a:endParaRPr lang="fi-FI"/>
        </a:p>
      </dgm:t>
    </dgm:pt>
    <dgm:pt modelId="{2FECB6F9-7674-4F09-8C36-3C638A46AFB6}" type="sibTrans" cxnId="{66BCE155-16B1-4115-AC55-DDFDB4F1AB11}">
      <dgm:prSet/>
      <dgm:spPr/>
      <dgm:t>
        <a:bodyPr/>
        <a:lstStyle/>
        <a:p>
          <a:endParaRPr lang="fi-FI"/>
        </a:p>
      </dgm:t>
    </dgm:pt>
    <dgm:pt modelId="{0559BD6A-26BC-4D0C-B9D3-71CCFE7C857D}">
      <dgm:prSet custT="1"/>
      <dgm:spPr/>
      <dgm:t>
        <a:bodyPr/>
        <a:lstStyle/>
        <a:p>
          <a:endParaRPr lang="fi-FI" sz="900" dirty="0"/>
        </a:p>
      </dgm:t>
    </dgm:pt>
    <dgm:pt modelId="{67A32BDE-EBB2-4AB2-A7C4-17D17A4DDDD6}" type="parTrans" cxnId="{533EE5E9-9C44-46C5-ABB4-0539A2916872}">
      <dgm:prSet/>
      <dgm:spPr/>
      <dgm:t>
        <a:bodyPr/>
        <a:lstStyle/>
        <a:p>
          <a:endParaRPr lang="fi-FI"/>
        </a:p>
      </dgm:t>
    </dgm:pt>
    <dgm:pt modelId="{ADC04F69-FD65-4F6D-80B3-3A620A29DC86}" type="sibTrans" cxnId="{533EE5E9-9C44-46C5-ABB4-0539A2916872}">
      <dgm:prSet/>
      <dgm:spPr/>
      <dgm:t>
        <a:bodyPr/>
        <a:lstStyle/>
        <a:p>
          <a:endParaRPr lang="fi-FI"/>
        </a:p>
      </dgm:t>
    </dgm:pt>
    <dgm:pt modelId="{52E04B33-2A55-4307-8BCC-30204004906B}">
      <dgm:prSet phldrT="[Teksti]" custT="1"/>
      <dgm:spPr/>
      <dgm:t>
        <a:bodyPr/>
        <a:lstStyle/>
        <a:p>
          <a:endParaRPr lang="fi-FI" sz="1050" b="0" dirty="0" smtClean="0"/>
        </a:p>
        <a:p>
          <a:r>
            <a:rPr lang="fi-FI" sz="1000" b="0" dirty="0" smtClean="0"/>
            <a:t>Saadun palautteen käsittely henkilöstön kanssa on tärkeää, jotta syntyy ymmärrys miksi palautetta kerätään ja ymmärrys palautteen merkityksestä toiminnan kehittämiselle. Kannustetaan asiakasta antamaan palautetta jatkossakin. </a:t>
          </a:r>
        </a:p>
        <a:p>
          <a:endParaRPr lang="fi-FI" sz="1000" b="0" dirty="0" smtClean="0"/>
        </a:p>
        <a:p>
          <a:r>
            <a:rPr lang="fi-FI" sz="1000" b="0" dirty="0" smtClean="0"/>
            <a:t>Tulokset käsitellään ikääntyvien palvelujen eri johtamisen palavereissa yhdessä henkilöstön kanssa. Tuloksia hyödynnetään palvelujen kohdentamisessa vastaamaan ikääntyvien palvelujen tarvetta. </a:t>
          </a:r>
        </a:p>
        <a:p>
          <a:endParaRPr lang="fi-FI" sz="1000" b="0" dirty="0" smtClean="0"/>
        </a:p>
      </dgm:t>
    </dgm:pt>
    <dgm:pt modelId="{B47F7983-F39E-4F8A-BC6C-7B9FCBBE302D}" type="sibTrans" cxnId="{FBB3F776-2D3C-49CE-A016-21645AE3DF2D}">
      <dgm:prSet/>
      <dgm:spPr/>
      <dgm:t>
        <a:bodyPr/>
        <a:lstStyle/>
        <a:p>
          <a:endParaRPr lang="fi-FI"/>
        </a:p>
      </dgm:t>
    </dgm:pt>
    <dgm:pt modelId="{6070BB94-5B8C-4556-8120-87FCD2500EE2}" type="parTrans" cxnId="{FBB3F776-2D3C-49CE-A016-21645AE3DF2D}">
      <dgm:prSet/>
      <dgm:spPr/>
      <dgm:t>
        <a:bodyPr/>
        <a:lstStyle/>
        <a:p>
          <a:endParaRPr lang="fi-FI"/>
        </a:p>
      </dgm:t>
    </dgm:pt>
    <dgm:pt modelId="{9B304965-BD70-41BD-BDB5-573EA320CBC0}">
      <dgm:prSet custT="1"/>
      <dgm:spPr/>
      <dgm:t>
        <a:bodyPr/>
        <a:lstStyle/>
        <a:p>
          <a:endParaRPr lang="fi-FI" sz="900" b="1" dirty="0"/>
        </a:p>
      </dgm:t>
    </dgm:pt>
    <dgm:pt modelId="{D69EA3A0-22A9-43A5-853A-4ED3BD4E413E}" type="sibTrans" cxnId="{4532DC71-DDD1-4F80-A5AE-0FF4C2B27DFC}">
      <dgm:prSet/>
      <dgm:spPr/>
      <dgm:t>
        <a:bodyPr/>
        <a:lstStyle/>
        <a:p>
          <a:endParaRPr lang="fi-FI"/>
        </a:p>
      </dgm:t>
    </dgm:pt>
    <dgm:pt modelId="{56CCBD5C-CB67-4B4B-99ED-EAAAA9672B15}" type="parTrans" cxnId="{4532DC71-DDD1-4F80-A5AE-0FF4C2B27DFC}">
      <dgm:prSet/>
      <dgm:spPr/>
      <dgm:t>
        <a:bodyPr/>
        <a:lstStyle/>
        <a:p>
          <a:endParaRPr lang="fi-FI"/>
        </a:p>
      </dgm:t>
    </dgm:pt>
    <dgm:pt modelId="{2FF4B877-73CD-40E7-A473-90529D5DA7E9}">
      <dgm:prSet custT="1"/>
      <dgm:spPr/>
      <dgm:t>
        <a:bodyPr/>
        <a:lstStyle/>
        <a:p>
          <a:endParaRPr lang="fi-FI" sz="900" b="1" dirty="0"/>
        </a:p>
      </dgm:t>
    </dgm:pt>
    <dgm:pt modelId="{CEFD04B3-B3A1-405A-9AB4-801575DCDB7A}" type="sibTrans" cxnId="{40C6C775-FE6E-4294-B1F0-6942DE2E40C6}">
      <dgm:prSet/>
      <dgm:spPr/>
      <dgm:t>
        <a:bodyPr/>
        <a:lstStyle/>
        <a:p>
          <a:endParaRPr lang="fi-FI"/>
        </a:p>
      </dgm:t>
    </dgm:pt>
    <dgm:pt modelId="{6E1BF7F0-1D2B-4411-994C-9710A2E2B6D2}" type="parTrans" cxnId="{40C6C775-FE6E-4294-B1F0-6942DE2E40C6}">
      <dgm:prSet/>
      <dgm:spPr/>
      <dgm:t>
        <a:bodyPr/>
        <a:lstStyle/>
        <a:p>
          <a:endParaRPr lang="fi-FI"/>
        </a:p>
      </dgm:t>
    </dgm:pt>
    <dgm:pt modelId="{F9A3F3A0-B93A-4921-82E9-B3B620D32362}">
      <dgm:prSet phldrT="[Teksti]" custT="1"/>
      <dgm:spPr/>
      <dgm:t>
        <a:bodyPr/>
        <a:lstStyle/>
        <a:p>
          <a:endParaRPr lang="fi-FI" sz="900" b="0" dirty="0" smtClean="0"/>
        </a:p>
        <a:p>
          <a:r>
            <a:rPr lang="fi-FI" sz="900" b="0" dirty="0" smtClean="0"/>
            <a:t> </a:t>
          </a:r>
          <a:endParaRPr lang="fi-FI" dirty="0"/>
        </a:p>
      </dgm:t>
    </dgm:pt>
    <dgm:pt modelId="{36E7F5B6-8752-405A-98A7-8CD1086BA514}" type="sibTrans" cxnId="{4F78F6BA-C5BE-49F4-9271-1AE56A1497FC}">
      <dgm:prSet/>
      <dgm:spPr/>
      <dgm:t>
        <a:bodyPr/>
        <a:lstStyle/>
        <a:p>
          <a:endParaRPr lang="fi-FI"/>
        </a:p>
      </dgm:t>
    </dgm:pt>
    <dgm:pt modelId="{FD4C78B0-7F6F-49ED-9625-A3899C1EEAA7}" type="parTrans" cxnId="{4F78F6BA-C5BE-49F4-9271-1AE56A1497FC}">
      <dgm:prSet/>
      <dgm:spPr/>
      <dgm:t>
        <a:bodyPr/>
        <a:lstStyle/>
        <a:p>
          <a:endParaRPr lang="fi-FI"/>
        </a:p>
      </dgm:t>
    </dgm:pt>
    <dgm:pt modelId="{EBB584FF-D8E3-4501-ABBE-DFF5545825ED}">
      <dgm:prSet custT="1"/>
      <dgm:spPr/>
      <dgm:t>
        <a:bodyPr/>
        <a:lstStyle/>
        <a:p>
          <a:endParaRPr lang="fi-FI" sz="900" dirty="0" smtClean="0"/>
        </a:p>
      </dgm:t>
    </dgm:pt>
    <dgm:pt modelId="{61D899F8-ED6B-4498-AC91-0615183CD2D1}" type="parTrans" cxnId="{B7CABB4B-0E23-4179-A3D4-598F642B701B}">
      <dgm:prSet/>
      <dgm:spPr/>
      <dgm:t>
        <a:bodyPr/>
        <a:lstStyle/>
        <a:p>
          <a:endParaRPr lang="fi-FI"/>
        </a:p>
      </dgm:t>
    </dgm:pt>
    <dgm:pt modelId="{C45A4BD0-A4C5-4B70-8F5A-AED425E18644}" type="sibTrans" cxnId="{B7CABB4B-0E23-4179-A3D4-598F642B701B}">
      <dgm:prSet/>
      <dgm:spPr/>
      <dgm:t>
        <a:bodyPr/>
        <a:lstStyle/>
        <a:p>
          <a:endParaRPr lang="fi-FI"/>
        </a:p>
      </dgm:t>
    </dgm:pt>
    <dgm:pt modelId="{CCE4E308-859E-4DC1-B35E-9CE5121AEA7E}">
      <dgm:prSet phldrT="[Teksti]" custT="1"/>
      <dgm:spPr/>
      <dgm:t>
        <a:bodyPr/>
        <a:lstStyle/>
        <a:p>
          <a:r>
            <a:rPr lang="fi-FI" sz="2400" dirty="0" smtClean="0"/>
            <a:t>Raportointi</a:t>
          </a:r>
          <a:endParaRPr lang="fi-FI" sz="2400" dirty="0"/>
        </a:p>
      </dgm:t>
    </dgm:pt>
    <dgm:pt modelId="{C01F8A67-6943-4A9D-8905-7196F038FD8E}" type="sibTrans" cxnId="{9A8FB5CA-7A5D-443C-9514-B18D6E2FEEC6}">
      <dgm:prSet/>
      <dgm:spPr/>
      <dgm:t>
        <a:bodyPr/>
        <a:lstStyle/>
        <a:p>
          <a:endParaRPr lang="fi-FI"/>
        </a:p>
      </dgm:t>
    </dgm:pt>
    <dgm:pt modelId="{B9082323-EF9C-4212-A996-37A788ADF80E}" type="parTrans" cxnId="{9A8FB5CA-7A5D-443C-9514-B18D6E2FEEC6}">
      <dgm:prSet/>
      <dgm:spPr/>
      <dgm:t>
        <a:bodyPr/>
        <a:lstStyle/>
        <a:p>
          <a:endParaRPr lang="fi-FI"/>
        </a:p>
      </dgm:t>
    </dgm:pt>
    <dgm:pt modelId="{08CBB53B-F7E9-432F-AF50-5A7CFB38828C}">
      <dgm:prSet phldrT="[Teksti]" custT="1"/>
      <dgm:spPr/>
      <dgm:t>
        <a:bodyPr/>
        <a:lstStyle/>
        <a:p>
          <a:r>
            <a:rPr lang="fi-FI" sz="1000" b="0" dirty="0" smtClean="0"/>
            <a:t>Keskeinen ja merkittävä tehtävä on palautteen mittaritiedon sisällön analysoinnilla ja raportoinnilla, jotka tuottavat tiedon mahdollisista kehittämistoimenpiteistä. Lisäksi tulee nimetä vastuutoimijat, roolit ja tehtävät, joiden vastuulla on kehittämistoimenpiteiden toteutus, seuranta ja arviointi. </a:t>
          </a:r>
        </a:p>
        <a:p>
          <a:endParaRPr lang="fi-FI" sz="1000" b="0" dirty="0" smtClean="0"/>
        </a:p>
      </dgm:t>
    </dgm:pt>
    <dgm:pt modelId="{5466A685-9CBB-4F1A-AA21-705CD8239250}" type="parTrans" cxnId="{E544E766-0699-44A5-868D-7E4BF791035F}">
      <dgm:prSet/>
      <dgm:spPr/>
      <dgm:t>
        <a:bodyPr/>
        <a:lstStyle/>
        <a:p>
          <a:endParaRPr lang="fi-FI"/>
        </a:p>
      </dgm:t>
    </dgm:pt>
    <dgm:pt modelId="{5936ED37-92C9-4285-8696-1F1C5FB3DF5F}" type="sibTrans" cxnId="{E544E766-0699-44A5-868D-7E4BF791035F}">
      <dgm:prSet/>
      <dgm:spPr/>
      <dgm:t>
        <a:bodyPr/>
        <a:lstStyle/>
        <a:p>
          <a:endParaRPr lang="fi-FI"/>
        </a:p>
      </dgm:t>
    </dgm:pt>
    <dgm:pt modelId="{1461B6C5-AA9C-4E9C-9FAC-A90E512C83FC}">
      <dgm:prSet phldrT="[Teksti]" custT="1"/>
      <dgm:spPr/>
      <dgm:t>
        <a:bodyPr/>
        <a:lstStyle/>
        <a:p>
          <a:r>
            <a:rPr lang="fi-FI" sz="1000" b="0" dirty="0" smtClean="0"/>
            <a:t>Hyvinvointialueen eri maantieteellisten alueiden tuottaman tiedon vertailu tuo arvokasta tietoa koko ikääntyvien kotona asumista tukevien palveluiden ja laajemminkin hyvinvointialueelle kehittämistyön tueksi.</a:t>
          </a:r>
        </a:p>
        <a:p>
          <a:endParaRPr lang="fi-FI" sz="900" b="0" dirty="0" smtClean="0"/>
        </a:p>
      </dgm:t>
    </dgm:pt>
    <dgm:pt modelId="{8851D816-A4B0-419E-B659-35A78562FC38}" type="parTrans" cxnId="{077ADB4C-CCFB-418C-99CA-E1E54A233DD0}">
      <dgm:prSet/>
      <dgm:spPr/>
      <dgm:t>
        <a:bodyPr/>
        <a:lstStyle/>
        <a:p>
          <a:endParaRPr lang="fi-FI"/>
        </a:p>
      </dgm:t>
    </dgm:pt>
    <dgm:pt modelId="{DCB040F5-48FD-4330-8AAE-A4C2C0AFC342}" type="sibTrans" cxnId="{077ADB4C-CCFB-418C-99CA-E1E54A233DD0}">
      <dgm:prSet/>
      <dgm:spPr/>
      <dgm:t>
        <a:bodyPr/>
        <a:lstStyle/>
        <a:p>
          <a:endParaRPr lang="fi-FI"/>
        </a:p>
      </dgm:t>
    </dgm:pt>
    <dgm:pt modelId="{819E92D1-B1D0-4C5C-8549-4043D9389599}">
      <dgm:prSet custT="1"/>
      <dgm:spPr/>
      <dgm:t>
        <a:bodyPr/>
        <a:lstStyle/>
        <a:p>
          <a:endParaRPr lang="fi-FI" sz="900" dirty="0" smtClean="0"/>
        </a:p>
      </dgm:t>
    </dgm:pt>
    <dgm:pt modelId="{2DFACBEB-D59A-40E4-9DC4-00BA02E38FD0}" type="parTrans" cxnId="{8796CBC0-0ABD-4436-A98F-C68588217D1F}">
      <dgm:prSet/>
      <dgm:spPr/>
      <dgm:t>
        <a:bodyPr/>
        <a:lstStyle/>
        <a:p>
          <a:endParaRPr lang="fi-FI"/>
        </a:p>
      </dgm:t>
    </dgm:pt>
    <dgm:pt modelId="{736E81CF-1A42-40AE-948F-47ED79FAEE40}" type="sibTrans" cxnId="{8796CBC0-0ABD-4436-A98F-C68588217D1F}">
      <dgm:prSet/>
      <dgm:spPr/>
      <dgm:t>
        <a:bodyPr/>
        <a:lstStyle/>
        <a:p>
          <a:endParaRPr lang="fi-FI"/>
        </a:p>
      </dgm:t>
    </dgm:pt>
    <dgm:pt modelId="{25DF2E03-8311-4548-85E7-FC9F155C5CE4}">
      <dgm:prSet custT="1"/>
      <dgm:spPr/>
      <dgm:t>
        <a:bodyPr/>
        <a:lstStyle/>
        <a:p>
          <a:r>
            <a:rPr lang="fi-FI" sz="1000" dirty="0" smtClean="0"/>
            <a:t>Raportit muodostuvat ja päivittyvät automaattisesti palautejärjestelmässä.</a:t>
          </a:r>
        </a:p>
      </dgm:t>
    </dgm:pt>
    <dgm:pt modelId="{1B80F15C-75CC-4872-9F30-C9ACBB3562A4}" type="parTrans" cxnId="{EF7A7648-4E8B-4722-A8FB-2A65859A5ECE}">
      <dgm:prSet/>
      <dgm:spPr/>
      <dgm:t>
        <a:bodyPr/>
        <a:lstStyle/>
        <a:p>
          <a:endParaRPr lang="fi-FI"/>
        </a:p>
      </dgm:t>
    </dgm:pt>
    <dgm:pt modelId="{8E80877D-59F8-4DF2-B032-75DCDA59A9AF}" type="sibTrans" cxnId="{EF7A7648-4E8B-4722-A8FB-2A65859A5ECE}">
      <dgm:prSet/>
      <dgm:spPr/>
      <dgm:t>
        <a:bodyPr/>
        <a:lstStyle/>
        <a:p>
          <a:endParaRPr lang="fi-FI"/>
        </a:p>
      </dgm:t>
    </dgm:pt>
    <dgm:pt modelId="{49B4F0B2-FBFA-4627-A28F-64AE474C1E02}">
      <dgm:prSet custT="1"/>
      <dgm:spPr/>
      <dgm:t>
        <a:bodyPr/>
        <a:lstStyle/>
        <a:p>
          <a:r>
            <a:rPr lang="fi-FI" sz="1000" dirty="0" smtClean="0"/>
            <a:t> </a:t>
          </a:r>
        </a:p>
      </dgm:t>
    </dgm:pt>
    <dgm:pt modelId="{4A7D4549-4FE2-4A25-9C4F-68EB775DD00D}" type="parTrans" cxnId="{151AD7EF-5D72-45A4-8794-552990CC56A4}">
      <dgm:prSet/>
      <dgm:spPr/>
      <dgm:t>
        <a:bodyPr/>
        <a:lstStyle/>
        <a:p>
          <a:endParaRPr lang="fi-FI"/>
        </a:p>
      </dgm:t>
    </dgm:pt>
    <dgm:pt modelId="{72613BEC-6B81-4699-B6FB-FEECF457F075}" type="sibTrans" cxnId="{151AD7EF-5D72-45A4-8794-552990CC56A4}">
      <dgm:prSet/>
      <dgm:spPr/>
      <dgm:t>
        <a:bodyPr/>
        <a:lstStyle/>
        <a:p>
          <a:endParaRPr lang="fi-FI"/>
        </a:p>
      </dgm:t>
    </dgm:pt>
    <dgm:pt modelId="{0940B850-0EB1-4D07-B64F-297173F95BF2}">
      <dgm:prSet custT="1"/>
      <dgm:spPr/>
      <dgm:t>
        <a:bodyPr/>
        <a:lstStyle/>
        <a:p>
          <a:r>
            <a:rPr lang="fi-FI" sz="1000" dirty="0" smtClean="0"/>
            <a:t>Kerätty data mahdollistaa tilanteen, jossa  ikääntyvien kotona asumista tukevat palvelut saavat juuri omaan tarpeeseensa sopivan tiedon palautteista. </a:t>
          </a:r>
        </a:p>
      </dgm:t>
    </dgm:pt>
    <dgm:pt modelId="{40F84793-85DB-4429-9BC9-64A041EADCCA}" type="parTrans" cxnId="{587A3A34-992B-45A5-A963-4328EC41FA49}">
      <dgm:prSet/>
      <dgm:spPr/>
      <dgm:t>
        <a:bodyPr/>
        <a:lstStyle/>
        <a:p>
          <a:endParaRPr lang="fi-FI"/>
        </a:p>
      </dgm:t>
    </dgm:pt>
    <dgm:pt modelId="{A2FF8361-6902-42CD-88CE-46A6A5834241}" type="sibTrans" cxnId="{587A3A34-992B-45A5-A963-4328EC41FA49}">
      <dgm:prSet/>
      <dgm:spPr/>
      <dgm:t>
        <a:bodyPr/>
        <a:lstStyle/>
        <a:p>
          <a:endParaRPr lang="fi-FI"/>
        </a:p>
      </dgm:t>
    </dgm:pt>
    <dgm:pt modelId="{CEEE6BC6-28F4-4CAB-9680-55A80948F9ED}">
      <dgm:prSet custT="1"/>
      <dgm:spPr/>
      <dgm:t>
        <a:bodyPr/>
        <a:lstStyle/>
        <a:p>
          <a:endParaRPr lang="fi-FI" sz="1000" dirty="0" smtClean="0"/>
        </a:p>
      </dgm:t>
    </dgm:pt>
    <dgm:pt modelId="{44535E01-E28A-462D-B32B-ECA60C06A709}" type="parTrans" cxnId="{F96AACED-18F5-4755-B0F5-4CB5D4B63D06}">
      <dgm:prSet/>
      <dgm:spPr/>
      <dgm:t>
        <a:bodyPr/>
        <a:lstStyle/>
        <a:p>
          <a:endParaRPr lang="fi-FI"/>
        </a:p>
      </dgm:t>
    </dgm:pt>
    <dgm:pt modelId="{D92803A2-4EE5-4A96-B94D-DA301FA27793}" type="sibTrans" cxnId="{F96AACED-18F5-4755-B0F5-4CB5D4B63D06}">
      <dgm:prSet/>
      <dgm:spPr/>
      <dgm:t>
        <a:bodyPr/>
        <a:lstStyle/>
        <a:p>
          <a:endParaRPr lang="fi-FI"/>
        </a:p>
      </dgm:t>
    </dgm:pt>
    <dgm:pt modelId="{A97AA549-97E3-48A2-A767-1491CE44238F}">
      <dgm:prSet custT="1"/>
      <dgm:spPr/>
      <dgm:t>
        <a:bodyPr/>
        <a:lstStyle/>
        <a:p>
          <a:r>
            <a:rPr lang="fi-FI" sz="1000" dirty="0" smtClean="0"/>
            <a:t>Palautekooste tuottaa selkeän tiedon kuvaajien ja mittareiden välityksellä avaintoimijoille (palvelusta vastaaville päällikkö ja aluevastaavalle), joiden avulla tunnistetaan organisaatio- ja/tai yksikkötason onnistumisia tai kipupisteitä ja niiden pohjalta tehdään vaadittavia toimenpiteitä. </a:t>
          </a:r>
        </a:p>
      </dgm:t>
    </dgm:pt>
    <dgm:pt modelId="{DE0B3C37-DDB1-4193-9DA4-409D080A6252}" type="parTrans" cxnId="{2496CE9A-E95B-4340-B7AF-C0CD267F1289}">
      <dgm:prSet/>
      <dgm:spPr/>
      <dgm:t>
        <a:bodyPr/>
        <a:lstStyle/>
        <a:p>
          <a:endParaRPr lang="fi-FI"/>
        </a:p>
      </dgm:t>
    </dgm:pt>
    <dgm:pt modelId="{3B3FCE85-AE8B-48D7-A5BF-F51882D04F1F}" type="sibTrans" cxnId="{2496CE9A-E95B-4340-B7AF-C0CD267F1289}">
      <dgm:prSet/>
      <dgm:spPr/>
      <dgm:t>
        <a:bodyPr/>
        <a:lstStyle/>
        <a:p>
          <a:endParaRPr lang="fi-FI"/>
        </a:p>
      </dgm:t>
    </dgm:pt>
    <dgm:pt modelId="{FA797083-88A5-40CC-BB44-7844A681B82C}">
      <dgm:prSet custT="1"/>
      <dgm:spPr/>
      <dgm:t>
        <a:bodyPr/>
        <a:lstStyle/>
        <a:p>
          <a:endParaRPr lang="fi-FI" sz="1000" dirty="0" smtClean="0"/>
        </a:p>
      </dgm:t>
    </dgm:pt>
    <dgm:pt modelId="{0BD1562B-D0EB-4FEE-9A43-4CE14DF66E60}" type="parTrans" cxnId="{68733C99-D247-4A36-8B61-B9229003A1C6}">
      <dgm:prSet/>
      <dgm:spPr/>
      <dgm:t>
        <a:bodyPr/>
        <a:lstStyle/>
        <a:p>
          <a:endParaRPr lang="fi-FI"/>
        </a:p>
      </dgm:t>
    </dgm:pt>
    <dgm:pt modelId="{0F3DB8E0-B743-41A1-A4F0-3509AE93E40D}" type="sibTrans" cxnId="{68733C99-D247-4A36-8B61-B9229003A1C6}">
      <dgm:prSet/>
      <dgm:spPr/>
      <dgm:t>
        <a:bodyPr/>
        <a:lstStyle/>
        <a:p>
          <a:endParaRPr lang="fi-FI"/>
        </a:p>
      </dgm:t>
    </dgm:pt>
    <dgm:pt modelId="{CF853100-CCBA-4E69-8B04-C9EBEC05F8F8}">
      <dgm:prSet custT="1"/>
      <dgm:spPr/>
      <dgm:t>
        <a:bodyPr/>
        <a:lstStyle/>
        <a:p>
          <a:r>
            <a:rPr lang="fi-FI" sz="1000" dirty="0" smtClean="0"/>
            <a:t>Palautetta voi seurata jatkuvasti raportointijärjestelmässä. Palaute käsitellään yhteisesti kerran kuukaudessa (palveluohjaus ja  omaishoito) ja kotihoidossa 4 x vuodessa.</a:t>
          </a:r>
        </a:p>
      </dgm:t>
    </dgm:pt>
    <dgm:pt modelId="{4A98976D-CC5E-4B97-B894-8D684387BEB8}" type="parTrans" cxnId="{B99CA57D-5426-44C3-9C80-9BCBBD869BEA}">
      <dgm:prSet/>
      <dgm:spPr/>
      <dgm:t>
        <a:bodyPr/>
        <a:lstStyle/>
        <a:p>
          <a:endParaRPr lang="fi-FI"/>
        </a:p>
      </dgm:t>
    </dgm:pt>
    <dgm:pt modelId="{F93CC254-96B1-4083-A26D-BE17D42C07DA}" type="sibTrans" cxnId="{B99CA57D-5426-44C3-9C80-9BCBBD869BEA}">
      <dgm:prSet/>
      <dgm:spPr/>
      <dgm:t>
        <a:bodyPr/>
        <a:lstStyle/>
        <a:p>
          <a:endParaRPr lang="fi-FI"/>
        </a:p>
      </dgm:t>
    </dgm:pt>
    <dgm:pt modelId="{F5469CDF-614C-4B8C-BFB5-B88DDE665D9A}">
      <dgm:prSet custT="1"/>
      <dgm:spPr/>
      <dgm:t>
        <a:bodyPr/>
        <a:lstStyle/>
        <a:p>
          <a:endParaRPr lang="fi-FI" sz="800" dirty="0" smtClean="0"/>
        </a:p>
      </dgm:t>
    </dgm:pt>
    <dgm:pt modelId="{388352BA-EA40-43AB-889D-336C94E4599C}" type="parTrans" cxnId="{4728A957-FF21-493B-BE82-1132036DDBCA}">
      <dgm:prSet/>
      <dgm:spPr/>
      <dgm:t>
        <a:bodyPr/>
        <a:lstStyle/>
        <a:p>
          <a:endParaRPr lang="fi-FI"/>
        </a:p>
      </dgm:t>
    </dgm:pt>
    <dgm:pt modelId="{B2828857-5511-45E7-BE13-DFB144CD83D2}" type="sibTrans" cxnId="{4728A957-FF21-493B-BE82-1132036DDBCA}">
      <dgm:prSet/>
      <dgm:spPr/>
      <dgm:t>
        <a:bodyPr/>
        <a:lstStyle/>
        <a:p>
          <a:endParaRPr lang="fi-FI"/>
        </a:p>
      </dgm:t>
    </dgm:pt>
    <dgm:pt modelId="{AEE6B668-BA09-485F-BA10-4359C5A7C108}">
      <dgm:prSet phldrT="[Teksti]" custT="1"/>
      <dgm:spPr/>
      <dgm:t>
        <a:bodyPr/>
        <a:lstStyle/>
        <a:p>
          <a:endParaRPr lang="fi-FI" sz="800" dirty="0" smtClean="0"/>
        </a:p>
      </dgm:t>
    </dgm:pt>
    <dgm:pt modelId="{6DFE3E13-1571-42B9-9C33-B6D60E43E378}" type="parTrans" cxnId="{36149E86-0192-401F-B973-742A033ECF0B}">
      <dgm:prSet/>
      <dgm:spPr/>
      <dgm:t>
        <a:bodyPr/>
        <a:lstStyle/>
        <a:p>
          <a:endParaRPr lang="fi-FI"/>
        </a:p>
      </dgm:t>
    </dgm:pt>
    <dgm:pt modelId="{69FD1DEA-9355-4306-B055-5D060D23146A}" type="sibTrans" cxnId="{36149E86-0192-401F-B973-742A033ECF0B}">
      <dgm:prSet/>
      <dgm:spPr/>
      <dgm:t>
        <a:bodyPr/>
        <a:lstStyle/>
        <a:p>
          <a:endParaRPr lang="fi-FI"/>
        </a:p>
      </dgm:t>
    </dgm:pt>
    <dgm:pt modelId="{92757FBC-1C1F-4F5A-AAFC-C53A9BB29C4D}" type="pres">
      <dgm:prSet presAssocID="{79141978-B654-404C-B08E-05D4D21E80F0}" presName="Name0" presStyleCnt="0">
        <dgm:presLayoutVars>
          <dgm:chMax val="7"/>
          <dgm:chPref val="7"/>
          <dgm:dir/>
          <dgm:animOne val="branch"/>
          <dgm:animLvl val="lvl"/>
        </dgm:presLayoutVars>
      </dgm:prSet>
      <dgm:spPr/>
      <dgm:t>
        <a:bodyPr/>
        <a:lstStyle/>
        <a:p>
          <a:endParaRPr lang="fi-FI"/>
        </a:p>
      </dgm:t>
    </dgm:pt>
    <dgm:pt modelId="{A1421274-2E11-4346-8381-6BD24A68D10D}" type="pres">
      <dgm:prSet presAssocID="{CCE4E308-859E-4DC1-B35E-9CE5121AEA7E}" presName="ParentComposite" presStyleCnt="0"/>
      <dgm:spPr/>
    </dgm:pt>
    <dgm:pt modelId="{63E4BF86-BDF6-42A0-908A-FB7DB6C799AE}" type="pres">
      <dgm:prSet presAssocID="{CCE4E308-859E-4DC1-B35E-9CE5121AEA7E}" presName="Chord" presStyleLbl="bgShp" presStyleIdx="0" presStyleCnt="3"/>
      <dgm:spPr/>
    </dgm:pt>
    <dgm:pt modelId="{2B9333E6-E955-4B2C-8250-F8D988F24324}" type="pres">
      <dgm:prSet presAssocID="{CCE4E308-859E-4DC1-B35E-9CE5121AEA7E}" presName="Pie" presStyleLbl="alignNode1" presStyleIdx="0" presStyleCnt="3"/>
      <dgm:spPr/>
    </dgm:pt>
    <dgm:pt modelId="{1873340F-C781-4DF7-A3B3-044ADD5E85FF}" type="pres">
      <dgm:prSet presAssocID="{CCE4E308-859E-4DC1-B35E-9CE5121AEA7E}" presName="Parent" presStyleLbl="revTx" presStyleIdx="0" presStyleCnt="6">
        <dgm:presLayoutVars>
          <dgm:chMax val="1"/>
          <dgm:chPref val="1"/>
          <dgm:bulletEnabled val="1"/>
        </dgm:presLayoutVars>
      </dgm:prSet>
      <dgm:spPr/>
      <dgm:t>
        <a:bodyPr/>
        <a:lstStyle/>
        <a:p>
          <a:endParaRPr lang="fi-FI"/>
        </a:p>
      </dgm:t>
    </dgm:pt>
    <dgm:pt modelId="{31641163-D325-4979-9D45-09FE444F5E16}" type="pres">
      <dgm:prSet presAssocID="{EC10F483-68C6-4FBB-8CB7-E9827BA84FA4}" presName="negSibTrans" presStyleCnt="0"/>
      <dgm:spPr/>
    </dgm:pt>
    <dgm:pt modelId="{288F4C67-AFF2-41AE-A7CA-3DD16628EFD3}" type="pres">
      <dgm:prSet presAssocID="{CCE4E308-859E-4DC1-B35E-9CE5121AEA7E}" presName="composite" presStyleCnt="0"/>
      <dgm:spPr/>
    </dgm:pt>
    <dgm:pt modelId="{E25268B0-8003-4B77-8209-B44143B8820A}" type="pres">
      <dgm:prSet presAssocID="{CCE4E308-859E-4DC1-B35E-9CE5121AEA7E}" presName="Child" presStyleLbl="revTx" presStyleIdx="1" presStyleCnt="6">
        <dgm:presLayoutVars>
          <dgm:chMax val="0"/>
          <dgm:chPref val="0"/>
          <dgm:bulletEnabled val="1"/>
        </dgm:presLayoutVars>
      </dgm:prSet>
      <dgm:spPr/>
      <dgm:t>
        <a:bodyPr/>
        <a:lstStyle/>
        <a:p>
          <a:endParaRPr lang="fi-FI"/>
        </a:p>
      </dgm:t>
    </dgm:pt>
    <dgm:pt modelId="{1673B03F-D89E-4386-B510-EBC9A17B8D55}" type="pres">
      <dgm:prSet presAssocID="{C01F8A67-6943-4A9D-8905-7196F038FD8E}" presName="sibTrans" presStyleCnt="0"/>
      <dgm:spPr/>
    </dgm:pt>
    <dgm:pt modelId="{8FEB98D1-0452-4C51-AD56-FE539B1D5AC3}" type="pres">
      <dgm:prSet presAssocID="{11BC0A34-504B-438B-9B04-4CF60C0524A3}" presName="ParentComposite" presStyleCnt="0"/>
      <dgm:spPr/>
    </dgm:pt>
    <dgm:pt modelId="{1F33BDEA-50E4-44E0-80DC-FE50C3EE54AA}" type="pres">
      <dgm:prSet presAssocID="{11BC0A34-504B-438B-9B04-4CF60C0524A3}" presName="Chord" presStyleLbl="bgShp" presStyleIdx="1" presStyleCnt="3"/>
      <dgm:spPr/>
    </dgm:pt>
    <dgm:pt modelId="{D93B4E78-9D39-46D3-9B83-E17104DA02C0}" type="pres">
      <dgm:prSet presAssocID="{11BC0A34-504B-438B-9B04-4CF60C0524A3}" presName="Pie" presStyleLbl="alignNode1" presStyleIdx="1" presStyleCnt="3"/>
      <dgm:spPr/>
    </dgm:pt>
    <dgm:pt modelId="{A7C00061-770D-493A-8038-AEA6C613E28F}" type="pres">
      <dgm:prSet presAssocID="{11BC0A34-504B-438B-9B04-4CF60C0524A3}" presName="Parent" presStyleLbl="revTx" presStyleIdx="2" presStyleCnt="6">
        <dgm:presLayoutVars>
          <dgm:chMax val="1"/>
          <dgm:chPref val="1"/>
          <dgm:bulletEnabled val="1"/>
        </dgm:presLayoutVars>
      </dgm:prSet>
      <dgm:spPr/>
      <dgm:t>
        <a:bodyPr/>
        <a:lstStyle/>
        <a:p>
          <a:endParaRPr lang="fi-FI"/>
        </a:p>
      </dgm:t>
    </dgm:pt>
    <dgm:pt modelId="{D75A91A1-8DCB-485E-843C-8A4ADFD272E9}" type="pres">
      <dgm:prSet presAssocID="{710F67C5-27C1-4FA1-8818-FD6FB977DEA0}" presName="negSibTrans" presStyleCnt="0"/>
      <dgm:spPr/>
    </dgm:pt>
    <dgm:pt modelId="{29B7AC3A-30C7-490A-BB6E-FE28430E4C81}" type="pres">
      <dgm:prSet presAssocID="{11BC0A34-504B-438B-9B04-4CF60C0524A3}" presName="composite" presStyleCnt="0"/>
      <dgm:spPr/>
    </dgm:pt>
    <dgm:pt modelId="{32D4B2E8-2F73-44AE-A841-30B67598180B}" type="pres">
      <dgm:prSet presAssocID="{11BC0A34-504B-438B-9B04-4CF60C0524A3}" presName="Child" presStyleLbl="revTx" presStyleIdx="3" presStyleCnt="6">
        <dgm:presLayoutVars>
          <dgm:chMax val="0"/>
          <dgm:chPref val="0"/>
          <dgm:bulletEnabled val="1"/>
        </dgm:presLayoutVars>
      </dgm:prSet>
      <dgm:spPr/>
      <dgm:t>
        <a:bodyPr/>
        <a:lstStyle/>
        <a:p>
          <a:endParaRPr lang="fi-FI"/>
        </a:p>
      </dgm:t>
    </dgm:pt>
    <dgm:pt modelId="{FEFC3441-9560-4EDC-91B7-D31E01438C44}" type="pres">
      <dgm:prSet presAssocID="{2B25DD06-9F4B-4EB1-BFDB-74F911095651}" presName="sibTrans" presStyleCnt="0"/>
      <dgm:spPr/>
    </dgm:pt>
    <dgm:pt modelId="{C7A5EE51-801B-4E96-B2A7-DC38D8CE7F2A}" type="pres">
      <dgm:prSet presAssocID="{4D2980DC-89EF-471F-9CBB-E2A8D44E9F14}" presName="ParentComposite" presStyleCnt="0"/>
      <dgm:spPr/>
    </dgm:pt>
    <dgm:pt modelId="{24A82881-BCDA-4F00-9DBC-BEC13DB9B480}" type="pres">
      <dgm:prSet presAssocID="{4D2980DC-89EF-471F-9CBB-E2A8D44E9F14}" presName="Chord" presStyleLbl="bgShp" presStyleIdx="2" presStyleCnt="3"/>
      <dgm:spPr/>
    </dgm:pt>
    <dgm:pt modelId="{F3526A52-4018-4582-AC28-4E5C01210C0E}" type="pres">
      <dgm:prSet presAssocID="{4D2980DC-89EF-471F-9CBB-E2A8D44E9F14}" presName="Pie" presStyleLbl="alignNode1" presStyleIdx="2" presStyleCnt="3"/>
      <dgm:spPr/>
    </dgm:pt>
    <dgm:pt modelId="{DFD63FEE-FEDB-43EA-998C-61EEAB7CF3F1}" type="pres">
      <dgm:prSet presAssocID="{4D2980DC-89EF-471F-9CBB-E2A8D44E9F14}" presName="Parent" presStyleLbl="revTx" presStyleIdx="4" presStyleCnt="6">
        <dgm:presLayoutVars>
          <dgm:chMax val="1"/>
          <dgm:chPref val="1"/>
          <dgm:bulletEnabled val="1"/>
        </dgm:presLayoutVars>
      </dgm:prSet>
      <dgm:spPr/>
      <dgm:t>
        <a:bodyPr/>
        <a:lstStyle/>
        <a:p>
          <a:endParaRPr lang="fi-FI"/>
        </a:p>
      </dgm:t>
    </dgm:pt>
    <dgm:pt modelId="{DE4BA18C-5249-4247-8231-1698B1174A06}" type="pres">
      <dgm:prSet presAssocID="{B47F7983-F39E-4F8A-BC6C-7B9FCBBE302D}" presName="negSibTrans" presStyleCnt="0"/>
      <dgm:spPr/>
    </dgm:pt>
    <dgm:pt modelId="{24F13910-FFC4-468B-B35B-313C67D15551}" type="pres">
      <dgm:prSet presAssocID="{4D2980DC-89EF-471F-9CBB-E2A8D44E9F14}" presName="composite" presStyleCnt="0"/>
      <dgm:spPr/>
    </dgm:pt>
    <dgm:pt modelId="{2AFFD936-09B8-4BFF-AAF7-1ECE2A0D16DF}" type="pres">
      <dgm:prSet presAssocID="{4D2980DC-89EF-471F-9CBB-E2A8D44E9F14}" presName="Child" presStyleLbl="revTx" presStyleIdx="5" presStyleCnt="6" custScaleX="135968">
        <dgm:presLayoutVars>
          <dgm:chMax val="0"/>
          <dgm:chPref val="0"/>
          <dgm:bulletEnabled val="1"/>
        </dgm:presLayoutVars>
      </dgm:prSet>
      <dgm:spPr/>
      <dgm:t>
        <a:bodyPr/>
        <a:lstStyle/>
        <a:p>
          <a:endParaRPr lang="fi-FI"/>
        </a:p>
      </dgm:t>
    </dgm:pt>
  </dgm:ptLst>
  <dgm:cxnLst>
    <dgm:cxn modelId="{2496CE9A-E95B-4340-B7AF-C0CD267F1289}" srcId="{CCE4E308-859E-4DC1-B35E-9CE5121AEA7E}" destId="{A97AA549-97E3-48A2-A767-1491CE44238F}" srcOrd="5" destOrd="0" parTransId="{DE0B3C37-DDB1-4193-9DA4-409D080A6252}" sibTransId="{3B3FCE85-AE8B-48D7-A5BF-F51882D04F1F}"/>
    <dgm:cxn modelId="{EE70CF9B-9351-4011-8C8B-DDB66A8F76E3}" type="presOf" srcId="{49B4F0B2-FBFA-4627-A28F-64AE474C1E02}" destId="{E25268B0-8003-4B77-8209-B44143B8820A}" srcOrd="0" destOrd="2" presId="urn:microsoft.com/office/officeart/2009/3/layout/PieProcess"/>
    <dgm:cxn modelId="{5991AA88-7979-47CB-80E6-83AAAE6C743D}" srcId="{11BC0A34-504B-438B-9B04-4CF60C0524A3}" destId="{D08A5AF7-6018-4B89-BADD-1DBC3CC7A701}" srcOrd="0" destOrd="0" parTransId="{A1DB0DDB-9D59-4E0C-A9FB-3DC3A3B16312}" sibTransId="{710F67C5-27C1-4FA1-8818-FD6FB977DEA0}"/>
    <dgm:cxn modelId="{4532DC71-DDD1-4F80-A5AE-0FF4C2B27DFC}" srcId="{4D2980DC-89EF-471F-9CBB-E2A8D44E9F14}" destId="{9B304965-BD70-41BD-BDB5-573EA320CBC0}" srcOrd="3" destOrd="0" parTransId="{56CCBD5C-CB67-4B4B-99ED-EAAAA9672B15}" sibTransId="{D69EA3A0-22A9-43A5-853A-4ED3BD4E413E}"/>
    <dgm:cxn modelId="{9B261B1F-3EC1-445A-A9D1-4162DC0D3BB8}" type="presOf" srcId="{CCE4E308-859E-4DC1-B35E-9CE5121AEA7E}" destId="{1873340F-C781-4DF7-A3B3-044ADD5E85FF}" srcOrd="0" destOrd="0" presId="urn:microsoft.com/office/officeart/2009/3/layout/PieProcess"/>
    <dgm:cxn modelId="{4F78F6BA-C5BE-49F4-9271-1AE56A1497FC}" srcId="{4D2980DC-89EF-471F-9CBB-E2A8D44E9F14}" destId="{F9A3F3A0-B93A-4921-82E9-B3B620D32362}" srcOrd="5" destOrd="0" parTransId="{FD4C78B0-7F6F-49ED-9625-A3899C1EEAA7}" sibTransId="{36E7F5B6-8752-405A-98A7-8CD1086BA514}"/>
    <dgm:cxn modelId="{DFAEC53B-BE4B-446F-BB46-82B3B73BFAE6}" srcId="{11BC0A34-504B-438B-9B04-4CF60C0524A3}" destId="{D74504B4-27D7-4186-B464-5054EE21DE6F}" srcOrd="4" destOrd="0" parTransId="{EE587E1E-08E0-4967-A934-1D60420037D8}" sibTransId="{3C1CAF59-08C8-4EE8-9611-33FD7ED1DB90}"/>
    <dgm:cxn modelId="{06C5D310-12BB-4D7E-983C-A6FF1C37EF83}" type="presOf" srcId="{683D05D0-3B72-4F43-B713-50B0DAF35FE7}" destId="{32D4B2E8-2F73-44AE-A841-30B67598180B}" srcOrd="0" destOrd="2" presId="urn:microsoft.com/office/officeart/2009/3/layout/PieProcess"/>
    <dgm:cxn modelId="{36149E86-0192-401F-B973-742A033ECF0B}" srcId="{CCE4E308-859E-4DC1-B35E-9CE5121AEA7E}" destId="{AEE6B668-BA09-485F-BA10-4359C5A7C108}" srcOrd="9" destOrd="0" parTransId="{6DFE3E13-1571-42B9-9C33-B6D60E43E378}" sibTransId="{69FD1DEA-9355-4306-B055-5D060D23146A}"/>
    <dgm:cxn modelId="{393927BD-14F6-47EE-8FD1-CFCFA0600A5E}" type="presOf" srcId="{55A01AAA-EE7D-4E9A-9018-7772D5125CD1}" destId="{32D4B2E8-2F73-44AE-A841-30B67598180B}" srcOrd="0" destOrd="3" presId="urn:microsoft.com/office/officeart/2009/3/layout/PieProcess"/>
    <dgm:cxn modelId="{FBB3F776-2D3C-49CE-A016-21645AE3DF2D}" srcId="{4D2980DC-89EF-471F-9CBB-E2A8D44E9F14}" destId="{52E04B33-2A55-4307-8BCC-30204004906B}" srcOrd="0" destOrd="0" parTransId="{6070BB94-5B8C-4556-8120-87FCD2500EE2}" sibTransId="{B47F7983-F39E-4F8A-BC6C-7B9FCBBE302D}"/>
    <dgm:cxn modelId="{672BAB61-6476-4F12-B55A-4181883DA4A7}" type="presOf" srcId="{D08A5AF7-6018-4B89-BADD-1DBC3CC7A701}" destId="{32D4B2E8-2F73-44AE-A841-30B67598180B}" srcOrd="0" destOrd="0" presId="urn:microsoft.com/office/officeart/2009/3/layout/PieProcess"/>
    <dgm:cxn modelId="{533EE5E9-9C44-46C5-ABB4-0539A2916872}" srcId="{11BC0A34-504B-438B-9B04-4CF60C0524A3}" destId="{0559BD6A-26BC-4D0C-B9D3-71CCFE7C857D}" srcOrd="6" destOrd="0" parTransId="{67A32BDE-EBB2-4AB2-A7C4-17D17A4DDDD6}" sibTransId="{ADC04F69-FD65-4F6D-80B3-3A620A29DC86}"/>
    <dgm:cxn modelId="{1FC3A285-7090-48F7-A59C-F9F8205231E6}" type="presOf" srcId="{1461B6C5-AA9C-4E9C-9FAC-A90E512C83FC}" destId="{2AFFD936-09B8-4BFF-AAF7-1ECE2A0D16DF}" srcOrd="0" destOrd="2" presId="urn:microsoft.com/office/officeart/2009/3/layout/PieProcess"/>
    <dgm:cxn modelId="{0127CCCC-03E4-4135-8227-62483FF8F747}" srcId="{CCE4E308-859E-4DC1-B35E-9CE5121AEA7E}" destId="{B0140C70-08D9-4895-AF44-E2418A8ABBA3}" srcOrd="0" destOrd="0" parTransId="{49FC4381-DC20-43A4-9175-795DCB453C00}" sibTransId="{EC10F483-68C6-4FBB-8CB7-E9827BA84FA4}"/>
    <dgm:cxn modelId="{D17F0EEA-B69B-4DBA-9D0B-32C672087731}" type="presOf" srcId="{B0140C70-08D9-4895-AF44-E2418A8ABBA3}" destId="{E25268B0-8003-4B77-8209-B44143B8820A}" srcOrd="0" destOrd="0" presId="urn:microsoft.com/office/officeart/2009/3/layout/PieProcess"/>
    <dgm:cxn modelId="{1A4E4E7C-4EA8-4BA3-8A95-A119E1A90A81}" srcId="{11BC0A34-504B-438B-9B04-4CF60C0524A3}" destId="{0D2E689B-29F1-49B6-830E-E8039DA667E0}" srcOrd="7" destOrd="0" parTransId="{15C70A8F-D8F5-4D48-9B46-BA9810E7165C}" sibTransId="{5358E9E1-C9DD-4589-9367-AE3C93AB74CC}"/>
    <dgm:cxn modelId="{4A56C558-B271-46F8-B993-D7BEFBD67A02}" type="presOf" srcId="{0940B850-0EB1-4D07-B64F-297173F95BF2}" destId="{E25268B0-8003-4B77-8209-B44143B8820A}" srcOrd="0" destOrd="3" presId="urn:microsoft.com/office/officeart/2009/3/layout/PieProcess"/>
    <dgm:cxn modelId="{4926426B-C852-47DA-8A4B-B705E04FC9AB}" type="presOf" srcId="{D74504B4-27D7-4186-B464-5054EE21DE6F}" destId="{32D4B2E8-2F73-44AE-A841-30B67598180B}" srcOrd="0" destOrd="4" presId="urn:microsoft.com/office/officeart/2009/3/layout/PieProcess"/>
    <dgm:cxn modelId="{6216A908-8B9F-48E8-98D7-95D70C7D1BC5}" srcId="{CCE4E308-859E-4DC1-B35E-9CE5121AEA7E}" destId="{BC4A0E7E-382D-42A1-BC28-F8E29CF3A002}" srcOrd="11" destOrd="0" parTransId="{224221DD-A9E5-4BCB-A5DA-33BBC8C04F13}" sibTransId="{01EBA2AE-5F18-48E7-B79C-EC2E6DC3989D}"/>
    <dgm:cxn modelId="{96B84871-ADAF-46FC-B796-86919B360BCB}" type="presOf" srcId="{2FF4B877-73CD-40E7-A473-90529D5DA7E9}" destId="{2AFFD936-09B8-4BFF-AAF7-1ECE2A0D16DF}" srcOrd="0" destOrd="4" presId="urn:microsoft.com/office/officeart/2009/3/layout/PieProcess"/>
    <dgm:cxn modelId="{F8F22BD1-8D96-427E-9323-9365570EAC6A}" type="presOf" srcId="{FA797083-88A5-40CC-BB44-7844A681B82C}" destId="{E25268B0-8003-4B77-8209-B44143B8820A}" srcOrd="0" destOrd="6" presId="urn:microsoft.com/office/officeart/2009/3/layout/PieProcess"/>
    <dgm:cxn modelId="{66BCE155-16B1-4115-AC55-DDFDB4F1AB11}" srcId="{11BC0A34-504B-438B-9B04-4CF60C0524A3}" destId="{D65DDA81-F11C-4E22-AB15-F523F66853E9}" srcOrd="5" destOrd="0" parTransId="{5D4B4DFB-37C1-4D4A-913D-CB89E92AF94E}" sibTransId="{2FECB6F9-7674-4F09-8C36-3C638A46AFB6}"/>
    <dgm:cxn modelId="{E4F3BBEB-D03E-41C2-BBA0-3AF102E15645}" type="presOf" srcId="{CF853100-CCBA-4E69-8B04-C9EBEC05F8F8}" destId="{E25268B0-8003-4B77-8209-B44143B8820A}" srcOrd="0" destOrd="7" presId="urn:microsoft.com/office/officeart/2009/3/layout/PieProcess"/>
    <dgm:cxn modelId="{DBB0720C-35A8-47DD-988A-3A62D495481A}" type="presOf" srcId="{D65DDA81-F11C-4E22-AB15-F523F66853E9}" destId="{32D4B2E8-2F73-44AE-A841-30B67598180B}" srcOrd="0" destOrd="5" presId="urn:microsoft.com/office/officeart/2009/3/layout/PieProcess"/>
    <dgm:cxn modelId="{19B29941-C60D-4FCD-B9F3-44B6356D1006}" srcId="{79141978-B654-404C-B08E-05D4D21E80F0}" destId="{4D2980DC-89EF-471F-9CBB-E2A8D44E9F14}" srcOrd="2" destOrd="0" parTransId="{6F99473B-CBF5-4676-ABDD-DEC5D2935D70}" sibTransId="{A87D31E6-2342-4DB3-96CB-5975348E4E6E}"/>
    <dgm:cxn modelId="{CB73442A-E688-4B5B-9FB9-7D09F9AE7734}" type="presOf" srcId="{AEE6B668-BA09-485F-BA10-4359C5A7C108}" destId="{E25268B0-8003-4B77-8209-B44143B8820A}" srcOrd="0" destOrd="9" presId="urn:microsoft.com/office/officeart/2009/3/layout/PieProcess"/>
    <dgm:cxn modelId="{7AB7AF47-1BAA-42D0-B028-775F88DF5602}" type="presOf" srcId="{9B304965-BD70-41BD-BDB5-573EA320CBC0}" destId="{2AFFD936-09B8-4BFF-AAF7-1ECE2A0D16DF}" srcOrd="0" destOrd="3" presId="urn:microsoft.com/office/officeart/2009/3/layout/PieProcess"/>
    <dgm:cxn modelId="{263B1B41-CC3D-4133-BFB5-6E1A05FEEA09}" srcId="{11BC0A34-504B-438B-9B04-4CF60C0524A3}" destId="{08712EDE-E18C-4777-8D3E-DF9DA9CF9112}" srcOrd="1" destOrd="0" parTransId="{FBC2D87D-71FA-468F-A2C7-541666DB5246}" sibTransId="{214D8C28-ACB6-4F23-B43F-CD2EC9D7C5ED}"/>
    <dgm:cxn modelId="{ACCF079A-BFE8-40DD-A19B-A427296931E5}" srcId="{79141978-B654-404C-B08E-05D4D21E80F0}" destId="{11BC0A34-504B-438B-9B04-4CF60C0524A3}" srcOrd="1" destOrd="0" parTransId="{EFDAC985-F37A-438D-8B37-3B91C2E0C12A}" sibTransId="{2B25DD06-9F4B-4EB1-BFDB-74F911095651}"/>
    <dgm:cxn modelId="{B7CABB4B-0E23-4179-A3D4-598F642B701B}" srcId="{CCE4E308-859E-4DC1-B35E-9CE5121AEA7E}" destId="{EBB584FF-D8E3-4501-ABBE-DFF5545825ED}" srcOrd="12" destOrd="0" parTransId="{61D899F8-ED6B-4498-AC91-0615183CD2D1}" sibTransId="{C45A4BD0-A4C5-4B70-8F5A-AED425E18644}"/>
    <dgm:cxn modelId="{77FB4828-130A-47F3-8BA3-E48DC410EF75}" type="presOf" srcId="{4D2980DC-89EF-471F-9CBB-E2A8D44E9F14}" destId="{DFD63FEE-FEDB-43EA-998C-61EEAB7CF3F1}" srcOrd="0" destOrd="0" presId="urn:microsoft.com/office/officeart/2009/3/layout/PieProcess"/>
    <dgm:cxn modelId="{185BB6D9-F588-4A26-8CE7-C189FC1A26AA}" type="presOf" srcId="{79141978-B654-404C-B08E-05D4D21E80F0}" destId="{92757FBC-1C1F-4F5A-AAFC-C53A9BB29C4D}" srcOrd="0" destOrd="0" presId="urn:microsoft.com/office/officeart/2009/3/layout/PieProcess"/>
    <dgm:cxn modelId="{EF7A7648-4E8B-4722-A8FB-2A65859A5ECE}" srcId="{CCE4E308-859E-4DC1-B35E-9CE5121AEA7E}" destId="{25DF2E03-8311-4548-85E7-FC9F155C5CE4}" srcOrd="1" destOrd="0" parTransId="{1B80F15C-75CC-4872-9F30-C9ACBB3562A4}" sibTransId="{8E80877D-59F8-4DF2-B032-75DCDA59A9AF}"/>
    <dgm:cxn modelId="{212F289C-D154-47DA-A42F-AA8C9E706BFA}" type="presOf" srcId="{08CBB53B-F7E9-432F-AF50-5A7CFB38828C}" destId="{2AFFD936-09B8-4BFF-AAF7-1ECE2A0D16DF}" srcOrd="0" destOrd="1" presId="urn:microsoft.com/office/officeart/2009/3/layout/PieProcess"/>
    <dgm:cxn modelId="{E27825C4-0465-4A1F-AED7-8D96F919D5F5}" srcId="{11BC0A34-504B-438B-9B04-4CF60C0524A3}" destId="{683D05D0-3B72-4F43-B713-50B0DAF35FE7}" srcOrd="2" destOrd="0" parTransId="{E97AAD82-4057-4C25-812E-1B85FC30C12B}" sibTransId="{2881506F-F2AE-4707-9D10-3E98B9A6C359}"/>
    <dgm:cxn modelId="{C233AA24-E180-4E4D-9FE6-4EFF1C14FDE3}" type="presOf" srcId="{0D2E689B-29F1-49B6-830E-E8039DA667E0}" destId="{32D4B2E8-2F73-44AE-A841-30B67598180B}" srcOrd="0" destOrd="7" presId="urn:microsoft.com/office/officeart/2009/3/layout/PieProcess"/>
    <dgm:cxn modelId="{68733C99-D247-4A36-8B61-B9229003A1C6}" srcId="{CCE4E308-859E-4DC1-B35E-9CE5121AEA7E}" destId="{FA797083-88A5-40CC-BB44-7844A681B82C}" srcOrd="6" destOrd="0" parTransId="{0BD1562B-D0EB-4FEE-9A43-4CE14DF66E60}" sibTransId="{0F3DB8E0-B743-41A1-A4F0-3509AE93E40D}"/>
    <dgm:cxn modelId="{F96AACED-18F5-4755-B0F5-4CB5D4B63D06}" srcId="{CCE4E308-859E-4DC1-B35E-9CE5121AEA7E}" destId="{CEEE6BC6-28F4-4CAB-9680-55A80948F9ED}" srcOrd="4" destOrd="0" parTransId="{44535E01-E28A-462D-B32B-ECA60C06A709}" sibTransId="{D92803A2-4EE5-4A96-B94D-DA301FA27793}"/>
    <dgm:cxn modelId="{4B840261-5E85-4619-9D30-90D19D21FE24}" type="presOf" srcId="{52E04B33-2A55-4307-8BCC-30204004906B}" destId="{2AFFD936-09B8-4BFF-AAF7-1ECE2A0D16DF}" srcOrd="0" destOrd="0" presId="urn:microsoft.com/office/officeart/2009/3/layout/PieProcess"/>
    <dgm:cxn modelId="{96273B64-B205-43A4-8A59-23C9961C41AA}" type="presOf" srcId="{BC4A0E7E-382D-42A1-BC28-F8E29CF3A002}" destId="{E25268B0-8003-4B77-8209-B44143B8820A}" srcOrd="0" destOrd="11" presId="urn:microsoft.com/office/officeart/2009/3/layout/PieProcess"/>
    <dgm:cxn modelId="{587A3A34-992B-45A5-A963-4328EC41FA49}" srcId="{CCE4E308-859E-4DC1-B35E-9CE5121AEA7E}" destId="{0940B850-0EB1-4D07-B64F-297173F95BF2}" srcOrd="3" destOrd="0" parTransId="{40F84793-85DB-4429-9BC9-64A041EADCCA}" sibTransId="{A2FF8361-6902-42CD-88CE-46A6A5834241}"/>
    <dgm:cxn modelId="{40C6C775-FE6E-4294-B1F0-6942DE2E40C6}" srcId="{4D2980DC-89EF-471F-9CBB-E2A8D44E9F14}" destId="{2FF4B877-73CD-40E7-A473-90529D5DA7E9}" srcOrd="4" destOrd="0" parTransId="{6E1BF7F0-1D2B-4411-994C-9710A2E2B6D2}" sibTransId="{CEFD04B3-B3A1-405A-9AB4-801575DCDB7A}"/>
    <dgm:cxn modelId="{9A8FB5CA-7A5D-443C-9514-B18D6E2FEEC6}" srcId="{79141978-B654-404C-B08E-05D4D21E80F0}" destId="{CCE4E308-859E-4DC1-B35E-9CE5121AEA7E}" srcOrd="0" destOrd="0" parTransId="{B9082323-EF9C-4212-A996-37A788ADF80E}" sibTransId="{C01F8A67-6943-4A9D-8905-7196F038FD8E}"/>
    <dgm:cxn modelId="{7ADBD4D1-45BD-4087-8EBC-9D692EF3A724}" type="presOf" srcId="{0559BD6A-26BC-4D0C-B9D3-71CCFE7C857D}" destId="{32D4B2E8-2F73-44AE-A841-30B67598180B}" srcOrd="0" destOrd="6" presId="urn:microsoft.com/office/officeart/2009/3/layout/PieProcess"/>
    <dgm:cxn modelId="{4728A957-FF21-493B-BE82-1132036DDBCA}" srcId="{CCE4E308-859E-4DC1-B35E-9CE5121AEA7E}" destId="{F5469CDF-614C-4B8C-BFB5-B88DDE665D9A}" srcOrd="8" destOrd="0" parTransId="{388352BA-EA40-43AB-889D-336C94E4599C}" sibTransId="{B2828857-5511-45E7-BE13-DFB144CD83D2}"/>
    <dgm:cxn modelId="{982C0BAA-1354-4D3A-B416-991973903E03}" type="presOf" srcId="{F9A3F3A0-B93A-4921-82E9-B3B620D32362}" destId="{2AFFD936-09B8-4BFF-AAF7-1ECE2A0D16DF}" srcOrd="0" destOrd="5" presId="urn:microsoft.com/office/officeart/2009/3/layout/PieProcess"/>
    <dgm:cxn modelId="{B4680A24-A5D1-4749-BA81-72AF04DE2441}" srcId="{11BC0A34-504B-438B-9B04-4CF60C0524A3}" destId="{55A01AAA-EE7D-4E9A-9018-7772D5125CD1}" srcOrd="3" destOrd="0" parTransId="{924C43CB-5F89-4723-833D-970307A42630}" sibTransId="{D98D42D8-4023-4964-BF55-037EB4D5F977}"/>
    <dgm:cxn modelId="{B99CA57D-5426-44C3-9C80-9BCBBD869BEA}" srcId="{CCE4E308-859E-4DC1-B35E-9CE5121AEA7E}" destId="{CF853100-CCBA-4E69-8B04-C9EBEC05F8F8}" srcOrd="7" destOrd="0" parTransId="{4A98976D-CC5E-4B97-B894-8D684387BEB8}" sibTransId="{F93CC254-96B1-4083-A26D-BE17D42C07DA}"/>
    <dgm:cxn modelId="{6A76AF16-B9E7-4474-AD63-06F5F0C2DC1E}" type="presOf" srcId="{819E92D1-B1D0-4C5C-8549-4043D9389599}" destId="{E25268B0-8003-4B77-8209-B44143B8820A}" srcOrd="0" destOrd="10" presId="urn:microsoft.com/office/officeart/2009/3/layout/PieProcess"/>
    <dgm:cxn modelId="{E544E766-0699-44A5-868D-7E4BF791035F}" srcId="{4D2980DC-89EF-471F-9CBB-E2A8D44E9F14}" destId="{08CBB53B-F7E9-432F-AF50-5A7CFB38828C}" srcOrd="1" destOrd="0" parTransId="{5466A685-9CBB-4F1A-AA21-705CD8239250}" sibTransId="{5936ED37-92C9-4285-8696-1F1C5FB3DF5F}"/>
    <dgm:cxn modelId="{077ADB4C-CCFB-418C-99CA-E1E54A233DD0}" srcId="{4D2980DC-89EF-471F-9CBB-E2A8D44E9F14}" destId="{1461B6C5-AA9C-4E9C-9FAC-A90E512C83FC}" srcOrd="2" destOrd="0" parTransId="{8851D816-A4B0-419E-B659-35A78562FC38}" sibTransId="{DCB040F5-48FD-4330-8AAE-A4C2C0AFC342}"/>
    <dgm:cxn modelId="{95802DB9-1EB1-4AEE-A66A-B196160C7478}" type="presOf" srcId="{CEEE6BC6-28F4-4CAB-9680-55A80948F9ED}" destId="{E25268B0-8003-4B77-8209-B44143B8820A}" srcOrd="0" destOrd="4" presId="urn:microsoft.com/office/officeart/2009/3/layout/PieProcess"/>
    <dgm:cxn modelId="{9A5DA82C-7F95-411E-96A0-74E8CA081BD0}" type="presOf" srcId="{EBB584FF-D8E3-4501-ABBE-DFF5545825ED}" destId="{E25268B0-8003-4B77-8209-B44143B8820A}" srcOrd="0" destOrd="12" presId="urn:microsoft.com/office/officeart/2009/3/layout/PieProcess"/>
    <dgm:cxn modelId="{8796CBC0-0ABD-4436-A98F-C68588217D1F}" srcId="{CCE4E308-859E-4DC1-B35E-9CE5121AEA7E}" destId="{819E92D1-B1D0-4C5C-8549-4043D9389599}" srcOrd="10" destOrd="0" parTransId="{2DFACBEB-D59A-40E4-9DC4-00BA02E38FD0}" sibTransId="{736E81CF-1A42-40AE-948F-47ED79FAEE40}"/>
    <dgm:cxn modelId="{151AD7EF-5D72-45A4-8794-552990CC56A4}" srcId="{CCE4E308-859E-4DC1-B35E-9CE5121AEA7E}" destId="{49B4F0B2-FBFA-4627-A28F-64AE474C1E02}" srcOrd="2" destOrd="0" parTransId="{4A7D4549-4FE2-4A25-9C4F-68EB775DD00D}" sibTransId="{72613BEC-6B81-4699-B6FB-FEECF457F075}"/>
    <dgm:cxn modelId="{BBF2683F-CC50-45DF-A8D3-C9875E3F54FE}" type="presOf" srcId="{11BC0A34-504B-438B-9B04-4CF60C0524A3}" destId="{A7C00061-770D-493A-8038-AEA6C613E28F}" srcOrd="0" destOrd="0" presId="urn:microsoft.com/office/officeart/2009/3/layout/PieProcess"/>
    <dgm:cxn modelId="{9AA628EE-55EA-492D-AD26-3D2ED3F96505}" type="presOf" srcId="{08712EDE-E18C-4777-8D3E-DF9DA9CF9112}" destId="{32D4B2E8-2F73-44AE-A841-30B67598180B}" srcOrd="0" destOrd="1" presId="urn:microsoft.com/office/officeart/2009/3/layout/PieProcess"/>
    <dgm:cxn modelId="{E71577DA-4699-4EEF-B92D-6A8D166726D5}" type="presOf" srcId="{A97AA549-97E3-48A2-A767-1491CE44238F}" destId="{E25268B0-8003-4B77-8209-B44143B8820A}" srcOrd="0" destOrd="5" presId="urn:microsoft.com/office/officeart/2009/3/layout/PieProcess"/>
    <dgm:cxn modelId="{AA011020-58B3-4E7D-9B0F-5718725A8818}" type="presOf" srcId="{F5469CDF-614C-4B8C-BFB5-B88DDE665D9A}" destId="{E25268B0-8003-4B77-8209-B44143B8820A}" srcOrd="0" destOrd="8" presId="urn:microsoft.com/office/officeart/2009/3/layout/PieProcess"/>
    <dgm:cxn modelId="{152D8159-D2D4-4838-8C60-8212CFD67CD8}" type="presOf" srcId="{25DF2E03-8311-4548-85E7-FC9F155C5CE4}" destId="{E25268B0-8003-4B77-8209-B44143B8820A}" srcOrd="0" destOrd="1" presId="urn:microsoft.com/office/officeart/2009/3/layout/PieProcess"/>
    <dgm:cxn modelId="{75E98919-0658-4E2B-A68D-7D246854A79D}" type="presParOf" srcId="{92757FBC-1C1F-4F5A-AAFC-C53A9BB29C4D}" destId="{A1421274-2E11-4346-8381-6BD24A68D10D}" srcOrd="0" destOrd="0" presId="urn:microsoft.com/office/officeart/2009/3/layout/PieProcess"/>
    <dgm:cxn modelId="{E1D633AE-A185-476A-8D91-5518618C8029}" type="presParOf" srcId="{A1421274-2E11-4346-8381-6BD24A68D10D}" destId="{63E4BF86-BDF6-42A0-908A-FB7DB6C799AE}" srcOrd="0" destOrd="0" presId="urn:microsoft.com/office/officeart/2009/3/layout/PieProcess"/>
    <dgm:cxn modelId="{AA38FA95-DDBB-462B-955D-0E8220FF770B}" type="presParOf" srcId="{A1421274-2E11-4346-8381-6BD24A68D10D}" destId="{2B9333E6-E955-4B2C-8250-F8D988F24324}" srcOrd="1" destOrd="0" presId="urn:microsoft.com/office/officeart/2009/3/layout/PieProcess"/>
    <dgm:cxn modelId="{9BA43D6B-9581-4D94-AA22-121559E07C53}" type="presParOf" srcId="{A1421274-2E11-4346-8381-6BD24A68D10D}" destId="{1873340F-C781-4DF7-A3B3-044ADD5E85FF}" srcOrd="2" destOrd="0" presId="urn:microsoft.com/office/officeart/2009/3/layout/PieProcess"/>
    <dgm:cxn modelId="{9C5C10D1-CD5F-4455-AA66-CE9708F3E994}" type="presParOf" srcId="{92757FBC-1C1F-4F5A-AAFC-C53A9BB29C4D}" destId="{31641163-D325-4979-9D45-09FE444F5E16}" srcOrd="1" destOrd="0" presId="urn:microsoft.com/office/officeart/2009/3/layout/PieProcess"/>
    <dgm:cxn modelId="{50AB96A4-97ED-412E-A6CA-AD79B89981CE}" type="presParOf" srcId="{92757FBC-1C1F-4F5A-AAFC-C53A9BB29C4D}" destId="{288F4C67-AFF2-41AE-A7CA-3DD16628EFD3}" srcOrd="2" destOrd="0" presId="urn:microsoft.com/office/officeart/2009/3/layout/PieProcess"/>
    <dgm:cxn modelId="{CCFB2F88-4B13-4BCC-A066-63E5DB66EBE1}" type="presParOf" srcId="{288F4C67-AFF2-41AE-A7CA-3DD16628EFD3}" destId="{E25268B0-8003-4B77-8209-B44143B8820A}" srcOrd="0" destOrd="0" presId="urn:microsoft.com/office/officeart/2009/3/layout/PieProcess"/>
    <dgm:cxn modelId="{DAF7477E-00F2-411E-A25F-66E0A78A5CEF}" type="presParOf" srcId="{92757FBC-1C1F-4F5A-AAFC-C53A9BB29C4D}" destId="{1673B03F-D89E-4386-B510-EBC9A17B8D55}" srcOrd="3" destOrd="0" presId="urn:microsoft.com/office/officeart/2009/3/layout/PieProcess"/>
    <dgm:cxn modelId="{5064C8F7-B79D-433A-AD6A-8466D92EC035}" type="presParOf" srcId="{92757FBC-1C1F-4F5A-AAFC-C53A9BB29C4D}" destId="{8FEB98D1-0452-4C51-AD56-FE539B1D5AC3}" srcOrd="4" destOrd="0" presId="urn:microsoft.com/office/officeart/2009/3/layout/PieProcess"/>
    <dgm:cxn modelId="{B6B0304D-151A-4CB5-A1ED-71876E6B71CE}" type="presParOf" srcId="{8FEB98D1-0452-4C51-AD56-FE539B1D5AC3}" destId="{1F33BDEA-50E4-44E0-80DC-FE50C3EE54AA}" srcOrd="0" destOrd="0" presId="urn:microsoft.com/office/officeart/2009/3/layout/PieProcess"/>
    <dgm:cxn modelId="{843AC793-F9AD-45D1-AAB2-AFE9DFD25077}" type="presParOf" srcId="{8FEB98D1-0452-4C51-AD56-FE539B1D5AC3}" destId="{D93B4E78-9D39-46D3-9B83-E17104DA02C0}" srcOrd="1" destOrd="0" presId="urn:microsoft.com/office/officeart/2009/3/layout/PieProcess"/>
    <dgm:cxn modelId="{C77C7D53-5872-496F-8B0A-F3086A6CDEFF}" type="presParOf" srcId="{8FEB98D1-0452-4C51-AD56-FE539B1D5AC3}" destId="{A7C00061-770D-493A-8038-AEA6C613E28F}" srcOrd="2" destOrd="0" presId="urn:microsoft.com/office/officeart/2009/3/layout/PieProcess"/>
    <dgm:cxn modelId="{5623A0B2-9245-4B96-B945-C1901B619160}" type="presParOf" srcId="{92757FBC-1C1F-4F5A-AAFC-C53A9BB29C4D}" destId="{D75A91A1-8DCB-485E-843C-8A4ADFD272E9}" srcOrd="5" destOrd="0" presId="urn:microsoft.com/office/officeart/2009/3/layout/PieProcess"/>
    <dgm:cxn modelId="{45038BAA-A79B-450C-891A-89D96DF15E2F}" type="presParOf" srcId="{92757FBC-1C1F-4F5A-AAFC-C53A9BB29C4D}" destId="{29B7AC3A-30C7-490A-BB6E-FE28430E4C81}" srcOrd="6" destOrd="0" presId="urn:microsoft.com/office/officeart/2009/3/layout/PieProcess"/>
    <dgm:cxn modelId="{46BB749B-BBCC-4749-887E-150FFCB83F44}" type="presParOf" srcId="{29B7AC3A-30C7-490A-BB6E-FE28430E4C81}" destId="{32D4B2E8-2F73-44AE-A841-30B67598180B}" srcOrd="0" destOrd="0" presId="urn:microsoft.com/office/officeart/2009/3/layout/PieProcess"/>
    <dgm:cxn modelId="{7EADC5FB-E8AD-4725-975B-D48DE76587E4}" type="presParOf" srcId="{92757FBC-1C1F-4F5A-AAFC-C53A9BB29C4D}" destId="{FEFC3441-9560-4EDC-91B7-D31E01438C44}" srcOrd="7" destOrd="0" presId="urn:microsoft.com/office/officeart/2009/3/layout/PieProcess"/>
    <dgm:cxn modelId="{564668FB-1B27-45D3-A4E1-DEEB234C8340}" type="presParOf" srcId="{92757FBC-1C1F-4F5A-AAFC-C53A9BB29C4D}" destId="{C7A5EE51-801B-4E96-B2A7-DC38D8CE7F2A}" srcOrd="8" destOrd="0" presId="urn:microsoft.com/office/officeart/2009/3/layout/PieProcess"/>
    <dgm:cxn modelId="{93AF0232-FFD2-47BE-B927-CC6CC759EB66}" type="presParOf" srcId="{C7A5EE51-801B-4E96-B2A7-DC38D8CE7F2A}" destId="{24A82881-BCDA-4F00-9DBC-BEC13DB9B480}" srcOrd="0" destOrd="0" presId="urn:microsoft.com/office/officeart/2009/3/layout/PieProcess"/>
    <dgm:cxn modelId="{A419E3C2-533C-46E7-AE09-C1052E2697CF}" type="presParOf" srcId="{C7A5EE51-801B-4E96-B2A7-DC38D8CE7F2A}" destId="{F3526A52-4018-4582-AC28-4E5C01210C0E}" srcOrd="1" destOrd="0" presId="urn:microsoft.com/office/officeart/2009/3/layout/PieProcess"/>
    <dgm:cxn modelId="{4266BB86-F0F8-414B-9A66-B2E23822BD88}" type="presParOf" srcId="{C7A5EE51-801B-4E96-B2A7-DC38D8CE7F2A}" destId="{DFD63FEE-FEDB-43EA-998C-61EEAB7CF3F1}" srcOrd="2" destOrd="0" presId="urn:microsoft.com/office/officeart/2009/3/layout/PieProcess"/>
    <dgm:cxn modelId="{396B07BE-1BE3-46E3-8179-6510F37EFF0E}" type="presParOf" srcId="{92757FBC-1C1F-4F5A-AAFC-C53A9BB29C4D}" destId="{DE4BA18C-5249-4247-8231-1698B1174A06}" srcOrd="9" destOrd="0" presId="urn:microsoft.com/office/officeart/2009/3/layout/PieProcess"/>
    <dgm:cxn modelId="{93F14C8F-FEB7-4B06-B2A7-3709DC0F902E}" type="presParOf" srcId="{92757FBC-1C1F-4F5A-AAFC-C53A9BB29C4D}" destId="{24F13910-FFC4-468B-B35B-313C67D15551}" srcOrd="10" destOrd="0" presId="urn:microsoft.com/office/officeart/2009/3/layout/PieProcess"/>
    <dgm:cxn modelId="{41CA2EF6-38E8-4C66-B58C-0BF12535FF9A}" type="presParOf" srcId="{24F13910-FFC4-468B-B35B-313C67D15551}" destId="{2AFFD936-09B8-4BFF-AAF7-1ECE2A0D16DF}"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FD9DBD-EBE6-4724-961E-CCFB503A6575}" type="doc">
      <dgm:prSet loTypeId="urn:microsoft.com/office/officeart/2005/8/layout/vList3" loCatId="list" qsTypeId="urn:microsoft.com/office/officeart/2005/8/quickstyle/simple1" qsCatId="simple" csTypeId="urn:microsoft.com/office/officeart/2005/8/colors/accent3_1" csCatId="accent3" phldr="1"/>
      <dgm:spPr/>
    </dgm:pt>
    <dgm:pt modelId="{4D487208-A5C5-4EC9-88BC-4E1DCEB46481}">
      <dgm:prSet phldrT="[Teksti]" custT="1"/>
      <dgm:spPr/>
      <dgm:t>
        <a:bodyPr/>
        <a:lstStyle/>
        <a:p>
          <a:r>
            <a:rPr lang="fi-FI" sz="1000" dirty="0" smtClean="0"/>
            <a:t>Varhan yleiset väittämät</a:t>
          </a:r>
        </a:p>
        <a:p>
          <a:r>
            <a:rPr lang="fi-FI" sz="1000" dirty="0" smtClean="0"/>
            <a:t>Pohjautuvat Varhan arvoihin ja kansallisiin asiakaspalauteväittämiin. </a:t>
          </a:r>
          <a:endParaRPr lang="fi-FI" sz="1000" dirty="0"/>
        </a:p>
      </dgm:t>
    </dgm:pt>
    <dgm:pt modelId="{1162EAAD-2F15-4A55-8E19-BBAA2A7872E8}" type="parTrans" cxnId="{FDDFBE77-3050-47B8-8181-17ECAEF87710}">
      <dgm:prSet/>
      <dgm:spPr/>
      <dgm:t>
        <a:bodyPr/>
        <a:lstStyle/>
        <a:p>
          <a:endParaRPr lang="fi-FI"/>
        </a:p>
      </dgm:t>
    </dgm:pt>
    <dgm:pt modelId="{91706FAE-3E8C-41F7-B378-35EE35AEC328}" type="sibTrans" cxnId="{FDDFBE77-3050-47B8-8181-17ECAEF87710}">
      <dgm:prSet/>
      <dgm:spPr/>
      <dgm:t>
        <a:bodyPr/>
        <a:lstStyle/>
        <a:p>
          <a:endParaRPr lang="fi-FI"/>
        </a:p>
      </dgm:t>
    </dgm:pt>
    <dgm:pt modelId="{3ADFFF31-3B11-46D5-A755-5264332F0A28}">
      <dgm:prSet phldrT="[Teksti]" custT="1"/>
      <dgm:spPr/>
      <dgm:t>
        <a:bodyPr/>
        <a:lstStyle/>
        <a:p>
          <a:r>
            <a:rPr lang="fi-FI" sz="1000" dirty="0" smtClean="0"/>
            <a:t>Erityisväittämät</a:t>
          </a:r>
        </a:p>
        <a:p>
          <a:r>
            <a:rPr lang="fi-FI" sz="1000" dirty="0" smtClean="0"/>
            <a:t>Ikääntyvien palveluiden asiakasraadissa nousi esille kohdat: saatavuus ja höydyllisyys sekä asiakaspalautteen keruu ennen asiakkuutta.  </a:t>
          </a:r>
          <a:endParaRPr lang="fi-FI" sz="1000" dirty="0"/>
        </a:p>
      </dgm:t>
    </dgm:pt>
    <dgm:pt modelId="{B8A1E290-7B55-41E5-99E7-833D88144325}" type="parTrans" cxnId="{73A792E7-624A-4A49-9AFB-7F6C91EF2017}">
      <dgm:prSet/>
      <dgm:spPr/>
      <dgm:t>
        <a:bodyPr/>
        <a:lstStyle/>
        <a:p>
          <a:endParaRPr lang="fi-FI"/>
        </a:p>
      </dgm:t>
    </dgm:pt>
    <dgm:pt modelId="{20DAAA7A-5AAA-4916-ABB7-D904C3E2C6AB}" type="sibTrans" cxnId="{73A792E7-624A-4A49-9AFB-7F6C91EF2017}">
      <dgm:prSet/>
      <dgm:spPr/>
      <dgm:t>
        <a:bodyPr/>
        <a:lstStyle/>
        <a:p>
          <a:endParaRPr lang="fi-FI"/>
        </a:p>
      </dgm:t>
    </dgm:pt>
    <dgm:pt modelId="{5B8D8A1D-1A77-4C19-B1A7-AC0B3945E01F}">
      <dgm:prSet phldrT="[Teksti]" custT="1"/>
      <dgm:spPr/>
      <dgm:t>
        <a:bodyPr/>
        <a:lstStyle/>
        <a:p>
          <a:endParaRPr lang="fi-FI" sz="1600" dirty="0" smtClean="0"/>
        </a:p>
        <a:p>
          <a:r>
            <a:rPr lang="fi-FI" sz="1000" dirty="0" smtClean="0"/>
            <a:t>Alueelliset tai palvelutapahtuma väittämät</a:t>
          </a:r>
        </a:p>
        <a:p>
          <a:r>
            <a:rPr lang="fi-FI" sz="1000" dirty="0" smtClean="0"/>
            <a:t>Yksikön/alueen omien väittämien tarve nousi esille palvelun tai asiakastilanteen selvittelyssä. </a:t>
          </a:r>
        </a:p>
        <a:p>
          <a:endParaRPr lang="fi-FI" sz="1600" dirty="0"/>
        </a:p>
      </dgm:t>
    </dgm:pt>
    <dgm:pt modelId="{A7A7AF9B-5815-430B-B84F-556919BA3C64}" type="parTrans" cxnId="{9719266B-90BB-494C-9116-11EECC02F1BF}">
      <dgm:prSet/>
      <dgm:spPr/>
      <dgm:t>
        <a:bodyPr/>
        <a:lstStyle/>
        <a:p>
          <a:endParaRPr lang="fi-FI"/>
        </a:p>
      </dgm:t>
    </dgm:pt>
    <dgm:pt modelId="{2887ACB6-C842-4BEF-AD5F-69052AA28511}" type="sibTrans" cxnId="{9719266B-90BB-494C-9116-11EECC02F1BF}">
      <dgm:prSet/>
      <dgm:spPr/>
      <dgm:t>
        <a:bodyPr/>
        <a:lstStyle/>
        <a:p>
          <a:endParaRPr lang="fi-FI"/>
        </a:p>
      </dgm:t>
    </dgm:pt>
    <dgm:pt modelId="{DC881F33-3D0D-43A8-A4DC-1513BB159006}" type="pres">
      <dgm:prSet presAssocID="{59FD9DBD-EBE6-4724-961E-CCFB503A6575}" presName="linearFlow" presStyleCnt="0">
        <dgm:presLayoutVars>
          <dgm:dir/>
          <dgm:resizeHandles val="exact"/>
        </dgm:presLayoutVars>
      </dgm:prSet>
      <dgm:spPr/>
    </dgm:pt>
    <dgm:pt modelId="{8B4274D4-75FF-4CFF-9736-65A5B7EC5ECA}" type="pres">
      <dgm:prSet presAssocID="{4D487208-A5C5-4EC9-88BC-4E1DCEB46481}" presName="composite" presStyleCnt="0"/>
      <dgm:spPr/>
    </dgm:pt>
    <dgm:pt modelId="{534BBF20-011C-4A58-BC8E-C0EB881B121B}" type="pres">
      <dgm:prSet presAssocID="{4D487208-A5C5-4EC9-88BC-4E1DCEB4648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A3F21DC-DC30-4718-9EFC-B3A47EC0336A}" type="pres">
      <dgm:prSet presAssocID="{4D487208-A5C5-4EC9-88BC-4E1DCEB46481}" presName="txShp" presStyleLbl="node1" presStyleIdx="0" presStyleCnt="3" custLinFactNeighborX="-225" custLinFactNeighborY="-5934">
        <dgm:presLayoutVars>
          <dgm:bulletEnabled val="1"/>
        </dgm:presLayoutVars>
      </dgm:prSet>
      <dgm:spPr/>
      <dgm:t>
        <a:bodyPr/>
        <a:lstStyle/>
        <a:p>
          <a:endParaRPr lang="fi-FI"/>
        </a:p>
      </dgm:t>
    </dgm:pt>
    <dgm:pt modelId="{13B0C804-56AB-4416-8AD8-E9A9CF5489E6}" type="pres">
      <dgm:prSet presAssocID="{91706FAE-3E8C-41F7-B378-35EE35AEC328}" presName="spacing" presStyleCnt="0"/>
      <dgm:spPr/>
    </dgm:pt>
    <dgm:pt modelId="{3D1E8112-2E24-4E0E-A1CF-B85F38B27869}" type="pres">
      <dgm:prSet presAssocID="{3ADFFF31-3B11-46D5-A755-5264332F0A28}" presName="composite" presStyleCnt="0"/>
      <dgm:spPr/>
    </dgm:pt>
    <dgm:pt modelId="{7EBD1C89-F4D5-4111-9EF1-66163A83E40D}" type="pres">
      <dgm:prSet presAssocID="{3ADFFF31-3B11-46D5-A755-5264332F0A28}"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CAB8F4B-C1C1-4C3D-9ECE-8BAA0230054E}" type="pres">
      <dgm:prSet presAssocID="{3ADFFF31-3B11-46D5-A755-5264332F0A28}" presName="txShp" presStyleLbl="node1" presStyleIdx="1" presStyleCnt="3">
        <dgm:presLayoutVars>
          <dgm:bulletEnabled val="1"/>
        </dgm:presLayoutVars>
      </dgm:prSet>
      <dgm:spPr/>
      <dgm:t>
        <a:bodyPr/>
        <a:lstStyle/>
        <a:p>
          <a:endParaRPr lang="fi-FI"/>
        </a:p>
      </dgm:t>
    </dgm:pt>
    <dgm:pt modelId="{A3294402-704C-415C-957A-A564BB5DAD72}" type="pres">
      <dgm:prSet presAssocID="{20DAAA7A-5AAA-4916-ABB7-D904C3E2C6AB}" presName="spacing" presStyleCnt="0"/>
      <dgm:spPr/>
    </dgm:pt>
    <dgm:pt modelId="{4EF282D9-F185-4E6C-8D49-2975A9454496}" type="pres">
      <dgm:prSet presAssocID="{5B8D8A1D-1A77-4C19-B1A7-AC0B3945E01F}" presName="composite" presStyleCnt="0"/>
      <dgm:spPr/>
    </dgm:pt>
    <dgm:pt modelId="{AAC4F7FD-E491-43BF-A976-D42C8A5628C9}" type="pres">
      <dgm:prSet presAssocID="{5B8D8A1D-1A77-4C19-B1A7-AC0B3945E01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32D2748B-6150-4675-8850-EDDE2D17CC80}" type="pres">
      <dgm:prSet presAssocID="{5B8D8A1D-1A77-4C19-B1A7-AC0B3945E01F}" presName="txShp" presStyleLbl="node1" presStyleIdx="2" presStyleCnt="3" custLinFactNeighborY="2335">
        <dgm:presLayoutVars>
          <dgm:bulletEnabled val="1"/>
        </dgm:presLayoutVars>
      </dgm:prSet>
      <dgm:spPr/>
      <dgm:t>
        <a:bodyPr/>
        <a:lstStyle/>
        <a:p>
          <a:endParaRPr lang="fi-FI"/>
        </a:p>
      </dgm:t>
    </dgm:pt>
  </dgm:ptLst>
  <dgm:cxnLst>
    <dgm:cxn modelId="{FDDFBE77-3050-47B8-8181-17ECAEF87710}" srcId="{59FD9DBD-EBE6-4724-961E-CCFB503A6575}" destId="{4D487208-A5C5-4EC9-88BC-4E1DCEB46481}" srcOrd="0" destOrd="0" parTransId="{1162EAAD-2F15-4A55-8E19-BBAA2A7872E8}" sibTransId="{91706FAE-3E8C-41F7-B378-35EE35AEC328}"/>
    <dgm:cxn modelId="{73A792E7-624A-4A49-9AFB-7F6C91EF2017}" srcId="{59FD9DBD-EBE6-4724-961E-CCFB503A6575}" destId="{3ADFFF31-3B11-46D5-A755-5264332F0A28}" srcOrd="1" destOrd="0" parTransId="{B8A1E290-7B55-41E5-99E7-833D88144325}" sibTransId="{20DAAA7A-5AAA-4916-ABB7-D904C3E2C6AB}"/>
    <dgm:cxn modelId="{F4783BBE-BFBC-4D5D-8844-5BDFAA888A6B}" type="presOf" srcId="{5B8D8A1D-1A77-4C19-B1A7-AC0B3945E01F}" destId="{32D2748B-6150-4675-8850-EDDE2D17CC80}" srcOrd="0" destOrd="0" presId="urn:microsoft.com/office/officeart/2005/8/layout/vList3"/>
    <dgm:cxn modelId="{28EB472B-8021-42DE-B227-984329F95E8E}" type="presOf" srcId="{59FD9DBD-EBE6-4724-961E-CCFB503A6575}" destId="{DC881F33-3D0D-43A8-A4DC-1513BB159006}" srcOrd="0" destOrd="0" presId="urn:microsoft.com/office/officeart/2005/8/layout/vList3"/>
    <dgm:cxn modelId="{1A2D705D-33CF-4D6C-8572-EC436A45A27A}" type="presOf" srcId="{4D487208-A5C5-4EC9-88BC-4E1DCEB46481}" destId="{AA3F21DC-DC30-4718-9EFC-B3A47EC0336A}" srcOrd="0" destOrd="0" presId="urn:microsoft.com/office/officeart/2005/8/layout/vList3"/>
    <dgm:cxn modelId="{9719266B-90BB-494C-9116-11EECC02F1BF}" srcId="{59FD9DBD-EBE6-4724-961E-CCFB503A6575}" destId="{5B8D8A1D-1A77-4C19-B1A7-AC0B3945E01F}" srcOrd="2" destOrd="0" parTransId="{A7A7AF9B-5815-430B-B84F-556919BA3C64}" sibTransId="{2887ACB6-C842-4BEF-AD5F-69052AA28511}"/>
    <dgm:cxn modelId="{4FF39EB5-B1A5-4523-A549-2FD4AE509887}" type="presOf" srcId="{3ADFFF31-3B11-46D5-A755-5264332F0A28}" destId="{FCAB8F4B-C1C1-4C3D-9ECE-8BAA0230054E}" srcOrd="0" destOrd="0" presId="urn:microsoft.com/office/officeart/2005/8/layout/vList3"/>
    <dgm:cxn modelId="{1D8AC72D-CBA1-4B62-90A5-ED998DA9FD2A}" type="presParOf" srcId="{DC881F33-3D0D-43A8-A4DC-1513BB159006}" destId="{8B4274D4-75FF-4CFF-9736-65A5B7EC5ECA}" srcOrd="0" destOrd="0" presId="urn:microsoft.com/office/officeart/2005/8/layout/vList3"/>
    <dgm:cxn modelId="{74DB20BF-E568-4966-A8A9-E139DD72CDB9}" type="presParOf" srcId="{8B4274D4-75FF-4CFF-9736-65A5B7EC5ECA}" destId="{534BBF20-011C-4A58-BC8E-C0EB881B121B}" srcOrd="0" destOrd="0" presId="urn:microsoft.com/office/officeart/2005/8/layout/vList3"/>
    <dgm:cxn modelId="{81038E7F-5870-46B4-ACD8-B2C7AEFC2764}" type="presParOf" srcId="{8B4274D4-75FF-4CFF-9736-65A5B7EC5ECA}" destId="{AA3F21DC-DC30-4718-9EFC-B3A47EC0336A}" srcOrd="1" destOrd="0" presId="urn:microsoft.com/office/officeart/2005/8/layout/vList3"/>
    <dgm:cxn modelId="{D4AE4DDC-3123-4F8A-A6EE-E173BD14A39D}" type="presParOf" srcId="{DC881F33-3D0D-43A8-A4DC-1513BB159006}" destId="{13B0C804-56AB-4416-8AD8-E9A9CF5489E6}" srcOrd="1" destOrd="0" presId="urn:microsoft.com/office/officeart/2005/8/layout/vList3"/>
    <dgm:cxn modelId="{E9DEBC70-02A2-45D9-A273-14F835A46F90}" type="presParOf" srcId="{DC881F33-3D0D-43A8-A4DC-1513BB159006}" destId="{3D1E8112-2E24-4E0E-A1CF-B85F38B27869}" srcOrd="2" destOrd="0" presId="urn:microsoft.com/office/officeart/2005/8/layout/vList3"/>
    <dgm:cxn modelId="{ABF30435-8BFE-4D26-B785-8414E0EAF15F}" type="presParOf" srcId="{3D1E8112-2E24-4E0E-A1CF-B85F38B27869}" destId="{7EBD1C89-F4D5-4111-9EF1-66163A83E40D}" srcOrd="0" destOrd="0" presId="urn:microsoft.com/office/officeart/2005/8/layout/vList3"/>
    <dgm:cxn modelId="{55E7D904-16B6-4CBF-BE3B-BFFBB20250DB}" type="presParOf" srcId="{3D1E8112-2E24-4E0E-A1CF-B85F38B27869}" destId="{FCAB8F4B-C1C1-4C3D-9ECE-8BAA0230054E}" srcOrd="1" destOrd="0" presId="urn:microsoft.com/office/officeart/2005/8/layout/vList3"/>
    <dgm:cxn modelId="{17C1AB7E-76ED-4CCF-9FB9-3861384EF70F}" type="presParOf" srcId="{DC881F33-3D0D-43A8-A4DC-1513BB159006}" destId="{A3294402-704C-415C-957A-A564BB5DAD72}" srcOrd="3" destOrd="0" presId="urn:microsoft.com/office/officeart/2005/8/layout/vList3"/>
    <dgm:cxn modelId="{D57A84FD-15D3-41FD-8445-A8EA6BA65B3A}" type="presParOf" srcId="{DC881F33-3D0D-43A8-A4DC-1513BB159006}" destId="{4EF282D9-F185-4E6C-8D49-2975A9454496}" srcOrd="4" destOrd="0" presId="urn:microsoft.com/office/officeart/2005/8/layout/vList3"/>
    <dgm:cxn modelId="{D7C0868E-339B-4BC2-8D32-647B0A93C380}" type="presParOf" srcId="{4EF282D9-F185-4E6C-8D49-2975A9454496}" destId="{AAC4F7FD-E491-43BF-A976-D42C8A5628C9}" srcOrd="0" destOrd="0" presId="urn:microsoft.com/office/officeart/2005/8/layout/vList3"/>
    <dgm:cxn modelId="{3F2E5228-4A85-4F82-B06B-0F8BABAF253B}" type="presParOf" srcId="{4EF282D9-F185-4E6C-8D49-2975A9454496}" destId="{32D2748B-6150-4675-8850-EDDE2D17CC8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00D03D-5B7D-49A8-85CF-B4ECA4A985DA}" type="doc">
      <dgm:prSet loTypeId="urn:microsoft.com/office/officeart/2005/8/layout/hProcess3" loCatId="process" qsTypeId="urn:microsoft.com/office/officeart/2005/8/quickstyle/simple1" qsCatId="simple" csTypeId="urn:microsoft.com/office/officeart/2005/8/colors/accent3_2" csCatId="accent3" phldr="1"/>
      <dgm:spPr/>
    </dgm:pt>
    <dgm:pt modelId="{A1415654-63A4-469D-86FA-44A110C6164F}">
      <dgm:prSet phldrT="[Teksti]" custT="1"/>
      <dgm:spPr/>
      <dgm:t>
        <a:bodyPr/>
        <a:lstStyle/>
        <a:p>
          <a:r>
            <a:rPr lang="fi-FI" sz="1000" dirty="0" smtClean="0"/>
            <a:t>12/2022- 04/2023     </a:t>
          </a:r>
        </a:p>
        <a:p>
          <a:r>
            <a:rPr lang="fi-FI" sz="1000" dirty="0" smtClean="0"/>
            <a:t>Asiakas- ja läheispalautetoimintamallin suunnittelu</a:t>
          </a:r>
        </a:p>
        <a:p>
          <a:r>
            <a:rPr lang="fi-FI" sz="1000" dirty="0" smtClean="0"/>
            <a:t>- Toimintamallin hyväksyttäminen</a:t>
          </a:r>
        </a:p>
        <a:p>
          <a:r>
            <a:rPr lang="fi-FI" sz="1000" dirty="0" smtClean="0"/>
            <a:t>- Taustatyö,  teoria, aiemmat toimintamallit, lain säädäntö</a:t>
          </a:r>
        </a:p>
        <a:p>
          <a:r>
            <a:rPr lang="fi-FI" sz="1000" dirty="0" smtClean="0"/>
            <a:t>- Työryhmän kokoaminen, työryhmän koostuu aluevastaavista. esihenkilöistä ja palveluohjaajista</a:t>
          </a:r>
          <a:endParaRPr lang="fi-FI" sz="1000" dirty="0"/>
        </a:p>
      </dgm:t>
    </dgm:pt>
    <dgm:pt modelId="{0C0A7363-BFE8-43D1-86F9-7585622A5535}" type="parTrans" cxnId="{CDAE29C0-8AFA-4411-8AAD-36ADA146DC90}">
      <dgm:prSet/>
      <dgm:spPr/>
      <dgm:t>
        <a:bodyPr/>
        <a:lstStyle/>
        <a:p>
          <a:endParaRPr lang="fi-FI"/>
        </a:p>
      </dgm:t>
    </dgm:pt>
    <dgm:pt modelId="{8223E535-5AD9-4F5C-A983-2E3A119B9F46}" type="sibTrans" cxnId="{CDAE29C0-8AFA-4411-8AAD-36ADA146DC90}">
      <dgm:prSet/>
      <dgm:spPr/>
      <dgm:t>
        <a:bodyPr/>
        <a:lstStyle/>
        <a:p>
          <a:endParaRPr lang="fi-FI"/>
        </a:p>
      </dgm:t>
    </dgm:pt>
    <dgm:pt modelId="{7F1FE557-99AD-4572-A61F-8D0AAFCCEC44}">
      <dgm:prSet phldrT="[Teksti]" custT="1"/>
      <dgm:spPr/>
      <dgm:t>
        <a:bodyPr/>
        <a:lstStyle/>
        <a:p>
          <a:endParaRPr lang="fi-FI" sz="800" dirty="0" smtClean="0"/>
        </a:p>
        <a:p>
          <a:endParaRPr lang="fi-FI" sz="1000" dirty="0" smtClean="0"/>
        </a:p>
        <a:p>
          <a:r>
            <a:rPr lang="fi-FI" sz="1050" dirty="0" smtClean="0"/>
            <a:t>05-07/2023</a:t>
          </a:r>
        </a:p>
        <a:p>
          <a:r>
            <a:rPr lang="fi-FI" sz="1050" dirty="0" smtClean="0"/>
            <a:t>Asiakas- ja läheispalautteen toimintamallin esittely ja työryhmätyöskentelyn aloitus, työpajat kokoontuivat kolme kertaa. </a:t>
          </a:r>
        </a:p>
        <a:p>
          <a:r>
            <a:rPr lang="fi-FI" sz="1050" dirty="0" smtClean="0"/>
            <a:t>Työpajoissa edustus kaikista palveluvalikoista. </a:t>
          </a:r>
        </a:p>
        <a:p>
          <a:r>
            <a:rPr lang="fi-FI" sz="1050" dirty="0" smtClean="0"/>
            <a:t>- Asiakas- ja läheispalauteväittämien laadinta</a:t>
          </a:r>
        </a:p>
        <a:p>
          <a:r>
            <a:rPr lang="fi-FI" sz="1050" dirty="0" smtClean="0"/>
            <a:t>- Raportoinnin suunnittelu</a:t>
          </a:r>
        </a:p>
        <a:p>
          <a:r>
            <a:rPr lang="fi-FI" sz="1050" dirty="0" smtClean="0"/>
            <a:t>- Pilotoinnin suunnittelu</a:t>
          </a:r>
        </a:p>
        <a:p>
          <a:r>
            <a:rPr lang="fi-FI" sz="500" dirty="0" smtClean="0"/>
            <a:t> </a:t>
          </a:r>
          <a:endParaRPr lang="fi-FI" sz="500" dirty="0"/>
        </a:p>
      </dgm:t>
    </dgm:pt>
    <dgm:pt modelId="{00A10A80-07CA-4838-9694-A03F6DD91F06}" type="parTrans" cxnId="{0EB31AFA-E9C2-4EC5-9C2C-C32332AE11AB}">
      <dgm:prSet/>
      <dgm:spPr/>
      <dgm:t>
        <a:bodyPr/>
        <a:lstStyle/>
        <a:p>
          <a:endParaRPr lang="fi-FI"/>
        </a:p>
      </dgm:t>
    </dgm:pt>
    <dgm:pt modelId="{7F9F2A86-88E6-4DAF-9AF9-B7D630CBF17F}" type="sibTrans" cxnId="{0EB31AFA-E9C2-4EC5-9C2C-C32332AE11AB}">
      <dgm:prSet/>
      <dgm:spPr/>
      <dgm:t>
        <a:bodyPr/>
        <a:lstStyle/>
        <a:p>
          <a:endParaRPr lang="fi-FI"/>
        </a:p>
      </dgm:t>
    </dgm:pt>
    <dgm:pt modelId="{7EC83013-44B8-40E5-BC5D-F1DEF23B3B9A}">
      <dgm:prSet phldrT="[Teksti]" custT="1"/>
      <dgm:spPr/>
      <dgm:t>
        <a:bodyPr/>
        <a:lstStyle/>
        <a:p>
          <a:endParaRPr lang="fi-FI" sz="900" dirty="0" smtClean="0"/>
        </a:p>
        <a:p>
          <a:endParaRPr lang="fi-FI" sz="1000" dirty="0" smtClean="0"/>
        </a:p>
        <a:p>
          <a:r>
            <a:rPr lang="fi-FI" sz="1000" dirty="0" smtClean="0"/>
            <a:t>08-12/2023</a:t>
          </a:r>
        </a:p>
        <a:p>
          <a:r>
            <a:rPr lang="fi-FI" sz="1000" dirty="0" smtClean="0"/>
            <a:t>Työryhmä työskentely jatkuu pilotoinnin seuranta, arviointi ja loppuyhteenveto. </a:t>
          </a:r>
        </a:p>
        <a:p>
          <a:r>
            <a:rPr lang="fi-FI" sz="1000" dirty="0" smtClean="0"/>
            <a:t>- Kysely pilotointiin osallistuville tahoille</a:t>
          </a:r>
        </a:p>
        <a:p>
          <a:r>
            <a:rPr lang="fi-FI" sz="1000" dirty="0" smtClean="0"/>
            <a:t>- Raportoinnin ja kehittämistoiminnan seuranta ja arviointi, mittaritietovarannon jatkokehittäminen</a:t>
          </a:r>
        </a:p>
        <a:p>
          <a:r>
            <a:rPr lang="fi-FI" sz="1000" dirty="0" smtClean="0"/>
            <a:t>- Riskien tunnistaminen</a:t>
          </a:r>
        </a:p>
        <a:p>
          <a:r>
            <a:rPr lang="fi-FI" sz="1000" dirty="0" smtClean="0"/>
            <a:t>- Asiakas- ja läheispalautteen jatkokehittäminen osaksi Varhan ikääntyvien palveluiden toimintaa</a:t>
          </a:r>
          <a:endParaRPr lang="fi-FI" sz="1000" dirty="0"/>
        </a:p>
      </dgm:t>
    </dgm:pt>
    <dgm:pt modelId="{D63905CB-511F-4967-94F5-1EA5AB01BCB5}" type="parTrans" cxnId="{7CE00842-4E72-4E93-9B5E-D2FC29C3E25C}">
      <dgm:prSet/>
      <dgm:spPr/>
      <dgm:t>
        <a:bodyPr/>
        <a:lstStyle/>
        <a:p>
          <a:endParaRPr lang="fi-FI"/>
        </a:p>
      </dgm:t>
    </dgm:pt>
    <dgm:pt modelId="{600FB5E6-AA84-4576-86C2-C881E69C0AD4}" type="sibTrans" cxnId="{7CE00842-4E72-4E93-9B5E-D2FC29C3E25C}">
      <dgm:prSet/>
      <dgm:spPr/>
      <dgm:t>
        <a:bodyPr/>
        <a:lstStyle/>
        <a:p>
          <a:endParaRPr lang="fi-FI"/>
        </a:p>
      </dgm:t>
    </dgm:pt>
    <dgm:pt modelId="{9728230C-CC6C-422D-B7CB-15C26DD12379}" type="pres">
      <dgm:prSet presAssocID="{FC00D03D-5B7D-49A8-85CF-B4ECA4A985DA}" presName="Name0" presStyleCnt="0">
        <dgm:presLayoutVars>
          <dgm:dir/>
          <dgm:animLvl val="lvl"/>
          <dgm:resizeHandles val="exact"/>
        </dgm:presLayoutVars>
      </dgm:prSet>
      <dgm:spPr/>
    </dgm:pt>
    <dgm:pt modelId="{92B58A15-5033-4B34-B455-8396EB0AFF45}" type="pres">
      <dgm:prSet presAssocID="{FC00D03D-5B7D-49A8-85CF-B4ECA4A985DA}" presName="dummy" presStyleCnt="0"/>
      <dgm:spPr/>
    </dgm:pt>
    <dgm:pt modelId="{5E1CC517-44CF-4F85-ABBB-CF85F39E5589}" type="pres">
      <dgm:prSet presAssocID="{FC00D03D-5B7D-49A8-85CF-B4ECA4A985DA}" presName="linH" presStyleCnt="0"/>
      <dgm:spPr/>
    </dgm:pt>
    <dgm:pt modelId="{1842BB4B-2CAA-457B-8307-79A38E57F67B}" type="pres">
      <dgm:prSet presAssocID="{FC00D03D-5B7D-49A8-85CF-B4ECA4A985DA}" presName="padding1" presStyleCnt="0"/>
      <dgm:spPr/>
    </dgm:pt>
    <dgm:pt modelId="{E9009724-90AB-40B5-9C01-2A315EE159EF}" type="pres">
      <dgm:prSet presAssocID="{A1415654-63A4-469D-86FA-44A110C6164F}" presName="linV" presStyleCnt="0"/>
      <dgm:spPr/>
    </dgm:pt>
    <dgm:pt modelId="{DFF8DC53-6A16-487A-B9BE-FA0651D66020}" type="pres">
      <dgm:prSet presAssocID="{A1415654-63A4-469D-86FA-44A110C6164F}" presName="spVertical1" presStyleCnt="0"/>
      <dgm:spPr/>
    </dgm:pt>
    <dgm:pt modelId="{380394DE-343E-4E5D-B854-F4708137E2CC}" type="pres">
      <dgm:prSet presAssocID="{A1415654-63A4-469D-86FA-44A110C6164F}" presName="parTx" presStyleLbl="revTx" presStyleIdx="0" presStyleCnt="3" custLinFactY="136236" custLinFactNeighborX="-2097" custLinFactNeighborY="200000">
        <dgm:presLayoutVars>
          <dgm:chMax val="0"/>
          <dgm:chPref val="0"/>
          <dgm:bulletEnabled val="1"/>
        </dgm:presLayoutVars>
      </dgm:prSet>
      <dgm:spPr/>
      <dgm:t>
        <a:bodyPr/>
        <a:lstStyle/>
        <a:p>
          <a:endParaRPr lang="fi-FI"/>
        </a:p>
      </dgm:t>
    </dgm:pt>
    <dgm:pt modelId="{A85857DD-0307-4293-94D3-2A7A16BC4266}" type="pres">
      <dgm:prSet presAssocID="{A1415654-63A4-469D-86FA-44A110C6164F}" presName="spVertical2" presStyleCnt="0"/>
      <dgm:spPr/>
    </dgm:pt>
    <dgm:pt modelId="{FA5F6BE2-7D6D-4358-B4F4-43EE686A055A}" type="pres">
      <dgm:prSet presAssocID="{A1415654-63A4-469D-86FA-44A110C6164F}" presName="spVertical3" presStyleCnt="0"/>
      <dgm:spPr/>
    </dgm:pt>
    <dgm:pt modelId="{57512324-DE31-4D68-8FFD-70091E63BD26}" type="pres">
      <dgm:prSet presAssocID="{8223E535-5AD9-4F5C-A983-2E3A119B9F46}" presName="space" presStyleCnt="0"/>
      <dgm:spPr/>
    </dgm:pt>
    <dgm:pt modelId="{33F4D0DE-39E1-4229-81E1-713DB9CEF0D3}" type="pres">
      <dgm:prSet presAssocID="{7F1FE557-99AD-4572-A61F-8D0AAFCCEC44}" presName="linV" presStyleCnt="0"/>
      <dgm:spPr/>
    </dgm:pt>
    <dgm:pt modelId="{757D710B-336D-4D87-9CF8-7E7457AC81FD}" type="pres">
      <dgm:prSet presAssocID="{7F1FE557-99AD-4572-A61F-8D0AAFCCEC44}" presName="spVertical1" presStyleCnt="0"/>
      <dgm:spPr/>
    </dgm:pt>
    <dgm:pt modelId="{A1FBE218-6ECD-4B28-9685-A078BDBA77DA}" type="pres">
      <dgm:prSet presAssocID="{7F1FE557-99AD-4572-A61F-8D0AAFCCEC44}" presName="parTx" presStyleLbl="revTx" presStyleIdx="1" presStyleCnt="3" custScaleX="115454" custScaleY="508020">
        <dgm:presLayoutVars>
          <dgm:chMax val="0"/>
          <dgm:chPref val="0"/>
          <dgm:bulletEnabled val="1"/>
        </dgm:presLayoutVars>
      </dgm:prSet>
      <dgm:spPr/>
      <dgm:t>
        <a:bodyPr/>
        <a:lstStyle/>
        <a:p>
          <a:endParaRPr lang="fi-FI"/>
        </a:p>
      </dgm:t>
    </dgm:pt>
    <dgm:pt modelId="{1A40C9B7-7F41-4D9D-ACC1-846E8B07BAA3}" type="pres">
      <dgm:prSet presAssocID="{7F1FE557-99AD-4572-A61F-8D0AAFCCEC44}" presName="spVertical2" presStyleCnt="0"/>
      <dgm:spPr/>
    </dgm:pt>
    <dgm:pt modelId="{DE9CCF64-CD6C-4593-BCC6-1D81EE4CADEB}" type="pres">
      <dgm:prSet presAssocID="{7F1FE557-99AD-4572-A61F-8D0AAFCCEC44}" presName="spVertical3" presStyleCnt="0"/>
      <dgm:spPr/>
    </dgm:pt>
    <dgm:pt modelId="{73666861-476B-4E92-A9E6-94E67A5A428C}" type="pres">
      <dgm:prSet presAssocID="{7F9F2A86-88E6-4DAF-9AF9-B7D630CBF17F}" presName="space" presStyleCnt="0"/>
      <dgm:spPr/>
    </dgm:pt>
    <dgm:pt modelId="{CF17B7E6-71C9-43AD-9E1F-DB2EC4AF1FAB}" type="pres">
      <dgm:prSet presAssocID="{7EC83013-44B8-40E5-BC5D-F1DEF23B3B9A}" presName="linV" presStyleCnt="0"/>
      <dgm:spPr/>
    </dgm:pt>
    <dgm:pt modelId="{0BC9784E-406A-40FF-A8DE-FFDD09B258C1}" type="pres">
      <dgm:prSet presAssocID="{7EC83013-44B8-40E5-BC5D-F1DEF23B3B9A}" presName="spVertical1" presStyleCnt="0"/>
      <dgm:spPr/>
    </dgm:pt>
    <dgm:pt modelId="{19FCC114-85E9-48B2-A57B-A46C78A4EA32}" type="pres">
      <dgm:prSet presAssocID="{7EC83013-44B8-40E5-BC5D-F1DEF23B3B9A}" presName="parTx" presStyleLbl="revTx" presStyleIdx="2" presStyleCnt="3" custScaleX="102550" custScaleY="297157" custLinFactY="81325" custLinFactNeighborX="-8" custLinFactNeighborY="100000">
        <dgm:presLayoutVars>
          <dgm:chMax val="0"/>
          <dgm:chPref val="0"/>
          <dgm:bulletEnabled val="1"/>
        </dgm:presLayoutVars>
      </dgm:prSet>
      <dgm:spPr/>
      <dgm:t>
        <a:bodyPr/>
        <a:lstStyle/>
        <a:p>
          <a:endParaRPr lang="fi-FI"/>
        </a:p>
      </dgm:t>
    </dgm:pt>
    <dgm:pt modelId="{BA75BC21-6316-47AA-84D6-0D276B17B24A}" type="pres">
      <dgm:prSet presAssocID="{7EC83013-44B8-40E5-BC5D-F1DEF23B3B9A}" presName="spVertical2" presStyleCnt="0"/>
      <dgm:spPr/>
    </dgm:pt>
    <dgm:pt modelId="{4F03155F-AD6C-4118-9A93-6445E4A23FE6}" type="pres">
      <dgm:prSet presAssocID="{7EC83013-44B8-40E5-BC5D-F1DEF23B3B9A}" presName="spVertical3" presStyleCnt="0"/>
      <dgm:spPr/>
    </dgm:pt>
    <dgm:pt modelId="{13199740-33C3-4C09-B8D4-E83FFB4D14CB}" type="pres">
      <dgm:prSet presAssocID="{FC00D03D-5B7D-49A8-85CF-B4ECA4A985DA}" presName="padding2" presStyleCnt="0"/>
      <dgm:spPr/>
    </dgm:pt>
    <dgm:pt modelId="{387A8310-C124-4949-BE5F-E4DA71C1717B}" type="pres">
      <dgm:prSet presAssocID="{FC00D03D-5B7D-49A8-85CF-B4ECA4A985DA}" presName="negArrow" presStyleCnt="0"/>
      <dgm:spPr/>
    </dgm:pt>
    <dgm:pt modelId="{571EF187-8CE7-47E0-ADB1-BC8C95792217}" type="pres">
      <dgm:prSet presAssocID="{FC00D03D-5B7D-49A8-85CF-B4ECA4A985DA}" presName="backgroundArrow" presStyleLbl="node1" presStyleIdx="0" presStyleCnt="1"/>
      <dgm:spPr/>
    </dgm:pt>
  </dgm:ptLst>
  <dgm:cxnLst>
    <dgm:cxn modelId="{65C0A4DB-AF07-4D32-83AD-6D66833E00AC}" type="presOf" srcId="{A1415654-63A4-469D-86FA-44A110C6164F}" destId="{380394DE-343E-4E5D-B854-F4708137E2CC}" srcOrd="0" destOrd="0" presId="urn:microsoft.com/office/officeart/2005/8/layout/hProcess3"/>
    <dgm:cxn modelId="{CDAE29C0-8AFA-4411-8AAD-36ADA146DC90}" srcId="{FC00D03D-5B7D-49A8-85CF-B4ECA4A985DA}" destId="{A1415654-63A4-469D-86FA-44A110C6164F}" srcOrd="0" destOrd="0" parTransId="{0C0A7363-BFE8-43D1-86F9-7585622A5535}" sibTransId="{8223E535-5AD9-4F5C-A983-2E3A119B9F46}"/>
    <dgm:cxn modelId="{0EB31AFA-E9C2-4EC5-9C2C-C32332AE11AB}" srcId="{FC00D03D-5B7D-49A8-85CF-B4ECA4A985DA}" destId="{7F1FE557-99AD-4572-A61F-8D0AAFCCEC44}" srcOrd="1" destOrd="0" parTransId="{00A10A80-07CA-4838-9694-A03F6DD91F06}" sibTransId="{7F9F2A86-88E6-4DAF-9AF9-B7D630CBF17F}"/>
    <dgm:cxn modelId="{C523E0EB-A5EE-486D-BEE9-4FF2EEFC54CA}" type="presOf" srcId="{FC00D03D-5B7D-49A8-85CF-B4ECA4A985DA}" destId="{9728230C-CC6C-422D-B7CB-15C26DD12379}" srcOrd="0" destOrd="0" presId="urn:microsoft.com/office/officeart/2005/8/layout/hProcess3"/>
    <dgm:cxn modelId="{418E1F00-21F0-4F99-836A-2F003AADD0D8}" type="presOf" srcId="{7EC83013-44B8-40E5-BC5D-F1DEF23B3B9A}" destId="{19FCC114-85E9-48B2-A57B-A46C78A4EA32}" srcOrd="0" destOrd="0" presId="urn:microsoft.com/office/officeart/2005/8/layout/hProcess3"/>
    <dgm:cxn modelId="{1499A381-1610-4362-AF4C-43C938F838C4}" type="presOf" srcId="{7F1FE557-99AD-4572-A61F-8D0AAFCCEC44}" destId="{A1FBE218-6ECD-4B28-9685-A078BDBA77DA}" srcOrd="0" destOrd="0" presId="urn:microsoft.com/office/officeart/2005/8/layout/hProcess3"/>
    <dgm:cxn modelId="{7CE00842-4E72-4E93-9B5E-D2FC29C3E25C}" srcId="{FC00D03D-5B7D-49A8-85CF-B4ECA4A985DA}" destId="{7EC83013-44B8-40E5-BC5D-F1DEF23B3B9A}" srcOrd="2" destOrd="0" parTransId="{D63905CB-511F-4967-94F5-1EA5AB01BCB5}" sibTransId="{600FB5E6-AA84-4576-86C2-C881E69C0AD4}"/>
    <dgm:cxn modelId="{34DB4552-49FC-4EB0-B1BB-54D1A8ECC0F9}" type="presParOf" srcId="{9728230C-CC6C-422D-B7CB-15C26DD12379}" destId="{92B58A15-5033-4B34-B455-8396EB0AFF45}" srcOrd="0" destOrd="0" presId="urn:microsoft.com/office/officeart/2005/8/layout/hProcess3"/>
    <dgm:cxn modelId="{B39FB353-6B95-4B05-83F5-24E27C906D9C}" type="presParOf" srcId="{9728230C-CC6C-422D-B7CB-15C26DD12379}" destId="{5E1CC517-44CF-4F85-ABBB-CF85F39E5589}" srcOrd="1" destOrd="0" presId="urn:microsoft.com/office/officeart/2005/8/layout/hProcess3"/>
    <dgm:cxn modelId="{608DA62C-5EA3-411F-AED9-C1BA40433944}" type="presParOf" srcId="{5E1CC517-44CF-4F85-ABBB-CF85F39E5589}" destId="{1842BB4B-2CAA-457B-8307-79A38E57F67B}" srcOrd="0" destOrd="0" presId="urn:microsoft.com/office/officeart/2005/8/layout/hProcess3"/>
    <dgm:cxn modelId="{68F564FF-87EF-4C41-AF55-5F8A8C6B30D4}" type="presParOf" srcId="{5E1CC517-44CF-4F85-ABBB-CF85F39E5589}" destId="{E9009724-90AB-40B5-9C01-2A315EE159EF}" srcOrd="1" destOrd="0" presId="urn:microsoft.com/office/officeart/2005/8/layout/hProcess3"/>
    <dgm:cxn modelId="{A1F54E0F-33DE-4F27-853F-4FE5A03059BF}" type="presParOf" srcId="{E9009724-90AB-40B5-9C01-2A315EE159EF}" destId="{DFF8DC53-6A16-487A-B9BE-FA0651D66020}" srcOrd="0" destOrd="0" presId="urn:microsoft.com/office/officeart/2005/8/layout/hProcess3"/>
    <dgm:cxn modelId="{DE6F83B8-C905-49BE-816A-9965E1EE8EEC}" type="presParOf" srcId="{E9009724-90AB-40B5-9C01-2A315EE159EF}" destId="{380394DE-343E-4E5D-B854-F4708137E2CC}" srcOrd="1" destOrd="0" presId="urn:microsoft.com/office/officeart/2005/8/layout/hProcess3"/>
    <dgm:cxn modelId="{082ED5FC-3E11-4294-80AA-3F97D2CB99E0}" type="presParOf" srcId="{E9009724-90AB-40B5-9C01-2A315EE159EF}" destId="{A85857DD-0307-4293-94D3-2A7A16BC4266}" srcOrd="2" destOrd="0" presId="urn:microsoft.com/office/officeart/2005/8/layout/hProcess3"/>
    <dgm:cxn modelId="{E7B3662C-CE51-4EA0-A984-FF337416F148}" type="presParOf" srcId="{E9009724-90AB-40B5-9C01-2A315EE159EF}" destId="{FA5F6BE2-7D6D-4358-B4F4-43EE686A055A}" srcOrd="3" destOrd="0" presId="urn:microsoft.com/office/officeart/2005/8/layout/hProcess3"/>
    <dgm:cxn modelId="{D0528443-0FBE-4BCC-854A-53EB0A5A9E41}" type="presParOf" srcId="{5E1CC517-44CF-4F85-ABBB-CF85F39E5589}" destId="{57512324-DE31-4D68-8FFD-70091E63BD26}" srcOrd="2" destOrd="0" presId="urn:microsoft.com/office/officeart/2005/8/layout/hProcess3"/>
    <dgm:cxn modelId="{C7229FA6-F878-4032-8085-DE699AB0C160}" type="presParOf" srcId="{5E1CC517-44CF-4F85-ABBB-CF85F39E5589}" destId="{33F4D0DE-39E1-4229-81E1-713DB9CEF0D3}" srcOrd="3" destOrd="0" presId="urn:microsoft.com/office/officeart/2005/8/layout/hProcess3"/>
    <dgm:cxn modelId="{A1864601-AAF2-4E36-9D19-C4C81FFE28DF}" type="presParOf" srcId="{33F4D0DE-39E1-4229-81E1-713DB9CEF0D3}" destId="{757D710B-336D-4D87-9CF8-7E7457AC81FD}" srcOrd="0" destOrd="0" presId="urn:microsoft.com/office/officeart/2005/8/layout/hProcess3"/>
    <dgm:cxn modelId="{10FAA131-9A34-414F-A2AF-1D3705D65896}" type="presParOf" srcId="{33F4D0DE-39E1-4229-81E1-713DB9CEF0D3}" destId="{A1FBE218-6ECD-4B28-9685-A078BDBA77DA}" srcOrd="1" destOrd="0" presId="urn:microsoft.com/office/officeart/2005/8/layout/hProcess3"/>
    <dgm:cxn modelId="{BB090857-3338-4A08-B1F3-D3D285E84292}" type="presParOf" srcId="{33F4D0DE-39E1-4229-81E1-713DB9CEF0D3}" destId="{1A40C9B7-7F41-4D9D-ACC1-846E8B07BAA3}" srcOrd="2" destOrd="0" presId="urn:microsoft.com/office/officeart/2005/8/layout/hProcess3"/>
    <dgm:cxn modelId="{B6DC190D-8F5F-49EE-9C9E-E14375DBD93A}" type="presParOf" srcId="{33F4D0DE-39E1-4229-81E1-713DB9CEF0D3}" destId="{DE9CCF64-CD6C-4593-BCC6-1D81EE4CADEB}" srcOrd="3" destOrd="0" presId="urn:microsoft.com/office/officeart/2005/8/layout/hProcess3"/>
    <dgm:cxn modelId="{F79EF99B-F74C-4AFB-BD15-81F1C59CCA26}" type="presParOf" srcId="{5E1CC517-44CF-4F85-ABBB-CF85F39E5589}" destId="{73666861-476B-4E92-A9E6-94E67A5A428C}" srcOrd="4" destOrd="0" presId="urn:microsoft.com/office/officeart/2005/8/layout/hProcess3"/>
    <dgm:cxn modelId="{49185DE9-1559-4202-A1B4-8FAABFA894DB}" type="presParOf" srcId="{5E1CC517-44CF-4F85-ABBB-CF85F39E5589}" destId="{CF17B7E6-71C9-43AD-9E1F-DB2EC4AF1FAB}" srcOrd="5" destOrd="0" presId="urn:microsoft.com/office/officeart/2005/8/layout/hProcess3"/>
    <dgm:cxn modelId="{D81A6533-DE14-44AB-8555-EE59FEBB1907}" type="presParOf" srcId="{CF17B7E6-71C9-43AD-9E1F-DB2EC4AF1FAB}" destId="{0BC9784E-406A-40FF-A8DE-FFDD09B258C1}" srcOrd="0" destOrd="0" presId="urn:microsoft.com/office/officeart/2005/8/layout/hProcess3"/>
    <dgm:cxn modelId="{70C2FBCF-409E-4150-BCE5-478FAC057AF0}" type="presParOf" srcId="{CF17B7E6-71C9-43AD-9E1F-DB2EC4AF1FAB}" destId="{19FCC114-85E9-48B2-A57B-A46C78A4EA32}" srcOrd="1" destOrd="0" presId="urn:microsoft.com/office/officeart/2005/8/layout/hProcess3"/>
    <dgm:cxn modelId="{73295630-05A2-4DE1-BD8C-065C30ED6D5C}" type="presParOf" srcId="{CF17B7E6-71C9-43AD-9E1F-DB2EC4AF1FAB}" destId="{BA75BC21-6316-47AA-84D6-0D276B17B24A}" srcOrd="2" destOrd="0" presId="urn:microsoft.com/office/officeart/2005/8/layout/hProcess3"/>
    <dgm:cxn modelId="{B01D3EA9-5A78-4D01-9739-CFFD3E53307A}" type="presParOf" srcId="{CF17B7E6-71C9-43AD-9E1F-DB2EC4AF1FAB}" destId="{4F03155F-AD6C-4118-9A93-6445E4A23FE6}" srcOrd="3" destOrd="0" presId="urn:microsoft.com/office/officeart/2005/8/layout/hProcess3"/>
    <dgm:cxn modelId="{35F3DC80-2CB2-448F-96F6-B284027AB5F2}" type="presParOf" srcId="{5E1CC517-44CF-4F85-ABBB-CF85F39E5589}" destId="{13199740-33C3-4C09-B8D4-E83FFB4D14CB}" srcOrd="6" destOrd="0" presId="urn:microsoft.com/office/officeart/2005/8/layout/hProcess3"/>
    <dgm:cxn modelId="{CF41027C-40BC-4FD7-AE70-B46F13F49CE8}" type="presParOf" srcId="{5E1CC517-44CF-4F85-ABBB-CF85F39E5589}" destId="{387A8310-C124-4949-BE5F-E4DA71C1717B}" srcOrd="7" destOrd="0" presId="urn:microsoft.com/office/officeart/2005/8/layout/hProcess3"/>
    <dgm:cxn modelId="{7F5E8648-2C02-4B38-A8E8-764291CE3207}" type="presParOf" srcId="{5E1CC517-44CF-4F85-ABBB-CF85F39E5589}" destId="{571EF187-8CE7-47E0-ADB1-BC8C95792217}"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1DA0EA-1DB5-40B4-AC7C-714414AFA412}" type="doc">
      <dgm:prSet loTypeId="urn:microsoft.com/office/officeart/2005/8/layout/hProcess3" loCatId="process" qsTypeId="urn:microsoft.com/office/officeart/2005/8/quickstyle/simple1" qsCatId="simple" csTypeId="urn:microsoft.com/office/officeart/2005/8/colors/colorful4" csCatId="colorful" phldr="1"/>
      <dgm:spPr/>
    </dgm:pt>
    <dgm:pt modelId="{93487FD9-0AF1-41E1-826F-5F0D688C9436}">
      <dgm:prSet phldrT="[Teksti]" custT="1"/>
      <dgm:spPr/>
      <dgm:t>
        <a:bodyPr/>
        <a:lstStyle/>
        <a:p>
          <a:endParaRPr lang="fi-FI" sz="1000" dirty="0" smtClean="0"/>
        </a:p>
        <a:p>
          <a:r>
            <a:rPr lang="fi-FI" sz="1000" dirty="0" smtClean="0"/>
            <a:t>04-08/2023 </a:t>
          </a:r>
        </a:p>
        <a:p>
          <a:r>
            <a:rPr lang="fi-FI" sz="1000" dirty="0" smtClean="0"/>
            <a:t>Pilotoinnin toteutuksen suunnittelu</a:t>
          </a:r>
        </a:p>
        <a:p>
          <a:r>
            <a:rPr lang="fi-FI" sz="1000" dirty="0" smtClean="0"/>
            <a:t>- Hankintaprosessin käynnistäminen</a:t>
          </a:r>
        </a:p>
        <a:p>
          <a:r>
            <a:rPr lang="fi-FI" sz="1000" dirty="0" smtClean="0"/>
            <a:t>- Pilotoinnin koulutussuunnitelman laadinta</a:t>
          </a:r>
        </a:p>
        <a:p>
          <a:endParaRPr lang="fi-FI" sz="1000" dirty="0" smtClean="0"/>
        </a:p>
      </dgm:t>
    </dgm:pt>
    <dgm:pt modelId="{87D60A74-7D55-46A2-AA0B-FCB1F8E6FB08}" type="parTrans" cxnId="{2CCF26C5-3926-48E8-8BE5-38290C187357}">
      <dgm:prSet/>
      <dgm:spPr/>
      <dgm:t>
        <a:bodyPr/>
        <a:lstStyle/>
        <a:p>
          <a:endParaRPr lang="fi-FI"/>
        </a:p>
      </dgm:t>
    </dgm:pt>
    <dgm:pt modelId="{774FB4A8-A61E-4FC1-A327-B8F619BE49A7}" type="sibTrans" cxnId="{2CCF26C5-3926-48E8-8BE5-38290C187357}">
      <dgm:prSet/>
      <dgm:spPr/>
      <dgm:t>
        <a:bodyPr/>
        <a:lstStyle/>
        <a:p>
          <a:endParaRPr lang="fi-FI"/>
        </a:p>
      </dgm:t>
    </dgm:pt>
    <dgm:pt modelId="{903B0E85-12AE-4990-A978-BD421C220825}">
      <dgm:prSet custT="1"/>
      <dgm:spPr/>
      <dgm:t>
        <a:bodyPr/>
        <a:lstStyle/>
        <a:p>
          <a:endParaRPr lang="fi-FI" sz="800" dirty="0" smtClean="0"/>
        </a:p>
        <a:p>
          <a:endParaRPr lang="fi-FI" sz="800" dirty="0" smtClean="0"/>
        </a:p>
        <a:p>
          <a:endParaRPr lang="fi-FI" sz="800" dirty="0" smtClean="0"/>
        </a:p>
        <a:p>
          <a:r>
            <a:rPr lang="fi-FI" sz="1050" dirty="0" smtClean="0"/>
            <a:t>05-09/2023</a:t>
          </a:r>
        </a:p>
        <a:p>
          <a:r>
            <a:rPr lang="fi-FI" sz="1050" dirty="0" smtClean="0"/>
            <a:t>- Pilotoinnin tekninen tuki</a:t>
          </a:r>
        </a:p>
        <a:p>
          <a:r>
            <a:rPr lang="fi-FI" sz="1050" dirty="0" smtClean="0"/>
            <a:t>- Aikataulutus</a:t>
          </a:r>
        </a:p>
        <a:p>
          <a:r>
            <a:rPr lang="fi-FI" sz="1050" dirty="0" smtClean="0"/>
            <a:t>- Ohjeistus: kotihoidon seurantalomake käyttö</a:t>
          </a:r>
        </a:p>
        <a:p>
          <a:r>
            <a:rPr lang="fi-FI" sz="1050" dirty="0" smtClean="0"/>
            <a:t>- Viestintä: asiakas- ja läheistiedote, asiakkaan informointi ja opastus ennen palautteen keruuta</a:t>
          </a:r>
        </a:p>
        <a:p>
          <a:r>
            <a:rPr lang="fi-FI" sz="1050" dirty="0" smtClean="0"/>
            <a:t>- työntekijätiedote, opastus ja ohjeistus palautteen </a:t>
          </a:r>
          <a:r>
            <a:rPr lang="fi-FI" sz="1000" dirty="0" smtClean="0"/>
            <a:t>keruusta</a:t>
          </a:r>
        </a:p>
        <a:p>
          <a:r>
            <a:rPr lang="fi-FI" sz="1000" dirty="0" smtClean="0"/>
            <a:t>- kotihoidon seurantalomake</a:t>
          </a:r>
        </a:p>
        <a:p>
          <a:endParaRPr lang="fi-FI" sz="500" dirty="0"/>
        </a:p>
      </dgm:t>
    </dgm:pt>
    <dgm:pt modelId="{E4773BCA-25EB-4FAB-8B5B-4A35C54DD8D0}" type="parTrans" cxnId="{D365E2CE-994C-484C-A5F1-58225EF0DAAD}">
      <dgm:prSet/>
      <dgm:spPr/>
      <dgm:t>
        <a:bodyPr/>
        <a:lstStyle/>
        <a:p>
          <a:endParaRPr lang="fi-FI"/>
        </a:p>
      </dgm:t>
    </dgm:pt>
    <dgm:pt modelId="{9F8B0466-7505-4A69-A5AB-A2CF1E22E384}" type="sibTrans" cxnId="{D365E2CE-994C-484C-A5F1-58225EF0DAAD}">
      <dgm:prSet/>
      <dgm:spPr/>
      <dgm:t>
        <a:bodyPr/>
        <a:lstStyle/>
        <a:p>
          <a:endParaRPr lang="fi-FI"/>
        </a:p>
      </dgm:t>
    </dgm:pt>
    <dgm:pt modelId="{647B7468-6BFD-4C33-AB9E-CEEB9760563D}">
      <dgm:prSet phldrT="[Teksti]" custT="1"/>
      <dgm:spPr/>
      <dgm:t>
        <a:bodyPr/>
        <a:lstStyle/>
        <a:p>
          <a:endParaRPr lang="fi-FI" sz="800" dirty="0" smtClean="0"/>
        </a:p>
        <a:p>
          <a:endParaRPr lang="fi-FI" sz="1000" dirty="0" smtClean="0"/>
        </a:p>
        <a:p>
          <a:r>
            <a:rPr lang="fi-FI" sz="1000" dirty="0" smtClean="0"/>
            <a:t>10-12/2023  </a:t>
          </a:r>
        </a:p>
        <a:p>
          <a:r>
            <a:rPr lang="fi-FI" sz="1000" dirty="0" smtClean="0"/>
            <a:t>- Pilotoinnin koulutusten toteutus</a:t>
          </a:r>
        </a:p>
        <a:p>
          <a:r>
            <a:rPr lang="fi-FI" sz="1000" dirty="0" smtClean="0"/>
            <a:t>- Yhteisen </a:t>
          </a:r>
          <a:r>
            <a:rPr lang="fi-FI" sz="1000" dirty="0" err="1" smtClean="0"/>
            <a:t>Teams</a:t>
          </a:r>
          <a:r>
            <a:rPr lang="fi-FI" sz="1000" dirty="0" smtClean="0"/>
            <a:t>-alustan luominen</a:t>
          </a:r>
        </a:p>
        <a:p>
          <a:r>
            <a:rPr lang="fi-FI" sz="1000" dirty="0" smtClean="0"/>
            <a:t>- Viestinnän ja tiedottamisen turvaaminen</a:t>
          </a:r>
        </a:p>
        <a:p>
          <a:r>
            <a:rPr lang="fi-FI" sz="1000" dirty="0" smtClean="0"/>
            <a:t>- Palveluohjaus, systemaattinen mittaaminen palvelutapahtuman yhteydessä </a:t>
          </a:r>
        </a:p>
        <a:p>
          <a:r>
            <a:rPr lang="fi-FI" sz="1000" dirty="0" smtClean="0"/>
            <a:t>- Omaishoito, systemaattinen mittaaminen palvelutapahtuman yhteydessä</a:t>
          </a:r>
        </a:p>
        <a:p>
          <a:r>
            <a:rPr lang="fi-FI" sz="1000" dirty="0" smtClean="0"/>
            <a:t>- Kotihoito, ennalta sovittu asiakaspalauteviikko</a:t>
          </a:r>
        </a:p>
        <a:p>
          <a:r>
            <a:rPr lang="fi-FI" sz="1000" dirty="0" smtClean="0"/>
            <a:t>- Kehittämistoimenpiteiden dokumentointi, seuranta ja arviointi </a:t>
          </a:r>
        </a:p>
      </dgm:t>
    </dgm:pt>
    <dgm:pt modelId="{97B98A04-CA40-4637-B208-36E378499B44}" type="sibTrans" cxnId="{46C7ABFC-A41D-47C3-91C5-F2B73E424133}">
      <dgm:prSet/>
      <dgm:spPr/>
      <dgm:t>
        <a:bodyPr/>
        <a:lstStyle/>
        <a:p>
          <a:endParaRPr lang="fi-FI"/>
        </a:p>
      </dgm:t>
    </dgm:pt>
    <dgm:pt modelId="{99F4CD68-5DA8-4AFF-A8B6-F692B1E10EAA}" type="parTrans" cxnId="{46C7ABFC-A41D-47C3-91C5-F2B73E424133}">
      <dgm:prSet/>
      <dgm:spPr/>
      <dgm:t>
        <a:bodyPr/>
        <a:lstStyle/>
        <a:p>
          <a:endParaRPr lang="fi-FI"/>
        </a:p>
      </dgm:t>
    </dgm:pt>
    <dgm:pt modelId="{8F8FF71C-0901-4FB7-A2F7-50C70CD0EDC8}" type="pres">
      <dgm:prSet presAssocID="{DD1DA0EA-1DB5-40B4-AC7C-714414AFA412}" presName="Name0" presStyleCnt="0">
        <dgm:presLayoutVars>
          <dgm:dir/>
          <dgm:animLvl val="lvl"/>
          <dgm:resizeHandles val="exact"/>
        </dgm:presLayoutVars>
      </dgm:prSet>
      <dgm:spPr/>
    </dgm:pt>
    <dgm:pt modelId="{60BE044C-07B0-43C1-9C8F-0B64FA4C0A5D}" type="pres">
      <dgm:prSet presAssocID="{DD1DA0EA-1DB5-40B4-AC7C-714414AFA412}" presName="dummy" presStyleCnt="0"/>
      <dgm:spPr/>
    </dgm:pt>
    <dgm:pt modelId="{FD548889-456A-4FC4-8B7A-A4FA89173F03}" type="pres">
      <dgm:prSet presAssocID="{DD1DA0EA-1DB5-40B4-AC7C-714414AFA412}" presName="linH" presStyleCnt="0"/>
      <dgm:spPr/>
    </dgm:pt>
    <dgm:pt modelId="{2AAC831A-F0CC-4308-A421-21D2AE23885C}" type="pres">
      <dgm:prSet presAssocID="{DD1DA0EA-1DB5-40B4-AC7C-714414AFA412}" presName="padding1" presStyleCnt="0"/>
      <dgm:spPr/>
    </dgm:pt>
    <dgm:pt modelId="{4E4BC19C-F7B4-4961-9C32-B3EA7C7603F9}" type="pres">
      <dgm:prSet presAssocID="{93487FD9-0AF1-41E1-826F-5F0D688C9436}" presName="linV" presStyleCnt="0"/>
      <dgm:spPr/>
    </dgm:pt>
    <dgm:pt modelId="{45145B7E-4C62-45FB-8041-FDCC5134CCD1}" type="pres">
      <dgm:prSet presAssocID="{93487FD9-0AF1-41E1-826F-5F0D688C9436}" presName="spVertical1" presStyleCnt="0"/>
      <dgm:spPr/>
    </dgm:pt>
    <dgm:pt modelId="{274AE3A4-8445-4A36-82E2-C9534F39DEAA}" type="pres">
      <dgm:prSet presAssocID="{93487FD9-0AF1-41E1-826F-5F0D688C9436}" presName="parTx" presStyleLbl="revTx" presStyleIdx="0" presStyleCnt="3">
        <dgm:presLayoutVars>
          <dgm:chMax val="0"/>
          <dgm:chPref val="0"/>
          <dgm:bulletEnabled val="1"/>
        </dgm:presLayoutVars>
      </dgm:prSet>
      <dgm:spPr/>
      <dgm:t>
        <a:bodyPr/>
        <a:lstStyle/>
        <a:p>
          <a:endParaRPr lang="fi-FI"/>
        </a:p>
      </dgm:t>
    </dgm:pt>
    <dgm:pt modelId="{8D417F35-0011-4AC0-A1A2-F70F005AE158}" type="pres">
      <dgm:prSet presAssocID="{93487FD9-0AF1-41E1-826F-5F0D688C9436}" presName="spVertical2" presStyleCnt="0"/>
      <dgm:spPr/>
    </dgm:pt>
    <dgm:pt modelId="{2A8F037B-8551-447E-AFFC-FE7BA787A0CD}" type="pres">
      <dgm:prSet presAssocID="{93487FD9-0AF1-41E1-826F-5F0D688C9436}" presName="spVertical3" presStyleCnt="0"/>
      <dgm:spPr/>
    </dgm:pt>
    <dgm:pt modelId="{2926698A-40DC-42B3-BC3A-AB4C8AA953C0}" type="pres">
      <dgm:prSet presAssocID="{774FB4A8-A61E-4FC1-A327-B8F619BE49A7}" presName="space" presStyleCnt="0"/>
      <dgm:spPr/>
    </dgm:pt>
    <dgm:pt modelId="{B9DA524C-D50F-4DE9-A5AD-AA6D2AC45D30}" type="pres">
      <dgm:prSet presAssocID="{903B0E85-12AE-4990-A978-BD421C220825}" presName="linV" presStyleCnt="0"/>
      <dgm:spPr/>
    </dgm:pt>
    <dgm:pt modelId="{87C610B4-2EB4-4CFF-9FC8-568EC0BE4F6D}" type="pres">
      <dgm:prSet presAssocID="{903B0E85-12AE-4990-A978-BD421C220825}" presName="spVertical1" presStyleCnt="0"/>
      <dgm:spPr/>
    </dgm:pt>
    <dgm:pt modelId="{9D31C957-2BB0-49D3-8F28-E809AB8C2216}" type="pres">
      <dgm:prSet presAssocID="{903B0E85-12AE-4990-A978-BD421C220825}" presName="parTx" presStyleLbl="revTx" presStyleIdx="1" presStyleCnt="3">
        <dgm:presLayoutVars>
          <dgm:chMax val="0"/>
          <dgm:chPref val="0"/>
          <dgm:bulletEnabled val="1"/>
        </dgm:presLayoutVars>
      </dgm:prSet>
      <dgm:spPr/>
      <dgm:t>
        <a:bodyPr/>
        <a:lstStyle/>
        <a:p>
          <a:endParaRPr lang="fi-FI"/>
        </a:p>
      </dgm:t>
    </dgm:pt>
    <dgm:pt modelId="{E137250C-F38D-4DBB-BD10-BFA418D6688D}" type="pres">
      <dgm:prSet presAssocID="{903B0E85-12AE-4990-A978-BD421C220825}" presName="spVertical2" presStyleCnt="0"/>
      <dgm:spPr/>
    </dgm:pt>
    <dgm:pt modelId="{C2C5E1D4-4EC8-460D-9E9E-C31B83133E49}" type="pres">
      <dgm:prSet presAssocID="{903B0E85-12AE-4990-A978-BD421C220825}" presName="spVertical3" presStyleCnt="0"/>
      <dgm:spPr/>
    </dgm:pt>
    <dgm:pt modelId="{DB46F3E0-B8B9-4170-8506-1847657C9412}" type="pres">
      <dgm:prSet presAssocID="{9F8B0466-7505-4A69-A5AB-A2CF1E22E384}" presName="space" presStyleCnt="0"/>
      <dgm:spPr/>
    </dgm:pt>
    <dgm:pt modelId="{C836C3DF-9076-49DE-9A57-D951AADF125F}" type="pres">
      <dgm:prSet presAssocID="{647B7468-6BFD-4C33-AB9E-CEEB9760563D}" presName="linV" presStyleCnt="0"/>
      <dgm:spPr/>
    </dgm:pt>
    <dgm:pt modelId="{9EAF25E7-D501-47DE-900B-D79E12208C18}" type="pres">
      <dgm:prSet presAssocID="{647B7468-6BFD-4C33-AB9E-CEEB9760563D}" presName="spVertical1" presStyleCnt="0"/>
      <dgm:spPr/>
    </dgm:pt>
    <dgm:pt modelId="{1C7F508B-9016-4765-8B3D-AA9033C3CE9E}" type="pres">
      <dgm:prSet presAssocID="{647B7468-6BFD-4C33-AB9E-CEEB9760563D}" presName="parTx" presStyleLbl="revTx" presStyleIdx="2" presStyleCnt="3">
        <dgm:presLayoutVars>
          <dgm:chMax val="0"/>
          <dgm:chPref val="0"/>
          <dgm:bulletEnabled val="1"/>
        </dgm:presLayoutVars>
      </dgm:prSet>
      <dgm:spPr/>
      <dgm:t>
        <a:bodyPr/>
        <a:lstStyle/>
        <a:p>
          <a:endParaRPr lang="fi-FI"/>
        </a:p>
      </dgm:t>
    </dgm:pt>
    <dgm:pt modelId="{FA25DCBA-2865-47BF-B43D-D914A91B7044}" type="pres">
      <dgm:prSet presAssocID="{647B7468-6BFD-4C33-AB9E-CEEB9760563D}" presName="spVertical2" presStyleCnt="0"/>
      <dgm:spPr/>
    </dgm:pt>
    <dgm:pt modelId="{59436CB0-2C44-4908-85C8-CAFE080A5F33}" type="pres">
      <dgm:prSet presAssocID="{647B7468-6BFD-4C33-AB9E-CEEB9760563D}" presName="spVertical3" presStyleCnt="0"/>
      <dgm:spPr/>
    </dgm:pt>
    <dgm:pt modelId="{3EDCAE55-5441-47DD-BE70-7B5BFE211C1F}" type="pres">
      <dgm:prSet presAssocID="{DD1DA0EA-1DB5-40B4-AC7C-714414AFA412}" presName="padding2" presStyleCnt="0"/>
      <dgm:spPr/>
    </dgm:pt>
    <dgm:pt modelId="{40EE5C7D-6BFD-495D-800A-BC82F9B2BF7F}" type="pres">
      <dgm:prSet presAssocID="{DD1DA0EA-1DB5-40B4-AC7C-714414AFA412}" presName="negArrow" presStyleCnt="0"/>
      <dgm:spPr/>
    </dgm:pt>
    <dgm:pt modelId="{6D4A648D-A7AD-4359-ACB6-63FA9A104CAD}" type="pres">
      <dgm:prSet presAssocID="{DD1DA0EA-1DB5-40B4-AC7C-714414AFA412}" presName="backgroundArrow" presStyleLbl="node1" presStyleIdx="0" presStyleCnt="1" custLinFactNeighborX="-1338" custLinFactNeighborY="45822"/>
      <dgm:spPr/>
    </dgm:pt>
  </dgm:ptLst>
  <dgm:cxnLst>
    <dgm:cxn modelId="{46C7ABFC-A41D-47C3-91C5-F2B73E424133}" srcId="{DD1DA0EA-1DB5-40B4-AC7C-714414AFA412}" destId="{647B7468-6BFD-4C33-AB9E-CEEB9760563D}" srcOrd="2" destOrd="0" parTransId="{99F4CD68-5DA8-4AFF-A8B6-F692B1E10EAA}" sibTransId="{97B98A04-CA40-4637-B208-36E378499B44}"/>
    <dgm:cxn modelId="{4995EA42-1C4F-4614-8919-229C5AD2D998}" type="presOf" srcId="{93487FD9-0AF1-41E1-826F-5F0D688C9436}" destId="{274AE3A4-8445-4A36-82E2-C9534F39DEAA}" srcOrd="0" destOrd="0" presId="urn:microsoft.com/office/officeart/2005/8/layout/hProcess3"/>
    <dgm:cxn modelId="{2CCF26C5-3926-48E8-8BE5-38290C187357}" srcId="{DD1DA0EA-1DB5-40B4-AC7C-714414AFA412}" destId="{93487FD9-0AF1-41E1-826F-5F0D688C9436}" srcOrd="0" destOrd="0" parTransId="{87D60A74-7D55-46A2-AA0B-FCB1F8E6FB08}" sibTransId="{774FB4A8-A61E-4FC1-A327-B8F619BE49A7}"/>
    <dgm:cxn modelId="{F557C107-1826-436B-AB50-C581D2CA1389}" type="presOf" srcId="{DD1DA0EA-1DB5-40B4-AC7C-714414AFA412}" destId="{8F8FF71C-0901-4FB7-A2F7-50C70CD0EDC8}" srcOrd="0" destOrd="0" presId="urn:microsoft.com/office/officeart/2005/8/layout/hProcess3"/>
    <dgm:cxn modelId="{5A8C5713-AA52-4C32-870E-EE9AAF0797CA}" type="presOf" srcId="{647B7468-6BFD-4C33-AB9E-CEEB9760563D}" destId="{1C7F508B-9016-4765-8B3D-AA9033C3CE9E}" srcOrd="0" destOrd="0" presId="urn:microsoft.com/office/officeart/2005/8/layout/hProcess3"/>
    <dgm:cxn modelId="{D365E2CE-994C-484C-A5F1-58225EF0DAAD}" srcId="{DD1DA0EA-1DB5-40B4-AC7C-714414AFA412}" destId="{903B0E85-12AE-4990-A978-BD421C220825}" srcOrd="1" destOrd="0" parTransId="{E4773BCA-25EB-4FAB-8B5B-4A35C54DD8D0}" sibTransId="{9F8B0466-7505-4A69-A5AB-A2CF1E22E384}"/>
    <dgm:cxn modelId="{E9441187-E07B-4509-A25E-9E1AE27FA2E8}" type="presOf" srcId="{903B0E85-12AE-4990-A978-BD421C220825}" destId="{9D31C957-2BB0-49D3-8F28-E809AB8C2216}" srcOrd="0" destOrd="0" presId="urn:microsoft.com/office/officeart/2005/8/layout/hProcess3"/>
    <dgm:cxn modelId="{44552ADF-7196-4A04-8282-137949483590}" type="presParOf" srcId="{8F8FF71C-0901-4FB7-A2F7-50C70CD0EDC8}" destId="{60BE044C-07B0-43C1-9C8F-0B64FA4C0A5D}" srcOrd="0" destOrd="0" presId="urn:microsoft.com/office/officeart/2005/8/layout/hProcess3"/>
    <dgm:cxn modelId="{CD96324C-5924-4C33-B062-BAD661BFD5B8}" type="presParOf" srcId="{8F8FF71C-0901-4FB7-A2F7-50C70CD0EDC8}" destId="{FD548889-456A-4FC4-8B7A-A4FA89173F03}" srcOrd="1" destOrd="0" presId="urn:microsoft.com/office/officeart/2005/8/layout/hProcess3"/>
    <dgm:cxn modelId="{AA369A69-2EED-4C58-9904-81B697F2A75D}" type="presParOf" srcId="{FD548889-456A-4FC4-8B7A-A4FA89173F03}" destId="{2AAC831A-F0CC-4308-A421-21D2AE23885C}" srcOrd="0" destOrd="0" presId="urn:microsoft.com/office/officeart/2005/8/layout/hProcess3"/>
    <dgm:cxn modelId="{52DD64B3-0CFA-4DB2-8119-225BBBA1D12E}" type="presParOf" srcId="{FD548889-456A-4FC4-8B7A-A4FA89173F03}" destId="{4E4BC19C-F7B4-4961-9C32-B3EA7C7603F9}" srcOrd="1" destOrd="0" presId="urn:microsoft.com/office/officeart/2005/8/layout/hProcess3"/>
    <dgm:cxn modelId="{61F38995-2609-4BFD-84B1-9ADC799DB98B}" type="presParOf" srcId="{4E4BC19C-F7B4-4961-9C32-B3EA7C7603F9}" destId="{45145B7E-4C62-45FB-8041-FDCC5134CCD1}" srcOrd="0" destOrd="0" presId="urn:microsoft.com/office/officeart/2005/8/layout/hProcess3"/>
    <dgm:cxn modelId="{40FB429D-3DAB-462B-A01B-84F2DDDA45FF}" type="presParOf" srcId="{4E4BC19C-F7B4-4961-9C32-B3EA7C7603F9}" destId="{274AE3A4-8445-4A36-82E2-C9534F39DEAA}" srcOrd="1" destOrd="0" presId="urn:microsoft.com/office/officeart/2005/8/layout/hProcess3"/>
    <dgm:cxn modelId="{A1906F11-15BB-4ABA-965A-025F3B06DED6}" type="presParOf" srcId="{4E4BC19C-F7B4-4961-9C32-B3EA7C7603F9}" destId="{8D417F35-0011-4AC0-A1A2-F70F005AE158}" srcOrd="2" destOrd="0" presId="urn:microsoft.com/office/officeart/2005/8/layout/hProcess3"/>
    <dgm:cxn modelId="{B9E13A23-DF60-4DFD-87D2-04F0438AFE6C}" type="presParOf" srcId="{4E4BC19C-F7B4-4961-9C32-B3EA7C7603F9}" destId="{2A8F037B-8551-447E-AFFC-FE7BA787A0CD}" srcOrd="3" destOrd="0" presId="urn:microsoft.com/office/officeart/2005/8/layout/hProcess3"/>
    <dgm:cxn modelId="{7F5A1958-CBC9-4264-A9BB-62DF61AFF7C7}" type="presParOf" srcId="{FD548889-456A-4FC4-8B7A-A4FA89173F03}" destId="{2926698A-40DC-42B3-BC3A-AB4C8AA953C0}" srcOrd="2" destOrd="0" presId="urn:microsoft.com/office/officeart/2005/8/layout/hProcess3"/>
    <dgm:cxn modelId="{CAF3DB6C-0E42-480A-A66F-DDD916EB7BB9}" type="presParOf" srcId="{FD548889-456A-4FC4-8B7A-A4FA89173F03}" destId="{B9DA524C-D50F-4DE9-A5AD-AA6D2AC45D30}" srcOrd="3" destOrd="0" presId="urn:microsoft.com/office/officeart/2005/8/layout/hProcess3"/>
    <dgm:cxn modelId="{54777027-4A9A-4EE3-813D-7D747E60002E}" type="presParOf" srcId="{B9DA524C-D50F-4DE9-A5AD-AA6D2AC45D30}" destId="{87C610B4-2EB4-4CFF-9FC8-568EC0BE4F6D}" srcOrd="0" destOrd="0" presId="urn:microsoft.com/office/officeart/2005/8/layout/hProcess3"/>
    <dgm:cxn modelId="{34B40062-877D-4538-B6EE-A2BFB98A46DC}" type="presParOf" srcId="{B9DA524C-D50F-4DE9-A5AD-AA6D2AC45D30}" destId="{9D31C957-2BB0-49D3-8F28-E809AB8C2216}" srcOrd="1" destOrd="0" presId="urn:microsoft.com/office/officeart/2005/8/layout/hProcess3"/>
    <dgm:cxn modelId="{A8B7C703-BF58-4E35-BB94-A70C48CAA118}" type="presParOf" srcId="{B9DA524C-D50F-4DE9-A5AD-AA6D2AC45D30}" destId="{E137250C-F38D-4DBB-BD10-BFA418D6688D}" srcOrd="2" destOrd="0" presId="urn:microsoft.com/office/officeart/2005/8/layout/hProcess3"/>
    <dgm:cxn modelId="{929B3AAB-619B-4D41-8C4E-5186DBFF3222}" type="presParOf" srcId="{B9DA524C-D50F-4DE9-A5AD-AA6D2AC45D30}" destId="{C2C5E1D4-4EC8-460D-9E9E-C31B83133E49}" srcOrd="3" destOrd="0" presId="urn:microsoft.com/office/officeart/2005/8/layout/hProcess3"/>
    <dgm:cxn modelId="{7B340361-D1F5-48B5-B054-81D1F78C206C}" type="presParOf" srcId="{FD548889-456A-4FC4-8B7A-A4FA89173F03}" destId="{DB46F3E0-B8B9-4170-8506-1847657C9412}" srcOrd="4" destOrd="0" presId="urn:microsoft.com/office/officeart/2005/8/layout/hProcess3"/>
    <dgm:cxn modelId="{2C188E7A-D026-4F64-9237-EA1ABE2EECB8}" type="presParOf" srcId="{FD548889-456A-4FC4-8B7A-A4FA89173F03}" destId="{C836C3DF-9076-49DE-9A57-D951AADF125F}" srcOrd="5" destOrd="0" presId="urn:microsoft.com/office/officeart/2005/8/layout/hProcess3"/>
    <dgm:cxn modelId="{74A9E717-9AB8-4C00-A826-35243D88CF74}" type="presParOf" srcId="{C836C3DF-9076-49DE-9A57-D951AADF125F}" destId="{9EAF25E7-D501-47DE-900B-D79E12208C18}" srcOrd="0" destOrd="0" presId="urn:microsoft.com/office/officeart/2005/8/layout/hProcess3"/>
    <dgm:cxn modelId="{B3B29244-95AD-4F4D-9790-46D96A936D7A}" type="presParOf" srcId="{C836C3DF-9076-49DE-9A57-D951AADF125F}" destId="{1C7F508B-9016-4765-8B3D-AA9033C3CE9E}" srcOrd="1" destOrd="0" presId="urn:microsoft.com/office/officeart/2005/8/layout/hProcess3"/>
    <dgm:cxn modelId="{9B8CD07A-FE1B-4A27-B88F-0401AED4C3BD}" type="presParOf" srcId="{C836C3DF-9076-49DE-9A57-D951AADF125F}" destId="{FA25DCBA-2865-47BF-B43D-D914A91B7044}" srcOrd="2" destOrd="0" presId="urn:microsoft.com/office/officeart/2005/8/layout/hProcess3"/>
    <dgm:cxn modelId="{8BB0A717-5FD5-48AE-BBB2-F5A95C036A11}" type="presParOf" srcId="{C836C3DF-9076-49DE-9A57-D951AADF125F}" destId="{59436CB0-2C44-4908-85C8-CAFE080A5F33}" srcOrd="3" destOrd="0" presId="urn:microsoft.com/office/officeart/2005/8/layout/hProcess3"/>
    <dgm:cxn modelId="{C5CBDD94-E1D8-4144-9B71-52662B2F2BC2}" type="presParOf" srcId="{FD548889-456A-4FC4-8B7A-A4FA89173F03}" destId="{3EDCAE55-5441-47DD-BE70-7B5BFE211C1F}" srcOrd="6" destOrd="0" presId="urn:microsoft.com/office/officeart/2005/8/layout/hProcess3"/>
    <dgm:cxn modelId="{7C8876A9-24BC-4BD1-B906-97D9605F9A02}" type="presParOf" srcId="{FD548889-456A-4FC4-8B7A-A4FA89173F03}" destId="{40EE5C7D-6BFD-495D-800A-BC82F9B2BF7F}" srcOrd="7" destOrd="0" presId="urn:microsoft.com/office/officeart/2005/8/layout/hProcess3"/>
    <dgm:cxn modelId="{BBA12E67-EE3A-497B-82CE-D49D5A677E6E}" type="presParOf" srcId="{FD548889-456A-4FC4-8B7A-A4FA89173F03}" destId="{6D4A648D-A7AD-4359-ACB6-63FA9A104CAD}" srcOrd="8"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B6C5D-7391-4A57-B82E-9E165B9EC713}" type="doc">
      <dgm:prSet loTypeId="urn:microsoft.com/office/officeart/2005/8/layout/list1" loCatId="list" qsTypeId="urn:microsoft.com/office/officeart/2005/8/quickstyle/simple1" qsCatId="simple" csTypeId="urn:microsoft.com/office/officeart/2005/8/colors/accent1_2" csCatId="accent1" phldr="1"/>
      <dgm:spPr/>
    </dgm:pt>
    <dgm:pt modelId="{4E74E01C-2723-40F2-A928-7218E9D7B3F0}">
      <dgm:prSet phldrT="[Teksti]" custT="1"/>
      <dgm:spPr>
        <a:solidFill>
          <a:schemeClr val="accent3">
            <a:lumMod val="75000"/>
          </a:schemeClr>
        </a:solidFill>
        <a:ln>
          <a:solidFill>
            <a:schemeClr val="accent1">
              <a:lumMod val="20000"/>
              <a:lumOff val="80000"/>
            </a:schemeClr>
          </a:solidFill>
        </a:ln>
      </dgm:spPr>
      <dgm:t>
        <a:bodyPr/>
        <a:lstStyle/>
        <a:p>
          <a:r>
            <a:rPr lang="fi-FI" sz="1050" dirty="0" smtClean="0"/>
            <a:t>Haasteet</a:t>
          </a:r>
          <a:endParaRPr lang="fi-FI" sz="1050" dirty="0"/>
        </a:p>
      </dgm:t>
    </dgm:pt>
    <dgm:pt modelId="{751D2A1D-108E-47A7-A02E-70642B29B2A1}" type="parTrans" cxnId="{A1D21CCE-DF11-40C4-9E04-06BABB90D586}">
      <dgm:prSet/>
      <dgm:spPr/>
      <dgm:t>
        <a:bodyPr/>
        <a:lstStyle/>
        <a:p>
          <a:endParaRPr lang="fi-FI"/>
        </a:p>
      </dgm:t>
    </dgm:pt>
    <dgm:pt modelId="{DE7D3EEB-A272-4666-BC69-EB9EB24A5BD6}" type="sibTrans" cxnId="{A1D21CCE-DF11-40C4-9E04-06BABB90D586}">
      <dgm:prSet/>
      <dgm:spPr/>
      <dgm:t>
        <a:bodyPr/>
        <a:lstStyle/>
        <a:p>
          <a:endParaRPr lang="fi-FI"/>
        </a:p>
      </dgm:t>
    </dgm:pt>
    <dgm:pt modelId="{27D417E2-0D9C-4753-90CC-754810CDBE26}">
      <dgm:prSet phldrT="[Teksti]" custT="1"/>
      <dgm:spPr>
        <a:solidFill>
          <a:schemeClr val="accent3">
            <a:lumMod val="75000"/>
          </a:schemeClr>
        </a:solidFill>
      </dgm:spPr>
      <dgm:t>
        <a:bodyPr/>
        <a:lstStyle/>
        <a:p>
          <a:r>
            <a:rPr lang="fi-FI" sz="1100" dirty="0" smtClean="0"/>
            <a:t>Toimivuus</a:t>
          </a:r>
          <a:endParaRPr lang="fi-FI" sz="1100" dirty="0"/>
        </a:p>
      </dgm:t>
    </dgm:pt>
    <dgm:pt modelId="{F3515D0B-34C8-419C-9A96-BF4532F326CE}" type="parTrans" cxnId="{DBBF948D-C3ED-4577-85FF-743A15870F89}">
      <dgm:prSet/>
      <dgm:spPr/>
      <dgm:t>
        <a:bodyPr/>
        <a:lstStyle/>
        <a:p>
          <a:endParaRPr lang="fi-FI"/>
        </a:p>
      </dgm:t>
    </dgm:pt>
    <dgm:pt modelId="{F254A9A0-C960-4FE4-AA1F-BF53743223ED}" type="sibTrans" cxnId="{DBBF948D-C3ED-4577-85FF-743A15870F89}">
      <dgm:prSet/>
      <dgm:spPr/>
      <dgm:t>
        <a:bodyPr/>
        <a:lstStyle/>
        <a:p>
          <a:endParaRPr lang="fi-FI"/>
        </a:p>
      </dgm:t>
    </dgm:pt>
    <dgm:pt modelId="{04919F9C-9E6D-4AFC-A6E2-1A01412C2136}">
      <dgm:prSet phldrT="[Teksti]" custT="1"/>
      <dgm:spPr>
        <a:solidFill>
          <a:schemeClr val="accent3">
            <a:lumMod val="75000"/>
          </a:schemeClr>
        </a:solidFill>
      </dgm:spPr>
      <dgm:t>
        <a:bodyPr/>
        <a:lstStyle/>
        <a:p>
          <a:r>
            <a:rPr lang="fi-FI" sz="1050" dirty="0" smtClean="0"/>
            <a:t>Vaikuttavuus</a:t>
          </a:r>
          <a:endParaRPr lang="fi-FI" sz="1050" dirty="0"/>
        </a:p>
      </dgm:t>
    </dgm:pt>
    <dgm:pt modelId="{9B8C732B-CADE-454F-9D8E-23F61541E569}" type="parTrans" cxnId="{451654A2-AF06-4AE7-B2A7-DF4E3AF1FB63}">
      <dgm:prSet/>
      <dgm:spPr/>
      <dgm:t>
        <a:bodyPr/>
        <a:lstStyle/>
        <a:p>
          <a:endParaRPr lang="fi-FI"/>
        </a:p>
      </dgm:t>
    </dgm:pt>
    <dgm:pt modelId="{7F710108-539B-4361-8F7F-B9E3DBE3700F}" type="sibTrans" cxnId="{451654A2-AF06-4AE7-B2A7-DF4E3AF1FB63}">
      <dgm:prSet/>
      <dgm:spPr/>
      <dgm:t>
        <a:bodyPr/>
        <a:lstStyle/>
        <a:p>
          <a:endParaRPr lang="fi-FI"/>
        </a:p>
      </dgm:t>
    </dgm:pt>
    <dgm:pt modelId="{7B8D6802-8A3C-497D-8723-1BE75BCEDD22}">
      <dgm:prSet custT="1"/>
      <dgm:spPr/>
      <dgm:t>
        <a:bodyPr/>
        <a:lstStyle/>
        <a:p>
          <a:r>
            <a:rPr lang="fi-FI" sz="1100" dirty="0" smtClean="0"/>
            <a:t>Vahvistaa kuulluksi tulemisen kokemusta</a:t>
          </a:r>
          <a:endParaRPr lang="fi-FI" sz="1100" dirty="0"/>
        </a:p>
      </dgm:t>
    </dgm:pt>
    <dgm:pt modelId="{465857FD-9B6D-4D2B-915E-C6D8C67315F9}" type="parTrans" cxnId="{C0FDB2C1-C56E-4195-81BF-2295E0E0DDBB}">
      <dgm:prSet/>
      <dgm:spPr/>
      <dgm:t>
        <a:bodyPr/>
        <a:lstStyle/>
        <a:p>
          <a:endParaRPr lang="fi-FI"/>
        </a:p>
      </dgm:t>
    </dgm:pt>
    <dgm:pt modelId="{1C320A9B-4EF0-45F1-8844-8557641DA478}" type="sibTrans" cxnId="{C0FDB2C1-C56E-4195-81BF-2295E0E0DDBB}">
      <dgm:prSet/>
      <dgm:spPr/>
      <dgm:t>
        <a:bodyPr/>
        <a:lstStyle/>
        <a:p>
          <a:endParaRPr lang="fi-FI"/>
        </a:p>
      </dgm:t>
    </dgm:pt>
    <dgm:pt modelId="{9199706F-8B57-4817-BA62-DDA53E715167}">
      <dgm:prSet custT="1"/>
      <dgm:spPr/>
      <dgm:t>
        <a:bodyPr/>
        <a:lstStyle/>
        <a:p>
          <a:r>
            <a:rPr lang="fi-FI" sz="1100" dirty="0" smtClean="0"/>
            <a:t>Aikataulutus tulee olla selkeästi määritelty ja kaikkien tiedossa</a:t>
          </a:r>
          <a:endParaRPr lang="fi-FI" sz="1100" dirty="0"/>
        </a:p>
      </dgm:t>
    </dgm:pt>
    <dgm:pt modelId="{8FD0E6FE-B4EC-4EF1-AA26-E012447E4216}" type="parTrans" cxnId="{D34B1447-CC49-4CA7-9BB8-95E93E1F9520}">
      <dgm:prSet/>
      <dgm:spPr/>
      <dgm:t>
        <a:bodyPr/>
        <a:lstStyle/>
        <a:p>
          <a:endParaRPr lang="fi-FI"/>
        </a:p>
      </dgm:t>
    </dgm:pt>
    <dgm:pt modelId="{D9C8494A-C697-4C3F-B62A-DEF3BE7233A3}" type="sibTrans" cxnId="{D34B1447-CC49-4CA7-9BB8-95E93E1F9520}">
      <dgm:prSet/>
      <dgm:spPr/>
      <dgm:t>
        <a:bodyPr/>
        <a:lstStyle/>
        <a:p>
          <a:endParaRPr lang="fi-FI"/>
        </a:p>
      </dgm:t>
    </dgm:pt>
    <dgm:pt modelId="{4550977D-659B-43A3-83F8-31E61462E3FB}">
      <dgm:prSet custT="1"/>
      <dgm:spPr/>
      <dgm:t>
        <a:bodyPr/>
        <a:lstStyle/>
        <a:p>
          <a:r>
            <a:rPr lang="fi-FI" sz="1100" dirty="0" smtClean="0"/>
            <a:t>Vastuujako ja –tehtävät tulee olla määritelty</a:t>
          </a:r>
          <a:endParaRPr lang="fi-FI" sz="1100" dirty="0"/>
        </a:p>
      </dgm:t>
    </dgm:pt>
    <dgm:pt modelId="{05981394-5D5D-49D7-BB67-F2DB4ADF5D47}" type="parTrans" cxnId="{A2A0C8AC-8776-4FDA-AD81-8F2E4B948A4D}">
      <dgm:prSet/>
      <dgm:spPr/>
      <dgm:t>
        <a:bodyPr/>
        <a:lstStyle/>
        <a:p>
          <a:endParaRPr lang="fi-FI"/>
        </a:p>
      </dgm:t>
    </dgm:pt>
    <dgm:pt modelId="{3B31B62D-11FF-4348-AE47-EEAF6C6DA9FE}" type="sibTrans" cxnId="{A2A0C8AC-8776-4FDA-AD81-8F2E4B948A4D}">
      <dgm:prSet/>
      <dgm:spPr/>
      <dgm:t>
        <a:bodyPr/>
        <a:lstStyle/>
        <a:p>
          <a:endParaRPr lang="fi-FI"/>
        </a:p>
      </dgm:t>
    </dgm:pt>
    <dgm:pt modelId="{9AA768D7-673A-4DB3-9DDD-866E385E7132}">
      <dgm:prSet custT="1"/>
      <dgm:spPr/>
      <dgm:t>
        <a:bodyPr/>
        <a:lstStyle/>
        <a:p>
          <a:r>
            <a:rPr lang="fi-FI" sz="1100" dirty="0" smtClean="0"/>
            <a:t>Raportoinnin kohdentaminen oikeille tahoille, jotta kehittämistoimenpiteet kohdentuvat oikea-aikaisesti ja oikea palvelu tavoittaa asiakkaan oikeassa paikassa.</a:t>
          </a:r>
          <a:endParaRPr lang="fi-FI" sz="1050" dirty="0"/>
        </a:p>
      </dgm:t>
    </dgm:pt>
    <dgm:pt modelId="{58F85686-FF50-4036-9026-5CD14C404375}" type="parTrans" cxnId="{A30F4C6B-DE3A-48CF-8811-87D6855BF93C}">
      <dgm:prSet/>
      <dgm:spPr/>
      <dgm:t>
        <a:bodyPr/>
        <a:lstStyle/>
        <a:p>
          <a:endParaRPr lang="fi-FI"/>
        </a:p>
      </dgm:t>
    </dgm:pt>
    <dgm:pt modelId="{B14CCD94-65FB-4FCE-8B58-8E4AF24D53D0}" type="sibTrans" cxnId="{A30F4C6B-DE3A-48CF-8811-87D6855BF93C}">
      <dgm:prSet/>
      <dgm:spPr/>
      <dgm:t>
        <a:bodyPr/>
        <a:lstStyle/>
        <a:p>
          <a:endParaRPr lang="fi-FI"/>
        </a:p>
      </dgm:t>
    </dgm:pt>
    <dgm:pt modelId="{56F16656-65B2-4B0D-BDA6-551442D312A4}">
      <dgm:prSet custT="1"/>
      <dgm:spPr/>
      <dgm:t>
        <a:bodyPr/>
        <a:lstStyle/>
        <a:p>
          <a:r>
            <a:rPr lang="fi-FI" sz="1100" dirty="0" smtClean="0"/>
            <a:t>Lähellä asiakasta ja läheistä</a:t>
          </a:r>
          <a:endParaRPr lang="fi-FI" sz="1100" dirty="0"/>
        </a:p>
      </dgm:t>
    </dgm:pt>
    <dgm:pt modelId="{2D51FC5A-9C5D-43BF-AB3F-38E44CE36CCF}" type="parTrans" cxnId="{85B12F48-0C6A-4B3A-BBDD-FE561373BFEC}">
      <dgm:prSet/>
      <dgm:spPr/>
      <dgm:t>
        <a:bodyPr/>
        <a:lstStyle/>
        <a:p>
          <a:endParaRPr lang="fi-FI"/>
        </a:p>
      </dgm:t>
    </dgm:pt>
    <dgm:pt modelId="{86528A45-BF86-4934-876B-1FACF6608EC5}" type="sibTrans" cxnId="{85B12F48-0C6A-4B3A-BBDD-FE561373BFEC}">
      <dgm:prSet/>
      <dgm:spPr/>
      <dgm:t>
        <a:bodyPr/>
        <a:lstStyle/>
        <a:p>
          <a:endParaRPr lang="fi-FI"/>
        </a:p>
      </dgm:t>
    </dgm:pt>
    <dgm:pt modelId="{889CA46F-BF61-48E7-B351-7E39F462776F}">
      <dgm:prSet custT="1"/>
      <dgm:spPr/>
      <dgm:t>
        <a:bodyPr/>
        <a:lstStyle/>
        <a:p>
          <a:r>
            <a:rPr lang="fi-FI" sz="1100" dirty="0" smtClean="0"/>
            <a:t>Helppokäyttöisyys</a:t>
          </a:r>
          <a:endParaRPr lang="fi-FI" sz="1100" dirty="0"/>
        </a:p>
      </dgm:t>
    </dgm:pt>
    <dgm:pt modelId="{AAE6A64F-24A7-45A1-A498-2AE2F976DE09}" type="parTrans" cxnId="{9ECEBFF8-A7E6-4FD4-957B-DB2E8449A687}">
      <dgm:prSet/>
      <dgm:spPr/>
      <dgm:t>
        <a:bodyPr/>
        <a:lstStyle/>
        <a:p>
          <a:endParaRPr lang="fi-FI"/>
        </a:p>
      </dgm:t>
    </dgm:pt>
    <dgm:pt modelId="{3A236B32-8045-4E84-839E-9D4B9043D9BA}" type="sibTrans" cxnId="{9ECEBFF8-A7E6-4FD4-957B-DB2E8449A687}">
      <dgm:prSet/>
      <dgm:spPr/>
      <dgm:t>
        <a:bodyPr/>
        <a:lstStyle/>
        <a:p>
          <a:endParaRPr lang="fi-FI"/>
        </a:p>
      </dgm:t>
    </dgm:pt>
    <dgm:pt modelId="{928042E8-BC6A-4E06-A3B8-4C3C5F81EC8E}">
      <dgm:prSet custT="1"/>
      <dgm:spPr/>
      <dgm:t>
        <a:bodyPr/>
        <a:lstStyle/>
        <a:p>
          <a:r>
            <a:rPr lang="fi-FI" sz="1100" dirty="0" smtClean="0"/>
            <a:t>Asiakas- ja läheispalautteiden määrä palveluittain pilotoinnin aikana loka-marraskuu 2023</a:t>
          </a:r>
          <a:endParaRPr lang="fi-FI" sz="1100" dirty="0"/>
        </a:p>
      </dgm:t>
    </dgm:pt>
    <dgm:pt modelId="{1B031465-F5EF-43D5-B888-AB5499221022}" type="parTrans" cxnId="{67E76CD5-8E94-4E86-88B2-63633F3B1766}">
      <dgm:prSet/>
      <dgm:spPr/>
      <dgm:t>
        <a:bodyPr/>
        <a:lstStyle/>
        <a:p>
          <a:endParaRPr lang="fi-FI"/>
        </a:p>
      </dgm:t>
    </dgm:pt>
    <dgm:pt modelId="{7FFE2645-9417-4FFA-81E4-4A41D433A743}" type="sibTrans" cxnId="{67E76CD5-8E94-4E86-88B2-63633F3B1766}">
      <dgm:prSet/>
      <dgm:spPr/>
      <dgm:t>
        <a:bodyPr/>
        <a:lstStyle/>
        <a:p>
          <a:endParaRPr lang="fi-FI"/>
        </a:p>
      </dgm:t>
    </dgm:pt>
    <dgm:pt modelId="{58F7C19D-8504-4E25-AD4C-0F87C05241F7}">
      <dgm:prSet/>
      <dgm:spPr/>
      <dgm:t>
        <a:bodyPr/>
        <a:lstStyle/>
        <a:p>
          <a:endParaRPr lang="fi-FI" sz="1100" dirty="0"/>
        </a:p>
      </dgm:t>
    </dgm:pt>
    <dgm:pt modelId="{42385E27-2108-423E-8A73-DBAEFC287058}" type="parTrans" cxnId="{11B714B3-C650-4DBA-BAA1-A74AACDEC9C9}">
      <dgm:prSet/>
      <dgm:spPr/>
      <dgm:t>
        <a:bodyPr/>
        <a:lstStyle/>
        <a:p>
          <a:endParaRPr lang="fi-FI"/>
        </a:p>
      </dgm:t>
    </dgm:pt>
    <dgm:pt modelId="{C857F35E-5FB7-41BE-8BDD-97B4B8C7241E}" type="sibTrans" cxnId="{11B714B3-C650-4DBA-BAA1-A74AACDEC9C9}">
      <dgm:prSet/>
      <dgm:spPr/>
      <dgm:t>
        <a:bodyPr/>
        <a:lstStyle/>
        <a:p>
          <a:endParaRPr lang="fi-FI"/>
        </a:p>
      </dgm:t>
    </dgm:pt>
    <dgm:pt modelId="{F5AD3ABD-ED7F-4F73-B111-E274611FA06E}">
      <dgm:prSet custT="1"/>
      <dgm:spPr/>
      <dgm:t>
        <a:bodyPr/>
        <a:lstStyle/>
        <a:p>
          <a:r>
            <a:rPr lang="fi-FI" sz="1100" dirty="0" smtClean="0"/>
            <a:t>Laitteen toimivuus</a:t>
          </a:r>
          <a:endParaRPr lang="fi-FI" sz="1100" dirty="0"/>
        </a:p>
      </dgm:t>
    </dgm:pt>
    <dgm:pt modelId="{D57FFB87-9E3D-437D-B904-EE09453B038A}" type="parTrans" cxnId="{2961B996-4644-4CAF-B164-C777A9ABCE2B}">
      <dgm:prSet/>
      <dgm:spPr/>
      <dgm:t>
        <a:bodyPr/>
        <a:lstStyle/>
        <a:p>
          <a:endParaRPr lang="fi-FI"/>
        </a:p>
      </dgm:t>
    </dgm:pt>
    <dgm:pt modelId="{4687AFA3-D86B-4684-A098-A77BA9229ED1}" type="sibTrans" cxnId="{2961B996-4644-4CAF-B164-C777A9ABCE2B}">
      <dgm:prSet/>
      <dgm:spPr/>
      <dgm:t>
        <a:bodyPr/>
        <a:lstStyle/>
        <a:p>
          <a:endParaRPr lang="fi-FI"/>
        </a:p>
      </dgm:t>
    </dgm:pt>
    <dgm:pt modelId="{7D937D09-0951-49D3-92F4-0ED363300CF0}">
      <dgm:prSet custT="1"/>
      <dgm:spPr/>
      <dgm:t>
        <a:bodyPr/>
        <a:lstStyle/>
        <a:p>
          <a:r>
            <a:rPr lang="fi-FI" sz="1100" dirty="0" smtClean="0"/>
            <a:t>Laitteen käyttö</a:t>
          </a:r>
          <a:endParaRPr lang="fi-FI" sz="1100" dirty="0"/>
        </a:p>
      </dgm:t>
    </dgm:pt>
    <dgm:pt modelId="{38A279C1-B8EF-42C5-BD2B-44EE6577B1D1}" type="parTrans" cxnId="{F2C50659-8EC4-45EA-A212-6875F068DDFA}">
      <dgm:prSet/>
      <dgm:spPr/>
      <dgm:t>
        <a:bodyPr/>
        <a:lstStyle/>
        <a:p>
          <a:endParaRPr lang="fi-FI"/>
        </a:p>
      </dgm:t>
    </dgm:pt>
    <dgm:pt modelId="{CCB8BDCA-DA4C-44AA-9AFD-8F365A5EEE80}" type="sibTrans" cxnId="{F2C50659-8EC4-45EA-A212-6875F068DDFA}">
      <dgm:prSet/>
      <dgm:spPr/>
      <dgm:t>
        <a:bodyPr/>
        <a:lstStyle/>
        <a:p>
          <a:endParaRPr lang="fi-FI"/>
        </a:p>
      </dgm:t>
    </dgm:pt>
    <dgm:pt modelId="{C9955285-A71D-4208-8481-A3E88F37EBF1}">
      <dgm:prSet custT="1"/>
      <dgm:spPr/>
      <dgm:t>
        <a:bodyPr/>
        <a:lstStyle/>
        <a:p>
          <a:r>
            <a:rPr lang="fi-FI" sz="1100" dirty="0" smtClean="0"/>
            <a:t>Kysely pilotointiin ja asiakaspalautteen keruun osallistujille 11/2023</a:t>
          </a:r>
          <a:endParaRPr lang="fi-FI" sz="1100" dirty="0"/>
        </a:p>
      </dgm:t>
    </dgm:pt>
    <dgm:pt modelId="{C0DC327B-F4C6-409C-8797-2462A1EBE00A}" type="parTrans" cxnId="{5328589F-D3AA-47F7-9E18-71047C191F9B}">
      <dgm:prSet/>
      <dgm:spPr/>
      <dgm:t>
        <a:bodyPr/>
        <a:lstStyle/>
        <a:p>
          <a:endParaRPr lang="fi-FI"/>
        </a:p>
      </dgm:t>
    </dgm:pt>
    <dgm:pt modelId="{B7BD8187-6835-4229-9A29-B3F0F4831FA0}" type="sibTrans" cxnId="{5328589F-D3AA-47F7-9E18-71047C191F9B}">
      <dgm:prSet/>
      <dgm:spPr/>
      <dgm:t>
        <a:bodyPr/>
        <a:lstStyle/>
        <a:p>
          <a:endParaRPr lang="fi-FI"/>
        </a:p>
      </dgm:t>
    </dgm:pt>
    <dgm:pt modelId="{30177D25-45FA-401E-B910-0736EA71130C}">
      <dgm:prSet custT="1"/>
      <dgm:spPr/>
      <dgm:t>
        <a:bodyPr/>
        <a:lstStyle/>
        <a:p>
          <a:r>
            <a:rPr lang="fi-FI" sz="1100" dirty="0" smtClean="0"/>
            <a:t>Toimintamallin juurruttaminen ja levittäminen osaksi pysyvää toimintaa.</a:t>
          </a:r>
          <a:endParaRPr lang="fi-FI" sz="1050" dirty="0"/>
        </a:p>
      </dgm:t>
    </dgm:pt>
    <dgm:pt modelId="{135402C7-D20F-487E-94DB-41DDCFDB6234}" type="parTrans" cxnId="{145BEFAE-1C11-4EE3-BE61-61B10935465A}">
      <dgm:prSet/>
      <dgm:spPr/>
      <dgm:t>
        <a:bodyPr/>
        <a:lstStyle/>
        <a:p>
          <a:endParaRPr lang="fi-FI"/>
        </a:p>
      </dgm:t>
    </dgm:pt>
    <dgm:pt modelId="{09D2326A-2904-432C-A04C-D60A5586E7E1}" type="sibTrans" cxnId="{145BEFAE-1C11-4EE3-BE61-61B10935465A}">
      <dgm:prSet/>
      <dgm:spPr/>
      <dgm:t>
        <a:bodyPr/>
        <a:lstStyle/>
        <a:p>
          <a:endParaRPr lang="fi-FI"/>
        </a:p>
      </dgm:t>
    </dgm:pt>
    <dgm:pt modelId="{BDBFAB2F-9032-40DB-A1EC-CE0EDE55AFEC}">
      <dgm:prSet custT="1"/>
      <dgm:spPr/>
      <dgm:t>
        <a:bodyPr/>
        <a:lstStyle/>
        <a:p>
          <a:endParaRPr lang="fi-FI" sz="900" dirty="0"/>
        </a:p>
      </dgm:t>
    </dgm:pt>
    <dgm:pt modelId="{51F1CA42-7E95-4B94-8B4C-FCCDD647E76F}" type="parTrans" cxnId="{940115BB-1B45-4A1B-ADCD-CC7E1594EEC9}">
      <dgm:prSet/>
      <dgm:spPr/>
      <dgm:t>
        <a:bodyPr/>
        <a:lstStyle/>
        <a:p>
          <a:endParaRPr lang="fi-FI"/>
        </a:p>
      </dgm:t>
    </dgm:pt>
    <dgm:pt modelId="{BEC8FC76-EC30-4CBC-BB99-B07F280B9EAC}" type="sibTrans" cxnId="{940115BB-1B45-4A1B-ADCD-CC7E1594EEC9}">
      <dgm:prSet/>
      <dgm:spPr/>
      <dgm:t>
        <a:bodyPr/>
        <a:lstStyle/>
        <a:p>
          <a:endParaRPr lang="fi-FI"/>
        </a:p>
      </dgm:t>
    </dgm:pt>
    <dgm:pt modelId="{232DC3BC-6BF1-43F5-9871-37BA8BD3BDBC}">
      <dgm:prSet custT="1"/>
      <dgm:spPr/>
      <dgm:t>
        <a:bodyPr/>
        <a:lstStyle/>
        <a:p>
          <a:r>
            <a:rPr lang="fi-FI" sz="1100" dirty="0" smtClean="0"/>
            <a:t>Asiakkaan läheisen läsnäolo</a:t>
          </a:r>
          <a:endParaRPr lang="fi-FI" sz="1100" dirty="0"/>
        </a:p>
      </dgm:t>
    </dgm:pt>
    <dgm:pt modelId="{2C01A0C9-5FC0-4857-ABF2-DD8661406BCC}" type="parTrans" cxnId="{0E97CC3C-FBDA-45E9-8712-850124BB35BF}">
      <dgm:prSet/>
      <dgm:spPr/>
      <dgm:t>
        <a:bodyPr/>
        <a:lstStyle/>
        <a:p>
          <a:endParaRPr lang="fi-FI"/>
        </a:p>
      </dgm:t>
    </dgm:pt>
    <dgm:pt modelId="{7AAAA9D9-6A1A-434A-B6E5-DE29D524E9F2}" type="sibTrans" cxnId="{0E97CC3C-FBDA-45E9-8712-850124BB35BF}">
      <dgm:prSet/>
      <dgm:spPr/>
      <dgm:t>
        <a:bodyPr/>
        <a:lstStyle/>
        <a:p>
          <a:endParaRPr lang="fi-FI"/>
        </a:p>
      </dgm:t>
    </dgm:pt>
    <dgm:pt modelId="{91411EC4-33BF-4D0E-B050-83790D2DCEEB}">
      <dgm:prSet custT="1"/>
      <dgm:spPr/>
      <dgm:t>
        <a:bodyPr/>
        <a:lstStyle/>
        <a:p>
          <a:r>
            <a:rPr lang="fi-FI" sz="1100" dirty="0" smtClean="0"/>
            <a:t>Sovelluksen toimivuus</a:t>
          </a:r>
          <a:endParaRPr lang="fi-FI" sz="1100" dirty="0"/>
        </a:p>
      </dgm:t>
    </dgm:pt>
    <dgm:pt modelId="{2BBAA629-53FB-49CA-88F0-C9A6FF1D8F90}" type="parTrans" cxnId="{48D4050F-D21C-4A1B-9686-FD6E2176842A}">
      <dgm:prSet/>
      <dgm:spPr/>
      <dgm:t>
        <a:bodyPr/>
        <a:lstStyle/>
        <a:p>
          <a:endParaRPr lang="fi-FI"/>
        </a:p>
      </dgm:t>
    </dgm:pt>
    <dgm:pt modelId="{2FC9887D-B99E-46BC-AD3A-0685A7171981}" type="sibTrans" cxnId="{48D4050F-D21C-4A1B-9686-FD6E2176842A}">
      <dgm:prSet/>
      <dgm:spPr/>
      <dgm:t>
        <a:bodyPr/>
        <a:lstStyle/>
        <a:p>
          <a:endParaRPr lang="fi-FI"/>
        </a:p>
      </dgm:t>
    </dgm:pt>
    <dgm:pt modelId="{EBDA6C4F-9E5D-43F2-9DD4-887044F21680}">
      <dgm:prSet custT="1"/>
      <dgm:spPr/>
      <dgm:t>
        <a:bodyPr/>
        <a:lstStyle/>
        <a:p>
          <a:r>
            <a:rPr lang="fi-FI" sz="1100" dirty="0" smtClean="0"/>
            <a:t>Hajautettu mobiililaitteiden etähallinta</a:t>
          </a:r>
          <a:endParaRPr lang="fi-FI" sz="1100" dirty="0"/>
        </a:p>
      </dgm:t>
    </dgm:pt>
    <dgm:pt modelId="{6924B0FC-3CD7-401A-A75A-B0EAB78C1923}" type="parTrans" cxnId="{0302C6FB-4FBB-447C-AF53-4E2CA7174250}">
      <dgm:prSet/>
      <dgm:spPr/>
      <dgm:t>
        <a:bodyPr/>
        <a:lstStyle/>
        <a:p>
          <a:endParaRPr lang="fi-FI"/>
        </a:p>
      </dgm:t>
    </dgm:pt>
    <dgm:pt modelId="{89085C6D-4CD9-4829-9A48-8F36C1587D7D}" type="sibTrans" cxnId="{0302C6FB-4FBB-447C-AF53-4E2CA7174250}">
      <dgm:prSet/>
      <dgm:spPr/>
      <dgm:t>
        <a:bodyPr/>
        <a:lstStyle/>
        <a:p>
          <a:endParaRPr lang="fi-FI"/>
        </a:p>
      </dgm:t>
    </dgm:pt>
    <dgm:pt modelId="{14E681F8-7555-4059-9B86-F1D8FCCFB82A}">
      <dgm:prSet custT="1"/>
      <dgm:spPr/>
      <dgm:t>
        <a:bodyPr/>
        <a:lstStyle/>
        <a:p>
          <a:r>
            <a:rPr lang="fi-FI" sz="1100" dirty="0" smtClean="0"/>
            <a:t>Keskitetty etähallinta</a:t>
          </a:r>
          <a:endParaRPr lang="fi-FI" sz="1100" dirty="0"/>
        </a:p>
      </dgm:t>
    </dgm:pt>
    <dgm:pt modelId="{D3D32F0D-A05C-4D29-A7EF-3B3E2A6EE698}" type="parTrans" cxnId="{9F8D89DA-B755-46D1-AB37-8AE66EC11E5D}">
      <dgm:prSet/>
      <dgm:spPr/>
      <dgm:t>
        <a:bodyPr/>
        <a:lstStyle/>
        <a:p>
          <a:endParaRPr lang="fi-FI"/>
        </a:p>
      </dgm:t>
    </dgm:pt>
    <dgm:pt modelId="{A999CBF6-A6BB-4E10-AAB4-84E1C07AB571}" type="sibTrans" cxnId="{9F8D89DA-B755-46D1-AB37-8AE66EC11E5D}">
      <dgm:prSet/>
      <dgm:spPr/>
      <dgm:t>
        <a:bodyPr/>
        <a:lstStyle/>
        <a:p>
          <a:endParaRPr lang="fi-FI"/>
        </a:p>
      </dgm:t>
    </dgm:pt>
    <dgm:pt modelId="{69785FBA-D991-4C6B-8CA1-0FDE0E31AC45}">
      <dgm:prSet custT="1"/>
      <dgm:spPr/>
      <dgm:t>
        <a:bodyPr/>
        <a:lstStyle/>
        <a:p>
          <a:r>
            <a:rPr lang="fi-FI" sz="1100" dirty="0" smtClean="0"/>
            <a:t>Laitteen koko</a:t>
          </a:r>
          <a:endParaRPr lang="fi-FI" sz="1100" dirty="0"/>
        </a:p>
      </dgm:t>
    </dgm:pt>
    <dgm:pt modelId="{8294D110-919F-4AEA-8DA6-F2280846B2C9}" type="parTrans" cxnId="{3C425864-F14C-4065-8F72-18E5BFE93985}">
      <dgm:prSet/>
      <dgm:spPr/>
      <dgm:t>
        <a:bodyPr/>
        <a:lstStyle/>
        <a:p>
          <a:endParaRPr lang="fi-FI"/>
        </a:p>
      </dgm:t>
    </dgm:pt>
    <dgm:pt modelId="{ADAEC2FC-B415-4ACE-9DE2-582D290DFD58}" type="sibTrans" cxnId="{3C425864-F14C-4065-8F72-18E5BFE93985}">
      <dgm:prSet/>
      <dgm:spPr/>
      <dgm:t>
        <a:bodyPr/>
        <a:lstStyle/>
        <a:p>
          <a:endParaRPr lang="fi-FI"/>
        </a:p>
      </dgm:t>
    </dgm:pt>
    <dgm:pt modelId="{9AC34619-938D-4696-B671-3539CDB83BA4}">
      <dgm:prSet custT="1"/>
      <dgm:spPr/>
      <dgm:t>
        <a:bodyPr/>
        <a:lstStyle/>
        <a:p>
          <a:r>
            <a:rPr lang="fi-FI" sz="1100" dirty="0" smtClean="0"/>
            <a:t>Kehittämistoimenpiteiden toteutuksen seuranta ja arviointi</a:t>
          </a:r>
          <a:endParaRPr lang="fi-FI" sz="1100" dirty="0"/>
        </a:p>
      </dgm:t>
    </dgm:pt>
    <dgm:pt modelId="{FC401F89-4276-4C93-8CE8-7F462778DE8D}" type="parTrans" cxnId="{980EEA2A-0620-47EC-9587-A020F22114D3}">
      <dgm:prSet/>
      <dgm:spPr/>
      <dgm:t>
        <a:bodyPr/>
        <a:lstStyle/>
        <a:p>
          <a:endParaRPr lang="fi-FI"/>
        </a:p>
      </dgm:t>
    </dgm:pt>
    <dgm:pt modelId="{9A104C59-8405-44AD-8F21-8CE6D2FB959E}" type="sibTrans" cxnId="{980EEA2A-0620-47EC-9587-A020F22114D3}">
      <dgm:prSet/>
      <dgm:spPr/>
      <dgm:t>
        <a:bodyPr/>
        <a:lstStyle/>
        <a:p>
          <a:endParaRPr lang="fi-FI"/>
        </a:p>
      </dgm:t>
    </dgm:pt>
    <dgm:pt modelId="{0563769C-B2C0-4FAD-94EF-BE7A12038CA3}">
      <dgm:prSet custT="1"/>
      <dgm:spPr/>
      <dgm:t>
        <a:bodyPr/>
        <a:lstStyle/>
        <a:p>
          <a:r>
            <a:rPr lang="fi-FI" sz="1100" dirty="0" smtClean="0"/>
            <a:t>Asiakkaan ja läheisen osallistaminen oman palvelunsa suunnitteluun ja kehittämiseen </a:t>
          </a:r>
          <a:endParaRPr lang="fi-FI" sz="1100" dirty="0"/>
        </a:p>
      </dgm:t>
    </dgm:pt>
    <dgm:pt modelId="{D60236F5-5BAC-4D21-A3E0-918A5C7B2701}" type="parTrans" cxnId="{61472E4D-F04E-4FB9-BDBA-7F2D516C74BE}">
      <dgm:prSet/>
      <dgm:spPr/>
      <dgm:t>
        <a:bodyPr/>
        <a:lstStyle/>
        <a:p>
          <a:endParaRPr lang="fi-FI"/>
        </a:p>
      </dgm:t>
    </dgm:pt>
    <dgm:pt modelId="{14337488-E566-4C07-A828-E08236BF4904}" type="sibTrans" cxnId="{61472E4D-F04E-4FB9-BDBA-7F2D516C74BE}">
      <dgm:prSet/>
      <dgm:spPr/>
      <dgm:t>
        <a:bodyPr/>
        <a:lstStyle/>
        <a:p>
          <a:endParaRPr lang="fi-FI"/>
        </a:p>
      </dgm:t>
    </dgm:pt>
    <dgm:pt modelId="{A9DF0276-36E2-4F6F-8993-22489EBFAF9D}" type="pres">
      <dgm:prSet presAssocID="{F15B6C5D-7391-4A57-B82E-9E165B9EC713}" presName="linear" presStyleCnt="0">
        <dgm:presLayoutVars>
          <dgm:dir/>
          <dgm:animLvl val="lvl"/>
          <dgm:resizeHandles val="exact"/>
        </dgm:presLayoutVars>
      </dgm:prSet>
      <dgm:spPr/>
    </dgm:pt>
    <dgm:pt modelId="{4E7335DA-F315-4217-A8B6-836003B366C0}" type="pres">
      <dgm:prSet presAssocID="{4E74E01C-2723-40F2-A928-7218E9D7B3F0}" presName="parentLin" presStyleCnt="0"/>
      <dgm:spPr/>
    </dgm:pt>
    <dgm:pt modelId="{7ED365C0-1A82-4FC1-A820-565C91B56013}" type="pres">
      <dgm:prSet presAssocID="{4E74E01C-2723-40F2-A928-7218E9D7B3F0}" presName="parentLeftMargin" presStyleLbl="node1" presStyleIdx="0" presStyleCnt="3"/>
      <dgm:spPr/>
      <dgm:t>
        <a:bodyPr/>
        <a:lstStyle/>
        <a:p>
          <a:endParaRPr lang="fi-FI"/>
        </a:p>
      </dgm:t>
    </dgm:pt>
    <dgm:pt modelId="{E5EBB407-1E40-498B-A048-B9A896A1ACF3}" type="pres">
      <dgm:prSet presAssocID="{4E74E01C-2723-40F2-A928-7218E9D7B3F0}" presName="parentText" presStyleLbl="node1" presStyleIdx="0" presStyleCnt="3" custLinFactNeighborX="-1815" custLinFactNeighborY="10576">
        <dgm:presLayoutVars>
          <dgm:chMax val="0"/>
          <dgm:bulletEnabled val="1"/>
        </dgm:presLayoutVars>
      </dgm:prSet>
      <dgm:spPr/>
      <dgm:t>
        <a:bodyPr/>
        <a:lstStyle/>
        <a:p>
          <a:endParaRPr lang="fi-FI"/>
        </a:p>
      </dgm:t>
    </dgm:pt>
    <dgm:pt modelId="{84709CED-517F-46A2-B8D4-EA996FF3893A}" type="pres">
      <dgm:prSet presAssocID="{4E74E01C-2723-40F2-A928-7218E9D7B3F0}" presName="negativeSpace" presStyleCnt="0"/>
      <dgm:spPr/>
    </dgm:pt>
    <dgm:pt modelId="{5D2A9B19-FD22-47CE-8C2D-62468BAAC165}" type="pres">
      <dgm:prSet presAssocID="{4E74E01C-2723-40F2-A928-7218E9D7B3F0}" presName="childText" presStyleLbl="conFgAcc1" presStyleIdx="0" presStyleCnt="3" custScaleY="114173">
        <dgm:presLayoutVars>
          <dgm:bulletEnabled val="1"/>
        </dgm:presLayoutVars>
      </dgm:prSet>
      <dgm:spPr/>
      <dgm:t>
        <a:bodyPr/>
        <a:lstStyle/>
        <a:p>
          <a:endParaRPr lang="fi-FI"/>
        </a:p>
      </dgm:t>
    </dgm:pt>
    <dgm:pt modelId="{E98935A8-FB4A-45C6-A4C1-A03F85419A03}" type="pres">
      <dgm:prSet presAssocID="{DE7D3EEB-A272-4666-BC69-EB9EB24A5BD6}" presName="spaceBetweenRectangles" presStyleCnt="0"/>
      <dgm:spPr/>
    </dgm:pt>
    <dgm:pt modelId="{DACE3520-A230-414B-A25A-C04DD7977120}" type="pres">
      <dgm:prSet presAssocID="{27D417E2-0D9C-4753-90CC-754810CDBE26}" presName="parentLin" presStyleCnt="0"/>
      <dgm:spPr/>
    </dgm:pt>
    <dgm:pt modelId="{4B843B0D-AF7E-4BF8-AE5A-01DBEFCA2E74}" type="pres">
      <dgm:prSet presAssocID="{27D417E2-0D9C-4753-90CC-754810CDBE26}" presName="parentLeftMargin" presStyleLbl="node1" presStyleIdx="0" presStyleCnt="3"/>
      <dgm:spPr/>
      <dgm:t>
        <a:bodyPr/>
        <a:lstStyle/>
        <a:p>
          <a:endParaRPr lang="fi-FI"/>
        </a:p>
      </dgm:t>
    </dgm:pt>
    <dgm:pt modelId="{ED22B6F4-5588-4309-A4B6-16F06B5C9DDB}" type="pres">
      <dgm:prSet presAssocID="{27D417E2-0D9C-4753-90CC-754810CDBE26}" presName="parentText" presStyleLbl="node1" presStyleIdx="1" presStyleCnt="3" custLinFactNeighborY="2529">
        <dgm:presLayoutVars>
          <dgm:chMax val="0"/>
          <dgm:bulletEnabled val="1"/>
        </dgm:presLayoutVars>
      </dgm:prSet>
      <dgm:spPr/>
      <dgm:t>
        <a:bodyPr/>
        <a:lstStyle/>
        <a:p>
          <a:endParaRPr lang="fi-FI"/>
        </a:p>
      </dgm:t>
    </dgm:pt>
    <dgm:pt modelId="{3D6557F2-F64D-42BB-AAF4-860191FF49A7}" type="pres">
      <dgm:prSet presAssocID="{27D417E2-0D9C-4753-90CC-754810CDBE26}" presName="negativeSpace" presStyleCnt="0"/>
      <dgm:spPr/>
    </dgm:pt>
    <dgm:pt modelId="{2CCAEDFA-5F30-4479-AAC3-CF87E3315024}" type="pres">
      <dgm:prSet presAssocID="{27D417E2-0D9C-4753-90CC-754810CDBE26}" presName="childText" presStyleLbl="conFgAcc1" presStyleIdx="1" presStyleCnt="3" custScaleY="122944">
        <dgm:presLayoutVars>
          <dgm:bulletEnabled val="1"/>
        </dgm:presLayoutVars>
      </dgm:prSet>
      <dgm:spPr/>
      <dgm:t>
        <a:bodyPr/>
        <a:lstStyle/>
        <a:p>
          <a:endParaRPr lang="fi-FI"/>
        </a:p>
      </dgm:t>
    </dgm:pt>
    <dgm:pt modelId="{8B58413B-83E4-489B-8C9F-06CAAAC88C0A}" type="pres">
      <dgm:prSet presAssocID="{F254A9A0-C960-4FE4-AA1F-BF53743223ED}" presName="spaceBetweenRectangles" presStyleCnt="0"/>
      <dgm:spPr/>
    </dgm:pt>
    <dgm:pt modelId="{96757685-B966-4B98-B735-2CD33E05A732}" type="pres">
      <dgm:prSet presAssocID="{04919F9C-9E6D-4AFC-A6E2-1A01412C2136}" presName="parentLin" presStyleCnt="0"/>
      <dgm:spPr/>
    </dgm:pt>
    <dgm:pt modelId="{CD1082A0-26AB-4926-868B-E6ED0FE66380}" type="pres">
      <dgm:prSet presAssocID="{04919F9C-9E6D-4AFC-A6E2-1A01412C2136}" presName="parentLeftMargin" presStyleLbl="node1" presStyleIdx="1" presStyleCnt="3"/>
      <dgm:spPr/>
      <dgm:t>
        <a:bodyPr/>
        <a:lstStyle/>
        <a:p>
          <a:endParaRPr lang="fi-FI"/>
        </a:p>
      </dgm:t>
    </dgm:pt>
    <dgm:pt modelId="{2F7C5C2A-0A02-46FA-9BA3-43DC9CAF7B06}" type="pres">
      <dgm:prSet presAssocID="{04919F9C-9E6D-4AFC-A6E2-1A01412C2136}" presName="parentText" presStyleLbl="node1" presStyleIdx="2" presStyleCnt="3">
        <dgm:presLayoutVars>
          <dgm:chMax val="0"/>
          <dgm:bulletEnabled val="1"/>
        </dgm:presLayoutVars>
      </dgm:prSet>
      <dgm:spPr/>
      <dgm:t>
        <a:bodyPr/>
        <a:lstStyle/>
        <a:p>
          <a:endParaRPr lang="fi-FI"/>
        </a:p>
      </dgm:t>
    </dgm:pt>
    <dgm:pt modelId="{33FEEA1F-1AF8-4E85-83CF-84221E7006DC}" type="pres">
      <dgm:prSet presAssocID="{04919F9C-9E6D-4AFC-A6E2-1A01412C2136}" presName="negativeSpace" presStyleCnt="0"/>
      <dgm:spPr/>
    </dgm:pt>
    <dgm:pt modelId="{65A589D3-E96A-4FA4-B04F-EFFF0805ADDA}" type="pres">
      <dgm:prSet presAssocID="{04919F9C-9E6D-4AFC-A6E2-1A01412C2136}" presName="childText" presStyleLbl="conFgAcc1" presStyleIdx="2" presStyleCnt="3">
        <dgm:presLayoutVars>
          <dgm:bulletEnabled val="1"/>
        </dgm:presLayoutVars>
      </dgm:prSet>
      <dgm:spPr/>
      <dgm:t>
        <a:bodyPr/>
        <a:lstStyle/>
        <a:p>
          <a:endParaRPr lang="fi-FI"/>
        </a:p>
      </dgm:t>
    </dgm:pt>
  </dgm:ptLst>
  <dgm:cxnLst>
    <dgm:cxn modelId="{48D4050F-D21C-4A1B-9686-FD6E2176842A}" srcId="{4E74E01C-2723-40F2-A928-7218E9D7B3F0}" destId="{91411EC4-33BF-4D0E-B050-83790D2DCEEB}" srcOrd="1" destOrd="0" parTransId="{2BBAA629-53FB-49CA-88F0-C9A6FF1D8F90}" sibTransId="{2FC9887D-B99E-46BC-AD3A-0685A7171981}"/>
    <dgm:cxn modelId="{9B065E10-731B-4134-88A2-3C4F6BA3524D}" type="presOf" srcId="{928042E8-BC6A-4E06-A3B8-4C3C5F81EC8E}" destId="{65A589D3-E96A-4FA4-B04F-EFFF0805ADDA}" srcOrd="0" destOrd="3" presId="urn:microsoft.com/office/officeart/2005/8/layout/list1"/>
    <dgm:cxn modelId="{5328589F-D3AA-47F7-9E18-71047C191F9B}" srcId="{27D417E2-0D9C-4753-90CC-754810CDBE26}" destId="{C9955285-A71D-4208-8481-A3E88F37EBF1}" srcOrd="5" destOrd="0" parTransId="{C0DC327B-F4C6-409C-8797-2462A1EBE00A}" sibTransId="{B7BD8187-6835-4229-9A29-B3F0F4831FA0}"/>
    <dgm:cxn modelId="{C0FDB2C1-C56E-4195-81BF-2295E0E0DDBB}" srcId="{04919F9C-9E6D-4AFC-A6E2-1A01412C2136}" destId="{7B8D6802-8A3C-497D-8723-1BE75BCEDD22}" srcOrd="0" destOrd="0" parTransId="{465857FD-9B6D-4D2B-915E-C6D8C67315F9}" sibTransId="{1C320A9B-4EF0-45F1-8844-8557641DA478}"/>
    <dgm:cxn modelId="{980EEA2A-0620-47EC-9587-A020F22114D3}" srcId="{04919F9C-9E6D-4AFC-A6E2-1A01412C2136}" destId="{9AC34619-938D-4696-B671-3539CDB83BA4}" srcOrd="1" destOrd="0" parTransId="{FC401F89-4276-4C93-8CE8-7F462778DE8D}" sibTransId="{9A104C59-8405-44AD-8F21-8CE6D2FB959E}"/>
    <dgm:cxn modelId="{A6117A3D-EF06-408A-82E5-0C8B04806754}" type="presOf" srcId="{EBDA6C4F-9E5D-43F2-9DD4-887044F21680}" destId="{5D2A9B19-FD22-47CE-8C2D-62468BAAC165}" srcOrd="0" destOrd="2" presId="urn:microsoft.com/office/officeart/2005/8/layout/list1"/>
    <dgm:cxn modelId="{55CDFBD3-1091-4333-A2E8-ADDD0073E383}" type="presOf" srcId="{56F16656-65B2-4B0D-BDA6-551442D312A4}" destId="{2CCAEDFA-5F30-4479-AAC3-CF87E3315024}" srcOrd="0" destOrd="0" presId="urn:microsoft.com/office/officeart/2005/8/layout/list1"/>
    <dgm:cxn modelId="{2F045FD5-D382-4B29-B915-CE17E802AFD5}" type="presOf" srcId="{04919F9C-9E6D-4AFC-A6E2-1A01412C2136}" destId="{2F7C5C2A-0A02-46FA-9BA3-43DC9CAF7B06}" srcOrd="1" destOrd="0" presId="urn:microsoft.com/office/officeart/2005/8/layout/list1"/>
    <dgm:cxn modelId="{69730904-CDCB-4B3C-A268-E0D5EA784242}" type="presOf" srcId="{4550977D-659B-43A3-83F8-31E61462E3FB}" destId="{5D2A9B19-FD22-47CE-8C2D-62468BAAC165}" srcOrd="0" destOrd="4" presId="urn:microsoft.com/office/officeart/2005/8/layout/list1"/>
    <dgm:cxn modelId="{61472E4D-F04E-4FB9-BDBA-7F2D516C74BE}" srcId="{04919F9C-9E6D-4AFC-A6E2-1A01412C2136}" destId="{0563769C-B2C0-4FAD-94EF-BE7A12038CA3}" srcOrd="2" destOrd="0" parTransId="{D60236F5-5BAC-4D21-A3E0-918A5C7B2701}" sibTransId="{14337488-E566-4C07-A828-E08236BF4904}"/>
    <dgm:cxn modelId="{0E97CC3C-FBDA-45E9-8712-850124BB35BF}" srcId="{4E74E01C-2723-40F2-A928-7218E9D7B3F0}" destId="{232DC3BC-6BF1-43F5-9871-37BA8BD3BDBC}" srcOrd="7" destOrd="0" parTransId="{2C01A0C9-5FC0-4857-ABF2-DD8661406BCC}" sibTransId="{7AAAA9D9-6A1A-434A-B6E5-DE29D524E9F2}"/>
    <dgm:cxn modelId="{A77488B3-2525-4E57-A4BF-7B32C595409B}" type="presOf" srcId="{4E74E01C-2723-40F2-A928-7218E9D7B3F0}" destId="{E5EBB407-1E40-498B-A048-B9A896A1ACF3}" srcOrd="1" destOrd="0" presId="urn:microsoft.com/office/officeart/2005/8/layout/list1"/>
    <dgm:cxn modelId="{9D6B9939-D6D3-47D5-8BA4-7F563D70C59E}" type="presOf" srcId="{9AA768D7-673A-4DB3-9DDD-866E385E7132}" destId="{5D2A9B19-FD22-47CE-8C2D-62468BAAC165}" srcOrd="0" destOrd="5" presId="urn:microsoft.com/office/officeart/2005/8/layout/list1"/>
    <dgm:cxn modelId="{A1D21CCE-DF11-40C4-9E04-06BABB90D586}" srcId="{F15B6C5D-7391-4A57-B82E-9E165B9EC713}" destId="{4E74E01C-2723-40F2-A928-7218E9D7B3F0}" srcOrd="0" destOrd="0" parTransId="{751D2A1D-108E-47A7-A02E-70642B29B2A1}" sibTransId="{DE7D3EEB-A272-4666-BC69-EB9EB24A5BD6}"/>
    <dgm:cxn modelId="{11B714B3-C650-4DBA-BAA1-A74AACDEC9C9}" srcId="{04919F9C-9E6D-4AFC-A6E2-1A01412C2136}" destId="{58F7C19D-8504-4E25-AD4C-0F87C05241F7}" srcOrd="4" destOrd="0" parTransId="{42385E27-2108-423E-8A73-DBAEFC287058}" sibTransId="{C857F35E-5FB7-41BE-8BDD-97B4B8C7241E}"/>
    <dgm:cxn modelId="{C2C1472E-3C4A-49AC-A318-48D23D5A9B5D}" type="presOf" srcId="{14E681F8-7555-4059-9B86-F1D8FCCFB82A}" destId="{2CCAEDFA-5F30-4479-AAC3-CF87E3315024}" srcOrd="0" destOrd="3" presId="urn:microsoft.com/office/officeart/2005/8/layout/list1"/>
    <dgm:cxn modelId="{940115BB-1B45-4A1B-ADCD-CC7E1594EEC9}" srcId="{4E74E01C-2723-40F2-A928-7218E9D7B3F0}" destId="{BDBFAB2F-9032-40DB-A1EC-CE0EDE55AFEC}" srcOrd="8" destOrd="0" parTransId="{51F1CA42-7E95-4B94-8B4C-FCCDD647E76F}" sibTransId="{BEC8FC76-EC30-4CBC-BB99-B07F280B9EAC}"/>
    <dgm:cxn modelId="{67E76CD5-8E94-4E86-88B2-63633F3B1766}" srcId="{04919F9C-9E6D-4AFC-A6E2-1A01412C2136}" destId="{928042E8-BC6A-4E06-A3B8-4C3C5F81EC8E}" srcOrd="3" destOrd="0" parTransId="{1B031465-F5EF-43D5-B888-AB5499221022}" sibTransId="{7FFE2645-9417-4FFA-81E4-4A41D433A743}"/>
    <dgm:cxn modelId="{A30F4C6B-DE3A-48CF-8811-87D6855BF93C}" srcId="{4E74E01C-2723-40F2-A928-7218E9D7B3F0}" destId="{9AA768D7-673A-4DB3-9DDD-866E385E7132}" srcOrd="5" destOrd="0" parTransId="{58F85686-FF50-4036-9026-5CD14C404375}" sibTransId="{B14CCD94-65FB-4FCE-8B58-8E4AF24D53D0}"/>
    <dgm:cxn modelId="{83A8C778-4929-451A-A4E7-EF63888E330D}" type="presOf" srcId="{27D417E2-0D9C-4753-90CC-754810CDBE26}" destId="{4B843B0D-AF7E-4BF8-AE5A-01DBEFCA2E74}" srcOrd="0" destOrd="0" presId="urn:microsoft.com/office/officeart/2005/8/layout/list1"/>
    <dgm:cxn modelId="{3A1A0DD5-9074-4573-BD49-A813AFEFE93F}" type="presOf" srcId="{7D937D09-0951-49D3-92F4-0ED363300CF0}" destId="{2CCAEDFA-5F30-4479-AAC3-CF87E3315024}" srcOrd="0" destOrd="4" presId="urn:microsoft.com/office/officeart/2005/8/layout/list1"/>
    <dgm:cxn modelId="{145BEFAE-1C11-4EE3-BE61-61B10935465A}" srcId="{4E74E01C-2723-40F2-A928-7218E9D7B3F0}" destId="{30177D25-45FA-401E-B910-0736EA71130C}" srcOrd="6" destOrd="0" parTransId="{135402C7-D20F-487E-94DB-41DDCFDB6234}" sibTransId="{09D2326A-2904-432C-A04C-D60A5586E7E1}"/>
    <dgm:cxn modelId="{451654A2-AF06-4AE7-B2A7-DF4E3AF1FB63}" srcId="{F15B6C5D-7391-4A57-B82E-9E165B9EC713}" destId="{04919F9C-9E6D-4AFC-A6E2-1A01412C2136}" srcOrd="2" destOrd="0" parTransId="{9B8C732B-CADE-454F-9D8E-23F61541E569}" sibTransId="{7F710108-539B-4361-8F7F-B9E3DBE3700F}"/>
    <dgm:cxn modelId="{FABFEAAD-D744-4360-B894-5F9527CFC03B}" type="presOf" srcId="{04919F9C-9E6D-4AFC-A6E2-1A01412C2136}" destId="{CD1082A0-26AB-4926-868B-E6ED0FE66380}" srcOrd="0" destOrd="0" presId="urn:microsoft.com/office/officeart/2005/8/layout/list1"/>
    <dgm:cxn modelId="{18584063-B952-4551-9FDD-098C317AA599}" type="presOf" srcId="{9AC34619-938D-4696-B671-3539CDB83BA4}" destId="{65A589D3-E96A-4FA4-B04F-EFFF0805ADDA}" srcOrd="0" destOrd="1" presId="urn:microsoft.com/office/officeart/2005/8/layout/list1"/>
    <dgm:cxn modelId="{3C425864-F14C-4065-8F72-18E5BFE93985}" srcId="{4E74E01C-2723-40F2-A928-7218E9D7B3F0}" destId="{69785FBA-D991-4C6B-8CA1-0FDE0E31AC45}" srcOrd="3" destOrd="0" parTransId="{8294D110-919F-4AEA-8DA6-F2280846B2C9}" sibTransId="{ADAEC2FC-B415-4ACE-9DE2-582D290DFD58}"/>
    <dgm:cxn modelId="{BCCF5A30-3FED-4DE2-9398-1D1D55501860}" type="presOf" srcId="{27D417E2-0D9C-4753-90CC-754810CDBE26}" destId="{ED22B6F4-5588-4309-A4B6-16F06B5C9DDB}" srcOrd="1" destOrd="0" presId="urn:microsoft.com/office/officeart/2005/8/layout/list1"/>
    <dgm:cxn modelId="{35B6D87B-556C-40A0-BF3C-1EC2F56D7299}" type="presOf" srcId="{BDBFAB2F-9032-40DB-A1EC-CE0EDE55AFEC}" destId="{5D2A9B19-FD22-47CE-8C2D-62468BAAC165}" srcOrd="0" destOrd="8" presId="urn:microsoft.com/office/officeart/2005/8/layout/list1"/>
    <dgm:cxn modelId="{108E4EE6-17CC-422C-8BBC-875373E5FBCF}" type="presOf" srcId="{889CA46F-BF61-48E7-B351-7E39F462776F}" destId="{2CCAEDFA-5F30-4479-AAC3-CF87E3315024}" srcOrd="0" destOrd="1" presId="urn:microsoft.com/office/officeart/2005/8/layout/list1"/>
    <dgm:cxn modelId="{119258E4-69C6-457B-AA19-BA3C3FBFA890}" type="presOf" srcId="{7B8D6802-8A3C-497D-8723-1BE75BCEDD22}" destId="{65A589D3-E96A-4FA4-B04F-EFFF0805ADDA}" srcOrd="0" destOrd="0" presId="urn:microsoft.com/office/officeart/2005/8/layout/list1"/>
    <dgm:cxn modelId="{366C4DE7-6DA3-46E3-907D-C92CA761CD20}" type="presOf" srcId="{232DC3BC-6BF1-43F5-9871-37BA8BD3BDBC}" destId="{5D2A9B19-FD22-47CE-8C2D-62468BAAC165}" srcOrd="0" destOrd="7" presId="urn:microsoft.com/office/officeart/2005/8/layout/list1"/>
    <dgm:cxn modelId="{DBBF948D-C3ED-4577-85FF-743A15870F89}" srcId="{F15B6C5D-7391-4A57-B82E-9E165B9EC713}" destId="{27D417E2-0D9C-4753-90CC-754810CDBE26}" srcOrd="1" destOrd="0" parTransId="{F3515D0B-34C8-419C-9A96-BF4532F326CE}" sibTransId="{F254A9A0-C960-4FE4-AA1F-BF53743223ED}"/>
    <dgm:cxn modelId="{85B12F48-0C6A-4B3A-BBDD-FE561373BFEC}" srcId="{27D417E2-0D9C-4753-90CC-754810CDBE26}" destId="{56F16656-65B2-4B0D-BDA6-551442D312A4}" srcOrd="0" destOrd="0" parTransId="{2D51FC5A-9C5D-43BF-AB3F-38E44CE36CCF}" sibTransId="{86528A45-BF86-4934-876B-1FACF6608EC5}"/>
    <dgm:cxn modelId="{9D7BBD7B-382C-4D3B-9745-2099B7CF22B3}" type="presOf" srcId="{58F7C19D-8504-4E25-AD4C-0F87C05241F7}" destId="{65A589D3-E96A-4FA4-B04F-EFFF0805ADDA}" srcOrd="0" destOrd="4" presId="urn:microsoft.com/office/officeart/2005/8/layout/list1"/>
    <dgm:cxn modelId="{D34B1447-CC49-4CA7-9BB8-95E93E1F9520}" srcId="{4E74E01C-2723-40F2-A928-7218E9D7B3F0}" destId="{9199706F-8B57-4817-BA62-DDA53E715167}" srcOrd="0" destOrd="0" parTransId="{8FD0E6FE-B4EC-4EF1-AA26-E012447E4216}" sibTransId="{D9C8494A-C697-4C3F-B62A-DEF3BE7233A3}"/>
    <dgm:cxn modelId="{A2A0C8AC-8776-4FDA-AD81-8F2E4B948A4D}" srcId="{4E74E01C-2723-40F2-A928-7218E9D7B3F0}" destId="{4550977D-659B-43A3-83F8-31E61462E3FB}" srcOrd="4" destOrd="0" parTransId="{05981394-5D5D-49D7-BB67-F2DB4ADF5D47}" sibTransId="{3B31B62D-11FF-4348-AE47-EEAF6C6DA9FE}"/>
    <dgm:cxn modelId="{BF58BF9E-E3D2-42FD-A501-99FE508C6E28}" type="presOf" srcId="{F5AD3ABD-ED7F-4F73-B111-E274611FA06E}" destId="{2CCAEDFA-5F30-4479-AAC3-CF87E3315024}" srcOrd="0" destOrd="2" presId="urn:microsoft.com/office/officeart/2005/8/layout/list1"/>
    <dgm:cxn modelId="{0EA400EA-AF80-42BB-9B72-40AD5EF08A82}" type="presOf" srcId="{0563769C-B2C0-4FAD-94EF-BE7A12038CA3}" destId="{65A589D3-E96A-4FA4-B04F-EFFF0805ADDA}" srcOrd="0" destOrd="2" presId="urn:microsoft.com/office/officeart/2005/8/layout/list1"/>
    <dgm:cxn modelId="{6B937365-4DBD-4FA8-8DCC-1755EB8A8D66}" type="presOf" srcId="{4E74E01C-2723-40F2-A928-7218E9D7B3F0}" destId="{7ED365C0-1A82-4FC1-A820-565C91B56013}" srcOrd="0" destOrd="0" presId="urn:microsoft.com/office/officeart/2005/8/layout/list1"/>
    <dgm:cxn modelId="{2961B996-4644-4CAF-B164-C777A9ABCE2B}" srcId="{27D417E2-0D9C-4753-90CC-754810CDBE26}" destId="{F5AD3ABD-ED7F-4F73-B111-E274611FA06E}" srcOrd="2" destOrd="0" parTransId="{D57FFB87-9E3D-437D-B904-EE09453B038A}" sibTransId="{4687AFA3-D86B-4684-A098-A77BA9229ED1}"/>
    <dgm:cxn modelId="{D16D8894-662A-4951-8488-0D21083CC4B7}" type="presOf" srcId="{9199706F-8B57-4817-BA62-DDA53E715167}" destId="{5D2A9B19-FD22-47CE-8C2D-62468BAAC165}" srcOrd="0" destOrd="0" presId="urn:microsoft.com/office/officeart/2005/8/layout/list1"/>
    <dgm:cxn modelId="{A5521658-ED40-4F0F-BD91-CAE0E9216EB9}" type="presOf" srcId="{91411EC4-33BF-4D0E-B050-83790D2DCEEB}" destId="{5D2A9B19-FD22-47CE-8C2D-62468BAAC165}" srcOrd="0" destOrd="1" presId="urn:microsoft.com/office/officeart/2005/8/layout/list1"/>
    <dgm:cxn modelId="{E8CF8974-E2A8-4325-B7AF-535FDFE8A523}" type="presOf" srcId="{C9955285-A71D-4208-8481-A3E88F37EBF1}" destId="{2CCAEDFA-5F30-4479-AAC3-CF87E3315024}" srcOrd="0" destOrd="5" presId="urn:microsoft.com/office/officeart/2005/8/layout/list1"/>
    <dgm:cxn modelId="{9F8D89DA-B755-46D1-AB37-8AE66EC11E5D}" srcId="{27D417E2-0D9C-4753-90CC-754810CDBE26}" destId="{14E681F8-7555-4059-9B86-F1D8FCCFB82A}" srcOrd="3" destOrd="0" parTransId="{D3D32F0D-A05C-4D29-A7EF-3B3E2A6EE698}" sibTransId="{A999CBF6-A6BB-4E10-AAB4-84E1C07AB571}"/>
    <dgm:cxn modelId="{F2C50659-8EC4-45EA-A212-6875F068DDFA}" srcId="{27D417E2-0D9C-4753-90CC-754810CDBE26}" destId="{7D937D09-0951-49D3-92F4-0ED363300CF0}" srcOrd="4" destOrd="0" parTransId="{38A279C1-B8EF-42C5-BD2B-44EE6577B1D1}" sibTransId="{CCB8BDCA-DA4C-44AA-9AFD-8F365A5EEE80}"/>
    <dgm:cxn modelId="{963C2C54-507D-4C3D-8C25-A742938D0B9A}" type="presOf" srcId="{F15B6C5D-7391-4A57-B82E-9E165B9EC713}" destId="{A9DF0276-36E2-4F6F-8993-22489EBFAF9D}" srcOrd="0" destOrd="0" presId="urn:microsoft.com/office/officeart/2005/8/layout/list1"/>
    <dgm:cxn modelId="{1CAFDDC8-3D0D-4FE8-AA25-2A830BEAB0AF}" type="presOf" srcId="{30177D25-45FA-401E-B910-0736EA71130C}" destId="{5D2A9B19-FD22-47CE-8C2D-62468BAAC165}" srcOrd="0" destOrd="6" presId="urn:microsoft.com/office/officeart/2005/8/layout/list1"/>
    <dgm:cxn modelId="{9ECEBFF8-A7E6-4FD4-957B-DB2E8449A687}" srcId="{27D417E2-0D9C-4753-90CC-754810CDBE26}" destId="{889CA46F-BF61-48E7-B351-7E39F462776F}" srcOrd="1" destOrd="0" parTransId="{AAE6A64F-24A7-45A1-A498-2AE2F976DE09}" sibTransId="{3A236B32-8045-4E84-839E-9D4B9043D9BA}"/>
    <dgm:cxn modelId="{B44935C2-EC93-476D-B96D-416CA4C5996C}" type="presOf" srcId="{69785FBA-D991-4C6B-8CA1-0FDE0E31AC45}" destId="{5D2A9B19-FD22-47CE-8C2D-62468BAAC165}" srcOrd="0" destOrd="3" presId="urn:microsoft.com/office/officeart/2005/8/layout/list1"/>
    <dgm:cxn modelId="{0302C6FB-4FBB-447C-AF53-4E2CA7174250}" srcId="{4E74E01C-2723-40F2-A928-7218E9D7B3F0}" destId="{EBDA6C4F-9E5D-43F2-9DD4-887044F21680}" srcOrd="2" destOrd="0" parTransId="{6924B0FC-3CD7-401A-A75A-B0EAB78C1923}" sibTransId="{89085C6D-4CD9-4829-9A48-8F36C1587D7D}"/>
    <dgm:cxn modelId="{21AABB0C-5A0D-48C3-8815-A0F29A236D35}" type="presParOf" srcId="{A9DF0276-36E2-4F6F-8993-22489EBFAF9D}" destId="{4E7335DA-F315-4217-A8B6-836003B366C0}" srcOrd="0" destOrd="0" presId="urn:microsoft.com/office/officeart/2005/8/layout/list1"/>
    <dgm:cxn modelId="{2AE8958B-6EC0-435C-BF4D-3A9843682381}" type="presParOf" srcId="{4E7335DA-F315-4217-A8B6-836003B366C0}" destId="{7ED365C0-1A82-4FC1-A820-565C91B56013}" srcOrd="0" destOrd="0" presId="urn:microsoft.com/office/officeart/2005/8/layout/list1"/>
    <dgm:cxn modelId="{F50637F6-2300-4354-A030-62B458D8B774}" type="presParOf" srcId="{4E7335DA-F315-4217-A8B6-836003B366C0}" destId="{E5EBB407-1E40-498B-A048-B9A896A1ACF3}" srcOrd="1" destOrd="0" presId="urn:microsoft.com/office/officeart/2005/8/layout/list1"/>
    <dgm:cxn modelId="{BA2D4BC3-6ECA-4F22-A8F9-C17D14D6ABD7}" type="presParOf" srcId="{A9DF0276-36E2-4F6F-8993-22489EBFAF9D}" destId="{84709CED-517F-46A2-B8D4-EA996FF3893A}" srcOrd="1" destOrd="0" presId="urn:microsoft.com/office/officeart/2005/8/layout/list1"/>
    <dgm:cxn modelId="{43FC2986-0E52-428D-89CD-7647E3F824AB}" type="presParOf" srcId="{A9DF0276-36E2-4F6F-8993-22489EBFAF9D}" destId="{5D2A9B19-FD22-47CE-8C2D-62468BAAC165}" srcOrd="2" destOrd="0" presId="urn:microsoft.com/office/officeart/2005/8/layout/list1"/>
    <dgm:cxn modelId="{32684E42-34C2-4213-95AF-0ED7617BD157}" type="presParOf" srcId="{A9DF0276-36E2-4F6F-8993-22489EBFAF9D}" destId="{E98935A8-FB4A-45C6-A4C1-A03F85419A03}" srcOrd="3" destOrd="0" presId="urn:microsoft.com/office/officeart/2005/8/layout/list1"/>
    <dgm:cxn modelId="{B1560221-4685-48F1-AE2E-712421EE421E}" type="presParOf" srcId="{A9DF0276-36E2-4F6F-8993-22489EBFAF9D}" destId="{DACE3520-A230-414B-A25A-C04DD7977120}" srcOrd="4" destOrd="0" presId="urn:microsoft.com/office/officeart/2005/8/layout/list1"/>
    <dgm:cxn modelId="{6CC0FEEC-C3A6-4BED-B2E7-C453C46F739A}" type="presParOf" srcId="{DACE3520-A230-414B-A25A-C04DD7977120}" destId="{4B843B0D-AF7E-4BF8-AE5A-01DBEFCA2E74}" srcOrd="0" destOrd="0" presId="urn:microsoft.com/office/officeart/2005/8/layout/list1"/>
    <dgm:cxn modelId="{AA310920-4319-4F10-8206-795719E613D8}" type="presParOf" srcId="{DACE3520-A230-414B-A25A-C04DD7977120}" destId="{ED22B6F4-5588-4309-A4B6-16F06B5C9DDB}" srcOrd="1" destOrd="0" presId="urn:microsoft.com/office/officeart/2005/8/layout/list1"/>
    <dgm:cxn modelId="{B8BDC27A-77F0-4273-983E-5DA9D6E49555}" type="presParOf" srcId="{A9DF0276-36E2-4F6F-8993-22489EBFAF9D}" destId="{3D6557F2-F64D-42BB-AAF4-860191FF49A7}" srcOrd="5" destOrd="0" presId="urn:microsoft.com/office/officeart/2005/8/layout/list1"/>
    <dgm:cxn modelId="{5D729E57-DAC6-4152-997B-8DD443CA12B3}" type="presParOf" srcId="{A9DF0276-36E2-4F6F-8993-22489EBFAF9D}" destId="{2CCAEDFA-5F30-4479-AAC3-CF87E3315024}" srcOrd="6" destOrd="0" presId="urn:microsoft.com/office/officeart/2005/8/layout/list1"/>
    <dgm:cxn modelId="{D1393138-84B7-4D29-AEDE-F7BB34376651}" type="presParOf" srcId="{A9DF0276-36E2-4F6F-8993-22489EBFAF9D}" destId="{8B58413B-83E4-489B-8C9F-06CAAAC88C0A}" srcOrd="7" destOrd="0" presId="urn:microsoft.com/office/officeart/2005/8/layout/list1"/>
    <dgm:cxn modelId="{F71599FF-10CF-4119-AC38-D08BC8F898CE}" type="presParOf" srcId="{A9DF0276-36E2-4F6F-8993-22489EBFAF9D}" destId="{96757685-B966-4B98-B735-2CD33E05A732}" srcOrd="8" destOrd="0" presId="urn:microsoft.com/office/officeart/2005/8/layout/list1"/>
    <dgm:cxn modelId="{F4849686-4E7C-4872-AFE9-DF2E8BF45E03}" type="presParOf" srcId="{96757685-B966-4B98-B735-2CD33E05A732}" destId="{CD1082A0-26AB-4926-868B-E6ED0FE66380}" srcOrd="0" destOrd="0" presId="urn:microsoft.com/office/officeart/2005/8/layout/list1"/>
    <dgm:cxn modelId="{E5BF9508-C1DC-429F-9377-624330D4B06D}" type="presParOf" srcId="{96757685-B966-4B98-B735-2CD33E05A732}" destId="{2F7C5C2A-0A02-46FA-9BA3-43DC9CAF7B06}" srcOrd="1" destOrd="0" presId="urn:microsoft.com/office/officeart/2005/8/layout/list1"/>
    <dgm:cxn modelId="{5974C671-BEF5-4CF5-B44D-344A281E9695}" type="presParOf" srcId="{A9DF0276-36E2-4F6F-8993-22489EBFAF9D}" destId="{33FEEA1F-1AF8-4E85-83CF-84221E7006DC}" srcOrd="9" destOrd="0" presId="urn:microsoft.com/office/officeart/2005/8/layout/list1"/>
    <dgm:cxn modelId="{A533C88C-61C6-4DD8-A3C7-9FA003761A36}" type="presParOf" srcId="{A9DF0276-36E2-4F6F-8993-22489EBFAF9D}" destId="{65A589D3-E96A-4FA4-B04F-EFFF0805ADD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96523-196A-43B7-A2FF-350A7970F535}">
      <dsp:nvSpPr>
        <dsp:cNvPr id="0" name=""/>
        <dsp:cNvSpPr/>
      </dsp:nvSpPr>
      <dsp:spPr>
        <a:xfrm>
          <a:off x="2074267" y="1498429"/>
          <a:ext cx="701170" cy="7011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i-FI" sz="1200" kern="1200" dirty="0" smtClean="0"/>
            <a:t>Asiakas</a:t>
          </a:r>
          <a:endParaRPr lang="fi-FI" sz="1200" kern="1200" dirty="0"/>
        </a:p>
      </dsp:txBody>
      <dsp:txXfrm>
        <a:off x="2176951" y="1601113"/>
        <a:ext cx="495802" cy="495802"/>
      </dsp:txXfrm>
    </dsp:sp>
    <dsp:sp modelId="{55587DE9-A2B1-4DBE-86B8-C7AAF9B389BF}">
      <dsp:nvSpPr>
        <dsp:cNvPr id="0" name=""/>
        <dsp:cNvSpPr/>
      </dsp:nvSpPr>
      <dsp:spPr>
        <a:xfrm rot="16412233">
          <a:off x="2322404" y="1124393"/>
          <a:ext cx="2797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dirty="0"/>
        </a:p>
      </dsp:txBody>
      <dsp:txXfrm>
        <a:off x="2355957" y="1207764"/>
        <a:ext cx="208225" cy="143038"/>
      </dsp:txXfrm>
    </dsp:sp>
    <dsp:sp modelId="{77C65EF8-3D31-4807-99D7-A8B5B775DD4B}">
      <dsp:nvSpPr>
        <dsp:cNvPr id="0" name=""/>
        <dsp:cNvSpPr/>
      </dsp:nvSpPr>
      <dsp:spPr>
        <a:xfrm>
          <a:off x="2067853" y="96655"/>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i-FI" sz="1000" kern="1200" dirty="0" err="1" smtClean="0"/>
            <a:t>THL:n</a:t>
          </a:r>
          <a:r>
            <a:rPr lang="fi-FI" sz="1000" kern="1200" dirty="0" smtClean="0"/>
            <a:t> kysely joka 2. vuosi</a:t>
          </a:r>
          <a:endParaRPr lang="fi-FI" sz="1000" kern="1200" dirty="0"/>
        </a:p>
      </dsp:txBody>
      <dsp:txXfrm>
        <a:off x="2196208" y="225010"/>
        <a:ext cx="619753" cy="619753"/>
      </dsp:txXfrm>
    </dsp:sp>
    <dsp:sp modelId="{6DD02E14-4FFD-49D9-83F0-9853CCDC32E4}">
      <dsp:nvSpPr>
        <dsp:cNvPr id="0" name=""/>
        <dsp:cNvSpPr/>
      </dsp:nvSpPr>
      <dsp:spPr>
        <a:xfrm rot="18986643">
          <a:off x="2727400" y="1300899"/>
          <a:ext cx="297103"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737245" y="1373220"/>
        <a:ext cx="225584" cy="143038"/>
      </dsp:txXfrm>
    </dsp:sp>
    <dsp:sp modelId="{FCFC9D21-4ED7-47B8-8F07-33E0C545ABC1}">
      <dsp:nvSpPr>
        <dsp:cNvPr id="0" name=""/>
        <dsp:cNvSpPr/>
      </dsp:nvSpPr>
      <dsp:spPr>
        <a:xfrm>
          <a:off x="2929962" y="306104"/>
          <a:ext cx="1100399" cy="10789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Muistutukset</a:t>
          </a:r>
          <a:endParaRPr lang="fi-FI" sz="500" kern="1200" dirty="0"/>
        </a:p>
      </dsp:txBody>
      <dsp:txXfrm>
        <a:off x="3091112" y="464119"/>
        <a:ext cx="778099" cy="762966"/>
      </dsp:txXfrm>
    </dsp:sp>
    <dsp:sp modelId="{1831C2A3-EF4C-45DE-87D7-5DF9461C3E2C}">
      <dsp:nvSpPr>
        <dsp:cNvPr id="0" name=""/>
        <dsp:cNvSpPr/>
      </dsp:nvSpPr>
      <dsp:spPr>
        <a:xfrm>
          <a:off x="2914085" y="1729815"/>
          <a:ext cx="33401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914085" y="1777495"/>
        <a:ext cx="262495" cy="143038"/>
      </dsp:txXfrm>
    </dsp:sp>
    <dsp:sp modelId="{A2F587DE-A8F0-486B-8EF2-E0899F227BCA}">
      <dsp:nvSpPr>
        <dsp:cNvPr id="0" name=""/>
        <dsp:cNvSpPr/>
      </dsp:nvSpPr>
      <dsp:spPr>
        <a:xfrm>
          <a:off x="3405654" y="1410783"/>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Kantelu</a:t>
          </a:r>
          <a:endParaRPr lang="fi-FI" sz="500" kern="1200" dirty="0"/>
        </a:p>
      </dsp:txBody>
      <dsp:txXfrm>
        <a:off x="3534009" y="1539138"/>
        <a:ext cx="619753" cy="619753"/>
      </dsp:txXfrm>
    </dsp:sp>
    <dsp:sp modelId="{65B6A372-56F3-407E-AF83-CD81A8FB62F5}">
      <dsp:nvSpPr>
        <dsp:cNvPr id="0" name=""/>
        <dsp:cNvSpPr/>
      </dsp:nvSpPr>
      <dsp:spPr>
        <a:xfrm rot="2700000">
          <a:off x="2715461" y="2165619"/>
          <a:ext cx="290389"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725935" y="2188013"/>
        <a:ext cx="218870" cy="143038"/>
      </dsp:txXfrm>
    </dsp:sp>
    <dsp:sp modelId="{32B0B2B2-F65F-43D4-9FC6-B82AA6F9B798}">
      <dsp:nvSpPr>
        <dsp:cNvPr id="0" name=""/>
        <dsp:cNvSpPr/>
      </dsp:nvSpPr>
      <dsp:spPr>
        <a:xfrm>
          <a:off x="2901997" y="2337417"/>
          <a:ext cx="1052527" cy="10300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Suullinen palaute</a:t>
          </a:r>
          <a:endParaRPr lang="fi-FI" sz="700" kern="1200" dirty="0"/>
        </a:p>
      </dsp:txBody>
      <dsp:txXfrm>
        <a:off x="3056136" y="2488259"/>
        <a:ext cx="744249" cy="728327"/>
      </dsp:txXfrm>
    </dsp:sp>
    <dsp:sp modelId="{D0959656-D867-48EC-BFCC-F02D76A0FFD7}">
      <dsp:nvSpPr>
        <dsp:cNvPr id="0" name=""/>
        <dsp:cNvSpPr/>
      </dsp:nvSpPr>
      <dsp:spPr>
        <a:xfrm rot="5267633">
          <a:off x="2287694" y="2376543"/>
          <a:ext cx="3241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a:off x="2322077" y="2388490"/>
        <a:ext cx="252625" cy="143038"/>
      </dsp:txXfrm>
    </dsp:sp>
    <dsp:sp modelId="{6BBF8F88-CFFB-460B-A94C-6B4E371E41E0}">
      <dsp:nvSpPr>
        <dsp:cNvPr id="0" name=""/>
        <dsp:cNvSpPr/>
      </dsp:nvSpPr>
      <dsp:spPr>
        <a:xfrm>
          <a:off x="1965888" y="2810210"/>
          <a:ext cx="1027258" cy="9156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Kirjallinen palaute</a:t>
          </a:r>
          <a:endParaRPr lang="fi-FI" sz="700" kern="1200" dirty="0"/>
        </a:p>
      </dsp:txBody>
      <dsp:txXfrm>
        <a:off x="2116326" y="2944308"/>
        <a:ext cx="726382" cy="647480"/>
      </dsp:txXfrm>
    </dsp:sp>
    <dsp:sp modelId="{4B70AA4D-5C15-437C-942A-988900FBCEAF}">
      <dsp:nvSpPr>
        <dsp:cNvPr id="0" name=""/>
        <dsp:cNvSpPr/>
      </dsp:nvSpPr>
      <dsp:spPr>
        <a:xfrm rot="8097583">
          <a:off x="1857798" y="2158223"/>
          <a:ext cx="278495"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918826" y="2180599"/>
        <a:ext cx="206976" cy="143038"/>
      </dsp:txXfrm>
    </dsp:sp>
    <dsp:sp modelId="{72586ECE-F678-434C-8C7B-B01EE4BFB558}">
      <dsp:nvSpPr>
        <dsp:cNvPr id="0" name=""/>
        <dsp:cNvSpPr/>
      </dsp:nvSpPr>
      <dsp:spPr>
        <a:xfrm>
          <a:off x="875230" y="2342371"/>
          <a:ext cx="1117482" cy="9978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i-FI" sz="700" kern="1200" dirty="0" smtClean="0"/>
            <a:t>Eri kanavat: </a:t>
          </a:r>
          <a:r>
            <a:rPr lang="fi-FI" sz="700" kern="1200" dirty="0" err="1" smtClean="0"/>
            <a:t>some</a:t>
          </a:r>
          <a:r>
            <a:rPr lang="fi-FI" sz="700" kern="1200" dirty="0" smtClean="0"/>
            <a:t>, lehti</a:t>
          </a:r>
          <a:endParaRPr lang="fi-FI" sz="700" kern="1200" dirty="0"/>
        </a:p>
      </dsp:txBody>
      <dsp:txXfrm>
        <a:off x="1038881" y="2488501"/>
        <a:ext cx="790180" cy="705576"/>
      </dsp:txXfrm>
    </dsp:sp>
    <dsp:sp modelId="{9E89EA55-DCDC-49D7-BB64-34A1E84D3D6F}">
      <dsp:nvSpPr>
        <dsp:cNvPr id="0" name=""/>
        <dsp:cNvSpPr/>
      </dsp:nvSpPr>
      <dsp:spPr>
        <a:xfrm rot="10508089">
          <a:off x="1574886" y="1787071"/>
          <a:ext cx="35461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646276" y="1831718"/>
        <a:ext cx="283095" cy="143038"/>
      </dsp:txXfrm>
    </dsp:sp>
    <dsp:sp modelId="{FDBD601A-F710-45ED-8AF9-D641F890FF1F}">
      <dsp:nvSpPr>
        <dsp:cNvPr id="0" name=""/>
        <dsp:cNvSpPr/>
      </dsp:nvSpPr>
      <dsp:spPr>
        <a:xfrm>
          <a:off x="533972" y="1534429"/>
          <a:ext cx="876463" cy="876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i-FI" sz="1000" kern="1200" dirty="0" smtClean="0"/>
            <a:t>Jatkuvan palaute</a:t>
          </a:r>
          <a:endParaRPr lang="fi-FI" sz="1000" kern="1200" dirty="0"/>
        </a:p>
      </dsp:txBody>
      <dsp:txXfrm>
        <a:off x="662327" y="1662784"/>
        <a:ext cx="619753" cy="619753"/>
      </dsp:txXfrm>
    </dsp:sp>
    <dsp:sp modelId="{0498CE70-517F-424A-983C-848CFCC5F34D}">
      <dsp:nvSpPr>
        <dsp:cNvPr id="0" name=""/>
        <dsp:cNvSpPr/>
      </dsp:nvSpPr>
      <dsp:spPr>
        <a:xfrm rot="13332879">
          <a:off x="1865042" y="1344307"/>
          <a:ext cx="269744" cy="2383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fi-FI" sz="900" kern="1200"/>
        </a:p>
      </dsp:txBody>
      <dsp:txXfrm rot="10800000">
        <a:off x="1927286" y="1416014"/>
        <a:ext cx="198225" cy="143038"/>
      </dsp:txXfrm>
    </dsp:sp>
    <dsp:sp modelId="{18F5DEA1-C622-4284-878B-36189F7E8044}">
      <dsp:nvSpPr>
        <dsp:cNvPr id="0" name=""/>
        <dsp:cNvSpPr/>
      </dsp:nvSpPr>
      <dsp:spPr>
        <a:xfrm>
          <a:off x="434937" y="0"/>
          <a:ext cx="1608766" cy="154697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i-FI" sz="800" kern="1200" dirty="0" smtClean="0"/>
            <a:t>Tilannekohtainen välitön palaute</a:t>
          </a:r>
          <a:endParaRPr lang="fi-FI" sz="800" kern="1200" dirty="0"/>
        </a:p>
      </dsp:txBody>
      <dsp:txXfrm>
        <a:off x="670535" y="226549"/>
        <a:ext cx="1137570" cy="10938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9B19-FD22-47CE-8C2D-62468BAAC165}">
      <dsp:nvSpPr>
        <dsp:cNvPr id="0" name=""/>
        <dsp:cNvSpPr/>
      </dsp:nvSpPr>
      <dsp:spPr>
        <a:xfrm>
          <a:off x="0" y="141079"/>
          <a:ext cx="10298757" cy="101320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 ja läheiskokemus tulee näkyväksi</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 ja läheinen saadaan osaksi palvelujen kehittämistä</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Asiakaspalautteen tulosten saanti/käsittely lyhyellä viiveellä</a:t>
          </a:r>
          <a:endParaRPr lang="fi-FI" sz="11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fi-FI" sz="1100" kern="1200" dirty="0" smtClean="0"/>
            <a:t>Alueellinen ja yksikkötasoinen vertailutieto toimii pohjana ikääntyvien kotona asumista tukevien palvelujen kehittämiselle</a:t>
          </a:r>
          <a:endParaRPr lang="fi-FI" sz="1100" kern="1200" dirty="0"/>
        </a:p>
      </dsp:txBody>
      <dsp:txXfrm>
        <a:off x="0" y="141079"/>
        <a:ext cx="10298757" cy="1013208"/>
      </dsp:txXfrm>
    </dsp:sp>
    <dsp:sp modelId="{E5EBB407-1E40-498B-A048-B9A896A1ACF3}">
      <dsp:nvSpPr>
        <dsp:cNvPr id="0" name=""/>
        <dsp:cNvSpPr/>
      </dsp:nvSpPr>
      <dsp:spPr>
        <a:xfrm>
          <a:off x="514937" y="52606"/>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Tulokset</a:t>
          </a:r>
          <a:endParaRPr lang="fi-FI" sz="1050" kern="1200" dirty="0"/>
        </a:p>
      </dsp:txBody>
      <dsp:txXfrm>
        <a:off x="523575" y="61244"/>
        <a:ext cx="7191853" cy="159671"/>
      </dsp:txXfrm>
    </dsp:sp>
    <dsp:sp modelId="{2CCAEDFA-5F30-4479-AAC3-CF87E3315024}">
      <dsp:nvSpPr>
        <dsp:cNvPr id="0" name=""/>
        <dsp:cNvSpPr/>
      </dsp:nvSpPr>
      <dsp:spPr>
        <a:xfrm>
          <a:off x="0" y="1275129"/>
          <a:ext cx="10298757" cy="13231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Sovellus, koulutus ja tekninen tuki</a:t>
          </a:r>
          <a:endParaRPr lang="fi-FI" sz="1100" kern="1200" dirty="0"/>
        </a:p>
        <a:p>
          <a:pPr marL="57150" lvl="1" indent="-57150" algn="l" defTabSz="488950">
            <a:lnSpc>
              <a:spcPct val="90000"/>
            </a:lnSpc>
            <a:spcBef>
              <a:spcPct val="0"/>
            </a:spcBef>
            <a:spcAft>
              <a:spcPct val="15000"/>
            </a:spcAft>
            <a:buChar char="••"/>
          </a:pPr>
          <a:r>
            <a:rPr lang="fi-FI" sz="1100" kern="1200" dirty="0" smtClean="0"/>
            <a:t>Asiakasraati </a:t>
          </a:r>
          <a:endParaRPr lang="fi-FI" sz="1100" kern="1200" dirty="0"/>
        </a:p>
        <a:p>
          <a:pPr marL="57150" lvl="1" indent="-57150" algn="l" defTabSz="488950">
            <a:lnSpc>
              <a:spcPct val="90000"/>
            </a:lnSpc>
            <a:spcBef>
              <a:spcPct val="0"/>
            </a:spcBef>
            <a:spcAft>
              <a:spcPct val="15000"/>
            </a:spcAft>
            <a:buChar char="••"/>
          </a:pPr>
          <a:r>
            <a:rPr lang="fi-FI" sz="1100" kern="1200" dirty="0" smtClean="0"/>
            <a:t>Asiantuntija- ja ammattilaistyöpajat </a:t>
          </a:r>
          <a:endParaRPr lang="fi-FI" sz="1100" kern="1200" dirty="0"/>
        </a:p>
        <a:p>
          <a:pPr marL="57150" lvl="1" indent="-57150" algn="l" defTabSz="488950">
            <a:lnSpc>
              <a:spcPct val="90000"/>
            </a:lnSpc>
            <a:spcBef>
              <a:spcPct val="0"/>
            </a:spcBef>
            <a:spcAft>
              <a:spcPct val="15000"/>
            </a:spcAft>
            <a:buChar char="••"/>
          </a:pPr>
          <a:r>
            <a:rPr lang="fi-FI" sz="1100" kern="1200" dirty="0" smtClean="0"/>
            <a:t>It-palvelut </a:t>
          </a:r>
          <a:endParaRPr lang="fi-FI" sz="1100" kern="1200" dirty="0"/>
        </a:p>
        <a:p>
          <a:pPr marL="57150" lvl="1" indent="-57150" algn="l" defTabSz="488950">
            <a:lnSpc>
              <a:spcPct val="90000"/>
            </a:lnSpc>
            <a:spcBef>
              <a:spcPct val="0"/>
            </a:spcBef>
            <a:spcAft>
              <a:spcPct val="15000"/>
            </a:spcAft>
            <a:buChar char="••"/>
          </a:pPr>
          <a:r>
            <a:rPr lang="fi-FI" sz="1100" kern="1200" dirty="0" smtClean="0"/>
            <a:t>Henkilöstön koulutus ja viestintä </a:t>
          </a:r>
          <a:endParaRPr lang="fi-FI" sz="1100" kern="1200" dirty="0"/>
        </a:p>
      </dsp:txBody>
      <dsp:txXfrm>
        <a:off x="0" y="1275129"/>
        <a:ext cx="10298757" cy="1323182"/>
      </dsp:txXfrm>
    </dsp:sp>
    <dsp:sp modelId="{ED22B6F4-5588-4309-A4B6-16F06B5C9DDB}">
      <dsp:nvSpPr>
        <dsp:cNvPr id="0" name=""/>
        <dsp:cNvSpPr/>
      </dsp:nvSpPr>
      <dsp:spPr>
        <a:xfrm>
          <a:off x="514937" y="1191131"/>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88950">
            <a:lnSpc>
              <a:spcPct val="90000"/>
            </a:lnSpc>
            <a:spcBef>
              <a:spcPct val="0"/>
            </a:spcBef>
            <a:spcAft>
              <a:spcPct val="35000"/>
            </a:spcAft>
          </a:pPr>
          <a:r>
            <a:rPr lang="fi-FI" sz="1100" kern="1200" dirty="0" smtClean="0"/>
            <a:t>Kustannusvaikutus</a:t>
          </a:r>
          <a:endParaRPr lang="fi-FI" sz="1100" kern="1200" dirty="0"/>
        </a:p>
      </dsp:txBody>
      <dsp:txXfrm>
        <a:off x="523575" y="1199769"/>
        <a:ext cx="7191853" cy="159671"/>
      </dsp:txXfrm>
    </dsp:sp>
    <dsp:sp modelId="{65A589D3-E96A-4FA4-B04F-EFFF0805ADDA}">
      <dsp:nvSpPr>
        <dsp:cNvPr id="0" name=""/>
        <dsp:cNvSpPr/>
      </dsp:nvSpPr>
      <dsp:spPr>
        <a:xfrm>
          <a:off x="0" y="2719153"/>
          <a:ext cx="10298757" cy="9063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Tietovarannon kehittäminen</a:t>
          </a:r>
          <a:endParaRPr lang="fi-FI" sz="1100" kern="1200" dirty="0"/>
        </a:p>
        <a:p>
          <a:pPr marL="57150" lvl="1" indent="-57150" algn="l" defTabSz="488950">
            <a:lnSpc>
              <a:spcPct val="90000"/>
            </a:lnSpc>
            <a:spcBef>
              <a:spcPct val="0"/>
            </a:spcBef>
            <a:spcAft>
              <a:spcPct val="15000"/>
            </a:spcAft>
            <a:buChar char="••"/>
          </a:pPr>
          <a:r>
            <a:rPr lang="fi-FI" sz="1100" kern="1200" dirty="0" smtClean="0"/>
            <a:t>Asiakaspalautetietoalustan luominen</a:t>
          </a:r>
          <a:endParaRPr lang="fi-FI" sz="1100" kern="1200" dirty="0"/>
        </a:p>
        <a:p>
          <a:pPr marL="57150" lvl="1" indent="-57150" algn="l" defTabSz="488950">
            <a:lnSpc>
              <a:spcPct val="90000"/>
            </a:lnSpc>
            <a:spcBef>
              <a:spcPct val="0"/>
            </a:spcBef>
            <a:spcAft>
              <a:spcPct val="15000"/>
            </a:spcAft>
            <a:buChar char="••"/>
          </a:pPr>
          <a:r>
            <a:rPr lang="fi-FI" sz="1100" kern="1200" dirty="0" smtClean="0"/>
            <a:t>Huomioidaan asiakaspalautteen kansallinen yhtenäistäminen </a:t>
          </a:r>
          <a:endParaRPr lang="fi-FI" sz="1100" kern="1200" dirty="0"/>
        </a:p>
        <a:p>
          <a:pPr marL="57150" lvl="1" indent="-57150" algn="l" defTabSz="488950">
            <a:lnSpc>
              <a:spcPct val="90000"/>
            </a:lnSpc>
            <a:spcBef>
              <a:spcPct val="0"/>
            </a:spcBef>
            <a:spcAft>
              <a:spcPct val="15000"/>
            </a:spcAft>
            <a:buChar char="••"/>
          </a:pPr>
          <a:endParaRPr lang="fi-FI" sz="1100" kern="1200" dirty="0"/>
        </a:p>
      </dsp:txBody>
      <dsp:txXfrm>
        <a:off x="0" y="2719153"/>
        <a:ext cx="10298757" cy="906314"/>
      </dsp:txXfrm>
    </dsp:sp>
    <dsp:sp modelId="{2F7C5C2A-0A02-46FA-9BA3-43DC9CAF7B06}">
      <dsp:nvSpPr>
        <dsp:cNvPr id="0" name=""/>
        <dsp:cNvSpPr/>
      </dsp:nvSpPr>
      <dsp:spPr>
        <a:xfrm>
          <a:off x="514937" y="2630680"/>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Jatkokehittämisen kohteet</a:t>
          </a:r>
          <a:endParaRPr lang="fi-FI" sz="1050" kern="1200" dirty="0"/>
        </a:p>
      </dsp:txBody>
      <dsp:txXfrm>
        <a:off x="523575" y="2639318"/>
        <a:ext cx="7191853" cy="159671"/>
      </dsp:txXfrm>
    </dsp:sp>
    <dsp:sp modelId="{A3D9FD20-064E-4056-9B00-1159A92F4EC7}">
      <dsp:nvSpPr>
        <dsp:cNvPr id="0" name=""/>
        <dsp:cNvSpPr/>
      </dsp:nvSpPr>
      <dsp:spPr>
        <a:xfrm>
          <a:off x="0" y="3798915"/>
          <a:ext cx="10281249" cy="6727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9298" tIns="124968" rIns="799298"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Tuoda esille asiakkaan ja läheisen ääni</a:t>
          </a:r>
          <a:endParaRPr lang="fi-FI" sz="1100" kern="1200" dirty="0"/>
        </a:p>
        <a:p>
          <a:pPr marL="57150" lvl="1" indent="-57150" algn="l" defTabSz="488950">
            <a:lnSpc>
              <a:spcPct val="90000"/>
            </a:lnSpc>
            <a:spcBef>
              <a:spcPct val="0"/>
            </a:spcBef>
            <a:spcAft>
              <a:spcPct val="15000"/>
            </a:spcAft>
            <a:buChar char="••"/>
          </a:pPr>
          <a:r>
            <a:rPr lang="fi-FI" sz="1100" kern="1200" dirty="0" smtClean="0"/>
            <a:t>Mahdollistaa vertailutiedon saatavuuden systemaattisesti </a:t>
          </a:r>
          <a:endParaRPr lang="fi-FI" sz="1100" kern="1200" dirty="0"/>
        </a:p>
        <a:p>
          <a:pPr marL="57150" lvl="1" indent="-57150" algn="l" defTabSz="488950">
            <a:lnSpc>
              <a:spcPct val="90000"/>
            </a:lnSpc>
            <a:spcBef>
              <a:spcPct val="0"/>
            </a:spcBef>
            <a:spcAft>
              <a:spcPct val="15000"/>
            </a:spcAft>
            <a:buChar char="••"/>
          </a:pPr>
          <a:r>
            <a:rPr lang="fi-FI" sz="1100" kern="1200" dirty="0" smtClean="0"/>
            <a:t>Kohdentaa toimenpiteet oikeisiin kohteisiin ja palveluihin </a:t>
          </a:r>
          <a:endParaRPr lang="fi-FI" sz="1100" kern="1200" dirty="0"/>
        </a:p>
        <a:p>
          <a:pPr marL="57150" lvl="1" indent="-57150" algn="l" defTabSz="222250">
            <a:lnSpc>
              <a:spcPct val="90000"/>
            </a:lnSpc>
            <a:spcBef>
              <a:spcPct val="0"/>
            </a:spcBef>
            <a:spcAft>
              <a:spcPct val="15000"/>
            </a:spcAft>
            <a:buChar char="••"/>
          </a:pPr>
          <a:endParaRPr lang="fi-FI" sz="500" kern="1200" dirty="0"/>
        </a:p>
      </dsp:txBody>
      <dsp:txXfrm>
        <a:off x="0" y="3798915"/>
        <a:ext cx="10281249" cy="672705"/>
      </dsp:txXfrm>
    </dsp:sp>
    <dsp:sp modelId="{FC66FFB8-0B7B-42E9-95A0-7027B1BC8B79}">
      <dsp:nvSpPr>
        <dsp:cNvPr id="0" name=""/>
        <dsp:cNvSpPr/>
      </dsp:nvSpPr>
      <dsp:spPr>
        <a:xfrm>
          <a:off x="514937" y="3657836"/>
          <a:ext cx="7209129" cy="176947"/>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488" tIns="0" rIns="272488" bIns="0" numCol="1" spcCol="1270" anchor="ctr" anchorCtr="0">
          <a:noAutofit/>
        </a:bodyPr>
        <a:lstStyle/>
        <a:p>
          <a:pPr lvl="0" algn="l" defTabSz="466725">
            <a:lnSpc>
              <a:spcPct val="90000"/>
            </a:lnSpc>
            <a:spcBef>
              <a:spcPct val="0"/>
            </a:spcBef>
            <a:spcAft>
              <a:spcPct val="35000"/>
            </a:spcAft>
          </a:pPr>
          <a:r>
            <a:rPr lang="fi-FI" sz="1050" kern="1200" dirty="0" smtClean="0"/>
            <a:t>Mahdollisuus</a:t>
          </a:r>
          <a:endParaRPr lang="fi-FI" sz="1050" kern="1200" dirty="0"/>
        </a:p>
      </dsp:txBody>
      <dsp:txXfrm>
        <a:off x="523575" y="3666474"/>
        <a:ext cx="7191853" cy="159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D48FA-27DC-43CA-B44E-33B113BE7746}">
      <dsp:nvSpPr>
        <dsp:cNvPr id="0" name=""/>
        <dsp:cNvSpPr/>
      </dsp:nvSpPr>
      <dsp:spPr>
        <a:xfrm>
          <a:off x="322217" y="1932"/>
          <a:ext cx="988443" cy="988443"/>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4D56E0-1EC2-4792-96A6-7CB3A2DD4F3C}">
      <dsp:nvSpPr>
        <dsp:cNvPr id="0" name=""/>
        <dsp:cNvSpPr/>
      </dsp:nvSpPr>
      <dsp:spPr>
        <a:xfrm>
          <a:off x="421061" y="100776"/>
          <a:ext cx="790754" cy="790754"/>
        </a:xfrm>
        <a:prstGeom prst="pie">
          <a:avLst>
            <a:gd name="adj1" fmla="val 126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C5B05-3DAA-42F4-9CD7-0B196C1D9CE4}">
      <dsp:nvSpPr>
        <dsp:cNvPr id="0" name=""/>
        <dsp:cNvSpPr/>
      </dsp:nvSpPr>
      <dsp:spPr>
        <a:xfrm rot="16200000">
          <a:off x="-814492" y="2225929"/>
          <a:ext cx="2866485" cy="59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solidFill>
                <a:schemeClr val="tx1"/>
              </a:solidFill>
            </a:rPr>
            <a:t>Tausta</a:t>
          </a:r>
          <a:endParaRPr lang="fi-FI" sz="2400" kern="1200" dirty="0">
            <a:solidFill>
              <a:schemeClr val="tx1"/>
            </a:solidFill>
          </a:endParaRPr>
        </a:p>
      </dsp:txBody>
      <dsp:txXfrm>
        <a:off x="-814492" y="2225929"/>
        <a:ext cx="2866485" cy="593065"/>
      </dsp:txXfrm>
    </dsp:sp>
    <dsp:sp modelId="{6107B508-16EA-4631-B5AC-880ED2963378}">
      <dsp:nvSpPr>
        <dsp:cNvPr id="0" name=""/>
        <dsp:cNvSpPr/>
      </dsp:nvSpPr>
      <dsp:spPr>
        <a:xfrm>
          <a:off x="1014127" y="1932"/>
          <a:ext cx="2453316" cy="395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endParaRPr lang="fi-FI" sz="900" b="0" kern="1200" dirty="0"/>
        </a:p>
        <a:p>
          <a:pPr lvl="0" algn="l" defTabSz="400050">
            <a:lnSpc>
              <a:spcPct val="90000"/>
            </a:lnSpc>
            <a:spcBef>
              <a:spcPct val="0"/>
            </a:spcBef>
            <a:spcAft>
              <a:spcPct val="35000"/>
            </a:spcAft>
          </a:pPr>
          <a:r>
            <a:rPr lang="fi-FI" sz="1000" b="0" kern="1200" dirty="0">
              <a:solidFill>
                <a:schemeClr val="tx1"/>
              </a:solidFill>
            </a:rPr>
            <a:t>Kotona asumista tukevien palveluita käyttäviltä </a:t>
          </a:r>
          <a:r>
            <a:rPr lang="fi-FI" sz="1000" b="0" kern="1200" dirty="0" smtClean="0">
              <a:solidFill>
                <a:schemeClr val="tx1"/>
              </a:solidFill>
            </a:rPr>
            <a:t>asiakkailta ja läheisiltä </a:t>
          </a:r>
          <a:r>
            <a:rPr lang="fi-FI" sz="1000" b="0" kern="1200" dirty="0">
              <a:solidFill>
                <a:schemeClr val="tx1"/>
              </a:solidFill>
            </a:rPr>
            <a:t>saatava tieto palvelukokemuksesta ja tyytyväisyydestä palveluihin on tärkeä ulottuvuus mitattaessa palveluiden laatua, saatavuutta ja </a:t>
          </a:r>
          <a:r>
            <a:rPr lang="fi-FI" sz="1000" b="0" kern="1200" dirty="0" smtClean="0">
              <a:solidFill>
                <a:schemeClr val="tx1"/>
              </a:solidFill>
            </a:rPr>
            <a:t>palvelujärjestelmän </a:t>
          </a:r>
          <a:r>
            <a:rPr lang="fi-FI" sz="1000" b="0" kern="1200" dirty="0">
              <a:solidFill>
                <a:schemeClr val="tx1"/>
              </a:solidFill>
            </a:rPr>
            <a:t>toimintaa ja toimivuutta</a:t>
          </a:r>
          <a:r>
            <a:rPr lang="fi-FI" sz="1000" b="0" kern="1200" dirty="0" smtClean="0">
              <a:solidFill>
                <a:schemeClr val="tx1"/>
              </a:solidFill>
            </a:rPr>
            <a:t>. </a:t>
          </a:r>
          <a:r>
            <a:rPr lang="fi-FI" sz="1000" b="0" kern="1200" dirty="0" smtClean="0">
              <a:hlinkClick xmlns:r="http://schemas.openxmlformats.org/officeDocument/2006/relationships" r:id="rId1"/>
            </a:rPr>
            <a:t>Palvelujen riittävyyden ja laadun arviointi, laadun seuranta ja omavalvonta</a:t>
          </a:r>
          <a:endParaRPr lang="fi-FI" sz="1000" b="0" kern="1200" dirty="0" smtClean="0"/>
        </a:p>
        <a:p>
          <a:pPr lvl="0" algn="l" defTabSz="400050">
            <a:lnSpc>
              <a:spcPct val="90000"/>
            </a:lnSpc>
            <a:spcBef>
              <a:spcPct val="0"/>
            </a:spcBef>
            <a:spcAft>
              <a:spcPct val="35000"/>
            </a:spcAft>
          </a:pPr>
          <a:endParaRPr lang="fi-FI" sz="1000" b="0" kern="1200" dirty="0"/>
        </a:p>
        <a:p>
          <a:pPr lvl="0" algn="l" defTabSz="444500">
            <a:lnSpc>
              <a:spcPct val="90000"/>
            </a:lnSpc>
            <a:spcBef>
              <a:spcPct val="0"/>
            </a:spcBef>
            <a:spcAft>
              <a:spcPct val="35000"/>
            </a:spcAft>
          </a:pPr>
          <a:r>
            <a:rPr lang="fi-FI" sz="1000" b="0" kern="1200" dirty="0">
              <a:solidFill>
                <a:schemeClr val="tx1"/>
              </a:solidFill>
            </a:rPr>
            <a:t>Varhan </a:t>
          </a:r>
          <a:r>
            <a:rPr lang="fi-FI" sz="1000" b="0" kern="1200" dirty="0" smtClean="0">
              <a:solidFill>
                <a:schemeClr val="tx1"/>
              </a:solidFill>
            </a:rPr>
            <a:t>nykytila on tunnistettu, ikääntyvien palveluissa ei tällä hetkellä kerätä systemaattisesti asiakaskokemusta asiakkaan omassa asuinympäristössä. </a:t>
          </a:r>
        </a:p>
        <a:p>
          <a:pPr lvl="0" algn="l" defTabSz="444500">
            <a:lnSpc>
              <a:spcPct val="90000"/>
            </a:lnSpc>
            <a:spcBef>
              <a:spcPct val="0"/>
            </a:spcBef>
            <a:spcAft>
              <a:spcPct val="35000"/>
            </a:spcAft>
          </a:pPr>
          <a:endParaRPr lang="fi-FI" sz="1000" b="0" kern="1200" dirty="0"/>
        </a:p>
        <a:p>
          <a:pPr lvl="0" algn="l" defTabSz="444500">
            <a:lnSpc>
              <a:spcPct val="90000"/>
            </a:lnSpc>
            <a:spcBef>
              <a:spcPct val="0"/>
            </a:spcBef>
            <a:spcAft>
              <a:spcPct val="35000"/>
            </a:spcAft>
          </a:pPr>
          <a:r>
            <a:rPr lang="fi-FI" sz="1000" b="0" kern="1200" dirty="0">
              <a:solidFill>
                <a:schemeClr val="tx1"/>
              </a:solidFill>
            </a:rPr>
            <a:t>Nykytilanteessa </a:t>
          </a:r>
          <a:r>
            <a:rPr lang="fi-FI" sz="1000" b="0" kern="1200" dirty="0" smtClean="0">
              <a:solidFill>
                <a:schemeClr val="tx1"/>
              </a:solidFill>
            </a:rPr>
            <a:t>palaute on mahdollista antaa sähköisenhyvinvointialueen yleisen </a:t>
          </a:r>
          <a:r>
            <a:rPr lang="fi-FI" sz="1000" b="0" kern="1200" dirty="0">
              <a:solidFill>
                <a:schemeClr val="tx1"/>
              </a:solidFill>
            </a:rPr>
            <a:t>palautejärjestelmän kautta sekä </a:t>
          </a:r>
          <a:r>
            <a:rPr lang="fi-FI" sz="1000" b="0" kern="1200" dirty="0" err="1">
              <a:solidFill>
                <a:schemeClr val="tx1"/>
              </a:solidFill>
            </a:rPr>
            <a:t>THL:n</a:t>
          </a:r>
          <a:r>
            <a:rPr lang="fi-FI" sz="1000" b="0" kern="1200" dirty="0">
              <a:solidFill>
                <a:schemeClr val="tx1"/>
              </a:solidFill>
            </a:rPr>
            <a:t> joka toinen vuosi toteutuvalla asiakastyytyväisyyskyselyllä. </a:t>
          </a:r>
          <a:r>
            <a:rPr lang="fi-FI" sz="1000" kern="1200" dirty="0" smtClean="0">
              <a:hlinkClick xmlns:r="http://schemas.openxmlformats.org/officeDocument/2006/relationships" r:id="rId2"/>
            </a:rPr>
            <a:t>Ikääntyvien digiosallisuus</a:t>
          </a:r>
          <a:endParaRPr lang="fi-FI" sz="1000" kern="1200" dirty="0" smtClean="0"/>
        </a:p>
        <a:p>
          <a:pPr lvl="0" algn="l" defTabSz="444500">
            <a:lnSpc>
              <a:spcPct val="90000"/>
            </a:lnSpc>
            <a:spcBef>
              <a:spcPct val="0"/>
            </a:spcBef>
            <a:spcAft>
              <a:spcPct val="35000"/>
            </a:spcAft>
          </a:pPr>
          <a:endParaRPr lang="fi-FI" sz="1050" b="0" kern="1200" dirty="0"/>
        </a:p>
        <a:p>
          <a:pPr lvl="0" algn="l" defTabSz="444500">
            <a:lnSpc>
              <a:spcPct val="90000"/>
            </a:lnSpc>
            <a:spcBef>
              <a:spcPct val="0"/>
            </a:spcBef>
            <a:spcAft>
              <a:spcPct val="35000"/>
            </a:spcAft>
          </a:pPr>
          <a:r>
            <a:rPr lang="fi-FI" sz="1000" b="0" kern="1200" dirty="0" smtClean="0">
              <a:solidFill>
                <a:schemeClr val="tx1"/>
              </a:solidFill>
            </a:rPr>
            <a:t>Palvelun laadun suunnittelun, kehittämisen ja arvioinnin kohdalla tulee huomioida iäkkään henkilön oma näkemys </a:t>
          </a:r>
          <a:r>
            <a:rPr lang="fi-FI" sz="1000" b="0" kern="1200" dirty="0" smtClean="0">
              <a:solidFill>
                <a:schemeClr val="tx1"/>
              </a:solidFill>
              <a:hlinkClick xmlns:r="http://schemas.openxmlformats.org/officeDocument/2006/relationships" r:id="rId3" action="ppaction://hlinkfile"/>
            </a:rPr>
            <a:t>Iäkkään oma kokemus</a:t>
          </a:r>
          <a:r>
            <a:rPr lang="fi-FI" sz="1000" b="0" kern="1200" dirty="0" smtClean="0">
              <a:solidFill>
                <a:schemeClr val="tx1"/>
              </a:solidFill>
            </a:rPr>
            <a:t> sekä iäkkään henkilön mahdollisuuksia ja valmiuksia antaa palautetta sähköisesti on tuettava. </a:t>
          </a:r>
        </a:p>
        <a:p>
          <a:pPr lvl="0" algn="l" defTabSz="444500">
            <a:lnSpc>
              <a:spcPct val="90000"/>
            </a:lnSpc>
            <a:spcBef>
              <a:spcPct val="0"/>
            </a:spcBef>
            <a:spcAft>
              <a:spcPct val="35000"/>
            </a:spcAft>
          </a:pPr>
          <a:endParaRPr lang="fi-FI" sz="900" b="0" kern="1200" dirty="0"/>
        </a:p>
      </dsp:txBody>
      <dsp:txXfrm>
        <a:off x="1014127" y="1932"/>
        <a:ext cx="2453316" cy="3953773"/>
      </dsp:txXfrm>
    </dsp:sp>
    <dsp:sp modelId="{8C6F8AAD-8795-4A89-8A20-0C62185DF3AE}">
      <dsp:nvSpPr>
        <dsp:cNvPr id="0" name=""/>
        <dsp:cNvSpPr/>
      </dsp:nvSpPr>
      <dsp:spPr>
        <a:xfrm>
          <a:off x="3953576" y="1932"/>
          <a:ext cx="988443" cy="988443"/>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F7AE3-DAAC-4B98-9FEA-3FAB369691B6}">
      <dsp:nvSpPr>
        <dsp:cNvPr id="0" name=""/>
        <dsp:cNvSpPr/>
      </dsp:nvSpPr>
      <dsp:spPr>
        <a:xfrm>
          <a:off x="4052420" y="100776"/>
          <a:ext cx="790754" cy="790754"/>
        </a:xfrm>
        <a:prstGeom prst="pie">
          <a:avLst>
            <a:gd name="adj1" fmla="val 9000000"/>
            <a:gd name="adj2" fmla="val 16200000"/>
          </a:avLst>
        </a:prstGeom>
        <a:solidFill>
          <a:schemeClr val="accent3">
            <a:hueOff val="-2137552"/>
            <a:satOff val="1781"/>
            <a:lumOff val="11079"/>
            <a:alphaOff val="0"/>
          </a:schemeClr>
        </a:solidFill>
        <a:ln w="12700" cap="flat" cmpd="sng" algn="ctr">
          <a:solidFill>
            <a:schemeClr val="accent3">
              <a:hueOff val="-2137552"/>
              <a:satOff val="1781"/>
              <a:lumOff val="11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A4F8E2-C599-4346-9CA4-57820782A7AA}">
      <dsp:nvSpPr>
        <dsp:cNvPr id="0" name=""/>
        <dsp:cNvSpPr/>
      </dsp:nvSpPr>
      <dsp:spPr>
        <a:xfrm rot="16200000">
          <a:off x="2816866" y="2225929"/>
          <a:ext cx="2866485" cy="59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solidFill>
                <a:schemeClr val="tx1"/>
              </a:solidFill>
            </a:rPr>
            <a:t>Tarve</a:t>
          </a:r>
          <a:endParaRPr lang="fi-FI" sz="2400" kern="1200" dirty="0">
            <a:solidFill>
              <a:schemeClr val="tx1"/>
            </a:solidFill>
          </a:endParaRPr>
        </a:p>
      </dsp:txBody>
      <dsp:txXfrm>
        <a:off x="2816866" y="2225929"/>
        <a:ext cx="2866485" cy="593065"/>
      </dsp:txXfrm>
    </dsp:sp>
    <dsp:sp modelId="{0DB04A04-F09C-4659-8629-AA8FD3085357}">
      <dsp:nvSpPr>
        <dsp:cNvPr id="0" name=""/>
        <dsp:cNvSpPr/>
      </dsp:nvSpPr>
      <dsp:spPr>
        <a:xfrm>
          <a:off x="4645486" y="1932"/>
          <a:ext cx="2539330" cy="395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marR="0" lvl="0" indent="0" algn="l" defTabSz="400050" eaLnBrk="1" fontAlgn="auto" latinLnBrk="0" hangingPunct="1">
            <a:lnSpc>
              <a:spcPct val="90000"/>
            </a:lnSpc>
            <a:spcBef>
              <a:spcPct val="0"/>
            </a:spcBef>
            <a:spcAft>
              <a:spcPct val="35000"/>
            </a:spcAft>
            <a:buClrTx/>
            <a:buSzTx/>
            <a:buFontTx/>
            <a:buNone/>
            <a:tabLst/>
            <a:defRPr/>
          </a:pPr>
          <a:endParaRPr lang="fi-FI" sz="900" kern="1200" dirty="0" smtClean="0"/>
        </a:p>
        <a:p>
          <a:pPr marL="0" marR="0" lvl="0" indent="0" algn="l" defTabSz="400050" eaLnBrk="1" fontAlgn="auto" latinLnBrk="0" hangingPunct="1">
            <a:lnSpc>
              <a:spcPct val="90000"/>
            </a:lnSpc>
            <a:spcBef>
              <a:spcPct val="0"/>
            </a:spcBef>
            <a:spcAft>
              <a:spcPct val="35000"/>
            </a:spcAft>
            <a:buClrTx/>
            <a:buSzTx/>
            <a:buFontTx/>
            <a:buNone/>
            <a:tabLst/>
            <a:defRPr/>
          </a:pPr>
          <a:r>
            <a:rPr lang="fi-FI" sz="1000" b="0" kern="1200" dirty="0" smtClean="0">
              <a:solidFill>
                <a:schemeClr val="tx1"/>
              </a:solidFill>
            </a:rPr>
            <a:t>Tarve kohdennetulle, yhtenevälle, vertailukelpoiselle ja ajantasaiselle asiakas- ja läheispalautetiedolle on tunnistettu hyvinvointialueen ikääntyvien palveluissa.</a:t>
          </a:r>
        </a:p>
        <a:p>
          <a:pPr lvl="0" algn="l" defTabSz="400050">
            <a:lnSpc>
              <a:spcPct val="90000"/>
            </a:lnSpc>
            <a:spcBef>
              <a:spcPct val="0"/>
            </a:spcBef>
            <a:spcAft>
              <a:spcPct val="35000"/>
            </a:spcAft>
          </a:pPr>
          <a:endParaRPr lang="fi-FI" sz="1000" b="0" kern="1200" dirty="0" smtClean="0">
            <a:solidFill>
              <a:schemeClr val="tx1"/>
            </a:solidFill>
          </a:endParaRPr>
        </a:p>
        <a:p>
          <a:pPr lvl="0" algn="l" defTabSz="400050">
            <a:lnSpc>
              <a:spcPct val="90000"/>
            </a:lnSpc>
            <a:spcBef>
              <a:spcPct val="0"/>
            </a:spcBef>
            <a:spcAft>
              <a:spcPct val="35000"/>
            </a:spcAft>
          </a:pPr>
          <a:r>
            <a:rPr lang="fi-FI" sz="1000" b="0" kern="1200" dirty="0" smtClean="0">
              <a:solidFill>
                <a:schemeClr val="tx1"/>
              </a:solidFill>
            </a:rPr>
            <a:t>Palautetietoa </a:t>
          </a:r>
          <a:r>
            <a:rPr lang="fi-FI" sz="1000" b="0" kern="1200" dirty="0">
              <a:solidFill>
                <a:schemeClr val="tx1"/>
              </a:solidFill>
            </a:rPr>
            <a:t>voidaan </a:t>
          </a:r>
          <a:r>
            <a:rPr lang="fi-FI" sz="1000" b="0" kern="1200" dirty="0" smtClean="0">
              <a:solidFill>
                <a:schemeClr val="tx1"/>
              </a:solidFill>
            </a:rPr>
            <a:t>käyttää yhtenä tietolähteenä arvioitaessa </a:t>
          </a:r>
          <a:r>
            <a:rPr lang="fi-FI" sz="1000" b="0" kern="1200" dirty="0">
              <a:solidFill>
                <a:schemeClr val="tx1"/>
              </a:solidFill>
            </a:rPr>
            <a:t>Varhan </a:t>
          </a:r>
          <a:r>
            <a:rPr lang="fi-FI" sz="1000" b="0" kern="1200" dirty="0" smtClean="0">
              <a:solidFill>
                <a:schemeClr val="tx1"/>
              </a:solidFill>
            </a:rPr>
            <a:t>asiakkaalle antaman </a:t>
          </a:r>
          <a:r>
            <a:rPr lang="fi-FI" sz="1000" b="0" kern="1200" dirty="0">
              <a:solidFill>
                <a:schemeClr val="tx1"/>
              </a:solidFill>
            </a:rPr>
            <a:t>strategian ja arvojen mukaista palvelujen toteutumista</a:t>
          </a:r>
          <a:r>
            <a:rPr lang="fi-FI" sz="1000" b="0" kern="1200" dirty="0" smtClean="0">
              <a:solidFill>
                <a:schemeClr val="tx1"/>
              </a:solidFill>
            </a:rPr>
            <a:t>.</a:t>
          </a:r>
        </a:p>
        <a:p>
          <a:pPr lvl="0" algn="l" defTabSz="400050">
            <a:lnSpc>
              <a:spcPct val="90000"/>
            </a:lnSpc>
            <a:spcBef>
              <a:spcPct val="0"/>
            </a:spcBef>
            <a:spcAft>
              <a:spcPct val="35000"/>
            </a:spcAft>
          </a:pPr>
          <a:endParaRPr lang="fi-FI" sz="1000" b="0" kern="1200" dirty="0" smtClean="0">
            <a:solidFill>
              <a:schemeClr val="tx1"/>
            </a:solidFill>
          </a:endParaRPr>
        </a:p>
        <a:p>
          <a:pPr lvl="0" algn="l" defTabSz="400050">
            <a:lnSpc>
              <a:spcPct val="90000"/>
            </a:lnSpc>
            <a:spcBef>
              <a:spcPct val="0"/>
            </a:spcBef>
            <a:spcAft>
              <a:spcPct val="35000"/>
            </a:spcAft>
          </a:pPr>
          <a:r>
            <a:rPr lang="fi-FI" sz="1000" b="0" kern="1200" dirty="0" smtClean="0">
              <a:solidFill>
                <a:schemeClr val="tx1"/>
              </a:solidFill>
            </a:rPr>
            <a:t>Mahdollista kohdentaa asiakaskokemuksen mittaaminen yksittäiseen palveluvalikkoon esim. palvelutarpeen arviointiin, omaishoidon tukeen ja kotihoitoon, käynnin yhteydessä voidaan systemaattisesti kerätä palautetta asiakkaalta ja läheiseltä.</a:t>
          </a:r>
          <a:endParaRPr lang="fi-FI" sz="1000" b="0" kern="1200" dirty="0">
            <a:solidFill>
              <a:schemeClr val="tx1"/>
            </a:solidFill>
          </a:endParaRPr>
        </a:p>
        <a:p>
          <a:pPr lvl="0" algn="l" defTabSz="400050">
            <a:lnSpc>
              <a:spcPct val="90000"/>
            </a:lnSpc>
            <a:spcBef>
              <a:spcPct val="0"/>
            </a:spcBef>
            <a:spcAft>
              <a:spcPct val="35000"/>
            </a:spcAft>
          </a:pPr>
          <a:endParaRPr lang="fi-FI" sz="1000" b="0" kern="1200" dirty="0" smtClean="0">
            <a:solidFill>
              <a:schemeClr val="tx1"/>
            </a:solidFill>
          </a:endParaRPr>
        </a:p>
        <a:p>
          <a:pPr lvl="0" algn="l" defTabSz="400050">
            <a:lnSpc>
              <a:spcPct val="90000"/>
            </a:lnSpc>
            <a:spcBef>
              <a:spcPct val="0"/>
            </a:spcBef>
            <a:spcAft>
              <a:spcPct val="35000"/>
            </a:spcAft>
          </a:pPr>
          <a:r>
            <a:rPr lang="fi-FI" sz="1000" b="0" kern="1200" dirty="0" smtClean="0">
              <a:solidFill>
                <a:schemeClr val="tx1"/>
              </a:solidFill>
            </a:rPr>
            <a:t>Palautetietoa voidaan hyödyntää tietyn palveluyksikön palveluvalikon sekä hyvinvointialueen palvelutoiminnan vertailussa ja kehittämisessä sekä kohdentamaan asiakkaan tarve oikea-aikaisesti, tarkoituksen mukaisiin palvelujen toteutumiseen</a:t>
          </a:r>
          <a:r>
            <a:rPr lang="fi-FI" sz="1050" b="0" kern="1200" dirty="0" smtClean="0">
              <a:solidFill>
                <a:schemeClr val="tx1"/>
              </a:solidFill>
            </a:rPr>
            <a:t>. </a:t>
          </a:r>
        </a:p>
        <a:p>
          <a:pPr algn="l">
            <a:spcBef>
              <a:spcPct val="0"/>
            </a:spcBef>
          </a:pPr>
          <a:endParaRPr lang="fi-FI" sz="800" b="0" kern="1200" dirty="0" smtClean="0">
            <a:solidFill>
              <a:schemeClr val="tx1"/>
            </a:solidFill>
          </a:endParaRPr>
        </a:p>
        <a:p>
          <a:pPr lvl="0" algn="l" defTabSz="400050">
            <a:lnSpc>
              <a:spcPct val="90000"/>
            </a:lnSpc>
            <a:spcBef>
              <a:spcPct val="0"/>
            </a:spcBef>
            <a:spcAft>
              <a:spcPct val="35000"/>
            </a:spcAft>
          </a:pPr>
          <a:endParaRPr lang="fi-FI" sz="800" b="1" kern="1200" dirty="0"/>
        </a:p>
        <a:p>
          <a:pPr lvl="0" algn="l" defTabSz="400050">
            <a:lnSpc>
              <a:spcPct val="90000"/>
            </a:lnSpc>
            <a:spcBef>
              <a:spcPct val="0"/>
            </a:spcBef>
            <a:spcAft>
              <a:spcPct val="35000"/>
            </a:spcAft>
          </a:pPr>
          <a:endParaRPr lang="fi-FI" sz="800" b="1" kern="1200" dirty="0"/>
        </a:p>
      </dsp:txBody>
      <dsp:txXfrm>
        <a:off x="4645486" y="1932"/>
        <a:ext cx="2539330" cy="3953773"/>
      </dsp:txXfrm>
    </dsp:sp>
    <dsp:sp modelId="{23A3E869-1D1E-499D-ADAA-80C7E8EEE36C}">
      <dsp:nvSpPr>
        <dsp:cNvPr id="0" name=""/>
        <dsp:cNvSpPr/>
      </dsp:nvSpPr>
      <dsp:spPr>
        <a:xfrm>
          <a:off x="7670949" y="1932"/>
          <a:ext cx="988443" cy="988443"/>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F8E2F-F6BC-47B0-854C-11006DE2F8B2}">
      <dsp:nvSpPr>
        <dsp:cNvPr id="0" name=""/>
        <dsp:cNvSpPr/>
      </dsp:nvSpPr>
      <dsp:spPr>
        <a:xfrm>
          <a:off x="7769794" y="100776"/>
          <a:ext cx="790754" cy="790754"/>
        </a:xfrm>
        <a:prstGeom prst="pie">
          <a:avLst>
            <a:gd name="adj1" fmla="val 5400000"/>
            <a:gd name="adj2" fmla="val 16200000"/>
          </a:avLst>
        </a:prstGeom>
        <a:solidFill>
          <a:schemeClr val="accent3">
            <a:hueOff val="-4275103"/>
            <a:satOff val="3562"/>
            <a:lumOff val="22157"/>
            <a:alphaOff val="0"/>
          </a:schemeClr>
        </a:solidFill>
        <a:ln w="12700" cap="flat" cmpd="sng" algn="ctr">
          <a:solidFill>
            <a:schemeClr val="accent3">
              <a:hueOff val="-4275103"/>
              <a:satOff val="3562"/>
              <a:lumOff val="2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C8F60-DB2F-40A7-84E0-5BFB22988E00}">
      <dsp:nvSpPr>
        <dsp:cNvPr id="0" name=""/>
        <dsp:cNvSpPr/>
      </dsp:nvSpPr>
      <dsp:spPr>
        <a:xfrm rot="16200000">
          <a:off x="6534239" y="2225929"/>
          <a:ext cx="2866485" cy="593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a:solidFill>
                <a:schemeClr val="tx1"/>
              </a:solidFill>
            </a:rPr>
            <a:t>Tavoite</a:t>
          </a:r>
        </a:p>
      </dsp:txBody>
      <dsp:txXfrm>
        <a:off x="6534239" y="2225929"/>
        <a:ext cx="2866485" cy="593065"/>
      </dsp:txXfrm>
    </dsp:sp>
    <dsp:sp modelId="{FBD13A26-F860-433B-84E3-AA8A5ABACCCA}">
      <dsp:nvSpPr>
        <dsp:cNvPr id="0" name=""/>
        <dsp:cNvSpPr/>
      </dsp:nvSpPr>
      <dsp:spPr>
        <a:xfrm>
          <a:off x="8362860" y="1932"/>
          <a:ext cx="2764517" cy="395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b="0" kern="1200" dirty="0" smtClean="0">
              <a:solidFill>
                <a:schemeClr val="tx1"/>
              </a:solidFill>
            </a:rPr>
            <a:t>Asiakaskokemus tulee olla julkisesti</a:t>
          </a:r>
          <a:r>
            <a:rPr lang="fi-FI" sz="1000" b="0" kern="1200" baseline="0" dirty="0" smtClean="0">
              <a:solidFill>
                <a:schemeClr val="tx1"/>
              </a:solidFill>
            </a:rPr>
            <a:t> saatavilla. </a:t>
          </a:r>
          <a:endParaRPr lang="fi-FI" sz="1000" b="0" kern="1200" baseline="0" dirty="0">
            <a:solidFill>
              <a:schemeClr val="tx1"/>
            </a:solidFill>
          </a:endParaRPr>
        </a:p>
        <a:p>
          <a:pPr lvl="0" algn="l" defTabSz="444500">
            <a:lnSpc>
              <a:spcPct val="90000"/>
            </a:lnSpc>
            <a:spcBef>
              <a:spcPct val="0"/>
            </a:spcBef>
            <a:spcAft>
              <a:spcPct val="35000"/>
            </a:spcAft>
          </a:pPr>
          <a:endParaRPr lang="fi-FI" sz="1000" b="0" kern="1200" baseline="0" dirty="0">
            <a:solidFill>
              <a:schemeClr val="tx1"/>
            </a:solidFill>
          </a:endParaRPr>
        </a:p>
        <a:p>
          <a:pPr lvl="0" algn="l" defTabSz="444500">
            <a:lnSpc>
              <a:spcPct val="90000"/>
            </a:lnSpc>
            <a:spcBef>
              <a:spcPct val="0"/>
            </a:spcBef>
            <a:spcAft>
              <a:spcPct val="35000"/>
            </a:spcAft>
          </a:pPr>
          <a:r>
            <a:rPr lang="fi-FI" sz="1000" b="0" kern="1200" baseline="0" dirty="0" smtClean="0">
              <a:solidFill>
                <a:schemeClr val="tx1"/>
              </a:solidFill>
            </a:rPr>
            <a:t>Luoda aito </a:t>
          </a:r>
          <a:r>
            <a:rPr lang="fi-FI" sz="1000" b="0" kern="1200" baseline="0" dirty="0">
              <a:solidFill>
                <a:schemeClr val="tx1"/>
              </a:solidFill>
            </a:rPr>
            <a:t>asiakkaan osallistaminen omien palvelujen kehittämiseen</a:t>
          </a:r>
          <a:r>
            <a:rPr lang="fi-FI" sz="1000" b="0" kern="1200" baseline="0" dirty="0" smtClean="0">
              <a:solidFill>
                <a:schemeClr val="tx1"/>
              </a:solidFill>
            </a:rPr>
            <a:t>. Pyritään vahvistamaan asiakkaan osallisuutta oman palvelunsa kehittämisessä.  </a:t>
          </a:r>
          <a:r>
            <a:rPr lang="fi-FI" sz="1000" b="0" kern="1200" dirty="0" smtClean="0">
              <a:hlinkClick xmlns:r="http://schemas.openxmlformats.org/officeDocument/2006/relationships" r:id="rId4"/>
            </a:rPr>
            <a:t>Ikääntyvien osallisuuden edistäminen</a:t>
          </a:r>
          <a:endParaRPr lang="fi-FI" sz="1000" b="0" kern="1200" baseline="0" dirty="0"/>
        </a:p>
        <a:p>
          <a:pPr lvl="0" algn="l" defTabSz="444500">
            <a:lnSpc>
              <a:spcPct val="90000"/>
            </a:lnSpc>
            <a:spcBef>
              <a:spcPct val="0"/>
            </a:spcBef>
            <a:spcAft>
              <a:spcPct val="35000"/>
            </a:spcAft>
          </a:pPr>
          <a:r>
            <a:rPr lang="fi-FI" sz="1000" b="0" kern="1200" baseline="0" dirty="0"/>
            <a:t> </a:t>
          </a:r>
          <a:endParaRPr lang="fi-FI" sz="1000" b="0" kern="1200" dirty="0"/>
        </a:p>
        <a:p>
          <a:pPr lvl="0" algn="l" defTabSz="444500">
            <a:lnSpc>
              <a:spcPct val="90000"/>
            </a:lnSpc>
            <a:spcBef>
              <a:spcPct val="0"/>
            </a:spcBef>
            <a:spcAft>
              <a:spcPct val="35000"/>
            </a:spcAft>
          </a:pPr>
          <a:r>
            <a:rPr lang="fi-FI" sz="1000" b="0" kern="1200" dirty="0">
              <a:solidFill>
                <a:schemeClr val="tx1"/>
              </a:solidFill>
            </a:rPr>
            <a:t>Asiakkailla ja kansalaisilla tulee olla käytettävissään vertailukelpoista ja objektiivista tietoa, jotta he voivat seurata ja arvioida käyttämiensä palvelujen laatua ja tehdä valintaa eri palveluntuottajien välillä. </a:t>
          </a:r>
          <a:endParaRPr lang="fi-FI" sz="1000" b="0" kern="1200" dirty="0" smtClean="0">
            <a:solidFill>
              <a:schemeClr val="tx1"/>
            </a:solidFill>
          </a:endParaRPr>
        </a:p>
        <a:p>
          <a:pPr lvl="0" algn="l" defTabSz="444500">
            <a:lnSpc>
              <a:spcPct val="90000"/>
            </a:lnSpc>
            <a:spcBef>
              <a:spcPct val="0"/>
            </a:spcBef>
            <a:spcAft>
              <a:spcPct val="35000"/>
            </a:spcAft>
          </a:pPr>
          <a:endParaRPr lang="fi-FI" sz="1000" b="0" kern="1200" dirty="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Luoda asiakkaille helppokäyttöisiä ja helposti saavutettavissa olevat tapoja antaa palautetta sekä yhtenäiset käytännöt asiakas- ja läheispalautetiedon keruulle, käsittelylle ja raportoinnille.</a:t>
          </a:r>
          <a:endParaRPr lang="fi-FI" sz="1000" b="0" kern="1200" dirty="0">
            <a:solidFill>
              <a:schemeClr val="tx1"/>
            </a:solidFill>
          </a:endParaRP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Sähköinen palautteen keruu tapahtuu joustavasti lähellä asiakasta, asiakkaan omassa asuinympäristössä asiakastapahtuman yhteydessä.</a:t>
          </a:r>
          <a:r>
            <a:rPr lang="fi-FI" sz="1000" b="0" kern="1200" dirty="0" smtClean="0"/>
            <a:t> </a:t>
          </a:r>
          <a:r>
            <a:rPr lang="fi-FI" sz="1000" b="0" kern="1200" dirty="0" smtClean="0">
              <a:solidFill>
                <a:schemeClr val="tx1"/>
              </a:solidFill>
            </a:rPr>
            <a:t>Palautetieto on saatavilla mahdollisimman reaaliaikaisesti. </a:t>
          </a:r>
        </a:p>
        <a:p>
          <a:pPr lvl="0" algn="l" defTabSz="444500">
            <a:lnSpc>
              <a:spcPct val="90000"/>
            </a:lnSpc>
            <a:spcBef>
              <a:spcPct val="0"/>
            </a:spcBef>
            <a:spcAft>
              <a:spcPct val="35000"/>
            </a:spcAft>
          </a:pPr>
          <a:endParaRPr lang="fi-FI" sz="900" b="0" kern="1200" dirty="0" smtClean="0"/>
        </a:p>
        <a:p>
          <a:pPr lvl="0" algn="l" defTabSz="444500">
            <a:lnSpc>
              <a:spcPct val="90000"/>
            </a:lnSpc>
            <a:spcBef>
              <a:spcPct val="0"/>
            </a:spcBef>
            <a:spcAft>
              <a:spcPct val="35000"/>
            </a:spcAft>
          </a:pPr>
          <a:endParaRPr lang="fi-FI" sz="900" b="0" kern="1200" dirty="0" smtClean="0"/>
        </a:p>
        <a:p>
          <a:pPr lvl="0" algn="l" defTabSz="444500">
            <a:lnSpc>
              <a:spcPct val="90000"/>
            </a:lnSpc>
            <a:spcBef>
              <a:spcPct val="0"/>
            </a:spcBef>
            <a:spcAft>
              <a:spcPct val="35000"/>
            </a:spcAft>
          </a:pPr>
          <a:endParaRPr lang="fi-FI" sz="800" kern="1200" dirty="0" smtClean="0"/>
        </a:p>
        <a:p>
          <a:pPr lvl="0" algn="l" defTabSz="444500">
            <a:lnSpc>
              <a:spcPct val="90000"/>
            </a:lnSpc>
            <a:spcBef>
              <a:spcPct val="0"/>
            </a:spcBef>
            <a:spcAft>
              <a:spcPct val="35000"/>
            </a:spcAft>
          </a:pPr>
          <a:endParaRPr lang="fi-FI" sz="900" kern="1200" dirty="0"/>
        </a:p>
      </dsp:txBody>
      <dsp:txXfrm>
        <a:off x="8362860" y="1932"/>
        <a:ext cx="2764517" cy="3953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4CC10-6BFA-4BD9-A1EC-C57D9C2E3F5B}">
      <dsp:nvSpPr>
        <dsp:cNvPr id="0" name=""/>
        <dsp:cNvSpPr/>
      </dsp:nvSpPr>
      <dsp:spPr>
        <a:xfrm>
          <a:off x="1738" y="645386"/>
          <a:ext cx="861672" cy="861672"/>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51B980-00F0-482F-A85E-65366E27409E}">
      <dsp:nvSpPr>
        <dsp:cNvPr id="0" name=""/>
        <dsp:cNvSpPr/>
      </dsp:nvSpPr>
      <dsp:spPr>
        <a:xfrm>
          <a:off x="87905" y="731554"/>
          <a:ext cx="689337" cy="689337"/>
        </a:xfrm>
        <a:prstGeom prst="pie">
          <a:avLst>
            <a:gd name="adj1" fmla="val 126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11E4A-9444-4483-8FDB-C5B990D61857}">
      <dsp:nvSpPr>
        <dsp:cNvPr id="0" name=""/>
        <dsp:cNvSpPr/>
      </dsp:nvSpPr>
      <dsp:spPr>
        <a:xfrm rot="16200000">
          <a:off x="-989184" y="2584149"/>
          <a:ext cx="2498849" cy="517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solidFill>
                <a:schemeClr val="tx1"/>
              </a:solidFill>
            </a:rPr>
            <a:t>Ohjaava lainsäädäntö</a:t>
          </a:r>
          <a:endParaRPr lang="fi-FI" sz="2400" kern="1200" dirty="0">
            <a:solidFill>
              <a:schemeClr val="tx1"/>
            </a:solidFill>
          </a:endParaRPr>
        </a:p>
      </dsp:txBody>
      <dsp:txXfrm>
        <a:off x="-989184" y="2584149"/>
        <a:ext cx="2498849" cy="517003"/>
      </dsp:txXfrm>
    </dsp:sp>
    <dsp:sp modelId="{E77B9DAD-457D-43E4-8372-D34D49772948}">
      <dsp:nvSpPr>
        <dsp:cNvPr id="0" name=""/>
        <dsp:cNvSpPr/>
      </dsp:nvSpPr>
      <dsp:spPr>
        <a:xfrm>
          <a:off x="604909" y="44628"/>
          <a:ext cx="2771327" cy="4648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66725">
            <a:lnSpc>
              <a:spcPct val="90000"/>
            </a:lnSpc>
            <a:spcBef>
              <a:spcPct val="0"/>
            </a:spcBef>
            <a:spcAft>
              <a:spcPct val="35000"/>
            </a:spcAft>
          </a:pPr>
          <a:endParaRPr lang="fi-FI" sz="1050" kern="1200" dirty="0">
            <a:solidFill>
              <a:schemeClr val="tx1"/>
            </a:solidFill>
          </a:endParaRPr>
        </a:p>
        <a:p>
          <a:pPr lvl="0" algn="l" defTabSz="466725">
            <a:lnSpc>
              <a:spcPct val="90000"/>
            </a:lnSpc>
            <a:spcBef>
              <a:spcPct val="0"/>
            </a:spcBef>
            <a:spcAft>
              <a:spcPct val="35000"/>
            </a:spcAft>
          </a:pPr>
          <a:r>
            <a:rPr lang="fi-FI" sz="1000" b="0" kern="1200" dirty="0" smtClean="0">
              <a:solidFill>
                <a:schemeClr val="tx1"/>
              </a:solidFill>
            </a:rPr>
            <a:t>Asiakas- ja läheispalautteen keruusta tulee huomioida palautetta ohjaava lainsäädäntö sekä </a:t>
          </a:r>
          <a:r>
            <a:rPr lang="fi-FI" sz="1000" b="0" kern="1200" dirty="0" err="1" smtClean="0">
              <a:solidFill>
                <a:schemeClr val="tx1"/>
              </a:solidFill>
            </a:rPr>
            <a:t>sosiaali</a:t>
          </a:r>
          <a:r>
            <a:rPr lang="fi-FI" sz="1000" b="0" kern="1200" dirty="0" smtClean="0">
              <a:solidFill>
                <a:schemeClr val="tx1"/>
              </a:solidFill>
            </a:rPr>
            <a:t>- ja terveysministeriön laatusuositus. </a:t>
          </a:r>
        </a:p>
        <a:p>
          <a:pPr lvl="0" algn="l" defTabSz="466725">
            <a:lnSpc>
              <a:spcPct val="90000"/>
            </a:lnSpc>
            <a:spcBef>
              <a:spcPct val="0"/>
            </a:spcBef>
            <a:spcAft>
              <a:spcPct val="35000"/>
            </a:spcAft>
          </a:pPr>
          <a:endParaRPr lang="fi-FI" sz="1000" b="0" kern="1200" dirty="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Omavalvonta 23 § asiakaskokemuksen johtaminen ja mittaaminen sekä laadun arviointi sosiaalihuollon palveluissa. </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Palvelujen laadun seuranta 24 a § hyvinvointialueen on huolehdittava, että asiakkaalla on tieto kyselyn tarkoituksesta ja mahdollisuus vastata.</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Palvelujen laadun riittävyyden arviointi 6 § hyvinvointialueen on kerättävä säännöllisesti palautetta palveluja käyttäviltä ja heidän läheisiltään. </a:t>
          </a:r>
        </a:p>
        <a:p>
          <a:pPr lvl="0" algn="l" defTabSz="444500">
            <a:lnSpc>
              <a:spcPct val="90000"/>
            </a:lnSpc>
            <a:spcBef>
              <a:spcPct val="0"/>
            </a:spcBef>
            <a:spcAft>
              <a:spcPct val="35000"/>
            </a:spcAft>
          </a:pPr>
          <a:r>
            <a:rPr lang="fi-FI" sz="1000" b="0" kern="1200" dirty="0" smtClean="0">
              <a:solidFill>
                <a:schemeClr val="tx1"/>
              </a:solidFill>
              <a:hlinkClick xmlns:r="http://schemas.openxmlformats.org/officeDocument/2006/relationships" r:id="rId1" action="ppaction://hlinkfile"/>
            </a:rPr>
            <a:t>Vanhuspalvelulaki</a:t>
          </a:r>
          <a:endParaRPr lang="fi-FI" sz="1000" b="0" kern="1200" dirty="0" smtClean="0">
            <a:solidFill>
              <a:schemeClr val="tx1"/>
            </a:solidFill>
          </a:endParaRPr>
        </a:p>
        <a:p>
          <a:pPr lvl="0" algn="l" defTabSz="355600">
            <a:lnSpc>
              <a:spcPct val="90000"/>
            </a:lnSpc>
            <a:spcBef>
              <a:spcPct val="0"/>
            </a:spcBef>
            <a:spcAft>
              <a:spcPct val="35000"/>
            </a:spcAft>
          </a:pPr>
          <a:endParaRPr lang="fi-FI" sz="800" b="0" kern="1200" dirty="0" smtClean="0">
            <a:solidFill>
              <a:schemeClr val="tx1"/>
            </a:solidFill>
          </a:endParaRPr>
        </a:p>
        <a:p>
          <a:pPr lvl="0" algn="l" defTabSz="355600">
            <a:lnSpc>
              <a:spcPct val="90000"/>
            </a:lnSpc>
            <a:spcBef>
              <a:spcPct val="0"/>
            </a:spcBef>
            <a:spcAft>
              <a:spcPct val="35000"/>
            </a:spcAft>
          </a:pPr>
          <a:endParaRPr lang="fi-FI" sz="800" b="0" kern="1200" dirty="0">
            <a:solidFill>
              <a:schemeClr val="tx1"/>
            </a:solidFill>
          </a:endParaRPr>
        </a:p>
        <a:p>
          <a:pPr lvl="0" algn="l" defTabSz="355600">
            <a:lnSpc>
              <a:spcPct val="90000"/>
            </a:lnSpc>
            <a:spcBef>
              <a:spcPct val="0"/>
            </a:spcBef>
            <a:spcAft>
              <a:spcPct val="35000"/>
            </a:spcAft>
          </a:pPr>
          <a:endParaRPr lang="fi-FI" sz="900" b="0" kern="1200" dirty="0">
            <a:solidFill>
              <a:schemeClr val="tx1"/>
            </a:solidFill>
          </a:endParaRPr>
        </a:p>
        <a:p>
          <a:pPr lvl="0" algn="l" defTabSz="355600">
            <a:lnSpc>
              <a:spcPct val="90000"/>
            </a:lnSpc>
            <a:spcBef>
              <a:spcPct val="0"/>
            </a:spcBef>
            <a:spcAft>
              <a:spcPct val="35000"/>
            </a:spcAft>
          </a:pPr>
          <a:endParaRPr lang="fi-FI" sz="900" b="0" kern="1200" dirty="0">
            <a:solidFill>
              <a:schemeClr val="tx1"/>
            </a:solidFill>
          </a:endParaRPr>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b="1" kern="1200" dirty="0"/>
        </a:p>
        <a:p>
          <a:pPr lvl="0" algn="l" defTabSz="400050">
            <a:lnSpc>
              <a:spcPct val="90000"/>
            </a:lnSpc>
            <a:spcBef>
              <a:spcPct val="0"/>
            </a:spcBef>
            <a:spcAft>
              <a:spcPct val="35000"/>
            </a:spcAft>
          </a:pPr>
          <a:endParaRPr lang="fi-FI" sz="900" b="1" kern="1200" dirty="0"/>
        </a:p>
        <a:p>
          <a:pPr lvl="0" algn="l" defTabSz="400050">
            <a:lnSpc>
              <a:spcPct val="90000"/>
            </a:lnSpc>
            <a:spcBef>
              <a:spcPct val="0"/>
            </a:spcBef>
            <a:spcAft>
              <a:spcPct val="35000"/>
            </a:spcAft>
          </a:pPr>
          <a:endParaRPr lang="fi-FI" sz="900" b="1" kern="1200" dirty="0"/>
        </a:p>
        <a:p>
          <a:pPr lvl="0" algn="l" defTabSz="400050">
            <a:lnSpc>
              <a:spcPct val="90000"/>
            </a:lnSpc>
            <a:spcBef>
              <a:spcPct val="0"/>
            </a:spcBef>
            <a:spcAft>
              <a:spcPct val="35000"/>
            </a:spcAft>
          </a:pPr>
          <a:endParaRPr lang="fi-FI" sz="900" b="0" kern="1200" dirty="0"/>
        </a:p>
      </dsp:txBody>
      <dsp:txXfrm>
        <a:off x="604909" y="44628"/>
        <a:ext cx="2771327" cy="4648205"/>
      </dsp:txXfrm>
    </dsp:sp>
    <dsp:sp modelId="{4C516BFA-6EE5-4966-A393-35A861E174B4}">
      <dsp:nvSpPr>
        <dsp:cNvPr id="0" name=""/>
        <dsp:cNvSpPr/>
      </dsp:nvSpPr>
      <dsp:spPr>
        <a:xfrm>
          <a:off x="3716866" y="645386"/>
          <a:ext cx="861672" cy="861672"/>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BD66F-0485-4387-AA23-35389B0877D1}">
      <dsp:nvSpPr>
        <dsp:cNvPr id="0" name=""/>
        <dsp:cNvSpPr/>
      </dsp:nvSpPr>
      <dsp:spPr>
        <a:xfrm>
          <a:off x="3803033" y="731554"/>
          <a:ext cx="689337" cy="689337"/>
        </a:xfrm>
        <a:prstGeom prst="pie">
          <a:avLst>
            <a:gd name="adj1" fmla="val 9000000"/>
            <a:gd name="adj2" fmla="val 16200000"/>
          </a:avLst>
        </a:prstGeom>
        <a:solidFill>
          <a:schemeClr val="accent3">
            <a:hueOff val="-2137552"/>
            <a:satOff val="1781"/>
            <a:lumOff val="11079"/>
            <a:alphaOff val="0"/>
          </a:schemeClr>
        </a:solidFill>
        <a:ln w="12700" cap="flat" cmpd="sng" algn="ctr">
          <a:solidFill>
            <a:schemeClr val="accent3">
              <a:hueOff val="-2137552"/>
              <a:satOff val="1781"/>
              <a:lumOff val="110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7502A-84A0-4316-9AFB-E9970B62B9E5}">
      <dsp:nvSpPr>
        <dsp:cNvPr id="0" name=""/>
        <dsp:cNvSpPr/>
      </dsp:nvSpPr>
      <dsp:spPr>
        <a:xfrm rot="16200000">
          <a:off x="2725943" y="2584149"/>
          <a:ext cx="2498849" cy="517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solidFill>
                <a:schemeClr val="tx1"/>
              </a:solidFill>
            </a:rPr>
            <a:t>Väittämien määrittely </a:t>
          </a:r>
          <a:endParaRPr lang="fi-FI" sz="2400" kern="1200" dirty="0">
            <a:solidFill>
              <a:schemeClr val="tx1"/>
            </a:solidFill>
          </a:endParaRPr>
        </a:p>
      </dsp:txBody>
      <dsp:txXfrm>
        <a:off x="2725943" y="2584149"/>
        <a:ext cx="2498849" cy="517003"/>
      </dsp:txXfrm>
    </dsp:sp>
    <dsp:sp modelId="{B23DEC7C-10E9-4A86-9691-1DD923BEFDF1}">
      <dsp:nvSpPr>
        <dsp:cNvPr id="0" name=""/>
        <dsp:cNvSpPr/>
      </dsp:nvSpPr>
      <dsp:spPr>
        <a:xfrm>
          <a:off x="4595772" y="17727"/>
          <a:ext cx="2863457" cy="4626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Väittämien määräksi valikoitui kolme palvelukohtaista väittämää</a:t>
          </a:r>
          <a:r>
            <a:rPr lang="fi-FI" sz="1000" b="1" kern="1200" dirty="0" smtClean="0">
              <a:solidFill>
                <a:schemeClr val="tx1"/>
              </a:solidFill>
            </a:rPr>
            <a:t> </a:t>
          </a:r>
          <a:r>
            <a:rPr lang="fi-FI" sz="1000" b="0" kern="1200" dirty="0" smtClean="0">
              <a:solidFill>
                <a:schemeClr val="tx1"/>
              </a:solidFill>
            </a:rPr>
            <a:t>asiantuntija-/ammattilaistyöpajojen ja asiakasraadin tuloksena. </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Väittämät ovat linjassa Varhan ja kansallisen asiakaspalauterakenteen kanssa. </a:t>
          </a:r>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b="0" kern="1200" dirty="0" smtClean="0">
              <a:solidFill>
                <a:schemeClr val="tx1"/>
              </a:solidFill>
            </a:rPr>
            <a:t>Väittämien toimivuutta testattiin asiakasraadin toimesta, jotta niiden muotoilu on selkeää ja asiakkaalle ymmärrettävää. </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Väittämät valikoituvat palvelukohtaisina väittäminä palveluvalikoittain.</a:t>
          </a:r>
        </a:p>
        <a:p>
          <a:pPr lvl="0" algn="l" defTabSz="444500">
            <a:lnSpc>
              <a:spcPct val="90000"/>
            </a:lnSpc>
            <a:spcBef>
              <a:spcPct val="0"/>
            </a:spcBef>
            <a:spcAft>
              <a:spcPct val="35000"/>
            </a:spcAft>
          </a:pPr>
          <a:r>
            <a:rPr lang="fi-FI" sz="1000" b="0" kern="1200" dirty="0" smtClean="0">
              <a:solidFill>
                <a:schemeClr val="tx1"/>
              </a:solidFill>
            </a:rPr>
            <a:t>1. säännöllinen kotihoito </a:t>
          </a:r>
        </a:p>
        <a:p>
          <a:pPr lvl="0" algn="l" defTabSz="444500">
            <a:lnSpc>
              <a:spcPct val="90000"/>
            </a:lnSpc>
            <a:spcBef>
              <a:spcPct val="0"/>
            </a:spcBef>
            <a:spcAft>
              <a:spcPct val="35000"/>
            </a:spcAft>
          </a:pPr>
          <a:r>
            <a:rPr lang="fi-FI" sz="1000" b="0" kern="1200" dirty="0" smtClean="0">
              <a:solidFill>
                <a:schemeClr val="tx1"/>
              </a:solidFill>
            </a:rPr>
            <a:t>2. palvelutarpeen arviointi </a:t>
          </a:r>
        </a:p>
        <a:p>
          <a:pPr lvl="0" algn="l" defTabSz="444500">
            <a:lnSpc>
              <a:spcPct val="90000"/>
            </a:lnSpc>
            <a:spcBef>
              <a:spcPct val="0"/>
            </a:spcBef>
            <a:spcAft>
              <a:spcPct val="35000"/>
            </a:spcAft>
          </a:pPr>
          <a:r>
            <a:rPr lang="fi-FI" sz="1000" b="0" kern="1200" dirty="0" smtClean="0">
              <a:solidFill>
                <a:schemeClr val="tx1"/>
              </a:solidFill>
            </a:rPr>
            <a:t>3. Omaishoito</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kern="1200" dirty="0" smtClean="0"/>
            <a:t>Asiakas- ja läheispalautteen keruun avaintoimijoina ovat kunkin palveluvalikon aluevastaavat, esihenkilöt ja palveluohjaajat sekä hoitajat. </a:t>
          </a:r>
        </a:p>
        <a:p>
          <a:pPr lvl="0" algn="l" defTabSz="444500">
            <a:lnSpc>
              <a:spcPct val="90000"/>
            </a:lnSpc>
            <a:spcBef>
              <a:spcPct val="0"/>
            </a:spcBef>
            <a:spcAft>
              <a:spcPct val="35000"/>
            </a:spcAft>
          </a:pPr>
          <a:endParaRPr lang="fi-FI" sz="800" b="0" kern="1200" dirty="0" smtClean="0">
            <a:solidFill>
              <a:schemeClr val="tx1"/>
            </a:solidFill>
          </a:endParaRPr>
        </a:p>
        <a:p>
          <a:pPr lvl="0" algn="l" defTabSz="355600">
            <a:lnSpc>
              <a:spcPct val="90000"/>
            </a:lnSpc>
            <a:spcBef>
              <a:spcPct val="0"/>
            </a:spcBef>
            <a:spcAft>
              <a:spcPct val="35000"/>
            </a:spcAft>
          </a:pPr>
          <a:r>
            <a:rPr lang="fi-FI" sz="800" b="0" kern="1200" dirty="0" smtClean="0">
              <a:solidFill>
                <a:schemeClr val="tx1"/>
              </a:solidFill>
            </a:rPr>
            <a:t> </a:t>
          </a:r>
        </a:p>
        <a:p>
          <a:pPr lvl="0" algn="l" defTabSz="400050">
            <a:lnSpc>
              <a:spcPct val="90000"/>
            </a:lnSpc>
            <a:spcBef>
              <a:spcPct val="0"/>
            </a:spcBef>
            <a:spcAft>
              <a:spcPct val="35000"/>
            </a:spcAft>
          </a:pPr>
          <a:endParaRPr lang="fi-FI" sz="900" kern="1200" dirty="0">
            <a:solidFill>
              <a:schemeClr val="tx1"/>
            </a:solidFill>
          </a:endParaRPr>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dsp:txBody>
      <dsp:txXfrm>
        <a:off x="4595772" y="17727"/>
        <a:ext cx="2863457" cy="4626112"/>
      </dsp:txXfrm>
    </dsp:sp>
    <dsp:sp modelId="{95FAA87B-8EA3-4E62-AAD9-6667CF82C991}">
      <dsp:nvSpPr>
        <dsp:cNvPr id="0" name=""/>
        <dsp:cNvSpPr/>
      </dsp:nvSpPr>
      <dsp:spPr>
        <a:xfrm>
          <a:off x="7524125" y="645386"/>
          <a:ext cx="861672" cy="861672"/>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4133-16F1-498F-BF6B-6BF31BEB0F72}">
      <dsp:nvSpPr>
        <dsp:cNvPr id="0" name=""/>
        <dsp:cNvSpPr/>
      </dsp:nvSpPr>
      <dsp:spPr>
        <a:xfrm>
          <a:off x="7610292" y="731554"/>
          <a:ext cx="689337" cy="689337"/>
        </a:xfrm>
        <a:prstGeom prst="pie">
          <a:avLst>
            <a:gd name="adj1" fmla="val 5400000"/>
            <a:gd name="adj2" fmla="val 16200000"/>
          </a:avLst>
        </a:prstGeom>
        <a:solidFill>
          <a:schemeClr val="accent3">
            <a:hueOff val="-4275103"/>
            <a:satOff val="3562"/>
            <a:lumOff val="22157"/>
            <a:alphaOff val="0"/>
          </a:schemeClr>
        </a:solidFill>
        <a:ln w="12700" cap="flat" cmpd="sng" algn="ctr">
          <a:solidFill>
            <a:schemeClr val="accent3">
              <a:hueOff val="-4275103"/>
              <a:satOff val="3562"/>
              <a:lumOff val="2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D8C0C-4847-49F1-95B8-30CE6575525E}">
      <dsp:nvSpPr>
        <dsp:cNvPr id="0" name=""/>
        <dsp:cNvSpPr/>
      </dsp:nvSpPr>
      <dsp:spPr>
        <a:xfrm rot="16200000">
          <a:off x="6533201" y="2584149"/>
          <a:ext cx="2498849" cy="517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solidFill>
                <a:schemeClr val="tx1"/>
              </a:solidFill>
            </a:rPr>
            <a:t>Asiakaskokemuksen kohdentaminen</a:t>
          </a:r>
          <a:endParaRPr lang="fi-FI" sz="2400" kern="1200" dirty="0">
            <a:solidFill>
              <a:schemeClr val="tx1"/>
            </a:solidFill>
          </a:endParaRPr>
        </a:p>
      </dsp:txBody>
      <dsp:txXfrm>
        <a:off x="6533201" y="2584149"/>
        <a:ext cx="2498849" cy="517003"/>
      </dsp:txXfrm>
    </dsp:sp>
    <dsp:sp modelId="{13DA6328-2339-4BB9-BE1B-EBA78FE5BDDA}">
      <dsp:nvSpPr>
        <dsp:cNvPr id="0" name=""/>
        <dsp:cNvSpPr/>
      </dsp:nvSpPr>
      <dsp:spPr>
        <a:xfrm>
          <a:off x="8127295" y="-108283"/>
          <a:ext cx="2887308" cy="4954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355600">
            <a:lnSpc>
              <a:spcPct val="90000"/>
            </a:lnSpc>
            <a:spcBef>
              <a:spcPct val="0"/>
            </a:spcBef>
            <a:spcAft>
              <a:spcPct val="35000"/>
            </a:spcAft>
          </a:pPr>
          <a:endParaRPr lang="fi-FI" sz="800" b="0" kern="1200" dirty="0" smtClean="0">
            <a:solidFill>
              <a:schemeClr val="tx1"/>
            </a:solidFill>
          </a:endParaRPr>
        </a:p>
        <a:p>
          <a:pPr lvl="0" algn="l" defTabSz="355600">
            <a:lnSpc>
              <a:spcPct val="90000"/>
            </a:lnSpc>
            <a:spcBef>
              <a:spcPct val="0"/>
            </a:spcBef>
            <a:spcAft>
              <a:spcPct val="35000"/>
            </a:spcAft>
          </a:pPr>
          <a:endParaRPr lang="fi-FI" sz="1000" b="0" kern="1200" dirty="0" smtClean="0">
            <a:solidFill>
              <a:schemeClr val="tx1"/>
            </a:solidFill>
          </a:endParaRPr>
        </a:p>
        <a:p>
          <a:pPr lvl="0" algn="l" defTabSz="355600">
            <a:lnSpc>
              <a:spcPct val="90000"/>
            </a:lnSpc>
            <a:spcBef>
              <a:spcPct val="0"/>
            </a:spcBef>
            <a:spcAft>
              <a:spcPct val="35000"/>
            </a:spcAft>
          </a:pPr>
          <a:r>
            <a:rPr lang="fi-FI" sz="1000" b="0" kern="1200" dirty="0" smtClean="0">
              <a:solidFill>
                <a:schemeClr val="tx1"/>
              </a:solidFill>
            </a:rPr>
            <a:t>Asiakaskokemuksen mittaaminen on mahdollista kohdentaa joko yksikköön tai palvelualueeseen (palvelualue voi itsenäisesti tilanteeseen tai palvelutapahtumaan liittyen toteuttaa palautekeruun sovittuihin asiakasväittämiin pohjautuen) </a:t>
          </a:r>
        </a:p>
        <a:p>
          <a:pPr lvl="0" algn="l" defTabSz="355600">
            <a:lnSpc>
              <a:spcPct val="90000"/>
            </a:lnSpc>
            <a:spcBef>
              <a:spcPct val="0"/>
            </a:spcBef>
            <a:spcAft>
              <a:spcPct val="35000"/>
            </a:spcAft>
          </a:pPr>
          <a:endParaRPr lang="fi-FI" sz="1050" b="0" kern="1200" dirty="0"/>
        </a:p>
        <a:p>
          <a:pPr lvl="0" algn="l" defTabSz="444500">
            <a:lnSpc>
              <a:spcPct val="90000"/>
            </a:lnSpc>
            <a:spcBef>
              <a:spcPct val="0"/>
            </a:spcBef>
            <a:spcAft>
              <a:spcPct val="35000"/>
            </a:spcAft>
          </a:pPr>
          <a:r>
            <a:rPr lang="fi-FI" sz="1000" b="0" kern="1200" dirty="0" smtClean="0">
              <a:solidFill>
                <a:schemeClr val="tx1"/>
              </a:solidFill>
            </a:rPr>
            <a:t>Tai määräajoin toteutettava laajempi koko ikääntyvien kotona asumista tukevia palveluja koskeva palautekeruu. </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kern="1200" dirty="0" smtClean="0"/>
            <a:t>Palautejärjestelmä on hyvinvointialueen omistama. Sähköinen palaute on nopeasti hyödynnettävissä raportointiin. Erillisiä kustannuksia ei synny esim. paperisen lomakkeen käsittelystä. </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solidFill>
                <a:schemeClr val="tx1"/>
              </a:solidFill>
            </a:rPr>
            <a:t>Joustavuus ja nopea palaute lisää asiakkaan vastausaktivisuutta, asiakkaalta/läheiseltä kysytään 1-3 keskeistä asiaa. Vastaaminen tulee olla asiakkaalle/läheiselle helppoa ja nopeaa. </a:t>
          </a:r>
          <a:endParaRPr lang="fi-FI" sz="1000" b="0" kern="1200" dirty="0">
            <a:solidFill>
              <a:schemeClr val="tx1"/>
            </a:solidFill>
          </a:endParaRPr>
        </a:p>
        <a:p>
          <a:pPr lvl="0" algn="l" defTabSz="355600">
            <a:lnSpc>
              <a:spcPct val="90000"/>
            </a:lnSpc>
            <a:spcBef>
              <a:spcPct val="0"/>
            </a:spcBef>
            <a:spcAft>
              <a:spcPct val="35000"/>
            </a:spcAft>
          </a:pPr>
          <a:endParaRPr lang="fi-FI" sz="800" b="0" kern="1200" dirty="0" smtClean="0">
            <a:solidFill>
              <a:schemeClr val="tx1"/>
            </a:solidFill>
          </a:endParaRPr>
        </a:p>
        <a:p>
          <a:pPr lvl="0" algn="l" defTabSz="355600">
            <a:lnSpc>
              <a:spcPct val="90000"/>
            </a:lnSpc>
            <a:spcBef>
              <a:spcPct val="0"/>
            </a:spcBef>
            <a:spcAft>
              <a:spcPct val="35000"/>
            </a:spcAft>
          </a:pPr>
          <a:endParaRPr lang="fi-FI" sz="800" b="0" kern="1200" dirty="0" smtClean="0">
            <a:solidFill>
              <a:schemeClr val="tx1"/>
            </a:solidFill>
          </a:endParaRPr>
        </a:p>
      </dsp:txBody>
      <dsp:txXfrm>
        <a:off x="8127295" y="-108283"/>
        <a:ext cx="2887308" cy="4954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C7DFC-9647-4460-B56D-BD659B87E92A}">
      <dsp:nvSpPr>
        <dsp:cNvPr id="0" name=""/>
        <dsp:cNvSpPr/>
      </dsp:nvSpPr>
      <dsp:spPr>
        <a:xfrm>
          <a:off x="1868" y="69567"/>
          <a:ext cx="954625" cy="95462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0C1A3AC4-FB59-4466-8371-0CE43D7D8D5A}">
      <dsp:nvSpPr>
        <dsp:cNvPr id="0" name=""/>
        <dsp:cNvSpPr/>
      </dsp:nvSpPr>
      <dsp:spPr>
        <a:xfrm>
          <a:off x="97331" y="165030"/>
          <a:ext cx="763700" cy="763700"/>
        </a:xfrm>
        <a:prstGeom prst="pie">
          <a:avLst>
            <a:gd name="adj1" fmla="val 12600000"/>
            <a:gd name="adj2" fmla="val 1620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32BB6CC-C6B9-4071-B18B-5716ED13A9CB}">
      <dsp:nvSpPr>
        <dsp:cNvPr id="0" name=""/>
        <dsp:cNvSpPr/>
      </dsp:nvSpPr>
      <dsp:spPr>
        <a:xfrm rot="16200000">
          <a:off x="-1095950" y="2217475"/>
          <a:ext cx="2768414" cy="57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Aikataulu ja koulutus</a:t>
          </a:r>
          <a:endParaRPr lang="fi-FI" sz="2400" kern="1200" dirty="0"/>
        </a:p>
      </dsp:txBody>
      <dsp:txXfrm>
        <a:off x="-1095950" y="2217475"/>
        <a:ext cx="2768414" cy="572775"/>
      </dsp:txXfrm>
    </dsp:sp>
    <dsp:sp modelId="{F48399F7-7C2F-4034-ABC6-50DE54A4EEBE}">
      <dsp:nvSpPr>
        <dsp:cNvPr id="0" name=""/>
        <dsp:cNvSpPr/>
      </dsp:nvSpPr>
      <dsp:spPr>
        <a:xfrm>
          <a:off x="670106" y="69567"/>
          <a:ext cx="2570214" cy="3818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00050">
            <a:lnSpc>
              <a:spcPct val="90000"/>
            </a:lnSpc>
            <a:spcBef>
              <a:spcPct val="0"/>
            </a:spcBef>
            <a:spcAft>
              <a:spcPct val="35000"/>
            </a:spcAft>
          </a:pPr>
          <a:endParaRPr lang="fi-FI" sz="900" kern="1200" dirty="0"/>
        </a:p>
        <a:p>
          <a:pPr lvl="0" algn="l" defTabSz="444500">
            <a:lnSpc>
              <a:spcPct val="90000"/>
            </a:lnSpc>
            <a:spcBef>
              <a:spcPct val="0"/>
            </a:spcBef>
            <a:spcAft>
              <a:spcPct val="35000"/>
            </a:spcAft>
          </a:pPr>
          <a:r>
            <a:rPr lang="fi-FI" sz="1000" b="0" kern="1200" dirty="0" smtClean="0"/>
            <a:t>Asiakas- ja läheispalautteen keruun aikataulutus toteutetaan sovitun suunnitelman mukaisesti.</a:t>
          </a:r>
        </a:p>
        <a:p>
          <a:pPr lvl="0" algn="l" defTabSz="444500">
            <a:lnSpc>
              <a:spcPct val="90000"/>
            </a:lnSpc>
            <a:spcBef>
              <a:spcPct val="0"/>
            </a:spcBef>
            <a:spcAft>
              <a:spcPct val="35000"/>
            </a:spcAft>
          </a:pPr>
          <a:r>
            <a:rPr lang="fi-FI" sz="1000" b="0" kern="1200" dirty="0" smtClean="0"/>
            <a:t>1. Kotihoidossa 2x vuodessa toteutuvalla viikon asiakaspalautejaksolla</a:t>
          </a:r>
          <a:endParaRPr lang="fi-FI" sz="1000" b="0" kern="1200" dirty="0"/>
        </a:p>
        <a:p>
          <a:pPr lvl="0" algn="l" defTabSz="444500">
            <a:lnSpc>
              <a:spcPct val="90000"/>
            </a:lnSpc>
            <a:spcBef>
              <a:spcPct val="0"/>
            </a:spcBef>
            <a:spcAft>
              <a:spcPct val="35000"/>
            </a:spcAft>
          </a:pPr>
          <a:r>
            <a:rPr lang="fi-FI" sz="1000" b="0" kern="1200" dirty="0" smtClean="0"/>
            <a:t>2. Palveluohjaus, systemaattisesti jokaisen palvelutarpeen arviointikäynnin yhteydessä </a:t>
          </a:r>
          <a:endParaRPr lang="fi-FI" sz="1000" b="0" kern="1200" dirty="0"/>
        </a:p>
        <a:p>
          <a:pPr lvl="0" algn="l" defTabSz="444500">
            <a:lnSpc>
              <a:spcPct val="90000"/>
            </a:lnSpc>
            <a:spcBef>
              <a:spcPct val="0"/>
            </a:spcBef>
            <a:spcAft>
              <a:spcPct val="35000"/>
            </a:spcAft>
          </a:pPr>
          <a:r>
            <a:rPr lang="fi-FI" sz="1000" b="0" kern="1200" dirty="0" smtClean="0"/>
            <a:t>3. Omaishoito, systemaattisesti jokaisen asiakaskäynnin yhteydessä.</a:t>
          </a:r>
        </a:p>
        <a:p>
          <a:pPr lvl="0" algn="l" defTabSz="444500">
            <a:lnSpc>
              <a:spcPct val="90000"/>
            </a:lnSpc>
            <a:spcBef>
              <a:spcPct val="0"/>
            </a:spcBef>
            <a:spcAft>
              <a:spcPct val="35000"/>
            </a:spcAft>
          </a:pPr>
          <a:endParaRPr lang="fi-FI" sz="1000" b="0" kern="1200" dirty="0" smtClean="0"/>
        </a:p>
        <a:p>
          <a:pPr lvl="0" algn="l" defTabSz="444500">
            <a:lnSpc>
              <a:spcPct val="90000"/>
            </a:lnSpc>
            <a:spcBef>
              <a:spcPct val="0"/>
            </a:spcBef>
            <a:spcAft>
              <a:spcPct val="35000"/>
            </a:spcAft>
          </a:pPr>
          <a:r>
            <a:rPr lang="fi-FI" sz="1000" b="0" kern="1200" dirty="0" smtClean="0"/>
            <a:t>Palautteen keräämisen koulutus ja – ohjeistus toteutuu palveluittain palautteen keruun tuotannon tukitoimijoille, esihenkilöille ja aluevastaaville sekä raportointikoulutus palvelusta vastaaville tahoille.</a:t>
          </a:r>
        </a:p>
        <a:p>
          <a:pPr lvl="0" algn="l" defTabSz="444500">
            <a:lnSpc>
              <a:spcPct val="90000"/>
            </a:lnSpc>
            <a:spcBef>
              <a:spcPct val="0"/>
            </a:spcBef>
            <a:spcAft>
              <a:spcPct val="35000"/>
            </a:spcAft>
          </a:pPr>
          <a:r>
            <a:rPr lang="fi-FI" sz="1000" b="0" kern="1200" dirty="0" smtClean="0"/>
            <a:t>- Palveluohjauksen ja omaishoidon -koulutus</a:t>
          </a:r>
        </a:p>
        <a:p>
          <a:pPr lvl="0" algn="l" defTabSz="444500">
            <a:lnSpc>
              <a:spcPct val="90000"/>
            </a:lnSpc>
            <a:spcBef>
              <a:spcPct val="0"/>
            </a:spcBef>
            <a:spcAft>
              <a:spcPct val="35000"/>
            </a:spcAft>
          </a:pPr>
          <a:r>
            <a:rPr lang="fi-FI" sz="1000" b="0" kern="1200" dirty="0" smtClean="0"/>
            <a:t>- Kotihoidon aluevastaavien, esihenkilöiden ja tukitoimijoiden koulutus </a:t>
          </a:r>
        </a:p>
        <a:p>
          <a:pPr lvl="0" algn="l" defTabSz="444500">
            <a:lnSpc>
              <a:spcPct val="90000"/>
            </a:lnSpc>
            <a:spcBef>
              <a:spcPct val="0"/>
            </a:spcBef>
            <a:spcAft>
              <a:spcPct val="35000"/>
            </a:spcAft>
          </a:pPr>
          <a:r>
            <a:rPr lang="fi-FI" sz="1000" b="0" kern="1200" dirty="0" smtClean="0"/>
            <a:t>- Raportointikoulutus</a:t>
          </a:r>
        </a:p>
        <a:p>
          <a:pPr lvl="0" algn="l" defTabSz="444500">
            <a:lnSpc>
              <a:spcPct val="90000"/>
            </a:lnSpc>
            <a:spcBef>
              <a:spcPct val="0"/>
            </a:spcBef>
            <a:spcAft>
              <a:spcPct val="35000"/>
            </a:spcAft>
          </a:pPr>
          <a:r>
            <a:rPr lang="fi-FI" sz="1000" b="0" kern="1200" dirty="0" smtClean="0"/>
            <a:t>Tekninen tuki on tarvittaessa saatavilla</a:t>
          </a:r>
        </a:p>
        <a:p>
          <a:pPr lvl="0" algn="l" defTabSz="400050">
            <a:lnSpc>
              <a:spcPct val="90000"/>
            </a:lnSpc>
            <a:spcBef>
              <a:spcPct val="0"/>
            </a:spcBef>
            <a:spcAft>
              <a:spcPct val="35000"/>
            </a:spcAft>
          </a:pPr>
          <a:endParaRPr lang="fi-FI" sz="900" kern="1200" dirty="0"/>
        </a:p>
      </dsp:txBody>
      <dsp:txXfrm>
        <a:off x="670106" y="69567"/>
        <a:ext cx="2570214" cy="3818502"/>
      </dsp:txXfrm>
    </dsp:sp>
    <dsp:sp modelId="{077FE913-50FF-40A2-AE1B-2528FB61FE5F}">
      <dsp:nvSpPr>
        <dsp:cNvPr id="0" name=""/>
        <dsp:cNvSpPr/>
      </dsp:nvSpPr>
      <dsp:spPr>
        <a:xfrm>
          <a:off x="3679602" y="69567"/>
          <a:ext cx="954625" cy="95462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957EE52-03EE-4679-81D1-ACAC58BA1672}">
      <dsp:nvSpPr>
        <dsp:cNvPr id="0" name=""/>
        <dsp:cNvSpPr/>
      </dsp:nvSpPr>
      <dsp:spPr>
        <a:xfrm>
          <a:off x="3775064" y="165030"/>
          <a:ext cx="763700" cy="763700"/>
        </a:xfrm>
        <a:prstGeom prst="pie">
          <a:avLst>
            <a:gd name="adj1" fmla="val 9000000"/>
            <a:gd name="adj2" fmla="val 16200000"/>
          </a:avLst>
        </a:prstGeom>
        <a:gradFill rotWithShape="0">
          <a:gsLst>
            <a:gs pos="0">
              <a:schemeClr val="accent3">
                <a:hueOff val="-2137552"/>
                <a:satOff val="1781"/>
                <a:lumOff val="11079"/>
                <a:alphaOff val="0"/>
                <a:lumMod val="110000"/>
                <a:satMod val="105000"/>
                <a:tint val="67000"/>
              </a:schemeClr>
            </a:gs>
            <a:gs pos="50000">
              <a:schemeClr val="accent3">
                <a:hueOff val="-2137552"/>
                <a:satOff val="1781"/>
                <a:lumOff val="11079"/>
                <a:alphaOff val="0"/>
                <a:lumMod val="105000"/>
                <a:satMod val="103000"/>
                <a:tint val="73000"/>
              </a:schemeClr>
            </a:gs>
            <a:gs pos="100000">
              <a:schemeClr val="accent3">
                <a:hueOff val="-2137552"/>
                <a:satOff val="1781"/>
                <a:lumOff val="11079"/>
                <a:alphaOff val="0"/>
                <a:lumMod val="105000"/>
                <a:satMod val="109000"/>
                <a:tint val="81000"/>
              </a:schemeClr>
            </a:gs>
          </a:gsLst>
          <a:lin ang="5400000" scaled="0"/>
        </a:gradFill>
        <a:ln w="6350" cap="flat" cmpd="sng" algn="ctr">
          <a:solidFill>
            <a:schemeClr val="accent3">
              <a:hueOff val="-2137552"/>
              <a:satOff val="1781"/>
              <a:lumOff val="1107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5D5FAB8-B798-4352-B217-C2ACC6B7CF6D}">
      <dsp:nvSpPr>
        <dsp:cNvPr id="0" name=""/>
        <dsp:cNvSpPr/>
      </dsp:nvSpPr>
      <dsp:spPr>
        <a:xfrm rot="16200000">
          <a:off x="2581782" y="2217475"/>
          <a:ext cx="2768414" cy="57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Palautteen keruu</a:t>
          </a:r>
          <a:endParaRPr lang="fi-FI" sz="2400" kern="1200" dirty="0"/>
        </a:p>
      </dsp:txBody>
      <dsp:txXfrm>
        <a:off x="2581782" y="2217475"/>
        <a:ext cx="2768414" cy="572775"/>
      </dsp:txXfrm>
    </dsp:sp>
    <dsp:sp modelId="{54C07C66-7D48-46E4-9E77-7B5F0AF1933F}">
      <dsp:nvSpPr>
        <dsp:cNvPr id="0" name=""/>
        <dsp:cNvSpPr/>
      </dsp:nvSpPr>
      <dsp:spPr>
        <a:xfrm>
          <a:off x="4347839" y="69567"/>
          <a:ext cx="2719136" cy="3818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44500">
            <a:lnSpc>
              <a:spcPct val="90000"/>
            </a:lnSpc>
            <a:spcBef>
              <a:spcPct val="0"/>
            </a:spcBef>
            <a:spcAft>
              <a:spcPct val="35000"/>
            </a:spcAft>
          </a:pPr>
          <a:r>
            <a:rPr lang="fi-FI" sz="1000" b="0" kern="1200" dirty="0" smtClean="0"/>
            <a:t>Palautteen kerääminen toteutetaan Varhan säännöllisen kotihoidon ja omaishoidon asiakkailta sekä palvelutarpeen arvioinnin yhteydessä asiakkailta ja läheisiltä. </a:t>
          </a:r>
          <a:endParaRPr lang="fi-FI" sz="1000" kern="1200" dirty="0"/>
        </a:p>
        <a:p>
          <a:pPr lvl="0" algn="l" defTabSz="444500">
            <a:lnSpc>
              <a:spcPct val="90000"/>
            </a:lnSpc>
            <a:spcBef>
              <a:spcPct val="0"/>
            </a:spcBef>
            <a:spcAft>
              <a:spcPct val="35000"/>
            </a:spcAft>
          </a:pPr>
          <a:endParaRPr lang="fi-FI" sz="1000" b="0" kern="1200" dirty="0" smtClean="0"/>
        </a:p>
        <a:p>
          <a:pPr lvl="0" algn="l" defTabSz="444500">
            <a:lnSpc>
              <a:spcPct val="90000"/>
            </a:lnSpc>
            <a:spcBef>
              <a:spcPct val="0"/>
            </a:spcBef>
            <a:spcAft>
              <a:spcPct val="35000"/>
            </a:spcAft>
          </a:pPr>
          <a:r>
            <a:rPr lang="fi-FI" sz="1000" b="0" kern="1200" dirty="0" smtClean="0"/>
            <a:t>Palauterakenne yhdessä sovittujen mittareiden kanssa varmistaa, että kerätty palautetieto on mahdollisimman </a:t>
          </a:r>
          <a:r>
            <a:rPr lang="fi-FI" sz="1000" b="0" kern="1200" dirty="0" err="1" smtClean="0"/>
            <a:t>reaaliaikasta</a:t>
          </a:r>
          <a:r>
            <a:rPr lang="fi-FI" sz="1000" b="0" kern="1200" dirty="0" smtClean="0"/>
            <a:t>, laadukasta ja vertailukelpoista.</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t>Laitehankintoja ei tarvitse tehdä. Palautesovellus ladataan henkilökunnan jo olemassa oleviin mobiililaitteisiin (2200). Palautteen keruu toteutetaan sovelluksen avulla.</a:t>
          </a:r>
        </a:p>
        <a:p>
          <a:pPr lvl="0" algn="l" defTabSz="444500">
            <a:lnSpc>
              <a:spcPct val="90000"/>
            </a:lnSpc>
            <a:spcBef>
              <a:spcPct val="0"/>
            </a:spcBef>
            <a:spcAft>
              <a:spcPct val="35000"/>
            </a:spcAft>
          </a:pPr>
          <a:endParaRPr lang="fi-FI" sz="1000" b="0" kern="1200" dirty="0" smtClean="0">
            <a:solidFill>
              <a:schemeClr val="tx1"/>
            </a:solidFill>
          </a:endParaRPr>
        </a:p>
        <a:p>
          <a:pPr lvl="0" algn="l" defTabSz="444500">
            <a:lnSpc>
              <a:spcPct val="90000"/>
            </a:lnSpc>
            <a:spcBef>
              <a:spcPct val="0"/>
            </a:spcBef>
            <a:spcAft>
              <a:spcPct val="35000"/>
            </a:spcAft>
          </a:pPr>
          <a:r>
            <a:rPr lang="fi-FI" sz="1000" b="0" kern="1200" dirty="0" smtClean="0"/>
            <a:t>Palautteen voi antaa kosketuksella asiakaskäynnin tai palvelutapahtuman yhteydessä joko itsenäisesti tai kevyellä tuella ja ohjeistuksella</a:t>
          </a:r>
          <a:r>
            <a:rPr lang="fi-FI" sz="900" b="0" kern="1200" dirty="0" smtClean="0"/>
            <a:t>.</a:t>
          </a:r>
        </a:p>
      </dsp:txBody>
      <dsp:txXfrm>
        <a:off x="4347839" y="69567"/>
        <a:ext cx="2719136" cy="3818502"/>
      </dsp:txXfrm>
    </dsp:sp>
    <dsp:sp modelId="{0BCAEAFB-AF46-4397-B7CE-16D27117BA93}">
      <dsp:nvSpPr>
        <dsp:cNvPr id="0" name=""/>
        <dsp:cNvSpPr/>
      </dsp:nvSpPr>
      <dsp:spPr>
        <a:xfrm>
          <a:off x="7506257" y="69567"/>
          <a:ext cx="954625" cy="954625"/>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977993E-AF81-47BF-8A40-460E088967A8}">
      <dsp:nvSpPr>
        <dsp:cNvPr id="0" name=""/>
        <dsp:cNvSpPr/>
      </dsp:nvSpPr>
      <dsp:spPr>
        <a:xfrm>
          <a:off x="7601719" y="165030"/>
          <a:ext cx="763700" cy="763700"/>
        </a:xfrm>
        <a:prstGeom prst="pie">
          <a:avLst>
            <a:gd name="adj1" fmla="val 5400000"/>
            <a:gd name="adj2" fmla="val 16200000"/>
          </a:avLst>
        </a:prstGeom>
        <a:gradFill rotWithShape="0">
          <a:gsLst>
            <a:gs pos="0">
              <a:schemeClr val="accent3">
                <a:hueOff val="-4275103"/>
                <a:satOff val="3562"/>
                <a:lumOff val="22157"/>
                <a:alphaOff val="0"/>
                <a:lumMod val="110000"/>
                <a:satMod val="105000"/>
                <a:tint val="67000"/>
              </a:schemeClr>
            </a:gs>
            <a:gs pos="50000">
              <a:schemeClr val="accent3">
                <a:hueOff val="-4275103"/>
                <a:satOff val="3562"/>
                <a:lumOff val="22157"/>
                <a:alphaOff val="0"/>
                <a:lumMod val="105000"/>
                <a:satMod val="103000"/>
                <a:tint val="73000"/>
              </a:schemeClr>
            </a:gs>
            <a:gs pos="100000">
              <a:schemeClr val="accent3">
                <a:hueOff val="-4275103"/>
                <a:satOff val="3562"/>
                <a:lumOff val="22157"/>
                <a:alphaOff val="0"/>
                <a:lumMod val="105000"/>
                <a:satMod val="109000"/>
                <a:tint val="81000"/>
              </a:schemeClr>
            </a:gs>
          </a:gsLst>
          <a:lin ang="5400000" scaled="0"/>
        </a:gradFill>
        <a:ln w="6350" cap="flat" cmpd="sng" algn="ctr">
          <a:solidFill>
            <a:schemeClr val="accent3">
              <a:hueOff val="-4275103"/>
              <a:satOff val="3562"/>
              <a:lumOff val="2215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2980407-17D7-4EF0-B9F9-BEE19F269606}">
      <dsp:nvSpPr>
        <dsp:cNvPr id="0" name=""/>
        <dsp:cNvSpPr/>
      </dsp:nvSpPr>
      <dsp:spPr>
        <a:xfrm rot="16200000">
          <a:off x="6408437" y="2217475"/>
          <a:ext cx="2768414" cy="57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Pilotointi</a:t>
          </a:r>
          <a:endParaRPr lang="fi-FI" sz="2400" kern="1200" dirty="0"/>
        </a:p>
      </dsp:txBody>
      <dsp:txXfrm>
        <a:off x="6408437" y="2217475"/>
        <a:ext cx="2768414" cy="572775"/>
      </dsp:txXfrm>
    </dsp:sp>
    <dsp:sp modelId="{2D61F288-8F64-417C-8BEA-AEA6DBA19A0B}">
      <dsp:nvSpPr>
        <dsp:cNvPr id="0" name=""/>
        <dsp:cNvSpPr/>
      </dsp:nvSpPr>
      <dsp:spPr>
        <a:xfrm>
          <a:off x="8174494" y="69567"/>
          <a:ext cx="2536268" cy="3818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44500">
            <a:lnSpc>
              <a:spcPct val="90000"/>
            </a:lnSpc>
            <a:spcBef>
              <a:spcPct val="0"/>
            </a:spcBef>
            <a:spcAft>
              <a:spcPct val="35000"/>
            </a:spcAft>
          </a:pPr>
          <a:r>
            <a:rPr lang="fi-FI" sz="1000" kern="1200" dirty="0" smtClean="0"/>
            <a:t>Osana ikääntyneiden kotona asumista tukevien palveluiden asiakas- ja läheispalautteen toimintamallia on asiakas- ja läheispalautteen pilotointi. </a:t>
          </a:r>
          <a:endParaRPr lang="fi-FI" sz="1000" kern="1200" dirty="0"/>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kern="1200" dirty="0" smtClean="0"/>
            <a:t>Pilotoinnin tarkoituksena tuottaa tietoa raportoinnin joustavuudesta ja toimivuudesta. Sekä tuoda näkyväksi oikeat vastuutahot ja – toimijat. </a:t>
          </a:r>
          <a:endParaRPr lang="fi-FI" sz="1000" kern="1200" dirty="0"/>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kern="1200" dirty="0" smtClean="0"/>
            <a:t>Pilotoinnin tavoitteena on testata asiakas-  ja läheispalautteen väittämien toimivuutta ja saada käyttäjäkokemusta ja palautetta asiakkailta ja ammattilaisilta.</a:t>
          </a:r>
          <a:endParaRPr lang="fi-FI" sz="1000" kern="1200" dirty="0"/>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kern="1200" dirty="0" smtClean="0"/>
            <a:t>Käyttäjäkokemusta ja -palautetta kerätään pilotoinnin loputtua kyselyllä palveluohjaajilta ja kotihoidon toimijoilta. </a:t>
          </a:r>
          <a:endParaRPr lang="fi-FI" sz="1000" kern="1200" dirty="0"/>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kern="1200" dirty="0" smtClean="0"/>
            <a:t>Pilotoinnin aikataulu vaiheistetusti syksy 2023: </a:t>
          </a:r>
          <a:endParaRPr lang="fi-FI" sz="1000" kern="1200" dirty="0"/>
        </a:p>
        <a:p>
          <a:pPr lvl="0" algn="l" defTabSz="444500">
            <a:lnSpc>
              <a:spcPct val="90000"/>
            </a:lnSpc>
            <a:spcBef>
              <a:spcPct val="0"/>
            </a:spcBef>
            <a:spcAft>
              <a:spcPct val="35000"/>
            </a:spcAft>
          </a:pPr>
          <a:r>
            <a:rPr lang="fi-FI" sz="1000" kern="1200" dirty="0" smtClean="0"/>
            <a:t>1. palvelutarpeen arviointi 2. omaishoito 3. kotihoidon palvelut</a:t>
          </a:r>
          <a:endParaRPr lang="fi-FI" sz="1000" kern="1200" dirty="0"/>
        </a:p>
        <a:p>
          <a:pPr lvl="0" algn="l" defTabSz="444500">
            <a:lnSpc>
              <a:spcPct val="90000"/>
            </a:lnSpc>
            <a:spcBef>
              <a:spcPct val="0"/>
            </a:spcBef>
            <a:spcAft>
              <a:spcPct val="35000"/>
            </a:spcAft>
          </a:pPr>
          <a:endParaRPr lang="fi-FI" sz="1000" kern="1200" dirty="0"/>
        </a:p>
        <a:p>
          <a:pPr lvl="0" algn="l" defTabSz="444500">
            <a:lnSpc>
              <a:spcPct val="90000"/>
            </a:lnSpc>
            <a:spcBef>
              <a:spcPct val="0"/>
            </a:spcBef>
            <a:spcAft>
              <a:spcPct val="35000"/>
            </a:spcAft>
          </a:pPr>
          <a:r>
            <a:rPr lang="fi-FI" sz="1000" kern="1200" dirty="0" smtClean="0"/>
            <a:t>Pilotoinnissa saatu kokemusta hyödynnetään Varhan asiakaskokemuksen toimintamallin jatkokehittämisessä.</a:t>
          </a:r>
          <a:endParaRPr lang="fi-FI" sz="1000" kern="1200" dirty="0"/>
        </a:p>
      </dsp:txBody>
      <dsp:txXfrm>
        <a:off x="8174494" y="69567"/>
        <a:ext cx="2536268" cy="3818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4BF86-BDF6-42A0-908A-FB7DB6C799AE}">
      <dsp:nvSpPr>
        <dsp:cNvPr id="0" name=""/>
        <dsp:cNvSpPr/>
      </dsp:nvSpPr>
      <dsp:spPr>
        <a:xfrm>
          <a:off x="297152" y="2015"/>
          <a:ext cx="1031150" cy="1031150"/>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B9333E6-E955-4B2C-8250-F8D988F24324}">
      <dsp:nvSpPr>
        <dsp:cNvPr id="0" name=""/>
        <dsp:cNvSpPr/>
      </dsp:nvSpPr>
      <dsp:spPr>
        <a:xfrm>
          <a:off x="400267" y="105130"/>
          <a:ext cx="824920" cy="824920"/>
        </a:xfrm>
        <a:prstGeom prst="pie">
          <a:avLst>
            <a:gd name="adj1" fmla="val 12600000"/>
            <a:gd name="adj2" fmla="val 1620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873340F-C781-4DF7-A3B3-044ADD5E85FF}">
      <dsp:nvSpPr>
        <dsp:cNvPr id="0" name=""/>
        <dsp:cNvSpPr/>
      </dsp:nvSpPr>
      <dsp:spPr>
        <a:xfrm rot="16200000">
          <a:off x="-888671" y="2322104"/>
          <a:ext cx="2990336" cy="618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Raportointi</a:t>
          </a:r>
          <a:endParaRPr lang="fi-FI" sz="2400" kern="1200" dirty="0"/>
        </a:p>
      </dsp:txBody>
      <dsp:txXfrm>
        <a:off x="-888671" y="2322104"/>
        <a:ext cx="2990336" cy="618690"/>
      </dsp:txXfrm>
    </dsp:sp>
    <dsp:sp modelId="{E25268B0-8003-4B77-8209-B44143B8820A}">
      <dsp:nvSpPr>
        <dsp:cNvPr id="0" name=""/>
        <dsp:cNvSpPr/>
      </dsp:nvSpPr>
      <dsp:spPr>
        <a:xfrm>
          <a:off x="1018957" y="2015"/>
          <a:ext cx="2062301" cy="412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44500">
            <a:lnSpc>
              <a:spcPct val="90000"/>
            </a:lnSpc>
            <a:spcBef>
              <a:spcPct val="0"/>
            </a:spcBef>
            <a:spcAft>
              <a:spcPct val="35000"/>
            </a:spcAft>
          </a:pPr>
          <a:endParaRPr lang="fi-FI" sz="1000" kern="1200" dirty="0" smtClean="0"/>
        </a:p>
        <a:p>
          <a:pPr lvl="0" algn="l" defTabSz="444500">
            <a:lnSpc>
              <a:spcPct val="90000"/>
            </a:lnSpc>
            <a:spcBef>
              <a:spcPct val="0"/>
            </a:spcBef>
            <a:spcAft>
              <a:spcPct val="35000"/>
            </a:spcAft>
          </a:pPr>
          <a:r>
            <a:rPr lang="fi-FI" sz="1000" kern="1200" dirty="0" smtClean="0"/>
            <a:t>Raportit muodostuvat ja päivittyvät automaattisesti palautejärjestelmässä.</a:t>
          </a:r>
        </a:p>
        <a:p>
          <a:pPr lvl="0" algn="l" defTabSz="444500">
            <a:lnSpc>
              <a:spcPct val="90000"/>
            </a:lnSpc>
            <a:spcBef>
              <a:spcPct val="0"/>
            </a:spcBef>
            <a:spcAft>
              <a:spcPct val="35000"/>
            </a:spcAft>
          </a:pPr>
          <a:r>
            <a:rPr lang="fi-FI" sz="1000" kern="1200" dirty="0" smtClean="0"/>
            <a:t> </a:t>
          </a:r>
        </a:p>
        <a:p>
          <a:pPr lvl="0" algn="l" defTabSz="444500">
            <a:lnSpc>
              <a:spcPct val="90000"/>
            </a:lnSpc>
            <a:spcBef>
              <a:spcPct val="0"/>
            </a:spcBef>
            <a:spcAft>
              <a:spcPct val="35000"/>
            </a:spcAft>
          </a:pPr>
          <a:r>
            <a:rPr lang="fi-FI" sz="1000" kern="1200" dirty="0" smtClean="0"/>
            <a:t>Kerätty data mahdollistaa tilanteen, jossa  ikääntyvien kotona asumista tukevat palvelut saavat juuri omaan tarpeeseensa sopivan tiedon palautteista. </a:t>
          </a:r>
        </a:p>
        <a:p>
          <a:pPr lvl="0" algn="l" defTabSz="444500">
            <a:lnSpc>
              <a:spcPct val="90000"/>
            </a:lnSpc>
            <a:spcBef>
              <a:spcPct val="0"/>
            </a:spcBef>
            <a:spcAft>
              <a:spcPct val="35000"/>
            </a:spcAft>
          </a:pPr>
          <a:endParaRPr lang="fi-FI" sz="1000" kern="1200" dirty="0" smtClean="0"/>
        </a:p>
        <a:p>
          <a:pPr lvl="0" algn="l" defTabSz="444500">
            <a:lnSpc>
              <a:spcPct val="90000"/>
            </a:lnSpc>
            <a:spcBef>
              <a:spcPct val="0"/>
            </a:spcBef>
            <a:spcAft>
              <a:spcPct val="35000"/>
            </a:spcAft>
          </a:pPr>
          <a:r>
            <a:rPr lang="fi-FI" sz="1000" kern="1200" dirty="0" smtClean="0"/>
            <a:t>Palautekooste tuottaa selkeän tiedon kuvaajien ja mittareiden välityksellä avaintoimijoille (palvelusta vastaaville päällikkö ja aluevastaavalle), joiden avulla tunnistetaan organisaatio- ja/tai yksikkötason onnistumisia tai kipupisteitä ja niiden pohjalta tehdään vaadittavia toimenpiteitä. </a:t>
          </a:r>
        </a:p>
        <a:p>
          <a:pPr lvl="0" algn="l" defTabSz="444500">
            <a:lnSpc>
              <a:spcPct val="90000"/>
            </a:lnSpc>
            <a:spcBef>
              <a:spcPct val="0"/>
            </a:spcBef>
            <a:spcAft>
              <a:spcPct val="35000"/>
            </a:spcAft>
          </a:pPr>
          <a:endParaRPr lang="fi-FI" sz="1000" kern="1200" dirty="0" smtClean="0"/>
        </a:p>
        <a:p>
          <a:pPr lvl="0" algn="l" defTabSz="444500">
            <a:lnSpc>
              <a:spcPct val="90000"/>
            </a:lnSpc>
            <a:spcBef>
              <a:spcPct val="0"/>
            </a:spcBef>
            <a:spcAft>
              <a:spcPct val="35000"/>
            </a:spcAft>
          </a:pPr>
          <a:r>
            <a:rPr lang="fi-FI" sz="1000" kern="1200" dirty="0" smtClean="0"/>
            <a:t>Palautetta voi seurata jatkuvasti raportointijärjestelmässä. Palaute käsitellään yhteisesti kerran kuukaudessa (palveluohjaus ja  omaishoito) ja kotihoidossa 4 x vuodessa.</a:t>
          </a:r>
        </a:p>
        <a:p>
          <a:pPr lvl="0" algn="l" defTabSz="355600">
            <a:lnSpc>
              <a:spcPct val="90000"/>
            </a:lnSpc>
            <a:spcBef>
              <a:spcPct val="0"/>
            </a:spcBef>
            <a:spcAft>
              <a:spcPct val="35000"/>
            </a:spcAft>
          </a:pPr>
          <a:endParaRPr lang="fi-FI" sz="800" kern="1200" dirty="0" smtClean="0"/>
        </a:p>
        <a:p>
          <a:pPr lvl="0" algn="l" defTabSz="355600">
            <a:lnSpc>
              <a:spcPct val="90000"/>
            </a:lnSpc>
            <a:spcBef>
              <a:spcPct val="0"/>
            </a:spcBef>
            <a:spcAft>
              <a:spcPct val="35000"/>
            </a:spcAft>
          </a:pPr>
          <a:endParaRPr lang="fi-FI" sz="800" kern="1200" dirty="0" smtClean="0"/>
        </a:p>
        <a:p>
          <a:pPr lvl="0" algn="l" defTabSz="400050">
            <a:lnSpc>
              <a:spcPct val="90000"/>
            </a:lnSpc>
            <a:spcBef>
              <a:spcPct val="0"/>
            </a:spcBef>
            <a:spcAft>
              <a:spcPct val="35000"/>
            </a:spcAft>
          </a:pPr>
          <a:endParaRPr lang="fi-FI" sz="900" kern="1200" dirty="0" smtClean="0"/>
        </a:p>
        <a:p>
          <a:pPr lvl="0" algn="l" defTabSz="400050">
            <a:lnSpc>
              <a:spcPct val="90000"/>
            </a:lnSpc>
            <a:spcBef>
              <a:spcPct val="0"/>
            </a:spcBef>
            <a:spcAft>
              <a:spcPct val="35000"/>
            </a:spcAft>
          </a:pPr>
          <a:r>
            <a:rPr lang="fi-FI" sz="900" kern="1200" dirty="0" smtClean="0"/>
            <a:t> </a:t>
          </a:r>
          <a:endParaRPr lang="fi-FI" sz="900" kern="1200" dirty="0"/>
        </a:p>
        <a:p>
          <a:pPr lvl="0" algn="l" defTabSz="400050">
            <a:lnSpc>
              <a:spcPct val="90000"/>
            </a:lnSpc>
            <a:spcBef>
              <a:spcPct val="0"/>
            </a:spcBef>
            <a:spcAft>
              <a:spcPct val="35000"/>
            </a:spcAft>
          </a:pPr>
          <a:endParaRPr lang="fi-FI" sz="900" kern="1200" dirty="0" smtClean="0"/>
        </a:p>
      </dsp:txBody>
      <dsp:txXfrm>
        <a:off x="1018957" y="2015"/>
        <a:ext cx="2062301" cy="4124602"/>
      </dsp:txXfrm>
    </dsp:sp>
    <dsp:sp modelId="{1F33BDEA-50E4-44E0-80DC-FE50C3EE54AA}">
      <dsp:nvSpPr>
        <dsp:cNvPr id="0" name=""/>
        <dsp:cNvSpPr/>
      </dsp:nvSpPr>
      <dsp:spPr>
        <a:xfrm>
          <a:off x="3530785" y="2015"/>
          <a:ext cx="1031150" cy="1031150"/>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D93B4E78-9D39-46D3-9B83-E17104DA02C0}">
      <dsp:nvSpPr>
        <dsp:cNvPr id="0" name=""/>
        <dsp:cNvSpPr/>
      </dsp:nvSpPr>
      <dsp:spPr>
        <a:xfrm>
          <a:off x="3633900" y="105130"/>
          <a:ext cx="824920" cy="824920"/>
        </a:xfrm>
        <a:prstGeom prst="pie">
          <a:avLst>
            <a:gd name="adj1" fmla="val 9000000"/>
            <a:gd name="adj2" fmla="val 16200000"/>
          </a:avLst>
        </a:prstGeom>
        <a:gradFill rotWithShape="0">
          <a:gsLst>
            <a:gs pos="0">
              <a:schemeClr val="accent3">
                <a:hueOff val="-2137552"/>
                <a:satOff val="1781"/>
                <a:lumOff val="11079"/>
                <a:alphaOff val="0"/>
                <a:lumMod val="110000"/>
                <a:satMod val="105000"/>
                <a:tint val="67000"/>
              </a:schemeClr>
            </a:gs>
            <a:gs pos="50000">
              <a:schemeClr val="accent3">
                <a:hueOff val="-2137552"/>
                <a:satOff val="1781"/>
                <a:lumOff val="11079"/>
                <a:alphaOff val="0"/>
                <a:lumMod val="105000"/>
                <a:satMod val="103000"/>
                <a:tint val="73000"/>
              </a:schemeClr>
            </a:gs>
            <a:gs pos="100000">
              <a:schemeClr val="accent3">
                <a:hueOff val="-2137552"/>
                <a:satOff val="1781"/>
                <a:lumOff val="11079"/>
                <a:alphaOff val="0"/>
                <a:lumMod val="105000"/>
                <a:satMod val="109000"/>
                <a:tint val="81000"/>
              </a:schemeClr>
            </a:gs>
          </a:gsLst>
          <a:lin ang="5400000" scaled="0"/>
        </a:gradFill>
        <a:ln w="6350" cap="flat" cmpd="sng" algn="ctr">
          <a:solidFill>
            <a:schemeClr val="accent3">
              <a:hueOff val="-2137552"/>
              <a:satOff val="1781"/>
              <a:lumOff val="1107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7C00061-770D-493A-8038-AEA6C613E28F}">
      <dsp:nvSpPr>
        <dsp:cNvPr id="0" name=""/>
        <dsp:cNvSpPr/>
      </dsp:nvSpPr>
      <dsp:spPr>
        <a:xfrm rot="16200000">
          <a:off x="2344962" y="2322104"/>
          <a:ext cx="2990336" cy="618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Seuranta</a:t>
          </a:r>
          <a:endParaRPr lang="fi-FI" sz="2400" kern="1200" dirty="0"/>
        </a:p>
      </dsp:txBody>
      <dsp:txXfrm>
        <a:off x="2344962" y="2322104"/>
        <a:ext cx="2990336" cy="618690"/>
      </dsp:txXfrm>
    </dsp:sp>
    <dsp:sp modelId="{32D4B2E8-2F73-44AE-A841-30B67598180B}">
      <dsp:nvSpPr>
        <dsp:cNvPr id="0" name=""/>
        <dsp:cNvSpPr/>
      </dsp:nvSpPr>
      <dsp:spPr>
        <a:xfrm>
          <a:off x="4252590" y="2015"/>
          <a:ext cx="2062301" cy="412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66725">
            <a:lnSpc>
              <a:spcPct val="90000"/>
            </a:lnSpc>
            <a:spcBef>
              <a:spcPct val="0"/>
            </a:spcBef>
            <a:spcAft>
              <a:spcPct val="35000"/>
            </a:spcAft>
          </a:pPr>
          <a:endParaRPr lang="fi-FI" sz="1050" kern="1200" dirty="0" smtClean="0"/>
        </a:p>
        <a:p>
          <a:pPr lvl="0" algn="l" defTabSz="466725">
            <a:lnSpc>
              <a:spcPct val="90000"/>
            </a:lnSpc>
            <a:spcBef>
              <a:spcPct val="0"/>
            </a:spcBef>
            <a:spcAft>
              <a:spcPct val="35000"/>
            </a:spcAft>
          </a:pPr>
          <a:r>
            <a:rPr lang="fi-FI" sz="1000" b="0" kern="1200" dirty="0" smtClean="0"/>
            <a:t>Palautteen kehittämistoimenpiteiden seuranta ja arviointi on merkittävässä osassa, jotta vaadittavien muutoksien ja toimenpiteiden vaikuttavuutta voidaan arvioida. </a:t>
          </a:r>
        </a:p>
        <a:p>
          <a:pPr lvl="0" algn="l" defTabSz="466725">
            <a:lnSpc>
              <a:spcPct val="90000"/>
            </a:lnSpc>
            <a:spcBef>
              <a:spcPct val="0"/>
            </a:spcBef>
            <a:spcAft>
              <a:spcPct val="35000"/>
            </a:spcAft>
          </a:pPr>
          <a:endParaRPr lang="fi-FI" sz="1000" b="0" kern="1200" dirty="0" smtClean="0"/>
        </a:p>
        <a:p>
          <a:pPr lvl="0" algn="l" defTabSz="466725">
            <a:lnSpc>
              <a:spcPct val="90000"/>
            </a:lnSpc>
            <a:spcBef>
              <a:spcPct val="0"/>
            </a:spcBef>
            <a:spcAft>
              <a:spcPct val="35000"/>
            </a:spcAft>
          </a:pPr>
          <a:r>
            <a:rPr lang="fi-FI" sz="1000" b="0" kern="1200" dirty="0" smtClean="0"/>
            <a:t>Palautteesta syntyneet kehittämistoimenpiteet dokumentoidaan ja toimenpiteiden toteutumista ja vaikuttavuutta  seurataan ja arvioidaan. </a:t>
          </a:r>
        </a:p>
        <a:p>
          <a:pPr lvl="0" algn="l" defTabSz="466725">
            <a:lnSpc>
              <a:spcPct val="90000"/>
            </a:lnSpc>
            <a:spcBef>
              <a:spcPct val="0"/>
            </a:spcBef>
            <a:spcAft>
              <a:spcPct val="35000"/>
            </a:spcAft>
          </a:pPr>
          <a:endParaRPr lang="fi-FI" sz="1000" b="0" kern="1200" dirty="0" smtClean="0"/>
        </a:p>
        <a:p>
          <a:pPr lvl="0" algn="l" defTabSz="444500">
            <a:lnSpc>
              <a:spcPct val="90000"/>
            </a:lnSpc>
            <a:spcBef>
              <a:spcPct val="0"/>
            </a:spcBef>
            <a:spcAft>
              <a:spcPct val="35000"/>
            </a:spcAft>
          </a:pPr>
          <a:r>
            <a:rPr lang="fi-FI" sz="1000" b="0" kern="1200" dirty="0" smtClean="0"/>
            <a:t>Palautetieto </a:t>
          </a:r>
          <a:r>
            <a:rPr lang="fi-FI" sz="1000" b="0" kern="1200" dirty="0"/>
            <a:t>tulee olla </a:t>
          </a:r>
          <a:r>
            <a:rPr lang="fi-FI" sz="1000" b="0" kern="1200" dirty="0" smtClean="0"/>
            <a:t>kaikkien </a:t>
          </a:r>
          <a:r>
            <a:rPr lang="fi-FI" sz="1000" b="0" kern="1200" dirty="0"/>
            <a:t>toimijoiden saatavilla ja </a:t>
          </a:r>
          <a:r>
            <a:rPr lang="fi-FI" sz="1000" b="0" kern="1200" dirty="0" smtClean="0"/>
            <a:t>käytettävissä. Asiakas- ja läheispalaute julkaistaan hyvinvointialueen www-sivuilla. </a:t>
          </a:r>
          <a:endParaRPr lang="fi-FI" sz="1000" b="0" kern="1200" dirty="0"/>
        </a:p>
        <a:p>
          <a:pPr lvl="0" algn="l" defTabSz="444500">
            <a:lnSpc>
              <a:spcPct val="90000"/>
            </a:lnSpc>
            <a:spcBef>
              <a:spcPct val="0"/>
            </a:spcBef>
            <a:spcAft>
              <a:spcPct val="35000"/>
            </a:spcAft>
          </a:pPr>
          <a:endParaRPr lang="fi-FI" sz="1000" b="0" kern="1200" dirty="0"/>
        </a:p>
        <a:p>
          <a:pPr lvl="0" algn="l" defTabSz="444500">
            <a:lnSpc>
              <a:spcPct val="90000"/>
            </a:lnSpc>
            <a:spcBef>
              <a:spcPct val="0"/>
            </a:spcBef>
            <a:spcAft>
              <a:spcPct val="35000"/>
            </a:spcAft>
          </a:pPr>
          <a:r>
            <a:rPr lang="fi-FI" sz="1000" b="0" kern="1200" dirty="0" smtClean="0"/>
            <a:t>Hyvinvointialueen ikääntyneiden palveluilla </a:t>
          </a:r>
          <a:r>
            <a:rPr lang="fi-FI" sz="1000" b="0" kern="1200" dirty="0"/>
            <a:t>on luotettavaa ja vertailukelpoista tietoa alueen </a:t>
          </a:r>
          <a:r>
            <a:rPr lang="fi-FI" sz="1000" b="0" kern="1200" dirty="0" smtClean="0"/>
            <a:t>asiakkaiden asiakaspalautteesta. </a:t>
          </a:r>
          <a:endParaRPr lang="fi-FI" sz="1000" b="0" kern="1200" dirty="0"/>
        </a:p>
        <a:p>
          <a:pPr lvl="0" algn="l" defTabSz="444500">
            <a:lnSpc>
              <a:spcPct val="90000"/>
            </a:lnSpc>
            <a:spcBef>
              <a:spcPct val="0"/>
            </a:spcBef>
            <a:spcAft>
              <a:spcPct val="35000"/>
            </a:spcAft>
          </a:pPr>
          <a:endParaRPr lang="fi-FI" sz="1000" b="0" kern="1200" dirty="0"/>
        </a:p>
        <a:p>
          <a:pPr lvl="0" algn="l" defTabSz="444500">
            <a:lnSpc>
              <a:spcPct val="90000"/>
            </a:lnSpc>
            <a:spcBef>
              <a:spcPct val="0"/>
            </a:spcBef>
            <a:spcAft>
              <a:spcPct val="35000"/>
            </a:spcAft>
          </a:pPr>
          <a:r>
            <a:rPr lang="fi-FI" sz="1000" b="0" kern="1200" dirty="0" smtClean="0"/>
            <a:t>Asiakkailla ja läheisillä </a:t>
          </a:r>
          <a:r>
            <a:rPr lang="fi-FI" sz="1000" b="0" kern="1200" dirty="0"/>
            <a:t>on mahdollisuus antaa palautetta yhtenäisellä ja luotettavalla tavalla sekä seurata </a:t>
          </a:r>
          <a:r>
            <a:rPr lang="fi-FI" sz="1000" b="0" kern="1200" dirty="0" smtClean="0"/>
            <a:t>palautetuloksia.</a:t>
          </a:r>
          <a:endParaRPr lang="fi-FI" sz="1000" b="0" kern="1200" dirty="0"/>
        </a:p>
        <a:p>
          <a:pPr lvl="0" algn="l" defTabSz="400050">
            <a:lnSpc>
              <a:spcPct val="90000"/>
            </a:lnSpc>
            <a:spcBef>
              <a:spcPct val="0"/>
            </a:spcBef>
            <a:spcAft>
              <a:spcPct val="35000"/>
            </a:spcAft>
          </a:pPr>
          <a:endParaRPr lang="fi-FI" sz="900" kern="1200" dirty="0"/>
        </a:p>
        <a:p>
          <a:pPr lvl="0" algn="l" defTabSz="400050">
            <a:lnSpc>
              <a:spcPct val="90000"/>
            </a:lnSpc>
            <a:spcBef>
              <a:spcPct val="0"/>
            </a:spcBef>
            <a:spcAft>
              <a:spcPct val="35000"/>
            </a:spcAft>
          </a:pPr>
          <a:endParaRPr lang="fi-FI" sz="900" kern="1200" dirty="0"/>
        </a:p>
      </dsp:txBody>
      <dsp:txXfrm>
        <a:off x="4252590" y="2015"/>
        <a:ext cx="2062301" cy="4124602"/>
      </dsp:txXfrm>
    </dsp:sp>
    <dsp:sp modelId="{24A82881-BCDA-4F00-9DBC-BEC13DB9B480}">
      <dsp:nvSpPr>
        <dsp:cNvPr id="0" name=""/>
        <dsp:cNvSpPr/>
      </dsp:nvSpPr>
      <dsp:spPr>
        <a:xfrm>
          <a:off x="6764419" y="2015"/>
          <a:ext cx="1031150" cy="1031150"/>
        </a:xfrm>
        <a:prstGeom prst="chord">
          <a:avLst>
            <a:gd name="adj1" fmla="val 4800000"/>
            <a:gd name="adj2" fmla="val 1680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3526A52-4018-4582-AC28-4E5C01210C0E}">
      <dsp:nvSpPr>
        <dsp:cNvPr id="0" name=""/>
        <dsp:cNvSpPr/>
      </dsp:nvSpPr>
      <dsp:spPr>
        <a:xfrm>
          <a:off x="6867534" y="105130"/>
          <a:ext cx="824920" cy="824920"/>
        </a:xfrm>
        <a:prstGeom prst="pie">
          <a:avLst>
            <a:gd name="adj1" fmla="val 5400000"/>
            <a:gd name="adj2" fmla="val 16200000"/>
          </a:avLst>
        </a:prstGeom>
        <a:gradFill rotWithShape="0">
          <a:gsLst>
            <a:gs pos="0">
              <a:schemeClr val="accent3">
                <a:hueOff val="-4275103"/>
                <a:satOff val="3562"/>
                <a:lumOff val="22157"/>
                <a:alphaOff val="0"/>
                <a:lumMod val="110000"/>
                <a:satMod val="105000"/>
                <a:tint val="67000"/>
              </a:schemeClr>
            </a:gs>
            <a:gs pos="50000">
              <a:schemeClr val="accent3">
                <a:hueOff val="-4275103"/>
                <a:satOff val="3562"/>
                <a:lumOff val="22157"/>
                <a:alphaOff val="0"/>
                <a:lumMod val="105000"/>
                <a:satMod val="103000"/>
                <a:tint val="73000"/>
              </a:schemeClr>
            </a:gs>
            <a:gs pos="100000">
              <a:schemeClr val="accent3">
                <a:hueOff val="-4275103"/>
                <a:satOff val="3562"/>
                <a:lumOff val="22157"/>
                <a:alphaOff val="0"/>
                <a:lumMod val="105000"/>
                <a:satMod val="109000"/>
                <a:tint val="81000"/>
              </a:schemeClr>
            </a:gs>
          </a:gsLst>
          <a:lin ang="5400000" scaled="0"/>
        </a:gradFill>
        <a:ln w="6350" cap="flat" cmpd="sng" algn="ctr">
          <a:solidFill>
            <a:schemeClr val="accent3">
              <a:hueOff val="-4275103"/>
              <a:satOff val="3562"/>
              <a:lumOff val="2215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FD63FEE-FEDB-43EA-998C-61EEAB7CF3F1}">
      <dsp:nvSpPr>
        <dsp:cNvPr id="0" name=""/>
        <dsp:cNvSpPr/>
      </dsp:nvSpPr>
      <dsp:spPr>
        <a:xfrm rot="16200000">
          <a:off x="5578595" y="2322104"/>
          <a:ext cx="2990336" cy="618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066800">
            <a:lnSpc>
              <a:spcPct val="90000"/>
            </a:lnSpc>
            <a:spcBef>
              <a:spcPct val="0"/>
            </a:spcBef>
            <a:spcAft>
              <a:spcPct val="35000"/>
            </a:spcAft>
          </a:pPr>
          <a:r>
            <a:rPr lang="fi-FI" sz="2400" kern="1200" dirty="0" smtClean="0"/>
            <a:t>Arviointi </a:t>
          </a:r>
          <a:endParaRPr lang="fi-FI" sz="2400" kern="1200" dirty="0"/>
        </a:p>
      </dsp:txBody>
      <dsp:txXfrm>
        <a:off x="5578595" y="2322104"/>
        <a:ext cx="2990336" cy="618690"/>
      </dsp:txXfrm>
    </dsp:sp>
    <dsp:sp modelId="{2AFFD936-09B8-4BFF-AAF7-1ECE2A0D16DF}">
      <dsp:nvSpPr>
        <dsp:cNvPr id="0" name=""/>
        <dsp:cNvSpPr/>
      </dsp:nvSpPr>
      <dsp:spPr>
        <a:xfrm>
          <a:off x="7486224" y="2015"/>
          <a:ext cx="2804069" cy="4124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466725">
            <a:lnSpc>
              <a:spcPct val="90000"/>
            </a:lnSpc>
            <a:spcBef>
              <a:spcPct val="0"/>
            </a:spcBef>
            <a:spcAft>
              <a:spcPct val="35000"/>
            </a:spcAft>
          </a:pPr>
          <a:endParaRPr lang="fi-FI" sz="1050" b="0" kern="1200" dirty="0" smtClean="0"/>
        </a:p>
        <a:p>
          <a:pPr lvl="0" algn="l" defTabSz="466725">
            <a:lnSpc>
              <a:spcPct val="90000"/>
            </a:lnSpc>
            <a:spcBef>
              <a:spcPct val="0"/>
            </a:spcBef>
            <a:spcAft>
              <a:spcPct val="35000"/>
            </a:spcAft>
          </a:pPr>
          <a:r>
            <a:rPr lang="fi-FI" sz="1000" b="0" kern="1200" dirty="0" smtClean="0"/>
            <a:t>Saadun palautteen käsittely henkilöstön kanssa on tärkeää, jotta syntyy ymmärrys miksi palautetta kerätään ja ymmärrys palautteen merkityksestä toiminnan kehittämiselle. Kannustetaan asiakasta antamaan palautetta jatkossakin. </a:t>
          </a:r>
        </a:p>
        <a:p>
          <a:pPr lvl="0" algn="l" defTabSz="466725">
            <a:lnSpc>
              <a:spcPct val="90000"/>
            </a:lnSpc>
            <a:spcBef>
              <a:spcPct val="0"/>
            </a:spcBef>
            <a:spcAft>
              <a:spcPct val="35000"/>
            </a:spcAft>
          </a:pPr>
          <a:endParaRPr lang="fi-FI" sz="1000" b="0" kern="1200" dirty="0" smtClean="0"/>
        </a:p>
        <a:p>
          <a:pPr lvl="0" algn="l" defTabSz="466725">
            <a:lnSpc>
              <a:spcPct val="90000"/>
            </a:lnSpc>
            <a:spcBef>
              <a:spcPct val="0"/>
            </a:spcBef>
            <a:spcAft>
              <a:spcPct val="35000"/>
            </a:spcAft>
          </a:pPr>
          <a:r>
            <a:rPr lang="fi-FI" sz="1000" b="0" kern="1200" dirty="0" smtClean="0"/>
            <a:t>Tulokset käsitellään ikääntyvien palvelujen eri johtamisen palavereissa yhdessä henkilöstön kanssa. Tuloksia hyödynnetään palvelujen kohdentamisessa vastaamaan ikääntyvien palvelujen tarvetta. </a:t>
          </a:r>
        </a:p>
        <a:p>
          <a:pPr lvl="0" algn="l" defTabSz="466725">
            <a:lnSpc>
              <a:spcPct val="90000"/>
            </a:lnSpc>
            <a:spcBef>
              <a:spcPct val="0"/>
            </a:spcBef>
            <a:spcAft>
              <a:spcPct val="35000"/>
            </a:spcAft>
          </a:pPr>
          <a:endParaRPr lang="fi-FI" sz="1000" b="0" kern="1200" dirty="0" smtClean="0"/>
        </a:p>
        <a:p>
          <a:pPr lvl="0" algn="l" defTabSz="444500">
            <a:lnSpc>
              <a:spcPct val="90000"/>
            </a:lnSpc>
            <a:spcBef>
              <a:spcPct val="0"/>
            </a:spcBef>
            <a:spcAft>
              <a:spcPct val="35000"/>
            </a:spcAft>
          </a:pPr>
          <a:r>
            <a:rPr lang="fi-FI" sz="1000" b="0" kern="1200" dirty="0" smtClean="0"/>
            <a:t>Keskeinen ja merkittävä tehtävä on palautteen mittaritiedon sisällön analysoinnilla ja raportoinnilla, jotka tuottavat tiedon mahdollisista kehittämistoimenpiteistä. Lisäksi tulee nimetä vastuutoimijat, roolit ja tehtävät, joiden vastuulla on kehittämistoimenpiteiden toteutus, seuranta ja arviointi. </a:t>
          </a:r>
        </a:p>
        <a:p>
          <a:pPr lvl="0" algn="l" defTabSz="444500">
            <a:lnSpc>
              <a:spcPct val="90000"/>
            </a:lnSpc>
            <a:spcBef>
              <a:spcPct val="0"/>
            </a:spcBef>
            <a:spcAft>
              <a:spcPct val="35000"/>
            </a:spcAft>
          </a:pPr>
          <a:endParaRPr lang="fi-FI" sz="1000" b="0" kern="1200" dirty="0" smtClean="0"/>
        </a:p>
        <a:p>
          <a:pPr lvl="0" algn="l" defTabSz="444500">
            <a:lnSpc>
              <a:spcPct val="90000"/>
            </a:lnSpc>
            <a:spcBef>
              <a:spcPct val="0"/>
            </a:spcBef>
            <a:spcAft>
              <a:spcPct val="35000"/>
            </a:spcAft>
          </a:pPr>
          <a:r>
            <a:rPr lang="fi-FI" sz="1000" b="0" kern="1200" dirty="0" smtClean="0"/>
            <a:t>Hyvinvointialueen eri maantieteellisten alueiden tuottaman tiedon vertailu tuo arvokasta tietoa koko ikääntyvien kotona asumista tukevien palveluiden ja laajemminkin hyvinvointialueelle kehittämistyön tueksi.</a:t>
          </a:r>
        </a:p>
        <a:p>
          <a:pPr lvl="0" algn="l" defTabSz="444500">
            <a:lnSpc>
              <a:spcPct val="90000"/>
            </a:lnSpc>
            <a:spcBef>
              <a:spcPct val="0"/>
            </a:spcBef>
            <a:spcAft>
              <a:spcPct val="35000"/>
            </a:spcAft>
          </a:pPr>
          <a:endParaRPr lang="fi-FI" sz="900" b="0" kern="1200" dirty="0" smtClean="0"/>
        </a:p>
        <a:p>
          <a:pPr lvl="0" algn="l" defTabSz="400050">
            <a:lnSpc>
              <a:spcPct val="90000"/>
            </a:lnSpc>
            <a:spcBef>
              <a:spcPct val="0"/>
            </a:spcBef>
            <a:spcAft>
              <a:spcPct val="35000"/>
            </a:spcAft>
          </a:pPr>
          <a:endParaRPr lang="fi-FI" sz="900" b="1" kern="1200" dirty="0"/>
        </a:p>
        <a:p>
          <a:pPr lvl="0" algn="l" defTabSz="400050">
            <a:lnSpc>
              <a:spcPct val="90000"/>
            </a:lnSpc>
            <a:spcBef>
              <a:spcPct val="0"/>
            </a:spcBef>
            <a:spcAft>
              <a:spcPct val="35000"/>
            </a:spcAft>
          </a:pPr>
          <a:endParaRPr lang="fi-FI" sz="900" b="1" kern="1200" dirty="0"/>
        </a:p>
        <a:p>
          <a:pPr lvl="0" algn="l" defTabSz="400050">
            <a:lnSpc>
              <a:spcPct val="90000"/>
            </a:lnSpc>
            <a:spcBef>
              <a:spcPct val="0"/>
            </a:spcBef>
            <a:spcAft>
              <a:spcPct val="35000"/>
            </a:spcAft>
          </a:pPr>
          <a:endParaRPr lang="fi-FI" sz="900" b="0" kern="1200" dirty="0" smtClean="0"/>
        </a:p>
        <a:p>
          <a:pPr lvl="0" algn="l" defTabSz="400050">
            <a:lnSpc>
              <a:spcPct val="90000"/>
            </a:lnSpc>
            <a:spcBef>
              <a:spcPct val="0"/>
            </a:spcBef>
            <a:spcAft>
              <a:spcPct val="35000"/>
            </a:spcAft>
          </a:pPr>
          <a:r>
            <a:rPr lang="fi-FI" sz="900" b="0" kern="1200" dirty="0" smtClean="0"/>
            <a:t> </a:t>
          </a:r>
          <a:endParaRPr lang="fi-FI" kern="1200" dirty="0"/>
        </a:p>
      </dsp:txBody>
      <dsp:txXfrm>
        <a:off x="7486224" y="2015"/>
        <a:ext cx="2804069" cy="4124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F21DC-DC30-4718-9EFC-B3A47EC0336A}">
      <dsp:nvSpPr>
        <dsp:cNvPr id="0" name=""/>
        <dsp:cNvSpPr/>
      </dsp:nvSpPr>
      <dsp:spPr>
        <a:xfrm rot="10800000">
          <a:off x="1205900" y="0"/>
          <a:ext cx="4089332" cy="74032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464" tIns="38100" rIns="71120" bIns="38100" numCol="1" spcCol="1270" anchor="ctr" anchorCtr="0">
          <a:noAutofit/>
        </a:bodyPr>
        <a:lstStyle/>
        <a:p>
          <a:pPr lvl="0" algn="ctr" defTabSz="444500">
            <a:lnSpc>
              <a:spcPct val="90000"/>
            </a:lnSpc>
            <a:spcBef>
              <a:spcPct val="0"/>
            </a:spcBef>
            <a:spcAft>
              <a:spcPct val="35000"/>
            </a:spcAft>
          </a:pPr>
          <a:r>
            <a:rPr lang="fi-FI" sz="1000" kern="1200" dirty="0" smtClean="0"/>
            <a:t>Varhan yleiset väittämät</a:t>
          </a:r>
        </a:p>
        <a:p>
          <a:pPr lvl="0" algn="ctr" defTabSz="444500">
            <a:lnSpc>
              <a:spcPct val="90000"/>
            </a:lnSpc>
            <a:spcBef>
              <a:spcPct val="0"/>
            </a:spcBef>
            <a:spcAft>
              <a:spcPct val="35000"/>
            </a:spcAft>
          </a:pPr>
          <a:r>
            <a:rPr lang="fi-FI" sz="1000" kern="1200" dirty="0" smtClean="0"/>
            <a:t>Pohjautuvat Varhan arvoihin ja kansallisiin asiakaspalauteväittämiin. </a:t>
          </a:r>
          <a:endParaRPr lang="fi-FI" sz="1000" kern="1200" dirty="0"/>
        </a:p>
      </dsp:txBody>
      <dsp:txXfrm rot="10800000">
        <a:off x="1390981" y="0"/>
        <a:ext cx="3904251" cy="740326"/>
      </dsp:txXfrm>
    </dsp:sp>
    <dsp:sp modelId="{534BBF20-011C-4A58-BC8E-C0EB881B121B}">
      <dsp:nvSpPr>
        <dsp:cNvPr id="0" name=""/>
        <dsp:cNvSpPr/>
      </dsp:nvSpPr>
      <dsp:spPr>
        <a:xfrm>
          <a:off x="844938" y="388"/>
          <a:ext cx="740326" cy="7403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AB8F4B-C1C1-4C3D-9ECE-8BAA0230054E}">
      <dsp:nvSpPr>
        <dsp:cNvPr id="0" name=""/>
        <dsp:cNvSpPr/>
      </dsp:nvSpPr>
      <dsp:spPr>
        <a:xfrm rot="10800000">
          <a:off x="1215101" y="961708"/>
          <a:ext cx="4089332" cy="74032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464" tIns="38100" rIns="71120" bIns="38100" numCol="1" spcCol="1270" anchor="ctr" anchorCtr="0">
          <a:noAutofit/>
        </a:bodyPr>
        <a:lstStyle/>
        <a:p>
          <a:pPr lvl="0" algn="ctr" defTabSz="444500">
            <a:lnSpc>
              <a:spcPct val="90000"/>
            </a:lnSpc>
            <a:spcBef>
              <a:spcPct val="0"/>
            </a:spcBef>
            <a:spcAft>
              <a:spcPct val="35000"/>
            </a:spcAft>
          </a:pPr>
          <a:r>
            <a:rPr lang="fi-FI" sz="1000" kern="1200" dirty="0" smtClean="0"/>
            <a:t>Erityisväittämät</a:t>
          </a:r>
        </a:p>
        <a:p>
          <a:pPr lvl="0" algn="ctr" defTabSz="444500">
            <a:lnSpc>
              <a:spcPct val="90000"/>
            </a:lnSpc>
            <a:spcBef>
              <a:spcPct val="0"/>
            </a:spcBef>
            <a:spcAft>
              <a:spcPct val="35000"/>
            </a:spcAft>
          </a:pPr>
          <a:r>
            <a:rPr lang="fi-FI" sz="1000" kern="1200" dirty="0" smtClean="0"/>
            <a:t>Ikääntyvien palveluiden asiakasraadissa nousi esille kohdat: saatavuus ja höydyllisyys sekä asiakaspalautteen keruu ennen asiakkuutta.  </a:t>
          </a:r>
          <a:endParaRPr lang="fi-FI" sz="1000" kern="1200" dirty="0"/>
        </a:p>
      </dsp:txBody>
      <dsp:txXfrm rot="10800000">
        <a:off x="1400182" y="961708"/>
        <a:ext cx="3904251" cy="740326"/>
      </dsp:txXfrm>
    </dsp:sp>
    <dsp:sp modelId="{7EBD1C89-F4D5-4111-9EF1-66163A83E40D}">
      <dsp:nvSpPr>
        <dsp:cNvPr id="0" name=""/>
        <dsp:cNvSpPr/>
      </dsp:nvSpPr>
      <dsp:spPr>
        <a:xfrm>
          <a:off x="844938" y="961708"/>
          <a:ext cx="740326" cy="74032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2748B-6150-4675-8850-EDDE2D17CC80}">
      <dsp:nvSpPr>
        <dsp:cNvPr id="0" name=""/>
        <dsp:cNvSpPr/>
      </dsp:nvSpPr>
      <dsp:spPr>
        <a:xfrm rot="10800000">
          <a:off x="1215101" y="1923416"/>
          <a:ext cx="4089332" cy="74032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464" tIns="60960" rIns="113792" bIns="60960" numCol="1" spcCol="1270" anchor="ctr" anchorCtr="0">
          <a:noAutofit/>
        </a:bodyPr>
        <a:lstStyle/>
        <a:p>
          <a:pPr lvl="0" algn="ctr" defTabSz="711200">
            <a:lnSpc>
              <a:spcPct val="90000"/>
            </a:lnSpc>
            <a:spcBef>
              <a:spcPct val="0"/>
            </a:spcBef>
            <a:spcAft>
              <a:spcPct val="35000"/>
            </a:spcAft>
          </a:pPr>
          <a:endParaRPr lang="fi-FI" sz="1600" kern="1200" dirty="0" smtClean="0"/>
        </a:p>
        <a:p>
          <a:pPr lvl="0" algn="ctr" defTabSz="711200">
            <a:lnSpc>
              <a:spcPct val="90000"/>
            </a:lnSpc>
            <a:spcBef>
              <a:spcPct val="0"/>
            </a:spcBef>
            <a:spcAft>
              <a:spcPct val="35000"/>
            </a:spcAft>
          </a:pPr>
          <a:r>
            <a:rPr lang="fi-FI" sz="1000" kern="1200" dirty="0" smtClean="0"/>
            <a:t>Alueelliset tai palvelutapahtuma väittämät</a:t>
          </a:r>
        </a:p>
        <a:p>
          <a:pPr lvl="0" algn="ctr" defTabSz="711200">
            <a:lnSpc>
              <a:spcPct val="90000"/>
            </a:lnSpc>
            <a:spcBef>
              <a:spcPct val="0"/>
            </a:spcBef>
            <a:spcAft>
              <a:spcPct val="35000"/>
            </a:spcAft>
          </a:pPr>
          <a:r>
            <a:rPr lang="fi-FI" sz="1000" kern="1200" dirty="0" smtClean="0"/>
            <a:t>Yksikön/alueen omien väittämien tarve nousi esille palvelun tai asiakastilanteen selvittelyssä. </a:t>
          </a:r>
        </a:p>
        <a:p>
          <a:pPr lvl="0" algn="ctr" defTabSz="711200">
            <a:lnSpc>
              <a:spcPct val="90000"/>
            </a:lnSpc>
            <a:spcBef>
              <a:spcPct val="0"/>
            </a:spcBef>
            <a:spcAft>
              <a:spcPct val="35000"/>
            </a:spcAft>
          </a:pPr>
          <a:endParaRPr lang="fi-FI" sz="1600" kern="1200" dirty="0"/>
        </a:p>
      </dsp:txBody>
      <dsp:txXfrm rot="10800000">
        <a:off x="1400182" y="1923416"/>
        <a:ext cx="3904251" cy="740326"/>
      </dsp:txXfrm>
    </dsp:sp>
    <dsp:sp modelId="{AAC4F7FD-E491-43BF-A976-D42C8A5628C9}">
      <dsp:nvSpPr>
        <dsp:cNvPr id="0" name=""/>
        <dsp:cNvSpPr/>
      </dsp:nvSpPr>
      <dsp:spPr>
        <a:xfrm>
          <a:off x="844938" y="1923027"/>
          <a:ext cx="740326" cy="74032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EF187-8CE7-47E0-ADB1-BC8C95792217}">
      <dsp:nvSpPr>
        <dsp:cNvPr id="0" name=""/>
        <dsp:cNvSpPr/>
      </dsp:nvSpPr>
      <dsp:spPr>
        <a:xfrm>
          <a:off x="30168" y="265"/>
          <a:ext cx="10262446" cy="360000"/>
        </a:xfrm>
        <a:prstGeom prst="right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CC114-85E9-48B2-A57B-A46C78A4EA32}">
      <dsp:nvSpPr>
        <dsp:cNvPr id="0" name=""/>
        <dsp:cNvSpPr/>
      </dsp:nvSpPr>
      <dsp:spPr>
        <a:xfrm>
          <a:off x="7189388" y="674358"/>
          <a:ext cx="2541106" cy="1104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91440" numCol="1" spcCol="1270" anchor="ctr" anchorCtr="0">
          <a:noAutofit/>
        </a:bodyPr>
        <a:lstStyle/>
        <a:p>
          <a:pPr lvl="0" algn="ctr" defTabSz="400050">
            <a:lnSpc>
              <a:spcPct val="90000"/>
            </a:lnSpc>
            <a:spcBef>
              <a:spcPct val="0"/>
            </a:spcBef>
            <a:spcAft>
              <a:spcPct val="35000"/>
            </a:spcAft>
          </a:pPr>
          <a:endParaRPr lang="fi-FI" sz="900" kern="1200" dirty="0" smtClean="0"/>
        </a:p>
        <a:p>
          <a:pPr lvl="0" algn="ctr" defTabSz="400050">
            <a:lnSpc>
              <a:spcPct val="90000"/>
            </a:lnSpc>
            <a:spcBef>
              <a:spcPct val="0"/>
            </a:spcBef>
            <a:spcAft>
              <a:spcPct val="35000"/>
            </a:spcAft>
          </a:pPr>
          <a:endParaRPr lang="fi-FI" sz="1000" kern="1200" dirty="0" smtClean="0"/>
        </a:p>
        <a:p>
          <a:pPr lvl="0" algn="ctr" defTabSz="400050">
            <a:lnSpc>
              <a:spcPct val="90000"/>
            </a:lnSpc>
            <a:spcBef>
              <a:spcPct val="0"/>
            </a:spcBef>
            <a:spcAft>
              <a:spcPct val="35000"/>
            </a:spcAft>
          </a:pPr>
          <a:r>
            <a:rPr lang="fi-FI" sz="1000" kern="1200" dirty="0" smtClean="0"/>
            <a:t>08-12/2023</a:t>
          </a:r>
        </a:p>
        <a:p>
          <a:pPr lvl="0" algn="ctr" defTabSz="400050">
            <a:lnSpc>
              <a:spcPct val="90000"/>
            </a:lnSpc>
            <a:spcBef>
              <a:spcPct val="0"/>
            </a:spcBef>
            <a:spcAft>
              <a:spcPct val="35000"/>
            </a:spcAft>
          </a:pPr>
          <a:r>
            <a:rPr lang="fi-FI" sz="1000" kern="1200" dirty="0" smtClean="0"/>
            <a:t>Työryhmä työskentely jatkuu pilotoinnin seuranta, arviointi ja loppuyhteenveto. </a:t>
          </a:r>
        </a:p>
        <a:p>
          <a:pPr lvl="0" algn="ctr" defTabSz="400050">
            <a:lnSpc>
              <a:spcPct val="90000"/>
            </a:lnSpc>
            <a:spcBef>
              <a:spcPct val="0"/>
            </a:spcBef>
            <a:spcAft>
              <a:spcPct val="35000"/>
            </a:spcAft>
          </a:pPr>
          <a:r>
            <a:rPr lang="fi-FI" sz="1000" kern="1200" dirty="0" smtClean="0"/>
            <a:t>- Kysely pilotointiin osallistuville tahoille</a:t>
          </a:r>
        </a:p>
        <a:p>
          <a:pPr lvl="0" algn="ctr" defTabSz="400050">
            <a:lnSpc>
              <a:spcPct val="90000"/>
            </a:lnSpc>
            <a:spcBef>
              <a:spcPct val="0"/>
            </a:spcBef>
            <a:spcAft>
              <a:spcPct val="35000"/>
            </a:spcAft>
          </a:pPr>
          <a:r>
            <a:rPr lang="fi-FI" sz="1000" kern="1200" dirty="0" smtClean="0"/>
            <a:t>- Raportoinnin ja kehittämistoiminnan seuranta ja arviointi, mittaritietovarannon jatkokehittäminen</a:t>
          </a:r>
        </a:p>
        <a:p>
          <a:pPr lvl="0" algn="ctr" defTabSz="400050">
            <a:lnSpc>
              <a:spcPct val="90000"/>
            </a:lnSpc>
            <a:spcBef>
              <a:spcPct val="0"/>
            </a:spcBef>
            <a:spcAft>
              <a:spcPct val="35000"/>
            </a:spcAft>
          </a:pPr>
          <a:r>
            <a:rPr lang="fi-FI" sz="1000" kern="1200" dirty="0" smtClean="0"/>
            <a:t>- Riskien tunnistaminen</a:t>
          </a:r>
        </a:p>
        <a:p>
          <a:pPr lvl="0" algn="ctr" defTabSz="400050">
            <a:lnSpc>
              <a:spcPct val="90000"/>
            </a:lnSpc>
            <a:spcBef>
              <a:spcPct val="0"/>
            </a:spcBef>
            <a:spcAft>
              <a:spcPct val="35000"/>
            </a:spcAft>
          </a:pPr>
          <a:r>
            <a:rPr lang="fi-FI" sz="1000" kern="1200" dirty="0" smtClean="0"/>
            <a:t>- Asiakas- ja läheispalautteen jatkokehittäminen osaksi Varhan ikääntyvien palveluiden toimintaa</a:t>
          </a:r>
          <a:endParaRPr lang="fi-FI" sz="1000" kern="1200" dirty="0"/>
        </a:p>
      </dsp:txBody>
      <dsp:txXfrm>
        <a:off x="7189388" y="674358"/>
        <a:ext cx="2541106" cy="1104709"/>
      </dsp:txXfrm>
    </dsp:sp>
    <dsp:sp modelId="{A1FBE218-6ECD-4B28-9685-A078BDBA77DA}">
      <dsp:nvSpPr>
        <dsp:cNvPr id="0" name=""/>
        <dsp:cNvSpPr/>
      </dsp:nvSpPr>
      <dsp:spPr>
        <a:xfrm>
          <a:off x="3833145" y="186145"/>
          <a:ext cx="2860857" cy="1888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1000" kern="1200" dirty="0" smtClean="0"/>
        </a:p>
        <a:p>
          <a:pPr lvl="0" algn="ctr" defTabSz="355600">
            <a:lnSpc>
              <a:spcPct val="90000"/>
            </a:lnSpc>
            <a:spcBef>
              <a:spcPct val="0"/>
            </a:spcBef>
            <a:spcAft>
              <a:spcPct val="35000"/>
            </a:spcAft>
          </a:pPr>
          <a:r>
            <a:rPr lang="fi-FI" sz="1050" kern="1200" dirty="0" smtClean="0"/>
            <a:t>05-07/2023</a:t>
          </a:r>
        </a:p>
        <a:p>
          <a:pPr lvl="0" algn="ctr" defTabSz="355600">
            <a:lnSpc>
              <a:spcPct val="90000"/>
            </a:lnSpc>
            <a:spcBef>
              <a:spcPct val="0"/>
            </a:spcBef>
            <a:spcAft>
              <a:spcPct val="35000"/>
            </a:spcAft>
          </a:pPr>
          <a:r>
            <a:rPr lang="fi-FI" sz="1050" kern="1200" dirty="0" smtClean="0"/>
            <a:t>Asiakas- ja läheispalautteen toimintamallin esittely ja työryhmätyöskentelyn aloitus, työpajat kokoontuivat kolme kertaa. </a:t>
          </a:r>
        </a:p>
        <a:p>
          <a:pPr lvl="0" algn="ctr" defTabSz="355600">
            <a:lnSpc>
              <a:spcPct val="90000"/>
            </a:lnSpc>
            <a:spcBef>
              <a:spcPct val="0"/>
            </a:spcBef>
            <a:spcAft>
              <a:spcPct val="35000"/>
            </a:spcAft>
          </a:pPr>
          <a:r>
            <a:rPr lang="fi-FI" sz="1050" kern="1200" dirty="0" smtClean="0"/>
            <a:t>Työpajoissa edustus kaikista palveluvalikoista. </a:t>
          </a:r>
        </a:p>
        <a:p>
          <a:pPr lvl="0" algn="ctr" defTabSz="355600">
            <a:lnSpc>
              <a:spcPct val="90000"/>
            </a:lnSpc>
            <a:spcBef>
              <a:spcPct val="0"/>
            </a:spcBef>
            <a:spcAft>
              <a:spcPct val="35000"/>
            </a:spcAft>
          </a:pPr>
          <a:r>
            <a:rPr lang="fi-FI" sz="1050" kern="1200" dirty="0" smtClean="0"/>
            <a:t>- Asiakas- ja läheispalauteväittämien laadinta</a:t>
          </a:r>
        </a:p>
        <a:p>
          <a:pPr lvl="0" algn="ctr" defTabSz="355600">
            <a:lnSpc>
              <a:spcPct val="90000"/>
            </a:lnSpc>
            <a:spcBef>
              <a:spcPct val="0"/>
            </a:spcBef>
            <a:spcAft>
              <a:spcPct val="35000"/>
            </a:spcAft>
          </a:pPr>
          <a:r>
            <a:rPr lang="fi-FI" sz="1050" kern="1200" dirty="0" smtClean="0"/>
            <a:t>- Raportoinnin suunnittelu</a:t>
          </a:r>
        </a:p>
        <a:p>
          <a:pPr lvl="0" algn="ctr" defTabSz="355600">
            <a:lnSpc>
              <a:spcPct val="90000"/>
            </a:lnSpc>
            <a:spcBef>
              <a:spcPct val="0"/>
            </a:spcBef>
            <a:spcAft>
              <a:spcPct val="35000"/>
            </a:spcAft>
          </a:pPr>
          <a:r>
            <a:rPr lang="fi-FI" sz="1050" kern="1200" dirty="0" smtClean="0"/>
            <a:t>- Pilotoinnin suunnittelu</a:t>
          </a:r>
        </a:p>
        <a:p>
          <a:pPr lvl="0" algn="ctr" defTabSz="355600">
            <a:lnSpc>
              <a:spcPct val="90000"/>
            </a:lnSpc>
            <a:spcBef>
              <a:spcPct val="0"/>
            </a:spcBef>
            <a:spcAft>
              <a:spcPct val="35000"/>
            </a:spcAft>
          </a:pPr>
          <a:r>
            <a:rPr lang="fi-FI" sz="500" kern="1200" dirty="0" smtClean="0"/>
            <a:t> </a:t>
          </a:r>
          <a:endParaRPr lang="fi-FI" sz="500" kern="1200" dirty="0"/>
        </a:p>
      </dsp:txBody>
      <dsp:txXfrm>
        <a:off x="3833145" y="186145"/>
        <a:ext cx="2860857" cy="1888612"/>
      </dsp:txXfrm>
    </dsp:sp>
    <dsp:sp modelId="{380394DE-343E-4E5D-B854-F4708137E2CC}">
      <dsp:nvSpPr>
        <dsp:cNvPr id="0" name=""/>
        <dsp:cNvSpPr/>
      </dsp:nvSpPr>
      <dsp:spPr>
        <a:xfrm>
          <a:off x="807679" y="1064374"/>
          <a:ext cx="2477919" cy="37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lvl="0" algn="ctr" defTabSz="444500">
            <a:lnSpc>
              <a:spcPct val="90000"/>
            </a:lnSpc>
            <a:spcBef>
              <a:spcPct val="0"/>
            </a:spcBef>
            <a:spcAft>
              <a:spcPct val="35000"/>
            </a:spcAft>
          </a:pPr>
          <a:r>
            <a:rPr lang="fi-FI" sz="1000" kern="1200" dirty="0" smtClean="0"/>
            <a:t>12/2022- 04/2023     </a:t>
          </a:r>
        </a:p>
        <a:p>
          <a:pPr lvl="0" algn="ctr" defTabSz="444500">
            <a:lnSpc>
              <a:spcPct val="90000"/>
            </a:lnSpc>
            <a:spcBef>
              <a:spcPct val="0"/>
            </a:spcBef>
            <a:spcAft>
              <a:spcPct val="35000"/>
            </a:spcAft>
          </a:pPr>
          <a:r>
            <a:rPr lang="fi-FI" sz="1000" kern="1200" dirty="0" smtClean="0"/>
            <a:t>Asiakas- ja läheispalautetoimintamallin suunnittelu</a:t>
          </a:r>
        </a:p>
        <a:p>
          <a:pPr lvl="0" algn="ctr" defTabSz="444500">
            <a:lnSpc>
              <a:spcPct val="90000"/>
            </a:lnSpc>
            <a:spcBef>
              <a:spcPct val="0"/>
            </a:spcBef>
            <a:spcAft>
              <a:spcPct val="35000"/>
            </a:spcAft>
          </a:pPr>
          <a:r>
            <a:rPr lang="fi-FI" sz="1000" kern="1200" dirty="0" smtClean="0"/>
            <a:t>- Toimintamallin hyväksyttäminen</a:t>
          </a:r>
        </a:p>
        <a:p>
          <a:pPr lvl="0" algn="ctr" defTabSz="444500">
            <a:lnSpc>
              <a:spcPct val="90000"/>
            </a:lnSpc>
            <a:spcBef>
              <a:spcPct val="0"/>
            </a:spcBef>
            <a:spcAft>
              <a:spcPct val="35000"/>
            </a:spcAft>
          </a:pPr>
          <a:r>
            <a:rPr lang="fi-FI" sz="1000" kern="1200" dirty="0" smtClean="0"/>
            <a:t>- Taustatyö,  teoria, aiemmat toimintamallit, lain säädäntö</a:t>
          </a:r>
        </a:p>
        <a:p>
          <a:pPr lvl="0" algn="ctr" defTabSz="444500">
            <a:lnSpc>
              <a:spcPct val="90000"/>
            </a:lnSpc>
            <a:spcBef>
              <a:spcPct val="0"/>
            </a:spcBef>
            <a:spcAft>
              <a:spcPct val="35000"/>
            </a:spcAft>
          </a:pPr>
          <a:r>
            <a:rPr lang="fi-FI" sz="1000" kern="1200" dirty="0" smtClean="0"/>
            <a:t>- Työryhmän kokoaminen, työryhmän koostuu aluevastaavista. esihenkilöistä ja palveluohjaajista</a:t>
          </a:r>
          <a:endParaRPr lang="fi-FI" sz="1000" kern="1200" dirty="0"/>
        </a:p>
      </dsp:txBody>
      <dsp:txXfrm>
        <a:off x="807679" y="1064374"/>
        <a:ext cx="2477919" cy="3717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A648D-A7AD-4359-ACB6-63FA9A104CAD}">
      <dsp:nvSpPr>
        <dsp:cNvPr id="0" name=""/>
        <dsp:cNvSpPr/>
      </dsp:nvSpPr>
      <dsp:spPr>
        <a:xfrm>
          <a:off x="0" y="166191"/>
          <a:ext cx="10213957" cy="360000"/>
        </a:xfrm>
        <a:prstGeom prst="rightArrow">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F508B-9016-4765-8B3D-AA9033C3CE9E}">
      <dsp:nvSpPr>
        <dsp:cNvPr id="0" name=""/>
        <dsp:cNvSpPr/>
      </dsp:nvSpPr>
      <dsp:spPr>
        <a:xfrm>
          <a:off x="7081283"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1000" kern="1200" dirty="0" smtClean="0"/>
        </a:p>
        <a:p>
          <a:pPr lvl="0" algn="ctr" defTabSz="355600">
            <a:lnSpc>
              <a:spcPct val="90000"/>
            </a:lnSpc>
            <a:spcBef>
              <a:spcPct val="0"/>
            </a:spcBef>
            <a:spcAft>
              <a:spcPct val="35000"/>
            </a:spcAft>
          </a:pPr>
          <a:r>
            <a:rPr lang="fi-FI" sz="1000" kern="1200" dirty="0" smtClean="0"/>
            <a:t>10-12/2023  </a:t>
          </a:r>
        </a:p>
        <a:p>
          <a:pPr lvl="0" algn="ctr" defTabSz="355600">
            <a:lnSpc>
              <a:spcPct val="90000"/>
            </a:lnSpc>
            <a:spcBef>
              <a:spcPct val="0"/>
            </a:spcBef>
            <a:spcAft>
              <a:spcPct val="35000"/>
            </a:spcAft>
          </a:pPr>
          <a:r>
            <a:rPr lang="fi-FI" sz="1000" kern="1200" dirty="0" smtClean="0"/>
            <a:t>- Pilotoinnin koulutusten toteutus</a:t>
          </a:r>
        </a:p>
        <a:p>
          <a:pPr lvl="0" algn="ctr" defTabSz="355600">
            <a:lnSpc>
              <a:spcPct val="90000"/>
            </a:lnSpc>
            <a:spcBef>
              <a:spcPct val="0"/>
            </a:spcBef>
            <a:spcAft>
              <a:spcPct val="35000"/>
            </a:spcAft>
          </a:pPr>
          <a:r>
            <a:rPr lang="fi-FI" sz="1000" kern="1200" dirty="0" smtClean="0"/>
            <a:t>- Yhteisen </a:t>
          </a:r>
          <a:r>
            <a:rPr lang="fi-FI" sz="1000" kern="1200" dirty="0" err="1" smtClean="0"/>
            <a:t>Teams</a:t>
          </a:r>
          <a:r>
            <a:rPr lang="fi-FI" sz="1000" kern="1200" dirty="0" smtClean="0"/>
            <a:t>-alustan luominen</a:t>
          </a:r>
        </a:p>
        <a:p>
          <a:pPr lvl="0" algn="ctr" defTabSz="355600">
            <a:lnSpc>
              <a:spcPct val="90000"/>
            </a:lnSpc>
            <a:spcBef>
              <a:spcPct val="0"/>
            </a:spcBef>
            <a:spcAft>
              <a:spcPct val="35000"/>
            </a:spcAft>
          </a:pPr>
          <a:r>
            <a:rPr lang="fi-FI" sz="1000" kern="1200" dirty="0" smtClean="0"/>
            <a:t>- Viestinnän ja tiedottamisen turvaaminen</a:t>
          </a:r>
        </a:p>
        <a:p>
          <a:pPr lvl="0" algn="ctr" defTabSz="355600">
            <a:lnSpc>
              <a:spcPct val="90000"/>
            </a:lnSpc>
            <a:spcBef>
              <a:spcPct val="0"/>
            </a:spcBef>
            <a:spcAft>
              <a:spcPct val="35000"/>
            </a:spcAft>
          </a:pPr>
          <a:r>
            <a:rPr lang="fi-FI" sz="1000" kern="1200" dirty="0" smtClean="0"/>
            <a:t>- Palveluohjaus, systemaattinen mittaaminen palvelutapahtuman yhteydessä </a:t>
          </a:r>
        </a:p>
        <a:p>
          <a:pPr lvl="0" algn="ctr" defTabSz="355600">
            <a:lnSpc>
              <a:spcPct val="90000"/>
            </a:lnSpc>
            <a:spcBef>
              <a:spcPct val="0"/>
            </a:spcBef>
            <a:spcAft>
              <a:spcPct val="35000"/>
            </a:spcAft>
          </a:pPr>
          <a:r>
            <a:rPr lang="fi-FI" sz="1000" kern="1200" dirty="0" smtClean="0"/>
            <a:t>- Omaishoito, systemaattinen mittaaminen palvelutapahtuman yhteydessä</a:t>
          </a:r>
        </a:p>
        <a:p>
          <a:pPr lvl="0" algn="ctr" defTabSz="355600">
            <a:lnSpc>
              <a:spcPct val="90000"/>
            </a:lnSpc>
            <a:spcBef>
              <a:spcPct val="0"/>
            </a:spcBef>
            <a:spcAft>
              <a:spcPct val="35000"/>
            </a:spcAft>
          </a:pPr>
          <a:r>
            <a:rPr lang="fi-FI" sz="1000" kern="1200" dirty="0" smtClean="0"/>
            <a:t>- Kotihoito, ennalta sovittu asiakaspalauteviikko</a:t>
          </a:r>
        </a:p>
        <a:p>
          <a:pPr lvl="0" algn="ctr" defTabSz="355600">
            <a:lnSpc>
              <a:spcPct val="90000"/>
            </a:lnSpc>
            <a:spcBef>
              <a:spcPct val="0"/>
            </a:spcBef>
            <a:spcAft>
              <a:spcPct val="35000"/>
            </a:spcAft>
          </a:pPr>
          <a:r>
            <a:rPr lang="fi-FI" sz="1000" kern="1200" dirty="0" smtClean="0"/>
            <a:t>- Kehittämistoimenpiteiden dokumentointi, seuranta ja arviointi </a:t>
          </a:r>
        </a:p>
      </dsp:txBody>
      <dsp:txXfrm>
        <a:off x="7081283" y="567676"/>
        <a:ext cx="2593387" cy="1132887"/>
      </dsp:txXfrm>
    </dsp:sp>
    <dsp:sp modelId="{9D31C957-2BB0-49D3-8F28-E809AB8C2216}">
      <dsp:nvSpPr>
        <dsp:cNvPr id="0" name=""/>
        <dsp:cNvSpPr/>
      </dsp:nvSpPr>
      <dsp:spPr>
        <a:xfrm>
          <a:off x="3969217"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1280" rIns="0" bIns="81280" numCol="1" spcCol="1270" anchor="ctr" anchorCtr="0">
          <a:noAutofit/>
        </a:bodyPr>
        <a:lstStyle/>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endParaRPr lang="fi-FI" sz="800" kern="1200" dirty="0" smtClean="0"/>
        </a:p>
        <a:p>
          <a:pPr lvl="0" algn="ctr" defTabSz="355600">
            <a:lnSpc>
              <a:spcPct val="90000"/>
            </a:lnSpc>
            <a:spcBef>
              <a:spcPct val="0"/>
            </a:spcBef>
            <a:spcAft>
              <a:spcPct val="35000"/>
            </a:spcAft>
          </a:pPr>
          <a:r>
            <a:rPr lang="fi-FI" sz="1050" kern="1200" dirty="0" smtClean="0"/>
            <a:t>05-09/2023</a:t>
          </a:r>
        </a:p>
        <a:p>
          <a:pPr lvl="0" algn="ctr" defTabSz="355600">
            <a:lnSpc>
              <a:spcPct val="90000"/>
            </a:lnSpc>
            <a:spcBef>
              <a:spcPct val="0"/>
            </a:spcBef>
            <a:spcAft>
              <a:spcPct val="35000"/>
            </a:spcAft>
          </a:pPr>
          <a:r>
            <a:rPr lang="fi-FI" sz="1050" kern="1200" dirty="0" smtClean="0"/>
            <a:t>- Pilotoinnin tekninen tuki</a:t>
          </a:r>
        </a:p>
        <a:p>
          <a:pPr lvl="0" algn="ctr" defTabSz="355600">
            <a:lnSpc>
              <a:spcPct val="90000"/>
            </a:lnSpc>
            <a:spcBef>
              <a:spcPct val="0"/>
            </a:spcBef>
            <a:spcAft>
              <a:spcPct val="35000"/>
            </a:spcAft>
          </a:pPr>
          <a:r>
            <a:rPr lang="fi-FI" sz="1050" kern="1200" dirty="0" smtClean="0"/>
            <a:t>- Aikataulutus</a:t>
          </a:r>
        </a:p>
        <a:p>
          <a:pPr lvl="0" algn="ctr" defTabSz="355600">
            <a:lnSpc>
              <a:spcPct val="90000"/>
            </a:lnSpc>
            <a:spcBef>
              <a:spcPct val="0"/>
            </a:spcBef>
            <a:spcAft>
              <a:spcPct val="35000"/>
            </a:spcAft>
          </a:pPr>
          <a:r>
            <a:rPr lang="fi-FI" sz="1050" kern="1200" dirty="0" smtClean="0"/>
            <a:t>- Ohjeistus: kotihoidon seurantalomake käyttö</a:t>
          </a:r>
        </a:p>
        <a:p>
          <a:pPr lvl="0" algn="ctr" defTabSz="355600">
            <a:lnSpc>
              <a:spcPct val="90000"/>
            </a:lnSpc>
            <a:spcBef>
              <a:spcPct val="0"/>
            </a:spcBef>
            <a:spcAft>
              <a:spcPct val="35000"/>
            </a:spcAft>
          </a:pPr>
          <a:r>
            <a:rPr lang="fi-FI" sz="1050" kern="1200" dirty="0" smtClean="0"/>
            <a:t>- Viestintä: asiakas- ja läheistiedote, asiakkaan informointi ja opastus ennen palautteen keruuta</a:t>
          </a:r>
        </a:p>
        <a:p>
          <a:pPr lvl="0" algn="ctr" defTabSz="355600">
            <a:lnSpc>
              <a:spcPct val="90000"/>
            </a:lnSpc>
            <a:spcBef>
              <a:spcPct val="0"/>
            </a:spcBef>
            <a:spcAft>
              <a:spcPct val="35000"/>
            </a:spcAft>
          </a:pPr>
          <a:r>
            <a:rPr lang="fi-FI" sz="1050" kern="1200" dirty="0" smtClean="0"/>
            <a:t>- työntekijätiedote, opastus ja ohjeistus palautteen </a:t>
          </a:r>
          <a:r>
            <a:rPr lang="fi-FI" sz="1000" kern="1200" dirty="0" smtClean="0"/>
            <a:t>keruusta</a:t>
          </a:r>
        </a:p>
        <a:p>
          <a:pPr lvl="0" algn="ctr" defTabSz="355600">
            <a:lnSpc>
              <a:spcPct val="90000"/>
            </a:lnSpc>
            <a:spcBef>
              <a:spcPct val="0"/>
            </a:spcBef>
            <a:spcAft>
              <a:spcPct val="35000"/>
            </a:spcAft>
          </a:pPr>
          <a:r>
            <a:rPr lang="fi-FI" sz="1000" kern="1200" dirty="0" smtClean="0"/>
            <a:t>- kotihoidon seurantalomake</a:t>
          </a:r>
        </a:p>
        <a:p>
          <a:pPr lvl="0" algn="ctr" defTabSz="355600">
            <a:lnSpc>
              <a:spcPct val="90000"/>
            </a:lnSpc>
            <a:spcBef>
              <a:spcPct val="0"/>
            </a:spcBef>
            <a:spcAft>
              <a:spcPct val="35000"/>
            </a:spcAft>
          </a:pPr>
          <a:endParaRPr lang="fi-FI" sz="500" kern="1200" dirty="0"/>
        </a:p>
      </dsp:txBody>
      <dsp:txXfrm>
        <a:off x="3969217" y="567676"/>
        <a:ext cx="2593387" cy="1132887"/>
      </dsp:txXfrm>
    </dsp:sp>
    <dsp:sp modelId="{274AE3A4-8445-4A36-82E2-C9534F39DEAA}">
      <dsp:nvSpPr>
        <dsp:cNvPr id="0" name=""/>
        <dsp:cNvSpPr/>
      </dsp:nvSpPr>
      <dsp:spPr>
        <a:xfrm>
          <a:off x="857152" y="567676"/>
          <a:ext cx="2593387" cy="113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0" bIns="101600" numCol="1" spcCol="1270" anchor="ctr" anchorCtr="0">
          <a:noAutofit/>
        </a:bodyPr>
        <a:lstStyle/>
        <a:p>
          <a:pPr lvl="0" algn="ctr" defTabSz="444500">
            <a:lnSpc>
              <a:spcPct val="90000"/>
            </a:lnSpc>
            <a:spcBef>
              <a:spcPct val="0"/>
            </a:spcBef>
            <a:spcAft>
              <a:spcPct val="35000"/>
            </a:spcAft>
          </a:pPr>
          <a:endParaRPr lang="fi-FI" sz="1000" kern="1200" dirty="0" smtClean="0"/>
        </a:p>
        <a:p>
          <a:pPr lvl="0" algn="ctr" defTabSz="444500">
            <a:lnSpc>
              <a:spcPct val="90000"/>
            </a:lnSpc>
            <a:spcBef>
              <a:spcPct val="0"/>
            </a:spcBef>
            <a:spcAft>
              <a:spcPct val="35000"/>
            </a:spcAft>
          </a:pPr>
          <a:r>
            <a:rPr lang="fi-FI" sz="1000" kern="1200" dirty="0" smtClean="0"/>
            <a:t>04-08/2023 </a:t>
          </a:r>
        </a:p>
        <a:p>
          <a:pPr lvl="0" algn="ctr" defTabSz="444500">
            <a:lnSpc>
              <a:spcPct val="90000"/>
            </a:lnSpc>
            <a:spcBef>
              <a:spcPct val="0"/>
            </a:spcBef>
            <a:spcAft>
              <a:spcPct val="35000"/>
            </a:spcAft>
          </a:pPr>
          <a:r>
            <a:rPr lang="fi-FI" sz="1000" kern="1200" dirty="0" smtClean="0"/>
            <a:t>Pilotoinnin toteutuksen suunnittelu</a:t>
          </a:r>
        </a:p>
        <a:p>
          <a:pPr lvl="0" algn="ctr" defTabSz="444500">
            <a:lnSpc>
              <a:spcPct val="90000"/>
            </a:lnSpc>
            <a:spcBef>
              <a:spcPct val="0"/>
            </a:spcBef>
            <a:spcAft>
              <a:spcPct val="35000"/>
            </a:spcAft>
          </a:pPr>
          <a:r>
            <a:rPr lang="fi-FI" sz="1000" kern="1200" dirty="0" smtClean="0"/>
            <a:t>- Hankintaprosessin käynnistäminen</a:t>
          </a:r>
        </a:p>
        <a:p>
          <a:pPr lvl="0" algn="ctr" defTabSz="444500">
            <a:lnSpc>
              <a:spcPct val="90000"/>
            </a:lnSpc>
            <a:spcBef>
              <a:spcPct val="0"/>
            </a:spcBef>
            <a:spcAft>
              <a:spcPct val="35000"/>
            </a:spcAft>
          </a:pPr>
          <a:r>
            <a:rPr lang="fi-FI" sz="1000" kern="1200" dirty="0" smtClean="0"/>
            <a:t>- Pilotoinnin koulutussuunnitelman laadinta</a:t>
          </a:r>
        </a:p>
        <a:p>
          <a:pPr lvl="0" algn="ctr" defTabSz="444500">
            <a:lnSpc>
              <a:spcPct val="90000"/>
            </a:lnSpc>
            <a:spcBef>
              <a:spcPct val="0"/>
            </a:spcBef>
            <a:spcAft>
              <a:spcPct val="35000"/>
            </a:spcAft>
          </a:pPr>
          <a:endParaRPr lang="fi-FI" sz="1000" kern="1200" dirty="0" smtClean="0"/>
        </a:p>
      </dsp:txBody>
      <dsp:txXfrm>
        <a:off x="857152" y="567676"/>
        <a:ext cx="2593387" cy="11328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9B19-FD22-47CE-8C2D-62468BAAC165}">
      <dsp:nvSpPr>
        <dsp:cNvPr id="0" name=""/>
        <dsp:cNvSpPr/>
      </dsp:nvSpPr>
      <dsp:spPr>
        <a:xfrm>
          <a:off x="0" y="68107"/>
          <a:ext cx="10179476" cy="19391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Aikataulutus tulee olla selkeästi määritelty ja kaikkien tiedossa</a:t>
          </a:r>
          <a:endParaRPr lang="fi-FI" sz="1100" kern="1200" dirty="0"/>
        </a:p>
        <a:p>
          <a:pPr marL="57150" lvl="1" indent="-57150" algn="l" defTabSz="488950">
            <a:lnSpc>
              <a:spcPct val="90000"/>
            </a:lnSpc>
            <a:spcBef>
              <a:spcPct val="0"/>
            </a:spcBef>
            <a:spcAft>
              <a:spcPct val="15000"/>
            </a:spcAft>
            <a:buChar char="••"/>
          </a:pPr>
          <a:r>
            <a:rPr lang="fi-FI" sz="1100" kern="1200" dirty="0" smtClean="0"/>
            <a:t>Sovelluksen toimivuus</a:t>
          </a:r>
          <a:endParaRPr lang="fi-FI" sz="1100" kern="1200" dirty="0"/>
        </a:p>
        <a:p>
          <a:pPr marL="57150" lvl="1" indent="-57150" algn="l" defTabSz="488950">
            <a:lnSpc>
              <a:spcPct val="90000"/>
            </a:lnSpc>
            <a:spcBef>
              <a:spcPct val="0"/>
            </a:spcBef>
            <a:spcAft>
              <a:spcPct val="15000"/>
            </a:spcAft>
            <a:buChar char="••"/>
          </a:pPr>
          <a:r>
            <a:rPr lang="fi-FI" sz="1100" kern="1200" dirty="0" smtClean="0"/>
            <a:t>Hajautettu mobiililaitteiden etähallinta</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koko</a:t>
          </a:r>
          <a:endParaRPr lang="fi-FI" sz="1100" kern="1200" dirty="0"/>
        </a:p>
        <a:p>
          <a:pPr marL="57150" lvl="1" indent="-57150" algn="l" defTabSz="488950">
            <a:lnSpc>
              <a:spcPct val="90000"/>
            </a:lnSpc>
            <a:spcBef>
              <a:spcPct val="0"/>
            </a:spcBef>
            <a:spcAft>
              <a:spcPct val="15000"/>
            </a:spcAft>
            <a:buChar char="••"/>
          </a:pPr>
          <a:r>
            <a:rPr lang="fi-FI" sz="1100" kern="1200" dirty="0" smtClean="0"/>
            <a:t>Vastuujako ja –tehtävät tulee olla määritelty</a:t>
          </a:r>
          <a:endParaRPr lang="fi-FI" sz="1100" kern="1200" dirty="0"/>
        </a:p>
        <a:p>
          <a:pPr marL="57150" lvl="1" indent="-57150" algn="l" defTabSz="488950">
            <a:lnSpc>
              <a:spcPct val="90000"/>
            </a:lnSpc>
            <a:spcBef>
              <a:spcPct val="0"/>
            </a:spcBef>
            <a:spcAft>
              <a:spcPct val="15000"/>
            </a:spcAft>
            <a:buChar char="••"/>
          </a:pPr>
          <a:r>
            <a:rPr lang="fi-FI" sz="1100" kern="1200" dirty="0" smtClean="0"/>
            <a:t>Raportoinnin kohdentaminen oikeille tahoille, jotta kehittämistoimenpiteet kohdentuvat oikea-aikaisesti ja oikea palvelu tavoittaa asiakkaan oikeassa paikassa.</a:t>
          </a:r>
          <a:endParaRPr lang="fi-FI" sz="1050" kern="1200" dirty="0"/>
        </a:p>
        <a:p>
          <a:pPr marL="57150" lvl="1" indent="-57150" algn="l" defTabSz="488950">
            <a:lnSpc>
              <a:spcPct val="90000"/>
            </a:lnSpc>
            <a:spcBef>
              <a:spcPct val="0"/>
            </a:spcBef>
            <a:spcAft>
              <a:spcPct val="15000"/>
            </a:spcAft>
            <a:buChar char="••"/>
          </a:pPr>
          <a:r>
            <a:rPr lang="fi-FI" sz="1100" kern="1200" dirty="0" smtClean="0"/>
            <a:t>Toimintamallin juurruttaminen ja levittäminen osaksi pysyvää toimintaa.</a:t>
          </a:r>
          <a:endParaRPr lang="fi-FI" sz="1050" kern="1200" dirty="0"/>
        </a:p>
        <a:p>
          <a:pPr marL="57150" lvl="1" indent="-57150" algn="l" defTabSz="488950">
            <a:lnSpc>
              <a:spcPct val="90000"/>
            </a:lnSpc>
            <a:spcBef>
              <a:spcPct val="0"/>
            </a:spcBef>
            <a:spcAft>
              <a:spcPct val="15000"/>
            </a:spcAft>
            <a:buChar char="••"/>
          </a:pPr>
          <a:r>
            <a:rPr lang="fi-FI" sz="1100" kern="1200" dirty="0" smtClean="0"/>
            <a:t>Asiakkaan läheisen läsnäolo</a:t>
          </a:r>
          <a:endParaRPr lang="fi-FI" sz="1100" kern="1200" dirty="0"/>
        </a:p>
        <a:p>
          <a:pPr marL="57150" lvl="1" indent="-57150" algn="l" defTabSz="400050">
            <a:lnSpc>
              <a:spcPct val="90000"/>
            </a:lnSpc>
            <a:spcBef>
              <a:spcPct val="0"/>
            </a:spcBef>
            <a:spcAft>
              <a:spcPct val="15000"/>
            </a:spcAft>
            <a:buChar char="••"/>
          </a:pPr>
          <a:endParaRPr lang="fi-FI" sz="900" kern="1200" dirty="0"/>
        </a:p>
      </dsp:txBody>
      <dsp:txXfrm>
        <a:off x="0" y="68107"/>
        <a:ext cx="10179476" cy="1939133"/>
      </dsp:txXfrm>
    </dsp:sp>
    <dsp:sp modelId="{E5EBB407-1E40-498B-A048-B9A896A1ACF3}">
      <dsp:nvSpPr>
        <dsp:cNvPr id="0" name=""/>
        <dsp:cNvSpPr/>
      </dsp:nvSpPr>
      <dsp:spPr>
        <a:xfrm>
          <a:off x="499735" y="16673"/>
          <a:ext cx="7125633" cy="130463"/>
        </a:xfrm>
        <a:prstGeom prst="roundRect">
          <a:avLst/>
        </a:prstGeom>
        <a:solidFill>
          <a:schemeClr val="accent3">
            <a:lumMod val="75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66725">
            <a:lnSpc>
              <a:spcPct val="90000"/>
            </a:lnSpc>
            <a:spcBef>
              <a:spcPct val="0"/>
            </a:spcBef>
            <a:spcAft>
              <a:spcPct val="35000"/>
            </a:spcAft>
          </a:pPr>
          <a:r>
            <a:rPr lang="fi-FI" sz="1050" kern="1200" dirty="0" smtClean="0"/>
            <a:t>Haasteet</a:t>
          </a:r>
          <a:endParaRPr lang="fi-FI" sz="1050" kern="1200" dirty="0"/>
        </a:p>
      </dsp:txBody>
      <dsp:txXfrm>
        <a:off x="506104" y="23042"/>
        <a:ext cx="7112895" cy="117725"/>
      </dsp:txXfrm>
    </dsp:sp>
    <dsp:sp modelId="{2CCAEDFA-5F30-4479-AAC3-CF87E3315024}">
      <dsp:nvSpPr>
        <dsp:cNvPr id="0" name=""/>
        <dsp:cNvSpPr/>
      </dsp:nvSpPr>
      <dsp:spPr>
        <a:xfrm>
          <a:off x="0" y="2096337"/>
          <a:ext cx="10179476" cy="136924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Lähellä asiakasta ja läheistä</a:t>
          </a:r>
          <a:endParaRPr lang="fi-FI" sz="1100" kern="1200" dirty="0"/>
        </a:p>
        <a:p>
          <a:pPr marL="57150" lvl="1" indent="-57150" algn="l" defTabSz="488950">
            <a:lnSpc>
              <a:spcPct val="90000"/>
            </a:lnSpc>
            <a:spcBef>
              <a:spcPct val="0"/>
            </a:spcBef>
            <a:spcAft>
              <a:spcPct val="15000"/>
            </a:spcAft>
            <a:buChar char="••"/>
          </a:pPr>
          <a:r>
            <a:rPr lang="fi-FI" sz="1100" kern="1200" dirty="0" smtClean="0"/>
            <a:t>Helppokäyttöisyys</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toimivuus</a:t>
          </a:r>
          <a:endParaRPr lang="fi-FI" sz="1100" kern="1200" dirty="0"/>
        </a:p>
        <a:p>
          <a:pPr marL="57150" lvl="1" indent="-57150" algn="l" defTabSz="488950">
            <a:lnSpc>
              <a:spcPct val="90000"/>
            </a:lnSpc>
            <a:spcBef>
              <a:spcPct val="0"/>
            </a:spcBef>
            <a:spcAft>
              <a:spcPct val="15000"/>
            </a:spcAft>
            <a:buChar char="••"/>
          </a:pPr>
          <a:r>
            <a:rPr lang="fi-FI" sz="1100" kern="1200" dirty="0" smtClean="0"/>
            <a:t>Keskitetty etähallinta</a:t>
          </a:r>
          <a:endParaRPr lang="fi-FI" sz="1100" kern="1200" dirty="0"/>
        </a:p>
        <a:p>
          <a:pPr marL="57150" lvl="1" indent="-57150" algn="l" defTabSz="488950">
            <a:lnSpc>
              <a:spcPct val="90000"/>
            </a:lnSpc>
            <a:spcBef>
              <a:spcPct val="0"/>
            </a:spcBef>
            <a:spcAft>
              <a:spcPct val="15000"/>
            </a:spcAft>
            <a:buChar char="••"/>
          </a:pPr>
          <a:r>
            <a:rPr lang="fi-FI" sz="1100" kern="1200" dirty="0" smtClean="0"/>
            <a:t>Laitteen käyttö</a:t>
          </a:r>
          <a:endParaRPr lang="fi-FI" sz="1100" kern="1200" dirty="0"/>
        </a:p>
        <a:p>
          <a:pPr marL="57150" lvl="1" indent="-57150" algn="l" defTabSz="488950">
            <a:lnSpc>
              <a:spcPct val="90000"/>
            </a:lnSpc>
            <a:spcBef>
              <a:spcPct val="0"/>
            </a:spcBef>
            <a:spcAft>
              <a:spcPct val="15000"/>
            </a:spcAft>
            <a:buChar char="••"/>
          </a:pPr>
          <a:r>
            <a:rPr lang="fi-FI" sz="1100" kern="1200" dirty="0" smtClean="0"/>
            <a:t>Kysely pilotointiin ja asiakaspalautteen keruun osallistujille 11/2023</a:t>
          </a:r>
          <a:endParaRPr lang="fi-FI" sz="1100" kern="1200" dirty="0"/>
        </a:p>
      </dsp:txBody>
      <dsp:txXfrm>
        <a:off x="0" y="2096337"/>
        <a:ext cx="10179476" cy="1369247"/>
      </dsp:txXfrm>
    </dsp:sp>
    <dsp:sp modelId="{ED22B6F4-5588-4309-A4B6-16F06B5C9DDB}">
      <dsp:nvSpPr>
        <dsp:cNvPr id="0" name=""/>
        <dsp:cNvSpPr/>
      </dsp:nvSpPr>
      <dsp:spPr>
        <a:xfrm>
          <a:off x="508973" y="2034405"/>
          <a:ext cx="7125633" cy="130463"/>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88950">
            <a:lnSpc>
              <a:spcPct val="90000"/>
            </a:lnSpc>
            <a:spcBef>
              <a:spcPct val="0"/>
            </a:spcBef>
            <a:spcAft>
              <a:spcPct val="35000"/>
            </a:spcAft>
          </a:pPr>
          <a:r>
            <a:rPr lang="fi-FI" sz="1100" kern="1200" dirty="0" smtClean="0"/>
            <a:t>Toimivuus</a:t>
          </a:r>
          <a:endParaRPr lang="fi-FI" sz="1100" kern="1200" dirty="0"/>
        </a:p>
      </dsp:txBody>
      <dsp:txXfrm>
        <a:off x="515342" y="2040774"/>
        <a:ext cx="7112895" cy="117725"/>
      </dsp:txXfrm>
    </dsp:sp>
    <dsp:sp modelId="{65A589D3-E96A-4FA4-B04F-EFFF0805ADDA}">
      <dsp:nvSpPr>
        <dsp:cNvPr id="0" name=""/>
        <dsp:cNvSpPr/>
      </dsp:nvSpPr>
      <dsp:spPr>
        <a:xfrm>
          <a:off x="0" y="3554682"/>
          <a:ext cx="10179476" cy="9466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0040" tIns="150961" rIns="790040"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smtClean="0"/>
            <a:t>Vahvistaa kuulluksi tulemisen kokemusta</a:t>
          </a:r>
          <a:endParaRPr lang="fi-FI" sz="1100" kern="1200" dirty="0"/>
        </a:p>
        <a:p>
          <a:pPr marL="57150" lvl="1" indent="-57150" algn="l" defTabSz="488950">
            <a:lnSpc>
              <a:spcPct val="90000"/>
            </a:lnSpc>
            <a:spcBef>
              <a:spcPct val="0"/>
            </a:spcBef>
            <a:spcAft>
              <a:spcPct val="15000"/>
            </a:spcAft>
            <a:buChar char="••"/>
          </a:pPr>
          <a:r>
            <a:rPr lang="fi-FI" sz="1100" kern="1200" dirty="0" smtClean="0"/>
            <a:t>Kehittämistoimenpiteiden toteutuksen seuranta ja arviointi</a:t>
          </a:r>
          <a:endParaRPr lang="fi-FI" sz="1100" kern="1200" dirty="0"/>
        </a:p>
        <a:p>
          <a:pPr marL="57150" lvl="1" indent="-57150" algn="l" defTabSz="488950">
            <a:lnSpc>
              <a:spcPct val="90000"/>
            </a:lnSpc>
            <a:spcBef>
              <a:spcPct val="0"/>
            </a:spcBef>
            <a:spcAft>
              <a:spcPct val="15000"/>
            </a:spcAft>
            <a:buChar char="••"/>
          </a:pPr>
          <a:r>
            <a:rPr lang="fi-FI" sz="1100" kern="1200" dirty="0" smtClean="0"/>
            <a:t>Asiakkaan ja läheisen osallistaminen oman palvelunsa suunnitteluun ja kehittämiseen </a:t>
          </a:r>
          <a:endParaRPr lang="fi-FI" sz="1100" kern="1200" dirty="0"/>
        </a:p>
        <a:p>
          <a:pPr marL="57150" lvl="1" indent="-57150" algn="l" defTabSz="488950">
            <a:lnSpc>
              <a:spcPct val="90000"/>
            </a:lnSpc>
            <a:spcBef>
              <a:spcPct val="0"/>
            </a:spcBef>
            <a:spcAft>
              <a:spcPct val="15000"/>
            </a:spcAft>
            <a:buChar char="••"/>
          </a:pPr>
          <a:r>
            <a:rPr lang="fi-FI" sz="1100" kern="1200" dirty="0" smtClean="0"/>
            <a:t>Asiakas- ja läheispalautteiden määrä palveluittain pilotoinnin aikana loka-marraskuu 2023</a:t>
          </a:r>
          <a:endParaRPr lang="fi-FI" sz="1100" kern="1200" dirty="0"/>
        </a:p>
        <a:p>
          <a:pPr marL="57150" lvl="1" indent="-57150" algn="l" defTabSz="488950">
            <a:lnSpc>
              <a:spcPct val="90000"/>
            </a:lnSpc>
            <a:spcBef>
              <a:spcPct val="0"/>
            </a:spcBef>
            <a:spcAft>
              <a:spcPct val="15000"/>
            </a:spcAft>
            <a:buChar char="••"/>
          </a:pPr>
          <a:endParaRPr lang="fi-FI" sz="1100" kern="1200" dirty="0"/>
        </a:p>
      </dsp:txBody>
      <dsp:txXfrm>
        <a:off x="0" y="3554682"/>
        <a:ext cx="10179476" cy="946658"/>
      </dsp:txXfrm>
    </dsp:sp>
    <dsp:sp modelId="{2F7C5C2A-0A02-46FA-9BA3-43DC9CAF7B06}">
      <dsp:nvSpPr>
        <dsp:cNvPr id="0" name=""/>
        <dsp:cNvSpPr/>
      </dsp:nvSpPr>
      <dsp:spPr>
        <a:xfrm>
          <a:off x="508973" y="3489450"/>
          <a:ext cx="7125633" cy="130463"/>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9332" tIns="0" rIns="269332" bIns="0" numCol="1" spcCol="1270" anchor="ctr" anchorCtr="0">
          <a:noAutofit/>
        </a:bodyPr>
        <a:lstStyle/>
        <a:p>
          <a:pPr lvl="0" algn="l" defTabSz="466725">
            <a:lnSpc>
              <a:spcPct val="90000"/>
            </a:lnSpc>
            <a:spcBef>
              <a:spcPct val="0"/>
            </a:spcBef>
            <a:spcAft>
              <a:spcPct val="35000"/>
            </a:spcAft>
          </a:pPr>
          <a:r>
            <a:rPr lang="fi-FI" sz="1050" kern="1200" dirty="0" smtClean="0"/>
            <a:t>Vaikuttavuus</a:t>
          </a:r>
          <a:endParaRPr lang="fi-FI" sz="1050" kern="1200" dirty="0"/>
        </a:p>
      </dsp:txBody>
      <dsp:txXfrm>
        <a:off x="515342" y="3495819"/>
        <a:ext cx="7112895" cy="11772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57DCC-DFAC-43CF-B595-8B18CA6E4020}" type="datetimeFigureOut">
              <a:rPr lang="fi-FI" smtClean="0"/>
              <a:t>29.12.2023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46183-E157-4E57-A27A-54E6474C6B4F}" type="slidenum">
              <a:rPr lang="fi-FI" smtClean="0"/>
              <a:t>‹#›</a:t>
            </a:fld>
            <a:endParaRPr lang="fi-FI"/>
          </a:p>
        </p:txBody>
      </p:sp>
    </p:spTree>
    <p:extLst>
      <p:ext uri="{BB962C8B-B14F-4D97-AF65-F5344CB8AC3E}">
        <p14:creationId xmlns:p14="http://schemas.microsoft.com/office/powerpoint/2010/main" val="301234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loitussivu">
    <p:bg>
      <p:bgPr>
        <a:solidFill>
          <a:schemeClr val="tx2"/>
        </a:solidFill>
        <a:effectLst/>
      </p:bgPr>
    </p:bg>
    <p:spTree>
      <p:nvGrpSpPr>
        <p:cNvPr id="1" name=""/>
        <p:cNvGrpSpPr/>
        <p:nvPr/>
      </p:nvGrpSpPr>
      <p:grpSpPr>
        <a:xfrm>
          <a:off x="0" y="0"/>
          <a:ext cx="0" cy="0"/>
          <a:chOff x="0" y="0"/>
          <a:chExt cx="0" cy="0"/>
        </a:xfrm>
      </p:grpSpPr>
      <p:pic>
        <p:nvPicPr>
          <p:cNvPr id="13" name="Picture 12" descr="A person in a blue sweater&#10;&#10;Description automatically generated">
            <a:extLst>
              <a:ext uri="{FF2B5EF4-FFF2-40B4-BE49-F238E27FC236}">
                <a16:creationId xmlns:a16="http://schemas.microsoft.com/office/drawing/2014/main" id="{DF6A74F7-7E32-55E8-E275-FC463AC95B44}"/>
              </a:ext>
            </a:extLst>
          </p:cNvPr>
          <p:cNvPicPr>
            <a:picLocks noChangeAspect="1"/>
          </p:cNvPicPr>
          <p:nvPr userDrawn="1"/>
        </p:nvPicPr>
        <p:blipFill rotWithShape="1">
          <a:blip r:embed="rId2"/>
          <a:srcRect l="19890" t="4972" b="27374"/>
          <a:stretch/>
        </p:blipFill>
        <p:spPr>
          <a:xfrm>
            <a:off x="-1" y="1468"/>
            <a:ext cx="12192001" cy="6856532"/>
          </a:xfrm>
          <a:prstGeom prst="rect">
            <a:avLst/>
          </a:prstGeom>
        </p:spPr>
      </p:pic>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927565" y="1600199"/>
            <a:ext cx="7861513" cy="2133835"/>
          </a:xfrm>
        </p:spPr>
        <p:txBody>
          <a:bodyPr anchor="b"/>
          <a:lstStyle>
            <a:lvl1pPr algn="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927565" y="3869092"/>
            <a:ext cx="7861513" cy="1388708"/>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alaotsikko</a:t>
            </a:r>
            <a:endParaRPr lang="en-FI" dirty="0"/>
          </a:p>
        </p:txBody>
      </p:sp>
      <p:pic>
        <p:nvPicPr>
          <p:cNvPr id="11" name="Picture 10" descr="A black and white logo&#10;&#10;Description automatically generated">
            <a:extLst>
              <a:ext uri="{FF2B5EF4-FFF2-40B4-BE49-F238E27FC236}">
                <a16:creationId xmlns:a16="http://schemas.microsoft.com/office/drawing/2014/main" id="{3AE676EB-4930-F508-6B85-D30B22C35B17}"/>
              </a:ext>
            </a:extLst>
          </p:cNvPr>
          <p:cNvPicPr>
            <a:picLocks noChangeAspect="1"/>
          </p:cNvPicPr>
          <p:nvPr userDrawn="1"/>
        </p:nvPicPr>
        <p:blipFill>
          <a:blip r:embed="rId3"/>
          <a:stretch>
            <a:fillRect/>
          </a:stretch>
        </p:blipFill>
        <p:spPr>
          <a:xfrm>
            <a:off x="288098" y="279592"/>
            <a:ext cx="2661781" cy="796733"/>
          </a:xfrm>
          <a:prstGeom prst="rect">
            <a:avLst/>
          </a:prstGeom>
        </p:spPr>
      </p:pic>
      <p:pic>
        <p:nvPicPr>
          <p:cNvPr id="15" name="Picture 14">
            <a:extLst>
              <a:ext uri="{FF2B5EF4-FFF2-40B4-BE49-F238E27FC236}">
                <a16:creationId xmlns:a16="http://schemas.microsoft.com/office/drawing/2014/main" id="{EDACC854-A644-3473-A50F-1274908E9792}"/>
              </a:ext>
            </a:extLst>
          </p:cNvPr>
          <p:cNvPicPr>
            <a:picLocks noChangeAspect="1"/>
          </p:cNvPicPr>
          <p:nvPr userDrawn="1"/>
        </p:nvPicPr>
        <p:blipFill>
          <a:blip r:embed="rId4"/>
          <a:srcRect/>
          <a:stretch/>
        </p:blipFill>
        <p:spPr>
          <a:xfrm>
            <a:off x="9876326" y="200053"/>
            <a:ext cx="2027576" cy="955809"/>
          </a:xfrm>
          <a:prstGeom prst="rect">
            <a:avLst/>
          </a:prstGeom>
        </p:spPr>
      </p:pic>
    </p:spTree>
    <p:extLst>
      <p:ext uri="{BB962C8B-B14F-4D97-AF65-F5344CB8AC3E}">
        <p14:creationId xmlns:p14="http://schemas.microsoft.com/office/powerpoint/2010/main" val="495438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Lopetussivu naiset violetti tyhjä">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2308048"/>
            <a:ext cx="4770737" cy="3311196"/>
          </a:xfrm>
          <a:prstGeom prst="rect">
            <a:avLst/>
          </a:prstGeom>
        </p:spPr>
      </p:pic>
      <p:pic>
        <p:nvPicPr>
          <p:cNvPr id="6" name="Picture 5" descr="A white speech bubble on a black background&#10;&#10;Description automatically generated">
            <a:extLst>
              <a:ext uri="{FF2B5EF4-FFF2-40B4-BE49-F238E27FC236}">
                <a16:creationId xmlns:a16="http://schemas.microsoft.com/office/drawing/2014/main" id="{026AA07C-51B5-E231-D29E-1F330D56E431}"/>
              </a:ext>
            </a:extLst>
          </p:cNvPr>
          <p:cNvPicPr>
            <a:picLocks noChangeAspect="1"/>
          </p:cNvPicPr>
          <p:nvPr userDrawn="1"/>
        </p:nvPicPr>
        <p:blipFill>
          <a:blip r:embed="rId5"/>
          <a:stretch>
            <a:fillRect/>
          </a:stretch>
        </p:blipFill>
        <p:spPr>
          <a:xfrm>
            <a:off x="9689544" y="615117"/>
            <a:ext cx="1999888" cy="1803228"/>
          </a:xfrm>
          <a:prstGeom prst="rect">
            <a:avLst/>
          </a:prstGeom>
        </p:spPr>
      </p:pic>
      <p:pic>
        <p:nvPicPr>
          <p:cNvPr id="8" name="Picture 7" descr="A white speech bubble on a black background&#10;&#10;Description automatically generated">
            <a:extLst>
              <a:ext uri="{FF2B5EF4-FFF2-40B4-BE49-F238E27FC236}">
                <a16:creationId xmlns:a16="http://schemas.microsoft.com/office/drawing/2014/main" id="{4703014B-10E9-23EF-35E9-FCE1A464B959}"/>
              </a:ext>
            </a:extLst>
          </p:cNvPr>
          <p:cNvPicPr>
            <a:picLocks noChangeAspect="1"/>
          </p:cNvPicPr>
          <p:nvPr userDrawn="1"/>
        </p:nvPicPr>
        <p:blipFill>
          <a:blip r:embed="rId5"/>
          <a:stretch>
            <a:fillRect/>
          </a:stretch>
        </p:blipFill>
        <p:spPr>
          <a:xfrm flipH="1">
            <a:off x="6647329" y="615117"/>
            <a:ext cx="1999888" cy="1803228"/>
          </a:xfrm>
          <a:prstGeom prst="rect">
            <a:avLst/>
          </a:prstGeom>
        </p:spPr>
      </p:pic>
    </p:spTree>
    <p:extLst>
      <p:ext uri="{BB962C8B-B14F-4D97-AF65-F5344CB8AC3E}">
        <p14:creationId xmlns:p14="http://schemas.microsoft.com/office/powerpoint/2010/main" val="300301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Lopetussivu naiset turkoosi tyhjä">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6" name="Picture 5">
            <a:extLst>
              <a:ext uri="{FF2B5EF4-FFF2-40B4-BE49-F238E27FC236}">
                <a16:creationId xmlns:a16="http://schemas.microsoft.com/office/drawing/2014/main" id="{CD23FDAD-F7CC-97D1-DB73-981F1B9D7E3E}"/>
              </a:ext>
            </a:extLst>
          </p:cNvPr>
          <p:cNvPicPr>
            <a:picLocks noChangeAspect="1"/>
          </p:cNvPicPr>
          <p:nvPr userDrawn="1"/>
        </p:nvPicPr>
        <p:blipFill>
          <a:blip r:embed="rId4"/>
          <a:srcRect/>
          <a:stretch/>
        </p:blipFill>
        <p:spPr>
          <a:xfrm>
            <a:off x="6783012" y="2308048"/>
            <a:ext cx="4770737" cy="3311196"/>
          </a:xfrm>
          <a:prstGeom prst="rect">
            <a:avLst/>
          </a:prstGeom>
        </p:spPr>
      </p:pic>
      <p:pic>
        <p:nvPicPr>
          <p:cNvPr id="9" name="Picture 8" descr="A white speech bubble on a black background&#10;&#10;Description automatically generated">
            <a:extLst>
              <a:ext uri="{FF2B5EF4-FFF2-40B4-BE49-F238E27FC236}">
                <a16:creationId xmlns:a16="http://schemas.microsoft.com/office/drawing/2014/main" id="{D49FEC14-1881-28FA-5454-742D826498C2}"/>
              </a:ext>
            </a:extLst>
          </p:cNvPr>
          <p:cNvPicPr>
            <a:picLocks noChangeAspect="1"/>
          </p:cNvPicPr>
          <p:nvPr userDrawn="1"/>
        </p:nvPicPr>
        <p:blipFill>
          <a:blip r:embed="rId5"/>
          <a:stretch>
            <a:fillRect/>
          </a:stretch>
        </p:blipFill>
        <p:spPr>
          <a:xfrm>
            <a:off x="9689544" y="615117"/>
            <a:ext cx="1999888" cy="1803228"/>
          </a:xfrm>
          <a:prstGeom prst="rect">
            <a:avLst/>
          </a:prstGeom>
        </p:spPr>
      </p:pic>
      <p:pic>
        <p:nvPicPr>
          <p:cNvPr id="10" name="Picture 9" descr="A white speech bubble on a black background&#10;&#10;Description automatically generated">
            <a:extLst>
              <a:ext uri="{FF2B5EF4-FFF2-40B4-BE49-F238E27FC236}">
                <a16:creationId xmlns:a16="http://schemas.microsoft.com/office/drawing/2014/main" id="{7101026E-F456-D8BB-336A-5A736F07F8CB}"/>
              </a:ext>
            </a:extLst>
          </p:cNvPr>
          <p:cNvPicPr>
            <a:picLocks noChangeAspect="1"/>
          </p:cNvPicPr>
          <p:nvPr userDrawn="1"/>
        </p:nvPicPr>
        <p:blipFill>
          <a:blip r:embed="rId5"/>
          <a:stretch>
            <a:fillRect/>
          </a:stretch>
        </p:blipFill>
        <p:spPr>
          <a:xfrm flipH="1">
            <a:off x="6647329" y="615117"/>
            <a:ext cx="1999888" cy="1803228"/>
          </a:xfrm>
          <a:prstGeom prst="rect">
            <a:avLst/>
          </a:prstGeom>
        </p:spPr>
      </p:pic>
    </p:spTree>
    <p:extLst>
      <p:ext uri="{BB962C8B-B14F-4D97-AF65-F5344CB8AC3E}">
        <p14:creationId xmlns:p14="http://schemas.microsoft.com/office/powerpoint/2010/main" val="401505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opetussivu naiset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1082487"/>
            <a:ext cx="4770737" cy="4558553"/>
          </a:xfrm>
          <a:prstGeom prst="rect">
            <a:avLst/>
          </a:prstGeom>
        </p:spPr>
      </p:pic>
    </p:spTree>
    <p:extLst>
      <p:ext uri="{BB962C8B-B14F-4D97-AF65-F5344CB8AC3E}">
        <p14:creationId xmlns:p14="http://schemas.microsoft.com/office/powerpoint/2010/main" val="356669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Lopetussivu naiset turkoos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328333"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328333"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6783012" y="1082487"/>
            <a:ext cx="4770737" cy="4558553"/>
          </a:xfrm>
          <a:prstGeom prst="rect">
            <a:avLst/>
          </a:prstGeom>
        </p:spPr>
      </p:pic>
    </p:spTree>
    <p:extLst>
      <p:ext uri="{BB962C8B-B14F-4D97-AF65-F5344CB8AC3E}">
        <p14:creationId xmlns:p14="http://schemas.microsoft.com/office/powerpoint/2010/main" val="65880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Lopetussivu violetti miehe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5903490"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5903490"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36218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29920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732865" y="766482"/>
            <a:ext cx="7796175" cy="6091518"/>
          </a:xfrm>
          <a:prstGeom prst="rect">
            <a:avLst/>
          </a:prstGeom>
        </p:spPr>
      </p:pic>
    </p:spTree>
    <p:extLst>
      <p:ext uri="{BB962C8B-B14F-4D97-AF65-F5344CB8AC3E}">
        <p14:creationId xmlns:p14="http://schemas.microsoft.com/office/powerpoint/2010/main" val="2808429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Lopetussivu turkoosi miehe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5903490" y="1351428"/>
            <a:ext cx="5767667" cy="2133835"/>
          </a:xfrm>
        </p:spPr>
        <p:txBody>
          <a:bodyPr anchor="b"/>
          <a:lstStyle>
            <a:lvl1pPr algn="l">
              <a:defRPr sz="6000">
                <a:solidFill>
                  <a:schemeClr val="bg1"/>
                </a:solidFill>
              </a:defRPr>
            </a:lvl1pPr>
          </a:lstStyle>
          <a:p>
            <a:r>
              <a:rPr lang="en-GB" dirty="0"/>
              <a:t>Kiitos</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5903490" y="3620321"/>
            <a:ext cx="5767667" cy="13887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36218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299206"/>
            <a:ext cx="1392564" cy="656462"/>
          </a:xfrm>
          <a:prstGeom prst="rect">
            <a:avLst/>
          </a:prstGeom>
        </p:spPr>
      </p:pic>
      <p:pic>
        <p:nvPicPr>
          <p:cNvPr id="7" name="Picture 6">
            <a:extLst>
              <a:ext uri="{FF2B5EF4-FFF2-40B4-BE49-F238E27FC236}">
                <a16:creationId xmlns:a16="http://schemas.microsoft.com/office/drawing/2014/main" id="{0B313CD1-FCFF-39F5-7A3F-B65F079E484E}"/>
              </a:ext>
            </a:extLst>
          </p:cNvPr>
          <p:cNvPicPr>
            <a:picLocks noChangeAspect="1"/>
          </p:cNvPicPr>
          <p:nvPr userDrawn="1"/>
        </p:nvPicPr>
        <p:blipFill>
          <a:blip r:embed="rId4"/>
          <a:srcRect/>
          <a:stretch/>
        </p:blipFill>
        <p:spPr>
          <a:xfrm>
            <a:off x="-732865" y="766483"/>
            <a:ext cx="7796175" cy="6091518"/>
          </a:xfrm>
          <a:prstGeom prst="rect">
            <a:avLst/>
          </a:prstGeom>
        </p:spPr>
      </p:pic>
    </p:spTree>
    <p:extLst>
      <p:ext uri="{BB962C8B-B14F-4D97-AF65-F5344CB8AC3E}">
        <p14:creationId xmlns:p14="http://schemas.microsoft.com/office/powerpoint/2010/main" val="405857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56EE12E-333A-1408-1758-B01EEA06A50A}"/>
              </a:ext>
            </a:extLst>
          </p:cNvPr>
          <p:cNvSpPr>
            <a:spLocks noGrp="1"/>
          </p:cNvSpPr>
          <p:nvPr>
            <p:ph type="ctrTitle"/>
          </p:nvPr>
        </p:nvSpPr>
        <p:spPr>
          <a:xfrm>
            <a:off x="385007" y="459214"/>
            <a:ext cx="11468100" cy="1082756"/>
          </a:xfrm>
        </p:spPr>
        <p:txBody>
          <a:bodyPr anchor="ctr">
            <a:noAutofit/>
          </a:bodyPr>
          <a:lstStyle>
            <a:lvl1pPr algn="l">
              <a:lnSpc>
                <a:spcPct val="100000"/>
              </a:lnSpc>
              <a:defRPr sz="3200" b="1" i="0">
                <a:solidFill>
                  <a:srgbClr val="3C2B7C"/>
                </a:solidFill>
                <a:latin typeface="Arial" panose="020B0604020202020204" pitchFamily="34" charset="0"/>
                <a:cs typeface="Arial" panose="020B0604020202020204" pitchFamily="34" charset="0"/>
              </a:defRPr>
            </a:lvl1pPr>
          </a:lstStyle>
          <a:p>
            <a:r>
              <a:rPr lang="en-GB"/>
              <a:t>Click to edit Master title style</a:t>
            </a:r>
            <a:endParaRPr lang="en-FI"/>
          </a:p>
        </p:txBody>
      </p:sp>
      <p:pic>
        <p:nvPicPr>
          <p:cNvPr id="6" name="Picture 5" descr="Varha logo">
            <a:extLst>
              <a:ext uri="{FF2B5EF4-FFF2-40B4-BE49-F238E27FC236}">
                <a16:creationId xmlns:a16="http://schemas.microsoft.com/office/drawing/2014/main" id="{7E6651AA-666B-8440-4B97-317739951C85}"/>
              </a:ext>
            </a:extLst>
          </p:cNvPr>
          <p:cNvPicPr>
            <a:picLocks noChangeAspect="1"/>
          </p:cNvPicPr>
          <p:nvPr userDrawn="1"/>
        </p:nvPicPr>
        <p:blipFill>
          <a:blip r:embed="rId2"/>
          <a:stretch>
            <a:fillRect/>
          </a:stretch>
        </p:blipFill>
        <p:spPr>
          <a:xfrm>
            <a:off x="10959354" y="6269152"/>
            <a:ext cx="982391" cy="389376"/>
          </a:xfrm>
          <a:prstGeom prst="rect">
            <a:avLst/>
          </a:prstGeom>
        </p:spPr>
      </p:pic>
      <p:sp>
        <p:nvSpPr>
          <p:cNvPr id="3" name="Text Placeholder 3">
            <a:extLst>
              <a:ext uri="{FF2B5EF4-FFF2-40B4-BE49-F238E27FC236}">
                <a16:creationId xmlns:a16="http://schemas.microsoft.com/office/drawing/2014/main" id="{A83E7AB3-CAA3-1A7D-4864-370F10054644}"/>
              </a:ext>
            </a:extLst>
          </p:cNvPr>
          <p:cNvSpPr>
            <a:spLocks noGrp="1"/>
          </p:cNvSpPr>
          <p:nvPr>
            <p:ph type="body" sz="quarter" idx="14" hasCustomPrompt="1"/>
          </p:nvPr>
        </p:nvSpPr>
        <p:spPr>
          <a:xfrm>
            <a:off x="385005" y="1824001"/>
            <a:ext cx="11479617" cy="4279900"/>
          </a:xfrm>
        </p:spPr>
        <p:txBody>
          <a:bodyPr>
            <a:normAutofit/>
          </a:bodyPr>
          <a:lstStyle>
            <a:lvl1pPr>
              <a:buClr>
                <a:schemeClr val="bg2"/>
              </a:buClr>
              <a:defRPr sz="2667" b="0" i="0">
                <a:latin typeface="Arial" panose="020B0604020202020204" pitchFamily="34" charset="0"/>
                <a:cs typeface="Arial" panose="020B0604020202020204" pitchFamily="34" charset="0"/>
              </a:defRPr>
            </a:lvl1pPr>
            <a:lvl2pPr>
              <a:buClr>
                <a:srgbClr val="3C2B7C"/>
              </a:buClr>
              <a:defRPr sz="1600" b="0" i="0">
                <a:latin typeface="Arial" panose="020B0604020202020204" pitchFamily="34" charset="0"/>
                <a:cs typeface="Arial" panose="020B0604020202020204" pitchFamily="34" charset="0"/>
              </a:defRPr>
            </a:lvl2pPr>
            <a:lvl3pPr>
              <a:buClr>
                <a:srgbClr val="3C2B7C"/>
              </a:buClr>
              <a:defRPr sz="1467" b="0" i="0">
                <a:latin typeface="Arial" panose="020B0604020202020204" pitchFamily="34" charset="0"/>
                <a:cs typeface="Arial" panose="020B0604020202020204" pitchFamily="34" charset="0"/>
              </a:defRPr>
            </a:lvl3pPr>
            <a:lvl4pPr>
              <a:buClr>
                <a:srgbClr val="3C2B7C"/>
              </a:buClr>
              <a:defRPr sz="1400" b="0" i="0">
                <a:latin typeface="Arial" panose="020B0604020202020204" pitchFamily="34" charset="0"/>
                <a:cs typeface="Arial" panose="020B0604020202020204" pitchFamily="34" charset="0"/>
              </a:defRPr>
            </a:lvl4pPr>
            <a:lvl5pPr>
              <a:buClr>
                <a:srgbClr val="3C2B7C"/>
              </a:buClr>
              <a:defRPr sz="1400" b="0" i="0">
                <a:latin typeface="Arial" panose="020B0604020202020204" pitchFamily="34" charset="0"/>
                <a:cs typeface="Arial" panose="020B0604020202020204" pitchFamily="34" charset="0"/>
              </a:defRPr>
            </a:lvl5pPr>
          </a:lstStyle>
          <a:p>
            <a:pPr lvl="0"/>
            <a:r>
              <a:rPr lang="en-GB" dirty="0"/>
              <a:t>Click to add text</a:t>
            </a:r>
          </a:p>
        </p:txBody>
      </p:sp>
      <p:sp>
        <p:nvSpPr>
          <p:cNvPr id="2" name="TextBox 1">
            <a:extLst>
              <a:ext uri="{FF2B5EF4-FFF2-40B4-BE49-F238E27FC236}">
                <a16:creationId xmlns:a16="http://schemas.microsoft.com/office/drawing/2014/main" id="{58B0C437-2B09-A68F-0773-21F9212077D7}"/>
              </a:ext>
            </a:extLst>
          </p:cNvPr>
          <p:cNvSpPr txBox="1"/>
          <p:nvPr userDrawn="1"/>
        </p:nvSpPr>
        <p:spPr>
          <a:xfrm>
            <a:off x="349242" y="6301674"/>
            <a:ext cx="5579921" cy="276999"/>
          </a:xfrm>
          <a:prstGeom prst="rect">
            <a:avLst/>
          </a:prstGeom>
          <a:noFill/>
        </p:spPr>
        <p:txBody>
          <a:bodyPr wrap="square" rtlCol="0">
            <a:spAutoFit/>
          </a:bodyPr>
          <a:lstStyle/>
          <a:p>
            <a:r>
              <a:rPr lang="en-GB" sz="1200" b="0" i="0" dirty="0" err="1">
                <a:solidFill>
                  <a:schemeClr val="tx1"/>
                </a:solidFill>
                <a:latin typeface="Arial" panose="020B0604020202020204" pitchFamily="34" charset="0"/>
                <a:cs typeface="Arial" panose="020B0604020202020204" pitchFamily="34" charset="0"/>
              </a:rPr>
              <a:t>Varsinais-Suomen</a:t>
            </a:r>
            <a:r>
              <a:rPr lang="en-GB" sz="1200" b="0" i="0" dirty="0">
                <a:solidFill>
                  <a:schemeClr val="tx1"/>
                </a:solidFill>
                <a:latin typeface="Arial" panose="020B0604020202020204" pitchFamily="34" charset="0"/>
                <a:cs typeface="Arial" panose="020B0604020202020204" pitchFamily="34" charset="0"/>
              </a:rPr>
              <a:t> </a:t>
            </a:r>
            <a:r>
              <a:rPr lang="en-GB" sz="1200" b="0" i="0" dirty="0" err="1">
                <a:solidFill>
                  <a:schemeClr val="tx1"/>
                </a:solidFill>
                <a:latin typeface="Arial" panose="020B0604020202020204" pitchFamily="34" charset="0"/>
                <a:cs typeface="Arial" panose="020B0604020202020204" pitchFamily="34" charset="0"/>
              </a:rPr>
              <a:t>hyvinvointialue</a:t>
            </a:r>
            <a:r>
              <a:rPr lang="en-GB" sz="1200" b="0" i="0" dirty="0">
                <a:solidFill>
                  <a:schemeClr val="tx1"/>
                </a:solidFill>
                <a:latin typeface="Arial" panose="020B0604020202020204" pitchFamily="34" charset="0"/>
                <a:cs typeface="Arial" panose="020B0604020202020204" pitchFamily="34" charset="0"/>
              </a:rPr>
              <a:t> • </a:t>
            </a:r>
            <a:r>
              <a:rPr lang="en-GB" sz="1200" b="0" i="0" dirty="0" err="1">
                <a:solidFill>
                  <a:schemeClr val="tx1"/>
                </a:solidFill>
                <a:latin typeface="Arial" panose="020B0604020202020204" pitchFamily="34" charset="0"/>
                <a:cs typeface="Arial" panose="020B0604020202020204" pitchFamily="34" charset="0"/>
              </a:rPr>
              <a:t>Egentliga</a:t>
            </a:r>
            <a:r>
              <a:rPr lang="en-GB" sz="1200" b="0" i="0" dirty="0">
                <a:solidFill>
                  <a:schemeClr val="tx1"/>
                </a:solidFill>
                <a:latin typeface="Arial" panose="020B0604020202020204" pitchFamily="34" charset="0"/>
                <a:cs typeface="Arial" panose="020B0604020202020204" pitchFamily="34" charset="0"/>
              </a:rPr>
              <a:t> </a:t>
            </a:r>
            <a:r>
              <a:rPr lang="en-GB" sz="1200" b="0" i="0" dirty="0" err="1">
                <a:solidFill>
                  <a:schemeClr val="tx1"/>
                </a:solidFill>
                <a:latin typeface="Arial" panose="020B0604020202020204" pitchFamily="34" charset="0"/>
                <a:cs typeface="Arial" panose="020B0604020202020204" pitchFamily="34" charset="0"/>
              </a:rPr>
              <a:t>Finlands</a:t>
            </a:r>
            <a:r>
              <a:rPr lang="en-GB" sz="1200" b="0" i="0" dirty="0">
                <a:solidFill>
                  <a:schemeClr val="tx1"/>
                </a:solidFill>
                <a:latin typeface="Arial" panose="020B0604020202020204" pitchFamily="34" charset="0"/>
                <a:cs typeface="Arial" panose="020B0604020202020204" pitchFamily="34" charset="0"/>
              </a:rPr>
              <a:t> </a:t>
            </a:r>
            <a:r>
              <a:rPr lang="en-GB" sz="1200" b="0" i="0" dirty="0" err="1">
                <a:solidFill>
                  <a:schemeClr val="tx1"/>
                </a:solidFill>
                <a:latin typeface="Arial" panose="020B0604020202020204" pitchFamily="34" charset="0"/>
                <a:cs typeface="Arial" panose="020B0604020202020204" pitchFamily="34" charset="0"/>
              </a:rPr>
              <a:t>välfärdsområde</a:t>
            </a:r>
            <a:endParaRPr lang="en-FI" sz="12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31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vupohj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B30D-9104-FE79-2B14-9A62F307A897}"/>
              </a:ext>
            </a:extLst>
          </p:cNvPr>
          <p:cNvSpPr>
            <a:spLocks noGrp="1"/>
          </p:cNvSpPr>
          <p:nvPr>
            <p:ph type="title" hasCustomPrompt="1"/>
          </p:nvPr>
        </p:nvSpPr>
        <p:spPr/>
        <p:txBody>
          <a:bodyPr/>
          <a:lstStyle>
            <a:lvl1pPr>
              <a:defRPr>
                <a:solidFill>
                  <a:schemeClr val="tx2"/>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89DD5F7F-ABAD-D797-92F5-17249ADFE024}"/>
              </a:ext>
            </a:extLst>
          </p:cNvPr>
          <p:cNvSpPr>
            <a:spLocks noGrp="1"/>
          </p:cNvSpPr>
          <p:nvPr>
            <p:ph idx="1" hasCustomPrompt="1"/>
          </p:nvPr>
        </p:nvSpPr>
        <p:spPr>
          <a:xfrm>
            <a:off x="838200" y="1825625"/>
            <a:ext cx="10515600" cy="39568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7" name="Picture 6">
            <a:extLst>
              <a:ext uri="{FF2B5EF4-FFF2-40B4-BE49-F238E27FC236}">
                <a16:creationId xmlns:a16="http://schemas.microsoft.com/office/drawing/2014/main" id="{D5BDE97D-2EF4-7BCE-CC27-C369860EB007}"/>
              </a:ext>
            </a:extLst>
          </p:cNvPr>
          <p:cNvPicPr>
            <a:picLocks noChangeAspect="1"/>
          </p:cNvPicPr>
          <p:nvPr userDrawn="1"/>
        </p:nvPicPr>
        <p:blipFill>
          <a:blip r:embed="rId2"/>
          <a:srcRect/>
          <a:stretch/>
        </p:blipFill>
        <p:spPr>
          <a:xfrm>
            <a:off x="288528" y="6063600"/>
            <a:ext cx="1653053" cy="495055"/>
          </a:xfrm>
          <a:prstGeom prst="rect">
            <a:avLst/>
          </a:prstGeom>
        </p:spPr>
      </p:pic>
      <p:pic>
        <p:nvPicPr>
          <p:cNvPr id="8" name="Picture 7">
            <a:extLst>
              <a:ext uri="{FF2B5EF4-FFF2-40B4-BE49-F238E27FC236}">
                <a16:creationId xmlns:a16="http://schemas.microsoft.com/office/drawing/2014/main" id="{B5AF1E24-101F-3C33-8E36-E72C979B9FD4}"/>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152233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ivupohja 2 palsta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C4E-353A-C524-4B30-DC3AF11924F7}"/>
              </a:ext>
            </a:extLst>
          </p:cNvPr>
          <p:cNvSpPr>
            <a:spLocks noGrp="1"/>
          </p:cNvSpPr>
          <p:nvPr>
            <p:ph type="title" hasCustomPrompt="1"/>
          </p:nvPr>
        </p:nvSpPr>
        <p:spPr>
          <a:noFill/>
        </p:spPr>
        <p:txBody>
          <a:bodyPr/>
          <a:lstStyle>
            <a:lvl1pPr>
              <a:defRPr>
                <a:solidFill>
                  <a:schemeClr val="tx2"/>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FEF8A194-A3EB-8440-B570-FC1C92E3EE2E}"/>
              </a:ext>
            </a:extLst>
          </p:cNvPr>
          <p:cNvSpPr>
            <a:spLocks noGrp="1"/>
          </p:cNvSpPr>
          <p:nvPr>
            <p:ph sz="half" idx="1" hasCustomPrompt="1"/>
          </p:nvPr>
        </p:nvSpPr>
        <p:spPr>
          <a:xfrm>
            <a:off x="838200" y="1825625"/>
            <a:ext cx="5181600" cy="39481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Content Placeholder 3">
            <a:extLst>
              <a:ext uri="{FF2B5EF4-FFF2-40B4-BE49-F238E27FC236}">
                <a16:creationId xmlns:a16="http://schemas.microsoft.com/office/drawing/2014/main" id="{784FDEC9-B103-043A-EED1-91480E6BA819}"/>
              </a:ext>
            </a:extLst>
          </p:cNvPr>
          <p:cNvSpPr>
            <a:spLocks noGrp="1"/>
          </p:cNvSpPr>
          <p:nvPr>
            <p:ph sz="half" idx="2" hasCustomPrompt="1"/>
          </p:nvPr>
        </p:nvSpPr>
        <p:spPr>
          <a:xfrm>
            <a:off x="6172200" y="1825625"/>
            <a:ext cx="5181600" cy="394815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8" name="Picture 7">
            <a:extLst>
              <a:ext uri="{FF2B5EF4-FFF2-40B4-BE49-F238E27FC236}">
                <a16:creationId xmlns:a16="http://schemas.microsoft.com/office/drawing/2014/main" id="{C85A0C13-D0F1-4E66-75E3-586FF2EE22DE}"/>
              </a:ext>
            </a:extLst>
          </p:cNvPr>
          <p:cNvPicPr>
            <a:picLocks noChangeAspect="1"/>
          </p:cNvPicPr>
          <p:nvPr userDrawn="1"/>
        </p:nvPicPr>
        <p:blipFill>
          <a:blip r:embed="rId2"/>
          <a:srcRect/>
          <a:stretch/>
        </p:blipFill>
        <p:spPr>
          <a:xfrm>
            <a:off x="288528" y="6063600"/>
            <a:ext cx="1653053" cy="495055"/>
          </a:xfrm>
          <a:prstGeom prst="rect">
            <a:avLst/>
          </a:prstGeom>
        </p:spPr>
      </p:pic>
      <p:pic>
        <p:nvPicPr>
          <p:cNvPr id="9" name="Picture 8">
            <a:extLst>
              <a:ext uri="{FF2B5EF4-FFF2-40B4-BE49-F238E27FC236}">
                <a16:creationId xmlns:a16="http://schemas.microsoft.com/office/drawing/2014/main" id="{14F3CA25-DB0A-3546-9D21-3C8110F07E22}"/>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227086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vupohja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B30D-9104-FE79-2B14-9A62F307A897}"/>
              </a:ext>
            </a:extLst>
          </p:cNvPr>
          <p:cNvSpPr>
            <a:spLocks noGrp="1"/>
          </p:cNvSpPr>
          <p:nvPr>
            <p:ph type="title" hasCustomPrompt="1"/>
          </p:nvPr>
        </p:nvSpPr>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89DD5F7F-ABAD-D797-92F5-17249ADFE024}"/>
              </a:ext>
            </a:extLst>
          </p:cNvPr>
          <p:cNvSpPr>
            <a:spLocks noGrp="1"/>
          </p:cNvSpPr>
          <p:nvPr>
            <p:ph idx="1" hasCustomPrompt="1"/>
          </p:nvPr>
        </p:nvSpPr>
        <p:spPr>
          <a:xfrm>
            <a:off x="838200" y="1825625"/>
            <a:ext cx="10515600" cy="3956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7" name="Picture 6" descr="A black and white logo&#10;&#10;Description automatically generated">
            <a:extLst>
              <a:ext uri="{FF2B5EF4-FFF2-40B4-BE49-F238E27FC236}">
                <a16:creationId xmlns:a16="http://schemas.microsoft.com/office/drawing/2014/main" id="{D5BDE97D-2EF4-7BCE-CC27-C369860EB00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8" name="Picture 7" descr="A close-up of a logo&#10;&#10;Description automatically generated">
            <a:extLst>
              <a:ext uri="{FF2B5EF4-FFF2-40B4-BE49-F238E27FC236}">
                <a16:creationId xmlns:a16="http://schemas.microsoft.com/office/drawing/2014/main" id="{B5AF1E24-101F-3C33-8E36-E72C979B9FD4}"/>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17593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ivupohja violetti 2 palstaa">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C4E-353A-C524-4B30-DC3AF11924F7}"/>
              </a:ext>
            </a:extLst>
          </p:cNvPr>
          <p:cNvSpPr>
            <a:spLocks noGrp="1"/>
          </p:cNvSpPr>
          <p:nvPr>
            <p:ph type="title" hasCustomPrompt="1"/>
          </p:nvPr>
        </p:nvSpPr>
        <p:spPr>
          <a:noFill/>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3" name="Content Placeholder 2">
            <a:extLst>
              <a:ext uri="{FF2B5EF4-FFF2-40B4-BE49-F238E27FC236}">
                <a16:creationId xmlns:a16="http://schemas.microsoft.com/office/drawing/2014/main" id="{FEF8A194-A3EB-8440-B570-FC1C92E3EE2E}"/>
              </a:ext>
            </a:extLst>
          </p:cNvPr>
          <p:cNvSpPr>
            <a:spLocks noGrp="1"/>
          </p:cNvSpPr>
          <p:nvPr>
            <p:ph sz="half" idx="1" hasCustomPrompt="1"/>
          </p:nvPr>
        </p:nvSpPr>
        <p:spPr>
          <a:xfrm>
            <a:off x="838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Content Placeholder 3">
            <a:extLst>
              <a:ext uri="{FF2B5EF4-FFF2-40B4-BE49-F238E27FC236}">
                <a16:creationId xmlns:a16="http://schemas.microsoft.com/office/drawing/2014/main" id="{784FDEC9-B103-043A-EED1-91480E6BA819}"/>
              </a:ext>
            </a:extLst>
          </p:cNvPr>
          <p:cNvSpPr>
            <a:spLocks noGrp="1"/>
          </p:cNvSpPr>
          <p:nvPr>
            <p:ph sz="half" idx="2" hasCustomPrompt="1"/>
          </p:nvPr>
        </p:nvSpPr>
        <p:spPr>
          <a:xfrm>
            <a:off x="6172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pic>
        <p:nvPicPr>
          <p:cNvPr id="8" name="Picture 7" descr="A black and white logo&#10;&#10;Description automatically generated">
            <a:extLst>
              <a:ext uri="{FF2B5EF4-FFF2-40B4-BE49-F238E27FC236}">
                <a16:creationId xmlns:a16="http://schemas.microsoft.com/office/drawing/2014/main" id="{C85A0C13-D0F1-4E66-75E3-586FF2EE22DE}"/>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9" name="Picture 8" descr="A close-up of a logo&#10;&#10;Description automatically generated">
            <a:extLst>
              <a:ext uri="{FF2B5EF4-FFF2-40B4-BE49-F238E27FC236}">
                <a16:creationId xmlns:a16="http://schemas.microsoft.com/office/drawing/2014/main" id="{14F3CA25-DB0A-3546-9D21-3C8110F07E22}"/>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313660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vupohja turkoosi">
    <p:bg>
      <p:bgPr>
        <a:solidFill>
          <a:schemeClr val="bg2"/>
        </a:solidFill>
        <a:effectLst/>
      </p:bgPr>
    </p:bg>
    <p:spTree>
      <p:nvGrpSpPr>
        <p:cNvPr id="1" name=""/>
        <p:cNvGrpSpPr/>
        <p:nvPr/>
      </p:nvGrpSpPr>
      <p:grpSpPr>
        <a:xfrm>
          <a:off x="0" y="0"/>
          <a:ext cx="0" cy="0"/>
          <a:chOff x="0" y="0"/>
          <a:chExt cx="0" cy="0"/>
        </a:xfrm>
      </p:grpSpPr>
      <p:pic>
        <p:nvPicPr>
          <p:cNvPr id="7" name="Picture 6" descr="A black and white logo&#10;&#10;Description automatically generated">
            <a:extLst>
              <a:ext uri="{FF2B5EF4-FFF2-40B4-BE49-F238E27FC236}">
                <a16:creationId xmlns:a16="http://schemas.microsoft.com/office/drawing/2014/main" id="{21D1CEFF-D7ED-470E-7D4C-04A015484AA8}"/>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8" name="Picture 7">
            <a:extLst>
              <a:ext uri="{FF2B5EF4-FFF2-40B4-BE49-F238E27FC236}">
                <a16:creationId xmlns:a16="http://schemas.microsoft.com/office/drawing/2014/main" id="{DBC60975-160D-F592-3A8B-5309D979CE4E}"/>
              </a:ext>
            </a:extLst>
          </p:cNvPr>
          <p:cNvPicPr>
            <a:picLocks noChangeAspect="1"/>
          </p:cNvPicPr>
          <p:nvPr userDrawn="1"/>
        </p:nvPicPr>
        <p:blipFill>
          <a:blip r:embed="rId3"/>
          <a:srcRect/>
          <a:stretch/>
        </p:blipFill>
        <p:spPr>
          <a:xfrm>
            <a:off x="10511337" y="6000626"/>
            <a:ext cx="1392564" cy="656462"/>
          </a:xfrm>
          <a:prstGeom prst="rect">
            <a:avLst/>
          </a:prstGeom>
        </p:spPr>
      </p:pic>
      <p:sp>
        <p:nvSpPr>
          <p:cNvPr id="9" name="Title 1">
            <a:extLst>
              <a:ext uri="{FF2B5EF4-FFF2-40B4-BE49-F238E27FC236}">
                <a16:creationId xmlns:a16="http://schemas.microsoft.com/office/drawing/2014/main" id="{18C3ADAF-0029-B3B1-F8EB-1FC6A2595448}"/>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10" name="Content Placeholder 2">
            <a:extLst>
              <a:ext uri="{FF2B5EF4-FFF2-40B4-BE49-F238E27FC236}">
                <a16:creationId xmlns:a16="http://schemas.microsoft.com/office/drawing/2014/main" id="{C135A29F-BC5B-412F-773F-BD1607403F2D}"/>
              </a:ext>
            </a:extLst>
          </p:cNvPr>
          <p:cNvSpPr>
            <a:spLocks noGrp="1"/>
          </p:cNvSpPr>
          <p:nvPr>
            <p:ph idx="1" hasCustomPrompt="1"/>
          </p:nvPr>
        </p:nvSpPr>
        <p:spPr>
          <a:xfrm>
            <a:off x="838200" y="1825625"/>
            <a:ext cx="10515600" cy="39568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Tree>
    <p:extLst>
      <p:ext uri="{BB962C8B-B14F-4D97-AF65-F5344CB8AC3E}">
        <p14:creationId xmlns:p14="http://schemas.microsoft.com/office/powerpoint/2010/main" val="64514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vupohja turkoosi 2 palstaa">
    <p:bg>
      <p:bgPr>
        <a:solidFill>
          <a:schemeClr val="bg2"/>
        </a:solid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168C70AC-82FE-DC7C-E730-7AA2E628ADB8}"/>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9" name="Picture 8">
            <a:extLst>
              <a:ext uri="{FF2B5EF4-FFF2-40B4-BE49-F238E27FC236}">
                <a16:creationId xmlns:a16="http://schemas.microsoft.com/office/drawing/2014/main" id="{85758845-4084-163D-5A1D-B9B63CB5CFAE}"/>
              </a:ext>
            </a:extLst>
          </p:cNvPr>
          <p:cNvPicPr>
            <a:picLocks noChangeAspect="1"/>
          </p:cNvPicPr>
          <p:nvPr userDrawn="1"/>
        </p:nvPicPr>
        <p:blipFill>
          <a:blip r:embed="rId3"/>
          <a:srcRect/>
          <a:stretch/>
        </p:blipFill>
        <p:spPr>
          <a:xfrm>
            <a:off x="10511337" y="6000626"/>
            <a:ext cx="1392564" cy="656462"/>
          </a:xfrm>
          <a:prstGeom prst="rect">
            <a:avLst/>
          </a:prstGeom>
        </p:spPr>
      </p:pic>
      <p:sp>
        <p:nvSpPr>
          <p:cNvPr id="10" name="Title 1">
            <a:extLst>
              <a:ext uri="{FF2B5EF4-FFF2-40B4-BE49-F238E27FC236}">
                <a16:creationId xmlns:a16="http://schemas.microsoft.com/office/drawing/2014/main" id="{387BE69D-58C4-B39C-23EC-51A216AE16B0}"/>
              </a:ext>
            </a:extLst>
          </p:cNvPr>
          <p:cNvSpPr>
            <a:spLocks noGrp="1"/>
          </p:cNvSpPr>
          <p:nvPr>
            <p:ph type="title" hasCustomPrompt="1"/>
          </p:nvPr>
        </p:nvSpPr>
        <p:spPr>
          <a:xfrm>
            <a:off x="838200" y="365125"/>
            <a:ext cx="10515600" cy="1325563"/>
          </a:xfrm>
          <a:noFill/>
        </p:spPr>
        <p:txBody>
          <a:bodyPr/>
          <a:lstStyle>
            <a:lvl1pPr>
              <a:defRPr>
                <a:solidFill>
                  <a:schemeClr val="bg1"/>
                </a:solidFill>
              </a:defRPr>
            </a:lvl1pPr>
          </a:lstStyle>
          <a:p>
            <a:r>
              <a:rPr lang="en-GB" dirty="0" err="1"/>
              <a:t>Lisää</a:t>
            </a:r>
            <a:r>
              <a:rPr lang="en-GB" dirty="0"/>
              <a:t> </a:t>
            </a:r>
            <a:r>
              <a:rPr lang="en-GB" dirty="0" err="1"/>
              <a:t>otsikko</a:t>
            </a:r>
            <a:endParaRPr lang="en-FI" dirty="0"/>
          </a:p>
        </p:txBody>
      </p:sp>
      <p:sp>
        <p:nvSpPr>
          <p:cNvPr id="11" name="Content Placeholder 2">
            <a:extLst>
              <a:ext uri="{FF2B5EF4-FFF2-40B4-BE49-F238E27FC236}">
                <a16:creationId xmlns:a16="http://schemas.microsoft.com/office/drawing/2014/main" id="{554DE8B5-B270-FA5B-C5A3-A09F6F3F6CBE}"/>
              </a:ext>
            </a:extLst>
          </p:cNvPr>
          <p:cNvSpPr>
            <a:spLocks noGrp="1"/>
          </p:cNvSpPr>
          <p:nvPr>
            <p:ph sz="half" idx="1" hasCustomPrompt="1"/>
          </p:nvPr>
        </p:nvSpPr>
        <p:spPr>
          <a:xfrm>
            <a:off x="838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12" name="Content Placeholder 3">
            <a:extLst>
              <a:ext uri="{FF2B5EF4-FFF2-40B4-BE49-F238E27FC236}">
                <a16:creationId xmlns:a16="http://schemas.microsoft.com/office/drawing/2014/main" id="{7E5B0A70-A7DC-C7F3-CF76-6E81260FAD4B}"/>
              </a:ext>
            </a:extLst>
          </p:cNvPr>
          <p:cNvSpPr>
            <a:spLocks noGrp="1"/>
          </p:cNvSpPr>
          <p:nvPr>
            <p:ph sz="half" idx="2" hasCustomPrompt="1"/>
          </p:nvPr>
        </p:nvSpPr>
        <p:spPr>
          <a:xfrm>
            <a:off x="6172200" y="1825625"/>
            <a:ext cx="5181600" cy="3948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Lisää</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Tree>
    <p:extLst>
      <p:ext uri="{BB962C8B-B14F-4D97-AF65-F5344CB8AC3E}">
        <p14:creationId xmlns:p14="http://schemas.microsoft.com/office/powerpoint/2010/main" val="160939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Väliotsikko violetti">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855009" y="1351428"/>
            <a:ext cx="10481981" cy="2133835"/>
          </a:xfrm>
        </p:spPr>
        <p:txBody>
          <a:bodyPr anchor="b"/>
          <a:lstStyle>
            <a:lvl1pPr algn="ct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855009" y="3620321"/>
            <a:ext cx="10481981" cy="13887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descr="A close-up of a logo&#10;&#10;Description automatically generated">
            <a:extLst>
              <a:ext uri="{FF2B5EF4-FFF2-40B4-BE49-F238E27FC236}">
                <a16:creationId xmlns:a16="http://schemas.microsoft.com/office/drawing/2014/main" id="{4A62DDFC-1FA3-2310-6BAC-90F6DA9F3199}"/>
              </a:ext>
            </a:extLst>
          </p:cNvPr>
          <p:cNvPicPr>
            <a:picLocks noChangeAspect="1"/>
          </p:cNvPicPr>
          <p:nvPr userDrawn="1"/>
        </p:nvPicPr>
        <p:blipFill>
          <a:blip r:embed="rId3"/>
          <a:stretch>
            <a:fillRect/>
          </a:stretch>
        </p:blipFill>
        <p:spPr>
          <a:xfrm>
            <a:off x="10511337" y="6000626"/>
            <a:ext cx="1392565" cy="656462"/>
          </a:xfrm>
          <a:prstGeom prst="rect">
            <a:avLst/>
          </a:prstGeom>
        </p:spPr>
      </p:pic>
    </p:spTree>
    <p:extLst>
      <p:ext uri="{BB962C8B-B14F-4D97-AF65-F5344CB8AC3E}">
        <p14:creationId xmlns:p14="http://schemas.microsoft.com/office/powerpoint/2010/main" val="320760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Väliotsikko turkoosi">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04DD-E462-28A8-2DDF-0DC26338C4D5}"/>
              </a:ext>
            </a:extLst>
          </p:cNvPr>
          <p:cNvSpPr>
            <a:spLocks noGrp="1"/>
          </p:cNvSpPr>
          <p:nvPr>
            <p:ph type="ctrTitle" hasCustomPrompt="1"/>
          </p:nvPr>
        </p:nvSpPr>
        <p:spPr>
          <a:xfrm>
            <a:off x="855009" y="1351428"/>
            <a:ext cx="10481981" cy="2133835"/>
          </a:xfrm>
        </p:spPr>
        <p:txBody>
          <a:bodyPr anchor="b"/>
          <a:lstStyle>
            <a:lvl1pPr algn="ctr">
              <a:defRPr sz="6000">
                <a:solidFill>
                  <a:schemeClr val="bg1"/>
                </a:solidFill>
              </a:defRPr>
            </a:lvl1pPr>
          </a:lstStyle>
          <a:p>
            <a:r>
              <a:rPr lang="en-GB" dirty="0" err="1"/>
              <a:t>Lisää</a:t>
            </a:r>
            <a:r>
              <a:rPr lang="en-GB" dirty="0"/>
              <a:t> </a:t>
            </a:r>
            <a:r>
              <a:rPr lang="en-GB" dirty="0" err="1"/>
              <a:t>pääotsikko</a:t>
            </a:r>
            <a:endParaRPr lang="en-FI" dirty="0"/>
          </a:p>
        </p:txBody>
      </p:sp>
      <p:sp>
        <p:nvSpPr>
          <p:cNvPr id="3" name="Subtitle 2">
            <a:extLst>
              <a:ext uri="{FF2B5EF4-FFF2-40B4-BE49-F238E27FC236}">
                <a16:creationId xmlns:a16="http://schemas.microsoft.com/office/drawing/2014/main" id="{9B1BA29C-4C34-99C4-027F-5892237C4938}"/>
              </a:ext>
            </a:extLst>
          </p:cNvPr>
          <p:cNvSpPr>
            <a:spLocks noGrp="1"/>
          </p:cNvSpPr>
          <p:nvPr>
            <p:ph type="subTitle" idx="1" hasCustomPrompt="1"/>
          </p:nvPr>
        </p:nvSpPr>
        <p:spPr>
          <a:xfrm>
            <a:off x="855009" y="3620321"/>
            <a:ext cx="10481981" cy="13887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Lisää</a:t>
            </a:r>
            <a:r>
              <a:rPr lang="en-GB" dirty="0"/>
              <a:t> </a:t>
            </a:r>
            <a:r>
              <a:rPr lang="en-GB" dirty="0" err="1"/>
              <a:t>tekstiä</a:t>
            </a:r>
            <a:endParaRPr lang="en-FI" dirty="0"/>
          </a:p>
        </p:txBody>
      </p:sp>
      <p:pic>
        <p:nvPicPr>
          <p:cNvPr id="4" name="Picture 3" descr="A black and white logo&#10;&#10;Description automatically generated">
            <a:extLst>
              <a:ext uri="{FF2B5EF4-FFF2-40B4-BE49-F238E27FC236}">
                <a16:creationId xmlns:a16="http://schemas.microsoft.com/office/drawing/2014/main" id="{64D4156C-8649-5B36-FDDE-4EBAF30DCC37}"/>
              </a:ext>
            </a:extLst>
          </p:cNvPr>
          <p:cNvPicPr>
            <a:picLocks noChangeAspect="1"/>
          </p:cNvPicPr>
          <p:nvPr userDrawn="1"/>
        </p:nvPicPr>
        <p:blipFill>
          <a:blip r:embed="rId2"/>
          <a:stretch>
            <a:fillRect/>
          </a:stretch>
        </p:blipFill>
        <p:spPr>
          <a:xfrm>
            <a:off x="288098" y="6063600"/>
            <a:ext cx="1653913" cy="495055"/>
          </a:xfrm>
          <a:prstGeom prst="rect">
            <a:avLst/>
          </a:prstGeom>
        </p:spPr>
      </p:pic>
      <p:pic>
        <p:nvPicPr>
          <p:cNvPr id="5" name="Picture 4">
            <a:extLst>
              <a:ext uri="{FF2B5EF4-FFF2-40B4-BE49-F238E27FC236}">
                <a16:creationId xmlns:a16="http://schemas.microsoft.com/office/drawing/2014/main" id="{4A62DDFC-1FA3-2310-6BAC-90F6DA9F3199}"/>
              </a:ext>
            </a:extLst>
          </p:cNvPr>
          <p:cNvPicPr>
            <a:picLocks noChangeAspect="1"/>
          </p:cNvPicPr>
          <p:nvPr userDrawn="1"/>
        </p:nvPicPr>
        <p:blipFill>
          <a:blip r:embed="rId3"/>
          <a:srcRect/>
          <a:stretch/>
        </p:blipFill>
        <p:spPr>
          <a:xfrm>
            <a:off x="10511337" y="6000626"/>
            <a:ext cx="1392564" cy="656462"/>
          </a:xfrm>
          <a:prstGeom prst="rect">
            <a:avLst/>
          </a:prstGeom>
        </p:spPr>
      </p:pic>
    </p:spTree>
    <p:extLst>
      <p:ext uri="{BB962C8B-B14F-4D97-AF65-F5344CB8AC3E}">
        <p14:creationId xmlns:p14="http://schemas.microsoft.com/office/powerpoint/2010/main" val="253991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E4245-90DB-E193-4018-ADD6B91ED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err="1"/>
              <a:t>Lisää</a:t>
            </a:r>
            <a:r>
              <a:rPr lang="en-GB" dirty="0"/>
              <a:t> </a:t>
            </a:r>
            <a:r>
              <a:rPr lang="en-GB" dirty="0" err="1"/>
              <a:t>otsikko</a:t>
            </a:r>
            <a:endParaRPr lang="en-FI" dirty="0"/>
          </a:p>
        </p:txBody>
      </p:sp>
      <p:sp>
        <p:nvSpPr>
          <p:cNvPr id="3" name="Text Placeholder 2">
            <a:extLst>
              <a:ext uri="{FF2B5EF4-FFF2-40B4-BE49-F238E27FC236}">
                <a16:creationId xmlns:a16="http://schemas.microsoft.com/office/drawing/2014/main" id="{6594E34B-23C0-E9F6-B8C9-F08AEB132A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err="1"/>
              <a:t>Muokkaa</a:t>
            </a:r>
            <a:r>
              <a:rPr lang="en-GB" dirty="0"/>
              <a:t> </a:t>
            </a:r>
            <a:r>
              <a:rPr lang="en-GB" dirty="0" err="1"/>
              <a:t>tekstiä</a:t>
            </a:r>
            <a:endParaRPr lang="en-GB" dirty="0"/>
          </a:p>
          <a:p>
            <a:pPr lvl="1"/>
            <a:r>
              <a:rPr lang="en-GB" dirty="0" err="1"/>
              <a:t>Ensimmäinen</a:t>
            </a:r>
            <a:r>
              <a:rPr lang="en-GB" dirty="0"/>
              <a:t> </a:t>
            </a:r>
            <a:r>
              <a:rPr lang="en-GB" dirty="0" err="1"/>
              <a:t>taso</a:t>
            </a:r>
            <a:endParaRPr lang="en-GB" dirty="0"/>
          </a:p>
          <a:p>
            <a:pPr lvl="2"/>
            <a:r>
              <a:rPr lang="en-GB" dirty="0" err="1"/>
              <a:t>Toinen</a:t>
            </a:r>
            <a:r>
              <a:rPr lang="en-GB" dirty="0"/>
              <a:t> </a:t>
            </a:r>
            <a:r>
              <a:rPr lang="en-GB" dirty="0" err="1"/>
              <a:t>taso</a:t>
            </a:r>
            <a:endParaRPr lang="en-GB" dirty="0"/>
          </a:p>
          <a:p>
            <a:pPr lvl="3"/>
            <a:r>
              <a:rPr lang="en-GB" dirty="0" err="1"/>
              <a:t>Kolmas</a:t>
            </a:r>
            <a:r>
              <a:rPr lang="en-GB" dirty="0"/>
              <a:t> </a:t>
            </a:r>
            <a:r>
              <a:rPr lang="en-GB" dirty="0" err="1"/>
              <a:t>taso</a:t>
            </a:r>
            <a:endParaRPr lang="en-GB" dirty="0"/>
          </a:p>
          <a:p>
            <a:pPr lvl="4"/>
            <a:r>
              <a:rPr lang="en-GB" dirty="0" err="1"/>
              <a:t>Neljäs</a:t>
            </a:r>
            <a:r>
              <a:rPr lang="en-GB" dirty="0"/>
              <a:t> </a:t>
            </a:r>
            <a:r>
              <a:rPr lang="en-GB" dirty="0" err="1"/>
              <a:t>taso</a:t>
            </a:r>
            <a:endParaRPr lang="en-FI" dirty="0"/>
          </a:p>
        </p:txBody>
      </p:sp>
      <p:sp>
        <p:nvSpPr>
          <p:cNvPr id="4" name="Date Placeholder 3">
            <a:extLst>
              <a:ext uri="{FF2B5EF4-FFF2-40B4-BE49-F238E27FC236}">
                <a16:creationId xmlns:a16="http://schemas.microsoft.com/office/drawing/2014/main" id="{80A0E120-B6F7-CD98-CF92-1A9E6570D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solidFill>
                <a:latin typeface="Manrope ExtraBold" pitchFamily="2" charset="0"/>
              </a:defRPr>
            </a:lvl1pPr>
          </a:lstStyle>
          <a:p>
            <a:fld id="{E5EC9230-E172-C446-8280-502A4692D2A0}" type="datetimeFigureOut">
              <a:rPr lang="en-FI" smtClean="0"/>
              <a:pPr/>
              <a:t>12/29/2023</a:t>
            </a:fld>
            <a:endParaRPr lang="en-FI"/>
          </a:p>
        </p:txBody>
      </p:sp>
      <p:sp>
        <p:nvSpPr>
          <p:cNvPr id="5" name="Footer Placeholder 4">
            <a:extLst>
              <a:ext uri="{FF2B5EF4-FFF2-40B4-BE49-F238E27FC236}">
                <a16:creationId xmlns:a16="http://schemas.microsoft.com/office/drawing/2014/main" id="{AB4CD6EF-5EC2-2682-9907-9C250C1ED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solidFill>
                <a:latin typeface="Manrope ExtraBold" pitchFamily="2" charset="0"/>
              </a:defRPr>
            </a:lvl1pPr>
          </a:lstStyle>
          <a:p>
            <a:endParaRPr lang="en-FI"/>
          </a:p>
        </p:txBody>
      </p:sp>
      <p:sp>
        <p:nvSpPr>
          <p:cNvPr id="6" name="Slide Number Placeholder 5">
            <a:extLst>
              <a:ext uri="{FF2B5EF4-FFF2-40B4-BE49-F238E27FC236}">
                <a16:creationId xmlns:a16="http://schemas.microsoft.com/office/drawing/2014/main" id="{770E2D94-74BA-483D-5E31-5CA2EDD22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solidFill>
                <a:latin typeface="Manrope ExtraBold" pitchFamily="2" charset="0"/>
              </a:defRPr>
            </a:lvl1pPr>
          </a:lstStyle>
          <a:p>
            <a:fld id="{F67CF064-B43E-924F-9A64-50AFBDED89E5}" type="slidenum">
              <a:rPr lang="en-FI" smtClean="0"/>
              <a:pPr/>
              <a:t>‹#›</a:t>
            </a:fld>
            <a:endParaRPr lang="en-FI"/>
          </a:p>
        </p:txBody>
      </p:sp>
    </p:spTree>
    <p:extLst>
      <p:ext uri="{BB962C8B-B14F-4D97-AF65-F5344CB8AC3E}">
        <p14:creationId xmlns:p14="http://schemas.microsoft.com/office/powerpoint/2010/main" val="246193191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52" r:id="rId5"/>
    <p:sldLayoutId id="2147483653" r:id="rId6"/>
    <p:sldLayoutId id="2147483654" r:id="rId7"/>
    <p:sldLayoutId id="2147483655" r:id="rId8"/>
    <p:sldLayoutId id="2147483656" r:id="rId9"/>
    <p:sldLayoutId id="2147483662" r:id="rId10"/>
    <p:sldLayoutId id="2147483663" r:id="rId11"/>
    <p:sldLayoutId id="2147483658" r:id="rId12"/>
    <p:sldLayoutId id="2147483657" r:id="rId13"/>
    <p:sldLayoutId id="2147483661" r:id="rId14"/>
    <p:sldLayoutId id="2147483659" r:id="rId15"/>
    <p:sldLayoutId id="2147483666" r:id="rId16"/>
  </p:sldLayoutIdLst>
  <p:txStyles>
    <p:titleStyle>
      <a:lvl1pPr algn="l" defTabSz="914400" rtl="0" eaLnBrk="1" latinLnBrk="0" hangingPunct="1">
        <a:lnSpc>
          <a:spcPct val="90000"/>
        </a:lnSpc>
        <a:spcBef>
          <a:spcPct val="0"/>
        </a:spcBef>
        <a:buNone/>
        <a:defRPr sz="4400" b="1" i="0" kern="1200">
          <a:solidFill>
            <a:srgbClr val="322B7C"/>
          </a:solidFill>
          <a:latin typeface="Manrope 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anrope Extra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Manrope Extra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Manrope Extra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finlex.fi/fi/laki/ajantasa/2012/20120980" TargetMode="External"/><Relationship Id="rId3" Type="http://schemas.openxmlformats.org/officeDocument/2006/relationships/hyperlink" Target="https://thl.fi/fi/web/sote-palvelujen-johtaminen/asiakas-palveluissa/asiakaskokemus/asiakaspalautteen-kansallisen-keruun-yhtenaistaminen" TargetMode="External"/><Relationship Id="rId7" Type="http://schemas.openxmlformats.org/officeDocument/2006/relationships/hyperlink" Target="https://www.julkari.fi/bitstream/handle/10024/145519/URN_ISBN_978-952-343-982-5.pdf?sequence=1&amp;isAllowed=y" TargetMode="External"/><Relationship Id="rId2" Type="http://schemas.openxmlformats.org/officeDocument/2006/relationships/hyperlink" Target="https://thl.fi/fi/web/sote-palvelujen-johtaminen/asiakas-palveluissa/asiakaskokemus" TargetMode="External"/><Relationship Id="rId1" Type="http://schemas.openxmlformats.org/officeDocument/2006/relationships/slideLayout" Target="../slideLayouts/slideLayout2.xml"/><Relationship Id="rId6" Type="http://schemas.openxmlformats.org/officeDocument/2006/relationships/hyperlink" Target="https://julkaisut.valtioneuvosto.fi/bitstream/handle/10024/162455/STM_2020_29_J.pdf?sequence=1&amp;isAllowed=y" TargetMode="External"/><Relationship Id="rId5" Type="http://schemas.openxmlformats.org/officeDocument/2006/relationships/hyperlink" Target="https://innokyla.fi/sites/default/files/2023-04/04_ASPA_kickoff_DF_Lassila_2023-03-22_saavutettava.pdf" TargetMode="External"/><Relationship Id="rId4" Type="http://schemas.openxmlformats.org/officeDocument/2006/relationships/hyperlink" Target="https://julkaisut.valtioneuvosto.fi/bitstream/handle/10024/162462/STM_2020_31_j.pdf?sequence=4&amp;isAllowed=y"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nina.kivela@varha.fi"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275B-F835-343B-6A5C-78C728878D8C}"/>
              </a:ext>
            </a:extLst>
          </p:cNvPr>
          <p:cNvSpPr>
            <a:spLocks noGrp="1"/>
          </p:cNvSpPr>
          <p:nvPr>
            <p:ph type="ctrTitle"/>
          </p:nvPr>
        </p:nvSpPr>
        <p:spPr/>
        <p:txBody>
          <a:bodyPr>
            <a:normAutofit fontScale="90000"/>
          </a:bodyPr>
          <a:lstStyle/>
          <a:p>
            <a:r>
              <a:rPr lang="fi-FI" sz="2400" dirty="0" smtClean="0">
                <a:effectLst>
                  <a:outerShdw blurRad="38100" dist="19050" dir="2700000" algn="tl">
                    <a:schemeClr val="dk1">
                      <a:alpha val="40000"/>
                    </a:schemeClr>
                  </a:outerShdw>
                </a:effectLst>
              </a:rPr>
              <a:t/>
            </a:r>
            <a:br>
              <a:rPr lang="fi-FI" sz="2400" dirty="0" smtClean="0">
                <a:effectLst>
                  <a:outerShdw blurRad="38100" dist="19050" dir="2700000" algn="tl">
                    <a:schemeClr val="dk1">
                      <a:alpha val="40000"/>
                    </a:schemeClr>
                  </a:outerShdw>
                </a:effectLst>
              </a:rPr>
            </a:br>
            <a:r>
              <a:rPr lang="fi-FI" sz="2400" dirty="0">
                <a:effectLst>
                  <a:outerShdw blurRad="38100" dist="19050" dir="2700000" algn="tl">
                    <a:schemeClr val="dk1">
                      <a:alpha val="40000"/>
                    </a:schemeClr>
                  </a:outerShdw>
                </a:effectLst>
              </a:rPr>
              <a:t/>
            </a:r>
            <a:br>
              <a:rPr lang="fi-FI" sz="2400" dirty="0">
                <a:effectLst>
                  <a:outerShdw blurRad="38100" dist="19050" dir="2700000" algn="tl">
                    <a:schemeClr val="dk1">
                      <a:alpha val="40000"/>
                    </a:schemeClr>
                  </a:outerShdw>
                </a:effectLst>
              </a:rPr>
            </a:br>
            <a:r>
              <a:rPr lang="fi-FI" sz="2400" dirty="0" smtClean="0">
                <a:effectLst>
                  <a:outerShdw blurRad="38100" dist="19050" dir="2700000" algn="tl">
                    <a:schemeClr val="dk1">
                      <a:alpha val="40000"/>
                    </a:schemeClr>
                  </a:outerShdw>
                </a:effectLst>
              </a:rPr>
              <a:t/>
            </a:r>
            <a:br>
              <a:rPr lang="fi-FI" sz="2400" dirty="0" smtClean="0">
                <a:effectLst>
                  <a:outerShdw blurRad="38100" dist="19050" dir="2700000" algn="tl">
                    <a:schemeClr val="dk1">
                      <a:alpha val="40000"/>
                    </a:schemeClr>
                  </a:outerShdw>
                </a:effectLst>
              </a:rPr>
            </a:br>
            <a:r>
              <a:rPr lang="fi-FI" sz="2400" dirty="0">
                <a:effectLst>
                  <a:outerShdw blurRad="38100" dist="19050" dir="2700000" algn="tl">
                    <a:schemeClr val="dk1">
                      <a:alpha val="40000"/>
                    </a:schemeClr>
                  </a:outerShdw>
                </a:effectLst>
              </a:rPr>
              <a:t/>
            </a:r>
            <a:br>
              <a:rPr lang="fi-FI" sz="2400" dirty="0">
                <a:effectLst>
                  <a:outerShdw blurRad="38100" dist="19050" dir="2700000" algn="tl">
                    <a:schemeClr val="dk1">
                      <a:alpha val="40000"/>
                    </a:schemeClr>
                  </a:outerShdw>
                </a:effectLst>
              </a:rPr>
            </a:br>
            <a:r>
              <a:rPr lang="fi-FI" sz="2400" dirty="0" smtClean="0">
                <a:effectLst>
                  <a:outerShdw blurRad="38100" dist="19050" dir="2700000" algn="tl">
                    <a:schemeClr val="dk1">
                      <a:alpha val="40000"/>
                    </a:schemeClr>
                  </a:outerShdw>
                </a:effectLst>
              </a:rPr>
              <a:t>Palvelujen </a:t>
            </a:r>
            <a:r>
              <a:rPr lang="fi-FI" sz="2400" dirty="0">
                <a:effectLst>
                  <a:outerShdw blurRad="38100" dist="19050" dir="2700000" algn="tl">
                    <a:schemeClr val="dk1">
                      <a:alpha val="40000"/>
                    </a:schemeClr>
                  </a:outerShdw>
                </a:effectLst>
              </a:rPr>
              <a:t>laadun varmistaminen </a:t>
            </a:r>
            <a:r>
              <a:rPr lang="fi-FI" sz="2400" dirty="0" smtClean="0">
                <a:effectLst>
                  <a:outerShdw blurRad="38100" dist="19050" dir="2700000" algn="tl">
                    <a:schemeClr val="dk1">
                      <a:alpha val="40000"/>
                    </a:schemeClr>
                  </a:outerShdw>
                </a:effectLst>
              </a:rPr>
              <a:t> </a:t>
            </a:r>
            <a:r>
              <a:rPr lang="fi-FI" sz="2000" dirty="0">
                <a:effectLst>
                  <a:outerShdw blurRad="38100" dist="19050" dir="2700000" algn="tl">
                    <a:schemeClr val="dk1">
                      <a:alpha val="40000"/>
                    </a:schemeClr>
                  </a:outerShdw>
                </a:effectLst>
              </a:rPr>
              <a:t/>
            </a:r>
            <a:br>
              <a:rPr lang="fi-FI" sz="2000" dirty="0">
                <a:effectLst>
                  <a:outerShdw blurRad="38100" dist="19050" dir="2700000" algn="tl">
                    <a:schemeClr val="dk1">
                      <a:alpha val="40000"/>
                    </a:schemeClr>
                  </a:outerShdw>
                </a:effectLst>
              </a:rPr>
            </a:br>
            <a:r>
              <a:rPr lang="fi-FI" sz="2000" dirty="0"/>
              <a:t/>
            </a:r>
            <a:br>
              <a:rPr lang="fi-FI" sz="2000" dirty="0"/>
            </a:br>
            <a:r>
              <a:rPr lang="fi-FI" sz="2000" dirty="0"/>
              <a:t/>
            </a:r>
            <a:br>
              <a:rPr lang="fi-FI" sz="2000" dirty="0"/>
            </a:br>
            <a:r>
              <a:rPr lang="fi-FI" sz="2000" dirty="0"/>
              <a:t/>
            </a:r>
            <a:br>
              <a:rPr lang="fi-FI" sz="2000" dirty="0"/>
            </a:br>
            <a:endParaRPr lang="en-FI" sz="2000" dirty="0"/>
          </a:p>
        </p:txBody>
      </p:sp>
      <p:sp>
        <p:nvSpPr>
          <p:cNvPr id="3" name="Subtitle 2">
            <a:extLst>
              <a:ext uri="{FF2B5EF4-FFF2-40B4-BE49-F238E27FC236}">
                <a16:creationId xmlns:a16="http://schemas.microsoft.com/office/drawing/2014/main" id="{08D86EAE-014B-2072-E6F9-5F3C8C344C1E}"/>
              </a:ext>
            </a:extLst>
          </p:cNvPr>
          <p:cNvSpPr>
            <a:spLocks noGrp="1"/>
          </p:cNvSpPr>
          <p:nvPr>
            <p:ph type="subTitle" idx="1"/>
          </p:nvPr>
        </p:nvSpPr>
        <p:spPr/>
        <p:txBody>
          <a:bodyPr/>
          <a:lstStyle/>
          <a:p>
            <a:r>
              <a:rPr lang="fi-FI" dirty="0">
                <a:effectLst>
                  <a:outerShdw blurRad="38100" dist="19050" dir="2700000" algn="tl">
                    <a:schemeClr val="dk1">
                      <a:alpha val="40000"/>
                    </a:schemeClr>
                  </a:outerShdw>
                </a:effectLst>
              </a:rPr>
              <a:t>Varsinais-Suomen hyvinvointialueen eli </a:t>
            </a:r>
            <a:r>
              <a:rPr lang="fi-FI" dirty="0" smtClean="0">
                <a:effectLst>
                  <a:outerShdw blurRad="38100" dist="19050" dir="2700000" algn="tl">
                    <a:schemeClr val="dk1">
                      <a:alpha val="40000"/>
                    </a:schemeClr>
                  </a:outerShdw>
                </a:effectLst>
              </a:rPr>
              <a:t>Varhan ikääntyneiden </a:t>
            </a:r>
            <a:r>
              <a:rPr lang="fi-FI" dirty="0">
                <a:effectLst>
                  <a:outerShdw blurRad="38100" dist="19050" dir="2700000" algn="tl">
                    <a:schemeClr val="dk1">
                      <a:alpha val="40000"/>
                    </a:schemeClr>
                  </a:outerShdw>
                </a:effectLst>
              </a:rPr>
              <a:t>kotona asumista </a:t>
            </a:r>
            <a:r>
              <a:rPr lang="fi-FI" dirty="0" smtClean="0">
                <a:effectLst>
                  <a:outerShdw blurRad="38100" dist="19050" dir="2700000" algn="tl">
                    <a:schemeClr val="dk1">
                      <a:alpha val="40000"/>
                    </a:schemeClr>
                  </a:outerShdw>
                </a:effectLst>
              </a:rPr>
              <a:t>tukevien </a:t>
            </a:r>
            <a:r>
              <a:rPr lang="fi-FI" dirty="0">
                <a:effectLst>
                  <a:outerShdw blurRad="38100" dist="19050" dir="2700000" algn="tl">
                    <a:schemeClr val="dk1">
                      <a:alpha val="40000"/>
                    </a:schemeClr>
                  </a:outerShdw>
                </a:effectLst>
              </a:rPr>
              <a:t>palvelujen </a:t>
            </a:r>
            <a:r>
              <a:rPr lang="fi-FI" dirty="0" smtClean="0">
                <a:effectLst>
                  <a:outerShdw blurRad="38100" dist="19050" dir="2700000" algn="tl">
                    <a:schemeClr val="dk1">
                      <a:alpha val="40000"/>
                    </a:schemeClr>
                  </a:outerShdw>
                </a:effectLst>
              </a:rPr>
              <a:t>asiakas- </a:t>
            </a:r>
            <a:r>
              <a:rPr lang="fi-FI" dirty="0">
                <a:effectLst>
                  <a:outerShdw blurRad="38100" dist="19050" dir="2700000" algn="tl">
                    <a:schemeClr val="dk1">
                      <a:alpha val="40000"/>
                    </a:schemeClr>
                  </a:outerShdw>
                </a:effectLst>
              </a:rPr>
              <a:t>ja läheispalaute</a:t>
            </a:r>
            <a:endParaRPr lang="en-FI" dirty="0"/>
          </a:p>
        </p:txBody>
      </p:sp>
    </p:spTree>
    <p:extLst>
      <p:ext uri="{BB962C8B-B14F-4D97-AF65-F5344CB8AC3E}">
        <p14:creationId xmlns:p14="http://schemas.microsoft.com/office/powerpoint/2010/main" val="2810661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45677" y="483841"/>
            <a:ext cx="10348449" cy="734580"/>
          </a:xfrm>
        </p:spPr>
        <p:txBody>
          <a:bodyPr/>
          <a:lstStyle/>
          <a:p>
            <a:r>
              <a:rPr lang="fi-FI" sz="1867" dirty="0">
                <a:latin typeface="Arial Black" panose="020B0A04020102020204" pitchFamily="34" charset="0"/>
              </a:rPr>
              <a:t>4. Varhan </a:t>
            </a:r>
            <a:r>
              <a:rPr lang="fi-FI" sz="1867" dirty="0" smtClean="0">
                <a:latin typeface="Arial Black" panose="020B0A04020102020204" pitchFamily="34" charset="0"/>
              </a:rPr>
              <a:t>ikääntyneiden </a:t>
            </a:r>
            <a:r>
              <a:rPr lang="fi-FI" sz="1867" dirty="0">
                <a:latin typeface="Arial Black" panose="020B0A04020102020204" pitchFamily="34" charset="0"/>
              </a:rPr>
              <a:t>palvelujen väittämärakenne</a:t>
            </a:r>
            <a:r>
              <a:rPr lang="fi-FI" sz="2667" dirty="0">
                <a:latin typeface="Arial Black" panose="020B0A04020102020204" pitchFamily="34" charset="0"/>
              </a:rPr>
              <a:t/>
            </a:r>
            <a:br>
              <a:rPr lang="fi-FI" sz="2667" dirty="0">
                <a:latin typeface="Arial Black" panose="020B0A04020102020204" pitchFamily="34" charset="0"/>
              </a:rPr>
            </a:br>
            <a:r>
              <a:rPr lang="fi-FI" sz="1600" dirty="0">
                <a:latin typeface="Arial Black" panose="020B0A04020102020204" pitchFamily="34" charset="0"/>
              </a:rPr>
              <a:t>- palautteeseen vastaaminen</a:t>
            </a:r>
            <a:r>
              <a:rPr lang="fi-FI" sz="2133" dirty="0"/>
              <a:t/>
            </a:r>
            <a:br>
              <a:rPr lang="fi-FI" sz="2133" dirty="0"/>
            </a:br>
            <a:endParaRPr lang="fi-FI" sz="2133" dirty="0"/>
          </a:p>
        </p:txBody>
      </p:sp>
      <p:pic>
        <p:nvPicPr>
          <p:cNvPr id="4" name="Kuva 3"/>
          <p:cNvPicPr>
            <a:picLocks noChangeAspect="1"/>
          </p:cNvPicPr>
          <p:nvPr/>
        </p:nvPicPr>
        <p:blipFill>
          <a:blip r:embed="rId2"/>
          <a:stretch>
            <a:fillRect/>
          </a:stretch>
        </p:blipFill>
        <p:spPr>
          <a:xfrm>
            <a:off x="10923978" y="289292"/>
            <a:ext cx="929129" cy="929129"/>
          </a:xfrm>
          <a:prstGeom prst="rect">
            <a:avLst/>
          </a:prstGeom>
        </p:spPr>
      </p:pic>
      <p:graphicFrame>
        <p:nvGraphicFramePr>
          <p:cNvPr id="7" name="Kaaviokuva 6"/>
          <p:cNvGraphicFramePr/>
          <p:nvPr>
            <p:extLst>
              <p:ext uri="{D42A27DB-BD31-4B8C-83A1-F6EECF244321}">
                <p14:modId xmlns:p14="http://schemas.microsoft.com/office/powerpoint/2010/main" val="3402720367"/>
              </p:ext>
            </p:extLst>
          </p:nvPr>
        </p:nvGraphicFramePr>
        <p:xfrm>
          <a:off x="641441" y="3087327"/>
          <a:ext cx="6149372" cy="2663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iruutu 7"/>
          <p:cNvSpPr txBox="1"/>
          <p:nvPr/>
        </p:nvSpPr>
        <p:spPr>
          <a:xfrm>
            <a:off x="7582805" y="3005873"/>
            <a:ext cx="2231583" cy="749179"/>
          </a:xfrm>
          <a:prstGeom prst="rect">
            <a:avLst/>
          </a:prstGeom>
          <a:noFill/>
          <a:ln>
            <a:solidFill>
              <a:schemeClr val="accent5"/>
            </a:solidFill>
          </a:ln>
        </p:spPr>
        <p:txBody>
          <a:bodyPr wrap="square" rtlCol="0">
            <a:spAutoFit/>
          </a:bodyPr>
          <a:lstStyle/>
          <a:p>
            <a:r>
              <a:rPr lang="fi-FI" sz="1067" dirty="0"/>
              <a:t>Väittämärakenne muodostuu kolmesta eri palvelukohtaisista väittämistä, jotka tukevat toisiaan ja ovat linjassa keskenään. </a:t>
            </a:r>
          </a:p>
        </p:txBody>
      </p:sp>
      <p:sp>
        <p:nvSpPr>
          <p:cNvPr id="9" name="Oikea aaltosulje 8"/>
          <p:cNvSpPr/>
          <p:nvPr/>
        </p:nvSpPr>
        <p:spPr>
          <a:xfrm>
            <a:off x="6463604" y="2891920"/>
            <a:ext cx="839019" cy="305455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i-FI" sz="2400" dirty="0"/>
          </a:p>
        </p:txBody>
      </p:sp>
      <p:sp>
        <p:nvSpPr>
          <p:cNvPr id="5" name="Tekstiruutu 4"/>
          <p:cNvSpPr txBox="1"/>
          <p:nvPr/>
        </p:nvSpPr>
        <p:spPr>
          <a:xfrm>
            <a:off x="7605406" y="4156911"/>
            <a:ext cx="2208981" cy="749179"/>
          </a:xfrm>
          <a:prstGeom prst="rect">
            <a:avLst/>
          </a:prstGeom>
          <a:noFill/>
          <a:ln>
            <a:solidFill>
              <a:schemeClr val="accent5"/>
            </a:solidFill>
          </a:ln>
        </p:spPr>
        <p:txBody>
          <a:bodyPr wrap="square" rtlCol="0">
            <a:spAutoFit/>
          </a:bodyPr>
          <a:lstStyle/>
          <a:p>
            <a:r>
              <a:rPr lang="fi-FI" sz="1067" dirty="0"/>
              <a:t>Erityis- ja alueellisten tai palvelutapahtuman väittämät määriteltiin palvelukohtaisesti teemoittain. </a:t>
            </a:r>
          </a:p>
        </p:txBody>
      </p:sp>
      <p:sp>
        <p:nvSpPr>
          <p:cNvPr id="6" name="Tekstiruutu 5"/>
          <p:cNvSpPr txBox="1"/>
          <p:nvPr/>
        </p:nvSpPr>
        <p:spPr>
          <a:xfrm>
            <a:off x="7605406" y="5155854"/>
            <a:ext cx="2231583" cy="584968"/>
          </a:xfrm>
          <a:prstGeom prst="rect">
            <a:avLst/>
          </a:prstGeom>
          <a:noFill/>
          <a:ln>
            <a:solidFill>
              <a:schemeClr val="accent5"/>
            </a:solidFill>
          </a:ln>
        </p:spPr>
        <p:txBody>
          <a:bodyPr wrap="square" rtlCol="0">
            <a:spAutoFit/>
          </a:bodyPr>
          <a:lstStyle/>
          <a:p>
            <a:r>
              <a:rPr lang="fi-FI" sz="1067" dirty="0"/>
              <a:t>Väittämien muotoilu, määrä ja järjestys on sama palvelusta riippumatta.</a:t>
            </a:r>
          </a:p>
        </p:txBody>
      </p:sp>
      <p:sp>
        <p:nvSpPr>
          <p:cNvPr id="10" name="Tekstiruutu 9"/>
          <p:cNvSpPr txBox="1"/>
          <p:nvPr/>
        </p:nvSpPr>
        <p:spPr>
          <a:xfrm>
            <a:off x="817487" y="1162217"/>
            <a:ext cx="6862916" cy="1384995"/>
          </a:xfrm>
          <a:prstGeom prst="rect">
            <a:avLst/>
          </a:prstGeom>
          <a:noFill/>
        </p:spPr>
        <p:txBody>
          <a:bodyPr wrap="square" rtlCol="0">
            <a:spAutoFit/>
          </a:bodyPr>
          <a:lstStyle/>
          <a:p>
            <a:pPr>
              <a:buFont typeface="Wingdings" panose="05000000000000000000" pitchFamily="2" charset="2"/>
              <a:buChar char="ü"/>
            </a:pPr>
            <a:r>
              <a:rPr lang="fi-FI" sz="1200" b="1" dirty="0"/>
              <a:t>Yhdenvertaisuus, vaikuttavuus</a:t>
            </a:r>
            <a:r>
              <a:rPr lang="fi-FI" sz="1200" dirty="0"/>
              <a:t> -&gt; palautteen anto mahdollisuus koskee jokaista, asiakkaan oikeus tulla kuulluksi ja vaikuttaa omien palvelujensa suunnitteluun ja kehittämiseen.</a:t>
            </a:r>
          </a:p>
          <a:p>
            <a:pPr>
              <a:buFont typeface="Wingdings" panose="05000000000000000000" pitchFamily="2" charset="2"/>
              <a:buChar char="ü"/>
            </a:pPr>
            <a:endParaRPr lang="fi-FI" sz="1200" dirty="0"/>
          </a:p>
          <a:p>
            <a:pPr>
              <a:buFont typeface="Wingdings" panose="05000000000000000000" pitchFamily="2" charset="2"/>
              <a:buChar char="ü"/>
            </a:pPr>
            <a:r>
              <a:rPr lang="fi-FI" sz="1200" b="1" dirty="0"/>
              <a:t>Ystävällisyys</a:t>
            </a:r>
            <a:r>
              <a:rPr lang="fi-FI" sz="1200" dirty="0"/>
              <a:t> -&gt; kohtaamme asiakkaan aidossa ympäristössä, asiakkaan asuinympäristössä.</a:t>
            </a:r>
          </a:p>
          <a:p>
            <a:endParaRPr lang="fi-FI" sz="1200" dirty="0"/>
          </a:p>
          <a:p>
            <a:pPr>
              <a:buFont typeface="Wingdings" panose="05000000000000000000" pitchFamily="2" charset="2"/>
              <a:buChar char="ü"/>
            </a:pPr>
            <a:r>
              <a:rPr lang="fi-FI" sz="1200" b="1" dirty="0"/>
              <a:t>Osallistaminen</a:t>
            </a:r>
            <a:r>
              <a:rPr lang="fi-FI" sz="1200" dirty="0"/>
              <a:t> -&gt; asiakkaan palvelujen kehittämisen näkökulmasta, asiakkaalla/läheisellä tulee olla kattavat ja monipuoliset </a:t>
            </a:r>
            <a:r>
              <a:rPr lang="fi-FI" sz="1200" dirty="0" err="1"/>
              <a:t>vaikuttamis</a:t>
            </a:r>
            <a:r>
              <a:rPr lang="fi-FI" sz="1200" dirty="0"/>
              <a:t>- ja osallisuusmahdollisuudet. </a:t>
            </a:r>
          </a:p>
        </p:txBody>
      </p:sp>
      <p:sp>
        <p:nvSpPr>
          <p:cNvPr id="11" name="Pyöristetty suorakulmio 10"/>
          <p:cNvSpPr/>
          <p:nvPr/>
        </p:nvSpPr>
        <p:spPr>
          <a:xfrm>
            <a:off x="8509973" y="1415179"/>
            <a:ext cx="2608827" cy="8592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sz="1333" dirty="0">
              <a:solidFill>
                <a:schemeClr val="tx1"/>
              </a:solidFill>
            </a:endParaRPr>
          </a:p>
          <a:p>
            <a:pPr algn="ctr"/>
            <a:r>
              <a:rPr lang="fi-FI" sz="1067" dirty="0">
                <a:solidFill>
                  <a:schemeClr val="tx1"/>
                </a:solidFill>
              </a:rPr>
              <a:t>Väittämät pohjautuvat Varhan keskeisiin asiakaskokemuksen ja – osallisuuden arvoihin ja kansallisiin väittämiin</a:t>
            </a:r>
            <a:r>
              <a:rPr lang="fi-FI" sz="1200" dirty="0">
                <a:solidFill>
                  <a:schemeClr val="tx1"/>
                </a:solidFill>
              </a:rPr>
              <a:t>. </a:t>
            </a:r>
          </a:p>
          <a:p>
            <a:pPr algn="ctr"/>
            <a:endParaRPr lang="fi-FI" sz="2400" dirty="0"/>
          </a:p>
        </p:txBody>
      </p:sp>
      <p:sp>
        <p:nvSpPr>
          <p:cNvPr id="12" name="Nuoli oikealle 11"/>
          <p:cNvSpPr/>
          <p:nvPr/>
        </p:nvSpPr>
        <p:spPr>
          <a:xfrm>
            <a:off x="7851763" y="1496731"/>
            <a:ext cx="511276" cy="68179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188003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p:cNvSpPr>
            <a:spLocks noGrp="1"/>
          </p:cNvSpPr>
          <p:nvPr>
            <p:ph type="title"/>
          </p:nvPr>
        </p:nvSpPr>
        <p:spPr/>
        <p:txBody>
          <a:bodyPr/>
          <a:lstStyle/>
          <a:p>
            <a:r>
              <a:rPr lang="fi-FI" sz="1867" dirty="0">
                <a:latin typeface="Arial Black" panose="020B0A04020102020204" pitchFamily="34" charset="0"/>
              </a:rPr>
              <a:t>4. Varhan </a:t>
            </a:r>
            <a:r>
              <a:rPr lang="fi-FI" sz="1867" dirty="0" smtClean="0">
                <a:latin typeface="Arial Black" panose="020B0A04020102020204" pitchFamily="34" charset="0"/>
              </a:rPr>
              <a:t>ikääntyneiden </a:t>
            </a:r>
            <a:r>
              <a:rPr lang="fi-FI" sz="1867" dirty="0">
                <a:latin typeface="Arial Black" panose="020B0A04020102020204" pitchFamily="34" charset="0"/>
              </a:rPr>
              <a:t>palvelujen väittämärakenne</a:t>
            </a:r>
            <a:r>
              <a:rPr lang="fi-FI" sz="2133" dirty="0">
                <a:latin typeface="Arial Black" panose="020B0A04020102020204" pitchFamily="34" charset="0"/>
              </a:rPr>
              <a:t/>
            </a:r>
            <a:br>
              <a:rPr lang="fi-FI" sz="2133" dirty="0">
                <a:latin typeface="Arial Black" panose="020B0A04020102020204" pitchFamily="34" charset="0"/>
              </a:rPr>
            </a:br>
            <a:r>
              <a:rPr lang="fi-FI" sz="1600" dirty="0">
                <a:latin typeface="Arial Black" panose="020B0A04020102020204" pitchFamily="34" charset="0"/>
              </a:rPr>
              <a:t>- palautteeseen vastaaminen</a:t>
            </a:r>
          </a:p>
        </p:txBody>
      </p:sp>
      <p:sp>
        <p:nvSpPr>
          <p:cNvPr id="8" name="Suorakulmio 7"/>
          <p:cNvSpPr/>
          <p:nvPr/>
        </p:nvSpPr>
        <p:spPr>
          <a:xfrm>
            <a:off x="1040626" y="1503212"/>
            <a:ext cx="4326193" cy="646331"/>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Väittämien valinnassa huomioitiin </a:t>
            </a:r>
            <a:r>
              <a:rPr lang="fi-FI" sz="1200" dirty="0" smtClean="0"/>
              <a:t>ikääntyneiden </a:t>
            </a:r>
            <a:r>
              <a:rPr lang="fi-FI" sz="1200" dirty="0"/>
              <a:t>asiakkaiden erityispiirteet. Väittämät pyrittiin pitää lyhyinä ja selkeinä, jotta vastaaminen olisi mahdollisimman nopeaa.   </a:t>
            </a:r>
          </a:p>
        </p:txBody>
      </p:sp>
      <p:sp>
        <p:nvSpPr>
          <p:cNvPr id="9" name="Tekstiruutu 8"/>
          <p:cNvSpPr txBox="1"/>
          <p:nvPr/>
        </p:nvSpPr>
        <p:spPr>
          <a:xfrm>
            <a:off x="1040626" y="2303605"/>
            <a:ext cx="4326193" cy="2882777"/>
          </a:xfrm>
          <a:prstGeom prst="rect">
            <a:avLst/>
          </a:prstGeom>
          <a:noFill/>
          <a:ln>
            <a:solidFill>
              <a:schemeClr val="accent5"/>
            </a:solidFill>
          </a:ln>
        </p:spPr>
        <p:txBody>
          <a:bodyPr wrap="square" rtlCol="0">
            <a:spAutoFit/>
          </a:bodyPr>
          <a:lstStyle/>
          <a:p>
            <a:pPr marL="228594" indent="-228594">
              <a:buFont typeface="Arial" panose="020B0604020202020204" pitchFamily="34" charset="0"/>
              <a:buChar char="•"/>
            </a:pPr>
            <a:r>
              <a:rPr lang="fi-FI" sz="1200" dirty="0"/>
              <a:t>Väittämät muodostuvat kolmesta väittämästä, yleisestä väittämästä, erityisväittämästä ja alueellisesta/palvelukohtaisesta väittämästä. </a:t>
            </a:r>
          </a:p>
          <a:p>
            <a:endParaRPr lang="fi-FI" sz="1333" dirty="0"/>
          </a:p>
          <a:p>
            <a:pPr marL="228594" indent="-228594">
              <a:buFont typeface="Arial" panose="020B0604020202020204" pitchFamily="34" charset="0"/>
              <a:buChar char="•"/>
            </a:pPr>
            <a:r>
              <a:rPr lang="fi-FI" sz="1200" dirty="0" err="1"/>
              <a:t>Erityis</a:t>
            </a:r>
            <a:r>
              <a:rPr lang="fi-FI" sz="1200" dirty="0"/>
              <a:t>- ja alueelliset/palvelukohtaiset väittämät valikoituvat palveluvalikoittain </a:t>
            </a:r>
          </a:p>
          <a:p>
            <a:pPr marL="685783" lvl="1" indent="-228594">
              <a:buFont typeface="Arial" panose="020B0604020202020204" pitchFamily="34" charset="0"/>
              <a:buChar char="•"/>
            </a:pPr>
            <a:r>
              <a:rPr lang="fi-FI" sz="1200" dirty="0"/>
              <a:t>säännöllinen kotihoito </a:t>
            </a:r>
          </a:p>
          <a:p>
            <a:pPr marL="685783" lvl="1" indent="-228594">
              <a:buFont typeface="Arial" panose="020B0604020202020204" pitchFamily="34" charset="0"/>
              <a:buChar char="•"/>
            </a:pPr>
            <a:r>
              <a:rPr lang="fi-FI" sz="1200" dirty="0"/>
              <a:t>palvelutarpeen arviointi </a:t>
            </a:r>
          </a:p>
          <a:p>
            <a:pPr marL="685783" lvl="1" indent="-228594">
              <a:buFont typeface="Arial" panose="020B0604020202020204" pitchFamily="34" charset="0"/>
              <a:buChar char="•"/>
            </a:pPr>
            <a:r>
              <a:rPr lang="fi-FI" sz="1200" dirty="0"/>
              <a:t>omaishoito (hoitajalla ja hoidettavalla omat väittämät) </a:t>
            </a:r>
          </a:p>
          <a:p>
            <a:endParaRPr lang="fi-FI" sz="1200" dirty="0"/>
          </a:p>
          <a:p>
            <a:pPr marL="228594" indent="-228594">
              <a:buFont typeface="Arial" panose="020B0604020202020204" pitchFamily="34" charset="0"/>
              <a:buChar char="•"/>
            </a:pPr>
            <a:r>
              <a:rPr lang="fi-FI" sz="1200" dirty="0"/>
              <a:t>Väittämät ovat toteutuneet ammattilaisten/asiantuntijoiden työpajojen ja asiakasraadin yhteistyön tuloksena. </a:t>
            </a:r>
            <a:r>
              <a:rPr lang="fi-FI" sz="1200" dirty="0" smtClean="0"/>
              <a:t>Työpajoihin (7 kpl) osallistuivat 12 henkilöä kaikilta palvelualueilta. Asiakasraatiin osallistui Varhan alueella asuvia ikääntyneitä henkilöitä, yhteensä 15 henkilöä. </a:t>
            </a:r>
            <a:endParaRPr lang="fi-FI" sz="1200" dirty="0"/>
          </a:p>
        </p:txBody>
      </p:sp>
      <p:sp>
        <p:nvSpPr>
          <p:cNvPr id="11" name="Tekstiruutu 10"/>
          <p:cNvSpPr txBox="1"/>
          <p:nvPr/>
        </p:nvSpPr>
        <p:spPr>
          <a:xfrm>
            <a:off x="1040626" y="5340444"/>
            <a:ext cx="4326193" cy="461665"/>
          </a:xfrm>
          <a:prstGeom prst="rect">
            <a:avLst/>
          </a:prstGeom>
          <a:noFill/>
          <a:ln>
            <a:solidFill>
              <a:schemeClr val="accent5"/>
            </a:solidFill>
          </a:ln>
        </p:spPr>
        <p:txBody>
          <a:bodyPr wrap="square" rtlCol="0">
            <a:spAutoFit/>
          </a:bodyPr>
          <a:lstStyle/>
          <a:p>
            <a:r>
              <a:rPr lang="fi-FI" sz="1200" dirty="0"/>
              <a:t>Palautekoulutus- ja ohjeistus sekä tekninen tuki toteutuu palveluvalikoittain. </a:t>
            </a:r>
          </a:p>
        </p:txBody>
      </p:sp>
      <p:sp>
        <p:nvSpPr>
          <p:cNvPr id="12" name="Suorakulmio 11"/>
          <p:cNvSpPr/>
          <p:nvPr/>
        </p:nvSpPr>
        <p:spPr>
          <a:xfrm>
            <a:off x="6359919" y="1524281"/>
            <a:ext cx="4726040" cy="646331"/>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Asiakas- läheispalautteen väittämiin vastaaminen toteutuu asiakkaan omassa asuinympäristössä asiakastapahtuman yhteydessä sovitun käytännön mukaisesti. </a:t>
            </a:r>
          </a:p>
        </p:txBody>
      </p:sp>
      <p:sp>
        <p:nvSpPr>
          <p:cNvPr id="13" name="Suorakulmio 12"/>
          <p:cNvSpPr/>
          <p:nvPr/>
        </p:nvSpPr>
        <p:spPr>
          <a:xfrm rot="10800000" flipV="1">
            <a:off x="6359919" y="2548071"/>
            <a:ext cx="4726040" cy="1015663"/>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Asiakasta ohjeistetaan ja ohjataan vastaamaan itsenäisesti tai kevyellä tuella, huomioidaan objektiivisuus vastaamisessa. Läheinen vastaa läsnä olleessaan samanaikaisesti asiakkaan kanssa palvelutapahtuman yhteydessä. Asiakas ja läheinen antavat vastauksen anonyymisti, annettua palautetta ei voida kytkeä tiettyyn henkilöön (tietosuoja). </a:t>
            </a:r>
          </a:p>
        </p:txBody>
      </p:sp>
      <p:sp>
        <p:nvSpPr>
          <p:cNvPr id="14" name="Suorakulmio 13"/>
          <p:cNvSpPr/>
          <p:nvPr/>
        </p:nvSpPr>
        <p:spPr>
          <a:xfrm>
            <a:off x="6359919" y="3961860"/>
            <a:ext cx="4726040" cy="1569660"/>
          </a:xfrm>
          <a:prstGeom prst="rect">
            <a:avLst/>
          </a:prstGeom>
          <a:ln>
            <a:solidFill>
              <a:schemeClr val="accent5"/>
            </a:solidFill>
          </a:ln>
        </p:spPr>
        <p:txBody>
          <a:bodyPr wrap="square">
            <a:spAutoFit/>
          </a:bodyPr>
          <a:lstStyle/>
          <a:p>
            <a:r>
              <a:rPr lang="fi-FI" sz="1200" dirty="0"/>
              <a:t>Palautteeseen vastaamisen aikataulu:</a:t>
            </a:r>
          </a:p>
          <a:p>
            <a:r>
              <a:rPr lang="fi-FI" sz="1200" dirty="0"/>
              <a:t> </a:t>
            </a:r>
          </a:p>
          <a:p>
            <a:pPr marL="228594" indent="-228594">
              <a:buFont typeface="Arial" panose="020B0604020202020204" pitchFamily="34" charset="0"/>
              <a:buChar char="•"/>
            </a:pPr>
            <a:r>
              <a:rPr lang="fi-FI" sz="1200" dirty="0"/>
              <a:t>Kotihoidossa </a:t>
            </a:r>
            <a:r>
              <a:rPr lang="fi-FI" sz="1200" dirty="0" smtClean="0"/>
              <a:t>1-2x </a:t>
            </a:r>
            <a:r>
              <a:rPr lang="fi-FI" sz="1200" dirty="0"/>
              <a:t>vuodessa toteutuvalla viikon asiakaspalautejaksolla</a:t>
            </a:r>
          </a:p>
          <a:p>
            <a:pPr marL="228594" indent="-228594">
              <a:buFont typeface="Arial" panose="020B0604020202020204" pitchFamily="34" charset="0"/>
              <a:buChar char="•"/>
            </a:pPr>
            <a:r>
              <a:rPr lang="fi-FI" sz="1200" dirty="0"/>
              <a:t>Palveluohjaus, systemaattisesti asiakaskäynnin yhteydessä </a:t>
            </a:r>
          </a:p>
          <a:p>
            <a:pPr marL="228594" indent="-228594">
              <a:buFont typeface="Arial" panose="020B0604020202020204" pitchFamily="34" charset="0"/>
              <a:buChar char="•"/>
            </a:pPr>
            <a:r>
              <a:rPr lang="fi-FI" sz="1200" dirty="0"/>
              <a:t>Omaishoito, systemaattisesti asiakaskäynnin yhteydessä</a:t>
            </a:r>
          </a:p>
          <a:p>
            <a:pPr marL="228594" indent="-228594">
              <a:buFont typeface="Arial" panose="020B0604020202020204" pitchFamily="34" charset="0"/>
              <a:buChar char="•"/>
            </a:pPr>
            <a:endParaRPr lang="fi-FI" sz="1200" dirty="0"/>
          </a:p>
          <a:p>
            <a:r>
              <a:rPr lang="fi-FI" sz="1200" dirty="0"/>
              <a:t>Asiakas- ja läheispalautteen keruun avaintoimijoina ovat kunkin palveluvalikon aluevastaavat/esihenkilöt ja palveluohjaajat. </a:t>
            </a:r>
          </a:p>
        </p:txBody>
      </p:sp>
    </p:spTree>
    <p:extLst>
      <p:ext uri="{BB962C8B-B14F-4D97-AF65-F5344CB8AC3E}">
        <p14:creationId xmlns:p14="http://schemas.microsoft.com/office/powerpoint/2010/main" val="257653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4. Varhan </a:t>
            </a:r>
            <a:r>
              <a:rPr lang="fi-FI" sz="1867" dirty="0" smtClean="0">
                <a:latin typeface="Arial Black" panose="020B0A04020102020204" pitchFamily="34" charset="0"/>
              </a:rPr>
              <a:t>ikääntyneiden </a:t>
            </a:r>
            <a:r>
              <a:rPr lang="fi-FI" sz="1867" dirty="0">
                <a:latin typeface="Arial Black" panose="020B0A04020102020204" pitchFamily="34" charset="0"/>
              </a:rPr>
              <a:t>palvelujen väittämärakenne</a:t>
            </a:r>
            <a:r>
              <a:rPr lang="fi-FI" sz="5333" dirty="0">
                <a:latin typeface="Arial Black" panose="020B0A04020102020204" pitchFamily="34" charset="0"/>
              </a:rPr>
              <a:t/>
            </a:r>
            <a:br>
              <a:rPr lang="fi-FI" sz="5333" dirty="0">
                <a:latin typeface="Arial Black" panose="020B0A04020102020204" pitchFamily="34" charset="0"/>
              </a:rPr>
            </a:br>
            <a:r>
              <a:rPr lang="fi-FI" sz="1600" dirty="0">
                <a:latin typeface="Arial Black" panose="020B0A04020102020204" pitchFamily="34" charset="0"/>
              </a:rPr>
              <a:t>- palautteeseen vastaaminen</a:t>
            </a:r>
            <a:endParaRPr lang="fi-FI" sz="2133" dirty="0">
              <a:latin typeface="Arial Black" panose="020B0A04020102020204" pitchFamily="34" charset="0"/>
            </a:endParaRPr>
          </a:p>
        </p:txBody>
      </p:sp>
      <p:sp>
        <p:nvSpPr>
          <p:cNvPr id="6" name="Tekstin paikkamerkki 2"/>
          <p:cNvSpPr txBox="1">
            <a:spLocks/>
          </p:cNvSpPr>
          <p:nvPr/>
        </p:nvSpPr>
        <p:spPr>
          <a:xfrm>
            <a:off x="1375241" y="1564966"/>
            <a:ext cx="4622893" cy="1131580"/>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i-FI" sz="1200" b="0" dirty="0" smtClean="0"/>
              <a:t>Huomioidaan ja turvataan haastavan asiakasryhmän asiakaskokemuksen ja –palautteen saanti.</a:t>
            </a:r>
          </a:p>
          <a:p>
            <a:pPr marL="0" indent="0">
              <a:buFont typeface="Arial" panose="020B0604020202020204" pitchFamily="34" charset="0"/>
              <a:buNone/>
            </a:pPr>
            <a:r>
              <a:rPr lang="fi-FI" sz="1200" b="0" dirty="0" smtClean="0"/>
              <a:t>Tarvittaessa myös mahdollisuus paperiseen palautteen antoon, jos sähköinen palautteen anto ei onnistu</a:t>
            </a:r>
            <a:r>
              <a:rPr lang="fi-FI" sz="1333" b="0" dirty="0" smtClean="0"/>
              <a:t>. </a:t>
            </a:r>
          </a:p>
          <a:p>
            <a:endParaRPr lang="fi-FI" dirty="0"/>
          </a:p>
        </p:txBody>
      </p:sp>
      <p:sp>
        <p:nvSpPr>
          <p:cNvPr id="7" name="Suorakulmio 6"/>
          <p:cNvSpPr/>
          <p:nvPr/>
        </p:nvSpPr>
        <p:spPr>
          <a:xfrm>
            <a:off x="1375241" y="2931053"/>
            <a:ext cx="4622893" cy="461665"/>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fi-FI" sz="1200" dirty="0"/>
              <a:t>Palauteväittämät tulee kohdentua tiettyyn palveluun ja asiakaskohtaamiseen. Asiakkaalle tulee kertoa selkeästi asiasta.</a:t>
            </a:r>
          </a:p>
        </p:txBody>
      </p:sp>
      <p:sp>
        <p:nvSpPr>
          <p:cNvPr id="8" name="Suorakulmio 7"/>
          <p:cNvSpPr/>
          <p:nvPr/>
        </p:nvSpPr>
        <p:spPr>
          <a:xfrm>
            <a:off x="1317115" y="3677928"/>
            <a:ext cx="4681019" cy="1200329"/>
          </a:xfrm>
          <a:prstGeom prst="rect">
            <a:avLst/>
          </a:prstGeom>
        </p:spPr>
        <p:txBody>
          <a:bodyPr wrap="square">
            <a:spAutoFit/>
          </a:bodyPr>
          <a:lstStyle/>
          <a:p>
            <a:r>
              <a:rPr lang="fi-FI" sz="1200" dirty="0"/>
              <a:t>Asiakas- ja läheispalautteen keruun tapahtuu mobiililaitteisiin ladattavan sovelluksen avulla, sovellus vaatii pääsykoodin, koodi syötetään yhden kerran sovelluksen käyttöotto vaiheessa (tietosuoja).</a:t>
            </a:r>
          </a:p>
          <a:p>
            <a:endParaRPr lang="fi-FI" sz="1200" dirty="0"/>
          </a:p>
          <a:p>
            <a:r>
              <a:rPr lang="fi-FI" sz="1200" dirty="0"/>
              <a:t>Väittämät avautuvat molemmilla kotimaisilla kielillä, puheominaisuus kehitteillä.</a:t>
            </a:r>
          </a:p>
        </p:txBody>
      </p:sp>
      <p:sp>
        <p:nvSpPr>
          <p:cNvPr id="9" name="Tekstiruutu 8"/>
          <p:cNvSpPr txBox="1"/>
          <p:nvPr/>
        </p:nvSpPr>
        <p:spPr>
          <a:xfrm>
            <a:off x="6535176" y="1549112"/>
            <a:ext cx="4470400" cy="1569660"/>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Malliesimerkki väittämien asiakaspalautenäkymästä tabletilla tai puhelimessa. </a:t>
            </a:r>
          </a:p>
          <a:p>
            <a:endParaRPr lang="fi-FI" sz="1200" dirty="0"/>
          </a:p>
          <a:p>
            <a:r>
              <a:rPr lang="fi-FI" sz="1200" dirty="0"/>
              <a:t>Kuvakkeiden valinnassa tulee kiinnittää huomioita kokoon, väritykseen, kuvakkeiden automaattiseen vaihtumiseen vastaamisen jälkeen. </a:t>
            </a:r>
          </a:p>
          <a:p>
            <a:endParaRPr lang="fi-FI" sz="1200" dirty="0"/>
          </a:p>
          <a:p>
            <a:r>
              <a:rPr lang="fi-FI" sz="1200" dirty="0"/>
              <a:t>Helppokäyttöinen, asiakasystävällinen, muunneltavissa palveluittain.</a:t>
            </a:r>
          </a:p>
        </p:txBody>
      </p:sp>
      <p:pic>
        <p:nvPicPr>
          <p:cNvPr id="10" name="Kuva 9"/>
          <p:cNvPicPr>
            <a:picLocks noChangeAspect="1"/>
          </p:cNvPicPr>
          <p:nvPr/>
        </p:nvPicPr>
        <p:blipFill>
          <a:blip r:embed="rId2"/>
          <a:stretch>
            <a:fillRect/>
          </a:stretch>
        </p:blipFill>
        <p:spPr>
          <a:xfrm>
            <a:off x="6096000" y="3366940"/>
            <a:ext cx="5787637" cy="2007791"/>
          </a:xfrm>
          <a:prstGeom prst="rect">
            <a:avLst/>
          </a:prstGeom>
        </p:spPr>
      </p:pic>
      <p:sp>
        <p:nvSpPr>
          <p:cNvPr id="11" name="Tekstiruutu 10"/>
          <p:cNvSpPr txBox="1"/>
          <p:nvPr/>
        </p:nvSpPr>
        <p:spPr>
          <a:xfrm>
            <a:off x="6680470" y="5374731"/>
            <a:ext cx="4882265" cy="461665"/>
          </a:xfrm>
          <a:prstGeom prst="rect">
            <a:avLst/>
          </a:prstGeom>
          <a:noFill/>
          <a:ln>
            <a:solidFill>
              <a:schemeClr val="bg1"/>
            </a:solidFill>
          </a:ln>
        </p:spPr>
        <p:txBody>
          <a:bodyPr wrap="square" rtlCol="0">
            <a:spAutoFit/>
          </a:bodyPr>
          <a:lstStyle/>
          <a:p>
            <a:r>
              <a:rPr lang="fi-FI" sz="1200" dirty="0"/>
              <a:t>Väittämä vaihtuu automaattisesti vastaamisen jälkeen. Väittämään vastataan koskettamalla kuvaketta.</a:t>
            </a:r>
          </a:p>
        </p:txBody>
      </p:sp>
    </p:spTree>
    <p:extLst>
      <p:ext uri="{BB962C8B-B14F-4D97-AF65-F5344CB8AC3E}">
        <p14:creationId xmlns:p14="http://schemas.microsoft.com/office/powerpoint/2010/main" val="1359277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5. A</a:t>
            </a:r>
            <a:r>
              <a:rPr lang="fi-FI" sz="1867" dirty="0" smtClean="0">
                <a:latin typeface="Arial Black" panose="020B0A04020102020204" pitchFamily="34" charset="0"/>
              </a:rPr>
              <a:t>siakas- ja läheispalautemittarit</a:t>
            </a:r>
            <a:r>
              <a:rPr lang="fi-FI" dirty="0"/>
              <a:t/>
            </a:r>
            <a:br>
              <a:rPr lang="fi-FI" dirty="0"/>
            </a:br>
            <a:endParaRPr lang="fi-FI" dirty="0"/>
          </a:p>
        </p:txBody>
      </p:sp>
      <p:sp>
        <p:nvSpPr>
          <p:cNvPr id="5" name="Tekstiruutu 4"/>
          <p:cNvSpPr txBox="1"/>
          <p:nvPr/>
        </p:nvSpPr>
        <p:spPr>
          <a:xfrm>
            <a:off x="940619" y="1456593"/>
            <a:ext cx="9432413" cy="461665"/>
          </a:xfrm>
          <a:prstGeom prst="rect">
            <a:avLst/>
          </a:prstGeom>
          <a:noFill/>
        </p:spPr>
        <p:txBody>
          <a:bodyPr wrap="square" rtlCol="0">
            <a:spAutoFit/>
          </a:bodyPr>
          <a:lstStyle/>
          <a:p>
            <a:r>
              <a:rPr lang="fi-FI" sz="1200" dirty="0"/>
              <a:t>Kerättävä asiakaspalautetieto tulee olla linjassa  sekä kansallisten että Varhan keskeisten asiakaskokemuksen ja – osallisuuden pohjautuvien arvojen kanssa. </a:t>
            </a:r>
          </a:p>
        </p:txBody>
      </p:sp>
      <p:sp>
        <p:nvSpPr>
          <p:cNvPr id="6" name="Tekstiruutu 5"/>
          <p:cNvSpPr txBox="1"/>
          <p:nvPr/>
        </p:nvSpPr>
        <p:spPr>
          <a:xfrm>
            <a:off x="940619" y="2110023"/>
            <a:ext cx="4175432" cy="646331"/>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Mittareiden teemoiksi valikoitui jo käytössä olevat väittämät sekä niiden lisäksi palvelukohtaiset erityisväittämät asiakasraadin ja työpajojen tuotoksena. </a:t>
            </a:r>
          </a:p>
        </p:txBody>
      </p:sp>
      <p:sp>
        <p:nvSpPr>
          <p:cNvPr id="7" name="Tekstiruutu 6"/>
          <p:cNvSpPr txBox="1"/>
          <p:nvPr/>
        </p:nvSpPr>
        <p:spPr>
          <a:xfrm>
            <a:off x="5598245" y="2107611"/>
            <a:ext cx="4175432" cy="461665"/>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Mittareiden avulla saadaan </a:t>
            </a:r>
            <a:r>
              <a:rPr lang="fi-FI" sz="1200" dirty="0" smtClean="0"/>
              <a:t>ikääntyneiden </a:t>
            </a:r>
            <a:r>
              <a:rPr lang="fi-FI" sz="1200" dirty="0"/>
              <a:t>eri palveluista ajantasaista käyttäjien kokemuksia kuvaavaa tietoa. </a:t>
            </a:r>
          </a:p>
        </p:txBody>
      </p:sp>
      <p:sp>
        <p:nvSpPr>
          <p:cNvPr id="8" name="Tekstin paikkamerkki 3"/>
          <p:cNvSpPr txBox="1">
            <a:spLocks/>
          </p:cNvSpPr>
          <p:nvPr/>
        </p:nvSpPr>
        <p:spPr>
          <a:xfrm>
            <a:off x="940619" y="3300639"/>
            <a:ext cx="4175432" cy="1990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Manrope Extra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Manrope Extra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Manrope Extra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Manrop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200" b="0" dirty="0" smtClean="0"/>
              <a:t>Teemojen pohjalta mittataviksi tekijöiksi nousivat: </a:t>
            </a:r>
          </a:p>
          <a:p>
            <a:pPr lvl="2"/>
            <a:r>
              <a:rPr lang="fi-FI" sz="1200" b="0" dirty="0" smtClean="0"/>
              <a:t>Asiakkaan kohtaaminen</a:t>
            </a:r>
          </a:p>
          <a:p>
            <a:pPr lvl="2"/>
            <a:r>
              <a:rPr lang="fi-FI" sz="1200" b="0" dirty="0" smtClean="0"/>
              <a:t>Osallistuminen oman hoidon päätöksentekoon</a:t>
            </a:r>
          </a:p>
          <a:p>
            <a:pPr lvl="2"/>
            <a:r>
              <a:rPr lang="fi-FI" sz="1200" b="0" dirty="0" smtClean="0"/>
              <a:t>Turvallisuuden tunne</a:t>
            </a:r>
          </a:p>
          <a:p>
            <a:pPr lvl="2"/>
            <a:r>
              <a:rPr lang="fi-FI" sz="1200" b="0" dirty="0" smtClean="0"/>
              <a:t>Riittävä ja ymmärrettävä tiedon saanti</a:t>
            </a:r>
          </a:p>
          <a:p>
            <a:pPr lvl="2"/>
            <a:r>
              <a:rPr lang="fi-FI" sz="1200" b="0" dirty="0" smtClean="0"/>
              <a:t>Palvelun hyödyllisyys</a:t>
            </a:r>
          </a:p>
          <a:p>
            <a:endParaRPr lang="fi-FI" dirty="0"/>
          </a:p>
        </p:txBody>
      </p:sp>
      <p:sp>
        <p:nvSpPr>
          <p:cNvPr id="9" name="Tekstiruutu 8"/>
          <p:cNvSpPr txBox="1"/>
          <p:nvPr/>
        </p:nvSpPr>
        <p:spPr>
          <a:xfrm>
            <a:off x="5357599" y="3832413"/>
            <a:ext cx="6386372" cy="1774781"/>
          </a:xfrm>
          <a:prstGeom prst="rect">
            <a:avLst/>
          </a:prstGeom>
          <a:noFill/>
        </p:spPr>
        <p:txBody>
          <a:bodyPr wrap="square" rtlCol="0">
            <a:spAutoFit/>
          </a:bodyPr>
          <a:lstStyle/>
          <a:p>
            <a:r>
              <a:rPr lang="fi-FI" sz="1333" dirty="0"/>
              <a:t>T</a:t>
            </a:r>
            <a:r>
              <a:rPr lang="fi-FI" sz="1200" dirty="0"/>
              <a:t>ietovaranto voi toimia jatkossa alustana asiakaspalauteväittämien säilyttämiselle, testaamiselle ja raportoinnille. </a:t>
            </a:r>
          </a:p>
          <a:p>
            <a:endParaRPr lang="fi-FI" sz="1200" dirty="0"/>
          </a:p>
          <a:p>
            <a:r>
              <a:rPr lang="fi-FI" sz="1200" dirty="0"/>
              <a:t>Tietovarannon avulla voidaan luoda joustoa ja muunneltavuutta asiakaspalautteen keräämiseen.</a:t>
            </a:r>
          </a:p>
          <a:p>
            <a:endParaRPr lang="fi-FI" sz="1200" dirty="0"/>
          </a:p>
          <a:p>
            <a:r>
              <a:rPr lang="fi-FI" sz="1200" dirty="0"/>
              <a:t>Tietovarannosta voidaan jatkossa poimia tilanteeseen tai tiettyyn palveluun sopivimmat väittämät. </a:t>
            </a:r>
          </a:p>
          <a:p>
            <a:endParaRPr lang="fi-FI" sz="1200" dirty="0"/>
          </a:p>
          <a:p>
            <a:r>
              <a:rPr lang="fi-FI" sz="1200" dirty="0"/>
              <a:t>Tietovarantoon kerätty asiakaspalautteiden raportti ohjaa toiminnan suuntaa, jonka pohjalta tehdään tarvittavat korjaukset ja toimenpiteet.</a:t>
            </a:r>
          </a:p>
        </p:txBody>
      </p:sp>
      <p:sp>
        <p:nvSpPr>
          <p:cNvPr id="10" name="Alanuoli 9"/>
          <p:cNvSpPr/>
          <p:nvPr/>
        </p:nvSpPr>
        <p:spPr>
          <a:xfrm>
            <a:off x="6672824" y="3367135"/>
            <a:ext cx="1743587" cy="30670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74851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5. A</a:t>
            </a:r>
            <a:r>
              <a:rPr lang="fi-FI" sz="1867" dirty="0" smtClean="0">
                <a:latin typeface="Arial Black" panose="020B0A04020102020204" pitchFamily="34" charset="0"/>
              </a:rPr>
              <a:t>siakas- ja läheispalautemittarit</a:t>
            </a:r>
            <a:endParaRPr lang="fi-FI" sz="1867" dirty="0">
              <a:latin typeface="Arial Black" panose="020B0A04020102020204" pitchFamily="34" charset="0"/>
            </a:endParaRPr>
          </a:p>
        </p:txBody>
      </p:sp>
      <p:graphicFrame>
        <p:nvGraphicFramePr>
          <p:cNvPr id="5" name="Taulukko 4"/>
          <p:cNvGraphicFramePr>
            <a:graphicFrameLocks noGrp="1"/>
          </p:cNvGraphicFramePr>
          <p:nvPr>
            <p:extLst>
              <p:ext uri="{D42A27DB-BD31-4B8C-83A1-F6EECF244321}">
                <p14:modId xmlns:p14="http://schemas.microsoft.com/office/powerpoint/2010/main" val="2959293470"/>
              </p:ext>
            </p:extLst>
          </p:nvPr>
        </p:nvGraphicFramePr>
        <p:xfrm>
          <a:off x="865238" y="1354417"/>
          <a:ext cx="10488561" cy="4838260"/>
        </p:xfrm>
        <a:graphic>
          <a:graphicData uri="http://schemas.openxmlformats.org/drawingml/2006/table">
            <a:tbl>
              <a:tblPr firstRow="1" bandRow="1">
                <a:tableStyleId>{BDBED569-4797-4DF1-A0F4-6AAB3CD982D8}</a:tableStyleId>
              </a:tblPr>
              <a:tblGrid>
                <a:gridCol w="3496187">
                  <a:extLst>
                    <a:ext uri="{9D8B030D-6E8A-4147-A177-3AD203B41FA5}">
                      <a16:colId xmlns:a16="http://schemas.microsoft.com/office/drawing/2014/main" val="1650924686"/>
                    </a:ext>
                  </a:extLst>
                </a:gridCol>
                <a:gridCol w="3496187">
                  <a:extLst>
                    <a:ext uri="{9D8B030D-6E8A-4147-A177-3AD203B41FA5}">
                      <a16:colId xmlns:a16="http://schemas.microsoft.com/office/drawing/2014/main" val="2991769812"/>
                    </a:ext>
                  </a:extLst>
                </a:gridCol>
                <a:gridCol w="3496187">
                  <a:extLst>
                    <a:ext uri="{9D8B030D-6E8A-4147-A177-3AD203B41FA5}">
                      <a16:colId xmlns:a16="http://schemas.microsoft.com/office/drawing/2014/main" val="3999609683"/>
                    </a:ext>
                  </a:extLst>
                </a:gridCol>
              </a:tblGrid>
              <a:tr h="468232">
                <a:tc>
                  <a:txBody>
                    <a:bodyPr/>
                    <a:lstStyle/>
                    <a:p>
                      <a:r>
                        <a:rPr lang="fi-FI" sz="1300" kern="1200" dirty="0" smtClean="0"/>
                        <a:t>Mitattava</a:t>
                      </a:r>
                      <a:r>
                        <a:rPr lang="fi-FI" sz="1300" kern="1200" baseline="0" dirty="0" smtClean="0"/>
                        <a:t> tekijä</a:t>
                      </a:r>
                      <a:endParaRPr lang="fi-FI" sz="1300" b="1" kern="1200" dirty="0">
                        <a:solidFill>
                          <a:schemeClr val="lt1"/>
                        </a:solidFill>
                        <a:latin typeface="+mn-lt"/>
                        <a:ea typeface="+mn-ea"/>
                        <a:cs typeface="+mn-cs"/>
                      </a:endParaRPr>
                    </a:p>
                  </a:txBody>
                  <a:tcPr marL="121920" marR="121920" marT="60960" marB="60960"/>
                </a:tc>
                <a:tc>
                  <a:txBody>
                    <a:bodyPr/>
                    <a:lstStyle/>
                    <a:p>
                      <a:r>
                        <a:rPr lang="fi-FI" sz="1300" kern="1200" dirty="0" smtClean="0"/>
                        <a:t>Perustelu**</a:t>
                      </a:r>
                      <a:endParaRPr lang="fi-FI" sz="1300" b="1" kern="1200" dirty="0">
                        <a:solidFill>
                          <a:schemeClr val="lt1"/>
                        </a:solidFill>
                        <a:latin typeface="+mn-lt"/>
                        <a:ea typeface="+mn-ea"/>
                        <a:cs typeface="+mn-cs"/>
                      </a:endParaRPr>
                    </a:p>
                  </a:txBody>
                  <a:tcPr marL="121920" marR="121920" marT="60960" marB="60960"/>
                </a:tc>
                <a:tc>
                  <a:txBody>
                    <a:bodyPr/>
                    <a:lstStyle/>
                    <a:p>
                      <a:r>
                        <a:rPr lang="fi-FI" sz="1300" kern="1200" dirty="0" smtClean="0"/>
                        <a:t>Malliväittämä</a:t>
                      </a:r>
                      <a:endParaRPr lang="fi-FI" sz="1300" b="1" kern="1200" dirty="0">
                        <a:solidFill>
                          <a:schemeClr val="lt1"/>
                        </a:solidFill>
                        <a:latin typeface="+mn-lt"/>
                        <a:ea typeface="+mn-ea"/>
                        <a:cs typeface="+mn-cs"/>
                      </a:endParaRPr>
                    </a:p>
                  </a:txBody>
                  <a:tcPr marL="121920" marR="121920" marT="60960" marB="60960"/>
                </a:tc>
                <a:extLst>
                  <a:ext uri="{0D108BD9-81ED-4DB2-BD59-A6C34878D82A}">
                    <a16:rowId xmlns:a16="http://schemas.microsoft.com/office/drawing/2014/main" val="635274431"/>
                  </a:ext>
                </a:extLst>
              </a:tr>
              <a:tr h="684724">
                <a:tc>
                  <a:txBody>
                    <a:bodyPr/>
                    <a:lstStyle/>
                    <a:p>
                      <a:r>
                        <a:rPr lang="fi-FI" sz="1100" dirty="0" smtClean="0"/>
                        <a:t>Asiakkaan kohtaaminen </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Ikääntyneet toivovat</a:t>
                      </a:r>
                      <a:r>
                        <a:rPr lang="fi-FI" sz="1100" b="0" kern="1200" baseline="0" dirty="0" smtClean="0">
                          <a:solidFill>
                            <a:schemeClr val="tx1"/>
                          </a:solidFill>
                          <a:latin typeface="+mn-lt"/>
                          <a:ea typeface="+mn-ea"/>
                          <a:cs typeface="+mn-cs"/>
                        </a:rPr>
                        <a:t> yksilöllisempää ja kokonaisvaltaisempaa kohtaamista, ei yksittäisen hoidon tai asian hoitamista/selvittämistä.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että tulin kuulluksi palvelun yhteydessä</a:t>
                      </a:r>
                    </a:p>
                    <a:p>
                      <a:r>
                        <a:rPr lang="fi-FI" sz="1100" b="0" dirty="0" smtClean="0"/>
                        <a:t>Koin, että minua kohdeltiin ystävällisesti</a:t>
                      </a:r>
                    </a:p>
                  </a:txBody>
                  <a:tcPr marL="121920" marR="121920" marT="60960" marB="60960"/>
                </a:tc>
                <a:extLst>
                  <a:ext uri="{0D108BD9-81ED-4DB2-BD59-A6C34878D82A}">
                    <a16:rowId xmlns:a16="http://schemas.microsoft.com/office/drawing/2014/main" val="3753697592"/>
                  </a:ext>
                </a:extLst>
              </a:tr>
              <a:tr h="752514">
                <a:tc>
                  <a:txBody>
                    <a:bodyPr/>
                    <a:lstStyle/>
                    <a:p>
                      <a:r>
                        <a:rPr lang="fi-FI" sz="1100" dirty="0" smtClean="0"/>
                        <a:t>Osallistuminen oman hoidon/asian päätöksentekoon</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Asiakkaan</a:t>
                      </a:r>
                      <a:r>
                        <a:rPr lang="fi-FI" sz="1100" b="0" kern="1200" baseline="0" dirty="0" smtClean="0">
                          <a:solidFill>
                            <a:schemeClr val="tx1"/>
                          </a:solidFill>
                          <a:latin typeface="+mn-lt"/>
                          <a:ea typeface="+mn-ea"/>
                          <a:cs typeface="+mn-cs"/>
                        </a:rPr>
                        <a:t> osallistuminen oman hoitonsa ja palvelunsa suunnitteluun on nostettu esille lain tasolla. </a:t>
                      </a:r>
                      <a:endParaRPr lang="fi-FI" sz="1100" b="0" kern="1200" dirty="0">
                        <a:solidFill>
                          <a:schemeClr val="tx1"/>
                        </a:solidFill>
                        <a:latin typeface="+mn-lt"/>
                        <a:ea typeface="+mn-ea"/>
                        <a:cs typeface="+mn-cs"/>
                      </a:endParaRP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Koin, että sain osallistua oman hoitoni/palveluni suunnitteluun</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Hoitoani/asiaani koskevat päätökset tehtiin yhteistyössä kanssani</a:t>
                      </a:r>
                    </a:p>
                  </a:txBody>
                  <a:tcPr marL="121920" marR="121920" marT="60960" marB="60960"/>
                </a:tc>
                <a:extLst>
                  <a:ext uri="{0D108BD9-81ED-4DB2-BD59-A6C34878D82A}">
                    <a16:rowId xmlns:a16="http://schemas.microsoft.com/office/drawing/2014/main" val="3553781959"/>
                  </a:ext>
                </a:extLst>
              </a:tr>
              <a:tr h="593328">
                <a:tc>
                  <a:txBody>
                    <a:bodyPr/>
                    <a:lstStyle/>
                    <a:p>
                      <a:r>
                        <a:rPr lang="fi-FI" sz="1100" dirty="0" smtClean="0"/>
                        <a:t>Turvallisuuden tunne </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Turvallisuuden tunne on läsnä kaikissa tilanteissa ikääntyneen henkilön</a:t>
                      </a:r>
                      <a:r>
                        <a:rPr lang="fi-FI" sz="1100" b="0" kern="1200" baseline="0" dirty="0" smtClean="0">
                          <a:solidFill>
                            <a:schemeClr val="tx1"/>
                          </a:solidFill>
                          <a:latin typeface="+mn-lt"/>
                          <a:ea typeface="+mn-ea"/>
                          <a:cs typeface="+mn-cs"/>
                        </a:rPr>
                        <a:t> arjessa, sosiaalinen, fyysinen ja psyykkinen turvallisuus.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oloni turvalliseksi hoitoni/palveluni aikana</a:t>
                      </a:r>
                      <a:endParaRPr lang="fi-FI" sz="1100" b="0" dirty="0"/>
                    </a:p>
                  </a:txBody>
                  <a:tcPr marL="121920" marR="121920" marT="60960" marB="60960"/>
                </a:tc>
                <a:extLst>
                  <a:ext uri="{0D108BD9-81ED-4DB2-BD59-A6C34878D82A}">
                    <a16:rowId xmlns:a16="http://schemas.microsoft.com/office/drawing/2014/main" val="3623660076"/>
                  </a:ext>
                </a:extLst>
              </a:tr>
              <a:tr h="875227">
                <a:tc>
                  <a:txBody>
                    <a:bodyPr/>
                    <a:lstStyle/>
                    <a:p>
                      <a:r>
                        <a:rPr lang="fi-FI" sz="1100" dirty="0" smtClean="0"/>
                        <a:t>Tiedon saanti: riittävyys</a:t>
                      </a:r>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Tiedon saanti ja kulku on</a:t>
                      </a:r>
                      <a:r>
                        <a:rPr lang="fi-FI" sz="1100" b="0" kern="1200" baseline="0" dirty="0" smtClean="0">
                          <a:solidFill>
                            <a:schemeClr val="tx1"/>
                          </a:solidFill>
                          <a:latin typeface="+mn-lt"/>
                          <a:ea typeface="+mn-ea"/>
                          <a:cs typeface="+mn-cs"/>
                        </a:rPr>
                        <a:t> keskeinen tekijä eri toimijoiden ja asiakkaan kohtaamisessa. Asiakkaalle ymmärrettävä ja riittävä tieto luo turvallisuutta ja lisää luottamusta. Asiakkaalla tulee olla tieto keneen ottaa  yhteyttä.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Tiedän, miten hoitoni/palveluni jatkuu</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Tiedän, mihin otan tarvittaessa yhteyttä</a:t>
                      </a:r>
                    </a:p>
                    <a:p>
                      <a:endParaRPr lang="fi-FI" sz="1600" b="1" dirty="0" smtClean="0"/>
                    </a:p>
                  </a:txBody>
                  <a:tcPr marL="121920" marR="121920" marT="60960" marB="60960"/>
                </a:tc>
                <a:extLst>
                  <a:ext uri="{0D108BD9-81ED-4DB2-BD59-A6C34878D82A}">
                    <a16:rowId xmlns:a16="http://schemas.microsoft.com/office/drawing/2014/main" val="1526153316"/>
                  </a:ext>
                </a:extLst>
              </a:tr>
              <a:tr h="535443">
                <a:tc>
                  <a:txBody>
                    <a:bodyPr/>
                    <a:lstStyle/>
                    <a:p>
                      <a:r>
                        <a:rPr lang="fi-FI" sz="1100" b="0" kern="1200" dirty="0" smtClean="0">
                          <a:solidFill>
                            <a:schemeClr val="tx1"/>
                          </a:solidFill>
                          <a:latin typeface="+mn-lt"/>
                          <a:ea typeface="+mn-ea"/>
                          <a:cs typeface="+mn-cs"/>
                        </a:rPr>
                        <a:t>Tiedon ymmärrettävyys</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Asiakkaalle</a:t>
                      </a:r>
                      <a:r>
                        <a:rPr lang="fi-FI" sz="1100" b="0" kern="1200" baseline="0" dirty="0" smtClean="0">
                          <a:solidFill>
                            <a:schemeClr val="tx1"/>
                          </a:solidFill>
                          <a:latin typeface="+mn-lt"/>
                          <a:ea typeface="+mn-ea"/>
                          <a:cs typeface="+mn-cs"/>
                        </a:rPr>
                        <a:t> annettava palvelu tulee olla helposti ymmärrettävää, selkeää ja helposti saatavilla. </a:t>
                      </a:r>
                      <a:endParaRPr lang="fi-FI" sz="1100" b="0" kern="1200" dirty="0">
                        <a:solidFill>
                          <a:schemeClr val="tx1"/>
                        </a:solidFill>
                        <a:latin typeface="+mn-lt"/>
                        <a:ea typeface="+mn-ea"/>
                        <a:cs typeface="+mn-cs"/>
                      </a:endParaRP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Saamani tieto palvelusta oli ymmärrettävää</a:t>
                      </a:r>
                    </a:p>
                    <a:p>
                      <a:endParaRPr lang="fi-FI" sz="1800" b="1" kern="1200" dirty="0">
                        <a:solidFill>
                          <a:schemeClr val="lt1"/>
                        </a:solidFill>
                        <a:latin typeface="+mn-lt"/>
                        <a:ea typeface="+mn-ea"/>
                        <a:cs typeface="+mn-cs"/>
                      </a:endParaRPr>
                    </a:p>
                  </a:txBody>
                  <a:tcPr marL="121920" marR="121920" marT="60960" marB="60960"/>
                </a:tc>
                <a:extLst>
                  <a:ext uri="{0D108BD9-81ED-4DB2-BD59-A6C34878D82A}">
                    <a16:rowId xmlns:a16="http://schemas.microsoft.com/office/drawing/2014/main" val="3752462341"/>
                  </a:ext>
                </a:extLst>
              </a:tr>
              <a:tr h="82887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100" dirty="0" smtClean="0"/>
                        <a:t>Hoidon/palvelun hyödyllisyys</a:t>
                      </a:r>
                      <a:endParaRPr lang="fi-FI" sz="1100" b="1" kern="1200" dirty="0" smtClean="0">
                        <a:solidFill>
                          <a:schemeClr val="lt1"/>
                        </a:solidFill>
                        <a:latin typeface="+mn-lt"/>
                        <a:ea typeface="+mn-ea"/>
                        <a:cs typeface="+mn-cs"/>
                      </a:endParaRPr>
                    </a:p>
                    <a:p>
                      <a:endParaRPr lang="fi-FI" sz="1100" b="1" kern="1200" dirty="0">
                        <a:solidFill>
                          <a:schemeClr val="lt1"/>
                        </a:solidFill>
                        <a:latin typeface="+mn-lt"/>
                        <a:ea typeface="+mn-ea"/>
                        <a:cs typeface="+mn-cs"/>
                      </a:endParaRPr>
                    </a:p>
                  </a:txBody>
                  <a:tcPr marL="121920" marR="121920" marT="60960" marB="60960"/>
                </a:tc>
                <a:tc>
                  <a:txBody>
                    <a:bodyPr/>
                    <a:lstStyle/>
                    <a:p>
                      <a:r>
                        <a:rPr lang="fi-FI" sz="1100" b="0" kern="1200" dirty="0" smtClean="0">
                          <a:solidFill>
                            <a:schemeClr val="tx1"/>
                          </a:solidFill>
                          <a:latin typeface="+mn-lt"/>
                          <a:ea typeface="+mn-ea"/>
                          <a:cs typeface="+mn-cs"/>
                        </a:rPr>
                        <a:t>Voidaan</a:t>
                      </a:r>
                      <a:r>
                        <a:rPr lang="fi-FI" sz="1100" b="0" kern="1200" baseline="0" dirty="0" smtClean="0">
                          <a:solidFill>
                            <a:schemeClr val="tx1"/>
                          </a:solidFill>
                          <a:latin typeface="+mn-lt"/>
                          <a:ea typeface="+mn-ea"/>
                          <a:cs typeface="+mn-cs"/>
                        </a:rPr>
                        <a:t> mitata palvelun/hoidon hyödyllisyyttä, vastasiko palvelu/hoito sitä, mitä asiakas oli odottanut. Saiko asiakas asiansa hoidettu? </a:t>
                      </a:r>
                      <a:endParaRPr lang="fi-FI" sz="1100" b="0" kern="1200" dirty="0">
                        <a:solidFill>
                          <a:schemeClr val="tx1"/>
                        </a:solidFill>
                        <a:latin typeface="+mn-lt"/>
                        <a:ea typeface="+mn-ea"/>
                        <a:cs typeface="+mn-cs"/>
                      </a:endParaRPr>
                    </a:p>
                  </a:txBody>
                  <a:tcPr marL="121920" marR="121920" marT="60960" marB="60960"/>
                </a:tc>
                <a:tc>
                  <a:txBody>
                    <a:bodyPr/>
                    <a:lstStyle/>
                    <a:p>
                      <a:r>
                        <a:rPr lang="fi-FI" sz="1100" b="0" dirty="0" smtClean="0"/>
                        <a:t>Koin, että hoitoni/palveluni tukee kotona asumista</a:t>
                      </a:r>
                    </a:p>
                    <a:p>
                      <a:r>
                        <a:rPr lang="fi-FI" sz="1100" b="0" dirty="0" smtClean="0"/>
                        <a:t>Koin, että toimintakykyni parani jakson aikana</a:t>
                      </a:r>
                    </a:p>
                    <a:p>
                      <a:pPr marL="0" marR="0" lvl="0" indent="0" algn="l" defTabSz="685800" rtl="0" eaLnBrk="1" fontAlgn="auto" latinLnBrk="0" hangingPunct="1">
                        <a:lnSpc>
                          <a:spcPct val="100000"/>
                        </a:lnSpc>
                        <a:spcBef>
                          <a:spcPts val="0"/>
                        </a:spcBef>
                        <a:spcAft>
                          <a:spcPts val="0"/>
                        </a:spcAft>
                        <a:buClrTx/>
                        <a:buSzTx/>
                        <a:buFontTx/>
                        <a:buNone/>
                        <a:tabLst/>
                        <a:defRPr/>
                      </a:pPr>
                      <a:r>
                        <a:rPr lang="fi-FI" sz="1100" b="0" dirty="0" smtClean="0"/>
                        <a:t>Koin, että hoitoni/palveluni tukee kotona asumista</a:t>
                      </a:r>
                    </a:p>
                  </a:txBody>
                  <a:tcPr marL="121920" marR="121920" marT="60960" marB="60960"/>
                </a:tc>
                <a:extLst>
                  <a:ext uri="{0D108BD9-81ED-4DB2-BD59-A6C34878D82A}">
                    <a16:rowId xmlns:a16="http://schemas.microsoft.com/office/drawing/2014/main" val="492115303"/>
                  </a:ext>
                </a:extLst>
              </a:tr>
            </a:tbl>
          </a:graphicData>
        </a:graphic>
      </p:graphicFrame>
      <p:sp>
        <p:nvSpPr>
          <p:cNvPr id="6" name="Tekstiruutu 5"/>
          <p:cNvSpPr txBox="1"/>
          <p:nvPr/>
        </p:nvSpPr>
        <p:spPr>
          <a:xfrm>
            <a:off x="5597831" y="6319052"/>
            <a:ext cx="4896467" cy="256545"/>
          </a:xfrm>
          <a:prstGeom prst="rect">
            <a:avLst/>
          </a:prstGeom>
          <a:noFill/>
        </p:spPr>
        <p:txBody>
          <a:bodyPr wrap="square" rtlCol="0">
            <a:spAutoFit/>
          </a:bodyPr>
          <a:lstStyle/>
          <a:p>
            <a:r>
              <a:rPr lang="fi-FI" sz="1067" dirty="0"/>
              <a:t>** mittareiden perustelut ovat asiakasraadin ja työpajojen tuotos </a:t>
            </a:r>
          </a:p>
        </p:txBody>
      </p:sp>
    </p:spTree>
    <p:extLst>
      <p:ext uri="{BB962C8B-B14F-4D97-AF65-F5344CB8AC3E}">
        <p14:creationId xmlns:p14="http://schemas.microsoft.com/office/powerpoint/2010/main" val="1648298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p:cNvSpPr>
            <a:spLocks noGrp="1"/>
          </p:cNvSpPr>
          <p:nvPr>
            <p:ph type="title"/>
          </p:nvPr>
        </p:nvSpPr>
        <p:spPr>
          <a:xfrm>
            <a:off x="838200" y="365125"/>
            <a:ext cx="10387149" cy="758281"/>
          </a:xfrm>
        </p:spPr>
        <p:txBody>
          <a:bodyPr/>
          <a:lstStyle/>
          <a:p>
            <a:r>
              <a:rPr lang="fi-FI" sz="1867" dirty="0">
                <a:latin typeface="Arial Black" panose="020B0A04020102020204" pitchFamily="34" charset="0"/>
              </a:rPr>
              <a:t>6. Mitä </a:t>
            </a:r>
            <a:r>
              <a:rPr lang="fi-FI" sz="1800" dirty="0">
                <a:latin typeface="Arial Black" panose="020B0A04020102020204" pitchFamily="34" charset="0"/>
              </a:rPr>
              <a:t>ollaan</a:t>
            </a:r>
            <a:r>
              <a:rPr lang="fi-FI" sz="1867" dirty="0">
                <a:latin typeface="Arial Black" panose="020B0A04020102020204" pitchFamily="34" charset="0"/>
              </a:rPr>
              <a:t> tehty ja missä mennään nyt? </a:t>
            </a:r>
          </a:p>
        </p:txBody>
      </p:sp>
      <p:sp>
        <p:nvSpPr>
          <p:cNvPr id="7" name="Tekstiruutu 6"/>
          <p:cNvSpPr txBox="1"/>
          <p:nvPr/>
        </p:nvSpPr>
        <p:spPr>
          <a:xfrm>
            <a:off x="736380" y="1198534"/>
            <a:ext cx="10677776" cy="461665"/>
          </a:xfrm>
          <a:prstGeom prst="rect">
            <a:avLst/>
          </a:prstGeom>
          <a:noFill/>
        </p:spPr>
        <p:txBody>
          <a:bodyPr wrap="square" rtlCol="0">
            <a:spAutoFit/>
          </a:bodyPr>
          <a:lstStyle/>
          <a:p>
            <a:r>
              <a:rPr lang="fi-FI" sz="1200" dirty="0" smtClean="0"/>
              <a:t>Ikääntyneiden </a:t>
            </a:r>
            <a:r>
              <a:rPr lang="fi-FI" sz="1200" dirty="0"/>
              <a:t>kotona asumista tukevien </a:t>
            </a:r>
            <a:r>
              <a:rPr lang="fi-FI" sz="1200" dirty="0" smtClean="0"/>
              <a:t>palvelujen </a:t>
            </a:r>
            <a:r>
              <a:rPr lang="fi-FI" sz="1200" dirty="0"/>
              <a:t>asiakas- ja läheispalautteen toimintamalli – pilotointi toimii osana toimintamallin testaamista, toteutuksen ja vaikuttavuuden seurantaa ja arviointia</a:t>
            </a:r>
          </a:p>
        </p:txBody>
      </p:sp>
      <p:graphicFrame>
        <p:nvGraphicFramePr>
          <p:cNvPr id="8" name="Kaaviokuva 7"/>
          <p:cNvGraphicFramePr/>
          <p:nvPr>
            <p:extLst>
              <p:ext uri="{D42A27DB-BD31-4B8C-83A1-F6EECF244321}">
                <p14:modId xmlns:p14="http://schemas.microsoft.com/office/powerpoint/2010/main" val="1895207066"/>
              </p:ext>
            </p:extLst>
          </p:nvPr>
        </p:nvGraphicFramePr>
        <p:xfrm>
          <a:off x="870382" y="1735327"/>
          <a:ext cx="10322784" cy="2260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Kaaviokuva 8"/>
          <p:cNvGraphicFramePr/>
          <p:nvPr>
            <p:extLst>
              <p:ext uri="{D42A27DB-BD31-4B8C-83A1-F6EECF244321}">
                <p14:modId xmlns:p14="http://schemas.microsoft.com/office/powerpoint/2010/main" val="2264939060"/>
              </p:ext>
            </p:extLst>
          </p:nvPr>
        </p:nvGraphicFramePr>
        <p:xfrm>
          <a:off x="838200" y="4071358"/>
          <a:ext cx="10263977" cy="2268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10638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7. A</a:t>
            </a:r>
            <a:r>
              <a:rPr lang="fi-FI" sz="1867" dirty="0" smtClean="0">
                <a:latin typeface="Arial Black" panose="020B0A04020102020204" pitchFamily="34" charset="0"/>
              </a:rPr>
              <a:t>siakaspalautteen </a:t>
            </a:r>
            <a:r>
              <a:rPr lang="fi-FI" sz="1867" dirty="0">
                <a:latin typeface="Arial Black" panose="020B0A04020102020204" pitchFamily="34" charset="0"/>
              </a:rPr>
              <a:t>toimintamalli</a:t>
            </a:r>
            <a:br>
              <a:rPr lang="fi-FI" sz="1867" dirty="0">
                <a:latin typeface="Arial Black" panose="020B0A04020102020204" pitchFamily="34" charset="0"/>
              </a:rPr>
            </a:br>
            <a:r>
              <a:rPr lang="fi-FI" sz="1867" dirty="0">
                <a:latin typeface="Arial Black" panose="020B0A04020102020204" pitchFamily="34" charset="0"/>
              </a:rPr>
              <a:t> – haasteet,  toimivuus, vaikuttavuus ja mahdollisuus</a:t>
            </a:r>
            <a:r>
              <a:rPr lang="fi-FI" sz="2133" dirty="0">
                <a:latin typeface="+mj-lt"/>
              </a:rPr>
              <a:t/>
            </a:r>
            <a:br>
              <a:rPr lang="fi-FI" sz="2133" dirty="0">
                <a:latin typeface="+mj-lt"/>
              </a:rPr>
            </a:br>
            <a:endParaRPr lang="fi-FI" sz="2133" dirty="0">
              <a:latin typeface="+mj-lt"/>
            </a:endParaRPr>
          </a:p>
        </p:txBody>
      </p:sp>
      <p:graphicFrame>
        <p:nvGraphicFramePr>
          <p:cNvPr id="5" name="Kaaviokuva 4"/>
          <p:cNvGraphicFramePr/>
          <p:nvPr>
            <p:extLst>
              <p:ext uri="{D42A27DB-BD31-4B8C-83A1-F6EECF244321}">
                <p14:modId xmlns:p14="http://schemas.microsoft.com/office/powerpoint/2010/main" val="3146501201"/>
              </p:ext>
            </p:extLst>
          </p:nvPr>
        </p:nvGraphicFramePr>
        <p:xfrm>
          <a:off x="1365978" y="1399904"/>
          <a:ext cx="10179476" cy="450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02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smtClean="0">
                <a:latin typeface="Arial Black" panose="020B0A04020102020204" pitchFamily="34" charset="0"/>
              </a:rPr>
              <a:t>8. Asiakaspalautteen </a:t>
            </a:r>
            <a:r>
              <a:rPr lang="fi-FI" sz="1867" dirty="0">
                <a:latin typeface="Arial Black" panose="020B0A04020102020204" pitchFamily="34" charset="0"/>
              </a:rPr>
              <a:t>toimintamalli – tulokset ja kustannusvaikutukset</a:t>
            </a:r>
          </a:p>
        </p:txBody>
      </p:sp>
      <p:graphicFrame>
        <p:nvGraphicFramePr>
          <p:cNvPr id="5" name="Kaaviokuva 4"/>
          <p:cNvGraphicFramePr/>
          <p:nvPr>
            <p:extLst>
              <p:ext uri="{D42A27DB-BD31-4B8C-83A1-F6EECF244321}">
                <p14:modId xmlns:p14="http://schemas.microsoft.com/office/powerpoint/2010/main" val="3414438052"/>
              </p:ext>
            </p:extLst>
          </p:nvPr>
        </p:nvGraphicFramePr>
        <p:xfrm>
          <a:off x="1449106" y="1450208"/>
          <a:ext cx="10298757" cy="4471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475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D0D5-FDA0-8E94-8463-4028E3834720}"/>
              </a:ext>
            </a:extLst>
          </p:cNvPr>
          <p:cNvSpPr>
            <a:spLocks noGrp="1"/>
          </p:cNvSpPr>
          <p:nvPr>
            <p:ph type="title"/>
          </p:nvPr>
        </p:nvSpPr>
        <p:spPr/>
        <p:txBody>
          <a:bodyPr>
            <a:normAutofit/>
          </a:bodyPr>
          <a:lstStyle/>
          <a:p>
            <a:r>
              <a:rPr lang="fi-FI" sz="1800" dirty="0">
                <a:latin typeface="Arial Black" panose="020B0A04020102020204" pitchFamily="34" charset="0"/>
                <a:cs typeface="Calibri" panose="020F0502020204030204" pitchFamily="34" charset="0"/>
              </a:rPr>
              <a:t>9. Toimintamallin vaikuttavuuden ja vaikutusten arviointi</a:t>
            </a:r>
            <a:endParaRPr lang="en-FI" sz="1800" dirty="0">
              <a:latin typeface="Arial Black" panose="020B0A04020102020204" pitchFamily="34" charset="0"/>
            </a:endParaRPr>
          </a:p>
        </p:txBody>
      </p:sp>
      <p:sp>
        <p:nvSpPr>
          <p:cNvPr id="3" name="Suorakulmio 2"/>
          <p:cNvSpPr/>
          <p:nvPr/>
        </p:nvSpPr>
        <p:spPr>
          <a:xfrm>
            <a:off x="766354" y="2882537"/>
            <a:ext cx="10232571" cy="14456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i-FI"/>
          </a:p>
        </p:txBody>
      </p:sp>
      <p:sp>
        <p:nvSpPr>
          <p:cNvPr id="4" name="Tekstin paikkamerkki 2"/>
          <p:cNvSpPr>
            <a:spLocks noGrp="1"/>
          </p:cNvSpPr>
          <p:nvPr>
            <p:ph idx="1"/>
          </p:nvPr>
        </p:nvSpPr>
        <p:spPr>
          <a:xfrm>
            <a:off x="766354" y="1690688"/>
            <a:ext cx="10515600" cy="3956866"/>
          </a:xfrm>
          <a:solidFill>
            <a:schemeClr val="accent5">
              <a:lumMod val="20000"/>
              <a:lumOff val="80000"/>
            </a:schemeClr>
          </a:solidFill>
        </p:spPr>
        <p:txBody>
          <a:bodyPr>
            <a:noAutofit/>
          </a:bodyPr>
          <a:lstStyle/>
          <a:p>
            <a:pPr marL="0" indent="0">
              <a:buNone/>
            </a:pPr>
            <a:r>
              <a:rPr lang="fi-FI" sz="1400" b="0" dirty="0">
                <a:latin typeface="+mn-lt"/>
              </a:rPr>
              <a:t>Asiakas- ja läheispalautteen toimintamallin tavoitteet saavutettiin. Ikääntyneiden kotona asumista tukevien palveluiden käyttäjillä ja läheisillä oli sähköinen mahdollisuus antaa palautetta omasta palvelustaan.  Palautteen keruu toteutui asiakkaan omassa asuinympäristössä asiakastapahtuman yhteydessä. Asiakas- ja läheispalautetta kerättiin palvelutarpeen arvioinnin ja omaishoidon palvelutapahtuman yhteydessä 27.10.-1.12.2023 ja kotihoidossa 13.11-19.11.2023 palauteviikon aikana. </a:t>
            </a:r>
            <a:endParaRPr lang="fi-FI" sz="1400" b="0" dirty="0" smtClean="0">
              <a:latin typeface="+mn-lt"/>
            </a:endParaRPr>
          </a:p>
          <a:p>
            <a:pPr marL="0" indent="0">
              <a:buNone/>
            </a:pPr>
            <a:endParaRPr lang="fi-FI" sz="1400" b="0" dirty="0" smtClean="0">
              <a:latin typeface="+mn-lt"/>
            </a:endParaRPr>
          </a:p>
          <a:p>
            <a:pPr marL="0" indent="0">
              <a:buNone/>
            </a:pPr>
            <a:r>
              <a:rPr lang="fi-FI" sz="1400" b="0" dirty="0" smtClean="0">
                <a:latin typeface="+mn-lt"/>
              </a:rPr>
              <a:t>Asiakas- ja läheispalautteen pilotoinnin aikana palautteiden prosentti:</a:t>
            </a:r>
          </a:p>
          <a:p>
            <a:r>
              <a:rPr lang="fi-FI" sz="1400" b="0" dirty="0">
                <a:latin typeface="+mn-lt"/>
              </a:rPr>
              <a:t>P</a:t>
            </a:r>
            <a:r>
              <a:rPr lang="fi-FI" sz="1400" b="0" dirty="0" smtClean="0">
                <a:latin typeface="+mn-lt"/>
              </a:rPr>
              <a:t>alvelutarpeen arvioinnissa vastausprosenttia ei ollut saatavilla järjestelmä haasteiden takia.  Vastausten lukumäärä oli 90. </a:t>
            </a:r>
          </a:p>
          <a:p>
            <a:r>
              <a:rPr lang="fi-FI" sz="1400" b="0" dirty="0" smtClean="0">
                <a:latin typeface="+mn-lt"/>
              </a:rPr>
              <a:t>Omaishoidossa 47% (n=188)</a:t>
            </a:r>
          </a:p>
          <a:p>
            <a:r>
              <a:rPr lang="fi-FI" sz="1400" b="0" dirty="0" smtClean="0">
                <a:latin typeface="+mn-lt"/>
              </a:rPr>
              <a:t>Kotihoidossa 55% (n=2701)</a:t>
            </a:r>
            <a:endParaRPr lang="fi-FI" sz="1400" b="0" dirty="0">
              <a:latin typeface="+mn-lt"/>
            </a:endParaRPr>
          </a:p>
          <a:p>
            <a:pPr marL="0" indent="0">
              <a:buNone/>
            </a:pPr>
            <a:endParaRPr lang="fi-FI" sz="1400" b="0" dirty="0">
              <a:latin typeface="+mn-lt"/>
            </a:endParaRPr>
          </a:p>
          <a:p>
            <a:pPr marL="0" indent="0">
              <a:buNone/>
            </a:pPr>
            <a:r>
              <a:rPr lang="fi-FI" sz="1400" b="0" dirty="0">
                <a:latin typeface="+mn-lt"/>
              </a:rPr>
              <a:t>Palautteen keruun tarvittavat teknisen sovelluksen hankinnan viivästymisen takia asiakas- ja läheispalautteen keruun aikataulua jouduttiin muuttamaan ja palautetta kerättiin kotihoidossa yhden kerran, muiden palveluiden kohdalla palautetta kerättiin tavoitteiden mukaisesti. </a:t>
            </a:r>
          </a:p>
          <a:p>
            <a:pPr marL="0" indent="0">
              <a:buNone/>
            </a:pPr>
            <a:r>
              <a:rPr lang="fi-FI" sz="1400" b="0" dirty="0" smtClean="0">
                <a:latin typeface="+mn-lt"/>
              </a:rPr>
              <a:t>Koulutussuunnitelman mukaisesti toteutuivat sovellus- ja raportointikoulutus. Koulutuksista tehtiin tallenne.  Sovelluskoulutukseen osallistui nimetyt tukihenkilöt, esihenkilöt ja aluevastaavat yhteensä 165 henkilöä. Raportointikoulutukseen osallistuivat aluevastaavat ja päälliköt yhteensä 16 henkilöä. </a:t>
            </a:r>
            <a:endParaRPr lang="fi-FI" sz="1400" b="0" dirty="0">
              <a:latin typeface="+mn-lt"/>
            </a:endParaRPr>
          </a:p>
        </p:txBody>
      </p:sp>
    </p:spTree>
    <p:extLst>
      <p:ext uri="{BB962C8B-B14F-4D97-AF65-F5344CB8AC3E}">
        <p14:creationId xmlns:p14="http://schemas.microsoft.com/office/powerpoint/2010/main" val="2033379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D0D5-FDA0-8E94-8463-4028E3834720}"/>
              </a:ext>
            </a:extLst>
          </p:cNvPr>
          <p:cNvSpPr>
            <a:spLocks noGrp="1"/>
          </p:cNvSpPr>
          <p:nvPr>
            <p:ph type="title"/>
          </p:nvPr>
        </p:nvSpPr>
        <p:spPr/>
        <p:txBody>
          <a:bodyPr>
            <a:normAutofit/>
          </a:bodyPr>
          <a:lstStyle/>
          <a:p>
            <a:r>
              <a:rPr lang="fi-FI" sz="1800" dirty="0">
                <a:latin typeface="Arial Black" panose="020B0A04020102020204" pitchFamily="34" charset="0"/>
                <a:cs typeface="Calibri" panose="020F0502020204030204" pitchFamily="34" charset="0"/>
              </a:rPr>
              <a:t>9. Toimintamallin vaikuttavuuden ja vaikutusten arviointi</a:t>
            </a:r>
            <a:endParaRPr lang="en-FI" sz="1800" dirty="0">
              <a:latin typeface="Arial Black" panose="020B0A04020102020204" pitchFamily="34" charset="0"/>
            </a:endParaRPr>
          </a:p>
        </p:txBody>
      </p:sp>
      <p:sp>
        <p:nvSpPr>
          <p:cNvPr id="4" name="Tekstin paikkamerkki 2"/>
          <p:cNvSpPr>
            <a:spLocks noGrp="1"/>
          </p:cNvSpPr>
          <p:nvPr>
            <p:ph idx="1"/>
          </p:nvPr>
        </p:nvSpPr>
        <p:spPr/>
        <p:txBody>
          <a:bodyPr>
            <a:normAutofit/>
          </a:bodyPr>
          <a:lstStyle/>
          <a:p>
            <a:pPr marL="0" indent="0">
              <a:buNone/>
            </a:pPr>
            <a:endParaRPr lang="fi-FI" sz="1200" b="0" dirty="0" smtClean="0">
              <a:latin typeface="+mn-lt"/>
            </a:endParaRPr>
          </a:p>
          <a:p>
            <a:pPr marL="0" indent="0">
              <a:buNone/>
            </a:pPr>
            <a:endParaRPr lang="fi-FI" sz="1200" b="0" dirty="0" smtClean="0">
              <a:latin typeface="+mn-lt"/>
            </a:endParaRPr>
          </a:p>
          <a:p>
            <a:pPr marL="0" indent="0">
              <a:buNone/>
            </a:pPr>
            <a:endParaRPr lang="fi-FI" sz="1200" b="0" dirty="0">
              <a:latin typeface="+mn-lt"/>
            </a:endParaRPr>
          </a:p>
        </p:txBody>
      </p:sp>
      <p:sp>
        <p:nvSpPr>
          <p:cNvPr id="7" name="Tekstiruutu 6"/>
          <p:cNvSpPr txBox="1"/>
          <p:nvPr/>
        </p:nvSpPr>
        <p:spPr>
          <a:xfrm>
            <a:off x="838200" y="1612311"/>
            <a:ext cx="10227213" cy="1169551"/>
          </a:xfrm>
          <a:prstGeom prst="rect">
            <a:avLst/>
          </a:prstGeom>
          <a:noFill/>
        </p:spPr>
        <p:txBody>
          <a:bodyPr wrap="square" rtlCol="0">
            <a:spAutoFit/>
          </a:bodyPr>
          <a:lstStyle/>
          <a:p>
            <a:r>
              <a:rPr lang="fi-FI" sz="1400" dirty="0"/>
              <a:t>Tavoitteena oli luoda asiakkaille ja läheisille helppokäyttöinen ja helposti saavutettavissa </a:t>
            </a:r>
            <a:r>
              <a:rPr lang="fi-FI" sz="1400" dirty="0" smtClean="0"/>
              <a:t>oleva tapa </a:t>
            </a:r>
            <a:r>
              <a:rPr lang="fi-FI" sz="1400" dirty="0"/>
              <a:t>antaa </a:t>
            </a:r>
            <a:r>
              <a:rPr lang="fi-FI" sz="1400" dirty="0" smtClean="0"/>
              <a:t>palautetta.</a:t>
            </a:r>
            <a:r>
              <a:rPr lang="fi-FI" sz="1400" dirty="0"/>
              <a:t> </a:t>
            </a:r>
            <a:r>
              <a:rPr lang="fi-FI" sz="1400" dirty="0" smtClean="0"/>
              <a:t>Pilotoinnissa testattiin asiakas-  </a:t>
            </a:r>
            <a:r>
              <a:rPr lang="fi-FI" sz="1400" dirty="0"/>
              <a:t>ja läheispalautteen väittämien toimivuutta ja </a:t>
            </a:r>
            <a:r>
              <a:rPr lang="fi-FI" sz="1400" dirty="0" smtClean="0"/>
              <a:t>kysyttiin </a:t>
            </a:r>
            <a:r>
              <a:rPr lang="fi-FI" sz="1400" dirty="0"/>
              <a:t>käyttäjäkokemusta ja palautetta asiakkailta ja ammattilaisilta. </a:t>
            </a:r>
            <a:endParaRPr lang="fi-FI" sz="1400" dirty="0" smtClean="0"/>
          </a:p>
          <a:p>
            <a:endParaRPr lang="fi-FI" sz="1400" dirty="0"/>
          </a:p>
          <a:p>
            <a:r>
              <a:rPr lang="fi-FI" sz="1400" dirty="0" smtClean="0"/>
              <a:t>Sähköisen palautteen käyttäjiltä kysyttiin </a:t>
            </a:r>
            <a:r>
              <a:rPr lang="fi-FI" sz="1400" dirty="0"/>
              <a:t>vastaamisen sujuvuutta ja </a:t>
            </a:r>
            <a:r>
              <a:rPr lang="fi-FI" sz="1400" dirty="0" smtClean="0"/>
              <a:t>käyttäjäkokemusta. Palvelutarpeen arvioinnissa 84,2% , </a:t>
            </a:r>
            <a:r>
              <a:rPr lang="fi-FI" sz="1400" dirty="0"/>
              <a:t>omaishoidossa </a:t>
            </a:r>
            <a:r>
              <a:rPr lang="fi-FI" sz="1400" dirty="0" smtClean="0"/>
              <a:t>98,7% </a:t>
            </a:r>
            <a:r>
              <a:rPr lang="fi-FI" sz="1400" dirty="0"/>
              <a:t>ja </a:t>
            </a:r>
            <a:r>
              <a:rPr lang="fi-FI" sz="1400" dirty="0" smtClean="0"/>
              <a:t>kotihoidossa 93,2% vastaajista kokivat </a:t>
            </a:r>
            <a:r>
              <a:rPr lang="fi-FI" sz="1400" dirty="0"/>
              <a:t>palautteen antamisen helpoksi. </a:t>
            </a:r>
          </a:p>
        </p:txBody>
      </p:sp>
      <p:pic>
        <p:nvPicPr>
          <p:cNvPr id="8" name="Kuva 7"/>
          <p:cNvPicPr>
            <a:picLocks noChangeAspect="1"/>
          </p:cNvPicPr>
          <p:nvPr/>
        </p:nvPicPr>
        <p:blipFill>
          <a:blip r:embed="rId2"/>
          <a:stretch>
            <a:fillRect/>
          </a:stretch>
        </p:blipFill>
        <p:spPr>
          <a:xfrm>
            <a:off x="287056" y="2869531"/>
            <a:ext cx="3546882" cy="2846564"/>
          </a:xfrm>
          <a:prstGeom prst="rect">
            <a:avLst/>
          </a:prstGeom>
        </p:spPr>
      </p:pic>
      <p:pic>
        <p:nvPicPr>
          <p:cNvPr id="9" name="Kuva 8"/>
          <p:cNvPicPr>
            <a:picLocks noChangeAspect="1"/>
          </p:cNvPicPr>
          <p:nvPr/>
        </p:nvPicPr>
        <p:blipFill>
          <a:blip r:embed="rId3"/>
          <a:stretch>
            <a:fillRect/>
          </a:stretch>
        </p:blipFill>
        <p:spPr>
          <a:xfrm>
            <a:off x="4385082" y="2847943"/>
            <a:ext cx="2921409" cy="3034909"/>
          </a:xfrm>
          <a:prstGeom prst="rect">
            <a:avLst/>
          </a:prstGeom>
        </p:spPr>
      </p:pic>
      <p:pic>
        <p:nvPicPr>
          <p:cNvPr id="10" name="Kuva 9"/>
          <p:cNvPicPr>
            <a:picLocks noChangeAspect="1"/>
          </p:cNvPicPr>
          <p:nvPr/>
        </p:nvPicPr>
        <p:blipFill>
          <a:blip r:embed="rId4"/>
          <a:stretch>
            <a:fillRect/>
          </a:stretch>
        </p:blipFill>
        <p:spPr>
          <a:xfrm>
            <a:off x="7841399" y="2783601"/>
            <a:ext cx="2887561" cy="3035641"/>
          </a:xfrm>
          <a:prstGeom prst="rect">
            <a:avLst/>
          </a:prstGeom>
        </p:spPr>
      </p:pic>
      <p:sp>
        <p:nvSpPr>
          <p:cNvPr id="12" name="Tekstiruutu 11"/>
          <p:cNvSpPr txBox="1"/>
          <p:nvPr/>
        </p:nvSpPr>
        <p:spPr>
          <a:xfrm>
            <a:off x="1195753" y="5594383"/>
            <a:ext cx="9762979" cy="261610"/>
          </a:xfrm>
          <a:prstGeom prst="rect">
            <a:avLst/>
          </a:prstGeom>
          <a:noFill/>
        </p:spPr>
        <p:txBody>
          <a:bodyPr wrap="square" rtlCol="0">
            <a:spAutoFit/>
          </a:bodyPr>
          <a:lstStyle/>
          <a:p>
            <a:r>
              <a:rPr lang="fi-FI" sz="1100" dirty="0" smtClean="0"/>
              <a:t>Palvelutarpeen arviointi                                                                                Omaishoito                                                                                     Kotihoito</a:t>
            </a:r>
            <a:endParaRPr lang="fi-FI" sz="1100" dirty="0"/>
          </a:p>
        </p:txBody>
      </p:sp>
    </p:spTree>
    <p:extLst>
      <p:ext uri="{BB962C8B-B14F-4D97-AF65-F5344CB8AC3E}">
        <p14:creationId xmlns:p14="http://schemas.microsoft.com/office/powerpoint/2010/main" val="301571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D0D5-FDA0-8E94-8463-4028E3834720}"/>
              </a:ext>
            </a:extLst>
          </p:cNvPr>
          <p:cNvSpPr>
            <a:spLocks noGrp="1"/>
          </p:cNvSpPr>
          <p:nvPr>
            <p:ph type="title"/>
          </p:nvPr>
        </p:nvSpPr>
        <p:spPr/>
        <p:txBody>
          <a:bodyPr>
            <a:normAutofit/>
          </a:bodyPr>
          <a:lstStyle/>
          <a:p>
            <a:r>
              <a:rPr lang="fi-FI" sz="2400" dirty="0" smtClean="0">
                <a:latin typeface="Arial Black" panose="020B0A04020102020204" pitchFamily="34" charset="0"/>
              </a:rPr>
              <a:t>Sisällys</a:t>
            </a:r>
            <a:endParaRPr lang="en-FI" sz="24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8038B4A5-FC12-1B8C-CA58-49932511E6FD}"/>
              </a:ext>
            </a:extLst>
          </p:cNvPr>
          <p:cNvSpPr>
            <a:spLocks noGrp="1"/>
          </p:cNvSpPr>
          <p:nvPr>
            <p:ph idx="1"/>
          </p:nvPr>
        </p:nvSpPr>
        <p:spPr/>
        <p:txBody>
          <a:bodyPr>
            <a:normAutofit/>
          </a:bodyPr>
          <a:lstStyle/>
          <a:p>
            <a:pPr marL="304792" indent="-304792">
              <a:buFont typeface="+mj-lt"/>
              <a:buAutoNum type="arabicPeriod"/>
            </a:pPr>
            <a:r>
              <a:rPr lang="fi-FI" sz="1600" dirty="0">
                <a:latin typeface="+mn-lt"/>
                <a:cs typeface="Arial" panose="020B0604020202020204" pitchFamily="34" charset="0"/>
              </a:rPr>
              <a:t>Mistä on </a:t>
            </a:r>
            <a:r>
              <a:rPr lang="fi-FI" sz="1600" dirty="0">
                <a:effectLst>
                  <a:outerShdw blurRad="38100" dist="19050" dir="2700000" algn="tl">
                    <a:schemeClr val="dk1">
                      <a:alpha val="40000"/>
                    </a:schemeClr>
                  </a:outerShdw>
                </a:effectLst>
                <a:latin typeface="+mn-lt"/>
                <a:cs typeface="Arial" panose="020B0604020202020204" pitchFamily="34" charset="0"/>
              </a:rPr>
              <a:t>Varhan </a:t>
            </a:r>
            <a:r>
              <a:rPr lang="fi-FI" sz="1600" dirty="0" smtClean="0">
                <a:effectLst>
                  <a:outerShdw blurRad="38100" dist="19050" dir="2700000" algn="tl">
                    <a:schemeClr val="dk1">
                      <a:alpha val="40000"/>
                    </a:schemeClr>
                  </a:outerShdw>
                </a:effectLst>
                <a:latin typeface="+mn-lt"/>
                <a:cs typeface="Arial" panose="020B0604020202020204" pitchFamily="34" charset="0"/>
              </a:rPr>
              <a:t>ikääntyneiden </a:t>
            </a:r>
            <a:r>
              <a:rPr lang="fi-FI" sz="1600" dirty="0">
                <a:effectLst>
                  <a:outerShdw blurRad="38100" dist="19050" dir="2700000" algn="tl">
                    <a:schemeClr val="dk1">
                      <a:alpha val="40000"/>
                    </a:schemeClr>
                  </a:outerShdw>
                </a:effectLst>
                <a:latin typeface="+mn-lt"/>
                <a:cs typeface="Arial" panose="020B0604020202020204" pitchFamily="34" charset="0"/>
              </a:rPr>
              <a:t>kotona asumista tukevien palvelujen </a:t>
            </a:r>
            <a:r>
              <a:rPr lang="fi-FI" sz="1600" dirty="0" smtClean="0">
                <a:effectLst>
                  <a:outerShdw blurRad="38100" dist="19050" dir="2700000" algn="tl">
                    <a:schemeClr val="dk1">
                      <a:alpha val="40000"/>
                    </a:schemeClr>
                  </a:outerShdw>
                </a:effectLst>
                <a:latin typeface="+mn-lt"/>
                <a:cs typeface="Arial" panose="020B0604020202020204" pitchFamily="34" charset="0"/>
              </a:rPr>
              <a:t>asiakas-ja </a:t>
            </a:r>
            <a:r>
              <a:rPr lang="fi-FI" sz="1600" dirty="0">
                <a:effectLst>
                  <a:outerShdw blurRad="38100" dist="19050" dir="2700000" algn="tl">
                    <a:schemeClr val="dk1">
                      <a:alpha val="40000"/>
                    </a:schemeClr>
                  </a:outerShdw>
                </a:effectLst>
                <a:latin typeface="+mn-lt"/>
                <a:cs typeface="Arial" panose="020B0604020202020204" pitchFamily="34" charset="0"/>
              </a:rPr>
              <a:t>läheispalautteen </a:t>
            </a:r>
            <a:r>
              <a:rPr lang="fi-FI" sz="1600" dirty="0">
                <a:latin typeface="+mn-lt"/>
                <a:cs typeface="Arial" panose="020B0604020202020204" pitchFamily="34" charset="0"/>
              </a:rPr>
              <a:t>toimintamallissa kyse? </a:t>
            </a:r>
          </a:p>
          <a:p>
            <a:pPr marL="304792" indent="-304792">
              <a:buFont typeface="+mj-lt"/>
              <a:buAutoNum type="arabicPeriod"/>
            </a:pPr>
            <a:r>
              <a:rPr lang="fi-FI" sz="1600" dirty="0">
                <a:latin typeface="+mn-lt"/>
                <a:cs typeface="Arial" panose="020B0604020202020204" pitchFamily="34" charset="0"/>
              </a:rPr>
              <a:t>Tilannekohtaisen asiakas- ja läheispalautteen toimintamalli – vaiheet </a:t>
            </a:r>
          </a:p>
          <a:p>
            <a:pPr marL="304792" indent="-304792">
              <a:buFont typeface="+mj-lt"/>
              <a:buAutoNum type="arabicPeriod"/>
            </a:pPr>
            <a:r>
              <a:rPr lang="fi-FI" sz="1600" dirty="0">
                <a:effectLst>
                  <a:outerShdw blurRad="38100" dist="19050" dir="2700000" algn="tl">
                    <a:schemeClr val="dk1">
                      <a:alpha val="40000"/>
                    </a:schemeClr>
                  </a:outerShdw>
                </a:effectLst>
                <a:latin typeface="+mn-lt"/>
                <a:cs typeface="Arial" panose="020B0604020202020204" pitchFamily="34" charset="0"/>
              </a:rPr>
              <a:t>Tilannekohtainen asiakas- ja läheispalautteen toimintamalli </a:t>
            </a:r>
            <a:endParaRPr lang="fi-FI" sz="1600" dirty="0">
              <a:latin typeface="+mn-lt"/>
              <a:cs typeface="Arial" panose="020B0604020202020204" pitchFamily="34" charset="0"/>
            </a:endParaRPr>
          </a:p>
          <a:p>
            <a:pPr marL="304792" indent="-304792">
              <a:buFont typeface="+mj-lt"/>
              <a:buAutoNum type="arabicPeriod"/>
            </a:pPr>
            <a:r>
              <a:rPr lang="fi-FI" sz="1600" dirty="0">
                <a:latin typeface="+mn-lt"/>
                <a:cs typeface="Arial" panose="020B0604020202020204" pitchFamily="34" charset="0"/>
              </a:rPr>
              <a:t>Varhan ikääntyvien asiakas- ja läheispalautteen väittämärakenne – palautteeseen vastaaminen</a:t>
            </a:r>
          </a:p>
          <a:p>
            <a:pPr marL="304792" indent="-304792">
              <a:buFont typeface="+mj-lt"/>
              <a:buAutoNum type="arabicPeriod"/>
            </a:pPr>
            <a:r>
              <a:rPr lang="fi-FI" sz="1600" dirty="0" smtClean="0">
                <a:latin typeface="+mn-lt"/>
                <a:cs typeface="Arial" panose="020B0604020202020204" pitchFamily="34" charset="0"/>
              </a:rPr>
              <a:t>Asiakas- </a:t>
            </a:r>
            <a:r>
              <a:rPr lang="fi-FI" sz="1600" dirty="0">
                <a:latin typeface="+mn-lt"/>
                <a:cs typeface="Arial" panose="020B0604020202020204" pitchFamily="34" charset="0"/>
              </a:rPr>
              <a:t>läheispalautteen mittarit</a:t>
            </a:r>
          </a:p>
          <a:p>
            <a:pPr marL="304792" indent="-304792">
              <a:buFont typeface="+mj-lt"/>
              <a:buAutoNum type="arabicPeriod"/>
            </a:pPr>
            <a:r>
              <a:rPr lang="fi-FI" sz="1600" dirty="0">
                <a:latin typeface="+mn-lt"/>
                <a:cs typeface="Arial" panose="020B0604020202020204" pitchFamily="34" charset="0"/>
              </a:rPr>
              <a:t>Mitä ollaan tehty ja missä mennään nyt?</a:t>
            </a:r>
          </a:p>
          <a:p>
            <a:pPr marL="304792" indent="-304792">
              <a:buFont typeface="+mj-lt"/>
              <a:buAutoNum type="arabicPeriod"/>
            </a:pPr>
            <a:r>
              <a:rPr lang="fi-FI" sz="1600" dirty="0">
                <a:latin typeface="+mn-lt"/>
                <a:cs typeface="Arial" panose="020B0604020202020204" pitchFamily="34" charset="0"/>
              </a:rPr>
              <a:t>A</a:t>
            </a:r>
            <a:r>
              <a:rPr lang="fi-FI" sz="1600" dirty="0" smtClean="0">
                <a:latin typeface="+mn-lt"/>
                <a:cs typeface="Arial" panose="020B0604020202020204" pitchFamily="34" charset="0"/>
              </a:rPr>
              <a:t>siakas- </a:t>
            </a:r>
            <a:r>
              <a:rPr lang="fi-FI" sz="1600" dirty="0">
                <a:latin typeface="+mn-lt"/>
                <a:cs typeface="Arial" panose="020B0604020202020204" pitchFamily="34" charset="0"/>
              </a:rPr>
              <a:t>ja läheispalautteen toimintamalli – haasteet,  toimivuus, vaikuttavuus ja mahdollisuus</a:t>
            </a:r>
          </a:p>
          <a:p>
            <a:pPr marL="304792" indent="-304792">
              <a:buFont typeface="+mj-lt"/>
              <a:buAutoNum type="arabicPeriod"/>
            </a:pPr>
            <a:r>
              <a:rPr lang="fi-FI" sz="1600" dirty="0">
                <a:latin typeface="+mn-lt"/>
                <a:cs typeface="Arial" panose="020B0604020202020204" pitchFamily="34" charset="0"/>
              </a:rPr>
              <a:t>A</a:t>
            </a:r>
            <a:r>
              <a:rPr lang="fi-FI" sz="1600" dirty="0" smtClean="0">
                <a:latin typeface="+mn-lt"/>
                <a:cs typeface="Arial" panose="020B0604020202020204" pitchFamily="34" charset="0"/>
              </a:rPr>
              <a:t>siakas- </a:t>
            </a:r>
            <a:r>
              <a:rPr lang="fi-FI" sz="1600" dirty="0">
                <a:latin typeface="+mn-lt"/>
                <a:cs typeface="Arial" panose="020B0604020202020204" pitchFamily="34" charset="0"/>
              </a:rPr>
              <a:t>ja läheispalautteen toimintamalli – tulokset ja kustannusvaikutukset</a:t>
            </a:r>
          </a:p>
          <a:p>
            <a:pPr marL="304792" indent="-304792">
              <a:buFont typeface="+mj-lt"/>
              <a:buAutoNum type="arabicPeriod"/>
            </a:pPr>
            <a:r>
              <a:rPr lang="fi-FI" sz="1600" dirty="0">
                <a:latin typeface="+mn-lt"/>
                <a:cs typeface="Arial" panose="020B0604020202020204" pitchFamily="34" charset="0"/>
              </a:rPr>
              <a:t>Toimintamallin vaikuttavuuden ja vaikutusten arviointi</a:t>
            </a:r>
          </a:p>
          <a:p>
            <a:pPr marL="304792" indent="-304792">
              <a:buFont typeface="+mj-lt"/>
              <a:buAutoNum type="arabicPeriod"/>
            </a:pPr>
            <a:r>
              <a:rPr lang="fi-FI" sz="1600" dirty="0">
                <a:latin typeface="+mn-lt"/>
                <a:cs typeface="Arial" panose="020B0604020202020204" pitchFamily="34" charset="0"/>
              </a:rPr>
              <a:t>Lähteet</a:t>
            </a:r>
          </a:p>
          <a:p>
            <a:endParaRPr lang="en-FI" dirty="0"/>
          </a:p>
        </p:txBody>
      </p:sp>
    </p:spTree>
    <p:extLst>
      <p:ext uri="{BB962C8B-B14F-4D97-AF65-F5344CB8AC3E}">
        <p14:creationId xmlns:p14="http://schemas.microsoft.com/office/powerpoint/2010/main" val="2384655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6"/>
            <a:ext cx="10515600" cy="749572"/>
          </a:xfrm>
        </p:spPr>
        <p:txBody>
          <a:bodyPr>
            <a:normAutofit/>
          </a:bodyPr>
          <a:lstStyle/>
          <a:p>
            <a:r>
              <a:rPr lang="fi-FI" sz="1800" dirty="0">
                <a:latin typeface="Arial Black" panose="020B0A04020102020204" pitchFamily="34" charset="0"/>
                <a:cs typeface="Calibri" panose="020F0502020204030204" pitchFamily="34" charset="0"/>
              </a:rPr>
              <a:t>9. Toimintamallin vaikuttavuuden ja vaikutusten arviointi</a:t>
            </a:r>
            <a:endParaRPr lang="fi-FI" sz="1800" dirty="0">
              <a:latin typeface="Arial Black" panose="020B0A04020102020204" pitchFamily="34" charset="0"/>
            </a:endParaRPr>
          </a:p>
        </p:txBody>
      </p:sp>
      <p:sp>
        <p:nvSpPr>
          <p:cNvPr id="3" name="Sisällön paikkamerkki 2"/>
          <p:cNvSpPr>
            <a:spLocks noGrp="1"/>
          </p:cNvSpPr>
          <p:nvPr>
            <p:ph idx="1"/>
          </p:nvPr>
        </p:nvSpPr>
        <p:spPr>
          <a:xfrm>
            <a:off x="838200" y="1581785"/>
            <a:ext cx="10515600" cy="3956866"/>
          </a:xfrm>
        </p:spPr>
        <p:txBody>
          <a:bodyPr>
            <a:normAutofit lnSpcReduction="10000"/>
          </a:bodyPr>
          <a:lstStyle/>
          <a:p>
            <a:pPr marL="0" lvl="0" indent="0">
              <a:buNone/>
            </a:pPr>
            <a:r>
              <a:rPr lang="fi-FI" sz="1400" b="0" dirty="0" smtClean="0">
                <a:latin typeface="+mn-lt"/>
              </a:rPr>
              <a:t>Ammattilaisten käyttäjäkokemusta </a:t>
            </a:r>
            <a:r>
              <a:rPr lang="fi-FI" sz="1400" b="0" dirty="0">
                <a:latin typeface="+mn-lt"/>
              </a:rPr>
              <a:t>ja -palautetta kerätään pilotoinnin loputtua kyselyllä palveluohjaajilta ja kotihoidon </a:t>
            </a:r>
            <a:r>
              <a:rPr lang="fi-FI" sz="1400" b="0" dirty="0" smtClean="0">
                <a:latin typeface="+mn-lt"/>
              </a:rPr>
              <a:t>toimijoilta.</a:t>
            </a:r>
          </a:p>
          <a:p>
            <a:pPr marL="0" lvl="0" indent="0">
              <a:buNone/>
            </a:pPr>
            <a:r>
              <a:rPr lang="fi-FI" sz="1400" b="0" dirty="0" smtClean="0">
                <a:latin typeface="+mn-lt"/>
              </a:rPr>
              <a:t>Palautteeseen vastasi 115 henkilöä. </a:t>
            </a:r>
            <a:endParaRPr lang="fi-FI" sz="1400" b="0" dirty="0">
              <a:latin typeface="+mn-lt"/>
            </a:endParaRPr>
          </a:p>
          <a:p>
            <a:pPr marL="0" indent="0">
              <a:buNone/>
            </a:pPr>
            <a:r>
              <a:rPr lang="fi-FI" sz="1400" b="0" dirty="0" smtClean="0">
                <a:latin typeface="+mn-lt"/>
              </a:rPr>
              <a:t>Sovelluskoulutus koettiin pääsääntöisesti toimivaksi. Asiakkaan informointi sujui ohjeen mukaisesti. Sovelluksen tekninen lataaminen ja käyttö oli sujuvaa ja toimivaa. </a:t>
            </a:r>
          </a:p>
          <a:p>
            <a:pPr marL="0" indent="0">
              <a:buNone/>
            </a:pPr>
            <a:r>
              <a:rPr lang="fi-FI" sz="1400" b="0" dirty="0" smtClean="0">
                <a:latin typeface="+mn-lt"/>
              </a:rPr>
              <a:t>Haasteena koettiin palautteen mobiililaitteen koko. Kuvakkeiden vaihtuminen ei ollut selkeää ja aiheutti vaikeuksia, kuvakkeet tulee rakentua siten, että vastaamisen jälkeen kuvakkeiden rakenne muuttuu ja vastauksen onnistuminen on helppo havaita. Myös kuvakkeiden vaihtuminen tulee olla automaattinen. Väittämien ymmärtämisessä koki haasteita ¼ vastaajista. </a:t>
            </a:r>
          </a:p>
          <a:p>
            <a:pPr marL="0" indent="0">
              <a:buNone/>
            </a:pPr>
            <a:r>
              <a:rPr lang="fi-FI" sz="1400" b="0" dirty="0" smtClean="0">
                <a:latin typeface="+mn-lt"/>
              </a:rPr>
              <a:t>Sähköistä palautteen keruun käyttöä suosittelisi 55% ammattilaisten palautekyselyyn vastaajista.</a:t>
            </a:r>
          </a:p>
          <a:p>
            <a:pPr marL="0" indent="0">
              <a:buNone/>
            </a:pPr>
            <a:r>
              <a:rPr lang="en-US" sz="1200" b="0" i="1" dirty="0" smtClean="0"/>
              <a:t>	</a:t>
            </a:r>
            <a:r>
              <a:rPr lang="en-US" sz="1100" b="0" i="1" dirty="0" err="1" smtClean="0">
                <a:latin typeface="+mn-lt"/>
                <a:cs typeface="Arial" panose="020B0604020202020204" pitchFamily="34" charset="0"/>
              </a:rPr>
              <a:t>Suurempi</a:t>
            </a:r>
            <a:r>
              <a:rPr lang="en-US" sz="1100" b="0" i="1" dirty="0" smtClean="0">
                <a:latin typeface="+mn-lt"/>
                <a:cs typeface="Arial" panose="020B0604020202020204" pitchFamily="34" charset="0"/>
              </a:rPr>
              <a:t> sovellusnäyttö</a:t>
            </a:r>
            <a:r>
              <a:rPr lang="en-US" sz="1100" b="0" i="1" dirty="0">
                <a:latin typeface="+mn-lt"/>
                <a:cs typeface="Arial" panose="020B0604020202020204" pitchFamily="34" charset="0"/>
              </a:rPr>
              <a:t>. Pieni puhelin </a:t>
            </a:r>
            <a:r>
              <a:rPr lang="en-US" sz="1100" b="0" i="1" dirty="0" err="1">
                <a:latin typeface="+mn-lt"/>
                <a:cs typeface="Arial" panose="020B0604020202020204" pitchFamily="34" charset="0"/>
              </a:rPr>
              <a:t>ei</a:t>
            </a:r>
            <a:r>
              <a:rPr lang="en-US" sz="1100" b="0" i="1" dirty="0">
                <a:latin typeface="+mn-lt"/>
                <a:cs typeface="Arial" panose="020B0604020202020204" pitchFamily="34" charset="0"/>
              </a:rPr>
              <a:t> </a:t>
            </a:r>
            <a:r>
              <a:rPr lang="en-US" sz="1100" b="0" i="1" dirty="0" err="1" smtClean="0">
                <a:latin typeface="+mn-lt"/>
                <a:cs typeface="Arial" panose="020B0604020202020204" pitchFamily="34" charset="0"/>
              </a:rPr>
              <a:t>sovellu</a:t>
            </a:r>
            <a:r>
              <a:rPr lang="en-US" sz="1100" b="0" i="1" dirty="0" smtClean="0">
                <a:latin typeface="+mn-lt"/>
                <a:cs typeface="Arial" panose="020B0604020202020204" pitchFamily="34" charset="0"/>
              </a:rPr>
              <a:t>.</a:t>
            </a:r>
          </a:p>
          <a:p>
            <a:pPr marL="0" indent="0">
              <a:buNone/>
            </a:pPr>
            <a:r>
              <a:rPr lang="en-US" sz="1100" b="0" i="1" dirty="0" smtClean="0">
                <a:latin typeface="+mn-lt"/>
                <a:cs typeface="Arial" panose="020B0604020202020204" pitchFamily="34" charset="0"/>
              </a:rPr>
              <a:t>	Hymiön </a:t>
            </a:r>
            <a:r>
              <a:rPr lang="en-US" sz="1100" b="0" i="1" dirty="0">
                <a:latin typeface="+mn-lt"/>
                <a:cs typeface="Arial" panose="020B0604020202020204" pitchFamily="34" charset="0"/>
              </a:rPr>
              <a:t>värillisyys, kun on vastannut tai siirtyy seuraavaan </a:t>
            </a:r>
            <a:r>
              <a:rPr lang="en-US" sz="1100" b="0" i="1" dirty="0" smtClean="0">
                <a:latin typeface="+mn-lt"/>
                <a:cs typeface="Arial" panose="020B0604020202020204" pitchFamily="34" charset="0"/>
              </a:rPr>
              <a:t>kysymykseen, </a:t>
            </a:r>
            <a:r>
              <a:rPr lang="en-US" sz="1100" b="0" i="1" dirty="0">
                <a:latin typeface="+mn-lt"/>
                <a:cs typeface="Arial" panose="020B0604020202020204" pitchFamily="34" charset="0"/>
              </a:rPr>
              <a:t>kun on vastauksen </a:t>
            </a:r>
            <a:r>
              <a:rPr lang="en-US" sz="1100" b="0" i="1" dirty="0" smtClean="0">
                <a:latin typeface="+mn-lt"/>
                <a:cs typeface="Arial" panose="020B0604020202020204" pitchFamily="34" charset="0"/>
              </a:rPr>
              <a:t>ottanut</a:t>
            </a:r>
          </a:p>
          <a:p>
            <a:pPr marL="0" indent="0">
              <a:buNone/>
            </a:pPr>
            <a:r>
              <a:rPr lang="en-US" sz="1100" b="0" i="1" dirty="0" smtClean="0">
                <a:latin typeface="+mn-lt"/>
                <a:cs typeface="Arial" panose="020B0604020202020204" pitchFamily="34" charset="0"/>
              </a:rPr>
              <a:t>	Väittämät </a:t>
            </a:r>
            <a:r>
              <a:rPr lang="en-US" sz="1100" b="0" i="1" dirty="0">
                <a:latin typeface="+mn-lt"/>
                <a:cs typeface="Arial" panose="020B0604020202020204" pitchFamily="34" charset="0"/>
              </a:rPr>
              <a:t>saisivat olla lyhyempiä ja tiivistetympiä. Liian pitkät ja monimutkaiset lauseet ovat vaikeita toistaa asiakkaalle/lukea ja ymmärtää. </a:t>
            </a:r>
            <a:endParaRPr lang="fi-FI" sz="1100" b="0" i="1" dirty="0">
              <a:latin typeface="+mn-lt"/>
              <a:cs typeface="Arial" panose="020B0604020202020204" pitchFamily="34" charset="0"/>
            </a:endParaRPr>
          </a:p>
          <a:p>
            <a:pPr marL="0" lvl="0" indent="0">
              <a:buNone/>
            </a:pPr>
            <a:r>
              <a:rPr lang="fi-FI" sz="1400" b="0" dirty="0">
                <a:latin typeface="+mn-lt"/>
              </a:rPr>
              <a:t>Kerätty data mahdollistaa tilanteen, jossa  </a:t>
            </a:r>
            <a:r>
              <a:rPr lang="fi-FI" sz="1400" b="0" dirty="0" smtClean="0">
                <a:latin typeface="+mn-lt"/>
              </a:rPr>
              <a:t>ikääntyneiden </a:t>
            </a:r>
            <a:r>
              <a:rPr lang="fi-FI" sz="1400" b="0" dirty="0">
                <a:latin typeface="+mn-lt"/>
              </a:rPr>
              <a:t>kotona asumista tukevat palvelut saavat juuri omaan tarpeeseensa sopivan tiedon palautteista. </a:t>
            </a:r>
            <a:r>
              <a:rPr lang="fi-FI" sz="1400" b="0" dirty="0" smtClean="0">
                <a:latin typeface="+mn-lt"/>
              </a:rPr>
              <a:t>Raportoinnin ja palautteesta nousseiden kehittämistoimenpiteiden käsittely, arviointi </a:t>
            </a:r>
            <a:r>
              <a:rPr lang="fi-FI" sz="1400" b="0" dirty="0">
                <a:latin typeface="+mn-lt"/>
              </a:rPr>
              <a:t>ja </a:t>
            </a:r>
            <a:r>
              <a:rPr lang="fi-FI" sz="1400" b="0" dirty="0" smtClean="0">
                <a:latin typeface="+mn-lt"/>
              </a:rPr>
              <a:t>seuranta tulee dokumentoida. Kehittämistoimenpiteiden vaikuttavuus ja vaikutukset tulee kirjata ja arvioida. </a:t>
            </a:r>
          </a:p>
          <a:p>
            <a:pPr marL="0" lvl="0" indent="0">
              <a:buNone/>
            </a:pPr>
            <a:r>
              <a:rPr lang="fi-FI" sz="1400" b="0" dirty="0" smtClean="0">
                <a:latin typeface="+mn-lt"/>
              </a:rPr>
              <a:t>Tieto ikääntyneiden </a:t>
            </a:r>
            <a:r>
              <a:rPr lang="fi-FI" sz="1400" b="0" dirty="0">
                <a:latin typeface="+mn-lt"/>
              </a:rPr>
              <a:t>kotona asumista tukevien </a:t>
            </a:r>
            <a:r>
              <a:rPr lang="fi-FI" sz="1400" b="0" dirty="0" smtClean="0">
                <a:latin typeface="+mn-lt"/>
              </a:rPr>
              <a:t>palvelujen </a:t>
            </a:r>
            <a:r>
              <a:rPr lang="fi-FI" sz="1400" b="0" dirty="0">
                <a:latin typeface="+mn-lt"/>
              </a:rPr>
              <a:t>korjaavista ja kehittävistä </a:t>
            </a:r>
            <a:r>
              <a:rPr lang="fi-FI" sz="1400" b="0" dirty="0" smtClean="0">
                <a:latin typeface="+mn-lt"/>
              </a:rPr>
              <a:t>toimenpiteistä tulee olla kaikkien käytettävissä ja sellaisessa muodossa, että ne ovat kaikkien saatavilla ja omaksuttavissa esitys- tai </a:t>
            </a:r>
            <a:r>
              <a:rPr lang="fi-FI" sz="1400" b="0" dirty="0">
                <a:latin typeface="+mn-lt"/>
              </a:rPr>
              <a:t>j</a:t>
            </a:r>
            <a:r>
              <a:rPr lang="fi-FI" sz="1400" b="0" dirty="0" smtClean="0">
                <a:latin typeface="+mn-lt"/>
              </a:rPr>
              <a:t>ulkaisutavasta huolimatta. </a:t>
            </a:r>
            <a:endParaRPr lang="fi-FI" sz="1400" b="0" dirty="0">
              <a:latin typeface="+mn-lt"/>
            </a:endParaRPr>
          </a:p>
        </p:txBody>
      </p:sp>
    </p:spTree>
    <p:extLst>
      <p:ext uri="{BB962C8B-B14F-4D97-AF65-F5344CB8AC3E}">
        <p14:creationId xmlns:p14="http://schemas.microsoft.com/office/powerpoint/2010/main" val="413337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1800" dirty="0">
                <a:latin typeface="Arial Black" panose="020B0A04020102020204" pitchFamily="34" charset="0"/>
              </a:rPr>
              <a:t>10. Lähteet</a:t>
            </a:r>
            <a:endParaRPr lang="fi-FI" sz="1800" dirty="0"/>
          </a:p>
        </p:txBody>
      </p:sp>
      <p:sp>
        <p:nvSpPr>
          <p:cNvPr id="4" name="Tekstin paikkamerkki 2"/>
          <p:cNvSpPr>
            <a:spLocks noGrp="1"/>
          </p:cNvSpPr>
          <p:nvPr>
            <p:ph idx="1"/>
          </p:nvPr>
        </p:nvSpPr>
        <p:spPr>
          <a:xfrm>
            <a:off x="838200" y="1843042"/>
            <a:ext cx="10515600" cy="3956866"/>
          </a:xfrm>
        </p:spPr>
        <p:txBody>
          <a:bodyPr>
            <a:normAutofit fontScale="25000" lnSpcReduction="20000"/>
          </a:bodyPr>
          <a:lstStyle/>
          <a:p>
            <a:pPr marL="0" indent="0">
              <a:buNone/>
            </a:pPr>
            <a:endParaRPr lang="fi-FI" sz="5600" b="0" dirty="0">
              <a:latin typeface="+mn-lt"/>
            </a:endParaRPr>
          </a:p>
          <a:p>
            <a:pPr marL="0" indent="0">
              <a:buNone/>
            </a:pPr>
            <a:r>
              <a:rPr lang="fi-FI" sz="5600" b="0" dirty="0">
                <a:latin typeface="+mn-lt"/>
              </a:rPr>
              <a:t>Asiakaskokemus </a:t>
            </a:r>
            <a:r>
              <a:rPr lang="fi-FI" sz="5600" b="0" dirty="0" err="1">
                <a:latin typeface="+mn-lt"/>
                <a:hlinkClick r:id="rId2"/>
              </a:rPr>
              <a:t>Asiakaskokemus</a:t>
            </a:r>
            <a:r>
              <a:rPr lang="fi-FI" sz="5600" b="0" dirty="0">
                <a:latin typeface="+mn-lt"/>
                <a:hlinkClick r:id="rId2"/>
              </a:rPr>
              <a:t> – </a:t>
            </a:r>
            <a:r>
              <a:rPr lang="fi-FI" sz="5600" b="0" dirty="0" smtClean="0">
                <a:latin typeface="+mn-lt"/>
                <a:hlinkClick r:id="rId2"/>
              </a:rPr>
              <a:t>THL</a:t>
            </a:r>
            <a:endParaRPr lang="fi-FI" sz="5600" b="0" dirty="0" smtClean="0">
              <a:latin typeface="+mn-lt"/>
            </a:endParaRPr>
          </a:p>
          <a:p>
            <a:pPr marL="0" indent="0">
              <a:buNone/>
            </a:pPr>
            <a:r>
              <a:rPr lang="fi-FI" sz="5600" b="0" dirty="0">
                <a:latin typeface="+mn-lt"/>
              </a:rPr>
              <a:t/>
            </a:r>
            <a:br>
              <a:rPr lang="fi-FI" sz="5600" b="0" dirty="0">
                <a:latin typeface="+mn-lt"/>
              </a:rPr>
            </a:br>
            <a:r>
              <a:rPr lang="fi-FI" sz="5600" b="0" dirty="0">
                <a:latin typeface="+mn-lt"/>
              </a:rPr>
              <a:t>Asiakaspalautteen kansallisen keruun yhtenäistäminen </a:t>
            </a:r>
            <a:r>
              <a:rPr lang="fi-FI" sz="5600" b="0" dirty="0">
                <a:latin typeface="+mn-lt"/>
                <a:hlinkClick r:id="rId3"/>
              </a:rPr>
              <a:t>Asiakaspalautteen kansallisen keruun yhtenäistäminen – THL</a:t>
            </a:r>
            <a:r>
              <a:rPr lang="fi-FI" sz="5600" b="0" dirty="0">
                <a:latin typeface="+mn-lt"/>
              </a:rPr>
              <a:t/>
            </a:r>
            <a:br>
              <a:rPr lang="fi-FI" sz="5600" b="0" dirty="0">
                <a:latin typeface="+mn-lt"/>
              </a:rPr>
            </a:br>
            <a:endParaRPr lang="fi-FI" sz="5600" b="0" dirty="0" smtClean="0">
              <a:latin typeface="+mn-lt"/>
            </a:endParaRPr>
          </a:p>
          <a:p>
            <a:pPr marL="0" indent="0">
              <a:buNone/>
            </a:pPr>
            <a:r>
              <a:rPr lang="fi-FI" sz="5600" b="0" dirty="0" smtClean="0">
                <a:latin typeface="+mn-lt"/>
              </a:rPr>
              <a:t>Kansallinen </a:t>
            </a:r>
            <a:r>
              <a:rPr lang="fi-FI" sz="5600" b="0" dirty="0">
                <a:latin typeface="+mn-lt"/>
              </a:rPr>
              <a:t>ikäohjelma vuoteen 2030 </a:t>
            </a:r>
            <a:r>
              <a:rPr lang="fi-FI" sz="5600" b="0" dirty="0">
                <a:latin typeface="+mn-lt"/>
                <a:hlinkClick r:id="rId4"/>
              </a:rPr>
              <a:t>Kansallinen ikäohjelma vuoteen 2030 (valtioneuvosto.fi)</a:t>
            </a:r>
            <a:r>
              <a:rPr lang="fi-FI" sz="5600" b="0" dirty="0">
                <a:latin typeface="+mn-lt"/>
              </a:rPr>
              <a:t/>
            </a:r>
            <a:br>
              <a:rPr lang="fi-FI" sz="5600" b="0" dirty="0">
                <a:latin typeface="+mn-lt"/>
              </a:rPr>
            </a:br>
            <a:endParaRPr lang="fi-FI" sz="5600" b="0" dirty="0" smtClean="0">
              <a:latin typeface="+mn-lt"/>
            </a:endParaRPr>
          </a:p>
          <a:p>
            <a:pPr marL="0" indent="0">
              <a:buNone/>
            </a:pPr>
            <a:r>
              <a:rPr lang="fi-FI" sz="5600" b="0" dirty="0" smtClean="0">
                <a:latin typeface="+mn-lt"/>
              </a:rPr>
              <a:t>Kohti </a:t>
            </a:r>
            <a:r>
              <a:rPr lang="fi-FI" sz="5600" b="0" dirty="0">
                <a:latin typeface="+mn-lt"/>
              </a:rPr>
              <a:t>yhtenäistä asiakaspalautetietoa </a:t>
            </a:r>
            <a:r>
              <a:rPr lang="fi-FI" sz="5600" b="0" dirty="0">
                <a:latin typeface="+mn-lt"/>
                <a:hlinkClick r:id="rId5"/>
              </a:rPr>
              <a:t>Asiakaspalautteen tiedonkeruu- ja raportointiratkaisun kehitys osana kansallista yhtenäistämistä (</a:t>
            </a:r>
            <a:r>
              <a:rPr lang="fi-FI" sz="5600" b="0" dirty="0" smtClean="0">
                <a:latin typeface="+mn-lt"/>
                <a:hlinkClick r:id="rId5"/>
              </a:rPr>
              <a:t>innokyla.fi)</a:t>
            </a:r>
            <a:endParaRPr lang="fi-FI" sz="5600" b="0" dirty="0">
              <a:latin typeface="+mn-lt"/>
            </a:endParaRPr>
          </a:p>
          <a:p>
            <a:pPr marL="0" indent="0">
              <a:buNone/>
            </a:pPr>
            <a:r>
              <a:rPr lang="fi-FI" sz="5600" b="0" dirty="0" smtClean="0">
                <a:latin typeface="+mn-lt"/>
              </a:rPr>
              <a:t>Laatusuositus </a:t>
            </a:r>
            <a:r>
              <a:rPr lang="fi-FI" sz="5600" b="0" dirty="0">
                <a:latin typeface="+mn-lt"/>
              </a:rPr>
              <a:t>hyvän ikääntymisen turvaamiseksi ja palvelujen parantamiseksi</a:t>
            </a:r>
            <a:br>
              <a:rPr lang="fi-FI" sz="5600" b="0" dirty="0">
                <a:latin typeface="+mn-lt"/>
              </a:rPr>
            </a:br>
            <a:r>
              <a:rPr lang="fi-FI" sz="5600" b="0" dirty="0" smtClean="0">
                <a:latin typeface="+mn-lt"/>
              </a:rPr>
              <a:t>2020-2023 </a:t>
            </a:r>
            <a:r>
              <a:rPr lang="fi-FI" sz="5600" b="0" dirty="0">
                <a:latin typeface="+mn-lt"/>
                <a:hlinkClick r:id="rId6"/>
              </a:rPr>
              <a:t>Laatusuositus hyvän ikääntymisen turvaamiseksi ja palvelujen parantamiseksi 2020–2023 (valtioneuvosto.fi</a:t>
            </a:r>
            <a:r>
              <a:rPr lang="fi-FI" sz="5600" b="0" dirty="0" smtClean="0">
                <a:latin typeface="+mn-lt"/>
                <a:hlinkClick r:id="rId6"/>
              </a:rPr>
              <a:t>)</a:t>
            </a:r>
            <a:endParaRPr lang="fi-FI" sz="5600" b="0" dirty="0" smtClean="0">
              <a:latin typeface="+mn-lt"/>
            </a:endParaRPr>
          </a:p>
          <a:p>
            <a:pPr marL="0" indent="0">
              <a:buNone/>
            </a:pPr>
            <a:r>
              <a:rPr lang="fi-FI" sz="5600" b="0" dirty="0" smtClean="0">
                <a:latin typeface="+mn-lt"/>
              </a:rPr>
              <a:t> </a:t>
            </a:r>
            <a:r>
              <a:rPr lang="fi-FI" sz="5600" b="0" dirty="0">
                <a:latin typeface="+mn-lt"/>
              </a:rPr>
              <a:t>Sisällölliset määrittelyt asiakaspalautteen kansalliseksi yhtenäistämiseksi </a:t>
            </a:r>
            <a:r>
              <a:rPr lang="fi-FI" sz="5600" b="0" dirty="0">
                <a:latin typeface="+mn-lt"/>
                <a:hlinkClick r:id="rId7"/>
              </a:rPr>
              <a:t>Sisällölliset määrittelyt asiakaspalautetiedon kansalliseksi yhtenäistämiseksi (julkari.fi)</a:t>
            </a:r>
            <a:endParaRPr lang="fi-FI" sz="5600" b="0" dirty="0">
              <a:latin typeface="+mn-lt"/>
            </a:endParaRPr>
          </a:p>
          <a:p>
            <a:pPr marL="0" indent="0">
              <a:buNone/>
            </a:pPr>
            <a:r>
              <a:rPr lang="fi-FI" sz="5600" b="0" dirty="0">
                <a:latin typeface="+mn-lt"/>
              </a:rPr>
              <a:t>Vanhuspalvelulaki </a:t>
            </a:r>
            <a:r>
              <a:rPr lang="fi-FI" sz="5600" b="0" dirty="0">
                <a:latin typeface="+mn-lt"/>
                <a:hlinkClick r:id="rId8"/>
              </a:rPr>
              <a:t>Laki ikääntyneen väestön toimintakyvyn… 980/2012 - Ajantasainen lainsäädäntö - FINLEX ®</a:t>
            </a:r>
            <a:r>
              <a:rPr lang="fi-FI" sz="5600" dirty="0">
                <a:latin typeface="+mn-lt"/>
              </a:rPr>
              <a:t/>
            </a:r>
            <a:br>
              <a:rPr lang="fi-FI" sz="5600" dirty="0">
                <a:latin typeface="+mn-lt"/>
              </a:rPr>
            </a:br>
            <a:endParaRPr lang="fi-FI" sz="5600" dirty="0" smtClean="0">
              <a:latin typeface="+mn-lt"/>
            </a:endParaRPr>
          </a:p>
          <a:p>
            <a:pPr marL="0" indent="0">
              <a:buNone/>
            </a:pPr>
            <a:r>
              <a:rPr lang="fi-FI" sz="4400" dirty="0">
                <a:latin typeface="+mn-lt"/>
              </a:rPr>
              <a:t/>
            </a:r>
            <a:br>
              <a:rPr lang="fi-FI" sz="4400" dirty="0">
                <a:latin typeface="+mn-lt"/>
              </a:rPr>
            </a:br>
            <a:r>
              <a:rPr lang="fi-FI" sz="1333" dirty="0"/>
              <a:t/>
            </a:r>
            <a:br>
              <a:rPr lang="fi-FI" sz="1333" dirty="0"/>
            </a:br>
            <a:r>
              <a:rPr lang="fi-FI" sz="1200" dirty="0"/>
              <a:t/>
            </a:r>
            <a:br>
              <a:rPr lang="fi-FI" sz="1200" dirty="0"/>
            </a:br>
            <a:endParaRPr lang="fi-FI" sz="1200" dirty="0"/>
          </a:p>
        </p:txBody>
      </p:sp>
    </p:spTree>
    <p:extLst>
      <p:ext uri="{BB962C8B-B14F-4D97-AF65-F5344CB8AC3E}">
        <p14:creationId xmlns:p14="http://schemas.microsoft.com/office/powerpoint/2010/main" val="1726630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76ED05-363D-E600-04BD-5D84EA730036}"/>
              </a:ext>
            </a:extLst>
          </p:cNvPr>
          <p:cNvSpPr>
            <a:spLocks noGrp="1"/>
          </p:cNvSpPr>
          <p:nvPr>
            <p:ph type="subTitle" idx="1"/>
          </p:nvPr>
        </p:nvSpPr>
        <p:spPr>
          <a:xfrm>
            <a:off x="5520313" y="5065944"/>
            <a:ext cx="5767667" cy="1388708"/>
          </a:xfrm>
        </p:spPr>
        <p:txBody>
          <a:bodyPr>
            <a:normAutofit fontScale="47500" lnSpcReduction="20000"/>
          </a:bodyPr>
          <a:lstStyle/>
          <a:p>
            <a:endParaRPr lang="fi-FI" sz="6000" dirty="0"/>
          </a:p>
          <a:p>
            <a:r>
              <a:rPr lang="fi-FI" sz="2900" dirty="0"/>
              <a:t>Lisätietoja: </a:t>
            </a:r>
          </a:p>
          <a:p>
            <a:r>
              <a:rPr lang="fi-FI" sz="2900" dirty="0"/>
              <a:t>V-S Tulkoti 2022-2023, palvelujen laadun varmistamisen projektipäällikkö Nina Kivelä </a:t>
            </a:r>
            <a:r>
              <a:rPr lang="fi-FI" sz="2900" dirty="0">
                <a:hlinkClick r:id="rId2"/>
              </a:rPr>
              <a:t>nina.kivela@varha.fi</a:t>
            </a:r>
            <a:r>
              <a:rPr lang="fi-FI" sz="7300" dirty="0"/>
              <a:t>	</a:t>
            </a:r>
          </a:p>
          <a:p>
            <a:endParaRPr lang="en-FI" dirty="0"/>
          </a:p>
        </p:txBody>
      </p:sp>
      <p:sp>
        <p:nvSpPr>
          <p:cNvPr id="4" name="Tekstiruutu 3"/>
          <p:cNvSpPr txBox="1"/>
          <p:nvPr/>
        </p:nvSpPr>
        <p:spPr>
          <a:xfrm>
            <a:off x="6740809" y="2725782"/>
            <a:ext cx="2873827" cy="1200329"/>
          </a:xfrm>
          <a:prstGeom prst="rect">
            <a:avLst/>
          </a:prstGeom>
          <a:noFill/>
        </p:spPr>
        <p:txBody>
          <a:bodyPr wrap="square" rtlCol="0">
            <a:spAutoFit/>
          </a:bodyPr>
          <a:lstStyle/>
          <a:p>
            <a:r>
              <a:rPr lang="fi-FI" sz="7200" b="1" dirty="0" smtClean="0">
                <a:solidFill>
                  <a:schemeClr val="bg1"/>
                </a:solidFill>
              </a:rPr>
              <a:t>Kiitos</a:t>
            </a:r>
            <a:endParaRPr lang="fi-FI" sz="7200" b="1" dirty="0">
              <a:solidFill>
                <a:schemeClr val="bg1"/>
              </a:solidFill>
            </a:endParaRPr>
          </a:p>
        </p:txBody>
      </p:sp>
    </p:spTree>
    <p:extLst>
      <p:ext uri="{BB962C8B-B14F-4D97-AF65-F5344CB8AC3E}">
        <p14:creationId xmlns:p14="http://schemas.microsoft.com/office/powerpoint/2010/main" val="16419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1114" y="365125"/>
            <a:ext cx="10515600" cy="1325563"/>
          </a:xfrm>
        </p:spPr>
        <p:txBody>
          <a:bodyPr>
            <a:normAutofit/>
          </a:bodyPr>
          <a:lstStyle/>
          <a:p>
            <a:r>
              <a:rPr lang="fi-FI" sz="1800" dirty="0" smtClean="0">
                <a:latin typeface="Arial Black" panose="020B0A04020102020204" pitchFamily="34" charset="0"/>
              </a:rPr>
              <a:t>1. </a:t>
            </a:r>
            <a:r>
              <a:rPr lang="fi-FI" sz="1800" dirty="0">
                <a:latin typeface="Arial Black" panose="020B0A04020102020204" pitchFamily="34" charset="0"/>
              </a:rPr>
              <a:t>Mistä on </a:t>
            </a:r>
            <a:r>
              <a:rPr lang="fi-FI" sz="1800" dirty="0">
                <a:effectLst>
                  <a:outerShdw blurRad="38100" dist="19050" dir="2700000" algn="tl">
                    <a:schemeClr val="dk1">
                      <a:alpha val="40000"/>
                    </a:schemeClr>
                  </a:outerShdw>
                </a:effectLst>
                <a:latin typeface="Arial Black" panose="020B0A04020102020204" pitchFamily="34" charset="0"/>
              </a:rPr>
              <a:t>Varhan </a:t>
            </a:r>
            <a:r>
              <a:rPr lang="fi-FI" sz="1800" dirty="0" smtClean="0">
                <a:effectLst>
                  <a:outerShdw blurRad="38100" dist="19050" dir="2700000" algn="tl">
                    <a:schemeClr val="dk1">
                      <a:alpha val="40000"/>
                    </a:schemeClr>
                  </a:outerShdw>
                </a:effectLst>
                <a:latin typeface="Arial Black" panose="020B0A04020102020204" pitchFamily="34" charset="0"/>
              </a:rPr>
              <a:t>ikääntyneiden </a:t>
            </a:r>
            <a:r>
              <a:rPr lang="fi-FI" sz="1800" dirty="0">
                <a:effectLst>
                  <a:outerShdw blurRad="38100" dist="19050" dir="2700000" algn="tl">
                    <a:schemeClr val="dk1">
                      <a:alpha val="40000"/>
                    </a:schemeClr>
                  </a:outerShdw>
                </a:effectLst>
                <a:latin typeface="Arial Black" panose="020B0A04020102020204" pitchFamily="34" charset="0"/>
              </a:rPr>
              <a:t>kotona asumista tukevien palvelujen </a:t>
            </a:r>
            <a:r>
              <a:rPr lang="fi-FI" sz="1800" dirty="0" smtClean="0">
                <a:effectLst>
                  <a:outerShdw blurRad="38100" dist="19050" dir="2700000" algn="tl">
                    <a:schemeClr val="dk1">
                      <a:alpha val="40000"/>
                    </a:schemeClr>
                  </a:outerShdw>
                </a:effectLst>
                <a:latin typeface="Arial Black" panose="020B0A04020102020204" pitchFamily="34" charset="0"/>
              </a:rPr>
              <a:t>asiakas- </a:t>
            </a:r>
            <a:r>
              <a:rPr lang="fi-FI" sz="1800" dirty="0">
                <a:effectLst>
                  <a:outerShdw blurRad="38100" dist="19050" dir="2700000" algn="tl">
                    <a:schemeClr val="dk1">
                      <a:alpha val="40000"/>
                    </a:schemeClr>
                  </a:outerShdw>
                </a:effectLst>
                <a:latin typeface="Arial Black" panose="020B0A04020102020204" pitchFamily="34" charset="0"/>
              </a:rPr>
              <a:t>ja läheispalautteen </a:t>
            </a:r>
            <a:r>
              <a:rPr lang="fi-FI" sz="1800" dirty="0">
                <a:latin typeface="Arial Black" panose="020B0A04020102020204" pitchFamily="34" charset="0"/>
              </a:rPr>
              <a:t>toimintamallissa kyse? </a:t>
            </a:r>
          </a:p>
        </p:txBody>
      </p:sp>
      <p:sp>
        <p:nvSpPr>
          <p:cNvPr id="4" name="Sisällön paikkamerkki 3"/>
          <p:cNvSpPr txBox="1">
            <a:spLocks noGrp="1"/>
          </p:cNvSpPr>
          <p:nvPr>
            <p:ph idx="1"/>
          </p:nvPr>
        </p:nvSpPr>
        <p:spPr>
          <a:xfrm>
            <a:off x="899160" y="2351313"/>
            <a:ext cx="5588726" cy="2932085"/>
          </a:xfrm>
          <a:prstGeom prst="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b="0" dirty="0"/>
              <a:t>Tavoite on ottaa käyttöön </a:t>
            </a:r>
            <a:r>
              <a:rPr lang="fi-FI" sz="1200" b="0" dirty="0" smtClean="0"/>
              <a:t>asiakas- </a:t>
            </a:r>
            <a:r>
              <a:rPr lang="fi-FI" sz="1200" b="0" dirty="0"/>
              <a:t>ja läheispalautetoimintamalli, mikä mahdollistaa ketterän, helppokäyttöisen ja käyttäjäystävällisen palautteen keruun huomioiden asiakaskunnan erityispiirteet. Palautteen keruu tapahtuu asiakkaan omassa asuinympäristössä. Asiakas-ja läheispalautteen raportointi ja palautetiedon analysointi  sekä vastuutoimijoiden ja –tehtävien nimeäminen on keskeisessä osassa toimintamallin toteutusta ja juurruttamista.</a:t>
            </a:r>
          </a:p>
          <a:p>
            <a:endParaRPr lang="fi-FI" sz="1200" b="0" dirty="0"/>
          </a:p>
          <a:p>
            <a:r>
              <a:rPr lang="fi-FI" sz="1200" b="0" dirty="0"/>
              <a:t>Palaute tulee olla käytettävissä mahdollisimman reaaliaikaisesti. Ikääntyvien asiakkaan osallistaminen omien palvelujensa suunnitteluun ja kehittämiseen on tuettava. Palaute ja kehittämistoimenpiteet tulee olla julkisesti saatavilla. </a:t>
            </a:r>
          </a:p>
          <a:p>
            <a:endParaRPr lang="fi-FI" sz="1200" b="0" dirty="0"/>
          </a:p>
          <a:p>
            <a:r>
              <a:rPr lang="fi-FI" sz="1200" b="0" dirty="0"/>
              <a:t>Kotona asumista tukevien palveluita käyttäviltä asiakkailta saatava palvelukokemustieto on tärkeä ulottuvuus mitattaessa palveluiden laatua, saatavuutta ja palvelujärjestelmän toimintaa ja toimivuutta. </a:t>
            </a:r>
          </a:p>
        </p:txBody>
      </p:sp>
      <p:graphicFrame>
        <p:nvGraphicFramePr>
          <p:cNvPr id="5" name="Kaaviokuva 4"/>
          <p:cNvGraphicFramePr/>
          <p:nvPr>
            <p:extLst>
              <p:ext uri="{D42A27DB-BD31-4B8C-83A1-F6EECF244321}">
                <p14:modId xmlns:p14="http://schemas.microsoft.com/office/powerpoint/2010/main" val="10156834"/>
              </p:ext>
            </p:extLst>
          </p:nvPr>
        </p:nvGraphicFramePr>
        <p:xfrm>
          <a:off x="6844613" y="2180865"/>
          <a:ext cx="4849705" cy="3717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iruutu 5"/>
          <p:cNvSpPr txBox="1"/>
          <p:nvPr/>
        </p:nvSpPr>
        <p:spPr>
          <a:xfrm>
            <a:off x="7419377" y="1529589"/>
            <a:ext cx="4204063" cy="420756"/>
          </a:xfrm>
          <a:prstGeom prst="rect">
            <a:avLst/>
          </a:prstGeom>
          <a:noFill/>
        </p:spPr>
        <p:txBody>
          <a:bodyPr wrap="square" rtlCol="0">
            <a:spAutoFit/>
          </a:bodyPr>
          <a:lstStyle/>
          <a:p>
            <a:r>
              <a:rPr lang="fi-FI" sz="1067" dirty="0"/>
              <a:t>A</a:t>
            </a:r>
            <a:r>
              <a:rPr lang="fi-FI" sz="1067" dirty="0" smtClean="0"/>
              <a:t>siakas- </a:t>
            </a:r>
            <a:r>
              <a:rPr lang="fi-FI" sz="1067" dirty="0"/>
              <a:t>ja läheispalautemalli yhtenä osana hyvinvointialueen laajempaa eri kanavien kautta saatua asiakaskokemusta. </a:t>
            </a:r>
          </a:p>
        </p:txBody>
      </p:sp>
    </p:spTree>
    <p:extLst>
      <p:ext uri="{BB962C8B-B14F-4D97-AF65-F5344CB8AC3E}">
        <p14:creationId xmlns:p14="http://schemas.microsoft.com/office/powerpoint/2010/main" val="175509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latin typeface="Arial Black" panose="020B0A04020102020204" pitchFamily="34" charset="0"/>
              </a:rPr>
              <a:t>1. Mistä on </a:t>
            </a:r>
            <a:r>
              <a:rPr lang="fi-FI" sz="1867" dirty="0">
                <a:effectLst>
                  <a:outerShdw blurRad="38100" dist="19050" dir="2700000" algn="tl">
                    <a:schemeClr val="dk1">
                      <a:alpha val="40000"/>
                    </a:schemeClr>
                  </a:outerShdw>
                </a:effectLst>
                <a:latin typeface="Arial Black" panose="020B0A04020102020204" pitchFamily="34" charset="0"/>
              </a:rPr>
              <a:t>Varhan </a:t>
            </a:r>
            <a:r>
              <a:rPr lang="fi-FI" sz="1867" dirty="0" smtClean="0">
                <a:effectLst>
                  <a:outerShdw blurRad="38100" dist="19050" dir="2700000" algn="tl">
                    <a:schemeClr val="dk1">
                      <a:alpha val="40000"/>
                    </a:schemeClr>
                  </a:outerShdw>
                </a:effectLst>
                <a:latin typeface="Arial Black" panose="020B0A04020102020204" pitchFamily="34" charset="0"/>
              </a:rPr>
              <a:t>ikääntyneiden </a:t>
            </a:r>
            <a:r>
              <a:rPr lang="fi-FI" sz="1867" dirty="0">
                <a:effectLst>
                  <a:outerShdw blurRad="38100" dist="19050" dir="2700000" algn="tl">
                    <a:schemeClr val="dk1">
                      <a:alpha val="40000"/>
                    </a:schemeClr>
                  </a:outerShdw>
                </a:effectLst>
                <a:latin typeface="Arial Black" panose="020B0A04020102020204" pitchFamily="34" charset="0"/>
              </a:rPr>
              <a:t>kotona asumista tukevien palvelujen </a:t>
            </a:r>
            <a:br>
              <a:rPr lang="fi-FI" sz="1867" dirty="0">
                <a:effectLst>
                  <a:outerShdw blurRad="38100" dist="19050" dir="2700000" algn="tl">
                    <a:schemeClr val="dk1">
                      <a:alpha val="40000"/>
                    </a:schemeClr>
                  </a:outerShdw>
                </a:effectLst>
                <a:latin typeface="Arial Black" panose="020B0A04020102020204" pitchFamily="34" charset="0"/>
              </a:rPr>
            </a:br>
            <a:r>
              <a:rPr lang="fi-FI" sz="1867" dirty="0" smtClean="0">
                <a:effectLst>
                  <a:outerShdw blurRad="38100" dist="19050" dir="2700000" algn="tl">
                    <a:schemeClr val="dk1">
                      <a:alpha val="40000"/>
                    </a:schemeClr>
                  </a:outerShdw>
                </a:effectLst>
                <a:latin typeface="Arial Black" panose="020B0A04020102020204" pitchFamily="34" charset="0"/>
              </a:rPr>
              <a:t>asiakas- </a:t>
            </a:r>
            <a:r>
              <a:rPr lang="fi-FI" sz="1867" dirty="0">
                <a:effectLst>
                  <a:outerShdw blurRad="38100" dist="19050" dir="2700000" algn="tl">
                    <a:schemeClr val="dk1">
                      <a:alpha val="40000"/>
                    </a:schemeClr>
                  </a:outerShdw>
                </a:effectLst>
                <a:latin typeface="Arial Black" panose="020B0A04020102020204" pitchFamily="34" charset="0"/>
              </a:rPr>
              <a:t>ja läheispalautteen </a:t>
            </a:r>
            <a:r>
              <a:rPr lang="fi-FI" sz="1867" dirty="0">
                <a:latin typeface="Arial Black" panose="020B0A04020102020204" pitchFamily="34" charset="0"/>
              </a:rPr>
              <a:t>toimintamallissa kyse?</a:t>
            </a:r>
          </a:p>
        </p:txBody>
      </p:sp>
      <p:sp>
        <p:nvSpPr>
          <p:cNvPr id="6" name="Tekstiruutu 5"/>
          <p:cNvSpPr txBox="1"/>
          <p:nvPr/>
        </p:nvSpPr>
        <p:spPr>
          <a:xfrm>
            <a:off x="858256" y="3180721"/>
            <a:ext cx="10114544" cy="1015663"/>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Asiakas- ja läheispalautteen </a:t>
            </a:r>
            <a:r>
              <a:rPr lang="fi-FI" sz="1200" b="1" dirty="0"/>
              <a:t>väittämät</a:t>
            </a:r>
            <a:r>
              <a:rPr lang="fi-FI" sz="1200" dirty="0"/>
              <a:t> pohjautuvat Varhan keskeisiin asiakaskokemuksen – ja osallisuuden arvoihin ja kansallisiin väittämiin. Väittämät ovat toteutuneet ammattilaisten ja asiantuntijoiden työpajojen ja asiakasraadin yhteistyön tuloksena. </a:t>
            </a:r>
          </a:p>
          <a:p>
            <a:endParaRPr lang="fi-FI" sz="1200" dirty="0"/>
          </a:p>
          <a:p>
            <a:r>
              <a:rPr lang="fi-FI" sz="1200" dirty="0"/>
              <a:t>Asiakas- ja läheispalaute väittämät on mahdollista kohdentaa asiakaskokemuksen mittaaminen yksittäiseen palveluvalikkoon tai laajempaan kokonaisuuteen. Palautetoimintamallin vaikuttavuutta mitataan pilotoinnissa saatujen tulosten perusteella</a:t>
            </a:r>
            <a:r>
              <a:rPr lang="fi-FI" sz="1067" dirty="0"/>
              <a:t>. </a:t>
            </a:r>
          </a:p>
        </p:txBody>
      </p:sp>
      <p:sp>
        <p:nvSpPr>
          <p:cNvPr id="7" name="Tekstiruutu 6"/>
          <p:cNvSpPr txBox="1"/>
          <p:nvPr/>
        </p:nvSpPr>
        <p:spPr>
          <a:xfrm>
            <a:off x="858256" y="4464592"/>
            <a:ext cx="10114544" cy="1384995"/>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dirty="0"/>
              <a:t>Asiakas- ja läheispalautteen taustalla vaikuttaa </a:t>
            </a:r>
            <a:r>
              <a:rPr lang="fi-FI" sz="1200" b="1" dirty="0"/>
              <a:t>vanhuspalvelulaki (980/2012) </a:t>
            </a:r>
            <a:r>
              <a:rPr lang="fi-FI" sz="1200" dirty="0"/>
              <a:t>sekä </a:t>
            </a:r>
            <a:r>
              <a:rPr lang="fi-FI" sz="1200" b="1" dirty="0" err="1"/>
              <a:t>sosiaali</a:t>
            </a:r>
            <a:r>
              <a:rPr lang="fi-FI" sz="1200" b="1" dirty="0"/>
              <a:t>- ja terveysministeriön laatusuositus </a:t>
            </a:r>
            <a:r>
              <a:rPr lang="fi-FI" sz="1200" dirty="0"/>
              <a:t>hyvän ikääntymisen turvaamiseksi ja palvelujen parantamiseksi 2020–2023 (</a:t>
            </a:r>
            <a:r>
              <a:rPr lang="fi-FI" sz="1200" dirty="0" err="1"/>
              <a:t>Sosiaali</a:t>
            </a:r>
            <a:r>
              <a:rPr lang="fi-FI" sz="1200" dirty="0"/>
              <a:t>- ja terveysministeriön julkaisuja 2020:29), jotka velvoittavat asiakaskokemuksen mittaamiseen ja laadun arviointiin sosiaalihuollon palveluissa. </a:t>
            </a:r>
          </a:p>
          <a:p>
            <a:endParaRPr lang="fi-FI" sz="1200" dirty="0"/>
          </a:p>
          <a:p>
            <a:r>
              <a:rPr lang="fi-FI" sz="1200" dirty="0"/>
              <a:t>Palvelujen laadun riittävyyden arviointiin hyvinvointialueen on kerättävä säännöllisesti palautetta palveluja käyttäviltä ja heidän läheisiltään. Palveluja on kehitettävä palautteen perusteella. Lisäksi palvelujen laadun seurannan osalta hyvinvointialueen on huolehdittava, että asiakkaalla on tieto kyselyn tarkoituksesta ja mahdollisuus vastata. </a:t>
            </a:r>
          </a:p>
        </p:txBody>
      </p:sp>
      <p:sp>
        <p:nvSpPr>
          <p:cNvPr id="8" name="Tekstiruutu 7"/>
          <p:cNvSpPr txBox="1"/>
          <p:nvPr/>
        </p:nvSpPr>
        <p:spPr>
          <a:xfrm>
            <a:off x="858256" y="1896850"/>
            <a:ext cx="10114544" cy="1015663"/>
          </a:xfrm>
          <a:prstGeom prst="rect">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i-FI" sz="1200" b="1" dirty="0"/>
              <a:t>Tarve </a:t>
            </a:r>
            <a:r>
              <a:rPr lang="fi-FI" sz="1200" dirty="0"/>
              <a:t>kohdennetulle, yhtenevälle, vertailukelpoiselle ja ajantasaiselle sähköiselle asiakas- ja läheispalautetiedolle on tunnistettu Varhan </a:t>
            </a:r>
            <a:r>
              <a:rPr lang="fi-FI" sz="1200" dirty="0" err="1" smtClean="0"/>
              <a:t>ikääntymeiden</a:t>
            </a:r>
            <a:r>
              <a:rPr lang="fi-FI" sz="1200" dirty="0" smtClean="0"/>
              <a:t> </a:t>
            </a:r>
            <a:r>
              <a:rPr lang="fi-FI" sz="1200" dirty="0"/>
              <a:t>kotona asumista tukevissa palveluissa. Palautetieto kuvaa asiakkaan kokemusta ja tyytyväisyyttä käyttämiinsä palveluihin. </a:t>
            </a:r>
          </a:p>
          <a:p>
            <a:endParaRPr lang="fi-FI" sz="1200" dirty="0"/>
          </a:p>
          <a:p>
            <a:r>
              <a:rPr lang="fi-FI" sz="1200" dirty="0"/>
              <a:t>Hyvinvointialueella ei ole ollut aiemmin yhtenevää </a:t>
            </a:r>
            <a:r>
              <a:rPr lang="fi-FI" sz="1200" dirty="0" smtClean="0"/>
              <a:t>ikääntyneiden </a:t>
            </a:r>
            <a:r>
              <a:rPr lang="fi-FI" sz="1200" dirty="0"/>
              <a:t>kotona asumista tukevien palvelujen asiakas- ja läheispalautetoimintamallia, käytännöt vaihtelivat suuresti 27 kunnan tai kuntayhtymän välillä. </a:t>
            </a:r>
          </a:p>
        </p:txBody>
      </p:sp>
    </p:spTree>
    <p:extLst>
      <p:ext uri="{BB962C8B-B14F-4D97-AF65-F5344CB8AC3E}">
        <p14:creationId xmlns:p14="http://schemas.microsoft.com/office/powerpoint/2010/main" val="167416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p:txBody>
          <a:bodyPr/>
          <a:lstStyle/>
          <a:p>
            <a:r>
              <a:rPr lang="fi-FI" sz="1867" dirty="0">
                <a:solidFill>
                  <a:schemeClr val="tx2"/>
                </a:solidFill>
                <a:effectLst>
                  <a:outerShdw blurRad="38100" dist="19050" dir="2700000" algn="tl">
                    <a:schemeClr val="dk1">
                      <a:alpha val="40000"/>
                    </a:schemeClr>
                  </a:outerShdw>
                </a:effectLst>
                <a:latin typeface="Arial Black" panose="020B0A04020102020204" pitchFamily="34" charset="0"/>
              </a:rPr>
              <a:t>2</a:t>
            </a:r>
            <a:r>
              <a:rPr lang="fi-FI" sz="1867" dirty="0" smtClean="0">
                <a:solidFill>
                  <a:schemeClr val="tx2"/>
                </a:solidFill>
                <a:effectLst>
                  <a:outerShdw blurRad="38100" dist="19050" dir="2700000" algn="tl">
                    <a:schemeClr val="dk1">
                      <a:alpha val="40000"/>
                    </a:schemeClr>
                  </a:outerShdw>
                </a:effectLst>
                <a:latin typeface="Arial Black" panose="020B0A04020102020204" pitchFamily="34" charset="0"/>
              </a:rPr>
              <a:t>. Asiakas- </a:t>
            </a:r>
            <a:r>
              <a:rPr lang="fi-FI" sz="1867" dirty="0">
                <a:solidFill>
                  <a:schemeClr val="tx2"/>
                </a:solidFill>
                <a:effectLst>
                  <a:outerShdw blurRad="38100" dist="19050" dir="2700000" algn="tl">
                    <a:schemeClr val="dk1">
                      <a:alpha val="40000"/>
                    </a:schemeClr>
                  </a:outerShdw>
                </a:effectLst>
                <a:latin typeface="Arial Black" panose="020B0A04020102020204" pitchFamily="34" charset="0"/>
              </a:rPr>
              <a:t>ja läheispalautteen toimintamalli – vaiheet </a:t>
            </a:r>
            <a:endParaRPr lang="fi-FI" sz="1867" dirty="0">
              <a:latin typeface="Arial Black" panose="020B0A04020102020204" pitchFamily="34" charset="0"/>
            </a:endParaRPr>
          </a:p>
        </p:txBody>
      </p:sp>
      <p:pic>
        <p:nvPicPr>
          <p:cNvPr id="5" name="Sisällön paikkamerkki 4"/>
          <p:cNvPicPr>
            <a:picLocks noGrp="1" noChangeAspect="1"/>
          </p:cNvPicPr>
          <p:nvPr>
            <p:ph idx="1"/>
          </p:nvPr>
        </p:nvPicPr>
        <p:blipFill>
          <a:blip r:embed="rId2"/>
          <a:stretch>
            <a:fillRect/>
          </a:stretch>
        </p:blipFill>
        <p:spPr>
          <a:xfrm>
            <a:off x="1130377" y="3075428"/>
            <a:ext cx="9931245" cy="1591194"/>
          </a:xfrm>
          <a:prstGeom prst="rect">
            <a:avLst/>
          </a:prstGeom>
        </p:spPr>
      </p:pic>
      <p:sp>
        <p:nvSpPr>
          <p:cNvPr id="6" name="Tekstiruutu 5"/>
          <p:cNvSpPr txBox="1"/>
          <p:nvPr/>
        </p:nvSpPr>
        <p:spPr>
          <a:xfrm>
            <a:off x="589551" y="1384392"/>
            <a:ext cx="4034763" cy="1836144"/>
          </a:xfrm>
          <a:prstGeom prst="rect">
            <a:avLst/>
          </a:prstGeom>
          <a:noFill/>
        </p:spPr>
        <p:txBody>
          <a:bodyPr wrap="square" rtlCol="0">
            <a:spAutoFit/>
          </a:bodyPr>
          <a:lstStyle/>
          <a:p>
            <a:r>
              <a:rPr lang="fi-FI" sz="1200" dirty="0"/>
              <a:t>Asiakas- ja läheispalautteen toimintamallissa on keskeistä huomioida prosessin vaiheittainen eteneminen</a:t>
            </a:r>
            <a:r>
              <a:rPr lang="fi-FI" sz="1333" dirty="0"/>
              <a:t> (IMS).</a:t>
            </a:r>
          </a:p>
          <a:p>
            <a:r>
              <a:rPr lang="fi-FI" sz="1333" dirty="0"/>
              <a:t> </a:t>
            </a:r>
          </a:p>
          <a:p>
            <a:endParaRPr lang="fi-FI" sz="1333" dirty="0"/>
          </a:p>
          <a:p>
            <a:endParaRPr lang="fi-FI" sz="1333" dirty="0"/>
          </a:p>
          <a:p>
            <a:endParaRPr lang="fi-FI" sz="2400" dirty="0"/>
          </a:p>
          <a:p>
            <a:endParaRPr lang="fi-FI" sz="2400" dirty="0"/>
          </a:p>
        </p:txBody>
      </p:sp>
      <p:sp>
        <p:nvSpPr>
          <p:cNvPr id="7" name="Kuvatekstinuoli alas 6"/>
          <p:cNvSpPr/>
          <p:nvPr/>
        </p:nvSpPr>
        <p:spPr>
          <a:xfrm>
            <a:off x="2350471" y="1905650"/>
            <a:ext cx="3170389" cy="1566840"/>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Palautteeseen vastaamisen aikatalutus ja koulutus. Viestintä ja tiedottaminen, vastaajien ja avaintoimijoiden tiedottaminen ja ohjeistaminen. Mobiililaitteiden saatavuuden ja toimivuuden varmistaminen. Tekninen tuki turvattava. </a:t>
            </a:r>
          </a:p>
        </p:txBody>
      </p:sp>
      <p:sp>
        <p:nvSpPr>
          <p:cNvPr id="8" name="Kuvatekstinuoli alas 7"/>
          <p:cNvSpPr/>
          <p:nvPr/>
        </p:nvSpPr>
        <p:spPr>
          <a:xfrm>
            <a:off x="7139774" y="1905650"/>
            <a:ext cx="3173724" cy="1341997"/>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Toimenpiteiden käsittely, dokumentointi, arviointi ja seuranta kuvattava. Vastuutoimijoiden ja –tehtävien määrittäminen. Julkaistava tieto ikääntyvien kotona asumista tukevien palvelujen korjaavista ja kehittävistä toimenpiteistä.   </a:t>
            </a:r>
          </a:p>
        </p:txBody>
      </p:sp>
      <p:sp>
        <p:nvSpPr>
          <p:cNvPr id="9" name="Kuvatekstinuoli ylös 8"/>
          <p:cNvSpPr/>
          <p:nvPr/>
        </p:nvSpPr>
        <p:spPr>
          <a:xfrm>
            <a:off x="888955" y="4324710"/>
            <a:ext cx="3279923" cy="1661719"/>
          </a:xfrm>
          <a:prstGeom prst="up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 Ammattilaisten, asiantuntijoiden ja asiakkaan osallistaminen jo suunnitteluvaiheessa. </a:t>
            </a:r>
          </a:p>
          <a:p>
            <a:pPr algn="ctr"/>
            <a:r>
              <a:rPr lang="fi-FI" sz="1067" dirty="0"/>
              <a:t>Väittämien määrittäminen, määrä, koko, rakenne, sisältö. Palautteen toteutuksen suunnittelu, koulutus, tiedottaminen, viestintä sidosryhmille ja toimijoille. Riskien hallinta.  </a:t>
            </a:r>
          </a:p>
        </p:txBody>
      </p:sp>
      <p:sp>
        <p:nvSpPr>
          <p:cNvPr id="10" name="Kuvatekstinuoli ylös 9"/>
          <p:cNvSpPr/>
          <p:nvPr/>
        </p:nvSpPr>
        <p:spPr>
          <a:xfrm>
            <a:off x="4821988" y="4452952"/>
            <a:ext cx="2678676" cy="1538736"/>
          </a:xfrm>
          <a:prstGeom prst="up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i-FI" sz="1067" dirty="0"/>
              <a:t>Raportoinnin hallinnan ja analysoinnin varmistaminen. Vastuutoimijoiden- ja tehtävien määrittely. Tekninen tuki turvattava. Yhteinen alusta raportointitietojen säilönnälle ja jalostamiselle.  </a:t>
            </a:r>
          </a:p>
        </p:txBody>
      </p:sp>
    </p:spTree>
    <p:extLst>
      <p:ext uri="{BB962C8B-B14F-4D97-AF65-F5344CB8AC3E}">
        <p14:creationId xmlns:p14="http://schemas.microsoft.com/office/powerpoint/2010/main" val="162643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txBox="1">
            <a:spLocks noGrp="1"/>
          </p:cNvSpPr>
          <p:nvPr>
            <p:ph type="title"/>
          </p:nvPr>
        </p:nvSpPr>
        <p:spPr>
          <a:xfrm>
            <a:off x="899159" y="542674"/>
            <a:ext cx="10883538" cy="350930"/>
          </a:xfrm>
          <a:prstGeom prst="rect">
            <a:avLst/>
          </a:prstGeom>
          <a:noFill/>
        </p:spPr>
        <p:txBody>
          <a:bodyPr wrap="square" rtlCol="0">
            <a:spAutoFit/>
          </a:bodyPr>
          <a:lstStyle/>
          <a:p>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3. </a:t>
            </a:r>
            <a:r>
              <a:rPr lang="fi-FI" sz="1867" dirty="0">
                <a:effectLst>
                  <a:outerShdw blurRad="38100" dist="19050" dir="2700000" algn="tl">
                    <a:schemeClr val="dk1">
                      <a:alpha val="40000"/>
                    </a:schemeClr>
                  </a:outerShdw>
                </a:effectLst>
                <a:latin typeface="Arial Black" panose="020B0A04020102020204" pitchFamily="34" charset="0"/>
              </a:rPr>
              <a:t>A</a:t>
            </a:r>
            <a:r>
              <a:rPr lang="fi-FI" sz="1867" b="1" dirty="0" smtClean="0">
                <a:solidFill>
                  <a:schemeClr val="tx2"/>
                </a:solidFill>
                <a:effectLst>
                  <a:outerShdw blurRad="38100" dist="19050" dir="2700000" algn="tl">
                    <a:schemeClr val="dk1">
                      <a:alpha val="40000"/>
                    </a:schemeClr>
                  </a:outerShdw>
                </a:effectLst>
                <a:latin typeface="Arial Black" panose="020B0A04020102020204" pitchFamily="34" charset="0"/>
              </a:rPr>
              <a:t>siakas- </a:t>
            </a:r>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ja läheispalautteen toimintamalli </a:t>
            </a:r>
            <a:endParaRPr lang="fi-FI" sz="1600" b="1" dirty="0">
              <a:solidFill>
                <a:schemeClr val="tx2"/>
              </a:solidFill>
              <a:latin typeface="Arial Black" panose="020B0A04020102020204" pitchFamily="34" charset="0"/>
            </a:endParaRPr>
          </a:p>
        </p:txBody>
      </p:sp>
      <p:graphicFrame>
        <p:nvGraphicFramePr>
          <p:cNvPr id="5" name="Sisällön paikkamerkki 5"/>
          <p:cNvGraphicFramePr>
            <a:graphicFrameLocks noGrp="1"/>
          </p:cNvGraphicFramePr>
          <p:nvPr>
            <p:ph idx="1"/>
            <p:extLst>
              <p:ext uri="{D42A27DB-BD31-4B8C-83A1-F6EECF244321}">
                <p14:modId xmlns:p14="http://schemas.microsoft.com/office/powerpoint/2010/main" val="9843725"/>
              </p:ext>
            </p:extLst>
          </p:nvPr>
        </p:nvGraphicFramePr>
        <p:xfrm>
          <a:off x="150222" y="1485990"/>
          <a:ext cx="11449595" cy="3957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859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p:cNvGraphicFramePr>
            <a:graphicFrameLocks noGrp="1"/>
          </p:cNvGraphicFramePr>
          <p:nvPr>
            <p:ph idx="1"/>
            <p:extLst>
              <p:ext uri="{D42A27DB-BD31-4B8C-83A1-F6EECF244321}">
                <p14:modId xmlns:p14="http://schemas.microsoft.com/office/powerpoint/2010/main" val="3426128364"/>
              </p:ext>
            </p:extLst>
          </p:nvPr>
        </p:nvGraphicFramePr>
        <p:xfrm>
          <a:off x="775062" y="1672044"/>
          <a:ext cx="11016343" cy="4737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tsikko 4"/>
          <p:cNvSpPr txBox="1">
            <a:spLocks noGrp="1"/>
          </p:cNvSpPr>
          <p:nvPr>
            <p:ph type="title"/>
          </p:nvPr>
        </p:nvSpPr>
        <p:spPr>
          <a:xfrm>
            <a:off x="838200" y="551384"/>
            <a:ext cx="10221686" cy="350930"/>
          </a:xfrm>
          <a:prstGeom prst="rect">
            <a:avLst/>
          </a:prstGeom>
          <a:noFill/>
        </p:spPr>
        <p:txBody>
          <a:bodyPr wrap="square" rtlCol="0">
            <a:spAutoFit/>
          </a:bodyPr>
          <a:lstStyle/>
          <a:p>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3. </a:t>
            </a:r>
            <a:r>
              <a:rPr lang="fi-FI" sz="1867" dirty="0">
                <a:effectLst>
                  <a:outerShdw blurRad="38100" dist="19050" dir="2700000" algn="tl">
                    <a:schemeClr val="dk1">
                      <a:alpha val="40000"/>
                    </a:schemeClr>
                  </a:outerShdw>
                </a:effectLst>
                <a:latin typeface="Arial Black" panose="020B0A04020102020204" pitchFamily="34" charset="0"/>
              </a:rPr>
              <a:t>A</a:t>
            </a:r>
            <a:r>
              <a:rPr lang="fi-FI" sz="1867" b="1" dirty="0" smtClean="0">
                <a:solidFill>
                  <a:schemeClr val="tx2"/>
                </a:solidFill>
                <a:effectLst>
                  <a:outerShdw blurRad="38100" dist="19050" dir="2700000" algn="tl">
                    <a:schemeClr val="dk1">
                      <a:alpha val="40000"/>
                    </a:schemeClr>
                  </a:outerShdw>
                </a:effectLst>
                <a:latin typeface="Arial Black" panose="020B0A04020102020204" pitchFamily="34" charset="0"/>
              </a:rPr>
              <a:t>siakas- </a:t>
            </a:r>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ja läheispalautteen toimintamalli </a:t>
            </a:r>
            <a:endParaRPr lang="fi-FI" sz="1867"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172603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p:cNvGraphicFramePr>
            <a:graphicFrameLocks noGrp="1"/>
          </p:cNvGraphicFramePr>
          <p:nvPr>
            <p:ph idx="1"/>
            <p:extLst>
              <p:ext uri="{D42A27DB-BD31-4B8C-83A1-F6EECF244321}">
                <p14:modId xmlns:p14="http://schemas.microsoft.com/office/powerpoint/2010/main" val="1719231202"/>
              </p:ext>
            </p:extLst>
          </p:nvPr>
        </p:nvGraphicFramePr>
        <p:xfrm>
          <a:off x="687432" y="1703705"/>
          <a:ext cx="10712632" cy="3957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tsikko 4"/>
          <p:cNvSpPr txBox="1">
            <a:spLocks noGrp="1"/>
          </p:cNvSpPr>
          <p:nvPr>
            <p:ph type="title"/>
          </p:nvPr>
        </p:nvSpPr>
        <p:spPr>
          <a:xfrm>
            <a:off x="902425" y="577508"/>
            <a:ext cx="10387149" cy="350930"/>
          </a:xfrm>
          <a:prstGeom prst="rect">
            <a:avLst/>
          </a:prstGeom>
          <a:noFill/>
        </p:spPr>
        <p:txBody>
          <a:bodyPr wrap="square" rtlCol="0">
            <a:spAutoFit/>
          </a:bodyPr>
          <a:lstStyle/>
          <a:p>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3. </a:t>
            </a:r>
            <a:r>
              <a:rPr lang="fi-FI" sz="1867" dirty="0">
                <a:effectLst>
                  <a:outerShdw blurRad="38100" dist="19050" dir="2700000" algn="tl">
                    <a:schemeClr val="dk1">
                      <a:alpha val="40000"/>
                    </a:schemeClr>
                  </a:outerShdw>
                </a:effectLst>
                <a:latin typeface="Arial Black" panose="020B0A04020102020204" pitchFamily="34" charset="0"/>
              </a:rPr>
              <a:t>A</a:t>
            </a:r>
            <a:r>
              <a:rPr lang="fi-FI" sz="1867" b="1" dirty="0" smtClean="0">
                <a:solidFill>
                  <a:schemeClr val="tx2"/>
                </a:solidFill>
                <a:effectLst>
                  <a:outerShdw blurRad="38100" dist="19050" dir="2700000" algn="tl">
                    <a:schemeClr val="dk1">
                      <a:alpha val="40000"/>
                    </a:schemeClr>
                  </a:outerShdw>
                </a:effectLst>
                <a:latin typeface="Arial Black" panose="020B0A04020102020204" pitchFamily="34" charset="0"/>
              </a:rPr>
              <a:t>siakas- </a:t>
            </a:r>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ja läheispalautteen toimintamalli </a:t>
            </a:r>
            <a:endParaRPr lang="fi-FI" sz="1867" b="1"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9701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txBox="1">
            <a:spLocks noGrp="1"/>
          </p:cNvSpPr>
          <p:nvPr>
            <p:ph type="title"/>
          </p:nvPr>
        </p:nvSpPr>
        <p:spPr>
          <a:xfrm>
            <a:off x="838200" y="551384"/>
            <a:ext cx="10308771" cy="350930"/>
          </a:xfrm>
          <a:prstGeom prst="rect">
            <a:avLst/>
          </a:prstGeom>
          <a:noFill/>
        </p:spPr>
        <p:txBody>
          <a:bodyPr wrap="square" rtlCol="0">
            <a:spAutoFit/>
          </a:bodyPr>
          <a:lstStyle/>
          <a:p>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3. </a:t>
            </a:r>
            <a:r>
              <a:rPr lang="fi-FI" sz="1867" dirty="0">
                <a:effectLst>
                  <a:outerShdw blurRad="38100" dist="19050" dir="2700000" algn="tl">
                    <a:schemeClr val="dk1">
                      <a:alpha val="40000"/>
                    </a:schemeClr>
                  </a:outerShdw>
                </a:effectLst>
                <a:latin typeface="Arial Black" panose="020B0A04020102020204" pitchFamily="34" charset="0"/>
              </a:rPr>
              <a:t>A</a:t>
            </a:r>
            <a:r>
              <a:rPr lang="fi-FI" sz="1867" b="1" dirty="0" smtClean="0">
                <a:solidFill>
                  <a:schemeClr val="tx2"/>
                </a:solidFill>
                <a:effectLst>
                  <a:outerShdw blurRad="38100" dist="19050" dir="2700000" algn="tl">
                    <a:schemeClr val="dk1">
                      <a:alpha val="40000"/>
                    </a:schemeClr>
                  </a:outerShdw>
                </a:effectLst>
                <a:latin typeface="Arial Black" panose="020B0A04020102020204" pitchFamily="34" charset="0"/>
              </a:rPr>
              <a:t>siakaspalautteen </a:t>
            </a:r>
            <a:r>
              <a:rPr lang="fi-FI" sz="1867" b="1" dirty="0">
                <a:solidFill>
                  <a:schemeClr val="tx2"/>
                </a:solidFill>
                <a:effectLst>
                  <a:outerShdw blurRad="38100" dist="19050" dir="2700000" algn="tl">
                    <a:schemeClr val="dk1">
                      <a:alpha val="40000"/>
                    </a:schemeClr>
                  </a:outerShdw>
                </a:effectLst>
                <a:latin typeface="Arial Black" panose="020B0A04020102020204" pitchFamily="34" charset="0"/>
              </a:rPr>
              <a:t>toimintamalli </a:t>
            </a:r>
          </a:p>
        </p:txBody>
      </p:sp>
      <p:graphicFrame>
        <p:nvGraphicFramePr>
          <p:cNvPr id="5" name="Sisällön paikkamerkki 4"/>
          <p:cNvGraphicFramePr>
            <a:graphicFrameLocks noGrp="1"/>
          </p:cNvGraphicFramePr>
          <p:nvPr>
            <p:ph idx="1"/>
            <p:extLst>
              <p:ext uri="{D42A27DB-BD31-4B8C-83A1-F6EECF244321}">
                <p14:modId xmlns:p14="http://schemas.microsoft.com/office/powerpoint/2010/main" val="4059965692"/>
              </p:ext>
            </p:extLst>
          </p:nvPr>
        </p:nvGraphicFramePr>
        <p:xfrm>
          <a:off x="838200" y="1654629"/>
          <a:ext cx="10587446" cy="4128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46684"/>
      </p:ext>
    </p:extLst>
  </p:cSld>
  <p:clrMapOvr>
    <a:masterClrMapping/>
  </p:clrMapOvr>
</p:sld>
</file>

<file path=ppt/theme/theme1.xml><?xml version="1.0" encoding="utf-8"?>
<a:theme xmlns:a="http://schemas.openxmlformats.org/drawingml/2006/main" name="Office Theme">
  <a:themeElements>
    <a:clrScheme name="Varha">
      <a:dk1>
        <a:srgbClr val="000000"/>
      </a:dk1>
      <a:lt1>
        <a:srgbClr val="FFFFFF"/>
      </a:lt1>
      <a:dk2>
        <a:srgbClr val="3C2B7C"/>
      </a:dk2>
      <a:lt2>
        <a:srgbClr val="009F8D"/>
      </a:lt2>
      <a:accent1>
        <a:srgbClr val="3C2B7C"/>
      </a:accent1>
      <a:accent2>
        <a:srgbClr val="009F8D"/>
      </a:accent2>
      <a:accent3>
        <a:srgbClr val="9990C0"/>
      </a:accent3>
      <a:accent4>
        <a:srgbClr val="D7EAEA"/>
      </a:accent4>
      <a:accent5>
        <a:srgbClr val="F39300"/>
      </a:accent5>
      <a:accent6>
        <a:srgbClr val="145E40"/>
      </a:accent6>
      <a:hlink>
        <a:srgbClr val="F39300"/>
      </a:hlink>
      <a:folHlink>
        <a:srgbClr val="145E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9035</TotalTime>
  <Words>3393</Words>
  <Application>Microsoft Office PowerPoint</Application>
  <PresentationFormat>Laajakuva</PresentationFormat>
  <Paragraphs>396</Paragraphs>
  <Slides>22</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22</vt:i4>
      </vt:variant>
    </vt:vector>
  </HeadingPairs>
  <TitlesOfParts>
    <vt:vector size="29" baseType="lpstr">
      <vt:lpstr>Arial</vt:lpstr>
      <vt:lpstr>Arial Black</vt:lpstr>
      <vt:lpstr>Calibri</vt:lpstr>
      <vt:lpstr>Calibri Light</vt:lpstr>
      <vt:lpstr>Manrope ExtraBold</vt:lpstr>
      <vt:lpstr>Wingdings</vt:lpstr>
      <vt:lpstr>Office Theme</vt:lpstr>
      <vt:lpstr>    Palvelujen laadun varmistaminen      </vt:lpstr>
      <vt:lpstr>Sisällys</vt:lpstr>
      <vt:lpstr>1. Mistä on Varhan ikääntyneiden kotona asumista tukevien palvelujen asiakas- ja läheispalautteen toimintamallissa kyse? </vt:lpstr>
      <vt:lpstr>1. Mistä on Varhan ikääntyneiden kotona asumista tukevien palvelujen  asiakas- ja läheispalautteen toimintamallissa kyse?</vt:lpstr>
      <vt:lpstr>2. Asiakas- ja läheispalautteen toimintamalli – vaiheet </vt:lpstr>
      <vt:lpstr>3. Asiakas- ja läheispalautteen toimintamalli </vt:lpstr>
      <vt:lpstr>3. Asiakas- ja läheispalautteen toimintamalli </vt:lpstr>
      <vt:lpstr>3. Asiakas- ja läheispalautteen toimintamalli </vt:lpstr>
      <vt:lpstr>3. Asiakaspalautteen toimintamalli </vt:lpstr>
      <vt:lpstr>4. Varhan ikääntyneiden palvelujen väittämärakenne - palautteeseen vastaaminen </vt:lpstr>
      <vt:lpstr>4. Varhan ikääntyneiden palvelujen väittämärakenne - palautteeseen vastaaminen</vt:lpstr>
      <vt:lpstr>4. Varhan ikääntyneiden palvelujen väittämärakenne - palautteeseen vastaaminen</vt:lpstr>
      <vt:lpstr>5. Asiakas- ja läheispalautemittarit </vt:lpstr>
      <vt:lpstr>5. Asiakas- ja läheispalautemittarit</vt:lpstr>
      <vt:lpstr>6. Mitä ollaan tehty ja missä mennään nyt? </vt:lpstr>
      <vt:lpstr>7. Asiakaspalautteen toimintamalli  – haasteet,  toimivuus, vaikuttavuus ja mahdollisuus </vt:lpstr>
      <vt:lpstr>8. Asiakaspalautteen toimintamalli – tulokset ja kustannusvaikutukset</vt:lpstr>
      <vt:lpstr>9. Toimintamallin vaikuttavuuden ja vaikutusten arviointi</vt:lpstr>
      <vt:lpstr>9. Toimintamallin vaikuttavuuden ja vaikutusten arviointi</vt:lpstr>
      <vt:lpstr>9. Toimintamallin vaikuttavuuden ja vaikutusten arviointi</vt:lpstr>
      <vt:lpstr>10. Lähteet</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Markus Soini</dc:creator>
  <cp:lastModifiedBy>Kivelä Nina</cp:lastModifiedBy>
  <cp:revision>83</cp:revision>
  <dcterms:created xsi:type="dcterms:W3CDTF">2023-11-16T12:51:20Z</dcterms:created>
  <dcterms:modified xsi:type="dcterms:W3CDTF">2023-12-29T10:25:30Z</dcterms:modified>
</cp:coreProperties>
</file>