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95" r:id="rId2"/>
    <p:sldId id="303" r:id="rId3"/>
    <p:sldId id="304" r:id="rId4"/>
    <p:sldId id="305" r:id="rId5"/>
    <p:sldId id="306" r:id="rId6"/>
    <p:sldId id="307" r:id="rId7"/>
    <p:sldId id="308" r:id="rId8"/>
    <p:sldId id="309" r:id="rId9"/>
    <p:sldId id="312" r:id="rId10"/>
    <p:sldId id="313" r:id="rId11"/>
    <p:sldId id="300" r:id="rId12"/>
    <p:sldId id="301" r:id="rId13"/>
    <p:sldId id="302" r:id="rId14"/>
    <p:sldId id="298" r:id="rId15"/>
    <p:sldId id="297" r:id="rId16"/>
    <p:sldId id="265" r:id="rId1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7" autoAdjust="0"/>
    <p:restoredTop sz="96327"/>
  </p:normalViewPr>
  <p:slideViewPr>
    <p:cSldViewPr snapToGrid="0">
      <p:cViewPr varScale="1">
        <p:scale>
          <a:sx n="73" d="100"/>
          <a:sy n="73" d="100"/>
        </p:scale>
        <p:origin x="43"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2A859-DFB5-41FB-98D3-7AE00069844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i-FI"/>
        </a:p>
      </dgm:t>
    </dgm:pt>
    <dgm:pt modelId="{915F710B-5982-4F75-A687-019C59245025}">
      <dgm:prSet phldrT="[Teksti]"/>
      <dgm:spPr/>
      <dgm:t>
        <a:bodyPr/>
        <a:lstStyle/>
        <a:p>
          <a:r>
            <a:rPr lang="fi-FI" dirty="0" smtClean="0"/>
            <a:t>Asiakas</a:t>
          </a:r>
          <a:endParaRPr lang="fi-FI" dirty="0"/>
        </a:p>
      </dgm:t>
    </dgm:pt>
    <dgm:pt modelId="{EAE5B115-76AF-4F04-AB15-EEA91A6448B7}" type="parTrans" cxnId="{5C69FD9D-A3AD-482E-8EEC-9BE9AF763049}">
      <dgm:prSet/>
      <dgm:spPr/>
      <dgm:t>
        <a:bodyPr/>
        <a:lstStyle/>
        <a:p>
          <a:endParaRPr lang="fi-FI"/>
        </a:p>
      </dgm:t>
    </dgm:pt>
    <dgm:pt modelId="{CA1BD710-FB86-4E59-BF09-16FE3BB3D49C}" type="sibTrans" cxnId="{5C69FD9D-A3AD-482E-8EEC-9BE9AF763049}">
      <dgm:prSet/>
      <dgm:spPr/>
      <dgm:t>
        <a:bodyPr/>
        <a:lstStyle/>
        <a:p>
          <a:endParaRPr lang="fi-FI"/>
        </a:p>
      </dgm:t>
    </dgm:pt>
    <dgm:pt modelId="{D02AE208-0AF1-4757-8E8B-D5C294B7D73D}">
      <dgm:prSet phldrT="[Teksti]"/>
      <dgm:spPr/>
      <dgm:t>
        <a:bodyPr/>
        <a:lstStyle/>
        <a:p>
          <a:r>
            <a:rPr lang="fi-FI" dirty="0" err="1" smtClean="0"/>
            <a:t>THL:n</a:t>
          </a:r>
          <a:r>
            <a:rPr lang="fi-FI" dirty="0" smtClean="0"/>
            <a:t> kysely joka 2. vuosi</a:t>
          </a:r>
          <a:endParaRPr lang="fi-FI" dirty="0"/>
        </a:p>
      </dgm:t>
    </dgm:pt>
    <dgm:pt modelId="{3F82FEAF-C153-4E69-8C10-909A6E25E2CD}" type="parTrans" cxnId="{BF9ACBE8-AC21-40A0-86CA-643810571434}">
      <dgm:prSet/>
      <dgm:spPr/>
      <dgm:t>
        <a:bodyPr/>
        <a:lstStyle/>
        <a:p>
          <a:endParaRPr lang="fi-FI" dirty="0"/>
        </a:p>
      </dgm:t>
    </dgm:pt>
    <dgm:pt modelId="{B1CE4D8C-DDC5-48C1-BE2E-AE4749E9BBC6}" type="sibTrans" cxnId="{BF9ACBE8-AC21-40A0-86CA-643810571434}">
      <dgm:prSet/>
      <dgm:spPr/>
      <dgm:t>
        <a:bodyPr/>
        <a:lstStyle/>
        <a:p>
          <a:endParaRPr lang="fi-FI"/>
        </a:p>
      </dgm:t>
    </dgm:pt>
    <dgm:pt modelId="{25D87DA3-F70B-499A-9D37-CFD579895520}">
      <dgm:prSet phldrT="[Teksti]" custT="1"/>
      <dgm:spPr/>
      <dgm:t>
        <a:bodyPr/>
        <a:lstStyle/>
        <a:p>
          <a:r>
            <a:rPr lang="fi-FI" sz="700" dirty="0" smtClean="0"/>
            <a:t>Kantelu</a:t>
          </a:r>
          <a:endParaRPr lang="fi-FI" sz="500" dirty="0"/>
        </a:p>
      </dgm:t>
    </dgm:pt>
    <dgm:pt modelId="{BD5C7036-A271-48AB-89D1-7D767E2277B1}" type="parTrans" cxnId="{5592C5DD-5040-484D-BDB1-2FCE7701A691}">
      <dgm:prSet/>
      <dgm:spPr/>
      <dgm:t>
        <a:bodyPr/>
        <a:lstStyle/>
        <a:p>
          <a:endParaRPr lang="fi-FI"/>
        </a:p>
      </dgm:t>
    </dgm:pt>
    <dgm:pt modelId="{EC4C54DB-1A2B-4690-8C51-6D4BF0E9BA49}" type="sibTrans" cxnId="{5592C5DD-5040-484D-BDB1-2FCE7701A691}">
      <dgm:prSet/>
      <dgm:spPr/>
      <dgm:t>
        <a:bodyPr/>
        <a:lstStyle/>
        <a:p>
          <a:endParaRPr lang="fi-FI"/>
        </a:p>
      </dgm:t>
    </dgm:pt>
    <dgm:pt modelId="{6C3F6BBB-F086-4991-B33F-D9540E18C3D9}">
      <dgm:prSet phldrT="[Teksti]" custT="1"/>
      <dgm:spPr/>
      <dgm:t>
        <a:bodyPr/>
        <a:lstStyle/>
        <a:p>
          <a:r>
            <a:rPr lang="fi-FI" sz="700" dirty="0" smtClean="0"/>
            <a:t>Suullinen palaute</a:t>
          </a:r>
          <a:endParaRPr lang="fi-FI" sz="700" dirty="0"/>
        </a:p>
      </dgm:t>
    </dgm:pt>
    <dgm:pt modelId="{55B83509-3212-4E85-9743-1F79862263EB}" type="parTrans" cxnId="{8ADA14A5-DD44-4FFE-8827-C129206F36F8}">
      <dgm:prSet/>
      <dgm:spPr/>
      <dgm:t>
        <a:bodyPr/>
        <a:lstStyle/>
        <a:p>
          <a:endParaRPr lang="fi-FI"/>
        </a:p>
      </dgm:t>
    </dgm:pt>
    <dgm:pt modelId="{F3C3284A-2094-4635-94F4-9331BFFE9BA7}" type="sibTrans" cxnId="{8ADA14A5-DD44-4FFE-8827-C129206F36F8}">
      <dgm:prSet/>
      <dgm:spPr/>
      <dgm:t>
        <a:bodyPr/>
        <a:lstStyle/>
        <a:p>
          <a:endParaRPr lang="fi-FI"/>
        </a:p>
      </dgm:t>
    </dgm:pt>
    <dgm:pt modelId="{B4B82ABE-5222-4B99-852A-B95409DD3C29}">
      <dgm:prSet custT="1"/>
      <dgm:spPr/>
      <dgm:t>
        <a:bodyPr/>
        <a:lstStyle/>
        <a:p>
          <a:r>
            <a:rPr lang="fi-FI" sz="700" dirty="0" smtClean="0"/>
            <a:t>Kirjallinen palaute</a:t>
          </a:r>
          <a:endParaRPr lang="fi-FI" sz="700" dirty="0"/>
        </a:p>
      </dgm:t>
    </dgm:pt>
    <dgm:pt modelId="{54B75160-92F0-4FC8-99DB-C904FE33F3D6}" type="parTrans" cxnId="{B3B59AC0-6EA0-4953-B8C4-17A52DE60991}">
      <dgm:prSet/>
      <dgm:spPr/>
      <dgm:t>
        <a:bodyPr/>
        <a:lstStyle/>
        <a:p>
          <a:endParaRPr lang="fi-FI"/>
        </a:p>
      </dgm:t>
    </dgm:pt>
    <dgm:pt modelId="{ADCB41AC-7D38-435D-A718-0EB59146172D}" type="sibTrans" cxnId="{B3B59AC0-6EA0-4953-B8C4-17A52DE60991}">
      <dgm:prSet/>
      <dgm:spPr/>
      <dgm:t>
        <a:bodyPr/>
        <a:lstStyle/>
        <a:p>
          <a:endParaRPr lang="fi-FI"/>
        </a:p>
      </dgm:t>
    </dgm:pt>
    <dgm:pt modelId="{0EEC6721-50F9-4D73-B8D3-A66F317C0256}">
      <dgm:prSet custT="1"/>
      <dgm:spPr>
        <a:solidFill>
          <a:schemeClr val="accent5"/>
        </a:solidFill>
      </dgm:spPr>
      <dgm:t>
        <a:bodyPr/>
        <a:lstStyle/>
        <a:p>
          <a:r>
            <a:rPr lang="fi-FI" sz="800" dirty="0" smtClean="0"/>
            <a:t>Tilannekohtainen välitön palaute</a:t>
          </a:r>
          <a:endParaRPr lang="fi-FI" sz="800" dirty="0"/>
        </a:p>
      </dgm:t>
    </dgm:pt>
    <dgm:pt modelId="{6A998AD4-9229-4D69-BDE7-4557BAF265BE}" type="parTrans" cxnId="{58209C9D-AF84-47B0-8CF7-3DE12B9065C6}">
      <dgm:prSet/>
      <dgm:spPr/>
      <dgm:t>
        <a:bodyPr/>
        <a:lstStyle/>
        <a:p>
          <a:endParaRPr lang="fi-FI"/>
        </a:p>
      </dgm:t>
    </dgm:pt>
    <dgm:pt modelId="{F4E55C37-BFA5-4C33-B29B-2FB0853C97D7}" type="sibTrans" cxnId="{58209C9D-AF84-47B0-8CF7-3DE12B9065C6}">
      <dgm:prSet/>
      <dgm:spPr/>
      <dgm:t>
        <a:bodyPr/>
        <a:lstStyle/>
        <a:p>
          <a:endParaRPr lang="fi-FI"/>
        </a:p>
      </dgm:t>
    </dgm:pt>
    <dgm:pt modelId="{EEC150AB-77D8-4C1B-8163-945C9A3001AC}">
      <dgm:prSet/>
      <dgm:spPr/>
      <dgm:t>
        <a:bodyPr/>
        <a:lstStyle/>
        <a:p>
          <a:r>
            <a:rPr lang="fi-FI" dirty="0" smtClean="0"/>
            <a:t>Jatkuvan palaute</a:t>
          </a:r>
          <a:endParaRPr lang="fi-FI" dirty="0"/>
        </a:p>
      </dgm:t>
    </dgm:pt>
    <dgm:pt modelId="{314AE9E1-C671-4E86-983A-362EBE45042F}" type="parTrans" cxnId="{AFC0D73E-0547-40DB-BE5E-3B08EEC3E34B}">
      <dgm:prSet/>
      <dgm:spPr/>
      <dgm:t>
        <a:bodyPr/>
        <a:lstStyle/>
        <a:p>
          <a:endParaRPr lang="fi-FI"/>
        </a:p>
      </dgm:t>
    </dgm:pt>
    <dgm:pt modelId="{4BD02A05-8D93-4D7D-A2A9-DBF311CB188C}" type="sibTrans" cxnId="{AFC0D73E-0547-40DB-BE5E-3B08EEC3E34B}">
      <dgm:prSet/>
      <dgm:spPr/>
      <dgm:t>
        <a:bodyPr/>
        <a:lstStyle/>
        <a:p>
          <a:endParaRPr lang="fi-FI"/>
        </a:p>
      </dgm:t>
    </dgm:pt>
    <dgm:pt modelId="{DB76D7D8-ADBE-4B59-BEE4-037532470571}">
      <dgm:prSet custT="1"/>
      <dgm:spPr/>
      <dgm:t>
        <a:bodyPr/>
        <a:lstStyle/>
        <a:p>
          <a:r>
            <a:rPr lang="fi-FI" sz="700" dirty="0" smtClean="0"/>
            <a:t>Eri kanavat: </a:t>
          </a:r>
          <a:r>
            <a:rPr lang="fi-FI" sz="700" dirty="0" err="1" smtClean="0"/>
            <a:t>some</a:t>
          </a:r>
          <a:r>
            <a:rPr lang="fi-FI" sz="700" dirty="0" smtClean="0"/>
            <a:t>, lehti</a:t>
          </a:r>
          <a:endParaRPr lang="fi-FI" sz="700" dirty="0"/>
        </a:p>
      </dgm:t>
    </dgm:pt>
    <dgm:pt modelId="{16728A3C-D7A8-4DCC-9CB7-21DB236FB680}" type="parTrans" cxnId="{3ADC2886-14FD-42E9-923F-B59D981FAC7F}">
      <dgm:prSet/>
      <dgm:spPr/>
      <dgm:t>
        <a:bodyPr/>
        <a:lstStyle/>
        <a:p>
          <a:endParaRPr lang="fi-FI"/>
        </a:p>
      </dgm:t>
    </dgm:pt>
    <dgm:pt modelId="{97E36C61-BCC0-4376-AD98-FA87FA3023CC}" type="sibTrans" cxnId="{3ADC2886-14FD-42E9-923F-B59D981FAC7F}">
      <dgm:prSet/>
      <dgm:spPr/>
      <dgm:t>
        <a:bodyPr/>
        <a:lstStyle/>
        <a:p>
          <a:endParaRPr lang="fi-FI"/>
        </a:p>
      </dgm:t>
    </dgm:pt>
    <dgm:pt modelId="{79FBA36B-41D7-4E0B-898E-3A16CDE5017C}">
      <dgm:prSet custT="1"/>
      <dgm:spPr/>
      <dgm:t>
        <a:bodyPr/>
        <a:lstStyle/>
        <a:p>
          <a:r>
            <a:rPr lang="fi-FI" sz="700" dirty="0" smtClean="0"/>
            <a:t>Muistutukset</a:t>
          </a:r>
          <a:endParaRPr lang="fi-FI" sz="500" dirty="0"/>
        </a:p>
      </dgm:t>
    </dgm:pt>
    <dgm:pt modelId="{AF2562C7-AE9B-4469-806A-389666125EA1}" type="parTrans" cxnId="{8FACB1ED-78F1-42DD-BF6F-019BB0FDCED9}">
      <dgm:prSet/>
      <dgm:spPr/>
      <dgm:t>
        <a:bodyPr/>
        <a:lstStyle/>
        <a:p>
          <a:endParaRPr lang="fi-FI"/>
        </a:p>
      </dgm:t>
    </dgm:pt>
    <dgm:pt modelId="{B53DB8CA-8403-49D2-9ECD-9675307D2D5D}" type="sibTrans" cxnId="{8FACB1ED-78F1-42DD-BF6F-019BB0FDCED9}">
      <dgm:prSet/>
      <dgm:spPr/>
      <dgm:t>
        <a:bodyPr/>
        <a:lstStyle/>
        <a:p>
          <a:endParaRPr lang="fi-FI"/>
        </a:p>
      </dgm:t>
    </dgm:pt>
    <dgm:pt modelId="{66CF214D-7D41-4B79-931F-6E0BF147F168}" type="pres">
      <dgm:prSet presAssocID="{6352A859-DFB5-41FB-98D3-7AE00069844C}" presName="Name0" presStyleCnt="0">
        <dgm:presLayoutVars>
          <dgm:chMax val="1"/>
          <dgm:dir/>
          <dgm:animLvl val="ctr"/>
          <dgm:resizeHandles val="exact"/>
        </dgm:presLayoutVars>
      </dgm:prSet>
      <dgm:spPr/>
      <dgm:t>
        <a:bodyPr/>
        <a:lstStyle/>
        <a:p>
          <a:endParaRPr lang="fi-FI"/>
        </a:p>
      </dgm:t>
    </dgm:pt>
    <dgm:pt modelId="{1EA96523-196A-43B7-A2FF-350A7970F535}" type="pres">
      <dgm:prSet presAssocID="{915F710B-5982-4F75-A687-019C59245025}" presName="centerShape" presStyleLbl="node0" presStyleIdx="0" presStyleCnt="1"/>
      <dgm:spPr/>
      <dgm:t>
        <a:bodyPr/>
        <a:lstStyle/>
        <a:p>
          <a:endParaRPr lang="fi-FI"/>
        </a:p>
      </dgm:t>
    </dgm:pt>
    <dgm:pt modelId="{55587DE9-A2B1-4DBE-86B8-C7AAF9B389BF}" type="pres">
      <dgm:prSet presAssocID="{3F82FEAF-C153-4E69-8C10-909A6E25E2CD}" presName="parTrans" presStyleLbl="sibTrans2D1" presStyleIdx="0" presStyleCnt="8"/>
      <dgm:spPr/>
      <dgm:t>
        <a:bodyPr/>
        <a:lstStyle/>
        <a:p>
          <a:endParaRPr lang="fi-FI"/>
        </a:p>
      </dgm:t>
    </dgm:pt>
    <dgm:pt modelId="{0058DA82-92F3-437E-B259-40DFB3AC243E}" type="pres">
      <dgm:prSet presAssocID="{3F82FEAF-C153-4E69-8C10-909A6E25E2CD}" presName="connectorText" presStyleLbl="sibTrans2D1" presStyleIdx="0" presStyleCnt="8"/>
      <dgm:spPr/>
      <dgm:t>
        <a:bodyPr/>
        <a:lstStyle/>
        <a:p>
          <a:endParaRPr lang="fi-FI"/>
        </a:p>
      </dgm:t>
    </dgm:pt>
    <dgm:pt modelId="{77C65EF8-3D31-4807-99D7-A8B5B775DD4B}" type="pres">
      <dgm:prSet presAssocID="{D02AE208-0AF1-4757-8E8B-D5C294B7D73D}" presName="node" presStyleLbl="node1" presStyleIdx="0" presStyleCnt="8" custRadScaleRad="92784" custRadScaleInc="15721">
        <dgm:presLayoutVars>
          <dgm:bulletEnabled val="1"/>
        </dgm:presLayoutVars>
      </dgm:prSet>
      <dgm:spPr/>
      <dgm:t>
        <a:bodyPr/>
        <a:lstStyle/>
        <a:p>
          <a:endParaRPr lang="fi-FI"/>
        </a:p>
      </dgm:t>
    </dgm:pt>
    <dgm:pt modelId="{6DD02E14-4FFD-49D9-83F0-9853CCDC32E4}" type="pres">
      <dgm:prSet presAssocID="{AF2562C7-AE9B-4469-806A-389666125EA1}" presName="parTrans" presStyleLbl="sibTrans2D1" presStyleIdx="1" presStyleCnt="8"/>
      <dgm:spPr/>
      <dgm:t>
        <a:bodyPr/>
        <a:lstStyle/>
        <a:p>
          <a:endParaRPr lang="fi-FI"/>
        </a:p>
      </dgm:t>
    </dgm:pt>
    <dgm:pt modelId="{BA358DBB-E5ED-474A-B91C-87BC20843D34}" type="pres">
      <dgm:prSet presAssocID="{AF2562C7-AE9B-4469-806A-389666125EA1}" presName="connectorText" presStyleLbl="sibTrans2D1" presStyleIdx="1" presStyleCnt="8"/>
      <dgm:spPr/>
      <dgm:t>
        <a:bodyPr/>
        <a:lstStyle/>
        <a:p>
          <a:endParaRPr lang="fi-FI"/>
        </a:p>
      </dgm:t>
    </dgm:pt>
    <dgm:pt modelId="{FCFC9D21-4ED7-47B8-8F07-33E0C545ABC1}" type="pres">
      <dgm:prSet presAssocID="{79FBA36B-41D7-4E0B-898E-3A16CDE5017C}" presName="node" presStyleLbl="node1" presStyleIdx="1" presStyleCnt="8" custScaleX="125550" custScaleY="123108" custRadScaleRad="102619" custRadScaleInc="6418">
        <dgm:presLayoutVars>
          <dgm:bulletEnabled val="1"/>
        </dgm:presLayoutVars>
      </dgm:prSet>
      <dgm:spPr/>
      <dgm:t>
        <a:bodyPr/>
        <a:lstStyle/>
        <a:p>
          <a:endParaRPr lang="fi-FI"/>
        </a:p>
      </dgm:t>
    </dgm:pt>
    <dgm:pt modelId="{1831C2A3-EF4C-45DE-87D7-5DF9461C3E2C}" type="pres">
      <dgm:prSet presAssocID="{BD5C7036-A271-48AB-89D1-7D767E2277B1}" presName="parTrans" presStyleLbl="sibTrans2D1" presStyleIdx="2" presStyleCnt="8"/>
      <dgm:spPr/>
      <dgm:t>
        <a:bodyPr/>
        <a:lstStyle/>
        <a:p>
          <a:endParaRPr lang="fi-FI"/>
        </a:p>
      </dgm:t>
    </dgm:pt>
    <dgm:pt modelId="{109A05D1-9F31-4780-BF27-8F1614CB86AA}" type="pres">
      <dgm:prSet presAssocID="{BD5C7036-A271-48AB-89D1-7D767E2277B1}" presName="connectorText" presStyleLbl="sibTrans2D1" presStyleIdx="2" presStyleCnt="8"/>
      <dgm:spPr/>
      <dgm:t>
        <a:bodyPr/>
        <a:lstStyle/>
        <a:p>
          <a:endParaRPr lang="fi-FI"/>
        </a:p>
      </dgm:t>
    </dgm:pt>
    <dgm:pt modelId="{A2F587DE-A8F0-486B-8EF2-E0899F227BCA}" type="pres">
      <dgm:prSet presAssocID="{25D87DA3-F70B-499A-9D37-CFD579895520}" presName="node" presStyleLbl="node1" presStyleIdx="2" presStyleCnt="8">
        <dgm:presLayoutVars>
          <dgm:bulletEnabled val="1"/>
        </dgm:presLayoutVars>
      </dgm:prSet>
      <dgm:spPr/>
      <dgm:t>
        <a:bodyPr/>
        <a:lstStyle/>
        <a:p>
          <a:endParaRPr lang="fi-FI"/>
        </a:p>
      </dgm:t>
    </dgm:pt>
    <dgm:pt modelId="{65B6A372-56F3-407E-AF83-CD81A8FB62F5}" type="pres">
      <dgm:prSet presAssocID="{55B83509-3212-4E85-9743-1F79862263EB}" presName="parTrans" presStyleLbl="sibTrans2D1" presStyleIdx="3" presStyleCnt="8"/>
      <dgm:spPr/>
      <dgm:t>
        <a:bodyPr/>
        <a:lstStyle/>
        <a:p>
          <a:endParaRPr lang="fi-FI"/>
        </a:p>
      </dgm:t>
    </dgm:pt>
    <dgm:pt modelId="{0CE07E0D-EFC1-4B1B-BFA0-CF2D42BE8C95}" type="pres">
      <dgm:prSet presAssocID="{55B83509-3212-4E85-9743-1F79862263EB}" presName="connectorText" presStyleLbl="sibTrans2D1" presStyleIdx="3" presStyleCnt="8"/>
      <dgm:spPr/>
      <dgm:t>
        <a:bodyPr/>
        <a:lstStyle/>
        <a:p>
          <a:endParaRPr lang="fi-FI"/>
        </a:p>
      </dgm:t>
    </dgm:pt>
    <dgm:pt modelId="{32B0B2B2-F65F-43D4-9FC6-B82AA6F9B798}" type="pres">
      <dgm:prSet presAssocID="{6C3F6BBB-F086-4991-B33F-D9540E18C3D9}" presName="node" presStyleLbl="node1" presStyleIdx="3" presStyleCnt="8" custScaleX="120088" custScaleY="117519">
        <dgm:presLayoutVars>
          <dgm:bulletEnabled val="1"/>
        </dgm:presLayoutVars>
      </dgm:prSet>
      <dgm:spPr/>
      <dgm:t>
        <a:bodyPr/>
        <a:lstStyle/>
        <a:p>
          <a:endParaRPr lang="fi-FI"/>
        </a:p>
      </dgm:t>
    </dgm:pt>
    <dgm:pt modelId="{D0959656-D867-48EC-BFCC-F02D76A0FFD7}" type="pres">
      <dgm:prSet presAssocID="{54B75160-92F0-4FC8-99DB-C904FE33F3D6}" presName="parTrans" presStyleLbl="sibTrans2D1" presStyleIdx="4" presStyleCnt="8"/>
      <dgm:spPr/>
      <dgm:t>
        <a:bodyPr/>
        <a:lstStyle/>
        <a:p>
          <a:endParaRPr lang="fi-FI"/>
        </a:p>
      </dgm:t>
    </dgm:pt>
    <dgm:pt modelId="{88CC4C6F-AC7C-4EB9-8358-CCE4FA1490AE}" type="pres">
      <dgm:prSet presAssocID="{54B75160-92F0-4FC8-99DB-C904FE33F3D6}" presName="connectorText" presStyleLbl="sibTrans2D1" presStyleIdx="4" presStyleCnt="8"/>
      <dgm:spPr/>
      <dgm:t>
        <a:bodyPr/>
        <a:lstStyle/>
        <a:p>
          <a:endParaRPr lang="fi-FI"/>
        </a:p>
      </dgm:t>
    </dgm:pt>
    <dgm:pt modelId="{6BBF8F88-CFFB-460B-A94C-6B4E371E41E0}" type="pres">
      <dgm:prSet presAssocID="{B4B82ABE-5222-4B99-852A-B95409DD3C29}" presName="node" presStyleLbl="node1" presStyleIdx="4" presStyleCnt="8" custScaleX="117205" custScaleY="104474" custRadScaleRad="100597" custRadScaleInc="-9754">
        <dgm:presLayoutVars>
          <dgm:bulletEnabled val="1"/>
        </dgm:presLayoutVars>
      </dgm:prSet>
      <dgm:spPr/>
      <dgm:t>
        <a:bodyPr/>
        <a:lstStyle/>
        <a:p>
          <a:endParaRPr lang="fi-FI"/>
        </a:p>
      </dgm:t>
    </dgm:pt>
    <dgm:pt modelId="{4B70AA4D-5C15-437C-942A-988900FBCEAF}" type="pres">
      <dgm:prSet presAssocID="{16728A3C-D7A8-4DCC-9CB7-21DB236FB680}" presName="parTrans" presStyleLbl="sibTrans2D1" presStyleIdx="5" presStyleCnt="8"/>
      <dgm:spPr/>
      <dgm:t>
        <a:bodyPr/>
        <a:lstStyle/>
        <a:p>
          <a:endParaRPr lang="fi-FI"/>
        </a:p>
      </dgm:t>
    </dgm:pt>
    <dgm:pt modelId="{3C25A4C8-A651-4CB0-BD4E-6A31CC6B338A}" type="pres">
      <dgm:prSet presAssocID="{16728A3C-D7A8-4DCC-9CB7-21DB236FB680}" presName="connectorText" presStyleLbl="sibTrans2D1" presStyleIdx="5" presStyleCnt="8"/>
      <dgm:spPr/>
      <dgm:t>
        <a:bodyPr/>
        <a:lstStyle/>
        <a:p>
          <a:endParaRPr lang="fi-FI"/>
        </a:p>
      </dgm:t>
    </dgm:pt>
    <dgm:pt modelId="{72586ECE-F678-434C-8C7B-B01EE4BFB558}" type="pres">
      <dgm:prSet presAssocID="{DB76D7D8-ADBE-4B59-BEE4-037532470571}" presName="node" presStyleLbl="node1" presStyleIdx="5" presStyleCnt="8" custScaleX="127499" custScaleY="113848" custRadScaleRad="98821" custRadScaleInc="-179">
        <dgm:presLayoutVars>
          <dgm:bulletEnabled val="1"/>
        </dgm:presLayoutVars>
      </dgm:prSet>
      <dgm:spPr/>
      <dgm:t>
        <a:bodyPr/>
        <a:lstStyle/>
        <a:p>
          <a:endParaRPr lang="fi-FI"/>
        </a:p>
      </dgm:t>
    </dgm:pt>
    <dgm:pt modelId="{9E89EA55-DCDC-49D7-BB64-34A1E84D3D6F}" type="pres">
      <dgm:prSet presAssocID="{314AE9E1-C671-4E86-983A-362EBE45042F}" presName="parTrans" presStyleLbl="sibTrans2D1" presStyleIdx="6" presStyleCnt="8"/>
      <dgm:spPr/>
      <dgm:t>
        <a:bodyPr/>
        <a:lstStyle/>
        <a:p>
          <a:endParaRPr lang="fi-FI"/>
        </a:p>
      </dgm:t>
    </dgm:pt>
    <dgm:pt modelId="{C1918014-C2DD-4327-8511-528980724FCF}" type="pres">
      <dgm:prSet presAssocID="{314AE9E1-C671-4E86-983A-362EBE45042F}" presName="connectorText" presStyleLbl="sibTrans2D1" presStyleIdx="6" presStyleCnt="8"/>
      <dgm:spPr/>
      <dgm:t>
        <a:bodyPr/>
        <a:lstStyle/>
        <a:p>
          <a:endParaRPr lang="fi-FI"/>
        </a:p>
      </dgm:t>
    </dgm:pt>
    <dgm:pt modelId="{FDBD601A-F710-45ED-8AF9-D641F890FF1F}" type="pres">
      <dgm:prSet presAssocID="{EEC150AB-77D8-4C1B-8163-945C9A3001AC}" presName="node" presStyleLbl="node1" presStyleIdx="6" presStyleCnt="8" custRadScaleRad="102739" custRadScaleInc="-21623">
        <dgm:presLayoutVars>
          <dgm:bulletEnabled val="1"/>
        </dgm:presLayoutVars>
      </dgm:prSet>
      <dgm:spPr/>
      <dgm:t>
        <a:bodyPr/>
        <a:lstStyle/>
        <a:p>
          <a:endParaRPr lang="fi-FI"/>
        </a:p>
      </dgm:t>
    </dgm:pt>
    <dgm:pt modelId="{0498CE70-517F-424A-983C-848CFCC5F34D}" type="pres">
      <dgm:prSet presAssocID="{6A998AD4-9229-4D69-BDE7-4557BAF265BE}" presName="parTrans" presStyleLbl="sibTrans2D1" presStyleIdx="7" presStyleCnt="8" custScaleX="110610"/>
      <dgm:spPr/>
      <dgm:t>
        <a:bodyPr/>
        <a:lstStyle/>
        <a:p>
          <a:endParaRPr lang="fi-FI"/>
        </a:p>
      </dgm:t>
    </dgm:pt>
    <dgm:pt modelId="{9AAB7391-F6B4-4ABA-B529-734F1E801BBA}" type="pres">
      <dgm:prSet presAssocID="{6A998AD4-9229-4D69-BDE7-4557BAF265BE}" presName="connectorText" presStyleLbl="sibTrans2D1" presStyleIdx="7" presStyleCnt="8"/>
      <dgm:spPr/>
      <dgm:t>
        <a:bodyPr/>
        <a:lstStyle/>
        <a:p>
          <a:endParaRPr lang="fi-FI"/>
        </a:p>
      </dgm:t>
    </dgm:pt>
    <dgm:pt modelId="{18F5DEA1-C622-4284-878B-36189F7E8044}" type="pres">
      <dgm:prSet presAssocID="{0EEC6721-50F9-4D73-B8D3-A66F317C0256}" presName="node" presStyleLbl="node1" presStyleIdx="7" presStyleCnt="8" custScaleX="183552" custScaleY="176502" custRadScaleRad="117686" custRadScaleInc="-1007">
        <dgm:presLayoutVars>
          <dgm:bulletEnabled val="1"/>
        </dgm:presLayoutVars>
      </dgm:prSet>
      <dgm:spPr/>
      <dgm:t>
        <a:bodyPr/>
        <a:lstStyle/>
        <a:p>
          <a:endParaRPr lang="fi-FI"/>
        </a:p>
      </dgm:t>
    </dgm:pt>
  </dgm:ptLst>
  <dgm:cxnLst>
    <dgm:cxn modelId="{5C69FD9D-A3AD-482E-8EEC-9BE9AF763049}" srcId="{6352A859-DFB5-41FB-98D3-7AE00069844C}" destId="{915F710B-5982-4F75-A687-019C59245025}" srcOrd="0" destOrd="0" parTransId="{EAE5B115-76AF-4F04-AB15-EEA91A6448B7}" sibTransId="{CA1BD710-FB86-4E59-BF09-16FE3BB3D49C}"/>
    <dgm:cxn modelId="{5592C5DD-5040-484D-BDB1-2FCE7701A691}" srcId="{915F710B-5982-4F75-A687-019C59245025}" destId="{25D87DA3-F70B-499A-9D37-CFD579895520}" srcOrd="2" destOrd="0" parTransId="{BD5C7036-A271-48AB-89D1-7D767E2277B1}" sibTransId="{EC4C54DB-1A2B-4690-8C51-6D4BF0E9BA49}"/>
    <dgm:cxn modelId="{0FFB8F74-E020-4C39-86E6-0D5A38EB5FD9}" type="presOf" srcId="{314AE9E1-C671-4E86-983A-362EBE45042F}" destId="{C1918014-C2DD-4327-8511-528980724FCF}" srcOrd="1" destOrd="0" presId="urn:microsoft.com/office/officeart/2005/8/layout/radial5"/>
    <dgm:cxn modelId="{F998171A-7FF5-4DA7-82C0-DB633A8534B4}" type="presOf" srcId="{B4B82ABE-5222-4B99-852A-B95409DD3C29}" destId="{6BBF8F88-CFFB-460B-A94C-6B4E371E41E0}" srcOrd="0" destOrd="0" presId="urn:microsoft.com/office/officeart/2005/8/layout/radial5"/>
    <dgm:cxn modelId="{284483E8-EE17-4571-95B5-BF1FE8D51541}" type="presOf" srcId="{0EEC6721-50F9-4D73-B8D3-A66F317C0256}" destId="{18F5DEA1-C622-4284-878B-36189F7E8044}" srcOrd="0" destOrd="0" presId="urn:microsoft.com/office/officeart/2005/8/layout/radial5"/>
    <dgm:cxn modelId="{AFC0D73E-0547-40DB-BE5E-3B08EEC3E34B}" srcId="{915F710B-5982-4F75-A687-019C59245025}" destId="{EEC150AB-77D8-4C1B-8163-945C9A3001AC}" srcOrd="6" destOrd="0" parTransId="{314AE9E1-C671-4E86-983A-362EBE45042F}" sibTransId="{4BD02A05-8D93-4D7D-A2A9-DBF311CB188C}"/>
    <dgm:cxn modelId="{A5494FAF-B40B-44D9-B516-D7935972058E}" type="presOf" srcId="{16728A3C-D7A8-4DCC-9CB7-21DB236FB680}" destId="{4B70AA4D-5C15-437C-942A-988900FBCEAF}" srcOrd="0" destOrd="0" presId="urn:microsoft.com/office/officeart/2005/8/layout/radial5"/>
    <dgm:cxn modelId="{612B802D-A736-4343-9F97-77647F412110}" type="presOf" srcId="{6A998AD4-9229-4D69-BDE7-4557BAF265BE}" destId="{0498CE70-517F-424A-983C-848CFCC5F34D}" srcOrd="0" destOrd="0" presId="urn:microsoft.com/office/officeart/2005/8/layout/radial5"/>
    <dgm:cxn modelId="{DB4A9C33-3D38-43AD-A1AC-82952243F3A3}" type="presOf" srcId="{16728A3C-D7A8-4DCC-9CB7-21DB236FB680}" destId="{3C25A4C8-A651-4CB0-BD4E-6A31CC6B338A}" srcOrd="1" destOrd="0" presId="urn:microsoft.com/office/officeart/2005/8/layout/radial5"/>
    <dgm:cxn modelId="{2DD1597B-09DA-4A15-84EE-E6A47F1A26CD}" type="presOf" srcId="{3F82FEAF-C153-4E69-8C10-909A6E25E2CD}" destId="{55587DE9-A2B1-4DBE-86B8-C7AAF9B389BF}" srcOrd="0" destOrd="0" presId="urn:microsoft.com/office/officeart/2005/8/layout/radial5"/>
    <dgm:cxn modelId="{D8141BFF-74E4-44F5-9345-FF1C7CA0EC70}" type="presOf" srcId="{54B75160-92F0-4FC8-99DB-C904FE33F3D6}" destId="{88CC4C6F-AC7C-4EB9-8358-CCE4FA1490AE}" srcOrd="1" destOrd="0" presId="urn:microsoft.com/office/officeart/2005/8/layout/radial5"/>
    <dgm:cxn modelId="{CCCB9D8C-97B0-42E6-BC4E-644115417E96}" type="presOf" srcId="{25D87DA3-F70B-499A-9D37-CFD579895520}" destId="{A2F587DE-A8F0-486B-8EF2-E0899F227BCA}" srcOrd="0" destOrd="0" presId="urn:microsoft.com/office/officeart/2005/8/layout/radial5"/>
    <dgm:cxn modelId="{460DE9AF-E809-432F-A657-AE51E9BFF5E9}" type="presOf" srcId="{6352A859-DFB5-41FB-98D3-7AE00069844C}" destId="{66CF214D-7D41-4B79-931F-6E0BF147F168}" srcOrd="0" destOrd="0" presId="urn:microsoft.com/office/officeart/2005/8/layout/radial5"/>
    <dgm:cxn modelId="{DEB77C97-DB0E-42A4-8061-AE36F09347B2}" type="presOf" srcId="{DB76D7D8-ADBE-4B59-BEE4-037532470571}" destId="{72586ECE-F678-434C-8C7B-B01EE4BFB558}" srcOrd="0" destOrd="0" presId="urn:microsoft.com/office/officeart/2005/8/layout/radial5"/>
    <dgm:cxn modelId="{14A46BE7-7CB3-4386-9375-5AD36AF693BA}" type="presOf" srcId="{55B83509-3212-4E85-9743-1F79862263EB}" destId="{0CE07E0D-EFC1-4B1B-BFA0-CF2D42BE8C95}" srcOrd="1" destOrd="0" presId="urn:microsoft.com/office/officeart/2005/8/layout/radial5"/>
    <dgm:cxn modelId="{8ADA14A5-DD44-4FFE-8827-C129206F36F8}" srcId="{915F710B-5982-4F75-A687-019C59245025}" destId="{6C3F6BBB-F086-4991-B33F-D9540E18C3D9}" srcOrd="3" destOrd="0" parTransId="{55B83509-3212-4E85-9743-1F79862263EB}" sibTransId="{F3C3284A-2094-4635-94F4-9331BFFE9BA7}"/>
    <dgm:cxn modelId="{598068EA-E778-472E-83AC-C1A3F2A85BD8}" type="presOf" srcId="{54B75160-92F0-4FC8-99DB-C904FE33F3D6}" destId="{D0959656-D867-48EC-BFCC-F02D76A0FFD7}" srcOrd="0" destOrd="0" presId="urn:microsoft.com/office/officeart/2005/8/layout/radial5"/>
    <dgm:cxn modelId="{745F8C85-ABE5-45B3-9BED-8A30B5C4C6E0}" type="presOf" srcId="{D02AE208-0AF1-4757-8E8B-D5C294B7D73D}" destId="{77C65EF8-3D31-4807-99D7-A8B5B775DD4B}" srcOrd="0" destOrd="0" presId="urn:microsoft.com/office/officeart/2005/8/layout/radial5"/>
    <dgm:cxn modelId="{D58A3CE9-CFB7-40AC-8552-5101CC80CC02}" type="presOf" srcId="{55B83509-3212-4E85-9743-1F79862263EB}" destId="{65B6A372-56F3-407E-AF83-CD81A8FB62F5}" srcOrd="0" destOrd="0" presId="urn:microsoft.com/office/officeart/2005/8/layout/radial5"/>
    <dgm:cxn modelId="{8DE12B7B-8BA6-4A0D-A609-7E23A4C2065A}" type="presOf" srcId="{3F82FEAF-C153-4E69-8C10-909A6E25E2CD}" destId="{0058DA82-92F3-437E-B259-40DFB3AC243E}" srcOrd="1" destOrd="0" presId="urn:microsoft.com/office/officeart/2005/8/layout/radial5"/>
    <dgm:cxn modelId="{A0785F16-B3A7-4E5D-91E9-A3E606A42F26}" type="presOf" srcId="{79FBA36B-41D7-4E0B-898E-3A16CDE5017C}" destId="{FCFC9D21-4ED7-47B8-8F07-33E0C545ABC1}" srcOrd="0" destOrd="0" presId="urn:microsoft.com/office/officeart/2005/8/layout/radial5"/>
    <dgm:cxn modelId="{8FACB1ED-78F1-42DD-BF6F-019BB0FDCED9}" srcId="{915F710B-5982-4F75-A687-019C59245025}" destId="{79FBA36B-41D7-4E0B-898E-3A16CDE5017C}" srcOrd="1" destOrd="0" parTransId="{AF2562C7-AE9B-4469-806A-389666125EA1}" sibTransId="{B53DB8CA-8403-49D2-9ECD-9675307D2D5D}"/>
    <dgm:cxn modelId="{92A72778-3C79-44E0-B9C4-765CD7C74082}" type="presOf" srcId="{BD5C7036-A271-48AB-89D1-7D767E2277B1}" destId="{1831C2A3-EF4C-45DE-87D7-5DF9461C3E2C}" srcOrd="0" destOrd="0" presId="urn:microsoft.com/office/officeart/2005/8/layout/radial5"/>
    <dgm:cxn modelId="{FA8FCF4A-45A9-4467-A609-A298C4D6A73C}" type="presOf" srcId="{6C3F6BBB-F086-4991-B33F-D9540E18C3D9}" destId="{32B0B2B2-F65F-43D4-9FC6-B82AA6F9B798}" srcOrd="0" destOrd="0" presId="urn:microsoft.com/office/officeart/2005/8/layout/radial5"/>
    <dgm:cxn modelId="{BF9ACBE8-AC21-40A0-86CA-643810571434}" srcId="{915F710B-5982-4F75-A687-019C59245025}" destId="{D02AE208-0AF1-4757-8E8B-D5C294B7D73D}" srcOrd="0" destOrd="0" parTransId="{3F82FEAF-C153-4E69-8C10-909A6E25E2CD}" sibTransId="{B1CE4D8C-DDC5-48C1-BE2E-AE4749E9BBC6}"/>
    <dgm:cxn modelId="{7DA8E65A-AE9A-49B8-8DC8-2C18A8866F72}" type="presOf" srcId="{AF2562C7-AE9B-4469-806A-389666125EA1}" destId="{BA358DBB-E5ED-474A-B91C-87BC20843D34}" srcOrd="1" destOrd="0" presId="urn:microsoft.com/office/officeart/2005/8/layout/radial5"/>
    <dgm:cxn modelId="{3ADC2886-14FD-42E9-923F-B59D981FAC7F}" srcId="{915F710B-5982-4F75-A687-019C59245025}" destId="{DB76D7D8-ADBE-4B59-BEE4-037532470571}" srcOrd="5" destOrd="0" parTransId="{16728A3C-D7A8-4DCC-9CB7-21DB236FB680}" sibTransId="{97E36C61-BCC0-4376-AD98-FA87FA3023CC}"/>
    <dgm:cxn modelId="{B3B59AC0-6EA0-4953-B8C4-17A52DE60991}" srcId="{915F710B-5982-4F75-A687-019C59245025}" destId="{B4B82ABE-5222-4B99-852A-B95409DD3C29}" srcOrd="4" destOrd="0" parTransId="{54B75160-92F0-4FC8-99DB-C904FE33F3D6}" sibTransId="{ADCB41AC-7D38-435D-A718-0EB59146172D}"/>
    <dgm:cxn modelId="{243CAF42-E77A-4ED4-9A5F-42151034E0FF}" type="presOf" srcId="{915F710B-5982-4F75-A687-019C59245025}" destId="{1EA96523-196A-43B7-A2FF-350A7970F535}" srcOrd="0" destOrd="0" presId="urn:microsoft.com/office/officeart/2005/8/layout/radial5"/>
    <dgm:cxn modelId="{CA76E3F2-47E4-4586-84D2-74A39B5649CA}" type="presOf" srcId="{314AE9E1-C671-4E86-983A-362EBE45042F}" destId="{9E89EA55-DCDC-49D7-BB64-34A1E84D3D6F}" srcOrd="0" destOrd="0" presId="urn:microsoft.com/office/officeart/2005/8/layout/radial5"/>
    <dgm:cxn modelId="{1186B9EB-9CEF-43CA-AC0E-A3AF27623BDF}" type="presOf" srcId="{AF2562C7-AE9B-4469-806A-389666125EA1}" destId="{6DD02E14-4FFD-49D9-83F0-9853CCDC32E4}" srcOrd="0" destOrd="0" presId="urn:microsoft.com/office/officeart/2005/8/layout/radial5"/>
    <dgm:cxn modelId="{2A36ABC3-34DC-4C1B-BA6A-B74A1DE3FFBE}" type="presOf" srcId="{6A998AD4-9229-4D69-BDE7-4557BAF265BE}" destId="{9AAB7391-F6B4-4ABA-B529-734F1E801BBA}" srcOrd="1" destOrd="0" presId="urn:microsoft.com/office/officeart/2005/8/layout/radial5"/>
    <dgm:cxn modelId="{58209C9D-AF84-47B0-8CF7-3DE12B9065C6}" srcId="{915F710B-5982-4F75-A687-019C59245025}" destId="{0EEC6721-50F9-4D73-B8D3-A66F317C0256}" srcOrd="7" destOrd="0" parTransId="{6A998AD4-9229-4D69-BDE7-4557BAF265BE}" sibTransId="{F4E55C37-BFA5-4C33-B29B-2FB0853C97D7}"/>
    <dgm:cxn modelId="{13C0D794-1FAA-44F4-A910-A28D8284D8A3}" type="presOf" srcId="{BD5C7036-A271-48AB-89D1-7D767E2277B1}" destId="{109A05D1-9F31-4780-BF27-8F1614CB86AA}" srcOrd="1" destOrd="0" presId="urn:microsoft.com/office/officeart/2005/8/layout/radial5"/>
    <dgm:cxn modelId="{24AE22BA-5E44-4223-A531-441B64A792D8}" type="presOf" srcId="{EEC150AB-77D8-4C1B-8163-945C9A3001AC}" destId="{FDBD601A-F710-45ED-8AF9-D641F890FF1F}" srcOrd="0" destOrd="0" presId="urn:microsoft.com/office/officeart/2005/8/layout/radial5"/>
    <dgm:cxn modelId="{6885741E-31A5-4D3E-BF1B-45B5D7ACDFC1}" type="presParOf" srcId="{66CF214D-7D41-4B79-931F-6E0BF147F168}" destId="{1EA96523-196A-43B7-A2FF-350A7970F535}" srcOrd="0" destOrd="0" presId="urn:microsoft.com/office/officeart/2005/8/layout/radial5"/>
    <dgm:cxn modelId="{88EACF29-B9E9-4A07-85B7-A9283182D2EA}" type="presParOf" srcId="{66CF214D-7D41-4B79-931F-6E0BF147F168}" destId="{55587DE9-A2B1-4DBE-86B8-C7AAF9B389BF}" srcOrd="1" destOrd="0" presId="urn:microsoft.com/office/officeart/2005/8/layout/radial5"/>
    <dgm:cxn modelId="{A623B350-5625-453F-8F0D-49296124A697}" type="presParOf" srcId="{55587DE9-A2B1-4DBE-86B8-C7AAF9B389BF}" destId="{0058DA82-92F3-437E-B259-40DFB3AC243E}" srcOrd="0" destOrd="0" presId="urn:microsoft.com/office/officeart/2005/8/layout/radial5"/>
    <dgm:cxn modelId="{A9C4C04C-C33C-4DB1-9F4B-DE87D1900318}" type="presParOf" srcId="{66CF214D-7D41-4B79-931F-6E0BF147F168}" destId="{77C65EF8-3D31-4807-99D7-A8B5B775DD4B}" srcOrd="2" destOrd="0" presId="urn:microsoft.com/office/officeart/2005/8/layout/radial5"/>
    <dgm:cxn modelId="{05199143-C393-46CB-AB4C-0E7D667BF02D}" type="presParOf" srcId="{66CF214D-7D41-4B79-931F-6E0BF147F168}" destId="{6DD02E14-4FFD-49D9-83F0-9853CCDC32E4}" srcOrd="3" destOrd="0" presId="urn:microsoft.com/office/officeart/2005/8/layout/radial5"/>
    <dgm:cxn modelId="{0000F022-E4AE-4A99-8EBA-93A8EBFA3733}" type="presParOf" srcId="{6DD02E14-4FFD-49D9-83F0-9853CCDC32E4}" destId="{BA358DBB-E5ED-474A-B91C-87BC20843D34}" srcOrd="0" destOrd="0" presId="urn:microsoft.com/office/officeart/2005/8/layout/radial5"/>
    <dgm:cxn modelId="{6E24BF1E-CF64-409A-A043-1C773E480C7D}" type="presParOf" srcId="{66CF214D-7D41-4B79-931F-6E0BF147F168}" destId="{FCFC9D21-4ED7-47B8-8F07-33E0C545ABC1}" srcOrd="4" destOrd="0" presId="urn:microsoft.com/office/officeart/2005/8/layout/radial5"/>
    <dgm:cxn modelId="{5CB910E2-ABAC-4F22-B1D6-CE7E97B4D6C4}" type="presParOf" srcId="{66CF214D-7D41-4B79-931F-6E0BF147F168}" destId="{1831C2A3-EF4C-45DE-87D7-5DF9461C3E2C}" srcOrd="5" destOrd="0" presId="urn:microsoft.com/office/officeart/2005/8/layout/radial5"/>
    <dgm:cxn modelId="{E4C5D16F-4594-4ACC-8B55-AC4104262AF5}" type="presParOf" srcId="{1831C2A3-EF4C-45DE-87D7-5DF9461C3E2C}" destId="{109A05D1-9F31-4780-BF27-8F1614CB86AA}" srcOrd="0" destOrd="0" presId="urn:microsoft.com/office/officeart/2005/8/layout/radial5"/>
    <dgm:cxn modelId="{25161C47-1452-4E4B-974C-88FFCDCC4F47}" type="presParOf" srcId="{66CF214D-7D41-4B79-931F-6E0BF147F168}" destId="{A2F587DE-A8F0-486B-8EF2-E0899F227BCA}" srcOrd="6" destOrd="0" presId="urn:microsoft.com/office/officeart/2005/8/layout/radial5"/>
    <dgm:cxn modelId="{A6F176A9-BC7F-4E0F-8ECC-0A1716AE76D3}" type="presParOf" srcId="{66CF214D-7D41-4B79-931F-6E0BF147F168}" destId="{65B6A372-56F3-407E-AF83-CD81A8FB62F5}" srcOrd="7" destOrd="0" presId="urn:microsoft.com/office/officeart/2005/8/layout/radial5"/>
    <dgm:cxn modelId="{E1A8D834-A87E-43E6-B8F4-BC79BC692AD8}" type="presParOf" srcId="{65B6A372-56F3-407E-AF83-CD81A8FB62F5}" destId="{0CE07E0D-EFC1-4B1B-BFA0-CF2D42BE8C95}" srcOrd="0" destOrd="0" presId="urn:microsoft.com/office/officeart/2005/8/layout/radial5"/>
    <dgm:cxn modelId="{674FABBC-E55C-41ED-BF95-1FF20F695078}" type="presParOf" srcId="{66CF214D-7D41-4B79-931F-6E0BF147F168}" destId="{32B0B2B2-F65F-43D4-9FC6-B82AA6F9B798}" srcOrd="8" destOrd="0" presId="urn:microsoft.com/office/officeart/2005/8/layout/radial5"/>
    <dgm:cxn modelId="{2E4A5F09-4626-4915-B332-22216889DEB1}" type="presParOf" srcId="{66CF214D-7D41-4B79-931F-6E0BF147F168}" destId="{D0959656-D867-48EC-BFCC-F02D76A0FFD7}" srcOrd="9" destOrd="0" presId="urn:microsoft.com/office/officeart/2005/8/layout/radial5"/>
    <dgm:cxn modelId="{9556DA94-76A9-40F5-AF4D-E969F5F429E9}" type="presParOf" srcId="{D0959656-D867-48EC-BFCC-F02D76A0FFD7}" destId="{88CC4C6F-AC7C-4EB9-8358-CCE4FA1490AE}" srcOrd="0" destOrd="0" presId="urn:microsoft.com/office/officeart/2005/8/layout/radial5"/>
    <dgm:cxn modelId="{34A24909-3CF5-4273-B9C6-34D6C1092B68}" type="presParOf" srcId="{66CF214D-7D41-4B79-931F-6E0BF147F168}" destId="{6BBF8F88-CFFB-460B-A94C-6B4E371E41E0}" srcOrd="10" destOrd="0" presId="urn:microsoft.com/office/officeart/2005/8/layout/radial5"/>
    <dgm:cxn modelId="{9C0D42B8-CFD7-40A3-A146-466506C6187F}" type="presParOf" srcId="{66CF214D-7D41-4B79-931F-6E0BF147F168}" destId="{4B70AA4D-5C15-437C-942A-988900FBCEAF}" srcOrd="11" destOrd="0" presId="urn:microsoft.com/office/officeart/2005/8/layout/radial5"/>
    <dgm:cxn modelId="{303C1F5C-18E0-48C5-BB7A-07E0A1C2E8EC}" type="presParOf" srcId="{4B70AA4D-5C15-437C-942A-988900FBCEAF}" destId="{3C25A4C8-A651-4CB0-BD4E-6A31CC6B338A}" srcOrd="0" destOrd="0" presId="urn:microsoft.com/office/officeart/2005/8/layout/radial5"/>
    <dgm:cxn modelId="{72AB6D5F-AF9C-4EA1-B2A1-9A20ECBD9B7E}" type="presParOf" srcId="{66CF214D-7D41-4B79-931F-6E0BF147F168}" destId="{72586ECE-F678-434C-8C7B-B01EE4BFB558}" srcOrd="12" destOrd="0" presId="urn:microsoft.com/office/officeart/2005/8/layout/radial5"/>
    <dgm:cxn modelId="{DDBB00F0-7EE3-4ACF-878C-06F95BCE787B}" type="presParOf" srcId="{66CF214D-7D41-4B79-931F-6E0BF147F168}" destId="{9E89EA55-DCDC-49D7-BB64-34A1E84D3D6F}" srcOrd="13" destOrd="0" presId="urn:microsoft.com/office/officeart/2005/8/layout/radial5"/>
    <dgm:cxn modelId="{996CACE2-82D9-4685-89B8-8490D37D5C5A}" type="presParOf" srcId="{9E89EA55-DCDC-49D7-BB64-34A1E84D3D6F}" destId="{C1918014-C2DD-4327-8511-528980724FCF}" srcOrd="0" destOrd="0" presId="urn:microsoft.com/office/officeart/2005/8/layout/radial5"/>
    <dgm:cxn modelId="{5C9F30F2-A1CE-43FB-B07F-622FFD399FB3}" type="presParOf" srcId="{66CF214D-7D41-4B79-931F-6E0BF147F168}" destId="{FDBD601A-F710-45ED-8AF9-D641F890FF1F}" srcOrd="14" destOrd="0" presId="urn:microsoft.com/office/officeart/2005/8/layout/radial5"/>
    <dgm:cxn modelId="{B06F3315-A36E-433E-B42D-A0B5E25F1DB2}" type="presParOf" srcId="{66CF214D-7D41-4B79-931F-6E0BF147F168}" destId="{0498CE70-517F-424A-983C-848CFCC5F34D}" srcOrd="15" destOrd="0" presId="urn:microsoft.com/office/officeart/2005/8/layout/radial5"/>
    <dgm:cxn modelId="{79533D71-2A70-46FD-A13F-648C241B2FDE}" type="presParOf" srcId="{0498CE70-517F-424A-983C-848CFCC5F34D}" destId="{9AAB7391-F6B4-4ABA-B529-734F1E801BBA}" srcOrd="0" destOrd="0" presId="urn:microsoft.com/office/officeart/2005/8/layout/radial5"/>
    <dgm:cxn modelId="{C20DBFFA-FCE6-47BE-AD5D-32CC89C24881}" type="presParOf" srcId="{66CF214D-7D41-4B79-931F-6E0BF147F168}" destId="{18F5DEA1-C622-4284-878B-36189F7E8044}"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0D03D-5B7D-49A8-85CF-B4ECA4A985DA}" type="doc">
      <dgm:prSet loTypeId="urn:microsoft.com/office/officeart/2005/8/layout/hProcess3" loCatId="process" qsTypeId="urn:microsoft.com/office/officeart/2005/8/quickstyle/simple1" qsCatId="simple" csTypeId="urn:microsoft.com/office/officeart/2005/8/colors/accent3_2" csCatId="accent3" phldr="1"/>
      <dgm:spPr/>
    </dgm:pt>
    <dgm:pt modelId="{A1415654-63A4-469D-86FA-44A110C6164F}">
      <dgm:prSet phldrT="[Teksti]" custT="1"/>
      <dgm:spPr/>
      <dgm:t>
        <a:bodyPr/>
        <a:lstStyle/>
        <a:p>
          <a:r>
            <a:rPr lang="fi-FI" sz="1000" dirty="0" smtClean="0"/>
            <a:t>12/2022- 04/2023     </a:t>
          </a:r>
        </a:p>
        <a:p>
          <a:r>
            <a:rPr lang="fi-FI" sz="1000" dirty="0" smtClean="0"/>
            <a:t>Tilannekohtaisen asiakas- ja läheispalautetoimintamallin suunnittelu</a:t>
          </a:r>
        </a:p>
        <a:p>
          <a:r>
            <a:rPr lang="fi-FI" sz="1000" dirty="0" smtClean="0"/>
            <a:t>- Toimintamallin hyväksyttäminen</a:t>
          </a:r>
        </a:p>
        <a:p>
          <a:r>
            <a:rPr lang="fi-FI" sz="1000" dirty="0" smtClean="0"/>
            <a:t>- Taustatyö,  teoria, aiemmat toimintamallit, lain säädäntö</a:t>
          </a:r>
        </a:p>
        <a:p>
          <a:r>
            <a:rPr lang="fi-FI" sz="1000" dirty="0" smtClean="0"/>
            <a:t>- Työryhmän kokoaminen, työryhmän koostuu aluevastaavista. esihenkilöistä ja palveluohjaajista</a:t>
          </a:r>
          <a:endParaRPr lang="fi-FI" sz="1000" dirty="0"/>
        </a:p>
      </dgm:t>
    </dgm:pt>
    <dgm:pt modelId="{0C0A7363-BFE8-43D1-86F9-7585622A5535}" type="parTrans" cxnId="{CDAE29C0-8AFA-4411-8AAD-36ADA146DC90}">
      <dgm:prSet/>
      <dgm:spPr/>
      <dgm:t>
        <a:bodyPr/>
        <a:lstStyle/>
        <a:p>
          <a:endParaRPr lang="fi-FI"/>
        </a:p>
      </dgm:t>
    </dgm:pt>
    <dgm:pt modelId="{8223E535-5AD9-4F5C-A983-2E3A119B9F46}" type="sibTrans" cxnId="{CDAE29C0-8AFA-4411-8AAD-36ADA146DC90}">
      <dgm:prSet/>
      <dgm:spPr/>
      <dgm:t>
        <a:bodyPr/>
        <a:lstStyle/>
        <a:p>
          <a:endParaRPr lang="fi-FI"/>
        </a:p>
      </dgm:t>
    </dgm:pt>
    <dgm:pt modelId="{7F1FE557-99AD-4572-A61F-8D0AAFCCEC44}">
      <dgm:prSet phldrT="[Teksti]" custT="1"/>
      <dgm:spPr/>
      <dgm:t>
        <a:bodyPr/>
        <a:lstStyle/>
        <a:p>
          <a:endParaRPr lang="fi-FI" sz="800" dirty="0" smtClean="0"/>
        </a:p>
        <a:p>
          <a:endParaRPr lang="fi-FI" sz="1000" dirty="0" smtClean="0"/>
        </a:p>
        <a:p>
          <a:r>
            <a:rPr lang="fi-FI" sz="1050" dirty="0" smtClean="0"/>
            <a:t>05-07/2023</a:t>
          </a:r>
        </a:p>
        <a:p>
          <a:r>
            <a:rPr lang="fi-FI" sz="1050" dirty="0" smtClean="0"/>
            <a:t>Tilannekohtaisen asiakas- ja läheispalautteen toimintamallin esittely ja työryhmätyöskentelyn aloitus, työpajat kokoontuivat kolme kertaa. </a:t>
          </a:r>
        </a:p>
        <a:p>
          <a:r>
            <a:rPr lang="fi-FI" sz="1050" dirty="0" smtClean="0"/>
            <a:t>Työpajoissa edustus kaikista palveluvalikoista. </a:t>
          </a:r>
        </a:p>
        <a:p>
          <a:r>
            <a:rPr lang="fi-FI" sz="1050" dirty="0" smtClean="0"/>
            <a:t>- Asiakas- ja läheispalauteväittämien laadinta</a:t>
          </a:r>
        </a:p>
        <a:p>
          <a:r>
            <a:rPr lang="fi-FI" sz="1050" dirty="0" smtClean="0"/>
            <a:t>- Raportoinnin suunnittelu</a:t>
          </a:r>
        </a:p>
        <a:p>
          <a:r>
            <a:rPr lang="fi-FI" sz="1050" dirty="0" smtClean="0"/>
            <a:t>- Pilotoinnin suunnittelu</a:t>
          </a:r>
        </a:p>
        <a:p>
          <a:r>
            <a:rPr lang="fi-FI" sz="500" dirty="0" smtClean="0"/>
            <a:t> </a:t>
          </a:r>
          <a:endParaRPr lang="fi-FI" sz="500" dirty="0"/>
        </a:p>
      </dgm:t>
    </dgm:pt>
    <dgm:pt modelId="{00A10A80-07CA-4838-9694-A03F6DD91F06}" type="parTrans" cxnId="{0EB31AFA-E9C2-4EC5-9C2C-C32332AE11AB}">
      <dgm:prSet/>
      <dgm:spPr/>
      <dgm:t>
        <a:bodyPr/>
        <a:lstStyle/>
        <a:p>
          <a:endParaRPr lang="fi-FI"/>
        </a:p>
      </dgm:t>
    </dgm:pt>
    <dgm:pt modelId="{7F9F2A86-88E6-4DAF-9AF9-B7D630CBF17F}" type="sibTrans" cxnId="{0EB31AFA-E9C2-4EC5-9C2C-C32332AE11AB}">
      <dgm:prSet/>
      <dgm:spPr/>
      <dgm:t>
        <a:bodyPr/>
        <a:lstStyle/>
        <a:p>
          <a:endParaRPr lang="fi-FI"/>
        </a:p>
      </dgm:t>
    </dgm:pt>
    <dgm:pt modelId="{7EC83013-44B8-40E5-BC5D-F1DEF23B3B9A}">
      <dgm:prSet phldrT="[Teksti]" custT="1"/>
      <dgm:spPr/>
      <dgm:t>
        <a:bodyPr/>
        <a:lstStyle/>
        <a:p>
          <a:endParaRPr lang="fi-FI" sz="900" dirty="0" smtClean="0"/>
        </a:p>
        <a:p>
          <a:endParaRPr lang="fi-FI" sz="1000" dirty="0" smtClean="0"/>
        </a:p>
        <a:p>
          <a:r>
            <a:rPr lang="fi-FI" sz="1000" dirty="0" smtClean="0"/>
            <a:t>08-12/2023</a:t>
          </a:r>
        </a:p>
        <a:p>
          <a:r>
            <a:rPr lang="fi-FI" sz="1000" dirty="0" smtClean="0"/>
            <a:t>Työryhmä työskentely jatkuu pilotoinnin seuranta, arviointi ja loppuyhteenveto. </a:t>
          </a:r>
        </a:p>
        <a:p>
          <a:r>
            <a:rPr lang="fi-FI" sz="1000" dirty="0" smtClean="0"/>
            <a:t>- Kysely pilotointiin osallistuville tahoille</a:t>
          </a:r>
        </a:p>
        <a:p>
          <a:r>
            <a:rPr lang="fi-FI" sz="1000" dirty="0" smtClean="0"/>
            <a:t>- Raportoinnin ja kehittämistoiminnan seuranta ja arviointi, mittaritietovarannon jatkokehittäminen</a:t>
          </a:r>
        </a:p>
        <a:p>
          <a:r>
            <a:rPr lang="fi-FI" sz="1000" dirty="0" smtClean="0"/>
            <a:t>- Riskien tunnistaminen</a:t>
          </a:r>
        </a:p>
        <a:p>
          <a:r>
            <a:rPr lang="fi-FI" sz="1000" dirty="0" smtClean="0"/>
            <a:t>- Asiakas- ja läheispalautteen jatkokehittäminen osaksi Varhan ikääntyvien palveluiden toimintaa</a:t>
          </a:r>
          <a:endParaRPr lang="fi-FI" sz="1000" dirty="0"/>
        </a:p>
      </dgm:t>
    </dgm:pt>
    <dgm:pt modelId="{D63905CB-511F-4967-94F5-1EA5AB01BCB5}" type="parTrans" cxnId="{7CE00842-4E72-4E93-9B5E-D2FC29C3E25C}">
      <dgm:prSet/>
      <dgm:spPr/>
      <dgm:t>
        <a:bodyPr/>
        <a:lstStyle/>
        <a:p>
          <a:endParaRPr lang="fi-FI"/>
        </a:p>
      </dgm:t>
    </dgm:pt>
    <dgm:pt modelId="{600FB5E6-AA84-4576-86C2-C881E69C0AD4}" type="sibTrans" cxnId="{7CE00842-4E72-4E93-9B5E-D2FC29C3E25C}">
      <dgm:prSet/>
      <dgm:spPr/>
      <dgm:t>
        <a:bodyPr/>
        <a:lstStyle/>
        <a:p>
          <a:endParaRPr lang="fi-FI"/>
        </a:p>
      </dgm:t>
    </dgm:pt>
    <dgm:pt modelId="{9728230C-CC6C-422D-B7CB-15C26DD12379}" type="pres">
      <dgm:prSet presAssocID="{FC00D03D-5B7D-49A8-85CF-B4ECA4A985DA}" presName="Name0" presStyleCnt="0">
        <dgm:presLayoutVars>
          <dgm:dir/>
          <dgm:animLvl val="lvl"/>
          <dgm:resizeHandles val="exact"/>
        </dgm:presLayoutVars>
      </dgm:prSet>
      <dgm:spPr/>
    </dgm:pt>
    <dgm:pt modelId="{92B58A15-5033-4B34-B455-8396EB0AFF45}" type="pres">
      <dgm:prSet presAssocID="{FC00D03D-5B7D-49A8-85CF-B4ECA4A985DA}" presName="dummy" presStyleCnt="0"/>
      <dgm:spPr/>
    </dgm:pt>
    <dgm:pt modelId="{5E1CC517-44CF-4F85-ABBB-CF85F39E5589}" type="pres">
      <dgm:prSet presAssocID="{FC00D03D-5B7D-49A8-85CF-B4ECA4A985DA}" presName="linH" presStyleCnt="0"/>
      <dgm:spPr/>
    </dgm:pt>
    <dgm:pt modelId="{1842BB4B-2CAA-457B-8307-79A38E57F67B}" type="pres">
      <dgm:prSet presAssocID="{FC00D03D-5B7D-49A8-85CF-B4ECA4A985DA}" presName="padding1" presStyleCnt="0"/>
      <dgm:spPr/>
    </dgm:pt>
    <dgm:pt modelId="{E9009724-90AB-40B5-9C01-2A315EE159EF}" type="pres">
      <dgm:prSet presAssocID="{A1415654-63A4-469D-86FA-44A110C6164F}" presName="linV" presStyleCnt="0"/>
      <dgm:spPr/>
    </dgm:pt>
    <dgm:pt modelId="{DFF8DC53-6A16-487A-B9BE-FA0651D66020}" type="pres">
      <dgm:prSet presAssocID="{A1415654-63A4-469D-86FA-44A110C6164F}" presName="spVertical1" presStyleCnt="0"/>
      <dgm:spPr/>
    </dgm:pt>
    <dgm:pt modelId="{380394DE-343E-4E5D-B854-F4708137E2CC}" type="pres">
      <dgm:prSet presAssocID="{A1415654-63A4-469D-86FA-44A110C6164F}" presName="parTx" presStyleLbl="revTx" presStyleIdx="0" presStyleCnt="3" custLinFactY="136236" custLinFactNeighborX="-2097" custLinFactNeighborY="200000">
        <dgm:presLayoutVars>
          <dgm:chMax val="0"/>
          <dgm:chPref val="0"/>
          <dgm:bulletEnabled val="1"/>
        </dgm:presLayoutVars>
      </dgm:prSet>
      <dgm:spPr/>
      <dgm:t>
        <a:bodyPr/>
        <a:lstStyle/>
        <a:p>
          <a:endParaRPr lang="fi-FI"/>
        </a:p>
      </dgm:t>
    </dgm:pt>
    <dgm:pt modelId="{A85857DD-0307-4293-94D3-2A7A16BC4266}" type="pres">
      <dgm:prSet presAssocID="{A1415654-63A4-469D-86FA-44A110C6164F}" presName="spVertical2" presStyleCnt="0"/>
      <dgm:spPr/>
    </dgm:pt>
    <dgm:pt modelId="{FA5F6BE2-7D6D-4358-B4F4-43EE686A055A}" type="pres">
      <dgm:prSet presAssocID="{A1415654-63A4-469D-86FA-44A110C6164F}" presName="spVertical3" presStyleCnt="0"/>
      <dgm:spPr/>
    </dgm:pt>
    <dgm:pt modelId="{57512324-DE31-4D68-8FFD-70091E63BD26}" type="pres">
      <dgm:prSet presAssocID="{8223E535-5AD9-4F5C-A983-2E3A119B9F46}" presName="space" presStyleCnt="0"/>
      <dgm:spPr/>
    </dgm:pt>
    <dgm:pt modelId="{33F4D0DE-39E1-4229-81E1-713DB9CEF0D3}" type="pres">
      <dgm:prSet presAssocID="{7F1FE557-99AD-4572-A61F-8D0AAFCCEC44}" presName="linV" presStyleCnt="0"/>
      <dgm:spPr/>
    </dgm:pt>
    <dgm:pt modelId="{757D710B-336D-4D87-9CF8-7E7457AC81FD}" type="pres">
      <dgm:prSet presAssocID="{7F1FE557-99AD-4572-A61F-8D0AAFCCEC44}" presName="spVertical1" presStyleCnt="0"/>
      <dgm:spPr/>
    </dgm:pt>
    <dgm:pt modelId="{A1FBE218-6ECD-4B28-9685-A078BDBA77DA}" type="pres">
      <dgm:prSet presAssocID="{7F1FE557-99AD-4572-A61F-8D0AAFCCEC44}" presName="parTx" presStyleLbl="revTx" presStyleIdx="1" presStyleCnt="3" custScaleX="115454" custScaleY="508020">
        <dgm:presLayoutVars>
          <dgm:chMax val="0"/>
          <dgm:chPref val="0"/>
          <dgm:bulletEnabled val="1"/>
        </dgm:presLayoutVars>
      </dgm:prSet>
      <dgm:spPr/>
      <dgm:t>
        <a:bodyPr/>
        <a:lstStyle/>
        <a:p>
          <a:endParaRPr lang="fi-FI"/>
        </a:p>
      </dgm:t>
    </dgm:pt>
    <dgm:pt modelId="{1A40C9B7-7F41-4D9D-ACC1-846E8B07BAA3}" type="pres">
      <dgm:prSet presAssocID="{7F1FE557-99AD-4572-A61F-8D0AAFCCEC44}" presName="spVertical2" presStyleCnt="0"/>
      <dgm:spPr/>
    </dgm:pt>
    <dgm:pt modelId="{DE9CCF64-CD6C-4593-BCC6-1D81EE4CADEB}" type="pres">
      <dgm:prSet presAssocID="{7F1FE557-99AD-4572-A61F-8D0AAFCCEC44}" presName="spVertical3" presStyleCnt="0"/>
      <dgm:spPr/>
    </dgm:pt>
    <dgm:pt modelId="{73666861-476B-4E92-A9E6-94E67A5A428C}" type="pres">
      <dgm:prSet presAssocID="{7F9F2A86-88E6-4DAF-9AF9-B7D630CBF17F}" presName="space" presStyleCnt="0"/>
      <dgm:spPr/>
    </dgm:pt>
    <dgm:pt modelId="{CF17B7E6-71C9-43AD-9E1F-DB2EC4AF1FAB}" type="pres">
      <dgm:prSet presAssocID="{7EC83013-44B8-40E5-BC5D-F1DEF23B3B9A}" presName="linV" presStyleCnt="0"/>
      <dgm:spPr/>
    </dgm:pt>
    <dgm:pt modelId="{0BC9784E-406A-40FF-A8DE-FFDD09B258C1}" type="pres">
      <dgm:prSet presAssocID="{7EC83013-44B8-40E5-BC5D-F1DEF23B3B9A}" presName="spVertical1" presStyleCnt="0"/>
      <dgm:spPr/>
    </dgm:pt>
    <dgm:pt modelId="{19FCC114-85E9-48B2-A57B-A46C78A4EA32}" type="pres">
      <dgm:prSet presAssocID="{7EC83013-44B8-40E5-BC5D-F1DEF23B3B9A}" presName="parTx" presStyleLbl="revTx" presStyleIdx="2" presStyleCnt="3" custScaleX="102550" custScaleY="297157" custLinFactY="81325" custLinFactNeighborX="-8" custLinFactNeighborY="100000">
        <dgm:presLayoutVars>
          <dgm:chMax val="0"/>
          <dgm:chPref val="0"/>
          <dgm:bulletEnabled val="1"/>
        </dgm:presLayoutVars>
      </dgm:prSet>
      <dgm:spPr/>
      <dgm:t>
        <a:bodyPr/>
        <a:lstStyle/>
        <a:p>
          <a:endParaRPr lang="fi-FI"/>
        </a:p>
      </dgm:t>
    </dgm:pt>
    <dgm:pt modelId="{BA75BC21-6316-47AA-84D6-0D276B17B24A}" type="pres">
      <dgm:prSet presAssocID="{7EC83013-44B8-40E5-BC5D-F1DEF23B3B9A}" presName="spVertical2" presStyleCnt="0"/>
      <dgm:spPr/>
    </dgm:pt>
    <dgm:pt modelId="{4F03155F-AD6C-4118-9A93-6445E4A23FE6}" type="pres">
      <dgm:prSet presAssocID="{7EC83013-44B8-40E5-BC5D-F1DEF23B3B9A}" presName="spVertical3" presStyleCnt="0"/>
      <dgm:spPr/>
    </dgm:pt>
    <dgm:pt modelId="{13199740-33C3-4C09-B8D4-E83FFB4D14CB}" type="pres">
      <dgm:prSet presAssocID="{FC00D03D-5B7D-49A8-85CF-B4ECA4A985DA}" presName="padding2" presStyleCnt="0"/>
      <dgm:spPr/>
    </dgm:pt>
    <dgm:pt modelId="{387A8310-C124-4949-BE5F-E4DA71C1717B}" type="pres">
      <dgm:prSet presAssocID="{FC00D03D-5B7D-49A8-85CF-B4ECA4A985DA}" presName="negArrow" presStyleCnt="0"/>
      <dgm:spPr/>
    </dgm:pt>
    <dgm:pt modelId="{571EF187-8CE7-47E0-ADB1-BC8C95792217}" type="pres">
      <dgm:prSet presAssocID="{FC00D03D-5B7D-49A8-85CF-B4ECA4A985DA}" presName="backgroundArrow" presStyleLbl="node1" presStyleIdx="0" presStyleCnt="1"/>
      <dgm:spPr/>
    </dgm:pt>
  </dgm:ptLst>
  <dgm:cxnLst>
    <dgm:cxn modelId="{65C0A4DB-AF07-4D32-83AD-6D66833E00AC}" type="presOf" srcId="{A1415654-63A4-469D-86FA-44A110C6164F}" destId="{380394DE-343E-4E5D-B854-F4708137E2CC}" srcOrd="0" destOrd="0" presId="urn:microsoft.com/office/officeart/2005/8/layout/hProcess3"/>
    <dgm:cxn modelId="{CDAE29C0-8AFA-4411-8AAD-36ADA146DC90}" srcId="{FC00D03D-5B7D-49A8-85CF-B4ECA4A985DA}" destId="{A1415654-63A4-469D-86FA-44A110C6164F}" srcOrd="0" destOrd="0" parTransId="{0C0A7363-BFE8-43D1-86F9-7585622A5535}" sibTransId="{8223E535-5AD9-4F5C-A983-2E3A119B9F46}"/>
    <dgm:cxn modelId="{0EB31AFA-E9C2-4EC5-9C2C-C32332AE11AB}" srcId="{FC00D03D-5B7D-49A8-85CF-B4ECA4A985DA}" destId="{7F1FE557-99AD-4572-A61F-8D0AAFCCEC44}" srcOrd="1" destOrd="0" parTransId="{00A10A80-07CA-4838-9694-A03F6DD91F06}" sibTransId="{7F9F2A86-88E6-4DAF-9AF9-B7D630CBF17F}"/>
    <dgm:cxn modelId="{C523E0EB-A5EE-486D-BEE9-4FF2EEFC54CA}" type="presOf" srcId="{FC00D03D-5B7D-49A8-85CF-B4ECA4A985DA}" destId="{9728230C-CC6C-422D-B7CB-15C26DD12379}" srcOrd="0" destOrd="0" presId="urn:microsoft.com/office/officeart/2005/8/layout/hProcess3"/>
    <dgm:cxn modelId="{418E1F00-21F0-4F99-836A-2F003AADD0D8}" type="presOf" srcId="{7EC83013-44B8-40E5-BC5D-F1DEF23B3B9A}" destId="{19FCC114-85E9-48B2-A57B-A46C78A4EA32}" srcOrd="0" destOrd="0" presId="urn:microsoft.com/office/officeart/2005/8/layout/hProcess3"/>
    <dgm:cxn modelId="{1499A381-1610-4362-AF4C-43C938F838C4}" type="presOf" srcId="{7F1FE557-99AD-4572-A61F-8D0AAFCCEC44}" destId="{A1FBE218-6ECD-4B28-9685-A078BDBA77DA}" srcOrd="0" destOrd="0" presId="urn:microsoft.com/office/officeart/2005/8/layout/hProcess3"/>
    <dgm:cxn modelId="{7CE00842-4E72-4E93-9B5E-D2FC29C3E25C}" srcId="{FC00D03D-5B7D-49A8-85CF-B4ECA4A985DA}" destId="{7EC83013-44B8-40E5-BC5D-F1DEF23B3B9A}" srcOrd="2" destOrd="0" parTransId="{D63905CB-511F-4967-94F5-1EA5AB01BCB5}" sibTransId="{600FB5E6-AA84-4576-86C2-C881E69C0AD4}"/>
    <dgm:cxn modelId="{34DB4552-49FC-4EB0-B1BB-54D1A8ECC0F9}" type="presParOf" srcId="{9728230C-CC6C-422D-B7CB-15C26DD12379}" destId="{92B58A15-5033-4B34-B455-8396EB0AFF45}" srcOrd="0" destOrd="0" presId="urn:microsoft.com/office/officeart/2005/8/layout/hProcess3"/>
    <dgm:cxn modelId="{B39FB353-6B95-4B05-83F5-24E27C906D9C}" type="presParOf" srcId="{9728230C-CC6C-422D-B7CB-15C26DD12379}" destId="{5E1CC517-44CF-4F85-ABBB-CF85F39E5589}" srcOrd="1" destOrd="0" presId="urn:microsoft.com/office/officeart/2005/8/layout/hProcess3"/>
    <dgm:cxn modelId="{608DA62C-5EA3-411F-AED9-C1BA40433944}" type="presParOf" srcId="{5E1CC517-44CF-4F85-ABBB-CF85F39E5589}" destId="{1842BB4B-2CAA-457B-8307-79A38E57F67B}" srcOrd="0" destOrd="0" presId="urn:microsoft.com/office/officeart/2005/8/layout/hProcess3"/>
    <dgm:cxn modelId="{68F564FF-87EF-4C41-AF55-5F8A8C6B30D4}" type="presParOf" srcId="{5E1CC517-44CF-4F85-ABBB-CF85F39E5589}" destId="{E9009724-90AB-40B5-9C01-2A315EE159EF}" srcOrd="1" destOrd="0" presId="urn:microsoft.com/office/officeart/2005/8/layout/hProcess3"/>
    <dgm:cxn modelId="{A1F54E0F-33DE-4F27-853F-4FE5A03059BF}" type="presParOf" srcId="{E9009724-90AB-40B5-9C01-2A315EE159EF}" destId="{DFF8DC53-6A16-487A-B9BE-FA0651D66020}" srcOrd="0" destOrd="0" presId="urn:microsoft.com/office/officeart/2005/8/layout/hProcess3"/>
    <dgm:cxn modelId="{DE6F83B8-C905-49BE-816A-9965E1EE8EEC}" type="presParOf" srcId="{E9009724-90AB-40B5-9C01-2A315EE159EF}" destId="{380394DE-343E-4E5D-B854-F4708137E2CC}" srcOrd="1" destOrd="0" presId="urn:microsoft.com/office/officeart/2005/8/layout/hProcess3"/>
    <dgm:cxn modelId="{082ED5FC-3E11-4294-80AA-3F97D2CB99E0}" type="presParOf" srcId="{E9009724-90AB-40B5-9C01-2A315EE159EF}" destId="{A85857DD-0307-4293-94D3-2A7A16BC4266}" srcOrd="2" destOrd="0" presId="urn:microsoft.com/office/officeart/2005/8/layout/hProcess3"/>
    <dgm:cxn modelId="{E7B3662C-CE51-4EA0-A984-FF337416F148}" type="presParOf" srcId="{E9009724-90AB-40B5-9C01-2A315EE159EF}" destId="{FA5F6BE2-7D6D-4358-B4F4-43EE686A055A}" srcOrd="3" destOrd="0" presId="urn:microsoft.com/office/officeart/2005/8/layout/hProcess3"/>
    <dgm:cxn modelId="{D0528443-0FBE-4BCC-854A-53EB0A5A9E41}" type="presParOf" srcId="{5E1CC517-44CF-4F85-ABBB-CF85F39E5589}" destId="{57512324-DE31-4D68-8FFD-70091E63BD26}" srcOrd="2" destOrd="0" presId="urn:microsoft.com/office/officeart/2005/8/layout/hProcess3"/>
    <dgm:cxn modelId="{C7229FA6-F878-4032-8085-DE699AB0C160}" type="presParOf" srcId="{5E1CC517-44CF-4F85-ABBB-CF85F39E5589}" destId="{33F4D0DE-39E1-4229-81E1-713DB9CEF0D3}" srcOrd="3" destOrd="0" presId="urn:microsoft.com/office/officeart/2005/8/layout/hProcess3"/>
    <dgm:cxn modelId="{A1864601-AAF2-4E36-9D19-C4C81FFE28DF}" type="presParOf" srcId="{33F4D0DE-39E1-4229-81E1-713DB9CEF0D3}" destId="{757D710B-336D-4D87-9CF8-7E7457AC81FD}" srcOrd="0" destOrd="0" presId="urn:microsoft.com/office/officeart/2005/8/layout/hProcess3"/>
    <dgm:cxn modelId="{10FAA131-9A34-414F-A2AF-1D3705D65896}" type="presParOf" srcId="{33F4D0DE-39E1-4229-81E1-713DB9CEF0D3}" destId="{A1FBE218-6ECD-4B28-9685-A078BDBA77DA}" srcOrd="1" destOrd="0" presId="urn:microsoft.com/office/officeart/2005/8/layout/hProcess3"/>
    <dgm:cxn modelId="{BB090857-3338-4A08-B1F3-D3D285E84292}" type="presParOf" srcId="{33F4D0DE-39E1-4229-81E1-713DB9CEF0D3}" destId="{1A40C9B7-7F41-4D9D-ACC1-846E8B07BAA3}" srcOrd="2" destOrd="0" presId="urn:microsoft.com/office/officeart/2005/8/layout/hProcess3"/>
    <dgm:cxn modelId="{B6DC190D-8F5F-49EE-9C9E-E14375DBD93A}" type="presParOf" srcId="{33F4D0DE-39E1-4229-81E1-713DB9CEF0D3}" destId="{DE9CCF64-CD6C-4593-BCC6-1D81EE4CADEB}" srcOrd="3" destOrd="0" presId="urn:microsoft.com/office/officeart/2005/8/layout/hProcess3"/>
    <dgm:cxn modelId="{F79EF99B-F74C-4AFB-BD15-81F1C59CCA26}" type="presParOf" srcId="{5E1CC517-44CF-4F85-ABBB-CF85F39E5589}" destId="{73666861-476B-4E92-A9E6-94E67A5A428C}" srcOrd="4" destOrd="0" presId="urn:microsoft.com/office/officeart/2005/8/layout/hProcess3"/>
    <dgm:cxn modelId="{49185DE9-1559-4202-A1B4-8FAABFA894DB}" type="presParOf" srcId="{5E1CC517-44CF-4F85-ABBB-CF85F39E5589}" destId="{CF17B7E6-71C9-43AD-9E1F-DB2EC4AF1FAB}" srcOrd="5" destOrd="0" presId="urn:microsoft.com/office/officeart/2005/8/layout/hProcess3"/>
    <dgm:cxn modelId="{D81A6533-DE14-44AB-8555-EE59FEBB1907}" type="presParOf" srcId="{CF17B7E6-71C9-43AD-9E1F-DB2EC4AF1FAB}" destId="{0BC9784E-406A-40FF-A8DE-FFDD09B258C1}" srcOrd="0" destOrd="0" presId="urn:microsoft.com/office/officeart/2005/8/layout/hProcess3"/>
    <dgm:cxn modelId="{70C2FBCF-409E-4150-BCE5-478FAC057AF0}" type="presParOf" srcId="{CF17B7E6-71C9-43AD-9E1F-DB2EC4AF1FAB}" destId="{19FCC114-85E9-48B2-A57B-A46C78A4EA32}" srcOrd="1" destOrd="0" presId="urn:microsoft.com/office/officeart/2005/8/layout/hProcess3"/>
    <dgm:cxn modelId="{73295630-05A2-4DE1-BD8C-065C30ED6D5C}" type="presParOf" srcId="{CF17B7E6-71C9-43AD-9E1F-DB2EC4AF1FAB}" destId="{BA75BC21-6316-47AA-84D6-0D276B17B24A}" srcOrd="2" destOrd="0" presId="urn:microsoft.com/office/officeart/2005/8/layout/hProcess3"/>
    <dgm:cxn modelId="{B01D3EA9-5A78-4D01-9739-CFFD3E53307A}" type="presParOf" srcId="{CF17B7E6-71C9-43AD-9E1F-DB2EC4AF1FAB}" destId="{4F03155F-AD6C-4118-9A93-6445E4A23FE6}" srcOrd="3" destOrd="0" presId="urn:microsoft.com/office/officeart/2005/8/layout/hProcess3"/>
    <dgm:cxn modelId="{35F3DC80-2CB2-448F-96F6-B284027AB5F2}" type="presParOf" srcId="{5E1CC517-44CF-4F85-ABBB-CF85F39E5589}" destId="{13199740-33C3-4C09-B8D4-E83FFB4D14CB}" srcOrd="6" destOrd="0" presId="urn:microsoft.com/office/officeart/2005/8/layout/hProcess3"/>
    <dgm:cxn modelId="{CF41027C-40BC-4FD7-AE70-B46F13F49CE8}" type="presParOf" srcId="{5E1CC517-44CF-4F85-ABBB-CF85F39E5589}" destId="{387A8310-C124-4949-BE5F-E4DA71C1717B}" srcOrd="7" destOrd="0" presId="urn:microsoft.com/office/officeart/2005/8/layout/hProcess3"/>
    <dgm:cxn modelId="{7F5E8648-2C02-4B38-A8E8-764291CE3207}" type="presParOf" srcId="{5E1CC517-44CF-4F85-ABBB-CF85F39E5589}" destId="{571EF187-8CE7-47E0-ADB1-BC8C95792217}"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1DA0EA-1DB5-40B4-AC7C-714414AFA412}" type="doc">
      <dgm:prSet loTypeId="urn:microsoft.com/office/officeart/2005/8/layout/hProcess3" loCatId="process" qsTypeId="urn:microsoft.com/office/officeart/2005/8/quickstyle/simple1" qsCatId="simple" csTypeId="urn:microsoft.com/office/officeart/2005/8/colors/colorful4" csCatId="colorful" phldr="1"/>
      <dgm:spPr/>
    </dgm:pt>
    <dgm:pt modelId="{93487FD9-0AF1-41E1-826F-5F0D688C9436}">
      <dgm:prSet phldrT="[Teksti]" custT="1"/>
      <dgm:spPr/>
      <dgm:t>
        <a:bodyPr/>
        <a:lstStyle/>
        <a:p>
          <a:endParaRPr lang="fi-FI" sz="1000" dirty="0" smtClean="0"/>
        </a:p>
        <a:p>
          <a:r>
            <a:rPr lang="fi-FI" sz="1000" dirty="0" smtClean="0"/>
            <a:t>04-08/2023 </a:t>
          </a:r>
        </a:p>
        <a:p>
          <a:r>
            <a:rPr lang="fi-FI" sz="1000" dirty="0" smtClean="0"/>
            <a:t>Pilotoinnin toteutuksen suunnittelu</a:t>
          </a:r>
        </a:p>
        <a:p>
          <a:r>
            <a:rPr lang="fi-FI" sz="1000" dirty="0" smtClean="0"/>
            <a:t>- Hankintaprosessin käynnistäminen</a:t>
          </a:r>
        </a:p>
        <a:p>
          <a:r>
            <a:rPr lang="fi-FI" sz="1000" dirty="0" smtClean="0"/>
            <a:t>- Pilotoinnin koulutussuunnitelman laadinta</a:t>
          </a:r>
        </a:p>
        <a:p>
          <a:endParaRPr lang="fi-FI" sz="1000" dirty="0" smtClean="0"/>
        </a:p>
      </dgm:t>
    </dgm:pt>
    <dgm:pt modelId="{87D60A74-7D55-46A2-AA0B-FCB1F8E6FB08}" type="parTrans" cxnId="{2CCF26C5-3926-48E8-8BE5-38290C187357}">
      <dgm:prSet/>
      <dgm:spPr/>
      <dgm:t>
        <a:bodyPr/>
        <a:lstStyle/>
        <a:p>
          <a:endParaRPr lang="fi-FI"/>
        </a:p>
      </dgm:t>
    </dgm:pt>
    <dgm:pt modelId="{774FB4A8-A61E-4FC1-A327-B8F619BE49A7}" type="sibTrans" cxnId="{2CCF26C5-3926-48E8-8BE5-38290C187357}">
      <dgm:prSet/>
      <dgm:spPr/>
      <dgm:t>
        <a:bodyPr/>
        <a:lstStyle/>
        <a:p>
          <a:endParaRPr lang="fi-FI"/>
        </a:p>
      </dgm:t>
    </dgm:pt>
    <dgm:pt modelId="{903B0E85-12AE-4990-A978-BD421C220825}">
      <dgm:prSet custT="1"/>
      <dgm:spPr/>
      <dgm:t>
        <a:bodyPr/>
        <a:lstStyle/>
        <a:p>
          <a:endParaRPr lang="fi-FI" sz="800" dirty="0" smtClean="0"/>
        </a:p>
        <a:p>
          <a:endParaRPr lang="fi-FI" sz="800" dirty="0" smtClean="0"/>
        </a:p>
        <a:p>
          <a:endParaRPr lang="fi-FI" sz="800" dirty="0" smtClean="0"/>
        </a:p>
        <a:p>
          <a:r>
            <a:rPr lang="fi-FI" sz="1050" dirty="0" smtClean="0"/>
            <a:t>05-09/2023</a:t>
          </a:r>
        </a:p>
        <a:p>
          <a:r>
            <a:rPr lang="fi-FI" sz="1050" dirty="0" smtClean="0"/>
            <a:t>- Pilotoinnin tekninen tuki</a:t>
          </a:r>
        </a:p>
        <a:p>
          <a:r>
            <a:rPr lang="fi-FI" sz="1050" dirty="0" smtClean="0"/>
            <a:t>- Aikataulutus</a:t>
          </a:r>
        </a:p>
        <a:p>
          <a:r>
            <a:rPr lang="fi-FI" sz="1050" dirty="0" smtClean="0"/>
            <a:t>- Ohjeistus: kotihoidon seurantalomake käyttö</a:t>
          </a:r>
        </a:p>
        <a:p>
          <a:r>
            <a:rPr lang="fi-FI" sz="1050" dirty="0" smtClean="0"/>
            <a:t>- Viestintä: asiakas- ja läheistiedote, asiakkaan informointi ja opastus ennen palautteen keruuta</a:t>
          </a:r>
        </a:p>
        <a:p>
          <a:r>
            <a:rPr lang="fi-FI" sz="1050" dirty="0" smtClean="0"/>
            <a:t>- työntekijätiedote, opastus ja ohjeistus palautteen </a:t>
          </a:r>
          <a:r>
            <a:rPr lang="fi-FI" sz="1000" dirty="0" smtClean="0"/>
            <a:t>keruusta</a:t>
          </a:r>
        </a:p>
        <a:p>
          <a:r>
            <a:rPr lang="fi-FI" sz="1000" dirty="0" smtClean="0"/>
            <a:t>- kotihoidon seurantalomake</a:t>
          </a:r>
        </a:p>
        <a:p>
          <a:endParaRPr lang="fi-FI" sz="500" dirty="0"/>
        </a:p>
      </dgm:t>
    </dgm:pt>
    <dgm:pt modelId="{E4773BCA-25EB-4FAB-8B5B-4A35C54DD8D0}" type="parTrans" cxnId="{D365E2CE-994C-484C-A5F1-58225EF0DAAD}">
      <dgm:prSet/>
      <dgm:spPr/>
      <dgm:t>
        <a:bodyPr/>
        <a:lstStyle/>
        <a:p>
          <a:endParaRPr lang="fi-FI"/>
        </a:p>
      </dgm:t>
    </dgm:pt>
    <dgm:pt modelId="{9F8B0466-7505-4A69-A5AB-A2CF1E22E384}" type="sibTrans" cxnId="{D365E2CE-994C-484C-A5F1-58225EF0DAAD}">
      <dgm:prSet/>
      <dgm:spPr/>
      <dgm:t>
        <a:bodyPr/>
        <a:lstStyle/>
        <a:p>
          <a:endParaRPr lang="fi-FI"/>
        </a:p>
      </dgm:t>
    </dgm:pt>
    <dgm:pt modelId="{647B7468-6BFD-4C33-AB9E-CEEB9760563D}">
      <dgm:prSet phldrT="[Teksti]" custT="1"/>
      <dgm:spPr/>
      <dgm:t>
        <a:bodyPr/>
        <a:lstStyle/>
        <a:p>
          <a:endParaRPr lang="fi-FI" sz="800" dirty="0" smtClean="0"/>
        </a:p>
        <a:p>
          <a:endParaRPr lang="fi-FI" sz="1000" dirty="0" smtClean="0"/>
        </a:p>
        <a:p>
          <a:r>
            <a:rPr lang="fi-FI" sz="1000" dirty="0" smtClean="0"/>
            <a:t>10-12/2023  </a:t>
          </a:r>
        </a:p>
        <a:p>
          <a:r>
            <a:rPr lang="fi-FI" sz="1000" dirty="0" smtClean="0"/>
            <a:t>- Pilotoinnin koulutusten toteutus</a:t>
          </a:r>
        </a:p>
        <a:p>
          <a:r>
            <a:rPr lang="fi-FI" sz="1000" dirty="0" smtClean="0"/>
            <a:t>- Yhteisen </a:t>
          </a:r>
          <a:r>
            <a:rPr lang="fi-FI" sz="1000" dirty="0" err="1" smtClean="0"/>
            <a:t>Teams</a:t>
          </a:r>
          <a:r>
            <a:rPr lang="fi-FI" sz="1000" dirty="0" smtClean="0"/>
            <a:t>-alustan luominen</a:t>
          </a:r>
        </a:p>
        <a:p>
          <a:r>
            <a:rPr lang="fi-FI" sz="1000" dirty="0" smtClean="0"/>
            <a:t>- Viestinnän ja tiedottamisen turvaaminen</a:t>
          </a:r>
        </a:p>
        <a:p>
          <a:r>
            <a:rPr lang="fi-FI" sz="1000" dirty="0" smtClean="0"/>
            <a:t>- Palveluohjaus, systemaattinen mittaaminen palvelutapahtuman yhteydessä </a:t>
          </a:r>
        </a:p>
        <a:p>
          <a:r>
            <a:rPr lang="fi-FI" sz="1000" dirty="0" smtClean="0"/>
            <a:t>- Omaishoito, systemaattinen mittaaminen palvelutapahtuman yhteydessä</a:t>
          </a:r>
        </a:p>
        <a:p>
          <a:r>
            <a:rPr lang="fi-FI" sz="1000" dirty="0" smtClean="0"/>
            <a:t>- Kotihoito, ennalta sovittu asiakaspalauteviikko</a:t>
          </a:r>
        </a:p>
        <a:p>
          <a:r>
            <a:rPr lang="fi-FI" sz="1000" dirty="0" smtClean="0"/>
            <a:t>- Kehittämistoimenpiteiden dokumentointi, seuranta ja arviointi </a:t>
          </a:r>
        </a:p>
      </dgm:t>
    </dgm:pt>
    <dgm:pt modelId="{97B98A04-CA40-4637-B208-36E378499B44}" type="sibTrans" cxnId="{46C7ABFC-A41D-47C3-91C5-F2B73E424133}">
      <dgm:prSet/>
      <dgm:spPr/>
      <dgm:t>
        <a:bodyPr/>
        <a:lstStyle/>
        <a:p>
          <a:endParaRPr lang="fi-FI"/>
        </a:p>
      </dgm:t>
    </dgm:pt>
    <dgm:pt modelId="{99F4CD68-5DA8-4AFF-A8B6-F692B1E10EAA}" type="parTrans" cxnId="{46C7ABFC-A41D-47C3-91C5-F2B73E424133}">
      <dgm:prSet/>
      <dgm:spPr/>
      <dgm:t>
        <a:bodyPr/>
        <a:lstStyle/>
        <a:p>
          <a:endParaRPr lang="fi-FI"/>
        </a:p>
      </dgm:t>
    </dgm:pt>
    <dgm:pt modelId="{8F8FF71C-0901-4FB7-A2F7-50C70CD0EDC8}" type="pres">
      <dgm:prSet presAssocID="{DD1DA0EA-1DB5-40B4-AC7C-714414AFA412}" presName="Name0" presStyleCnt="0">
        <dgm:presLayoutVars>
          <dgm:dir/>
          <dgm:animLvl val="lvl"/>
          <dgm:resizeHandles val="exact"/>
        </dgm:presLayoutVars>
      </dgm:prSet>
      <dgm:spPr/>
    </dgm:pt>
    <dgm:pt modelId="{60BE044C-07B0-43C1-9C8F-0B64FA4C0A5D}" type="pres">
      <dgm:prSet presAssocID="{DD1DA0EA-1DB5-40B4-AC7C-714414AFA412}" presName="dummy" presStyleCnt="0"/>
      <dgm:spPr/>
    </dgm:pt>
    <dgm:pt modelId="{FD548889-456A-4FC4-8B7A-A4FA89173F03}" type="pres">
      <dgm:prSet presAssocID="{DD1DA0EA-1DB5-40B4-AC7C-714414AFA412}" presName="linH" presStyleCnt="0"/>
      <dgm:spPr/>
    </dgm:pt>
    <dgm:pt modelId="{2AAC831A-F0CC-4308-A421-21D2AE23885C}" type="pres">
      <dgm:prSet presAssocID="{DD1DA0EA-1DB5-40B4-AC7C-714414AFA412}" presName="padding1" presStyleCnt="0"/>
      <dgm:spPr/>
    </dgm:pt>
    <dgm:pt modelId="{4E4BC19C-F7B4-4961-9C32-B3EA7C7603F9}" type="pres">
      <dgm:prSet presAssocID="{93487FD9-0AF1-41E1-826F-5F0D688C9436}" presName="linV" presStyleCnt="0"/>
      <dgm:spPr/>
    </dgm:pt>
    <dgm:pt modelId="{45145B7E-4C62-45FB-8041-FDCC5134CCD1}" type="pres">
      <dgm:prSet presAssocID="{93487FD9-0AF1-41E1-826F-5F0D688C9436}" presName="spVertical1" presStyleCnt="0"/>
      <dgm:spPr/>
    </dgm:pt>
    <dgm:pt modelId="{274AE3A4-8445-4A36-82E2-C9534F39DEAA}" type="pres">
      <dgm:prSet presAssocID="{93487FD9-0AF1-41E1-826F-5F0D688C9436}" presName="parTx" presStyleLbl="revTx" presStyleIdx="0" presStyleCnt="3">
        <dgm:presLayoutVars>
          <dgm:chMax val="0"/>
          <dgm:chPref val="0"/>
          <dgm:bulletEnabled val="1"/>
        </dgm:presLayoutVars>
      </dgm:prSet>
      <dgm:spPr/>
      <dgm:t>
        <a:bodyPr/>
        <a:lstStyle/>
        <a:p>
          <a:endParaRPr lang="fi-FI"/>
        </a:p>
      </dgm:t>
    </dgm:pt>
    <dgm:pt modelId="{8D417F35-0011-4AC0-A1A2-F70F005AE158}" type="pres">
      <dgm:prSet presAssocID="{93487FD9-0AF1-41E1-826F-5F0D688C9436}" presName="spVertical2" presStyleCnt="0"/>
      <dgm:spPr/>
    </dgm:pt>
    <dgm:pt modelId="{2A8F037B-8551-447E-AFFC-FE7BA787A0CD}" type="pres">
      <dgm:prSet presAssocID="{93487FD9-0AF1-41E1-826F-5F0D688C9436}" presName="spVertical3" presStyleCnt="0"/>
      <dgm:spPr/>
    </dgm:pt>
    <dgm:pt modelId="{2926698A-40DC-42B3-BC3A-AB4C8AA953C0}" type="pres">
      <dgm:prSet presAssocID="{774FB4A8-A61E-4FC1-A327-B8F619BE49A7}" presName="space" presStyleCnt="0"/>
      <dgm:spPr/>
    </dgm:pt>
    <dgm:pt modelId="{B9DA524C-D50F-4DE9-A5AD-AA6D2AC45D30}" type="pres">
      <dgm:prSet presAssocID="{903B0E85-12AE-4990-A978-BD421C220825}" presName="linV" presStyleCnt="0"/>
      <dgm:spPr/>
    </dgm:pt>
    <dgm:pt modelId="{87C610B4-2EB4-4CFF-9FC8-568EC0BE4F6D}" type="pres">
      <dgm:prSet presAssocID="{903B0E85-12AE-4990-A978-BD421C220825}" presName="spVertical1" presStyleCnt="0"/>
      <dgm:spPr/>
    </dgm:pt>
    <dgm:pt modelId="{9D31C957-2BB0-49D3-8F28-E809AB8C2216}" type="pres">
      <dgm:prSet presAssocID="{903B0E85-12AE-4990-A978-BD421C220825}" presName="parTx" presStyleLbl="revTx" presStyleIdx="1" presStyleCnt="3">
        <dgm:presLayoutVars>
          <dgm:chMax val="0"/>
          <dgm:chPref val="0"/>
          <dgm:bulletEnabled val="1"/>
        </dgm:presLayoutVars>
      </dgm:prSet>
      <dgm:spPr/>
      <dgm:t>
        <a:bodyPr/>
        <a:lstStyle/>
        <a:p>
          <a:endParaRPr lang="fi-FI"/>
        </a:p>
      </dgm:t>
    </dgm:pt>
    <dgm:pt modelId="{E137250C-F38D-4DBB-BD10-BFA418D6688D}" type="pres">
      <dgm:prSet presAssocID="{903B0E85-12AE-4990-A978-BD421C220825}" presName="spVertical2" presStyleCnt="0"/>
      <dgm:spPr/>
    </dgm:pt>
    <dgm:pt modelId="{C2C5E1D4-4EC8-460D-9E9E-C31B83133E49}" type="pres">
      <dgm:prSet presAssocID="{903B0E85-12AE-4990-A978-BD421C220825}" presName="spVertical3" presStyleCnt="0"/>
      <dgm:spPr/>
    </dgm:pt>
    <dgm:pt modelId="{DB46F3E0-B8B9-4170-8506-1847657C9412}" type="pres">
      <dgm:prSet presAssocID="{9F8B0466-7505-4A69-A5AB-A2CF1E22E384}" presName="space" presStyleCnt="0"/>
      <dgm:spPr/>
    </dgm:pt>
    <dgm:pt modelId="{C836C3DF-9076-49DE-9A57-D951AADF125F}" type="pres">
      <dgm:prSet presAssocID="{647B7468-6BFD-4C33-AB9E-CEEB9760563D}" presName="linV" presStyleCnt="0"/>
      <dgm:spPr/>
    </dgm:pt>
    <dgm:pt modelId="{9EAF25E7-D501-47DE-900B-D79E12208C18}" type="pres">
      <dgm:prSet presAssocID="{647B7468-6BFD-4C33-AB9E-CEEB9760563D}" presName="spVertical1" presStyleCnt="0"/>
      <dgm:spPr/>
    </dgm:pt>
    <dgm:pt modelId="{1C7F508B-9016-4765-8B3D-AA9033C3CE9E}" type="pres">
      <dgm:prSet presAssocID="{647B7468-6BFD-4C33-AB9E-CEEB9760563D}" presName="parTx" presStyleLbl="revTx" presStyleIdx="2" presStyleCnt="3">
        <dgm:presLayoutVars>
          <dgm:chMax val="0"/>
          <dgm:chPref val="0"/>
          <dgm:bulletEnabled val="1"/>
        </dgm:presLayoutVars>
      </dgm:prSet>
      <dgm:spPr/>
      <dgm:t>
        <a:bodyPr/>
        <a:lstStyle/>
        <a:p>
          <a:endParaRPr lang="fi-FI"/>
        </a:p>
      </dgm:t>
    </dgm:pt>
    <dgm:pt modelId="{FA25DCBA-2865-47BF-B43D-D914A91B7044}" type="pres">
      <dgm:prSet presAssocID="{647B7468-6BFD-4C33-AB9E-CEEB9760563D}" presName="spVertical2" presStyleCnt="0"/>
      <dgm:spPr/>
    </dgm:pt>
    <dgm:pt modelId="{59436CB0-2C44-4908-85C8-CAFE080A5F33}" type="pres">
      <dgm:prSet presAssocID="{647B7468-6BFD-4C33-AB9E-CEEB9760563D}" presName="spVertical3" presStyleCnt="0"/>
      <dgm:spPr/>
    </dgm:pt>
    <dgm:pt modelId="{3EDCAE55-5441-47DD-BE70-7B5BFE211C1F}" type="pres">
      <dgm:prSet presAssocID="{DD1DA0EA-1DB5-40B4-AC7C-714414AFA412}" presName="padding2" presStyleCnt="0"/>
      <dgm:spPr/>
    </dgm:pt>
    <dgm:pt modelId="{40EE5C7D-6BFD-495D-800A-BC82F9B2BF7F}" type="pres">
      <dgm:prSet presAssocID="{DD1DA0EA-1DB5-40B4-AC7C-714414AFA412}" presName="negArrow" presStyleCnt="0"/>
      <dgm:spPr/>
    </dgm:pt>
    <dgm:pt modelId="{6D4A648D-A7AD-4359-ACB6-63FA9A104CAD}" type="pres">
      <dgm:prSet presAssocID="{DD1DA0EA-1DB5-40B4-AC7C-714414AFA412}" presName="backgroundArrow" presStyleLbl="node1" presStyleIdx="0" presStyleCnt="1" custLinFactNeighborX="-1338" custLinFactNeighborY="45822"/>
      <dgm:spPr/>
    </dgm:pt>
  </dgm:ptLst>
  <dgm:cxnLst>
    <dgm:cxn modelId="{46C7ABFC-A41D-47C3-91C5-F2B73E424133}" srcId="{DD1DA0EA-1DB5-40B4-AC7C-714414AFA412}" destId="{647B7468-6BFD-4C33-AB9E-CEEB9760563D}" srcOrd="2" destOrd="0" parTransId="{99F4CD68-5DA8-4AFF-A8B6-F692B1E10EAA}" sibTransId="{97B98A04-CA40-4637-B208-36E378499B44}"/>
    <dgm:cxn modelId="{4995EA42-1C4F-4614-8919-229C5AD2D998}" type="presOf" srcId="{93487FD9-0AF1-41E1-826F-5F0D688C9436}" destId="{274AE3A4-8445-4A36-82E2-C9534F39DEAA}" srcOrd="0" destOrd="0" presId="urn:microsoft.com/office/officeart/2005/8/layout/hProcess3"/>
    <dgm:cxn modelId="{2CCF26C5-3926-48E8-8BE5-38290C187357}" srcId="{DD1DA0EA-1DB5-40B4-AC7C-714414AFA412}" destId="{93487FD9-0AF1-41E1-826F-5F0D688C9436}" srcOrd="0" destOrd="0" parTransId="{87D60A74-7D55-46A2-AA0B-FCB1F8E6FB08}" sibTransId="{774FB4A8-A61E-4FC1-A327-B8F619BE49A7}"/>
    <dgm:cxn modelId="{F557C107-1826-436B-AB50-C581D2CA1389}" type="presOf" srcId="{DD1DA0EA-1DB5-40B4-AC7C-714414AFA412}" destId="{8F8FF71C-0901-4FB7-A2F7-50C70CD0EDC8}" srcOrd="0" destOrd="0" presId="urn:microsoft.com/office/officeart/2005/8/layout/hProcess3"/>
    <dgm:cxn modelId="{5A8C5713-AA52-4C32-870E-EE9AAF0797CA}" type="presOf" srcId="{647B7468-6BFD-4C33-AB9E-CEEB9760563D}" destId="{1C7F508B-9016-4765-8B3D-AA9033C3CE9E}" srcOrd="0" destOrd="0" presId="urn:microsoft.com/office/officeart/2005/8/layout/hProcess3"/>
    <dgm:cxn modelId="{D365E2CE-994C-484C-A5F1-58225EF0DAAD}" srcId="{DD1DA0EA-1DB5-40B4-AC7C-714414AFA412}" destId="{903B0E85-12AE-4990-A978-BD421C220825}" srcOrd="1" destOrd="0" parTransId="{E4773BCA-25EB-4FAB-8B5B-4A35C54DD8D0}" sibTransId="{9F8B0466-7505-4A69-A5AB-A2CF1E22E384}"/>
    <dgm:cxn modelId="{E9441187-E07B-4509-A25E-9E1AE27FA2E8}" type="presOf" srcId="{903B0E85-12AE-4990-A978-BD421C220825}" destId="{9D31C957-2BB0-49D3-8F28-E809AB8C2216}" srcOrd="0" destOrd="0" presId="urn:microsoft.com/office/officeart/2005/8/layout/hProcess3"/>
    <dgm:cxn modelId="{44552ADF-7196-4A04-8282-137949483590}" type="presParOf" srcId="{8F8FF71C-0901-4FB7-A2F7-50C70CD0EDC8}" destId="{60BE044C-07B0-43C1-9C8F-0B64FA4C0A5D}" srcOrd="0" destOrd="0" presId="urn:microsoft.com/office/officeart/2005/8/layout/hProcess3"/>
    <dgm:cxn modelId="{CD96324C-5924-4C33-B062-BAD661BFD5B8}" type="presParOf" srcId="{8F8FF71C-0901-4FB7-A2F7-50C70CD0EDC8}" destId="{FD548889-456A-4FC4-8B7A-A4FA89173F03}" srcOrd="1" destOrd="0" presId="urn:microsoft.com/office/officeart/2005/8/layout/hProcess3"/>
    <dgm:cxn modelId="{AA369A69-2EED-4C58-9904-81B697F2A75D}" type="presParOf" srcId="{FD548889-456A-4FC4-8B7A-A4FA89173F03}" destId="{2AAC831A-F0CC-4308-A421-21D2AE23885C}" srcOrd="0" destOrd="0" presId="urn:microsoft.com/office/officeart/2005/8/layout/hProcess3"/>
    <dgm:cxn modelId="{52DD64B3-0CFA-4DB2-8119-225BBBA1D12E}" type="presParOf" srcId="{FD548889-456A-4FC4-8B7A-A4FA89173F03}" destId="{4E4BC19C-F7B4-4961-9C32-B3EA7C7603F9}" srcOrd="1" destOrd="0" presId="urn:microsoft.com/office/officeart/2005/8/layout/hProcess3"/>
    <dgm:cxn modelId="{61F38995-2609-4BFD-84B1-9ADC799DB98B}" type="presParOf" srcId="{4E4BC19C-F7B4-4961-9C32-B3EA7C7603F9}" destId="{45145B7E-4C62-45FB-8041-FDCC5134CCD1}" srcOrd="0" destOrd="0" presId="urn:microsoft.com/office/officeart/2005/8/layout/hProcess3"/>
    <dgm:cxn modelId="{40FB429D-3DAB-462B-A01B-84F2DDDA45FF}" type="presParOf" srcId="{4E4BC19C-F7B4-4961-9C32-B3EA7C7603F9}" destId="{274AE3A4-8445-4A36-82E2-C9534F39DEAA}" srcOrd="1" destOrd="0" presId="urn:microsoft.com/office/officeart/2005/8/layout/hProcess3"/>
    <dgm:cxn modelId="{A1906F11-15BB-4ABA-965A-025F3B06DED6}" type="presParOf" srcId="{4E4BC19C-F7B4-4961-9C32-B3EA7C7603F9}" destId="{8D417F35-0011-4AC0-A1A2-F70F005AE158}" srcOrd="2" destOrd="0" presId="urn:microsoft.com/office/officeart/2005/8/layout/hProcess3"/>
    <dgm:cxn modelId="{B9E13A23-DF60-4DFD-87D2-04F0438AFE6C}" type="presParOf" srcId="{4E4BC19C-F7B4-4961-9C32-B3EA7C7603F9}" destId="{2A8F037B-8551-447E-AFFC-FE7BA787A0CD}" srcOrd="3" destOrd="0" presId="urn:microsoft.com/office/officeart/2005/8/layout/hProcess3"/>
    <dgm:cxn modelId="{7F5A1958-CBC9-4264-A9BB-62DF61AFF7C7}" type="presParOf" srcId="{FD548889-456A-4FC4-8B7A-A4FA89173F03}" destId="{2926698A-40DC-42B3-BC3A-AB4C8AA953C0}" srcOrd="2" destOrd="0" presId="urn:microsoft.com/office/officeart/2005/8/layout/hProcess3"/>
    <dgm:cxn modelId="{CAF3DB6C-0E42-480A-A66F-DDD916EB7BB9}" type="presParOf" srcId="{FD548889-456A-4FC4-8B7A-A4FA89173F03}" destId="{B9DA524C-D50F-4DE9-A5AD-AA6D2AC45D30}" srcOrd="3" destOrd="0" presId="urn:microsoft.com/office/officeart/2005/8/layout/hProcess3"/>
    <dgm:cxn modelId="{54777027-4A9A-4EE3-813D-7D747E60002E}" type="presParOf" srcId="{B9DA524C-D50F-4DE9-A5AD-AA6D2AC45D30}" destId="{87C610B4-2EB4-4CFF-9FC8-568EC0BE4F6D}" srcOrd="0" destOrd="0" presId="urn:microsoft.com/office/officeart/2005/8/layout/hProcess3"/>
    <dgm:cxn modelId="{34B40062-877D-4538-B6EE-A2BFB98A46DC}" type="presParOf" srcId="{B9DA524C-D50F-4DE9-A5AD-AA6D2AC45D30}" destId="{9D31C957-2BB0-49D3-8F28-E809AB8C2216}" srcOrd="1" destOrd="0" presId="urn:microsoft.com/office/officeart/2005/8/layout/hProcess3"/>
    <dgm:cxn modelId="{A8B7C703-BF58-4E35-BB94-A70C48CAA118}" type="presParOf" srcId="{B9DA524C-D50F-4DE9-A5AD-AA6D2AC45D30}" destId="{E137250C-F38D-4DBB-BD10-BFA418D6688D}" srcOrd="2" destOrd="0" presId="urn:microsoft.com/office/officeart/2005/8/layout/hProcess3"/>
    <dgm:cxn modelId="{929B3AAB-619B-4D41-8C4E-5186DBFF3222}" type="presParOf" srcId="{B9DA524C-D50F-4DE9-A5AD-AA6D2AC45D30}" destId="{C2C5E1D4-4EC8-460D-9E9E-C31B83133E49}" srcOrd="3" destOrd="0" presId="urn:microsoft.com/office/officeart/2005/8/layout/hProcess3"/>
    <dgm:cxn modelId="{7B340361-D1F5-48B5-B054-81D1F78C206C}" type="presParOf" srcId="{FD548889-456A-4FC4-8B7A-A4FA89173F03}" destId="{DB46F3E0-B8B9-4170-8506-1847657C9412}" srcOrd="4" destOrd="0" presId="urn:microsoft.com/office/officeart/2005/8/layout/hProcess3"/>
    <dgm:cxn modelId="{2C188E7A-D026-4F64-9237-EA1ABE2EECB8}" type="presParOf" srcId="{FD548889-456A-4FC4-8B7A-A4FA89173F03}" destId="{C836C3DF-9076-49DE-9A57-D951AADF125F}" srcOrd="5" destOrd="0" presId="urn:microsoft.com/office/officeart/2005/8/layout/hProcess3"/>
    <dgm:cxn modelId="{74A9E717-9AB8-4C00-A826-35243D88CF74}" type="presParOf" srcId="{C836C3DF-9076-49DE-9A57-D951AADF125F}" destId="{9EAF25E7-D501-47DE-900B-D79E12208C18}" srcOrd="0" destOrd="0" presId="urn:microsoft.com/office/officeart/2005/8/layout/hProcess3"/>
    <dgm:cxn modelId="{B3B29244-95AD-4F4D-9790-46D96A936D7A}" type="presParOf" srcId="{C836C3DF-9076-49DE-9A57-D951AADF125F}" destId="{1C7F508B-9016-4765-8B3D-AA9033C3CE9E}" srcOrd="1" destOrd="0" presId="urn:microsoft.com/office/officeart/2005/8/layout/hProcess3"/>
    <dgm:cxn modelId="{9B8CD07A-FE1B-4A27-B88F-0401AED4C3BD}" type="presParOf" srcId="{C836C3DF-9076-49DE-9A57-D951AADF125F}" destId="{FA25DCBA-2865-47BF-B43D-D914A91B7044}" srcOrd="2" destOrd="0" presId="urn:microsoft.com/office/officeart/2005/8/layout/hProcess3"/>
    <dgm:cxn modelId="{8BB0A717-5FD5-48AE-BBB2-F5A95C036A11}" type="presParOf" srcId="{C836C3DF-9076-49DE-9A57-D951AADF125F}" destId="{59436CB0-2C44-4908-85C8-CAFE080A5F33}" srcOrd="3" destOrd="0" presId="urn:microsoft.com/office/officeart/2005/8/layout/hProcess3"/>
    <dgm:cxn modelId="{C5CBDD94-E1D8-4144-9B71-52662B2F2BC2}" type="presParOf" srcId="{FD548889-456A-4FC4-8B7A-A4FA89173F03}" destId="{3EDCAE55-5441-47DD-BE70-7B5BFE211C1F}" srcOrd="6" destOrd="0" presId="urn:microsoft.com/office/officeart/2005/8/layout/hProcess3"/>
    <dgm:cxn modelId="{7C8876A9-24BC-4BD1-B906-97D9605F9A02}" type="presParOf" srcId="{FD548889-456A-4FC4-8B7A-A4FA89173F03}" destId="{40EE5C7D-6BFD-495D-800A-BC82F9B2BF7F}" srcOrd="7" destOrd="0" presId="urn:microsoft.com/office/officeart/2005/8/layout/hProcess3"/>
    <dgm:cxn modelId="{BBA12E67-EE3A-497B-82CE-D49D5A677E6E}" type="presParOf" srcId="{FD548889-456A-4FC4-8B7A-A4FA89173F03}" destId="{6D4A648D-A7AD-4359-ACB6-63FA9A104CAD}" srcOrd="8"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5B6C5D-7391-4A57-B82E-9E165B9EC713}" type="doc">
      <dgm:prSet loTypeId="urn:microsoft.com/office/officeart/2005/8/layout/list1" loCatId="list" qsTypeId="urn:microsoft.com/office/officeart/2005/8/quickstyle/simple1" qsCatId="simple" csTypeId="urn:microsoft.com/office/officeart/2005/8/colors/accent1_2" csCatId="accent1" phldr="1"/>
      <dgm:spPr/>
    </dgm:pt>
    <dgm:pt modelId="{4E74E01C-2723-40F2-A928-7218E9D7B3F0}">
      <dgm:prSet phldrT="[Teksti]" custT="1"/>
      <dgm:spPr>
        <a:solidFill>
          <a:schemeClr val="accent3">
            <a:lumMod val="75000"/>
          </a:schemeClr>
        </a:solidFill>
        <a:ln>
          <a:solidFill>
            <a:schemeClr val="accent1">
              <a:lumMod val="20000"/>
              <a:lumOff val="80000"/>
            </a:schemeClr>
          </a:solidFill>
        </a:ln>
      </dgm:spPr>
      <dgm:t>
        <a:bodyPr/>
        <a:lstStyle/>
        <a:p>
          <a:r>
            <a:rPr lang="fi-FI" sz="1050" dirty="0" smtClean="0"/>
            <a:t>Haasteet</a:t>
          </a:r>
          <a:endParaRPr lang="fi-FI" sz="1050" dirty="0"/>
        </a:p>
      </dgm:t>
    </dgm:pt>
    <dgm:pt modelId="{751D2A1D-108E-47A7-A02E-70642B29B2A1}" type="parTrans" cxnId="{A1D21CCE-DF11-40C4-9E04-06BABB90D586}">
      <dgm:prSet/>
      <dgm:spPr/>
      <dgm:t>
        <a:bodyPr/>
        <a:lstStyle/>
        <a:p>
          <a:endParaRPr lang="fi-FI"/>
        </a:p>
      </dgm:t>
    </dgm:pt>
    <dgm:pt modelId="{DE7D3EEB-A272-4666-BC69-EB9EB24A5BD6}" type="sibTrans" cxnId="{A1D21CCE-DF11-40C4-9E04-06BABB90D586}">
      <dgm:prSet/>
      <dgm:spPr/>
      <dgm:t>
        <a:bodyPr/>
        <a:lstStyle/>
        <a:p>
          <a:endParaRPr lang="fi-FI"/>
        </a:p>
      </dgm:t>
    </dgm:pt>
    <dgm:pt modelId="{27D417E2-0D9C-4753-90CC-754810CDBE26}">
      <dgm:prSet phldrT="[Teksti]" custT="1"/>
      <dgm:spPr>
        <a:solidFill>
          <a:schemeClr val="accent3">
            <a:lumMod val="75000"/>
          </a:schemeClr>
        </a:solidFill>
      </dgm:spPr>
      <dgm:t>
        <a:bodyPr/>
        <a:lstStyle/>
        <a:p>
          <a:r>
            <a:rPr lang="fi-FI" sz="1100" dirty="0" smtClean="0"/>
            <a:t>Toimivuus</a:t>
          </a:r>
          <a:endParaRPr lang="fi-FI" sz="1100" dirty="0"/>
        </a:p>
      </dgm:t>
    </dgm:pt>
    <dgm:pt modelId="{F3515D0B-34C8-419C-9A96-BF4532F326CE}" type="parTrans" cxnId="{DBBF948D-C3ED-4577-85FF-743A15870F89}">
      <dgm:prSet/>
      <dgm:spPr/>
      <dgm:t>
        <a:bodyPr/>
        <a:lstStyle/>
        <a:p>
          <a:endParaRPr lang="fi-FI"/>
        </a:p>
      </dgm:t>
    </dgm:pt>
    <dgm:pt modelId="{F254A9A0-C960-4FE4-AA1F-BF53743223ED}" type="sibTrans" cxnId="{DBBF948D-C3ED-4577-85FF-743A15870F89}">
      <dgm:prSet/>
      <dgm:spPr/>
      <dgm:t>
        <a:bodyPr/>
        <a:lstStyle/>
        <a:p>
          <a:endParaRPr lang="fi-FI"/>
        </a:p>
      </dgm:t>
    </dgm:pt>
    <dgm:pt modelId="{04919F9C-9E6D-4AFC-A6E2-1A01412C2136}">
      <dgm:prSet phldrT="[Teksti]" custT="1"/>
      <dgm:spPr>
        <a:solidFill>
          <a:schemeClr val="accent3">
            <a:lumMod val="75000"/>
          </a:schemeClr>
        </a:solidFill>
      </dgm:spPr>
      <dgm:t>
        <a:bodyPr/>
        <a:lstStyle/>
        <a:p>
          <a:r>
            <a:rPr lang="fi-FI" sz="1050" dirty="0" smtClean="0"/>
            <a:t>Vaikuttavuus</a:t>
          </a:r>
          <a:endParaRPr lang="fi-FI" sz="1050" dirty="0"/>
        </a:p>
      </dgm:t>
    </dgm:pt>
    <dgm:pt modelId="{9B8C732B-CADE-454F-9D8E-23F61541E569}" type="parTrans" cxnId="{451654A2-AF06-4AE7-B2A7-DF4E3AF1FB63}">
      <dgm:prSet/>
      <dgm:spPr/>
      <dgm:t>
        <a:bodyPr/>
        <a:lstStyle/>
        <a:p>
          <a:endParaRPr lang="fi-FI"/>
        </a:p>
      </dgm:t>
    </dgm:pt>
    <dgm:pt modelId="{7F710108-539B-4361-8F7F-B9E3DBE3700F}" type="sibTrans" cxnId="{451654A2-AF06-4AE7-B2A7-DF4E3AF1FB63}">
      <dgm:prSet/>
      <dgm:spPr/>
      <dgm:t>
        <a:bodyPr/>
        <a:lstStyle/>
        <a:p>
          <a:endParaRPr lang="fi-FI"/>
        </a:p>
      </dgm:t>
    </dgm:pt>
    <dgm:pt modelId="{7B8D6802-8A3C-497D-8723-1BE75BCEDD22}">
      <dgm:prSet custT="1"/>
      <dgm:spPr/>
      <dgm:t>
        <a:bodyPr/>
        <a:lstStyle/>
        <a:p>
          <a:r>
            <a:rPr lang="fi-FI" sz="1100" dirty="0" smtClean="0"/>
            <a:t>Vahvistaa kuulluksi tulemisen kokemusta</a:t>
          </a:r>
          <a:endParaRPr lang="fi-FI" sz="1100" dirty="0"/>
        </a:p>
      </dgm:t>
    </dgm:pt>
    <dgm:pt modelId="{465857FD-9B6D-4D2B-915E-C6D8C67315F9}" type="parTrans" cxnId="{C0FDB2C1-C56E-4195-81BF-2295E0E0DDBB}">
      <dgm:prSet/>
      <dgm:spPr/>
      <dgm:t>
        <a:bodyPr/>
        <a:lstStyle/>
        <a:p>
          <a:endParaRPr lang="fi-FI"/>
        </a:p>
      </dgm:t>
    </dgm:pt>
    <dgm:pt modelId="{1C320A9B-4EF0-45F1-8844-8557641DA478}" type="sibTrans" cxnId="{C0FDB2C1-C56E-4195-81BF-2295E0E0DDBB}">
      <dgm:prSet/>
      <dgm:spPr/>
      <dgm:t>
        <a:bodyPr/>
        <a:lstStyle/>
        <a:p>
          <a:endParaRPr lang="fi-FI"/>
        </a:p>
      </dgm:t>
    </dgm:pt>
    <dgm:pt modelId="{9199706F-8B57-4817-BA62-DDA53E715167}">
      <dgm:prSet custT="1"/>
      <dgm:spPr/>
      <dgm:t>
        <a:bodyPr/>
        <a:lstStyle/>
        <a:p>
          <a:r>
            <a:rPr lang="fi-FI" sz="1100" dirty="0" smtClean="0"/>
            <a:t>Aikataulutus tulee olla selkeästi määritelty ja kaikkien tiedossa</a:t>
          </a:r>
          <a:endParaRPr lang="fi-FI" sz="1100" dirty="0"/>
        </a:p>
      </dgm:t>
    </dgm:pt>
    <dgm:pt modelId="{8FD0E6FE-B4EC-4EF1-AA26-E012447E4216}" type="parTrans" cxnId="{D34B1447-CC49-4CA7-9BB8-95E93E1F9520}">
      <dgm:prSet/>
      <dgm:spPr/>
      <dgm:t>
        <a:bodyPr/>
        <a:lstStyle/>
        <a:p>
          <a:endParaRPr lang="fi-FI"/>
        </a:p>
      </dgm:t>
    </dgm:pt>
    <dgm:pt modelId="{D9C8494A-C697-4C3F-B62A-DEF3BE7233A3}" type="sibTrans" cxnId="{D34B1447-CC49-4CA7-9BB8-95E93E1F9520}">
      <dgm:prSet/>
      <dgm:spPr/>
      <dgm:t>
        <a:bodyPr/>
        <a:lstStyle/>
        <a:p>
          <a:endParaRPr lang="fi-FI"/>
        </a:p>
      </dgm:t>
    </dgm:pt>
    <dgm:pt modelId="{4550977D-659B-43A3-83F8-31E61462E3FB}">
      <dgm:prSet custT="1"/>
      <dgm:spPr/>
      <dgm:t>
        <a:bodyPr/>
        <a:lstStyle/>
        <a:p>
          <a:r>
            <a:rPr lang="fi-FI" sz="1100" dirty="0" smtClean="0"/>
            <a:t>Vastuujako ja –tehtävät tulee olla määritelty</a:t>
          </a:r>
          <a:endParaRPr lang="fi-FI" sz="1100" dirty="0"/>
        </a:p>
      </dgm:t>
    </dgm:pt>
    <dgm:pt modelId="{05981394-5D5D-49D7-BB67-F2DB4ADF5D47}" type="parTrans" cxnId="{A2A0C8AC-8776-4FDA-AD81-8F2E4B948A4D}">
      <dgm:prSet/>
      <dgm:spPr/>
      <dgm:t>
        <a:bodyPr/>
        <a:lstStyle/>
        <a:p>
          <a:endParaRPr lang="fi-FI"/>
        </a:p>
      </dgm:t>
    </dgm:pt>
    <dgm:pt modelId="{3B31B62D-11FF-4348-AE47-EEAF6C6DA9FE}" type="sibTrans" cxnId="{A2A0C8AC-8776-4FDA-AD81-8F2E4B948A4D}">
      <dgm:prSet/>
      <dgm:spPr/>
      <dgm:t>
        <a:bodyPr/>
        <a:lstStyle/>
        <a:p>
          <a:endParaRPr lang="fi-FI"/>
        </a:p>
      </dgm:t>
    </dgm:pt>
    <dgm:pt modelId="{9AA768D7-673A-4DB3-9DDD-866E385E7132}">
      <dgm:prSet custT="1"/>
      <dgm:spPr/>
      <dgm:t>
        <a:bodyPr/>
        <a:lstStyle/>
        <a:p>
          <a:r>
            <a:rPr lang="fi-FI" sz="1100" dirty="0" smtClean="0"/>
            <a:t>Raportoinnin kohdentaminen oikeille tahoille, jotta kehittämistoimenpiteet kohdentuvat oikea-aikaisesti ja oikea palvelu tavoittaa asiakkaan oikeassa paikassa.</a:t>
          </a:r>
          <a:endParaRPr lang="fi-FI" sz="1050" dirty="0"/>
        </a:p>
      </dgm:t>
    </dgm:pt>
    <dgm:pt modelId="{58F85686-FF50-4036-9026-5CD14C404375}" type="parTrans" cxnId="{A30F4C6B-DE3A-48CF-8811-87D6855BF93C}">
      <dgm:prSet/>
      <dgm:spPr/>
      <dgm:t>
        <a:bodyPr/>
        <a:lstStyle/>
        <a:p>
          <a:endParaRPr lang="fi-FI"/>
        </a:p>
      </dgm:t>
    </dgm:pt>
    <dgm:pt modelId="{B14CCD94-65FB-4FCE-8B58-8E4AF24D53D0}" type="sibTrans" cxnId="{A30F4C6B-DE3A-48CF-8811-87D6855BF93C}">
      <dgm:prSet/>
      <dgm:spPr/>
      <dgm:t>
        <a:bodyPr/>
        <a:lstStyle/>
        <a:p>
          <a:endParaRPr lang="fi-FI"/>
        </a:p>
      </dgm:t>
    </dgm:pt>
    <dgm:pt modelId="{56F16656-65B2-4B0D-BDA6-551442D312A4}">
      <dgm:prSet custT="1"/>
      <dgm:spPr/>
      <dgm:t>
        <a:bodyPr/>
        <a:lstStyle/>
        <a:p>
          <a:r>
            <a:rPr lang="fi-FI" sz="1100" dirty="0" smtClean="0"/>
            <a:t>Lähellä asiakasta ja läheistä</a:t>
          </a:r>
          <a:endParaRPr lang="fi-FI" sz="1100" dirty="0"/>
        </a:p>
      </dgm:t>
    </dgm:pt>
    <dgm:pt modelId="{2D51FC5A-9C5D-43BF-AB3F-38E44CE36CCF}" type="parTrans" cxnId="{85B12F48-0C6A-4B3A-BBDD-FE561373BFEC}">
      <dgm:prSet/>
      <dgm:spPr/>
      <dgm:t>
        <a:bodyPr/>
        <a:lstStyle/>
        <a:p>
          <a:endParaRPr lang="fi-FI"/>
        </a:p>
      </dgm:t>
    </dgm:pt>
    <dgm:pt modelId="{86528A45-BF86-4934-876B-1FACF6608EC5}" type="sibTrans" cxnId="{85B12F48-0C6A-4B3A-BBDD-FE561373BFEC}">
      <dgm:prSet/>
      <dgm:spPr/>
      <dgm:t>
        <a:bodyPr/>
        <a:lstStyle/>
        <a:p>
          <a:endParaRPr lang="fi-FI"/>
        </a:p>
      </dgm:t>
    </dgm:pt>
    <dgm:pt modelId="{889CA46F-BF61-48E7-B351-7E39F462776F}">
      <dgm:prSet custT="1"/>
      <dgm:spPr/>
      <dgm:t>
        <a:bodyPr/>
        <a:lstStyle/>
        <a:p>
          <a:r>
            <a:rPr lang="fi-FI" sz="1100" dirty="0" smtClean="0"/>
            <a:t>Helppokäyttöisyys</a:t>
          </a:r>
          <a:endParaRPr lang="fi-FI" sz="1100" dirty="0"/>
        </a:p>
      </dgm:t>
    </dgm:pt>
    <dgm:pt modelId="{AAE6A64F-24A7-45A1-A498-2AE2F976DE09}" type="parTrans" cxnId="{9ECEBFF8-A7E6-4FD4-957B-DB2E8449A687}">
      <dgm:prSet/>
      <dgm:spPr/>
      <dgm:t>
        <a:bodyPr/>
        <a:lstStyle/>
        <a:p>
          <a:endParaRPr lang="fi-FI"/>
        </a:p>
      </dgm:t>
    </dgm:pt>
    <dgm:pt modelId="{3A236B32-8045-4E84-839E-9D4B9043D9BA}" type="sibTrans" cxnId="{9ECEBFF8-A7E6-4FD4-957B-DB2E8449A687}">
      <dgm:prSet/>
      <dgm:spPr/>
      <dgm:t>
        <a:bodyPr/>
        <a:lstStyle/>
        <a:p>
          <a:endParaRPr lang="fi-FI"/>
        </a:p>
      </dgm:t>
    </dgm:pt>
    <dgm:pt modelId="{928042E8-BC6A-4E06-A3B8-4C3C5F81EC8E}">
      <dgm:prSet custT="1"/>
      <dgm:spPr/>
      <dgm:t>
        <a:bodyPr/>
        <a:lstStyle/>
        <a:p>
          <a:r>
            <a:rPr lang="fi-FI" sz="1100" dirty="0" smtClean="0"/>
            <a:t>Asiakas- ja läheispalautteiden määrä palveluittain pilotoinnin aikana loka-marraskuu 2023</a:t>
          </a:r>
          <a:endParaRPr lang="fi-FI" sz="1100" dirty="0"/>
        </a:p>
      </dgm:t>
    </dgm:pt>
    <dgm:pt modelId="{1B031465-F5EF-43D5-B888-AB5499221022}" type="parTrans" cxnId="{67E76CD5-8E94-4E86-88B2-63633F3B1766}">
      <dgm:prSet/>
      <dgm:spPr/>
      <dgm:t>
        <a:bodyPr/>
        <a:lstStyle/>
        <a:p>
          <a:endParaRPr lang="fi-FI"/>
        </a:p>
      </dgm:t>
    </dgm:pt>
    <dgm:pt modelId="{7FFE2645-9417-4FFA-81E4-4A41D433A743}" type="sibTrans" cxnId="{67E76CD5-8E94-4E86-88B2-63633F3B1766}">
      <dgm:prSet/>
      <dgm:spPr/>
      <dgm:t>
        <a:bodyPr/>
        <a:lstStyle/>
        <a:p>
          <a:endParaRPr lang="fi-FI"/>
        </a:p>
      </dgm:t>
    </dgm:pt>
    <dgm:pt modelId="{58F7C19D-8504-4E25-AD4C-0F87C05241F7}">
      <dgm:prSet/>
      <dgm:spPr/>
      <dgm:t>
        <a:bodyPr/>
        <a:lstStyle/>
        <a:p>
          <a:endParaRPr lang="fi-FI" sz="1100" dirty="0"/>
        </a:p>
      </dgm:t>
    </dgm:pt>
    <dgm:pt modelId="{42385E27-2108-423E-8A73-DBAEFC287058}" type="parTrans" cxnId="{11B714B3-C650-4DBA-BAA1-A74AACDEC9C9}">
      <dgm:prSet/>
      <dgm:spPr/>
      <dgm:t>
        <a:bodyPr/>
        <a:lstStyle/>
        <a:p>
          <a:endParaRPr lang="fi-FI"/>
        </a:p>
      </dgm:t>
    </dgm:pt>
    <dgm:pt modelId="{C857F35E-5FB7-41BE-8BDD-97B4B8C7241E}" type="sibTrans" cxnId="{11B714B3-C650-4DBA-BAA1-A74AACDEC9C9}">
      <dgm:prSet/>
      <dgm:spPr/>
      <dgm:t>
        <a:bodyPr/>
        <a:lstStyle/>
        <a:p>
          <a:endParaRPr lang="fi-FI"/>
        </a:p>
      </dgm:t>
    </dgm:pt>
    <dgm:pt modelId="{F5AD3ABD-ED7F-4F73-B111-E274611FA06E}">
      <dgm:prSet custT="1"/>
      <dgm:spPr/>
      <dgm:t>
        <a:bodyPr/>
        <a:lstStyle/>
        <a:p>
          <a:r>
            <a:rPr lang="fi-FI" sz="1100" dirty="0" smtClean="0"/>
            <a:t>Laitteen toimivuus</a:t>
          </a:r>
          <a:endParaRPr lang="fi-FI" sz="1100" dirty="0"/>
        </a:p>
      </dgm:t>
    </dgm:pt>
    <dgm:pt modelId="{D57FFB87-9E3D-437D-B904-EE09453B038A}" type="parTrans" cxnId="{2961B996-4644-4CAF-B164-C777A9ABCE2B}">
      <dgm:prSet/>
      <dgm:spPr/>
      <dgm:t>
        <a:bodyPr/>
        <a:lstStyle/>
        <a:p>
          <a:endParaRPr lang="fi-FI"/>
        </a:p>
      </dgm:t>
    </dgm:pt>
    <dgm:pt modelId="{4687AFA3-D86B-4684-A098-A77BA9229ED1}" type="sibTrans" cxnId="{2961B996-4644-4CAF-B164-C777A9ABCE2B}">
      <dgm:prSet/>
      <dgm:spPr/>
      <dgm:t>
        <a:bodyPr/>
        <a:lstStyle/>
        <a:p>
          <a:endParaRPr lang="fi-FI"/>
        </a:p>
      </dgm:t>
    </dgm:pt>
    <dgm:pt modelId="{7D937D09-0951-49D3-92F4-0ED363300CF0}">
      <dgm:prSet custT="1"/>
      <dgm:spPr/>
      <dgm:t>
        <a:bodyPr/>
        <a:lstStyle/>
        <a:p>
          <a:r>
            <a:rPr lang="fi-FI" sz="1100" dirty="0" smtClean="0"/>
            <a:t>Laitteen käyttö</a:t>
          </a:r>
          <a:endParaRPr lang="fi-FI" sz="1100" dirty="0"/>
        </a:p>
      </dgm:t>
    </dgm:pt>
    <dgm:pt modelId="{38A279C1-B8EF-42C5-BD2B-44EE6577B1D1}" type="parTrans" cxnId="{F2C50659-8EC4-45EA-A212-6875F068DDFA}">
      <dgm:prSet/>
      <dgm:spPr/>
      <dgm:t>
        <a:bodyPr/>
        <a:lstStyle/>
        <a:p>
          <a:endParaRPr lang="fi-FI"/>
        </a:p>
      </dgm:t>
    </dgm:pt>
    <dgm:pt modelId="{CCB8BDCA-DA4C-44AA-9AFD-8F365A5EEE80}" type="sibTrans" cxnId="{F2C50659-8EC4-45EA-A212-6875F068DDFA}">
      <dgm:prSet/>
      <dgm:spPr/>
      <dgm:t>
        <a:bodyPr/>
        <a:lstStyle/>
        <a:p>
          <a:endParaRPr lang="fi-FI"/>
        </a:p>
      </dgm:t>
    </dgm:pt>
    <dgm:pt modelId="{C9955285-A71D-4208-8481-A3E88F37EBF1}">
      <dgm:prSet custT="1"/>
      <dgm:spPr/>
      <dgm:t>
        <a:bodyPr/>
        <a:lstStyle/>
        <a:p>
          <a:r>
            <a:rPr lang="fi-FI" sz="1100" dirty="0" smtClean="0"/>
            <a:t>Kysely pilotointiin ja asiakaspalautteen keruun osallistujille 11/2023</a:t>
          </a:r>
          <a:endParaRPr lang="fi-FI" sz="1100" dirty="0"/>
        </a:p>
      </dgm:t>
    </dgm:pt>
    <dgm:pt modelId="{C0DC327B-F4C6-409C-8797-2462A1EBE00A}" type="parTrans" cxnId="{5328589F-D3AA-47F7-9E18-71047C191F9B}">
      <dgm:prSet/>
      <dgm:spPr/>
      <dgm:t>
        <a:bodyPr/>
        <a:lstStyle/>
        <a:p>
          <a:endParaRPr lang="fi-FI"/>
        </a:p>
      </dgm:t>
    </dgm:pt>
    <dgm:pt modelId="{B7BD8187-6835-4229-9A29-B3F0F4831FA0}" type="sibTrans" cxnId="{5328589F-D3AA-47F7-9E18-71047C191F9B}">
      <dgm:prSet/>
      <dgm:spPr/>
      <dgm:t>
        <a:bodyPr/>
        <a:lstStyle/>
        <a:p>
          <a:endParaRPr lang="fi-FI"/>
        </a:p>
      </dgm:t>
    </dgm:pt>
    <dgm:pt modelId="{30177D25-45FA-401E-B910-0736EA71130C}">
      <dgm:prSet custT="1"/>
      <dgm:spPr/>
      <dgm:t>
        <a:bodyPr/>
        <a:lstStyle/>
        <a:p>
          <a:r>
            <a:rPr lang="fi-FI" sz="1100" dirty="0" smtClean="0"/>
            <a:t>Toimintamallin juurruttaminen ja levittäminen osaksi pysyvää toimintaa.</a:t>
          </a:r>
          <a:endParaRPr lang="fi-FI" sz="1050" dirty="0"/>
        </a:p>
      </dgm:t>
    </dgm:pt>
    <dgm:pt modelId="{135402C7-D20F-487E-94DB-41DDCFDB6234}" type="parTrans" cxnId="{145BEFAE-1C11-4EE3-BE61-61B10935465A}">
      <dgm:prSet/>
      <dgm:spPr/>
      <dgm:t>
        <a:bodyPr/>
        <a:lstStyle/>
        <a:p>
          <a:endParaRPr lang="fi-FI"/>
        </a:p>
      </dgm:t>
    </dgm:pt>
    <dgm:pt modelId="{09D2326A-2904-432C-A04C-D60A5586E7E1}" type="sibTrans" cxnId="{145BEFAE-1C11-4EE3-BE61-61B10935465A}">
      <dgm:prSet/>
      <dgm:spPr/>
      <dgm:t>
        <a:bodyPr/>
        <a:lstStyle/>
        <a:p>
          <a:endParaRPr lang="fi-FI"/>
        </a:p>
      </dgm:t>
    </dgm:pt>
    <dgm:pt modelId="{BDBFAB2F-9032-40DB-A1EC-CE0EDE55AFEC}">
      <dgm:prSet custT="1"/>
      <dgm:spPr/>
      <dgm:t>
        <a:bodyPr/>
        <a:lstStyle/>
        <a:p>
          <a:endParaRPr lang="fi-FI" sz="900" dirty="0"/>
        </a:p>
      </dgm:t>
    </dgm:pt>
    <dgm:pt modelId="{51F1CA42-7E95-4B94-8B4C-FCCDD647E76F}" type="parTrans" cxnId="{940115BB-1B45-4A1B-ADCD-CC7E1594EEC9}">
      <dgm:prSet/>
      <dgm:spPr/>
      <dgm:t>
        <a:bodyPr/>
        <a:lstStyle/>
        <a:p>
          <a:endParaRPr lang="fi-FI"/>
        </a:p>
      </dgm:t>
    </dgm:pt>
    <dgm:pt modelId="{BEC8FC76-EC30-4CBC-BB99-B07F280B9EAC}" type="sibTrans" cxnId="{940115BB-1B45-4A1B-ADCD-CC7E1594EEC9}">
      <dgm:prSet/>
      <dgm:spPr/>
      <dgm:t>
        <a:bodyPr/>
        <a:lstStyle/>
        <a:p>
          <a:endParaRPr lang="fi-FI"/>
        </a:p>
      </dgm:t>
    </dgm:pt>
    <dgm:pt modelId="{232DC3BC-6BF1-43F5-9871-37BA8BD3BDBC}">
      <dgm:prSet custT="1"/>
      <dgm:spPr/>
      <dgm:t>
        <a:bodyPr/>
        <a:lstStyle/>
        <a:p>
          <a:r>
            <a:rPr lang="fi-FI" sz="1100" dirty="0" smtClean="0"/>
            <a:t>Asiakkaan läheisen läsnäolo</a:t>
          </a:r>
          <a:endParaRPr lang="fi-FI" sz="1100" dirty="0"/>
        </a:p>
      </dgm:t>
    </dgm:pt>
    <dgm:pt modelId="{2C01A0C9-5FC0-4857-ABF2-DD8661406BCC}" type="parTrans" cxnId="{0E97CC3C-FBDA-45E9-8712-850124BB35BF}">
      <dgm:prSet/>
      <dgm:spPr/>
      <dgm:t>
        <a:bodyPr/>
        <a:lstStyle/>
        <a:p>
          <a:endParaRPr lang="fi-FI"/>
        </a:p>
      </dgm:t>
    </dgm:pt>
    <dgm:pt modelId="{7AAAA9D9-6A1A-434A-B6E5-DE29D524E9F2}" type="sibTrans" cxnId="{0E97CC3C-FBDA-45E9-8712-850124BB35BF}">
      <dgm:prSet/>
      <dgm:spPr/>
      <dgm:t>
        <a:bodyPr/>
        <a:lstStyle/>
        <a:p>
          <a:endParaRPr lang="fi-FI"/>
        </a:p>
      </dgm:t>
    </dgm:pt>
    <dgm:pt modelId="{91411EC4-33BF-4D0E-B050-83790D2DCEEB}">
      <dgm:prSet custT="1"/>
      <dgm:spPr/>
      <dgm:t>
        <a:bodyPr/>
        <a:lstStyle/>
        <a:p>
          <a:r>
            <a:rPr lang="fi-FI" sz="1100" dirty="0" smtClean="0"/>
            <a:t>Sovelluksen toimivuus</a:t>
          </a:r>
          <a:endParaRPr lang="fi-FI" sz="1100" dirty="0"/>
        </a:p>
      </dgm:t>
    </dgm:pt>
    <dgm:pt modelId="{2BBAA629-53FB-49CA-88F0-C9A6FF1D8F90}" type="parTrans" cxnId="{48D4050F-D21C-4A1B-9686-FD6E2176842A}">
      <dgm:prSet/>
      <dgm:spPr/>
      <dgm:t>
        <a:bodyPr/>
        <a:lstStyle/>
        <a:p>
          <a:endParaRPr lang="fi-FI"/>
        </a:p>
      </dgm:t>
    </dgm:pt>
    <dgm:pt modelId="{2FC9887D-B99E-46BC-AD3A-0685A7171981}" type="sibTrans" cxnId="{48D4050F-D21C-4A1B-9686-FD6E2176842A}">
      <dgm:prSet/>
      <dgm:spPr/>
      <dgm:t>
        <a:bodyPr/>
        <a:lstStyle/>
        <a:p>
          <a:endParaRPr lang="fi-FI"/>
        </a:p>
      </dgm:t>
    </dgm:pt>
    <dgm:pt modelId="{EBDA6C4F-9E5D-43F2-9DD4-887044F21680}">
      <dgm:prSet custT="1"/>
      <dgm:spPr/>
      <dgm:t>
        <a:bodyPr/>
        <a:lstStyle/>
        <a:p>
          <a:r>
            <a:rPr lang="fi-FI" sz="1100" dirty="0" smtClean="0"/>
            <a:t>Hajautettu mobiililaitteiden etähallinta</a:t>
          </a:r>
          <a:endParaRPr lang="fi-FI" sz="1100" dirty="0"/>
        </a:p>
      </dgm:t>
    </dgm:pt>
    <dgm:pt modelId="{6924B0FC-3CD7-401A-A75A-B0EAB78C1923}" type="parTrans" cxnId="{0302C6FB-4FBB-447C-AF53-4E2CA7174250}">
      <dgm:prSet/>
      <dgm:spPr/>
      <dgm:t>
        <a:bodyPr/>
        <a:lstStyle/>
        <a:p>
          <a:endParaRPr lang="fi-FI"/>
        </a:p>
      </dgm:t>
    </dgm:pt>
    <dgm:pt modelId="{89085C6D-4CD9-4829-9A48-8F36C1587D7D}" type="sibTrans" cxnId="{0302C6FB-4FBB-447C-AF53-4E2CA7174250}">
      <dgm:prSet/>
      <dgm:spPr/>
      <dgm:t>
        <a:bodyPr/>
        <a:lstStyle/>
        <a:p>
          <a:endParaRPr lang="fi-FI"/>
        </a:p>
      </dgm:t>
    </dgm:pt>
    <dgm:pt modelId="{14E681F8-7555-4059-9B86-F1D8FCCFB82A}">
      <dgm:prSet custT="1"/>
      <dgm:spPr/>
      <dgm:t>
        <a:bodyPr/>
        <a:lstStyle/>
        <a:p>
          <a:r>
            <a:rPr lang="fi-FI" sz="1100" dirty="0" smtClean="0"/>
            <a:t>Keskitetty etähallinta</a:t>
          </a:r>
          <a:endParaRPr lang="fi-FI" sz="1100" dirty="0"/>
        </a:p>
      </dgm:t>
    </dgm:pt>
    <dgm:pt modelId="{D3D32F0D-A05C-4D29-A7EF-3B3E2A6EE698}" type="parTrans" cxnId="{9F8D89DA-B755-46D1-AB37-8AE66EC11E5D}">
      <dgm:prSet/>
      <dgm:spPr/>
      <dgm:t>
        <a:bodyPr/>
        <a:lstStyle/>
        <a:p>
          <a:endParaRPr lang="fi-FI"/>
        </a:p>
      </dgm:t>
    </dgm:pt>
    <dgm:pt modelId="{A999CBF6-A6BB-4E10-AAB4-84E1C07AB571}" type="sibTrans" cxnId="{9F8D89DA-B755-46D1-AB37-8AE66EC11E5D}">
      <dgm:prSet/>
      <dgm:spPr/>
      <dgm:t>
        <a:bodyPr/>
        <a:lstStyle/>
        <a:p>
          <a:endParaRPr lang="fi-FI"/>
        </a:p>
      </dgm:t>
    </dgm:pt>
    <dgm:pt modelId="{69785FBA-D991-4C6B-8CA1-0FDE0E31AC45}">
      <dgm:prSet custT="1"/>
      <dgm:spPr/>
      <dgm:t>
        <a:bodyPr/>
        <a:lstStyle/>
        <a:p>
          <a:r>
            <a:rPr lang="fi-FI" sz="1100" dirty="0" smtClean="0"/>
            <a:t>Laitteen koko</a:t>
          </a:r>
          <a:endParaRPr lang="fi-FI" sz="1100" dirty="0"/>
        </a:p>
      </dgm:t>
    </dgm:pt>
    <dgm:pt modelId="{8294D110-919F-4AEA-8DA6-F2280846B2C9}" type="parTrans" cxnId="{3C425864-F14C-4065-8F72-18E5BFE93985}">
      <dgm:prSet/>
      <dgm:spPr/>
      <dgm:t>
        <a:bodyPr/>
        <a:lstStyle/>
        <a:p>
          <a:endParaRPr lang="fi-FI"/>
        </a:p>
      </dgm:t>
    </dgm:pt>
    <dgm:pt modelId="{ADAEC2FC-B415-4ACE-9DE2-582D290DFD58}" type="sibTrans" cxnId="{3C425864-F14C-4065-8F72-18E5BFE93985}">
      <dgm:prSet/>
      <dgm:spPr/>
      <dgm:t>
        <a:bodyPr/>
        <a:lstStyle/>
        <a:p>
          <a:endParaRPr lang="fi-FI"/>
        </a:p>
      </dgm:t>
    </dgm:pt>
    <dgm:pt modelId="{9AC34619-938D-4696-B671-3539CDB83BA4}">
      <dgm:prSet custT="1"/>
      <dgm:spPr/>
      <dgm:t>
        <a:bodyPr/>
        <a:lstStyle/>
        <a:p>
          <a:r>
            <a:rPr lang="fi-FI" sz="1100" dirty="0" smtClean="0"/>
            <a:t>Kehittämistoimenpiteiden toteutuksen seuranta ja arviointi</a:t>
          </a:r>
          <a:endParaRPr lang="fi-FI" sz="1100" dirty="0"/>
        </a:p>
      </dgm:t>
    </dgm:pt>
    <dgm:pt modelId="{FC401F89-4276-4C93-8CE8-7F462778DE8D}" type="parTrans" cxnId="{980EEA2A-0620-47EC-9587-A020F22114D3}">
      <dgm:prSet/>
      <dgm:spPr/>
      <dgm:t>
        <a:bodyPr/>
        <a:lstStyle/>
        <a:p>
          <a:endParaRPr lang="fi-FI"/>
        </a:p>
      </dgm:t>
    </dgm:pt>
    <dgm:pt modelId="{9A104C59-8405-44AD-8F21-8CE6D2FB959E}" type="sibTrans" cxnId="{980EEA2A-0620-47EC-9587-A020F22114D3}">
      <dgm:prSet/>
      <dgm:spPr/>
      <dgm:t>
        <a:bodyPr/>
        <a:lstStyle/>
        <a:p>
          <a:endParaRPr lang="fi-FI"/>
        </a:p>
      </dgm:t>
    </dgm:pt>
    <dgm:pt modelId="{0563769C-B2C0-4FAD-94EF-BE7A12038CA3}">
      <dgm:prSet custT="1"/>
      <dgm:spPr/>
      <dgm:t>
        <a:bodyPr/>
        <a:lstStyle/>
        <a:p>
          <a:r>
            <a:rPr lang="fi-FI" sz="1100" dirty="0" smtClean="0"/>
            <a:t>Asiakkaan ja läheisen osallistaminen oman palvelunsa suunnitteluun ja kehittämiseen </a:t>
          </a:r>
          <a:endParaRPr lang="fi-FI" sz="1100" dirty="0"/>
        </a:p>
      </dgm:t>
    </dgm:pt>
    <dgm:pt modelId="{D60236F5-5BAC-4D21-A3E0-918A5C7B2701}" type="parTrans" cxnId="{61472E4D-F04E-4FB9-BDBA-7F2D516C74BE}">
      <dgm:prSet/>
      <dgm:spPr/>
      <dgm:t>
        <a:bodyPr/>
        <a:lstStyle/>
        <a:p>
          <a:endParaRPr lang="fi-FI"/>
        </a:p>
      </dgm:t>
    </dgm:pt>
    <dgm:pt modelId="{14337488-E566-4C07-A828-E08236BF4904}" type="sibTrans" cxnId="{61472E4D-F04E-4FB9-BDBA-7F2D516C74BE}">
      <dgm:prSet/>
      <dgm:spPr/>
      <dgm:t>
        <a:bodyPr/>
        <a:lstStyle/>
        <a:p>
          <a:endParaRPr lang="fi-FI"/>
        </a:p>
      </dgm:t>
    </dgm:pt>
    <dgm:pt modelId="{A9DF0276-36E2-4F6F-8993-22489EBFAF9D}" type="pres">
      <dgm:prSet presAssocID="{F15B6C5D-7391-4A57-B82E-9E165B9EC713}" presName="linear" presStyleCnt="0">
        <dgm:presLayoutVars>
          <dgm:dir/>
          <dgm:animLvl val="lvl"/>
          <dgm:resizeHandles val="exact"/>
        </dgm:presLayoutVars>
      </dgm:prSet>
      <dgm:spPr/>
    </dgm:pt>
    <dgm:pt modelId="{4E7335DA-F315-4217-A8B6-836003B366C0}" type="pres">
      <dgm:prSet presAssocID="{4E74E01C-2723-40F2-A928-7218E9D7B3F0}" presName="parentLin" presStyleCnt="0"/>
      <dgm:spPr/>
    </dgm:pt>
    <dgm:pt modelId="{7ED365C0-1A82-4FC1-A820-565C91B56013}" type="pres">
      <dgm:prSet presAssocID="{4E74E01C-2723-40F2-A928-7218E9D7B3F0}" presName="parentLeftMargin" presStyleLbl="node1" presStyleIdx="0" presStyleCnt="3"/>
      <dgm:spPr/>
      <dgm:t>
        <a:bodyPr/>
        <a:lstStyle/>
        <a:p>
          <a:endParaRPr lang="fi-FI"/>
        </a:p>
      </dgm:t>
    </dgm:pt>
    <dgm:pt modelId="{E5EBB407-1E40-498B-A048-B9A896A1ACF3}" type="pres">
      <dgm:prSet presAssocID="{4E74E01C-2723-40F2-A928-7218E9D7B3F0}" presName="parentText" presStyleLbl="node1" presStyleIdx="0" presStyleCnt="3" custLinFactNeighborX="-1815" custLinFactNeighborY="10576">
        <dgm:presLayoutVars>
          <dgm:chMax val="0"/>
          <dgm:bulletEnabled val="1"/>
        </dgm:presLayoutVars>
      </dgm:prSet>
      <dgm:spPr/>
      <dgm:t>
        <a:bodyPr/>
        <a:lstStyle/>
        <a:p>
          <a:endParaRPr lang="fi-FI"/>
        </a:p>
      </dgm:t>
    </dgm:pt>
    <dgm:pt modelId="{84709CED-517F-46A2-B8D4-EA996FF3893A}" type="pres">
      <dgm:prSet presAssocID="{4E74E01C-2723-40F2-A928-7218E9D7B3F0}" presName="negativeSpace" presStyleCnt="0"/>
      <dgm:spPr/>
    </dgm:pt>
    <dgm:pt modelId="{5D2A9B19-FD22-47CE-8C2D-62468BAAC165}" type="pres">
      <dgm:prSet presAssocID="{4E74E01C-2723-40F2-A928-7218E9D7B3F0}" presName="childText" presStyleLbl="conFgAcc1" presStyleIdx="0" presStyleCnt="3" custScaleY="114173">
        <dgm:presLayoutVars>
          <dgm:bulletEnabled val="1"/>
        </dgm:presLayoutVars>
      </dgm:prSet>
      <dgm:spPr/>
      <dgm:t>
        <a:bodyPr/>
        <a:lstStyle/>
        <a:p>
          <a:endParaRPr lang="fi-FI"/>
        </a:p>
      </dgm:t>
    </dgm:pt>
    <dgm:pt modelId="{E98935A8-FB4A-45C6-A4C1-A03F85419A03}" type="pres">
      <dgm:prSet presAssocID="{DE7D3EEB-A272-4666-BC69-EB9EB24A5BD6}" presName="spaceBetweenRectangles" presStyleCnt="0"/>
      <dgm:spPr/>
    </dgm:pt>
    <dgm:pt modelId="{DACE3520-A230-414B-A25A-C04DD7977120}" type="pres">
      <dgm:prSet presAssocID="{27D417E2-0D9C-4753-90CC-754810CDBE26}" presName="parentLin" presStyleCnt="0"/>
      <dgm:spPr/>
    </dgm:pt>
    <dgm:pt modelId="{4B843B0D-AF7E-4BF8-AE5A-01DBEFCA2E74}" type="pres">
      <dgm:prSet presAssocID="{27D417E2-0D9C-4753-90CC-754810CDBE26}" presName="parentLeftMargin" presStyleLbl="node1" presStyleIdx="0" presStyleCnt="3"/>
      <dgm:spPr/>
      <dgm:t>
        <a:bodyPr/>
        <a:lstStyle/>
        <a:p>
          <a:endParaRPr lang="fi-FI"/>
        </a:p>
      </dgm:t>
    </dgm:pt>
    <dgm:pt modelId="{ED22B6F4-5588-4309-A4B6-16F06B5C9DDB}" type="pres">
      <dgm:prSet presAssocID="{27D417E2-0D9C-4753-90CC-754810CDBE26}" presName="parentText" presStyleLbl="node1" presStyleIdx="1" presStyleCnt="3" custLinFactNeighborY="2529">
        <dgm:presLayoutVars>
          <dgm:chMax val="0"/>
          <dgm:bulletEnabled val="1"/>
        </dgm:presLayoutVars>
      </dgm:prSet>
      <dgm:spPr/>
      <dgm:t>
        <a:bodyPr/>
        <a:lstStyle/>
        <a:p>
          <a:endParaRPr lang="fi-FI"/>
        </a:p>
      </dgm:t>
    </dgm:pt>
    <dgm:pt modelId="{3D6557F2-F64D-42BB-AAF4-860191FF49A7}" type="pres">
      <dgm:prSet presAssocID="{27D417E2-0D9C-4753-90CC-754810CDBE26}" presName="negativeSpace" presStyleCnt="0"/>
      <dgm:spPr/>
    </dgm:pt>
    <dgm:pt modelId="{2CCAEDFA-5F30-4479-AAC3-CF87E3315024}" type="pres">
      <dgm:prSet presAssocID="{27D417E2-0D9C-4753-90CC-754810CDBE26}" presName="childText" presStyleLbl="conFgAcc1" presStyleIdx="1" presStyleCnt="3" custScaleY="122944">
        <dgm:presLayoutVars>
          <dgm:bulletEnabled val="1"/>
        </dgm:presLayoutVars>
      </dgm:prSet>
      <dgm:spPr/>
      <dgm:t>
        <a:bodyPr/>
        <a:lstStyle/>
        <a:p>
          <a:endParaRPr lang="fi-FI"/>
        </a:p>
      </dgm:t>
    </dgm:pt>
    <dgm:pt modelId="{8B58413B-83E4-489B-8C9F-06CAAAC88C0A}" type="pres">
      <dgm:prSet presAssocID="{F254A9A0-C960-4FE4-AA1F-BF53743223ED}" presName="spaceBetweenRectangles" presStyleCnt="0"/>
      <dgm:spPr/>
    </dgm:pt>
    <dgm:pt modelId="{96757685-B966-4B98-B735-2CD33E05A732}" type="pres">
      <dgm:prSet presAssocID="{04919F9C-9E6D-4AFC-A6E2-1A01412C2136}" presName="parentLin" presStyleCnt="0"/>
      <dgm:spPr/>
    </dgm:pt>
    <dgm:pt modelId="{CD1082A0-26AB-4926-868B-E6ED0FE66380}" type="pres">
      <dgm:prSet presAssocID="{04919F9C-9E6D-4AFC-A6E2-1A01412C2136}" presName="parentLeftMargin" presStyleLbl="node1" presStyleIdx="1" presStyleCnt="3"/>
      <dgm:spPr/>
      <dgm:t>
        <a:bodyPr/>
        <a:lstStyle/>
        <a:p>
          <a:endParaRPr lang="fi-FI"/>
        </a:p>
      </dgm:t>
    </dgm:pt>
    <dgm:pt modelId="{2F7C5C2A-0A02-46FA-9BA3-43DC9CAF7B06}" type="pres">
      <dgm:prSet presAssocID="{04919F9C-9E6D-4AFC-A6E2-1A01412C2136}" presName="parentText" presStyleLbl="node1" presStyleIdx="2" presStyleCnt="3">
        <dgm:presLayoutVars>
          <dgm:chMax val="0"/>
          <dgm:bulletEnabled val="1"/>
        </dgm:presLayoutVars>
      </dgm:prSet>
      <dgm:spPr/>
      <dgm:t>
        <a:bodyPr/>
        <a:lstStyle/>
        <a:p>
          <a:endParaRPr lang="fi-FI"/>
        </a:p>
      </dgm:t>
    </dgm:pt>
    <dgm:pt modelId="{33FEEA1F-1AF8-4E85-83CF-84221E7006DC}" type="pres">
      <dgm:prSet presAssocID="{04919F9C-9E6D-4AFC-A6E2-1A01412C2136}" presName="negativeSpace" presStyleCnt="0"/>
      <dgm:spPr/>
    </dgm:pt>
    <dgm:pt modelId="{65A589D3-E96A-4FA4-B04F-EFFF0805ADDA}" type="pres">
      <dgm:prSet presAssocID="{04919F9C-9E6D-4AFC-A6E2-1A01412C2136}" presName="childText" presStyleLbl="conFgAcc1" presStyleIdx="2" presStyleCnt="3">
        <dgm:presLayoutVars>
          <dgm:bulletEnabled val="1"/>
        </dgm:presLayoutVars>
      </dgm:prSet>
      <dgm:spPr/>
      <dgm:t>
        <a:bodyPr/>
        <a:lstStyle/>
        <a:p>
          <a:endParaRPr lang="fi-FI"/>
        </a:p>
      </dgm:t>
    </dgm:pt>
  </dgm:ptLst>
  <dgm:cxnLst>
    <dgm:cxn modelId="{48D4050F-D21C-4A1B-9686-FD6E2176842A}" srcId="{4E74E01C-2723-40F2-A928-7218E9D7B3F0}" destId="{91411EC4-33BF-4D0E-B050-83790D2DCEEB}" srcOrd="1" destOrd="0" parTransId="{2BBAA629-53FB-49CA-88F0-C9A6FF1D8F90}" sibTransId="{2FC9887D-B99E-46BC-AD3A-0685A7171981}"/>
    <dgm:cxn modelId="{9B065E10-731B-4134-88A2-3C4F6BA3524D}" type="presOf" srcId="{928042E8-BC6A-4E06-A3B8-4C3C5F81EC8E}" destId="{65A589D3-E96A-4FA4-B04F-EFFF0805ADDA}" srcOrd="0" destOrd="3" presId="urn:microsoft.com/office/officeart/2005/8/layout/list1"/>
    <dgm:cxn modelId="{5328589F-D3AA-47F7-9E18-71047C191F9B}" srcId="{27D417E2-0D9C-4753-90CC-754810CDBE26}" destId="{C9955285-A71D-4208-8481-A3E88F37EBF1}" srcOrd="5" destOrd="0" parTransId="{C0DC327B-F4C6-409C-8797-2462A1EBE00A}" sibTransId="{B7BD8187-6835-4229-9A29-B3F0F4831FA0}"/>
    <dgm:cxn modelId="{C0FDB2C1-C56E-4195-81BF-2295E0E0DDBB}" srcId="{04919F9C-9E6D-4AFC-A6E2-1A01412C2136}" destId="{7B8D6802-8A3C-497D-8723-1BE75BCEDD22}" srcOrd="0" destOrd="0" parTransId="{465857FD-9B6D-4D2B-915E-C6D8C67315F9}" sibTransId="{1C320A9B-4EF0-45F1-8844-8557641DA478}"/>
    <dgm:cxn modelId="{980EEA2A-0620-47EC-9587-A020F22114D3}" srcId="{04919F9C-9E6D-4AFC-A6E2-1A01412C2136}" destId="{9AC34619-938D-4696-B671-3539CDB83BA4}" srcOrd="1" destOrd="0" parTransId="{FC401F89-4276-4C93-8CE8-7F462778DE8D}" sibTransId="{9A104C59-8405-44AD-8F21-8CE6D2FB959E}"/>
    <dgm:cxn modelId="{A6117A3D-EF06-408A-82E5-0C8B04806754}" type="presOf" srcId="{EBDA6C4F-9E5D-43F2-9DD4-887044F21680}" destId="{5D2A9B19-FD22-47CE-8C2D-62468BAAC165}" srcOrd="0" destOrd="2" presId="urn:microsoft.com/office/officeart/2005/8/layout/list1"/>
    <dgm:cxn modelId="{55CDFBD3-1091-4333-A2E8-ADDD0073E383}" type="presOf" srcId="{56F16656-65B2-4B0D-BDA6-551442D312A4}" destId="{2CCAEDFA-5F30-4479-AAC3-CF87E3315024}" srcOrd="0" destOrd="0" presId="urn:microsoft.com/office/officeart/2005/8/layout/list1"/>
    <dgm:cxn modelId="{2F045FD5-D382-4B29-B915-CE17E802AFD5}" type="presOf" srcId="{04919F9C-9E6D-4AFC-A6E2-1A01412C2136}" destId="{2F7C5C2A-0A02-46FA-9BA3-43DC9CAF7B06}" srcOrd="1" destOrd="0" presId="urn:microsoft.com/office/officeart/2005/8/layout/list1"/>
    <dgm:cxn modelId="{69730904-CDCB-4B3C-A268-E0D5EA784242}" type="presOf" srcId="{4550977D-659B-43A3-83F8-31E61462E3FB}" destId="{5D2A9B19-FD22-47CE-8C2D-62468BAAC165}" srcOrd="0" destOrd="4" presId="urn:microsoft.com/office/officeart/2005/8/layout/list1"/>
    <dgm:cxn modelId="{61472E4D-F04E-4FB9-BDBA-7F2D516C74BE}" srcId="{04919F9C-9E6D-4AFC-A6E2-1A01412C2136}" destId="{0563769C-B2C0-4FAD-94EF-BE7A12038CA3}" srcOrd="2" destOrd="0" parTransId="{D60236F5-5BAC-4D21-A3E0-918A5C7B2701}" sibTransId="{14337488-E566-4C07-A828-E08236BF4904}"/>
    <dgm:cxn modelId="{0E97CC3C-FBDA-45E9-8712-850124BB35BF}" srcId="{4E74E01C-2723-40F2-A928-7218E9D7B3F0}" destId="{232DC3BC-6BF1-43F5-9871-37BA8BD3BDBC}" srcOrd="7" destOrd="0" parTransId="{2C01A0C9-5FC0-4857-ABF2-DD8661406BCC}" sibTransId="{7AAAA9D9-6A1A-434A-B6E5-DE29D524E9F2}"/>
    <dgm:cxn modelId="{A77488B3-2525-4E57-A4BF-7B32C595409B}" type="presOf" srcId="{4E74E01C-2723-40F2-A928-7218E9D7B3F0}" destId="{E5EBB407-1E40-498B-A048-B9A896A1ACF3}" srcOrd="1" destOrd="0" presId="urn:microsoft.com/office/officeart/2005/8/layout/list1"/>
    <dgm:cxn modelId="{9D6B9939-D6D3-47D5-8BA4-7F563D70C59E}" type="presOf" srcId="{9AA768D7-673A-4DB3-9DDD-866E385E7132}" destId="{5D2A9B19-FD22-47CE-8C2D-62468BAAC165}" srcOrd="0" destOrd="5" presId="urn:microsoft.com/office/officeart/2005/8/layout/list1"/>
    <dgm:cxn modelId="{A1D21CCE-DF11-40C4-9E04-06BABB90D586}" srcId="{F15B6C5D-7391-4A57-B82E-9E165B9EC713}" destId="{4E74E01C-2723-40F2-A928-7218E9D7B3F0}" srcOrd="0" destOrd="0" parTransId="{751D2A1D-108E-47A7-A02E-70642B29B2A1}" sibTransId="{DE7D3EEB-A272-4666-BC69-EB9EB24A5BD6}"/>
    <dgm:cxn modelId="{11B714B3-C650-4DBA-BAA1-A74AACDEC9C9}" srcId="{04919F9C-9E6D-4AFC-A6E2-1A01412C2136}" destId="{58F7C19D-8504-4E25-AD4C-0F87C05241F7}" srcOrd="4" destOrd="0" parTransId="{42385E27-2108-423E-8A73-DBAEFC287058}" sibTransId="{C857F35E-5FB7-41BE-8BDD-97B4B8C7241E}"/>
    <dgm:cxn modelId="{C2C1472E-3C4A-49AC-A318-48D23D5A9B5D}" type="presOf" srcId="{14E681F8-7555-4059-9B86-F1D8FCCFB82A}" destId="{2CCAEDFA-5F30-4479-AAC3-CF87E3315024}" srcOrd="0" destOrd="3" presId="urn:microsoft.com/office/officeart/2005/8/layout/list1"/>
    <dgm:cxn modelId="{940115BB-1B45-4A1B-ADCD-CC7E1594EEC9}" srcId="{4E74E01C-2723-40F2-A928-7218E9D7B3F0}" destId="{BDBFAB2F-9032-40DB-A1EC-CE0EDE55AFEC}" srcOrd="8" destOrd="0" parTransId="{51F1CA42-7E95-4B94-8B4C-FCCDD647E76F}" sibTransId="{BEC8FC76-EC30-4CBC-BB99-B07F280B9EAC}"/>
    <dgm:cxn modelId="{67E76CD5-8E94-4E86-88B2-63633F3B1766}" srcId="{04919F9C-9E6D-4AFC-A6E2-1A01412C2136}" destId="{928042E8-BC6A-4E06-A3B8-4C3C5F81EC8E}" srcOrd="3" destOrd="0" parTransId="{1B031465-F5EF-43D5-B888-AB5499221022}" sibTransId="{7FFE2645-9417-4FFA-81E4-4A41D433A743}"/>
    <dgm:cxn modelId="{A30F4C6B-DE3A-48CF-8811-87D6855BF93C}" srcId="{4E74E01C-2723-40F2-A928-7218E9D7B3F0}" destId="{9AA768D7-673A-4DB3-9DDD-866E385E7132}" srcOrd="5" destOrd="0" parTransId="{58F85686-FF50-4036-9026-5CD14C404375}" sibTransId="{B14CCD94-65FB-4FCE-8B58-8E4AF24D53D0}"/>
    <dgm:cxn modelId="{83A8C778-4929-451A-A4E7-EF63888E330D}" type="presOf" srcId="{27D417E2-0D9C-4753-90CC-754810CDBE26}" destId="{4B843B0D-AF7E-4BF8-AE5A-01DBEFCA2E74}" srcOrd="0" destOrd="0" presId="urn:microsoft.com/office/officeart/2005/8/layout/list1"/>
    <dgm:cxn modelId="{3A1A0DD5-9074-4573-BD49-A813AFEFE93F}" type="presOf" srcId="{7D937D09-0951-49D3-92F4-0ED363300CF0}" destId="{2CCAEDFA-5F30-4479-AAC3-CF87E3315024}" srcOrd="0" destOrd="4" presId="urn:microsoft.com/office/officeart/2005/8/layout/list1"/>
    <dgm:cxn modelId="{145BEFAE-1C11-4EE3-BE61-61B10935465A}" srcId="{4E74E01C-2723-40F2-A928-7218E9D7B3F0}" destId="{30177D25-45FA-401E-B910-0736EA71130C}" srcOrd="6" destOrd="0" parTransId="{135402C7-D20F-487E-94DB-41DDCFDB6234}" sibTransId="{09D2326A-2904-432C-A04C-D60A5586E7E1}"/>
    <dgm:cxn modelId="{451654A2-AF06-4AE7-B2A7-DF4E3AF1FB63}" srcId="{F15B6C5D-7391-4A57-B82E-9E165B9EC713}" destId="{04919F9C-9E6D-4AFC-A6E2-1A01412C2136}" srcOrd="2" destOrd="0" parTransId="{9B8C732B-CADE-454F-9D8E-23F61541E569}" sibTransId="{7F710108-539B-4361-8F7F-B9E3DBE3700F}"/>
    <dgm:cxn modelId="{FABFEAAD-D744-4360-B894-5F9527CFC03B}" type="presOf" srcId="{04919F9C-9E6D-4AFC-A6E2-1A01412C2136}" destId="{CD1082A0-26AB-4926-868B-E6ED0FE66380}" srcOrd="0" destOrd="0" presId="urn:microsoft.com/office/officeart/2005/8/layout/list1"/>
    <dgm:cxn modelId="{18584063-B952-4551-9FDD-098C317AA599}" type="presOf" srcId="{9AC34619-938D-4696-B671-3539CDB83BA4}" destId="{65A589D3-E96A-4FA4-B04F-EFFF0805ADDA}" srcOrd="0" destOrd="1" presId="urn:microsoft.com/office/officeart/2005/8/layout/list1"/>
    <dgm:cxn modelId="{3C425864-F14C-4065-8F72-18E5BFE93985}" srcId="{4E74E01C-2723-40F2-A928-7218E9D7B3F0}" destId="{69785FBA-D991-4C6B-8CA1-0FDE0E31AC45}" srcOrd="3" destOrd="0" parTransId="{8294D110-919F-4AEA-8DA6-F2280846B2C9}" sibTransId="{ADAEC2FC-B415-4ACE-9DE2-582D290DFD58}"/>
    <dgm:cxn modelId="{BCCF5A30-3FED-4DE2-9398-1D1D55501860}" type="presOf" srcId="{27D417E2-0D9C-4753-90CC-754810CDBE26}" destId="{ED22B6F4-5588-4309-A4B6-16F06B5C9DDB}" srcOrd="1" destOrd="0" presId="urn:microsoft.com/office/officeart/2005/8/layout/list1"/>
    <dgm:cxn modelId="{35B6D87B-556C-40A0-BF3C-1EC2F56D7299}" type="presOf" srcId="{BDBFAB2F-9032-40DB-A1EC-CE0EDE55AFEC}" destId="{5D2A9B19-FD22-47CE-8C2D-62468BAAC165}" srcOrd="0" destOrd="8" presId="urn:microsoft.com/office/officeart/2005/8/layout/list1"/>
    <dgm:cxn modelId="{108E4EE6-17CC-422C-8BBC-875373E5FBCF}" type="presOf" srcId="{889CA46F-BF61-48E7-B351-7E39F462776F}" destId="{2CCAEDFA-5F30-4479-AAC3-CF87E3315024}" srcOrd="0" destOrd="1" presId="urn:microsoft.com/office/officeart/2005/8/layout/list1"/>
    <dgm:cxn modelId="{119258E4-69C6-457B-AA19-BA3C3FBFA890}" type="presOf" srcId="{7B8D6802-8A3C-497D-8723-1BE75BCEDD22}" destId="{65A589D3-E96A-4FA4-B04F-EFFF0805ADDA}" srcOrd="0" destOrd="0" presId="urn:microsoft.com/office/officeart/2005/8/layout/list1"/>
    <dgm:cxn modelId="{366C4DE7-6DA3-46E3-907D-C92CA761CD20}" type="presOf" srcId="{232DC3BC-6BF1-43F5-9871-37BA8BD3BDBC}" destId="{5D2A9B19-FD22-47CE-8C2D-62468BAAC165}" srcOrd="0" destOrd="7" presId="urn:microsoft.com/office/officeart/2005/8/layout/list1"/>
    <dgm:cxn modelId="{DBBF948D-C3ED-4577-85FF-743A15870F89}" srcId="{F15B6C5D-7391-4A57-B82E-9E165B9EC713}" destId="{27D417E2-0D9C-4753-90CC-754810CDBE26}" srcOrd="1" destOrd="0" parTransId="{F3515D0B-34C8-419C-9A96-BF4532F326CE}" sibTransId="{F254A9A0-C960-4FE4-AA1F-BF53743223ED}"/>
    <dgm:cxn modelId="{85B12F48-0C6A-4B3A-BBDD-FE561373BFEC}" srcId="{27D417E2-0D9C-4753-90CC-754810CDBE26}" destId="{56F16656-65B2-4B0D-BDA6-551442D312A4}" srcOrd="0" destOrd="0" parTransId="{2D51FC5A-9C5D-43BF-AB3F-38E44CE36CCF}" sibTransId="{86528A45-BF86-4934-876B-1FACF6608EC5}"/>
    <dgm:cxn modelId="{9D7BBD7B-382C-4D3B-9745-2099B7CF22B3}" type="presOf" srcId="{58F7C19D-8504-4E25-AD4C-0F87C05241F7}" destId="{65A589D3-E96A-4FA4-B04F-EFFF0805ADDA}" srcOrd="0" destOrd="4" presId="urn:microsoft.com/office/officeart/2005/8/layout/list1"/>
    <dgm:cxn modelId="{BF58BF9E-E3D2-42FD-A501-99FE508C6E28}" type="presOf" srcId="{F5AD3ABD-ED7F-4F73-B111-E274611FA06E}" destId="{2CCAEDFA-5F30-4479-AAC3-CF87E3315024}" srcOrd="0" destOrd="2" presId="urn:microsoft.com/office/officeart/2005/8/layout/list1"/>
    <dgm:cxn modelId="{A2A0C8AC-8776-4FDA-AD81-8F2E4B948A4D}" srcId="{4E74E01C-2723-40F2-A928-7218E9D7B3F0}" destId="{4550977D-659B-43A3-83F8-31E61462E3FB}" srcOrd="4" destOrd="0" parTransId="{05981394-5D5D-49D7-BB67-F2DB4ADF5D47}" sibTransId="{3B31B62D-11FF-4348-AE47-EEAF6C6DA9FE}"/>
    <dgm:cxn modelId="{D34B1447-CC49-4CA7-9BB8-95E93E1F9520}" srcId="{4E74E01C-2723-40F2-A928-7218E9D7B3F0}" destId="{9199706F-8B57-4817-BA62-DDA53E715167}" srcOrd="0" destOrd="0" parTransId="{8FD0E6FE-B4EC-4EF1-AA26-E012447E4216}" sibTransId="{D9C8494A-C697-4C3F-B62A-DEF3BE7233A3}"/>
    <dgm:cxn modelId="{0EA400EA-AF80-42BB-9B72-40AD5EF08A82}" type="presOf" srcId="{0563769C-B2C0-4FAD-94EF-BE7A12038CA3}" destId="{65A589D3-E96A-4FA4-B04F-EFFF0805ADDA}" srcOrd="0" destOrd="2" presId="urn:microsoft.com/office/officeart/2005/8/layout/list1"/>
    <dgm:cxn modelId="{6B937365-4DBD-4FA8-8DCC-1755EB8A8D66}" type="presOf" srcId="{4E74E01C-2723-40F2-A928-7218E9D7B3F0}" destId="{7ED365C0-1A82-4FC1-A820-565C91B56013}" srcOrd="0" destOrd="0" presId="urn:microsoft.com/office/officeart/2005/8/layout/list1"/>
    <dgm:cxn modelId="{2961B996-4644-4CAF-B164-C777A9ABCE2B}" srcId="{27D417E2-0D9C-4753-90CC-754810CDBE26}" destId="{F5AD3ABD-ED7F-4F73-B111-E274611FA06E}" srcOrd="2" destOrd="0" parTransId="{D57FFB87-9E3D-437D-B904-EE09453B038A}" sibTransId="{4687AFA3-D86B-4684-A098-A77BA9229ED1}"/>
    <dgm:cxn modelId="{D16D8894-662A-4951-8488-0D21083CC4B7}" type="presOf" srcId="{9199706F-8B57-4817-BA62-DDA53E715167}" destId="{5D2A9B19-FD22-47CE-8C2D-62468BAAC165}" srcOrd="0" destOrd="0" presId="urn:microsoft.com/office/officeart/2005/8/layout/list1"/>
    <dgm:cxn modelId="{A5521658-ED40-4F0F-BD91-CAE0E9216EB9}" type="presOf" srcId="{91411EC4-33BF-4D0E-B050-83790D2DCEEB}" destId="{5D2A9B19-FD22-47CE-8C2D-62468BAAC165}" srcOrd="0" destOrd="1" presId="urn:microsoft.com/office/officeart/2005/8/layout/list1"/>
    <dgm:cxn modelId="{E8CF8974-E2A8-4325-B7AF-535FDFE8A523}" type="presOf" srcId="{C9955285-A71D-4208-8481-A3E88F37EBF1}" destId="{2CCAEDFA-5F30-4479-AAC3-CF87E3315024}" srcOrd="0" destOrd="5" presId="urn:microsoft.com/office/officeart/2005/8/layout/list1"/>
    <dgm:cxn modelId="{9F8D89DA-B755-46D1-AB37-8AE66EC11E5D}" srcId="{27D417E2-0D9C-4753-90CC-754810CDBE26}" destId="{14E681F8-7555-4059-9B86-F1D8FCCFB82A}" srcOrd="3" destOrd="0" parTransId="{D3D32F0D-A05C-4D29-A7EF-3B3E2A6EE698}" sibTransId="{A999CBF6-A6BB-4E10-AAB4-84E1C07AB571}"/>
    <dgm:cxn modelId="{F2C50659-8EC4-45EA-A212-6875F068DDFA}" srcId="{27D417E2-0D9C-4753-90CC-754810CDBE26}" destId="{7D937D09-0951-49D3-92F4-0ED363300CF0}" srcOrd="4" destOrd="0" parTransId="{38A279C1-B8EF-42C5-BD2B-44EE6577B1D1}" sibTransId="{CCB8BDCA-DA4C-44AA-9AFD-8F365A5EEE80}"/>
    <dgm:cxn modelId="{963C2C54-507D-4C3D-8C25-A742938D0B9A}" type="presOf" srcId="{F15B6C5D-7391-4A57-B82E-9E165B9EC713}" destId="{A9DF0276-36E2-4F6F-8993-22489EBFAF9D}" srcOrd="0" destOrd="0" presId="urn:microsoft.com/office/officeart/2005/8/layout/list1"/>
    <dgm:cxn modelId="{1CAFDDC8-3D0D-4FE8-AA25-2A830BEAB0AF}" type="presOf" srcId="{30177D25-45FA-401E-B910-0736EA71130C}" destId="{5D2A9B19-FD22-47CE-8C2D-62468BAAC165}" srcOrd="0" destOrd="6" presId="urn:microsoft.com/office/officeart/2005/8/layout/list1"/>
    <dgm:cxn modelId="{9ECEBFF8-A7E6-4FD4-957B-DB2E8449A687}" srcId="{27D417E2-0D9C-4753-90CC-754810CDBE26}" destId="{889CA46F-BF61-48E7-B351-7E39F462776F}" srcOrd="1" destOrd="0" parTransId="{AAE6A64F-24A7-45A1-A498-2AE2F976DE09}" sibTransId="{3A236B32-8045-4E84-839E-9D4B9043D9BA}"/>
    <dgm:cxn modelId="{B44935C2-EC93-476D-B96D-416CA4C5996C}" type="presOf" srcId="{69785FBA-D991-4C6B-8CA1-0FDE0E31AC45}" destId="{5D2A9B19-FD22-47CE-8C2D-62468BAAC165}" srcOrd="0" destOrd="3" presId="urn:microsoft.com/office/officeart/2005/8/layout/list1"/>
    <dgm:cxn modelId="{0302C6FB-4FBB-447C-AF53-4E2CA7174250}" srcId="{4E74E01C-2723-40F2-A928-7218E9D7B3F0}" destId="{EBDA6C4F-9E5D-43F2-9DD4-887044F21680}" srcOrd="2" destOrd="0" parTransId="{6924B0FC-3CD7-401A-A75A-B0EAB78C1923}" sibTransId="{89085C6D-4CD9-4829-9A48-8F36C1587D7D}"/>
    <dgm:cxn modelId="{21AABB0C-5A0D-48C3-8815-A0F29A236D35}" type="presParOf" srcId="{A9DF0276-36E2-4F6F-8993-22489EBFAF9D}" destId="{4E7335DA-F315-4217-A8B6-836003B366C0}" srcOrd="0" destOrd="0" presId="urn:microsoft.com/office/officeart/2005/8/layout/list1"/>
    <dgm:cxn modelId="{2AE8958B-6EC0-435C-BF4D-3A9843682381}" type="presParOf" srcId="{4E7335DA-F315-4217-A8B6-836003B366C0}" destId="{7ED365C0-1A82-4FC1-A820-565C91B56013}" srcOrd="0" destOrd="0" presId="urn:microsoft.com/office/officeart/2005/8/layout/list1"/>
    <dgm:cxn modelId="{F50637F6-2300-4354-A030-62B458D8B774}" type="presParOf" srcId="{4E7335DA-F315-4217-A8B6-836003B366C0}" destId="{E5EBB407-1E40-498B-A048-B9A896A1ACF3}" srcOrd="1" destOrd="0" presId="urn:microsoft.com/office/officeart/2005/8/layout/list1"/>
    <dgm:cxn modelId="{BA2D4BC3-6ECA-4F22-A8F9-C17D14D6ABD7}" type="presParOf" srcId="{A9DF0276-36E2-4F6F-8993-22489EBFAF9D}" destId="{84709CED-517F-46A2-B8D4-EA996FF3893A}" srcOrd="1" destOrd="0" presId="urn:microsoft.com/office/officeart/2005/8/layout/list1"/>
    <dgm:cxn modelId="{43FC2986-0E52-428D-89CD-7647E3F824AB}" type="presParOf" srcId="{A9DF0276-36E2-4F6F-8993-22489EBFAF9D}" destId="{5D2A9B19-FD22-47CE-8C2D-62468BAAC165}" srcOrd="2" destOrd="0" presId="urn:microsoft.com/office/officeart/2005/8/layout/list1"/>
    <dgm:cxn modelId="{32684E42-34C2-4213-95AF-0ED7617BD157}" type="presParOf" srcId="{A9DF0276-36E2-4F6F-8993-22489EBFAF9D}" destId="{E98935A8-FB4A-45C6-A4C1-A03F85419A03}" srcOrd="3" destOrd="0" presId="urn:microsoft.com/office/officeart/2005/8/layout/list1"/>
    <dgm:cxn modelId="{B1560221-4685-48F1-AE2E-712421EE421E}" type="presParOf" srcId="{A9DF0276-36E2-4F6F-8993-22489EBFAF9D}" destId="{DACE3520-A230-414B-A25A-C04DD7977120}" srcOrd="4" destOrd="0" presId="urn:microsoft.com/office/officeart/2005/8/layout/list1"/>
    <dgm:cxn modelId="{6CC0FEEC-C3A6-4BED-B2E7-C453C46F739A}" type="presParOf" srcId="{DACE3520-A230-414B-A25A-C04DD7977120}" destId="{4B843B0D-AF7E-4BF8-AE5A-01DBEFCA2E74}" srcOrd="0" destOrd="0" presId="urn:microsoft.com/office/officeart/2005/8/layout/list1"/>
    <dgm:cxn modelId="{AA310920-4319-4F10-8206-795719E613D8}" type="presParOf" srcId="{DACE3520-A230-414B-A25A-C04DD7977120}" destId="{ED22B6F4-5588-4309-A4B6-16F06B5C9DDB}" srcOrd="1" destOrd="0" presId="urn:microsoft.com/office/officeart/2005/8/layout/list1"/>
    <dgm:cxn modelId="{B8BDC27A-77F0-4273-983E-5DA9D6E49555}" type="presParOf" srcId="{A9DF0276-36E2-4F6F-8993-22489EBFAF9D}" destId="{3D6557F2-F64D-42BB-AAF4-860191FF49A7}" srcOrd="5" destOrd="0" presId="urn:microsoft.com/office/officeart/2005/8/layout/list1"/>
    <dgm:cxn modelId="{5D729E57-DAC6-4152-997B-8DD443CA12B3}" type="presParOf" srcId="{A9DF0276-36E2-4F6F-8993-22489EBFAF9D}" destId="{2CCAEDFA-5F30-4479-AAC3-CF87E3315024}" srcOrd="6" destOrd="0" presId="urn:microsoft.com/office/officeart/2005/8/layout/list1"/>
    <dgm:cxn modelId="{D1393138-84B7-4D29-AEDE-F7BB34376651}" type="presParOf" srcId="{A9DF0276-36E2-4F6F-8993-22489EBFAF9D}" destId="{8B58413B-83E4-489B-8C9F-06CAAAC88C0A}" srcOrd="7" destOrd="0" presId="urn:microsoft.com/office/officeart/2005/8/layout/list1"/>
    <dgm:cxn modelId="{F71599FF-10CF-4119-AC38-D08BC8F898CE}" type="presParOf" srcId="{A9DF0276-36E2-4F6F-8993-22489EBFAF9D}" destId="{96757685-B966-4B98-B735-2CD33E05A732}" srcOrd="8" destOrd="0" presId="urn:microsoft.com/office/officeart/2005/8/layout/list1"/>
    <dgm:cxn modelId="{F4849686-4E7C-4872-AFE9-DF2E8BF45E03}" type="presParOf" srcId="{96757685-B966-4B98-B735-2CD33E05A732}" destId="{CD1082A0-26AB-4926-868B-E6ED0FE66380}" srcOrd="0" destOrd="0" presId="urn:microsoft.com/office/officeart/2005/8/layout/list1"/>
    <dgm:cxn modelId="{E5BF9508-C1DC-429F-9377-624330D4B06D}" type="presParOf" srcId="{96757685-B966-4B98-B735-2CD33E05A732}" destId="{2F7C5C2A-0A02-46FA-9BA3-43DC9CAF7B06}" srcOrd="1" destOrd="0" presId="urn:microsoft.com/office/officeart/2005/8/layout/list1"/>
    <dgm:cxn modelId="{5974C671-BEF5-4CF5-B44D-344A281E9695}" type="presParOf" srcId="{A9DF0276-36E2-4F6F-8993-22489EBFAF9D}" destId="{33FEEA1F-1AF8-4E85-83CF-84221E7006DC}" srcOrd="9" destOrd="0" presId="urn:microsoft.com/office/officeart/2005/8/layout/list1"/>
    <dgm:cxn modelId="{A533C88C-61C6-4DD8-A3C7-9FA003761A36}" type="presParOf" srcId="{A9DF0276-36E2-4F6F-8993-22489EBFAF9D}" destId="{65A589D3-E96A-4FA4-B04F-EFFF0805ADD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5B6C5D-7391-4A57-B82E-9E165B9EC713}" type="doc">
      <dgm:prSet loTypeId="urn:microsoft.com/office/officeart/2005/8/layout/list1" loCatId="list" qsTypeId="urn:microsoft.com/office/officeart/2005/8/quickstyle/simple1" qsCatId="simple" csTypeId="urn:microsoft.com/office/officeart/2005/8/colors/accent1_2" csCatId="accent1" phldr="1"/>
      <dgm:spPr/>
    </dgm:pt>
    <dgm:pt modelId="{4E74E01C-2723-40F2-A928-7218E9D7B3F0}">
      <dgm:prSet phldrT="[Teksti]" custT="1"/>
      <dgm:spPr>
        <a:solidFill>
          <a:schemeClr val="accent3">
            <a:lumMod val="75000"/>
          </a:schemeClr>
        </a:solidFill>
      </dgm:spPr>
      <dgm:t>
        <a:bodyPr/>
        <a:lstStyle/>
        <a:p>
          <a:r>
            <a:rPr lang="fi-FI" sz="1050" dirty="0" smtClean="0"/>
            <a:t>Tulokset</a:t>
          </a:r>
          <a:endParaRPr lang="fi-FI" sz="1050" dirty="0"/>
        </a:p>
      </dgm:t>
    </dgm:pt>
    <dgm:pt modelId="{751D2A1D-108E-47A7-A02E-70642B29B2A1}" type="parTrans" cxnId="{A1D21CCE-DF11-40C4-9E04-06BABB90D586}">
      <dgm:prSet/>
      <dgm:spPr/>
      <dgm:t>
        <a:bodyPr/>
        <a:lstStyle/>
        <a:p>
          <a:endParaRPr lang="fi-FI"/>
        </a:p>
      </dgm:t>
    </dgm:pt>
    <dgm:pt modelId="{DE7D3EEB-A272-4666-BC69-EB9EB24A5BD6}" type="sibTrans" cxnId="{A1D21CCE-DF11-40C4-9E04-06BABB90D586}">
      <dgm:prSet/>
      <dgm:spPr/>
      <dgm:t>
        <a:bodyPr/>
        <a:lstStyle/>
        <a:p>
          <a:endParaRPr lang="fi-FI"/>
        </a:p>
      </dgm:t>
    </dgm:pt>
    <dgm:pt modelId="{27D417E2-0D9C-4753-90CC-754810CDBE26}">
      <dgm:prSet phldrT="[Teksti]" custT="1"/>
      <dgm:spPr>
        <a:solidFill>
          <a:schemeClr val="accent3">
            <a:lumMod val="75000"/>
          </a:schemeClr>
        </a:solidFill>
      </dgm:spPr>
      <dgm:t>
        <a:bodyPr/>
        <a:lstStyle/>
        <a:p>
          <a:r>
            <a:rPr lang="fi-FI" sz="1100" dirty="0" smtClean="0"/>
            <a:t>Kustannusvaikutus</a:t>
          </a:r>
          <a:endParaRPr lang="fi-FI" sz="1100" dirty="0"/>
        </a:p>
      </dgm:t>
    </dgm:pt>
    <dgm:pt modelId="{F3515D0B-34C8-419C-9A96-BF4532F326CE}" type="parTrans" cxnId="{DBBF948D-C3ED-4577-85FF-743A15870F89}">
      <dgm:prSet/>
      <dgm:spPr/>
      <dgm:t>
        <a:bodyPr/>
        <a:lstStyle/>
        <a:p>
          <a:endParaRPr lang="fi-FI"/>
        </a:p>
      </dgm:t>
    </dgm:pt>
    <dgm:pt modelId="{F254A9A0-C960-4FE4-AA1F-BF53743223ED}" type="sibTrans" cxnId="{DBBF948D-C3ED-4577-85FF-743A15870F89}">
      <dgm:prSet/>
      <dgm:spPr/>
      <dgm:t>
        <a:bodyPr/>
        <a:lstStyle/>
        <a:p>
          <a:endParaRPr lang="fi-FI"/>
        </a:p>
      </dgm:t>
    </dgm:pt>
    <dgm:pt modelId="{04919F9C-9E6D-4AFC-A6E2-1A01412C2136}">
      <dgm:prSet phldrT="[Teksti]" custT="1"/>
      <dgm:spPr>
        <a:solidFill>
          <a:schemeClr val="accent3">
            <a:lumMod val="75000"/>
          </a:schemeClr>
        </a:solidFill>
      </dgm:spPr>
      <dgm:t>
        <a:bodyPr/>
        <a:lstStyle/>
        <a:p>
          <a:r>
            <a:rPr lang="fi-FI" sz="1050" dirty="0" smtClean="0"/>
            <a:t>Jatkokehittämisen kohteet</a:t>
          </a:r>
          <a:endParaRPr lang="fi-FI" sz="1050" dirty="0"/>
        </a:p>
      </dgm:t>
    </dgm:pt>
    <dgm:pt modelId="{9B8C732B-CADE-454F-9D8E-23F61541E569}" type="parTrans" cxnId="{451654A2-AF06-4AE7-B2A7-DF4E3AF1FB63}">
      <dgm:prSet/>
      <dgm:spPr/>
      <dgm:t>
        <a:bodyPr/>
        <a:lstStyle/>
        <a:p>
          <a:endParaRPr lang="fi-FI"/>
        </a:p>
      </dgm:t>
    </dgm:pt>
    <dgm:pt modelId="{7F710108-539B-4361-8F7F-B9E3DBE3700F}" type="sibTrans" cxnId="{451654A2-AF06-4AE7-B2A7-DF4E3AF1FB63}">
      <dgm:prSet/>
      <dgm:spPr/>
      <dgm:t>
        <a:bodyPr/>
        <a:lstStyle/>
        <a:p>
          <a:endParaRPr lang="fi-FI"/>
        </a:p>
      </dgm:t>
    </dgm:pt>
    <dgm:pt modelId="{7B8D6802-8A3C-497D-8723-1BE75BCEDD22}">
      <dgm:prSet custT="1"/>
      <dgm:spPr/>
      <dgm:t>
        <a:bodyPr/>
        <a:lstStyle/>
        <a:p>
          <a:r>
            <a:rPr lang="fi-FI" sz="1100" dirty="0" smtClean="0"/>
            <a:t>Tietovarannon kehittäminen</a:t>
          </a:r>
          <a:endParaRPr lang="fi-FI" sz="1100" dirty="0"/>
        </a:p>
      </dgm:t>
    </dgm:pt>
    <dgm:pt modelId="{465857FD-9B6D-4D2B-915E-C6D8C67315F9}" type="parTrans" cxnId="{C0FDB2C1-C56E-4195-81BF-2295E0E0DDBB}">
      <dgm:prSet/>
      <dgm:spPr/>
      <dgm:t>
        <a:bodyPr/>
        <a:lstStyle/>
        <a:p>
          <a:endParaRPr lang="fi-FI"/>
        </a:p>
      </dgm:t>
    </dgm:pt>
    <dgm:pt modelId="{1C320A9B-4EF0-45F1-8844-8557641DA478}" type="sibTrans" cxnId="{C0FDB2C1-C56E-4195-81BF-2295E0E0DDBB}">
      <dgm:prSet/>
      <dgm:spPr/>
      <dgm:t>
        <a:bodyPr/>
        <a:lstStyle/>
        <a:p>
          <a:endParaRPr lang="fi-FI"/>
        </a:p>
      </dgm:t>
    </dgm:pt>
    <dgm:pt modelId="{54B6D765-31BE-4076-8232-1D3DB21BABB7}">
      <dgm:prSet custT="1"/>
      <dgm:spPr>
        <a:solidFill>
          <a:schemeClr val="accent3">
            <a:lumMod val="75000"/>
          </a:schemeClr>
        </a:solidFill>
      </dgm:spPr>
      <dgm:t>
        <a:bodyPr/>
        <a:lstStyle/>
        <a:p>
          <a:r>
            <a:rPr lang="fi-FI" sz="1050" dirty="0" smtClean="0"/>
            <a:t>Mahdollisuus</a:t>
          </a:r>
          <a:endParaRPr lang="fi-FI" sz="1050" dirty="0"/>
        </a:p>
      </dgm:t>
    </dgm:pt>
    <dgm:pt modelId="{8EC6ECFB-5544-4A88-9203-5F403CDC8A24}" type="parTrans" cxnId="{50E76854-4528-4B1B-9833-03E3EC75DAAB}">
      <dgm:prSet/>
      <dgm:spPr/>
      <dgm:t>
        <a:bodyPr/>
        <a:lstStyle/>
        <a:p>
          <a:endParaRPr lang="fi-FI"/>
        </a:p>
      </dgm:t>
    </dgm:pt>
    <dgm:pt modelId="{7706B4A4-1D84-4759-B637-C4EB1A6C9229}" type="sibTrans" cxnId="{50E76854-4528-4B1B-9833-03E3EC75DAAB}">
      <dgm:prSet/>
      <dgm:spPr/>
      <dgm:t>
        <a:bodyPr/>
        <a:lstStyle/>
        <a:p>
          <a:endParaRPr lang="fi-FI"/>
        </a:p>
      </dgm:t>
    </dgm:pt>
    <dgm:pt modelId="{56F16656-65B2-4B0D-BDA6-551442D312A4}">
      <dgm:prSet custT="1"/>
      <dgm:spPr/>
      <dgm:t>
        <a:bodyPr/>
        <a:lstStyle/>
        <a:p>
          <a:r>
            <a:rPr lang="fi-FI" sz="1100" dirty="0" smtClean="0"/>
            <a:t>Sovellus, koulutus ja tekninen tuki</a:t>
          </a:r>
          <a:endParaRPr lang="fi-FI" sz="1100" dirty="0"/>
        </a:p>
      </dgm:t>
    </dgm:pt>
    <dgm:pt modelId="{2D51FC5A-9C5D-43BF-AB3F-38E44CE36CCF}" type="parTrans" cxnId="{85B12F48-0C6A-4B3A-BBDD-FE561373BFEC}">
      <dgm:prSet/>
      <dgm:spPr/>
      <dgm:t>
        <a:bodyPr/>
        <a:lstStyle/>
        <a:p>
          <a:endParaRPr lang="fi-FI"/>
        </a:p>
      </dgm:t>
    </dgm:pt>
    <dgm:pt modelId="{86528A45-BF86-4934-876B-1FACF6608EC5}" type="sibTrans" cxnId="{85B12F48-0C6A-4B3A-BBDD-FE561373BFEC}">
      <dgm:prSet/>
      <dgm:spPr/>
      <dgm:t>
        <a:bodyPr/>
        <a:lstStyle/>
        <a:p>
          <a:endParaRPr lang="fi-FI"/>
        </a:p>
      </dgm:t>
    </dgm:pt>
    <dgm:pt modelId="{58F7C19D-8504-4E25-AD4C-0F87C05241F7}">
      <dgm:prSet/>
      <dgm:spPr/>
      <dgm:t>
        <a:bodyPr/>
        <a:lstStyle/>
        <a:p>
          <a:endParaRPr lang="fi-FI" sz="1100" dirty="0"/>
        </a:p>
      </dgm:t>
    </dgm:pt>
    <dgm:pt modelId="{42385E27-2108-423E-8A73-DBAEFC287058}" type="parTrans" cxnId="{11B714B3-C650-4DBA-BAA1-A74AACDEC9C9}">
      <dgm:prSet/>
      <dgm:spPr/>
      <dgm:t>
        <a:bodyPr/>
        <a:lstStyle/>
        <a:p>
          <a:endParaRPr lang="fi-FI"/>
        </a:p>
      </dgm:t>
    </dgm:pt>
    <dgm:pt modelId="{C857F35E-5FB7-41BE-8BDD-97B4B8C7241E}" type="sibTrans" cxnId="{11B714B3-C650-4DBA-BAA1-A74AACDEC9C9}">
      <dgm:prSet/>
      <dgm:spPr/>
      <dgm:t>
        <a:bodyPr/>
        <a:lstStyle/>
        <a:p>
          <a:endParaRPr lang="fi-FI"/>
        </a:p>
      </dgm:t>
    </dgm:pt>
    <dgm:pt modelId="{B2E89397-E6FE-4A7A-8DD7-F44323D6AE73}">
      <dgm:prSet custT="1"/>
      <dgm:spPr/>
      <dgm:t>
        <a:bodyPr/>
        <a:lstStyle/>
        <a:p>
          <a:r>
            <a:rPr lang="fi-FI" sz="1100" dirty="0" smtClean="0"/>
            <a:t>Tuoda esille asiakkaan ja läheisen ääni</a:t>
          </a:r>
          <a:endParaRPr lang="fi-FI" sz="1100" dirty="0"/>
        </a:p>
      </dgm:t>
    </dgm:pt>
    <dgm:pt modelId="{8AD83B0F-98A6-46BC-B04C-2865392D9047}" type="parTrans" cxnId="{4DEE2634-9574-457B-8190-0C07A4F24662}">
      <dgm:prSet/>
      <dgm:spPr/>
      <dgm:t>
        <a:bodyPr/>
        <a:lstStyle/>
        <a:p>
          <a:endParaRPr lang="fi-FI"/>
        </a:p>
      </dgm:t>
    </dgm:pt>
    <dgm:pt modelId="{427982B4-A6B0-484C-9F5C-F689C0048632}" type="sibTrans" cxnId="{4DEE2634-9574-457B-8190-0C07A4F24662}">
      <dgm:prSet/>
      <dgm:spPr/>
      <dgm:t>
        <a:bodyPr/>
        <a:lstStyle/>
        <a:p>
          <a:endParaRPr lang="fi-FI"/>
        </a:p>
      </dgm:t>
    </dgm:pt>
    <dgm:pt modelId="{83725274-A374-4A4C-B5C3-C191905A5201}">
      <dgm:prSet/>
      <dgm:spPr/>
      <dgm:t>
        <a:bodyPr/>
        <a:lstStyle/>
        <a:p>
          <a:endParaRPr lang="fi-FI" sz="500" dirty="0"/>
        </a:p>
      </dgm:t>
    </dgm:pt>
    <dgm:pt modelId="{12B6E779-EBD0-4BFE-A326-F2DEF068B8AA}" type="parTrans" cxnId="{4A932780-92C0-4173-AF19-9CC4B9014E8E}">
      <dgm:prSet/>
      <dgm:spPr/>
      <dgm:t>
        <a:bodyPr/>
        <a:lstStyle/>
        <a:p>
          <a:endParaRPr lang="fi-FI"/>
        </a:p>
      </dgm:t>
    </dgm:pt>
    <dgm:pt modelId="{195690D8-B290-481F-8045-6CCCC4C7A37B}" type="sibTrans" cxnId="{4A932780-92C0-4173-AF19-9CC4B9014E8E}">
      <dgm:prSet/>
      <dgm:spPr/>
      <dgm:t>
        <a:bodyPr/>
        <a:lstStyle/>
        <a:p>
          <a:endParaRPr lang="fi-FI"/>
        </a:p>
      </dgm:t>
    </dgm:pt>
    <dgm:pt modelId="{378A74B6-EE0E-4BFF-9DE4-5385FA8D7D24}">
      <dgm:prSet custT="1"/>
      <dgm:spPr/>
      <dgm:t>
        <a:bodyPr/>
        <a:lstStyle/>
        <a:p>
          <a:r>
            <a:rPr lang="fi-FI" sz="1100" dirty="0" smtClean="0"/>
            <a:t>Mahdollistaa vertailutiedon saatavuuden systemaattisesti </a:t>
          </a:r>
          <a:endParaRPr lang="fi-FI" sz="1100" dirty="0"/>
        </a:p>
      </dgm:t>
    </dgm:pt>
    <dgm:pt modelId="{793C07D5-0FDC-43D7-8A9B-439BCF1CBFF0}" type="parTrans" cxnId="{4F8DE2D6-D850-4B88-9AF9-4F196C2EEDBD}">
      <dgm:prSet/>
      <dgm:spPr/>
      <dgm:t>
        <a:bodyPr/>
        <a:lstStyle/>
        <a:p>
          <a:endParaRPr lang="fi-FI"/>
        </a:p>
      </dgm:t>
    </dgm:pt>
    <dgm:pt modelId="{D867DBE4-F4E8-47EC-AD89-89A3856D8D0A}" type="sibTrans" cxnId="{4F8DE2D6-D850-4B88-9AF9-4F196C2EEDBD}">
      <dgm:prSet/>
      <dgm:spPr/>
      <dgm:t>
        <a:bodyPr/>
        <a:lstStyle/>
        <a:p>
          <a:endParaRPr lang="fi-FI"/>
        </a:p>
      </dgm:t>
    </dgm:pt>
    <dgm:pt modelId="{9CCBF1FD-C7B3-4B05-9BBF-41663E52A575}">
      <dgm:prSet custT="1"/>
      <dgm:spPr/>
      <dgm:t>
        <a:bodyPr/>
        <a:lstStyle/>
        <a:p>
          <a:r>
            <a:rPr lang="fi-FI" sz="1100" dirty="0" smtClean="0"/>
            <a:t>Asiantuntija- ja ammattilaistyöpajat </a:t>
          </a:r>
          <a:endParaRPr lang="fi-FI" sz="1100" dirty="0"/>
        </a:p>
      </dgm:t>
    </dgm:pt>
    <dgm:pt modelId="{168CDEEC-8EA4-4DFC-AFBB-59C84D8F6155}" type="parTrans" cxnId="{76B34E5F-6C72-429E-8DEE-7F8D475EB98F}">
      <dgm:prSet/>
      <dgm:spPr/>
      <dgm:t>
        <a:bodyPr/>
        <a:lstStyle/>
        <a:p>
          <a:endParaRPr lang="fi-FI"/>
        </a:p>
      </dgm:t>
    </dgm:pt>
    <dgm:pt modelId="{F19DF30E-0BED-47F2-BE8B-4FEEAAD7F4BA}" type="sibTrans" cxnId="{76B34E5F-6C72-429E-8DEE-7F8D475EB98F}">
      <dgm:prSet/>
      <dgm:spPr/>
      <dgm:t>
        <a:bodyPr/>
        <a:lstStyle/>
        <a:p>
          <a:endParaRPr lang="fi-FI"/>
        </a:p>
      </dgm:t>
    </dgm:pt>
    <dgm:pt modelId="{C050F6FF-DB35-438C-B98E-54E30EFB17D1}">
      <dgm:prSet custT="1"/>
      <dgm:spPr/>
      <dgm:t>
        <a:bodyPr/>
        <a:lstStyle/>
        <a:p>
          <a:r>
            <a:rPr lang="fi-FI" sz="1100" dirty="0" smtClean="0"/>
            <a:t>It-palvelut </a:t>
          </a:r>
          <a:endParaRPr lang="fi-FI" sz="1100" dirty="0"/>
        </a:p>
      </dgm:t>
    </dgm:pt>
    <dgm:pt modelId="{6E564044-FBF7-46C1-AF94-2956557CA8DE}" type="parTrans" cxnId="{CD9C33A2-6729-4794-92DF-AB85780D44C0}">
      <dgm:prSet/>
      <dgm:spPr/>
      <dgm:t>
        <a:bodyPr/>
        <a:lstStyle/>
        <a:p>
          <a:endParaRPr lang="fi-FI"/>
        </a:p>
      </dgm:t>
    </dgm:pt>
    <dgm:pt modelId="{47B2537C-A090-4233-AE52-1214C480AE70}" type="sibTrans" cxnId="{CD9C33A2-6729-4794-92DF-AB85780D44C0}">
      <dgm:prSet/>
      <dgm:spPr/>
      <dgm:t>
        <a:bodyPr/>
        <a:lstStyle/>
        <a:p>
          <a:endParaRPr lang="fi-FI"/>
        </a:p>
      </dgm:t>
    </dgm:pt>
    <dgm:pt modelId="{76EB3B12-0D18-4E63-8C90-14A0597FE72E}">
      <dgm:prSet custT="1"/>
      <dgm:spPr/>
      <dgm:t>
        <a:bodyPr/>
        <a:lstStyle/>
        <a:p>
          <a:r>
            <a:rPr lang="fi-FI" sz="1100" dirty="0" smtClean="0"/>
            <a:t>Henkilöstön koulutus ja viestintä </a:t>
          </a:r>
          <a:endParaRPr lang="fi-FI" sz="1100" dirty="0"/>
        </a:p>
      </dgm:t>
    </dgm:pt>
    <dgm:pt modelId="{BF480C0B-3898-4AA5-B19F-9F2058645D9B}" type="parTrans" cxnId="{3CE7AA95-DD94-423E-A448-8F49BF642213}">
      <dgm:prSet/>
      <dgm:spPr/>
      <dgm:t>
        <a:bodyPr/>
        <a:lstStyle/>
        <a:p>
          <a:endParaRPr lang="fi-FI"/>
        </a:p>
      </dgm:t>
    </dgm:pt>
    <dgm:pt modelId="{237D28C9-702F-4088-B096-67EAD3CD1B02}" type="sibTrans" cxnId="{3CE7AA95-DD94-423E-A448-8F49BF642213}">
      <dgm:prSet/>
      <dgm:spPr/>
      <dgm:t>
        <a:bodyPr/>
        <a:lstStyle/>
        <a:p>
          <a:endParaRPr lang="fi-FI"/>
        </a:p>
      </dgm:t>
    </dgm:pt>
    <dgm:pt modelId="{9FB2C7BB-CE80-4975-97F0-0DEA49E7424B}">
      <dgm:prSet custT="1"/>
      <dgm:spPr/>
      <dgm:t>
        <a:bodyPr/>
        <a:lstStyle/>
        <a:p>
          <a:r>
            <a:rPr lang="fi-FI" sz="1100" dirty="0" smtClean="0"/>
            <a:t>Asiakaspalautetietoalustan luominen</a:t>
          </a:r>
          <a:endParaRPr lang="fi-FI" sz="1100" dirty="0"/>
        </a:p>
      </dgm:t>
    </dgm:pt>
    <dgm:pt modelId="{BCF9E309-EFB2-4200-AD47-A9B79C87823C}" type="parTrans" cxnId="{DE182E14-92B7-4BDE-9375-8481DF6694A4}">
      <dgm:prSet/>
      <dgm:spPr/>
      <dgm:t>
        <a:bodyPr/>
        <a:lstStyle/>
        <a:p>
          <a:endParaRPr lang="fi-FI"/>
        </a:p>
      </dgm:t>
    </dgm:pt>
    <dgm:pt modelId="{5AE66AC6-35FE-4BED-8D90-FA203D3E3BF6}" type="sibTrans" cxnId="{DE182E14-92B7-4BDE-9375-8481DF6694A4}">
      <dgm:prSet/>
      <dgm:spPr/>
      <dgm:t>
        <a:bodyPr/>
        <a:lstStyle/>
        <a:p>
          <a:endParaRPr lang="fi-FI"/>
        </a:p>
      </dgm:t>
    </dgm:pt>
    <dgm:pt modelId="{8F12756B-8DD7-4B98-8EC2-AAAC2B9798D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 ja läheiskokemus tulee näkyväksi</a:t>
          </a:r>
          <a:endParaRPr lang="fi-FI" sz="1100" dirty="0"/>
        </a:p>
      </dgm:t>
    </dgm:pt>
    <dgm:pt modelId="{AE51117F-6273-4929-AE01-0B52CB4EF7A5}" type="parTrans" cxnId="{2D8FD6D9-D75D-4EB4-A15B-4A0856F30863}">
      <dgm:prSet/>
      <dgm:spPr/>
      <dgm:t>
        <a:bodyPr/>
        <a:lstStyle/>
        <a:p>
          <a:endParaRPr lang="fi-FI"/>
        </a:p>
      </dgm:t>
    </dgm:pt>
    <dgm:pt modelId="{D34BA198-DFD2-4A9F-9FFB-9EF7C22DB7BF}" type="sibTrans" cxnId="{2D8FD6D9-D75D-4EB4-A15B-4A0856F30863}">
      <dgm:prSet/>
      <dgm:spPr/>
      <dgm:t>
        <a:bodyPr/>
        <a:lstStyle/>
        <a:p>
          <a:endParaRPr lang="fi-FI"/>
        </a:p>
      </dgm:t>
    </dgm:pt>
    <dgm:pt modelId="{B473543E-93DC-4127-B0DF-EDB3BA5C0143}">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Alueellinen ja yksikkötasoinen vertailutieto toimii pohjana ikääntyvien kotona asumista tukevien palvelujen kehittämiselle</a:t>
          </a:r>
          <a:endParaRPr lang="fi-FI" sz="1100" dirty="0"/>
        </a:p>
      </dgm:t>
    </dgm:pt>
    <dgm:pt modelId="{845B9670-0734-4348-90F4-035CF6EBE166}" type="parTrans" cxnId="{D506700C-F9D0-45E5-931A-A60B223299C4}">
      <dgm:prSet/>
      <dgm:spPr/>
      <dgm:t>
        <a:bodyPr/>
        <a:lstStyle/>
        <a:p>
          <a:endParaRPr lang="fi-FI"/>
        </a:p>
      </dgm:t>
    </dgm:pt>
    <dgm:pt modelId="{0734E7A1-7D5C-4644-9322-3877D79A0C08}" type="sibTrans" cxnId="{D506700C-F9D0-45E5-931A-A60B223299C4}">
      <dgm:prSet/>
      <dgm:spPr/>
      <dgm:t>
        <a:bodyPr/>
        <a:lstStyle/>
        <a:p>
          <a:endParaRPr lang="fi-FI"/>
        </a:p>
      </dgm:t>
    </dgm:pt>
    <dgm:pt modelId="{AFA30318-4D29-4606-B333-53F222EAECC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Asiakaspalautteen tulosten saanti/käsittely lyhyellä viiveellä</a:t>
          </a:r>
          <a:endParaRPr lang="fi-FI" sz="1100" dirty="0"/>
        </a:p>
      </dgm:t>
    </dgm:pt>
    <dgm:pt modelId="{E52F949C-E956-4840-9576-535473CD94BA}" type="parTrans" cxnId="{6467EB62-12F1-4B6F-AFA4-36B26F567461}">
      <dgm:prSet/>
      <dgm:spPr/>
      <dgm:t>
        <a:bodyPr/>
        <a:lstStyle/>
        <a:p>
          <a:endParaRPr lang="fi-FI"/>
        </a:p>
      </dgm:t>
    </dgm:pt>
    <dgm:pt modelId="{1AD5DC73-32B9-4FA7-BF15-AECD19960DC1}" type="sibTrans" cxnId="{6467EB62-12F1-4B6F-AFA4-36B26F567461}">
      <dgm:prSet/>
      <dgm:spPr/>
      <dgm:t>
        <a:bodyPr/>
        <a:lstStyle/>
        <a:p>
          <a:endParaRPr lang="fi-FI"/>
        </a:p>
      </dgm:t>
    </dgm:pt>
    <dgm:pt modelId="{EA53CC63-5D63-4681-9BBE-78F5D1DBB37B}">
      <dgm:prSet custT="1"/>
      <dgm:spPr/>
      <dgm:t>
        <a:bodyPr/>
        <a:lstStyle/>
        <a:p>
          <a:r>
            <a:rPr lang="fi-FI" sz="1100" dirty="0" smtClean="0"/>
            <a:t>Kohdentaa toimenpiteet oikeisiin kohteisiin ja palveluihin </a:t>
          </a:r>
          <a:endParaRPr lang="fi-FI" sz="1100" dirty="0"/>
        </a:p>
      </dgm:t>
    </dgm:pt>
    <dgm:pt modelId="{5F1FA8C7-FF72-4AF8-A9D6-D287846107FA}" type="parTrans" cxnId="{FC415611-98AD-4D7B-89FD-6949266983EA}">
      <dgm:prSet/>
      <dgm:spPr/>
      <dgm:t>
        <a:bodyPr/>
        <a:lstStyle/>
        <a:p>
          <a:endParaRPr lang="fi-FI"/>
        </a:p>
      </dgm:t>
    </dgm:pt>
    <dgm:pt modelId="{209C2BCC-3549-4147-95DE-07207C7B3F92}" type="sibTrans" cxnId="{FC415611-98AD-4D7B-89FD-6949266983EA}">
      <dgm:prSet/>
      <dgm:spPr/>
      <dgm:t>
        <a:bodyPr/>
        <a:lstStyle/>
        <a:p>
          <a:endParaRPr lang="fi-FI"/>
        </a:p>
      </dgm:t>
    </dgm:pt>
    <dgm:pt modelId="{3116E70B-27D6-44C4-BE00-48F7F6085EB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 ja läheinen saadaan osaksi palvelujen kehittämistä</a:t>
          </a:r>
          <a:endParaRPr lang="fi-FI" sz="1100" dirty="0"/>
        </a:p>
      </dgm:t>
    </dgm:pt>
    <dgm:pt modelId="{0DA00F0B-E6CB-4053-A022-5FFE966E0295}" type="parTrans" cxnId="{12F5E954-54CF-40BE-86AE-C78C45134006}">
      <dgm:prSet/>
      <dgm:spPr/>
      <dgm:t>
        <a:bodyPr/>
        <a:lstStyle/>
        <a:p>
          <a:endParaRPr lang="fi-FI"/>
        </a:p>
      </dgm:t>
    </dgm:pt>
    <dgm:pt modelId="{E52FF304-2490-41A2-8767-2FC87C24348B}" type="sibTrans" cxnId="{12F5E954-54CF-40BE-86AE-C78C45134006}">
      <dgm:prSet/>
      <dgm:spPr/>
      <dgm:t>
        <a:bodyPr/>
        <a:lstStyle/>
        <a:p>
          <a:endParaRPr lang="fi-FI"/>
        </a:p>
      </dgm:t>
    </dgm:pt>
    <dgm:pt modelId="{3C551837-764C-4CB5-ADEB-E0477EC1BA13}">
      <dgm:prSet custT="1"/>
      <dgm:spPr/>
      <dgm:t>
        <a:bodyPr/>
        <a:lstStyle/>
        <a:p>
          <a:r>
            <a:rPr lang="fi-FI" sz="1100" dirty="0" smtClean="0"/>
            <a:t>Asiakasraati </a:t>
          </a:r>
          <a:endParaRPr lang="fi-FI" sz="1100" dirty="0"/>
        </a:p>
      </dgm:t>
    </dgm:pt>
    <dgm:pt modelId="{84F871AB-B826-409A-B296-6D95B1EEA488}" type="parTrans" cxnId="{B502A331-D885-4673-AE82-24209C644605}">
      <dgm:prSet/>
      <dgm:spPr/>
      <dgm:t>
        <a:bodyPr/>
        <a:lstStyle/>
        <a:p>
          <a:endParaRPr lang="fi-FI"/>
        </a:p>
      </dgm:t>
    </dgm:pt>
    <dgm:pt modelId="{5A5751CF-1149-4B1D-9170-C6084099FBBC}" type="sibTrans" cxnId="{B502A331-D885-4673-AE82-24209C644605}">
      <dgm:prSet/>
      <dgm:spPr/>
      <dgm:t>
        <a:bodyPr/>
        <a:lstStyle/>
        <a:p>
          <a:endParaRPr lang="fi-FI"/>
        </a:p>
      </dgm:t>
    </dgm:pt>
    <dgm:pt modelId="{F408C81B-1906-4EB5-A970-8BE2CB14EC21}">
      <dgm:prSet custT="1"/>
      <dgm:spPr/>
      <dgm:t>
        <a:bodyPr/>
        <a:lstStyle/>
        <a:p>
          <a:r>
            <a:rPr lang="fi-FI" sz="1100" dirty="0" smtClean="0"/>
            <a:t>Huomioidaan asiakaspalautteen kansallinen yhtenäistäminen </a:t>
          </a:r>
          <a:endParaRPr lang="fi-FI" sz="1100" dirty="0"/>
        </a:p>
      </dgm:t>
    </dgm:pt>
    <dgm:pt modelId="{4318EF0B-89B5-4B77-9646-B1D596601DE0}" type="parTrans" cxnId="{F7BB475F-4DB7-4ABF-8A54-5C5FA528EE6E}">
      <dgm:prSet/>
      <dgm:spPr/>
      <dgm:t>
        <a:bodyPr/>
        <a:lstStyle/>
        <a:p>
          <a:endParaRPr lang="fi-FI"/>
        </a:p>
      </dgm:t>
    </dgm:pt>
    <dgm:pt modelId="{D5239985-7BE7-4ED7-A25D-4523FFB6CBCF}" type="sibTrans" cxnId="{F7BB475F-4DB7-4ABF-8A54-5C5FA528EE6E}">
      <dgm:prSet/>
      <dgm:spPr/>
      <dgm:t>
        <a:bodyPr/>
        <a:lstStyle/>
        <a:p>
          <a:endParaRPr lang="fi-FI"/>
        </a:p>
      </dgm:t>
    </dgm:pt>
    <dgm:pt modelId="{A9DF0276-36E2-4F6F-8993-22489EBFAF9D}" type="pres">
      <dgm:prSet presAssocID="{F15B6C5D-7391-4A57-B82E-9E165B9EC713}" presName="linear" presStyleCnt="0">
        <dgm:presLayoutVars>
          <dgm:dir/>
          <dgm:animLvl val="lvl"/>
          <dgm:resizeHandles val="exact"/>
        </dgm:presLayoutVars>
      </dgm:prSet>
      <dgm:spPr/>
    </dgm:pt>
    <dgm:pt modelId="{4E7335DA-F315-4217-A8B6-836003B366C0}" type="pres">
      <dgm:prSet presAssocID="{4E74E01C-2723-40F2-A928-7218E9D7B3F0}" presName="parentLin" presStyleCnt="0"/>
      <dgm:spPr/>
    </dgm:pt>
    <dgm:pt modelId="{7ED365C0-1A82-4FC1-A820-565C91B56013}" type="pres">
      <dgm:prSet presAssocID="{4E74E01C-2723-40F2-A928-7218E9D7B3F0}" presName="parentLeftMargin" presStyleLbl="node1" presStyleIdx="0" presStyleCnt="4"/>
      <dgm:spPr/>
      <dgm:t>
        <a:bodyPr/>
        <a:lstStyle/>
        <a:p>
          <a:endParaRPr lang="fi-FI"/>
        </a:p>
      </dgm:t>
    </dgm:pt>
    <dgm:pt modelId="{E5EBB407-1E40-498B-A048-B9A896A1ACF3}" type="pres">
      <dgm:prSet presAssocID="{4E74E01C-2723-40F2-A928-7218E9D7B3F0}" presName="parentText" presStyleLbl="node1" presStyleIdx="0" presStyleCnt="4">
        <dgm:presLayoutVars>
          <dgm:chMax val="0"/>
          <dgm:bulletEnabled val="1"/>
        </dgm:presLayoutVars>
      </dgm:prSet>
      <dgm:spPr/>
      <dgm:t>
        <a:bodyPr/>
        <a:lstStyle/>
        <a:p>
          <a:endParaRPr lang="fi-FI"/>
        </a:p>
      </dgm:t>
    </dgm:pt>
    <dgm:pt modelId="{84709CED-517F-46A2-B8D4-EA996FF3893A}" type="pres">
      <dgm:prSet presAssocID="{4E74E01C-2723-40F2-A928-7218E9D7B3F0}" presName="negativeSpace" presStyleCnt="0"/>
      <dgm:spPr/>
    </dgm:pt>
    <dgm:pt modelId="{5D2A9B19-FD22-47CE-8C2D-62468BAAC165}" type="pres">
      <dgm:prSet presAssocID="{4E74E01C-2723-40F2-A928-7218E9D7B3F0}" presName="childText" presStyleLbl="conFgAcc1" presStyleIdx="0" presStyleCnt="4" custScaleY="114173">
        <dgm:presLayoutVars>
          <dgm:bulletEnabled val="1"/>
        </dgm:presLayoutVars>
      </dgm:prSet>
      <dgm:spPr/>
      <dgm:t>
        <a:bodyPr/>
        <a:lstStyle/>
        <a:p>
          <a:endParaRPr lang="fi-FI"/>
        </a:p>
      </dgm:t>
    </dgm:pt>
    <dgm:pt modelId="{E98935A8-FB4A-45C6-A4C1-A03F85419A03}" type="pres">
      <dgm:prSet presAssocID="{DE7D3EEB-A272-4666-BC69-EB9EB24A5BD6}" presName="spaceBetweenRectangles" presStyleCnt="0"/>
      <dgm:spPr/>
    </dgm:pt>
    <dgm:pt modelId="{DACE3520-A230-414B-A25A-C04DD7977120}" type="pres">
      <dgm:prSet presAssocID="{27D417E2-0D9C-4753-90CC-754810CDBE26}" presName="parentLin" presStyleCnt="0"/>
      <dgm:spPr/>
    </dgm:pt>
    <dgm:pt modelId="{4B843B0D-AF7E-4BF8-AE5A-01DBEFCA2E74}" type="pres">
      <dgm:prSet presAssocID="{27D417E2-0D9C-4753-90CC-754810CDBE26}" presName="parentLeftMargin" presStyleLbl="node1" presStyleIdx="0" presStyleCnt="4"/>
      <dgm:spPr/>
      <dgm:t>
        <a:bodyPr/>
        <a:lstStyle/>
        <a:p>
          <a:endParaRPr lang="fi-FI"/>
        </a:p>
      </dgm:t>
    </dgm:pt>
    <dgm:pt modelId="{ED22B6F4-5588-4309-A4B6-16F06B5C9DDB}" type="pres">
      <dgm:prSet presAssocID="{27D417E2-0D9C-4753-90CC-754810CDBE26}" presName="parentText" presStyleLbl="node1" presStyleIdx="1" presStyleCnt="4" custLinFactNeighborY="2529">
        <dgm:presLayoutVars>
          <dgm:chMax val="0"/>
          <dgm:bulletEnabled val="1"/>
        </dgm:presLayoutVars>
      </dgm:prSet>
      <dgm:spPr/>
      <dgm:t>
        <a:bodyPr/>
        <a:lstStyle/>
        <a:p>
          <a:endParaRPr lang="fi-FI"/>
        </a:p>
      </dgm:t>
    </dgm:pt>
    <dgm:pt modelId="{3D6557F2-F64D-42BB-AAF4-860191FF49A7}" type="pres">
      <dgm:prSet presAssocID="{27D417E2-0D9C-4753-90CC-754810CDBE26}" presName="negativeSpace" presStyleCnt="0"/>
      <dgm:spPr/>
    </dgm:pt>
    <dgm:pt modelId="{2CCAEDFA-5F30-4479-AAC3-CF87E3315024}" type="pres">
      <dgm:prSet presAssocID="{27D417E2-0D9C-4753-90CC-754810CDBE26}" presName="childText" presStyleLbl="conFgAcc1" presStyleIdx="1" presStyleCnt="4" custScaleY="122944" custLinFactNeighborX="259">
        <dgm:presLayoutVars>
          <dgm:bulletEnabled val="1"/>
        </dgm:presLayoutVars>
      </dgm:prSet>
      <dgm:spPr/>
      <dgm:t>
        <a:bodyPr/>
        <a:lstStyle/>
        <a:p>
          <a:endParaRPr lang="fi-FI"/>
        </a:p>
      </dgm:t>
    </dgm:pt>
    <dgm:pt modelId="{8B58413B-83E4-489B-8C9F-06CAAAC88C0A}" type="pres">
      <dgm:prSet presAssocID="{F254A9A0-C960-4FE4-AA1F-BF53743223ED}" presName="spaceBetweenRectangles" presStyleCnt="0"/>
      <dgm:spPr/>
    </dgm:pt>
    <dgm:pt modelId="{96757685-B966-4B98-B735-2CD33E05A732}" type="pres">
      <dgm:prSet presAssocID="{04919F9C-9E6D-4AFC-A6E2-1A01412C2136}" presName="parentLin" presStyleCnt="0"/>
      <dgm:spPr/>
    </dgm:pt>
    <dgm:pt modelId="{CD1082A0-26AB-4926-868B-E6ED0FE66380}" type="pres">
      <dgm:prSet presAssocID="{04919F9C-9E6D-4AFC-A6E2-1A01412C2136}" presName="parentLeftMargin" presStyleLbl="node1" presStyleIdx="1" presStyleCnt="4"/>
      <dgm:spPr/>
      <dgm:t>
        <a:bodyPr/>
        <a:lstStyle/>
        <a:p>
          <a:endParaRPr lang="fi-FI"/>
        </a:p>
      </dgm:t>
    </dgm:pt>
    <dgm:pt modelId="{2F7C5C2A-0A02-46FA-9BA3-43DC9CAF7B06}" type="pres">
      <dgm:prSet presAssocID="{04919F9C-9E6D-4AFC-A6E2-1A01412C2136}" presName="parentText" presStyleLbl="node1" presStyleIdx="2" presStyleCnt="4">
        <dgm:presLayoutVars>
          <dgm:chMax val="0"/>
          <dgm:bulletEnabled val="1"/>
        </dgm:presLayoutVars>
      </dgm:prSet>
      <dgm:spPr/>
      <dgm:t>
        <a:bodyPr/>
        <a:lstStyle/>
        <a:p>
          <a:endParaRPr lang="fi-FI"/>
        </a:p>
      </dgm:t>
    </dgm:pt>
    <dgm:pt modelId="{33FEEA1F-1AF8-4E85-83CF-84221E7006DC}" type="pres">
      <dgm:prSet presAssocID="{04919F9C-9E6D-4AFC-A6E2-1A01412C2136}" presName="negativeSpace" presStyleCnt="0"/>
      <dgm:spPr/>
    </dgm:pt>
    <dgm:pt modelId="{65A589D3-E96A-4FA4-B04F-EFFF0805ADDA}" type="pres">
      <dgm:prSet presAssocID="{04919F9C-9E6D-4AFC-A6E2-1A01412C2136}" presName="childText" presStyleLbl="conFgAcc1" presStyleIdx="2" presStyleCnt="4">
        <dgm:presLayoutVars>
          <dgm:bulletEnabled val="1"/>
        </dgm:presLayoutVars>
      </dgm:prSet>
      <dgm:spPr/>
      <dgm:t>
        <a:bodyPr/>
        <a:lstStyle/>
        <a:p>
          <a:endParaRPr lang="fi-FI"/>
        </a:p>
      </dgm:t>
    </dgm:pt>
    <dgm:pt modelId="{54A4F25F-106C-49EF-BFEB-46BC62531A0F}" type="pres">
      <dgm:prSet presAssocID="{7F710108-539B-4361-8F7F-B9E3DBE3700F}" presName="spaceBetweenRectangles" presStyleCnt="0"/>
      <dgm:spPr/>
    </dgm:pt>
    <dgm:pt modelId="{01974A09-0287-4FD4-A2F7-1221A5B0ABCB}" type="pres">
      <dgm:prSet presAssocID="{54B6D765-31BE-4076-8232-1D3DB21BABB7}" presName="parentLin" presStyleCnt="0"/>
      <dgm:spPr/>
    </dgm:pt>
    <dgm:pt modelId="{06E334DC-42C9-4C32-A1BB-BFFD2A4C6223}" type="pres">
      <dgm:prSet presAssocID="{54B6D765-31BE-4076-8232-1D3DB21BABB7}" presName="parentLeftMargin" presStyleLbl="node1" presStyleIdx="2" presStyleCnt="4"/>
      <dgm:spPr/>
      <dgm:t>
        <a:bodyPr/>
        <a:lstStyle/>
        <a:p>
          <a:endParaRPr lang="fi-FI"/>
        </a:p>
      </dgm:t>
    </dgm:pt>
    <dgm:pt modelId="{FC66FFB8-0B7B-42E9-95A0-7027B1BC8B79}" type="pres">
      <dgm:prSet presAssocID="{54B6D765-31BE-4076-8232-1D3DB21BABB7}" presName="parentText" presStyleLbl="node1" presStyleIdx="3" presStyleCnt="4">
        <dgm:presLayoutVars>
          <dgm:chMax val="0"/>
          <dgm:bulletEnabled val="1"/>
        </dgm:presLayoutVars>
      </dgm:prSet>
      <dgm:spPr/>
      <dgm:t>
        <a:bodyPr/>
        <a:lstStyle/>
        <a:p>
          <a:endParaRPr lang="fi-FI"/>
        </a:p>
      </dgm:t>
    </dgm:pt>
    <dgm:pt modelId="{79BA7DA5-445A-476D-9B4C-832D9863249B}" type="pres">
      <dgm:prSet presAssocID="{54B6D765-31BE-4076-8232-1D3DB21BABB7}" presName="negativeSpace" presStyleCnt="0"/>
      <dgm:spPr/>
    </dgm:pt>
    <dgm:pt modelId="{A3D9FD20-064E-4056-9B00-1159A92F4EC7}" type="pres">
      <dgm:prSet presAssocID="{54B6D765-31BE-4076-8232-1D3DB21BABB7}" presName="childText" presStyleLbl="conFgAcc1" presStyleIdx="3" presStyleCnt="4" custScaleX="99830" custScaleY="82855" custLinFactNeighborX="-173" custLinFactNeighborY="69670">
        <dgm:presLayoutVars>
          <dgm:bulletEnabled val="1"/>
        </dgm:presLayoutVars>
      </dgm:prSet>
      <dgm:spPr/>
      <dgm:t>
        <a:bodyPr/>
        <a:lstStyle/>
        <a:p>
          <a:endParaRPr lang="fi-FI"/>
        </a:p>
      </dgm:t>
    </dgm:pt>
  </dgm:ptLst>
  <dgm:cxnLst>
    <dgm:cxn modelId="{5405E28D-262E-49E6-B567-2E65CD5C8D9F}" type="presOf" srcId="{83725274-A374-4A4C-B5C3-C191905A5201}" destId="{A3D9FD20-064E-4056-9B00-1159A92F4EC7}" srcOrd="0" destOrd="3" presId="urn:microsoft.com/office/officeart/2005/8/layout/list1"/>
    <dgm:cxn modelId="{76B34E5F-6C72-429E-8DEE-7F8D475EB98F}" srcId="{27D417E2-0D9C-4753-90CC-754810CDBE26}" destId="{9CCBF1FD-C7B3-4B05-9BBF-41663E52A575}" srcOrd="2" destOrd="0" parTransId="{168CDEEC-8EA4-4DFC-AFBB-59C84D8F6155}" sibTransId="{F19DF30E-0BED-47F2-BE8B-4FEEAAD7F4BA}"/>
    <dgm:cxn modelId="{2D8FD6D9-D75D-4EB4-A15B-4A0856F30863}" srcId="{4E74E01C-2723-40F2-A928-7218E9D7B3F0}" destId="{8F12756B-8DD7-4B98-8EC2-AAAC2B9798D7}" srcOrd="0" destOrd="0" parTransId="{AE51117F-6273-4929-AE01-0B52CB4EF7A5}" sibTransId="{D34BA198-DFD2-4A9F-9FFB-9EF7C22DB7BF}"/>
    <dgm:cxn modelId="{DBB02F6B-2484-4387-860E-7DF850813E4D}" type="presOf" srcId="{3C551837-764C-4CB5-ADEB-E0477EC1BA13}" destId="{2CCAEDFA-5F30-4479-AAC3-CF87E3315024}" srcOrd="0" destOrd="1" presId="urn:microsoft.com/office/officeart/2005/8/layout/list1"/>
    <dgm:cxn modelId="{3CE7AA95-DD94-423E-A448-8F49BF642213}" srcId="{27D417E2-0D9C-4753-90CC-754810CDBE26}" destId="{76EB3B12-0D18-4E63-8C90-14A0597FE72E}" srcOrd="4" destOrd="0" parTransId="{BF480C0B-3898-4AA5-B19F-9F2058645D9B}" sibTransId="{237D28C9-702F-4088-B096-67EAD3CD1B02}"/>
    <dgm:cxn modelId="{55CDFBD3-1091-4333-A2E8-ADDD0073E383}" type="presOf" srcId="{56F16656-65B2-4B0D-BDA6-551442D312A4}" destId="{2CCAEDFA-5F30-4479-AAC3-CF87E3315024}" srcOrd="0" destOrd="0" presId="urn:microsoft.com/office/officeart/2005/8/layout/list1"/>
    <dgm:cxn modelId="{FABFEAAD-D744-4360-B894-5F9527CFC03B}" type="presOf" srcId="{04919F9C-9E6D-4AFC-A6E2-1A01412C2136}" destId="{CD1082A0-26AB-4926-868B-E6ED0FE66380}" srcOrd="0" destOrd="0" presId="urn:microsoft.com/office/officeart/2005/8/layout/list1"/>
    <dgm:cxn modelId="{A77488B3-2525-4E57-A4BF-7B32C595409B}" type="presOf" srcId="{4E74E01C-2723-40F2-A928-7218E9D7B3F0}" destId="{E5EBB407-1E40-498B-A048-B9A896A1ACF3}" srcOrd="1" destOrd="0" presId="urn:microsoft.com/office/officeart/2005/8/layout/list1"/>
    <dgm:cxn modelId="{F2D6173D-B8A6-4864-BD9F-ECE335FDFB6C}" type="presOf" srcId="{F408C81B-1906-4EB5-A970-8BE2CB14EC21}" destId="{65A589D3-E96A-4FA4-B04F-EFFF0805ADDA}" srcOrd="0" destOrd="2" presId="urn:microsoft.com/office/officeart/2005/8/layout/list1"/>
    <dgm:cxn modelId="{FC415611-98AD-4D7B-89FD-6949266983EA}" srcId="{54B6D765-31BE-4076-8232-1D3DB21BABB7}" destId="{EA53CC63-5D63-4681-9BBE-78F5D1DBB37B}" srcOrd="2" destOrd="0" parTransId="{5F1FA8C7-FF72-4AF8-A9D6-D287846107FA}" sibTransId="{209C2BCC-3549-4147-95DE-07207C7B3F92}"/>
    <dgm:cxn modelId="{A1D21CCE-DF11-40C4-9E04-06BABB90D586}" srcId="{F15B6C5D-7391-4A57-B82E-9E165B9EC713}" destId="{4E74E01C-2723-40F2-A928-7218E9D7B3F0}" srcOrd="0" destOrd="0" parTransId="{751D2A1D-108E-47A7-A02E-70642B29B2A1}" sibTransId="{DE7D3EEB-A272-4666-BC69-EB9EB24A5BD6}"/>
    <dgm:cxn modelId="{DE182E14-92B7-4BDE-9375-8481DF6694A4}" srcId="{04919F9C-9E6D-4AFC-A6E2-1A01412C2136}" destId="{9FB2C7BB-CE80-4975-97F0-0DEA49E7424B}" srcOrd="1" destOrd="0" parTransId="{BCF9E309-EFB2-4200-AD47-A9B79C87823C}" sibTransId="{5AE66AC6-35FE-4BED-8D90-FA203D3E3BF6}"/>
    <dgm:cxn modelId="{F7BB475F-4DB7-4ABF-8A54-5C5FA528EE6E}" srcId="{04919F9C-9E6D-4AFC-A6E2-1A01412C2136}" destId="{F408C81B-1906-4EB5-A970-8BE2CB14EC21}" srcOrd="2" destOrd="0" parTransId="{4318EF0B-89B5-4B77-9646-B1D596601DE0}" sibTransId="{D5239985-7BE7-4ED7-A25D-4523FFB6CBCF}"/>
    <dgm:cxn modelId="{AB531E5A-D206-4F5D-A02E-2329E53E0240}" type="presOf" srcId="{8F12756B-8DD7-4B98-8EC2-AAAC2B9798D7}" destId="{5D2A9B19-FD22-47CE-8C2D-62468BAAC165}" srcOrd="0" destOrd="0" presId="urn:microsoft.com/office/officeart/2005/8/layout/list1"/>
    <dgm:cxn modelId="{DBBF948D-C3ED-4577-85FF-743A15870F89}" srcId="{F15B6C5D-7391-4A57-B82E-9E165B9EC713}" destId="{27D417E2-0D9C-4753-90CC-754810CDBE26}" srcOrd="1" destOrd="0" parTransId="{F3515D0B-34C8-419C-9A96-BF4532F326CE}" sibTransId="{F254A9A0-C960-4FE4-AA1F-BF53743223ED}"/>
    <dgm:cxn modelId="{6467EB62-12F1-4B6F-AFA4-36B26F567461}" srcId="{4E74E01C-2723-40F2-A928-7218E9D7B3F0}" destId="{AFA30318-4D29-4606-B333-53F222EAECC5}" srcOrd="2" destOrd="0" parTransId="{E52F949C-E956-4840-9576-535473CD94BA}" sibTransId="{1AD5DC73-32B9-4FA7-BF15-AECD19960DC1}"/>
    <dgm:cxn modelId="{A2FFE6A3-EE7E-47AB-BF46-768D145518A5}" type="presOf" srcId="{76EB3B12-0D18-4E63-8C90-14A0597FE72E}" destId="{2CCAEDFA-5F30-4479-AAC3-CF87E3315024}" srcOrd="0" destOrd="4" presId="urn:microsoft.com/office/officeart/2005/8/layout/list1"/>
    <dgm:cxn modelId="{4A932780-92C0-4173-AF19-9CC4B9014E8E}" srcId="{54B6D765-31BE-4076-8232-1D3DB21BABB7}" destId="{83725274-A374-4A4C-B5C3-C191905A5201}" srcOrd="3" destOrd="0" parTransId="{12B6E779-EBD0-4BFE-A326-F2DEF068B8AA}" sibTransId="{195690D8-B290-481F-8045-6CCCC4C7A37B}"/>
    <dgm:cxn modelId="{926CB129-E85D-4AC2-B4E8-2B14007BF156}" type="presOf" srcId="{EA53CC63-5D63-4681-9BBE-78F5D1DBB37B}" destId="{A3D9FD20-064E-4056-9B00-1159A92F4EC7}" srcOrd="0" destOrd="2" presId="urn:microsoft.com/office/officeart/2005/8/layout/list1"/>
    <dgm:cxn modelId="{55794756-2810-4E99-9C10-0DA4C1A43619}" type="presOf" srcId="{AFA30318-4D29-4606-B333-53F222EAECC5}" destId="{5D2A9B19-FD22-47CE-8C2D-62468BAAC165}" srcOrd="0" destOrd="2" presId="urn:microsoft.com/office/officeart/2005/8/layout/list1"/>
    <dgm:cxn modelId="{11B714B3-C650-4DBA-BAA1-A74AACDEC9C9}" srcId="{04919F9C-9E6D-4AFC-A6E2-1A01412C2136}" destId="{58F7C19D-8504-4E25-AD4C-0F87C05241F7}" srcOrd="3" destOrd="0" parTransId="{42385E27-2108-423E-8A73-DBAEFC287058}" sibTransId="{C857F35E-5FB7-41BE-8BDD-97B4B8C7241E}"/>
    <dgm:cxn modelId="{BEA5D8FB-5016-4BEE-8AFC-DA270C92F250}" type="presOf" srcId="{9FB2C7BB-CE80-4975-97F0-0DEA49E7424B}" destId="{65A589D3-E96A-4FA4-B04F-EFFF0805ADDA}" srcOrd="0" destOrd="1" presId="urn:microsoft.com/office/officeart/2005/8/layout/list1"/>
    <dgm:cxn modelId="{351E848A-D120-49F9-8B0C-7C73D5F51419}" type="presOf" srcId="{C050F6FF-DB35-438C-B98E-54E30EFB17D1}" destId="{2CCAEDFA-5F30-4479-AAC3-CF87E3315024}" srcOrd="0" destOrd="3" presId="urn:microsoft.com/office/officeart/2005/8/layout/list1"/>
    <dgm:cxn modelId="{F20E9BFA-DEF2-4FD1-B26D-9894FDC03ECA}" type="presOf" srcId="{9CCBF1FD-C7B3-4B05-9BBF-41663E52A575}" destId="{2CCAEDFA-5F30-4479-AAC3-CF87E3315024}" srcOrd="0" destOrd="2" presId="urn:microsoft.com/office/officeart/2005/8/layout/list1"/>
    <dgm:cxn modelId="{57CE26B6-8016-468F-9659-D7EA2DCA5809}" type="presOf" srcId="{54B6D765-31BE-4076-8232-1D3DB21BABB7}" destId="{FC66FFB8-0B7B-42E9-95A0-7027B1BC8B79}" srcOrd="1" destOrd="0" presId="urn:microsoft.com/office/officeart/2005/8/layout/list1"/>
    <dgm:cxn modelId="{6B937365-4DBD-4FA8-8DCC-1755EB8A8D66}" type="presOf" srcId="{4E74E01C-2723-40F2-A928-7218E9D7B3F0}" destId="{7ED365C0-1A82-4FC1-A820-565C91B56013}" srcOrd="0" destOrd="0" presId="urn:microsoft.com/office/officeart/2005/8/layout/list1"/>
    <dgm:cxn modelId="{2F045FD5-D382-4B29-B915-CE17E802AFD5}" type="presOf" srcId="{04919F9C-9E6D-4AFC-A6E2-1A01412C2136}" destId="{2F7C5C2A-0A02-46FA-9BA3-43DC9CAF7B06}" srcOrd="1" destOrd="0" presId="urn:microsoft.com/office/officeart/2005/8/layout/list1"/>
    <dgm:cxn modelId="{451654A2-AF06-4AE7-B2A7-DF4E3AF1FB63}" srcId="{F15B6C5D-7391-4A57-B82E-9E165B9EC713}" destId="{04919F9C-9E6D-4AFC-A6E2-1A01412C2136}" srcOrd="2" destOrd="0" parTransId="{9B8C732B-CADE-454F-9D8E-23F61541E569}" sibTransId="{7F710108-539B-4361-8F7F-B9E3DBE3700F}"/>
    <dgm:cxn modelId="{C0FDB2C1-C56E-4195-81BF-2295E0E0DDBB}" srcId="{04919F9C-9E6D-4AFC-A6E2-1A01412C2136}" destId="{7B8D6802-8A3C-497D-8723-1BE75BCEDD22}" srcOrd="0" destOrd="0" parTransId="{465857FD-9B6D-4D2B-915E-C6D8C67315F9}" sibTransId="{1C320A9B-4EF0-45F1-8844-8557641DA478}"/>
    <dgm:cxn modelId="{D506700C-F9D0-45E5-931A-A60B223299C4}" srcId="{4E74E01C-2723-40F2-A928-7218E9D7B3F0}" destId="{B473543E-93DC-4127-B0DF-EDB3BA5C0143}" srcOrd="3" destOrd="0" parTransId="{845B9670-0734-4348-90F4-035CF6EBE166}" sibTransId="{0734E7A1-7D5C-4644-9322-3877D79A0C08}"/>
    <dgm:cxn modelId="{774ABB8A-4533-483A-A7F7-6115337E0036}" type="presOf" srcId="{3116E70B-27D6-44C4-BE00-48F7F6085EBB}" destId="{5D2A9B19-FD22-47CE-8C2D-62468BAAC165}" srcOrd="0" destOrd="1" presId="urn:microsoft.com/office/officeart/2005/8/layout/list1"/>
    <dgm:cxn modelId="{119258E4-69C6-457B-AA19-BA3C3FBFA890}" type="presOf" srcId="{7B8D6802-8A3C-497D-8723-1BE75BCEDD22}" destId="{65A589D3-E96A-4FA4-B04F-EFFF0805ADDA}" srcOrd="0" destOrd="0" presId="urn:microsoft.com/office/officeart/2005/8/layout/list1"/>
    <dgm:cxn modelId="{B7EFB227-C428-4F98-BE28-413B92E2A5E3}" type="presOf" srcId="{378A74B6-EE0E-4BFF-9DE4-5385FA8D7D24}" destId="{A3D9FD20-064E-4056-9B00-1159A92F4EC7}" srcOrd="0" destOrd="1" presId="urn:microsoft.com/office/officeart/2005/8/layout/list1"/>
    <dgm:cxn modelId="{CD9C33A2-6729-4794-92DF-AB85780D44C0}" srcId="{27D417E2-0D9C-4753-90CC-754810CDBE26}" destId="{C050F6FF-DB35-438C-B98E-54E30EFB17D1}" srcOrd="3" destOrd="0" parTransId="{6E564044-FBF7-46C1-AF94-2956557CA8DE}" sibTransId="{47B2537C-A090-4233-AE52-1214C480AE70}"/>
    <dgm:cxn modelId="{9D7BBD7B-382C-4D3B-9745-2099B7CF22B3}" type="presOf" srcId="{58F7C19D-8504-4E25-AD4C-0F87C05241F7}" destId="{65A589D3-E96A-4FA4-B04F-EFFF0805ADDA}" srcOrd="0" destOrd="3" presId="urn:microsoft.com/office/officeart/2005/8/layout/list1"/>
    <dgm:cxn modelId="{BCCF5A30-3FED-4DE2-9398-1D1D55501860}" type="presOf" srcId="{27D417E2-0D9C-4753-90CC-754810CDBE26}" destId="{ED22B6F4-5588-4309-A4B6-16F06B5C9DDB}" srcOrd="1" destOrd="0" presId="urn:microsoft.com/office/officeart/2005/8/layout/list1"/>
    <dgm:cxn modelId="{12F5E954-54CF-40BE-86AE-C78C45134006}" srcId="{4E74E01C-2723-40F2-A928-7218E9D7B3F0}" destId="{3116E70B-27D6-44C4-BE00-48F7F6085EBB}" srcOrd="1" destOrd="0" parTransId="{0DA00F0B-E6CB-4053-A022-5FFE966E0295}" sibTransId="{E52FF304-2490-41A2-8767-2FC87C24348B}"/>
    <dgm:cxn modelId="{4F8DE2D6-D850-4B88-9AF9-4F196C2EEDBD}" srcId="{54B6D765-31BE-4076-8232-1D3DB21BABB7}" destId="{378A74B6-EE0E-4BFF-9DE4-5385FA8D7D24}" srcOrd="1" destOrd="0" parTransId="{793C07D5-0FDC-43D7-8A9B-439BCF1CBFF0}" sibTransId="{D867DBE4-F4E8-47EC-AD89-89A3856D8D0A}"/>
    <dgm:cxn modelId="{4DEE2634-9574-457B-8190-0C07A4F24662}" srcId="{54B6D765-31BE-4076-8232-1D3DB21BABB7}" destId="{B2E89397-E6FE-4A7A-8DD7-F44323D6AE73}" srcOrd="0" destOrd="0" parTransId="{8AD83B0F-98A6-46BC-B04C-2865392D9047}" sibTransId="{427982B4-A6B0-484C-9F5C-F689C0048632}"/>
    <dgm:cxn modelId="{AE19A306-0F06-42B9-AC99-736419402EE7}" type="presOf" srcId="{54B6D765-31BE-4076-8232-1D3DB21BABB7}" destId="{06E334DC-42C9-4C32-A1BB-BFFD2A4C6223}" srcOrd="0" destOrd="0" presId="urn:microsoft.com/office/officeart/2005/8/layout/list1"/>
    <dgm:cxn modelId="{83A8C778-4929-451A-A4E7-EF63888E330D}" type="presOf" srcId="{27D417E2-0D9C-4753-90CC-754810CDBE26}" destId="{4B843B0D-AF7E-4BF8-AE5A-01DBEFCA2E74}" srcOrd="0" destOrd="0" presId="urn:microsoft.com/office/officeart/2005/8/layout/list1"/>
    <dgm:cxn modelId="{F9D049AE-A521-4EC8-AA49-D3022CD72B43}" type="presOf" srcId="{B473543E-93DC-4127-B0DF-EDB3BA5C0143}" destId="{5D2A9B19-FD22-47CE-8C2D-62468BAAC165}" srcOrd="0" destOrd="3" presId="urn:microsoft.com/office/officeart/2005/8/layout/list1"/>
    <dgm:cxn modelId="{50E76854-4528-4B1B-9833-03E3EC75DAAB}" srcId="{F15B6C5D-7391-4A57-B82E-9E165B9EC713}" destId="{54B6D765-31BE-4076-8232-1D3DB21BABB7}" srcOrd="3" destOrd="0" parTransId="{8EC6ECFB-5544-4A88-9203-5F403CDC8A24}" sibTransId="{7706B4A4-1D84-4759-B637-C4EB1A6C9229}"/>
    <dgm:cxn modelId="{2E30EDA2-E7EE-46F3-B7CD-B05CFEA0E013}" type="presOf" srcId="{B2E89397-E6FE-4A7A-8DD7-F44323D6AE73}" destId="{A3D9FD20-064E-4056-9B00-1159A92F4EC7}" srcOrd="0" destOrd="0" presId="urn:microsoft.com/office/officeart/2005/8/layout/list1"/>
    <dgm:cxn modelId="{85B12F48-0C6A-4B3A-BBDD-FE561373BFEC}" srcId="{27D417E2-0D9C-4753-90CC-754810CDBE26}" destId="{56F16656-65B2-4B0D-BDA6-551442D312A4}" srcOrd="0" destOrd="0" parTransId="{2D51FC5A-9C5D-43BF-AB3F-38E44CE36CCF}" sibTransId="{86528A45-BF86-4934-876B-1FACF6608EC5}"/>
    <dgm:cxn modelId="{B502A331-D885-4673-AE82-24209C644605}" srcId="{27D417E2-0D9C-4753-90CC-754810CDBE26}" destId="{3C551837-764C-4CB5-ADEB-E0477EC1BA13}" srcOrd="1" destOrd="0" parTransId="{84F871AB-B826-409A-B296-6D95B1EEA488}" sibTransId="{5A5751CF-1149-4B1D-9170-C6084099FBBC}"/>
    <dgm:cxn modelId="{963C2C54-507D-4C3D-8C25-A742938D0B9A}" type="presOf" srcId="{F15B6C5D-7391-4A57-B82E-9E165B9EC713}" destId="{A9DF0276-36E2-4F6F-8993-22489EBFAF9D}" srcOrd="0" destOrd="0" presId="urn:microsoft.com/office/officeart/2005/8/layout/list1"/>
    <dgm:cxn modelId="{21AABB0C-5A0D-48C3-8815-A0F29A236D35}" type="presParOf" srcId="{A9DF0276-36E2-4F6F-8993-22489EBFAF9D}" destId="{4E7335DA-F315-4217-A8B6-836003B366C0}" srcOrd="0" destOrd="0" presId="urn:microsoft.com/office/officeart/2005/8/layout/list1"/>
    <dgm:cxn modelId="{2AE8958B-6EC0-435C-BF4D-3A9843682381}" type="presParOf" srcId="{4E7335DA-F315-4217-A8B6-836003B366C0}" destId="{7ED365C0-1A82-4FC1-A820-565C91B56013}" srcOrd="0" destOrd="0" presId="urn:microsoft.com/office/officeart/2005/8/layout/list1"/>
    <dgm:cxn modelId="{F50637F6-2300-4354-A030-62B458D8B774}" type="presParOf" srcId="{4E7335DA-F315-4217-A8B6-836003B366C0}" destId="{E5EBB407-1E40-498B-A048-B9A896A1ACF3}" srcOrd="1" destOrd="0" presId="urn:microsoft.com/office/officeart/2005/8/layout/list1"/>
    <dgm:cxn modelId="{BA2D4BC3-6ECA-4F22-A8F9-C17D14D6ABD7}" type="presParOf" srcId="{A9DF0276-36E2-4F6F-8993-22489EBFAF9D}" destId="{84709CED-517F-46A2-B8D4-EA996FF3893A}" srcOrd="1" destOrd="0" presId="urn:microsoft.com/office/officeart/2005/8/layout/list1"/>
    <dgm:cxn modelId="{43FC2986-0E52-428D-89CD-7647E3F824AB}" type="presParOf" srcId="{A9DF0276-36E2-4F6F-8993-22489EBFAF9D}" destId="{5D2A9B19-FD22-47CE-8C2D-62468BAAC165}" srcOrd="2" destOrd="0" presId="urn:microsoft.com/office/officeart/2005/8/layout/list1"/>
    <dgm:cxn modelId="{32684E42-34C2-4213-95AF-0ED7617BD157}" type="presParOf" srcId="{A9DF0276-36E2-4F6F-8993-22489EBFAF9D}" destId="{E98935A8-FB4A-45C6-A4C1-A03F85419A03}" srcOrd="3" destOrd="0" presId="urn:microsoft.com/office/officeart/2005/8/layout/list1"/>
    <dgm:cxn modelId="{B1560221-4685-48F1-AE2E-712421EE421E}" type="presParOf" srcId="{A9DF0276-36E2-4F6F-8993-22489EBFAF9D}" destId="{DACE3520-A230-414B-A25A-C04DD7977120}" srcOrd="4" destOrd="0" presId="urn:microsoft.com/office/officeart/2005/8/layout/list1"/>
    <dgm:cxn modelId="{6CC0FEEC-C3A6-4BED-B2E7-C453C46F739A}" type="presParOf" srcId="{DACE3520-A230-414B-A25A-C04DD7977120}" destId="{4B843B0D-AF7E-4BF8-AE5A-01DBEFCA2E74}" srcOrd="0" destOrd="0" presId="urn:microsoft.com/office/officeart/2005/8/layout/list1"/>
    <dgm:cxn modelId="{AA310920-4319-4F10-8206-795719E613D8}" type="presParOf" srcId="{DACE3520-A230-414B-A25A-C04DD7977120}" destId="{ED22B6F4-5588-4309-A4B6-16F06B5C9DDB}" srcOrd="1" destOrd="0" presId="urn:microsoft.com/office/officeart/2005/8/layout/list1"/>
    <dgm:cxn modelId="{B8BDC27A-77F0-4273-983E-5DA9D6E49555}" type="presParOf" srcId="{A9DF0276-36E2-4F6F-8993-22489EBFAF9D}" destId="{3D6557F2-F64D-42BB-AAF4-860191FF49A7}" srcOrd="5" destOrd="0" presId="urn:microsoft.com/office/officeart/2005/8/layout/list1"/>
    <dgm:cxn modelId="{5D729E57-DAC6-4152-997B-8DD443CA12B3}" type="presParOf" srcId="{A9DF0276-36E2-4F6F-8993-22489EBFAF9D}" destId="{2CCAEDFA-5F30-4479-AAC3-CF87E3315024}" srcOrd="6" destOrd="0" presId="urn:microsoft.com/office/officeart/2005/8/layout/list1"/>
    <dgm:cxn modelId="{D1393138-84B7-4D29-AEDE-F7BB34376651}" type="presParOf" srcId="{A9DF0276-36E2-4F6F-8993-22489EBFAF9D}" destId="{8B58413B-83E4-489B-8C9F-06CAAAC88C0A}" srcOrd="7" destOrd="0" presId="urn:microsoft.com/office/officeart/2005/8/layout/list1"/>
    <dgm:cxn modelId="{F71599FF-10CF-4119-AC38-D08BC8F898CE}" type="presParOf" srcId="{A9DF0276-36E2-4F6F-8993-22489EBFAF9D}" destId="{96757685-B966-4B98-B735-2CD33E05A732}" srcOrd="8" destOrd="0" presId="urn:microsoft.com/office/officeart/2005/8/layout/list1"/>
    <dgm:cxn modelId="{F4849686-4E7C-4872-AFE9-DF2E8BF45E03}" type="presParOf" srcId="{96757685-B966-4B98-B735-2CD33E05A732}" destId="{CD1082A0-26AB-4926-868B-E6ED0FE66380}" srcOrd="0" destOrd="0" presId="urn:microsoft.com/office/officeart/2005/8/layout/list1"/>
    <dgm:cxn modelId="{E5BF9508-C1DC-429F-9377-624330D4B06D}" type="presParOf" srcId="{96757685-B966-4B98-B735-2CD33E05A732}" destId="{2F7C5C2A-0A02-46FA-9BA3-43DC9CAF7B06}" srcOrd="1" destOrd="0" presId="urn:microsoft.com/office/officeart/2005/8/layout/list1"/>
    <dgm:cxn modelId="{5974C671-BEF5-4CF5-B44D-344A281E9695}" type="presParOf" srcId="{A9DF0276-36E2-4F6F-8993-22489EBFAF9D}" destId="{33FEEA1F-1AF8-4E85-83CF-84221E7006DC}" srcOrd="9" destOrd="0" presId="urn:microsoft.com/office/officeart/2005/8/layout/list1"/>
    <dgm:cxn modelId="{A533C88C-61C6-4DD8-A3C7-9FA003761A36}" type="presParOf" srcId="{A9DF0276-36E2-4F6F-8993-22489EBFAF9D}" destId="{65A589D3-E96A-4FA4-B04F-EFFF0805ADDA}" srcOrd="10" destOrd="0" presId="urn:microsoft.com/office/officeart/2005/8/layout/list1"/>
    <dgm:cxn modelId="{F6DA21C3-3FD3-4DE8-A4D8-5BB919CD2A41}" type="presParOf" srcId="{A9DF0276-36E2-4F6F-8993-22489EBFAF9D}" destId="{54A4F25F-106C-49EF-BFEB-46BC62531A0F}" srcOrd="11" destOrd="0" presId="urn:microsoft.com/office/officeart/2005/8/layout/list1"/>
    <dgm:cxn modelId="{121A38FF-037D-481D-BB84-204A25A3ACDD}" type="presParOf" srcId="{A9DF0276-36E2-4F6F-8993-22489EBFAF9D}" destId="{01974A09-0287-4FD4-A2F7-1221A5B0ABCB}" srcOrd="12" destOrd="0" presId="urn:microsoft.com/office/officeart/2005/8/layout/list1"/>
    <dgm:cxn modelId="{E1FC66F2-1AD3-4994-8A2F-285C5C4E7433}" type="presParOf" srcId="{01974A09-0287-4FD4-A2F7-1221A5B0ABCB}" destId="{06E334DC-42C9-4C32-A1BB-BFFD2A4C6223}" srcOrd="0" destOrd="0" presId="urn:microsoft.com/office/officeart/2005/8/layout/list1"/>
    <dgm:cxn modelId="{C34EEA46-0E27-4B32-BCA9-D0137380628C}" type="presParOf" srcId="{01974A09-0287-4FD4-A2F7-1221A5B0ABCB}" destId="{FC66FFB8-0B7B-42E9-95A0-7027B1BC8B79}" srcOrd="1" destOrd="0" presId="urn:microsoft.com/office/officeart/2005/8/layout/list1"/>
    <dgm:cxn modelId="{6E996FC9-6538-4F1F-92BA-4771670CDD13}" type="presParOf" srcId="{A9DF0276-36E2-4F6F-8993-22489EBFAF9D}" destId="{79BA7DA5-445A-476D-9B4C-832D9863249B}" srcOrd="13" destOrd="0" presId="urn:microsoft.com/office/officeart/2005/8/layout/list1"/>
    <dgm:cxn modelId="{825BC6AB-8BE3-4A5D-88E9-1900B220132E}" type="presParOf" srcId="{A9DF0276-36E2-4F6F-8993-22489EBFAF9D}" destId="{A3D9FD20-064E-4056-9B00-1159A92F4EC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96523-196A-43B7-A2FF-350A7970F535}">
      <dsp:nvSpPr>
        <dsp:cNvPr id="0" name=""/>
        <dsp:cNvSpPr/>
      </dsp:nvSpPr>
      <dsp:spPr>
        <a:xfrm>
          <a:off x="2074267" y="1498429"/>
          <a:ext cx="701170" cy="701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i-FI" sz="1200" kern="1200" dirty="0" smtClean="0"/>
            <a:t>Asiakas</a:t>
          </a:r>
          <a:endParaRPr lang="fi-FI" sz="1200" kern="1200" dirty="0"/>
        </a:p>
      </dsp:txBody>
      <dsp:txXfrm>
        <a:off x="2176951" y="1601113"/>
        <a:ext cx="495802" cy="495802"/>
      </dsp:txXfrm>
    </dsp:sp>
    <dsp:sp modelId="{55587DE9-A2B1-4DBE-86B8-C7AAF9B389BF}">
      <dsp:nvSpPr>
        <dsp:cNvPr id="0" name=""/>
        <dsp:cNvSpPr/>
      </dsp:nvSpPr>
      <dsp:spPr>
        <a:xfrm rot="16412233">
          <a:off x="2322404" y="1124393"/>
          <a:ext cx="2797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dirty="0"/>
        </a:p>
      </dsp:txBody>
      <dsp:txXfrm>
        <a:off x="2355957" y="1207764"/>
        <a:ext cx="208225" cy="143038"/>
      </dsp:txXfrm>
    </dsp:sp>
    <dsp:sp modelId="{77C65EF8-3D31-4807-99D7-A8B5B775DD4B}">
      <dsp:nvSpPr>
        <dsp:cNvPr id="0" name=""/>
        <dsp:cNvSpPr/>
      </dsp:nvSpPr>
      <dsp:spPr>
        <a:xfrm>
          <a:off x="2067853" y="96655"/>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i-FI" sz="1000" kern="1200" dirty="0" err="1" smtClean="0"/>
            <a:t>THL:n</a:t>
          </a:r>
          <a:r>
            <a:rPr lang="fi-FI" sz="1000" kern="1200" dirty="0" smtClean="0"/>
            <a:t> kysely joka 2. vuosi</a:t>
          </a:r>
          <a:endParaRPr lang="fi-FI" sz="1000" kern="1200" dirty="0"/>
        </a:p>
      </dsp:txBody>
      <dsp:txXfrm>
        <a:off x="2196208" y="225010"/>
        <a:ext cx="619753" cy="619753"/>
      </dsp:txXfrm>
    </dsp:sp>
    <dsp:sp modelId="{6DD02E14-4FFD-49D9-83F0-9853CCDC32E4}">
      <dsp:nvSpPr>
        <dsp:cNvPr id="0" name=""/>
        <dsp:cNvSpPr/>
      </dsp:nvSpPr>
      <dsp:spPr>
        <a:xfrm rot="18986643">
          <a:off x="2727400" y="1300899"/>
          <a:ext cx="297103"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737245" y="1373220"/>
        <a:ext cx="225584" cy="143038"/>
      </dsp:txXfrm>
    </dsp:sp>
    <dsp:sp modelId="{FCFC9D21-4ED7-47B8-8F07-33E0C545ABC1}">
      <dsp:nvSpPr>
        <dsp:cNvPr id="0" name=""/>
        <dsp:cNvSpPr/>
      </dsp:nvSpPr>
      <dsp:spPr>
        <a:xfrm>
          <a:off x="2929962" y="306104"/>
          <a:ext cx="1100399" cy="10789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Muistutukset</a:t>
          </a:r>
          <a:endParaRPr lang="fi-FI" sz="500" kern="1200" dirty="0"/>
        </a:p>
      </dsp:txBody>
      <dsp:txXfrm>
        <a:off x="3091112" y="464119"/>
        <a:ext cx="778099" cy="762966"/>
      </dsp:txXfrm>
    </dsp:sp>
    <dsp:sp modelId="{1831C2A3-EF4C-45DE-87D7-5DF9461C3E2C}">
      <dsp:nvSpPr>
        <dsp:cNvPr id="0" name=""/>
        <dsp:cNvSpPr/>
      </dsp:nvSpPr>
      <dsp:spPr>
        <a:xfrm>
          <a:off x="2914085" y="1729815"/>
          <a:ext cx="33401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914085" y="1777495"/>
        <a:ext cx="262495" cy="143038"/>
      </dsp:txXfrm>
    </dsp:sp>
    <dsp:sp modelId="{A2F587DE-A8F0-486B-8EF2-E0899F227BCA}">
      <dsp:nvSpPr>
        <dsp:cNvPr id="0" name=""/>
        <dsp:cNvSpPr/>
      </dsp:nvSpPr>
      <dsp:spPr>
        <a:xfrm>
          <a:off x="3405654" y="1410783"/>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Kantelu</a:t>
          </a:r>
          <a:endParaRPr lang="fi-FI" sz="500" kern="1200" dirty="0"/>
        </a:p>
      </dsp:txBody>
      <dsp:txXfrm>
        <a:off x="3534009" y="1539138"/>
        <a:ext cx="619753" cy="619753"/>
      </dsp:txXfrm>
    </dsp:sp>
    <dsp:sp modelId="{65B6A372-56F3-407E-AF83-CD81A8FB62F5}">
      <dsp:nvSpPr>
        <dsp:cNvPr id="0" name=""/>
        <dsp:cNvSpPr/>
      </dsp:nvSpPr>
      <dsp:spPr>
        <a:xfrm rot="2700000">
          <a:off x="2715461" y="2165619"/>
          <a:ext cx="290389"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725935" y="2188013"/>
        <a:ext cx="218870" cy="143038"/>
      </dsp:txXfrm>
    </dsp:sp>
    <dsp:sp modelId="{32B0B2B2-F65F-43D4-9FC6-B82AA6F9B798}">
      <dsp:nvSpPr>
        <dsp:cNvPr id="0" name=""/>
        <dsp:cNvSpPr/>
      </dsp:nvSpPr>
      <dsp:spPr>
        <a:xfrm>
          <a:off x="2901997" y="2337417"/>
          <a:ext cx="1052527" cy="10300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Suullinen palaute</a:t>
          </a:r>
          <a:endParaRPr lang="fi-FI" sz="700" kern="1200" dirty="0"/>
        </a:p>
      </dsp:txBody>
      <dsp:txXfrm>
        <a:off x="3056136" y="2488259"/>
        <a:ext cx="744249" cy="728327"/>
      </dsp:txXfrm>
    </dsp:sp>
    <dsp:sp modelId="{D0959656-D867-48EC-BFCC-F02D76A0FFD7}">
      <dsp:nvSpPr>
        <dsp:cNvPr id="0" name=""/>
        <dsp:cNvSpPr/>
      </dsp:nvSpPr>
      <dsp:spPr>
        <a:xfrm rot="5267633">
          <a:off x="2287694" y="2376543"/>
          <a:ext cx="3241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322077" y="2388490"/>
        <a:ext cx="252625" cy="143038"/>
      </dsp:txXfrm>
    </dsp:sp>
    <dsp:sp modelId="{6BBF8F88-CFFB-460B-A94C-6B4E371E41E0}">
      <dsp:nvSpPr>
        <dsp:cNvPr id="0" name=""/>
        <dsp:cNvSpPr/>
      </dsp:nvSpPr>
      <dsp:spPr>
        <a:xfrm>
          <a:off x="1965888" y="2810210"/>
          <a:ext cx="1027258" cy="9156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Kirjallinen palaute</a:t>
          </a:r>
          <a:endParaRPr lang="fi-FI" sz="700" kern="1200" dirty="0"/>
        </a:p>
      </dsp:txBody>
      <dsp:txXfrm>
        <a:off x="2116326" y="2944308"/>
        <a:ext cx="726382" cy="647480"/>
      </dsp:txXfrm>
    </dsp:sp>
    <dsp:sp modelId="{4B70AA4D-5C15-437C-942A-988900FBCEAF}">
      <dsp:nvSpPr>
        <dsp:cNvPr id="0" name=""/>
        <dsp:cNvSpPr/>
      </dsp:nvSpPr>
      <dsp:spPr>
        <a:xfrm rot="8097583">
          <a:off x="1857798" y="2158223"/>
          <a:ext cx="278495"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918826" y="2180599"/>
        <a:ext cx="206976" cy="143038"/>
      </dsp:txXfrm>
    </dsp:sp>
    <dsp:sp modelId="{72586ECE-F678-434C-8C7B-B01EE4BFB558}">
      <dsp:nvSpPr>
        <dsp:cNvPr id="0" name=""/>
        <dsp:cNvSpPr/>
      </dsp:nvSpPr>
      <dsp:spPr>
        <a:xfrm>
          <a:off x="875230" y="2342371"/>
          <a:ext cx="1117482" cy="997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Eri kanavat: </a:t>
          </a:r>
          <a:r>
            <a:rPr lang="fi-FI" sz="700" kern="1200" dirty="0" err="1" smtClean="0"/>
            <a:t>some</a:t>
          </a:r>
          <a:r>
            <a:rPr lang="fi-FI" sz="700" kern="1200" dirty="0" smtClean="0"/>
            <a:t>, lehti</a:t>
          </a:r>
          <a:endParaRPr lang="fi-FI" sz="700" kern="1200" dirty="0"/>
        </a:p>
      </dsp:txBody>
      <dsp:txXfrm>
        <a:off x="1038881" y="2488501"/>
        <a:ext cx="790180" cy="705576"/>
      </dsp:txXfrm>
    </dsp:sp>
    <dsp:sp modelId="{9E89EA55-DCDC-49D7-BB64-34A1E84D3D6F}">
      <dsp:nvSpPr>
        <dsp:cNvPr id="0" name=""/>
        <dsp:cNvSpPr/>
      </dsp:nvSpPr>
      <dsp:spPr>
        <a:xfrm rot="10508089">
          <a:off x="1574886" y="1787071"/>
          <a:ext cx="35461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646276" y="1831718"/>
        <a:ext cx="283095" cy="143038"/>
      </dsp:txXfrm>
    </dsp:sp>
    <dsp:sp modelId="{FDBD601A-F710-45ED-8AF9-D641F890FF1F}">
      <dsp:nvSpPr>
        <dsp:cNvPr id="0" name=""/>
        <dsp:cNvSpPr/>
      </dsp:nvSpPr>
      <dsp:spPr>
        <a:xfrm>
          <a:off x="533972" y="1534429"/>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i-FI" sz="1000" kern="1200" dirty="0" smtClean="0"/>
            <a:t>Jatkuvan palaute</a:t>
          </a:r>
          <a:endParaRPr lang="fi-FI" sz="1000" kern="1200" dirty="0"/>
        </a:p>
      </dsp:txBody>
      <dsp:txXfrm>
        <a:off x="662327" y="1662784"/>
        <a:ext cx="619753" cy="619753"/>
      </dsp:txXfrm>
    </dsp:sp>
    <dsp:sp modelId="{0498CE70-517F-424A-983C-848CFCC5F34D}">
      <dsp:nvSpPr>
        <dsp:cNvPr id="0" name=""/>
        <dsp:cNvSpPr/>
      </dsp:nvSpPr>
      <dsp:spPr>
        <a:xfrm rot="13332879">
          <a:off x="1865042" y="1344307"/>
          <a:ext cx="2697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927286" y="1416014"/>
        <a:ext cx="198225" cy="143038"/>
      </dsp:txXfrm>
    </dsp:sp>
    <dsp:sp modelId="{18F5DEA1-C622-4284-878B-36189F7E8044}">
      <dsp:nvSpPr>
        <dsp:cNvPr id="0" name=""/>
        <dsp:cNvSpPr/>
      </dsp:nvSpPr>
      <dsp:spPr>
        <a:xfrm>
          <a:off x="434937" y="0"/>
          <a:ext cx="1608766" cy="154697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i-FI" sz="800" kern="1200" dirty="0" smtClean="0"/>
            <a:t>Tilannekohtainen välitön palaute</a:t>
          </a:r>
          <a:endParaRPr lang="fi-FI" sz="800" kern="1200" dirty="0"/>
        </a:p>
      </dsp:txBody>
      <dsp:txXfrm>
        <a:off x="670535" y="226549"/>
        <a:ext cx="1137570" cy="109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EF187-8CE7-47E0-ADB1-BC8C95792217}">
      <dsp:nvSpPr>
        <dsp:cNvPr id="0" name=""/>
        <dsp:cNvSpPr/>
      </dsp:nvSpPr>
      <dsp:spPr>
        <a:xfrm>
          <a:off x="30168" y="265"/>
          <a:ext cx="10262446" cy="360000"/>
        </a:xfrm>
        <a:prstGeom prst="right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CC114-85E9-48B2-A57B-A46C78A4EA32}">
      <dsp:nvSpPr>
        <dsp:cNvPr id="0" name=""/>
        <dsp:cNvSpPr/>
      </dsp:nvSpPr>
      <dsp:spPr>
        <a:xfrm>
          <a:off x="7189388" y="674358"/>
          <a:ext cx="2541106" cy="1104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91440" numCol="1" spcCol="1270" anchor="ctr" anchorCtr="0">
          <a:noAutofit/>
        </a:bodyPr>
        <a:lstStyle/>
        <a:p>
          <a:pPr lvl="0" algn="ctr" defTabSz="400050">
            <a:lnSpc>
              <a:spcPct val="90000"/>
            </a:lnSpc>
            <a:spcBef>
              <a:spcPct val="0"/>
            </a:spcBef>
            <a:spcAft>
              <a:spcPct val="35000"/>
            </a:spcAft>
          </a:pPr>
          <a:endParaRPr lang="fi-FI" sz="900" kern="1200" dirty="0" smtClean="0"/>
        </a:p>
        <a:p>
          <a:pPr lvl="0" algn="ctr" defTabSz="400050">
            <a:lnSpc>
              <a:spcPct val="90000"/>
            </a:lnSpc>
            <a:spcBef>
              <a:spcPct val="0"/>
            </a:spcBef>
            <a:spcAft>
              <a:spcPct val="35000"/>
            </a:spcAft>
          </a:pPr>
          <a:endParaRPr lang="fi-FI" sz="1000" kern="1200" dirty="0" smtClean="0"/>
        </a:p>
        <a:p>
          <a:pPr lvl="0" algn="ctr" defTabSz="400050">
            <a:lnSpc>
              <a:spcPct val="90000"/>
            </a:lnSpc>
            <a:spcBef>
              <a:spcPct val="0"/>
            </a:spcBef>
            <a:spcAft>
              <a:spcPct val="35000"/>
            </a:spcAft>
          </a:pPr>
          <a:r>
            <a:rPr lang="fi-FI" sz="1000" kern="1200" dirty="0" smtClean="0"/>
            <a:t>08-12/2023</a:t>
          </a:r>
        </a:p>
        <a:p>
          <a:pPr lvl="0" algn="ctr" defTabSz="400050">
            <a:lnSpc>
              <a:spcPct val="90000"/>
            </a:lnSpc>
            <a:spcBef>
              <a:spcPct val="0"/>
            </a:spcBef>
            <a:spcAft>
              <a:spcPct val="35000"/>
            </a:spcAft>
          </a:pPr>
          <a:r>
            <a:rPr lang="fi-FI" sz="1000" kern="1200" dirty="0" smtClean="0"/>
            <a:t>Työryhmä työskentely jatkuu pilotoinnin seuranta, arviointi ja loppuyhteenveto. </a:t>
          </a:r>
        </a:p>
        <a:p>
          <a:pPr lvl="0" algn="ctr" defTabSz="400050">
            <a:lnSpc>
              <a:spcPct val="90000"/>
            </a:lnSpc>
            <a:spcBef>
              <a:spcPct val="0"/>
            </a:spcBef>
            <a:spcAft>
              <a:spcPct val="35000"/>
            </a:spcAft>
          </a:pPr>
          <a:r>
            <a:rPr lang="fi-FI" sz="1000" kern="1200" dirty="0" smtClean="0"/>
            <a:t>- Kysely pilotointiin osallistuville tahoille</a:t>
          </a:r>
        </a:p>
        <a:p>
          <a:pPr lvl="0" algn="ctr" defTabSz="400050">
            <a:lnSpc>
              <a:spcPct val="90000"/>
            </a:lnSpc>
            <a:spcBef>
              <a:spcPct val="0"/>
            </a:spcBef>
            <a:spcAft>
              <a:spcPct val="35000"/>
            </a:spcAft>
          </a:pPr>
          <a:r>
            <a:rPr lang="fi-FI" sz="1000" kern="1200" dirty="0" smtClean="0"/>
            <a:t>- Raportoinnin ja kehittämistoiminnan seuranta ja arviointi, mittaritietovarannon jatkokehittäminen</a:t>
          </a:r>
        </a:p>
        <a:p>
          <a:pPr lvl="0" algn="ctr" defTabSz="400050">
            <a:lnSpc>
              <a:spcPct val="90000"/>
            </a:lnSpc>
            <a:spcBef>
              <a:spcPct val="0"/>
            </a:spcBef>
            <a:spcAft>
              <a:spcPct val="35000"/>
            </a:spcAft>
          </a:pPr>
          <a:r>
            <a:rPr lang="fi-FI" sz="1000" kern="1200" dirty="0" smtClean="0"/>
            <a:t>- Riskien tunnistaminen</a:t>
          </a:r>
        </a:p>
        <a:p>
          <a:pPr lvl="0" algn="ctr" defTabSz="400050">
            <a:lnSpc>
              <a:spcPct val="90000"/>
            </a:lnSpc>
            <a:spcBef>
              <a:spcPct val="0"/>
            </a:spcBef>
            <a:spcAft>
              <a:spcPct val="35000"/>
            </a:spcAft>
          </a:pPr>
          <a:r>
            <a:rPr lang="fi-FI" sz="1000" kern="1200" dirty="0" smtClean="0"/>
            <a:t>- Asiakas- ja läheispalautteen jatkokehittäminen osaksi Varhan ikääntyvien palveluiden toimintaa</a:t>
          </a:r>
          <a:endParaRPr lang="fi-FI" sz="1000" kern="1200" dirty="0"/>
        </a:p>
      </dsp:txBody>
      <dsp:txXfrm>
        <a:off x="7189388" y="674358"/>
        <a:ext cx="2541106" cy="1104709"/>
      </dsp:txXfrm>
    </dsp:sp>
    <dsp:sp modelId="{A1FBE218-6ECD-4B28-9685-A078BDBA77DA}">
      <dsp:nvSpPr>
        <dsp:cNvPr id="0" name=""/>
        <dsp:cNvSpPr/>
      </dsp:nvSpPr>
      <dsp:spPr>
        <a:xfrm>
          <a:off x="3833145" y="186145"/>
          <a:ext cx="2860857" cy="188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1000" kern="1200" dirty="0" smtClean="0"/>
        </a:p>
        <a:p>
          <a:pPr lvl="0" algn="ctr" defTabSz="355600">
            <a:lnSpc>
              <a:spcPct val="90000"/>
            </a:lnSpc>
            <a:spcBef>
              <a:spcPct val="0"/>
            </a:spcBef>
            <a:spcAft>
              <a:spcPct val="35000"/>
            </a:spcAft>
          </a:pPr>
          <a:r>
            <a:rPr lang="fi-FI" sz="1050" kern="1200" dirty="0" smtClean="0"/>
            <a:t>05-07/2023</a:t>
          </a:r>
        </a:p>
        <a:p>
          <a:pPr lvl="0" algn="ctr" defTabSz="355600">
            <a:lnSpc>
              <a:spcPct val="90000"/>
            </a:lnSpc>
            <a:spcBef>
              <a:spcPct val="0"/>
            </a:spcBef>
            <a:spcAft>
              <a:spcPct val="35000"/>
            </a:spcAft>
          </a:pPr>
          <a:r>
            <a:rPr lang="fi-FI" sz="1050" kern="1200" dirty="0" smtClean="0"/>
            <a:t>Tilannekohtaisen asiakas- ja läheispalautteen toimintamallin esittely ja työryhmätyöskentelyn aloitus, työpajat kokoontuivat kolme kertaa. </a:t>
          </a:r>
        </a:p>
        <a:p>
          <a:pPr lvl="0" algn="ctr" defTabSz="355600">
            <a:lnSpc>
              <a:spcPct val="90000"/>
            </a:lnSpc>
            <a:spcBef>
              <a:spcPct val="0"/>
            </a:spcBef>
            <a:spcAft>
              <a:spcPct val="35000"/>
            </a:spcAft>
          </a:pPr>
          <a:r>
            <a:rPr lang="fi-FI" sz="1050" kern="1200" dirty="0" smtClean="0"/>
            <a:t>Työpajoissa edustus kaikista palveluvalikoista. </a:t>
          </a:r>
        </a:p>
        <a:p>
          <a:pPr lvl="0" algn="ctr" defTabSz="355600">
            <a:lnSpc>
              <a:spcPct val="90000"/>
            </a:lnSpc>
            <a:spcBef>
              <a:spcPct val="0"/>
            </a:spcBef>
            <a:spcAft>
              <a:spcPct val="35000"/>
            </a:spcAft>
          </a:pPr>
          <a:r>
            <a:rPr lang="fi-FI" sz="1050" kern="1200" dirty="0" smtClean="0"/>
            <a:t>- Asiakas- ja läheispalauteväittämien laadinta</a:t>
          </a:r>
        </a:p>
        <a:p>
          <a:pPr lvl="0" algn="ctr" defTabSz="355600">
            <a:lnSpc>
              <a:spcPct val="90000"/>
            </a:lnSpc>
            <a:spcBef>
              <a:spcPct val="0"/>
            </a:spcBef>
            <a:spcAft>
              <a:spcPct val="35000"/>
            </a:spcAft>
          </a:pPr>
          <a:r>
            <a:rPr lang="fi-FI" sz="1050" kern="1200" dirty="0" smtClean="0"/>
            <a:t>- Raportoinnin suunnittelu</a:t>
          </a:r>
        </a:p>
        <a:p>
          <a:pPr lvl="0" algn="ctr" defTabSz="355600">
            <a:lnSpc>
              <a:spcPct val="90000"/>
            </a:lnSpc>
            <a:spcBef>
              <a:spcPct val="0"/>
            </a:spcBef>
            <a:spcAft>
              <a:spcPct val="35000"/>
            </a:spcAft>
          </a:pPr>
          <a:r>
            <a:rPr lang="fi-FI" sz="1050" kern="1200" dirty="0" smtClean="0"/>
            <a:t>- Pilotoinnin suunnittelu</a:t>
          </a:r>
        </a:p>
        <a:p>
          <a:pPr lvl="0" algn="ctr" defTabSz="355600">
            <a:lnSpc>
              <a:spcPct val="90000"/>
            </a:lnSpc>
            <a:spcBef>
              <a:spcPct val="0"/>
            </a:spcBef>
            <a:spcAft>
              <a:spcPct val="35000"/>
            </a:spcAft>
          </a:pPr>
          <a:r>
            <a:rPr lang="fi-FI" sz="500" kern="1200" dirty="0" smtClean="0"/>
            <a:t> </a:t>
          </a:r>
          <a:endParaRPr lang="fi-FI" sz="500" kern="1200" dirty="0"/>
        </a:p>
      </dsp:txBody>
      <dsp:txXfrm>
        <a:off x="3833145" y="186145"/>
        <a:ext cx="2860857" cy="1888612"/>
      </dsp:txXfrm>
    </dsp:sp>
    <dsp:sp modelId="{380394DE-343E-4E5D-B854-F4708137E2CC}">
      <dsp:nvSpPr>
        <dsp:cNvPr id="0" name=""/>
        <dsp:cNvSpPr/>
      </dsp:nvSpPr>
      <dsp:spPr>
        <a:xfrm>
          <a:off x="807679" y="1064374"/>
          <a:ext cx="2477919" cy="37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lvl="0" algn="ctr" defTabSz="444500">
            <a:lnSpc>
              <a:spcPct val="90000"/>
            </a:lnSpc>
            <a:spcBef>
              <a:spcPct val="0"/>
            </a:spcBef>
            <a:spcAft>
              <a:spcPct val="35000"/>
            </a:spcAft>
          </a:pPr>
          <a:r>
            <a:rPr lang="fi-FI" sz="1000" kern="1200" dirty="0" smtClean="0"/>
            <a:t>12/2022- 04/2023     </a:t>
          </a:r>
        </a:p>
        <a:p>
          <a:pPr lvl="0" algn="ctr" defTabSz="444500">
            <a:lnSpc>
              <a:spcPct val="90000"/>
            </a:lnSpc>
            <a:spcBef>
              <a:spcPct val="0"/>
            </a:spcBef>
            <a:spcAft>
              <a:spcPct val="35000"/>
            </a:spcAft>
          </a:pPr>
          <a:r>
            <a:rPr lang="fi-FI" sz="1000" kern="1200" dirty="0" smtClean="0"/>
            <a:t>Tilannekohtaisen asiakas- ja läheispalautetoimintamallin suunnittelu</a:t>
          </a:r>
        </a:p>
        <a:p>
          <a:pPr lvl="0" algn="ctr" defTabSz="444500">
            <a:lnSpc>
              <a:spcPct val="90000"/>
            </a:lnSpc>
            <a:spcBef>
              <a:spcPct val="0"/>
            </a:spcBef>
            <a:spcAft>
              <a:spcPct val="35000"/>
            </a:spcAft>
          </a:pPr>
          <a:r>
            <a:rPr lang="fi-FI" sz="1000" kern="1200" dirty="0" smtClean="0"/>
            <a:t>- Toimintamallin hyväksyttäminen</a:t>
          </a:r>
        </a:p>
        <a:p>
          <a:pPr lvl="0" algn="ctr" defTabSz="444500">
            <a:lnSpc>
              <a:spcPct val="90000"/>
            </a:lnSpc>
            <a:spcBef>
              <a:spcPct val="0"/>
            </a:spcBef>
            <a:spcAft>
              <a:spcPct val="35000"/>
            </a:spcAft>
          </a:pPr>
          <a:r>
            <a:rPr lang="fi-FI" sz="1000" kern="1200" dirty="0" smtClean="0"/>
            <a:t>- Taustatyö,  teoria, aiemmat toimintamallit, lain säädäntö</a:t>
          </a:r>
        </a:p>
        <a:p>
          <a:pPr lvl="0" algn="ctr" defTabSz="444500">
            <a:lnSpc>
              <a:spcPct val="90000"/>
            </a:lnSpc>
            <a:spcBef>
              <a:spcPct val="0"/>
            </a:spcBef>
            <a:spcAft>
              <a:spcPct val="35000"/>
            </a:spcAft>
          </a:pPr>
          <a:r>
            <a:rPr lang="fi-FI" sz="1000" kern="1200" dirty="0" smtClean="0"/>
            <a:t>- Työryhmän kokoaminen, työryhmän koostuu aluevastaavista. esihenkilöistä ja palveluohjaajista</a:t>
          </a:r>
          <a:endParaRPr lang="fi-FI" sz="1000" kern="1200" dirty="0"/>
        </a:p>
      </dsp:txBody>
      <dsp:txXfrm>
        <a:off x="807679" y="1064374"/>
        <a:ext cx="2477919" cy="371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A648D-A7AD-4359-ACB6-63FA9A104CAD}">
      <dsp:nvSpPr>
        <dsp:cNvPr id="0" name=""/>
        <dsp:cNvSpPr/>
      </dsp:nvSpPr>
      <dsp:spPr>
        <a:xfrm>
          <a:off x="0" y="166191"/>
          <a:ext cx="10213957" cy="360000"/>
        </a:xfrm>
        <a:prstGeom prst="right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F508B-9016-4765-8B3D-AA9033C3CE9E}">
      <dsp:nvSpPr>
        <dsp:cNvPr id="0" name=""/>
        <dsp:cNvSpPr/>
      </dsp:nvSpPr>
      <dsp:spPr>
        <a:xfrm>
          <a:off x="7081283"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1000" kern="1200" dirty="0" smtClean="0"/>
        </a:p>
        <a:p>
          <a:pPr lvl="0" algn="ctr" defTabSz="355600">
            <a:lnSpc>
              <a:spcPct val="90000"/>
            </a:lnSpc>
            <a:spcBef>
              <a:spcPct val="0"/>
            </a:spcBef>
            <a:spcAft>
              <a:spcPct val="35000"/>
            </a:spcAft>
          </a:pPr>
          <a:r>
            <a:rPr lang="fi-FI" sz="1000" kern="1200" dirty="0" smtClean="0"/>
            <a:t>10-12/2023  </a:t>
          </a:r>
        </a:p>
        <a:p>
          <a:pPr lvl="0" algn="ctr" defTabSz="355600">
            <a:lnSpc>
              <a:spcPct val="90000"/>
            </a:lnSpc>
            <a:spcBef>
              <a:spcPct val="0"/>
            </a:spcBef>
            <a:spcAft>
              <a:spcPct val="35000"/>
            </a:spcAft>
          </a:pPr>
          <a:r>
            <a:rPr lang="fi-FI" sz="1000" kern="1200" dirty="0" smtClean="0"/>
            <a:t>- Pilotoinnin koulutusten toteutus</a:t>
          </a:r>
        </a:p>
        <a:p>
          <a:pPr lvl="0" algn="ctr" defTabSz="355600">
            <a:lnSpc>
              <a:spcPct val="90000"/>
            </a:lnSpc>
            <a:spcBef>
              <a:spcPct val="0"/>
            </a:spcBef>
            <a:spcAft>
              <a:spcPct val="35000"/>
            </a:spcAft>
          </a:pPr>
          <a:r>
            <a:rPr lang="fi-FI" sz="1000" kern="1200" dirty="0" smtClean="0"/>
            <a:t>- Yhteisen </a:t>
          </a:r>
          <a:r>
            <a:rPr lang="fi-FI" sz="1000" kern="1200" dirty="0" err="1" smtClean="0"/>
            <a:t>Teams</a:t>
          </a:r>
          <a:r>
            <a:rPr lang="fi-FI" sz="1000" kern="1200" dirty="0" smtClean="0"/>
            <a:t>-alustan luominen</a:t>
          </a:r>
        </a:p>
        <a:p>
          <a:pPr lvl="0" algn="ctr" defTabSz="355600">
            <a:lnSpc>
              <a:spcPct val="90000"/>
            </a:lnSpc>
            <a:spcBef>
              <a:spcPct val="0"/>
            </a:spcBef>
            <a:spcAft>
              <a:spcPct val="35000"/>
            </a:spcAft>
          </a:pPr>
          <a:r>
            <a:rPr lang="fi-FI" sz="1000" kern="1200" dirty="0" smtClean="0"/>
            <a:t>- Viestinnän ja tiedottamisen turvaaminen</a:t>
          </a:r>
        </a:p>
        <a:p>
          <a:pPr lvl="0" algn="ctr" defTabSz="355600">
            <a:lnSpc>
              <a:spcPct val="90000"/>
            </a:lnSpc>
            <a:spcBef>
              <a:spcPct val="0"/>
            </a:spcBef>
            <a:spcAft>
              <a:spcPct val="35000"/>
            </a:spcAft>
          </a:pPr>
          <a:r>
            <a:rPr lang="fi-FI" sz="1000" kern="1200" dirty="0" smtClean="0"/>
            <a:t>- Palveluohjaus, systemaattinen mittaaminen palvelutapahtuman yhteydessä </a:t>
          </a:r>
        </a:p>
        <a:p>
          <a:pPr lvl="0" algn="ctr" defTabSz="355600">
            <a:lnSpc>
              <a:spcPct val="90000"/>
            </a:lnSpc>
            <a:spcBef>
              <a:spcPct val="0"/>
            </a:spcBef>
            <a:spcAft>
              <a:spcPct val="35000"/>
            </a:spcAft>
          </a:pPr>
          <a:r>
            <a:rPr lang="fi-FI" sz="1000" kern="1200" dirty="0" smtClean="0"/>
            <a:t>- Omaishoito, systemaattinen mittaaminen palvelutapahtuman yhteydessä</a:t>
          </a:r>
        </a:p>
        <a:p>
          <a:pPr lvl="0" algn="ctr" defTabSz="355600">
            <a:lnSpc>
              <a:spcPct val="90000"/>
            </a:lnSpc>
            <a:spcBef>
              <a:spcPct val="0"/>
            </a:spcBef>
            <a:spcAft>
              <a:spcPct val="35000"/>
            </a:spcAft>
          </a:pPr>
          <a:r>
            <a:rPr lang="fi-FI" sz="1000" kern="1200" dirty="0" smtClean="0"/>
            <a:t>- Kotihoito, ennalta sovittu asiakaspalauteviikko</a:t>
          </a:r>
        </a:p>
        <a:p>
          <a:pPr lvl="0" algn="ctr" defTabSz="355600">
            <a:lnSpc>
              <a:spcPct val="90000"/>
            </a:lnSpc>
            <a:spcBef>
              <a:spcPct val="0"/>
            </a:spcBef>
            <a:spcAft>
              <a:spcPct val="35000"/>
            </a:spcAft>
          </a:pPr>
          <a:r>
            <a:rPr lang="fi-FI" sz="1000" kern="1200" dirty="0" smtClean="0"/>
            <a:t>- Kehittämistoimenpiteiden dokumentointi, seuranta ja arviointi </a:t>
          </a:r>
        </a:p>
      </dsp:txBody>
      <dsp:txXfrm>
        <a:off x="7081283" y="567676"/>
        <a:ext cx="2593387" cy="1132887"/>
      </dsp:txXfrm>
    </dsp:sp>
    <dsp:sp modelId="{9D31C957-2BB0-49D3-8F28-E809AB8C2216}">
      <dsp:nvSpPr>
        <dsp:cNvPr id="0" name=""/>
        <dsp:cNvSpPr/>
      </dsp:nvSpPr>
      <dsp:spPr>
        <a:xfrm>
          <a:off x="3969217"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r>
            <a:rPr lang="fi-FI" sz="1050" kern="1200" dirty="0" smtClean="0"/>
            <a:t>05-09/2023</a:t>
          </a:r>
        </a:p>
        <a:p>
          <a:pPr lvl="0" algn="ctr" defTabSz="355600">
            <a:lnSpc>
              <a:spcPct val="90000"/>
            </a:lnSpc>
            <a:spcBef>
              <a:spcPct val="0"/>
            </a:spcBef>
            <a:spcAft>
              <a:spcPct val="35000"/>
            </a:spcAft>
          </a:pPr>
          <a:r>
            <a:rPr lang="fi-FI" sz="1050" kern="1200" dirty="0" smtClean="0"/>
            <a:t>- Pilotoinnin tekninen tuki</a:t>
          </a:r>
        </a:p>
        <a:p>
          <a:pPr lvl="0" algn="ctr" defTabSz="355600">
            <a:lnSpc>
              <a:spcPct val="90000"/>
            </a:lnSpc>
            <a:spcBef>
              <a:spcPct val="0"/>
            </a:spcBef>
            <a:spcAft>
              <a:spcPct val="35000"/>
            </a:spcAft>
          </a:pPr>
          <a:r>
            <a:rPr lang="fi-FI" sz="1050" kern="1200" dirty="0" smtClean="0"/>
            <a:t>- Aikataulutus</a:t>
          </a:r>
        </a:p>
        <a:p>
          <a:pPr lvl="0" algn="ctr" defTabSz="355600">
            <a:lnSpc>
              <a:spcPct val="90000"/>
            </a:lnSpc>
            <a:spcBef>
              <a:spcPct val="0"/>
            </a:spcBef>
            <a:spcAft>
              <a:spcPct val="35000"/>
            </a:spcAft>
          </a:pPr>
          <a:r>
            <a:rPr lang="fi-FI" sz="1050" kern="1200" dirty="0" smtClean="0"/>
            <a:t>- Ohjeistus: kotihoidon seurantalomake käyttö</a:t>
          </a:r>
        </a:p>
        <a:p>
          <a:pPr lvl="0" algn="ctr" defTabSz="355600">
            <a:lnSpc>
              <a:spcPct val="90000"/>
            </a:lnSpc>
            <a:spcBef>
              <a:spcPct val="0"/>
            </a:spcBef>
            <a:spcAft>
              <a:spcPct val="35000"/>
            </a:spcAft>
          </a:pPr>
          <a:r>
            <a:rPr lang="fi-FI" sz="1050" kern="1200" dirty="0" smtClean="0"/>
            <a:t>- Viestintä: asiakas- ja läheistiedote, asiakkaan informointi ja opastus ennen palautteen keruuta</a:t>
          </a:r>
        </a:p>
        <a:p>
          <a:pPr lvl="0" algn="ctr" defTabSz="355600">
            <a:lnSpc>
              <a:spcPct val="90000"/>
            </a:lnSpc>
            <a:spcBef>
              <a:spcPct val="0"/>
            </a:spcBef>
            <a:spcAft>
              <a:spcPct val="35000"/>
            </a:spcAft>
          </a:pPr>
          <a:r>
            <a:rPr lang="fi-FI" sz="1050" kern="1200" dirty="0" smtClean="0"/>
            <a:t>- työntekijätiedote, opastus ja ohjeistus palautteen </a:t>
          </a:r>
          <a:r>
            <a:rPr lang="fi-FI" sz="1000" kern="1200" dirty="0" smtClean="0"/>
            <a:t>keruusta</a:t>
          </a:r>
        </a:p>
        <a:p>
          <a:pPr lvl="0" algn="ctr" defTabSz="355600">
            <a:lnSpc>
              <a:spcPct val="90000"/>
            </a:lnSpc>
            <a:spcBef>
              <a:spcPct val="0"/>
            </a:spcBef>
            <a:spcAft>
              <a:spcPct val="35000"/>
            </a:spcAft>
          </a:pPr>
          <a:r>
            <a:rPr lang="fi-FI" sz="1000" kern="1200" dirty="0" smtClean="0"/>
            <a:t>- kotihoidon seurantalomake</a:t>
          </a:r>
        </a:p>
        <a:p>
          <a:pPr lvl="0" algn="ctr" defTabSz="355600">
            <a:lnSpc>
              <a:spcPct val="90000"/>
            </a:lnSpc>
            <a:spcBef>
              <a:spcPct val="0"/>
            </a:spcBef>
            <a:spcAft>
              <a:spcPct val="35000"/>
            </a:spcAft>
          </a:pPr>
          <a:endParaRPr lang="fi-FI" sz="500" kern="1200" dirty="0"/>
        </a:p>
      </dsp:txBody>
      <dsp:txXfrm>
        <a:off x="3969217" y="567676"/>
        <a:ext cx="2593387" cy="1132887"/>
      </dsp:txXfrm>
    </dsp:sp>
    <dsp:sp modelId="{274AE3A4-8445-4A36-82E2-C9534F39DEAA}">
      <dsp:nvSpPr>
        <dsp:cNvPr id="0" name=""/>
        <dsp:cNvSpPr/>
      </dsp:nvSpPr>
      <dsp:spPr>
        <a:xfrm>
          <a:off x="857152"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lvl="0" algn="ctr" defTabSz="444500">
            <a:lnSpc>
              <a:spcPct val="90000"/>
            </a:lnSpc>
            <a:spcBef>
              <a:spcPct val="0"/>
            </a:spcBef>
            <a:spcAft>
              <a:spcPct val="35000"/>
            </a:spcAft>
          </a:pPr>
          <a:endParaRPr lang="fi-FI" sz="1000" kern="1200" dirty="0" smtClean="0"/>
        </a:p>
        <a:p>
          <a:pPr lvl="0" algn="ctr" defTabSz="444500">
            <a:lnSpc>
              <a:spcPct val="90000"/>
            </a:lnSpc>
            <a:spcBef>
              <a:spcPct val="0"/>
            </a:spcBef>
            <a:spcAft>
              <a:spcPct val="35000"/>
            </a:spcAft>
          </a:pPr>
          <a:r>
            <a:rPr lang="fi-FI" sz="1000" kern="1200" dirty="0" smtClean="0"/>
            <a:t>04-08/2023 </a:t>
          </a:r>
        </a:p>
        <a:p>
          <a:pPr lvl="0" algn="ctr" defTabSz="444500">
            <a:lnSpc>
              <a:spcPct val="90000"/>
            </a:lnSpc>
            <a:spcBef>
              <a:spcPct val="0"/>
            </a:spcBef>
            <a:spcAft>
              <a:spcPct val="35000"/>
            </a:spcAft>
          </a:pPr>
          <a:r>
            <a:rPr lang="fi-FI" sz="1000" kern="1200" dirty="0" smtClean="0"/>
            <a:t>Pilotoinnin toteutuksen suunnittelu</a:t>
          </a:r>
        </a:p>
        <a:p>
          <a:pPr lvl="0" algn="ctr" defTabSz="444500">
            <a:lnSpc>
              <a:spcPct val="90000"/>
            </a:lnSpc>
            <a:spcBef>
              <a:spcPct val="0"/>
            </a:spcBef>
            <a:spcAft>
              <a:spcPct val="35000"/>
            </a:spcAft>
          </a:pPr>
          <a:r>
            <a:rPr lang="fi-FI" sz="1000" kern="1200" dirty="0" smtClean="0"/>
            <a:t>- Hankintaprosessin käynnistäminen</a:t>
          </a:r>
        </a:p>
        <a:p>
          <a:pPr lvl="0" algn="ctr" defTabSz="444500">
            <a:lnSpc>
              <a:spcPct val="90000"/>
            </a:lnSpc>
            <a:spcBef>
              <a:spcPct val="0"/>
            </a:spcBef>
            <a:spcAft>
              <a:spcPct val="35000"/>
            </a:spcAft>
          </a:pPr>
          <a:r>
            <a:rPr lang="fi-FI" sz="1000" kern="1200" dirty="0" smtClean="0"/>
            <a:t>- Pilotoinnin koulutussuunnitelman laadinta</a:t>
          </a:r>
        </a:p>
        <a:p>
          <a:pPr lvl="0" algn="ctr" defTabSz="444500">
            <a:lnSpc>
              <a:spcPct val="90000"/>
            </a:lnSpc>
            <a:spcBef>
              <a:spcPct val="0"/>
            </a:spcBef>
            <a:spcAft>
              <a:spcPct val="35000"/>
            </a:spcAft>
          </a:pPr>
          <a:endParaRPr lang="fi-FI" sz="1000" kern="1200" dirty="0" smtClean="0"/>
        </a:p>
      </dsp:txBody>
      <dsp:txXfrm>
        <a:off x="857152" y="567676"/>
        <a:ext cx="2593387" cy="11328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9B19-FD22-47CE-8C2D-62468BAAC165}">
      <dsp:nvSpPr>
        <dsp:cNvPr id="0" name=""/>
        <dsp:cNvSpPr/>
      </dsp:nvSpPr>
      <dsp:spPr>
        <a:xfrm>
          <a:off x="0" y="68107"/>
          <a:ext cx="10179476" cy="19391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Aikataulutus tulee olla selkeästi määritelty ja kaikkien tiedossa</a:t>
          </a:r>
          <a:endParaRPr lang="fi-FI" sz="1100" kern="1200" dirty="0"/>
        </a:p>
        <a:p>
          <a:pPr marL="57150" lvl="1" indent="-57150" algn="l" defTabSz="488950">
            <a:lnSpc>
              <a:spcPct val="90000"/>
            </a:lnSpc>
            <a:spcBef>
              <a:spcPct val="0"/>
            </a:spcBef>
            <a:spcAft>
              <a:spcPct val="15000"/>
            </a:spcAft>
            <a:buChar char="••"/>
          </a:pPr>
          <a:r>
            <a:rPr lang="fi-FI" sz="1100" kern="1200" dirty="0" smtClean="0"/>
            <a:t>Sovelluksen toimivuus</a:t>
          </a:r>
          <a:endParaRPr lang="fi-FI" sz="1100" kern="1200" dirty="0"/>
        </a:p>
        <a:p>
          <a:pPr marL="57150" lvl="1" indent="-57150" algn="l" defTabSz="488950">
            <a:lnSpc>
              <a:spcPct val="90000"/>
            </a:lnSpc>
            <a:spcBef>
              <a:spcPct val="0"/>
            </a:spcBef>
            <a:spcAft>
              <a:spcPct val="15000"/>
            </a:spcAft>
            <a:buChar char="••"/>
          </a:pPr>
          <a:r>
            <a:rPr lang="fi-FI" sz="1100" kern="1200" dirty="0" smtClean="0"/>
            <a:t>Hajautettu mobiililaitteiden etähallinta</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koko</a:t>
          </a:r>
          <a:endParaRPr lang="fi-FI" sz="1100" kern="1200" dirty="0"/>
        </a:p>
        <a:p>
          <a:pPr marL="57150" lvl="1" indent="-57150" algn="l" defTabSz="488950">
            <a:lnSpc>
              <a:spcPct val="90000"/>
            </a:lnSpc>
            <a:spcBef>
              <a:spcPct val="0"/>
            </a:spcBef>
            <a:spcAft>
              <a:spcPct val="15000"/>
            </a:spcAft>
            <a:buChar char="••"/>
          </a:pPr>
          <a:r>
            <a:rPr lang="fi-FI" sz="1100" kern="1200" dirty="0" smtClean="0"/>
            <a:t>Vastuujako ja –tehtävät tulee olla määritelty</a:t>
          </a:r>
          <a:endParaRPr lang="fi-FI" sz="1100" kern="1200" dirty="0"/>
        </a:p>
        <a:p>
          <a:pPr marL="57150" lvl="1" indent="-57150" algn="l" defTabSz="488950">
            <a:lnSpc>
              <a:spcPct val="90000"/>
            </a:lnSpc>
            <a:spcBef>
              <a:spcPct val="0"/>
            </a:spcBef>
            <a:spcAft>
              <a:spcPct val="15000"/>
            </a:spcAft>
            <a:buChar char="••"/>
          </a:pPr>
          <a:r>
            <a:rPr lang="fi-FI" sz="1100" kern="1200" dirty="0" smtClean="0"/>
            <a:t>Raportoinnin kohdentaminen oikeille tahoille, jotta kehittämistoimenpiteet kohdentuvat oikea-aikaisesti ja oikea palvelu tavoittaa asiakkaan oikeassa paikassa.</a:t>
          </a:r>
          <a:endParaRPr lang="fi-FI" sz="1050" kern="1200" dirty="0"/>
        </a:p>
        <a:p>
          <a:pPr marL="57150" lvl="1" indent="-57150" algn="l" defTabSz="488950">
            <a:lnSpc>
              <a:spcPct val="90000"/>
            </a:lnSpc>
            <a:spcBef>
              <a:spcPct val="0"/>
            </a:spcBef>
            <a:spcAft>
              <a:spcPct val="15000"/>
            </a:spcAft>
            <a:buChar char="••"/>
          </a:pPr>
          <a:r>
            <a:rPr lang="fi-FI" sz="1100" kern="1200" dirty="0" smtClean="0"/>
            <a:t>Toimintamallin juurruttaminen ja levittäminen osaksi pysyvää toimintaa.</a:t>
          </a:r>
          <a:endParaRPr lang="fi-FI" sz="1050" kern="1200" dirty="0"/>
        </a:p>
        <a:p>
          <a:pPr marL="57150" lvl="1" indent="-57150" algn="l" defTabSz="488950">
            <a:lnSpc>
              <a:spcPct val="90000"/>
            </a:lnSpc>
            <a:spcBef>
              <a:spcPct val="0"/>
            </a:spcBef>
            <a:spcAft>
              <a:spcPct val="15000"/>
            </a:spcAft>
            <a:buChar char="••"/>
          </a:pPr>
          <a:r>
            <a:rPr lang="fi-FI" sz="1100" kern="1200" dirty="0" smtClean="0"/>
            <a:t>Asiakkaan läheisen läsnäolo</a:t>
          </a:r>
          <a:endParaRPr lang="fi-FI" sz="1100" kern="1200" dirty="0"/>
        </a:p>
        <a:p>
          <a:pPr marL="57150" lvl="1" indent="-57150" algn="l" defTabSz="400050">
            <a:lnSpc>
              <a:spcPct val="90000"/>
            </a:lnSpc>
            <a:spcBef>
              <a:spcPct val="0"/>
            </a:spcBef>
            <a:spcAft>
              <a:spcPct val="15000"/>
            </a:spcAft>
            <a:buChar char="••"/>
          </a:pPr>
          <a:endParaRPr lang="fi-FI" sz="900" kern="1200" dirty="0"/>
        </a:p>
      </dsp:txBody>
      <dsp:txXfrm>
        <a:off x="0" y="68107"/>
        <a:ext cx="10179476" cy="1939133"/>
      </dsp:txXfrm>
    </dsp:sp>
    <dsp:sp modelId="{E5EBB407-1E40-498B-A048-B9A896A1ACF3}">
      <dsp:nvSpPr>
        <dsp:cNvPr id="0" name=""/>
        <dsp:cNvSpPr/>
      </dsp:nvSpPr>
      <dsp:spPr>
        <a:xfrm>
          <a:off x="499735" y="16673"/>
          <a:ext cx="7125633" cy="130463"/>
        </a:xfrm>
        <a:prstGeom prst="roundRect">
          <a:avLst/>
        </a:prstGeom>
        <a:solidFill>
          <a:schemeClr val="accent3">
            <a:lumMod val="75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66725">
            <a:lnSpc>
              <a:spcPct val="90000"/>
            </a:lnSpc>
            <a:spcBef>
              <a:spcPct val="0"/>
            </a:spcBef>
            <a:spcAft>
              <a:spcPct val="35000"/>
            </a:spcAft>
          </a:pPr>
          <a:r>
            <a:rPr lang="fi-FI" sz="1050" kern="1200" dirty="0" smtClean="0"/>
            <a:t>Haasteet</a:t>
          </a:r>
          <a:endParaRPr lang="fi-FI" sz="1050" kern="1200" dirty="0"/>
        </a:p>
      </dsp:txBody>
      <dsp:txXfrm>
        <a:off x="506104" y="23042"/>
        <a:ext cx="7112895" cy="117725"/>
      </dsp:txXfrm>
    </dsp:sp>
    <dsp:sp modelId="{2CCAEDFA-5F30-4479-AAC3-CF87E3315024}">
      <dsp:nvSpPr>
        <dsp:cNvPr id="0" name=""/>
        <dsp:cNvSpPr/>
      </dsp:nvSpPr>
      <dsp:spPr>
        <a:xfrm>
          <a:off x="0" y="2096337"/>
          <a:ext cx="10179476" cy="136924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Lähellä asiakasta ja läheistä</a:t>
          </a:r>
          <a:endParaRPr lang="fi-FI" sz="1100" kern="1200" dirty="0"/>
        </a:p>
        <a:p>
          <a:pPr marL="57150" lvl="1" indent="-57150" algn="l" defTabSz="488950">
            <a:lnSpc>
              <a:spcPct val="90000"/>
            </a:lnSpc>
            <a:spcBef>
              <a:spcPct val="0"/>
            </a:spcBef>
            <a:spcAft>
              <a:spcPct val="15000"/>
            </a:spcAft>
            <a:buChar char="••"/>
          </a:pPr>
          <a:r>
            <a:rPr lang="fi-FI" sz="1100" kern="1200" dirty="0" smtClean="0"/>
            <a:t>Helppokäyttöisyys</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toimivuus</a:t>
          </a:r>
          <a:endParaRPr lang="fi-FI" sz="1100" kern="1200" dirty="0"/>
        </a:p>
        <a:p>
          <a:pPr marL="57150" lvl="1" indent="-57150" algn="l" defTabSz="488950">
            <a:lnSpc>
              <a:spcPct val="90000"/>
            </a:lnSpc>
            <a:spcBef>
              <a:spcPct val="0"/>
            </a:spcBef>
            <a:spcAft>
              <a:spcPct val="15000"/>
            </a:spcAft>
            <a:buChar char="••"/>
          </a:pPr>
          <a:r>
            <a:rPr lang="fi-FI" sz="1100" kern="1200" dirty="0" smtClean="0"/>
            <a:t>Keskitetty etähallinta</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käyttö</a:t>
          </a:r>
          <a:endParaRPr lang="fi-FI" sz="1100" kern="1200" dirty="0"/>
        </a:p>
        <a:p>
          <a:pPr marL="57150" lvl="1" indent="-57150" algn="l" defTabSz="488950">
            <a:lnSpc>
              <a:spcPct val="90000"/>
            </a:lnSpc>
            <a:spcBef>
              <a:spcPct val="0"/>
            </a:spcBef>
            <a:spcAft>
              <a:spcPct val="15000"/>
            </a:spcAft>
            <a:buChar char="••"/>
          </a:pPr>
          <a:r>
            <a:rPr lang="fi-FI" sz="1100" kern="1200" dirty="0" smtClean="0"/>
            <a:t>Kysely pilotointiin ja asiakaspalautteen keruun osallistujille 11/2023</a:t>
          </a:r>
          <a:endParaRPr lang="fi-FI" sz="1100" kern="1200" dirty="0"/>
        </a:p>
      </dsp:txBody>
      <dsp:txXfrm>
        <a:off x="0" y="2096337"/>
        <a:ext cx="10179476" cy="1369247"/>
      </dsp:txXfrm>
    </dsp:sp>
    <dsp:sp modelId="{ED22B6F4-5588-4309-A4B6-16F06B5C9DDB}">
      <dsp:nvSpPr>
        <dsp:cNvPr id="0" name=""/>
        <dsp:cNvSpPr/>
      </dsp:nvSpPr>
      <dsp:spPr>
        <a:xfrm>
          <a:off x="508973" y="2034405"/>
          <a:ext cx="7125633" cy="130463"/>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88950">
            <a:lnSpc>
              <a:spcPct val="90000"/>
            </a:lnSpc>
            <a:spcBef>
              <a:spcPct val="0"/>
            </a:spcBef>
            <a:spcAft>
              <a:spcPct val="35000"/>
            </a:spcAft>
          </a:pPr>
          <a:r>
            <a:rPr lang="fi-FI" sz="1100" kern="1200" dirty="0" smtClean="0"/>
            <a:t>Toimivuus</a:t>
          </a:r>
          <a:endParaRPr lang="fi-FI" sz="1100" kern="1200" dirty="0"/>
        </a:p>
      </dsp:txBody>
      <dsp:txXfrm>
        <a:off x="515342" y="2040774"/>
        <a:ext cx="7112895" cy="117725"/>
      </dsp:txXfrm>
    </dsp:sp>
    <dsp:sp modelId="{65A589D3-E96A-4FA4-B04F-EFFF0805ADDA}">
      <dsp:nvSpPr>
        <dsp:cNvPr id="0" name=""/>
        <dsp:cNvSpPr/>
      </dsp:nvSpPr>
      <dsp:spPr>
        <a:xfrm>
          <a:off x="0" y="3554682"/>
          <a:ext cx="10179476" cy="9466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Vahvistaa kuulluksi tulemisen kokemusta</a:t>
          </a:r>
          <a:endParaRPr lang="fi-FI" sz="1100" kern="1200" dirty="0"/>
        </a:p>
        <a:p>
          <a:pPr marL="57150" lvl="1" indent="-57150" algn="l" defTabSz="488950">
            <a:lnSpc>
              <a:spcPct val="90000"/>
            </a:lnSpc>
            <a:spcBef>
              <a:spcPct val="0"/>
            </a:spcBef>
            <a:spcAft>
              <a:spcPct val="15000"/>
            </a:spcAft>
            <a:buChar char="••"/>
          </a:pPr>
          <a:r>
            <a:rPr lang="fi-FI" sz="1100" kern="1200" dirty="0" smtClean="0"/>
            <a:t>Kehittämistoimenpiteiden toteutuksen seuranta ja arviointi</a:t>
          </a:r>
          <a:endParaRPr lang="fi-FI" sz="1100" kern="1200" dirty="0"/>
        </a:p>
        <a:p>
          <a:pPr marL="57150" lvl="1" indent="-57150" algn="l" defTabSz="488950">
            <a:lnSpc>
              <a:spcPct val="90000"/>
            </a:lnSpc>
            <a:spcBef>
              <a:spcPct val="0"/>
            </a:spcBef>
            <a:spcAft>
              <a:spcPct val="15000"/>
            </a:spcAft>
            <a:buChar char="••"/>
          </a:pPr>
          <a:r>
            <a:rPr lang="fi-FI" sz="1100" kern="1200" dirty="0" smtClean="0"/>
            <a:t>Asiakkaan ja läheisen osallistaminen oman palvelunsa suunnitteluun ja kehittämiseen </a:t>
          </a:r>
          <a:endParaRPr lang="fi-FI" sz="1100" kern="1200" dirty="0"/>
        </a:p>
        <a:p>
          <a:pPr marL="57150" lvl="1" indent="-57150" algn="l" defTabSz="488950">
            <a:lnSpc>
              <a:spcPct val="90000"/>
            </a:lnSpc>
            <a:spcBef>
              <a:spcPct val="0"/>
            </a:spcBef>
            <a:spcAft>
              <a:spcPct val="15000"/>
            </a:spcAft>
            <a:buChar char="••"/>
          </a:pPr>
          <a:r>
            <a:rPr lang="fi-FI" sz="1100" kern="1200" dirty="0" smtClean="0"/>
            <a:t>Asiakas- ja läheispalautteiden määrä palveluittain pilotoinnin aikana loka-marraskuu 2023</a:t>
          </a:r>
          <a:endParaRPr lang="fi-FI" sz="1100" kern="1200" dirty="0"/>
        </a:p>
        <a:p>
          <a:pPr marL="57150" lvl="1" indent="-57150" algn="l" defTabSz="488950">
            <a:lnSpc>
              <a:spcPct val="90000"/>
            </a:lnSpc>
            <a:spcBef>
              <a:spcPct val="0"/>
            </a:spcBef>
            <a:spcAft>
              <a:spcPct val="15000"/>
            </a:spcAft>
            <a:buChar char="••"/>
          </a:pPr>
          <a:endParaRPr lang="fi-FI" sz="1100" kern="1200" dirty="0"/>
        </a:p>
      </dsp:txBody>
      <dsp:txXfrm>
        <a:off x="0" y="3554682"/>
        <a:ext cx="10179476" cy="946658"/>
      </dsp:txXfrm>
    </dsp:sp>
    <dsp:sp modelId="{2F7C5C2A-0A02-46FA-9BA3-43DC9CAF7B06}">
      <dsp:nvSpPr>
        <dsp:cNvPr id="0" name=""/>
        <dsp:cNvSpPr/>
      </dsp:nvSpPr>
      <dsp:spPr>
        <a:xfrm>
          <a:off x="508973" y="3489450"/>
          <a:ext cx="7125633" cy="130463"/>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66725">
            <a:lnSpc>
              <a:spcPct val="90000"/>
            </a:lnSpc>
            <a:spcBef>
              <a:spcPct val="0"/>
            </a:spcBef>
            <a:spcAft>
              <a:spcPct val="35000"/>
            </a:spcAft>
          </a:pPr>
          <a:r>
            <a:rPr lang="fi-FI" sz="1050" kern="1200" dirty="0" smtClean="0"/>
            <a:t>Vaikuttavuus</a:t>
          </a:r>
          <a:endParaRPr lang="fi-FI" sz="1050" kern="1200" dirty="0"/>
        </a:p>
      </dsp:txBody>
      <dsp:txXfrm>
        <a:off x="515342" y="3495819"/>
        <a:ext cx="7112895" cy="1177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9B19-FD22-47CE-8C2D-62468BAAC165}">
      <dsp:nvSpPr>
        <dsp:cNvPr id="0" name=""/>
        <dsp:cNvSpPr/>
      </dsp:nvSpPr>
      <dsp:spPr>
        <a:xfrm>
          <a:off x="0" y="141079"/>
          <a:ext cx="10298757" cy="101320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 ja läheiskokemus tulee näkyväksi</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 ja läheinen saadaan osaksi palvelujen kehittämistä</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Asiakaspalautteen tulosten saanti/käsittely lyhyellä viiveellä</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Alueellinen ja yksikkötasoinen vertailutieto toimii pohjana ikääntyvien kotona asumista tukevien palvelujen kehittämiselle</a:t>
          </a:r>
          <a:endParaRPr lang="fi-FI" sz="1100" kern="1200" dirty="0"/>
        </a:p>
      </dsp:txBody>
      <dsp:txXfrm>
        <a:off x="0" y="141079"/>
        <a:ext cx="10298757" cy="1013208"/>
      </dsp:txXfrm>
    </dsp:sp>
    <dsp:sp modelId="{E5EBB407-1E40-498B-A048-B9A896A1ACF3}">
      <dsp:nvSpPr>
        <dsp:cNvPr id="0" name=""/>
        <dsp:cNvSpPr/>
      </dsp:nvSpPr>
      <dsp:spPr>
        <a:xfrm>
          <a:off x="514937" y="52606"/>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Tulokset</a:t>
          </a:r>
          <a:endParaRPr lang="fi-FI" sz="1050" kern="1200" dirty="0"/>
        </a:p>
      </dsp:txBody>
      <dsp:txXfrm>
        <a:off x="523575" y="61244"/>
        <a:ext cx="7191853" cy="159671"/>
      </dsp:txXfrm>
    </dsp:sp>
    <dsp:sp modelId="{2CCAEDFA-5F30-4479-AAC3-CF87E3315024}">
      <dsp:nvSpPr>
        <dsp:cNvPr id="0" name=""/>
        <dsp:cNvSpPr/>
      </dsp:nvSpPr>
      <dsp:spPr>
        <a:xfrm>
          <a:off x="0" y="1275129"/>
          <a:ext cx="10298757" cy="13231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Sovellus, koulutus ja tekninen tuki</a:t>
          </a:r>
          <a:endParaRPr lang="fi-FI" sz="1100" kern="1200" dirty="0"/>
        </a:p>
        <a:p>
          <a:pPr marL="57150" lvl="1" indent="-57150" algn="l" defTabSz="488950">
            <a:lnSpc>
              <a:spcPct val="90000"/>
            </a:lnSpc>
            <a:spcBef>
              <a:spcPct val="0"/>
            </a:spcBef>
            <a:spcAft>
              <a:spcPct val="15000"/>
            </a:spcAft>
            <a:buChar char="••"/>
          </a:pPr>
          <a:r>
            <a:rPr lang="fi-FI" sz="1100" kern="1200" dirty="0" smtClean="0"/>
            <a:t>Asiakasraati </a:t>
          </a:r>
          <a:endParaRPr lang="fi-FI" sz="1100" kern="1200" dirty="0"/>
        </a:p>
        <a:p>
          <a:pPr marL="57150" lvl="1" indent="-57150" algn="l" defTabSz="488950">
            <a:lnSpc>
              <a:spcPct val="90000"/>
            </a:lnSpc>
            <a:spcBef>
              <a:spcPct val="0"/>
            </a:spcBef>
            <a:spcAft>
              <a:spcPct val="15000"/>
            </a:spcAft>
            <a:buChar char="••"/>
          </a:pPr>
          <a:r>
            <a:rPr lang="fi-FI" sz="1100" kern="1200" dirty="0" smtClean="0"/>
            <a:t>Asiantuntija- ja ammattilaistyöpajat </a:t>
          </a:r>
          <a:endParaRPr lang="fi-FI" sz="1100" kern="1200" dirty="0"/>
        </a:p>
        <a:p>
          <a:pPr marL="57150" lvl="1" indent="-57150" algn="l" defTabSz="488950">
            <a:lnSpc>
              <a:spcPct val="90000"/>
            </a:lnSpc>
            <a:spcBef>
              <a:spcPct val="0"/>
            </a:spcBef>
            <a:spcAft>
              <a:spcPct val="15000"/>
            </a:spcAft>
            <a:buChar char="••"/>
          </a:pPr>
          <a:r>
            <a:rPr lang="fi-FI" sz="1100" kern="1200" dirty="0" smtClean="0"/>
            <a:t>It-palvelut </a:t>
          </a:r>
          <a:endParaRPr lang="fi-FI" sz="1100" kern="1200" dirty="0"/>
        </a:p>
        <a:p>
          <a:pPr marL="57150" lvl="1" indent="-57150" algn="l" defTabSz="488950">
            <a:lnSpc>
              <a:spcPct val="90000"/>
            </a:lnSpc>
            <a:spcBef>
              <a:spcPct val="0"/>
            </a:spcBef>
            <a:spcAft>
              <a:spcPct val="15000"/>
            </a:spcAft>
            <a:buChar char="••"/>
          </a:pPr>
          <a:r>
            <a:rPr lang="fi-FI" sz="1100" kern="1200" dirty="0" smtClean="0"/>
            <a:t>Henkilöstön koulutus ja viestintä </a:t>
          </a:r>
          <a:endParaRPr lang="fi-FI" sz="1100" kern="1200" dirty="0"/>
        </a:p>
      </dsp:txBody>
      <dsp:txXfrm>
        <a:off x="0" y="1275129"/>
        <a:ext cx="10298757" cy="1323182"/>
      </dsp:txXfrm>
    </dsp:sp>
    <dsp:sp modelId="{ED22B6F4-5588-4309-A4B6-16F06B5C9DDB}">
      <dsp:nvSpPr>
        <dsp:cNvPr id="0" name=""/>
        <dsp:cNvSpPr/>
      </dsp:nvSpPr>
      <dsp:spPr>
        <a:xfrm>
          <a:off x="514937" y="1191131"/>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88950">
            <a:lnSpc>
              <a:spcPct val="90000"/>
            </a:lnSpc>
            <a:spcBef>
              <a:spcPct val="0"/>
            </a:spcBef>
            <a:spcAft>
              <a:spcPct val="35000"/>
            </a:spcAft>
          </a:pPr>
          <a:r>
            <a:rPr lang="fi-FI" sz="1100" kern="1200" dirty="0" smtClean="0"/>
            <a:t>Kustannusvaikutus</a:t>
          </a:r>
          <a:endParaRPr lang="fi-FI" sz="1100" kern="1200" dirty="0"/>
        </a:p>
      </dsp:txBody>
      <dsp:txXfrm>
        <a:off x="523575" y="1199769"/>
        <a:ext cx="7191853" cy="159671"/>
      </dsp:txXfrm>
    </dsp:sp>
    <dsp:sp modelId="{65A589D3-E96A-4FA4-B04F-EFFF0805ADDA}">
      <dsp:nvSpPr>
        <dsp:cNvPr id="0" name=""/>
        <dsp:cNvSpPr/>
      </dsp:nvSpPr>
      <dsp:spPr>
        <a:xfrm>
          <a:off x="0" y="2719153"/>
          <a:ext cx="10298757" cy="9063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Tietovarannon kehittäminen</a:t>
          </a:r>
          <a:endParaRPr lang="fi-FI" sz="1100" kern="1200" dirty="0"/>
        </a:p>
        <a:p>
          <a:pPr marL="57150" lvl="1" indent="-57150" algn="l" defTabSz="488950">
            <a:lnSpc>
              <a:spcPct val="90000"/>
            </a:lnSpc>
            <a:spcBef>
              <a:spcPct val="0"/>
            </a:spcBef>
            <a:spcAft>
              <a:spcPct val="15000"/>
            </a:spcAft>
            <a:buChar char="••"/>
          </a:pPr>
          <a:r>
            <a:rPr lang="fi-FI" sz="1100" kern="1200" dirty="0" smtClean="0"/>
            <a:t>Asiakaspalautetietoalustan luominen</a:t>
          </a:r>
          <a:endParaRPr lang="fi-FI" sz="1100" kern="1200" dirty="0"/>
        </a:p>
        <a:p>
          <a:pPr marL="57150" lvl="1" indent="-57150" algn="l" defTabSz="488950">
            <a:lnSpc>
              <a:spcPct val="90000"/>
            </a:lnSpc>
            <a:spcBef>
              <a:spcPct val="0"/>
            </a:spcBef>
            <a:spcAft>
              <a:spcPct val="15000"/>
            </a:spcAft>
            <a:buChar char="••"/>
          </a:pPr>
          <a:r>
            <a:rPr lang="fi-FI" sz="1100" kern="1200" dirty="0" smtClean="0"/>
            <a:t>Huomioidaan asiakaspalautteen kansallinen yhtenäistäminen </a:t>
          </a:r>
          <a:endParaRPr lang="fi-FI" sz="1100" kern="1200" dirty="0"/>
        </a:p>
        <a:p>
          <a:pPr marL="57150" lvl="1" indent="-57150" algn="l" defTabSz="488950">
            <a:lnSpc>
              <a:spcPct val="90000"/>
            </a:lnSpc>
            <a:spcBef>
              <a:spcPct val="0"/>
            </a:spcBef>
            <a:spcAft>
              <a:spcPct val="15000"/>
            </a:spcAft>
            <a:buChar char="••"/>
          </a:pPr>
          <a:endParaRPr lang="fi-FI" sz="1100" kern="1200" dirty="0"/>
        </a:p>
      </dsp:txBody>
      <dsp:txXfrm>
        <a:off x="0" y="2719153"/>
        <a:ext cx="10298757" cy="906314"/>
      </dsp:txXfrm>
    </dsp:sp>
    <dsp:sp modelId="{2F7C5C2A-0A02-46FA-9BA3-43DC9CAF7B06}">
      <dsp:nvSpPr>
        <dsp:cNvPr id="0" name=""/>
        <dsp:cNvSpPr/>
      </dsp:nvSpPr>
      <dsp:spPr>
        <a:xfrm>
          <a:off x="514937" y="2630680"/>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Jatkokehittämisen kohteet</a:t>
          </a:r>
          <a:endParaRPr lang="fi-FI" sz="1050" kern="1200" dirty="0"/>
        </a:p>
      </dsp:txBody>
      <dsp:txXfrm>
        <a:off x="523575" y="2639318"/>
        <a:ext cx="7191853" cy="159671"/>
      </dsp:txXfrm>
    </dsp:sp>
    <dsp:sp modelId="{A3D9FD20-064E-4056-9B00-1159A92F4EC7}">
      <dsp:nvSpPr>
        <dsp:cNvPr id="0" name=""/>
        <dsp:cNvSpPr/>
      </dsp:nvSpPr>
      <dsp:spPr>
        <a:xfrm>
          <a:off x="0" y="3798915"/>
          <a:ext cx="10281249" cy="6727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Tuoda esille asiakkaan ja läheisen ääni</a:t>
          </a:r>
          <a:endParaRPr lang="fi-FI" sz="1100" kern="1200" dirty="0"/>
        </a:p>
        <a:p>
          <a:pPr marL="57150" lvl="1" indent="-57150" algn="l" defTabSz="488950">
            <a:lnSpc>
              <a:spcPct val="90000"/>
            </a:lnSpc>
            <a:spcBef>
              <a:spcPct val="0"/>
            </a:spcBef>
            <a:spcAft>
              <a:spcPct val="15000"/>
            </a:spcAft>
            <a:buChar char="••"/>
          </a:pPr>
          <a:r>
            <a:rPr lang="fi-FI" sz="1100" kern="1200" dirty="0" smtClean="0"/>
            <a:t>Mahdollistaa vertailutiedon saatavuuden systemaattisesti </a:t>
          </a:r>
          <a:endParaRPr lang="fi-FI" sz="1100" kern="1200" dirty="0"/>
        </a:p>
        <a:p>
          <a:pPr marL="57150" lvl="1" indent="-57150" algn="l" defTabSz="488950">
            <a:lnSpc>
              <a:spcPct val="90000"/>
            </a:lnSpc>
            <a:spcBef>
              <a:spcPct val="0"/>
            </a:spcBef>
            <a:spcAft>
              <a:spcPct val="15000"/>
            </a:spcAft>
            <a:buChar char="••"/>
          </a:pPr>
          <a:r>
            <a:rPr lang="fi-FI" sz="1100" kern="1200" dirty="0" smtClean="0"/>
            <a:t>Kohdentaa toimenpiteet oikeisiin kohteisiin ja palveluihin </a:t>
          </a:r>
          <a:endParaRPr lang="fi-FI" sz="1100" kern="1200" dirty="0"/>
        </a:p>
        <a:p>
          <a:pPr marL="57150" lvl="1" indent="-57150" algn="l" defTabSz="222250">
            <a:lnSpc>
              <a:spcPct val="90000"/>
            </a:lnSpc>
            <a:spcBef>
              <a:spcPct val="0"/>
            </a:spcBef>
            <a:spcAft>
              <a:spcPct val="15000"/>
            </a:spcAft>
            <a:buChar char="••"/>
          </a:pPr>
          <a:endParaRPr lang="fi-FI" sz="500" kern="1200" dirty="0"/>
        </a:p>
      </dsp:txBody>
      <dsp:txXfrm>
        <a:off x="0" y="3798915"/>
        <a:ext cx="10281249" cy="672705"/>
      </dsp:txXfrm>
    </dsp:sp>
    <dsp:sp modelId="{FC66FFB8-0B7B-42E9-95A0-7027B1BC8B79}">
      <dsp:nvSpPr>
        <dsp:cNvPr id="0" name=""/>
        <dsp:cNvSpPr/>
      </dsp:nvSpPr>
      <dsp:spPr>
        <a:xfrm>
          <a:off x="514937" y="3657836"/>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Mahdollisuus</a:t>
          </a:r>
          <a:endParaRPr lang="fi-FI" sz="1050" kern="1200" dirty="0"/>
        </a:p>
      </dsp:txBody>
      <dsp:txXfrm>
        <a:off x="523575" y="3666474"/>
        <a:ext cx="7191853" cy="15967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57DCC-DFAC-43CF-B595-8B18CA6E4020}" type="datetimeFigureOut">
              <a:rPr lang="fi-FI" smtClean="0"/>
              <a:t>29.12.2023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46183-E157-4E57-A27A-54E6474C6B4F}" type="slidenum">
              <a:rPr lang="fi-FI" smtClean="0"/>
              <a:t>‹#›</a:t>
            </a:fld>
            <a:endParaRPr lang="fi-FI"/>
          </a:p>
        </p:txBody>
      </p:sp>
    </p:spTree>
    <p:extLst>
      <p:ext uri="{BB962C8B-B14F-4D97-AF65-F5344CB8AC3E}">
        <p14:creationId xmlns:p14="http://schemas.microsoft.com/office/powerpoint/2010/main" val="301234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loitussivu">
    <p:bg>
      <p:bgPr>
        <a:solidFill>
          <a:schemeClr val="tx2"/>
        </a:solidFill>
        <a:effectLst/>
      </p:bgPr>
    </p:bg>
    <p:spTree>
      <p:nvGrpSpPr>
        <p:cNvPr id="1" name=""/>
        <p:cNvGrpSpPr/>
        <p:nvPr/>
      </p:nvGrpSpPr>
      <p:grpSpPr>
        <a:xfrm>
          <a:off x="0" y="0"/>
          <a:ext cx="0" cy="0"/>
          <a:chOff x="0" y="0"/>
          <a:chExt cx="0" cy="0"/>
        </a:xfrm>
      </p:grpSpPr>
      <p:pic>
        <p:nvPicPr>
          <p:cNvPr id="13" name="Picture 12" descr="A person in a blue sweater&#10;&#10;Description automatically generated">
            <a:extLst>
              <a:ext uri="{FF2B5EF4-FFF2-40B4-BE49-F238E27FC236}">
                <a16:creationId xmlns:a16="http://schemas.microsoft.com/office/drawing/2014/main" id="{DF6A74F7-7E32-55E8-E275-FC463AC95B44}"/>
              </a:ext>
            </a:extLst>
          </p:cNvPr>
          <p:cNvPicPr>
            <a:picLocks noChangeAspect="1"/>
          </p:cNvPicPr>
          <p:nvPr userDrawn="1"/>
        </p:nvPicPr>
        <p:blipFill rotWithShape="1">
          <a:blip r:embed="rId2"/>
          <a:srcRect l="19890" t="4972" b="27374"/>
          <a:stretch/>
        </p:blipFill>
        <p:spPr>
          <a:xfrm>
            <a:off x="-1" y="1468"/>
            <a:ext cx="12192001" cy="6856532"/>
          </a:xfrm>
          <a:prstGeom prst="rect">
            <a:avLst/>
          </a:prstGeom>
        </p:spPr>
      </p:pic>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927565" y="1600199"/>
            <a:ext cx="7861513" cy="2133835"/>
          </a:xfrm>
        </p:spPr>
        <p:txBody>
          <a:bodyPr anchor="b"/>
          <a:lstStyle>
            <a:lvl1pPr algn="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927565" y="3869092"/>
            <a:ext cx="7861513" cy="1388708"/>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alaotsikko</a:t>
            </a:r>
            <a:endParaRPr lang="en-FI" dirty="0"/>
          </a:p>
        </p:txBody>
      </p:sp>
      <p:pic>
        <p:nvPicPr>
          <p:cNvPr id="11" name="Picture 10" descr="A black and white logo&#10;&#10;Description automatically generated">
            <a:extLst>
              <a:ext uri="{FF2B5EF4-FFF2-40B4-BE49-F238E27FC236}">
                <a16:creationId xmlns:a16="http://schemas.microsoft.com/office/drawing/2014/main" id="{3AE676EB-4930-F508-6B85-D30B22C35B17}"/>
              </a:ext>
            </a:extLst>
          </p:cNvPr>
          <p:cNvPicPr>
            <a:picLocks noChangeAspect="1"/>
          </p:cNvPicPr>
          <p:nvPr userDrawn="1"/>
        </p:nvPicPr>
        <p:blipFill>
          <a:blip r:embed="rId3"/>
          <a:stretch>
            <a:fillRect/>
          </a:stretch>
        </p:blipFill>
        <p:spPr>
          <a:xfrm>
            <a:off x="288098" y="279592"/>
            <a:ext cx="2661781" cy="796733"/>
          </a:xfrm>
          <a:prstGeom prst="rect">
            <a:avLst/>
          </a:prstGeom>
        </p:spPr>
      </p:pic>
      <p:pic>
        <p:nvPicPr>
          <p:cNvPr id="15" name="Picture 14">
            <a:extLst>
              <a:ext uri="{FF2B5EF4-FFF2-40B4-BE49-F238E27FC236}">
                <a16:creationId xmlns:a16="http://schemas.microsoft.com/office/drawing/2014/main" id="{EDACC854-A644-3473-A50F-1274908E9792}"/>
              </a:ext>
            </a:extLst>
          </p:cNvPr>
          <p:cNvPicPr>
            <a:picLocks noChangeAspect="1"/>
          </p:cNvPicPr>
          <p:nvPr userDrawn="1"/>
        </p:nvPicPr>
        <p:blipFill>
          <a:blip r:embed="rId4"/>
          <a:srcRect/>
          <a:stretch/>
        </p:blipFill>
        <p:spPr>
          <a:xfrm>
            <a:off x="9876326" y="200053"/>
            <a:ext cx="2027576" cy="955809"/>
          </a:xfrm>
          <a:prstGeom prst="rect">
            <a:avLst/>
          </a:prstGeom>
        </p:spPr>
      </p:pic>
    </p:spTree>
    <p:extLst>
      <p:ext uri="{BB962C8B-B14F-4D97-AF65-F5344CB8AC3E}">
        <p14:creationId xmlns:p14="http://schemas.microsoft.com/office/powerpoint/2010/main" val="49543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Lopetussivu naiset violetti tyhjä">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2308048"/>
            <a:ext cx="4770737" cy="3311196"/>
          </a:xfrm>
          <a:prstGeom prst="rect">
            <a:avLst/>
          </a:prstGeom>
        </p:spPr>
      </p:pic>
      <p:pic>
        <p:nvPicPr>
          <p:cNvPr id="6" name="Picture 5" descr="A white speech bubble on a black background&#10;&#10;Description automatically generated">
            <a:extLst>
              <a:ext uri="{FF2B5EF4-FFF2-40B4-BE49-F238E27FC236}">
                <a16:creationId xmlns:a16="http://schemas.microsoft.com/office/drawing/2014/main" id="{026AA07C-51B5-E231-D29E-1F330D56E431}"/>
              </a:ext>
            </a:extLst>
          </p:cNvPr>
          <p:cNvPicPr>
            <a:picLocks noChangeAspect="1"/>
          </p:cNvPicPr>
          <p:nvPr userDrawn="1"/>
        </p:nvPicPr>
        <p:blipFill>
          <a:blip r:embed="rId5"/>
          <a:stretch>
            <a:fillRect/>
          </a:stretch>
        </p:blipFill>
        <p:spPr>
          <a:xfrm>
            <a:off x="9689544" y="615117"/>
            <a:ext cx="1999888" cy="1803228"/>
          </a:xfrm>
          <a:prstGeom prst="rect">
            <a:avLst/>
          </a:prstGeom>
        </p:spPr>
      </p:pic>
      <p:pic>
        <p:nvPicPr>
          <p:cNvPr id="8" name="Picture 7" descr="A white speech bubble on a black background&#10;&#10;Description automatically generated">
            <a:extLst>
              <a:ext uri="{FF2B5EF4-FFF2-40B4-BE49-F238E27FC236}">
                <a16:creationId xmlns:a16="http://schemas.microsoft.com/office/drawing/2014/main" id="{4703014B-10E9-23EF-35E9-FCE1A464B959}"/>
              </a:ext>
            </a:extLst>
          </p:cNvPr>
          <p:cNvPicPr>
            <a:picLocks noChangeAspect="1"/>
          </p:cNvPicPr>
          <p:nvPr userDrawn="1"/>
        </p:nvPicPr>
        <p:blipFill>
          <a:blip r:embed="rId5"/>
          <a:stretch>
            <a:fillRect/>
          </a:stretch>
        </p:blipFill>
        <p:spPr>
          <a:xfrm flipH="1">
            <a:off x="6647329" y="615117"/>
            <a:ext cx="1999888" cy="1803228"/>
          </a:xfrm>
          <a:prstGeom prst="rect">
            <a:avLst/>
          </a:prstGeom>
        </p:spPr>
      </p:pic>
    </p:spTree>
    <p:extLst>
      <p:ext uri="{BB962C8B-B14F-4D97-AF65-F5344CB8AC3E}">
        <p14:creationId xmlns:p14="http://schemas.microsoft.com/office/powerpoint/2010/main" val="300301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Lopetussivu naiset turkoosi tyhjä">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6" name="Picture 5">
            <a:extLst>
              <a:ext uri="{FF2B5EF4-FFF2-40B4-BE49-F238E27FC236}">
                <a16:creationId xmlns:a16="http://schemas.microsoft.com/office/drawing/2014/main" id="{CD23FDAD-F7CC-97D1-DB73-981F1B9D7E3E}"/>
              </a:ext>
            </a:extLst>
          </p:cNvPr>
          <p:cNvPicPr>
            <a:picLocks noChangeAspect="1"/>
          </p:cNvPicPr>
          <p:nvPr userDrawn="1"/>
        </p:nvPicPr>
        <p:blipFill>
          <a:blip r:embed="rId4"/>
          <a:srcRect/>
          <a:stretch/>
        </p:blipFill>
        <p:spPr>
          <a:xfrm>
            <a:off x="6783012" y="2308048"/>
            <a:ext cx="4770737" cy="3311196"/>
          </a:xfrm>
          <a:prstGeom prst="rect">
            <a:avLst/>
          </a:prstGeom>
        </p:spPr>
      </p:pic>
      <p:pic>
        <p:nvPicPr>
          <p:cNvPr id="9" name="Picture 8" descr="A white speech bubble on a black background&#10;&#10;Description automatically generated">
            <a:extLst>
              <a:ext uri="{FF2B5EF4-FFF2-40B4-BE49-F238E27FC236}">
                <a16:creationId xmlns:a16="http://schemas.microsoft.com/office/drawing/2014/main" id="{D49FEC14-1881-28FA-5454-742D826498C2}"/>
              </a:ext>
            </a:extLst>
          </p:cNvPr>
          <p:cNvPicPr>
            <a:picLocks noChangeAspect="1"/>
          </p:cNvPicPr>
          <p:nvPr userDrawn="1"/>
        </p:nvPicPr>
        <p:blipFill>
          <a:blip r:embed="rId5"/>
          <a:stretch>
            <a:fillRect/>
          </a:stretch>
        </p:blipFill>
        <p:spPr>
          <a:xfrm>
            <a:off x="9689544" y="615117"/>
            <a:ext cx="1999888" cy="1803228"/>
          </a:xfrm>
          <a:prstGeom prst="rect">
            <a:avLst/>
          </a:prstGeom>
        </p:spPr>
      </p:pic>
      <p:pic>
        <p:nvPicPr>
          <p:cNvPr id="10" name="Picture 9" descr="A white speech bubble on a black background&#10;&#10;Description automatically generated">
            <a:extLst>
              <a:ext uri="{FF2B5EF4-FFF2-40B4-BE49-F238E27FC236}">
                <a16:creationId xmlns:a16="http://schemas.microsoft.com/office/drawing/2014/main" id="{7101026E-F456-D8BB-336A-5A736F07F8CB}"/>
              </a:ext>
            </a:extLst>
          </p:cNvPr>
          <p:cNvPicPr>
            <a:picLocks noChangeAspect="1"/>
          </p:cNvPicPr>
          <p:nvPr userDrawn="1"/>
        </p:nvPicPr>
        <p:blipFill>
          <a:blip r:embed="rId5"/>
          <a:stretch>
            <a:fillRect/>
          </a:stretch>
        </p:blipFill>
        <p:spPr>
          <a:xfrm flipH="1">
            <a:off x="6647329" y="615117"/>
            <a:ext cx="1999888" cy="1803228"/>
          </a:xfrm>
          <a:prstGeom prst="rect">
            <a:avLst/>
          </a:prstGeom>
        </p:spPr>
      </p:pic>
    </p:spTree>
    <p:extLst>
      <p:ext uri="{BB962C8B-B14F-4D97-AF65-F5344CB8AC3E}">
        <p14:creationId xmlns:p14="http://schemas.microsoft.com/office/powerpoint/2010/main" val="401505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opetussivu naiset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1082487"/>
            <a:ext cx="4770737" cy="4558553"/>
          </a:xfrm>
          <a:prstGeom prst="rect">
            <a:avLst/>
          </a:prstGeom>
        </p:spPr>
      </p:pic>
    </p:spTree>
    <p:extLst>
      <p:ext uri="{BB962C8B-B14F-4D97-AF65-F5344CB8AC3E}">
        <p14:creationId xmlns:p14="http://schemas.microsoft.com/office/powerpoint/2010/main" val="356669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Lopetussivu naiset turkoos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1082487"/>
            <a:ext cx="4770737" cy="4558553"/>
          </a:xfrm>
          <a:prstGeom prst="rect">
            <a:avLst/>
          </a:prstGeom>
        </p:spPr>
      </p:pic>
    </p:spTree>
    <p:extLst>
      <p:ext uri="{BB962C8B-B14F-4D97-AF65-F5344CB8AC3E}">
        <p14:creationId xmlns:p14="http://schemas.microsoft.com/office/powerpoint/2010/main" val="65880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Lopetussivu violetti miehe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5903490"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5903490"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36218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29920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732865" y="766482"/>
            <a:ext cx="7796175" cy="6091518"/>
          </a:xfrm>
          <a:prstGeom prst="rect">
            <a:avLst/>
          </a:prstGeom>
        </p:spPr>
      </p:pic>
    </p:spTree>
    <p:extLst>
      <p:ext uri="{BB962C8B-B14F-4D97-AF65-F5344CB8AC3E}">
        <p14:creationId xmlns:p14="http://schemas.microsoft.com/office/powerpoint/2010/main" val="280842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Lopetussivu turkoosi miehe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5903490"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5903490"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36218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29920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732865" y="766483"/>
            <a:ext cx="7796175" cy="6091518"/>
          </a:xfrm>
          <a:prstGeom prst="rect">
            <a:avLst/>
          </a:prstGeom>
        </p:spPr>
      </p:pic>
    </p:spTree>
    <p:extLst>
      <p:ext uri="{BB962C8B-B14F-4D97-AF65-F5344CB8AC3E}">
        <p14:creationId xmlns:p14="http://schemas.microsoft.com/office/powerpoint/2010/main" val="405857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vupohj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B30D-9104-FE79-2B14-9A62F307A897}"/>
              </a:ext>
            </a:extLst>
          </p:cNvPr>
          <p:cNvSpPr>
            <a:spLocks noGrp="1"/>
          </p:cNvSpPr>
          <p:nvPr>
            <p:ph type="title" hasCustomPrompt="1"/>
          </p:nvPr>
        </p:nvSpPr>
        <p:spPr/>
        <p:txBody>
          <a:bodyPr/>
          <a:lstStyle>
            <a:lvl1pPr>
              <a:defRPr>
                <a:solidFill>
                  <a:schemeClr val="tx2"/>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89DD5F7F-ABAD-D797-92F5-17249ADFE024}"/>
              </a:ext>
            </a:extLst>
          </p:cNvPr>
          <p:cNvSpPr>
            <a:spLocks noGrp="1"/>
          </p:cNvSpPr>
          <p:nvPr>
            <p:ph idx="1" hasCustomPrompt="1"/>
          </p:nvPr>
        </p:nvSpPr>
        <p:spPr>
          <a:xfrm>
            <a:off x="838200" y="1825625"/>
            <a:ext cx="10515600" cy="39568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7" name="Picture 6">
            <a:extLst>
              <a:ext uri="{FF2B5EF4-FFF2-40B4-BE49-F238E27FC236}">
                <a16:creationId xmlns:a16="http://schemas.microsoft.com/office/drawing/2014/main" id="{D5BDE97D-2EF4-7BCE-CC27-C369860EB007}"/>
              </a:ext>
            </a:extLst>
          </p:cNvPr>
          <p:cNvPicPr>
            <a:picLocks noChangeAspect="1"/>
          </p:cNvPicPr>
          <p:nvPr userDrawn="1"/>
        </p:nvPicPr>
        <p:blipFill>
          <a:blip r:embed="rId2"/>
          <a:srcRect/>
          <a:stretch/>
        </p:blipFill>
        <p:spPr>
          <a:xfrm>
            <a:off x="288528" y="6063600"/>
            <a:ext cx="1653053" cy="495055"/>
          </a:xfrm>
          <a:prstGeom prst="rect">
            <a:avLst/>
          </a:prstGeom>
        </p:spPr>
      </p:pic>
      <p:pic>
        <p:nvPicPr>
          <p:cNvPr id="8" name="Picture 7">
            <a:extLst>
              <a:ext uri="{FF2B5EF4-FFF2-40B4-BE49-F238E27FC236}">
                <a16:creationId xmlns:a16="http://schemas.microsoft.com/office/drawing/2014/main" id="{B5AF1E24-101F-3C33-8E36-E72C979B9FD4}"/>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152233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ivupohja 2 pal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C4E-353A-C524-4B30-DC3AF11924F7}"/>
              </a:ext>
            </a:extLst>
          </p:cNvPr>
          <p:cNvSpPr>
            <a:spLocks noGrp="1"/>
          </p:cNvSpPr>
          <p:nvPr>
            <p:ph type="title" hasCustomPrompt="1"/>
          </p:nvPr>
        </p:nvSpPr>
        <p:spPr>
          <a:noFill/>
        </p:spPr>
        <p:txBody>
          <a:bodyPr/>
          <a:lstStyle>
            <a:lvl1pPr>
              <a:defRPr>
                <a:solidFill>
                  <a:schemeClr val="tx2"/>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FEF8A194-A3EB-8440-B570-FC1C92E3EE2E}"/>
              </a:ext>
            </a:extLst>
          </p:cNvPr>
          <p:cNvSpPr>
            <a:spLocks noGrp="1"/>
          </p:cNvSpPr>
          <p:nvPr>
            <p:ph sz="half" idx="1" hasCustomPrompt="1"/>
          </p:nvPr>
        </p:nvSpPr>
        <p:spPr>
          <a:xfrm>
            <a:off x="838200" y="1825625"/>
            <a:ext cx="5181600" cy="39481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Content Placeholder 3">
            <a:extLst>
              <a:ext uri="{FF2B5EF4-FFF2-40B4-BE49-F238E27FC236}">
                <a16:creationId xmlns:a16="http://schemas.microsoft.com/office/drawing/2014/main" id="{784FDEC9-B103-043A-EED1-91480E6BA819}"/>
              </a:ext>
            </a:extLst>
          </p:cNvPr>
          <p:cNvSpPr>
            <a:spLocks noGrp="1"/>
          </p:cNvSpPr>
          <p:nvPr>
            <p:ph sz="half" idx="2" hasCustomPrompt="1"/>
          </p:nvPr>
        </p:nvSpPr>
        <p:spPr>
          <a:xfrm>
            <a:off x="6172200" y="1825625"/>
            <a:ext cx="5181600" cy="39481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8" name="Picture 7">
            <a:extLst>
              <a:ext uri="{FF2B5EF4-FFF2-40B4-BE49-F238E27FC236}">
                <a16:creationId xmlns:a16="http://schemas.microsoft.com/office/drawing/2014/main" id="{C85A0C13-D0F1-4E66-75E3-586FF2EE22DE}"/>
              </a:ext>
            </a:extLst>
          </p:cNvPr>
          <p:cNvPicPr>
            <a:picLocks noChangeAspect="1"/>
          </p:cNvPicPr>
          <p:nvPr userDrawn="1"/>
        </p:nvPicPr>
        <p:blipFill>
          <a:blip r:embed="rId2"/>
          <a:srcRect/>
          <a:stretch/>
        </p:blipFill>
        <p:spPr>
          <a:xfrm>
            <a:off x="288528" y="6063600"/>
            <a:ext cx="1653053" cy="495055"/>
          </a:xfrm>
          <a:prstGeom prst="rect">
            <a:avLst/>
          </a:prstGeom>
        </p:spPr>
      </p:pic>
      <p:pic>
        <p:nvPicPr>
          <p:cNvPr id="9" name="Picture 8">
            <a:extLst>
              <a:ext uri="{FF2B5EF4-FFF2-40B4-BE49-F238E27FC236}">
                <a16:creationId xmlns:a16="http://schemas.microsoft.com/office/drawing/2014/main" id="{14F3CA25-DB0A-3546-9D21-3C8110F07E22}"/>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227086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vupohja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B30D-9104-FE79-2B14-9A62F307A897}"/>
              </a:ext>
            </a:extLst>
          </p:cNvPr>
          <p:cNvSpPr>
            <a:spLocks noGrp="1"/>
          </p:cNvSpPr>
          <p:nvPr>
            <p:ph type="title" hasCustomPrompt="1"/>
          </p:nvPr>
        </p:nvSpPr>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89DD5F7F-ABAD-D797-92F5-17249ADFE024}"/>
              </a:ext>
            </a:extLst>
          </p:cNvPr>
          <p:cNvSpPr>
            <a:spLocks noGrp="1"/>
          </p:cNvSpPr>
          <p:nvPr>
            <p:ph idx="1" hasCustomPrompt="1"/>
          </p:nvPr>
        </p:nvSpPr>
        <p:spPr>
          <a:xfrm>
            <a:off x="838200" y="1825625"/>
            <a:ext cx="10515600" cy="3956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7" name="Picture 6" descr="A black and white logo&#10;&#10;Description automatically generated">
            <a:extLst>
              <a:ext uri="{FF2B5EF4-FFF2-40B4-BE49-F238E27FC236}">
                <a16:creationId xmlns:a16="http://schemas.microsoft.com/office/drawing/2014/main" id="{D5BDE97D-2EF4-7BCE-CC27-C369860EB00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8" name="Picture 7" descr="A close-up of a logo&#10;&#10;Description automatically generated">
            <a:extLst>
              <a:ext uri="{FF2B5EF4-FFF2-40B4-BE49-F238E27FC236}">
                <a16:creationId xmlns:a16="http://schemas.microsoft.com/office/drawing/2014/main" id="{B5AF1E24-101F-3C33-8E36-E72C979B9FD4}"/>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17593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ivupohja violetti 2 palsta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C4E-353A-C524-4B30-DC3AF11924F7}"/>
              </a:ext>
            </a:extLst>
          </p:cNvPr>
          <p:cNvSpPr>
            <a:spLocks noGrp="1"/>
          </p:cNvSpPr>
          <p:nvPr>
            <p:ph type="title" hasCustomPrompt="1"/>
          </p:nvPr>
        </p:nvSpPr>
        <p:spPr>
          <a:noFill/>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FEF8A194-A3EB-8440-B570-FC1C92E3EE2E}"/>
              </a:ext>
            </a:extLst>
          </p:cNvPr>
          <p:cNvSpPr>
            <a:spLocks noGrp="1"/>
          </p:cNvSpPr>
          <p:nvPr>
            <p:ph sz="half" idx="1" hasCustomPrompt="1"/>
          </p:nvPr>
        </p:nvSpPr>
        <p:spPr>
          <a:xfrm>
            <a:off x="838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Content Placeholder 3">
            <a:extLst>
              <a:ext uri="{FF2B5EF4-FFF2-40B4-BE49-F238E27FC236}">
                <a16:creationId xmlns:a16="http://schemas.microsoft.com/office/drawing/2014/main" id="{784FDEC9-B103-043A-EED1-91480E6BA819}"/>
              </a:ext>
            </a:extLst>
          </p:cNvPr>
          <p:cNvSpPr>
            <a:spLocks noGrp="1"/>
          </p:cNvSpPr>
          <p:nvPr>
            <p:ph sz="half" idx="2" hasCustomPrompt="1"/>
          </p:nvPr>
        </p:nvSpPr>
        <p:spPr>
          <a:xfrm>
            <a:off x="6172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8" name="Picture 7" descr="A black and white logo&#10;&#10;Description automatically generated">
            <a:extLst>
              <a:ext uri="{FF2B5EF4-FFF2-40B4-BE49-F238E27FC236}">
                <a16:creationId xmlns:a16="http://schemas.microsoft.com/office/drawing/2014/main" id="{C85A0C13-D0F1-4E66-75E3-586FF2EE22DE}"/>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9" name="Picture 8" descr="A close-up of a logo&#10;&#10;Description automatically generated">
            <a:extLst>
              <a:ext uri="{FF2B5EF4-FFF2-40B4-BE49-F238E27FC236}">
                <a16:creationId xmlns:a16="http://schemas.microsoft.com/office/drawing/2014/main" id="{14F3CA25-DB0A-3546-9D21-3C8110F07E22}"/>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313660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vupohja turkoosi">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21D1CEFF-D7ED-470E-7D4C-04A015484AA8}"/>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8" name="Picture 7">
            <a:extLst>
              <a:ext uri="{FF2B5EF4-FFF2-40B4-BE49-F238E27FC236}">
                <a16:creationId xmlns:a16="http://schemas.microsoft.com/office/drawing/2014/main" id="{DBC60975-160D-F592-3A8B-5309D979CE4E}"/>
              </a:ext>
            </a:extLst>
          </p:cNvPr>
          <p:cNvPicPr>
            <a:picLocks noChangeAspect="1"/>
          </p:cNvPicPr>
          <p:nvPr userDrawn="1"/>
        </p:nvPicPr>
        <p:blipFill>
          <a:blip r:embed="rId3"/>
          <a:srcRect/>
          <a:stretch/>
        </p:blipFill>
        <p:spPr>
          <a:xfrm>
            <a:off x="10511337" y="6000626"/>
            <a:ext cx="1392564" cy="656462"/>
          </a:xfrm>
          <a:prstGeom prst="rect">
            <a:avLst/>
          </a:prstGeom>
        </p:spPr>
      </p:pic>
      <p:sp>
        <p:nvSpPr>
          <p:cNvPr id="9" name="Title 1">
            <a:extLst>
              <a:ext uri="{FF2B5EF4-FFF2-40B4-BE49-F238E27FC236}">
                <a16:creationId xmlns:a16="http://schemas.microsoft.com/office/drawing/2014/main" id="{18C3ADAF-0029-B3B1-F8EB-1FC6A2595448}"/>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10" name="Content Placeholder 2">
            <a:extLst>
              <a:ext uri="{FF2B5EF4-FFF2-40B4-BE49-F238E27FC236}">
                <a16:creationId xmlns:a16="http://schemas.microsoft.com/office/drawing/2014/main" id="{C135A29F-BC5B-412F-773F-BD1607403F2D}"/>
              </a:ext>
            </a:extLst>
          </p:cNvPr>
          <p:cNvSpPr>
            <a:spLocks noGrp="1"/>
          </p:cNvSpPr>
          <p:nvPr>
            <p:ph idx="1" hasCustomPrompt="1"/>
          </p:nvPr>
        </p:nvSpPr>
        <p:spPr>
          <a:xfrm>
            <a:off x="838200" y="1825625"/>
            <a:ext cx="10515600" cy="3956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Tree>
    <p:extLst>
      <p:ext uri="{BB962C8B-B14F-4D97-AF65-F5344CB8AC3E}">
        <p14:creationId xmlns:p14="http://schemas.microsoft.com/office/powerpoint/2010/main" val="64514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vupohja turkoosi 2 palstaa">
    <p:bg>
      <p:bgPr>
        <a:solidFill>
          <a:schemeClr val="bg2"/>
        </a:solid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168C70AC-82FE-DC7C-E730-7AA2E628ADB8}"/>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9" name="Picture 8">
            <a:extLst>
              <a:ext uri="{FF2B5EF4-FFF2-40B4-BE49-F238E27FC236}">
                <a16:creationId xmlns:a16="http://schemas.microsoft.com/office/drawing/2014/main" id="{85758845-4084-163D-5A1D-B9B63CB5CFAE}"/>
              </a:ext>
            </a:extLst>
          </p:cNvPr>
          <p:cNvPicPr>
            <a:picLocks noChangeAspect="1"/>
          </p:cNvPicPr>
          <p:nvPr userDrawn="1"/>
        </p:nvPicPr>
        <p:blipFill>
          <a:blip r:embed="rId3"/>
          <a:srcRect/>
          <a:stretch/>
        </p:blipFill>
        <p:spPr>
          <a:xfrm>
            <a:off x="10511337" y="6000626"/>
            <a:ext cx="1392564" cy="656462"/>
          </a:xfrm>
          <a:prstGeom prst="rect">
            <a:avLst/>
          </a:prstGeom>
        </p:spPr>
      </p:pic>
      <p:sp>
        <p:nvSpPr>
          <p:cNvPr id="10" name="Title 1">
            <a:extLst>
              <a:ext uri="{FF2B5EF4-FFF2-40B4-BE49-F238E27FC236}">
                <a16:creationId xmlns:a16="http://schemas.microsoft.com/office/drawing/2014/main" id="{387BE69D-58C4-B39C-23EC-51A216AE16B0}"/>
              </a:ext>
            </a:extLst>
          </p:cNvPr>
          <p:cNvSpPr>
            <a:spLocks noGrp="1"/>
          </p:cNvSpPr>
          <p:nvPr>
            <p:ph type="title" hasCustomPrompt="1"/>
          </p:nvPr>
        </p:nvSpPr>
        <p:spPr>
          <a:xfrm>
            <a:off x="838200" y="365125"/>
            <a:ext cx="10515600" cy="1325563"/>
          </a:xfrm>
          <a:noFill/>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11" name="Content Placeholder 2">
            <a:extLst>
              <a:ext uri="{FF2B5EF4-FFF2-40B4-BE49-F238E27FC236}">
                <a16:creationId xmlns:a16="http://schemas.microsoft.com/office/drawing/2014/main" id="{554DE8B5-B270-FA5B-C5A3-A09F6F3F6CBE}"/>
              </a:ext>
            </a:extLst>
          </p:cNvPr>
          <p:cNvSpPr>
            <a:spLocks noGrp="1"/>
          </p:cNvSpPr>
          <p:nvPr>
            <p:ph sz="half" idx="1" hasCustomPrompt="1"/>
          </p:nvPr>
        </p:nvSpPr>
        <p:spPr>
          <a:xfrm>
            <a:off x="838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12" name="Content Placeholder 3">
            <a:extLst>
              <a:ext uri="{FF2B5EF4-FFF2-40B4-BE49-F238E27FC236}">
                <a16:creationId xmlns:a16="http://schemas.microsoft.com/office/drawing/2014/main" id="{7E5B0A70-A7DC-C7F3-CF76-6E81260FAD4B}"/>
              </a:ext>
            </a:extLst>
          </p:cNvPr>
          <p:cNvSpPr>
            <a:spLocks noGrp="1"/>
          </p:cNvSpPr>
          <p:nvPr>
            <p:ph sz="half" idx="2" hasCustomPrompt="1"/>
          </p:nvPr>
        </p:nvSpPr>
        <p:spPr>
          <a:xfrm>
            <a:off x="6172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Tree>
    <p:extLst>
      <p:ext uri="{BB962C8B-B14F-4D97-AF65-F5344CB8AC3E}">
        <p14:creationId xmlns:p14="http://schemas.microsoft.com/office/powerpoint/2010/main" val="160939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Väliotsikko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855009" y="1351428"/>
            <a:ext cx="10481981" cy="2133835"/>
          </a:xfrm>
        </p:spPr>
        <p:txBody>
          <a:bodyPr anchor="b"/>
          <a:lstStyle>
            <a:lvl1pPr algn="ct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855009" y="3620321"/>
            <a:ext cx="10481981" cy="13887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descr="A close-up of a logo&#10;&#10;Description automatically generated">
            <a:extLst>
              <a:ext uri="{FF2B5EF4-FFF2-40B4-BE49-F238E27FC236}">
                <a16:creationId xmlns:a16="http://schemas.microsoft.com/office/drawing/2014/main" id="{4A62DDFC-1FA3-2310-6BAC-90F6DA9F3199}"/>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320760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Väliotsikko turkoos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855009" y="1351428"/>
            <a:ext cx="10481981" cy="2133835"/>
          </a:xfrm>
        </p:spPr>
        <p:txBody>
          <a:bodyPr anchor="b"/>
          <a:lstStyle>
            <a:lvl1pPr algn="ct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855009" y="3620321"/>
            <a:ext cx="10481981" cy="13887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253991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E4245-90DB-E193-4018-ADD6B91ED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err="1"/>
              <a:t>Lisää</a:t>
            </a:r>
            <a:r>
              <a:rPr lang="en-GB" dirty="0"/>
              <a:t> </a:t>
            </a:r>
            <a:r>
              <a:rPr lang="en-GB" dirty="0" err="1"/>
              <a:t>otsikko</a:t>
            </a:r>
            <a:endParaRPr lang="en-FI" dirty="0"/>
          </a:p>
        </p:txBody>
      </p:sp>
      <p:sp>
        <p:nvSpPr>
          <p:cNvPr id="3" name="Text Placeholder 2">
            <a:extLst>
              <a:ext uri="{FF2B5EF4-FFF2-40B4-BE49-F238E27FC236}">
                <a16:creationId xmlns:a16="http://schemas.microsoft.com/office/drawing/2014/main" id="{6594E34B-23C0-E9F6-B8C9-F08AEB132A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err="1"/>
              <a:t>Muokkaa</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Date Placeholder 3">
            <a:extLst>
              <a:ext uri="{FF2B5EF4-FFF2-40B4-BE49-F238E27FC236}">
                <a16:creationId xmlns:a16="http://schemas.microsoft.com/office/drawing/2014/main" id="{80A0E120-B6F7-CD98-CF92-1A9E6570D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solidFill>
                <a:latin typeface="Manrope ExtraBold" pitchFamily="2" charset="0"/>
              </a:defRPr>
            </a:lvl1pPr>
          </a:lstStyle>
          <a:p>
            <a:fld id="{E5EC9230-E172-C446-8280-502A4692D2A0}" type="datetimeFigureOut">
              <a:rPr lang="en-FI" smtClean="0"/>
              <a:pPr/>
              <a:t>12/29/2023</a:t>
            </a:fld>
            <a:endParaRPr lang="en-FI"/>
          </a:p>
        </p:txBody>
      </p:sp>
      <p:sp>
        <p:nvSpPr>
          <p:cNvPr id="5" name="Footer Placeholder 4">
            <a:extLst>
              <a:ext uri="{FF2B5EF4-FFF2-40B4-BE49-F238E27FC236}">
                <a16:creationId xmlns:a16="http://schemas.microsoft.com/office/drawing/2014/main" id="{AB4CD6EF-5EC2-2682-9907-9C250C1ED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solidFill>
                <a:latin typeface="Manrope ExtraBold" pitchFamily="2" charset="0"/>
              </a:defRPr>
            </a:lvl1pPr>
          </a:lstStyle>
          <a:p>
            <a:endParaRPr lang="en-FI"/>
          </a:p>
        </p:txBody>
      </p:sp>
      <p:sp>
        <p:nvSpPr>
          <p:cNvPr id="6" name="Slide Number Placeholder 5">
            <a:extLst>
              <a:ext uri="{FF2B5EF4-FFF2-40B4-BE49-F238E27FC236}">
                <a16:creationId xmlns:a16="http://schemas.microsoft.com/office/drawing/2014/main" id="{770E2D94-74BA-483D-5E31-5CA2EDD22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solidFill>
                <a:latin typeface="Manrope ExtraBold" pitchFamily="2" charset="0"/>
              </a:defRPr>
            </a:lvl1pPr>
          </a:lstStyle>
          <a:p>
            <a:fld id="{F67CF064-B43E-924F-9A64-50AFBDED89E5}" type="slidenum">
              <a:rPr lang="en-FI" smtClean="0"/>
              <a:pPr/>
              <a:t>‹#›</a:t>
            </a:fld>
            <a:endParaRPr lang="en-FI"/>
          </a:p>
        </p:txBody>
      </p:sp>
    </p:spTree>
    <p:extLst>
      <p:ext uri="{BB962C8B-B14F-4D97-AF65-F5344CB8AC3E}">
        <p14:creationId xmlns:p14="http://schemas.microsoft.com/office/powerpoint/2010/main" val="246193191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52" r:id="rId5"/>
    <p:sldLayoutId id="2147483653" r:id="rId6"/>
    <p:sldLayoutId id="2147483654" r:id="rId7"/>
    <p:sldLayoutId id="2147483655" r:id="rId8"/>
    <p:sldLayoutId id="2147483656" r:id="rId9"/>
    <p:sldLayoutId id="2147483662" r:id="rId10"/>
    <p:sldLayoutId id="2147483663" r:id="rId11"/>
    <p:sldLayoutId id="2147483658" r:id="rId12"/>
    <p:sldLayoutId id="2147483657" r:id="rId13"/>
    <p:sldLayoutId id="2147483661" r:id="rId14"/>
    <p:sldLayoutId id="2147483659" r:id="rId15"/>
  </p:sldLayoutIdLst>
  <p:txStyles>
    <p:titleStyle>
      <a:lvl1pPr algn="l" defTabSz="914400" rtl="0" eaLnBrk="1" latinLnBrk="0" hangingPunct="1">
        <a:lnSpc>
          <a:spcPct val="90000"/>
        </a:lnSpc>
        <a:spcBef>
          <a:spcPct val="0"/>
        </a:spcBef>
        <a:buNone/>
        <a:defRPr sz="4400" b="1" i="0" kern="1200">
          <a:solidFill>
            <a:srgbClr val="322B7C"/>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anrope Extra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Manrope Extra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Manrope Extra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varha.sharepoint.com/:x:/r/sites/Varhanikntyneidenpalveluidentilannekohtainenasiakaspalaute-p/_layouts/15/Doc2.aspx?action=edit&amp;sourcedoc=%7B8c712aec-356e-4d26-a0cf-387f39b4e3a4%7D&amp;wdOrigin=TEAMS-ELECTRON.teamsSdk_ns.bim&amp;wdExp=TEAMS-CONTROL&amp;wdhostclicktime=1702451801200&amp;web=1" TargetMode="External"/><Relationship Id="rId2" Type="http://schemas.openxmlformats.org/officeDocument/2006/relationships/hyperlink" Target="https://varha.sharepoint.com/:f:/r/sites/Varhanikntyneidenpalveluidentilannekohtainenasiakaspalaute-p/Jaetut%20asiakirjat/General/Asiakas-%20ja%20l%C3%A4heispalautteet?csf=1&amp;web=1&amp;e=SHLBy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9228" y="4478307"/>
            <a:ext cx="8819455" cy="2133835"/>
          </a:xfrm>
        </p:spPr>
        <p:txBody>
          <a:bodyPr>
            <a:normAutofit fontScale="90000"/>
          </a:bodyPr>
          <a:lstStyle/>
          <a:p>
            <a:pPr>
              <a:defRPr sz="3600">
                <a:latin typeface="Barlow"/>
              </a:defRPr>
            </a:pPr>
            <a:r>
              <a:rPr lang="fi-FI" dirty="0" smtClean="0"/>
              <a:t/>
            </a:r>
            <a:br>
              <a:rPr lang="fi-FI" dirty="0" smtClean="0"/>
            </a:br>
            <a:r>
              <a:rPr lang="fi-FI" dirty="0" smtClean="0"/>
              <a:t>Ikääntyneiden kotona asumista </a:t>
            </a:r>
            <a:br>
              <a:rPr lang="fi-FI" dirty="0" smtClean="0"/>
            </a:br>
            <a:r>
              <a:rPr lang="fi-FI" dirty="0" smtClean="0"/>
              <a:t>tukevien palveluiden asiakas- ja läheispalautetoimintamalli</a:t>
            </a:r>
            <a:br>
              <a:rPr lang="fi-FI" dirty="0" smtClean="0"/>
            </a:br>
            <a:r>
              <a:rPr lang="fi-FI" dirty="0"/>
              <a:t/>
            </a:r>
            <a:br>
              <a:rPr lang="fi-FI" dirty="0"/>
            </a:br>
            <a:r>
              <a:rPr lang="fi-FI" dirty="0" smtClean="0"/>
              <a:t>- vaikuttavuuden ja vaikutuksen arviointi</a:t>
            </a:r>
            <a:br>
              <a:rPr lang="fi-FI" dirty="0" smtClean="0"/>
            </a:br>
            <a:r>
              <a:rPr lang="fi-FI" dirty="0" smtClean="0"/>
              <a:t/>
            </a:r>
            <a:br>
              <a:rPr lang="fi-FI" dirty="0" smtClean="0"/>
            </a:br>
            <a:endParaRPr dirty="0" err="1"/>
          </a:p>
        </p:txBody>
      </p:sp>
    </p:spTree>
    <p:extLst>
      <p:ext uri="{BB962C8B-B14F-4D97-AF65-F5344CB8AC3E}">
        <p14:creationId xmlns:p14="http://schemas.microsoft.com/office/powerpoint/2010/main" val="574183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00" dirty="0" smtClean="0">
                <a:latin typeface="Arial Black" panose="020B0A04020102020204" pitchFamily="34" charset="0"/>
              </a:rPr>
              <a:t>A</a:t>
            </a:r>
            <a:r>
              <a:rPr lang="fi-FI" sz="1867" dirty="0" smtClean="0">
                <a:latin typeface="Arial Black" panose="020B0A04020102020204" pitchFamily="34" charset="0"/>
              </a:rPr>
              <a:t>siakas- ja läheispalautteen </a:t>
            </a:r>
            <a:r>
              <a:rPr lang="fi-FI" sz="1867" dirty="0">
                <a:latin typeface="Arial Black" panose="020B0A04020102020204" pitchFamily="34" charset="0"/>
              </a:rPr>
              <a:t>toimintamalli – tulokset ja kustannusvaikutukset</a:t>
            </a:r>
          </a:p>
        </p:txBody>
      </p:sp>
      <p:graphicFrame>
        <p:nvGraphicFramePr>
          <p:cNvPr id="5" name="Kaaviokuva 4"/>
          <p:cNvGraphicFramePr/>
          <p:nvPr>
            <p:extLst>
              <p:ext uri="{D42A27DB-BD31-4B8C-83A1-F6EECF244321}">
                <p14:modId xmlns:p14="http://schemas.microsoft.com/office/powerpoint/2010/main" val="3414438052"/>
              </p:ext>
            </p:extLst>
          </p:nvPr>
        </p:nvGraphicFramePr>
        <p:xfrm>
          <a:off x="1449106" y="1450208"/>
          <a:ext cx="10298757" cy="4471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071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D0D5-FDA0-8E94-8463-4028E3834720}"/>
              </a:ext>
            </a:extLst>
          </p:cNvPr>
          <p:cNvSpPr>
            <a:spLocks noGrp="1"/>
          </p:cNvSpPr>
          <p:nvPr>
            <p:ph type="title"/>
          </p:nvPr>
        </p:nvSpPr>
        <p:spPr>
          <a:xfrm>
            <a:off x="710935" y="-78220"/>
            <a:ext cx="10515600" cy="1325563"/>
          </a:xfrm>
        </p:spPr>
        <p:txBody>
          <a:bodyPr>
            <a:normAutofit/>
          </a:bodyPr>
          <a:lstStyle/>
          <a:p>
            <a:r>
              <a:rPr lang="fi-FI" sz="1800" dirty="0" smtClean="0">
                <a:latin typeface="Arial Black" panose="020B0A04020102020204" pitchFamily="34" charset="0"/>
                <a:cs typeface="Calibri" panose="020F0502020204030204" pitchFamily="34" charset="0"/>
              </a:rPr>
              <a:t>Toimintamallin </a:t>
            </a:r>
            <a:r>
              <a:rPr lang="fi-FI" sz="1800" dirty="0">
                <a:latin typeface="Arial Black" panose="020B0A04020102020204" pitchFamily="34" charset="0"/>
                <a:cs typeface="Calibri" panose="020F0502020204030204" pitchFamily="34" charset="0"/>
              </a:rPr>
              <a:t>vaikuttavuuden ja vaikutusten arviointi</a:t>
            </a:r>
            <a:endParaRPr lang="en-FI" sz="1800" dirty="0">
              <a:latin typeface="Arial Black" panose="020B0A04020102020204" pitchFamily="34" charset="0"/>
            </a:endParaRPr>
          </a:p>
        </p:txBody>
      </p:sp>
      <p:sp>
        <p:nvSpPr>
          <p:cNvPr id="4" name="Tekstin paikkamerkki 2"/>
          <p:cNvSpPr>
            <a:spLocks noGrp="1"/>
          </p:cNvSpPr>
          <p:nvPr>
            <p:ph idx="1"/>
          </p:nvPr>
        </p:nvSpPr>
        <p:spPr>
          <a:xfrm>
            <a:off x="710935" y="1027906"/>
            <a:ext cx="11250155" cy="3956866"/>
          </a:xfrm>
        </p:spPr>
        <p:txBody>
          <a:bodyPr>
            <a:noAutofit/>
          </a:bodyPr>
          <a:lstStyle/>
          <a:p>
            <a:pPr>
              <a:buFont typeface="Wingdings" panose="05000000000000000000" pitchFamily="2" charset="2"/>
              <a:buChar char="q"/>
            </a:pPr>
            <a:r>
              <a:rPr lang="fi-FI" sz="1800" b="0" dirty="0">
                <a:latin typeface="+mn-lt"/>
              </a:rPr>
              <a:t>Asiakas- ja läheispalautteen toimintamallin tavoitteet saavutettiin. </a:t>
            </a:r>
            <a:endParaRPr lang="fi-FI" sz="1800" b="0" dirty="0" smtClean="0">
              <a:latin typeface="+mn-lt"/>
            </a:endParaRPr>
          </a:p>
          <a:p>
            <a:pPr>
              <a:buFont typeface="Wingdings" panose="05000000000000000000" pitchFamily="2" charset="2"/>
              <a:buChar char="q"/>
            </a:pPr>
            <a:r>
              <a:rPr lang="fi-FI" sz="1800" b="0" dirty="0" smtClean="0">
                <a:latin typeface="+mn-lt"/>
              </a:rPr>
              <a:t>Ikääntyneiden </a:t>
            </a:r>
            <a:r>
              <a:rPr lang="fi-FI" sz="1800" b="0" dirty="0">
                <a:latin typeface="+mn-lt"/>
              </a:rPr>
              <a:t>kotona asumista tukevien palveluiden käyttäjillä ja läheisillä oli sähköinen mahdollisuus antaa palautetta omasta palvelustaan.  Palautteen keruu toteutui asiakkaan omassa asuinympäristössä asiakastapahtuman yhteydessä. </a:t>
            </a:r>
            <a:endParaRPr lang="fi-FI" sz="1800" b="0" dirty="0" smtClean="0">
              <a:latin typeface="+mn-lt"/>
            </a:endParaRPr>
          </a:p>
          <a:p>
            <a:pPr>
              <a:buFont typeface="Wingdings" panose="05000000000000000000" pitchFamily="2" charset="2"/>
              <a:buChar char="q"/>
            </a:pPr>
            <a:r>
              <a:rPr lang="fi-FI" sz="1800" b="0" dirty="0" smtClean="0">
                <a:latin typeface="+mn-lt"/>
              </a:rPr>
              <a:t>Asiakas- </a:t>
            </a:r>
            <a:r>
              <a:rPr lang="fi-FI" sz="1800" b="0" dirty="0">
                <a:latin typeface="+mn-lt"/>
              </a:rPr>
              <a:t>ja läheispalautetta kerättiin palvelutarpeen arvioinnin ja omaishoidon palvelutapahtuman yhteydessä 27.10.-1.12.2023 ja kotihoidossa 13.11-19.11.2023 palauteviikon aikana. </a:t>
            </a:r>
            <a:endParaRPr lang="fi-FI" sz="1600" b="0" dirty="0" smtClean="0">
              <a:latin typeface="+mn-lt"/>
            </a:endParaRPr>
          </a:p>
          <a:p>
            <a:pPr marL="0" indent="0">
              <a:buNone/>
            </a:pPr>
            <a:r>
              <a:rPr lang="fi-FI" sz="1800" b="0" dirty="0" smtClean="0">
                <a:latin typeface="+mn-lt"/>
              </a:rPr>
              <a:t>Asiakas- ja läheispalautteen pilotoinnin aikana palautteiden prosentti:</a:t>
            </a:r>
          </a:p>
          <a:p>
            <a:r>
              <a:rPr lang="fi-FI" sz="1800" b="0" dirty="0">
                <a:latin typeface="+mn-lt"/>
              </a:rPr>
              <a:t>P</a:t>
            </a:r>
            <a:r>
              <a:rPr lang="fi-FI" sz="1800" b="0" dirty="0" smtClean="0">
                <a:latin typeface="+mn-lt"/>
              </a:rPr>
              <a:t>alvelutarpeen arvioinnissa vastausprosenttia ei ollut saatavilla järjestelmä haasteiden takia.  Vastausten lukumäärä oli 90. </a:t>
            </a:r>
          </a:p>
          <a:p>
            <a:r>
              <a:rPr lang="fi-FI" sz="1800" b="0" dirty="0" smtClean="0">
                <a:latin typeface="+mn-lt"/>
              </a:rPr>
              <a:t>Omaishoidossa 48 % (n=190)</a:t>
            </a:r>
          </a:p>
          <a:p>
            <a:r>
              <a:rPr lang="fi-FI" sz="1800" b="0" dirty="0" smtClean="0">
                <a:latin typeface="+mn-lt"/>
              </a:rPr>
              <a:t>Kotihoidossa 56 % (n=2700)</a:t>
            </a:r>
            <a:endParaRPr lang="fi-FI" sz="1800" b="0" dirty="0">
              <a:latin typeface="+mn-lt"/>
            </a:endParaRPr>
          </a:p>
          <a:p>
            <a:pPr marL="0" indent="0">
              <a:buNone/>
            </a:pPr>
            <a:r>
              <a:rPr lang="fi-FI" sz="1800" b="0" dirty="0" smtClean="0">
                <a:latin typeface="+mn-lt"/>
              </a:rPr>
              <a:t>Palautteen </a:t>
            </a:r>
            <a:r>
              <a:rPr lang="fi-FI" sz="1800" b="0" dirty="0">
                <a:latin typeface="+mn-lt"/>
              </a:rPr>
              <a:t>keruun tarvittavat teknisen sovelluksen hankinnan viivästymisen takia asiakas- ja läheispalautteen keruun aikataulua jouduttiin muuttamaan ja palautetta kerättiin kotihoidossa yhden kerran, muiden palveluiden kohdalla palautetta kerättiin tavoitteiden mukaisesti. </a:t>
            </a:r>
          </a:p>
          <a:p>
            <a:pPr marL="0" indent="0">
              <a:buNone/>
            </a:pPr>
            <a:r>
              <a:rPr lang="fi-FI" sz="1800" b="0" dirty="0" smtClean="0">
                <a:latin typeface="+mn-lt"/>
              </a:rPr>
              <a:t>Koulutussuunnitelman mukaisesti toteutuivat sovellus- ja raportointikoulutus. Koulutuksista tehtiin tallenne.  Sovelluskoulutukseen osallistui nimetyt tukihenkilöt, esihenkilöt ja aluevastaavat yhteensä 165 henkilöä. 			             Raportointikoulutukseen osallistuivat aluevastaavat ja päälliköt yhteensä 16 henkilöä. </a:t>
            </a:r>
            <a:endParaRPr lang="fi-FI" sz="1800" b="0" dirty="0">
              <a:latin typeface="+mn-lt"/>
            </a:endParaRPr>
          </a:p>
        </p:txBody>
      </p:sp>
    </p:spTree>
    <p:extLst>
      <p:ext uri="{BB962C8B-B14F-4D97-AF65-F5344CB8AC3E}">
        <p14:creationId xmlns:p14="http://schemas.microsoft.com/office/powerpoint/2010/main" val="2190386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D0D5-FDA0-8E94-8463-4028E3834720}"/>
              </a:ext>
            </a:extLst>
          </p:cNvPr>
          <p:cNvSpPr>
            <a:spLocks noGrp="1"/>
          </p:cNvSpPr>
          <p:nvPr>
            <p:ph type="title"/>
          </p:nvPr>
        </p:nvSpPr>
        <p:spPr>
          <a:xfrm>
            <a:off x="694006" y="21074"/>
            <a:ext cx="10515600" cy="1325563"/>
          </a:xfrm>
        </p:spPr>
        <p:txBody>
          <a:bodyPr>
            <a:normAutofit/>
          </a:bodyPr>
          <a:lstStyle/>
          <a:p>
            <a:r>
              <a:rPr lang="fi-FI" sz="1800" dirty="0" smtClean="0">
                <a:latin typeface="Arial Black" panose="020B0A04020102020204" pitchFamily="34" charset="0"/>
                <a:cs typeface="Calibri" panose="020F0502020204030204" pitchFamily="34" charset="0"/>
              </a:rPr>
              <a:t>Toimintamallin </a:t>
            </a:r>
            <a:r>
              <a:rPr lang="fi-FI" sz="1800" dirty="0">
                <a:latin typeface="Arial Black" panose="020B0A04020102020204" pitchFamily="34" charset="0"/>
                <a:cs typeface="Calibri" panose="020F0502020204030204" pitchFamily="34" charset="0"/>
              </a:rPr>
              <a:t>vaikuttavuuden ja vaikutusten arviointi</a:t>
            </a:r>
            <a:endParaRPr lang="en-FI" sz="1800" dirty="0">
              <a:latin typeface="Arial Black" panose="020B0A04020102020204" pitchFamily="34" charset="0"/>
            </a:endParaRPr>
          </a:p>
        </p:txBody>
      </p:sp>
      <p:sp>
        <p:nvSpPr>
          <p:cNvPr id="4" name="Tekstin paikkamerkki 2"/>
          <p:cNvSpPr>
            <a:spLocks noGrp="1"/>
          </p:cNvSpPr>
          <p:nvPr>
            <p:ph idx="1"/>
          </p:nvPr>
        </p:nvSpPr>
        <p:spPr/>
        <p:txBody>
          <a:bodyPr>
            <a:normAutofit/>
          </a:bodyPr>
          <a:lstStyle/>
          <a:p>
            <a:pPr marL="0" indent="0">
              <a:buNone/>
            </a:pPr>
            <a:endParaRPr lang="fi-FI" sz="1200" b="0" dirty="0" smtClean="0">
              <a:latin typeface="+mn-lt"/>
            </a:endParaRPr>
          </a:p>
          <a:p>
            <a:pPr marL="0" indent="0">
              <a:buNone/>
            </a:pPr>
            <a:endParaRPr lang="fi-FI" sz="1200" b="0" dirty="0" smtClean="0">
              <a:latin typeface="+mn-lt"/>
            </a:endParaRPr>
          </a:p>
          <a:p>
            <a:pPr marL="0" indent="0">
              <a:buNone/>
            </a:pPr>
            <a:endParaRPr lang="fi-FI" sz="1200" b="0" dirty="0">
              <a:latin typeface="+mn-lt"/>
            </a:endParaRPr>
          </a:p>
        </p:txBody>
      </p:sp>
      <p:sp>
        <p:nvSpPr>
          <p:cNvPr id="7" name="Tekstiruutu 6"/>
          <p:cNvSpPr txBox="1"/>
          <p:nvPr/>
        </p:nvSpPr>
        <p:spPr>
          <a:xfrm>
            <a:off x="838200" y="1027221"/>
            <a:ext cx="11034948" cy="923330"/>
          </a:xfrm>
          <a:prstGeom prst="rect">
            <a:avLst/>
          </a:prstGeom>
          <a:noFill/>
        </p:spPr>
        <p:txBody>
          <a:bodyPr wrap="square" rtlCol="0">
            <a:spAutoFit/>
          </a:bodyPr>
          <a:lstStyle/>
          <a:p>
            <a:r>
              <a:rPr lang="fi-FI" dirty="0"/>
              <a:t>Tavoitteena oli luoda asiakkaille ja läheisille helppokäyttöinen ja helposti saavutettavissa </a:t>
            </a:r>
            <a:r>
              <a:rPr lang="fi-FI" dirty="0" smtClean="0"/>
              <a:t>oleva tapa </a:t>
            </a:r>
            <a:r>
              <a:rPr lang="fi-FI" dirty="0"/>
              <a:t>antaa </a:t>
            </a:r>
            <a:r>
              <a:rPr lang="fi-FI" dirty="0" smtClean="0"/>
              <a:t>palautetta.</a:t>
            </a:r>
            <a:r>
              <a:rPr lang="fi-FI" dirty="0"/>
              <a:t> </a:t>
            </a:r>
          </a:p>
          <a:p>
            <a:r>
              <a:rPr lang="fi-FI" dirty="0" smtClean="0"/>
              <a:t>Sähköisen palautteen käyttäjiltä kysyttiin </a:t>
            </a:r>
            <a:r>
              <a:rPr lang="fi-FI" dirty="0"/>
              <a:t>vastaamisen sujuvuutta ja </a:t>
            </a:r>
            <a:r>
              <a:rPr lang="fi-FI" dirty="0" smtClean="0"/>
              <a:t>käyttäjäkokemusta. Palvelutarpeen arvioinnissa 84</a:t>
            </a:r>
            <a:r>
              <a:rPr lang="fi-FI" dirty="0"/>
              <a:t> </a:t>
            </a:r>
            <a:r>
              <a:rPr lang="fi-FI" dirty="0" smtClean="0"/>
              <a:t>% , </a:t>
            </a:r>
            <a:r>
              <a:rPr lang="fi-FI" dirty="0"/>
              <a:t>omaishoidossa </a:t>
            </a:r>
            <a:r>
              <a:rPr lang="fi-FI" dirty="0" smtClean="0"/>
              <a:t>99 % </a:t>
            </a:r>
            <a:r>
              <a:rPr lang="fi-FI" dirty="0"/>
              <a:t>ja </a:t>
            </a:r>
            <a:r>
              <a:rPr lang="fi-FI" dirty="0" smtClean="0"/>
              <a:t>kotihoidossa 93</a:t>
            </a:r>
            <a:r>
              <a:rPr lang="fi-FI" dirty="0"/>
              <a:t> </a:t>
            </a:r>
            <a:r>
              <a:rPr lang="fi-FI" dirty="0" smtClean="0"/>
              <a:t>% vastaajista kokivat </a:t>
            </a:r>
            <a:r>
              <a:rPr lang="fi-FI" dirty="0"/>
              <a:t>palautteen antamisen helpoksi</a:t>
            </a:r>
            <a:r>
              <a:rPr lang="fi-FI" sz="1600" dirty="0"/>
              <a:t>. </a:t>
            </a:r>
          </a:p>
        </p:txBody>
      </p:sp>
      <p:pic>
        <p:nvPicPr>
          <p:cNvPr id="8" name="Kuva 7"/>
          <p:cNvPicPr>
            <a:picLocks noChangeAspect="1"/>
          </p:cNvPicPr>
          <p:nvPr/>
        </p:nvPicPr>
        <p:blipFill>
          <a:blip r:embed="rId2"/>
          <a:stretch>
            <a:fillRect/>
          </a:stretch>
        </p:blipFill>
        <p:spPr>
          <a:xfrm>
            <a:off x="287056" y="2869531"/>
            <a:ext cx="3546882" cy="2846564"/>
          </a:xfrm>
          <a:prstGeom prst="rect">
            <a:avLst/>
          </a:prstGeom>
        </p:spPr>
      </p:pic>
      <p:pic>
        <p:nvPicPr>
          <p:cNvPr id="9" name="Kuva 8"/>
          <p:cNvPicPr>
            <a:picLocks noChangeAspect="1"/>
          </p:cNvPicPr>
          <p:nvPr/>
        </p:nvPicPr>
        <p:blipFill>
          <a:blip r:embed="rId3"/>
          <a:stretch>
            <a:fillRect/>
          </a:stretch>
        </p:blipFill>
        <p:spPr>
          <a:xfrm>
            <a:off x="4385082" y="2847943"/>
            <a:ext cx="2921409" cy="3034909"/>
          </a:xfrm>
          <a:prstGeom prst="rect">
            <a:avLst/>
          </a:prstGeom>
        </p:spPr>
      </p:pic>
      <p:pic>
        <p:nvPicPr>
          <p:cNvPr id="10" name="Kuva 9"/>
          <p:cNvPicPr>
            <a:picLocks noChangeAspect="1"/>
          </p:cNvPicPr>
          <p:nvPr/>
        </p:nvPicPr>
        <p:blipFill>
          <a:blip r:embed="rId4"/>
          <a:stretch>
            <a:fillRect/>
          </a:stretch>
        </p:blipFill>
        <p:spPr>
          <a:xfrm>
            <a:off x="7841399" y="2783601"/>
            <a:ext cx="2887561" cy="3035641"/>
          </a:xfrm>
          <a:prstGeom prst="rect">
            <a:avLst/>
          </a:prstGeom>
        </p:spPr>
      </p:pic>
      <p:sp>
        <p:nvSpPr>
          <p:cNvPr id="12" name="Tekstiruutu 11"/>
          <p:cNvSpPr txBox="1"/>
          <p:nvPr/>
        </p:nvSpPr>
        <p:spPr>
          <a:xfrm>
            <a:off x="1195753" y="5594383"/>
            <a:ext cx="10820756" cy="338554"/>
          </a:xfrm>
          <a:prstGeom prst="rect">
            <a:avLst/>
          </a:prstGeom>
          <a:noFill/>
        </p:spPr>
        <p:txBody>
          <a:bodyPr wrap="square" rtlCol="0">
            <a:spAutoFit/>
          </a:bodyPr>
          <a:lstStyle/>
          <a:p>
            <a:r>
              <a:rPr lang="fi-FI" sz="1600" dirty="0" smtClean="0"/>
              <a:t>Palvelutarpeen arviointi                                           Omaishoito                                                          Kotihoito</a:t>
            </a:r>
            <a:endParaRPr lang="fi-FI" sz="1600" dirty="0"/>
          </a:p>
        </p:txBody>
      </p:sp>
    </p:spTree>
    <p:extLst>
      <p:ext uri="{BB962C8B-B14F-4D97-AF65-F5344CB8AC3E}">
        <p14:creationId xmlns:p14="http://schemas.microsoft.com/office/powerpoint/2010/main" val="3197768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6"/>
            <a:ext cx="10734964" cy="687820"/>
          </a:xfrm>
        </p:spPr>
        <p:txBody>
          <a:bodyPr>
            <a:normAutofit/>
          </a:bodyPr>
          <a:lstStyle/>
          <a:p>
            <a:r>
              <a:rPr lang="fi-FI" sz="1800" dirty="0" smtClean="0">
                <a:latin typeface="Arial Black" panose="020B0A04020102020204" pitchFamily="34" charset="0"/>
                <a:cs typeface="Calibri" panose="020F0502020204030204" pitchFamily="34" charset="0"/>
              </a:rPr>
              <a:t>Toimintamallin </a:t>
            </a:r>
            <a:r>
              <a:rPr lang="fi-FI" sz="1800" dirty="0">
                <a:latin typeface="Arial Black" panose="020B0A04020102020204" pitchFamily="34" charset="0"/>
                <a:cs typeface="Calibri" panose="020F0502020204030204" pitchFamily="34" charset="0"/>
              </a:rPr>
              <a:t>vaikuttavuuden ja vaikutusten arviointi</a:t>
            </a:r>
            <a:endParaRPr lang="fi-FI" sz="1800" dirty="0">
              <a:latin typeface="Arial Black" panose="020B0A04020102020204" pitchFamily="34" charset="0"/>
            </a:endParaRPr>
          </a:p>
        </p:txBody>
      </p:sp>
      <p:sp>
        <p:nvSpPr>
          <p:cNvPr id="3" name="Sisällön paikkamerkki 2"/>
          <p:cNvSpPr>
            <a:spLocks noGrp="1"/>
          </p:cNvSpPr>
          <p:nvPr>
            <p:ph idx="1"/>
          </p:nvPr>
        </p:nvSpPr>
        <p:spPr>
          <a:xfrm>
            <a:off x="745836" y="923110"/>
            <a:ext cx="10596418" cy="4498636"/>
          </a:xfrm>
        </p:spPr>
        <p:txBody>
          <a:bodyPr>
            <a:noAutofit/>
          </a:bodyPr>
          <a:lstStyle/>
          <a:p>
            <a:pPr marL="0" lvl="0" indent="0">
              <a:buNone/>
            </a:pPr>
            <a:r>
              <a:rPr lang="fi-FI" sz="2000" b="0" dirty="0" smtClean="0">
                <a:latin typeface="+mn-lt"/>
              </a:rPr>
              <a:t>Ammattilaisten käyttäjäkokemusta </a:t>
            </a:r>
            <a:r>
              <a:rPr lang="fi-FI" sz="2000" b="0" dirty="0">
                <a:latin typeface="+mn-lt"/>
              </a:rPr>
              <a:t>ja -palautetta </a:t>
            </a:r>
            <a:r>
              <a:rPr lang="fi-FI" sz="2000" b="0" dirty="0" smtClean="0">
                <a:latin typeface="+mn-lt"/>
              </a:rPr>
              <a:t>kerättiin </a:t>
            </a:r>
            <a:r>
              <a:rPr lang="fi-FI" sz="2000" b="0" dirty="0">
                <a:latin typeface="+mn-lt"/>
              </a:rPr>
              <a:t>pilotoinnin loputtua kyselyllä palveluohjaajilta ja kotihoidon </a:t>
            </a:r>
            <a:r>
              <a:rPr lang="fi-FI" sz="2000" b="0" dirty="0" smtClean="0">
                <a:latin typeface="+mn-lt"/>
              </a:rPr>
              <a:t>toimijoilta.</a:t>
            </a:r>
          </a:p>
          <a:p>
            <a:pPr lvl="0">
              <a:buFont typeface="Wingdings" panose="05000000000000000000" pitchFamily="2" charset="2"/>
              <a:buChar char="q"/>
            </a:pPr>
            <a:r>
              <a:rPr lang="fi-FI" sz="2000" b="0" dirty="0" smtClean="0">
                <a:latin typeface="+mn-lt"/>
              </a:rPr>
              <a:t>Palautteeseen vastasi 115 henkilöä. </a:t>
            </a:r>
            <a:endParaRPr lang="fi-FI" sz="2000" b="0" dirty="0">
              <a:latin typeface="+mn-lt"/>
            </a:endParaRPr>
          </a:p>
          <a:p>
            <a:pPr>
              <a:buFont typeface="Wingdings" panose="05000000000000000000" pitchFamily="2" charset="2"/>
              <a:buChar char="q"/>
            </a:pPr>
            <a:r>
              <a:rPr lang="fi-FI" sz="2000" b="0" dirty="0" smtClean="0">
                <a:latin typeface="+mn-lt"/>
              </a:rPr>
              <a:t>Sovelluskoulutus koettiin toimivaksi. (82 %)</a:t>
            </a:r>
          </a:p>
          <a:p>
            <a:pPr>
              <a:buFont typeface="Wingdings" panose="05000000000000000000" pitchFamily="2" charset="2"/>
              <a:buChar char="q"/>
            </a:pPr>
            <a:r>
              <a:rPr lang="fi-FI" sz="2000" b="0" dirty="0" smtClean="0">
                <a:latin typeface="+mn-lt"/>
              </a:rPr>
              <a:t>Asiakkaan informointi sujui ohjeen mukaisesti. </a:t>
            </a:r>
          </a:p>
          <a:p>
            <a:pPr>
              <a:buFont typeface="Wingdings" panose="05000000000000000000" pitchFamily="2" charset="2"/>
              <a:buChar char="q"/>
            </a:pPr>
            <a:r>
              <a:rPr lang="fi-FI" sz="2000" b="0" dirty="0" smtClean="0">
                <a:latin typeface="+mn-lt"/>
              </a:rPr>
              <a:t>Sovelluksen tekninen lataaminen </a:t>
            </a:r>
            <a:r>
              <a:rPr lang="fi-FI" sz="2000" b="0" dirty="0">
                <a:latin typeface="+mn-lt"/>
              </a:rPr>
              <a:t>(</a:t>
            </a:r>
            <a:r>
              <a:rPr lang="fi-FI" sz="2000" b="0" dirty="0" smtClean="0">
                <a:latin typeface="+mn-lt"/>
              </a:rPr>
              <a:t>84 %) ja käyttö asiakkaan kotona oli sujuvaa ja toimivaa (70%). </a:t>
            </a:r>
          </a:p>
          <a:p>
            <a:pPr>
              <a:buFont typeface="Wingdings" panose="05000000000000000000" pitchFamily="2" charset="2"/>
              <a:buChar char="q"/>
            </a:pPr>
            <a:r>
              <a:rPr lang="fi-FI" sz="2000" b="0" dirty="0" smtClean="0">
                <a:latin typeface="+mn-lt"/>
              </a:rPr>
              <a:t>Palautteen antamisessa oli haasteita runsaalla puolella asiakkaista. </a:t>
            </a:r>
          </a:p>
          <a:p>
            <a:pPr lvl="1">
              <a:buFont typeface="Wingdings" panose="05000000000000000000" pitchFamily="2" charset="2"/>
              <a:buChar char="q"/>
            </a:pPr>
            <a:r>
              <a:rPr lang="fi-FI" sz="1600" b="0" dirty="0" smtClean="0">
                <a:latin typeface="+mn-lt"/>
              </a:rPr>
              <a:t>Kuvakkeen koko 26 %</a:t>
            </a:r>
          </a:p>
          <a:p>
            <a:pPr lvl="1">
              <a:buFont typeface="Wingdings" panose="05000000000000000000" pitchFamily="2" charset="2"/>
              <a:buChar char="q"/>
            </a:pPr>
            <a:r>
              <a:rPr lang="fi-FI" sz="1600" b="0" dirty="0" smtClean="0">
                <a:latin typeface="+mn-lt"/>
              </a:rPr>
              <a:t>Väittämien ymmärtäminen 18 %</a:t>
            </a:r>
          </a:p>
          <a:p>
            <a:pPr>
              <a:buFont typeface="Wingdings" panose="05000000000000000000" pitchFamily="2" charset="2"/>
              <a:buChar char="q"/>
            </a:pPr>
            <a:r>
              <a:rPr lang="fi-FI" sz="2000" dirty="0" smtClean="0">
                <a:latin typeface="+mn-lt"/>
              </a:rPr>
              <a:t>Haasteena koettiin palautteen mobiililaitteen koko. </a:t>
            </a:r>
          </a:p>
          <a:p>
            <a:pPr>
              <a:buFont typeface="Wingdings" panose="05000000000000000000" pitchFamily="2" charset="2"/>
              <a:buChar char="q"/>
            </a:pPr>
            <a:r>
              <a:rPr lang="fi-FI" sz="2000" b="0" dirty="0" smtClean="0">
                <a:latin typeface="+mn-lt"/>
              </a:rPr>
              <a:t>Kuvakkeiden vaihtuminen ei ollut selkeää ja aiheutti vaikeuksia, kuvakkeet tulee rakentua siten, että vastaamisen jälkeen kuvakkeiden rakenne muuttuu ja vastauksen onnistuminen on helppo havaita. </a:t>
            </a:r>
          </a:p>
          <a:p>
            <a:pPr>
              <a:buFont typeface="Wingdings" panose="05000000000000000000" pitchFamily="2" charset="2"/>
              <a:buChar char="q"/>
            </a:pPr>
            <a:r>
              <a:rPr lang="fi-FI" sz="2000" b="0" dirty="0" smtClean="0">
                <a:latin typeface="+mn-lt"/>
              </a:rPr>
              <a:t>Kuvakkeiden vaihtuminen tulee olla automaattinen. </a:t>
            </a:r>
          </a:p>
          <a:p>
            <a:pPr marL="0" indent="0">
              <a:buNone/>
            </a:pPr>
            <a:endParaRPr lang="fi-FI" sz="2000" b="0" dirty="0" smtClean="0">
              <a:latin typeface="+mn-lt"/>
            </a:endParaRPr>
          </a:p>
        </p:txBody>
      </p:sp>
    </p:spTree>
    <p:extLst>
      <p:ext uri="{BB962C8B-B14F-4D97-AF65-F5344CB8AC3E}">
        <p14:creationId xmlns:p14="http://schemas.microsoft.com/office/powerpoint/2010/main" val="2703448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199" y="1308388"/>
            <a:ext cx="10577945" cy="4843030"/>
          </a:xfrm>
        </p:spPr>
        <p:txBody>
          <a:bodyPr>
            <a:normAutofit fontScale="77500" lnSpcReduction="20000"/>
          </a:bodyPr>
          <a:lstStyle/>
          <a:p>
            <a:pPr>
              <a:buFont typeface="Wingdings" panose="05000000000000000000" pitchFamily="2" charset="2"/>
              <a:buChar char="q"/>
            </a:pPr>
            <a:r>
              <a:rPr lang="fi-FI" sz="2600" b="0" dirty="0" smtClean="0"/>
              <a:t>Läheiset kokivat, että vastaaminen oli helppoa (78 %)</a:t>
            </a:r>
          </a:p>
          <a:p>
            <a:pPr>
              <a:buFont typeface="Wingdings" panose="05000000000000000000" pitchFamily="2" charset="2"/>
              <a:buChar char="q"/>
            </a:pPr>
            <a:r>
              <a:rPr lang="fi-FI" sz="2600" b="0" dirty="0" smtClean="0"/>
              <a:t>Vaikeudet läheisten vastaamisessa olivat laitteen koko (11 %) ja väittämien vaihtuminen ei ollut helposti havaittavissa (24 %) sekä väittämien ymmärtäminen (18 %)</a:t>
            </a:r>
          </a:p>
          <a:p>
            <a:pPr>
              <a:buFont typeface="Wingdings" panose="05000000000000000000" pitchFamily="2" charset="2"/>
              <a:buChar char="q"/>
            </a:pPr>
            <a:r>
              <a:rPr lang="fi-FI" sz="2600" b="0" dirty="0" smtClean="0"/>
              <a:t>Sähköistä </a:t>
            </a:r>
            <a:r>
              <a:rPr lang="fi-FI" sz="2600" b="0" dirty="0"/>
              <a:t>palautteen keruun käyttöä suosittelisi </a:t>
            </a:r>
            <a:r>
              <a:rPr lang="fi-FI" sz="2600" b="0" dirty="0" smtClean="0"/>
              <a:t>55 % </a:t>
            </a:r>
            <a:r>
              <a:rPr lang="fi-FI" sz="2600" b="0" dirty="0"/>
              <a:t>ammattilaisten palautekyselyyn vastaajista</a:t>
            </a:r>
            <a:r>
              <a:rPr lang="fi-FI" sz="2600" b="0" dirty="0" smtClean="0"/>
              <a:t>.</a:t>
            </a:r>
          </a:p>
          <a:p>
            <a:pPr marL="0" indent="0">
              <a:buNone/>
            </a:pPr>
            <a:endParaRPr lang="fi-FI" sz="2600" dirty="0"/>
          </a:p>
          <a:p>
            <a:pPr marL="0" indent="0">
              <a:buNone/>
            </a:pPr>
            <a:r>
              <a:rPr lang="fi-FI" sz="2600" dirty="0" smtClean="0"/>
              <a:t>	Kysyimme myös, miksi ei suosittele sähköistä keruutapaa</a:t>
            </a:r>
          </a:p>
          <a:p>
            <a:pPr lvl="1">
              <a:buFont typeface="Wingdings" panose="05000000000000000000" pitchFamily="2" charset="2"/>
              <a:buChar char="ü"/>
            </a:pPr>
            <a:r>
              <a:rPr lang="fi-FI" sz="2600" b="0" dirty="0" smtClean="0"/>
              <a:t>Laitteen koko liian pieni</a:t>
            </a:r>
          </a:p>
          <a:p>
            <a:pPr lvl="1">
              <a:buFont typeface="Wingdings" panose="05000000000000000000" pitchFamily="2" charset="2"/>
              <a:buChar char="ü"/>
            </a:pPr>
            <a:r>
              <a:rPr lang="fi-FI" sz="2600" b="0" dirty="0" smtClean="0"/>
              <a:t>Hygienia</a:t>
            </a:r>
          </a:p>
          <a:p>
            <a:pPr lvl="1">
              <a:buFont typeface="Wingdings" panose="05000000000000000000" pitchFamily="2" charset="2"/>
              <a:buChar char="ü"/>
            </a:pPr>
            <a:r>
              <a:rPr lang="fi-FI" sz="2600" b="0" dirty="0" smtClean="0"/>
              <a:t>Tietosuoja -&gt; työpuhelimessa sähköposti </a:t>
            </a:r>
            <a:r>
              <a:rPr lang="fi-FI" sz="2600" b="0" dirty="0" err="1" smtClean="0"/>
              <a:t>yms</a:t>
            </a:r>
            <a:r>
              <a:rPr lang="fi-FI" sz="2600" b="0" dirty="0" smtClean="0"/>
              <a:t> pääsevät läpi palautteen annon aikana. </a:t>
            </a:r>
          </a:p>
          <a:p>
            <a:pPr marL="457200" lvl="1" indent="0">
              <a:buNone/>
            </a:pPr>
            <a:r>
              <a:rPr lang="fi-FI" sz="2600" b="0" dirty="0" smtClean="0"/>
              <a:t> </a:t>
            </a:r>
          </a:p>
          <a:p>
            <a:pPr marL="457200" lvl="1" indent="0">
              <a:buNone/>
            </a:pPr>
            <a:r>
              <a:rPr lang="fi-FI" sz="2600" dirty="0" smtClean="0"/>
              <a:t>	Kehittämisehdotukset: </a:t>
            </a:r>
          </a:p>
          <a:p>
            <a:pPr lvl="1">
              <a:buFont typeface="Wingdings" panose="05000000000000000000" pitchFamily="2" charset="2"/>
              <a:buChar char="ü"/>
            </a:pPr>
            <a:r>
              <a:rPr lang="fi-FI" sz="2600" b="0" dirty="0" smtClean="0"/>
              <a:t>Laitteen koko suurempi esim. tabletti</a:t>
            </a:r>
          </a:p>
          <a:p>
            <a:pPr lvl="1">
              <a:buFont typeface="Wingdings" panose="05000000000000000000" pitchFamily="2" charset="2"/>
              <a:buChar char="ü"/>
            </a:pPr>
            <a:r>
              <a:rPr lang="fi-FI" sz="2600" b="0" dirty="0" smtClean="0"/>
              <a:t>Väittämien rakenne -&gt; kuvakkeet tulee vaihtua automaattisesti ja vastaus tulee havaita selkeämmin esim. väri/koko vaihtuu vastaamisen jälkeen. </a:t>
            </a:r>
          </a:p>
          <a:p>
            <a:pPr lvl="1">
              <a:buFont typeface="Wingdings" panose="05000000000000000000" pitchFamily="2" charset="2"/>
              <a:buChar char="ü"/>
            </a:pPr>
            <a:r>
              <a:rPr lang="fi-FI" sz="2600" b="0" dirty="0" smtClean="0"/>
              <a:t>Väittämien määrä </a:t>
            </a:r>
          </a:p>
          <a:p>
            <a:pPr marL="457200" lvl="1" indent="0">
              <a:buNone/>
            </a:pPr>
            <a:endParaRPr lang="fi-FI" sz="1800" b="0" dirty="0" smtClean="0"/>
          </a:p>
          <a:p>
            <a:pPr lvl="1">
              <a:buFont typeface="Wingdings" panose="05000000000000000000" pitchFamily="2" charset="2"/>
              <a:buChar char="ü"/>
            </a:pPr>
            <a:endParaRPr lang="fi-FI" sz="1400" dirty="0"/>
          </a:p>
        </p:txBody>
      </p:sp>
      <p:sp>
        <p:nvSpPr>
          <p:cNvPr id="4" name="Otsikko 1"/>
          <p:cNvSpPr>
            <a:spLocks noGrp="1"/>
          </p:cNvSpPr>
          <p:nvPr>
            <p:ph type="title"/>
          </p:nvPr>
        </p:nvSpPr>
        <p:spPr>
          <a:xfrm>
            <a:off x="838200" y="531381"/>
            <a:ext cx="10919691" cy="475384"/>
          </a:xfrm>
        </p:spPr>
        <p:txBody>
          <a:bodyPr>
            <a:normAutofit/>
          </a:bodyPr>
          <a:lstStyle/>
          <a:p>
            <a:r>
              <a:rPr lang="fi-FI" sz="1800" dirty="0" smtClean="0">
                <a:latin typeface="Arial Black" panose="020B0A04020102020204" pitchFamily="34" charset="0"/>
                <a:cs typeface="Calibri" panose="020F0502020204030204" pitchFamily="34" charset="0"/>
              </a:rPr>
              <a:t>Toimintamallin </a:t>
            </a:r>
            <a:r>
              <a:rPr lang="fi-FI" sz="1800" dirty="0">
                <a:latin typeface="Arial Black" panose="020B0A04020102020204" pitchFamily="34" charset="0"/>
                <a:cs typeface="Calibri" panose="020F0502020204030204" pitchFamily="34" charset="0"/>
              </a:rPr>
              <a:t>vaikuttavuuden ja vaikutusten arviointi</a:t>
            </a:r>
            <a:endParaRPr lang="fi-FI" sz="1800" dirty="0">
              <a:latin typeface="Arial Black" panose="020B0A04020102020204" pitchFamily="34" charset="0"/>
            </a:endParaRPr>
          </a:p>
        </p:txBody>
      </p:sp>
    </p:spTree>
    <p:extLst>
      <p:ext uri="{BB962C8B-B14F-4D97-AF65-F5344CB8AC3E}">
        <p14:creationId xmlns:p14="http://schemas.microsoft.com/office/powerpoint/2010/main" val="3594162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8127" y="1336098"/>
            <a:ext cx="10845799" cy="4242666"/>
          </a:xfrm>
        </p:spPr>
        <p:txBody>
          <a:bodyPr>
            <a:normAutofit lnSpcReduction="10000"/>
          </a:bodyPr>
          <a:lstStyle/>
          <a:p>
            <a:pPr lvl="0">
              <a:buFont typeface="Wingdings" panose="05000000000000000000" pitchFamily="2" charset="2"/>
              <a:buChar char="q"/>
            </a:pPr>
            <a:r>
              <a:rPr lang="fi-FI" sz="2000" dirty="0">
                <a:hlinkClick r:id="rId2"/>
              </a:rPr>
              <a:t>Asiakas- ja </a:t>
            </a:r>
            <a:r>
              <a:rPr lang="fi-FI" sz="2000" dirty="0" smtClean="0">
                <a:hlinkClick r:id="rId2"/>
              </a:rPr>
              <a:t>läheispalautteet</a:t>
            </a:r>
            <a:endParaRPr lang="fi-FI" sz="2000" b="0" dirty="0"/>
          </a:p>
          <a:p>
            <a:pPr lvl="0">
              <a:buFont typeface="Wingdings" panose="05000000000000000000" pitchFamily="2" charset="2"/>
              <a:buChar char="q"/>
            </a:pPr>
            <a:r>
              <a:rPr lang="fi-FI" sz="2000" b="0" dirty="0" smtClean="0"/>
              <a:t>Kerätty </a:t>
            </a:r>
            <a:r>
              <a:rPr lang="fi-FI" sz="2000" b="0" dirty="0"/>
              <a:t>data mahdollistaa tilanteen, jossa  ikääntyvien kotona asumista tukevat palvelut saavat juuri omaan tarpeeseensa sopivan tiedon palautteista. </a:t>
            </a:r>
            <a:endParaRPr lang="fi-FI" sz="2000" b="0" dirty="0" smtClean="0"/>
          </a:p>
          <a:p>
            <a:pPr marL="0" lvl="0" indent="0">
              <a:buNone/>
            </a:pPr>
            <a:endParaRPr lang="fi-FI" sz="2000" b="0" dirty="0"/>
          </a:p>
          <a:p>
            <a:pPr lvl="0">
              <a:buFont typeface="Wingdings" panose="05000000000000000000" pitchFamily="2" charset="2"/>
              <a:buChar char="q"/>
            </a:pPr>
            <a:r>
              <a:rPr lang="fi-FI" sz="2000" b="0" dirty="0"/>
              <a:t>Raportoinnin ja palautteesta nousseiden kehittämistoimenpiteiden käsittely, arviointi ja seuranta tulee dokumentoida. </a:t>
            </a:r>
            <a:endParaRPr lang="fi-FI" sz="2000" b="0" dirty="0" smtClean="0"/>
          </a:p>
          <a:p>
            <a:pPr lvl="0">
              <a:buFont typeface="Wingdings" panose="05000000000000000000" pitchFamily="2" charset="2"/>
              <a:buChar char="q"/>
            </a:pPr>
            <a:r>
              <a:rPr lang="fi-FI" sz="2000" b="0" dirty="0" smtClean="0"/>
              <a:t>Kehittämistoimenpiteiden </a:t>
            </a:r>
            <a:r>
              <a:rPr lang="fi-FI" sz="2000" b="0" dirty="0"/>
              <a:t>vaikuttavuus ja vaikutukset tulee kirjata ja arvioida. </a:t>
            </a:r>
            <a:endParaRPr lang="fi-FI" sz="2000" b="0" dirty="0" smtClean="0"/>
          </a:p>
          <a:p>
            <a:pPr marL="0" lvl="0" indent="0">
              <a:buNone/>
            </a:pPr>
            <a:r>
              <a:rPr lang="fi-FI" sz="2000" dirty="0">
                <a:hlinkClick r:id="rId3"/>
              </a:rPr>
              <a:t>Kehittämistoimenpiteiden toteutuksen dokumentointi.xlsx (sharepoint.com</a:t>
            </a:r>
            <a:r>
              <a:rPr lang="fi-FI" sz="2000" dirty="0" smtClean="0">
                <a:hlinkClick r:id="rId3"/>
              </a:rPr>
              <a:t>)</a:t>
            </a:r>
            <a:endParaRPr lang="fi-FI" sz="2000" dirty="0" smtClean="0"/>
          </a:p>
          <a:p>
            <a:pPr marL="0" lvl="0" indent="0">
              <a:buNone/>
            </a:pPr>
            <a:endParaRPr lang="fi-FI" sz="2000" b="0" dirty="0"/>
          </a:p>
          <a:p>
            <a:pPr lvl="0">
              <a:buFont typeface="Wingdings" panose="05000000000000000000" pitchFamily="2" charset="2"/>
              <a:buChar char="q"/>
            </a:pPr>
            <a:r>
              <a:rPr lang="fi-FI" sz="2000" b="0" dirty="0"/>
              <a:t>Tieto ikääntyvien kotona asumista tukevien palvelujen korjaavista ja kehittävistä toimenpiteistä tulee olla kaikkien käytettävissä ja sellaisessa muodossa, että ne ovat kaikkien saatavilla ja omaksuttavissa esitys- tai julkaisutavasta huolimatta. </a:t>
            </a:r>
          </a:p>
          <a:p>
            <a:endParaRPr lang="fi-FI" dirty="0"/>
          </a:p>
        </p:txBody>
      </p:sp>
      <p:sp>
        <p:nvSpPr>
          <p:cNvPr id="4" name="Otsikko 1"/>
          <p:cNvSpPr>
            <a:spLocks noGrp="1"/>
          </p:cNvSpPr>
          <p:nvPr>
            <p:ph type="title"/>
          </p:nvPr>
        </p:nvSpPr>
        <p:spPr>
          <a:xfrm>
            <a:off x="838200" y="365126"/>
            <a:ext cx="10587182" cy="678584"/>
          </a:xfrm>
        </p:spPr>
        <p:txBody>
          <a:bodyPr>
            <a:normAutofit/>
          </a:bodyPr>
          <a:lstStyle/>
          <a:p>
            <a:r>
              <a:rPr lang="fi-FI" sz="1800" dirty="0" smtClean="0">
                <a:latin typeface="Arial Black" panose="020B0A04020102020204" pitchFamily="34" charset="0"/>
                <a:cs typeface="Calibri" panose="020F0502020204030204" pitchFamily="34" charset="0"/>
              </a:rPr>
              <a:t>Toimintamallin </a:t>
            </a:r>
            <a:r>
              <a:rPr lang="fi-FI" sz="1800" dirty="0">
                <a:latin typeface="Arial Black" panose="020B0A04020102020204" pitchFamily="34" charset="0"/>
                <a:cs typeface="Calibri" panose="020F0502020204030204" pitchFamily="34" charset="0"/>
              </a:rPr>
              <a:t>vaikuttavuuden ja vaikutusten arviointi</a:t>
            </a:r>
            <a:endParaRPr lang="fi-FI" sz="1800" dirty="0">
              <a:latin typeface="Arial Black" panose="020B0A04020102020204" pitchFamily="34" charset="0"/>
            </a:endParaRPr>
          </a:p>
        </p:txBody>
      </p:sp>
    </p:spTree>
    <p:extLst>
      <p:ext uri="{BB962C8B-B14F-4D97-AF65-F5344CB8AC3E}">
        <p14:creationId xmlns:p14="http://schemas.microsoft.com/office/powerpoint/2010/main" val="251915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76ED05-363D-E600-04BD-5D84EA730036}"/>
              </a:ext>
            </a:extLst>
          </p:cNvPr>
          <p:cNvSpPr>
            <a:spLocks noGrp="1"/>
          </p:cNvSpPr>
          <p:nvPr>
            <p:ph type="subTitle" idx="1"/>
          </p:nvPr>
        </p:nvSpPr>
        <p:spPr/>
        <p:txBody>
          <a:bodyPr>
            <a:normAutofit/>
          </a:bodyPr>
          <a:lstStyle/>
          <a:p>
            <a:endParaRPr lang="fi-FI" sz="6000" dirty="0"/>
          </a:p>
          <a:p>
            <a:endParaRPr lang="en-FI" dirty="0"/>
          </a:p>
        </p:txBody>
      </p:sp>
      <p:sp>
        <p:nvSpPr>
          <p:cNvPr id="2" name="Tekstiruutu 1"/>
          <p:cNvSpPr txBox="1"/>
          <p:nvPr/>
        </p:nvSpPr>
        <p:spPr>
          <a:xfrm>
            <a:off x="5903490" y="2683459"/>
            <a:ext cx="5680363" cy="3816429"/>
          </a:xfrm>
          <a:prstGeom prst="rect">
            <a:avLst/>
          </a:prstGeom>
          <a:noFill/>
        </p:spPr>
        <p:txBody>
          <a:bodyPr wrap="square" rtlCol="0">
            <a:spAutoFit/>
          </a:bodyPr>
          <a:lstStyle/>
          <a:p>
            <a:r>
              <a:rPr lang="fi-FI" sz="4800" b="1" dirty="0" smtClean="0">
                <a:solidFill>
                  <a:schemeClr val="bg1"/>
                </a:solidFill>
              </a:rPr>
              <a:t>Kiitos </a:t>
            </a:r>
            <a:r>
              <a:rPr lang="fi-FI" sz="4800" b="1" dirty="0" smtClean="0">
                <a:solidFill>
                  <a:schemeClr val="bg1"/>
                </a:solidFill>
                <a:sym typeface="Wingdings" panose="05000000000000000000" pitchFamily="2" charset="2"/>
              </a:rPr>
              <a:t></a:t>
            </a:r>
          </a:p>
          <a:p>
            <a:endParaRPr lang="fi-FI" sz="3200" b="1" dirty="0">
              <a:solidFill>
                <a:schemeClr val="bg1"/>
              </a:solidFill>
            </a:endParaRPr>
          </a:p>
          <a:p>
            <a:endParaRPr lang="fi-FI" sz="3200" b="1" dirty="0" smtClean="0">
              <a:solidFill>
                <a:schemeClr val="bg1"/>
              </a:solidFill>
            </a:endParaRPr>
          </a:p>
          <a:p>
            <a:endParaRPr lang="fi-FI" sz="3200" b="1" dirty="0" smtClean="0">
              <a:solidFill>
                <a:schemeClr val="bg1"/>
              </a:solidFill>
            </a:endParaRPr>
          </a:p>
          <a:p>
            <a:endParaRPr lang="fi-FI" sz="3200" b="1" dirty="0">
              <a:solidFill>
                <a:schemeClr val="bg1"/>
              </a:solidFill>
            </a:endParaRPr>
          </a:p>
          <a:p>
            <a:r>
              <a:rPr lang="fi-FI" sz="2400" b="1" dirty="0" smtClean="0">
                <a:solidFill>
                  <a:schemeClr val="bg1"/>
                </a:solidFill>
              </a:rPr>
              <a:t>Nina Kivelä</a:t>
            </a:r>
          </a:p>
          <a:p>
            <a:r>
              <a:rPr lang="fi-FI" sz="2400" b="1" dirty="0" smtClean="0">
                <a:solidFill>
                  <a:schemeClr val="bg1"/>
                </a:solidFill>
              </a:rPr>
              <a:t>nina.kivela@varha.fi</a:t>
            </a:r>
            <a:endParaRPr lang="fi-FI" sz="1400" dirty="0"/>
          </a:p>
          <a:p>
            <a:endParaRPr lang="fi-FI" dirty="0"/>
          </a:p>
        </p:txBody>
      </p:sp>
    </p:spTree>
    <p:extLst>
      <p:ext uri="{BB962C8B-B14F-4D97-AF65-F5344CB8AC3E}">
        <p14:creationId xmlns:p14="http://schemas.microsoft.com/office/powerpoint/2010/main" val="164196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1114" y="365125"/>
            <a:ext cx="10515600" cy="1325563"/>
          </a:xfrm>
        </p:spPr>
        <p:txBody>
          <a:bodyPr>
            <a:normAutofit/>
          </a:bodyPr>
          <a:lstStyle/>
          <a:p>
            <a:r>
              <a:rPr lang="fi-FI" sz="1800" dirty="0" smtClean="0">
                <a:latin typeface="Arial Black" panose="020B0A04020102020204" pitchFamily="34" charset="0"/>
              </a:rPr>
              <a:t>Mistä </a:t>
            </a:r>
            <a:r>
              <a:rPr lang="fi-FI" sz="1800" dirty="0">
                <a:latin typeface="Arial Black" panose="020B0A04020102020204" pitchFamily="34" charset="0"/>
              </a:rPr>
              <a:t>on </a:t>
            </a:r>
            <a:r>
              <a:rPr lang="fi-FI" sz="1800" dirty="0">
                <a:effectLst>
                  <a:outerShdw blurRad="38100" dist="19050" dir="2700000" algn="tl">
                    <a:schemeClr val="dk1">
                      <a:alpha val="40000"/>
                    </a:schemeClr>
                  </a:outerShdw>
                </a:effectLst>
                <a:latin typeface="Arial Black" panose="020B0A04020102020204" pitchFamily="34" charset="0"/>
              </a:rPr>
              <a:t>Varhan ikääntyvien kotona asumista tukevien palvelujen </a:t>
            </a:r>
            <a:r>
              <a:rPr lang="fi-FI" sz="1800" dirty="0" smtClean="0">
                <a:effectLst>
                  <a:outerShdw blurRad="38100" dist="19050" dir="2700000" algn="tl">
                    <a:schemeClr val="dk1">
                      <a:alpha val="40000"/>
                    </a:schemeClr>
                  </a:outerShdw>
                </a:effectLst>
                <a:latin typeface="Arial Black" panose="020B0A04020102020204" pitchFamily="34" charset="0"/>
              </a:rPr>
              <a:t>asiakas- </a:t>
            </a:r>
            <a:r>
              <a:rPr lang="fi-FI" sz="1800" dirty="0">
                <a:effectLst>
                  <a:outerShdw blurRad="38100" dist="19050" dir="2700000" algn="tl">
                    <a:schemeClr val="dk1">
                      <a:alpha val="40000"/>
                    </a:schemeClr>
                  </a:outerShdw>
                </a:effectLst>
                <a:latin typeface="Arial Black" panose="020B0A04020102020204" pitchFamily="34" charset="0"/>
              </a:rPr>
              <a:t>ja läheispalautteen </a:t>
            </a:r>
            <a:r>
              <a:rPr lang="fi-FI" sz="1800" dirty="0">
                <a:latin typeface="Arial Black" panose="020B0A04020102020204" pitchFamily="34" charset="0"/>
              </a:rPr>
              <a:t>toimintamallissa kyse? </a:t>
            </a:r>
          </a:p>
        </p:txBody>
      </p:sp>
      <p:sp>
        <p:nvSpPr>
          <p:cNvPr id="4" name="Sisällön paikkamerkki 3"/>
          <p:cNvSpPr txBox="1">
            <a:spLocks noGrp="1"/>
          </p:cNvSpPr>
          <p:nvPr>
            <p:ph idx="1"/>
          </p:nvPr>
        </p:nvSpPr>
        <p:spPr>
          <a:xfrm>
            <a:off x="899160" y="2351313"/>
            <a:ext cx="5588726" cy="2932085"/>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b="0" dirty="0"/>
              <a:t>Tavoite on ottaa </a:t>
            </a:r>
            <a:r>
              <a:rPr lang="fi-FI" sz="1200" b="0" dirty="0" smtClean="0"/>
              <a:t>käyttöön </a:t>
            </a:r>
            <a:r>
              <a:rPr lang="fi-FI" sz="1200" b="0" dirty="0"/>
              <a:t>asiakas- ja läheispalautetoimintamalli, mikä mahdollistaa ketterän, helppokäyttöisen ja käyttäjäystävällisen palautteen keruun huomioiden asiakaskunnan erityispiirteet. Palautteen keruu tapahtuu asiakkaan omassa asuinympäristössä. Asiakas-ja läheispalautteen raportointi ja palautetiedon analysointi  sekä vastuutoimijoiden ja –tehtävien nimeäminen on keskeisessä osassa toimintamallin toteutusta ja juurruttamista.</a:t>
            </a:r>
          </a:p>
          <a:p>
            <a:endParaRPr lang="fi-FI" sz="1200" b="0" dirty="0"/>
          </a:p>
          <a:p>
            <a:r>
              <a:rPr lang="fi-FI" sz="1200" b="0" dirty="0"/>
              <a:t>Palaute tulee olla käytettävissä mahdollisimman reaaliaikaisesti. Ikääntyvien asiakkaan osallistaminen omien palvelujensa suunnitteluun ja kehittämiseen on tuettava. Palaute ja kehittämistoimenpiteet tulee olla julkisesti saatavilla. </a:t>
            </a:r>
          </a:p>
          <a:p>
            <a:endParaRPr lang="fi-FI" sz="1200" b="0" dirty="0"/>
          </a:p>
          <a:p>
            <a:r>
              <a:rPr lang="fi-FI" sz="1200" b="0" dirty="0"/>
              <a:t>Kotona asumista tukevien palveluita käyttäviltä asiakkailta saatava palvelukokemustieto on tärkeä ulottuvuus mitattaessa palveluiden laatua, saatavuutta ja palvelujärjestelmän toimintaa ja toimivuutta. </a:t>
            </a:r>
          </a:p>
        </p:txBody>
      </p:sp>
      <p:graphicFrame>
        <p:nvGraphicFramePr>
          <p:cNvPr id="5" name="Kaaviokuva 4"/>
          <p:cNvGraphicFramePr/>
          <p:nvPr>
            <p:extLst>
              <p:ext uri="{D42A27DB-BD31-4B8C-83A1-F6EECF244321}">
                <p14:modId xmlns:p14="http://schemas.microsoft.com/office/powerpoint/2010/main" val="10156834"/>
              </p:ext>
            </p:extLst>
          </p:nvPr>
        </p:nvGraphicFramePr>
        <p:xfrm>
          <a:off x="6844613" y="2180865"/>
          <a:ext cx="4849705" cy="3717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iruutu 5"/>
          <p:cNvSpPr txBox="1"/>
          <p:nvPr/>
        </p:nvSpPr>
        <p:spPr>
          <a:xfrm>
            <a:off x="7419377" y="1529589"/>
            <a:ext cx="4204063" cy="420756"/>
          </a:xfrm>
          <a:prstGeom prst="rect">
            <a:avLst/>
          </a:prstGeom>
          <a:noFill/>
        </p:spPr>
        <p:txBody>
          <a:bodyPr wrap="square" rtlCol="0">
            <a:spAutoFit/>
          </a:bodyPr>
          <a:lstStyle/>
          <a:p>
            <a:r>
              <a:rPr lang="fi-FI" sz="1067" dirty="0"/>
              <a:t>A</a:t>
            </a:r>
            <a:r>
              <a:rPr lang="fi-FI" sz="1067" dirty="0" smtClean="0"/>
              <a:t>siakas- </a:t>
            </a:r>
            <a:r>
              <a:rPr lang="fi-FI" sz="1067" dirty="0"/>
              <a:t>ja läheispalautemalli yhtenä osana hyvinvointialueen laajempaa eri kanavien kautta saatua asiakaskokemusta. </a:t>
            </a:r>
          </a:p>
        </p:txBody>
      </p:sp>
    </p:spTree>
    <p:extLst>
      <p:ext uri="{BB962C8B-B14F-4D97-AF65-F5344CB8AC3E}">
        <p14:creationId xmlns:p14="http://schemas.microsoft.com/office/powerpoint/2010/main" val="3979913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effectLst>
                  <a:outerShdw blurRad="38100" dist="19050" dir="2700000" algn="tl">
                    <a:schemeClr val="dk1">
                      <a:alpha val="40000"/>
                    </a:schemeClr>
                  </a:outerShdw>
                </a:effectLst>
                <a:latin typeface="Arial Black" panose="020B0A04020102020204" pitchFamily="34" charset="0"/>
              </a:rPr>
              <a:t>A</a:t>
            </a:r>
            <a:r>
              <a:rPr lang="fi-FI" sz="1867" dirty="0" smtClean="0">
                <a:solidFill>
                  <a:schemeClr val="tx2"/>
                </a:solidFill>
                <a:effectLst>
                  <a:outerShdw blurRad="38100" dist="19050" dir="2700000" algn="tl">
                    <a:schemeClr val="dk1">
                      <a:alpha val="40000"/>
                    </a:schemeClr>
                  </a:outerShdw>
                </a:effectLst>
                <a:latin typeface="Arial Black" panose="020B0A04020102020204" pitchFamily="34" charset="0"/>
              </a:rPr>
              <a:t>siakas- </a:t>
            </a:r>
            <a:r>
              <a:rPr lang="fi-FI" sz="1867" dirty="0">
                <a:solidFill>
                  <a:schemeClr val="tx2"/>
                </a:solidFill>
                <a:effectLst>
                  <a:outerShdw blurRad="38100" dist="19050" dir="2700000" algn="tl">
                    <a:schemeClr val="dk1">
                      <a:alpha val="40000"/>
                    </a:schemeClr>
                  </a:outerShdw>
                </a:effectLst>
                <a:latin typeface="Arial Black" panose="020B0A04020102020204" pitchFamily="34" charset="0"/>
              </a:rPr>
              <a:t>ja läheispalautteen toimintamalli – vaiheet </a:t>
            </a:r>
            <a:endParaRPr lang="fi-FI" sz="1867" dirty="0">
              <a:latin typeface="Arial Black" panose="020B0A04020102020204" pitchFamily="34" charset="0"/>
            </a:endParaRPr>
          </a:p>
        </p:txBody>
      </p:sp>
      <p:pic>
        <p:nvPicPr>
          <p:cNvPr id="5" name="Sisällön paikkamerkki 4"/>
          <p:cNvPicPr>
            <a:picLocks noGrp="1" noChangeAspect="1"/>
          </p:cNvPicPr>
          <p:nvPr>
            <p:ph idx="1"/>
          </p:nvPr>
        </p:nvPicPr>
        <p:blipFill>
          <a:blip r:embed="rId2"/>
          <a:stretch>
            <a:fillRect/>
          </a:stretch>
        </p:blipFill>
        <p:spPr>
          <a:xfrm>
            <a:off x="1130377" y="3075428"/>
            <a:ext cx="9931245" cy="1591194"/>
          </a:xfrm>
          <a:prstGeom prst="rect">
            <a:avLst/>
          </a:prstGeom>
        </p:spPr>
      </p:pic>
      <p:sp>
        <p:nvSpPr>
          <p:cNvPr id="6" name="Tekstiruutu 5"/>
          <p:cNvSpPr txBox="1"/>
          <p:nvPr/>
        </p:nvSpPr>
        <p:spPr>
          <a:xfrm>
            <a:off x="589551" y="1384392"/>
            <a:ext cx="4034763" cy="1836144"/>
          </a:xfrm>
          <a:prstGeom prst="rect">
            <a:avLst/>
          </a:prstGeom>
          <a:noFill/>
        </p:spPr>
        <p:txBody>
          <a:bodyPr wrap="square" rtlCol="0">
            <a:spAutoFit/>
          </a:bodyPr>
          <a:lstStyle/>
          <a:p>
            <a:r>
              <a:rPr lang="fi-FI" sz="1200" dirty="0"/>
              <a:t>Asiakas- ja läheispalautteen toimintamallissa on keskeistä huomioida prosessin vaiheittainen eteneminen</a:t>
            </a:r>
            <a:r>
              <a:rPr lang="fi-FI" sz="1333" dirty="0"/>
              <a:t> (IMS).</a:t>
            </a:r>
          </a:p>
          <a:p>
            <a:r>
              <a:rPr lang="fi-FI" sz="1333" dirty="0"/>
              <a:t> </a:t>
            </a:r>
          </a:p>
          <a:p>
            <a:endParaRPr lang="fi-FI" sz="1333" dirty="0"/>
          </a:p>
          <a:p>
            <a:endParaRPr lang="fi-FI" sz="1333" dirty="0"/>
          </a:p>
          <a:p>
            <a:endParaRPr lang="fi-FI" sz="2400" dirty="0"/>
          </a:p>
          <a:p>
            <a:endParaRPr lang="fi-FI" sz="2400" dirty="0"/>
          </a:p>
        </p:txBody>
      </p:sp>
      <p:sp>
        <p:nvSpPr>
          <p:cNvPr id="7" name="Kuvatekstinuoli alas 6"/>
          <p:cNvSpPr/>
          <p:nvPr/>
        </p:nvSpPr>
        <p:spPr>
          <a:xfrm>
            <a:off x="2350471" y="1905650"/>
            <a:ext cx="3170389" cy="156684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Palautteeseen vastaamisen aikatalutus ja koulutus. Viestintä ja tiedottaminen, vastaajien ja avaintoimijoiden tiedottaminen ja ohjeistaminen. Mobiililaitteiden saatavuuden ja toimivuuden varmistaminen. Tekninen tuki turvattava. </a:t>
            </a:r>
          </a:p>
        </p:txBody>
      </p:sp>
      <p:sp>
        <p:nvSpPr>
          <p:cNvPr id="8" name="Kuvatekstinuoli alas 7"/>
          <p:cNvSpPr/>
          <p:nvPr/>
        </p:nvSpPr>
        <p:spPr>
          <a:xfrm>
            <a:off x="7139774" y="1905650"/>
            <a:ext cx="3173724" cy="1341997"/>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Toimenpiteiden käsittely, dokumentointi, arviointi ja seuranta kuvattava. Vastuutoimijoiden ja –tehtävien määrittäminen. Julkaistava tieto ikääntyvien kotona asumista tukevien palvelujen korjaavista ja kehittävistä toimenpiteistä.   </a:t>
            </a:r>
          </a:p>
        </p:txBody>
      </p:sp>
      <p:sp>
        <p:nvSpPr>
          <p:cNvPr id="9" name="Kuvatekstinuoli ylös 8"/>
          <p:cNvSpPr/>
          <p:nvPr/>
        </p:nvSpPr>
        <p:spPr>
          <a:xfrm>
            <a:off x="888955" y="4324710"/>
            <a:ext cx="3279923" cy="1661719"/>
          </a:xfrm>
          <a:prstGeom prst="up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 Ammattilaisten, asiantuntijoiden ja asiakkaan osallistaminen jo suunnitteluvaiheessa. </a:t>
            </a:r>
          </a:p>
          <a:p>
            <a:pPr algn="ctr"/>
            <a:r>
              <a:rPr lang="fi-FI" sz="1067" dirty="0"/>
              <a:t>Väittämien määrittäminen, määrä, koko, rakenne, sisältö. Palautteen toteutuksen suunnittelu, koulutus, tiedottaminen, viestintä sidosryhmille ja toimijoille. Riskien hallinta.  </a:t>
            </a:r>
          </a:p>
        </p:txBody>
      </p:sp>
      <p:sp>
        <p:nvSpPr>
          <p:cNvPr id="10" name="Kuvatekstinuoli ylös 9"/>
          <p:cNvSpPr/>
          <p:nvPr/>
        </p:nvSpPr>
        <p:spPr>
          <a:xfrm>
            <a:off x="4821988" y="4452952"/>
            <a:ext cx="2678676" cy="1538736"/>
          </a:xfrm>
          <a:prstGeom prst="up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Raportoinnin hallinnan ja analysoinnin varmistaminen. Vastuutoimijoiden- ja tehtävien määrittely. Tekninen tuki turvattava. Yhteinen alusta raportointitietojen säilönnälle ja jalostamiselle.  </a:t>
            </a:r>
          </a:p>
        </p:txBody>
      </p:sp>
    </p:spTree>
    <p:extLst>
      <p:ext uri="{BB962C8B-B14F-4D97-AF65-F5344CB8AC3E}">
        <p14:creationId xmlns:p14="http://schemas.microsoft.com/office/powerpoint/2010/main" val="1143136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p:cNvSpPr>
            <a:spLocks noGrp="1"/>
          </p:cNvSpPr>
          <p:nvPr>
            <p:ph type="title"/>
          </p:nvPr>
        </p:nvSpPr>
        <p:spPr/>
        <p:txBody>
          <a:bodyPr/>
          <a:lstStyle/>
          <a:p>
            <a:r>
              <a:rPr lang="fi-FI" sz="1867" dirty="0" smtClean="0">
                <a:latin typeface="Arial Black" panose="020B0A04020102020204" pitchFamily="34" charset="0"/>
              </a:rPr>
              <a:t>Varhan </a:t>
            </a:r>
            <a:r>
              <a:rPr lang="fi-FI" sz="1867" dirty="0">
                <a:latin typeface="Arial Black" panose="020B0A04020102020204" pitchFamily="34" charset="0"/>
              </a:rPr>
              <a:t>ikääntyvien palvelujen väittämärakenne</a:t>
            </a:r>
            <a:r>
              <a:rPr lang="fi-FI" sz="2133" dirty="0">
                <a:latin typeface="Arial Black" panose="020B0A04020102020204" pitchFamily="34" charset="0"/>
              </a:rPr>
              <a:t/>
            </a:r>
            <a:br>
              <a:rPr lang="fi-FI" sz="2133" dirty="0">
                <a:latin typeface="Arial Black" panose="020B0A04020102020204" pitchFamily="34" charset="0"/>
              </a:rPr>
            </a:br>
            <a:r>
              <a:rPr lang="fi-FI" sz="1600" dirty="0">
                <a:latin typeface="Arial Black" panose="020B0A04020102020204" pitchFamily="34" charset="0"/>
              </a:rPr>
              <a:t>- palautteeseen vastaaminen</a:t>
            </a:r>
          </a:p>
        </p:txBody>
      </p:sp>
      <p:sp>
        <p:nvSpPr>
          <p:cNvPr id="8" name="Suorakulmio 7"/>
          <p:cNvSpPr/>
          <p:nvPr/>
        </p:nvSpPr>
        <p:spPr>
          <a:xfrm>
            <a:off x="1040626" y="1503212"/>
            <a:ext cx="4326193" cy="646331"/>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Väittämien valinnassa huomioitiin ikääntyvien asiakkaiden erityispiirteet. Väittämät pyrittiin pitää lyhyinä ja selkeinä, jotta vastaaminen olisi mahdollisimman nopeaa.   </a:t>
            </a:r>
          </a:p>
        </p:txBody>
      </p:sp>
      <p:sp>
        <p:nvSpPr>
          <p:cNvPr id="9" name="Tekstiruutu 8"/>
          <p:cNvSpPr txBox="1"/>
          <p:nvPr/>
        </p:nvSpPr>
        <p:spPr>
          <a:xfrm>
            <a:off x="1040626" y="2303605"/>
            <a:ext cx="4326193" cy="2882777"/>
          </a:xfrm>
          <a:prstGeom prst="rect">
            <a:avLst/>
          </a:prstGeom>
          <a:noFill/>
          <a:ln>
            <a:solidFill>
              <a:schemeClr val="accent5"/>
            </a:solidFill>
          </a:ln>
        </p:spPr>
        <p:txBody>
          <a:bodyPr wrap="square" rtlCol="0">
            <a:spAutoFit/>
          </a:bodyPr>
          <a:lstStyle/>
          <a:p>
            <a:pPr marL="228594" indent="-228594">
              <a:buFont typeface="Arial" panose="020B0604020202020204" pitchFamily="34" charset="0"/>
              <a:buChar char="•"/>
            </a:pPr>
            <a:r>
              <a:rPr lang="fi-FI" sz="1200" dirty="0"/>
              <a:t>Väittämät muodostuvat kolmesta väittämästä, yleisestä väittämästä, erityisväittämästä ja alueellisesta/palvelukohtaisesta väittämästä. </a:t>
            </a:r>
          </a:p>
          <a:p>
            <a:endParaRPr lang="fi-FI" sz="1333" dirty="0"/>
          </a:p>
          <a:p>
            <a:pPr marL="228594" indent="-228594">
              <a:buFont typeface="Arial" panose="020B0604020202020204" pitchFamily="34" charset="0"/>
              <a:buChar char="•"/>
            </a:pPr>
            <a:r>
              <a:rPr lang="fi-FI" sz="1200" dirty="0" err="1"/>
              <a:t>Erityis</a:t>
            </a:r>
            <a:r>
              <a:rPr lang="fi-FI" sz="1200" dirty="0"/>
              <a:t>- ja alueelliset/palvelukohtaiset väittämät valikoituvat palveluvalikoittain </a:t>
            </a:r>
          </a:p>
          <a:p>
            <a:pPr marL="685783" lvl="1" indent="-228594">
              <a:buFont typeface="Arial" panose="020B0604020202020204" pitchFamily="34" charset="0"/>
              <a:buChar char="•"/>
            </a:pPr>
            <a:r>
              <a:rPr lang="fi-FI" sz="1200" dirty="0"/>
              <a:t>säännöllinen kotihoito </a:t>
            </a:r>
          </a:p>
          <a:p>
            <a:pPr marL="685783" lvl="1" indent="-228594">
              <a:buFont typeface="Arial" panose="020B0604020202020204" pitchFamily="34" charset="0"/>
              <a:buChar char="•"/>
            </a:pPr>
            <a:r>
              <a:rPr lang="fi-FI" sz="1200" dirty="0"/>
              <a:t>palvelutarpeen arviointi </a:t>
            </a:r>
          </a:p>
          <a:p>
            <a:pPr marL="685783" lvl="1" indent="-228594">
              <a:buFont typeface="Arial" panose="020B0604020202020204" pitchFamily="34" charset="0"/>
              <a:buChar char="•"/>
            </a:pPr>
            <a:r>
              <a:rPr lang="fi-FI" sz="1200" dirty="0"/>
              <a:t>omaishoito (hoitajalla ja hoidettavalla omat väittämät) </a:t>
            </a:r>
          </a:p>
          <a:p>
            <a:endParaRPr lang="fi-FI" sz="1200" dirty="0"/>
          </a:p>
          <a:p>
            <a:pPr marL="228594" indent="-228594">
              <a:buFont typeface="Arial" panose="020B0604020202020204" pitchFamily="34" charset="0"/>
              <a:buChar char="•"/>
            </a:pPr>
            <a:r>
              <a:rPr lang="fi-FI" sz="1200" dirty="0"/>
              <a:t>Väittämät ovat toteutuneet ammattilaisten/asiantuntijoiden työpajojen ja asiakasraadin yhteistyön tuloksena. </a:t>
            </a:r>
            <a:r>
              <a:rPr lang="fi-FI" sz="1200" dirty="0" smtClean="0"/>
              <a:t>Työpajoihin (7 kpl) osallistuivat 12 henkilöä kaikilta palvelualueilta. Asiakasraatiin osallistui Varhan alueella asuvia ikääntyneitä henkilöitä, yhteensä 15 henkilöä. </a:t>
            </a:r>
            <a:endParaRPr lang="fi-FI" sz="1200" dirty="0"/>
          </a:p>
        </p:txBody>
      </p:sp>
      <p:sp>
        <p:nvSpPr>
          <p:cNvPr id="11" name="Tekstiruutu 10"/>
          <p:cNvSpPr txBox="1"/>
          <p:nvPr/>
        </p:nvSpPr>
        <p:spPr>
          <a:xfrm>
            <a:off x="1040626" y="5340444"/>
            <a:ext cx="4326193" cy="461665"/>
          </a:xfrm>
          <a:prstGeom prst="rect">
            <a:avLst/>
          </a:prstGeom>
          <a:noFill/>
          <a:ln>
            <a:solidFill>
              <a:schemeClr val="accent5"/>
            </a:solidFill>
          </a:ln>
        </p:spPr>
        <p:txBody>
          <a:bodyPr wrap="square" rtlCol="0">
            <a:spAutoFit/>
          </a:bodyPr>
          <a:lstStyle/>
          <a:p>
            <a:r>
              <a:rPr lang="fi-FI" sz="1200" dirty="0"/>
              <a:t>Palautekoulutus- ja ohjeistus sekä tekninen tuki toteutuu palveluvalikoittain. </a:t>
            </a:r>
          </a:p>
        </p:txBody>
      </p:sp>
      <p:sp>
        <p:nvSpPr>
          <p:cNvPr id="12" name="Suorakulmio 11"/>
          <p:cNvSpPr/>
          <p:nvPr/>
        </p:nvSpPr>
        <p:spPr>
          <a:xfrm>
            <a:off x="6359919" y="1524281"/>
            <a:ext cx="4726040" cy="646331"/>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Asiakas- läheispalautteen väittämiin vastaaminen toteutuu asiakkaan omassa asuinympäristössä asiakastapahtuman yhteydessä sovitun käytännön mukaisesti. </a:t>
            </a:r>
          </a:p>
        </p:txBody>
      </p:sp>
      <p:sp>
        <p:nvSpPr>
          <p:cNvPr id="13" name="Suorakulmio 12"/>
          <p:cNvSpPr/>
          <p:nvPr/>
        </p:nvSpPr>
        <p:spPr>
          <a:xfrm rot="10800000" flipV="1">
            <a:off x="6359919" y="2548071"/>
            <a:ext cx="4726040" cy="1015663"/>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Asiakasta ohjeistetaan ja ohjataan vastaamaan itsenäisesti tai kevyellä tuella, huomioidaan objektiivisuus vastaamisessa. Läheinen vastaa läsnä olleessaan samanaikaisesti asiakkaan kanssa palvelutapahtuman yhteydessä. Asiakas ja läheinen antavat vastauksen anonyymisti, annettua palautetta ei voida kytkeä tiettyyn henkilöön (tietosuoja). </a:t>
            </a:r>
          </a:p>
        </p:txBody>
      </p:sp>
      <p:sp>
        <p:nvSpPr>
          <p:cNvPr id="14" name="Suorakulmio 13"/>
          <p:cNvSpPr/>
          <p:nvPr/>
        </p:nvSpPr>
        <p:spPr>
          <a:xfrm>
            <a:off x="6359919" y="3961860"/>
            <a:ext cx="4726040" cy="1569660"/>
          </a:xfrm>
          <a:prstGeom prst="rect">
            <a:avLst/>
          </a:prstGeom>
          <a:ln>
            <a:solidFill>
              <a:schemeClr val="accent5"/>
            </a:solidFill>
          </a:ln>
        </p:spPr>
        <p:txBody>
          <a:bodyPr wrap="square">
            <a:spAutoFit/>
          </a:bodyPr>
          <a:lstStyle/>
          <a:p>
            <a:r>
              <a:rPr lang="fi-FI" sz="1200" dirty="0"/>
              <a:t>Palautteeseen vastaamisen aikataulu:</a:t>
            </a:r>
          </a:p>
          <a:p>
            <a:r>
              <a:rPr lang="fi-FI" sz="1200" dirty="0"/>
              <a:t> </a:t>
            </a:r>
          </a:p>
          <a:p>
            <a:pPr marL="228594" indent="-228594">
              <a:buFont typeface="Arial" panose="020B0604020202020204" pitchFamily="34" charset="0"/>
              <a:buChar char="•"/>
            </a:pPr>
            <a:r>
              <a:rPr lang="fi-FI" sz="1200" dirty="0"/>
              <a:t>Kotihoidossa </a:t>
            </a:r>
            <a:r>
              <a:rPr lang="fi-FI" sz="1200" dirty="0" smtClean="0"/>
              <a:t>1-2x </a:t>
            </a:r>
            <a:r>
              <a:rPr lang="fi-FI" sz="1200" dirty="0"/>
              <a:t>vuodessa toteutuvalla viikon asiakaspalautejaksolla</a:t>
            </a:r>
          </a:p>
          <a:p>
            <a:pPr marL="228594" indent="-228594">
              <a:buFont typeface="Arial" panose="020B0604020202020204" pitchFamily="34" charset="0"/>
              <a:buChar char="•"/>
            </a:pPr>
            <a:r>
              <a:rPr lang="fi-FI" sz="1200" dirty="0"/>
              <a:t>Palveluohjaus, systemaattisesti asiakaskäynnin yhteydessä </a:t>
            </a:r>
          </a:p>
          <a:p>
            <a:pPr marL="228594" indent="-228594">
              <a:buFont typeface="Arial" panose="020B0604020202020204" pitchFamily="34" charset="0"/>
              <a:buChar char="•"/>
            </a:pPr>
            <a:r>
              <a:rPr lang="fi-FI" sz="1200" dirty="0"/>
              <a:t>Omaishoito, systemaattisesti asiakaskäynnin yhteydessä</a:t>
            </a:r>
          </a:p>
          <a:p>
            <a:pPr marL="228594" indent="-228594">
              <a:buFont typeface="Arial" panose="020B0604020202020204" pitchFamily="34" charset="0"/>
              <a:buChar char="•"/>
            </a:pPr>
            <a:endParaRPr lang="fi-FI" sz="1200" dirty="0"/>
          </a:p>
          <a:p>
            <a:r>
              <a:rPr lang="fi-FI" sz="1200" dirty="0"/>
              <a:t>Asiakas- ja läheispalautteen keruun avaintoimijoina ovat kunkin palveluvalikon aluevastaavat/esihenkilöt ja palveluohjaajat. </a:t>
            </a:r>
          </a:p>
        </p:txBody>
      </p:sp>
    </p:spTree>
    <p:extLst>
      <p:ext uri="{BB962C8B-B14F-4D97-AF65-F5344CB8AC3E}">
        <p14:creationId xmlns:p14="http://schemas.microsoft.com/office/powerpoint/2010/main" val="434673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smtClean="0">
                <a:latin typeface="Arial Black" panose="020B0A04020102020204" pitchFamily="34" charset="0"/>
              </a:rPr>
              <a:t>Varhan </a:t>
            </a:r>
            <a:r>
              <a:rPr lang="fi-FI" sz="1867" dirty="0">
                <a:latin typeface="Arial Black" panose="020B0A04020102020204" pitchFamily="34" charset="0"/>
              </a:rPr>
              <a:t>ikääntyvien palvelujen väittämärakenne</a:t>
            </a:r>
            <a:r>
              <a:rPr lang="fi-FI" sz="5333" dirty="0">
                <a:latin typeface="Arial Black" panose="020B0A04020102020204" pitchFamily="34" charset="0"/>
              </a:rPr>
              <a:t/>
            </a:r>
            <a:br>
              <a:rPr lang="fi-FI" sz="5333" dirty="0">
                <a:latin typeface="Arial Black" panose="020B0A04020102020204" pitchFamily="34" charset="0"/>
              </a:rPr>
            </a:br>
            <a:r>
              <a:rPr lang="fi-FI" sz="1600" dirty="0">
                <a:latin typeface="Arial Black" panose="020B0A04020102020204" pitchFamily="34" charset="0"/>
              </a:rPr>
              <a:t>- palautteeseen vastaaminen</a:t>
            </a:r>
            <a:endParaRPr lang="fi-FI" sz="2133" dirty="0">
              <a:latin typeface="Arial Black" panose="020B0A04020102020204" pitchFamily="34" charset="0"/>
            </a:endParaRPr>
          </a:p>
        </p:txBody>
      </p:sp>
      <p:sp>
        <p:nvSpPr>
          <p:cNvPr id="8" name="Suorakulmio 7"/>
          <p:cNvSpPr/>
          <p:nvPr/>
        </p:nvSpPr>
        <p:spPr>
          <a:xfrm>
            <a:off x="1191432" y="1690688"/>
            <a:ext cx="4681019" cy="1200329"/>
          </a:xfrm>
          <a:prstGeom prst="rect">
            <a:avLst/>
          </a:prstGeom>
        </p:spPr>
        <p:txBody>
          <a:bodyPr wrap="square">
            <a:spAutoFit/>
          </a:bodyPr>
          <a:lstStyle/>
          <a:p>
            <a:r>
              <a:rPr lang="fi-FI" sz="1200" dirty="0"/>
              <a:t>Asiakas- ja läheispalautteen keruun tapahtuu mobiililaitteisiin ladattavan sovelluksen avulla, sovellus vaatii pääsykoodin, koodi syötetään yhden kerran sovelluksen käyttöotto vaiheessa (tietosuoja).</a:t>
            </a:r>
          </a:p>
          <a:p>
            <a:endParaRPr lang="fi-FI" sz="1200" dirty="0"/>
          </a:p>
          <a:p>
            <a:r>
              <a:rPr lang="fi-FI" sz="1200" dirty="0"/>
              <a:t>Väittämät avautuvat molemmilla kotimaisilla kielillä, puheominaisuus kehitteillä.</a:t>
            </a:r>
          </a:p>
        </p:txBody>
      </p:sp>
      <p:sp>
        <p:nvSpPr>
          <p:cNvPr id="9" name="Tekstiruutu 8"/>
          <p:cNvSpPr txBox="1"/>
          <p:nvPr/>
        </p:nvSpPr>
        <p:spPr>
          <a:xfrm>
            <a:off x="6535176" y="1549112"/>
            <a:ext cx="4470400" cy="1569660"/>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Malliesimerkki väittämien asiakaspalautenäkymästä tabletilla tai puhelimessa. </a:t>
            </a:r>
          </a:p>
          <a:p>
            <a:endParaRPr lang="fi-FI" sz="1200" dirty="0"/>
          </a:p>
          <a:p>
            <a:r>
              <a:rPr lang="fi-FI" sz="1200" dirty="0"/>
              <a:t>Kuvakkeiden valinnassa tulee kiinnittää huomioita kokoon, väritykseen, kuvakkeiden automaattiseen vaihtumiseen vastaamisen jälkeen. </a:t>
            </a:r>
          </a:p>
          <a:p>
            <a:endParaRPr lang="fi-FI" sz="1200" dirty="0"/>
          </a:p>
          <a:p>
            <a:r>
              <a:rPr lang="fi-FI" sz="1200" dirty="0"/>
              <a:t>Helppokäyttöinen, asiakasystävällinen, muunneltavissa palveluittain.</a:t>
            </a:r>
          </a:p>
        </p:txBody>
      </p:sp>
      <p:pic>
        <p:nvPicPr>
          <p:cNvPr id="10" name="Kuva 9"/>
          <p:cNvPicPr>
            <a:picLocks noChangeAspect="1"/>
          </p:cNvPicPr>
          <p:nvPr/>
        </p:nvPicPr>
        <p:blipFill>
          <a:blip r:embed="rId2"/>
          <a:stretch>
            <a:fillRect/>
          </a:stretch>
        </p:blipFill>
        <p:spPr>
          <a:xfrm>
            <a:off x="3268393" y="3440439"/>
            <a:ext cx="5787637" cy="2007791"/>
          </a:xfrm>
          <a:prstGeom prst="rect">
            <a:avLst/>
          </a:prstGeom>
        </p:spPr>
      </p:pic>
      <p:sp>
        <p:nvSpPr>
          <p:cNvPr id="11" name="Tekstiruutu 10"/>
          <p:cNvSpPr txBox="1"/>
          <p:nvPr/>
        </p:nvSpPr>
        <p:spPr>
          <a:xfrm>
            <a:off x="4478876" y="5492898"/>
            <a:ext cx="4882265" cy="276999"/>
          </a:xfrm>
          <a:prstGeom prst="rect">
            <a:avLst/>
          </a:prstGeom>
          <a:noFill/>
          <a:ln>
            <a:solidFill>
              <a:schemeClr val="bg1"/>
            </a:solidFill>
          </a:ln>
        </p:spPr>
        <p:txBody>
          <a:bodyPr wrap="square" rtlCol="0">
            <a:spAutoFit/>
          </a:bodyPr>
          <a:lstStyle/>
          <a:p>
            <a:r>
              <a:rPr lang="fi-FI" sz="1200" dirty="0" smtClean="0"/>
              <a:t>Väittämään </a:t>
            </a:r>
            <a:r>
              <a:rPr lang="fi-FI" sz="1200" dirty="0"/>
              <a:t>vastataan koskettamalla kuvaketta.</a:t>
            </a:r>
          </a:p>
        </p:txBody>
      </p:sp>
    </p:spTree>
    <p:extLst>
      <p:ext uri="{BB962C8B-B14F-4D97-AF65-F5344CB8AC3E}">
        <p14:creationId xmlns:p14="http://schemas.microsoft.com/office/powerpoint/2010/main" val="1782998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5. A</a:t>
            </a:r>
            <a:r>
              <a:rPr lang="fi-FI" sz="1867" dirty="0" smtClean="0">
                <a:latin typeface="Arial Black" panose="020B0A04020102020204" pitchFamily="34" charset="0"/>
              </a:rPr>
              <a:t>siakas- ja läheispalautemittarit</a:t>
            </a:r>
            <a:r>
              <a:rPr lang="fi-FI" dirty="0"/>
              <a:t/>
            </a:r>
            <a:br>
              <a:rPr lang="fi-FI" dirty="0"/>
            </a:br>
            <a:endParaRPr lang="fi-FI" dirty="0"/>
          </a:p>
        </p:txBody>
      </p:sp>
      <p:sp>
        <p:nvSpPr>
          <p:cNvPr id="5" name="Tekstiruutu 4"/>
          <p:cNvSpPr txBox="1"/>
          <p:nvPr/>
        </p:nvSpPr>
        <p:spPr>
          <a:xfrm>
            <a:off x="940619" y="1456593"/>
            <a:ext cx="9432413" cy="461665"/>
          </a:xfrm>
          <a:prstGeom prst="rect">
            <a:avLst/>
          </a:prstGeom>
          <a:noFill/>
        </p:spPr>
        <p:txBody>
          <a:bodyPr wrap="square" rtlCol="0">
            <a:spAutoFit/>
          </a:bodyPr>
          <a:lstStyle/>
          <a:p>
            <a:r>
              <a:rPr lang="fi-FI" sz="1200" dirty="0"/>
              <a:t>Kerättävä </a:t>
            </a:r>
            <a:r>
              <a:rPr lang="fi-FI" sz="1200" dirty="0" smtClean="0"/>
              <a:t>asiakas- ja läheispalautetieto </a:t>
            </a:r>
            <a:r>
              <a:rPr lang="fi-FI" sz="1200" dirty="0"/>
              <a:t>tulee olla linjassa  sekä kansallisten että Varhan keskeisten asiakaskokemuksen ja – osallisuuden pohjautuvien arvojen kanssa. </a:t>
            </a:r>
          </a:p>
        </p:txBody>
      </p:sp>
      <p:sp>
        <p:nvSpPr>
          <p:cNvPr id="6" name="Tekstiruutu 5"/>
          <p:cNvSpPr txBox="1"/>
          <p:nvPr/>
        </p:nvSpPr>
        <p:spPr>
          <a:xfrm>
            <a:off x="940619" y="2110023"/>
            <a:ext cx="4175432" cy="646331"/>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Mittareiden teemoiksi valikoitui jo käytössä olevat väittämät sekä niiden lisäksi palvelukohtaiset erityisväittämät asiakasraadin ja työpajojen tuotoksena. </a:t>
            </a:r>
          </a:p>
        </p:txBody>
      </p:sp>
      <p:sp>
        <p:nvSpPr>
          <p:cNvPr id="7" name="Tekstiruutu 6"/>
          <p:cNvSpPr txBox="1"/>
          <p:nvPr/>
        </p:nvSpPr>
        <p:spPr>
          <a:xfrm>
            <a:off x="5598245" y="2107611"/>
            <a:ext cx="4175432" cy="461665"/>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Mittareiden avulla saadaan ikääntyvien eri palveluista ajantasaista käyttäjien kokemuksia kuvaavaa tietoa. </a:t>
            </a:r>
          </a:p>
        </p:txBody>
      </p:sp>
      <p:sp>
        <p:nvSpPr>
          <p:cNvPr id="8" name="Tekstin paikkamerkki 3"/>
          <p:cNvSpPr txBox="1">
            <a:spLocks/>
          </p:cNvSpPr>
          <p:nvPr/>
        </p:nvSpPr>
        <p:spPr>
          <a:xfrm>
            <a:off x="940619" y="3300639"/>
            <a:ext cx="4175432" cy="1990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anrope Extra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Manrope Extra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Manrope Extra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200" b="0" dirty="0" smtClean="0"/>
              <a:t>Teemojen pohjalta mittataviksi tekijöiksi nousivat: </a:t>
            </a:r>
          </a:p>
          <a:p>
            <a:pPr lvl="2"/>
            <a:r>
              <a:rPr lang="fi-FI" sz="1200" b="0" dirty="0" smtClean="0"/>
              <a:t>Asiakkaan kohtaaminen</a:t>
            </a:r>
          </a:p>
          <a:p>
            <a:pPr lvl="2"/>
            <a:r>
              <a:rPr lang="fi-FI" sz="1200" b="0" dirty="0" smtClean="0"/>
              <a:t>Osallistuminen oman hoidon päätöksentekoon</a:t>
            </a:r>
          </a:p>
          <a:p>
            <a:pPr lvl="2"/>
            <a:r>
              <a:rPr lang="fi-FI" sz="1200" b="0" dirty="0" smtClean="0"/>
              <a:t>Turvallisuuden tunne</a:t>
            </a:r>
          </a:p>
          <a:p>
            <a:pPr lvl="2"/>
            <a:r>
              <a:rPr lang="fi-FI" sz="1200" b="0" dirty="0" smtClean="0"/>
              <a:t>Riittävä ja ymmärrettävä tiedon saanti</a:t>
            </a:r>
          </a:p>
          <a:p>
            <a:pPr lvl="2"/>
            <a:r>
              <a:rPr lang="fi-FI" sz="1200" b="0" dirty="0" smtClean="0"/>
              <a:t>Palvelun hyödyllisyys</a:t>
            </a:r>
          </a:p>
          <a:p>
            <a:endParaRPr lang="fi-FI" dirty="0"/>
          </a:p>
        </p:txBody>
      </p:sp>
      <p:sp>
        <p:nvSpPr>
          <p:cNvPr id="9" name="Tekstiruutu 8"/>
          <p:cNvSpPr txBox="1"/>
          <p:nvPr/>
        </p:nvSpPr>
        <p:spPr>
          <a:xfrm>
            <a:off x="5364568" y="3260526"/>
            <a:ext cx="6386372" cy="1774781"/>
          </a:xfrm>
          <a:prstGeom prst="rect">
            <a:avLst/>
          </a:prstGeom>
          <a:noFill/>
        </p:spPr>
        <p:txBody>
          <a:bodyPr wrap="square" rtlCol="0">
            <a:spAutoFit/>
          </a:bodyPr>
          <a:lstStyle/>
          <a:p>
            <a:r>
              <a:rPr lang="fi-FI" sz="1333" dirty="0"/>
              <a:t>T</a:t>
            </a:r>
            <a:r>
              <a:rPr lang="fi-FI" sz="1200" dirty="0"/>
              <a:t>ietovaranto voi toimia jatkossa alustana asiakaspalauteväittämien säilyttämiselle, testaamiselle ja raportoinnille. </a:t>
            </a:r>
          </a:p>
          <a:p>
            <a:endParaRPr lang="fi-FI" sz="1200" dirty="0"/>
          </a:p>
          <a:p>
            <a:r>
              <a:rPr lang="fi-FI" sz="1200" dirty="0"/>
              <a:t>Tietovarannon avulla voidaan luoda joustoa ja muunneltavuutta asiakaspalautteen keräämiseen.</a:t>
            </a:r>
          </a:p>
          <a:p>
            <a:endParaRPr lang="fi-FI" sz="1200" dirty="0"/>
          </a:p>
          <a:p>
            <a:r>
              <a:rPr lang="fi-FI" sz="1200" dirty="0"/>
              <a:t>Tietovarannosta voidaan jatkossa poimia tilanteeseen tai tiettyyn palveluun sopivimmat väittämät. </a:t>
            </a:r>
          </a:p>
          <a:p>
            <a:endParaRPr lang="fi-FI" sz="1200" dirty="0"/>
          </a:p>
          <a:p>
            <a:r>
              <a:rPr lang="fi-FI" sz="1200" dirty="0"/>
              <a:t>Tietovarantoon kerätty asiakaspalautteiden raportti ohjaa toiminnan suuntaa, jonka pohjalta tehdään tarvittavat korjaukset ja toimenpiteet.</a:t>
            </a:r>
          </a:p>
        </p:txBody>
      </p:sp>
      <p:sp>
        <p:nvSpPr>
          <p:cNvPr id="10" name="Alanuoli 9"/>
          <p:cNvSpPr/>
          <p:nvPr/>
        </p:nvSpPr>
        <p:spPr>
          <a:xfrm>
            <a:off x="6814167" y="2782156"/>
            <a:ext cx="1743587" cy="30670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929314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5. A</a:t>
            </a:r>
            <a:r>
              <a:rPr lang="fi-FI" sz="1867" dirty="0" smtClean="0">
                <a:latin typeface="Arial Black" panose="020B0A04020102020204" pitchFamily="34" charset="0"/>
              </a:rPr>
              <a:t>siakas- ja läheispalautemittarit</a:t>
            </a:r>
            <a:endParaRPr lang="fi-FI" sz="1867" dirty="0">
              <a:latin typeface="Arial Black" panose="020B0A04020102020204" pitchFamily="34" charset="0"/>
            </a:endParaRPr>
          </a:p>
        </p:txBody>
      </p:sp>
      <p:graphicFrame>
        <p:nvGraphicFramePr>
          <p:cNvPr id="5" name="Taulukko 4"/>
          <p:cNvGraphicFramePr>
            <a:graphicFrameLocks noGrp="1"/>
          </p:cNvGraphicFramePr>
          <p:nvPr>
            <p:extLst>
              <p:ext uri="{D42A27DB-BD31-4B8C-83A1-F6EECF244321}">
                <p14:modId xmlns:p14="http://schemas.microsoft.com/office/powerpoint/2010/main" val="2959293470"/>
              </p:ext>
            </p:extLst>
          </p:nvPr>
        </p:nvGraphicFramePr>
        <p:xfrm>
          <a:off x="865238" y="1354417"/>
          <a:ext cx="10488561" cy="4838260"/>
        </p:xfrm>
        <a:graphic>
          <a:graphicData uri="http://schemas.openxmlformats.org/drawingml/2006/table">
            <a:tbl>
              <a:tblPr firstRow="1" bandRow="1">
                <a:tableStyleId>{BDBED569-4797-4DF1-A0F4-6AAB3CD982D8}</a:tableStyleId>
              </a:tblPr>
              <a:tblGrid>
                <a:gridCol w="3496187">
                  <a:extLst>
                    <a:ext uri="{9D8B030D-6E8A-4147-A177-3AD203B41FA5}">
                      <a16:colId xmlns:a16="http://schemas.microsoft.com/office/drawing/2014/main" val="1650924686"/>
                    </a:ext>
                  </a:extLst>
                </a:gridCol>
                <a:gridCol w="3496187">
                  <a:extLst>
                    <a:ext uri="{9D8B030D-6E8A-4147-A177-3AD203B41FA5}">
                      <a16:colId xmlns:a16="http://schemas.microsoft.com/office/drawing/2014/main" val="2991769812"/>
                    </a:ext>
                  </a:extLst>
                </a:gridCol>
                <a:gridCol w="3496187">
                  <a:extLst>
                    <a:ext uri="{9D8B030D-6E8A-4147-A177-3AD203B41FA5}">
                      <a16:colId xmlns:a16="http://schemas.microsoft.com/office/drawing/2014/main" val="3999609683"/>
                    </a:ext>
                  </a:extLst>
                </a:gridCol>
              </a:tblGrid>
              <a:tr h="468232">
                <a:tc>
                  <a:txBody>
                    <a:bodyPr/>
                    <a:lstStyle/>
                    <a:p>
                      <a:r>
                        <a:rPr lang="fi-FI" sz="1300" kern="1200" dirty="0" smtClean="0"/>
                        <a:t>Mitattava</a:t>
                      </a:r>
                      <a:r>
                        <a:rPr lang="fi-FI" sz="1300" kern="1200" baseline="0" dirty="0" smtClean="0"/>
                        <a:t> tekijä</a:t>
                      </a:r>
                      <a:endParaRPr lang="fi-FI" sz="1300" b="1" kern="1200" dirty="0">
                        <a:solidFill>
                          <a:schemeClr val="lt1"/>
                        </a:solidFill>
                        <a:latin typeface="+mn-lt"/>
                        <a:ea typeface="+mn-ea"/>
                        <a:cs typeface="+mn-cs"/>
                      </a:endParaRPr>
                    </a:p>
                  </a:txBody>
                  <a:tcPr marL="121920" marR="121920" marT="60960" marB="60960"/>
                </a:tc>
                <a:tc>
                  <a:txBody>
                    <a:bodyPr/>
                    <a:lstStyle/>
                    <a:p>
                      <a:r>
                        <a:rPr lang="fi-FI" sz="1300" kern="1200" dirty="0" smtClean="0"/>
                        <a:t>Perustelu**</a:t>
                      </a:r>
                      <a:endParaRPr lang="fi-FI" sz="1300" b="1" kern="1200" dirty="0">
                        <a:solidFill>
                          <a:schemeClr val="lt1"/>
                        </a:solidFill>
                        <a:latin typeface="+mn-lt"/>
                        <a:ea typeface="+mn-ea"/>
                        <a:cs typeface="+mn-cs"/>
                      </a:endParaRPr>
                    </a:p>
                  </a:txBody>
                  <a:tcPr marL="121920" marR="121920" marT="60960" marB="60960"/>
                </a:tc>
                <a:tc>
                  <a:txBody>
                    <a:bodyPr/>
                    <a:lstStyle/>
                    <a:p>
                      <a:r>
                        <a:rPr lang="fi-FI" sz="1300" kern="1200" dirty="0" smtClean="0"/>
                        <a:t>Malliväittämä</a:t>
                      </a:r>
                      <a:endParaRPr lang="fi-FI" sz="1300" b="1" kern="1200" dirty="0">
                        <a:solidFill>
                          <a:schemeClr val="lt1"/>
                        </a:solidFill>
                        <a:latin typeface="+mn-lt"/>
                        <a:ea typeface="+mn-ea"/>
                        <a:cs typeface="+mn-cs"/>
                      </a:endParaRPr>
                    </a:p>
                  </a:txBody>
                  <a:tcPr marL="121920" marR="121920" marT="60960" marB="60960"/>
                </a:tc>
                <a:extLst>
                  <a:ext uri="{0D108BD9-81ED-4DB2-BD59-A6C34878D82A}">
                    <a16:rowId xmlns:a16="http://schemas.microsoft.com/office/drawing/2014/main" val="635274431"/>
                  </a:ext>
                </a:extLst>
              </a:tr>
              <a:tr h="684724">
                <a:tc>
                  <a:txBody>
                    <a:bodyPr/>
                    <a:lstStyle/>
                    <a:p>
                      <a:r>
                        <a:rPr lang="fi-FI" sz="1100" dirty="0" smtClean="0"/>
                        <a:t>Asiakkaan kohtaaminen </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Ikääntyneet toivovat</a:t>
                      </a:r>
                      <a:r>
                        <a:rPr lang="fi-FI" sz="1100" b="0" kern="1200" baseline="0" dirty="0" smtClean="0">
                          <a:solidFill>
                            <a:schemeClr val="tx1"/>
                          </a:solidFill>
                          <a:latin typeface="+mn-lt"/>
                          <a:ea typeface="+mn-ea"/>
                          <a:cs typeface="+mn-cs"/>
                        </a:rPr>
                        <a:t> yksilöllisempää ja kokonaisvaltaisempaa kohtaamista, ei yksittäisen hoidon tai asian hoitamista/selvittämistä.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että tulin kuulluksi palvelun yhteydessä</a:t>
                      </a:r>
                    </a:p>
                    <a:p>
                      <a:r>
                        <a:rPr lang="fi-FI" sz="1100" b="0" dirty="0" smtClean="0"/>
                        <a:t>Koin, että minua kohdeltiin ystävällisesti</a:t>
                      </a:r>
                    </a:p>
                  </a:txBody>
                  <a:tcPr marL="121920" marR="121920" marT="60960" marB="60960"/>
                </a:tc>
                <a:extLst>
                  <a:ext uri="{0D108BD9-81ED-4DB2-BD59-A6C34878D82A}">
                    <a16:rowId xmlns:a16="http://schemas.microsoft.com/office/drawing/2014/main" val="3753697592"/>
                  </a:ext>
                </a:extLst>
              </a:tr>
              <a:tr h="752514">
                <a:tc>
                  <a:txBody>
                    <a:bodyPr/>
                    <a:lstStyle/>
                    <a:p>
                      <a:r>
                        <a:rPr lang="fi-FI" sz="1100" dirty="0" smtClean="0"/>
                        <a:t>Osallistuminen oman hoidon/asian päätöksentekoon</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Asiakkaan</a:t>
                      </a:r>
                      <a:r>
                        <a:rPr lang="fi-FI" sz="1100" b="0" kern="1200" baseline="0" dirty="0" smtClean="0">
                          <a:solidFill>
                            <a:schemeClr val="tx1"/>
                          </a:solidFill>
                          <a:latin typeface="+mn-lt"/>
                          <a:ea typeface="+mn-ea"/>
                          <a:cs typeface="+mn-cs"/>
                        </a:rPr>
                        <a:t> osallistuminen oman hoitonsa ja palvelunsa suunnitteluun on nostettu esille lain tasolla. </a:t>
                      </a:r>
                      <a:endParaRPr lang="fi-FI" sz="1100" b="0" kern="1200" dirty="0">
                        <a:solidFill>
                          <a:schemeClr val="tx1"/>
                        </a:solidFill>
                        <a:latin typeface="+mn-lt"/>
                        <a:ea typeface="+mn-ea"/>
                        <a:cs typeface="+mn-cs"/>
                      </a:endParaRP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Koin, että sain osallistua oman hoitoni/palveluni suunnitteluun</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Hoitoani/asiaani koskevat päätökset tehtiin yhteistyössä kanssani</a:t>
                      </a:r>
                    </a:p>
                  </a:txBody>
                  <a:tcPr marL="121920" marR="121920" marT="60960" marB="60960"/>
                </a:tc>
                <a:extLst>
                  <a:ext uri="{0D108BD9-81ED-4DB2-BD59-A6C34878D82A}">
                    <a16:rowId xmlns:a16="http://schemas.microsoft.com/office/drawing/2014/main" val="3553781959"/>
                  </a:ext>
                </a:extLst>
              </a:tr>
              <a:tr h="593328">
                <a:tc>
                  <a:txBody>
                    <a:bodyPr/>
                    <a:lstStyle/>
                    <a:p>
                      <a:r>
                        <a:rPr lang="fi-FI" sz="1100" dirty="0" smtClean="0"/>
                        <a:t>Turvallisuuden tunne </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Turvallisuuden tunne on läsnä kaikissa tilanteissa ikääntyneen henkilön</a:t>
                      </a:r>
                      <a:r>
                        <a:rPr lang="fi-FI" sz="1100" b="0" kern="1200" baseline="0" dirty="0" smtClean="0">
                          <a:solidFill>
                            <a:schemeClr val="tx1"/>
                          </a:solidFill>
                          <a:latin typeface="+mn-lt"/>
                          <a:ea typeface="+mn-ea"/>
                          <a:cs typeface="+mn-cs"/>
                        </a:rPr>
                        <a:t> arjessa, sosiaalinen, fyysinen ja psyykkinen turvallisuus.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oloni turvalliseksi hoitoni/palveluni aikana</a:t>
                      </a:r>
                      <a:endParaRPr lang="fi-FI" sz="1100" b="0" dirty="0"/>
                    </a:p>
                  </a:txBody>
                  <a:tcPr marL="121920" marR="121920" marT="60960" marB="60960"/>
                </a:tc>
                <a:extLst>
                  <a:ext uri="{0D108BD9-81ED-4DB2-BD59-A6C34878D82A}">
                    <a16:rowId xmlns:a16="http://schemas.microsoft.com/office/drawing/2014/main" val="3623660076"/>
                  </a:ext>
                </a:extLst>
              </a:tr>
              <a:tr h="875227">
                <a:tc>
                  <a:txBody>
                    <a:bodyPr/>
                    <a:lstStyle/>
                    <a:p>
                      <a:r>
                        <a:rPr lang="fi-FI" sz="1100" dirty="0" smtClean="0"/>
                        <a:t>Tiedon saanti: riittävyys</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Tiedon saanti ja kulku on</a:t>
                      </a:r>
                      <a:r>
                        <a:rPr lang="fi-FI" sz="1100" b="0" kern="1200" baseline="0" dirty="0" smtClean="0">
                          <a:solidFill>
                            <a:schemeClr val="tx1"/>
                          </a:solidFill>
                          <a:latin typeface="+mn-lt"/>
                          <a:ea typeface="+mn-ea"/>
                          <a:cs typeface="+mn-cs"/>
                        </a:rPr>
                        <a:t> keskeinen tekijä eri toimijoiden ja asiakkaan kohtaamisessa. Asiakkaalle ymmärrettävä ja riittävä tieto luo turvallisuutta ja lisää luottamusta. Asiakkaalla tulee olla tieto keneen ottaa  yhteyttä.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Tiedän, miten hoitoni/palveluni jatkuu</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Tiedän, mihin otan tarvittaessa yhteyttä</a:t>
                      </a:r>
                    </a:p>
                    <a:p>
                      <a:endParaRPr lang="fi-FI" sz="1600" b="1" dirty="0" smtClean="0"/>
                    </a:p>
                  </a:txBody>
                  <a:tcPr marL="121920" marR="121920" marT="60960" marB="60960"/>
                </a:tc>
                <a:extLst>
                  <a:ext uri="{0D108BD9-81ED-4DB2-BD59-A6C34878D82A}">
                    <a16:rowId xmlns:a16="http://schemas.microsoft.com/office/drawing/2014/main" val="1526153316"/>
                  </a:ext>
                </a:extLst>
              </a:tr>
              <a:tr h="535443">
                <a:tc>
                  <a:txBody>
                    <a:bodyPr/>
                    <a:lstStyle/>
                    <a:p>
                      <a:r>
                        <a:rPr lang="fi-FI" sz="1100" b="0" kern="1200" dirty="0" smtClean="0">
                          <a:solidFill>
                            <a:schemeClr val="tx1"/>
                          </a:solidFill>
                          <a:latin typeface="+mn-lt"/>
                          <a:ea typeface="+mn-ea"/>
                          <a:cs typeface="+mn-cs"/>
                        </a:rPr>
                        <a:t>Tiedon ymmärrettävyys</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Asiakkaalle</a:t>
                      </a:r>
                      <a:r>
                        <a:rPr lang="fi-FI" sz="1100" b="0" kern="1200" baseline="0" dirty="0" smtClean="0">
                          <a:solidFill>
                            <a:schemeClr val="tx1"/>
                          </a:solidFill>
                          <a:latin typeface="+mn-lt"/>
                          <a:ea typeface="+mn-ea"/>
                          <a:cs typeface="+mn-cs"/>
                        </a:rPr>
                        <a:t> annettava palvelu tulee olla helposti ymmärrettävää, selkeää ja helposti saatavilla. </a:t>
                      </a:r>
                      <a:endParaRPr lang="fi-FI" sz="1100" b="0" kern="1200" dirty="0">
                        <a:solidFill>
                          <a:schemeClr val="tx1"/>
                        </a:solidFill>
                        <a:latin typeface="+mn-lt"/>
                        <a:ea typeface="+mn-ea"/>
                        <a:cs typeface="+mn-cs"/>
                      </a:endParaRP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Saamani tieto palvelusta oli ymmärrettävää</a:t>
                      </a:r>
                    </a:p>
                    <a:p>
                      <a:endParaRPr lang="fi-FI" sz="1800" b="1" kern="1200" dirty="0">
                        <a:solidFill>
                          <a:schemeClr val="lt1"/>
                        </a:solidFill>
                        <a:latin typeface="+mn-lt"/>
                        <a:ea typeface="+mn-ea"/>
                        <a:cs typeface="+mn-cs"/>
                      </a:endParaRPr>
                    </a:p>
                  </a:txBody>
                  <a:tcPr marL="121920" marR="121920" marT="60960" marB="60960"/>
                </a:tc>
                <a:extLst>
                  <a:ext uri="{0D108BD9-81ED-4DB2-BD59-A6C34878D82A}">
                    <a16:rowId xmlns:a16="http://schemas.microsoft.com/office/drawing/2014/main" val="3752462341"/>
                  </a:ext>
                </a:extLst>
              </a:tr>
              <a:tr h="8288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dirty="0" smtClean="0"/>
                        <a:t>Hoidon/palvelun hyödyllisyys</a:t>
                      </a:r>
                      <a:endParaRPr lang="fi-FI" sz="1100" b="1" kern="1200" dirty="0" smtClean="0">
                        <a:solidFill>
                          <a:schemeClr val="lt1"/>
                        </a:solidFill>
                        <a:latin typeface="+mn-lt"/>
                        <a:ea typeface="+mn-ea"/>
                        <a:cs typeface="+mn-cs"/>
                      </a:endParaRPr>
                    </a:p>
                    <a:p>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Voidaan</a:t>
                      </a:r>
                      <a:r>
                        <a:rPr lang="fi-FI" sz="1100" b="0" kern="1200" baseline="0" dirty="0" smtClean="0">
                          <a:solidFill>
                            <a:schemeClr val="tx1"/>
                          </a:solidFill>
                          <a:latin typeface="+mn-lt"/>
                          <a:ea typeface="+mn-ea"/>
                          <a:cs typeface="+mn-cs"/>
                        </a:rPr>
                        <a:t> mitata palvelun/hoidon hyödyllisyyttä, vastasiko palvelu/hoito sitä, mitä asiakas oli odottanut. Saiko asiakas asiansa hoidettu?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että hoitoni/palveluni tukee kotona asumista</a:t>
                      </a:r>
                    </a:p>
                    <a:p>
                      <a:r>
                        <a:rPr lang="fi-FI" sz="1100" b="0" dirty="0" smtClean="0"/>
                        <a:t>Koin, että toimintakykyni parani jakson aikana</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Koin, että hoitoni/palveluni tukee kotona asumista</a:t>
                      </a:r>
                    </a:p>
                  </a:txBody>
                  <a:tcPr marL="121920" marR="121920" marT="60960" marB="60960"/>
                </a:tc>
                <a:extLst>
                  <a:ext uri="{0D108BD9-81ED-4DB2-BD59-A6C34878D82A}">
                    <a16:rowId xmlns:a16="http://schemas.microsoft.com/office/drawing/2014/main" val="492115303"/>
                  </a:ext>
                </a:extLst>
              </a:tr>
            </a:tbl>
          </a:graphicData>
        </a:graphic>
      </p:graphicFrame>
      <p:sp>
        <p:nvSpPr>
          <p:cNvPr id="6" name="Tekstiruutu 5"/>
          <p:cNvSpPr txBox="1"/>
          <p:nvPr/>
        </p:nvSpPr>
        <p:spPr>
          <a:xfrm>
            <a:off x="5597831" y="6319052"/>
            <a:ext cx="4896467" cy="256545"/>
          </a:xfrm>
          <a:prstGeom prst="rect">
            <a:avLst/>
          </a:prstGeom>
          <a:noFill/>
        </p:spPr>
        <p:txBody>
          <a:bodyPr wrap="square" rtlCol="0">
            <a:spAutoFit/>
          </a:bodyPr>
          <a:lstStyle/>
          <a:p>
            <a:r>
              <a:rPr lang="fi-FI" sz="1067" dirty="0"/>
              <a:t>** mittareiden perustelut ovat asiakasraadin ja työpajojen tuotos </a:t>
            </a:r>
          </a:p>
        </p:txBody>
      </p:sp>
    </p:spTree>
    <p:extLst>
      <p:ext uri="{BB962C8B-B14F-4D97-AF65-F5344CB8AC3E}">
        <p14:creationId xmlns:p14="http://schemas.microsoft.com/office/powerpoint/2010/main" val="690775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p:cNvSpPr>
            <a:spLocks noGrp="1"/>
          </p:cNvSpPr>
          <p:nvPr>
            <p:ph type="title"/>
          </p:nvPr>
        </p:nvSpPr>
        <p:spPr>
          <a:xfrm>
            <a:off x="838200" y="365125"/>
            <a:ext cx="10387149" cy="758281"/>
          </a:xfrm>
        </p:spPr>
        <p:txBody>
          <a:bodyPr/>
          <a:lstStyle/>
          <a:p>
            <a:r>
              <a:rPr lang="fi-FI" sz="1867" dirty="0" smtClean="0">
                <a:latin typeface="Arial Black" panose="020B0A04020102020204" pitchFamily="34" charset="0"/>
              </a:rPr>
              <a:t>Mitä </a:t>
            </a:r>
            <a:r>
              <a:rPr lang="fi-FI" sz="1800" dirty="0">
                <a:latin typeface="Arial Black" panose="020B0A04020102020204" pitchFamily="34" charset="0"/>
              </a:rPr>
              <a:t>ollaan</a:t>
            </a:r>
            <a:r>
              <a:rPr lang="fi-FI" sz="1867" dirty="0">
                <a:latin typeface="Arial Black" panose="020B0A04020102020204" pitchFamily="34" charset="0"/>
              </a:rPr>
              <a:t> tehty ja missä mennään nyt? </a:t>
            </a:r>
          </a:p>
        </p:txBody>
      </p:sp>
      <p:sp>
        <p:nvSpPr>
          <p:cNvPr id="7" name="Tekstiruutu 6"/>
          <p:cNvSpPr txBox="1"/>
          <p:nvPr/>
        </p:nvSpPr>
        <p:spPr>
          <a:xfrm>
            <a:off x="736380" y="1198534"/>
            <a:ext cx="10677776" cy="461665"/>
          </a:xfrm>
          <a:prstGeom prst="rect">
            <a:avLst/>
          </a:prstGeom>
          <a:noFill/>
        </p:spPr>
        <p:txBody>
          <a:bodyPr wrap="square" rtlCol="0">
            <a:spAutoFit/>
          </a:bodyPr>
          <a:lstStyle/>
          <a:p>
            <a:r>
              <a:rPr lang="fi-FI" sz="1200" dirty="0"/>
              <a:t>Ikääntyvien kotona asumista tukevien </a:t>
            </a:r>
            <a:r>
              <a:rPr lang="fi-FI" sz="1200" dirty="0" smtClean="0"/>
              <a:t>palvelujen </a:t>
            </a:r>
            <a:r>
              <a:rPr lang="fi-FI" sz="1200" dirty="0"/>
              <a:t>asiakas- ja läheispalautteen toimintamalli – pilotointi toimii osana toimintamallin testaamista, toteutuksen ja vaikuttavuuden seurantaa ja arviointia</a:t>
            </a:r>
          </a:p>
        </p:txBody>
      </p:sp>
      <p:graphicFrame>
        <p:nvGraphicFramePr>
          <p:cNvPr id="8" name="Kaaviokuva 7"/>
          <p:cNvGraphicFramePr/>
          <p:nvPr>
            <p:extLst>
              <p:ext uri="{D42A27DB-BD31-4B8C-83A1-F6EECF244321}">
                <p14:modId xmlns:p14="http://schemas.microsoft.com/office/powerpoint/2010/main" val="998006886"/>
              </p:ext>
            </p:extLst>
          </p:nvPr>
        </p:nvGraphicFramePr>
        <p:xfrm>
          <a:off x="870382" y="1735327"/>
          <a:ext cx="10322784" cy="2260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Kaaviokuva 8"/>
          <p:cNvGraphicFramePr/>
          <p:nvPr>
            <p:extLst>
              <p:ext uri="{D42A27DB-BD31-4B8C-83A1-F6EECF244321}">
                <p14:modId xmlns:p14="http://schemas.microsoft.com/office/powerpoint/2010/main" val="2264939060"/>
              </p:ext>
            </p:extLst>
          </p:nvPr>
        </p:nvGraphicFramePr>
        <p:xfrm>
          <a:off x="838200" y="4071358"/>
          <a:ext cx="10263977" cy="2268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58851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smtClean="0">
                <a:latin typeface="Arial Black" panose="020B0A04020102020204" pitchFamily="34" charset="0"/>
              </a:rPr>
              <a:t>Asiakas- ja läheispalautteen </a:t>
            </a:r>
            <a:r>
              <a:rPr lang="fi-FI" sz="1867" dirty="0">
                <a:latin typeface="Arial Black" panose="020B0A04020102020204" pitchFamily="34" charset="0"/>
              </a:rPr>
              <a:t>toimintamalli</a:t>
            </a:r>
            <a:br>
              <a:rPr lang="fi-FI" sz="1867" dirty="0">
                <a:latin typeface="Arial Black" panose="020B0A04020102020204" pitchFamily="34" charset="0"/>
              </a:rPr>
            </a:br>
            <a:r>
              <a:rPr lang="fi-FI" sz="1867" dirty="0">
                <a:latin typeface="Arial Black" panose="020B0A04020102020204" pitchFamily="34" charset="0"/>
              </a:rPr>
              <a:t> – haasteet,  toimivuus, vaikuttavuus ja mahdollisuus</a:t>
            </a:r>
            <a:r>
              <a:rPr lang="fi-FI" sz="2133" dirty="0">
                <a:latin typeface="+mj-lt"/>
              </a:rPr>
              <a:t/>
            </a:r>
            <a:br>
              <a:rPr lang="fi-FI" sz="2133" dirty="0">
                <a:latin typeface="+mj-lt"/>
              </a:rPr>
            </a:br>
            <a:endParaRPr lang="fi-FI" sz="2133" dirty="0">
              <a:latin typeface="+mj-lt"/>
            </a:endParaRPr>
          </a:p>
        </p:txBody>
      </p:sp>
      <p:graphicFrame>
        <p:nvGraphicFramePr>
          <p:cNvPr id="5" name="Kaaviokuva 4"/>
          <p:cNvGraphicFramePr/>
          <p:nvPr>
            <p:extLst>
              <p:ext uri="{D42A27DB-BD31-4B8C-83A1-F6EECF244321}">
                <p14:modId xmlns:p14="http://schemas.microsoft.com/office/powerpoint/2010/main" val="3146501201"/>
              </p:ext>
            </p:extLst>
          </p:nvPr>
        </p:nvGraphicFramePr>
        <p:xfrm>
          <a:off x="1365978" y="1399904"/>
          <a:ext cx="10179476" cy="450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3853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rha">
      <a:dk1>
        <a:srgbClr val="000000"/>
      </a:dk1>
      <a:lt1>
        <a:srgbClr val="FFFFFF"/>
      </a:lt1>
      <a:dk2>
        <a:srgbClr val="3C2B7C"/>
      </a:dk2>
      <a:lt2>
        <a:srgbClr val="009F8D"/>
      </a:lt2>
      <a:accent1>
        <a:srgbClr val="3C2B7C"/>
      </a:accent1>
      <a:accent2>
        <a:srgbClr val="009F8D"/>
      </a:accent2>
      <a:accent3>
        <a:srgbClr val="9990C0"/>
      </a:accent3>
      <a:accent4>
        <a:srgbClr val="D7EAEA"/>
      </a:accent4>
      <a:accent5>
        <a:srgbClr val="F39300"/>
      </a:accent5>
      <a:accent6>
        <a:srgbClr val="145E40"/>
      </a:accent6>
      <a:hlink>
        <a:srgbClr val="F39300"/>
      </a:hlink>
      <a:folHlink>
        <a:srgbClr val="145E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6301</TotalTime>
  <Words>1831</Words>
  <Application>Microsoft Office PowerPoint</Application>
  <PresentationFormat>Laajakuva</PresentationFormat>
  <Paragraphs>250</Paragraphs>
  <Slides>16</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16</vt:i4>
      </vt:variant>
    </vt:vector>
  </HeadingPairs>
  <TitlesOfParts>
    <vt:vector size="24" baseType="lpstr">
      <vt:lpstr>Arial</vt:lpstr>
      <vt:lpstr>Arial Black</vt:lpstr>
      <vt:lpstr>Barlow</vt:lpstr>
      <vt:lpstr>Calibri</vt:lpstr>
      <vt:lpstr>Calibri Light</vt:lpstr>
      <vt:lpstr>Manrope ExtraBold</vt:lpstr>
      <vt:lpstr>Wingdings</vt:lpstr>
      <vt:lpstr>Office Theme</vt:lpstr>
      <vt:lpstr> Ikääntyneiden kotona asumista  tukevien palveluiden asiakas- ja läheispalautetoimintamalli  - vaikuttavuuden ja vaikutuksen arviointi  </vt:lpstr>
      <vt:lpstr>Mistä on Varhan ikääntyvien kotona asumista tukevien palvelujen asiakas- ja läheispalautteen toimintamallissa kyse? </vt:lpstr>
      <vt:lpstr>Asiakas- ja läheispalautteen toimintamalli – vaiheet </vt:lpstr>
      <vt:lpstr>Varhan ikääntyvien palvelujen väittämärakenne - palautteeseen vastaaminen</vt:lpstr>
      <vt:lpstr>Varhan ikääntyvien palvelujen väittämärakenne - palautteeseen vastaaminen</vt:lpstr>
      <vt:lpstr>5. Asiakas- ja läheispalautemittarit </vt:lpstr>
      <vt:lpstr>5. Asiakas- ja läheispalautemittarit</vt:lpstr>
      <vt:lpstr>Mitä ollaan tehty ja missä mennään nyt? </vt:lpstr>
      <vt:lpstr>Asiakas- ja läheispalautteen toimintamalli  – haasteet,  toimivuus, vaikuttavuus ja mahdollisuus </vt:lpstr>
      <vt:lpstr>Asiakas- ja läheispalautteen toimintamalli – tulokset ja kustannusvaikutukset</vt:lpstr>
      <vt:lpstr>Toimintamallin vaikuttavuuden ja vaikutusten arviointi</vt:lpstr>
      <vt:lpstr>Toimintamallin vaikuttavuuden ja vaikutusten arviointi</vt:lpstr>
      <vt:lpstr>Toimintamallin vaikuttavuuden ja vaikutusten arviointi</vt:lpstr>
      <vt:lpstr>Toimintamallin vaikuttavuuden ja vaikutusten arviointi</vt:lpstr>
      <vt:lpstr>Toimintamallin vaikuttavuuden ja vaikutusten arviointi</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Markus Soini</dc:creator>
  <cp:lastModifiedBy>Kivelä Nina</cp:lastModifiedBy>
  <cp:revision>71</cp:revision>
  <dcterms:created xsi:type="dcterms:W3CDTF">2023-11-16T12:51:20Z</dcterms:created>
  <dcterms:modified xsi:type="dcterms:W3CDTF">2023-12-29T08:17:25Z</dcterms:modified>
</cp:coreProperties>
</file>