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145706816" r:id="rId2"/>
    <p:sldId id="2145706815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C7A22-7E47-41CF-BF23-5465EFA61460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i-FI"/>
        </a:p>
      </dgm:t>
    </dgm:pt>
    <dgm:pt modelId="{88A40E80-FA1E-4BC4-A154-0C0EA5955EE5}">
      <dgm:prSet phldrT="[Teksti]"/>
      <dgm:spPr/>
      <dgm:t>
        <a:bodyPr/>
        <a:lstStyle/>
        <a:p>
          <a:r>
            <a:rPr lang="fi-FI"/>
            <a:t>Väkivalta &amp; kaltoinkohtelu (fyysinen, psyykkinen, sosiaalinen, taloudellinen)</a:t>
          </a:r>
        </a:p>
      </dgm:t>
    </dgm:pt>
    <dgm:pt modelId="{B1BA5B8D-4166-4B90-B16E-4102A0549459}" type="parTrans" cxnId="{5DE43978-C6A5-4653-9F02-BC2D4F0ABFB3}">
      <dgm:prSet/>
      <dgm:spPr/>
      <dgm:t>
        <a:bodyPr/>
        <a:lstStyle/>
        <a:p>
          <a:endParaRPr lang="fi-FI"/>
        </a:p>
      </dgm:t>
    </dgm:pt>
    <dgm:pt modelId="{7B7C3601-137D-4FBE-AFAF-CED89767697C}" type="sibTrans" cxnId="{5DE43978-C6A5-4653-9F02-BC2D4F0ABFB3}">
      <dgm:prSet/>
      <dgm:spPr/>
      <dgm:t>
        <a:bodyPr/>
        <a:lstStyle/>
        <a:p>
          <a:endParaRPr lang="fi-FI"/>
        </a:p>
      </dgm:t>
    </dgm:pt>
    <dgm:pt modelId="{649AAF3D-86E2-4A59-AF0C-F07F7C179456}">
      <dgm:prSet phldrT="[Teksti]"/>
      <dgm:spPr/>
      <dgm:t>
        <a:bodyPr/>
        <a:lstStyle/>
        <a:p>
          <a:r>
            <a:rPr lang="fi-FI"/>
            <a:t>Palveluista kieltäytyminen</a:t>
          </a:r>
        </a:p>
        <a:p>
          <a:r>
            <a:rPr lang="fi-FI"/>
            <a:t>- Palvelutarve ilmeinen mutta asiakas kieltäytyy palveluista.</a:t>
          </a:r>
        </a:p>
        <a:p>
          <a:r>
            <a:rPr lang="fi-FI"/>
            <a:t>- Tarve monialaiseen verkostotyöhön</a:t>
          </a:r>
        </a:p>
      </dgm:t>
    </dgm:pt>
    <dgm:pt modelId="{B358C150-972D-460C-B6B3-B3A11B501EB1}" type="parTrans" cxnId="{B3666D1E-FE67-4734-B7A0-DC559AAD4FA5}">
      <dgm:prSet/>
      <dgm:spPr/>
      <dgm:t>
        <a:bodyPr/>
        <a:lstStyle/>
        <a:p>
          <a:endParaRPr lang="fi-FI"/>
        </a:p>
      </dgm:t>
    </dgm:pt>
    <dgm:pt modelId="{012DECFC-F36C-46CB-9DB0-582A035469D1}" type="sibTrans" cxnId="{B3666D1E-FE67-4734-B7A0-DC559AAD4FA5}">
      <dgm:prSet/>
      <dgm:spPr/>
      <dgm:t>
        <a:bodyPr/>
        <a:lstStyle/>
        <a:p>
          <a:endParaRPr lang="fi-FI"/>
        </a:p>
      </dgm:t>
    </dgm:pt>
    <dgm:pt modelId="{35ABB6DF-6E79-44C6-A029-4FEDDD4C4A90}">
      <dgm:prSet phldrT="[Teksti]"/>
      <dgm:spPr/>
      <dgm:t>
        <a:bodyPr/>
        <a:lstStyle/>
        <a:p>
          <a:r>
            <a:rPr lang="fi-FI"/>
            <a:t>Päihde- ja mielenterveysongelma, riippuvuudet </a:t>
          </a:r>
        </a:p>
        <a:p>
          <a:r>
            <a:rPr lang="fi-FI"/>
            <a:t>- Päihdeongelmien yhteys muistisairauksiin -&gt; palveluiden niukkuus</a:t>
          </a:r>
        </a:p>
      </dgm:t>
    </dgm:pt>
    <dgm:pt modelId="{5A0E9A03-77E6-4152-A77F-34E762E7A086}" type="parTrans" cxnId="{8D59FD1E-A666-41DC-BB97-211D33D48815}">
      <dgm:prSet/>
      <dgm:spPr/>
      <dgm:t>
        <a:bodyPr/>
        <a:lstStyle/>
        <a:p>
          <a:endParaRPr lang="fi-FI"/>
        </a:p>
      </dgm:t>
    </dgm:pt>
    <dgm:pt modelId="{7900F646-8FE2-4D29-9B55-B616D0BD38BB}" type="sibTrans" cxnId="{8D59FD1E-A666-41DC-BB97-211D33D48815}">
      <dgm:prSet/>
      <dgm:spPr/>
      <dgm:t>
        <a:bodyPr/>
        <a:lstStyle/>
        <a:p>
          <a:endParaRPr lang="fi-FI"/>
        </a:p>
      </dgm:t>
    </dgm:pt>
    <dgm:pt modelId="{A3297761-6699-4C63-9728-0F528A63F976}">
      <dgm:prSet phldrT="[Teksti]"/>
      <dgm:spPr/>
      <dgm:t>
        <a:bodyPr/>
        <a:lstStyle/>
        <a:p>
          <a:r>
            <a:rPr lang="fi-FI"/>
            <a:t>Haastava perhetilanne;</a:t>
          </a:r>
        </a:p>
        <a:p>
          <a:r>
            <a:rPr lang="fi-FI"/>
            <a:t>- Omaisen päihde,- ja/tai mielenterveysongelma</a:t>
          </a:r>
        </a:p>
        <a:p>
          <a:r>
            <a:rPr lang="fi-FI"/>
            <a:t>- Omaisen haastava muistiongelma</a:t>
          </a:r>
        </a:p>
        <a:p>
          <a:r>
            <a:rPr lang="fi-FI"/>
            <a:t>- Haavoittavat ihmissuhteet</a:t>
          </a:r>
        </a:p>
      </dgm:t>
    </dgm:pt>
    <dgm:pt modelId="{F9799604-B161-4C84-A20B-C383530EE1F7}" type="parTrans" cxnId="{2185C919-0029-4432-AF0A-31E6958B745A}">
      <dgm:prSet/>
      <dgm:spPr/>
      <dgm:t>
        <a:bodyPr/>
        <a:lstStyle/>
        <a:p>
          <a:endParaRPr lang="fi-FI"/>
        </a:p>
      </dgm:t>
    </dgm:pt>
    <dgm:pt modelId="{34A34929-CD4B-43FA-8068-FB8E993DE9F6}" type="sibTrans" cxnId="{2185C919-0029-4432-AF0A-31E6958B745A}">
      <dgm:prSet/>
      <dgm:spPr/>
      <dgm:t>
        <a:bodyPr/>
        <a:lstStyle/>
        <a:p>
          <a:endParaRPr lang="fi-FI"/>
        </a:p>
      </dgm:t>
    </dgm:pt>
    <dgm:pt modelId="{D680C7D3-67F3-45B0-9408-E2A0CFE657EA}">
      <dgm:prSet phldrT="[Teksti]"/>
      <dgm:spPr/>
      <dgm:t>
        <a:bodyPr/>
        <a:lstStyle/>
        <a:p>
          <a:r>
            <a:rPr lang="fi-FI"/>
            <a:t>Useita haastavasta elämäntilanteesta johtuvia tuen tarpeita</a:t>
          </a:r>
        </a:p>
      </dgm:t>
    </dgm:pt>
    <dgm:pt modelId="{AF504DA1-C9DE-4318-B211-20A9FC9A03FE}" type="parTrans" cxnId="{DA14AD0D-FC01-466A-A330-206DBA540573}">
      <dgm:prSet/>
      <dgm:spPr/>
      <dgm:t>
        <a:bodyPr/>
        <a:lstStyle/>
        <a:p>
          <a:endParaRPr lang="fi-FI"/>
        </a:p>
      </dgm:t>
    </dgm:pt>
    <dgm:pt modelId="{FE148F55-8E2D-4629-8382-0022859FCE78}" type="sibTrans" cxnId="{DA14AD0D-FC01-466A-A330-206DBA540573}">
      <dgm:prSet/>
      <dgm:spPr/>
      <dgm:t>
        <a:bodyPr/>
        <a:lstStyle/>
        <a:p>
          <a:endParaRPr lang="fi-FI"/>
        </a:p>
      </dgm:t>
    </dgm:pt>
    <dgm:pt modelId="{747E14C4-FC69-4467-B464-DBDF4DB50B2B}">
      <dgm:prSet/>
      <dgm:spPr/>
      <dgm:t>
        <a:bodyPr/>
        <a:lstStyle/>
        <a:p>
          <a:r>
            <a:rPr lang="fi-FI"/>
            <a:t>Vaikeat taloudelliset tilanteet, velkaantuminen, ulosotto</a:t>
          </a:r>
        </a:p>
      </dgm:t>
    </dgm:pt>
    <dgm:pt modelId="{552F1022-E422-4943-824B-454115BD5D3D}" type="parTrans" cxnId="{5F868276-8903-4A94-8EFD-A315F1190E25}">
      <dgm:prSet/>
      <dgm:spPr/>
      <dgm:t>
        <a:bodyPr/>
        <a:lstStyle/>
        <a:p>
          <a:endParaRPr lang="fi-FI"/>
        </a:p>
      </dgm:t>
    </dgm:pt>
    <dgm:pt modelId="{1E9F5636-D246-40E3-B69F-BBF152493B03}" type="sibTrans" cxnId="{5F868276-8903-4A94-8EFD-A315F1190E25}">
      <dgm:prSet/>
      <dgm:spPr/>
      <dgm:t>
        <a:bodyPr/>
        <a:lstStyle/>
        <a:p>
          <a:endParaRPr lang="fi-FI"/>
        </a:p>
      </dgm:t>
    </dgm:pt>
    <dgm:pt modelId="{FDDA1509-8F6B-409A-8C38-8ECBEEFDBA8B}">
      <dgm:prSet/>
      <dgm:spPr/>
      <dgm:t>
        <a:bodyPr/>
        <a:lstStyle/>
        <a:p>
          <a:r>
            <a:rPr lang="fi-FI"/>
            <a:t>Asumisen haasteet; hamstraus, raivaussiivous,  häätöuhka, tuholaiset, asunnottomuus</a:t>
          </a:r>
        </a:p>
      </dgm:t>
    </dgm:pt>
    <dgm:pt modelId="{BF3F9FDA-058F-42E0-ABDE-63473D606D32}" type="parTrans" cxnId="{1291511D-A78F-49E0-A676-068CCFE1A070}">
      <dgm:prSet/>
      <dgm:spPr/>
      <dgm:t>
        <a:bodyPr/>
        <a:lstStyle/>
        <a:p>
          <a:endParaRPr lang="fi-FI"/>
        </a:p>
      </dgm:t>
    </dgm:pt>
    <dgm:pt modelId="{8A2262A4-719D-4820-BC1C-2BE8B99D961B}" type="sibTrans" cxnId="{1291511D-A78F-49E0-A676-068CCFE1A070}">
      <dgm:prSet/>
      <dgm:spPr/>
      <dgm:t>
        <a:bodyPr/>
        <a:lstStyle/>
        <a:p>
          <a:endParaRPr lang="fi-FI"/>
        </a:p>
      </dgm:t>
    </dgm:pt>
    <dgm:pt modelId="{4DEE9C85-01BE-42B5-97BA-FDA43C095623}">
      <dgm:prSet/>
      <dgm:spPr/>
      <dgm:t>
        <a:bodyPr/>
        <a:lstStyle/>
        <a:p>
          <a:r>
            <a:rPr lang="fi-FI"/>
            <a:t>Muutos- ja kriisitilanteet</a:t>
          </a:r>
        </a:p>
        <a:p>
          <a:r>
            <a:rPr lang="fi-FI"/>
            <a:t>- Huolenpitovastuussa olevan läheisen kuolema</a:t>
          </a:r>
        </a:p>
      </dgm:t>
    </dgm:pt>
    <dgm:pt modelId="{439C8CD1-BF4B-4126-B93C-82B57706B37B}" type="parTrans" cxnId="{D5AEBCF3-39FF-4460-9A13-F47DC6461A2C}">
      <dgm:prSet/>
      <dgm:spPr/>
      <dgm:t>
        <a:bodyPr/>
        <a:lstStyle/>
        <a:p>
          <a:endParaRPr lang="fi-FI"/>
        </a:p>
      </dgm:t>
    </dgm:pt>
    <dgm:pt modelId="{D8102058-87E7-43DC-8F92-93FB0E2DF1E6}" type="sibTrans" cxnId="{D5AEBCF3-39FF-4460-9A13-F47DC6461A2C}">
      <dgm:prSet/>
      <dgm:spPr/>
      <dgm:t>
        <a:bodyPr/>
        <a:lstStyle/>
        <a:p>
          <a:endParaRPr lang="fi-FI"/>
        </a:p>
      </dgm:t>
    </dgm:pt>
    <dgm:pt modelId="{2EC3B6A4-38D6-45AD-BBEC-4FF71EF179E0}" type="pres">
      <dgm:prSet presAssocID="{021C7A22-7E47-41CF-BF23-5465EFA61460}" presName="diagram" presStyleCnt="0">
        <dgm:presLayoutVars>
          <dgm:dir/>
          <dgm:resizeHandles val="exact"/>
        </dgm:presLayoutVars>
      </dgm:prSet>
      <dgm:spPr/>
    </dgm:pt>
    <dgm:pt modelId="{3C002115-2990-44D2-83D1-F902F68D84D4}" type="pres">
      <dgm:prSet presAssocID="{88A40E80-FA1E-4BC4-A154-0C0EA5955EE5}" presName="node" presStyleLbl="node1" presStyleIdx="0" presStyleCnt="8">
        <dgm:presLayoutVars>
          <dgm:bulletEnabled val="1"/>
        </dgm:presLayoutVars>
      </dgm:prSet>
      <dgm:spPr/>
    </dgm:pt>
    <dgm:pt modelId="{7FFBAB7D-75B4-4A3D-8D4B-A221A80352A4}" type="pres">
      <dgm:prSet presAssocID="{7B7C3601-137D-4FBE-AFAF-CED89767697C}" presName="sibTrans" presStyleCnt="0"/>
      <dgm:spPr/>
    </dgm:pt>
    <dgm:pt modelId="{A1448D23-00E4-454E-88AE-91C348C91C93}" type="pres">
      <dgm:prSet presAssocID="{747E14C4-FC69-4467-B464-DBDF4DB50B2B}" presName="node" presStyleLbl="node1" presStyleIdx="1" presStyleCnt="8" custScaleY="102297">
        <dgm:presLayoutVars>
          <dgm:bulletEnabled val="1"/>
        </dgm:presLayoutVars>
      </dgm:prSet>
      <dgm:spPr/>
    </dgm:pt>
    <dgm:pt modelId="{CCAFC2F7-ABCF-4840-8C1A-C46382BFC5DA}" type="pres">
      <dgm:prSet presAssocID="{1E9F5636-D246-40E3-B69F-BBF152493B03}" presName="sibTrans" presStyleCnt="0"/>
      <dgm:spPr/>
    </dgm:pt>
    <dgm:pt modelId="{4885201B-F01A-419C-95E3-841B1950D4F6}" type="pres">
      <dgm:prSet presAssocID="{FDDA1509-8F6B-409A-8C38-8ECBEEFDBA8B}" presName="node" presStyleLbl="node1" presStyleIdx="2" presStyleCnt="8">
        <dgm:presLayoutVars>
          <dgm:bulletEnabled val="1"/>
        </dgm:presLayoutVars>
      </dgm:prSet>
      <dgm:spPr/>
    </dgm:pt>
    <dgm:pt modelId="{A4086F8D-EB1F-4C16-8226-83C4C4D1EC70}" type="pres">
      <dgm:prSet presAssocID="{8A2262A4-719D-4820-BC1C-2BE8B99D961B}" presName="sibTrans" presStyleCnt="0"/>
      <dgm:spPr/>
    </dgm:pt>
    <dgm:pt modelId="{897A8C92-4B33-41A6-9792-2803AF641CA1}" type="pres">
      <dgm:prSet presAssocID="{4DEE9C85-01BE-42B5-97BA-FDA43C095623}" presName="node" presStyleLbl="node1" presStyleIdx="3" presStyleCnt="8" custLinFactNeighborX="126">
        <dgm:presLayoutVars>
          <dgm:bulletEnabled val="1"/>
        </dgm:presLayoutVars>
      </dgm:prSet>
      <dgm:spPr/>
    </dgm:pt>
    <dgm:pt modelId="{F639FE43-C124-41EC-A4EF-B51497B6B22B}" type="pres">
      <dgm:prSet presAssocID="{D8102058-87E7-43DC-8F92-93FB0E2DF1E6}" presName="sibTrans" presStyleCnt="0"/>
      <dgm:spPr/>
    </dgm:pt>
    <dgm:pt modelId="{39E1C072-122A-4450-9C31-08556486378C}" type="pres">
      <dgm:prSet presAssocID="{649AAF3D-86E2-4A59-AF0C-F07F7C179456}" presName="node" presStyleLbl="node1" presStyleIdx="4" presStyleCnt="8">
        <dgm:presLayoutVars>
          <dgm:bulletEnabled val="1"/>
        </dgm:presLayoutVars>
      </dgm:prSet>
      <dgm:spPr/>
    </dgm:pt>
    <dgm:pt modelId="{055502CD-48B1-48EC-A871-5D2F724C9B86}" type="pres">
      <dgm:prSet presAssocID="{012DECFC-F36C-46CB-9DB0-582A035469D1}" presName="sibTrans" presStyleCnt="0"/>
      <dgm:spPr/>
    </dgm:pt>
    <dgm:pt modelId="{51A79927-8E49-42A6-9671-2A8FB928A64B}" type="pres">
      <dgm:prSet presAssocID="{35ABB6DF-6E79-44C6-A029-4FEDDD4C4A90}" presName="node" presStyleLbl="node1" presStyleIdx="5" presStyleCnt="8">
        <dgm:presLayoutVars>
          <dgm:bulletEnabled val="1"/>
        </dgm:presLayoutVars>
      </dgm:prSet>
      <dgm:spPr/>
    </dgm:pt>
    <dgm:pt modelId="{2BAFEDB2-CF3E-4C5A-9FBB-049971027B55}" type="pres">
      <dgm:prSet presAssocID="{7900F646-8FE2-4D29-9B55-B616D0BD38BB}" presName="sibTrans" presStyleCnt="0"/>
      <dgm:spPr/>
    </dgm:pt>
    <dgm:pt modelId="{38FAAADE-D592-475C-8457-89E53579DDAF}" type="pres">
      <dgm:prSet presAssocID="{A3297761-6699-4C63-9728-0F528A63F976}" presName="node" presStyleLbl="node1" presStyleIdx="6" presStyleCnt="8">
        <dgm:presLayoutVars>
          <dgm:bulletEnabled val="1"/>
        </dgm:presLayoutVars>
      </dgm:prSet>
      <dgm:spPr/>
    </dgm:pt>
    <dgm:pt modelId="{1737FFF1-0B9E-4C1D-9744-A84836E0C230}" type="pres">
      <dgm:prSet presAssocID="{34A34929-CD4B-43FA-8068-FB8E993DE9F6}" presName="sibTrans" presStyleCnt="0"/>
      <dgm:spPr/>
    </dgm:pt>
    <dgm:pt modelId="{C6D38121-8A22-47E8-9B59-3BB3122CEBCB}" type="pres">
      <dgm:prSet presAssocID="{D680C7D3-67F3-45B0-9408-E2A0CFE657EA}" presName="node" presStyleLbl="node1" presStyleIdx="7" presStyleCnt="8" custLinFactNeighborX="126">
        <dgm:presLayoutVars>
          <dgm:bulletEnabled val="1"/>
        </dgm:presLayoutVars>
      </dgm:prSet>
      <dgm:spPr/>
    </dgm:pt>
  </dgm:ptLst>
  <dgm:cxnLst>
    <dgm:cxn modelId="{DA14AD0D-FC01-466A-A330-206DBA540573}" srcId="{021C7A22-7E47-41CF-BF23-5465EFA61460}" destId="{D680C7D3-67F3-45B0-9408-E2A0CFE657EA}" srcOrd="7" destOrd="0" parTransId="{AF504DA1-C9DE-4318-B211-20A9FC9A03FE}" sibTransId="{FE148F55-8E2D-4629-8382-0022859FCE78}"/>
    <dgm:cxn modelId="{79C1230F-95D0-4C8E-94D7-1C884DFDFC87}" type="presOf" srcId="{D680C7D3-67F3-45B0-9408-E2A0CFE657EA}" destId="{C6D38121-8A22-47E8-9B59-3BB3122CEBCB}" srcOrd="0" destOrd="0" presId="urn:microsoft.com/office/officeart/2005/8/layout/default"/>
    <dgm:cxn modelId="{2185C919-0029-4432-AF0A-31E6958B745A}" srcId="{021C7A22-7E47-41CF-BF23-5465EFA61460}" destId="{A3297761-6699-4C63-9728-0F528A63F976}" srcOrd="6" destOrd="0" parTransId="{F9799604-B161-4C84-A20B-C383530EE1F7}" sibTransId="{34A34929-CD4B-43FA-8068-FB8E993DE9F6}"/>
    <dgm:cxn modelId="{1291511D-A78F-49E0-A676-068CCFE1A070}" srcId="{021C7A22-7E47-41CF-BF23-5465EFA61460}" destId="{FDDA1509-8F6B-409A-8C38-8ECBEEFDBA8B}" srcOrd="2" destOrd="0" parTransId="{BF3F9FDA-058F-42E0-ABDE-63473D606D32}" sibTransId="{8A2262A4-719D-4820-BC1C-2BE8B99D961B}"/>
    <dgm:cxn modelId="{B3666D1E-FE67-4734-B7A0-DC559AAD4FA5}" srcId="{021C7A22-7E47-41CF-BF23-5465EFA61460}" destId="{649AAF3D-86E2-4A59-AF0C-F07F7C179456}" srcOrd="4" destOrd="0" parTransId="{B358C150-972D-460C-B6B3-B3A11B501EB1}" sibTransId="{012DECFC-F36C-46CB-9DB0-582A035469D1}"/>
    <dgm:cxn modelId="{A3C9DF1E-42A0-48AA-A06D-07C04DCC6594}" type="presOf" srcId="{649AAF3D-86E2-4A59-AF0C-F07F7C179456}" destId="{39E1C072-122A-4450-9C31-08556486378C}" srcOrd="0" destOrd="0" presId="urn:microsoft.com/office/officeart/2005/8/layout/default"/>
    <dgm:cxn modelId="{8D59FD1E-A666-41DC-BB97-211D33D48815}" srcId="{021C7A22-7E47-41CF-BF23-5465EFA61460}" destId="{35ABB6DF-6E79-44C6-A029-4FEDDD4C4A90}" srcOrd="5" destOrd="0" parTransId="{5A0E9A03-77E6-4152-A77F-34E762E7A086}" sibTransId="{7900F646-8FE2-4D29-9B55-B616D0BD38BB}"/>
    <dgm:cxn modelId="{444C462A-A729-4D28-A0DB-27D810D27A96}" type="presOf" srcId="{88A40E80-FA1E-4BC4-A154-0C0EA5955EE5}" destId="{3C002115-2990-44D2-83D1-F902F68D84D4}" srcOrd="0" destOrd="0" presId="urn:microsoft.com/office/officeart/2005/8/layout/default"/>
    <dgm:cxn modelId="{09D8AA65-9025-46AB-991F-D8F4413EFA43}" type="presOf" srcId="{A3297761-6699-4C63-9728-0F528A63F976}" destId="{38FAAADE-D592-475C-8457-89E53579DDAF}" srcOrd="0" destOrd="0" presId="urn:microsoft.com/office/officeart/2005/8/layout/default"/>
    <dgm:cxn modelId="{E92D0753-1DB7-43F4-815C-917B0786BAD9}" type="presOf" srcId="{4DEE9C85-01BE-42B5-97BA-FDA43C095623}" destId="{897A8C92-4B33-41A6-9792-2803AF641CA1}" srcOrd="0" destOrd="0" presId="urn:microsoft.com/office/officeart/2005/8/layout/default"/>
    <dgm:cxn modelId="{5F868276-8903-4A94-8EFD-A315F1190E25}" srcId="{021C7A22-7E47-41CF-BF23-5465EFA61460}" destId="{747E14C4-FC69-4467-B464-DBDF4DB50B2B}" srcOrd="1" destOrd="0" parTransId="{552F1022-E422-4943-824B-454115BD5D3D}" sibTransId="{1E9F5636-D246-40E3-B69F-BBF152493B03}"/>
    <dgm:cxn modelId="{5DE43978-C6A5-4653-9F02-BC2D4F0ABFB3}" srcId="{021C7A22-7E47-41CF-BF23-5465EFA61460}" destId="{88A40E80-FA1E-4BC4-A154-0C0EA5955EE5}" srcOrd="0" destOrd="0" parTransId="{B1BA5B8D-4166-4B90-B16E-4102A0549459}" sibTransId="{7B7C3601-137D-4FBE-AFAF-CED89767697C}"/>
    <dgm:cxn modelId="{D433409B-92A1-4784-82BC-E509CE31ADFC}" type="presOf" srcId="{021C7A22-7E47-41CF-BF23-5465EFA61460}" destId="{2EC3B6A4-38D6-45AD-BBEC-4FF71EF179E0}" srcOrd="0" destOrd="0" presId="urn:microsoft.com/office/officeart/2005/8/layout/default"/>
    <dgm:cxn modelId="{ADFEA4D9-C0CA-46EE-B76B-417AF71A1876}" type="presOf" srcId="{747E14C4-FC69-4467-B464-DBDF4DB50B2B}" destId="{A1448D23-00E4-454E-88AE-91C348C91C93}" srcOrd="0" destOrd="0" presId="urn:microsoft.com/office/officeart/2005/8/layout/default"/>
    <dgm:cxn modelId="{F29464E8-9D94-4287-B550-2090F5ABE618}" type="presOf" srcId="{FDDA1509-8F6B-409A-8C38-8ECBEEFDBA8B}" destId="{4885201B-F01A-419C-95E3-841B1950D4F6}" srcOrd="0" destOrd="0" presId="urn:microsoft.com/office/officeart/2005/8/layout/default"/>
    <dgm:cxn modelId="{D5AEBCF3-39FF-4460-9A13-F47DC6461A2C}" srcId="{021C7A22-7E47-41CF-BF23-5465EFA61460}" destId="{4DEE9C85-01BE-42B5-97BA-FDA43C095623}" srcOrd="3" destOrd="0" parTransId="{439C8CD1-BF4B-4126-B93C-82B57706B37B}" sibTransId="{D8102058-87E7-43DC-8F92-93FB0E2DF1E6}"/>
    <dgm:cxn modelId="{896FEEF3-9139-4CCF-999E-DE9E143EF5EB}" type="presOf" srcId="{35ABB6DF-6E79-44C6-A029-4FEDDD4C4A90}" destId="{51A79927-8E49-42A6-9671-2A8FB928A64B}" srcOrd="0" destOrd="0" presId="urn:microsoft.com/office/officeart/2005/8/layout/default"/>
    <dgm:cxn modelId="{19EAAB89-0C3D-402F-8F06-2681E5A37B80}" type="presParOf" srcId="{2EC3B6A4-38D6-45AD-BBEC-4FF71EF179E0}" destId="{3C002115-2990-44D2-83D1-F902F68D84D4}" srcOrd="0" destOrd="0" presId="urn:microsoft.com/office/officeart/2005/8/layout/default"/>
    <dgm:cxn modelId="{B80308E6-6509-4054-AB48-DB2E3487A6CE}" type="presParOf" srcId="{2EC3B6A4-38D6-45AD-BBEC-4FF71EF179E0}" destId="{7FFBAB7D-75B4-4A3D-8D4B-A221A80352A4}" srcOrd="1" destOrd="0" presId="urn:microsoft.com/office/officeart/2005/8/layout/default"/>
    <dgm:cxn modelId="{2665A8C0-A087-4573-B228-B53C80F1D953}" type="presParOf" srcId="{2EC3B6A4-38D6-45AD-BBEC-4FF71EF179E0}" destId="{A1448D23-00E4-454E-88AE-91C348C91C93}" srcOrd="2" destOrd="0" presId="urn:microsoft.com/office/officeart/2005/8/layout/default"/>
    <dgm:cxn modelId="{7C5A9364-6024-4102-9C6D-15F2F8771C4B}" type="presParOf" srcId="{2EC3B6A4-38D6-45AD-BBEC-4FF71EF179E0}" destId="{CCAFC2F7-ABCF-4840-8C1A-C46382BFC5DA}" srcOrd="3" destOrd="0" presId="urn:microsoft.com/office/officeart/2005/8/layout/default"/>
    <dgm:cxn modelId="{EA75D396-A720-49C3-AD8B-B5D1F4B2AFA3}" type="presParOf" srcId="{2EC3B6A4-38D6-45AD-BBEC-4FF71EF179E0}" destId="{4885201B-F01A-419C-95E3-841B1950D4F6}" srcOrd="4" destOrd="0" presId="urn:microsoft.com/office/officeart/2005/8/layout/default"/>
    <dgm:cxn modelId="{95DF9BDE-E3D3-4C53-A10D-6D9CDB6C8D88}" type="presParOf" srcId="{2EC3B6A4-38D6-45AD-BBEC-4FF71EF179E0}" destId="{A4086F8D-EB1F-4C16-8226-83C4C4D1EC70}" srcOrd="5" destOrd="0" presId="urn:microsoft.com/office/officeart/2005/8/layout/default"/>
    <dgm:cxn modelId="{5A5C684A-34B4-4B43-BD57-35E912B18640}" type="presParOf" srcId="{2EC3B6A4-38D6-45AD-BBEC-4FF71EF179E0}" destId="{897A8C92-4B33-41A6-9792-2803AF641CA1}" srcOrd="6" destOrd="0" presId="urn:microsoft.com/office/officeart/2005/8/layout/default"/>
    <dgm:cxn modelId="{325CE497-D99B-4C60-8AAA-3FE6DD00E727}" type="presParOf" srcId="{2EC3B6A4-38D6-45AD-BBEC-4FF71EF179E0}" destId="{F639FE43-C124-41EC-A4EF-B51497B6B22B}" srcOrd="7" destOrd="0" presId="urn:microsoft.com/office/officeart/2005/8/layout/default"/>
    <dgm:cxn modelId="{287D63DB-C4DB-4AA4-B9A4-3DC69BF2508E}" type="presParOf" srcId="{2EC3B6A4-38D6-45AD-BBEC-4FF71EF179E0}" destId="{39E1C072-122A-4450-9C31-08556486378C}" srcOrd="8" destOrd="0" presId="urn:microsoft.com/office/officeart/2005/8/layout/default"/>
    <dgm:cxn modelId="{93A05A99-F828-468D-9CA1-8C37C45F38EF}" type="presParOf" srcId="{2EC3B6A4-38D6-45AD-BBEC-4FF71EF179E0}" destId="{055502CD-48B1-48EC-A871-5D2F724C9B86}" srcOrd="9" destOrd="0" presId="urn:microsoft.com/office/officeart/2005/8/layout/default"/>
    <dgm:cxn modelId="{57ACCD0E-0B91-42A5-94D5-3F9621587273}" type="presParOf" srcId="{2EC3B6A4-38D6-45AD-BBEC-4FF71EF179E0}" destId="{51A79927-8E49-42A6-9671-2A8FB928A64B}" srcOrd="10" destOrd="0" presId="urn:microsoft.com/office/officeart/2005/8/layout/default"/>
    <dgm:cxn modelId="{B070A015-8212-465C-B1F9-1809CB78210E}" type="presParOf" srcId="{2EC3B6A4-38D6-45AD-BBEC-4FF71EF179E0}" destId="{2BAFEDB2-CF3E-4C5A-9FBB-049971027B55}" srcOrd="11" destOrd="0" presId="urn:microsoft.com/office/officeart/2005/8/layout/default"/>
    <dgm:cxn modelId="{4235D036-04EC-4A0C-9759-425B85F2D1A7}" type="presParOf" srcId="{2EC3B6A4-38D6-45AD-BBEC-4FF71EF179E0}" destId="{38FAAADE-D592-475C-8457-89E53579DDAF}" srcOrd="12" destOrd="0" presId="urn:microsoft.com/office/officeart/2005/8/layout/default"/>
    <dgm:cxn modelId="{C939D357-90AF-4D78-9068-353EE8DC3227}" type="presParOf" srcId="{2EC3B6A4-38D6-45AD-BBEC-4FF71EF179E0}" destId="{1737FFF1-0B9E-4C1D-9744-A84836E0C230}" srcOrd="13" destOrd="0" presId="urn:microsoft.com/office/officeart/2005/8/layout/default"/>
    <dgm:cxn modelId="{9661EF10-0B6A-4B8B-9F79-DF87D5BAAE93}" type="presParOf" srcId="{2EC3B6A4-38D6-45AD-BBEC-4FF71EF179E0}" destId="{C6D38121-8A22-47E8-9B59-3BB3122CEBC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02115-2990-44D2-83D1-F902F68D84D4}">
      <dsp:nvSpPr>
        <dsp:cNvPr id="0" name=""/>
        <dsp:cNvSpPr/>
      </dsp:nvSpPr>
      <dsp:spPr>
        <a:xfrm>
          <a:off x="486788" y="17675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Väkivalta &amp; kaltoinkohtelu (fyysinen, psyykkinen, sosiaalinen, taloudellinen)</a:t>
          </a:r>
        </a:p>
      </dsp:txBody>
      <dsp:txXfrm>
        <a:off x="486788" y="17675"/>
        <a:ext cx="2385947" cy="1431568"/>
      </dsp:txXfrm>
    </dsp:sp>
    <dsp:sp modelId="{A1448D23-00E4-454E-88AE-91C348C91C93}">
      <dsp:nvSpPr>
        <dsp:cNvPr id="0" name=""/>
        <dsp:cNvSpPr/>
      </dsp:nvSpPr>
      <dsp:spPr>
        <a:xfrm>
          <a:off x="3111330" y="1233"/>
          <a:ext cx="2385947" cy="14644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Vaikeat taloudelliset tilanteet, velkaantuminen, ulosotto</a:t>
          </a:r>
        </a:p>
      </dsp:txBody>
      <dsp:txXfrm>
        <a:off x="3111330" y="1233"/>
        <a:ext cx="2385947" cy="1464451"/>
      </dsp:txXfrm>
    </dsp:sp>
    <dsp:sp modelId="{4885201B-F01A-419C-95E3-841B1950D4F6}">
      <dsp:nvSpPr>
        <dsp:cNvPr id="0" name=""/>
        <dsp:cNvSpPr/>
      </dsp:nvSpPr>
      <dsp:spPr>
        <a:xfrm>
          <a:off x="5735872" y="17675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Asumisen haasteet; hamstraus, raivaussiivous,  häätöuhka, tuholaiset, asunnottomuus</a:t>
          </a:r>
        </a:p>
      </dsp:txBody>
      <dsp:txXfrm>
        <a:off x="5735872" y="17675"/>
        <a:ext cx="2385947" cy="1431568"/>
      </dsp:txXfrm>
    </dsp:sp>
    <dsp:sp modelId="{897A8C92-4B33-41A6-9792-2803AF641CA1}">
      <dsp:nvSpPr>
        <dsp:cNvPr id="0" name=""/>
        <dsp:cNvSpPr/>
      </dsp:nvSpPr>
      <dsp:spPr>
        <a:xfrm>
          <a:off x="8363420" y="17675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Muutos- ja kriisitilanteet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Huolenpitovastuussa olevan läheisen kuolema</a:t>
          </a:r>
        </a:p>
      </dsp:txBody>
      <dsp:txXfrm>
        <a:off x="8363420" y="17675"/>
        <a:ext cx="2385947" cy="1431568"/>
      </dsp:txXfrm>
    </dsp:sp>
    <dsp:sp modelId="{39E1C072-122A-4450-9C31-08556486378C}">
      <dsp:nvSpPr>
        <dsp:cNvPr id="0" name=""/>
        <dsp:cNvSpPr/>
      </dsp:nvSpPr>
      <dsp:spPr>
        <a:xfrm>
          <a:off x="486788" y="1704279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Palveluista kieltäytyminen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Palvelutarve ilmeinen mutta asiakas kieltäytyy palveluista.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Tarve monialaiseen verkostotyöhön</a:t>
          </a:r>
        </a:p>
      </dsp:txBody>
      <dsp:txXfrm>
        <a:off x="486788" y="1704279"/>
        <a:ext cx="2385947" cy="1431568"/>
      </dsp:txXfrm>
    </dsp:sp>
    <dsp:sp modelId="{51A79927-8E49-42A6-9671-2A8FB928A64B}">
      <dsp:nvSpPr>
        <dsp:cNvPr id="0" name=""/>
        <dsp:cNvSpPr/>
      </dsp:nvSpPr>
      <dsp:spPr>
        <a:xfrm>
          <a:off x="3111330" y="1704279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Päihde- ja mielenterveysongelma, riippuvuudet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Päihdeongelmien yhteys muistisairauksiin -&gt; palveluiden niukkuus</a:t>
          </a:r>
        </a:p>
      </dsp:txBody>
      <dsp:txXfrm>
        <a:off x="3111330" y="1704279"/>
        <a:ext cx="2385947" cy="1431568"/>
      </dsp:txXfrm>
    </dsp:sp>
    <dsp:sp modelId="{38FAAADE-D592-475C-8457-89E53579DDAF}">
      <dsp:nvSpPr>
        <dsp:cNvPr id="0" name=""/>
        <dsp:cNvSpPr/>
      </dsp:nvSpPr>
      <dsp:spPr>
        <a:xfrm>
          <a:off x="5735872" y="1704279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Haastava perhetilanne;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Omaisen päihde,- ja/tai mielenterveysongelma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Omaisen haastava muistiongelma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- Haavoittavat ihmissuhteet</a:t>
          </a:r>
        </a:p>
      </dsp:txBody>
      <dsp:txXfrm>
        <a:off x="5735872" y="1704279"/>
        <a:ext cx="2385947" cy="1431568"/>
      </dsp:txXfrm>
    </dsp:sp>
    <dsp:sp modelId="{C6D38121-8A22-47E8-9B59-3BB3122CEBCB}">
      <dsp:nvSpPr>
        <dsp:cNvPr id="0" name=""/>
        <dsp:cNvSpPr/>
      </dsp:nvSpPr>
      <dsp:spPr>
        <a:xfrm>
          <a:off x="8363420" y="1704279"/>
          <a:ext cx="2385947" cy="143156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Useita haastavasta elämäntilanteesta johtuvia tuen tarpeita</a:t>
          </a:r>
        </a:p>
      </dsp:txBody>
      <dsp:txXfrm>
        <a:off x="8363420" y="1704279"/>
        <a:ext cx="2385947" cy="1431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D377A-9A0A-4F4F-965F-B3B22A21D4B4}" type="datetimeFigureOut">
              <a:rPr lang="fi-FI" smtClean="0"/>
              <a:t>13.12.2023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A32D6-B6B6-491B-A2FF-8DFBD35216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559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3095AD-1777-4067-B046-A1A28382DA4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97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7353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703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1424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5989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26870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486059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692394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1778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58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9011206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9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53009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87992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411678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3610293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51151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pudia_val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959414" y="1270000"/>
            <a:ext cx="5753161" cy="115088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959414" y="2636912"/>
            <a:ext cx="5753161" cy="3005364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pic>
        <p:nvPicPr>
          <p:cNvPr id="20" name="Kuva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2624" y="1270000"/>
            <a:ext cx="3369220" cy="4372276"/>
          </a:xfrm>
          <a:prstGeom prst="rect">
            <a:avLst/>
          </a:prstGeom>
        </p:spPr>
      </p:pic>
      <p:pic>
        <p:nvPicPr>
          <p:cNvPr id="32" name="Kuva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DB37A8E0-51C7-42D4-AA59-2ED69BF98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51538" y="6237288"/>
            <a:ext cx="21505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374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Loppudia_val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959414" y="1270000"/>
            <a:ext cx="5753161" cy="115088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959414" y="2636912"/>
            <a:ext cx="5753161" cy="3005364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20" name="Kuva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2624" y="1270000"/>
            <a:ext cx="3369220" cy="4372276"/>
          </a:xfrm>
          <a:prstGeom prst="rect">
            <a:avLst/>
          </a:prstGeom>
        </p:spPr>
      </p:pic>
      <p:pic>
        <p:nvPicPr>
          <p:cNvPr id="32" name="Kuva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DB37A8E0-51C7-42D4-AA59-2ED69BF98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51538" y="6237288"/>
            <a:ext cx="21505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85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_pallo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7"/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46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64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82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00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Inter SemiBold" panose="02000503000000020004" pitchFamily="2" charset="0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813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5B26-E12A-4921-A84D-B5DEBB28A7EE}" type="datetimeFigureOut">
              <a:rPr lang="fi-FI" smtClean="0"/>
              <a:t>13.12.2023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17BA-BB27-438C-8078-7CF57B2642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92306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BB224A1-981E-470E-A693-AF9CCE6E6B7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31" progId="TCLayout.ActiveDocument.1">
                  <p:embed/>
                </p:oleObj>
              </mc:Choice>
              <mc:Fallback>
                <p:oleObj name="think-cell Slide" r:id="rId3" imgW="530" imgH="53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BB224A1-981E-470E-A693-AF9CCE6E6B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88FDF-F5D6-42E3-B0E7-ACB667B566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D37F8-22D3-48E0-8D89-5DDCFAF338AF}" type="slidenum">
              <a:rPr lang="fi-FI" smtClean="0">
                <a:solidFill>
                  <a:srgbClr val="484A4B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fi-FI">
              <a:solidFill>
                <a:srgbClr val="484A4B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828E9B-4C79-4093-BB65-6D6424112EF7}"/>
              </a:ext>
            </a:extLst>
          </p:cNvPr>
          <p:cNvSpPr/>
          <p:nvPr userDrawn="1"/>
        </p:nvSpPr>
        <p:spPr>
          <a:xfrm>
            <a:off x="10608503" y="68628"/>
            <a:ext cx="1056117" cy="10561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274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13.12.2023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7984B389-3000-4ED2-9A35-7B7D592EB3D4}"/>
              </a:ext>
            </a:extLst>
          </p:cNvPr>
          <p:cNvGrpSpPr/>
          <p:nvPr userDrawn="1"/>
        </p:nvGrpSpPr>
        <p:grpSpPr>
          <a:xfrm>
            <a:off x="8943630" y="6415994"/>
            <a:ext cx="2407170" cy="262963"/>
            <a:chOff x="4855346" y="6074806"/>
            <a:chExt cx="5173856" cy="565200"/>
          </a:xfrm>
        </p:grpSpPr>
        <p:pic>
          <p:nvPicPr>
            <p:cNvPr id="8" name="Logo">
              <a:extLst>
                <a:ext uri="{FF2B5EF4-FFF2-40B4-BE49-F238E27FC236}">
                  <a16:creationId xmlns:a16="http://schemas.microsoft.com/office/drawing/2014/main" id="{0C0D2DAC-44E0-4CD7-8831-6139F1425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855346" y="6074806"/>
              <a:ext cx="2485747" cy="565200"/>
            </a:xfrm>
            <a:prstGeom prst="rect">
              <a:avLst/>
            </a:prstGeom>
          </p:spPr>
        </p:pic>
        <p:pic>
          <p:nvPicPr>
            <p:cNvPr id="9" name="Kuva 8">
              <a:extLst>
                <a:ext uri="{FF2B5EF4-FFF2-40B4-BE49-F238E27FC236}">
                  <a16:creationId xmlns:a16="http://schemas.microsoft.com/office/drawing/2014/main" id="{86507F18-9CAF-4C95-9487-A91419715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12432" y="6231835"/>
              <a:ext cx="2216770" cy="241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428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1341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807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763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3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32747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19059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 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13.12.2023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5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  <p15:guide id="32" pos="665">
          <p15:clr>
            <a:srgbClr val="F26B43"/>
          </p15:clr>
        </p15:guide>
        <p15:guide id="33" orient="horz" pos="20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tsikko 22">
            <a:extLst>
              <a:ext uri="{FF2B5EF4-FFF2-40B4-BE49-F238E27FC236}">
                <a16:creationId xmlns:a16="http://schemas.microsoft.com/office/drawing/2014/main" id="{7E8C28BC-FE12-F972-0F51-39F85DCA8B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229344"/>
            <a:ext cx="12192000" cy="714376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fi-FI" sz="1400"/>
            </a:br>
            <a:r>
              <a:rPr lang="fi-FI" sz="1400">
                <a:solidFill>
                  <a:schemeClr val="bg1"/>
                </a:solidFill>
              </a:rPr>
              <a:t>Gerontologisen sosiaalityön asiakkaaksi tulon prosessi        </a:t>
            </a:r>
            <a:r>
              <a:rPr lang="fi-FI" sz="1400">
                <a:solidFill>
                  <a:schemeClr val="bg1"/>
                </a:solidFill>
                <a:latin typeface="Arial" panose="020B0604020202020204"/>
                <a:cs typeface="+mj-cs"/>
              </a:rPr>
              <a:t>                                                                                          </a:t>
            </a:r>
            <a:r>
              <a:rPr kumimoji="0" lang="fi-FI" sz="2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cs typeface="+mj-cs"/>
              </a:rPr>
              <a:t>Luonnos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251E339A-0E5E-0DB7-5411-D2C438D8E849}"/>
              </a:ext>
            </a:extLst>
          </p:cNvPr>
          <p:cNvSpPr/>
          <p:nvPr/>
        </p:nvSpPr>
        <p:spPr>
          <a:xfrm>
            <a:off x="-7951" y="485032"/>
            <a:ext cx="1453235" cy="11792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Huoli-ilmoitus/ </a:t>
            </a:r>
            <a:r>
              <a:rPr kumimoji="0" lang="fi-FI" sz="11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asiakas</a:t>
            </a: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/omainen /kotihoito/ kotihoidon asiakasohjaus yhteydessä sosiaalihuoltoon</a:t>
            </a:r>
          </a:p>
        </p:txBody>
      </p:sp>
      <p:sp>
        <p:nvSpPr>
          <p:cNvPr id="31" name="Suorakulmio 30">
            <a:extLst>
              <a:ext uri="{FF2B5EF4-FFF2-40B4-BE49-F238E27FC236}">
                <a16:creationId xmlns:a16="http://schemas.microsoft.com/office/drawing/2014/main" id="{FFD84BA6-E911-74D4-09E3-21C6A2282296}"/>
              </a:ext>
            </a:extLst>
          </p:cNvPr>
          <p:cNvSpPr/>
          <p:nvPr/>
        </p:nvSpPr>
        <p:spPr>
          <a:xfrm>
            <a:off x="-7951" y="1663245"/>
            <a:ext cx="1453235" cy="1140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Keskitetty huoli-ilmoituksien käsittely</a:t>
            </a:r>
          </a:p>
        </p:txBody>
      </p:sp>
      <p:sp>
        <p:nvSpPr>
          <p:cNvPr id="236" name="Suorakulmio 235">
            <a:extLst>
              <a:ext uri="{FF2B5EF4-FFF2-40B4-BE49-F238E27FC236}">
                <a16:creationId xmlns:a16="http://schemas.microsoft.com/office/drawing/2014/main" id="{2E4FF1FB-8C7E-F053-2E69-4560B545087A}"/>
              </a:ext>
            </a:extLst>
          </p:cNvPr>
          <p:cNvSpPr/>
          <p:nvPr/>
        </p:nvSpPr>
        <p:spPr>
          <a:xfrm>
            <a:off x="0" y="2798264"/>
            <a:ext cx="1445284" cy="231022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Asian käsittelijä (gerontologinen sosiaaliohjaus/ sosiaalityö)</a:t>
            </a:r>
          </a:p>
        </p:txBody>
      </p:sp>
      <p:sp>
        <p:nvSpPr>
          <p:cNvPr id="241" name="Suorakulmio 240">
            <a:extLst>
              <a:ext uri="{FF2B5EF4-FFF2-40B4-BE49-F238E27FC236}">
                <a16:creationId xmlns:a16="http://schemas.microsoft.com/office/drawing/2014/main" id="{8723E32A-AAA6-D099-6AFE-5185F84D8A78}"/>
              </a:ext>
            </a:extLst>
          </p:cNvPr>
          <p:cNvSpPr/>
          <p:nvPr/>
        </p:nvSpPr>
        <p:spPr>
          <a:xfrm>
            <a:off x="0" y="5108487"/>
            <a:ext cx="1426989" cy="11339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Omatyöntekijä</a:t>
            </a:r>
          </a:p>
        </p:txBody>
      </p:sp>
      <p:grpSp>
        <p:nvGrpSpPr>
          <p:cNvPr id="338" name="Ryhmä 337">
            <a:extLst>
              <a:ext uri="{FF2B5EF4-FFF2-40B4-BE49-F238E27FC236}">
                <a16:creationId xmlns:a16="http://schemas.microsoft.com/office/drawing/2014/main" id="{1A22AB25-F2A8-BE4A-5E82-4714EB3379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53235" y="530333"/>
            <a:ext cx="10328606" cy="5729995"/>
            <a:chOff x="890953" y="1959600"/>
            <a:chExt cx="11301047" cy="4898400"/>
          </a:xfrm>
        </p:grpSpPr>
        <p:sp>
          <p:nvSpPr>
            <p:cNvPr id="252" name="Suorakulmio 251">
              <a:extLst>
                <a:ext uri="{FF2B5EF4-FFF2-40B4-BE49-F238E27FC236}">
                  <a16:creationId xmlns:a16="http://schemas.microsoft.com/office/drawing/2014/main" id="{0DE4647D-5609-DCAC-9331-6C8B0D98198D}"/>
                </a:ext>
              </a:extLst>
            </p:cNvPr>
            <p:cNvSpPr/>
            <p:nvPr/>
          </p:nvSpPr>
          <p:spPr>
            <a:xfrm>
              <a:off x="890953" y="1959600"/>
              <a:ext cx="11301047" cy="97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3" name="Suorakulmio 252">
              <a:extLst>
                <a:ext uri="{FF2B5EF4-FFF2-40B4-BE49-F238E27FC236}">
                  <a16:creationId xmlns:a16="http://schemas.microsoft.com/office/drawing/2014/main" id="{40AD686D-0364-D9C3-3BC2-1F1BEF4F9CC8}"/>
                </a:ext>
              </a:extLst>
            </p:cNvPr>
            <p:cNvSpPr/>
            <p:nvPr/>
          </p:nvSpPr>
          <p:spPr>
            <a:xfrm>
              <a:off x="890953" y="3919200"/>
              <a:ext cx="11301047" cy="97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5" name="Suorakulmio 254">
              <a:extLst>
                <a:ext uri="{FF2B5EF4-FFF2-40B4-BE49-F238E27FC236}">
                  <a16:creationId xmlns:a16="http://schemas.microsoft.com/office/drawing/2014/main" id="{6C803995-D337-31BD-3FAC-CBAD6E13FC5E}"/>
                </a:ext>
              </a:extLst>
            </p:cNvPr>
            <p:cNvSpPr/>
            <p:nvPr/>
          </p:nvSpPr>
          <p:spPr>
            <a:xfrm>
              <a:off x="890953" y="5878800"/>
              <a:ext cx="11301047" cy="97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24" name="Rectangle 158">
            <a:extLst>
              <a:ext uri="{FF2B5EF4-FFF2-40B4-BE49-F238E27FC236}">
                <a16:creationId xmlns:a16="http://schemas.microsoft.com/office/drawing/2014/main" id="{1D996F5E-D4A2-269D-A33E-D4B543A8C57E}"/>
              </a:ext>
            </a:extLst>
          </p:cNvPr>
          <p:cNvSpPr/>
          <p:nvPr/>
        </p:nvSpPr>
        <p:spPr>
          <a:xfrm>
            <a:off x="1693697" y="549164"/>
            <a:ext cx="1182466" cy="10526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54000" rIns="0" bIns="54000" rtlCol="0" anchor="ctr" anchorCtr="0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Asian vireilletulo</a:t>
            </a:r>
          </a:p>
        </p:txBody>
      </p:sp>
      <p:sp>
        <p:nvSpPr>
          <p:cNvPr id="3" name="Rectangle 127">
            <a:extLst>
              <a:ext uri="{FF2B5EF4-FFF2-40B4-BE49-F238E27FC236}">
                <a16:creationId xmlns:a16="http://schemas.microsoft.com/office/drawing/2014/main" id="{A352D7D6-029A-341F-9F9A-D22A3A7ADE95}"/>
              </a:ext>
            </a:extLst>
          </p:cNvPr>
          <p:cNvSpPr/>
          <p:nvPr/>
        </p:nvSpPr>
        <p:spPr>
          <a:xfrm>
            <a:off x="1689788" y="1928312"/>
            <a:ext cx="1187665" cy="8075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54000" rIns="0" bIns="54000" rtlCol="0" anchor="ctr" anchorCtr="0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Asian kiireellisyyden arvio (onko yli 75v.)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7" name="Suora nuoliyhdysviiva 26">
            <a:extLst>
              <a:ext uri="{FF2B5EF4-FFF2-40B4-BE49-F238E27FC236}">
                <a16:creationId xmlns:a16="http://schemas.microsoft.com/office/drawing/2014/main" id="{3B2EAB4F-EC6A-356D-BFCD-371B1A148CF3}"/>
              </a:ext>
            </a:extLst>
          </p:cNvPr>
          <p:cNvCxnSpPr>
            <a:cxnSpLocks/>
          </p:cNvCxnSpPr>
          <p:nvPr/>
        </p:nvCxnSpPr>
        <p:spPr>
          <a:xfrm>
            <a:off x="2227950" y="1664292"/>
            <a:ext cx="0" cy="2278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127">
            <a:extLst>
              <a:ext uri="{FF2B5EF4-FFF2-40B4-BE49-F238E27FC236}">
                <a16:creationId xmlns:a16="http://schemas.microsoft.com/office/drawing/2014/main" id="{A7752943-BB44-5D24-BB2E-C5803AED9E0B}"/>
              </a:ext>
            </a:extLst>
          </p:cNvPr>
          <p:cNvSpPr/>
          <p:nvPr/>
        </p:nvSpPr>
        <p:spPr>
          <a:xfrm>
            <a:off x="3419758" y="1990018"/>
            <a:ext cx="1053490" cy="779022"/>
          </a:xfrm>
          <a:prstGeom prst="rect">
            <a:avLst/>
          </a:prstGeom>
          <a:solidFill>
            <a:srgbClr val="F4BFEC"/>
          </a:solidFill>
          <a:ln w="127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Erityisen tuen tarpeen arviointi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6" name="Rectangle 127">
            <a:extLst>
              <a:ext uri="{FF2B5EF4-FFF2-40B4-BE49-F238E27FC236}">
                <a16:creationId xmlns:a16="http://schemas.microsoft.com/office/drawing/2014/main" id="{36C7FD33-6C7C-BE46-8170-8FD0FADF748B}"/>
              </a:ext>
            </a:extLst>
          </p:cNvPr>
          <p:cNvSpPr/>
          <p:nvPr/>
        </p:nvSpPr>
        <p:spPr>
          <a:xfrm>
            <a:off x="5149316" y="1950199"/>
            <a:ext cx="2924849" cy="784886"/>
          </a:xfrm>
          <a:prstGeom prst="rect">
            <a:avLst/>
          </a:prstGeom>
          <a:solidFill>
            <a:srgbClr val="F4BFEC"/>
          </a:solidFill>
          <a:ln w="127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Arvio käsittelijätahosta; lähitori, sosiaalipalveluiden ohjaus- ja neuvontapalvelut, kotihoito, kotihoidon asiakasohjaus, omaishoidon tuen asiakasohjaus, gerontologinen sosiaaliohjaus/ sosiaalityö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27" name="Suora nuoliyhdysviiva 226">
            <a:extLst>
              <a:ext uri="{FF2B5EF4-FFF2-40B4-BE49-F238E27FC236}">
                <a16:creationId xmlns:a16="http://schemas.microsoft.com/office/drawing/2014/main" id="{505E90A4-A401-4022-A7D2-4C181853B5E5}"/>
              </a:ext>
            </a:extLst>
          </p:cNvPr>
          <p:cNvCxnSpPr>
            <a:cxnSpLocks/>
          </p:cNvCxnSpPr>
          <p:nvPr/>
        </p:nvCxnSpPr>
        <p:spPr>
          <a:xfrm>
            <a:off x="2243238" y="2798264"/>
            <a:ext cx="0" cy="18020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kstiruutu 228">
            <a:extLst>
              <a:ext uri="{FF2B5EF4-FFF2-40B4-BE49-F238E27FC236}">
                <a16:creationId xmlns:a16="http://schemas.microsoft.com/office/drawing/2014/main" id="{FA6C70E1-B8EB-8579-C697-DC4D7865264F}"/>
              </a:ext>
            </a:extLst>
          </p:cNvPr>
          <p:cNvSpPr txBox="1"/>
          <p:nvPr/>
        </p:nvSpPr>
        <p:spPr>
          <a:xfrm>
            <a:off x="3035073" y="3130034"/>
            <a:ext cx="61028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0" name="Rectangle 80">
            <a:extLst>
              <a:ext uri="{FF2B5EF4-FFF2-40B4-BE49-F238E27FC236}">
                <a16:creationId xmlns:a16="http://schemas.microsoft.com/office/drawing/2014/main" id="{0FD00F81-8855-17F9-3459-DFD31F187F37}"/>
              </a:ext>
            </a:extLst>
          </p:cNvPr>
          <p:cNvSpPr/>
          <p:nvPr/>
        </p:nvSpPr>
        <p:spPr>
          <a:xfrm>
            <a:off x="1689789" y="3004983"/>
            <a:ext cx="1186376" cy="789691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Arvioi asian uudelleen.</a:t>
            </a:r>
          </a:p>
        </p:txBody>
      </p:sp>
      <p:sp>
        <p:nvSpPr>
          <p:cNvPr id="231" name="Rectangle 80">
            <a:extLst>
              <a:ext uri="{FF2B5EF4-FFF2-40B4-BE49-F238E27FC236}">
                <a16:creationId xmlns:a16="http://schemas.microsoft.com/office/drawing/2014/main" id="{564F748C-F923-6442-61E9-0E7E28FEEAF6}"/>
              </a:ext>
            </a:extLst>
          </p:cNvPr>
          <p:cNvSpPr/>
          <p:nvPr/>
        </p:nvSpPr>
        <p:spPr>
          <a:xfrm>
            <a:off x="3419759" y="3023929"/>
            <a:ext cx="1038797" cy="775273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Asiakkaan tilanteen selvittelyä ja arviointia</a:t>
            </a:r>
          </a:p>
        </p:txBody>
      </p:sp>
      <p:sp>
        <p:nvSpPr>
          <p:cNvPr id="232" name="Rectangle 80">
            <a:extLst>
              <a:ext uri="{FF2B5EF4-FFF2-40B4-BE49-F238E27FC236}">
                <a16:creationId xmlns:a16="http://schemas.microsoft.com/office/drawing/2014/main" id="{2C9259C3-A1BD-CF3A-DB3C-C60B084ECC8B}"/>
              </a:ext>
            </a:extLst>
          </p:cNvPr>
          <p:cNvSpPr/>
          <p:nvPr/>
        </p:nvSpPr>
        <p:spPr>
          <a:xfrm>
            <a:off x="5149316" y="3009680"/>
            <a:ext cx="2896807" cy="775273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err="1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Kontaktoi</a:t>
            </a: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tarvittavia yhteistyötahoja; kotihoito, kotihoidon asiakasohjaus, lähitori, mielenterveys- ja päihdepalvelut, vammaispalvelut, vanhus- ja neuropsykiatrian poliklinikka, 3.sektorin toimijat, palotarkastaja, terveystarkastaja ym.</a:t>
            </a:r>
          </a:p>
        </p:txBody>
      </p:sp>
      <p:sp>
        <p:nvSpPr>
          <p:cNvPr id="233" name="Rectangle 80">
            <a:extLst>
              <a:ext uri="{FF2B5EF4-FFF2-40B4-BE49-F238E27FC236}">
                <a16:creationId xmlns:a16="http://schemas.microsoft.com/office/drawing/2014/main" id="{BE3A7A60-9CB0-6B5D-F6AE-5CF124CCC734}"/>
              </a:ext>
            </a:extLst>
          </p:cNvPr>
          <p:cNvSpPr/>
          <p:nvPr/>
        </p:nvSpPr>
        <p:spPr>
          <a:xfrm>
            <a:off x="8471642" y="3024114"/>
            <a:ext cx="1038797" cy="789691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Yhteydessä asiakkaaseen ja sopii mahdollisen kotikäynnin</a:t>
            </a:r>
          </a:p>
        </p:txBody>
      </p:sp>
      <p:sp>
        <p:nvSpPr>
          <p:cNvPr id="234" name="Rectangle 80">
            <a:extLst>
              <a:ext uri="{FF2B5EF4-FFF2-40B4-BE49-F238E27FC236}">
                <a16:creationId xmlns:a16="http://schemas.microsoft.com/office/drawing/2014/main" id="{08CC30F2-0C5D-EA58-E3E5-D218F428F9E0}"/>
              </a:ext>
            </a:extLst>
          </p:cNvPr>
          <p:cNvSpPr/>
          <p:nvPr/>
        </p:nvSpPr>
        <p:spPr>
          <a:xfrm>
            <a:off x="10098159" y="3023929"/>
            <a:ext cx="1679403" cy="770746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Kotikäynti yhdessä mahdollisten yhteistyötahojen kanssa. </a:t>
            </a:r>
          </a:p>
        </p:txBody>
      </p:sp>
      <p:sp>
        <p:nvSpPr>
          <p:cNvPr id="238" name="Rectangle 80">
            <a:extLst>
              <a:ext uri="{FF2B5EF4-FFF2-40B4-BE49-F238E27FC236}">
                <a16:creationId xmlns:a16="http://schemas.microsoft.com/office/drawing/2014/main" id="{A0761084-1DF7-7408-0111-075DE95DCB0B}"/>
              </a:ext>
            </a:extLst>
          </p:cNvPr>
          <p:cNvSpPr/>
          <p:nvPr/>
        </p:nvSpPr>
        <p:spPr>
          <a:xfrm>
            <a:off x="1689788" y="3982363"/>
            <a:ext cx="1186376" cy="668588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Selvitystyössä asia jää vireillepanoasteelle</a:t>
            </a:r>
          </a:p>
        </p:txBody>
      </p:sp>
      <p:sp>
        <p:nvSpPr>
          <p:cNvPr id="239" name="Rectangle 80">
            <a:extLst>
              <a:ext uri="{FF2B5EF4-FFF2-40B4-BE49-F238E27FC236}">
                <a16:creationId xmlns:a16="http://schemas.microsoft.com/office/drawing/2014/main" id="{FC44C4CF-972B-CB40-427F-C3912A4196E7}"/>
              </a:ext>
            </a:extLst>
          </p:cNvPr>
          <p:cNvSpPr/>
          <p:nvPr/>
        </p:nvSpPr>
        <p:spPr>
          <a:xfrm>
            <a:off x="1689788" y="4665264"/>
            <a:ext cx="1177802" cy="502541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Selvitystyössä tarve laajalle palvelutarpeenarviolle</a:t>
            </a:r>
          </a:p>
        </p:txBody>
      </p:sp>
      <p:sp>
        <p:nvSpPr>
          <p:cNvPr id="242" name="Rectangle 80">
            <a:extLst>
              <a:ext uri="{FF2B5EF4-FFF2-40B4-BE49-F238E27FC236}">
                <a16:creationId xmlns:a16="http://schemas.microsoft.com/office/drawing/2014/main" id="{C862BB77-80CB-4D86-590C-FD68A18106A5}"/>
              </a:ext>
            </a:extLst>
          </p:cNvPr>
          <p:cNvSpPr/>
          <p:nvPr/>
        </p:nvSpPr>
        <p:spPr>
          <a:xfrm>
            <a:off x="5557999" y="3972542"/>
            <a:ext cx="1141897" cy="606870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Laajaa palvelutarvearviota ei aloiteta </a:t>
            </a:r>
          </a:p>
        </p:txBody>
      </p:sp>
      <p:sp>
        <p:nvSpPr>
          <p:cNvPr id="243" name="Rectangle 80">
            <a:extLst>
              <a:ext uri="{FF2B5EF4-FFF2-40B4-BE49-F238E27FC236}">
                <a16:creationId xmlns:a16="http://schemas.microsoft.com/office/drawing/2014/main" id="{6DBFC46E-D41E-AD37-D103-C469638F2A96}"/>
              </a:ext>
            </a:extLst>
          </p:cNvPr>
          <p:cNvSpPr/>
          <p:nvPr/>
        </p:nvSpPr>
        <p:spPr>
          <a:xfrm>
            <a:off x="3433783" y="3982363"/>
            <a:ext cx="1660173" cy="553277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Selvittelyssä vain yksittäisiä tai muutamia asioita/ Asiakas kieltäytyy laajasta palvelutarvearviosta</a:t>
            </a:r>
          </a:p>
        </p:txBody>
      </p:sp>
      <p:sp>
        <p:nvSpPr>
          <p:cNvPr id="244" name="Rectangle 80">
            <a:extLst>
              <a:ext uri="{FF2B5EF4-FFF2-40B4-BE49-F238E27FC236}">
                <a16:creationId xmlns:a16="http://schemas.microsoft.com/office/drawing/2014/main" id="{D8289E1A-2EFC-AE1E-7819-8338DBE505E5}"/>
              </a:ext>
            </a:extLst>
          </p:cNvPr>
          <p:cNvSpPr/>
          <p:nvPr/>
        </p:nvSpPr>
        <p:spPr>
          <a:xfrm>
            <a:off x="3433783" y="4640698"/>
            <a:ext cx="1660174" cy="498241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Tehdään yhdessä asiakkaan kanssa laaja palvelutarvearvio</a:t>
            </a:r>
          </a:p>
        </p:txBody>
      </p:sp>
      <p:sp>
        <p:nvSpPr>
          <p:cNvPr id="245" name="Rectangle 80">
            <a:extLst>
              <a:ext uri="{FF2B5EF4-FFF2-40B4-BE49-F238E27FC236}">
                <a16:creationId xmlns:a16="http://schemas.microsoft.com/office/drawing/2014/main" id="{83454788-2367-C763-EB9B-0E22ABBF2C2A}"/>
              </a:ext>
            </a:extLst>
          </p:cNvPr>
          <p:cNvSpPr/>
          <p:nvPr/>
        </p:nvSpPr>
        <p:spPr>
          <a:xfrm>
            <a:off x="1699204" y="5431134"/>
            <a:ext cx="1176960" cy="739816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Nimetään omatyöntekijä.</a:t>
            </a:r>
          </a:p>
        </p:txBody>
      </p:sp>
      <p:sp>
        <p:nvSpPr>
          <p:cNvPr id="249" name="Rectangle 80">
            <a:extLst>
              <a:ext uri="{FF2B5EF4-FFF2-40B4-BE49-F238E27FC236}">
                <a16:creationId xmlns:a16="http://schemas.microsoft.com/office/drawing/2014/main" id="{0E61A1E9-DD57-3AF1-2572-8A41D66A8E60}"/>
              </a:ext>
            </a:extLst>
          </p:cNvPr>
          <p:cNvSpPr/>
          <p:nvPr/>
        </p:nvSpPr>
        <p:spPr>
          <a:xfrm>
            <a:off x="3412193" y="5430206"/>
            <a:ext cx="1658393" cy="749210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Asiakkuus alkaa.</a:t>
            </a:r>
          </a:p>
        </p:txBody>
      </p:sp>
      <p:sp>
        <p:nvSpPr>
          <p:cNvPr id="250" name="Rectangle 80">
            <a:extLst>
              <a:ext uri="{FF2B5EF4-FFF2-40B4-BE49-F238E27FC236}">
                <a16:creationId xmlns:a16="http://schemas.microsoft.com/office/drawing/2014/main" id="{90B3BEFB-BFB4-C29E-56C6-3F6AFF81B225}"/>
              </a:ext>
            </a:extLst>
          </p:cNvPr>
          <p:cNvSpPr/>
          <p:nvPr/>
        </p:nvSpPr>
        <p:spPr>
          <a:xfrm>
            <a:off x="5657505" y="5305254"/>
            <a:ext cx="1166141" cy="874162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Laaditaan asiakassuunnitelma, tarvittaessa monialaisessa verkostotyössä.</a:t>
            </a:r>
          </a:p>
        </p:txBody>
      </p:sp>
      <p:sp>
        <p:nvSpPr>
          <p:cNvPr id="251" name="Rectangle 80">
            <a:extLst>
              <a:ext uri="{FF2B5EF4-FFF2-40B4-BE49-F238E27FC236}">
                <a16:creationId xmlns:a16="http://schemas.microsoft.com/office/drawing/2014/main" id="{2A36A94A-F7EC-572D-68D4-2F11392D8AF1}"/>
              </a:ext>
            </a:extLst>
          </p:cNvPr>
          <p:cNvSpPr/>
          <p:nvPr/>
        </p:nvSpPr>
        <p:spPr>
          <a:xfrm>
            <a:off x="7254027" y="5329000"/>
            <a:ext cx="1443545" cy="850415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Arvioi asian kehittymistä; muuttuvatko tavoitteet/ toimintatavat. Varmistaa asioiden hoitumisen.</a:t>
            </a:r>
          </a:p>
        </p:txBody>
      </p:sp>
      <p:sp>
        <p:nvSpPr>
          <p:cNvPr id="254" name="Rectangle 80">
            <a:extLst>
              <a:ext uri="{FF2B5EF4-FFF2-40B4-BE49-F238E27FC236}">
                <a16:creationId xmlns:a16="http://schemas.microsoft.com/office/drawing/2014/main" id="{C5266BFA-5CC8-615A-D722-2B31E5F5BF2A}"/>
              </a:ext>
            </a:extLst>
          </p:cNvPr>
          <p:cNvSpPr/>
          <p:nvPr/>
        </p:nvSpPr>
        <p:spPr>
          <a:xfrm>
            <a:off x="9178841" y="5349431"/>
            <a:ext cx="1038797" cy="829975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Tilanteen kannattelua. Asiakkuus voi jatkua vuosia.</a:t>
            </a:r>
          </a:p>
        </p:txBody>
      </p:sp>
      <p:cxnSp>
        <p:nvCxnSpPr>
          <p:cNvPr id="320" name="Suora nuoliyhdysviiva 319">
            <a:extLst>
              <a:ext uri="{FF2B5EF4-FFF2-40B4-BE49-F238E27FC236}">
                <a16:creationId xmlns:a16="http://schemas.microsoft.com/office/drawing/2014/main" id="{3C44C699-721B-949C-3F75-D11804F61147}"/>
              </a:ext>
            </a:extLst>
          </p:cNvPr>
          <p:cNvCxnSpPr>
            <a:cxnSpLocks/>
          </p:cNvCxnSpPr>
          <p:nvPr/>
        </p:nvCxnSpPr>
        <p:spPr>
          <a:xfrm flipH="1">
            <a:off x="2234115" y="3821184"/>
            <a:ext cx="1288" cy="219577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uora nuoliyhdysviiva 326">
            <a:extLst>
              <a:ext uri="{FF2B5EF4-FFF2-40B4-BE49-F238E27FC236}">
                <a16:creationId xmlns:a16="http://schemas.microsoft.com/office/drawing/2014/main" id="{62DE45A3-9AA5-C319-1E60-714853C8B996}"/>
              </a:ext>
            </a:extLst>
          </p:cNvPr>
          <p:cNvCxnSpPr>
            <a:cxnSpLocks/>
          </p:cNvCxnSpPr>
          <p:nvPr/>
        </p:nvCxnSpPr>
        <p:spPr>
          <a:xfrm>
            <a:off x="2264581" y="5226191"/>
            <a:ext cx="0" cy="20401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uora nuoliyhdysviiva 327">
            <a:extLst>
              <a:ext uri="{FF2B5EF4-FFF2-40B4-BE49-F238E27FC236}">
                <a16:creationId xmlns:a16="http://schemas.microsoft.com/office/drawing/2014/main" id="{BA2F92BC-A394-4222-2A5D-C45B0CCD68AC}"/>
              </a:ext>
            </a:extLst>
          </p:cNvPr>
          <p:cNvCxnSpPr>
            <a:cxnSpLocks/>
          </p:cNvCxnSpPr>
          <p:nvPr/>
        </p:nvCxnSpPr>
        <p:spPr>
          <a:xfrm>
            <a:off x="2980857" y="2342642"/>
            <a:ext cx="338424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uora nuoliyhdysviiva 330">
            <a:extLst>
              <a:ext uri="{FF2B5EF4-FFF2-40B4-BE49-F238E27FC236}">
                <a16:creationId xmlns:a16="http://schemas.microsoft.com/office/drawing/2014/main" id="{D89F79A0-867A-B05C-5FBB-228FD0B0058C}"/>
              </a:ext>
            </a:extLst>
          </p:cNvPr>
          <p:cNvCxnSpPr>
            <a:cxnSpLocks/>
          </p:cNvCxnSpPr>
          <p:nvPr/>
        </p:nvCxnSpPr>
        <p:spPr>
          <a:xfrm>
            <a:off x="4651073" y="2379529"/>
            <a:ext cx="328912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uora nuoliyhdysviiva 333">
            <a:extLst>
              <a:ext uri="{FF2B5EF4-FFF2-40B4-BE49-F238E27FC236}">
                <a16:creationId xmlns:a16="http://schemas.microsoft.com/office/drawing/2014/main" id="{30589586-F8E2-9109-30CF-A0E1461A1D9D}"/>
              </a:ext>
            </a:extLst>
          </p:cNvPr>
          <p:cNvCxnSpPr>
            <a:cxnSpLocks/>
          </p:cNvCxnSpPr>
          <p:nvPr/>
        </p:nvCxnSpPr>
        <p:spPr>
          <a:xfrm>
            <a:off x="2980857" y="3424298"/>
            <a:ext cx="394724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uora nuoliyhdysviiva 336">
            <a:extLst>
              <a:ext uri="{FF2B5EF4-FFF2-40B4-BE49-F238E27FC236}">
                <a16:creationId xmlns:a16="http://schemas.microsoft.com/office/drawing/2014/main" id="{22E3FC35-2A53-FFA6-755C-A4CB4E20B0C7}"/>
              </a:ext>
            </a:extLst>
          </p:cNvPr>
          <p:cNvCxnSpPr>
            <a:cxnSpLocks/>
          </p:cNvCxnSpPr>
          <p:nvPr/>
        </p:nvCxnSpPr>
        <p:spPr>
          <a:xfrm>
            <a:off x="4589441" y="3424298"/>
            <a:ext cx="412709" cy="686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uora nuoliyhdysviiva 341">
            <a:extLst>
              <a:ext uri="{FF2B5EF4-FFF2-40B4-BE49-F238E27FC236}">
                <a16:creationId xmlns:a16="http://schemas.microsoft.com/office/drawing/2014/main" id="{7C2A225F-E94A-38F2-22D9-3982DDA59A4C}"/>
              </a:ext>
            </a:extLst>
          </p:cNvPr>
          <p:cNvCxnSpPr>
            <a:cxnSpLocks/>
          </p:cNvCxnSpPr>
          <p:nvPr/>
        </p:nvCxnSpPr>
        <p:spPr>
          <a:xfrm>
            <a:off x="8094702" y="3427730"/>
            <a:ext cx="311053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uora nuoliyhdysviiva 344">
            <a:extLst>
              <a:ext uri="{FF2B5EF4-FFF2-40B4-BE49-F238E27FC236}">
                <a16:creationId xmlns:a16="http://schemas.microsoft.com/office/drawing/2014/main" id="{6FA76C43-9C4B-03E4-73F1-19DCCF2CAA66}"/>
              </a:ext>
            </a:extLst>
          </p:cNvPr>
          <p:cNvCxnSpPr>
            <a:cxnSpLocks/>
          </p:cNvCxnSpPr>
          <p:nvPr/>
        </p:nvCxnSpPr>
        <p:spPr>
          <a:xfrm>
            <a:off x="9577056" y="3400346"/>
            <a:ext cx="382369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uora nuoliyhdysviiva 347">
            <a:extLst>
              <a:ext uri="{FF2B5EF4-FFF2-40B4-BE49-F238E27FC236}">
                <a16:creationId xmlns:a16="http://schemas.microsoft.com/office/drawing/2014/main" id="{A883BB06-7BA0-CBC2-ECE9-79DAEA7DFF04}"/>
              </a:ext>
            </a:extLst>
          </p:cNvPr>
          <p:cNvCxnSpPr>
            <a:cxnSpLocks/>
          </p:cNvCxnSpPr>
          <p:nvPr/>
        </p:nvCxnSpPr>
        <p:spPr>
          <a:xfrm>
            <a:off x="2980857" y="4329227"/>
            <a:ext cx="343854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uora nuoliyhdysviiva 350">
            <a:extLst>
              <a:ext uri="{FF2B5EF4-FFF2-40B4-BE49-F238E27FC236}">
                <a16:creationId xmlns:a16="http://schemas.microsoft.com/office/drawing/2014/main" id="{51FF1CFB-D6A8-AD99-9FD3-6F097DB4F2C2}"/>
              </a:ext>
            </a:extLst>
          </p:cNvPr>
          <p:cNvCxnSpPr>
            <a:cxnSpLocks/>
          </p:cNvCxnSpPr>
          <p:nvPr/>
        </p:nvCxnSpPr>
        <p:spPr>
          <a:xfrm>
            <a:off x="2980857" y="4907324"/>
            <a:ext cx="343854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uora nuoliyhdysviiva 129">
            <a:extLst>
              <a:ext uri="{FF2B5EF4-FFF2-40B4-BE49-F238E27FC236}">
                <a16:creationId xmlns:a16="http://schemas.microsoft.com/office/drawing/2014/main" id="{41CDF40F-F04A-9966-70C6-BADD53F66331}"/>
              </a:ext>
            </a:extLst>
          </p:cNvPr>
          <p:cNvCxnSpPr>
            <a:cxnSpLocks/>
          </p:cNvCxnSpPr>
          <p:nvPr/>
        </p:nvCxnSpPr>
        <p:spPr>
          <a:xfrm>
            <a:off x="5157572" y="4248372"/>
            <a:ext cx="297328" cy="242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uora nuoliyhdysviiva 131">
            <a:extLst>
              <a:ext uri="{FF2B5EF4-FFF2-40B4-BE49-F238E27FC236}">
                <a16:creationId xmlns:a16="http://schemas.microsoft.com/office/drawing/2014/main" id="{466C4402-3B37-B669-5A72-296A2DD6FACC}"/>
              </a:ext>
            </a:extLst>
          </p:cNvPr>
          <p:cNvCxnSpPr>
            <a:cxnSpLocks/>
          </p:cNvCxnSpPr>
          <p:nvPr/>
        </p:nvCxnSpPr>
        <p:spPr>
          <a:xfrm>
            <a:off x="2964189" y="5875046"/>
            <a:ext cx="385207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uora nuoliyhdysviiva 138">
            <a:extLst>
              <a:ext uri="{FF2B5EF4-FFF2-40B4-BE49-F238E27FC236}">
                <a16:creationId xmlns:a16="http://schemas.microsoft.com/office/drawing/2014/main" id="{7A5B937C-9B68-025D-0502-31B133B26C43}"/>
              </a:ext>
            </a:extLst>
          </p:cNvPr>
          <p:cNvCxnSpPr>
            <a:cxnSpLocks/>
          </p:cNvCxnSpPr>
          <p:nvPr/>
        </p:nvCxnSpPr>
        <p:spPr>
          <a:xfrm>
            <a:off x="5165095" y="5869756"/>
            <a:ext cx="392905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uora nuoliyhdysviiva 141">
            <a:extLst>
              <a:ext uri="{FF2B5EF4-FFF2-40B4-BE49-F238E27FC236}">
                <a16:creationId xmlns:a16="http://schemas.microsoft.com/office/drawing/2014/main" id="{B2ADA8AD-C6D8-A813-18F6-F8F0BD4BC75C}"/>
              </a:ext>
            </a:extLst>
          </p:cNvPr>
          <p:cNvCxnSpPr>
            <a:cxnSpLocks/>
          </p:cNvCxnSpPr>
          <p:nvPr/>
        </p:nvCxnSpPr>
        <p:spPr>
          <a:xfrm>
            <a:off x="6859518" y="5843318"/>
            <a:ext cx="278500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uora nuoliyhdysviiva 144">
            <a:extLst>
              <a:ext uri="{FF2B5EF4-FFF2-40B4-BE49-F238E27FC236}">
                <a16:creationId xmlns:a16="http://schemas.microsoft.com/office/drawing/2014/main" id="{4B3A32F1-4529-3E8B-7126-EEE4B2D4B274}"/>
              </a:ext>
            </a:extLst>
          </p:cNvPr>
          <p:cNvCxnSpPr>
            <a:cxnSpLocks/>
          </p:cNvCxnSpPr>
          <p:nvPr/>
        </p:nvCxnSpPr>
        <p:spPr>
          <a:xfrm>
            <a:off x="8777895" y="5796974"/>
            <a:ext cx="292248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Yhdistin: Kulma 14">
            <a:extLst>
              <a:ext uri="{FF2B5EF4-FFF2-40B4-BE49-F238E27FC236}">
                <a16:creationId xmlns:a16="http://schemas.microsoft.com/office/drawing/2014/main" id="{045D32A6-C81F-2A85-A05D-EAA7109E239A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91408" y="3399829"/>
            <a:ext cx="1" cy="1537373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uora nuoliyhdysviiva 1">
            <a:extLst>
              <a:ext uri="{FF2B5EF4-FFF2-40B4-BE49-F238E27FC236}">
                <a16:creationId xmlns:a16="http://schemas.microsoft.com/office/drawing/2014/main" id="{3CE26002-A688-C01F-A117-1D2456E24B14}"/>
              </a:ext>
            </a:extLst>
          </p:cNvPr>
          <p:cNvCxnSpPr>
            <a:cxnSpLocks/>
          </p:cNvCxnSpPr>
          <p:nvPr/>
        </p:nvCxnSpPr>
        <p:spPr>
          <a:xfrm>
            <a:off x="5165095" y="4845680"/>
            <a:ext cx="297328" cy="242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27">
            <a:extLst>
              <a:ext uri="{FF2B5EF4-FFF2-40B4-BE49-F238E27FC236}">
                <a16:creationId xmlns:a16="http://schemas.microsoft.com/office/drawing/2014/main" id="{9FBC946C-0685-F701-8C0A-B68F6F28182E}"/>
              </a:ext>
            </a:extLst>
          </p:cNvPr>
          <p:cNvSpPr/>
          <p:nvPr/>
        </p:nvSpPr>
        <p:spPr>
          <a:xfrm>
            <a:off x="5558000" y="4640698"/>
            <a:ext cx="3287629" cy="480738"/>
          </a:xfrm>
          <a:prstGeom prst="rect">
            <a:avLst/>
          </a:prstGeom>
          <a:solidFill>
            <a:srgbClr val="F4BFEC"/>
          </a:solidFill>
          <a:ln w="127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Havaitaan, ettei asiakkuudelle tarvetta/ Havaitaan tarve mutta asiakas kieltäytyy palveluista/ Aloitetaan asiakkuus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C874DA65-7A2C-DC1C-6FF9-F6F2BE07FECF}"/>
              </a:ext>
            </a:extLst>
          </p:cNvPr>
          <p:cNvSpPr/>
          <p:nvPr/>
        </p:nvSpPr>
        <p:spPr>
          <a:xfrm>
            <a:off x="7062564" y="3982363"/>
            <a:ext cx="1187665" cy="6212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54000" rIns="0" bIns="54000" rtlCol="0" anchor="ctr" anchorCtr="0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Voi saada kuitenkin muita sote-palveluita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" name="Suora nuoliyhdysviiva 6">
            <a:extLst>
              <a:ext uri="{FF2B5EF4-FFF2-40B4-BE49-F238E27FC236}">
                <a16:creationId xmlns:a16="http://schemas.microsoft.com/office/drawing/2014/main" id="{0D22089F-0816-385C-0AF5-E68405C2BF35}"/>
              </a:ext>
            </a:extLst>
          </p:cNvPr>
          <p:cNvCxnSpPr>
            <a:cxnSpLocks/>
          </p:cNvCxnSpPr>
          <p:nvPr/>
        </p:nvCxnSpPr>
        <p:spPr>
          <a:xfrm>
            <a:off x="6699897" y="4262406"/>
            <a:ext cx="297328" cy="242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0">
            <a:extLst>
              <a:ext uri="{FF2B5EF4-FFF2-40B4-BE49-F238E27FC236}">
                <a16:creationId xmlns:a16="http://schemas.microsoft.com/office/drawing/2014/main" id="{C7588BDC-F727-E66C-2B08-EC4C671EEAEF}"/>
              </a:ext>
            </a:extLst>
          </p:cNvPr>
          <p:cNvSpPr/>
          <p:nvPr/>
        </p:nvSpPr>
        <p:spPr>
          <a:xfrm>
            <a:off x="10738765" y="5328198"/>
            <a:ext cx="1038797" cy="829974"/>
          </a:xfrm>
          <a:prstGeom prst="rect">
            <a:avLst/>
          </a:prstGeom>
          <a:solidFill>
            <a:srgbClr val="F4BFE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Asian käsittely päättyy</a:t>
            </a:r>
          </a:p>
        </p:txBody>
      </p: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C5DBB990-CB87-5D6B-0B73-8A99E247C144}"/>
              </a:ext>
            </a:extLst>
          </p:cNvPr>
          <p:cNvCxnSpPr>
            <a:cxnSpLocks/>
          </p:cNvCxnSpPr>
          <p:nvPr/>
        </p:nvCxnSpPr>
        <p:spPr>
          <a:xfrm>
            <a:off x="10344531" y="5813741"/>
            <a:ext cx="292248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27">
            <a:extLst>
              <a:ext uri="{FF2B5EF4-FFF2-40B4-BE49-F238E27FC236}">
                <a16:creationId xmlns:a16="http://schemas.microsoft.com/office/drawing/2014/main" id="{7F2912FD-A974-FCBB-0AC8-9DD577CA0FE2}"/>
              </a:ext>
            </a:extLst>
          </p:cNvPr>
          <p:cNvSpPr/>
          <p:nvPr/>
        </p:nvSpPr>
        <p:spPr>
          <a:xfrm>
            <a:off x="9365399" y="4631598"/>
            <a:ext cx="2412163" cy="480738"/>
          </a:xfrm>
          <a:prstGeom prst="rect">
            <a:avLst/>
          </a:prstGeom>
          <a:solidFill>
            <a:srgbClr val="F4BFEC"/>
          </a:solidFill>
          <a:ln w="127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i-FI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4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484A4B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Jos havaitaan tarve mutta asiakas kieltäytyy -&gt; tilanteen kannattelua ja yhteyshenkilönä pysymistä.</a:t>
            </a: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32730BC4-5AD1-0A78-D7F6-2800A129F5EE}"/>
              </a:ext>
            </a:extLst>
          </p:cNvPr>
          <p:cNvCxnSpPr>
            <a:cxnSpLocks/>
          </p:cNvCxnSpPr>
          <p:nvPr/>
        </p:nvCxnSpPr>
        <p:spPr>
          <a:xfrm>
            <a:off x="8878958" y="4845680"/>
            <a:ext cx="382369" cy="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8BEB46D-D4FB-4F25-11FA-99A0590EB6E7}"/>
              </a:ext>
            </a:extLst>
          </p:cNvPr>
          <p:cNvSpPr txBox="1"/>
          <p:nvPr/>
        </p:nvSpPr>
        <p:spPr>
          <a:xfrm>
            <a:off x="8064499" y="6455832"/>
            <a:ext cx="3534833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Lähde: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Gerontologisen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sosiaalityön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tiimi</a:t>
            </a:r>
            <a:endParaRPr kumimoji="0" lang="en-US" sz="1200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94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7F516D-847D-BC86-915B-68A726753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216604"/>
            <a:ext cx="11228387" cy="756520"/>
          </a:xfrm>
        </p:spPr>
        <p:txBody>
          <a:bodyPr/>
          <a:lstStyle/>
          <a:p>
            <a:r>
              <a:rPr lang="fi-FI"/>
              <a:t>Erityisen tuen tarpeita	</a:t>
            </a:r>
            <a:endParaRPr lang="fi-FI">
              <a:solidFill>
                <a:srgbClr val="002060"/>
              </a:solidFill>
              <a:cs typeface="Arial"/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AA4549F3-D1B4-34CD-A3EB-411B163C108B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74662" y="3020437"/>
          <a:ext cx="11233150" cy="313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45511AB9-FC5C-686A-0C5F-C404A2C534CA}"/>
              </a:ext>
            </a:extLst>
          </p:cNvPr>
          <p:cNvSpPr txBox="1"/>
          <p:nvPr/>
        </p:nvSpPr>
        <p:spPr>
          <a:xfrm>
            <a:off x="484188" y="896779"/>
            <a:ext cx="11293955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15900" marR="0" lvl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72146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Tarkoitetaan sosiaalihuoltolain 3 §:n mukaan henkilöä, ”jolla on erityisiä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vaikeuksia hakea ja saada tarvitsemiaan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-ja terveyspalveluja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kognitiivisen tai psyykkisen vamman tai sairauden, päihteiden ongelmakäytön,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usean yhtäaikaisen tuen tarpeen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tai muun vastaavan syyn vuoksi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jonka tuen tarve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 liity korkeaan ikään siten kuin vanhuspalvelulain 3§: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ssä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säädetään”.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15900" marR="0" lvl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72146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Vanhuspalvelulaki 3§: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ssä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tarkoitetaan 1) Ikääntyneellä väestöllä vanhuseläkkeeseen oikeuttavassa iässä olevaa henkilöä. 2)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iäkkäällä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henkilöllä henkilöä, jonka fyysinen, kognitiivinen, psyykkinen tai sosiaalinen toimintakyky on 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heikentynyt korkean iän myötä alkaneiden, lisääntyneiden tai pahentuneiden sairauksien tai vammojen vuoksi taikka korkeaan ikään liittyvän rappeutumisen johdosta.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15900" marR="0" lvl="0" indent="-215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72146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Korkeaan ikään liittyvä tuen tarve ei yksinään ole sosiaalihuoltolaissa tarkoitettu syy erityisen tuen saamiseen, mutta myös ikääntynyt henkilö voi olla erityistä tukea tarvitseva, mikäli 3 §:n edellytykset täyttyvät (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SHL:n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soveltamisopas) 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2ECFA6-301E-48F1-5465-8E22869A9C7C}"/>
              </a:ext>
            </a:extLst>
          </p:cNvPr>
          <p:cNvSpPr txBox="1"/>
          <p:nvPr/>
        </p:nvSpPr>
        <p:spPr>
          <a:xfrm>
            <a:off x="8180917" y="6371167"/>
            <a:ext cx="3069166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Lähde: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Gerontologisen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sosiaalityön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tiimi</a:t>
            </a:r>
            <a:endParaRPr kumimoji="0" lang="en-US" sz="1200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458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irkanmaan hyvinvointialue_perus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4433AC9-32E8-4852-9E10-5A5822690FC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469</Words>
  <Application>Microsoft Office PowerPoint</Application>
  <PresentationFormat>Laajakuva</PresentationFormat>
  <Paragraphs>51</Paragraphs>
  <Slides>2</Slides>
  <Notes>1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Inter SemiBold</vt:lpstr>
      <vt:lpstr>Pirkanmaan hyvinvointialue_perus</vt:lpstr>
      <vt:lpstr>think-cell Slide</vt:lpstr>
      <vt:lpstr> Gerontologisen sosiaalityön asiakkaaksi tulon prosessi                                                                                                  Luonnos</vt:lpstr>
      <vt:lpstr>Erityisen tuen tarpeita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Gerontologisen sosiaalityön asiakkaaksi tulon prosessi                                                                                                  Luonnos</dc:title>
  <dc:creator>Vainionpää Tuija Anneli</dc:creator>
  <cp:lastModifiedBy>Vainionpää Tuija Anneli</cp:lastModifiedBy>
  <cp:revision>1</cp:revision>
  <dcterms:created xsi:type="dcterms:W3CDTF">2023-12-13T10:26:47Z</dcterms:created>
  <dcterms:modified xsi:type="dcterms:W3CDTF">2023-12-13T10:34:02Z</dcterms:modified>
</cp:coreProperties>
</file>