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4" r:id="rId5"/>
    <p:sldMasterId id="2147483696" r:id="rId6"/>
    <p:sldMasterId id="2147483683" r:id="rId7"/>
  </p:sldMasterIdLst>
  <p:notesMasterIdLst>
    <p:notesMasterId r:id="rId18"/>
  </p:notesMasterIdLst>
  <p:sldIdLst>
    <p:sldId id="256" r:id="rId8"/>
    <p:sldId id="2387" r:id="rId9"/>
    <p:sldId id="263" r:id="rId10"/>
    <p:sldId id="2386" r:id="rId11"/>
    <p:sldId id="2390" r:id="rId12"/>
    <p:sldId id="2394" r:id="rId13"/>
    <p:sldId id="2392" r:id="rId14"/>
    <p:sldId id="2351" r:id="rId15"/>
    <p:sldId id="2389" r:id="rId16"/>
    <p:sldId id="2395" r:id="rId17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C08E8A-FBC4-4750-9982-AC86E4FB8979}" v="112" dt="2023-11-13T07:31:00.913"/>
    <p1510:client id="{A408E363-EE8B-9B15-A172-84645E5698C2}" v="1" dt="2023-12-15T09:15:17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753F516-C270-42C5-9AEF-E7D28FD2A869}" type="datetimeFigureOut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1B957E8-B692-4367-B3D9-549BB61C6ED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935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EF1FE2-914D-4617-93FC-168920B66D43}" type="slidenum">
              <a:rPr kumimoji="0" lang="sv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586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Otoksessa yhdistetty muutamia eri tiimejä, jotta voidaan näyttää esimerkki siitä, mitä datasta saattaisi nousta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B957E8-B692-4367-B3D9-549BB61C6ED5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226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2B54-3454-4F02-9EDB-84E4A91EAF6E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0238-7858-4C5D-9334-38D34ABA26B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626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2B0D-8E3F-4368-926B-8825CAB6EEA7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FCEA-2837-4113-B69C-807D10F26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152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5ED-F5EB-413C-923D-7DEED82B9857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42E-A5C0-4F7E-9E3F-39EFB1B8C6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77652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2020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52A5-7DD3-42CE-9848-DACDD94E1AA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7C0B-DE9C-4AC2-B54E-E80C9DED7B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5276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68B7-36C6-4615-A572-EE07AA264383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5ADE-FF0D-4AE5-90D1-481D715BAD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227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FEC4-BF3D-464A-8A26-3D861B1B2AEE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2A89-7DD5-41AC-9A43-96CEA010C92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4157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15C-70A2-49CB-912B-2EFF7A2041E0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A1E-CC65-4D4A-8AD3-33B6FE2ED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0642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1A5B-0A5A-4F41-8E7A-437D621197D3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811A-B41B-4B02-A7C2-918597E845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1784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BCA4-27B5-41D9-9A12-540F1591902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3D36-9475-4DF2-AEE1-BA2915921F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837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970-1A0F-4034-81DA-400291B4924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4FC9-4BA4-471C-A025-62828D7E80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2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25FE7F-639B-4F41-B411-9A10F7DF6F82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A1A6B-480F-4EC3-B195-0111055878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75193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CC60-B823-41DF-9DB0-D0400F43B34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C43-36BE-42D4-99BF-9CAD33AED9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294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0A33-4F74-46C5-BA84-323431FCF46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6714-1DC3-4B48-B907-0C5C7B57AB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6758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424-FB5D-40AA-8551-11A4F0C75246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2987-6EE2-4694-B2A5-3F3009D431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9763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018851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6975144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7C4F-FC96-441E-97E5-63D21FCCDBBB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DA1E-CB5F-44BF-813F-4678206E63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28441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42ED-B5E4-443F-A90E-A092EE76DE85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DB6B-03B8-417A-B79B-FECB0555FC3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9282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093828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58258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3556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76131D-9689-4368-B1C5-1478C81E59F2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4583BA-8BA8-4764-BEC1-509EADF4B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9445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608934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059246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81277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77844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595907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20192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617854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7AEB2-1165-484B-B812-26ECCF851664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40B04-3D42-441C-A42F-ADC4CDEE21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70745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252DBE-A127-4B98-A854-3426B5EAFD8F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0F9149D-10A1-4E46-9AC1-D14CB0B36E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04251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D0998-A2C8-4FAC-A686-3CA9ED80920F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2A7EF-A6EE-4C67-AB05-94E76071D24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0249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E4427-7DC9-465A-AC18-63739EE817FE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25E92E-7255-4D0A-BC70-6446A13C33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17426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22E6A-066E-418C-8AE7-D4BF143CDA92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46D168-B4A6-4CDF-BB92-2F927E25CD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41692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EF71-8BD6-46A6-A97C-FFCC4F352A4C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683D5-AC4C-40CD-8B2C-880B701E46F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02748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B9CD5-86AD-460B-8E57-3384806F0BEF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3859C-40AA-4E0F-891D-380A0F78E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9184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740CE-A122-4E89-BC21-06EA3D6B769D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BC977-80AC-4B61-9D22-81B7DE03CF8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34347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F65E-D073-431F-A264-5C0465226C70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DEF06-98C6-4892-9145-E209BE647B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84565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F1CA-DF26-4202-87C1-C43227B3AD15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ECD3F-F9F9-4C6E-A1DD-38B7D23B6FD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64425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350512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87019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8770274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0983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EA73BA-8D8B-40BF-BD4B-A95D6EC962C6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27EA9D-47E1-4E27-9FE0-FCEA2F48A9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91257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05221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553786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5193161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99704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2739239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859405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CAE61-5D3E-4BD5-A5D9-771C01134A47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5945-3973-4370-BC41-FEB60D23E9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58390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DC62913-02BC-45E1-AAF1-5FEF7A64E957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4F5628D-78A8-4B37-9EF1-0045A170D96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41349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21E2D-908A-4141-9380-9D4D8A890906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68F56-680E-4887-87A9-D5C033ED31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5694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8BEB1-00CC-4620-98C8-807096FD2A9B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983F37-7669-49AB-8AB2-F55DDA2B7B1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638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6680E6-DF0C-41FE-B435-3271F8822860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72E9DE-A9FA-4888-AE9F-B9157D1DC3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61668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04F9-3E2D-495C-8B4E-9C352AB49C41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6DB2D-59C1-4D1E-ABE9-08FB66D8E13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7963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53AE9-F65D-4B16-BDDB-B6BA8DFB6DCB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815A-1A13-4491-8288-98C9281ED50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96581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A90D3-E1AB-4676-B9CD-847478CE7D4E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D4A1-24F7-4821-82BD-70FB033D923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532116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42F82-34F0-4101-BFE0-F72DA208A5B6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2E5C-82F9-4232-AFFB-29A16C88E70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5436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407C0-70D5-4D62-AF95-D2944CEA4571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B48E-B8EB-42CA-BD4C-865A5426ABB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128392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0646985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35055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737925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723677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09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3267E7-3E57-42A7-9090-EF905079A59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30CF3-25C1-4041-A96E-EA98C728F4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68811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534264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6462006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177028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271058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134070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D485-4C03-45E8-B6D0-46828E02E60C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68E16-213C-4740-A3B1-900BD38C434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70481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F6A9CEE-2EFF-4234-91F1-7C751369ACC5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D1229A-9B3D-45F1-B5E5-2E8332F1230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4581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85AF0-BE99-42E1-8896-F2AC7649E97C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06C4E-EE0C-4EE5-87A2-35430863BAB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49057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/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2BDB5-56E7-488A-9222-90A0789D0DBA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949785-2CA9-476C-A985-1B136A442E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488459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42F00-BE0B-4015-BD94-861224FE7D02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C2115-2833-4D9B-A53D-946A02C0513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2774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B08EE-E418-4C9D-9E13-1A7A12859A20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D0CFF0-84BF-467A-A1B2-5ADB6B20CF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09335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F5BB4-7388-4E3F-9D07-511EBF95DAFD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7ADE0-CCEF-46A7-ABD8-5A0BBB8AE25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03370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1435A-C109-4B19-B1BC-68217D2779C1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22AE-3DA3-40B2-8803-78BC49B7C8E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5941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DA39A-72B2-4AB3-92E9-998112FE6621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EF6A9-6C0F-4350-A0DD-7A147BEC468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266166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9EAC61-67A6-46C0-AF04-4C3923461D8C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6D16-6E45-4A50-88A4-2D70F4B225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81424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8334584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17236495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7329899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37886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156697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7139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7132-4491-4D90-808E-F4ABA1A9E346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5B4B-1776-4491-9403-9325C58D36A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223257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164029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4275614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9756864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4856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399A5282-76F8-49E9-9449-9DEDABC87614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4B6AB836-89B8-4782-9DE2-5DA74AB6F8B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0D0EFB84-9DC4-47CD-978D-A92DC34FB5D7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CDA2531E-A569-4D11-9F57-58BF224E644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533A4C6-3BA8-4416-84B5-322F9341B6D3}" type="datetime1">
              <a:rPr lang="fi-FI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C3927088-0CDF-46CD-8962-1E078E2EA0D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7" name="Ryhmä 6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.isoaho@hel.fi" TargetMode="External"/><Relationship Id="rId2" Type="http://schemas.openxmlformats.org/officeDocument/2006/relationships/hyperlink" Target="mailto:charlotte.wieliczko@hel.fi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66CA89-7463-22B6-F25A-2F89EE27E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3829050"/>
          </a:xfrm>
        </p:spPr>
        <p:txBody>
          <a:bodyPr/>
          <a:lstStyle/>
          <a:p>
            <a:r>
              <a:rPr lang="fi-FI" sz="6000" dirty="0"/>
              <a:t>FIT auttaa kuulemaan kaikkia perheenjäseniä ja kohdentamaan työtä  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FAF4A501-EE1C-33B3-4F12-FCB530BEA5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421" y="4286250"/>
            <a:ext cx="10709478" cy="972000"/>
          </a:xfrm>
        </p:spPr>
        <p:txBody>
          <a:bodyPr/>
          <a:lstStyle/>
          <a:p>
            <a:r>
              <a:rPr lang="fi-FI" dirty="0"/>
              <a:t>Kokemuksia </a:t>
            </a:r>
            <a:r>
              <a:rPr lang="fi-FI" dirty="0" err="1"/>
              <a:t>FIT:n</a:t>
            </a:r>
            <a:r>
              <a:rPr lang="fi-FI" dirty="0"/>
              <a:t> käytöstä Helsingin lapsiperhepalveluista</a:t>
            </a:r>
          </a:p>
          <a:p>
            <a:endParaRPr lang="fi-FI" dirty="0"/>
          </a:p>
          <a:p>
            <a:r>
              <a:rPr lang="fi-FI" dirty="0"/>
              <a:t>Charlotte Wieliczko, Maria Isoaho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9DB3193-61E7-2671-2C09-CD4F96EC0A0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955338" y="6269038"/>
            <a:ext cx="1236662" cy="258762"/>
          </a:xfrm>
        </p:spPr>
        <p:txBody>
          <a:bodyPr/>
          <a:lstStyle/>
          <a:p>
            <a:pPr>
              <a:defRPr/>
            </a:pPr>
            <a:fld id="{FF0A0238-7858-4C5D-9334-38D34ABA26BB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pic>
        <p:nvPicPr>
          <p:cNvPr id="3" name="Kuva 2" descr="Kuva, joka sisältää kohteen teksti, Fontti, kuvakaappaus, symboli&#10;&#10;Kuvaus luotu automaattisesti">
            <a:extLst>
              <a:ext uri="{FF2B5EF4-FFF2-40B4-BE49-F238E27FC236}">
                <a16:creationId xmlns:a16="http://schemas.microsoft.com/office/drawing/2014/main" id="{ABFEE8BA-C9A3-B390-52BC-F2EA5C23C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199" y="5773571"/>
            <a:ext cx="2649231" cy="67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1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069E71-627A-A6EB-32C5-A3F252F002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i-FI"/>
            </a:br>
            <a:br>
              <a:rPr lang="fi-FI"/>
            </a:br>
            <a:r>
              <a:rPr lang="fi-FI"/>
              <a:t>yhteystiedot:</a:t>
            </a:r>
            <a:br>
              <a:rPr lang="fi-FI"/>
            </a:br>
            <a:r>
              <a:rPr lang="fi-FI" sz="5400">
                <a:hlinkClick r:id="rId2"/>
              </a:rPr>
              <a:t>charlotte.wieliczko@hel.fi</a:t>
            </a:r>
            <a:br>
              <a:rPr lang="fi-FI" sz="5400"/>
            </a:br>
            <a:r>
              <a:rPr lang="fi-FI" sz="5400">
                <a:hlinkClick r:id="rId3"/>
              </a:rPr>
              <a:t>maria.isoaho@hel.fi</a:t>
            </a:r>
            <a:br>
              <a:rPr lang="fi-FI" sz="5400"/>
            </a:br>
            <a:endParaRPr lang="fi-FI" sz="540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8BD7CB8-7A05-89E6-ECA6-0CAE1012C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2E4427-7DC9-465A-AC18-63739EE817FE}" type="datetime1">
              <a:rPr lang="fi-FI" smtClean="0"/>
              <a:pPr>
                <a:defRPr/>
              </a:pPr>
              <a:t>19.12.2023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8C0E035-1C05-301C-5ABD-60B02734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DACA9C7-90AF-61CC-9830-4E69AFDA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25E92E-7255-4D0A-BC70-6446A13C33AE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576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2BFB91-8C7D-DF01-7118-453C6D9A2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787400"/>
          </a:xfrm>
        </p:spPr>
        <p:txBody>
          <a:bodyPr wrap="square" anchor="t">
            <a:normAutofit/>
          </a:bodyPr>
          <a:lstStyle/>
          <a:p>
            <a:r>
              <a:rPr lang="fi-FI"/>
              <a:t>Esityksen sisältö</a:t>
            </a:r>
          </a:p>
        </p:txBody>
      </p:sp>
      <p:pic>
        <p:nvPicPr>
          <p:cNvPr id="15" name="Kuvan paikkamerkki 14">
            <a:extLst>
              <a:ext uri="{FF2B5EF4-FFF2-40B4-BE49-F238E27FC236}">
                <a16:creationId xmlns:a16="http://schemas.microsoft.com/office/drawing/2014/main" id="{F9363153-1C7C-3F95-7516-F60096191C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/>
        </p:blipFill>
        <p:spPr>
          <a:xfrm>
            <a:off x="1083960" y="1195200"/>
            <a:ext cx="4110479" cy="4982400"/>
          </a:xfrm>
          <a:noFill/>
        </p:spPr>
      </p:pic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8EB743-0CE1-C575-7CF9-C0A8E01C7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fi-FI"/>
              <a:t>Helsingin FIT käyttäjät ja implementointi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fi-FI" sz="2000">
                <a:solidFill>
                  <a:schemeClr val="accent1"/>
                </a:solidFill>
              </a:rPr>
              <a:t>Miksi FIT on Helsingissä otettu laajasti käyttöön?</a:t>
            </a:r>
          </a:p>
          <a:p>
            <a:pPr>
              <a:spcAft>
                <a:spcPts val="600"/>
              </a:spcAft>
            </a:pPr>
            <a:r>
              <a:rPr lang="fi-FI"/>
              <a:t>Ammattilaisten kokemukset FIT:n käytöstä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fi-FI" sz="2000">
                <a:solidFill>
                  <a:schemeClr val="accent1"/>
                </a:solidFill>
              </a:rPr>
              <a:t>Asiakasperhe kerrallaan tehdään vaikuttavaa auttamistyötä</a:t>
            </a:r>
          </a:p>
          <a:p>
            <a:pPr>
              <a:spcAft>
                <a:spcPts val="600"/>
              </a:spcAft>
            </a:pPr>
            <a:r>
              <a:rPr lang="fi-FI"/>
              <a:t>Asiakkaan näkökulma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fi-FI" sz="2000">
                <a:solidFill>
                  <a:schemeClr val="accent1"/>
                </a:solidFill>
              </a:rPr>
              <a:t>Raportoinnin kautta asiakastyön ilmiöt osaksi tiimien arkityötä</a:t>
            </a:r>
          </a:p>
          <a:p>
            <a:pPr>
              <a:spcAft>
                <a:spcPts val="600"/>
              </a:spcAft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60B8331-5C3F-81B6-E933-24E2D9CE2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3" y="6269038"/>
            <a:ext cx="1236662" cy="2587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E84F5B4B-1776-4491-9403-9325C58D36A3}" type="slidenum">
              <a:rPr lang="fi-FI" smtClean="0"/>
              <a:pPr>
                <a:spcAft>
                  <a:spcPts val="600"/>
                </a:spcAft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9493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720C-6191-5309-01FA-581DE5CB9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787400"/>
          </a:xfrm>
        </p:spPr>
        <p:txBody>
          <a:bodyPr wrap="square" anchor="t">
            <a:normAutofit/>
          </a:bodyPr>
          <a:lstStyle/>
          <a:p>
            <a:r>
              <a:rPr lang="en-GB" noProof="1">
                <a:latin typeface="Arial Black"/>
              </a:rPr>
              <a:t>Palautetietoinen työskentely - 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6E74-B024-C56C-5019-774175DB58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085840" cy="4982400"/>
          </a:xfrm>
        </p:spPr>
        <p:txBody>
          <a:bodyPr wrap="square" anchor="t">
            <a:normAutofit/>
          </a:bodyPr>
          <a:lstStyle/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noProof="1"/>
              <a:t>Näyttöön perustuva lähestymistapa, joka perustuu asiakastyön </a:t>
            </a:r>
            <a:r>
              <a:rPr lang="en-GB" sz="1800" b="1" noProof="1"/>
              <a:t>jatkuvaan</a:t>
            </a:r>
            <a:r>
              <a:rPr lang="en-GB" sz="1800" noProof="1"/>
              <a:t> </a:t>
            </a:r>
            <a:r>
              <a:rPr lang="en-GB" sz="1800" b="1" noProof="1"/>
              <a:t>seurantaan</a:t>
            </a:r>
            <a:r>
              <a:rPr lang="en-GB" sz="1800" noProof="1"/>
              <a:t> </a:t>
            </a:r>
            <a:r>
              <a:rPr lang="en-GB" sz="1800" b="1" noProof="1"/>
              <a:t>reaaliajassa</a:t>
            </a:r>
            <a:r>
              <a:rPr lang="en-GB" sz="1800" noProof="1"/>
              <a:t> ja </a:t>
            </a:r>
            <a:r>
              <a:rPr lang="en-GB" sz="1800" b="1" noProof="1"/>
              <a:t>dialogissa</a:t>
            </a:r>
            <a:r>
              <a:rPr lang="en-GB" sz="1800" noProof="1"/>
              <a:t> asiakkaan kanssa ja auttaa työntekijää </a:t>
            </a:r>
            <a:r>
              <a:rPr lang="en-GB" sz="1800" b="1" noProof="1"/>
              <a:t>muokkaamaan työskentelyä asiakkaalle sopivammaksi</a:t>
            </a:r>
            <a:endParaRPr lang="en-GB" sz="1800" b="1" noProof="1">
              <a:cs typeface="Arial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b="0" i="0" noProof="1"/>
              <a:t>Työskentelyssä mitataan asiakkaan </a:t>
            </a:r>
            <a:r>
              <a:rPr lang="en-GB" sz="1800" b="1" i="0" noProof="1"/>
              <a:t>hyvinvointia</a:t>
            </a:r>
            <a:r>
              <a:rPr lang="en-GB" sz="1800" b="0" i="0" noProof="1"/>
              <a:t> sekä </a:t>
            </a:r>
            <a:r>
              <a:rPr lang="en-GB" sz="1800" b="1" i="0" noProof="1"/>
              <a:t>kokemusta palvelusta </a:t>
            </a:r>
            <a:r>
              <a:rPr lang="en-GB" sz="1800" b="0" i="0" noProof="1"/>
              <a:t>jokaisella tapaamiskerralla</a:t>
            </a:r>
            <a:endParaRPr lang="en-GB" sz="1800" b="0" i="0" u="none" strike="noStrike" kern="1200" cap="none" spc="0" normalizeH="0" baseline="0" noProof="1">
              <a:ln>
                <a:noFill/>
              </a:ln>
              <a:effectLst/>
              <a:uLnTx/>
              <a:uFillTx/>
              <a:cs typeface="Arial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noProof="1"/>
              <a:t>Työskentelyn avulla on mahdollista </a:t>
            </a:r>
            <a:r>
              <a:rPr lang="en-GB" sz="1800" b="1" noProof="1"/>
              <a:t>mitata ja parantaa työskentelyn</a:t>
            </a:r>
            <a:r>
              <a:rPr lang="en-GB" sz="1800" noProof="1"/>
              <a:t> </a:t>
            </a:r>
            <a:r>
              <a:rPr lang="en-GB" sz="1800" b="1" noProof="1"/>
              <a:t>tuloksia</a:t>
            </a:r>
            <a:endParaRPr lang="en-GB" sz="1800" b="1" noProof="1">
              <a:cs typeface="Arial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b="1" noProof="1"/>
              <a:t>Auttaa tunnistamaan asiakastyön prosesseja, jotka eivät etene ja joissa tarvitaan muutosta</a:t>
            </a:r>
            <a:endParaRPr lang="en-GB" sz="1800" b="1" noProof="1">
              <a:cs typeface="Arial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b="1" noProof="1"/>
              <a:t>Auttaa ehkäisemään asiakkaiden ennakoimattomia keskeyttämisiä</a:t>
            </a:r>
            <a:endParaRPr lang="en-GB" sz="1800" b="1" noProof="1">
              <a:cs typeface="Arial"/>
            </a:endParaRPr>
          </a:p>
          <a:p>
            <a:pPr lvl="0">
              <a:lnSpc>
                <a:spcPct val="90000"/>
              </a:lnSpc>
              <a:spcAft>
                <a:spcPts val="1200"/>
              </a:spcAft>
            </a:pPr>
            <a:r>
              <a:rPr lang="en-GB" sz="1800" noProof="1"/>
              <a:t>Kehitetty USA:ssa, kehittäjinä Scott Miller ja Barry Duncan</a:t>
            </a:r>
            <a:endParaRPr lang="en-GB" sz="1800" noProof="1">
              <a:cs typeface="Arial"/>
            </a:endParaRPr>
          </a:p>
          <a:p>
            <a:pPr marL="0" indent="0">
              <a:lnSpc>
                <a:spcPct val="90000"/>
              </a:lnSpc>
              <a:spcAft>
                <a:spcPts val="1200"/>
              </a:spcAft>
              <a:buNone/>
            </a:pPr>
            <a:endParaRPr lang="sv-FI" sz="1800"/>
          </a:p>
        </p:txBody>
      </p:sp>
      <p:pic>
        <p:nvPicPr>
          <p:cNvPr id="4" name="Kuvan paikkamerkki 14">
            <a:extLst>
              <a:ext uri="{FF2B5EF4-FFF2-40B4-BE49-F238E27FC236}">
                <a16:creationId xmlns:a16="http://schemas.microsoft.com/office/drawing/2014/main" id="{C44EF4DD-1FE0-89A0-9BC7-F4F8A4504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7137276" y="1605280"/>
            <a:ext cx="3772163" cy="457232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C98CE0AD-07DF-7EAC-A6D9-42844EA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63700" y="6269038"/>
            <a:ext cx="1304925" cy="258762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A826FEC4-BF3D-464A-8A26-3D861B1B2AEE}" type="datetime1">
              <a:rPr lang="fi-FI"/>
              <a:pPr>
                <a:spcAft>
                  <a:spcPts val="600"/>
                </a:spcAft>
                <a:defRPr/>
              </a:pPr>
              <a:t>19.12.2023</a:t>
            </a:fld>
            <a:endParaRPr lang="fi-FI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2E6219B5-1C9B-58EF-A16E-86AACDF6D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988" y="6269038"/>
            <a:ext cx="4114800" cy="258762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fi-FI"/>
              <a:t>Etunimi Sukunimi</a:t>
            </a: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F245B850-8C3B-CC8C-597D-21F4D3A50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3" y="6269038"/>
            <a:ext cx="1236662" cy="258762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fld id="{98BA2A89-7DD5-41AC-9A43-96CEA010C929}" type="slidenum">
              <a:rPr lang="fi-FI"/>
              <a:pPr>
                <a:spcAft>
                  <a:spcPts val="600"/>
                </a:spcAft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528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5027AD-2F99-2B98-E53C-0A263A63E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Palautetietoisen työskentelyn eteneminen Helsingin kaupungilla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3C10E6-5796-4C2F-8855-17E15F3B1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70033" y="6492360"/>
            <a:ext cx="1236662" cy="258762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8FCEA-2837-4113-B69C-807D10F262C0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52936B99-E836-3FBF-E055-BDE9AC955592}"/>
              </a:ext>
            </a:extLst>
          </p:cNvPr>
          <p:cNvSpPr/>
          <p:nvPr/>
        </p:nvSpPr>
        <p:spPr>
          <a:xfrm>
            <a:off x="90354" y="2889333"/>
            <a:ext cx="2185060" cy="209599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Yksittäisiä kokeiluja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2018-2019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- Lastensuojelun perhekuntoutus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Pariterapia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Lastensuojelun jälkihuolto</a:t>
            </a: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81A9C3BF-13F1-1B65-FEBA-9D6068374F67}"/>
              </a:ext>
            </a:extLst>
          </p:cNvPr>
          <p:cNvSpPr/>
          <p:nvPr/>
        </p:nvSpPr>
        <p:spPr>
          <a:xfrm>
            <a:off x="1746489" y="2399868"/>
            <a:ext cx="3251498" cy="311133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Pilotointivaihe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Tulevaisuuden sotekeskushanke 2021-2022: yhteiskehittäminen lastensuojelu &amp; perhepalvelut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Hehkutiimi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Toivotiimi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Sosiaaliohjaus 2 &amp; 3 (</a:t>
            </a:r>
            <a:r>
              <a:rPr kumimoji="0" lang="fi-FI" sz="1200" b="0" i="0" u="none" strike="noStrike" kern="1200" cap="none" spc="0" normalizeH="0" baseline="0" noProof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nepsyohjaus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Vuosaaren perheneuvola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Terapeuttinen vauvaperhetyö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14AAF604-9F85-CA96-EA69-7EF8B8C614AE}"/>
              </a:ext>
            </a:extLst>
          </p:cNvPr>
          <p:cNvSpPr/>
          <p:nvPr/>
        </p:nvSpPr>
        <p:spPr>
          <a:xfrm>
            <a:off x="4585319" y="1507522"/>
            <a:ext cx="4538444" cy="4705397"/>
          </a:xfrm>
          <a:prstGeom prst="ellipse">
            <a:avLst/>
          </a:prstGeom>
          <a:ln w="57150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Laaja käyttöönotto palvelutasolla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Kestävän kasvun hanke 2023-2025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Palautetietoisen työskentelyn käyttöönottokoulutukset,  tukirakenteiden luominen ja kouluttajakoulutus. Mukana tässä vaiheessa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Perheneuvolat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Lapsiperheiden sosiaaliohjaus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Lastensuojelun ja perhesosiaalityön palvelut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Keskitetyt perheiden erityispalvelut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Lasten erityisvastaanotto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i-FI" sz="1200">
                <a:solidFill>
                  <a:sysClr val="windowText" lastClr="000000"/>
                </a:solidFill>
                <a:latin typeface="Arial" panose="020B0604020202020204"/>
              </a:rPr>
              <a:t>Lastensuojelun</a:t>
            </a: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jälkihuolto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fi-FI" sz="1200">
                <a:solidFill>
                  <a:sysClr val="windowText" lastClr="000000"/>
                </a:solidFill>
                <a:latin typeface="Arial" panose="020B0604020202020204"/>
              </a:rPr>
              <a:t>Asumisen tuki digihanke RRP</a:t>
            </a: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Hankkeen aikana on mahdollista kouluttaa laajasti sosiaali- ja terveydenhuollon työryhmiä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1BF706BA-B573-5042-D2A3-12AB5BD56D05}"/>
              </a:ext>
            </a:extLst>
          </p:cNvPr>
          <p:cNvSpPr/>
          <p:nvPr/>
        </p:nvSpPr>
        <p:spPr>
          <a:xfrm>
            <a:off x="8049945" y="1904061"/>
            <a:ext cx="3922815" cy="3912321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300" b="1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Palautetietoinen työskentely osana perustyötä </a:t>
            </a: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2025 </a:t>
            </a: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sym typeface="Wingdings" panose="05000000000000000000" pitchFamily="2" charset="2"/>
              </a:rPr>
              <a:t></a:t>
            </a:r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Vaikuttavuutta seurataan reaaliaikaisesti ja vahvistetaan osana asiakastyötä sekä työryhmätasolla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Työskentelyn tueksi on olemassa selkeitä rakenteita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fi-FI" sz="13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Työotteen käyttöönoton myötä asiakkaan osallistaminen on vahvistunut ja palveluissa korostuu asiakkaan tarpeisiin vastaaminen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B1C72601-8625-9075-D148-9801041C0F6B}"/>
              </a:ext>
            </a:extLst>
          </p:cNvPr>
          <p:cNvSpPr txBox="1"/>
          <p:nvPr/>
        </p:nvSpPr>
        <p:spPr>
          <a:xfrm>
            <a:off x="4857891" y="6525053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Olemme tässä</a:t>
            </a:r>
          </a:p>
        </p:txBody>
      </p:sp>
      <p:sp>
        <p:nvSpPr>
          <p:cNvPr id="12" name="Nuoli: Alas 11">
            <a:extLst>
              <a:ext uri="{FF2B5EF4-FFF2-40B4-BE49-F238E27FC236}">
                <a16:creationId xmlns:a16="http://schemas.microsoft.com/office/drawing/2014/main" id="{D6D06E49-4C82-B692-B1CE-05C6B01F57E2}"/>
              </a:ext>
            </a:extLst>
          </p:cNvPr>
          <p:cNvSpPr/>
          <p:nvPr/>
        </p:nvSpPr>
        <p:spPr>
          <a:xfrm rot="10800000">
            <a:off x="5948825" y="6120180"/>
            <a:ext cx="415636" cy="404873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46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B8E4CA-9C1A-6CC1-B2F2-F1A64C07A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Havaintoja implementoinnista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B3B4C2-BE13-7754-AF50-1CEC6B633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Esihenkilöiden oman koulutuksen tuottaminen aloitettu </a:t>
            </a:r>
            <a:r>
              <a:rPr lang="fi-FI" err="1"/>
              <a:t>rrp</a:t>
            </a:r>
            <a:r>
              <a:rPr lang="fi-FI"/>
              <a:t>-hankkeen aikana, koska havaittiin, että lähiesihenkilöiden rooli keskeinen jalkauttamisessa, tiimien tuessa ja esihenkilöt vastuussa raporttien seuraamisesta. Tätä varten tehty erillistä koulutusmateriaalia ja varattu aikaa esihenkilöiden tukeen.  </a:t>
            </a:r>
          </a:p>
          <a:p>
            <a:endParaRPr lang="fi-FI"/>
          </a:p>
          <a:p>
            <a:r>
              <a:rPr lang="fi-FI"/>
              <a:t>Käyttäjämäärät tällä hetkellä noin 300 ammattilaista ja hankkeen aikana tavoitteena noin 500 käyttäjää. Hankkeen aikana koulutetaan kouluttajia, jotta hankkeen jälkeen on tukirakenne palautetietoiselle työotteelle. </a:t>
            </a:r>
            <a:endParaRPr lang="fi-FI">
              <a:cs typeface="Arial"/>
            </a:endParaRPr>
          </a:p>
          <a:p>
            <a:endParaRPr lang="fi-FI"/>
          </a:p>
          <a:p>
            <a:r>
              <a:rPr lang="fi-FI"/>
              <a:t>Käytössä </a:t>
            </a:r>
            <a:r>
              <a:rPr lang="fi-FI" err="1"/>
              <a:t>OpenFIT</a:t>
            </a:r>
            <a:r>
              <a:rPr lang="fi-FI"/>
              <a:t> järjestelmä. Paperiversioita voi käyttää yksittäisissä tilanteissa, mutta tulokset siirretään tällöinkin ohjelmaan, jotta saadaan kerättyä tietoa digitaalisessa muodossa ja tiedon hyödyntäminen helpompaa ja monipuolisempaa. </a:t>
            </a:r>
          </a:p>
          <a:p>
            <a:pPr marL="0" indent="0">
              <a:buNone/>
            </a:pPr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3F1CC7-5B11-D8B8-BD1E-F2DEA255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4F5B4B-1776-4491-9403-9325C58D36A3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4087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8DD01A35-C268-86F6-CCAB-AC30ADE41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787400"/>
          </a:xfrm>
        </p:spPr>
        <p:txBody>
          <a:bodyPr/>
          <a:lstStyle/>
          <a:p>
            <a:r>
              <a:rPr lang="fi-FI" sz="2800" dirty="0"/>
              <a:t>”Joissakin tilanteissa työskentely onnistuu aivan mainiosti. Osa asiakkaista innostuu.”</a:t>
            </a:r>
            <a:br>
              <a:rPr lang="fi-FI" sz="2800" dirty="0"/>
            </a:br>
            <a:endParaRPr lang="en-US" sz="280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966547B-CCCF-D8D7-422E-A6207A44E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286826"/>
            <a:ext cx="6557203" cy="4982400"/>
          </a:xfrm>
        </p:spPr>
        <p:txBody>
          <a:bodyPr/>
          <a:lstStyle/>
          <a:p>
            <a:pPr marL="342900" indent="-342900"/>
            <a:r>
              <a:rPr lang="fi-FI" sz="2000" dirty="0">
                <a:cs typeface="Arial"/>
              </a:rPr>
              <a:t>Ammattilaisten kokemuksia:</a:t>
            </a:r>
            <a:endParaRPr lang="fi-FI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1900" dirty="0"/>
              <a:t>Auttaa ammattilaista jäsentämään tapaamista ja asiakkaan tilannetta. Auttaa seuraamaan pieniä edistys- ja takapakkiaskelia, joita ei ilman mittareita huomaisi.</a:t>
            </a:r>
            <a:endParaRPr lang="fi-FI" sz="1900" dirty="0">
              <a:cs typeface="Arial"/>
            </a:endParaRPr>
          </a:p>
          <a:p>
            <a:pPr marL="800100" lvl="1" indent="-342900"/>
            <a:r>
              <a:rPr lang="fi-FI" sz="1900" dirty="0"/>
              <a:t>Lasten kanssa etenkin </a:t>
            </a:r>
            <a:r>
              <a:rPr lang="fi-FI" sz="1900" dirty="0" err="1"/>
              <a:t>ORS:n</a:t>
            </a:r>
            <a:r>
              <a:rPr lang="fi-FI" sz="1900" dirty="0"/>
              <a:t> mittaustulokset saattaa vaihdella paljon kerrasta toiseen ja heittelehtii. Tällöin koettu tärkeäksi seurata vanhemman rinnakkaisarviota lapsen voinnista</a:t>
            </a:r>
            <a:endParaRPr lang="fi-FI" sz="1900" dirty="0">
              <a:cs typeface="Arial"/>
            </a:endParaRPr>
          </a:p>
          <a:p>
            <a:pPr marL="800100" lvl="1" indent="-342900"/>
            <a:r>
              <a:rPr lang="fi-FI" sz="1900" dirty="0"/>
              <a:t>Miten käyttää isojen perheiden kanssa? Kokeillaan toimivia käytäntöjä.</a:t>
            </a:r>
            <a:endParaRPr lang="fi-FI" sz="1900" dirty="0">
              <a:cs typeface="Arial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sz="1900" dirty="0"/>
              <a:t>Systemaattisuuden vaikeus ja vaikeus luottaa siihen, että </a:t>
            </a:r>
            <a:r>
              <a:rPr lang="fi-FI" sz="1900" dirty="0" err="1"/>
              <a:t>FITiä</a:t>
            </a:r>
            <a:r>
              <a:rPr lang="fi-FI" sz="1900" dirty="0"/>
              <a:t> voi käyttää kaikkien kanssa ja kaikenlaisissa tilanteissa</a:t>
            </a:r>
            <a:endParaRPr lang="fi-FI" sz="1900" dirty="0">
              <a:cs typeface="Arial"/>
            </a:endParaRPr>
          </a:p>
          <a:p>
            <a:pPr marL="800100" lvl="1" indent="-342900"/>
            <a:r>
              <a:rPr lang="fi-FI" sz="1900" dirty="0"/>
              <a:t>Koneen mukaan ottaminen tapaamiseen tuntuu vieraalle </a:t>
            </a:r>
            <a:endParaRPr lang="fi-FI" sz="1900" dirty="0">
              <a:cs typeface="Arial" panose="020B0604020202020204"/>
            </a:endParaRPr>
          </a:p>
          <a:p>
            <a:pPr marL="800100" lvl="1" indent="-342900"/>
            <a:r>
              <a:rPr lang="fi-FI" sz="1900" dirty="0"/>
              <a:t>Tapaamisissa ei ole aikaa </a:t>
            </a:r>
            <a:r>
              <a:rPr lang="fi-FI" sz="1900" dirty="0" err="1"/>
              <a:t>ors</a:t>
            </a:r>
            <a:r>
              <a:rPr lang="fi-FI" sz="1900" dirty="0"/>
              <a:t>- ja </a:t>
            </a:r>
            <a:r>
              <a:rPr lang="fi-FI" sz="1900" dirty="0" err="1"/>
              <a:t>srs</a:t>
            </a:r>
            <a:r>
              <a:rPr lang="fi-FI" sz="1900" dirty="0"/>
              <a:t> -mittareille </a:t>
            </a:r>
            <a:endParaRPr lang="fi-FI" sz="1900" dirty="0">
              <a:cs typeface="Arial"/>
            </a:endParaRPr>
          </a:p>
          <a:p>
            <a:endParaRPr lang="en-US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518E893E-C3B7-832E-5360-F3442B8B9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9465" y="1220788"/>
            <a:ext cx="3959761" cy="4710750"/>
          </a:xfrm>
          <a:prstGeom prst="rect">
            <a:avLst/>
          </a:prstGeom>
          <a:noFill/>
        </p:spPr>
      </p:pic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F477B7-08E9-DDCD-0988-A7BC1B7A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7813" y="6269038"/>
            <a:ext cx="1236662" cy="258762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E84F5B4B-1776-4491-9403-9325C58D36A3}" type="slidenum">
              <a:rPr lang="fi-FI" smtClean="0"/>
              <a:pPr>
                <a:spcAft>
                  <a:spcPts val="600"/>
                </a:spcAft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15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E119BA-9C6A-A766-A823-EC638488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/>
              <a:t>Asiakkaiden kokemus datan muodossa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C00FE4AB-8ABC-855D-AD49-39E04A0976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1221887"/>
            <a:ext cx="3897984" cy="865652"/>
          </a:xfrm>
        </p:spPr>
        <p:txBody>
          <a:bodyPr/>
          <a:lstStyle/>
          <a:p>
            <a:r>
              <a:rPr lang="fi-FI" sz="2000" dirty="0"/>
              <a:t>Yksilötyössä käyrän seuraaminen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D5F072-0544-D2E3-E0D9-B422EC1E72B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E017C0B-DE9C-4AC2-B54E-E80C9DED7B74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pic>
        <p:nvPicPr>
          <p:cNvPr id="15" name="Sisällön paikkamerkki 14">
            <a:extLst>
              <a:ext uri="{FF2B5EF4-FFF2-40B4-BE49-F238E27FC236}">
                <a16:creationId xmlns:a16="http://schemas.microsoft.com/office/drawing/2014/main" id="{B1C0F372-AC73-6B5D-5E92-DA58E00C912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b="20877"/>
          <a:stretch/>
        </p:blipFill>
        <p:spPr>
          <a:xfrm>
            <a:off x="205483" y="2087538"/>
            <a:ext cx="4500081" cy="3314021"/>
          </a:xfrm>
        </p:spPr>
      </p:pic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8DA6CEDD-347D-B5F5-8D76-A8FABDDC8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14771" y="2201745"/>
            <a:ext cx="5364000" cy="72110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800" dirty="0"/>
              <a:t>Rinnakkaisarvioinnin käyttö tuo nuoren arviointiin laajemman näkökulman</a:t>
            </a:r>
            <a:endParaRPr lang="fi-FI" sz="1800" dirty="0">
              <a:cs typeface="Arial"/>
            </a:endParaRPr>
          </a:p>
          <a:p>
            <a:endParaRPr lang="fi-FI" sz="1800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95226544-9A0F-9882-BB9A-8B0E7E0A7C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12239" y="1245510"/>
            <a:ext cx="5364163" cy="409203"/>
          </a:xfrm>
        </p:spPr>
        <p:txBody>
          <a:bodyPr/>
          <a:lstStyle/>
          <a:p>
            <a:r>
              <a:rPr lang="fi-FI" sz="2000" dirty="0"/>
              <a:t>Havaintoja lapsiperheiden sosiaaliohjauksen ja perheneuvolan tiimeistä:</a:t>
            </a:r>
            <a:endParaRPr lang="fi-FI" sz="2000" dirty="0">
              <a:cs typeface="Arial"/>
            </a:endParaRPr>
          </a:p>
          <a:p>
            <a:endParaRPr lang="fi-FI" sz="2000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65413726-15E2-8BFB-5138-C1A105D4D9E6}"/>
              </a:ext>
            </a:extLst>
          </p:cNvPr>
          <p:cNvSpPr txBox="1"/>
          <p:nvPr/>
        </p:nvSpPr>
        <p:spPr>
          <a:xfrm>
            <a:off x="650449" y="5401559"/>
            <a:ext cx="3704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Nuoren arvio omasta voinnista ja kokemuksestaan tapaamisista</a:t>
            </a:r>
          </a:p>
        </p:txBody>
      </p:sp>
      <p:pic>
        <p:nvPicPr>
          <p:cNvPr id="4" name="Sisällön paikkamerkki 7">
            <a:extLst>
              <a:ext uri="{FF2B5EF4-FFF2-40B4-BE49-F238E27FC236}">
                <a16:creationId xmlns:a16="http://schemas.microsoft.com/office/drawing/2014/main" id="{3F916CDF-FF77-E7C7-2AD7-5E3C48DF92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13" b="11810"/>
          <a:stretch/>
        </p:blipFill>
        <p:spPr bwMode="auto">
          <a:xfrm>
            <a:off x="5799226" y="3260855"/>
            <a:ext cx="3808051" cy="2196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3460A2F5-7A6A-506B-E7C0-C61129301218}"/>
              </a:ext>
            </a:extLst>
          </p:cNvPr>
          <p:cNvSpPr txBox="1"/>
          <p:nvPr/>
        </p:nvSpPr>
        <p:spPr>
          <a:xfrm>
            <a:off x="9590909" y="3451806"/>
            <a:ext cx="23625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Nuoren ja vanhempien arvio nuoren voinnista – yhdistetty näkymä</a:t>
            </a:r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A1366ABD-FE7D-732E-CC5B-2F12C18DED59}"/>
              </a:ext>
            </a:extLst>
          </p:cNvPr>
          <p:cNvGrpSpPr/>
          <p:nvPr/>
        </p:nvGrpSpPr>
        <p:grpSpPr>
          <a:xfrm>
            <a:off x="9665557" y="4528479"/>
            <a:ext cx="654987" cy="600164"/>
            <a:chOff x="5267008" y="2899094"/>
            <a:chExt cx="654987" cy="600164"/>
          </a:xfrm>
        </p:grpSpPr>
        <p:pic>
          <p:nvPicPr>
            <p:cNvPr id="11" name="Kuva 10">
              <a:extLst>
                <a:ext uri="{FF2B5EF4-FFF2-40B4-BE49-F238E27FC236}">
                  <a16:creationId xmlns:a16="http://schemas.microsoft.com/office/drawing/2014/main" id="{EA03B2BD-AC03-0CC7-6CE0-2F3259C0A8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67008" y="2944758"/>
              <a:ext cx="183678" cy="484242"/>
            </a:xfrm>
            <a:prstGeom prst="rect">
              <a:avLst/>
            </a:prstGeom>
          </p:spPr>
        </p:pic>
        <p:sp>
          <p:nvSpPr>
            <p:cNvPr id="12" name="Tekstiruutu 11">
              <a:extLst>
                <a:ext uri="{FF2B5EF4-FFF2-40B4-BE49-F238E27FC236}">
                  <a16:creationId xmlns:a16="http://schemas.microsoft.com/office/drawing/2014/main" id="{0CFC40B8-CD2C-F627-489C-75B952A81E38}"/>
                </a:ext>
              </a:extLst>
            </p:cNvPr>
            <p:cNvSpPr txBox="1"/>
            <p:nvPr/>
          </p:nvSpPr>
          <p:spPr>
            <a:xfrm>
              <a:off x="5399095" y="2899094"/>
              <a:ext cx="522900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dirty="0"/>
                <a:t>Nuori</a:t>
              </a:r>
            </a:p>
            <a:p>
              <a:r>
                <a:rPr lang="fi-FI" sz="1100" dirty="0"/>
                <a:t>Äiti</a:t>
              </a:r>
            </a:p>
            <a:p>
              <a:r>
                <a:rPr lang="fi-FI" sz="1100" dirty="0"/>
                <a:t>Isä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7419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5FC3AB3B-E1B5-6D06-D777-EFD6C054CFA1}"/>
              </a:ext>
            </a:extLst>
          </p:cNvPr>
          <p:cNvGrpSpPr/>
          <p:nvPr/>
        </p:nvGrpSpPr>
        <p:grpSpPr>
          <a:xfrm>
            <a:off x="5149406" y="1919767"/>
            <a:ext cx="6220971" cy="4134761"/>
            <a:chOff x="4880958" y="1953323"/>
            <a:chExt cx="6220971" cy="4134761"/>
          </a:xfrm>
        </p:grpSpPr>
        <p:pic>
          <p:nvPicPr>
            <p:cNvPr id="3" name="Kuva 2">
              <a:extLst>
                <a:ext uri="{FF2B5EF4-FFF2-40B4-BE49-F238E27FC236}">
                  <a16:creationId xmlns:a16="http://schemas.microsoft.com/office/drawing/2014/main" id="{2DC5E661-1EFB-C4A1-C6C6-D3EA38C7E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80958" y="1953323"/>
              <a:ext cx="6220971" cy="4134761"/>
            </a:xfrm>
            <a:prstGeom prst="rect">
              <a:avLst/>
            </a:prstGeom>
          </p:spPr>
        </p:pic>
        <p:sp>
          <p:nvSpPr>
            <p:cNvPr id="8" name="Ellipsi 7">
              <a:extLst>
                <a:ext uri="{FF2B5EF4-FFF2-40B4-BE49-F238E27FC236}">
                  <a16:creationId xmlns:a16="http://schemas.microsoft.com/office/drawing/2014/main" id="{7D063851-6ED9-B67E-3F8C-4D874F4A3616}"/>
                </a:ext>
              </a:extLst>
            </p:cNvPr>
            <p:cNvSpPr/>
            <p:nvPr/>
          </p:nvSpPr>
          <p:spPr>
            <a:xfrm flipV="1">
              <a:off x="6796131" y="3602586"/>
              <a:ext cx="976386" cy="769122"/>
            </a:xfrm>
            <a:prstGeom prst="ellipse">
              <a:avLst/>
            </a:prstGeom>
            <a:noFill/>
            <a:ln w="2857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1" name="Tekstiruutu 10">
            <a:extLst>
              <a:ext uri="{FF2B5EF4-FFF2-40B4-BE49-F238E27FC236}">
                <a16:creationId xmlns:a16="http://schemas.microsoft.com/office/drawing/2014/main" id="{6E2D15A9-5441-5F3A-B236-4DC130905890}"/>
              </a:ext>
            </a:extLst>
          </p:cNvPr>
          <p:cNvSpPr txBox="1"/>
          <p:nvPr/>
        </p:nvSpPr>
        <p:spPr>
          <a:xfrm>
            <a:off x="962630" y="3711803"/>
            <a:ext cx="3882747" cy="16927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1600" b="1" dirty="0"/>
              <a:t>Havaintoja lapsiperheiden sosiaaliohjauksen ja perheneuvolan tiimeistä:</a:t>
            </a:r>
            <a:endParaRPr lang="fi-FI" sz="1600" b="1" dirty="0"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sz="1600" dirty="0"/>
              <a:t>Vanhemmat tyytyväisempiä palveluun kuin lapset?</a:t>
            </a:r>
            <a:endParaRPr lang="fi-FI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200" dirty="0"/>
          </a:p>
          <a:p>
            <a:endParaRPr lang="fi-FI" sz="1200" dirty="0"/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E01C2FB8-E61C-D35F-BDB1-AF68D8D0F7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7227"/>
          <a:stretch/>
        </p:blipFill>
        <p:spPr>
          <a:xfrm>
            <a:off x="962630" y="2010666"/>
            <a:ext cx="3278616" cy="1324597"/>
          </a:xfrm>
          <a:prstGeom prst="rect">
            <a:avLst/>
          </a:prstGeom>
          <a:ln w="635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6" name="Otsikko 5">
            <a:extLst>
              <a:ext uri="{FF2B5EF4-FFF2-40B4-BE49-F238E27FC236}">
                <a16:creationId xmlns:a16="http://schemas.microsoft.com/office/drawing/2014/main" id="{8A098532-5CAC-A250-2AB7-3742D173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i-FI" dirty="0">
                <a:latin typeface="Arial Black" panose="020B0A04020102020204" pitchFamily="34" charset="0"/>
              </a:rPr>
              <a:t>Tiimitasolla työn tutkiminen tulosten perusteella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39D3EEEB-B666-B409-FE35-5DDBE5B6DF6B}"/>
              </a:ext>
            </a:extLst>
          </p:cNvPr>
          <p:cNvSpPr txBox="1"/>
          <p:nvPr/>
        </p:nvSpPr>
        <p:spPr>
          <a:xfrm>
            <a:off x="5250730" y="6249971"/>
            <a:ext cx="66836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dirty="0"/>
              <a:t>*Keskimääräisten SRS-aloituspisteiden viitearvo = 35, viittaa siihen, että asiakkailta saadaan rehellistä palautetta</a:t>
            </a:r>
          </a:p>
        </p:txBody>
      </p:sp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43BC5465-5F2D-FDBA-677A-EAD6FE183146}"/>
              </a:ext>
            </a:extLst>
          </p:cNvPr>
          <p:cNvCxnSpPr>
            <a:cxnSpLocks/>
          </p:cNvCxnSpPr>
          <p:nvPr/>
        </p:nvCxnSpPr>
        <p:spPr>
          <a:xfrm flipV="1">
            <a:off x="4515439" y="3987147"/>
            <a:ext cx="2384982" cy="76912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8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89AA5C-2857-3D36-18B8-E592F57AC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/>
              <a:t>Alustavia tuloksia, jatkuvan käytön rakentamista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CBA856-CAC8-12DC-3E6D-922731AB6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3174"/>
            <a:ext cx="10138528" cy="5176838"/>
          </a:xfrm>
        </p:spPr>
        <p:txBody>
          <a:bodyPr/>
          <a:lstStyle/>
          <a:p>
            <a:r>
              <a:rPr lang="fi-FI" sz="2300" dirty="0"/>
              <a:t>Tiimien kanssa raportteja </a:t>
            </a:r>
            <a:r>
              <a:rPr lang="fi-FI" sz="2300"/>
              <a:t>päästään hyödyntämään, </a:t>
            </a:r>
            <a:r>
              <a:rPr lang="fi-FI" sz="2300" dirty="0"/>
              <a:t>kun suljettuja asiakkuuksia on 60+. Tämä kestää palvelusta riippuen noin puolesta vuodesta ylöspäin.</a:t>
            </a:r>
          </a:p>
          <a:p>
            <a:pPr marL="0" indent="0">
              <a:buNone/>
            </a:pPr>
            <a:endParaRPr lang="fi-FI" sz="2300" dirty="0"/>
          </a:p>
          <a:p>
            <a:r>
              <a:rPr lang="fi-FI" sz="2300" dirty="0"/>
              <a:t>Tilastojen ja käyrien seuraaminen on uusi tapa käsitellä asiakasnäkökulmaa </a:t>
            </a:r>
            <a:endParaRPr lang="fi-FI" sz="2300" dirty="0">
              <a:cs typeface="Arial"/>
            </a:endParaRPr>
          </a:p>
          <a:p>
            <a:pPr lvl="1"/>
            <a:r>
              <a:rPr lang="fi-FI" sz="2300" dirty="0"/>
              <a:t>Lisää tietoon perustuvaa työnkehittämistä </a:t>
            </a:r>
          </a:p>
          <a:p>
            <a:pPr lvl="1"/>
            <a:r>
              <a:rPr lang="fi-FI" sz="2300" dirty="0"/>
              <a:t>Vähentää arvailua </a:t>
            </a:r>
          </a:p>
          <a:p>
            <a:pPr marL="457200" lvl="1" indent="0">
              <a:buNone/>
            </a:pPr>
            <a:endParaRPr lang="fi-FI" sz="2300" dirty="0">
              <a:cs typeface="Arial"/>
            </a:endParaRPr>
          </a:p>
          <a:p>
            <a:r>
              <a:rPr lang="fi-FI" sz="2300" dirty="0"/>
              <a:t>Tilastojen seuraaminen tiimien kanssa motivoi oman työn tutkimiseen</a:t>
            </a:r>
          </a:p>
          <a:p>
            <a:pPr marL="0" indent="0">
              <a:buNone/>
            </a:pPr>
            <a:endParaRPr lang="fi-FI" sz="2300" dirty="0"/>
          </a:p>
          <a:p>
            <a:r>
              <a:rPr lang="fi-FI" sz="2300" dirty="0"/>
              <a:t>Raportoinnin käyttö jo varhaisessa vaiheessa tärkeää, jotta hyöty saadaan käyttöön ja opitaan tulkitsemaan dataa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35F6CF-C4E9-293B-4980-E7C15AAE5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17C0B-DE9C-4AC2-B54E-E80C9DED7B74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29854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6939667D-C73E-4C9A-9ED9-680EF7589B6C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Asettelumallit.pptx [Vain luku]" id="{354B808C-3598-4EB5-AD80-3E979D1811D7}" vid="{D209B343-CA08-4BCB-94F1-2DCABC54E780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4D547177-20A8-454E-897F-38F507DBC3AB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70C49328D1B3445923C67400DDC03D2" ma:contentTypeVersion="12" ma:contentTypeDescription="Luo uusi asiakirja." ma:contentTypeScope="" ma:versionID="224fb2b17b816ee0db7d22b581be62a4">
  <xsd:schema xmlns:xsd="http://www.w3.org/2001/XMLSchema" xmlns:xs="http://www.w3.org/2001/XMLSchema" xmlns:p="http://schemas.microsoft.com/office/2006/metadata/properties" xmlns:ns2="0f713dae-9802-46ee-bb17-6bfe3c9b56da" xmlns:ns3="3693c6d2-4d30-4afb-9b64-30ac1e653ecf" targetNamespace="http://schemas.microsoft.com/office/2006/metadata/properties" ma:root="true" ma:fieldsID="6cf8581fccb9f3f09ecc3881a509a27f" ns2:_="" ns3:_="">
    <xsd:import namespace="0f713dae-9802-46ee-bb17-6bfe3c9b56da"/>
    <xsd:import namespace="3693c6d2-4d30-4afb-9b64-30ac1e653e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713dae-9802-46ee-bb17-6bfe3c9b56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Kuvien tunnisteet" ma:readOnly="false" ma:fieldId="{5cf76f15-5ced-4ddc-b409-7134ff3c332f}" ma:taxonomyMulti="true" ma:sspId="1b13d2ae-8643-4d9b-9691-30b7950a7e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3c6d2-4d30-4afb-9b64-30ac1e653ec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8563283e-2722-4228-b47e-5c09b01f8c6d}" ma:internalName="TaxCatchAll" ma:showField="CatchAllData" ma:web="3693c6d2-4d30-4afb-9b64-30ac1e653ec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713dae-9802-46ee-bb17-6bfe3c9b56da">
      <Terms xmlns="http://schemas.microsoft.com/office/infopath/2007/PartnerControls"/>
    </lcf76f155ced4ddcb4097134ff3c332f>
    <TaxCatchAll xmlns="3693c6d2-4d30-4afb-9b64-30ac1e653ecf" xsi:nil="true"/>
    <SharedWithUsers xmlns="3693c6d2-4d30-4afb-9b64-30ac1e653ecf">
      <UserInfo>
        <DisplayName>Tuominiemi-Lilja Terhi</DisplayName>
        <AccountId>19</AccountId>
        <AccountType/>
      </UserInfo>
      <UserInfo>
        <DisplayName>Lehikoinen Leena</DisplayName>
        <AccountId>49</AccountId>
        <AccountType/>
      </UserInfo>
      <UserInfo>
        <DisplayName>Rämö Anu</DisplayName>
        <AccountId>30</AccountId>
        <AccountType/>
      </UserInfo>
      <UserInfo>
        <DisplayName>Salonen Markus</DisplayName>
        <AccountId>46</AccountId>
        <AccountType/>
      </UserInfo>
      <UserInfo>
        <DisplayName>Alatalo Marjo</DisplayName>
        <AccountId>39</AccountId>
        <AccountType/>
      </UserInfo>
      <UserInfo>
        <DisplayName>Lindfors Anita</DisplayName>
        <AccountId>23</AccountId>
        <AccountType/>
      </UserInfo>
      <UserInfo>
        <DisplayName>Wieliczko Charlotte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C6CE4BA-00FF-4E29-BF9C-1DFF320D1F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5B8B8D-45F6-4492-AAAD-AFB422E3FD13}">
  <ds:schemaRefs>
    <ds:schemaRef ds:uri="0f713dae-9802-46ee-bb17-6bfe3c9b56da"/>
    <ds:schemaRef ds:uri="3693c6d2-4d30-4afb-9b64-30ac1e653ec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5EB948C-FC06-4BB4-B96D-0BC4A427CFAA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3693c6d2-4d30-4afb-9b64-30ac1e653ecf"/>
    <ds:schemaRef ds:uri="0f713dae-9802-46ee-bb17-6bfe3c9b56d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HKI_esittelypohjat</Template>
  <TotalTime>55</TotalTime>
  <Words>556</Words>
  <Application>Microsoft Office PowerPoint</Application>
  <PresentationFormat>Widescreen</PresentationFormat>
  <Paragraphs>91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HKI-perus</vt:lpstr>
      <vt:lpstr>HKI-bussi</vt:lpstr>
      <vt:lpstr>HKI-metro</vt:lpstr>
      <vt:lpstr>HKI-spåra</vt:lpstr>
      <vt:lpstr>FIT auttaa kuulemaan kaikkia perheenjäseniä ja kohdentamaan työtä  </vt:lpstr>
      <vt:lpstr>Esityksen sisältö</vt:lpstr>
      <vt:lpstr>Palautetietoinen työskentely - FIT</vt:lpstr>
      <vt:lpstr>Palautetietoisen työskentelyn eteneminen Helsingin kaupungilla</vt:lpstr>
      <vt:lpstr>Havaintoja implementoinnista</vt:lpstr>
      <vt:lpstr>”Joissakin tilanteissa työskentely onnistuu aivan mainiosti. Osa asiakkaista innostuu.” </vt:lpstr>
      <vt:lpstr>Asiakkaiden kokemus datan muodossa</vt:lpstr>
      <vt:lpstr>Tiimitasolla työn tutkiminen tulosten perusteella</vt:lpstr>
      <vt:lpstr>Alustavia tuloksia, jatkuvan käytön rakentamista </vt:lpstr>
      <vt:lpstr>  yhteystiedot: charlotte.wieliczko@hel.fi maria.isoaho@hel.fi </vt:lpstr>
    </vt:vector>
  </TitlesOfParts>
  <Company>Helsingin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Fit- kokemuksia Helsingistä</dc:title>
  <dc:creator>Isoaho Maria</dc:creator>
  <cp:lastModifiedBy>Wieliczko Charlotte</cp:lastModifiedBy>
  <cp:revision>4</cp:revision>
  <dcterms:created xsi:type="dcterms:W3CDTF">2023-11-07T06:33:15Z</dcterms:created>
  <dcterms:modified xsi:type="dcterms:W3CDTF">2023-12-20T07:58:08Z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5e945f-875f-47b7-87fa-10b3524d17f5_Enabled">
    <vt:lpwstr>true</vt:lpwstr>
  </property>
  <property fmtid="{D5CDD505-2E9C-101B-9397-08002B2CF9AE}" pid="3" name="MSIP_Label_f35e945f-875f-47b7-87fa-10b3524d17f5_SetDate">
    <vt:lpwstr>2023-11-07T06:56:16Z</vt:lpwstr>
  </property>
  <property fmtid="{D5CDD505-2E9C-101B-9397-08002B2CF9AE}" pid="4" name="MSIP_Label_f35e945f-875f-47b7-87fa-10b3524d17f5_Method">
    <vt:lpwstr>Standard</vt:lpwstr>
  </property>
  <property fmtid="{D5CDD505-2E9C-101B-9397-08002B2CF9AE}" pid="5" name="MSIP_Label_f35e945f-875f-47b7-87fa-10b3524d17f5_Name">
    <vt:lpwstr>Julkinen (harkinnanvaraisesti)</vt:lpwstr>
  </property>
  <property fmtid="{D5CDD505-2E9C-101B-9397-08002B2CF9AE}" pid="6" name="MSIP_Label_f35e945f-875f-47b7-87fa-10b3524d17f5_SiteId">
    <vt:lpwstr>3feb6bc1-d722-4726-966c-5b58b64df752</vt:lpwstr>
  </property>
  <property fmtid="{D5CDD505-2E9C-101B-9397-08002B2CF9AE}" pid="7" name="MSIP_Label_f35e945f-875f-47b7-87fa-10b3524d17f5_ActionId">
    <vt:lpwstr>fdf2fe5f-d22b-4d58-ba5b-7edb57a2b957</vt:lpwstr>
  </property>
  <property fmtid="{D5CDD505-2E9C-101B-9397-08002B2CF9AE}" pid="8" name="MSIP_Label_f35e945f-875f-47b7-87fa-10b3524d17f5_ContentBits">
    <vt:lpwstr>0</vt:lpwstr>
  </property>
  <property fmtid="{D5CDD505-2E9C-101B-9397-08002B2CF9AE}" pid="9" name="ContentTypeId">
    <vt:lpwstr>0x010100D70C49328D1B3445923C67400DDC03D2</vt:lpwstr>
  </property>
  <property fmtid="{D5CDD505-2E9C-101B-9397-08002B2CF9AE}" pid="10" name="MediaServiceImageTags">
    <vt:lpwstr/>
  </property>
</Properties>
</file>