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9" r:id="rId6"/>
    <p:sldId id="258" r:id="rId7"/>
    <p:sldId id="260" r:id="rId8"/>
    <p:sldId id="261" r:id="rId9"/>
    <p:sldId id="267" r:id="rId10"/>
    <p:sldId id="268" r:id="rId11"/>
    <p:sldId id="269" r:id="rId12"/>
    <p:sldId id="262" r:id="rId13"/>
    <p:sldId id="263" r:id="rId14"/>
    <p:sldId id="264" r:id="rId15"/>
    <p:sldId id="265" r:id="rId16"/>
    <p:sldId id="266" r:id="rId17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 showGuides="1">
      <p:cViewPr varScale="1">
        <p:scale>
          <a:sx n="114" d="100"/>
          <a:sy n="114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CDDB6-32B2-4983-9EA0-D684392403F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9413BC2-59A0-4AC8-ABEC-16B2BC8995D3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Ehdotus tavoitteeksi</a:t>
          </a:r>
          <a:r>
            <a:rPr lang="fi-FI" b="1" dirty="0">
              <a:solidFill>
                <a:schemeClr val="tx1"/>
              </a:solidFill>
            </a:rPr>
            <a:t>: parantaa tehokkuutta, hoidon laatua ja työhyvinvointia</a:t>
          </a:r>
        </a:p>
      </dgm:t>
    </dgm:pt>
    <dgm:pt modelId="{4CDBB8FA-AA81-4E8A-8D8B-CB53ECC96E38}" type="parTrans" cxnId="{F8510561-9410-4EE2-84B9-E5C1E8AF3E10}">
      <dgm:prSet/>
      <dgm:spPr/>
      <dgm:t>
        <a:bodyPr/>
        <a:lstStyle/>
        <a:p>
          <a:endParaRPr lang="fi-FI"/>
        </a:p>
      </dgm:t>
    </dgm:pt>
    <dgm:pt modelId="{4EFF1045-A88C-4960-A84F-0C4075B8F888}" type="sibTrans" cxnId="{F8510561-9410-4EE2-84B9-E5C1E8AF3E10}">
      <dgm:prSet/>
      <dgm:spPr/>
      <dgm:t>
        <a:bodyPr/>
        <a:lstStyle/>
        <a:p>
          <a:endParaRPr lang="fi-FI"/>
        </a:p>
      </dgm:t>
    </dgm:pt>
    <dgm:pt modelId="{9AF7B2E9-8B59-44B7-8CE7-73C0048449B6}">
      <dgm:prSet phldrT="[Teksti]" custT="1"/>
      <dgm:spPr/>
      <dgm:t>
        <a:bodyPr/>
        <a:lstStyle/>
        <a:p>
          <a:r>
            <a:rPr lang="fi-FI" sz="1400" dirty="0"/>
            <a:t>Miten tavoitteiden toteutumista voidaan mitata?</a:t>
          </a:r>
        </a:p>
      </dgm:t>
    </dgm:pt>
    <dgm:pt modelId="{AC802309-79EB-4F92-B3C1-B93751F711DA}" type="parTrans" cxnId="{408C24AC-E3C8-4649-8242-06A21087AD3C}">
      <dgm:prSet/>
      <dgm:spPr/>
      <dgm:t>
        <a:bodyPr/>
        <a:lstStyle/>
        <a:p>
          <a:endParaRPr lang="fi-FI"/>
        </a:p>
      </dgm:t>
    </dgm:pt>
    <dgm:pt modelId="{DDA8446A-B742-42D1-8B03-12A77EADABE2}" type="sibTrans" cxnId="{408C24AC-E3C8-4649-8242-06A21087AD3C}">
      <dgm:prSet/>
      <dgm:spPr/>
      <dgm:t>
        <a:bodyPr/>
        <a:lstStyle/>
        <a:p>
          <a:endParaRPr lang="fi-FI"/>
        </a:p>
      </dgm:t>
    </dgm:pt>
    <dgm:pt modelId="{6E34E0AC-A283-444C-A485-BF255368DE40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Tehokkuus, laatu, työhyvinvointi</a:t>
          </a:r>
        </a:p>
      </dgm:t>
    </dgm:pt>
    <dgm:pt modelId="{2F3CF816-5279-4C41-B2A0-D576DA7E54B7}" type="parTrans" cxnId="{E83ACF5B-C881-4CF3-ACFA-90E600D04DF2}">
      <dgm:prSet/>
      <dgm:spPr/>
      <dgm:t>
        <a:bodyPr/>
        <a:lstStyle/>
        <a:p>
          <a:endParaRPr lang="fi-FI"/>
        </a:p>
      </dgm:t>
    </dgm:pt>
    <dgm:pt modelId="{DC31861B-A74A-491C-BCEF-A55E51D826B4}" type="sibTrans" cxnId="{E83ACF5B-C881-4CF3-ACFA-90E600D04DF2}">
      <dgm:prSet/>
      <dgm:spPr/>
      <dgm:t>
        <a:bodyPr/>
        <a:lstStyle/>
        <a:p>
          <a:endParaRPr lang="fi-FI"/>
        </a:p>
      </dgm:t>
    </dgm:pt>
    <dgm:pt modelId="{003A6D1D-CE65-4F36-B671-9D8FF79230C5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Välittömän asiakastyön osuus työajasta</a:t>
          </a:r>
        </a:p>
      </dgm:t>
    </dgm:pt>
    <dgm:pt modelId="{3D347218-88DA-48C0-872D-B9EE0BFABC19}" type="parTrans" cxnId="{FA595883-8AF8-41FE-A677-F85F8AA50776}">
      <dgm:prSet/>
      <dgm:spPr/>
      <dgm:t>
        <a:bodyPr/>
        <a:lstStyle/>
        <a:p>
          <a:endParaRPr lang="fi-FI"/>
        </a:p>
      </dgm:t>
    </dgm:pt>
    <dgm:pt modelId="{73B3A9EC-EAB5-4F5F-B6A0-2C454FC0FC6A}" type="sibTrans" cxnId="{FA595883-8AF8-41FE-A677-F85F8AA50776}">
      <dgm:prSet/>
      <dgm:spPr/>
      <dgm:t>
        <a:bodyPr/>
        <a:lstStyle/>
        <a:p>
          <a:endParaRPr lang="fi-FI"/>
        </a:p>
      </dgm:t>
    </dgm:pt>
    <dgm:pt modelId="{43B01519-9A72-4CE7-80F5-8C74A13F1DDB}">
      <dgm:prSet phldrT="[Teksti]"/>
      <dgm:spPr/>
      <dgm:t>
        <a:bodyPr/>
        <a:lstStyle/>
        <a:p>
          <a:r>
            <a:rPr lang="fi-FI" b="1" dirty="0"/>
            <a:t>Lyhytaikaisten sairauspoissaolojen määrä, hoitajien vaihtuvuus</a:t>
          </a:r>
        </a:p>
      </dgm:t>
    </dgm:pt>
    <dgm:pt modelId="{084FA48E-8E24-4B80-88A2-CBBE2C5CF135}" type="parTrans" cxnId="{AF0D6172-B860-457E-9452-1E96D4A1D7EE}">
      <dgm:prSet/>
      <dgm:spPr/>
      <dgm:t>
        <a:bodyPr/>
        <a:lstStyle/>
        <a:p>
          <a:endParaRPr lang="fi-FI"/>
        </a:p>
      </dgm:t>
    </dgm:pt>
    <dgm:pt modelId="{0E79EC0F-99F5-4C5E-8A03-31AC06AEADA7}" type="sibTrans" cxnId="{AF0D6172-B860-457E-9452-1E96D4A1D7EE}">
      <dgm:prSet/>
      <dgm:spPr/>
      <dgm:t>
        <a:bodyPr/>
        <a:lstStyle/>
        <a:p>
          <a:endParaRPr lang="fi-FI"/>
        </a:p>
      </dgm:t>
    </dgm:pt>
    <dgm:pt modelId="{F5D61F3B-6591-4EB1-82BD-09D2923A8552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Millä keinolla tavoite voidaan saavuttaa?</a:t>
          </a:r>
        </a:p>
      </dgm:t>
    </dgm:pt>
    <dgm:pt modelId="{49E0848D-BC4F-469A-A33E-A2D29E8C257B}" type="parTrans" cxnId="{6B5311B3-EA45-426D-BC38-DAC7B8D6FC27}">
      <dgm:prSet/>
      <dgm:spPr/>
      <dgm:t>
        <a:bodyPr/>
        <a:lstStyle/>
        <a:p>
          <a:endParaRPr lang="fi-FI"/>
        </a:p>
      </dgm:t>
    </dgm:pt>
    <dgm:pt modelId="{F721A0F8-78CA-4632-A1EB-7B38622BECCE}" type="sibTrans" cxnId="{6B5311B3-EA45-426D-BC38-DAC7B8D6FC27}">
      <dgm:prSet/>
      <dgm:spPr/>
      <dgm:t>
        <a:bodyPr/>
        <a:lstStyle/>
        <a:p>
          <a:endParaRPr lang="fi-FI"/>
        </a:p>
      </dgm:t>
    </dgm:pt>
    <dgm:pt modelId="{337D28AB-C4B9-4351-8A2A-8BFE2A773DF8}">
      <dgm:prSet phldrT="[Teksti]"/>
      <dgm:spPr/>
      <dgm:t>
        <a:bodyPr/>
        <a:lstStyle/>
        <a:p>
          <a:r>
            <a:rPr lang="fi-FI" b="1" dirty="0"/>
            <a:t>Tarvepohjainen toimintamalli</a:t>
          </a:r>
        </a:p>
      </dgm:t>
    </dgm:pt>
    <dgm:pt modelId="{9EC9E818-BAA4-4D3C-9BD8-563DC57C3BD4}" type="parTrans" cxnId="{EA06A3F6-0800-43EE-92F0-AD0827595D76}">
      <dgm:prSet/>
      <dgm:spPr/>
      <dgm:t>
        <a:bodyPr/>
        <a:lstStyle/>
        <a:p>
          <a:endParaRPr lang="fi-FI"/>
        </a:p>
      </dgm:t>
    </dgm:pt>
    <dgm:pt modelId="{91679BE3-E10D-4249-ABC0-486D7180207C}" type="sibTrans" cxnId="{EA06A3F6-0800-43EE-92F0-AD0827595D76}">
      <dgm:prSet/>
      <dgm:spPr/>
      <dgm:t>
        <a:bodyPr/>
        <a:lstStyle/>
        <a:p>
          <a:endParaRPr lang="fi-FI"/>
        </a:p>
      </dgm:t>
    </dgm:pt>
    <dgm:pt modelId="{20093C54-C8D3-492F-8068-DF9BE8B3150E}">
      <dgm:prSet phldrT="[Teksti]"/>
      <dgm:spPr/>
      <dgm:t>
        <a:bodyPr/>
        <a:lstStyle/>
        <a:p>
          <a:r>
            <a:rPr lang="fi-FI" dirty="0"/>
            <a:t>Muut keinot</a:t>
          </a:r>
        </a:p>
      </dgm:t>
    </dgm:pt>
    <dgm:pt modelId="{42740B84-E489-4994-8323-AC9C2ABD7CD7}" type="parTrans" cxnId="{435716D5-5752-4563-B0C0-D1A23A79D0E3}">
      <dgm:prSet/>
      <dgm:spPr/>
      <dgm:t>
        <a:bodyPr/>
        <a:lstStyle/>
        <a:p>
          <a:endParaRPr lang="fi-FI"/>
        </a:p>
      </dgm:t>
    </dgm:pt>
    <dgm:pt modelId="{95335C42-4F78-484E-88BC-C27DEE7F1B76}" type="sibTrans" cxnId="{435716D5-5752-4563-B0C0-D1A23A79D0E3}">
      <dgm:prSet/>
      <dgm:spPr/>
      <dgm:t>
        <a:bodyPr/>
        <a:lstStyle/>
        <a:p>
          <a:endParaRPr lang="fi-FI"/>
        </a:p>
      </dgm:t>
    </dgm:pt>
    <dgm:pt modelId="{F8C1CB6A-81A8-4B92-9644-132715E0C2F2}">
      <dgm:prSet/>
      <dgm:spPr/>
      <dgm:t>
        <a:bodyPr/>
        <a:lstStyle/>
        <a:p>
          <a:r>
            <a:rPr lang="fi-FI" b="1" dirty="0"/>
            <a:t>Eri hoitajien määrä asiakkaalla, suunnitellun palveluajan toteutuminen, keskeytykset, asiakastyytyväisyys</a:t>
          </a:r>
        </a:p>
      </dgm:t>
    </dgm:pt>
    <dgm:pt modelId="{557AD1E8-579E-40D6-B4AF-B73002B0195B}" type="parTrans" cxnId="{859C22C0-097F-4A84-8971-72A49D4ED5E7}">
      <dgm:prSet/>
      <dgm:spPr/>
      <dgm:t>
        <a:bodyPr/>
        <a:lstStyle/>
        <a:p>
          <a:endParaRPr lang="fi-FI"/>
        </a:p>
      </dgm:t>
    </dgm:pt>
    <dgm:pt modelId="{0C1FB3B0-9CB7-49AA-BB6B-2C57B0A05136}" type="sibTrans" cxnId="{859C22C0-097F-4A84-8971-72A49D4ED5E7}">
      <dgm:prSet/>
      <dgm:spPr/>
      <dgm:t>
        <a:bodyPr/>
        <a:lstStyle/>
        <a:p>
          <a:endParaRPr lang="fi-FI"/>
        </a:p>
      </dgm:t>
    </dgm:pt>
    <dgm:pt modelId="{A1C76F19-0A9A-4A10-8ED3-E51C7DD4DB37}" type="pres">
      <dgm:prSet presAssocID="{638CDDB6-32B2-4983-9EA0-D684392403FB}" presName="Name0" presStyleCnt="0">
        <dgm:presLayoutVars>
          <dgm:dir/>
          <dgm:animLvl val="lvl"/>
          <dgm:resizeHandles val="exact"/>
        </dgm:presLayoutVars>
      </dgm:prSet>
      <dgm:spPr/>
    </dgm:pt>
    <dgm:pt modelId="{7F30129C-429C-4D4C-AEF8-D81DF7732894}" type="pres">
      <dgm:prSet presAssocID="{F5D61F3B-6591-4EB1-82BD-09D2923A8552}" presName="boxAndChildren" presStyleCnt="0"/>
      <dgm:spPr/>
    </dgm:pt>
    <dgm:pt modelId="{7B503841-FD99-4F93-A308-4C4CBFC478A7}" type="pres">
      <dgm:prSet presAssocID="{F5D61F3B-6591-4EB1-82BD-09D2923A8552}" presName="parentTextBox" presStyleLbl="node1" presStyleIdx="0" presStyleCnt="3"/>
      <dgm:spPr/>
    </dgm:pt>
    <dgm:pt modelId="{3A4B53C6-C0D4-4B11-B925-5835BED3F40F}" type="pres">
      <dgm:prSet presAssocID="{F5D61F3B-6591-4EB1-82BD-09D2923A8552}" presName="entireBox" presStyleLbl="node1" presStyleIdx="0" presStyleCnt="3"/>
      <dgm:spPr/>
    </dgm:pt>
    <dgm:pt modelId="{82132F1C-C3BC-4FBB-A5B3-7A5AB4FEF73A}" type="pres">
      <dgm:prSet presAssocID="{F5D61F3B-6591-4EB1-82BD-09D2923A8552}" presName="descendantBox" presStyleCnt="0"/>
      <dgm:spPr/>
    </dgm:pt>
    <dgm:pt modelId="{0788E8C4-98F7-4C3B-BCCF-46E9F56CF5BD}" type="pres">
      <dgm:prSet presAssocID="{337D28AB-C4B9-4351-8A2A-8BFE2A773DF8}" presName="childTextBox" presStyleLbl="fgAccFollowNode1" presStyleIdx="0" presStyleCnt="6" custScaleY="103629">
        <dgm:presLayoutVars>
          <dgm:bulletEnabled val="1"/>
        </dgm:presLayoutVars>
      </dgm:prSet>
      <dgm:spPr/>
    </dgm:pt>
    <dgm:pt modelId="{1908BF8D-7F5C-4DF5-8E15-9D2611E9CCC7}" type="pres">
      <dgm:prSet presAssocID="{20093C54-C8D3-492F-8068-DF9BE8B3150E}" presName="childTextBox" presStyleLbl="fgAccFollowNode1" presStyleIdx="1" presStyleCnt="6">
        <dgm:presLayoutVars>
          <dgm:bulletEnabled val="1"/>
        </dgm:presLayoutVars>
      </dgm:prSet>
      <dgm:spPr/>
    </dgm:pt>
    <dgm:pt modelId="{C65562D1-941D-444C-8F50-124F085949FB}" type="pres">
      <dgm:prSet presAssocID="{DC31861B-A74A-491C-BCEF-A55E51D826B4}" presName="sp" presStyleCnt="0"/>
      <dgm:spPr/>
    </dgm:pt>
    <dgm:pt modelId="{C41DBFF3-FC0E-4707-AE09-2A23DF8F70F8}" type="pres">
      <dgm:prSet presAssocID="{6E34E0AC-A283-444C-A485-BF255368DE40}" presName="arrowAndChildren" presStyleCnt="0"/>
      <dgm:spPr/>
    </dgm:pt>
    <dgm:pt modelId="{D2CCBB02-C036-4C4A-A4DA-961068CF5BB2}" type="pres">
      <dgm:prSet presAssocID="{6E34E0AC-A283-444C-A485-BF255368DE40}" presName="parentTextArrow" presStyleLbl="node1" presStyleIdx="0" presStyleCnt="3"/>
      <dgm:spPr/>
    </dgm:pt>
    <dgm:pt modelId="{FE004A89-7F64-4176-B72B-4DD8B60F4D61}" type="pres">
      <dgm:prSet presAssocID="{6E34E0AC-A283-444C-A485-BF255368DE40}" presName="arrow" presStyleLbl="node1" presStyleIdx="1" presStyleCnt="3" custScaleY="134013"/>
      <dgm:spPr/>
    </dgm:pt>
    <dgm:pt modelId="{4F368E96-F374-433E-8459-7650501EFB45}" type="pres">
      <dgm:prSet presAssocID="{6E34E0AC-A283-444C-A485-BF255368DE40}" presName="descendantArrow" presStyleCnt="0"/>
      <dgm:spPr/>
    </dgm:pt>
    <dgm:pt modelId="{9E6557A3-A81F-4AF0-A415-F643CF5F3D91}" type="pres">
      <dgm:prSet presAssocID="{003A6D1D-CE65-4F36-B671-9D8FF79230C5}" presName="childTextArrow" presStyleLbl="fgAccFollowNode1" presStyleIdx="2" presStyleCnt="6" custScaleY="177396">
        <dgm:presLayoutVars>
          <dgm:bulletEnabled val="1"/>
        </dgm:presLayoutVars>
      </dgm:prSet>
      <dgm:spPr/>
    </dgm:pt>
    <dgm:pt modelId="{0AAD9CAE-B805-4BC3-BFB0-630F4EADCCB0}" type="pres">
      <dgm:prSet presAssocID="{F8C1CB6A-81A8-4B92-9644-132715E0C2F2}" presName="childTextArrow" presStyleLbl="fgAccFollowNode1" presStyleIdx="3" presStyleCnt="6" custScaleY="177396">
        <dgm:presLayoutVars>
          <dgm:bulletEnabled val="1"/>
        </dgm:presLayoutVars>
      </dgm:prSet>
      <dgm:spPr/>
    </dgm:pt>
    <dgm:pt modelId="{7617A19B-1F41-4E97-9F87-2B303336EA2C}" type="pres">
      <dgm:prSet presAssocID="{43B01519-9A72-4CE7-80F5-8C74A13F1DDB}" presName="childTextArrow" presStyleLbl="fgAccFollowNode1" presStyleIdx="4" presStyleCnt="6" custScaleY="177396">
        <dgm:presLayoutVars>
          <dgm:bulletEnabled val="1"/>
        </dgm:presLayoutVars>
      </dgm:prSet>
      <dgm:spPr/>
    </dgm:pt>
    <dgm:pt modelId="{15828A21-FD5F-4C39-8B4B-1B370B2E86E0}" type="pres">
      <dgm:prSet presAssocID="{4EFF1045-A88C-4960-A84F-0C4075B8F888}" presName="sp" presStyleCnt="0"/>
      <dgm:spPr/>
    </dgm:pt>
    <dgm:pt modelId="{7114D5E6-9064-430C-83B3-CCC064BA99C0}" type="pres">
      <dgm:prSet presAssocID="{19413BC2-59A0-4AC8-ABEC-16B2BC8995D3}" presName="arrowAndChildren" presStyleCnt="0"/>
      <dgm:spPr/>
    </dgm:pt>
    <dgm:pt modelId="{3D1A3DC7-141E-40CF-8590-AFCE2A3074BA}" type="pres">
      <dgm:prSet presAssocID="{19413BC2-59A0-4AC8-ABEC-16B2BC8995D3}" presName="parentTextArrow" presStyleLbl="node1" presStyleIdx="1" presStyleCnt="3"/>
      <dgm:spPr/>
    </dgm:pt>
    <dgm:pt modelId="{1F3D6E45-BA97-4009-8C43-FBC00A415A5B}" type="pres">
      <dgm:prSet presAssocID="{19413BC2-59A0-4AC8-ABEC-16B2BC8995D3}" presName="arrow" presStyleLbl="node1" presStyleIdx="2" presStyleCnt="3" custScaleY="82075"/>
      <dgm:spPr/>
    </dgm:pt>
    <dgm:pt modelId="{5910DF03-BC06-425D-9FEC-8C650DDDF494}" type="pres">
      <dgm:prSet presAssocID="{19413BC2-59A0-4AC8-ABEC-16B2BC8995D3}" presName="descendantArrow" presStyleCnt="0"/>
      <dgm:spPr/>
    </dgm:pt>
    <dgm:pt modelId="{220F39C8-4505-4E93-B811-4F4F94384E80}" type="pres">
      <dgm:prSet presAssocID="{9AF7B2E9-8B59-44B7-8CE7-73C0048449B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A467401-46C1-4719-B855-310FFCB6E6D5}" type="presOf" srcId="{638CDDB6-32B2-4983-9EA0-D684392403FB}" destId="{A1C76F19-0A9A-4A10-8ED3-E51C7DD4DB37}" srcOrd="0" destOrd="0" presId="urn:microsoft.com/office/officeart/2005/8/layout/process4"/>
    <dgm:cxn modelId="{FB47EF04-6261-4F85-AE1A-829183F14DCA}" type="presOf" srcId="{F8C1CB6A-81A8-4B92-9644-132715E0C2F2}" destId="{0AAD9CAE-B805-4BC3-BFB0-630F4EADCCB0}" srcOrd="0" destOrd="0" presId="urn:microsoft.com/office/officeart/2005/8/layout/process4"/>
    <dgm:cxn modelId="{D5E98B23-850C-4DBF-9D94-B71A249F984F}" type="presOf" srcId="{F5D61F3B-6591-4EB1-82BD-09D2923A8552}" destId="{7B503841-FD99-4F93-A308-4C4CBFC478A7}" srcOrd="0" destOrd="0" presId="urn:microsoft.com/office/officeart/2005/8/layout/process4"/>
    <dgm:cxn modelId="{2612C023-9D9E-45BA-BAEB-ED904DE193A8}" type="presOf" srcId="{6E34E0AC-A283-444C-A485-BF255368DE40}" destId="{FE004A89-7F64-4176-B72B-4DD8B60F4D61}" srcOrd="1" destOrd="0" presId="urn:microsoft.com/office/officeart/2005/8/layout/process4"/>
    <dgm:cxn modelId="{ACE9233C-9F58-4AD0-80FA-D676DD1F080E}" type="presOf" srcId="{9AF7B2E9-8B59-44B7-8CE7-73C0048449B6}" destId="{220F39C8-4505-4E93-B811-4F4F94384E80}" srcOrd="0" destOrd="0" presId="urn:microsoft.com/office/officeart/2005/8/layout/process4"/>
    <dgm:cxn modelId="{8D4CFD3F-A03E-4E0F-852E-597EFDAA0B1E}" type="presOf" srcId="{6E34E0AC-A283-444C-A485-BF255368DE40}" destId="{D2CCBB02-C036-4C4A-A4DA-961068CF5BB2}" srcOrd="0" destOrd="0" presId="urn:microsoft.com/office/officeart/2005/8/layout/process4"/>
    <dgm:cxn modelId="{E83ACF5B-C881-4CF3-ACFA-90E600D04DF2}" srcId="{638CDDB6-32B2-4983-9EA0-D684392403FB}" destId="{6E34E0AC-A283-444C-A485-BF255368DE40}" srcOrd="1" destOrd="0" parTransId="{2F3CF816-5279-4C41-B2A0-D576DA7E54B7}" sibTransId="{DC31861B-A74A-491C-BCEF-A55E51D826B4}"/>
    <dgm:cxn modelId="{F8510561-9410-4EE2-84B9-E5C1E8AF3E10}" srcId="{638CDDB6-32B2-4983-9EA0-D684392403FB}" destId="{19413BC2-59A0-4AC8-ABEC-16B2BC8995D3}" srcOrd="0" destOrd="0" parTransId="{4CDBB8FA-AA81-4E8A-8D8B-CB53ECC96E38}" sibTransId="{4EFF1045-A88C-4960-A84F-0C4075B8F888}"/>
    <dgm:cxn modelId="{D1759548-82F7-4012-BD08-F25CACF4B861}" type="presOf" srcId="{20093C54-C8D3-492F-8068-DF9BE8B3150E}" destId="{1908BF8D-7F5C-4DF5-8E15-9D2611E9CCC7}" srcOrd="0" destOrd="0" presId="urn:microsoft.com/office/officeart/2005/8/layout/process4"/>
    <dgm:cxn modelId="{A69D736F-0693-4B32-B11E-105754F962C1}" type="presOf" srcId="{337D28AB-C4B9-4351-8A2A-8BFE2A773DF8}" destId="{0788E8C4-98F7-4C3B-BCCF-46E9F56CF5BD}" srcOrd="0" destOrd="0" presId="urn:microsoft.com/office/officeart/2005/8/layout/process4"/>
    <dgm:cxn modelId="{C6102771-537F-40CC-9E28-CE8342156947}" type="presOf" srcId="{F5D61F3B-6591-4EB1-82BD-09D2923A8552}" destId="{3A4B53C6-C0D4-4B11-B925-5835BED3F40F}" srcOrd="1" destOrd="0" presId="urn:microsoft.com/office/officeart/2005/8/layout/process4"/>
    <dgm:cxn modelId="{AF0D6172-B860-457E-9452-1E96D4A1D7EE}" srcId="{6E34E0AC-A283-444C-A485-BF255368DE40}" destId="{43B01519-9A72-4CE7-80F5-8C74A13F1DDB}" srcOrd="2" destOrd="0" parTransId="{084FA48E-8E24-4B80-88A2-CBBE2C5CF135}" sibTransId="{0E79EC0F-99F5-4C5E-8A03-31AC06AEADA7}"/>
    <dgm:cxn modelId="{427A9D59-2D1B-4602-9882-AAE142AB4471}" type="presOf" srcId="{003A6D1D-CE65-4F36-B671-9D8FF79230C5}" destId="{9E6557A3-A81F-4AF0-A415-F643CF5F3D91}" srcOrd="0" destOrd="0" presId="urn:microsoft.com/office/officeart/2005/8/layout/process4"/>
    <dgm:cxn modelId="{FA595883-8AF8-41FE-A677-F85F8AA50776}" srcId="{6E34E0AC-A283-444C-A485-BF255368DE40}" destId="{003A6D1D-CE65-4F36-B671-9D8FF79230C5}" srcOrd="0" destOrd="0" parTransId="{3D347218-88DA-48C0-872D-B9EE0BFABC19}" sibTransId="{73B3A9EC-EAB5-4F5F-B6A0-2C454FC0FC6A}"/>
    <dgm:cxn modelId="{AD8F2091-B72B-4556-B8D2-AE2788137D08}" type="presOf" srcId="{19413BC2-59A0-4AC8-ABEC-16B2BC8995D3}" destId="{1F3D6E45-BA97-4009-8C43-FBC00A415A5B}" srcOrd="1" destOrd="0" presId="urn:microsoft.com/office/officeart/2005/8/layout/process4"/>
    <dgm:cxn modelId="{408C24AC-E3C8-4649-8242-06A21087AD3C}" srcId="{19413BC2-59A0-4AC8-ABEC-16B2BC8995D3}" destId="{9AF7B2E9-8B59-44B7-8CE7-73C0048449B6}" srcOrd="0" destOrd="0" parTransId="{AC802309-79EB-4F92-B3C1-B93751F711DA}" sibTransId="{DDA8446A-B742-42D1-8B03-12A77EADABE2}"/>
    <dgm:cxn modelId="{6B5311B3-EA45-426D-BC38-DAC7B8D6FC27}" srcId="{638CDDB6-32B2-4983-9EA0-D684392403FB}" destId="{F5D61F3B-6591-4EB1-82BD-09D2923A8552}" srcOrd="2" destOrd="0" parTransId="{49E0848D-BC4F-469A-A33E-A2D29E8C257B}" sibTransId="{F721A0F8-78CA-4632-A1EB-7B38622BECCE}"/>
    <dgm:cxn modelId="{859C22C0-097F-4A84-8971-72A49D4ED5E7}" srcId="{6E34E0AC-A283-444C-A485-BF255368DE40}" destId="{F8C1CB6A-81A8-4B92-9644-132715E0C2F2}" srcOrd="1" destOrd="0" parTransId="{557AD1E8-579E-40D6-B4AF-B73002B0195B}" sibTransId="{0C1FB3B0-9CB7-49AA-BB6B-2C57B0A05136}"/>
    <dgm:cxn modelId="{435716D5-5752-4563-B0C0-D1A23A79D0E3}" srcId="{F5D61F3B-6591-4EB1-82BD-09D2923A8552}" destId="{20093C54-C8D3-492F-8068-DF9BE8B3150E}" srcOrd="1" destOrd="0" parTransId="{42740B84-E489-4994-8323-AC9C2ABD7CD7}" sibTransId="{95335C42-4F78-484E-88BC-C27DEE7F1B76}"/>
    <dgm:cxn modelId="{8E5671D6-B4A0-46E9-A6CA-C14E9FBF51CE}" type="presOf" srcId="{19413BC2-59A0-4AC8-ABEC-16B2BC8995D3}" destId="{3D1A3DC7-141E-40CF-8590-AFCE2A3074BA}" srcOrd="0" destOrd="0" presId="urn:microsoft.com/office/officeart/2005/8/layout/process4"/>
    <dgm:cxn modelId="{A71A4AD7-4F3F-4610-B738-BA3D5DD695A0}" type="presOf" srcId="{43B01519-9A72-4CE7-80F5-8C74A13F1DDB}" destId="{7617A19B-1F41-4E97-9F87-2B303336EA2C}" srcOrd="0" destOrd="0" presId="urn:microsoft.com/office/officeart/2005/8/layout/process4"/>
    <dgm:cxn modelId="{EA06A3F6-0800-43EE-92F0-AD0827595D76}" srcId="{F5D61F3B-6591-4EB1-82BD-09D2923A8552}" destId="{337D28AB-C4B9-4351-8A2A-8BFE2A773DF8}" srcOrd="0" destOrd="0" parTransId="{9EC9E818-BAA4-4D3C-9BD8-563DC57C3BD4}" sibTransId="{91679BE3-E10D-4249-ABC0-486D7180207C}"/>
    <dgm:cxn modelId="{B3ECFD4D-413E-4183-BA42-F72335ED30DB}" type="presParOf" srcId="{A1C76F19-0A9A-4A10-8ED3-E51C7DD4DB37}" destId="{7F30129C-429C-4D4C-AEF8-D81DF7732894}" srcOrd="0" destOrd="0" presId="urn:microsoft.com/office/officeart/2005/8/layout/process4"/>
    <dgm:cxn modelId="{DACD2F33-0F80-4BDE-B8BC-ABDA73DC636A}" type="presParOf" srcId="{7F30129C-429C-4D4C-AEF8-D81DF7732894}" destId="{7B503841-FD99-4F93-A308-4C4CBFC478A7}" srcOrd="0" destOrd="0" presId="urn:microsoft.com/office/officeart/2005/8/layout/process4"/>
    <dgm:cxn modelId="{A8E46B1C-AF76-4380-8BB0-17E470C7C31E}" type="presParOf" srcId="{7F30129C-429C-4D4C-AEF8-D81DF7732894}" destId="{3A4B53C6-C0D4-4B11-B925-5835BED3F40F}" srcOrd="1" destOrd="0" presId="urn:microsoft.com/office/officeart/2005/8/layout/process4"/>
    <dgm:cxn modelId="{C0092907-04E8-4FB7-A4EE-D0E6E11355E1}" type="presParOf" srcId="{7F30129C-429C-4D4C-AEF8-D81DF7732894}" destId="{82132F1C-C3BC-4FBB-A5B3-7A5AB4FEF73A}" srcOrd="2" destOrd="0" presId="urn:microsoft.com/office/officeart/2005/8/layout/process4"/>
    <dgm:cxn modelId="{7E43484F-1023-4379-B6D4-91D793FEA08D}" type="presParOf" srcId="{82132F1C-C3BC-4FBB-A5B3-7A5AB4FEF73A}" destId="{0788E8C4-98F7-4C3B-BCCF-46E9F56CF5BD}" srcOrd="0" destOrd="0" presId="urn:microsoft.com/office/officeart/2005/8/layout/process4"/>
    <dgm:cxn modelId="{5AF444FD-B930-4E49-927B-78B64BA48154}" type="presParOf" srcId="{82132F1C-C3BC-4FBB-A5B3-7A5AB4FEF73A}" destId="{1908BF8D-7F5C-4DF5-8E15-9D2611E9CCC7}" srcOrd="1" destOrd="0" presId="urn:microsoft.com/office/officeart/2005/8/layout/process4"/>
    <dgm:cxn modelId="{2CE06F3B-CDED-45D4-8A9D-85559EB3F2ED}" type="presParOf" srcId="{A1C76F19-0A9A-4A10-8ED3-E51C7DD4DB37}" destId="{C65562D1-941D-444C-8F50-124F085949FB}" srcOrd="1" destOrd="0" presId="urn:microsoft.com/office/officeart/2005/8/layout/process4"/>
    <dgm:cxn modelId="{3DD5AD5E-FC18-47AC-944D-412C015A5100}" type="presParOf" srcId="{A1C76F19-0A9A-4A10-8ED3-E51C7DD4DB37}" destId="{C41DBFF3-FC0E-4707-AE09-2A23DF8F70F8}" srcOrd="2" destOrd="0" presId="urn:microsoft.com/office/officeart/2005/8/layout/process4"/>
    <dgm:cxn modelId="{245698C1-4440-4B1A-B198-E9C258BF47AE}" type="presParOf" srcId="{C41DBFF3-FC0E-4707-AE09-2A23DF8F70F8}" destId="{D2CCBB02-C036-4C4A-A4DA-961068CF5BB2}" srcOrd="0" destOrd="0" presId="urn:microsoft.com/office/officeart/2005/8/layout/process4"/>
    <dgm:cxn modelId="{5F8041BA-F77C-4E39-8607-9ABA54B53F78}" type="presParOf" srcId="{C41DBFF3-FC0E-4707-AE09-2A23DF8F70F8}" destId="{FE004A89-7F64-4176-B72B-4DD8B60F4D61}" srcOrd="1" destOrd="0" presId="urn:microsoft.com/office/officeart/2005/8/layout/process4"/>
    <dgm:cxn modelId="{DC2BA0AA-C8A7-4925-BF78-6C8BF0637C95}" type="presParOf" srcId="{C41DBFF3-FC0E-4707-AE09-2A23DF8F70F8}" destId="{4F368E96-F374-433E-8459-7650501EFB45}" srcOrd="2" destOrd="0" presId="urn:microsoft.com/office/officeart/2005/8/layout/process4"/>
    <dgm:cxn modelId="{33FDC10D-E14B-4EE8-BA82-D138095397E3}" type="presParOf" srcId="{4F368E96-F374-433E-8459-7650501EFB45}" destId="{9E6557A3-A81F-4AF0-A415-F643CF5F3D91}" srcOrd="0" destOrd="0" presId="urn:microsoft.com/office/officeart/2005/8/layout/process4"/>
    <dgm:cxn modelId="{0C20486A-ADCF-4E74-AFA8-F4975F0F71AB}" type="presParOf" srcId="{4F368E96-F374-433E-8459-7650501EFB45}" destId="{0AAD9CAE-B805-4BC3-BFB0-630F4EADCCB0}" srcOrd="1" destOrd="0" presId="urn:microsoft.com/office/officeart/2005/8/layout/process4"/>
    <dgm:cxn modelId="{4060D0E5-657B-4ABE-848E-3A26B5FC49DD}" type="presParOf" srcId="{4F368E96-F374-433E-8459-7650501EFB45}" destId="{7617A19B-1F41-4E97-9F87-2B303336EA2C}" srcOrd="2" destOrd="0" presId="urn:microsoft.com/office/officeart/2005/8/layout/process4"/>
    <dgm:cxn modelId="{7497C2C4-4F5D-4AF2-9C83-1F652F63C854}" type="presParOf" srcId="{A1C76F19-0A9A-4A10-8ED3-E51C7DD4DB37}" destId="{15828A21-FD5F-4C39-8B4B-1B370B2E86E0}" srcOrd="3" destOrd="0" presId="urn:microsoft.com/office/officeart/2005/8/layout/process4"/>
    <dgm:cxn modelId="{8830B94E-4422-4D0F-8416-6D68CC1F2824}" type="presParOf" srcId="{A1C76F19-0A9A-4A10-8ED3-E51C7DD4DB37}" destId="{7114D5E6-9064-430C-83B3-CCC064BA99C0}" srcOrd="4" destOrd="0" presId="urn:microsoft.com/office/officeart/2005/8/layout/process4"/>
    <dgm:cxn modelId="{A270729A-CA99-43F5-9B9E-0EE04C7E8AA3}" type="presParOf" srcId="{7114D5E6-9064-430C-83B3-CCC064BA99C0}" destId="{3D1A3DC7-141E-40CF-8590-AFCE2A3074BA}" srcOrd="0" destOrd="0" presId="urn:microsoft.com/office/officeart/2005/8/layout/process4"/>
    <dgm:cxn modelId="{266AE358-C1E0-4ECF-8F6A-E4B78176834C}" type="presParOf" srcId="{7114D5E6-9064-430C-83B3-CCC064BA99C0}" destId="{1F3D6E45-BA97-4009-8C43-FBC00A415A5B}" srcOrd="1" destOrd="0" presId="urn:microsoft.com/office/officeart/2005/8/layout/process4"/>
    <dgm:cxn modelId="{A5693745-A17A-41F9-BD99-C96630E9D44C}" type="presParOf" srcId="{7114D5E6-9064-430C-83B3-CCC064BA99C0}" destId="{5910DF03-BC06-425D-9FEC-8C650DDDF494}" srcOrd="2" destOrd="0" presId="urn:microsoft.com/office/officeart/2005/8/layout/process4"/>
    <dgm:cxn modelId="{43487617-1D21-4912-B454-D1294BD89910}" type="presParOf" srcId="{5910DF03-BC06-425D-9FEC-8C650DDDF494}" destId="{220F39C8-4505-4E93-B811-4F4F94384E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1359C-E3AF-4DEB-AADA-F91813C1A9B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0655354-0FD5-42EA-8D81-19C787F02FEC}">
      <dgm:prSet phldrT="[Teksti]"/>
      <dgm:spPr/>
      <dgm:t>
        <a:bodyPr/>
        <a:lstStyle/>
        <a:p>
          <a:r>
            <a:rPr lang="fi-FI" b="1" dirty="0"/>
            <a:t>Tehokkuus</a:t>
          </a:r>
          <a:r>
            <a:rPr lang="fi-FI" dirty="0"/>
            <a:t>: välittömän asiakastyön osuus työajasta</a:t>
          </a:r>
        </a:p>
      </dgm:t>
    </dgm:pt>
    <dgm:pt modelId="{89F32A85-FBE7-4F95-BE65-BB460307ED6C}" type="parTrans" cxnId="{93217A33-E0A2-4896-A793-D069253B5412}">
      <dgm:prSet/>
      <dgm:spPr/>
      <dgm:t>
        <a:bodyPr/>
        <a:lstStyle/>
        <a:p>
          <a:endParaRPr lang="fi-FI"/>
        </a:p>
      </dgm:t>
    </dgm:pt>
    <dgm:pt modelId="{87324594-8AE5-4149-9323-824587060353}" type="sibTrans" cxnId="{93217A33-E0A2-4896-A793-D069253B5412}">
      <dgm:prSet/>
      <dgm:spPr/>
      <dgm:t>
        <a:bodyPr/>
        <a:lstStyle/>
        <a:p>
          <a:endParaRPr lang="fi-FI"/>
        </a:p>
      </dgm:t>
    </dgm:pt>
    <dgm:pt modelId="{F84D0A12-9974-40C8-BF7A-2D6FE2A8D976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Hoitajat käyttävät valtaosan työajastaan asiakkaiden kanssa heidän hoitamiseen. </a:t>
          </a:r>
        </a:p>
      </dgm:t>
    </dgm:pt>
    <dgm:pt modelId="{BB463304-79DF-488C-A949-72441CC76B2E}" type="parTrans" cxnId="{F9C96598-CD1F-4BE5-9AF8-ABCC0320D280}">
      <dgm:prSet/>
      <dgm:spPr/>
      <dgm:t>
        <a:bodyPr/>
        <a:lstStyle/>
        <a:p>
          <a:endParaRPr lang="fi-FI"/>
        </a:p>
      </dgm:t>
    </dgm:pt>
    <dgm:pt modelId="{FA935121-28B4-480A-A6A6-5A8A1AAC5C91}" type="sibTrans" cxnId="{F9C96598-CD1F-4BE5-9AF8-ABCC0320D280}">
      <dgm:prSet/>
      <dgm:spPr/>
      <dgm:t>
        <a:bodyPr/>
        <a:lstStyle/>
        <a:p>
          <a:endParaRPr lang="fi-FI"/>
        </a:p>
      </dgm:t>
    </dgm:pt>
    <dgm:pt modelId="{D5D214FC-107C-4B8A-8D49-AF92FF2B500B}">
      <dgm:prSet phldrT="[Teksti]"/>
      <dgm:spPr/>
      <dgm:t>
        <a:bodyPr/>
        <a:lstStyle/>
        <a:p>
          <a:r>
            <a:rPr lang="fi-FI" b="1" dirty="0"/>
            <a:t>Laatu</a:t>
          </a:r>
          <a:r>
            <a:rPr lang="fi-FI" dirty="0"/>
            <a:t>: eri hoitajien määrä asiakkaalla, suunnitellun työajan toteutuminen, keskeytykset, asiakastyytyväisyys</a:t>
          </a:r>
        </a:p>
      </dgm:t>
    </dgm:pt>
    <dgm:pt modelId="{7268DB23-3A92-4E49-B283-F48D869D43E9}" type="parTrans" cxnId="{D279F86F-C9BE-4E73-BBDB-FDDD290995E0}">
      <dgm:prSet/>
      <dgm:spPr/>
      <dgm:t>
        <a:bodyPr/>
        <a:lstStyle/>
        <a:p>
          <a:endParaRPr lang="fi-FI"/>
        </a:p>
      </dgm:t>
    </dgm:pt>
    <dgm:pt modelId="{742DD070-4210-45CD-A01E-368192060EC1}" type="sibTrans" cxnId="{D279F86F-C9BE-4E73-BBDB-FDDD290995E0}">
      <dgm:prSet/>
      <dgm:spPr/>
      <dgm:t>
        <a:bodyPr/>
        <a:lstStyle/>
        <a:p>
          <a:endParaRPr lang="fi-FI"/>
        </a:p>
      </dgm:t>
    </dgm:pt>
    <dgm:pt modelId="{F98623D4-CF13-4699-B4EA-0F7FD3B134E5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Asiakkaalla käy mahdollisimman tutut hoitajat.</a:t>
          </a:r>
        </a:p>
      </dgm:t>
    </dgm:pt>
    <dgm:pt modelId="{712FC5D1-2379-46DE-9E38-3F80FEBB0752}" type="parTrans" cxnId="{59AA8C05-5887-41FC-83D5-810238A2774D}">
      <dgm:prSet/>
      <dgm:spPr/>
      <dgm:t>
        <a:bodyPr/>
        <a:lstStyle/>
        <a:p>
          <a:endParaRPr lang="fi-FI"/>
        </a:p>
      </dgm:t>
    </dgm:pt>
    <dgm:pt modelId="{DD82B4CB-69A1-408D-93D5-E2FD4052DF64}" type="sibTrans" cxnId="{59AA8C05-5887-41FC-83D5-810238A2774D}">
      <dgm:prSet/>
      <dgm:spPr/>
      <dgm:t>
        <a:bodyPr/>
        <a:lstStyle/>
        <a:p>
          <a:endParaRPr lang="fi-FI"/>
        </a:p>
      </dgm:t>
    </dgm:pt>
    <dgm:pt modelId="{730E437F-0DF9-4154-8D0D-F98A16978CCB}">
      <dgm:prSet phldrT="[Teksti]"/>
      <dgm:spPr/>
      <dgm:t>
        <a:bodyPr/>
        <a:lstStyle/>
        <a:p>
          <a:r>
            <a:rPr lang="fi-FI" b="1" dirty="0"/>
            <a:t>Työhyvinvointi</a:t>
          </a:r>
          <a:r>
            <a:rPr lang="fi-FI" b="0" dirty="0"/>
            <a:t>:</a:t>
          </a:r>
          <a:r>
            <a:rPr lang="fi-FI" dirty="0"/>
            <a:t> (lyhytaikaisten) sairauspoissaolojen määrä, hoitajien vaihtuvuus</a:t>
          </a:r>
        </a:p>
      </dgm:t>
    </dgm:pt>
    <dgm:pt modelId="{32AE4636-0077-462D-83FB-6A001149E71B}" type="parTrans" cxnId="{8F5B39AB-F27B-4ADD-93C0-615AE381C720}">
      <dgm:prSet/>
      <dgm:spPr/>
      <dgm:t>
        <a:bodyPr/>
        <a:lstStyle/>
        <a:p>
          <a:endParaRPr lang="fi-FI"/>
        </a:p>
      </dgm:t>
    </dgm:pt>
    <dgm:pt modelId="{C1866638-1CF5-4663-9252-618523AA962F}" type="sibTrans" cxnId="{8F5B39AB-F27B-4ADD-93C0-615AE381C720}">
      <dgm:prSet/>
      <dgm:spPr/>
      <dgm:t>
        <a:bodyPr/>
        <a:lstStyle/>
        <a:p>
          <a:endParaRPr lang="fi-FI"/>
        </a:p>
      </dgm:t>
    </dgm:pt>
    <dgm:pt modelId="{22C97B13-3CC4-4B1F-BC72-4A282488C2B5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Hoitajat viihtyvät työssään eli sairaana ollaan vain kun se on välttämätöntä. </a:t>
          </a:r>
        </a:p>
      </dgm:t>
    </dgm:pt>
    <dgm:pt modelId="{24818385-217A-48FF-AAA4-62762F2D996E}" type="parTrans" cxnId="{3BC10B71-039E-4E8D-B54F-CCD2618B62BE}">
      <dgm:prSet/>
      <dgm:spPr/>
      <dgm:t>
        <a:bodyPr/>
        <a:lstStyle/>
        <a:p>
          <a:endParaRPr lang="fi-FI"/>
        </a:p>
      </dgm:t>
    </dgm:pt>
    <dgm:pt modelId="{9B10D148-6BE5-4999-A88D-58C43BE9EFD0}" type="sibTrans" cxnId="{3BC10B71-039E-4E8D-B54F-CCD2618B62BE}">
      <dgm:prSet/>
      <dgm:spPr/>
      <dgm:t>
        <a:bodyPr/>
        <a:lstStyle/>
        <a:p>
          <a:endParaRPr lang="fi-FI"/>
        </a:p>
      </dgm:t>
    </dgm:pt>
    <dgm:pt modelId="{9A568C54-E806-4F96-A3A6-8202BF86FE34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Asiakastyö  jakautuu tasaisesti hoitajan työvuorossa.</a:t>
          </a:r>
        </a:p>
      </dgm:t>
    </dgm:pt>
    <dgm:pt modelId="{A475D1AC-CA62-4330-B404-95FF06668D9C}" type="parTrans" cxnId="{4610E5AD-436B-4F8C-B1CA-2A7BD5262D87}">
      <dgm:prSet/>
      <dgm:spPr/>
      <dgm:t>
        <a:bodyPr/>
        <a:lstStyle/>
        <a:p>
          <a:endParaRPr lang="fi-FI"/>
        </a:p>
      </dgm:t>
    </dgm:pt>
    <dgm:pt modelId="{FFDCEC92-4672-4C73-8911-C866FB9B8CD6}" type="sibTrans" cxnId="{4610E5AD-436B-4F8C-B1CA-2A7BD5262D87}">
      <dgm:prSet/>
      <dgm:spPr/>
      <dgm:t>
        <a:bodyPr/>
        <a:lstStyle/>
        <a:p>
          <a:endParaRPr lang="fi-FI"/>
        </a:p>
      </dgm:t>
    </dgm:pt>
    <dgm:pt modelId="{71F1C76B-ECFD-42DD-BB98-A57DAA40D8E6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Asiakas saa sen mistä hän maksaa.</a:t>
          </a:r>
        </a:p>
      </dgm:t>
    </dgm:pt>
    <dgm:pt modelId="{D045F920-A9CE-4598-9515-8D97B79C80AE}" type="parTrans" cxnId="{6437FA6A-471D-4C94-91A5-9BD78D139017}">
      <dgm:prSet/>
      <dgm:spPr/>
      <dgm:t>
        <a:bodyPr/>
        <a:lstStyle/>
        <a:p>
          <a:endParaRPr lang="fi-FI"/>
        </a:p>
      </dgm:t>
    </dgm:pt>
    <dgm:pt modelId="{420CF8AC-3691-4948-BA6D-AFFE3841799D}" type="sibTrans" cxnId="{6437FA6A-471D-4C94-91A5-9BD78D139017}">
      <dgm:prSet/>
      <dgm:spPr/>
      <dgm:t>
        <a:bodyPr/>
        <a:lstStyle/>
        <a:p>
          <a:endParaRPr lang="fi-FI"/>
        </a:p>
      </dgm:t>
    </dgm:pt>
    <dgm:pt modelId="{60C84B28-5D8D-41AF-8B94-A5C6DFC8634C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Toimintakyky ei heikkene niin, että hänelle kertyy paljon keskeytyksiä.</a:t>
          </a:r>
        </a:p>
      </dgm:t>
    </dgm:pt>
    <dgm:pt modelId="{065B4D7F-CD8F-4B1F-9192-52D06C867197}" type="parTrans" cxnId="{DCA7F9F9-A38D-4108-909D-23F0A40E6C15}">
      <dgm:prSet/>
      <dgm:spPr/>
      <dgm:t>
        <a:bodyPr/>
        <a:lstStyle/>
        <a:p>
          <a:endParaRPr lang="fi-FI"/>
        </a:p>
      </dgm:t>
    </dgm:pt>
    <dgm:pt modelId="{EF976D6A-2770-46B3-A4C3-0E944308DDD7}" type="sibTrans" cxnId="{DCA7F9F9-A38D-4108-909D-23F0A40E6C15}">
      <dgm:prSet/>
      <dgm:spPr/>
      <dgm:t>
        <a:bodyPr/>
        <a:lstStyle/>
        <a:p>
          <a:endParaRPr lang="fi-FI"/>
        </a:p>
      </dgm:t>
    </dgm:pt>
    <dgm:pt modelId="{38476152-F48C-4C94-8F16-83665B5E3B4D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Asiakas on tyytyväinen palveluihinsa. </a:t>
          </a:r>
        </a:p>
      </dgm:t>
    </dgm:pt>
    <dgm:pt modelId="{0D792442-CF62-4934-A787-2C8981D09E7F}" type="parTrans" cxnId="{27DCEFE8-8EFF-4C10-A4EA-0DE082B3B98F}">
      <dgm:prSet/>
      <dgm:spPr/>
      <dgm:t>
        <a:bodyPr/>
        <a:lstStyle/>
        <a:p>
          <a:endParaRPr lang="fi-FI"/>
        </a:p>
      </dgm:t>
    </dgm:pt>
    <dgm:pt modelId="{160FCD57-476E-4D7B-9713-9FE5B83F5613}" type="sibTrans" cxnId="{27DCEFE8-8EFF-4C10-A4EA-0DE082B3B98F}">
      <dgm:prSet/>
      <dgm:spPr/>
      <dgm:t>
        <a:bodyPr/>
        <a:lstStyle/>
        <a:p>
          <a:endParaRPr lang="fi-FI"/>
        </a:p>
      </dgm:t>
    </dgm:pt>
    <dgm:pt modelId="{9353EF60-C3AA-4ADE-ADCD-5D1C8B7E4691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Palvelutuotannon rauhoittuminen ja kiireen vähentäminen parantaa työhyvinvointia. Hyvinvoivien työntekijöiden työsuhteet ovat pitkiä. </a:t>
          </a:r>
        </a:p>
      </dgm:t>
    </dgm:pt>
    <dgm:pt modelId="{87DDEDD0-FE53-4BEF-8EB6-1CA2281AB9BF}" type="parTrans" cxnId="{F466B3C4-AE27-4354-BAFB-3F7F56309D7D}">
      <dgm:prSet/>
      <dgm:spPr/>
      <dgm:t>
        <a:bodyPr/>
        <a:lstStyle/>
        <a:p>
          <a:endParaRPr lang="fi-FI"/>
        </a:p>
      </dgm:t>
    </dgm:pt>
    <dgm:pt modelId="{E55EE56E-08A5-41D7-8066-E588454DEE14}" type="sibTrans" cxnId="{F466B3C4-AE27-4354-BAFB-3F7F56309D7D}">
      <dgm:prSet/>
      <dgm:spPr/>
      <dgm:t>
        <a:bodyPr/>
        <a:lstStyle/>
        <a:p>
          <a:endParaRPr lang="fi-FI"/>
        </a:p>
      </dgm:t>
    </dgm:pt>
    <dgm:pt modelId="{B622E512-281B-4825-A4EC-48C9FDD283DB}" type="pres">
      <dgm:prSet presAssocID="{3381359C-E3AF-4DEB-AADA-F91813C1A9B2}" presName="theList" presStyleCnt="0">
        <dgm:presLayoutVars>
          <dgm:dir/>
          <dgm:animLvl val="lvl"/>
          <dgm:resizeHandles val="exact"/>
        </dgm:presLayoutVars>
      </dgm:prSet>
      <dgm:spPr/>
    </dgm:pt>
    <dgm:pt modelId="{25EE0D26-78A8-47CB-8179-7E1D1530190A}" type="pres">
      <dgm:prSet presAssocID="{D0655354-0FD5-42EA-8D81-19C787F02FEC}" presName="compNode" presStyleCnt="0"/>
      <dgm:spPr/>
    </dgm:pt>
    <dgm:pt modelId="{5697C10D-7544-492D-B92A-1B331BD31877}" type="pres">
      <dgm:prSet presAssocID="{D0655354-0FD5-42EA-8D81-19C787F02FEC}" presName="aNode" presStyleLbl="bgShp" presStyleIdx="0" presStyleCnt="3"/>
      <dgm:spPr/>
    </dgm:pt>
    <dgm:pt modelId="{3FE4A8CF-AAA3-4EE5-B07F-F4A09C9A4AAE}" type="pres">
      <dgm:prSet presAssocID="{D0655354-0FD5-42EA-8D81-19C787F02FEC}" presName="textNode" presStyleLbl="bgShp" presStyleIdx="0" presStyleCnt="3"/>
      <dgm:spPr/>
    </dgm:pt>
    <dgm:pt modelId="{9920E72E-03BC-4C02-9E42-CA55E9AC620B}" type="pres">
      <dgm:prSet presAssocID="{D0655354-0FD5-42EA-8D81-19C787F02FEC}" presName="compChildNode" presStyleCnt="0"/>
      <dgm:spPr/>
    </dgm:pt>
    <dgm:pt modelId="{C984A36D-BABC-4E80-B9C5-20B8F935A201}" type="pres">
      <dgm:prSet presAssocID="{D0655354-0FD5-42EA-8D81-19C787F02FEC}" presName="theInnerList" presStyleCnt="0"/>
      <dgm:spPr/>
    </dgm:pt>
    <dgm:pt modelId="{113EF220-0097-4BD1-BD9F-E4D21AD75A3F}" type="pres">
      <dgm:prSet presAssocID="{F84D0A12-9974-40C8-BF7A-2D6FE2A8D976}" presName="childNode" presStyleLbl="node1" presStyleIdx="0" presStyleCnt="8">
        <dgm:presLayoutVars>
          <dgm:bulletEnabled val="1"/>
        </dgm:presLayoutVars>
      </dgm:prSet>
      <dgm:spPr/>
    </dgm:pt>
    <dgm:pt modelId="{3C4D66BC-D527-4D9F-8DAF-B8753F998D2B}" type="pres">
      <dgm:prSet presAssocID="{F84D0A12-9974-40C8-BF7A-2D6FE2A8D976}" presName="aSpace2" presStyleCnt="0"/>
      <dgm:spPr/>
    </dgm:pt>
    <dgm:pt modelId="{DC2CF015-AE7C-48C2-9A51-6512587AF273}" type="pres">
      <dgm:prSet presAssocID="{9A568C54-E806-4F96-A3A6-8202BF86FE34}" presName="childNode" presStyleLbl="node1" presStyleIdx="1" presStyleCnt="8">
        <dgm:presLayoutVars>
          <dgm:bulletEnabled val="1"/>
        </dgm:presLayoutVars>
      </dgm:prSet>
      <dgm:spPr/>
    </dgm:pt>
    <dgm:pt modelId="{F160D3A0-88A0-4074-ADAA-FA0D70151D51}" type="pres">
      <dgm:prSet presAssocID="{D0655354-0FD5-42EA-8D81-19C787F02FEC}" presName="aSpace" presStyleCnt="0"/>
      <dgm:spPr/>
    </dgm:pt>
    <dgm:pt modelId="{1AB085CF-D25E-4C64-916E-5E014BCB3DEB}" type="pres">
      <dgm:prSet presAssocID="{D5D214FC-107C-4B8A-8D49-AF92FF2B500B}" presName="compNode" presStyleCnt="0"/>
      <dgm:spPr/>
    </dgm:pt>
    <dgm:pt modelId="{E9378C54-D915-4491-9C56-C85225DBFDDD}" type="pres">
      <dgm:prSet presAssocID="{D5D214FC-107C-4B8A-8D49-AF92FF2B500B}" presName="aNode" presStyleLbl="bgShp" presStyleIdx="1" presStyleCnt="3"/>
      <dgm:spPr/>
    </dgm:pt>
    <dgm:pt modelId="{6CA22FD9-7A43-49EA-BEB5-F022AB8A8FA4}" type="pres">
      <dgm:prSet presAssocID="{D5D214FC-107C-4B8A-8D49-AF92FF2B500B}" presName="textNode" presStyleLbl="bgShp" presStyleIdx="1" presStyleCnt="3"/>
      <dgm:spPr/>
    </dgm:pt>
    <dgm:pt modelId="{75259591-5CA0-42DA-BDC5-7C66F8FF1F05}" type="pres">
      <dgm:prSet presAssocID="{D5D214FC-107C-4B8A-8D49-AF92FF2B500B}" presName="compChildNode" presStyleCnt="0"/>
      <dgm:spPr/>
    </dgm:pt>
    <dgm:pt modelId="{503C04B9-799F-4139-A24F-24EBE91B84A0}" type="pres">
      <dgm:prSet presAssocID="{D5D214FC-107C-4B8A-8D49-AF92FF2B500B}" presName="theInnerList" presStyleCnt="0"/>
      <dgm:spPr/>
    </dgm:pt>
    <dgm:pt modelId="{947C2B2A-5767-4936-9BB9-C3B828C8FFE3}" type="pres">
      <dgm:prSet presAssocID="{F98623D4-CF13-4699-B4EA-0F7FD3B134E5}" presName="childNode" presStyleLbl="node1" presStyleIdx="2" presStyleCnt="8">
        <dgm:presLayoutVars>
          <dgm:bulletEnabled val="1"/>
        </dgm:presLayoutVars>
      </dgm:prSet>
      <dgm:spPr/>
    </dgm:pt>
    <dgm:pt modelId="{D4AFAD01-DAF3-4C6B-882C-C36852C5B302}" type="pres">
      <dgm:prSet presAssocID="{F98623D4-CF13-4699-B4EA-0F7FD3B134E5}" presName="aSpace2" presStyleCnt="0"/>
      <dgm:spPr/>
    </dgm:pt>
    <dgm:pt modelId="{AF3F540B-97F5-4624-BC25-274882E35E43}" type="pres">
      <dgm:prSet presAssocID="{71F1C76B-ECFD-42DD-BB98-A57DAA40D8E6}" presName="childNode" presStyleLbl="node1" presStyleIdx="3" presStyleCnt="8">
        <dgm:presLayoutVars>
          <dgm:bulletEnabled val="1"/>
        </dgm:presLayoutVars>
      </dgm:prSet>
      <dgm:spPr/>
    </dgm:pt>
    <dgm:pt modelId="{98B4062C-ACBD-4970-BFBA-6B1B1DAD5E0E}" type="pres">
      <dgm:prSet presAssocID="{71F1C76B-ECFD-42DD-BB98-A57DAA40D8E6}" presName="aSpace2" presStyleCnt="0"/>
      <dgm:spPr/>
    </dgm:pt>
    <dgm:pt modelId="{FA81ED68-F630-448E-A541-48B6B7AC0192}" type="pres">
      <dgm:prSet presAssocID="{60C84B28-5D8D-41AF-8B94-A5C6DFC8634C}" presName="childNode" presStyleLbl="node1" presStyleIdx="4" presStyleCnt="8">
        <dgm:presLayoutVars>
          <dgm:bulletEnabled val="1"/>
        </dgm:presLayoutVars>
      </dgm:prSet>
      <dgm:spPr/>
    </dgm:pt>
    <dgm:pt modelId="{999B93AA-76EB-4AFE-832E-6E1DB2006ACF}" type="pres">
      <dgm:prSet presAssocID="{60C84B28-5D8D-41AF-8B94-A5C6DFC8634C}" presName="aSpace2" presStyleCnt="0"/>
      <dgm:spPr/>
    </dgm:pt>
    <dgm:pt modelId="{7BA48DC6-CBFA-42C0-BC7E-FCAADAF5EAF1}" type="pres">
      <dgm:prSet presAssocID="{38476152-F48C-4C94-8F16-83665B5E3B4D}" presName="childNode" presStyleLbl="node1" presStyleIdx="5" presStyleCnt="8">
        <dgm:presLayoutVars>
          <dgm:bulletEnabled val="1"/>
        </dgm:presLayoutVars>
      </dgm:prSet>
      <dgm:spPr/>
    </dgm:pt>
    <dgm:pt modelId="{CF92CDE6-C9A0-400A-9B73-CDD809D8533E}" type="pres">
      <dgm:prSet presAssocID="{D5D214FC-107C-4B8A-8D49-AF92FF2B500B}" presName="aSpace" presStyleCnt="0"/>
      <dgm:spPr/>
    </dgm:pt>
    <dgm:pt modelId="{9BC17A15-A14B-42B3-BC11-110FFEBFCEB5}" type="pres">
      <dgm:prSet presAssocID="{730E437F-0DF9-4154-8D0D-F98A16978CCB}" presName="compNode" presStyleCnt="0"/>
      <dgm:spPr/>
    </dgm:pt>
    <dgm:pt modelId="{02EF9A18-E6D2-4212-9B67-6CE57C394F45}" type="pres">
      <dgm:prSet presAssocID="{730E437F-0DF9-4154-8D0D-F98A16978CCB}" presName="aNode" presStyleLbl="bgShp" presStyleIdx="2" presStyleCnt="3"/>
      <dgm:spPr/>
    </dgm:pt>
    <dgm:pt modelId="{848D2168-5CFD-457F-8CC9-10A04128ED96}" type="pres">
      <dgm:prSet presAssocID="{730E437F-0DF9-4154-8D0D-F98A16978CCB}" presName="textNode" presStyleLbl="bgShp" presStyleIdx="2" presStyleCnt="3"/>
      <dgm:spPr/>
    </dgm:pt>
    <dgm:pt modelId="{D69E4405-83B7-4D87-8F91-759B47F2C066}" type="pres">
      <dgm:prSet presAssocID="{730E437F-0DF9-4154-8D0D-F98A16978CCB}" presName="compChildNode" presStyleCnt="0"/>
      <dgm:spPr/>
    </dgm:pt>
    <dgm:pt modelId="{387E7D4B-F5A0-4D8B-B470-A6583B20D185}" type="pres">
      <dgm:prSet presAssocID="{730E437F-0DF9-4154-8D0D-F98A16978CCB}" presName="theInnerList" presStyleCnt="0"/>
      <dgm:spPr/>
    </dgm:pt>
    <dgm:pt modelId="{6E968E7D-D2FD-4AAB-828C-6C855B73DED2}" type="pres">
      <dgm:prSet presAssocID="{22C97B13-3CC4-4B1F-BC72-4A282488C2B5}" presName="childNode" presStyleLbl="node1" presStyleIdx="6" presStyleCnt="8">
        <dgm:presLayoutVars>
          <dgm:bulletEnabled val="1"/>
        </dgm:presLayoutVars>
      </dgm:prSet>
      <dgm:spPr/>
    </dgm:pt>
    <dgm:pt modelId="{D2A0D177-E49B-4EA5-960F-8C19E6DF19D3}" type="pres">
      <dgm:prSet presAssocID="{22C97B13-3CC4-4B1F-BC72-4A282488C2B5}" presName="aSpace2" presStyleCnt="0"/>
      <dgm:spPr/>
    </dgm:pt>
    <dgm:pt modelId="{1EC116BC-115F-44B7-A3E3-9C019312DD06}" type="pres">
      <dgm:prSet presAssocID="{9353EF60-C3AA-4ADE-ADCD-5D1C8B7E4691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59AA8C05-5887-41FC-83D5-810238A2774D}" srcId="{D5D214FC-107C-4B8A-8D49-AF92FF2B500B}" destId="{F98623D4-CF13-4699-B4EA-0F7FD3B134E5}" srcOrd="0" destOrd="0" parTransId="{712FC5D1-2379-46DE-9E38-3F80FEBB0752}" sibTransId="{DD82B4CB-69A1-408D-93D5-E2FD4052DF64}"/>
    <dgm:cxn modelId="{B5A88012-567D-4820-BBC6-1B65DA085834}" type="presOf" srcId="{9353EF60-C3AA-4ADE-ADCD-5D1C8B7E4691}" destId="{1EC116BC-115F-44B7-A3E3-9C019312DD06}" srcOrd="0" destOrd="0" presId="urn:microsoft.com/office/officeart/2005/8/layout/lProcess2"/>
    <dgm:cxn modelId="{AEFDB117-122D-4976-BC75-55D94D109834}" type="presOf" srcId="{71F1C76B-ECFD-42DD-BB98-A57DAA40D8E6}" destId="{AF3F540B-97F5-4624-BC25-274882E35E43}" srcOrd="0" destOrd="0" presId="urn:microsoft.com/office/officeart/2005/8/layout/lProcess2"/>
    <dgm:cxn modelId="{93217A33-E0A2-4896-A793-D069253B5412}" srcId="{3381359C-E3AF-4DEB-AADA-F91813C1A9B2}" destId="{D0655354-0FD5-42EA-8D81-19C787F02FEC}" srcOrd="0" destOrd="0" parTransId="{89F32A85-FBE7-4F95-BE65-BB460307ED6C}" sibTransId="{87324594-8AE5-4149-9323-824587060353}"/>
    <dgm:cxn modelId="{3228113F-2155-44A9-8D23-5AFE9E368AF0}" type="presOf" srcId="{3381359C-E3AF-4DEB-AADA-F91813C1A9B2}" destId="{B622E512-281B-4825-A4EC-48C9FDD283DB}" srcOrd="0" destOrd="0" presId="urn:microsoft.com/office/officeart/2005/8/layout/lProcess2"/>
    <dgm:cxn modelId="{87B9D561-5934-4050-BCB5-6E2D17FDBA40}" type="presOf" srcId="{F84D0A12-9974-40C8-BF7A-2D6FE2A8D976}" destId="{113EF220-0097-4BD1-BD9F-E4D21AD75A3F}" srcOrd="0" destOrd="0" presId="urn:microsoft.com/office/officeart/2005/8/layout/lProcess2"/>
    <dgm:cxn modelId="{67313442-DC10-4BDB-A127-435B4EC1AD79}" type="presOf" srcId="{D0655354-0FD5-42EA-8D81-19C787F02FEC}" destId="{3FE4A8CF-AAA3-4EE5-B07F-F4A09C9A4AAE}" srcOrd="1" destOrd="0" presId="urn:microsoft.com/office/officeart/2005/8/layout/lProcess2"/>
    <dgm:cxn modelId="{58267947-2470-4AAA-B10B-8E080191C7BC}" type="presOf" srcId="{9A568C54-E806-4F96-A3A6-8202BF86FE34}" destId="{DC2CF015-AE7C-48C2-9A51-6512587AF273}" srcOrd="0" destOrd="0" presId="urn:microsoft.com/office/officeart/2005/8/layout/lProcess2"/>
    <dgm:cxn modelId="{6437FA6A-471D-4C94-91A5-9BD78D139017}" srcId="{D5D214FC-107C-4B8A-8D49-AF92FF2B500B}" destId="{71F1C76B-ECFD-42DD-BB98-A57DAA40D8E6}" srcOrd="1" destOrd="0" parTransId="{D045F920-A9CE-4598-9515-8D97B79C80AE}" sibTransId="{420CF8AC-3691-4948-BA6D-AFFE3841799D}"/>
    <dgm:cxn modelId="{EDBC3D6E-6697-433A-AEA7-B3CD72635D6B}" type="presOf" srcId="{D5D214FC-107C-4B8A-8D49-AF92FF2B500B}" destId="{6CA22FD9-7A43-49EA-BEB5-F022AB8A8FA4}" srcOrd="1" destOrd="0" presId="urn:microsoft.com/office/officeart/2005/8/layout/lProcess2"/>
    <dgm:cxn modelId="{D279F86F-C9BE-4E73-BBDB-FDDD290995E0}" srcId="{3381359C-E3AF-4DEB-AADA-F91813C1A9B2}" destId="{D5D214FC-107C-4B8A-8D49-AF92FF2B500B}" srcOrd="1" destOrd="0" parTransId="{7268DB23-3A92-4E49-B283-F48D869D43E9}" sibTransId="{742DD070-4210-45CD-A01E-368192060EC1}"/>
    <dgm:cxn modelId="{3BC10B71-039E-4E8D-B54F-CCD2618B62BE}" srcId="{730E437F-0DF9-4154-8D0D-F98A16978CCB}" destId="{22C97B13-3CC4-4B1F-BC72-4A282488C2B5}" srcOrd="0" destOrd="0" parTransId="{24818385-217A-48FF-AAA4-62762F2D996E}" sibTransId="{9B10D148-6BE5-4999-A88D-58C43BE9EFD0}"/>
    <dgm:cxn modelId="{12949352-B4B1-41AC-85DF-964BBD86AAC0}" type="presOf" srcId="{22C97B13-3CC4-4B1F-BC72-4A282488C2B5}" destId="{6E968E7D-D2FD-4AAB-828C-6C855B73DED2}" srcOrd="0" destOrd="0" presId="urn:microsoft.com/office/officeart/2005/8/layout/lProcess2"/>
    <dgm:cxn modelId="{6E7A1775-2457-4C5C-AE81-0820FBDCFA6C}" type="presOf" srcId="{38476152-F48C-4C94-8F16-83665B5E3B4D}" destId="{7BA48DC6-CBFA-42C0-BC7E-FCAADAF5EAF1}" srcOrd="0" destOrd="0" presId="urn:microsoft.com/office/officeart/2005/8/layout/lProcess2"/>
    <dgm:cxn modelId="{7360C155-1F59-4177-ACA1-D3E3BE89038C}" type="presOf" srcId="{D5D214FC-107C-4B8A-8D49-AF92FF2B500B}" destId="{E9378C54-D915-4491-9C56-C85225DBFDDD}" srcOrd="0" destOrd="0" presId="urn:microsoft.com/office/officeart/2005/8/layout/lProcess2"/>
    <dgm:cxn modelId="{8F763A7E-C9C0-4770-A9B3-D0AB8433D785}" type="presOf" srcId="{730E437F-0DF9-4154-8D0D-F98A16978CCB}" destId="{848D2168-5CFD-457F-8CC9-10A04128ED96}" srcOrd="1" destOrd="0" presId="urn:microsoft.com/office/officeart/2005/8/layout/lProcess2"/>
    <dgm:cxn modelId="{EE08F48D-0285-4125-92C6-22BF085856CF}" type="presOf" srcId="{60C84B28-5D8D-41AF-8B94-A5C6DFC8634C}" destId="{FA81ED68-F630-448E-A541-48B6B7AC0192}" srcOrd="0" destOrd="0" presId="urn:microsoft.com/office/officeart/2005/8/layout/lProcess2"/>
    <dgm:cxn modelId="{F9C96598-CD1F-4BE5-9AF8-ABCC0320D280}" srcId="{D0655354-0FD5-42EA-8D81-19C787F02FEC}" destId="{F84D0A12-9974-40C8-BF7A-2D6FE2A8D976}" srcOrd="0" destOrd="0" parTransId="{BB463304-79DF-488C-A949-72441CC76B2E}" sibTransId="{FA935121-28B4-480A-A6A6-5A8A1AAC5C91}"/>
    <dgm:cxn modelId="{8F5B39AB-F27B-4ADD-93C0-615AE381C720}" srcId="{3381359C-E3AF-4DEB-AADA-F91813C1A9B2}" destId="{730E437F-0DF9-4154-8D0D-F98A16978CCB}" srcOrd="2" destOrd="0" parTransId="{32AE4636-0077-462D-83FB-6A001149E71B}" sibTransId="{C1866638-1CF5-4663-9252-618523AA962F}"/>
    <dgm:cxn modelId="{4610E5AD-436B-4F8C-B1CA-2A7BD5262D87}" srcId="{D0655354-0FD5-42EA-8D81-19C787F02FEC}" destId="{9A568C54-E806-4F96-A3A6-8202BF86FE34}" srcOrd="1" destOrd="0" parTransId="{A475D1AC-CA62-4330-B404-95FF06668D9C}" sibTransId="{FFDCEC92-4672-4C73-8911-C866FB9B8CD6}"/>
    <dgm:cxn modelId="{D4803EBA-142F-486F-BF2B-888CD2DD7EA1}" type="presOf" srcId="{D0655354-0FD5-42EA-8D81-19C787F02FEC}" destId="{5697C10D-7544-492D-B92A-1B331BD31877}" srcOrd="0" destOrd="0" presId="urn:microsoft.com/office/officeart/2005/8/layout/lProcess2"/>
    <dgm:cxn modelId="{F466B3C4-AE27-4354-BAFB-3F7F56309D7D}" srcId="{730E437F-0DF9-4154-8D0D-F98A16978CCB}" destId="{9353EF60-C3AA-4ADE-ADCD-5D1C8B7E4691}" srcOrd="1" destOrd="0" parTransId="{87DDEDD0-FE53-4BEF-8EB6-1CA2281AB9BF}" sibTransId="{E55EE56E-08A5-41D7-8066-E588454DEE14}"/>
    <dgm:cxn modelId="{2B68EDDD-9A49-4AEB-977D-DF2836B73D98}" type="presOf" srcId="{F98623D4-CF13-4699-B4EA-0F7FD3B134E5}" destId="{947C2B2A-5767-4936-9BB9-C3B828C8FFE3}" srcOrd="0" destOrd="0" presId="urn:microsoft.com/office/officeart/2005/8/layout/lProcess2"/>
    <dgm:cxn modelId="{FAFB70E1-79AE-4D4F-B8BA-6EFD1FDE0C13}" type="presOf" srcId="{730E437F-0DF9-4154-8D0D-F98A16978CCB}" destId="{02EF9A18-E6D2-4212-9B67-6CE57C394F45}" srcOrd="0" destOrd="0" presId="urn:microsoft.com/office/officeart/2005/8/layout/lProcess2"/>
    <dgm:cxn modelId="{27DCEFE8-8EFF-4C10-A4EA-0DE082B3B98F}" srcId="{D5D214FC-107C-4B8A-8D49-AF92FF2B500B}" destId="{38476152-F48C-4C94-8F16-83665B5E3B4D}" srcOrd="3" destOrd="0" parTransId="{0D792442-CF62-4934-A787-2C8981D09E7F}" sibTransId="{160FCD57-476E-4D7B-9713-9FE5B83F5613}"/>
    <dgm:cxn modelId="{DCA7F9F9-A38D-4108-909D-23F0A40E6C15}" srcId="{D5D214FC-107C-4B8A-8D49-AF92FF2B500B}" destId="{60C84B28-5D8D-41AF-8B94-A5C6DFC8634C}" srcOrd="2" destOrd="0" parTransId="{065B4D7F-CD8F-4B1F-9192-52D06C867197}" sibTransId="{EF976D6A-2770-46B3-A4C3-0E944308DDD7}"/>
    <dgm:cxn modelId="{E56DD775-14CB-4BEA-866A-5D588A274053}" type="presParOf" srcId="{B622E512-281B-4825-A4EC-48C9FDD283DB}" destId="{25EE0D26-78A8-47CB-8179-7E1D1530190A}" srcOrd="0" destOrd="0" presId="urn:microsoft.com/office/officeart/2005/8/layout/lProcess2"/>
    <dgm:cxn modelId="{53F3E857-EF19-4592-A1DE-F806948121B7}" type="presParOf" srcId="{25EE0D26-78A8-47CB-8179-7E1D1530190A}" destId="{5697C10D-7544-492D-B92A-1B331BD31877}" srcOrd="0" destOrd="0" presId="urn:microsoft.com/office/officeart/2005/8/layout/lProcess2"/>
    <dgm:cxn modelId="{E63ED969-57C2-4BDC-847C-E77C38A03029}" type="presParOf" srcId="{25EE0D26-78A8-47CB-8179-7E1D1530190A}" destId="{3FE4A8CF-AAA3-4EE5-B07F-F4A09C9A4AAE}" srcOrd="1" destOrd="0" presId="urn:microsoft.com/office/officeart/2005/8/layout/lProcess2"/>
    <dgm:cxn modelId="{D7BDB444-2604-43B9-933D-297C1125BE30}" type="presParOf" srcId="{25EE0D26-78A8-47CB-8179-7E1D1530190A}" destId="{9920E72E-03BC-4C02-9E42-CA55E9AC620B}" srcOrd="2" destOrd="0" presId="urn:microsoft.com/office/officeart/2005/8/layout/lProcess2"/>
    <dgm:cxn modelId="{4F72AEC6-BFA6-4E52-AAA6-7E51BE220CAC}" type="presParOf" srcId="{9920E72E-03BC-4C02-9E42-CA55E9AC620B}" destId="{C984A36D-BABC-4E80-B9C5-20B8F935A201}" srcOrd="0" destOrd="0" presId="urn:microsoft.com/office/officeart/2005/8/layout/lProcess2"/>
    <dgm:cxn modelId="{277140ED-15DC-42AB-ABC9-C40DE02D1B41}" type="presParOf" srcId="{C984A36D-BABC-4E80-B9C5-20B8F935A201}" destId="{113EF220-0097-4BD1-BD9F-E4D21AD75A3F}" srcOrd="0" destOrd="0" presId="urn:microsoft.com/office/officeart/2005/8/layout/lProcess2"/>
    <dgm:cxn modelId="{215903DA-6785-4F64-8A31-300D5886FF07}" type="presParOf" srcId="{C984A36D-BABC-4E80-B9C5-20B8F935A201}" destId="{3C4D66BC-D527-4D9F-8DAF-B8753F998D2B}" srcOrd="1" destOrd="0" presId="urn:microsoft.com/office/officeart/2005/8/layout/lProcess2"/>
    <dgm:cxn modelId="{3873B71B-9262-4907-98B3-B9D286094C49}" type="presParOf" srcId="{C984A36D-BABC-4E80-B9C5-20B8F935A201}" destId="{DC2CF015-AE7C-48C2-9A51-6512587AF273}" srcOrd="2" destOrd="0" presId="urn:microsoft.com/office/officeart/2005/8/layout/lProcess2"/>
    <dgm:cxn modelId="{79DE6015-0A90-41F1-B4F0-47E2C2A4943B}" type="presParOf" srcId="{B622E512-281B-4825-A4EC-48C9FDD283DB}" destId="{F160D3A0-88A0-4074-ADAA-FA0D70151D51}" srcOrd="1" destOrd="0" presId="urn:microsoft.com/office/officeart/2005/8/layout/lProcess2"/>
    <dgm:cxn modelId="{D05B528B-50E7-47B2-BEF1-E5A27A4D527F}" type="presParOf" srcId="{B622E512-281B-4825-A4EC-48C9FDD283DB}" destId="{1AB085CF-D25E-4C64-916E-5E014BCB3DEB}" srcOrd="2" destOrd="0" presId="urn:microsoft.com/office/officeart/2005/8/layout/lProcess2"/>
    <dgm:cxn modelId="{CE99E943-0D79-401B-BEED-AD3C83758294}" type="presParOf" srcId="{1AB085CF-D25E-4C64-916E-5E014BCB3DEB}" destId="{E9378C54-D915-4491-9C56-C85225DBFDDD}" srcOrd="0" destOrd="0" presId="urn:microsoft.com/office/officeart/2005/8/layout/lProcess2"/>
    <dgm:cxn modelId="{2A0CE787-6DD2-4B56-B99B-D3DECA6A77DB}" type="presParOf" srcId="{1AB085CF-D25E-4C64-916E-5E014BCB3DEB}" destId="{6CA22FD9-7A43-49EA-BEB5-F022AB8A8FA4}" srcOrd="1" destOrd="0" presId="urn:microsoft.com/office/officeart/2005/8/layout/lProcess2"/>
    <dgm:cxn modelId="{4BFF5FB4-1C30-4020-B8A3-FDCB9A186499}" type="presParOf" srcId="{1AB085CF-D25E-4C64-916E-5E014BCB3DEB}" destId="{75259591-5CA0-42DA-BDC5-7C66F8FF1F05}" srcOrd="2" destOrd="0" presId="urn:microsoft.com/office/officeart/2005/8/layout/lProcess2"/>
    <dgm:cxn modelId="{F81373EF-113D-4DA0-803B-208E70258845}" type="presParOf" srcId="{75259591-5CA0-42DA-BDC5-7C66F8FF1F05}" destId="{503C04B9-799F-4139-A24F-24EBE91B84A0}" srcOrd="0" destOrd="0" presId="urn:microsoft.com/office/officeart/2005/8/layout/lProcess2"/>
    <dgm:cxn modelId="{EC295C3A-785A-4792-BABA-6ADA3D227F31}" type="presParOf" srcId="{503C04B9-799F-4139-A24F-24EBE91B84A0}" destId="{947C2B2A-5767-4936-9BB9-C3B828C8FFE3}" srcOrd="0" destOrd="0" presId="urn:microsoft.com/office/officeart/2005/8/layout/lProcess2"/>
    <dgm:cxn modelId="{5FE3BC44-9E98-4902-B972-E5AF8CD46428}" type="presParOf" srcId="{503C04B9-799F-4139-A24F-24EBE91B84A0}" destId="{D4AFAD01-DAF3-4C6B-882C-C36852C5B302}" srcOrd="1" destOrd="0" presId="urn:microsoft.com/office/officeart/2005/8/layout/lProcess2"/>
    <dgm:cxn modelId="{799D5D0D-02A7-46DE-BB1A-3E6226A0EA33}" type="presParOf" srcId="{503C04B9-799F-4139-A24F-24EBE91B84A0}" destId="{AF3F540B-97F5-4624-BC25-274882E35E43}" srcOrd="2" destOrd="0" presId="urn:microsoft.com/office/officeart/2005/8/layout/lProcess2"/>
    <dgm:cxn modelId="{66065C4D-C342-4547-92F4-B14D80FD0CA2}" type="presParOf" srcId="{503C04B9-799F-4139-A24F-24EBE91B84A0}" destId="{98B4062C-ACBD-4970-BFBA-6B1B1DAD5E0E}" srcOrd="3" destOrd="0" presId="urn:microsoft.com/office/officeart/2005/8/layout/lProcess2"/>
    <dgm:cxn modelId="{1901F31A-F4C0-4FA2-BB90-3E37FE7AB9FD}" type="presParOf" srcId="{503C04B9-799F-4139-A24F-24EBE91B84A0}" destId="{FA81ED68-F630-448E-A541-48B6B7AC0192}" srcOrd="4" destOrd="0" presId="urn:microsoft.com/office/officeart/2005/8/layout/lProcess2"/>
    <dgm:cxn modelId="{EA4B05F0-71B3-43CC-ACB3-EC0A4072396B}" type="presParOf" srcId="{503C04B9-799F-4139-A24F-24EBE91B84A0}" destId="{999B93AA-76EB-4AFE-832E-6E1DB2006ACF}" srcOrd="5" destOrd="0" presId="urn:microsoft.com/office/officeart/2005/8/layout/lProcess2"/>
    <dgm:cxn modelId="{23315272-D278-4F85-9024-243235AD50F1}" type="presParOf" srcId="{503C04B9-799F-4139-A24F-24EBE91B84A0}" destId="{7BA48DC6-CBFA-42C0-BC7E-FCAADAF5EAF1}" srcOrd="6" destOrd="0" presId="urn:microsoft.com/office/officeart/2005/8/layout/lProcess2"/>
    <dgm:cxn modelId="{289345F6-81E2-4D40-BF63-7A3DA7ACE294}" type="presParOf" srcId="{B622E512-281B-4825-A4EC-48C9FDD283DB}" destId="{CF92CDE6-C9A0-400A-9B73-CDD809D8533E}" srcOrd="3" destOrd="0" presId="urn:microsoft.com/office/officeart/2005/8/layout/lProcess2"/>
    <dgm:cxn modelId="{A04D5C53-EA4B-49DD-90FD-8C8FDDA9DE9D}" type="presParOf" srcId="{B622E512-281B-4825-A4EC-48C9FDD283DB}" destId="{9BC17A15-A14B-42B3-BC11-110FFEBFCEB5}" srcOrd="4" destOrd="0" presId="urn:microsoft.com/office/officeart/2005/8/layout/lProcess2"/>
    <dgm:cxn modelId="{782E7A62-BA87-438F-89E5-4CF07FFB4D83}" type="presParOf" srcId="{9BC17A15-A14B-42B3-BC11-110FFEBFCEB5}" destId="{02EF9A18-E6D2-4212-9B67-6CE57C394F45}" srcOrd="0" destOrd="0" presId="urn:microsoft.com/office/officeart/2005/8/layout/lProcess2"/>
    <dgm:cxn modelId="{4E682445-57A0-4A57-8303-1449567D4ECC}" type="presParOf" srcId="{9BC17A15-A14B-42B3-BC11-110FFEBFCEB5}" destId="{848D2168-5CFD-457F-8CC9-10A04128ED96}" srcOrd="1" destOrd="0" presId="urn:microsoft.com/office/officeart/2005/8/layout/lProcess2"/>
    <dgm:cxn modelId="{80ADB331-D767-4B78-A8AF-7CC5C2F69693}" type="presParOf" srcId="{9BC17A15-A14B-42B3-BC11-110FFEBFCEB5}" destId="{D69E4405-83B7-4D87-8F91-759B47F2C066}" srcOrd="2" destOrd="0" presId="urn:microsoft.com/office/officeart/2005/8/layout/lProcess2"/>
    <dgm:cxn modelId="{847ADB50-561E-455E-B044-EDF9FDF3C972}" type="presParOf" srcId="{D69E4405-83B7-4D87-8F91-759B47F2C066}" destId="{387E7D4B-F5A0-4D8B-B470-A6583B20D185}" srcOrd="0" destOrd="0" presId="urn:microsoft.com/office/officeart/2005/8/layout/lProcess2"/>
    <dgm:cxn modelId="{990AF180-6BED-4AA4-AE20-0A608FF4C65C}" type="presParOf" srcId="{387E7D4B-F5A0-4D8B-B470-A6583B20D185}" destId="{6E968E7D-D2FD-4AAB-828C-6C855B73DED2}" srcOrd="0" destOrd="0" presId="urn:microsoft.com/office/officeart/2005/8/layout/lProcess2"/>
    <dgm:cxn modelId="{6F5648BE-C1E9-48D2-B06E-14459FACEF7F}" type="presParOf" srcId="{387E7D4B-F5A0-4D8B-B470-A6583B20D185}" destId="{D2A0D177-E49B-4EA5-960F-8C19E6DF19D3}" srcOrd="1" destOrd="0" presId="urn:microsoft.com/office/officeart/2005/8/layout/lProcess2"/>
    <dgm:cxn modelId="{0AA0F133-EDF1-4DDD-9289-27EFAB952B97}" type="presParOf" srcId="{387E7D4B-F5A0-4D8B-B470-A6583B20D185}" destId="{1EC116BC-115F-44B7-A3E3-9C019312DD0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67101-5181-4742-9AC9-0723CF16FC0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8933A70-BA9D-484A-9C5A-FBBFE5CCEACB}">
      <dgm:prSet phldrT="[Teksti]"/>
      <dgm:spPr/>
      <dgm:t>
        <a:bodyPr/>
        <a:lstStyle/>
        <a:p>
          <a:r>
            <a:rPr lang="fi-FI" dirty="0"/>
            <a:t>1. Suunnitelmat ajan tasalle ja hoitoa vain tarpeen mukaan</a:t>
          </a:r>
        </a:p>
      </dgm:t>
    </dgm:pt>
    <dgm:pt modelId="{CFB6ED9F-B4D7-42A6-B5BF-EDC4061030D0}" type="parTrans" cxnId="{F81BC37D-D4F5-41F1-AD10-FBC4CDC606BF}">
      <dgm:prSet/>
      <dgm:spPr/>
      <dgm:t>
        <a:bodyPr/>
        <a:lstStyle/>
        <a:p>
          <a:endParaRPr lang="fi-FI"/>
        </a:p>
      </dgm:t>
    </dgm:pt>
    <dgm:pt modelId="{6DDAE709-BB12-47B9-82F9-FB894498FFBC}" type="sibTrans" cxnId="{F81BC37D-D4F5-41F1-AD10-FBC4CDC606BF}">
      <dgm:prSet/>
      <dgm:spPr/>
      <dgm:t>
        <a:bodyPr/>
        <a:lstStyle/>
        <a:p>
          <a:endParaRPr lang="fi-FI"/>
        </a:p>
      </dgm:t>
    </dgm:pt>
    <dgm:pt modelId="{F1845627-A4C3-447F-8E41-99B8F45D8352}">
      <dgm:prSet phldrT="[Teksti]" custT="1"/>
      <dgm:spPr/>
      <dgm:t>
        <a:bodyPr anchor="ctr"/>
        <a:lstStyle/>
        <a:p>
          <a:pPr algn="ctr"/>
          <a:endParaRPr lang="fi-FI" sz="1200" b="1" dirty="0">
            <a:solidFill>
              <a:schemeClr val="tx1"/>
            </a:solidFill>
          </a:endParaRPr>
        </a:p>
        <a:p>
          <a:pPr algn="ctr"/>
          <a:r>
            <a:rPr lang="fi-FI" sz="1200" b="0" dirty="0">
              <a:solidFill>
                <a:schemeClr val="tx1"/>
              </a:solidFill>
            </a:rPr>
            <a:t>Mahdollistetaan ruuhkahuippujen tasaaminen</a:t>
          </a:r>
        </a:p>
        <a:p>
          <a:pPr algn="ctr"/>
          <a:endParaRPr lang="fi-FI" sz="1050" b="1" dirty="0"/>
        </a:p>
      </dgm:t>
    </dgm:pt>
    <dgm:pt modelId="{74390CEF-3410-46D2-8CD4-43A4394186D1}" type="parTrans" cxnId="{3DE63F23-7C1F-4683-9215-BD86B79176D9}">
      <dgm:prSet/>
      <dgm:spPr/>
      <dgm:t>
        <a:bodyPr/>
        <a:lstStyle/>
        <a:p>
          <a:endParaRPr lang="fi-FI"/>
        </a:p>
      </dgm:t>
    </dgm:pt>
    <dgm:pt modelId="{6AF49D88-71C1-404B-92B7-0130D114F7D9}" type="sibTrans" cxnId="{3DE63F23-7C1F-4683-9215-BD86B79176D9}">
      <dgm:prSet/>
      <dgm:spPr/>
      <dgm:t>
        <a:bodyPr/>
        <a:lstStyle/>
        <a:p>
          <a:endParaRPr lang="fi-FI"/>
        </a:p>
      </dgm:t>
    </dgm:pt>
    <dgm:pt modelId="{AE98B186-583E-41AF-8DEF-03AAD3872795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Määritellään aikakriittisten </a:t>
          </a:r>
        </a:p>
        <a:p>
          <a:r>
            <a:rPr lang="fi-FI" sz="1200" b="1" dirty="0">
              <a:solidFill>
                <a:schemeClr val="tx1"/>
              </a:solidFill>
            </a:rPr>
            <a:t>tehtävien kriteerit</a:t>
          </a:r>
        </a:p>
      </dgm:t>
    </dgm:pt>
    <dgm:pt modelId="{2BFACB5C-B2D7-47FE-8F5D-4EB3AB891442}" type="parTrans" cxnId="{D301521C-C829-41C5-B2D5-B1D83A59F67F}">
      <dgm:prSet/>
      <dgm:spPr/>
      <dgm:t>
        <a:bodyPr/>
        <a:lstStyle/>
        <a:p>
          <a:endParaRPr lang="fi-FI"/>
        </a:p>
      </dgm:t>
    </dgm:pt>
    <dgm:pt modelId="{B24ACCFC-C1AF-4B22-BF76-60F97C1B8B14}" type="sibTrans" cxnId="{D301521C-C829-41C5-B2D5-B1D83A59F67F}">
      <dgm:prSet/>
      <dgm:spPr/>
      <dgm:t>
        <a:bodyPr/>
        <a:lstStyle/>
        <a:p>
          <a:endParaRPr lang="fi-FI"/>
        </a:p>
      </dgm:t>
    </dgm:pt>
    <dgm:pt modelId="{0E80A04B-1D4E-4C05-A7BD-30FD2460537B}">
      <dgm:prSet phldrT="[Teksti]"/>
      <dgm:spPr/>
      <dgm:t>
        <a:bodyPr/>
        <a:lstStyle/>
        <a:p>
          <a:r>
            <a:rPr lang="fi-FI" dirty="0"/>
            <a:t>2. Prosessien kehittäminen</a:t>
          </a:r>
        </a:p>
      </dgm:t>
    </dgm:pt>
    <dgm:pt modelId="{39974DF1-6973-40C0-A696-1E7E6243CBA8}" type="parTrans" cxnId="{4F4269EC-07FC-43AB-B7F5-E4B2FC53968A}">
      <dgm:prSet/>
      <dgm:spPr/>
      <dgm:t>
        <a:bodyPr/>
        <a:lstStyle/>
        <a:p>
          <a:endParaRPr lang="fi-FI"/>
        </a:p>
      </dgm:t>
    </dgm:pt>
    <dgm:pt modelId="{152CC7A0-DD7F-4008-A011-8B3BF30767DA}" type="sibTrans" cxnId="{4F4269EC-07FC-43AB-B7F5-E4B2FC53968A}">
      <dgm:prSet/>
      <dgm:spPr/>
      <dgm:t>
        <a:bodyPr/>
        <a:lstStyle/>
        <a:p>
          <a:endParaRPr lang="fi-FI"/>
        </a:p>
      </dgm:t>
    </dgm:pt>
    <dgm:pt modelId="{3FFA7040-CC34-4627-9C93-E1878A8BCEAF}">
      <dgm:prSet phldrT="[Teksti]" custT="1"/>
      <dgm:spPr/>
      <dgm:t>
        <a:bodyPr/>
        <a:lstStyle/>
        <a:p>
          <a:r>
            <a:rPr lang="fi-FI" sz="1050" b="0" dirty="0">
              <a:solidFill>
                <a:schemeClr val="tx1"/>
              </a:solidFill>
            </a:rPr>
            <a:t>Varmistetaan, että hoitajatarpeen viime hetken muutoksiin voidaan reagoida pikaisesti</a:t>
          </a:r>
        </a:p>
      </dgm:t>
    </dgm:pt>
    <dgm:pt modelId="{39326899-5338-4913-A5BB-55DE60581D1E}" type="parTrans" cxnId="{E06DE681-5AE0-459E-9666-A1807AF4F758}">
      <dgm:prSet/>
      <dgm:spPr/>
      <dgm:t>
        <a:bodyPr/>
        <a:lstStyle/>
        <a:p>
          <a:endParaRPr lang="fi-FI"/>
        </a:p>
      </dgm:t>
    </dgm:pt>
    <dgm:pt modelId="{02D4B1CF-982B-47ED-BFD6-48B47E066136}" type="sibTrans" cxnId="{E06DE681-5AE0-459E-9666-A1807AF4F758}">
      <dgm:prSet/>
      <dgm:spPr/>
      <dgm:t>
        <a:bodyPr/>
        <a:lstStyle/>
        <a:p>
          <a:endParaRPr lang="fi-FI"/>
        </a:p>
      </dgm:t>
    </dgm:pt>
    <dgm:pt modelId="{48220F25-2504-4F8C-8A0C-2C6446549FA6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Välillisen työajan tarkastelu</a:t>
          </a:r>
          <a:r>
            <a:rPr lang="fi-FI" sz="1050" b="1" dirty="0">
              <a:solidFill>
                <a:schemeClr val="tx1"/>
              </a:solidFill>
            </a:rPr>
            <a:t>: </a:t>
          </a:r>
          <a:r>
            <a:rPr lang="fi-FI" sz="1050" b="0" dirty="0">
              <a:solidFill>
                <a:schemeClr val="tx1"/>
              </a:solidFill>
            </a:rPr>
            <a:t>hukan poisto (päällekkäisten työtehtävien uudelleen  organisointi (esim. keskittämällä tehtäviä). </a:t>
          </a:r>
        </a:p>
        <a:p>
          <a:r>
            <a:rPr lang="fi-FI" sz="1050" b="0" dirty="0">
              <a:solidFill>
                <a:schemeClr val="tx1"/>
              </a:solidFill>
            </a:rPr>
            <a:t>Asiakkaaseen liittyvien tehtävien tekeminen yhdessä asiakkaan kanssa. </a:t>
          </a:r>
        </a:p>
      </dgm:t>
    </dgm:pt>
    <dgm:pt modelId="{105462D1-86CC-4517-A793-9B24813D8BA6}" type="parTrans" cxnId="{2A271F7B-89C1-4AF3-A92E-74C72A5A15FE}">
      <dgm:prSet/>
      <dgm:spPr/>
      <dgm:t>
        <a:bodyPr/>
        <a:lstStyle/>
        <a:p>
          <a:endParaRPr lang="fi-FI"/>
        </a:p>
      </dgm:t>
    </dgm:pt>
    <dgm:pt modelId="{41C44F3D-8AE0-4A3D-A165-DA148CE3E64B}" type="sibTrans" cxnId="{2A271F7B-89C1-4AF3-A92E-74C72A5A15FE}">
      <dgm:prSet/>
      <dgm:spPr/>
      <dgm:t>
        <a:bodyPr/>
        <a:lstStyle/>
        <a:p>
          <a:endParaRPr lang="fi-FI"/>
        </a:p>
      </dgm:t>
    </dgm:pt>
    <dgm:pt modelId="{401A54C0-4BD6-4A55-9692-F2948DBFFC2F}">
      <dgm:prSet phldrT="[Teksti]"/>
      <dgm:spPr/>
      <dgm:t>
        <a:bodyPr/>
        <a:lstStyle/>
        <a:p>
          <a:r>
            <a:rPr lang="fi-FI" dirty="0"/>
            <a:t>3. Vara- ja resurssihenkilöstön hyödyntäminen ja tehostaminen</a:t>
          </a:r>
        </a:p>
      </dgm:t>
    </dgm:pt>
    <dgm:pt modelId="{5540BF2E-43D8-44C2-9A0D-BD65239B8798}" type="parTrans" cxnId="{56B7A58E-E05A-4EEF-B132-D0550D8898AC}">
      <dgm:prSet/>
      <dgm:spPr/>
      <dgm:t>
        <a:bodyPr/>
        <a:lstStyle/>
        <a:p>
          <a:endParaRPr lang="fi-FI"/>
        </a:p>
      </dgm:t>
    </dgm:pt>
    <dgm:pt modelId="{7E9F9942-E0FB-4A79-B5D3-09690C8A8DFA}" type="sibTrans" cxnId="{56B7A58E-E05A-4EEF-B132-D0550D8898AC}">
      <dgm:prSet/>
      <dgm:spPr/>
      <dgm:t>
        <a:bodyPr/>
        <a:lstStyle/>
        <a:p>
          <a:endParaRPr lang="fi-FI"/>
        </a:p>
      </dgm:t>
    </dgm:pt>
    <dgm:pt modelId="{9B5B770F-1912-48F3-8889-D5030F0799EE}">
      <dgm:prSet phldrT="[Teksti]" custT="1"/>
      <dgm:spPr/>
      <dgm:t>
        <a:bodyPr/>
        <a:lstStyle/>
        <a:p>
          <a:r>
            <a:rPr lang="fi-FI" sz="1200" b="0" dirty="0">
              <a:solidFill>
                <a:schemeClr val="tx1"/>
              </a:solidFill>
            </a:rPr>
            <a:t>Varmistetaan, että hoitaja on saatavilla </a:t>
          </a:r>
        </a:p>
        <a:p>
          <a:r>
            <a:rPr lang="fi-FI" sz="1200" b="0" dirty="0">
              <a:solidFill>
                <a:schemeClr val="tx1"/>
              </a:solidFill>
            </a:rPr>
            <a:t>kun tarve ilmenee. </a:t>
          </a:r>
        </a:p>
      </dgm:t>
    </dgm:pt>
    <dgm:pt modelId="{DA485D4C-4C0C-44C4-BD95-8C008A3E6752}" type="parTrans" cxnId="{1BA325F8-A93B-4DDF-AD53-059ADFA00AEB}">
      <dgm:prSet/>
      <dgm:spPr/>
      <dgm:t>
        <a:bodyPr/>
        <a:lstStyle/>
        <a:p>
          <a:endParaRPr lang="fi-FI"/>
        </a:p>
      </dgm:t>
    </dgm:pt>
    <dgm:pt modelId="{0ADBADE2-35C8-40A7-B28C-610F19FD968B}" type="sibTrans" cxnId="{1BA325F8-A93B-4DDF-AD53-059ADFA00AEB}">
      <dgm:prSet/>
      <dgm:spPr/>
      <dgm:t>
        <a:bodyPr/>
        <a:lstStyle/>
        <a:p>
          <a:endParaRPr lang="fi-FI"/>
        </a:p>
      </dgm:t>
    </dgm:pt>
    <dgm:pt modelId="{F8B5DBF6-940D-4FE7-B4A2-3984E314FC98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Resurssipoolin tai liikkuvien hoitajien mallin perustaminen. </a:t>
          </a:r>
        </a:p>
        <a:p>
          <a:r>
            <a:rPr lang="fi-FI" sz="1200" b="0" dirty="0">
              <a:solidFill>
                <a:schemeClr val="tx1"/>
              </a:solidFill>
            </a:rPr>
            <a:t>Yhteistyömahdollisuudet alueiden välillä. Sijaisten tilaamisen ja rekrytoinnin keskittäminen pooliin. </a:t>
          </a:r>
        </a:p>
      </dgm:t>
    </dgm:pt>
    <dgm:pt modelId="{E76CB6C2-B99D-402D-89E3-B638D9DC366D}" type="parTrans" cxnId="{F929B0BC-ED7E-4062-BE16-82B8A2DB694A}">
      <dgm:prSet/>
      <dgm:spPr/>
      <dgm:t>
        <a:bodyPr/>
        <a:lstStyle/>
        <a:p>
          <a:endParaRPr lang="fi-FI"/>
        </a:p>
      </dgm:t>
    </dgm:pt>
    <dgm:pt modelId="{1B581195-FFD0-4379-A10B-63AA58AADD26}" type="sibTrans" cxnId="{F929B0BC-ED7E-4062-BE16-82B8A2DB694A}">
      <dgm:prSet/>
      <dgm:spPr/>
      <dgm:t>
        <a:bodyPr/>
        <a:lstStyle/>
        <a:p>
          <a:endParaRPr lang="fi-FI"/>
        </a:p>
      </dgm:t>
    </dgm:pt>
    <dgm:pt modelId="{7A799D27-9DAF-4B82-BEC5-2515CA5D14C9}">
      <dgm:prSet custT="1"/>
      <dgm:spPr/>
      <dgm:t>
        <a:bodyPr/>
        <a:lstStyle/>
        <a:p>
          <a:r>
            <a:rPr lang="fi-FI" sz="1200" b="0" dirty="0">
              <a:solidFill>
                <a:schemeClr val="tx1"/>
              </a:solidFill>
            </a:rPr>
            <a:t>Asiakkaiden </a:t>
          </a:r>
          <a:r>
            <a:rPr lang="fi-FI" sz="1200" b="1" dirty="0">
              <a:solidFill>
                <a:schemeClr val="tx1"/>
              </a:solidFill>
            </a:rPr>
            <a:t>suunnitelmien päivittäminen </a:t>
          </a:r>
          <a:r>
            <a:rPr lang="fi-FI" sz="1200" b="0" dirty="0">
              <a:solidFill>
                <a:schemeClr val="tx1"/>
              </a:solidFill>
            </a:rPr>
            <a:t>siten, että ne vastaavat aikakriittisyyden kriteereitä</a:t>
          </a:r>
        </a:p>
      </dgm:t>
    </dgm:pt>
    <dgm:pt modelId="{AA1D0D80-F031-41BA-938C-55F89F66FA04}" type="parTrans" cxnId="{F345058D-0E9E-4D55-899C-20DD02EA502F}">
      <dgm:prSet/>
      <dgm:spPr/>
      <dgm:t>
        <a:bodyPr/>
        <a:lstStyle/>
        <a:p>
          <a:endParaRPr lang="fi-FI"/>
        </a:p>
      </dgm:t>
    </dgm:pt>
    <dgm:pt modelId="{E9ABDE6A-26A3-4607-B0FD-7B2D68748C52}" type="sibTrans" cxnId="{F345058D-0E9E-4D55-899C-20DD02EA502F}">
      <dgm:prSet/>
      <dgm:spPr/>
      <dgm:t>
        <a:bodyPr/>
        <a:lstStyle/>
        <a:p>
          <a:endParaRPr lang="fi-FI"/>
        </a:p>
      </dgm:t>
    </dgm:pt>
    <dgm:pt modelId="{18115DBE-9D96-4C54-B4E3-E6B61E15D0E8}">
      <dgm:prSet custT="1"/>
      <dgm:spPr/>
      <dgm:t>
        <a:bodyPr/>
        <a:lstStyle/>
        <a:p>
          <a:r>
            <a:rPr lang="fi-FI" sz="1200" b="0" dirty="0">
              <a:solidFill>
                <a:schemeClr val="tx1"/>
              </a:solidFill>
            </a:rPr>
            <a:t>Aikakriittisyyskriteerien käyttöönotto asiakas- ja palveluohjauksessa uusien asiakkaiden kotihoidon alkaessa</a:t>
          </a:r>
        </a:p>
      </dgm:t>
    </dgm:pt>
    <dgm:pt modelId="{D7D9056D-79B8-4294-9686-4D3BF2C843CB}" type="parTrans" cxnId="{1D8546E8-B69F-4E4F-9281-1D32CE2258E5}">
      <dgm:prSet/>
      <dgm:spPr/>
      <dgm:t>
        <a:bodyPr/>
        <a:lstStyle/>
        <a:p>
          <a:endParaRPr lang="fi-FI"/>
        </a:p>
      </dgm:t>
    </dgm:pt>
    <dgm:pt modelId="{6C0047EC-A5F4-4DAB-8950-2BB6E736C036}" type="sibTrans" cxnId="{1D8546E8-B69F-4E4F-9281-1D32CE2258E5}">
      <dgm:prSet/>
      <dgm:spPr/>
      <dgm:t>
        <a:bodyPr/>
        <a:lstStyle/>
        <a:p>
          <a:endParaRPr lang="fi-FI"/>
        </a:p>
      </dgm:t>
    </dgm:pt>
    <dgm:pt modelId="{31079000-21CE-43BE-9DEC-79FDF03FC5D8}">
      <dgm:prSet custT="1"/>
      <dgm:spPr/>
      <dgm:t>
        <a:bodyPr/>
        <a:lstStyle/>
        <a:p>
          <a:r>
            <a:rPr lang="fi-FI" sz="1200" b="0" dirty="0">
              <a:solidFill>
                <a:schemeClr val="tx1"/>
              </a:solidFill>
            </a:rPr>
            <a:t>Aikakriittisyydestä viestiminen lääkäreille (esim. aamulääkkeet)</a:t>
          </a:r>
        </a:p>
      </dgm:t>
    </dgm:pt>
    <dgm:pt modelId="{F8E6484C-091C-4AB9-88B8-996E67642D53}" type="parTrans" cxnId="{A242CF0C-109C-4E8E-8D46-A0EA6A0B07A3}">
      <dgm:prSet/>
      <dgm:spPr/>
      <dgm:t>
        <a:bodyPr/>
        <a:lstStyle/>
        <a:p>
          <a:endParaRPr lang="fi-FI"/>
        </a:p>
      </dgm:t>
    </dgm:pt>
    <dgm:pt modelId="{150718A7-E3C7-4EE5-9FFB-911147F93998}" type="sibTrans" cxnId="{A242CF0C-109C-4E8E-8D46-A0EA6A0B07A3}">
      <dgm:prSet/>
      <dgm:spPr/>
      <dgm:t>
        <a:bodyPr/>
        <a:lstStyle/>
        <a:p>
          <a:endParaRPr lang="fi-FI"/>
        </a:p>
      </dgm:t>
    </dgm:pt>
    <dgm:pt modelId="{AAFF16FF-69B2-4F16-AC45-533A50794AFF}">
      <dgm:prSet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Käyntilistasuunnittelun kehittäminen</a:t>
          </a:r>
          <a:r>
            <a:rPr lang="fi-FI" sz="1000" b="1" dirty="0">
              <a:solidFill>
                <a:schemeClr val="tx1"/>
              </a:solidFill>
            </a:rPr>
            <a:t>: </a:t>
          </a:r>
          <a:r>
            <a:rPr lang="fi-FI" sz="1050" b="0" dirty="0">
              <a:solidFill>
                <a:schemeClr val="tx1"/>
              </a:solidFill>
            </a:rPr>
            <a:t>tavoitteena, että kotihoidossa suunnitellaan vain täysiä käyntilistoja</a:t>
          </a:r>
        </a:p>
        <a:p>
          <a:r>
            <a:rPr lang="fi-FI" sz="1050" b="0" dirty="0">
              <a:solidFill>
                <a:schemeClr val="tx1"/>
              </a:solidFill>
            </a:rPr>
            <a:t>Varmistetaan että asiakkailla käy mahdollisimman pieni määrä eri hoitajia</a:t>
          </a:r>
        </a:p>
      </dgm:t>
    </dgm:pt>
    <dgm:pt modelId="{909DEC60-0BC0-462C-94B8-AF79FD686DDB}" type="parTrans" cxnId="{ED9B84DD-6028-40FC-9813-D7A3713AAC91}">
      <dgm:prSet/>
      <dgm:spPr/>
      <dgm:t>
        <a:bodyPr/>
        <a:lstStyle/>
        <a:p>
          <a:endParaRPr lang="fi-FI"/>
        </a:p>
      </dgm:t>
    </dgm:pt>
    <dgm:pt modelId="{E653CCE9-94EA-4A7B-A353-DD9D2511B838}" type="sibTrans" cxnId="{ED9B84DD-6028-40FC-9813-D7A3713AAC91}">
      <dgm:prSet/>
      <dgm:spPr/>
      <dgm:t>
        <a:bodyPr/>
        <a:lstStyle/>
        <a:p>
          <a:endParaRPr lang="fi-FI"/>
        </a:p>
      </dgm:t>
    </dgm:pt>
    <dgm:pt modelId="{976B9992-4478-462F-A944-1AD6BA626B45}">
      <dgm:prSet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Työvuorosuunnittelu: vuorovahvuus vastaamaan asiakaskysyntää</a:t>
          </a:r>
          <a:r>
            <a:rPr lang="fi-FI" sz="1000" b="0" dirty="0">
              <a:solidFill>
                <a:schemeClr val="tx1"/>
              </a:solidFill>
            </a:rPr>
            <a:t>. </a:t>
          </a:r>
          <a:r>
            <a:rPr lang="fi-FI" sz="1050" b="0" dirty="0">
              <a:solidFill>
                <a:schemeClr val="tx1"/>
              </a:solidFill>
            </a:rPr>
            <a:t>Arvioidaan kuinka paljon hoitajia tulisi olla eri vuoroissa. </a:t>
          </a:r>
        </a:p>
        <a:p>
          <a:r>
            <a:rPr lang="fi-FI" sz="1050" b="0" dirty="0">
              <a:solidFill>
                <a:schemeClr val="tx1"/>
              </a:solidFill>
            </a:rPr>
            <a:t>Ei lasketa liikkuvia hoitajia vuorovahvuuteen. </a:t>
          </a:r>
        </a:p>
      </dgm:t>
    </dgm:pt>
    <dgm:pt modelId="{1A4C49FF-9993-465A-A2CB-014AF71E899D}" type="parTrans" cxnId="{0AB5EB1B-694B-42DF-B9CC-0D1837954D11}">
      <dgm:prSet/>
      <dgm:spPr/>
      <dgm:t>
        <a:bodyPr/>
        <a:lstStyle/>
        <a:p>
          <a:endParaRPr lang="fi-FI"/>
        </a:p>
      </dgm:t>
    </dgm:pt>
    <dgm:pt modelId="{9BF48C48-552C-476D-B9A5-C7E84A4BC247}" type="sibTrans" cxnId="{0AB5EB1B-694B-42DF-B9CC-0D1837954D11}">
      <dgm:prSet/>
      <dgm:spPr/>
      <dgm:t>
        <a:bodyPr/>
        <a:lstStyle/>
        <a:p>
          <a:endParaRPr lang="fi-FI"/>
        </a:p>
      </dgm:t>
    </dgm:pt>
    <dgm:pt modelId="{612F85A4-18C3-4578-90DE-C4063C6780D3}">
      <dgm:prSet custT="1"/>
      <dgm:spPr/>
      <dgm:t>
        <a:bodyPr/>
        <a:lstStyle/>
        <a:p>
          <a:r>
            <a:rPr lang="fi-FI" sz="1200" b="0" dirty="0">
              <a:solidFill>
                <a:schemeClr val="tx1"/>
              </a:solidFill>
            </a:rPr>
            <a:t>Optimaalisen alue- ja tiimirakenteen selvittäminen. </a:t>
          </a:r>
        </a:p>
      </dgm:t>
    </dgm:pt>
    <dgm:pt modelId="{8D23D0BB-BFAF-48E1-BD5D-F76472A8FB09}" type="parTrans" cxnId="{0F2977AE-6485-4E07-BFF6-6D1B93AD5340}">
      <dgm:prSet/>
      <dgm:spPr/>
      <dgm:t>
        <a:bodyPr/>
        <a:lstStyle/>
        <a:p>
          <a:endParaRPr lang="fi-FI"/>
        </a:p>
      </dgm:t>
    </dgm:pt>
    <dgm:pt modelId="{05042E4D-C62F-49A0-8733-3D0642FD3363}" type="sibTrans" cxnId="{0F2977AE-6485-4E07-BFF6-6D1B93AD5340}">
      <dgm:prSet/>
      <dgm:spPr/>
      <dgm:t>
        <a:bodyPr/>
        <a:lstStyle/>
        <a:p>
          <a:endParaRPr lang="fi-FI"/>
        </a:p>
      </dgm:t>
    </dgm:pt>
    <dgm:pt modelId="{EB21F1E9-9807-485F-B810-3AC76B9ED125}">
      <dgm:prSet phldrT="[Teksti]"/>
      <dgm:spPr/>
      <dgm:t>
        <a:bodyPr/>
        <a:lstStyle/>
        <a:p>
          <a:r>
            <a:rPr lang="fi-FI" b="0" dirty="0">
              <a:solidFill>
                <a:schemeClr val="tx1"/>
              </a:solidFill>
            </a:rPr>
            <a:t>TOIMINNANOHJAUKSEN KESKITTÄMINEN</a:t>
          </a:r>
        </a:p>
      </dgm:t>
    </dgm:pt>
    <dgm:pt modelId="{4B53B1F9-661A-41CD-8920-083D26D48017}" type="parTrans" cxnId="{06B59F05-5A1B-49DF-BD2B-BC26081DCE92}">
      <dgm:prSet/>
      <dgm:spPr/>
      <dgm:t>
        <a:bodyPr/>
        <a:lstStyle/>
        <a:p>
          <a:endParaRPr lang="fi-FI"/>
        </a:p>
      </dgm:t>
    </dgm:pt>
    <dgm:pt modelId="{57FBF10D-9CA5-45AE-A119-85BE712F7876}" type="sibTrans" cxnId="{06B59F05-5A1B-49DF-BD2B-BC26081DCE92}">
      <dgm:prSet/>
      <dgm:spPr/>
      <dgm:t>
        <a:bodyPr/>
        <a:lstStyle/>
        <a:p>
          <a:endParaRPr lang="fi-FI"/>
        </a:p>
      </dgm:t>
    </dgm:pt>
    <dgm:pt modelId="{B6AFD9BD-A5C2-4D89-8C18-0069BC96EE8B}" type="pres">
      <dgm:prSet presAssocID="{1EA67101-5181-4742-9AC9-0723CF16FC0D}" presName="theList" presStyleCnt="0">
        <dgm:presLayoutVars>
          <dgm:dir/>
          <dgm:animLvl val="lvl"/>
          <dgm:resizeHandles val="exact"/>
        </dgm:presLayoutVars>
      </dgm:prSet>
      <dgm:spPr/>
    </dgm:pt>
    <dgm:pt modelId="{26248343-19BC-461A-9604-6AA6F8D76E8F}" type="pres">
      <dgm:prSet presAssocID="{38933A70-BA9D-484A-9C5A-FBBFE5CCEACB}" presName="compNode" presStyleCnt="0"/>
      <dgm:spPr/>
    </dgm:pt>
    <dgm:pt modelId="{B9E5AD11-EB17-48E8-9F6F-C9DECE7938A6}" type="pres">
      <dgm:prSet presAssocID="{38933A70-BA9D-484A-9C5A-FBBFE5CCEACB}" presName="aNode" presStyleLbl="bgShp" presStyleIdx="0" presStyleCnt="3"/>
      <dgm:spPr/>
    </dgm:pt>
    <dgm:pt modelId="{80C68A1A-EAC4-4E2C-BB57-30C43B521799}" type="pres">
      <dgm:prSet presAssocID="{38933A70-BA9D-484A-9C5A-FBBFE5CCEACB}" presName="textNode" presStyleLbl="bgShp" presStyleIdx="0" presStyleCnt="3"/>
      <dgm:spPr/>
    </dgm:pt>
    <dgm:pt modelId="{3C6AD1FA-B5F9-456E-A514-F7B3671A07BC}" type="pres">
      <dgm:prSet presAssocID="{38933A70-BA9D-484A-9C5A-FBBFE5CCEACB}" presName="compChildNode" presStyleCnt="0"/>
      <dgm:spPr/>
    </dgm:pt>
    <dgm:pt modelId="{576BEDA6-1F42-4BF1-8592-9AD036E550E5}" type="pres">
      <dgm:prSet presAssocID="{38933A70-BA9D-484A-9C5A-FBBFE5CCEACB}" presName="theInnerList" presStyleCnt="0"/>
      <dgm:spPr/>
    </dgm:pt>
    <dgm:pt modelId="{3EE68926-6566-4F26-B82E-ED6C507BC6C6}" type="pres">
      <dgm:prSet presAssocID="{F1845627-A4C3-447F-8E41-99B8F45D8352}" presName="childNode" presStyleLbl="node1" presStyleIdx="0" presStyleCnt="13">
        <dgm:presLayoutVars>
          <dgm:bulletEnabled val="1"/>
        </dgm:presLayoutVars>
      </dgm:prSet>
      <dgm:spPr/>
    </dgm:pt>
    <dgm:pt modelId="{B26FB7D3-129E-43BA-81C4-1505104B6966}" type="pres">
      <dgm:prSet presAssocID="{F1845627-A4C3-447F-8E41-99B8F45D8352}" presName="aSpace2" presStyleCnt="0"/>
      <dgm:spPr/>
    </dgm:pt>
    <dgm:pt modelId="{6B8BBABD-0EB9-490D-88FB-D8F6EFFD69F0}" type="pres">
      <dgm:prSet presAssocID="{AE98B186-583E-41AF-8DEF-03AAD3872795}" presName="childNode" presStyleLbl="node1" presStyleIdx="1" presStyleCnt="13">
        <dgm:presLayoutVars>
          <dgm:bulletEnabled val="1"/>
        </dgm:presLayoutVars>
      </dgm:prSet>
      <dgm:spPr/>
    </dgm:pt>
    <dgm:pt modelId="{C84A93F8-266E-454E-A4F9-54F4D3C518FC}" type="pres">
      <dgm:prSet presAssocID="{AE98B186-583E-41AF-8DEF-03AAD3872795}" presName="aSpace2" presStyleCnt="0"/>
      <dgm:spPr/>
    </dgm:pt>
    <dgm:pt modelId="{4EA71048-E7C5-4F4F-80B8-6A901D7C9EB7}" type="pres">
      <dgm:prSet presAssocID="{7A799D27-9DAF-4B82-BEC5-2515CA5D14C9}" presName="childNode" presStyleLbl="node1" presStyleIdx="2" presStyleCnt="13">
        <dgm:presLayoutVars>
          <dgm:bulletEnabled val="1"/>
        </dgm:presLayoutVars>
      </dgm:prSet>
      <dgm:spPr/>
    </dgm:pt>
    <dgm:pt modelId="{94F79299-1FBA-4809-9A0F-54295BDF17A3}" type="pres">
      <dgm:prSet presAssocID="{7A799D27-9DAF-4B82-BEC5-2515CA5D14C9}" presName="aSpace2" presStyleCnt="0"/>
      <dgm:spPr/>
    </dgm:pt>
    <dgm:pt modelId="{FBA00EAD-9346-417C-BC05-DD87550394EC}" type="pres">
      <dgm:prSet presAssocID="{18115DBE-9D96-4C54-B4E3-E6B61E15D0E8}" presName="childNode" presStyleLbl="node1" presStyleIdx="3" presStyleCnt="13">
        <dgm:presLayoutVars>
          <dgm:bulletEnabled val="1"/>
        </dgm:presLayoutVars>
      </dgm:prSet>
      <dgm:spPr/>
    </dgm:pt>
    <dgm:pt modelId="{26E89C6E-09E8-43F9-88C6-432B89309E26}" type="pres">
      <dgm:prSet presAssocID="{18115DBE-9D96-4C54-B4E3-E6B61E15D0E8}" presName="aSpace2" presStyleCnt="0"/>
      <dgm:spPr/>
    </dgm:pt>
    <dgm:pt modelId="{074DA418-1B0B-4077-B352-701DADACCEEC}" type="pres">
      <dgm:prSet presAssocID="{31079000-21CE-43BE-9DEC-79FDF03FC5D8}" presName="childNode" presStyleLbl="node1" presStyleIdx="4" presStyleCnt="13">
        <dgm:presLayoutVars>
          <dgm:bulletEnabled val="1"/>
        </dgm:presLayoutVars>
      </dgm:prSet>
      <dgm:spPr/>
    </dgm:pt>
    <dgm:pt modelId="{5CA6D8B2-7A03-48FA-A6DE-2BF558D0E644}" type="pres">
      <dgm:prSet presAssocID="{38933A70-BA9D-484A-9C5A-FBBFE5CCEACB}" presName="aSpace" presStyleCnt="0"/>
      <dgm:spPr/>
    </dgm:pt>
    <dgm:pt modelId="{97B1305B-5084-4B27-A33C-F7263769FF14}" type="pres">
      <dgm:prSet presAssocID="{0E80A04B-1D4E-4C05-A7BD-30FD2460537B}" presName="compNode" presStyleCnt="0"/>
      <dgm:spPr/>
    </dgm:pt>
    <dgm:pt modelId="{69819353-2D77-4EC3-98D6-9CA1150F7B29}" type="pres">
      <dgm:prSet presAssocID="{0E80A04B-1D4E-4C05-A7BD-30FD2460537B}" presName="aNode" presStyleLbl="bgShp" presStyleIdx="1" presStyleCnt="3"/>
      <dgm:spPr/>
    </dgm:pt>
    <dgm:pt modelId="{A07168B9-CB73-4842-9B6A-E5AEDFECF1BB}" type="pres">
      <dgm:prSet presAssocID="{0E80A04B-1D4E-4C05-A7BD-30FD2460537B}" presName="textNode" presStyleLbl="bgShp" presStyleIdx="1" presStyleCnt="3"/>
      <dgm:spPr/>
    </dgm:pt>
    <dgm:pt modelId="{A8445314-6ABD-45E3-91E4-B01184DDC15D}" type="pres">
      <dgm:prSet presAssocID="{0E80A04B-1D4E-4C05-A7BD-30FD2460537B}" presName="compChildNode" presStyleCnt="0"/>
      <dgm:spPr/>
    </dgm:pt>
    <dgm:pt modelId="{42211863-51CE-49EC-A929-43E1BF78A08B}" type="pres">
      <dgm:prSet presAssocID="{0E80A04B-1D4E-4C05-A7BD-30FD2460537B}" presName="theInnerList" presStyleCnt="0"/>
      <dgm:spPr/>
    </dgm:pt>
    <dgm:pt modelId="{203A88C7-1ACC-4B69-9032-C6A52A68A5EC}" type="pres">
      <dgm:prSet presAssocID="{3FFA7040-CC34-4627-9C93-E1878A8BCEAF}" presName="childNode" presStyleLbl="node1" presStyleIdx="5" presStyleCnt="13" custLinFactY="76515" custLinFactNeighborX="286" custLinFactNeighborY="100000">
        <dgm:presLayoutVars>
          <dgm:bulletEnabled val="1"/>
        </dgm:presLayoutVars>
      </dgm:prSet>
      <dgm:spPr/>
    </dgm:pt>
    <dgm:pt modelId="{31DE98EE-C704-46C7-AD40-8C1BB44589B0}" type="pres">
      <dgm:prSet presAssocID="{3FFA7040-CC34-4627-9C93-E1878A8BCEAF}" presName="aSpace2" presStyleCnt="0"/>
      <dgm:spPr/>
    </dgm:pt>
    <dgm:pt modelId="{48778779-9E48-4141-A44D-C4BC99BC5130}" type="pres">
      <dgm:prSet presAssocID="{EB21F1E9-9807-485F-B810-3AC76B9ED125}" presName="childNode" presStyleLbl="node1" presStyleIdx="6" presStyleCnt="13" custLinFactY="-127787" custLinFactNeighborX="-1160" custLinFactNeighborY="-200000">
        <dgm:presLayoutVars>
          <dgm:bulletEnabled val="1"/>
        </dgm:presLayoutVars>
      </dgm:prSet>
      <dgm:spPr/>
    </dgm:pt>
    <dgm:pt modelId="{A39A6638-54FD-4541-A30B-DC06C1208E86}" type="pres">
      <dgm:prSet presAssocID="{EB21F1E9-9807-485F-B810-3AC76B9ED125}" presName="aSpace2" presStyleCnt="0"/>
      <dgm:spPr/>
    </dgm:pt>
    <dgm:pt modelId="{3B3799E0-BEC5-4442-9F1F-92D299131A5C}" type="pres">
      <dgm:prSet presAssocID="{AAFF16FF-69B2-4F16-AC45-533A50794AFF}" presName="childNode" presStyleLbl="node1" presStyleIdx="7" presStyleCnt="13" custScaleY="244420" custLinFactNeighborX="286" custLinFactNeighborY="-56333">
        <dgm:presLayoutVars>
          <dgm:bulletEnabled val="1"/>
        </dgm:presLayoutVars>
      </dgm:prSet>
      <dgm:spPr/>
    </dgm:pt>
    <dgm:pt modelId="{132B3474-EEF8-42B5-B836-4800A9A8F1A2}" type="pres">
      <dgm:prSet presAssocID="{AAFF16FF-69B2-4F16-AC45-533A50794AFF}" presName="aSpace2" presStyleCnt="0"/>
      <dgm:spPr/>
    </dgm:pt>
    <dgm:pt modelId="{BA306712-9997-4E3A-851C-181A95775934}" type="pres">
      <dgm:prSet presAssocID="{976B9992-4478-462F-A944-1AD6BA626B45}" presName="childNode" presStyleLbl="node1" presStyleIdx="8" presStyleCnt="13" custScaleY="204213" custLinFactNeighborX="286" custLinFactNeighborY="-52190">
        <dgm:presLayoutVars>
          <dgm:bulletEnabled val="1"/>
        </dgm:presLayoutVars>
      </dgm:prSet>
      <dgm:spPr/>
    </dgm:pt>
    <dgm:pt modelId="{59A50C03-004D-45C4-A900-19D511341B70}" type="pres">
      <dgm:prSet presAssocID="{976B9992-4478-462F-A944-1AD6BA626B45}" presName="aSpace2" presStyleCnt="0"/>
      <dgm:spPr/>
    </dgm:pt>
    <dgm:pt modelId="{31B6AA36-30BB-4A94-9F4D-E13DABB1AC46}" type="pres">
      <dgm:prSet presAssocID="{48220F25-2504-4F8C-8A0C-2C6446549FA6}" presName="childNode" presStyleLbl="node1" presStyleIdx="9" presStyleCnt="13" custScaleY="231391">
        <dgm:presLayoutVars>
          <dgm:bulletEnabled val="1"/>
        </dgm:presLayoutVars>
      </dgm:prSet>
      <dgm:spPr/>
    </dgm:pt>
    <dgm:pt modelId="{7BDAB8FF-A636-4EB8-B1A9-D75211F2089D}" type="pres">
      <dgm:prSet presAssocID="{0E80A04B-1D4E-4C05-A7BD-30FD2460537B}" presName="aSpace" presStyleCnt="0"/>
      <dgm:spPr/>
    </dgm:pt>
    <dgm:pt modelId="{1A1C4D58-42A9-4FC3-B2B4-19FC6F48FAA1}" type="pres">
      <dgm:prSet presAssocID="{401A54C0-4BD6-4A55-9692-F2948DBFFC2F}" presName="compNode" presStyleCnt="0"/>
      <dgm:spPr/>
    </dgm:pt>
    <dgm:pt modelId="{1270B3EB-5545-4E12-9F44-8B67ACC6F71F}" type="pres">
      <dgm:prSet presAssocID="{401A54C0-4BD6-4A55-9692-F2948DBFFC2F}" presName="aNode" presStyleLbl="bgShp" presStyleIdx="2" presStyleCnt="3"/>
      <dgm:spPr/>
    </dgm:pt>
    <dgm:pt modelId="{BB32308D-379B-4BD7-B9C0-E17652BDC8F3}" type="pres">
      <dgm:prSet presAssocID="{401A54C0-4BD6-4A55-9692-F2948DBFFC2F}" presName="textNode" presStyleLbl="bgShp" presStyleIdx="2" presStyleCnt="3"/>
      <dgm:spPr/>
    </dgm:pt>
    <dgm:pt modelId="{389ED56A-9EEA-4D39-8772-C430176D7D89}" type="pres">
      <dgm:prSet presAssocID="{401A54C0-4BD6-4A55-9692-F2948DBFFC2F}" presName="compChildNode" presStyleCnt="0"/>
      <dgm:spPr/>
    </dgm:pt>
    <dgm:pt modelId="{FF555007-2858-4035-A1C6-F0CB12B0A2D1}" type="pres">
      <dgm:prSet presAssocID="{401A54C0-4BD6-4A55-9692-F2948DBFFC2F}" presName="theInnerList" presStyleCnt="0"/>
      <dgm:spPr/>
    </dgm:pt>
    <dgm:pt modelId="{FA1E8AA6-50D5-43CE-81BC-B7ABAF4D088E}" type="pres">
      <dgm:prSet presAssocID="{9B5B770F-1912-48F3-8889-D5030F0799EE}" presName="childNode" presStyleLbl="node1" presStyleIdx="10" presStyleCnt="13">
        <dgm:presLayoutVars>
          <dgm:bulletEnabled val="1"/>
        </dgm:presLayoutVars>
      </dgm:prSet>
      <dgm:spPr/>
    </dgm:pt>
    <dgm:pt modelId="{00223773-DBD8-4CF8-A946-E9271E35B98A}" type="pres">
      <dgm:prSet presAssocID="{9B5B770F-1912-48F3-8889-D5030F0799EE}" presName="aSpace2" presStyleCnt="0"/>
      <dgm:spPr/>
    </dgm:pt>
    <dgm:pt modelId="{00F68AA4-8F4B-4585-88DD-3027D705A11E}" type="pres">
      <dgm:prSet presAssocID="{612F85A4-18C3-4578-90DE-C4063C6780D3}" presName="childNode" presStyleLbl="node1" presStyleIdx="11" presStyleCnt="13">
        <dgm:presLayoutVars>
          <dgm:bulletEnabled val="1"/>
        </dgm:presLayoutVars>
      </dgm:prSet>
      <dgm:spPr/>
    </dgm:pt>
    <dgm:pt modelId="{6717AEE8-C7CD-46F2-8FC4-6CB5FB00FCD6}" type="pres">
      <dgm:prSet presAssocID="{612F85A4-18C3-4578-90DE-C4063C6780D3}" presName="aSpace2" presStyleCnt="0"/>
      <dgm:spPr/>
    </dgm:pt>
    <dgm:pt modelId="{6156C873-4AAD-4912-A861-82A40783E4E8}" type="pres">
      <dgm:prSet presAssocID="{F8B5DBF6-940D-4FE7-B4A2-3984E314FC98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B3A0A504-A430-4FA8-85F2-92BF1AA2C501}" type="presOf" srcId="{9B5B770F-1912-48F3-8889-D5030F0799EE}" destId="{FA1E8AA6-50D5-43CE-81BC-B7ABAF4D088E}" srcOrd="0" destOrd="0" presId="urn:microsoft.com/office/officeart/2005/8/layout/lProcess2"/>
    <dgm:cxn modelId="{06B59F05-5A1B-49DF-BD2B-BC26081DCE92}" srcId="{0E80A04B-1D4E-4C05-A7BD-30FD2460537B}" destId="{EB21F1E9-9807-485F-B810-3AC76B9ED125}" srcOrd="1" destOrd="0" parTransId="{4B53B1F9-661A-41CD-8920-083D26D48017}" sibTransId="{57FBF10D-9CA5-45AE-A119-85BE712F7876}"/>
    <dgm:cxn modelId="{A242CF0C-109C-4E8E-8D46-A0EA6A0B07A3}" srcId="{38933A70-BA9D-484A-9C5A-FBBFE5CCEACB}" destId="{31079000-21CE-43BE-9DEC-79FDF03FC5D8}" srcOrd="4" destOrd="0" parTransId="{F8E6484C-091C-4AB9-88B8-996E67642D53}" sibTransId="{150718A7-E3C7-4EE5-9FFB-911147F93998}"/>
    <dgm:cxn modelId="{3AE15018-A78D-42D6-87C8-683B80E3EC89}" type="presOf" srcId="{EB21F1E9-9807-485F-B810-3AC76B9ED125}" destId="{48778779-9E48-4141-A44D-C4BC99BC5130}" srcOrd="0" destOrd="0" presId="urn:microsoft.com/office/officeart/2005/8/layout/lProcess2"/>
    <dgm:cxn modelId="{0AB5EB1B-694B-42DF-B9CC-0D1837954D11}" srcId="{0E80A04B-1D4E-4C05-A7BD-30FD2460537B}" destId="{976B9992-4478-462F-A944-1AD6BA626B45}" srcOrd="3" destOrd="0" parTransId="{1A4C49FF-9993-465A-A2CB-014AF71E899D}" sibTransId="{9BF48C48-552C-476D-B9A5-C7E84A4BC247}"/>
    <dgm:cxn modelId="{D301521C-C829-41C5-B2D5-B1D83A59F67F}" srcId="{38933A70-BA9D-484A-9C5A-FBBFE5CCEACB}" destId="{AE98B186-583E-41AF-8DEF-03AAD3872795}" srcOrd="1" destOrd="0" parTransId="{2BFACB5C-B2D7-47FE-8F5D-4EB3AB891442}" sibTransId="{B24ACCFC-C1AF-4B22-BF76-60F97C1B8B14}"/>
    <dgm:cxn modelId="{3DE63F23-7C1F-4683-9215-BD86B79176D9}" srcId="{38933A70-BA9D-484A-9C5A-FBBFE5CCEACB}" destId="{F1845627-A4C3-447F-8E41-99B8F45D8352}" srcOrd="0" destOrd="0" parTransId="{74390CEF-3410-46D2-8CD4-43A4394186D1}" sibTransId="{6AF49D88-71C1-404B-92B7-0130D114F7D9}"/>
    <dgm:cxn modelId="{82EE9D26-A014-4F12-AC4C-921A8031E498}" type="presOf" srcId="{F8B5DBF6-940D-4FE7-B4A2-3984E314FC98}" destId="{6156C873-4AAD-4912-A861-82A40783E4E8}" srcOrd="0" destOrd="0" presId="urn:microsoft.com/office/officeart/2005/8/layout/lProcess2"/>
    <dgm:cxn modelId="{4F74C040-6547-4255-ACC9-EFAB7200D8E1}" type="presOf" srcId="{612F85A4-18C3-4578-90DE-C4063C6780D3}" destId="{00F68AA4-8F4B-4585-88DD-3027D705A11E}" srcOrd="0" destOrd="0" presId="urn:microsoft.com/office/officeart/2005/8/layout/lProcess2"/>
    <dgm:cxn modelId="{F9C2B764-EF5E-4539-BFEE-FAFA9F3BD0A7}" type="presOf" srcId="{401A54C0-4BD6-4A55-9692-F2948DBFFC2F}" destId="{BB32308D-379B-4BD7-B9C0-E17652BDC8F3}" srcOrd="1" destOrd="0" presId="urn:microsoft.com/office/officeart/2005/8/layout/lProcess2"/>
    <dgm:cxn modelId="{F67B6969-AEDC-4779-B08C-5F15106E1015}" type="presOf" srcId="{7A799D27-9DAF-4B82-BEC5-2515CA5D14C9}" destId="{4EA71048-E7C5-4F4F-80B8-6A901D7C9EB7}" srcOrd="0" destOrd="0" presId="urn:microsoft.com/office/officeart/2005/8/layout/lProcess2"/>
    <dgm:cxn modelId="{7C1A2E71-8F98-4D2E-B4F5-7C2594F20A05}" type="presOf" srcId="{0E80A04B-1D4E-4C05-A7BD-30FD2460537B}" destId="{A07168B9-CB73-4842-9B6A-E5AEDFECF1BB}" srcOrd="1" destOrd="0" presId="urn:microsoft.com/office/officeart/2005/8/layout/lProcess2"/>
    <dgm:cxn modelId="{FD983455-9D52-47FA-983A-CD1624E5AEE5}" type="presOf" srcId="{48220F25-2504-4F8C-8A0C-2C6446549FA6}" destId="{31B6AA36-30BB-4A94-9F4D-E13DABB1AC46}" srcOrd="0" destOrd="0" presId="urn:microsoft.com/office/officeart/2005/8/layout/lProcess2"/>
    <dgm:cxn modelId="{2A271F7B-89C1-4AF3-A92E-74C72A5A15FE}" srcId="{0E80A04B-1D4E-4C05-A7BD-30FD2460537B}" destId="{48220F25-2504-4F8C-8A0C-2C6446549FA6}" srcOrd="4" destOrd="0" parTransId="{105462D1-86CC-4517-A793-9B24813D8BA6}" sibTransId="{41C44F3D-8AE0-4A3D-A165-DA148CE3E64B}"/>
    <dgm:cxn modelId="{F81BC37D-D4F5-41F1-AD10-FBC4CDC606BF}" srcId="{1EA67101-5181-4742-9AC9-0723CF16FC0D}" destId="{38933A70-BA9D-484A-9C5A-FBBFE5CCEACB}" srcOrd="0" destOrd="0" parTransId="{CFB6ED9F-B4D7-42A6-B5BF-EDC4061030D0}" sibTransId="{6DDAE709-BB12-47B9-82F9-FB894498FFBC}"/>
    <dgm:cxn modelId="{43D2587E-903C-40F6-ADF3-8061184C7416}" type="presOf" srcId="{38933A70-BA9D-484A-9C5A-FBBFE5CCEACB}" destId="{80C68A1A-EAC4-4E2C-BB57-30C43B521799}" srcOrd="1" destOrd="0" presId="urn:microsoft.com/office/officeart/2005/8/layout/lProcess2"/>
    <dgm:cxn modelId="{12761A81-E2F6-4F70-BD70-58FEA3E025CF}" type="presOf" srcId="{0E80A04B-1D4E-4C05-A7BD-30FD2460537B}" destId="{69819353-2D77-4EC3-98D6-9CA1150F7B29}" srcOrd="0" destOrd="0" presId="urn:microsoft.com/office/officeart/2005/8/layout/lProcess2"/>
    <dgm:cxn modelId="{E06DE681-5AE0-459E-9666-A1807AF4F758}" srcId="{0E80A04B-1D4E-4C05-A7BD-30FD2460537B}" destId="{3FFA7040-CC34-4627-9C93-E1878A8BCEAF}" srcOrd="0" destOrd="0" parTransId="{39326899-5338-4913-A5BB-55DE60581D1E}" sibTransId="{02D4B1CF-982B-47ED-BFD6-48B47E066136}"/>
    <dgm:cxn modelId="{6E0C7A8A-ECB3-4860-BB6F-3A71E6A46824}" type="presOf" srcId="{18115DBE-9D96-4C54-B4E3-E6B61E15D0E8}" destId="{FBA00EAD-9346-417C-BC05-DD87550394EC}" srcOrd="0" destOrd="0" presId="urn:microsoft.com/office/officeart/2005/8/layout/lProcess2"/>
    <dgm:cxn modelId="{F345058D-0E9E-4D55-899C-20DD02EA502F}" srcId="{38933A70-BA9D-484A-9C5A-FBBFE5CCEACB}" destId="{7A799D27-9DAF-4B82-BEC5-2515CA5D14C9}" srcOrd="2" destOrd="0" parTransId="{AA1D0D80-F031-41BA-938C-55F89F66FA04}" sibTransId="{E9ABDE6A-26A3-4607-B0FD-7B2D68748C52}"/>
    <dgm:cxn modelId="{56B7A58E-E05A-4EEF-B132-D0550D8898AC}" srcId="{1EA67101-5181-4742-9AC9-0723CF16FC0D}" destId="{401A54C0-4BD6-4A55-9692-F2948DBFFC2F}" srcOrd="2" destOrd="0" parTransId="{5540BF2E-43D8-44C2-9A0D-BD65239B8798}" sibTransId="{7E9F9942-E0FB-4A79-B5D3-09690C8A8DFA}"/>
    <dgm:cxn modelId="{6DEA829E-9A64-4B5E-914E-B451E04AC479}" type="presOf" srcId="{976B9992-4478-462F-A944-1AD6BA626B45}" destId="{BA306712-9997-4E3A-851C-181A95775934}" srcOrd="0" destOrd="0" presId="urn:microsoft.com/office/officeart/2005/8/layout/lProcess2"/>
    <dgm:cxn modelId="{0F2977AE-6485-4E07-BFF6-6D1B93AD5340}" srcId="{401A54C0-4BD6-4A55-9692-F2948DBFFC2F}" destId="{612F85A4-18C3-4578-90DE-C4063C6780D3}" srcOrd="1" destOrd="0" parTransId="{8D23D0BB-BFAF-48E1-BD5D-F76472A8FB09}" sibTransId="{05042E4D-C62F-49A0-8733-3D0642FD3363}"/>
    <dgm:cxn modelId="{F929B0BC-ED7E-4062-BE16-82B8A2DB694A}" srcId="{401A54C0-4BD6-4A55-9692-F2948DBFFC2F}" destId="{F8B5DBF6-940D-4FE7-B4A2-3984E314FC98}" srcOrd="2" destOrd="0" parTransId="{E76CB6C2-B99D-402D-89E3-B638D9DC366D}" sibTransId="{1B581195-FFD0-4379-A10B-63AA58AADD26}"/>
    <dgm:cxn modelId="{03F93EC4-5D10-482E-BA81-81D6799A9938}" type="presOf" srcId="{38933A70-BA9D-484A-9C5A-FBBFE5CCEACB}" destId="{B9E5AD11-EB17-48E8-9F6F-C9DECE7938A6}" srcOrd="0" destOrd="0" presId="urn:microsoft.com/office/officeart/2005/8/layout/lProcess2"/>
    <dgm:cxn modelId="{6EC3FAD2-E94E-491C-9676-752B3C3917E0}" type="presOf" srcId="{3FFA7040-CC34-4627-9C93-E1878A8BCEAF}" destId="{203A88C7-1ACC-4B69-9032-C6A52A68A5EC}" srcOrd="0" destOrd="0" presId="urn:microsoft.com/office/officeart/2005/8/layout/lProcess2"/>
    <dgm:cxn modelId="{7792CCD5-5424-495E-9449-A244BB26CC73}" type="presOf" srcId="{1EA67101-5181-4742-9AC9-0723CF16FC0D}" destId="{B6AFD9BD-A5C2-4D89-8C18-0069BC96EE8B}" srcOrd="0" destOrd="0" presId="urn:microsoft.com/office/officeart/2005/8/layout/lProcess2"/>
    <dgm:cxn modelId="{D16A07DD-0CA0-41A3-AF5B-E9B40611F7C7}" type="presOf" srcId="{AAFF16FF-69B2-4F16-AC45-533A50794AFF}" destId="{3B3799E0-BEC5-4442-9F1F-92D299131A5C}" srcOrd="0" destOrd="0" presId="urn:microsoft.com/office/officeart/2005/8/layout/lProcess2"/>
    <dgm:cxn modelId="{ED9B84DD-6028-40FC-9813-D7A3713AAC91}" srcId="{0E80A04B-1D4E-4C05-A7BD-30FD2460537B}" destId="{AAFF16FF-69B2-4F16-AC45-533A50794AFF}" srcOrd="2" destOrd="0" parTransId="{909DEC60-0BC0-462C-94B8-AF79FD686DDB}" sibTransId="{E653CCE9-94EA-4A7B-A353-DD9D2511B838}"/>
    <dgm:cxn modelId="{1D8546E8-B69F-4E4F-9281-1D32CE2258E5}" srcId="{38933A70-BA9D-484A-9C5A-FBBFE5CCEACB}" destId="{18115DBE-9D96-4C54-B4E3-E6B61E15D0E8}" srcOrd="3" destOrd="0" parTransId="{D7D9056D-79B8-4294-9686-4D3BF2C843CB}" sibTransId="{6C0047EC-A5F4-4DAB-8950-2BB6E736C036}"/>
    <dgm:cxn modelId="{DE4928E9-4E44-45E8-A4FB-5E5A0B63F525}" type="presOf" srcId="{31079000-21CE-43BE-9DEC-79FDF03FC5D8}" destId="{074DA418-1B0B-4077-B352-701DADACCEEC}" srcOrd="0" destOrd="0" presId="urn:microsoft.com/office/officeart/2005/8/layout/lProcess2"/>
    <dgm:cxn modelId="{4F4269EC-07FC-43AB-B7F5-E4B2FC53968A}" srcId="{1EA67101-5181-4742-9AC9-0723CF16FC0D}" destId="{0E80A04B-1D4E-4C05-A7BD-30FD2460537B}" srcOrd="1" destOrd="0" parTransId="{39974DF1-6973-40C0-A696-1E7E6243CBA8}" sibTransId="{152CC7A0-DD7F-4008-A011-8B3BF30767DA}"/>
    <dgm:cxn modelId="{46BC43F4-9E9C-4933-9D48-8706104F53B3}" type="presOf" srcId="{401A54C0-4BD6-4A55-9692-F2948DBFFC2F}" destId="{1270B3EB-5545-4E12-9F44-8B67ACC6F71F}" srcOrd="0" destOrd="0" presId="urn:microsoft.com/office/officeart/2005/8/layout/lProcess2"/>
    <dgm:cxn modelId="{82F689F4-9901-4B56-957B-5E80D4A05A6B}" type="presOf" srcId="{F1845627-A4C3-447F-8E41-99B8F45D8352}" destId="{3EE68926-6566-4F26-B82E-ED6C507BC6C6}" srcOrd="0" destOrd="0" presId="urn:microsoft.com/office/officeart/2005/8/layout/lProcess2"/>
    <dgm:cxn modelId="{1BA325F8-A93B-4DDF-AD53-059ADFA00AEB}" srcId="{401A54C0-4BD6-4A55-9692-F2948DBFFC2F}" destId="{9B5B770F-1912-48F3-8889-D5030F0799EE}" srcOrd="0" destOrd="0" parTransId="{DA485D4C-4C0C-44C4-BD95-8C008A3E6752}" sibTransId="{0ADBADE2-35C8-40A7-B28C-610F19FD968B}"/>
    <dgm:cxn modelId="{0B6147FF-A618-43F9-BA47-E34BC1323C3E}" type="presOf" srcId="{AE98B186-583E-41AF-8DEF-03AAD3872795}" destId="{6B8BBABD-0EB9-490D-88FB-D8F6EFFD69F0}" srcOrd="0" destOrd="0" presId="urn:microsoft.com/office/officeart/2005/8/layout/lProcess2"/>
    <dgm:cxn modelId="{8030195A-6DEE-4BD5-BCA7-60B3A8C789C3}" type="presParOf" srcId="{B6AFD9BD-A5C2-4D89-8C18-0069BC96EE8B}" destId="{26248343-19BC-461A-9604-6AA6F8D76E8F}" srcOrd="0" destOrd="0" presId="urn:microsoft.com/office/officeart/2005/8/layout/lProcess2"/>
    <dgm:cxn modelId="{2F5A4BA3-2E3E-4220-87D0-89578DF1BA3A}" type="presParOf" srcId="{26248343-19BC-461A-9604-6AA6F8D76E8F}" destId="{B9E5AD11-EB17-48E8-9F6F-C9DECE7938A6}" srcOrd="0" destOrd="0" presId="urn:microsoft.com/office/officeart/2005/8/layout/lProcess2"/>
    <dgm:cxn modelId="{7295F205-3C24-4617-9D52-4039D6DE8A06}" type="presParOf" srcId="{26248343-19BC-461A-9604-6AA6F8D76E8F}" destId="{80C68A1A-EAC4-4E2C-BB57-30C43B521799}" srcOrd="1" destOrd="0" presId="urn:microsoft.com/office/officeart/2005/8/layout/lProcess2"/>
    <dgm:cxn modelId="{A580B061-B654-4340-9EF8-28CF3B88A9DF}" type="presParOf" srcId="{26248343-19BC-461A-9604-6AA6F8D76E8F}" destId="{3C6AD1FA-B5F9-456E-A514-F7B3671A07BC}" srcOrd="2" destOrd="0" presId="urn:microsoft.com/office/officeart/2005/8/layout/lProcess2"/>
    <dgm:cxn modelId="{808796E8-B35B-4A08-9E20-979C34E4DC50}" type="presParOf" srcId="{3C6AD1FA-B5F9-456E-A514-F7B3671A07BC}" destId="{576BEDA6-1F42-4BF1-8592-9AD036E550E5}" srcOrd="0" destOrd="0" presId="urn:microsoft.com/office/officeart/2005/8/layout/lProcess2"/>
    <dgm:cxn modelId="{9A7B3FA6-B6C5-47AC-BEB2-F34F04C00F01}" type="presParOf" srcId="{576BEDA6-1F42-4BF1-8592-9AD036E550E5}" destId="{3EE68926-6566-4F26-B82E-ED6C507BC6C6}" srcOrd="0" destOrd="0" presId="urn:microsoft.com/office/officeart/2005/8/layout/lProcess2"/>
    <dgm:cxn modelId="{60925DAA-0FDD-4785-900D-4909B60D103D}" type="presParOf" srcId="{576BEDA6-1F42-4BF1-8592-9AD036E550E5}" destId="{B26FB7D3-129E-43BA-81C4-1505104B6966}" srcOrd="1" destOrd="0" presId="urn:microsoft.com/office/officeart/2005/8/layout/lProcess2"/>
    <dgm:cxn modelId="{4CD01DB3-BC96-42DE-899B-26C9635470AB}" type="presParOf" srcId="{576BEDA6-1F42-4BF1-8592-9AD036E550E5}" destId="{6B8BBABD-0EB9-490D-88FB-D8F6EFFD69F0}" srcOrd="2" destOrd="0" presId="urn:microsoft.com/office/officeart/2005/8/layout/lProcess2"/>
    <dgm:cxn modelId="{B7E950CD-1D7A-4850-87A6-8A0BE70E9787}" type="presParOf" srcId="{576BEDA6-1F42-4BF1-8592-9AD036E550E5}" destId="{C84A93F8-266E-454E-A4F9-54F4D3C518FC}" srcOrd="3" destOrd="0" presId="urn:microsoft.com/office/officeart/2005/8/layout/lProcess2"/>
    <dgm:cxn modelId="{53136ABE-35EC-4968-B50C-FBE0AB1221AF}" type="presParOf" srcId="{576BEDA6-1F42-4BF1-8592-9AD036E550E5}" destId="{4EA71048-E7C5-4F4F-80B8-6A901D7C9EB7}" srcOrd="4" destOrd="0" presId="urn:microsoft.com/office/officeart/2005/8/layout/lProcess2"/>
    <dgm:cxn modelId="{ADEF7A7F-73C0-4FE6-9311-260E0E473782}" type="presParOf" srcId="{576BEDA6-1F42-4BF1-8592-9AD036E550E5}" destId="{94F79299-1FBA-4809-9A0F-54295BDF17A3}" srcOrd="5" destOrd="0" presId="urn:microsoft.com/office/officeart/2005/8/layout/lProcess2"/>
    <dgm:cxn modelId="{593E5677-1214-47BB-B983-8DBE4E1C4885}" type="presParOf" srcId="{576BEDA6-1F42-4BF1-8592-9AD036E550E5}" destId="{FBA00EAD-9346-417C-BC05-DD87550394EC}" srcOrd="6" destOrd="0" presId="urn:microsoft.com/office/officeart/2005/8/layout/lProcess2"/>
    <dgm:cxn modelId="{CA83594D-F3F6-4EC2-B546-0D867E1901FA}" type="presParOf" srcId="{576BEDA6-1F42-4BF1-8592-9AD036E550E5}" destId="{26E89C6E-09E8-43F9-88C6-432B89309E26}" srcOrd="7" destOrd="0" presId="urn:microsoft.com/office/officeart/2005/8/layout/lProcess2"/>
    <dgm:cxn modelId="{E3840976-6D4C-412D-A99B-09FFD6E7FD3D}" type="presParOf" srcId="{576BEDA6-1F42-4BF1-8592-9AD036E550E5}" destId="{074DA418-1B0B-4077-B352-701DADACCEEC}" srcOrd="8" destOrd="0" presId="urn:microsoft.com/office/officeart/2005/8/layout/lProcess2"/>
    <dgm:cxn modelId="{CA7384DD-8677-4E34-AACB-0ED8BEE823DC}" type="presParOf" srcId="{B6AFD9BD-A5C2-4D89-8C18-0069BC96EE8B}" destId="{5CA6D8B2-7A03-48FA-A6DE-2BF558D0E644}" srcOrd="1" destOrd="0" presId="urn:microsoft.com/office/officeart/2005/8/layout/lProcess2"/>
    <dgm:cxn modelId="{DD67E852-CD66-46B2-8ECD-33A5434FC68F}" type="presParOf" srcId="{B6AFD9BD-A5C2-4D89-8C18-0069BC96EE8B}" destId="{97B1305B-5084-4B27-A33C-F7263769FF14}" srcOrd="2" destOrd="0" presId="urn:microsoft.com/office/officeart/2005/8/layout/lProcess2"/>
    <dgm:cxn modelId="{BD87964C-8EE0-47B6-B67F-6D8155F958CB}" type="presParOf" srcId="{97B1305B-5084-4B27-A33C-F7263769FF14}" destId="{69819353-2D77-4EC3-98D6-9CA1150F7B29}" srcOrd="0" destOrd="0" presId="urn:microsoft.com/office/officeart/2005/8/layout/lProcess2"/>
    <dgm:cxn modelId="{A2745562-4289-41E4-A930-A802F0CBEA1A}" type="presParOf" srcId="{97B1305B-5084-4B27-A33C-F7263769FF14}" destId="{A07168B9-CB73-4842-9B6A-E5AEDFECF1BB}" srcOrd="1" destOrd="0" presId="urn:microsoft.com/office/officeart/2005/8/layout/lProcess2"/>
    <dgm:cxn modelId="{1DDBB9AE-471B-4B3F-B844-731D7079D562}" type="presParOf" srcId="{97B1305B-5084-4B27-A33C-F7263769FF14}" destId="{A8445314-6ABD-45E3-91E4-B01184DDC15D}" srcOrd="2" destOrd="0" presId="urn:microsoft.com/office/officeart/2005/8/layout/lProcess2"/>
    <dgm:cxn modelId="{B5B3647A-8FC3-4F46-841C-E9F8AF325C9B}" type="presParOf" srcId="{A8445314-6ABD-45E3-91E4-B01184DDC15D}" destId="{42211863-51CE-49EC-A929-43E1BF78A08B}" srcOrd="0" destOrd="0" presId="urn:microsoft.com/office/officeart/2005/8/layout/lProcess2"/>
    <dgm:cxn modelId="{FD3EA916-B8A5-4526-94BC-B2E30D59D3B8}" type="presParOf" srcId="{42211863-51CE-49EC-A929-43E1BF78A08B}" destId="{203A88C7-1ACC-4B69-9032-C6A52A68A5EC}" srcOrd="0" destOrd="0" presId="urn:microsoft.com/office/officeart/2005/8/layout/lProcess2"/>
    <dgm:cxn modelId="{5A1DA05F-B2AD-43AA-81C6-678281BC8D7B}" type="presParOf" srcId="{42211863-51CE-49EC-A929-43E1BF78A08B}" destId="{31DE98EE-C704-46C7-AD40-8C1BB44589B0}" srcOrd="1" destOrd="0" presId="urn:microsoft.com/office/officeart/2005/8/layout/lProcess2"/>
    <dgm:cxn modelId="{998D9A68-26AA-4629-BFF5-C5E2006F9F7A}" type="presParOf" srcId="{42211863-51CE-49EC-A929-43E1BF78A08B}" destId="{48778779-9E48-4141-A44D-C4BC99BC5130}" srcOrd="2" destOrd="0" presId="urn:microsoft.com/office/officeart/2005/8/layout/lProcess2"/>
    <dgm:cxn modelId="{1414BEE9-59B5-446B-8B27-1E2A931CACEE}" type="presParOf" srcId="{42211863-51CE-49EC-A929-43E1BF78A08B}" destId="{A39A6638-54FD-4541-A30B-DC06C1208E86}" srcOrd="3" destOrd="0" presId="urn:microsoft.com/office/officeart/2005/8/layout/lProcess2"/>
    <dgm:cxn modelId="{90E64867-FDDD-4A3D-A9F2-0E09FF3DC638}" type="presParOf" srcId="{42211863-51CE-49EC-A929-43E1BF78A08B}" destId="{3B3799E0-BEC5-4442-9F1F-92D299131A5C}" srcOrd="4" destOrd="0" presId="urn:microsoft.com/office/officeart/2005/8/layout/lProcess2"/>
    <dgm:cxn modelId="{28D35509-28CB-4AEA-8A7E-51404C3C19CB}" type="presParOf" srcId="{42211863-51CE-49EC-A929-43E1BF78A08B}" destId="{132B3474-EEF8-42B5-B836-4800A9A8F1A2}" srcOrd="5" destOrd="0" presId="urn:microsoft.com/office/officeart/2005/8/layout/lProcess2"/>
    <dgm:cxn modelId="{40BC1E55-A5ED-45EA-BEB4-3760A475184F}" type="presParOf" srcId="{42211863-51CE-49EC-A929-43E1BF78A08B}" destId="{BA306712-9997-4E3A-851C-181A95775934}" srcOrd="6" destOrd="0" presId="urn:microsoft.com/office/officeart/2005/8/layout/lProcess2"/>
    <dgm:cxn modelId="{F6997B6B-D0E8-475E-A180-A6EA699D15A5}" type="presParOf" srcId="{42211863-51CE-49EC-A929-43E1BF78A08B}" destId="{59A50C03-004D-45C4-A900-19D511341B70}" srcOrd="7" destOrd="0" presId="urn:microsoft.com/office/officeart/2005/8/layout/lProcess2"/>
    <dgm:cxn modelId="{67E03297-6A22-440A-AEE7-9FBCC0DCA105}" type="presParOf" srcId="{42211863-51CE-49EC-A929-43E1BF78A08B}" destId="{31B6AA36-30BB-4A94-9F4D-E13DABB1AC46}" srcOrd="8" destOrd="0" presId="urn:microsoft.com/office/officeart/2005/8/layout/lProcess2"/>
    <dgm:cxn modelId="{8E1A8F05-D9AE-4C6E-8483-14484C2C327A}" type="presParOf" srcId="{B6AFD9BD-A5C2-4D89-8C18-0069BC96EE8B}" destId="{7BDAB8FF-A636-4EB8-B1A9-D75211F2089D}" srcOrd="3" destOrd="0" presId="urn:microsoft.com/office/officeart/2005/8/layout/lProcess2"/>
    <dgm:cxn modelId="{03E9DDE2-3F52-4B6B-AFE1-CFE0E5FC2723}" type="presParOf" srcId="{B6AFD9BD-A5C2-4D89-8C18-0069BC96EE8B}" destId="{1A1C4D58-42A9-4FC3-B2B4-19FC6F48FAA1}" srcOrd="4" destOrd="0" presId="urn:microsoft.com/office/officeart/2005/8/layout/lProcess2"/>
    <dgm:cxn modelId="{A025F3C2-7BF7-47B3-AB75-1A9608D02FC0}" type="presParOf" srcId="{1A1C4D58-42A9-4FC3-B2B4-19FC6F48FAA1}" destId="{1270B3EB-5545-4E12-9F44-8B67ACC6F71F}" srcOrd="0" destOrd="0" presId="urn:microsoft.com/office/officeart/2005/8/layout/lProcess2"/>
    <dgm:cxn modelId="{EF0E0F2A-F095-4080-A4C1-A5E260FF0C09}" type="presParOf" srcId="{1A1C4D58-42A9-4FC3-B2B4-19FC6F48FAA1}" destId="{BB32308D-379B-4BD7-B9C0-E17652BDC8F3}" srcOrd="1" destOrd="0" presId="urn:microsoft.com/office/officeart/2005/8/layout/lProcess2"/>
    <dgm:cxn modelId="{06088400-8A7D-4315-B9D9-809DC099193D}" type="presParOf" srcId="{1A1C4D58-42A9-4FC3-B2B4-19FC6F48FAA1}" destId="{389ED56A-9EEA-4D39-8772-C430176D7D89}" srcOrd="2" destOrd="0" presId="urn:microsoft.com/office/officeart/2005/8/layout/lProcess2"/>
    <dgm:cxn modelId="{5C51C848-5B5D-4E83-8570-ADFD768DC800}" type="presParOf" srcId="{389ED56A-9EEA-4D39-8772-C430176D7D89}" destId="{FF555007-2858-4035-A1C6-F0CB12B0A2D1}" srcOrd="0" destOrd="0" presId="urn:microsoft.com/office/officeart/2005/8/layout/lProcess2"/>
    <dgm:cxn modelId="{43EF0839-016A-43FE-ADBB-5C247A5054C2}" type="presParOf" srcId="{FF555007-2858-4035-A1C6-F0CB12B0A2D1}" destId="{FA1E8AA6-50D5-43CE-81BC-B7ABAF4D088E}" srcOrd="0" destOrd="0" presId="urn:microsoft.com/office/officeart/2005/8/layout/lProcess2"/>
    <dgm:cxn modelId="{13E2178A-90CA-41DD-B216-24CEA9AEB54F}" type="presParOf" srcId="{FF555007-2858-4035-A1C6-F0CB12B0A2D1}" destId="{00223773-DBD8-4CF8-A946-E9271E35B98A}" srcOrd="1" destOrd="0" presId="urn:microsoft.com/office/officeart/2005/8/layout/lProcess2"/>
    <dgm:cxn modelId="{779C6F3A-E2DD-45E6-B6FC-CB61F7D1A26F}" type="presParOf" srcId="{FF555007-2858-4035-A1C6-F0CB12B0A2D1}" destId="{00F68AA4-8F4B-4585-88DD-3027D705A11E}" srcOrd="2" destOrd="0" presId="urn:microsoft.com/office/officeart/2005/8/layout/lProcess2"/>
    <dgm:cxn modelId="{B074F356-41A6-402D-9A48-DBB629FF2C4C}" type="presParOf" srcId="{FF555007-2858-4035-A1C6-F0CB12B0A2D1}" destId="{6717AEE8-C7CD-46F2-8FC4-6CB5FB00FCD6}" srcOrd="3" destOrd="0" presId="urn:microsoft.com/office/officeart/2005/8/layout/lProcess2"/>
    <dgm:cxn modelId="{5D461AB2-35AB-491E-B841-4AAB4D54C0AB}" type="presParOf" srcId="{FF555007-2858-4035-A1C6-F0CB12B0A2D1}" destId="{6156C873-4AAD-4912-A861-82A40783E4E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27A77-C315-4F72-A292-069AE26FD8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F13042B-98B3-44E7-AC2C-B0477C6216CB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1. </a:t>
          </a:r>
          <a:r>
            <a:rPr lang="fi-FI" b="1" dirty="0">
              <a:solidFill>
                <a:schemeClr val="tx1"/>
              </a:solidFill>
            </a:rPr>
            <a:t>Kysyntä</a:t>
          </a:r>
          <a:r>
            <a:rPr lang="fi-FI" dirty="0">
              <a:solidFill>
                <a:schemeClr val="tx1"/>
              </a:solidFill>
            </a:rPr>
            <a:t>: Kuinka paljon kotihoidon asiakkaat tarvitsevat palveluaikaa?</a:t>
          </a:r>
        </a:p>
      </dgm:t>
    </dgm:pt>
    <dgm:pt modelId="{862A7732-46D9-43F1-8C5C-B8B0FFF19DCA}" type="parTrans" cxnId="{33D9CE03-8747-4C9F-AA8F-A9FAD1449D63}">
      <dgm:prSet/>
      <dgm:spPr/>
      <dgm:t>
        <a:bodyPr/>
        <a:lstStyle/>
        <a:p>
          <a:endParaRPr lang="fi-FI"/>
        </a:p>
      </dgm:t>
    </dgm:pt>
    <dgm:pt modelId="{BB61B353-9954-45E2-8DB9-79B3D13501F0}" type="sibTrans" cxnId="{33D9CE03-8747-4C9F-AA8F-A9FAD1449D63}">
      <dgm:prSet/>
      <dgm:spPr/>
      <dgm:t>
        <a:bodyPr/>
        <a:lstStyle/>
        <a:p>
          <a:endParaRPr lang="fi-FI"/>
        </a:p>
      </dgm:t>
    </dgm:pt>
    <dgm:pt modelId="{7FF2B52D-1863-43B4-B84A-8C410F77EAB8}">
      <dgm:prSet phldrT="[Teksti]"/>
      <dgm:spPr/>
      <dgm:t>
        <a:bodyPr/>
        <a:lstStyle/>
        <a:p>
          <a:r>
            <a:rPr lang="fi-FI" dirty="0"/>
            <a:t>Palveluaika: Kotihoidon sekä tukipalveluiden toteutuneet asiakastunnit</a:t>
          </a:r>
        </a:p>
      </dgm:t>
    </dgm:pt>
    <dgm:pt modelId="{6E297BE7-F1B7-4C4C-8C2C-EF143BC8A30F}" type="parTrans" cxnId="{B9DF105A-74CE-4434-944E-8BC56B0B0BC5}">
      <dgm:prSet/>
      <dgm:spPr/>
      <dgm:t>
        <a:bodyPr/>
        <a:lstStyle/>
        <a:p>
          <a:endParaRPr lang="fi-FI"/>
        </a:p>
      </dgm:t>
    </dgm:pt>
    <dgm:pt modelId="{AD1A75D4-80AF-465C-9AE9-1899A5B8D18A}" type="sibTrans" cxnId="{B9DF105A-74CE-4434-944E-8BC56B0B0BC5}">
      <dgm:prSet/>
      <dgm:spPr/>
      <dgm:t>
        <a:bodyPr/>
        <a:lstStyle/>
        <a:p>
          <a:endParaRPr lang="fi-FI"/>
        </a:p>
      </dgm:t>
    </dgm:pt>
    <dgm:pt modelId="{CE66E0EC-0B6F-4223-91AA-8CEE90E29FB7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2. </a:t>
          </a:r>
          <a:r>
            <a:rPr lang="fi-FI" b="1" dirty="0">
              <a:solidFill>
                <a:schemeClr val="tx1"/>
              </a:solidFill>
            </a:rPr>
            <a:t>Tarjonta</a:t>
          </a:r>
          <a:r>
            <a:rPr lang="fi-FI" dirty="0">
              <a:solidFill>
                <a:schemeClr val="tx1"/>
              </a:solidFill>
            </a:rPr>
            <a:t>: Kuinka paljon palveluajan toteuttaminen vaatii henkilöstöä?</a:t>
          </a:r>
        </a:p>
      </dgm:t>
    </dgm:pt>
    <dgm:pt modelId="{0058C840-DFA6-4286-8266-0EF054EBC098}" type="parTrans" cxnId="{C1068267-650D-4E8B-8CCF-5FEFE1096DD2}">
      <dgm:prSet/>
      <dgm:spPr/>
      <dgm:t>
        <a:bodyPr/>
        <a:lstStyle/>
        <a:p>
          <a:endParaRPr lang="fi-FI"/>
        </a:p>
      </dgm:t>
    </dgm:pt>
    <dgm:pt modelId="{B469FCC0-0692-4057-BE27-9CC4D387698E}" type="sibTrans" cxnId="{C1068267-650D-4E8B-8CCF-5FEFE1096DD2}">
      <dgm:prSet/>
      <dgm:spPr/>
      <dgm:t>
        <a:bodyPr/>
        <a:lstStyle/>
        <a:p>
          <a:endParaRPr lang="fi-FI"/>
        </a:p>
      </dgm:t>
    </dgm:pt>
    <dgm:pt modelId="{D22C95AF-4F91-4940-B7F6-62B5BFF5DE68}">
      <dgm:prSet phldrT="[Teksti]"/>
      <dgm:spPr/>
      <dgm:t>
        <a:bodyPr/>
        <a:lstStyle/>
        <a:p>
          <a:r>
            <a:rPr lang="fi-FI" dirty="0"/>
            <a:t>Lasketaan, kuinka monta </a:t>
          </a:r>
          <a:r>
            <a:rPr lang="fi-FI" dirty="0" err="1"/>
            <a:t>lh</a:t>
          </a:r>
          <a:r>
            <a:rPr lang="fi-FI" dirty="0"/>
            <a:t>- ja sh-tehtävää tarvitaan toteuttamaan kysynnän mukaiset asiakastunnit.</a:t>
          </a:r>
        </a:p>
      </dgm:t>
    </dgm:pt>
    <dgm:pt modelId="{9C256872-72D6-479E-B1BC-6EEDD157DC16}" type="parTrans" cxnId="{7F9BE99B-F993-4592-8F40-5F66F8EA1A5D}">
      <dgm:prSet/>
      <dgm:spPr/>
      <dgm:t>
        <a:bodyPr/>
        <a:lstStyle/>
        <a:p>
          <a:endParaRPr lang="fi-FI"/>
        </a:p>
      </dgm:t>
    </dgm:pt>
    <dgm:pt modelId="{E69AD516-E6F8-4DF3-99E9-0C6547AC1304}" type="sibTrans" cxnId="{7F9BE99B-F993-4592-8F40-5F66F8EA1A5D}">
      <dgm:prSet/>
      <dgm:spPr/>
      <dgm:t>
        <a:bodyPr/>
        <a:lstStyle/>
        <a:p>
          <a:endParaRPr lang="fi-FI"/>
        </a:p>
      </dgm:t>
    </dgm:pt>
    <dgm:pt modelId="{013C927D-F8EA-4696-802B-FD05593DF780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3. </a:t>
          </a:r>
          <a:r>
            <a:rPr lang="fi-FI" b="1" dirty="0">
              <a:solidFill>
                <a:schemeClr val="tx1"/>
              </a:solidFill>
            </a:rPr>
            <a:t>Tarvepohjainen toimintamalli</a:t>
          </a:r>
          <a:r>
            <a:rPr lang="fi-FI" dirty="0">
              <a:solidFill>
                <a:schemeClr val="tx1"/>
              </a:solidFill>
            </a:rPr>
            <a:t>: Miten huomioidaan kysynnän ja tarjonnan vaihtelu?</a:t>
          </a:r>
        </a:p>
      </dgm:t>
    </dgm:pt>
    <dgm:pt modelId="{39A666A3-4122-4FFA-979B-7A74D06D6D6D}" type="parTrans" cxnId="{4F21198E-EA74-4E85-BC7B-74F557C17CEE}">
      <dgm:prSet/>
      <dgm:spPr/>
      <dgm:t>
        <a:bodyPr/>
        <a:lstStyle/>
        <a:p>
          <a:endParaRPr lang="fi-FI"/>
        </a:p>
      </dgm:t>
    </dgm:pt>
    <dgm:pt modelId="{6BFA726E-4162-46BD-8B58-B03449B62F30}" type="sibTrans" cxnId="{4F21198E-EA74-4E85-BC7B-74F557C17CEE}">
      <dgm:prSet/>
      <dgm:spPr/>
      <dgm:t>
        <a:bodyPr/>
        <a:lstStyle/>
        <a:p>
          <a:endParaRPr lang="fi-FI"/>
        </a:p>
      </dgm:t>
    </dgm:pt>
    <dgm:pt modelId="{BBA0B183-C592-4AB7-B08C-7780A2EC46DB}">
      <dgm:prSet phldrT="[Teksti]"/>
      <dgm:spPr/>
      <dgm:t>
        <a:bodyPr/>
        <a:lstStyle/>
        <a:p>
          <a:r>
            <a:rPr lang="fi-FI" dirty="0"/>
            <a:t>Alueille määritellään minivahvuus eli oman henkilöstön määrä. </a:t>
          </a:r>
        </a:p>
      </dgm:t>
    </dgm:pt>
    <dgm:pt modelId="{E861A2A4-2D43-4F43-B404-E2115523719F}" type="parTrans" cxnId="{93C4C055-5E28-4E52-B72B-75866532E778}">
      <dgm:prSet/>
      <dgm:spPr/>
      <dgm:t>
        <a:bodyPr/>
        <a:lstStyle/>
        <a:p>
          <a:endParaRPr lang="fi-FI"/>
        </a:p>
      </dgm:t>
    </dgm:pt>
    <dgm:pt modelId="{D5349B6F-FE49-40C3-A107-4E7AE9125F47}" type="sibTrans" cxnId="{93C4C055-5E28-4E52-B72B-75866532E778}">
      <dgm:prSet/>
      <dgm:spPr/>
      <dgm:t>
        <a:bodyPr/>
        <a:lstStyle/>
        <a:p>
          <a:endParaRPr lang="fi-FI"/>
        </a:p>
      </dgm:t>
    </dgm:pt>
    <dgm:pt modelId="{AE3E954D-5C32-41E3-A836-79D1A0FD0189}">
      <dgm:prSet phldrT="[Teksti]"/>
      <dgm:spPr/>
      <dgm:t>
        <a:bodyPr/>
        <a:lstStyle/>
        <a:p>
          <a:r>
            <a:rPr lang="fi-FI" dirty="0"/>
            <a:t>Tarvittavien tehtävien määrään vaikuttavat kysynnän ja välittömään työajan tavoitteen lisäksi poissaolot (sairauslomat ja vuosilomat)</a:t>
          </a:r>
        </a:p>
      </dgm:t>
    </dgm:pt>
    <dgm:pt modelId="{98DBB298-73F9-4169-B154-5CD720B8D23C}" type="parTrans" cxnId="{869434EF-9F91-486E-8F9F-DD0900FC6B50}">
      <dgm:prSet/>
      <dgm:spPr/>
      <dgm:t>
        <a:bodyPr/>
        <a:lstStyle/>
        <a:p>
          <a:endParaRPr lang="fi-FI"/>
        </a:p>
      </dgm:t>
    </dgm:pt>
    <dgm:pt modelId="{7230BCF2-FF1F-4BB7-9CA1-5F0FB589B733}" type="sibTrans" cxnId="{869434EF-9F91-486E-8F9F-DD0900FC6B50}">
      <dgm:prSet/>
      <dgm:spPr/>
      <dgm:t>
        <a:bodyPr/>
        <a:lstStyle/>
        <a:p>
          <a:endParaRPr lang="fi-FI"/>
        </a:p>
      </dgm:t>
    </dgm:pt>
    <dgm:pt modelId="{9AC811D7-92DF-4FD3-96F9-4506C6320116}">
      <dgm:prSet phldrT="[Teksti]"/>
      <dgm:spPr/>
      <dgm:t>
        <a:bodyPr/>
        <a:lstStyle/>
        <a:p>
          <a:r>
            <a:rPr lang="fi-FI" dirty="0"/>
            <a:t>Alueiden hoitajien määrää säädetään työvuorokohtaisesti vastaamaan työvoimatarvetta. </a:t>
          </a:r>
        </a:p>
      </dgm:t>
    </dgm:pt>
    <dgm:pt modelId="{17CA15BB-CB7F-4769-B69B-A3D22C012D05}" type="parTrans" cxnId="{AC55EC9C-5C3A-45AF-A487-8B7148D4BA57}">
      <dgm:prSet/>
      <dgm:spPr/>
      <dgm:t>
        <a:bodyPr/>
        <a:lstStyle/>
        <a:p>
          <a:endParaRPr lang="fi-FI"/>
        </a:p>
      </dgm:t>
    </dgm:pt>
    <dgm:pt modelId="{7786374D-F84A-4BA0-B44E-BEBB52A169DB}" type="sibTrans" cxnId="{AC55EC9C-5C3A-45AF-A487-8B7148D4BA57}">
      <dgm:prSet/>
      <dgm:spPr/>
      <dgm:t>
        <a:bodyPr/>
        <a:lstStyle/>
        <a:p>
          <a:endParaRPr lang="fi-FI"/>
        </a:p>
      </dgm:t>
    </dgm:pt>
    <dgm:pt modelId="{53A70ADD-1176-4511-BAF2-C50E0A6EEF5F}">
      <dgm:prSet phldrT="[Teksti]"/>
      <dgm:spPr/>
      <dgm:t>
        <a:bodyPr/>
        <a:lstStyle/>
        <a:p>
          <a:r>
            <a:rPr lang="fi-FI" dirty="0"/>
            <a:t>Kysynnän kehitys ja ennustaminen </a:t>
          </a:r>
          <a:r>
            <a:rPr lang="fi-FI" dirty="0" err="1"/>
            <a:t>NHG:n</a:t>
          </a:r>
          <a:r>
            <a:rPr lang="fi-FI" dirty="0"/>
            <a:t> laskelmien pohjalta</a:t>
          </a:r>
        </a:p>
      </dgm:t>
    </dgm:pt>
    <dgm:pt modelId="{C69B3CFC-24FF-4563-8335-CA616DFB402F}" type="parTrans" cxnId="{050251ED-5749-4774-9678-DF8BBCBBA18E}">
      <dgm:prSet/>
      <dgm:spPr/>
    </dgm:pt>
    <dgm:pt modelId="{33B129B4-150A-4BD4-A82F-5629D7F92A5E}" type="sibTrans" cxnId="{050251ED-5749-4774-9678-DF8BBCBBA18E}">
      <dgm:prSet/>
      <dgm:spPr/>
    </dgm:pt>
    <dgm:pt modelId="{2FBD85B9-1956-4243-9581-022E542BDC48}">
      <dgm:prSet phldrT="[Teksti]"/>
      <dgm:spPr/>
      <dgm:t>
        <a:bodyPr/>
        <a:lstStyle/>
        <a:p>
          <a:r>
            <a:rPr lang="fi-FI" dirty="0"/>
            <a:t>Nykyhenkilöstön ja minimihenkilöstön erotus siirretään liikkuviksi hoitajiksi. </a:t>
          </a:r>
        </a:p>
      </dgm:t>
    </dgm:pt>
    <dgm:pt modelId="{511C4A01-9270-4072-815E-F773CFA9E1AC}" type="parTrans" cxnId="{C00A5166-B18B-447F-A172-05457F4FE355}">
      <dgm:prSet/>
      <dgm:spPr/>
    </dgm:pt>
    <dgm:pt modelId="{29EA3DC9-BA03-4AEC-AF7A-52E8CACB791E}" type="sibTrans" cxnId="{C00A5166-B18B-447F-A172-05457F4FE355}">
      <dgm:prSet/>
      <dgm:spPr/>
    </dgm:pt>
    <dgm:pt modelId="{171A7704-A1E7-43F4-B8A0-AB779C4F2AC2}" type="pres">
      <dgm:prSet presAssocID="{78127A77-C315-4F72-A292-069AE26FD865}" presName="Name0" presStyleCnt="0">
        <dgm:presLayoutVars>
          <dgm:dir/>
          <dgm:animLvl val="lvl"/>
          <dgm:resizeHandles val="exact"/>
        </dgm:presLayoutVars>
      </dgm:prSet>
      <dgm:spPr/>
    </dgm:pt>
    <dgm:pt modelId="{2F7F89BE-38B9-4D1F-A78E-0F38579D2391}" type="pres">
      <dgm:prSet presAssocID="{EF13042B-98B3-44E7-AC2C-B0477C6216CB}" presName="composite" presStyleCnt="0"/>
      <dgm:spPr/>
    </dgm:pt>
    <dgm:pt modelId="{15C62931-433A-407E-8B4B-00453F48650A}" type="pres">
      <dgm:prSet presAssocID="{EF13042B-98B3-44E7-AC2C-B0477C621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FCA86B3-E3BA-4467-9856-78CADE230930}" type="pres">
      <dgm:prSet presAssocID="{EF13042B-98B3-44E7-AC2C-B0477C6216CB}" presName="desTx" presStyleLbl="alignAccFollowNode1" presStyleIdx="0" presStyleCnt="3">
        <dgm:presLayoutVars>
          <dgm:bulletEnabled val="1"/>
        </dgm:presLayoutVars>
      </dgm:prSet>
      <dgm:spPr/>
    </dgm:pt>
    <dgm:pt modelId="{5C44DF5F-662A-4016-98DA-93C9844529EA}" type="pres">
      <dgm:prSet presAssocID="{BB61B353-9954-45E2-8DB9-79B3D13501F0}" presName="space" presStyleCnt="0"/>
      <dgm:spPr/>
    </dgm:pt>
    <dgm:pt modelId="{472C0307-DC2A-4D4E-B075-186D5800A8B8}" type="pres">
      <dgm:prSet presAssocID="{CE66E0EC-0B6F-4223-91AA-8CEE90E29FB7}" presName="composite" presStyleCnt="0"/>
      <dgm:spPr/>
    </dgm:pt>
    <dgm:pt modelId="{910054E4-6989-4CB7-82BE-09643DBF69CD}" type="pres">
      <dgm:prSet presAssocID="{CE66E0EC-0B6F-4223-91AA-8CEE90E29F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8006289-D0ED-4482-B6BC-DD515B817A7F}" type="pres">
      <dgm:prSet presAssocID="{CE66E0EC-0B6F-4223-91AA-8CEE90E29FB7}" presName="desTx" presStyleLbl="alignAccFollowNode1" presStyleIdx="1" presStyleCnt="3">
        <dgm:presLayoutVars>
          <dgm:bulletEnabled val="1"/>
        </dgm:presLayoutVars>
      </dgm:prSet>
      <dgm:spPr/>
    </dgm:pt>
    <dgm:pt modelId="{7FA69D98-7A93-4375-8F2D-F4ACEA320C3A}" type="pres">
      <dgm:prSet presAssocID="{B469FCC0-0692-4057-BE27-9CC4D387698E}" presName="space" presStyleCnt="0"/>
      <dgm:spPr/>
    </dgm:pt>
    <dgm:pt modelId="{29419F44-6AEB-4708-9608-7F5EB1944207}" type="pres">
      <dgm:prSet presAssocID="{013C927D-F8EA-4696-802B-FD05593DF780}" presName="composite" presStyleCnt="0"/>
      <dgm:spPr/>
    </dgm:pt>
    <dgm:pt modelId="{F2EB263E-F005-4DA6-AC5A-EA20A39C377D}" type="pres">
      <dgm:prSet presAssocID="{013C927D-F8EA-4696-802B-FD05593DF7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6E9C616-8400-4F19-A501-5B6837EE4CB2}" type="pres">
      <dgm:prSet presAssocID="{013C927D-F8EA-4696-802B-FD05593DF780}" presName="desTx" presStyleLbl="alignAccFollowNode1" presStyleIdx="2" presStyleCnt="3" custLinFactNeighborX="82438" custLinFactNeighborY="1280">
        <dgm:presLayoutVars>
          <dgm:bulletEnabled val="1"/>
        </dgm:presLayoutVars>
      </dgm:prSet>
      <dgm:spPr/>
    </dgm:pt>
  </dgm:ptLst>
  <dgm:cxnLst>
    <dgm:cxn modelId="{3CC33C01-10F2-4D4C-BAB3-922432C32855}" type="presOf" srcId="{013C927D-F8EA-4696-802B-FD05593DF780}" destId="{F2EB263E-F005-4DA6-AC5A-EA20A39C377D}" srcOrd="0" destOrd="0" presId="urn:microsoft.com/office/officeart/2005/8/layout/hList1"/>
    <dgm:cxn modelId="{33D9CE03-8747-4C9F-AA8F-A9FAD1449D63}" srcId="{78127A77-C315-4F72-A292-069AE26FD865}" destId="{EF13042B-98B3-44E7-AC2C-B0477C6216CB}" srcOrd="0" destOrd="0" parTransId="{862A7732-46D9-43F1-8C5C-B8B0FFF19DCA}" sibTransId="{BB61B353-9954-45E2-8DB9-79B3D13501F0}"/>
    <dgm:cxn modelId="{5E5FD016-C840-4389-86DE-B4E5C7B05A21}" type="presOf" srcId="{53A70ADD-1176-4511-BAF2-C50E0A6EEF5F}" destId="{4FCA86B3-E3BA-4467-9856-78CADE230930}" srcOrd="0" destOrd="1" presId="urn:microsoft.com/office/officeart/2005/8/layout/hList1"/>
    <dgm:cxn modelId="{23F0C137-5A5C-48F7-8C24-3DCA69F9E317}" type="presOf" srcId="{CE66E0EC-0B6F-4223-91AA-8CEE90E29FB7}" destId="{910054E4-6989-4CB7-82BE-09643DBF69CD}" srcOrd="0" destOrd="0" presId="urn:microsoft.com/office/officeart/2005/8/layout/hList1"/>
    <dgm:cxn modelId="{C00A5166-B18B-447F-A172-05457F4FE355}" srcId="{013C927D-F8EA-4696-802B-FD05593DF780}" destId="{2FBD85B9-1956-4243-9581-022E542BDC48}" srcOrd="1" destOrd="0" parTransId="{511C4A01-9270-4072-815E-F773CFA9E1AC}" sibTransId="{29EA3DC9-BA03-4AEC-AF7A-52E8CACB791E}"/>
    <dgm:cxn modelId="{C1068267-650D-4E8B-8CCF-5FEFE1096DD2}" srcId="{78127A77-C315-4F72-A292-069AE26FD865}" destId="{CE66E0EC-0B6F-4223-91AA-8CEE90E29FB7}" srcOrd="1" destOrd="0" parTransId="{0058C840-DFA6-4286-8266-0EF054EBC098}" sibTransId="{B469FCC0-0692-4057-BE27-9CC4D387698E}"/>
    <dgm:cxn modelId="{9F56E04E-61CC-43E6-8938-F9F9DB7B213C}" type="presOf" srcId="{9AC811D7-92DF-4FD3-96F9-4506C6320116}" destId="{46E9C616-8400-4F19-A501-5B6837EE4CB2}" srcOrd="0" destOrd="2" presId="urn:microsoft.com/office/officeart/2005/8/layout/hList1"/>
    <dgm:cxn modelId="{77DE3753-D67B-47F1-8E28-998602F4E007}" type="presOf" srcId="{78127A77-C315-4F72-A292-069AE26FD865}" destId="{171A7704-A1E7-43F4-B8A0-AB779C4F2AC2}" srcOrd="0" destOrd="0" presId="urn:microsoft.com/office/officeart/2005/8/layout/hList1"/>
    <dgm:cxn modelId="{10E0A855-67D2-4EA4-8C7D-83457F1EB9E1}" type="presOf" srcId="{AE3E954D-5C32-41E3-A836-79D1A0FD0189}" destId="{28006289-D0ED-4482-B6BC-DD515B817A7F}" srcOrd="0" destOrd="1" presId="urn:microsoft.com/office/officeart/2005/8/layout/hList1"/>
    <dgm:cxn modelId="{93C4C055-5E28-4E52-B72B-75866532E778}" srcId="{013C927D-F8EA-4696-802B-FD05593DF780}" destId="{BBA0B183-C592-4AB7-B08C-7780A2EC46DB}" srcOrd="0" destOrd="0" parTransId="{E861A2A4-2D43-4F43-B404-E2115523719F}" sibTransId="{D5349B6F-FE49-40C3-A107-4E7AE9125F47}"/>
    <dgm:cxn modelId="{B9DF105A-74CE-4434-944E-8BC56B0B0BC5}" srcId="{EF13042B-98B3-44E7-AC2C-B0477C6216CB}" destId="{7FF2B52D-1863-43B4-B84A-8C410F77EAB8}" srcOrd="0" destOrd="0" parTransId="{6E297BE7-F1B7-4C4C-8C2C-EF143BC8A30F}" sibTransId="{AD1A75D4-80AF-465C-9AE9-1899A5B8D18A}"/>
    <dgm:cxn modelId="{4F21198E-EA74-4E85-BC7B-74F557C17CEE}" srcId="{78127A77-C315-4F72-A292-069AE26FD865}" destId="{013C927D-F8EA-4696-802B-FD05593DF780}" srcOrd="2" destOrd="0" parTransId="{39A666A3-4122-4FFA-979B-7A74D06D6D6D}" sibTransId="{6BFA726E-4162-46BD-8B58-B03449B62F30}"/>
    <dgm:cxn modelId="{B81D8592-AEBF-46EA-97B4-3BFA88942F56}" type="presOf" srcId="{BBA0B183-C592-4AB7-B08C-7780A2EC46DB}" destId="{46E9C616-8400-4F19-A501-5B6837EE4CB2}" srcOrd="0" destOrd="0" presId="urn:microsoft.com/office/officeart/2005/8/layout/hList1"/>
    <dgm:cxn modelId="{7F9BE99B-F993-4592-8F40-5F66F8EA1A5D}" srcId="{CE66E0EC-0B6F-4223-91AA-8CEE90E29FB7}" destId="{D22C95AF-4F91-4940-B7F6-62B5BFF5DE68}" srcOrd="0" destOrd="0" parTransId="{9C256872-72D6-479E-B1BC-6EEDD157DC16}" sibTransId="{E69AD516-E6F8-4DF3-99E9-0C6547AC1304}"/>
    <dgm:cxn modelId="{AC55EC9C-5C3A-45AF-A487-8B7148D4BA57}" srcId="{013C927D-F8EA-4696-802B-FD05593DF780}" destId="{9AC811D7-92DF-4FD3-96F9-4506C6320116}" srcOrd="2" destOrd="0" parTransId="{17CA15BB-CB7F-4769-B69B-A3D22C012D05}" sibTransId="{7786374D-F84A-4BA0-B44E-BEBB52A169DB}"/>
    <dgm:cxn modelId="{A95043A6-8F59-4407-9129-BD0038BBB8A7}" type="presOf" srcId="{EF13042B-98B3-44E7-AC2C-B0477C6216CB}" destId="{15C62931-433A-407E-8B4B-00453F48650A}" srcOrd="0" destOrd="0" presId="urn:microsoft.com/office/officeart/2005/8/layout/hList1"/>
    <dgm:cxn modelId="{0D5BD8A8-DAAB-43B2-937E-4D67058DD091}" type="presOf" srcId="{2FBD85B9-1956-4243-9581-022E542BDC48}" destId="{46E9C616-8400-4F19-A501-5B6837EE4CB2}" srcOrd="0" destOrd="1" presId="urn:microsoft.com/office/officeart/2005/8/layout/hList1"/>
    <dgm:cxn modelId="{233EC9D5-D866-4D51-BBC7-82D04A0EE4B7}" type="presOf" srcId="{7FF2B52D-1863-43B4-B84A-8C410F77EAB8}" destId="{4FCA86B3-E3BA-4467-9856-78CADE230930}" srcOrd="0" destOrd="0" presId="urn:microsoft.com/office/officeart/2005/8/layout/hList1"/>
    <dgm:cxn modelId="{32B73CDB-5743-41FC-A895-AC1E3320BF6D}" type="presOf" srcId="{D22C95AF-4F91-4940-B7F6-62B5BFF5DE68}" destId="{28006289-D0ED-4482-B6BC-DD515B817A7F}" srcOrd="0" destOrd="0" presId="urn:microsoft.com/office/officeart/2005/8/layout/hList1"/>
    <dgm:cxn modelId="{050251ED-5749-4774-9678-DF8BBCBBA18E}" srcId="{EF13042B-98B3-44E7-AC2C-B0477C6216CB}" destId="{53A70ADD-1176-4511-BAF2-C50E0A6EEF5F}" srcOrd="1" destOrd="0" parTransId="{C69B3CFC-24FF-4563-8335-CA616DFB402F}" sibTransId="{33B129B4-150A-4BD4-A82F-5629D7F92A5E}"/>
    <dgm:cxn modelId="{869434EF-9F91-486E-8F9F-DD0900FC6B50}" srcId="{CE66E0EC-0B6F-4223-91AA-8CEE90E29FB7}" destId="{AE3E954D-5C32-41E3-A836-79D1A0FD0189}" srcOrd="1" destOrd="0" parTransId="{98DBB298-73F9-4169-B154-5CD720B8D23C}" sibTransId="{7230BCF2-FF1F-4BB7-9CA1-5F0FB589B733}"/>
    <dgm:cxn modelId="{076EAE0E-75B2-4624-8215-077CB192D0CC}" type="presParOf" srcId="{171A7704-A1E7-43F4-B8A0-AB779C4F2AC2}" destId="{2F7F89BE-38B9-4D1F-A78E-0F38579D2391}" srcOrd="0" destOrd="0" presId="urn:microsoft.com/office/officeart/2005/8/layout/hList1"/>
    <dgm:cxn modelId="{D6813959-6519-4447-B7A9-843365986894}" type="presParOf" srcId="{2F7F89BE-38B9-4D1F-A78E-0F38579D2391}" destId="{15C62931-433A-407E-8B4B-00453F48650A}" srcOrd="0" destOrd="0" presId="urn:microsoft.com/office/officeart/2005/8/layout/hList1"/>
    <dgm:cxn modelId="{F6280935-4C36-4694-BD82-264D5C715689}" type="presParOf" srcId="{2F7F89BE-38B9-4D1F-A78E-0F38579D2391}" destId="{4FCA86B3-E3BA-4467-9856-78CADE230930}" srcOrd="1" destOrd="0" presId="urn:microsoft.com/office/officeart/2005/8/layout/hList1"/>
    <dgm:cxn modelId="{53044A91-9CDC-4613-ADFF-C053AB3F4939}" type="presParOf" srcId="{171A7704-A1E7-43F4-B8A0-AB779C4F2AC2}" destId="{5C44DF5F-662A-4016-98DA-93C9844529EA}" srcOrd="1" destOrd="0" presId="urn:microsoft.com/office/officeart/2005/8/layout/hList1"/>
    <dgm:cxn modelId="{7DDAAD65-EF37-4446-8F5B-7C81ED7D7114}" type="presParOf" srcId="{171A7704-A1E7-43F4-B8A0-AB779C4F2AC2}" destId="{472C0307-DC2A-4D4E-B075-186D5800A8B8}" srcOrd="2" destOrd="0" presId="urn:microsoft.com/office/officeart/2005/8/layout/hList1"/>
    <dgm:cxn modelId="{27ACE1F3-DFD5-4ECF-AA32-24C69507B968}" type="presParOf" srcId="{472C0307-DC2A-4D4E-B075-186D5800A8B8}" destId="{910054E4-6989-4CB7-82BE-09643DBF69CD}" srcOrd="0" destOrd="0" presId="urn:microsoft.com/office/officeart/2005/8/layout/hList1"/>
    <dgm:cxn modelId="{D89396EE-5893-495A-831E-3554EBCD6666}" type="presParOf" srcId="{472C0307-DC2A-4D4E-B075-186D5800A8B8}" destId="{28006289-D0ED-4482-B6BC-DD515B817A7F}" srcOrd="1" destOrd="0" presId="urn:microsoft.com/office/officeart/2005/8/layout/hList1"/>
    <dgm:cxn modelId="{68EDCE03-A746-4B56-950C-9CD8B210561C}" type="presParOf" srcId="{171A7704-A1E7-43F4-B8A0-AB779C4F2AC2}" destId="{7FA69D98-7A93-4375-8F2D-F4ACEA320C3A}" srcOrd="3" destOrd="0" presId="urn:microsoft.com/office/officeart/2005/8/layout/hList1"/>
    <dgm:cxn modelId="{CC0B7177-95C5-4419-86E1-DEBD7DE42B71}" type="presParOf" srcId="{171A7704-A1E7-43F4-B8A0-AB779C4F2AC2}" destId="{29419F44-6AEB-4708-9608-7F5EB1944207}" srcOrd="4" destOrd="0" presId="urn:microsoft.com/office/officeart/2005/8/layout/hList1"/>
    <dgm:cxn modelId="{10DA478B-41B2-42B6-A85F-A84D5ABDC9E8}" type="presParOf" srcId="{29419F44-6AEB-4708-9608-7F5EB1944207}" destId="{F2EB263E-F005-4DA6-AC5A-EA20A39C377D}" srcOrd="0" destOrd="0" presId="urn:microsoft.com/office/officeart/2005/8/layout/hList1"/>
    <dgm:cxn modelId="{9E613B12-D36E-4EC9-9343-B29070CDDD69}" type="presParOf" srcId="{29419F44-6AEB-4708-9608-7F5EB1944207}" destId="{46E9C616-8400-4F19-A501-5B6837EE4C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B53C6-C0D4-4B11-B925-5835BED3F40F}">
      <dsp:nvSpPr>
        <dsp:cNvPr id="0" name=""/>
        <dsp:cNvSpPr/>
      </dsp:nvSpPr>
      <dsp:spPr>
        <a:xfrm>
          <a:off x="0" y="3316234"/>
          <a:ext cx="10490734" cy="1006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</a:rPr>
            <a:t>Millä keinolla tavoite voidaan saavuttaa?</a:t>
          </a:r>
        </a:p>
      </dsp:txBody>
      <dsp:txXfrm>
        <a:off x="0" y="3316234"/>
        <a:ext cx="10490734" cy="543732"/>
      </dsp:txXfrm>
    </dsp:sp>
    <dsp:sp modelId="{0788E8C4-98F7-4C3B-BCCF-46E9F56CF5BD}">
      <dsp:nvSpPr>
        <dsp:cNvPr id="0" name=""/>
        <dsp:cNvSpPr/>
      </dsp:nvSpPr>
      <dsp:spPr>
        <a:xfrm>
          <a:off x="0" y="3831424"/>
          <a:ext cx="5245367" cy="4799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/>
            <a:t>Tarvepohjainen toimintamalli</a:t>
          </a:r>
        </a:p>
      </dsp:txBody>
      <dsp:txXfrm>
        <a:off x="0" y="3831424"/>
        <a:ext cx="5245367" cy="479988"/>
      </dsp:txXfrm>
    </dsp:sp>
    <dsp:sp modelId="{1908BF8D-7F5C-4DF5-8E15-9D2611E9CCC7}">
      <dsp:nvSpPr>
        <dsp:cNvPr id="0" name=""/>
        <dsp:cNvSpPr/>
      </dsp:nvSpPr>
      <dsp:spPr>
        <a:xfrm>
          <a:off x="5245367" y="3839828"/>
          <a:ext cx="5245367" cy="463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Muut keinot</a:t>
          </a:r>
        </a:p>
      </dsp:txBody>
      <dsp:txXfrm>
        <a:off x="5245367" y="3839828"/>
        <a:ext cx="5245367" cy="463179"/>
      </dsp:txXfrm>
    </dsp:sp>
    <dsp:sp modelId="{FE004A89-7F64-4176-B72B-4DD8B60F4D61}">
      <dsp:nvSpPr>
        <dsp:cNvPr id="0" name=""/>
        <dsp:cNvSpPr/>
      </dsp:nvSpPr>
      <dsp:spPr>
        <a:xfrm rot="10800000">
          <a:off x="0" y="1255969"/>
          <a:ext cx="10490734" cy="207536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 dirty="0">
              <a:solidFill>
                <a:schemeClr val="tx1"/>
              </a:solidFill>
            </a:rPr>
            <a:t>Tehokkuus, laatu, työhyvinvointi</a:t>
          </a:r>
        </a:p>
      </dsp:txBody>
      <dsp:txXfrm rot="-10800000">
        <a:off x="0" y="1255969"/>
        <a:ext cx="10490734" cy="728454"/>
      </dsp:txXfrm>
    </dsp:sp>
    <dsp:sp modelId="{9E6557A3-A81F-4AF0-A415-F643CF5F3D91}">
      <dsp:nvSpPr>
        <dsp:cNvPr id="0" name=""/>
        <dsp:cNvSpPr/>
      </dsp:nvSpPr>
      <dsp:spPr>
        <a:xfrm>
          <a:off x="5122" y="1883720"/>
          <a:ext cx="3493496" cy="821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Välittömän asiakastyön osuus työajasta</a:t>
          </a:r>
        </a:p>
      </dsp:txBody>
      <dsp:txXfrm>
        <a:off x="5122" y="1883720"/>
        <a:ext cx="3493496" cy="821416"/>
      </dsp:txXfrm>
    </dsp:sp>
    <dsp:sp modelId="{0AAD9CAE-B805-4BC3-BFB0-630F4EADCCB0}">
      <dsp:nvSpPr>
        <dsp:cNvPr id="0" name=""/>
        <dsp:cNvSpPr/>
      </dsp:nvSpPr>
      <dsp:spPr>
        <a:xfrm>
          <a:off x="3498619" y="1883720"/>
          <a:ext cx="3493496" cy="821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Eri hoitajien määrä asiakkaalla, suunnitellun palveluajan toteutuminen, keskeytykset, asiakastyytyväisyys</a:t>
          </a:r>
        </a:p>
      </dsp:txBody>
      <dsp:txXfrm>
        <a:off x="3498619" y="1883720"/>
        <a:ext cx="3493496" cy="821416"/>
      </dsp:txXfrm>
    </dsp:sp>
    <dsp:sp modelId="{7617A19B-1F41-4E97-9F87-2B303336EA2C}">
      <dsp:nvSpPr>
        <dsp:cNvPr id="0" name=""/>
        <dsp:cNvSpPr/>
      </dsp:nvSpPr>
      <dsp:spPr>
        <a:xfrm>
          <a:off x="6992115" y="1883720"/>
          <a:ext cx="3493496" cy="821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Lyhytaikaisten sairauspoissaolojen määrä, hoitajien vaihtuvuus</a:t>
          </a:r>
        </a:p>
      </dsp:txBody>
      <dsp:txXfrm>
        <a:off x="6992115" y="1883720"/>
        <a:ext cx="3493496" cy="821416"/>
      </dsp:txXfrm>
    </dsp:sp>
    <dsp:sp modelId="{1F3D6E45-BA97-4009-8C43-FBC00A415A5B}">
      <dsp:nvSpPr>
        <dsp:cNvPr id="0" name=""/>
        <dsp:cNvSpPr/>
      </dsp:nvSpPr>
      <dsp:spPr>
        <a:xfrm rot="10800000">
          <a:off x="0" y="34"/>
          <a:ext cx="10490734" cy="12710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</a:rPr>
            <a:t>Ehdotus tavoitteeksi</a:t>
          </a:r>
          <a:r>
            <a:rPr lang="fi-FI" sz="1500" b="1" kern="1200" dirty="0">
              <a:solidFill>
                <a:schemeClr val="tx1"/>
              </a:solidFill>
            </a:rPr>
            <a:t>: parantaa tehokkuutta, hoidon laatua ja työhyvinvointia</a:t>
          </a:r>
        </a:p>
      </dsp:txBody>
      <dsp:txXfrm rot="-10800000">
        <a:off x="0" y="34"/>
        <a:ext cx="10490734" cy="446134"/>
      </dsp:txXfrm>
    </dsp:sp>
    <dsp:sp modelId="{220F39C8-4505-4E93-B811-4F4F94384E80}">
      <dsp:nvSpPr>
        <dsp:cNvPr id="0" name=""/>
        <dsp:cNvSpPr/>
      </dsp:nvSpPr>
      <dsp:spPr>
        <a:xfrm>
          <a:off x="0" y="404807"/>
          <a:ext cx="10490734" cy="463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Miten tavoitteiden toteutumista voidaan mitata?</a:t>
          </a:r>
        </a:p>
      </dsp:txBody>
      <dsp:txXfrm>
        <a:off x="0" y="404807"/>
        <a:ext cx="10490734" cy="46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7C10D-7544-492D-B92A-1B331BD31877}">
      <dsp:nvSpPr>
        <dsp:cNvPr id="0" name=""/>
        <dsp:cNvSpPr/>
      </dsp:nvSpPr>
      <dsp:spPr>
        <a:xfrm>
          <a:off x="1279" y="0"/>
          <a:ext cx="3326523" cy="43328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/>
            <a:t>Tehokkuus</a:t>
          </a:r>
          <a:r>
            <a:rPr lang="fi-FI" sz="1900" kern="1200" dirty="0"/>
            <a:t>: välittömän asiakastyön osuus työajasta</a:t>
          </a:r>
        </a:p>
      </dsp:txBody>
      <dsp:txXfrm>
        <a:off x="1279" y="0"/>
        <a:ext cx="3326523" cy="1299842"/>
      </dsp:txXfrm>
    </dsp:sp>
    <dsp:sp modelId="{113EF220-0097-4BD1-BD9F-E4D21AD75A3F}">
      <dsp:nvSpPr>
        <dsp:cNvPr id="0" name=""/>
        <dsp:cNvSpPr/>
      </dsp:nvSpPr>
      <dsp:spPr>
        <a:xfrm>
          <a:off x="333931" y="1301111"/>
          <a:ext cx="2661219" cy="130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Hoitajat käyttävät valtaosan työajastaan asiakkaiden kanssa heidän hoitamiseen. </a:t>
          </a:r>
        </a:p>
      </dsp:txBody>
      <dsp:txXfrm>
        <a:off x="372194" y="1339374"/>
        <a:ext cx="2584693" cy="1229874"/>
      </dsp:txXfrm>
    </dsp:sp>
    <dsp:sp modelId="{DC2CF015-AE7C-48C2-9A51-6512587AF273}">
      <dsp:nvSpPr>
        <dsp:cNvPr id="0" name=""/>
        <dsp:cNvSpPr/>
      </dsp:nvSpPr>
      <dsp:spPr>
        <a:xfrm>
          <a:off x="333931" y="2808496"/>
          <a:ext cx="2661219" cy="130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Asiakastyö  jakautuu tasaisesti hoitajan työvuorossa.</a:t>
          </a:r>
        </a:p>
      </dsp:txBody>
      <dsp:txXfrm>
        <a:off x="372194" y="2846759"/>
        <a:ext cx="2584693" cy="1229874"/>
      </dsp:txXfrm>
    </dsp:sp>
    <dsp:sp modelId="{E9378C54-D915-4491-9C56-C85225DBFDDD}">
      <dsp:nvSpPr>
        <dsp:cNvPr id="0" name=""/>
        <dsp:cNvSpPr/>
      </dsp:nvSpPr>
      <dsp:spPr>
        <a:xfrm>
          <a:off x="3577292" y="0"/>
          <a:ext cx="3326523" cy="43328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/>
            <a:t>Laatu</a:t>
          </a:r>
          <a:r>
            <a:rPr lang="fi-FI" sz="1900" kern="1200" dirty="0"/>
            <a:t>: eri hoitajien määrä asiakkaalla, suunnitellun työajan toteutuminen, keskeytykset, asiakastyytyväisyys</a:t>
          </a:r>
        </a:p>
      </dsp:txBody>
      <dsp:txXfrm>
        <a:off x="3577292" y="0"/>
        <a:ext cx="3326523" cy="1299842"/>
      </dsp:txXfrm>
    </dsp:sp>
    <dsp:sp modelId="{947C2B2A-5767-4936-9BB9-C3B828C8FFE3}">
      <dsp:nvSpPr>
        <dsp:cNvPr id="0" name=""/>
        <dsp:cNvSpPr/>
      </dsp:nvSpPr>
      <dsp:spPr>
        <a:xfrm>
          <a:off x="3909944" y="1299947"/>
          <a:ext cx="2661219" cy="63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Asiakkaalla käy mahdollisimman tutut hoitajat.</a:t>
          </a:r>
        </a:p>
      </dsp:txBody>
      <dsp:txXfrm>
        <a:off x="3928431" y="1318434"/>
        <a:ext cx="2624245" cy="594223"/>
      </dsp:txXfrm>
    </dsp:sp>
    <dsp:sp modelId="{AF3F540B-97F5-4624-BC25-274882E35E43}">
      <dsp:nvSpPr>
        <dsp:cNvPr id="0" name=""/>
        <dsp:cNvSpPr/>
      </dsp:nvSpPr>
      <dsp:spPr>
        <a:xfrm>
          <a:off x="3909944" y="2028252"/>
          <a:ext cx="2661219" cy="63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Asiakas saa sen mistä hän maksaa.</a:t>
          </a:r>
        </a:p>
      </dsp:txBody>
      <dsp:txXfrm>
        <a:off x="3928431" y="2046739"/>
        <a:ext cx="2624245" cy="594223"/>
      </dsp:txXfrm>
    </dsp:sp>
    <dsp:sp modelId="{FA81ED68-F630-448E-A541-48B6B7AC0192}">
      <dsp:nvSpPr>
        <dsp:cNvPr id="0" name=""/>
        <dsp:cNvSpPr/>
      </dsp:nvSpPr>
      <dsp:spPr>
        <a:xfrm>
          <a:off x="3909944" y="2756558"/>
          <a:ext cx="2661219" cy="63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Toimintakyky ei heikkene niin, että hänelle kertyy paljon keskeytyksiä.</a:t>
          </a:r>
        </a:p>
      </dsp:txBody>
      <dsp:txXfrm>
        <a:off x="3928431" y="2775045"/>
        <a:ext cx="2624245" cy="594223"/>
      </dsp:txXfrm>
    </dsp:sp>
    <dsp:sp modelId="{7BA48DC6-CBFA-42C0-BC7E-FCAADAF5EAF1}">
      <dsp:nvSpPr>
        <dsp:cNvPr id="0" name=""/>
        <dsp:cNvSpPr/>
      </dsp:nvSpPr>
      <dsp:spPr>
        <a:xfrm>
          <a:off x="3909944" y="3484863"/>
          <a:ext cx="2661219" cy="63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Asiakas on tyytyväinen palveluihinsa. </a:t>
          </a:r>
        </a:p>
      </dsp:txBody>
      <dsp:txXfrm>
        <a:off x="3928431" y="3503350"/>
        <a:ext cx="2624245" cy="594223"/>
      </dsp:txXfrm>
    </dsp:sp>
    <dsp:sp modelId="{02EF9A18-E6D2-4212-9B67-6CE57C394F45}">
      <dsp:nvSpPr>
        <dsp:cNvPr id="0" name=""/>
        <dsp:cNvSpPr/>
      </dsp:nvSpPr>
      <dsp:spPr>
        <a:xfrm>
          <a:off x="7153305" y="0"/>
          <a:ext cx="3326523" cy="43328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/>
            <a:t>Työhyvinvointi</a:t>
          </a:r>
          <a:r>
            <a:rPr lang="fi-FI" sz="1900" b="0" kern="1200" dirty="0"/>
            <a:t>:</a:t>
          </a:r>
          <a:r>
            <a:rPr lang="fi-FI" sz="1900" kern="1200" dirty="0"/>
            <a:t> (lyhytaikaisten) sairauspoissaolojen määrä, hoitajien vaihtuvuus</a:t>
          </a:r>
        </a:p>
      </dsp:txBody>
      <dsp:txXfrm>
        <a:off x="7153305" y="0"/>
        <a:ext cx="3326523" cy="1299842"/>
      </dsp:txXfrm>
    </dsp:sp>
    <dsp:sp modelId="{6E968E7D-D2FD-4AAB-828C-6C855B73DED2}">
      <dsp:nvSpPr>
        <dsp:cNvPr id="0" name=""/>
        <dsp:cNvSpPr/>
      </dsp:nvSpPr>
      <dsp:spPr>
        <a:xfrm>
          <a:off x="7485958" y="1301111"/>
          <a:ext cx="2661219" cy="130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Hoitajat viihtyvät työssään eli sairaana ollaan vain kun se on välttämätöntä. </a:t>
          </a:r>
        </a:p>
      </dsp:txBody>
      <dsp:txXfrm>
        <a:off x="7524221" y="1339374"/>
        <a:ext cx="2584693" cy="1229874"/>
      </dsp:txXfrm>
    </dsp:sp>
    <dsp:sp modelId="{1EC116BC-115F-44B7-A3E3-9C019312DD06}">
      <dsp:nvSpPr>
        <dsp:cNvPr id="0" name=""/>
        <dsp:cNvSpPr/>
      </dsp:nvSpPr>
      <dsp:spPr>
        <a:xfrm>
          <a:off x="7485958" y="2808496"/>
          <a:ext cx="2661219" cy="130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Palvelutuotannon rauhoittuminen ja kiireen vähentäminen parantaa työhyvinvointia. Hyvinvoivien työntekijöiden työsuhteet ovat pitkiä. </a:t>
          </a:r>
        </a:p>
      </dsp:txBody>
      <dsp:txXfrm>
        <a:off x="7524221" y="2846759"/>
        <a:ext cx="2584693" cy="1229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5AD11-EB17-48E8-9F6F-C9DECE7938A6}">
      <dsp:nvSpPr>
        <dsp:cNvPr id="0" name=""/>
        <dsp:cNvSpPr/>
      </dsp:nvSpPr>
      <dsp:spPr>
        <a:xfrm>
          <a:off x="1281" y="0"/>
          <a:ext cx="3332634" cy="45046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1. Suunnitelmat ajan tasalle ja hoitoa vain tarpeen mukaan</a:t>
          </a:r>
        </a:p>
      </dsp:txBody>
      <dsp:txXfrm>
        <a:off x="1281" y="0"/>
        <a:ext cx="3332634" cy="1351386"/>
      </dsp:txXfrm>
    </dsp:sp>
    <dsp:sp modelId="{3EE68926-6566-4F26-B82E-ED6C507BC6C6}">
      <dsp:nvSpPr>
        <dsp:cNvPr id="0" name=""/>
        <dsp:cNvSpPr/>
      </dsp:nvSpPr>
      <dsp:spPr>
        <a:xfrm>
          <a:off x="334545" y="1352239"/>
          <a:ext cx="2666107" cy="521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Mahdollistetaan ruuhkahuippujen tasaaminen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50" b="1" kern="1200" dirty="0"/>
        </a:p>
      </dsp:txBody>
      <dsp:txXfrm>
        <a:off x="349808" y="1367502"/>
        <a:ext cx="2635581" cy="490595"/>
      </dsp:txXfrm>
    </dsp:sp>
    <dsp:sp modelId="{6B8BBABD-0EB9-490D-88FB-D8F6EFFD69F0}">
      <dsp:nvSpPr>
        <dsp:cNvPr id="0" name=""/>
        <dsp:cNvSpPr/>
      </dsp:nvSpPr>
      <dsp:spPr>
        <a:xfrm>
          <a:off x="334545" y="1953533"/>
          <a:ext cx="2666107" cy="521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Määritellään aikakriittisten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tehtävien kriteerit</a:t>
          </a:r>
        </a:p>
      </dsp:txBody>
      <dsp:txXfrm>
        <a:off x="349808" y="1968796"/>
        <a:ext cx="2635581" cy="490595"/>
      </dsp:txXfrm>
    </dsp:sp>
    <dsp:sp modelId="{4EA71048-E7C5-4F4F-80B8-6A901D7C9EB7}">
      <dsp:nvSpPr>
        <dsp:cNvPr id="0" name=""/>
        <dsp:cNvSpPr/>
      </dsp:nvSpPr>
      <dsp:spPr>
        <a:xfrm>
          <a:off x="334545" y="2554828"/>
          <a:ext cx="2666107" cy="521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Asiakkaiden </a:t>
          </a:r>
          <a:r>
            <a:rPr lang="fi-FI" sz="1200" b="1" kern="1200" dirty="0">
              <a:solidFill>
                <a:schemeClr val="tx1"/>
              </a:solidFill>
            </a:rPr>
            <a:t>suunnitelmien päivittäminen </a:t>
          </a:r>
          <a:r>
            <a:rPr lang="fi-FI" sz="1200" b="0" kern="1200" dirty="0">
              <a:solidFill>
                <a:schemeClr val="tx1"/>
              </a:solidFill>
            </a:rPr>
            <a:t>siten, että ne vastaavat aikakriittisyyden kriteereitä</a:t>
          </a:r>
        </a:p>
      </dsp:txBody>
      <dsp:txXfrm>
        <a:off x="349808" y="2570091"/>
        <a:ext cx="2635581" cy="490595"/>
      </dsp:txXfrm>
    </dsp:sp>
    <dsp:sp modelId="{FBA00EAD-9346-417C-BC05-DD87550394EC}">
      <dsp:nvSpPr>
        <dsp:cNvPr id="0" name=""/>
        <dsp:cNvSpPr/>
      </dsp:nvSpPr>
      <dsp:spPr>
        <a:xfrm>
          <a:off x="334545" y="3156122"/>
          <a:ext cx="2666107" cy="521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Aikakriittisyyskriteerien käyttöönotto asiakas- ja palveluohjauksessa uusien asiakkaiden kotihoidon alkaessa</a:t>
          </a:r>
        </a:p>
      </dsp:txBody>
      <dsp:txXfrm>
        <a:off x="349808" y="3171385"/>
        <a:ext cx="2635581" cy="490595"/>
      </dsp:txXfrm>
    </dsp:sp>
    <dsp:sp modelId="{074DA418-1B0B-4077-B352-701DADACCEEC}">
      <dsp:nvSpPr>
        <dsp:cNvPr id="0" name=""/>
        <dsp:cNvSpPr/>
      </dsp:nvSpPr>
      <dsp:spPr>
        <a:xfrm>
          <a:off x="334545" y="3757417"/>
          <a:ext cx="2666107" cy="521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Aikakriittisyydestä viestiminen lääkäreille (esim. aamulääkkeet)</a:t>
          </a:r>
        </a:p>
      </dsp:txBody>
      <dsp:txXfrm>
        <a:off x="349808" y="3772680"/>
        <a:ext cx="2635581" cy="490595"/>
      </dsp:txXfrm>
    </dsp:sp>
    <dsp:sp modelId="{69819353-2D77-4EC3-98D6-9CA1150F7B29}">
      <dsp:nvSpPr>
        <dsp:cNvPr id="0" name=""/>
        <dsp:cNvSpPr/>
      </dsp:nvSpPr>
      <dsp:spPr>
        <a:xfrm>
          <a:off x="3583863" y="0"/>
          <a:ext cx="3332634" cy="45046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2. Prosessien kehittäminen</a:t>
          </a:r>
        </a:p>
      </dsp:txBody>
      <dsp:txXfrm>
        <a:off x="3583863" y="0"/>
        <a:ext cx="3332634" cy="1351386"/>
      </dsp:txXfrm>
    </dsp:sp>
    <dsp:sp modelId="{203A88C7-1ACC-4B69-9032-C6A52A68A5EC}">
      <dsp:nvSpPr>
        <dsp:cNvPr id="0" name=""/>
        <dsp:cNvSpPr/>
      </dsp:nvSpPr>
      <dsp:spPr>
        <a:xfrm>
          <a:off x="3924751" y="1637228"/>
          <a:ext cx="2666107" cy="31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kern="1200" dirty="0">
              <a:solidFill>
                <a:schemeClr val="tx1"/>
              </a:solidFill>
            </a:rPr>
            <a:t>Varmistetaan, että hoitajatarpeen viime hetken muutoksiin voidaan reagoida pikaisesti</a:t>
          </a:r>
        </a:p>
      </dsp:txBody>
      <dsp:txXfrm>
        <a:off x="3933859" y="1646336"/>
        <a:ext cx="2647891" cy="292741"/>
      </dsp:txXfrm>
    </dsp:sp>
    <dsp:sp modelId="{48778779-9E48-4141-A44D-C4BC99BC5130}">
      <dsp:nvSpPr>
        <dsp:cNvPr id="0" name=""/>
        <dsp:cNvSpPr/>
      </dsp:nvSpPr>
      <dsp:spPr>
        <a:xfrm>
          <a:off x="3886200" y="1217214"/>
          <a:ext cx="2666107" cy="31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TOIMINNANOHJAUKSEN KESKITTÄMINEN</a:t>
          </a:r>
        </a:p>
      </dsp:txBody>
      <dsp:txXfrm>
        <a:off x="3895308" y="1226322"/>
        <a:ext cx="2647891" cy="292741"/>
      </dsp:txXfrm>
    </dsp:sp>
    <dsp:sp modelId="{3B3799E0-BEC5-4442-9F1F-92D299131A5C}">
      <dsp:nvSpPr>
        <dsp:cNvPr id="0" name=""/>
        <dsp:cNvSpPr/>
      </dsp:nvSpPr>
      <dsp:spPr>
        <a:xfrm>
          <a:off x="3924751" y="2042104"/>
          <a:ext cx="2666107" cy="760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Käyntilistasuunnittelun kehittäminen</a:t>
          </a:r>
          <a:r>
            <a:rPr lang="fi-FI" sz="1000" b="1" kern="1200" dirty="0">
              <a:solidFill>
                <a:schemeClr val="tx1"/>
              </a:solidFill>
            </a:rPr>
            <a:t>: </a:t>
          </a:r>
          <a:r>
            <a:rPr lang="fi-FI" sz="1050" b="0" kern="1200" dirty="0">
              <a:solidFill>
                <a:schemeClr val="tx1"/>
              </a:solidFill>
            </a:rPr>
            <a:t>tavoitteena, että kotihoidossa suunnitellaan vain täysiä käyntilistoja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kern="1200" dirty="0">
              <a:solidFill>
                <a:schemeClr val="tx1"/>
              </a:solidFill>
            </a:rPr>
            <a:t>Varmistetaan että asiakkailla käy mahdollisimman pieni määrä eri hoitajia</a:t>
          </a:r>
        </a:p>
      </dsp:txBody>
      <dsp:txXfrm>
        <a:off x="3947012" y="2064365"/>
        <a:ext cx="2621585" cy="715520"/>
      </dsp:txXfrm>
    </dsp:sp>
    <dsp:sp modelId="{BA306712-9997-4E3A-851C-181A95775934}">
      <dsp:nvSpPr>
        <dsp:cNvPr id="0" name=""/>
        <dsp:cNvSpPr/>
      </dsp:nvSpPr>
      <dsp:spPr>
        <a:xfrm>
          <a:off x="3924751" y="2851968"/>
          <a:ext cx="2666107" cy="635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Työvuorosuunnittelu: vuorovahvuus vastaamaan asiakaskysyntää</a:t>
          </a:r>
          <a:r>
            <a:rPr lang="fi-FI" sz="1000" b="0" kern="1200" dirty="0">
              <a:solidFill>
                <a:schemeClr val="tx1"/>
              </a:solidFill>
            </a:rPr>
            <a:t>. </a:t>
          </a:r>
          <a:r>
            <a:rPr lang="fi-FI" sz="1050" b="0" kern="1200" dirty="0">
              <a:solidFill>
                <a:schemeClr val="tx1"/>
              </a:solidFill>
            </a:rPr>
            <a:t>Arvioidaan kuinka paljon hoitajia tulisi olla eri vuoroissa.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kern="1200" dirty="0">
              <a:solidFill>
                <a:schemeClr val="tx1"/>
              </a:solidFill>
            </a:rPr>
            <a:t>Ei lasketa liikkuvia hoitajia vuorovahvuuteen. </a:t>
          </a:r>
        </a:p>
      </dsp:txBody>
      <dsp:txXfrm>
        <a:off x="3943350" y="2870567"/>
        <a:ext cx="2628909" cy="597817"/>
      </dsp:txXfrm>
    </dsp:sp>
    <dsp:sp modelId="{31B6AA36-30BB-4A94-9F4D-E13DABB1AC46}">
      <dsp:nvSpPr>
        <dsp:cNvPr id="0" name=""/>
        <dsp:cNvSpPr/>
      </dsp:nvSpPr>
      <dsp:spPr>
        <a:xfrm>
          <a:off x="3917126" y="3559791"/>
          <a:ext cx="2666107" cy="719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Välillisen työajan tarkastelu</a:t>
          </a:r>
          <a:r>
            <a:rPr lang="fi-FI" sz="1050" b="1" kern="1200" dirty="0">
              <a:solidFill>
                <a:schemeClr val="tx1"/>
              </a:solidFill>
            </a:rPr>
            <a:t>: </a:t>
          </a:r>
          <a:r>
            <a:rPr lang="fi-FI" sz="1050" b="0" kern="1200" dirty="0">
              <a:solidFill>
                <a:schemeClr val="tx1"/>
              </a:solidFill>
            </a:rPr>
            <a:t>hukan poisto (päällekkäisten työtehtävien uudelleen  organisointi (esim. keskittämällä tehtäviä).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0" kern="1200" dirty="0">
              <a:solidFill>
                <a:schemeClr val="tx1"/>
              </a:solidFill>
            </a:rPr>
            <a:t>Asiakkaaseen liittyvien tehtävien tekeminen yhdessä asiakkaan kanssa. </a:t>
          </a:r>
        </a:p>
      </dsp:txBody>
      <dsp:txXfrm>
        <a:off x="3938200" y="3580865"/>
        <a:ext cx="2623959" cy="677379"/>
      </dsp:txXfrm>
    </dsp:sp>
    <dsp:sp modelId="{1270B3EB-5545-4E12-9F44-8B67ACC6F71F}">
      <dsp:nvSpPr>
        <dsp:cNvPr id="0" name=""/>
        <dsp:cNvSpPr/>
      </dsp:nvSpPr>
      <dsp:spPr>
        <a:xfrm>
          <a:off x="7166445" y="0"/>
          <a:ext cx="3332634" cy="45046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3. Vara- ja resurssihenkilöstön hyödyntäminen ja tehostaminen</a:t>
          </a:r>
        </a:p>
      </dsp:txBody>
      <dsp:txXfrm>
        <a:off x="7166445" y="0"/>
        <a:ext cx="3332634" cy="1351386"/>
      </dsp:txXfrm>
    </dsp:sp>
    <dsp:sp modelId="{FA1E8AA6-50D5-43CE-81BC-B7ABAF4D088E}">
      <dsp:nvSpPr>
        <dsp:cNvPr id="0" name=""/>
        <dsp:cNvSpPr/>
      </dsp:nvSpPr>
      <dsp:spPr>
        <a:xfrm>
          <a:off x="7499708" y="1351771"/>
          <a:ext cx="2666107" cy="884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Varmistetaan, että hoitaja on saatavilla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kun tarve ilmenee. </a:t>
          </a:r>
        </a:p>
      </dsp:txBody>
      <dsp:txXfrm>
        <a:off x="7525628" y="1377691"/>
        <a:ext cx="2614267" cy="833138"/>
      </dsp:txXfrm>
    </dsp:sp>
    <dsp:sp modelId="{00F68AA4-8F4B-4585-88DD-3027D705A11E}">
      <dsp:nvSpPr>
        <dsp:cNvPr id="0" name=""/>
        <dsp:cNvSpPr/>
      </dsp:nvSpPr>
      <dsp:spPr>
        <a:xfrm>
          <a:off x="7499708" y="2372900"/>
          <a:ext cx="2666107" cy="884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Optimaalisen alue- ja tiimirakenteen selvittäminen. </a:t>
          </a:r>
        </a:p>
      </dsp:txBody>
      <dsp:txXfrm>
        <a:off x="7525628" y="2398820"/>
        <a:ext cx="2614267" cy="833138"/>
      </dsp:txXfrm>
    </dsp:sp>
    <dsp:sp modelId="{6156C873-4AAD-4912-A861-82A40783E4E8}">
      <dsp:nvSpPr>
        <dsp:cNvPr id="0" name=""/>
        <dsp:cNvSpPr/>
      </dsp:nvSpPr>
      <dsp:spPr>
        <a:xfrm>
          <a:off x="7499708" y="3394028"/>
          <a:ext cx="2666107" cy="884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Resurssipoolin tai liikkuvien hoitajien mallin perustaminen.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tx1"/>
              </a:solidFill>
            </a:rPr>
            <a:t>Yhteistyömahdollisuudet alueiden välillä. Sijaisten tilaamisen ja rekrytoinnin keskittäminen pooliin. </a:t>
          </a:r>
        </a:p>
      </dsp:txBody>
      <dsp:txXfrm>
        <a:off x="7525628" y="3419948"/>
        <a:ext cx="2614267" cy="833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62931-433A-407E-8B4B-00453F48650A}">
      <dsp:nvSpPr>
        <dsp:cNvPr id="0" name=""/>
        <dsp:cNvSpPr/>
      </dsp:nvSpPr>
      <dsp:spPr>
        <a:xfrm>
          <a:off x="3281" y="287349"/>
          <a:ext cx="3199328" cy="859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1. </a:t>
          </a:r>
          <a:r>
            <a:rPr lang="fi-FI" sz="1700" b="1" kern="1200" dirty="0">
              <a:solidFill>
                <a:schemeClr val="tx1"/>
              </a:solidFill>
            </a:rPr>
            <a:t>Kysyntä</a:t>
          </a:r>
          <a:r>
            <a:rPr lang="fi-FI" sz="1700" kern="1200" dirty="0">
              <a:solidFill>
                <a:schemeClr val="tx1"/>
              </a:solidFill>
            </a:rPr>
            <a:t>: Kuinka paljon kotihoidon asiakkaat tarvitsevat palveluaikaa?</a:t>
          </a:r>
        </a:p>
      </dsp:txBody>
      <dsp:txXfrm>
        <a:off x="3281" y="287349"/>
        <a:ext cx="3199328" cy="859974"/>
      </dsp:txXfrm>
    </dsp:sp>
    <dsp:sp modelId="{4FCA86B3-E3BA-4467-9856-78CADE230930}">
      <dsp:nvSpPr>
        <dsp:cNvPr id="0" name=""/>
        <dsp:cNvSpPr/>
      </dsp:nvSpPr>
      <dsp:spPr>
        <a:xfrm>
          <a:off x="3281" y="1147323"/>
          <a:ext cx="3199328" cy="2503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Palveluaika: Kotihoidon sekä tukipalveluiden toteutuneet asiakastunnit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Kysynnän kehitys ja ennustaminen </a:t>
          </a:r>
          <a:r>
            <a:rPr lang="fi-FI" sz="1700" kern="1200" dirty="0" err="1"/>
            <a:t>NHG:n</a:t>
          </a:r>
          <a:r>
            <a:rPr lang="fi-FI" sz="1700" kern="1200" dirty="0"/>
            <a:t> laskelmien pohjalta</a:t>
          </a:r>
        </a:p>
      </dsp:txBody>
      <dsp:txXfrm>
        <a:off x="3281" y="1147323"/>
        <a:ext cx="3199328" cy="2503914"/>
      </dsp:txXfrm>
    </dsp:sp>
    <dsp:sp modelId="{910054E4-6989-4CB7-82BE-09643DBF69CD}">
      <dsp:nvSpPr>
        <dsp:cNvPr id="0" name=""/>
        <dsp:cNvSpPr/>
      </dsp:nvSpPr>
      <dsp:spPr>
        <a:xfrm>
          <a:off x="3650515" y="287349"/>
          <a:ext cx="3199328" cy="859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2. </a:t>
          </a:r>
          <a:r>
            <a:rPr lang="fi-FI" sz="1700" b="1" kern="1200" dirty="0">
              <a:solidFill>
                <a:schemeClr val="tx1"/>
              </a:solidFill>
            </a:rPr>
            <a:t>Tarjonta</a:t>
          </a:r>
          <a:r>
            <a:rPr lang="fi-FI" sz="1700" kern="1200" dirty="0">
              <a:solidFill>
                <a:schemeClr val="tx1"/>
              </a:solidFill>
            </a:rPr>
            <a:t>: Kuinka paljon palveluajan toteuttaminen vaatii henkilöstöä?</a:t>
          </a:r>
        </a:p>
      </dsp:txBody>
      <dsp:txXfrm>
        <a:off x="3650515" y="287349"/>
        <a:ext cx="3199328" cy="859974"/>
      </dsp:txXfrm>
    </dsp:sp>
    <dsp:sp modelId="{28006289-D0ED-4482-B6BC-DD515B817A7F}">
      <dsp:nvSpPr>
        <dsp:cNvPr id="0" name=""/>
        <dsp:cNvSpPr/>
      </dsp:nvSpPr>
      <dsp:spPr>
        <a:xfrm>
          <a:off x="3650515" y="1147323"/>
          <a:ext cx="3199328" cy="2503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Lasketaan, kuinka monta </a:t>
          </a:r>
          <a:r>
            <a:rPr lang="fi-FI" sz="1700" kern="1200" dirty="0" err="1"/>
            <a:t>lh</a:t>
          </a:r>
          <a:r>
            <a:rPr lang="fi-FI" sz="1700" kern="1200" dirty="0"/>
            <a:t>- ja sh-tehtävää tarvitaan toteuttamaan kysynnän mukaiset asiakastunnit.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Tarvittavien tehtävien määrään vaikuttavat kysynnän ja välittömään työajan tavoitteen lisäksi poissaolot (sairauslomat ja vuosilomat)</a:t>
          </a:r>
        </a:p>
      </dsp:txBody>
      <dsp:txXfrm>
        <a:off x="3650515" y="1147323"/>
        <a:ext cx="3199328" cy="2503914"/>
      </dsp:txXfrm>
    </dsp:sp>
    <dsp:sp modelId="{F2EB263E-F005-4DA6-AC5A-EA20A39C377D}">
      <dsp:nvSpPr>
        <dsp:cNvPr id="0" name=""/>
        <dsp:cNvSpPr/>
      </dsp:nvSpPr>
      <dsp:spPr>
        <a:xfrm>
          <a:off x="7297750" y="287349"/>
          <a:ext cx="3199328" cy="859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</a:rPr>
            <a:t>3. </a:t>
          </a:r>
          <a:r>
            <a:rPr lang="fi-FI" sz="1700" b="1" kern="1200" dirty="0">
              <a:solidFill>
                <a:schemeClr val="tx1"/>
              </a:solidFill>
            </a:rPr>
            <a:t>Tarvepohjainen toimintamalli</a:t>
          </a:r>
          <a:r>
            <a:rPr lang="fi-FI" sz="1700" kern="1200" dirty="0">
              <a:solidFill>
                <a:schemeClr val="tx1"/>
              </a:solidFill>
            </a:rPr>
            <a:t>: Miten huomioidaan kysynnän ja tarjonnan vaihtelu?</a:t>
          </a:r>
        </a:p>
      </dsp:txBody>
      <dsp:txXfrm>
        <a:off x="7297750" y="287349"/>
        <a:ext cx="3199328" cy="859974"/>
      </dsp:txXfrm>
    </dsp:sp>
    <dsp:sp modelId="{46E9C616-8400-4F19-A501-5B6837EE4CB2}">
      <dsp:nvSpPr>
        <dsp:cNvPr id="0" name=""/>
        <dsp:cNvSpPr/>
      </dsp:nvSpPr>
      <dsp:spPr>
        <a:xfrm>
          <a:off x="7301031" y="1179373"/>
          <a:ext cx="3199328" cy="2503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Alueille määritellään minivahvuus eli oman henkilöstön määrä.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Nykyhenkilöstön ja minimihenkilöstön erotus siirretään liikkuviksi hoitajiksi.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Alueiden hoitajien määrää säädetään työvuorokohtaisesti vastaamaan työvoimatarvetta. </a:t>
          </a:r>
        </a:p>
      </dsp:txBody>
      <dsp:txXfrm>
        <a:off x="7301031" y="1179373"/>
        <a:ext cx="3199328" cy="2503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755900-A9E7-0B97-FA96-4151ADC55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D13BF5-4CDB-51A0-28D6-DDA65FC48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E321-DCB1-7448-96AD-C284FCDE9D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352BC-59DB-ECF6-7F2F-01E17D13B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AC8DA0-8D11-612C-2E2F-FBA2818AAD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48CD-EA1E-7145-83AB-0709E06341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0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AB938-E7EB-4420-A1F3-EF24FEE2F468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60EE-CB88-4798-962F-E12608CB7D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58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777757E-5505-1E50-6997-E468C857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79079" y="1999577"/>
            <a:ext cx="4233842" cy="2858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093A5-37DE-A740-BEF2-6F843539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7030"/>
            <a:ext cx="12192000" cy="653142"/>
          </a:xfrm>
        </p:spPr>
        <p:txBody>
          <a:bodyPr anchor="t">
            <a:normAutofit/>
          </a:bodyPr>
          <a:lstStyle>
            <a:lvl1pPr algn="ctr"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9282" y="6356351"/>
            <a:ext cx="1231446" cy="364162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8" y="6356351"/>
            <a:ext cx="707571" cy="364162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4517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CF0ADC2-03DA-C1B2-4E44-44A846F9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71" y="6183088"/>
            <a:ext cx="6800211" cy="495299"/>
          </a:xfrm>
        </p:spPr>
        <p:txBody>
          <a:bodyPr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499BBA-DF86-CACC-7E66-1BC3557E2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sisältöä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49369-040D-DA8F-BC32-67C4A1F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C7785-E96C-4915-E791-B1239DF3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FCE9C-F690-FCB9-8192-B0B5481D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056715C-2651-5B8A-05E6-F48782E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129085-A295-0A6E-94FC-47D277F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59320E-18D8-AEB2-AD42-5D2A9F728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, vinjet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5630" y="6176735"/>
            <a:ext cx="1445067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7917" y="6176735"/>
            <a:ext cx="673554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01683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4401683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1647B9-5E69-D268-3BC9-167E49B2B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4221" y="6176735"/>
            <a:ext cx="120147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029" y="6176735"/>
            <a:ext cx="673554" cy="365125"/>
          </a:xfrm>
        </p:spPr>
        <p:txBody>
          <a:bodyPr/>
          <a:lstStyle>
            <a:lvl1pPr algn="l">
              <a:defRPr/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29" y="987424"/>
            <a:ext cx="4739628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029" y="2552700"/>
            <a:ext cx="473962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E52B0A-0B78-653F-234B-9DFCD3134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80526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7BA447-1873-C592-EA63-3630F2CC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506028D9-AF11-D8ED-D5DD-848D162F8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3916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91E238C5-4CAF-A5F3-215C-1AB18F2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501269-DCCB-1198-DC48-AFCD0D68C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6A33BC-36D7-37FB-0D9B-A57B5CDF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F3C920-4211-0212-CE5E-86D9879EF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BC7A-A3EC-A24E-FE2A-8823EC15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4847"/>
            <a:ext cx="10515600" cy="2387600"/>
          </a:xfrm>
        </p:spPr>
        <p:txBody>
          <a:bodyPr anchor="b">
            <a:noAutofit/>
          </a:bodyPr>
          <a:lstStyle>
            <a:lvl1pPr algn="l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C84191-B64F-D254-9CA4-556654B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9353"/>
            <a:ext cx="9144000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A18CF-59CD-C41F-27D4-1372AB1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787155-4AE0-C5D3-8624-BA1CD7B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2015E6-056E-C3CC-F4DD-3292C8A1D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3FDB-5A91-9FE7-E1CF-8661BB5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66294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83CDA-9B65-CBB3-DC54-DDAD189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6629400" cy="3938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FCD1834-E29F-04F3-2A61-ED7D727E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4A9A965-CB67-49B2-C46F-482126C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D387F9-3A79-2453-9068-0CCA1A743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Ikääntyneiden palvelut 2023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F0A95-B2F9-E246-E0B1-5B6C732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45936-2F7D-4260-EEC0-5DDB3A34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79118-46DF-C04A-893A-035FADEE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FAB98D5-5B02-600B-193E-F48322BF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7561F51-59D3-6548-A656-8CD90B1A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BD2E-0591-8FAB-ECDB-DC209F25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F22-0AE3-F8C0-18C3-718CDA6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790702-2AFC-FD99-3CF5-BCD4DBF1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2A76D-6CCA-51E5-87E9-C8132C4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5C278-5B8C-AB75-EC46-D30E8090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2D66A3-9DC1-696F-6D5B-E86CD429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87B6E4F-C729-BA99-179F-009531E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84B2C9D-1B47-2DB9-F571-7002704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1BA62-0BDD-E8E0-1E6C-E6E1ABEC2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15AAC-2A9E-06C1-7F33-135BC76D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529" cy="1325563"/>
          </a:xfrm>
        </p:spPr>
        <p:txBody>
          <a:bodyPr>
            <a:no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8CFE43AC-2331-392E-B364-1EB4F13D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DACEF-1E4C-EE54-A86C-7F8707A9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09C4BF-2872-222F-A08A-EA53E4ED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F4A9E1-CADD-5282-0053-4A59C3F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Ikääntyneiden palvelut 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4" r:id="rId10"/>
    <p:sldLayoutId id="2147483667" r:id="rId11"/>
    <p:sldLayoutId id="2147483657" r:id="rId12"/>
    <p:sldLayoutId id="2147483662" r:id="rId13"/>
    <p:sldLayoutId id="2147483672" r:id="rId14"/>
    <p:sldLayoutId id="2147483673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1AE576-64A6-12F2-A0E6-7AD64FC23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Kotihoidon tarvepohjainen toimintamalli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AE878-20EF-897F-6C99-37DF6AC3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Ikääntyneiden palvelut 2023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Esitys mukailtu </a:t>
            </a:r>
            <a:r>
              <a:rPr lang="fi-FI" dirty="0" err="1"/>
              <a:t>NGH:n</a:t>
            </a:r>
            <a:r>
              <a:rPr lang="fi-FI" dirty="0"/>
              <a:t> esityksestä.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D8889F-9160-4B81-C273-8CA67228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51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BCF7B-9085-AA32-47C8-CBCE25B7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481109" cy="1325563"/>
          </a:xfrm>
        </p:spPr>
        <p:txBody>
          <a:bodyPr/>
          <a:lstStyle/>
          <a:p>
            <a:r>
              <a:rPr lang="fi-FI" dirty="0"/>
              <a:t>Kotihoidon aikakriittiset käynnit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484A54A-D3D5-A935-BF9A-65D2A71DF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850777"/>
              </p:ext>
            </p:extLst>
          </p:nvPr>
        </p:nvGraphicFramePr>
        <p:xfrm>
          <a:off x="838200" y="2020888"/>
          <a:ext cx="10663989" cy="36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751">
                  <a:extLst>
                    <a:ext uri="{9D8B030D-6E8A-4147-A177-3AD203B41FA5}">
                      <a16:colId xmlns:a16="http://schemas.microsoft.com/office/drawing/2014/main" val="3911334839"/>
                    </a:ext>
                  </a:extLst>
                </a:gridCol>
                <a:gridCol w="5351611">
                  <a:extLst>
                    <a:ext uri="{9D8B030D-6E8A-4147-A177-3AD203B41FA5}">
                      <a16:colId xmlns:a16="http://schemas.microsoft.com/office/drawing/2014/main" val="2033267914"/>
                    </a:ext>
                  </a:extLst>
                </a:gridCol>
                <a:gridCol w="2459627">
                  <a:extLst>
                    <a:ext uri="{9D8B030D-6E8A-4147-A177-3AD203B41FA5}">
                      <a16:colId xmlns:a16="http://schemas.microsoft.com/office/drawing/2014/main" val="394354117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Laboratorio ja muut mittaukset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3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Ravinnotta verikokeet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Paasto 10-12 tuntia, mutta ei saa olla yli 15 tuntia (näytteen laadun kärsimättä). Jos kokeissa lääkeainepitoisuuksia ja lääke aikakriittinen, niin se määrittää tiukemman rajan.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+/- 60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9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Muut verikokeet, ei ravinnotta/ei lääkkeitä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Samana päivänä eteenpäin lähtevät kokeet oltava </a:t>
                      </a:r>
                      <a:r>
                        <a:rPr lang="fi-FI" sz="1400" dirty="0">
                          <a:solidFill>
                            <a:srgbClr val="FF0000"/>
                          </a:solidFill>
                        </a:rPr>
                        <a:t>labrassa klo 12 mennessä ja muut klo 14 mennessä? Onko määräaikoja tai paikkoja?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Asiakaskohtainen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61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Muut mittaukset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Yleensä ei aikasidonnaisia.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13721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600" b="1" dirty="0"/>
                        <a:t>Vastaanotot ja päivätoiminta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Päiväkeskukseen lähtö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Kyydin aikataulun mukaan. Muut määrittävät ajan. Lähtöön valmistelu.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58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Yksittäiset lääkärikäynnit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Ajanvarauksen mukaan. Muut määrittävät ajan. Lähtöön valmistelu.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06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Muut vastaanotot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kotihoidolle yleensä aikakriittinen ja voi sopia mille ajalle vaan, jos vastaanottajalle sopii. Lähtöön valmistelu.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038767"/>
                  </a:ext>
                </a:extLst>
              </a:tr>
            </a:tbl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302E10-B998-7F6F-356A-89619FC4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311391B-DD50-9CB0-3E7E-25B224AC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48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FEF266-6ADC-B049-089A-2535C4C5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00360" cy="1325563"/>
          </a:xfrm>
        </p:spPr>
        <p:txBody>
          <a:bodyPr/>
          <a:lstStyle/>
          <a:p>
            <a:r>
              <a:rPr lang="fi-FI" dirty="0"/>
              <a:t>Kotihoidon aikakriittiset käynnit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6F13E02D-64E4-9996-3EDE-4C7170434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892375"/>
              </p:ext>
            </p:extLst>
          </p:nvPr>
        </p:nvGraphicFramePr>
        <p:xfrm>
          <a:off x="838198" y="2020888"/>
          <a:ext cx="10654365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659">
                  <a:extLst>
                    <a:ext uri="{9D8B030D-6E8A-4147-A177-3AD203B41FA5}">
                      <a16:colId xmlns:a16="http://schemas.microsoft.com/office/drawing/2014/main" val="987749588"/>
                    </a:ext>
                  </a:extLst>
                </a:gridCol>
                <a:gridCol w="5016137">
                  <a:extLst>
                    <a:ext uri="{9D8B030D-6E8A-4147-A177-3AD203B41FA5}">
                      <a16:colId xmlns:a16="http://schemas.microsoft.com/office/drawing/2014/main" val="3939526625"/>
                    </a:ext>
                  </a:extLst>
                </a:gridCol>
                <a:gridCol w="2557569">
                  <a:extLst>
                    <a:ext uri="{9D8B030D-6E8A-4147-A177-3AD203B41FA5}">
                      <a16:colId xmlns:a16="http://schemas.microsoft.com/office/drawing/2014/main" val="102102778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Hygienia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3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Vaipan vaihto, hygienia, kasteleva (hyvin runsaasti)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Jos kastelee paljon, niin vaipanvaihtovälien pitäisi olla säännölliset.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+/- 45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75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WC-käynneissä avustaminen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Suunnitellut avustamiset säännöllisesti päivän mittaan.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Muiden käyntien yhteydessä.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9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Katetrointi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Residuaalin</a:t>
                      </a:r>
                      <a:r>
                        <a:rPr lang="fi-FI" sz="1400" dirty="0"/>
                        <a:t> katetrointi ei ole aikakriittinen, mutta jos pelkän katetroinnin varassa, niin silloin on aikakriittinen vrt. edelliseen virtsaamiseen katsottuna.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6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Avanteenhoito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aikakriittinen, jos asiakas itse vaihtaa/tyhjentää avannepussia. Ellei näitä tee itse, niin sitten käynnit säännöllisesti, mutta ajat sovittavissa.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240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Suihku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aikakriittinen.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231498"/>
                  </a:ext>
                </a:extLst>
              </a:tr>
            </a:tbl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06E702-22DF-554E-AAA7-706FB0BD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Ikääntyneiden palvelut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376CFE-FEDF-49A2-5A71-21D322F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83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F2C61A-D17A-CD33-55D3-B3BDA9A8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481109" cy="1325563"/>
          </a:xfrm>
        </p:spPr>
        <p:txBody>
          <a:bodyPr/>
          <a:lstStyle/>
          <a:p>
            <a:r>
              <a:rPr lang="fi-FI" dirty="0"/>
              <a:t>Kotihoidon aikakriittiset käynnit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B89E15E8-C1FD-6C1C-F2AF-54BF369AE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993666"/>
              </p:ext>
            </p:extLst>
          </p:nvPr>
        </p:nvGraphicFramePr>
        <p:xfrm>
          <a:off x="838199" y="2020888"/>
          <a:ext cx="10692864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288">
                  <a:extLst>
                    <a:ext uri="{9D8B030D-6E8A-4147-A177-3AD203B41FA5}">
                      <a16:colId xmlns:a16="http://schemas.microsoft.com/office/drawing/2014/main" val="3685525337"/>
                    </a:ext>
                  </a:extLst>
                </a:gridCol>
                <a:gridCol w="4933102">
                  <a:extLst>
                    <a:ext uri="{9D8B030D-6E8A-4147-A177-3AD203B41FA5}">
                      <a16:colId xmlns:a16="http://schemas.microsoft.com/office/drawing/2014/main" val="1356340305"/>
                    </a:ext>
                  </a:extLst>
                </a:gridCol>
                <a:gridCol w="2195474">
                  <a:extLst>
                    <a:ext uri="{9D8B030D-6E8A-4147-A177-3AD203B41FA5}">
                      <a16:colId xmlns:a16="http://schemas.microsoft.com/office/drawing/2014/main" val="81700665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Ruokailut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5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Ruokailut tai aterian vienti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Säännöllisyys tärkeämpi. Aterioiden viennissä huomioitava hygieniamääräykset.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+/- 75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68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Ruokailut tai aterian vienti – Diabetes asiakkaat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Kuten edellä.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83105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600" b="1" dirty="0"/>
                        <a:t>Aamu- ja iltatoimet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sz="1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31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Asiakkaan aamutoimet (kun pääsee omatoimisesti sängystä ylös)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Enemmän esim. lääkehoito määrittää aikakriittisyyttä, pesut, pukemiset tms. ei niin aikakriittisiä.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+/- 60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924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Asiakkaan aamutoimet (kun ei pääse omatoimisesti sängystä ylös)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Jos esim. vessa-apua tarvitsee, niin käynti tehtävä mahd. pian heräämisen jälkeen.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32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Iltatoimet (iltapesu, </a:t>
                      </a:r>
                      <a:r>
                        <a:rPr lang="fi-FI" sz="1400" dirty="0" err="1"/>
                        <a:t>yövaatteet</a:t>
                      </a:r>
                      <a:r>
                        <a:rPr lang="fi-FI" sz="1400" dirty="0"/>
                        <a:t>, jne.)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Iltatoimet voi suunnitella helpommin asiakkaan oman rytmin mukaan ja ne voi tarvittaessa tehdä ”valmiiksi aiemmin illalla ja aikakriittiset s-tipat tms. lääkkeet myöhemmin uudella käynnillä.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+/- 60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893751"/>
                  </a:ext>
                </a:extLst>
              </a:tr>
            </a:tbl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40FD065-C771-04FC-5ECD-48475D2F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ED3603-353E-02B3-18D0-685FA20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64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E76239-2C68-C1DE-9191-E7D65C95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519611" cy="1325563"/>
          </a:xfrm>
        </p:spPr>
        <p:txBody>
          <a:bodyPr/>
          <a:lstStyle/>
          <a:p>
            <a:r>
              <a:rPr lang="fi-FI" dirty="0"/>
              <a:t>Kotihoidon aikakriittiset käynnit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EE6D2941-E56D-0E78-5C42-B4A15DF14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68248"/>
              </p:ext>
            </p:extLst>
          </p:nvPr>
        </p:nvGraphicFramePr>
        <p:xfrm>
          <a:off x="838200" y="1776549"/>
          <a:ext cx="10712115" cy="429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817">
                  <a:extLst>
                    <a:ext uri="{9D8B030D-6E8A-4147-A177-3AD203B41FA5}">
                      <a16:colId xmlns:a16="http://schemas.microsoft.com/office/drawing/2014/main" val="1008304266"/>
                    </a:ext>
                  </a:extLst>
                </a:gridCol>
                <a:gridCol w="5622987">
                  <a:extLst>
                    <a:ext uri="{9D8B030D-6E8A-4147-A177-3AD203B41FA5}">
                      <a16:colId xmlns:a16="http://schemas.microsoft.com/office/drawing/2014/main" val="4234460670"/>
                    </a:ext>
                  </a:extLst>
                </a:gridCol>
                <a:gridCol w="2252311">
                  <a:extLst>
                    <a:ext uri="{9D8B030D-6E8A-4147-A177-3AD203B41FA5}">
                      <a16:colId xmlns:a16="http://schemas.microsoft.com/office/drawing/2014/main" val="2881743186"/>
                    </a:ext>
                  </a:extLst>
                </a:gridCol>
              </a:tblGrid>
              <a:tr h="376698">
                <a:tc gridSpan="3"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Apuvälineet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90715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/>
                        <a:t>Tukisukat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Pitäisi laittaa jalkaan jo ennen ylösnousua.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51778"/>
                  </a:ext>
                </a:extLst>
              </a:tr>
              <a:tr h="526346">
                <a:tc>
                  <a:txBody>
                    <a:bodyPr/>
                    <a:lstStyle/>
                    <a:p>
                      <a:r>
                        <a:rPr lang="fi-FI" sz="1400" dirty="0"/>
                        <a:t>Jalkaproteesit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Aikakriittisyys riippuu, jotta pääseekö esim. pyörätuolilla vessaan tms. aloittamaan aamutoimia.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7370"/>
                  </a:ext>
                </a:extLst>
              </a:tr>
              <a:tr h="376698">
                <a:tc gridSpan="3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Muut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04840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 err="1"/>
                        <a:t>Mtt</a:t>
                      </a:r>
                      <a:r>
                        <a:rPr lang="fi-FI" sz="1400" dirty="0"/>
                        <a:t>-asiakkaat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Käyntien oltava säännöllisiä, mutta ajan voi yleensä sopia.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Asiakaskohtainen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674798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/>
                        <a:t>Asiakkaalla paikantava GPS ranneke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Riippuu käyntisyystä, mutta yleensä ei aikakriittinen paitsi hälytykset.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054430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/>
                        <a:t>Haavanhoito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aikakriittinen.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015394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/>
                        <a:t>Turvapuhelinhälytykset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Hälytyksen aihe määrää kiireellisyyden. Tarvittaessa erillinen ohje.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+/- 5min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80222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/>
                        <a:t>Tarkistussoitot </a:t>
                      </a:r>
                      <a:r>
                        <a:rPr lang="fi-FI" sz="1400" dirty="0"/>
                        <a:t>tai -käynnit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Ei aikakriittinen.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+/- 60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823801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/>
                        <a:t>Etähoito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84267"/>
                  </a:ext>
                </a:extLst>
              </a:tr>
              <a:tr h="376698">
                <a:tc>
                  <a:txBody>
                    <a:bodyPr/>
                    <a:lstStyle/>
                    <a:p>
                      <a:r>
                        <a:rPr lang="fi-FI" sz="1400" dirty="0"/>
                        <a:t>Muut aikakriittiset käynnit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05307"/>
                  </a:ext>
                </a:extLst>
              </a:tr>
            </a:tbl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8DA736-1DA8-034B-7F66-DE47BA58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0997A9-48F4-B9CF-DF36-32698050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9803A-3765-6417-1857-4B5939DE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8863149" cy="1325563"/>
          </a:xfrm>
        </p:spPr>
        <p:txBody>
          <a:bodyPr/>
          <a:lstStyle/>
          <a:p>
            <a:r>
              <a:rPr lang="fi-FI" dirty="0"/>
              <a:t>Kotihoidon toiminnan muutos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2958617-A57B-B715-5DCB-72108603F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096536"/>
              </p:ext>
            </p:extLst>
          </p:nvPr>
        </p:nvGraphicFramePr>
        <p:xfrm>
          <a:off x="838199" y="1636295"/>
          <a:ext cx="10490735" cy="432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46AA08-6077-48F3-57EB-864611C9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2ABC2C-E4B8-7F49-518B-60E0110F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93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3C8093-F4D7-4FBC-A289-C73B71E0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8845731" cy="1325563"/>
          </a:xfrm>
        </p:spPr>
        <p:txBody>
          <a:bodyPr>
            <a:normAutofit/>
          </a:bodyPr>
          <a:lstStyle/>
          <a:p>
            <a:r>
              <a:rPr lang="fi-FI" dirty="0"/>
              <a:t>Kotihoidon toiminnan muutos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C341B9-BD46-A51E-831B-0AB08490D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41542"/>
              </p:ext>
            </p:extLst>
          </p:nvPr>
        </p:nvGraphicFramePr>
        <p:xfrm>
          <a:off x="838199" y="1626669"/>
          <a:ext cx="10481109" cy="433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338FFE7-7D2C-4991-8E76-30B03E64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F8A87C-F2D4-E109-DDE7-640A0F7D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796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4B2A06-2D73-46EF-EA2B-F77E389C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8902566" cy="1325563"/>
          </a:xfrm>
        </p:spPr>
        <p:txBody>
          <a:bodyPr/>
          <a:lstStyle/>
          <a:p>
            <a:r>
              <a:rPr lang="fi-FI" dirty="0"/>
              <a:t>Kotihoidon arjen muutokset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FA05732-4359-4680-DA9C-FA6518013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411434"/>
              </p:ext>
            </p:extLst>
          </p:nvPr>
        </p:nvGraphicFramePr>
        <p:xfrm>
          <a:off x="838199" y="1636294"/>
          <a:ext cx="10500361" cy="450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622449-317D-28BC-3829-ACAEB79A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EB7C613-A10F-415F-AA4E-27E9A6C0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39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E5358-7342-4EB1-C4BD-FC5DE6BC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355981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Resursointilaskelmien ja tarvepohjaisen toimintamallin periaatteet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5051ADD-5E53-9F1B-8857-41335D8B2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327823"/>
              </p:ext>
            </p:extLst>
          </p:nvPr>
        </p:nvGraphicFramePr>
        <p:xfrm>
          <a:off x="838200" y="2020888"/>
          <a:ext cx="10500360" cy="393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FAA088-7A0A-96A5-62F5-6385D4E8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6D390E-E856-BE1F-645B-7EA3D4A9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48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BF8DED-F0AA-1857-F55D-5B73CCF5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Muutos arjessa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C544B8-C13F-C91D-5BEA-930642224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600" b="1" dirty="0"/>
              <a:t>Suunnitelmat ajan tasalle ja hoitoa vain tarpeen mukaan</a:t>
            </a:r>
          </a:p>
          <a:p>
            <a:pPr lvl="1"/>
            <a:r>
              <a:rPr lang="fi-FI" sz="2600" dirty="0"/>
              <a:t>Asiakassuunnitelmien tarkastaminen</a:t>
            </a:r>
          </a:p>
          <a:p>
            <a:pPr lvl="2"/>
            <a:r>
              <a:rPr lang="fi-FI" sz="2600" dirty="0"/>
              <a:t>Palvelut ja niihin varattu aika on oikein</a:t>
            </a:r>
          </a:p>
          <a:p>
            <a:pPr lvl="2"/>
            <a:r>
              <a:rPr lang="fi-FI" sz="2600" dirty="0"/>
              <a:t>Viikkosuunnitelmat ovat ajan tasalla</a:t>
            </a:r>
          </a:p>
          <a:p>
            <a:pPr lvl="2"/>
            <a:r>
              <a:rPr lang="fi-FI" sz="2600" dirty="0"/>
              <a:t>Toiminnanohjauksen aikaikkunat ovat yhdessä määritellyt ja vastaavat tarpeeseen</a:t>
            </a:r>
          </a:p>
          <a:p>
            <a:pPr lvl="2"/>
            <a:r>
              <a:rPr lang="fi-FI" sz="2600" dirty="0"/>
              <a:t>Aikakriittiset käynnit on määritelty yhdessä</a:t>
            </a:r>
          </a:p>
          <a:p>
            <a:pPr lvl="2"/>
            <a:r>
              <a:rPr lang="fi-FI" sz="2600" dirty="0"/>
              <a:t>Aikakriittiset käynnit suunnitellaan oikeaan kohtaan</a:t>
            </a:r>
          </a:p>
          <a:p>
            <a:pPr lvl="2"/>
            <a:r>
              <a:rPr lang="fi-FI" sz="2600" dirty="0"/>
              <a:t>Asiakaskokonaisuus on tiimin hallussa (viikko/päivä)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2E2DA29-3398-2C72-3BCD-B4B3D8BFC7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Kotihoito määrittelee ns. liukuman käynneille eli ajan jonka verran kotihoidon käynti voi siirtyä suunnitellusta ajasta. </a:t>
            </a:r>
          </a:p>
          <a:p>
            <a:r>
              <a:rPr lang="fi-FI" dirty="0"/>
              <a:t>Aikaan sidonnainen tehtävä on esimerkiksi asiakkaan terveydentilaan liittyvä tehtävä. Ravinnotta labrat, insuliini jne. Suihku ei ole aikakriittinen.</a:t>
            </a:r>
          </a:p>
          <a:p>
            <a:r>
              <a:rPr lang="fi-FI" dirty="0"/>
              <a:t>Perustiedot kuntoon: oikeat palvelut avattu, päätökset tehty, HPS päivitetty ohjeiden mukaan, perustieto-lehdelle tiimitiedot, asialliset kirjaukset asiakkaan kokonaisuuteen liittyen. Muista myös palvelujen päättäminen. </a:t>
            </a:r>
          </a:p>
          <a:p>
            <a:r>
              <a:rPr lang="fi-FI" dirty="0"/>
              <a:t>Pääasiassa kirjataan kotona, jotta saadaan työaikaa näkyväksi ja tieto on ennen kaikkea muiden työntekijöiden käytössä, esim. päivystys.</a:t>
            </a:r>
          </a:p>
          <a:p>
            <a:r>
              <a:rPr lang="fi-FI" dirty="0"/>
              <a:t>Huomio! Asiakkaan, asiakkaan läheisen ja kotihoidon työntekijän näkemys käynnin aikakriittisyydestä voi joskus olla erilainen.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DD6ED3-E6CE-099C-CE14-6D7775E0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249E91-D595-5D22-455D-236C12B8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0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5060D1-5272-8B40-1CB6-7D0CF2F5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Muutos arjessa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2D0B5D-A71C-FD12-691D-B2CBDD253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Prosessien kehittäminen</a:t>
            </a:r>
          </a:p>
          <a:p>
            <a:pPr lvl="1"/>
            <a:r>
              <a:rPr lang="fi-FI" dirty="0"/>
              <a:t>Keskitetään toiminnanohjaus, jotta alueellisia resursseja voidaan tarkastella paremmin</a:t>
            </a:r>
          </a:p>
          <a:p>
            <a:pPr lvl="1"/>
            <a:r>
              <a:rPr lang="fi-FI" dirty="0"/>
              <a:t>Hoitorinkien perustaminen</a:t>
            </a:r>
          </a:p>
          <a:p>
            <a:pPr lvl="1"/>
            <a:r>
              <a:rPr lang="fi-FI" dirty="0"/>
              <a:t>Omahoitajuuden tarkistaminen</a:t>
            </a:r>
          </a:p>
          <a:p>
            <a:pPr lvl="1"/>
            <a:r>
              <a:rPr lang="fi-FI" dirty="0"/>
              <a:t>Työvuorot suunnitellaan hoitorinkien ja tarvittavan vahvuuden mukaan (esihenkilö, työntekijät), voi vaihdella päivittäin</a:t>
            </a:r>
          </a:p>
          <a:p>
            <a:pPr lvl="1"/>
            <a:r>
              <a:rPr lang="fi-FI" dirty="0"/>
              <a:t>Asiakaskohtaiset käynnit ja tiimikohtaiset työt tarkastellaan – onko yhdistettäviä käyntejä tai töitä, joita voisi keskittää</a:t>
            </a:r>
          </a:p>
          <a:p>
            <a:pPr lvl="1"/>
            <a:r>
              <a:rPr lang="fi-FI" dirty="0"/>
              <a:t>Asiakkaan osallistaminen entistä enemmän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F35682-37C8-EC4F-94F1-6BCC65D7BC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latin typeface="Arial"/>
                <a:cs typeface="Arial"/>
              </a:rPr>
              <a:t>Välittömän työajan tavoite työntekijäryhmittäin</a:t>
            </a:r>
            <a:endParaRPr lang="fi-FI" dirty="0"/>
          </a:p>
          <a:p>
            <a:r>
              <a:rPr lang="fi-FI" dirty="0">
                <a:latin typeface="Arial"/>
                <a:cs typeface="Arial"/>
              </a:rPr>
              <a:t>Välittömään työaikaan (asiakkaalle kasvotusten annettavat) kuuluvat tehtävät</a:t>
            </a:r>
            <a:endParaRPr lang="fi-FI" dirty="0" err="1"/>
          </a:p>
          <a:p>
            <a:r>
              <a:rPr lang="fi-FI" dirty="0">
                <a:latin typeface="Arial"/>
                <a:cs typeface="Arial"/>
              </a:rPr>
              <a:t>Välilliseen työaikaan kuuluvat tehtävät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ACA396-2454-85B1-EA8B-857F1B58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B41EBA-D30A-B972-477D-543F71FF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87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2A87F-793D-11F9-FBA7-FA8D79B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Muutos arjessa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100768-B2C5-7A57-499F-8AA6AADD88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Vara- ja resurssihenkilöstöyksikön hyödyntäminen ja tehostaminen</a:t>
            </a:r>
          </a:p>
          <a:p>
            <a:pPr lvl="1"/>
            <a:r>
              <a:rPr lang="fi-FI" dirty="0"/>
              <a:t>Minimivahvuuden ja hoitorinkialueen selvittäminen</a:t>
            </a:r>
          </a:p>
          <a:p>
            <a:pPr lvl="1"/>
            <a:r>
              <a:rPr lang="fi-FI" dirty="0"/>
              <a:t>Tilausjärjestelmän selvittäminen tai yhtenäistäminen</a:t>
            </a:r>
          </a:p>
          <a:p>
            <a:pPr lvl="1"/>
            <a:r>
              <a:rPr lang="fi-FI" dirty="0"/>
              <a:t>Työtehtävien määrittely</a:t>
            </a:r>
          </a:p>
          <a:p>
            <a:pPr lvl="1"/>
            <a:r>
              <a:rPr lang="fi-FI" dirty="0"/>
              <a:t>Yhteiset pelisäännöt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5D7161-C5F4-7FD1-345D-AD16A4CB9D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Perustehtävänä on paikata kotihoidon äkillisiä poissaoloja, vähentää asiakkaan luona käyvien eri työntekijöiden lukumäärää parantaen samalla tiedonkulkua ja hoidon jatkuvuutta. </a:t>
            </a:r>
          </a:p>
          <a:p>
            <a:r>
              <a:rPr lang="fi-FI" dirty="0"/>
              <a:t>Resurssipoolille/liikkuville hoitajille voidaan määritellä myös muita työtehtäviä tarpeen mukaan.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FD6E10-E974-1B6D-C106-D4054A57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2A4A0B-B1B1-96A5-8D9A-EC43FF37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4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FF50D4-51FB-02BE-F270-4E879C50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490735" cy="1325563"/>
          </a:xfrm>
        </p:spPr>
        <p:txBody>
          <a:bodyPr/>
          <a:lstStyle/>
          <a:p>
            <a:r>
              <a:rPr lang="fi-FI" dirty="0"/>
              <a:t>Kotihoidon aikakriittiset käynnit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5143D82A-D213-A067-77DD-CD651047D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437594"/>
              </p:ext>
            </p:extLst>
          </p:nvPr>
        </p:nvGraphicFramePr>
        <p:xfrm>
          <a:off x="838200" y="1645921"/>
          <a:ext cx="10663989" cy="438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274">
                  <a:extLst>
                    <a:ext uri="{9D8B030D-6E8A-4147-A177-3AD203B41FA5}">
                      <a16:colId xmlns:a16="http://schemas.microsoft.com/office/drawing/2014/main" val="136019518"/>
                    </a:ext>
                  </a:extLst>
                </a:gridCol>
                <a:gridCol w="6277155">
                  <a:extLst>
                    <a:ext uri="{9D8B030D-6E8A-4147-A177-3AD203B41FA5}">
                      <a16:colId xmlns:a16="http://schemas.microsoft.com/office/drawing/2014/main" val="411267997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87350211"/>
                    </a:ext>
                  </a:extLst>
                </a:gridCol>
              </a:tblGrid>
              <a:tr h="279690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Tehtävänkuvaus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Selite, miksi aikakriittinen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Aikaikkuna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951167"/>
                  </a:ext>
                </a:extLst>
              </a:tr>
              <a:tr h="359342">
                <a:tc gridSpan="3">
                  <a:txBody>
                    <a:bodyPr/>
                    <a:lstStyle/>
                    <a:p>
                      <a:r>
                        <a:rPr lang="fi-FI" sz="1400" b="1" dirty="0"/>
                        <a:t>Lääkehoito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87345"/>
                  </a:ext>
                </a:extLst>
              </a:tr>
              <a:tr h="569065">
                <a:tc>
                  <a:txBody>
                    <a:bodyPr/>
                    <a:lstStyle/>
                    <a:p>
                      <a:r>
                        <a:rPr lang="fi-FI" sz="1400" dirty="0"/>
                        <a:t>Pitkävaikutteisen insuliinin pisto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Säännöllisyys tärkeää, mutta esim. </a:t>
                      </a:r>
                      <a:r>
                        <a:rPr lang="fi-FI" sz="1200" dirty="0" err="1"/>
                        <a:t>Lantus</a:t>
                      </a:r>
                      <a:r>
                        <a:rPr lang="fi-FI" sz="1200" dirty="0"/>
                        <a:t> ins. voi pistää mihin aikaan päivästä vaan. </a:t>
                      </a:r>
                    </a:p>
                    <a:p>
                      <a:r>
                        <a:rPr lang="fi-FI" sz="1200" dirty="0"/>
                        <a:t>Kaksipistoshoito on aikakriittisempi.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+/- 60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127178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r>
                        <a:rPr lang="fi-FI" sz="1400" dirty="0"/>
                        <a:t>Ateriainsuliini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Oltava tiettyyn aikaan ruokailuun nähden, jotta tasaa verensokerihuippua toivotulla tavalla.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133898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r>
                        <a:rPr lang="fi-FI" sz="1400" dirty="0"/>
                        <a:t>Parkinsonin lääkkeet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Osalla asiakkaista hyvin tarkka ja aikakriittinen lääkkeen saanti.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08629"/>
                  </a:ext>
                </a:extLst>
              </a:tr>
              <a:tr h="569065">
                <a:tc>
                  <a:txBody>
                    <a:bodyPr/>
                    <a:lstStyle/>
                    <a:p>
                      <a:r>
                        <a:rPr lang="fi-FI" sz="1400" dirty="0"/>
                        <a:t>Silmätipat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Painetipat usein x 2 ja välien olisi oltava tasaiset. Vain illalla annosteltavat saattavat heikentää näkökykyä ja vaikutusmekanismin takia mahdollisimman myöhään parempi.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+/- 30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8025626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r>
                        <a:rPr lang="fi-FI" sz="1400" dirty="0"/>
                        <a:t>Kilpirauhaslääke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Lääkkeen vaikutuksen takia aamulla tyhjään vatsaan otettava lääke.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+/- 45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556962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r>
                        <a:rPr lang="fi-FI" sz="1400" dirty="0"/>
                        <a:t>Muut aikasidonnaiset lääkkeet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Luustolääkkeet, mahdollisesti epilepsialääkkeet, joskus kipulääkkeet.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Asiakaskohtainen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130712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r>
                        <a:rPr lang="fi-FI" sz="1400" dirty="0"/>
                        <a:t>Aikasidonnaiset injektiot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Yleensä säännöllisyys tärkeämpi, mutta voi pistää mihin aikaan päivästä vaan.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+/- 60 min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307429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r>
                        <a:rPr lang="fi-FI" sz="1400" dirty="0"/>
                        <a:t>Lääkkeenjako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Ei aikakriittinen.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083151"/>
                  </a:ext>
                </a:extLst>
              </a:tr>
            </a:tbl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13435C-54F9-BE94-7BDE-8E08E66F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Ikääntyneiden palvelut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B5244A-54F3-1B70-4627-D5F168E7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41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loisa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FF00"/>
      </a:accent1>
      <a:accent2>
        <a:srgbClr val="000000"/>
      </a:accent2>
      <a:accent3>
        <a:srgbClr val="ED0E93"/>
      </a:accent3>
      <a:accent4>
        <a:srgbClr val="22ABE0"/>
      </a:accent4>
      <a:accent5>
        <a:srgbClr val="00008B"/>
      </a:accent5>
      <a:accent6>
        <a:srgbClr val="FFBB00"/>
      </a:accent6>
      <a:hlink>
        <a:srgbClr val="000000"/>
      </a:hlink>
      <a:folHlink>
        <a:srgbClr val="005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f4515-b8c7-4fed-b275-45a20a9c126e">
      <Terms xmlns="http://schemas.microsoft.com/office/infopath/2007/PartnerControls"/>
    </lcf76f155ced4ddcb4097134ff3c332f>
    <TaxCatchAll xmlns="9ad0813b-52aa-4b5f-acc5-15bc9afbb0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68995144DFB46BC64A0CE858059E6" ma:contentTypeVersion="16" ma:contentTypeDescription="Create a new document." ma:contentTypeScope="" ma:versionID="fa27c27ba4853f7a3385f2478f5c10d4">
  <xsd:schema xmlns:xsd="http://www.w3.org/2001/XMLSchema" xmlns:xs="http://www.w3.org/2001/XMLSchema" xmlns:p="http://schemas.microsoft.com/office/2006/metadata/properties" xmlns:ns2="1f9f4515-b8c7-4fed-b275-45a20a9c126e" xmlns:ns3="9ad0813b-52aa-4b5f-acc5-15bc9afbb0fd" targetNamespace="http://schemas.microsoft.com/office/2006/metadata/properties" ma:root="true" ma:fieldsID="bd6348f82ff314d55f505020f1421245" ns2:_="" ns3:_="">
    <xsd:import namespace="1f9f4515-b8c7-4fed-b275-45a20a9c126e"/>
    <xsd:import namespace="9ad0813b-52aa-4b5f-acc5-15bc9afbb0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f4515-b8c7-4fed-b275-45a20a9c1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3941738-2ed4-4380-bf70-cfe81b3ca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0813b-52aa-4b5f-acc5-15bc9afbb0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00a5eca-f9e8-43d0-ba17-1799c14b109a}" ma:internalName="TaxCatchAll" ma:showField="CatchAllData" ma:web="9ad0813b-52aa-4b5f-acc5-15bc9afbb0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43E6-C037-4544-A142-14C57840B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319CD-1E21-4CA6-872D-B9A0D0CBF524}">
  <ds:schemaRefs>
    <ds:schemaRef ds:uri="9ad0813b-52aa-4b5f-acc5-15bc9afbb0fd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f9f4515-b8c7-4fed-b275-45a20a9c126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0E31CE-F25B-4C83-BB8F-A0E4EEAF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f4515-b8c7-4fed-b275-45a20a9c126e"/>
    <ds:schemaRef ds:uri="9ad0813b-52aa-4b5f-acc5-15bc9afbb0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1373</Words>
  <Application>Microsoft Office PowerPoint</Application>
  <PresentationFormat>Laajakuva</PresentationFormat>
  <Paragraphs>231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Office-teema</vt:lpstr>
      <vt:lpstr>Kotihoidon tarvepohjainen toimintamalli</vt:lpstr>
      <vt:lpstr>Kotihoidon toiminnan muutos</vt:lpstr>
      <vt:lpstr>Kotihoidon toiminnan muutos</vt:lpstr>
      <vt:lpstr>Kotihoidon arjen muutokset</vt:lpstr>
      <vt:lpstr>Resursointilaskelmien ja tarvepohjaisen toimintamallin periaatteet</vt:lpstr>
      <vt:lpstr>Muutos arjessa 1</vt:lpstr>
      <vt:lpstr>Muutos arjessa 2</vt:lpstr>
      <vt:lpstr>Muutos arjessa 3</vt:lpstr>
      <vt:lpstr>Kotihoidon aikakriittiset käynnit</vt:lpstr>
      <vt:lpstr>Kotihoidon aikakriittiset käynnit</vt:lpstr>
      <vt:lpstr>Kotihoidon aikakriittiset käynnit</vt:lpstr>
      <vt:lpstr>Kotihoidon aikakriittiset käynnit</vt:lpstr>
      <vt:lpstr>Kotihoidon aikakriittiset käynnit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Tuotanto</dc:creator>
  <cp:lastModifiedBy>Palo Jenni</cp:lastModifiedBy>
  <cp:revision>102</cp:revision>
  <cp:lastPrinted>2023-11-30T10:14:27Z</cp:lastPrinted>
  <dcterms:created xsi:type="dcterms:W3CDTF">2022-11-15T05:39:10Z</dcterms:created>
  <dcterms:modified xsi:type="dcterms:W3CDTF">2023-12-01T07:50:05Z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0x010100F6168995144DFB46BC64A0CE858059E6</vt:lpwstr>
  </property>
  <property fmtid="{D5CDD505-2E9C-101B-9397-08002B2CF9AE}" pid="3" name="MediaServiceImageTags">
    <vt:lpwstr/>
  </property>
</Properties>
</file>