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1730" r:id="rId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942FB4D-55A6-5CA6-8645-8CDD8F694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AF07927-A543-78D2-BED7-46636725E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6765CF6-53B1-AE07-5D78-F636A758B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DB298-75DD-421D-9010-B094CC4E6A67}" type="datetimeFigureOut">
              <a:rPr lang="fi-FI" smtClean="0"/>
              <a:t>8.12.2023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46C9FB8-C4C8-AFE8-D9BB-5D65BFA9E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D6E77FF-5476-ABF4-1E8C-B6FAA25F4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AD4AE-9D7E-453A-B447-17E794EB114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27660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1C543EC-82D0-54E9-B0E9-D8738EC9D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B8EBE5F8-DB91-D4E4-93BB-F3498C6A05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186AF5E-07B0-FCDA-9DEE-A099DF70A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DB298-75DD-421D-9010-B094CC4E6A67}" type="datetimeFigureOut">
              <a:rPr lang="fi-FI" smtClean="0"/>
              <a:t>8.12.2023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6EC16D7-2DF2-58D6-15D1-A52DC99C9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77B5A4C-B593-FC0F-82C9-C5290702F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AD4AE-9D7E-453A-B447-17E794EB114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26540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D102651D-DEAA-BBBD-7206-B2964603B3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AB56BE53-AF88-C557-B353-796A04D3A7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0FAB2D0-2543-8E7A-B003-F1B8FE9B8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DB298-75DD-421D-9010-B094CC4E6A67}" type="datetimeFigureOut">
              <a:rPr lang="fi-FI" smtClean="0"/>
              <a:t>8.12.2023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706D238-365F-9E65-D7C8-64228C17A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729D471-E703-0A05-25C3-7DF625553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AD4AE-9D7E-453A-B447-17E794EB114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9957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yhjä-vaal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4DDC0D00-A19F-C831-75B9-9217D7F96EE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4918" y="5945388"/>
            <a:ext cx="2356505" cy="91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811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344939-DB07-14BC-068B-605447A5C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3D62BBF-A4C8-C791-6556-5452194EA1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989B684-E1E0-BB93-2BD2-D104166A8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DB298-75DD-421D-9010-B094CC4E6A67}" type="datetimeFigureOut">
              <a:rPr lang="fi-FI" smtClean="0"/>
              <a:t>8.12.2023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3C037D1-1246-5FCC-773F-A67936C41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90B1C18-3F6A-B0DE-84F0-CAABFCC76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AD4AE-9D7E-453A-B447-17E794EB114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54940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CD48982-287F-9C62-DF94-B36603790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B430FD7-4058-8636-6C6E-28C47C109F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FA2E3CD-D54A-039D-2BE8-BB760C9E1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DB298-75DD-421D-9010-B094CC4E6A67}" type="datetimeFigureOut">
              <a:rPr lang="fi-FI" smtClean="0"/>
              <a:t>8.12.2023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BE2B76-9D70-800E-A029-7C04ED1AB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69AA59F-8733-4D94-FFDF-A9F83756B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AD4AE-9D7E-453A-B447-17E794EB114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09551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A4A23AA-E36A-EFF5-01A7-C3E30CFEE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42CE9D6-03AD-FBAC-4B12-85914F6E36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4F972DA-66A0-811C-53F7-8206F930A3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B8BB2DA-E289-13C8-C0BE-E89FAE6EB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DB298-75DD-421D-9010-B094CC4E6A67}" type="datetimeFigureOut">
              <a:rPr lang="fi-FI" smtClean="0"/>
              <a:t>8.12.2023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1DC2C43-67FB-1F7C-E717-8ADB9B57E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FA9108D-C8FD-1623-2A28-28274CB61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AD4AE-9D7E-453A-B447-17E794EB114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14902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D213445-A9C3-90E5-05A5-5BB3E20C5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008BA1B-3502-2409-B95B-A29D9A7728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2D28AA8-3872-A58F-BA2A-4EDBB86ED0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B752ADC2-CEFD-DB2B-4DFA-29230C4A17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43D266EB-521D-A909-7AD4-00B2B6CB1D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25D0195C-A471-A16F-6F27-72D18EFAF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DB298-75DD-421D-9010-B094CC4E6A67}" type="datetimeFigureOut">
              <a:rPr lang="fi-FI" smtClean="0"/>
              <a:t>8.12.2023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1A3E5422-C41E-64C8-29FA-2B2122AF6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C1FD5921-4E0F-CC68-840F-73F9A00EA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AD4AE-9D7E-453A-B447-17E794EB114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48550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3905DEE-683D-67D9-8F88-4ED311856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5CAB5047-A3C3-885F-EFDD-205E3AE5B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DB298-75DD-421D-9010-B094CC4E6A67}" type="datetimeFigureOut">
              <a:rPr lang="fi-FI" smtClean="0"/>
              <a:t>8.12.2023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CCCBBCB0-DA8C-1682-5614-29C567CA1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1F9DEDB-F0D3-B849-E413-8D21408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AD4AE-9D7E-453A-B447-17E794EB114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9548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9954EA81-64AF-BD99-7947-D6935E1F2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DB298-75DD-421D-9010-B094CC4E6A67}" type="datetimeFigureOut">
              <a:rPr lang="fi-FI" smtClean="0"/>
              <a:t>8.12.2023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6709220D-8615-FD88-BCEA-77016060C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A2B622F-4246-E87A-B27C-3B67A2251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AD4AE-9D7E-453A-B447-17E794EB114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3234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203D193-EB42-75BD-CDCB-743A1518A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C4E5DD5-89D1-7E72-7567-2718CD1856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1963D48-37D2-FFCF-7BB9-C65463E6A1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0EED50A-48EC-6AD3-9A15-D28E686D0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DB298-75DD-421D-9010-B094CC4E6A67}" type="datetimeFigureOut">
              <a:rPr lang="fi-FI" smtClean="0"/>
              <a:t>8.12.2023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FB190A57-C4BA-5EEB-E13B-FC0648046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32CC029-5677-9C0F-7984-4F6AB3699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AD4AE-9D7E-453A-B447-17E794EB114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7868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D03FF2A-9F16-7AC4-8F7F-310467CDE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55845532-622A-EAB8-66E4-E45A20808D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DB4322FF-EC09-028D-437D-B7AD900C3E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4B3843D-4064-4B0A-F608-A1C936724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DB298-75DD-421D-9010-B094CC4E6A67}" type="datetimeFigureOut">
              <a:rPr lang="fi-FI" smtClean="0"/>
              <a:t>8.12.2023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E71B7865-CEBF-14EF-B53C-3B44D86A4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D8009C1-05C9-621E-9CA9-2E5387277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AD4AE-9D7E-453A-B447-17E794EB114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07197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DE7E81E-0F55-3367-EAAE-527F58102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D488BFD-D75B-6B51-1550-7AB478A9EC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A44AABA-20C9-7F9A-130D-DC83C075CC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DB298-75DD-421D-9010-B094CC4E6A67}" type="datetimeFigureOut">
              <a:rPr lang="fi-FI" smtClean="0"/>
              <a:t>8.12.2023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7FFC062-403E-59D7-EA50-8D4A5C13E1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6CBF099-4564-CB1E-588F-A2AFFA6378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AAD4AE-9D7E-453A-B447-17E794EB114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73705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s://drive.google.com/file/d/1WhxuUzenBtzvKmSAPP05VqGHSILZKynh/view?usp=sharing" TargetMode="External"/><Relationship Id="rId7" Type="http://schemas.openxmlformats.org/officeDocument/2006/relationships/hyperlink" Target="https://www.youtube.com/watch?v=5gXsrHkfQi0&amp;t=7s" TargetMode="Externa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youtube.com/watch?v=Gqnxq8wNXDw&amp;t=55s" TargetMode="External"/><Relationship Id="rId11" Type="http://schemas.openxmlformats.org/officeDocument/2006/relationships/image" Target="../media/image6.svg"/><Relationship Id="rId5" Type="http://schemas.openxmlformats.org/officeDocument/2006/relationships/hyperlink" Target="https://www.youtube.com/watch?v=NrSZ-Uc5SS0&amp;t=8s" TargetMode="External"/><Relationship Id="rId10" Type="http://schemas.openxmlformats.org/officeDocument/2006/relationships/image" Target="../media/image5.png"/><Relationship Id="rId4" Type="http://schemas.openxmlformats.org/officeDocument/2006/relationships/hyperlink" Target="https://www.youtube.com/watch?v=nRecAiH-rSc" TargetMode="External"/><Relationship Id="rId9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0" descr="Suuri keltainen sydän">
            <a:extLst>
              <a:ext uri="{FF2B5EF4-FFF2-40B4-BE49-F238E27FC236}">
                <a16:creationId xmlns:a16="http://schemas.microsoft.com/office/drawing/2014/main" id="{1D81796A-DCF9-4D49-18F7-C7A6A83797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708" y="1635061"/>
            <a:ext cx="4875410" cy="4258176"/>
          </a:xfrm>
          <a:prstGeom prst="rect">
            <a:avLst/>
          </a:prstGeom>
        </p:spPr>
      </p:pic>
      <p:sp>
        <p:nvSpPr>
          <p:cNvPr id="3" name="Dian numeron paikkamerkki 1">
            <a:extLst>
              <a:ext uri="{FF2B5EF4-FFF2-40B4-BE49-F238E27FC236}">
                <a16:creationId xmlns:a16="http://schemas.microsoft.com/office/drawing/2014/main" id="{B3966178-49D5-0866-6D17-1597B91BE5BD}"/>
              </a:ext>
            </a:extLst>
          </p:cNvPr>
          <p:cNvSpPr txBox="1">
            <a:spLocks/>
          </p:cNvSpPr>
          <p:nvPr/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1CB1EA3-6725-4443-8350-9EC09D598F26}" type="slidenum">
              <a:rPr lang="fi-FI" sz="1200" smtClean="0"/>
              <a:pPr algn="r"/>
              <a:t>1</a:t>
            </a:fld>
            <a:endParaRPr lang="fi-FI" sz="1200"/>
          </a:p>
        </p:txBody>
      </p:sp>
      <p:sp>
        <p:nvSpPr>
          <p:cNvPr id="4" name="Otsikko 2">
            <a:extLst>
              <a:ext uri="{FF2B5EF4-FFF2-40B4-BE49-F238E27FC236}">
                <a16:creationId xmlns:a16="http://schemas.microsoft.com/office/drawing/2014/main" id="{9DEBE8DB-79F6-EEF8-16B1-EA6A28E4C315}"/>
              </a:ext>
            </a:extLst>
          </p:cNvPr>
          <p:cNvSpPr txBox="1">
            <a:spLocks/>
          </p:cNvSpPr>
          <p:nvPr/>
        </p:nvSpPr>
        <p:spPr>
          <a:xfrm>
            <a:off x="1632484" y="529129"/>
            <a:ext cx="8303085" cy="97262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2800" b="1" dirty="0">
                <a:latin typeface="+mn-lt"/>
              </a:rPr>
              <a:t>Lähdetään liikkeelle asiakkaasta ja</a:t>
            </a:r>
            <a:br>
              <a:rPr lang="fi-FI" sz="2800" b="1" dirty="0">
                <a:latin typeface="+mn-lt"/>
              </a:rPr>
            </a:br>
            <a:r>
              <a:rPr lang="fi-FI" sz="2800" b="1" dirty="0">
                <a:latin typeface="+mn-lt"/>
              </a:rPr>
              <a:t>asiakkaan tarpeesta sekä näkemyksistä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F5562A1A-9E7C-DB2A-6EEE-8D3840B91120}"/>
              </a:ext>
            </a:extLst>
          </p:cNvPr>
          <p:cNvSpPr txBox="1"/>
          <p:nvPr/>
        </p:nvSpPr>
        <p:spPr>
          <a:xfrm>
            <a:off x="1319551" y="6113418"/>
            <a:ext cx="69185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200" b="0" i="0" dirty="0">
                <a:solidFill>
                  <a:srgbClr val="0F0F0F"/>
                </a:solidFill>
                <a:effectLst/>
              </a:rPr>
              <a:t>Yhteistyössä: Kokemusasiantuntija Klaus, Eksoten tuetun työllistymisen palveluiden Työpaja Parkin Mediapaja ja Työtä - Etelä-Karjalan osatyökykyisten työkykyohjelma 2020-2022 (Työtä-hanke). </a:t>
            </a:r>
            <a:endParaRPr lang="fi-FI" sz="1200" dirty="0"/>
          </a:p>
        </p:txBody>
      </p:sp>
      <p:grpSp>
        <p:nvGrpSpPr>
          <p:cNvPr id="6" name="Ryhmä 5">
            <a:extLst>
              <a:ext uri="{FF2B5EF4-FFF2-40B4-BE49-F238E27FC236}">
                <a16:creationId xmlns:a16="http://schemas.microsoft.com/office/drawing/2014/main" id="{81DED0F5-8D37-7513-178C-A5ADBA4569E8}"/>
              </a:ext>
            </a:extLst>
          </p:cNvPr>
          <p:cNvGrpSpPr/>
          <p:nvPr/>
        </p:nvGrpSpPr>
        <p:grpSpPr>
          <a:xfrm>
            <a:off x="6576013" y="2359747"/>
            <a:ext cx="5051902" cy="2954505"/>
            <a:chOff x="6747060" y="2435051"/>
            <a:chExt cx="5051902" cy="2954505"/>
          </a:xfrm>
        </p:grpSpPr>
        <p:sp>
          <p:nvSpPr>
            <p:cNvPr id="7" name="Tekstiruutu 6">
              <a:extLst>
                <a:ext uri="{FF2B5EF4-FFF2-40B4-BE49-F238E27FC236}">
                  <a16:creationId xmlns:a16="http://schemas.microsoft.com/office/drawing/2014/main" id="{F7C4A23A-8E1F-53C2-220D-251D61D233AD}"/>
                </a:ext>
              </a:extLst>
            </p:cNvPr>
            <p:cNvSpPr txBox="1"/>
            <p:nvPr/>
          </p:nvSpPr>
          <p:spPr>
            <a:xfrm>
              <a:off x="7176657" y="4558559"/>
              <a:ext cx="4531255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fi-FI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Ammattilaisen näkemyksiä videosarjan tuottamisen taustalta.</a:t>
              </a:r>
            </a:p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fi-FI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Jurin videotervehdys 22.8.2022 Kykyä </a:t>
              </a:r>
              <a:r>
                <a:rPr kumimoji="0" lang="fi-FI" sz="1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Bootcamp</a:t>
              </a:r>
              <a:r>
                <a:rPr kumimoji="0" lang="fi-FI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 1.0 osallistujille:  </a:t>
              </a:r>
            </a:p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fi-FI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7CD1ED"/>
                  </a:solidFill>
                  <a:effectLst/>
                  <a:uLnTx/>
                  <a:uFillTx/>
                  <a:ea typeface="+mn-ea"/>
                  <a:cs typeface="+mn-cs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https://drive.google.com/file/d/1WhxuUzenBtzvKmSAPP05VqGHSILZKynh/view?usp=sharing</a:t>
              </a:r>
              <a:endParaRPr lang="fi-FI" sz="1200" dirty="0">
                <a:solidFill>
                  <a:srgbClr val="7CD1ED"/>
                </a:solidFill>
              </a:endParaRPr>
            </a:p>
          </p:txBody>
        </p:sp>
        <p:sp>
          <p:nvSpPr>
            <p:cNvPr id="8" name="Tekstiruutu 7">
              <a:extLst>
                <a:ext uri="{FF2B5EF4-FFF2-40B4-BE49-F238E27FC236}">
                  <a16:creationId xmlns:a16="http://schemas.microsoft.com/office/drawing/2014/main" id="{367EFB4A-8BCA-643D-CAE2-EACB168BB9D9}"/>
                </a:ext>
              </a:extLst>
            </p:cNvPr>
            <p:cNvSpPr txBox="1"/>
            <p:nvPr/>
          </p:nvSpPr>
          <p:spPr>
            <a:xfrm>
              <a:off x="7176657" y="2990102"/>
              <a:ext cx="356765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i-FI" sz="1200" dirty="0"/>
                <a:t>Asiakastarina – Klaus: Osa 1 Klaus </a:t>
              </a:r>
              <a:r>
                <a:rPr lang="fi-FI" sz="1200" dirty="0" err="1"/>
                <a:t>siut</a:t>
              </a:r>
              <a:r>
                <a:rPr lang="fi-FI" sz="1200" dirty="0"/>
                <a:t> on </a:t>
              </a:r>
              <a:r>
                <a:rPr lang="fi-FI" sz="1200" dirty="0" err="1"/>
                <a:t>löyvvetty</a:t>
              </a:r>
              <a:endParaRPr lang="fi-FI" sz="1200" dirty="0"/>
            </a:p>
            <a:p>
              <a:r>
                <a:rPr lang="fi-FI" sz="1200" u="sng" dirty="0">
                  <a:solidFill>
                    <a:srgbClr val="0563C1"/>
                  </a:solidFill>
                  <a:effectLst/>
                  <a:ea typeface="Calibri" panose="020F0502020204030204" pitchFamily="34" charset="0"/>
                  <a:hlinkClick r:id="rId4"/>
                </a:rPr>
                <a:t>https://www.youtube.com/watch?v=nRecAiH-rSc</a:t>
              </a:r>
              <a:endParaRPr lang="fi-FI" sz="1200" dirty="0">
                <a:effectLst/>
                <a:ea typeface="Calibri" panose="020F0502020204030204" pitchFamily="34" charset="0"/>
              </a:endParaRPr>
            </a:p>
          </p:txBody>
        </p:sp>
        <p:sp>
          <p:nvSpPr>
            <p:cNvPr id="9" name="Tekstiruutu 8">
              <a:extLst>
                <a:ext uri="{FF2B5EF4-FFF2-40B4-BE49-F238E27FC236}">
                  <a16:creationId xmlns:a16="http://schemas.microsoft.com/office/drawing/2014/main" id="{E69C56D2-C8D3-0963-698E-AFA2139393C1}"/>
                </a:ext>
              </a:extLst>
            </p:cNvPr>
            <p:cNvSpPr txBox="1"/>
            <p:nvPr/>
          </p:nvSpPr>
          <p:spPr>
            <a:xfrm>
              <a:off x="7176657" y="3522343"/>
              <a:ext cx="4223564" cy="4514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1440"/>
                </a:lnSpc>
              </a:pPr>
              <a:r>
                <a:rPr lang="fi-FI" sz="1200" dirty="0"/>
                <a:t>Asiakastarina – Klaus: Osa 2 Matkalla mukana, rinnalla kulkien</a:t>
              </a:r>
              <a:endParaRPr lang="fi-FI" sz="1200" dirty="0">
                <a:hlinkClick r:id="rId5"/>
              </a:endParaRPr>
            </a:p>
            <a:p>
              <a:pPr>
                <a:lnSpc>
                  <a:spcPts val="1440"/>
                </a:lnSpc>
              </a:pPr>
              <a:r>
                <a:rPr lang="fi-FI" sz="1200" dirty="0">
                  <a:hlinkClick r:id="rId5"/>
                </a:rPr>
                <a:t>https://www.youtube.com/watch?v=NrSZ-Uc5SS0&amp;t=8s</a:t>
              </a:r>
              <a:endParaRPr lang="fi-FI" sz="1200" dirty="0"/>
            </a:p>
          </p:txBody>
        </p:sp>
        <p:sp>
          <p:nvSpPr>
            <p:cNvPr id="10" name="Tekstiruutu 9">
              <a:extLst>
                <a:ext uri="{FF2B5EF4-FFF2-40B4-BE49-F238E27FC236}">
                  <a16:creationId xmlns:a16="http://schemas.microsoft.com/office/drawing/2014/main" id="{CE4C19DD-69CD-BA07-843B-F303C52F43D8}"/>
                </a:ext>
              </a:extLst>
            </p:cNvPr>
            <p:cNvSpPr txBox="1"/>
            <p:nvPr/>
          </p:nvSpPr>
          <p:spPr>
            <a:xfrm>
              <a:off x="7176657" y="4044325"/>
              <a:ext cx="4531255" cy="4514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1440"/>
                </a:lnSpc>
              </a:pPr>
              <a:r>
                <a:rPr lang="fi-FI" sz="1200" dirty="0"/>
                <a:t>Asiakastarina - Klaus: Osa 3 Yhdessä eteenpäin</a:t>
              </a:r>
            </a:p>
            <a:p>
              <a:pPr>
                <a:lnSpc>
                  <a:spcPts val="1440"/>
                </a:lnSpc>
              </a:pPr>
              <a:r>
                <a:rPr lang="fi-FI" sz="1200" dirty="0">
                  <a:hlinkClick r:id="rId6"/>
                </a:rPr>
                <a:t>https://www.youtube.com/watch?v=Gqnxq8wNXDw&amp;t=55s</a:t>
              </a:r>
              <a:endParaRPr lang="fi-FI" sz="1200" dirty="0"/>
            </a:p>
          </p:txBody>
        </p:sp>
        <p:sp>
          <p:nvSpPr>
            <p:cNvPr id="11" name="Tekstiruutu 10">
              <a:extLst>
                <a:ext uri="{FF2B5EF4-FFF2-40B4-BE49-F238E27FC236}">
                  <a16:creationId xmlns:a16="http://schemas.microsoft.com/office/drawing/2014/main" id="{7982589A-10FE-73D6-2B5A-1CB3CA5F1960}"/>
                </a:ext>
              </a:extLst>
            </p:cNvPr>
            <p:cNvSpPr txBox="1"/>
            <p:nvPr/>
          </p:nvSpPr>
          <p:spPr>
            <a:xfrm>
              <a:off x="7176657" y="2435051"/>
              <a:ext cx="462230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i-FI" sz="1200" dirty="0"/>
                <a:t>Kokemuksia palvelupolulta - Klaus</a:t>
              </a:r>
            </a:p>
            <a:p>
              <a:r>
                <a:rPr lang="fi-FI" sz="1200" dirty="0">
                  <a:hlinkClick r:id="rId7"/>
                </a:rPr>
                <a:t>https://www.youtube.com/watch?v=5gXsrHkfQi0&amp;t=7s</a:t>
              </a:r>
              <a:endParaRPr lang="fi-FI" sz="1200" dirty="0"/>
            </a:p>
          </p:txBody>
        </p:sp>
        <p:grpSp>
          <p:nvGrpSpPr>
            <p:cNvPr id="12" name="Ryhmä 11">
              <a:extLst>
                <a:ext uri="{FF2B5EF4-FFF2-40B4-BE49-F238E27FC236}">
                  <a16:creationId xmlns:a16="http://schemas.microsoft.com/office/drawing/2014/main" id="{B502A429-F6E6-7FB9-F479-A418BF64FB81}"/>
                </a:ext>
              </a:extLst>
            </p:cNvPr>
            <p:cNvGrpSpPr/>
            <p:nvPr/>
          </p:nvGrpSpPr>
          <p:grpSpPr>
            <a:xfrm>
              <a:off x="6747060" y="2511380"/>
              <a:ext cx="367812" cy="367812"/>
              <a:chOff x="326217" y="6223369"/>
              <a:chExt cx="619307" cy="619307"/>
            </a:xfrm>
          </p:grpSpPr>
          <p:sp>
            <p:nvSpPr>
              <p:cNvPr id="25" name="Ellipsi 24">
                <a:extLst>
                  <a:ext uri="{FF2B5EF4-FFF2-40B4-BE49-F238E27FC236}">
                    <a16:creationId xmlns:a16="http://schemas.microsoft.com/office/drawing/2014/main" id="{DA5FF2D7-1BBB-3657-1FCB-7FE058B32BC3}"/>
                  </a:ext>
                </a:extLst>
              </p:cNvPr>
              <p:cNvSpPr/>
              <p:nvPr/>
            </p:nvSpPr>
            <p:spPr>
              <a:xfrm>
                <a:off x="326217" y="6223369"/>
                <a:ext cx="619307" cy="619307"/>
              </a:xfrm>
              <a:prstGeom prst="ellipse">
                <a:avLst/>
              </a:prstGeom>
              <a:solidFill>
                <a:srgbClr val="E289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dirty="0">
                  <a:solidFill>
                    <a:srgbClr val="FAD22A"/>
                  </a:solidFill>
                </a:endParaRPr>
              </a:p>
            </p:txBody>
          </p:sp>
          <p:pic>
            <p:nvPicPr>
              <p:cNvPr id="26" name="Kuva 25">
                <a:extLst>
                  <a:ext uri="{FF2B5EF4-FFF2-40B4-BE49-F238E27FC236}">
                    <a16:creationId xmlns:a16="http://schemas.microsoft.com/office/drawing/2014/main" id="{AA34D3BC-3BC0-0295-5322-86DBAC36BB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469085" y="6343147"/>
                <a:ext cx="379751" cy="379751"/>
              </a:xfrm>
              <a:prstGeom prst="rect">
                <a:avLst/>
              </a:prstGeom>
            </p:spPr>
          </p:pic>
        </p:grpSp>
        <p:grpSp>
          <p:nvGrpSpPr>
            <p:cNvPr id="13" name="Ryhmä 12">
              <a:extLst>
                <a:ext uri="{FF2B5EF4-FFF2-40B4-BE49-F238E27FC236}">
                  <a16:creationId xmlns:a16="http://schemas.microsoft.com/office/drawing/2014/main" id="{D8312B2A-51BD-BCE1-9F96-0D6DB9975CAE}"/>
                </a:ext>
              </a:extLst>
            </p:cNvPr>
            <p:cNvGrpSpPr/>
            <p:nvPr/>
          </p:nvGrpSpPr>
          <p:grpSpPr>
            <a:xfrm>
              <a:off x="6747060" y="3027079"/>
              <a:ext cx="367812" cy="367812"/>
              <a:chOff x="326217" y="6223369"/>
              <a:chExt cx="619307" cy="619307"/>
            </a:xfrm>
          </p:grpSpPr>
          <p:sp>
            <p:nvSpPr>
              <p:cNvPr id="23" name="Ellipsi 22">
                <a:extLst>
                  <a:ext uri="{FF2B5EF4-FFF2-40B4-BE49-F238E27FC236}">
                    <a16:creationId xmlns:a16="http://schemas.microsoft.com/office/drawing/2014/main" id="{41DE426F-426F-74C4-F9E7-BF1E24494029}"/>
                  </a:ext>
                </a:extLst>
              </p:cNvPr>
              <p:cNvSpPr/>
              <p:nvPr/>
            </p:nvSpPr>
            <p:spPr>
              <a:xfrm>
                <a:off x="326217" y="6223369"/>
                <a:ext cx="619307" cy="619307"/>
              </a:xfrm>
              <a:prstGeom prst="ellipse">
                <a:avLst/>
              </a:prstGeom>
              <a:solidFill>
                <a:srgbClr val="E289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dirty="0">
                  <a:solidFill>
                    <a:srgbClr val="FAD22A"/>
                  </a:solidFill>
                </a:endParaRPr>
              </a:p>
            </p:txBody>
          </p:sp>
          <p:pic>
            <p:nvPicPr>
              <p:cNvPr id="24" name="Kuva 23">
                <a:extLst>
                  <a:ext uri="{FF2B5EF4-FFF2-40B4-BE49-F238E27FC236}">
                    <a16:creationId xmlns:a16="http://schemas.microsoft.com/office/drawing/2014/main" id="{28F49881-C677-D499-365B-E71F1382D0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469085" y="6343147"/>
                <a:ext cx="379751" cy="379751"/>
              </a:xfrm>
              <a:prstGeom prst="rect">
                <a:avLst/>
              </a:prstGeom>
            </p:spPr>
          </p:pic>
        </p:grpSp>
        <p:grpSp>
          <p:nvGrpSpPr>
            <p:cNvPr id="14" name="Ryhmä 13">
              <a:extLst>
                <a:ext uri="{FF2B5EF4-FFF2-40B4-BE49-F238E27FC236}">
                  <a16:creationId xmlns:a16="http://schemas.microsoft.com/office/drawing/2014/main" id="{7A72A82F-20DA-A752-0828-A0B5B364FE12}"/>
                </a:ext>
              </a:extLst>
            </p:cNvPr>
            <p:cNvGrpSpPr/>
            <p:nvPr/>
          </p:nvGrpSpPr>
          <p:grpSpPr>
            <a:xfrm>
              <a:off x="6747060" y="3542778"/>
              <a:ext cx="367812" cy="367812"/>
              <a:chOff x="326217" y="6223369"/>
              <a:chExt cx="619307" cy="619307"/>
            </a:xfrm>
          </p:grpSpPr>
          <p:sp>
            <p:nvSpPr>
              <p:cNvPr id="21" name="Ellipsi 20">
                <a:extLst>
                  <a:ext uri="{FF2B5EF4-FFF2-40B4-BE49-F238E27FC236}">
                    <a16:creationId xmlns:a16="http://schemas.microsoft.com/office/drawing/2014/main" id="{AC01100B-F405-50CE-1299-7D4C1F0E2B70}"/>
                  </a:ext>
                </a:extLst>
              </p:cNvPr>
              <p:cNvSpPr/>
              <p:nvPr/>
            </p:nvSpPr>
            <p:spPr>
              <a:xfrm>
                <a:off x="326217" y="6223369"/>
                <a:ext cx="619307" cy="619307"/>
              </a:xfrm>
              <a:prstGeom prst="ellipse">
                <a:avLst/>
              </a:prstGeom>
              <a:solidFill>
                <a:srgbClr val="E289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dirty="0">
                  <a:solidFill>
                    <a:srgbClr val="FAD22A"/>
                  </a:solidFill>
                </a:endParaRPr>
              </a:p>
            </p:txBody>
          </p:sp>
          <p:pic>
            <p:nvPicPr>
              <p:cNvPr id="22" name="Kuva 21">
                <a:extLst>
                  <a:ext uri="{FF2B5EF4-FFF2-40B4-BE49-F238E27FC236}">
                    <a16:creationId xmlns:a16="http://schemas.microsoft.com/office/drawing/2014/main" id="{4431C718-0FB4-89FE-C2AB-637E77332D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469085" y="6343147"/>
                <a:ext cx="379751" cy="379751"/>
              </a:xfrm>
              <a:prstGeom prst="rect">
                <a:avLst/>
              </a:prstGeom>
            </p:spPr>
          </p:pic>
        </p:grpSp>
        <p:grpSp>
          <p:nvGrpSpPr>
            <p:cNvPr id="15" name="Ryhmä 14">
              <a:extLst>
                <a:ext uri="{FF2B5EF4-FFF2-40B4-BE49-F238E27FC236}">
                  <a16:creationId xmlns:a16="http://schemas.microsoft.com/office/drawing/2014/main" id="{0C54EB3E-9953-95EA-A397-01E8C0396919}"/>
                </a:ext>
              </a:extLst>
            </p:cNvPr>
            <p:cNvGrpSpPr/>
            <p:nvPr/>
          </p:nvGrpSpPr>
          <p:grpSpPr>
            <a:xfrm>
              <a:off x="6747060" y="4058477"/>
              <a:ext cx="367812" cy="367812"/>
              <a:chOff x="326217" y="6223369"/>
              <a:chExt cx="619307" cy="619307"/>
            </a:xfrm>
          </p:grpSpPr>
          <p:sp>
            <p:nvSpPr>
              <p:cNvPr id="19" name="Ellipsi 18">
                <a:extLst>
                  <a:ext uri="{FF2B5EF4-FFF2-40B4-BE49-F238E27FC236}">
                    <a16:creationId xmlns:a16="http://schemas.microsoft.com/office/drawing/2014/main" id="{34F8E108-DA2F-03D2-0225-A1E945579B6F}"/>
                  </a:ext>
                </a:extLst>
              </p:cNvPr>
              <p:cNvSpPr/>
              <p:nvPr/>
            </p:nvSpPr>
            <p:spPr>
              <a:xfrm>
                <a:off x="326217" y="6223369"/>
                <a:ext cx="619307" cy="619307"/>
              </a:xfrm>
              <a:prstGeom prst="ellipse">
                <a:avLst/>
              </a:prstGeom>
              <a:solidFill>
                <a:srgbClr val="E289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dirty="0">
                  <a:solidFill>
                    <a:srgbClr val="FAD22A"/>
                  </a:solidFill>
                </a:endParaRPr>
              </a:p>
            </p:txBody>
          </p:sp>
          <p:pic>
            <p:nvPicPr>
              <p:cNvPr id="20" name="Kuva 19">
                <a:extLst>
                  <a:ext uri="{FF2B5EF4-FFF2-40B4-BE49-F238E27FC236}">
                    <a16:creationId xmlns:a16="http://schemas.microsoft.com/office/drawing/2014/main" id="{2990E670-2CD4-F4AA-759C-F89A599A95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469085" y="6343147"/>
                <a:ext cx="379751" cy="379751"/>
              </a:xfrm>
              <a:prstGeom prst="rect">
                <a:avLst/>
              </a:prstGeom>
            </p:spPr>
          </p:pic>
        </p:grpSp>
        <p:grpSp>
          <p:nvGrpSpPr>
            <p:cNvPr id="16" name="Ryhmä 15">
              <a:extLst>
                <a:ext uri="{FF2B5EF4-FFF2-40B4-BE49-F238E27FC236}">
                  <a16:creationId xmlns:a16="http://schemas.microsoft.com/office/drawing/2014/main" id="{AD33CB56-F8A2-CABC-CCCE-3E8284A3C86F}"/>
                </a:ext>
              </a:extLst>
            </p:cNvPr>
            <p:cNvGrpSpPr/>
            <p:nvPr/>
          </p:nvGrpSpPr>
          <p:grpSpPr>
            <a:xfrm>
              <a:off x="6747060" y="4574176"/>
              <a:ext cx="367812" cy="367812"/>
              <a:chOff x="326217" y="6223369"/>
              <a:chExt cx="619307" cy="619307"/>
            </a:xfrm>
          </p:grpSpPr>
          <p:sp>
            <p:nvSpPr>
              <p:cNvPr id="17" name="Ellipsi 16">
                <a:extLst>
                  <a:ext uri="{FF2B5EF4-FFF2-40B4-BE49-F238E27FC236}">
                    <a16:creationId xmlns:a16="http://schemas.microsoft.com/office/drawing/2014/main" id="{189C4F2A-2373-F188-3E15-F4505F93CDA3}"/>
                  </a:ext>
                </a:extLst>
              </p:cNvPr>
              <p:cNvSpPr/>
              <p:nvPr/>
            </p:nvSpPr>
            <p:spPr>
              <a:xfrm>
                <a:off x="326217" y="6223369"/>
                <a:ext cx="619307" cy="619307"/>
              </a:xfrm>
              <a:prstGeom prst="ellipse">
                <a:avLst/>
              </a:prstGeom>
              <a:solidFill>
                <a:srgbClr val="E289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dirty="0">
                  <a:solidFill>
                    <a:srgbClr val="FAD22A"/>
                  </a:solidFill>
                </a:endParaRPr>
              </a:p>
            </p:txBody>
          </p:sp>
          <p:pic>
            <p:nvPicPr>
              <p:cNvPr id="18" name="Kuva 17">
                <a:extLst>
                  <a:ext uri="{FF2B5EF4-FFF2-40B4-BE49-F238E27FC236}">
                    <a16:creationId xmlns:a16="http://schemas.microsoft.com/office/drawing/2014/main" id="{664140C0-DA5A-CFDD-E464-57C627DD8A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469085" y="6343147"/>
                <a:ext cx="379751" cy="379751"/>
              </a:xfrm>
              <a:prstGeom prst="rect">
                <a:avLst/>
              </a:prstGeom>
            </p:spPr>
          </p:pic>
        </p:grpSp>
      </p:grpSp>
      <p:sp>
        <p:nvSpPr>
          <p:cNvPr id="27" name="Tekstiruutu 26">
            <a:extLst>
              <a:ext uri="{FF2B5EF4-FFF2-40B4-BE49-F238E27FC236}">
                <a16:creationId xmlns:a16="http://schemas.microsoft.com/office/drawing/2014/main" id="{D9EF7892-299D-4D0E-CAFD-5D3EFD2F40A3}"/>
              </a:ext>
            </a:extLst>
          </p:cNvPr>
          <p:cNvSpPr txBox="1"/>
          <p:nvPr/>
        </p:nvSpPr>
        <p:spPr>
          <a:xfrm>
            <a:off x="1264060" y="2582354"/>
            <a:ext cx="4622304" cy="3020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20"/>
              </a:lnSpc>
            </a:pPr>
            <a:r>
              <a:rPr lang="fi-FI" sz="1600" b="1" i="0" dirty="0">
                <a:solidFill>
                  <a:srgbClr val="0F0F0F"/>
                </a:solidFill>
                <a:effectLst/>
              </a:rPr>
              <a:t>Asiakastarina – Klaus -videosarjassa </a:t>
            </a:r>
            <a:br>
              <a:rPr lang="fi-FI" sz="1600" b="0" i="0" dirty="0">
                <a:solidFill>
                  <a:srgbClr val="0F0F0F"/>
                </a:solidFill>
                <a:effectLst/>
              </a:rPr>
            </a:br>
            <a:r>
              <a:rPr lang="fi-FI" sz="1600" b="0" i="0" dirty="0">
                <a:solidFill>
                  <a:srgbClr val="0F0F0F"/>
                </a:solidFill>
                <a:effectLst/>
              </a:rPr>
              <a:t>käsitellään muun muassa työkyvyn tuen palvelukokonaisuuteen ja palvelujärjestelmään liittyviä huomioita ja palvelukokonaisuuden kehittämiseen kytkeytyviä teemoja ja </a:t>
            </a:r>
          </a:p>
          <a:p>
            <a:pPr algn="ctr">
              <a:lnSpc>
                <a:spcPts val="2020"/>
              </a:lnSpc>
              <a:spcAft>
                <a:spcPts val="600"/>
              </a:spcAft>
            </a:pPr>
            <a:r>
              <a:rPr lang="fi-FI" sz="1600" b="0" i="0" dirty="0">
                <a:solidFill>
                  <a:srgbClr val="0F0F0F"/>
                </a:solidFill>
                <a:effectLst/>
              </a:rPr>
              <a:t>kysymyksiä eri tavoin. </a:t>
            </a:r>
          </a:p>
          <a:p>
            <a:pPr algn="ctr">
              <a:lnSpc>
                <a:spcPts val="2020"/>
              </a:lnSpc>
            </a:pPr>
            <a:r>
              <a:rPr lang="fi-FI" sz="1600" b="1" i="0" dirty="0">
                <a:solidFill>
                  <a:srgbClr val="0F0F0F"/>
                </a:solidFill>
                <a:effectLst/>
              </a:rPr>
              <a:t>Tavoitteena </a:t>
            </a:r>
            <a:r>
              <a:rPr lang="fi-FI" sz="1600" b="0" i="0" dirty="0">
                <a:solidFill>
                  <a:srgbClr val="0F0F0F"/>
                </a:solidFill>
                <a:effectLst/>
              </a:rPr>
              <a:t>on, </a:t>
            </a:r>
            <a:br>
              <a:rPr lang="fi-FI" sz="1600" b="0" i="0" dirty="0">
                <a:solidFill>
                  <a:srgbClr val="0F0F0F"/>
                </a:solidFill>
                <a:effectLst/>
              </a:rPr>
            </a:br>
            <a:r>
              <a:rPr lang="fi-FI" sz="1600" b="0" i="0" dirty="0">
                <a:solidFill>
                  <a:srgbClr val="0F0F0F"/>
                </a:solidFill>
                <a:effectLst/>
              </a:rPr>
              <a:t>että videoita hyödynnetään </a:t>
            </a:r>
            <a:br>
              <a:rPr lang="fi-FI" sz="1600" b="0" i="0" dirty="0">
                <a:solidFill>
                  <a:srgbClr val="0F0F0F"/>
                </a:solidFill>
                <a:effectLst/>
              </a:rPr>
            </a:br>
            <a:r>
              <a:rPr lang="fi-FI" sz="1600" b="0" i="0" dirty="0">
                <a:solidFill>
                  <a:srgbClr val="0F0F0F"/>
                </a:solidFill>
                <a:effectLst/>
              </a:rPr>
              <a:t>palvelujen kehittämistyön </a:t>
            </a:r>
            <a:br>
              <a:rPr lang="fi-FI" sz="1600" b="0" i="0" dirty="0">
                <a:solidFill>
                  <a:srgbClr val="0F0F0F"/>
                </a:solidFill>
                <a:effectLst/>
              </a:rPr>
            </a:br>
            <a:r>
              <a:rPr lang="fi-FI" sz="1600" b="0" i="0" dirty="0">
                <a:solidFill>
                  <a:srgbClr val="0F0F0F"/>
                </a:solidFill>
                <a:effectLst/>
              </a:rPr>
              <a:t>tukena. </a:t>
            </a:r>
          </a:p>
        </p:txBody>
      </p:sp>
      <p:grpSp>
        <p:nvGrpSpPr>
          <p:cNvPr id="28" name="Ryhmä 27">
            <a:extLst>
              <a:ext uri="{FF2B5EF4-FFF2-40B4-BE49-F238E27FC236}">
                <a16:creationId xmlns:a16="http://schemas.microsoft.com/office/drawing/2014/main" id="{80534AB0-6F76-FA4E-3434-BF50912F1A90}"/>
              </a:ext>
            </a:extLst>
          </p:cNvPr>
          <p:cNvGrpSpPr/>
          <p:nvPr/>
        </p:nvGrpSpPr>
        <p:grpSpPr>
          <a:xfrm>
            <a:off x="298200" y="215473"/>
            <a:ext cx="1153022" cy="1153022"/>
            <a:chOff x="282341" y="355039"/>
            <a:chExt cx="1153022" cy="1153022"/>
          </a:xfrm>
        </p:grpSpPr>
        <p:sp>
          <p:nvSpPr>
            <p:cNvPr id="29" name="Ellipsi 28">
              <a:extLst>
                <a:ext uri="{FF2B5EF4-FFF2-40B4-BE49-F238E27FC236}">
                  <a16:creationId xmlns:a16="http://schemas.microsoft.com/office/drawing/2014/main" id="{517681E1-735C-FB7A-ADA4-6BA4FA142567}"/>
                </a:ext>
              </a:extLst>
            </p:cNvPr>
            <p:cNvSpPr/>
            <p:nvPr/>
          </p:nvSpPr>
          <p:spPr>
            <a:xfrm>
              <a:off x="282341" y="355039"/>
              <a:ext cx="1153022" cy="1153022"/>
            </a:xfrm>
            <a:prstGeom prst="ellipse">
              <a:avLst/>
            </a:prstGeom>
            <a:solidFill>
              <a:srgbClr val="E289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Nova"/>
                <a:ea typeface="+mn-ea"/>
                <a:cs typeface="+mn-cs"/>
              </a:endParaRPr>
            </a:p>
          </p:txBody>
        </p:sp>
        <p:pic>
          <p:nvPicPr>
            <p:cNvPr id="30" name="Kuva 29">
              <a:extLst>
                <a:ext uri="{FF2B5EF4-FFF2-40B4-BE49-F238E27FC236}">
                  <a16:creationId xmlns:a16="http://schemas.microsoft.com/office/drawing/2014/main" id="{6A00888F-CB94-8F0D-22D7-A9CF5EBB0F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14011" y="582457"/>
              <a:ext cx="889681" cy="665101"/>
            </a:xfrm>
            <a:prstGeom prst="rect">
              <a:avLst/>
            </a:prstGeom>
          </p:spPr>
        </p:pic>
      </p:grpSp>
      <p:grpSp>
        <p:nvGrpSpPr>
          <p:cNvPr id="31" name="Ryhmä 11">
            <a:extLst>
              <a:ext uri="{FF2B5EF4-FFF2-40B4-BE49-F238E27FC236}">
                <a16:creationId xmlns:a16="http://schemas.microsoft.com/office/drawing/2014/main" id="{86D6AED3-99F2-18A8-0E75-BF309F088257}"/>
              </a:ext>
            </a:extLst>
          </p:cNvPr>
          <p:cNvGrpSpPr/>
          <p:nvPr/>
        </p:nvGrpSpPr>
        <p:grpSpPr>
          <a:xfrm>
            <a:off x="298200" y="5999448"/>
            <a:ext cx="540000" cy="581522"/>
            <a:chOff x="10409163" y="5505637"/>
            <a:chExt cx="1017407" cy="1095637"/>
          </a:xfrm>
        </p:grpSpPr>
        <p:sp>
          <p:nvSpPr>
            <p:cNvPr id="32" name="Ellipsi 12">
              <a:extLst>
                <a:ext uri="{FF2B5EF4-FFF2-40B4-BE49-F238E27FC236}">
                  <a16:creationId xmlns:a16="http://schemas.microsoft.com/office/drawing/2014/main" id="{F7D192DE-2EC4-56BF-E4A7-5400CBCFD450}"/>
                </a:ext>
              </a:extLst>
            </p:cNvPr>
            <p:cNvSpPr/>
            <p:nvPr/>
          </p:nvSpPr>
          <p:spPr>
            <a:xfrm>
              <a:off x="10409163" y="5583867"/>
              <a:ext cx="1017407" cy="1017407"/>
            </a:xfrm>
            <a:prstGeom prst="ellipse">
              <a:avLst/>
            </a:prstGeom>
            <a:solidFill>
              <a:srgbClr val="E289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3" name="Tekstiruutu 13">
              <a:extLst>
                <a:ext uri="{FF2B5EF4-FFF2-40B4-BE49-F238E27FC236}">
                  <a16:creationId xmlns:a16="http://schemas.microsoft.com/office/drawing/2014/main" id="{3BA0B5C5-A7B6-8412-F5DB-E882929F5905}"/>
                </a:ext>
              </a:extLst>
            </p:cNvPr>
            <p:cNvSpPr txBox="1"/>
            <p:nvPr/>
          </p:nvSpPr>
          <p:spPr>
            <a:xfrm>
              <a:off x="10450001" y="5505637"/>
              <a:ext cx="935732" cy="8241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i-FI" sz="3200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4564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C9A50DBDE6DD49BDA831B7407B9590" ma:contentTypeVersion="16" ma:contentTypeDescription="Create a new document." ma:contentTypeScope="" ma:versionID="df893bbd67d4cf9a428f79981f2a0a5a">
  <xsd:schema xmlns:xsd="http://www.w3.org/2001/XMLSchema" xmlns:xs="http://www.w3.org/2001/XMLSchema" xmlns:p="http://schemas.microsoft.com/office/2006/metadata/properties" xmlns:ns3="10055d64-e8dd-4dca-a261-35eeb659ac8e" xmlns:ns4="be439688-afe1-4aac-b7c7-6a5535b0c565" targetNamespace="http://schemas.microsoft.com/office/2006/metadata/properties" ma:root="true" ma:fieldsID="96172c47f4faec4b91c7e8197b1b0467" ns3:_="" ns4:_="">
    <xsd:import namespace="10055d64-e8dd-4dca-a261-35eeb659ac8e"/>
    <xsd:import namespace="be439688-afe1-4aac-b7c7-6a5535b0c56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055d64-e8dd-4dca-a261-35eeb659ac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3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439688-afe1-4aac-b7c7-6a5535b0c56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10055d64-e8dd-4dca-a261-35eeb659ac8e" xsi:nil="true"/>
  </documentManagement>
</p:properties>
</file>

<file path=customXml/itemProps1.xml><?xml version="1.0" encoding="utf-8"?>
<ds:datastoreItem xmlns:ds="http://schemas.openxmlformats.org/officeDocument/2006/customXml" ds:itemID="{9D41E2B4-321F-4090-B1B9-296BA5BB5D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055d64-e8dd-4dca-a261-35eeb659ac8e"/>
    <ds:schemaRef ds:uri="be439688-afe1-4aac-b7c7-6a5535b0c56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6D91DF7-AF5B-4604-B9E8-E7D36799AD6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F4B1B89-F69D-474C-BCC5-9DF9C436DF8F}">
  <ds:schemaRefs>
    <ds:schemaRef ds:uri="http://schemas.microsoft.com/office/2006/documentManagement/types"/>
    <ds:schemaRef ds:uri="http://purl.org/dc/dcmitype/"/>
    <ds:schemaRef ds:uri="http://schemas.microsoft.com/office/2006/metadata/properties"/>
    <ds:schemaRef ds:uri="http://purl.org/dc/elements/1.1/"/>
    <ds:schemaRef ds:uri="http://purl.org/dc/terms/"/>
    <ds:schemaRef ds:uri="be439688-afe1-4aac-b7c7-6a5535b0c565"/>
    <ds:schemaRef ds:uri="http://schemas.openxmlformats.org/package/2006/metadata/core-properties"/>
    <ds:schemaRef ds:uri="10055d64-e8dd-4dca-a261-35eeb659ac8e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202</Words>
  <Application>Microsoft Office PowerPoint</Application>
  <PresentationFormat>Laajakuva</PresentationFormat>
  <Paragraphs>18</Paragraphs>
  <Slides>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Gill Sans Nova</vt:lpstr>
      <vt:lpstr>Office-teema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Toivanen Pirjo</dc:creator>
  <cp:lastModifiedBy>Toivanen Pirjo</cp:lastModifiedBy>
  <cp:revision>1</cp:revision>
  <dcterms:created xsi:type="dcterms:W3CDTF">2023-12-08T11:19:07Z</dcterms:created>
  <dcterms:modified xsi:type="dcterms:W3CDTF">2023-12-08T11:22:59Z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0x010100CFC9A50DBDE6DD49BDA831B7407B9590</vt:lpwstr>
  </property>
</Properties>
</file>