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sldIdLst>
    <p:sldId id="273" r:id="rId5"/>
  </p:sldIdLst>
  <p:sldSz cx="12192000" cy="6858000"/>
  <p:notesSz cx="6742113" cy="98758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3CC37DA-E142-0493-C7BE-615F7085569B}" name="Jere Havo" initials="JH" userId="S::jere.havo@louhosdigital.fi::18f6c1fd-4ceb-41a4-9179-4dda0c55cd01" providerId="AD"/>
  <p188:author id="{9D2BC9F4-25DB-3353-EF1E-983B908AF6B1}" name="Marianna Österlund" initials="MÖ" userId="S::marianna.osterlund@selkodigital.fi::fe26e16c-d2af-4425-966b-a65a1b9d7e9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0BA688-73B1-4908-BC53-76A24A46CA32}" type="datetimeFigureOut">
              <a:rPr lang="fi-FI" smtClean="0"/>
              <a:t>24.11.2023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4212" y="4752747"/>
            <a:ext cx="5393690" cy="38886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18971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D14F1-95C9-4F6D-A70E-19522564D7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7805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4">
            <a:extLst>
              <a:ext uri="{FF2B5EF4-FFF2-40B4-BE49-F238E27FC236}">
                <a16:creationId xmlns:a16="http://schemas.microsoft.com/office/drawing/2014/main" id="{B20FD340-B185-6486-6834-A6CE8BBE16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lang="fi-FI"/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6E08C843-93BD-9600-C6F5-15A8DE0B90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5959" y="443288"/>
            <a:ext cx="2720081" cy="813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99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9">
            <a:extLst>
              <a:ext uri="{FF2B5EF4-FFF2-40B4-BE49-F238E27FC236}">
                <a16:creationId xmlns:a16="http://schemas.microsoft.com/office/drawing/2014/main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76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9">
            <a:extLst>
              <a:ext uri="{FF2B5EF4-FFF2-40B4-BE49-F238E27FC236}">
                <a16:creationId xmlns:a16="http://schemas.microsoft.com/office/drawing/2014/main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9970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9">
            <a:extLst>
              <a:ext uri="{FF2B5EF4-FFF2-40B4-BE49-F238E27FC236}">
                <a16:creationId xmlns:a16="http://schemas.microsoft.com/office/drawing/2014/main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10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12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4309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9">
            <a:extLst>
              <a:ext uri="{FF2B5EF4-FFF2-40B4-BE49-F238E27FC236}">
                <a16:creationId xmlns:a16="http://schemas.microsoft.com/office/drawing/2014/main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</a:p>
        </p:txBody>
      </p:sp>
      <p:pic>
        <p:nvPicPr>
          <p:cNvPr id="6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8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007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8980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>
            <a:extLst>
              <a:ext uri="{FF2B5EF4-FFF2-40B4-BE49-F238E27FC236}">
                <a16:creationId xmlns:a16="http://schemas.microsoft.com/office/drawing/2014/main" id="{D7894412-FC61-0A92-24EA-2B1B25D3F3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" y="0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38200" y="2766219"/>
            <a:ext cx="10515600" cy="1325563"/>
          </a:xfrm>
          <a:solidFill>
            <a:schemeClr val="bg1"/>
          </a:solidFill>
        </p:spPr>
        <p:txBody>
          <a:bodyPr>
            <a:normAutofit/>
          </a:bodyPr>
          <a:lstStyle>
            <a:lvl1pPr algn="ctr">
              <a:defRPr sz="4400" baseline="0"/>
            </a:lvl1pPr>
          </a:lstStyle>
          <a:p>
            <a:r>
              <a:rPr lang="fi-FI"/>
              <a:t>Lopetusdian kiitosteksti tähän.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  <p:pic>
        <p:nvPicPr>
          <p:cNvPr id="9" name="Picture 12">
            <a:extLst>
              <a:ext uri="{FF2B5EF4-FFF2-40B4-BE49-F238E27FC236}">
                <a16:creationId xmlns:a16="http://schemas.microsoft.com/office/drawing/2014/main" id="{F93301DA-A12B-3310-07CD-8D59BC55590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177" y="5494821"/>
            <a:ext cx="2681646" cy="80189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011928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fi-FI"/>
              <a:t>20.9.2022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3425BD00-AB7F-4090-84D6-704AAA917BC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804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llipsi 27">
            <a:extLst>
              <a:ext uri="{FF2B5EF4-FFF2-40B4-BE49-F238E27FC236}">
                <a16:creationId xmlns:a16="http://schemas.microsoft.com/office/drawing/2014/main" id="{BE2E5719-D40C-613B-DFFD-C8EAD6AE22C3}"/>
              </a:ext>
            </a:extLst>
          </p:cNvPr>
          <p:cNvSpPr/>
          <p:nvPr/>
        </p:nvSpPr>
        <p:spPr>
          <a:xfrm>
            <a:off x="9765693" y="254319"/>
            <a:ext cx="1311514" cy="114520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000" dirty="0"/>
              <a:t>Keskittymis-</a:t>
            </a:r>
          </a:p>
          <a:p>
            <a:pPr algn="ctr"/>
            <a:r>
              <a:rPr lang="fi-FI" sz="1000" dirty="0"/>
              <a:t>vaikeuksien </a:t>
            </a:r>
          </a:p>
          <a:p>
            <a:pPr algn="ctr"/>
            <a:r>
              <a:rPr lang="fi-FI" sz="1000" dirty="0"/>
              <a:t>omahoito-ohjelma (mielen-terveystalo.fi)</a:t>
            </a:r>
          </a:p>
        </p:txBody>
      </p:sp>
      <p:sp>
        <p:nvSpPr>
          <p:cNvPr id="2" name="Suorakulmio: Pyöristetyt kulmat 1">
            <a:extLst>
              <a:ext uri="{FF2B5EF4-FFF2-40B4-BE49-F238E27FC236}">
                <a16:creationId xmlns:a16="http://schemas.microsoft.com/office/drawing/2014/main" id="{8FDF3A6B-72B0-F7AD-165A-F0260A738E3E}"/>
              </a:ext>
            </a:extLst>
          </p:cNvPr>
          <p:cNvSpPr/>
          <p:nvPr/>
        </p:nvSpPr>
        <p:spPr>
          <a:xfrm>
            <a:off x="556591" y="344555"/>
            <a:ext cx="2517913" cy="1868557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100" b="1" dirty="0"/>
              <a:t>1. EPÄILY TARKKAAVUUSHÄIRIÖSTÄ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100" dirty="0"/>
              <a:t>Potilaan oman yhteydenoton perusteella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100" dirty="0"/>
              <a:t>Terveydenhoitajan, lääkärin tai muun terveydenhuollon henkilöstön vastaanotolla</a:t>
            </a:r>
          </a:p>
          <a:p>
            <a:r>
              <a:rPr lang="fi-FI" altLang="fi-FI" sz="1100" dirty="0"/>
              <a:t>→</a:t>
            </a:r>
            <a:r>
              <a:rPr lang="fi-FI" sz="1100" dirty="0"/>
              <a:t> Ohjataan </a:t>
            </a:r>
            <a:r>
              <a:rPr lang="fi-FI" sz="1100" dirty="0" err="1"/>
              <a:t>psyk.sh:lle</a:t>
            </a:r>
            <a:r>
              <a:rPr lang="fi-FI" sz="1100" dirty="0"/>
              <a:t> terapianavigaattori täytettynä</a:t>
            </a:r>
          </a:p>
          <a:p>
            <a:pPr algn="ctr"/>
            <a:endParaRPr lang="fi-FI" dirty="0"/>
          </a:p>
        </p:txBody>
      </p:sp>
      <p:sp>
        <p:nvSpPr>
          <p:cNvPr id="4" name="Suorakulmio: Pyöristetyt kulmat 3">
            <a:extLst>
              <a:ext uri="{FF2B5EF4-FFF2-40B4-BE49-F238E27FC236}">
                <a16:creationId xmlns:a16="http://schemas.microsoft.com/office/drawing/2014/main" id="{B4886CEB-F801-5CC6-EFB4-0B0323F845B0}"/>
              </a:ext>
            </a:extLst>
          </p:cNvPr>
          <p:cNvSpPr/>
          <p:nvPr/>
        </p:nvSpPr>
        <p:spPr>
          <a:xfrm>
            <a:off x="3505087" y="344554"/>
            <a:ext cx="2517913" cy="1868557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 PSYK</a:t>
            </a:r>
            <a:r>
              <a:rPr lang="fi-FI" sz="1100" b="1" dirty="0">
                <a:solidFill>
                  <a:prstClr val="black"/>
                </a:solidFill>
                <a:latin typeface="Calibri" panose="020F0502020204030204"/>
              </a:rPr>
              <a:t>IATRINEN SAIRAANHOITAJA </a:t>
            </a:r>
            <a:r>
              <a:rPr kumimoji="0" lang="fi-FI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fi-FI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Puretaan terapianavigaattorin tulos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→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MIKÄLI HERÄÄ EPÄILY ADHD:STA VARATAAN AIKA PSYK. SH VASTAANOTOLLE (pidempi kartoitusaika) + </a:t>
            </a:r>
            <a:r>
              <a:rPr lang="fi-FI" sz="1100" dirty="0">
                <a:solidFill>
                  <a:prstClr val="black"/>
                </a:solidFill>
                <a:latin typeface="Calibri" panose="020F0502020204030204"/>
              </a:rPr>
              <a:t>toimitetaan potilaalle seuraavaa vastaanottoa varten täytettäväksi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ASRS-v1.1, elämänkaarihaastattelulomake, AQ-10, 5-15R (vanhemmalle)</a:t>
            </a:r>
          </a:p>
        </p:txBody>
      </p:sp>
      <p:sp>
        <p:nvSpPr>
          <p:cNvPr id="5" name="Suorakulmio: Pyöristetyt kulmat 4">
            <a:extLst>
              <a:ext uri="{FF2B5EF4-FFF2-40B4-BE49-F238E27FC236}">
                <a16:creationId xmlns:a16="http://schemas.microsoft.com/office/drawing/2014/main" id="{1DD3342D-2B10-3A2D-C720-EF8B51DC89AA}"/>
              </a:ext>
            </a:extLst>
          </p:cNvPr>
          <p:cNvSpPr/>
          <p:nvPr/>
        </p:nvSpPr>
        <p:spPr>
          <a:xfrm>
            <a:off x="6347791" y="344554"/>
            <a:ext cx="2517913" cy="1868557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fi-FI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PSYK. SH ALKUKARTOITUS VO: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Läpikäydään lomakkeet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elämänkaari,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kehityksellisyys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potilaan kertoma anamneesi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onko oireilu selitettävissä muulla syyllä: psyykkisten häiriöiden tai päihdehäiriön poissulku, somaattisten syiden poissulku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sz="1000" dirty="0">
                <a:solidFill>
                  <a:prstClr val="black"/>
                </a:solidFill>
                <a:latin typeface="Calibri" panose="020F0502020204030204"/>
              </a:rPr>
              <a:t>Aiemmat merkinnät ja kuvaukset potilasasiakirjoissa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Lähete huumetestaukseen (</a:t>
            </a:r>
            <a:r>
              <a:rPr lang="fi-FI" sz="1000" dirty="0">
                <a:solidFill>
                  <a:prstClr val="black"/>
                </a:solidFill>
                <a:latin typeface="Calibri" panose="020F0502020204030204"/>
              </a:rPr>
              <a:t>U-</a:t>
            </a:r>
            <a:r>
              <a:rPr lang="fi-FI" sz="1000" dirty="0" err="1">
                <a:solidFill>
                  <a:prstClr val="black"/>
                </a:solidFill>
                <a:latin typeface="Calibri" panose="020F0502020204030204"/>
              </a:rPr>
              <a:t>huumL</a:t>
            </a:r>
            <a:r>
              <a:rPr lang="fi-FI" sz="1000" dirty="0">
                <a:solidFill>
                  <a:prstClr val="black"/>
                </a:solidFill>
                <a:latin typeface="Calibri" panose="020F0502020204030204"/>
              </a:rPr>
              <a:t>-O)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+ PVK, NTA, TSH, Alat,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Gluk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PEth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uorakulmio: Pyöristetyt kulmat 5">
            <a:extLst>
              <a:ext uri="{FF2B5EF4-FFF2-40B4-BE49-F238E27FC236}">
                <a16:creationId xmlns:a16="http://schemas.microsoft.com/office/drawing/2014/main" id="{A641678C-59AE-8052-48FB-ED1D2D671D64}"/>
              </a:ext>
            </a:extLst>
          </p:cNvPr>
          <p:cNvSpPr/>
          <p:nvPr/>
        </p:nvSpPr>
        <p:spPr>
          <a:xfrm>
            <a:off x="9515286" y="2170042"/>
            <a:ext cx="2517913" cy="1868557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4. ADHD-EPÄILY ON PERUSTELTUA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Asetetaan tutkimusjonoon. Psyk.sh informoi </a:t>
            </a:r>
            <a:r>
              <a:rPr lang="fi-FI" sz="1100" dirty="0">
                <a:solidFill>
                  <a:prstClr val="black"/>
                </a:solidFill>
                <a:latin typeface="Calibri" panose="020F0502020204030204"/>
              </a:rPr>
              <a:t>tutkimus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polun jatkosta, 3kk:n päihteettömästä ajasta ja ohjaa potilasta etsimään itselleen lapsuusajan sanalliset dokumentit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Epäselvät, monihäiriöiset tapaukset </a:t>
            </a:r>
            <a:r>
              <a:rPr kumimoji="0" lang="fi-FI" alt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→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LÄHETE PSYK. PKL</a:t>
            </a:r>
          </a:p>
        </p:txBody>
      </p:sp>
      <p:sp>
        <p:nvSpPr>
          <p:cNvPr id="7" name="Ellipsi 6">
            <a:extLst>
              <a:ext uri="{FF2B5EF4-FFF2-40B4-BE49-F238E27FC236}">
                <a16:creationId xmlns:a16="http://schemas.microsoft.com/office/drawing/2014/main" id="{E06A15F8-18BE-E786-DF0F-2CF29C1D1FA8}"/>
              </a:ext>
            </a:extLst>
          </p:cNvPr>
          <p:cNvSpPr/>
          <p:nvPr/>
        </p:nvSpPr>
        <p:spPr>
          <a:xfrm>
            <a:off x="8677788" y="1499698"/>
            <a:ext cx="1218748" cy="96473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100" dirty="0"/>
              <a:t>Psykiatrin kons.</a:t>
            </a:r>
          </a:p>
        </p:txBody>
      </p:sp>
      <p:sp>
        <p:nvSpPr>
          <p:cNvPr id="9" name="Suorakulmio: Pyöristetyt kulmat 8">
            <a:extLst>
              <a:ext uri="{FF2B5EF4-FFF2-40B4-BE49-F238E27FC236}">
                <a16:creationId xmlns:a16="http://schemas.microsoft.com/office/drawing/2014/main" id="{3518B898-7D73-77CB-72B8-16A1E78FACBE}"/>
              </a:ext>
            </a:extLst>
          </p:cNvPr>
          <p:cNvSpPr/>
          <p:nvPr/>
        </p:nvSpPr>
        <p:spPr>
          <a:xfrm>
            <a:off x="8598500" y="4243377"/>
            <a:ext cx="2517913" cy="1868557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100" b="1" dirty="0"/>
              <a:t>5. PSYK. SAIRAANHOITAJA KUTSUU VASTAANOTOLLE TUTKIMUKSIIN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100" dirty="0"/>
              <a:t>Ensimmäisellä </a:t>
            </a:r>
            <a:r>
              <a:rPr lang="fi-FI" sz="1100" dirty="0" err="1"/>
              <a:t>vo:lla</a:t>
            </a:r>
            <a:r>
              <a:rPr lang="fi-FI" sz="1100" dirty="0"/>
              <a:t> </a:t>
            </a:r>
            <a:r>
              <a:rPr lang="fi-FI" sz="1100"/>
              <a:t>varmistetaan lapsuusajan potilasasiakirjojen </a:t>
            </a:r>
            <a:r>
              <a:rPr lang="fi-FI" sz="1100" dirty="0"/>
              <a:t>tilaus ym. asiakirjojen keräys potilaalta</a:t>
            </a:r>
          </a:p>
          <a:p>
            <a:r>
              <a:rPr lang="fi-FI" altLang="fi-FI" sz="1100" dirty="0"/>
              <a:t>→ </a:t>
            </a:r>
            <a:r>
              <a:rPr lang="fi-FI" sz="1100" dirty="0"/>
              <a:t>DIVA-5 + kirjaus (vie 3-4 käyntiä)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Suorakulmio: Pyöristetyt kulmat 11">
            <a:extLst>
              <a:ext uri="{FF2B5EF4-FFF2-40B4-BE49-F238E27FC236}">
                <a16:creationId xmlns:a16="http://schemas.microsoft.com/office/drawing/2014/main" id="{4F809316-FE14-BB3E-A9EC-CE4F2E026E23}"/>
              </a:ext>
            </a:extLst>
          </p:cNvPr>
          <p:cNvSpPr/>
          <p:nvPr/>
        </p:nvSpPr>
        <p:spPr>
          <a:xfrm>
            <a:off x="5793986" y="4243377"/>
            <a:ext cx="2517913" cy="1868557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6. </a:t>
            </a:r>
            <a:r>
              <a:rPr lang="fi-FI" sz="1100" b="1" dirty="0">
                <a:solidFill>
                  <a:prstClr val="black"/>
                </a:solidFill>
                <a:latin typeface="Calibri" panose="020F0502020204030204"/>
              </a:rPr>
              <a:t>PSYK. SAIRAANHOITAJA KONSULTOI PSYKIATRIA TUTKIMUSTULOKSISTA</a:t>
            </a:r>
            <a:endParaRPr kumimoji="0" lang="fi-FI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sz="1100" dirty="0">
                <a:solidFill>
                  <a:prstClr val="black"/>
                </a:solidFill>
                <a:latin typeface="Calibri" panose="020F0502020204030204"/>
              </a:rPr>
              <a:t>Diagnoosin asettaminen, lääkityksen aloittaminen ja hoitosuunnitelman laatiminen lääkärin vastaanotolla</a:t>
            </a:r>
            <a:endParaRPr kumimoji="0" lang="fi-FI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Suorakulmio: Pyöristetyt kulmat 12">
            <a:extLst>
              <a:ext uri="{FF2B5EF4-FFF2-40B4-BE49-F238E27FC236}">
                <a16:creationId xmlns:a16="http://schemas.microsoft.com/office/drawing/2014/main" id="{3BC1CC12-9671-A7E6-9B80-1F371DB06642}"/>
              </a:ext>
            </a:extLst>
          </p:cNvPr>
          <p:cNvSpPr/>
          <p:nvPr/>
        </p:nvSpPr>
        <p:spPr>
          <a:xfrm>
            <a:off x="2961963" y="4194807"/>
            <a:ext cx="2517913" cy="1868557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7. TAKAISINOHJAUS PSYK. SAIRAANHOITAJALLE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Lääkityksen titraus psykiatria konsultoiden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Informaatio psykososiaalisista hoitomuodoista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i-FI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Nuoli: Kaareva ylös 21">
            <a:extLst>
              <a:ext uri="{FF2B5EF4-FFF2-40B4-BE49-F238E27FC236}">
                <a16:creationId xmlns:a16="http://schemas.microsoft.com/office/drawing/2014/main" id="{5102C32E-30E8-4EE8-C7CF-CE7C9DF558AF}"/>
              </a:ext>
            </a:extLst>
          </p:cNvPr>
          <p:cNvSpPr/>
          <p:nvPr/>
        </p:nvSpPr>
        <p:spPr>
          <a:xfrm rot="668908">
            <a:off x="2656722" y="2037197"/>
            <a:ext cx="1034120" cy="400880"/>
          </a:xfrm>
          <a:prstGeom prst="curvedUp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23" name="Nuoli: Kaareva ylös 22">
            <a:extLst>
              <a:ext uri="{FF2B5EF4-FFF2-40B4-BE49-F238E27FC236}">
                <a16:creationId xmlns:a16="http://schemas.microsoft.com/office/drawing/2014/main" id="{93953143-D88B-1529-6792-D51AF8F83B19}"/>
              </a:ext>
            </a:extLst>
          </p:cNvPr>
          <p:cNvSpPr/>
          <p:nvPr/>
        </p:nvSpPr>
        <p:spPr>
          <a:xfrm rot="668908">
            <a:off x="5712887" y="2078257"/>
            <a:ext cx="1034120" cy="400880"/>
          </a:xfrm>
          <a:prstGeom prst="curvedUp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pic>
        <p:nvPicPr>
          <p:cNvPr id="24" name="Kuva 23">
            <a:extLst>
              <a:ext uri="{FF2B5EF4-FFF2-40B4-BE49-F238E27FC236}">
                <a16:creationId xmlns:a16="http://schemas.microsoft.com/office/drawing/2014/main" id="{746738E3-F02F-DF1D-979E-C4E66AD61D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967213">
            <a:off x="8437717" y="2288692"/>
            <a:ext cx="1359769" cy="708383"/>
          </a:xfrm>
          <a:prstGeom prst="rect">
            <a:avLst/>
          </a:prstGeom>
        </p:spPr>
      </p:pic>
      <p:pic>
        <p:nvPicPr>
          <p:cNvPr id="25" name="Kuva 24">
            <a:extLst>
              <a:ext uri="{FF2B5EF4-FFF2-40B4-BE49-F238E27FC236}">
                <a16:creationId xmlns:a16="http://schemas.microsoft.com/office/drawing/2014/main" id="{BE7D8CED-CE29-F79C-0D2C-1A8BE3926D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743639">
            <a:off x="8636326" y="3674742"/>
            <a:ext cx="1124238" cy="571886"/>
          </a:xfrm>
          <a:prstGeom prst="rect">
            <a:avLst/>
          </a:prstGeom>
        </p:spPr>
      </p:pic>
      <p:pic>
        <p:nvPicPr>
          <p:cNvPr id="26" name="Kuva 25">
            <a:extLst>
              <a:ext uri="{FF2B5EF4-FFF2-40B4-BE49-F238E27FC236}">
                <a16:creationId xmlns:a16="http://schemas.microsoft.com/office/drawing/2014/main" id="{D4ECF521-AA37-25A1-CD07-4E63000088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269037">
            <a:off x="7644585" y="4037345"/>
            <a:ext cx="1109007" cy="577747"/>
          </a:xfrm>
          <a:prstGeom prst="rect">
            <a:avLst/>
          </a:prstGeom>
        </p:spPr>
      </p:pic>
      <p:pic>
        <p:nvPicPr>
          <p:cNvPr id="27" name="Kuva 26">
            <a:extLst>
              <a:ext uri="{FF2B5EF4-FFF2-40B4-BE49-F238E27FC236}">
                <a16:creationId xmlns:a16="http://schemas.microsoft.com/office/drawing/2014/main" id="{544017F7-90C6-63C7-E4D5-68F3E61898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310487">
            <a:off x="5020451" y="3955480"/>
            <a:ext cx="1109007" cy="577747"/>
          </a:xfrm>
          <a:prstGeom prst="rect">
            <a:avLst/>
          </a:prstGeom>
        </p:spPr>
      </p:pic>
      <p:sp>
        <p:nvSpPr>
          <p:cNvPr id="3" name="Ellipsi 2">
            <a:extLst>
              <a:ext uri="{FF2B5EF4-FFF2-40B4-BE49-F238E27FC236}">
                <a16:creationId xmlns:a16="http://schemas.microsoft.com/office/drawing/2014/main" id="{78210292-5EC4-3D63-4BCC-6146D7ABDA69}"/>
              </a:ext>
            </a:extLst>
          </p:cNvPr>
          <p:cNvSpPr/>
          <p:nvPr/>
        </p:nvSpPr>
        <p:spPr>
          <a:xfrm>
            <a:off x="8762282" y="19530"/>
            <a:ext cx="1311514" cy="114520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000" dirty="0"/>
              <a:t>Tarkkaavuus-</a:t>
            </a:r>
          </a:p>
          <a:p>
            <a:pPr algn="ctr"/>
            <a:r>
              <a:rPr lang="fi-FI" sz="1000" dirty="0"/>
              <a:t>haasteiden </a:t>
            </a:r>
          </a:p>
          <a:p>
            <a:pPr algn="ctr"/>
            <a:r>
              <a:rPr lang="fi-FI" sz="1000" dirty="0"/>
              <a:t>omahoito?</a:t>
            </a:r>
          </a:p>
        </p:txBody>
      </p:sp>
      <p:sp>
        <p:nvSpPr>
          <p:cNvPr id="8" name="Ellipsi 7">
            <a:extLst>
              <a:ext uri="{FF2B5EF4-FFF2-40B4-BE49-F238E27FC236}">
                <a16:creationId xmlns:a16="http://schemas.microsoft.com/office/drawing/2014/main" id="{FE7473F3-57FD-0B7A-0ACB-EA1125786BF3}"/>
              </a:ext>
            </a:extLst>
          </p:cNvPr>
          <p:cNvSpPr/>
          <p:nvPr/>
        </p:nvSpPr>
        <p:spPr>
          <a:xfrm>
            <a:off x="10796525" y="379101"/>
            <a:ext cx="1311514" cy="114520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000" dirty="0"/>
              <a:t>ADHD-liitto, kuntoutussää-</a:t>
            </a:r>
            <a:r>
              <a:rPr lang="fi-FI" sz="1000" dirty="0" err="1"/>
              <a:t>tiö</a:t>
            </a:r>
            <a:r>
              <a:rPr lang="fi-FI" sz="1000" dirty="0"/>
              <a:t>, YTHS.fi, Käypä hoito materiaali ym.</a:t>
            </a:r>
          </a:p>
        </p:txBody>
      </p:sp>
      <p:sp>
        <p:nvSpPr>
          <p:cNvPr id="10" name="Ellipsi 9">
            <a:extLst>
              <a:ext uri="{FF2B5EF4-FFF2-40B4-BE49-F238E27FC236}">
                <a16:creationId xmlns:a16="http://schemas.microsoft.com/office/drawing/2014/main" id="{2154DC20-9877-3731-9ECF-83459DAB4570}"/>
              </a:ext>
            </a:extLst>
          </p:cNvPr>
          <p:cNvSpPr/>
          <p:nvPr/>
        </p:nvSpPr>
        <p:spPr>
          <a:xfrm>
            <a:off x="4372374" y="5617032"/>
            <a:ext cx="1311514" cy="114520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000" dirty="0"/>
              <a:t>Kelan Omaväylä, </a:t>
            </a:r>
            <a:r>
              <a:rPr lang="fi-FI" sz="1000" dirty="0" err="1"/>
              <a:t>nepsy</a:t>
            </a:r>
            <a:r>
              <a:rPr lang="fi-FI" sz="1000" dirty="0"/>
              <a:t>-valmennus, ym. tukimuodot</a:t>
            </a:r>
          </a:p>
        </p:txBody>
      </p:sp>
      <p:sp>
        <p:nvSpPr>
          <p:cNvPr id="11" name="Suorakulmio: Pyöristetyt kulmat 10">
            <a:extLst>
              <a:ext uri="{FF2B5EF4-FFF2-40B4-BE49-F238E27FC236}">
                <a16:creationId xmlns:a16="http://schemas.microsoft.com/office/drawing/2014/main" id="{F0FAF394-1AEE-8836-73E1-F1315D83FA6E}"/>
              </a:ext>
            </a:extLst>
          </p:cNvPr>
          <p:cNvSpPr/>
          <p:nvPr/>
        </p:nvSpPr>
        <p:spPr>
          <a:xfrm>
            <a:off x="179440" y="4194806"/>
            <a:ext cx="2517913" cy="1868557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100" b="1" dirty="0">
                <a:solidFill>
                  <a:prstClr val="black"/>
                </a:solidFill>
                <a:latin typeface="Calibri" panose="020F0502020204030204"/>
              </a:rPr>
              <a:t>8</a:t>
            </a:r>
            <a:r>
              <a:rPr kumimoji="0" lang="fi-FI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lang="fi-FI" sz="1100" b="1" dirty="0">
                <a:solidFill>
                  <a:prstClr val="black"/>
                </a:solidFill>
                <a:latin typeface="Calibri" panose="020F0502020204030204"/>
              </a:rPr>
              <a:t>VUOSIKONTROLLIT YLEISLÄÄKÄRIN VASTAANOTOLLA</a:t>
            </a:r>
            <a:endParaRPr kumimoji="0" lang="fi-FI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i-FI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Tarvittaessa psykiatrin kons.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fi-FI" sz="1100" dirty="0">
              <a:solidFill>
                <a:prstClr val="black"/>
              </a:solidFill>
              <a:latin typeface="Calibri" panose="020F0502020204030204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i-FI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Kuva 13">
            <a:extLst>
              <a:ext uri="{FF2B5EF4-FFF2-40B4-BE49-F238E27FC236}">
                <a16:creationId xmlns:a16="http://schemas.microsoft.com/office/drawing/2014/main" id="{4418198E-854B-796D-C13C-77FB99919A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293517">
            <a:off x="2150058" y="3955480"/>
            <a:ext cx="1109007" cy="577747"/>
          </a:xfrm>
          <a:prstGeom prst="rect">
            <a:avLst/>
          </a:prstGeom>
        </p:spPr>
      </p:pic>
      <p:sp>
        <p:nvSpPr>
          <p:cNvPr id="15" name="Tekstiruutu 14">
            <a:extLst>
              <a:ext uri="{FF2B5EF4-FFF2-40B4-BE49-F238E27FC236}">
                <a16:creationId xmlns:a16="http://schemas.microsoft.com/office/drawing/2014/main" id="{B062EB08-FE03-05FE-51A7-856D4B8E1CF3}"/>
              </a:ext>
            </a:extLst>
          </p:cNvPr>
          <p:cNvSpPr txBox="1"/>
          <p:nvPr/>
        </p:nvSpPr>
        <p:spPr>
          <a:xfrm>
            <a:off x="1960994" y="2822167"/>
            <a:ext cx="6241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AIKUISTEN PERUSTASON ADHD TUTKIMUS- JA HOITOPOLKU</a:t>
            </a:r>
          </a:p>
          <a:p>
            <a:pPr algn="ctr"/>
            <a:r>
              <a:rPr lang="fi-F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Etelä-Pohjanmaan hyvinvointialue</a:t>
            </a:r>
          </a:p>
        </p:txBody>
      </p:sp>
    </p:spTree>
    <p:extLst>
      <p:ext uri="{BB962C8B-B14F-4D97-AF65-F5344CB8AC3E}">
        <p14:creationId xmlns:p14="http://schemas.microsoft.com/office/powerpoint/2010/main" val="1675462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2CEDFEF2F2404AB625894E7C8DAC7E" ma:contentTypeVersion="18" ma:contentTypeDescription="Create a new document." ma:contentTypeScope="" ma:versionID="754176915c64649ea3d27c74e5f9b3cf">
  <xsd:schema xmlns:xsd="http://www.w3.org/2001/XMLSchema" xmlns:xs="http://www.w3.org/2001/XMLSchema" xmlns:p="http://schemas.microsoft.com/office/2006/metadata/properties" xmlns:ns2="692281f5-0e0a-42d7-acb5-914712839421" xmlns:ns3="c87c56ee-b3ca-4caa-b647-d6e05b0f467a" targetNamespace="http://schemas.microsoft.com/office/2006/metadata/properties" ma:root="true" ma:fieldsID="6c3304513fd357877834f8404bb38ff9" ns2:_="" ns3:_="">
    <xsd:import namespace="692281f5-0e0a-42d7-acb5-914712839421"/>
    <xsd:import namespace="c87c56ee-b3ca-4caa-b647-d6e05b0f46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Location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2281f5-0e0a-42d7-acb5-9147128394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e512d4ec-1b9f-41fe-b51c-c8b502c4e5a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7c56ee-b3ca-4caa-b647-d6e05b0f467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5fd0cbda-fde9-419b-b052-34958aed2300}" ma:internalName="TaxCatchAll" ma:showField="CatchAllData" ma:web="c87c56ee-b3ca-4caa-b647-d6e05b0f46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92281f5-0e0a-42d7-acb5-914712839421">
      <Terms xmlns="http://schemas.microsoft.com/office/infopath/2007/PartnerControls"/>
    </lcf76f155ced4ddcb4097134ff3c332f>
    <TaxCatchAll xmlns="c87c56ee-b3ca-4caa-b647-d6e05b0f467a" xsi:nil="true"/>
  </documentManagement>
</p:properties>
</file>

<file path=customXml/itemProps1.xml><?xml version="1.0" encoding="utf-8"?>
<ds:datastoreItem xmlns:ds="http://schemas.openxmlformats.org/officeDocument/2006/customXml" ds:itemID="{7372B57A-213F-4989-A123-88E5872DE6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2281f5-0e0a-42d7-acb5-914712839421"/>
    <ds:schemaRef ds:uri="c87c56ee-b3ca-4caa-b647-d6e05b0f46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73F2841-7D9C-464E-8DC8-72DA7CA012C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C1219B3-0AF7-4C79-BC86-DF1FE141D59E}">
  <ds:schemaRefs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elements/1.1/"/>
    <ds:schemaRef ds:uri="http://www.w3.org/XML/1998/namespace"/>
    <ds:schemaRef ds:uri="http://schemas.microsoft.com/office/infopath/2007/PartnerControls"/>
    <ds:schemaRef ds:uri="c87c56ee-b3ca-4caa-b647-d6e05b0f467a"/>
    <ds:schemaRef ds:uri="692281f5-0e0a-42d7-acb5-914712839421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986</TotalTime>
  <Words>270</Words>
  <Application>Microsoft Office PowerPoint</Application>
  <PresentationFormat>Laajakuva</PresentationFormat>
  <Paragraphs>39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Office-teema</vt:lpstr>
      <vt:lpstr>PowerPoint-esitys</vt:lpstr>
    </vt:vector>
  </TitlesOfParts>
  <Company>EPSHP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EPSHP saavutettava PowerPoint-ohje</dc:title>
  <dc:creator>Metsä-Ketelä Tuomas</dc:creator>
  <cp:lastModifiedBy>Henna Kuula</cp:lastModifiedBy>
  <cp:revision>25</cp:revision>
  <cp:lastPrinted>2023-11-16T09:57:59Z</cp:lastPrinted>
  <dcterms:created xsi:type="dcterms:W3CDTF">2022-09-19T10:31:46Z</dcterms:created>
  <dcterms:modified xsi:type="dcterms:W3CDTF">2023-11-24T07:55:57Z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0x0101005F2CEDFEF2F2404AB625894E7C8DAC7E</vt:lpwstr>
  </property>
  <property fmtid="{D5CDD505-2E9C-101B-9397-08002B2CF9AE}" pid="3" name="MediaServiceImageTags">
    <vt:lpwstr/>
  </property>
</Properties>
</file>