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4"/>
    <p:sldMasterId id="2147483708" r:id="rId5"/>
    <p:sldMasterId id="2147483695" r:id="rId6"/>
    <p:sldMasterId id="2147483702" r:id="rId7"/>
    <p:sldMasterId id="2147483719" r:id="rId8"/>
    <p:sldMasterId id="2147484020" r:id="rId9"/>
  </p:sldMasterIdLst>
  <p:notesMasterIdLst>
    <p:notesMasterId r:id="rId11"/>
  </p:notesMasterIdLst>
  <p:sldIdLst>
    <p:sldId id="307" r:id="rId10"/>
  </p:sldIdLst>
  <p:sldSz cx="18288000" cy="10288588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Psote esitys" id="{EC940E6B-B0C3-F849-A864-5B1216E39F8F}">
          <p14:sldIdLst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arlela Veera" initials="KV" lastIdx="1" clrIdx="0">
    <p:extLst>
      <p:ext uri="{19B8F6BF-5375-455C-9EA6-DF929625EA0E}">
        <p15:presenceInfo xmlns:p15="http://schemas.microsoft.com/office/powerpoint/2012/main" userId="S-1-5-21-1060284298-573735546-725345543-99427" providerId="AD"/>
      </p:ext>
    </p:extLst>
  </p:cmAuthor>
  <p:cmAuthor id="2" name="Kaarlela Veera" initials="KV [2]" lastIdx="2" clrIdx="1">
    <p:extLst>
      <p:ext uri="{19B8F6BF-5375-455C-9EA6-DF929625EA0E}">
        <p15:presenceInfo xmlns:p15="http://schemas.microsoft.com/office/powerpoint/2012/main" userId="S::veera.kaarlela@ppshp.fi::dfe6fcbd-9a95-4a17-980a-0b02cda22f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DB2A6E"/>
    <a:srgbClr val="102D69"/>
    <a:srgbClr val="00A0BE"/>
    <a:srgbClr val="8FAEA0"/>
    <a:srgbClr val="00AEC5"/>
    <a:srgbClr val="F074A7"/>
    <a:srgbClr val="00759E"/>
    <a:srgbClr val="80D0DE"/>
    <a:srgbClr val="00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B2A44-7494-C2C9-2500-AC59781652C7}" v="1092" dt="2023-10-06T09:03:54.349"/>
    <p1510:client id="{0E744159-80E0-41ED-8AA1-A5969B349ECA}" v="876" dt="2023-03-24T07:25:38.168"/>
    <p1510:client id="{1874900E-A6EA-A110-6D51-52259F3982B8}" v="81" dt="2023-05-05T06:59:23.659"/>
    <p1510:client id="{19E93FF7-D0C2-E421-F21F-DDE494EF8822}" v="160" dt="2023-08-30T12:57:02.267"/>
    <p1510:client id="{25ADBE87-A211-429D-BB76-47B631CAEB86}" v="363" dt="2023-04-21T07:28:20.337"/>
    <p1510:client id="{33541DA5-7F62-4E5B-A061-31A2CA8D71DD}" v="70" dt="2023-03-31T06:59:30.899"/>
    <p1510:client id="{48D903FA-8F58-424C-A07A-CAF8AC1EE5F2}" v="22" dt="2023-04-21T05:43:47.790"/>
    <p1510:client id="{4A3E7504-DB46-817B-60B5-C3C61CA89C47}" v="106" dt="2023-10-06T09:56:48.306"/>
    <p1510:client id="{4C719050-6380-0F2D-1BA5-43433B8E4A04}" v="557" dt="2023-08-30T07:06:33.167"/>
    <p1510:client id="{5DF627F6-7245-4B35-8707-D3E9DF28A623}" v="42" dt="2023-04-03T08:06:32.323"/>
    <p1510:client id="{6103E5C5-D293-463F-B7E2-F25BBA82A9A6}" v="533" dt="2023-03-15T11:55:49.939"/>
    <p1510:client id="{64BCAEEA-3FF7-94D2-C6FA-F45AE6845DE7}" v="227" dt="2023-11-10T10:15:01.945"/>
    <p1510:client id="{65CCF462-8281-5FEF-3260-1F51DA79389B}" v="600" dt="2023-06-13T12:28:55.660"/>
    <p1510:client id="{67C31881-E85A-4553-A6B1-D4896B38C5C9}" v="3" dt="2023-06-13T12:15:38.298"/>
    <p1510:client id="{711724FE-27AD-438F-AD09-0A6A3A54EFB7}" v="5" dt="2023-06-13T11:42:36.190"/>
    <p1510:client id="{85D58C04-CDC8-4408-8903-C81716C18C4B}" v="334" dt="2023-05-05T06:46:48.494"/>
    <p1510:client id="{86E46038-2DD3-4D6E-B95A-39720F2C4286}" v="3" dt="2023-06-13T11:17:37.042"/>
    <p1510:client id="{90A36BA8-9D83-42AA-8DBA-EEF3AC159078}" v="24" dt="2023-05-05T07:14:00.459"/>
    <p1510:client id="{93089420-901A-441F-AEA8-0A81A3E3113C}" v="5" dt="2023-05-05T06:57:23.828"/>
    <p1510:client id="{9BAFA36B-99DC-46A1-BF2B-4158D3E0CCD5}" v="6" dt="2023-01-26T13:24:56.812"/>
    <p1510:client id="{A223435C-23F6-489D-A8B2-4A20D0E949EF}" v="24" dt="2023-06-13T10:30:30.273"/>
    <p1510:client id="{A6565D83-AB10-443E-9EA1-677A433F534F}" v="695" dt="2023-04-21T06:26:22.098"/>
    <p1510:client id="{A9F7A18E-2BFB-488A-B307-D05F4515AD6A}" v="2399" dt="2023-04-21T08:33:50.940"/>
    <p1510:client id="{AFD78FB2-32CC-49F3-9EF5-6D5A7B2EE7C4}" v="1" dt="2023-10-13T08:24:25.676"/>
    <p1510:client id="{B00E25FA-889D-4EA9-9A93-B995341F6787}" v="107" dt="2023-04-17T09:17:01.347"/>
    <p1510:client id="{B2E4F743-520B-4624-913A-25DE872DBE2D}" v="397" dt="2023-06-13T10:59:53.471"/>
    <p1510:client id="{BB9609E0-62B8-7048-19D0-F652CEC62378}" v="2" dt="2023-11-10T12:21:35.828"/>
    <p1510:client id="{BC509DEB-219E-68DE-5529-41343926C948}" v="1" dt="2023-11-16T08:22:32.610"/>
    <p1510:client id="{BE61D79E-85C1-266C-A48E-67998C2C6E19}" v="3" dt="2023-11-29T06:54:06.710"/>
    <p1510:client id="{C3FACCCD-9C28-1B80-2CF0-79836222CE0B}" v="765" dt="2023-01-24T10:53:19.214"/>
    <p1510:client id="{C5DCBEDB-64E5-BFA4-37F4-0DA0658049AE}" v="364" dt="2023-08-11T10:03:33.770"/>
    <p1510:client id="{C9E2F051-472F-9388-88B0-D4FBA491AA8A}" v="1497" dt="2023-09-05T08:42:43.850"/>
    <p1510:client id="{D673CE15-1EE5-4391-A462-F9EB003E131E}" v="112" dt="2023-03-15T10:17:52.054"/>
    <p1510:client id="{D9B9B5EC-E4EA-03E3-B017-D058DCA06E2D}" v="246" dt="2023-06-13T12:24:07.068"/>
    <p1510:client id="{E0CDA6BB-D2A5-9140-3407-294CE12BEA6E}" v="177" dt="2023-09-05T11:44:14.323"/>
    <p1510:client id="{E2F2E204-2CA7-4032-B7BC-488E5742C17C}" v="5" dt="2023-05-05T07:06:40.687"/>
    <p1510:client id="{E7B11E5D-4209-9E78-4161-C0E4D60EACBF}" v="66" dt="2023-11-17T11:34:09.527"/>
    <p1510:client id="{E89DD815-2AB8-4D57-860D-F20173B7F46D}" v="3393" dt="2023-03-31T08:37:06.590"/>
    <p1510:client id="{E99DCF03-55F1-9A8F-0484-99DBE2369A00}" v="770" dt="2023-08-25T07:18:12.176"/>
    <p1510:client id="{EC13B9A7-454A-47FE-9AEA-05E6343C4914}" v="121" dt="2023-04-17T09:36:36.011"/>
    <p1510:client id="{FF8097B7-6CC6-40C2-A029-F284532859C3}" v="112" dt="2023-06-13T12:28:49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7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36" Type="http://schemas.microsoft.com/office/2015/10/relationships/revisionInfo" Target="revisionInfo.xml"/><Relationship Id="rId10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Normaali" charset="0"/>
              </a:defRPr>
            </a:lvl1pPr>
          </a:lstStyle>
          <a:p>
            <a:fld id="{49F2F0CF-D075-4FFB-84C7-5CBA86648592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Normaal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Normaali" charset="0"/>
              </a:defRPr>
            </a:lvl1pPr>
          </a:lstStyle>
          <a:p>
            <a:fld id="{9B02C0F6-0380-4311-99DF-17D612588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7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b="0" i="0" kern="1200">
        <a:solidFill>
          <a:schemeClr val="tx1"/>
        </a:solidFill>
        <a:latin typeface="Calibri Normaali" charset="0"/>
        <a:ea typeface="+mn-ea"/>
        <a:cs typeface="+mn-cs"/>
      </a:defRPr>
    </a:lvl1pPr>
    <a:lvl2pPr marL="685800" algn="l" defTabSz="1371600" rtl="0" eaLnBrk="1" latinLnBrk="0" hangingPunct="1">
      <a:defRPr sz="1800" b="0" i="0" kern="1200">
        <a:solidFill>
          <a:schemeClr val="tx1"/>
        </a:solidFill>
        <a:latin typeface="Calibri Normaali" charset="0"/>
        <a:ea typeface="+mn-ea"/>
        <a:cs typeface="+mn-cs"/>
      </a:defRPr>
    </a:lvl2pPr>
    <a:lvl3pPr marL="1371600" algn="l" defTabSz="1371600" rtl="0" eaLnBrk="1" latinLnBrk="0" hangingPunct="1">
      <a:defRPr sz="1800" b="0" i="0" kern="1200">
        <a:solidFill>
          <a:schemeClr val="tx1"/>
        </a:solidFill>
        <a:latin typeface="Calibri Normaali" charset="0"/>
        <a:ea typeface="+mn-ea"/>
        <a:cs typeface="+mn-cs"/>
      </a:defRPr>
    </a:lvl3pPr>
    <a:lvl4pPr marL="2057400" algn="l" defTabSz="1371600" rtl="0" eaLnBrk="1" latinLnBrk="0" hangingPunct="1">
      <a:defRPr sz="1800" b="0" i="0" kern="1200">
        <a:solidFill>
          <a:schemeClr val="tx1"/>
        </a:solidFill>
        <a:latin typeface="Calibri Normaali" charset="0"/>
        <a:ea typeface="+mn-ea"/>
        <a:cs typeface="+mn-cs"/>
      </a:defRPr>
    </a:lvl4pPr>
    <a:lvl5pPr marL="2743200" algn="l" defTabSz="1371600" rtl="0" eaLnBrk="1" latinLnBrk="0" hangingPunct="1">
      <a:defRPr sz="1800" b="0" i="0" kern="1200">
        <a:solidFill>
          <a:schemeClr val="tx1"/>
        </a:solidFill>
        <a:latin typeface="Calibri Normaali" charset="0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>
              <a:latin typeface="Calibri Normaal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2C0F6-0380-4311-99DF-17D612588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Normaali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Normaal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0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usta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57300" y="4149725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8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71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03" y="1384886"/>
            <a:ext cx="15309014" cy="6668251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  <a:lvl2pPr>
              <a:defRPr sz="28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2pPr>
            <a:lvl3pPr>
              <a:defRPr sz="2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3pPr>
            <a:lvl4pPr>
              <a:defRPr sz="20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4pPr>
            <a:lvl5pPr>
              <a:defRPr sz="20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59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8963" y="3274846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144252"/>
            <a:ext cx="18288000" cy="714433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5A9B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9544" y="1359320"/>
            <a:ext cx="16436140" cy="1544301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896350" cy="10288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5A9B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9843002" y="2566737"/>
            <a:ext cx="7735888" cy="6128084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843002" y="850232"/>
            <a:ext cx="7735888" cy="1540042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yöreä 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3432007" y="-721895"/>
            <a:ext cx="11502190" cy="11502190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55886" y="2743200"/>
            <a:ext cx="8380830" cy="583932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55886" y="866274"/>
            <a:ext cx="8380830" cy="163846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2270" y="3039974"/>
            <a:ext cx="5502442" cy="5502442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409829" y="3039974"/>
            <a:ext cx="5502442" cy="5502442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12337388" y="3039974"/>
            <a:ext cx="5502442" cy="5502442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64794" y="866273"/>
            <a:ext cx="16324848" cy="1491916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866274"/>
            <a:ext cx="15773400" cy="1670551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05263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05263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0"/>
            <a:ext cx="7860632" cy="10288588"/>
          </a:xfrm>
          <a:prstGeom prst="rect">
            <a:avLst/>
          </a:pr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8678779" y="1299412"/>
            <a:ext cx="8900111" cy="739541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1579" y="1299412"/>
            <a:ext cx="6657474" cy="6882061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144252"/>
            <a:ext cx="18288000" cy="714433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69544" y="1359320"/>
            <a:ext cx="16436140" cy="1544301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03" y="2983832"/>
            <a:ext cx="15501518" cy="567890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2903" y="1187116"/>
            <a:ext cx="15501518" cy="1622425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5A9B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6069"/>
            <a:ext cx="10988247" cy="2168196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467115"/>
            <a:ext cx="15773400" cy="55791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0754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61F8DA-D6EE-A94A-ACFC-273BCF368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048472"/>
            <a:ext cx="7772400" cy="62184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F757219-CD75-CA4D-8FF0-538181691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3048470"/>
            <a:ext cx="7772400" cy="62184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42F6044-7D3F-0B4B-AFE9-372237F0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A2F8FC-1F12-C047-94A1-F2AF07FB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AA98B8A6-E6E0-1C49-B2B1-5EDE2B8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6069"/>
            <a:ext cx="10988247" cy="2168196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512820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144251"/>
            <a:ext cx="18288000" cy="714433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5A9B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11" y="9504028"/>
            <a:ext cx="671763" cy="4581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9547" y="1359323"/>
            <a:ext cx="16436141" cy="1544301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855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8963" y="3274846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2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144251"/>
            <a:ext cx="18288000" cy="714433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5A9B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10" y="9504028"/>
            <a:ext cx="671763" cy="45812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9545" y="1359321"/>
            <a:ext cx="16436141" cy="1544301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5288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8963" y="3274846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99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144252"/>
            <a:ext cx="18288000" cy="714433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5A9B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9544" y="1359320"/>
            <a:ext cx="16436140" cy="1544301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16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896350" cy="10288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9843002" y="2566737"/>
            <a:ext cx="7735888" cy="6128084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843002" y="850232"/>
            <a:ext cx="7735888" cy="1540042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73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8963" y="3274846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43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144252"/>
            <a:ext cx="18288000" cy="714433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5A9B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9544" y="1359320"/>
            <a:ext cx="16436140" cy="1544301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53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7515" y="4397796"/>
            <a:ext cx="10395285" cy="3863887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8288000" cy="10288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7515" y="4397796"/>
            <a:ext cx="10395285" cy="3863887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rgbClr val="005A9B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0"/>
          <a:stretch/>
        </p:blipFill>
        <p:spPr>
          <a:xfrm>
            <a:off x="0" y="-1"/>
            <a:ext cx="18416338" cy="102885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1" b="4048"/>
          <a:stretch/>
        </p:blipFill>
        <p:spPr>
          <a:xfrm>
            <a:off x="0" y="1"/>
            <a:ext cx="18416335" cy="102885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yöreä 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3432007" y="-721895"/>
            <a:ext cx="11502190" cy="11502190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8655886" y="2743200"/>
            <a:ext cx="8380830" cy="583932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655886" y="866274"/>
            <a:ext cx="8380830" cy="163846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6" b="11037"/>
          <a:stretch/>
        </p:blipFill>
        <p:spPr>
          <a:xfrm>
            <a:off x="0" y="0"/>
            <a:ext cx="18432378" cy="10288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uva va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" b="9862"/>
          <a:stretch/>
        </p:blipFill>
        <p:spPr>
          <a:xfrm>
            <a:off x="0" y="0"/>
            <a:ext cx="18456445" cy="10288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4"/>
          <a:stretch/>
        </p:blipFill>
        <p:spPr>
          <a:xfrm>
            <a:off x="-1" y="-1"/>
            <a:ext cx="18496547" cy="102885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" b="8071"/>
          <a:stretch/>
        </p:blipFill>
        <p:spPr>
          <a:xfrm>
            <a:off x="0" y="-850231"/>
            <a:ext cx="18464463" cy="11138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6774"/>
          <a:stretch/>
        </p:blipFill>
        <p:spPr>
          <a:xfrm>
            <a:off x="0" y="0"/>
            <a:ext cx="18464463" cy="10288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LOGO johon voi lisätä taustakuv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b="13751"/>
          <a:stretch/>
        </p:blipFill>
        <p:spPr>
          <a:xfrm>
            <a:off x="0" y="0"/>
            <a:ext cx="18400295" cy="10288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1FAEDC2-5040-6946-90A6-BD17B1A735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C62F51-95D7-7E43-A39A-F0D3B00297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44DA5C8-DC13-8C4D-B479-3A817C218E89}"/>
              </a:ext>
            </a:extLst>
          </p:cNvPr>
          <p:cNvSpPr/>
          <p:nvPr/>
        </p:nvSpPr>
        <p:spPr>
          <a:xfrm>
            <a:off x="14056469" y="1"/>
            <a:ext cx="4231532" cy="2082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BB57461-E3E1-2F49-B6DF-4B59085E2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81346" y="3336588"/>
            <a:ext cx="6453125" cy="29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4374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nainen ja lap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066D1325-3727-B442-8D2F-0B8B89023047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9FC4CAA-3762-0741-BEDF-669A8DD6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5456" y="2239453"/>
            <a:ext cx="7185242" cy="39481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8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20" name="Tekstin paikkamerkki 18">
            <a:extLst>
              <a:ext uri="{FF2B5EF4-FFF2-40B4-BE49-F238E27FC236}">
                <a16:creationId xmlns:a16="http://schemas.microsoft.com/office/drawing/2014/main" id="{8539EA54-AB74-A442-82D6-1C28288C1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301" y="9454378"/>
            <a:ext cx="11643155" cy="3975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57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/>
              <a:t>Etunimi Sukunimi, Titteli</a:t>
            </a:r>
          </a:p>
        </p:txBody>
      </p:sp>
      <p:sp>
        <p:nvSpPr>
          <p:cNvPr id="21" name="Tekstin paikkamerkki 18">
            <a:extLst>
              <a:ext uri="{FF2B5EF4-FFF2-40B4-BE49-F238E27FC236}">
                <a16:creationId xmlns:a16="http://schemas.microsoft.com/office/drawing/2014/main" id="{31FA731E-2BE4-394C-A7C6-D0A991F4D9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21730" y="9454378"/>
            <a:ext cx="3808970" cy="3975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r" defTabSz="13716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7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Muokkaa tekstin perustyylejä</a:t>
            </a:r>
          </a:p>
        </p:txBody>
      </p:sp>
      <p:sp>
        <p:nvSpPr>
          <p:cNvPr id="35" name="Alaotsikko 2">
            <a:extLst>
              <a:ext uri="{FF2B5EF4-FFF2-40B4-BE49-F238E27FC236}">
                <a16:creationId xmlns:a16="http://schemas.microsoft.com/office/drawing/2014/main" id="{8C887873-4F87-2A43-AC08-A4485D93E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5456" y="6624244"/>
            <a:ext cx="7185243" cy="22692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3390"/>
              </a:lnSpc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8D99C3E-D1D3-1A4D-B31A-7795EBE4B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58" y="620860"/>
            <a:ext cx="2594747" cy="11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21951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 vanh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86765C0F-7791-9E4D-B6D3-699BB41DBD43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20" name="Tekstin paikkamerkki 18">
            <a:extLst>
              <a:ext uri="{FF2B5EF4-FFF2-40B4-BE49-F238E27FC236}">
                <a16:creationId xmlns:a16="http://schemas.microsoft.com/office/drawing/2014/main" id="{8539EA54-AB74-A442-82D6-1C28288C1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301" y="9454378"/>
            <a:ext cx="11643155" cy="3975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57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/>
              <a:t>Etunimi Sukunimi, Titteli</a:t>
            </a:r>
          </a:p>
        </p:txBody>
      </p:sp>
      <p:sp>
        <p:nvSpPr>
          <p:cNvPr id="21" name="Tekstin paikkamerkki 18">
            <a:extLst>
              <a:ext uri="{FF2B5EF4-FFF2-40B4-BE49-F238E27FC236}">
                <a16:creationId xmlns:a16="http://schemas.microsoft.com/office/drawing/2014/main" id="{31FA731E-2BE4-394C-A7C6-D0A991F4D9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21730" y="9454378"/>
            <a:ext cx="3808970" cy="3975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r" defTabSz="13716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7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Muokkaa tekstin perustyylejä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C3FD6B73-293C-0B4A-A332-7D4623946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5456" y="2239453"/>
            <a:ext cx="7185242" cy="39481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8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Alaotsikko 2">
            <a:extLst>
              <a:ext uri="{FF2B5EF4-FFF2-40B4-BE49-F238E27FC236}">
                <a16:creationId xmlns:a16="http://schemas.microsoft.com/office/drawing/2014/main" id="{1ECFA9E3-56E8-2B4B-992B-7870D0F16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5456" y="6624244"/>
            <a:ext cx="7185243" cy="22692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3390"/>
              </a:lnSpc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CE18DF3-DFDC-4344-ACB0-5D28152D4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58" y="620860"/>
            <a:ext cx="2594747" cy="11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30413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6069"/>
            <a:ext cx="10988247" cy="2168196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467115"/>
            <a:ext cx="15773400" cy="55791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2FBA1795-2D78-6243-B83D-5CD869E2D4D6}"/>
              </a:ext>
            </a:extLst>
          </p:cNvPr>
          <p:cNvCxnSpPr>
            <a:cxnSpLocks/>
          </p:cNvCxnSpPr>
          <p:nvPr/>
        </p:nvCxnSpPr>
        <p:spPr>
          <a:xfrm>
            <a:off x="1371599" y="3057040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09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2270" y="3039974"/>
            <a:ext cx="5502442" cy="5502442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409829" y="3039974"/>
            <a:ext cx="5502442" cy="5502442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12337388" y="3039974"/>
            <a:ext cx="5502442" cy="5502442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64794" y="866273"/>
            <a:ext cx="16324848" cy="1491916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34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tumma">
    <p:bg>
      <p:bgPr>
        <a:gradFill flip="none" rotWithShape="1">
          <a:gsLst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51000">
              <a:schemeClr val="bg2">
                <a:shade val="63000"/>
                <a:satMod val="12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27D2F63A-75EB-C649-AD4D-F55E898F52A8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gradFill>
            <a:gsLst>
              <a:gs pos="0">
                <a:schemeClr val="bg2">
                  <a:tint val="98000"/>
                  <a:satMod val="130000"/>
                  <a:shade val="90000"/>
                  <a:lumMod val="103000"/>
                </a:schemeClr>
              </a:gs>
              <a:gs pos="51000">
                <a:schemeClr val="bg2">
                  <a:shade val="63000"/>
                  <a:satMod val="12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6069"/>
            <a:ext cx="10988247" cy="2168196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467115"/>
            <a:ext cx="15773400" cy="558120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5D466EC9-ABD3-B149-B714-4998F2BF1348}"/>
              </a:ext>
            </a:extLst>
          </p:cNvPr>
          <p:cNvCxnSpPr>
            <a:cxnSpLocks/>
          </p:cNvCxnSpPr>
          <p:nvPr/>
        </p:nvCxnSpPr>
        <p:spPr>
          <a:xfrm>
            <a:off x="1371599" y="3057040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FD106746-9AE6-DB46-AB9B-615B3D075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438647" y="686068"/>
            <a:ext cx="2142390" cy="79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7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C10FBD-37BC-5B4D-9101-AF15A4C7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004"/>
            <a:ext cx="15773400" cy="427976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560B92-38D9-5B43-894E-78E5D1B0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7093557"/>
            <a:ext cx="15773400" cy="2042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0116590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tumma">
    <p:bg>
      <p:bgPr>
        <a:gradFill>
          <a:gsLst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51000">
              <a:schemeClr val="bg2">
                <a:shade val="63000"/>
                <a:satMod val="12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>
            <a:extLst>
              <a:ext uri="{FF2B5EF4-FFF2-40B4-BE49-F238E27FC236}">
                <a16:creationId xmlns:a16="http://schemas.microsoft.com/office/drawing/2014/main" id="{C96F3789-64D2-9A4F-A656-6AB0E01E8560}"/>
              </a:ext>
            </a:extLst>
          </p:cNvPr>
          <p:cNvSpPr/>
          <p:nvPr/>
        </p:nvSpPr>
        <p:spPr>
          <a:xfrm>
            <a:off x="0" y="234653"/>
            <a:ext cx="18288000" cy="10288588"/>
          </a:xfrm>
          <a:prstGeom prst="rect">
            <a:avLst/>
          </a:prstGeom>
          <a:gradFill>
            <a:gsLst>
              <a:gs pos="0">
                <a:schemeClr val="bg2">
                  <a:tint val="98000"/>
                  <a:satMod val="130000"/>
                  <a:shade val="90000"/>
                  <a:lumMod val="103000"/>
                </a:schemeClr>
              </a:gs>
              <a:gs pos="51000">
                <a:schemeClr val="bg2">
                  <a:shade val="63000"/>
                  <a:satMod val="12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C10FBD-37BC-5B4D-9101-AF15A4C7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004"/>
            <a:ext cx="15773400" cy="427976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560B92-38D9-5B43-894E-78E5D1B0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7093557"/>
            <a:ext cx="15773400" cy="2042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828BCD1-8843-5448-9D4D-DD9A558660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438647" y="686068"/>
            <a:ext cx="2142390" cy="79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teksti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3072697-FA94-6446-BDEB-672615BF65AB}"/>
              </a:ext>
            </a:extLst>
          </p:cNvPr>
          <p:cNvSpPr/>
          <p:nvPr/>
        </p:nvSpPr>
        <p:spPr>
          <a:xfrm>
            <a:off x="7791084" y="1"/>
            <a:ext cx="10496916" cy="10288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D5E1D3E0-E066-DF48-B9BA-853A9C6980B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20050" y="1"/>
            <a:ext cx="10267950" cy="102885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C10FBD-37BC-5B4D-9101-AF15A4C7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1148321"/>
            <a:ext cx="6051768" cy="26935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560B92-38D9-5B43-894E-78E5D1B0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4378918"/>
            <a:ext cx="6051770" cy="4756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ACE7DFFB-038B-0E43-9CB2-A357E960A72B}"/>
              </a:ext>
            </a:extLst>
          </p:cNvPr>
          <p:cNvCxnSpPr>
            <a:cxnSpLocks/>
          </p:cNvCxnSpPr>
          <p:nvPr/>
        </p:nvCxnSpPr>
        <p:spPr>
          <a:xfrm>
            <a:off x="1371599" y="4023722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1084229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teksti ensihoitaj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08F682A-1136-4844-9F64-E18B69DDA077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71616D9-60C5-CE48-BB3C-F83C8219AB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38647" y="686068"/>
            <a:ext cx="2142390" cy="7992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C665D5D1-0E4D-4F48-9F8E-0BB96370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1148321"/>
            <a:ext cx="6051768" cy="26935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FEBBC051-8E3D-0146-A861-30B282DD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4378918"/>
            <a:ext cx="6051770" cy="4756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99B490F0-C5AB-0549-B03D-8063016B74F1}"/>
              </a:ext>
            </a:extLst>
          </p:cNvPr>
          <p:cNvCxnSpPr>
            <a:cxnSpLocks/>
          </p:cNvCxnSpPr>
          <p:nvPr/>
        </p:nvCxnSpPr>
        <p:spPr>
          <a:xfrm>
            <a:off x="1371599" y="4023722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195028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teksti vanh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E5294AFA-EA8B-AE41-96AE-085238B0125E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33741" y="686068"/>
            <a:ext cx="2147297" cy="801100"/>
          </a:xfrm>
          <a:prstGeom prst="rect">
            <a:avLst/>
          </a:prstGeo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3CEEAE62-3569-B64E-9A2A-D9AACEAC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1148321"/>
            <a:ext cx="6051768" cy="26935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A310C77D-9586-ED4D-B213-5F322B4B1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4378918"/>
            <a:ext cx="6051770" cy="4756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E457904E-5A58-C44A-B057-574E43E1DAFC}"/>
              </a:ext>
            </a:extLst>
          </p:cNvPr>
          <p:cNvCxnSpPr>
            <a:cxnSpLocks/>
          </p:cNvCxnSpPr>
          <p:nvPr/>
        </p:nvCxnSpPr>
        <p:spPr>
          <a:xfrm>
            <a:off x="1371599" y="4023722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102226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teksti nainen ja lap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E5294AFA-EA8B-AE41-96AE-085238B0125E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F2F9D2-87CA-914D-8E21-A4D91ED2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38647" y="686068"/>
            <a:ext cx="2142390" cy="799269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C0FA2095-6E26-3B47-AD05-2EF25166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1148321"/>
            <a:ext cx="6051768" cy="26935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5DA88651-3AFF-D646-A8F5-C8913C440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4378918"/>
            <a:ext cx="6051770" cy="4756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4F43EB91-9EFD-AA4C-9533-94C95229B30F}"/>
              </a:ext>
            </a:extLst>
          </p:cNvPr>
          <p:cNvCxnSpPr>
            <a:cxnSpLocks/>
          </p:cNvCxnSpPr>
          <p:nvPr/>
        </p:nvCxnSpPr>
        <p:spPr>
          <a:xfrm>
            <a:off x="1371599" y="4023722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444898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teksti pelastusla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E5294AFA-EA8B-AE41-96AE-085238B0125E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0EFD157D-E321-4441-9B5F-1B56AD38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38647" y="686068"/>
            <a:ext cx="2142390" cy="799269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9833B3A2-13BC-664F-8E61-D2E6FE34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1148321"/>
            <a:ext cx="6051768" cy="26935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50CAB526-2BB9-C94D-A82A-59AB2D326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4378918"/>
            <a:ext cx="6051770" cy="4756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1E82A6FD-3DE1-164B-A2F0-94E9F2B30DF4}"/>
              </a:ext>
            </a:extLst>
          </p:cNvPr>
          <p:cNvCxnSpPr>
            <a:cxnSpLocks/>
          </p:cNvCxnSpPr>
          <p:nvPr/>
        </p:nvCxnSpPr>
        <p:spPr>
          <a:xfrm>
            <a:off x="1371599" y="4023722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847744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teksti O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E5294AFA-EA8B-AE41-96AE-085238B0125E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05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A9FFE50-BAA2-F846-8E47-1D889D30A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33741" y="686068"/>
            <a:ext cx="2147297" cy="801100"/>
          </a:xfrm>
          <a:prstGeom prst="rect">
            <a:avLst/>
          </a:prstGeom>
        </p:spPr>
      </p:pic>
      <p:sp>
        <p:nvSpPr>
          <p:cNvPr id="15" name="Otsikko 1">
            <a:extLst>
              <a:ext uri="{FF2B5EF4-FFF2-40B4-BE49-F238E27FC236}">
                <a16:creationId xmlns:a16="http://schemas.microsoft.com/office/drawing/2014/main" id="{1A93863B-5208-1846-90E0-09D39F8D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1148321"/>
            <a:ext cx="6051768" cy="26935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7F2CED35-186C-784A-B2E7-569F8396F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4378918"/>
            <a:ext cx="6051770" cy="4756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D243F8C3-DC9A-B346-A634-F1E6481FCEE8}"/>
              </a:ext>
            </a:extLst>
          </p:cNvPr>
          <p:cNvCxnSpPr>
            <a:cxnSpLocks/>
          </p:cNvCxnSpPr>
          <p:nvPr/>
        </p:nvCxnSpPr>
        <p:spPr>
          <a:xfrm>
            <a:off x="1371599" y="4023722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776792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61F8DA-D6EE-A94A-ACFC-273BCF368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048472"/>
            <a:ext cx="7772400" cy="62184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F757219-CD75-CA4D-8FF0-538181691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3048470"/>
            <a:ext cx="7772400" cy="62184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42F6044-7D3F-0B4B-AFE9-372237F0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A2F8FC-1F12-C047-94A1-F2AF07FB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AA98B8A6-E6E0-1C49-B2B1-5EDE2B8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6069"/>
            <a:ext cx="10988247" cy="2168196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2226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57300" y="866274"/>
            <a:ext cx="15773400" cy="1670551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05263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05263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30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762679B-B9BC-5E48-9818-4598D459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91084" y="2322078"/>
            <a:ext cx="9241998" cy="647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572D04E-9FB9-1744-99AE-2592694B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F78E5C-2CE2-4945-82A1-8C11AF5A7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C8A3E56-2AEA-454E-8881-57A2B83F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919" y="2322079"/>
            <a:ext cx="6067241" cy="2244765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9" name="Tekstin paikkamerkki 3">
            <a:extLst>
              <a:ext uri="{FF2B5EF4-FFF2-40B4-BE49-F238E27FC236}">
                <a16:creationId xmlns:a16="http://schemas.microsoft.com/office/drawing/2014/main" id="{00DF563E-B13C-B943-85FA-F3E23AE8A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5144295"/>
            <a:ext cx="6067241" cy="3660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F2F6D48-3573-CA42-9758-9CB7A8AD1A42}"/>
              </a:ext>
            </a:extLst>
          </p:cNvPr>
          <p:cNvCxnSpPr>
            <a:cxnSpLocks/>
          </p:cNvCxnSpPr>
          <p:nvPr/>
        </p:nvCxnSpPr>
        <p:spPr>
          <a:xfrm>
            <a:off x="1371599" y="4823358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388522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930D09C-810E-8747-BF4F-487E3AE1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A207633-F761-9347-A050-3724999C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sp>
        <p:nvSpPr>
          <p:cNvPr id="7" name="Kaavion paikkamerkki 6">
            <a:extLst>
              <a:ext uri="{FF2B5EF4-FFF2-40B4-BE49-F238E27FC236}">
                <a16:creationId xmlns:a16="http://schemas.microsoft.com/office/drawing/2014/main" id="{726EE141-E3DB-7843-BE01-750FBD25037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795847" y="2322079"/>
            <a:ext cx="9234854" cy="6470854"/>
          </a:xfrm>
          <a:prstGeom prst="rect">
            <a:avLst/>
          </a:prstGeo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9674E88-8AF0-B64D-A779-F7D04B9C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919" y="2322079"/>
            <a:ext cx="6067241" cy="2244765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9" name="Tekstin paikkamerkki 3">
            <a:extLst>
              <a:ext uri="{FF2B5EF4-FFF2-40B4-BE49-F238E27FC236}">
                <a16:creationId xmlns:a16="http://schemas.microsoft.com/office/drawing/2014/main" id="{9763C4C9-F2E7-4C45-BEAE-FF133AD1F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5144295"/>
            <a:ext cx="6067241" cy="3660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DE1B4F66-EEDF-DC47-BA87-414DBCD6808F}"/>
              </a:ext>
            </a:extLst>
          </p:cNvPr>
          <p:cNvCxnSpPr>
            <a:cxnSpLocks/>
          </p:cNvCxnSpPr>
          <p:nvPr/>
        </p:nvCxnSpPr>
        <p:spPr>
          <a:xfrm>
            <a:off x="1371599" y="4823358"/>
            <a:ext cx="134815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906057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ulu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930D09C-810E-8747-BF4F-487E3AE1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A207633-F761-9347-A050-3724999C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C18D932F-69C8-3146-9BF3-A1969DBB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36645"/>
            <a:ext cx="10988247" cy="1346479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19628495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0431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633-603E-423A-9A95-63F6DF8728CA}" type="datetimeFigureOut">
              <a:rPr lang="fi-FI" smtClean="0"/>
              <a:t>29.11.2023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222975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8963" y="3274846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57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144252"/>
            <a:ext cx="18288000" cy="714433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5A9B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005A9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9544" y="1359320"/>
            <a:ext cx="16436140" cy="1544301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rgbClr val="005A9B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99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7860632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779" y="1299412"/>
            <a:ext cx="8900111" cy="739541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01579" y="1299412"/>
            <a:ext cx="6657474" cy="68820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>
                <a:solidFill>
                  <a:srgbClr val="005A9B"/>
                </a:solidFill>
              </a:rPr>
              <a:t>Click to edit Master title style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0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03" y="2983832"/>
            <a:ext cx="15501518" cy="567890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22903" y="1187116"/>
            <a:ext cx="15501518" cy="1622425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8963" y="3274846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Calibri Normaali" charset="0"/>
                <a:ea typeface="Calibri Normaali" charset="0"/>
                <a:cs typeface="Calibri Normaal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4824909" y="9504029"/>
            <a:ext cx="671763" cy="45811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7CC6391-E5AA-4B2F-B19C-1C030F29C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2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96" y="8550442"/>
            <a:ext cx="2648819" cy="172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2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06" r:id="rId2"/>
    <p:sldLayoutId id="2147483665" r:id="rId3"/>
    <p:sldLayoutId id="2147483707" r:id="rId4"/>
    <p:sldLayoutId id="2147483666" r:id="rId5"/>
    <p:sldLayoutId id="2147483667" r:id="rId6"/>
    <p:sldLayoutId id="2147483731" r:id="rId7"/>
    <p:sldLayoutId id="2147483730" r:id="rId8"/>
    <p:sldLayoutId id="2147483669" r:id="rId9"/>
    <p:sldLayoutId id="2147483670" r:id="rId10"/>
    <p:sldLayoutId id="2147483671" r:id="rId11"/>
    <p:sldLayoutId id="214748369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354" y="8550442"/>
            <a:ext cx="2670646" cy="17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0" r:id="rId2"/>
    <p:sldLayoutId id="2147483711" r:id="rId3"/>
    <p:sldLayoutId id="2147483712" r:id="rId4"/>
    <p:sldLayoutId id="2147483729" r:id="rId5"/>
    <p:sldLayoutId id="2147483714" r:id="rId6"/>
    <p:sldLayoutId id="2147483728" r:id="rId7"/>
    <p:sldLayoutId id="2147483717" r:id="rId8"/>
    <p:sldLayoutId id="2147483716" r:id="rId9"/>
    <p:sldLayoutId id="2147483718" r:id="rId10"/>
    <p:sldLayoutId id="2147483776" r:id="rId11"/>
    <p:sldLayoutId id="2147483777" r:id="rId12"/>
    <p:sldLayoutId id="2147483773" r:id="rId13"/>
    <p:sldLayoutId id="2147483774" r:id="rId14"/>
    <p:sldLayoutId id="2147483752" r:id="rId15"/>
    <p:sldLayoutId id="2147483863" r:id="rId16"/>
    <p:sldLayoutId id="2147483865" r:id="rId17"/>
    <p:sldLayoutId id="2147483929" r:id="rId18"/>
    <p:sldLayoutId id="2147483931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924" y="3280241"/>
            <a:ext cx="5749902" cy="37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0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0" r:id="rId2"/>
    <p:sldLayoutId id="214748370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966" y="3296283"/>
            <a:ext cx="5678905" cy="369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9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28337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2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4A0141A-275F-C940-A8A3-D0219D892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6069"/>
            <a:ext cx="10988247" cy="2168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0F21A97-5FC2-2F4C-B06C-A30D520C9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467115"/>
            <a:ext cx="15773400" cy="5581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8425667-878A-6E4A-B0E6-E960F5B16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15898" y="9454378"/>
            <a:ext cx="4114802" cy="39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76C636-3E1B-3E4B-A36F-31573F7BC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454378"/>
            <a:ext cx="4114800" cy="39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EA1F46A-AD33-47A4-9FD0-0D12D4ACE322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A740146-1687-0847-A20F-74F66D5FB6BF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5433741" y="686068"/>
            <a:ext cx="2147297" cy="80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A60264-2BB9-4E9D-9D08-884AA953D52F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2F76DB6-B1A4-4C7D-A0CD-D57E3265883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354" y="8550442"/>
            <a:ext cx="2670646" cy="17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4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  <p:sldLayoutId id="2147484040" r:id="rId20"/>
    <p:sldLayoutId id="2147484042" r:id="rId21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32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Ellipsi 79">
            <a:hlinkClick r:id="" action="ppaction://noaction"/>
            <a:extLst>
              <a:ext uri="{FF2B5EF4-FFF2-40B4-BE49-F238E27FC236}">
                <a16:creationId xmlns:a16="http://schemas.microsoft.com/office/drawing/2014/main" id="{825EEA77-D805-46C8-AFBF-E7A47D5B5919}"/>
              </a:ext>
            </a:extLst>
          </p:cNvPr>
          <p:cNvSpPr/>
          <p:nvPr/>
        </p:nvSpPr>
        <p:spPr>
          <a:xfrm>
            <a:off x="82858" y="2861788"/>
            <a:ext cx="694800" cy="6948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164" name="Tekstiruutu 163">
            <a:extLst>
              <a:ext uri="{FF2B5EF4-FFF2-40B4-BE49-F238E27FC236}">
                <a16:creationId xmlns:a16="http://schemas.microsoft.com/office/drawing/2014/main" id="{C1622400-6171-4F78-82C8-646E2C999182}"/>
              </a:ext>
            </a:extLst>
          </p:cNvPr>
          <p:cNvSpPr txBox="1"/>
          <p:nvPr/>
        </p:nvSpPr>
        <p:spPr>
          <a:xfrm>
            <a:off x="15058637" y="2025324"/>
            <a:ext cx="2903661" cy="398570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Korjaantuvaksi epäillyn muistioireen syiden selvittely ja oireiden mukainen hoito</a:t>
            </a:r>
            <a:endParaRPr lang="en-US" dirty="0">
              <a:solidFill>
                <a:srgbClr val="06175E"/>
              </a:solidFill>
              <a:latin typeface="Arial" panose="020B0604020202020204"/>
              <a:cs typeface="Arial" panose="020B0604020202020204"/>
            </a:endParaRPr>
          </a:p>
          <a:p>
            <a:pPr defTabSz="1371464"/>
            <a:endParaRPr lang="fi-FI" sz="1100">
              <a:solidFill>
                <a:srgbClr val="282828"/>
              </a:solidFill>
              <a:latin typeface="Montserrat"/>
            </a:endParaRPr>
          </a:p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Mielenterveys- ja päihdeongelmien arviointi ja hoito asiakkaan tarpeiden mukaan</a:t>
            </a:r>
          </a:p>
          <a:p>
            <a:pPr defTabSz="1371464"/>
            <a:endParaRPr lang="fi-FI" sz="1100" dirty="0">
              <a:solidFill>
                <a:srgbClr val="282828"/>
              </a:solidFill>
              <a:latin typeface="Montserrat"/>
            </a:endParaRPr>
          </a:p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Oireen mukaisen hoidon toteuduttua, mutta muistioireen edelleen jatkuessa asiakas ohjataan muistiselvittelyihin muistikoordinaattorille.</a:t>
            </a:r>
          </a:p>
          <a:p>
            <a:pPr defTabSz="1371464"/>
            <a:endParaRPr lang="fi-FI" sz="1100">
              <a:solidFill>
                <a:srgbClr val="282828"/>
              </a:solidFill>
              <a:latin typeface="Montserrat"/>
            </a:endParaRPr>
          </a:p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Alle 65-vuotiaiden asiakkaiden muistioireselvittelyt ja tarvittaessa lähete neurologin vastaanotolle. </a:t>
            </a:r>
          </a:p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Mahdollisen muistisairausdiagnoosin jälkeen alle 65-vuotiaat asiakkaat siirtyvät muistikoordinaattorin seurantaan.</a:t>
            </a:r>
            <a:endParaRPr lang="fi-FI" dirty="0"/>
          </a:p>
          <a:p>
            <a:pPr defTabSz="1371464"/>
            <a:endParaRPr lang="fi-FI" sz="1100">
              <a:solidFill>
                <a:srgbClr val="282828"/>
              </a:solidFill>
              <a:latin typeface="Montserrat"/>
            </a:endParaRPr>
          </a:p>
        </p:txBody>
      </p:sp>
      <p:sp>
        <p:nvSpPr>
          <p:cNvPr id="163" name="Tekstiruutu 162">
            <a:hlinkClick r:id="" action="ppaction://noaction"/>
            <a:extLst>
              <a:ext uri="{FF2B5EF4-FFF2-40B4-BE49-F238E27FC236}">
                <a16:creationId xmlns:a16="http://schemas.microsoft.com/office/drawing/2014/main" id="{967BD8B6-0AD7-47D8-9354-C80C1B4DB7C6}"/>
              </a:ext>
            </a:extLst>
          </p:cNvPr>
          <p:cNvSpPr txBox="1"/>
          <p:nvPr/>
        </p:nvSpPr>
        <p:spPr>
          <a:xfrm>
            <a:off x="15187731" y="1370669"/>
            <a:ext cx="2898492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Hoito hyvinvointikeskuksessa</a:t>
            </a:r>
          </a:p>
        </p:txBody>
      </p:sp>
      <p:sp>
        <p:nvSpPr>
          <p:cNvPr id="203" name="Suorakulmio 202">
            <a:extLst>
              <a:ext uri="{FF2B5EF4-FFF2-40B4-BE49-F238E27FC236}">
                <a16:creationId xmlns:a16="http://schemas.microsoft.com/office/drawing/2014/main" id="{120EAC55-694B-4BF9-90EE-6C717EC4D03A}"/>
              </a:ext>
            </a:extLst>
          </p:cNvPr>
          <p:cNvSpPr/>
          <p:nvPr/>
        </p:nvSpPr>
        <p:spPr>
          <a:xfrm>
            <a:off x="2822" y="8361701"/>
            <a:ext cx="18285179" cy="1918969"/>
          </a:xfrm>
          <a:prstGeom prst="rect">
            <a:avLst/>
          </a:prstGeom>
          <a:solidFill>
            <a:srgbClr val="102D6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8FAEA0"/>
              </a:solidFill>
              <a:latin typeface="Roboto Light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25FCEC3C-385C-43AA-AF20-AAF8A2EECF6A}"/>
              </a:ext>
            </a:extLst>
          </p:cNvPr>
          <p:cNvSpPr/>
          <p:nvPr/>
        </p:nvSpPr>
        <p:spPr>
          <a:xfrm>
            <a:off x="14286557" y="502657"/>
            <a:ext cx="3970136" cy="43200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371464"/>
            <a:r>
              <a:rPr lang="fi-FI" sz="1600" b="1">
                <a:solidFill>
                  <a:schemeClr val="tx1"/>
                </a:solidFill>
                <a:latin typeface="Montserrat"/>
              </a:rPr>
              <a:t>Ohjaus muualle ja takaisin</a:t>
            </a:r>
          </a:p>
        </p:txBody>
      </p:sp>
      <p:sp>
        <p:nvSpPr>
          <p:cNvPr id="8" name="Nuoli: Viisikulmio 7">
            <a:extLst>
              <a:ext uri="{FF2B5EF4-FFF2-40B4-BE49-F238E27FC236}">
                <a16:creationId xmlns:a16="http://schemas.microsoft.com/office/drawing/2014/main" id="{1354FD50-4883-4CF1-AFC8-4C1726222A4E}"/>
              </a:ext>
            </a:extLst>
          </p:cNvPr>
          <p:cNvSpPr/>
          <p:nvPr/>
        </p:nvSpPr>
        <p:spPr>
          <a:xfrm>
            <a:off x="8976448" y="507901"/>
            <a:ext cx="5589975" cy="432000"/>
          </a:xfrm>
          <a:prstGeom prst="homePlat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371464"/>
            <a:r>
              <a:rPr lang="fi-FI" sz="1650" b="1">
                <a:solidFill>
                  <a:schemeClr val="tx1"/>
                </a:solidFill>
                <a:latin typeface="Montserrat"/>
              </a:rPr>
              <a:t> Hoito ja seuranta</a:t>
            </a:r>
          </a:p>
        </p:txBody>
      </p:sp>
      <p:sp>
        <p:nvSpPr>
          <p:cNvPr id="7" name="Nuoli: Viisikulmio 6">
            <a:extLst>
              <a:ext uri="{FF2B5EF4-FFF2-40B4-BE49-F238E27FC236}">
                <a16:creationId xmlns:a16="http://schemas.microsoft.com/office/drawing/2014/main" id="{FC6CC064-68EC-406D-9FF8-AEE7E2821DC5}"/>
              </a:ext>
            </a:extLst>
          </p:cNvPr>
          <p:cNvSpPr/>
          <p:nvPr/>
        </p:nvSpPr>
        <p:spPr>
          <a:xfrm>
            <a:off x="3959421" y="518123"/>
            <a:ext cx="5266015" cy="431898"/>
          </a:xfrm>
          <a:prstGeom prst="homePlat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371464"/>
            <a:r>
              <a:rPr lang="fi-FI" sz="1650" b="1">
                <a:solidFill>
                  <a:schemeClr val="tx1"/>
                </a:solidFill>
                <a:latin typeface="Montserrat"/>
              </a:rPr>
              <a:t>Muistisairauden diagnoosi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023886-426F-4AF2-9FB9-1CD3F032572C}"/>
              </a:ext>
            </a:extLst>
          </p:cNvPr>
          <p:cNvSpPr txBox="1"/>
          <p:nvPr/>
        </p:nvSpPr>
        <p:spPr>
          <a:xfrm>
            <a:off x="4245164" y="96360"/>
            <a:ext cx="10321260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371464"/>
            <a:r>
              <a:rPr lang="fi-FI" sz="2100" b="1" dirty="0">
                <a:latin typeface="Montserrat ExtraBold"/>
                <a:cs typeface="Calibri"/>
              </a:rPr>
              <a:t>Yli 65-vuotiaan muistiasiakkaan palvelupolku</a:t>
            </a:r>
          </a:p>
        </p:txBody>
      </p:sp>
      <p:sp>
        <p:nvSpPr>
          <p:cNvPr id="6" name="Nuoli: Viisikulmio 5">
            <a:extLst>
              <a:ext uri="{FF2B5EF4-FFF2-40B4-BE49-F238E27FC236}">
                <a16:creationId xmlns:a16="http://schemas.microsoft.com/office/drawing/2014/main" id="{7A58BB80-D3E9-46EA-85C3-361F80F45824}"/>
              </a:ext>
            </a:extLst>
          </p:cNvPr>
          <p:cNvSpPr/>
          <p:nvPr/>
        </p:nvSpPr>
        <p:spPr>
          <a:xfrm>
            <a:off x="2822" y="501750"/>
            <a:ext cx="4165470" cy="432000"/>
          </a:xfrm>
          <a:prstGeom prst="homePlat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371464"/>
            <a:r>
              <a:rPr lang="fi-FI" sz="1650" b="1" dirty="0">
                <a:solidFill>
                  <a:schemeClr val="tx1"/>
                </a:solidFill>
                <a:latin typeface="Montserrat"/>
              </a:rPr>
              <a:t>Palveluun</a:t>
            </a:r>
            <a:r>
              <a:rPr lang="fi-FI" sz="1600" b="1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fi-FI" sz="1650" b="1" dirty="0">
                <a:solidFill>
                  <a:schemeClr val="tx1"/>
                </a:solidFill>
                <a:latin typeface="Montserrat"/>
              </a:rPr>
              <a:t>hakeutuminen</a:t>
            </a:r>
            <a:endParaRPr lang="fi-FI" sz="1601" b="1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3" name="Tekstiruutu 12">
            <a:hlinkClick r:id="" action="ppaction://noaction"/>
            <a:extLst>
              <a:ext uri="{FF2B5EF4-FFF2-40B4-BE49-F238E27FC236}">
                <a16:creationId xmlns:a16="http://schemas.microsoft.com/office/drawing/2014/main" id="{D76B7AE1-8525-4049-B099-EE742DE0DF55}"/>
              </a:ext>
            </a:extLst>
          </p:cNvPr>
          <p:cNvSpPr txBox="1"/>
          <p:nvPr/>
        </p:nvSpPr>
        <p:spPr>
          <a:xfrm>
            <a:off x="910363" y="1320097"/>
            <a:ext cx="33521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1. Epäily muistisairaudesta ja tiedon etsiminen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33B11E9C-705A-4DA4-B330-973769CE80B2}"/>
              </a:ext>
            </a:extLst>
          </p:cNvPr>
          <p:cNvSpPr txBox="1"/>
          <p:nvPr/>
        </p:nvSpPr>
        <p:spPr>
          <a:xfrm>
            <a:off x="907142" y="1913566"/>
            <a:ext cx="2957677" cy="815608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464"/>
            <a:r>
              <a:rPr lang="fi-FI" sz="1100">
                <a:solidFill>
                  <a:srgbClr val="282828"/>
                </a:solidFill>
                <a:latin typeface="Montserrat"/>
              </a:rPr>
              <a:t>Muistioireinen henkilö,  hänen läheisensä tai sosiaali- ja terveysalan ammattilainen tunnistaa muistioireet, jotka vaativat lisäselvittelyä.</a:t>
            </a:r>
          </a:p>
        </p:txBody>
      </p:sp>
      <p:sp>
        <p:nvSpPr>
          <p:cNvPr id="12" name="Ellipsi 11">
            <a:hlinkClick r:id="" action="ppaction://noaction"/>
            <a:extLst>
              <a:ext uri="{FF2B5EF4-FFF2-40B4-BE49-F238E27FC236}">
                <a16:creationId xmlns:a16="http://schemas.microsoft.com/office/drawing/2014/main" id="{825EEA77-D805-46C8-AFBF-E7A47D5B5919}"/>
              </a:ext>
            </a:extLst>
          </p:cNvPr>
          <p:cNvSpPr/>
          <p:nvPr/>
        </p:nvSpPr>
        <p:spPr>
          <a:xfrm>
            <a:off x="78038" y="1201807"/>
            <a:ext cx="694800" cy="6948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18" name="Tekstiruutu 17">
            <a:hlinkClick r:id="" action="ppaction://noaction"/>
            <a:extLst>
              <a:ext uri="{FF2B5EF4-FFF2-40B4-BE49-F238E27FC236}">
                <a16:creationId xmlns:a16="http://schemas.microsoft.com/office/drawing/2014/main" id="{69B8E56A-9F1F-4FE7-B57A-F231007FDF85}"/>
              </a:ext>
            </a:extLst>
          </p:cNvPr>
          <p:cNvSpPr txBox="1"/>
          <p:nvPr/>
        </p:nvSpPr>
        <p:spPr>
          <a:xfrm>
            <a:off x="906083" y="2724844"/>
            <a:ext cx="295903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2. Yhteyden ottaminen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58A219EA-AE25-4673-B97E-F85F1145C019}"/>
              </a:ext>
            </a:extLst>
          </p:cNvPr>
          <p:cNvSpPr txBox="1"/>
          <p:nvPr/>
        </p:nvSpPr>
        <p:spPr>
          <a:xfrm>
            <a:off x="967214" y="2961921"/>
            <a:ext cx="2992162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Asiakas voi olla puhelimitse yhteydessä oman alueensa muistikoordinaattoriin / muisti-infoon(tulossa). </a:t>
            </a:r>
            <a:r>
              <a:rPr lang="fi-FI" sz="1100" b="0" i="0" u="none" strike="noStrike" dirty="0">
                <a:solidFill>
                  <a:srgbClr val="282828"/>
                </a:solidFill>
                <a:effectLst/>
                <a:latin typeface="Montserrat"/>
              </a:rPr>
              <a:t>Myös läheinen </a:t>
            </a:r>
            <a:r>
              <a:rPr lang="fi-FI" sz="1100" b="0" i="0" u="none" strike="noStrike">
                <a:solidFill>
                  <a:srgbClr val="282828"/>
                </a:solidFill>
                <a:effectLst/>
                <a:latin typeface="Montserrat"/>
              </a:rPr>
              <a:t>tai sosiaali- ja</a:t>
            </a:r>
            <a:r>
              <a:rPr lang="fi-FI" sz="1100">
                <a:solidFill>
                  <a:srgbClr val="282828"/>
                </a:solidFill>
                <a:latin typeface="Montserrat"/>
              </a:rPr>
              <a:t>  </a:t>
            </a:r>
            <a:r>
              <a:rPr lang="fi-FI" sz="1100" b="0" i="0" u="none" strike="noStrike">
                <a:solidFill>
                  <a:srgbClr val="282828"/>
                </a:solidFill>
                <a:effectLst/>
                <a:latin typeface="Montserrat"/>
              </a:rPr>
              <a:t>terveysalan ammattilainen voi olla</a:t>
            </a:r>
            <a:r>
              <a:rPr lang="fi-FI" sz="1100">
                <a:solidFill>
                  <a:srgbClr val="282828"/>
                </a:solidFill>
                <a:latin typeface="Montserrat"/>
              </a:rPr>
              <a:t> </a:t>
            </a:r>
            <a:r>
              <a:rPr lang="fi-FI" sz="1100" dirty="0">
                <a:solidFill>
                  <a:srgbClr val="282828"/>
                </a:solidFill>
                <a:latin typeface="Montserrat"/>
              </a:rPr>
              <a:t>yhteydessä </a:t>
            </a:r>
            <a:r>
              <a:rPr lang="fi-FI" sz="1100" b="0" i="0" u="none" strike="noStrike" dirty="0">
                <a:solidFill>
                  <a:srgbClr val="282828"/>
                </a:solidFill>
                <a:effectLst/>
                <a:latin typeface="Montserrat"/>
              </a:rPr>
              <a:t>asiakkaan luvalla tai yhdessä</a:t>
            </a:r>
            <a:r>
              <a:rPr lang="fi-FI" sz="1100" dirty="0">
                <a:solidFill>
                  <a:srgbClr val="282828"/>
                </a:solidFill>
                <a:latin typeface="Montserrat"/>
              </a:rPr>
              <a:t> hänen kanssaan muistikoordinaattoriin/muisti-infoon</a:t>
            </a:r>
            <a:r>
              <a:rPr lang="fi-FI" sz="1100" b="0" i="0" u="none" strike="noStrike" dirty="0">
                <a:solidFill>
                  <a:srgbClr val="282828"/>
                </a:solidFill>
                <a:effectLst/>
                <a:latin typeface="Montserrat"/>
              </a:rPr>
              <a:t>.</a:t>
            </a:r>
            <a:endParaRPr lang="en-US">
              <a:cs typeface="Arial" panose="020B0604020202020204"/>
            </a:endParaRPr>
          </a:p>
        </p:txBody>
      </p:sp>
      <p:sp>
        <p:nvSpPr>
          <p:cNvPr id="25" name="Tekstiruutu 24">
            <a:hlinkClick r:id="" action="ppaction://noaction"/>
            <a:extLst>
              <a:ext uri="{FF2B5EF4-FFF2-40B4-BE49-F238E27FC236}">
                <a16:creationId xmlns:a16="http://schemas.microsoft.com/office/drawing/2014/main" id="{B62798C4-7CB0-425C-9710-234ECC56650E}"/>
              </a:ext>
            </a:extLst>
          </p:cNvPr>
          <p:cNvSpPr txBox="1"/>
          <p:nvPr/>
        </p:nvSpPr>
        <p:spPr>
          <a:xfrm>
            <a:off x="914191" y="4708380"/>
            <a:ext cx="298375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3. Oireiden tunnistaminen ja tutkimusten käynnistäminen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BEC6F20F-3300-43CA-A4A2-EF2B3AF8B992}"/>
              </a:ext>
            </a:extLst>
          </p:cNvPr>
          <p:cNvSpPr txBox="1"/>
          <p:nvPr/>
        </p:nvSpPr>
        <p:spPr>
          <a:xfrm>
            <a:off x="930548" y="5179151"/>
            <a:ext cx="2955729" cy="19543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Asiakkaan oireet  kartoitetaan ja varataan aika muistikoordinaattorin vastaanotolle sekä laboratoriokokeisiin. Asiakkaalle lähetetään ajanvaraustiedot ja valmistautumisohjeet. </a:t>
            </a:r>
            <a:endParaRPr lang="fi-FI" sz="1100" dirty="0">
              <a:solidFill>
                <a:srgbClr val="06175E"/>
              </a:solidFill>
              <a:latin typeface="Arial" panose="020B0604020202020204"/>
              <a:cs typeface="Arial" panose="020B0604020202020204"/>
            </a:endParaRPr>
          </a:p>
          <a:p>
            <a:pPr defTabSz="1371464"/>
            <a:endParaRPr lang="fi-FI" sz="1100">
              <a:solidFill>
                <a:srgbClr val="282828"/>
              </a:solidFill>
              <a:latin typeface="Montserrat"/>
            </a:endParaRPr>
          </a:p>
          <a:p>
            <a:pPr defTabSz="1371464"/>
            <a:r>
              <a:rPr lang="fi-FI" sz="1100" b="1" dirty="0">
                <a:solidFill>
                  <a:srgbClr val="282828"/>
                </a:solidFill>
                <a:latin typeface="Montserrat"/>
              </a:rPr>
              <a:t>Alle 65-vuotiaat ohjataan muistiselvittelyihin hyvinvointi-keskukseen tai työterveyshuoltoon </a:t>
            </a:r>
            <a:endParaRPr lang="fi-FI" sz="1100" b="1" dirty="0">
              <a:ea typeface="+mn-lt"/>
              <a:cs typeface="+mn-lt"/>
            </a:endParaRPr>
          </a:p>
          <a:p>
            <a:pPr defTabSz="1371464"/>
            <a:endParaRPr lang="fi-FI" sz="110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sp>
        <p:nvSpPr>
          <p:cNvPr id="128" name="Tekstiruutu 127">
            <a:hlinkClick r:id="" action="ppaction://noaction"/>
            <a:extLst>
              <a:ext uri="{FF2B5EF4-FFF2-40B4-BE49-F238E27FC236}">
                <a16:creationId xmlns:a16="http://schemas.microsoft.com/office/drawing/2014/main" id="{EFFA723D-7148-4B40-AA50-A95E98BD0369}"/>
              </a:ext>
            </a:extLst>
          </p:cNvPr>
          <p:cNvSpPr txBox="1"/>
          <p:nvPr/>
        </p:nvSpPr>
        <p:spPr>
          <a:xfrm>
            <a:off x="4756166" y="1268743"/>
            <a:ext cx="35879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1. Muistikoordinaattorin vastaanotto</a:t>
            </a:r>
          </a:p>
        </p:txBody>
      </p:sp>
      <p:sp>
        <p:nvSpPr>
          <p:cNvPr id="129" name="Tekstiruutu 128">
            <a:extLst>
              <a:ext uri="{FF2B5EF4-FFF2-40B4-BE49-F238E27FC236}">
                <a16:creationId xmlns:a16="http://schemas.microsoft.com/office/drawing/2014/main" id="{F5EBC9E0-30C9-44F0-B606-45DBD58BFD02}"/>
              </a:ext>
            </a:extLst>
          </p:cNvPr>
          <p:cNvSpPr txBox="1"/>
          <p:nvPr/>
        </p:nvSpPr>
        <p:spPr>
          <a:xfrm>
            <a:off x="4937635" y="1548430"/>
            <a:ext cx="3215774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Muistikoordinaattorin vastaanottokäynnillä kartoitetaan kokonaistilannetta ja tehdään perustutkimuksia. </a:t>
            </a:r>
            <a:endParaRPr lang="fi-FI" sz="1100" dirty="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sp>
        <p:nvSpPr>
          <p:cNvPr id="130" name="Tekstiruutu 129">
            <a:hlinkClick r:id="" action="ppaction://noaction"/>
            <a:extLst>
              <a:ext uri="{FF2B5EF4-FFF2-40B4-BE49-F238E27FC236}">
                <a16:creationId xmlns:a16="http://schemas.microsoft.com/office/drawing/2014/main" id="{74629B6E-6D40-4B20-A3A9-10F5FF930BDE}"/>
              </a:ext>
            </a:extLst>
          </p:cNvPr>
          <p:cNvSpPr txBox="1"/>
          <p:nvPr/>
        </p:nvSpPr>
        <p:spPr>
          <a:xfrm>
            <a:off x="4692533" y="2136069"/>
            <a:ext cx="396273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bg2">
                    <a:lumMod val="25000"/>
                  </a:schemeClr>
                </a:solidFill>
                <a:latin typeface="Montserrat"/>
              </a:rPr>
              <a:t>1A. Epäily etenevästä muistisairaudesta</a:t>
            </a:r>
          </a:p>
        </p:txBody>
      </p:sp>
      <p:sp>
        <p:nvSpPr>
          <p:cNvPr id="131" name="Tekstiruutu 130">
            <a:extLst>
              <a:ext uri="{FF2B5EF4-FFF2-40B4-BE49-F238E27FC236}">
                <a16:creationId xmlns:a16="http://schemas.microsoft.com/office/drawing/2014/main" id="{0E03279E-11D2-495F-A857-AF165FD14B2F}"/>
              </a:ext>
            </a:extLst>
          </p:cNvPr>
          <p:cNvSpPr txBox="1"/>
          <p:nvPr/>
        </p:nvSpPr>
        <p:spPr>
          <a:xfrm>
            <a:off x="4632387" y="2448983"/>
            <a:ext cx="3912109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Asiakas ohjataan jatkotutkimuksiin geriatrin vastaanotolle</a:t>
            </a:r>
            <a:r>
              <a:rPr lang="fi-FI" sz="1100" b="1" dirty="0">
                <a:solidFill>
                  <a:srgbClr val="282828"/>
                </a:solidFill>
                <a:latin typeface="Montserrat"/>
              </a:rPr>
              <a:t>. </a:t>
            </a:r>
            <a:r>
              <a:rPr lang="fi-FI" sz="1100" dirty="0">
                <a:solidFill>
                  <a:srgbClr val="282828"/>
                </a:solidFill>
                <a:latin typeface="Montserrat"/>
              </a:rPr>
              <a:t>Sihteeri ilmoittaa asiakkaalle ajat ensin pään kuvantamiseen ja sen jälkeen geriatrille.</a:t>
            </a:r>
            <a:endParaRPr lang="fi-FI" sz="1100" dirty="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sp>
        <p:nvSpPr>
          <p:cNvPr id="133" name="Tekstiruutu 132">
            <a:extLst>
              <a:ext uri="{FF2B5EF4-FFF2-40B4-BE49-F238E27FC236}">
                <a16:creationId xmlns:a16="http://schemas.microsoft.com/office/drawing/2014/main" id="{9C42E6D4-5748-485F-B3D5-96437EB4EA37}"/>
              </a:ext>
            </a:extLst>
          </p:cNvPr>
          <p:cNvSpPr txBox="1"/>
          <p:nvPr/>
        </p:nvSpPr>
        <p:spPr>
          <a:xfrm>
            <a:off x="4855001" y="5604188"/>
            <a:ext cx="3777595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Geriatri haastattelee,</a:t>
            </a:r>
            <a:r>
              <a:rPr lang="fi-FI" sz="1100" dirty="0">
                <a:solidFill>
                  <a:srgbClr val="FF0000"/>
                </a:solidFill>
                <a:latin typeface="Montserrat"/>
              </a:rPr>
              <a:t> </a:t>
            </a:r>
            <a:r>
              <a:rPr lang="fi-FI" sz="1100" dirty="0">
                <a:solidFill>
                  <a:srgbClr val="282828"/>
                </a:solidFill>
                <a:latin typeface="Montserrat"/>
              </a:rPr>
              <a:t>tekee tutkimuksia ja tarkastelee muistikoordinaattorin tekemien perustutkimusten vastaukset sekä laboratoriokokeiden ja pään kuvantamisen tulokset. Asiakkaalle tehdään mahdollinen muistisairausdiagnoosi ja kuntoutussuunnitelma.</a:t>
            </a:r>
          </a:p>
        </p:txBody>
      </p:sp>
      <p:sp>
        <p:nvSpPr>
          <p:cNvPr id="134" name="Tekstiruutu 133">
            <a:hlinkClick r:id="" action="ppaction://noaction"/>
            <a:extLst>
              <a:ext uri="{FF2B5EF4-FFF2-40B4-BE49-F238E27FC236}">
                <a16:creationId xmlns:a16="http://schemas.microsoft.com/office/drawing/2014/main" id="{6DD8A247-E884-4961-8CA7-C169EF4A417D}"/>
              </a:ext>
            </a:extLst>
          </p:cNvPr>
          <p:cNvSpPr txBox="1"/>
          <p:nvPr/>
        </p:nvSpPr>
        <p:spPr>
          <a:xfrm>
            <a:off x="4863472" y="5179585"/>
            <a:ext cx="282593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2. Geriatrin vastaanotto</a:t>
            </a:r>
          </a:p>
        </p:txBody>
      </p:sp>
      <p:sp>
        <p:nvSpPr>
          <p:cNvPr id="158" name="Tekstiruutu 157">
            <a:hlinkClick r:id="" action="ppaction://noaction"/>
            <a:extLst>
              <a:ext uri="{FF2B5EF4-FFF2-40B4-BE49-F238E27FC236}">
                <a16:creationId xmlns:a16="http://schemas.microsoft.com/office/drawing/2014/main" id="{84A4A214-EE12-4F29-9F00-EC498697C53C}"/>
              </a:ext>
            </a:extLst>
          </p:cNvPr>
          <p:cNvSpPr txBox="1"/>
          <p:nvPr/>
        </p:nvSpPr>
        <p:spPr>
          <a:xfrm>
            <a:off x="9896650" y="1078595"/>
            <a:ext cx="434460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1. Säännölliset käynnit muistikoordinaattorilla</a:t>
            </a:r>
          </a:p>
        </p:txBody>
      </p:sp>
      <p:sp>
        <p:nvSpPr>
          <p:cNvPr id="159" name="Tekstiruutu 158">
            <a:extLst>
              <a:ext uri="{FF2B5EF4-FFF2-40B4-BE49-F238E27FC236}">
                <a16:creationId xmlns:a16="http://schemas.microsoft.com/office/drawing/2014/main" id="{4C37C129-B66D-4F6D-A849-B426C7CD6422}"/>
              </a:ext>
            </a:extLst>
          </p:cNvPr>
          <p:cNvSpPr txBox="1"/>
          <p:nvPr/>
        </p:nvSpPr>
        <p:spPr>
          <a:xfrm>
            <a:off x="9895340" y="1554399"/>
            <a:ext cx="4065164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333333"/>
                </a:solidFill>
                <a:latin typeface="Montserrat"/>
              </a:rPr>
              <a:t>Muistikoordinaattori ohjaa muistisairauden </a:t>
            </a:r>
            <a:r>
              <a:rPr lang="fi-FI" sz="1100" b="0" i="0" dirty="0">
                <a:solidFill>
                  <a:srgbClr val="333333"/>
                </a:solidFill>
                <a:effectLst/>
                <a:latin typeface="Montserrat"/>
              </a:rPr>
              <a:t>hoidon kokonaisuutta ja tukee asiakasta ja </a:t>
            </a:r>
            <a:r>
              <a:rPr lang="fi-FI" sz="1100" dirty="0">
                <a:solidFill>
                  <a:srgbClr val="333333"/>
                </a:solidFill>
                <a:latin typeface="Montserrat"/>
              </a:rPr>
              <a:t>läheisiä. Vastaanottokäyntejä on säännöllisesti. Tarpeen mukaan muistikoordinaattoriin voi olla yhteydessä puhelimitse.</a:t>
            </a:r>
            <a:endParaRPr lang="fi-FI" sz="11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Muistisairausdiagnoosin jälkeen asiakas ja läheiset ohjataan ensitietovalmennukseen. </a:t>
            </a:r>
          </a:p>
          <a:p>
            <a:pPr defTabSz="1371464"/>
            <a:r>
              <a:rPr lang="fi-FI" sz="1100" dirty="0">
                <a:solidFill>
                  <a:srgbClr val="333333"/>
                </a:solidFill>
                <a:latin typeface="Montserrat"/>
              </a:rPr>
              <a:t>Lisäksi on mahdollisuus käyttää digihoitopolkua hoidon tukena (tulossa).</a:t>
            </a:r>
          </a:p>
          <a:p>
            <a:pPr defTabSz="1371464"/>
            <a:endParaRPr lang="fi-FI" sz="1100" dirty="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sp>
        <p:nvSpPr>
          <p:cNvPr id="194" name="Tekstiruutu 193">
            <a:extLst>
              <a:ext uri="{FF2B5EF4-FFF2-40B4-BE49-F238E27FC236}">
                <a16:creationId xmlns:a16="http://schemas.microsoft.com/office/drawing/2014/main" id="{ED83E0C2-94D7-47F7-9716-DAEDC1FE378B}"/>
              </a:ext>
            </a:extLst>
          </p:cNvPr>
          <p:cNvSpPr txBox="1"/>
          <p:nvPr/>
        </p:nvSpPr>
        <p:spPr>
          <a:xfrm>
            <a:off x="153795" y="9315626"/>
            <a:ext cx="103796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371464"/>
            <a:r>
              <a:rPr lang="fi-FI" sz="1050" b="1">
                <a:solidFill>
                  <a:srgbClr val="00759E"/>
                </a:solidFill>
                <a:latin typeface="Montserrat"/>
              </a:rPr>
              <a:t>Muistipolun verkostot</a:t>
            </a:r>
          </a:p>
        </p:txBody>
      </p:sp>
      <p:sp>
        <p:nvSpPr>
          <p:cNvPr id="195" name="Tekstiruutu 194">
            <a:extLst>
              <a:ext uri="{FF2B5EF4-FFF2-40B4-BE49-F238E27FC236}">
                <a16:creationId xmlns:a16="http://schemas.microsoft.com/office/drawing/2014/main" id="{61618862-E074-48B2-8402-85AA5DF46572}"/>
              </a:ext>
            </a:extLst>
          </p:cNvPr>
          <p:cNvSpPr txBox="1"/>
          <p:nvPr/>
        </p:nvSpPr>
        <p:spPr>
          <a:xfrm>
            <a:off x="2903477" y="8545711"/>
            <a:ext cx="1700123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>
                <a:solidFill>
                  <a:srgbClr val="282828"/>
                </a:solidFill>
                <a:latin typeface="Montserrat"/>
              </a:rPr>
              <a:t>Muistikoordinaattori </a:t>
            </a:r>
            <a:r>
              <a:rPr lang="fi-FI" sz="1050">
                <a:solidFill>
                  <a:srgbClr val="282828"/>
                </a:solidFill>
                <a:latin typeface="Montserrat"/>
              </a:rPr>
              <a:t>on muistisairauksien hoitoon, ohjaukseen ja seurantaan perehtynyt hoitaja</a:t>
            </a:r>
          </a:p>
        </p:txBody>
      </p:sp>
      <p:sp>
        <p:nvSpPr>
          <p:cNvPr id="197" name="Tekstiruutu 196">
            <a:extLst>
              <a:ext uri="{FF2B5EF4-FFF2-40B4-BE49-F238E27FC236}">
                <a16:creationId xmlns:a16="http://schemas.microsoft.com/office/drawing/2014/main" id="{7FE51DE6-C64F-44C2-8D5B-DFB8730D88EA}"/>
              </a:ext>
            </a:extLst>
          </p:cNvPr>
          <p:cNvSpPr txBox="1"/>
          <p:nvPr/>
        </p:nvSpPr>
        <p:spPr>
          <a:xfrm>
            <a:off x="11442069" y="8559167"/>
            <a:ext cx="1458513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>
                <a:solidFill>
                  <a:srgbClr val="282828"/>
                </a:solidFill>
                <a:latin typeface="Montserrat"/>
              </a:rPr>
              <a:t>Kotikuntoutusta</a:t>
            </a:r>
          </a:p>
          <a:p>
            <a:pPr defTabSz="1371464"/>
            <a:r>
              <a:rPr lang="fi-FI" sz="1050">
                <a:solidFill>
                  <a:srgbClr val="282828"/>
                </a:solidFill>
                <a:latin typeface="Montserrat"/>
              </a:rPr>
              <a:t>voidaan toteuttaa </a:t>
            </a:r>
            <a:endParaRPr lang="fi-FI" sz="1050">
              <a:solidFill>
                <a:srgbClr val="282828"/>
              </a:solidFill>
              <a:latin typeface="Montserrat" panose="00000500000000000000" pitchFamily="2" charset="0"/>
            </a:endParaRPr>
          </a:p>
          <a:p>
            <a:pPr defTabSz="1371464"/>
            <a:r>
              <a:rPr lang="fi-FI" sz="1050">
                <a:solidFill>
                  <a:srgbClr val="282828"/>
                </a:solidFill>
                <a:latin typeface="Montserrat"/>
              </a:rPr>
              <a:t>ennakoivasti tai toimintakyvyn muuttuessa</a:t>
            </a:r>
            <a:endParaRPr lang="fi-FI" sz="105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sp>
        <p:nvSpPr>
          <p:cNvPr id="201" name="Tekstiruutu 200">
            <a:extLst>
              <a:ext uri="{FF2B5EF4-FFF2-40B4-BE49-F238E27FC236}">
                <a16:creationId xmlns:a16="http://schemas.microsoft.com/office/drawing/2014/main" id="{97476069-AFD4-4E23-A868-28CD7851744A}"/>
              </a:ext>
            </a:extLst>
          </p:cNvPr>
          <p:cNvSpPr txBox="1"/>
          <p:nvPr/>
        </p:nvSpPr>
        <p:spPr>
          <a:xfrm>
            <a:off x="16439214" y="8563658"/>
            <a:ext cx="1728000" cy="15465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 dirty="0">
                <a:solidFill>
                  <a:srgbClr val="282828"/>
                </a:solidFill>
                <a:latin typeface="Montserrat"/>
              </a:rPr>
              <a:t>Hyvinvointiverkosto </a:t>
            </a:r>
            <a:endParaRPr lang="fi-FI" sz="1050" dirty="0">
              <a:solidFill>
                <a:srgbClr val="282828"/>
              </a:solidFill>
              <a:latin typeface="Montserrat"/>
            </a:endParaRPr>
          </a:p>
          <a:p>
            <a:pPr defTabSz="1371464"/>
            <a:r>
              <a:rPr lang="fi-FI" sz="1050" dirty="0">
                <a:solidFill>
                  <a:srgbClr val="282828"/>
                </a:solidFill>
                <a:latin typeface="Montserrat"/>
              </a:rPr>
              <a:t>voi koostua järjestöistä, yhdistyksistä ja seurakunnasta. Se toimii vertaistuen ja koulutusten tarjoajana muistiasiakkaalle ja läheisille.</a:t>
            </a:r>
            <a:endParaRPr lang="fi-FI" dirty="0"/>
          </a:p>
        </p:txBody>
      </p:sp>
      <p:sp>
        <p:nvSpPr>
          <p:cNvPr id="108" name="Ellipsi 107">
            <a:extLst>
              <a:ext uri="{FF2B5EF4-FFF2-40B4-BE49-F238E27FC236}">
                <a16:creationId xmlns:a16="http://schemas.microsoft.com/office/drawing/2014/main" id="{9F9F7C3A-61F2-4986-B364-D4023C62E562}"/>
              </a:ext>
            </a:extLst>
          </p:cNvPr>
          <p:cNvSpPr/>
          <p:nvPr/>
        </p:nvSpPr>
        <p:spPr>
          <a:xfrm>
            <a:off x="9200392" y="1199852"/>
            <a:ext cx="685508" cy="704094"/>
          </a:xfrm>
          <a:prstGeom prst="ellipse">
            <a:avLst/>
          </a:prstGeom>
          <a:noFill/>
          <a:ln w="762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127" name="Tekstiruutu 126">
            <a:hlinkClick r:id="" action="ppaction://noaction"/>
            <a:extLst>
              <a:ext uri="{FF2B5EF4-FFF2-40B4-BE49-F238E27FC236}">
                <a16:creationId xmlns:a16="http://schemas.microsoft.com/office/drawing/2014/main" id="{74629B6E-6D40-4B20-A3A9-10F5FF930BDE}"/>
              </a:ext>
            </a:extLst>
          </p:cNvPr>
          <p:cNvSpPr txBox="1"/>
          <p:nvPr/>
        </p:nvSpPr>
        <p:spPr>
          <a:xfrm>
            <a:off x="4714014" y="3909965"/>
            <a:ext cx="446943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bg2">
                    <a:lumMod val="25000"/>
                  </a:schemeClr>
                </a:solidFill>
                <a:latin typeface="Montserrat"/>
              </a:rPr>
              <a:t>1C. Epäily korjaantuvasta muistioireen syystä, mielenterveys- tai päihdeongelmasta</a:t>
            </a:r>
          </a:p>
        </p:txBody>
      </p:sp>
      <p:sp>
        <p:nvSpPr>
          <p:cNvPr id="141" name="Tekstiruutu 140">
            <a:extLst>
              <a:ext uri="{FF2B5EF4-FFF2-40B4-BE49-F238E27FC236}">
                <a16:creationId xmlns:a16="http://schemas.microsoft.com/office/drawing/2014/main" id="{0E03279E-11D2-495F-A857-AF165FD14B2F}"/>
              </a:ext>
            </a:extLst>
          </p:cNvPr>
          <p:cNvSpPr txBox="1"/>
          <p:nvPr/>
        </p:nvSpPr>
        <p:spPr>
          <a:xfrm>
            <a:off x="4714989" y="4487047"/>
            <a:ext cx="443021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>
                <a:solidFill>
                  <a:srgbClr val="282828"/>
                </a:solidFill>
                <a:latin typeface="Montserrat"/>
              </a:rPr>
              <a:t>Asiakas ohjataan hyvinvointikeskukseen hoidon tarpeen arvioon ja tarpeen mukaiseen hoitoon.</a:t>
            </a:r>
            <a:endParaRPr lang="fi-FI" sz="110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sp>
        <p:nvSpPr>
          <p:cNvPr id="192" name="Tekstiruutu 191">
            <a:hlinkClick r:id="" action="ppaction://noaction"/>
            <a:extLst>
              <a:ext uri="{FF2B5EF4-FFF2-40B4-BE49-F238E27FC236}">
                <a16:creationId xmlns:a16="http://schemas.microsoft.com/office/drawing/2014/main" id="{84A4A214-EE12-4F29-9F00-EC498697C53C}"/>
              </a:ext>
            </a:extLst>
          </p:cNvPr>
          <p:cNvSpPr txBox="1"/>
          <p:nvPr/>
        </p:nvSpPr>
        <p:spPr>
          <a:xfrm>
            <a:off x="9945253" y="4681266"/>
            <a:ext cx="434130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3. Kotona asumista tukevat palvelut</a:t>
            </a:r>
          </a:p>
        </p:txBody>
      </p:sp>
      <p:sp>
        <p:nvSpPr>
          <p:cNvPr id="193" name="Tekstiruutu 192">
            <a:hlinkClick r:id="" action="ppaction://noaction"/>
            <a:extLst>
              <a:ext uri="{FF2B5EF4-FFF2-40B4-BE49-F238E27FC236}">
                <a16:creationId xmlns:a16="http://schemas.microsoft.com/office/drawing/2014/main" id="{84A4A214-EE12-4F29-9F00-EC498697C53C}"/>
              </a:ext>
            </a:extLst>
          </p:cNvPr>
          <p:cNvSpPr txBox="1"/>
          <p:nvPr/>
        </p:nvSpPr>
        <p:spPr>
          <a:xfrm>
            <a:off x="9983996" y="3276429"/>
            <a:ext cx="3883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2. Asiakkaan ja läheisen hyvinvointiverkosto</a:t>
            </a:r>
          </a:p>
        </p:txBody>
      </p:sp>
      <p:sp>
        <p:nvSpPr>
          <p:cNvPr id="117" name="Tekstiruutu 116">
            <a:extLst>
              <a:ext uri="{FF2B5EF4-FFF2-40B4-BE49-F238E27FC236}">
                <a16:creationId xmlns:a16="http://schemas.microsoft.com/office/drawing/2014/main" id="{7FE51DE6-C64F-44C2-8D5B-DFB8730D88EA}"/>
              </a:ext>
            </a:extLst>
          </p:cNvPr>
          <p:cNvSpPr txBox="1"/>
          <p:nvPr/>
        </p:nvSpPr>
        <p:spPr>
          <a:xfrm>
            <a:off x="4601530" y="8552258"/>
            <a:ext cx="172800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 dirty="0">
                <a:solidFill>
                  <a:srgbClr val="282828"/>
                </a:solidFill>
                <a:latin typeface="Montserrat"/>
              </a:rPr>
              <a:t>Geriatri</a:t>
            </a:r>
            <a:r>
              <a:rPr lang="fi-FI" sz="1050" dirty="0">
                <a:solidFill>
                  <a:srgbClr val="282828"/>
                </a:solidFill>
                <a:latin typeface="Montserrat"/>
              </a:rPr>
              <a:t> on ikääntyneiden kokonaisvaltaiseen hoitoon erikoistunut lääkäri, joka diagnosoi, seuraa ja suunnittelee tarpeenmukaista hoitoa.</a:t>
            </a:r>
          </a:p>
        </p:txBody>
      </p:sp>
      <p:sp>
        <p:nvSpPr>
          <p:cNvPr id="119" name="Tekstiruutu 118">
            <a:extLst>
              <a:ext uri="{FF2B5EF4-FFF2-40B4-BE49-F238E27FC236}">
                <a16:creationId xmlns:a16="http://schemas.microsoft.com/office/drawing/2014/main" id="{7FE51DE6-C64F-44C2-8D5B-DFB8730D88EA}"/>
              </a:ext>
            </a:extLst>
          </p:cNvPr>
          <p:cNvSpPr txBox="1"/>
          <p:nvPr/>
        </p:nvSpPr>
        <p:spPr>
          <a:xfrm>
            <a:off x="12889695" y="8558293"/>
            <a:ext cx="2009835" cy="1223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>
                <a:solidFill>
                  <a:srgbClr val="282828"/>
                </a:solidFill>
                <a:latin typeface="Montserrat"/>
              </a:rPr>
              <a:t>Palveluohjaaja</a:t>
            </a:r>
            <a:r>
              <a:rPr lang="fi-FI" sz="1050">
                <a:solidFill>
                  <a:srgbClr val="282828"/>
                </a:solidFill>
                <a:latin typeface="Montserrat"/>
              </a:rPr>
              <a:t> tekee palvelutarpeenarvioinnin  ja RAI-toimintakykyarvion. Hän ohjaa tarvittavien palveluiden piiriin. kuten päivätoimintaan ja kotihoidon palveluihin </a:t>
            </a:r>
            <a:endParaRPr lang="fi-FI"/>
          </a:p>
        </p:txBody>
      </p:sp>
      <p:sp>
        <p:nvSpPr>
          <p:cNvPr id="120" name="Tekstiruutu 119">
            <a:extLst>
              <a:ext uri="{FF2B5EF4-FFF2-40B4-BE49-F238E27FC236}">
                <a16:creationId xmlns:a16="http://schemas.microsoft.com/office/drawing/2014/main" id="{7FE51DE6-C64F-44C2-8D5B-DFB8730D88EA}"/>
              </a:ext>
            </a:extLst>
          </p:cNvPr>
          <p:cNvSpPr txBox="1"/>
          <p:nvPr/>
        </p:nvSpPr>
        <p:spPr>
          <a:xfrm>
            <a:off x="14771777" y="8552513"/>
            <a:ext cx="1662952" cy="12541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dirty="0">
                <a:solidFill>
                  <a:srgbClr val="282828"/>
                </a:solidFill>
                <a:latin typeface="Montserrat"/>
              </a:rPr>
              <a:t>Säännöllisen kotihoidon alkaessa </a:t>
            </a:r>
            <a:r>
              <a:rPr lang="fi-FI" sz="1100" dirty="0">
                <a:solidFill>
                  <a:srgbClr val="282828"/>
                </a:solidFill>
                <a:latin typeface="Montserrat"/>
              </a:rPr>
              <a:t>muisti-sairauden hoito- ja seurantavastuu siirtyy</a:t>
            </a:r>
            <a:r>
              <a:rPr lang="fi-FI" sz="1050" dirty="0">
                <a:solidFill>
                  <a:srgbClr val="282828"/>
                </a:solidFill>
                <a:latin typeface="Montserrat"/>
              </a:rPr>
              <a:t> </a:t>
            </a:r>
            <a:r>
              <a:rPr lang="fi-FI" sz="1050" b="1" dirty="0">
                <a:solidFill>
                  <a:srgbClr val="282828"/>
                </a:solidFill>
                <a:latin typeface="Montserrat"/>
              </a:rPr>
              <a:t>kotihoidon sairaanhoitajalle.</a:t>
            </a:r>
            <a:endParaRPr lang="fi-FI" sz="1050" dirty="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pic>
        <p:nvPicPr>
          <p:cNvPr id="145" name="Kuva 144" descr="Sylimikro ääriviiva">
            <a:hlinkClick r:id="" action="ppaction://noaction"/>
            <a:extLst>
              <a:ext uri="{FF2B5EF4-FFF2-40B4-BE49-F238E27FC236}">
                <a16:creationId xmlns:a16="http://schemas.microsoft.com/office/drawing/2014/main" id="{59FC8DC6-56FD-4675-9516-39656AD5C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9" y="4678765"/>
            <a:ext cx="548187" cy="548187"/>
          </a:xfrm>
          <a:prstGeom prst="rect">
            <a:avLst/>
          </a:prstGeom>
        </p:spPr>
      </p:pic>
      <p:pic>
        <p:nvPicPr>
          <p:cNvPr id="146" name="Kuva 145" descr="Miehen profiili ääriviiva">
            <a:extLst>
              <a:ext uri="{FF2B5EF4-FFF2-40B4-BE49-F238E27FC236}">
                <a16:creationId xmlns:a16="http://schemas.microsoft.com/office/drawing/2014/main" id="{C158687E-439E-4D43-BC8A-6D522FF22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1" y="1268073"/>
            <a:ext cx="564915" cy="564915"/>
          </a:xfrm>
          <a:prstGeom prst="rect">
            <a:avLst/>
          </a:prstGeom>
        </p:spPr>
      </p:pic>
      <p:pic>
        <p:nvPicPr>
          <p:cNvPr id="147" name="Kuva 146" descr="Älypuhelin ääriviiva">
            <a:hlinkClick r:id="" action="ppaction://noaction"/>
            <a:extLst>
              <a:ext uri="{FF2B5EF4-FFF2-40B4-BE49-F238E27FC236}">
                <a16:creationId xmlns:a16="http://schemas.microsoft.com/office/drawing/2014/main" id="{82001F19-357A-4E8C-B274-5E00353544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7" y="2934100"/>
            <a:ext cx="549063" cy="549063"/>
          </a:xfrm>
          <a:prstGeom prst="rect">
            <a:avLst/>
          </a:prstGeom>
        </p:spPr>
      </p:pic>
      <p:pic>
        <p:nvPicPr>
          <p:cNvPr id="148" name="Kuva 147" descr="Koti ääriviiva">
            <a:hlinkClick r:id="" action="ppaction://noaction"/>
            <a:extLst>
              <a:ext uri="{FF2B5EF4-FFF2-40B4-BE49-F238E27FC236}">
                <a16:creationId xmlns:a16="http://schemas.microsoft.com/office/drawing/2014/main" id="{FF5E4344-D9C0-44BE-9C00-9B8824DDB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59" y="1207135"/>
            <a:ext cx="555307" cy="555307"/>
          </a:xfrm>
          <a:prstGeom prst="rect">
            <a:avLst/>
          </a:prstGeom>
        </p:spPr>
      </p:pic>
      <p:pic>
        <p:nvPicPr>
          <p:cNvPr id="152" name="Kuva 151" descr="Keskustelu ääriviiva">
            <a:hlinkClick r:id="" action="ppaction://noaction"/>
            <a:extLst>
              <a:ext uri="{FF2B5EF4-FFF2-40B4-BE49-F238E27FC236}">
                <a16:creationId xmlns:a16="http://schemas.microsoft.com/office/drawing/2014/main" id="{ABD7E1DF-4C20-4952-9ED4-0070BF844C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28" y="5117243"/>
            <a:ext cx="564682" cy="583631"/>
          </a:xfrm>
          <a:prstGeom prst="rect">
            <a:avLst/>
          </a:prstGeom>
        </p:spPr>
      </p:pic>
      <p:pic>
        <p:nvPicPr>
          <p:cNvPr id="153" name="Kuva 152" descr="Koti ääriviiva">
            <a:hlinkClick r:id="" action="ppaction://noaction"/>
            <a:extLst>
              <a:ext uri="{FF2B5EF4-FFF2-40B4-BE49-F238E27FC236}">
                <a16:creationId xmlns:a16="http://schemas.microsoft.com/office/drawing/2014/main" id="{FF5E4344-D9C0-44BE-9C00-9B8824DDB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33" y="1221432"/>
            <a:ext cx="548194" cy="548194"/>
          </a:xfrm>
          <a:prstGeom prst="rect">
            <a:avLst/>
          </a:prstGeom>
          <a:ln>
            <a:noFill/>
            <a:prstDash val="sysDot"/>
          </a:ln>
        </p:spPr>
      </p:pic>
      <p:pic>
        <p:nvPicPr>
          <p:cNvPr id="155" name="Kuva 154" descr="Ympyrät ja viivat ääriviiva">
            <a:extLst>
              <a:ext uri="{FF2B5EF4-FFF2-40B4-BE49-F238E27FC236}">
                <a16:creationId xmlns:a16="http://schemas.microsoft.com/office/drawing/2014/main" id="{3DCC2888-354D-4C9A-81A8-95BBAE058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2" y="8645136"/>
            <a:ext cx="631133" cy="63113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A550162-4DF4-23A4-4589-DD8258508FEA}"/>
              </a:ext>
            </a:extLst>
          </p:cNvPr>
          <p:cNvSpPr txBox="1"/>
          <p:nvPr/>
        </p:nvSpPr>
        <p:spPr>
          <a:xfrm>
            <a:off x="1180103" y="8549859"/>
            <a:ext cx="1728000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>
                <a:solidFill>
                  <a:srgbClr val="282828"/>
                </a:solidFill>
                <a:latin typeface="Montserrat"/>
              </a:rPr>
              <a:t>Asiakas ja läheiset </a:t>
            </a:r>
            <a:r>
              <a:rPr lang="fi-FI" sz="1050">
                <a:solidFill>
                  <a:srgbClr val="282828"/>
                </a:solidFill>
                <a:latin typeface="Montserrat"/>
              </a:rPr>
              <a:t>osallistuvat hoidon suunnitteluun ja toteutukseen yhdessä ammattilaisten kanssa</a:t>
            </a:r>
          </a:p>
        </p:txBody>
      </p:sp>
      <p:sp>
        <p:nvSpPr>
          <p:cNvPr id="75" name="Ellipsi 74">
            <a:extLst>
              <a:ext uri="{FF2B5EF4-FFF2-40B4-BE49-F238E27FC236}">
                <a16:creationId xmlns:a16="http://schemas.microsoft.com/office/drawing/2014/main" id="{B806D523-6201-4E4A-93CC-774EC72F6C59}"/>
              </a:ext>
            </a:extLst>
          </p:cNvPr>
          <p:cNvSpPr/>
          <p:nvPr/>
        </p:nvSpPr>
        <p:spPr>
          <a:xfrm>
            <a:off x="14487468" y="1334335"/>
            <a:ext cx="694800" cy="695568"/>
          </a:xfrm>
          <a:prstGeom prst="ellipse">
            <a:avLst/>
          </a:prstGeom>
          <a:noFill/>
          <a:ln w="762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76" name="Kuva 66" descr="Tienhaara ääriviiva">
            <a:hlinkClick r:id="" action="ppaction://noaction"/>
            <a:extLst>
              <a:ext uri="{FF2B5EF4-FFF2-40B4-BE49-F238E27FC236}">
                <a16:creationId xmlns:a16="http://schemas.microsoft.com/office/drawing/2014/main" id="{8BE3BFC4-8D64-4A97-8EF5-3FE301498E93}"/>
              </a:ext>
            </a:extLst>
          </p:cNvPr>
          <p:cNvSpPr/>
          <p:nvPr/>
        </p:nvSpPr>
        <p:spPr>
          <a:xfrm rot="16426318">
            <a:off x="14605532" y="1467373"/>
            <a:ext cx="457564" cy="421830"/>
          </a:xfrm>
          <a:custGeom>
            <a:avLst/>
            <a:gdLst>
              <a:gd name="connsiteX0" fmla="*/ 628658 w 762014"/>
              <a:gd name="connsiteY0" fmla="*/ 142777 h 742852"/>
              <a:gd name="connsiteX1" fmla="*/ 381008 w 762014"/>
              <a:gd name="connsiteY1" fmla="*/ 330791 h 742852"/>
              <a:gd name="connsiteX2" fmla="*/ 133358 w 762014"/>
              <a:gd name="connsiteY2" fmla="*/ 142777 h 742852"/>
              <a:gd name="connsiteX3" fmla="*/ 32754 w 762014"/>
              <a:gd name="connsiteY3" fmla="*/ 142777 h 742852"/>
              <a:gd name="connsiteX4" fmla="*/ 32660 w 762014"/>
              <a:gd name="connsiteY4" fmla="*/ 142681 h 742852"/>
              <a:gd name="connsiteX5" fmla="*/ 32688 w 762014"/>
              <a:gd name="connsiteY5" fmla="*/ 142615 h 742852"/>
              <a:gd name="connsiteX6" fmla="*/ 159142 w 762014"/>
              <a:gd name="connsiteY6" fmla="*/ 16161 h 742852"/>
              <a:gd name="connsiteX7" fmla="*/ 158907 w 762014"/>
              <a:gd name="connsiteY7" fmla="*/ 2693 h 742852"/>
              <a:gd name="connsiteX8" fmla="*/ 145673 w 762014"/>
              <a:gd name="connsiteY8" fmla="*/ 2693 h 742852"/>
              <a:gd name="connsiteX9" fmla="*/ 2798 w 762014"/>
              <a:gd name="connsiteY9" fmla="*/ 145568 h 742852"/>
              <a:gd name="connsiteX10" fmla="*/ 2781 w 762014"/>
              <a:gd name="connsiteY10" fmla="*/ 159038 h 742852"/>
              <a:gd name="connsiteX11" fmla="*/ 2798 w 762014"/>
              <a:gd name="connsiteY11" fmla="*/ 159055 h 742852"/>
              <a:gd name="connsiteX12" fmla="*/ 145673 w 762014"/>
              <a:gd name="connsiteY12" fmla="*/ 301930 h 742852"/>
              <a:gd name="connsiteX13" fmla="*/ 159142 w 762014"/>
              <a:gd name="connsiteY13" fmla="*/ 301696 h 742852"/>
              <a:gd name="connsiteX14" fmla="*/ 159142 w 762014"/>
              <a:gd name="connsiteY14" fmla="*/ 288462 h 742852"/>
              <a:gd name="connsiteX15" fmla="*/ 32688 w 762014"/>
              <a:gd name="connsiteY15" fmla="*/ 161989 h 742852"/>
              <a:gd name="connsiteX16" fmla="*/ 32689 w 762014"/>
              <a:gd name="connsiteY16" fmla="*/ 161855 h 742852"/>
              <a:gd name="connsiteX17" fmla="*/ 32754 w 762014"/>
              <a:gd name="connsiteY17" fmla="*/ 161827 h 742852"/>
              <a:gd name="connsiteX18" fmla="*/ 133358 w 762014"/>
              <a:gd name="connsiteY18" fmla="*/ 161827 h 742852"/>
              <a:gd name="connsiteX19" fmla="*/ 371483 w 762014"/>
              <a:gd name="connsiteY19" fmla="*/ 399952 h 742852"/>
              <a:gd name="connsiteX20" fmla="*/ 371483 w 762014"/>
              <a:gd name="connsiteY20" fmla="*/ 733327 h 742852"/>
              <a:gd name="connsiteX21" fmla="*/ 381008 w 762014"/>
              <a:gd name="connsiteY21" fmla="*/ 742852 h 742852"/>
              <a:gd name="connsiteX22" fmla="*/ 390533 w 762014"/>
              <a:gd name="connsiteY22" fmla="*/ 733327 h 742852"/>
              <a:gd name="connsiteX23" fmla="*/ 390533 w 762014"/>
              <a:gd name="connsiteY23" fmla="*/ 399952 h 742852"/>
              <a:gd name="connsiteX24" fmla="*/ 628658 w 762014"/>
              <a:gd name="connsiteY24" fmla="*/ 161827 h 742852"/>
              <a:gd name="connsiteX25" fmla="*/ 729261 w 762014"/>
              <a:gd name="connsiteY25" fmla="*/ 161827 h 742852"/>
              <a:gd name="connsiteX26" fmla="*/ 729355 w 762014"/>
              <a:gd name="connsiteY26" fmla="*/ 161923 h 742852"/>
              <a:gd name="connsiteX27" fmla="*/ 729327 w 762014"/>
              <a:gd name="connsiteY27" fmla="*/ 161989 h 742852"/>
              <a:gd name="connsiteX28" fmla="*/ 602873 w 762014"/>
              <a:gd name="connsiteY28" fmla="*/ 288443 h 742852"/>
              <a:gd name="connsiteX29" fmla="*/ 602639 w 762014"/>
              <a:gd name="connsiteY29" fmla="*/ 301911 h 742852"/>
              <a:gd name="connsiteX30" fmla="*/ 616107 w 762014"/>
              <a:gd name="connsiteY30" fmla="*/ 302146 h 742852"/>
              <a:gd name="connsiteX31" fmla="*/ 616342 w 762014"/>
              <a:gd name="connsiteY31" fmla="*/ 301911 h 742852"/>
              <a:gd name="connsiteX32" fmla="*/ 759217 w 762014"/>
              <a:gd name="connsiteY32" fmla="*/ 159036 h 742852"/>
              <a:gd name="connsiteX33" fmla="*/ 759234 w 762014"/>
              <a:gd name="connsiteY33" fmla="*/ 145566 h 742852"/>
              <a:gd name="connsiteX34" fmla="*/ 759217 w 762014"/>
              <a:gd name="connsiteY34" fmla="*/ 145549 h 742852"/>
              <a:gd name="connsiteX35" fmla="*/ 616342 w 762014"/>
              <a:gd name="connsiteY35" fmla="*/ 2674 h 742852"/>
              <a:gd name="connsiteX36" fmla="*/ 602873 w 762014"/>
              <a:gd name="connsiteY36" fmla="*/ 2908 h 742852"/>
              <a:gd name="connsiteX37" fmla="*/ 602873 w 762014"/>
              <a:gd name="connsiteY37" fmla="*/ 16142 h 742852"/>
              <a:gd name="connsiteX38" fmla="*/ 729327 w 762014"/>
              <a:gd name="connsiteY38" fmla="*/ 142615 h 742852"/>
              <a:gd name="connsiteX39" fmla="*/ 729326 w 762014"/>
              <a:gd name="connsiteY39" fmla="*/ 142749 h 742852"/>
              <a:gd name="connsiteX40" fmla="*/ 729261 w 762014"/>
              <a:gd name="connsiteY40" fmla="*/ 142777 h 7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2014" h="742852">
                <a:moveTo>
                  <a:pt x="628658" y="142777"/>
                </a:moveTo>
                <a:cubicBezTo>
                  <a:pt x="513325" y="142939"/>
                  <a:pt x="412157" y="219745"/>
                  <a:pt x="381008" y="330791"/>
                </a:cubicBezTo>
                <a:cubicBezTo>
                  <a:pt x="349858" y="219745"/>
                  <a:pt x="248690" y="142939"/>
                  <a:pt x="133358" y="142777"/>
                </a:cubicBezTo>
                <a:lnTo>
                  <a:pt x="32754" y="142777"/>
                </a:lnTo>
                <a:cubicBezTo>
                  <a:pt x="32702" y="142776"/>
                  <a:pt x="32660" y="142733"/>
                  <a:pt x="32660" y="142681"/>
                </a:cubicBezTo>
                <a:cubicBezTo>
                  <a:pt x="32661" y="142656"/>
                  <a:pt x="32671" y="142632"/>
                  <a:pt x="32688" y="142615"/>
                </a:cubicBezTo>
                <a:lnTo>
                  <a:pt x="159142" y="16161"/>
                </a:lnTo>
                <a:cubicBezTo>
                  <a:pt x="162796" y="12377"/>
                  <a:pt x="162692" y="6347"/>
                  <a:pt x="158907" y="2693"/>
                </a:cubicBezTo>
                <a:cubicBezTo>
                  <a:pt x="155216" y="-872"/>
                  <a:pt x="149364" y="-872"/>
                  <a:pt x="145673" y="2693"/>
                </a:cubicBezTo>
                <a:lnTo>
                  <a:pt x="2798" y="145568"/>
                </a:lnTo>
                <a:cubicBezTo>
                  <a:pt x="-926" y="149283"/>
                  <a:pt x="-934" y="155314"/>
                  <a:pt x="2781" y="159038"/>
                </a:cubicBezTo>
                <a:cubicBezTo>
                  <a:pt x="2787" y="159044"/>
                  <a:pt x="2793" y="159050"/>
                  <a:pt x="2798" y="159055"/>
                </a:cubicBezTo>
                <a:lnTo>
                  <a:pt x="145673" y="301930"/>
                </a:lnTo>
                <a:cubicBezTo>
                  <a:pt x="149458" y="305585"/>
                  <a:pt x="155487" y="305480"/>
                  <a:pt x="159142" y="301696"/>
                </a:cubicBezTo>
                <a:cubicBezTo>
                  <a:pt x="162707" y="298005"/>
                  <a:pt x="162707" y="292153"/>
                  <a:pt x="159142" y="288462"/>
                </a:cubicBezTo>
                <a:lnTo>
                  <a:pt x="32688" y="161989"/>
                </a:lnTo>
                <a:cubicBezTo>
                  <a:pt x="32651" y="161952"/>
                  <a:pt x="32652" y="161891"/>
                  <a:pt x="32689" y="161855"/>
                </a:cubicBezTo>
                <a:cubicBezTo>
                  <a:pt x="32707" y="161838"/>
                  <a:pt x="32730" y="161827"/>
                  <a:pt x="32754" y="161827"/>
                </a:cubicBezTo>
                <a:lnTo>
                  <a:pt x="133358" y="161827"/>
                </a:lnTo>
                <a:cubicBezTo>
                  <a:pt x="264809" y="161974"/>
                  <a:pt x="371336" y="268500"/>
                  <a:pt x="371483" y="399952"/>
                </a:cubicBezTo>
                <a:lnTo>
                  <a:pt x="371483" y="733327"/>
                </a:lnTo>
                <a:cubicBezTo>
                  <a:pt x="371483" y="738588"/>
                  <a:pt x="375747" y="742852"/>
                  <a:pt x="381008" y="742852"/>
                </a:cubicBezTo>
                <a:cubicBezTo>
                  <a:pt x="386268" y="742852"/>
                  <a:pt x="390533" y="738588"/>
                  <a:pt x="390533" y="733327"/>
                </a:cubicBezTo>
                <a:lnTo>
                  <a:pt x="390533" y="399952"/>
                </a:lnTo>
                <a:cubicBezTo>
                  <a:pt x="390679" y="268500"/>
                  <a:pt x="497206" y="161974"/>
                  <a:pt x="628658" y="161827"/>
                </a:cubicBezTo>
                <a:lnTo>
                  <a:pt x="729261" y="161827"/>
                </a:lnTo>
                <a:cubicBezTo>
                  <a:pt x="729313" y="161828"/>
                  <a:pt x="729355" y="161871"/>
                  <a:pt x="729355" y="161923"/>
                </a:cubicBezTo>
                <a:cubicBezTo>
                  <a:pt x="729354" y="161948"/>
                  <a:pt x="729344" y="161972"/>
                  <a:pt x="729327" y="161989"/>
                </a:cubicBezTo>
                <a:lnTo>
                  <a:pt x="602873" y="288443"/>
                </a:lnTo>
                <a:cubicBezTo>
                  <a:pt x="599089" y="292098"/>
                  <a:pt x="598984" y="298127"/>
                  <a:pt x="602639" y="301911"/>
                </a:cubicBezTo>
                <a:cubicBezTo>
                  <a:pt x="606294" y="305696"/>
                  <a:pt x="612324" y="305800"/>
                  <a:pt x="616107" y="302146"/>
                </a:cubicBezTo>
                <a:cubicBezTo>
                  <a:pt x="616187" y="302068"/>
                  <a:pt x="616266" y="301990"/>
                  <a:pt x="616342" y="301911"/>
                </a:cubicBezTo>
                <a:lnTo>
                  <a:pt x="759217" y="159036"/>
                </a:lnTo>
                <a:cubicBezTo>
                  <a:pt x="762941" y="155321"/>
                  <a:pt x="762949" y="149290"/>
                  <a:pt x="759234" y="145566"/>
                </a:cubicBezTo>
                <a:cubicBezTo>
                  <a:pt x="759228" y="145560"/>
                  <a:pt x="759222" y="145555"/>
                  <a:pt x="759217" y="145549"/>
                </a:cubicBezTo>
                <a:lnTo>
                  <a:pt x="616342" y="2674"/>
                </a:lnTo>
                <a:cubicBezTo>
                  <a:pt x="612557" y="-981"/>
                  <a:pt x="606528" y="-876"/>
                  <a:pt x="602873" y="2908"/>
                </a:cubicBezTo>
                <a:cubicBezTo>
                  <a:pt x="599308" y="6599"/>
                  <a:pt x="599308" y="12451"/>
                  <a:pt x="602873" y="16142"/>
                </a:cubicBezTo>
                <a:lnTo>
                  <a:pt x="729327" y="142615"/>
                </a:lnTo>
                <a:cubicBezTo>
                  <a:pt x="729364" y="142652"/>
                  <a:pt x="729363" y="142713"/>
                  <a:pt x="729326" y="142749"/>
                </a:cubicBezTo>
                <a:cubicBezTo>
                  <a:pt x="729308" y="142767"/>
                  <a:pt x="729285" y="142777"/>
                  <a:pt x="729261" y="142777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464"/>
            <a:endParaRPr lang="fi-FI">
              <a:solidFill>
                <a:srgbClr val="000000"/>
              </a:solidFill>
              <a:latin typeface="Roboto Light"/>
            </a:endParaRPr>
          </a:p>
        </p:txBody>
      </p:sp>
      <p:sp>
        <p:nvSpPr>
          <p:cNvPr id="79" name="Ellipsi 78">
            <a:hlinkClick r:id="" action="ppaction://noaction"/>
            <a:extLst>
              <a:ext uri="{FF2B5EF4-FFF2-40B4-BE49-F238E27FC236}">
                <a16:creationId xmlns:a16="http://schemas.microsoft.com/office/drawing/2014/main" id="{825EEA77-D805-46C8-AFBF-E7A47D5B5919}"/>
              </a:ext>
            </a:extLst>
          </p:cNvPr>
          <p:cNvSpPr/>
          <p:nvPr/>
        </p:nvSpPr>
        <p:spPr>
          <a:xfrm>
            <a:off x="94729" y="4607092"/>
            <a:ext cx="694800" cy="6948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81" name="Ellipsi 80">
            <a:extLst>
              <a:ext uri="{FF2B5EF4-FFF2-40B4-BE49-F238E27FC236}">
                <a16:creationId xmlns:a16="http://schemas.microsoft.com/office/drawing/2014/main" id="{9F9F7C3A-61F2-4986-B364-D4023C62E562}"/>
              </a:ext>
            </a:extLst>
          </p:cNvPr>
          <p:cNvSpPr/>
          <p:nvPr/>
        </p:nvSpPr>
        <p:spPr>
          <a:xfrm>
            <a:off x="4068256" y="1192581"/>
            <a:ext cx="694800" cy="694800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85" name="Ellipsi 84">
            <a:extLst>
              <a:ext uri="{FF2B5EF4-FFF2-40B4-BE49-F238E27FC236}">
                <a16:creationId xmlns:a16="http://schemas.microsoft.com/office/drawing/2014/main" id="{9F9F7C3A-61F2-4986-B364-D4023C62E562}"/>
              </a:ext>
            </a:extLst>
          </p:cNvPr>
          <p:cNvSpPr/>
          <p:nvPr/>
        </p:nvSpPr>
        <p:spPr>
          <a:xfrm>
            <a:off x="9206544" y="4553461"/>
            <a:ext cx="694800" cy="726867"/>
          </a:xfrm>
          <a:prstGeom prst="ellipse">
            <a:avLst/>
          </a:prstGeom>
          <a:noFill/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86" name="Ellipsi 85">
            <a:extLst>
              <a:ext uri="{FF2B5EF4-FFF2-40B4-BE49-F238E27FC236}">
                <a16:creationId xmlns:a16="http://schemas.microsoft.com/office/drawing/2014/main" id="{9F9F7C3A-61F2-4986-B364-D4023C62E562}"/>
              </a:ext>
            </a:extLst>
          </p:cNvPr>
          <p:cNvSpPr/>
          <p:nvPr/>
        </p:nvSpPr>
        <p:spPr>
          <a:xfrm>
            <a:off x="9198283" y="3185793"/>
            <a:ext cx="694800" cy="694800"/>
          </a:xfrm>
          <a:prstGeom prst="ellipse">
            <a:avLst/>
          </a:prstGeom>
          <a:noFill/>
          <a:ln w="762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97" name="Tekstiruutu 96">
            <a:extLst>
              <a:ext uri="{FF2B5EF4-FFF2-40B4-BE49-F238E27FC236}">
                <a16:creationId xmlns:a16="http://schemas.microsoft.com/office/drawing/2014/main" id="{0E03279E-11D2-495F-A857-AF165FD14B2F}"/>
              </a:ext>
            </a:extLst>
          </p:cNvPr>
          <p:cNvSpPr txBox="1"/>
          <p:nvPr/>
        </p:nvSpPr>
        <p:spPr>
          <a:xfrm>
            <a:off x="9944776" y="3839335"/>
            <a:ext cx="4216264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Asiakas ja läheiset ohjataan heidän kiinnostuksensa mukaiseen kunnan ja muiden toimijoiden järjestämään toimintakykyä ylläpitävään toimintaan.</a:t>
            </a:r>
            <a:endParaRPr lang="fi-FI" dirty="0">
              <a:cs typeface="Arial"/>
            </a:endParaRPr>
          </a:p>
        </p:txBody>
      </p:sp>
      <p:sp>
        <p:nvSpPr>
          <p:cNvPr id="101" name="Tekstiruutu 100">
            <a:extLst>
              <a:ext uri="{FF2B5EF4-FFF2-40B4-BE49-F238E27FC236}">
                <a16:creationId xmlns:a16="http://schemas.microsoft.com/office/drawing/2014/main" id="{0E03279E-11D2-495F-A857-AF165FD14B2F}"/>
              </a:ext>
            </a:extLst>
          </p:cNvPr>
          <p:cNvSpPr txBox="1"/>
          <p:nvPr/>
        </p:nvSpPr>
        <p:spPr>
          <a:xfrm>
            <a:off x="9950838" y="5029069"/>
            <a:ext cx="4442907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Asiakkaan toimintakyvyn muuttuessa palveluohjaaja arvioi kotikuntoutusjakson, kotona asumista tukevien palveluiden ja apuvälineiden tarpeen. Mikäli asiakkaalle aloitetaan säännölliset kotihoidon palvelut, siirtyy muistisairauden hoito- ja seurantavastuu kotihoitoon.</a:t>
            </a:r>
            <a:endParaRPr lang="fi-FI" sz="1100" dirty="0">
              <a:ea typeface="+mn-lt"/>
              <a:cs typeface="+mn-lt"/>
            </a:endParaRPr>
          </a:p>
        </p:txBody>
      </p:sp>
      <p:sp>
        <p:nvSpPr>
          <p:cNvPr id="103" name="Tekstiruutu 102">
            <a:extLst>
              <a:ext uri="{FF2B5EF4-FFF2-40B4-BE49-F238E27FC236}">
                <a16:creationId xmlns:a16="http://schemas.microsoft.com/office/drawing/2014/main" id="{7FE51DE6-C64F-44C2-8D5B-DFB8730D88EA}"/>
              </a:ext>
            </a:extLst>
          </p:cNvPr>
          <p:cNvSpPr txBox="1"/>
          <p:nvPr/>
        </p:nvSpPr>
        <p:spPr>
          <a:xfrm>
            <a:off x="6328101" y="8549859"/>
            <a:ext cx="175587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 dirty="0">
                <a:solidFill>
                  <a:srgbClr val="282828"/>
                </a:solidFill>
                <a:latin typeface="Montserrat"/>
              </a:rPr>
              <a:t>Hyvinvointikeskuksen lääkäri</a:t>
            </a:r>
            <a:r>
              <a:rPr lang="fi-FI" sz="1050" dirty="0">
                <a:solidFill>
                  <a:srgbClr val="282828"/>
                </a:solidFill>
                <a:latin typeface="Montserrat"/>
              </a:rPr>
              <a:t> vastaa muistiasiakkaan pitkäaikaissairauksien hoidosta sekä alle 65-vuotiaiden muistioireiden alkuselvittelyistä</a:t>
            </a:r>
          </a:p>
        </p:txBody>
      </p:sp>
      <p:sp>
        <p:nvSpPr>
          <p:cNvPr id="105" name="Tekstiruutu 104">
            <a:extLst>
              <a:ext uri="{FF2B5EF4-FFF2-40B4-BE49-F238E27FC236}">
                <a16:creationId xmlns:a16="http://schemas.microsoft.com/office/drawing/2014/main" id="{7FE51DE6-C64F-44C2-8D5B-DFB8730D88EA}"/>
              </a:ext>
            </a:extLst>
          </p:cNvPr>
          <p:cNvSpPr txBox="1"/>
          <p:nvPr/>
        </p:nvSpPr>
        <p:spPr>
          <a:xfrm>
            <a:off x="8072283" y="8552258"/>
            <a:ext cx="172800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 dirty="0">
                <a:solidFill>
                  <a:srgbClr val="282828"/>
                </a:solidFill>
                <a:latin typeface="Montserrat"/>
              </a:rPr>
              <a:t>Neurologi</a:t>
            </a:r>
            <a:r>
              <a:rPr lang="fi-FI" sz="1050" dirty="0">
                <a:solidFill>
                  <a:srgbClr val="282828"/>
                </a:solidFill>
                <a:latin typeface="Montserrat"/>
              </a:rPr>
              <a:t> vastaa alle 65-vuotiaiden muistitutkimuksista ja diagnosoinnista</a:t>
            </a:r>
            <a:endParaRPr lang="fi-FI" sz="1050" dirty="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sp>
        <p:nvSpPr>
          <p:cNvPr id="106" name="Tekstiruutu 105">
            <a:extLst>
              <a:ext uri="{FF2B5EF4-FFF2-40B4-BE49-F238E27FC236}">
                <a16:creationId xmlns:a16="http://schemas.microsoft.com/office/drawing/2014/main" id="{7FE51DE6-C64F-44C2-8D5B-DFB8730D88EA}"/>
              </a:ext>
            </a:extLst>
          </p:cNvPr>
          <p:cNvSpPr txBox="1"/>
          <p:nvPr/>
        </p:nvSpPr>
        <p:spPr>
          <a:xfrm>
            <a:off x="9769081" y="8549859"/>
            <a:ext cx="172800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050" b="1" dirty="0">
                <a:solidFill>
                  <a:srgbClr val="282828"/>
                </a:solidFill>
                <a:latin typeface="Montserrat"/>
              </a:rPr>
              <a:t>Mielenterveys- ja päihdepalveluiden henkilöstö </a:t>
            </a:r>
            <a:r>
              <a:rPr lang="fi-FI" sz="1050" dirty="0">
                <a:solidFill>
                  <a:srgbClr val="282828"/>
                </a:solidFill>
                <a:latin typeface="Montserrat"/>
              </a:rPr>
              <a:t>vastaa  mielenterveyden tai päihteiden käytön ongelmien hoitamisesta ja kuntouttamisesta</a:t>
            </a:r>
          </a:p>
        </p:txBody>
      </p:sp>
      <p:pic>
        <p:nvPicPr>
          <p:cNvPr id="109" name="Kuva 108" descr="Koti ääriviiva">
            <a:hlinkClick r:id="" action="ppaction://noaction"/>
            <a:extLst>
              <a:ext uri="{FF2B5EF4-FFF2-40B4-BE49-F238E27FC236}">
                <a16:creationId xmlns:a16="http://schemas.microsoft.com/office/drawing/2014/main" id="{FF5E4344-D9C0-44BE-9C00-9B8824DDB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907" y="4590082"/>
            <a:ext cx="589186" cy="589186"/>
          </a:xfrm>
          <a:prstGeom prst="rect">
            <a:avLst/>
          </a:prstGeom>
          <a:ln>
            <a:noFill/>
            <a:prstDash val="sysDot"/>
          </a:ln>
        </p:spPr>
      </p:pic>
      <p:sp>
        <p:nvSpPr>
          <p:cNvPr id="118" name="Ellipsi 117">
            <a:extLst>
              <a:ext uri="{FF2B5EF4-FFF2-40B4-BE49-F238E27FC236}">
                <a16:creationId xmlns:a16="http://schemas.microsoft.com/office/drawing/2014/main" id="{42E34F37-2109-4B86-BFBC-744C417F416B}"/>
              </a:ext>
            </a:extLst>
          </p:cNvPr>
          <p:cNvSpPr/>
          <p:nvPr/>
        </p:nvSpPr>
        <p:spPr>
          <a:xfrm>
            <a:off x="4178685" y="5078526"/>
            <a:ext cx="688909" cy="659445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/>
            <a:endParaRPr lang="fi-FI">
              <a:solidFill>
                <a:srgbClr val="FFFFFF"/>
              </a:solidFill>
              <a:latin typeface="Roboto Light"/>
            </a:endParaRPr>
          </a:p>
        </p:txBody>
      </p:sp>
      <p:pic>
        <p:nvPicPr>
          <p:cNvPr id="20" name="Kuva 19" descr="Nuotit tasaisella täytöllä">
            <a:extLst>
              <a:ext uri="{FF2B5EF4-FFF2-40B4-BE49-F238E27FC236}">
                <a16:creationId xmlns:a16="http://schemas.microsoft.com/office/drawing/2014/main" id="{C74267A1-EC54-456D-B65F-15909F34D5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65919" y="3277008"/>
            <a:ext cx="577982" cy="577982"/>
          </a:xfrm>
          <a:prstGeom prst="rect">
            <a:avLst/>
          </a:prstGeom>
        </p:spPr>
      </p:pic>
      <p:sp>
        <p:nvSpPr>
          <p:cNvPr id="2" name="Tekstiruutu 1">
            <a:hlinkClick r:id="" action="ppaction://noaction"/>
            <a:extLst>
              <a:ext uri="{FF2B5EF4-FFF2-40B4-BE49-F238E27FC236}">
                <a16:creationId xmlns:a16="http://schemas.microsoft.com/office/drawing/2014/main" id="{52810713-EFF2-1D72-194E-0173D9225535}"/>
              </a:ext>
            </a:extLst>
          </p:cNvPr>
          <p:cNvSpPr txBox="1"/>
          <p:nvPr/>
        </p:nvSpPr>
        <p:spPr>
          <a:xfrm>
            <a:off x="4675895" y="3029957"/>
            <a:ext cx="396613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400" b="1" dirty="0">
                <a:solidFill>
                  <a:schemeClr val="bg2">
                    <a:lumMod val="25000"/>
                  </a:schemeClr>
                </a:solidFill>
                <a:latin typeface="Montserrat"/>
              </a:rPr>
              <a:t>1B. Ei epäilyä muistisairaudesta 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DF27353-D750-8047-7E60-34F0CC0729EA}"/>
              </a:ext>
            </a:extLst>
          </p:cNvPr>
          <p:cNvSpPr txBox="1"/>
          <p:nvPr/>
        </p:nvSpPr>
        <p:spPr>
          <a:xfrm>
            <a:off x="4525624" y="3322713"/>
            <a:ext cx="423333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464"/>
            <a:r>
              <a:rPr lang="fi-FI" sz="1100" dirty="0">
                <a:solidFill>
                  <a:srgbClr val="282828"/>
                </a:solidFill>
                <a:latin typeface="Montserrat"/>
              </a:rPr>
              <a:t>Asiakas ohjataan ennaltaehkäisevään aivoterveyttä edistävään toimintaan ja jatkoseurantaan</a:t>
            </a:r>
            <a:endParaRPr lang="fi-FI" sz="1100" dirty="0">
              <a:solidFill>
                <a:srgbClr val="282828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Nuoli: Ylös-alas 10">
            <a:extLst>
              <a:ext uri="{FF2B5EF4-FFF2-40B4-BE49-F238E27FC236}">
                <a16:creationId xmlns:a16="http://schemas.microsoft.com/office/drawing/2014/main" id="{AC018BAB-955F-BB83-CA4A-CBE4A34C2A5F}"/>
              </a:ext>
            </a:extLst>
          </p:cNvPr>
          <p:cNvSpPr/>
          <p:nvPr/>
        </p:nvSpPr>
        <p:spPr>
          <a:xfrm rot="5400000">
            <a:off x="8348228" y="-1414744"/>
            <a:ext cx="1560038" cy="18074081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0" name="Tekstiruutu 219">
            <a:hlinkClick r:id="" action="ppaction://noaction"/>
            <a:extLst>
              <a:ext uri="{FF2B5EF4-FFF2-40B4-BE49-F238E27FC236}">
                <a16:creationId xmlns:a16="http://schemas.microsoft.com/office/drawing/2014/main" id="{84A4A214-EE12-4F29-9F00-EC498697C53C}"/>
              </a:ext>
            </a:extLst>
          </p:cNvPr>
          <p:cNvSpPr txBox="1"/>
          <p:nvPr/>
        </p:nvSpPr>
        <p:spPr>
          <a:xfrm>
            <a:off x="898341" y="7250005"/>
            <a:ext cx="1644538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371464"/>
            <a:r>
              <a:rPr lang="fi-FI" sz="1600" b="1">
                <a:latin typeface="Montserrat"/>
              </a:rPr>
              <a:t>Aivoterveyden ylläpitäminen ja edistäminen</a:t>
            </a:r>
            <a:endParaRPr lang="fi-FI" sz="160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algn="ctr" defTabSz="1371464"/>
            <a:r>
              <a:rPr lang="fi-FI" sz="1400">
                <a:solidFill>
                  <a:schemeClr val="bg1"/>
                </a:solidFill>
                <a:latin typeface="Montserrat"/>
              </a:rPr>
              <a:t>Asiakas ohjataan fyysiseen ja sosiaaliseen aktiivisuuteen, terveelliseen ravitsemukseen, aivojen aktivointiin sekä sydän- ja verisuonisairauksien riskitekijöiden hallintaan</a:t>
            </a:r>
            <a:endParaRPr lang="fi-FI" sz="1600">
              <a:solidFill>
                <a:schemeClr val="bg1"/>
              </a:solidFill>
              <a:latin typeface="Arial" panose="020B0604020202020204"/>
              <a:cs typeface="Arial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C339843-A9E3-8284-6E7B-F048703F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956" y="6066477"/>
            <a:ext cx="2459545" cy="113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4246"/>
      </p:ext>
    </p:extLst>
  </p:cSld>
  <p:clrMapOvr>
    <a:masterClrMapping/>
  </p:clrMapOvr>
</p:sld>
</file>

<file path=ppt/theme/theme1.xml><?xml version="1.0" encoding="utf-8"?>
<a:theme xmlns:a="http://schemas.openxmlformats.org/drawingml/2006/main" name="DIat sinisellä taustalla">
  <a:themeElements>
    <a:clrScheme name="Mukautettu 14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80D0C8"/>
      </a:accent1>
      <a:accent2>
        <a:srgbClr val="497BBD"/>
      </a:accent2>
      <a:accent3>
        <a:srgbClr val="F174A7"/>
      </a:accent3>
      <a:accent4>
        <a:srgbClr val="8CADDE"/>
      </a:accent4>
      <a:accent5>
        <a:srgbClr val="B3C8E9"/>
      </a:accent5>
      <a:accent6>
        <a:srgbClr val="2E2E2E"/>
      </a:accent6>
      <a:hlink>
        <a:srgbClr val="2E2E2E"/>
      </a:hlink>
      <a:folHlink>
        <a:srgbClr val="4177C9"/>
      </a:folHlink>
    </a:clrScheme>
    <a:fontScheme name="Custom 2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at sinisellä taustalla">
  <a:themeElements>
    <a:clrScheme name="Mukautettu 13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80D0DE"/>
      </a:accent1>
      <a:accent2>
        <a:srgbClr val="497BBD"/>
      </a:accent2>
      <a:accent3>
        <a:srgbClr val="F074A7"/>
      </a:accent3>
      <a:accent4>
        <a:srgbClr val="8CADDE"/>
      </a:accent4>
      <a:accent5>
        <a:srgbClr val="B3C8E9"/>
      </a:accent5>
      <a:accent6>
        <a:srgbClr val="2E2E2E"/>
      </a:accent6>
      <a:hlink>
        <a:srgbClr val="2E2E2E"/>
      </a:hlink>
      <a:folHlink>
        <a:srgbClr val="4177C9"/>
      </a:folHlink>
    </a:clrScheme>
    <a:fontScheme name="Custom 2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GO">
  <a:themeElements>
    <a:clrScheme name="Main Them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4177C9"/>
      </a:accent1>
      <a:accent2>
        <a:srgbClr val="4177C9"/>
      </a:accent2>
      <a:accent3>
        <a:srgbClr val="F9FAFD"/>
      </a:accent3>
      <a:accent4>
        <a:srgbClr val="8CADDE"/>
      </a:accent4>
      <a:accent5>
        <a:srgbClr val="B3C8E9"/>
      </a:accent5>
      <a:accent6>
        <a:srgbClr val="2E2E2E"/>
      </a:accent6>
      <a:hlink>
        <a:srgbClr val="2E2E2E"/>
      </a:hlink>
      <a:folHlink>
        <a:srgbClr val="4177C9"/>
      </a:folHlink>
    </a:clrScheme>
    <a:fontScheme name="Custom 2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LOGO">
  <a:themeElements>
    <a:clrScheme name="Main Them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4177C9"/>
      </a:accent1>
      <a:accent2>
        <a:srgbClr val="4177C9"/>
      </a:accent2>
      <a:accent3>
        <a:srgbClr val="F9FAFD"/>
      </a:accent3>
      <a:accent4>
        <a:srgbClr val="8CADDE"/>
      </a:accent4>
      <a:accent5>
        <a:srgbClr val="B3C8E9"/>
      </a:accent5>
      <a:accent6>
        <a:srgbClr val="2E2E2E"/>
      </a:accent6>
      <a:hlink>
        <a:srgbClr val="2E2E2E"/>
      </a:hlink>
      <a:folHlink>
        <a:srgbClr val="4177C9"/>
      </a:folHlink>
    </a:clrScheme>
    <a:fontScheme name="Custom 2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uva dioja">
  <a:themeElements>
    <a:clrScheme name="Main Them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4177C9"/>
      </a:accent1>
      <a:accent2>
        <a:srgbClr val="4177C9"/>
      </a:accent2>
      <a:accent3>
        <a:srgbClr val="F9FAFD"/>
      </a:accent3>
      <a:accent4>
        <a:srgbClr val="8CADDE"/>
      </a:accent4>
      <a:accent5>
        <a:srgbClr val="B3C8E9"/>
      </a:accent5>
      <a:accent6>
        <a:srgbClr val="2E2E2E"/>
      </a:accent6>
      <a:hlink>
        <a:srgbClr val="2E2E2E"/>
      </a:hlink>
      <a:folHlink>
        <a:srgbClr val="4177C9"/>
      </a:folHlink>
    </a:clrScheme>
    <a:fontScheme name="Custom 2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ema3">
  <a:themeElements>
    <a:clrScheme name="Pohjois-Pohjanmaan hyvinvointialue">
      <a:dk1>
        <a:srgbClr val="06175E"/>
      </a:dk1>
      <a:lt1>
        <a:srgbClr val="FFFFFF"/>
      </a:lt1>
      <a:dk2>
        <a:srgbClr val="06175E"/>
      </a:dk2>
      <a:lt2>
        <a:srgbClr val="E7E6E6"/>
      </a:lt2>
      <a:accent1>
        <a:srgbClr val="FF977B"/>
      </a:accent1>
      <a:accent2>
        <a:srgbClr val="FEB7A3"/>
      </a:accent2>
      <a:accent3>
        <a:srgbClr val="F8DDD3"/>
      </a:accent3>
      <a:accent4>
        <a:srgbClr val="C82A2A"/>
      </a:accent4>
      <a:accent5>
        <a:srgbClr val="EEBFBF"/>
      </a:accent5>
      <a:accent6>
        <a:srgbClr val="C3CCEB"/>
      </a:accent6>
      <a:hlink>
        <a:srgbClr val="054FC1"/>
      </a:hlink>
      <a:folHlink>
        <a:srgbClr val="B7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ema3" id="{39D91C64-E5B8-480F-A1DF-9D71ED5D06B1}" vid="{98035601-010F-4946-81D7-DB90EC644FF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54547C7C1A90428B884AA10781D74A" ma:contentTypeVersion="6" ma:contentTypeDescription="Create a new document." ma:contentTypeScope="" ma:versionID="ed149094001747a7cd5661ce961fc401">
  <xsd:schema xmlns:xsd="http://www.w3.org/2001/XMLSchema" xmlns:xs="http://www.w3.org/2001/XMLSchema" xmlns:p="http://schemas.microsoft.com/office/2006/metadata/properties" xmlns:ns2="fc4d40ac-07a8-4a3a-bd0f-f08574dbf14d" xmlns:ns3="9ba54bb3-f0c4-4de7-8034-6c25fb9ecb53" targetNamespace="http://schemas.microsoft.com/office/2006/metadata/properties" ma:root="true" ma:fieldsID="4b18f082ded4a9c4ba058098495688b8" ns2:_="" ns3:_="">
    <xsd:import namespace="fc4d40ac-07a8-4a3a-bd0f-f08574dbf14d"/>
    <xsd:import namespace="9ba54bb3-f0c4-4de7-8034-6c25fb9ec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d40ac-07a8-4a3a-bd0f-f08574dbf1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54bb3-f0c4-4de7-8034-6c25fb9ecb5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CC617B-49B7-47FA-9CC7-044E60CDD9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54D702-1AFD-4B96-923F-62E64B4DE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4d40ac-07a8-4a3a-bd0f-f08574dbf14d"/>
    <ds:schemaRef ds:uri="9ba54bb3-f0c4-4de7-8034-6c25fb9ecb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1188DC-E099-40D7-8D79-138751F2850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ba54bb3-f0c4-4de7-8034-6c25fb9ecb53"/>
    <ds:schemaRef ds:uri="fc4d40ac-07a8-4a3a-bd0f-f08574dbf14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265</Words>
  <Application>Microsoft Office PowerPoint</Application>
  <PresentationFormat>Mukautettu</PresentationFormat>
  <Paragraphs>57</Paragraphs>
  <Slides>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1</vt:i4>
      </vt:variant>
    </vt:vector>
  </HeadingPairs>
  <TitlesOfParts>
    <vt:vector size="15" baseType="lpstr">
      <vt:lpstr>Arial</vt:lpstr>
      <vt:lpstr>Calibri</vt:lpstr>
      <vt:lpstr>Calibri Light</vt:lpstr>
      <vt:lpstr>Calibri Normaali</vt:lpstr>
      <vt:lpstr>Montserrat</vt:lpstr>
      <vt:lpstr>Montserrat ExtraBold</vt:lpstr>
      <vt:lpstr>Roboto Black</vt:lpstr>
      <vt:lpstr>Roboto Light</vt:lpstr>
      <vt:lpstr>DIat sinisellä taustalla</vt:lpstr>
      <vt:lpstr>1_DIat sinisellä taustalla</vt:lpstr>
      <vt:lpstr>LOGO</vt:lpstr>
      <vt:lpstr>1_LOGO</vt:lpstr>
      <vt:lpstr>Kuva dioja</vt:lpstr>
      <vt:lpstr>Teema3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Katya</dc:creator>
  <cp:lastModifiedBy>Karjalainen-Mustaniemi Kirsi</cp:lastModifiedBy>
  <cp:revision>525</cp:revision>
  <dcterms:created xsi:type="dcterms:W3CDTF">2018-05-13T04:06:27Z</dcterms:created>
  <dcterms:modified xsi:type="dcterms:W3CDTF">2023-11-29T09:16:57Z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b8ef749-f464-4495-9b41-5047bcb17145_Enabled">
    <vt:lpwstr>True</vt:lpwstr>
  </property>
  <property fmtid="{D5CDD505-2E9C-101B-9397-08002B2CF9AE}" pid="3" name="MSIP_Label_cb8ef749-f464-4495-9b41-5047bcb17145_SiteId">
    <vt:lpwstr>5cc89a67-fa29-4356-af5d-f436abc7c21b</vt:lpwstr>
  </property>
  <property fmtid="{D5CDD505-2E9C-101B-9397-08002B2CF9AE}" pid="4" name="MSIP_Label_cb8ef749-f464-4495-9b41-5047bcb17145_Owner">
    <vt:lpwstr>marjaana.teerikangas@ouka.fi</vt:lpwstr>
  </property>
  <property fmtid="{D5CDD505-2E9C-101B-9397-08002B2CF9AE}" pid="5" name="MSIP_Label_cb8ef749-f464-4495-9b41-5047bcb17145_SetDate">
    <vt:lpwstr>2021-06-09T12:02:33.4278276Z</vt:lpwstr>
  </property>
  <property fmtid="{D5CDD505-2E9C-101B-9397-08002B2CF9AE}" pid="6" name="MSIP_Label_cb8ef749-f464-4495-9b41-5047bcb17145_Name">
    <vt:lpwstr>Muu asiakirja</vt:lpwstr>
  </property>
  <property fmtid="{D5CDD505-2E9C-101B-9397-08002B2CF9AE}" pid="7" name="MSIP_Label_cb8ef749-f464-4495-9b41-5047bcb17145_Application">
    <vt:lpwstr>Microsoft Azure Information Protection</vt:lpwstr>
  </property>
  <property fmtid="{D5CDD505-2E9C-101B-9397-08002B2CF9AE}" pid="8" name="MSIP_Label_cb8ef749-f464-4495-9b41-5047bcb17145_ActionId">
    <vt:lpwstr>e3bb59b6-2afd-4ae5-8dd2-8ed48f00c336</vt:lpwstr>
  </property>
  <property fmtid="{D5CDD505-2E9C-101B-9397-08002B2CF9AE}" pid="9" name="MSIP_Label_cb8ef749-f464-4495-9b41-5047bcb17145_Extended_MSFT_Method">
    <vt:lpwstr>Automatic</vt:lpwstr>
  </property>
  <property fmtid="{D5CDD505-2E9C-101B-9397-08002B2CF9AE}" pid="10" name="MSIP_Label_e7f2b28d-54cf-44b6-aad9-6a2b7fb652a6_Enabled">
    <vt:lpwstr>True</vt:lpwstr>
  </property>
  <property fmtid="{D5CDD505-2E9C-101B-9397-08002B2CF9AE}" pid="11" name="MSIP_Label_e7f2b28d-54cf-44b6-aad9-6a2b7fb652a6_SiteId">
    <vt:lpwstr>5cc89a67-fa29-4356-af5d-f436abc7c21b</vt:lpwstr>
  </property>
  <property fmtid="{D5CDD505-2E9C-101B-9397-08002B2CF9AE}" pid="12" name="MSIP_Label_e7f2b28d-54cf-44b6-aad9-6a2b7fb652a6_Owner">
    <vt:lpwstr>marjaana.teerikangas@ouka.fi</vt:lpwstr>
  </property>
  <property fmtid="{D5CDD505-2E9C-101B-9397-08002B2CF9AE}" pid="13" name="MSIP_Label_e7f2b28d-54cf-44b6-aad9-6a2b7fb652a6_SetDate">
    <vt:lpwstr>2021-06-09T12:02:33.4278276Z</vt:lpwstr>
  </property>
  <property fmtid="{D5CDD505-2E9C-101B-9397-08002B2CF9AE}" pid="14" name="MSIP_Label_e7f2b28d-54cf-44b6-aad9-6a2b7fb652a6_Name">
    <vt:lpwstr>Sisäinen</vt:lpwstr>
  </property>
  <property fmtid="{D5CDD505-2E9C-101B-9397-08002B2CF9AE}" pid="15" name="MSIP_Label_e7f2b28d-54cf-44b6-aad9-6a2b7fb652a6_Application">
    <vt:lpwstr>Microsoft Azure Information Protection</vt:lpwstr>
  </property>
  <property fmtid="{D5CDD505-2E9C-101B-9397-08002B2CF9AE}" pid="16" name="MSIP_Label_e7f2b28d-54cf-44b6-aad9-6a2b7fb652a6_ActionId">
    <vt:lpwstr>e3bb59b6-2afd-4ae5-8dd2-8ed48f00c336</vt:lpwstr>
  </property>
  <property fmtid="{D5CDD505-2E9C-101B-9397-08002B2CF9AE}" pid="17" name="MSIP_Label_e7f2b28d-54cf-44b6-aad9-6a2b7fb652a6_Parent">
    <vt:lpwstr>cb8ef749-f464-4495-9b41-5047bcb17145</vt:lpwstr>
  </property>
  <property fmtid="{D5CDD505-2E9C-101B-9397-08002B2CF9AE}" pid="18" name="MSIP_Label_e7f2b28d-54cf-44b6-aad9-6a2b7fb652a6_Extended_MSFT_Method">
    <vt:lpwstr>Automatic</vt:lpwstr>
  </property>
  <property fmtid="{D5CDD505-2E9C-101B-9397-08002B2CF9AE}" pid="19" name="ContentTypeId">
    <vt:lpwstr>0x010100B354547C7C1A90428B884AA10781D74A</vt:lpwstr>
  </property>
  <property fmtid="{D5CDD505-2E9C-101B-9397-08002B2CF9AE}" pid="20" name="MediaServiceImageTags">
    <vt:lpwstr/>
  </property>
</Properties>
</file>