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7" r:id="rId5"/>
    <p:sldId id="258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2E9704-A6E5-45B3-ADFE-DA12E75EF594}" v="10" dt="2023-11-14T06:12:59.335"/>
    <p1510:client id="{0BA57E6C-5595-F55B-6CBD-A31D8567F4A5}" v="381" dt="2023-11-17T08:08:08.351"/>
    <p1510:client id="{2EFB4E0D-AB9E-E246-FDAC-093169BB2965}" v="1" dt="2023-11-14T05:19:09.274"/>
    <p1510:client id="{325C8019-99A3-483E-AB4B-9398C10C4DF9}" v="2" dt="2023-11-14T06:26:07.127"/>
    <p1510:client id="{40ADB3CD-863F-39A5-94BA-9C08B2D0E35F}" v="1" dt="2023-11-28T12:28:52.764"/>
    <p1510:client id="{424368BA-60F2-4DCB-A250-5F6BB942E8A0}" v="19" dt="2023-11-13T14:36:03.575"/>
    <p1510:client id="{565294B2-F1B3-64DB-F3F5-42614D6F0884}" v="27" dt="2023-11-14T10:56:31.184"/>
    <p1510:client id="{B29C0CB8-2CDA-A274-D12E-AAC9349F7245}" v="72" dt="2023-11-14T08:08:39.468"/>
    <p1510:client id="{C2066455-818C-C734-9CA6-605865031BB2}" v="1" dt="2023-11-13T14:10:51.807"/>
    <p1510:client id="{DC2C370F-13D3-78A0-8C79-22EC861E6DAC}" v="642" dt="2023-11-13T14:24:10.7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498120-FE5F-472B-8827-03AFE98EDD34}" type="datetimeFigureOut">
              <a:t>11/28/2023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E68949-9B2D-4184-8C59-AAA8A57EBB1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668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998dd6c7f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998dd6c7f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998dd6c7f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998dd6c7f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28.11.2023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44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28.11.2023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2034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28.11.2023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6455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28.11.2023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875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28.11.2023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577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28.11.2023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8371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28.11.2023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4365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28.11.2023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876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28.11.2023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361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28.11.2023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7074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28.11.2023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9981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ABAE3-D89C-4001-9AEC-5083F82B749C}" type="datetimeFigureOut">
              <a:rPr lang="fi-FI" smtClean="0"/>
              <a:t>28.11.2023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452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E4E2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uoli oikealle 2"/>
          <p:cNvSpPr/>
          <p:nvPr/>
        </p:nvSpPr>
        <p:spPr>
          <a:xfrm>
            <a:off x="143944" y="6418330"/>
            <a:ext cx="11958619" cy="395645"/>
          </a:xfrm>
          <a:prstGeom prst="rightArrow">
            <a:avLst>
              <a:gd name="adj1" fmla="val 50000"/>
              <a:gd name="adj2" fmla="val 489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20" tIns="60960" rIns="121920" bIns="60960" rtlCol="0" anchor="ctr"/>
          <a:lstStyle/>
          <a:p>
            <a:pPr algn="ctr"/>
            <a:r>
              <a:rPr lang="fi-FI" sz="1400" b="1">
                <a:solidFill>
                  <a:schemeClr val="bg1"/>
                </a:solidFill>
                <a:latin typeface="Arial Nova"/>
              </a:rPr>
              <a:t>Aivoterveyden ylläpitäminen ja edistäminen</a:t>
            </a:r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24904" y="462473"/>
            <a:ext cx="12319000" cy="1587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76060" y="1106489"/>
            <a:ext cx="882820" cy="114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23977" y="534845"/>
            <a:ext cx="882820" cy="114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744645" y="1102309"/>
            <a:ext cx="882820" cy="114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829146" y="1240405"/>
            <a:ext cx="882820" cy="114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4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5656505" y="463570"/>
            <a:ext cx="882820" cy="1142780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14"/>
          <p:cNvSpPr txBox="1">
            <a:spLocks noGrp="1"/>
          </p:cNvSpPr>
          <p:nvPr>
            <p:ph type="ctrTitle"/>
          </p:nvPr>
        </p:nvSpPr>
        <p:spPr>
          <a:xfrm>
            <a:off x="60750" y="-3882"/>
            <a:ext cx="11651513" cy="77286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>
              <a:buSzPts val="990"/>
            </a:pPr>
            <a:r>
              <a:rPr lang="fi" sz="2907" b="1">
                <a:solidFill>
                  <a:srgbClr val="253972"/>
                </a:solidFill>
              </a:rPr>
              <a:t>Yli 65-vuotiaan muistiasiakkaan palvelupolku</a:t>
            </a:r>
            <a:endParaRPr sz="1440" b="1">
              <a:solidFill>
                <a:srgbClr val="253972"/>
              </a:solidFill>
            </a:endParaRPr>
          </a:p>
        </p:txBody>
      </p:sp>
      <p:sp>
        <p:nvSpPr>
          <p:cNvPr id="69" name="Google Shape;69;p14"/>
          <p:cNvSpPr txBox="1"/>
          <p:nvPr/>
        </p:nvSpPr>
        <p:spPr>
          <a:xfrm>
            <a:off x="-126403" y="1880208"/>
            <a:ext cx="1981400" cy="1238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fi" sz="1400" b="1">
                <a:solidFill>
                  <a:srgbClr val="0070C0"/>
                </a:solidFill>
                <a:latin typeface="Arial Nova"/>
              </a:rPr>
              <a:t>Muistihuoli ja yhteydenotto</a:t>
            </a:r>
            <a:endParaRPr lang="en-US" sz="1400" b="1">
              <a:solidFill>
                <a:srgbClr val="0070C0"/>
              </a:solidFill>
              <a:latin typeface="Arial Nova"/>
              <a:cs typeface="Calibri"/>
            </a:endParaRPr>
          </a:p>
        </p:txBody>
      </p:sp>
      <p:sp>
        <p:nvSpPr>
          <p:cNvPr id="70" name="Google Shape;70;p14"/>
          <p:cNvSpPr txBox="1"/>
          <p:nvPr/>
        </p:nvSpPr>
        <p:spPr>
          <a:xfrm>
            <a:off x="211949" y="2580034"/>
            <a:ext cx="1600559" cy="30469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fi" sz="1400" dirty="0">
                <a:latin typeface="Arial Nova"/>
              </a:rPr>
              <a:t>* Muistihuolen herätessä  otetaan puhelimitse yhteyttä </a:t>
            </a:r>
            <a:r>
              <a:rPr lang="fi" sz="1400" dirty="0" err="1">
                <a:latin typeface="Arial Nova"/>
              </a:rPr>
              <a:t>muistikoordi-naattoriin</a:t>
            </a:r>
            <a:r>
              <a:rPr lang="fi" sz="1400" dirty="0">
                <a:latin typeface="Arial Nova"/>
              </a:rPr>
              <a:t>. *Asiakkaalle varataan ajat laboratorio-kokeisiin ja </a:t>
            </a:r>
            <a:r>
              <a:rPr lang="fi" sz="1400" dirty="0" err="1">
                <a:latin typeface="Arial Nova"/>
              </a:rPr>
              <a:t>muistikoordi-naattorin</a:t>
            </a:r>
            <a:r>
              <a:rPr lang="fi" sz="1400" dirty="0">
                <a:latin typeface="Arial Nova"/>
              </a:rPr>
              <a:t> vastaanotolle.  </a:t>
            </a:r>
            <a:endParaRPr lang="en-US" sz="1400" dirty="0">
              <a:latin typeface="Arial Nova"/>
            </a:endParaRPr>
          </a:p>
        </p:txBody>
      </p:sp>
      <p:sp>
        <p:nvSpPr>
          <p:cNvPr id="71" name="Google Shape;71;p14"/>
          <p:cNvSpPr txBox="1"/>
          <p:nvPr/>
        </p:nvSpPr>
        <p:spPr>
          <a:xfrm>
            <a:off x="1646218" y="2046236"/>
            <a:ext cx="1826800" cy="1141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fi" sz="2500" b="1">
                <a:solidFill>
                  <a:srgbClr val="0070C0"/>
                </a:solidFill>
              </a:rPr>
              <a:t> </a:t>
            </a:r>
            <a:r>
              <a:rPr lang="fi" sz="1400" b="1" err="1">
                <a:solidFill>
                  <a:srgbClr val="0070C0"/>
                </a:solidFill>
                <a:latin typeface="Arial Nova"/>
              </a:rPr>
              <a:t>Muistikoordi-naattorin</a:t>
            </a:r>
            <a:r>
              <a:rPr lang="fi" sz="1400" b="1">
                <a:solidFill>
                  <a:srgbClr val="0070C0"/>
                </a:solidFill>
                <a:latin typeface="Arial Nova"/>
              </a:rPr>
              <a:t> vastaanotto </a:t>
            </a:r>
            <a:endParaRPr lang="en-US" sz="2533" b="1">
              <a:solidFill>
                <a:srgbClr val="0070C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72" name="Google Shape;72;p14"/>
          <p:cNvSpPr txBox="1"/>
          <p:nvPr/>
        </p:nvSpPr>
        <p:spPr>
          <a:xfrm>
            <a:off x="1819741" y="3120592"/>
            <a:ext cx="1472199" cy="2616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lvl="0"/>
            <a:r>
              <a:rPr lang="fi-FI" sz="1400" dirty="0">
                <a:latin typeface="Arial Nova"/>
              </a:rPr>
              <a:t>*Vastaan-</a:t>
            </a:r>
            <a:r>
              <a:rPr lang="fi-FI" sz="1400" dirty="0" err="1">
                <a:latin typeface="Arial Nova"/>
              </a:rPr>
              <a:t>ottokäyn</a:t>
            </a:r>
            <a:r>
              <a:rPr lang="fi-FI" sz="1400" dirty="0">
                <a:latin typeface="Arial Nova"/>
              </a:rPr>
              <a:t>-</a:t>
            </a:r>
            <a:r>
              <a:rPr lang="fi-FI" sz="1400" dirty="0" err="1">
                <a:latin typeface="Arial Nova"/>
              </a:rPr>
              <a:t>nillä</a:t>
            </a:r>
            <a:r>
              <a:rPr lang="fi-FI" sz="1400" dirty="0">
                <a:latin typeface="Arial Nova"/>
              </a:rPr>
              <a:t> </a:t>
            </a:r>
            <a:r>
              <a:rPr lang="fi-FI" sz="1400" dirty="0" err="1">
                <a:latin typeface="Arial Nova"/>
              </a:rPr>
              <a:t>kartoite-taan</a:t>
            </a:r>
            <a:r>
              <a:rPr lang="fi-FI" sz="1400" dirty="0">
                <a:latin typeface="Arial Nova"/>
              </a:rPr>
              <a:t> kokonais- tilanne, tehdään perus-tutkimukset ja tarvittaessa lähete geriatrille.</a:t>
            </a:r>
          </a:p>
          <a:p>
            <a:pPr lvl="0"/>
            <a:endParaRPr sz="1400">
              <a:solidFill>
                <a:schemeClr val="tx1"/>
              </a:solidFill>
            </a:endParaRPr>
          </a:p>
        </p:txBody>
      </p:sp>
      <p:sp>
        <p:nvSpPr>
          <p:cNvPr id="73" name="Google Shape;73;p14"/>
          <p:cNvSpPr txBox="1"/>
          <p:nvPr/>
        </p:nvSpPr>
        <p:spPr>
          <a:xfrm>
            <a:off x="3009752" y="3459532"/>
            <a:ext cx="1826800" cy="1438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endParaRPr sz="2533" b="1">
              <a:solidFill>
                <a:srgbClr val="0070C0"/>
              </a:solidFill>
            </a:endParaRPr>
          </a:p>
        </p:txBody>
      </p:sp>
      <p:sp>
        <p:nvSpPr>
          <p:cNvPr id="74" name="Google Shape;74;p14"/>
          <p:cNvSpPr txBox="1"/>
          <p:nvPr/>
        </p:nvSpPr>
        <p:spPr>
          <a:xfrm>
            <a:off x="3292320" y="3193409"/>
            <a:ext cx="1878211" cy="19697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fi-FI" sz="1400" dirty="0">
                <a:latin typeface="Arial Nova"/>
              </a:rPr>
              <a:t>*Geriatri arvioi asiakkaan kokonaistilanteen ja tekee mahdollisen muisti-sairausdiagnoosin ja laatii kuntoutus-suunnitelman.​</a:t>
            </a:r>
            <a:endParaRPr sz="1400" dirty="0">
              <a:solidFill>
                <a:srgbClr val="253972"/>
              </a:solidFill>
              <a:latin typeface="Arial Nova"/>
            </a:endParaRPr>
          </a:p>
        </p:txBody>
      </p:sp>
      <p:sp>
        <p:nvSpPr>
          <p:cNvPr id="75" name="Google Shape;75;p14"/>
          <p:cNvSpPr txBox="1"/>
          <p:nvPr/>
        </p:nvSpPr>
        <p:spPr>
          <a:xfrm>
            <a:off x="3470367" y="2250949"/>
            <a:ext cx="1644831" cy="1598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fi" sz="1400" b="1">
                <a:solidFill>
                  <a:srgbClr val="0070C0"/>
                </a:solidFill>
                <a:latin typeface="Arial Nova"/>
              </a:rPr>
              <a:t>Geriatrin vastaanotto ja diagnoosi</a:t>
            </a:r>
            <a:endParaRPr lang="fi" sz="1400" b="1">
              <a:solidFill>
                <a:srgbClr val="0070C0"/>
              </a:solidFill>
              <a:latin typeface="Arial Nova"/>
              <a:cs typeface="Calibri"/>
            </a:endParaRPr>
          </a:p>
        </p:txBody>
      </p:sp>
      <p:sp>
        <p:nvSpPr>
          <p:cNvPr id="76" name="Google Shape;76;p14"/>
          <p:cNvSpPr txBox="1"/>
          <p:nvPr/>
        </p:nvSpPr>
        <p:spPr>
          <a:xfrm>
            <a:off x="5337664" y="2332279"/>
            <a:ext cx="2042557" cy="3908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fi" sz="1400" dirty="0">
                <a:latin typeface="Arial Nova"/>
              </a:rPr>
              <a:t>*Ensimmäinen ohjauskäynti on 1-2 kuukauden kuluttua diagnoosista.</a:t>
            </a:r>
          </a:p>
          <a:p>
            <a:r>
              <a:rPr lang="fi" sz="1400" dirty="0">
                <a:latin typeface="Arial Nova"/>
              </a:rPr>
              <a:t>*Muistikoordinaattori on nimetty yhteyshenkilö, joka</a:t>
            </a:r>
            <a:r>
              <a:rPr lang="fi-FI" sz="1400" dirty="0">
                <a:latin typeface="Arial Nova"/>
              </a:rPr>
              <a:t> tekee tiivistä yhteistyötä muistiasiakkaan ja läheisten kanssa.</a:t>
            </a:r>
            <a:endParaRPr lang="fi" sz="1400" dirty="0">
              <a:solidFill>
                <a:srgbClr val="253972"/>
              </a:solidFill>
              <a:latin typeface="Arial Nova"/>
            </a:endParaRPr>
          </a:p>
          <a:p>
            <a:r>
              <a:rPr lang="fi-FI" sz="1400" dirty="0">
                <a:latin typeface="Arial Nova"/>
              </a:rPr>
              <a:t>*Muistikoordinaattori  antaa ohjausta ja neuvontaa, on perheen tulkki ja etujen valvoja hoito- ja palvelujärjestelmässä.</a:t>
            </a:r>
            <a:endParaRPr lang="fi" sz="1400" dirty="0">
              <a:solidFill>
                <a:srgbClr val="253972"/>
              </a:solidFill>
              <a:latin typeface="Arial Nova"/>
            </a:endParaRPr>
          </a:p>
        </p:txBody>
      </p:sp>
      <p:sp>
        <p:nvSpPr>
          <p:cNvPr id="77" name="Google Shape;77;p14"/>
          <p:cNvSpPr txBox="1"/>
          <p:nvPr/>
        </p:nvSpPr>
        <p:spPr>
          <a:xfrm>
            <a:off x="7243851" y="2363416"/>
            <a:ext cx="2247959" cy="1278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fi-FI" sz="1400" b="1" dirty="0">
                <a:solidFill>
                  <a:srgbClr val="0070C0"/>
                </a:solidFill>
                <a:latin typeface="Arial Nova"/>
              </a:rPr>
              <a:t>Kuntoutus-</a:t>
            </a:r>
            <a:endParaRPr lang="fi-FI" sz="1400" b="1" dirty="0">
              <a:solidFill>
                <a:srgbClr val="0070C0"/>
              </a:solidFill>
              <a:latin typeface="Arial Nova"/>
              <a:cs typeface="Calibri"/>
            </a:endParaRPr>
          </a:p>
          <a:p>
            <a:pPr algn="ctr"/>
            <a:r>
              <a:rPr lang="fi-FI" sz="1400" b="1" dirty="0">
                <a:solidFill>
                  <a:srgbClr val="0070C0"/>
                </a:solidFill>
                <a:latin typeface="Arial Nova"/>
              </a:rPr>
              <a:t>suunnitelma ja hyvinvointiverkosto</a:t>
            </a:r>
            <a:endParaRPr sz="1400" b="1" dirty="0">
              <a:solidFill>
                <a:srgbClr val="0070C0"/>
              </a:solidFill>
              <a:latin typeface="Arial Nova"/>
              <a:cs typeface="Calibri"/>
            </a:endParaRPr>
          </a:p>
        </p:txBody>
      </p:sp>
      <p:sp>
        <p:nvSpPr>
          <p:cNvPr id="78" name="Google Shape;78;p14"/>
          <p:cNvSpPr txBox="1"/>
          <p:nvPr/>
        </p:nvSpPr>
        <p:spPr>
          <a:xfrm>
            <a:off x="7479146" y="3242051"/>
            <a:ext cx="1900268" cy="2616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fi" sz="1400" dirty="0">
                <a:latin typeface="Arial Nova"/>
              </a:rPr>
              <a:t>*Hoidon perustana olevaa kuntoutus-suunnitelmaa päivitetään säännöllisesti.</a:t>
            </a:r>
          </a:p>
          <a:p>
            <a:r>
              <a:rPr lang="fi" sz="1400" dirty="0">
                <a:latin typeface="Arial Nova"/>
              </a:rPr>
              <a:t>*Muistiasiakas ja läheinen ohjataan omien mieltymysten mukaisen hyvinvointiverkoston toimintaan.</a:t>
            </a:r>
            <a:endParaRPr sz="2400" dirty="0">
              <a:latin typeface="Arial Nova"/>
            </a:endParaRPr>
          </a:p>
        </p:txBody>
      </p:sp>
      <p:pic>
        <p:nvPicPr>
          <p:cNvPr id="79" name="Google Shape;79;p14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 rot="2940629">
            <a:off x="10737646" y="143877"/>
            <a:ext cx="1472716" cy="102763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Google Shape;86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9853023" y="228685"/>
            <a:ext cx="882820" cy="114278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92;p15"/>
          <p:cNvSpPr txBox="1"/>
          <p:nvPr/>
        </p:nvSpPr>
        <p:spPr>
          <a:xfrm>
            <a:off x="5341835" y="1596365"/>
            <a:ext cx="1860919" cy="12396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fi" sz="2500" b="1">
                <a:solidFill>
                  <a:srgbClr val="0070C0"/>
                </a:solidFill>
              </a:rPr>
              <a:t> </a:t>
            </a:r>
            <a:r>
              <a:rPr lang="fi" sz="1400" b="1">
                <a:solidFill>
                  <a:srgbClr val="0070C0"/>
                </a:solidFill>
                <a:latin typeface="Arial Nova"/>
              </a:rPr>
              <a:t>Ohjaus ja neuvonta</a:t>
            </a:r>
            <a:endParaRPr lang="en-US" sz="1400" b="1">
              <a:solidFill>
                <a:srgbClr val="0070C0"/>
              </a:solidFill>
              <a:latin typeface="Arial Nova"/>
              <a:cs typeface="Calibri"/>
            </a:endParaRPr>
          </a:p>
        </p:txBody>
      </p:sp>
      <p:pic>
        <p:nvPicPr>
          <p:cNvPr id="2" name="Kuva 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849614" y="5170630"/>
            <a:ext cx="1667633" cy="1022325"/>
          </a:xfrm>
          <a:prstGeom prst="rect">
            <a:avLst/>
          </a:prstGeom>
        </p:spPr>
      </p:pic>
      <p:sp>
        <p:nvSpPr>
          <p:cNvPr id="4" name="Tekstiruutu 3">
            <a:extLst>
              <a:ext uri="{FF2B5EF4-FFF2-40B4-BE49-F238E27FC236}">
                <a16:creationId xmlns:a16="http://schemas.microsoft.com/office/drawing/2014/main" id="{4B550FDE-CCA0-08DC-E2A3-0997A377D0D3}"/>
              </a:ext>
            </a:extLst>
          </p:cNvPr>
          <p:cNvSpPr txBox="1"/>
          <p:nvPr/>
        </p:nvSpPr>
        <p:spPr>
          <a:xfrm rot="10800000" flipV="1">
            <a:off x="9735279" y="1024687"/>
            <a:ext cx="2204108" cy="11592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fi-FI" sz="2533" b="1">
              <a:solidFill>
                <a:srgbClr val="0070C0"/>
              </a:solidFill>
            </a:endParaRPr>
          </a:p>
          <a:p>
            <a:r>
              <a:rPr lang="fi-FI" sz="1400" b="1">
                <a:solidFill>
                  <a:srgbClr val="0070C0"/>
                </a:solidFill>
                <a:latin typeface="Arial Nova"/>
              </a:rPr>
              <a:t>Seurantakäynnit ja tukipalvelut</a:t>
            </a:r>
            <a:endParaRPr lang="fi-FI" sz="1400">
              <a:solidFill>
                <a:srgbClr val="0070C0"/>
              </a:solidFill>
              <a:latin typeface="Arial Nova"/>
              <a:cs typeface="Calibri"/>
            </a:endParaRPr>
          </a:p>
          <a:p>
            <a:pPr algn="l"/>
            <a:endParaRPr lang="fi-FI" sz="1400" b="1">
              <a:latin typeface="Arial Nova"/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E64CF4-6F57-5A0E-11E1-DE0E3617706C}"/>
              </a:ext>
            </a:extLst>
          </p:cNvPr>
          <p:cNvSpPr txBox="1"/>
          <p:nvPr/>
        </p:nvSpPr>
        <p:spPr>
          <a:xfrm>
            <a:off x="9737161" y="1952241"/>
            <a:ext cx="2201497" cy="40010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i-FI" sz="1400" dirty="0">
                <a:latin typeface="Arial Nova"/>
              </a:rPr>
              <a:t>*Säännölliset seurantakäynnit toteutetaan 6-12 kuukauden välein. *Asiakkaan toimintakyvyn muuttuessa arvioidaan  kotikuntoutusjakson tarpeellisuutta, </a:t>
            </a:r>
            <a:endParaRPr lang="en-US" sz="1400" dirty="0">
              <a:latin typeface="Arial Nova"/>
            </a:endParaRPr>
          </a:p>
          <a:p>
            <a:r>
              <a:rPr lang="fi-FI" sz="1400" dirty="0">
                <a:latin typeface="Arial Nova"/>
              </a:rPr>
              <a:t>kotona asumista tukevien palveluiden ja apuvälineiden tarvetta. *Mikäli asiakkaalle  aloitetaan säännölliset kotihoidon palvelut, siirtyy muistisairauden hoito- ja seurantavastuu kotihoitoon.​</a:t>
            </a:r>
            <a:endParaRPr lang="en-US" sz="1400" dirty="0">
              <a:latin typeface="Arial Nova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7F66C32-0E2F-52FF-B905-385877FE092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18881" y="5844001"/>
            <a:ext cx="1294847" cy="570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268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E4E2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90562" y="1066802"/>
            <a:ext cx="12319000" cy="1587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80270" y="1637436"/>
            <a:ext cx="882820" cy="114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26667" y="1063292"/>
            <a:ext cx="882820" cy="114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109516" y="1603494"/>
            <a:ext cx="882820" cy="1142780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14"/>
          <p:cNvSpPr txBox="1">
            <a:spLocks noGrp="1"/>
          </p:cNvSpPr>
          <p:nvPr>
            <p:ph type="ctrTitle"/>
          </p:nvPr>
        </p:nvSpPr>
        <p:spPr>
          <a:xfrm>
            <a:off x="27620" y="-3882"/>
            <a:ext cx="11651513" cy="77286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>
              <a:buSzPts val="990"/>
            </a:pPr>
            <a:r>
              <a:rPr lang="fi" sz="3200" b="1" dirty="0">
                <a:solidFill>
                  <a:srgbClr val="253972"/>
                </a:solidFill>
                <a:latin typeface="Arial Nova"/>
                <a:cs typeface="Calibri Light"/>
              </a:rPr>
              <a:t>    </a:t>
            </a:r>
            <a:br>
              <a:rPr lang="fi" sz="3200" b="1" dirty="0">
                <a:solidFill>
                  <a:srgbClr val="253972"/>
                </a:solidFill>
                <a:latin typeface="Arial Nova"/>
                <a:cs typeface="Calibri Light"/>
              </a:rPr>
            </a:br>
            <a:r>
              <a:rPr lang="fi" sz="3200" b="1" dirty="0">
                <a:solidFill>
                  <a:srgbClr val="253972"/>
                </a:solidFill>
                <a:latin typeface="Arial Nova"/>
                <a:cs typeface="Calibri Light"/>
              </a:rPr>
              <a:t> Aivoterveyden ylläpitäminen ja edistäminen</a:t>
            </a:r>
          </a:p>
        </p:txBody>
      </p:sp>
      <p:sp>
        <p:nvSpPr>
          <p:cNvPr id="69" name="Google Shape;69;p14"/>
          <p:cNvSpPr txBox="1"/>
          <p:nvPr/>
        </p:nvSpPr>
        <p:spPr>
          <a:xfrm>
            <a:off x="77388" y="2390254"/>
            <a:ext cx="1981400" cy="25501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fi" sz="2000" b="1">
                <a:solidFill>
                  <a:srgbClr val="0070C0"/>
                </a:solidFill>
                <a:latin typeface="Arial Nova"/>
                <a:cs typeface="Calibri"/>
              </a:rPr>
              <a:t>Pidä verenpaine-, sokeri- ja kolesteroli-arvot tasapainossa.</a:t>
            </a:r>
          </a:p>
        </p:txBody>
      </p:sp>
      <p:sp>
        <p:nvSpPr>
          <p:cNvPr id="71" name="Google Shape;71;p14"/>
          <p:cNvSpPr txBox="1"/>
          <p:nvPr/>
        </p:nvSpPr>
        <p:spPr>
          <a:xfrm>
            <a:off x="1914076" y="2750755"/>
            <a:ext cx="1809080" cy="18240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fi" sz="2500" b="1">
                <a:solidFill>
                  <a:srgbClr val="0070C0"/>
                </a:solidFill>
              </a:rPr>
              <a:t> </a:t>
            </a:r>
            <a:r>
              <a:rPr lang="fi" sz="2000" b="1">
                <a:solidFill>
                  <a:srgbClr val="0070C0"/>
                </a:solidFill>
                <a:latin typeface="Arial Nova"/>
              </a:rPr>
              <a:t>Harrasta liikuntaa ja vähennä paikallaan-oloa. </a:t>
            </a:r>
            <a:endParaRPr lang="en-US" sz="2000" b="1">
              <a:solidFill>
                <a:srgbClr val="0070C0"/>
              </a:solidFill>
              <a:latin typeface="Arial Nova"/>
            </a:endParaRPr>
          </a:p>
        </p:txBody>
      </p:sp>
      <p:sp>
        <p:nvSpPr>
          <p:cNvPr id="73" name="Google Shape;73;p14"/>
          <p:cNvSpPr txBox="1"/>
          <p:nvPr/>
        </p:nvSpPr>
        <p:spPr>
          <a:xfrm>
            <a:off x="3009752" y="3459532"/>
            <a:ext cx="1826800" cy="1438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endParaRPr sz="2533" b="1">
              <a:solidFill>
                <a:srgbClr val="0070C0"/>
              </a:solidFill>
            </a:endParaRPr>
          </a:p>
        </p:txBody>
      </p:sp>
      <p:sp>
        <p:nvSpPr>
          <p:cNvPr id="74" name="Google Shape;74;p14"/>
          <p:cNvSpPr txBox="1"/>
          <p:nvPr/>
        </p:nvSpPr>
        <p:spPr>
          <a:xfrm>
            <a:off x="846446" y="4983222"/>
            <a:ext cx="1781131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endParaRPr lang="fi-FI" sz="1400">
              <a:solidFill>
                <a:srgbClr val="000000"/>
              </a:solidFill>
              <a:cs typeface="Calibri"/>
            </a:endParaRPr>
          </a:p>
        </p:txBody>
      </p:sp>
      <p:sp>
        <p:nvSpPr>
          <p:cNvPr id="75" name="Google Shape;75;p14"/>
          <p:cNvSpPr txBox="1"/>
          <p:nvPr/>
        </p:nvSpPr>
        <p:spPr>
          <a:xfrm>
            <a:off x="3725505" y="2758722"/>
            <a:ext cx="1644831" cy="2519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fi" sz="2000" b="1">
                <a:solidFill>
                  <a:srgbClr val="0070C0"/>
                </a:solidFill>
                <a:latin typeface="Arial Nova"/>
              </a:rPr>
              <a:t>Aktivoi aivoja ja harrasta itselle mieluisia asioita.</a:t>
            </a:r>
            <a:endParaRPr lang="fi" sz="2000" b="1">
              <a:solidFill>
                <a:srgbClr val="0070C0"/>
              </a:solidFill>
              <a:latin typeface="Arial Nova"/>
              <a:cs typeface="Calibri"/>
            </a:endParaRPr>
          </a:p>
        </p:txBody>
      </p:sp>
      <p:sp>
        <p:nvSpPr>
          <p:cNvPr id="77" name="Google Shape;77;p14"/>
          <p:cNvSpPr txBox="1"/>
          <p:nvPr/>
        </p:nvSpPr>
        <p:spPr>
          <a:xfrm>
            <a:off x="7421060" y="3172216"/>
            <a:ext cx="2247959" cy="2226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fi-FI" sz="2000" b="1">
                <a:solidFill>
                  <a:srgbClr val="0070C0"/>
                </a:solidFill>
                <a:latin typeface="Arial Nova"/>
                <a:cs typeface="Calibri"/>
              </a:rPr>
              <a:t>Ylläpidä sosiaalista elämää ja ystävyys-suhteita.</a:t>
            </a:r>
          </a:p>
        </p:txBody>
      </p:sp>
      <p:pic>
        <p:nvPicPr>
          <p:cNvPr id="79" name="Google Shape;79;p1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 rot="2940629">
            <a:off x="448147" y="5323159"/>
            <a:ext cx="1472716" cy="102763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Google Shape;86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040297" y="1173575"/>
            <a:ext cx="882820" cy="114278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92;p15"/>
          <p:cNvSpPr txBox="1"/>
          <p:nvPr/>
        </p:nvSpPr>
        <p:spPr>
          <a:xfrm>
            <a:off x="5378867" y="2424832"/>
            <a:ext cx="2206477" cy="12396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fi" sz="2000" b="1">
                <a:solidFill>
                  <a:srgbClr val="0070C0"/>
                </a:solidFill>
                <a:latin typeface="Arial Nova"/>
                <a:cs typeface="Calibri"/>
              </a:rPr>
              <a:t>Syö monipuolisesti ja säännöllisesti. Vältä alkoholia ja tupakointia.</a:t>
            </a:r>
            <a:endParaRPr lang="en-US" sz="2000">
              <a:latin typeface="Arial Nova"/>
            </a:endParaRP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4B550FDE-CCA0-08DC-E2A3-0997A377D0D3}"/>
              </a:ext>
            </a:extLst>
          </p:cNvPr>
          <p:cNvSpPr txBox="1"/>
          <p:nvPr/>
        </p:nvSpPr>
        <p:spPr>
          <a:xfrm rot="10800000" flipV="1">
            <a:off x="9661669" y="2382686"/>
            <a:ext cx="2204108" cy="235955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i-FI" sz="2000" b="1">
                <a:solidFill>
                  <a:srgbClr val="0070C0"/>
                </a:solidFill>
                <a:latin typeface="Arial Nova"/>
                <a:cs typeface="Calibri"/>
              </a:rPr>
              <a:t>Suojaa aivojasi tapaturmilta. </a:t>
            </a:r>
          </a:p>
          <a:p>
            <a:r>
              <a:rPr lang="fi-FI" sz="2000" b="1">
                <a:solidFill>
                  <a:srgbClr val="0070C0"/>
                </a:solidFill>
                <a:latin typeface="Arial Nova"/>
                <a:cs typeface="Calibri"/>
              </a:rPr>
              <a:t>Nuku levolliset yöunet ilman stressiä.</a:t>
            </a:r>
          </a:p>
          <a:p>
            <a:endParaRPr lang="fi-FI" sz="2000" b="1">
              <a:solidFill>
                <a:srgbClr val="0070C0"/>
              </a:solidFill>
              <a:latin typeface="Arial Nova"/>
              <a:cs typeface="Calibri"/>
            </a:endParaRPr>
          </a:p>
          <a:p>
            <a:pPr algn="l"/>
            <a:endParaRPr lang="fi-FI" sz="2533" b="1"/>
          </a:p>
        </p:txBody>
      </p:sp>
      <p:pic>
        <p:nvPicPr>
          <p:cNvPr id="6" name="Google Shape;62;p14">
            <a:extLst>
              <a:ext uri="{FF2B5EF4-FFF2-40B4-BE49-F238E27FC236}">
                <a16:creationId xmlns:a16="http://schemas.microsoft.com/office/drawing/2014/main" id="{E2508348-7094-F30D-4A9B-FD0ADDE613FE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225460" y="4464412"/>
            <a:ext cx="12319000" cy="1587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63;p14">
            <a:extLst>
              <a:ext uri="{FF2B5EF4-FFF2-40B4-BE49-F238E27FC236}">
                <a16:creationId xmlns:a16="http://schemas.microsoft.com/office/drawing/2014/main" id="{3CD24D9E-F207-8E03-D252-B7DE8F18E145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060510" y="1867354"/>
            <a:ext cx="882820" cy="114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65;p14">
            <a:extLst>
              <a:ext uri="{FF2B5EF4-FFF2-40B4-BE49-F238E27FC236}">
                <a16:creationId xmlns:a16="http://schemas.microsoft.com/office/drawing/2014/main" id="{F6214920-9D4D-0BE2-4835-4F78BFC27295}"/>
              </a:ext>
            </a:extLst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0230505" y="1062777"/>
            <a:ext cx="882820" cy="114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134932D2-DC79-6666-E7BF-70FDB0B3DDA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196532" y="4794374"/>
            <a:ext cx="1815124" cy="202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857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9ba54bb3-f0c4-4de7-8034-6c25fb9ecb53">
      <UserInfo>
        <DisplayName>Karjalainen-Mustaniemi Kirsi</DisplayName>
        <AccountId>18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354547C7C1A90428B884AA10781D74A" ma:contentTypeVersion="6" ma:contentTypeDescription="Create a new document." ma:contentTypeScope="" ma:versionID="ed149094001747a7cd5661ce961fc401">
  <xsd:schema xmlns:xsd="http://www.w3.org/2001/XMLSchema" xmlns:xs="http://www.w3.org/2001/XMLSchema" xmlns:p="http://schemas.microsoft.com/office/2006/metadata/properties" xmlns:ns2="fc4d40ac-07a8-4a3a-bd0f-f08574dbf14d" xmlns:ns3="9ba54bb3-f0c4-4de7-8034-6c25fb9ecb53" targetNamespace="http://schemas.microsoft.com/office/2006/metadata/properties" ma:root="true" ma:fieldsID="4b18f082ded4a9c4ba058098495688b8" ns2:_="" ns3:_="">
    <xsd:import namespace="fc4d40ac-07a8-4a3a-bd0f-f08574dbf14d"/>
    <xsd:import namespace="9ba54bb3-f0c4-4de7-8034-6c25fb9ecb5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4d40ac-07a8-4a3a-bd0f-f08574dbf14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a54bb3-f0c4-4de7-8034-6c25fb9ecb53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6829843-86E2-4FC6-B812-33901370045F}">
  <ds:schemaRefs>
    <ds:schemaRef ds:uri="http://schemas.microsoft.com/office/2006/metadata/properties"/>
    <ds:schemaRef ds:uri="http://schemas.microsoft.com/office/infopath/2007/PartnerControls"/>
    <ds:schemaRef ds:uri="9ba54bb3-f0c4-4de7-8034-6c25fb9ecb53"/>
  </ds:schemaRefs>
</ds:datastoreItem>
</file>

<file path=customXml/itemProps2.xml><?xml version="1.0" encoding="utf-8"?>
<ds:datastoreItem xmlns:ds="http://schemas.openxmlformats.org/officeDocument/2006/customXml" ds:itemID="{480D7BE6-1156-4FF0-81F0-C9BA8465E38E}">
  <ds:schemaRefs>
    <ds:schemaRef ds:uri="9ba54bb3-f0c4-4de7-8034-6c25fb9ecb53"/>
    <ds:schemaRef ds:uri="fc4d40ac-07a8-4a3a-bd0f-f08574dbf14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CB4253F-FBC1-4292-B4B8-D0960A794E5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</Slides>
  <Notes>2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Office-teema</vt:lpstr>
      <vt:lpstr>Yli 65-vuotiaan muistiasiakkaan palvelupolku</vt:lpstr>
      <vt:lpstr>      Aivoterveyden ylläpitäminen ja edistäminen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87</cp:revision>
  <dcterms:created xsi:type="dcterms:W3CDTF">2023-11-13T13:52:49Z</dcterms:created>
  <dcterms:modified xsi:type="dcterms:W3CDTF">2023-11-29T07:48:26Z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0x010100B354547C7C1A90428B884AA10781D74A</vt:lpwstr>
  </property>
</Properties>
</file>