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146847285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AB75AF-44E1-5AC5-7F2E-DB7699548BF6}" name="Niskala Jenni" initials="NJ" userId="S::jenni.niskala@hyvaks.fi::0d288c02-07bb-4ad3-a52d-de6ec1051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F407-06DA-4BC8-BDE8-71E14180EE2D}" type="datetimeFigureOut">
              <a:rPr lang="fi-FI" smtClean="0"/>
              <a:t>24.11.2023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AD539-8A72-4396-8610-60A7C6A5FD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841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2463B-32C7-4CD4-A940-A57ECA595566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28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5.svg"/><Relationship Id="rId5" Type="http://schemas.openxmlformats.org/officeDocument/2006/relationships/image" Target="../media/image12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7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8.sv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5.svg"/><Relationship Id="rId4" Type="http://schemas.openxmlformats.org/officeDocument/2006/relationships/image" Target="../media/image4.svg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10" Type="http://schemas.openxmlformats.org/officeDocument/2006/relationships/image" Target="../media/image19.jpe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46C262-2F0A-46DC-A8A4-AFB0AD459C37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0" y="1970393"/>
            <a:ext cx="4832541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16" name="Kuva 15" descr="Keski-Suomen Hyvinvointialue">
            <a:extLst>
              <a:ext uri="{FF2B5EF4-FFF2-40B4-BE49-F238E27FC236}">
                <a16:creationId xmlns:a16="http://schemas.microsoft.com/office/drawing/2014/main" id="{7C1DFC24-63D3-2B65-FC00-78273A1BAE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4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6">
    <p:bg>
      <p:bgPr>
        <a:solidFill>
          <a:srgbClr val="22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rgbClr val="EBDCA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F4786097-916E-4117-82AF-D477BF0AD160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D700F04E-81CA-C7A8-A3DC-36BEAEC5B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2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162A0D5-0A5B-890F-41DF-37DFFF065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92D14-A2FC-4973-9B1B-CE9F9A3F1A01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4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austa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B3836A-5F52-4BF1-93A7-0D99CEBC4A5C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60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7CEE-37B5-4F05-A2F5-8E79B336904E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685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888235"/>
            <a:ext cx="11169009" cy="39810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0425-EFAD-4768-87CC-E727A8D56026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F6650F-572C-5843-2103-10E8C3254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175" y="1184018"/>
            <a:ext cx="11168063" cy="42426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60703D68-B82D-472F-4E7C-E1B14600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12444"/>
            <a:ext cx="11169009" cy="67683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16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1134-D553-4602-BC44-65DA5AB75A7F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59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1D4A-095C-400F-A8BB-67E63393C868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0301E5-8DFC-AB28-BC3E-B32E541CC0C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0988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24D27-372F-B98C-D821-48F1E5B48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887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7403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00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E0ED81-E7C8-4A75-9BCA-70A65F807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4025" y="1828800"/>
            <a:ext cx="4549775" cy="43529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4E7311-73D4-4CAB-8E1A-228ECF058D86}" type="datetime1">
              <a:rPr lang="fi-FI" smtClean="0"/>
              <a:t>24.11.2023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445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469C65EC-6CD7-123D-008A-9878DEAF50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0986" y="1961388"/>
            <a:ext cx="2031045" cy="1980000"/>
          </a:xfrm>
          <a:solidFill>
            <a:srgbClr val="EBDCA6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4" name="Tekstin paikkamerkki 10">
            <a:extLst>
              <a:ext uri="{FF2B5EF4-FFF2-40B4-BE49-F238E27FC236}">
                <a16:creationId xmlns:a16="http://schemas.microsoft.com/office/drawing/2014/main" id="{EC7CB9A5-54D1-8962-2FED-1B61C88458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48446" y="1961388"/>
            <a:ext cx="2031045" cy="1980000"/>
          </a:xfrm>
          <a:solidFill>
            <a:schemeClr val="accent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87557657-5B35-4FA9-BDF0-EE1DCAF3DA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90478" y="1961388"/>
            <a:ext cx="2031045" cy="1980000"/>
          </a:xfrm>
          <a:solidFill>
            <a:srgbClr val="B3D38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ACC2CB3F-EC0C-77D9-5311-E3FF605843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27938" y="1961388"/>
            <a:ext cx="2031045" cy="1980000"/>
          </a:xfrm>
          <a:solidFill>
            <a:schemeClr val="accent3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82F2-3CC5-454A-B79E-A310490A8EEB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814140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3EFB-1B81-44CE-9023-4126BEB80AFB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9FFC8F4-9174-9AA6-2D5C-35D0E381E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98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37521A9-8793-D352-7953-E6A3850B7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44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84C41787-C2AB-A5C9-330E-7C1BCDDFD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9047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1AE11A09-8846-94BD-211D-935246D3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93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20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0965E099-F238-0DC0-6C75-B4B92D1A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DB29-84AD-403C-A16F-8D2BEC3E1F60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2" name="Kuva 1" descr="Keski-Suomen Pelastuslaitos">
            <a:extLst>
              <a:ext uri="{FF2B5EF4-FFF2-40B4-BE49-F238E27FC236}">
                <a16:creationId xmlns:a16="http://schemas.microsoft.com/office/drawing/2014/main" id="{04B9E1AF-D7C4-EBA7-6694-8DC561CBF72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94556230-8B2B-AAB9-9820-D504BC72DD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3A0C2AEE-62D3-2532-A258-E29F0BDFB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89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FC19-4791-48A1-B15E-12392587BAE2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89922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73BD-14BA-4611-B420-63DA730FB394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3" name="Kuva 2" descr="Keski-Suomen Pelastuslaitos">
            <a:extLst>
              <a:ext uri="{FF2B5EF4-FFF2-40B4-BE49-F238E27FC236}">
                <a16:creationId xmlns:a16="http://schemas.microsoft.com/office/drawing/2014/main" id="{AA92A633-1571-191E-D372-D9F67C659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400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40F2-6E40-4040-97F5-AD354A785044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Sairaala Nova">
            <a:extLst>
              <a:ext uri="{FF2B5EF4-FFF2-40B4-BE49-F238E27FC236}">
                <a16:creationId xmlns:a16="http://schemas.microsoft.com/office/drawing/2014/main" id="{B6D9E79A-9000-CA31-EDE9-7E97805BD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94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4B3-B7E9-4E83-8724-F299C5E27BA5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2283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243932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388620"/>
            <a:ext cx="6079296" cy="702216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1508985"/>
            <a:ext cx="6079296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A771-D454-44C0-BC61-687947CC80F0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4664009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13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11174537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897F-253C-453C-B1E3-E5979B6A8940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52D320-4603-AE4C-81D0-6E3B0D86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6" y="2720788"/>
            <a:ext cx="5114364" cy="244450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765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5252-5D08-4C1A-ACFA-0CBECD87B740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551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0FF0-F102-4826-84FC-E11057B055D0}" type="datetime1">
              <a:rPr lang="fi-FI" smtClean="0"/>
              <a:t>24.11.2023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C5894A2-56D4-D734-BDB7-34BFF238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467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633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0D54B94-938A-E551-A41A-EB9689E4C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  <p:pic>
        <p:nvPicPr>
          <p:cNvPr id="3" name="Kuva 2" descr="Kiitos">
            <a:extLst>
              <a:ext uri="{FF2B5EF4-FFF2-40B4-BE49-F238E27FC236}">
                <a16:creationId xmlns:a16="http://schemas.microsoft.com/office/drawing/2014/main" id="{C3CBE883-D862-D657-AFFD-A170B7746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269" y="970026"/>
            <a:ext cx="3868825" cy="1471422"/>
          </a:xfrm>
          <a:prstGeom prst="rect">
            <a:avLst/>
          </a:prstGeom>
        </p:spPr>
      </p:pic>
      <p:sp>
        <p:nvSpPr>
          <p:cNvPr id="9" name="Tekstiruutu 8" descr="www.hyvaks.fi">
            <a:extLst>
              <a:ext uri="{FF2B5EF4-FFF2-40B4-BE49-F238E27FC236}">
                <a16:creationId xmlns:a16="http://schemas.microsoft.com/office/drawing/2014/main" id="{15713BB1-0FB2-3810-DC20-7816F2487A28}"/>
              </a:ext>
            </a:extLst>
          </p:cNvPr>
          <p:cNvSpPr txBox="1"/>
          <p:nvPr userDrawn="1"/>
        </p:nvSpPr>
        <p:spPr>
          <a:xfrm>
            <a:off x="1028632" y="4819650"/>
            <a:ext cx="441661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 baseline="0">
                <a:solidFill>
                  <a:schemeClr val="bg1"/>
                </a:solidFill>
                <a:latin typeface="+mn-lt"/>
              </a:rPr>
              <a:t>www.hyvaks.fi</a:t>
            </a:r>
          </a:p>
        </p:txBody>
      </p:sp>
      <p:sp>
        <p:nvSpPr>
          <p:cNvPr id="10" name="Tekstiruutu 9" descr="#hyvaks ">
            <a:extLst>
              <a:ext uri="{FF2B5EF4-FFF2-40B4-BE49-F238E27FC236}">
                <a16:creationId xmlns:a16="http://schemas.microsoft.com/office/drawing/2014/main" id="{E1D0E7B3-C5CB-4533-9644-8AFDBFF3B9A6}"/>
              </a:ext>
            </a:extLst>
          </p:cNvPr>
          <p:cNvSpPr txBox="1"/>
          <p:nvPr userDrawn="1"/>
        </p:nvSpPr>
        <p:spPr>
          <a:xfrm>
            <a:off x="1010345" y="5418582"/>
            <a:ext cx="180143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#hyvaks </a:t>
            </a:r>
          </a:p>
        </p:txBody>
      </p:sp>
      <p:sp>
        <p:nvSpPr>
          <p:cNvPr id="11" name="Tekstiruutu 10" descr="#hyväarkikaikille ">
            <a:extLst>
              <a:ext uri="{FF2B5EF4-FFF2-40B4-BE49-F238E27FC236}">
                <a16:creationId xmlns:a16="http://schemas.microsoft.com/office/drawing/2014/main" id="{5DDF0267-8C94-8DE3-A42A-AE06C6DACC9C}"/>
              </a:ext>
            </a:extLst>
          </p:cNvPr>
          <p:cNvSpPr txBox="1"/>
          <p:nvPr userDrawn="1"/>
        </p:nvSpPr>
        <p:spPr>
          <a:xfrm>
            <a:off x="2822636" y="5418583"/>
            <a:ext cx="388897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#hyväarkikaikille </a:t>
            </a:r>
          </a:p>
        </p:txBody>
      </p:sp>
      <p:pic>
        <p:nvPicPr>
          <p:cNvPr id="12" name="Kuva 11" descr="Keski-Suomen Hyvinvointialue">
            <a:extLst>
              <a:ext uri="{FF2B5EF4-FFF2-40B4-BE49-F238E27FC236}">
                <a16:creationId xmlns:a16="http://schemas.microsoft.com/office/drawing/2014/main" id="{BC0EE19F-6846-58E7-E32F-543A9765D4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E27B5776-DA94-8CED-A3DB-EF546E38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" y="0"/>
            <a:ext cx="121879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C99E-ABEB-464F-B2C8-2E0531327D35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07C08C0E-938E-B242-F946-6BD1652881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068D165-96CD-9996-EEF0-9146F11F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 descr="Sairaala Nova">
            <a:extLst>
              <a:ext uri="{FF2B5EF4-FFF2-40B4-BE49-F238E27FC236}">
                <a16:creationId xmlns:a16="http://schemas.microsoft.com/office/drawing/2014/main" id="{EEA2FE34-7CDC-858F-2547-1E5D0161D8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2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B67D039-5DBC-1BC5-653C-7DA1B103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540867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DF70-DC8C-4F0A-AEDC-FF4D77CA146F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kstin paikkamerkki 12" descr="Hyvinvointi">
            <a:extLst>
              <a:ext uri="{FF2B5EF4-FFF2-40B4-BE49-F238E27FC236}">
                <a16:creationId xmlns:a16="http://schemas.microsoft.com/office/drawing/2014/main" id="{1575B223-D80C-306C-43A5-703E1775F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504000"/>
            <a:ext cx="6426000" cy="146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6" name="Tekstin paikkamerkki 12" descr="Terveys">
            <a:extLst>
              <a:ext uri="{FF2B5EF4-FFF2-40B4-BE49-F238E27FC236}">
                <a16:creationId xmlns:a16="http://schemas.microsoft.com/office/drawing/2014/main" id="{3BA424AF-656B-9612-92E0-A7A1869DF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969200"/>
            <a:ext cx="4831200" cy="14688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7" name="Tekstin paikkamerkki 12" descr="Turvallisuus">
            <a:extLst>
              <a:ext uri="{FF2B5EF4-FFF2-40B4-BE49-F238E27FC236}">
                <a16:creationId xmlns:a16="http://schemas.microsoft.com/office/drawing/2014/main" id="{555FDC61-50AC-2944-7772-91FADC707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000" y="3438000"/>
            <a:ext cx="6652800" cy="14688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8" name="Tekstin paikkamerkki 12" descr="Keski-Suomen Hyvinvointialue">
            <a:extLst>
              <a:ext uri="{FF2B5EF4-FFF2-40B4-BE49-F238E27FC236}">
                <a16:creationId xmlns:a16="http://schemas.microsoft.com/office/drawing/2014/main" id="{70D82D27-F770-569E-91F2-8BC159C416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6644" y="484488"/>
            <a:ext cx="1436400" cy="33120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pic>
        <p:nvPicPr>
          <p:cNvPr id="24" name="Kuva 23" descr="EU lippu">
            <a:extLst>
              <a:ext uri="{FF2B5EF4-FFF2-40B4-BE49-F238E27FC236}">
                <a16:creationId xmlns:a16="http://schemas.microsoft.com/office/drawing/2014/main" id="{D64BEB57-D20F-07A7-7483-A1BE13CEAC3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81" y="5893163"/>
            <a:ext cx="737201" cy="4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5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6762-0455-48CC-9CE9-6D10ADBB1920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48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B3D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E73B-7C1F-45F7-AE3E-F4E2D9A6A628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7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89CD-0667-4E94-A0AB-D8BBFBF0556D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9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bg>
      <p:bgPr>
        <a:solidFill>
          <a:srgbClr val="EBD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AED8-E092-4AB1-957F-FCB1798D2AB5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3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5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68D683-BC4D-48A2-A747-648230E1DF3E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2230765F-7C0E-7B1D-2B49-3937748EB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2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388620"/>
            <a:ext cx="11169009" cy="702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7" y="1508985"/>
            <a:ext cx="11169009" cy="4360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238471"/>
            <a:ext cx="926054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EAD5CD7-94EE-4A75-BD25-D01ECB9F0BD3}" type="datetime1">
              <a:rPr lang="fi-FI" smtClean="0"/>
              <a:t>24.11.2023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2600" y="6238471"/>
            <a:ext cx="4114800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TulKoti-hanke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988" y="6238471"/>
            <a:ext cx="257108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Keski-Suomen Hyvinvointialue">
            <a:extLst>
              <a:ext uri="{FF2B5EF4-FFF2-40B4-BE49-F238E27FC236}">
                <a16:creationId xmlns:a16="http://schemas.microsoft.com/office/drawing/2014/main" id="{59EF808D-E7BA-15EC-07B7-3BE9C157B45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244759" y="6041686"/>
            <a:ext cx="1436563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8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742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7049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uora nuoliyhdysviiva 39">
            <a:extLst>
              <a:ext uri="{FF2B5EF4-FFF2-40B4-BE49-F238E27FC236}">
                <a16:creationId xmlns:a16="http://schemas.microsoft.com/office/drawing/2014/main" id="{FD66D5A1-A293-861F-3513-968A39C532EB}"/>
              </a:ext>
            </a:extLst>
          </p:cNvPr>
          <p:cNvCxnSpPr>
            <a:cxnSpLocks/>
            <a:stCxn id="6" idx="2"/>
            <a:endCxn id="26" idx="0"/>
          </p:cNvCxnSpPr>
          <p:nvPr/>
        </p:nvCxnSpPr>
        <p:spPr>
          <a:xfrm flipH="1">
            <a:off x="8251749" y="1701856"/>
            <a:ext cx="39802" cy="227450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Suora nuoliyhdysviiva 60">
            <a:extLst>
              <a:ext uri="{FF2B5EF4-FFF2-40B4-BE49-F238E27FC236}">
                <a16:creationId xmlns:a16="http://schemas.microsoft.com/office/drawing/2014/main" id="{B59FAC97-D50C-FB12-4577-F14B2B73D26E}"/>
              </a:ext>
            </a:extLst>
          </p:cNvPr>
          <p:cNvCxnSpPr>
            <a:cxnSpLocks/>
          </p:cNvCxnSpPr>
          <p:nvPr/>
        </p:nvCxnSpPr>
        <p:spPr>
          <a:xfrm flipH="1">
            <a:off x="5042086" y="1698293"/>
            <a:ext cx="8203" cy="359434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Suora nuoliyhdysviiva 68">
            <a:extLst>
              <a:ext uri="{FF2B5EF4-FFF2-40B4-BE49-F238E27FC236}">
                <a16:creationId xmlns:a16="http://schemas.microsoft.com/office/drawing/2014/main" id="{46BD011B-B14A-A523-FA0B-FD6D83C9E2ED}"/>
              </a:ext>
            </a:extLst>
          </p:cNvPr>
          <p:cNvCxnSpPr>
            <a:cxnSpLocks/>
            <a:stCxn id="9" idx="2"/>
            <a:endCxn id="20" idx="0"/>
          </p:cNvCxnSpPr>
          <p:nvPr/>
        </p:nvCxnSpPr>
        <p:spPr>
          <a:xfrm flipH="1">
            <a:off x="3407379" y="1704444"/>
            <a:ext cx="1699" cy="374870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78560879-847C-1DE4-ED36-D3ABF691B502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 flipV="1">
            <a:off x="4153332" y="1271467"/>
            <a:ext cx="5278051" cy="258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26458DD-3788-1555-D27D-4224A939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8" y="230060"/>
            <a:ext cx="11053995" cy="445248"/>
          </a:xfrm>
        </p:spPr>
        <p:txBody>
          <a:bodyPr>
            <a:normAutofit/>
          </a:bodyPr>
          <a:lstStyle/>
          <a:p>
            <a:r>
              <a:rPr lang="en-US" sz="2800" dirty="0" err="1"/>
              <a:t>Kotihoidon</a:t>
            </a:r>
            <a:r>
              <a:rPr lang="en-US" sz="2800" dirty="0"/>
              <a:t> </a:t>
            </a:r>
            <a:r>
              <a:rPr lang="en-US" sz="2800" dirty="0" err="1"/>
              <a:t>määräaikainen</a:t>
            </a:r>
            <a:r>
              <a:rPr lang="en-US" sz="2800" dirty="0"/>
              <a:t> </a:t>
            </a:r>
            <a:r>
              <a:rPr lang="en-US" sz="2800" dirty="0" err="1"/>
              <a:t>kuntouttava</a:t>
            </a:r>
            <a:r>
              <a:rPr lang="en-US" sz="2800" dirty="0"/>
              <a:t> </a:t>
            </a:r>
            <a:r>
              <a:rPr lang="en-US" sz="2800" dirty="0" err="1"/>
              <a:t>arviointijakso</a:t>
            </a:r>
            <a:r>
              <a:rPr lang="en-US" sz="2800" dirty="0"/>
              <a:t>: </a:t>
            </a: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4FF2DFB8-1F99-401A-8568-7203A6CA81A4}"/>
              </a:ext>
            </a:extLst>
          </p:cNvPr>
          <p:cNvSpPr/>
          <p:nvPr/>
        </p:nvSpPr>
        <p:spPr>
          <a:xfrm>
            <a:off x="128505" y="841079"/>
            <a:ext cx="2410033" cy="55753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Jakson onnistumisen edellytykset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050" dirty="0">
                <a:solidFill>
                  <a:srgbClr val="000000"/>
                </a:solidFill>
                <a:latin typeface="Calibri" panose="020F0502020204030204"/>
                <a:cs typeface="Arial"/>
              </a:rPr>
              <a:t>Kuntouttavasta arviointijaksosta vastaavan  henkilön nimeäminen</a:t>
            </a:r>
            <a:endParaRPr kumimoji="0" lang="fi-FI" sz="105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Suunnitelmat ja tavoitteet laaditaan yhdessä asiakkaan ja hänen  läheistensä  kanssa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Asiakkaan tietoihin heti alkuun tieto kuntouttavan arviointijakson aloitus ja lopetuspäivämääristä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050" dirty="0">
                <a:solidFill>
                  <a:srgbClr val="000000"/>
                </a:solidFill>
                <a:latin typeface="Calibri" panose="020F0502020204030204"/>
              </a:rPr>
              <a:t>Kokonaisvaltainen terveydentilan arviointi. Asiakkaan sairauksien hyvä hoito ja seuranta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Tiedonkulun varmistaminen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Säännölliset moniammatilliset asiakastiimipalaverit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Valkotaulu tiimin tiloissa, mistä näkee arviointijaksolla olevat asiakkaat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050" dirty="0">
                <a:solidFill>
                  <a:srgbClr val="000000"/>
                </a:solidFill>
                <a:latin typeface="Calibri" panose="020F0502020204030204"/>
              </a:rPr>
              <a:t>Kokonaisvaltainen arjen toimintakyvyn arviointi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050" dirty="0">
                <a:solidFill>
                  <a:srgbClr val="000000"/>
                </a:solidFill>
                <a:latin typeface="Calibri" panose="020F0502020204030204"/>
              </a:rPr>
              <a:t>Kaikki käynnit arvioivia ja tavoitteita tarkentavia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Tavoitelähtöiset  </a:t>
            </a: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 </a:t>
            </a:r>
            <a:r>
              <a:rPr kumimoji="0" lang="fi-FI" sz="10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 </a:t>
            </a: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päivittäiskirjaukset ja viikoittaiset koontikirjaukset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01810D74-4217-1BC3-623A-6B2A93B054FD}"/>
              </a:ext>
            </a:extLst>
          </p:cNvPr>
          <p:cNvSpPr/>
          <p:nvPr/>
        </p:nvSpPr>
        <p:spPr>
          <a:xfrm>
            <a:off x="9431383" y="841078"/>
            <a:ext cx="2569028" cy="860778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Loppuarviointi ja palvelutarpeen uudelleenarviointi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4DA0380-FD5E-7B3A-A673-38A0FF36A1F3}"/>
              </a:ext>
            </a:extLst>
          </p:cNvPr>
          <p:cNvSpPr/>
          <p:nvPr/>
        </p:nvSpPr>
        <p:spPr>
          <a:xfrm>
            <a:off x="7386851" y="841078"/>
            <a:ext cx="1809400" cy="8607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Kuntouttavan arviointijakson viikot 3-4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2972FAF5-8D78-AED2-A571-ABAAA8865788}"/>
              </a:ext>
            </a:extLst>
          </p:cNvPr>
          <p:cNvSpPr/>
          <p:nvPr/>
        </p:nvSpPr>
        <p:spPr>
          <a:xfrm>
            <a:off x="4312326" y="841078"/>
            <a:ext cx="2950623" cy="8607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Kuntouttavan arviointijakson viikot 1-2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0985D7D4-5CD6-1FD6-E241-C649F617ABD7}"/>
              </a:ext>
            </a:extLst>
          </p:cNvPr>
          <p:cNvSpPr/>
          <p:nvPr/>
        </p:nvSpPr>
        <p:spPr>
          <a:xfrm>
            <a:off x="2664823" y="843667"/>
            <a:ext cx="1488509" cy="860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Asiakas- ja palveluohjaus</a:t>
            </a:r>
          </a:p>
        </p:txBody>
      </p: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AE7DC6A4-FCCC-1650-43DB-BC31737459B1}"/>
              </a:ext>
            </a:extLst>
          </p:cNvPr>
          <p:cNvCxnSpPr>
            <a:cxnSpLocks/>
          </p:cNvCxnSpPr>
          <p:nvPr/>
        </p:nvCxnSpPr>
        <p:spPr>
          <a:xfrm>
            <a:off x="11139533" y="2923247"/>
            <a:ext cx="0" cy="32504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EA0D79E7-6F02-5FB5-CDCB-7CB7541B15C4}"/>
              </a:ext>
            </a:extLst>
          </p:cNvPr>
          <p:cNvCxnSpPr>
            <a:cxnSpLocks/>
          </p:cNvCxnSpPr>
          <p:nvPr/>
        </p:nvCxnSpPr>
        <p:spPr>
          <a:xfrm flipV="1">
            <a:off x="6692149" y="1698293"/>
            <a:ext cx="0" cy="244007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6DD5008E-FB75-67AD-FF3C-AE51826B4825}"/>
              </a:ext>
            </a:extLst>
          </p:cNvPr>
          <p:cNvSpPr/>
          <p:nvPr/>
        </p:nvSpPr>
        <p:spPr>
          <a:xfrm>
            <a:off x="2697533" y="1872804"/>
            <a:ext cx="1455799" cy="21215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solidFill>
                  <a:srgbClr val="000000"/>
                </a:solidFill>
                <a:latin typeface="Calibri" panose="020F0502020204030204"/>
                <a:cs typeface="Arial"/>
              </a:rPr>
              <a:t>Asiakasohjaaja toteuttaa palvelutarpeen arvioinnin yhdessä asiakkaan ja läheisen kanssa. 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RAI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 osittaisarviointi ja päätös kuntouttavasta arviointijaksosta.</a:t>
            </a: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68B8EF9C-343F-6832-9F95-E2F0DC76EF73}"/>
              </a:ext>
            </a:extLst>
          </p:cNvPr>
          <p:cNvSpPr/>
          <p:nvPr/>
        </p:nvSpPr>
        <p:spPr>
          <a:xfrm>
            <a:off x="2697533" y="4162697"/>
            <a:ext cx="1452402" cy="11220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Kotihoidon arviointijakso voidaan aloittaa  etähoivan ja lääkeautomaatin avulla.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C5E7A9A2-60DF-2393-3045-264E69881B40}"/>
              </a:ext>
            </a:extLst>
          </p:cNvPr>
          <p:cNvSpPr/>
          <p:nvPr/>
        </p:nvSpPr>
        <p:spPr>
          <a:xfrm>
            <a:off x="2664823" y="5453148"/>
            <a:ext cx="1485112" cy="9669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RAI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toimintakyvyn tiedote asiakkaalle.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RAI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 osittaisarvioinnin lukitseminen.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D8F59A3D-8573-B405-2A7F-42A9C0666C10}"/>
              </a:ext>
            </a:extLst>
          </p:cNvPr>
          <p:cNvSpPr/>
          <p:nvPr/>
        </p:nvSpPr>
        <p:spPr>
          <a:xfrm>
            <a:off x="5928784" y="3979997"/>
            <a:ext cx="1334166" cy="2440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Tavoitteet, suunnitelma, vastuut ja ajankohdat työyhteisön valkotaululla, sekä asiakkaan nähtävillä kotona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1D18D152-C36B-7227-C676-72B8F677902E}"/>
              </a:ext>
            </a:extLst>
          </p:cNvPr>
          <p:cNvSpPr/>
          <p:nvPr/>
        </p:nvSpPr>
        <p:spPr>
          <a:xfrm>
            <a:off x="9494467" y="2023342"/>
            <a:ext cx="2569028" cy="9522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b="1" dirty="0">
                <a:solidFill>
                  <a:srgbClr val="000000"/>
                </a:solidFill>
                <a:latin typeface="Calibri" panose="020F0502020204030204"/>
                <a:cs typeface="Arial"/>
              </a:rPr>
              <a:t>Loppu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keskustelu: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solidFill>
                  <a:srgbClr val="000000"/>
                </a:solidFill>
                <a:latin typeface="Calibri" panose="020F0502020204030204"/>
                <a:cs typeface="Arial"/>
              </a:rPr>
              <a:t>Ja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tkosuunnitelma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, koontikirjaukset ja asiakkaan, läheistensä ja hoitoon osallistuneiden  tiedottaminen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387E821D-47E4-FA33-99B9-7081812A0D25}"/>
              </a:ext>
            </a:extLst>
          </p:cNvPr>
          <p:cNvSpPr/>
          <p:nvPr/>
        </p:nvSpPr>
        <p:spPr>
          <a:xfrm>
            <a:off x="7461698" y="3976364"/>
            <a:ext cx="1580101" cy="24400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Kolmen vuorokauden 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RAI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-arviointijakson toteuttaminen, kirjaaminen ja lukitseminen.</a:t>
            </a: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0A4B03A3-3C67-DC3F-F950-0226C55BAB88}"/>
              </a:ext>
            </a:extLst>
          </p:cNvPr>
          <p:cNvSpPr/>
          <p:nvPr/>
        </p:nvSpPr>
        <p:spPr>
          <a:xfrm>
            <a:off x="5859698" y="1872804"/>
            <a:ext cx="1365308" cy="18813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Tilannepäivitys ja mahdolliset muutokset loppujaksolle. Varmistetaan 3vrk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RAI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arviointijakson ajankohta.</a:t>
            </a: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94E420AB-264F-833F-AA9E-79CA4F103400}"/>
              </a:ext>
            </a:extLst>
          </p:cNvPr>
          <p:cNvSpPr/>
          <p:nvPr/>
        </p:nvSpPr>
        <p:spPr>
          <a:xfrm>
            <a:off x="4312327" y="5284789"/>
            <a:ext cx="1459519" cy="113164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RAI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  osittaisarvioinnin täyttäminen aloitetaan soveltuvin osin kotihoidossa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36E5F701-DEDA-9412-6B91-768461403587}"/>
              </a:ext>
            </a:extLst>
          </p:cNvPr>
          <p:cNvSpPr/>
          <p:nvPr/>
        </p:nvSpPr>
        <p:spPr>
          <a:xfrm>
            <a:off x="4312327" y="1872804"/>
            <a:ext cx="1417709" cy="31472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Kotihoidon jaksosta  vastaavan </a:t>
            </a:r>
            <a:r>
              <a:rPr lang="fi-FI" sz="1100" dirty="0">
                <a:solidFill>
                  <a:srgbClr val="000000"/>
                </a:solidFill>
                <a:latin typeface="Calibri" panose="020F0502020204030204"/>
                <a:cs typeface="Arial"/>
              </a:rPr>
              <a:t>ja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sairaanhoitajan kotikäynti. </a:t>
            </a:r>
            <a:r>
              <a:rPr lang="fi-FI" sz="1100" dirty="0">
                <a:solidFill>
                  <a:srgbClr val="000000"/>
                </a:solidFill>
                <a:latin typeface="Calibri" panose="020F0502020204030204"/>
                <a:cs typeface="Arial"/>
              </a:rPr>
              <a:t>Mahdollisuuksien mukaan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lang="fi-FI" sz="1100" dirty="0" err="1">
                <a:solidFill>
                  <a:srgbClr val="000000"/>
                </a:solidFill>
                <a:latin typeface="Calibri" panose="020F0502020204030204"/>
                <a:cs typeface="Arial"/>
              </a:rPr>
              <a:t>lähei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nen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 mukana. Jakson suunnitelma ja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tavoitteiden tarkennus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. 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A99397FA-B8A5-111B-48FA-BB7E1B62800A}"/>
              </a:ext>
            </a:extLst>
          </p:cNvPr>
          <p:cNvSpPr/>
          <p:nvPr/>
        </p:nvSpPr>
        <p:spPr>
          <a:xfrm>
            <a:off x="7417628" y="1867626"/>
            <a:ext cx="1624171" cy="18813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Jaksolle osallistuneiden ammattilaisten kirjaukset (esim. muisti, mielenterveys, arkikuntoutus)</a:t>
            </a:r>
          </a:p>
        </p:txBody>
      </p:sp>
      <p:cxnSp>
        <p:nvCxnSpPr>
          <p:cNvPr id="36" name="Suora nuoliyhdysviiva 35">
            <a:extLst>
              <a:ext uri="{FF2B5EF4-FFF2-40B4-BE49-F238E27FC236}">
                <a16:creationId xmlns:a16="http://schemas.microsoft.com/office/drawing/2014/main" id="{CA61BD78-07E2-9CAB-3DFE-D209D317FD20}"/>
              </a:ext>
            </a:extLst>
          </p:cNvPr>
          <p:cNvCxnSpPr>
            <a:cxnSpLocks/>
          </p:cNvCxnSpPr>
          <p:nvPr/>
        </p:nvCxnSpPr>
        <p:spPr>
          <a:xfrm>
            <a:off x="5798053" y="5850612"/>
            <a:ext cx="297947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2A844B8C-D60A-2A93-C203-815968848F98}"/>
              </a:ext>
            </a:extLst>
          </p:cNvPr>
          <p:cNvSpPr/>
          <p:nvPr/>
        </p:nvSpPr>
        <p:spPr>
          <a:xfrm>
            <a:off x="10376239" y="3248296"/>
            <a:ext cx="1624172" cy="26038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lt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dirty="0">
              <a:solidFill>
                <a:srgbClr val="000000"/>
              </a:solidFill>
              <a:latin typeface="Calibri" panose="020F0502020204030204"/>
              <a:ea typeface="+mn-lt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lt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lt"/>
                <a:cs typeface="Arial" panose="020B0604020202020204"/>
              </a:rPr>
              <a:t>Säännöllinen kotihoito alkaa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1100" b="1" dirty="0">
                <a:solidFill>
                  <a:prstClr val="black"/>
                </a:solidFill>
                <a:latin typeface="Calibri" panose="020F0502020204030204"/>
              </a:rPr>
              <a:t>RAI </a:t>
            </a:r>
            <a:r>
              <a:rPr lang="fi-FI" sz="1100" dirty="0">
                <a:solidFill>
                  <a:prstClr val="black"/>
                </a:solidFill>
                <a:latin typeface="Calibri" panose="020F0502020204030204"/>
              </a:rPr>
              <a:t>kokonaisarvio 4-5 vk:n kohdalla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1100" dirty="0">
                <a:solidFill>
                  <a:prstClr val="black"/>
                </a:solidFill>
                <a:latin typeface="Calibri" panose="020F0502020204030204"/>
              </a:rPr>
              <a:t>Hoito- ja palvelusuunnitelman tekeminen kokonaisarvioinnin pohjalta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1100" b="1" dirty="0">
                <a:solidFill>
                  <a:prstClr val="black"/>
                </a:solidFill>
                <a:latin typeface="Calibri" panose="020F0502020204030204"/>
              </a:rPr>
              <a:t>RAI-</a:t>
            </a:r>
            <a:r>
              <a:rPr lang="fi-FI" sz="1100" dirty="0">
                <a:solidFill>
                  <a:prstClr val="black"/>
                </a:solidFill>
                <a:latin typeface="Calibri" panose="020F0502020204030204"/>
              </a:rPr>
              <a:t>päivitys 6kk välein tai asiakkaan tilanteen muuttuessa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D272E89-38C3-655C-EA2A-1825556EBEF0}"/>
              </a:ext>
            </a:extLst>
          </p:cNvPr>
          <p:cNvSpPr/>
          <p:nvPr/>
        </p:nvSpPr>
        <p:spPr>
          <a:xfrm>
            <a:off x="9431382" y="3248296"/>
            <a:ext cx="898741" cy="260386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Asiakas ei jää palveluihin</a:t>
            </a:r>
          </a:p>
        </p:txBody>
      </p:sp>
      <p:cxnSp>
        <p:nvCxnSpPr>
          <p:cNvPr id="79" name="Suora nuoliyhdysviiva 78">
            <a:extLst>
              <a:ext uri="{FF2B5EF4-FFF2-40B4-BE49-F238E27FC236}">
                <a16:creationId xmlns:a16="http://schemas.microsoft.com/office/drawing/2014/main" id="{F1BA93CA-E550-7BDD-2731-88EEEC83495D}"/>
              </a:ext>
            </a:extLst>
          </p:cNvPr>
          <p:cNvCxnSpPr>
            <a:cxnSpLocks/>
          </p:cNvCxnSpPr>
          <p:nvPr/>
        </p:nvCxnSpPr>
        <p:spPr>
          <a:xfrm>
            <a:off x="9851208" y="2975614"/>
            <a:ext cx="0" cy="29293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3120B8E1-DF1D-3E1F-A5B1-8831A8667747}"/>
              </a:ext>
            </a:extLst>
          </p:cNvPr>
          <p:cNvCxnSpPr>
            <a:cxnSpLocks/>
          </p:cNvCxnSpPr>
          <p:nvPr/>
        </p:nvCxnSpPr>
        <p:spPr>
          <a:xfrm>
            <a:off x="10556058" y="1698293"/>
            <a:ext cx="0" cy="29293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15888"/>
      </p:ext>
    </p:extLst>
  </p:cSld>
  <p:clrMapOvr>
    <a:masterClrMapping/>
  </p:clrMapOvr>
</p:sld>
</file>

<file path=ppt/theme/theme1.xml><?xml version="1.0" encoding="utf-8"?>
<a:theme xmlns:a="http://schemas.openxmlformats.org/drawingml/2006/main" name="Hyvaks-teema">
  <a:themeElements>
    <a:clrScheme name="Hyvaks">
      <a:dk1>
        <a:sysClr val="windowText" lastClr="000000"/>
      </a:dk1>
      <a:lt1>
        <a:sysClr val="window" lastClr="FFFFFF"/>
      </a:lt1>
      <a:dk2>
        <a:srgbClr val="255B92"/>
      </a:dk2>
      <a:lt2>
        <a:srgbClr val="EBDCA6"/>
      </a:lt2>
      <a:accent1>
        <a:srgbClr val="255B92"/>
      </a:accent1>
      <a:accent2>
        <a:srgbClr val="B3D384"/>
      </a:accent2>
      <a:accent3>
        <a:srgbClr val="FFCCCC"/>
      </a:accent3>
      <a:accent4>
        <a:srgbClr val="B8CCEA"/>
      </a:accent4>
      <a:accent5>
        <a:srgbClr val="225400"/>
      </a:accent5>
      <a:accent6>
        <a:srgbClr val="F28A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yvaks_esitysmallipohja.potx" id="{A4E4BBEE-799B-4E39-963A-DD77604D4A83}" vid="{E11BDC50-E0E8-4F71-A1F7-D4A0E0BFD11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FEAF18B98F1A142B02E0E91D574558D" ma:contentTypeVersion="14" ma:contentTypeDescription="Luo uusi asiakirja." ma:contentTypeScope="" ma:versionID="58527b0387a2bb53a823b560e4d2989a">
  <xsd:schema xmlns:xsd="http://www.w3.org/2001/XMLSchema" xmlns:xs="http://www.w3.org/2001/XMLSchema" xmlns:p="http://schemas.microsoft.com/office/2006/metadata/properties" xmlns:ns2="da6cf080-c8e1-4e03-86ab-9a94831baec2" xmlns:ns3="1b9cb924-5c2b-45b9-8fbf-6021001e7997" targetNamespace="http://schemas.microsoft.com/office/2006/metadata/properties" ma:root="true" ma:fieldsID="63b1c7fb51db282563b708d59f230255" ns2:_="" ns3:_="">
    <xsd:import namespace="da6cf080-c8e1-4e03-86ab-9a94831baec2"/>
    <xsd:import namespace="1b9cb924-5c2b-45b9-8fbf-6021001e79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cf080-c8e1-4e03-86ab-9a94831bae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6595d47-720a-41b6-b780-54eb9405fd64}" ma:internalName="TaxCatchAll" ma:showField="CatchAllData" ma:web="da6cf080-c8e1-4e03-86ab-9a94831bae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cb924-5c2b-45b9-8fbf-6021001e79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1425efd-e1aa-4e0f-a1f8-ae5f090127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9cb924-5c2b-45b9-8fbf-6021001e7997">
      <Terms xmlns="http://schemas.microsoft.com/office/infopath/2007/PartnerControls"/>
    </lcf76f155ced4ddcb4097134ff3c332f>
    <TaxCatchAll xmlns="da6cf080-c8e1-4e03-86ab-9a94831baec2" xsi:nil="true"/>
  </documentManagement>
</p:properties>
</file>

<file path=customXml/itemProps1.xml><?xml version="1.0" encoding="utf-8"?>
<ds:datastoreItem xmlns:ds="http://schemas.openxmlformats.org/officeDocument/2006/customXml" ds:itemID="{2E30D10E-AB09-4BEB-ABC3-43DD0B2CEB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336B6D-5C9D-4559-844C-03D45D54FA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6cf080-c8e1-4e03-86ab-9a94831baec2"/>
    <ds:schemaRef ds:uri="1b9cb924-5c2b-45b9-8fbf-6021001e7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B1569E-7863-4F38-BF2C-7323A1B9FA07}">
  <ds:schemaRefs>
    <ds:schemaRef ds:uri="1b9cb924-5c2b-45b9-8fbf-6021001e7997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da6cf080-c8e1-4e03-86ab-9a94831baec2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239</Words>
  <Application>Microsoft Office PowerPoint</Application>
  <PresentationFormat>Laajakuva</PresentationFormat>
  <Paragraphs>46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Hyvaks-teema</vt:lpstr>
      <vt:lpstr>Kotihoidon määräaikainen kuntouttava arviointijakso: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Kotihoidon määräaikainen arviointijakso</dc:title>
  <dc:creator>Rentola Heidi I</dc:creator>
  <cp:lastModifiedBy>Rentola Heidi I</cp:lastModifiedBy>
  <cp:revision>14</cp:revision>
  <dcterms:created xsi:type="dcterms:W3CDTF">2023-08-15T09:40:52Z</dcterms:created>
  <dcterms:modified xsi:type="dcterms:W3CDTF">2023-11-24T06:45:45Z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0x0101006FEAF18B98F1A142B02E0E91D574558D</vt:lpwstr>
  </property>
  <property fmtid="{D5CDD505-2E9C-101B-9397-08002B2CF9AE}" pid="3" name="MediaServiceImageTags">
    <vt:lpwstr/>
  </property>
</Properties>
</file>