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D5E1F3"/>
    <a:srgbClr val="B8CCEA"/>
    <a:srgbClr val="225400"/>
    <a:srgbClr val="255B92"/>
    <a:srgbClr val="F3F6FB"/>
    <a:srgbClr val="EBDCA6"/>
    <a:srgbClr val="818181"/>
    <a:srgbClr val="B3D384"/>
    <a:srgbClr val="F28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07F251F-19D7-4F51-8D8B-96FE700F76B0}" v="9" dt="2023-09-15T06:37:42.1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54" autoAdjust="0"/>
    <p:restoredTop sz="94625" autoAdjust="0"/>
  </p:normalViewPr>
  <p:slideViewPr>
    <p:cSldViewPr snapToGrid="0">
      <p:cViewPr>
        <p:scale>
          <a:sx n="83" d="100"/>
          <a:sy n="83" d="100"/>
        </p:scale>
        <p:origin x="-380" y="-452"/>
      </p:cViewPr>
      <p:guideLst/>
    </p:cSldViewPr>
  </p:slideViewPr>
  <p:outlineViewPr>
    <p:cViewPr>
      <p:scale>
        <a:sx n="33" d="100"/>
        <a:sy n="33" d="100"/>
      </p:scale>
      <p:origin x="0" y="-1032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7" d="100"/>
          <a:sy n="117" d="100"/>
        </p:scale>
        <p:origin x="3282" y="11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11E7CEC1-71F4-9A72-2B78-AB75F6B50D3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258A6353-7BE8-7D05-758D-E6245458A58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DB4547-4921-449B-94C3-3A37DBFE62D5}" type="datetimeFigureOut">
              <a:rPr lang="fi-FI" smtClean="0"/>
              <a:t>31.10.2023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70868C8-EFBF-9F1A-459B-133E513F584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B929919-5569-F33A-C816-BE6B0D479F5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E16F14-0C34-4F39-AF7C-C400BE6AD36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233617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D9D5F7-D031-4FD4-9213-7A2E19752F67}" type="datetimeFigureOut">
              <a:rPr lang="fi-FI" smtClean="0"/>
              <a:t>31.10.2023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82463B-32C7-4CD4-A940-A57ECA59556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0058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82463B-32C7-4CD4-A940-A57ECA595566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61681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Relationship Id="rId9" Type="http://schemas.openxmlformats.org/officeDocument/2006/relationships/image" Target="../media/image4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svg"/><Relationship Id="rId11" Type="http://schemas.openxmlformats.org/officeDocument/2006/relationships/image" Target="../media/image21.png"/><Relationship Id="rId5" Type="http://schemas.openxmlformats.org/officeDocument/2006/relationships/image" Target="../media/image18.png"/><Relationship Id="rId10" Type="http://schemas.openxmlformats.org/officeDocument/2006/relationships/image" Target="../media/image2.svg"/><Relationship Id="rId4" Type="http://schemas.openxmlformats.org/officeDocument/2006/relationships/image" Target="../media/image13.svg"/><Relationship Id="rId9" Type="http://schemas.openxmlformats.org/officeDocument/2006/relationships/image" Target="../media/image1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5.svg"/><Relationship Id="rId3" Type="http://schemas.openxmlformats.org/officeDocument/2006/relationships/image" Target="../media/image23.jpeg"/><Relationship Id="rId7" Type="http://schemas.openxmlformats.org/officeDocument/2006/relationships/image" Target="../media/image19.svg"/><Relationship Id="rId12" Type="http://schemas.openxmlformats.org/officeDocument/2006/relationships/image" Target="../media/image24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png"/><Relationship Id="rId11" Type="http://schemas.openxmlformats.org/officeDocument/2006/relationships/image" Target="../media/image2.svg"/><Relationship Id="rId5" Type="http://schemas.openxmlformats.org/officeDocument/2006/relationships/image" Target="../media/image13.svg"/><Relationship Id="rId10" Type="http://schemas.openxmlformats.org/officeDocument/2006/relationships/image" Target="../media/image1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1.png"/><Relationship Id="rId4" Type="http://schemas.openxmlformats.org/officeDocument/2006/relationships/image" Target="../media/image2.sv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.svg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39.sv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1">
    <p:bg>
      <p:bgPr>
        <a:solidFill>
          <a:srgbClr val="255B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016" y="422846"/>
            <a:ext cx="8973312" cy="3591369"/>
          </a:xfrm>
        </p:spPr>
        <p:txBody>
          <a:bodyPr anchor="t" anchorCtr="0"/>
          <a:lstStyle>
            <a:lvl1pPr algn="l">
              <a:defRPr sz="80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DC89562-7E35-428F-8FAE-6A9A6BD59787}" type="datetime1">
              <a:rPr lang="fi-FI" smtClean="0"/>
              <a:pPr/>
              <a:t>31.10.2023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0338E-FC47-497A-9683-A65DA629F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pic>
        <p:nvPicPr>
          <p:cNvPr id="4" name="Kuva 3" descr="Keski-Suomen hyvinvointialueen logossa on kolme ympyrää yhdistettynä toisiinsa. Valkoreunaiset ympyrät kuvaavat sosiaali-, terveys- ja pelastustoimen palveluita ja niiden yhteensovittamista, yhdenvertaisuutta ja jatkuvuutta. Logo kuvastaa hyvinvointialuetta ja sen monimuotoisuutta ja se ilmentää kumppanuutta ja yhteistyötä. ">
            <a:extLst>
              <a:ext uri="{FF2B5EF4-FFF2-40B4-BE49-F238E27FC236}">
                <a16:creationId xmlns:a16="http://schemas.microsoft.com/office/drawing/2014/main" id="{2230765F-7C0E-7B1D-2B49-3937748EB7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259119" y="6041686"/>
            <a:ext cx="1407842" cy="33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795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kuva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Nuori lukee kirjaa tunnelmallisessa valaistuksessa.">
            <a:extLst>
              <a:ext uri="{FF2B5EF4-FFF2-40B4-BE49-F238E27FC236}">
                <a16:creationId xmlns:a16="http://schemas.microsoft.com/office/drawing/2014/main" id="{C9B30EBD-10A4-E829-DE27-8217818D02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661"/>
            <a:ext cx="12192000" cy="68653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016" y="422846"/>
            <a:ext cx="8973312" cy="3591369"/>
          </a:xfrm>
        </p:spPr>
        <p:txBody>
          <a:bodyPr anchor="t" anchorCtr="0"/>
          <a:lstStyle>
            <a:lvl1pPr algn="l">
              <a:defRPr sz="8000"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DC89562-7E35-428F-8FAE-6A9A6BD59787}" type="datetime1">
              <a:rPr lang="fi-FI" smtClean="0"/>
              <a:pPr/>
              <a:t>31.10.2023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0338E-FC47-497A-9683-A65DA629F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i-FI" dirty="0"/>
          </a:p>
        </p:txBody>
      </p:sp>
      <p:pic>
        <p:nvPicPr>
          <p:cNvPr id="6" name="Kuva 5" descr="Keski-Suomen hyvinvointialueen logossa on kolme ympyrää yhdistettynä toisiinsa. Valkoreunaiset ympyrät kuvaavat sosiaali-, terveys- ja pelastustoimen palveluita ja niiden yhteensovittamista, yhdenvertaisuutta ja jatkuvuutta. Logo kuvastaa hyvinvointialuetta ja sen monimuotoisuutta ja se ilmentää kumppanuutta ja yhteistyötä. ">
            <a:extLst>
              <a:ext uri="{FF2B5EF4-FFF2-40B4-BE49-F238E27FC236}">
                <a16:creationId xmlns:a16="http://schemas.microsoft.com/office/drawing/2014/main" id="{5326593D-565B-D972-65B8-D1ED402DAA0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259119" y="6041686"/>
            <a:ext cx="1407842" cy="33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582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kuva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Nainen venyttää käsiään kohti korkeuksia talvisessa säässä auringon noustessa. ">
            <a:extLst>
              <a:ext uri="{FF2B5EF4-FFF2-40B4-BE49-F238E27FC236}">
                <a16:creationId xmlns:a16="http://schemas.microsoft.com/office/drawing/2014/main" id="{2AD3F7D6-6905-9C54-4800-1D74C8A486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016" y="422846"/>
            <a:ext cx="8973312" cy="3591369"/>
          </a:xfrm>
        </p:spPr>
        <p:txBody>
          <a:bodyPr anchor="t" anchorCtr="0"/>
          <a:lstStyle>
            <a:lvl1pPr algn="l">
              <a:defRPr sz="8000"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DC89562-7E35-428F-8FAE-6A9A6BD59787}" type="datetime1">
              <a:rPr lang="fi-FI" smtClean="0"/>
              <a:pPr/>
              <a:t>31.10.2023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0338E-FC47-497A-9683-A65DA629F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i-FI" dirty="0"/>
          </a:p>
        </p:txBody>
      </p:sp>
      <p:pic>
        <p:nvPicPr>
          <p:cNvPr id="10" name="Kuva 9" descr="Keski-Suomen hyvinvointialueen logossa on kolme ympyrää yhdistettynä toisiinsa. Vaaleanpunainen, sininen ja vihreä ympyrä kuvaavat sosiaali-, terveys- ja pelastustoimen palveluita ja niiden yhteensovittamista, yhdenvertaisuutta ja jatkuvuutta. Logo kuvastaa hyvinvointialuetta ja sen monimuotoisuutta ja se ilmentää kumppanuutta ja yhteistyötä. ">
            <a:extLst>
              <a:ext uri="{FF2B5EF4-FFF2-40B4-BE49-F238E27FC236}">
                <a16:creationId xmlns:a16="http://schemas.microsoft.com/office/drawing/2014/main" id="{9B7EEC40-2B9E-B4DB-8CD6-72A927A0016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44759" y="6041686"/>
            <a:ext cx="1436563" cy="33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9427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, muuta taustakuva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016" y="422846"/>
            <a:ext cx="8973312" cy="3591369"/>
          </a:xfrm>
        </p:spPr>
        <p:txBody>
          <a:bodyPr anchor="t" anchorCtr="0"/>
          <a:lstStyle>
            <a:lvl1pPr algn="l">
              <a:defRPr sz="80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DC89562-7E35-428F-8FAE-6A9A6BD59787}" type="datetime1">
              <a:rPr lang="fi-FI" smtClean="0"/>
              <a:pPr/>
              <a:t>31.10.2023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0338E-FC47-497A-9683-A65DA629F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pic>
        <p:nvPicPr>
          <p:cNvPr id="5" name="Kuva 4" descr="Keski-Suomen hyvinvointialueen logossa on kolme ympyrää yhdistettynä toisiinsa. Valkoreunaiset ympyrät kuvaavat sosiaali-, terveys- ja pelastustoimen palveluita ja niiden yhteensovittamista, yhdenvertaisuutta ja jatkuvuutta. Logo kuvastaa hyvinvointialuetta ja sen monimuotoisuutta ja se ilmentää kumppanuutta ja yhteistyötä. ">
            <a:extLst>
              <a:ext uri="{FF2B5EF4-FFF2-40B4-BE49-F238E27FC236}">
                <a16:creationId xmlns:a16="http://schemas.microsoft.com/office/drawing/2014/main" id="{2B9221F0-B0FA-B35E-6315-9F842AA8BE6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259119" y="6041686"/>
            <a:ext cx="1407842" cy="33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9484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dia sininen">
    <p:bg>
      <p:bgPr>
        <a:solidFill>
          <a:srgbClr val="255B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Hyvinvointi">
            <a:extLst>
              <a:ext uri="{FF2B5EF4-FFF2-40B4-BE49-F238E27FC236}">
                <a16:creationId xmlns:a16="http://schemas.microsoft.com/office/drawing/2014/main" id="{57CC42D5-DDE9-6A4D-55E0-0C4E78B068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2000" y="502920"/>
            <a:ext cx="6426521" cy="1467473"/>
          </a:xfrm>
          <a:prstGeom prst="rect">
            <a:avLst/>
          </a:prstGeom>
        </p:spPr>
      </p:pic>
      <p:pic>
        <p:nvPicPr>
          <p:cNvPr id="10" name="Kuva 9" descr="Terveys">
            <a:extLst>
              <a:ext uri="{FF2B5EF4-FFF2-40B4-BE49-F238E27FC236}">
                <a16:creationId xmlns:a16="http://schemas.microsoft.com/office/drawing/2014/main" id="{521E98C9-159F-F210-0E5C-025FC559063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2000" y="1970393"/>
            <a:ext cx="4832541" cy="1467473"/>
          </a:xfrm>
          <a:prstGeom prst="rect">
            <a:avLst/>
          </a:prstGeom>
        </p:spPr>
      </p:pic>
      <p:pic>
        <p:nvPicPr>
          <p:cNvPr id="12" name="Kuva 11" descr="Turvallisuus">
            <a:extLst>
              <a:ext uri="{FF2B5EF4-FFF2-40B4-BE49-F238E27FC236}">
                <a16:creationId xmlns:a16="http://schemas.microsoft.com/office/drawing/2014/main" id="{F6E8599A-69C2-BC29-A53D-C6327615147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22000" y="3437867"/>
            <a:ext cx="6654232" cy="1467473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AF2F846-307A-4A9A-8A09-F9951A2F020C}" type="datetime1">
              <a:rPr lang="fi-FI" smtClean="0"/>
              <a:t>31.10.2023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0338E-FC47-497A-9683-A65DA629F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pic>
        <p:nvPicPr>
          <p:cNvPr id="16" name="Kuva 15" descr="Keski-Suomen hyvinvointialueen logossa on kolme ympyrää yhdistettynä toisiinsa. Valkoreunaiset ympyrät kuvaavat sosiaali-, terveys- ja pelastustoimen palveluita ja niiden yhteensovittamista, yhdenvertaisuutta ja jatkuvuutta. Logo kuvastaa hyvinvointialuetta ja sen monimuotoisuutta ja se ilmentää kumppanuutta ja yhteistyötä.">
            <a:extLst>
              <a:ext uri="{FF2B5EF4-FFF2-40B4-BE49-F238E27FC236}">
                <a16:creationId xmlns:a16="http://schemas.microsoft.com/office/drawing/2014/main" id="{7C1DFC24-63D3-2B65-FC00-78273A1BAE3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0259119" y="6041686"/>
            <a:ext cx="1407842" cy="33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7848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6B67D039-5DBC-1BC5-653C-7DA1B10323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5408676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6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15" name="Tekstin paikkamerkki 12" descr="Hyvinvointi">
            <a:extLst>
              <a:ext uri="{FF2B5EF4-FFF2-40B4-BE49-F238E27FC236}">
                <a16:creationId xmlns:a16="http://schemas.microsoft.com/office/drawing/2014/main" id="{1575B223-D80C-306C-43A5-703E1775FD5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2000" y="504000"/>
            <a:ext cx="6426000" cy="1468800"/>
          </a:xfrm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buNone/>
              <a:defRPr sz="100"/>
            </a:lvl1pPr>
          </a:lstStyle>
          <a:p>
            <a:pPr lvl="0"/>
            <a:r>
              <a:rPr lang="fi-FI"/>
              <a:t> </a:t>
            </a:r>
          </a:p>
        </p:txBody>
      </p:sp>
      <p:sp>
        <p:nvSpPr>
          <p:cNvPr id="16" name="Tekstin paikkamerkki 12" descr="Terveys">
            <a:extLst>
              <a:ext uri="{FF2B5EF4-FFF2-40B4-BE49-F238E27FC236}">
                <a16:creationId xmlns:a16="http://schemas.microsoft.com/office/drawing/2014/main" id="{3BA424AF-656B-9612-92E0-A7A1869DF4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2000" y="1969200"/>
            <a:ext cx="4831200" cy="1468800"/>
          </a:xfrm>
          <a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buNone/>
              <a:defRPr sz="100"/>
            </a:lvl1pPr>
          </a:lstStyle>
          <a:p>
            <a:pPr lvl="0"/>
            <a:r>
              <a:rPr lang="fi-FI"/>
              <a:t> </a:t>
            </a:r>
          </a:p>
        </p:txBody>
      </p:sp>
      <p:sp>
        <p:nvSpPr>
          <p:cNvPr id="17" name="Tekstin paikkamerkki 12" descr="Turvallisuus">
            <a:extLst>
              <a:ext uri="{FF2B5EF4-FFF2-40B4-BE49-F238E27FC236}">
                <a16:creationId xmlns:a16="http://schemas.microsoft.com/office/drawing/2014/main" id="{555FDC61-50AC-2944-7772-91FADC7076F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2000" y="3438000"/>
            <a:ext cx="6652800" cy="1468800"/>
          </a:xfrm>
          <a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buNone/>
              <a:defRPr sz="100"/>
            </a:lvl1pPr>
          </a:lstStyle>
          <a:p>
            <a:pPr lvl="0"/>
            <a:r>
              <a:rPr lang="fi-FI"/>
              <a:t>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01780-B9A5-477F-BFD1-4099C4ED9142}" type="datetime1">
              <a:rPr lang="fi-FI" smtClean="0"/>
              <a:t>31.10.2023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0338E-FC47-497A-9683-A65DA629F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35257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dia Pelastuslai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 descr="Kaksi pelastajaa kirjaavat muistiinpanoja paloasemalla, keskustellen.">
            <a:extLst>
              <a:ext uri="{FF2B5EF4-FFF2-40B4-BE49-F238E27FC236}">
                <a16:creationId xmlns:a16="http://schemas.microsoft.com/office/drawing/2014/main" id="{0965E099-F238-0DC0-6C75-B4B92D1AECD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0"/>
            <a:ext cx="12193200" cy="5393146"/>
          </a:xfrm>
          <a:prstGeom prst="rect">
            <a:avLst/>
          </a:prstGeom>
        </p:spPr>
      </p:pic>
      <p:pic>
        <p:nvPicPr>
          <p:cNvPr id="5" name="Kuva 4" descr="Hyvinvointi">
            <a:extLst>
              <a:ext uri="{FF2B5EF4-FFF2-40B4-BE49-F238E27FC236}">
                <a16:creationId xmlns:a16="http://schemas.microsoft.com/office/drawing/2014/main" id="{57CC42D5-DDE9-6A4D-55E0-0C4E78B068B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2000" y="502920"/>
            <a:ext cx="6426521" cy="1467473"/>
          </a:xfrm>
          <a:prstGeom prst="rect">
            <a:avLst/>
          </a:prstGeom>
        </p:spPr>
      </p:pic>
      <p:pic>
        <p:nvPicPr>
          <p:cNvPr id="10" name="Kuva 9" descr="Terveys">
            <a:extLst>
              <a:ext uri="{FF2B5EF4-FFF2-40B4-BE49-F238E27FC236}">
                <a16:creationId xmlns:a16="http://schemas.microsoft.com/office/drawing/2014/main" id="{521E98C9-159F-F210-0E5C-025FC559063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522000" y="1970393"/>
            <a:ext cx="4832540" cy="1467473"/>
          </a:xfrm>
          <a:prstGeom prst="rect">
            <a:avLst/>
          </a:prstGeom>
        </p:spPr>
      </p:pic>
      <p:pic>
        <p:nvPicPr>
          <p:cNvPr id="12" name="Kuva 11" descr="Turvallisuus">
            <a:extLst>
              <a:ext uri="{FF2B5EF4-FFF2-40B4-BE49-F238E27FC236}">
                <a16:creationId xmlns:a16="http://schemas.microsoft.com/office/drawing/2014/main" id="{F6E8599A-69C2-BC29-A53D-C6327615147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22000" y="3437867"/>
            <a:ext cx="6654232" cy="1467473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1FAD2-E643-4FFF-914F-AD52EA0C0FAE}" type="datetime1">
              <a:rPr lang="fi-FI" smtClean="0"/>
              <a:t>31.10.2023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0338E-FC47-497A-9683-A65DA629F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" name="Kuva 2" descr="Keski-Suomen hyvinvointialueen logossa on kolme ympyrää yhdistettynä toisiinsa. Vaaleanpunainen, sininen ja vihreä ympyrä kuvaavat sosiaali-, terveys- ja pelastustoimen palveluita ja niiden yhteensovittamista, yhdenvertaisuutta ja jatkuvuutta. Logo kuvastaa hyvinvointialuetta ja sen monimuotoisuutta ja se ilmentää kumppanuutta ja yhteistyötä. ">
            <a:extLst>
              <a:ext uri="{FF2B5EF4-FFF2-40B4-BE49-F238E27FC236}">
                <a16:creationId xmlns:a16="http://schemas.microsoft.com/office/drawing/2014/main" id="{94556230-8B2B-AAB9-9820-D504BC72DD93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019271" y="6041686"/>
            <a:ext cx="1436563" cy="330537"/>
          </a:xfrm>
          <a:prstGeom prst="rect">
            <a:avLst/>
          </a:prstGeom>
        </p:spPr>
      </p:pic>
      <p:pic>
        <p:nvPicPr>
          <p:cNvPr id="2" name="Kuva 1" descr="Keski-Suomen pelastuslaitoksen vaakunassa on musta metso keskellä Suomessa pelastuslaitosten yleisesti käyttämän keltaisen tähtimäisen kuvion keskellä. Metso kuvastaa maakuntalintuna keskisuomalaisuutta ja tähden yhdeksän sakaraa symboloivat pelastustoimen arvoja. ">
            <a:extLst>
              <a:ext uri="{FF2B5EF4-FFF2-40B4-BE49-F238E27FC236}">
                <a16:creationId xmlns:a16="http://schemas.microsoft.com/office/drawing/2014/main" id="{04B9E1AF-D7C4-EBA7-6694-8DC561CBF721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6019" y="6023515"/>
            <a:ext cx="1118169" cy="331309"/>
          </a:xfrm>
          <a:prstGeom prst="rect">
            <a:avLst/>
          </a:prstGeom>
        </p:spPr>
      </p:pic>
      <p:cxnSp>
        <p:nvCxnSpPr>
          <p:cNvPr id="6" name="Suora yhdysviiva 5">
            <a:extLst>
              <a:ext uri="{FF2B5EF4-FFF2-40B4-BE49-F238E27FC236}">
                <a16:creationId xmlns:a16="http://schemas.microsoft.com/office/drawing/2014/main" id="{3A0C2AEE-62D3-2532-A258-E29F0BDFBE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0510838" y="6024287"/>
            <a:ext cx="0" cy="336826"/>
          </a:xfrm>
          <a:prstGeom prst="line">
            <a:avLst/>
          </a:prstGeom>
          <a:ln w="127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38284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dia Sairaala No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 descr="Sairaala Nova -rakennuksen tummanpuhuva ja moderni julkisivu.">
            <a:extLst>
              <a:ext uri="{FF2B5EF4-FFF2-40B4-BE49-F238E27FC236}">
                <a16:creationId xmlns:a16="http://schemas.microsoft.com/office/drawing/2014/main" id="{E27B5776-DA94-8CED-A3DB-EF546E38C76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48" y="0"/>
            <a:ext cx="12187900" cy="5393146"/>
          </a:xfrm>
          <a:prstGeom prst="rect">
            <a:avLst/>
          </a:prstGeom>
        </p:spPr>
      </p:pic>
      <p:pic>
        <p:nvPicPr>
          <p:cNvPr id="3" name="Kuva 2" descr="Sosiaali- ja terveydenhuollon ammattilaiset keskustelevat keskenään hyvässä hengessä.">
            <a:extLst>
              <a:ext uri="{FF2B5EF4-FFF2-40B4-BE49-F238E27FC236}">
                <a16:creationId xmlns:a16="http://schemas.microsoft.com/office/drawing/2014/main" id="{6C315DDA-9728-40FD-3513-DDC82A94FD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5393146"/>
          </a:xfrm>
          <a:prstGeom prst="rect">
            <a:avLst/>
          </a:prstGeom>
        </p:spPr>
      </p:pic>
      <p:pic>
        <p:nvPicPr>
          <p:cNvPr id="5" name="Kuva 4" descr="Hyvinvointi">
            <a:extLst>
              <a:ext uri="{FF2B5EF4-FFF2-40B4-BE49-F238E27FC236}">
                <a16:creationId xmlns:a16="http://schemas.microsoft.com/office/drawing/2014/main" id="{57CC42D5-DDE9-6A4D-55E0-0C4E78B068B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2000" y="502920"/>
            <a:ext cx="6426521" cy="1467473"/>
          </a:xfrm>
          <a:prstGeom prst="rect">
            <a:avLst/>
          </a:prstGeom>
        </p:spPr>
      </p:pic>
      <p:pic>
        <p:nvPicPr>
          <p:cNvPr id="10" name="Kuva 9" descr="Terveys">
            <a:extLst>
              <a:ext uri="{FF2B5EF4-FFF2-40B4-BE49-F238E27FC236}">
                <a16:creationId xmlns:a16="http://schemas.microsoft.com/office/drawing/2014/main" id="{521E98C9-159F-F210-0E5C-025FC559063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522000" y="1970393"/>
            <a:ext cx="4832540" cy="1467473"/>
          </a:xfrm>
          <a:prstGeom prst="rect">
            <a:avLst/>
          </a:prstGeom>
        </p:spPr>
      </p:pic>
      <p:pic>
        <p:nvPicPr>
          <p:cNvPr id="12" name="Kuva 11" descr="Turvallisuus">
            <a:extLst>
              <a:ext uri="{FF2B5EF4-FFF2-40B4-BE49-F238E27FC236}">
                <a16:creationId xmlns:a16="http://schemas.microsoft.com/office/drawing/2014/main" id="{F6E8599A-69C2-BC29-A53D-C6327615147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22000" y="3437867"/>
            <a:ext cx="6654232" cy="1467473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1FAD2-E643-4FFF-914F-AD52EA0C0FAE}" type="datetime1">
              <a:rPr lang="fi-FI" smtClean="0"/>
              <a:t>31.10.2023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0338E-FC47-497A-9683-A65DA629F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Kuva 3" descr="Keski-Suomen hyvinvointialueen logossa on kolme ympyrää yhdistettynä toisiinsa. Vaaleanpunainen, sininen ja vihreä ympyrä kuvaavat sosiaali-, terveys- ja pelastustoimen palveluita ja niiden yhteensovittamista, yhdenvertaisuutta ja jatkuvuutta. Logo kuvastaa hyvinvointialuetta ja sen monimuotoisuutta ja se ilmentää kumppanuutta ja yhteistyötä. ">
            <a:extLst>
              <a:ext uri="{FF2B5EF4-FFF2-40B4-BE49-F238E27FC236}">
                <a16:creationId xmlns:a16="http://schemas.microsoft.com/office/drawing/2014/main" id="{07C08C0E-938E-B242-F946-6BD1652881DD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425165" y="6041686"/>
            <a:ext cx="1436563" cy="330537"/>
          </a:xfrm>
          <a:prstGeom prst="rect">
            <a:avLst/>
          </a:prstGeom>
        </p:spPr>
      </p:pic>
      <p:pic>
        <p:nvPicPr>
          <p:cNvPr id="13" name="Kuva 12" descr="Sairaala Nova -kuvasymbolissa yhdistyy monta merkitystä: Viivan runsaus ilmentää keskiön ympärille kiertyvää luonnon monimuotoisuutta (virtaava vesi, humiseva metsä).&#10;Kuvakkeen taustalle piirtyy myös viitteellisesti sairaalaristi. Siinä voi symbolisesti nähdä risteilevän erilaisia hoito- ja elämänpolkuja. Sairaala Nova säteilee hyvinvointia ympärilleen.">
            <a:extLst>
              <a:ext uri="{FF2B5EF4-FFF2-40B4-BE49-F238E27FC236}">
                <a16:creationId xmlns:a16="http://schemas.microsoft.com/office/drawing/2014/main" id="{EEA2FE34-7CDC-858F-2547-1E5D0161D8F4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977004" y="6030532"/>
            <a:ext cx="705014" cy="333279"/>
          </a:xfrm>
          <a:prstGeom prst="rect">
            <a:avLst/>
          </a:prstGeom>
        </p:spPr>
      </p:pic>
      <p:cxnSp>
        <p:nvCxnSpPr>
          <p:cNvPr id="11" name="Suora yhdysviiva 10">
            <a:extLst>
              <a:ext uri="{FF2B5EF4-FFF2-40B4-BE49-F238E27FC236}">
                <a16:creationId xmlns:a16="http://schemas.microsoft.com/office/drawing/2014/main" id="{6068D165-96CD-9996-EEF0-9146F11FE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0916732" y="6024287"/>
            <a:ext cx="0" cy="336826"/>
          </a:xfrm>
          <a:prstGeom prst="line">
            <a:avLst/>
          </a:prstGeom>
          <a:ln w="127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78942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ot, väli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0">
            <a:extLst>
              <a:ext uri="{FF2B5EF4-FFF2-40B4-BE49-F238E27FC236}">
                <a16:creationId xmlns:a16="http://schemas.microsoft.com/office/drawing/2014/main" id="{60703D68-B82D-472F-4E7C-E1B146005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987" y="412444"/>
            <a:ext cx="11169009" cy="676836"/>
          </a:xfrm>
        </p:spPr>
        <p:txBody>
          <a:bodyPr/>
          <a:lstStyle/>
          <a:p>
            <a:endParaRPr lang="fi-FI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81F6650F-572C-5843-2103-10E8C32549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1175" y="1184018"/>
            <a:ext cx="11168063" cy="424267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/>
            </a:lvl2pPr>
          </a:lstStyle>
          <a:p>
            <a:pPr lvl="0"/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987" y="1888235"/>
            <a:ext cx="11169009" cy="3981041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1DDE9-B09A-408D-8819-45A10FBD698D}" type="datetime1">
              <a:rPr lang="fi-FI" smtClean="0"/>
              <a:t>31.10.2023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562726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987" y="1508985"/>
            <a:ext cx="4572000" cy="4360292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51C1639-33CB-984C-2101-DF7D3ECF670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104888" y="1508985"/>
            <a:ext cx="4572000" cy="4360292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374F9-5CBF-4840-B9D1-569E5FC81AC5}" type="datetime1">
              <a:rPr lang="fi-FI" smtClean="0"/>
              <a:t>31.10.2023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530397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aksi sisältökohdetta nuol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987" y="1508985"/>
            <a:ext cx="4572000" cy="436029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5" name="Freeform 5" descr="Sininen nuoli, joka osoittaa oikealle.">
            <a:extLst>
              <a:ext uri="{FF2B5EF4-FFF2-40B4-BE49-F238E27FC236}">
                <a16:creationId xmlns:a16="http://schemas.microsoft.com/office/drawing/2014/main" id="{70FA186A-7809-B7CC-2054-5468F8C21CE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/>
          </p:cNvSpPr>
          <p:nvPr userDrawn="1"/>
        </p:nvSpPr>
        <p:spPr bwMode="auto">
          <a:xfrm>
            <a:off x="5515230" y="3420809"/>
            <a:ext cx="1040959" cy="854011"/>
          </a:xfrm>
          <a:custGeom>
            <a:avLst/>
            <a:gdLst>
              <a:gd name="T0" fmla="*/ 2050 w 2139"/>
              <a:gd name="T1" fmla="*/ 711 h 1747"/>
              <a:gd name="T2" fmla="*/ 2049 w 2139"/>
              <a:gd name="T3" fmla="*/ 710 h 1747"/>
              <a:gd name="T4" fmla="*/ 1430 w 2139"/>
              <a:gd name="T5" fmla="*/ 91 h 1747"/>
              <a:gd name="T6" fmla="*/ 1101 w 2139"/>
              <a:gd name="T7" fmla="*/ 91 h 1747"/>
              <a:gd name="T8" fmla="*/ 1101 w 2139"/>
              <a:gd name="T9" fmla="*/ 419 h 1747"/>
              <a:gd name="T10" fmla="*/ 1325 w 2139"/>
              <a:gd name="T11" fmla="*/ 643 h 1747"/>
              <a:gd name="T12" fmla="*/ 232 w 2139"/>
              <a:gd name="T13" fmla="*/ 643 h 1747"/>
              <a:gd name="T14" fmla="*/ 0 w 2139"/>
              <a:gd name="T15" fmla="*/ 875 h 1747"/>
              <a:gd name="T16" fmla="*/ 232 w 2139"/>
              <a:gd name="T17" fmla="*/ 1108 h 1747"/>
              <a:gd name="T18" fmla="*/ 1318 w 2139"/>
              <a:gd name="T19" fmla="*/ 1108 h 1747"/>
              <a:gd name="T20" fmla="*/ 1098 w 2139"/>
              <a:gd name="T21" fmla="*/ 1327 h 1747"/>
              <a:gd name="T22" fmla="*/ 1098 w 2139"/>
              <a:gd name="T23" fmla="*/ 1656 h 1747"/>
              <a:gd name="T24" fmla="*/ 1426 w 2139"/>
              <a:gd name="T25" fmla="*/ 1656 h 1747"/>
              <a:gd name="T26" fmla="*/ 2021 w 2139"/>
              <a:gd name="T27" fmla="*/ 1061 h 1747"/>
              <a:gd name="T28" fmla="*/ 2049 w 2139"/>
              <a:gd name="T29" fmla="*/ 1038 h 1747"/>
              <a:gd name="T30" fmla="*/ 2050 w 2139"/>
              <a:gd name="T31" fmla="*/ 711 h 17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139" h="1747">
                <a:moveTo>
                  <a:pt x="2050" y="711"/>
                </a:moveTo>
                <a:cubicBezTo>
                  <a:pt x="2049" y="711"/>
                  <a:pt x="2049" y="710"/>
                  <a:pt x="2049" y="710"/>
                </a:cubicBezTo>
                <a:lnTo>
                  <a:pt x="1430" y="91"/>
                </a:lnTo>
                <a:cubicBezTo>
                  <a:pt x="1339" y="0"/>
                  <a:pt x="1192" y="0"/>
                  <a:pt x="1101" y="91"/>
                </a:cubicBezTo>
                <a:cubicBezTo>
                  <a:pt x="1011" y="182"/>
                  <a:pt x="1011" y="329"/>
                  <a:pt x="1101" y="419"/>
                </a:cubicBezTo>
                <a:lnTo>
                  <a:pt x="1325" y="643"/>
                </a:lnTo>
                <a:lnTo>
                  <a:pt x="232" y="643"/>
                </a:lnTo>
                <a:cubicBezTo>
                  <a:pt x="104" y="643"/>
                  <a:pt x="0" y="747"/>
                  <a:pt x="0" y="875"/>
                </a:cubicBezTo>
                <a:cubicBezTo>
                  <a:pt x="0" y="1004"/>
                  <a:pt x="104" y="1108"/>
                  <a:pt x="232" y="1108"/>
                </a:cubicBezTo>
                <a:lnTo>
                  <a:pt x="1318" y="1108"/>
                </a:lnTo>
                <a:lnTo>
                  <a:pt x="1098" y="1327"/>
                </a:lnTo>
                <a:cubicBezTo>
                  <a:pt x="1007" y="1418"/>
                  <a:pt x="1007" y="1565"/>
                  <a:pt x="1098" y="1656"/>
                </a:cubicBezTo>
                <a:cubicBezTo>
                  <a:pt x="1188" y="1746"/>
                  <a:pt x="1335" y="1747"/>
                  <a:pt x="1426" y="1656"/>
                </a:cubicBezTo>
                <a:lnTo>
                  <a:pt x="2021" y="1061"/>
                </a:lnTo>
                <a:cubicBezTo>
                  <a:pt x="2031" y="1054"/>
                  <a:pt x="2040" y="1047"/>
                  <a:pt x="2049" y="1038"/>
                </a:cubicBezTo>
                <a:cubicBezTo>
                  <a:pt x="2139" y="948"/>
                  <a:pt x="2139" y="802"/>
                  <a:pt x="2050" y="711"/>
                </a:cubicBezTo>
                <a:close/>
              </a:path>
            </a:pathLst>
          </a:custGeom>
          <a:solidFill>
            <a:srgbClr val="255B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51C1639-33CB-984C-2101-DF7D3ECF670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104888" y="1508985"/>
            <a:ext cx="4572000" cy="436029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374F9-5CBF-4840-B9D1-569E5FC81AC5}" type="datetime1">
              <a:rPr lang="fi-FI" smtClean="0"/>
              <a:t>31.10.2023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89108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3A2C5-3C68-4C15-B04F-E325283184C4}" type="datetime1">
              <a:rPr lang="fi-FI" smtClean="0"/>
              <a:t>31.10.2023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1006801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6C0301E5-8DFC-AB28-BC3E-B32E541CC0CE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510988" y="1681163"/>
            <a:ext cx="4571999" cy="6414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987" y="2446019"/>
            <a:ext cx="4572000" cy="342325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CF624D27-372F-B98C-D821-48F1E5B48E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104887" y="1681163"/>
            <a:ext cx="4571999" cy="6414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fi-FI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51C1639-33CB-984C-2101-DF7D3ECF670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104888" y="2446019"/>
            <a:ext cx="4572000" cy="342325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0CD43-CDC4-4483-ADCB-F95E4AF88FCB}" type="datetime1">
              <a:rPr lang="fi-FI" smtClean="0"/>
              <a:t>31.10.2023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652075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60000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GB" dirty="0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21E0ED81-E7C8-4A75-9BCA-70A65F807F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04025" y="1828800"/>
            <a:ext cx="4549775" cy="4352925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308A7A2-9B6B-4C01-8A53-3BAE37D7108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F663B313-AEF2-4DAF-B694-6807ECE8833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A156DE9-96EB-440A-816A-A6DE38CB8E02}" type="datetime1">
              <a:rPr lang="fi-FI" smtClean="0"/>
              <a:t>31.10.2023</a:t>
            </a:fld>
            <a:endParaRPr lang="fi-FI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52E532A-E658-4132-885B-3E306935210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723825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o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ekstin paikkamerkki 10">
            <a:extLst>
              <a:ext uri="{FF2B5EF4-FFF2-40B4-BE49-F238E27FC236}">
                <a16:creationId xmlns:a16="http://schemas.microsoft.com/office/drawing/2014/main" id="{469C65EC-6CD7-123D-008A-9878DEAF50B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10986" y="1961388"/>
            <a:ext cx="2031045" cy="1980000"/>
          </a:xfrm>
          <a:solidFill>
            <a:srgbClr val="EBDCA6"/>
          </a:solidFill>
        </p:spPr>
        <p:txBody>
          <a:bodyPr lIns="252000" tIns="72000" rIns="144000" bIns="72000" anchor="ctr" anchorCtr="0"/>
          <a:lstStyle>
            <a:lvl1pPr marL="0" indent="0" algn="l">
              <a:lnSpc>
                <a:spcPct val="95000"/>
              </a:lnSpc>
              <a:spcBef>
                <a:spcPts val="600"/>
              </a:spcBef>
              <a:buNone/>
              <a:defRPr sz="2400" b="1"/>
            </a:lvl1pPr>
            <a:lvl2pPr marL="539750" indent="-182563">
              <a:lnSpc>
                <a:spcPct val="95000"/>
              </a:lnSpc>
              <a:spcBef>
                <a:spcPts val="0"/>
              </a:spcBef>
              <a:defRPr sz="1400"/>
            </a:lvl2pPr>
          </a:lstStyle>
          <a:p>
            <a:pPr lvl="0"/>
            <a:endParaRPr lang="fi-FI" dirty="0"/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2CB8B7EF-DD40-4B3B-EE54-F06210789A9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11175" y="4375150"/>
            <a:ext cx="2030400" cy="1493838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5pPr marL="1435100" indent="0">
              <a:buNone/>
              <a:defRPr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4" name="Tekstin paikkamerkki 10">
            <a:extLst>
              <a:ext uri="{FF2B5EF4-FFF2-40B4-BE49-F238E27FC236}">
                <a16:creationId xmlns:a16="http://schemas.microsoft.com/office/drawing/2014/main" id="{EC7CB9A5-54D1-8962-2FED-1B61C884582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048446" y="1961388"/>
            <a:ext cx="2031045" cy="1980000"/>
          </a:xfrm>
          <a:solidFill>
            <a:schemeClr val="accent4"/>
          </a:solidFill>
        </p:spPr>
        <p:txBody>
          <a:bodyPr lIns="252000" tIns="72000" rIns="144000" bIns="72000" anchor="ctr" anchorCtr="0"/>
          <a:lstStyle>
            <a:lvl1pPr marL="0" indent="0" algn="l">
              <a:lnSpc>
                <a:spcPct val="95000"/>
              </a:lnSpc>
              <a:spcBef>
                <a:spcPts val="600"/>
              </a:spcBef>
              <a:buNone/>
              <a:defRPr sz="2400" b="1"/>
            </a:lvl1pPr>
            <a:lvl2pPr marL="539750" indent="-182563">
              <a:lnSpc>
                <a:spcPct val="95000"/>
              </a:lnSpc>
              <a:spcBef>
                <a:spcPts val="0"/>
              </a:spcBef>
              <a:defRPr sz="1400"/>
            </a:lvl2pPr>
          </a:lstStyle>
          <a:p>
            <a:pPr lvl="0"/>
            <a:endParaRPr lang="fi-FI" dirty="0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115B0779-55C6-1370-8E9C-4B400E9AA15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048000" y="4375150"/>
            <a:ext cx="2030413" cy="1493838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5pPr marL="1435100" indent="0">
              <a:buNone/>
              <a:defRPr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6" name="Tekstin paikkamerkki 10">
            <a:extLst>
              <a:ext uri="{FF2B5EF4-FFF2-40B4-BE49-F238E27FC236}">
                <a16:creationId xmlns:a16="http://schemas.microsoft.com/office/drawing/2014/main" id="{87557657-5B35-4FA9-BDF0-EE1DCAF3DA8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590478" y="1961388"/>
            <a:ext cx="2031045" cy="1980000"/>
          </a:xfrm>
          <a:solidFill>
            <a:srgbClr val="B3D384"/>
          </a:solidFill>
        </p:spPr>
        <p:txBody>
          <a:bodyPr lIns="252000" tIns="72000" rIns="144000" bIns="72000" anchor="ctr" anchorCtr="0"/>
          <a:lstStyle>
            <a:lvl1pPr marL="0" indent="0" algn="l">
              <a:lnSpc>
                <a:spcPct val="95000"/>
              </a:lnSpc>
              <a:spcBef>
                <a:spcPts val="600"/>
              </a:spcBef>
              <a:buNone/>
              <a:defRPr sz="2400" b="1"/>
            </a:lvl1pPr>
            <a:lvl2pPr marL="539750" indent="-182563">
              <a:lnSpc>
                <a:spcPct val="95000"/>
              </a:lnSpc>
              <a:spcBef>
                <a:spcPts val="0"/>
              </a:spcBef>
              <a:defRPr sz="1400"/>
            </a:lvl2pPr>
          </a:lstStyle>
          <a:p>
            <a:pPr lvl="0"/>
            <a:endParaRPr lang="fi-FI" dirty="0"/>
          </a:p>
        </p:txBody>
      </p:sp>
      <p:sp>
        <p:nvSpPr>
          <p:cNvPr id="14" name="Tekstin paikkamerkki 10">
            <a:extLst>
              <a:ext uri="{FF2B5EF4-FFF2-40B4-BE49-F238E27FC236}">
                <a16:creationId xmlns:a16="http://schemas.microsoft.com/office/drawing/2014/main" id="{C7364D2E-78FE-6A10-F868-4A2815B245A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590800" y="4375150"/>
            <a:ext cx="2030413" cy="1493838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5pPr marL="1435100" indent="0">
              <a:buNone/>
              <a:defRPr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10" name="Tekstin paikkamerkki 10">
            <a:extLst>
              <a:ext uri="{FF2B5EF4-FFF2-40B4-BE49-F238E27FC236}">
                <a16:creationId xmlns:a16="http://schemas.microsoft.com/office/drawing/2014/main" id="{ACC2CB3F-EC0C-77D9-5311-E3FF6058437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127938" y="1961388"/>
            <a:ext cx="2031045" cy="1980000"/>
          </a:xfrm>
          <a:solidFill>
            <a:schemeClr val="accent3"/>
          </a:solidFill>
        </p:spPr>
        <p:txBody>
          <a:bodyPr lIns="252000" tIns="72000" rIns="144000" bIns="72000" anchor="ctr" anchorCtr="0"/>
          <a:lstStyle>
            <a:lvl1pPr marL="0" indent="0" algn="l">
              <a:lnSpc>
                <a:spcPct val="95000"/>
              </a:lnSpc>
              <a:spcBef>
                <a:spcPts val="600"/>
              </a:spcBef>
              <a:buNone/>
              <a:defRPr sz="2400" b="1"/>
            </a:lvl1pPr>
            <a:lvl2pPr marL="539750" indent="-182563">
              <a:lnSpc>
                <a:spcPct val="95000"/>
              </a:lnSpc>
              <a:spcBef>
                <a:spcPts val="0"/>
              </a:spcBef>
              <a:defRPr sz="1400"/>
            </a:lvl2pPr>
          </a:lstStyle>
          <a:p>
            <a:pPr lvl="0"/>
            <a:endParaRPr lang="fi-FI" dirty="0"/>
          </a:p>
        </p:txBody>
      </p:sp>
      <p:sp>
        <p:nvSpPr>
          <p:cNvPr id="21" name="Tekstin paikkamerkki 10">
            <a:extLst>
              <a:ext uri="{FF2B5EF4-FFF2-40B4-BE49-F238E27FC236}">
                <a16:creationId xmlns:a16="http://schemas.microsoft.com/office/drawing/2014/main" id="{0E5E7E58-BA85-B6C0-EADC-5A10B9118D7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128800" y="4374000"/>
            <a:ext cx="2030413" cy="1493838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5pPr marL="1435100" indent="0">
              <a:buNone/>
              <a:defRPr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3A2C5-3C68-4C15-B04F-E325283184C4}" type="datetime1">
              <a:rPr lang="fi-FI" smtClean="0"/>
              <a:t>31.10.2023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590300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oste kuv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49FFC8F4-9174-9AA6-2D5C-35D0E381EE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0986" y="1961388"/>
            <a:ext cx="2031045" cy="1980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6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Lisää kuva napsauttamalla kuvaketta</a:t>
            </a:r>
            <a:endParaRPr lang="en-GB" dirty="0"/>
          </a:p>
        </p:txBody>
      </p:sp>
      <p:sp>
        <p:nvSpPr>
          <p:cNvPr id="5" name="Tekstin paikkamerkki 11">
            <a:extLst>
              <a:ext uri="{FF2B5EF4-FFF2-40B4-BE49-F238E27FC236}">
                <a16:creationId xmlns:a16="http://schemas.microsoft.com/office/drawing/2014/main" id="{C15A029B-8D39-70FF-F69D-C33E341F2C1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11175" y="4375150"/>
            <a:ext cx="2030400" cy="1493838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5pPr marL="1435100" indent="0">
              <a:buNone/>
              <a:defRPr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137521A9-8793-D352-7953-E6A3850B7C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048446" y="1961388"/>
            <a:ext cx="2031045" cy="1980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6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Lisää kuva napsauttamalla kuvaketta</a:t>
            </a:r>
            <a:endParaRPr lang="en-GB" dirty="0"/>
          </a:p>
        </p:txBody>
      </p:sp>
      <p:sp>
        <p:nvSpPr>
          <p:cNvPr id="6" name="Tekstin paikkamerkki 10">
            <a:extLst>
              <a:ext uri="{FF2B5EF4-FFF2-40B4-BE49-F238E27FC236}">
                <a16:creationId xmlns:a16="http://schemas.microsoft.com/office/drawing/2014/main" id="{58F9A8A8-5ABB-5F1C-1FA3-06E9F7DE2D8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048000" y="4375150"/>
            <a:ext cx="2030413" cy="1493838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5pPr marL="1435100" indent="0">
              <a:buNone/>
              <a:defRPr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84C41787-C2AB-A5C9-330E-7C1BCDDFD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590478" y="1961388"/>
            <a:ext cx="2031045" cy="1980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6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Lisää kuva napsauttamalla kuvaketta</a:t>
            </a:r>
            <a:endParaRPr lang="en-GB" dirty="0"/>
          </a:p>
        </p:txBody>
      </p:sp>
      <p:sp>
        <p:nvSpPr>
          <p:cNvPr id="10" name="Tekstin paikkamerkki 10">
            <a:extLst>
              <a:ext uri="{FF2B5EF4-FFF2-40B4-BE49-F238E27FC236}">
                <a16:creationId xmlns:a16="http://schemas.microsoft.com/office/drawing/2014/main" id="{34149924-A0FB-F9F9-0573-A1FCDDA14FC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590800" y="4375150"/>
            <a:ext cx="2030413" cy="1493838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5pPr marL="1435100" indent="0">
              <a:buNone/>
              <a:defRPr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1AE11A09-8846-94BD-211D-935246D3D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127938" y="1961388"/>
            <a:ext cx="2031045" cy="1980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6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19" name="Tekstin paikkamerkki 10">
            <a:extLst>
              <a:ext uri="{FF2B5EF4-FFF2-40B4-BE49-F238E27FC236}">
                <a16:creationId xmlns:a16="http://schemas.microsoft.com/office/drawing/2014/main" id="{493D5E0B-1F6F-ECC2-33A6-0926ACAB45B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128800" y="4374000"/>
            <a:ext cx="2030413" cy="1493838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5pPr marL="1435100" indent="0">
              <a:buNone/>
              <a:defRPr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3A2C5-3C68-4C15-B04F-E325283184C4}" type="datetime1">
              <a:rPr lang="fi-FI" smtClean="0"/>
              <a:t>31.10.2023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704835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987" y="470916"/>
            <a:ext cx="5213157" cy="2665475"/>
          </a:xfrm>
        </p:spPr>
        <p:txBody>
          <a:bodyPr anchor="b" anchorCtr="0"/>
          <a:lstStyle/>
          <a:p>
            <a:endParaRPr lang="en-GB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892486D5-A167-FB66-17F1-F54F20E0BFB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1175" y="3881438"/>
            <a:ext cx="5213350" cy="19875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0E4962D1-4FE6-5F0A-BCED-360B6BA440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5491" y="470917"/>
            <a:ext cx="5584505" cy="539836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6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3A2C5-3C68-4C15-B04F-E325283184C4}" type="datetime1">
              <a:rPr lang="fi-FI" smtClean="0"/>
              <a:t>31.10.2023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549487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2095" y="470916"/>
            <a:ext cx="5213157" cy="2665475"/>
          </a:xfrm>
        </p:spPr>
        <p:txBody>
          <a:bodyPr anchor="b" anchorCtr="0"/>
          <a:lstStyle/>
          <a:p>
            <a:endParaRPr lang="en-GB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CA3C6905-7AC3-3511-A9E4-E7BCF1BD924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91600" y="3880800"/>
            <a:ext cx="5211763" cy="19872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0E4962D1-4FE6-5F0A-BCED-360B6BA440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1495" y="470917"/>
            <a:ext cx="5584505" cy="539836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6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3A2C5-3C68-4C15-B04F-E325283184C4}" type="datetime1">
              <a:rPr lang="fi-FI" smtClean="0"/>
              <a:t>31.10.2023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741287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0700" y="388620"/>
            <a:ext cx="6079296" cy="702216"/>
          </a:xfrm>
        </p:spPr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0700" y="1508985"/>
            <a:ext cx="6079296" cy="4360292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GB" dirty="0"/>
          </a:p>
        </p:txBody>
      </p:sp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4DC6FCFF-2921-422B-A162-EC2DC6E8E4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1495" y="388620"/>
            <a:ext cx="4664009" cy="548065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6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Lisää kuva napsauttamalla kuvaketta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3A2C5-3C68-4C15-B04F-E325283184C4}" type="datetime1">
              <a:rPr lang="fi-FI" smtClean="0"/>
              <a:t>31.10.2023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385965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, kuva taukojump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2095" y="470916"/>
            <a:ext cx="5213157" cy="2665475"/>
          </a:xfrm>
        </p:spPr>
        <p:txBody>
          <a:bodyPr anchor="b" anchorCtr="0"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060CF285-1369-7A84-C1AF-467606D947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92888" y="3880800"/>
            <a:ext cx="5334000" cy="19872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6" name="Kuva 5" descr="Kaksi ammattilaista pitää taukojumppaa terveysasemalla iloisena.">
            <a:extLst>
              <a:ext uri="{FF2B5EF4-FFF2-40B4-BE49-F238E27FC236}">
                <a16:creationId xmlns:a16="http://schemas.microsoft.com/office/drawing/2014/main" id="{98137FD8-FF09-125E-7987-D31D9BEF8B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0987" y="480442"/>
            <a:ext cx="5584505" cy="5402415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3A2C5-3C68-4C15-B04F-E325283184C4}" type="datetime1">
              <a:rPr lang="fi-FI" smtClean="0"/>
              <a:t>31.10.2023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341541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, kuva potilastietoja kirjaamas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2095" y="470916"/>
            <a:ext cx="5213157" cy="2665475"/>
          </a:xfrm>
        </p:spPr>
        <p:txBody>
          <a:bodyPr anchor="b" anchorCtr="0"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9A911BB-F985-79FE-DE48-DCE2F7D0CE5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591300" y="3868739"/>
            <a:ext cx="5213157" cy="19872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4" name="Kuva 3" descr="Ammattilaiset kirjaavat potilaan tietoja tietokoneelle.">
            <a:extLst>
              <a:ext uri="{FF2B5EF4-FFF2-40B4-BE49-F238E27FC236}">
                <a16:creationId xmlns:a16="http://schemas.microsoft.com/office/drawing/2014/main" id="{9EF2CE90-A14E-40FB-F97E-1EFF0277C8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0988" y="480442"/>
            <a:ext cx="5585012" cy="5385144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3A2C5-3C68-4C15-B04F-E325283184C4}" type="datetime1">
              <a:rPr lang="fi-FI" smtClean="0"/>
              <a:t>31.10.2023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760884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, kuva isä ja lap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 descr="Isä ja pieni lapsi ovat neuvolakäynnillä ja puhuvat ammattilaisten kanssa.">
            <a:extLst>
              <a:ext uri="{FF2B5EF4-FFF2-40B4-BE49-F238E27FC236}">
                <a16:creationId xmlns:a16="http://schemas.microsoft.com/office/drawing/2014/main" id="{7BEA9D1D-8F28-8B07-57BD-7BE09921C1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0986" y="470917"/>
            <a:ext cx="5584504" cy="54214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2095" y="470916"/>
            <a:ext cx="5213157" cy="2665475"/>
          </a:xfrm>
        </p:spPr>
        <p:txBody>
          <a:bodyPr anchor="b" anchorCtr="0"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060CF285-1369-7A84-C1AF-467606D947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92888" y="3880800"/>
            <a:ext cx="5334000" cy="19872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3A2C5-3C68-4C15-B04F-E325283184C4}" type="datetime1">
              <a:rPr lang="fi-FI" smtClean="0"/>
              <a:t>31.10.2023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10645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2">
    <p:bg>
      <p:bgPr>
        <a:solidFill>
          <a:srgbClr val="B3D3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016" y="422846"/>
            <a:ext cx="8973312" cy="3591369"/>
          </a:xfrm>
        </p:spPr>
        <p:txBody>
          <a:bodyPr anchor="t" anchorCtr="0"/>
          <a:lstStyle>
            <a:lvl1pPr algn="l">
              <a:defRPr sz="8000"/>
            </a:lvl1pPr>
          </a:lstStyle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89562-7E35-428F-8FAE-6A9A6BD59787}" type="datetime1">
              <a:rPr lang="fi-FI" smtClean="0"/>
              <a:t>31.10.2023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0338E-FC47-497A-9683-A65DA629F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" name="Kuva 2" descr="Keski-Suomen hyvinvointialueen logossa on kolme ympyrää yhdistettynä toisiinsa. Mustareunaiset ympyrät kuvaavat sosiaali-, terveys- ja pelastustoimen palveluita ja niiden yhteensovittamista, yhdenvertaisuutta ja jatkuvuutta. Logo kuvastaa hyvinvointialuetta ja sen monimuotoisuutta ja se ilmentää kumppanuutta ja yhteistyötä. ">
            <a:extLst>
              <a:ext uri="{FF2B5EF4-FFF2-40B4-BE49-F238E27FC236}">
                <a16:creationId xmlns:a16="http://schemas.microsoft.com/office/drawing/2014/main" id="{AD747AE0-32D0-7861-291E-A51D05F43A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259119" y="6041686"/>
            <a:ext cx="1407842" cy="330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1542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, kuva nuor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Nuoret pelaavat pingistä ulkona iloisina.">
            <a:extLst>
              <a:ext uri="{FF2B5EF4-FFF2-40B4-BE49-F238E27FC236}">
                <a16:creationId xmlns:a16="http://schemas.microsoft.com/office/drawing/2014/main" id="{A23DB195-0FE6-2519-BC00-206F90629E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128"/>
          <a:stretch/>
        </p:blipFill>
        <p:spPr>
          <a:xfrm>
            <a:off x="510986" y="470916"/>
            <a:ext cx="5584504" cy="55368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2095" y="470916"/>
            <a:ext cx="5213157" cy="2665475"/>
          </a:xfrm>
        </p:spPr>
        <p:txBody>
          <a:bodyPr anchor="b" anchorCtr="0"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060CF285-1369-7A84-C1AF-467606D947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92888" y="3880800"/>
            <a:ext cx="5334000" cy="19872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3A2C5-3C68-4C15-B04F-E325283184C4}" type="datetime1">
              <a:rPr lang="fi-FI" smtClean="0"/>
              <a:t>31.10.2023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57788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, kuva aikuis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Aikuiset kohtaavat ulkoillessa.">
            <a:extLst>
              <a:ext uri="{FF2B5EF4-FFF2-40B4-BE49-F238E27FC236}">
                <a16:creationId xmlns:a16="http://schemas.microsoft.com/office/drawing/2014/main" id="{7E54E5A8-E940-D2EA-43B2-8C318647FE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0986" y="470916"/>
            <a:ext cx="5584504" cy="54882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2095" y="470916"/>
            <a:ext cx="5213157" cy="2665475"/>
          </a:xfrm>
        </p:spPr>
        <p:txBody>
          <a:bodyPr anchor="b" anchorCtr="0"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060CF285-1369-7A84-C1AF-467606D947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92888" y="3880800"/>
            <a:ext cx="5334000" cy="19872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3A2C5-3C68-4C15-B04F-E325283184C4}" type="datetime1">
              <a:rPr lang="fi-FI" smtClean="0"/>
              <a:t>31.10.2023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640619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, kuva ikääntyn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Ikääntyneet ihmiset istuvat vierekkäin, keskustelevat ja hymyilevät.">
            <a:extLst>
              <a:ext uri="{FF2B5EF4-FFF2-40B4-BE49-F238E27FC236}">
                <a16:creationId xmlns:a16="http://schemas.microsoft.com/office/drawing/2014/main" id="{1E57BF74-8A03-C257-8721-7BA59675C6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0986" y="470917"/>
            <a:ext cx="5584504" cy="54882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2095" y="470916"/>
            <a:ext cx="5213157" cy="2665475"/>
          </a:xfrm>
        </p:spPr>
        <p:txBody>
          <a:bodyPr anchor="b" anchorCtr="0"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060CF285-1369-7A84-C1AF-467606D947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92888" y="3880800"/>
            <a:ext cx="5334000" cy="19872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3A2C5-3C68-4C15-B04F-E325283184C4}" type="datetime1">
              <a:rPr lang="fi-FI" smtClean="0"/>
              <a:t>31.10.2023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126748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, kuva vammais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Nuori mies katsoo leveästi hymyillen kameraan.">
            <a:extLst>
              <a:ext uri="{FF2B5EF4-FFF2-40B4-BE49-F238E27FC236}">
                <a16:creationId xmlns:a16="http://schemas.microsoft.com/office/drawing/2014/main" id="{47FDF284-B35D-6EAE-44DF-4D65D66BD2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0986" y="470916"/>
            <a:ext cx="5584504" cy="54882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2095" y="470916"/>
            <a:ext cx="5213157" cy="2665475"/>
          </a:xfrm>
        </p:spPr>
        <p:txBody>
          <a:bodyPr anchor="b" anchorCtr="0"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060CF285-1369-7A84-C1AF-467606D947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92888" y="3880800"/>
            <a:ext cx="5334000" cy="19872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3A2C5-3C68-4C15-B04F-E325283184C4}" type="datetime1">
              <a:rPr lang="fi-FI" smtClean="0"/>
              <a:t>31.10.2023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256587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, kuva isä ja tyt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Isä ja nuori tytär nauravat yhdessä ulkoillessaan.">
            <a:extLst>
              <a:ext uri="{FF2B5EF4-FFF2-40B4-BE49-F238E27FC236}">
                <a16:creationId xmlns:a16="http://schemas.microsoft.com/office/drawing/2014/main" id="{6CD254B6-9B34-5EEC-2444-1290DD38AC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0985" y="470916"/>
            <a:ext cx="5584505" cy="54882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2095" y="470916"/>
            <a:ext cx="5213157" cy="2665475"/>
          </a:xfrm>
        </p:spPr>
        <p:txBody>
          <a:bodyPr anchor="b" anchorCtr="0"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060CF285-1369-7A84-C1AF-467606D947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92888" y="3880800"/>
            <a:ext cx="5334000" cy="19872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3A2C5-3C68-4C15-B04F-E325283184C4}" type="datetime1">
              <a:rPr lang="fi-FI" smtClean="0"/>
              <a:t>31.10.2023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425937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tekstillinen kuva, Pelastuslai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987" y="470916"/>
            <a:ext cx="5213157" cy="2665475"/>
          </a:xfrm>
        </p:spPr>
        <p:txBody>
          <a:bodyPr anchor="b" anchorCtr="0"/>
          <a:lstStyle/>
          <a:p>
            <a:endParaRPr lang="en-GB" dirty="0"/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4301DBF0-93D1-4BA3-CAF5-E6CEE032E84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1175" y="3880800"/>
            <a:ext cx="5213350" cy="19872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0E4962D1-4FE6-5F0A-BCED-360B6BA440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5491" y="470917"/>
            <a:ext cx="5584505" cy="539836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6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Lisää kuva napsauttamalla kuvaketta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3A2C5-3C68-4C15-B04F-E325283184C4}" type="datetime1">
              <a:rPr lang="fi-FI" smtClean="0"/>
              <a:t>31.10.2023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Kuva 4" descr="Keski-Suomen hyvinvointialueen logossa on kolme ympyrää yhdistettynä toisiinsa. Vaaleanpunainen, sininen ja vihreä ympyrä kuvaavat sosiaali-, terveys- ja pelastustoimen palveluita ja niiden yhteensovittamista, yhdenvertaisuutta ja jatkuvuutta. Logo kuvastaa hyvinvointialuetta ja sen monimuotoisuutta ja se ilmentää kumppanuutta ja yhteistyötä. ">
            <a:extLst>
              <a:ext uri="{FF2B5EF4-FFF2-40B4-BE49-F238E27FC236}">
                <a16:creationId xmlns:a16="http://schemas.microsoft.com/office/drawing/2014/main" id="{AD19ECE9-D042-1B7D-B0DD-C8FAA8845D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19271" y="6041686"/>
            <a:ext cx="1436563" cy="330537"/>
          </a:xfrm>
          <a:prstGeom prst="rect">
            <a:avLst/>
          </a:prstGeom>
        </p:spPr>
      </p:pic>
      <p:cxnSp>
        <p:nvCxnSpPr>
          <p:cNvPr id="6" name="Suora yhdysviiva 5">
            <a:extLst>
              <a:ext uri="{FF2B5EF4-FFF2-40B4-BE49-F238E27FC236}">
                <a16:creationId xmlns:a16="http://schemas.microsoft.com/office/drawing/2014/main" id="{08753469-7141-FC93-3BF6-5AA89FE4B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0510838" y="6024287"/>
            <a:ext cx="0" cy="336826"/>
          </a:xfrm>
          <a:prstGeom prst="line">
            <a:avLst/>
          </a:prstGeom>
          <a:ln w="127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Kuva 2" descr="Keski-Suomen pelastuslaitoksen vaakunassa on musta metso keskellä Suomessa pelastuslaitosten yleisesti käyttämän keltaisen tähtimäisen kuvion keskellä. Metso kuvastaa maakuntalintuna keskisuomalaisuutta ja tähden yhdeksän sakaraa symboloivat pelastustoimen arvoja. ">
            <a:extLst>
              <a:ext uri="{FF2B5EF4-FFF2-40B4-BE49-F238E27FC236}">
                <a16:creationId xmlns:a16="http://schemas.microsoft.com/office/drawing/2014/main" id="{AA92A633-1571-191E-D372-D9F67C65969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6019" y="6023515"/>
            <a:ext cx="1118169" cy="331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6029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tekstillinen, Palastuslaitoks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987" y="470916"/>
            <a:ext cx="5213157" cy="2665475"/>
          </a:xfrm>
        </p:spPr>
        <p:txBody>
          <a:bodyPr anchor="b" anchorCtr="0"/>
          <a:lstStyle/>
          <a:p>
            <a:endParaRPr lang="en-GB" dirty="0"/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02E8D4C6-E15E-2E24-96F8-2134741CC6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1175" y="3880800"/>
            <a:ext cx="5213350" cy="19872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10" name="Kuvan paikkamerkki 9" descr="Pelastaja hymyilee tyytyväisenä onnistuneen työpäivän päätteeksi.">
            <a:extLst>
              <a:ext uri="{FF2B5EF4-FFF2-40B4-BE49-F238E27FC236}">
                <a16:creationId xmlns:a16="http://schemas.microsoft.com/office/drawing/2014/main" id="{EC24C4CD-8418-BADD-B04A-39F29ABE53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5491" y="470917"/>
            <a:ext cx="5584505" cy="5398360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3A2C5-3C68-4C15-B04F-E325283184C4}" type="datetime1">
              <a:rPr lang="fi-FI" smtClean="0"/>
              <a:t>31.10.2023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Kuva 4" descr="Keski-Suomen hyvinvointialueen logossa on kolme ympyrää yhdistettynä toisiinsa. Vaaleanpunainen, sininen ja vihreä ympyrä kuvaavat sosiaali-, terveys- ja pelastustoimen palveluita ja niiden yhteensovittamista, yhdenvertaisuutta ja jatkuvuutta. Logo kuvastaa hyvinvointialuetta ja sen monimuotoisuutta ja se ilmentää kumppanuutta ja yhteistyötä. ">
            <a:extLst>
              <a:ext uri="{FF2B5EF4-FFF2-40B4-BE49-F238E27FC236}">
                <a16:creationId xmlns:a16="http://schemas.microsoft.com/office/drawing/2014/main" id="{AD19ECE9-D042-1B7D-B0DD-C8FAA8845D1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19271" y="6041686"/>
            <a:ext cx="1436563" cy="330537"/>
          </a:xfrm>
          <a:prstGeom prst="rect">
            <a:avLst/>
          </a:prstGeom>
        </p:spPr>
      </p:pic>
      <p:cxnSp>
        <p:nvCxnSpPr>
          <p:cNvPr id="6" name="Suora yhdysviiva 5">
            <a:extLst>
              <a:ext uri="{FF2B5EF4-FFF2-40B4-BE49-F238E27FC236}">
                <a16:creationId xmlns:a16="http://schemas.microsoft.com/office/drawing/2014/main" id="{08753469-7141-FC93-3BF6-5AA89FE4B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0510838" y="6024287"/>
            <a:ext cx="0" cy="336826"/>
          </a:xfrm>
          <a:prstGeom prst="line">
            <a:avLst/>
          </a:prstGeom>
          <a:ln w="127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Kuva 2" descr="Keski-Suomen pelastuslaitoksen vaakunassa on musta metso keskellä Suomessa pelastuslaitosten yleisesti käyttämän keltaisen tähtimäisen kuvion keskellä. Metso kuvastaa maakuntalintuna keskisuomalaisuutta ja tähden yhdeksän sakaraa symboloivat pelastustoimen arvoja. ">
            <a:extLst>
              <a:ext uri="{FF2B5EF4-FFF2-40B4-BE49-F238E27FC236}">
                <a16:creationId xmlns:a16="http://schemas.microsoft.com/office/drawing/2014/main" id="{AA92A633-1571-191E-D372-D9F67C65969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6019" y="6023515"/>
            <a:ext cx="1118169" cy="331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807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tekstillinen kuva, Sairaala No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987" y="470916"/>
            <a:ext cx="5213157" cy="2665475"/>
          </a:xfrm>
        </p:spPr>
        <p:txBody>
          <a:bodyPr anchor="b" anchorCtr="0"/>
          <a:lstStyle/>
          <a:p>
            <a:endParaRPr lang="en-GB" dirty="0"/>
          </a:p>
        </p:txBody>
      </p:sp>
      <p:sp>
        <p:nvSpPr>
          <p:cNvPr id="3" name="Tekstin paikkamerkki 11">
            <a:extLst>
              <a:ext uri="{FF2B5EF4-FFF2-40B4-BE49-F238E27FC236}">
                <a16:creationId xmlns:a16="http://schemas.microsoft.com/office/drawing/2014/main" id="{30591BBB-2227-4013-2101-01AE25F686F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1175" y="3880800"/>
            <a:ext cx="5213350" cy="19872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0E4962D1-4FE6-5F0A-BCED-360B6BA440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5491" y="470917"/>
            <a:ext cx="5584505" cy="539836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6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Lisää kuva napsauttamalla kuvaketta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3A2C5-3C68-4C15-B04F-E325283184C4}" type="datetime1">
              <a:rPr lang="fi-FI" smtClean="0"/>
              <a:t>31.10.2023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Kuva 4" descr="Keski-Suomen hyvinvointialueen logossa on kolme ympyrää yhdistettynä toisiinsa. Vaaleanpunainen, sininen ja vihreä ympyrä kuvaavat sosiaali-, terveys- ja pelastustoimen palveluita ja niiden yhteensovittamista, yhdenvertaisuutta ja jatkuvuutta. Logo kuvastaa hyvinvointialuetta ja sen monimuotoisuutta ja se ilmentää kumppanuutta ja yhteistyötä. ">
            <a:extLst>
              <a:ext uri="{FF2B5EF4-FFF2-40B4-BE49-F238E27FC236}">
                <a16:creationId xmlns:a16="http://schemas.microsoft.com/office/drawing/2014/main" id="{AD19ECE9-D042-1B7D-B0DD-C8FAA8845D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25165" y="6041686"/>
            <a:ext cx="1436563" cy="330537"/>
          </a:xfrm>
          <a:prstGeom prst="rect">
            <a:avLst/>
          </a:prstGeom>
        </p:spPr>
      </p:pic>
      <p:cxnSp>
        <p:nvCxnSpPr>
          <p:cNvPr id="6" name="Suora yhdysviiva 5">
            <a:extLst>
              <a:ext uri="{FF2B5EF4-FFF2-40B4-BE49-F238E27FC236}">
                <a16:creationId xmlns:a16="http://schemas.microsoft.com/office/drawing/2014/main" id="{08753469-7141-FC93-3BF6-5AA89FE4B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0916732" y="6024287"/>
            <a:ext cx="0" cy="336826"/>
          </a:xfrm>
          <a:prstGeom prst="line">
            <a:avLst/>
          </a:prstGeom>
          <a:ln w="127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Kuva 13" descr="Sairaala Nova -kuvasymbolissa yhdistyy monta merkitystä: Viivan runsaus ilmentää keskiön ympärille kiertyvää luonnon monimuotoisuutta (virtaava vesi, humiseva metsä).&#10;Kuvakkeen taustalle piirtyy myös viitteellisesti sairaalaristi. Siinä voi symbolisesti nähdä risteilevän erilaisia hoito- ja elämänpolkuja. Sairaala Nova säteilee hyvinvointia ympärilleen.">
            <a:extLst>
              <a:ext uri="{FF2B5EF4-FFF2-40B4-BE49-F238E27FC236}">
                <a16:creationId xmlns:a16="http://schemas.microsoft.com/office/drawing/2014/main" id="{B6D9E79A-9000-CA31-EDE9-7E97805BDE7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77004" y="6030532"/>
            <a:ext cx="705014" cy="333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4732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tekstillinen, Sairaala Nova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n paikkamerkki 9" descr="Sairaala Nova -rakennuksen tummanpuhuva ja moderni julkisivu.">
            <a:extLst>
              <a:ext uri="{FF2B5EF4-FFF2-40B4-BE49-F238E27FC236}">
                <a16:creationId xmlns:a16="http://schemas.microsoft.com/office/drawing/2014/main" id="{2DA66DE9-9079-C211-9D24-CB6013198E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5491" y="485777"/>
            <a:ext cx="5584505" cy="53983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987" y="470916"/>
            <a:ext cx="5213157" cy="2665475"/>
          </a:xfrm>
        </p:spPr>
        <p:txBody>
          <a:bodyPr anchor="b" anchorCtr="0"/>
          <a:lstStyle/>
          <a:p>
            <a:endParaRPr lang="en-GB" dirty="0"/>
          </a:p>
        </p:txBody>
      </p:sp>
      <p:sp>
        <p:nvSpPr>
          <p:cNvPr id="4" name="Tekstin paikkamerkki 11">
            <a:extLst>
              <a:ext uri="{FF2B5EF4-FFF2-40B4-BE49-F238E27FC236}">
                <a16:creationId xmlns:a16="http://schemas.microsoft.com/office/drawing/2014/main" id="{5354B607-DFDE-B867-38DB-8CF0D393795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1175" y="3880800"/>
            <a:ext cx="5213350" cy="19872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3A2C5-3C68-4C15-B04F-E325283184C4}" type="datetime1">
              <a:rPr lang="fi-FI" smtClean="0"/>
              <a:t>31.10.2023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Kuva 4" descr="Keski-Suomen hyvinvointialueen logossa on kolme ympyrää yhdistettynä toisiinsa. Vaaleanpunainen, sininen ja vihreä ympyrä kuvaavat sosiaali-, terveys- ja pelastustoimen palveluita ja niiden yhteensovittamista, yhdenvertaisuutta ja jatkuvuutta. Logo kuvastaa hyvinvointialuetta ja sen monimuotoisuutta ja se ilmentää kumppanuutta ja yhteistyötä. ">
            <a:extLst>
              <a:ext uri="{FF2B5EF4-FFF2-40B4-BE49-F238E27FC236}">
                <a16:creationId xmlns:a16="http://schemas.microsoft.com/office/drawing/2014/main" id="{AD19ECE9-D042-1B7D-B0DD-C8FAA8845D1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25165" y="6041686"/>
            <a:ext cx="1436563" cy="330537"/>
          </a:xfrm>
          <a:prstGeom prst="rect">
            <a:avLst/>
          </a:prstGeom>
        </p:spPr>
      </p:pic>
      <p:cxnSp>
        <p:nvCxnSpPr>
          <p:cNvPr id="6" name="Suora yhdysviiva 5">
            <a:extLst>
              <a:ext uri="{FF2B5EF4-FFF2-40B4-BE49-F238E27FC236}">
                <a16:creationId xmlns:a16="http://schemas.microsoft.com/office/drawing/2014/main" id="{08753469-7141-FC93-3BF6-5AA89FE4B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0916732" y="6024287"/>
            <a:ext cx="0" cy="336826"/>
          </a:xfrm>
          <a:prstGeom prst="line">
            <a:avLst/>
          </a:prstGeom>
          <a:ln w="127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Kuva 13" descr="Sairaala Nova -kuvasymbolissa yhdistyy monta merkitystä: Viivan runsaus ilmentää keskiön ympärille kiertyvää luonnon monimuotoisuutta (virtaava vesi, humiseva metsä).&#10;Kuvakkeen taustalle piirtyy myös viitteellisesti sairaalaristi. Siinä voi symbolisesti nähdä risteilevän erilaisia hoito- ja elämänpolkuja. Sairaala Nova säteilee hyvinvointia ympärilleen.">
            <a:extLst>
              <a:ext uri="{FF2B5EF4-FFF2-40B4-BE49-F238E27FC236}">
                <a16:creationId xmlns:a16="http://schemas.microsoft.com/office/drawing/2014/main" id="{B6D9E79A-9000-CA31-EDE9-7E97805BDE7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77004" y="6030532"/>
            <a:ext cx="705014" cy="333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5971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, kuva karta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0700" y="388620"/>
            <a:ext cx="6079296" cy="702216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0700" y="1508985"/>
            <a:ext cx="6079296" cy="4360292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GB" dirty="0"/>
          </a:p>
        </p:txBody>
      </p:sp>
      <p:pic>
        <p:nvPicPr>
          <p:cNvPr id="5" name="Kuva 4" descr="Kartta Keskisuomen hyvinvointialueen kunnista, jossa kunnan rajat näkyvät vaaleanpunaisella.">
            <a:extLst>
              <a:ext uri="{FF2B5EF4-FFF2-40B4-BE49-F238E27FC236}">
                <a16:creationId xmlns:a16="http://schemas.microsoft.com/office/drawing/2014/main" id="{0133CCAC-A8F8-5498-7EBF-A0AB516878F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240" y="422306"/>
            <a:ext cx="3605073" cy="5358892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3A2C5-3C68-4C15-B04F-E325283184C4}" type="datetime1">
              <a:rPr lang="fi-FI" smtClean="0"/>
              <a:t>31.10.2023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53527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016" y="422846"/>
            <a:ext cx="8973312" cy="3591369"/>
          </a:xfrm>
        </p:spPr>
        <p:txBody>
          <a:bodyPr anchor="t" anchorCtr="0"/>
          <a:lstStyle>
            <a:lvl1pPr algn="l">
              <a:defRPr sz="8000"/>
            </a:lvl1pPr>
          </a:lstStyle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89562-7E35-428F-8FAE-6A9A6BD59787}" type="datetime1">
              <a:rPr lang="fi-FI" smtClean="0"/>
              <a:t>31.10.2023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0338E-FC47-497A-9683-A65DA629F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857691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llinen dia, lisää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A52D320-4603-AE4C-81D0-6E3B0D867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1636" y="2720788"/>
            <a:ext cx="5114364" cy="2444507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4DC6FCFF-2921-422B-A162-EC2DC6E8E4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1495" y="388620"/>
            <a:ext cx="11160000" cy="548065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6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Lisää kuva napsauttamalla kuvaketta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3A2C5-3C68-4C15-B04F-E325283184C4}" type="datetime1">
              <a:rPr lang="fi-FI" smtClean="0"/>
              <a:t>31.10.2023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298430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DC208-0BC6-4780-8569-0CCC5C8BC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987" y="1471613"/>
            <a:ext cx="11195237" cy="2852737"/>
          </a:xfrm>
        </p:spPr>
        <p:txBody>
          <a:bodyPr anchor="b"/>
          <a:lstStyle>
            <a:lvl1pPr>
              <a:defRPr sz="6000"/>
            </a:lvl1pPr>
          </a:lstStyle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D90FD-B435-43DB-9A67-DD6748747D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0988" y="4341813"/>
            <a:ext cx="11195236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2AEE1E-B285-4162-ABF0-E898A0AD6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1212A6-DA8E-4A60-A5F2-8DAE3B39E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E14C7-8C97-4DA0-982E-B5AD9A0E058F}" type="datetime1">
              <a:rPr lang="fi-FI" smtClean="0"/>
              <a:t>31.10.2023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766CB0-43A1-4E89-83D2-9E67BAD63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148274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Kii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 descr="Niittypellon heinät kimaltelevat kesäisessä auringonlaskussa.">
            <a:extLst>
              <a:ext uri="{FF2B5EF4-FFF2-40B4-BE49-F238E27FC236}">
                <a16:creationId xmlns:a16="http://schemas.microsoft.com/office/drawing/2014/main" id="{B0D54B94-938A-E551-A41A-EB9689E4C8F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65034"/>
          </a:xfrm>
          <a:prstGeom prst="rect">
            <a:avLst/>
          </a:prstGeom>
        </p:spPr>
      </p:pic>
      <p:pic>
        <p:nvPicPr>
          <p:cNvPr id="3" name="Kuva 2" descr="Kiitos">
            <a:extLst>
              <a:ext uri="{FF2B5EF4-FFF2-40B4-BE49-F238E27FC236}">
                <a16:creationId xmlns:a16="http://schemas.microsoft.com/office/drawing/2014/main" id="{C3CBE883-D862-D657-AFFD-A170B7746D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3269" y="970026"/>
            <a:ext cx="3868825" cy="1471422"/>
          </a:xfrm>
          <a:prstGeom prst="rect">
            <a:avLst/>
          </a:prstGeom>
        </p:spPr>
      </p:pic>
      <p:sp>
        <p:nvSpPr>
          <p:cNvPr id="9" name="Tekstiruutu 8" descr="www.hyvaks.fi">
            <a:extLst>
              <a:ext uri="{FF2B5EF4-FFF2-40B4-BE49-F238E27FC236}">
                <a16:creationId xmlns:a16="http://schemas.microsoft.com/office/drawing/2014/main" id="{15713BB1-0FB2-3810-DC20-7816F2487A28}"/>
              </a:ext>
            </a:extLst>
          </p:cNvPr>
          <p:cNvSpPr txBox="1"/>
          <p:nvPr userDrawn="1"/>
        </p:nvSpPr>
        <p:spPr>
          <a:xfrm>
            <a:off x="1028632" y="4819650"/>
            <a:ext cx="4416619" cy="61555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l"/>
            <a:r>
              <a:rPr lang="fi-FI" sz="4000" b="1" baseline="0">
                <a:solidFill>
                  <a:schemeClr val="bg1"/>
                </a:solidFill>
                <a:latin typeface="+mn-lt"/>
              </a:rPr>
              <a:t>www.hyvaks.fi</a:t>
            </a:r>
          </a:p>
        </p:txBody>
      </p:sp>
      <p:sp>
        <p:nvSpPr>
          <p:cNvPr id="10" name="Tekstiruutu 9" descr="#hyvaks ">
            <a:extLst>
              <a:ext uri="{FF2B5EF4-FFF2-40B4-BE49-F238E27FC236}">
                <a16:creationId xmlns:a16="http://schemas.microsoft.com/office/drawing/2014/main" id="{E1D0E7B3-C5CB-4533-9644-8AFDBFF3B9A6}"/>
              </a:ext>
            </a:extLst>
          </p:cNvPr>
          <p:cNvSpPr txBox="1"/>
          <p:nvPr userDrawn="1"/>
        </p:nvSpPr>
        <p:spPr>
          <a:xfrm>
            <a:off x="1010345" y="5418582"/>
            <a:ext cx="1801436" cy="61555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l"/>
            <a:r>
              <a:rPr lang="fi-FI" sz="4000" b="1">
                <a:solidFill>
                  <a:schemeClr val="bg1"/>
                </a:solidFill>
              </a:rPr>
              <a:t>#hyvaks </a:t>
            </a:r>
          </a:p>
        </p:txBody>
      </p:sp>
      <p:sp>
        <p:nvSpPr>
          <p:cNvPr id="11" name="Tekstiruutu 10" descr="#hyväarkikaikille ">
            <a:extLst>
              <a:ext uri="{FF2B5EF4-FFF2-40B4-BE49-F238E27FC236}">
                <a16:creationId xmlns:a16="http://schemas.microsoft.com/office/drawing/2014/main" id="{5DDF0267-8C94-8DE3-A42A-AE06C6DACC9C}"/>
              </a:ext>
            </a:extLst>
          </p:cNvPr>
          <p:cNvSpPr txBox="1"/>
          <p:nvPr userDrawn="1"/>
        </p:nvSpPr>
        <p:spPr>
          <a:xfrm>
            <a:off x="2822636" y="5418583"/>
            <a:ext cx="3888970" cy="61555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l"/>
            <a:r>
              <a:rPr lang="fi-FI" sz="4000" b="1">
                <a:solidFill>
                  <a:schemeClr val="bg1"/>
                </a:solidFill>
              </a:rPr>
              <a:t>#hyväarkikaikille </a:t>
            </a:r>
          </a:p>
        </p:txBody>
      </p:sp>
      <p:pic>
        <p:nvPicPr>
          <p:cNvPr id="12" name="Kuva 11" descr="Keski-Suomen hyvinvointialueen logossa on kolme ympyrää yhdistettynä toisiinsa. Valkoreunaiset ympyrät kuvaavat sosiaali-, terveys- ja pelastustoimen palveluita ja niiden yhteensovittamista, yhdenvertaisuutta ja jatkuvuutta. Logo kuvastaa hyvinvointialuetta ja sen monimuotoisuutta ja se ilmentää kumppanuutta ja yhteistyötä. ">
            <a:extLst>
              <a:ext uri="{FF2B5EF4-FFF2-40B4-BE49-F238E27FC236}">
                <a16:creationId xmlns:a16="http://schemas.microsoft.com/office/drawing/2014/main" id="{BC0EE19F-6846-58E7-E32F-543A9765D46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0259119" y="6041686"/>
            <a:ext cx="1407842" cy="33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45088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Kiitos sinin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iitos">
            <a:extLst>
              <a:ext uri="{FF2B5EF4-FFF2-40B4-BE49-F238E27FC236}">
                <a16:creationId xmlns:a16="http://schemas.microsoft.com/office/drawing/2014/main" id="{C3CBE883-D862-D657-AFFD-A170B7746D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3269" y="970026"/>
            <a:ext cx="3868825" cy="1471422"/>
          </a:xfrm>
          <a:prstGeom prst="rect">
            <a:avLst/>
          </a:prstGeom>
        </p:spPr>
      </p:pic>
      <p:sp>
        <p:nvSpPr>
          <p:cNvPr id="9" name="Tekstiruutu 8" descr="www.hyvaks.fi">
            <a:extLst>
              <a:ext uri="{FF2B5EF4-FFF2-40B4-BE49-F238E27FC236}">
                <a16:creationId xmlns:a16="http://schemas.microsoft.com/office/drawing/2014/main" id="{15713BB1-0FB2-3810-DC20-7816F2487A28}"/>
              </a:ext>
            </a:extLst>
          </p:cNvPr>
          <p:cNvSpPr txBox="1"/>
          <p:nvPr userDrawn="1"/>
        </p:nvSpPr>
        <p:spPr>
          <a:xfrm>
            <a:off x="1028632" y="4819650"/>
            <a:ext cx="4416619" cy="61555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l"/>
            <a:r>
              <a:rPr lang="fi-FI" sz="4000" b="1" baseline="0">
                <a:solidFill>
                  <a:schemeClr val="bg1"/>
                </a:solidFill>
                <a:latin typeface="+mn-lt"/>
              </a:rPr>
              <a:t>www.hyvaks.fi</a:t>
            </a:r>
          </a:p>
        </p:txBody>
      </p:sp>
      <p:sp>
        <p:nvSpPr>
          <p:cNvPr id="10" name="Tekstiruutu 9" descr="#hyvaks ">
            <a:extLst>
              <a:ext uri="{FF2B5EF4-FFF2-40B4-BE49-F238E27FC236}">
                <a16:creationId xmlns:a16="http://schemas.microsoft.com/office/drawing/2014/main" id="{E1D0E7B3-C5CB-4533-9644-8AFDBFF3B9A6}"/>
              </a:ext>
            </a:extLst>
          </p:cNvPr>
          <p:cNvSpPr txBox="1"/>
          <p:nvPr userDrawn="1"/>
        </p:nvSpPr>
        <p:spPr>
          <a:xfrm>
            <a:off x="1010345" y="5418582"/>
            <a:ext cx="1801436" cy="61555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l"/>
            <a:r>
              <a:rPr lang="fi-FI" sz="4000" b="1">
                <a:solidFill>
                  <a:schemeClr val="bg1"/>
                </a:solidFill>
              </a:rPr>
              <a:t>#hyvaks </a:t>
            </a:r>
          </a:p>
        </p:txBody>
      </p:sp>
      <p:sp>
        <p:nvSpPr>
          <p:cNvPr id="11" name="Tekstiruutu 10" descr="#hyväarkikaikille ">
            <a:extLst>
              <a:ext uri="{FF2B5EF4-FFF2-40B4-BE49-F238E27FC236}">
                <a16:creationId xmlns:a16="http://schemas.microsoft.com/office/drawing/2014/main" id="{5DDF0267-8C94-8DE3-A42A-AE06C6DACC9C}"/>
              </a:ext>
            </a:extLst>
          </p:cNvPr>
          <p:cNvSpPr txBox="1"/>
          <p:nvPr userDrawn="1"/>
        </p:nvSpPr>
        <p:spPr>
          <a:xfrm>
            <a:off x="2822636" y="5418583"/>
            <a:ext cx="3888970" cy="61555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l"/>
            <a:r>
              <a:rPr lang="fi-FI" sz="4000" b="1">
                <a:solidFill>
                  <a:schemeClr val="bg1"/>
                </a:solidFill>
              </a:rPr>
              <a:t>#hyväarkikaikille </a:t>
            </a:r>
          </a:p>
        </p:txBody>
      </p:sp>
      <p:pic>
        <p:nvPicPr>
          <p:cNvPr id="12" name="Kuva 11" descr="Keski-Suomen hyvinvointialueen logossa on kolme ympyrää yhdistettynä toisiinsa. Valkoreunaiset ympyrät kuvaavat sosiaali-, terveys- ja pelastustoimen palveluita ja niiden yhteensovittamista, yhdenvertaisuutta ja jatkuvuutta. Logo kuvastaa hyvinvointialuetta ja sen monimuotoisuutta ja se ilmentää kumppanuutta ja yhteistyötä. ">
            <a:extLst>
              <a:ext uri="{FF2B5EF4-FFF2-40B4-BE49-F238E27FC236}">
                <a16:creationId xmlns:a16="http://schemas.microsoft.com/office/drawing/2014/main" id="{BC0EE19F-6846-58E7-E32F-543A9765D46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259119" y="6041686"/>
            <a:ext cx="1407842" cy="33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304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4"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016" y="422846"/>
            <a:ext cx="8973312" cy="3591369"/>
          </a:xfrm>
        </p:spPr>
        <p:txBody>
          <a:bodyPr anchor="t" anchorCtr="0"/>
          <a:lstStyle>
            <a:lvl1pPr algn="l">
              <a:defRPr sz="8000"/>
            </a:lvl1pPr>
          </a:lstStyle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89562-7E35-428F-8FAE-6A9A6BD59787}" type="datetime1">
              <a:rPr lang="fi-FI" smtClean="0"/>
              <a:t>31.10.2023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0338E-FC47-497A-9683-A65DA629F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" name="Kuva 2" descr="Keski-Suomen hyvinvointialueen logossa on kolme ympyrää yhdistettynä toisiinsa. Mustareunaiset ympyrät kuvaavat sosiaali-, terveys- ja pelastustoimen palveluita ja niiden yhteensovittamista, yhdenvertaisuutta ja jatkuvuutta. Logo kuvastaa hyvinvointialuetta ja sen monimuotoisuutta ja se ilmentää kumppanuutta ja yhteistyötä. ">
            <a:extLst>
              <a:ext uri="{FF2B5EF4-FFF2-40B4-BE49-F238E27FC236}">
                <a16:creationId xmlns:a16="http://schemas.microsoft.com/office/drawing/2014/main" id="{AD747AE0-32D0-7861-291E-A51D05F43A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259119" y="6041686"/>
            <a:ext cx="1407842" cy="330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078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5">
    <p:bg>
      <p:bgPr>
        <a:solidFill>
          <a:srgbClr val="EBDC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016" y="422846"/>
            <a:ext cx="8973312" cy="3591369"/>
          </a:xfrm>
        </p:spPr>
        <p:txBody>
          <a:bodyPr anchor="t" anchorCtr="0"/>
          <a:lstStyle>
            <a:lvl1pPr algn="l">
              <a:defRPr sz="8000"/>
            </a:lvl1pPr>
          </a:lstStyle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89562-7E35-428F-8FAE-6A9A6BD59787}" type="datetime1">
              <a:rPr lang="fi-FI" smtClean="0"/>
              <a:t>31.10.2023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0338E-FC47-497A-9683-A65DA629F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" name="Kuva 2" descr="Keski-Suomen hyvinvointialueen logossa on kolme ympyrää yhdistettynä toisiinsa. Mustareunaiset ympyrät kuvaavat sosiaali-, terveys- ja pelastustoimen palveluita ja niiden yhteensovittamista, yhdenvertaisuutta ja jatkuvuutta. Logo kuvastaa hyvinvointialuetta ja sen monimuotoisuutta ja se ilmentää kumppanuutta ja yhteistyötä. ">
            <a:extLst>
              <a:ext uri="{FF2B5EF4-FFF2-40B4-BE49-F238E27FC236}">
                <a16:creationId xmlns:a16="http://schemas.microsoft.com/office/drawing/2014/main" id="{AD747AE0-32D0-7861-291E-A51D05F43A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259119" y="6041686"/>
            <a:ext cx="1407842" cy="330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612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6">
    <p:bg>
      <p:bgPr>
        <a:solidFill>
          <a:srgbClr val="2254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016" y="422846"/>
            <a:ext cx="8973312" cy="3591369"/>
          </a:xfrm>
        </p:spPr>
        <p:txBody>
          <a:bodyPr anchor="t" anchorCtr="0"/>
          <a:lstStyle>
            <a:lvl1pPr algn="l">
              <a:defRPr sz="8000">
                <a:solidFill>
                  <a:srgbClr val="EBDCA6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BDCA6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BDCA6"/>
                </a:solidFill>
              </a:defRPr>
            </a:lvl1pPr>
          </a:lstStyle>
          <a:p>
            <a:fld id="{DDC89562-7E35-428F-8FAE-6A9A6BD59787}" type="datetime1">
              <a:rPr lang="fi-FI" smtClean="0"/>
              <a:pPr/>
              <a:t>31.10.2023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0338E-FC47-497A-9683-A65DA629F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BDCA6"/>
                </a:solidFill>
              </a:defRPr>
            </a:lvl1pPr>
          </a:lstStyle>
          <a:p>
            <a:endParaRPr lang="fi-FI"/>
          </a:p>
        </p:txBody>
      </p:sp>
      <p:pic>
        <p:nvPicPr>
          <p:cNvPr id="4" name="Kuva 3" descr="Keski-Suomen hyvinvointialueen logossa on kolme ympyrää yhdistettynä toisiinsa. Valkoreunaiset ympyrät kuvaavat sosiaali-, terveys- ja pelastustoimen palveluita ja niiden yhteensovittamista, yhdenvertaisuutta ja jatkuvuutta. Logo kuvastaa hyvinvointialuetta ja sen monimuotoisuutta ja se ilmentää kumppanuutta ja yhteistyötä. ">
            <a:extLst>
              <a:ext uri="{FF2B5EF4-FFF2-40B4-BE49-F238E27FC236}">
                <a16:creationId xmlns:a16="http://schemas.microsoft.com/office/drawing/2014/main" id="{D700F04E-81CA-C7A8-A3DC-36BEAEC5B9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259119" y="6041686"/>
            <a:ext cx="1407842" cy="33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554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kuv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Eri ikäisten ihmisten paljaat kädet koskettavat vanhan puun runkoa.">
            <a:extLst>
              <a:ext uri="{FF2B5EF4-FFF2-40B4-BE49-F238E27FC236}">
                <a16:creationId xmlns:a16="http://schemas.microsoft.com/office/drawing/2014/main" id="{3162A0D5-0A5B-890F-41DF-37DFFF06512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653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016" y="422846"/>
            <a:ext cx="8973312" cy="3591369"/>
          </a:xfrm>
        </p:spPr>
        <p:txBody>
          <a:bodyPr anchor="t" anchorCtr="0"/>
          <a:lstStyle>
            <a:lvl1pPr algn="l">
              <a:defRPr sz="80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DC89562-7E35-428F-8FAE-6A9A6BD59787}" type="datetime1">
              <a:rPr lang="fi-FI" smtClean="0"/>
              <a:pPr/>
              <a:t>31.10.2023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0338E-FC47-497A-9683-A65DA629F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pic>
        <p:nvPicPr>
          <p:cNvPr id="5" name="Kuva 4" descr="Keski-Suomen hyvinvointialueen logossa on kolme ympyrää yhdistettynä toisiinsa. Valkoreunaiset ympyrät kuvaavat sosiaali-, terveys- ja pelastustoimen palveluita ja niiden yhteensovittamista, yhdenvertaisuutta ja jatkuvuutta. Logo kuvastaa hyvinvointialuetta ja sen monimuotoisuutta ja se ilmentää kumppanuutta ja yhteistyötä. ">
            <a:extLst>
              <a:ext uri="{FF2B5EF4-FFF2-40B4-BE49-F238E27FC236}">
                <a16:creationId xmlns:a16="http://schemas.microsoft.com/office/drawing/2014/main" id="{2B9221F0-B0FA-B35E-6315-9F842AA8BE6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259119" y="6041686"/>
            <a:ext cx="1407842" cy="33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993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kuva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Synkän, mutta kauniin havumetsän takaa nousee aurinko.">
            <a:extLst>
              <a:ext uri="{FF2B5EF4-FFF2-40B4-BE49-F238E27FC236}">
                <a16:creationId xmlns:a16="http://schemas.microsoft.com/office/drawing/2014/main" id="{B9516068-D728-8790-F7FB-76E0470898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609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016" y="422846"/>
            <a:ext cx="8973312" cy="3591369"/>
          </a:xfrm>
        </p:spPr>
        <p:txBody>
          <a:bodyPr anchor="t" anchorCtr="0"/>
          <a:lstStyle>
            <a:lvl1pPr algn="l">
              <a:defRPr sz="80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DC89562-7E35-428F-8FAE-6A9A6BD59787}" type="datetime1">
              <a:rPr lang="fi-FI" smtClean="0"/>
              <a:pPr/>
              <a:t>31.10.2023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0338E-FC47-497A-9683-A65DA629F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pic>
        <p:nvPicPr>
          <p:cNvPr id="5" name="Kuva 4" descr="Keski-Suomen hyvinvointialueen logossa on kolme ympyrää yhdistettynä toisiinsa. Valkoreunaiset ympyrät kuvaavat sosiaali-, terveys- ja pelastustoimen palveluita ja niiden yhteensovittamista, yhdenvertaisuutta ja jatkuvuutta. Logo kuvastaa hyvinvointialuetta ja sen monimuotoisuutta ja se ilmentää kumppanuutta ja yhteistyötä. ">
            <a:extLst>
              <a:ext uri="{FF2B5EF4-FFF2-40B4-BE49-F238E27FC236}">
                <a16:creationId xmlns:a16="http://schemas.microsoft.com/office/drawing/2014/main" id="{2B9221F0-B0FA-B35E-6315-9F842AA8BE6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259119" y="6041686"/>
            <a:ext cx="1407842" cy="33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985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image" Target="../media/image2.svg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2BCEDC-5BF0-4641-B029-97A0073B2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987" y="388620"/>
            <a:ext cx="11169009" cy="70221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F58EF0-5CC6-4362-996D-AE27B9C25A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0987" y="1508985"/>
            <a:ext cx="11169009" cy="436029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kuudes taso</a:t>
            </a:r>
          </a:p>
          <a:p>
            <a:pPr lvl="6"/>
            <a:r>
              <a:rPr lang="fi-FI" dirty="0"/>
              <a:t>seitsemäs taso</a:t>
            </a:r>
          </a:p>
          <a:p>
            <a:pPr lvl="7"/>
            <a:r>
              <a:rPr lang="fi-FI" dirty="0"/>
              <a:t>kahdeksas taso</a:t>
            </a:r>
          </a:p>
          <a:p>
            <a:pPr lvl="8"/>
            <a:r>
              <a:rPr lang="fi-FI" dirty="0"/>
              <a:t>yhdeksäs taso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91B797-1514-4178-B4AD-AFE930D232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0988" y="6238471"/>
            <a:ext cx="257108" cy="19722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FC8207-E1E1-4120-A9AA-730F0E3F9D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77240" y="6238471"/>
            <a:ext cx="926054" cy="19722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5E0C6A10-0FE5-4C23-945F-7CA3C4931DA1}" type="datetime1">
              <a:rPr lang="fi-FI" smtClean="0"/>
              <a:t>31.10.2023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1C7E16-846E-4C51-8A54-1FE93AAD5B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52600" y="6238471"/>
            <a:ext cx="4114800" cy="19722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pic>
        <p:nvPicPr>
          <p:cNvPr id="11" name="Kuva 10" descr="Keski-Suomen hyvinvointialueen logossa on kolme ympyrää yhdistettynä toisiinsa. Vaaleanpunainen, sininen ja vihreä ympyrä kuvaavat sosiaali-, terveys- ja pelastustoimen palveluita ja niiden yhteensovittamista, yhdenvertaisuutta ja jatkuvuutta. Logo kuvastaa hyvinvointialuetta ja sen monimuotoisuutta ja se ilmentää kumppanuutta ja yhteistyötä. ">
            <a:extLst>
              <a:ext uri="{FF2B5EF4-FFF2-40B4-BE49-F238E27FC236}">
                <a16:creationId xmlns:a16="http://schemas.microsoft.com/office/drawing/2014/main" id="{59EF808D-E7BA-15EC-07B7-3BE9C157B45B}"/>
              </a:ext>
            </a:extLst>
          </p:cNvPr>
          <p:cNvPicPr>
            <a:picLocks noChangeAspect="1"/>
          </p:cNvPicPr>
          <p:nvPr userDrawn="1"/>
        </p:nvPicPr>
        <p:blipFill>
          <a:blip r:embed="rId4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6"/>
              </a:ext>
            </a:extLst>
          </a:blip>
          <a:stretch>
            <a:fillRect/>
          </a:stretch>
        </p:blipFill>
        <p:spPr>
          <a:xfrm>
            <a:off x="10244759" y="6041686"/>
            <a:ext cx="1436563" cy="33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154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711" r:id="rId2"/>
    <p:sldLayoutId id="2147483670" r:id="rId3"/>
    <p:sldLayoutId id="2147483649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18" r:id="rId10"/>
    <p:sldLayoutId id="2147483716" r:id="rId11"/>
    <p:sldLayoutId id="2147483710" r:id="rId12"/>
    <p:sldLayoutId id="2147483662" r:id="rId13"/>
    <p:sldLayoutId id="2147483669" r:id="rId14"/>
    <p:sldLayoutId id="2147483667" r:id="rId15"/>
    <p:sldLayoutId id="2147483674" r:id="rId16"/>
    <p:sldLayoutId id="2147483664" r:id="rId17"/>
    <p:sldLayoutId id="2147483665" r:id="rId18"/>
    <p:sldLayoutId id="2147483697" r:id="rId19"/>
    <p:sldLayoutId id="2147483666" r:id="rId20"/>
    <p:sldLayoutId id="2147483660" r:id="rId21"/>
    <p:sldLayoutId id="2147483677" r:id="rId22"/>
    <p:sldLayoutId id="2147483675" r:id="rId23"/>
    <p:sldLayoutId id="2147483671" r:id="rId24"/>
    <p:sldLayoutId id="2147483679" r:id="rId25"/>
    <p:sldLayoutId id="2147483678" r:id="rId26"/>
    <p:sldLayoutId id="2147483696" r:id="rId27"/>
    <p:sldLayoutId id="2147483717" r:id="rId28"/>
    <p:sldLayoutId id="2147483719" r:id="rId29"/>
    <p:sldLayoutId id="2147483726" r:id="rId30"/>
    <p:sldLayoutId id="2147483727" r:id="rId31"/>
    <p:sldLayoutId id="2147483728" r:id="rId32"/>
    <p:sldLayoutId id="2147483729" r:id="rId33"/>
    <p:sldLayoutId id="2147483730" r:id="rId34"/>
    <p:sldLayoutId id="2147483672" r:id="rId35"/>
    <p:sldLayoutId id="2147483721" r:id="rId36"/>
    <p:sldLayoutId id="2147483673" r:id="rId37"/>
    <p:sldLayoutId id="2147483695" r:id="rId38"/>
    <p:sldLayoutId id="2147483698" r:id="rId39"/>
    <p:sldLayoutId id="2147483680" r:id="rId40"/>
    <p:sldLayoutId id="2147483651" r:id="rId41"/>
    <p:sldLayoutId id="2147483676" r:id="rId42"/>
    <p:sldLayoutId id="2147483712" r:id="rId43"/>
  </p:sldLayoutIdLst>
  <p:hf hdr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69875" indent="-269875" algn="l" defTabSz="914400" rtl="0" eaLnBrk="1" latinLnBrk="0" hangingPunct="1">
        <a:lnSpc>
          <a:spcPct val="100000"/>
        </a:lnSpc>
        <a:spcBef>
          <a:spcPts val="800"/>
        </a:spcBef>
        <a:buFont typeface="Calibri" panose="020F0502020204030204" pitchFamily="34" charset="0"/>
        <a:buChar char="•"/>
        <a:defRPr sz="2100" kern="1200">
          <a:solidFill>
            <a:schemeClr val="tx2"/>
          </a:solidFill>
          <a:latin typeface="+mn-lt"/>
          <a:ea typeface="+mn-ea"/>
          <a:cs typeface="+mn-cs"/>
        </a:defRPr>
      </a:lvl1pPr>
      <a:lvl2pPr marL="627063" indent="-269875" algn="l" defTabSz="914400" rtl="0" eaLnBrk="1" latinLnBrk="0" hangingPunct="1">
        <a:lnSpc>
          <a:spcPct val="100000"/>
        </a:lnSpc>
        <a:spcBef>
          <a:spcPts val="800"/>
        </a:spcBef>
        <a:buFont typeface="Calibri" panose="020F0502020204030204" pitchFamily="34" charset="0"/>
        <a:buChar char="•"/>
        <a:defRPr sz="1700" kern="1200">
          <a:solidFill>
            <a:schemeClr val="tx2"/>
          </a:solidFill>
          <a:latin typeface="+mn-lt"/>
          <a:ea typeface="+mn-ea"/>
          <a:cs typeface="+mn-cs"/>
        </a:defRPr>
      </a:lvl2pPr>
      <a:lvl3pPr marL="987425" indent="-269875" algn="l" defTabSz="914400" rtl="0" eaLnBrk="1" latinLnBrk="0" hangingPunct="1">
        <a:lnSpc>
          <a:spcPct val="100000"/>
        </a:lnSpc>
        <a:spcBef>
          <a:spcPts val="800"/>
        </a:spcBef>
        <a:buFont typeface="Calibri" panose="020F050202020403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344613" indent="-269875" algn="l" defTabSz="914400" rtl="0" eaLnBrk="1" latinLnBrk="0" hangingPunct="1">
        <a:lnSpc>
          <a:spcPct val="100000"/>
        </a:lnSpc>
        <a:spcBef>
          <a:spcPts val="800"/>
        </a:spcBef>
        <a:buFont typeface="Calibri" panose="020F050202020403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704975" indent="-269875" algn="l" defTabSz="914400" rtl="0" eaLnBrk="1" latinLnBrk="0" hangingPunct="1">
        <a:lnSpc>
          <a:spcPct val="100000"/>
        </a:lnSpc>
        <a:spcBef>
          <a:spcPts val="800"/>
        </a:spcBef>
        <a:buFont typeface="Calibri" panose="020F050202020403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066400" indent="-2700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426400" indent="-2700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786400" indent="-2700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146400" indent="-2700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kssote.sharepoint.com/sites/sampo-ohjepankki/Potilasohjeet/Verensokerin%20kotiseuranta.pdf" TargetMode="External"/><Relationship Id="rId13" Type="http://schemas.openxmlformats.org/officeDocument/2006/relationships/hyperlink" Target="https://www.ruokavirasto.fi/vireytta-seniorivuosiin/" TargetMode="External"/><Relationship Id="rId18" Type="http://schemas.openxmlformats.org/officeDocument/2006/relationships/hyperlink" Target="https://omaks.fi/" TargetMode="External"/><Relationship Id="rId3" Type="http://schemas.openxmlformats.org/officeDocument/2006/relationships/hyperlink" Target="https://thl.fi/documents/10531/8961427/TT_Finger-toimintamalli_FI_vedos_3.pdf/30095a31-605d-cce7-aa8e-cc6c1879b49f?t=1651732041196" TargetMode="External"/><Relationship Id="rId7" Type="http://schemas.openxmlformats.org/officeDocument/2006/relationships/hyperlink" Target="https://kssote.sharepoint.com/sites/sampo-ohjepankki/Potilasohjeet/Verenpaineen%20kotiseuranta%20(laskenta,ort).pdf" TargetMode="External"/><Relationship Id="rId12" Type="http://schemas.openxmlformats.org/officeDocument/2006/relationships/hyperlink" Target="https://hyvaks.fi/sites/default/files/2023-08/Aivotreeni-esite.pdf" TargetMode="External"/><Relationship Id="rId17" Type="http://schemas.openxmlformats.org/officeDocument/2006/relationships/hyperlink" Target="https://hyvaks.fi/asiointi/terveysasemat" TargetMode="External"/><Relationship Id="rId2" Type="http://schemas.openxmlformats.org/officeDocument/2006/relationships/notesSlide" Target="../notesSlides/notesSlide1.xml"/><Relationship Id="rId16" Type="http://schemas.openxmlformats.org/officeDocument/2006/relationships/hyperlink" Target="https://omaks.fi/palvelumme/senioricha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yvaks.fi/hyvinvointisi-tueksi/seniorille/seniorin-aivoterveys-ja-muisti" TargetMode="External"/><Relationship Id="rId11" Type="http://schemas.openxmlformats.org/officeDocument/2006/relationships/hyperlink" Target="https://www.meijanpolku.fi/liikuntamahdollisuudet-keski-suomessa/" TargetMode="External"/><Relationship Id="rId5" Type="http://schemas.openxmlformats.org/officeDocument/2006/relationships/hyperlink" Target="https://www.hyvaks.fi/asiakkaana/hoito-ja-palveluketjut/aikuisten-elamantapaohjauksen-palveluketju" TargetMode="External"/><Relationship Id="rId15" Type="http://schemas.openxmlformats.org/officeDocument/2006/relationships/hyperlink" Target="https://hyvaks.fi/hyvinvointisi-tueksi/seniorille/seniorin-ajanviete-ja-vapaa-aika" TargetMode="External"/><Relationship Id="rId10" Type="http://schemas.openxmlformats.org/officeDocument/2006/relationships/hyperlink" Target="https://hyvaks.fi/palvelumme/fysioterapia" TargetMode="External"/><Relationship Id="rId19" Type="http://schemas.openxmlformats.org/officeDocument/2006/relationships/hyperlink" Target="https://hyvaks.fi/" TargetMode="External"/><Relationship Id="rId4" Type="http://schemas.openxmlformats.org/officeDocument/2006/relationships/hyperlink" Target="https://hyvaks.fi/sites/default/files/2023-08/keski-suomen-hyvinvointialue-muistisairauden-riskitesti.pdf" TargetMode="External"/><Relationship Id="rId9" Type="http://schemas.openxmlformats.org/officeDocument/2006/relationships/hyperlink" Target="https://liikuntaneuvonta.fi/liikuntaa-pohtivalle/etsi-kuntasi-liikuntaneuvonnan-yhteystiedot/" TargetMode="External"/><Relationship Id="rId14" Type="http://schemas.openxmlformats.org/officeDocument/2006/relationships/hyperlink" Target="https://hyvaks.fi/palvelumme/ravitsemusterapi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894D0AD-679D-2B2D-694D-02865D382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987" y="257596"/>
            <a:ext cx="11169009" cy="356245"/>
          </a:xfrm>
        </p:spPr>
        <p:txBody>
          <a:bodyPr/>
          <a:lstStyle/>
          <a:p>
            <a:r>
              <a:rPr lang="fi-FI" sz="1600" dirty="0"/>
              <a:t>Ennaltaehkäisy muistipolussa: Aivoterveyden edistäminen </a:t>
            </a:r>
            <a:r>
              <a:rPr lang="fi-FI" sz="1600" dirty="0" err="1">
                <a:hlinkClick r:id="rId3"/>
              </a:rPr>
              <a:t>Finger</a:t>
            </a:r>
            <a:r>
              <a:rPr lang="fi-FI" sz="1600" dirty="0">
                <a:hlinkClick r:id="rId3"/>
              </a:rPr>
              <a:t>-toimintamallin</a:t>
            </a:r>
            <a:r>
              <a:rPr lang="fi-FI" sz="1600" dirty="0"/>
              <a:t> mukaisesti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D9A92493-D926-870A-E83A-B5DF3A5E1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1</a:t>
            </a:fld>
            <a:endParaRPr lang="fi-FI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6EBB84D-43BB-4672-C10C-8498BEFB7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3A2C5-3C68-4C15-B04F-E325283184C4}" type="datetime1">
              <a:rPr lang="fi-FI" smtClean="0"/>
              <a:t>31.10.2023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9F55FB30-569F-35C6-2769-C391FDEF5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	</a:t>
            </a:r>
          </a:p>
        </p:txBody>
      </p:sp>
      <p:sp>
        <p:nvSpPr>
          <p:cNvPr id="7" name="Suorakulmio: Pyöristetyt kulmat 6">
            <a:extLst>
              <a:ext uri="{FF2B5EF4-FFF2-40B4-BE49-F238E27FC236}">
                <a16:creationId xmlns:a16="http://schemas.microsoft.com/office/drawing/2014/main" id="{7B5056F9-5AA9-9D66-78A9-98B4EC396C3C}"/>
              </a:ext>
            </a:extLst>
          </p:cNvPr>
          <p:cNvSpPr/>
          <p:nvPr/>
        </p:nvSpPr>
        <p:spPr>
          <a:xfrm>
            <a:off x="1673755" y="709551"/>
            <a:ext cx="6191795" cy="526228"/>
          </a:xfrm>
          <a:prstGeom prst="roundRect">
            <a:avLst/>
          </a:prstGeom>
          <a:solidFill>
            <a:srgbClr val="B8C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600" b="1" dirty="0">
              <a:solidFill>
                <a:schemeClr val="tx2"/>
              </a:solidFill>
            </a:endParaRPr>
          </a:p>
          <a:p>
            <a:pPr algn="ctr"/>
            <a:r>
              <a:rPr lang="fi-FI" sz="1400" b="1" u="sng" dirty="0">
                <a:solidFill>
                  <a:schemeClr val="tx2"/>
                </a:solidFill>
              </a:rPr>
              <a:t>IKÄÄNTYVÄ ASIAKAS </a:t>
            </a:r>
          </a:p>
          <a:p>
            <a:pPr algn="ctr"/>
            <a:r>
              <a:rPr lang="fi-FI" sz="900" dirty="0">
                <a:solidFill>
                  <a:schemeClr val="tx2"/>
                </a:solidFill>
              </a:rPr>
              <a:t>Sote-palveluissa</a:t>
            </a:r>
          </a:p>
          <a:p>
            <a:pPr algn="ctr"/>
            <a:r>
              <a:rPr lang="fi-FI" sz="900" dirty="0">
                <a:solidFill>
                  <a:schemeClr val="tx2"/>
                </a:solidFill>
              </a:rPr>
              <a:t>Liikuntaneuvonnassa</a:t>
            </a:r>
          </a:p>
          <a:p>
            <a:pPr algn="ctr"/>
            <a:endParaRPr lang="fi-FI" dirty="0"/>
          </a:p>
        </p:txBody>
      </p:sp>
      <p:sp>
        <p:nvSpPr>
          <p:cNvPr id="8" name="Suorakulmio: Pyöristetyt kulmat 7">
            <a:extLst>
              <a:ext uri="{FF2B5EF4-FFF2-40B4-BE49-F238E27FC236}">
                <a16:creationId xmlns:a16="http://schemas.microsoft.com/office/drawing/2014/main" id="{A861689D-6091-A269-CFB1-F01C25DF8864}"/>
              </a:ext>
            </a:extLst>
          </p:cNvPr>
          <p:cNvSpPr/>
          <p:nvPr/>
        </p:nvSpPr>
        <p:spPr>
          <a:xfrm flipH="1">
            <a:off x="9672194" y="218406"/>
            <a:ext cx="2426879" cy="195561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00" dirty="0">
              <a:solidFill>
                <a:schemeClr val="accent1">
                  <a:lumMod val="7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900" dirty="0">
                <a:solidFill>
                  <a:schemeClr val="accent1"/>
                </a:solidFill>
              </a:rPr>
              <a:t>Yhdistä ennaltaehkäisy muuhun elämäntapaohjaukseen</a:t>
            </a:r>
          </a:p>
          <a:p>
            <a:pPr algn="ctr"/>
            <a:endParaRPr lang="fi-FI" sz="900" dirty="0">
              <a:solidFill>
                <a:schemeClr val="accent1"/>
              </a:solidFill>
            </a:endParaRPr>
          </a:p>
          <a:p>
            <a:pPr algn="ctr"/>
            <a:endParaRPr lang="fi-FI" sz="900" dirty="0">
              <a:solidFill>
                <a:schemeClr val="accent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900" dirty="0">
                <a:solidFill>
                  <a:schemeClr val="accent1"/>
                </a:solidFill>
              </a:rPr>
              <a:t>Perusperiaate on kaikilla asiakkailla sama, mutta elämäntapamuutoksen suunnitelma tehdään aina  yksilöllisen tilanteen ja tuen tarpeen mukaisesti</a:t>
            </a:r>
          </a:p>
        </p:txBody>
      </p:sp>
      <p:sp>
        <p:nvSpPr>
          <p:cNvPr id="9" name="Suorakulmio: Pyöristetyt kulmat 8">
            <a:extLst>
              <a:ext uri="{FF2B5EF4-FFF2-40B4-BE49-F238E27FC236}">
                <a16:creationId xmlns:a16="http://schemas.microsoft.com/office/drawing/2014/main" id="{B727FC7F-985C-2380-508A-4588EC9AE839}"/>
              </a:ext>
            </a:extLst>
          </p:cNvPr>
          <p:cNvSpPr/>
          <p:nvPr/>
        </p:nvSpPr>
        <p:spPr>
          <a:xfrm>
            <a:off x="373078" y="1307921"/>
            <a:ext cx="8751529" cy="702216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fi-FI" sz="1200" b="1" u="sng" dirty="0">
                <a:solidFill>
                  <a:schemeClr val="tx2"/>
                </a:solidFill>
              </a:rPr>
              <a:t>TUNNISTA JA ARVIOI YKSILÖLLISET MUISTISAIRAUDEN RISKITEKIJÄT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900" dirty="0">
                <a:solidFill>
                  <a:schemeClr val="tx2"/>
                </a:solidFill>
              </a:rPr>
              <a:t>Asiakkaan tilanne, tarpeet, toimintakyky, muistisairauden riskitekijät ja suojaavat tekijät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900" dirty="0">
                <a:solidFill>
                  <a:schemeClr val="tx2"/>
                </a:solidFill>
              </a:rPr>
              <a:t>Puheeksi oton ja riskikartoituksen apuna voi käyttää </a:t>
            </a:r>
            <a:r>
              <a:rPr lang="fi-FI" sz="900" dirty="0">
                <a:hlinkClick r:id="rId4"/>
              </a:rPr>
              <a:t>muistisairauden riskitestiä</a:t>
            </a:r>
            <a:endParaRPr lang="fi-FI" sz="900" dirty="0"/>
          </a:p>
        </p:txBody>
      </p:sp>
      <p:sp>
        <p:nvSpPr>
          <p:cNvPr id="10" name="Suorakulmio: Pyöristetyt kulmat 9">
            <a:extLst>
              <a:ext uri="{FF2B5EF4-FFF2-40B4-BE49-F238E27FC236}">
                <a16:creationId xmlns:a16="http://schemas.microsoft.com/office/drawing/2014/main" id="{0A0F164D-6D1A-760D-D0AC-0474BB7DD0EF}"/>
              </a:ext>
            </a:extLst>
          </p:cNvPr>
          <p:cNvSpPr/>
          <p:nvPr/>
        </p:nvSpPr>
        <p:spPr>
          <a:xfrm>
            <a:off x="361248" y="2129941"/>
            <a:ext cx="8880124" cy="796360"/>
          </a:xfrm>
          <a:prstGeom prst="roundRect">
            <a:avLst/>
          </a:prstGeom>
          <a:solidFill>
            <a:schemeClr val="accent5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200" b="1" u="sng" dirty="0">
              <a:solidFill>
                <a:schemeClr val="tx2"/>
              </a:solidFill>
            </a:endParaRPr>
          </a:p>
          <a:p>
            <a:pPr algn="ctr"/>
            <a:endParaRPr lang="fi-FI" sz="1200" b="1" u="sng" dirty="0">
              <a:solidFill>
                <a:schemeClr val="tx2"/>
              </a:solidFill>
            </a:endParaRPr>
          </a:p>
          <a:p>
            <a:pPr algn="ctr">
              <a:spcBef>
                <a:spcPts val="600"/>
              </a:spcBef>
            </a:pPr>
            <a:r>
              <a:rPr lang="fi-FI" sz="1200" b="1" u="sng" dirty="0">
                <a:solidFill>
                  <a:schemeClr val="tx2"/>
                </a:solidFill>
              </a:rPr>
              <a:t>SUUNNITTELE ELÄMÄNTAPAMUUTOS RISKITEKIJÖIDEN VÄHENTÄMISEKSI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900" dirty="0">
                <a:solidFill>
                  <a:schemeClr val="tx2"/>
                </a:solidFill>
              </a:rPr>
              <a:t>Tehokkainta on pyrkiä vaikuttamaan useaan elämäntapaan yhtä aikaa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900" dirty="0">
                <a:solidFill>
                  <a:schemeClr val="tx2"/>
                </a:solidFill>
              </a:rPr>
              <a:t>Huomioi suunnittelussa asiakkaan yksilöllisen tuen tarve: toimintakyky, voimavarat, arjen ympäristö ja digitaidot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900" dirty="0">
                <a:solidFill>
                  <a:schemeClr val="tx2"/>
                </a:solidFill>
              </a:rPr>
              <a:t>Säilytä positiivinen ote, korosta hyötyjä, kannusta ja motivoi. Pienetkin muutokset kannattavat!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i-FI" sz="1000" dirty="0">
              <a:solidFill>
                <a:schemeClr val="tx2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i-FI" sz="1000" dirty="0">
              <a:solidFill>
                <a:schemeClr val="tx2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i-FI" sz="1000" dirty="0">
              <a:solidFill>
                <a:schemeClr val="tx2"/>
              </a:solidFill>
            </a:endParaRPr>
          </a:p>
        </p:txBody>
      </p:sp>
      <p:sp>
        <p:nvSpPr>
          <p:cNvPr id="11" name="Suorakulmio: Pyöristetyt kulmat 10">
            <a:extLst>
              <a:ext uri="{FF2B5EF4-FFF2-40B4-BE49-F238E27FC236}">
                <a16:creationId xmlns:a16="http://schemas.microsoft.com/office/drawing/2014/main" id="{861E6D5D-DE6A-839E-A2BD-81ECA0571448}"/>
              </a:ext>
            </a:extLst>
          </p:cNvPr>
          <p:cNvSpPr/>
          <p:nvPr/>
        </p:nvSpPr>
        <p:spPr>
          <a:xfrm>
            <a:off x="9713840" y="2254927"/>
            <a:ext cx="2355489" cy="256886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900" b="1" dirty="0">
                <a:solidFill>
                  <a:schemeClr val="tx2"/>
                </a:solidFill>
              </a:rPr>
              <a:t>Tukea ohjaukseen</a:t>
            </a:r>
          </a:p>
          <a:p>
            <a:pPr algn="ctr"/>
            <a:endParaRPr lang="fi-FI" sz="900" b="1" dirty="0">
              <a:solidFill>
                <a:schemeClr val="tx2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900" dirty="0">
                <a:solidFill>
                  <a:schemeClr val="tx2"/>
                </a:solidFill>
              </a:rPr>
              <a:t>Ikääntyvien elämäntapaohjauksen hoito- ja palveluketju (linkki tähän kun julkaistu)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900" dirty="0">
                <a:solidFill>
                  <a:schemeClr val="tx2"/>
                </a:solidFill>
                <a:hlinkClick r:id="rId5"/>
              </a:rPr>
              <a:t>Aikuisten </a:t>
            </a:r>
            <a:r>
              <a:rPr lang="fi-FI" sz="900" dirty="0" err="1">
                <a:solidFill>
                  <a:schemeClr val="tx2"/>
                </a:solidFill>
                <a:hlinkClick r:id="rId5"/>
              </a:rPr>
              <a:t>elamantapaohjauksen</a:t>
            </a:r>
            <a:r>
              <a:rPr lang="fi-FI" sz="900">
                <a:solidFill>
                  <a:schemeClr val="tx2"/>
                </a:solidFill>
                <a:hlinkClick r:id="rId5"/>
              </a:rPr>
              <a:t> hoito- ja palveluketju</a:t>
            </a:r>
            <a:endParaRPr lang="fi-FI" sz="900" dirty="0">
              <a:solidFill>
                <a:schemeClr val="tx2"/>
              </a:solidFill>
            </a:endParaRPr>
          </a:p>
          <a:p>
            <a:endParaRPr lang="fi-FI" sz="900" dirty="0">
              <a:solidFill>
                <a:schemeClr val="tx2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900" dirty="0">
                <a:hlinkClick r:id="rId6"/>
              </a:rPr>
              <a:t>Seniorin aivoterveys ja muisti | Keski-Suomen hyvinvointialue (hyvaks.fi)</a:t>
            </a:r>
            <a:endParaRPr lang="fi-FI" sz="9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i-FI" sz="9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900" dirty="0">
                <a:solidFill>
                  <a:schemeClr val="accent1"/>
                </a:solidFill>
              </a:rPr>
              <a:t>(Tulevaisuudessa: hyvinvointilähete ja palvelutarjotin)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i-FI" sz="900" dirty="0">
              <a:solidFill>
                <a:schemeClr val="tx2"/>
              </a:solidFill>
            </a:endParaRPr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19CEFF1D-6159-3D7D-CB73-025D0CF56F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512" y="3046105"/>
            <a:ext cx="1862102" cy="1707590"/>
          </a:xfrm>
          <a:prstGeom prst="roundRect">
            <a:avLst/>
          </a:prstGeom>
          <a:solidFill>
            <a:schemeClr val="accent5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spcBef>
                <a:spcPts val="600"/>
              </a:spcBef>
              <a:buNone/>
            </a:pPr>
            <a:endParaRPr lang="fi-FI" sz="900" b="1" u="sng" dirty="0">
              <a:solidFill>
                <a:schemeClr val="tx2"/>
              </a:solidFill>
            </a:endParaRPr>
          </a:p>
          <a:p>
            <a:pPr marL="0" indent="0" algn="ctr">
              <a:spcBef>
                <a:spcPts val="600"/>
              </a:spcBef>
              <a:buNone/>
            </a:pPr>
            <a:r>
              <a:rPr lang="fi-FI" sz="900" b="1" u="sng" dirty="0">
                <a:solidFill>
                  <a:schemeClr val="tx2"/>
                </a:solidFill>
              </a:rPr>
              <a:t>Liikkuminen</a:t>
            </a:r>
            <a:endParaRPr lang="fi-FI" sz="900" u="sng" dirty="0">
              <a:solidFill>
                <a:schemeClr val="tx2"/>
              </a:solidFill>
            </a:endParaRPr>
          </a:p>
          <a:p>
            <a:pPr>
              <a:spcBef>
                <a:spcPts val="600"/>
              </a:spcBef>
            </a:pPr>
            <a:r>
              <a:rPr lang="fi-FI" sz="900" dirty="0">
                <a:solidFill>
                  <a:schemeClr val="tx2"/>
                </a:solidFill>
              </a:rPr>
              <a:t>Kannusta arkiaktiivisuuteen ja paikallaan olon tauottamiseen</a:t>
            </a:r>
          </a:p>
          <a:p>
            <a:pPr>
              <a:spcBef>
                <a:spcPts val="600"/>
              </a:spcBef>
            </a:pPr>
            <a:r>
              <a:rPr lang="fi-FI" sz="900" dirty="0">
                <a:solidFill>
                  <a:schemeClr val="tx2"/>
                </a:solidFill>
              </a:rPr>
              <a:t>Olisi hyvä sisältää lihaskuntoharjoittelua ja kestävyyskuntoharjoittelua</a:t>
            </a:r>
          </a:p>
          <a:p>
            <a:pPr>
              <a:spcBef>
                <a:spcPts val="600"/>
              </a:spcBef>
            </a:pPr>
            <a:r>
              <a:rPr lang="fi-FI" sz="900" dirty="0">
                <a:solidFill>
                  <a:schemeClr val="tx2"/>
                </a:solidFill>
              </a:rPr>
              <a:t>Olisi hyvä olla säännöllistä ja nousujohteista, mutta turvallista</a:t>
            </a:r>
          </a:p>
          <a:p>
            <a:endParaRPr lang="fi-FI" sz="1000" dirty="0">
              <a:solidFill>
                <a:schemeClr val="tx2"/>
              </a:solidFill>
            </a:endParaRPr>
          </a:p>
        </p:txBody>
      </p:sp>
      <p:sp>
        <p:nvSpPr>
          <p:cNvPr id="13" name="Sisällön paikkamerkki 11">
            <a:extLst>
              <a:ext uri="{FF2B5EF4-FFF2-40B4-BE49-F238E27FC236}">
                <a16:creationId xmlns:a16="http://schemas.microsoft.com/office/drawing/2014/main" id="{1EC31817-C1C1-B8D5-102A-B8900B46DB66}"/>
              </a:ext>
            </a:extLst>
          </p:cNvPr>
          <p:cNvSpPr txBox="1">
            <a:spLocks/>
          </p:cNvSpPr>
          <p:nvPr/>
        </p:nvSpPr>
        <p:spPr>
          <a:xfrm>
            <a:off x="2309509" y="3046105"/>
            <a:ext cx="1831110" cy="1727458"/>
          </a:xfrm>
          <a:prstGeom prst="roundRect">
            <a:avLst/>
          </a:prstGeom>
          <a:solidFill>
            <a:schemeClr val="accent5">
              <a:lumMod val="10000"/>
              <a:lumOff val="90000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>
            <a:noAutofit/>
          </a:bodyPr>
          <a:lstStyle>
            <a:lvl1pPr marL="269875" indent="-269875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alibri" panose="020F0502020204030204" pitchFamily="34" charset="0"/>
              <a:buChar char="•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27063" indent="-269875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alibri" panose="020F0502020204030204" pitchFamily="34" charset="0"/>
              <a:buChar char="•"/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87425" indent="-269875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alibri" panose="020F050202020403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44613" indent="-269875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alibri" panose="020F050202020403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704975" indent="-269875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alibri" panose="020F050202020403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066400" indent="-2700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426400" indent="-2700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86400" indent="-2700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46400" indent="-2700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buFont typeface="Calibri" panose="020F0502020204030204" pitchFamily="34" charset="0"/>
              <a:buNone/>
            </a:pPr>
            <a:endParaRPr lang="fi-FI" sz="900" b="1" u="sng" dirty="0">
              <a:solidFill>
                <a:schemeClr val="tx2"/>
              </a:solidFill>
            </a:endParaRPr>
          </a:p>
          <a:p>
            <a:pPr marL="0" indent="0" algn="ctr">
              <a:spcBef>
                <a:spcPts val="600"/>
              </a:spcBef>
              <a:buFont typeface="Calibri" panose="020F0502020204030204" pitchFamily="34" charset="0"/>
              <a:buNone/>
            </a:pPr>
            <a:r>
              <a:rPr lang="fi-FI" sz="900" b="1" u="sng" dirty="0">
                <a:solidFill>
                  <a:schemeClr val="tx2"/>
                </a:solidFill>
              </a:rPr>
              <a:t>Kognitiivinen harjoittelu (aivotreeni</a:t>
            </a:r>
            <a:r>
              <a:rPr lang="fi-FI" sz="900" u="sng" dirty="0">
                <a:solidFill>
                  <a:schemeClr val="tx2"/>
                </a:solidFill>
              </a:rPr>
              <a:t>)</a:t>
            </a:r>
          </a:p>
          <a:p>
            <a:pPr>
              <a:spcBef>
                <a:spcPts val="600"/>
              </a:spcBef>
            </a:pPr>
            <a:r>
              <a:rPr lang="fi-FI" sz="900" dirty="0">
                <a:solidFill>
                  <a:schemeClr val="tx2"/>
                </a:solidFill>
              </a:rPr>
              <a:t>Kannusta aivojen käyttöön</a:t>
            </a:r>
          </a:p>
          <a:p>
            <a:pPr>
              <a:spcBef>
                <a:spcPts val="600"/>
              </a:spcBef>
            </a:pPr>
            <a:r>
              <a:rPr lang="fi-FI" sz="900" dirty="0">
                <a:solidFill>
                  <a:schemeClr val="tx2"/>
                </a:solidFill>
              </a:rPr>
              <a:t>Tulisi olla säännöllistä ja riittävän haastavaa</a:t>
            </a:r>
          </a:p>
          <a:p>
            <a:pPr>
              <a:spcBef>
                <a:spcPts val="600"/>
              </a:spcBef>
            </a:pPr>
            <a:r>
              <a:rPr lang="fi-FI" sz="900" dirty="0">
                <a:solidFill>
                  <a:schemeClr val="tx2"/>
                </a:solidFill>
              </a:rPr>
              <a:t>Kannattaa sisällyttää osaksi arjen toimintoja ja sen tulisi olla itselle mieluista</a:t>
            </a:r>
          </a:p>
          <a:p>
            <a:pPr marL="0" indent="0">
              <a:spcBef>
                <a:spcPts val="600"/>
              </a:spcBef>
              <a:buNone/>
            </a:pPr>
            <a:endParaRPr lang="fi-FI" sz="900" dirty="0">
              <a:solidFill>
                <a:schemeClr val="tx2"/>
              </a:solidFill>
            </a:endParaRPr>
          </a:p>
        </p:txBody>
      </p:sp>
      <p:sp>
        <p:nvSpPr>
          <p:cNvPr id="14" name="Sisällön paikkamerkki 11">
            <a:extLst>
              <a:ext uri="{FF2B5EF4-FFF2-40B4-BE49-F238E27FC236}">
                <a16:creationId xmlns:a16="http://schemas.microsoft.com/office/drawing/2014/main" id="{46A23688-B236-4A63-7C30-2006835E83EC}"/>
              </a:ext>
            </a:extLst>
          </p:cNvPr>
          <p:cNvSpPr txBox="1">
            <a:spLocks/>
          </p:cNvSpPr>
          <p:nvPr/>
        </p:nvSpPr>
        <p:spPr>
          <a:xfrm>
            <a:off x="4228171" y="3075401"/>
            <a:ext cx="1790625" cy="1690846"/>
          </a:xfrm>
          <a:prstGeom prst="roundRect">
            <a:avLst/>
          </a:prstGeom>
          <a:solidFill>
            <a:schemeClr val="accent5">
              <a:lumMod val="10000"/>
              <a:lumOff val="90000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>
            <a:noAutofit/>
          </a:bodyPr>
          <a:lstStyle>
            <a:lvl1pPr marL="269875" indent="-269875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alibri" panose="020F0502020204030204" pitchFamily="34" charset="0"/>
              <a:buChar char="•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27063" indent="-269875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alibri" panose="020F0502020204030204" pitchFamily="34" charset="0"/>
              <a:buChar char="•"/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87425" indent="-269875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alibri" panose="020F050202020403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44613" indent="-269875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alibri" panose="020F050202020403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704975" indent="-269875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alibri" panose="020F050202020403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066400" indent="-2700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426400" indent="-2700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86400" indent="-2700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46400" indent="-2700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Calibri" panose="020F0502020204030204" pitchFamily="34" charset="0"/>
              <a:buNone/>
            </a:pPr>
            <a:endParaRPr lang="fi-FI" sz="900" b="1" u="sng" dirty="0">
              <a:solidFill>
                <a:schemeClr val="tx2"/>
              </a:solidFill>
            </a:endParaRPr>
          </a:p>
          <a:p>
            <a:pPr marL="0" indent="0" algn="ctr">
              <a:spcBef>
                <a:spcPts val="0"/>
              </a:spcBef>
              <a:buFont typeface="Calibri" panose="020F0502020204030204" pitchFamily="34" charset="0"/>
              <a:buNone/>
            </a:pPr>
            <a:r>
              <a:rPr lang="fi-FI" sz="900" b="1" u="sng" dirty="0">
                <a:solidFill>
                  <a:schemeClr val="tx2"/>
                </a:solidFill>
              </a:rPr>
              <a:t>Ravitsemus</a:t>
            </a:r>
          </a:p>
          <a:p>
            <a:pPr marL="0" indent="0" algn="ctr">
              <a:spcBef>
                <a:spcPts val="0"/>
              </a:spcBef>
              <a:buFont typeface="Calibri" panose="020F0502020204030204" pitchFamily="34" charset="0"/>
              <a:buNone/>
            </a:pPr>
            <a:endParaRPr lang="fi-FI" sz="900" b="1" dirty="0">
              <a:solidFill>
                <a:schemeClr val="tx2"/>
              </a:solidFill>
            </a:endParaRPr>
          </a:p>
          <a:p>
            <a:pPr>
              <a:spcBef>
                <a:spcPts val="0"/>
              </a:spcBef>
            </a:pPr>
            <a:r>
              <a:rPr lang="fi-FI" sz="900" dirty="0">
                <a:solidFill>
                  <a:schemeClr val="tx2"/>
                </a:solidFill>
              </a:rPr>
              <a:t>Kannusta ja ohjaa terveelliseen, monipuoliseen ja säännölliseen ruokailuun </a:t>
            </a:r>
          </a:p>
          <a:p>
            <a:pPr>
              <a:spcBef>
                <a:spcPts val="0"/>
              </a:spcBef>
            </a:pPr>
            <a:r>
              <a:rPr lang="fi-FI" sz="900" dirty="0">
                <a:solidFill>
                  <a:schemeClr val="tx2"/>
                </a:solidFill>
              </a:rPr>
              <a:t>Huomiota kannattaa kiinnittää myös rasvan laatuun ja liiallisen suolan ja sokerin vähentämiseen</a:t>
            </a:r>
          </a:p>
          <a:p>
            <a:pPr>
              <a:spcBef>
                <a:spcPts val="0"/>
              </a:spcBef>
            </a:pPr>
            <a:endParaRPr lang="fi-FI" sz="900" dirty="0">
              <a:solidFill>
                <a:schemeClr val="tx2"/>
              </a:solidFill>
            </a:endParaRPr>
          </a:p>
          <a:p>
            <a:pPr marL="0" indent="0" algn="ctr">
              <a:buFont typeface="Calibri" panose="020F0502020204030204" pitchFamily="34" charset="0"/>
              <a:buNone/>
            </a:pPr>
            <a:endParaRPr lang="fi-FI" sz="900" b="1" dirty="0">
              <a:solidFill>
                <a:schemeClr val="tx2"/>
              </a:solidFill>
            </a:endParaRPr>
          </a:p>
        </p:txBody>
      </p:sp>
      <p:sp>
        <p:nvSpPr>
          <p:cNvPr id="15" name="Sisällön paikkamerkki 11">
            <a:extLst>
              <a:ext uri="{FF2B5EF4-FFF2-40B4-BE49-F238E27FC236}">
                <a16:creationId xmlns:a16="http://schemas.microsoft.com/office/drawing/2014/main" id="{B58F2F96-CD2C-4C41-35EB-60C097AEDC8C}"/>
              </a:ext>
            </a:extLst>
          </p:cNvPr>
          <p:cNvSpPr txBox="1">
            <a:spLocks/>
          </p:cNvSpPr>
          <p:nvPr/>
        </p:nvSpPr>
        <p:spPr>
          <a:xfrm>
            <a:off x="6110439" y="3082719"/>
            <a:ext cx="1755368" cy="1690844"/>
          </a:xfrm>
          <a:prstGeom prst="roundRect">
            <a:avLst/>
          </a:prstGeom>
          <a:solidFill>
            <a:schemeClr val="accent5">
              <a:lumMod val="10000"/>
              <a:lumOff val="90000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>
            <a:noAutofit/>
          </a:bodyPr>
          <a:lstStyle>
            <a:lvl1pPr marL="269875" indent="-269875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alibri" panose="020F0502020204030204" pitchFamily="34" charset="0"/>
              <a:buChar char="•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27063" indent="-269875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alibri" panose="020F0502020204030204" pitchFamily="34" charset="0"/>
              <a:buChar char="•"/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87425" indent="-269875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alibri" panose="020F050202020403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44613" indent="-269875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alibri" panose="020F050202020403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704975" indent="-269875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alibri" panose="020F050202020403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066400" indent="-2700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426400" indent="-2700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86400" indent="-2700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46400" indent="-2700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Calibri" panose="020F0502020204030204" pitchFamily="34" charset="0"/>
              <a:buNone/>
            </a:pPr>
            <a:r>
              <a:rPr lang="fi-FI" sz="900" b="1" u="sng" dirty="0">
                <a:solidFill>
                  <a:schemeClr val="tx2"/>
                </a:solidFill>
              </a:rPr>
              <a:t>Sosiaalinen aktiivisuus</a:t>
            </a:r>
          </a:p>
          <a:p>
            <a:r>
              <a:rPr lang="fi-FI" sz="900" dirty="0">
                <a:solidFill>
                  <a:schemeClr val="tx2"/>
                </a:solidFill>
              </a:rPr>
              <a:t>Keskustele sosiaalisista suhteista, yksinäisyyden kokemuksista sekä mielen hyvinvoinnista</a:t>
            </a:r>
          </a:p>
          <a:p>
            <a:r>
              <a:rPr lang="fi-FI" sz="900" dirty="0">
                <a:solidFill>
                  <a:schemeClr val="tx2"/>
                </a:solidFill>
              </a:rPr>
              <a:t>Kannusta sosiaaliseen aktiivisuuteen</a:t>
            </a:r>
          </a:p>
          <a:p>
            <a:endParaRPr lang="fi-FI" sz="900" dirty="0">
              <a:solidFill>
                <a:schemeClr val="tx2"/>
              </a:solidFill>
            </a:endParaRPr>
          </a:p>
          <a:p>
            <a:endParaRPr lang="fi-FI" sz="900" dirty="0">
              <a:solidFill>
                <a:schemeClr val="tx2"/>
              </a:solidFill>
            </a:endParaRPr>
          </a:p>
        </p:txBody>
      </p:sp>
      <p:sp>
        <p:nvSpPr>
          <p:cNvPr id="16" name="Suorakulmio: Pyöristetyt kulmat 15">
            <a:extLst>
              <a:ext uri="{FF2B5EF4-FFF2-40B4-BE49-F238E27FC236}">
                <a16:creationId xmlns:a16="http://schemas.microsoft.com/office/drawing/2014/main" id="{F75BFDA7-66A2-B7AE-26B5-E6641C2BFA18}"/>
              </a:ext>
            </a:extLst>
          </p:cNvPr>
          <p:cNvSpPr/>
          <p:nvPr/>
        </p:nvSpPr>
        <p:spPr>
          <a:xfrm rot="16200000">
            <a:off x="-2097505" y="3840349"/>
            <a:ext cx="4535451" cy="175582"/>
          </a:xfrm>
          <a:prstGeom prst="roundRect">
            <a:avLst/>
          </a:prstGeom>
          <a:solidFill>
            <a:schemeClr val="accent5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dirty="0">
                <a:solidFill>
                  <a:schemeClr val="tx2"/>
                </a:solidFill>
              </a:rPr>
              <a:t>Seuraa ja arvioi vaikutuksia</a:t>
            </a:r>
          </a:p>
        </p:txBody>
      </p:sp>
      <p:sp>
        <p:nvSpPr>
          <p:cNvPr id="17" name="Suorakulmio: Pyöristetyt kulmat 16">
            <a:extLst>
              <a:ext uri="{FF2B5EF4-FFF2-40B4-BE49-F238E27FC236}">
                <a16:creationId xmlns:a16="http://schemas.microsoft.com/office/drawing/2014/main" id="{473307B5-B7CA-CB1D-57DB-997DDDA8521F}"/>
              </a:ext>
            </a:extLst>
          </p:cNvPr>
          <p:cNvSpPr/>
          <p:nvPr/>
        </p:nvSpPr>
        <p:spPr>
          <a:xfrm>
            <a:off x="357512" y="4876837"/>
            <a:ext cx="8955164" cy="194998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900" dirty="0">
                <a:solidFill>
                  <a:schemeClr val="tx2"/>
                </a:solidFill>
              </a:rPr>
              <a:t>Yksilöllisen tarpeen mukainen jatko-ohjaus sote-ammattilaiselle, liikuntaneuvontaan, liikunta- ja kulttuuripalveluihin, järjestöjen ja yhdistysten toimintaan tai omaehtoiseen harjoitteluun</a:t>
            </a:r>
          </a:p>
        </p:txBody>
      </p:sp>
      <p:sp>
        <p:nvSpPr>
          <p:cNvPr id="18" name="Sisällön paikkamerkki 11">
            <a:extLst>
              <a:ext uri="{FF2B5EF4-FFF2-40B4-BE49-F238E27FC236}">
                <a16:creationId xmlns:a16="http://schemas.microsoft.com/office/drawing/2014/main" id="{F968A15A-1C27-F15D-1C61-E1CA56D0C783}"/>
              </a:ext>
            </a:extLst>
          </p:cNvPr>
          <p:cNvSpPr txBox="1">
            <a:spLocks/>
          </p:cNvSpPr>
          <p:nvPr/>
        </p:nvSpPr>
        <p:spPr>
          <a:xfrm>
            <a:off x="7985594" y="3077903"/>
            <a:ext cx="1255778" cy="1690847"/>
          </a:xfrm>
          <a:prstGeom prst="roundRect">
            <a:avLst/>
          </a:prstGeom>
          <a:solidFill>
            <a:schemeClr val="accent5">
              <a:lumMod val="10000"/>
              <a:lumOff val="90000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>
            <a:noAutofit/>
          </a:bodyPr>
          <a:lstStyle>
            <a:lvl1pPr marL="269875" indent="-269875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alibri" panose="020F0502020204030204" pitchFamily="34" charset="0"/>
              <a:buChar char="•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27063" indent="-269875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alibri" panose="020F0502020204030204" pitchFamily="34" charset="0"/>
              <a:buChar char="•"/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87425" indent="-269875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alibri" panose="020F050202020403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44613" indent="-269875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alibri" panose="020F050202020403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704975" indent="-269875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alibri" panose="020F050202020403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066400" indent="-2700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426400" indent="-2700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86400" indent="-2700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46400" indent="-2700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Calibri" panose="020F0502020204030204" pitchFamily="34" charset="0"/>
              <a:buNone/>
            </a:pPr>
            <a:r>
              <a:rPr lang="fi-FI" sz="900" b="1" u="sng" dirty="0">
                <a:solidFill>
                  <a:schemeClr val="tx2"/>
                </a:solidFill>
              </a:rPr>
              <a:t>Verisuoniterveyden hoito</a:t>
            </a:r>
          </a:p>
          <a:p>
            <a:r>
              <a:rPr lang="fi-FI" sz="900" dirty="0">
                <a:solidFill>
                  <a:schemeClr val="tx2"/>
                </a:solidFill>
                <a:hlinkClick r:id="rId7"/>
              </a:rPr>
              <a:t>Verenpaineen, </a:t>
            </a:r>
            <a:r>
              <a:rPr lang="fi-FI" sz="900" dirty="0">
                <a:solidFill>
                  <a:schemeClr val="tx2"/>
                </a:solidFill>
              </a:rPr>
              <a:t>kolesterolin ja </a:t>
            </a:r>
            <a:r>
              <a:rPr lang="fi-FI" sz="900" dirty="0">
                <a:solidFill>
                  <a:schemeClr val="tx2"/>
                </a:solidFill>
                <a:hlinkClick r:id="rId8"/>
              </a:rPr>
              <a:t>verensokerin</a:t>
            </a:r>
            <a:r>
              <a:rPr lang="fi-FI" sz="900" dirty="0">
                <a:solidFill>
                  <a:schemeClr val="tx2"/>
                </a:solidFill>
              </a:rPr>
              <a:t> riskitekijöiden seuranta ja hoito</a:t>
            </a:r>
          </a:p>
        </p:txBody>
      </p:sp>
      <p:sp>
        <p:nvSpPr>
          <p:cNvPr id="19" name="Suorakulmio: Pyöristetyt kulmat 18">
            <a:extLst>
              <a:ext uri="{FF2B5EF4-FFF2-40B4-BE49-F238E27FC236}">
                <a16:creationId xmlns:a16="http://schemas.microsoft.com/office/drawing/2014/main" id="{60542327-9679-4F58-16E6-4D2EFEA5FBE9}"/>
              </a:ext>
            </a:extLst>
          </p:cNvPr>
          <p:cNvSpPr/>
          <p:nvPr/>
        </p:nvSpPr>
        <p:spPr>
          <a:xfrm>
            <a:off x="357512" y="5126874"/>
            <a:ext cx="1862102" cy="1621977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800" dirty="0">
                <a:hlinkClick r:id="rId9"/>
              </a:rPr>
              <a:t>Liikuntaneuvonta</a:t>
            </a:r>
            <a:endParaRPr lang="fi-FI" sz="800" b="1" dirty="0">
              <a:solidFill>
                <a:schemeClr val="accent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800" dirty="0">
                <a:solidFill>
                  <a:schemeClr val="accent1"/>
                </a:solidFill>
              </a:rPr>
              <a:t>Jos ensisijainen muutostarve liittyy liikunnan lisäämiseen</a:t>
            </a:r>
          </a:p>
          <a:p>
            <a:endParaRPr lang="fi-FI" sz="800" dirty="0">
              <a:solidFill>
                <a:schemeClr val="accent1"/>
              </a:solidFill>
            </a:endParaRPr>
          </a:p>
          <a:p>
            <a:r>
              <a:rPr lang="fi-FI" sz="800" dirty="0">
                <a:hlinkClick r:id="rId10"/>
              </a:rPr>
              <a:t>Fysioterapia</a:t>
            </a:r>
            <a:endParaRPr lang="fi-FI" sz="800" b="1" dirty="0">
              <a:solidFill>
                <a:schemeClr val="accent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800" dirty="0">
                <a:solidFill>
                  <a:schemeClr val="accent1"/>
                </a:solidFill>
              </a:rPr>
              <a:t>Jos Tule-vaivoja, tai muita toiminnallisia rajoitteita</a:t>
            </a:r>
          </a:p>
          <a:p>
            <a:endParaRPr lang="fi-FI" sz="1000" b="1" dirty="0">
              <a:solidFill>
                <a:schemeClr val="accent1"/>
              </a:solidFill>
            </a:endParaRPr>
          </a:p>
          <a:p>
            <a:r>
              <a:rPr lang="fi-FI" sz="800" dirty="0">
                <a:hlinkClick r:id="rId11"/>
              </a:rPr>
              <a:t>Liikuntamahdollisuudet Keski-Suomessa</a:t>
            </a:r>
            <a:endParaRPr lang="fi-FI" sz="800" b="1" dirty="0">
              <a:solidFill>
                <a:schemeClr val="accent1"/>
              </a:solidFill>
            </a:endParaRPr>
          </a:p>
          <a:p>
            <a:endParaRPr lang="fi-FI" sz="1000" dirty="0">
              <a:solidFill>
                <a:schemeClr val="accent1"/>
              </a:solidFill>
            </a:endParaRPr>
          </a:p>
        </p:txBody>
      </p:sp>
      <p:sp>
        <p:nvSpPr>
          <p:cNvPr id="20" name="Suorakulmio: Pyöristetyt kulmat 19">
            <a:extLst>
              <a:ext uri="{FF2B5EF4-FFF2-40B4-BE49-F238E27FC236}">
                <a16:creationId xmlns:a16="http://schemas.microsoft.com/office/drawing/2014/main" id="{0499E626-6E41-A5C6-6D87-93439C9E0614}"/>
              </a:ext>
            </a:extLst>
          </p:cNvPr>
          <p:cNvSpPr/>
          <p:nvPr/>
        </p:nvSpPr>
        <p:spPr>
          <a:xfrm>
            <a:off x="2292247" y="5158675"/>
            <a:ext cx="1831110" cy="1590178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900" dirty="0"/>
          </a:p>
          <a:p>
            <a:r>
              <a:rPr lang="fi-FI" sz="800" b="1" dirty="0">
                <a:solidFill>
                  <a:schemeClr val="accent1"/>
                </a:solidFill>
              </a:rPr>
              <a:t>Vinkkejä aivotreeniin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800" dirty="0">
                <a:hlinkClick r:id="rId12"/>
              </a:rPr>
              <a:t>Aivotreeni-esite_2023.pdf (hyvaks.fi)</a:t>
            </a:r>
            <a:endParaRPr lang="fi-FI" sz="8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i-FI" sz="800" dirty="0">
              <a:solidFill>
                <a:schemeClr val="accent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800" dirty="0">
                <a:solidFill>
                  <a:schemeClr val="accent1"/>
                </a:solidFill>
              </a:rPr>
              <a:t>Paikalliset liikuntaryhmät, jotka sisältävät toiminnallista aivotreeniä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800" dirty="0">
                <a:solidFill>
                  <a:schemeClr val="accent1"/>
                </a:solidFill>
              </a:rPr>
              <a:t>Paikalliset ryhmät, joissa päättely- ja ongelmanratkaisutehtäviä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i-FI" sz="800" dirty="0">
              <a:solidFill>
                <a:schemeClr val="accent1"/>
              </a:solidFill>
            </a:endParaRPr>
          </a:p>
        </p:txBody>
      </p:sp>
      <p:sp>
        <p:nvSpPr>
          <p:cNvPr id="21" name="Suorakulmio: Pyöristetyt kulmat 20">
            <a:extLst>
              <a:ext uri="{FF2B5EF4-FFF2-40B4-BE49-F238E27FC236}">
                <a16:creationId xmlns:a16="http://schemas.microsoft.com/office/drawing/2014/main" id="{DE890A4E-9AFF-C954-9F23-784D43185ACD}"/>
              </a:ext>
            </a:extLst>
          </p:cNvPr>
          <p:cNvSpPr/>
          <p:nvPr/>
        </p:nvSpPr>
        <p:spPr>
          <a:xfrm>
            <a:off x="4228173" y="5158674"/>
            <a:ext cx="1831110" cy="1590177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800" b="1" dirty="0">
                <a:solidFill>
                  <a:schemeClr val="accent1"/>
                </a:solidFill>
              </a:rPr>
              <a:t>Tietoa ja vinkkejä: </a:t>
            </a:r>
            <a:r>
              <a:rPr lang="fi-FI" sz="800" dirty="0">
                <a:hlinkClick r:id="rId13"/>
              </a:rPr>
              <a:t>Vireyttä seniorivuosiin – Ruokavirasto</a:t>
            </a:r>
            <a:endParaRPr lang="fi-FI" sz="800" dirty="0"/>
          </a:p>
          <a:p>
            <a:endParaRPr lang="fi-FI" sz="800" dirty="0">
              <a:solidFill>
                <a:schemeClr val="accent1"/>
              </a:solidFill>
            </a:endParaRPr>
          </a:p>
          <a:p>
            <a:r>
              <a:rPr lang="fi-FI" sz="800" b="1" dirty="0">
                <a:solidFill>
                  <a:schemeClr val="accent1"/>
                </a:solidFill>
              </a:rPr>
              <a:t>Ravitsemusterapia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800" dirty="0">
                <a:solidFill>
                  <a:schemeClr val="accent1"/>
                </a:solidFill>
              </a:rPr>
              <a:t>Asiakkaille, jotka tarvitsevat ravitsemuksellista ohjausta esim. sairauden tai allergian vuoksi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800" dirty="0">
                <a:hlinkClick r:id="rId14"/>
              </a:rPr>
              <a:t>Ravitsemusterapia | Keski-Suomen hyvinvointialue (hyvaks.fi)</a:t>
            </a:r>
            <a:endParaRPr lang="fi-FI" sz="800" dirty="0">
              <a:solidFill>
                <a:schemeClr val="accent1"/>
              </a:solidFill>
            </a:endParaRPr>
          </a:p>
        </p:txBody>
      </p:sp>
      <p:sp>
        <p:nvSpPr>
          <p:cNvPr id="22" name="Suorakulmio: Pyöristetyt kulmat 21">
            <a:extLst>
              <a:ext uri="{FF2B5EF4-FFF2-40B4-BE49-F238E27FC236}">
                <a16:creationId xmlns:a16="http://schemas.microsoft.com/office/drawing/2014/main" id="{30F6CF37-E60F-E0ED-41C2-ADE1A204D212}"/>
              </a:ext>
            </a:extLst>
          </p:cNvPr>
          <p:cNvSpPr/>
          <p:nvPr/>
        </p:nvSpPr>
        <p:spPr>
          <a:xfrm>
            <a:off x="6135871" y="5158674"/>
            <a:ext cx="1776014" cy="1590177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800" b="1" dirty="0">
              <a:solidFill>
                <a:schemeClr val="accent1"/>
              </a:solidFill>
            </a:endParaRPr>
          </a:p>
          <a:p>
            <a:r>
              <a:rPr lang="fi-FI" sz="800" b="1" dirty="0">
                <a:solidFill>
                  <a:schemeClr val="accent1"/>
                </a:solidFill>
              </a:rPr>
              <a:t>Tietoa ja vinkkejä: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800" dirty="0">
                <a:solidFill>
                  <a:schemeClr val="accent1"/>
                </a:solidFill>
              </a:rPr>
              <a:t>Paikallisten yhdistysten, järjestöjen ja seurakuntien toiminta, harrastusryhmät ja kohtaamispaikat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i-FI" sz="800" dirty="0">
              <a:hlinkClick r:id="rId15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800" dirty="0">
                <a:hlinkClick r:id="rId15"/>
              </a:rPr>
              <a:t>Seniorin ajanviete ja vapaa-aika | Keski-Suomen hyvinvointialue (hyvaks.fi)</a:t>
            </a:r>
            <a:endParaRPr lang="fi-FI" sz="8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i-FI" sz="800" dirty="0">
              <a:hlinkClick r:id="rId16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800" dirty="0">
                <a:hlinkClick r:id="rId16"/>
              </a:rPr>
              <a:t>Seniorichat | OmaKS.fi</a:t>
            </a:r>
            <a:endParaRPr lang="fi-FI" sz="800" dirty="0">
              <a:solidFill>
                <a:schemeClr val="accent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i-FI" sz="900" dirty="0">
              <a:solidFill>
                <a:schemeClr val="accent1"/>
              </a:solidFill>
            </a:endParaRPr>
          </a:p>
        </p:txBody>
      </p:sp>
      <p:sp>
        <p:nvSpPr>
          <p:cNvPr id="23" name="Suorakulmio: Pyöristetyt kulmat 22">
            <a:extLst>
              <a:ext uri="{FF2B5EF4-FFF2-40B4-BE49-F238E27FC236}">
                <a16:creationId xmlns:a16="http://schemas.microsoft.com/office/drawing/2014/main" id="{93508FDE-9C88-9354-EF27-96A84E294256}"/>
              </a:ext>
            </a:extLst>
          </p:cNvPr>
          <p:cNvSpPr/>
          <p:nvPr/>
        </p:nvSpPr>
        <p:spPr>
          <a:xfrm>
            <a:off x="7976627" y="5141929"/>
            <a:ext cx="1304878" cy="1590177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800" dirty="0">
                <a:hlinkClick r:id="rId17"/>
              </a:rPr>
              <a:t>Terveysasemat | Keski-Suomen hyvinvointialue (hyvaks.fi)</a:t>
            </a:r>
            <a:endParaRPr lang="fi-FI" sz="800" dirty="0">
              <a:hlinkClick r:id="rId18"/>
            </a:endParaRPr>
          </a:p>
          <a:p>
            <a:endParaRPr lang="fi-FI" sz="800" dirty="0">
              <a:hlinkClick r:id="rId18"/>
            </a:endParaRPr>
          </a:p>
          <a:p>
            <a:r>
              <a:rPr lang="fi-FI" sz="800" dirty="0">
                <a:hlinkClick r:id="rId18"/>
              </a:rPr>
              <a:t>Omaks.fi | Keski-Suomen digitaalinen sosiaali- ja terveyskeskus | OmaKS.fi</a:t>
            </a:r>
            <a:endParaRPr lang="fi-FI" sz="800" dirty="0"/>
          </a:p>
        </p:txBody>
      </p:sp>
      <p:cxnSp>
        <p:nvCxnSpPr>
          <p:cNvPr id="27" name="Suora yhdysviiva 26">
            <a:extLst>
              <a:ext uri="{FF2B5EF4-FFF2-40B4-BE49-F238E27FC236}">
                <a16:creationId xmlns:a16="http://schemas.microsoft.com/office/drawing/2014/main" id="{24E75ABD-1B5F-6E23-D823-16E1F8782429}"/>
              </a:ext>
            </a:extLst>
          </p:cNvPr>
          <p:cNvCxnSpPr/>
          <p:nvPr/>
        </p:nvCxnSpPr>
        <p:spPr>
          <a:xfrm>
            <a:off x="230819" y="2861477"/>
            <a:ext cx="0" cy="144284"/>
          </a:xfrm>
          <a:prstGeom prst="line">
            <a:avLst/>
          </a:prstGeom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Suora yhdysviiva 28">
            <a:extLst>
              <a:ext uri="{FF2B5EF4-FFF2-40B4-BE49-F238E27FC236}">
                <a16:creationId xmlns:a16="http://schemas.microsoft.com/office/drawing/2014/main" id="{5528C2D9-5322-C8B5-B5E3-93ABFDDC1021}"/>
              </a:ext>
            </a:extLst>
          </p:cNvPr>
          <p:cNvCxnSpPr>
            <a:cxnSpLocks/>
            <a:stCxn id="7" idx="2"/>
            <a:endCxn id="7" idx="2"/>
          </p:cNvCxnSpPr>
          <p:nvPr/>
        </p:nvCxnSpPr>
        <p:spPr>
          <a:xfrm>
            <a:off x="4769653" y="1235779"/>
            <a:ext cx="0" cy="0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1" name="Suora yhdysviiva 30">
            <a:extLst>
              <a:ext uri="{FF2B5EF4-FFF2-40B4-BE49-F238E27FC236}">
                <a16:creationId xmlns:a16="http://schemas.microsoft.com/office/drawing/2014/main" id="{97D0C3BF-64BA-EBC0-42A7-2913930C65D3}"/>
              </a:ext>
            </a:extLst>
          </p:cNvPr>
          <p:cNvCxnSpPr>
            <a:cxnSpLocks/>
          </p:cNvCxnSpPr>
          <p:nvPr/>
        </p:nvCxnSpPr>
        <p:spPr>
          <a:xfrm>
            <a:off x="4784699" y="1190817"/>
            <a:ext cx="0" cy="234208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6" name="Suora yhdysviiva 35">
            <a:extLst>
              <a:ext uri="{FF2B5EF4-FFF2-40B4-BE49-F238E27FC236}">
                <a16:creationId xmlns:a16="http://schemas.microsoft.com/office/drawing/2014/main" id="{50CD976E-6B76-6241-8EDD-3191E173F82E}"/>
              </a:ext>
            </a:extLst>
          </p:cNvPr>
          <p:cNvCxnSpPr/>
          <p:nvPr/>
        </p:nvCxnSpPr>
        <p:spPr>
          <a:xfrm>
            <a:off x="108012" y="2528121"/>
            <a:ext cx="0" cy="144284"/>
          </a:xfrm>
          <a:prstGeom prst="line">
            <a:avLst/>
          </a:prstGeom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Suora yhdysviiva 36">
            <a:extLst>
              <a:ext uri="{FF2B5EF4-FFF2-40B4-BE49-F238E27FC236}">
                <a16:creationId xmlns:a16="http://schemas.microsoft.com/office/drawing/2014/main" id="{5DBF59FF-53F1-3E42-38B1-EB1D1CCDECDC}"/>
              </a:ext>
            </a:extLst>
          </p:cNvPr>
          <p:cNvCxnSpPr>
            <a:cxnSpLocks/>
          </p:cNvCxnSpPr>
          <p:nvPr/>
        </p:nvCxnSpPr>
        <p:spPr>
          <a:xfrm>
            <a:off x="4769653" y="2010137"/>
            <a:ext cx="0" cy="119804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9" name="Suora yhdysviiva 48">
            <a:extLst>
              <a:ext uri="{FF2B5EF4-FFF2-40B4-BE49-F238E27FC236}">
                <a16:creationId xmlns:a16="http://schemas.microsoft.com/office/drawing/2014/main" id="{EA4888E7-6439-9840-49A1-685049247327}"/>
              </a:ext>
            </a:extLst>
          </p:cNvPr>
          <p:cNvCxnSpPr>
            <a:endCxn id="12" idx="0"/>
          </p:cNvCxnSpPr>
          <p:nvPr/>
        </p:nvCxnSpPr>
        <p:spPr>
          <a:xfrm>
            <a:off x="1287262" y="2926301"/>
            <a:ext cx="1301" cy="119804"/>
          </a:xfrm>
          <a:prstGeom prst="line">
            <a:avLst/>
          </a:prstGeom>
          <a:ln w="952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0" name="Suora yhdysviiva 49">
            <a:extLst>
              <a:ext uri="{FF2B5EF4-FFF2-40B4-BE49-F238E27FC236}">
                <a16:creationId xmlns:a16="http://schemas.microsoft.com/office/drawing/2014/main" id="{BE178981-1A74-8630-32C4-F649B8DAD7F4}"/>
              </a:ext>
            </a:extLst>
          </p:cNvPr>
          <p:cNvCxnSpPr>
            <a:cxnSpLocks/>
            <a:endCxn id="13" idx="0"/>
          </p:cNvCxnSpPr>
          <p:nvPr/>
        </p:nvCxnSpPr>
        <p:spPr>
          <a:xfrm>
            <a:off x="3225064" y="2926301"/>
            <a:ext cx="0" cy="119804"/>
          </a:xfrm>
          <a:prstGeom prst="line">
            <a:avLst/>
          </a:prstGeom>
          <a:ln w="952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6" name="Suora yhdysviiva 55">
            <a:extLst>
              <a:ext uri="{FF2B5EF4-FFF2-40B4-BE49-F238E27FC236}">
                <a16:creationId xmlns:a16="http://schemas.microsoft.com/office/drawing/2014/main" id="{E7A7FC1D-1698-63CA-EB84-F8F9FADC0352}"/>
              </a:ext>
            </a:extLst>
          </p:cNvPr>
          <p:cNvCxnSpPr>
            <a:cxnSpLocks/>
          </p:cNvCxnSpPr>
          <p:nvPr/>
        </p:nvCxnSpPr>
        <p:spPr>
          <a:xfrm>
            <a:off x="5188509" y="2926301"/>
            <a:ext cx="0" cy="149100"/>
          </a:xfrm>
          <a:prstGeom prst="line">
            <a:avLst/>
          </a:prstGeom>
          <a:ln w="952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8" name="Suora yhdysviiva 57">
            <a:extLst>
              <a:ext uri="{FF2B5EF4-FFF2-40B4-BE49-F238E27FC236}">
                <a16:creationId xmlns:a16="http://schemas.microsoft.com/office/drawing/2014/main" id="{3A38AB4E-129E-FE98-DF00-75E51A21F1E8}"/>
              </a:ext>
            </a:extLst>
          </p:cNvPr>
          <p:cNvCxnSpPr>
            <a:cxnSpLocks/>
          </p:cNvCxnSpPr>
          <p:nvPr/>
        </p:nvCxnSpPr>
        <p:spPr>
          <a:xfrm>
            <a:off x="7036543" y="2931211"/>
            <a:ext cx="0" cy="149100"/>
          </a:xfrm>
          <a:prstGeom prst="line">
            <a:avLst/>
          </a:prstGeom>
          <a:ln w="952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9" name="Suora yhdysviiva 58">
            <a:extLst>
              <a:ext uri="{FF2B5EF4-FFF2-40B4-BE49-F238E27FC236}">
                <a16:creationId xmlns:a16="http://schemas.microsoft.com/office/drawing/2014/main" id="{5080875A-0134-621D-156E-255BA6998938}"/>
              </a:ext>
            </a:extLst>
          </p:cNvPr>
          <p:cNvCxnSpPr>
            <a:cxnSpLocks/>
          </p:cNvCxnSpPr>
          <p:nvPr/>
        </p:nvCxnSpPr>
        <p:spPr>
          <a:xfrm>
            <a:off x="8602636" y="2933619"/>
            <a:ext cx="0" cy="149100"/>
          </a:xfrm>
          <a:prstGeom prst="line">
            <a:avLst/>
          </a:prstGeom>
          <a:ln w="952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0" name="Nuoli: Alas 59">
            <a:extLst>
              <a:ext uri="{FF2B5EF4-FFF2-40B4-BE49-F238E27FC236}">
                <a16:creationId xmlns:a16="http://schemas.microsoft.com/office/drawing/2014/main" id="{2DF060D6-D548-12D0-CC49-E4AFE5C6BAC0}"/>
              </a:ext>
            </a:extLst>
          </p:cNvPr>
          <p:cNvSpPr/>
          <p:nvPr/>
        </p:nvSpPr>
        <p:spPr>
          <a:xfrm>
            <a:off x="-11925" y="6040714"/>
            <a:ext cx="355107" cy="592735"/>
          </a:xfrm>
          <a:prstGeom prst="downArrow">
            <a:avLst/>
          </a:prstGeom>
          <a:solidFill>
            <a:schemeClr val="accent5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61" name="Nuoli: Alas 60">
            <a:extLst>
              <a:ext uri="{FF2B5EF4-FFF2-40B4-BE49-F238E27FC236}">
                <a16:creationId xmlns:a16="http://schemas.microsoft.com/office/drawing/2014/main" id="{1F04EBD2-C690-F214-353A-5E3543320B1F}"/>
              </a:ext>
            </a:extLst>
          </p:cNvPr>
          <p:cNvSpPr/>
          <p:nvPr/>
        </p:nvSpPr>
        <p:spPr>
          <a:xfrm rot="10800000">
            <a:off x="-7334" y="1449271"/>
            <a:ext cx="355107" cy="592735"/>
          </a:xfrm>
          <a:prstGeom prst="downArrow">
            <a:avLst/>
          </a:prstGeom>
          <a:solidFill>
            <a:schemeClr val="accent5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cxnSp>
        <p:nvCxnSpPr>
          <p:cNvPr id="63" name="Suora yhdysviiva 62">
            <a:extLst>
              <a:ext uri="{FF2B5EF4-FFF2-40B4-BE49-F238E27FC236}">
                <a16:creationId xmlns:a16="http://schemas.microsoft.com/office/drawing/2014/main" id="{A6A211F5-A1FA-F667-1EE5-C294B4CFF82C}"/>
              </a:ext>
            </a:extLst>
          </p:cNvPr>
          <p:cNvCxnSpPr>
            <a:endCxn id="19" idx="0"/>
          </p:cNvCxnSpPr>
          <p:nvPr/>
        </p:nvCxnSpPr>
        <p:spPr>
          <a:xfrm>
            <a:off x="1287262" y="5071835"/>
            <a:ext cx="1301" cy="55039"/>
          </a:xfrm>
          <a:prstGeom prst="line">
            <a:avLst/>
          </a:prstGeom>
          <a:ln w="12700" cap="rnd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uora yhdysviiva 64">
            <a:extLst>
              <a:ext uri="{FF2B5EF4-FFF2-40B4-BE49-F238E27FC236}">
                <a16:creationId xmlns:a16="http://schemas.microsoft.com/office/drawing/2014/main" id="{FDE339E4-0A1B-1976-0083-8C379264E351}"/>
              </a:ext>
            </a:extLst>
          </p:cNvPr>
          <p:cNvCxnSpPr>
            <a:cxnSpLocks/>
            <a:endCxn id="20" idx="0"/>
          </p:cNvCxnSpPr>
          <p:nvPr/>
        </p:nvCxnSpPr>
        <p:spPr>
          <a:xfrm>
            <a:off x="3207802" y="5070764"/>
            <a:ext cx="0" cy="87911"/>
          </a:xfrm>
          <a:prstGeom prst="line">
            <a:avLst/>
          </a:prstGeom>
          <a:ln w="127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uora yhdysviiva 74">
            <a:extLst>
              <a:ext uri="{FF2B5EF4-FFF2-40B4-BE49-F238E27FC236}">
                <a16:creationId xmlns:a16="http://schemas.microsoft.com/office/drawing/2014/main" id="{1E584C39-710B-D857-A740-43372F7FED9B}"/>
              </a:ext>
            </a:extLst>
          </p:cNvPr>
          <p:cNvCxnSpPr>
            <a:endCxn id="21" idx="0"/>
          </p:cNvCxnSpPr>
          <p:nvPr/>
        </p:nvCxnSpPr>
        <p:spPr>
          <a:xfrm>
            <a:off x="5143728" y="5070764"/>
            <a:ext cx="0" cy="87910"/>
          </a:xfrm>
          <a:prstGeom prst="line">
            <a:avLst/>
          </a:prstGeom>
          <a:ln w="127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uora yhdysviiva 76">
            <a:extLst>
              <a:ext uri="{FF2B5EF4-FFF2-40B4-BE49-F238E27FC236}">
                <a16:creationId xmlns:a16="http://schemas.microsoft.com/office/drawing/2014/main" id="{1AACDC6C-37CA-72DC-1296-56A1DD3EF1D9}"/>
              </a:ext>
            </a:extLst>
          </p:cNvPr>
          <p:cNvCxnSpPr>
            <a:cxnSpLocks/>
            <a:endCxn id="22" idx="0"/>
          </p:cNvCxnSpPr>
          <p:nvPr/>
        </p:nvCxnSpPr>
        <p:spPr>
          <a:xfrm>
            <a:off x="7023878" y="5055400"/>
            <a:ext cx="0" cy="103274"/>
          </a:xfrm>
          <a:prstGeom prst="line">
            <a:avLst/>
          </a:prstGeom>
          <a:ln w="127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uora yhdysviiva 79">
            <a:extLst>
              <a:ext uri="{FF2B5EF4-FFF2-40B4-BE49-F238E27FC236}">
                <a16:creationId xmlns:a16="http://schemas.microsoft.com/office/drawing/2014/main" id="{74C0B099-2E88-698B-440E-0E03A9B37BC1}"/>
              </a:ext>
            </a:extLst>
          </p:cNvPr>
          <p:cNvCxnSpPr>
            <a:endCxn id="23" idx="0"/>
          </p:cNvCxnSpPr>
          <p:nvPr/>
        </p:nvCxnSpPr>
        <p:spPr>
          <a:xfrm>
            <a:off x="8629066" y="5038655"/>
            <a:ext cx="0" cy="103274"/>
          </a:xfrm>
          <a:prstGeom prst="line">
            <a:avLst/>
          </a:prstGeom>
          <a:ln w="127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uora nuoliyhdysviiva 81">
            <a:extLst>
              <a:ext uri="{FF2B5EF4-FFF2-40B4-BE49-F238E27FC236}">
                <a16:creationId xmlns:a16="http://schemas.microsoft.com/office/drawing/2014/main" id="{1D575BD4-F426-026E-EBE1-126840E06CDC}"/>
              </a:ext>
            </a:extLst>
          </p:cNvPr>
          <p:cNvCxnSpPr/>
          <p:nvPr/>
        </p:nvCxnSpPr>
        <p:spPr>
          <a:xfrm>
            <a:off x="9383696" y="4823789"/>
            <a:ext cx="0" cy="334885"/>
          </a:xfrm>
          <a:prstGeom prst="straightConnector1">
            <a:avLst/>
          </a:prstGeom>
          <a:ln w="12700" cap="rnd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uora nuoliyhdysviiva 83">
            <a:extLst>
              <a:ext uri="{FF2B5EF4-FFF2-40B4-BE49-F238E27FC236}">
                <a16:creationId xmlns:a16="http://schemas.microsoft.com/office/drawing/2014/main" id="{E5D361F9-8360-C384-50FC-6C7C0A19B2A6}"/>
              </a:ext>
            </a:extLst>
          </p:cNvPr>
          <p:cNvCxnSpPr>
            <a:cxnSpLocks/>
          </p:cNvCxnSpPr>
          <p:nvPr/>
        </p:nvCxnSpPr>
        <p:spPr>
          <a:xfrm>
            <a:off x="9312676" y="2174021"/>
            <a:ext cx="0" cy="11018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Suorakulmio: Pyöristetyt kulmat 2">
            <a:extLst>
              <a:ext uri="{FF2B5EF4-FFF2-40B4-BE49-F238E27FC236}">
                <a16:creationId xmlns:a16="http://schemas.microsoft.com/office/drawing/2014/main" id="{DDBA7C7A-5A1C-E02D-02AE-574841176126}"/>
              </a:ext>
            </a:extLst>
          </p:cNvPr>
          <p:cNvSpPr/>
          <p:nvPr/>
        </p:nvSpPr>
        <p:spPr>
          <a:xfrm>
            <a:off x="9539087" y="4876837"/>
            <a:ext cx="2570484" cy="1169775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800" dirty="0">
                <a:solidFill>
                  <a:schemeClr val="accent1"/>
                </a:solidFill>
              </a:rPr>
              <a:t>Jatko-ohjaa tarvittaessa myös: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800" dirty="0">
                <a:solidFill>
                  <a:schemeClr val="accent1"/>
                </a:solidFill>
              </a:rPr>
              <a:t>Muistihoitajalle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800" dirty="0">
                <a:solidFill>
                  <a:schemeClr val="accent1"/>
                </a:solidFill>
              </a:rPr>
              <a:t>Lääkärille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800" dirty="0">
                <a:solidFill>
                  <a:schemeClr val="accent1"/>
                </a:solidFill>
              </a:rPr>
              <a:t>Mielenterveys- ja päihdepalveluihin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800" dirty="0">
                <a:solidFill>
                  <a:schemeClr val="accent1"/>
                </a:solidFill>
              </a:rPr>
              <a:t>Sosiaaliohjaajalle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800" dirty="0">
                <a:solidFill>
                  <a:schemeClr val="accent1"/>
                </a:solidFill>
              </a:rPr>
              <a:t>Ikääntyneiden keskitettyyn asiakas- ja palveluohjaukseen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800" dirty="0">
                <a:hlinkClick r:id="rId19"/>
              </a:rPr>
              <a:t>Etusivu | Keski-Suomen hyvinvointialue (hyvaks.fi)</a:t>
            </a:r>
            <a:endParaRPr lang="fi-FI" sz="800" dirty="0">
              <a:solidFill>
                <a:schemeClr val="accent1"/>
              </a:solidFill>
            </a:endParaRPr>
          </a:p>
        </p:txBody>
      </p:sp>
      <p:cxnSp>
        <p:nvCxnSpPr>
          <p:cNvPr id="25" name="Suora yhdysviiva 24">
            <a:extLst>
              <a:ext uri="{FF2B5EF4-FFF2-40B4-BE49-F238E27FC236}">
                <a16:creationId xmlns:a16="http://schemas.microsoft.com/office/drawing/2014/main" id="{2405105D-D314-9295-0F35-16E83C11FDB8}"/>
              </a:ext>
            </a:extLst>
          </p:cNvPr>
          <p:cNvCxnSpPr>
            <a:stCxn id="12" idx="2"/>
          </p:cNvCxnSpPr>
          <p:nvPr/>
        </p:nvCxnSpPr>
        <p:spPr>
          <a:xfrm flipH="1">
            <a:off x="1287262" y="4753695"/>
            <a:ext cx="1301" cy="123142"/>
          </a:xfrm>
          <a:prstGeom prst="line">
            <a:avLst/>
          </a:prstGeom>
          <a:ln w="12700" cap="rnd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uora yhdysviiva 25">
            <a:extLst>
              <a:ext uri="{FF2B5EF4-FFF2-40B4-BE49-F238E27FC236}">
                <a16:creationId xmlns:a16="http://schemas.microsoft.com/office/drawing/2014/main" id="{910CFBE4-9128-81BF-D3B3-97C8B0AD0BB1}"/>
              </a:ext>
            </a:extLst>
          </p:cNvPr>
          <p:cNvCxnSpPr/>
          <p:nvPr/>
        </p:nvCxnSpPr>
        <p:spPr>
          <a:xfrm flipH="1">
            <a:off x="3206501" y="4761223"/>
            <a:ext cx="1301" cy="123142"/>
          </a:xfrm>
          <a:prstGeom prst="line">
            <a:avLst/>
          </a:prstGeom>
          <a:ln w="12700" cap="rnd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uora yhdysviiva 27">
            <a:extLst>
              <a:ext uri="{FF2B5EF4-FFF2-40B4-BE49-F238E27FC236}">
                <a16:creationId xmlns:a16="http://schemas.microsoft.com/office/drawing/2014/main" id="{0A0E6372-1E8E-1403-D4AF-14F3F3394ABB}"/>
              </a:ext>
            </a:extLst>
          </p:cNvPr>
          <p:cNvCxnSpPr/>
          <p:nvPr/>
        </p:nvCxnSpPr>
        <p:spPr>
          <a:xfrm flipH="1">
            <a:off x="5142427" y="4764064"/>
            <a:ext cx="1301" cy="123142"/>
          </a:xfrm>
          <a:prstGeom prst="line">
            <a:avLst/>
          </a:prstGeom>
          <a:ln w="12700" cap="rnd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uora yhdysviiva 29">
            <a:extLst>
              <a:ext uri="{FF2B5EF4-FFF2-40B4-BE49-F238E27FC236}">
                <a16:creationId xmlns:a16="http://schemas.microsoft.com/office/drawing/2014/main" id="{310DC3C1-1C11-8C58-B8E7-8215A142C936}"/>
              </a:ext>
            </a:extLst>
          </p:cNvPr>
          <p:cNvCxnSpPr>
            <a:cxnSpLocks/>
          </p:cNvCxnSpPr>
          <p:nvPr/>
        </p:nvCxnSpPr>
        <p:spPr>
          <a:xfrm flipH="1">
            <a:off x="7020604" y="4739512"/>
            <a:ext cx="1301" cy="123142"/>
          </a:xfrm>
          <a:prstGeom prst="line">
            <a:avLst/>
          </a:prstGeom>
          <a:ln w="12700" cap="rnd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uora yhdysviiva 32">
            <a:extLst>
              <a:ext uri="{FF2B5EF4-FFF2-40B4-BE49-F238E27FC236}">
                <a16:creationId xmlns:a16="http://schemas.microsoft.com/office/drawing/2014/main" id="{0AFF8271-071A-FCE9-42D6-C6A0E2A9004F}"/>
              </a:ext>
            </a:extLst>
          </p:cNvPr>
          <p:cNvCxnSpPr/>
          <p:nvPr/>
        </p:nvCxnSpPr>
        <p:spPr>
          <a:xfrm flipH="1">
            <a:off x="8629066" y="4746604"/>
            <a:ext cx="1301" cy="123142"/>
          </a:xfrm>
          <a:prstGeom prst="line">
            <a:avLst/>
          </a:prstGeom>
          <a:ln w="12700" cap="rnd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8473071"/>
      </p:ext>
    </p:extLst>
  </p:cSld>
  <p:clrMapOvr>
    <a:masterClrMapping/>
  </p:clrMapOvr>
</p:sld>
</file>

<file path=ppt/theme/theme1.xml><?xml version="1.0" encoding="utf-8"?>
<a:theme xmlns:a="http://schemas.openxmlformats.org/drawingml/2006/main" name="Hyvaks-teema">
  <a:themeElements>
    <a:clrScheme name="Hyvaks">
      <a:dk1>
        <a:sysClr val="windowText" lastClr="000000"/>
      </a:dk1>
      <a:lt1>
        <a:sysClr val="window" lastClr="FFFFFF"/>
      </a:lt1>
      <a:dk2>
        <a:srgbClr val="255B92"/>
      </a:dk2>
      <a:lt2>
        <a:srgbClr val="EBDCA6"/>
      </a:lt2>
      <a:accent1>
        <a:srgbClr val="255B92"/>
      </a:accent1>
      <a:accent2>
        <a:srgbClr val="B3D384"/>
      </a:accent2>
      <a:accent3>
        <a:srgbClr val="FFCCCC"/>
      </a:accent3>
      <a:accent4>
        <a:srgbClr val="B8CCEA"/>
      </a:accent4>
      <a:accent5>
        <a:srgbClr val="225400"/>
      </a:accent5>
      <a:accent6>
        <a:srgbClr val="F28A00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rnd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owerpoint_Keski-Suomen_hyvinvointialue 13042023_pienennetty.potx" id="{DAAD4013-A8E9-48C5-BF93-6F9CCB81C89B}" vid="{B44C82A6-539B-4128-9363-3BE6458AD37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b9cb924-5c2b-45b9-8fbf-6021001e7997">
      <Terms xmlns="http://schemas.microsoft.com/office/infopath/2007/PartnerControls"/>
    </lcf76f155ced4ddcb4097134ff3c332f>
    <TaxCatchAll xmlns="da6cf080-c8e1-4e03-86ab-9a94831baec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6FEAF18B98F1A142B02E0E91D574558D" ma:contentTypeVersion="14" ma:contentTypeDescription="Luo uusi asiakirja." ma:contentTypeScope="" ma:versionID="1d7ff4b122d1c8c5585f453e3b65f121">
  <xsd:schema xmlns:xsd="http://www.w3.org/2001/XMLSchema" xmlns:xs="http://www.w3.org/2001/XMLSchema" xmlns:p="http://schemas.microsoft.com/office/2006/metadata/properties" xmlns:ns2="da6cf080-c8e1-4e03-86ab-9a94831baec2" xmlns:ns3="1b9cb924-5c2b-45b9-8fbf-6021001e7997" targetNamespace="http://schemas.microsoft.com/office/2006/metadata/properties" ma:root="true" ma:fieldsID="c57fee2379631d7c0e54bfe5fce8ae71" ns2:_="" ns3:_="">
    <xsd:import namespace="da6cf080-c8e1-4e03-86ab-9a94831baec2"/>
    <xsd:import namespace="1b9cb924-5c2b-45b9-8fbf-6021001e799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lcf76f155ced4ddcb4097134ff3c332f" minOccurs="0"/>
                <xsd:element ref="ns2:TaxCatchAll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6cf080-c8e1-4e03-86ab-9a94831baec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12" nillable="true" ma:displayName="Taxonomy Catch All Column" ma:hidden="true" ma:list="{8146deb4-eb7e-49d5-bd2a-16ec7d6a74b9}" ma:internalName="TaxCatchAll" ma:showField="CatchAllData" ma:web="da6cf080-c8e1-4e03-86ab-9a94831baec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9cb924-5c2b-45b9-8fbf-6021001e7997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11" nillable="true" ma:taxonomy="true" ma:internalName="lcf76f155ced4ddcb4097134ff3c332f" ma:taxonomyFieldName="MediaServiceImageTags" ma:displayName="Kuvien tunnisteet" ma:readOnly="false" ma:fieldId="{5cf76f15-5ced-4ddc-b409-7134ff3c332f}" ma:taxonomyMulti="true" ma:sspId="c1425efd-e1aa-4e0f-a1f8-ae5f090127c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Sisältölaji"/>
        <xsd:element ref="dc:title" minOccurs="0" maxOccurs="1" ma:index="3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E94C90D-1F4E-44F9-BFF0-31E94B326704}">
  <ds:schemaRefs>
    <ds:schemaRef ds:uri="http://www.w3.org/XML/1998/namespace"/>
    <ds:schemaRef ds:uri="http://purl.org/dc/terms/"/>
    <ds:schemaRef ds:uri="http://purl.org/dc/elements/1.1/"/>
    <ds:schemaRef ds:uri="http://purl.org/dc/dcmitype/"/>
    <ds:schemaRef ds:uri="http://schemas.microsoft.com/office/2006/documentManagement/types"/>
    <ds:schemaRef ds:uri="da6cf080-c8e1-4e03-86ab-9a94831baec2"/>
    <ds:schemaRef ds:uri="http://schemas.microsoft.com/office/infopath/2007/PartnerControls"/>
    <ds:schemaRef ds:uri="http://schemas.openxmlformats.org/package/2006/metadata/core-properties"/>
    <ds:schemaRef ds:uri="1b9cb924-5c2b-45b9-8fbf-6021001e7997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B38DC1B1-8566-44E4-88C8-AE83CABC89B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877D858-70F5-4E77-8EBD-D845BF3457E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a6cf080-c8e1-4e03-86ab-9a94831baec2"/>
    <ds:schemaRef ds:uri="1b9cb924-5c2b-45b9-8fbf-6021001e799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410</Words>
  <Application>Microsoft Office PowerPoint</Application>
  <PresentationFormat>Laajakuva</PresentationFormat>
  <Paragraphs>89</Paragraphs>
  <Slides>1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</vt:i4>
      </vt:variant>
    </vt:vector>
  </HeadingPairs>
  <TitlesOfParts>
    <vt:vector size="4" baseType="lpstr">
      <vt:lpstr>Arial</vt:lpstr>
      <vt:lpstr>Calibri</vt:lpstr>
      <vt:lpstr>Hyvaks-teema</vt:lpstr>
      <vt:lpstr>Ennaltaehkäisy muistipolussa: Aivoterveyden edistäminen Finger-toimintamallin mukaisesti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2023-05-23T04:50:06Z</dcterms:created>
  <dcterms:modified xsi:type="dcterms:W3CDTF">2023-10-31T08:12:39Z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0x0101006FEAF18B98F1A142B02E0E91D574558D</vt:lpwstr>
  </property>
</Properties>
</file>