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91" r:id="rId3"/>
    <p:sldId id="293" r:id="rId4"/>
    <p:sldId id="260" r:id="rId5"/>
    <p:sldId id="292" r:id="rId6"/>
    <p:sldId id="287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CB3526-69B2-4BE0-980D-1067BE27F8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04E1915-4A28-41FC-9A5A-EA0D5E9777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626DAC0-3587-4F84-868D-F616B7864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D1BCF-A246-4E19-849D-371C08199F7C}" type="datetimeFigureOut">
              <a:rPr lang="fi-FI" smtClean="0"/>
              <a:t>8.11.2023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F88CB-E5E3-4BBF-A2AD-8F243B994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29B79E2-9C60-4BB3-938B-0D5DB1309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599BE-3A52-4B52-98E6-5F43EFB4B9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8494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DECD8C4-1A71-45C4-9B65-A3DE0F951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BE09DAEC-84AB-4F91-8EBD-C116F8611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7A22097-3BE8-43A3-93A4-BC17F7EC2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D1BCF-A246-4E19-849D-371C08199F7C}" type="datetimeFigureOut">
              <a:rPr lang="fi-FI" smtClean="0"/>
              <a:t>8.11.2023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CDB1FCB-800B-4E08-9FA1-BBD756ABF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8A661F4-58BD-46A6-B116-8AE7E2CE1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599BE-3A52-4B52-98E6-5F43EFB4B9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72472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11B80E53-6E00-4E4F-9F3F-7F8AA70CBB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333633CC-2F8F-42D0-88DB-D7A017F46B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0713137-6726-481E-84DD-30A05DBBB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D1BCF-A246-4E19-849D-371C08199F7C}" type="datetimeFigureOut">
              <a:rPr lang="fi-FI" smtClean="0"/>
              <a:t>8.11.2023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DF9E828-2DC1-4C0B-8C2C-ECF4E4989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E5E8873-DF34-4D93-B861-CF4158532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599BE-3A52-4B52-98E6-5F43EFB4B9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743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C92031F-9059-4FDA-BA34-F219BA3BC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27FD502-8860-412E-B047-14D99C739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3D210E1-A775-4580-AFC7-2AFEB9EF6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D1BCF-A246-4E19-849D-371C08199F7C}" type="datetimeFigureOut">
              <a:rPr lang="fi-FI" smtClean="0"/>
              <a:t>8.11.2023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50FC3BE-EE64-4F65-BEAA-2D45E7970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8AEE479-6432-43EC-A139-AC868C897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599BE-3A52-4B52-98E6-5F43EFB4B9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2017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54DE84-534E-4B85-8403-F7A3C1334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5CF286C-56DA-43FC-A00E-230F45B035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1B7F5DB-9CBC-4F61-9170-D0B75BB2B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D1BCF-A246-4E19-849D-371C08199F7C}" type="datetimeFigureOut">
              <a:rPr lang="fi-FI" smtClean="0"/>
              <a:t>8.11.2023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CADC366-948B-4B85-B3A3-766834E90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655ED34-38A1-451F-A842-947F9B717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599BE-3A52-4B52-98E6-5F43EFB4B9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7115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0130874-AF21-4D4E-A83E-F5C45A886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87250CF-0904-40BE-9271-665B7AE940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58015730-5E2A-4FB7-A7DE-F76D3C71F5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5D1350A-A587-42C9-BC00-1AC5A6B3B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D1BCF-A246-4E19-849D-371C08199F7C}" type="datetimeFigureOut">
              <a:rPr lang="fi-FI" smtClean="0"/>
              <a:t>8.11.2023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F84506F-9C61-4915-BB63-F30EB255A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E0196E1-9B19-4239-AE32-7B6A7D883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599BE-3A52-4B52-98E6-5F43EFB4B9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05628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5219128-A3BD-414E-B537-CC840063A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1D0C837-9389-47D8-B8DF-5937D9AC0E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5EFB8338-744D-4405-958C-D0AC78A32E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DD2EEC60-BE84-40A4-B863-6B713EACC1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F53B3189-AEAD-47E5-99D9-79027E8EBE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193E8C28-5C31-4D56-A666-77771B4DA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D1BCF-A246-4E19-849D-371C08199F7C}" type="datetimeFigureOut">
              <a:rPr lang="fi-FI" smtClean="0"/>
              <a:t>8.11.2023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ED4FC05-5898-43D1-91E1-67F096A98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7BA304A6-E840-4988-88E5-0FAA81C36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599BE-3A52-4B52-98E6-5F43EFB4B9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6169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24FD733-9872-4C91-B55E-7E902AC21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5CA363B-03C1-4088-8A14-85DABE358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D1BCF-A246-4E19-849D-371C08199F7C}" type="datetimeFigureOut">
              <a:rPr lang="fi-FI" smtClean="0"/>
              <a:t>8.11.2023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FD26D29-63D6-412A-B837-0AB3F77C9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7E6EFF4-E057-4EAD-93FC-4FD560691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599BE-3A52-4B52-98E6-5F43EFB4B9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277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71B98D7-DE91-4BDA-B883-672B9F1CF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D1BCF-A246-4E19-849D-371C08199F7C}" type="datetimeFigureOut">
              <a:rPr lang="fi-FI" smtClean="0"/>
              <a:t>8.11.2023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19DBCE03-3249-4B31-9052-33E318D8C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433B224-6026-4914-B9FD-1C9B04E91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599BE-3A52-4B52-98E6-5F43EFB4B9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48195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B5997F6-4653-4C77-B563-60E702055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83B4253-1DDE-4DCB-8238-C3AEB0881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29B4114-B691-4E8C-A32D-4C80F7E1E0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769343C-EB62-403C-B255-8674DDD31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D1BCF-A246-4E19-849D-371C08199F7C}" type="datetimeFigureOut">
              <a:rPr lang="fi-FI" smtClean="0"/>
              <a:t>8.11.2023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4E85041-7F6B-4637-BBD1-032C81874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1C19865-4101-46FC-AC0E-07E82EA37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599BE-3A52-4B52-98E6-5F43EFB4B9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41470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E39A09C-B1F4-4841-BBF7-FB7F7187A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81FBD270-BACC-473E-BFB0-74B0422A42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3B0408A-356D-4D39-9DB4-B3BAA464D6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B2AFC43-FC06-4CD2-85D2-47DDFB1F1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D1BCF-A246-4E19-849D-371C08199F7C}" type="datetimeFigureOut">
              <a:rPr lang="fi-FI" smtClean="0"/>
              <a:t>8.11.2023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5728D90-B33C-4287-9CD6-B8C7C706D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F3FB797-CF4A-4C0B-87A2-314F0A056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599BE-3A52-4B52-98E6-5F43EFB4B9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6890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961D3C78-5997-4EC5-BE19-A0EBF4F62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4496646-3020-4D59-AFED-BD158BB15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B83C1C9-D939-41AF-A100-694E7A20F5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D1BCF-A246-4E19-849D-371C08199F7C}" type="datetimeFigureOut">
              <a:rPr lang="fi-FI" smtClean="0"/>
              <a:t>8.11.2023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5D01CEB-EAFD-46FD-AFE3-1E319CE8A8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88B77F8-9518-4013-9925-E1DFFE7F0A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599BE-3A52-4B52-98E6-5F43EFB4B9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33871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orakulmio 13">
            <a:extLst>
              <a:ext uri="{FF2B5EF4-FFF2-40B4-BE49-F238E27FC236}">
                <a16:creationId xmlns:a16="http://schemas.microsoft.com/office/drawing/2014/main" id="{88718B79-2250-40D4-8AEC-92A7F28D180D}"/>
              </a:ext>
            </a:extLst>
          </p:cNvPr>
          <p:cNvSpPr/>
          <p:nvPr/>
        </p:nvSpPr>
        <p:spPr>
          <a:xfrm>
            <a:off x="121921" y="317848"/>
            <a:ext cx="11960586" cy="285656"/>
          </a:xfrm>
          <a:prstGeom prst="rect">
            <a:avLst/>
          </a:prstGeom>
          <a:solidFill>
            <a:srgbClr val="C5E6DE"/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i-FI"/>
          </a:p>
        </p:txBody>
      </p:sp>
      <p:sp>
        <p:nvSpPr>
          <p:cNvPr id="16" name="Suorakulmio 15">
            <a:extLst>
              <a:ext uri="{FF2B5EF4-FFF2-40B4-BE49-F238E27FC236}">
                <a16:creationId xmlns:a16="http://schemas.microsoft.com/office/drawing/2014/main" id="{CC379B01-2B80-4CDC-8F1A-D73AA66F3A89}"/>
              </a:ext>
            </a:extLst>
          </p:cNvPr>
          <p:cNvSpPr/>
          <p:nvPr/>
        </p:nvSpPr>
        <p:spPr>
          <a:xfrm>
            <a:off x="462913" y="950745"/>
            <a:ext cx="5164357" cy="3624033"/>
          </a:xfrm>
          <a:prstGeom prst="rect">
            <a:avLst/>
          </a:prstGeom>
          <a:solidFill>
            <a:srgbClr val="C5E6DE"/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i-FI"/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D63972C8-2185-4385-8C6F-69DA12B92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174F5-0D35-4EB2-A6C7-D58A1835D4F6}" type="datetime1">
              <a:rPr lang="fi-FI" smtClean="0"/>
              <a:t>8.11.2023</a:t>
            </a:fld>
            <a:endParaRPr lang="fi-FI"/>
          </a:p>
        </p:txBody>
      </p:sp>
      <p:pic>
        <p:nvPicPr>
          <p:cNvPr id="3" name="Kuva 2" descr="Lapset, Sisarukset, Onnellinen">
            <a:extLst>
              <a:ext uri="{FF2B5EF4-FFF2-40B4-BE49-F238E27FC236}">
                <a16:creationId xmlns:a16="http://schemas.microsoft.com/office/drawing/2014/main" id="{FC6EAE12-3D08-4867-8E05-46D27F427343}"/>
              </a:ext>
            </a:extLst>
          </p:cNvPr>
          <p:cNvPicPr/>
          <p:nvPr/>
        </p:nvPicPr>
        <p:blipFill rotWithShape="1">
          <a:blip r:embed="rId2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6" t="21761" r="-139" b="-10155"/>
          <a:stretch/>
        </p:blipFill>
        <p:spPr bwMode="auto">
          <a:xfrm>
            <a:off x="5879407" y="393079"/>
            <a:ext cx="6203100" cy="41619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Suorakulmio 5">
            <a:extLst>
              <a:ext uri="{FF2B5EF4-FFF2-40B4-BE49-F238E27FC236}">
                <a16:creationId xmlns:a16="http://schemas.microsoft.com/office/drawing/2014/main" id="{C5B67BF6-89A2-4279-9056-A165F6A8868D}"/>
              </a:ext>
            </a:extLst>
          </p:cNvPr>
          <p:cNvSpPr/>
          <p:nvPr/>
        </p:nvSpPr>
        <p:spPr>
          <a:xfrm>
            <a:off x="8886316" y="3177471"/>
            <a:ext cx="2359216" cy="3086097"/>
          </a:xfrm>
          <a:prstGeom prst="rect">
            <a:avLst/>
          </a:prstGeom>
          <a:solidFill>
            <a:srgbClr val="C5E6D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i-FI"/>
          </a:p>
        </p:txBody>
      </p:sp>
      <p:sp>
        <p:nvSpPr>
          <p:cNvPr id="7" name="Tekstiruutu 8">
            <a:extLst>
              <a:ext uri="{FF2B5EF4-FFF2-40B4-BE49-F238E27FC236}">
                <a16:creationId xmlns:a16="http://schemas.microsoft.com/office/drawing/2014/main" id="{3BEF391C-02CF-4983-B9FD-34BE7E77526A}"/>
              </a:ext>
            </a:extLst>
          </p:cNvPr>
          <p:cNvSpPr txBox="1"/>
          <p:nvPr/>
        </p:nvSpPr>
        <p:spPr>
          <a:xfrm>
            <a:off x="8832182" y="3359863"/>
            <a:ext cx="2359216" cy="3576418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fi-FI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Ennakointi ja kannustus</a:t>
            </a:r>
            <a:endParaRPr lang="fi-FI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fi-FI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Tunnetaidot ja kiukunhallinta</a:t>
            </a:r>
            <a:endParaRPr lang="fi-FI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fi-FI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Aamu- ja iltatoimet</a:t>
            </a:r>
            <a:endParaRPr lang="fi-FI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fi-FI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Siirtymätilanteet</a:t>
            </a:r>
            <a:endParaRPr lang="fi-FI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fi-FI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Kotihommat ja arkipuuhat</a:t>
            </a:r>
            <a:endParaRPr lang="fi-FI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fi-FI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fi-FI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uokailut</a:t>
            </a:r>
            <a:endParaRPr lang="fi-FI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8" name="Ellipsi 7">
            <a:extLst>
              <a:ext uri="{FF2B5EF4-FFF2-40B4-BE49-F238E27FC236}">
                <a16:creationId xmlns:a16="http://schemas.microsoft.com/office/drawing/2014/main" id="{CAB390D6-6082-47A8-AE34-E75A2A1F9D5F}"/>
              </a:ext>
            </a:extLst>
          </p:cNvPr>
          <p:cNvSpPr/>
          <p:nvPr/>
        </p:nvSpPr>
        <p:spPr>
          <a:xfrm>
            <a:off x="6589584" y="3703955"/>
            <a:ext cx="2743200" cy="2661384"/>
          </a:xfrm>
          <a:prstGeom prst="ellipse">
            <a:avLst/>
          </a:prstGeom>
          <a:solidFill>
            <a:srgbClr val="F7AD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i-FI"/>
          </a:p>
        </p:txBody>
      </p:sp>
      <p:sp>
        <p:nvSpPr>
          <p:cNvPr id="9" name="Tekstiruutu 10">
            <a:extLst>
              <a:ext uri="{FF2B5EF4-FFF2-40B4-BE49-F238E27FC236}">
                <a16:creationId xmlns:a16="http://schemas.microsoft.com/office/drawing/2014/main" id="{8709297B-EC4A-45F4-9C32-16D3D491B1A4}"/>
              </a:ext>
            </a:extLst>
          </p:cNvPr>
          <p:cNvSpPr txBox="1"/>
          <p:nvPr/>
        </p:nvSpPr>
        <p:spPr>
          <a:xfrm>
            <a:off x="6686675" y="4173691"/>
            <a:ext cx="2615724" cy="220568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i-FI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Miten kiukku kesytetään ja raivo rauhoitetaan? Mistä apu jumitukseen ja jännitykseen? Apua ja struktuuria arjen tilanteisiin.</a:t>
            </a:r>
            <a:endParaRPr lang="fi-FI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5ECE494-A987-4F20-81F1-7CABC6A8A43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510" y="5239512"/>
            <a:ext cx="1127672" cy="1175566"/>
          </a:xfrm>
          <a:prstGeom prst="rect">
            <a:avLst/>
          </a:prstGeom>
          <a:noFill/>
        </p:spPr>
      </p:pic>
      <p:sp>
        <p:nvSpPr>
          <p:cNvPr id="12" name="Otsikko 1">
            <a:extLst>
              <a:ext uri="{FF2B5EF4-FFF2-40B4-BE49-F238E27FC236}">
                <a16:creationId xmlns:a16="http://schemas.microsoft.com/office/drawing/2014/main" id="{4E41170B-FBCF-463F-B7DE-889660108D2C}"/>
              </a:ext>
            </a:extLst>
          </p:cNvPr>
          <p:cNvSpPr txBox="1">
            <a:spLocks/>
          </p:cNvSpPr>
          <p:nvPr/>
        </p:nvSpPr>
        <p:spPr>
          <a:xfrm>
            <a:off x="858974" y="1367364"/>
            <a:ext cx="5393377" cy="127051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1E325A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fi-FI" dirty="0"/>
              <a:t>Kuinka Arki kesytetään?</a:t>
            </a:r>
          </a:p>
        </p:txBody>
      </p:sp>
      <p:sp>
        <p:nvSpPr>
          <p:cNvPr id="13" name="Alaotsikko 2">
            <a:extLst>
              <a:ext uri="{FF2B5EF4-FFF2-40B4-BE49-F238E27FC236}">
                <a16:creationId xmlns:a16="http://schemas.microsoft.com/office/drawing/2014/main" id="{93251CB7-D1BB-4BB3-8043-E2C144E3EFAE}"/>
              </a:ext>
            </a:extLst>
          </p:cNvPr>
          <p:cNvSpPr txBox="1">
            <a:spLocks/>
          </p:cNvSpPr>
          <p:nvPr/>
        </p:nvSpPr>
        <p:spPr>
          <a:xfrm>
            <a:off x="715050" y="2762762"/>
            <a:ext cx="5037559" cy="1655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1E325A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1E325A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1E325A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E325A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E325A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dirty="0"/>
              <a:t>Tukea kasvatukseen Oma Hämeen  lapsiperheille</a:t>
            </a:r>
          </a:p>
        </p:txBody>
      </p:sp>
      <p:sp>
        <p:nvSpPr>
          <p:cNvPr id="17" name="Suorakulmio 16">
            <a:extLst>
              <a:ext uri="{FF2B5EF4-FFF2-40B4-BE49-F238E27FC236}">
                <a16:creationId xmlns:a16="http://schemas.microsoft.com/office/drawing/2014/main" id="{D5BE354C-0FC3-4187-A666-FEB3D1A97205}"/>
              </a:ext>
            </a:extLst>
          </p:cNvPr>
          <p:cNvSpPr/>
          <p:nvPr/>
        </p:nvSpPr>
        <p:spPr>
          <a:xfrm>
            <a:off x="462913" y="5989320"/>
            <a:ext cx="2541434" cy="7411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1" name="Sisällön paikkamerkki 4" descr="C:\Users\anne.hannukkala\Desktop\Uusi kansio\printtijulkaisut\kesyttajat_solidBG_300px_colour_CMYK.png">
            <a:extLst>
              <a:ext uri="{FF2B5EF4-FFF2-40B4-BE49-F238E27FC236}">
                <a16:creationId xmlns:a16="http://schemas.microsoft.com/office/drawing/2014/main" id="{10E8A2C9-912E-49AB-8526-025C123F38B6}"/>
              </a:ext>
            </a:extLst>
          </p:cNvPr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55212" y="5371140"/>
            <a:ext cx="1588911" cy="10439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65893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orakulmio 15">
            <a:extLst>
              <a:ext uri="{FF2B5EF4-FFF2-40B4-BE49-F238E27FC236}">
                <a16:creationId xmlns:a16="http://schemas.microsoft.com/office/drawing/2014/main" id="{1168363E-659A-4C17-A106-D26ED1D161AE}"/>
              </a:ext>
            </a:extLst>
          </p:cNvPr>
          <p:cNvSpPr/>
          <p:nvPr/>
        </p:nvSpPr>
        <p:spPr>
          <a:xfrm>
            <a:off x="115707" y="154536"/>
            <a:ext cx="11960586" cy="285656"/>
          </a:xfrm>
          <a:prstGeom prst="rect">
            <a:avLst/>
          </a:prstGeom>
          <a:solidFill>
            <a:srgbClr val="C5E6DE"/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94A46D0B-32C3-48F9-BBE4-102A1D4A1BCA}"/>
              </a:ext>
            </a:extLst>
          </p:cNvPr>
          <p:cNvSpPr/>
          <p:nvPr/>
        </p:nvSpPr>
        <p:spPr>
          <a:xfrm>
            <a:off x="382207" y="475653"/>
            <a:ext cx="9494587" cy="5414591"/>
          </a:xfrm>
          <a:prstGeom prst="rect">
            <a:avLst/>
          </a:prstGeom>
          <a:solidFill>
            <a:srgbClr val="C5E6DE"/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57501" y="459050"/>
            <a:ext cx="9144000" cy="931026"/>
          </a:xfrm>
        </p:spPr>
        <p:txBody>
          <a:bodyPr>
            <a:normAutofit/>
          </a:bodyPr>
          <a:lstStyle/>
          <a:p>
            <a:pPr algn="l"/>
            <a:r>
              <a:rPr lang="fi-FI" sz="4800" dirty="0"/>
              <a:t>Arjen kesytys perheen tukena: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7D31D-F42A-4F80-80A0-D2DA9E6207A5}" type="datetime1">
              <a:rPr lang="fi-FI" smtClean="0"/>
              <a:t>8.11.2023</a:t>
            </a:fld>
            <a:endParaRPr lang="fi-FI"/>
          </a:p>
        </p:txBody>
      </p:sp>
      <p:pic>
        <p:nvPicPr>
          <p:cNvPr id="5" name="Sisällön paikkamerkki 4" descr="C:\Users\anne.hannukkala\Desktop\Uusi kansio\printtijulkaisut\kesyttajat_solidBG_300px_colour_CMYK.png"/>
          <p:cNvPicPr>
            <a:picLocks noGrp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10489" y="5994328"/>
            <a:ext cx="1572608" cy="739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695"/>
          <a:stretch/>
        </p:blipFill>
        <p:spPr bwMode="auto">
          <a:xfrm flipH="1">
            <a:off x="8535709" y="733092"/>
            <a:ext cx="3118227" cy="229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5974326E-C4AD-4534-A853-A115BAAC7949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7747" y="4979750"/>
            <a:ext cx="1167451" cy="1151981"/>
          </a:xfrm>
          <a:prstGeom prst="rect">
            <a:avLst/>
          </a:prstGeom>
          <a:noFill/>
        </p:spPr>
      </p:pic>
      <p:sp>
        <p:nvSpPr>
          <p:cNvPr id="12" name="Ellipsi 11">
            <a:extLst>
              <a:ext uri="{FF2B5EF4-FFF2-40B4-BE49-F238E27FC236}">
                <a16:creationId xmlns:a16="http://schemas.microsoft.com/office/drawing/2014/main" id="{E3993C11-14B3-44B8-8B44-2B24D6BDC97D}"/>
              </a:ext>
            </a:extLst>
          </p:cNvPr>
          <p:cNvSpPr/>
          <p:nvPr/>
        </p:nvSpPr>
        <p:spPr>
          <a:xfrm>
            <a:off x="4483902" y="1588208"/>
            <a:ext cx="2743200" cy="2661384"/>
          </a:xfrm>
          <a:prstGeom prst="ellipse">
            <a:avLst/>
          </a:prstGeom>
          <a:solidFill>
            <a:srgbClr val="F7AD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i-FI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Ammattilaisen ohjausta ja käytännöllisiä vinkkejä matalan kynnyksen palveluna</a:t>
            </a:r>
            <a:r>
              <a:rPr lang="fi-FI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13" name="Ellipsi 12">
            <a:extLst>
              <a:ext uri="{FF2B5EF4-FFF2-40B4-BE49-F238E27FC236}">
                <a16:creationId xmlns:a16="http://schemas.microsoft.com/office/drawing/2014/main" id="{330F7937-57F0-4ED2-94EA-64A378534C7F}"/>
              </a:ext>
            </a:extLst>
          </p:cNvPr>
          <p:cNvSpPr/>
          <p:nvPr/>
        </p:nvSpPr>
        <p:spPr>
          <a:xfrm>
            <a:off x="529944" y="1702262"/>
            <a:ext cx="2743200" cy="2661384"/>
          </a:xfrm>
          <a:prstGeom prst="ellipse">
            <a:avLst/>
          </a:prstGeom>
          <a:solidFill>
            <a:srgbClr val="F7AD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i-FI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Kasvatuksellista tukea 3-9 vuotiaiden lasten perheiden arkeen</a:t>
            </a:r>
            <a:r>
              <a:rPr lang="fi-FI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14" name="Ellipsi 13">
            <a:extLst>
              <a:ext uri="{FF2B5EF4-FFF2-40B4-BE49-F238E27FC236}">
                <a16:creationId xmlns:a16="http://schemas.microsoft.com/office/drawing/2014/main" id="{363677F2-672E-4C08-A533-6413B158348F}"/>
              </a:ext>
            </a:extLst>
          </p:cNvPr>
          <p:cNvSpPr/>
          <p:nvPr/>
        </p:nvSpPr>
        <p:spPr>
          <a:xfrm>
            <a:off x="6801692" y="3153641"/>
            <a:ext cx="2743200" cy="2661384"/>
          </a:xfrm>
          <a:prstGeom prst="ellipse">
            <a:avLst/>
          </a:prstGeom>
          <a:solidFill>
            <a:srgbClr val="F7AD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i-FI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Tavoitteena myönteisen kasvatus- vuorovaikutuksen vahvistaminen perheessä. </a:t>
            </a:r>
          </a:p>
        </p:txBody>
      </p:sp>
      <p:sp>
        <p:nvSpPr>
          <p:cNvPr id="15" name="Ellipsi 14">
            <a:extLst>
              <a:ext uri="{FF2B5EF4-FFF2-40B4-BE49-F238E27FC236}">
                <a16:creationId xmlns:a16="http://schemas.microsoft.com/office/drawing/2014/main" id="{8797DBE1-06CD-4096-AFA3-41E18F0F251E}"/>
              </a:ext>
            </a:extLst>
          </p:cNvPr>
          <p:cNvSpPr/>
          <p:nvPr/>
        </p:nvSpPr>
        <p:spPr>
          <a:xfrm>
            <a:off x="2609337" y="3182949"/>
            <a:ext cx="2743200" cy="2661384"/>
          </a:xfrm>
          <a:prstGeom prst="ellipse">
            <a:avLst/>
          </a:prstGeom>
          <a:solidFill>
            <a:srgbClr val="F7AD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i-FI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Konkreettisia työkaluja arjen hallintaan.</a:t>
            </a:r>
          </a:p>
        </p:txBody>
      </p:sp>
    </p:spTree>
    <p:extLst>
      <p:ext uri="{BB962C8B-B14F-4D97-AF65-F5344CB8AC3E}">
        <p14:creationId xmlns:p14="http://schemas.microsoft.com/office/powerpoint/2010/main" val="4157649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>
            <a:extLst>
              <a:ext uri="{FF2B5EF4-FFF2-40B4-BE49-F238E27FC236}">
                <a16:creationId xmlns:a16="http://schemas.microsoft.com/office/drawing/2014/main" id="{94A46D0B-32C3-48F9-BBE4-102A1D4A1BCA}"/>
              </a:ext>
            </a:extLst>
          </p:cNvPr>
          <p:cNvSpPr/>
          <p:nvPr/>
        </p:nvSpPr>
        <p:spPr>
          <a:xfrm>
            <a:off x="156145" y="51456"/>
            <a:ext cx="10208907" cy="5414591"/>
          </a:xfrm>
          <a:prstGeom prst="rect">
            <a:avLst/>
          </a:prstGeom>
          <a:solidFill>
            <a:srgbClr val="C5E6DE"/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29944" y="51456"/>
            <a:ext cx="9144000" cy="931026"/>
          </a:xfrm>
        </p:spPr>
        <p:txBody>
          <a:bodyPr>
            <a:normAutofit/>
          </a:bodyPr>
          <a:lstStyle/>
          <a:p>
            <a:pPr algn="l"/>
            <a:r>
              <a:rPr lang="fi-FI" sz="4800" dirty="0"/>
              <a:t>Arjen kesytys työntekijän tukena: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7D31D-F42A-4F80-80A0-D2DA9E6207A5}" type="datetime1">
              <a:rPr lang="fi-FI" smtClean="0"/>
              <a:t>8.11.2023</a:t>
            </a:fld>
            <a:endParaRPr lang="fi-FI"/>
          </a:p>
        </p:txBody>
      </p:sp>
      <p:pic>
        <p:nvPicPr>
          <p:cNvPr id="5" name="Sisällön paikkamerkki 4" descr="C:\Users\anne.hannukkala\Desktop\Uusi kansio\printtijulkaisut\kesyttajat_solidBG_300px_colour_CMYK.png"/>
          <p:cNvPicPr>
            <a:picLocks noGrp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74295" y="5573270"/>
            <a:ext cx="1572608" cy="739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5974326E-C4AD-4534-A853-A115BAAC794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8675" y="4121554"/>
            <a:ext cx="1167451" cy="1151981"/>
          </a:xfrm>
          <a:prstGeom prst="rect">
            <a:avLst/>
          </a:prstGeom>
          <a:noFill/>
        </p:spPr>
      </p:pic>
      <p:sp>
        <p:nvSpPr>
          <p:cNvPr id="12" name="Ellipsi 11">
            <a:extLst>
              <a:ext uri="{FF2B5EF4-FFF2-40B4-BE49-F238E27FC236}">
                <a16:creationId xmlns:a16="http://schemas.microsoft.com/office/drawing/2014/main" id="{E3993C11-14B3-44B8-8B44-2B24D6BDC97D}"/>
              </a:ext>
            </a:extLst>
          </p:cNvPr>
          <p:cNvSpPr/>
          <p:nvPr/>
        </p:nvSpPr>
        <p:spPr>
          <a:xfrm>
            <a:off x="4724400" y="1086034"/>
            <a:ext cx="2743200" cy="2661384"/>
          </a:xfrm>
          <a:prstGeom prst="ellipse">
            <a:avLst/>
          </a:prstGeom>
          <a:solidFill>
            <a:srgbClr val="F7AD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i-FI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Valmis helposti omaksuttava toimintamalli</a:t>
            </a:r>
            <a:endParaRPr lang="fi-FI" dirty="0">
              <a:solidFill>
                <a:srgbClr val="002060"/>
              </a:solidFill>
            </a:endParaRPr>
          </a:p>
        </p:txBody>
      </p:sp>
      <p:sp>
        <p:nvSpPr>
          <p:cNvPr id="13" name="Ellipsi 12">
            <a:extLst>
              <a:ext uri="{FF2B5EF4-FFF2-40B4-BE49-F238E27FC236}">
                <a16:creationId xmlns:a16="http://schemas.microsoft.com/office/drawing/2014/main" id="{330F7937-57F0-4ED2-94EA-64A378534C7F}"/>
              </a:ext>
            </a:extLst>
          </p:cNvPr>
          <p:cNvSpPr/>
          <p:nvPr/>
        </p:nvSpPr>
        <p:spPr>
          <a:xfrm>
            <a:off x="416899" y="1174164"/>
            <a:ext cx="2743200" cy="2661384"/>
          </a:xfrm>
          <a:prstGeom prst="ellipse">
            <a:avLst/>
          </a:prstGeom>
          <a:solidFill>
            <a:srgbClr val="F7AD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i-FI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Matalan kynnyksen nopea tukitoimi perheen arjen tueksi.</a:t>
            </a:r>
            <a:r>
              <a:rPr lang="fi-FI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14" name="Ellipsi 13">
            <a:extLst>
              <a:ext uri="{FF2B5EF4-FFF2-40B4-BE49-F238E27FC236}">
                <a16:creationId xmlns:a16="http://schemas.microsoft.com/office/drawing/2014/main" id="{363677F2-672E-4C08-A533-6413B158348F}"/>
              </a:ext>
            </a:extLst>
          </p:cNvPr>
          <p:cNvSpPr/>
          <p:nvPr/>
        </p:nvSpPr>
        <p:spPr>
          <a:xfrm>
            <a:off x="6824900" y="2427284"/>
            <a:ext cx="2743200" cy="2661384"/>
          </a:xfrm>
          <a:prstGeom prst="ellipse">
            <a:avLst/>
          </a:prstGeom>
          <a:solidFill>
            <a:srgbClr val="F7AD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i-FI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Soveltuu </a:t>
            </a:r>
            <a:r>
              <a:rPr lang="fi-FI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Nepsy</a:t>
            </a:r>
            <a:r>
              <a:rPr lang="fi-FI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-perheen  ensivaiheen tueksi</a:t>
            </a:r>
          </a:p>
        </p:txBody>
      </p:sp>
      <p:sp>
        <p:nvSpPr>
          <p:cNvPr id="15" name="Ellipsi 14">
            <a:extLst>
              <a:ext uri="{FF2B5EF4-FFF2-40B4-BE49-F238E27FC236}">
                <a16:creationId xmlns:a16="http://schemas.microsoft.com/office/drawing/2014/main" id="{8797DBE1-06CD-4096-AFA3-41E18F0F251E}"/>
              </a:ext>
            </a:extLst>
          </p:cNvPr>
          <p:cNvSpPr/>
          <p:nvPr/>
        </p:nvSpPr>
        <p:spPr>
          <a:xfrm>
            <a:off x="2517399" y="2608408"/>
            <a:ext cx="2743200" cy="2661384"/>
          </a:xfrm>
          <a:prstGeom prst="ellipse">
            <a:avLst/>
          </a:prstGeom>
          <a:solidFill>
            <a:srgbClr val="F7AD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i-FI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Konkreettisia  työkaluja asiakastyöhön.</a:t>
            </a:r>
          </a:p>
        </p:txBody>
      </p:sp>
    </p:spTree>
    <p:extLst>
      <p:ext uri="{BB962C8B-B14F-4D97-AF65-F5344CB8AC3E}">
        <p14:creationId xmlns:p14="http://schemas.microsoft.com/office/powerpoint/2010/main" val="1411437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>
            <a:extLst>
              <a:ext uri="{FF2B5EF4-FFF2-40B4-BE49-F238E27FC236}">
                <a16:creationId xmlns:a16="http://schemas.microsoft.com/office/drawing/2014/main" id="{3C1C9FB4-6A29-45E2-9A94-8F08618FE6CE}"/>
              </a:ext>
            </a:extLst>
          </p:cNvPr>
          <p:cNvSpPr/>
          <p:nvPr/>
        </p:nvSpPr>
        <p:spPr>
          <a:xfrm>
            <a:off x="256224" y="361988"/>
            <a:ext cx="9617125" cy="5570519"/>
          </a:xfrm>
          <a:prstGeom prst="rect">
            <a:avLst/>
          </a:prstGeom>
          <a:solidFill>
            <a:srgbClr val="C5E6DE"/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252980" y="8671"/>
            <a:ext cx="10515600" cy="1325563"/>
          </a:xfrm>
        </p:spPr>
        <p:txBody>
          <a:bodyPr/>
          <a:lstStyle/>
          <a:p>
            <a:r>
              <a:rPr lang="fi-FI" dirty="0"/>
              <a:t>Kenelle arjen kesytys on tarkoitettu?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96798" y="1482365"/>
            <a:ext cx="6467574" cy="3893269"/>
          </a:xfrm>
        </p:spPr>
        <p:txBody>
          <a:bodyPr>
            <a:normAutofit/>
          </a:bodyPr>
          <a:lstStyle/>
          <a:p>
            <a:r>
              <a:rPr lang="fi-FI" dirty="0"/>
              <a:t>Perheille jotka haluavat löytää uusia toimintatapoja arjen pulmallisissa tilanteissa </a:t>
            </a:r>
          </a:p>
          <a:p>
            <a:r>
              <a:rPr lang="fi-FI" dirty="0"/>
              <a:t>Perheille joiden vanhemmat kaipaavat tukea kasvatuskysymyksiin</a:t>
            </a:r>
          </a:p>
          <a:p>
            <a:r>
              <a:rPr lang="fi-FI" dirty="0"/>
              <a:t>Perheille joiden lapsilla on erilaisia </a:t>
            </a:r>
            <a:r>
              <a:rPr lang="fi-FI" dirty="0" err="1"/>
              <a:t>nepsy</a:t>
            </a:r>
            <a:r>
              <a:rPr lang="fi-FI" dirty="0"/>
              <a:t>- haasteita</a:t>
            </a:r>
          </a:p>
          <a:p>
            <a:r>
              <a:rPr lang="fi-FI" dirty="0"/>
              <a:t>Materiaalit on suunniteltu n. 3-9 v lapsille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7D31D-F42A-4F80-80A0-D2DA9E6207A5}" type="datetime1">
              <a:rPr lang="fi-FI" smtClean="0"/>
              <a:t>8.11.2023</a:t>
            </a:fld>
            <a:endParaRPr lang="fi-FI"/>
          </a:p>
        </p:txBody>
      </p:sp>
      <p:pic>
        <p:nvPicPr>
          <p:cNvPr id="5" name="Kuva 4" descr="C:\Users\anne.hannukkala\Desktop\Uusi kansio\printtijulkaisut\kesyttajat_solidBG_300px_colour_CMYK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321" y="5782878"/>
            <a:ext cx="1876969" cy="9475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87667" y="1700750"/>
            <a:ext cx="4007535" cy="3456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5B9BBDDB-4C95-4149-A1FF-47F053EAA8A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7373" y="5514515"/>
            <a:ext cx="947757" cy="10243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89819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E7B32252-F7B1-49C1-B9E3-7E97F80D1514}"/>
              </a:ext>
            </a:extLst>
          </p:cNvPr>
          <p:cNvSpPr/>
          <p:nvPr/>
        </p:nvSpPr>
        <p:spPr>
          <a:xfrm>
            <a:off x="201217" y="218017"/>
            <a:ext cx="11603971" cy="285656"/>
          </a:xfrm>
          <a:prstGeom prst="rect">
            <a:avLst/>
          </a:prstGeom>
          <a:solidFill>
            <a:srgbClr val="C5E6DE"/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47858" y="524102"/>
            <a:ext cx="3932237" cy="532075"/>
          </a:xfrm>
        </p:spPr>
        <p:txBody>
          <a:bodyPr/>
          <a:lstStyle/>
          <a:p>
            <a:r>
              <a:rPr lang="fi-FI" dirty="0">
                <a:solidFill>
                  <a:schemeClr val="accent5">
                    <a:lumMod val="50000"/>
                  </a:schemeClr>
                </a:solidFill>
              </a:rPr>
              <a:t>Miten?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9B47-386D-471F-B3A8-6287DF7AAAE0}" type="datetime1">
              <a:rPr lang="fi-FI" smtClean="0"/>
              <a:t>8.11.2023</a:t>
            </a:fld>
            <a:endParaRPr lang="fi-FI"/>
          </a:p>
        </p:txBody>
      </p:sp>
      <p:pic>
        <p:nvPicPr>
          <p:cNvPr id="6" name="Kuva 5" descr="C:\Users\anne.hannukkala\Desktop\Uusi kansio\printtijulkaisut\kesyttajat_solidBG_300px_colour_CMYK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8529" y="5946476"/>
            <a:ext cx="1504255" cy="726336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Suorakulmio 8">
            <a:extLst>
              <a:ext uri="{FF2B5EF4-FFF2-40B4-BE49-F238E27FC236}">
                <a16:creationId xmlns:a16="http://schemas.microsoft.com/office/drawing/2014/main" id="{1AC39BA7-776B-44E6-93B6-B0A33456E5C3}"/>
              </a:ext>
            </a:extLst>
          </p:cNvPr>
          <p:cNvSpPr/>
          <p:nvPr/>
        </p:nvSpPr>
        <p:spPr>
          <a:xfrm rot="766377">
            <a:off x="6080686" y="1929757"/>
            <a:ext cx="4882617" cy="3520535"/>
          </a:xfrm>
          <a:prstGeom prst="rect">
            <a:avLst/>
          </a:prstGeom>
          <a:solidFill>
            <a:srgbClr val="C5E6D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i-FI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Verkossa</a:t>
            </a:r>
          </a:p>
          <a:p>
            <a:pPr algn="ctr"/>
            <a:r>
              <a:rPr lang="fi-FI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www.omahame.fi/arjenkesytys </a:t>
            </a:r>
          </a:p>
          <a:p>
            <a:pPr algn="ctr"/>
            <a:r>
              <a:rPr lang="fi-FI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Vinkkejä ja ohjeita arjen eri </a:t>
            </a:r>
          </a:p>
          <a:p>
            <a:pPr algn="ctr"/>
            <a:r>
              <a:rPr lang="fi-FI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tilanteisiin</a:t>
            </a:r>
          </a:p>
          <a:p>
            <a:pPr algn="ctr"/>
            <a:r>
              <a:rPr lang="fi-FI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Runsaasti tulostettavaa materiaalia</a:t>
            </a:r>
          </a:p>
        </p:txBody>
      </p:sp>
      <p:sp>
        <p:nvSpPr>
          <p:cNvPr id="12" name="Ellipsi 11">
            <a:extLst>
              <a:ext uri="{FF2B5EF4-FFF2-40B4-BE49-F238E27FC236}">
                <a16:creationId xmlns:a16="http://schemas.microsoft.com/office/drawing/2014/main" id="{B5C1F9C4-8D81-4AB7-8F06-B7805BA9EDE4}"/>
              </a:ext>
            </a:extLst>
          </p:cNvPr>
          <p:cNvSpPr/>
          <p:nvPr/>
        </p:nvSpPr>
        <p:spPr>
          <a:xfrm>
            <a:off x="246222" y="1056176"/>
            <a:ext cx="5133873" cy="4890299"/>
          </a:xfrm>
          <a:prstGeom prst="ellipse">
            <a:avLst/>
          </a:prstGeom>
          <a:solidFill>
            <a:srgbClr val="F7AD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i-FI" sz="28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Lähipalveluna Perhekeskuksen </a:t>
            </a:r>
            <a:r>
              <a:rPr lang="fi-FI" sz="28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Kesyttämössä</a:t>
            </a:r>
            <a:endParaRPr lang="fi-FI" sz="28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fi-FI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Käynnillä vanhemmat saavat ammattilaisen </a:t>
            </a:r>
            <a:r>
              <a:rPr lang="fi-FI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ohjausta</a:t>
            </a:r>
            <a:r>
              <a:rPr lang="fi-FI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ja </a:t>
            </a:r>
            <a:r>
              <a:rPr lang="fi-FI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tukea</a:t>
            </a:r>
            <a:r>
              <a:rPr lang="fi-FI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erilaisiin kasvatuskysymyksiin sekä </a:t>
            </a:r>
            <a:r>
              <a:rPr lang="fi-FI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ratkaisukeinoja</a:t>
            </a:r>
            <a:r>
              <a:rPr lang="fi-FI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arjen haasteisiin. Tarjolla on tietoa, toimintaohjeita ja vinkkejä sekä runsaasti valmiiksi laminoitua materiaalia kotiin otettavaksi. </a:t>
            </a:r>
          </a:p>
        </p:txBody>
      </p:sp>
      <p:pic>
        <p:nvPicPr>
          <p:cNvPr id="14" name="Kuva 13">
            <a:extLst>
              <a:ext uri="{FF2B5EF4-FFF2-40B4-BE49-F238E27FC236}">
                <a16:creationId xmlns:a16="http://schemas.microsoft.com/office/drawing/2014/main" id="{8106D927-F375-439B-BED0-B997F6E02FA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2156" y="5648415"/>
            <a:ext cx="947757" cy="10243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95501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9B47-386D-471F-B3A8-6287DF7AAAE0}" type="datetime1">
              <a:rPr lang="fi-FI" smtClean="0"/>
              <a:t>8.11.2023</a:t>
            </a:fld>
            <a:endParaRPr lang="fi-FI"/>
          </a:p>
        </p:txBody>
      </p:sp>
      <p:pic>
        <p:nvPicPr>
          <p:cNvPr id="6" name="Kuva 5" descr="C:\Users\anne.hannukkala\Desktop\Uusi kansio\printtijulkaisut\kesyttajat_solidBG_300px_colour_CMYK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2412" y="5700371"/>
            <a:ext cx="1839027" cy="947586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uorakulmio 10">
            <a:extLst>
              <a:ext uri="{FF2B5EF4-FFF2-40B4-BE49-F238E27FC236}">
                <a16:creationId xmlns:a16="http://schemas.microsoft.com/office/drawing/2014/main" id="{F1451E74-CFF4-4FC2-8C17-999E4A992963}"/>
              </a:ext>
            </a:extLst>
          </p:cNvPr>
          <p:cNvSpPr/>
          <p:nvPr/>
        </p:nvSpPr>
        <p:spPr>
          <a:xfrm rot="652824">
            <a:off x="6275033" y="1184591"/>
            <a:ext cx="4160584" cy="4488815"/>
          </a:xfrm>
          <a:prstGeom prst="rect">
            <a:avLst/>
          </a:prstGeom>
          <a:solidFill>
            <a:srgbClr val="C5E6D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i-FI" sz="32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Kesyttämön</a:t>
            </a:r>
            <a:r>
              <a:rPr lang="fi-FI" sz="32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ohjaus ja materiaalit kannustavat vanhempia myönteiseen kasvatus-vuorovaikutukseen</a:t>
            </a:r>
          </a:p>
          <a:p>
            <a:pPr algn="ctr"/>
            <a:r>
              <a:rPr lang="fi-FI" sz="32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perheessä.</a:t>
            </a:r>
          </a:p>
        </p:txBody>
      </p:sp>
      <p:sp>
        <p:nvSpPr>
          <p:cNvPr id="7" name="Ellipsi 6">
            <a:extLst>
              <a:ext uri="{FF2B5EF4-FFF2-40B4-BE49-F238E27FC236}">
                <a16:creationId xmlns:a16="http://schemas.microsoft.com/office/drawing/2014/main" id="{7850CD7B-5477-40B3-BD47-114716CFF540}"/>
              </a:ext>
            </a:extLst>
          </p:cNvPr>
          <p:cNvSpPr/>
          <p:nvPr/>
        </p:nvSpPr>
        <p:spPr>
          <a:xfrm>
            <a:off x="855796" y="983850"/>
            <a:ext cx="5133873" cy="4890299"/>
          </a:xfrm>
          <a:prstGeom prst="ellipse">
            <a:avLst/>
          </a:prstGeom>
          <a:solidFill>
            <a:srgbClr val="F7AD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i-FI" sz="3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Kesyttämössä</a:t>
            </a:r>
            <a:r>
              <a:rPr lang="fi-FI" sz="3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vanhempia rohkaistaan tarkastelemaan omaa tapaansa toimia kasvattajana.</a:t>
            </a:r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4CF3C072-0CA1-4F72-BD50-625CE32CAE5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073" y="5623559"/>
            <a:ext cx="1038215" cy="1024397"/>
          </a:xfrm>
          <a:prstGeom prst="rect">
            <a:avLst/>
          </a:prstGeom>
          <a:noFill/>
        </p:spPr>
      </p:pic>
      <p:sp>
        <p:nvSpPr>
          <p:cNvPr id="8" name="Suorakulmio 7">
            <a:extLst>
              <a:ext uri="{FF2B5EF4-FFF2-40B4-BE49-F238E27FC236}">
                <a16:creationId xmlns:a16="http://schemas.microsoft.com/office/drawing/2014/main" id="{70977C32-6AEE-4182-8A1D-4F3F62B7B123}"/>
              </a:ext>
            </a:extLst>
          </p:cNvPr>
          <p:cNvSpPr/>
          <p:nvPr/>
        </p:nvSpPr>
        <p:spPr>
          <a:xfrm>
            <a:off x="210312" y="418262"/>
            <a:ext cx="11603971" cy="285656"/>
          </a:xfrm>
          <a:prstGeom prst="rect">
            <a:avLst/>
          </a:prstGeom>
          <a:solidFill>
            <a:srgbClr val="C5E6DE"/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0835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216</Words>
  <Application>Microsoft Office PowerPoint</Application>
  <PresentationFormat>Laajakuva</PresentationFormat>
  <Paragraphs>42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Office-teema</vt:lpstr>
      <vt:lpstr>PowerPoint-esitys</vt:lpstr>
      <vt:lpstr>Arjen kesytys perheen tukena:</vt:lpstr>
      <vt:lpstr>Arjen kesytys työntekijän tukena:</vt:lpstr>
      <vt:lpstr>Kenelle arjen kesytys on tarkoitettu?</vt:lpstr>
      <vt:lpstr>Miten?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Hannukkala Anne</dc:creator>
  <cp:lastModifiedBy>Hannukkala Anne</cp:lastModifiedBy>
  <cp:revision>6</cp:revision>
  <dcterms:created xsi:type="dcterms:W3CDTF">2023-08-25T07:54:32Z</dcterms:created>
  <dcterms:modified xsi:type="dcterms:W3CDTF">2023-11-08T09:37:46Z</dcterms:modified>
</cp:coreProperties>
</file>