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323" r:id="rId6"/>
    <p:sldId id="296" r:id="rId7"/>
    <p:sldId id="326" r:id="rId8"/>
    <p:sldId id="320" r:id="rId9"/>
    <p:sldId id="321" r:id="rId10"/>
    <p:sldId id="325" r:id="rId11"/>
    <p:sldId id="269" r:id="rId12"/>
    <p:sldId id="317" r:id="rId13"/>
    <p:sldId id="259" r:id="rId14"/>
    <p:sldId id="257" r:id="rId15"/>
    <p:sldId id="279" r:id="rId16"/>
    <p:sldId id="262"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8F4"/>
    <a:srgbClr val="FF6913"/>
    <a:srgbClr val="9A2323"/>
    <a:srgbClr val="0C2340"/>
    <a:srgbClr val="FBD872"/>
    <a:srgbClr val="ECBAA8"/>
    <a:srgbClr val="D0D1AB"/>
    <a:srgbClr val="D5BED7"/>
    <a:srgbClr val="B8D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3"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DC02FF-AA6E-41B0-B9AE-45696A1F296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i-FI"/>
        </a:p>
      </dgm:t>
    </dgm:pt>
    <dgm:pt modelId="{4F13D7DB-298B-4283-A052-48C31A62DF6D}">
      <dgm:prSet phldrT="[Teksti]"/>
      <dgm:spPr>
        <a:solidFill>
          <a:schemeClr val="accent6">
            <a:lumMod val="40000"/>
            <a:lumOff val="60000"/>
          </a:schemeClr>
        </a:solidFill>
      </dgm:spPr>
      <dgm:t>
        <a:bodyPr/>
        <a:lstStyle/>
        <a:p>
          <a:r>
            <a:rPr lang="fi-FI" dirty="0"/>
            <a:t>Kotiin hankkeen hankekoordinaatio</a:t>
          </a:r>
        </a:p>
        <a:p>
          <a:r>
            <a:rPr lang="fi-FI" dirty="0"/>
            <a:t>v. 2022-2023</a:t>
          </a:r>
        </a:p>
        <a:p>
          <a:r>
            <a:rPr lang="fi-FI" dirty="0"/>
            <a:t>Hankekoordinaattorina Tuula Rannisto</a:t>
          </a:r>
        </a:p>
      </dgm:t>
    </dgm:pt>
    <dgm:pt modelId="{45C473B6-9AA1-4983-B03E-7369C1C6D93A}" type="parTrans" cxnId="{0FDB5FC0-9864-4971-AA14-A3A0CC1FE1B0}">
      <dgm:prSet/>
      <dgm:spPr/>
      <dgm:t>
        <a:bodyPr/>
        <a:lstStyle/>
        <a:p>
          <a:endParaRPr lang="fi-FI"/>
        </a:p>
      </dgm:t>
    </dgm:pt>
    <dgm:pt modelId="{6D445954-8460-4E7F-AEA4-815AF2248672}" type="sibTrans" cxnId="{0FDB5FC0-9864-4971-AA14-A3A0CC1FE1B0}">
      <dgm:prSet/>
      <dgm:spPr/>
      <dgm:t>
        <a:bodyPr/>
        <a:lstStyle/>
        <a:p>
          <a:endParaRPr lang="fi-FI"/>
        </a:p>
      </dgm:t>
    </dgm:pt>
    <dgm:pt modelId="{34E1985A-19BA-4E57-8D6A-86DE944B12F7}">
      <dgm:prSet phldrT="[Teksti]"/>
      <dgm:spPr>
        <a:solidFill>
          <a:schemeClr val="accent6"/>
        </a:solidFill>
      </dgm:spPr>
      <dgm:t>
        <a:bodyPr/>
        <a:lstStyle/>
        <a:p>
          <a:r>
            <a:rPr lang="fi-FI" u="sng" dirty="0">
              <a:solidFill>
                <a:schemeClr val="tx1"/>
              </a:solidFill>
            </a:rPr>
            <a:t>Kuntoutusosaamisen kehittäminen kotisairaalassa, kotihoidossa sekä tehostetussa palveluasumisessa ja jaksohoidossa.</a:t>
          </a:r>
        </a:p>
        <a:p>
          <a:r>
            <a:rPr lang="fi-FI" dirty="0"/>
            <a:t>Tämän osahankkeen edistäjänä </a:t>
          </a:r>
        </a:p>
        <a:p>
          <a:r>
            <a:rPr lang="fi-FI" dirty="0"/>
            <a:t>toimii hanketyöntekijä Niina Alatalo</a:t>
          </a:r>
        </a:p>
      </dgm:t>
    </dgm:pt>
    <dgm:pt modelId="{8F5850A1-7CEE-49F0-867B-81CBAB8E1E62}" type="parTrans" cxnId="{8A205740-1E69-48BB-BD5F-6A2BFCB7CFE0}">
      <dgm:prSet/>
      <dgm:spPr/>
      <dgm:t>
        <a:bodyPr/>
        <a:lstStyle/>
        <a:p>
          <a:endParaRPr lang="fi-FI"/>
        </a:p>
      </dgm:t>
    </dgm:pt>
    <dgm:pt modelId="{D5C0D0B3-D3D9-4247-B3AC-C691AA1AADFE}" type="sibTrans" cxnId="{8A205740-1E69-48BB-BD5F-6A2BFCB7CFE0}">
      <dgm:prSet/>
      <dgm:spPr/>
      <dgm:t>
        <a:bodyPr/>
        <a:lstStyle/>
        <a:p>
          <a:endParaRPr lang="fi-FI"/>
        </a:p>
      </dgm:t>
    </dgm:pt>
    <dgm:pt modelId="{4A0705A6-8162-4080-8B39-25910200F8FF}">
      <dgm:prSet phldrT="[Teksti]"/>
      <dgm:spPr>
        <a:solidFill>
          <a:schemeClr val="accent6"/>
        </a:solidFill>
      </dgm:spPr>
      <dgm:t>
        <a:bodyPr/>
        <a:lstStyle/>
        <a:p>
          <a:r>
            <a:rPr lang="fi-FI" u="sng" dirty="0">
              <a:solidFill>
                <a:schemeClr val="tx1"/>
              </a:solidFill>
            </a:rPr>
            <a:t>Yöpartiotoiminnan jalkauttaminen jokilaaksoihin</a:t>
          </a:r>
        </a:p>
        <a:p>
          <a:r>
            <a:rPr lang="fi-FI" dirty="0"/>
            <a:t>Tämän osahankkeen edistäjänä </a:t>
          </a:r>
        </a:p>
        <a:p>
          <a:r>
            <a:rPr lang="fi-FI" dirty="0"/>
            <a:t>toimii hanketyöntekijä Heidi Rosbäck</a:t>
          </a:r>
        </a:p>
      </dgm:t>
    </dgm:pt>
    <dgm:pt modelId="{C3AC02A8-18BB-4AC1-89A7-FBEB165DFE31}" type="parTrans" cxnId="{AF28AE55-BB1C-4BFD-AB3B-7050B26627BD}">
      <dgm:prSet/>
      <dgm:spPr/>
      <dgm:t>
        <a:bodyPr/>
        <a:lstStyle/>
        <a:p>
          <a:endParaRPr lang="fi-FI"/>
        </a:p>
      </dgm:t>
    </dgm:pt>
    <dgm:pt modelId="{C332F44C-5139-430C-B67D-AC8CB353ADB7}" type="sibTrans" cxnId="{AF28AE55-BB1C-4BFD-AB3B-7050B26627BD}">
      <dgm:prSet/>
      <dgm:spPr/>
      <dgm:t>
        <a:bodyPr/>
        <a:lstStyle/>
        <a:p>
          <a:endParaRPr lang="fi-FI"/>
        </a:p>
      </dgm:t>
    </dgm:pt>
    <dgm:pt modelId="{4AE524EE-5DAB-44AC-B4CF-E3AEF203B278}">
      <dgm:prSet phldrT="[Teksti]" phldr="1"/>
      <dgm:spPr/>
      <dgm:t>
        <a:bodyPr/>
        <a:lstStyle/>
        <a:p>
          <a:endParaRPr lang="fi-FI"/>
        </a:p>
      </dgm:t>
    </dgm:pt>
    <dgm:pt modelId="{0A32C66E-A0E8-47BE-AAF0-E89D47876691}" type="parTrans" cxnId="{29993FB9-65A8-426A-9B08-48DA5BCAFE4C}">
      <dgm:prSet/>
      <dgm:spPr/>
      <dgm:t>
        <a:bodyPr/>
        <a:lstStyle/>
        <a:p>
          <a:endParaRPr lang="fi-FI"/>
        </a:p>
      </dgm:t>
    </dgm:pt>
    <dgm:pt modelId="{9056B7B6-91BB-4E40-ACF5-F3B8EA7F720D}" type="sibTrans" cxnId="{29993FB9-65A8-426A-9B08-48DA5BCAFE4C}">
      <dgm:prSet/>
      <dgm:spPr/>
      <dgm:t>
        <a:bodyPr/>
        <a:lstStyle/>
        <a:p>
          <a:endParaRPr lang="fi-FI"/>
        </a:p>
      </dgm:t>
    </dgm:pt>
    <dgm:pt modelId="{D7C4C96B-8E4C-49D7-B349-A5341B64618E}">
      <dgm:prSet phldrT="[Teksti]" phldr="1"/>
      <dgm:spPr/>
      <dgm:t>
        <a:bodyPr/>
        <a:lstStyle/>
        <a:p>
          <a:endParaRPr lang="fi-FI"/>
        </a:p>
      </dgm:t>
    </dgm:pt>
    <dgm:pt modelId="{7E99BD1C-96B7-403C-96F9-269B0C345B39}" type="parTrans" cxnId="{E489F32D-0846-41BE-9750-433E4267F2F3}">
      <dgm:prSet/>
      <dgm:spPr/>
      <dgm:t>
        <a:bodyPr/>
        <a:lstStyle/>
        <a:p>
          <a:endParaRPr lang="fi-FI"/>
        </a:p>
      </dgm:t>
    </dgm:pt>
    <dgm:pt modelId="{21458036-B2EA-48C8-9D7B-910450F3218D}" type="sibTrans" cxnId="{E489F32D-0846-41BE-9750-433E4267F2F3}">
      <dgm:prSet/>
      <dgm:spPr/>
      <dgm:t>
        <a:bodyPr/>
        <a:lstStyle/>
        <a:p>
          <a:endParaRPr lang="fi-FI"/>
        </a:p>
      </dgm:t>
    </dgm:pt>
    <dgm:pt modelId="{E2DCAA7E-80C9-4515-A020-48FA3F65ED0D}">
      <dgm:prSet/>
      <dgm:spPr>
        <a:solidFill>
          <a:schemeClr val="accent6"/>
        </a:solidFill>
      </dgm:spPr>
      <dgm:t>
        <a:bodyPr/>
        <a:lstStyle/>
        <a:p>
          <a:pPr>
            <a:buFont typeface="+mj-lt"/>
            <a:buAutoNum type="arabicPeriod"/>
          </a:pPr>
          <a:r>
            <a:rPr lang="fi-FI" u="sng">
              <a:solidFill>
                <a:schemeClr val="tx1"/>
              </a:solidFill>
            </a:rPr>
            <a:t>Omais- ja perhehoidon vahvistaminen kaikenikäisille asiakkaille</a:t>
          </a:r>
        </a:p>
        <a:p>
          <a:pPr>
            <a:buFont typeface="+mj-lt"/>
            <a:buAutoNum type="arabicPeriod"/>
          </a:pPr>
          <a:r>
            <a:rPr lang="fi-FI"/>
            <a:t>Tämän osahankkeen edistäjänä </a:t>
          </a:r>
        </a:p>
        <a:p>
          <a:pPr>
            <a:buFont typeface="+mj-lt"/>
            <a:buAutoNum type="arabicPeriod"/>
          </a:pPr>
          <a:r>
            <a:rPr lang="fi-FI"/>
            <a:t>toimii hanketyöntekijä Minna Dahlbacka</a:t>
          </a:r>
          <a:endParaRPr lang="fi-FI" dirty="0"/>
        </a:p>
      </dgm:t>
    </dgm:pt>
    <dgm:pt modelId="{86D5EB34-768F-4B4A-9B29-E364DB0BE6F2}" type="parTrans" cxnId="{95F01BA8-E394-43C0-903E-408D825CE2E4}">
      <dgm:prSet/>
      <dgm:spPr/>
      <dgm:t>
        <a:bodyPr/>
        <a:lstStyle/>
        <a:p>
          <a:endParaRPr lang="fi-FI"/>
        </a:p>
      </dgm:t>
    </dgm:pt>
    <dgm:pt modelId="{1A6F5C96-4FED-4ED8-AC05-E5F92970331A}" type="sibTrans" cxnId="{95F01BA8-E394-43C0-903E-408D825CE2E4}">
      <dgm:prSet/>
      <dgm:spPr/>
      <dgm:t>
        <a:bodyPr/>
        <a:lstStyle/>
        <a:p>
          <a:endParaRPr lang="fi-FI"/>
        </a:p>
      </dgm:t>
    </dgm:pt>
    <dgm:pt modelId="{79B98C29-8DDC-48EB-8A63-E159C584EF84}">
      <dgm:prSet/>
      <dgm:spPr/>
      <dgm:t>
        <a:bodyPr/>
        <a:lstStyle/>
        <a:p>
          <a:endParaRPr lang="fi-FI" dirty="0"/>
        </a:p>
      </dgm:t>
    </dgm:pt>
    <dgm:pt modelId="{DD4D89D5-C5D1-4CE2-B04E-A4A3FB0215D9}" type="parTrans" cxnId="{2A52967C-5B9C-4795-A996-29D85468E2A3}">
      <dgm:prSet/>
      <dgm:spPr/>
      <dgm:t>
        <a:bodyPr/>
        <a:lstStyle/>
        <a:p>
          <a:endParaRPr lang="fi-FI"/>
        </a:p>
      </dgm:t>
    </dgm:pt>
    <dgm:pt modelId="{6086F388-F983-46E4-9586-F3853B799FC2}" type="sibTrans" cxnId="{2A52967C-5B9C-4795-A996-29D85468E2A3}">
      <dgm:prSet/>
      <dgm:spPr/>
      <dgm:t>
        <a:bodyPr/>
        <a:lstStyle/>
        <a:p>
          <a:endParaRPr lang="fi-FI"/>
        </a:p>
      </dgm:t>
    </dgm:pt>
    <dgm:pt modelId="{A4FAF462-5B10-4C08-9F72-0E160287C3F8}">
      <dgm:prSet custT="1"/>
      <dgm:spPr>
        <a:solidFill>
          <a:schemeClr val="accent6"/>
        </a:solidFill>
      </dgm:spPr>
      <dgm:t>
        <a:bodyPr/>
        <a:lstStyle/>
        <a:p>
          <a:pPr>
            <a:buFont typeface="+mj-lt"/>
            <a:buAutoNum type="arabicPeriod"/>
          </a:pPr>
          <a:r>
            <a:rPr lang="fi-FI" sz="1400" u="sng" dirty="0">
              <a:solidFill>
                <a:schemeClr val="tx1"/>
              </a:solidFill>
            </a:rPr>
            <a:t>Ikääntyneiden palveluiden yhtenäinen saatavuus sote-vastaanotossa</a:t>
          </a:r>
        </a:p>
        <a:p>
          <a:pPr>
            <a:buFont typeface="+mj-lt"/>
            <a:buAutoNum type="arabicPeriod"/>
          </a:pPr>
          <a:r>
            <a:rPr lang="fi-FI" sz="1400" u="none" dirty="0"/>
            <a:t>Tämä osahanke toteutuu yhteistyössä toisen hankkeen alla, </a:t>
          </a:r>
        </a:p>
        <a:p>
          <a:pPr>
            <a:buFont typeface="+mj-lt"/>
            <a:buAutoNum type="arabicPeriod"/>
          </a:pPr>
          <a:r>
            <a:rPr lang="fi-FI" sz="1400" u="none" dirty="0"/>
            <a:t>tätä edistää Hanna Saarinen</a:t>
          </a:r>
        </a:p>
      </dgm:t>
    </dgm:pt>
    <dgm:pt modelId="{824CCA84-B11B-42EE-9C7F-E59958E89C55}" type="sibTrans" cxnId="{DF25C90F-DD95-463C-962E-5D59A679BAF1}">
      <dgm:prSet/>
      <dgm:spPr/>
      <dgm:t>
        <a:bodyPr/>
        <a:lstStyle/>
        <a:p>
          <a:endParaRPr lang="fi-FI"/>
        </a:p>
      </dgm:t>
    </dgm:pt>
    <dgm:pt modelId="{767FB699-5E95-4C6B-A7A2-81CCCBBB871E}" type="parTrans" cxnId="{DF25C90F-DD95-463C-962E-5D59A679BAF1}">
      <dgm:prSet/>
      <dgm:spPr/>
      <dgm:t>
        <a:bodyPr/>
        <a:lstStyle/>
        <a:p>
          <a:endParaRPr lang="fi-FI"/>
        </a:p>
      </dgm:t>
    </dgm:pt>
    <dgm:pt modelId="{D6DE3289-8041-4035-A741-0504CB4C2A79}" type="pres">
      <dgm:prSet presAssocID="{1BDC02FF-AA6E-41B0-B9AE-45696A1F296B}" presName="diagram" presStyleCnt="0">
        <dgm:presLayoutVars>
          <dgm:chMax val="1"/>
          <dgm:dir/>
          <dgm:animLvl val="ctr"/>
          <dgm:resizeHandles val="exact"/>
        </dgm:presLayoutVars>
      </dgm:prSet>
      <dgm:spPr/>
    </dgm:pt>
    <dgm:pt modelId="{A7E20DF3-D928-4A5B-89AD-071DBDCFE30E}" type="pres">
      <dgm:prSet presAssocID="{1BDC02FF-AA6E-41B0-B9AE-45696A1F296B}" presName="matrix" presStyleCnt="0"/>
      <dgm:spPr/>
    </dgm:pt>
    <dgm:pt modelId="{B75A3A32-19A8-46FE-8DA6-3559A18330B7}" type="pres">
      <dgm:prSet presAssocID="{1BDC02FF-AA6E-41B0-B9AE-45696A1F296B}" presName="tile1" presStyleLbl="node1" presStyleIdx="0" presStyleCnt="4" custLinFactNeighborX="-686" custLinFactNeighborY="891"/>
      <dgm:spPr/>
    </dgm:pt>
    <dgm:pt modelId="{75140770-0936-447B-84BB-7E991DA14051}" type="pres">
      <dgm:prSet presAssocID="{1BDC02FF-AA6E-41B0-B9AE-45696A1F296B}" presName="tile1text" presStyleLbl="node1" presStyleIdx="0" presStyleCnt="4">
        <dgm:presLayoutVars>
          <dgm:chMax val="0"/>
          <dgm:chPref val="0"/>
          <dgm:bulletEnabled val="1"/>
        </dgm:presLayoutVars>
      </dgm:prSet>
      <dgm:spPr/>
    </dgm:pt>
    <dgm:pt modelId="{1181EE13-F5FE-4CCC-97F3-43D48354AD27}" type="pres">
      <dgm:prSet presAssocID="{1BDC02FF-AA6E-41B0-B9AE-45696A1F296B}" presName="tile2" presStyleLbl="node1" presStyleIdx="1" presStyleCnt="4" custLinFactNeighborX="364" custLinFactNeighborY="445"/>
      <dgm:spPr/>
    </dgm:pt>
    <dgm:pt modelId="{A6FC62E1-380D-488A-8196-2B01303857B6}" type="pres">
      <dgm:prSet presAssocID="{1BDC02FF-AA6E-41B0-B9AE-45696A1F296B}" presName="tile2text" presStyleLbl="node1" presStyleIdx="1" presStyleCnt="4">
        <dgm:presLayoutVars>
          <dgm:chMax val="0"/>
          <dgm:chPref val="0"/>
          <dgm:bulletEnabled val="1"/>
        </dgm:presLayoutVars>
      </dgm:prSet>
      <dgm:spPr/>
    </dgm:pt>
    <dgm:pt modelId="{968E2A3D-41FA-457D-A4B4-10AD713D04F4}" type="pres">
      <dgm:prSet presAssocID="{1BDC02FF-AA6E-41B0-B9AE-45696A1F296B}" presName="tile3" presStyleLbl="node1" presStyleIdx="2" presStyleCnt="4"/>
      <dgm:spPr/>
    </dgm:pt>
    <dgm:pt modelId="{E142E310-5BD5-4925-A857-78E7940B2D7F}" type="pres">
      <dgm:prSet presAssocID="{1BDC02FF-AA6E-41B0-B9AE-45696A1F296B}" presName="tile3text" presStyleLbl="node1" presStyleIdx="2" presStyleCnt="4">
        <dgm:presLayoutVars>
          <dgm:chMax val="0"/>
          <dgm:chPref val="0"/>
          <dgm:bulletEnabled val="1"/>
        </dgm:presLayoutVars>
      </dgm:prSet>
      <dgm:spPr/>
    </dgm:pt>
    <dgm:pt modelId="{2D9DA894-5CB0-466A-BA40-4049D8495630}" type="pres">
      <dgm:prSet presAssocID="{1BDC02FF-AA6E-41B0-B9AE-45696A1F296B}" presName="tile4" presStyleLbl="node1" presStyleIdx="3" presStyleCnt="4" custLinFactNeighborX="364" custLinFactNeighborY="0"/>
      <dgm:spPr/>
    </dgm:pt>
    <dgm:pt modelId="{6CB4302C-CA40-434D-A153-18BCE6A0F86A}" type="pres">
      <dgm:prSet presAssocID="{1BDC02FF-AA6E-41B0-B9AE-45696A1F296B}" presName="tile4text" presStyleLbl="node1" presStyleIdx="3" presStyleCnt="4">
        <dgm:presLayoutVars>
          <dgm:chMax val="0"/>
          <dgm:chPref val="0"/>
          <dgm:bulletEnabled val="1"/>
        </dgm:presLayoutVars>
      </dgm:prSet>
      <dgm:spPr/>
    </dgm:pt>
    <dgm:pt modelId="{EE10C3D1-762B-4952-9E7B-44C18CD51BFE}" type="pres">
      <dgm:prSet presAssocID="{1BDC02FF-AA6E-41B0-B9AE-45696A1F296B}" presName="centerTile" presStyleLbl="fgShp" presStyleIdx="0" presStyleCnt="1">
        <dgm:presLayoutVars>
          <dgm:chMax val="0"/>
          <dgm:chPref val="0"/>
        </dgm:presLayoutVars>
      </dgm:prSet>
      <dgm:spPr/>
    </dgm:pt>
  </dgm:ptLst>
  <dgm:cxnLst>
    <dgm:cxn modelId="{AEA0BC0B-107D-4365-9C82-28C1B176DCF9}" type="presOf" srcId="{E2DCAA7E-80C9-4515-A020-48FA3F65ED0D}" destId="{968E2A3D-41FA-457D-A4B4-10AD713D04F4}" srcOrd="0" destOrd="0" presId="urn:microsoft.com/office/officeart/2005/8/layout/matrix1"/>
    <dgm:cxn modelId="{DF25C90F-DD95-463C-962E-5D59A679BAF1}" srcId="{4F13D7DB-298B-4283-A052-48C31A62DF6D}" destId="{A4FAF462-5B10-4C08-9F72-0E160287C3F8}" srcOrd="3" destOrd="0" parTransId="{767FB699-5E95-4C6B-A7A2-81CCCBBB871E}" sibTransId="{824CCA84-B11B-42EE-9C7F-E59958E89C55}"/>
    <dgm:cxn modelId="{E489F32D-0846-41BE-9750-433E4267F2F3}" srcId="{4F13D7DB-298B-4283-A052-48C31A62DF6D}" destId="{D7C4C96B-8E4C-49D7-B349-A5341B64618E}" srcOrd="6" destOrd="0" parTransId="{7E99BD1C-96B7-403C-96F9-269B0C345B39}" sibTransId="{21458036-B2EA-48C8-9D7B-910450F3218D}"/>
    <dgm:cxn modelId="{8A0A9C34-EC80-4D9E-BC92-EA3A258DFCE0}" type="presOf" srcId="{4A0705A6-8162-4080-8B39-25910200F8FF}" destId="{A6FC62E1-380D-488A-8196-2B01303857B6}" srcOrd="1" destOrd="0" presId="urn:microsoft.com/office/officeart/2005/8/layout/matrix1"/>
    <dgm:cxn modelId="{8A205740-1E69-48BB-BD5F-6A2BFCB7CFE0}" srcId="{4F13D7DB-298B-4283-A052-48C31A62DF6D}" destId="{34E1985A-19BA-4E57-8D6A-86DE944B12F7}" srcOrd="0" destOrd="0" parTransId="{8F5850A1-7CEE-49F0-867B-81CBAB8E1E62}" sibTransId="{D5C0D0B3-D3D9-4247-B3AC-C691AA1AADFE}"/>
    <dgm:cxn modelId="{900D686B-12A6-40FB-B940-F6FA6A68BDAD}" type="presOf" srcId="{34E1985A-19BA-4E57-8D6A-86DE944B12F7}" destId="{B75A3A32-19A8-46FE-8DA6-3559A18330B7}" srcOrd="0" destOrd="0" presId="urn:microsoft.com/office/officeart/2005/8/layout/matrix1"/>
    <dgm:cxn modelId="{99260454-786B-4230-B2EC-1DD8456C00CA}" type="presOf" srcId="{1BDC02FF-AA6E-41B0-B9AE-45696A1F296B}" destId="{D6DE3289-8041-4035-A741-0504CB4C2A79}" srcOrd="0" destOrd="0" presId="urn:microsoft.com/office/officeart/2005/8/layout/matrix1"/>
    <dgm:cxn modelId="{AF28AE55-BB1C-4BFD-AB3B-7050B26627BD}" srcId="{4F13D7DB-298B-4283-A052-48C31A62DF6D}" destId="{4A0705A6-8162-4080-8B39-25910200F8FF}" srcOrd="1" destOrd="0" parTransId="{C3AC02A8-18BB-4AC1-89A7-FBEB165DFE31}" sibTransId="{C332F44C-5139-430C-B67D-AC8CB353ADB7}"/>
    <dgm:cxn modelId="{2A52967C-5B9C-4795-A996-29D85468E2A3}" srcId="{4F13D7DB-298B-4283-A052-48C31A62DF6D}" destId="{79B98C29-8DDC-48EB-8A63-E159C584EF84}" srcOrd="4" destOrd="0" parTransId="{DD4D89D5-C5D1-4CE2-B04E-A4A3FB0215D9}" sibTransId="{6086F388-F983-46E4-9586-F3853B799FC2}"/>
    <dgm:cxn modelId="{1041017D-09DD-49CE-AF9D-6EA03D304141}" type="presOf" srcId="{A4FAF462-5B10-4C08-9F72-0E160287C3F8}" destId="{6CB4302C-CA40-434D-A153-18BCE6A0F86A}" srcOrd="1" destOrd="0" presId="urn:microsoft.com/office/officeart/2005/8/layout/matrix1"/>
    <dgm:cxn modelId="{95F01BA8-E394-43C0-903E-408D825CE2E4}" srcId="{4F13D7DB-298B-4283-A052-48C31A62DF6D}" destId="{E2DCAA7E-80C9-4515-A020-48FA3F65ED0D}" srcOrd="2" destOrd="0" parTransId="{86D5EB34-768F-4B4A-9B29-E364DB0BE6F2}" sibTransId="{1A6F5C96-4FED-4ED8-AC05-E5F92970331A}"/>
    <dgm:cxn modelId="{064B1AB2-0632-456E-A511-1FD6E5E309C8}" type="presOf" srcId="{4F13D7DB-298B-4283-A052-48C31A62DF6D}" destId="{EE10C3D1-762B-4952-9E7B-44C18CD51BFE}" srcOrd="0" destOrd="0" presId="urn:microsoft.com/office/officeart/2005/8/layout/matrix1"/>
    <dgm:cxn modelId="{42A1B6B2-2DEE-4F96-A674-B5418F45765B}" type="presOf" srcId="{4A0705A6-8162-4080-8B39-25910200F8FF}" destId="{1181EE13-F5FE-4CCC-97F3-43D48354AD27}" srcOrd="0" destOrd="0" presId="urn:microsoft.com/office/officeart/2005/8/layout/matrix1"/>
    <dgm:cxn modelId="{29993FB9-65A8-426A-9B08-48DA5BCAFE4C}" srcId="{4F13D7DB-298B-4283-A052-48C31A62DF6D}" destId="{4AE524EE-5DAB-44AC-B4CF-E3AEF203B278}" srcOrd="5" destOrd="0" parTransId="{0A32C66E-A0E8-47BE-AAF0-E89D47876691}" sibTransId="{9056B7B6-91BB-4E40-ACF5-F3B8EA7F720D}"/>
    <dgm:cxn modelId="{0FDB5FC0-9864-4971-AA14-A3A0CC1FE1B0}" srcId="{1BDC02FF-AA6E-41B0-B9AE-45696A1F296B}" destId="{4F13D7DB-298B-4283-A052-48C31A62DF6D}" srcOrd="0" destOrd="0" parTransId="{45C473B6-9AA1-4983-B03E-7369C1C6D93A}" sibTransId="{6D445954-8460-4E7F-AEA4-815AF2248672}"/>
    <dgm:cxn modelId="{1FD685CA-0E59-4198-9125-66B1742425DF}" type="presOf" srcId="{E2DCAA7E-80C9-4515-A020-48FA3F65ED0D}" destId="{E142E310-5BD5-4925-A857-78E7940B2D7F}" srcOrd="1" destOrd="0" presId="urn:microsoft.com/office/officeart/2005/8/layout/matrix1"/>
    <dgm:cxn modelId="{DD1BA6D4-A606-4AEA-BCFB-2A6AED34D6CD}" type="presOf" srcId="{34E1985A-19BA-4E57-8D6A-86DE944B12F7}" destId="{75140770-0936-447B-84BB-7E991DA14051}" srcOrd="1" destOrd="0" presId="urn:microsoft.com/office/officeart/2005/8/layout/matrix1"/>
    <dgm:cxn modelId="{5DD8D4F9-820B-4516-92A2-4BA6B75645CB}" type="presOf" srcId="{A4FAF462-5B10-4C08-9F72-0E160287C3F8}" destId="{2D9DA894-5CB0-466A-BA40-4049D8495630}" srcOrd="0" destOrd="0" presId="urn:microsoft.com/office/officeart/2005/8/layout/matrix1"/>
    <dgm:cxn modelId="{DB3AC0F8-287B-4CE7-84A4-616D831BC9D7}" type="presParOf" srcId="{D6DE3289-8041-4035-A741-0504CB4C2A79}" destId="{A7E20DF3-D928-4A5B-89AD-071DBDCFE30E}" srcOrd="0" destOrd="0" presId="urn:microsoft.com/office/officeart/2005/8/layout/matrix1"/>
    <dgm:cxn modelId="{27F21076-DB4D-43A1-A7D5-EBEADDB2A0E9}" type="presParOf" srcId="{A7E20DF3-D928-4A5B-89AD-071DBDCFE30E}" destId="{B75A3A32-19A8-46FE-8DA6-3559A18330B7}" srcOrd="0" destOrd="0" presId="urn:microsoft.com/office/officeart/2005/8/layout/matrix1"/>
    <dgm:cxn modelId="{59B6F707-C3BD-4537-BF76-D2D9D3B14AA4}" type="presParOf" srcId="{A7E20DF3-D928-4A5B-89AD-071DBDCFE30E}" destId="{75140770-0936-447B-84BB-7E991DA14051}" srcOrd="1" destOrd="0" presId="urn:microsoft.com/office/officeart/2005/8/layout/matrix1"/>
    <dgm:cxn modelId="{67A460CB-0F20-4E2E-B122-DE85471F4E08}" type="presParOf" srcId="{A7E20DF3-D928-4A5B-89AD-071DBDCFE30E}" destId="{1181EE13-F5FE-4CCC-97F3-43D48354AD27}" srcOrd="2" destOrd="0" presId="urn:microsoft.com/office/officeart/2005/8/layout/matrix1"/>
    <dgm:cxn modelId="{1E5191CD-5A20-4046-A0B8-54CD5235930A}" type="presParOf" srcId="{A7E20DF3-D928-4A5B-89AD-071DBDCFE30E}" destId="{A6FC62E1-380D-488A-8196-2B01303857B6}" srcOrd="3" destOrd="0" presId="urn:microsoft.com/office/officeart/2005/8/layout/matrix1"/>
    <dgm:cxn modelId="{95BA748F-F659-48CF-82DD-661EAC46006B}" type="presParOf" srcId="{A7E20DF3-D928-4A5B-89AD-071DBDCFE30E}" destId="{968E2A3D-41FA-457D-A4B4-10AD713D04F4}" srcOrd="4" destOrd="0" presId="urn:microsoft.com/office/officeart/2005/8/layout/matrix1"/>
    <dgm:cxn modelId="{48548611-24C2-4714-ABEA-D3798B1712A6}" type="presParOf" srcId="{A7E20DF3-D928-4A5B-89AD-071DBDCFE30E}" destId="{E142E310-5BD5-4925-A857-78E7940B2D7F}" srcOrd="5" destOrd="0" presId="urn:microsoft.com/office/officeart/2005/8/layout/matrix1"/>
    <dgm:cxn modelId="{7A40478B-C06B-437D-8134-1CE0431A2389}" type="presParOf" srcId="{A7E20DF3-D928-4A5B-89AD-071DBDCFE30E}" destId="{2D9DA894-5CB0-466A-BA40-4049D8495630}" srcOrd="6" destOrd="0" presId="urn:microsoft.com/office/officeart/2005/8/layout/matrix1"/>
    <dgm:cxn modelId="{62E4A7BB-69F4-452A-951B-EF39410321EA}" type="presParOf" srcId="{A7E20DF3-D928-4A5B-89AD-071DBDCFE30E}" destId="{6CB4302C-CA40-434D-A153-18BCE6A0F86A}" srcOrd="7" destOrd="0" presId="urn:microsoft.com/office/officeart/2005/8/layout/matrix1"/>
    <dgm:cxn modelId="{AD171861-02C1-4127-8692-EC81CE001941}" type="presParOf" srcId="{D6DE3289-8041-4035-A741-0504CB4C2A79}" destId="{EE10C3D1-762B-4952-9E7B-44C18CD51BFE}" srcOrd="1" destOrd="0" presId="urn:microsoft.com/office/officeart/2005/8/layout/matrix1"/>
  </dgm:cxnLst>
  <dgm:bg>
    <a:solidFill>
      <a:schemeClr val="accent6">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FBAD23-8E93-429E-95EE-1C89F1C981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A6F127-3ED5-4001-ADC8-E4755C9610B3}">
      <dgm:prSet/>
      <dgm:spPr>
        <a:solidFill>
          <a:schemeClr val="accent6"/>
        </a:solidFill>
      </dgm:spPr>
      <dgm:t>
        <a:bodyPr/>
        <a:lstStyle/>
        <a:p>
          <a:r>
            <a:rPr lang="fi-FI" b="1"/>
            <a:t>UUSI ASIAKAS:</a:t>
          </a:r>
          <a:endParaRPr lang="en-US"/>
        </a:p>
      </dgm:t>
    </dgm:pt>
    <dgm:pt modelId="{8E729E45-75C4-4809-B4C4-46D60615B2FC}" type="parTrans" cxnId="{0B9ECAF5-0DB2-4439-B535-8BF82C7C60B0}">
      <dgm:prSet/>
      <dgm:spPr/>
      <dgm:t>
        <a:bodyPr/>
        <a:lstStyle/>
        <a:p>
          <a:endParaRPr lang="en-US"/>
        </a:p>
      </dgm:t>
    </dgm:pt>
    <dgm:pt modelId="{643E2C64-C11F-42E7-B3CE-54C98995BF1D}" type="sibTrans" cxnId="{0B9ECAF5-0DB2-4439-B535-8BF82C7C60B0}">
      <dgm:prSet/>
      <dgm:spPr/>
      <dgm:t>
        <a:bodyPr/>
        <a:lstStyle/>
        <a:p>
          <a:endParaRPr lang="en-US"/>
        </a:p>
      </dgm:t>
    </dgm:pt>
    <dgm:pt modelId="{69AD1659-37B5-4F5F-B70F-7B895A2BDC0B}">
      <dgm:prSet/>
      <dgm:spPr>
        <a:solidFill>
          <a:schemeClr val="accent6"/>
        </a:solidFill>
      </dgm:spPr>
      <dgm:t>
        <a:bodyPr/>
        <a:lstStyle/>
        <a:p>
          <a:r>
            <a:rPr lang="fi-FI" b="1"/>
            <a:t>Ilmoitus palvelujen tarpeesta:</a:t>
          </a:r>
          <a:endParaRPr lang="en-US"/>
        </a:p>
      </dgm:t>
    </dgm:pt>
    <dgm:pt modelId="{1F0B01C3-D86A-421B-AA85-3219F58AA458}" type="parTrans" cxnId="{7FA06F16-0369-4D05-A05A-854A96F83544}">
      <dgm:prSet/>
      <dgm:spPr/>
      <dgm:t>
        <a:bodyPr/>
        <a:lstStyle/>
        <a:p>
          <a:endParaRPr lang="en-US"/>
        </a:p>
      </dgm:t>
    </dgm:pt>
    <dgm:pt modelId="{8E9C8DB5-F024-4E03-920E-743F58CCFCD0}" type="sibTrans" cxnId="{7FA06F16-0369-4D05-A05A-854A96F83544}">
      <dgm:prSet/>
      <dgm:spPr/>
      <dgm:t>
        <a:bodyPr/>
        <a:lstStyle/>
        <a:p>
          <a:endParaRPr lang="en-US"/>
        </a:p>
      </dgm:t>
    </dgm:pt>
    <dgm:pt modelId="{4F61B6D8-ECBB-4FC2-9E41-030D562019C7}">
      <dgm:prSet custT="1"/>
      <dgm:spPr/>
      <dgm:t>
        <a:bodyPr/>
        <a:lstStyle/>
        <a:p>
          <a:r>
            <a:rPr lang="fi-FI" sz="1050" dirty="0">
              <a:latin typeface="Calibri Light" panose="020F0302020204030204" pitchFamily="34" charset="0"/>
              <a:cs typeface="Calibri Light" panose="020F0302020204030204" pitchFamily="34" charset="0"/>
            </a:rPr>
            <a:t>Kotihoidon Toiminnanohjauskeskus </a:t>
          </a:r>
          <a:endParaRPr lang="en-US" sz="1050" dirty="0">
            <a:latin typeface="Calibri Light" panose="020F0302020204030204" pitchFamily="34" charset="0"/>
            <a:cs typeface="Calibri Light" panose="020F0302020204030204" pitchFamily="34" charset="0"/>
          </a:endParaRPr>
        </a:p>
      </dgm:t>
    </dgm:pt>
    <dgm:pt modelId="{440BCCF7-E389-4974-BA63-864676A60035}" type="parTrans" cxnId="{9E20A51C-E97C-40CF-BDA6-BC50D5DD8F2B}">
      <dgm:prSet/>
      <dgm:spPr/>
      <dgm:t>
        <a:bodyPr/>
        <a:lstStyle/>
        <a:p>
          <a:endParaRPr lang="en-US"/>
        </a:p>
      </dgm:t>
    </dgm:pt>
    <dgm:pt modelId="{48F5B3E4-4148-4A2B-8B5A-235B3B9E32D6}" type="sibTrans" cxnId="{9E20A51C-E97C-40CF-BDA6-BC50D5DD8F2B}">
      <dgm:prSet/>
      <dgm:spPr/>
      <dgm:t>
        <a:bodyPr/>
        <a:lstStyle/>
        <a:p>
          <a:endParaRPr lang="en-US"/>
        </a:p>
      </dgm:t>
    </dgm:pt>
    <dgm:pt modelId="{397EE143-24E4-446B-BEDA-A2A2DE158267}">
      <dgm:prSet custT="1"/>
      <dgm:spPr/>
      <dgm:t>
        <a:bodyPr/>
        <a:lstStyle/>
        <a:p>
          <a:r>
            <a:rPr lang="fi-FI" sz="1050" dirty="0">
              <a:latin typeface="Calibri Light" panose="020F0302020204030204" pitchFamily="34" charset="0"/>
              <a:cs typeface="Calibri Light" panose="020F0302020204030204" pitchFamily="34" charset="0"/>
            </a:rPr>
            <a:t>Huomioi mahdollinen viive palvelujen järjestämisessä</a:t>
          </a:r>
          <a:endParaRPr lang="en-US" sz="1050" dirty="0">
            <a:latin typeface="Calibri Light" panose="020F0302020204030204" pitchFamily="34" charset="0"/>
            <a:cs typeface="Calibri Light" panose="020F0302020204030204" pitchFamily="34" charset="0"/>
          </a:endParaRPr>
        </a:p>
      </dgm:t>
    </dgm:pt>
    <dgm:pt modelId="{8859100B-A09A-4528-96C3-58190E390A91}" type="parTrans" cxnId="{DD39F991-201E-40EC-AEBD-8879F32D006F}">
      <dgm:prSet/>
      <dgm:spPr/>
      <dgm:t>
        <a:bodyPr/>
        <a:lstStyle/>
        <a:p>
          <a:endParaRPr lang="en-US"/>
        </a:p>
      </dgm:t>
    </dgm:pt>
    <dgm:pt modelId="{D3FEBAB0-A9BF-4A1A-A55F-C4EB91331157}" type="sibTrans" cxnId="{DD39F991-201E-40EC-AEBD-8879F32D006F}">
      <dgm:prSet/>
      <dgm:spPr/>
      <dgm:t>
        <a:bodyPr/>
        <a:lstStyle/>
        <a:p>
          <a:endParaRPr lang="en-US"/>
        </a:p>
      </dgm:t>
    </dgm:pt>
    <dgm:pt modelId="{85EC195E-E9A9-456A-B54E-B9C292BF2B55}">
      <dgm:prSet custT="1"/>
      <dgm:spPr/>
      <dgm:t>
        <a:bodyPr/>
        <a:lstStyle/>
        <a:p>
          <a:r>
            <a:rPr lang="fi-FI" sz="1050" dirty="0">
              <a:latin typeface="Calibri Light" panose="020F0302020204030204" pitchFamily="34" charset="0"/>
              <a:cs typeface="Calibri Light" panose="020F0302020204030204" pitchFamily="34" charset="0"/>
            </a:rPr>
            <a:t>Lähete KSH- palveluihin</a:t>
          </a:r>
          <a:endParaRPr lang="en-US" sz="1050" dirty="0">
            <a:latin typeface="Calibri Light" panose="020F0302020204030204" pitchFamily="34" charset="0"/>
            <a:cs typeface="Calibri Light" panose="020F0302020204030204" pitchFamily="34" charset="0"/>
          </a:endParaRPr>
        </a:p>
      </dgm:t>
    </dgm:pt>
    <dgm:pt modelId="{5E3426B4-5388-409B-BF66-D11CC4480546}" type="parTrans" cxnId="{62408ECE-0FA1-4E8F-99FC-E7BD1CCB206A}">
      <dgm:prSet/>
      <dgm:spPr/>
      <dgm:t>
        <a:bodyPr/>
        <a:lstStyle/>
        <a:p>
          <a:endParaRPr lang="en-US"/>
        </a:p>
      </dgm:t>
    </dgm:pt>
    <dgm:pt modelId="{C6ADBDE9-975C-4FEA-8389-5E6BE1891849}" type="sibTrans" cxnId="{62408ECE-0FA1-4E8F-99FC-E7BD1CCB206A}">
      <dgm:prSet/>
      <dgm:spPr/>
      <dgm:t>
        <a:bodyPr/>
        <a:lstStyle/>
        <a:p>
          <a:endParaRPr lang="en-US"/>
        </a:p>
      </dgm:t>
    </dgm:pt>
    <dgm:pt modelId="{46FAD476-31AE-40B2-A031-8CEF335D953E}">
      <dgm:prSet/>
      <dgm:spPr>
        <a:solidFill>
          <a:schemeClr val="accent6"/>
        </a:solidFill>
      </dgm:spPr>
      <dgm:t>
        <a:bodyPr/>
        <a:lstStyle/>
        <a:p>
          <a:r>
            <a:rPr lang="fi-FI" b="1"/>
            <a:t>Mitä tietoja tarvitaan:</a:t>
          </a:r>
          <a:endParaRPr lang="en-US"/>
        </a:p>
      </dgm:t>
    </dgm:pt>
    <dgm:pt modelId="{7887715D-0DB4-4B4E-945A-66282817679E}" type="parTrans" cxnId="{60A129FF-249C-44FE-AADD-81220DFB639A}">
      <dgm:prSet/>
      <dgm:spPr/>
      <dgm:t>
        <a:bodyPr/>
        <a:lstStyle/>
        <a:p>
          <a:endParaRPr lang="en-US"/>
        </a:p>
      </dgm:t>
    </dgm:pt>
    <dgm:pt modelId="{3458F847-774F-4669-B7DF-EC215C605FF5}" type="sibTrans" cxnId="{60A129FF-249C-44FE-AADD-81220DFB639A}">
      <dgm:prSet/>
      <dgm:spPr/>
      <dgm:t>
        <a:bodyPr/>
        <a:lstStyle/>
        <a:p>
          <a:endParaRPr lang="en-US"/>
        </a:p>
      </dgm:t>
    </dgm:pt>
    <dgm:pt modelId="{5C6327E7-085C-4C6A-AEA9-BD450C94BAC6}">
      <dgm:prSet custT="1"/>
      <dgm:spPr/>
      <dgm:t>
        <a:bodyPr/>
        <a:lstStyle/>
        <a:p>
          <a:r>
            <a:rPr lang="fi-FI" sz="1050" dirty="0">
              <a:latin typeface="Calibri Light" panose="020F0302020204030204" pitchFamily="34" charset="0"/>
              <a:cs typeface="Calibri Light" panose="020F0302020204030204" pitchFamily="34" charset="0"/>
            </a:rPr>
            <a:t>Miksi ollut hoidossa, onko jatkohoitoja suunnitteilla</a:t>
          </a:r>
          <a:endParaRPr lang="en-US" sz="1050" dirty="0">
            <a:latin typeface="Calibri Light" panose="020F0302020204030204" pitchFamily="34" charset="0"/>
            <a:cs typeface="Calibri Light" panose="020F0302020204030204" pitchFamily="34" charset="0"/>
          </a:endParaRPr>
        </a:p>
      </dgm:t>
    </dgm:pt>
    <dgm:pt modelId="{E4358144-0934-4AFF-B421-64037930A44F}" type="parTrans" cxnId="{6122D717-8696-4EBB-8C4A-BCCC99C98E13}">
      <dgm:prSet/>
      <dgm:spPr/>
      <dgm:t>
        <a:bodyPr/>
        <a:lstStyle/>
        <a:p>
          <a:endParaRPr lang="en-US"/>
        </a:p>
      </dgm:t>
    </dgm:pt>
    <dgm:pt modelId="{8D0009F8-3BA7-4BEA-828D-70E9ECCD7FD3}" type="sibTrans" cxnId="{6122D717-8696-4EBB-8C4A-BCCC99C98E13}">
      <dgm:prSet/>
      <dgm:spPr/>
      <dgm:t>
        <a:bodyPr/>
        <a:lstStyle/>
        <a:p>
          <a:endParaRPr lang="en-US"/>
        </a:p>
      </dgm:t>
    </dgm:pt>
    <dgm:pt modelId="{48098AF9-F4BF-4E0F-99BD-ED87FB1FF431}">
      <dgm:prSet custT="1"/>
      <dgm:spPr/>
      <dgm:t>
        <a:bodyPr/>
        <a:lstStyle/>
        <a:p>
          <a:r>
            <a:rPr lang="fi-FI" sz="1050" dirty="0">
              <a:latin typeface="Calibri Light" panose="020F0302020204030204" pitchFamily="34" charset="0"/>
              <a:cs typeface="Calibri Light" panose="020F0302020204030204" pitchFamily="34" charset="0"/>
            </a:rPr>
            <a:t>Mikä on avuntarve, toimintakyky</a:t>
          </a:r>
          <a:endParaRPr lang="en-US" sz="1050" dirty="0">
            <a:latin typeface="Calibri Light" panose="020F0302020204030204" pitchFamily="34" charset="0"/>
            <a:cs typeface="Calibri Light" panose="020F0302020204030204" pitchFamily="34" charset="0"/>
          </a:endParaRPr>
        </a:p>
      </dgm:t>
    </dgm:pt>
    <dgm:pt modelId="{EB8F5040-72A0-441C-9E73-268B606051D7}" type="parTrans" cxnId="{C65C726D-D9DD-4918-A7D9-9C149299FC9C}">
      <dgm:prSet/>
      <dgm:spPr/>
      <dgm:t>
        <a:bodyPr/>
        <a:lstStyle/>
        <a:p>
          <a:endParaRPr lang="en-US"/>
        </a:p>
      </dgm:t>
    </dgm:pt>
    <dgm:pt modelId="{FDB3B14F-9667-428B-9C4F-93BE3CABB0B7}" type="sibTrans" cxnId="{C65C726D-D9DD-4918-A7D9-9C149299FC9C}">
      <dgm:prSet/>
      <dgm:spPr/>
      <dgm:t>
        <a:bodyPr/>
        <a:lstStyle/>
        <a:p>
          <a:endParaRPr lang="en-US"/>
        </a:p>
      </dgm:t>
    </dgm:pt>
    <dgm:pt modelId="{A65B9916-0026-4762-BDC0-1779DA770E20}">
      <dgm:prSet custT="1"/>
      <dgm:spPr/>
      <dgm:t>
        <a:bodyPr/>
        <a:lstStyle/>
        <a:p>
          <a:r>
            <a:rPr lang="fi-FI" sz="1050" dirty="0">
              <a:latin typeface="Calibri Light" panose="020F0302020204030204" pitchFamily="34" charset="0"/>
              <a:cs typeface="Calibri Light" panose="020F0302020204030204" pitchFamily="34" charset="0"/>
            </a:rPr>
            <a:t>Montako käyntiä tarvitaan, mikä käyntisisältö, arvioitu käynnin kesto ja ajankohta (n. 2h aikaväli käyntiajassa)</a:t>
          </a:r>
          <a:endParaRPr lang="en-US" sz="1050" dirty="0">
            <a:latin typeface="Calibri Light" panose="020F0302020204030204" pitchFamily="34" charset="0"/>
            <a:cs typeface="Calibri Light" panose="020F0302020204030204" pitchFamily="34" charset="0"/>
          </a:endParaRPr>
        </a:p>
      </dgm:t>
    </dgm:pt>
    <dgm:pt modelId="{F73292AB-CE77-4B1D-BC49-E1A5BDEE084A}" type="parTrans" cxnId="{AACE1C1E-61C9-44AE-883E-C8D8E0B09260}">
      <dgm:prSet/>
      <dgm:spPr/>
      <dgm:t>
        <a:bodyPr/>
        <a:lstStyle/>
        <a:p>
          <a:endParaRPr lang="en-US"/>
        </a:p>
      </dgm:t>
    </dgm:pt>
    <dgm:pt modelId="{37C56A70-7E7A-4551-AB82-D9C73C04BE51}" type="sibTrans" cxnId="{AACE1C1E-61C9-44AE-883E-C8D8E0B09260}">
      <dgm:prSet/>
      <dgm:spPr/>
      <dgm:t>
        <a:bodyPr/>
        <a:lstStyle/>
        <a:p>
          <a:endParaRPr lang="en-US"/>
        </a:p>
      </dgm:t>
    </dgm:pt>
    <dgm:pt modelId="{E71C8714-F3E5-4ED3-A823-FE6985F4EA49}">
      <dgm:prSet custT="1"/>
      <dgm:spPr/>
      <dgm:t>
        <a:bodyPr/>
        <a:lstStyle/>
        <a:p>
          <a:r>
            <a:rPr lang="fi-FI" sz="1050" dirty="0">
              <a:latin typeface="Calibri Light" panose="020F0302020204030204" pitchFamily="34" charset="0"/>
              <a:cs typeface="Calibri Light" panose="020F0302020204030204" pitchFamily="34" charset="0"/>
            </a:rPr>
            <a:t>Apuvälineiden tarve ja onko ne hankittu valmiiksi</a:t>
          </a:r>
          <a:endParaRPr lang="en-US" sz="1050" dirty="0">
            <a:latin typeface="Calibri Light" panose="020F0302020204030204" pitchFamily="34" charset="0"/>
            <a:cs typeface="Calibri Light" panose="020F0302020204030204" pitchFamily="34" charset="0"/>
          </a:endParaRPr>
        </a:p>
      </dgm:t>
    </dgm:pt>
    <dgm:pt modelId="{96560809-C7F7-4481-927A-B61D9870C616}" type="parTrans" cxnId="{085A33EB-2967-46A4-AADE-7F93A79A00D1}">
      <dgm:prSet/>
      <dgm:spPr/>
      <dgm:t>
        <a:bodyPr/>
        <a:lstStyle/>
        <a:p>
          <a:endParaRPr lang="en-US"/>
        </a:p>
      </dgm:t>
    </dgm:pt>
    <dgm:pt modelId="{40612303-DA09-48D4-827C-3D3A410C61EF}" type="sibTrans" cxnId="{085A33EB-2967-46A4-AADE-7F93A79A00D1}">
      <dgm:prSet/>
      <dgm:spPr/>
      <dgm:t>
        <a:bodyPr/>
        <a:lstStyle/>
        <a:p>
          <a:endParaRPr lang="en-US"/>
        </a:p>
      </dgm:t>
    </dgm:pt>
    <dgm:pt modelId="{E3C72672-7CDA-459D-A462-E9156317EDB3}">
      <dgm:prSet/>
      <dgm:spPr>
        <a:solidFill>
          <a:schemeClr val="accent6"/>
        </a:solidFill>
      </dgm:spPr>
      <dgm:t>
        <a:bodyPr/>
        <a:lstStyle/>
        <a:p>
          <a:r>
            <a:rPr lang="fi-FI" b="1"/>
            <a:t>Lääkehoito:</a:t>
          </a:r>
          <a:endParaRPr lang="en-US"/>
        </a:p>
      </dgm:t>
    </dgm:pt>
    <dgm:pt modelId="{D6ED74FA-36A2-4E8B-A062-A3CB11B82C19}" type="parTrans" cxnId="{F4CD441E-DA85-42D8-997B-E37A574FA1A2}">
      <dgm:prSet/>
      <dgm:spPr/>
      <dgm:t>
        <a:bodyPr/>
        <a:lstStyle/>
        <a:p>
          <a:endParaRPr lang="en-US"/>
        </a:p>
      </dgm:t>
    </dgm:pt>
    <dgm:pt modelId="{C04D584B-FFB0-4A46-B9D3-640560FD07E8}" type="sibTrans" cxnId="{F4CD441E-DA85-42D8-997B-E37A574FA1A2}">
      <dgm:prSet/>
      <dgm:spPr/>
      <dgm:t>
        <a:bodyPr/>
        <a:lstStyle/>
        <a:p>
          <a:endParaRPr lang="en-US"/>
        </a:p>
      </dgm:t>
    </dgm:pt>
    <dgm:pt modelId="{F3953638-CEA2-4AFE-A147-A13B3ED3EAA6}">
      <dgm:prSet custT="1"/>
      <dgm:spPr/>
      <dgm:t>
        <a:bodyPr/>
        <a:lstStyle/>
        <a:p>
          <a:r>
            <a:rPr lang="fi-FI" sz="1050" dirty="0">
              <a:latin typeface="Calibri Light" panose="020F0302020204030204" pitchFamily="34" charset="0"/>
              <a:cs typeface="Calibri Light" panose="020F0302020204030204" pitchFamily="34" charset="0"/>
            </a:rPr>
            <a:t>Kuka huolehtii</a:t>
          </a:r>
          <a:endParaRPr lang="en-US" sz="1050" dirty="0">
            <a:latin typeface="Calibri Light" panose="020F0302020204030204" pitchFamily="34" charset="0"/>
            <a:cs typeface="Calibri Light" panose="020F0302020204030204" pitchFamily="34" charset="0"/>
          </a:endParaRPr>
        </a:p>
      </dgm:t>
    </dgm:pt>
    <dgm:pt modelId="{F7B258E6-B1E1-42C4-B97A-6418ED262169}" type="parTrans" cxnId="{E2D3C293-5ABD-4F75-8AC7-DB8F6D57796F}">
      <dgm:prSet/>
      <dgm:spPr/>
      <dgm:t>
        <a:bodyPr/>
        <a:lstStyle/>
        <a:p>
          <a:endParaRPr lang="en-US"/>
        </a:p>
      </dgm:t>
    </dgm:pt>
    <dgm:pt modelId="{ED578B09-BF67-4820-AE52-E0B2E7FAC314}" type="sibTrans" cxnId="{E2D3C293-5ABD-4F75-8AC7-DB8F6D57796F}">
      <dgm:prSet/>
      <dgm:spPr/>
      <dgm:t>
        <a:bodyPr/>
        <a:lstStyle/>
        <a:p>
          <a:endParaRPr lang="en-US"/>
        </a:p>
      </dgm:t>
    </dgm:pt>
    <dgm:pt modelId="{E43A5F79-5C64-4969-8BC9-B4A95A5D9000}">
      <dgm:prSet custT="1"/>
      <dgm:spPr/>
      <dgm:t>
        <a:bodyPr/>
        <a:lstStyle/>
        <a:p>
          <a:r>
            <a:rPr lang="fi-FI" sz="1050" dirty="0">
              <a:latin typeface="Calibri Light" panose="020F0302020204030204" pitchFamily="34" charset="0"/>
              <a:cs typeface="Calibri Light" panose="020F0302020204030204" pitchFamily="34" charset="0"/>
            </a:rPr>
            <a:t>Muista tarvittavat reseptit (tavallinen tai annosjakelu) </a:t>
          </a:r>
          <a:endParaRPr lang="en-US" sz="1050" dirty="0">
            <a:latin typeface="Calibri Light" panose="020F0302020204030204" pitchFamily="34" charset="0"/>
            <a:cs typeface="Calibri Light" panose="020F0302020204030204" pitchFamily="34" charset="0"/>
          </a:endParaRPr>
        </a:p>
      </dgm:t>
    </dgm:pt>
    <dgm:pt modelId="{25E30F52-D8ED-485E-9051-A39198951375}" type="parTrans" cxnId="{E1E3F632-20EE-4C1B-952B-8F383F33131E}">
      <dgm:prSet/>
      <dgm:spPr/>
      <dgm:t>
        <a:bodyPr/>
        <a:lstStyle/>
        <a:p>
          <a:endParaRPr lang="en-US"/>
        </a:p>
      </dgm:t>
    </dgm:pt>
    <dgm:pt modelId="{5095D2CA-C5E9-440C-8200-254691ED85D0}" type="sibTrans" cxnId="{E1E3F632-20EE-4C1B-952B-8F383F33131E}">
      <dgm:prSet/>
      <dgm:spPr/>
      <dgm:t>
        <a:bodyPr/>
        <a:lstStyle/>
        <a:p>
          <a:endParaRPr lang="en-US"/>
        </a:p>
      </dgm:t>
    </dgm:pt>
    <dgm:pt modelId="{9B250D89-3D91-4DE7-B442-8942F2D187E7}">
      <dgm:prSet custT="1"/>
      <dgm:spPr/>
      <dgm:t>
        <a:bodyPr/>
        <a:lstStyle/>
        <a:p>
          <a:r>
            <a:rPr lang="fi-FI" sz="1050" dirty="0">
              <a:latin typeface="Calibri Light" panose="020F0302020204030204" pitchFamily="34" charset="0"/>
              <a:cs typeface="Calibri Light" panose="020F0302020204030204" pitchFamily="34" charset="0"/>
            </a:rPr>
            <a:t>Sulje osastolääkitys</a:t>
          </a:r>
          <a:endParaRPr lang="en-US" sz="1050" dirty="0">
            <a:latin typeface="Calibri Light" panose="020F0302020204030204" pitchFamily="34" charset="0"/>
            <a:cs typeface="Calibri Light" panose="020F0302020204030204" pitchFamily="34" charset="0"/>
          </a:endParaRPr>
        </a:p>
      </dgm:t>
    </dgm:pt>
    <dgm:pt modelId="{D64AE60A-EE80-4A38-99BA-68C5F25A53C7}" type="parTrans" cxnId="{AC7E1A2B-420E-48BF-B96C-F5D2BF56A59D}">
      <dgm:prSet/>
      <dgm:spPr/>
      <dgm:t>
        <a:bodyPr/>
        <a:lstStyle/>
        <a:p>
          <a:endParaRPr lang="en-US"/>
        </a:p>
      </dgm:t>
    </dgm:pt>
    <dgm:pt modelId="{EA4BC708-9AF8-4A34-A9EA-9E091E582CAA}" type="sibTrans" cxnId="{AC7E1A2B-420E-48BF-B96C-F5D2BF56A59D}">
      <dgm:prSet/>
      <dgm:spPr/>
      <dgm:t>
        <a:bodyPr/>
        <a:lstStyle/>
        <a:p>
          <a:endParaRPr lang="en-US"/>
        </a:p>
      </dgm:t>
    </dgm:pt>
    <dgm:pt modelId="{D316E500-6A28-4736-9CD6-63B6A1D4AA11}">
      <dgm:prSet custT="1"/>
      <dgm:spPr/>
      <dgm:t>
        <a:bodyPr/>
        <a:lstStyle/>
        <a:p>
          <a:r>
            <a:rPr lang="fi-FI" sz="1050" dirty="0">
              <a:latin typeface="Calibri Light" panose="020F0302020204030204" pitchFamily="34" charset="0"/>
              <a:cs typeface="Calibri Light" panose="020F0302020204030204" pitchFamily="34" charset="0"/>
            </a:rPr>
            <a:t>Tarvittaessa lääkkeet mukaan.</a:t>
          </a:r>
          <a:endParaRPr lang="en-US" sz="1050" dirty="0">
            <a:latin typeface="Calibri Light" panose="020F0302020204030204" pitchFamily="34" charset="0"/>
            <a:cs typeface="Calibri Light" panose="020F0302020204030204" pitchFamily="34" charset="0"/>
          </a:endParaRPr>
        </a:p>
      </dgm:t>
    </dgm:pt>
    <dgm:pt modelId="{4835C1C6-35EB-44B9-AEF3-2B21E8FF1229}" type="parTrans" cxnId="{FC6EEEB9-5AE2-4458-B379-132CE353C1AC}">
      <dgm:prSet/>
      <dgm:spPr/>
      <dgm:t>
        <a:bodyPr/>
        <a:lstStyle/>
        <a:p>
          <a:endParaRPr lang="en-US"/>
        </a:p>
      </dgm:t>
    </dgm:pt>
    <dgm:pt modelId="{51A3D8DC-9E48-4210-9959-B356AF0FD4C0}" type="sibTrans" cxnId="{FC6EEEB9-5AE2-4458-B379-132CE353C1AC}">
      <dgm:prSet/>
      <dgm:spPr/>
      <dgm:t>
        <a:bodyPr/>
        <a:lstStyle/>
        <a:p>
          <a:endParaRPr lang="en-US"/>
        </a:p>
      </dgm:t>
    </dgm:pt>
    <dgm:pt modelId="{2FB942BD-D00F-4466-BA15-D5AE3515C769}">
      <dgm:prSet/>
      <dgm:spPr>
        <a:solidFill>
          <a:schemeClr val="accent6"/>
        </a:solidFill>
      </dgm:spPr>
      <dgm:t>
        <a:bodyPr/>
        <a:lstStyle/>
        <a:p>
          <a:r>
            <a:rPr lang="fi-FI" b="1"/>
            <a:t>Selvitä:</a:t>
          </a:r>
          <a:endParaRPr lang="en-US"/>
        </a:p>
      </dgm:t>
    </dgm:pt>
    <dgm:pt modelId="{04DE4CCE-16CC-4CB7-801A-F22F458D8E41}" type="parTrans" cxnId="{7CEA6691-048F-4D43-AF76-1148A88155BE}">
      <dgm:prSet/>
      <dgm:spPr/>
      <dgm:t>
        <a:bodyPr/>
        <a:lstStyle/>
        <a:p>
          <a:endParaRPr lang="en-US"/>
        </a:p>
      </dgm:t>
    </dgm:pt>
    <dgm:pt modelId="{87B88235-74F7-43BE-8806-D61CCF8D5832}" type="sibTrans" cxnId="{7CEA6691-048F-4D43-AF76-1148A88155BE}">
      <dgm:prSet/>
      <dgm:spPr/>
      <dgm:t>
        <a:bodyPr/>
        <a:lstStyle/>
        <a:p>
          <a:endParaRPr lang="en-US"/>
        </a:p>
      </dgm:t>
    </dgm:pt>
    <dgm:pt modelId="{175B0CFF-0F42-487D-8CE3-818C9153981E}">
      <dgm:prSet custT="1"/>
      <dgm:spPr/>
      <dgm:t>
        <a:bodyPr/>
        <a:lstStyle/>
        <a:p>
          <a:r>
            <a:rPr lang="fi-FI" sz="1050" dirty="0">
              <a:latin typeface="Calibri Light" panose="020F0302020204030204" pitchFamily="34" charset="0"/>
              <a:cs typeface="Calibri Light" panose="020F0302020204030204" pitchFamily="34" charset="0"/>
            </a:rPr>
            <a:t>Onko omaiselle ilmoitettu</a:t>
          </a:r>
          <a:endParaRPr lang="en-US" sz="1050" dirty="0">
            <a:latin typeface="Calibri Light" panose="020F0302020204030204" pitchFamily="34" charset="0"/>
            <a:cs typeface="Calibri Light" panose="020F0302020204030204" pitchFamily="34" charset="0"/>
          </a:endParaRPr>
        </a:p>
      </dgm:t>
    </dgm:pt>
    <dgm:pt modelId="{4D110DA2-7BAD-42EE-91FC-DCDF706552D9}" type="parTrans" cxnId="{80F3A6D9-01A8-42DE-A741-226E245180A4}">
      <dgm:prSet/>
      <dgm:spPr/>
      <dgm:t>
        <a:bodyPr/>
        <a:lstStyle/>
        <a:p>
          <a:endParaRPr lang="en-US"/>
        </a:p>
      </dgm:t>
    </dgm:pt>
    <dgm:pt modelId="{1B708656-DF0F-483E-A843-4BF2836B7DF1}" type="sibTrans" cxnId="{80F3A6D9-01A8-42DE-A741-226E245180A4}">
      <dgm:prSet/>
      <dgm:spPr/>
      <dgm:t>
        <a:bodyPr/>
        <a:lstStyle/>
        <a:p>
          <a:endParaRPr lang="en-US"/>
        </a:p>
      </dgm:t>
    </dgm:pt>
    <dgm:pt modelId="{4FF26B42-9E7A-43CE-8340-40F9C5DAFB28}">
      <dgm:prSet custT="1"/>
      <dgm:spPr/>
      <dgm:t>
        <a:bodyPr/>
        <a:lstStyle/>
        <a:p>
          <a:r>
            <a:rPr lang="fi-FI" sz="1050" dirty="0">
              <a:latin typeface="Calibri Light" panose="020F0302020204030204" pitchFamily="34" charset="0"/>
              <a:cs typeface="Calibri Light" panose="020F0302020204030204" pitchFamily="34" charset="0"/>
            </a:rPr>
            <a:t>Millä asiakas kotiutuu ja mihin aikaan </a:t>
          </a:r>
          <a:endParaRPr lang="en-US" sz="1050" dirty="0">
            <a:latin typeface="Calibri Light" panose="020F0302020204030204" pitchFamily="34" charset="0"/>
            <a:cs typeface="Calibri Light" panose="020F0302020204030204" pitchFamily="34" charset="0"/>
          </a:endParaRPr>
        </a:p>
      </dgm:t>
    </dgm:pt>
    <dgm:pt modelId="{0FF1FC1D-6FAE-4892-9F27-5B0131DC481F}" type="parTrans" cxnId="{46FBB487-4740-4048-89E0-9BB514034ED1}">
      <dgm:prSet/>
      <dgm:spPr/>
      <dgm:t>
        <a:bodyPr/>
        <a:lstStyle/>
        <a:p>
          <a:endParaRPr lang="en-US"/>
        </a:p>
      </dgm:t>
    </dgm:pt>
    <dgm:pt modelId="{F438A1C0-79CB-4A6F-B454-87199F868169}" type="sibTrans" cxnId="{46FBB487-4740-4048-89E0-9BB514034ED1}">
      <dgm:prSet/>
      <dgm:spPr/>
      <dgm:t>
        <a:bodyPr/>
        <a:lstStyle/>
        <a:p>
          <a:endParaRPr lang="en-US"/>
        </a:p>
      </dgm:t>
    </dgm:pt>
    <dgm:pt modelId="{730497FF-6FA9-4031-B482-517816565698}">
      <dgm:prSet custT="1"/>
      <dgm:spPr/>
      <dgm:t>
        <a:bodyPr/>
        <a:lstStyle/>
        <a:p>
          <a:r>
            <a:rPr lang="fi-FI" sz="1050" dirty="0">
              <a:latin typeface="Calibri Light" panose="020F0302020204030204" pitchFamily="34" charset="0"/>
              <a:cs typeface="Calibri Light" panose="020F0302020204030204" pitchFamily="34" charset="0"/>
            </a:rPr>
            <a:t>Onko asiakkaalla avaimet</a:t>
          </a:r>
          <a:endParaRPr lang="en-US" sz="1050" dirty="0">
            <a:latin typeface="Calibri Light" panose="020F0302020204030204" pitchFamily="34" charset="0"/>
            <a:cs typeface="Calibri Light" panose="020F0302020204030204" pitchFamily="34" charset="0"/>
          </a:endParaRPr>
        </a:p>
      </dgm:t>
    </dgm:pt>
    <dgm:pt modelId="{658BC152-EB8C-4515-9BBA-1F8A013384D9}" type="parTrans" cxnId="{5BF7EC53-11D1-470D-A7AB-57B3A259CC9C}">
      <dgm:prSet/>
      <dgm:spPr/>
      <dgm:t>
        <a:bodyPr/>
        <a:lstStyle/>
        <a:p>
          <a:endParaRPr lang="en-US"/>
        </a:p>
      </dgm:t>
    </dgm:pt>
    <dgm:pt modelId="{65C643DD-871A-43FE-86D9-723AE908EEDA}" type="sibTrans" cxnId="{5BF7EC53-11D1-470D-A7AB-57B3A259CC9C}">
      <dgm:prSet/>
      <dgm:spPr/>
      <dgm:t>
        <a:bodyPr/>
        <a:lstStyle/>
        <a:p>
          <a:endParaRPr lang="en-US"/>
        </a:p>
      </dgm:t>
    </dgm:pt>
    <dgm:pt modelId="{912A56E4-3785-433E-904B-4E66DEC4EA13}">
      <dgm:prSet custT="1"/>
      <dgm:spPr/>
      <dgm:t>
        <a:bodyPr/>
        <a:lstStyle/>
        <a:p>
          <a:r>
            <a:rPr lang="fi-FI" sz="1050" dirty="0">
              <a:latin typeface="Calibri Light" panose="020F0302020204030204" pitchFamily="34" charset="0"/>
              <a:cs typeface="Calibri Light" panose="020F0302020204030204" pitchFamily="34" charset="0"/>
            </a:rPr>
            <a:t>Kuka ottaa asiakkaan tarvittaessa vastaan</a:t>
          </a:r>
          <a:endParaRPr lang="en-US" sz="1050" dirty="0">
            <a:latin typeface="Calibri Light" panose="020F0302020204030204" pitchFamily="34" charset="0"/>
            <a:cs typeface="Calibri Light" panose="020F0302020204030204" pitchFamily="34" charset="0"/>
          </a:endParaRPr>
        </a:p>
      </dgm:t>
    </dgm:pt>
    <dgm:pt modelId="{C3355121-B98E-418D-BE31-76A096979E8E}" type="parTrans" cxnId="{FD904A76-ABF8-4414-8D9A-12C2C26BC1AB}">
      <dgm:prSet/>
      <dgm:spPr/>
      <dgm:t>
        <a:bodyPr/>
        <a:lstStyle/>
        <a:p>
          <a:endParaRPr lang="en-US"/>
        </a:p>
      </dgm:t>
    </dgm:pt>
    <dgm:pt modelId="{443FFB0C-A186-4001-BE11-3E43EA906F0B}" type="sibTrans" cxnId="{FD904A76-ABF8-4414-8D9A-12C2C26BC1AB}">
      <dgm:prSet/>
      <dgm:spPr/>
      <dgm:t>
        <a:bodyPr/>
        <a:lstStyle/>
        <a:p>
          <a:endParaRPr lang="en-US"/>
        </a:p>
      </dgm:t>
    </dgm:pt>
    <dgm:pt modelId="{6F6F3500-D9E4-4A52-8331-7937F85375DC}">
      <dgm:prSet custT="1"/>
      <dgm:spPr/>
      <dgm:t>
        <a:bodyPr/>
        <a:lstStyle/>
        <a:p>
          <a:r>
            <a:rPr lang="fi-FI" sz="1050" dirty="0">
              <a:latin typeface="Calibri Light" panose="020F0302020204030204" pitchFamily="34" charset="0"/>
              <a:cs typeface="Calibri Light" panose="020F0302020204030204" pitchFamily="34" charset="0"/>
            </a:rPr>
            <a:t>Onko asiakkaalla kotona ruokaa, jos ei, kuka hankkii, saako tarvittaessa osastolta ruokaa mukaan</a:t>
          </a:r>
          <a:endParaRPr lang="en-US" sz="1050" dirty="0">
            <a:latin typeface="Calibri Light" panose="020F0302020204030204" pitchFamily="34" charset="0"/>
            <a:cs typeface="Calibri Light" panose="020F0302020204030204" pitchFamily="34" charset="0"/>
          </a:endParaRPr>
        </a:p>
      </dgm:t>
    </dgm:pt>
    <dgm:pt modelId="{1FDBC00D-4612-479F-B49A-586889DA5B39}" type="parTrans" cxnId="{80B05BA7-A47F-44F6-90DE-8C80B6A251B6}">
      <dgm:prSet/>
      <dgm:spPr/>
      <dgm:t>
        <a:bodyPr/>
        <a:lstStyle/>
        <a:p>
          <a:endParaRPr lang="en-US"/>
        </a:p>
      </dgm:t>
    </dgm:pt>
    <dgm:pt modelId="{F40980A7-674F-49ED-9EBD-B2C30D28AA59}" type="sibTrans" cxnId="{80B05BA7-A47F-44F6-90DE-8C80B6A251B6}">
      <dgm:prSet/>
      <dgm:spPr/>
      <dgm:t>
        <a:bodyPr/>
        <a:lstStyle/>
        <a:p>
          <a:endParaRPr lang="en-US"/>
        </a:p>
      </dgm:t>
    </dgm:pt>
    <dgm:pt modelId="{EDE26ADB-A762-41AD-891F-0876E4D270EF}">
      <dgm:prSet custT="1"/>
      <dgm:spPr/>
      <dgm:t>
        <a:bodyPr/>
        <a:lstStyle/>
        <a:p>
          <a:r>
            <a:rPr lang="fi-FI" sz="1050" dirty="0">
              <a:latin typeface="Calibri Light" panose="020F0302020204030204" pitchFamily="34" charset="0"/>
              <a:cs typeface="Calibri Light" panose="020F0302020204030204" pitchFamily="34" charset="0"/>
            </a:rPr>
            <a:t>Onko turvapuhelimelle tarve, onko hankittu</a:t>
          </a:r>
          <a:endParaRPr lang="en-US" sz="1050" dirty="0">
            <a:latin typeface="Calibri Light" panose="020F0302020204030204" pitchFamily="34" charset="0"/>
            <a:cs typeface="Calibri Light" panose="020F0302020204030204" pitchFamily="34" charset="0"/>
          </a:endParaRPr>
        </a:p>
      </dgm:t>
    </dgm:pt>
    <dgm:pt modelId="{24BEFB6F-413A-4EC8-B51A-F6B020F04289}" type="parTrans" cxnId="{4F00B54C-DC0F-407D-8B5C-4F01B7508AA2}">
      <dgm:prSet/>
      <dgm:spPr/>
      <dgm:t>
        <a:bodyPr/>
        <a:lstStyle/>
        <a:p>
          <a:endParaRPr lang="en-US"/>
        </a:p>
      </dgm:t>
    </dgm:pt>
    <dgm:pt modelId="{24CD3CF8-A77C-48D8-860B-88991C85F4E6}" type="sibTrans" cxnId="{4F00B54C-DC0F-407D-8B5C-4F01B7508AA2}">
      <dgm:prSet/>
      <dgm:spPr/>
      <dgm:t>
        <a:bodyPr/>
        <a:lstStyle/>
        <a:p>
          <a:endParaRPr lang="en-US"/>
        </a:p>
      </dgm:t>
    </dgm:pt>
    <dgm:pt modelId="{92295020-98D5-46FF-9B11-63227C816440}" type="pres">
      <dgm:prSet presAssocID="{47FBAD23-8E93-429E-95EE-1C89F1C98110}" presName="linear" presStyleCnt="0">
        <dgm:presLayoutVars>
          <dgm:animLvl val="lvl"/>
          <dgm:resizeHandles val="exact"/>
        </dgm:presLayoutVars>
      </dgm:prSet>
      <dgm:spPr/>
    </dgm:pt>
    <dgm:pt modelId="{E608520E-2011-452F-BE5C-0B7109B88881}" type="pres">
      <dgm:prSet presAssocID="{F3A6F127-3ED5-4001-ADC8-E4755C9610B3}" presName="parentText" presStyleLbl="node1" presStyleIdx="0" presStyleCnt="5">
        <dgm:presLayoutVars>
          <dgm:chMax val="0"/>
          <dgm:bulletEnabled val="1"/>
        </dgm:presLayoutVars>
      </dgm:prSet>
      <dgm:spPr/>
    </dgm:pt>
    <dgm:pt modelId="{1E218C9B-A91E-4A7B-B12D-5A1C03762599}" type="pres">
      <dgm:prSet presAssocID="{643E2C64-C11F-42E7-B3CE-54C98995BF1D}" presName="spacer" presStyleCnt="0"/>
      <dgm:spPr/>
    </dgm:pt>
    <dgm:pt modelId="{3FCC826A-7615-40E7-9B23-2F7A263E0AF4}" type="pres">
      <dgm:prSet presAssocID="{69AD1659-37B5-4F5F-B70F-7B895A2BDC0B}" presName="parentText" presStyleLbl="node1" presStyleIdx="1" presStyleCnt="5">
        <dgm:presLayoutVars>
          <dgm:chMax val="0"/>
          <dgm:bulletEnabled val="1"/>
        </dgm:presLayoutVars>
      </dgm:prSet>
      <dgm:spPr/>
    </dgm:pt>
    <dgm:pt modelId="{5CD4D868-1A21-47FD-8851-00F164D02F0B}" type="pres">
      <dgm:prSet presAssocID="{69AD1659-37B5-4F5F-B70F-7B895A2BDC0B}" presName="childText" presStyleLbl="revTx" presStyleIdx="0" presStyleCnt="4">
        <dgm:presLayoutVars>
          <dgm:bulletEnabled val="1"/>
        </dgm:presLayoutVars>
      </dgm:prSet>
      <dgm:spPr/>
    </dgm:pt>
    <dgm:pt modelId="{24981599-5CB3-48D9-8FFC-8606B1661344}" type="pres">
      <dgm:prSet presAssocID="{46FAD476-31AE-40B2-A031-8CEF335D953E}" presName="parentText" presStyleLbl="node1" presStyleIdx="2" presStyleCnt="5">
        <dgm:presLayoutVars>
          <dgm:chMax val="0"/>
          <dgm:bulletEnabled val="1"/>
        </dgm:presLayoutVars>
      </dgm:prSet>
      <dgm:spPr/>
    </dgm:pt>
    <dgm:pt modelId="{7E5BF538-6319-44D2-A7E3-60A8A20559A7}" type="pres">
      <dgm:prSet presAssocID="{46FAD476-31AE-40B2-A031-8CEF335D953E}" presName="childText" presStyleLbl="revTx" presStyleIdx="1" presStyleCnt="4">
        <dgm:presLayoutVars>
          <dgm:bulletEnabled val="1"/>
        </dgm:presLayoutVars>
      </dgm:prSet>
      <dgm:spPr/>
    </dgm:pt>
    <dgm:pt modelId="{44733B02-1D1C-4829-8742-7DB28D74342D}" type="pres">
      <dgm:prSet presAssocID="{E3C72672-7CDA-459D-A462-E9156317EDB3}" presName="parentText" presStyleLbl="node1" presStyleIdx="3" presStyleCnt="5">
        <dgm:presLayoutVars>
          <dgm:chMax val="0"/>
          <dgm:bulletEnabled val="1"/>
        </dgm:presLayoutVars>
      </dgm:prSet>
      <dgm:spPr/>
    </dgm:pt>
    <dgm:pt modelId="{FBE84CBD-F81F-465F-ADDD-35415E4FA173}" type="pres">
      <dgm:prSet presAssocID="{E3C72672-7CDA-459D-A462-E9156317EDB3}" presName="childText" presStyleLbl="revTx" presStyleIdx="2" presStyleCnt="4">
        <dgm:presLayoutVars>
          <dgm:bulletEnabled val="1"/>
        </dgm:presLayoutVars>
      </dgm:prSet>
      <dgm:spPr/>
    </dgm:pt>
    <dgm:pt modelId="{C407DCB4-56E1-4EFE-990E-9BB1F38FCC85}" type="pres">
      <dgm:prSet presAssocID="{2FB942BD-D00F-4466-BA15-D5AE3515C769}" presName="parentText" presStyleLbl="node1" presStyleIdx="4" presStyleCnt="5">
        <dgm:presLayoutVars>
          <dgm:chMax val="0"/>
          <dgm:bulletEnabled val="1"/>
        </dgm:presLayoutVars>
      </dgm:prSet>
      <dgm:spPr/>
    </dgm:pt>
    <dgm:pt modelId="{EA143208-F559-4A21-8EDA-8CF53229ACEF}" type="pres">
      <dgm:prSet presAssocID="{2FB942BD-D00F-4466-BA15-D5AE3515C769}" presName="childText" presStyleLbl="revTx" presStyleIdx="3" presStyleCnt="4">
        <dgm:presLayoutVars>
          <dgm:bulletEnabled val="1"/>
        </dgm:presLayoutVars>
      </dgm:prSet>
      <dgm:spPr/>
    </dgm:pt>
  </dgm:ptLst>
  <dgm:cxnLst>
    <dgm:cxn modelId="{B7D9650D-1B39-4C1D-B52A-7ADE90CD935C}" type="presOf" srcId="{46FAD476-31AE-40B2-A031-8CEF335D953E}" destId="{24981599-5CB3-48D9-8FFC-8606B1661344}" srcOrd="0" destOrd="0" presId="urn:microsoft.com/office/officeart/2005/8/layout/vList2"/>
    <dgm:cxn modelId="{43A91112-9FA2-4BBA-8243-CB715A40119C}" type="presOf" srcId="{A65B9916-0026-4762-BDC0-1779DA770E20}" destId="{7E5BF538-6319-44D2-A7E3-60A8A20559A7}" srcOrd="0" destOrd="2" presId="urn:microsoft.com/office/officeart/2005/8/layout/vList2"/>
    <dgm:cxn modelId="{7FA06F16-0369-4D05-A05A-854A96F83544}" srcId="{47FBAD23-8E93-429E-95EE-1C89F1C98110}" destId="{69AD1659-37B5-4F5F-B70F-7B895A2BDC0B}" srcOrd="1" destOrd="0" parTransId="{1F0B01C3-D86A-421B-AA85-3219F58AA458}" sibTransId="{8E9C8DB5-F024-4E03-920E-743F58CCFCD0}"/>
    <dgm:cxn modelId="{6122D717-8696-4EBB-8C4A-BCCC99C98E13}" srcId="{46FAD476-31AE-40B2-A031-8CEF335D953E}" destId="{5C6327E7-085C-4C6A-AEA9-BD450C94BAC6}" srcOrd="0" destOrd="0" parTransId="{E4358144-0934-4AFF-B421-64037930A44F}" sibTransId="{8D0009F8-3BA7-4BEA-828D-70E9ECCD7FD3}"/>
    <dgm:cxn modelId="{B3C8751A-8810-4D40-A97F-2A2F56864E27}" type="presOf" srcId="{6F6F3500-D9E4-4A52-8331-7937F85375DC}" destId="{EA143208-F559-4A21-8EDA-8CF53229ACEF}" srcOrd="0" destOrd="4" presId="urn:microsoft.com/office/officeart/2005/8/layout/vList2"/>
    <dgm:cxn modelId="{9E20A51C-E97C-40CF-BDA6-BC50D5DD8F2B}" srcId="{69AD1659-37B5-4F5F-B70F-7B895A2BDC0B}" destId="{4F61B6D8-ECBB-4FC2-9E41-030D562019C7}" srcOrd="0" destOrd="0" parTransId="{440BCCF7-E389-4974-BA63-864676A60035}" sibTransId="{48F5B3E4-4148-4A2B-8B5A-235B3B9E32D6}"/>
    <dgm:cxn modelId="{AACE1C1E-61C9-44AE-883E-C8D8E0B09260}" srcId="{46FAD476-31AE-40B2-A031-8CEF335D953E}" destId="{A65B9916-0026-4762-BDC0-1779DA770E20}" srcOrd="2" destOrd="0" parTransId="{F73292AB-CE77-4B1D-BC49-E1A5BDEE084A}" sibTransId="{37C56A70-7E7A-4551-AB82-D9C73C04BE51}"/>
    <dgm:cxn modelId="{F4CD441E-DA85-42D8-997B-E37A574FA1A2}" srcId="{47FBAD23-8E93-429E-95EE-1C89F1C98110}" destId="{E3C72672-7CDA-459D-A462-E9156317EDB3}" srcOrd="3" destOrd="0" parTransId="{D6ED74FA-36A2-4E8B-A062-A3CB11B82C19}" sibTransId="{C04D584B-FFB0-4A46-B9D3-640560FD07E8}"/>
    <dgm:cxn modelId="{8C168B1E-DE6A-4622-9E7D-286486E196C1}" type="presOf" srcId="{47FBAD23-8E93-429E-95EE-1C89F1C98110}" destId="{92295020-98D5-46FF-9B11-63227C816440}" srcOrd="0" destOrd="0" presId="urn:microsoft.com/office/officeart/2005/8/layout/vList2"/>
    <dgm:cxn modelId="{3E3ACF20-9EF4-4C6D-896E-37013C686105}" type="presOf" srcId="{E71C8714-F3E5-4ED3-A823-FE6985F4EA49}" destId="{7E5BF538-6319-44D2-A7E3-60A8A20559A7}" srcOrd="0" destOrd="3" presId="urn:microsoft.com/office/officeart/2005/8/layout/vList2"/>
    <dgm:cxn modelId="{BAB0AA27-66A3-4DB7-B844-9EC957188693}" type="presOf" srcId="{4FF26B42-9E7A-43CE-8340-40F9C5DAFB28}" destId="{EA143208-F559-4A21-8EDA-8CF53229ACEF}" srcOrd="0" destOrd="1" presId="urn:microsoft.com/office/officeart/2005/8/layout/vList2"/>
    <dgm:cxn modelId="{A9B7E927-DDE6-4957-9A99-4CB04C2D9B9A}" type="presOf" srcId="{9B250D89-3D91-4DE7-B442-8942F2D187E7}" destId="{FBE84CBD-F81F-465F-ADDD-35415E4FA173}" srcOrd="0" destOrd="2" presId="urn:microsoft.com/office/officeart/2005/8/layout/vList2"/>
    <dgm:cxn modelId="{AC7E1A2B-420E-48BF-B96C-F5D2BF56A59D}" srcId="{E3C72672-7CDA-459D-A462-E9156317EDB3}" destId="{9B250D89-3D91-4DE7-B442-8942F2D187E7}" srcOrd="2" destOrd="0" parTransId="{D64AE60A-EE80-4A38-99BA-68C5F25A53C7}" sibTransId="{EA4BC708-9AF8-4A34-A9EA-9E091E582CAA}"/>
    <dgm:cxn modelId="{E1E3F632-20EE-4C1B-952B-8F383F33131E}" srcId="{E3C72672-7CDA-459D-A462-E9156317EDB3}" destId="{E43A5F79-5C64-4969-8BC9-B4A95A5D9000}" srcOrd="1" destOrd="0" parTransId="{25E30F52-D8ED-485E-9051-A39198951375}" sibTransId="{5095D2CA-C5E9-440C-8200-254691ED85D0}"/>
    <dgm:cxn modelId="{65574C36-A378-4991-A0A9-0C3F2AB9A33F}" type="presOf" srcId="{F3953638-CEA2-4AFE-A147-A13B3ED3EAA6}" destId="{FBE84CBD-F81F-465F-ADDD-35415E4FA173}" srcOrd="0" destOrd="0" presId="urn:microsoft.com/office/officeart/2005/8/layout/vList2"/>
    <dgm:cxn modelId="{BDEEA146-361F-434D-9C69-48736C129233}" type="presOf" srcId="{730497FF-6FA9-4031-B482-517816565698}" destId="{EA143208-F559-4A21-8EDA-8CF53229ACEF}" srcOrd="0" destOrd="2" presId="urn:microsoft.com/office/officeart/2005/8/layout/vList2"/>
    <dgm:cxn modelId="{8440A969-F008-4383-8239-B794B5B7E28A}" type="presOf" srcId="{69AD1659-37B5-4F5F-B70F-7B895A2BDC0B}" destId="{3FCC826A-7615-40E7-9B23-2F7A263E0AF4}" srcOrd="0" destOrd="0" presId="urn:microsoft.com/office/officeart/2005/8/layout/vList2"/>
    <dgm:cxn modelId="{4F00B54C-DC0F-407D-8B5C-4F01B7508AA2}" srcId="{2FB942BD-D00F-4466-BA15-D5AE3515C769}" destId="{EDE26ADB-A762-41AD-891F-0876E4D270EF}" srcOrd="5" destOrd="0" parTransId="{24BEFB6F-413A-4EC8-B51A-F6B020F04289}" sibTransId="{24CD3CF8-A77C-48D8-860B-88991C85F4E6}"/>
    <dgm:cxn modelId="{C65C726D-D9DD-4918-A7D9-9C149299FC9C}" srcId="{46FAD476-31AE-40B2-A031-8CEF335D953E}" destId="{48098AF9-F4BF-4E0F-99BD-ED87FB1FF431}" srcOrd="1" destOrd="0" parTransId="{EB8F5040-72A0-441C-9E73-268B606051D7}" sibTransId="{FDB3B14F-9667-428B-9C4F-93BE3CABB0B7}"/>
    <dgm:cxn modelId="{E0125F52-DFD8-455C-ABE4-880F46A0793E}" type="presOf" srcId="{D316E500-6A28-4736-9CD6-63B6A1D4AA11}" destId="{FBE84CBD-F81F-465F-ADDD-35415E4FA173}" srcOrd="0" destOrd="3" presId="urn:microsoft.com/office/officeart/2005/8/layout/vList2"/>
    <dgm:cxn modelId="{5BF7EC53-11D1-470D-A7AB-57B3A259CC9C}" srcId="{2FB942BD-D00F-4466-BA15-D5AE3515C769}" destId="{730497FF-6FA9-4031-B482-517816565698}" srcOrd="2" destOrd="0" parTransId="{658BC152-EB8C-4515-9BBA-1F8A013384D9}" sibTransId="{65C643DD-871A-43FE-86D9-723AE908EEDA}"/>
    <dgm:cxn modelId="{FD904A76-ABF8-4414-8D9A-12C2C26BC1AB}" srcId="{2FB942BD-D00F-4466-BA15-D5AE3515C769}" destId="{912A56E4-3785-433E-904B-4E66DEC4EA13}" srcOrd="3" destOrd="0" parTransId="{C3355121-B98E-418D-BE31-76A096979E8E}" sibTransId="{443FFB0C-A186-4001-BE11-3E43EA906F0B}"/>
    <dgm:cxn modelId="{EAC3CC76-B515-4697-8897-9E875BAF9BE1}" type="presOf" srcId="{912A56E4-3785-433E-904B-4E66DEC4EA13}" destId="{EA143208-F559-4A21-8EDA-8CF53229ACEF}" srcOrd="0" destOrd="3" presId="urn:microsoft.com/office/officeart/2005/8/layout/vList2"/>
    <dgm:cxn modelId="{944FA186-6A1C-4DD9-812A-3F8E6F4F9213}" type="presOf" srcId="{E3C72672-7CDA-459D-A462-E9156317EDB3}" destId="{44733B02-1D1C-4829-8742-7DB28D74342D}" srcOrd="0" destOrd="0" presId="urn:microsoft.com/office/officeart/2005/8/layout/vList2"/>
    <dgm:cxn modelId="{46FBB487-4740-4048-89E0-9BB514034ED1}" srcId="{2FB942BD-D00F-4466-BA15-D5AE3515C769}" destId="{4FF26B42-9E7A-43CE-8340-40F9C5DAFB28}" srcOrd="1" destOrd="0" parTransId="{0FF1FC1D-6FAE-4892-9F27-5B0131DC481F}" sibTransId="{F438A1C0-79CB-4A6F-B454-87199F868169}"/>
    <dgm:cxn modelId="{7CEA6691-048F-4D43-AF76-1148A88155BE}" srcId="{47FBAD23-8E93-429E-95EE-1C89F1C98110}" destId="{2FB942BD-D00F-4466-BA15-D5AE3515C769}" srcOrd="4" destOrd="0" parTransId="{04DE4CCE-16CC-4CB7-801A-F22F458D8E41}" sibTransId="{87B88235-74F7-43BE-8806-D61CCF8D5832}"/>
    <dgm:cxn modelId="{DD39F991-201E-40EC-AEBD-8879F32D006F}" srcId="{69AD1659-37B5-4F5F-B70F-7B895A2BDC0B}" destId="{397EE143-24E4-446B-BEDA-A2A2DE158267}" srcOrd="1" destOrd="0" parTransId="{8859100B-A09A-4528-96C3-58190E390A91}" sibTransId="{D3FEBAB0-A9BF-4A1A-A55F-C4EB91331157}"/>
    <dgm:cxn modelId="{0B2B5693-30F1-4B06-9E4E-59DF17CA07D8}" type="presOf" srcId="{E43A5F79-5C64-4969-8BC9-B4A95A5D9000}" destId="{FBE84CBD-F81F-465F-ADDD-35415E4FA173}" srcOrd="0" destOrd="1" presId="urn:microsoft.com/office/officeart/2005/8/layout/vList2"/>
    <dgm:cxn modelId="{E2D3C293-5ABD-4F75-8AC7-DB8F6D57796F}" srcId="{E3C72672-7CDA-459D-A462-E9156317EDB3}" destId="{F3953638-CEA2-4AFE-A147-A13B3ED3EAA6}" srcOrd="0" destOrd="0" parTransId="{F7B258E6-B1E1-42C4-B97A-6418ED262169}" sibTransId="{ED578B09-BF67-4820-AE52-E0B2E7FAC314}"/>
    <dgm:cxn modelId="{3C976396-03A4-4532-9590-F5C87B0D74CB}" type="presOf" srcId="{85EC195E-E9A9-456A-B54E-B9C292BF2B55}" destId="{5CD4D868-1A21-47FD-8851-00F164D02F0B}" srcOrd="0" destOrd="2" presId="urn:microsoft.com/office/officeart/2005/8/layout/vList2"/>
    <dgm:cxn modelId="{1D1BE4A6-3637-4923-AC3F-7FD4DC8B51A1}" type="presOf" srcId="{48098AF9-F4BF-4E0F-99BD-ED87FB1FF431}" destId="{7E5BF538-6319-44D2-A7E3-60A8A20559A7}" srcOrd="0" destOrd="1" presId="urn:microsoft.com/office/officeart/2005/8/layout/vList2"/>
    <dgm:cxn modelId="{80B05BA7-A47F-44F6-90DE-8C80B6A251B6}" srcId="{2FB942BD-D00F-4466-BA15-D5AE3515C769}" destId="{6F6F3500-D9E4-4A52-8331-7937F85375DC}" srcOrd="4" destOrd="0" parTransId="{1FDBC00D-4612-479F-B49A-586889DA5B39}" sibTransId="{F40980A7-674F-49ED-9EBD-B2C30D28AA59}"/>
    <dgm:cxn modelId="{A5213CB5-D36A-4F02-8287-4065A47966C2}" type="presOf" srcId="{397EE143-24E4-446B-BEDA-A2A2DE158267}" destId="{5CD4D868-1A21-47FD-8851-00F164D02F0B}" srcOrd="0" destOrd="1" presId="urn:microsoft.com/office/officeart/2005/8/layout/vList2"/>
    <dgm:cxn modelId="{DB2750B9-E0A5-41E8-8630-B3559264A209}" type="presOf" srcId="{F3A6F127-3ED5-4001-ADC8-E4755C9610B3}" destId="{E608520E-2011-452F-BE5C-0B7109B88881}" srcOrd="0" destOrd="0" presId="urn:microsoft.com/office/officeart/2005/8/layout/vList2"/>
    <dgm:cxn modelId="{FC6EEEB9-5AE2-4458-B379-132CE353C1AC}" srcId="{E3C72672-7CDA-459D-A462-E9156317EDB3}" destId="{D316E500-6A28-4736-9CD6-63B6A1D4AA11}" srcOrd="3" destOrd="0" parTransId="{4835C1C6-35EB-44B9-AEF3-2B21E8FF1229}" sibTransId="{51A3D8DC-9E48-4210-9959-B356AF0FD4C0}"/>
    <dgm:cxn modelId="{0BA6E3C6-36C5-4D76-B096-74FAA8D1FEF2}" type="presOf" srcId="{2FB942BD-D00F-4466-BA15-D5AE3515C769}" destId="{C407DCB4-56E1-4EFE-990E-9BB1F38FCC85}" srcOrd="0" destOrd="0" presId="urn:microsoft.com/office/officeart/2005/8/layout/vList2"/>
    <dgm:cxn modelId="{62408ECE-0FA1-4E8F-99FC-E7BD1CCB206A}" srcId="{69AD1659-37B5-4F5F-B70F-7B895A2BDC0B}" destId="{85EC195E-E9A9-456A-B54E-B9C292BF2B55}" srcOrd="2" destOrd="0" parTransId="{5E3426B4-5388-409B-BF66-D11CC4480546}" sibTransId="{C6ADBDE9-975C-4FEA-8389-5E6BE1891849}"/>
    <dgm:cxn modelId="{8EF8A3D3-955C-47AE-B955-E271729D983D}" type="presOf" srcId="{175B0CFF-0F42-487D-8CE3-818C9153981E}" destId="{EA143208-F559-4A21-8EDA-8CF53229ACEF}" srcOrd="0" destOrd="0" presId="urn:microsoft.com/office/officeart/2005/8/layout/vList2"/>
    <dgm:cxn modelId="{E192ADD7-F248-4965-AF5A-95B6B5DB6B7C}" type="presOf" srcId="{5C6327E7-085C-4C6A-AEA9-BD450C94BAC6}" destId="{7E5BF538-6319-44D2-A7E3-60A8A20559A7}" srcOrd="0" destOrd="0" presId="urn:microsoft.com/office/officeart/2005/8/layout/vList2"/>
    <dgm:cxn modelId="{80F3A6D9-01A8-42DE-A741-226E245180A4}" srcId="{2FB942BD-D00F-4466-BA15-D5AE3515C769}" destId="{175B0CFF-0F42-487D-8CE3-818C9153981E}" srcOrd="0" destOrd="0" parTransId="{4D110DA2-7BAD-42EE-91FC-DCDF706552D9}" sibTransId="{1B708656-DF0F-483E-A843-4BF2836B7DF1}"/>
    <dgm:cxn modelId="{085A33EB-2967-46A4-AADE-7F93A79A00D1}" srcId="{46FAD476-31AE-40B2-A031-8CEF335D953E}" destId="{E71C8714-F3E5-4ED3-A823-FE6985F4EA49}" srcOrd="3" destOrd="0" parTransId="{96560809-C7F7-4481-927A-B61D9870C616}" sibTransId="{40612303-DA09-48D4-827C-3D3A410C61EF}"/>
    <dgm:cxn modelId="{1D34A3F2-2F5F-408A-B332-DCD1666E76D1}" type="presOf" srcId="{4F61B6D8-ECBB-4FC2-9E41-030D562019C7}" destId="{5CD4D868-1A21-47FD-8851-00F164D02F0B}" srcOrd="0" destOrd="0" presId="urn:microsoft.com/office/officeart/2005/8/layout/vList2"/>
    <dgm:cxn modelId="{0B9ECAF5-0DB2-4439-B535-8BF82C7C60B0}" srcId="{47FBAD23-8E93-429E-95EE-1C89F1C98110}" destId="{F3A6F127-3ED5-4001-ADC8-E4755C9610B3}" srcOrd="0" destOrd="0" parTransId="{8E729E45-75C4-4809-B4C4-46D60615B2FC}" sibTransId="{643E2C64-C11F-42E7-B3CE-54C98995BF1D}"/>
    <dgm:cxn modelId="{EE9F5AF9-4A73-436D-B5DD-E1987B74554E}" type="presOf" srcId="{EDE26ADB-A762-41AD-891F-0876E4D270EF}" destId="{EA143208-F559-4A21-8EDA-8CF53229ACEF}" srcOrd="0" destOrd="5" presId="urn:microsoft.com/office/officeart/2005/8/layout/vList2"/>
    <dgm:cxn modelId="{60A129FF-249C-44FE-AADD-81220DFB639A}" srcId="{47FBAD23-8E93-429E-95EE-1C89F1C98110}" destId="{46FAD476-31AE-40B2-A031-8CEF335D953E}" srcOrd="2" destOrd="0" parTransId="{7887715D-0DB4-4B4E-945A-66282817679E}" sibTransId="{3458F847-774F-4669-B7DF-EC215C605FF5}"/>
    <dgm:cxn modelId="{0E6D0B19-5497-4CB2-A015-A2FBB294A553}" type="presParOf" srcId="{92295020-98D5-46FF-9B11-63227C816440}" destId="{E608520E-2011-452F-BE5C-0B7109B88881}" srcOrd="0" destOrd="0" presId="urn:microsoft.com/office/officeart/2005/8/layout/vList2"/>
    <dgm:cxn modelId="{A34DB079-6FC6-4BD3-A81B-78FAA56256B6}" type="presParOf" srcId="{92295020-98D5-46FF-9B11-63227C816440}" destId="{1E218C9B-A91E-4A7B-B12D-5A1C03762599}" srcOrd="1" destOrd="0" presId="urn:microsoft.com/office/officeart/2005/8/layout/vList2"/>
    <dgm:cxn modelId="{A8B54E14-1F6A-4888-A9D6-E17358E5F205}" type="presParOf" srcId="{92295020-98D5-46FF-9B11-63227C816440}" destId="{3FCC826A-7615-40E7-9B23-2F7A263E0AF4}" srcOrd="2" destOrd="0" presId="urn:microsoft.com/office/officeart/2005/8/layout/vList2"/>
    <dgm:cxn modelId="{A517F810-9977-42A0-BC0F-85F24ECCE79C}" type="presParOf" srcId="{92295020-98D5-46FF-9B11-63227C816440}" destId="{5CD4D868-1A21-47FD-8851-00F164D02F0B}" srcOrd="3" destOrd="0" presId="urn:microsoft.com/office/officeart/2005/8/layout/vList2"/>
    <dgm:cxn modelId="{F19A930C-1FE9-4AFF-B60E-1473B9B66D59}" type="presParOf" srcId="{92295020-98D5-46FF-9B11-63227C816440}" destId="{24981599-5CB3-48D9-8FFC-8606B1661344}" srcOrd="4" destOrd="0" presId="urn:microsoft.com/office/officeart/2005/8/layout/vList2"/>
    <dgm:cxn modelId="{249C43D1-8A33-410F-A1CA-85D492BBD325}" type="presParOf" srcId="{92295020-98D5-46FF-9B11-63227C816440}" destId="{7E5BF538-6319-44D2-A7E3-60A8A20559A7}" srcOrd="5" destOrd="0" presId="urn:microsoft.com/office/officeart/2005/8/layout/vList2"/>
    <dgm:cxn modelId="{9B704113-746B-45BF-B32F-6CEACD33D080}" type="presParOf" srcId="{92295020-98D5-46FF-9B11-63227C816440}" destId="{44733B02-1D1C-4829-8742-7DB28D74342D}" srcOrd="6" destOrd="0" presId="urn:microsoft.com/office/officeart/2005/8/layout/vList2"/>
    <dgm:cxn modelId="{ADCF646C-A9C7-43B5-A983-F042582B1A2B}" type="presParOf" srcId="{92295020-98D5-46FF-9B11-63227C816440}" destId="{FBE84CBD-F81F-465F-ADDD-35415E4FA173}" srcOrd="7" destOrd="0" presId="urn:microsoft.com/office/officeart/2005/8/layout/vList2"/>
    <dgm:cxn modelId="{0A096AB8-C474-4876-86FA-2BF1FB40121F}" type="presParOf" srcId="{92295020-98D5-46FF-9B11-63227C816440}" destId="{C407DCB4-56E1-4EFE-990E-9BB1F38FCC85}" srcOrd="8" destOrd="0" presId="urn:microsoft.com/office/officeart/2005/8/layout/vList2"/>
    <dgm:cxn modelId="{316378C2-EBD8-42B3-A90C-35C01E56B5DD}" type="presParOf" srcId="{92295020-98D5-46FF-9B11-63227C816440}" destId="{EA143208-F559-4A21-8EDA-8CF53229ACE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86D54-F931-44B5-8357-4073757C76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C8EA3DAB-7F18-4D7D-82C6-84B8C2AB0951}">
      <dgm:prSet phldrT="[Teksti]"/>
      <dgm:spPr>
        <a:solidFill>
          <a:schemeClr val="accent6"/>
        </a:solidFill>
      </dgm:spPr>
      <dgm:t>
        <a:bodyPr/>
        <a:lstStyle/>
        <a:p>
          <a:pPr>
            <a:buNone/>
          </a:pPr>
          <a:r>
            <a:rPr lang="fi-FI" b="1" dirty="0">
              <a:effectLst/>
            </a:rPr>
            <a:t>ASIAKAS, JOLLA ON JO KOTIHOIDON PALVELUT:</a:t>
          </a:r>
          <a:endParaRPr lang="fi-FI" dirty="0"/>
        </a:p>
      </dgm:t>
    </dgm:pt>
    <dgm:pt modelId="{2604A4E2-349F-44F8-AF48-FEA29E205D9E}" type="parTrans" cxnId="{E2E8B113-FCD8-4636-ACD6-9049A7149AE4}">
      <dgm:prSet/>
      <dgm:spPr/>
      <dgm:t>
        <a:bodyPr/>
        <a:lstStyle/>
        <a:p>
          <a:endParaRPr lang="fi-FI"/>
        </a:p>
      </dgm:t>
    </dgm:pt>
    <dgm:pt modelId="{3C9239B1-7B99-421B-860E-D5185AAF2BC0}" type="sibTrans" cxnId="{E2E8B113-FCD8-4636-ACD6-9049A7149AE4}">
      <dgm:prSet/>
      <dgm:spPr/>
      <dgm:t>
        <a:bodyPr/>
        <a:lstStyle/>
        <a:p>
          <a:endParaRPr lang="fi-FI"/>
        </a:p>
      </dgm:t>
    </dgm:pt>
    <dgm:pt modelId="{66ECC621-CF6A-4163-80B5-B9EEAC25F62E}">
      <dgm:prSet phldrT="[Teksti]"/>
      <dgm:spPr>
        <a:solidFill>
          <a:schemeClr val="accent6"/>
        </a:solidFill>
      </dgm:spPr>
      <dgm:t>
        <a:bodyPr/>
        <a:lstStyle/>
        <a:p>
          <a:r>
            <a:rPr lang="fi-FI" b="1" dirty="0">
              <a:effectLst/>
            </a:rPr>
            <a:t>Selvitä</a:t>
          </a:r>
          <a:endParaRPr lang="fi-FI" dirty="0"/>
        </a:p>
      </dgm:t>
    </dgm:pt>
    <dgm:pt modelId="{FFC5EBFB-F3E7-45E9-8AE5-9F54F361E750}" type="parTrans" cxnId="{7F388B7D-0A49-44CB-8B77-AF0F9E2D0CA5}">
      <dgm:prSet/>
      <dgm:spPr/>
      <dgm:t>
        <a:bodyPr/>
        <a:lstStyle/>
        <a:p>
          <a:endParaRPr lang="fi-FI"/>
        </a:p>
      </dgm:t>
    </dgm:pt>
    <dgm:pt modelId="{D0A09EE9-89E0-4472-BA7A-2AFC81DC07D8}" type="sibTrans" cxnId="{7F388B7D-0A49-44CB-8B77-AF0F9E2D0CA5}">
      <dgm:prSet/>
      <dgm:spPr/>
      <dgm:t>
        <a:bodyPr/>
        <a:lstStyle/>
        <a:p>
          <a:endParaRPr lang="fi-FI"/>
        </a:p>
      </dgm:t>
    </dgm:pt>
    <dgm:pt modelId="{109167CC-DD33-48C1-B67E-EC112A5404E8}">
      <dgm:prSet phldrT="[Teksti]"/>
      <dgm:spPr>
        <a:solidFill>
          <a:schemeClr val="accent6"/>
        </a:solidFill>
      </dgm:spPr>
      <dgm:t>
        <a:bodyPr/>
        <a:lstStyle/>
        <a:p>
          <a:r>
            <a:rPr lang="fi-FI" b="1" dirty="0">
              <a:effectLst/>
            </a:rPr>
            <a:t>Ilmoitus kotiutuksesta:</a:t>
          </a:r>
          <a:endParaRPr lang="fi-FI" dirty="0"/>
        </a:p>
      </dgm:t>
    </dgm:pt>
    <dgm:pt modelId="{17E39FFD-F487-4C7C-A306-F5DCA2986E8E}" type="parTrans" cxnId="{41C7E8B5-A79E-4F84-8FFD-0C716A58EC8D}">
      <dgm:prSet/>
      <dgm:spPr/>
      <dgm:t>
        <a:bodyPr/>
        <a:lstStyle/>
        <a:p>
          <a:endParaRPr lang="fi-FI"/>
        </a:p>
      </dgm:t>
    </dgm:pt>
    <dgm:pt modelId="{DFCBA8D6-BB69-40E2-9F50-156458A4D213}" type="sibTrans" cxnId="{41C7E8B5-A79E-4F84-8FFD-0C716A58EC8D}">
      <dgm:prSet/>
      <dgm:spPr/>
      <dgm:t>
        <a:bodyPr/>
        <a:lstStyle/>
        <a:p>
          <a:endParaRPr lang="fi-FI"/>
        </a:p>
      </dgm:t>
    </dgm:pt>
    <dgm:pt modelId="{28094A3B-9408-410E-B7B8-FA1EE2D0D5B1}">
      <dgm:prSet phldrT="[Teksti]"/>
      <dgm:spPr/>
      <dgm:t>
        <a:bodyPr/>
        <a:lstStyle/>
        <a:p>
          <a:pPr>
            <a:buFont typeface="Arial" panose="020B0604020202020204" pitchFamily="34" charset="0"/>
            <a:buChar char="•"/>
          </a:pPr>
          <a:r>
            <a:rPr lang="fi-FI" dirty="0">
              <a:effectLst/>
              <a:latin typeface="Calibri Light" panose="020F0302020204030204" pitchFamily="34" charset="0"/>
              <a:cs typeface="Calibri Light" panose="020F0302020204030204" pitchFamily="34" charset="0"/>
            </a:rPr>
            <a:t>Soita AINA kotihoidon toiminnanohjaus</a:t>
          </a:r>
          <a:endParaRPr lang="fi-FI" dirty="0">
            <a:latin typeface="Calibri Light" panose="020F0302020204030204" pitchFamily="34" charset="0"/>
            <a:cs typeface="Calibri Light" panose="020F0302020204030204" pitchFamily="34" charset="0"/>
          </a:endParaRPr>
        </a:p>
      </dgm:t>
    </dgm:pt>
    <dgm:pt modelId="{2B74B8F3-B5F9-4A5E-856A-2CF29A926C9C}" type="parTrans" cxnId="{1AFC19E7-7AF1-4AA6-A8B7-1F8BF4883D30}">
      <dgm:prSet/>
      <dgm:spPr/>
      <dgm:t>
        <a:bodyPr/>
        <a:lstStyle/>
        <a:p>
          <a:endParaRPr lang="fi-FI"/>
        </a:p>
      </dgm:t>
    </dgm:pt>
    <dgm:pt modelId="{9030391A-8363-4783-AB3A-12C58AD751B2}" type="sibTrans" cxnId="{1AFC19E7-7AF1-4AA6-A8B7-1F8BF4883D30}">
      <dgm:prSet/>
      <dgm:spPr/>
      <dgm:t>
        <a:bodyPr/>
        <a:lstStyle/>
        <a:p>
          <a:endParaRPr lang="fi-FI"/>
        </a:p>
      </dgm:t>
    </dgm:pt>
    <dgm:pt modelId="{C8193FBF-4B6A-472F-8C08-E08A70D4CCA8}">
      <dgm:prSet/>
      <dgm:spPr/>
      <dgm:t>
        <a:bodyPr/>
        <a:lstStyle/>
        <a:p>
          <a:r>
            <a:rPr lang="fi-FI" dirty="0">
              <a:effectLst/>
              <a:latin typeface="Calibri Light" panose="020F0302020204030204" pitchFamily="34" charset="0"/>
              <a:cs typeface="Calibri Light" panose="020F0302020204030204" pitchFamily="34" charset="0"/>
            </a:rPr>
            <a:t>Raportti myös omalle sairaanhoitajalle. Sairaanhoitajien (työaika klo 7-14:39). Sairaanhoitajan yhteystiedot löytyvät </a:t>
          </a:r>
          <a:r>
            <a:rPr lang="fi-FI" dirty="0" err="1">
              <a:effectLst/>
              <a:latin typeface="Calibri Light" panose="020F0302020204030204" pitchFamily="34" charset="0"/>
              <a:cs typeface="Calibri Light" panose="020F0302020204030204" pitchFamily="34" charset="0"/>
            </a:rPr>
            <a:t>Lifecare</a:t>
          </a:r>
          <a:r>
            <a:rPr lang="fi-FI" dirty="0">
              <a:effectLst/>
              <a:latin typeface="Calibri Light" panose="020F0302020204030204" pitchFamily="34" charset="0"/>
              <a:cs typeface="Calibri Light" panose="020F0302020204030204" pitchFamily="34" charset="0"/>
            </a:rPr>
            <a:t>: KHTIIV.</a:t>
          </a:r>
          <a:endParaRPr lang="fi-FI" dirty="0">
            <a:latin typeface="Calibri Light" panose="020F0302020204030204" pitchFamily="34" charset="0"/>
            <a:cs typeface="Calibri Light" panose="020F0302020204030204" pitchFamily="34" charset="0"/>
          </a:endParaRPr>
        </a:p>
      </dgm:t>
    </dgm:pt>
    <dgm:pt modelId="{777CE463-B8B9-455E-8EB6-77BD68225D1F}" type="parTrans" cxnId="{5448259F-2DE4-40B0-8B0E-B160FAFBA0E5}">
      <dgm:prSet/>
      <dgm:spPr/>
      <dgm:t>
        <a:bodyPr/>
        <a:lstStyle/>
        <a:p>
          <a:endParaRPr lang="fi-FI"/>
        </a:p>
      </dgm:t>
    </dgm:pt>
    <dgm:pt modelId="{ADCB824E-EF67-4B3B-A701-9B3456B75ED6}" type="sibTrans" cxnId="{5448259F-2DE4-40B0-8B0E-B160FAFBA0E5}">
      <dgm:prSet/>
      <dgm:spPr/>
      <dgm:t>
        <a:bodyPr/>
        <a:lstStyle/>
        <a:p>
          <a:endParaRPr lang="fi-FI"/>
        </a:p>
      </dgm:t>
    </dgm:pt>
    <dgm:pt modelId="{FCA72F79-10C1-4C43-9A95-5C6604F629F3}">
      <dgm:prSet/>
      <dgm:spPr>
        <a:solidFill>
          <a:schemeClr val="accent6"/>
        </a:solidFill>
      </dgm:spPr>
      <dgm:t>
        <a:bodyPr/>
        <a:lstStyle/>
        <a:p>
          <a:r>
            <a:rPr lang="fi-FI" b="1" dirty="0">
              <a:effectLst/>
            </a:rPr>
            <a:t>Lääkehoito</a:t>
          </a:r>
        </a:p>
      </dgm:t>
    </dgm:pt>
    <dgm:pt modelId="{E3EA3EC1-9DB1-4638-8F30-2CF2DB7C472E}" type="parTrans" cxnId="{28BAB622-2E54-42BE-AD6C-D6A11C4FE57B}">
      <dgm:prSet/>
      <dgm:spPr/>
      <dgm:t>
        <a:bodyPr/>
        <a:lstStyle/>
        <a:p>
          <a:endParaRPr lang="fi-FI"/>
        </a:p>
      </dgm:t>
    </dgm:pt>
    <dgm:pt modelId="{56282ECC-D5D7-4EBC-BD6E-D053ED2BEE07}" type="sibTrans" cxnId="{28BAB622-2E54-42BE-AD6C-D6A11C4FE57B}">
      <dgm:prSet/>
      <dgm:spPr/>
      <dgm:t>
        <a:bodyPr/>
        <a:lstStyle/>
        <a:p>
          <a:endParaRPr lang="fi-FI"/>
        </a:p>
      </dgm:t>
    </dgm:pt>
    <dgm:pt modelId="{FAF0F3A1-5DCF-49EE-B685-D16CDE17D424}">
      <dgm:prSet/>
      <dgm:spPr/>
      <dgm:t>
        <a:bodyPr/>
        <a:lstStyle/>
        <a:p>
          <a:pPr>
            <a:buFont typeface="Arial" panose="020B0604020202020204" pitchFamily="34" charset="0"/>
            <a:buChar char="•"/>
          </a:pPr>
          <a:r>
            <a:rPr lang="fi-FI" dirty="0">
              <a:effectLst/>
              <a:latin typeface="Calibri Light" panose="020F0302020204030204" pitchFamily="34" charset="0"/>
              <a:cs typeface="Calibri Light" panose="020F0302020204030204" pitchFamily="34" charset="0"/>
            </a:rPr>
            <a:t>Huolehdi, että reseptit kirjoitettu (tavallinen tai annosjakelu)</a:t>
          </a:r>
          <a:endParaRPr lang="fi-FI" b="1" dirty="0">
            <a:effectLst/>
            <a:latin typeface="Calibri Light" panose="020F0302020204030204" pitchFamily="34" charset="0"/>
            <a:cs typeface="Calibri Light" panose="020F0302020204030204" pitchFamily="34" charset="0"/>
          </a:endParaRPr>
        </a:p>
      </dgm:t>
    </dgm:pt>
    <dgm:pt modelId="{DBF6A955-B5C8-44A8-83D9-A317D287CE0E}" type="parTrans" cxnId="{F5BAB9D7-A8FF-452C-A152-C38D1515CB04}">
      <dgm:prSet/>
      <dgm:spPr/>
      <dgm:t>
        <a:bodyPr/>
        <a:lstStyle/>
        <a:p>
          <a:endParaRPr lang="fi-FI"/>
        </a:p>
      </dgm:t>
    </dgm:pt>
    <dgm:pt modelId="{83B531ED-3D9B-4B1D-9B27-FEC9295D568C}" type="sibTrans" cxnId="{F5BAB9D7-A8FF-452C-A152-C38D1515CB04}">
      <dgm:prSet/>
      <dgm:spPr/>
      <dgm:t>
        <a:bodyPr/>
        <a:lstStyle/>
        <a:p>
          <a:endParaRPr lang="fi-FI"/>
        </a:p>
      </dgm:t>
    </dgm:pt>
    <dgm:pt modelId="{64136759-D767-4CEB-AF2A-77F06AE12E53}">
      <dgm:prSet/>
      <dgm:spPr/>
      <dgm:t>
        <a:bodyPr/>
        <a:lstStyle/>
        <a:p>
          <a:r>
            <a:rPr lang="fi-FI" dirty="0">
              <a:effectLst/>
              <a:latin typeface="Calibri Light" panose="020F0302020204030204" pitchFamily="34" charset="0"/>
              <a:cs typeface="Calibri Light" panose="020F0302020204030204" pitchFamily="34" charset="0"/>
            </a:rPr>
            <a:t>Tarvittaessa lääkkeet mukaan. Sovi toiminnanohjauksen tai oman sairaanhoitajan kanssa mille ajalle tarvitsee lääkkeet mukaan. </a:t>
          </a:r>
        </a:p>
      </dgm:t>
    </dgm:pt>
    <dgm:pt modelId="{14CEB84B-F155-4BDC-B483-89F719B46D3D}" type="parTrans" cxnId="{2D405731-CB24-4E38-BE00-0537EADC705B}">
      <dgm:prSet/>
      <dgm:spPr/>
      <dgm:t>
        <a:bodyPr/>
        <a:lstStyle/>
        <a:p>
          <a:endParaRPr lang="fi-FI"/>
        </a:p>
      </dgm:t>
    </dgm:pt>
    <dgm:pt modelId="{8483946E-55BE-4C5F-92A4-1CBB75A4EB80}" type="sibTrans" cxnId="{2D405731-CB24-4E38-BE00-0537EADC705B}">
      <dgm:prSet/>
      <dgm:spPr/>
      <dgm:t>
        <a:bodyPr/>
        <a:lstStyle/>
        <a:p>
          <a:endParaRPr lang="fi-FI"/>
        </a:p>
      </dgm:t>
    </dgm:pt>
    <dgm:pt modelId="{A05C3E4E-86FA-4C55-89A8-710C01C42630}">
      <dgm:prSet/>
      <dgm:spPr/>
      <dgm:t>
        <a:bodyPr/>
        <a:lstStyle/>
        <a:p>
          <a:r>
            <a:rPr lang="fi-FI" dirty="0">
              <a:effectLst/>
              <a:latin typeface="Calibri Light" panose="020F0302020204030204" pitchFamily="34" charset="0"/>
              <a:cs typeface="Calibri Light" panose="020F0302020204030204" pitchFamily="34" charset="0"/>
            </a:rPr>
            <a:t>Päivitä lääkelista ja jakotaulukko ja sulje osastolääkitys</a:t>
          </a:r>
        </a:p>
      </dgm:t>
    </dgm:pt>
    <dgm:pt modelId="{58B4CB2E-494B-4F31-A616-DD5C611F63DF}" type="parTrans" cxnId="{091A47AB-FB5C-43E8-905D-BC91329BD572}">
      <dgm:prSet/>
      <dgm:spPr/>
      <dgm:t>
        <a:bodyPr/>
        <a:lstStyle/>
        <a:p>
          <a:endParaRPr lang="fi-FI"/>
        </a:p>
      </dgm:t>
    </dgm:pt>
    <dgm:pt modelId="{F3A6C049-E37F-4D05-B3D9-D8480DA64116}" type="sibTrans" cxnId="{091A47AB-FB5C-43E8-905D-BC91329BD572}">
      <dgm:prSet/>
      <dgm:spPr/>
      <dgm:t>
        <a:bodyPr/>
        <a:lstStyle/>
        <a:p>
          <a:endParaRPr lang="fi-FI"/>
        </a:p>
      </dgm:t>
    </dgm:pt>
    <dgm:pt modelId="{AA41F097-3D85-44BB-9F6C-C6377D82B268}">
      <dgm:prSet/>
      <dgm:spPr/>
      <dgm:t>
        <a:bodyPr/>
        <a:lstStyle/>
        <a:p>
          <a:r>
            <a:rPr lang="fi-FI" dirty="0">
              <a:effectLst/>
              <a:latin typeface="Calibri Light" panose="020F0302020204030204" pitchFamily="34" charset="0"/>
              <a:cs typeface="Calibri Light" panose="020F0302020204030204" pitchFamily="34" charset="0"/>
            </a:rPr>
            <a:t>Insuliinin pistosohjeet </a:t>
          </a:r>
          <a:r>
            <a:rPr lang="fi-FI" dirty="0" err="1">
              <a:effectLst/>
              <a:latin typeface="Calibri Light" panose="020F0302020204030204" pitchFamily="34" charset="0"/>
              <a:cs typeface="Calibri Light" panose="020F0302020204030204" pitchFamily="34" charset="0"/>
            </a:rPr>
            <a:t>vs</a:t>
          </a:r>
          <a:r>
            <a:rPr lang="fi-FI" dirty="0">
              <a:effectLst/>
              <a:latin typeface="Calibri Light" panose="020F0302020204030204" pitchFamily="34" charset="0"/>
              <a:cs typeface="Calibri Light" panose="020F0302020204030204" pitchFamily="34" charset="0"/>
            </a:rPr>
            <a:t>-arvojen mukaan</a:t>
          </a:r>
        </a:p>
      </dgm:t>
    </dgm:pt>
    <dgm:pt modelId="{0559A5C3-DAE1-467A-B22B-4F13ACF5F069}" type="parTrans" cxnId="{68B5A42F-030C-45B2-B19A-87042E68C2EB}">
      <dgm:prSet/>
      <dgm:spPr/>
      <dgm:t>
        <a:bodyPr/>
        <a:lstStyle/>
        <a:p>
          <a:endParaRPr lang="fi-FI"/>
        </a:p>
      </dgm:t>
    </dgm:pt>
    <dgm:pt modelId="{478D3D5B-6E62-43E3-A73F-FB751E04FF34}" type="sibTrans" cxnId="{68B5A42F-030C-45B2-B19A-87042E68C2EB}">
      <dgm:prSet/>
      <dgm:spPr/>
      <dgm:t>
        <a:bodyPr/>
        <a:lstStyle/>
        <a:p>
          <a:endParaRPr lang="fi-FI"/>
        </a:p>
      </dgm:t>
    </dgm:pt>
    <dgm:pt modelId="{D2EF4173-2B53-467F-844B-1EA6318C0F5A}">
      <dgm:prSet phldrT="[Teksti]"/>
      <dgm:spPr/>
      <dgm:t>
        <a:bodyPr/>
        <a:lstStyle/>
        <a:p>
          <a:pPr>
            <a:buFont typeface="Arial" panose="020B0604020202020204" pitchFamily="34" charset="0"/>
            <a:buChar char="•"/>
          </a:pPr>
          <a:r>
            <a:rPr lang="fi-FI" dirty="0">
              <a:effectLst/>
              <a:latin typeface="Calibri Light" panose="020F0302020204030204" pitchFamily="34" charset="0"/>
              <a:cs typeface="Calibri Light" panose="020F0302020204030204" pitchFamily="34" charset="0"/>
            </a:rPr>
            <a:t>Onko asiakkaalla ruokaa kotona, kuka hankkii ja onko ateriapalvelu</a:t>
          </a:r>
          <a:endParaRPr lang="fi-FI" dirty="0">
            <a:latin typeface="Calibri Light" panose="020F0302020204030204" pitchFamily="34" charset="0"/>
            <a:cs typeface="Calibri Light" panose="020F0302020204030204" pitchFamily="34" charset="0"/>
          </a:endParaRPr>
        </a:p>
      </dgm:t>
    </dgm:pt>
    <dgm:pt modelId="{EA56EC73-E7B6-4CAD-95FE-98F48A91F342}" type="parTrans" cxnId="{BDE164C2-57DE-461B-9D58-B78A04AC6BCF}">
      <dgm:prSet/>
      <dgm:spPr/>
      <dgm:t>
        <a:bodyPr/>
        <a:lstStyle/>
        <a:p>
          <a:endParaRPr lang="fi-FI"/>
        </a:p>
      </dgm:t>
    </dgm:pt>
    <dgm:pt modelId="{D174A0BB-07ED-4D95-98DE-6B7FACD2FDBD}" type="sibTrans" cxnId="{BDE164C2-57DE-461B-9D58-B78A04AC6BCF}">
      <dgm:prSet/>
      <dgm:spPr/>
      <dgm:t>
        <a:bodyPr/>
        <a:lstStyle/>
        <a:p>
          <a:endParaRPr lang="fi-FI"/>
        </a:p>
      </dgm:t>
    </dgm:pt>
    <dgm:pt modelId="{37B0FA0F-5CE4-4A7A-A54C-C72E767E0041}">
      <dgm:prSet/>
      <dgm:spPr/>
      <dgm:t>
        <a:bodyPr/>
        <a:lstStyle/>
        <a:p>
          <a:r>
            <a:rPr lang="fi-FI" dirty="0">
              <a:effectLst/>
              <a:latin typeface="Calibri Light" panose="020F0302020204030204" pitchFamily="34" charset="0"/>
              <a:cs typeface="Calibri Light" panose="020F0302020204030204" pitchFamily="34" charset="0"/>
            </a:rPr>
            <a:t>Onko omaiselle ilmoitettu kotiutuksesta </a:t>
          </a:r>
        </a:p>
      </dgm:t>
    </dgm:pt>
    <dgm:pt modelId="{7DCAFD3A-046F-4F12-BD1D-2D0C0D4B19F0}" type="parTrans" cxnId="{79AD4FBC-F261-4DB2-A4B6-5F3EE32EB613}">
      <dgm:prSet/>
      <dgm:spPr/>
      <dgm:t>
        <a:bodyPr/>
        <a:lstStyle/>
        <a:p>
          <a:endParaRPr lang="fi-FI"/>
        </a:p>
      </dgm:t>
    </dgm:pt>
    <dgm:pt modelId="{9046ACF2-08E0-476D-9A63-F198578042A2}" type="sibTrans" cxnId="{79AD4FBC-F261-4DB2-A4B6-5F3EE32EB613}">
      <dgm:prSet/>
      <dgm:spPr/>
      <dgm:t>
        <a:bodyPr/>
        <a:lstStyle/>
        <a:p>
          <a:endParaRPr lang="fi-FI"/>
        </a:p>
      </dgm:t>
    </dgm:pt>
    <dgm:pt modelId="{91A0EA09-6CE0-4018-BBDC-1614058D82A0}">
      <dgm:prSet/>
      <dgm:spPr/>
      <dgm:t>
        <a:bodyPr/>
        <a:lstStyle/>
        <a:p>
          <a:r>
            <a:rPr lang="fi-FI" dirty="0">
              <a:effectLst/>
              <a:latin typeface="Calibri Light" panose="020F0302020204030204" pitchFamily="34" charset="0"/>
              <a:cs typeface="Calibri Light" panose="020F0302020204030204" pitchFamily="34" charset="0"/>
            </a:rPr>
            <a:t>Millä asiakas kotiutuu ja mihin aikaan</a:t>
          </a:r>
        </a:p>
      </dgm:t>
    </dgm:pt>
    <dgm:pt modelId="{57E6E753-2C6F-4D92-973C-B1FED860EEC0}" type="parTrans" cxnId="{C419DD32-5E0B-44EE-BD82-2A88CE44AA47}">
      <dgm:prSet/>
      <dgm:spPr/>
      <dgm:t>
        <a:bodyPr/>
        <a:lstStyle/>
        <a:p>
          <a:endParaRPr lang="fi-FI"/>
        </a:p>
      </dgm:t>
    </dgm:pt>
    <dgm:pt modelId="{221035B0-2ED7-4EBC-BDA4-545E3A8AD92A}" type="sibTrans" cxnId="{C419DD32-5E0B-44EE-BD82-2A88CE44AA47}">
      <dgm:prSet/>
      <dgm:spPr/>
      <dgm:t>
        <a:bodyPr/>
        <a:lstStyle/>
        <a:p>
          <a:endParaRPr lang="fi-FI"/>
        </a:p>
      </dgm:t>
    </dgm:pt>
    <dgm:pt modelId="{193EBB3E-B9F7-42FD-B361-E0B16311A8FF}">
      <dgm:prSet/>
      <dgm:spPr/>
      <dgm:t>
        <a:bodyPr/>
        <a:lstStyle/>
        <a:p>
          <a:r>
            <a:rPr lang="fi-FI" dirty="0">
              <a:effectLst/>
              <a:latin typeface="Calibri Light" panose="020F0302020204030204" pitchFamily="34" charset="0"/>
              <a:cs typeface="Calibri Light" panose="020F0302020204030204" pitchFamily="34" charset="0"/>
            </a:rPr>
            <a:t>Tarvitaanko hoitaja vastaanottamaan. Huomioi, että ilta-aikaan haastavaa saada hoitaja paikalle tiettyyn aikaan</a:t>
          </a:r>
        </a:p>
      </dgm:t>
    </dgm:pt>
    <dgm:pt modelId="{5B508DDC-4711-45DB-8875-04EB451F937D}" type="parTrans" cxnId="{EC62ACC7-56D4-4F11-96F2-66951D792739}">
      <dgm:prSet/>
      <dgm:spPr/>
      <dgm:t>
        <a:bodyPr/>
        <a:lstStyle/>
        <a:p>
          <a:endParaRPr lang="fi-FI"/>
        </a:p>
      </dgm:t>
    </dgm:pt>
    <dgm:pt modelId="{DFE1BCCC-787E-4130-B776-6D4746EB9DE2}" type="sibTrans" cxnId="{EC62ACC7-56D4-4F11-96F2-66951D792739}">
      <dgm:prSet/>
      <dgm:spPr/>
      <dgm:t>
        <a:bodyPr/>
        <a:lstStyle/>
        <a:p>
          <a:endParaRPr lang="fi-FI"/>
        </a:p>
      </dgm:t>
    </dgm:pt>
    <dgm:pt modelId="{C73794EA-1309-47CF-B6A0-DD4E3D2909C4}">
      <dgm:prSet/>
      <dgm:spPr/>
      <dgm:t>
        <a:bodyPr/>
        <a:lstStyle/>
        <a:p>
          <a:r>
            <a:rPr lang="fi-FI" dirty="0">
              <a:effectLst/>
              <a:latin typeface="Calibri Light" panose="020F0302020204030204" pitchFamily="34" charset="0"/>
              <a:cs typeface="Calibri Light" panose="020F0302020204030204" pitchFamily="34" charset="0"/>
            </a:rPr>
            <a:t>Onko asiakkaalla kotiavaimet mukana</a:t>
          </a:r>
        </a:p>
      </dgm:t>
    </dgm:pt>
    <dgm:pt modelId="{E37D1109-4368-40A7-9647-64FD29C36616}" type="parTrans" cxnId="{A8050004-2F9A-4877-A075-180DBA921B8B}">
      <dgm:prSet/>
      <dgm:spPr/>
      <dgm:t>
        <a:bodyPr/>
        <a:lstStyle/>
        <a:p>
          <a:endParaRPr lang="fi-FI"/>
        </a:p>
      </dgm:t>
    </dgm:pt>
    <dgm:pt modelId="{55786975-D926-49AC-B58C-FFB0071F8257}" type="sibTrans" cxnId="{A8050004-2F9A-4877-A075-180DBA921B8B}">
      <dgm:prSet/>
      <dgm:spPr/>
      <dgm:t>
        <a:bodyPr/>
        <a:lstStyle/>
        <a:p>
          <a:endParaRPr lang="fi-FI"/>
        </a:p>
      </dgm:t>
    </dgm:pt>
    <dgm:pt modelId="{D5E119B8-065C-43D6-A6F2-FEE65DB539FF}" type="pres">
      <dgm:prSet presAssocID="{5D286D54-F931-44B5-8357-4073757C76C7}" presName="linear" presStyleCnt="0">
        <dgm:presLayoutVars>
          <dgm:animLvl val="lvl"/>
          <dgm:resizeHandles val="exact"/>
        </dgm:presLayoutVars>
      </dgm:prSet>
      <dgm:spPr/>
    </dgm:pt>
    <dgm:pt modelId="{893EAC7D-57F6-43E3-82C7-4E8FD5B74D8A}" type="pres">
      <dgm:prSet presAssocID="{C8EA3DAB-7F18-4D7D-82C6-84B8C2AB0951}" presName="parentText" presStyleLbl="node1" presStyleIdx="0" presStyleCnt="4">
        <dgm:presLayoutVars>
          <dgm:chMax val="0"/>
          <dgm:bulletEnabled val="1"/>
        </dgm:presLayoutVars>
      </dgm:prSet>
      <dgm:spPr/>
    </dgm:pt>
    <dgm:pt modelId="{523CC7D8-4FD2-4FCB-9A9B-3ED3AE2C4C85}" type="pres">
      <dgm:prSet presAssocID="{3C9239B1-7B99-421B-860E-D5185AAF2BC0}" presName="spacer" presStyleCnt="0"/>
      <dgm:spPr/>
    </dgm:pt>
    <dgm:pt modelId="{50700432-29D9-4089-A380-4543DA09AD03}" type="pres">
      <dgm:prSet presAssocID="{109167CC-DD33-48C1-B67E-EC112A5404E8}" presName="parentText" presStyleLbl="node1" presStyleIdx="1" presStyleCnt="4">
        <dgm:presLayoutVars>
          <dgm:chMax val="0"/>
          <dgm:bulletEnabled val="1"/>
        </dgm:presLayoutVars>
      </dgm:prSet>
      <dgm:spPr/>
    </dgm:pt>
    <dgm:pt modelId="{C86512E0-EB74-4065-B908-37C1FBFC7367}" type="pres">
      <dgm:prSet presAssocID="{109167CC-DD33-48C1-B67E-EC112A5404E8}" presName="childText" presStyleLbl="revTx" presStyleIdx="0" presStyleCnt="3">
        <dgm:presLayoutVars>
          <dgm:bulletEnabled val="1"/>
        </dgm:presLayoutVars>
      </dgm:prSet>
      <dgm:spPr/>
    </dgm:pt>
    <dgm:pt modelId="{378D8467-8DB0-4DA8-8D1B-AAEE4FECBAE9}" type="pres">
      <dgm:prSet presAssocID="{FCA72F79-10C1-4C43-9A95-5C6604F629F3}" presName="parentText" presStyleLbl="node1" presStyleIdx="2" presStyleCnt="4">
        <dgm:presLayoutVars>
          <dgm:chMax val="0"/>
          <dgm:bulletEnabled val="1"/>
        </dgm:presLayoutVars>
      </dgm:prSet>
      <dgm:spPr/>
    </dgm:pt>
    <dgm:pt modelId="{85986776-6CAE-4B3F-9577-0E87C0BA8C4D}" type="pres">
      <dgm:prSet presAssocID="{FCA72F79-10C1-4C43-9A95-5C6604F629F3}" presName="childText" presStyleLbl="revTx" presStyleIdx="1" presStyleCnt="3">
        <dgm:presLayoutVars>
          <dgm:bulletEnabled val="1"/>
        </dgm:presLayoutVars>
      </dgm:prSet>
      <dgm:spPr/>
    </dgm:pt>
    <dgm:pt modelId="{19200A92-CE3B-498F-9D3F-DD4D16325D74}" type="pres">
      <dgm:prSet presAssocID="{66ECC621-CF6A-4163-80B5-B9EEAC25F62E}" presName="parentText" presStyleLbl="node1" presStyleIdx="3" presStyleCnt="4">
        <dgm:presLayoutVars>
          <dgm:chMax val="0"/>
          <dgm:bulletEnabled val="1"/>
        </dgm:presLayoutVars>
      </dgm:prSet>
      <dgm:spPr/>
    </dgm:pt>
    <dgm:pt modelId="{78CF9AE2-BF91-46FE-A607-4B775008E597}" type="pres">
      <dgm:prSet presAssocID="{66ECC621-CF6A-4163-80B5-B9EEAC25F62E}" presName="childText" presStyleLbl="revTx" presStyleIdx="2" presStyleCnt="3">
        <dgm:presLayoutVars>
          <dgm:bulletEnabled val="1"/>
        </dgm:presLayoutVars>
      </dgm:prSet>
      <dgm:spPr/>
    </dgm:pt>
  </dgm:ptLst>
  <dgm:cxnLst>
    <dgm:cxn modelId="{A8050004-2F9A-4877-A075-180DBA921B8B}" srcId="{66ECC621-CF6A-4163-80B5-B9EEAC25F62E}" destId="{C73794EA-1309-47CF-B6A0-DD4E3D2909C4}" srcOrd="4" destOrd="0" parTransId="{E37D1109-4368-40A7-9647-64FD29C36616}" sibTransId="{55786975-D926-49AC-B58C-FFB0071F8257}"/>
    <dgm:cxn modelId="{BF37820F-BD1D-4A64-AAB5-6954A5E1DC61}" type="presOf" srcId="{28094A3B-9408-410E-B7B8-FA1EE2D0D5B1}" destId="{C86512E0-EB74-4065-B908-37C1FBFC7367}" srcOrd="0" destOrd="0" presId="urn:microsoft.com/office/officeart/2005/8/layout/vList2"/>
    <dgm:cxn modelId="{E2E8B113-FCD8-4636-ACD6-9049A7149AE4}" srcId="{5D286D54-F931-44B5-8357-4073757C76C7}" destId="{C8EA3DAB-7F18-4D7D-82C6-84B8C2AB0951}" srcOrd="0" destOrd="0" parTransId="{2604A4E2-349F-44F8-AF48-FEA29E205D9E}" sibTransId="{3C9239B1-7B99-421B-860E-D5185AAF2BC0}"/>
    <dgm:cxn modelId="{28BAB622-2E54-42BE-AD6C-D6A11C4FE57B}" srcId="{5D286D54-F931-44B5-8357-4073757C76C7}" destId="{FCA72F79-10C1-4C43-9A95-5C6604F629F3}" srcOrd="2" destOrd="0" parTransId="{E3EA3EC1-9DB1-4638-8F30-2CF2DB7C472E}" sibTransId="{56282ECC-D5D7-4EBC-BD6E-D053ED2BEE07}"/>
    <dgm:cxn modelId="{68B5A42F-030C-45B2-B19A-87042E68C2EB}" srcId="{FCA72F79-10C1-4C43-9A95-5C6604F629F3}" destId="{AA41F097-3D85-44BB-9F6C-C6377D82B268}" srcOrd="3" destOrd="0" parTransId="{0559A5C3-DAE1-467A-B22B-4F13ACF5F069}" sibTransId="{478D3D5B-6E62-43E3-A73F-FB751E04FF34}"/>
    <dgm:cxn modelId="{2D405731-CB24-4E38-BE00-0537EADC705B}" srcId="{FCA72F79-10C1-4C43-9A95-5C6604F629F3}" destId="{64136759-D767-4CEB-AF2A-77F06AE12E53}" srcOrd="1" destOrd="0" parTransId="{14CEB84B-F155-4BDC-B483-89F719B46D3D}" sibTransId="{8483946E-55BE-4C5F-92A4-1CBB75A4EB80}"/>
    <dgm:cxn modelId="{C419DD32-5E0B-44EE-BD82-2A88CE44AA47}" srcId="{66ECC621-CF6A-4163-80B5-B9EEAC25F62E}" destId="{91A0EA09-6CE0-4018-BBDC-1614058D82A0}" srcOrd="2" destOrd="0" parTransId="{57E6E753-2C6F-4D92-973C-B1FED860EEC0}" sibTransId="{221035B0-2ED7-4EBC-BDA4-545E3A8AD92A}"/>
    <dgm:cxn modelId="{847CF433-4873-4EFA-B884-35211E065DA8}" type="presOf" srcId="{91A0EA09-6CE0-4018-BBDC-1614058D82A0}" destId="{78CF9AE2-BF91-46FE-A607-4B775008E597}" srcOrd="0" destOrd="2" presId="urn:microsoft.com/office/officeart/2005/8/layout/vList2"/>
    <dgm:cxn modelId="{C2187244-430E-461F-A079-0C4A406443DE}" type="presOf" srcId="{37B0FA0F-5CE4-4A7A-A54C-C72E767E0041}" destId="{78CF9AE2-BF91-46FE-A607-4B775008E597}" srcOrd="0" destOrd="1" presId="urn:microsoft.com/office/officeart/2005/8/layout/vList2"/>
    <dgm:cxn modelId="{F149E469-6A1C-4BC9-93C5-131CA8A88999}" type="presOf" srcId="{109167CC-DD33-48C1-B67E-EC112A5404E8}" destId="{50700432-29D9-4089-A380-4543DA09AD03}" srcOrd="0" destOrd="0" presId="urn:microsoft.com/office/officeart/2005/8/layout/vList2"/>
    <dgm:cxn modelId="{8548EE6D-6E47-4767-AF9C-C8FECE1E14B6}" type="presOf" srcId="{193EBB3E-B9F7-42FD-B361-E0B16311A8FF}" destId="{78CF9AE2-BF91-46FE-A607-4B775008E597}" srcOrd="0" destOrd="3" presId="urn:microsoft.com/office/officeart/2005/8/layout/vList2"/>
    <dgm:cxn modelId="{1F2BEB78-9690-43F5-8DD4-6A62E10419AB}" type="presOf" srcId="{C8EA3DAB-7F18-4D7D-82C6-84B8C2AB0951}" destId="{893EAC7D-57F6-43E3-82C7-4E8FD5B74D8A}" srcOrd="0" destOrd="0" presId="urn:microsoft.com/office/officeart/2005/8/layout/vList2"/>
    <dgm:cxn modelId="{7F388B7D-0A49-44CB-8B77-AF0F9E2D0CA5}" srcId="{5D286D54-F931-44B5-8357-4073757C76C7}" destId="{66ECC621-CF6A-4163-80B5-B9EEAC25F62E}" srcOrd="3" destOrd="0" parTransId="{FFC5EBFB-F3E7-45E9-8AE5-9F54F361E750}" sibTransId="{D0A09EE9-89E0-4472-BA7A-2AFC81DC07D8}"/>
    <dgm:cxn modelId="{DF78539E-D2BA-46F3-9FD9-6C0176624E58}" type="presOf" srcId="{AA41F097-3D85-44BB-9F6C-C6377D82B268}" destId="{85986776-6CAE-4B3F-9577-0E87C0BA8C4D}" srcOrd="0" destOrd="3" presId="urn:microsoft.com/office/officeart/2005/8/layout/vList2"/>
    <dgm:cxn modelId="{5448259F-2DE4-40B0-8B0E-B160FAFBA0E5}" srcId="{109167CC-DD33-48C1-B67E-EC112A5404E8}" destId="{C8193FBF-4B6A-472F-8C08-E08A70D4CCA8}" srcOrd="1" destOrd="0" parTransId="{777CE463-B8B9-455E-8EB6-77BD68225D1F}" sibTransId="{ADCB824E-EF67-4B3B-A701-9B3456B75ED6}"/>
    <dgm:cxn modelId="{091A47AB-FB5C-43E8-905D-BC91329BD572}" srcId="{FCA72F79-10C1-4C43-9A95-5C6604F629F3}" destId="{A05C3E4E-86FA-4C55-89A8-710C01C42630}" srcOrd="2" destOrd="0" parTransId="{58B4CB2E-494B-4F31-A616-DD5C611F63DF}" sibTransId="{F3A6C049-E37F-4D05-B3D9-D8480DA64116}"/>
    <dgm:cxn modelId="{C11206B4-4B50-411F-9FB2-8DD0A0861FDA}" type="presOf" srcId="{C73794EA-1309-47CF-B6A0-DD4E3D2909C4}" destId="{78CF9AE2-BF91-46FE-A607-4B775008E597}" srcOrd="0" destOrd="4" presId="urn:microsoft.com/office/officeart/2005/8/layout/vList2"/>
    <dgm:cxn modelId="{41C7E8B5-A79E-4F84-8FFD-0C716A58EC8D}" srcId="{5D286D54-F931-44B5-8357-4073757C76C7}" destId="{109167CC-DD33-48C1-B67E-EC112A5404E8}" srcOrd="1" destOrd="0" parTransId="{17E39FFD-F487-4C7C-A306-F5DCA2986E8E}" sibTransId="{DFCBA8D6-BB69-40E2-9F50-156458A4D213}"/>
    <dgm:cxn modelId="{79AD4FBC-F261-4DB2-A4B6-5F3EE32EB613}" srcId="{66ECC621-CF6A-4163-80B5-B9EEAC25F62E}" destId="{37B0FA0F-5CE4-4A7A-A54C-C72E767E0041}" srcOrd="1" destOrd="0" parTransId="{7DCAFD3A-046F-4F12-BD1D-2D0C0D4B19F0}" sibTransId="{9046ACF2-08E0-476D-9A63-F198578042A2}"/>
    <dgm:cxn modelId="{A908F6BC-90FA-4013-BD14-F3663069ABEB}" type="presOf" srcId="{FAF0F3A1-5DCF-49EE-B685-D16CDE17D424}" destId="{85986776-6CAE-4B3F-9577-0E87C0BA8C4D}" srcOrd="0" destOrd="0" presId="urn:microsoft.com/office/officeart/2005/8/layout/vList2"/>
    <dgm:cxn modelId="{BDE164C2-57DE-461B-9D58-B78A04AC6BCF}" srcId="{66ECC621-CF6A-4163-80B5-B9EEAC25F62E}" destId="{D2EF4173-2B53-467F-844B-1EA6318C0F5A}" srcOrd="0" destOrd="0" parTransId="{EA56EC73-E7B6-4CAD-95FE-98F48A91F342}" sibTransId="{D174A0BB-07ED-4D95-98DE-6B7FACD2FDBD}"/>
    <dgm:cxn modelId="{EC62ACC7-56D4-4F11-96F2-66951D792739}" srcId="{66ECC621-CF6A-4163-80B5-B9EEAC25F62E}" destId="{193EBB3E-B9F7-42FD-B361-E0B16311A8FF}" srcOrd="3" destOrd="0" parTransId="{5B508DDC-4711-45DB-8875-04EB451F937D}" sibTransId="{DFE1BCCC-787E-4130-B776-6D4746EB9DE2}"/>
    <dgm:cxn modelId="{2543BFC8-9483-4E5B-AEE8-C790D8D3DE03}" type="presOf" srcId="{D2EF4173-2B53-467F-844B-1EA6318C0F5A}" destId="{78CF9AE2-BF91-46FE-A607-4B775008E597}" srcOrd="0" destOrd="0" presId="urn:microsoft.com/office/officeart/2005/8/layout/vList2"/>
    <dgm:cxn modelId="{1E2E8AD3-0238-4312-AE7A-12EC3FE42941}" type="presOf" srcId="{FCA72F79-10C1-4C43-9A95-5C6604F629F3}" destId="{378D8467-8DB0-4DA8-8D1B-AAEE4FECBAE9}" srcOrd="0" destOrd="0" presId="urn:microsoft.com/office/officeart/2005/8/layout/vList2"/>
    <dgm:cxn modelId="{F5BAB9D7-A8FF-452C-A152-C38D1515CB04}" srcId="{FCA72F79-10C1-4C43-9A95-5C6604F629F3}" destId="{FAF0F3A1-5DCF-49EE-B685-D16CDE17D424}" srcOrd="0" destOrd="0" parTransId="{DBF6A955-B5C8-44A8-83D9-A317D287CE0E}" sibTransId="{83B531ED-3D9B-4B1D-9B27-FEC9295D568C}"/>
    <dgm:cxn modelId="{11D179E0-C644-48A3-97DA-4B76EE7CE48D}" type="presOf" srcId="{66ECC621-CF6A-4163-80B5-B9EEAC25F62E}" destId="{19200A92-CE3B-498F-9D3F-DD4D16325D74}" srcOrd="0" destOrd="0" presId="urn:microsoft.com/office/officeart/2005/8/layout/vList2"/>
    <dgm:cxn modelId="{191E77E4-8D68-4E9D-B348-FD8277E3AB66}" type="presOf" srcId="{C8193FBF-4B6A-472F-8C08-E08A70D4CCA8}" destId="{C86512E0-EB74-4065-B908-37C1FBFC7367}" srcOrd="0" destOrd="1" presId="urn:microsoft.com/office/officeart/2005/8/layout/vList2"/>
    <dgm:cxn modelId="{540CDAE5-9D43-4C5F-9F00-AC4622C18384}" type="presOf" srcId="{64136759-D767-4CEB-AF2A-77F06AE12E53}" destId="{85986776-6CAE-4B3F-9577-0E87C0BA8C4D}" srcOrd="0" destOrd="1" presId="urn:microsoft.com/office/officeart/2005/8/layout/vList2"/>
    <dgm:cxn modelId="{1AFC19E7-7AF1-4AA6-A8B7-1F8BF4883D30}" srcId="{109167CC-DD33-48C1-B67E-EC112A5404E8}" destId="{28094A3B-9408-410E-B7B8-FA1EE2D0D5B1}" srcOrd="0" destOrd="0" parTransId="{2B74B8F3-B5F9-4A5E-856A-2CF29A926C9C}" sibTransId="{9030391A-8363-4783-AB3A-12C58AD751B2}"/>
    <dgm:cxn modelId="{51D4CAE8-B74E-4AE0-AB3E-4E767A09B709}" type="presOf" srcId="{A05C3E4E-86FA-4C55-89A8-710C01C42630}" destId="{85986776-6CAE-4B3F-9577-0E87C0BA8C4D}" srcOrd="0" destOrd="2" presId="urn:microsoft.com/office/officeart/2005/8/layout/vList2"/>
    <dgm:cxn modelId="{1D4999F6-8E0C-4C20-BA99-0C5038E6153E}" type="presOf" srcId="{5D286D54-F931-44B5-8357-4073757C76C7}" destId="{D5E119B8-065C-43D6-A6F2-FEE65DB539FF}" srcOrd="0" destOrd="0" presId="urn:microsoft.com/office/officeart/2005/8/layout/vList2"/>
    <dgm:cxn modelId="{D6E43B45-D4CC-44A1-9DA0-5DA12BA60784}" type="presParOf" srcId="{D5E119B8-065C-43D6-A6F2-FEE65DB539FF}" destId="{893EAC7D-57F6-43E3-82C7-4E8FD5B74D8A}" srcOrd="0" destOrd="0" presId="urn:microsoft.com/office/officeart/2005/8/layout/vList2"/>
    <dgm:cxn modelId="{A414734C-80E1-4F12-9F63-10ACA93B128A}" type="presParOf" srcId="{D5E119B8-065C-43D6-A6F2-FEE65DB539FF}" destId="{523CC7D8-4FD2-4FCB-9A9B-3ED3AE2C4C85}" srcOrd="1" destOrd="0" presId="urn:microsoft.com/office/officeart/2005/8/layout/vList2"/>
    <dgm:cxn modelId="{F82B6E3A-5170-4DB5-B93B-198A0CB898D1}" type="presParOf" srcId="{D5E119B8-065C-43D6-A6F2-FEE65DB539FF}" destId="{50700432-29D9-4089-A380-4543DA09AD03}" srcOrd="2" destOrd="0" presId="urn:microsoft.com/office/officeart/2005/8/layout/vList2"/>
    <dgm:cxn modelId="{61383DBD-0773-48BD-9396-D8C574FDFA9C}" type="presParOf" srcId="{D5E119B8-065C-43D6-A6F2-FEE65DB539FF}" destId="{C86512E0-EB74-4065-B908-37C1FBFC7367}" srcOrd="3" destOrd="0" presId="urn:microsoft.com/office/officeart/2005/8/layout/vList2"/>
    <dgm:cxn modelId="{DE8B017A-09E4-4A32-A5C7-2F3A9D02D80C}" type="presParOf" srcId="{D5E119B8-065C-43D6-A6F2-FEE65DB539FF}" destId="{378D8467-8DB0-4DA8-8D1B-AAEE4FECBAE9}" srcOrd="4" destOrd="0" presId="urn:microsoft.com/office/officeart/2005/8/layout/vList2"/>
    <dgm:cxn modelId="{E9272442-1471-4364-9AB8-E459F32C435C}" type="presParOf" srcId="{D5E119B8-065C-43D6-A6F2-FEE65DB539FF}" destId="{85986776-6CAE-4B3F-9577-0E87C0BA8C4D}" srcOrd="5" destOrd="0" presId="urn:microsoft.com/office/officeart/2005/8/layout/vList2"/>
    <dgm:cxn modelId="{86726886-17E1-4C21-B715-0CD3E76DF545}" type="presParOf" srcId="{D5E119B8-065C-43D6-A6F2-FEE65DB539FF}" destId="{19200A92-CE3B-498F-9D3F-DD4D16325D74}" srcOrd="6" destOrd="0" presId="urn:microsoft.com/office/officeart/2005/8/layout/vList2"/>
    <dgm:cxn modelId="{896B8AA1-FEF0-411B-9013-5E8DBBC176F6}" type="presParOf" srcId="{D5E119B8-065C-43D6-A6F2-FEE65DB539FF}" destId="{78CF9AE2-BF91-46FE-A607-4B775008E597}"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A3A32-19A8-46FE-8DA6-3559A18330B7}">
      <dsp:nvSpPr>
        <dsp:cNvPr id="0" name=""/>
        <dsp:cNvSpPr/>
      </dsp:nvSpPr>
      <dsp:spPr>
        <a:xfrm rot="16200000">
          <a:off x="1746646" y="-1729864"/>
          <a:ext cx="1883569" cy="5376862"/>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u="sng" kern="1200" dirty="0">
              <a:solidFill>
                <a:schemeClr val="tx1"/>
              </a:solidFill>
            </a:rPr>
            <a:t>Kuntoutusosaamisen kehittäminen kotisairaalassa, kotihoidossa sekä tehostetussa palveluasumisessa ja jaksohoidossa.</a:t>
          </a:r>
        </a:p>
        <a:p>
          <a:pPr marL="0" lvl="0" indent="0" algn="ctr" defTabSz="622300">
            <a:lnSpc>
              <a:spcPct val="90000"/>
            </a:lnSpc>
            <a:spcBef>
              <a:spcPct val="0"/>
            </a:spcBef>
            <a:spcAft>
              <a:spcPct val="35000"/>
            </a:spcAft>
            <a:buNone/>
          </a:pPr>
          <a:r>
            <a:rPr lang="fi-FI" sz="1400" kern="1200" dirty="0"/>
            <a:t>Tämän osahankkeen edistäjänä </a:t>
          </a:r>
        </a:p>
        <a:p>
          <a:pPr marL="0" lvl="0" indent="0" algn="ctr" defTabSz="622300">
            <a:lnSpc>
              <a:spcPct val="90000"/>
            </a:lnSpc>
            <a:spcBef>
              <a:spcPct val="0"/>
            </a:spcBef>
            <a:spcAft>
              <a:spcPct val="35000"/>
            </a:spcAft>
            <a:buNone/>
          </a:pPr>
          <a:r>
            <a:rPr lang="fi-FI" sz="1400" kern="1200" dirty="0"/>
            <a:t>toimii hanketyöntekijä Niina Alatalo</a:t>
          </a:r>
        </a:p>
      </dsp:txBody>
      <dsp:txXfrm rot="5400000">
        <a:off x="-1" y="16783"/>
        <a:ext cx="5376862" cy="1412676"/>
      </dsp:txXfrm>
    </dsp:sp>
    <dsp:sp modelId="{1181EE13-F5FE-4CCC-97F3-43D48354AD27}">
      <dsp:nvSpPr>
        <dsp:cNvPr id="0" name=""/>
        <dsp:cNvSpPr/>
      </dsp:nvSpPr>
      <dsp:spPr>
        <a:xfrm>
          <a:off x="5376862" y="8381"/>
          <a:ext cx="5376862" cy="1883569"/>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u="sng" kern="1200" dirty="0">
              <a:solidFill>
                <a:schemeClr val="tx1"/>
              </a:solidFill>
            </a:rPr>
            <a:t>Yöpartiotoiminnan jalkauttaminen jokilaaksoihin</a:t>
          </a:r>
        </a:p>
        <a:p>
          <a:pPr marL="0" lvl="0" indent="0" algn="ctr" defTabSz="622300">
            <a:lnSpc>
              <a:spcPct val="90000"/>
            </a:lnSpc>
            <a:spcBef>
              <a:spcPct val="0"/>
            </a:spcBef>
            <a:spcAft>
              <a:spcPct val="35000"/>
            </a:spcAft>
            <a:buNone/>
          </a:pPr>
          <a:r>
            <a:rPr lang="fi-FI" sz="1400" kern="1200" dirty="0"/>
            <a:t>Tämän osahankkeen edistäjänä </a:t>
          </a:r>
        </a:p>
        <a:p>
          <a:pPr marL="0" lvl="0" indent="0" algn="ctr" defTabSz="622300">
            <a:lnSpc>
              <a:spcPct val="90000"/>
            </a:lnSpc>
            <a:spcBef>
              <a:spcPct val="0"/>
            </a:spcBef>
            <a:spcAft>
              <a:spcPct val="35000"/>
            </a:spcAft>
            <a:buNone/>
          </a:pPr>
          <a:r>
            <a:rPr lang="fi-FI" sz="1400" kern="1200" dirty="0"/>
            <a:t>toimii hanketyöntekijä Heidi Rosbäck</a:t>
          </a:r>
        </a:p>
      </dsp:txBody>
      <dsp:txXfrm>
        <a:off x="5376862" y="8381"/>
        <a:ext cx="5376862" cy="1412676"/>
      </dsp:txXfrm>
    </dsp:sp>
    <dsp:sp modelId="{968E2A3D-41FA-457D-A4B4-10AD713D04F4}">
      <dsp:nvSpPr>
        <dsp:cNvPr id="0" name=""/>
        <dsp:cNvSpPr/>
      </dsp:nvSpPr>
      <dsp:spPr>
        <a:xfrm rot="10800000">
          <a:off x="0" y="1883569"/>
          <a:ext cx="5376862" cy="1883569"/>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fi-FI" sz="1400" u="sng" kern="1200">
              <a:solidFill>
                <a:schemeClr val="tx1"/>
              </a:solidFill>
            </a:rPr>
            <a:t>Omais- ja perhehoidon vahvistaminen kaikenikäisille asiakkaille</a:t>
          </a:r>
        </a:p>
        <a:p>
          <a:pPr marL="0" lvl="0" indent="0" algn="ctr" defTabSz="622300">
            <a:lnSpc>
              <a:spcPct val="90000"/>
            </a:lnSpc>
            <a:spcBef>
              <a:spcPct val="0"/>
            </a:spcBef>
            <a:spcAft>
              <a:spcPct val="35000"/>
            </a:spcAft>
            <a:buFont typeface="+mj-lt"/>
            <a:buNone/>
          </a:pPr>
          <a:r>
            <a:rPr lang="fi-FI" sz="1400" kern="1200"/>
            <a:t>Tämän osahankkeen edistäjänä </a:t>
          </a:r>
        </a:p>
        <a:p>
          <a:pPr marL="0" lvl="0" indent="0" algn="ctr" defTabSz="622300">
            <a:lnSpc>
              <a:spcPct val="90000"/>
            </a:lnSpc>
            <a:spcBef>
              <a:spcPct val="0"/>
            </a:spcBef>
            <a:spcAft>
              <a:spcPct val="35000"/>
            </a:spcAft>
            <a:buFont typeface="+mj-lt"/>
            <a:buNone/>
          </a:pPr>
          <a:r>
            <a:rPr lang="fi-FI" sz="1400" kern="1200"/>
            <a:t>toimii hanketyöntekijä Minna Dahlbacka</a:t>
          </a:r>
          <a:endParaRPr lang="fi-FI" sz="1400" kern="1200" dirty="0"/>
        </a:p>
      </dsp:txBody>
      <dsp:txXfrm rot="10800000">
        <a:off x="0" y="2354461"/>
        <a:ext cx="5376862" cy="1412676"/>
      </dsp:txXfrm>
    </dsp:sp>
    <dsp:sp modelId="{2D9DA894-5CB0-466A-BA40-4049D8495630}">
      <dsp:nvSpPr>
        <dsp:cNvPr id="0" name=""/>
        <dsp:cNvSpPr/>
      </dsp:nvSpPr>
      <dsp:spPr>
        <a:xfrm rot="5400000">
          <a:off x="7123509" y="136922"/>
          <a:ext cx="1883569" cy="5376862"/>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fi-FI" sz="1400" u="sng" kern="1200" dirty="0">
              <a:solidFill>
                <a:schemeClr val="tx1"/>
              </a:solidFill>
            </a:rPr>
            <a:t>Ikääntyneiden palveluiden yhtenäinen saatavuus sote-vastaanotossa</a:t>
          </a:r>
        </a:p>
        <a:p>
          <a:pPr marL="0" lvl="0" indent="0" algn="ctr" defTabSz="622300">
            <a:lnSpc>
              <a:spcPct val="90000"/>
            </a:lnSpc>
            <a:spcBef>
              <a:spcPct val="0"/>
            </a:spcBef>
            <a:spcAft>
              <a:spcPct val="35000"/>
            </a:spcAft>
            <a:buFont typeface="+mj-lt"/>
            <a:buNone/>
          </a:pPr>
          <a:r>
            <a:rPr lang="fi-FI" sz="1400" u="none" kern="1200" dirty="0"/>
            <a:t>Tämä osahanke toteutuu yhteistyössä toisen hankkeen alla, </a:t>
          </a:r>
        </a:p>
        <a:p>
          <a:pPr marL="0" lvl="0" indent="0" algn="ctr" defTabSz="622300">
            <a:lnSpc>
              <a:spcPct val="90000"/>
            </a:lnSpc>
            <a:spcBef>
              <a:spcPct val="0"/>
            </a:spcBef>
            <a:spcAft>
              <a:spcPct val="35000"/>
            </a:spcAft>
            <a:buFont typeface="+mj-lt"/>
            <a:buNone/>
          </a:pPr>
          <a:r>
            <a:rPr lang="fi-FI" sz="1400" u="none" kern="1200" dirty="0"/>
            <a:t>tätä edistää Hanna Saarinen</a:t>
          </a:r>
        </a:p>
      </dsp:txBody>
      <dsp:txXfrm rot="-5400000">
        <a:off x="5376862" y="2354461"/>
        <a:ext cx="5376862" cy="1412676"/>
      </dsp:txXfrm>
    </dsp:sp>
    <dsp:sp modelId="{EE10C3D1-762B-4952-9E7B-44C18CD51BFE}">
      <dsp:nvSpPr>
        <dsp:cNvPr id="0" name=""/>
        <dsp:cNvSpPr/>
      </dsp:nvSpPr>
      <dsp:spPr>
        <a:xfrm>
          <a:off x="3763803" y="1412676"/>
          <a:ext cx="3226117" cy="941784"/>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Kotiin hankkeen hankekoordinaatio</a:t>
          </a:r>
        </a:p>
        <a:p>
          <a:pPr marL="0" lvl="0" indent="0" algn="ctr" defTabSz="622300">
            <a:lnSpc>
              <a:spcPct val="90000"/>
            </a:lnSpc>
            <a:spcBef>
              <a:spcPct val="0"/>
            </a:spcBef>
            <a:spcAft>
              <a:spcPct val="35000"/>
            </a:spcAft>
            <a:buNone/>
          </a:pPr>
          <a:r>
            <a:rPr lang="fi-FI" sz="1400" kern="1200" dirty="0"/>
            <a:t>v. 2022-2023</a:t>
          </a:r>
        </a:p>
        <a:p>
          <a:pPr marL="0" lvl="0" indent="0" algn="ctr" defTabSz="622300">
            <a:lnSpc>
              <a:spcPct val="90000"/>
            </a:lnSpc>
            <a:spcBef>
              <a:spcPct val="0"/>
            </a:spcBef>
            <a:spcAft>
              <a:spcPct val="35000"/>
            </a:spcAft>
            <a:buNone/>
          </a:pPr>
          <a:r>
            <a:rPr lang="fi-FI" sz="1400" kern="1200" dirty="0"/>
            <a:t>Hankekoordinaattorina Tuula Rannisto</a:t>
          </a:r>
        </a:p>
      </dsp:txBody>
      <dsp:txXfrm>
        <a:off x="3809777" y="1458650"/>
        <a:ext cx="3134169" cy="849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8520E-2011-452F-BE5C-0B7109B88881}">
      <dsp:nvSpPr>
        <dsp:cNvPr id="0" name=""/>
        <dsp:cNvSpPr/>
      </dsp:nvSpPr>
      <dsp:spPr>
        <a:xfrm>
          <a:off x="0" y="40006"/>
          <a:ext cx="5486146" cy="33579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UUSI ASIAKAS:</a:t>
          </a:r>
          <a:endParaRPr lang="en-US" sz="1400" kern="1200"/>
        </a:p>
      </dsp:txBody>
      <dsp:txXfrm>
        <a:off x="16392" y="56398"/>
        <a:ext cx="5453362" cy="303006"/>
      </dsp:txXfrm>
    </dsp:sp>
    <dsp:sp modelId="{3FCC826A-7615-40E7-9B23-2F7A263E0AF4}">
      <dsp:nvSpPr>
        <dsp:cNvPr id="0" name=""/>
        <dsp:cNvSpPr/>
      </dsp:nvSpPr>
      <dsp:spPr>
        <a:xfrm>
          <a:off x="0" y="416116"/>
          <a:ext cx="5486146" cy="33579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Ilmoitus palvelujen tarpeesta:</a:t>
          </a:r>
          <a:endParaRPr lang="en-US" sz="1400" kern="1200"/>
        </a:p>
      </dsp:txBody>
      <dsp:txXfrm>
        <a:off x="16392" y="432508"/>
        <a:ext cx="5453362" cy="303006"/>
      </dsp:txXfrm>
    </dsp:sp>
    <dsp:sp modelId="{5CD4D868-1A21-47FD-8851-00F164D02F0B}">
      <dsp:nvSpPr>
        <dsp:cNvPr id="0" name=""/>
        <dsp:cNvSpPr/>
      </dsp:nvSpPr>
      <dsp:spPr>
        <a:xfrm>
          <a:off x="0" y="751906"/>
          <a:ext cx="5486146" cy="53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85" tIns="13970" rIns="78232" bIns="13970" numCol="1" spcCol="1270" anchor="t" anchorCtr="0">
          <a:noAutofit/>
        </a:bodyPr>
        <a:lstStyle/>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Kotihoidon Toiminnanohjauskeskus </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Huomioi mahdollinen viive palvelujen järjestämisessä</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Lähete KSH- palveluihin</a:t>
          </a:r>
          <a:endParaRPr lang="en-US" sz="1050" kern="1200" dirty="0">
            <a:latin typeface="Calibri Light" panose="020F0302020204030204" pitchFamily="34" charset="0"/>
            <a:cs typeface="Calibri Light" panose="020F0302020204030204" pitchFamily="34" charset="0"/>
          </a:endParaRPr>
        </a:p>
      </dsp:txBody>
      <dsp:txXfrm>
        <a:off x="0" y="751906"/>
        <a:ext cx="5486146" cy="536130"/>
      </dsp:txXfrm>
    </dsp:sp>
    <dsp:sp modelId="{24981599-5CB3-48D9-8FFC-8606B1661344}">
      <dsp:nvSpPr>
        <dsp:cNvPr id="0" name=""/>
        <dsp:cNvSpPr/>
      </dsp:nvSpPr>
      <dsp:spPr>
        <a:xfrm>
          <a:off x="0" y="1288036"/>
          <a:ext cx="5486146" cy="33579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Mitä tietoja tarvitaan:</a:t>
          </a:r>
          <a:endParaRPr lang="en-US" sz="1400" kern="1200"/>
        </a:p>
      </dsp:txBody>
      <dsp:txXfrm>
        <a:off x="16392" y="1304428"/>
        <a:ext cx="5453362" cy="303006"/>
      </dsp:txXfrm>
    </dsp:sp>
    <dsp:sp modelId="{7E5BF538-6319-44D2-A7E3-60A8A20559A7}">
      <dsp:nvSpPr>
        <dsp:cNvPr id="0" name=""/>
        <dsp:cNvSpPr/>
      </dsp:nvSpPr>
      <dsp:spPr>
        <a:xfrm>
          <a:off x="0" y="1623826"/>
          <a:ext cx="5486146"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85" tIns="13970" rIns="78232" bIns="13970" numCol="1" spcCol="1270" anchor="t" anchorCtr="0">
          <a:noAutofit/>
        </a:bodyPr>
        <a:lstStyle/>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Miksi ollut hoidossa, onko jatkohoitoja suunnitteilla</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Mikä on avuntarve, toimintakyky</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Montako käyntiä tarvitaan, mikä käyntisisältö, arvioitu käynnin kesto ja ajankohta (n. 2h aikaväli käyntiajassa)</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Apuvälineiden tarve ja onko ne hankittu valmiiksi</a:t>
          </a:r>
          <a:endParaRPr lang="en-US" sz="1050" kern="1200" dirty="0">
            <a:latin typeface="Calibri Light" panose="020F0302020204030204" pitchFamily="34" charset="0"/>
            <a:cs typeface="Calibri Light" panose="020F0302020204030204" pitchFamily="34" charset="0"/>
          </a:endParaRPr>
        </a:p>
      </dsp:txBody>
      <dsp:txXfrm>
        <a:off x="0" y="1623826"/>
        <a:ext cx="5486146" cy="869400"/>
      </dsp:txXfrm>
    </dsp:sp>
    <dsp:sp modelId="{44733B02-1D1C-4829-8742-7DB28D74342D}">
      <dsp:nvSpPr>
        <dsp:cNvPr id="0" name=""/>
        <dsp:cNvSpPr/>
      </dsp:nvSpPr>
      <dsp:spPr>
        <a:xfrm>
          <a:off x="0" y="2493226"/>
          <a:ext cx="5486146" cy="33579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Lääkehoito:</a:t>
          </a:r>
          <a:endParaRPr lang="en-US" sz="1400" kern="1200"/>
        </a:p>
      </dsp:txBody>
      <dsp:txXfrm>
        <a:off x="16392" y="2509618"/>
        <a:ext cx="5453362" cy="303006"/>
      </dsp:txXfrm>
    </dsp:sp>
    <dsp:sp modelId="{FBE84CBD-F81F-465F-ADDD-35415E4FA173}">
      <dsp:nvSpPr>
        <dsp:cNvPr id="0" name=""/>
        <dsp:cNvSpPr/>
      </dsp:nvSpPr>
      <dsp:spPr>
        <a:xfrm>
          <a:off x="0" y="2829016"/>
          <a:ext cx="5486146"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85" tIns="13970" rIns="78232" bIns="13970" numCol="1" spcCol="1270" anchor="t" anchorCtr="0">
          <a:noAutofit/>
        </a:bodyPr>
        <a:lstStyle/>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Kuka huolehtii</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Muista tarvittavat reseptit (tavallinen tai annosjakelu) </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Sulje osastolääkitys</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Tarvittaessa lääkkeet mukaan.</a:t>
          </a:r>
          <a:endParaRPr lang="en-US" sz="1050" kern="1200" dirty="0">
            <a:latin typeface="Calibri Light" panose="020F0302020204030204" pitchFamily="34" charset="0"/>
            <a:cs typeface="Calibri Light" panose="020F0302020204030204" pitchFamily="34" charset="0"/>
          </a:endParaRPr>
        </a:p>
      </dsp:txBody>
      <dsp:txXfrm>
        <a:off x="0" y="2829016"/>
        <a:ext cx="5486146" cy="724500"/>
      </dsp:txXfrm>
    </dsp:sp>
    <dsp:sp modelId="{C407DCB4-56E1-4EFE-990E-9BB1F38FCC85}">
      <dsp:nvSpPr>
        <dsp:cNvPr id="0" name=""/>
        <dsp:cNvSpPr/>
      </dsp:nvSpPr>
      <dsp:spPr>
        <a:xfrm>
          <a:off x="0" y="3553516"/>
          <a:ext cx="5486146" cy="33579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Selvitä:</a:t>
          </a:r>
          <a:endParaRPr lang="en-US" sz="1400" kern="1200"/>
        </a:p>
      </dsp:txBody>
      <dsp:txXfrm>
        <a:off x="16392" y="3569908"/>
        <a:ext cx="5453362" cy="303006"/>
      </dsp:txXfrm>
    </dsp:sp>
    <dsp:sp modelId="{EA143208-F559-4A21-8EDA-8CF53229ACEF}">
      <dsp:nvSpPr>
        <dsp:cNvPr id="0" name=""/>
        <dsp:cNvSpPr/>
      </dsp:nvSpPr>
      <dsp:spPr>
        <a:xfrm>
          <a:off x="0" y="3889306"/>
          <a:ext cx="5486146"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85" tIns="13970" rIns="78232" bIns="13970" numCol="1" spcCol="1270" anchor="t" anchorCtr="0">
          <a:noAutofit/>
        </a:bodyPr>
        <a:lstStyle/>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Onko omaiselle ilmoitettu</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Millä asiakas kotiutuu ja mihin aikaan </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Onko asiakkaalla avaimet</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Kuka ottaa asiakkaan tarvittaessa vastaan</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Onko asiakkaalla kotona ruokaa, jos ei, kuka hankkii, saako tarvittaessa osastolta ruokaa mukaan</a:t>
          </a:r>
          <a:endParaRPr lang="en-US" sz="1050" kern="1200" dirty="0">
            <a:latin typeface="Calibri Light" panose="020F0302020204030204" pitchFamily="34" charset="0"/>
            <a:cs typeface="Calibri Light" panose="020F0302020204030204" pitchFamily="34" charset="0"/>
          </a:endParaRPr>
        </a:p>
        <a:p>
          <a:pPr marL="57150" lvl="1" indent="-57150" algn="l" defTabSz="466725">
            <a:lnSpc>
              <a:spcPct val="90000"/>
            </a:lnSpc>
            <a:spcBef>
              <a:spcPct val="0"/>
            </a:spcBef>
            <a:spcAft>
              <a:spcPct val="20000"/>
            </a:spcAft>
            <a:buChar char="•"/>
          </a:pPr>
          <a:r>
            <a:rPr lang="fi-FI" sz="1050" kern="1200" dirty="0">
              <a:latin typeface="Calibri Light" panose="020F0302020204030204" pitchFamily="34" charset="0"/>
              <a:cs typeface="Calibri Light" panose="020F0302020204030204" pitchFamily="34" charset="0"/>
            </a:rPr>
            <a:t>Onko turvapuhelimelle tarve, onko hankittu</a:t>
          </a:r>
          <a:endParaRPr lang="en-US" sz="1050" kern="1200" dirty="0">
            <a:latin typeface="Calibri Light" panose="020F0302020204030204" pitchFamily="34" charset="0"/>
            <a:cs typeface="Calibri Light" panose="020F0302020204030204" pitchFamily="34" charset="0"/>
          </a:endParaRPr>
        </a:p>
      </dsp:txBody>
      <dsp:txXfrm>
        <a:off x="0" y="3889306"/>
        <a:ext cx="5486146" cy="1072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EAC7D-57F6-43E3-82C7-4E8FD5B74D8A}">
      <dsp:nvSpPr>
        <dsp:cNvPr id="0" name=""/>
        <dsp:cNvSpPr/>
      </dsp:nvSpPr>
      <dsp:spPr>
        <a:xfrm>
          <a:off x="0" y="138776"/>
          <a:ext cx="5590384" cy="33579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dirty="0">
              <a:effectLst/>
            </a:rPr>
            <a:t>ASIAKAS, JOLLA ON JO KOTIHOIDON PALVELUT:</a:t>
          </a:r>
          <a:endParaRPr lang="fi-FI" sz="1400" kern="1200" dirty="0"/>
        </a:p>
      </dsp:txBody>
      <dsp:txXfrm>
        <a:off x="16392" y="155168"/>
        <a:ext cx="5557600" cy="303006"/>
      </dsp:txXfrm>
    </dsp:sp>
    <dsp:sp modelId="{50700432-29D9-4089-A380-4543DA09AD03}">
      <dsp:nvSpPr>
        <dsp:cNvPr id="0" name=""/>
        <dsp:cNvSpPr/>
      </dsp:nvSpPr>
      <dsp:spPr>
        <a:xfrm>
          <a:off x="0" y="514886"/>
          <a:ext cx="5590384" cy="33579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dirty="0">
              <a:effectLst/>
            </a:rPr>
            <a:t>Ilmoitus kotiutuksesta:</a:t>
          </a:r>
          <a:endParaRPr lang="fi-FI" sz="1400" kern="1200" dirty="0"/>
        </a:p>
      </dsp:txBody>
      <dsp:txXfrm>
        <a:off x="16392" y="531278"/>
        <a:ext cx="5557600" cy="303006"/>
      </dsp:txXfrm>
    </dsp:sp>
    <dsp:sp modelId="{C86512E0-EB74-4065-B908-37C1FBFC7367}">
      <dsp:nvSpPr>
        <dsp:cNvPr id="0" name=""/>
        <dsp:cNvSpPr/>
      </dsp:nvSpPr>
      <dsp:spPr>
        <a:xfrm>
          <a:off x="0" y="850676"/>
          <a:ext cx="5590384" cy="53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95" tIns="17780" rIns="99568" bIns="1778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fi-FI" sz="1100" kern="1200" dirty="0">
              <a:effectLst/>
              <a:latin typeface="Calibri Light" panose="020F0302020204030204" pitchFamily="34" charset="0"/>
              <a:cs typeface="Calibri Light" panose="020F0302020204030204" pitchFamily="34" charset="0"/>
            </a:rPr>
            <a:t>Soita AINA kotihoidon toiminnanohjaus</a:t>
          </a:r>
          <a:endParaRPr lang="fi-FI" sz="1100" kern="1200" dirty="0">
            <a:latin typeface="Calibri Light" panose="020F0302020204030204" pitchFamily="34" charset="0"/>
            <a:cs typeface="Calibri Light" panose="020F0302020204030204" pitchFamily="34" charset="0"/>
          </a:endParaRPr>
        </a:p>
        <a:p>
          <a:pPr marL="57150" lvl="1" indent="-57150" algn="l" defTabSz="488950">
            <a:lnSpc>
              <a:spcPct val="90000"/>
            </a:lnSpc>
            <a:spcBef>
              <a:spcPct val="0"/>
            </a:spcBef>
            <a:spcAft>
              <a:spcPct val="20000"/>
            </a:spcAft>
            <a:buChar char="•"/>
          </a:pPr>
          <a:r>
            <a:rPr lang="fi-FI" sz="1100" kern="1200" dirty="0">
              <a:effectLst/>
              <a:latin typeface="Calibri Light" panose="020F0302020204030204" pitchFamily="34" charset="0"/>
              <a:cs typeface="Calibri Light" panose="020F0302020204030204" pitchFamily="34" charset="0"/>
            </a:rPr>
            <a:t>Raportti myös omalle sairaanhoitajalle. Sairaanhoitajien (työaika klo 7-14:39). Sairaanhoitajan yhteystiedot löytyvät </a:t>
          </a:r>
          <a:r>
            <a:rPr lang="fi-FI" sz="1100" kern="1200" dirty="0" err="1">
              <a:effectLst/>
              <a:latin typeface="Calibri Light" panose="020F0302020204030204" pitchFamily="34" charset="0"/>
              <a:cs typeface="Calibri Light" panose="020F0302020204030204" pitchFamily="34" charset="0"/>
            </a:rPr>
            <a:t>Lifecare</a:t>
          </a:r>
          <a:r>
            <a:rPr lang="fi-FI" sz="1100" kern="1200" dirty="0">
              <a:effectLst/>
              <a:latin typeface="Calibri Light" panose="020F0302020204030204" pitchFamily="34" charset="0"/>
              <a:cs typeface="Calibri Light" panose="020F0302020204030204" pitchFamily="34" charset="0"/>
            </a:rPr>
            <a:t>: KHTIIV.</a:t>
          </a:r>
          <a:endParaRPr lang="fi-FI" sz="1100" kern="1200" dirty="0">
            <a:latin typeface="Calibri Light" panose="020F0302020204030204" pitchFamily="34" charset="0"/>
            <a:cs typeface="Calibri Light" panose="020F0302020204030204" pitchFamily="34" charset="0"/>
          </a:endParaRPr>
        </a:p>
      </dsp:txBody>
      <dsp:txXfrm>
        <a:off x="0" y="850676"/>
        <a:ext cx="5590384" cy="536130"/>
      </dsp:txXfrm>
    </dsp:sp>
    <dsp:sp modelId="{378D8467-8DB0-4DA8-8D1B-AAEE4FECBAE9}">
      <dsp:nvSpPr>
        <dsp:cNvPr id="0" name=""/>
        <dsp:cNvSpPr/>
      </dsp:nvSpPr>
      <dsp:spPr>
        <a:xfrm>
          <a:off x="0" y="1386806"/>
          <a:ext cx="5590384" cy="33579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dirty="0">
              <a:effectLst/>
            </a:rPr>
            <a:t>Lääkehoito</a:t>
          </a:r>
        </a:p>
      </dsp:txBody>
      <dsp:txXfrm>
        <a:off x="16392" y="1403198"/>
        <a:ext cx="5557600" cy="303006"/>
      </dsp:txXfrm>
    </dsp:sp>
    <dsp:sp modelId="{85986776-6CAE-4B3F-9577-0E87C0BA8C4D}">
      <dsp:nvSpPr>
        <dsp:cNvPr id="0" name=""/>
        <dsp:cNvSpPr/>
      </dsp:nvSpPr>
      <dsp:spPr>
        <a:xfrm>
          <a:off x="0" y="1722596"/>
          <a:ext cx="5590384"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95" tIns="17780" rIns="99568" bIns="1778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fi-FI" sz="1100" kern="1200" dirty="0">
              <a:effectLst/>
              <a:latin typeface="Calibri Light" panose="020F0302020204030204" pitchFamily="34" charset="0"/>
              <a:cs typeface="Calibri Light" panose="020F0302020204030204" pitchFamily="34" charset="0"/>
            </a:rPr>
            <a:t>Huolehdi, että reseptit kirjoitettu (tavallinen tai annosjakelu)</a:t>
          </a:r>
          <a:endParaRPr lang="fi-FI" sz="1100" b="1" kern="1200" dirty="0">
            <a:effectLst/>
            <a:latin typeface="Calibri Light" panose="020F0302020204030204" pitchFamily="34" charset="0"/>
            <a:cs typeface="Calibri Light" panose="020F0302020204030204" pitchFamily="34" charset="0"/>
          </a:endParaRPr>
        </a:p>
        <a:p>
          <a:pPr marL="57150" lvl="1" indent="-57150" algn="l" defTabSz="488950">
            <a:lnSpc>
              <a:spcPct val="90000"/>
            </a:lnSpc>
            <a:spcBef>
              <a:spcPct val="0"/>
            </a:spcBef>
            <a:spcAft>
              <a:spcPct val="20000"/>
            </a:spcAft>
            <a:buChar char="•"/>
          </a:pPr>
          <a:r>
            <a:rPr lang="fi-FI" sz="1100" kern="1200" dirty="0">
              <a:effectLst/>
              <a:latin typeface="Calibri Light" panose="020F0302020204030204" pitchFamily="34" charset="0"/>
              <a:cs typeface="Calibri Light" panose="020F0302020204030204" pitchFamily="34" charset="0"/>
            </a:rPr>
            <a:t>Tarvittaessa lääkkeet mukaan. Sovi toiminnanohjauksen tai oman sairaanhoitajan kanssa mille ajalle tarvitsee lääkkeet mukaan. </a:t>
          </a:r>
        </a:p>
        <a:p>
          <a:pPr marL="57150" lvl="1" indent="-57150" algn="l" defTabSz="488950">
            <a:lnSpc>
              <a:spcPct val="90000"/>
            </a:lnSpc>
            <a:spcBef>
              <a:spcPct val="0"/>
            </a:spcBef>
            <a:spcAft>
              <a:spcPct val="20000"/>
            </a:spcAft>
            <a:buChar char="•"/>
          </a:pPr>
          <a:r>
            <a:rPr lang="fi-FI" sz="1100" kern="1200" dirty="0">
              <a:effectLst/>
              <a:latin typeface="Calibri Light" panose="020F0302020204030204" pitchFamily="34" charset="0"/>
              <a:cs typeface="Calibri Light" panose="020F0302020204030204" pitchFamily="34" charset="0"/>
            </a:rPr>
            <a:t>Päivitä lääkelista ja jakotaulukko ja sulje osastolääkitys</a:t>
          </a:r>
        </a:p>
        <a:p>
          <a:pPr marL="57150" lvl="1" indent="-57150" algn="l" defTabSz="488950">
            <a:lnSpc>
              <a:spcPct val="90000"/>
            </a:lnSpc>
            <a:spcBef>
              <a:spcPct val="0"/>
            </a:spcBef>
            <a:spcAft>
              <a:spcPct val="20000"/>
            </a:spcAft>
            <a:buChar char="•"/>
          </a:pPr>
          <a:r>
            <a:rPr lang="fi-FI" sz="1100" kern="1200" dirty="0">
              <a:effectLst/>
              <a:latin typeface="Calibri Light" panose="020F0302020204030204" pitchFamily="34" charset="0"/>
              <a:cs typeface="Calibri Light" panose="020F0302020204030204" pitchFamily="34" charset="0"/>
            </a:rPr>
            <a:t>Insuliinin pistosohjeet </a:t>
          </a:r>
          <a:r>
            <a:rPr lang="fi-FI" sz="1100" kern="1200" dirty="0" err="1">
              <a:effectLst/>
              <a:latin typeface="Calibri Light" panose="020F0302020204030204" pitchFamily="34" charset="0"/>
              <a:cs typeface="Calibri Light" panose="020F0302020204030204" pitchFamily="34" charset="0"/>
            </a:rPr>
            <a:t>vs</a:t>
          </a:r>
          <a:r>
            <a:rPr lang="fi-FI" sz="1100" kern="1200" dirty="0">
              <a:effectLst/>
              <a:latin typeface="Calibri Light" panose="020F0302020204030204" pitchFamily="34" charset="0"/>
              <a:cs typeface="Calibri Light" panose="020F0302020204030204" pitchFamily="34" charset="0"/>
            </a:rPr>
            <a:t>-arvojen mukaan</a:t>
          </a:r>
        </a:p>
      </dsp:txBody>
      <dsp:txXfrm>
        <a:off x="0" y="1722596"/>
        <a:ext cx="5590384" cy="912870"/>
      </dsp:txXfrm>
    </dsp:sp>
    <dsp:sp modelId="{19200A92-CE3B-498F-9D3F-DD4D16325D74}">
      <dsp:nvSpPr>
        <dsp:cNvPr id="0" name=""/>
        <dsp:cNvSpPr/>
      </dsp:nvSpPr>
      <dsp:spPr>
        <a:xfrm>
          <a:off x="0" y="2635466"/>
          <a:ext cx="5590384" cy="33579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dirty="0">
              <a:effectLst/>
            </a:rPr>
            <a:t>Selvitä</a:t>
          </a:r>
          <a:endParaRPr lang="fi-FI" sz="1400" kern="1200" dirty="0"/>
        </a:p>
      </dsp:txBody>
      <dsp:txXfrm>
        <a:off x="16392" y="2651858"/>
        <a:ext cx="5557600" cy="303006"/>
      </dsp:txXfrm>
    </dsp:sp>
    <dsp:sp modelId="{78CF9AE2-BF91-46FE-A607-4B775008E597}">
      <dsp:nvSpPr>
        <dsp:cNvPr id="0" name=""/>
        <dsp:cNvSpPr/>
      </dsp:nvSpPr>
      <dsp:spPr>
        <a:xfrm>
          <a:off x="0" y="2971256"/>
          <a:ext cx="5590384" cy="110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95" tIns="17780" rIns="99568" bIns="1778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fi-FI" sz="1100" kern="1200" dirty="0">
              <a:effectLst/>
              <a:latin typeface="Calibri Light" panose="020F0302020204030204" pitchFamily="34" charset="0"/>
              <a:cs typeface="Calibri Light" panose="020F0302020204030204" pitchFamily="34" charset="0"/>
            </a:rPr>
            <a:t>Onko asiakkaalla ruokaa kotona, kuka hankkii ja onko ateriapalvelu</a:t>
          </a:r>
          <a:endParaRPr lang="fi-FI" sz="1100" kern="1200" dirty="0">
            <a:latin typeface="Calibri Light" panose="020F0302020204030204" pitchFamily="34" charset="0"/>
            <a:cs typeface="Calibri Light" panose="020F0302020204030204" pitchFamily="34" charset="0"/>
          </a:endParaRPr>
        </a:p>
        <a:p>
          <a:pPr marL="57150" lvl="1" indent="-57150" algn="l" defTabSz="488950">
            <a:lnSpc>
              <a:spcPct val="90000"/>
            </a:lnSpc>
            <a:spcBef>
              <a:spcPct val="0"/>
            </a:spcBef>
            <a:spcAft>
              <a:spcPct val="20000"/>
            </a:spcAft>
            <a:buChar char="•"/>
          </a:pPr>
          <a:r>
            <a:rPr lang="fi-FI" sz="1100" kern="1200" dirty="0">
              <a:effectLst/>
              <a:latin typeface="Calibri Light" panose="020F0302020204030204" pitchFamily="34" charset="0"/>
              <a:cs typeface="Calibri Light" panose="020F0302020204030204" pitchFamily="34" charset="0"/>
            </a:rPr>
            <a:t>Onko omaiselle ilmoitettu kotiutuksesta </a:t>
          </a:r>
        </a:p>
        <a:p>
          <a:pPr marL="57150" lvl="1" indent="-57150" algn="l" defTabSz="488950">
            <a:lnSpc>
              <a:spcPct val="90000"/>
            </a:lnSpc>
            <a:spcBef>
              <a:spcPct val="0"/>
            </a:spcBef>
            <a:spcAft>
              <a:spcPct val="20000"/>
            </a:spcAft>
            <a:buChar char="•"/>
          </a:pPr>
          <a:r>
            <a:rPr lang="fi-FI" sz="1100" kern="1200" dirty="0">
              <a:effectLst/>
              <a:latin typeface="Calibri Light" panose="020F0302020204030204" pitchFamily="34" charset="0"/>
              <a:cs typeface="Calibri Light" panose="020F0302020204030204" pitchFamily="34" charset="0"/>
            </a:rPr>
            <a:t>Millä asiakas kotiutuu ja mihin aikaan</a:t>
          </a:r>
        </a:p>
        <a:p>
          <a:pPr marL="57150" lvl="1" indent="-57150" algn="l" defTabSz="488950">
            <a:lnSpc>
              <a:spcPct val="90000"/>
            </a:lnSpc>
            <a:spcBef>
              <a:spcPct val="0"/>
            </a:spcBef>
            <a:spcAft>
              <a:spcPct val="20000"/>
            </a:spcAft>
            <a:buChar char="•"/>
          </a:pPr>
          <a:r>
            <a:rPr lang="fi-FI" sz="1100" kern="1200" dirty="0">
              <a:effectLst/>
              <a:latin typeface="Calibri Light" panose="020F0302020204030204" pitchFamily="34" charset="0"/>
              <a:cs typeface="Calibri Light" panose="020F0302020204030204" pitchFamily="34" charset="0"/>
            </a:rPr>
            <a:t>Tarvitaanko hoitaja vastaanottamaan. Huomioi, että ilta-aikaan haastavaa saada hoitaja paikalle tiettyyn aikaan</a:t>
          </a:r>
        </a:p>
        <a:p>
          <a:pPr marL="57150" lvl="1" indent="-57150" algn="l" defTabSz="488950">
            <a:lnSpc>
              <a:spcPct val="90000"/>
            </a:lnSpc>
            <a:spcBef>
              <a:spcPct val="0"/>
            </a:spcBef>
            <a:spcAft>
              <a:spcPct val="20000"/>
            </a:spcAft>
            <a:buChar char="•"/>
          </a:pPr>
          <a:r>
            <a:rPr lang="fi-FI" sz="1100" kern="1200" dirty="0">
              <a:effectLst/>
              <a:latin typeface="Calibri Light" panose="020F0302020204030204" pitchFamily="34" charset="0"/>
              <a:cs typeface="Calibri Light" panose="020F0302020204030204" pitchFamily="34" charset="0"/>
            </a:rPr>
            <a:t>Onko asiakkaalla kotiavaimet mukana</a:t>
          </a:r>
        </a:p>
      </dsp:txBody>
      <dsp:txXfrm>
        <a:off x="0" y="2971256"/>
        <a:ext cx="5590384" cy="11012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oite.fi/"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1">
    <p:bg>
      <p:bgPr>
        <a:solidFill>
          <a:srgbClr val="FBF8F4"/>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33EE029-B7C8-46DD-8043-016E371D742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85" b="25720"/>
          <a:stretch/>
        </p:blipFill>
        <p:spPr>
          <a:xfrm rot="10432259" flipV="1">
            <a:off x="2948985" y="4167699"/>
            <a:ext cx="9556618" cy="3274073"/>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7" name="Kuva 6">
            <a:extLst>
              <a:ext uri="{FF2B5EF4-FFF2-40B4-BE49-F238E27FC236}">
                <a16:creationId xmlns:a16="http://schemas.microsoft.com/office/drawing/2014/main" id="{B63B0573-9B22-3C74-2682-3A44543EAF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5">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77A127D6-A9A6-67AB-B115-BA817EEE218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74" r="49660" b="17760"/>
          <a:stretch/>
        </p:blipFill>
        <p:spPr>
          <a:xfrm rot="21076235">
            <a:off x="6961450" y="3998330"/>
            <a:ext cx="5759453" cy="3304854"/>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F1523FAD-268C-ACFC-E228-45C1FF2538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spTree>
    <p:extLst>
      <p:ext uri="{BB962C8B-B14F-4D97-AF65-F5344CB8AC3E}">
        <p14:creationId xmlns:p14="http://schemas.microsoft.com/office/powerpoint/2010/main" val="189139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6">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CC53FCF-39D1-913B-9944-68B9FE30563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99" t="14689" r="52060" b="23579"/>
          <a:stretch/>
        </p:blipFill>
        <p:spPr>
          <a:xfrm rot="21096089">
            <a:off x="7189280" y="4610463"/>
            <a:ext cx="5559192" cy="2602527"/>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C143FE46-C2D0-C0C7-42D6-3CDEA58827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spTree>
    <p:extLst>
      <p:ext uri="{BB962C8B-B14F-4D97-AF65-F5344CB8AC3E}">
        <p14:creationId xmlns:p14="http://schemas.microsoft.com/office/powerpoint/2010/main" val="66739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1995777"/>
            <a:ext cx="5120601" cy="418118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6" name="Content Placeholder 2">
            <a:extLst>
              <a:ext uri="{FF2B5EF4-FFF2-40B4-BE49-F238E27FC236}">
                <a16:creationId xmlns:a16="http://schemas.microsoft.com/office/drawing/2014/main" id="{DB7781BC-F1FB-9DEB-98B1-AF3925F56E8F}"/>
              </a:ext>
            </a:extLst>
          </p:cNvPr>
          <p:cNvSpPr>
            <a:spLocks noGrp="1"/>
          </p:cNvSpPr>
          <p:nvPr>
            <p:ph idx="13"/>
          </p:nvPr>
        </p:nvSpPr>
        <p:spPr>
          <a:xfrm>
            <a:off x="6493176" y="1995777"/>
            <a:ext cx="5120601" cy="418118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Tree>
    <p:extLst>
      <p:ext uri="{BB962C8B-B14F-4D97-AF65-F5344CB8AC3E}">
        <p14:creationId xmlns:p14="http://schemas.microsoft.com/office/powerpoint/2010/main" val="343845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49071"/>
            <a:ext cx="5120601" cy="35278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6" name="Content Placeholder 2">
            <a:extLst>
              <a:ext uri="{FF2B5EF4-FFF2-40B4-BE49-F238E27FC236}">
                <a16:creationId xmlns:a16="http://schemas.microsoft.com/office/drawing/2014/main" id="{DB7781BC-F1FB-9DEB-98B1-AF3925F56E8F}"/>
              </a:ext>
            </a:extLst>
          </p:cNvPr>
          <p:cNvSpPr>
            <a:spLocks noGrp="1"/>
          </p:cNvSpPr>
          <p:nvPr>
            <p:ph idx="13"/>
          </p:nvPr>
        </p:nvSpPr>
        <p:spPr>
          <a:xfrm>
            <a:off x="6493176" y="2649071"/>
            <a:ext cx="5120601" cy="35278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Text Placeholder 2">
            <a:extLst>
              <a:ext uri="{FF2B5EF4-FFF2-40B4-BE49-F238E27FC236}">
                <a16:creationId xmlns:a16="http://schemas.microsoft.com/office/drawing/2014/main" id="{742D977A-9094-2C87-37B8-3BF0C734C065}"/>
              </a:ext>
            </a:extLst>
          </p:cNvPr>
          <p:cNvSpPr>
            <a:spLocks noGrp="1"/>
          </p:cNvSpPr>
          <p:nvPr>
            <p:ph type="body" idx="14"/>
          </p:nvPr>
        </p:nvSpPr>
        <p:spPr>
          <a:xfrm>
            <a:off x="576470" y="1995777"/>
            <a:ext cx="5120601" cy="509298"/>
          </a:xfrm>
        </p:spPr>
        <p:txBody>
          <a:bodyPr anchor="t" anchorCtr="0"/>
          <a:lstStyle>
            <a:lvl1pPr marL="0" indent="0">
              <a:lnSpc>
                <a:spcPct val="85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4">
            <a:extLst>
              <a:ext uri="{FF2B5EF4-FFF2-40B4-BE49-F238E27FC236}">
                <a16:creationId xmlns:a16="http://schemas.microsoft.com/office/drawing/2014/main" id="{EC6CA6CB-1431-56A8-05B8-0425CC1B3CF5}"/>
              </a:ext>
            </a:extLst>
          </p:cNvPr>
          <p:cNvSpPr>
            <a:spLocks noGrp="1"/>
          </p:cNvSpPr>
          <p:nvPr>
            <p:ph type="body" sz="quarter" idx="3"/>
          </p:nvPr>
        </p:nvSpPr>
        <p:spPr>
          <a:xfrm>
            <a:off x="6493175" y="1995777"/>
            <a:ext cx="5120601" cy="509298"/>
          </a:xfrm>
        </p:spPr>
        <p:txBody>
          <a:bodyPr anchor="t" anchorCtr="0"/>
          <a:lstStyle>
            <a:lvl1pPr marL="0" indent="0">
              <a:lnSpc>
                <a:spcPct val="85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78717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2921C1BA-17EF-9B31-8203-4D44D27BC9FF}"/>
              </a:ext>
            </a:extLst>
          </p:cNvPr>
          <p:cNvSpPr>
            <a:spLocks noGrp="1"/>
          </p:cNvSpPr>
          <p:nvPr>
            <p:ph type="title"/>
          </p:nvPr>
        </p:nvSpPr>
        <p:spPr>
          <a:xfrm>
            <a:off x="576470" y="945776"/>
            <a:ext cx="5160942" cy="97152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1995777"/>
            <a:ext cx="5160942" cy="418118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096000" y="0"/>
            <a:ext cx="6095999" cy="6858000"/>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3207300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B8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214466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D5B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20424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tekstillinen kuva 4">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D0D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2281204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tekstillinen kuva 5">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EC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2341188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tekstillinen kuva 6">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FBD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393262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BF8F4"/>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DBA87D9-BD91-667D-482C-36400D1C25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1651" b="43701"/>
          <a:stretch/>
        </p:blipFill>
        <p:spPr>
          <a:xfrm>
            <a:off x="3235825" y="3088481"/>
            <a:ext cx="9046012" cy="3860959"/>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5" name="Kuva 4">
            <a:extLst>
              <a:ext uri="{FF2B5EF4-FFF2-40B4-BE49-F238E27FC236}">
                <a16:creationId xmlns:a16="http://schemas.microsoft.com/office/drawing/2014/main" id="{88D2C87E-5C12-5C9A-38B3-39463EDA65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spTree>
    <p:extLst>
      <p:ext uri="{BB962C8B-B14F-4D97-AF65-F5344CB8AC3E}">
        <p14:creationId xmlns:p14="http://schemas.microsoft.com/office/powerpoint/2010/main" val="3525752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tekstillinen kuva 7">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FF6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179042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atekstillinen kuva 8">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9A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lvl1pPr>
              <a:defRPr>
                <a:solidFill>
                  <a:schemeClr val="bg1"/>
                </a:solidFill>
              </a:defRPr>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lvl1pPr>
              <a:defRPr>
                <a:solidFill>
                  <a:schemeClr val="bg1"/>
                </a:solidFill>
              </a:defRPr>
            </a:lvl1pPr>
          </a:lstStyle>
          <a:p>
            <a:fld id="{BF408733-3F8E-45BE-8526-0E0F500B8042}" type="datetimeFigureOut">
              <a:rPr lang="fi-FI" smtClean="0"/>
              <a:pPr/>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lvl1pPr>
              <a:defRPr>
                <a:solidFill>
                  <a:schemeClr val="bg1"/>
                </a:solidFill>
              </a:defRPr>
            </a:lvl1p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1795240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9">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lvl1pPr>
              <a:defRPr>
                <a:solidFill>
                  <a:schemeClr val="bg1"/>
                </a:solidFill>
              </a:defRPr>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lvl1pPr>
              <a:defRPr>
                <a:solidFill>
                  <a:schemeClr val="bg1"/>
                </a:solidFill>
              </a:defRPr>
            </a:lvl1pPr>
          </a:lstStyle>
          <a:p>
            <a:fld id="{BF408733-3F8E-45BE-8526-0E0F500B8042}" type="datetimeFigureOut">
              <a:rPr lang="fi-FI" smtClean="0"/>
              <a:pPr/>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lvl1pPr>
              <a:defRPr>
                <a:solidFill>
                  <a:schemeClr val="bg1"/>
                </a:solidFill>
              </a:defRPr>
            </a:lvl1p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3447815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ksikielinen logo">
    <p:bg>
      <p:bgPr>
        <a:solidFill>
          <a:srgbClr val="FBF8F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945776"/>
            <a:ext cx="5160942" cy="384760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096000" y="0"/>
            <a:ext cx="6095999" cy="6858000"/>
          </a:xfrm>
          <a:noFill/>
        </p:spPr>
        <p:txBody>
          <a:bodyPr anchor="ctr" anchorCtr="0"/>
          <a:lstStyle>
            <a:lvl1pPr marL="0" indent="0" algn="ctr">
              <a:buNone/>
              <a:defRPr sz="1800"/>
            </a:lvl1pPr>
          </a:lstStyle>
          <a:p>
            <a:r>
              <a:rPr lang="fi-FI"/>
              <a:t>Lisää kuva napsauttamalla kuvaketta</a:t>
            </a:r>
            <a:endParaRPr lang="en-GB"/>
          </a:p>
        </p:txBody>
      </p:sp>
      <p:pic>
        <p:nvPicPr>
          <p:cNvPr id="4" name="Kuva 3">
            <a:extLst>
              <a:ext uri="{FF2B5EF4-FFF2-40B4-BE49-F238E27FC236}">
                <a16:creationId xmlns:a16="http://schemas.microsoft.com/office/drawing/2014/main" id="{66BD440B-E25E-C3A5-BEFB-A0D52F2498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426" y="4588702"/>
            <a:ext cx="3219642" cy="2064619"/>
          </a:xfrm>
          <a:prstGeom prst="rect">
            <a:avLst/>
          </a:prstGeom>
        </p:spPr>
      </p:pic>
    </p:spTree>
    <p:extLst>
      <p:ext uri="{BB962C8B-B14F-4D97-AF65-F5344CB8AC3E}">
        <p14:creationId xmlns:p14="http://schemas.microsoft.com/office/powerpoint/2010/main" val="404498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osto 1">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0935CFB-111F-9E2A-6162-D75129A3A24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068555">
            <a:off x="-4043107" y="1135634"/>
            <a:ext cx="19657565" cy="4952492"/>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0" name="Kuva 9">
            <a:extLst>
              <a:ext uri="{FF2B5EF4-FFF2-40B4-BE49-F238E27FC236}">
                <a16:creationId xmlns:a16="http://schemas.microsoft.com/office/drawing/2014/main" id="{DBD5A703-F894-FACC-D09D-FF6F7A5C0B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spTree>
    <p:extLst>
      <p:ext uri="{BB962C8B-B14F-4D97-AF65-F5344CB8AC3E}">
        <p14:creationId xmlns:p14="http://schemas.microsoft.com/office/powerpoint/2010/main" val="2826608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osto 2">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82C7AD2-72BF-0FB1-1D2B-5F2B42DA19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0084" y="1336812"/>
            <a:ext cx="19064491" cy="4550135"/>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74691E04-39C3-2C73-3519-F2FD9E6524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spTree>
    <p:extLst>
      <p:ext uri="{BB962C8B-B14F-4D97-AF65-F5344CB8AC3E}">
        <p14:creationId xmlns:p14="http://schemas.microsoft.com/office/powerpoint/2010/main" val="3982504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osto 3">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19CF927-74BF-5E91-F72D-DFBD11B230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3023" y="1419726"/>
            <a:ext cx="18361846" cy="4018547"/>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CC8A8008-9E7B-8ABC-C578-4AE186EF6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spTree>
    <p:extLst>
      <p:ext uri="{BB962C8B-B14F-4D97-AF65-F5344CB8AC3E}">
        <p14:creationId xmlns:p14="http://schemas.microsoft.com/office/powerpoint/2010/main" val="3041161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osto 4">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85C2B088-F113-EEF0-4E6B-DA85169347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909561">
            <a:off x="-4195972" y="1322620"/>
            <a:ext cx="20318819" cy="4212760"/>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AF97B865-71EE-527B-9DF6-0A29877488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spTree>
    <p:extLst>
      <p:ext uri="{BB962C8B-B14F-4D97-AF65-F5344CB8AC3E}">
        <p14:creationId xmlns:p14="http://schemas.microsoft.com/office/powerpoint/2010/main" val="3771440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osto 5">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45DB201-192A-C664-893E-4D74849906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3102" y="1386037"/>
            <a:ext cx="20039798" cy="4215865"/>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0F647CC8-FC41-B2D6-2D51-6540C0B9C8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spTree>
    <p:extLst>
      <p:ext uri="{BB962C8B-B14F-4D97-AF65-F5344CB8AC3E}">
        <p14:creationId xmlns:p14="http://schemas.microsoft.com/office/powerpoint/2010/main" val="1119393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FBF8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4796118"/>
            <a:ext cx="9144000" cy="1470211"/>
          </a:xfrm>
        </p:spPr>
        <p:txBody>
          <a:bodyPr anchor="ctr" anchorCtr="0"/>
          <a:lstStyle>
            <a:lvl1pPr algn="ctr">
              <a:lnSpc>
                <a:spcPct val="80000"/>
              </a:lnSpc>
              <a:defRPr sz="5800"/>
            </a:lvl1pPr>
          </a:lstStyle>
          <a:p>
            <a:r>
              <a:rPr lang="fi-FI"/>
              <a:t>Muokkaa ots. perustyyl. napsautt.</a:t>
            </a:r>
            <a:endParaRPr lang="en-GB" dirty="0"/>
          </a:p>
        </p:txBody>
      </p:sp>
      <p:sp>
        <p:nvSpPr>
          <p:cNvPr id="8" name="Kuvan paikkamerkki 7">
            <a:extLst>
              <a:ext uri="{FF2B5EF4-FFF2-40B4-BE49-F238E27FC236}">
                <a16:creationId xmlns:a16="http://schemas.microsoft.com/office/drawing/2014/main" id="{70AF33A8-BC3B-685C-C8ED-BBB3C61F6ACF}"/>
              </a:ext>
            </a:extLst>
          </p:cNvPr>
          <p:cNvSpPr>
            <a:spLocks noGrp="1"/>
          </p:cNvSpPr>
          <p:nvPr>
            <p:ph type="pic" sz="quarter" idx="10"/>
          </p:nvPr>
        </p:nvSpPr>
        <p:spPr>
          <a:xfrm>
            <a:off x="2492375" y="196850"/>
            <a:ext cx="7404100" cy="4518025"/>
          </a:xfrm>
        </p:spPr>
        <p:txBody>
          <a:bodyPr anchor="ctr" anchorCtr="0"/>
          <a:lstStyle>
            <a:lvl1pPr marL="0" indent="0" algn="ctr">
              <a:buNone/>
              <a:defRPr/>
            </a:lvl1pPr>
          </a:lstStyle>
          <a:p>
            <a:r>
              <a:rPr lang="fi-FI"/>
              <a:t>Lisää kuva napsauttamalla kuvaketta</a:t>
            </a:r>
          </a:p>
        </p:txBody>
      </p:sp>
      <p:pic>
        <p:nvPicPr>
          <p:cNvPr id="3" name="Kuva 2">
            <a:extLst>
              <a:ext uri="{FF2B5EF4-FFF2-40B4-BE49-F238E27FC236}">
                <a16:creationId xmlns:a16="http://schemas.microsoft.com/office/drawing/2014/main" id="{FE938650-DC1A-BF2B-B13C-8834289C1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spTree>
    <p:extLst>
      <p:ext uri="{BB962C8B-B14F-4D97-AF65-F5344CB8AC3E}">
        <p14:creationId xmlns:p14="http://schemas.microsoft.com/office/powerpoint/2010/main" val="380613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FBF8F4"/>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A58BF8F-7BFD-A519-1DA3-CC4F4552893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06" r="38750" b="17373"/>
          <a:stretch/>
        </p:blipFill>
        <p:spPr>
          <a:xfrm rot="20410054">
            <a:off x="4968999" y="4204989"/>
            <a:ext cx="8238159" cy="3613836"/>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4" name="Kuva 3">
            <a:extLst>
              <a:ext uri="{FF2B5EF4-FFF2-40B4-BE49-F238E27FC236}">
                <a16:creationId xmlns:a16="http://schemas.microsoft.com/office/drawing/2014/main" id="{0CE2B29F-7477-D0EA-AAA8-02FB402B5A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spTree>
    <p:extLst>
      <p:ext uri="{BB962C8B-B14F-4D97-AF65-F5344CB8AC3E}">
        <p14:creationId xmlns:p14="http://schemas.microsoft.com/office/powerpoint/2010/main" val="1806446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50403F21-BACE-0C9C-2D8D-39DB9E52BC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Tree>
    <p:extLst>
      <p:ext uri="{BB962C8B-B14F-4D97-AF65-F5344CB8AC3E}">
        <p14:creationId xmlns:p14="http://schemas.microsoft.com/office/powerpoint/2010/main" val="10581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dirty="0"/>
              <a:t>Keski-Pohjanmaan hyvinvointialue</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595175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BF8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576470" y="1017138"/>
            <a:ext cx="5030580" cy="2286656"/>
          </a:xfrm>
        </p:spPr>
        <p:txBody>
          <a:bodyPr/>
          <a:lstStyle>
            <a:lvl1pPr>
              <a:defRPr sz="8600">
                <a:solidFill>
                  <a:schemeClr val="bg2"/>
                </a:solidFill>
              </a:defRPr>
            </a:lvl1pPr>
          </a:lstStyle>
          <a:p>
            <a:r>
              <a:rPr lang="en-GB" dirty="0" err="1"/>
              <a:t>Otsikko</a:t>
            </a:r>
            <a:endParaRPr lang="en-GB" dirty="0"/>
          </a:p>
        </p:txBody>
      </p:sp>
      <p:sp>
        <p:nvSpPr>
          <p:cNvPr id="12" name="Tekstin paikkamerkki 11">
            <a:extLst>
              <a:ext uri="{FF2B5EF4-FFF2-40B4-BE49-F238E27FC236}">
                <a16:creationId xmlns:a16="http://schemas.microsoft.com/office/drawing/2014/main" id="{6AF4FBC8-EDB7-5B56-89A3-5696712DD14A}"/>
              </a:ext>
            </a:extLst>
          </p:cNvPr>
          <p:cNvSpPr>
            <a:spLocks noGrp="1"/>
          </p:cNvSpPr>
          <p:nvPr>
            <p:ph type="body" sz="quarter" idx="13"/>
          </p:nvPr>
        </p:nvSpPr>
        <p:spPr>
          <a:xfrm>
            <a:off x="576263" y="3438254"/>
            <a:ext cx="5030787" cy="892880"/>
          </a:xfrm>
        </p:spPr>
        <p:txBody>
          <a:bodyPr/>
          <a:lstStyle>
            <a:lvl1pPr marL="0" indent="0">
              <a:lnSpc>
                <a:spcPct val="90000"/>
              </a:lnSpc>
              <a:buNone/>
              <a:defRPr sz="2600"/>
            </a:lvl1pPr>
            <a:lvl2pPr marL="628650" indent="0">
              <a:buNone/>
              <a:defRPr/>
            </a:lvl2pPr>
          </a:lstStyle>
          <a:p>
            <a:pPr lvl="0"/>
            <a:r>
              <a:rPr lang="fi-FI"/>
              <a:t>Muokkaa tekstin perustyylejä napsauttamalla</a:t>
            </a:r>
          </a:p>
        </p:txBody>
      </p:sp>
      <p:sp>
        <p:nvSpPr>
          <p:cNvPr id="13" name="Tekstin paikkamerkki 11">
            <a:extLst>
              <a:ext uri="{FF2B5EF4-FFF2-40B4-BE49-F238E27FC236}">
                <a16:creationId xmlns:a16="http://schemas.microsoft.com/office/drawing/2014/main" id="{AB0165E2-6A9B-36F7-5C66-EFC06B2B4B9A}"/>
              </a:ext>
            </a:extLst>
          </p:cNvPr>
          <p:cNvSpPr>
            <a:spLocks noGrp="1"/>
          </p:cNvSpPr>
          <p:nvPr>
            <p:ph type="body" sz="quarter" idx="14"/>
          </p:nvPr>
        </p:nvSpPr>
        <p:spPr>
          <a:xfrm>
            <a:off x="576263" y="4642588"/>
            <a:ext cx="5030787" cy="344237"/>
          </a:xfrm>
        </p:spPr>
        <p:txBody>
          <a:bodyPr/>
          <a:lstStyle>
            <a:lvl1pPr marL="0" indent="0">
              <a:buNone/>
              <a:defRPr/>
            </a:lvl1pPr>
            <a:lvl2pPr marL="628650" indent="0">
              <a:buNone/>
              <a:defRPr/>
            </a:lvl2pPr>
          </a:lstStyle>
          <a:p>
            <a:pPr lvl="0"/>
            <a:r>
              <a:rPr lang="fi-FI"/>
              <a:t>Muokkaa tekstin perustyylejä napsauttamalla</a:t>
            </a:r>
          </a:p>
        </p:txBody>
      </p:sp>
      <p:sp>
        <p:nvSpPr>
          <p:cNvPr id="14" name="Tekstin paikkamerkki 11">
            <a:extLst>
              <a:ext uri="{FF2B5EF4-FFF2-40B4-BE49-F238E27FC236}">
                <a16:creationId xmlns:a16="http://schemas.microsoft.com/office/drawing/2014/main" id="{FC0179F5-A0F8-E876-9E13-85F135EE8FA1}"/>
              </a:ext>
            </a:extLst>
          </p:cNvPr>
          <p:cNvSpPr>
            <a:spLocks noGrp="1"/>
          </p:cNvSpPr>
          <p:nvPr>
            <p:ph type="body" sz="quarter" idx="15"/>
          </p:nvPr>
        </p:nvSpPr>
        <p:spPr>
          <a:xfrm>
            <a:off x="576263" y="5067113"/>
            <a:ext cx="5030787" cy="954545"/>
          </a:xfrm>
        </p:spPr>
        <p:txBody>
          <a:bodyPr/>
          <a:lstStyle>
            <a:lvl1pPr marL="0" indent="0">
              <a:lnSpc>
                <a:spcPct val="85000"/>
              </a:lnSpc>
              <a:buNone/>
              <a:defRPr sz="1600"/>
            </a:lvl1pPr>
            <a:lvl2pPr marL="628650" indent="0">
              <a:buNone/>
              <a:defRPr/>
            </a:lvl2pPr>
          </a:lstStyle>
          <a:p>
            <a:pPr lvl="0"/>
            <a:r>
              <a:rPr lang="fi-FI"/>
              <a:t>Muokkaa tekstin perustyylejä napsauttamalla</a:t>
            </a:r>
          </a:p>
        </p:txBody>
      </p:sp>
      <p:sp>
        <p:nvSpPr>
          <p:cNvPr id="15" name="Tekstiruutu 14">
            <a:hlinkClick r:id="rId2"/>
            <a:extLst>
              <a:ext uri="{FF2B5EF4-FFF2-40B4-BE49-F238E27FC236}">
                <a16:creationId xmlns:a16="http://schemas.microsoft.com/office/drawing/2014/main" id="{3D74180C-FB9A-C943-F1E4-29F101D9678C}"/>
              </a:ext>
            </a:extLst>
          </p:cNvPr>
          <p:cNvSpPr txBox="1"/>
          <p:nvPr userDrawn="1"/>
        </p:nvSpPr>
        <p:spPr>
          <a:xfrm>
            <a:off x="7292896" y="5508704"/>
            <a:ext cx="3126802" cy="677108"/>
          </a:xfrm>
          <a:prstGeom prst="rect">
            <a:avLst/>
          </a:prstGeom>
          <a:noFill/>
        </p:spPr>
        <p:txBody>
          <a:bodyPr wrap="square" rtlCol="0">
            <a:spAutoFit/>
          </a:bodyPr>
          <a:lstStyle/>
          <a:p>
            <a:pPr algn="ctr"/>
            <a:r>
              <a:rPr lang="fi-FI" sz="3800" dirty="0">
                <a:solidFill>
                  <a:schemeClr val="tx2"/>
                </a:solidFill>
              </a:rPr>
              <a:t>www.soite.fi</a:t>
            </a:r>
          </a:p>
        </p:txBody>
      </p:sp>
      <p:sp>
        <p:nvSpPr>
          <p:cNvPr id="16" name="Picture Placeholder 7">
            <a:extLst>
              <a:ext uri="{FF2B5EF4-FFF2-40B4-BE49-F238E27FC236}">
                <a16:creationId xmlns:a16="http://schemas.microsoft.com/office/drawing/2014/main" id="{D69C3A70-B921-4633-CCAC-7EDA1A3932F0}"/>
              </a:ext>
            </a:extLst>
          </p:cNvPr>
          <p:cNvSpPr>
            <a:spLocks noGrp="1"/>
          </p:cNvSpPr>
          <p:nvPr>
            <p:ph type="pic" sz="quarter" idx="16"/>
          </p:nvPr>
        </p:nvSpPr>
        <p:spPr>
          <a:xfrm>
            <a:off x="6096000" y="1382233"/>
            <a:ext cx="5430734" cy="4126471"/>
          </a:xfrm>
          <a:noFill/>
        </p:spPr>
        <p:txBody>
          <a:bodyPr anchor="ctr" anchorCtr="0"/>
          <a:lstStyle>
            <a:lvl1pPr marL="0" indent="0" algn="ctr">
              <a:buNone/>
              <a:defRPr sz="1800"/>
            </a:lvl1pPr>
          </a:lstStyle>
          <a:p>
            <a:r>
              <a:rPr lang="fi-FI"/>
              <a:t>Lisää kuva napsauttamalla kuvaketta</a:t>
            </a:r>
            <a:endParaRPr lang="en-GB"/>
          </a:p>
        </p:txBody>
      </p:sp>
      <p:sp>
        <p:nvSpPr>
          <p:cNvPr id="3" name="Footer Placeholder 6">
            <a:extLst>
              <a:ext uri="{FF2B5EF4-FFF2-40B4-BE49-F238E27FC236}">
                <a16:creationId xmlns:a16="http://schemas.microsoft.com/office/drawing/2014/main" id="{0D397F7E-FD83-C270-4060-EC1DFA4C52C3}"/>
              </a:ext>
            </a:extLst>
          </p:cNvPr>
          <p:cNvSpPr>
            <a:spLocks noGrp="1"/>
          </p:cNvSpPr>
          <p:nvPr>
            <p:ph type="ftr" sz="quarter" idx="11"/>
          </p:nvPr>
        </p:nvSpPr>
        <p:spPr>
          <a:xfrm>
            <a:off x="1144746" y="6404761"/>
            <a:ext cx="3893820" cy="284816"/>
          </a:xfrm>
        </p:spPr>
        <p:txBody>
          <a:bodyPr/>
          <a:lstStyle/>
          <a:p>
            <a:r>
              <a:rPr lang="fi-FI" dirty="0"/>
              <a:t>Keski-Pohjanmaan hyvinvointialue</a:t>
            </a:r>
          </a:p>
        </p:txBody>
      </p:sp>
      <p:pic>
        <p:nvPicPr>
          <p:cNvPr id="4" name="Kuva 3">
            <a:extLst>
              <a:ext uri="{FF2B5EF4-FFF2-40B4-BE49-F238E27FC236}">
                <a16:creationId xmlns:a16="http://schemas.microsoft.com/office/drawing/2014/main" id="{6C87E7B9-C9BC-06C8-80E4-8793435272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28056" y="85061"/>
            <a:ext cx="2339162" cy="1501253"/>
          </a:xfrm>
          <a:prstGeom prst="rect">
            <a:avLst/>
          </a:prstGeom>
        </p:spPr>
      </p:pic>
    </p:spTree>
    <p:extLst>
      <p:ext uri="{BB962C8B-B14F-4D97-AF65-F5344CB8AC3E}">
        <p14:creationId xmlns:p14="http://schemas.microsoft.com/office/powerpoint/2010/main" val="984019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uvallinen dia vasen">
    <p:spTree>
      <p:nvGrpSpPr>
        <p:cNvPr id="1" name=""/>
        <p:cNvGrpSpPr/>
        <p:nvPr/>
      </p:nvGrpSpPr>
      <p:grpSpPr>
        <a:xfrm>
          <a:off x="0" y="0"/>
          <a:ext cx="0" cy="0"/>
          <a:chOff x="0" y="0"/>
          <a:chExt cx="0" cy="0"/>
        </a:xfrm>
      </p:grpSpPr>
      <p:sp>
        <p:nvSpPr>
          <p:cNvPr id="10" name="Picture Placeholder 11"/>
          <p:cNvSpPr>
            <a:spLocks noGrp="1"/>
          </p:cNvSpPr>
          <p:nvPr>
            <p:ph type="pic" sz="quarter" idx="23"/>
          </p:nvPr>
        </p:nvSpPr>
        <p:spPr>
          <a:xfrm>
            <a:off x="-16476" y="0"/>
            <a:ext cx="586382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2800" b="0" i="0">
                <a:ln>
                  <a:noFill/>
                </a:ln>
                <a:solidFill>
                  <a:schemeClr val="tx1"/>
                </a:solidFill>
                <a:latin typeface="Montserrat Light" charset="0"/>
                <a:ea typeface="Montserrat Light" charset="0"/>
                <a:cs typeface="Montserrat Light" charset="0"/>
              </a:defRPr>
            </a:lvl1pPr>
          </a:lstStyle>
          <a:p>
            <a:endParaRPr lang="en-US" dirty="0"/>
          </a:p>
        </p:txBody>
      </p:sp>
      <p:sp>
        <p:nvSpPr>
          <p:cNvPr id="2" name="Title 1"/>
          <p:cNvSpPr>
            <a:spLocks noGrp="1"/>
          </p:cNvSpPr>
          <p:nvPr>
            <p:ph type="title"/>
          </p:nvPr>
        </p:nvSpPr>
        <p:spPr>
          <a:xfrm>
            <a:off x="5847347" y="350141"/>
            <a:ext cx="5928084" cy="1226855"/>
          </a:xfrm>
          <a:prstGeom prst="rect">
            <a:avLst/>
          </a:prstGeom>
        </p:spPr>
        <p:txBody>
          <a:bodyPr/>
          <a:lstStyle>
            <a:lvl1pPr>
              <a:defRPr b="1">
                <a:solidFill>
                  <a:schemeClr val="accent6"/>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5717222" y="1719246"/>
            <a:ext cx="6188334" cy="3766185"/>
          </a:xfrm>
          <a:prstGeom prst="rect">
            <a:avLst/>
          </a:prstGeom>
        </p:spPr>
        <p:txBody>
          <a:bodyPr/>
          <a:lstStyle>
            <a:lvl1pPr marL="265113" indent="-265113">
              <a:buClr>
                <a:schemeClr val="accent6"/>
              </a:buClr>
              <a:buFont typeface="Arial" panose="020B0604020202020204" pitchFamily="34" charset="0"/>
              <a:buChar char="•"/>
              <a:defRPr/>
            </a:lvl1pPr>
            <a:lvl2pPr marL="346075" indent="-165100">
              <a:buClr>
                <a:schemeClr val="accent6"/>
              </a:buClr>
              <a:buFont typeface="Arial" panose="020B0604020202020204" pitchFamily="34" charset="0"/>
              <a:buChar char="•"/>
              <a:defRPr/>
            </a:lvl2pPr>
            <a:lvl3pPr marL="547688" indent="-185738">
              <a:buClr>
                <a:schemeClr val="accent6"/>
              </a:buClr>
              <a:buFont typeface="Arial" panose="020B0604020202020204" pitchFamily="34" charset="0"/>
              <a:buChar char="•"/>
              <a:defRPr/>
            </a:lvl3pPr>
            <a:lvl4pPr marL="822325" indent="-196850">
              <a:buClr>
                <a:schemeClr val="accent6"/>
              </a:buClr>
              <a:buFont typeface="Arial" panose="020B0604020202020204" pitchFamily="34" charset="0"/>
              <a:buChar char="•"/>
              <a:defRPr/>
            </a:lvl4pPr>
            <a:lvl5pPr marL="1096963" indent="-198438">
              <a:buClr>
                <a:schemeClr val="accent6"/>
              </a:buClr>
              <a:buFont typeface="Arial" panose="020B0604020202020204" pitchFamily="34" charset="0"/>
              <a:buChar cha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11" name="Date Placeholder 3"/>
          <p:cNvSpPr>
            <a:spLocks noGrp="1"/>
          </p:cNvSpPr>
          <p:nvPr>
            <p:ph type="dt" sz="half" idx="10"/>
          </p:nvPr>
        </p:nvSpPr>
        <p:spPr>
          <a:xfrm>
            <a:off x="171450" y="6412447"/>
            <a:ext cx="1215189" cy="228235"/>
          </a:xfrm>
          <a:prstGeom prst="rect">
            <a:avLst/>
          </a:prstGeom>
        </p:spPr>
        <p:txBody>
          <a:bodyPr/>
          <a:lstStyle>
            <a:lvl1pPr>
              <a:defRPr sz="1400">
                <a:solidFill>
                  <a:schemeClr val="accent6"/>
                </a:solidFill>
              </a:defRPr>
            </a:lvl1pPr>
          </a:lstStyle>
          <a:p>
            <a:fld id="{A78B374C-8F0A-4EAD-98A4-0E42A98C13A2}" type="datetime1">
              <a:rPr lang="fi-FI" smtClean="0"/>
              <a:pPr/>
              <a:t>14.2.2023</a:t>
            </a:fld>
            <a:endParaRPr lang="fi-FI" dirty="0"/>
          </a:p>
        </p:txBody>
      </p:sp>
      <p:sp>
        <p:nvSpPr>
          <p:cNvPr id="12" name="Footer Placeholder 4"/>
          <p:cNvSpPr>
            <a:spLocks noGrp="1"/>
          </p:cNvSpPr>
          <p:nvPr>
            <p:ph type="ftr" sz="quarter" idx="11"/>
          </p:nvPr>
        </p:nvSpPr>
        <p:spPr>
          <a:xfrm>
            <a:off x="1386639" y="6412082"/>
            <a:ext cx="5029200" cy="228600"/>
          </a:xfrm>
          <a:prstGeom prst="rect">
            <a:avLst/>
          </a:prstGeom>
        </p:spPr>
        <p:txBody>
          <a:bodyPr/>
          <a:lstStyle>
            <a:lvl1pPr>
              <a:defRPr sz="1400" b="1">
                <a:solidFill>
                  <a:schemeClr val="accent6"/>
                </a:solidFill>
              </a:defRPr>
            </a:lvl1pPr>
          </a:lstStyle>
          <a:p>
            <a:r>
              <a:rPr lang="fi-FI" dirty="0"/>
              <a:t>Keski-Pohjanmaan hyvinvointialue</a:t>
            </a:r>
          </a:p>
        </p:txBody>
      </p:sp>
      <p:sp>
        <p:nvSpPr>
          <p:cNvPr id="13" name="Slide Number Placeholder 5"/>
          <p:cNvSpPr>
            <a:spLocks noGrp="1"/>
          </p:cNvSpPr>
          <p:nvPr>
            <p:ph type="sldNum" sz="quarter" idx="12"/>
          </p:nvPr>
        </p:nvSpPr>
        <p:spPr>
          <a:xfrm>
            <a:off x="11775431" y="6412447"/>
            <a:ext cx="416569" cy="256550"/>
          </a:xfrm>
          <a:prstGeom prst="rect">
            <a:avLst/>
          </a:prstGeom>
        </p:spPr>
        <p:txBody>
          <a:bodyPr/>
          <a:lstStyle>
            <a:lvl1pPr algn="l">
              <a:defRPr sz="1400" b="1">
                <a:solidFill>
                  <a:schemeClr val="accent6"/>
                </a:solidFill>
              </a:defRPr>
            </a:lvl1pPr>
          </a:lstStyle>
          <a:p>
            <a:fld id="{680D50AB-F83C-4E2B-B0AF-3CA1ED4EDFEC}" type="slidenum">
              <a:rPr lang="fi-FI" smtClean="0"/>
              <a:pPr/>
              <a:t>‹#›</a:t>
            </a:fld>
            <a:endParaRPr lang="fi-FI" dirty="0"/>
          </a:p>
        </p:txBody>
      </p:sp>
    </p:spTree>
    <p:extLst>
      <p:ext uri="{BB962C8B-B14F-4D97-AF65-F5344CB8AC3E}">
        <p14:creationId xmlns:p14="http://schemas.microsoft.com/office/powerpoint/2010/main" val="29785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4">
    <p:bg>
      <p:bgPr>
        <a:solidFill>
          <a:srgbClr val="FBF8F4"/>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178DFCBC-0F30-759D-D07A-349F0D158EB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74" r="49660" b="17760"/>
          <a:stretch/>
        </p:blipFill>
        <p:spPr>
          <a:xfrm rot="21076235">
            <a:off x="6961450" y="3998330"/>
            <a:ext cx="5759453" cy="3304854"/>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6" name="Kuva 5">
            <a:extLst>
              <a:ext uri="{FF2B5EF4-FFF2-40B4-BE49-F238E27FC236}">
                <a16:creationId xmlns:a16="http://schemas.microsoft.com/office/drawing/2014/main" id="{E86BC98A-6334-533B-F170-97ADE3B9F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spTree>
    <p:extLst>
      <p:ext uri="{BB962C8B-B14F-4D97-AF65-F5344CB8AC3E}">
        <p14:creationId xmlns:p14="http://schemas.microsoft.com/office/powerpoint/2010/main" val="273581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5">
    <p:bg>
      <p:bgPr>
        <a:solidFill>
          <a:srgbClr val="FBF8F4"/>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17D03E3-1450-FE13-FC86-C0BF9ABEC8C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99" t="14689" r="52060" b="23579"/>
          <a:stretch/>
        </p:blipFill>
        <p:spPr>
          <a:xfrm rot="21096089">
            <a:off x="7189280" y="4610463"/>
            <a:ext cx="5559192" cy="2602527"/>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4" name="Kuva 3">
            <a:extLst>
              <a:ext uri="{FF2B5EF4-FFF2-40B4-BE49-F238E27FC236}">
                <a16:creationId xmlns:a16="http://schemas.microsoft.com/office/drawing/2014/main" id="{9988C7D4-D672-3A0B-EFF1-0F05F93F6C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spTree>
    <p:extLst>
      <p:ext uri="{BB962C8B-B14F-4D97-AF65-F5344CB8AC3E}">
        <p14:creationId xmlns:p14="http://schemas.microsoft.com/office/powerpoint/2010/main" val="41907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Tree>
    <p:extLst>
      <p:ext uri="{BB962C8B-B14F-4D97-AF65-F5344CB8AC3E}">
        <p14:creationId xmlns:p14="http://schemas.microsoft.com/office/powerpoint/2010/main" val="360868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DCF813B0-F5CB-5F50-E2F3-851F27B5FE0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85" b="25720"/>
          <a:stretch/>
        </p:blipFill>
        <p:spPr>
          <a:xfrm rot="10432259" flipV="1">
            <a:off x="2948985" y="4167699"/>
            <a:ext cx="9556618" cy="3274073"/>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A0CA7F3C-9298-1A23-7DCC-1CEAAA2797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spTree>
    <p:extLst>
      <p:ext uri="{BB962C8B-B14F-4D97-AF65-F5344CB8AC3E}">
        <p14:creationId xmlns:p14="http://schemas.microsoft.com/office/powerpoint/2010/main" val="266062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3">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4E537DC-1D95-32F1-453F-83C99B051DE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1651" b="43701"/>
          <a:stretch/>
        </p:blipFill>
        <p:spPr>
          <a:xfrm>
            <a:off x="3235825" y="3088481"/>
            <a:ext cx="9046012" cy="3860959"/>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C175C6F1-A310-F96B-0F3F-7ECE01784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spTree>
    <p:extLst>
      <p:ext uri="{BB962C8B-B14F-4D97-AF65-F5344CB8AC3E}">
        <p14:creationId xmlns:p14="http://schemas.microsoft.com/office/powerpoint/2010/main" val="330459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4">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69D2B53-549B-1729-A5E3-4906C7C14D5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06" r="38750" b="17373"/>
          <a:stretch/>
        </p:blipFill>
        <p:spPr>
          <a:xfrm rot="20410054">
            <a:off x="4968999" y="4204989"/>
            <a:ext cx="8238159" cy="3613836"/>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14.2.2023</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60F4C414-38C3-2FD4-282D-15EB366FE7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spTree>
    <p:extLst>
      <p:ext uri="{BB962C8B-B14F-4D97-AF65-F5344CB8AC3E}">
        <p14:creationId xmlns:p14="http://schemas.microsoft.com/office/powerpoint/2010/main" val="38267290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76470" y="945776"/>
            <a:ext cx="9756250" cy="971525"/>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576470" y="1995777"/>
            <a:ext cx="11036410" cy="4181186"/>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978408" y="6436659"/>
            <a:ext cx="1156716" cy="284816"/>
          </a:xfrm>
          <a:prstGeom prst="rect">
            <a:avLst/>
          </a:prstGeom>
        </p:spPr>
        <p:txBody>
          <a:bodyPr vert="horz" lIns="0" tIns="0" rIns="0" bIns="0" rtlCol="0" anchor="ctr"/>
          <a:lstStyle>
            <a:lvl1pPr algn="l">
              <a:defRPr sz="1000">
                <a:solidFill>
                  <a:schemeClr val="tx2"/>
                </a:solidFill>
              </a:defRPr>
            </a:lvl1pPr>
          </a:lstStyle>
          <a:p>
            <a:fld id="{BF408733-3F8E-45BE-8526-0E0F500B8042}" type="datetimeFigureOut">
              <a:rPr lang="fi-FI" smtClean="0"/>
              <a:pPr/>
              <a:t>14.2.2023</a:t>
            </a:fld>
            <a:endParaRPr lang="fi-FI" dirty="0"/>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2164080" y="6436659"/>
            <a:ext cx="3893820" cy="284816"/>
          </a:xfrm>
          <a:prstGeom prst="rect">
            <a:avLst/>
          </a:prstGeom>
        </p:spPr>
        <p:txBody>
          <a:bodyPr vert="horz" lIns="0" tIns="0" rIns="0" bIns="0" rtlCol="0" anchor="ctr"/>
          <a:lstStyle>
            <a:lvl1pPr algn="ctr">
              <a:defRPr sz="10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576470" y="6436659"/>
            <a:ext cx="379078" cy="284816"/>
          </a:xfrm>
          <a:prstGeom prst="rect">
            <a:avLst/>
          </a:prstGeom>
        </p:spPr>
        <p:txBody>
          <a:bodyPr vert="horz" lIns="0" tIns="0" rIns="0" bIns="0" rtlCol="0" anchor="ctr"/>
          <a:lstStyle>
            <a:lvl1pPr algn="l">
              <a:defRPr sz="1000">
                <a:solidFill>
                  <a:schemeClr val="tx2"/>
                </a:solidFill>
              </a:defRPr>
            </a:lvl1pPr>
          </a:lstStyle>
          <a:p>
            <a:fld id="{31160B98-140E-4345-B1A3-2A7247C42973}" type="slidenum">
              <a:rPr lang="fi-FI" smtClean="0"/>
              <a:pPr/>
              <a:t>‹#›</a:t>
            </a:fld>
            <a:endParaRPr lang="fi-FI" dirty="0"/>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80" r:id="rId3"/>
    <p:sldLayoutId id="2147483678" r:id="rId4"/>
    <p:sldLayoutId id="2147483688" r:id="rId5"/>
    <p:sldLayoutId id="2147483650" r:id="rId6"/>
    <p:sldLayoutId id="2147483662" r:id="rId7"/>
    <p:sldLayoutId id="2147483671" r:id="rId8"/>
    <p:sldLayoutId id="2147483676" r:id="rId9"/>
    <p:sldLayoutId id="2147483677" r:id="rId10"/>
    <p:sldLayoutId id="2147483689" r:id="rId11"/>
    <p:sldLayoutId id="2147483664" r:id="rId12"/>
    <p:sldLayoutId id="2147483665" r:id="rId13"/>
    <p:sldLayoutId id="2147483666" r:id="rId14"/>
    <p:sldLayoutId id="2147483668" r:id="rId15"/>
    <p:sldLayoutId id="2147483681" r:id="rId16"/>
    <p:sldLayoutId id="2147483682" r:id="rId17"/>
    <p:sldLayoutId id="2147483683" r:id="rId18"/>
    <p:sldLayoutId id="2147483684" r:id="rId19"/>
    <p:sldLayoutId id="2147483685" r:id="rId20"/>
    <p:sldLayoutId id="2147483686" r:id="rId21"/>
    <p:sldLayoutId id="2147483687" r:id="rId22"/>
    <p:sldLayoutId id="2147483690" r:id="rId23"/>
    <p:sldLayoutId id="2147483669" r:id="rId24"/>
    <p:sldLayoutId id="2147483672" r:id="rId25"/>
    <p:sldLayoutId id="2147483673" r:id="rId26"/>
    <p:sldLayoutId id="2147483674" r:id="rId27"/>
    <p:sldLayoutId id="2147483675" r:id="rId28"/>
    <p:sldLayoutId id="2147483663" r:id="rId29"/>
    <p:sldLayoutId id="2147483654" r:id="rId30"/>
    <p:sldLayoutId id="2147483655" r:id="rId31"/>
    <p:sldLayoutId id="2147483670" r:id="rId32"/>
    <p:sldLayoutId id="2147483691" r:id="rId33"/>
  </p:sldLayoutIdLst>
  <p:txStyles>
    <p:titleStyle>
      <a:lvl1pPr algn="l" defTabSz="914400" rtl="0" eaLnBrk="1" latinLnBrk="0" hangingPunct="1">
        <a:lnSpc>
          <a:spcPct val="80000"/>
        </a:lnSpc>
        <a:spcBef>
          <a:spcPct val="0"/>
        </a:spcBef>
        <a:buNone/>
        <a:defRPr sz="5000" b="1" kern="1200">
          <a:solidFill>
            <a:schemeClr val="tx2"/>
          </a:solidFill>
          <a:latin typeface="+mj-lt"/>
          <a:ea typeface="+mj-ea"/>
          <a:cs typeface="+mj-cs"/>
        </a:defRPr>
      </a:lvl1pPr>
    </p:titleStyle>
    <p:bodyStyle>
      <a:lvl1pPr marL="628650" indent="-6286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1pPr>
      <a:lvl2pPr marL="898525" indent="-269875"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2pPr>
      <a:lvl3pPr marL="1165225" indent="-26670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1435100" indent="-269875"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1701800" indent="-26670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3C332-C211-51C7-632B-EECA5592541E}"/>
              </a:ext>
            </a:extLst>
          </p:cNvPr>
          <p:cNvSpPr>
            <a:spLocks noGrp="1"/>
          </p:cNvSpPr>
          <p:nvPr>
            <p:ph type="ctrTitle"/>
          </p:nvPr>
        </p:nvSpPr>
        <p:spPr/>
        <p:txBody>
          <a:bodyPr/>
          <a:lstStyle/>
          <a:p>
            <a:r>
              <a:rPr lang="fi-FI" dirty="0"/>
              <a:t>Jokilaaksojen Yöpartion esittely</a:t>
            </a:r>
          </a:p>
        </p:txBody>
      </p:sp>
      <p:sp>
        <p:nvSpPr>
          <p:cNvPr id="5" name="Alaotsikko 4">
            <a:extLst>
              <a:ext uri="{FF2B5EF4-FFF2-40B4-BE49-F238E27FC236}">
                <a16:creationId xmlns:a16="http://schemas.microsoft.com/office/drawing/2014/main" id="{ADA1BC88-CC2D-85EE-0EE7-482190CC1E06}"/>
              </a:ext>
            </a:extLst>
          </p:cNvPr>
          <p:cNvSpPr>
            <a:spLocks noGrp="1"/>
          </p:cNvSpPr>
          <p:nvPr>
            <p:ph type="subTitle" idx="1"/>
          </p:nvPr>
        </p:nvSpPr>
        <p:spPr>
          <a:xfrm>
            <a:off x="1524000" y="5455024"/>
            <a:ext cx="9144000" cy="1063222"/>
          </a:xfrm>
        </p:spPr>
        <p:txBody>
          <a:bodyPr/>
          <a:lstStyle/>
          <a:p>
            <a:r>
              <a:rPr lang="fi-FI" dirty="0"/>
              <a:t>02/2023</a:t>
            </a:r>
            <a:endParaRPr lang="fi-FI" sz="1800" dirty="0"/>
          </a:p>
          <a:p>
            <a:r>
              <a:rPr lang="fi-FI" sz="1800" dirty="0"/>
              <a:t>Hanketyöntekijä Heidi Rosbäck</a:t>
            </a:r>
          </a:p>
        </p:txBody>
      </p:sp>
    </p:spTree>
    <p:extLst>
      <p:ext uri="{BB962C8B-B14F-4D97-AF65-F5344CB8AC3E}">
        <p14:creationId xmlns:p14="http://schemas.microsoft.com/office/powerpoint/2010/main" val="23747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7ECF19-1F56-F28D-DDA9-323F9508266A}"/>
              </a:ext>
            </a:extLst>
          </p:cNvPr>
          <p:cNvSpPr>
            <a:spLocks noGrp="1"/>
          </p:cNvSpPr>
          <p:nvPr>
            <p:ph type="ctrTitle"/>
          </p:nvPr>
        </p:nvSpPr>
        <p:spPr/>
        <p:txBody>
          <a:bodyPr/>
          <a:lstStyle/>
          <a:p>
            <a:r>
              <a:rPr lang="fi-FI" dirty="0"/>
              <a:t>Yöpartion pilotti ja kehittämistyö</a:t>
            </a:r>
          </a:p>
        </p:txBody>
      </p:sp>
      <p:pic>
        <p:nvPicPr>
          <p:cNvPr id="6" name="Kuvan paikkamerkki 5">
            <a:extLst>
              <a:ext uri="{FF2B5EF4-FFF2-40B4-BE49-F238E27FC236}">
                <a16:creationId xmlns:a16="http://schemas.microsoft.com/office/drawing/2014/main" id="{E4D2779D-B3EA-42B5-2DAD-D13231196C83}"/>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4047" t="26583" r="11680" b="28732"/>
          <a:stretch/>
        </p:blipFill>
        <p:spPr>
          <a:xfrm>
            <a:off x="3267634" y="555812"/>
            <a:ext cx="6015319" cy="4182035"/>
          </a:xfrm>
        </p:spPr>
      </p:pic>
    </p:spTree>
    <p:extLst>
      <p:ext uri="{BB962C8B-B14F-4D97-AF65-F5344CB8AC3E}">
        <p14:creationId xmlns:p14="http://schemas.microsoft.com/office/powerpoint/2010/main" val="311759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38B02-E5D7-F3A2-52DA-BDE50D30537F}"/>
              </a:ext>
            </a:extLst>
          </p:cNvPr>
          <p:cNvSpPr>
            <a:spLocks noGrp="1"/>
          </p:cNvSpPr>
          <p:nvPr>
            <p:ph type="title"/>
          </p:nvPr>
        </p:nvSpPr>
        <p:spPr>
          <a:xfrm>
            <a:off x="576470" y="681037"/>
            <a:ext cx="9756250" cy="1157094"/>
          </a:xfrm>
        </p:spPr>
        <p:txBody>
          <a:bodyPr/>
          <a:lstStyle/>
          <a:p>
            <a:r>
              <a:rPr lang="fi-FI" dirty="0"/>
              <a:t>Lestijokilaakson </a:t>
            </a:r>
            <a:r>
              <a:rPr lang="fi-FI" dirty="0" err="1"/>
              <a:t>yöpartion</a:t>
            </a:r>
            <a:r>
              <a:rPr lang="fi-FI" dirty="0"/>
              <a:t> pilotti 5.9.2022-28.2.2023</a:t>
            </a:r>
            <a:endParaRPr lang="fi-FI" sz="5000" dirty="0"/>
          </a:p>
        </p:txBody>
      </p:sp>
      <p:sp>
        <p:nvSpPr>
          <p:cNvPr id="3" name="Sisällön paikkamerkki 2">
            <a:extLst>
              <a:ext uri="{FF2B5EF4-FFF2-40B4-BE49-F238E27FC236}">
                <a16:creationId xmlns:a16="http://schemas.microsoft.com/office/drawing/2014/main" id="{C5F4579B-88CB-660B-9F0B-5A8B395FFC6C}"/>
              </a:ext>
            </a:extLst>
          </p:cNvPr>
          <p:cNvSpPr>
            <a:spLocks noGrp="1"/>
          </p:cNvSpPr>
          <p:nvPr>
            <p:ph idx="1"/>
          </p:nvPr>
        </p:nvSpPr>
        <p:spPr/>
        <p:txBody>
          <a:bodyPr/>
          <a:lstStyle/>
          <a:p>
            <a:pPr marL="0" indent="0">
              <a:buNone/>
            </a:pPr>
            <a:r>
              <a:rPr lang="fi-FI" dirty="0">
                <a:latin typeface="Calibri Light" panose="020F0302020204030204" pitchFamily="34" charset="0"/>
                <a:cs typeface="Calibri Light" panose="020F0302020204030204" pitchFamily="34" charset="0"/>
              </a:rPr>
              <a:t>Lestijokilaakson </a:t>
            </a:r>
            <a:r>
              <a:rPr lang="fi-FI" dirty="0" err="1">
                <a:latin typeface="Calibri Light" panose="020F0302020204030204" pitchFamily="34" charset="0"/>
                <a:cs typeface="Calibri Light" panose="020F0302020204030204" pitchFamily="34" charset="0"/>
              </a:rPr>
              <a:t>yöpartio</a:t>
            </a:r>
            <a:r>
              <a:rPr lang="fi-FI" dirty="0">
                <a:latin typeface="Calibri Light" panose="020F0302020204030204" pitchFamily="34" charset="0"/>
                <a:cs typeface="Calibri Light" panose="020F0302020204030204" pitchFamily="34" charset="0"/>
              </a:rPr>
              <a:t> pilotti osoittaa, että tarvetta yöpartiolle alueella on. Kotiutuksia osastoilta on voitu tehdä aiemmin, kun on voitu tarjota yöllistä turvaa kotiin. </a:t>
            </a:r>
            <a:r>
              <a:rPr lang="fi-FI" dirty="0" err="1">
                <a:latin typeface="Calibri Light" panose="020F0302020204030204" pitchFamily="34" charset="0"/>
                <a:cs typeface="Calibri Light" panose="020F0302020204030204" pitchFamily="34" charset="0"/>
              </a:rPr>
              <a:t>Yöpartiolla</a:t>
            </a:r>
            <a:r>
              <a:rPr lang="fi-FI" dirty="0">
                <a:latin typeface="Calibri Light" panose="020F0302020204030204" pitchFamily="34" charset="0"/>
                <a:cs typeface="Calibri Light" panose="020F0302020204030204" pitchFamily="34" charset="0"/>
              </a:rPr>
              <a:t> on ollut vaihtelevasti 1-3 asiakasta yössä ja joinain öinä ei ole ollut asiakkaita. Resurssia on kuitenkin voitu hyödyntää alueen yksiköissä ja siitä on ollut yksiköille apua. Pilotti on toteutettu samoilla asiakasryhmillä, kuin mitä aiemmin esitettiin. Pilotti jouduttiin hetkellisesti tauottamaan syksyn aikana henkilöstöhaasteiden vuoksi, mutta käynnistettiin uudelleen vuoden alussa.</a:t>
            </a:r>
          </a:p>
          <a:p>
            <a:pPr marL="0" indent="0">
              <a:buNone/>
            </a:pPr>
            <a:endParaRPr lang="fi-FI" sz="2000" dirty="0">
              <a:latin typeface="Calibri Light" panose="020F0302020204030204" pitchFamily="34" charset="0"/>
              <a:cs typeface="Calibri Light" panose="020F0302020204030204" pitchFamily="34" charset="0"/>
            </a:endParaRPr>
          </a:p>
          <a:p>
            <a:r>
              <a:rPr lang="fi-FI" dirty="0">
                <a:latin typeface="Calibri Light" panose="020F0302020204030204" pitchFamily="34" charset="0"/>
                <a:cs typeface="Calibri Light" panose="020F0302020204030204" pitchFamily="34" charset="0"/>
              </a:rPr>
              <a:t>Jatkossa vielä selvitellään ja tiivistetään yhteistyötä ensihoidon kanssa.</a:t>
            </a:r>
          </a:p>
          <a:p>
            <a:r>
              <a:rPr lang="fi-FI" dirty="0">
                <a:latin typeface="Calibri Light" panose="020F0302020204030204" pitchFamily="34" charset="0"/>
                <a:cs typeface="Calibri Light" panose="020F0302020204030204" pitchFamily="34" charset="0"/>
              </a:rPr>
              <a:t>Palliatiivisten ja saattohoitopotilaiden kohdalla ensihoito tulee jatkossa olemaan tukena.</a:t>
            </a:r>
          </a:p>
          <a:p>
            <a:r>
              <a:rPr lang="fi-FI" sz="2000" dirty="0">
                <a:latin typeface="Calibri Light" panose="020F0302020204030204" pitchFamily="34" charset="0"/>
                <a:cs typeface="Calibri Light" panose="020F0302020204030204" pitchFamily="34" charset="0"/>
              </a:rPr>
              <a:t>Turvapuhelin ja ovi</a:t>
            </a:r>
            <a:r>
              <a:rPr lang="fi-FI" dirty="0">
                <a:latin typeface="Calibri Light" panose="020F0302020204030204" pitchFamily="34" charset="0"/>
                <a:cs typeface="Calibri Light" panose="020F0302020204030204" pitchFamily="34" charset="0"/>
              </a:rPr>
              <a:t>hälytysten jakaminen ensihoidon ja </a:t>
            </a:r>
            <a:r>
              <a:rPr lang="fi-FI" dirty="0" err="1">
                <a:latin typeface="Calibri Light" panose="020F0302020204030204" pitchFamily="34" charset="0"/>
                <a:cs typeface="Calibri Light" panose="020F0302020204030204" pitchFamily="34" charset="0"/>
              </a:rPr>
              <a:t>yöpartion</a:t>
            </a:r>
            <a:r>
              <a:rPr lang="fi-FI" dirty="0">
                <a:latin typeface="Calibri Light" panose="020F0302020204030204" pitchFamily="34" charset="0"/>
                <a:cs typeface="Calibri Light" panose="020F0302020204030204" pitchFamily="34" charset="0"/>
              </a:rPr>
              <a:t> kesken on vielä selvityksen alla.</a:t>
            </a:r>
          </a:p>
          <a:p>
            <a:r>
              <a:rPr lang="fi-FI" sz="2000" dirty="0">
                <a:latin typeface="Calibri Light" panose="020F0302020204030204" pitchFamily="34" charset="0"/>
                <a:cs typeface="Calibri Light" panose="020F0302020204030204" pitchFamily="34" charset="0"/>
              </a:rPr>
              <a:t>Lähtökohtaisesti mennään niin, että turvapuhelin hälytykset </a:t>
            </a:r>
            <a:r>
              <a:rPr lang="fi-FI" dirty="0">
                <a:latin typeface="Calibri Light" panose="020F0302020204030204" pitchFamily="34" charset="0"/>
                <a:cs typeface="Calibri Light" panose="020F0302020204030204" pitchFamily="34" charset="0"/>
              </a:rPr>
              <a:t>menevät kuten aiemminkin.</a:t>
            </a:r>
          </a:p>
          <a:p>
            <a:r>
              <a:rPr lang="fi-FI" dirty="0">
                <a:latin typeface="Calibri Light" panose="020F0302020204030204" pitchFamily="34" charset="0"/>
                <a:cs typeface="Calibri Light" panose="020F0302020204030204" pitchFamily="34" charset="0"/>
              </a:rPr>
              <a:t>Yöpartion tuesta senioriasukkaiden turvapuhelin hälytysten vastaajina voidaan tapauskohtaisesti sopia ja keskustella. Tästä olisi iso apu tehostetun palveluasumisyksiköiden henkilöstön kuormituksen purkamiseksi. </a:t>
            </a:r>
            <a:endParaRPr lang="fi-FI"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4248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40836A1-8D33-BE29-8D3C-CF58923DC413}"/>
              </a:ext>
            </a:extLst>
          </p:cNvPr>
          <p:cNvSpPr>
            <a:spLocks noGrp="1"/>
          </p:cNvSpPr>
          <p:nvPr>
            <p:ph idx="1"/>
          </p:nvPr>
        </p:nvSpPr>
        <p:spPr>
          <a:xfrm>
            <a:off x="576470" y="880217"/>
            <a:ext cx="5160942" cy="3768696"/>
          </a:xfrm>
        </p:spPr>
        <p:txBody>
          <a:bodyPr/>
          <a:lstStyle/>
          <a:p>
            <a:pPr marL="0" indent="0">
              <a:buNone/>
            </a:pPr>
            <a:r>
              <a:rPr lang="fi-FI" sz="1800" dirty="0">
                <a:latin typeface="Calibri Light" panose="020F0302020204030204" pitchFamily="34" charset="0"/>
                <a:cs typeface="Calibri Light" panose="020F0302020204030204" pitchFamily="34" charset="0"/>
              </a:rPr>
              <a:t>Yöpartion suunnittelu ja kehittämistyössä ovat olleet mukana molempien jokilaaksojen alueiden kotihoidon esihenkilöt, YLE-osastojen ja kotisairaaloiden esihenkilöt, Kokkolan </a:t>
            </a:r>
            <a:r>
              <a:rPr lang="fi-FI" sz="1800" dirty="0" err="1">
                <a:latin typeface="Calibri Light" panose="020F0302020204030204" pitchFamily="34" charset="0"/>
                <a:cs typeface="Calibri Light" panose="020F0302020204030204" pitchFamily="34" charset="0"/>
              </a:rPr>
              <a:t>yöpartion</a:t>
            </a:r>
            <a:r>
              <a:rPr lang="fi-FI" sz="1800" dirty="0">
                <a:latin typeface="Calibri Light" panose="020F0302020204030204" pitchFamily="34" charset="0"/>
                <a:cs typeface="Calibri Light" panose="020F0302020204030204" pitchFamily="34" charset="0"/>
              </a:rPr>
              <a:t> esihenkilö ja työntekijä, Tehostetun palveluasumisen esihenkilöt (osa), hanketyöntekijä sekä Hoidon ja hoivan palvelualuejohtajat ja Toimialuejohtaja. Henkilöstöä on myös osallistettu erinäisin kyselyin. </a:t>
            </a:r>
          </a:p>
          <a:p>
            <a:pPr marL="0" indent="0">
              <a:buNone/>
            </a:pPr>
            <a:endParaRPr lang="fi-FI" sz="1800" dirty="0">
              <a:latin typeface="Calibri Light" panose="020F0302020204030204" pitchFamily="34" charset="0"/>
              <a:cs typeface="Calibri Light" panose="020F0302020204030204" pitchFamily="34" charset="0"/>
            </a:endParaRPr>
          </a:p>
          <a:p>
            <a:pPr marL="0" indent="0">
              <a:buNone/>
            </a:pPr>
            <a:r>
              <a:rPr lang="fi-FI" sz="1800" dirty="0">
                <a:latin typeface="Calibri Light" panose="020F0302020204030204" pitchFamily="34" charset="0"/>
                <a:cs typeface="Calibri Light" panose="020F0302020204030204" pitchFamily="34" charset="0"/>
              </a:rPr>
              <a:t>Matka on ollut pitkä ja monta mutkaa on vuosien varrella kohdattu, mutta niistäkin on selvitty erittäin hyvällä ja joustavalla yhteistyöllä sekä yhteen hiileen puhaltamalla!</a:t>
            </a:r>
          </a:p>
        </p:txBody>
      </p:sp>
      <p:pic>
        <p:nvPicPr>
          <p:cNvPr id="7" name="Kuvan paikkamerkki 6">
            <a:extLst>
              <a:ext uri="{FF2B5EF4-FFF2-40B4-BE49-F238E27FC236}">
                <a16:creationId xmlns:a16="http://schemas.microsoft.com/office/drawing/2014/main" id="{388CFB1B-550C-8B0D-CACA-F6B21B8C2752}"/>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556" r="5556"/>
          <a:stretch>
            <a:fillRect/>
          </a:stretch>
        </p:blipFill>
        <p:spPr>
          <a:xfrm>
            <a:off x="4090736" y="-1870912"/>
            <a:ext cx="10029523" cy="11283215"/>
          </a:xfrm>
        </p:spPr>
      </p:pic>
    </p:spTree>
    <p:extLst>
      <p:ext uri="{BB962C8B-B14F-4D97-AF65-F5344CB8AC3E}">
        <p14:creationId xmlns:p14="http://schemas.microsoft.com/office/powerpoint/2010/main" val="314636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4B0844-81A8-0FF7-BDEE-E31C7EE21FD8}"/>
              </a:ext>
            </a:extLst>
          </p:cNvPr>
          <p:cNvSpPr>
            <a:spLocks noGrp="1"/>
          </p:cNvSpPr>
          <p:nvPr>
            <p:ph type="title"/>
          </p:nvPr>
        </p:nvSpPr>
        <p:spPr/>
        <p:txBody>
          <a:bodyPr/>
          <a:lstStyle/>
          <a:p>
            <a:r>
              <a:rPr lang="fi-FI" dirty="0"/>
              <a:t>“Yhteistyössä on voimaa!”</a:t>
            </a:r>
          </a:p>
        </p:txBody>
      </p:sp>
    </p:spTree>
    <p:extLst>
      <p:ext uri="{BB962C8B-B14F-4D97-AF65-F5344CB8AC3E}">
        <p14:creationId xmlns:p14="http://schemas.microsoft.com/office/powerpoint/2010/main" val="79332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982AAA-8135-9BD5-B751-7FD3FCD61150}"/>
              </a:ext>
            </a:extLst>
          </p:cNvPr>
          <p:cNvSpPr>
            <a:spLocks noGrp="1"/>
          </p:cNvSpPr>
          <p:nvPr>
            <p:ph type="title"/>
          </p:nvPr>
        </p:nvSpPr>
        <p:spPr/>
        <p:txBody>
          <a:bodyPr/>
          <a:lstStyle/>
          <a:p>
            <a:r>
              <a:rPr lang="fi-FI" dirty="0"/>
              <a:t>Kiitos!</a:t>
            </a:r>
          </a:p>
        </p:txBody>
      </p:sp>
      <p:sp>
        <p:nvSpPr>
          <p:cNvPr id="3" name="Tekstin paikkamerkki 2">
            <a:extLst>
              <a:ext uri="{FF2B5EF4-FFF2-40B4-BE49-F238E27FC236}">
                <a16:creationId xmlns:a16="http://schemas.microsoft.com/office/drawing/2014/main" id="{70FD42D0-1EE5-914A-498F-B00BBF187D39}"/>
              </a:ext>
            </a:extLst>
          </p:cNvPr>
          <p:cNvSpPr>
            <a:spLocks noGrp="1"/>
          </p:cNvSpPr>
          <p:nvPr>
            <p:ph type="body" sz="quarter" idx="13"/>
          </p:nvPr>
        </p:nvSpPr>
        <p:spPr/>
        <p:txBody>
          <a:bodyPr/>
          <a:lstStyle/>
          <a:p>
            <a:pPr>
              <a:lnSpc>
                <a:spcPct val="90000"/>
              </a:lnSpc>
            </a:pPr>
            <a:r>
              <a:rPr lang="fi-FI" dirty="0">
                <a:latin typeface="Calibri Light" panose="020F0302020204030204" pitchFamily="34" charset="0"/>
                <a:cs typeface="Calibri Light" panose="020F0302020204030204" pitchFamily="34" charset="0"/>
              </a:rPr>
              <a:t>Voimmeko olla yhteydessä? </a:t>
            </a:r>
          </a:p>
          <a:p>
            <a:pPr>
              <a:lnSpc>
                <a:spcPct val="90000"/>
              </a:lnSpc>
            </a:pPr>
            <a:r>
              <a:rPr lang="fi-FI" dirty="0">
                <a:latin typeface="Calibri Light" panose="020F0302020204030204" pitchFamily="34" charset="0"/>
                <a:cs typeface="Calibri Light" panose="020F0302020204030204" pitchFamily="34" charset="0"/>
              </a:rPr>
              <a:t>Hyvin voimme.</a:t>
            </a:r>
          </a:p>
        </p:txBody>
      </p:sp>
      <p:sp>
        <p:nvSpPr>
          <p:cNvPr id="4" name="Tekstin paikkamerkki 3">
            <a:extLst>
              <a:ext uri="{FF2B5EF4-FFF2-40B4-BE49-F238E27FC236}">
                <a16:creationId xmlns:a16="http://schemas.microsoft.com/office/drawing/2014/main" id="{6B084AEB-CB03-6418-12A4-72BB9BF8A1D0}"/>
              </a:ext>
            </a:extLst>
          </p:cNvPr>
          <p:cNvSpPr>
            <a:spLocks noGrp="1"/>
          </p:cNvSpPr>
          <p:nvPr>
            <p:ph type="body" sz="quarter" idx="14"/>
          </p:nvPr>
        </p:nvSpPr>
        <p:spPr/>
        <p:txBody>
          <a:bodyPr/>
          <a:lstStyle/>
          <a:p>
            <a:r>
              <a:rPr lang="fi-FI" dirty="0">
                <a:latin typeface="Calibri Light" panose="020F0302020204030204" pitchFamily="34" charset="0"/>
                <a:cs typeface="Calibri Light" panose="020F0302020204030204" pitchFamily="34" charset="0"/>
              </a:rPr>
              <a:t>Heidi Rosbäck</a:t>
            </a:r>
          </a:p>
        </p:txBody>
      </p:sp>
      <p:sp>
        <p:nvSpPr>
          <p:cNvPr id="5" name="Tekstin paikkamerkki 4">
            <a:extLst>
              <a:ext uri="{FF2B5EF4-FFF2-40B4-BE49-F238E27FC236}">
                <a16:creationId xmlns:a16="http://schemas.microsoft.com/office/drawing/2014/main" id="{1650EABE-5855-451F-792E-0AC5BFE99A1E}"/>
              </a:ext>
            </a:extLst>
          </p:cNvPr>
          <p:cNvSpPr>
            <a:spLocks noGrp="1"/>
          </p:cNvSpPr>
          <p:nvPr>
            <p:ph type="body" sz="quarter" idx="15"/>
          </p:nvPr>
        </p:nvSpPr>
        <p:spPr/>
        <p:txBody>
          <a:bodyPr/>
          <a:lstStyle/>
          <a:p>
            <a:r>
              <a:rPr lang="fi-FI" dirty="0">
                <a:latin typeface="Calibri Light" panose="020F0302020204030204" pitchFamily="34" charset="0"/>
                <a:cs typeface="Calibri Light" panose="020F0302020204030204" pitchFamily="34" charset="0"/>
              </a:rPr>
              <a:t>Sairaanhoitaja, </a:t>
            </a:r>
          </a:p>
          <a:p>
            <a:r>
              <a:rPr lang="fi-FI" dirty="0">
                <a:latin typeface="Calibri Light" panose="020F0302020204030204" pitchFamily="34" charset="0"/>
                <a:cs typeface="Calibri Light" panose="020F0302020204030204" pitchFamily="34" charset="0"/>
              </a:rPr>
              <a:t>hanketyöntekijä, Soite </a:t>
            </a:r>
          </a:p>
          <a:p>
            <a:r>
              <a:rPr lang="fi-FI" dirty="0">
                <a:latin typeface="Calibri Light" panose="020F0302020204030204" pitchFamily="34" charset="0"/>
                <a:cs typeface="Calibri Light" panose="020F0302020204030204" pitchFamily="34" charset="0"/>
              </a:rPr>
              <a:t>+358 40 804 2858</a:t>
            </a:r>
          </a:p>
          <a:p>
            <a:r>
              <a:rPr lang="fi-FI" dirty="0">
                <a:latin typeface="Calibri Light" panose="020F0302020204030204" pitchFamily="34" charset="0"/>
                <a:cs typeface="Calibri Light" panose="020F0302020204030204" pitchFamily="34" charset="0"/>
              </a:rPr>
              <a:t>heidi.rosback@soite.fi</a:t>
            </a:r>
          </a:p>
        </p:txBody>
      </p:sp>
      <p:pic>
        <p:nvPicPr>
          <p:cNvPr id="9" name="Kuvan paikkamerkki 8">
            <a:extLst>
              <a:ext uri="{FF2B5EF4-FFF2-40B4-BE49-F238E27FC236}">
                <a16:creationId xmlns:a16="http://schemas.microsoft.com/office/drawing/2014/main" id="{91F04C04-EA96-681D-4140-883BF67479F2}"/>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4077" b="4077"/>
          <a:stretch>
            <a:fillRect/>
          </a:stretch>
        </p:blipFill>
        <p:spPr/>
      </p:pic>
    </p:spTree>
    <p:extLst>
      <p:ext uri="{BB962C8B-B14F-4D97-AF65-F5344CB8AC3E}">
        <p14:creationId xmlns:p14="http://schemas.microsoft.com/office/powerpoint/2010/main" val="392083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8DB69C-F1C1-4434-A498-BF2B9F8EE96C}"/>
              </a:ext>
            </a:extLst>
          </p:cNvPr>
          <p:cNvSpPr>
            <a:spLocks noGrp="1"/>
          </p:cNvSpPr>
          <p:nvPr>
            <p:ph type="title"/>
          </p:nvPr>
        </p:nvSpPr>
        <p:spPr>
          <a:xfrm>
            <a:off x="657606" y="407807"/>
            <a:ext cx="10772775" cy="1228045"/>
          </a:xfrm>
        </p:spPr>
        <p:txBody>
          <a:bodyPr/>
          <a:lstStyle/>
          <a:p>
            <a:r>
              <a:rPr lang="fi-FI" sz="4000" dirty="0"/>
              <a:t>Kotiin hanke, tulevaisuuden kotona asumista tukevien palveluiden kehittämishanke</a:t>
            </a:r>
          </a:p>
        </p:txBody>
      </p:sp>
      <p:graphicFrame>
        <p:nvGraphicFramePr>
          <p:cNvPr id="6" name="Sisällön paikkamerkki 5">
            <a:extLst>
              <a:ext uri="{FF2B5EF4-FFF2-40B4-BE49-F238E27FC236}">
                <a16:creationId xmlns:a16="http://schemas.microsoft.com/office/drawing/2014/main" id="{8D234D44-82F2-4B3F-894F-DA66BB43034D}"/>
              </a:ext>
            </a:extLst>
          </p:cNvPr>
          <p:cNvGraphicFramePr>
            <a:graphicFrameLocks noGrp="1"/>
          </p:cNvGraphicFramePr>
          <p:nvPr>
            <p:ph idx="1"/>
            <p:extLst>
              <p:ext uri="{D42A27DB-BD31-4B8C-83A1-F6EECF244321}">
                <p14:modId xmlns:p14="http://schemas.microsoft.com/office/powerpoint/2010/main" val="769418772"/>
              </p:ext>
            </p:extLst>
          </p:nvPr>
        </p:nvGraphicFramePr>
        <p:xfrm>
          <a:off x="613358" y="2601082"/>
          <a:ext cx="10753725"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äivämäärän paikkamerkki 3">
            <a:extLst>
              <a:ext uri="{FF2B5EF4-FFF2-40B4-BE49-F238E27FC236}">
                <a16:creationId xmlns:a16="http://schemas.microsoft.com/office/drawing/2014/main" id="{029AB322-4196-43E1-A999-00D7CB031D7B}"/>
              </a:ext>
            </a:extLst>
          </p:cNvPr>
          <p:cNvSpPr>
            <a:spLocks noGrp="1"/>
          </p:cNvSpPr>
          <p:nvPr>
            <p:ph type="dt" sz="half" idx="10"/>
          </p:nvPr>
        </p:nvSpPr>
        <p:spPr/>
        <p:txBody>
          <a:bodyPr/>
          <a:lstStyle/>
          <a:p>
            <a:fld id="{0B549DF8-3256-43A3-9CF8-F9C88E76832E}" type="datetime1">
              <a:rPr lang="fi-FI" smtClean="0"/>
              <a:pPr/>
              <a:t>14.2.2023</a:t>
            </a:fld>
            <a:endParaRPr lang="fi-FI" dirty="0"/>
          </a:p>
        </p:txBody>
      </p:sp>
      <p:sp>
        <p:nvSpPr>
          <p:cNvPr id="5" name="Dian numeron paikkamerkki 4">
            <a:extLst>
              <a:ext uri="{FF2B5EF4-FFF2-40B4-BE49-F238E27FC236}">
                <a16:creationId xmlns:a16="http://schemas.microsoft.com/office/drawing/2014/main" id="{A0B72453-7E96-49E8-8111-6D8F38AD7924}"/>
              </a:ext>
            </a:extLst>
          </p:cNvPr>
          <p:cNvSpPr>
            <a:spLocks noGrp="1"/>
          </p:cNvSpPr>
          <p:nvPr>
            <p:ph type="sldNum" sz="quarter" idx="12"/>
          </p:nvPr>
        </p:nvSpPr>
        <p:spPr/>
        <p:txBody>
          <a:bodyPr/>
          <a:lstStyle/>
          <a:p>
            <a:fld id="{680D50AB-F83C-4E2B-B0AF-3CA1ED4EDFEC}" type="slidenum">
              <a:rPr lang="fi-FI" smtClean="0"/>
              <a:pPr/>
              <a:t>2</a:t>
            </a:fld>
            <a:endParaRPr lang="fi-FI" dirty="0"/>
          </a:p>
        </p:txBody>
      </p:sp>
      <p:sp>
        <p:nvSpPr>
          <p:cNvPr id="3" name="Tekstiruutu 2">
            <a:extLst>
              <a:ext uri="{FF2B5EF4-FFF2-40B4-BE49-F238E27FC236}">
                <a16:creationId xmlns:a16="http://schemas.microsoft.com/office/drawing/2014/main" id="{A8988524-9455-46D5-9B10-1B953F63C06B}"/>
              </a:ext>
            </a:extLst>
          </p:cNvPr>
          <p:cNvSpPr txBox="1"/>
          <p:nvPr/>
        </p:nvSpPr>
        <p:spPr>
          <a:xfrm>
            <a:off x="855678" y="1571157"/>
            <a:ext cx="10511406" cy="646331"/>
          </a:xfrm>
          <a:prstGeom prst="rect">
            <a:avLst/>
          </a:prstGeom>
          <a:noFill/>
        </p:spPr>
        <p:txBody>
          <a:bodyPr wrap="square" rtlCol="0">
            <a:spAutoFit/>
          </a:bodyPr>
          <a:lstStyle/>
          <a:p>
            <a:pPr marL="285750" indent="-285750">
              <a:buClr>
                <a:schemeClr val="accent6"/>
              </a:buClr>
              <a:buFont typeface="Arial" panose="020B0604020202020204" pitchFamily="34" charset="0"/>
              <a:buChar char="•"/>
            </a:pPr>
            <a:r>
              <a:rPr lang="fi-FI" dirty="0">
                <a:latin typeface="Calibri Light" panose="020F0302020204030204" pitchFamily="34" charset="0"/>
                <a:cs typeface="Calibri Light" panose="020F0302020204030204" pitchFamily="34" charset="0"/>
              </a:rPr>
              <a:t>Yöpartiotoiminnan jalkauttaminen on osa Kotiin –hanketta, joka on </a:t>
            </a:r>
            <a:r>
              <a:rPr lang="fi-FI" dirty="0" err="1">
                <a:latin typeface="Calibri Light" panose="020F0302020204030204" pitchFamily="34" charset="0"/>
                <a:cs typeface="Calibri Light" panose="020F0302020204030204" pitchFamily="34" charset="0"/>
              </a:rPr>
              <a:t>STM:n</a:t>
            </a:r>
            <a:r>
              <a:rPr lang="fi-FI" dirty="0">
                <a:latin typeface="Calibri Light" panose="020F0302020204030204" pitchFamily="34" charset="0"/>
                <a:cs typeface="Calibri Light" panose="020F0302020204030204" pitchFamily="34" charset="0"/>
              </a:rPr>
              <a:t> rahoittama valtakunnallinen hanke.</a:t>
            </a:r>
          </a:p>
          <a:p>
            <a:pPr marL="285750" indent="-285750">
              <a:buClr>
                <a:schemeClr val="accent6"/>
              </a:buClr>
              <a:buFont typeface="Arial" panose="020B0604020202020204" pitchFamily="34" charset="0"/>
              <a:buChar char="•"/>
            </a:pPr>
            <a:r>
              <a:rPr lang="fi-FI" dirty="0">
                <a:latin typeface="Calibri Light" panose="020F0302020204030204" pitchFamily="34" charset="0"/>
                <a:cs typeface="Calibri Light" panose="020F0302020204030204" pitchFamily="34" charset="0"/>
              </a:rPr>
              <a:t>Hankekoordinaatio koostuu eri osahakkeista</a:t>
            </a:r>
          </a:p>
        </p:txBody>
      </p:sp>
    </p:spTree>
    <p:extLst>
      <p:ext uri="{BB962C8B-B14F-4D97-AF65-F5344CB8AC3E}">
        <p14:creationId xmlns:p14="http://schemas.microsoft.com/office/powerpoint/2010/main" val="147506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BA98DB98-8BE8-493E-9003-E3B4E843107E}"/>
              </a:ext>
            </a:extLst>
          </p:cNvPr>
          <p:cNvSpPr>
            <a:spLocks noGrp="1"/>
          </p:cNvSpPr>
          <p:nvPr>
            <p:ph type="title"/>
          </p:nvPr>
        </p:nvSpPr>
        <p:spPr>
          <a:xfrm>
            <a:off x="576470" y="264683"/>
            <a:ext cx="9756250" cy="971525"/>
          </a:xfrm>
        </p:spPr>
        <p:txBody>
          <a:bodyPr/>
          <a:lstStyle/>
          <a:p>
            <a:r>
              <a:rPr lang="fi-FI" sz="4400" dirty="0"/>
              <a:t>Yöpartio osahankkeen taustalla vaikuttavat toiminnan kehittämistä ohjaavat lait ja asetukset</a:t>
            </a:r>
          </a:p>
        </p:txBody>
      </p:sp>
      <p:sp>
        <p:nvSpPr>
          <p:cNvPr id="8" name="Sisällön paikkamerkki 7">
            <a:extLst>
              <a:ext uri="{FF2B5EF4-FFF2-40B4-BE49-F238E27FC236}">
                <a16:creationId xmlns:a16="http://schemas.microsoft.com/office/drawing/2014/main" id="{C79E022C-0B4C-4F40-AF74-D89CFAF7E15A}"/>
              </a:ext>
            </a:extLst>
          </p:cNvPr>
          <p:cNvSpPr>
            <a:spLocks noGrp="1"/>
          </p:cNvSpPr>
          <p:nvPr>
            <p:ph idx="1"/>
          </p:nvPr>
        </p:nvSpPr>
        <p:spPr>
          <a:xfrm>
            <a:off x="591369" y="2272123"/>
            <a:ext cx="5287710" cy="3766185"/>
          </a:xfrm>
        </p:spPr>
        <p:txBody>
          <a:bodyPr/>
          <a:lstStyle/>
          <a:p>
            <a:r>
              <a:rPr lang="fi-FI" sz="1600" dirty="0">
                <a:latin typeface="Calibri Light" panose="020F0302020204030204" pitchFamily="34" charset="0"/>
                <a:cs typeface="Calibri Light" panose="020F0302020204030204" pitchFamily="34" charset="0"/>
              </a:rPr>
              <a:t>Iäkkään henkilön palveluissa noudatettavat yleiset periaatteet määritellään vanhuspalvelulain 13 §:</a:t>
            </a:r>
            <a:r>
              <a:rPr lang="fi-FI" sz="1600" dirty="0" err="1">
                <a:latin typeface="Calibri Light" panose="020F0302020204030204" pitchFamily="34" charset="0"/>
                <a:cs typeface="Calibri Light" panose="020F0302020204030204" pitchFamily="34" charset="0"/>
              </a:rPr>
              <a:t>ssä</a:t>
            </a:r>
            <a:r>
              <a:rPr lang="fi-FI" sz="1600" dirty="0">
                <a:latin typeface="Calibri Light" panose="020F0302020204030204" pitchFamily="34" charset="0"/>
                <a:cs typeface="Calibri Light" panose="020F0302020204030204" pitchFamily="34" charset="0"/>
              </a:rPr>
              <a:t>. Palvelujen on oltava laadukkaita, oikea-aikaisia ja riittäviä. Ne on toteutettava niin, että ne tukevat asiakkaan hyvinvointia, terveyttä, toimintakykyä, itsenäistä suoriutumista ja osallisuutta sekä ehkäisevät ennalta muuta palveluntarvetta. </a:t>
            </a:r>
          </a:p>
          <a:p>
            <a:r>
              <a:rPr lang="fi-FI" sz="1600" dirty="0">
                <a:latin typeface="Calibri Light" panose="020F0302020204030204" pitchFamily="34" charset="0"/>
                <a:cs typeface="Calibri Light" panose="020F0302020204030204" pitchFamily="34" charset="0"/>
              </a:rPr>
              <a:t>Edellä kuvattujen yleisten periaatteiden lisäksi pitkäaikaisen hoidon ja huolenpidon toteuttamista ohjaa lain 14 §. Sen mukaan hoito ja huolenpito toteutetaan ensisijaisesti iäkkään henkilön kotona. Palvelut on toteutettava niin, että iäkäs henkilö voi kokea elämänsä turvalliseksi, merkitykselliseksi ja arvokkaaksi. Hänellä pitää olla mahdollisuus sosiaaliseen vuorovaikutukseen sekä toimintakykyä ylläpitävään toimintaan.</a:t>
            </a:r>
          </a:p>
          <a:p>
            <a:endParaRPr lang="fi-FI" dirty="0"/>
          </a:p>
        </p:txBody>
      </p:sp>
      <p:sp>
        <p:nvSpPr>
          <p:cNvPr id="4" name="Päivämäärän paikkamerkki 3">
            <a:extLst>
              <a:ext uri="{FF2B5EF4-FFF2-40B4-BE49-F238E27FC236}">
                <a16:creationId xmlns:a16="http://schemas.microsoft.com/office/drawing/2014/main" id="{C7AB721C-FD01-4195-A13A-B8315813FA66}"/>
              </a:ext>
            </a:extLst>
          </p:cNvPr>
          <p:cNvSpPr>
            <a:spLocks noGrp="1"/>
          </p:cNvSpPr>
          <p:nvPr>
            <p:ph type="dt" sz="half" idx="10"/>
          </p:nvPr>
        </p:nvSpPr>
        <p:spPr/>
        <p:txBody>
          <a:bodyPr/>
          <a:lstStyle/>
          <a:p>
            <a:fld id="{BE363086-9BC5-4C4C-8FF7-3DCB32D8F34D}" type="datetime1">
              <a:rPr lang="fi-FI" smtClean="0"/>
              <a:pPr/>
              <a:t>14.2.2023</a:t>
            </a:fld>
            <a:endParaRPr lang="fi-FI" dirty="0"/>
          </a:p>
        </p:txBody>
      </p:sp>
      <p:sp>
        <p:nvSpPr>
          <p:cNvPr id="5" name="Dian numeron paikkamerkki 4">
            <a:extLst>
              <a:ext uri="{FF2B5EF4-FFF2-40B4-BE49-F238E27FC236}">
                <a16:creationId xmlns:a16="http://schemas.microsoft.com/office/drawing/2014/main" id="{EB5C4D98-C406-4649-B071-5F96C2506EF5}"/>
              </a:ext>
            </a:extLst>
          </p:cNvPr>
          <p:cNvSpPr>
            <a:spLocks noGrp="1"/>
          </p:cNvSpPr>
          <p:nvPr>
            <p:ph type="sldNum" sz="quarter" idx="12"/>
          </p:nvPr>
        </p:nvSpPr>
        <p:spPr/>
        <p:txBody>
          <a:bodyPr/>
          <a:lstStyle/>
          <a:p>
            <a:fld id="{680D50AB-F83C-4E2B-B0AF-3CA1ED4EDFEC}" type="slidenum">
              <a:rPr lang="fi-FI" smtClean="0"/>
              <a:pPr/>
              <a:t>3</a:t>
            </a:fld>
            <a:endParaRPr lang="fi-FI" dirty="0"/>
          </a:p>
        </p:txBody>
      </p:sp>
      <p:sp>
        <p:nvSpPr>
          <p:cNvPr id="6" name="Alatunnisteen paikkamerkki 5">
            <a:extLst>
              <a:ext uri="{FF2B5EF4-FFF2-40B4-BE49-F238E27FC236}">
                <a16:creationId xmlns:a16="http://schemas.microsoft.com/office/drawing/2014/main" id="{3C2AFB63-D90C-467C-95B5-FABA8B177FB9}"/>
              </a:ext>
            </a:extLst>
          </p:cNvPr>
          <p:cNvSpPr>
            <a:spLocks noGrp="1"/>
          </p:cNvSpPr>
          <p:nvPr>
            <p:ph type="ftr" sz="quarter" idx="11"/>
          </p:nvPr>
        </p:nvSpPr>
        <p:spPr/>
        <p:txBody>
          <a:bodyPr/>
          <a:lstStyle/>
          <a:p>
            <a:r>
              <a:rPr lang="fi-FI"/>
              <a:t>Keski-Pohjanmaan hyvinvointialue</a:t>
            </a:r>
            <a:endParaRPr lang="fi-FI" dirty="0"/>
          </a:p>
        </p:txBody>
      </p:sp>
      <p:sp>
        <p:nvSpPr>
          <p:cNvPr id="9" name="Puhekupla: Suorakulmio, kulmat pyöristettu 8">
            <a:extLst>
              <a:ext uri="{FF2B5EF4-FFF2-40B4-BE49-F238E27FC236}">
                <a16:creationId xmlns:a16="http://schemas.microsoft.com/office/drawing/2014/main" id="{CE0EFD7E-E208-40E0-B198-4EB69233256A}"/>
              </a:ext>
            </a:extLst>
          </p:cNvPr>
          <p:cNvSpPr/>
          <p:nvPr/>
        </p:nvSpPr>
        <p:spPr>
          <a:xfrm>
            <a:off x="9209946" y="1659542"/>
            <a:ext cx="2897024" cy="1991170"/>
          </a:xfrm>
          <a:prstGeom prst="wedgeRoundRectCallout">
            <a:avLst>
              <a:gd name="adj1" fmla="val 26070"/>
              <a:gd name="adj2" fmla="val 92543"/>
              <a:gd name="adj3"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R="0" lvl="0" algn="l" defTabSz="914400" rtl="0" eaLnBrk="1" fontAlgn="auto" latinLnBrk="0" hangingPunct="1">
              <a:lnSpc>
                <a:spcPct val="85000"/>
              </a:lnSpc>
              <a:spcBef>
                <a:spcPts val="1300"/>
              </a:spcBef>
              <a:spcAft>
                <a:spcPts val="0"/>
              </a:spcAft>
              <a:buClr>
                <a:srgbClr val="AE5385"/>
              </a:buClr>
              <a:buSzTx/>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”Kotiin annettavia palveluja olisivat kotihoito ja tukipalvelut sekä uutena sosiaalipalveluna turva-auttamispalvelu. </a:t>
            </a:r>
            <a:r>
              <a:rPr kumimoji="0" lang="fi-FI" sz="16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Kotihoitoa olisi järjestettävä asiakkaan yksilöllisen tarpeen mukaan vuorokaudenajasta riippumatta.” </a:t>
            </a:r>
          </a:p>
        </p:txBody>
      </p:sp>
      <p:sp>
        <p:nvSpPr>
          <p:cNvPr id="11" name="Puhekupla: Suorakulmio, kulmat pyöristettu 10">
            <a:extLst>
              <a:ext uri="{FF2B5EF4-FFF2-40B4-BE49-F238E27FC236}">
                <a16:creationId xmlns:a16="http://schemas.microsoft.com/office/drawing/2014/main" id="{0F253EA4-A8A3-48CA-B69E-D4ED583FA08D}"/>
              </a:ext>
            </a:extLst>
          </p:cNvPr>
          <p:cNvSpPr/>
          <p:nvPr/>
        </p:nvSpPr>
        <p:spPr>
          <a:xfrm>
            <a:off x="6312922" y="3281300"/>
            <a:ext cx="2897024" cy="2171873"/>
          </a:xfrm>
          <a:prstGeom prst="wedgeRoundRectCallout">
            <a:avLst>
              <a:gd name="adj1" fmla="val 86247"/>
              <a:gd name="adj2" fmla="val 34170"/>
              <a:gd name="adj3"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R="0" lvl="0" algn="l" defTabSz="914400" rtl="0" eaLnBrk="1" fontAlgn="auto" latinLnBrk="0" hangingPunct="1">
              <a:lnSpc>
                <a:spcPct val="85000"/>
              </a:lnSpc>
              <a:spcBef>
                <a:spcPts val="1300"/>
              </a:spcBef>
              <a:spcAft>
                <a:spcPts val="0"/>
              </a:spcAft>
              <a:buClr>
                <a:srgbClr val="AE5385"/>
              </a:buClr>
              <a:buSzTx/>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”Iäkkään henkilön hoitoa ja huolenpitoa sekä toimintakyvyn ylläpitämistä turvaavat </a:t>
            </a:r>
            <a:r>
              <a:rPr kumimoji="0" lang="fi-FI" sz="16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palvelut on suunniteltava niin, että ne vastaavat määrältään, sisällöltään ja ajoitukseltaan hänen tarpeitaan</a:t>
            </a:r>
            <a:r>
              <a:rPr kumimoji="0" lang="fi-FI" sz="16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a:t>
            </a:r>
          </a:p>
        </p:txBody>
      </p:sp>
    </p:spTree>
    <p:extLst>
      <p:ext uri="{BB962C8B-B14F-4D97-AF65-F5344CB8AC3E}">
        <p14:creationId xmlns:p14="http://schemas.microsoft.com/office/powerpoint/2010/main" val="395760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6470" y="396396"/>
            <a:ext cx="9756250" cy="971525"/>
          </a:xfrm>
        </p:spPr>
        <p:txBody>
          <a:bodyPr/>
          <a:lstStyle/>
          <a:p>
            <a:r>
              <a:rPr lang="fi-FI" sz="6000" dirty="0"/>
              <a:t>Yöpartiotoiminnan tavoitteet</a:t>
            </a:r>
          </a:p>
        </p:txBody>
      </p:sp>
      <p:sp>
        <p:nvSpPr>
          <p:cNvPr id="3" name="Sisällön paikkamerkki 2"/>
          <p:cNvSpPr>
            <a:spLocks noGrp="1"/>
          </p:cNvSpPr>
          <p:nvPr>
            <p:ph idx="1"/>
          </p:nvPr>
        </p:nvSpPr>
        <p:spPr>
          <a:xfrm>
            <a:off x="719137" y="1518407"/>
            <a:ext cx="10753725" cy="771788"/>
          </a:xfrm>
        </p:spPr>
        <p:txBody>
          <a:bodyPr/>
          <a:lstStyle/>
          <a:p>
            <a:r>
              <a:rPr lang="fi-FI" dirty="0">
                <a:solidFill>
                  <a:schemeClr val="tx1"/>
                </a:solidFill>
              </a:rPr>
              <a:t>Toiminnalle on asetettu tavoitteet, asiakasryhmät ja kriteerit. </a:t>
            </a:r>
          </a:p>
          <a:p>
            <a:pPr marL="0" indent="0">
              <a:buNone/>
            </a:pPr>
            <a:r>
              <a:rPr lang="fi-FI" dirty="0">
                <a:solidFill>
                  <a:schemeClr val="tx1"/>
                </a:solidFill>
              </a:rPr>
              <a:t> </a:t>
            </a:r>
          </a:p>
          <a:p>
            <a:pPr lvl="1"/>
            <a:endParaRPr lang="fi-FI" dirty="0"/>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549DF8-3256-43A3-9CF8-F9C88E76832E}" type="datetime1">
              <a:rPr kumimoji="0" lang="fi-FI" sz="1400" b="0" i="0" u="none" strike="noStrike" kern="1200" cap="none" spc="0" normalizeH="0" baseline="0" noProof="0" smtClean="0">
                <a:ln>
                  <a:noFill/>
                </a:ln>
                <a:solidFill>
                  <a:srgbClr val="00B5E2"/>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14.2.2023</a:t>
            </a:fld>
            <a:endParaRPr kumimoji="0" lang="fi-FI" sz="1400" b="0" i="0" u="none" strike="noStrike" kern="1200" cap="none" spc="0" normalizeH="0" baseline="0" noProof="0" dirty="0">
              <a:ln>
                <a:noFill/>
              </a:ln>
              <a:solidFill>
                <a:srgbClr val="00B5E2"/>
              </a:solidFill>
              <a:effectLst/>
              <a:uLnTx/>
              <a:uFillTx/>
              <a:latin typeface="Calibri Light" panose="020F0302020204030204"/>
              <a:ea typeface="+mn-ea"/>
              <a:cs typeface="+mn-cs"/>
            </a:endParaRP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0D50AB-F83C-4E2B-B0AF-3CA1ED4EDFEC}" type="slidenum">
              <a:rPr kumimoji="0" lang="fi-FI" sz="1400" b="1" i="0" u="none" strike="noStrike" kern="1200" cap="none" spc="0" normalizeH="0" baseline="0" noProof="0" smtClean="0">
                <a:ln>
                  <a:noFill/>
                </a:ln>
                <a:solidFill>
                  <a:srgbClr val="00B5E2"/>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i-FI" sz="1400" b="1" i="0" u="none" strike="noStrike" kern="1200" cap="none" spc="0" normalizeH="0" baseline="0" noProof="0" dirty="0">
              <a:ln>
                <a:noFill/>
              </a:ln>
              <a:solidFill>
                <a:srgbClr val="00B5E2"/>
              </a:solidFill>
              <a:effectLst/>
              <a:uLnTx/>
              <a:uFillTx/>
              <a:latin typeface="Calibri Light" panose="020F0302020204030204"/>
              <a:ea typeface="+mn-ea"/>
              <a:cs typeface="+mn-cs"/>
            </a:endParaRPr>
          </a:p>
        </p:txBody>
      </p:sp>
      <p:sp>
        <p:nvSpPr>
          <p:cNvPr id="13" name="Tekstiruutu 12">
            <a:extLst>
              <a:ext uri="{FF2B5EF4-FFF2-40B4-BE49-F238E27FC236}">
                <a16:creationId xmlns:a16="http://schemas.microsoft.com/office/drawing/2014/main" id="{B1EDA61D-A35A-41C5-ABF4-F6BEB7A5B487}"/>
              </a:ext>
            </a:extLst>
          </p:cNvPr>
          <p:cNvSpPr txBox="1"/>
          <p:nvPr/>
        </p:nvSpPr>
        <p:spPr>
          <a:xfrm>
            <a:off x="2348916" y="2559521"/>
            <a:ext cx="7055141" cy="34163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r="100000" b="100000"/>
            </a:path>
            <a:tileRect l="-100000" t="-100000"/>
          </a:gradFill>
          <a:effectLst>
            <a:outerShdw blurRad="63500" sx="102000" sy="102000" algn="ctr" rotWithShape="0">
              <a:prstClr val="black">
                <a:alpha val="40000"/>
              </a:prstClr>
            </a:outerShdw>
          </a:effectLst>
        </p:spPr>
        <p:txBody>
          <a:bodyPr wrap="square" rtlCol="0">
            <a:spAutoFit/>
          </a:bodyPr>
          <a:lstStyle/>
          <a:p>
            <a:r>
              <a:rPr lang="fi-FI" sz="2200" dirty="0">
                <a:solidFill>
                  <a:schemeClr val="tx1"/>
                </a:solidFill>
              </a:rPr>
              <a:t>Yöpartiotoiminnan tavoitteet: </a:t>
            </a:r>
          </a:p>
          <a:p>
            <a:pPr marL="800100" lvl="1" indent="-342900">
              <a:buFont typeface="Arial" panose="020B0604020202020204" pitchFamily="34" charset="0"/>
              <a:buChar char="•"/>
            </a:pPr>
            <a:r>
              <a:rPr lang="fi-FI" sz="2200" dirty="0">
                <a:solidFill>
                  <a:schemeClr val="tx1"/>
                </a:solidFill>
              </a:rPr>
              <a:t>ihmiset pärjäisivät mahdollisimman pitkään kotona</a:t>
            </a:r>
          </a:p>
          <a:p>
            <a:pPr marL="800100" lvl="1" indent="-342900">
              <a:buFont typeface="Arial" panose="020B0604020202020204" pitchFamily="34" charset="0"/>
              <a:buChar char="•"/>
            </a:pPr>
            <a:r>
              <a:rPr lang="fi-FI" sz="2200" dirty="0">
                <a:solidFill>
                  <a:schemeClr val="tx1"/>
                </a:solidFill>
              </a:rPr>
              <a:t>viivästettäisiin palveluasumisen tarvetta, silloin kun kotona asumisen edellytykset muilta osin täyttyvät</a:t>
            </a:r>
          </a:p>
          <a:p>
            <a:pPr marL="800100" lvl="1" indent="-342900">
              <a:buFont typeface="Arial" panose="020B0604020202020204" pitchFamily="34" charset="0"/>
              <a:buChar char="•"/>
            </a:pPr>
            <a:r>
              <a:rPr lang="fi-FI" sz="2200" dirty="0">
                <a:solidFill>
                  <a:schemeClr val="tx1"/>
                </a:solidFill>
              </a:rPr>
              <a:t>turvattomuuden tunteen vähentäminen </a:t>
            </a:r>
            <a:r>
              <a:rPr lang="fi-FI" sz="2200" dirty="0">
                <a:solidFill>
                  <a:schemeClr val="tx1"/>
                </a:solidFill>
                <a:sym typeface="Wingdings" panose="05000000000000000000" pitchFamily="2" charset="2"/>
              </a:rPr>
              <a:t> kotona pärjäämisen edellytykset paremmat</a:t>
            </a:r>
            <a:endParaRPr lang="fi-FI" sz="2200" dirty="0">
              <a:solidFill>
                <a:schemeClr val="tx1"/>
              </a:solidFill>
            </a:endParaRPr>
          </a:p>
          <a:p>
            <a:pPr marL="800100" lvl="1" indent="-342900">
              <a:buFont typeface="Arial" panose="020B0604020202020204" pitchFamily="34" charset="0"/>
              <a:buChar char="•"/>
            </a:pPr>
            <a:r>
              <a:rPr lang="fi-FI" sz="2200" dirty="0">
                <a:solidFill>
                  <a:schemeClr val="tx1"/>
                </a:solidFill>
              </a:rPr>
              <a:t>hoidon jatkuvuuden onnistuminen --&gt; kuntoutumisen näkökulma. Kotona kuntoudutaan paremmin kuin vieraammassa ympäristössä</a:t>
            </a:r>
          </a:p>
          <a:p>
            <a:endParaRPr lang="fi-FI" dirty="0"/>
          </a:p>
        </p:txBody>
      </p:sp>
    </p:spTree>
    <p:extLst>
      <p:ext uri="{BB962C8B-B14F-4D97-AF65-F5344CB8AC3E}">
        <p14:creationId xmlns:p14="http://schemas.microsoft.com/office/powerpoint/2010/main" val="388075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47347" y="350141"/>
            <a:ext cx="5928084" cy="1109543"/>
          </a:xfrm>
        </p:spPr>
        <p:txBody>
          <a:bodyPr/>
          <a:lstStyle/>
          <a:p>
            <a:r>
              <a:rPr lang="fi-FI" sz="4000" dirty="0">
                <a:solidFill>
                  <a:schemeClr val="tx1"/>
                </a:solidFill>
              </a:rPr>
              <a:t>Yöpartiotoiminnan asiakasryhmät ja kriteerit</a:t>
            </a:r>
          </a:p>
        </p:txBody>
      </p:sp>
      <p:sp>
        <p:nvSpPr>
          <p:cNvPr id="3" name="Sisällön paikkamerkki 2"/>
          <p:cNvSpPr>
            <a:spLocks noGrp="1"/>
          </p:cNvSpPr>
          <p:nvPr>
            <p:ph idx="1"/>
          </p:nvPr>
        </p:nvSpPr>
        <p:spPr/>
        <p:txBody>
          <a:bodyPr/>
          <a:lstStyle/>
          <a:p>
            <a:pPr lvl="2"/>
            <a:endParaRPr lang="fi-FI" dirty="0"/>
          </a:p>
          <a:p>
            <a:endParaRPr lang="fi-FI" dirty="0"/>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549DF8-3256-43A3-9CF8-F9C88E76832E}" type="datetime1">
              <a:rPr kumimoji="0" lang="fi-FI" sz="1400" b="0" i="0" u="none" strike="noStrike" kern="1200" cap="none" spc="0" normalizeH="0" baseline="0" noProof="0" smtClean="0">
                <a:ln>
                  <a:noFill/>
                </a:ln>
                <a:solidFill>
                  <a:srgbClr val="00B5E2"/>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14.2.2023</a:t>
            </a:fld>
            <a:endParaRPr kumimoji="0" lang="fi-FI" sz="1400" b="0" i="0" u="none" strike="noStrike" kern="1200" cap="none" spc="0" normalizeH="0" baseline="0" noProof="0" dirty="0">
              <a:ln>
                <a:noFill/>
              </a:ln>
              <a:solidFill>
                <a:srgbClr val="00B5E2"/>
              </a:solidFill>
              <a:effectLst/>
              <a:uLnTx/>
              <a:uFillTx/>
              <a:latin typeface="Calibri Light" panose="020F0302020204030204"/>
              <a:ea typeface="+mn-ea"/>
              <a:cs typeface="+mn-cs"/>
            </a:endParaRP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0D50AB-F83C-4E2B-B0AF-3CA1ED4EDFEC}" type="slidenum">
              <a:rPr kumimoji="0" lang="fi-FI" sz="1400" b="1" i="0" u="none" strike="noStrike" kern="1200" cap="none" spc="0" normalizeH="0" baseline="0" noProof="0" smtClean="0">
                <a:ln>
                  <a:noFill/>
                </a:ln>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i-FI" sz="1400" b="1" i="0" u="none" strike="noStrike" kern="1200" cap="none" spc="0" normalizeH="0" baseline="0" noProof="0" dirty="0">
              <a:ln>
                <a:noFill/>
              </a:ln>
              <a:effectLst/>
              <a:uLnTx/>
              <a:uFillTx/>
              <a:latin typeface="Calibri Light" panose="020F0302020204030204"/>
              <a:ea typeface="+mn-ea"/>
              <a:cs typeface="+mn-cs"/>
            </a:endParaRPr>
          </a:p>
        </p:txBody>
      </p:sp>
      <p:sp>
        <p:nvSpPr>
          <p:cNvPr id="9" name="Tekstiruutu 8">
            <a:extLst>
              <a:ext uri="{FF2B5EF4-FFF2-40B4-BE49-F238E27FC236}">
                <a16:creationId xmlns:a16="http://schemas.microsoft.com/office/drawing/2014/main" id="{00B57BD5-6A7F-42B3-B3D1-D119A11ED848}"/>
              </a:ext>
            </a:extLst>
          </p:cNvPr>
          <p:cNvSpPr txBox="1"/>
          <p:nvPr/>
        </p:nvSpPr>
        <p:spPr>
          <a:xfrm>
            <a:off x="5847347" y="1579200"/>
            <a:ext cx="5863822" cy="4585358"/>
          </a:xfrm>
          <a:prstGeom prst="rect">
            <a:avLst/>
          </a:prstGeom>
          <a:noFill/>
        </p:spPr>
        <p:txBody>
          <a:bodyPr wrap="square">
            <a:spAutoFit/>
          </a:bodyPr>
          <a:lstStyle/>
          <a:p>
            <a:pPr marL="180975" marR="0" lvl="1" indent="0" algn="l" defTabSz="914400" rtl="0" eaLnBrk="1" fontAlgn="auto" latinLnBrk="0" hangingPunct="1">
              <a:lnSpc>
                <a:spcPct val="85000"/>
              </a:lnSpc>
              <a:spcBef>
                <a:spcPts val="600"/>
              </a:spcBef>
              <a:spcAft>
                <a:spcPts val="0"/>
              </a:spcAft>
              <a:buClr>
                <a:srgbClr val="00B5E2"/>
              </a:buClr>
              <a:buSzTx/>
              <a:buFont typeface="Arial" panose="020B0604020202020204" pitchFamily="34" charset="0"/>
              <a:buNone/>
              <a:tabLst/>
              <a:defRPr/>
            </a:pPr>
            <a:r>
              <a:rPr kumimoji="0" lang="fi-FI" sz="22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1. Asiakasryhmä</a:t>
            </a:r>
          </a:p>
          <a:p>
            <a:pPr marL="523875" marR="0" lvl="1" indent="-342900" algn="l" defTabSz="914400" rtl="0" eaLnBrk="1" fontAlgn="auto" latinLnBrk="0" hangingPunct="1">
              <a:lnSpc>
                <a:spcPct val="85000"/>
              </a:lnSpc>
              <a:spcBef>
                <a:spcPts val="600"/>
              </a:spcBef>
              <a:spcAft>
                <a:spcPts val="0"/>
              </a:spcAft>
              <a:buClr>
                <a:schemeClr val="accent6"/>
              </a:buClr>
              <a:buSzTx/>
              <a:buFont typeface="Arial" panose="020B0604020202020204" pitchFamily="34" charset="0"/>
              <a:buChar char="•"/>
              <a:tabLst/>
              <a:defRPr/>
            </a:pPr>
            <a:r>
              <a:rPr kumimoji="0" lang="fi-FI" sz="22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Asiakas on kotihoidon asiakas</a:t>
            </a:r>
          </a:p>
          <a:p>
            <a:pPr marL="523875" marR="0" lvl="1" indent="-342900" algn="l" defTabSz="914400" rtl="0" eaLnBrk="1" fontAlgn="auto" latinLnBrk="0" hangingPunct="1">
              <a:lnSpc>
                <a:spcPct val="85000"/>
              </a:lnSpc>
              <a:spcBef>
                <a:spcPts val="600"/>
              </a:spcBef>
              <a:spcAft>
                <a:spcPts val="0"/>
              </a:spcAft>
              <a:buClr>
                <a:schemeClr val="accent6"/>
              </a:buClr>
              <a:buSzTx/>
              <a:buFont typeface="Arial" panose="020B0604020202020204" pitchFamily="34" charset="0"/>
              <a:buChar char="•"/>
              <a:tabLst/>
              <a:defRPr/>
            </a:pPr>
            <a:r>
              <a:rPr kumimoji="0" lang="fi-FI" sz="22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Asiakkaalla taustalla hoitojakso osastolla tai jaksohoitoyksikössä ja kotiutumisen tueksi tarvitaan yöllä tarkistuskäynti tai tukea esim. vessassa käymiseen. </a:t>
            </a:r>
          </a:p>
          <a:p>
            <a:pPr marL="523875" marR="0" lvl="1" indent="-342900" algn="l" defTabSz="914400" rtl="0" eaLnBrk="1" fontAlgn="auto" latinLnBrk="0" hangingPunct="1">
              <a:lnSpc>
                <a:spcPct val="85000"/>
              </a:lnSpc>
              <a:spcBef>
                <a:spcPts val="600"/>
              </a:spcBef>
              <a:spcAft>
                <a:spcPts val="0"/>
              </a:spcAft>
              <a:buClr>
                <a:schemeClr val="accent6"/>
              </a:buClr>
              <a:buSzTx/>
              <a:buFont typeface="Arial" panose="020B0604020202020204" pitchFamily="34" charset="0"/>
              <a:buChar char="•"/>
              <a:tabLst/>
              <a:defRPr/>
            </a:pPr>
            <a:endParaRPr kumimoji="0" lang="fi-FI" sz="22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a:p>
            <a:pPr marL="180975" marR="0" lvl="1" algn="l" defTabSz="914400" rtl="0" eaLnBrk="1" fontAlgn="auto" latinLnBrk="0" hangingPunct="1">
              <a:lnSpc>
                <a:spcPct val="85000"/>
              </a:lnSpc>
              <a:spcBef>
                <a:spcPts val="600"/>
              </a:spcBef>
              <a:spcAft>
                <a:spcPts val="0"/>
              </a:spcAft>
              <a:buClr>
                <a:schemeClr val="accent6"/>
              </a:buClr>
              <a:buSzTx/>
              <a:tabLst/>
              <a:defRPr/>
            </a:pPr>
            <a:r>
              <a:rPr kumimoji="0" lang="fi-FI" sz="22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2. Asiakasryhmä</a:t>
            </a:r>
          </a:p>
          <a:p>
            <a:pPr marL="523875" marR="0" lvl="1" indent="-342900" algn="l" defTabSz="914400" rtl="0" eaLnBrk="1" fontAlgn="auto" latinLnBrk="0" hangingPunct="1">
              <a:lnSpc>
                <a:spcPct val="85000"/>
              </a:lnSpc>
              <a:spcBef>
                <a:spcPts val="600"/>
              </a:spcBef>
              <a:spcAft>
                <a:spcPts val="0"/>
              </a:spcAft>
              <a:buClr>
                <a:schemeClr val="accent6"/>
              </a:buClr>
              <a:buSzTx/>
              <a:buFont typeface="Arial" panose="020B0604020202020204" pitchFamily="34" charset="0"/>
              <a:buChar char="•"/>
              <a:tabLst/>
              <a:defRPr/>
            </a:pPr>
            <a:r>
              <a:rPr kumimoji="0" lang="fi-FI" sz="22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Asiakas on kotihoidon asiakas, joka tarvitsee psyykkiseen ahdistuneisuuteen tai turvattomuuden tunteeseen kontaktin hoitohenkilökuntaan.</a:t>
            </a:r>
          </a:p>
          <a:p>
            <a:pPr marL="704850" marR="0" lvl="2" indent="-342900" algn="l" defTabSz="914400" rtl="0" eaLnBrk="1" fontAlgn="auto" latinLnBrk="0" hangingPunct="1">
              <a:lnSpc>
                <a:spcPct val="85000"/>
              </a:lnSpc>
              <a:spcBef>
                <a:spcPts val="600"/>
              </a:spcBef>
              <a:spcAft>
                <a:spcPts val="0"/>
              </a:spcAft>
              <a:buClr>
                <a:schemeClr val="accent6"/>
              </a:buClr>
              <a:buSzTx/>
              <a:buFont typeface="Arial" panose="020B0604020202020204" pitchFamily="34" charset="0"/>
              <a:buChar char="•"/>
              <a:tabLst/>
              <a:defRPr/>
            </a:pPr>
            <a:r>
              <a:rPr kumimoji="0" lang="fi-FI" sz="2200" b="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Näille tarjotaan etäkontakti- tai puhelinpalvelua fyysisen käynnin sijasta.</a:t>
            </a:r>
          </a:p>
        </p:txBody>
      </p:sp>
      <p:pic>
        <p:nvPicPr>
          <p:cNvPr id="11" name="Kuvan paikkamerkki 10" descr="Kuva, joka sisältää kohteen sisä, vuode, seinä&#10;&#10;Kuvaus luotu automaattisesti">
            <a:extLst>
              <a:ext uri="{FF2B5EF4-FFF2-40B4-BE49-F238E27FC236}">
                <a16:creationId xmlns:a16="http://schemas.microsoft.com/office/drawing/2014/main" id="{FD95CCCB-BE2E-4FC8-8F40-99AAD3B9141F}"/>
              </a:ext>
            </a:extLst>
          </p:cNvPr>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21505" r="21505"/>
          <a:stretch>
            <a:fillRect/>
          </a:stretch>
        </p:blipFill>
        <p:spPr/>
      </p:pic>
      <p:pic>
        <p:nvPicPr>
          <p:cNvPr id="8" name="Kuva 7">
            <a:extLst>
              <a:ext uri="{FF2B5EF4-FFF2-40B4-BE49-F238E27FC236}">
                <a16:creationId xmlns:a16="http://schemas.microsoft.com/office/drawing/2014/main" id="{DCE8B603-B092-4CF6-B5C2-2801C95E30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814"/>
          <a:stretch/>
        </p:blipFill>
        <p:spPr>
          <a:xfrm>
            <a:off x="186358" y="5842938"/>
            <a:ext cx="577311" cy="575628"/>
          </a:xfrm>
          <a:prstGeom prst="rect">
            <a:avLst/>
          </a:prstGeom>
        </p:spPr>
      </p:pic>
      <p:pic>
        <p:nvPicPr>
          <p:cNvPr id="10" name="Kuva 9">
            <a:extLst>
              <a:ext uri="{FF2B5EF4-FFF2-40B4-BE49-F238E27FC236}">
                <a16:creationId xmlns:a16="http://schemas.microsoft.com/office/drawing/2014/main" id="{62D80BCD-3F28-46DE-A534-0E63E26AE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728" y="5881802"/>
            <a:ext cx="512737" cy="515342"/>
          </a:xfrm>
          <a:prstGeom prst="rect">
            <a:avLst/>
          </a:prstGeom>
        </p:spPr>
      </p:pic>
      <p:sp>
        <p:nvSpPr>
          <p:cNvPr id="12" name="Alatunnisteen paikkamerkki 5">
            <a:extLst>
              <a:ext uri="{FF2B5EF4-FFF2-40B4-BE49-F238E27FC236}">
                <a16:creationId xmlns:a16="http://schemas.microsoft.com/office/drawing/2014/main" id="{4DAD8DAB-E3BC-46B1-9B58-CDC7489DFAC0}"/>
              </a:ext>
            </a:extLst>
          </p:cNvPr>
          <p:cNvSpPr txBox="1">
            <a:spLocks/>
          </p:cNvSpPr>
          <p:nvPr/>
        </p:nvSpPr>
        <p:spPr>
          <a:xfrm>
            <a:off x="215064" y="6406362"/>
            <a:ext cx="5029200" cy="228600"/>
          </a:xfrm>
          <a:prstGeom prst="rect">
            <a:avLst/>
          </a:prstGeom>
        </p:spPr>
        <p:txBody>
          <a:bodyPr/>
          <a:lstStyle>
            <a:defPPr>
              <a:defRPr lang="fi-FI"/>
            </a:defPPr>
            <a:lvl1pPr marL="0" algn="l" defTabSz="914400" rtl="0" eaLnBrk="1" latinLnBrk="0" hangingPunct="1">
              <a:defRPr sz="1400" b="1"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tabLst>
                <a:tab pos="2695575" algn="l"/>
              </a:tabLst>
            </a:pPr>
            <a:r>
              <a:rPr lang="fi-FI" dirty="0">
                <a:solidFill>
                  <a:schemeClr val="bg1"/>
                </a:solidFill>
              </a:rPr>
              <a:t>Keski-Pohjanmaan hyvinvointialue</a:t>
            </a:r>
          </a:p>
        </p:txBody>
      </p:sp>
    </p:spTree>
    <p:extLst>
      <p:ext uri="{BB962C8B-B14F-4D97-AF65-F5344CB8AC3E}">
        <p14:creationId xmlns:p14="http://schemas.microsoft.com/office/powerpoint/2010/main" val="425611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14879A6A-0707-4460-AA9A-9489F919E78E}"/>
              </a:ext>
            </a:extLst>
          </p:cNvPr>
          <p:cNvSpPr>
            <a:spLocks noGrp="1"/>
          </p:cNvSpPr>
          <p:nvPr>
            <p:ph type="pic" sz="quarter" idx="23"/>
          </p:nvPr>
        </p:nvSpPr>
        <p:spPr/>
      </p:sp>
      <p:sp>
        <p:nvSpPr>
          <p:cNvPr id="3" name="Sisällön paikkamerkki 2"/>
          <p:cNvSpPr>
            <a:spLocks noGrp="1"/>
          </p:cNvSpPr>
          <p:nvPr>
            <p:ph idx="1"/>
          </p:nvPr>
        </p:nvSpPr>
        <p:spPr>
          <a:xfrm>
            <a:off x="6224630" y="394283"/>
            <a:ext cx="5680925" cy="6018163"/>
          </a:xfrm>
        </p:spPr>
        <p:txBody>
          <a:bodyPr/>
          <a:lstStyle/>
          <a:p>
            <a:pPr marL="0" lvl="0" indent="0">
              <a:buClr>
                <a:srgbClr val="00B5E2"/>
              </a:buClr>
              <a:buNone/>
              <a:defRPr/>
            </a:pPr>
            <a:r>
              <a:rPr lang="fi-FI" sz="1600" b="1" dirty="0">
                <a:latin typeface="Calibri Light" panose="020F0302020204030204" pitchFamily="34" charset="0"/>
                <a:cs typeface="Calibri Light" panose="020F0302020204030204" pitchFamily="34" charset="0"/>
              </a:rPr>
              <a:t>3. </a:t>
            </a:r>
            <a:r>
              <a:rPr lang="fi-FI" b="1" dirty="0">
                <a:solidFill>
                  <a:prstClr val="black">
                    <a:lumMod val="85000"/>
                    <a:lumOff val="15000"/>
                  </a:prstClr>
                </a:solidFill>
                <a:latin typeface="Calibri Light" panose="020F0302020204030204" pitchFamily="34" charset="0"/>
                <a:cs typeface="Calibri Light" panose="020F0302020204030204" pitchFamily="34" charset="0"/>
              </a:rPr>
              <a:t>Asiakasryhmä</a:t>
            </a:r>
          </a:p>
          <a:p>
            <a:pPr lvl="1">
              <a:defRPr/>
            </a:pPr>
            <a:r>
              <a:rPr lang="fi-FI" dirty="0">
                <a:solidFill>
                  <a:prstClr val="black">
                    <a:lumMod val="85000"/>
                    <a:lumOff val="15000"/>
                  </a:prstClr>
                </a:solidFill>
                <a:latin typeface="Calibri Light" panose="020F0302020204030204" pitchFamily="34" charset="0"/>
                <a:cs typeface="Calibri Light" panose="020F0302020204030204" pitchFamily="34" charset="0"/>
              </a:rPr>
              <a:t>Kotihoidon asiakkaita, jotka odottavat paikkaa tehostettuun palveluasumiseen.</a:t>
            </a:r>
          </a:p>
          <a:p>
            <a:pPr lvl="2">
              <a:defRPr/>
            </a:pPr>
            <a:r>
              <a:rPr lang="fi-FI" i="0" dirty="0">
                <a:solidFill>
                  <a:prstClr val="black">
                    <a:lumMod val="85000"/>
                    <a:lumOff val="15000"/>
                  </a:prstClr>
                </a:solidFill>
                <a:latin typeface="Calibri Light" panose="020F0302020204030204" pitchFamily="34" charset="0"/>
                <a:cs typeface="Calibri Light" panose="020F0302020204030204" pitchFamily="34" charset="0"/>
              </a:rPr>
              <a:t>kotiutuminen täytyy olla turvallista</a:t>
            </a:r>
          </a:p>
          <a:p>
            <a:pPr lvl="2">
              <a:defRPr/>
            </a:pPr>
            <a:r>
              <a:rPr lang="fi-FI" i="0" dirty="0">
                <a:solidFill>
                  <a:prstClr val="black">
                    <a:lumMod val="85000"/>
                    <a:lumOff val="15000"/>
                  </a:prstClr>
                </a:solidFill>
                <a:latin typeface="Calibri Light" panose="020F0302020204030204" pitchFamily="34" charset="0"/>
                <a:cs typeface="Calibri Light" panose="020F0302020204030204" pitchFamily="34" charset="0"/>
              </a:rPr>
              <a:t>mielellään jonon etupäästä ja henkilö, joka odottaa mahdollisimman moneen paikkaan, jotta odotus ei veny pitkäksi.</a:t>
            </a:r>
          </a:p>
          <a:p>
            <a:pPr lvl="2">
              <a:defRPr/>
            </a:pPr>
            <a:r>
              <a:rPr lang="fi-FI" i="0" dirty="0">
                <a:solidFill>
                  <a:prstClr val="black">
                    <a:lumMod val="85000"/>
                    <a:lumOff val="15000"/>
                  </a:prstClr>
                </a:solidFill>
                <a:latin typeface="Calibri Light" panose="020F0302020204030204" pitchFamily="34" charset="0"/>
                <a:cs typeface="Calibri Light" panose="020F0302020204030204" pitchFamily="34" charset="0"/>
              </a:rPr>
              <a:t>mahdollisesti asuu vielä kotona</a:t>
            </a:r>
          </a:p>
          <a:p>
            <a:pPr lvl="2">
              <a:defRPr/>
            </a:pPr>
            <a:r>
              <a:rPr lang="fi-FI" dirty="0">
                <a:solidFill>
                  <a:prstClr val="black">
                    <a:lumMod val="85000"/>
                    <a:lumOff val="15000"/>
                  </a:prstClr>
                </a:solidFill>
                <a:latin typeface="Calibri Light" panose="020F0302020204030204" pitchFamily="34" charset="0"/>
                <a:cs typeface="Calibri Light" panose="020F0302020204030204" pitchFamily="34" charset="0"/>
              </a:rPr>
              <a:t>Myönteinen TEPA-päätös</a:t>
            </a:r>
            <a:endParaRPr lang="fi-FI" i="0" dirty="0">
              <a:latin typeface="Calibri Light" panose="020F0302020204030204" pitchFamily="34" charset="0"/>
              <a:cs typeface="Calibri Light" panose="020F0302020204030204" pitchFamily="34" charset="0"/>
            </a:endParaRPr>
          </a:p>
          <a:p>
            <a:pPr marL="0" indent="0">
              <a:buNone/>
            </a:pPr>
            <a:r>
              <a:rPr lang="fi-FI" b="1" dirty="0">
                <a:latin typeface="Calibri Light" panose="020F0302020204030204" pitchFamily="34" charset="0"/>
                <a:cs typeface="Calibri Light" panose="020F0302020204030204" pitchFamily="34" charset="0"/>
              </a:rPr>
              <a:t>4. Asiakasryhmä</a:t>
            </a:r>
          </a:p>
          <a:p>
            <a:pPr lvl="1"/>
            <a:r>
              <a:rPr lang="fi-FI" dirty="0">
                <a:latin typeface="Calibri Light" panose="020F0302020204030204" pitchFamily="34" charset="0"/>
                <a:cs typeface="Calibri Light" panose="020F0302020204030204" pitchFamily="34" charset="0"/>
              </a:rPr>
              <a:t>Kotisaattohoitopotilaat, jotka tarvitsevat yöllistä apua, esim. vessa-avustukset tai kipupumppuasiat.</a:t>
            </a:r>
          </a:p>
          <a:p>
            <a:pPr lvl="2"/>
            <a:r>
              <a:rPr lang="fi-FI" i="0" dirty="0">
                <a:latin typeface="Calibri Light" panose="020F0302020204030204" pitchFamily="34" charset="0"/>
                <a:cs typeface="Calibri Light" panose="020F0302020204030204" pitchFamily="34" charset="0"/>
              </a:rPr>
              <a:t>Omaiset tiiviisti hoidossa mukana.</a:t>
            </a:r>
          </a:p>
          <a:p>
            <a:pPr lvl="2"/>
            <a:r>
              <a:rPr lang="fi-FI" i="0" dirty="0">
                <a:latin typeface="Calibri Light" panose="020F0302020204030204" pitchFamily="34" charset="0"/>
                <a:cs typeface="Calibri Light" panose="020F0302020204030204" pitchFamily="34" charset="0"/>
              </a:rPr>
              <a:t>Potilaat kotisairaalan asiakkaita.</a:t>
            </a:r>
          </a:p>
          <a:p>
            <a:pPr lvl="2"/>
            <a:r>
              <a:rPr lang="fi-FI" i="0" dirty="0">
                <a:latin typeface="Calibri Light" panose="020F0302020204030204" pitchFamily="34" charset="0"/>
                <a:cs typeface="Calibri Light" panose="020F0302020204030204" pitchFamily="34" charset="0"/>
              </a:rPr>
              <a:t>Osan tarpeista voi hoitaa etäkontakti-palvelulla.</a:t>
            </a:r>
          </a:p>
          <a:p>
            <a:pPr lvl="2"/>
            <a:r>
              <a:rPr lang="fi-FI" i="0" dirty="0">
                <a:latin typeface="Calibri Light" panose="020F0302020204030204" pitchFamily="34" charset="0"/>
                <a:cs typeface="Calibri Light" panose="020F0302020204030204" pitchFamily="34" charset="0"/>
              </a:rPr>
              <a:t>Syöpäyhdistyksen sairaanhoitaja Monica Kolppanen konsulttina tarvittaessa.</a:t>
            </a:r>
          </a:p>
          <a:p>
            <a:pPr marL="361950" lvl="2" indent="0">
              <a:buNone/>
            </a:pPr>
            <a:r>
              <a:rPr lang="fi-FI" i="0" dirty="0">
                <a:solidFill>
                  <a:schemeClr val="tx1"/>
                </a:solidFill>
                <a:latin typeface="Calibri Light" panose="020F0302020204030204" pitchFamily="34" charset="0"/>
                <a:cs typeface="Calibri Light" panose="020F0302020204030204" pitchFamily="34" charset="0"/>
              </a:rPr>
              <a:t>Turvapuhelin- ja ovihälytykset menevät edelleen saman käytännön mukaisesti kuin ennenkin. </a:t>
            </a:r>
          </a:p>
          <a:p>
            <a:pPr marL="361950" lvl="2" indent="0">
              <a:buNone/>
            </a:pPr>
            <a:endParaRPr lang="fi-FI" sz="1600" dirty="0"/>
          </a:p>
          <a:p>
            <a:endParaRPr lang="fi-FI" dirty="0"/>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549DF8-3256-43A3-9CF8-F9C88E76832E}" type="datetime1">
              <a:rPr kumimoji="0" lang="fi-FI" sz="1400" b="0" i="0" u="none" strike="noStrike" kern="1200" cap="none" spc="0" normalizeH="0" baseline="0" noProof="0" smtClean="0">
                <a:ln>
                  <a:noFill/>
                </a:ln>
                <a:solidFill>
                  <a:srgbClr val="00B5E2"/>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14.2.2023</a:t>
            </a:fld>
            <a:endParaRPr kumimoji="0" lang="fi-FI" sz="1400" b="0" i="0" u="none" strike="noStrike" kern="1200" cap="none" spc="0" normalizeH="0" baseline="0" noProof="0" dirty="0">
              <a:ln>
                <a:noFill/>
              </a:ln>
              <a:solidFill>
                <a:srgbClr val="00B5E2"/>
              </a:solidFill>
              <a:effectLst/>
              <a:uLnTx/>
              <a:uFillTx/>
              <a:latin typeface="Calibri Light" panose="020F0302020204030204"/>
              <a:ea typeface="+mn-ea"/>
              <a:cs typeface="+mn-cs"/>
            </a:endParaRP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0D50AB-F83C-4E2B-B0AF-3CA1ED4EDFEC}" type="slidenum">
              <a:rPr kumimoji="0" lang="fi-FI" sz="1400" b="1" i="0" u="none" strike="noStrike" kern="1200" cap="none" spc="0" normalizeH="0" baseline="0" noProof="0" smtClean="0">
                <a:ln>
                  <a:noFill/>
                </a:ln>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i-FI" sz="1400" b="1" i="0" u="none" strike="noStrike" kern="1200" cap="none" spc="0" normalizeH="0" baseline="0" noProof="0" dirty="0">
              <a:ln>
                <a:noFill/>
              </a:ln>
              <a:effectLst/>
              <a:uLnTx/>
              <a:uFillTx/>
              <a:latin typeface="Calibri Light" panose="020F0302020204030204"/>
              <a:ea typeface="+mn-ea"/>
              <a:cs typeface="+mn-cs"/>
            </a:endParaRPr>
          </a:p>
        </p:txBody>
      </p:sp>
      <p:pic>
        <p:nvPicPr>
          <p:cNvPr id="6" name="Sisällön paikkamerkki 3" descr="Kuva, joka sisältää kohteen henkilö, sisä&#10;&#10;Kuvaus luotu automaattisesti">
            <a:extLst>
              <a:ext uri="{FF2B5EF4-FFF2-40B4-BE49-F238E27FC236}">
                <a16:creationId xmlns:a16="http://schemas.microsoft.com/office/drawing/2014/main" id="{74E1D7DD-A920-4539-BF93-898C927EAA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88" r="23287"/>
          <a:stretch/>
        </p:blipFill>
        <p:spPr>
          <a:xfrm>
            <a:off x="-16476" y="10"/>
            <a:ext cx="5863823" cy="685799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noFill/>
        </p:spPr>
      </p:pic>
      <p:pic>
        <p:nvPicPr>
          <p:cNvPr id="13" name="Kuva 12">
            <a:extLst>
              <a:ext uri="{FF2B5EF4-FFF2-40B4-BE49-F238E27FC236}">
                <a16:creationId xmlns:a16="http://schemas.microsoft.com/office/drawing/2014/main" id="{DA96C1FE-0C15-435F-9719-1A272372D0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814"/>
          <a:stretch/>
        </p:blipFill>
        <p:spPr>
          <a:xfrm>
            <a:off x="186358" y="5842938"/>
            <a:ext cx="577311" cy="575628"/>
          </a:xfrm>
          <a:prstGeom prst="rect">
            <a:avLst/>
          </a:prstGeom>
        </p:spPr>
      </p:pic>
      <p:pic>
        <p:nvPicPr>
          <p:cNvPr id="14" name="Kuva 13">
            <a:extLst>
              <a:ext uri="{FF2B5EF4-FFF2-40B4-BE49-F238E27FC236}">
                <a16:creationId xmlns:a16="http://schemas.microsoft.com/office/drawing/2014/main" id="{63D3150B-1CBD-4502-8FDF-B7E80E3A9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728" y="5881802"/>
            <a:ext cx="512737" cy="515342"/>
          </a:xfrm>
          <a:prstGeom prst="rect">
            <a:avLst/>
          </a:prstGeom>
        </p:spPr>
      </p:pic>
      <p:sp>
        <p:nvSpPr>
          <p:cNvPr id="16" name="Alatunnisteen paikkamerkki 5">
            <a:extLst>
              <a:ext uri="{FF2B5EF4-FFF2-40B4-BE49-F238E27FC236}">
                <a16:creationId xmlns:a16="http://schemas.microsoft.com/office/drawing/2014/main" id="{85D7BCB3-055E-4044-BBC7-736D652AE852}"/>
              </a:ext>
            </a:extLst>
          </p:cNvPr>
          <p:cNvSpPr txBox="1">
            <a:spLocks/>
          </p:cNvSpPr>
          <p:nvPr/>
        </p:nvSpPr>
        <p:spPr>
          <a:xfrm>
            <a:off x="215064" y="6406362"/>
            <a:ext cx="5029200" cy="228600"/>
          </a:xfrm>
          <a:prstGeom prst="rect">
            <a:avLst/>
          </a:prstGeom>
        </p:spPr>
        <p:txBody>
          <a:bodyPr/>
          <a:lstStyle>
            <a:defPPr>
              <a:defRPr lang="fi-FI"/>
            </a:defPPr>
            <a:lvl1pPr marL="0" algn="l" defTabSz="914400" rtl="0" eaLnBrk="1" latinLnBrk="0" hangingPunct="1">
              <a:defRPr sz="1400" b="1"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tabLst>
                <a:tab pos="2695575" algn="l"/>
              </a:tabLst>
            </a:pPr>
            <a:r>
              <a:rPr lang="fi-FI" dirty="0">
                <a:solidFill>
                  <a:schemeClr val="bg1"/>
                </a:solidFill>
              </a:rPr>
              <a:t>Keski-Pohjanmaan hyvinvointialue</a:t>
            </a:r>
          </a:p>
        </p:txBody>
      </p:sp>
    </p:spTree>
    <p:extLst>
      <p:ext uri="{BB962C8B-B14F-4D97-AF65-F5344CB8AC3E}">
        <p14:creationId xmlns:p14="http://schemas.microsoft.com/office/powerpoint/2010/main" val="7151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n paikkamerkki 1">
            <a:extLst>
              <a:ext uri="{FF2B5EF4-FFF2-40B4-BE49-F238E27FC236}">
                <a16:creationId xmlns:a16="http://schemas.microsoft.com/office/drawing/2014/main" id="{364B709C-D675-4D1F-8B8A-1A759761EF73}"/>
              </a:ext>
            </a:extLst>
          </p:cNvPr>
          <p:cNvPicPr>
            <a:picLocks noGrp="1" noChangeAspect="1"/>
          </p:cNvPicPr>
          <p:nvPr>
            <p:ph type="pic" sz="quarter" idx="23"/>
          </p:nvPr>
        </p:nvPicPr>
        <p:blipFill>
          <a:blip r:embed="rId2"/>
          <a:srcRect l="15" r="15"/>
          <a:stretch>
            <a:fillRect/>
          </a:stretch>
        </p:blipFill>
        <p:spPr>
          <a:prstGeom prst="rect">
            <a:avLst/>
          </a:prstGeom>
        </p:spPr>
      </p:pic>
      <p:sp>
        <p:nvSpPr>
          <p:cNvPr id="6" name="Otsikko 5"/>
          <p:cNvSpPr>
            <a:spLocks noGrp="1"/>
          </p:cNvSpPr>
          <p:nvPr>
            <p:ph type="title"/>
          </p:nvPr>
        </p:nvSpPr>
        <p:spPr>
          <a:xfrm>
            <a:off x="6055631" y="209875"/>
            <a:ext cx="5928084" cy="1769707"/>
          </a:xfrm>
        </p:spPr>
        <p:txBody>
          <a:bodyPr/>
          <a:lstStyle/>
          <a:p>
            <a:r>
              <a:rPr lang="fi-FI" sz="4400" dirty="0">
                <a:solidFill>
                  <a:schemeClr val="tx1"/>
                </a:solidFill>
              </a:rPr>
              <a:t>Jokilaaksojen </a:t>
            </a:r>
            <a:r>
              <a:rPr lang="fi-FI" sz="4400" dirty="0" err="1">
                <a:solidFill>
                  <a:schemeClr val="tx1"/>
                </a:solidFill>
              </a:rPr>
              <a:t>yöpartiotoiminnan</a:t>
            </a:r>
            <a:r>
              <a:rPr lang="fi-FI" sz="4400" dirty="0">
                <a:solidFill>
                  <a:schemeClr val="tx1"/>
                </a:solidFill>
              </a:rPr>
              <a:t> käytännön järjestelyt</a:t>
            </a:r>
          </a:p>
        </p:txBody>
      </p:sp>
      <p:sp>
        <p:nvSpPr>
          <p:cNvPr id="7" name="Sisällön paikkamerkki 6"/>
          <p:cNvSpPr>
            <a:spLocks noGrp="1"/>
          </p:cNvSpPr>
          <p:nvPr>
            <p:ph idx="1"/>
          </p:nvPr>
        </p:nvSpPr>
        <p:spPr>
          <a:xfrm>
            <a:off x="5862255" y="1979582"/>
            <a:ext cx="6188334" cy="4542516"/>
          </a:xfrm>
        </p:spPr>
        <p:txBody>
          <a:bodyPr/>
          <a:lstStyle/>
          <a:p>
            <a:r>
              <a:rPr lang="fi-FI" sz="1600" dirty="0" err="1">
                <a:latin typeface="Calibri Light" panose="020F0302020204030204" pitchFamily="34" charset="0"/>
                <a:cs typeface="Calibri Light" panose="020F0302020204030204" pitchFamily="34" charset="0"/>
              </a:rPr>
              <a:t>Yöpartioyksikkö</a:t>
            </a:r>
            <a:r>
              <a:rPr lang="fi-FI" sz="1600" dirty="0">
                <a:latin typeface="Calibri Light" panose="020F0302020204030204" pitchFamily="34" charset="0"/>
                <a:cs typeface="Calibri Light" panose="020F0302020204030204" pitchFamily="34" charset="0"/>
              </a:rPr>
              <a:t> on perustettu kotihoidon alaisuuteen.</a:t>
            </a:r>
          </a:p>
          <a:p>
            <a:r>
              <a:rPr lang="fi-FI" sz="1600" dirty="0">
                <a:latin typeface="Calibri Light" panose="020F0302020204030204" pitchFamily="34" charset="0"/>
                <a:cs typeface="Calibri Light" panose="020F0302020204030204" pitchFamily="34" charset="0"/>
              </a:rPr>
              <a:t>Molemmissa jokilaaksoissa on </a:t>
            </a:r>
            <a:r>
              <a:rPr lang="fi-FI" sz="1600" dirty="0" err="1">
                <a:latin typeface="Calibri Light" panose="020F0302020204030204" pitchFamily="34" charset="0"/>
                <a:cs typeface="Calibri Light" panose="020F0302020204030204" pitchFamily="34" charset="0"/>
              </a:rPr>
              <a:t>yöpartio</a:t>
            </a:r>
            <a:r>
              <a:rPr lang="fi-FI" sz="1600" dirty="0">
                <a:latin typeface="Calibri Light" panose="020F0302020204030204" pitchFamily="34" charset="0"/>
                <a:cs typeface="Calibri Light" panose="020F0302020204030204" pitchFamily="34" charset="0"/>
              </a:rPr>
              <a:t> yksiköt, joihin kuuluu 3 työntekijää, jotka ovat lähihoitajia -&gt; näin voidaan turvata, että joka yössä on työntekijä.</a:t>
            </a:r>
          </a:p>
          <a:p>
            <a:r>
              <a:rPr lang="fi-FI" sz="1600" dirty="0">
                <a:latin typeface="Calibri Light" panose="020F0302020204030204" pitchFamily="34" charset="0"/>
                <a:cs typeface="Calibri Light" panose="020F0302020204030204" pitchFamily="34" charset="0"/>
              </a:rPr>
              <a:t>Lestijokilaaksossa toiminta on alkanut pilottina 09/22 ja vahvistuu 03/23 ja Perhonjokilaaksossa toiminta alkaa näiltä näkymin 04/23.</a:t>
            </a:r>
          </a:p>
          <a:p>
            <a:r>
              <a:rPr lang="fi-FI" sz="1600" dirty="0" err="1">
                <a:latin typeface="Calibri Light" panose="020F0302020204030204" pitchFamily="34" charset="0"/>
                <a:cs typeface="Calibri Light" panose="020F0302020204030204" pitchFamily="34" charset="0"/>
              </a:rPr>
              <a:t>Yöpartiolaisten</a:t>
            </a:r>
            <a:r>
              <a:rPr lang="fi-FI" sz="1600" dirty="0">
                <a:latin typeface="Calibri Light" panose="020F0302020204030204" pitchFamily="34" charset="0"/>
                <a:cs typeface="Calibri Light" panose="020F0302020204030204" pitchFamily="34" charset="0"/>
              </a:rPr>
              <a:t> sijoituspaikka öisin vaihtelee, hän on alueen 24/7 yksikössä, jos ei asiakaskäyntejä. Sijoitus määrittyy sen mukaisesti missä yövuoron asiakkaat asuvat ja lisäksi sijoitukseen vaikuttaa alueen yksiköiden tarve lisäavulle.</a:t>
            </a:r>
          </a:p>
          <a:p>
            <a:r>
              <a:rPr lang="fi-FI" sz="1600" dirty="0">
                <a:latin typeface="Calibri Light" panose="020F0302020204030204" pitchFamily="34" charset="0"/>
                <a:cs typeface="Calibri Light" panose="020F0302020204030204" pitchFamily="34" charset="0"/>
              </a:rPr>
              <a:t>Asiakasohjaus tapahtuu optimoinnin kautta.</a:t>
            </a:r>
          </a:p>
          <a:p>
            <a:r>
              <a:rPr lang="fi-FI" sz="1600" dirty="0" err="1">
                <a:latin typeface="Calibri Light" panose="020F0302020204030204" pitchFamily="34" charset="0"/>
                <a:cs typeface="Calibri Light" panose="020F0302020204030204" pitchFamily="34" charset="0"/>
              </a:rPr>
              <a:t>Yöpartioilla</a:t>
            </a:r>
            <a:r>
              <a:rPr lang="fi-FI" sz="1600" dirty="0">
                <a:latin typeface="Calibri Light" panose="020F0302020204030204" pitchFamily="34" charset="0"/>
                <a:cs typeface="Calibri Light" panose="020F0302020204030204" pitchFamily="34" charset="0"/>
              </a:rPr>
              <a:t> on omat ajanvarauskirjat, johon optimoidaan </a:t>
            </a:r>
            <a:r>
              <a:rPr lang="fi-FI" sz="1600" dirty="0" err="1">
                <a:latin typeface="Calibri Light" panose="020F0302020204030204" pitchFamily="34" charset="0"/>
                <a:cs typeface="Calibri Light" panose="020F0302020204030204" pitchFamily="34" charset="0"/>
              </a:rPr>
              <a:t>yökäynnit</a:t>
            </a:r>
            <a:r>
              <a:rPr lang="fi-FI" sz="1600" dirty="0">
                <a:latin typeface="Calibri Light" panose="020F0302020204030204" pitchFamily="34" charset="0"/>
                <a:cs typeface="Calibri Light" panose="020F0302020204030204" pitchFamily="34" charset="0"/>
              </a:rPr>
              <a:t>.</a:t>
            </a:r>
          </a:p>
          <a:p>
            <a:r>
              <a:rPr lang="fi-FI" sz="1600" b="1" dirty="0">
                <a:effectLst/>
                <a:latin typeface="Calibri Light" panose="020F0302020204030204" pitchFamily="34" charset="0"/>
                <a:ea typeface="Calibri" panose="020F0502020204030204" pitchFamily="34" charset="0"/>
                <a:cs typeface="Calibri Light" panose="020F0302020204030204" pitchFamily="34" charset="0"/>
              </a:rPr>
              <a:t>Optimointi voi optimoida äkillisiä käyntejä ainoastaan kotihoidon, ensihoidon tai kotisairaalan pyynnöstä Esim. </a:t>
            </a:r>
            <a:r>
              <a:rPr lang="fi-FI" sz="1600" b="1" dirty="0" err="1">
                <a:effectLst/>
                <a:latin typeface="Calibri Light" panose="020F0302020204030204" pitchFamily="34" charset="0"/>
                <a:ea typeface="Calibri" panose="020F0502020204030204" pitchFamily="34" charset="0"/>
                <a:cs typeface="Calibri Light" panose="020F0302020204030204" pitchFamily="34" charset="0"/>
              </a:rPr>
              <a:t>kommootioseurannat</a:t>
            </a:r>
            <a:r>
              <a:rPr lang="fi-FI" sz="1600" b="1" dirty="0">
                <a:effectLst/>
                <a:latin typeface="Calibri Light" panose="020F0302020204030204" pitchFamily="34" charset="0"/>
                <a:ea typeface="Calibri" panose="020F0502020204030204" pitchFamily="34" charset="0"/>
                <a:cs typeface="Calibri Light" panose="020F0302020204030204" pitchFamily="34" charset="0"/>
              </a:rPr>
              <a:t> tai saattohoitotilanteet. Muuten asiakkaat ilmoitetaan arkipäivisin  8-15 välisenä aikana tai niille voidaan palvelut aloittaa vasta seuraavana arkipäivänä, kun palveluesimies on tehnyt palvelupäätöksen. </a:t>
            </a:r>
          </a:p>
          <a:p>
            <a:r>
              <a:rPr lang="fi-FI" sz="1600" b="1" dirty="0" err="1">
                <a:latin typeface="Calibri Light" panose="020F0302020204030204" pitchFamily="34" charset="0"/>
                <a:ea typeface="Calibri" panose="020F0502020204030204" pitchFamily="34" charset="0"/>
                <a:cs typeface="Calibri Light" panose="020F0302020204030204" pitchFamily="34" charset="0"/>
              </a:rPr>
              <a:t>Yöpartioon</a:t>
            </a:r>
            <a:r>
              <a:rPr lang="fi-FI" sz="1600" b="1" dirty="0">
                <a:latin typeface="Calibri Light" panose="020F0302020204030204" pitchFamily="34" charset="0"/>
                <a:ea typeface="Calibri" panose="020F0502020204030204" pitchFamily="34" charset="0"/>
                <a:cs typeface="Calibri Light" panose="020F0302020204030204" pitchFamily="34" charset="0"/>
              </a:rPr>
              <a:t> e</a:t>
            </a:r>
            <a:r>
              <a:rPr lang="fi-FI" sz="1600" b="1" dirty="0">
                <a:effectLst/>
                <a:latin typeface="Calibri Light" panose="020F0302020204030204" pitchFamily="34" charset="0"/>
                <a:ea typeface="Calibri" panose="020F0502020204030204" pitchFamily="34" charset="0"/>
                <a:cs typeface="Calibri Light" panose="020F0302020204030204" pitchFamily="34" charset="0"/>
              </a:rPr>
              <a:t>i luvata säännöllisiä asiakkaita.</a:t>
            </a:r>
            <a:endParaRPr lang="fi-FI" sz="16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fi-FI" sz="1800" dirty="0"/>
          </a:p>
        </p:txBody>
      </p:sp>
      <p:sp>
        <p:nvSpPr>
          <p:cNvPr id="4" name="Päivämäärän paikkamerkki 3"/>
          <p:cNvSpPr>
            <a:spLocks noGrp="1"/>
          </p:cNvSpPr>
          <p:nvPr>
            <p:ph type="dt" sz="half" idx="10"/>
          </p:nvPr>
        </p:nvSpPr>
        <p:spPr/>
        <p:txBody>
          <a:bodyPr/>
          <a:lstStyle/>
          <a:p>
            <a:fld id="{0B549DF8-3256-43A3-9CF8-F9C88E76832E}" type="datetime1">
              <a:rPr lang="fi-FI" smtClean="0"/>
              <a:pPr/>
              <a:t>14.2.2023</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7</a:t>
            </a:fld>
            <a:endParaRPr lang="fi-FI" dirty="0"/>
          </a:p>
        </p:txBody>
      </p:sp>
      <p:pic>
        <p:nvPicPr>
          <p:cNvPr id="8" name="Kuva 7">
            <a:extLst>
              <a:ext uri="{FF2B5EF4-FFF2-40B4-BE49-F238E27FC236}">
                <a16:creationId xmlns:a16="http://schemas.microsoft.com/office/drawing/2014/main" id="{1EF09CB9-41AA-4D71-BAD9-4D076F8EE4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814"/>
          <a:stretch/>
        </p:blipFill>
        <p:spPr>
          <a:xfrm>
            <a:off x="186358" y="5842938"/>
            <a:ext cx="577311" cy="575628"/>
          </a:xfrm>
          <a:prstGeom prst="rect">
            <a:avLst/>
          </a:prstGeom>
        </p:spPr>
      </p:pic>
      <p:pic>
        <p:nvPicPr>
          <p:cNvPr id="9" name="Kuva 8">
            <a:extLst>
              <a:ext uri="{FF2B5EF4-FFF2-40B4-BE49-F238E27FC236}">
                <a16:creationId xmlns:a16="http://schemas.microsoft.com/office/drawing/2014/main" id="{F9976638-61C8-4ED6-A4E0-C45CD3EF54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728" y="5881802"/>
            <a:ext cx="512737" cy="515342"/>
          </a:xfrm>
          <a:prstGeom prst="rect">
            <a:avLst/>
          </a:prstGeom>
        </p:spPr>
      </p:pic>
      <p:sp>
        <p:nvSpPr>
          <p:cNvPr id="10" name="Alatunnisteen paikkamerkki 5">
            <a:extLst>
              <a:ext uri="{FF2B5EF4-FFF2-40B4-BE49-F238E27FC236}">
                <a16:creationId xmlns:a16="http://schemas.microsoft.com/office/drawing/2014/main" id="{B1936C40-BE6E-4B5D-9F00-FD50ED0E94F1}"/>
              </a:ext>
            </a:extLst>
          </p:cNvPr>
          <p:cNvSpPr txBox="1">
            <a:spLocks/>
          </p:cNvSpPr>
          <p:nvPr/>
        </p:nvSpPr>
        <p:spPr>
          <a:xfrm>
            <a:off x="215064" y="6406362"/>
            <a:ext cx="5029200" cy="228600"/>
          </a:xfrm>
          <a:prstGeom prst="rect">
            <a:avLst/>
          </a:prstGeom>
        </p:spPr>
        <p:txBody>
          <a:bodyPr/>
          <a:lstStyle>
            <a:defPPr>
              <a:defRPr lang="fi-FI"/>
            </a:defPPr>
            <a:lvl1pPr marL="0" algn="l" defTabSz="914400" rtl="0" eaLnBrk="1" latinLnBrk="0" hangingPunct="1">
              <a:defRPr sz="1400" b="1"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tabLst>
                <a:tab pos="2695575" algn="l"/>
              </a:tabLst>
            </a:pPr>
            <a:r>
              <a:rPr lang="fi-FI" dirty="0">
                <a:solidFill>
                  <a:schemeClr val="bg1"/>
                </a:solidFill>
              </a:rPr>
              <a:t>Keski-Pohjanmaan hyvinvointialue</a:t>
            </a:r>
          </a:p>
        </p:txBody>
      </p:sp>
    </p:spTree>
    <p:extLst>
      <p:ext uri="{BB962C8B-B14F-4D97-AF65-F5344CB8AC3E}">
        <p14:creationId xmlns:p14="http://schemas.microsoft.com/office/powerpoint/2010/main" val="114638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38B02-E5D7-F3A2-52DA-BDE50D30537F}"/>
              </a:ext>
            </a:extLst>
          </p:cNvPr>
          <p:cNvSpPr>
            <a:spLocks noGrp="1"/>
          </p:cNvSpPr>
          <p:nvPr>
            <p:ph type="title"/>
          </p:nvPr>
        </p:nvSpPr>
        <p:spPr>
          <a:xfrm>
            <a:off x="559692" y="501348"/>
            <a:ext cx="9756250" cy="971525"/>
          </a:xfrm>
        </p:spPr>
        <p:txBody>
          <a:bodyPr anchor="t">
            <a:normAutofit/>
          </a:bodyPr>
          <a:lstStyle/>
          <a:p>
            <a:r>
              <a:rPr lang="fi-FI" sz="4300" dirty="0"/>
              <a:t>Kotiutumisessa huomioon otettavia asioita</a:t>
            </a:r>
          </a:p>
        </p:txBody>
      </p:sp>
      <p:graphicFrame>
        <p:nvGraphicFramePr>
          <p:cNvPr id="6" name="Sisällön paikkamerkki 3">
            <a:extLst>
              <a:ext uri="{FF2B5EF4-FFF2-40B4-BE49-F238E27FC236}">
                <a16:creationId xmlns:a16="http://schemas.microsoft.com/office/drawing/2014/main" id="{3F36E532-2B20-6369-D816-ECBEB6144C48}"/>
              </a:ext>
            </a:extLst>
          </p:cNvPr>
          <p:cNvGraphicFramePr>
            <a:graphicFrameLocks noGrp="1"/>
          </p:cNvGraphicFramePr>
          <p:nvPr>
            <p:ph idx="13"/>
            <p:extLst>
              <p:ext uri="{D42A27DB-BD31-4B8C-83A1-F6EECF244321}">
                <p14:modId xmlns:p14="http://schemas.microsoft.com/office/powerpoint/2010/main" val="1708111073"/>
              </p:ext>
            </p:extLst>
          </p:nvPr>
        </p:nvGraphicFramePr>
        <p:xfrm>
          <a:off x="6518500" y="1290170"/>
          <a:ext cx="5486146" cy="5001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a:extLst>
              <a:ext uri="{FF2B5EF4-FFF2-40B4-BE49-F238E27FC236}">
                <a16:creationId xmlns:a16="http://schemas.microsoft.com/office/drawing/2014/main" id="{C8F09C21-07D0-11AA-A298-CADFC0590E28}"/>
              </a:ext>
            </a:extLst>
          </p:cNvPr>
          <p:cNvSpPr txBox="1"/>
          <p:nvPr/>
        </p:nvSpPr>
        <p:spPr>
          <a:xfrm>
            <a:off x="768472" y="1237709"/>
            <a:ext cx="5188636" cy="1354217"/>
          </a:xfrm>
          <a:prstGeom prst="rect">
            <a:avLst/>
          </a:prstGeom>
          <a:noFill/>
        </p:spPr>
        <p:txBody>
          <a:bodyPr wrap="square" rtlCol="0">
            <a:spAutoFit/>
          </a:bodyPr>
          <a:lstStyle/>
          <a:p>
            <a:r>
              <a:rPr lang="fi-FI" sz="1600" dirty="0">
                <a:effectLst/>
                <a:latin typeface="Calibri Light" panose="020F0302020204030204" pitchFamily="34" charset="0"/>
                <a:cs typeface="Calibri Light" panose="020F0302020204030204" pitchFamily="34" charset="0"/>
              </a:rPr>
              <a:t>Kotiutuksen ennakointi on tärkeää. Ota yhteys Kotihoidon Toiminnanohjaukseen heti, kun kotiutusta suunnitellaan. Huomioi, että kotihoidon palveluita ei välttämättä voida järjestää samana päivänä.</a:t>
            </a:r>
          </a:p>
          <a:p>
            <a:endParaRPr lang="fi-FI" dirty="0"/>
          </a:p>
        </p:txBody>
      </p:sp>
      <p:graphicFrame>
        <p:nvGraphicFramePr>
          <p:cNvPr id="7" name="Kaaviokuva 6">
            <a:extLst>
              <a:ext uri="{FF2B5EF4-FFF2-40B4-BE49-F238E27FC236}">
                <a16:creationId xmlns:a16="http://schemas.microsoft.com/office/drawing/2014/main" id="{2E016D7E-857B-30D9-D283-8CEA5169AE1F}"/>
              </a:ext>
            </a:extLst>
          </p:cNvPr>
          <p:cNvGraphicFramePr/>
          <p:nvPr>
            <p:extLst>
              <p:ext uri="{D42A27DB-BD31-4B8C-83A1-F6EECF244321}">
                <p14:modId xmlns:p14="http://schemas.microsoft.com/office/powerpoint/2010/main" val="2583501932"/>
              </p:ext>
            </p:extLst>
          </p:nvPr>
        </p:nvGraphicFramePr>
        <p:xfrm>
          <a:off x="768471" y="2281806"/>
          <a:ext cx="5590384" cy="42112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kstiruutu 10">
            <a:extLst>
              <a:ext uri="{FF2B5EF4-FFF2-40B4-BE49-F238E27FC236}">
                <a16:creationId xmlns:a16="http://schemas.microsoft.com/office/drawing/2014/main" id="{E4E69BE9-A9D3-2290-6A24-8344F3643D27}"/>
              </a:ext>
            </a:extLst>
          </p:cNvPr>
          <p:cNvSpPr txBox="1"/>
          <p:nvPr/>
        </p:nvSpPr>
        <p:spPr>
          <a:xfrm>
            <a:off x="9613784" y="6385357"/>
            <a:ext cx="2206305" cy="215444"/>
          </a:xfrm>
          <a:prstGeom prst="rect">
            <a:avLst/>
          </a:prstGeom>
          <a:noFill/>
        </p:spPr>
        <p:txBody>
          <a:bodyPr wrap="square" rtlCol="0">
            <a:spAutoFit/>
          </a:bodyPr>
          <a:lstStyle/>
          <a:p>
            <a:r>
              <a:rPr lang="fi-FI" sz="800" dirty="0"/>
              <a:t>Ohjeen tehnyt Marjo Kero-Järvilä ja Petra Witick</a:t>
            </a:r>
          </a:p>
        </p:txBody>
      </p:sp>
    </p:spTree>
    <p:extLst>
      <p:ext uri="{BB962C8B-B14F-4D97-AF65-F5344CB8AC3E}">
        <p14:creationId xmlns:p14="http://schemas.microsoft.com/office/powerpoint/2010/main" val="374842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a, joka sisältää kohteen henkilö, istuminen, huone&#10;&#10;Kuvaus luotu automaattisesti">
            <a:extLst>
              <a:ext uri="{FF2B5EF4-FFF2-40B4-BE49-F238E27FC236}">
                <a16:creationId xmlns:a16="http://schemas.microsoft.com/office/drawing/2014/main" id="{AA1D7BF4-F833-4F14-998D-EE2CE9B19E67}"/>
              </a:ext>
            </a:extLst>
          </p:cNvPr>
          <p:cNvPicPr>
            <a:picLocks noGrp="1" noChangeAspect="1"/>
          </p:cNvPicPr>
          <p:nvPr>
            <p:ph type="pic" sz="quarter" idx="23"/>
          </p:nvPr>
        </p:nvPicPr>
        <p:blipFill rotWithShape="1">
          <a:blip r:embed="rId2" cstate="print">
            <a:extLst>
              <a:ext uri="{28A0092B-C50C-407E-A947-70E740481C1C}">
                <a14:useLocalDpi xmlns:a14="http://schemas.microsoft.com/office/drawing/2010/main" val="0"/>
              </a:ext>
            </a:extLst>
          </a:blip>
          <a:srcRect l="11720" r="31205" b="-1"/>
          <a:stretch/>
        </p:blipFill>
        <p:spPr>
          <a:xfrm>
            <a:off x="-16476" y="10"/>
            <a:ext cx="5863823" cy="6857990"/>
          </a:xfrm>
          <a:noFill/>
        </p:spPr>
      </p:pic>
      <p:sp>
        <p:nvSpPr>
          <p:cNvPr id="2" name="Otsikko 1"/>
          <p:cNvSpPr>
            <a:spLocks noGrp="1"/>
          </p:cNvSpPr>
          <p:nvPr>
            <p:ph type="title"/>
          </p:nvPr>
        </p:nvSpPr>
        <p:spPr>
          <a:xfrm>
            <a:off x="5847347" y="350141"/>
            <a:ext cx="5928084" cy="765595"/>
          </a:xfrm>
        </p:spPr>
        <p:txBody>
          <a:bodyPr anchor="t">
            <a:normAutofit/>
          </a:bodyPr>
          <a:lstStyle/>
          <a:p>
            <a:r>
              <a:rPr lang="fi-FI" sz="4600" dirty="0" err="1">
                <a:solidFill>
                  <a:schemeClr val="tx1"/>
                </a:solidFill>
              </a:rPr>
              <a:t>Yöpartiolaisen</a:t>
            </a:r>
            <a:r>
              <a:rPr lang="fi-FI" sz="4600" dirty="0">
                <a:solidFill>
                  <a:schemeClr val="tx1"/>
                </a:solidFill>
              </a:rPr>
              <a:t> tehtävät</a:t>
            </a:r>
          </a:p>
        </p:txBody>
      </p:sp>
      <p:sp>
        <p:nvSpPr>
          <p:cNvPr id="3" name="Sisällön paikkamerkki 2"/>
          <p:cNvSpPr>
            <a:spLocks noGrp="1"/>
          </p:cNvSpPr>
          <p:nvPr>
            <p:ph idx="1"/>
          </p:nvPr>
        </p:nvSpPr>
        <p:spPr>
          <a:xfrm>
            <a:off x="5717222" y="1465868"/>
            <a:ext cx="6188334" cy="4909766"/>
          </a:xfrm>
        </p:spPr>
        <p:txBody>
          <a:bodyPr>
            <a:noAutofit/>
          </a:bodyPr>
          <a:lstStyle/>
          <a:p>
            <a:pPr>
              <a:lnSpc>
                <a:spcPct val="90000"/>
              </a:lnSpc>
              <a:spcAft>
                <a:spcPts val="600"/>
              </a:spcAft>
            </a:pPr>
            <a:r>
              <a:rPr lang="fi-FI" sz="1800" dirty="0" err="1">
                <a:latin typeface="Calibri Light" panose="020F0302020204030204" pitchFamily="34" charset="0"/>
                <a:cs typeface="Calibri Light" panose="020F0302020204030204" pitchFamily="34" charset="0"/>
              </a:rPr>
              <a:t>Yöpartiolaisen</a:t>
            </a:r>
            <a:r>
              <a:rPr lang="fi-FI" sz="1800" dirty="0">
                <a:latin typeface="Calibri Light" panose="020F0302020204030204" pitchFamily="34" charset="0"/>
                <a:cs typeface="Calibri Light" panose="020F0302020204030204" pitchFamily="34" charset="0"/>
              </a:rPr>
              <a:t> päätehtävänä on käydä sovituilla käynneillä tai huolehtia muu yhteydenottotapa asiakkaisiin </a:t>
            </a:r>
          </a:p>
          <a:p>
            <a:pPr>
              <a:lnSpc>
                <a:spcPct val="90000"/>
              </a:lnSpc>
              <a:spcAft>
                <a:spcPts val="600"/>
              </a:spcAft>
            </a:pPr>
            <a:r>
              <a:rPr lang="fi-FI" sz="1800" dirty="0">
                <a:latin typeface="Calibri Light" panose="020F0302020204030204" pitchFamily="34" charset="0"/>
                <a:cs typeface="Calibri Light" panose="020F0302020204030204" pitchFamily="34" charset="0"/>
              </a:rPr>
              <a:t>Käynneillä käydään tekemässä esim. sairaalajakson jälkeen voinnin tarkistusta ns. tsekkauskäynti, tuetaan kotona selviytymistä ja avustetaan päivittäisissä toiminnoissa, arvioidaan kipulääkityksen riittävyys.</a:t>
            </a:r>
          </a:p>
          <a:p>
            <a:pPr lvl="1">
              <a:lnSpc>
                <a:spcPct val="90000"/>
              </a:lnSpc>
              <a:spcAft>
                <a:spcPts val="600"/>
              </a:spcAft>
            </a:pPr>
            <a:r>
              <a:rPr lang="fi-FI" sz="1800" dirty="0">
                <a:latin typeface="Calibri Light" panose="020F0302020204030204" pitchFamily="34" charset="0"/>
                <a:cs typeface="Calibri Light" panose="020F0302020204030204" pitchFamily="34" charset="0"/>
              </a:rPr>
              <a:t>Tehdään tarvittaessa erilaisia sairaanhoidollisia tehtäviä esim. virtsakatetrin laittaminen, runsaasti vuotavan haavan sidosten uusiminen, </a:t>
            </a:r>
            <a:r>
              <a:rPr lang="fi-FI" sz="1800" dirty="0" err="1">
                <a:latin typeface="Calibri Light" panose="020F0302020204030204" pitchFamily="34" charset="0"/>
                <a:cs typeface="Calibri Light" panose="020F0302020204030204" pitchFamily="34" charset="0"/>
              </a:rPr>
              <a:t>kommootioseurantaa</a:t>
            </a:r>
            <a:r>
              <a:rPr lang="fi-FI" sz="1800" dirty="0">
                <a:latin typeface="Calibri Light" panose="020F0302020204030204" pitchFamily="34" charset="0"/>
                <a:cs typeface="Calibri Light" panose="020F0302020204030204" pitchFamily="34" charset="0"/>
              </a:rPr>
              <a:t>  jne. </a:t>
            </a:r>
          </a:p>
          <a:p>
            <a:pPr>
              <a:lnSpc>
                <a:spcPct val="90000"/>
              </a:lnSpc>
              <a:spcAft>
                <a:spcPts val="600"/>
              </a:spcAft>
            </a:pPr>
            <a:r>
              <a:rPr lang="fi-FI" sz="1800" dirty="0" err="1">
                <a:latin typeface="Calibri Light" panose="020F0302020204030204" pitchFamily="34" charset="0"/>
                <a:cs typeface="Calibri Light" panose="020F0302020204030204" pitchFamily="34" charset="0"/>
              </a:rPr>
              <a:t>Yöpartiojaksojen</a:t>
            </a:r>
            <a:r>
              <a:rPr lang="fi-FI" sz="1800" dirty="0">
                <a:latin typeface="Calibri Light" panose="020F0302020204030204" pitchFamily="34" charset="0"/>
                <a:cs typeface="Calibri Light" panose="020F0302020204030204" pitchFamily="34" charset="0"/>
              </a:rPr>
              <a:t> pituus sekä käyntimäärät yön aikana vaihtelee hoidon tarpeen mukaan. Etukäteen ei luvata pitkiä jaksoja ja useita käyntejä yöhön vaan jaksojen aikana tehdään jatkuvaa hoidon tarpeen arviointia kuntouttavalla otteella ja käynnit suunnitellaan sen mukaisesti. Tavoitteena on asiakkaan kuntoutuminen ja omatoimisuus.</a:t>
            </a:r>
          </a:p>
          <a:p>
            <a:pPr>
              <a:lnSpc>
                <a:spcPct val="90000"/>
              </a:lnSpc>
              <a:spcAft>
                <a:spcPts val="600"/>
              </a:spcAft>
            </a:pPr>
            <a:r>
              <a:rPr lang="fi-FI" sz="1800" dirty="0">
                <a:latin typeface="Calibri Light" panose="020F0302020204030204" pitchFamily="34" charset="0"/>
                <a:cs typeface="Calibri Light" panose="020F0302020204030204" pitchFamily="34" charset="0"/>
              </a:rPr>
              <a:t>Ellei </a:t>
            </a:r>
            <a:r>
              <a:rPr lang="fi-FI" sz="1800" dirty="0" err="1">
                <a:latin typeface="Calibri Light" panose="020F0302020204030204" pitchFamily="34" charset="0"/>
                <a:cs typeface="Calibri Light" panose="020F0302020204030204" pitchFamily="34" charset="0"/>
              </a:rPr>
              <a:t>yöpartiokäyntejä</a:t>
            </a:r>
            <a:r>
              <a:rPr lang="fi-FI" sz="1800" dirty="0">
                <a:latin typeface="Calibri Light" panose="020F0302020204030204" pitchFamily="34" charset="0"/>
                <a:cs typeface="Calibri Light" panose="020F0302020204030204" pitchFamily="34" charset="0"/>
              </a:rPr>
              <a:t> ole, työskentelee </a:t>
            </a:r>
            <a:r>
              <a:rPr lang="fi-FI" sz="1800" dirty="0" err="1">
                <a:latin typeface="Calibri Light" panose="020F0302020204030204" pitchFamily="34" charset="0"/>
                <a:cs typeface="Calibri Light" panose="020F0302020204030204" pitchFamily="34" charset="0"/>
              </a:rPr>
              <a:t>yöpartion</a:t>
            </a:r>
            <a:r>
              <a:rPr lang="fi-FI" sz="1800" dirty="0">
                <a:latin typeface="Calibri Light" panose="020F0302020204030204" pitchFamily="34" charset="0"/>
                <a:cs typeface="Calibri Light" panose="020F0302020204030204" pitchFamily="34" charset="0"/>
              </a:rPr>
              <a:t> hoitaja alueen 24/7 yksikössä, jossa sillä hetkellä suurin tarve. Hän saa informaation sijoituspaikasta ennen vuoron alkua/vuoron alussa ajanvarauskirjalta.</a:t>
            </a:r>
          </a:p>
        </p:txBody>
      </p:sp>
      <p:sp>
        <p:nvSpPr>
          <p:cNvPr id="4" name="Päivämäärän paikkamerkki 3" hidden="1"/>
          <p:cNvSpPr>
            <a:spLocks noGrp="1"/>
          </p:cNvSpPr>
          <p:nvPr>
            <p:ph type="dt" sz="half" idx="10"/>
          </p:nvPr>
        </p:nvSpPr>
        <p:spPr>
          <a:xfrm>
            <a:off x="685800" y="6412447"/>
            <a:ext cx="1215189" cy="22823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0B549DF8-3256-43A3-9CF8-F9C88E76832E}" type="datetime1">
              <a:rPr kumimoji="0" lang="fi-FI" sz="900" b="0" i="0" u="none" strike="noStrike" kern="1200" cap="none" spc="0" normalizeH="0" baseline="0" noProof="0" smtClean="0">
                <a:ln>
                  <a:noFill/>
                </a:ln>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14.2.2023</a:t>
            </a:fld>
            <a:endParaRPr kumimoji="0" lang="fi-FI" sz="900" b="0" i="0" u="none" strike="noStrike" kern="1200" cap="none" spc="0" normalizeH="0" baseline="0" noProof="0">
              <a:ln>
                <a:noFill/>
              </a:ln>
              <a:effectLst/>
              <a:uLnTx/>
              <a:uFillTx/>
            </a:endParaRPr>
          </a:p>
        </p:txBody>
      </p:sp>
      <p:sp>
        <p:nvSpPr>
          <p:cNvPr id="5" name="Dian numeron paikkamerkki 4" hidden="1"/>
          <p:cNvSpPr>
            <a:spLocks noGrp="1"/>
          </p:cNvSpPr>
          <p:nvPr>
            <p:ph type="sldNum" sz="quarter" idx="12"/>
          </p:nvPr>
        </p:nvSpPr>
        <p:spPr>
          <a:xfrm>
            <a:off x="11775431" y="6412447"/>
            <a:ext cx="416569" cy="256550"/>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680D50AB-F83C-4E2B-B0AF-3CA1ED4EDFEC}" type="slidenum">
              <a:rPr kumimoji="0" lang="fi-FI" sz="1200" b="1" i="0" u="none" strike="noStrike" kern="1200" cap="none" spc="0" normalizeH="0" baseline="0" noProof="0" smtClean="0">
                <a:ln>
                  <a:noFill/>
                </a:ln>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9</a:t>
            </a:fld>
            <a:endParaRPr kumimoji="0" lang="fi-FI" sz="1200" b="1" i="0" u="none" strike="noStrike" kern="1200" cap="none" spc="0" normalizeH="0" baseline="0" noProof="0">
              <a:ln>
                <a:noFill/>
              </a:ln>
              <a:effectLst/>
              <a:uLnTx/>
              <a:uFillTx/>
            </a:endParaRPr>
          </a:p>
        </p:txBody>
      </p:sp>
    </p:spTree>
    <p:extLst>
      <p:ext uri="{BB962C8B-B14F-4D97-AF65-F5344CB8AC3E}">
        <p14:creationId xmlns:p14="http://schemas.microsoft.com/office/powerpoint/2010/main" val="1943144667"/>
      </p:ext>
    </p:extLst>
  </p:cSld>
  <p:clrMapOvr>
    <a:masterClrMapping/>
  </p:clrMapOvr>
</p:sld>
</file>

<file path=ppt/theme/theme1.xml><?xml version="1.0" encoding="utf-8"?>
<a:theme xmlns:a="http://schemas.openxmlformats.org/drawingml/2006/main" name="Soite">
  <a:themeElements>
    <a:clrScheme name="Soite HVA">
      <a:dk1>
        <a:sysClr val="windowText" lastClr="000000"/>
      </a:dk1>
      <a:lt1>
        <a:sysClr val="window" lastClr="FFFFFF"/>
      </a:lt1>
      <a:dk2>
        <a:srgbClr val="0C2340"/>
      </a:dk2>
      <a:lt2>
        <a:srgbClr val="62B5E5"/>
      </a:lt2>
      <a:accent1>
        <a:srgbClr val="2C5234"/>
      </a:accent1>
      <a:accent2>
        <a:srgbClr val="9A2323"/>
      </a:accent2>
      <a:accent3>
        <a:srgbClr val="D5BED7"/>
      </a:accent3>
      <a:accent4>
        <a:srgbClr val="D0D1AB"/>
      </a:accent4>
      <a:accent5>
        <a:srgbClr val="FBD872"/>
      </a:accent5>
      <a:accent6>
        <a:srgbClr val="ECBAA8"/>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sitys5" id="{399AED5A-D596-4984-8A04-6F10BFFAEBF5}" vid="{40B918BE-86B1-4D4B-A15D-3B4BA1D0DA2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2AB5FCF4CED15C49AAD0E95453FA0211" ma:contentTypeVersion="" ma:contentTypeDescription="Luo uusi asiakirja." ma:contentTypeScope="" ma:versionID="d9d83827e62060b8d85f9ef227d3ea6d">
  <xsd:schema xmlns:xsd="http://www.w3.org/2001/XMLSchema" xmlns:xs="http://www.w3.org/2001/XMLSchema" xmlns:p="http://schemas.microsoft.com/office/2006/metadata/properties" targetNamespace="http://schemas.microsoft.com/office/2006/metadata/properties" ma:root="true" ma:fieldsID="ee011e493bd6b6237c82b58b0553ba1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827ED6-DD21-4235-ABC4-81C59F6B446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1446F49-AD9C-4F2F-AA0E-40204D065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6E35062-0B75-412B-B923-36E9DA1A47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Soite_esitysmallipohja (1)</Template>
  <TotalTime>175</TotalTime>
  <Words>1281</Words>
  <Application>Microsoft Office PowerPoint</Application>
  <PresentationFormat>Laajakuva</PresentationFormat>
  <Paragraphs>149</Paragraphs>
  <Slides>14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Montserrat Light</vt:lpstr>
      <vt:lpstr>Soite</vt:lpstr>
      <vt:lpstr>Jokilaaksojen Yöpartion esittely</vt:lpstr>
      <vt:lpstr>Kotiin hanke, tulevaisuuden kotona asumista tukevien palveluiden kehittämishanke</vt:lpstr>
      <vt:lpstr>Yöpartio osahankkeen taustalla vaikuttavat toiminnan kehittämistä ohjaavat lait ja asetukset</vt:lpstr>
      <vt:lpstr>Yöpartiotoiminnan tavoitteet</vt:lpstr>
      <vt:lpstr>Yöpartiotoiminnan asiakasryhmät ja kriteerit</vt:lpstr>
      <vt:lpstr>PowerPoint-esitys</vt:lpstr>
      <vt:lpstr>Jokilaaksojen yöpartiotoiminnan käytännön järjestelyt</vt:lpstr>
      <vt:lpstr>Kotiutumisessa huomioon otettavia asioita</vt:lpstr>
      <vt:lpstr>Yöpartiolaisen tehtävät</vt:lpstr>
      <vt:lpstr>Yöpartion pilotti ja kehittämistyö</vt:lpstr>
      <vt:lpstr>Lestijokilaakson yöpartion pilotti 5.9.2022-28.2.2023</vt:lpstr>
      <vt:lpstr>PowerPoint-esitys</vt:lpstr>
      <vt:lpstr>“Yhteistyössä on voimaa!”</vt:lpstr>
      <vt:lpstr>Kiitos!</vt:lpstr>
    </vt:vector>
  </TitlesOfParts>
  <Company>Soite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magna dolor esityksen otsikko amet diam</dc:title>
  <dc:creator>Rosbäck Heidi</dc:creator>
  <cp:lastModifiedBy>Rosbäck Heidi</cp:lastModifiedBy>
  <cp:revision>10</cp:revision>
  <dcterms:created xsi:type="dcterms:W3CDTF">2023-02-14T09:46:52Z</dcterms:created>
  <dcterms:modified xsi:type="dcterms:W3CDTF">2023-02-14T13:52:30Z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0x0101002AB5FCF4CED15C49AAD0E95453FA0211</vt:lpwstr>
  </property>
</Properties>
</file>