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5D9778-49A6-3807-C8D8-9E58981F1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F32330F-F5E3-D9A1-AEDD-BC6AA83DB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AD2DE7-C117-23EC-E60B-87A9F138D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B0004B-FAD1-46DF-6422-E97001D0C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2FDB8D-8312-B5A8-3124-1B6BEAAD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39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AE7A74-8228-50A3-AEEC-EFFC30FB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BA1CB1C-FE6B-7A73-62F5-A83165DD6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9E1888-BFD4-D157-E162-BF40D1E60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93C7E4-DE29-BB1C-BBAC-9579DAC78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40A6B55-8835-6C6A-B26F-861821AB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300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729FF60-4E0F-197D-0C45-C31B831941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80D247F-28DF-0736-7465-75B3DD4F8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A732BF5-2243-11F8-74DA-2F67725E0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6F9BCB7-37C6-0925-0962-38F18D9E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7B3E19-C333-0EFE-A30A-69A55F06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832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8D3F02-3632-1EED-7F51-6FD725B5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F7578D-6059-88E3-F55E-3BC6EA68C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1E8FD7E-DDC2-88BE-957B-D9DD141CA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87723EA-B5BD-3E71-BDF3-225EBFCEB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5850D9B-12C6-CE68-752F-158C59B9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377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742B85-F817-340E-2103-362C9AF7C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092A6E-EA07-34A6-DFC9-164864857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8873099-05CD-6288-F36D-D86BF2C84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9C02FE-8E46-252F-4500-FA724685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4F13B4B-76FB-6529-43F6-FF6655EE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334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D9AA23-7CDC-3186-220B-756C5086D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0937A3-7C64-6EE5-3B4A-3526B58AF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2495D6-3A18-A085-16D8-14A98CAB9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678D2BB-79AE-956E-8E6E-E1C8F9420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EC7E399-3A38-43B9-BFB0-09C2842B5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1F4FDA8-9B36-8ED0-2828-5AA08C2A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622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00AA31-BBD7-73D3-25F8-28B332266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BE9497E-80A9-7C39-8026-EC751BED4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75C0627-56FC-F052-7194-551BFB20E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E0B66E9-0EBB-8984-99A2-4C11630DA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8484DCB-7851-DA57-2D5E-E0D2AFAB8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F04128C-391F-6B00-FB03-D21AC896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989C030-39D1-7100-70E7-1DA80B4E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A823951-8AAA-87C2-3860-54392642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152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17773E-8886-E4B2-1208-B577339E4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95BBEBB-8ED0-3F11-4999-8F774DA34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01407E4-6D96-D121-7365-BE1AD1515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FC25FEE-1AA6-E557-0957-F4DDBB61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714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125A816-4645-5D3D-BC71-13F1132C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3594A9F-32D3-4B6E-8D78-65546CAC2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1FAFB5E-6A9C-B25C-6C87-278D95182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942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36A9CA-595C-11D3-EB59-6AF40561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E937C0-290C-AED6-0E43-A8367459E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31B9951-2642-5565-7E3F-2D3A992AD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2CEC526-CB93-96B7-E0DE-58225F106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15624E8-8682-4CA2-F996-06AE979BF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A2A7DD-C798-65E1-09BC-EC86A664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034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3F0BBB-C1BE-444A-41EC-F3E47C941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4AAC664-5D9B-C616-ACCD-D56E42936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F62898C-FE64-8EB7-4DD3-F11BAA252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896839F-8761-1A2C-7FAD-613099962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C38047E-E57A-00FA-7E98-F9FEC20D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28D377A-D23C-FE79-638F-14503A73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00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BE2FBA-4E05-E84B-C381-6E07998C6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9C5CD0D-7BAC-3A5E-191C-0C7B91FDC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988CB5B-CC34-7CE3-F85A-4EE431892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6F777-6826-475D-81A7-57C9870AF9D3}" type="datetimeFigureOut">
              <a:rPr lang="fi-FI" smtClean="0"/>
              <a:t>11.10.2023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79B7E8E-953E-53A8-74B2-0DEFB3883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812328C-225A-20C9-6F6E-BC6D3C770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16450-8633-43E1-8938-7C298BEDDB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852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629F5CE-54CF-40D0-AEB5-9C09EA60E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F7154-217F-4FDC-9373-C7095A79DC91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  <p:sp>
        <p:nvSpPr>
          <p:cNvPr id="5" name="Vuokaaviosymboli: Liitin 4">
            <a:extLst>
              <a:ext uri="{FF2B5EF4-FFF2-40B4-BE49-F238E27FC236}">
                <a16:creationId xmlns:a16="http://schemas.microsoft.com/office/drawing/2014/main" id="{F856CC6B-8554-464E-AA06-E7B5BFFCB4E4}"/>
              </a:ext>
            </a:extLst>
          </p:cNvPr>
          <p:cNvSpPr/>
          <p:nvPr/>
        </p:nvSpPr>
        <p:spPr>
          <a:xfrm>
            <a:off x="4438349" y="2731707"/>
            <a:ext cx="2220682" cy="2146042"/>
          </a:xfrm>
          <a:prstGeom prst="flowChartConnector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2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RAI-YHDYSHENKILÖ-KOKOUS</a:t>
            </a:r>
          </a:p>
        </p:txBody>
      </p:sp>
      <p:sp>
        <p:nvSpPr>
          <p:cNvPr id="6" name="Vuokaavio: Prosessi 5">
            <a:extLst>
              <a:ext uri="{FF2B5EF4-FFF2-40B4-BE49-F238E27FC236}">
                <a16:creationId xmlns:a16="http://schemas.microsoft.com/office/drawing/2014/main" id="{09BC5F0B-005E-4488-9878-3518747C860F}"/>
              </a:ext>
            </a:extLst>
          </p:cNvPr>
          <p:cNvSpPr/>
          <p:nvPr/>
        </p:nvSpPr>
        <p:spPr>
          <a:xfrm>
            <a:off x="5548690" y="1653601"/>
            <a:ext cx="5169159" cy="612648"/>
          </a:xfrm>
          <a:prstGeom prst="flowChartProcess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>
                <a:solidFill>
                  <a:schemeClr val="tx1"/>
                </a:solidFill>
              </a:rPr>
              <a:t>SOTE RAI-RYHMÄ</a:t>
            </a:r>
          </a:p>
        </p:txBody>
      </p:sp>
      <p:sp>
        <p:nvSpPr>
          <p:cNvPr id="7" name="Vuokaaviosymboli: Vaihtoehtoinen käsittely 6">
            <a:extLst>
              <a:ext uri="{FF2B5EF4-FFF2-40B4-BE49-F238E27FC236}">
                <a16:creationId xmlns:a16="http://schemas.microsoft.com/office/drawing/2014/main" id="{BBA60B03-C25A-4336-A5E8-59D1C37EF822}"/>
              </a:ext>
            </a:extLst>
          </p:cNvPr>
          <p:cNvSpPr/>
          <p:nvPr/>
        </p:nvSpPr>
        <p:spPr>
          <a:xfrm>
            <a:off x="7022927" y="2448056"/>
            <a:ext cx="2220685" cy="612648"/>
          </a:xfrm>
          <a:prstGeom prst="flowChartAlternateProcess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KOTIHOIDON</a:t>
            </a:r>
          </a:p>
          <a:p>
            <a:pPr algn="ctr"/>
            <a:r>
              <a:rPr lang="fi-FI" sz="12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JOHTORYHMÄ</a:t>
            </a:r>
          </a:p>
        </p:txBody>
      </p:sp>
      <p:sp>
        <p:nvSpPr>
          <p:cNvPr id="8" name="Vuokaaviosymboli: Vaihtoehtoinen käsittely 7">
            <a:extLst>
              <a:ext uri="{FF2B5EF4-FFF2-40B4-BE49-F238E27FC236}">
                <a16:creationId xmlns:a16="http://schemas.microsoft.com/office/drawing/2014/main" id="{7412260E-B081-46E7-9082-1D1C7141022A}"/>
              </a:ext>
            </a:extLst>
          </p:cNvPr>
          <p:cNvSpPr/>
          <p:nvPr/>
        </p:nvSpPr>
        <p:spPr>
          <a:xfrm>
            <a:off x="7043674" y="3158687"/>
            <a:ext cx="2220684" cy="658282"/>
          </a:xfrm>
          <a:prstGeom prst="flowChartAlternateProcess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PÄÄLLIKKÖKOKOUS</a:t>
            </a:r>
          </a:p>
        </p:txBody>
      </p:sp>
      <p:sp>
        <p:nvSpPr>
          <p:cNvPr id="9" name="Vuokaaviosymboli: Vaihtoehtoinen käsittely 8">
            <a:extLst>
              <a:ext uri="{FF2B5EF4-FFF2-40B4-BE49-F238E27FC236}">
                <a16:creationId xmlns:a16="http://schemas.microsoft.com/office/drawing/2014/main" id="{5432BD47-EDC0-47FA-B818-33895681059E}"/>
              </a:ext>
            </a:extLst>
          </p:cNvPr>
          <p:cNvSpPr/>
          <p:nvPr/>
        </p:nvSpPr>
        <p:spPr>
          <a:xfrm>
            <a:off x="7043674" y="3932745"/>
            <a:ext cx="2220684" cy="612648"/>
          </a:xfrm>
          <a:prstGeom prst="flowChartAlternateProcess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ESIHENKILÖKOKOUS</a:t>
            </a:r>
          </a:p>
        </p:txBody>
      </p:sp>
      <p:sp>
        <p:nvSpPr>
          <p:cNvPr id="11" name="Vuokaaviosymboli: Vaihtoehtoinen käsittely 10">
            <a:extLst>
              <a:ext uri="{FF2B5EF4-FFF2-40B4-BE49-F238E27FC236}">
                <a16:creationId xmlns:a16="http://schemas.microsoft.com/office/drawing/2014/main" id="{F69942E8-7D34-4510-9CF3-1E57C108FECE}"/>
              </a:ext>
            </a:extLst>
          </p:cNvPr>
          <p:cNvSpPr/>
          <p:nvPr/>
        </p:nvSpPr>
        <p:spPr>
          <a:xfrm>
            <a:off x="7043676" y="4645079"/>
            <a:ext cx="2220682" cy="612648"/>
          </a:xfrm>
          <a:prstGeom prst="flowChartAlternateProcess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ASIAKASKOKOUS</a:t>
            </a:r>
          </a:p>
        </p:txBody>
      </p:sp>
      <p:sp>
        <p:nvSpPr>
          <p:cNvPr id="13" name="Vuokaaviosymboli: Liitin 12">
            <a:extLst>
              <a:ext uri="{FF2B5EF4-FFF2-40B4-BE49-F238E27FC236}">
                <a16:creationId xmlns:a16="http://schemas.microsoft.com/office/drawing/2014/main" id="{D333A682-FE95-4D74-A92E-8B8847B26929}"/>
              </a:ext>
            </a:extLst>
          </p:cNvPr>
          <p:cNvSpPr/>
          <p:nvPr/>
        </p:nvSpPr>
        <p:spPr>
          <a:xfrm>
            <a:off x="9607508" y="2731707"/>
            <a:ext cx="2220682" cy="2146042"/>
          </a:xfrm>
          <a:prstGeom prst="flowChartConnector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200" b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TOIMINTASUUN-NITELMAN NELIMAALIN  MUKAISET RY</a:t>
            </a:r>
            <a:r>
              <a:rPr lang="fi-FI" sz="12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HMÄT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30858521-DE8C-4788-A831-1E48CE494645}"/>
              </a:ext>
            </a:extLst>
          </p:cNvPr>
          <p:cNvSpPr txBox="1"/>
          <p:nvPr/>
        </p:nvSpPr>
        <p:spPr>
          <a:xfrm>
            <a:off x="152400" y="861375"/>
            <a:ext cx="4206239" cy="54784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000" b="1"/>
              <a:t>Kotihoidon johtoryhmä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000" err="1"/>
              <a:t>Rai</a:t>
            </a:r>
            <a:r>
              <a:rPr lang="fi-FI" sz="1000"/>
              <a:t>-tulosten seuranta suhteessa tavoitteisiin</a:t>
            </a:r>
          </a:p>
          <a:p>
            <a:endParaRPr lang="fi-FI" sz="1000"/>
          </a:p>
          <a:p>
            <a:r>
              <a:rPr lang="fi-FI" sz="1000" b="1"/>
              <a:t>Päällikkökokous kotihoito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000"/>
              <a:t>Esihenkilöt kutsuttuina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000"/>
              <a:t>Päätöksenteko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RAI-tulokset ja toiminnan kehittäminen RAI-tulosten perusteella niiden perusteella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i-FI" sz="1000"/>
          </a:p>
          <a:p>
            <a:r>
              <a:rPr lang="fi-FI" sz="1000" b="1">
                <a:latin typeface="Arial"/>
                <a:cs typeface="Arial"/>
              </a:rPr>
              <a:t>Kotihoitoyksikön esihenkilökokous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000"/>
              <a:t>Yksikön RAI-tulokset ja yksikön kehittämiskohteet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000"/>
              <a:t>Johtaminen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i-FI" sz="1000"/>
          </a:p>
          <a:p>
            <a:r>
              <a:rPr lang="fi-FI" sz="1000" b="1">
                <a:latin typeface="Arial"/>
                <a:cs typeface="Arial"/>
              </a:rPr>
              <a:t>Asiakaskokous 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000"/>
              <a:t>Asiakkaan hoidon suunnittelu ja arviointi moniammatillisesti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000"/>
              <a:t>Tulevien arviointien aikataulu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Alueen RAI-tulokset 2 x vuodessa</a:t>
            </a:r>
          </a:p>
          <a:p>
            <a:endParaRPr lang="fi-FI" sz="1000">
              <a:cs typeface="Arial" panose="020B0604020202020204" pitchFamily="34" charset="0"/>
            </a:endParaRPr>
          </a:p>
          <a:p>
            <a:r>
              <a:rPr lang="fi-FI" sz="1000" b="1"/>
              <a:t>RAI-Yhdyshenkilökokous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   RAI ohjausryhmä poistuu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Puheenjohtajana kotihoitopäällikkö</a:t>
            </a:r>
            <a:endParaRPr lang="fi-FI" sz="1000"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Sihteerinä laatusuunnittelija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000"/>
              <a:t>Työrukkanen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Tukea ja varmistaa RAI:n yhtenäistä johtamista ja toimintaa kotihoidossa.</a:t>
            </a:r>
            <a:endParaRPr lang="en-US" sz="1000">
              <a:latin typeface="Arial"/>
              <a:cs typeface="Arial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Asiakkaan RAI-arviointien kehittäminen ja hoidon arvioinnin ja suunnittelun tasalaatuisuuden varmistaminen</a:t>
            </a:r>
            <a:endParaRPr lang="en-US" sz="1000">
              <a:latin typeface="Arial"/>
              <a:cs typeface="Arial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Ajankohtaisten RAI-ohjelmistoon liittyvien asioiden tiedottaminen</a:t>
            </a:r>
            <a:endParaRPr lang="en-US" sz="1000">
              <a:latin typeface="Arial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i-FI" sz="1000">
              <a:cs typeface="Arial"/>
            </a:endParaRPr>
          </a:p>
          <a:p>
            <a:r>
              <a:rPr lang="fi-FI" sz="1000" b="1">
                <a:latin typeface="Arial"/>
                <a:cs typeface="Arial"/>
              </a:rPr>
              <a:t>Toimintasuunnitelman nelimaalin mukaiset ryhmät</a:t>
            </a:r>
            <a:endParaRPr lang="en-US" sz="1000">
              <a:latin typeface="Arial"/>
              <a:cs typeface="Arial"/>
            </a:endParaRPr>
          </a:p>
          <a:p>
            <a:pPr marL="285750" indent="-285750">
              <a:buFont typeface="Wingdings,Sans-Serif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Tarvittaessa RAI-yhdyshenkilökokoukselle tehtävänantoja</a:t>
            </a:r>
            <a:endParaRPr lang="en-US" sz="1000">
              <a:latin typeface="Arial"/>
              <a:cs typeface="Arial"/>
            </a:endParaRPr>
          </a:p>
          <a:p>
            <a:pPr marL="285750" indent="-285750">
              <a:buFont typeface="Wingdings,Sans-Serif" panose="05000000000000000000" pitchFamily="2" charset="2"/>
              <a:buChar char="Ø"/>
            </a:pPr>
            <a:r>
              <a:rPr lang="fi-FI" sz="1000">
                <a:latin typeface="Arial"/>
                <a:cs typeface="Arial"/>
              </a:rPr>
              <a:t>RAI-tulosten seuranta vaikuttavuuden näkökulmasta ja kehittämiskohteiden tunnistaminen esimerkiksi kotihoidon hoitotyön teemapäivien aiheiksi</a:t>
            </a:r>
            <a:endParaRPr lang="en-US" sz="1000">
              <a:latin typeface="Arial"/>
              <a:cs typeface="Arial"/>
            </a:endParaRPr>
          </a:p>
          <a:p>
            <a:endParaRPr lang="fi-FI" sz="1000">
              <a:cs typeface="Arial"/>
            </a:endParaRP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9F322BF2-4747-403C-BC79-B4D2B431E84A}"/>
              </a:ext>
            </a:extLst>
          </p:cNvPr>
          <p:cNvSpPr txBox="1"/>
          <p:nvPr/>
        </p:nvSpPr>
        <p:spPr>
          <a:xfrm>
            <a:off x="475229" y="340461"/>
            <a:ext cx="10702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>
                <a:latin typeface="Arial Black" panose="020B0A04020102020204" pitchFamily="34" charset="0"/>
              </a:rPr>
              <a:t>RAI-kokousrakenteessa/ RAI-verkosto/ RAI-johtaminen</a:t>
            </a:r>
          </a:p>
        </p:txBody>
      </p:sp>
    </p:spTree>
    <p:extLst>
      <p:ext uri="{BB962C8B-B14F-4D97-AF65-F5344CB8AC3E}">
        <p14:creationId xmlns:p14="http://schemas.microsoft.com/office/powerpoint/2010/main" val="2865434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Laajakuva</PresentationFormat>
  <Paragraphs>39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Wingdings</vt:lpstr>
      <vt:lpstr>Wingdings,Sans-Serif</vt:lpstr>
      <vt:lpstr>Office-teema</vt:lpstr>
      <vt:lpstr>PowerPoint-esitys</vt:lpstr>
    </vt:vector>
  </TitlesOfParts>
  <Company>Helsingin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Lammila Riikka</dc:creator>
  <cp:lastModifiedBy>Lammila Riikka</cp:lastModifiedBy>
  <cp:revision>1</cp:revision>
  <dcterms:created xsi:type="dcterms:W3CDTF">2023-10-11T15:04:22Z</dcterms:created>
  <dcterms:modified xsi:type="dcterms:W3CDTF">2023-10-11T15:05:14Z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5e945f-875f-47b7-87fa-10b3524d17f5_Enabled">
    <vt:lpwstr>true</vt:lpwstr>
  </property>
  <property fmtid="{D5CDD505-2E9C-101B-9397-08002B2CF9AE}" pid="3" name="MSIP_Label_f35e945f-875f-47b7-87fa-10b3524d17f5_SetDate">
    <vt:lpwstr>2023-10-11T15:04:53Z</vt:lpwstr>
  </property>
  <property fmtid="{D5CDD505-2E9C-101B-9397-08002B2CF9AE}" pid="4" name="MSIP_Label_f35e945f-875f-47b7-87fa-10b3524d17f5_Method">
    <vt:lpwstr>Standard</vt:lpwstr>
  </property>
  <property fmtid="{D5CDD505-2E9C-101B-9397-08002B2CF9AE}" pid="5" name="MSIP_Label_f35e945f-875f-47b7-87fa-10b3524d17f5_Name">
    <vt:lpwstr>Julkinen (harkinnanvaraisesti)</vt:lpwstr>
  </property>
  <property fmtid="{D5CDD505-2E9C-101B-9397-08002B2CF9AE}" pid="6" name="MSIP_Label_f35e945f-875f-47b7-87fa-10b3524d17f5_SiteId">
    <vt:lpwstr>3feb6bc1-d722-4726-966c-5b58b64df752</vt:lpwstr>
  </property>
  <property fmtid="{D5CDD505-2E9C-101B-9397-08002B2CF9AE}" pid="7" name="MSIP_Label_f35e945f-875f-47b7-87fa-10b3524d17f5_ActionId">
    <vt:lpwstr>17f276a2-a6c0-4852-a399-49ae26de73bf</vt:lpwstr>
  </property>
  <property fmtid="{D5CDD505-2E9C-101B-9397-08002B2CF9AE}" pid="8" name="MSIP_Label_f35e945f-875f-47b7-87fa-10b3524d17f5_ContentBits">
    <vt:lpwstr>0</vt:lpwstr>
  </property>
</Properties>
</file>