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13"/>
  </p:notesMasterIdLst>
  <p:sldIdLst>
    <p:sldId id="271" r:id="rId8"/>
    <p:sldId id="266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09DA4F-AA8A-48C1-B79A-CB4AC36E93C2}" v="3" dt="2022-11-16T07:37:01.142"/>
    <p1510:client id="{18478BBD-EDBB-4199-9D20-D2AAE5CE04E0}" v="10" dt="2022-10-19T11:03:16.518"/>
    <p1510:client id="{311FF429-41F1-4388-A413-EEEE1BAC5739}" v="2" dt="2022-12-27T14:08:09.771"/>
    <p1510:client id="{3E112F92-894F-401F-805C-9CE8A48F1708}" v="3" dt="2022-10-25T08:39:12.760"/>
    <p1510:client id="{6D65B10E-6ACE-4A0D-8356-B2DF904D6FD7}" v="89" dt="2022-10-19T10:55:12.541"/>
    <p1510:client id="{7008E58A-2F41-4892-BC33-C5ACA1F85720}" v="2" dt="2023-08-11T07:39:43.436"/>
    <p1510:client id="{88F9FCC7-8CCE-4DC3-A9C6-2F2084541DA5}" v="10" dt="2022-10-24T07:17:58.917"/>
    <p1510:client id="{967C19B5-A62A-4561-B9F0-52B5EEC2F46E}" v="50" dt="2022-10-14T07:35:45.4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Normaali tyyli 2 - Korostu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077" autoAdjust="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s Noora" userId="S::noora.lias@hel.fi::7c256de3-55c7-4a64-9bae-6da11c25e4fc" providerId="AD" clId="Web-{0809DA4F-AA8A-48C1-B79A-CB4AC36E93C2}"/>
    <pc:docChg chg="mod modSld">
      <pc:chgData name="Lias Noora" userId="S::noora.lias@hel.fi::7c256de3-55c7-4a64-9bae-6da11c25e4fc" providerId="AD" clId="Web-{0809DA4F-AA8A-48C1-B79A-CB4AC36E93C2}" dt="2022-11-16T07:37:01.142" v="3" actId="1076"/>
      <pc:docMkLst>
        <pc:docMk/>
      </pc:docMkLst>
      <pc:sldChg chg="modSp">
        <pc:chgData name="Lias Noora" userId="S::noora.lias@hel.fi::7c256de3-55c7-4a64-9bae-6da11c25e4fc" providerId="AD" clId="Web-{0809DA4F-AA8A-48C1-B79A-CB4AC36E93C2}" dt="2022-11-16T07:37:01.142" v="3" actId="1076"/>
        <pc:sldMkLst>
          <pc:docMk/>
          <pc:sldMk cId="3430200319" sldId="268"/>
        </pc:sldMkLst>
        <pc:spChg chg="mod">
          <ac:chgData name="Lias Noora" userId="S::noora.lias@hel.fi::7c256de3-55c7-4a64-9bae-6da11c25e4fc" providerId="AD" clId="Web-{0809DA4F-AA8A-48C1-B79A-CB4AC36E93C2}" dt="2022-11-16T07:34:56.125" v="1" actId="20577"/>
          <ac:spMkLst>
            <pc:docMk/>
            <pc:sldMk cId="3430200319" sldId="268"/>
            <ac:spMk id="29" creationId="{00000000-0000-0000-0000-000000000000}"/>
          </ac:spMkLst>
        </pc:spChg>
        <pc:spChg chg="mod">
          <ac:chgData name="Lias Noora" userId="S::noora.lias@hel.fi::7c256de3-55c7-4a64-9bae-6da11c25e4fc" providerId="AD" clId="Web-{0809DA4F-AA8A-48C1-B79A-CB4AC36E93C2}" dt="2022-11-16T07:37:01.142" v="3" actId="1076"/>
          <ac:spMkLst>
            <pc:docMk/>
            <pc:sldMk cId="3430200319" sldId="268"/>
            <ac:spMk id="32" creationId="{00000000-0000-0000-0000-000000000000}"/>
          </ac:spMkLst>
        </pc:spChg>
      </pc:sldChg>
    </pc:docChg>
  </pc:docChgLst>
  <pc:docChgLst>
    <pc:chgData name="Lias Noora" userId="S::noora.lias@hel.fi::7c256de3-55c7-4a64-9bae-6da11c25e4fc" providerId="AD" clId="Web-{6D65B10E-6ACE-4A0D-8356-B2DF904D6FD7}"/>
    <pc:docChg chg="modSld">
      <pc:chgData name="Lias Noora" userId="S::noora.lias@hel.fi::7c256de3-55c7-4a64-9bae-6da11c25e4fc" providerId="AD" clId="Web-{6D65B10E-6ACE-4A0D-8356-B2DF904D6FD7}" dt="2022-10-19T10:55:12.541" v="83" actId="20577"/>
      <pc:docMkLst>
        <pc:docMk/>
      </pc:docMkLst>
      <pc:sldChg chg="modSp">
        <pc:chgData name="Lias Noora" userId="S::noora.lias@hel.fi::7c256de3-55c7-4a64-9bae-6da11c25e4fc" providerId="AD" clId="Web-{6D65B10E-6ACE-4A0D-8356-B2DF904D6FD7}" dt="2022-10-19T10:53:07.183" v="5" actId="20577"/>
        <pc:sldMkLst>
          <pc:docMk/>
          <pc:sldMk cId="434852829" sldId="257"/>
        </pc:sldMkLst>
        <pc:spChg chg="mod">
          <ac:chgData name="Lias Noora" userId="S::noora.lias@hel.fi::7c256de3-55c7-4a64-9bae-6da11c25e4fc" providerId="AD" clId="Web-{6D65B10E-6ACE-4A0D-8356-B2DF904D6FD7}" dt="2022-10-19T10:53:07.183" v="5" actId="20577"/>
          <ac:spMkLst>
            <pc:docMk/>
            <pc:sldMk cId="434852829" sldId="257"/>
            <ac:spMk id="2" creationId="{00000000-0000-0000-0000-000000000000}"/>
          </ac:spMkLst>
        </pc:spChg>
      </pc:sldChg>
      <pc:sldChg chg="modSp">
        <pc:chgData name="Lias Noora" userId="S::noora.lias@hel.fi::7c256de3-55c7-4a64-9bae-6da11c25e4fc" providerId="AD" clId="Web-{6D65B10E-6ACE-4A0D-8356-B2DF904D6FD7}" dt="2022-10-19T10:55:12.541" v="83" actId="20577"/>
        <pc:sldMkLst>
          <pc:docMk/>
          <pc:sldMk cId="2823011021" sldId="260"/>
        </pc:sldMkLst>
        <pc:spChg chg="mod">
          <ac:chgData name="Lias Noora" userId="S::noora.lias@hel.fi::7c256de3-55c7-4a64-9bae-6da11c25e4fc" providerId="AD" clId="Web-{6D65B10E-6ACE-4A0D-8356-B2DF904D6FD7}" dt="2022-10-19T10:55:12.541" v="83" actId="20577"/>
          <ac:spMkLst>
            <pc:docMk/>
            <pc:sldMk cId="2823011021" sldId="260"/>
            <ac:spMk id="4" creationId="{00000000-0000-0000-0000-000000000000}"/>
          </ac:spMkLst>
        </pc:spChg>
      </pc:sldChg>
      <pc:sldChg chg="modSp">
        <pc:chgData name="Lias Noora" userId="S::noora.lias@hel.fi::7c256de3-55c7-4a64-9bae-6da11c25e4fc" providerId="AD" clId="Web-{6D65B10E-6ACE-4A0D-8356-B2DF904D6FD7}" dt="2022-10-19T10:54:23.948" v="76" actId="1076"/>
        <pc:sldMkLst>
          <pc:docMk/>
          <pc:sldMk cId="2628529708" sldId="261"/>
        </pc:sldMkLst>
        <pc:graphicFrameChg chg="mod modGraphic">
          <ac:chgData name="Lias Noora" userId="S::noora.lias@hel.fi::7c256de3-55c7-4a64-9bae-6da11c25e4fc" providerId="AD" clId="Web-{6D65B10E-6ACE-4A0D-8356-B2DF904D6FD7}" dt="2022-10-19T10:54:23.948" v="76" actId="1076"/>
          <ac:graphicFrameMkLst>
            <pc:docMk/>
            <pc:sldMk cId="2628529708" sldId="261"/>
            <ac:graphicFrameMk id="7" creationId="{00000000-0000-0000-0000-000000000000}"/>
          </ac:graphicFrameMkLst>
        </pc:graphicFrameChg>
      </pc:sldChg>
      <pc:sldChg chg="modSp">
        <pc:chgData name="Lias Noora" userId="S::noora.lias@hel.fi::7c256de3-55c7-4a64-9bae-6da11c25e4fc" providerId="AD" clId="Web-{6D65B10E-6ACE-4A0D-8356-B2DF904D6FD7}" dt="2022-10-19T10:54:44.760" v="81" actId="20577"/>
        <pc:sldMkLst>
          <pc:docMk/>
          <pc:sldMk cId="2864016729" sldId="265"/>
        </pc:sldMkLst>
        <pc:spChg chg="mod">
          <ac:chgData name="Lias Noora" userId="S::noora.lias@hel.fi::7c256de3-55c7-4a64-9bae-6da11c25e4fc" providerId="AD" clId="Web-{6D65B10E-6ACE-4A0D-8356-B2DF904D6FD7}" dt="2022-10-19T10:54:44.760" v="81" actId="20577"/>
          <ac:spMkLst>
            <pc:docMk/>
            <pc:sldMk cId="2864016729" sldId="265"/>
            <ac:spMk id="3" creationId="{00000000-0000-0000-0000-000000000000}"/>
          </ac:spMkLst>
        </pc:spChg>
      </pc:sldChg>
      <pc:sldChg chg="modSp">
        <pc:chgData name="Lias Noora" userId="S::noora.lias@hel.fi::7c256de3-55c7-4a64-9bae-6da11c25e4fc" providerId="AD" clId="Web-{6D65B10E-6ACE-4A0D-8356-B2DF904D6FD7}" dt="2022-10-19T10:54:51.823" v="82" actId="20577"/>
        <pc:sldMkLst>
          <pc:docMk/>
          <pc:sldMk cId="2939977172" sldId="267"/>
        </pc:sldMkLst>
        <pc:spChg chg="mod">
          <ac:chgData name="Lias Noora" userId="S::noora.lias@hel.fi::7c256de3-55c7-4a64-9bae-6da11c25e4fc" providerId="AD" clId="Web-{6D65B10E-6ACE-4A0D-8356-B2DF904D6FD7}" dt="2022-10-19T10:54:51.823" v="82" actId="20577"/>
          <ac:spMkLst>
            <pc:docMk/>
            <pc:sldMk cId="2939977172" sldId="267"/>
            <ac:spMk id="34" creationId="{00000000-0000-0000-0000-000000000000}"/>
          </ac:spMkLst>
        </pc:spChg>
      </pc:sldChg>
    </pc:docChg>
  </pc:docChgLst>
  <pc:docChgLst>
    <pc:chgData name="Lindholm Tanja" userId="S::tanja.lindholm@hel.fi::8a8e3f5c-5b4f-40e6-abe3-beb7a341f65d" providerId="AD" clId="Web-{311FF429-41F1-4388-A413-EEEE1BAC5739}"/>
    <pc:docChg chg="modSld">
      <pc:chgData name="Lindholm Tanja" userId="S::tanja.lindholm@hel.fi::8a8e3f5c-5b4f-40e6-abe3-beb7a341f65d" providerId="AD" clId="Web-{311FF429-41F1-4388-A413-EEEE1BAC5739}" dt="2022-12-27T14:08:09.771" v="1"/>
      <pc:docMkLst>
        <pc:docMk/>
      </pc:docMkLst>
      <pc:sldChg chg="addSp delSp">
        <pc:chgData name="Lindholm Tanja" userId="S::tanja.lindholm@hel.fi::8a8e3f5c-5b4f-40e6-abe3-beb7a341f65d" providerId="AD" clId="Web-{311FF429-41F1-4388-A413-EEEE1BAC5739}" dt="2022-12-27T14:08:09.771" v="1"/>
        <pc:sldMkLst>
          <pc:docMk/>
          <pc:sldMk cId="2510595365" sldId="266"/>
        </pc:sldMkLst>
        <pc:spChg chg="add del">
          <ac:chgData name="Lindholm Tanja" userId="S::tanja.lindholm@hel.fi::8a8e3f5c-5b4f-40e6-abe3-beb7a341f65d" providerId="AD" clId="Web-{311FF429-41F1-4388-A413-EEEE1BAC5739}" dt="2022-12-27T14:08:09.771" v="1"/>
          <ac:spMkLst>
            <pc:docMk/>
            <pc:sldMk cId="2510595365" sldId="266"/>
            <ac:spMk id="12" creationId="{18DEF0D7-53F0-21C0-FD89-EABF56235695}"/>
          </ac:spMkLst>
        </pc:spChg>
      </pc:sldChg>
    </pc:docChg>
  </pc:docChgLst>
  <pc:docChgLst>
    <pc:chgData name="Lias Noora" userId="S::noora.lias@hel.fi::7c256de3-55c7-4a64-9bae-6da11c25e4fc" providerId="AD" clId="Web-{967C19B5-A62A-4561-B9F0-52B5EEC2F46E}"/>
    <pc:docChg chg="modSld">
      <pc:chgData name="Lias Noora" userId="S::noora.lias@hel.fi::7c256de3-55c7-4a64-9bae-6da11c25e4fc" providerId="AD" clId="Web-{967C19B5-A62A-4561-B9F0-52B5EEC2F46E}" dt="2022-10-14T07:33:40.810" v="45"/>
      <pc:docMkLst>
        <pc:docMk/>
      </pc:docMkLst>
      <pc:sldChg chg="modSp">
        <pc:chgData name="Lias Noora" userId="S::noora.lias@hel.fi::7c256de3-55c7-4a64-9bae-6da11c25e4fc" providerId="AD" clId="Web-{967C19B5-A62A-4561-B9F0-52B5EEC2F46E}" dt="2022-10-14T07:33:40.810" v="45"/>
        <pc:sldMkLst>
          <pc:docMk/>
          <pc:sldMk cId="2628529708" sldId="261"/>
        </pc:sldMkLst>
        <pc:graphicFrameChg chg="mod modGraphic">
          <ac:chgData name="Lias Noora" userId="S::noora.lias@hel.fi::7c256de3-55c7-4a64-9bae-6da11c25e4fc" providerId="AD" clId="Web-{967C19B5-A62A-4561-B9F0-52B5EEC2F46E}" dt="2022-10-14T07:33:40.810" v="45"/>
          <ac:graphicFrameMkLst>
            <pc:docMk/>
            <pc:sldMk cId="2628529708" sldId="261"/>
            <ac:graphicFrameMk id="7" creationId="{00000000-0000-0000-0000-000000000000}"/>
          </ac:graphicFrameMkLst>
        </pc:graphicFrameChg>
      </pc:sldChg>
      <pc:sldChg chg="modSp">
        <pc:chgData name="Lias Noora" userId="S::noora.lias@hel.fi::7c256de3-55c7-4a64-9bae-6da11c25e4fc" providerId="AD" clId="Web-{967C19B5-A62A-4561-B9F0-52B5EEC2F46E}" dt="2022-10-14T07:26:16.462" v="9" actId="20577"/>
        <pc:sldMkLst>
          <pc:docMk/>
          <pc:sldMk cId="2864016729" sldId="265"/>
        </pc:sldMkLst>
        <pc:spChg chg="mod">
          <ac:chgData name="Lias Noora" userId="S::noora.lias@hel.fi::7c256de3-55c7-4a64-9bae-6da11c25e4fc" providerId="AD" clId="Web-{967C19B5-A62A-4561-B9F0-52B5EEC2F46E}" dt="2022-10-14T07:26:16.462" v="9" actId="20577"/>
          <ac:spMkLst>
            <pc:docMk/>
            <pc:sldMk cId="2864016729" sldId="265"/>
            <ac:spMk id="3" creationId="{00000000-0000-0000-0000-000000000000}"/>
          </ac:spMkLst>
        </pc:spChg>
      </pc:sldChg>
    </pc:docChg>
  </pc:docChgLst>
  <pc:docChgLst>
    <pc:chgData name="Lindholm Tanja" userId="S::tanja.lindholm@hel.fi::8a8e3f5c-5b4f-40e6-abe3-beb7a341f65d" providerId="AD" clId="Web-{7008E58A-2F41-4892-BC33-C5ACA1F85720}"/>
    <pc:docChg chg="sldOrd">
      <pc:chgData name="Lindholm Tanja" userId="S::tanja.lindholm@hel.fi::8a8e3f5c-5b4f-40e6-abe3-beb7a341f65d" providerId="AD" clId="Web-{7008E58A-2F41-4892-BC33-C5ACA1F85720}" dt="2023-08-11T07:39:43.436" v="1"/>
      <pc:docMkLst>
        <pc:docMk/>
      </pc:docMkLst>
      <pc:sldChg chg="ord">
        <pc:chgData name="Lindholm Tanja" userId="S::tanja.lindholm@hel.fi::8a8e3f5c-5b4f-40e6-abe3-beb7a341f65d" providerId="AD" clId="Web-{7008E58A-2F41-4892-BC33-C5ACA1F85720}" dt="2023-08-11T07:39:43.436" v="1"/>
        <pc:sldMkLst>
          <pc:docMk/>
          <pc:sldMk cId="3430200319" sldId="268"/>
        </pc:sldMkLst>
      </pc:sldChg>
    </pc:docChg>
  </pc:docChgLst>
  <pc:docChgLst>
    <pc:chgData name="Lias Noora" userId="S::noora.lias@hel.fi::7c256de3-55c7-4a64-9bae-6da11c25e4fc" providerId="AD" clId="Web-{3E112F92-894F-401F-805C-9CE8A48F1708}"/>
    <pc:docChg chg="modSld">
      <pc:chgData name="Lias Noora" userId="S::noora.lias@hel.fi::7c256de3-55c7-4a64-9bae-6da11c25e4fc" providerId="AD" clId="Web-{3E112F92-894F-401F-805C-9CE8A48F1708}" dt="2022-10-25T08:39:12.760" v="2" actId="20577"/>
      <pc:docMkLst>
        <pc:docMk/>
      </pc:docMkLst>
      <pc:sldChg chg="modSp">
        <pc:chgData name="Lias Noora" userId="S::noora.lias@hel.fi::7c256de3-55c7-4a64-9bae-6da11c25e4fc" providerId="AD" clId="Web-{3E112F92-894F-401F-805C-9CE8A48F1708}" dt="2022-10-25T08:39:12.760" v="2" actId="20577"/>
        <pc:sldMkLst>
          <pc:docMk/>
          <pc:sldMk cId="477486878" sldId="271"/>
        </pc:sldMkLst>
        <pc:spChg chg="mod">
          <ac:chgData name="Lias Noora" userId="S::noora.lias@hel.fi::7c256de3-55c7-4a64-9bae-6da11c25e4fc" providerId="AD" clId="Web-{3E112F92-894F-401F-805C-9CE8A48F1708}" dt="2022-10-25T08:39:12.760" v="2" actId="20577"/>
          <ac:spMkLst>
            <pc:docMk/>
            <pc:sldMk cId="477486878" sldId="271"/>
            <ac:spMk id="2" creationId="{00000000-0000-0000-0000-000000000000}"/>
          </ac:spMkLst>
        </pc:spChg>
      </pc:sldChg>
    </pc:docChg>
  </pc:docChgLst>
  <pc:docChgLst>
    <pc:chgData name="Lias Noora" userId="S::noora.lias@hel.fi::7c256de3-55c7-4a64-9bae-6da11c25e4fc" providerId="AD" clId="Web-{18478BBD-EDBB-4199-9D20-D2AAE5CE04E0}"/>
    <pc:docChg chg="modSld">
      <pc:chgData name="Lias Noora" userId="S::noora.lias@hel.fi::7c256de3-55c7-4a64-9bae-6da11c25e4fc" providerId="AD" clId="Web-{18478BBD-EDBB-4199-9D20-D2AAE5CE04E0}" dt="2022-10-19T11:03:16.518" v="7" actId="20577"/>
      <pc:docMkLst>
        <pc:docMk/>
      </pc:docMkLst>
      <pc:sldChg chg="modSp">
        <pc:chgData name="Lias Noora" userId="S::noora.lias@hel.fi::7c256de3-55c7-4a64-9bae-6da11c25e4fc" providerId="AD" clId="Web-{18478BBD-EDBB-4199-9D20-D2AAE5CE04E0}" dt="2022-10-19T11:03:16.518" v="7" actId="20577"/>
        <pc:sldMkLst>
          <pc:docMk/>
          <pc:sldMk cId="3677866467" sldId="263"/>
        </pc:sldMkLst>
        <pc:spChg chg="mod">
          <ac:chgData name="Lias Noora" userId="S::noora.lias@hel.fi::7c256de3-55c7-4a64-9bae-6da11c25e4fc" providerId="AD" clId="Web-{18478BBD-EDBB-4199-9D20-D2AAE5CE04E0}" dt="2022-10-19T11:03:16.518" v="7" actId="20577"/>
          <ac:spMkLst>
            <pc:docMk/>
            <pc:sldMk cId="3677866467" sldId="263"/>
            <ac:spMk id="3" creationId="{00000000-0000-0000-0000-000000000000}"/>
          </ac:spMkLst>
        </pc:spChg>
      </pc:sldChg>
      <pc:sldChg chg="modSp">
        <pc:chgData name="Lias Noora" userId="S::noora.lias@hel.fi::7c256de3-55c7-4a64-9bae-6da11c25e4fc" providerId="AD" clId="Web-{18478BBD-EDBB-4199-9D20-D2AAE5CE04E0}" dt="2022-10-19T11:02:51.643" v="5" actId="20577"/>
        <pc:sldMkLst>
          <pc:docMk/>
          <pc:sldMk cId="1411172033" sldId="264"/>
        </pc:sldMkLst>
        <pc:spChg chg="mod">
          <ac:chgData name="Lias Noora" userId="S::noora.lias@hel.fi::7c256de3-55c7-4a64-9bae-6da11c25e4fc" providerId="AD" clId="Web-{18478BBD-EDBB-4199-9D20-D2AAE5CE04E0}" dt="2022-10-19T11:02:25.409" v="0" actId="20577"/>
          <ac:spMkLst>
            <pc:docMk/>
            <pc:sldMk cId="1411172033" sldId="264"/>
            <ac:spMk id="2" creationId="{00000000-0000-0000-0000-000000000000}"/>
          </ac:spMkLst>
        </pc:spChg>
        <pc:spChg chg="mod">
          <ac:chgData name="Lias Noora" userId="S::noora.lias@hel.fi::7c256de3-55c7-4a64-9bae-6da11c25e4fc" providerId="AD" clId="Web-{18478BBD-EDBB-4199-9D20-D2AAE5CE04E0}" dt="2022-10-19T11:02:51.643" v="5" actId="20577"/>
          <ac:spMkLst>
            <pc:docMk/>
            <pc:sldMk cId="1411172033" sldId="264"/>
            <ac:spMk id="3" creationId="{00000000-0000-0000-0000-000000000000}"/>
          </ac:spMkLst>
        </pc:spChg>
      </pc:sldChg>
    </pc:docChg>
  </pc:docChgLst>
  <pc:docChgLst>
    <pc:chgData name="Lias Noora" userId="S::noora.lias@hel.fi::7c256de3-55c7-4a64-9bae-6da11c25e4fc" providerId="AD" clId="Web-{88F9FCC7-8CCE-4DC3-A9C6-2F2084541DA5}"/>
    <pc:docChg chg="modSld">
      <pc:chgData name="Lias Noora" userId="S::noora.lias@hel.fi::7c256de3-55c7-4a64-9bae-6da11c25e4fc" providerId="AD" clId="Web-{88F9FCC7-8CCE-4DC3-A9C6-2F2084541DA5}" dt="2022-10-24T07:17:58.917" v="7" actId="20577"/>
      <pc:docMkLst>
        <pc:docMk/>
      </pc:docMkLst>
      <pc:sldChg chg="modSp">
        <pc:chgData name="Lias Noora" userId="S::noora.lias@hel.fi::7c256de3-55c7-4a64-9bae-6da11c25e4fc" providerId="AD" clId="Web-{88F9FCC7-8CCE-4DC3-A9C6-2F2084541DA5}" dt="2022-10-24T07:17:21.464" v="4" actId="20577"/>
        <pc:sldMkLst>
          <pc:docMk/>
          <pc:sldMk cId="2823011021" sldId="260"/>
        </pc:sldMkLst>
        <pc:spChg chg="mod">
          <ac:chgData name="Lias Noora" userId="S::noora.lias@hel.fi::7c256de3-55c7-4a64-9bae-6da11c25e4fc" providerId="AD" clId="Web-{88F9FCC7-8CCE-4DC3-A9C6-2F2084541DA5}" dt="2022-10-24T07:17:11.370" v="1" actId="20577"/>
          <ac:spMkLst>
            <pc:docMk/>
            <pc:sldMk cId="2823011021" sldId="260"/>
            <ac:spMk id="3" creationId="{00000000-0000-0000-0000-000000000000}"/>
          </ac:spMkLst>
        </pc:spChg>
        <pc:spChg chg="mod">
          <ac:chgData name="Lias Noora" userId="S::noora.lias@hel.fi::7c256de3-55c7-4a64-9bae-6da11c25e4fc" providerId="AD" clId="Web-{88F9FCC7-8CCE-4DC3-A9C6-2F2084541DA5}" dt="2022-10-24T07:17:21.464" v="4" actId="20577"/>
          <ac:spMkLst>
            <pc:docMk/>
            <pc:sldMk cId="2823011021" sldId="260"/>
            <ac:spMk id="4" creationId="{00000000-0000-0000-0000-000000000000}"/>
          </ac:spMkLst>
        </pc:spChg>
      </pc:sldChg>
      <pc:sldChg chg="modSp">
        <pc:chgData name="Lias Noora" userId="S::noora.lias@hel.fi::7c256de3-55c7-4a64-9bae-6da11c25e4fc" providerId="AD" clId="Web-{88F9FCC7-8CCE-4DC3-A9C6-2F2084541DA5}" dt="2022-10-24T07:17:58.917" v="7" actId="20577"/>
        <pc:sldMkLst>
          <pc:docMk/>
          <pc:sldMk cId="3996535543" sldId="270"/>
        </pc:sldMkLst>
        <pc:spChg chg="mod">
          <ac:chgData name="Lias Noora" userId="S::noora.lias@hel.fi::7c256de3-55c7-4a64-9bae-6da11c25e4fc" providerId="AD" clId="Web-{88F9FCC7-8CCE-4DC3-A9C6-2F2084541DA5}" dt="2022-10-24T07:17:58.917" v="7" actId="20577"/>
          <ac:spMkLst>
            <pc:docMk/>
            <pc:sldMk cId="3996535543" sldId="270"/>
            <ac:spMk id="4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753F516-C270-42C5-9AEF-E7D28FD2A869}" type="datetimeFigureOut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1B957E8-B692-4367-B3D9-549BB61C6E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9935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42B54-3454-4F02-9EDB-84E4A91EAF6E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A0238-7858-4C5D-9334-38D34ABA26B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626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2B0D-8E3F-4368-926B-8825CAB6EEA7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8FCEA-2837-4113-B69C-807D10F262C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15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35ED-F5EB-413C-923D-7DEED82B9857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7142E-A5C0-4F7E-9E3F-39EFB1B8C6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7765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BE7C3-B0CE-45FB-82B2-A2C823E63EDB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44C75-B948-4718-AB2E-13FA01724A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020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F52A5-7DD3-42CE-9848-DACDD94E1AA8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7C0B-DE9C-4AC2-B54E-E80C9DED7B7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5276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68B7-36C6-4615-A572-EE07AA264383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75ADE-FF0D-4AE5-90D1-481D715BAD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227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FEC4-BF3D-464A-8A26-3D861B1B2AEE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A2A89-7DD5-41AC-9A43-96CEA010C92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4157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315C-70A2-49CB-912B-2EFF7A2041E0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DA1E-CC65-4D4A-8AD3-33B6FE2ED2C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0642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51A5B-0A5A-4F41-8E7A-437D621197D3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6811A-B41B-4B02-A7C2-918597E845A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1784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CBCA4-27B5-41D9-9A12-540F15919028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63D36-9475-4DF2-AEE1-BA2915921F0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8837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17970-1A0F-4034-81DA-400291B49248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34FC9-4BA4-471C-A025-62828D7E80B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123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25FE7F-639B-4F41-B411-9A10F7DF6F82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BA1A6B-480F-4EC3-B195-0111055878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7519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CC60-B823-41DF-9DB0-D0400F43B348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7C43-36BE-42D4-99BF-9CAD33AED9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5294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0A33-4F74-46C5-BA84-323431FCF468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6714-1DC3-4B48-B907-0C5C7B57AB8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0675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2424-FB5D-40AA-8551-11A4F0C75246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42987-6EE2-4694-B2A5-3F3009D4312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9763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8851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6975144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77C4F-FC96-441E-97E5-63D21FCCDBBB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BDA1E-CB5F-44BF-813F-4678206E636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2844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42ED-B5E4-443F-A90E-A092EE76DE85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7DB6B-03B8-417A-B79B-FECB0555FC3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9282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2093828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582581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23556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76131D-9689-4368-B1C5-1478C81E59F2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4583BA-8BA8-4764-BEC1-509EADF4BC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9445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608934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8059246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812771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277784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9595907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201926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9617854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7AEB2-1165-484B-B812-26ECCF851664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0B04-3D42-441C-A42F-ADC4CDEE218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70745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252DBE-A127-4B98-A854-3426B5EAFD8F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F9149D-10A1-4E46-9AC1-D14CB0B36EA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04251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0998-A2C8-4FAC-A686-3CA9ED80920F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2A7EF-A6EE-4C67-AB05-94E76071D24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024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2E4427-7DC9-465A-AC18-63739EE817FE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25E92E-7255-4D0A-BC70-6446A13C33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17426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2E6A-066E-418C-8AE7-D4BF143CDA92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46D168-B4A6-4CDF-BB92-2F927E25CD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41692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DEF71-8BD6-46A6-A97C-FFCC4F352A4C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683D5-AC4C-40CD-8B2C-880B701E46F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02748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B9CD5-86AD-460B-8E57-3384806F0BEF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3859C-40AA-4E0F-891D-380A0F78E37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891848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740CE-A122-4E89-BC21-06EA3D6B769D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BC977-80AC-4B61-9D22-81B7DE03CF8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34347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F65E-D073-431F-A264-5C0465226C70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DEF06-98C6-4892-9145-E209BE647B7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84565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F1CA-DF26-4202-87C1-C43227B3AD15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CD3F-F9F9-4C6E-A1DD-38B7D23B6FD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64425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350512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787019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77027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0983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EA73BA-8D8B-40BF-BD4B-A95D6EC962C6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127EA9D-47E1-4E27-9FE0-FCEA2F48A9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91257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05221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553786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5193161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997044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392393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859405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CAE61-5D3E-4BD5-A5D9-771C01134A47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5945-3973-4370-BC41-FEB60D23E9B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58390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C62913-02BC-45E1-AAF1-5FEF7A64E957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4F5628D-78A8-4B37-9EF1-0045A170D96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41349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21E2D-908A-4141-9380-9D4D8A890906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68F56-680E-4887-87A9-D5C033ED310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55694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8BEB1-00CC-4620-98C8-807096FD2A9B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983F37-7669-49AB-8AB2-F55DDA2B7B1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638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6680E6-DF0C-41FE-B435-3271F8822860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672E9DE-A9FA-4888-AE9F-B9157D1DC3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61668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04F9-3E2D-495C-8B4E-9C352AB49C41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6DB2D-59C1-4D1E-ABE9-08FB66D8E13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7963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53AE9-F65D-4B16-BDDB-B6BA8DFB6DCB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6815A-1A13-4491-8288-98C9281ED50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96581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A90D3-E1AB-4676-B9CD-847478CE7D4E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D4A1-24F7-4821-82BD-70FB033D923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5532116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42F82-34F0-4101-BFE0-F72DA208A5B6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2E5C-82F9-4232-AFFB-29A16C88E70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35436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407C0-70D5-4D62-AF95-D2944CEA4571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7B48E-B8EB-42CA-BD4C-865A5426ABB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12839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064698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35055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737925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7236773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098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3267E7-3E57-42A7-9090-EF905079A598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F30CF3-25C1-4041-A96E-EA98C728F4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8811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5342647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6462006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1770289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271058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134070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7D485-4C03-45E8-B6D0-46828E02E60C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68E16-213C-4740-A3B1-900BD38C434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70481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6A9CEE-2EFF-4234-91F1-7C751369ACC5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D1229A-9B3D-45F1-B5E5-2E8332F1230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245819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5AF0-BE99-42E1-8896-F2AC7649E97C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6C4E-EE0C-4EE5-87A2-35430863BAB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49057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2BDB5-56E7-488A-9222-90A0789D0DBA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949785-2CA9-476C-A985-1B136A442E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488459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42F00-BE0B-4015-BD94-861224FE7D02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C2115-2833-4D9B-A53D-946A02C0513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277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7B08EE-E418-4C9D-9E13-1A7A12859A20}" type="datetime1">
              <a:rPr lang="fi-FI"/>
              <a:pPr>
                <a:defRPr/>
              </a:pPr>
              <a:t>11.8.2023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D0CFF0-84BF-467A-A1B2-5ADB6B20CF7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09335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F5BB4-7388-4E3F-9D07-511EBF95DAFD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7ADE0-CCEF-46A7-ABD8-5A0BBB8AE25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03370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1435A-C109-4B19-B1BC-68217D2779C1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22AE-3DA3-40B2-8803-78BC49B7C8E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594195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A39A-72B2-4AB3-92E9-998112FE6621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EF6A9-6C0F-4350-A0DD-7A147BEC468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266166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EAC61-67A6-46C0-AF04-4C3923461D8C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16D16-6E45-4A50-88A4-2D70F4B225F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814243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8334584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7236495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7329899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37886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156697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7139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C7132-4491-4D90-808E-F4ABA1A9E346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F5B4B-1776-4491-9403-9325C58D36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22325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64029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4275614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9756864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48560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D753CC4-067A-4F36-B556-8E1E6DD6A3F8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66FB-CFF7-4EF1-8999-674D97D3420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399A5282-76F8-49E9-9449-9DEDABC87614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4B6AB836-89B8-4782-9DE2-5DA74AB6F8B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0D0EFB84-9DC4-47CD-978D-A92DC34FB5D7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CDA2531E-A569-4D11-9F57-58BF224E644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9533A4C6-3BA8-4416-84B5-322F9341B6D3}" type="datetime1">
              <a:rPr lang="fi-FI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C3927088-0CDF-46CD-8962-1E078E2EA0D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6000" dirty="0"/>
              <a:t>Nämä prosessikaaviot on hyväksytty </a:t>
            </a:r>
            <a:r>
              <a:rPr lang="fi-FI" sz="6000" err="1"/>
              <a:t>Joryssä</a:t>
            </a:r>
            <a:r>
              <a:rPr lang="fi-FI" sz="6000" dirty="0"/>
              <a:t> 25.10.2022 ja lähetetty eteenpäin (Tuuli </a:t>
            </a:r>
            <a:r>
              <a:rPr lang="fi-FI" sz="6000" err="1"/>
              <a:t>Field</a:t>
            </a:r>
            <a:r>
              <a:rPr lang="fi-FI" sz="6000" dirty="0"/>
              <a:t> / </a:t>
            </a:r>
            <a:r>
              <a:rPr lang="fi-FI" sz="6000" err="1"/>
              <a:t>Kehry</a:t>
            </a:r>
            <a:r>
              <a:rPr lang="fi-FI" sz="6000" dirty="0"/>
              <a:t>) liitettäväksi mm. monisairaan potilaan </a:t>
            </a:r>
            <a:r>
              <a:rPr lang="fi-FI" sz="6000"/>
              <a:t>hoitomallin yhteyteen</a:t>
            </a:r>
            <a:endParaRPr lang="fi-FI" sz="60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E42B54-3454-4F02-9EDB-84E4A91EAF6E}" type="datetime1">
              <a:rPr lang="fi-FI" smtClean="0"/>
              <a:pPr>
                <a:defRPr/>
              </a:pPr>
              <a:t>11.8.2023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0A0238-7858-4C5D-9334-38D34ABA26BB}" type="slidenum">
              <a:rPr lang="fi-FI" smtClean="0"/>
              <a:pPr>
                <a:defRPr/>
              </a:pPr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7486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Yhdistin: Kulma 12">
            <a:extLst>
              <a:ext uri="{FF2B5EF4-FFF2-40B4-BE49-F238E27FC236}">
                <a16:creationId xmlns:a16="http://schemas.microsoft.com/office/drawing/2014/main" id="{8779092F-0E63-9A79-5622-3D20246FFF61}"/>
              </a:ext>
            </a:extLst>
          </p:cNvPr>
          <p:cNvCxnSpPr/>
          <p:nvPr/>
        </p:nvCxnSpPr>
        <p:spPr>
          <a:xfrm>
            <a:off x="435053" y="3779268"/>
            <a:ext cx="1212193" cy="1825296"/>
          </a:xfrm>
          <a:prstGeom prst="bentConnector3">
            <a:avLst/>
          </a:prstGeom>
          <a:ln w="28575">
            <a:solidFill>
              <a:srgbClr val="4472C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uorakulmio 1"/>
          <p:cNvSpPr/>
          <p:nvPr/>
        </p:nvSpPr>
        <p:spPr>
          <a:xfrm>
            <a:off x="464858" y="671908"/>
            <a:ext cx="158231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/>
              <a:t>Potilas/asiakas</a:t>
            </a:r>
            <a:endParaRPr lang="fi-FI" sz="1600"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2678714" y="668222"/>
            <a:ext cx="1301363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/>
              <a:t>Potilaaseen liittyvät kriteerit</a:t>
            </a:r>
            <a:endParaRPr lang="fi-FI" sz="1600">
              <a:cs typeface="Arial"/>
            </a:endParaRPr>
          </a:p>
        </p:txBody>
      </p:sp>
      <p:sp>
        <p:nvSpPr>
          <p:cNvPr id="4" name="Suorakulmio 3"/>
          <p:cNvSpPr/>
          <p:nvPr/>
        </p:nvSpPr>
        <p:spPr>
          <a:xfrm>
            <a:off x="4938262" y="673917"/>
            <a:ext cx="1422445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/>
              <a:t>Lääkelistaan liittyvät kriteerit</a:t>
            </a:r>
            <a:endParaRPr lang="fi-FI" sz="1600">
              <a:cs typeface="Arial"/>
            </a:endParaRPr>
          </a:p>
        </p:txBody>
      </p:sp>
      <p:cxnSp>
        <p:nvCxnSpPr>
          <p:cNvPr id="6" name="Suora nuoliyhdysviiva 5"/>
          <p:cNvCxnSpPr/>
          <p:nvPr/>
        </p:nvCxnSpPr>
        <p:spPr>
          <a:xfrm>
            <a:off x="475462" y="3347179"/>
            <a:ext cx="8150089" cy="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i 8"/>
          <p:cNvSpPr/>
          <p:nvPr/>
        </p:nvSpPr>
        <p:spPr>
          <a:xfrm>
            <a:off x="10019676" y="2311014"/>
            <a:ext cx="1995778" cy="975467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>
                <a:solidFill>
                  <a:schemeClr val="tx1"/>
                </a:solidFill>
              </a:rPr>
              <a:t>Ajantasainen lääkelista</a:t>
            </a:r>
            <a:endParaRPr lang="fi-FI" sz="1600">
              <a:solidFill>
                <a:schemeClr val="tx1"/>
              </a:solidFill>
              <a:cs typeface="Arial"/>
            </a:endParaRPr>
          </a:p>
        </p:txBody>
      </p:sp>
      <p:sp>
        <p:nvSpPr>
          <p:cNvPr id="10" name="Suorakulmio 9"/>
          <p:cNvSpPr/>
          <p:nvPr/>
        </p:nvSpPr>
        <p:spPr>
          <a:xfrm>
            <a:off x="401032" y="3430293"/>
            <a:ext cx="1335819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/>
              <a:t>Farmaseutti</a:t>
            </a:r>
            <a:endParaRPr lang="fi-FI" sz="1600">
              <a:cs typeface="Arial"/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5862606" y="3476251"/>
            <a:ext cx="1501472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Lääkäri</a:t>
            </a:r>
          </a:p>
        </p:txBody>
      </p:sp>
      <p:sp>
        <p:nvSpPr>
          <p:cNvPr id="26" name="Suorakulmio 25"/>
          <p:cNvSpPr/>
          <p:nvPr/>
        </p:nvSpPr>
        <p:spPr>
          <a:xfrm>
            <a:off x="460141" y="1662579"/>
            <a:ext cx="1720794" cy="15252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>
                <a:solidFill>
                  <a:schemeClr val="tx1"/>
                </a:solidFill>
              </a:rPr>
              <a:t>On yhteydessä terveysasemaan: </a:t>
            </a:r>
            <a:r>
              <a:rPr lang="fi-FI" sz="1200" err="1">
                <a:solidFill>
                  <a:schemeClr val="tx1"/>
                </a:solidFill>
              </a:rPr>
              <a:t>per.puh</a:t>
            </a:r>
            <a:r>
              <a:rPr lang="fi-FI" sz="1200">
                <a:solidFill>
                  <a:schemeClr val="tx1"/>
                </a:solidFill>
              </a:rPr>
              <a:t>, </a:t>
            </a:r>
            <a:r>
              <a:rPr lang="fi-FI" sz="1200" err="1">
                <a:solidFill>
                  <a:schemeClr val="tx1"/>
                </a:solidFill>
              </a:rPr>
              <a:t>takso</a:t>
            </a:r>
            <a:r>
              <a:rPr lang="fi-FI" sz="1200">
                <a:solidFill>
                  <a:schemeClr val="tx1"/>
                </a:solidFill>
              </a:rPr>
              <a:t>, Maisa, henk. </a:t>
            </a:r>
            <a:r>
              <a:rPr lang="fi-FI" sz="1200" err="1">
                <a:solidFill>
                  <a:schemeClr val="tx1"/>
                </a:solidFill>
              </a:rPr>
              <a:t>koht</a:t>
            </a:r>
            <a:r>
              <a:rPr lang="fi-FI" sz="1200">
                <a:solidFill>
                  <a:schemeClr val="tx1"/>
                </a:solidFill>
              </a:rPr>
              <a:t>. </a:t>
            </a:r>
            <a:r>
              <a:rPr lang="fi-FI" sz="1200" err="1">
                <a:solidFill>
                  <a:schemeClr val="tx1"/>
                </a:solidFill>
              </a:rPr>
              <a:t>rec</a:t>
            </a:r>
            <a:r>
              <a:rPr lang="fi-FI" sz="1200">
                <a:solidFill>
                  <a:schemeClr val="tx1"/>
                </a:solidFill>
              </a:rPr>
              <a:t>. uusimien, ajanvaraus vastaanotolle, tulossa seurantakäynnille tms.</a:t>
            </a:r>
          </a:p>
        </p:txBody>
      </p:sp>
      <p:sp>
        <p:nvSpPr>
          <p:cNvPr id="27" name="Suorakulmio 26"/>
          <p:cNvSpPr/>
          <p:nvPr/>
        </p:nvSpPr>
        <p:spPr>
          <a:xfrm>
            <a:off x="4932000" y="1654176"/>
            <a:ext cx="1419948" cy="14357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>
                <a:solidFill>
                  <a:schemeClr val="tx1"/>
                </a:solidFill>
              </a:rPr>
              <a:t>Lääkelista sekava, pitkä (yli 5-7 lääkettä), ei ajantasaistettu yli vuoteen tai ei koskaan ajantasaistettu </a:t>
            </a:r>
            <a:endParaRPr lang="fi-FI" sz="120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8" name="Suorakulmio 27"/>
          <p:cNvSpPr/>
          <p:nvPr/>
        </p:nvSpPr>
        <p:spPr>
          <a:xfrm>
            <a:off x="1728092" y="3433020"/>
            <a:ext cx="2251985" cy="8492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dirty="0">
                <a:solidFill>
                  <a:schemeClr val="tx1"/>
                </a:solidFill>
              </a:rPr>
              <a:t>Soitto potilaalle. </a:t>
            </a:r>
            <a:r>
              <a:rPr lang="fi-FI" sz="1200" b="1" u="sng" dirty="0">
                <a:solidFill>
                  <a:schemeClr val="tx1"/>
                </a:solidFill>
              </a:rPr>
              <a:t>Lääkityksen ajantasaistus</a:t>
            </a:r>
            <a:r>
              <a:rPr lang="fi-FI" sz="1200" dirty="0">
                <a:solidFill>
                  <a:schemeClr val="tx1"/>
                </a:solidFill>
              </a:rPr>
              <a:t> + tarvittavat sairauskohtaiset painotukset</a:t>
            </a:r>
          </a:p>
        </p:txBody>
      </p:sp>
      <p:sp>
        <p:nvSpPr>
          <p:cNvPr id="29" name="Suorakulmio 28"/>
          <p:cNvSpPr/>
          <p:nvPr/>
        </p:nvSpPr>
        <p:spPr>
          <a:xfrm>
            <a:off x="2680221" y="1577057"/>
            <a:ext cx="1625706" cy="1717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>
                <a:solidFill>
                  <a:schemeClr val="tx1"/>
                </a:solidFill>
              </a:rPr>
              <a:t>PPT-potilas, krooninen sairaus (mm. diabetes, astma, depressio, sydän, haavanhoito), epäselvyys lääkkeen käytöstä, annosjakelun aloitus</a:t>
            </a:r>
          </a:p>
        </p:txBody>
      </p:sp>
      <p:sp>
        <p:nvSpPr>
          <p:cNvPr id="31" name="Suorakulmio 30"/>
          <p:cNvSpPr/>
          <p:nvPr/>
        </p:nvSpPr>
        <p:spPr>
          <a:xfrm>
            <a:off x="7364078" y="3481702"/>
            <a:ext cx="1154352" cy="5983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>
                <a:solidFill>
                  <a:schemeClr val="tx1"/>
                </a:solidFill>
              </a:rPr>
              <a:t>Lääkehoitoa koskevat päätökset</a:t>
            </a:r>
          </a:p>
        </p:txBody>
      </p:sp>
      <p:sp>
        <p:nvSpPr>
          <p:cNvPr id="34" name="Suorakulmio 33"/>
          <p:cNvSpPr/>
          <p:nvPr/>
        </p:nvSpPr>
        <p:spPr>
          <a:xfrm>
            <a:off x="3382623" y="61716"/>
            <a:ext cx="4222889" cy="474094"/>
          </a:xfrm>
          <a:prstGeom prst="rect">
            <a:avLst/>
          </a:prstGeom>
          <a:noFill/>
          <a:ln w="57150">
            <a:solidFill>
              <a:srgbClr val="0092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Lääkityksen ajantasaistaminen</a:t>
            </a:r>
            <a:endParaRPr lang="fi-FI" b="1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38" name="Suorakulmio 37"/>
          <p:cNvSpPr/>
          <p:nvPr/>
        </p:nvSpPr>
        <p:spPr>
          <a:xfrm>
            <a:off x="6673034" y="677678"/>
            <a:ext cx="2846481" cy="2235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400" b="1" dirty="0">
                <a:solidFill>
                  <a:schemeClr val="tx1"/>
                </a:solidFill>
              </a:rPr>
              <a:t>Jokin kriteereistä täyttyy: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varaa aika </a:t>
            </a:r>
            <a:r>
              <a:rPr lang="fi-FI" sz="1400" dirty="0" err="1">
                <a:solidFill>
                  <a:schemeClr val="tx1"/>
                </a:solidFill>
              </a:rPr>
              <a:t>farmasistin</a:t>
            </a:r>
            <a:r>
              <a:rPr lang="fi-FI" sz="1400" dirty="0">
                <a:solidFill>
                  <a:schemeClr val="tx1"/>
                </a:solidFill>
              </a:rPr>
              <a:t> ajanvarauskalenterista </a:t>
            </a:r>
          </a:p>
          <a:p>
            <a:pPr marL="742950" lvl="1" indent="-285750">
              <a:buFont typeface="Arial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+ kirjaa ajanvarauksen tietoihin miksi aika on varattu)</a:t>
            </a:r>
            <a:endParaRPr lang="fi-FI" sz="1400" dirty="0">
              <a:solidFill>
                <a:schemeClr val="tx1"/>
              </a:solidFill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 dirty="0">
                <a:solidFill>
                  <a:schemeClr val="tx1"/>
                </a:solidFill>
              </a:rPr>
              <a:t>Sovittujen konsultaatio-käytänteiden mukaisesti laita </a:t>
            </a:r>
            <a:r>
              <a:rPr lang="fi-FI" sz="1400" dirty="0" err="1">
                <a:solidFill>
                  <a:schemeClr val="tx1"/>
                </a:solidFill>
              </a:rPr>
              <a:t>farmasistille</a:t>
            </a:r>
            <a:r>
              <a:rPr lang="fi-FI" sz="1400" dirty="0">
                <a:solidFill>
                  <a:schemeClr val="tx1"/>
                </a:solidFill>
              </a:rPr>
              <a:t> digikonsultaatio/ työkoriviesti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37" name="5-sakarainen tähti 36"/>
          <p:cNvSpPr/>
          <p:nvPr/>
        </p:nvSpPr>
        <p:spPr>
          <a:xfrm rot="10800000" flipV="1">
            <a:off x="9075376" y="668222"/>
            <a:ext cx="445936" cy="4717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5-sakarainen tähti 31"/>
          <p:cNvSpPr/>
          <p:nvPr/>
        </p:nvSpPr>
        <p:spPr>
          <a:xfrm rot="10800000" flipV="1">
            <a:off x="4052272" y="1323652"/>
            <a:ext cx="445936" cy="4717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5-sakarainen tähti 32"/>
          <p:cNvSpPr/>
          <p:nvPr/>
        </p:nvSpPr>
        <p:spPr>
          <a:xfrm rot="10800000" flipV="1">
            <a:off x="6130866" y="1530667"/>
            <a:ext cx="445936" cy="4717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1655150" y="4833648"/>
            <a:ext cx="2083632" cy="18693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dirty="0">
                <a:solidFill>
                  <a:schemeClr val="tx1"/>
                </a:solidFill>
              </a:rPr>
              <a:t>- </a:t>
            </a:r>
            <a:r>
              <a:rPr lang="fi-FI" sz="1200" b="1" dirty="0">
                <a:solidFill>
                  <a:schemeClr val="tx1"/>
                </a:solidFill>
              </a:rPr>
              <a:t>Tehdään tarvittaessa</a:t>
            </a:r>
          </a:p>
          <a:p>
            <a:r>
              <a:rPr lang="fi-FI" sz="1200" dirty="0">
                <a:solidFill>
                  <a:schemeClr val="tx1"/>
                </a:solidFill>
              </a:rPr>
              <a:t>- Yhdessä </a:t>
            </a:r>
            <a:r>
              <a:rPr lang="fi-FI" sz="1200" dirty="0" err="1">
                <a:solidFill>
                  <a:schemeClr val="tx1"/>
                </a:solidFill>
              </a:rPr>
              <a:t>lri:n</a:t>
            </a:r>
            <a:r>
              <a:rPr lang="fi-FI" sz="1200" dirty="0">
                <a:solidFill>
                  <a:schemeClr val="tx1"/>
                </a:solidFill>
              </a:rPr>
              <a:t> ja pt:n kanssa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Marevan-</a:t>
            </a:r>
            <a:r>
              <a:rPr lang="fi-FI" sz="1200" dirty="0" err="1">
                <a:solidFill>
                  <a:schemeClr val="tx1"/>
                </a:solidFill>
              </a:rPr>
              <a:t>Noac</a:t>
            </a:r>
            <a:r>
              <a:rPr lang="fi-FI" sz="1200" dirty="0">
                <a:solidFill>
                  <a:schemeClr val="tx1"/>
                </a:solidFill>
              </a:rPr>
              <a:t>-vaihto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  <a:cs typeface="Arial"/>
              </a:rPr>
              <a:t>Pitkäaikaisen unilääkkeen käytön selvitys ja purku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Lääkehoidon turvatarkastus</a:t>
            </a:r>
            <a:endParaRPr lang="fi-FI" sz="12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41" name="Ellipsi 40"/>
          <p:cNvSpPr/>
          <p:nvPr/>
        </p:nvSpPr>
        <p:spPr>
          <a:xfrm>
            <a:off x="10019902" y="3582869"/>
            <a:ext cx="2092850" cy="905398"/>
          </a:xfrm>
          <a:prstGeom prst="ellipse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>
                <a:solidFill>
                  <a:schemeClr val="tx1"/>
                </a:solidFill>
              </a:rPr>
              <a:t>Rationaalinen lääkehoito</a:t>
            </a:r>
            <a:endParaRPr lang="fi-FI" sz="1600">
              <a:solidFill>
                <a:schemeClr val="tx1"/>
              </a:solidFill>
              <a:cs typeface="Arial"/>
            </a:endParaRPr>
          </a:p>
        </p:txBody>
      </p:sp>
      <p:cxnSp>
        <p:nvCxnSpPr>
          <p:cNvPr id="22" name="Suora nuoliyhdysviiva 21"/>
          <p:cNvCxnSpPr/>
          <p:nvPr/>
        </p:nvCxnSpPr>
        <p:spPr>
          <a:xfrm>
            <a:off x="8599276" y="3328701"/>
            <a:ext cx="1472206" cy="50707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 flipV="1">
            <a:off x="8599274" y="2791593"/>
            <a:ext cx="1398141" cy="52055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orakulmio 24">
            <a:extLst>
              <a:ext uri="{FF2B5EF4-FFF2-40B4-BE49-F238E27FC236}">
                <a16:creationId xmlns:a16="http://schemas.microsoft.com/office/drawing/2014/main" id="{85F46C0E-DC61-4BC9-BA5A-B99D4F3E7C92}"/>
              </a:ext>
            </a:extLst>
          </p:cNvPr>
          <p:cNvSpPr/>
          <p:nvPr/>
        </p:nvSpPr>
        <p:spPr>
          <a:xfrm>
            <a:off x="5870613" y="5259948"/>
            <a:ext cx="1501472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Hoitaja</a:t>
            </a:r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54333DF9-C045-4CF5-8F7E-00BB2DB523EE}"/>
              </a:ext>
            </a:extLst>
          </p:cNvPr>
          <p:cNvSpPr/>
          <p:nvPr/>
        </p:nvSpPr>
        <p:spPr>
          <a:xfrm>
            <a:off x="7379989" y="5290800"/>
            <a:ext cx="1242343" cy="7159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>
                <a:solidFill>
                  <a:schemeClr val="tx1"/>
                </a:solidFill>
              </a:rPr>
              <a:t>Hoitajalle suunnatut konsultaatiot</a:t>
            </a:r>
          </a:p>
        </p:txBody>
      </p:sp>
      <p:sp>
        <p:nvSpPr>
          <p:cNvPr id="5" name="Suorakulmio 4"/>
          <p:cNvSpPr/>
          <p:nvPr/>
        </p:nvSpPr>
        <p:spPr>
          <a:xfrm>
            <a:off x="3815825" y="3993371"/>
            <a:ext cx="1516400" cy="6079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/>
              <a:t>Tiedon välitys lääkärille/hoitajalle. </a:t>
            </a:r>
          </a:p>
        </p:txBody>
      </p:sp>
      <p:cxnSp>
        <p:nvCxnSpPr>
          <p:cNvPr id="14" name="Suora nuoliyhdysviiva 13"/>
          <p:cNvCxnSpPr>
            <a:stCxn id="5" idx="3"/>
            <a:endCxn id="11" idx="1"/>
          </p:cNvCxnSpPr>
          <p:nvPr/>
        </p:nvCxnSpPr>
        <p:spPr>
          <a:xfrm flipV="1">
            <a:off x="5332225" y="3933451"/>
            <a:ext cx="530381" cy="363896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nuoliyhdysviiva 15"/>
          <p:cNvCxnSpPr/>
          <p:nvPr/>
        </p:nvCxnSpPr>
        <p:spPr>
          <a:xfrm>
            <a:off x="5228876" y="4631259"/>
            <a:ext cx="633730" cy="93465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uora nuoliyhdysviiva 17"/>
          <p:cNvCxnSpPr>
            <a:stCxn id="7" idx="3"/>
          </p:cNvCxnSpPr>
          <p:nvPr/>
        </p:nvCxnSpPr>
        <p:spPr>
          <a:xfrm flipV="1">
            <a:off x="3738782" y="4635545"/>
            <a:ext cx="736853" cy="834024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uorakulmio 7"/>
          <p:cNvSpPr/>
          <p:nvPr/>
        </p:nvSpPr>
        <p:spPr>
          <a:xfrm>
            <a:off x="401032" y="6174348"/>
            <a:ext cx="1022251" cy="433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059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77786" y="697876"/>
            <a:ext cx="1582310" cy="56849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/>
              <a:t>Potilas/asiakas</a:t>
            </a:r>
            <a:endParaRPr lang="fi-FI" sz="1600"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2438900" y="707289"/>
            <a:ext cx="1301363" cy="57218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 dirty="0"/>
              <a:t>Kriteerit</a:t>
            </a:r>
            <a:endParaRPr lang="fi-FI" sz="1600" dirty="0">
              <a:cs typeface="Arial"/>
            </a:endParaRPr>
          </a:p>
        </p:txBody>
      </p:sp>
      <p:cxnSp>
        <p:nvCxnSpPr>
          <p:cNvPr id="6" name="Suora nuoliyhdysviiva 5"/>
          <p:cNvCxnSpPr/>
          <p:nvPr/>
        </p:nvCxnSpPr>
        <p:spPr>
          <a:xfrm>
            <a:off x="475462" y="3347179"/>
            <a:ext cx="8150089" cy="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orakulmio 9"/>
          <p:cNvSpPr/>
          <p:nvPr/>
        </p:nvSpPr>
        <p:spPr>
          <a:xfrm>
            <a:off x="277786" y="3609626"/>
            <a:ext cx="1335819" cy="5771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 dirty="0" err="1"/>
              <a:t>Farmasisti</a:t>
            </a:r>
            <a:endParaRPr lang="fi-FI" sz="1600" dirty="0">
              <a:cs typeface="Arial"/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5344524" y="3848431"/>
            <a:ext cx="1501472" cy="6510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Lääkäri</a:t>
            </a:r>
          </a:p>
        </p:txBody>
      </p:sp>
      <p:sp>
        <p:nvSpPr>
          <p:cNvPr id="26" name="Suorakulmio 25"/>
          <p:cNvSpPr/>
          <p:nvPr/>
        </p:nvSpPr>
        <p:spPr>
          <a:xfrm>
            <a:off x="213978" y="1349484"/>
            <a:ext cx="2020339" cy="19145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Hoitaja ja/tai lääkäri</a:t>
            </a:r>
            <a:r>
              <a:rPr lang="fi-FI" sz="1200" dirty="0">
                <a:solidFill>
                  <a:schemeClr val="tx1"/>
                </a:solidFill>
              </a:rPr>
              <a:t>: Havaitaan mahdollinen Marevan-</a:t>
            </a:r>
            <a:r>
              <a:rPr lang="fi-FI" sz="1200" dirty="0" err="1">
                <a:solidFill>
                  <a:schemeClr val="tx1"/>
                </a:solidFill>
              </a:rPr>
              <a:t>Noac</a:t>
            </a:r>
            <a:r>
              <a:rPr lang="fi-FI" sz="1200" dirty="0">
                <a:solidFill>
                  <a:schemeClr val="tx1"/>
                </a:solidFill>
              </a:rPr>
              <a:t>-potilas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Tarvittaessa seurantalomakkeiden täyttäminen:</a:t>
            </a:r>
            <a:r>
              <a:rPr lang="fi-FI" sz="1200" b="1" dirty="0"/>
              <a:t> </a:t>
            </a:r>
            <a:r>
              <a:rPr lang="fi-FI" sz="1200" dirty="0">
                <a:solidFill>
                  <a:schemeClr val="tx1"/>
                </a:solidFill>
              </a:rPr>
              <a:t>CHA2DS2VASc ja HAS-BLED</a:t>
            </a:r>
          </a:p>
          <a:p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9" name="Suorakulmio 28"/>
          <p:cNvSpPr/>
          <p:nvPr/>
        </p:nvSpPr>
        <p:spPr>
          <a:xfrm>
            <a:off x="2368254" y="1323517"/>
            <a:ext cx="2179892" cy="19706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1</a:t>
            </a:r>
            <a:r>
              <a:rPr lang="fi-FI" sz="1200" dirty="0">
                <a:solidFill>
                  <a:schemeClr val="tx1"/>
                </a:solidFill>
              </a:rPr>
              <a:t>. TTR &lt; 80 % (tai jos potilaan hoidon seuranta on erityisen työlästä) </a:t>
            </a:r>
            <a:r>
              <a:rPr lang="fi-FI" sz="1200" b="1" dirty="0">
                <a:solidFill>
                  <a:schemeClr val="tx1"/>
                </a:solidFill>
              </a:rPr>
              <a:t>2</a:t>
            </a:r>
            <a:r>
              <a:rPr lang="fi-FI" sz="1200" dirty="0">
                <a:solidFill>
                  <a:schemeClr val="tx1"/>
                </a:solidFill>
              </a:rPr>
              <a:t>. Ei-läppäperäinen eteisvärinä </a:t>
            </a:r>
            <a:r>
              <a:rPr lang="fi-FI" sz="1200" b="1" dirty="0">
                <a:solidFill>
                  <a:schemeClr val="tx1"/>
                </a:solidFill>
              </a:rPr>
              <a:t>3.</a:t>
            </a:r>
            <a:r>
              <a:rPr lang="fi-FI" sz="1200" dirty="0">
                <a:solidFill>
                  <a:schemeClr val="tx1"/>
                </a:solidFill>
              </a:rPr>
              <a:t> jokin seuraavista: Sydämen vajaatoiminta/ Hypertensio/ Ikä yli 65 vuotta /Diabetes/ Aiempi aivohalvaus tai TIA /Valtimosairaus</a:t>
            </a:r>
          </a:p>
        </p:txBody>
      </p:sp>
      <p:sp>
        <p:nvSpPr>
          <p:cNvPr id="34" name="Suorakulmio 33"/>
          <p:cNvSpPr/>
          <p:nvPr/>
        </p:nvSpPr>
        <p:spPr>
          <a:xfrm>
            <a:off x="3382623" y="61716"/>
            <a:ext cx="4222889" cy="474094"/>
          </a:xfrm>
          <a:prstGeom prst="rect">
            <a:avLst/>
          </a:prstGeom>
          <a:noFill/>
          <a:ln w="57150">
            <a:solidFill>
              <a:srgbClr val="0092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Marevan-</a:t>
            </a:r>
            <a:r>
              <a:rPr lang="fi-FI" b="1" dirty="0" err="1">
                <a:solidFill>
                  <a:schemeClr val="tx1"/>
                </a:solidFill>
              </a:rPr>
              <a:t>Noac</a:t>
            </a:r>
            <a:r>
              <a:rPr lang="fi-FI" b="1" dirty="0">
                <a:solidFill>
                  <a:schemeClr val="tx1"/>
                </a:solidFill>
              </a:rPr>
              <a:t>-vaihto</a:t>
            </a:r>
          </a:p>
        </p:txBody>
      </p:sp>
      <p:sp>
        <p:nvSpPr>
          <p:cNvPr id="38" name="Suorakulmio 37"/>
          <p:cNvSpPr/>
          <p:nvPr/>
        </p:nvSpPr>
        <p:spPr>
          <a:xfrm>
            <a:off x="5051041" y="823776"/>
            <a:ext cx="2846481" cy="2235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Kriteerien täyttyessä: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Ajanvaraus </a:t>
            </a:r>
            <a:r>
              <a:rPr lang="fi-FI" sz="1200" dirty="0" err="1">
                <a:solidFill>
                  <a:schemeClr val="tx1"/>
                </a:solidFill>
              </a:rPr>
              <a:t>farmasistille</a:t>
            </a:r>
            <a:r>
              <a:rPr lang="fi-FI" sz="1200" dirty="0">
                <a:solidFill>
                  <a:schemeClr val="tx1"/>
                </a:solidFill>
              </a:rPr>
              <a:t> ”Marevan vaihto” (kun keskusteltu potilaan kanssa lääkevaihdosta)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 err="1">
                <a:solidFill>
                  <a:schemeClr val="tx1"/>
                </a:solidFill>
              </a:rPr>
              <a:t>Digikonsulaatio</a:t>
            </a:r>
            <a:r>
              <a:rPr lang="fi-FI" sz="1200" dirty="0">
                <a:solidFill>
                  <a:schemeClr val="tx1"/>
                </a:solidFill>
              </a:rPr>
              <a:t> </a:t>
            </a:r>
            <a:r>
              <a:rPr lang="fi-FI" sz="1200" dirty="0" err="1">
                <a:solidFill>
                  <a:schemeClr val="tx1"/>
                </a:solidFill>
              </a:rPr>
              <a:t>farmasistille</a:t>
            </a:r>
            <a:r>
              <a:rPr lang="fi-FI" sz="1200" dirty="0">
                <a:solidFill>
                  <a:schemeClr val="tx1"/>
                </a:solidFill>
              </a:rPr>
              <a:t> (jos ei keskusteltu lääkevaihdosta potilaan kanssa)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Kriteerien 2 ja 3 täyttyessä potilas on oikeutettu alempaan erityiskorvaukseen uudesta lääkkeestä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37" name="5-sakarainen tähti 36"/>
          <p:cNvSpPr/>
          <p:nvPr/>
        </p:nvSpPr>
        <p:spPr>
          <a:xfrm rot="10800000" flipV="1">
            <a:off x="7451586" y="644891"/>
            <a:ext cx="445936" cy="4717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5-sakarainen tähti 31"/>
          <p:cNvSpPr/>
          <p:nvPr/>
        </p:nvSpPr>
        <p:spPr>
          <a:xfrm rot="10800000" flipV="1">
            <a:off x="4096099" y="1110829"/>
            <a:ext cx="445936" cy="4717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2" name="Suora nuoliyhdysviiva 21"/>
          <p:cNvCxnSpPr/>
          <p:nvPr/>
        </p:nvCxnSpPr>
        <p:spPr>
          <a:xfrm>
            <a:off x="8674945" y="3430293"/>
            <a:ext cx="1240332" cy="52104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 flipV="1">
            <a:off x="8577268" y="1896065"/>
            <a:ext cx="1398141" cy="134203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uorakulmio 42"/>
          <p:cNvSpPr/>
          <p:nvPr/>
        </p:nvSpPr>
        <p:spPr>
          <a:xfrm>
            <a:off x="237903" y="4288334"/>
            <a:ext cx="2375081" cy="23376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Yhteys potilaaseen, keskustelee mahdollisesta lääkevaihdosta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Lääkityksen ajantasaistaminen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Tarkastaa INR kestolähetteen voimassa olon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Esitietojen täyttäminen: paino, pituus, varfariinin käyttö, perussairaudet, verenpaineen seuranta, alkoholin käyttö ym.</a:t>
            </a:r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54333DF9-C045-4CF5-8F7E-00BB2DB523EE}"/>
              </a:ext>
            </a:extLst>
          </p:cNvPr>
          <p:cNvSpPr/>
          <p:nvPr/>
        </p:nvSpPr>
        <p:spPr>
          <a:xfrm>
            <a:off x="5344524" y="4615465"/>
            <a:ext cx="2902224" cy="15430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Tarkastaa </a:t>
            </a:r>
            <a:r>
              <a:rPr lang="fi-FI" sz="1200" dirty="0" err="1">
                <a:solidFill>
                  <a:schemeClr val="tx1"/>
                </a:solidFill>
              </a:rPr>
              <a:t>farmasistin</a:t>
            </a:r>
            <a:r>
              <a:rPr lang="fi-FI" sz="1200" dirty="0">
                <a:solidFill>
                  <a:schemeClr val="tx1"/>
                </a:solidFill>
              </a:rPr>
              <a:t> tekemät merkinnät palvelukontaktista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Varmistaa vaihdon mahdollisuuden,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soittaa potilaalle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Kirjoittaa tarvittaessa b-lausunnon, jos kriteerit täyttyvät</a:t>
            </a:r>
          </a:p>
        </p:txBody>
      </p:sp>
      <p:sp>
        <p:nvSpPr>
          <p:cNvPr id="8" name="Suorakulmio 7"/>
          <p:cNvSpPr/>
          <p:nvPr/>
        </p:nvSpPr>
        <p:spPr>
          <a:xfrm>
            <a:off x="2894560" y="4981225"/>
            <a:ext cx="2100963" cy="14636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100" b="1" dirty="0">
                <a:solidFill>
                  <a:schemeClr val="tx1"/>
                </a:solidFill>
              </a:rPr>
              <a:t>FARMASISTI TAI HOITAJA:</a:t>
            </a:r>
          </a:p>
          <a:p>
            <a:r>
              <a:rPr lang="fi-FI" sz="1100" dirty="0">
                <a:solidFill>
                  <a:schemeClr val="tx1"/>
                </a:solidFill>
              </a:rPr>
              <a:t>Määräykset laboratoriotutkimuksiin ja INR-kestolähetteen voimassaolon tarkastus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B-PVKT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P-</a:t>
            </a:r>
            <a:r>
              <a:rPr lang="fi-FI" sz="1100" dirty="0" err="1">
                <a:solidFill>
                  <a:schemeClr val="tx1"/>
                </a:solidFill>
              </a:rPr>
              <a:t>Krea</a:t>
            </a:r>
            <a:r>
              <a:rPr lang="fi-FI" sz="11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P-Alat </a:t>
            </a:r>
          </a:p>
        </p:txBody>
      </p:sp>
      <p:sp>
        <p:nvSpPr>
          <p:cNvPr id="17" name="Nuoli oikealle 16"/>
          <p:cNvSpPr/>
          <p:nvPr/>
        </p:nvSpPr>
        <p:spPr>
          <a:xfrm>
            <a:off x="2806811" y="3524123"/>
            <a:ext cx="2189438" cy="120381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>
                <a:solidFill>
                  <a:schemeClr val="tx1"/>
                </a:solidFill>
              </a:rPr>
              <a:t>Lääkärille työkoriviesti/</a:t>
            </a:r>
            <a:r>
              <a:rPr lang="fi-FI" sz="1200" dirty="0" err="1">
                <a:solidFill>
                  <a:schemeClr val="tx1"/>
                </a:solidFill>
              </a:rPr>
              <a:t>digikons</a:t>
            </a:r>
            <a:r>
              <a:rPr lang="fi-FI" sz="1200" dirty="0">
                <a:solidFill>
                  <a:schemeClr val="tx1"/>
                </a:solidFill>
              </a:rPr>
              <a:t>./</a:t>
            </a:r>
          </a:p>
          <a:p>
            <a:pPr algn="ctr"/>
            <a:r>
              <a:rPr lang="fi-FI" sz="1200" dirty="0">
                <a:solidFill>
                  <a:schemeClr val="tx1"/>
                </a:solidFill>
              </a:rPr>
              <a:t>Puhelinaika/</a:t>
            </a:r>
            <a:r>
              <a:rPr lang="fi-FI" sz="1200" dirty="0" err="1">
                <a:solidFill>
                  <a:schemeClr val="tx1"/>
                </a:solidFill>
              </a:rPr>
              <a:t>pikakons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9" name="Suorakulmio 18"/>
          <p:cNvSpPr/>
          <p:nvPr/>
        </p:nvSpPr>
        <p:spPr>
          <a:xfrm>
            <a:off x="10054625" y="1240403"/>
            <a:ext cx="173803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Marevan hoito jatkuu</a:t>
            </a:r>
            <a:r>
              <a:rPr lang="fi-FI" sz="1200" dirty="0">
                <a:solidFill>
                  <a:schemeClr val="tx1"/>
                </a:solidFill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MAM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varfariiniepisodiin merkintä</a:t>
            </a:r>
          </a:p>
        </p:txBody>
      </p:sp>
      <p:sp>
        <p:nvSpPr>
          <p:cNvPr id="20" name="Suorakulmio 19"/>
          <p:cNvSpPr/>
          <p:nvPr/>
        </p:nvSpPr>
        <p:spPr>
          <a:xfrm>
            <a:off x="10029669" y="2602432"/>
            <a:ext cx="1762990" cy="21767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i-FI" sz="1200" b="1" dirty="0" err="1">
                <a:solidFill>
                  <a:schemeClr val="tx1"/>
                </a:solidFill>
              </a:rPr>
              <a:t>Noac</a:t>
            </a:r>
            <a:r>
              <a:rPr lang="fi-FI" sz="1200" b="1" dirty="0">
                <a:solidFill>
                  <a:schemeClr val="tx1"/>
                </a:solidFill>
              </a:rPr>
              <a:t>-vaihto toteutuu</a:t>
            </a:r>
            <a:r>
              <a:rPr lang="fi-FI" sz="1200" dirty="0">
                <a:solidFill>
                  <a:schemeClr val="tx1"/>
                </a:solidFill>
              </a:rPr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prstClr val="black"/>
                </a:solidFill>
              </a:rPr>
              <a:t>Varfariiniepisodin päättäminen, kun lääke vaihdettu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prstClr val="black"/>
                </a:solidFill>
              </a:rPr>
              <a:t>Seurantaverikokeiden ohjelmointi 1-3 kk päähän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prstClr val="black"/>
                </a:solidFill>
              </a:rPr>
              <a:t>Konsultointisoittoajan varaaminen itselle (ja/tai farmaseutille) 1-3 kk päähän</a:t>
            </a:r>
          </a:p>
        </p:txBody>
      </p:sp>
      <p:sp>
        <p:nvSpPr>
          <p:cNvPr id="45" name="Suorakulmio 44"/>
          <p:cNvSpPr/>
          <p:nvPr/>
        </p:nvSpPr>
        <p:spPr>
          <a:xfrm>
            <a:off x="9167854" y="5295569"/>
            <a:ext cx="2480807" cy="11492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 dirty="0">
                <a:solidFill>
                  <a:schemeClr val="tx1"/>
                </a:solidFill>
              </a:rPr>
              <a:t>SEURANTA:</a:t>
            </a:r>
          </a:p>
          <a:p>
            <a:r>
              <a:rPr lang="fi-FI" sz="1200" dirty="0">
                <a:solidFill>
                  <a:schemeClr val="tx1"/>
                </a:solidFill>
              </a:rPr>
              <a:t>Lääkäri varaa itselleen ja/tai </a:t>
            </a:r>
            <a:r>
              <a:rPr lang="fi-FI" sz="1200" dirty="0" err="1">
                <a:solidFill>
                  <a:schemeClr val="tx1"/>
                </a:solidFill>
              </a:rPr>
              <a:t>farmasistille</a:t>
            </a:r>
            <a:r>
              <a:rPr lang="fi-FI" sz="1200" dirty="0">
                <a:solidFill>
                  <a:schemeClr val="tx1"/>
                </a:solidFill>
              </a:rPr>
              <a:t> (</a:t>
            </a:r>
            <a:r>
              <a:rPr lang="fi-FI" sz="1200" dirty="0" err="1">
                <a:solidFill>
                  <a:schemeClr val="tx1"/>
                </a:solidFill>
              </a:rPr>
              <a:t>digikons</a:t>
            </a:r>
            <a:r>
              <a:rPr lang="fi-FI" sz="1200" dirty="0">
                <a:solidFill>
                  <a:schemeClr val="tx1"/>
                </a:solidFill>
              </a:rPr>
              <a:t>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seurantasoiton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laboratoriotutkimukset</a:t>
            </a:r>
          </a:p>
        </p:txBody>
      </p:sp>
      <p:sp>
        <p:nvSpPr>
          <p:cNvPr id="4" name="Pyöristetty suorakulmio 3"/>
          <p:cNvSpPr/>
          <p:nvPr/>
        </p:nvSpPr>
        <p:spPr>
          <a:xfrm>
            <a:off x="7049733" y="3525097"/>
            <a:ext cx="1510820" cy="852485"/>
          </a:xfrm>
          <a:prstGeom prst="round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dirty="0">
                <a:solidFill>
                  <a:schemeClr val="tx1"/>
                </a:solidFill>
              </a:rPr>
              <a:t>Huomioi aluekohtaiset erot vastuissa, tehtävissä ja viestinnässä</a:t>
            </a:r>
          </a:p>
        </p:txBody>
      </p:sp>
    </p:spTree>
    <p:extLst>
      <p:ext uri="{BB962C8B-B14F-4D97-AF65-F5344CB8AC3E}">
        <p14:creationId xmlns:p14="http://schemas.microsoft.com/office/powerpoint/2010/main" val="293997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13978" y="471869"/>
            <a:ext cx="158231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/>
              <a:t>Potilas/asiakas</a:t>
            </a:r>
            <a:endParaRPr lang="fi-FI" sz="1600"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2525472" y="501928"/>
            <a:ext cx="1301363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 dirty="0"/>
              <a:t>Kriteerit</a:t>
            </a:r>
            <a:endParaRPr lang="fi-FI" sz="1600" dirty="0">
              <a:cs typeface="Arial"/>
            </a:endParaRPr>
          </a:p>
        </p:txBody>
      </p:sp>
      <p:cxnSp>
        <p:nvCxnSpPr>
          <p:cNvPr id="6" name="Suora nuoliyhdysviiva 5"/>
          <p:cNvCxnSpPr/>
          <p:nvPr/>
        </p:nvCxnSpPr>
        <p:spPr>
          <a:xfrm>
            <a:off x="475462" y="3347179"/>
            <a:ext cx="8150089" cy="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orakulmio 9"/>
          <p:cNvSpPr/>
          <p:nvPr/>
        </p:nvSpPr>
        <p:spPr>
          <a:xfrm>
            <a:off x="213978" y="3462722"/>
            <a:ext cx="1335819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 dirty="0" err="1"/>
              <a:t>Farmasisti</a:t>
            </a:r>
            <a:endParaRPr lang="fi-FI" sz="1600" dirty="0">
              <a:cs typeface="Arial"/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6278792" y="3430293"/>
            <a:ext cx="1501472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Lääkäri</a:t>
            </a:r>
          </a:p>
        </p:txBody>
      </p:sp>
      <p:sp>
        <p:nvSpPr>
          <p:cNvPr id="26" name="Suorakulmio 25"/>
          <p:cNvSpPr/>
          <p:nvPr/>
        </p:nvSpPr>
        <p:spPr>
          <a:xfrm>
            <a:off x="215100" y="1500083"/>
            <a:ext cx="1799473" cy="7088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dirty="0">
                <a:solidFill>
                  <a:schemeClr val="tx1"/>
                </a:solidFill>
              </a:rPr>
              <a:t>Unilääkereseptin uusiminen</a:t>
            </a:r>
          </a:p>
        </p:txBody>
      </p:sp>
      <p:sp>
        <p:nvSpPr>
          <p:cNvPr id="29" name="Suorakulmio 28"/>
          <p:cNvSpPr/>
          <p:nvPr/>
        </p:nvSpPr>
        <p:spPr>
          <a:xfrm>
            <a:off x="2175562" y="1485444"/>
            <a:ext cx="2714490" cy="18086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Esim. vanhuksilla unilääkemääräyksen ohjeessa ”vain tarvittaessa”, mutta lääkkeen käyttö potilaalla säännöllistä</a:t>
            </a:r>
            <a:endParaRPr lang="fi-FI" sz="1100" dirty="0">
              <a:solidFill>
                <a:schemeClr val="tx1"/>
              </a:solidFill>
              <a:cs typeface="Arial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Potilas nostanut annosta itse</a:t>
            </a:r>
            <a:endParaRPr lang="fi-FI" sz="1100" dirty="0">
              <a:solidFill>
                <a:schemeClr val="tx1"/>
              </a:solidFill>
              <a:cs typeface="Arial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Lääkäri haluaa tarkemman arvion ennen uudistamispäätöstä</a:t>
            </a:r>
            <a:endParaRPr lang="fi-FI" sz="1100" dirty="0">
              <a:solidFill>
                <a:schemeClr val="tx1"/>
              </a:solidFill>
              <a:cs typeface="Arial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100" dirty="0">
                <a:solidFill>
                  <a:schemeClr val="tx1"/>
                </a:solidFill>
              </a:rPr>
              <a:t>Poissuljettuna ne, joilla hoitokontakti psykiatrialle tai päihdepolille</a:t>
            </a:r>
            <a:endParaRPr lang="fi-FI" sz="11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34" name="Suorakulmio 33"/>
          <p:cNvSpPr/>
          <p:nvPr/>
        </p:nvSpPr>
        <p:spPr>
          <a:xfrm>
            <a:off x="4537274" y="86106"/>
            <a:ext cx="4222889" cy="622128"/>
          </a:xfrm>
          <a:prstGeom prst="rect">
            <a:avLst/>
          </a:prstGeom>
          <a:noFill/>
          <a:ln w="57150">
            <a:solidFill>
              <a:srgbClr val="0092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Pitkäaikaisen unilääkkeen käytön selvitys ja purku</a:t>
            </a:r>
          </a:p>
        </p:txBody>
      </p:sp>
      <p:sp>
        <p:nvSpPr>
          <p:cNvPr id="38" name="Suorakulmio 37"/>
          <p:cNvSpPr/>
          <p:nvPr/>
        </p:nvSpPr>
        <p:spPr>
          <a:xfrm>
            <a:off x="5051041" y="823776"/>
            <a:ext cx="2846481" cy="2235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Kriteerien täyttyessä: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Digikonsultaatio farmaseutille ajan varaamista varten (omalääkäri/omatiimi-merkintä)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Suora ajanvaraus </a:t>
            </a:r>
            <a:r>
              <a:rPr lang="fi-FI" sz="1200" dirty="0" err="1">
                <a:solidFill>
                  <a:schemeClr val="tx1"/>
                </a:solidFill>
              </a:rPr>
              <a:t>farmasistin</a:t>
            </a:r>
            <a:r>
              <a:rPr lang="fi-FI" sz="1200" dirty="0">
                <a:solidFill>
                  <a:schemeClr val="tx1"/>
                </a:solidFill>
              </a:rPr>
              <a:t> puhelinaika (ajanvarauksen kommentteihin ”</a:t>
            </a:r>
            <a:r>
              <a:rPr lang="fi-FI" sz="1200" dirty="0" err="1">
                <a:solidFill>
                  <a:schemeClr val="tx1"/>
                </a:solidFill>
              </a:rPr>
              <a:t>bentsoprotokolla</a:t>
            </a:r>
            <a:r>
              <a:rPr lang="fi-FI" sz="1200" dirty="0">
                <a:solidFill>
                  <a:schemeClr val="tx1"/>
                </a:solidFill>
              </a:rPr>
              <a:t>”)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Lääkäri kirjaa reseptin uudistamisen yhteydessä reseptin tietoihin ”seuraava uudistaminen </a:t>
            </a:r>
            <a:r>
              <a:rPr lang="fi-FI" sz="1200" dirty="0" err="1">
                <a:solidFill>
                  <a:schemeClr val="tx1"/>
                </a:solidFill>
              </a:rPr>
              <a:t>farmasistin</a:t>
            </a:r>
            <a:r>
              <a:rPr lang="fi-FI" sz="1200" dirty="0">
                <a:solidFill>
                  <a:schemeClr val="tx1"/>
                </a:solidFill>
              </a:rPr>
              <a:t> vastaanoton kautta”</a:t>
            </a:r>
          </a:p>
        </p:txBody>
      </p:sp>
      <p:sp>
        <p:nvSpPr>
          <p:cNvPr id="37" name="5-sakarainen tähti 36"/>
          <p:cNvSpPr/>
          <p:nvPr/>
        </p:nvSpPr>
        <p:spPr>
          <a:xfrm rot="10800000" flipV="1">
            <a:off x="7451586" y="682292"/>
            <a:ext cx="445936" cy="4717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5-sakarainen tähti 31"/>
          <p:cNvSpPr/>
          <p:nvPr/>
        </p:nvSpPr>
        <p:spPr>
          <a:xfrm rot="10800000" flipV="1">
            <a:off x="4228251" y="1180640"/>
            <a:ext cx="445936" cy="4717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2" name="Suora nuoliyhdysviiva 21"/>
          <p:cNvCxnSpPr/>
          <p:nvPr/>
        </p:nvCxnSpPr>
        <p:spPr>
          <a:xfrm>
            <a:off x="8674945" y="3430293"/>
            <a:ext cx="1240332" cy="52104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 flipV="1">
            <a:off x="8674945" y="2806810"/>
            <a:ext cx="1240332" cy="34985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uorakulmio 42"/>
          <p:cNvSpPr/>
          <p:nvPr/>
        </p:nvSpPr>
        <p:spPr>
          <a:xfrm>
            <a:off x="213978" y="4438523"/>
            <a:ext cx="5821062" cy="23206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 dirty="0">
                <a:solidFill>
                  <a:schemeClr val="tx1"/>
                </a:solidFill>
              </a:rPr>
              <a:t>Soitto potilaalle: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lääkityksen ajantasaistamisen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tilannekartoitus ja neuvonta unilääkkeestä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omalääkäri /omatiimi-merkintä jos sitä ei ole vielä tehty.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varaa ajan purkusuunnitelman laatimiseksi (1–2 viikon päähän ensimmäisestä puhelusta)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välittää uudistamispyynnön lääkärille, päätöksenteon tukena farmaseutin merkinnät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Ohjaus lääkityksen purkuun ja purkusuunnitelman laatiminen potilaan kanssa keskustellen (jos potilaan lääkitystä voidaan lähteä purkamaan)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sopii potilaan kanssa seurannasta</a:t>
            </a:r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54333DF9-C045-4CF5-8F7E-00BB2DB523EE}"/>
              </a:ext>
            </a:extLst>
          </p:cNvPr>
          <p:cNvSpPr/>
          <p:nvPr/>
        </p:nvSpPr>
        <p:spPr>
          <a:xfrm>
            <a:off x="6278792" y="4438523"/>
            <a:ext cx="3237460" cy="23206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Tarkastaa </a:t>
            </a:r>
            <a:r>
              <a:rPr lang="fi-FI" sz="1200" dirty="0" err="1">
                <a:solidFill>
                  <a:schemeClr val="tx1"/>
                </a:solidFill>
              </a:rPr>
              <a:t>farmasistin</a:t>
            </a:r>
            <a:r>
              <a:rPr lang="fi-FI" sz="1200" dirty="0">
                <a:solidFill>
                  <a:schemeClr val="tx1"/>
                </a:solidFill>
              </a:rPr>
              <a:t> tekemät merkinnät palvelukontaktista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Reseptin uudistaminen huomioiden purkusuunnitelma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Jos potilaan tilanteessa lääkityksen purkamista ei voida aloittaa, lääkäri kirjaa suunnitelmaan, että purkua harkitaan uudelleen myöhemmin (esim. seuraavan uudistamisen yhteydessä 2-3kk päästä, reseptiin merkintä ”farmaseutin soitto uusinnan yhteydessä”)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9" name="Suorakulmio 18"/>
          <p:cNvSpPr/>
          <p:nvPr/>
        </p:nvSpPr>
        <p:spPr>
          <a:xfrm>
            <a:off x="10059799" y="2389782"/>
            <a:ext cx="1738034" cy="8439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Pitkäaikaisen unilääkkeen purku ei onnistu tai sitä ei voida aloittaa</a:t>
            </a:r>
          </a:p>
        </p:txBody>
      </p:sp>
      <p:sp>
        <p:nvSpPr>
          <p:cNvPr id="20" name="Suorakulmio 19"/>
          <p:cNvSpPr/>
          <p:nvPr/>
        </p:nvSpPr>
        <p:spPr>
          <a:xfrm>
            <a:off x="10080578" y="3697357"/>
            <a:ext cx="1696476" cy="12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i-FI" sz="1200" b="1" dirty="0">
                <a:solidFill>
                  <a:schemeClr val="tx1"/>
                </a:solidFill>
              </a:rPr>
              <a:t>Pitkäaikaisen unilääkkeen vähentäminen tai lääkkeen lopettaminen onnistuu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Pyöristetty suorakulmio 20"/>
          <p:cNvSpPr/>
          <p:nvPr/>
        </p:nvSpPr>
        <p:spPr>
          <a:xfrm>
            <a:off x="8313639" y="780000"/>
            <a:ext cx="2751800" cy="1340420"/>
          </a:xfrm>
          <a:prstGeom prst="roundRect">
            <a:avLst/>
          </a:prstGeom>
          <a:solidFill>
            <a:srgbClr val="F5A3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 dirty="0">
                <a:solidFill>
                  <a:schemeClr val="tx1"/>
                </a:solidFill>
              </a:rPr>
              <a:t>Huom. Ei sovellu potilaille, joilla päihde- ja/tai mielenterveydenongelmia, lääkeriippuvuutta tai useita eri PKV-lääkkeitä.</a:t>
            </a:r>
          </a:p>
        </p:txBody>
      </p:sp>
    </p:spTree>
    <p:extLst>
      <p:ext uri="{BB962C8B-B14F-4D97-AF65-F5344CB8AC3E}">
        <p14:creationId xmlns:p14="http://schemas.microsoft.com/office/powerpoint/2010/main" val="343020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01651" y="254151"/>
            <a:ext cx="2007958" cy="11957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600" dirty="0"/>
              <a:t>Potilaan ohjaaminen lääkityksen turvatarkastukseen</a:t>
            </a:r>
            <a:endParaRPr lang="fi-FI" sz="1600" dirty="0"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2834240" y="484136"/>
            <a:ext cx="1301363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 dirty="0"/>
              <a:t>Kriteerit</a:t>
            </a:r>
            <a:endParaRPr lang="fi-FI" sz="1600" dirty="0">
              <a:cs typeface="Arial"/>
            </a:endParaRPr>
          </a:p>
        </p:txBody>
      </p:sp>
      <p:cxnSp>
        <p:nvCxnSpPr>
          <p:cNvPr id="6" name="Suora nuoliyhdysviiva 5"/>
          <p:cNvCxnSpPr/>
          <p:nvPr/>
        </p:nvCxnSpPr>
        <p:spPr>
          <a:xfrm>
            <a:off x="213978" y="3552965"/>
            <a:ext cx="8150089" cy="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orakulmio 9"/>
          <p:cNvSpPr/>
          <p:nvPr/>
        </p:nvSpPr>
        <p:spPr>
          <a:xfrm>
            <a:off x="421418" y="3501356"/>
            <a:ext cx="1335819" cy="6719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 dirty="0" err="1"/>
              <a:t>Farmasisti</a:t>
            </a:r>
            <a:endParaRPr lang="fi-FI" sz="1600" dirty="0">
              <a:cs typeface="Arial"/>
            </a:endParaRPr>
          </a:p>
        </p:txBody>
      </p:sp>
      <p:sp>
        <p:nvSpPr>
          <p:cNvPr id="11" name="Suorakulmio 10"/>
          <p:cNvSpPr/>
          <p:nvPr/>
        </p:nvSpPr>
        <p:spPr>
          <a:xfrm>
            <a:off x="7338350" y="4066098"/>
            <a:ext cx="1501472" cy="6684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Lääkäri</a:t>
            </a:r>
          </a:p>
        </p:txBody>
      </p:sp>
      <p:sp>
        <p:nvSpPr>
          <p:cNvPr id="26" name="Suorakulmio 25"/>
          <p:cNvSpPr/>
          <p:nvPr/>
        </p:nvSpPr>
        <p:spPr>
          <a:xfrm>
            <a:off x="169204" y="1505154"/>
            <a:ext cx="2160528" cy="18261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dirty="0">
                <a:solidFill>
                  <a:schemeClr val="tx1"/>
                </a:solidFill>
              </a:rPr>
              <a:t>Kuka voi ohjata: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Lääkäri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Hoitaja, lääkärin konsultoinnin jälkeen (vaatii lääkärin hyväksynnän)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 err="1">
                <a:solidFill>
                  <a:schemeClr val="tx1"/>
                </a:solidFill>
              </a:rPr>
              <a:t>Farmasisti</a:t>
            </a:r>
            <a:r>
              <a:rPr lang="fi-FI" sz="1200" dirty="0">
                <a:solidFill>
                  <a:schemeClr val="tx1"/>
                </a:solidFill>
              </a:rPr>
              <a:t> (lääkärin konsultoinnin jälkeen, vaatii lääkärin hyväksynnän)</a:t>
            </a:r>
          </a:p>
        </p:txBody>
      </p:sp>
      <p:sp>
        <p:nvSpPr>
          <p:cNvPr id="29" name="Suorakulmio 28"/>
          <p:cNvSpPr/>
          <p:nvPr/>
        </p:nvSpPr>
        <p:spPr>
          <a:xfrm>
            <a:off x="2834240" y="1467226"/>
            <a:ext cx="2714490" cy="18086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Hallitsematon monilääkitys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Lääkitykseen liittyviä ongelmia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Haittavaikutuksia tai sen epäilyjä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Poikkeavaa lääkkeen käyttöä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Tunnistetaan ja ratkaistaan potilaan lääkehoidossa olevia ongelmia ja arvioidaan lääkehoidon tarkoituksenmukaisuutta lääkärin päätöksenteon tueksi </a:t>
            </a:r>
          </a:p>
        </p:txBody>
      </p:sp>
      <p:sp>
        <p:nvSpPr>
          <p:cNvPr id="34" name="Suorakulmio 33"/>
          <p:cNvSpPr/>
          <p:nvPr/>
        </p:nvSpPr>
        <p:spPr>
          <a:xfrm>
            <a:off x="4537274" y="86106"/>
            <a:ext cx="4222889" cy="474094"/>
          </a:xfrm>
          <a:prstGeom prst="rect">
            <a:avLst/>
          </a:prstGeom>
          <a:noFill/>
          <a:ln w="57150">
            <a:solidFill>
              <a:srgbClr val="0092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Lääkityksen turvatarkastus</a:t>
            </a:r>
          </a:p>
        </p:txBody>
      </p:sp>
      <p:sp>
        <p:nvSpPr>
          <p:cNvPr id="38" name="Suorakulmio 37"/>
          <p:cNvSpPr/>
          <p:nvPr/>
        </p:nvSpPr>
        <p:spPr>
          <a:xfrm>
            <a:off x="6149522" y="1009123"/>
            <a:ext cx="2846481" cy="12245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Kriteerien täyttyessä: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Digikonsultaatio / työkoriviesti </a:t>
            </a:r>
            <a:r>
              <a:rPr lang="fi-FI" sz="1200" dirty="0" err="1">
                <a:solidFill>
                  <a:schemeClr val="tx1"/>
                </a:solidFill>
              </a:rPr>
              <a:t>farmasistille</a:t>
            </a:r>
            <a:r>
              <a:rPr lang="fi-FI" sz="1200" dirty="0">
                <a:solidFill>
                  <a:schemeClr val="tx1"/>
                </a:solidFill>
              </a:rPr>
              <a:t>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Jonka jälkeen </a:t>
            </a:r>
            <a:r>
              <a:rPr lang="fi-FI" sz="1200" dirty="0" err="1">
                <a:solidFill>
                  <a:schemeClr val="tx1"/>
                </a:solidFill>
              </a:rPr>
              <a:t>farmasisti</a:t>
            </a:r>
            <a:r>
              <a:rPr lang="fi-FI" sz="1200" dirty="0">
                <a:solidFill>
                  <a:schemeClr val="tx1"/>
                </a:solidFill>
              </a:rPr>
              <a:t> varaa ajan itselleen (puhelu tai vastaanotto)</a:t>
            </a:r>
          </a:p>
        </p:txBody>
      </p:sp>
      <p:sp>
        <p:nvSpPr>
          <p:cNvPr id="37" name="5-sakarainen tähti 36"/>
          <p:cNvSpPr/>
          <p:nvPr/>
        </p:nvSpPr>
        <p:spPr>
          <a:xfrm rot="10800000" flipV="1">
            <a:off x="8531844" y="811495"/>
            <a:ext cx="445936" cy="4717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5-sakarainen tähti 31"/>
          <p:cNvSpPr/>
          <p:nvPr/>
        </p:nvSpPr>
        <p:spPr>
          <a:xfrm rot="10800000" flipV="1">
            <a:off x="5239281" y="1299959"/>
            <a:ext cx="445936" cy="47177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22" name="Suora nuoliyhdysviiva 21"/>
          <p:cNvCxnSpPr/>
          <p:nvPr/>
        </p:nvCxnSpPr>
        <p:spPr>
          <a:xfrm>
            <a:off x="8492159" y="3626179"/>
            <a:ext cx="1311893" cy="22237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/>
          <p:cNvCxnSpPr/>
          <p:nvPr/>
        </p:nvCxnSpPr>
        <p:spPr>
          <a:xfrm flipV="1">
            <a:off x="8474072" y="3047618"/>
            <a:ext cx="1329980" cy="3602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uorakulmio 42"/>
          <p:cNvSpPr/>
          <p:nvPr/>
        </p:nvSpPr>
        <p:spPr>
          <a:xfrm>
            <a:off x="201651" y="4195252"/>
            <a:ext cx="4879232" cy="2600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Soitto potilaalle: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Haastattelee potilaan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Selvittää esitiedot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Viimeaikaiset lääkitysmuutokset, ruokavalio, nautintoaineet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Hoitoon sitoutuminen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Lääkityksen ajantasaistamisen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Potilaan lääkehoidon tilanne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Annokset ja ottoajankohdat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Päällekkäiset lääkitykset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Yhteisvaikutukset ja haittariskit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Mahdollisen munuaisten vajaatoiminnan huomioiminen annoksissa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Onko lääkitys Käypä Hoito suositusten mukaista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Kivun arviointi kipumittarilla (jos kipu turvatarkistuksen syynä)</a:t>
            </a:r>
          </a:p>
          <a:p>
            <a:r>
              <a:rPr lang="fi-FI" sz="1200" dirty="0">
                <a:solidFill>
                  <a:schemeClr val="tx1"/>
                </a:solidFill>
              </a:rPr>
              <a:t> → Lääkärille kirjallinen raportti Apottiin (palvelukontakti)</a:t>
            </a:r>
            <a:endParaRPr lang="fi-FI" sz="1200" dirty="0">
              <a:solidFill>
                <a:schemeClr val="tx1"/>
              </a:solidFill>
              <a:cs typeface="Arial" panose="020B0604020202020204"/>
            </a:endParaRPr>
          </a:p>
        </p:txBody>
      </p:sp>
      <p:sp>
        <p:nvSpPr>
          <p:cNvPr id="35" name="Suorakulmio 34">
            <a:extLst>
              <a:ext uri="{FF2B5EF4-FFF2-40B4-BE49-F238E27FC236}">
                <a16:creationId xmlns:a16="http://schemas.microsoft.com/office/drawing/2014/main" id="{54333DF9-C045-4CF5-8F7E-00BB2DB523EE}"/>
              </a:ext>
            </a:extLst>
          </p:cNvPr>
          <p:cNvSpPr/>
          <p:nvPr/>
        </p:nvSpPr>
        <p:spPr>
          <a:xfrm>
            <a:off x="7323153" y="4799004"/>
            <a:ext cx="3237460" cy="1911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Tarkastaa </a:t>
            </a:r>
            <a:r>
              <a:rPr lang="fi-FI" sz="1200" dirty="0" err="1">
                <a:solidFill>
                  <a:schemeClr val="tx1"/>
                </a:solidFill>
              </a:rPr>
              <a:t>farmasistin</a:t>
            </a:r>
            <a:r>
              <a:rPr lang="fi-FI" sz="1200" dirty="0">
                <a:solidFill>
                  <a:schemeClr val="tx1"/>
                </a:solidFill>
              </a:rPr>
              <a:t> tekemät merkinnät palvelukontaktista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Purkupalaveri yhdessä </a:t>
            </a:r>
            <a:r>
              <a:rPr lang="fi-FI" sz="1200" dirty="0" err="1">
                <a:solidFill>
                  <a:schemeClr val="tx1"/>
                </a:solidFill>
              </a:rPr>
              <a:t>farmasistin</a:t>
            </a:r>
            <a:r>
              <a:rPr lang="fi-FI" sz="1200" dirty="0">
                <a:solidFill>
                  <a:schemeClr val="tx1"/>
                </a:solidFill>
              </a:rPr>
              <a:t> kanssa (tarvittaessa)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tekee päätökset mahdollisista lääkemuutoksista ja jatkotoimenpiteistä yhteistyössä potilaan kanssa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200" dirty="0">
                <a:solidFill>
                  <a:schemeClr val="tx1"/>
                </a:solidFill>
              </a:rPr>
              <a:t>Kirjaukset Apottiin, vaikka muutoksia ei tulisi (perustelut)</a:t>
            </a:r>
          </a:p>
        </p:txBody>
      </p:sp>
      <p:sp>
        <p:nvSpPr>
          <p:cNvPr id="19" name="Suorakulmio 18"/>
          <p:cNvSpPr/>
          <p:nvPr/>
        </p:nvSpPr>
        <p:spPr>
          <a:xfrm>
            <a:off x="9987995" y="1711741"/>
            <a:ext cx="1738034" cy="1412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Ajantasaistettu lääkelista ja tilanteen kartoitus – mahdolliset lääkityksen muutokset ja seuranta</a:t>
            </a:r>
          </a:p>
        </p:txBody>
      </p:sp>
      <p:sp>
        <p:nvSpPr>
          <p:cNvPr id="20" name="Suorakulmio 19"/>
          <p:cNvSpPr/>
          <p:nvPr/>
        </p:nvSpPr>
        <p:spPr>
          <a:xfrm>
            <a:off x="9987995" y="3468683"/>
            <a:ext cx="1696476" cy="10517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200" b="1" dirty="0">
                <a:solidFill>
                  <a:schemeClr val="tx1"/>
                </a:solidFill>
              </a:rPr>
              <a:t>Ajantasaistettu lääkelista ja tilanteen kartoitus – ei muutoksia lääkehoidossa</a:t>
            </a:r>
          </a:p>
        </p:txBody>
      </p:sp>
      <p:sp>
        <p:nvSpPr>
          <p:cNvPr id="5" name="Nuoli oikealle 4"/>
          <p:cNvSpPr/>
          <p:nvPr/>
        </p:nvSpPr>
        <p:spPr>
          <a:xfrm>
            <a:off x="5168348" y="4858247"/>
            <a:ext cx="2067340" cy="1409694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dirty="0">
                <a:solidFill>
                  <a:schemeClr val="tx1"/>
                </a:solidFill>
              </a:rPr>
              <a:t>Työkoriviesti lääkärille. Purkupalaverin sopiminen</a:t>
            </a:r>
          </a:p>
        </p:txBody>
      </p:sp>
    </p:spTree>
    <p:extLst>
      <p:ext uri="{BB962C8B-B14F-4D97-AF65-F5344CB8AC3E}">
        <p14:creationId xmlns:p14="http://schemas.microsoft.com/office/powerpoint/2010/main" val="3996535543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EB9048E2-569B-4DDF-9D7F-6C09463B3504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6939667D-C73E-4C9A-9ED9-680EF7589B6C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Asettelumallit.pptx [Vain luku]" id="{354B808C-3598-4EB5-AD80-3E979D1811D7}" vid="{D209B343-CA08-4BCB-94F1-2DCABC54E780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4D547177-20A8-454E-897F-38F507DBC3AB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9deb4e-581b-4576-91ef-1127bf824f8d">
      <Terms xmlns="http://schemas.microsoft.com/office/infopath/2007/PartnerControls"/>
    </lcf76f155ced4ddcb4097134ff3c332f>
    <TaxCatchAll xmlns="46fcde59-e350-40c2-8288-8d0ddcab9cf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BF944C7E31C1F44BC8C6A78E337A9CE" ma:contentTypeVersion="16" ma:contentTypeDescription="Luo uusi asiakirja." ma:contentTypeScope="" ma:versionID="8ed9a5158ceecfae6453f9b01abe1aea">
  <xsd:schema xmlns:xsd="http://www.w3.org/2001/XMLSchema" xmlns:xs="http://www.w3.org/2001/XMLSchema" xmlns:p="http://schemas.microsoft.com/office/2006/metadata/properties" xmlns:ns2="d69deb4e-581b-4576-91ef-1127bf824f8d" xmlns:ns3="46fcde59-e350-40c2-8288-8d0ddcab9cfc" xmlns:ns4="d859da8f-cfa0-424a-a909-fd7a7249962f" targetNamespace="http://schemas.microsoft.com/office/2006/metadata/properties" ma:root="true" ma:fieldsID="2bf05daa0b57a7f2116975efceb920a6" ns2:_="" ns3:_="" ns4:_="">
    <xsd:import namespace="d69deb4e-581b-4576-91ef-1127bf824f8d"/>
    <xsd:import namespace="46fcde59-e350-40c2-8288-8d0ddcab9cfc"/>
    <xsd:import namespace="d859da8f-cfa0-424a-a909-fd7a724996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SharedWithUsers" minOccurs="0"/>
                <xsd:element ref="ns4:SharedWithDetails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9deb4e-581b-4576-91ef-1127bf824f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Kuvien tunnisteet" ma:readOnly="false" ma:fieldId="{5cf76f15-5ced-4ddc-b409-7134ff3c332f}" ma:taxonomyMulti="true" ma:sspId="1b13d2ae-8643-4d9b-9691-30b7950a7e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fcde59-e350-40c2-8288-8d0ddcab9cf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6f3ba46-ebfc-4d4e-99f2-a4835a1f362b}" ma:internalName="TaxCatchAll" ma:showField="CatchAllData" ma:web="d859da8f-cfa0-424a-a909-fd7a724996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9da8f-cfa0-424a-a909-fd7a7249962f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0DFE15-E5D0-4722-B586-4635CD003E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5153D7-3C58-4836-9AA6-28E229D6A99A}">
  <ds:schemaRefs>
    <ds:schemaRef ds:uri="d69deb4e-581b-4576-91ef-1127bf824f8d"/>
    <ds:schemaRef ds:uri="http://purl.org/dc/terms/"/>
    <ds:schemaRef ds:uri="http://schemas.microsoft.com/office/2006/metadata/properties"/>
    <ds:schemaRef ds:uri="http://schemas.microsoft.com/office/2006/documentManagement/types"/>
    <ds:schemaRef ds:uri="d859da8f-cfa0-424a-a909-fd7a7249962f"/>
    <ds:schemaRef ds:uri="http://purl.org/dc/elements/1.1/"/>
    <ds:schemaRef ds:uri="46fcde59-e350-40c2-8288-8d0ddcab9cfc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1D692DD-C967-4516-8CF8-48724E80EF1D}"/>
</file>

<file path=docProps/app.xml><?xml version="1.0" encoding="utf-8"?>
<Properties xmlns="http://schemas.openxmlformats.org/officeDocument/2006/extended-properties" xmlns:vt="http://schemas.openxmlformats.org/officeDocument/2006/docPropsVTypes">
  <Template>HKI_esittelypohjat</Template>
  <TotalTime>547</TotalTime>
  <Words>796</Words>
  <Application>Microsoft Office PowerPoint</Application>
  <PresentationFormat>Laajakuva</PresentationFormat>
  <Paragraphs>134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4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HKI-perus</vt:lpstr>
      <vt:lpstr>HKI-bussi</vt:lpstr>
      <vt:lpstr>HKI-metro</vt:lpstr>
      <vt:lpstr>HKI-spåra</vt:lpstr>
      <vt:lpstr>Nämä prosessikaaviot on hyväksytty Joryssä 25.10.2022 ja lähetetty eteenpäin (Tuuli Field / Kehry) liitettäväksi mm. monisairaan potilaan hoitomallin yhteyteen</vt:lpstr>
      <vt:lpstr>PowerPoint-esitys</vt:lpstr>
      <vt:lpstr>PowerPoint-esitys</vt:lpstr>
      <vt:lpstr>PowerPoint-esitys</vt:lpstr>
      <vt:lpstr>PowerPoint-esitys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Moberg Pilvi</dc:creator>
  <cp:lastModifiedBy>Lias Noora</cp:lastModifiedBy>
  <cp:revision>76</cp:revision>
  <dcterms:created xsi:type="dcterms:W3CDTF">2022-09-27T07:54:44Z</dcterms:created>
  <dcterms:modified xsi:type="dcterms:W3CDTF">2023-08-11T07:39:43Z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0x0101006BF944C7E31C1F44BC8C6A78E337A9CE</vt:lpwstr>
  </property>
  <property fmtid="{D5CDD505-2E9C-101B-9397-08002B2CF9AE}" pid="3" name="MediaServiceImageTags">
    <vt:lpwstr/>
  </property>
  <property fmtid="{D5CDD505-2E9C-101B-9397-08002B2CF9AE}" pid="4" name="MSIP_Label_f35e945f-875f-47b7-87fa-10b3524d17f5_Enabled">
    <vt:lpwstr>true</vt:lpwstr>
  </property>
  <property fmtid="{D5CDD505-2E9C-101B-9397-08002B2CF9AE}" pid="5" name="MSIP_Label_f35e945f-875f-47b7-87fa-10b3524d17f5_SetDate">
    <vt:lpwstr>2022-11-16T07:27:56Z</vt:lpwstr>
  </property>
  <property fmtid="{D5CDD505-2E9C-101B-9397-08002B2CF9AE}" pid="6" name="MSIP_Label_f35e945f-875f-47b7-87fa-10b3524d17f5_Method">
    <vt:lpwstr>Standard</vt:lpwstr>
  </property>
  <property fmtid="{D5CDD505-2E9C-101B-9397-08002B2CF9AE}" pid="7" name="MSIP_Label_f35e945f-875f-47b7-87fa-10b3524d17f5_Name">
    <vt:lpwstr>Julkinen (harkinnanvaraisesti)</vt:lpwstr>
  </property>
  <property fmtid="{D5CDD505-2E9C-101B-9397-08002B2CF9AE}" pid="8" name="MSIP_Label_f35e945f-875f-47b7-87fa-10b3524d17f5_SiteId">
    <vt:lpwstr>3feb6bc1-d722-4726-966c-5b58b64df752</vt:lpwstr>
  </property>
  <property fmtid="{D5CDD505-2E9C-101B-9397-08002B2CF9AE}" pid="9" name="MSIP_Label_f35e945f-875f-47b7-87fa-10b3524d17f5_ActionId">
    <vt:lpwstr>4e6436ff-43b5-49ad-8fd2-356646aef09e</vt:lpwstr>
  </property>
  <property fmtid="{D5CDD505-2E9C-101B-9397-08002B2CF9AE}" pid="10" name="MSIP_Label_f35e945f-875f-47b7-87fa-10b3524d17f5_ContentBits">
    <vt:lpwstr>0</vt:lpwstr>
  </property>
</Properties>
</file>