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256" r:id="rId5"/>
    <p:sldId id="309" r:id="rId6"/>
    <p:sldId id="275" r:id="rId7"/>
    <p:sldId id="260" r:id="rId8"/>
    <p:sldId id="262" r:id="rId9"/>
    <p:sldId id="263" r:id="rId10"/>
  </p:sldIdLst>
  <p:sldSz cx="12192000" cy="6858000"/>
  <p:notesSz cx="6797675" cy="9928225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64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ttonen Ritva" userId="2183a1b8-de79-479e-8957-68c7bc602095" providerId="ADAL" clId="{61264CAB-603D-4628-A9C5-80EFA48657F6}"/>
    <pc:docChg chg="custSel modSld">
      <pc:chgData name="Anttonen Ritva" userId="2183a1b8-de79-479e-8957-68c7bc602095" providerId="ADAL" clId="{61264CAB-603D-4628-A9C5-80EFA48657F6}" dt="2023-10-13T12:33:56.664" v="106" actId="5793"/>
      <pc:docMkLst>
        <pc:docMk/>
      </pc:docMkLst>
      <pc:sldChg chg="modSp mod">
        <pc:chgData name="Anttonen Ritva" userId="2183a1b8-de79-479e-8957-68c7bc602095" providerId="ADAL" clId="{61264CAB-603D-4628-A9C5-80EFA48657F6}" dt="2023-10-13T12:33:56.664" v="106" actId="5793"/>
        <pc:sldMkLst>
          <pc:docMk/>
          <pc:sldMk cId="2463067941" sldId="256"/>
        </pc:sldMkLst>
        <pc:spChg chg="mod">
          <ac:chgData name="Anttonen Ritva" userId="2183a1b8-de79-479e-8957-68c7bc602095" providerId="ADAL" clId="{61264CAB-603D-4628-A9C5-80EFA48657F6}" dt="2023-10-13T12:33:56.664" v="106" actId="5793"/>
          <ac:spMkLst>
            <pc:docMk/>
            <pc:sldMk cId="2463067941" sldId="256"/>
            <ac:spMk id="3" creationId="{CFCA5663-8893-0031-538E-9CFF62FB199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einonento\Desktop\Marja-Liisan%20taulukot\Nopsajalka\Nopsajalkatauluko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einonento\Desktop\Marja-Liisan%20taulukot\Nopsajalka\Nopsajalkatauluko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einonento\Desktop\Marja-Liisan%20taulukot\Nopsajalka\Nopsajalkataulukot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Käyntien määrän muutos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Taul2!$B$104</c:f>
              <c:strCache>
                <c:ptCount val="1"/>
                <c:pt idx="0">
                  <c:v>Ennen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Taul2!$A$105:$A$111</c:f>
              <c:strCache>
                <c:ptCount val="7"/>
                <c:pt idx="0">
                  <c:v>Lääkäri, kpl</c:v>
                </c:pt>
                <c:pt idx="1">
                  <c:v>Sairaalavrk</c:v>
                </c:pt>
                <c:pt idx="2">
                  <c:v>Päivystyskäynnit, kpl</c:v>
                </c:pt>
                <c:pt idx="3">
                  <c:v>Erikoissairaanhoito, vrk</c:v>
                </c:pt>
                <c:pt idx="4">
                  <c:v>Päivystysosasto, vrk</c:v>
                </c:pt>
                <c:pt idx="5">
                  <c:v>Päihdehoitajan käynnit</c:v>
                </c:pt>
                <c:pt idx="6">
                  <c:v>Depressiohoitajan käynnit</c:v>
                </c:pt>
              </c:strCache>
            </c:strRef>
          </c:cat>
          <c:val>
            <c:numRef>
              <c:f>Taul2!$B$105:$B$111</c:f>
              <c:numCache>
                <c:formatCode>General</c:formatCode>
                <c:ptCount val="7"/>
                <c:pt idx="0">
                  <c:v>5</c:v>
                </c:pt>
                <c:pt idx="1">
                  <c:v>30</c:v>
                </c:pt>
                <c:pt idx="2">
                  <c:v>4</c:v>
                </c:pt>
                <c:pt idx="3">
                  <c:v>0</c:v>
                </c:pt>
                <c:pt idx="4">
                  <c:v>10</c:v>
                </c:pt>
                <c:pt idx="5">
                  <c:v>6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4C-49D7-B417-4F3B9707DB24}"/>
            </c:ext>
          </c:extLst>
        </c:ser>
        <c:ser>
          <c:idx val="1"/>
          <c:order val="1"/>
          <c:tx>
            <c:strRef>
              <c:f>Taul2!$C$104</c:f>
              <c:strCache>
                <c:ptCount val="1"/>
                <c:pt idx="0">
                  <c:v>Aikana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Taul2!$A$105:$A$111</c:f>
              <c:strCache>
                <c:ptCount val="7"/>
                <c:pt idx="0">
                  <c:v>Lääkäri, kpl</c:v>
                </c:pt>
                <c:pt idx="1">
                  <c:v>Sairaalavrk</c:v>
                </c:pt>
                <c:pt idx="2">
                  <c:v>Päivystyskäynnit, kpl</c:v>
                </c:pt>
                <c:pt idx="3">
                  <c:v>Erikoissairaanhoito, vrk</c:v>
                </c:pt>
                <c:pt idx="4">
                  <c:v>Päivystysosasto, vrk</c:v>
                </c:pt>
                <c:pt idx="5">
                  <c:v>Päihdehoitajan käynnit</c:v>
                </c:pt>
                <c:pt idx="6">
                  <c:v>Depressiohoitajan käynnit</c:v>
                </c:pt>
              </c:strCache>
            </c:strRef>
          </c:cat>
          <c:val>
            <c:numRef>
              <c:f>Taul2!$C$105:$C$111</c:f>
              <c:numCache>
                <c:formatCode>General</c:formatCode>
                <c:ptCount val="7"/>
                <c:pt idx="0">
                  <c:v>17</c:v>
                </c:pt>
                <c:pt idx="1">
                  <c:v>35</c:v>
                </c:pt>
                <c:pt idx="2">
                  <c:v>15</c:v>
                </c:pt>
                <c:pt idx="3">
                  <c:v>0</c:v>
                </c:pt>
                <c:pt idx="4">
                  <c:v>7</c:v>
                </c:pt>
                <c:pt idx="5">
                  <c:v>25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4C-49D7-B417-4F3B9707DB24}"/>
            </c:ext>
          </c:extLst>
        </c:ser>
        <c:ser>
          <c:idx val="2"/>
          <c:order val="2"/>
          <c:tx>
            <c:strRef>
              <c:f>Taul2!$D$104</c:f>
              <c:strCache>
                <c:ptCount val="1"/>
                <c:pt idx="0">
                  <c:v>Jälkeen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Taul2!$A$105:$A$111</c:f>
              <c:strCache>
                <c:ptCount val="7"/>
                <c:pt idx="0">
                  <c:v>Lääkäri, kpl</c:v>
                </c:pt>
                <c:pt idx="1">
                  <c:v>Sairaalavrk</c:v>
                </c:pt>
                <c:pt idx="2">
                  <c:v>Päivystyskäynnit, kpl</c:v>
                </c:pt>
                <c:pt idx="3">
                  <c:v>Erikoissairaanhoito, vrk</c:v>
                </c:pt>
                <c:pt idx="4">
                  <c:v>Päivystysosasto, vrk</c:v>
                </c:pt>
                <c:pt idx="5">
                  <c:v>Päihdehoitajan käynnit</c:v>
                </c:pt>
                <c:pt idx="6">
                  <c:v>Depressiohoitajan käynnit</c:v>
                </c:pt>
              </c:strCache>
            </c:strRef>
          </c:cat>
          <c:val>
            <c:numRef>
              <c:f>Taul2!$D$105:$D$111</c:f>
              <c:numCache>
                <c:formatCode>General</c:formatCode>
                <c:ptCount val="7"/>
                <c:pt idx="0">
                  <c:v>10</c:v>
                </c:pt>
                <c:pt idx="1">
                  <c:v>4</c:v>
                </c:pt>
                <c:pt idx="2">
                  <c:v>3</c:v>
                </c:pt>
                <c:pt idx="3">
                  <c:v>0</c:v>
                </c:pt>
                <c:pt idx="4">
                  <c:v>7</c:v>
                </c:pt>
                <c:pt idx="5">
                  <c:v>7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24C-49D7-B417-4F3B9707DB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5604447"/>
        <c:axId val="638215423"/>
      </c:barChart>
      <c:catAx>
        <c:axId val="6456044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38215423"/>
        <c:crosses val="autoZero"/>
        <c:auto val="1"/>
        <c:lblAlgn val="ctr"/>
        <c:lblOffset val="100"/>
        <c:noMultiLvlLbl val="0"/>
      </c:catAx>
      <c:valAx>
        <c:axId val="6382154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56044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Kustannusten</a:t>
            </a:r>
            <a:r>
              <a:rPr lang="fi-FI" baseline="0"/>
              <a:t> muutos, euroa</a:t>
            </a:r>
            <a:endParaRPr lang="fi-FI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Taul2!$B$121</c:f>
              <c:strCache>
                <c:ptCount val="1"/>
                <c:pt idx="0">
                  <c:v>Ennen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Taul2!$A$122:$A$128</c:f>
              <c:strCache>
                <c:ptCount val="7"/>
                <c:pt idx="0">
                  <c:v>Lääkärikäynnit, €</c:v>
                </c:pt>
                <c:pt idx="1">
                  <c:v>Sairaalavrk, €</c:v>
                </c:pt>
                <c:pt idx="2">
                  <c:v>Päivystys, €</c:v>
                </c:pt>
                <c:pt idx="3">
                  <c:v>Erikoissairaanhoito, €</c:v>
                </c:pt>
                <c:pt idx="4">
                  <c:v>Päivystysosasto, €</c:v>
                </c:pt>
                <c:pt idx="5">
                  <c:v>Päihdehoitajan käynnit, €</c:v>
                </c:pt>
                <c:pt idx="6">
                  <c:v>Depressiohoitajan käynnit, €</c:v>
                </c:pt>
              </c:strCache>
            </c:strRef>
          </c:cat>
          <c:val>
            <c:numRef>
              <c:f>Taul2!$B$122:$B$128</c:f>
              <c:numCache>
                <c:formatCode>General</c:formatCode>
                <c:ptCount val="7"/>
                <c:pt idx="0">
                  <c:v>433.1</c:v>
                </c:pt>
                <c:pt idx="1">
                  <c:v>9204</c:v>
                </c:pt>
                <c:pt idx="2">
                  <c:v>951</c:v>
                </c:pt>
                <c:pt idx="3">
                  <c:v>0</c:v>
                </c:pt>
                <c:pt idx="4">
                  <c:v>8277.4</c:v>
                </c:pt>
                <c:pt idx="5">
                  <c:v>1352.04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70-441B-80F1-E09FE6C388E0}"/>
            </c:ext>
          </c:extLst>
        </c:ser>
        <c:ser>
          <c:idx val="1"/>
          <c:order val="1"/>
          <c:tx>
            <c:strRef>
              <c:f>Taul2!$C$121</c:f>
              <c:strCache>
                <c:ptCount val="1"/>
                <c:pt idx="0">
                  <c:v>Aikana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Taul2!$A$122:$A$128</c:f>
              <c:strCache>
                <c:ptCount val="7"/>
                <c:pt idx="0">
                  <c:v>Lääkärikäynnit, €</c:v>
                </c:pt>
                <c:pt idx="1">
                  <c:v>Sairaalavrk, €</c:v>
                </c:pt>
                <c:pt idx="2">
                  <c:v>Päivystys, €</c:v>
                </c:pt>
                <c:pt idx="3">
                  <c:v>Erikoissairaanhoito, €</c:v>
                </c:pt>
                <c:pt idx="4">
                  <c:v>Päivystysosasto, €</c:v>
                </c:pt>
                <c:pt idx="5">
                  <c:v>Päihdehoitajan käynnit, €</c:v>
                </c:pt>
                <c:pt idx="6">
                  <c:v>Depressiohoitajan käynnit, €</c:v>
                </c:pt>
              </c:strCache>
            </c:strRef>
          </c:cat>
          <c:val>
            <c:numRef>
              <c:f>Taul2!$C$122:$C$128</c:f>
              <c:numCache>
                <c:formatCode>General</c:formatCode>
                <c:ptCount val="7"/>
                <c:pt idx="0">
                  <c:v>1473.08</c:v>
                </c:pt>
                <c:pt idx="1">
                  <c:v>10738</c:v>
                </c:pt>
                <c:pt idx="2">
                  <c:v>3568.23</c:v>
                </c:pt>
                <c:pt idx="3">
                  <c:v>0</c:v>
                </c:pt>
                <c:pt idx="4">
                  <c:v>5794.18</c:v>
                </c:pt>
                <c:pt idx="5">
                  <c:v>5633.5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70-441B-80F1-E09FE6C388E0}"/>
            </c:ext>
          </c:extLst>
        </c:ser>
        <c:ser>
          <c:idx val="2"/>
          <c:order val="2"/>
          <c:tx>
            <c:strRef>
              <c:f>Taul2!$D$121</c:f>
              <c:strCache>
                <c:ptCount val="1"/>
                <c:pt idx="0">
                  <c:v>Jälkeen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Taul2!$A$122:$A$128</c:f>
              <c:strCache>
                <c:ptCount val="7"/>
                <c:pt idx="0">
                  <c:v>Lääkärikäynnit, €</c:v>
                </c:pt>
                <c:pt idx="1">
                  <c:v>Sairaalavrk, €</c:v>
                </c:pt>
                <c:pt idx="2">
                  <c:v>Päivystys, €</c:v>
                </c:pt>
                <c:pt idx="3">
                  <c:v>Erikoissairaanhoito, €</c:v>
                </c:pt>
                <c:pt idx="4">
                  <c:v>Päivystysosasto, €</c:v>
                </c:pt>
                <c:pt idx="5">
                  <c:v>Päihdehoitajan käynnit, €</c:v>
                </c:pt>
                <c:pt idx="6">
                  <c:v>Depressiohoitajan käynnit, €</c:v>
                </c:pt>
              </c:strCache>
            </c:strRef>
          </c:cat>
          <c:val>
            <c:numRef>
              <c:f>Taul2!$D$122:$D$128</c:f>
              <c:numCache>
                <c:formatCode>General</c:formatCode>
                <c:ptCount val="7"/>
                <c:pt idx="0">
                  <c:v>866.2</c:v>
                </c:pt>
                <c:pt idx="1">
                  <c:v>1227.2</c:v>
                </c:pt>
                <c:pt idx="2">
                  <c:v>713.25</c:v>
                </c:pt>
                <c:pt idx="3">
                  <c:v>0</c:v>
                </c:pt>
                <c:pt idx="4">
                  <c:v>5794.18</c:v>
                </c:pt>
                <c:pt idx="5">
                  <c:v>1577.38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170-441B-80F1-E09FE6C388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366655"/>
        <c:axId val="862888127"/>
      </c:barChart>
      <c:catAx>
        <c:axId val="8583666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62888127"/>
        <c:crosses val="autoZero"/>
        <c:auto val="1"/>
        <c:lblAlgn val="ctr"/>
        <c:lblOffset val="100"/>
        <c:noMultiLvlLbl val="0"/>
      </c:catAx>
      <c:valAx>
        <c:axId val="8628881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583666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322395656256594E-2"/>
          <c:y val="2.0393299344501091E-2"/>
          <c:w val="0.94467760434374337"/>
          <c:h val="0.900369212770472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(Taul2!$B$130,Taul2!$D$130)</c:f>
              <c:strCache>
                <c:ptCount val="2"/>
                <c:pt idx="0">
                  <c:v>Ennen</c:v>
                </c:pt>
                <c:pt idx="1">
                  <c:v>Jälkeen</c:v>
                </c:pt>
              </c:strCache>
            </c:strRef>
          </c:cat>
          <c:val>
            <c:numRef>
              <c:f>(Taul2!$B$131,Taul2!$D$131)</c:f>
              <c:numCache>
                <c:formatCode>General</c:formatCode>
                <c:ptCount val="2"/>
                <c:pt idx="0">
                  <c:v>20217.54</c:v>
                </c:pt>
                <c:pt idx="1">
                  <c:v>10178.209999999999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C6-4632-B13B-2331B15FEC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54746720"/>
        <c:axId val="1714619488"/>
      </c:barChart>
      <c:catAx>
        <c:axId val="1954746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714619488"/>
        <c:crosses val="autoZero"/>
        <c:auto val="1"/>
        <c:lblAlgn val="ctr"/>
        <c:lblOffset val="100"/>
        <c:noMultiLvlLbl val="0"/>
      </c:catAx>
      <c:valAx>
        <c:axId val="1714619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954746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4A1CAA-2A90-4124-B90F-570117BCA506}" type="datetimeFigureOut">
              <a:rPr lang="fi-FI" smtClean="0"/>
              <a:t>13.10.2023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E0714C-12A2-4F60-BDDE-F6F3425514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0396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82463B-32C7-4CD4-A940-A57ECA595566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52449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BCC135F-00A5-D809-E320-E6A30ED15C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AA7F4C2-6E60-33DF-A8D0-8CA1AEC2BD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B15F6DA-821B-FB8C-A2F8-C9CC632CC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93CA0-2995-476E-A99E-D63E8E4C5FF6}" type="datetimeFigureOut">
              <a:rPr lang="fi-FI" smtClean="0"/>
              <a:t>13.10.2023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66E667E-6849-BA94-D0F6-623754D7C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D6EDC5C-19F3-F0A6-E7A5-41965C8B5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87C3-0F87-43E9-B13B-545BDAE447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19721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D14A05B-48D7-BC31-5EB5-65F4E9242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7E38B3B7-FFE6-0480-9508-9EFD2F2AB5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85A99F9-761F-6A8A-E6D3-630E2538A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93CA0-2995-476E-A99E-D63E8E4C5FF6}" type="datetimeFigureOut">
              <a:rPr lang="fi-FI" smtClean="0"/>
              <a:t>13.10.2023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0C16242-4E61-2A2E-7F52-DE14EF1FE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E12EB96-3E27-465D-89E6-2021808BC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87C3-0F87-43E9-B13B-545BDAE447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08435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8F353862-5300-F40C-8544-8D7472E37B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086614D-1EDC-4D8D-F282-4CB604EEA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A007E4A-6368-79A0-1E4E-1F92A064D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93CA0-2995-476E-A99E-D63E8E4C5FF6}" type="datetimeFigureOut">
              <a:rPr lang="fi-FI" smtClean="0"/>
              <a:t>13.10.2023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4E36BFB-F83D-A9F4-B686-0B463AC86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620D1C9-1B16-6A2A-DCCC-96E9A79B8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87C3-0F87-43E9-B13B-545BDAE447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54479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82215BF-AED5-E0E6-A29A-54ED767F1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6849998-C026-7C0C-A884-9623F5CAD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E0F70D2-DE85-FA8B-27E0-20D07D01E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93CA0-2995-476E-A99E-D63E8E4C5FF6}" type="datetimeFigureOut">
              <a:rPr lang="fi-FI" smtClean="0"/>
              <a:t>13.10.2023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5CCA562-7081-F911-4907-4648C9BE1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B61D156-F281-D649-4094-BF194BEA0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87C3-0F87-43E9-B13B-545BDAE447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5993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878588B-993D-08CD-42A4-35F6200DB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8466A9B-55C3-643A-9938-1BDDEA5987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F6E94B0-56B5-E66F-12BE-24C765172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93CA0-2995-476E-A99E-D63E8E4C5FF6}" type="datetimeFigureOut">
              <a:rPr lang="fi-FI" smtClean="0"/>
              <a:t>13.10.2023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B1205CD-E68D-8093-3AC2-3B0CAB82E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588AA4A-F011-E25D-F122-00F348F7E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87C3-0F87-43E9-B13B-545BDAE447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5600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0B5F036-8CE1-CDD1-CD1C-54FA69012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FEFBF3A-C631-D5DA-9E29-5735A8C0B0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5A3DECE-556B-3AD0-3E65-57029CE63C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E50E245-8596-224C-5973-862E8EA7E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93CA0-2995-476E-A99E-D63E8E4C5FF6}" type="datetimeFigureOut">
              <a:rPr lang="fi-FI" smtClean="0"/>
              <a:t>13.10.2023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D1B0508-7DFA-8740-B416-4B3BE72F4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24433DB-8DBC-AF3C-DBF4-238D4E2B8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87C3-0F87-43E9-B13B-545BDAE447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12728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B44BC4-1192-3BD0-3AB3-2795D9541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9859C61-04E4-5CB7-5126-614269FCA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F890885-0B62-BBF0-CC16-F42760E5C2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9A0D5934-F441-42E4-B9A8-826B69DD62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EF956B37-33E5-5380-AEA0-DA7F1AFA4C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CF56B540-5A24-B32F-4DD5-E99532CF4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93CA0-2995-476E-A99E-D63E8E4C5FF6}" type="datetimeFigureOut">
              <a:rPr lang="fi-FI" smtClean="0"/>
              <a:t>13.10.2023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C78F5D68-D34F-F778-58B9-5FB27B574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1FCC1028-6A5D-4C49-88BF-06D2DB839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87C3-0F87-43E9-B13B-545BDAE447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1382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0690BE8-2AB1-DFC8-9ED0-5BE194F02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9A037A98-CC9B-9303-886C-02C5A8347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93CA0-2995-476E-A99E-D63E8E4C5FF6}" type="datetimeFigureOut">
              <a:rPr lang="fi-FI" smtClean="0"/>
              <a:t>13.10.2023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C97FBDD5-A256-AA9C-15F3-2BA333377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A8A9804-45F0-90E6-CE8D-6992F1F94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87C3-0F87-43E9-B13B-545BDAE447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3146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5EC7DDAF-C9C3-AFD3-9FFE-C4A1609FB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93CA0-2995-476E-A99E-D63E8E4C5FF6}" type="datetimeFigureOut">
              <a:rPr lang="fi-FI" smtClean="0"/>
              <a:t>13.10.2023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CD6EA40C-DE1A-B984-FA44-8AA23D91C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6191941-244D-D775-3EC8-8A870D344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87C3-0F87-43E9-B13B-545BDAE447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8665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B096F8-47A4-4D54-C3CB-3D7C01169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5A4BC5-D64E-1A8E-7E6A-1654C8CB0A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4B838F1C-EF04-8716-C444-B85920D955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3C262D1-173F-2E2D-7D48-A78BC4F0D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93CA0-2995-476E-A99E-D63E8E4C5FF6}" type="datetimeFigureOut">
              <a:rPr lang="fi-FI" smtClean="0"/>
              <a:t>13.10.2023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85910F2-A721-303C-124E-3D0B378D3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48ECECA-107C-8E9C-0DD7-AC3DD5CBC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87C3-0F87-43E9-B13B-545BDAE447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397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2BCED6B-7120-E00E-AC4D-874F52787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88902303-9D06-7CB2-2544-B09BA6DE25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D5B9EF6-A41C-976D-F00A-96793CB9FC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6F05FBE-52F8-894A-78A6-4A9CFB1DB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93CA0-2995-476E-A99E-D63E8E4C5FF6}" type="datetimeFigureOut">
              <a:rPr lang="fi-FI" smtClean="0"/>
              <a:t>13.10.2023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C5E6F66-737B-541B-FE82-50E8DC277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248E6A6-9497-3FC9-61C3-49828F4AA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87C3-0F87-43E9-B13B-545BDAE447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4386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9FD51532-C608-4A96-E101-87CE69F50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1978C86-81BE-0D36-0157-347A76B3AD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BCCCC8D-7DC2-097C-0224-13CEC4F868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93CA0-2995-476E-A99E-D63E8E4C5FF6}" type="datetimeFigureOut">
              <a:rPr lang="fi-FI" smtClean="0"/>
              <a:t>13.10.2023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C27FDA1-A7F6-ED2A-254B-815A7D7E05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774CEA3-9E6C-3591-DCDF-C3DD6D09A6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D87C3-0F87-43E9-B13B-545BDAE447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454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suntoensin.fi/tietoa/asunto-ensin/asunto-ensin-periaattee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66618" y="3429000"/>
            <a:ext cx="4053437" cy="278553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ASSI-</a:t>
            </a:r>
            <a:r>
              <a:rPr lang="en-US" sz="2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asunto</a:t>
            </a:r>
            <a:r>
              <a:rPr lang="en-US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ensin</a:t>
            </a:r>
            <a:r>
              <a:rPr lang="en-US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hanke</a:t>
            </a:r>
            <a:r>
              <a:rPr lang="en-US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br>
              <a:rPr lang="en-US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1.10.20 - 31.12.21</a:t>
            </a:r>
            <a:br>
              <a:rPr lang="en-US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ASSI 2 –</a:t>
            </a:r>
            <a:r>
              <a:rPr lang="en-US" sz="2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täydennyshanke</a:t>
            </a:r>
            <a:br>
              <a:rPr lang="en-US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1.1.22 – 31.12.23</a:t>
            </a:r>
            <a:br>
              <a:rPr lang="en-US" sz="2400" dirty="0"/>
            </a:br>
            <a:r>
              <a:rPr lang="en-US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br>
              <a:rPr lang="en-US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STM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FCA5663-8893-0031-538E-9CFF62FB19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70835" y="3998019"/>
            <a:ext cx="6382966" cy="2216512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 err="1"/>
              <a:t>Monialaisen</a:t>
            </a:r>
            <a:r>
              <a:rPr lang="en-US" dirty="0"/>
              <a:t> </a:t>
            </a:r>
            <a:r>
              <a:rPr lang="en-US" dirty="0" err="1"/>
              <a:t>liikkuvan</a:t>
            </a:r>
            <a:r>
              <a:rPr lang="en-US" dirty="0"/>
              <a:t>  </a:t>
            </a:r>
            <a:r>
              <a:rPr lang="en-US" dirty="0" err="1"/>
              <a:t>tiimin</a:t>
            </a:r>
            <a:r>
              <a:rPr lang="en-US" dirty="0"/>
              <a:t>  </a:t>
            </a:r>
            <a:r>
              <a:rPr lang="en-US" dirty="0" err="1"/>
              <a:t>Nopsajalan</a:t>
            </a:r>
            <a:r>
              <a:rPr lang="en-US" dirty="0"/>
              <a:t> </a:t>
            </a:r>
            <a:r>
              <a:rPr lang="en-US" dirty="0" err="1"/>
              <a:t>vaikutukset</a:t>
            </a:r>
            <a:r>
              <a:rPr lang="en-US" dirty="0"/>
              <a:t> </a:t>
            </a:r>
            <a:r>
              <a:rPr lang="en-US" dirty="0" err="1"/>
              <a:t>terveydenhuollon</a:t>
            </a:r>
            <a:r>
              <a:rPr lang="en-US" dirty="0"/>
              <a:t> </a:t>
            </a:r>
            <a:r>
              <a:rPr lang="en-US" dirty="0" err="1"/>
              <a:t>kustannuksiin</a:t>
            </a:r>
            <a:endParaRPr lang="en-US" dirty="0"/>
          </a:p>
          <a:p>
            <a:pPr algn="l"/>
            <a:endParaRPr lang="en-US" dirty="0"/>
          </a:p>
        </p:txBody>
      </p:sp>
      <p:pic>
        <p:nvPicPr>
          <p:cNvPr id="1026" name="Picture 2" descr="Materiaalit | Keski-Suomen hyvinvointialu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3377" y="362758"/>
            <a:ext cx="10198190" cy="2957472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3067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E56C04CD-540A-4411-A707-E98DBC8C1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988" y="152400"/>
            <a:ext cx="11062946" cy="651933"/>
          </a:xfrm>
        </p:spPr>
        <p:txBody>
          <a:bodyPr>
            <a:normAutofit fontScale="90000"/>
          </a:bodyPr>
          <a:lstStyle/>
          <a:p>
            <a:r>
              <a:rPr lang="fi-FI">
                <a:solidFill>
                  <a:schemeClr val="accent1"/>
                </a:solidFill>
              </a:rPr>
              <a:t>Monialainen nopeasti reagoiva liikkuva tiimi Nopsajalka </a:t>
            </a:r>
            <a:endParaRPr lang="fi-FI" dirty="0">
              <a:solidFill>
                <a:schemeClr val="accent1"/>
              </a:solidFill>
            </a:endParaRP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33ACDA4F-2DBB-45EC-9FFD-F1F331AEC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987" y="804333"/>
            <a:ext cx="11062947" cy="5511799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tabLst>
                <a:tab pos="499110" algn="l"/>
              </a:tabLst>
            </a:pPr>
            <a:endParaRPr lang="fi-FI" sz="19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tabLst>
                <a:tab pos="499110" algn="l"/>
              </a:tabLst>
            </a:pPr>
            <a:r>
              <a:rPr lang="fi-FI" sz="19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Nopsajalan kohderyhmänä ovat </a:t>
            </a:r>
            <a:r>
              <a:rPr lang="fi-FI" sz="1900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asunnottomat tai asunnottomuuden riskissä </a:t>
            </a:r>
            <a:r>
              <a:rPr lang="fi-FI" sz="19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olevat </a:t>
            </a:r>
            <a:r>
              <a:rPr lang="fi-FI" sz="1900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erityistä tukea </a:t>
            </a:r>
            <a:r>
              <a:rPr lang="fi-FI" sz="19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tarvitsevat henkilöt, joilla on vaikeuksia hakea ja saada tarvitsemiaan sosiaali- ja terveyspalveluja.</a:t>
            </a:r>
            <a:endParaRPr lang="fi-FI" sz="19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99110" algn="l"/>
              </a:tabLst>
            </a:pPr>
            <a:r>
              <a:rPr lang="fi-FI" sz="1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Tiimissä työskentelee psykiatrinen sairaanhoitaja, sosiaaliohjaaja ja sosiaalityöntekijä</a:t>
            </a:r>
            <a:endParaRPr lang="fi-FI" sz="19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99110" algn="l"/>
              </a:tabLst>
            </a:pPr>
            <a:r>
              <a:rPr lang="fi-FI" sz="1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Tiimissä on </a:t>
            </a:r>
            <a:r>
              <a:rPr lang="fi-FI" sz="19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aikuissosiaalityön, päihde- ja mielenterveys, kriisi- ja traumatyön, asumisneuvonnan sekä lastensuojelun osaamista ja kokemusta.</a:t>
            </a:r>
            <a:endParaRPr lang="fi-FI" sz="1900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99110" algn="l"/>
              </a:tabLst>
            </a:pPr>
            <a:r>
              <a:rPr lang="fi-FI" sz="1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Tiimi tarjoaa asiakkaalle </a:t>
            </a:r>
            <a:r>
              <a:rPr lang="fi-FI" sz="19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matalan kynnyksen tiivistä sosiaalityötä ja –ohjausta sekä päihde- ja mielenterveystyötä. </a:t>
            </a:r>
            <a:endParaRPr lang="fi-FI" sz="1900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99110" algn="l"/>
              </a:tabLst>
            </a:pPr>
            <a:r>
              <a:rPr lang="fi-FI" sz="1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Asiakkaat </a:t>
            </a:r>
            <a:r>
              <a:rPr lang="fi-FI" sz="19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ohjautuvat palveluun </a:t>
            </a:r>
            <a:r>
              <a:rPr lang="fi-FI" sz="1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pääasiassa </a:t>
            </a:r>
            <a:r>
              <a:rPr lang="fi-FI" sz="19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yhteistyöverkoston kautta</a:t>
            </a:r>
            <a:r>
              <a:rPr lang="fi-FI" sz="1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kuten </a:t>
            </a:r>
            <a:r>
              <a:rPr lang="fi-FI" sz="19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sosiaalipalveluista, terveyskeskuksista, rikosseuraamuslaitokselta ja vankiloista.</a:t>
            </a:r>
            <a:r>
              <a:rPr lang="fi-FI" sz="1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Asiakas voi </a:t>
            </a:r>
            <a:r>
              <a:rPr lang="fi-FI" sz="19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myös itse </a:t>
            </a:r>
            <a:r>
              <a:rPr lang="fi-FI" sz="1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hakeutua palveluun. Yhteistyökumppaneiden kanssa tehdään </a:t>
            </a:r>
            <a:r>
              <a:rPr lang="fi-FI" sz="19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yhteistyösopimuksia/-raameja</a:t>
            </a:r>
            <a:r>
              <a:rPr lang="fi-FI" sz="19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toimintatavoista.</a:t>
            </a:r>
            <a:r>
              <a:rPr lang="fi-FI" sz="19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i-FI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99110" algn="l"/>
              </a:tabLst>
            </a:pPr>
            <a:r>
              <a:rPr lang="fi-FI" sz="1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Tiimi </a:t>
            </a:r>
            <a:r>
              <a:rPr lang="fi-FI" sz="19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ottaa yhteyttä, selvittää</a:t>
            </a:r>
            <a:r>
              <a:rPr lang="fi-FI" sz="1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palvelutarpeen sekä </a:t>
            </a:r>
            <a:r>
              <a:rPr lang="fi-FI" sz="19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palvelee, ohjaa ja kannattelee </a:t>
            </a:r>
            <a:r>
              <a:rPr lang="fi-FI" sz="1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asiakasta </a:t>
            </a:r>
            <a:r>
              <a:rPr lang="fi-FI" sz="19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saattaen vaihtaen </a:t>
            </a:r>
            <a:r>
              <a:rPr lang="fi-FI" sz="1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hänen tarvitsemiinsa muihin palveluihin. </a:t>
            </a:r>
            <a:endParaRPr lang="fi-FI" sz="19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99110" algn="l"/>
              </a:tabLst>
            </a:pPr>
            <a:r>
              <a:rPr lang="fi-FI" sz="1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Palveluprosessin </a:t>
            </a:r>
            <a:r>
              <a:rPr lang="fi-FI" sz="19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kesto ja intensiivisyys </a:t>
            </a:r>
            <a:r>
              <a:rPr lang="fi-FI" sz="19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vaihtelee asiakkaan tarpeiden </a:t>
            </a:r>
            <a:r>
              <a:rPr lang="fi-FI" sz="1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mukaisesti. </a:t>
            </a:r>
            <a:endParaRPr lang="fi-FI" sz="19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99110" algn="l"/>
              </a:tabLst>
            </a:pPr>
            <a:r>
              <a:rPr lang="fi-FI" sz="1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Asiakkaalle tarjotaan </a:t>
            </a:r>
            <a:r>
              <a:rPr lang="fi-FI" sz="19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mahdollisuus palata </a:t>
            </a:r>
            <a:r>
              <a:rPr lang="fi-FI" sz="1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takaisin palveluun jos prosessi katkeaa</a:t>
            </a:r>
            <a:endParaRPr lang="fi-FI" sz="19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99110" algn="l"/>
              </a:tabLst>
            </a:pPr>
            <a:r>
              <a:rPr lang="fi-FI" sz="1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Tiimin työntekijä voi toimia </a:t>
            </a:r>
            <a:r>
              <a:rPr lang="fi-FI" sz="19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palvelutulkkina</a:t>
            </a:r>
            <a:r>
              <a:rPr lang="fi-FI" sz="1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asiakkaan palvelupolulla uuteen palveluun siirryttäessä.</a:t>
            </a:r>
            <a:endParaRPr lang="fi-FI" sz="19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99110" algn="l"/>
              </a:tabLst>
            </a:pPr>
            <a:r>
              <a:rPr lang="fi-FI" sz="1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Tiimi toteuttaa työssään Asunto ensin -periaatteita. </a:t>
            </a:r>
            <a:r>
              <a:rPr lang="fi-FI" sz="19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Asunto ensin -periaatteet - Asunto Ensin</a:t>
            </a:r>
            <a:endParaRPr lang="fi-FI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82DD766D-5FB4-4E38-9ABC-898D7B358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89562-7E35-428F-8FAE-6A9A6BD59787}" type="datetime1">
              <a:rPr lang="fi-FI" smtClean="0"/>
              <a:pPr/>
              <a:t>13.10.2023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4A6E3DF-6EEB-4AA1-B935-EDDD7F2DB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D3EDCFD-BDA7-4F90-BD38-6F8D00D5E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pPr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74440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39FA9B9-4042-D1A9-2B66-C63D73F1B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Esitutkimus Nopsajalan työskentelyn vaikuttavuudesta terveydenhuollon kustannuksiin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14993CC-2A24-1CD9-F3B9-D373A2FCF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 Tutkimusmenetelmä sama kuin Kotikonstista Jyväskylässä tehdyssä tutkimuksessa 2019</a:t>
            </a:r>
          </a:p>
          <a:p>
            <a:r>
              <a:rPr lang="fi-FI" dirty="0"/>
              <a:t>4 asiakasta</a:t>
            </a:r>
          </a:p>
          <a:p>
            <a:r>
              <a:rPr lang="fi-FI" dirty="0"/>
              <a:t>Kustannussäästö </a:t>
            </a:r>
          </a:p>
          <a:p>
            <a:r>
              <a:rPr lang="fi-FI"/>
              <a:t>Asiakkaat </a:t>
            </a:r>
            <a:r>
              <a:rPr lang="fi-FI" dirty="0"/>
              <a:t>siirtyivät edullisempiin palveluihin</a:t>
            </a:r>
          </a:p>
        </p:txBody>
      </p:sp>
    </p:spTree>
    <p:extLst>
      <p:ext uri="{BB962C8B-B14F-4D97-AF65-F5344CB8AC3E}">
        <p14:creationId xmlns:p14="http://schemas.microsoft.com/office/powerpoint/2010/main" val="1231925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907D328-FBE0-D0D9-183A-8ECCB1423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Käyntien määrän muutos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E5096BB-0833-2BF4-AC77-B08F97F71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4</a:t>
            </a:fld>
            <a:endParaRPr lang="fi-FI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9A45766-CC21-9B33-3DF8-BBB0B59EF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A2C5-3C68-4C15-B04F-E325283184C4}" type="datetime1">
              <a:rPr lang="fi-FI" smtClean="0"/>
              <a:t>13.10.2023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A3F8322-12CA-7A4B-056E-BD2F82602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	</a:t>
            </a:r>
            <a:endParaRPr lang="fi-FI" dirty="0"/>
          </a:p>
        </p:txBody>
      </p:sp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FF4F05E5-E72D-3798-FC83-D055F1E02D8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11175" y="1509713"/>
          <a:ext cx="11168063" cy="4359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9957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7B263FF-0DA9-B565-F8A0-3D7036B30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Kustannusten muutos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4182195-F7B9-C608-6C94-D1EF84F50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5</a:t>
            </a:fld>
            <a:endParaRPr lang="fi-FI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6E2D024-4AF8-02C0-14A4-FC3100A94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A2C5-3C68-4C15-B04F-E325283184C4}" type="datetime1">
              <a:rPr lang="fi-FI" smtClean="0"/>
              <a:t>13.10.2023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FC7A968-FCDC-9F65-D3AC-A6D0E1254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	</a:t>
            </a:r>
            <a:endParaRPr lang="fi-FI" dirty="0"/>
          </a:p>
        </p:txBody>
      </p:sp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7FD0CC2F-545B-5AED-DC1A-F4A4182D4DE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11175" y="1509713"/>
          <a:ext cx="11168063" cy="4359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54112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1DFD3E6-ADD8-827F-000A-BDADAF96C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dirty="0"/>
              <a:t>Terveyspalvelujen kustannussäästö/neljä kuukautta  Nopsajalka-tiimin asiakkuuden jälkeen 10 000 €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1439399-E8ED-FB80-FEEB-D4FA4A080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6</a:t>
            </a:fld>
            <a:endParaRPr lang="fi-FI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1C1E8B5-474B-C32B-45ED-C2AE1CF7A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A2C5-3C68-4C15-B04F-E325283184C4}" type="datetime1">
              <a:rPr lang="fi-FI" smtClean="0"/>
              <a:t>13.10.2023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71A0998-056C-D71F-B191-78AE93B42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	</a:t>
            </a:r>
            <a:endParaRPr lang="fi-FI" dirty="0"/>
          </a:p>
        </p:txBody>
      </p:sp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DB068047-6911-A771-DDA2-1151B075E5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0584272"/>
              </p:ext>
            </p:extLst>
          </p:nvPr>
        </p:nvGraphicFramePr>
        <p:xfrm>
          <a:off x="511175" y="1509713"/>
          <a:ext cx="11168063" cy="4359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52477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5E9BCC11C2907D4387757C9AE1C97010" ma:contentTypeVersion="10" ma:contentTypeDescription="Luo uusi asiakirja." ma:contentTypeScope="" ma:versionID="3a67c80569ad1dadd86ed7d63dc238af">
  <xsd:schema xmlns:xsd="http://www.w3.org/2001/XMLSchema" xmlns:xs="http://www.w3.org/2001/XMLSchema" xmlns:p="http://schemas.microsoft.com/office/2006/metadata/properties" xmlns:ns3="ca6b27eb-be74-4a05-a3f5-65e58937fc4e" xmlns:ns4="e17de7e2-5868-46b2-a9a8-646d0ca455f6" targetNamespace="http://schemas.microsoft.com/office/2006/metadata/properties" ma:root="true" ma:fieldsID="be64113e183c4d901cd28b645a8f2c3e" ns3:_="" ns4:_="">
    <xsd:import namespace="ca6b27eb-be74-4a05-a3f5-65e58937fc4e"/>
    <xsd:import namespace="e17de7e2-5868-46b2-a9a8-646d0ca455f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6b27eb-be74-4a05-a3f5-65e58937fc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7de7e2-5868-46b2-a9a8-646d0ca455f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Jakamisvihjeen hajautu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a6b27eb-be74-4a05-a3f5-65e58937fc4e" xsi:nil="true"/>
  </documentManagement>
</p:properties>
</file>

<file path=customXml/itemProps1.xml><?xml version="1.0" encoding="utf-8"?>
<ds:datastoreItem xmlns:ds="http://schemas.openxmlformats.org/officeDocument/2006/customXml" ds:itemID="{E48F5B30-B735-4631-AFE0-C971E70FDC0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CF1F9D5-0F93-47EA-8D8F-B416A49C7D12}">
  <ds:schemaRefs>
    <ds:schemaRef ds:uri="ca6b27eb-be74-4a05-a3f5-65e58937fc4e"/>
    <ds:schemaRef ds:uri="e17de7e2-5868-46b2-a9a8-646d0ca455f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21A1E335-3373-474F-BC65-7654F931EB55}">
  <ds:schemaRefs>
    <ds:schemaRef ds:uri="e17de7e2-5868-46b2-a9a8-646d0ca455f6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elements/1.1/"/>
    <ds:schemaRef ds:uri="ca6b27eb-be74-4a05-a3f5-65e58937fc4e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1017</TotalTime>
  <Words>252</Words>
  <Application>Microsoft Office PowerPoint</Application>
  <PresentationFormat>Laajakuva</PresentationFormat>
  <Paragraphs>36</Paragraphs>
  <Slides>6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Office-teema</vt:lpstr>
      <vt:lpstr>ASSI-asunto ensin hanke  1.10.20 - 31.12.21  ASSI 2 –täydennyshanke 1.1.22 – 31.12.23   STM</vt:lpstr>
      <vt:lpstr>Monialainen nopeasti reagoiva liikkuva tiimi Nopsajalka </vt:lpstr>
      <vt:lpstr>Esitutkimus Nopsajalan työskentelyn vaikuttavuudesta terveydenhuollon kustannuksiin </vt:lpstr>
      <vt:lpstr>Käyntien määrän muutos</vt:lpstr>
      <vt:lpstr>Kustannusten muutos</vt:lpstr>
      <vt:lpstr>Terveyspalvelujen kustannussäästö/neljä kuukautta  Nopsajalka-tiimin asiakkuuden jälkeen 10 000 €</vt:lpstr>
    </vt:vector>
  </TitlesOfParts>
  <Company>Jyvaskyla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NOPSAJALKA-TIIMIN TOIMINNASTA</dc:title>
  <dc:creator>Heinonen Tommi</dc:creator>
  <cp:lastModifiedBy>Anttonen Ritva</cp:lastModifiedBy>
  <cp:revision>10</cp:revision>
  <cp:lastPrinted>2023-06-05T10:34:45Z</cp:lastPrinted>
  <dcterms:created xsi:type="dcterms:W3CDTF">2023-02-23T14:29:01Z</dcterms:created>
  <dcterms:modified xsi:type="dcterms:W3CDTF">2023-10-13T12:34:04Z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0x0101005E9BCC11C2907D4387757C9AE1C97010</vt:lpwstr>
  </property>
</Properties>
</file>