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6" r:id="rId12"/>
    <p:sldId id="265" r:id="rId13"/>
  </p:sldIdLst>
  <p:sldSz cx="9144000" cy="5143500" type="screen16x9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9" autoAdjust="0"/>
    <p:restoredTop sz="94660"/>
  </p:normalViewPr>
  <p:slideViewPr>
    <p:cSldViewPr>
      <p:cViewPr varScale="1">
        <p:scale>
          <a:sx n="97" d="100"/>
          <a:sy n="97" d="100"/>
        </p:scale>
        <p:origin x="244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Kustannusten muutos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ennen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(Taul1!$A$11,Taul1!$A$16,Taul1!$A$20,Taul1!$A$24,Taul1!$A$28,Taul1!$A$32,Taul1!$A$36)</c:f>
              <c:strCache>
                <c:ptCount val="7"/>
                <c:pt idx="0">
                  <c:v>lääkäri</c:v>
                </c:pt>
                <c:pt idx="1">
                  <c:v>sairaala vrk</c:v>
                </c:pt>
                <c:pt idx="2">
                  <c:v>päivystys</c:v>
                </c:pt>
                <c:pt idx="3">
                  <c:v>vierotus vrk</c:v>
                </c:pt>
                <c:pt idx="4">
                  <c:v>päivystys os</c:v>
                </c:pt>
                <c:pt idx="5">
                  <c:v>päihdehoitaja</c:v>
                </c:pt>
                <c:pt idx="6">
                  <c:v>depressiohoitaja</c:v>
                </c:pt>
              </c:strCache>
            </c:strRef>
          </c:cat>
          <c:val>
            <c:numRef>
              <c:f>(Taul1!$B$11,Taul1!$B$16,Taul1!$B$20,Taul1!$B$24,Taul1!$B$28,Taul1!$B$32,Taul1!$B$36)</c:f>
              <c:numCache>
                <c:formatCode>General</c:formatCode>
                <c:ptCount val="7"/>
                <c:pt idx="0">
                  <c:v>2685.22</c:v>
                </c:pt>
                <c:pt idx="1">
                  <c:v>30863.040000000001</c:v>
                </c:pt>
                <c:pt idx="2">
                  <c:v>6419.25</c:v>
                </c:pt>
                <c:pt idx="3">
                  <c:v>63740.9</c:v>
                </c:pt>
                <c:pt idx="4">
                  <c:v>26487.68</c:v>
                </c:pt>
                <c:pt idx="5">
                  <c:v>7886.9</c:v>
                </c:pt>
                <c:pt idx="6">
                  <c:v>450.68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B0-4A51-A5A4-195703DB8E3D}"/>
            </c:ext>
          </c:extLst>
        </c:ser>
        <c:ser>
          <c:idx val="1"/>
          <c:order val="1"/>
          <c:tx>
            <c:v>aikana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(Taul1!$A$11,Taul1!$A$16,Taul1!$A$20,Taul1!$A$24,Taul1!$A$28,Taul1!$A$32,Taul1!$A$36)</c:f>
              <c:strCache>
                <c:ptCount val="7"/>
                <c:pt idx="0">
                  <c:v>lääkäri</c:v>
                </c:pt>
                <c:pt idx="1">
                  <c:v>sairaala vrk</c:v>
                </c:pt>
                <c:pt idx="2">
                  <c:v>päivystys</c:v>
                </c:pt>
                <c:pt idx="3">
                  <c:v>vierotus vrk</c:v>
                </c:pt>
                <c:pt idx="4">
                  <c:v>päivystys os</c:v>
                </c:pt>
                <c:pt idx="5">
                  <c:v>päihdehoitaja</c:v>
                </c:pt>
                <c:pt idx="6">
                  <c:v>depressiohoitaja</c:v>
                </c:pt>
              </c:strCache>
            </c:strRef>
          </c:cat>
          <c:val>
            <c:numRef>
              <c:f>(Taul1!$C$11,Taul1!$C$16,Taul1!$C$20,Taul1!$C$24,Taul1!$C$28,Taul1!$C$32,Taul1!$C$36)</c:f>
              <c:numCache>
                <c:formatCode>General</c:formatCode>
                <c:ptCount val="7"/>
                <c:pt idx="0">
                  <c:v>1212.68</c:v>
                </c:pt>
                <c:pt idx="1">
                  <c:v>6442.6</c:v>
                </c:pt>
                <c:pt idx="2">
                  <c:v>3804</c:v>
                </c:pt>
                <c:pt idx="3">
                  <c:v>33109.599999999999</c:v>
                </c:pt>
                <c:pt idx="4">
                  <c:v>17382.54</c:v>
                </c:pt>
                <c:pt idx="5">
                  <c:v>20280.599999999999</c:v>
                </c:pt>
                <c:pt idx="6">
                  <c:v>1577.38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B0-4A51-A5A4-195703DB8E3D}"/>
            </c:ext>
          </c:extLst>
        </c:ser>
        <c:ser>
          <c:idx val="2"/>
          <c:order val="2"/>
          <c:tx>
            <c:v>jälkeen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(Taul1!$A$11,Taul1!$A$16,Taul1!$A$20,Taul1!$A$24,Taul1!$A$28,Taul1!$A$32,Taul1!$A$36)</c:f>
              <c:strCache>
                <c:ptCount val="7"/>
                <c:pt idx="0">
                  <c:v>lääkäri</c:v>
                </c:pt>
                <c:pt idx="1">
                  <c:v>sairaala vrk</c:v>
                </c:pt>
                <c:pt idx="2">
                  <c:v>päivystys</c:v>
                </c:pt>
                <c:pt idx="3">
                  <c:v>vierotus vrk</c:v>
                </c:pt>
                <c:pt idx="4">
                  <c:v>päivystys os</c:v>
                </c:pt>
                <c:pt idx="5">
                  <c:v>päihdehoitaja</c:v>
                </c:pt>
                <c:pt idx="6">
                  <c:v>depressiohoitaja</c:v>
                </c:pt>
              </c:strCache>
            </c:strRef>
          </c:cat>
          <c:val>
            <c:numRef>
              <c:f>(Taul1!$D$11,Taul1!$D$16,Taul1!$D$20,Taul1!$D$24,Taul1!$D$28,Taul1!$D$32,Taul1!$D$36)</c:f>
              <c:numCache>
                <c:formatCode>General</c:formatCode>
                <c:ptCount val="7"/>
                <c:pt idx="0">
                  <c:v>2338.7399999999998</c:v>
                </c:pt>
                <c:pt idx="1">
                  <c:v>10431.200000000001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11283.12</c:v>
                </c:pt>
                <c:pt idx="6">
                  <c:v>676.02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B0-4A51-A5A4-195703DB8E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63994143"/>
        <c:axId val="1963989983"/>
      </c:barChart>
      <c:catAx>
        <c:axId val="1963994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963989983"/>
        <c:crosses val="autoZero"/>
        <c:auto val="1"/>
        <c:lblAlgn val="ctr"/>
        <c:lblOffset val="100"/>
        <c:noMultiLvlLbl val="0"/>
      </c:catAx>
      <c:valAx>
        <c:axId val="19639899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963994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776168"/>
            <a:ext cx="7772400" cy="1102519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1889404"/>
            <a:ext cx="6400800" cy="131445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7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/>
                <a:cs typeface="Arial"/>
              </a:defRPr>
            </a:lvl1pPr>
          </a:lstStyle>
          <a:p>
            <a:fld id="{A7C38DC4-2E45-426A-A681-11798A67683E}" type="datetimeFigureOut">
              <a:rPr lang="fi-FI" smtClean="0"/>
              <a:t>19.6.2023</a:t>
            </a:fld>
            <a:endParaRPr lang="fi-FI"/>
          </a:p>
        </p:txBody>
      </p:sp>
      <p:pic>
        <p:nvPicPr>
          <p:cNvPr id="8" name="Picture 6" descr="Aallokko merkki leikattu_rgb_55m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084" y="3449738"/>
            <a:ext cx="1844428" cy="17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Kuva 12" descr="Jyväskylä_logo_web_iso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2236" y="4145453"/>
            <a:ext cx="2710064" cy="874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Kuva 8" descr="Jkl_yläpalkki_A4.pdf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0538"/>
            <a:ext cx="9289372" cy="548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3684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80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6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solidFill>
                  <a:srgbClr val="898989"/>
                </a:solidFill>
                <a:latin typeface="Arial"/>
                <a:cs typeface="Arial"/>
              </a:defRPr>
            </a:lvl1pPr>
          </a:lstStyle>
          <a:p>
            <a:fld id="{A7C38DC4-2E45-426A-A681-11798A67683E}" type="datetimeFigureOut">
              <a:rPr lang="fi-FI" smtClean="0"/>
              <a:t>19.6.2023</a:t>
            </a:fld>
            <a:endParaRPr lang="fi-FI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endParaRPr lang="fi-FI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 sz="1000">
                <a:solidFill>
                  <a:srgbClr val="898989"/>
                </a:solidFill>
                <a:latin typeface="Arial"/>
                <a:cs typeface="Arial"/>
              </a:defRPr>
            </a:lvl1pPr>
          </a:lstStyle>
          <a:p>
            <a:fld id="{1C62057D-550D-4B09-80B3-16F340E3FB7C}" type="slidenum">
              <a:rPr lang="fi-FI" smtClean="0"/>
              <a:t>‹#›</a:t>
            </a:fld>
            <a:endParaRPr lang="fi-FI"/>
          </a:p>
        </p:txBody>
      </p:sp>
      <p:pic>
        <p:nvPicPr>
          <p:cNvPr id="9" name="Picture 6" descr="Aallokko merkki leikattu_rgb_55m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8177" y="4436604"/>
            <a:ext cx="782335" cy="727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Kuva 9" descr="Jyväskylä_logo_mv.pd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7680" y="4751819"/>
            <a:ext cx="1566044" cy="307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6235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918882"/>
            <a:ext cx="7772400" cy="705431"/>
          </a:xfrm>
        </p:spPr>
        <p:txBody>
          <a:bodyPr anchor="b"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C38DC4-2E45-426A-A681-11798A67683E}" type="datetimeFigureOut">
              <a:rPr lang="fi-FI" smtClean="0"/>
              <a:t>19.6.2023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62057D-550D-4B09-80B3-16F340E3FB7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Otsikko 1"/>
          <p:cNvSpPr>
            <a:spLocks noGrp="1"/>
          </p:cNvSpPr>
          <p:nvPr>
            <p:ph type="title"/>
          </p:nvPr>
        </p:nvSpPr>
        <p:spPr>
          <a:xfrm>
            <a:off x="722313" y="1826017"/>
            <a:ext cx="7772400" cy="1021556"/>
          </a:xfrm>
        </p:spPr>
        <p:txBody>
          <a:bodyPr anchor="t"/>
          <a:lstStyle>
            <a:lvl1pPr algn="ctr">
              <a:defRPr sz="4000" b="0" i="0" cap="none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8" name="Picture 8" descr="Kuvapohja_Jkl_väri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676" y="11725"/>
            <a:ext cx="6869751" cy="515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829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, iso kuva tai taulu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C38DC4-2E45-426A-A681-11798A67683E}" type="datetimeFigureOut">
              <a:rPr lang="fi-FI" smtClean="0"/>
              <a:t>19.6.2023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62057D-550D-4B09-80B3-16F340E3FB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2282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80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C38DC4-2E45-426A-A681-11798A67683E}" type="datetimeFigureOut">
              <a:rPr lang="fi-FI" smtClean="0"/>
              <a:t>19.6.2023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62057D-550D-4B09-80B3-16F340E3FB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47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perustyylejä osoitt.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2"/>
          </p:nvPr>
        </p:nvSpPr>
        <p:spPr>
          <a:xfrm>
            <a:off x="146051" y="4822032"/>
            <a:ext cx="1285875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A7C38DC4-2E45-426A-A681-11798A67683E}" type="datetimeFigureOut">
              <a:rPr lang="fi-FI" smtClean="0"/>
              <a:t>19.6.2023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563688" y="4822032"/>
            <a:ext cx="2895600" cy="2738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4565650" y="4822032"/>
            <a:ext cx="1498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1C62057D-550D-4B09-80B3-16F340E3FB7C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ra.fi/download/noname/%7B841F17C3-1130-4F61-92BD-A31DC2B7AE14%7D/147557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95536" y="1347614"/>
            <a:ext cx="8422704" cy="1102519"/>
          </a:xfrm>
        </p:spPr>
        <p:txBody>
          <a:bodyPr/>
          <a:lstStyle/>
          <a:p>
            <a:r>
              <a:rPr lang="fi-FI" sz="4000" dirty="0"/>
              <a:t>KOTIKONSTIN VAIKUTTAVUUS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11560" y="2859782"/>
            <a:ext cx="3672408" cy="898370"/>
          </a:xfrm>
        </p:spPr>
        <p:txBody>
          <a:bodyPr/>
          <a:lstStyle/>
          <a:p>
            <a:pPr algn="l"/>
            <a:r>
              <a:rPr lang="fi-FI" dirty="0"/>
              <a:t>Päivi Kinnunen</a:t>
            </a:r>
            <a:br>
              <a:rPr lang="fi-FI" dirty="0"/>
            </a:br>
            <a:r>
              <a:rPr lang="fi-FI" dirty="0"/>
              <a:t>Marja-Liisa Ollikainen</a:t>
            </a:r>
          </a:p>
          <a:p>
            <a:endParaRPr lang="fi-FI" dirty="0"/>
          </a:p>
        </p:txBody>
      </p:sp>
      <p:pic>
        <p:nvPicPr>
          <p:cNvPr id="4" name="Kuva 3" descr="email_allekirjoitu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299941"/>
            <a:ext cx="3384376" cy="64807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DDB043F7-7750-8AFF-D6E1-43CDDF0EF8D6}"/>
              </a:ext>
            </a:extLst>
          </p:cNvPr>
          <p:cNvSpPr txBox="1"/>
          <p:nvPr/>
        </p:nvSpPr>
        <p:spPr>
          <a:xfrm>
            <a:off x="971600" y="2211710"/>
            <a:ext cx="72728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v. 2019 kustannukset  päivitetty dioissa vuoden 2023 tasoon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12993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KOTIKONSTI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fi-FI" sz="1600" dirty="0"/>
              <a:t>Toteutettu osana Asunnottomuuden ennaltaehkäisyn kuntastrategiat – varhainen välittäminen ja osallisuus ja asumisen tuki -hanketta</a:t>
            </a:r>
          </a:p>
          <a:p>
            <a:r>
              <a:rPr lang="fi-FI" sz="1600" dirty="0"/>
              <a:t>Kotikonsti oli asiakkaan </a:t>
            </a:r>
            <a:r>
              <a:rPr lang="fi-FI" sz="1600" b="1" dirty="0"/>
              <a:t>kotona tapahtuvaa tuettua päihdekierteen katkaisuhoitoa</a:t>
            </a:r>
          </a:p>
          <a:p>
            <a:r>
              <a:rPr lang="fi-FI" sz="1600" dirty="0"/>
              <a:t>Palvelun tavoitteena oli tukea ja motivoida asiakkaita päihteiden käytön muutoksessa sekä toimintakyvyn, arjen sujuvuuden, hyvinvoinnin lisääntymisessä sekä asunnottomuuden ennalta ehkäisyssä</a:t>
            </a:r>
          </a:p>
          <a:p>
            <a:r>
              <a:rPr lang="fi-FI" sz="1600" dirty="0"/>
              <a:t>Kotiin annettava katkaisuhoito on laitoskatkaisuhoitoa edullisempaa, mutta mahdollistaa päihteettömän elämäntavan myös varsinaisen laitoshoidon jälkeen.</a:t>
            </a:r>
          </a:p>
          <a:p>
            <a:r>
              <a:rPr lang="fi-FI" sz="1600" dirty="0"/>
              <a:t>Monesti koti on hoidon toteuttamiselle paras mahdollinen paikka, mikäli asiakkaan tilanne ei vaadi jatkuvaa lääketieteellistä hoitoa tai seurantaa</a:t>
            </a:r>
          </a:p>
        </p:txBody>
      </p:sp>
    </p:spTree>
    <p:extLst>
      <p:ext uri="{BB962C8B-B14F-4D97-AF65-F5344CB8AC3E}">
        <p14:creationId xmlns:p14="http://schemas.microsoft.com/office/powerpoint/2010/main" val="2283592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27584" y="1676536"/>
            <a:ext cx="2808312" cy="1512168"/>
          </a:xfrm>
        </p:spPr>
        <p:txBody>
          <a:bodyPr/>
          <a:lstStyle/>
          <a:p>
            <a:r>
              <a:rPr lang="fi-FI" sz="3000" dirty="0"/>
              <a:t>KOTIKONSTIN TOIMINTA-PROSESSI</a:t>
            </a:r>
          </a:p>
        </p:txBody>
      </p:sp>
      <p:pic>
        <p:nvPicPr>
          <p:cNvPr id="30" name="Sisällön paikkamerkki 2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55976" y="411510"/>
            <a:ext cx="3673456" cy="4186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830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idx="1"/>
          </p:nvPr>
        </p:nvSpPr>
        <p:spPr>
          <a:xfrm>
            <a:off x="323528" y="1923678"/>
            <a:ext cx="7772400" cy="2592288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sz="2200" dirty="0">
                <a:solidFill>
                  <a:schemeClr val="tx1"/>
                </a:solidFill>
              </a:rPr>
              <a:t>Tutkimuksessa selvitettiin onko kotikontista ollut apua asiakkaiden toistuvien terveyspalvelujen käyttöön (lääkärissä/päivystyksessä käynnit, sairaalavuorokaudet, sekä päihde- ja depressiohoitajan vastaanotot)</a:t>
            </a:r>
            <a:br>
              <a:rPr lang="fi-FI" sz="2200" dirty="0">
                <a:solidFill>
                  <a:schemeClr val="tx1"/>
                </a:solidFill>
              </a:rPr>
            </a:br>
            <a:endParaRPr lang="fi-FI" sz="22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sz="2200" dirty="0">
                <a:solidFill>
                  <a:schemeClr val="tx1"/>
                </a:solidFill>
              </a:rPr>
              <a:t>Onko  asiakas päässyt tarkoituksenmukaisempien palveluiden piiriin ja vähenikö terveyspalveluiden käyttö vai alkoivatko usein toistuvat käynnit uudelleen</a:t>
            </a: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1041376" y="267494"/>
            <a:ext cx="6336704" cy="1152128"/>
          </a:xfrm>
        </p:spPr>
        <p:txBody>
          <a:bodyPr/>
          <a:lstStyle/>
          <a:p>
            <a:r>
              <a:rPr lang="fi-FI" sz="3000" dirty="0"/>
              <a:t>Kotikonstin vaikuttavuuden tutkimuksen toteutus</a:t>
            </a:r>
          </a:p>
        </p:txBody>
      </p:sp>
    </p:spTree>
    <p:extLst>
      <p:ext uri="{BB962C8B-B14F-4D97-AF65-F5344CB8AC3E}">
        <p14:creationId xmlns:p14="http://schemas.microsoft.com/office/powerpoint/2010/main" val="274742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idx="1"/>
          </p:nvPr>
        </p:nvSpPr>
        <p:spPr>
          <a:xfrm>
            <a:off x="323528" y="2067694"/>
            <a:ext cx="7772400" cy="2592288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i-FI" sz="2000" dirty="0">
                <a:solidFill>
                  <a:schemeClr val="tx1"/>
                </a:solidFill>
              </a:rPr>
              <a:t>Tutkimuksessa kvalitatiivisessa osuudessa selvitettiin asiakkaan </a:t>
            </a:r>
            <a:r>
              <a:rPr lang="fi-FI" sz="2000" b="1" dirty="0">
                <a:solidFill>
                  <a:schemeClr val="tx1"/>
                </a:solidFill>
              </a:rPr>
              <a:t>käynnit lääkärissä/päivystyksessä, </a:t>
            </a:r>
            <a:r>
              <a:rPr lang="fi-FI" sz="2000" dirty="0">
                <a:solidFill>
                  <a:schemeClr val="tx1"/>
                </a:solidFill>
              </a:rPr>
              <a:t>sairaalavuorokaudet sekä päihde- ja depressiohoitajan vastaanotot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2000" dirty="0">
                <a:solidFill>
                  <a:schemeClr val="tx1"/>
                </a:solidFill>
              </a:rPr>
              <a:t>Puoli vuotta </a:t>
            </a:r>
            <a:r>
              <a:rPr lang="fi-FI" sz="2000" b="1" dirty="0">
                <a:solidFill>
                  <a:schemeClr val="tx1"/>
                </a:solidFill>
              </a:rPr>
              <a:t>ennen</a:t>
            </a:r>
            <a:r>
              <a:rPr lang="fi-FI" sz="2000" dirty="0">
                <a:solidFill>
                  <a:schemeClr val="tx1"/>
                </a:solidFill>
              </a:rPr>
              <a:t> kotikonstin </a:t>
            </a:r>
            <a:r>
              <a:rPr lang="fi-FI" sz="2000" dirty="0" err="1">
                <a:solidFill>
                  <a:schemeClr val="tx1"/>
                </a:solidFill>
              </a:rPr>
              <a:t>asiakkuutta</a:t>
            </a:r>
            <a:endParaRPr lang="fi-FI" sz="2000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2000" dirty="0">
                <a:solidFill>
                  <a:schemeClr val="tx1"/>
                </a:solidFill>
              </a:rPr>
              <a:t>Kotikonstin </a:t>
            </a:r>
            <a:r>
              <a:rPr lang="fi-FI" sz="2000" b="1" dirty="0">
                <a:solidFill>
                  <a:schemeClr val="tx1"/>
                </a:solidFill>
              </a:rPr>
              <a:t>aikana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2000" dirty="0">
                <a:solidFill>
                  <a:schemeClr val="tx1"/>
                </a:solidFill>
              </a:rPr>
              <a:t>Puoli vuotta kotikonstin päättymisen </a:t>
            </a:r>
            <a:r>
              <a:rPr lang="fi-FI" sz="2000" b="1" dirty="0">
                <a:solidFill>
                  <a:schemeClr val="tx1"/>
                </a:solidFill>
              </a:rPr>
              <a:t>jälkeen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i-FI" sz="2000" dirty="0">
                <a:solidFill>
                  <a:schemeClr val="tx1"/>
                </a:solidFill>
              </a:rPr>
              <a:t>Laadullisessa osuudessa asiakkaille esitettiin  avoin kysymys: ”kerro vapaamuotoisesti ja mitä haluat, </a:t>
            </a:r>
            <a:r>
              <a:rPr lang="fi-FI" sz="2000" b="1" dirty="0">
                <a:solidFill>
                  <a:schemeClr val="tx1"/>
                </a:solidFill>
              </a:rPr>
              <a:t>mitä elämääsi</a:t>
            </a:r>
            <a:br>
              <a:rPr lang="fi-FI" sz="2000" b="1" dirty="0">
                <a:solidFill>
                  <a:schemeClr val="tx1"/>
                </a:solidFill>
              </a:rPr>
            </a:br>
            <a:r>
              <a:rPr lang="fi-FI" sz="2000" b="1" dirty="0">
                <a:solidFill>
                  <a:schemeClr val="tx1"/>
                </a:solidFill>
              </a:rPr>
              <a:t>kuuluu kotikonstin jälkeen</a:t>
            </a: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1041376" y="267494"/>
            <a:ext cx="6336704" cy="1152128"/>
          </a:xfrm>
        </p:spPr>
        <p:txBody>
          <a:bodyPr/>
          <a:lstStyle/>
          <a:p>
            <a:r>
              <a:rPr lang="fi-FI" sz="3000" dirty="0"/>
              <a:t>Kotikonstin vaikuttavuuden tutkimuksen toteutus</a:t>
            </a:r>
          </a:p>
        </p:txBody>
      </p:sp>
    </p:spTree>
    <p:extLst>
      <p:ext uri="{BB962C8B-B14F-4D97-AF65-F5344CB8AC3E}">
        <p14:creationId xmlns:p14="http://schemas.microsoft.com/office/powerpoint/2010/main" val="425501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ASIAKKAAT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131590"/>
            <a:ext cx="7643192" cy="2160240"/>
          </a:xfrm>
        </p:spPr>
        <p:txBody>
          <a:bodyPr anchor="ctr"/>
          <a:lstStyle/>
          <a:p>
            <a:r>
              <a:rPr lang="fi-FI" sz="1600" dirty="0"/>
              <a:t>Tarkoitettu Jyväskylän kaupungin alueella asuville asiakkaille, kohderyhmään kuului päihteiden käyttäjiä, jotka </a:t>
            </a:r>
            <a:r>
              <a:rPr lang="fi-FI" sz="1600" b="1" dirty="0"/>
              <a:t>eivät jostain syystä päässeet päihdehoitajan vastaanotoille </a:t>
            </a:r>
          </a:p>
          <a:p>
            <a:r>
              <a:rPr lang="fi-FI" sz="1600" dirty="0"/>
              <a:t>Asiakkaita kaikkiaan 43, joista Tutkimukseen osallistui 13  </a:t>
            </a:r>
          </a:p>
          <a:p>
            <a:r>
              <a:rPr lang="fi-FI" sz="1600" dirty="0"/>
              <a:t>yhdeksän oli naisia ja neljä miestä</a:t>
            </a:r>
          </a:p>
          <a:p>
            <a:r>
              <a:rPr lang="fi-FI" sz="1600" dirty="0"/>
              <a:t>Tutkimukseen osallistuminen oli vapaaehtoista</a:t>
            </a:r>
          </a:p>
          <a:p>
            <a:r>
              <a:rPr lang="fi-FI" sz="1600" dirty="0"/>
              <a:t>Vastanneiden ikä vaihteli 31 – 83 vuoden välillä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728297"/>
              </p:ext>
            </p:extLst>
          </p:nvPr>
        </p:nvGraphicFramePr>
        <p:xfrm>
          <a:off x="683568" y="3708060"/>
          <a:ext cx="5544617" cy="10188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5007">
                  <a:extLst>
                    <a:ext uri="{9D8B030D-6E8A-4147-A177-3AD203B41FA5}">
                      <a16:colId xmlns:a16="http://schemas.microsoft.com/office/drawing/2014/main" val="578204553"/>
                    </a:ext>
                  </a:extLst>
                </a:gridCol>
                <a:gridCol w="649560">
                  <a:extLst>
                    <a:ext uri="{9D8B030D-6E8A-4147-A177-3AD203B41FA5}">
                      <a16:colId xmlns:a16="http://schemas.microsoft.com/office/drawing/2014/main" val="443115910"/>
                    </a:ext>
                  </a:extLst>
                </a:gridCol>
                <a:gridCol w="730755">
                  <a:extLst>
                    <a:ext uri="{9D8B030D-6E8A-4147-A177-3AD203B41FA5}">
                      <a16:colId xmlns:a16="http://schemas.microsoft.com/office/drawing/2014/main" val="2431056787"/>
                    </a:ext>
                  </a:extLst>
                </a:gridCol>
                <a:gridCol w="683392">
                  <a:extLst>
                    <a:ext uri="{9D8B030D-6E8A-4147-A177-3AD203B41FA5}">
                      <a16:colId xmlns:a16="http://schemas.microsoft.com/office/drawing/2014/main" val="729504472"/>
                    </a:ext>
                  </a:extLst>
                </a:gridCol>
                <a:gridCol w="663093">
                  <a:extLst>
                    <a:ext uri="{9D8B030D-6E8A-4147-A177-3AD203B41FA5}">
                      <a16:colId xmlns:a16="http://schemas.microsoft.com/office/drawing/2014/main" val="2662895651"/>
                    </a:ext>
                  </a:extLst>
                </a:gridCol>
                <a:gridCol w="717223">
                  <a:extLst>
                    <a:ext uri="{9D8B030D-6E8A-4147-A177-3AD203B41FA5}">
                      <a16:colId xmlns:a16="http://schemas.microsoft.com/office/drawing/2014/main" val="1860186090"/>
                    </a:ext>
                  </a:extLst>
                </a:gridCol>
                <a:gridCol w="703690">
                  <a:extLst>
                    <a:ext uri="{9D8B030D-6E8A-4147-A177-3AD203B41FA5}">
                      <a16:colId xmlns:a16="http://schemas.microsoft.com/office/drawing/2014/main" val="1977367313"/>
                    </a:ext>
                  </a:extLst>
                </a:gridCol>
                <a:gridCol w="581897">
                  <a:extLst>
                    <a:ext uri="{9D8B030D-6E8A-4147-A177-3AD203B41FA5}">
                      <a16:colId xmlns:a16="http://schemas.microsoft.com/office/drawing/2014/main" val="2128638486"/>
                    </a:ext>
                  </a:extLst>
                </a:gridCol>
              </a:tblGrid>
              <a:tr h="1309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900">
                          <a:effectLst/>
                        </a:rPr>
                        <a:t>                     ikä</a:t>
                      </a:r>
                      <a:endParaRPr lang="fi-F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900" dirty="0">
                          <a:effectLst/>
                        </a:rPr>
                        <a:t>30 – 39</a:t>
                      </a:r>
                      <a:endParaRPr lang="fi-F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900" dirty="0">
                          <a:effectLst/>
                        </a:rPr>
                        <a:t>40 – 49</a:t>
                      </a:r>
                      <a:endParaRPr lang="fi-F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900">
                          <a:effectLst/>
                        </a:rPr>
                        <a:t>50 – 59</a:t>
                      </a:r>
                      <a:endParaRPr lang="fi-F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900" dirty="0">
                          <a:effectLst/>
                        </a:rPr>
                        <a:t>60 – 69</a:t>
                      </a:r>
                      <a:endParaRPr lang="fi-F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900" dirty="0">
                          <a:effectLst/>
                        </a:rPr>
                        <a:t>70 – 79</a:t>
                      </a:r>
                      <a:endParaRPr lang="fi-F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900" dirty="0">
                          <a:effectLst/>
                        </a:rPr>
                        <a:t>80 -&gt;</a:t>
                      </a:r>
                      <a:endParaRPr lang="fi-F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yhteensä</a:t>
                      </a:r>
                    </a:p>
                  </a:txBody>
                  <a:tcPr marL="57030" marR="57030" marT="0" marB="0"/>
                </a:tc>
                <a:extLst>
                  <a:ext uri="{0D108BD9-81ED-4DB2-BD59-A6C34878D82A}">
                    <a16:rowId xmlns:a16="http://schemas.microsoft.com/office/drawing/2014/main" val="2459523040"/>
                  </a:ext>
                </a:extLst>
              </a:tr>
              <a:tr h="2928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900">
                          <a:effectLst/>
                        </a:rPr>
                        <a:t>sukupuoli</a:t>
                      </a:r>
                      <a:endParaRPr lang="fi-F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900">
                          <a:effectLst/>
                        </a:rPr>
                        <a:t> </a:t>
                      </a:r>
                      <a:endParaRPr lang="fi-F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900">
                          <a:effectLst/>
                        </a:rPr>
                        <a:t> </a:t>
                      </a:r>
                      <a:endParaRPr lang="fi-F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900">
                          <a:effectLst/>
                        </a:rPr>
                        <a:t> </a:t>
                      </a:r>
                      <a:endParaRPr lang="fi-F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900">
                          <a:effectLst/>
                        </a:rPr>
                        <a:t> </a:t>
                      </a:r>
                      <a:endParaRPr lang="fi-F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900">
                          <a:effectLst/>
                        </a:rPr>
                        <a:t> </a:t>
                      </a:r>
                      <a:endParaRPr lang="fi-F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900">
                          <a:effectLst/>
                        </a:rPr>
                        <a:t> </a:t>
                      </a:r>
                      <a:endParaRPr lang="fi-F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i-F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/>
                </a:tc>
                <a:extLst>
                  <a:ext uri="{0D108BD9-81ED-4DB2-BD59-A6C34878D82A}">
                    <a16:rowId xmlns:a16="http://schemas.microsoft.com/office/drawing/2014/main" val="2868186835"/>
                  </a:ext>
                </a:extLst>
              </a:tr>
              <a:tr h="2928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900">
                          <a:effectLst/>
                        </a:rPr>
                        <a:t>mies</a:t>
                      </a:r>
                      <a:endParaRPr lang="fi-F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900">
                          <a:effectLst/>
                        </a:rPr>
                        <a:t>1 hlö</a:t>
                      </a:r>
                      <a:endParaRPr lang="fi-F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900">
                          <a:effectLst/>
                        </a:rPr>
                        <a:t>0 hlö</a:t>
                      </a:r>
                      <a:endParaRPr lang="fi-F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900">
                          <a:effectLst/>
                        </a:rPr>
                        <a:t>0 hlö</a:t>
                      </a:r>
                      <a:endParaRPr lang="fi-F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900">
                          <a:effectLst/>
                        </a:rPr>
                        <a:t>1 hlö</a:t>
                      </a:r>
                      <a:endParaRPr lang="fi-F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900" dirty="0">
                          <a:effectLst/>
                        </a:rPr>
                        <a:t>1 hlö</a:t>
                      </a:r>
                      <a:endParaRPr lang="fi-F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900">
                          <a:effectLst/>
                        </a:rPr>
                        <a:t>1 hlö</a:t>
                      </a:r>
                      <a:endParaRPr lang="fi-F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7030" marR="57030" marT="0" marB="0"/>
                </a:tc>
                <a:extLst>
                  <a:ext uri="{0D108BD9-81ED-4DB2-BD59-A6C34878D82A}">
                    <a16:rowId xmlns:a16="http://schemas.microsoft.com/office/drawing/2014/main" val="3971110925"/>
                  </a:ext>
                </a:extLst>
              </a:tr>
              <a:tr h="2928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900">
                          <a:effectLst/>
                        </a:rPr>
                        <a:t>nainen</a:t>
                      </a:r>
                      <a:endParaRPr lang="fi-F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900">
                          <a:effectLst/>
                        </a:rPr>
                        <a:t>2 hlö</a:t>
                      </a:r>
                      <a:endParaRPr lang="fi-F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900">
                          <a:effectLst/>
                        </a:rPr>
                        <a:t>0 hlö</a:t>
                      </a:r>
                      <a:endParaRPr lang="fi-F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900" dirty="0">
                          <a:effectLst/>
                        </a:rPr>
                        <a:t>5 hlö</a:t>
                      </a:r>
                      <a:endParaRPr lang="fi-F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900">
                          <a:effectLst/>
                        </a:rPr>
                        <a:t>2 hlö</a:t>
                      </a:r>
                      <a:endParaRPr lang="fi-F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900">
                          <a:effectLst/>
                        </a:rPr>
                        <a:t>0 hlö</a:t>
                      </a:r>
                      <a:endParaRPr lang="fi-FI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900" dirty="0">
                          <a:effectLst/>
                        </a:rPr>
                        <a:t>0 hlö</a:t>
                      </a:r>
                      <a:endParaRPr lang="fi-FI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30" marR="570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57030" marR="57030" marT="0" marB="0"/>
                </a:tc>
                <a:extLst>
                  <a:ext uri="{0D108BD9-81ED-4DB2-BD59-A6C34878D82A}">
                    <a16:rowId xmlns:a16="http://schemas.microsoft.com/office/drawing/2014/main" val="1085896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4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9056" y="987574"/>
            <a:ext cx="5913054" cy="325984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881650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9EE4EB7C-B241-82F2-243E-3D4B8BB083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8053110"/>
              </p:ext>
            </p:extLst>
          </p:nvPr>
        </p:nvGraphicFramePr>
        <p:xfrm>
          <a:off x="971600" y="555526"/>
          <a:ext cx="698477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5512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idx="1"/>
          </p:nvPr>
        </p:nvSpPr>
        <p:spPr>
          <a:xfrm>
            <a:off x="323528" y="1131590"/>
            <a:ext cx="7776864" cy="3600400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tx1"/>
                </a:solidFill>
              </a:rPr>
              <a:t> Palveluiden käytöstä johtuneet </a:t>
            </a:r>
            <a:r>
              <a:rPr lang="fi-FI" sz="1400" b="1" dirty="0">
                <a:solidFill>
                  <a:schemeClr val="tx1"/>
                </a:solidFill>
              </a:rPr>
              <a:t>kustannukset vähenivät noin </a:t>
            </a:r>
            <a:r>
              <a:rPr lang="fi-FI" sz="1800" b="0" i="0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169 000</a:t>
            </a:r>
            <a:r>
              <a:rPr lang="fi-FI" sz="1100" dirty="0">
                <a:solidFill>
                  <a:schemeClr val="tx1"/>
                </a:solidFill>
              </a:rPr>
              <a:t> </a:t>
            </a:r>
            <a:r>
              <a:rPr lang="fi-FI" sz="1400" b="1" dirty="0">
                <a:solidFill>
                  <a:schemeClr val="tx1"/>
                </a:solidFill>
              </a:rPr>
              <a:t> €</a:t>
            </a:r>
            <a:endParaRPr lang="fi-FI" sz="14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tx1"/>
                </a:solidFill>
              </a:rPr>
              <a:t> Kotikonstin 2 työntekijän palkkakustannukset huomioiden kustannussäästö oli n. </a:t>
            </a:r>
            <a:r>
              <a:rPr lang="fi-FI" sz="1800" dirty="0">
                <a:solidFill>
                  <a:schemeClr val="tx1"/>
                </a:solidFill>
                <a:latin typeface="Calibri" panose="020F0502020204030204" pitchFamily="34" charset="0"/>
              </a:rPr>
              <a:t>92 000 </a:t>
            </a:r>
            <a:r>
              <a:rPr lang="fi-FI" sz="1400" dirty="0">
                <a:solidFill>
                  <a:schemeClr val="tx1"/>
                </a:solidFill>
              </a:rPr>
              <a:t>€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tx1"/>
                </a:solidFill>
              </a:rPr>
              <a:t>Kustannuksissa ei ole huomioitu kotikäynneistä syntyneitä matkakustannuksia.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tx1"/>
                </a:solidFill>
              </a:rPr>
              <a:t>Kaikki 13 tulivat ohjatuiksi </a:t>
            </a:r>
            <a:r>
              <a:rPr lang="fi-FI" sz="1400" b="1" dirty="0">
                <a:solidFill>
                  <a:schemeClr val="tx1"/>
                </a:solidFill>
              </a:rPr>
              <a:t>tarkoituksenmukaisempiin ja samalla kevyempiin palveluihin</a:t>
            </a:r>
            <a:r>
              <a:rPr lang="fi-FI" sz="1400" dirty="0">
                <a:solidFill>
                  <a:schemeClr val="tx1"/>
                </a:solidFill>
              </a:rPr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tx1"/>
                </a:solidFill>
              </a:rPr>
              <a:t>päihde- ja depressiohoitajan säännöllisiä vastaanottokäyntejä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tx1"/>
                </a:solidFill>
              </a:rPr>
              <a:t>Kotihoidon tuottamia palveluja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tx1"/>
                </a:solidFill>
              </a:rPr>
              <a:t>Psykiatrian poliklinikan  tuottamia palveluja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tx1"/>
                </a:solidFill>
              </a:rPr>
              <a:t>Neljä henkilöä oli kertomansa mukaan edelleen täysin päihteettömiä, kolme kertoi päihteiden käytön lisääntyneen huomattavasti Kotikonstin päätyttyä, muut kertoivat päihteiden käytön vähentyneen tai pysyneen samana</a:t>
            </a:r>
          </a:p>
          <a:p>
            <a:pPr algn="l"/>
            <a:br>
              <a:rPr lang="fi-FI" sz="1400" dirty="0">
                <a:solidFill>
                  <a:schemeClr val="tx1"/>
                </a:solidFill>
                <a:hlinkClick r:id="rId2"/>
              </a:rPr>
            </a:br>
            <a:r>
              <a:rPr lang="fi-FI" sz="1400" dirty="0">
                <a:solidFill>
                  <a:schemeClr val="tx1"/>
                </a:solidFill>
                <a:hlinkClick r:id="rId2"/>
              </a:rPr>
              <a:t>https://www.ara.fi/download/noname/%7B841F17C3-1130-4F61-92BD-A31DC2B7AE14%7D/147557</a:t>
            </a:r>
            <a:endParaRPr lang="fi-FI" sz="1400" dirty="0">
              <a:solidFill>
                <a:schemeClr val="tx1"/>
              </a:solidFill>
            </a:endParaRP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2734680" y="267494"/>
            <a:ext cx="3674640" cy="648072"/>
          </a:xfrm>
        </p:spPr>
        <p:txBody>
          <a:bodyPr/>
          <a:lstStyle/>
          <a:p>
            <a:r>
              <a:rPr lang="fi-FI" sz="3200" dirty="0"/>
              <a:t>Tuloksia tiivistetysti</a:t>
            </a:r>
            <a:endParaRPr lang="fi-FI" sz="3000" dirty="0"/>
          </a:p>
        </p:txBody>
      </p:sp>
    </p:spTree>
    <p:extLst>
      <p:ext uri="{BB962C8B-B14F-4D97-AF65-F5344CB8AC3E}">
        <p14:creationId xmlns:p14="http://schemas.microsoft.com/office/powerpoint/2010/main" val="4261038197"/>
      </p:ext>
    </p:extLst>
  </p:cSld>
  <p:clrMapOvr>
    <a:masterClrMapping/>
  </p:clrMapOvr>
</p:sld>
</file>

<file path=ppt/theme/theme1.xml><?xml version="1.0" encoding="utf-8"?>
<a:theme xmlns:a="http://schemas.openxmlformats.org/drawingml/2006/main" name="Jkl_powerpoint_pohja">
  <a:themeElements>
    <a:clrScheme name="Custom 2">
      <a:dk1>
        <a:sysClr val="windowText" lastClr="000000"/>
      </a:dk1>
      <a:lt1>
        <a:sysClr val="window" lastClr="FFFFFF"/>
      </a:lt1>
      <a:dk2>
        <a:srgbClr val="0A4B73"/>
      </a:dk2>
      <a:lt2>
        <a:srgbClr val="F2F2F2"/>
      </a:lt2>
      <a:accent1>
        <a:srgbClr val="F28705"/>
      </a:accent1>
      <a:accent2>
        <a:srgbClr val="2192BF"/>
      </a:accent2>
      <a:accent3>
        <a:srgbClr val="0A4B73"/>
      </a:accent3>
      <a:accent4>
        <a:srgbClr val="1AA17E"/>
      </a:accent4>
      <a:accent5>
        <a:srgbClr val="A69586"/>
      </a:accent5>
      <a:accent6>
        <a:srgbClr val="594C47"/>
      </a:accent6>
      <a:hlink>
        <a:srgbClr val="2192B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Jkl_ppt_pohja_laaja.potx" id="{C33894A8-C63F-4B42-848B-6FC2E2625CA2}" vid="{443ED7F2-2A82-4E71-BA77-ED96011E094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2EE3F8B42E2F8C47B80CDA7BEDD905D4" ma:contentTypeVersion="9" ma:contentTypeDescription="Luo uusi asiakirja." ma:contentTypeScope="" ma:versionID="580ec2a686fa5ef2515bcbbc21f4457e">
  <xsd:schema xmlns:xsd="http://www.w3.org/2001/XMLSchema" xmlns:xs="http://www.w3.org/2001/XMLSchema" xmlns:p="http://schemas.microsoft.com/office/2006/metadata/properties" xmlns:ns3="934e96b4-8f94-4196-a382-6d2572c942f4" xmlns:ns4="e1684175-7f16-4a15-8ebd-32cd5dfba8b7" targetNamespace="http://schemas.microsoft.com/office/2006/metadata/properties" ma:root="true" ma:fieldsID="f2592c68f0fb1fd6d44e9be2fa9101ac" ns3:_="" ns4:_="">
    <xsd:import namespace="934e96b4-8f94-4196-a382-6d2572c942f4"/>
    <xsd:import namespace="e1684175-7f16-4a15-8ebd-32cd5dfba8b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e96b4-8f94-4196-a382-6d2572c942f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Jakamisvihjeen hajautus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684175-7f16-4a15-8ebd-32cd5dfba8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F40930-220B-4700-9DE0-59D0C202D4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e96b4-8f94-4196-a382-6d2572c942f4"/>
    <ds:schemaRef ds:uri="e1684175-7f16-4a15-8ebd-32cd5dfba8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6FB695A-72BC-4414-8BA2-B489308EA0AF}">
  <ds:schemaRefs>
    <ds:schemaRef ds:uri="http://schemas.microsoft.com/office/2006/documentManagement/types"/>
    <ds:schemaRef ds:uri="http://purl.org/dc/terms/"/>
    <ds:schemaRef ds:uri="934e96b4-8f94-4196-a382-6d2572c942f4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e1684175-7f16-4a15-8ebd-32cd5dfba8b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ABCC98F-CFD9-4346-A1D3-F5F7CB12A5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Jkl_ppt_pohja_laaja</Template>
  <TotalTime>0</TotalTime>
  <Words>396</Words>
  <Application>Microsoft Office PowerPoint</Application>
  <PresentationFormat>Näytössä katseltava esitys (16:9)</PresentationFormat>
  <Paragraphs>67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2" baseType="lpstr">
      <vt:lpstr>Arial</vt:lpstr>
      <vt:lpstr>Calibri</vt:lpstr>
      <vt:lpstr>Jkl_powerpoint_pohja</vt:lpstr>
      <vt:lpstr>KOTIKONSTIN VAIKUTTAVUUS</vt:lpstr>
      <vt:lpstr>KOTIKONSTI</vt:lpstr>
      <vt:lpstr>KOTIKONSTIN TOIMINTA-PROSESSI</vt:lpstr>
      <vt:lpstr>Kotikonstin vaikuttavuuden tutkimuksen toteutus</vt:lpstr>
      <vt:lpstr>Kotikonstin vaikuttavuuden tutkimuksen toteutus</vt:lpstr>
      <vt:lpstr>ASIAKKAAT</vt:lpstr>
      <vt:lpstr>PowerPoint-esitys</vt:lpstr>
      <vt:lpstr>PowerPoint-esitys</vt:lpstr>
      <vt:lpstr>Tuloksia tiivistetysti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KOTIKONSTIN VAIKUTTAVUUS</dc:title>
  <dc:creator/>
  <cp:lastModifiedBy/>
  <cp:revision>2</cp:revision>
  <dcterms:created xsi:type="dcterms:W3CDTF">2019-08-12T10:59:14Z</dcterms:created>
  <dcterms:modified xsi:type="dcterms:W3CDTF">2023-06-19T07:46:12Z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0x0101002EE3F8B42E2F8C47B80CDA7BEDD905D4</vt:lpwstr>
  </property>
</Properties>
</file>