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5" r:id="rId2"/>
  </p:sldMasterIdLst>
  <p:sldIdLst>
    <p:sldId id="257" r:id="rId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8DFA88-0F19-5A97-05E5-ABAB99BE7B91}" v="2" dt="2023-10-17T10:46:20.9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sakainen Merja" userId="S::merja.issakainen@siunsote.fi::0dc4b6d3-546a-431a-8d98-d4a9b2937c12" providerId="AD" clId="Web-{328DFA88-0F19-5A97-05E5-ABAB99BE7B91}"/>
    <pc:docChg chg="addSld delSld addMainMaster">
      <pc:chgData name="Issakainen Merja" userId="S::merja.issakainen@siunsote.fi::0dc4b6d3-546a-431a-8d98-d4a9b2937c12" providerId="AD" clId="Web-{328DFA88-0F19-5A97-05E5-ABAB99BE7B91}" dt="2023-10-17T10:46:20.925" v="1"/>
      <pc:docMkLst>
        <pc:docMk/>
      </pc:docMkLst>
      <pc:sldChg chg="del">
        <pc:chgData name="Issakainen Merja" userId="S::merja.issakainen@siunsote.fi::0dc4b6d3-546a-431a-8d98-d4a9b2937c12" providerId="AD" clId="Web-{328DFA88-0F19-5A97-05E5-ABAB99BE7B91}" dt="2023-10-17T10:46:20.925" v="1"/>
        <pc:sldMkLst>
          <pc:docMk/>
          <pc:sldMk cId="782385677" sldId="256"/>
        </pc:sldMkLst>
      </pc:sldChg>
      <pc:sldChg chg="add">
        <pc:chgData name="Issakainen Merja" userId="S::merja.issakainen@siunsote.fi::0dc4b6d3-546a-431a-8d98-d4a9b2937c12" providerId="AD" clId="Web-{328DFA88-0F19-5A97-05E5-ABAB99BE7B91}" dt="2023-10-17T10:46:13.893" v="0"/>
        <pc:sldMkLst>
          <pc:docMk/>
          <pc:sldMk cId="3015638419" sldId="257"/>
        </pc:sldMkLst>
      </pc:sldChg>
      <pc:sldMasterChg chg="add addSldLayout">
        <pc:chgData name="Issakainen Merja" userId="S::merja.issakainen@siunsote.fi::0dc4b6d3-546a-431a-8d98-d4a9b2937c12" providerId="AD" clId="Web-{328DFA88-0F19-5A97-05E5-ABAB99BE7B91}" dt="2023-10-17T10:46:13.893" v="0"/>
        <pc:sldMasterMkLst>
          <pc:docMk/>
          <pc:sldMasterMk cId="4282521835" sldId="2147483695"/>
        </pc:sldMasterMkLst>
        <pc:sldLayoutChg chg="add">
          <pc:chgData name="Issakainen Merja" userId="S::merja.issakainen@siunsote.fi::0dc4b6d3-546a-431a-8d98-d4a9b2937c12" providerId="AD" clId="Web-{328DFA88-0F19-5A97-05E5-ABAB99BE7B91}" dt="2023-10-17T10:46:13.893" v="0"/>
          <pc:sldLayoutMkLst>
            <pc:docMk/>
            <pc:sldMasterMk cId="4282521835" sldId="2147483695"/>
            <pc:sldLayoutMk cId="4162285636" sldId="2147483697"/>
          </pc:sldLayoutMkLst>
        </pc:sldLayoutChg>
        <pc:sldLayoutChg chg="add">
          <pc:chgData name="Issakainen Merja" userId="S::merja.issakainen@siunsote.fi::0dc4b6d3-546a-431a-8d98-d4a9b2937c12" providerId="AD" clId="Web-{328DFA88-0F19-5A97-05E5-ABAB99BE7B91}" dt="2023-10-17T10:46:13.893" v="0"/>
          <pc:sldLayoutMkLst>
            <pc:docMk/>
            <pc:sldMasterMk cId="4282521835" sldId="2147483695"/>
            <pc:sldLayoutMk cId="3620841983" sldId="2147483698"/>
          </pc:sldLayoutMkLst>
        </pc:sldLayoutChg>
        <pc:sldLayoutChg chg="add">
          <pc:chgData name="Issakainen Merja" userId="S::merja.issakainen@siunsote.fi::0dc4b6d3-546a-431a-8d98-d4a9b2937c12" providerId="AD" clId="Web-{328DFA88-0F19-5A97-05E5-ABAB99BE7B91}" dt="2023-10-17T10:46:13.893" v="0"/>
          <pc:sldLayoutMkLst>
            <pc:docMk/>
            <pc:sldMasterMk cId="4282521835" sldId="2147483695"/>
            <pc:sldLayoutMk cId="540104797" sldId="2147483699"/>
          </pc:sldLayoutMkLst>
        </pc:sldLayoutChg>
        <pc:sldLayoutChg chg="add">
          <pc:chgData name="Issakainen Merja" userId="S::merja.issakainen@siunsote.fi::0dc4b6d3-546a-431a-8d98-d4a9b2937c12" providerId="AD" clId="Web-{328DFA88-0F19-5A97-05E5-ABAB99BE7B91}" dt="2023-10-17T10:46:13.893" v="0"/>
          <pc:sldLayoutMkLst>
            <pc:docMk/>
            <pc:sldMasterMk cId="4282521835" sldId="2147483695"/>
            <pc:sldLayoutMk cId="662957065" sldId="2147483700"/>
          </pc:sldLayoutMkLst>
        </pc:sldLayoutChg>
        <pc:sldLayoutChg chg="add">
          <pc:chgData name="Issakainen Merja" userId="S::merja.issakainen@siunsote.fi::0dc4b6d3-546a-431a-8d98-d4a9b2937c12" providerId="AD" clId="Web-{328DFA88-0F19-5A97-05E5-ABAB99BE7B91}" dt="2023-10-17T10:46:13.893" v="0"/>
          <pc:sldLayoutMkLst>
            <pc:docMk/>
            <pc:sldMasterMk cId="4282521835" sldId="2147483695"/>
            <pc:sldLayoutMk cId="467006566" sldId="2147483701"/>
          </pc:sldLayoutMkLst>
        </pc:sldLayoutChg>
        <pc:sldLayoutChg chg="add">
          <pc:chgData name="Issakainen Merja" userId="S::merja.issakainen@siunsote.fi::0dc4b6d3-546a-431a-8d98-d4a9b2937c12" providerId="AD" clId="Web-{328DFA88-0F19-5A97-05E5-ABAB99BE7B91}" dt="2023-10-17T10:46:13.893" v="0"/>
          <pc:sldLayoutMkLst>
            <pc:docMk/>
            <pc:sldMasterMk cId="4282521835" sldId="2147483695"/>
            <pc:sldLayoutMk cId="584947613" sldId="2147483702"/>
          </pc:sldLayoutMkLst>
        </pc:sldLayoutChg>
        <pc:sldLayoutChg chg="add">
          <pc:chgData name="Issakainen Merja" userId="S::merja.issakainen@siunsote.fi::0dc4b6d3-546a-431a-8d98-d4a9b2937c12" providerId="AD" clId="Web-{328DFA88-0F19-5A97-05E5-ABAB99BE7B91}" dt="2023-10-17T10:46:13.893" v="0"/>
          <pc:sldLayoutMkLst>
            <pc:docMk/>
            <pc:sldMasterMk cId="4282521835" sldId="2147483695"/>
            <pc:sldLayoutMk cId="1696043412" sldId="2147483704"/>
          </pc:sldLayoutMkLst>
        </pc:sldLayoutChg>
        <pc:sldLayoutChg chg="add">
          <pc:chgData name="Issakainen Merja" userId="S::merja.issakainen@siunsote.fi::0dc4b6d3-546a-431a-8d98-d4a9b2937c12" providerId="AD" clId="Web-{328DFA88-0F19-5A97-05E5-ABAB99BE7B91}" dt="2023-10-17T10:46:13.893" v="0"/>
          <pc:sldLayoutMkLst>
            <pc:docMk/>
            <pc:sldMasterMk cId="4282521835" sldId="2147483695"/>
            <pc:sldLayoutMk cId="2997591758" sldId="2147483705"/>
          </pc:sldLayoutMkLst>
        </pc:sldLayoutChg>
        <pc:sldLayoutChg chg="add">
          <pc:chgData name="Issakainen Merja" userId="S::merja.issakainen@siunsote.fi::0dc4b6d3-546a-431a-8d98-d4a9b2937c12" providerId="AD" clId="Web-{328DFA88-0F19-5A97-05E5-ABAB99BE7B91}" dt="2023-10-17T10:46:13.893" v="0"/>
          <pc:sldLayoutMkLst>
            <pc:docMk/>
            <pc:sldMasterMk cId="4282521835" sldId="2147483695"/>
            <pc:sldLayoutMk cId="2852933492" sldId="2147483706"/>
          </pc:sldLayoutMkLst>
        </pc:sldLayoutChg>
        <pc:sldLayoutChg chg="add">
          <pc:chgData name="Issakainen Merja" userId="S::merja.issakainen@siunsote.fi::0dc4b6d3-546a-431a-8d98-d4a9b2937c12" providerId="AD" clId="Web-{328DFA88-0F19-5A97-05E5-ABAB99BE7B91}" dt="2023-10-17T10:46:13.893" v="0"/>
          <pc:sldLayoutMkLst>
            <pc:docMk/>
            <pc:sldMasterMk cId="4282521835" sldId="2147483695"/>
            <pc:sldLayoutMk cId="2604372678" sldId="2147483707"/>
          </pc:sldLayoutMkLst>
        </pc:sldLayoutChg>
        <pc:sldLayoutChg chg="add">
          <pc:chgData name="Issakainen Merja" userId="S::merja.issakainen@siunsote.fi::0dc4b6d3-546a-431a-8d98-d4a9b2937c12" providerId="AD" clId="Web-{328DFA88-0F19-5A97-05E5-ABAB99BE7B91}" dt="2023-10-17T10:46:13.893" v="0"/>
          <pc:sldLayoutMkLst>
            <pc:docMk/>
            <pc:sldMasterMk cId="4282521835" sldId="2147483695"/>
            <pc:sldLayoutMk cId="2287396599" sldId="2147483708"/>
          </pc:sldLayoutMkLst>
        </pc:sldLayoutChg>
        <pc:sldLayoutChg chg="add">
          <pc:chgData name="Issakainen Merja" userId="S::merja.issakainen@siunsote.fi::0dc4b6d3-546a-431a-8d98-d4a9b2937c12" providerId="AD" clId="Web-{328DFA88-0F19-5A97-05E5-ABAB99BE7B91}" dt="2023-10-17T10:46:13.893" v="0"/>
          <pc:sldLayoutMkLst>
            <pc:docMk/>
            <pc:sldMasterMk cId="4282521835" sldId="2147483695"/>
            <pc:sldLayoutMk cId="1184367867" sldId="2147483709"/>
          </pc:sldLayoutMkLst>
        </pc:sldLayoutChg>
        <pc:sldLayoutChg chg="add">
          <pc:chgData name="Issakainen Merja" userId="S::merja.issakainen@siunsote.fi::0dc4b6d3-546a-431a-8d98-d4a9b2937c12" providerId="AD" clId="Web-{328DFA88-0F19-5A97-05E5-ABAB99BE7B91}" dt="2023-10-17T10:46:13.893" v="0"/>
          <pc:sldLayoutMkLst>
            <pc:docMk/>
            <pc:sldMasterMk cId="4282521835" sldId="2147483695"/>
            <pc:sldLayoutMk cId="737358427" sldId="2147483710"/>
          </pc:sldLayoutMkLst>
        </pc:sldLayoutChg>
        <pc:sldLayoutChg chg="add">
          <pc:chgData name="Issakainen Merja" userId="S::merja.issakainen@siunsote.fi::0dc4b6d3-546a-431a-8d98-d4a9b2937c12" providerId="AD" clId="Web-{328DFA88-0F19-5A97-05E5-ABAB99BE7B91}" dt="2023-10-17T10:46:13.893" v="0"/>
          <pc:sldLayoutMkLst>
            <pc:docMk/>
            <pc:sldMasterMk cId="4282521835" sldId="2147483695"/>
            <pc:sldLayoutMk cId="2791167779" sldId="214748371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dia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88307F9A-7727-D550-0092-09531F1B8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4" t="1159" r="12688" b="1159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7" name="Picture 6" descr="Siun_sote-1_väri_tummal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525" y="1454390"/>
            <a:ext cx="5998419" cy="32638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621" y="1539822"/>
            <a:ext cx="5692323" cy="3178413"/>
          </a:xfrm>
          <a:prstGeom prst="rect">
            <a:avLst/>
          </a:prstGeom>
        </p:spPr>
      </p:pic>
      <p:pic>
        <p:nvPicPr>
          <p:cNvPr id="10" name="Picture 9" descr="Siun_sote-3_väri_tummall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392" y="1755986"/>
            <a:ext cx="5996553" cy="2962249"/>
          </a:xfrm>
          <a:prstGeom prst="rect">
            <a:avLst/>
          </a:prstGeom>
        </p:spPr>
      </p:pic>
      <p:pic>
        <p:nvPicPr>
          <p:cNvPr id="11" name="Picture 10" descr="Siun_sote-4_väri_tummal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627" y="1683931"/>
            <a:ext cx="5684317" cy="3034304"/>
          </a:xfrm>
          <a:prstGeom prst="rect">
            <a:avLst/>
          </a:prstGeom>
        </p:spPr>
      </p:pic>
      <p:pic>
        <p:nvPicPr>
          <p:cNvPr id="12" name="Picture 11" descr="Siun_sote-5_väri_tummalle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208" y="1179547"/>
            <a:ext cx="6236736" cy="3538688"/>
          </a:xfrm>
          <a:prstGeom prst="rect">
            <a:avLst/>
          </a:prstGeom>
        </p:spPr>
      </p:pic>
      <p:pic>
        <p:nvPicPr>
          <p:cNvPr id="13" name="Picture 12" descr="Siun_sote-6_väri_tummalle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850" y="1523810"/>
            <a:ext cx="6709095" cy="3194425"/>
          </a:xfrm>
          <a:prstGeom prst="rect">
            <a:avLst/>
          </a:prstGeom>
        </p:spPr>
      </p:pic>
      <p:pic>
        <p:nvPicPr>
          <p:cNvPr id="14" name="Picture 13" descr="Siun_sote-7_väri_tummalle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506" y="1355682"/>
            <a:ext cx="5844439" cy="3362553"/>
          </a:xfrm>
          <a:prstGeom prst="rect">
            <a:avLst/>
          </a:prstGeom>
        </p:spPr>
      </p:pic>
      <p:pic>
        <p:nvPicPr>
          <p:cNvPr id="15" name="Picture 14" descr="Logo&#10;&#10;Siun soten logo - vaihtuva kuva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421" y="1571846"/>
            <a:ext cx="5956524" cy="3146389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98BDFD27-EB1F-3099-F8C8-6D4D848516ED}"/>
              </a:ext>
            </a:extLst>
          </p:cNvPr>
          <p:cNvSpPr txBox="1"/>
          <p:nvPr userDrawn="1"/>
        </p:nvSpPr>
        <p:spPr>
          <a:xfrm>
            <a:off x="4420737" y="6093725"/>
            <a:ext cx="3350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>
                <a:solidFill>
                  <a:schemeClr val="bg1"/>
                </a:solidFill>
              </a:rPr>
              <a:t>Pohjois-Karjalan hyvinvointialue</a:t>
            </a:r>
          </a:p>
        </p:txBody>
      </p:sp>
    </p:spTree>
    <p:extLst>
      <p:ext uri="{BB962C8B-B14F-4D97-AF65-F5344CB8AC3E}">
        <p14:creationId xmlns:p14="http://schemas.microsoft.com/office/powerpoint/2010/main" val="416228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C0D947DD-5AEB-17E7-E873-F53409F42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4" t="1159" r="12688" b="1159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C5C751C-91B0-7D8B-07B0-E1419D201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940" y="1674019"/>
            <a:ext cx="11086769" cy="2387600"/>
          </a:xfrm>
        </p:spPr>
        <p:txBody>
          <a:bodyPr anchor="b">
            <a:normAutofit/>
          </a:bodyPr>
          <a:lstStyle>
            <a:lvl1pPr algn="l">
              <a:defRPr sz="7200" b="1" i="0">
                <a:solidFill>
                  <a:srgbClr val="50C9B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C02EEFB-17F1-AE6D-5C7B-76D5B3666F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941" y="4317386"/>
            <a:ext cx="11086768" cy="86659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826B7DAC-0E23-E8D1-9B97-8D6465570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2658" y="5735637"/>
            <a:ext cx="1390483" cy="792426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1441C612-01DA-A8B0-E22B-0D3300456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7511332" y="6354374"/>
            <a:ext cx="4269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200">
                <a:solidFill>
                  <a:schemeClr val="bg1"/>
                </a:solidFill>
              </a:rPr>
              <a:t>Pohjois-Karjalan hyvinvointialue   |   </a:t>
            </a:r>
            <a:r>
              <a:rPr lang="fi-FI" sz="1200" b="1" err="1">
                <a:solidFill>
                  <a:schemeClr val="bg1"/>
                </a:solidFill>
              </a:rPr>
              <a:t>www.siunsote.fi</a:t>
            </a:r>
            <a:endParaRPr lang="fi-FI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841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22B19A-CF1D-9C2C-A883-00152128D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222" y="480916"/>
            <a:ext cx="11211340" cy="1325563"/>
          </a:xfrm>
        </p:spPr>
        <p:txBody>
          <a:bodyPr anchor="b" anchorCtr="0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957AF2-BC84-8060-8B8E-4D746BAF4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223" y="2043485"/>
            <a:ext cx="11211339" cy="3999505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10CF64A-CF48-FFB1-3691-E235464E9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299" y="6200482"/>
            <a:ext cx="763877" cy="40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04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50C9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916A87-3462-19EB-0F89-D0A14DC0F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883" y="1709738"/>
            <a:ext cx="11223929" cy="2852737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003FC23E-5B73-19D7-0E6A-C1F63027A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299" y="6200482"/>
            <a:ext cx="763877" cy="403396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D81B1ED2-3991-F212-EED8-910A51363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883" y="4858247"/>
            <a:ext cx="11223929" cy="123140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662957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hiek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916A87-3462-19EB-0F89-D0A14DC0F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883" y="1709738"/>
            <a:ext cx="11223929" cy="2852737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003FC23E-5B73-19D7-0E6A-C1F63027A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299" y="6200482"/>
            <a:ext cx="763877" cy="403396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D81B1ED2-3991-F212-EED8-910A51363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883" y="4858247"/>
            <a:ext cx="11223929" cy="123140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791167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539C093-A5A2-8C1C-003A-D83AD125F6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3224" y="2051437"/>
            <a:ext cx="5566576" cy="3967699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A23DD32-F0A0-19DD-903C-1D4E70158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1437"/>
            <a:ext cx="5492362" cy="3967699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BB1D6644-BF81-A4C4-6DA6-469A33BA5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299" y="6200482"/>
            <a:ext cx="763877" cy="403396"/>
          </a:xfrm>
          <a:prstGeom prst="rect">
            <a:avLst/>
          </a:prstGeom>
        </p:spPr>
      </p:pic>
      <p:sp>
        <p:nvSpPr>
          <p:cNvPr id="12" name="Otsikko 1">
            <a:extLst>
              <a:ext uri="{FF2B5EF4-FFF2-40B4-BE49-F238E27FC236}">
                <a16:creationId xmlns:a16="http://schemas.microsoft.com/office/drawing/2014/main" id="{D7D7B6E4-2B74-6CE1-BB14-26AF16703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222" y="480916"/>
            <a:ext cx="11211340" cy="1325563"/>
          </a:xfrm>
        </p:spPr>
        <p:txBody>
          <a:bodyPr anchor="b" anchorCtr="0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67006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i 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D5DAC4-12EA-E5F2-2A45-35A53CC51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44" y="6310312"/>
            <a:ext cx="6074797" cy="365125"/>
          </a:xfrm>
        </p:spPr>
        <p:txBody>
          <a:bodyPr>
            <a:normAutofit/>
          </a:bodyPr>
          <a:lstStyle>
            <a:lvl1pPr>
              <a:defRPr sz="1600" b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145F3DA6-7323-D7DB-7EF1-17ADC1B1A6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11505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fi-FI"/>
              <a:t>Kuvapaikka </a:t>
            </a:r>
            <a:br>
              <a:rPr lang="fi-FI"/>
            </a:br>
            <a:r>
              <a:rPr lang="fi-FI"/>
              <a:t>(jos esitys verkkoympäristöön, lisää vaihtoehtoinen teksti)</a:t>
            </a:r>
          </a:p>
        </p:txBody>
      </p:sp>
    </p:spTree>
    <p:extLst>
      <p:ext uri="{BB962C8B-B14F-4D97-AF65-F5344CB8AC3E}">
        <p14:creationId xmlns:p14="http://schemas.microsoft.com/office/powerpoint/2010/main" val="584947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i kuva tai kaavio ja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2004D7-E740-FC6E-27E2-C533714B0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933" y="457200"/>
            <a:ext cx="2655736" cy="1600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3FC9669-1AA7-3A06-8FD1-20BFB87DE5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0932" y="2202511"/>
            <a:ext cx="2655736" cy="3872286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86F6486-ED31-55DB-8BB1-7118BE409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299" y="6200482"/>
            <a:ext cx="763877" cy="403396"/>
          </a:xfrm>
          <a:prstGeom prst="rect">
            <a:avLst/>
          </a:prstGeom>
        </p:spPr>
      </p:pic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6023EE88-2AD9-769B-B745-F75450ECE54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665177" y="0"/>
            <a:ext cx="8526823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fi-FI"/>
              <a:t>Kuva, kaavio, taulukko, video </a:t>
            </a:r>
            <a:r>
              <a:rPr lang="fi-FI" err="1"/>
              <a:t>yms</a:t>
            </a:r>
            <a:r>
              <a:rPr lang="fi-FI"/>
              <a:t> </a:t>
            </a:r>
            <a:br>
              <a:rPr lang="fi-FI"/>
            </a:br>
            <a:r>
              <a:rPr lang="fi-FI"/>
              <a:t>(muista tarvittaessa saavutettavuus)</a:t>
            </a:r>
          </a:p>
        </p:txBody>
      </p:sp>
    </p:spTree>
    <p:extLst>
      <p:ext uri="{BB962C8B-B14F-4D97-AF65-F5344CB8AC3E}">
        <p14:creationId xmlns:p14="http://schemas.microsoft.com/office/powerpoint/2010/main" val="1696043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t tekstiä ja kuvaa tai kaavi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2004D7-E740-FC6E-27E2-C533714B0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932" y="457200"/>
            <a:ext cx="4814869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3FC9669-1AA7-3A06-8FD1-20BFB87DE5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0931" y="2202511"/>
            <a:ext cx="4814871" cy="3872286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86F6486-ED31-55DB-8BB1-7118BE409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299" y="6200482"/>
            <a:ext cx="763877" cy="403396"/>
          </a:xfrm>
          <a:prstGeom prst="rect">
            <a:avLst/>
          </a:prstGeom>
        </p:spPr>
      </p:pic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6023EE88-2AD9-769B-B745-F75450ECE54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895833" y="0"/>
            <a:ext cx="6296167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fi-FI"/>
              <a:t>Kaavio, taulukko, video </a:t>
            </a:r>
            <a:r>
              <a:rPr lang="fi-FI" err="1"/>
              <a:t>yms</a:t>
            </a:r>
            <a:r>
              <a:rPr lang="fi-FI"/>
              <a:t> </a:t>
            </a:r>
            <a:br>
              <a:rPr lang="fi-FI"/>
            </a:br>
            <a:r>
              <a:rPr lang="fi-FI"/>
              <a:t>(muista tarvittaessa saavutettavuus)</a:t>
            </a:r>
          </a:p>
        </p:txBody>
      </p:sp>
    </p:spTree>
    <p:extLst>
      <p:ext uri="{BB962C8B-B14F-4D97-AF65-F5344CB8AC3E}">
        <p14:creationId xmlns:p14="http://schemas.microsoft.com/office/powerpoint/2010/main" val="2997591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EE6B23D-7F25-CE49-9FAF-E77277A01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6101" y="6310312"/>
            <a:ext cx="53267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fi-FI"/>
              <a:t>      Pohjois-Karjalan hyvinvointialue   |   </a:t>
            </a:r>
            <a:r>
              <a:rPr lang="fi-FI" b="1" err="1"/>
              <a:t>www.siunsote.fi</a:t>
            </a:r>
            <a:endParaRPr lang="fi-FI" b="1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E369017-6A86-34ED-8FA8-FE59021CF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299" y="6200482"/>
            <a:ext cx="763877" cy="403396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C20A5066-73E1-EA96-67FB-C32C0243D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222" y="480916"/>
            <a:ext cx="11211340" cy="1325563"/>
          </a:xfrm>
        </p:spPr>
        <p:txBody>
          <a:bodyPr anchor="b" anchorCtr="0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852933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9104E377-9698-9EC8-3026-9B9D7DE81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299" y="6200482"/>
            <a:ext cx="763877" cy="40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72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2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D11C6A03-15AE-3B2E-53B8-B75780C7ADA1}"/>
              </a:ext>
            </a:extLst>
          </p:cNvPr>
          <p:cNvSpPr/>
          <p:nvPr userDrawn="1"/>
        </p:nvSpPr>
        <p:spPr>
          <a:xfrm>
            <a:off x="6345141" y="4587903"/>
            <a:ext cx="5846859" cy="22700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2D5DAC4-12EA-E5F2-2A45-35A53CC51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6317" y="4921857"/>
            <a:ext cx="4926495" cy="1264258"/>
          </a:xfrm>
        </p:spPr>
        <p:txBody>
          <a:bodyPr>
            <a:normAutofit/>
          </a:bodyPr>
          <a:lstStyle>
            <a:lvl1pPr algn="ctr">
              <a:defRPr sz="1800" b="0" i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145F3DA6-7323-D7DB-7EF1-17ADC1B1A6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345141" cy="6858000"/>
          </a:xfrm>
        </p:spPr>
        <p:txBody>
          <a:bodyPr anchor="ctr" anchorCtr="0"/>
          <a:lstStyle>
            <a:lvl1pPr marL="0" indent="0" algn="ctr">
              <a:buNone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Kuvapaikka </a:t>
            </a:r>
            <a:br>
              <a:rPr lang="fi-FI"/>
            </a:br>
            <a:r>
              <a:rPr lang="fi-FI"/>
              <a:t>(jos esitys verkkoympäristöön, </a:t>
            </a:r>
            <a:br>
              <a:rPr lang="fi-FI"/>
            </a:br>
            <a:r>
              <a:rPr lang="fi-FI"/>
              <a:t>lisää vaihtoehtoinen teksti)</a:t>
            </a:r>
          </a:p>
          <a:p>
            <a:endParaRPr lang="fi-FI"/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D631DD71-9C74-BD6C-157B-5127D3B830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45141" y="0"/>
            <a:ext cx="5846859" cy="4587903"/>
          </a:xfrm>
        </p:spPr>
        <p:txBody>
          <a:bodyPr anchor="ctr" anchorCtr="0"/>
          <a:lstStyle>
            <a:lvl1pPr marL="0" indent="0" algn="ctr">
              <a:buNone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Kuvapaikka </a:t>
            </a:r>
            <a:br>
              <a:rPr lang="fi-FI"/>
            </a:br>
            <a:r>
              <a:rPr lang="fi-FI"/>
              <a:t>(jos esitys verkkoympäristöön, </a:t>
            </a:r>
            <a:br>
              <a:rPr lang="fi-FI"/>
            </a:br>
            <a:r>
              <a:rPr lang="fi-FI"/>
              <a:t>lisää vaihtoehtoinen teksti)</a:t>
            </a:r>
          </a:p>
          <a:p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2E371B76-E997-ABB6-3B3B-483594A3A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7511332" y="6354374"/>
            <a:ext cx="4269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200">
                <a:solidFill>
                  <a:schemeClr val="bg1"/>
                </a:solidFill>
              </a:rPr>
              <a:t>Pohjois-Karjalan hyvinvointialue   |   </a:t>
            </a:r>
            <a:r>
              <a:rPr lang="fi-FI" sz="1200" b="1" err="1">
                <a:solidFill>
                  <a:schemeClr val="bg1"/>
                </a:solidFill>
              </a:rPr>
              <a:t>www.siunsote.fi</a:t>
            </a:r>
            <a:endParaRPr lang="fi-FI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396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4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D11C6A03-15AE-3B2E-53B8-B75780C7ADA1}"/>
              </a:ext>
            </a:extLst>
          </p:cNvPr>
          <p:cNvSpPr/>
          <p:nvPr userDrawn="1"/>
        </p:nvSpPr>
        <p:spPr>
          <a:xfrm>
            <a:off x="0" y="4587903"/>
            <a:ext cx="5846859" cy="22700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145F3DA6-7323-D7DB-7EF1-17ADC1B1A6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46859" y="4587903"/>
            <a:ext cx="6345141" cy="2270097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Kuvapaikka </a:t>
            </a:r>
            <a:br>
              <a:rPr lang="fi-FI"/>
            </a:br>
            <a:r>
              <a:rPr lang="fi-FI"/>
              <a:t>(jos esitys verkkoympäristöön, </a:t>
            </a:r>
            <a:br>
              <a:rPr lang="fi-FI"/>
            </a:br>
            <a:r>
              <a:rPr lang="fi-FI"/>
              <a:t>lisää vaihtoehtoinen teksti)</a:t>
            </a:r>
          </a:p>
          <a:p>
            <a:endParaRPr lang="fi-FI"/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D631DD71-9C74-BD6C-157B-5127D3B830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094922" cy="4587903"/>
          </a:xfrm>
        </p:spPr>
        <p:txBody>
          <a:bodyPr anchor="ctr" anchorCtr="0"/>
          <a:lstStyle>
            <a:lvl1pPr marL="0" indent="0" algn="ctr">
              <a:buNone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Kuvapaikka </a:t>
            </a:r>
            <a:br>
              <a:rPr lang="fi-FI"/>
            </a:br>
            <a:r>
              <a:rPr lang="fi-FI"/>
              <a:t>(jos esitys verkkoympäristöön, </a:t>
            </a:r>
            <a:br>
              <a:rPr lang="fi-FI"/>
            </a:br>
            <a:r>
              <a:rPr lang="fi-FI"/>
              <a:t>lisää vaihtoehtoinen teksti)</a:t>
            </a:r>
          </a:p>
          <a:p>
            <a:endParaRPr lang="fi-FI"/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DB945D49-BC15-FF28-B627-0E4830B31F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4922" y="0"/>
            <a:ext cx="4002158" cy="4587903"/>
          </a:xfrm>
        </p:spPr>
        <p:txBody>
          <a:bodyPr anchor="ctr" anchorCtr="0"/>
          <a:lstStyle>
            <a:lvl1pPr marL="0" indent="0" algn="ctr">
              <a:buNone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Kuvapaikka </a:t>
            </a:r>
            <a:br>
              <a:rPr lang="fi-FI"/>
            </a:br>
            <a:r>
              <a:rPr lang="fi-FI"/>
              <a:t>(jos esitys verkkoympäristöön, </a:t>
            </a:r>
            <a:br>
              <a:rPr lang="fi-FI"/>
            </a:br>
            <a:r>
              <a:rPr lang="fi-FI"/>
              <a:t>lisää vaihtoehtoinen teksti)</a:t>
            </a:r>
          </a:p>
          <a:p>
            <a:endParaRPr lang="fi-FI"/>
          </a:p>
        </p:txBody>
      </p:sp>
      <p:sp>
        <p:nvSpPr>
          <p:cNvPr id="7" name="Kuvan paikkamerkki 5">
            <a:extLst>
              <a:ext uri="{FF2B5EF4-FFF2-40B4-BE49-F238E27FC236}">
                <a16:creationId xmlns:a16="http://schemas.microsoft.com/office/drawing/2014/main" id="{CE34D581-3D2F-DB94-7543-8FA6E4FA60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97080" y="0"/>
            <a:ext cx="4094920" cy="4587903"/>
          </a:xfrm>
        </p:spPr>
        <p:txBody>
          <a:bodyPr anchor="ctr" anchorCtr="0"/>
          <a:lstStyle>
            <a:lvl1pPr marL="0" indent="0" algn="ctr">
              <a:buNone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Kuvapaikka </a:t>
            </a:r>
            <a:br>
              <a:rPr lang="fi-FI"/>
            </a:br>
            <a:r>
              <a:rPr lang="fi-FI"/>
              <a:t>(jos esitys verkkoympäristöön, </a:t>
            </a:r>
            <a:br>
              <a:rPr lang="fi-FI"/>
            </a:br>
            <a:r>
              <a:rPr lang="fi-FI"/>
              <a:t>lisää vaihtoehtoinen teksti)</a:t>
            </a:r>
          </a:p>
          <a:p>
            <a:endParaRPr lang="fi-FI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E9B8E6B3-F437-36DA-2E01-6908D2EB4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363109" y="6354374"/>
            <a:ext cx="4269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200">
                <a:solidFill>
                  <a:schemeClr val="bg1"/>
                </a:solidFill>
              </a:rPr>
              <a:t>Pohjois-Karjalan hyvinvointialue   |   </a:t>
            </a:r>
            <a:r>
              <a:rPr lang="fi-FI" sz="1200" b="1" err="1">
                <a:solidFill>
                  <a:schemeClr val="bg1"/>
                </a:solidFill>
              </a:rPr>
              <a:t>www.siunsote.fi</a:t>
            </a:r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CDA334F7-FED8-83D6-4FE0-5C27D213E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176" y="4921857"/>
            <a:ext cx="4926495" cy="1264258"/>
          </a:xfrm>
        </p:spPr>
        <p:txBody>
          <a:bodyPr>
            <a:normAutofit/>
          </a:bodyPr>
          <a:lstStyle>
            <a:lvl1pPr algn="ctr">
              <a:defRPr sz="1800" b="0" i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184367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dia (kertaa tärkein pointti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C0D947DD-5AEB-17E7-E873-F53409F42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4" t="1159" r="12688" b="1159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C5C751C-91B0-7D8B-07B0-E1419D2012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3940" y="1224501"/>
            <a:ext cx="11086769" cy="4086970"/>
          </a:xfrm>
        </p:spPr>
        <p:txBody>
          <a:bodyPr anchor="ctr" anchorCtr="0">
            <a:normAutofit/>
          </a:bodyPr>
          <a:lstStyle>
            <a:lvl1pPr algn="l">
              <a:defRPr sz="7200" b="1" i="0">
                <a:solidFill>
                  <a:srgbClr val="50C9B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i-FI"/>
              <a:t>Viimeiseen diaan esityksen tärkein pointti kertauksena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826B7DAC-0E23-E8D1-9B97-8D6465570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512" y="6145937"/>
            <a:ext cx="810038" cy="461635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AB4DD7E4-87FB-FF89-7BB0-E16A3C821B57}"/>
              </a:ext>
            </a:extLst>
          </p:cNvPr>
          <p:cNvSpPr txBox="1"/>
          <p:nvPr userDrawn="1"/>
        </p:nvSpPr>
        <p:spPr>
          <a:xfrm>
            <a:off x="7511332" y="6354374"/>
            <a:ext cx="4269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200">
                <a:solidFill>
                  <a:schemeClr val="bg1"/>
                </a:solidFill>
              </a:rPr>
              <a:t>Pohjois-Karjalan hyvinvointialue   |   </a:t>
            </a:r>
            <a:r>
              <a:rPr lang="fi-FI" sz="1200" b="1" err="1">
                <a:solidFill>
                  <a:schemeClr val="bg1"/>
                </a:solidFill>
              </a:rPr>
              <a:t>www.siunsote.fi</a:t>
            </a:r>
            <a:endParaRPr lang="fi-FI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58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17.10.2023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17.10.2023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17.10.2023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17.10.2023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17.10.2023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17.10.2023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17.10.2023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3B0FB16-D231-325D-8EF4-BDB4854B0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224" y="365125"/>
            <a:ext cx="112113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469D3D4-AD92-D360-B2F3-956761974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3223" y="1825625"/>
            <a:ext cx="112113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68E310E-9211-499D-3CAA-C826170FE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7511332" y="6354374"/>
            <a:ext cx="4269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200"/>
              <a:t>Pohjois-Karjalan hyvinvointialue   |   </a:t>
            </a:r>
            <a:r>
              <a:rPr lang="fi-FI" sz="1200" b="1" err="1"/>
              <a:t>www.siunsote.fi</a:t>
            </a:r>
            <a:endParaRPr lang="fi-FI" sz="1200"/>
          </a:p>
        </p:txBody>
      </p:sp>
    </p:spTree>
    <p:extLst>
      <p:ext uri="{BB962C8B-B14F-4D97-AF65-F5344CB8AC3E}">
        <p14:creationId xmlns:p14="http://schemas.microsoft.com/office/powerpoint/2010/main" val="428252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11" r:id="rId5"/>
    <p:sldLayoutId id="2147483701" r:id="rId6"/>
    <p:sldLayoutId id="2147483702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kti kuva, jossa näkyy liikejuovia">
            <a:extLst>
              <a:ext uri="{FF2B5EF4-FFF2-40B4-BE49-F238E27FC236}">
                <a16:creationId xmlns:a16="http://schemas.microsoft.com/office/drawing/2014/main" id="{BBD84F33-9CF7-7418-5BB9-B06A5C7EE4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4" b="13760"/>
          <a:stretch/>
        </p:blipFill>
        <p:spPr>
          <a:xfrm>
            <a:off x="20" y="-183921"/>
            <a:ext cx="12205117" cy="6371888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96BDDB-133F-BE02-AEAD-A5A0DEC5E146}"/>
              </a:ext>
            </a:extLst>
          </p:cNvPr>
          <p:cNvSpPr txBox="1"/>
          <p:nvPr/>
        </p:nvSpPr>
        <p:spPr>
          <a:xfrm>
            <a:off x="311727" y="332509"/>
            <a:ext cx="1043247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3359"/>
                </a:solidFill>
                <a:latin typeface="Calibri"/>
              </a:rPr>
              <a:t>     HTA-</a:t>
            </a:r>
            <a:r>
              <a:rPr lang="en-US" sz="3600" b="1" err="1">
                <a:solidFill>
                  <a:srgbClr val="003359"/>
                </a:solidFill>
                <a:latin typeface="Calibri"/>
              </a:rPr>
              <a:t>hoitajan</a:t>
            </a:r>
            <a:r>
              <a:rPr lang="en-US" sz="3600" b="1">
                <a:solidFill>
                  <a:srgbClr val="003359"/>
                </a:solidFill>
                <a:latin typeface="Calibri"/>
              </a:rPr>
              <a:t> </a:t>
            </a:r>
            <a:r>
              <a:rPr lang="en-US" sz="3600" b="1" err="1">
                <a:solidFill>
                  <a:srgbClr val="003359"/>
                </a:solidFill>
                <a:latin typeface="Calibri"/>
              </a:rPr>
              <a:t>tehtävän</a:t>
            </a:r>
            <a:r>
              <a:rPr lang="en-US" sz="3600" b="1">
                <a:solidFill>
                  <a:srgbClr val="003359"/>
                </a:solidFill>
                <a:latin typeface="Calibri"/>
              </a:rPr>
              <a:t> </a:t>
            </a:r>
            <a:r>
              <a:rPr lang="en-US" sz="3600" b="1" err="1">
                <a:solidFill>
                  <a:srgbClr val="003359"/>
                </a:solidFill>
                <a:latin typeface="Calibri"/>
              </a:rPr>
              <a:t>prosessikuvaus</a:t>
            </a:r>
            <a:r>
              <a:rPr lang="en-US" sz="3600">
                <a:solidFill>
                  <a:srgbClr val="003359"/>
                </a:solidFill>
                <a:latin typeface="Calibri"/>
                <a:ea typeface="Calibri"/>
                <a:cs typeface="Calibri"/>
              </a:rPr>
              <a:t>​</a:t>
            </a:r>
            <a:endParaRPr lang="en-US" sz="3600">
              <a:cs typeface="Calibri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0BE40BD-DD9D-B741-0354-91E72B132DE1}"/>
              </a:ext>
            </a:extLst>
          </p:cNvPr>
          <p:cNvSpPr/>
          <p:nvPr/>
        </p:nvSpPr>
        <p:spPr>
          <a:xfrm>
            <a:off x="1556845" y="1661947"/>
            <a:ext cx="1721067" cy="998487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err="1">
                <a:solidFill>
                  <a:schemeClr val="tx1"/>
                </a:solidFill>
                <a:cs typeface="Calibri"/>
              </a:rPr>
              <a:t>Työviesti</a:t>
            </a:r>
            <a:r>
              <a:rPr lang="en-US" sz="1600">
                <a:solidFill>
                  <a:schemeClr val="tx1"/>
                </a:solidFill>
                <a:cs typeface="Calibri"/>
              </a:rPr>
              <a:t> / Sanoma </a:t>
            </a:r>
            <a:r>
              <a:rPr lang="en-US" sz="1600" err="1">
                <a:solidFill>
                  <a:schemeClr val="tx1"/>
                </a:solidFill>
                <a:cs typeface="Calibri"/>
              </a:rPr>
              <a:t>miepä-yksikön</a:t>
            </a:r>
            <a:r>
              <a:rPr lang="en-US" sz="1600">
                <a:solidFill>
                  <a:schemeClr val="tx1"/>
                </a:solidFill>
                <a:cs typeface="Calibri"/>
              </a:rPr>
              <a:t> </a:t>
            </a:r>
            <a:r>
              <a:rPr lang="en-US" sz="1600" err="1">
                <a:solidFill>
                  <a:schemeClr val="tx1"/>
                </a:solidFill>
                <a:cs typeface="Calibri"/>
              </a:rPr>
              <a:t>kansiossa</a:t>
            </a:r>
            <a:endParaRPr lang="en-US" sz="1600" err="1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68B7C57-957B-B361-88C6-2C1B4C9D13CE}"/>
              </a:ext>
            </a:extLst>
          </p:cNvPr>
          <p:cNvSpPr/>
          <p:nvPr/>
        </p:nvSpPr>
        <p:spPr>
          <a:xfrm>
            <a:off x="4013636" y="1661952"/>
            <a:ext cx="1681653" cy="1011618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cs typeface="Calibri"/>
              </a:rPr>
              <a:t>HTA-</a:t>
            </a:r>
            <a:r>
              <a:rPr lang="en-US" sz="1600" err="1">
                <a:solidFill>
                  <a:schemeClr val="tx1"/>
                </a:solidFill>
                <a:cs typeface="Calibri"/>
              </a:rPr>
              <a:t>hoitaja</a:t>
            </a:r>
            <a:r>
              <a:rPr lang="en-US" sz="1600">
                <a:solidFill>
                  <a:schemeClr val="tx1"/>
                </a:solidFill>
                <a:cs typeface="Calibri"/>
              </a:rPr>
              <a:t> </a:t>
            </a:r>
            <a:r>
              <a:rPr lang="en-US" sz="1600" err="1">
                <a:solidFill>
                  <a:schemeClr val="tx1"/>
                </a:solidFill>
                <a:cs typeface="Calibri"/>
              </a:rPr>
              <a:t>tutustuu</a:t>
            </a:r>
            <a:r>
              <a:rPr lang="en-US" sz="1600">
                <a:solidFill>
                  <a:schemeClr val="tx1"/>
                </a:solidFill>
                <a:cs typeface="Calibri"/>
              </a:rPr>
              <a:t> </a:t>
            </a:r>
            <a:r>
              <a:rPr lang="en-US" sz="1600" err="1">
                <a:solidFill>
                  <a:schemeClr val="tx1"/>
                </a:solidFill>
                <a:cs typeface="Calibri"/>
              </a:rPr>
              <a:t>työviestiin</a:t>
            </a:r>
            <a:r>
              <a:rPr lang="en-US" sz="1600">
                <a:solidFill>
                  <a:schemeClr val="tx1"/>
                </a:solidFill>
                <a:cs typeface="Calibri"/>
              </a:rPr>
              <a:t>/ </a:t>
            </a:r>
            <a:r>
              <a:rPr lang="en-US" sz="1600" err="1">
                <a:solidFill>
                  <a:schemeClr val="tx1"/>
                </a:solidFill>
                <a:cs typeface="Calibri"/>
              </a:rPr>
              <a:t>sanomaan</a:t>
            </a:r>
            <a:endParaRPr lang="en-US" sz="1600">
              <a:solidFill>
                <a:schemeClr val="tx1"/>
              </a:solidFill>
              <a:cs typeface="Calibri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20E9D41-5768-F297-450D-4F7B7C72B3F7}"/>
              </a:ext>
            </a:extLst>
          </p:cNvPr>
          <p:cNvSpPr/>
          <p:nvPr/>
        </p:nvSpPr>
        <p:spPr>
          <a:xfrm>
            <a:off x="8782709" y="1661944"/>
            <a:ext cx="1957550" cy="985349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chemeClr val="tx1"/>
              </a:solidFill>
              <a:cs typeface="Calibri"/>
            </a:endParaRPr>
          </a:p>
          <a:p>
            <a:pPr algn="ctr"/>
            <a:endParaRPr lang="en-US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en-US" sz="1600">
                <a:solidFill>
                  <a:schemeClr val="tx1"/>
                </a:solidFill>
                <a:cs typeface="Calibri"/>
              </a:rPr>
              <a:t>   </a:t>
            </a:r>
            <a:r>
              <a:rPr lang="en-US" sz="1600" err="1">
                <a:solidFill>
                  <a:schemeClr val="tx1"/>
                </a:solidFill>
                <a:cs typeface="Calibri"/>
              </a:rPr>
              <a:t>Suunnitelma</a:t>
            </a:r>
            <a:endParaRPr lang="en-US" sz="1600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en-US" sz="1600">
                <a:solidFill>
                  <a:schemeClr val="tx1"/>
                </a:solidFill>
                <a:cs typeface="Calibri"/>
              </a:rPr>
              <a:t> </a:t>
            </a:r>
            <a:r>
              <a:rPr lang="en-US" sz="1600" err="1">
                <a:solidFill>
                  <a:schemeClr val="tx1"/>
                </a:solidFill>
                <a:cs typeface="Calibri"/>
              </a:rPr>
              <a:t>yhdessä</a:t>
            </a:r>
            <a:r>
              <a:rPr lang="en-US" sz="1600">
                <a:solidFill>
                  <a:schemeClr val="tx1"/>
                </a:solidFill>
                <a:cs typeface="Calibri"/>
              </a:rPr>
              <a:t> </a:t>
            </a:r>
            <a:r>
              <a:rPr lang="en-US" sz="1600" err="1">
                <a:solidFill>
                  <a:schemeClr val="tx1"/>
                </a:solidFill>
                <a:cs typeface="Calibri"/>
              </a:rPr>
              <a:t>asiakkaan</a:t>
            </a:r>
            <a:r>
              <a:rPr lang="en-US" sz="1600">
                <a:solidFill>
                  <a:schemeClr val="tx1"/>
                </a:solidFill>
                <a:cs typeface="Calibri"/>
              </a:rPr>
              <a:t> </a:t>
            </a:r>
            <a:r>
              <a:rPr lang="en-US" sz="1600" err="1">
                <a:solidFill>
                  <a:schemeClr val="tx1"/>
                </a:solidFill>
                <a:cs typeface="Calibri"/>
              </a:rPr>
              <a:t>kanssa</a:t>
            </a:r>
            <a:br>
              <a:rPr lang="en-US">
                <a:solidFill>
                  <a:schemeClr val="tx1"/>
                </a:solidFill>
                <a:cs typeface="Calibri"/>
              </a:rPr>
            </a:br>
            <a:endParaRPr lang="en-US">
              <a:solidFill>
                <a:schemeClr val="tx1"/>
              </a:solidFill>
              <a:cs typeface="Calibri"/>
            </a:endParaRPr>
          </a:p>
          <a:p>
            <a:pPr algn="ctr"/>
            <a:endParaRPr lang="en-US">
              <a:solidFill>
                <a:schemeClr val="tx1"/>
              </a:solidFill>
              <a:cs typeface="Calibri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F98767B-75CB-2064-EF2F-F44BD02833FE}"/>
              </a:ext>
            </a:extLst>
          </p:cNvPr>
          <p:cNvSpPr/>
          <p:nvPr/>
        </p:nvSpPr>
        <p:spPr>
          <a:xfrm>
            <a:off x="1386050" y="3869117"/>
            <a:ext cx="1786761" cy="1077310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err="1">
                <a:solidFill>
                  <a:schemeClr val="tx1"/>
                </a:solidFill>
                <a:cs typeface="Calibri"/>
              </a:rPr>
              <a:t>Omahoito-ohjeet</a:t>
            </a:r>
            <a:r>
              <a:rPr lang="en-US" sz="1600">
                <a:solidFill>
                  <a:schemeClr val="tx1"/>
                </a:solidFill>
                <a:cs typeface="Calibri"/>
              </a:rPr>
              <a:t> /</a:t>
            </a:r>
            <a:r>
              <a:rPr lang="en-US" sz="1600" err="1">
                <a:solidFill>
                  <a:schemeClr val="tx1"/>
                </a:solidFill>
                <a:cs typeface="Calibri"/>
              </a:rPr>
              <a:t>seurannasta</a:t>
            </a:r>
            <a:r>
              <a:rPr lang="en-US" sz="1600">
                <a:solidFill>
                  <a:schemeClr val="tx1"/>
                </a:solidFill>
                <a:cs typeface="Calibri"/>
              </a:rPr>
              <a:t> </a:t>
            </a:r>
            <a:r>
              <a:rPr lang="en-US" sz="1600" err="1">
                <a:solidFill>
                  <a:schemeClr val="tx1"/>
                </a:solidFill>
                <a:cs typeface="Calibri"/>
              </a:rPr>
              <a:t>sopiminen</a:t>
            </a:r>
            <a:endParaRPr lang="en-US" sz="1600">
              <a:solidFill>
                <a:schemeClr val="tx1"/>
              </a:solidFill>
              <a:cs typeface="Calibri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72C1077-CF11-4FA5-B8D9-60A751A77C56}"/>
              </a:ext>
            </a:extLst>
          </p:cNvPr>
          <p:cNvSpPr/>
          <p:nvPr/>
        </p:nvSpPr>
        <p:spPr>
          <a:xfrm>
            <a:off x="6299635" y="1661952"/>
            <a:ext cx="1891864" cy="998483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err="1">
                <a:solidFill>
                  <a:schemeClr val="tx1"/>
                </a:solidFill>
                <a:cs typeface="Calibri"/>
              </a:rPr>
              <a:t>HTA:n</a:t>
            </a:r>
            <a:r>
              <a:rPr lang="en-US" sz="1600">
                <a:solidFill>
                  <a:schemeClr val="tx1"/>
                </a:solidFill>
                <a:cs typeface="Calibri"/>
              </a:rPr>
              <a:t> </a:t>
            </a:r>
            <a:r>
              <a:rPr lang="en-US" sz="1600" err="1">
                <a:solidFill>
                  <a:schemeClr val="tx1"/>
                </a:solidFill>
                <a:cs typeface="Calibri"/>
              </a:rPr>
              <a:t>tarkennus</a:t>
            </a:r>
            <a:r>
              <a:rPr lang="en-US" sz="1600">
                <a:solidFill>
                  <a:schemeClr val="tx1"/>
                </a:solidFill>
                <a:cs typeface="Calibri"/>
              </a:rPr>
              <a:t>/ 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 sz="1600">
                <a:solidFill>
                  <a:schemeClr val="tx1"/>
                </a:solidFill>
                <a:cs typeface="Calibri"/>
              </a:rPr>
              <a:t>  </a:t>
            </a:r>
            <a:r>
              <a:rPr lang="en-US" sz="1600" err="1">
                <a:solidFill>
                  <a:schemeClr val="tx1"/>
                </a:solidFill>
                <a:cs typeface="Calibri"/>
              </a:rPr>
              <a:t>puhelu</a:t>
            </a:r>
            <a:r>
              <a:rPr lang="en-US" sz="1600">
                <a:solidFill>
                  <a:schemeClr val="tx1"/>
                </a:solidFill>
                <a:cs typeface="Calibri"/>
              </a:rPr>
              <a:t> </a:t>
            </a:r>
            <a:r>
              <a:rPr lang="en-US" sz="1600" err="1">
                <a:solidFill>
                  <a:schemeClr val="tx1"/>
                </a:solidFill>
                <a:cs typeface="Calibri"/>
              </a:rPr>
              <a:t>asiakkaalle</a:t>
            </a:r>
            <a:endParaRPr lang="en-US" sz="1600">
              <a:solidFill>
                <a:schemeClr val="tx1"/>
              </a:solidFill>
              <a:cs typeface="Calibri"/>
            </a:endParaRPr>
          </a:p>
          <a:p>
            <a:pPr algn="ctr"/>
            <a:endParaRPr lang="en-US" sz="1600">
              <a:solidFill>
                <a:schemeClr val="tx1"/>
              </a:solidFill>
              <a:cs typeface="Calibri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6C05C82-2F95-F82A-772E-F389D2C98BF7}"/>
              </a:ext>
            </a:extLst>
          </p:cNvPr>
          <p:cNvSpPr/>
          <p:nvPr/>
        </p:nvSpPr>
        <p:spPr>
          <a:xfrm>
            <a:off x="7534603" y="1143001"/>
            <a:ext cx="2023241" cy="78827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err="1">
                <a:solidFill>
                  <a:schemeClr val="tx1"/>
                </a:solidFill>
                <a:cs typeface="Calibri"/>
              </a:rPr>
              <a:t>Tarvittaessa</a:t>
            </a:r>
          </a:p>
          <a:p>
            <a:pPr algn="ctr"/>
            <a:r>
              <a:rPr lang="en-US" sz="1600">
                <a:solidFill>
                  <a:schemeClr val="tx1"/>
                </a:solidFill>
                <a:cs typeface="Calibri"/>
              </a:rPr>
              <a:t> </a:t>
            </a:r>
            <a:r>
              <a:rPr lang="en-US" sz="1600" err="1">
                <a:solidFill>
                  <a:schemeClr val="tx1"/>
                </a:solidFill>
                <a:cs typeface="Calibri"/>
              </a:rPr>
              <a:t>lääkärin</a:t>
            </a:r>
            <a:r>
              <a:rPr lang="en-US" sz="1600">
                <a:solidFill>
                  <a:schemeClr val="tx1"/>
                </a:solidFill>
                <a:cs typeface="Calibri"/>
              </a:rPr>
              <a:t> </a:t>
            </a:r>
            <a:r>
              <a:rPr lang="en-US" sz="1600" err="1">
                <a:solidFill>
                  <a:schemeClr val="tx1"/>
                </a:solidFill>
                <a:cs typeface="Calibri"/>
              </a:rPr>
              <a:t>konsultaatio</a:t>
            </a:r>
            <a:endParaRPr lang="en-US" sz="1600">
              <a:solidFill>
                <a:schemeClr val="tx1"/>
              </a:solidFill>
              <a:cs typeface="Calibri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7E706D7-4F19-EB5E-4357-556D1BC67BBA}"/>
              </a:ext>
            </a:extLst>
          </p:cNvPr>
          <p:cNvSpPr/>
          <p:nvPr/>
        </p:nvSpPr>
        <p:spPr>
          <a:xfrm>
            <a:off x="3356742" y="3869118"/>
            <a:ext cx="2088933" cy="1064168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cs typeface="Calibri"/>
              </a:rPr>
              <a:t>HTA-</a:t>
            </a:r>
            <a:r>
              <a:rPr lang="en-US" sz="1600" err="1">
                <a:solidFill>
                  <a:schemeClr val="tx1"/>
                </a:solidFill>
                <a:cs typeface="Calibri"/>
              </a:rPr>
              <a:t>hoitajan</a:t>
            </a:r>
            <a:r>
              <a:rPr lang="en-US" sz="1600">
                <a:solidFill>
                  <a:schemeClr val="tx1"/>
                </a:solidFill>
                <a:cs typeface="Calibri"/>
              </a:rPr>
              <a:t> </a:t>
            </a:r>
            <a:r>
              <a:rPr lang="en-US" sz="1600" err="1">
                <a:solidFill>
                  <a:schemeClr val="tx1"/>
                </a:solidFill>
                <a:cs typeface="Calibri"/>
              </a:rPr>
              <a:t>kerralla</a:t>
            </a:r>
            <a:r>
              <a:rPr lang="en-US" sz="1600">
                <a:solidFill>
                  <a:schemeClr val="tx1"/>
                </a:solidFill>
                <a:cs typeface="Calibri"/>
              </a:rPr>
              <a:t> </a:t>
            </a:r>
            <a:r>
              <a:rPr lang="en-US" sz="1600" err="1">
                <a:solidFill>
                  <a:schemeClr val="tx1"/>
                </a:solidFill>
                <a:cs typeface="Calibri"/>
              </a:rPr>
              <a:t>kuntoon-malli</a:t>
            </a:r>
            <a:r>
              <a:rPr lang="en-US" sz="1600">
                <a:solidFill>
                  <a:schemeClr val="tx1"/>
                </a:solidFill>
                <a:cs typeface="Calibri"/>
              </a:rPr>
              <a:t> tai </a:t>
            </a:r>
            <a:r>
              <a:rPr lang="en-US" sz="1600" err="1">
                <a:solidFill>
                  <a:schemeClr val="tx1"/>
                </a:solidFill>
                <a:cs typeface="Calibri"/>
              </a:rPr>
              <a:t>ohjattu</a:t>
            </a:r>
            <a:r>
              <a:rPr lang="en-US" sz="1600">
                <a:solidFill>
                  <a:schemeClr val="tx1"/>
                </a:solidFill>
                <a:cs typeface="Calibri"/>
              </a:rPr>
              <a:t> </a:t>
            </a:r>
            <a:r>
              <a:rPr lang="en-US" sz="1600" err="1">
                <a:solidFill>
                  <a:schemeClr val="tx1"/>
                </a:solidFill>
                <a:cs typeface="Calibri"/>
              </a:rPr>
              <a:t>omahoito</a:t>
            </a:r>
            <a:r>
              <a:rPr lang="en-US" sz="1600">
                <a:solidFill>
                  <a:schemeClr val="tx1"/>
                </a:solidFill>
                <a:cs typeface="Calibri"/>
              </a:rPr>
              <a:t> 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 sz="1600">
                <a:solidFill>
                  <a:schemeClr val="tx1"/>
                </a:solidFill>
                <a:cs typeface="Calibri"/>
              </a:rPr>
              <a:t>(1-3 x)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0728296-4229-4500-BA23-C7AF77425340}"/>
              </a:ext>
            </a:extLst>
          </p:cNvPr>
          <p:cNvSpPr/>
          <p:nvPr/>
        </p:nvSpPr>
        <p:spPr>
          <a:xfrm>
            <a:off x="5682152" y="3869120"/>
            <a:ext cx="2154623" cy="1064169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err="1">
                <a:solidFill>
                  <a:schemeClr val="tx1"/>
                </a:solidFill>
                <a:cs typeface="Calibri"/>
              </a:rPr>
              <a:t>Ajanvaraus</a:t>
            </a:r>
            <a:r>
              <a:rPr lang="en-US" sz="1600">
                <a:solidFill>
                  <a:schemeClr val="tx1"/>
                </a:solidFill>
                <a:cs typeface="Calibri"/>
              </a:rPr>
              <a:t> </a:t>
            </a:r>
            <a:r>
              <a:rPr lang="en-US" sz="1600" err="1">
                <a:solidFill>
                  <a:schemeClr val="tx1"/>
                </a:solidFill>
                <a:cs typeface="Calibri"/>
              </a:rPr>
              <a:t>miepä</a:t>
            </a:r>
            <a:r>
              <a:rPr lang="en-US" sz="1600">
                <a:solidFill>
                  <a:schemeClr val="tx1"/>
                </a:solidFill>
                <a:cs typeface="Calibri"/>
              </a:rPr>
              <a:t>- </a:t>
            </a:r>
            <a:r>
              <a:rPr lang="en-US" sz="1600" err="1">
                <a:solidFill>
                  <a:schemeClr val="tx1"/>
                </a:solidFill>
                <a:cs typeface="Calibri"/>
              </a:rPr>
              <a:t>hoitajalle</a:t>
            </a:r>
            <a:r>
              <a:rPr lang="en-US" sz="1600">
                <a:solidFill>
                  <a:schemeClr val="tx1"/>
                </a:solidFill>
                <a:cs typeface="Calibri"/>
              </a:rPr>
              <a:t> tai </a:t>
            </a:r>
            <a:r>
              <a:rPr lang="en-US" sz="1600" err="1">
                <a:solidFill>
                  <a:schemeClr val="tx1"/>
                </a:solidFill>
                <a:cs typeface="Calibri"/>
              </a:rPr>
              <a:t>miepän</a:t>
            </a:r>
            <a:endParaRPr lang="en-US" sz="1600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en-US" sz="1600">
                <a:solidFill>
                  <a:schemeClr val="tx1"/>
                </a:solidFill>
                <a:cs typeface="Calibri"/>
              </a:rPr>
              <a:t> </a:t>
            </a:r>
            <a:r>
              <a:rPr lang="en-US" sz="1600" err="1">
                <a:solidFill>
                  <a:schemeClr val="tx1"/>
                </a:solidFill>
                <a:cs typeface="Calibri"/>
              </a:rPr>
              <a:t>ryhmämuotoiseen</a:t>
            </a:r>
            <a:r>
              <a:rPr lang="en-US" sz="1600">
                <a:solidFill>
                  <a:schemeClr val="tx1"/>
                </a:solidFill>
                <a:cs typeface="Calibri"/>
              </a:rPr>
              <a:t> </a:t>
            </a:r>
            <a:r>
              <a:rPr lang="en-US" sz="1600" err="1">
                <a:solidFill>
                  <a:schemeClr val="tx1"/>
                </a:solidFill>
                <a:cs typeface="Calibri"/>
              </a:rPr>
              <a:t>hoitoon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B63CA00-E0DB-C4C9-FCC2-30BC828CF960}"/>
              </a:ext>
            </a:extLst>
          </p:cNvPr>
          <p:cNvSpPr/>
          <p:nvPr/>
        </p:nvSpPr>
        <p:spPr>
          <a:xfrm>
            <a:off x="7968155" y="3869115"/>
            <a:ext cx="2049517" cy="106416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err="1">
                <a:solidFill>
                  <a:schemeClr val="tx1"/>
                </a:solidFill>
                <a:cs typeface="Calibri"/>
              </a:rPr>
              <a:t>Ohjaus</a:t>
            </a:r>
            <a:r>
              <a:rPr lang="en-US" sz="1600">
                <a:solidFill>
                  <a:schemeClr val="tx1"/>
                </a:solidFill>
                <a:cs typeface="Calibri"/>
              </a:rPr>
              <a:t>  </a:t>
            </a:r>
            <a:r>
              <a:rPr lang="en-US" sz="1600" err="1">
                <a:solidFill>
                  <a:schemeClr val="tx1"/>
                </a:solidFill>
                <a:cs typeface="Calibri"/>
              </a:rPr>
              <a:t>muihin</a:t>
            </a:r>
            <a:r>
              <a:rPr lang="en-US" sz="1600">
                <a:solidFill>
                  <a:schemeClr val="tx1"/>
                </a:solidFill>
                <a:cs typeface="Calibri"/>
              </a:rPr>
              <a:t> </a:t>
            </a:r>
            <a:r>
              <a:rPr lang="en-US" sz="1600" err="1">
                <a:solidFill>
                  <a:schemeClr val="tx1"/>
                </a:solidFill>
                <a:cs typeface="Calibri"/>
              </a:rPr>
              <a:t>palveluihin</a:t>
            </a:r>
            <a:r>
              <a:rPr lang="en-US" sz="1600">
                <a:solidFill>
                  <a:schemeClr val="tx1"/>
                </a:solidFill>
                <a:cs typeface="Calibri"/>
              </a:rPr>
              <a:t> </a:t>
            </a:r>
          </a:p>
          <a:p>
            <a:pPr algn="ctr"/>
            <a:r>
              <a:rPr lang="en-US" sz="1600">
                <a:solidFill>
                  <a:schemeClr val="tx1"/>
                </a:solidFill>
                <a:cs typeface="Calibri"/>
              </a:rPr>
              <a:t>(</a:t>
            </a:r>
            <a:r>
              <a:rPr lang="en-US" sz="1600" err="1">
                <a:solidFill>
                  <a:schemeClr val="tx1"/>
                </a:solidFill>
                <a:cs typeface="Calibri"/>
              </a:rPr>
              <a:t>järjestöt</a:t>
            </a:r>
            <a:r>
              <a:rPr lang="en-US" sz="1600">
                <a:solidFill>
                  <a:schemeClr val="tx1"/>
                </a:solidFill>
                <a:cs typeface="Calibri"/>
              </a:rPr>
              <a:t>, </a:t>
            </a:r>
            <a:r>
              <a:rPr lang="en-US" sz="1600" err="1">
                <a:solidFill>
                  <a:schemeClr val="tx1"/>
                </a:solidFill>
                <a:cs typeface="Calibri"/>
              </a:rPr>
              <a:t>srk</a:t>
            </a:r>
            <a:r>
              <a:rPr lang="en-US" sz="1600">
                <a:solidFill>
                  <a:schemeClr val="tx1"/>
                </a:solidFill>
                <a:cs typeface="Calibri"/>
              </a:rPr>
              <a:t>) tai </a:t>
            </a:r>
            <a:r>
              <a:rPr lang="en-US" sz="1600" err="1">
                <a:solidFill>
                  <a:schemeClr val="tx1"/>
                </a:solidFill>
                <a:cs typeface="Calibri"/>
              </a:rPr>
              <a:t>lähete</a:t>
            </a:r>
            <a:r>
              <a:rPr lang="en-US" sz="1600">
                <a:solidFill>
                  <a:schemeClr val="tx1"/>
                </a:solidFill>
                <a:cs typeface="Calibri"/>
              </a:rPr>
              <a:t> </a:t>
            </a:r>
            <a:r>
              <a:rPr lang="en-US" sz="1600" err="1">
                <a:solidFill>
                  <a:schemeClr val="tx1"/>
                </a:solidFill>
                <a:cs typeface="Calibri"/>
              </a:rPr>
              <a:t>esh</a:t>
            </a:r>
            <a:endParaRPr lang="en-US" sz="1600">
              <a:solidFill>
                <a:schemeClr val="tx1"/>
              </a:solidFill>
              <a:cs typeface="Calibri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E20AA17-071D-A17F-9768-F3A604183B5F}"/>
              </a:ext>
            </a:extLst>
          </p:cNvPr>
          <p:cNvSpPr/>
          <p:nvPr/>
        </p:nvSpPr>
        <p:spPr>
          <a:xfrm>
            <a:off x="10293568" y="3869120"/>
            <a:ext cx="1392621" cy="107730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cs typeface="Calibri"/>
              </a:rPr>
              <a:t>Ei </a:t>
            </a:r>
            <a:r>
              <a:rPr lang="en-US" sz="1600" err="1">
                <a:solidFill>
                  <a:schemeClr val="tx1"/>
                </a:solidFill>
                <a:cs typeface="Calibri"/>
              </a:rPr>
              <a:t>hoidon</a:t>
            </a:r>
            <a:r>
              <a:rPr lang="en-US" sz="1600">
                <a:solidFill>
                  <a:schemeClr val="tx1"/>
                </a:solidFill>
                <a:cs typeface="Calibri"/>
              </a:rPr>
              <a:t> </a:t>
            </a:r>
            <a:r>
              <a:rPr lang="en-US" sz="1600" err="1">
                <a:solidFill>
                  <a:schemeClr val="tx1"/>
                </a:solidFill>
                <a:cs typeface="Calibri"/>
              </a:rPr>
              <a:t>tarvetta</a:t>
            </a:r>
            <a:endParaRPr lang="en-US" sz="1600">
              <a:solidFill>
                <a:schemeClr val="tx1"/>
              </a:solidFill>
              <a:cs typeface="Calibri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B9D2EA7-4A0D-31C5-28D9-F7C24A5823C2}"/>
              </a:ext>
            </a:extLst>
          </p:cNvPr>
          <p:cNvSpPr/>
          <p:nvPr/>
        </p:nvSpPr>
        <p:spPr>
          <a:xfrm>
            <a:off x="4486604" y="5288015"/>
            <a:ext cx="2115206" cy="70944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 sz="1600">
                <a:solidFill>
                  <a:schemeClr val="tx1"/>
                </a:solidFill>
                <a:cs typeface="Calibri"/>
              </a:rPr>
              <a:t>Jos </a:t>
            </a:r>
            <a:r>
              <a:rPr lang="en-US" sz="1600" err="1">
                <a:solidFill>
                  <a:schemeClr val="tx1"/>
                </a:solidFill>
                <a:cs typeface="Calibri"/>
              </a:rPr>
              <a:t>jatkohoidon</a:t>
            </a:r>
            <a:r>
              <a:rPr lang="en-US" sz="1600">
                <a:solidFill>
                  <a:schemeClr val="tx1"/>
                </a:solidFill>
                <a:cs typeface="Calibri"/>
              </a:rPr>
              <a:t> </a:t>
            </a:r>
            <a:r>
              <a:rPr lang="en-US" sz="1600" err="1">
                <a:solidFill>
                  <a:schemeClr val="tx1"/>
                </a:solidFill>
                <a:cs typeface="Calibri"/>
              </a:rPr>
              <a:t>tarve</a:t>
            </a:r>
            <a:r>
              <a:rPr lang="en-US" sz="1600">
                <a:solidFill>
                  <a:schemeClr val="tx1"/>
                </a:solidFill>
                <a:cs typeface="Calibri"/>
              </a:rPr>
              <a:t> </a:t>
            </a:r>
            <a:endParaRPr lang="en-US">
              <a:solidFill>
                <a:schemeClr val="tx1"/>
              </a:solidFill>
            </a:endParaRPr>
          </a:p>
          <a:p>
            <a:pPr algn="ctr"/>
            <a:endParaRPr lang="en-US" sz="1600">
              <a:solidFill>
                <a:schemeClr val="tx1"/>
              </a:solidFill>
              <a:cs typeface="Calibri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7176B5A-48D6-5833-1F65-2DCC349A7354}"/>
              </a:ext>
            </a:extLst>
          </p:cNvPr>
          <p:cNvCxnSpPr/>
          <p:nvPr/>
        </p:nvCxnSpPr>
        <p:spPr>
          <a:xfrm flipH="1">
            <a:off x="2846660" y="2654846"/>
            <a:ext cx="5693979" cy="1137743"/>
          </a:xfrm>
          <a:prstGeom prst="straightConnector1">
            <a:avLst/>
          </a:prstGeom>
          <a:ln w="28575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CF47735-F420-BA4A-D692-01F7D3153863}"/>
              </a:ext>
            </a:extLst>
          </p:cNvPr>
          <p:cNvCxnSpPr/>
          <p:nvPr/>
        </p:nvCxnSpPr>
        <p:spPr>
          <a:xfrm flipH="1">
            <a:off x="5236120" y="2718895"/>
            <a:ext cx="3407984" cy="1085193"/>
          </a:xfrm>
          <a:prstGeom prst="straightConnector1">
            <a:avLst/>
          </a:prstGeom>
          <a:ln w="28575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DB64B22-DC50-5297-EEBD-C69394E818ED}"/>
              </a:ext>
            </a:extLst>
          </p:cNvPr>
          <p:cNvCxnSpPr/>
          <p:nvPr/>
        </p:nvCxnSpPr>
        <p:spPr>
          <a:xfrm flipH="1">
            <a:off x="9622551" y="2809217"/>
            <a:ext cx="57804" cy="980087"/>
          </a:xfrm>
          <a:prstGeom prst="straightConnector1">
            <a:avLst/>
          </a:prstGeom>
          <a:ln w="28575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A19E54B-F227-52C8-D72D-5372A8697820}"/>
              </a:ext>
            </a:extLst>
          </p:cNvPr>
          <p:cNvCxnSpPr/>
          <p:nvPr/>
        </p:nvCxnSpPr>
        <p:spPr>
          <a:xfrm flipH="1">
            <a:off x="7177252" y="2794440"/>
            <a:ext cx="1568668" cy="927536"/>
          </a:xfrm>
          <a:prstGeom prst="straightConnector1">
            <a:avLst/>
          </a:prstGeom>
          <a:ln w="28575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B84C6F8-F301-3C75-54AB-7455C9482C2B}"/>
              </a:ext>
            </a:extLst>
          </p:cNvPr>
          <p:cNvCxnSpPr/>
          <p:nvPr/>
        </p:nvCxnSpPr>
        <p:spPr>
          <a:xfrm>
            <a:off x="4837385" y="4968764"/>
            <a:ext cx="139263" cy="296918"/>
          </a:xfrm>
          <a:prstGeom prst="straightConnector1">
            <a:avLst/>
          </a:prstGeom>
          <a:ln w="28575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5C2099D-A2CB-963D-3130-98889D8DC0CD}"/>
              </a:ext>
            </a:extLst>
          </p:cNvPr>
          <p:cNvCxnSpPr/>
          <p:nvPr/>
        </p:nvCxnSpPr>
        <p:spPr>
          <a:xfrm flipV="1">
            <a:off x="5913057" y="4961867"/>
            <a:ext cx="139259" cy="294290"/>
          </a:xfrm>
          <a:prstGeom prst="straightConnector1">
            <a:avLst/>
          </a:prstGeom>
          <a:ln w="28575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FF030FD-565B-5921-CDC1-BA99B859869D}"/>
              </a:ext>
            </a:extLst>
          </p:cNvPr>
          <p:cNvCxnSpPr/>
          <p:nvPr/>
        </p:nvCxnSpPr>
        <p:spPr>
          <a:xfrm>
            <a:off x="10077781" y="2786230"/>
            <a:ext cx="428294" cy="966949"/>
          </a:xfrm>
          <a:prstGeom prst="straightConnector1">
            <a:avLst/>
          </a:prstGeom>
          <a:ln w="28575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Nuori Business nainen Soita hymyilevä">
            <a:extLst>
              <a:ext uri="{FF2B5EF4-FFF2-40B4-BE49-F238E27FC236}">
                <a16:creationId xmlns:a16="http://schemas.microsoft.com/office/drawing/2014/main" id="{5FE39364-B7B6-F4B0-3D3F-A6A319B82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02" y="1472758"/>
            <a:ext cx="993881" cy="3584034"/>
          </a:xfrm>
          <a:prstGeom prst="rect">
            <a:avLst/>
          </a:prstGeom>
        </p:spPr>
      </p:pic>
      <p:pic>
        <p:nvPicPr>
          <p:cNvPr id="5" name="Picture 4" descr="Rento nainen puhelimessa">
            <a:extLst>
              <a:ext uri="{FF2B5EF4-FFF2-40B4-BE49-F238E27FC236}">
                <a16:creationId xmlns:a16="http://schemas.microsoft.com/office/drawing/2014/main" id="{C5AAA58C-58F7-EBA0-7F10-E3FBA0EAA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8222" y="316620"/>
            <a:ext cx="1082142" cy="3452654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5DD11812-5658-C19A-6F2D-F405B7A2C3EC}"/>
              </a:ext>
            </a:extLst>
          </p:cNvPr>
          <p:cNvSpPr/>
          <p:nvPr/>
        </p:nvSpPr>
        <p:spPr>
          <a:xfrm>
            <a:off x="3442138" y="2102068"/>
            <a:ext cx="394138" cy="24962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8E2973F-008D-ECA1-629A-F60B7AEDACD2}"/>
              </a:ext>
            </a:extLst>
          </p:cNvPr>
          <p:cNvSpPr/>
          <p:nvPr/>
        </p:nvSpPr>
        <p:spPr>
          <a:xfrm>
            <a:off x="5793827" y="2088930"/>
            <a:ext cx="394138" cy="24962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874C7CD-4249-3D79-DC59-8EEB54C67FBE}"/>
              </a:ext>
            </a:extLst>
          </p:cNvPr>
          <p:cNvSpPr/>
          <p:nvPr/>
        </p:nvSpPr>
        <p:spPr>
          <a:xfrm>
            <a:off x="8263758" y="2075792"/>
            <a:ext cx="394138" cy="24962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B80608F9-2A82-0D83-7D65-58DFAC01692D}"/>
              </a:ext>
            </a:extLst>
          </p:cNvPr>
          <p:cNvSpPr/>
          <p:nvPr/>
        </p:nvSpPr>
        <p:spPr>
          <a:xfrm>
            <a:off x="7777655" y="2969172"/>
            <a:ext cx="1537137" cy="512378"/>
          </a:xfrm>
          <a:prstGeom prst="cloud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cs typeface="Calibri"/>
              </a:rPr>
              <a:t>TRIAGE</a:t>
            </a:r>
          </a:p>
        </p:txBody>
      </p:sp>
    </p:spTree>
    <p:extLst>
      <p:ext uri="{BB962C8B-B14F-4D97-AF65-F5344CB8AC3E}">
        <p14:creationId xmlns:p14="http://schemas.microsoft.com/office/powerpoint/2010/main" val="3015638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unsote_esityspohja_edistynytkaytto">
  <a:themeElements>
    <a:clrScheme name="SiunSote_HyvinvointiAlue_VaaleapohjaSaavutettava">
      <a:dk1>
        <a:srgbClr val="003F71"/>
      </a:dk1>
      <a:lt1>
        <a:srgbClr val="FFFFFF"/>
      </a:lt1>
      <a:dk2>
        <a:srgbClr val="003359"/>
      </a:dk2>
      <a:lt2>
        <a:srgbClr val="F1EEE8"/>
      </a:lt2>
      <a:accent1>
        <a:srgbClr val="003F71"/>
      </a:accent1>
      <a:accent2>
        <a:srgbClr val="D24614"/>
      </a:accent2>
      <a:accent3>
        <a:srgbClr val="44A736"/>
      </a:accent3>
      <a:accent4>
        <a:srgbClr val="009FB8"/>
      </a:accent4>
      <a:accent5>
        <a:srgbClr val="DE7900"/>
      </a:accent5>
      <a:accent6>
        <a:srgbClr val="22A693"/>
      </a:accent6>
      <a:hlink>
        <a:srgbClr val="003F71"/>
      </a:hlink>
      <a:folHlink>
        <a:srgbClr val="00B0C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unsote_hyvinvointialue_presepohja" id="{F92AB0CB-6C0B-2A49-9E5D-3CFA2B35030B}" vid="{70502999-5AF4-9A40-87A1-5EF7A4DCAA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Office-teema</vt:lpstr>
      <vt:lpstr>Siunsote_esityspohja_edistynytkaytto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</cp:revision>
  <dcterms:created xsi:type="dcterms:W3CDTF">2023-10-17T10:46:07Z</dcterms:created>
  <dcterms:modified xsi:type="dcterms:W3CDTF">2023-10-17T10:46:21Z</dcterms:modified>
</cp:coreProperties>
</file>