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2"/>
  </p:notesMasterIdLst>
  <p:sldIdLst>
    <p:sldId id="262" r:id="rId5"/>
    <p:sldId id="283" r:id="rId6"/>
    <p:sldId id="284" r:id="rId7"/>
    <p:sldId id="285" r:id="rId8"/>
    <p:sldId id="288" r:id="rId9"/>
    <p:sldId id="289" r:id="rId10"/>
    <p:sldId id="293" r:id="rId11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CC37DA-E142-0493-C7BE-615F7085569B}" name="Jere Havo" initials="JH" userId="S::jere.havo@louhosdigital.fi::18f6c1fd-4ceb-41a4-9179-4dda0c55cd01" providerId="AD"/>
  <p188:author id="{9D2BC9F4-25DB-3353-EF1E-983B908AF6B1}" name="Marianna Österlund" initials="MÖ" userId="S::marianna.osterlund@selkodigital.fi::fe26e16c-d2af-4425-966b-a65a1b9d7e9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BA688-73B1-4908-BC53-76A24A46CA32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D14F1-95C9-4F6D-A70E-19522564D7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7805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4">
            <a:extLst>
              <a:ext uri="{FF2B5EF4-FFF2-40B4-BE49-F238E27FC236}">
                <a16:creationId xmlns:a16="http://schemas.microsoft.com/office/drawing/2014/main" id="{B20FD340-B185-6486-6834-A6CE8BBE16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1" y="17584"/>
            <a:ext cx="12187066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lang="fi-FI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20.9.2022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BD00-AB7F-4090-84D6-704AAA917BC9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6E08C843-93BD-9600-C6F5-15A8DE0B90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959" y="443288"/>
            <a:ext cx="2720081" cy="81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94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9">
            <a:extLst>
              <a:ext uri="{FF2B5EF4-FFF2-40B4-BE49-F238E27FC236}">
                <a16:creationId xmlns:a16="http://schemas.microsoft.com/office/drawing/2014/main" id="{F03C2F85-748A-4CEF-7FDF-C574C38A59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1" y="17584"/>
            <a:ext cx="12187066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477845" y="6343711"/>
            <a:ext cx="1440000" cy="365125"/>
          </a:xfrm>
        </p:spPr>
        <p:txBody>
          <a:bodyPr/>
          <a:lstStyle/>
          <a:p>
            <a:r>
              <a:rPr lang="fi-FI"/>
              <a:t>20.9.2022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86444" y="6346884"/>
            <a:ext cx="4114800" cy="365125"/>
          </a:xfrm>
        </p:spPr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9913800" y="6346885"/>
            <a:ext cx="1440000" cy="365125"/>
          </a:xfrm>
        </p:spPr>
        <p:txBody>
          <a:bodyPr/>
          <a:lstStyle/>
          <a:p>
            <a:fld id="{3425BD00-AB7F-4090-84D6-704AAA917BC9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6A7502D6-96F6-C93F-5BBB-88DC870A8D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00" y="5949536"/>
            <a:ext cx="2681646" cy="80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9">
            <a:extLst>
              <a:ext uri="{FF2B5EF4-FFF2-40B4-BE49-F238E27FC236}">
                <a16:creationId xmlns:a16="http://schemas.microsoft.com/office/drawing/2014/main" id="{F03C2F85-748A-4CEF-7FDF-C574C38A59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1" y="17584"/>
            <a:ext cx="12187066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6A7502D6-96F6-C93F-5BBB-88DC870A8D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00" y="5949536"/>
            <a:ext cx="2681646" cy="801892"/>
          </a:xfrm>
          <a:prstGeom prst="rect">
            <a:avLst/>
          </a:prstGeom>
        </p:spPr>
      </p:pic>
      <p:sp>
        <p:nvSpPr>
          <p:cNvPr id="10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477845" y="6343711"/>
            <a:ext cx="1440000" cy="365125"/>
          </a:xfrm>
        </p:spPr>
        <p:txBody>
          <a:bodyPr/>
          <a:lstStyle/>
          <a:p>
            <a:r>
              <a:rPr lang="fi-FI"/>
              <a:t>20.9.2022</a:t>
            </a:r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86444" y="6346884"/>
            <a:ext cx="4114800" cy="365125"/>
          </a:xfrm>
        </p:spPr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9913800" y="6346885"/>
            <a:ext cx="1440000" cy="365125"/>
          </a:xfrm>
        </p:spPr>
        <p:txBody>
          <a:bodyPr/>
          <a:lstStyle/>
          <a:p>
            <a:fld id="{3425BD00-AB7F-4090-84D6-704AAA917BC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9970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9">
            <a:extLst>
              <a:ext uri="{FF2B5EF4-FFF2-40B4-BE49-F238E27FC236}">
                <a16:creationId xmlns:a16="http://schemas.microsoft.com/office/drawing/2014/main" id="{F03C2F85-748A-4CEF-7FDF-C574C38A59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1" y="17584"/>
            <a:ext cx="12187066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6A7502D6-96F6-C93F-5BBB-88DC870A8D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00" y="5949536"/>
            <a:ext cx="2681646" cy="801892"/>
          </a:xfrm>
          <a:prstGeom prst="rect">
            <a:avLst/>
          </a:prstGeom>
        </p:spPr>
      </p:pic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477845" y="6343711"/>
            <a:ext cx="1440000" cy="365125"/>
          </a:xfrm>
        </p:spPr>
        <p:txBody>
          <a:bodyPr/>
          <a:lstStyle/>
          <a:p>
            <a:r>
              <a:rPr lang="fi-FI"/>
              <a:t>20.9.2022</a:t>
            </a:r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86444" y="6346884"/>
            <a:ext cx="4114800" cy="365125"/>
          </a:xfrm>
        </p:spPr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14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9913800" y="6346885"/>
            <a:ext cx="1440000" cy="365125"/>
          </a:xfrm>
        </p:spPr>
        <p:txBody>
          <a:bodyPr/>
          <a:lstStyle/>
          <a:p>
            <a:fld id="{3425BD00-AB7F-4090-84D6-704AAA917BC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4309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9">
            <a:extLst>
              <a:ext uri="{FF2B5EF4-FFF2-40B4-BE49-F238E27FC236}">
                <a16:creationId xmlns:a16="http://schemas.microsoft.com/office/drawing/2014/main" id="{F03C2F85-748A-4CEF-7FDF-C574C38A59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1" y="17584"/>
            <a:ext cx="12187066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perustyyl. napsautt.</a:t>
            </a: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6A7502D6-96F6-C93F-5BBB-88DC870A8D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00" y="5949536"/>
            <a:ext cx="2681646" cy="801892"/>
          </a:xfrm>
          <a:prstGeom prst="rect">
            <a:avLst/>
          </a:prstGeom>
        </p:spPr>
      </p:pic>
      <p:sp>
        <p:nvSpPr>
          <p:cNvPr id="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477845" y="6343711"/>
            <a:ext cx="1440000" cy="365125"/>
          </a:xfrm>
        </p:spPr>
        <p:txBody>
          <a:bodyPr/>
          <a:lstStyle/>
          <a:p>
            <a:r>
              <a:rPr lang="fi-FI"/>
              <a:t>20.9.2022</a:t>
            </a:r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86444" y="6346884"/>
            <a:ext cx="4114800" cy="365125"/>
          </a:xfrm>
        </p:spPr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9913800" y="6346885"/>
            <a:ext cx="1440000" cy="365125"/>
          </a:xfrm>
        </p:spPr>
        <p:txBody>
          <a:bodyPr/>
          <a:lstStyle/>
          <a:p>
            <a:fld id="{3425BD00-AB7F-4090-84D6-704AAA917BC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0071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>
            <a:extLst>
              <a:ext uri="{FF2B5EF4-FFF2-40B4-BE49-F238E27FC236}">
                <a16:creationId xmlns:a16="http://schemas.microsoft.com/office/drawing/2014/main" id="{6A7502D6-96F6-C93F-5BBB-88DC870A8D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00" y="5949536"/>
            <a:ext cx="2681646" cy="801892"/>
          </a:xfrm>
          <a:prstGeom prst="rect">
            <a:avLst/>
          </a:prstGeom>
        </p:spPr>
      </p:pic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477845" y="6343711"/>
            <a:ext cx="1440000" cy="365125"/>
          </a:xfrm>
        </p:spPr>
        <p:txBody>
          <a:bodyPr/>
          <a:lstStyle/>
          <a:p>
            <a:r>
              <a:rPr lang="fi-FI"/>
              <a:t>20.9.2022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86444" y="6346884"/>
            <a:ext cx="4114800" cy="365125"/>
          </a:xfrm>
        </p:spPr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9913800" y="6346885"/>
            <a:ext cx="1440000" cy="365125"/>
          </a:xfrm>
        </p:spPr>
        <p:txBody>
          <a:bodyPr/>
          <a:lstStyle/>
          <a:p>
            <a:fld id="{3425BD00-AB7F-4090-84D6-704AAA917BC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8980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>
            <a:extLst>
              <a:ext uri="{FF2B5EF4-FFF2-40B4-BE49-F238E27FC236}">
                <a16:creationId xmlns:a16="http://schemas.microsoft.com/office/drawing/2014/main" id="{D7894412-FC61-0A92-24EA-2B1B25D3F3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2766219"/>
            <a:ext cx="10515600" cy="1325563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sz="4400" baseline="0"/>
            </a:lvl1pPr>
          </a:lstStyle>
          <a:p>
            <a:r>
              <a:rPr lang="fi-FI"/>
              <a:t>Lopetusdian kiitosteksti tähän.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20.9.2022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BD00-AB7F-4090-84D6-704AAA917BC9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F93301DA-A12B-3310-07CD-8D59BC5559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177" y="5494821"/>
            <a:ext cx="2681646" cy="80189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11928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71D5-3A71-4572-85C7-DE8F2EB28AB8}" type="datetimeFigureOut">
              <a:rPr lang="fi-FI" smtClean="0"/>
              <a:t>13.10.2023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4066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i-FI"/>
              <a:t>20.9.2022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3425BD00-AB7F-4090-84D6-704AAA917BC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80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1990EF-9DF6-1296-55AF-46283E1463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Akuuttitiimi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1B05FC3-EE71-B61E-9590-B7633E6055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1856" y="4232353"/>
            <a:ext cx="9144000" cy="1655762"/>
          </a:xfrm>
        </p:spPr>
        <p:txBody>
          <a:bodyPr/>
          <a:lstStyle/>
          <a:p>
            <a:r>
              <a:rPr lang="fi-FI" dirty="0"/>
              <a:t>Lasten ja nuorten mielenterveys- ja riippuvuushoidon palvelut</a:t>
            </a:r>
          </a:p>
          <a:p>
            <a:r>
              <a:rPr lang="fi-FI" dirty="0"/>
              <a:t>Lasten ja nuorten varhaisen tuen palvelut</a:t>
            </a:r>
          </a:p>
        </p:txBody>
      </p:sp>
    </p:spTree>
    <p:extLst>
      <p:ext uri="{BB962C8B-B14F-4D97-AF65-F5344CB8AC3E}">
        <p14:creationId xmlns:p14="http://schemas.microsoft.com/office/powerpoint/2010/main" val="1140636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AKUUTTITIIMI     </a:t>
            </a:r>
            <a:endParaRPr lang="fi-FI" sz="2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199" y="1690688"/>
            <a:ext cx="9824499" cy="4486275"/>
          </a:xfrm>
        </p:spPr>
        <p:txBody>
          <a:bodyPr>
            <a:normAutofit fontScale="92500" lnSpcReduction="20000"/>
          </a:bodyPr>
          <a:lstStyle/>
          <a:p>
            <a:r>
              <a:rPr lang="fi-FI" sz="2000" dirty="0"/>
              <a:t>Akuuttitiimi on yksi lasten ja nuorten mielenterveys- ja riippuvuuspalvelujen palveluista varhaisen tuen palveluissa. </a:t>
            </a:r>
          </a:p>
          <a:p>
            <a:r>
              <a:rPr lang="fi-FI" sz="2000" dirty="0"/>
              <a:t>Elokuusta 2023 lähtien akuuttitiimissä on neljä sairaanhoitajaa hyvinvointialueella, jotka päivystävät arkisin klo 8-16.</a:t>
            </a:r>
          </a:p>
          <a:p>
            <a:r>
              <a:rPr lang="fi-FI" sz="2000" dirty="0"/>
              <a:t>Työ on mielenterveyden, päihteiden ja riippuvuuksien hoitoon liittyvää tukea, palveluohjausta ja muutosvalmennusta. Tapaamisissa hyödynnetään mm. Käynti Kerrallaan Terapiaa (KKT). </a:t>
            </a:r>
          </a:p>
          <a:p>
            <a:r>
              <a:rPr lang="fi-FI" sz="2000" dirty="0"/>
              <a:t>Palvelua tarjotaan paikkakunnan toiveiden mukaan nuorille ja nuorille aikuisille (13-29v)</a:t>
            </a:r>
          </a:p>
          <a:p>
            <a:r>
              <a:rPr lang="fi-FI" sz="2000" dirty="0"/>
              <a:t>Tapaamiseen voi tulla sovitusti ajanvarauksella tai </a:t>
            </a:r>
            <a:r>
              <a:rPr lang="fi-FI" sz="2000" dirty="0" err="1"/>
              <a:t>walk</a:t>
            </a:r>
            <a:r>
              <a:rPr lang="fi-FI" sz="2000" dirty="0"/>
              <a:t> in- periaatteella. Asiakas, huoltaja tai työntekijä voi olla halutessaan yhteydessä etukäteen soittaen tai viestien tekstarilla tai </a:t>
            </a:r>
            <a:r>
              <a:rPr lang="fi-FI" sz="2000" dirty="0" err="1"/>
              <a:t>whatsapilla</a:t>
            </a:r>
            <a:r>
              <a:rPr lang="fi-FI" sz="2000" dirty="0"/>
              <a:t>.</a:t>
            </a:r>
          </a:p>
          <a:p>
            <a:pPr lvl="0"/>
            <a:r>
              <a:rPr lang="fi-FI" sz="2000" dirty="0"/>
              <a:t>Akuuttitiimin</a:t>
            </a:r>
            <a:r>
              <a:rPr lang="fi-FI" sz="2000" b="1" dirty="0"/>
              <a:t> </a:t>
            </a:r>
            <a:r>
              <a:rPr lang="fi-FI" sz="2000" dirty="0"/>
              <a:t>muodostavat päivystävä sairaanhoitaja ja paikkakunnan hyvinvoinnin palvelut. Alueen Ohjaamojen, samoin opiskeluterveydenhuollon työntekijöiden sekä alueen muiden toimijoiden, kuten sosiaalityön kanssa tehdään tiivistä yhteistyötä. Psykiatrian konsultaatiomahdollisuus 13-18v asiakkaiden osalta kuntakonsultaatiotiimeissä (n. 2 viikon välein).  </a:t>
            </a:r>
          </a:p>
        </p:txBody>
      </p:sp>
    </p:spTree>
    <p:extLst>
      <p:ext uri="{BB962C8B-B14F-4D97-AF65-F5344CB8AC3E}">
        <p14:creationId xmlns:p14="http://schemas.microsoft.com/office/powerpoint/2010/main" val="277074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/>
        </p:nvSpPr>
        <p:spPr>
          <a:xfrm>
            <a:off x="839788" y="1521970"/>
            <a:ext cx="4163727" cy="4570068"/>
          </a:xfrm>
          <a:prstGeom prst="rect">
            <a:avLst/>
          </a:prstGeom>
          <a:solidFill>
            <a:schemeClr val="bg1"/>
          </a:solidFill>
          <a:ln>
            <a:solidFill>
              <a:srgbClr val="D9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/>
          <p:cNvSpPr/>
          <p:nvPr/>
        </p:nvSpPr>
        <p:spPr>
          <a:xfrm>
            <a:off x="839788" y="448322"/>
            <a:ext cx="4163727" cy="1079158"/>
          </a:xfrm>
          <a:prstGeom prst="rect">
            <a:avLst/>
          </a:prstGeom>
          <a:solidFill>
            <a:schemeClr val="bg1"/>
          </a:solidFill>
          <a:ln>
            <a:solidFill>
              <a:srgbClr val="D9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48322"/>
            <a:ext cx="3462391" cy="1073649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/>
              <a:t>   Akuuttitiimin</a:t>
            </a:r>
            <a:br>
              <a:rPr lang="fi-FI" dirty="0"/>
            </a:br>
            <a:r>
              <a:rPr lang="fi-FI" dirty="0"/>
              <a:t>    työnkuva</a:t>
            </a:r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056" y="2043985"/>
            <a:ext cx="1756331" cy="2280320"/>
          </a:xfrm>
          <a:ln>
            <a:noFill/>
          </a:ln>
          <a:effectLst>
            <a:softEdge rad="63500"/>
          </a:effectLst>
        </p:spPr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1762897"/>
            <a:ext cx="4163727" cy="443195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Akuutti tuki nuorelle ja jatko(</a:t>
            </a:r>
            <a:r>
              <a:rPr lang="fi-FI" dirty="0" err="1"/>
              <a:t>hoido</a:t>
            </a:r>
            <a:r>
              <a:rPr lang="fi-FI" dirty="0"/>
              <a:t>)n suunnittelu ja ohjaaminen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Hoidon tarpeen arviointi – mielenterveys- ja päihdeongelmat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Tuki perheelle/läheisille ja alueen ammattilaisille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Moniammatillinen yhteistyö paikallisten ja erikoissairaanhoidon toimijoiden kanssa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Tapaamiset paikkakunnalla         </a:t>
            </a:r>
            <a:r>
              <a:rPr lang="fi-FI" sz="1200" i="1" dirty="0"/>
              <a:t> </a:t>
            </a:r>
            <a:r>
              <a:rPr lang="fi-FI" dirty="0"/>
              <a:t>sovitusti, </a:t>
            </a:r>
            <a:r>
              <a:rPr lang="fi-FI" dirty="0" err="1"/>
              <a:t>walk</a:t>
            </a:r>
            <a:r>
              <a:rPr lang="fi-FI" dirty="0"/>
              <a:t>-in tai etänä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i-FI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i-FI" dirty="0"/>
          </a:p>
          <a:p>
            <a:endParaRPr lang="fi-FI" dirty="0"/>
          </a:p>
        </p:txBody>
      </p:sp>
      <p:pic>
        <p:nvPicPr>
          <p:cNvPr id="15" name="Kuva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7182" y="1856217"/>
            <a:ext cx="2002959" cy="2655857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/>
        </p:nvPicPr>
        <p:blipFill rotWithShape="1">
          <a:blip r:embed="rId4"/>
          <a:srcRect t="-1947" r="48473" b="1"/>
          <a:stretch/>
        </p:blipFill>
        <p:spPr>
          <a:xfrm>
            <a:off x="9680462" y="368471"/>
            <a:ext cx="1096398" cy="1084605"/>
          </a:xfrm>
          <a:prstGeom prst="rect">
            <a:avLst/>
          </a:prstGeom>
        </p:spPr>
      </p:pic>
      <p:sp>
        <p:nvSpPr>
          <p:cNvPr id="18" name="Tekstiruutu 17"/>
          <p:cNvSpPr txBox="1"/>
          <p:nvPr/>
        </p:nvSpPr>
        <p:spPr>
          <a:xfrm>
            <a:off x="9539209" y="4730549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nuori 13-v  -&gt;</a:t>
            </a:r>
          </a:p>
        </p:txBody>
      </p:sp>
      <p:sp>
        <p:nvSpPr>
          <p:cNvPr id="19" name="Tekstiruutu 18"/>
          <p:cNvSpPr txBox="1"/>
          <p:nvPr/>
        </p:nvSpPr>
        <p:spPr>
          <a:xfrm>
            <a:off x="8051324" y="726107"/>
            <a:ext cx="145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huoltajat</a:t>
            </a:r>
          </a:p>
        </p:txBody>
      </p:sp>
      <p:sp>
        <p:nvSpPr>
          <p:cNvPr id="20" name="Nuoli vasemmalle ja oikealle 19"/>
          <p:cNvSpPr/>
          <p:nvPr/>
        </p:nvSpPr>
        <p:spPr>
          <a:xfrm>
            <a:off x="7474387" y="2865870"/>
            <a:ext cx="1299598" cy="636550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2" name="Kuva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0997" y="5457517"/>
            <a:ext cx="1097375" cy="1085182"/>
          </a:xfrm>
          <a:prstGeom prst="rect">
            <a:avLst/>
          </a:prstGeom>
        </p:spPr>
      </p:pic>
      <p:sp>
        <p:nvSpPr>
          <p:cNvPr id="23" name="Tekstiruutu 22"/>
          <p:cNvSpPr txBox="1"/>
          <p:nvPr/>
        </p:nvSpPr>
        <p:spPr>
          <a:xfrm>
            <a:off x="7777538" y="5722706"/>
            <a:ext cx="158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ammattilaiset</a:t>
            </a:r>
          </a:p>
        </p:txBody>
      </p:sp>
    </p:spTree>
    <p:extLst>
      <p:ext uri="{BB962C8B-B14F-4D97-AF65-F5344CB8AC3E}">
        <p14:creationId xmlns:p14="http://schemas.microsoft.com/office/powerpoint/2010/main" val="1389732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91548" y="385003"/>
            <a:ext cx="10515600" cy="1325563"/>
          </a:xfrm>
        </p:spPr>
        <p:txBody>
          <a:bodyPr>
            <a:normAutofit/>
          </a:bodyPr>
          <a:lstStyle/>
          <a:p>
            <a:r>
              <a:rPr lang="fi-FI" sz="2800" dirty="0"/>
              <a:t>Asiakkaita ohjanneet tahot		 Tapaamispaikat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i="1" dirty="0"/>
              <a:t>sosiaalityö (sosiaaliohjaaja,</a:t>
            </a:r>
          </a:p>
          <a:p>
            <a:pPr marL="0" indent="0">
              <a:buNone/>
            </a:pPr>
            <a:r>
              <a:rPr lang="fi-FI" i="1" dirty="0"/>
              <a:t>   jälkihuolto, sosiaalityöntekijä,</a:t>
            </a:r>
          </a:p>
          <a:p>
            <a:pPr marL="0" indent="0">
              <a:buNone/>
            </a:pPr>
            <a:r>
              <a:rPr lang="fi-FI" i="1" dirty="0"/>
              <a:t>   perhetyö)</a:t>
            </a:r>
          </a:p>
          <a:p>
            <a:r>
              <a:rPr lang="fi-FI" i="1" dirty="0"/>
              <a:t>koulukuraattori</a:t>
            </a:r>
          </a:p>
          <a:p>
            <a:r>
              <a:rPr lang="fi-FI" i="1" dirty="0"/>
              <a:t>terveydenhoitaja</a:t>
            </a:r>
          </a:p>
          <a:p>
            <a:r>
              <a:rPr lang="fi-FI" i="1" dirty="0"/>
              <a:t>etsivä nuorisotyöntekijä</a:t>
            </a:r>
          </a:p>
          <a:p>
            <a:r>
              <a:rPr lang="fi-FI" i="1" dirty="0"/>
              <a:t>omavalmentaja</a:t>
            </a:r>
          </a:p>
          <a:p>
            <a:r>
              <a:rPr lang="fi-FI" i="1" dirty="0"/>
              <a:t>pajavalmentaja</a:t>
            </a:r>
          </a:p>
          <a:p>
            <a:r>
              <a:rPr lang="fi-FI" i="1" dirty="0"/>
              <a:t>Y-tiimi</a:t>
            </a:r>
          </a:p>
          <a:p>
            <a:r>
              <a:rPr lang="fi-FI" i="1" dirty="0"/>
              <a:t>psykologi</a:t>
            </a:r>
          </a:p>
          <a:p>
            <a:r>
              <a:rPr lang="fi-FI" i="1" dirty="0"/>
              <a:t>huoltaja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867939" y="1825625"/>
            <a:ext cx="5181600" cy="4351338"/>
          </a:xfrm>
        </p:spPr>
        <p:txBody>
          <a:bodyPr>
            <a:normAutofit/>
          </a:bodyPr>
          <a:lstStyle/>
          <a:p>
            <a:r>
              <a:rPr lang="fi-FI" sz="2200" i="1" dirty="0"/>
              <a:t>alueen Ohjaamot</a:t>
            </a:r>
          </a:p>
          <a:p>
            <a:r>
              <a:rPr lang="fi-FI" sz="2200" i="1" dirty="0"/>
              <a:t>perhekeskus</a:t>
            </a:r>
          </a:p>
          <a:p>
            <a:r>
              <a:rPr lang="fi-FI" sz="2200" i="1" dirty="0"/>
              <a:t>nuoren koti</a:t>
            </a:r>
          </a:p>
          <a:p>
            <a:r>
              <a:rPr lang="fi-FI" sz="2200" i="1" dirty="0"/>
              <a:t>ulkoilumaastot</a:t>
            </a:r>
          </a:p>
          <a:p>
            <a:r>
              <a:rPr lang="fi-FI" sz="2200" i="1" dirty="0"/>
              <a:t>nuoren kanssa palvelussa käyminen</a:t>
            </a:r>
          </a:p>
          <a:p>
            <a:pPr marL="0" indent="0">
              <a:buNone/>
            </a:pPr>
            <a:endParaRPr lang="fi-FI" sz="2200" i="1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5089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Akuuttitiimin asiakastapaamisten aiheet </a:t>
            </a:r>
            <a:endParaRPr lang="fi-FI" sz="24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fi-FI" dirty="0"/>
              <a:t>ahdistus</a:t>
            </a:r>
          </a:p>
          <a:p>
            <a:pPr>
              <a:lnSpc>
                <a:spcPct val="100000"/>
              </a:lnSpc>
            </a:pPr>
            <a:r>
              <a:rPr lang="fi-FI" dirty="0"/>
              <a:t>akuutti kriisi</a:t>
            </a:r>
          </a:p>
          <a:p>
            <a:pPr>
              <a:lnSpc>
                <a:spcPct val="100000"/>
              </a:lnSpc>
            </a:pPr>
            <a:r>
              <a:rPr lang="fi-FI" dirty="0"/>
              <a:t>alakuloisuus/masennus</a:t>
            </a:r>
          </a:p>
          <a:p>
            <a:pPr>
              <a:lnSpc>
                <a:spcPct val="100000"/>
              </a:lnSpc>
            </a:pPr>
            <a:r>
              <a:rPr lang="fi-FI" dirty="0"/>
              <a:t>arjen haasteet</a:t>
            </a:r>
          </a:p>
          <a:p>
            <a:pPr>
              <a:lnSpc>
                <a:spcPct val="100000"/>
              </a:lnSpc>
            </a:pPr>
            <a:r>
              <a:rPr lang="fi-FI" dirty="0"/>
              <a:t>ihmissuhteiden haasteet</a:t>
            </a:r>
          </a:p>
          <a:p>
            <a:pPr>
              <a:lnSpc>
                <a:spcPct val="100000"/>
              </a:lnSpc>
            </a:pPr>
            <a:r>
              <a:rPr lang="fi-FI" dirty="0"/>
              <a:t>kannattelu ennen hoidon alkua </a:t>
            </a:r>
          </a:p>
          <a:p>
            <a:pPr>
              <a:lnSpc>
                <a:spcPct val="100000"/>
              </a:lnSpc>
            </a:pPr>
            <a:r>
              <a:rPr lang="fi-FI" dirty="0"/>
              <a:t>koulukiusaamisesta selviytyminen</a:t>
            </a:r>
          </a:p>
          <a:p>
            <a:pPr>
              <a:lnSpc>
                <a:spcPct val="100000"/>
              </a:lnSpc>
            </a:pPr>
            <a:r>
              <a:rPr lang="fi-FI" dirty="0"/>
              <a:t>läheisen mielenterveys- tai riippuvuushaasteet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dirty="0"/>
              <a:t>	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94870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fi-FI" dirty="0"/>
              <a:t>mielialan vaihtelut</a:t>
            </a:r>
          </a:p>
          <a:p>
            <a:pPr>
              <a:lnSpc>
                <a:spcPct val="100000"/>
              </a:lnSpc>
            </a:pPr>
            <a:r>
              <a:rPr lang="fi-FI" dirty="0"/>
              <a:t>neuropsykiatriset haasteet	 </a:t>
            </a:r>
          </a:p>
          <a:p>
            <a:pPr>
              <a:lnSpc>
                <a:spcPct val="100000"/>
              </a:lnSpc>
            </a:pPr>
            <a:r>
              <a:rPr lang="fi-FI" dirty="0"/>
              <a:t>riittämätön keskustelutuki</a:t>
            </a:r>
          </a:p>
          <a:p>
            <a:pPr>
              <a:lnSpc>
                <a:spcPct val="100000"/>
              </a:lnSpc>
            </a:pPr>
            <a:r>
              <a:rPr lang="fi-FI" dirty="0"/>
              <a:t>palveluohjauksen tarve</a:t>
            </a:r>
          </a:p>
          <a:p>
            <a:pPr>
              <a:lnSpc>
                <a:spcPct val="100000"/>
              </a:lnSpc>
            </a:pPr>
            <a:r>
              <a:rPr lang="fi-FI" dirty="0"/>
              <a:t>päihteet/riippuvuudet</a:t>
            </a:r>
          </a:p>
          <a:p>
            <a:pPr>
              <a:lnSpc>
                <a:spcPct val="100000"/>
              </a:lnSpc>
            </a:pPr>
            <a:r>
              <a:rPr lang="fi-FI" dirty="0"/>
              <a:t>opinnot/työllistyminen/tulevaisuus</a:t>
            </a:r>
          </a:p>
          <a:p>
            <a:pPr>
              <a:lnSpc>
                <a:spcPct val="100000"/>
              </a:lnSpc>
            </a:pPr>
            <a:r>
              <a:rPr lang="fi-FI" dirty="0"/>
              <a:t>tuki huoltajalle nuoren tilanteen vuoksi</a:t>
            </a:r>
          </a:p>
          <a:p>
            <a:pPr>
              <a:lnSpc>
                <a:spcPct val="100000"/>
              </a:lnSpc>
            </a:pPr>
            <a:r>
              <a:rPr lang="fi-FI" dirty="0"/>
              <a:t>väsymys/jaksamattomuus</a:t>
            </a:r>
          </a:p>
          <a:p>
            <a:pPr>
              <a:lnSpc>
                <a:spcPct val="100000"/>
              </a:lnSpc>
            </a:pPr>
            <a:r>
              <a:rPr lang="fi-FI" dirty="0"/>
              <a:t>univaikeudet	</a:t>
            </a:r>
          </a:p>
        </p:txBody>
      </p:sp>
    </p:spTree>
    <p:extLst>
      <p:ext uri="{BB962C8B-B14F-4D97-AF65-F5344CB8AC3E}">
        <p14:creationId xmlns:p14="http://schemas.microsoft.com/office/powerpoint/2010/main" val="3443146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39856" cy="1847723"/>
          </a:xfrm>
        </p:spPr>
        <p:txBody>
          <a:bodyPr>
            <a:normAutofit/>
          </a:bodyPr>
          <a:lstStyle/>
          <a:p>
            <a:r>
              <a:rPr lang="fi-FI" sz="3200" dirty="0"/>
              <a:t>Akuuttitiimin asiakkaiden jatko-ohjautumistahot  </a:t>
            </a:r>
            <a:endParaRPr lang="fi-FI" sz="2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006353"/>
            <a:ext cx="10515600" cy="417061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</a:pPr>
            <a:r>
              <a:rPr lang="fi-FI" dirty="0" err="1"/>
              <a:t>Sotekeskus</a:t>
            </a:r>
            <a:r>
              <a:rPr lang="fi-FI" dirty="0"/>
              <a:t>, psykiatrinen sairaanhoitaja</a:t>
            </a:r>
          </a:p>
          <a:p>
            <a:pPr>
              <a:lnSpc>
                <a:spcPct val="100000"/>
              </a:lnSpc>
            </a:pPr>
            <a:r>
              <a:rPr lang="fi-FI" dirty="0"/>
              <a:t>Päivystys</a:t>
            </a:r>
          </a:p>
          <a:p>
            <a:pPr>
              <a:lnSpc>
                <a:spcPct val="100000"/>
              </a:lnSpc>
            </a:pPr>
            <a:r>
              <a:rPr lang="fi-FI" dirty="0"/>
              <a:t>Nuorisopsykiatrian tiimi</a:t>
            </a:r>
          </a:p>
          <a:p>
            <a:pPr>
              <a:lnSpc>
                <a:spcPct val="100000"/>
              </a:lnSpc>
            </a:pPr>
            <a:r>
              <a:rPr lang="fi-FI" dirty="0"/>
              <a:t>Opiskeluterveydenhuolto (koulukuraattori, terveydenhoitaja)</a:t>
            </a:r>
          </a:p>
          <a:p>
            <a:pPr>
              <a:lnSpc>
                <a:spcPct val="100000"/>
              </a:lnSpc>
            </a:pPr>
            <a:r>
              <a:rPr lang="fi-FI" dirty="0"/>
              <a:t>Lääkäri</a:t>
            </a:r>
          </a:p>
          <a:p>
            <a:pPr>
              <a:lnSpc>
                <a:spcPct val="100000"/>
              </a:lnSpc>
            </a:pPr>
            <a:r>
              <a:rPr lang="fi-FI" dirty="0"/>
              <a:t>Riippuvuusklinikka</a:t>
            </a:r>
          </a:p>
          <a:p>
            <a:pPr>
              <a:lnSpc>
                <a:spcPct val="100000"/>
              </a:lnSpc>
            </a:pPr>
            <a:r>
              <a:rPr lang="fi-FI" dirty="0"/>
              <a:t>Etsivä nuorisotyöntekijä</a:t>
            </a:r>
          </a:p>
          <a:p>
            <a:pPr>
              <a:lnSpc>
                <a:spcPct val="100000"/>
              </a:lnSpc>
            </a:pPr>
            <a:r>
              <a:rPr lang="fi-FI" dirty="0"/>
              <a:t>YTHS</a:t>
            </a:r>
          </a:p>
          <a:p>
            <a:pPr>
              <a:lnSpc>
                <a:spcPct val="100000"/>
              </a:lnSpc>
            </a:pPr>
            <a:r>
              <a:rPr lang="fi-FI" dirty="0"/>
              <a:t>Psykiatrian </a:t>
            </a:r>
            <a:r>
              <a:rPr lang="fi-FI" dirty="0" err="1"/>
              <a:t>pkl</a:t>
            </a:r>
            <a:r>
              <a:rPr lang="fi-FI" dirty="0"/>
              <a:t> tai osasto</a:t>
            </a:r>
          </a:p>
          <a:p>
            <a:pPr>
              <a:lnSpc>
                <a:spcPct val="100000"/>
              </a:lnSpc>
            </a:pPr>
            <a:r>
              <a:rPr lang="fi-FI" dirty="0"/>
              <a:t>Sosiaalityö</a:t>
            </a:r>
          </a:p>
          <a:p>
            <a:pPr marL="0" indent="0">
              <a:lnSpc>
                <a:spcPct val="100000"/>
              </a:lnSpc>
              <a:buNone/>
            </a:pPr>
            <a:endParaRPr lang="fi-FI" dirty="0"/>
          </a:p>
          <a:p>
            <a:pPr marL="0" indent="0">
              <a:lnSpc>
                <a:spcPct val="100000"/>
              </a:lnSpc>
              <a:buNone/>
            </a:pPr>
            <a:r>
              <a:rPr lang="fi-FI" dirty="0"/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967015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5C4EED-9FDC-8327-4E75-DFC1EB830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b="0" dirty="0"/>
              <a:t>Akuuttitiimi, sairaanhoitajat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10E9DE-7822-ABDB-630D-B88E89CAEC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Järvi-Pohjanmaa ja Kaksineuvoinen </a:t>
            </a:r>
          </a:p>
          <a:p>
            <a:pPr marL="0" indent="0">
              <a:buNone/>
            </a:pPr>
            <a:r>
              <a:rPr lang="fi-FI" dirty="0"/>
              <a:t>p. 040 636 7917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Lapua ja Seinäjoki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p. 040 186 1166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6D8F728-7D2E-C6C9-D96E-AFF362D3C5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dirty="0"/>
              <a:t>Seinäjoki ja Ilmajoki</a:t>
            </a:r>
            <a:endParaRPr lang="fi-FI" sz="2400" dirty="0"/>
          </a:p>
          <a:p>
            <a:pPr marL="0" indent="0">
              <a:buNone/>
            </a:pPr>
            <a:r>
              <a:rPr lang="fi-FI" dirty="0"/>
              <a:t>p. 050 477 0119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Kurikka </a:t>
            </a:r>
            <a:r>
              <a:rPr lang="fi-FI"/>
              <a:t>ja Suupohja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p. 040 636 7313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8877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92281f5-0e0a-42d7-acb5-914712839421">
      <Terms xmlns="http://schemas.microsoft.com/office/infopath/2007/PartnerControls"/>
    </lcf76f155ced4ddcb4097134ff3c332f>
    <TaxCatchAll xmlns="c87c56ee-b3ca-4caa-b647-d6e05b0f467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2CEDFEF2F2404AB625894E7C8DAC7E" ma:contentTypeVersion="18" ma:contentTypeDescription="Create a new document." ma:contentTypeScope="" ma:versionID="754176915c64649ea3d27c74e5f9b3cf">
  <xsd:schema xmlns:xsd="http://www.w3.org/2001/XMLSchema" xmlns:xs="http://www.w3.org/2001/XMLSchema" xmlns:p="http://schemas.microsoft.com/office/2006/metadata/properties" xmlns:ns2="692281f5-0e0a-42d7-acb5-914712839421" xmlns:ns3="c87c56ee-b3ca-4caa-b647-d6e05b0f467a" targetNamespace="http://schemas.microsoft.com/office/2006/metadata/properties" ma:root="true" ma:fieldsID="6c3304513fd357877834f8404bb38ff9" ns2:_="" ns3:_="">
    <xsd:import namespace="692281f5-0e0a-42d7-acb5-914712839421"/>
    <xsd:import namespace="c87c56ee-b3ca-4caa-b647-d6e05b0f46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MediaServiceLocation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2281f5-0e0a-42d7-acb5-9147128394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e512d4ec-1b9f-41fe-b51c-c8b502c4e5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7c56ee-b3ca-4caa-b647-d6e05b0f467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fd0cbda-fde9-419b-b052-34958aed2300}" ma:internalName="TaxCatchAll" ma:showField="CatchAllData" ma:web="c87c56ee-b3ca-4caa-b647-d6e05b0f46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1219B3-0AF7-4C79-BC86-DF1FE141D59E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692281f5-0e0a-42d7-acb5-914712839421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metadata/properties"/>
    <ds:schemaRef ds:uri="c87c56ee-b3ca-4caa-b647-d6e05b0f467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372B57A-213F-4989-A123-88E5872DE6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2281f5-0e0a-42d7-acb5-914712839421"/>
    <ds:schemaRef ds:uri="c87c56ee-b3ca-4caa-b647-d6e05b0f46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3F2841-7D9C-464E-8DC8-72DA7CA012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2900</TotalTime>
  <Words>355</Words>
  <Application>Microsoft Office PowerPoint</Application>
  <PresentationFormat>Laajakuva</PresentationFormat>
  <Paragraphs>84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Arial</vt:lpstr>
      <vt:lpstr>Calibri</vt:lpstr>
      <vt:lpstr>Verdana</vt:lpstr>
      <vt:lpstr>Wingdings</vt:lpstr>
      <vt:lpstr>Office-teema</vt:lpstr>
      <vt:lpstr>Akuuttitiimi</vt:lpstr>
      <vt:lpstr>AKUUTTITIIMI     </vt:lpstr>
      <vt:lpstr>   Akuuttitiimin     työnkuva</vt:lpstr>
      <vt:lpstr>Asiakkaita ohjanneet tahot   Tapaamispaikat</vt:lpstr>
      <vt:lpstr>Akuuttitiimin asiakastapaamisten aiheet </vt:lpstr>
      <vt:lpstr>Akuuttitiimin asiakkaiden jatko-ohjautumistahot  </vt:lpstr>
      <vt:lpstr>Akuuttitiimi, sairaanhoitajat</vt:lpstr>
    </vt:vector>
  </TitlesOfParts>
  <Company>EPSHP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PowerPoint-pohjan käyttö</dc:title>
  <dc:creator>Metsä-Ketelä Tuomas</dc:creator>
  <cp:lastModifiedBy>Toni Ranta</cp:lastModifiedBy>
  <cp:revision>46</cp:revision>
  <cp:lastPrinted>2023-03-10T11:24:35Z</cp:lastPrinted>
  <dcterms:created xsi:type="dcterms:W3CDTF">2022-09-19T10:31:46Z</dcterms:created>
  <dcterms:modified xsi:type="dcterms:W3CDTF">2023-10-13T06:57:36Z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0x0101005F2CEDFEF2F2404AB625894E7C8DAC7E</vt:lpwstr>
  </property>
  <property fmtid="{D5CDD505-2E9C-101B-9397-08002B2CF9AE}" pid="3" name="MediaServiceImageTags">
    <vt:lpwstr/>
  </property>
</Properties>
</file>