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4"/>
    <p:sldMasterId id="2147483795" r:id="rId5"/>
  </p:sldMasterIdLst>
  <p:notesMasterIdLst>
    <p:notesMasterId r:id="rId20"/>
  </p:notesMasterIdLst>
  <p:sldIdLst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71" r:id="rId18"/>
    <p:sldId id="472" r:id="rId19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1BC1A-079C-47E1-94AC-A30B19EF5CC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FA092-95C3-4612-89A9-7B0C52AA5B4E}">
      <dgm:prSet custT="1"/>
      <dgm:spPr/>
      <dgm:t>
        <a:bodyPr/>
        <a:lstStyle/>
        <a:p>
          <a:r>
            <a:rPr lang="fi-FI" sz="1400"/>
            <a:t>Osatyökykyinen tai itsensä osatyökykyiseksi tunteva työikäinen työtön.</a:t>
          </a:r>
          <a:endParaRPr lang="en-US" sz="1400"/>
        </a:p>
      </dgm:t>
    </dgm:pt>
    <dgm:pt modelId="{0422C831-9EE4-47C6-A0E7-753F49902CD5}" type="parTrans" cxnId="{87166D7B-A70A-4AEC-85A5-34000A39D46F}">
      <dgm:prSet/>
      <dgm:spPr/>
      <dgm:t>
        <a:bodyPr/>
        <a:lstStyle/>
        <a:p>
          <a:endParaRPr lang="en-US"/>
        </a:p>
      </dgm:t>
    </dgm:pt>
    <dgm:pt modelId="{64B8FFC1-BDC0-4992-9716-8341C54DB5AB}" type="sibTrans" cxnId="{87166D7B-A70A-4AEC-85A5-34000A39D46F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D5E6D75-EA5B-4234-A266-20C22D065FFB}">
      <dgm:prSet custT="1"/>
      <dgm:spPr/>
      <dgm:t>
        <a:bodyPr/>
        <a:lstStyle/>
        <a:p>
          <a:r>
            <a:rPr lang="fi-FI" sz="1400" dirty="0"/>
            <a:t>Useita työttömyyspätkiä tai pitkäaikaistyötön.</a:t>
          </a:r>
          <a:endParaRPr lang="en-US" sz="1400" dirty="0"/>
        </a:p>
      </dgm:t>
    </dgm:pt>
    <dgm:pt modelId="{2D00B340-2BED-4C19-B9BD-4602E878F53C}" type="parTrans" cxnId="{45BA6BAA-A49A-4F05-A074-D8977D0E7AA7}">
      <dgm:prSet/>
      <dgm:spPr/>
      <dgm:t>
        <a:bodyPr/>
        <a:lstStyle/>
        <a:p>
          <a:endParaRPr lang="en-US"/>
        </a:p>
      </dgm:t>
    </dgm:pt>
    <dgm:pt modelId="{F2619568-90E7-42E1-86CF-C95CF4751343}" type="sibTrans" cxnId="{45BA6BAA-A49A-4F05-A074-D8977D0E7AA7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71C98A25-C768-4FC9-A45E-D79FD0DA17B7}">
      <dgm:prSet custT="1"/>
      <dgm:spPr/>
      <dgm:t>
        <a:bodyPr/>
        <a:lstStyle/>
        <a:p>
          <a:r>
            <a:rPr lang="fi-FI" sz="1400"/>
            <a:t>Asiakkaalla on työllistymiseen vaikuttavia terveydellisiä ongelmia, joita ei ole kartoitettu/arvioitu.</a:t>
          </a:r>
          <a:endParaRPr lang="en-US" sz="1400"/>
        </a:p>
      </dgm:t>
    </dgm:pt>
    <dgm:pt modelId="{43F8D0EF-E3E8-4481-8ADE-AFAD476ABFC1}" type="parTrans" cxnId="{BAAFEB21-989C-4096-A7CE-06876F4A2DFB}">
      <dgm:prSet/>
      <dgm:spPr/>
      <dgm:t>
        <a:bodyPr/>
        <a:lstStyle/>
        <a:p>
          <a:endParaRPr lang="en-US"/>
        </a:p>
      </dgm:t>
    </dgm:pt>
    <dgm:pt modelId="{AF2BB74F-2C9B-4275-B7BB-3867E867C4BE}" type="sibTrans" cxnId="{BAAFEB21-989C-4096-A7CE-06876F4A2DFB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91FE890-E206-4729-BFA7-F12822DE714D}">
      <dgm:prSet custT="1"/>
      <dgm:spPr/>
      <dgm:t>
        <a:bodyPr/>
        <a:lstStyle/>
        <a:p>
          <a:r>
            <a:rPr lang="fi-FI" sz="1200"/>
            <a:t>Asiakkaan kokonaistilanne on epäselvä eikä yksittäisistä palveluista ole löytynyt ratkaisua työllistymisen edistämiseksi. Ei ole selkeää tietoa, miksi asiakas ei ole työllistynyt.</a:t>
          </a:r>
          <a:endParaRPr lang="en-US" sz="1200"/>
        </a:p>
      </dgm:t>
    </dgm:pt>
    <dgm:pt modelId="{1FC79FAA-BBB4-41F4-B3CC-4F918BBA103F}" type="parTrans" cxnId="{89AED85E-500C-44D6-A702-A76BE792C974}">
      <dgm:prSet/>
      <dgm:spPr/>
      <dgm:t>
        <a:bodyPr/>
        <a:lstStyle/>
        <a:p>
          <a:endParaRPr lang="en-US"/>
        </a:p>
      </dgm:t>
    </dgm:pt>
    <dgm:pt modelId="{3E33BB8A-F10E-48F8-8400-032F7AC19A37}" type="sibTrans" cxnId="{89AED85E-500C-44D6-A702-A76BE792C974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99CC5A9-EE70-437F-ADA9-B96ADD205049}">
      <dgm:prSet custT="1"/>
      <dgm:spPr/>
      <dgm:t>
        <a:bodyPr/>
        <a:lstStyle/>
        <a:p>
          <a:r>
            <a:rPr lang="fi-FI" sz="1400"/>
            <a:t>Asiakkaalta saattaa puuttua toisen asteen koulutus tai opinnot ovat keskeytyneet useasti.</a:t>
          </a:r>
          <a:endParaRPr lang="en-US" sz="1400"/>
        </a:p>
      </dgm:t>
    </dgm:pt>
    <dgm:pt modelId="{4569F59B-F060-4254-A228-4C99B7E9D813}" type="parTrans" cxnId="{E3676404-3AC5-4EBB-809A-DE18BE4C941E}">
      <dgm:prSet/>
      <dgm:spPr/>
      <dgm:t>
        <a:bodyPr/>
        <a:lstStyle/>
        <a:p>
          <a:endParaRPr lang="en-US"/>
        </a:p>
      </dgm:t>
    </dgm:pt>
    <dgm:pt modelId="{0376283F-828D-4C8E-8248-01ACFAC509F6}" type="sibTrans" cxnId="{E3676404-3AC5-4EBB-809A-DE18BE4C941E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52188A2-1A07-41FA-858A-C99441E9AE79}">
      <dgm:prSet custT="1"/>
      <dgm:spPr/>
      <dgm:t>
        <a:bodyPr/>
        <a:lstStyle/>
        <a:p>
          <a:r>
            <a:rPr lang="fi-FI" sz="1400"/>
            <a:t>Asiakas tarvitsee monialaista tukea sekä monia palveluita samanaikaisesti. </a:t>
          </a:r>
          <a:endParaRPr lang="en-US" sz="1400"/>
        </a:p>
      </dgm:t>
    </dgm:pt>
    <dgm:pt modelId="{54348AD1-7681-4874-AE0F-D0651A7CCB40}" type="parTrans" cxnId="{40258813-056F-443B-AD4E-5E2FAB74109F}">
      <dgm:prSet/>
      <dgm:spPr/>
      <dgm:t>
        <a:bodyPr/>
        <a:lstStyle/>
        <a:p>
          <a:endParaRPr lang="en-US"/>
        </a:p>
      </dgm:t>
    </dgm:pt>
    <dgm:pt modelId="{8E34CD22-1F67-4EF1-BEA9-E3ED34692DCD}" type="sibTrans" cxnId="{40258813-056F-443B-AD4E-5E2FAB74109F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B3C3C3B-5326-4CB3-BB35-702C02A416C7}">
      <dgm:prSet custT="1"/>
      <dgm:spPr/>
      <dgm:t>
        <a:bodyPr/>
        <a:lstStyle/>
        <a:p>
          <a:r>
            <a:rPr lang="fi-FI" sz="1400" dirty="0"/>
            <a:t>Asiakkaalla itsellään on halu/motivaatio </a:t>
          </a:r>
          <a:r>
            <a:rPr lang="fi-FI" sz="1400" dirty="0" smtClean="0"/>
            <a:t>työllistyä, mutta huoli omasta suoriutumisesta!</a:t>
          </a:r>
          <a:endParaRPr lang="en-US" sz="1400" dirty="0"/>
        </a:p>
      </dgm:t>
    </dgm:pt>
    <dgm:pt modelId="{B85A653C-BCC7-4647-B250-DE5AAD526B8B}" type="parTrans" cxnId="{BCFFE0C6-2097-410B-83EC-6E34EE50DBCA}">
      <dgm:prSet/>
      <dgm:spPr/>
      <dgm:t>
        <a:bodyPr/>
        <a:lstStyle/>
        <a:p>
          <a:endParaRPr lang="en-US"/>
        </a:p>
      </dgm:t>
    </dgm:pt>
    <dgm:pt modelId="{D70D81B2-DBA5-45B8-92B9-EA29C85842E2}" type="sibTrans" cxnId="{BCFFE0C6-2097-410B-83EC-6E34EE50DBCA}">
      <dgm:prSet/>
      <dgm:spPr/>
      <dgm:t>
        <a:bodyPr/>
        <a:lstStyle/>
        <a:p>
          <a:endParaRPr lang="en-US"/>
        </a:p>
      </dgm:t>
    </dgm:pt>
    <dgm:pt modelId="{227F4089-39DB-4ECB-881D-F199A827C414}">
      <dgm:prSet custT="1"/>
      <dgm:spPr/>
      <dgm:t>
        <a:bodyPr/>
        <a:lstStyle/>
        <a:p>
          <a:r>
            <a:rPr lang="fi-FI" sz="1400" dirty="0" smtClean="0"/>
            <a:t>Läheisellä herää huoli asiakkaan suoriutumisesta työelämässä</a:t>
          </a:r>
          <a:endParaRPr lang="en-US" sz="1400" dirty="0"/>
        </a:p>
      </dgm:t>
    </dgm:pt>
    <dgm:pt modelId="{EAD84866-CE06-4DD9-B480-6C2EC72D09EC}" type="parTrans" cxnId="{42AA12C1-FB8E-489B-B051-366E8C85336D}">
      <dgm:prSet/>
      <dgm:spPr/>
      <dgm:t>
        <a:bodyPr/>
        <a:lstStyle/>
        <a:p>
          <a:endParaRPr lang="fi-FI"/>
        </a:p>
      </dgm:t>
    </dgm:pt>
    <dgm:pt modelId="{23C11535-33BF-4DBC-8EE5-25295198170C}" type="sibTrans" cxnId="{42AA12C1-FB8E-489B-B051-366E8C85336D}">
      <dgm:prSet/>
      <dgm:spPr/>
      <dgm:t>
        <a:bodyPr/>
        <a:lstStyle/>
        <a:p>
          <a:endParaRPr lang="fi-FI"/>
        </a:p>
      </dgm:t>
    </dgm:pt>
    <dgm:pt modelId="{E100FB5F-D210-4323-92C0-FA956BEEBB9D}" type="pres">
      <dgm:prSet presAssocID="{CEA1BC1A-079C-47E1-94AC-A30B19EF5C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FBB47DF5-9C5E-47A6-B608-C762AE83647A}" type="pres">
      <dgm:prSet presAssocID="{26BFA092-95C3-4612-89A9-7B0C52AA5B4E}" presName="node" presStyleLbl="node1" presStyleIdx="0" presStyleCnt="8" custLinFactNeighborX="-93" custLinFactNeighborY="136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396B6D4-1FF4-4125-B006-57A430F9E31F}" type="pres">
      <dgm:prSet presAssocID="{64B8FFC1-BDC0-4992-9716-8341C54DB5AB}" presName="sibTrans" presStyleLbl="sibTrans1D1" presStyleIdx="0" presStyleCnt="7"/>
      <dgm:spPr/>
      <dgm:t>
        <a:bodyPr/>
        <a:lstStyle/>
        <a:p>
          <a:endParaRPr lang="fi-FI"/>
        </a:p>
      </dgm:t>
    </dgm:pt>
    <dgm:pt modelId="{C38AC68A-BA24-4FB3-99DA-658F2B3285A3}" type="pres">
      <dgm:prSet presAssocID="{64B8FFC1-BDC0-4992-9716-8341C54DB5AB}" presName="connectorText" presStyleLbl="sibTrans1D1" presStyleIdx="0" presStyleCnt="7"/>
      <dgm:spPr/>
      <dgm:t>
        <a:bodyPr/>
        <a:lstStyle/>
        <a:p>
          <a:endParaRPr lang="fi-FI"/>
        </a:p>
      </dgm:t>
    </dgm:pt>
    <dgm:pt modelId="{3E02BAA1-4294-4919-9D9A-4AF913489576}" type="pres">
      <dgm:prSet presAssocID="{5D5E6D75-EA5B-4234-A266-20C22D065FFB}" presName="node" presStyleLbl="node1" presStyleIdx="1" presStyleCnt="8" custLinFactX="100000" custLinFactNeighborX="108891" custLinFactNeighborY="314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5D59F34-BD70-4E9A-AC8D-2F8151DD2068}" type="pres">
      <dgm:prSet presAssocID="{F2619568-90E7-42E1-86CF-C95CF4751343}" presName="sibTrans" presStyleLbl="sibTrans1D1" presStyleIdx="1" presStyleCnt="7"/>
      <dgm:spPr/>
      <dgm:t>
        <a:bodyPr/>
        <a:lstStyle/>
        <a:p>
          <a:endParaRPr lang="fi-FI"/>
        </a:p>
      </dgm:t>
    </dgm:pt>
    <dgm:pt modelId="{5E175760-19F9-4070-BE0E-03DD1B5E3875}" type="pres">
      <dgm:prSet presAssocID="{F2619568-90E7-42E1-86CF-C95CF4751343}" presName="connectorText" presStyleLbl="sibTrans1D1" presStyleIdx="1" presStyleCnt="7"/>
      <dgm:spPr/>
      <dgm:t>
        <a:bodyPr/>
        <a:lstStyle/>
        <a:p>
          <a:endParaRPr lang="fi-FI"/>
        </a:p>
      </dgm:t>
    </dgm:pt>
    <dgm:pt modelId="{8CB55FD8-9FDB-4A33-AFF0-F51549E9A8EA}" type="pres">
      <dgm:prSet presAssocID="{71C98A25-C768-4FC9-A45E-D79FD0DA17B7}" presName="node" presStyleLbl="node1" presStyleIdx="2" presStyleCnt="8" custLinFactNeighborX="-24508" custLinFactNeighborY="314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0B4630A-E8F7-4B3A-B39D-0C50CCFB2C5B}" type="pres">
      <dgm:prSet presAssocID="{AF2BB74F-2C9B-4275-B7BB-3867E867C4BE}" presName="sibTrans" presStyleLbl="sibTrans1D1" presStyleIdx="2" presStyleCnt="7"/>
      <dgm:spPr/>
      <dgm:t>
        <a:bodyPr/>
        <a:lstStyle/>
        <a:p>
          <a:endParaRPr lang="fi-FI"/>
        </a:p>
      </dgm:t>
    </dgm:pt>
    <dgm:pt modelId="{95DAE5C1-B0C1-4E6C-97BE-F6E50EE5F40D}" type="pres">
      <dgm:prSet presAssocID="{AF2BB74F-2C9B-4275-B7BB-3867E867C4BE}" presName="connectorText" presStyleLbl="sibTrans1D1" presStyleIdx="2" presStyleCnt="7"/>
      <dgm:spPr/>
      <dgm:t>
        <a:bodyPr/>
        <a:lstStyle/>
        <a:p>
          <a:endParaRPr lang="fi-FI"/>
        </a:p>
      </dgm:t>
    </dgm:pt>
    <dgm:pt modelId="{6EA1E67C-0372-48BD-AAC3-C2D0A3D03FF2}" type="pres">
      <dgm:prSet presAssocID="{191FE890-E206-4729-BFA7-F12822DE714D}" presName="node" presStyleLbl="node1" presStyleIdx="3" presStyleCnt="8" custLinFactX="-100000" custLinFactY="35895" custLinFactNeighborX="-159693" custLinFactNeighborY="10000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C4A8EEA-C3A3-45E9-9F50-C4C99CFFB682}" type="pres">
      <dgm:prSet presAssocID="{3E33BB8A-F10E-48F8-8400-032F7AC19A37}" presName="sibTrans" presStyleLbl="sibTrans1D1" presStyleIdx="3" presStyleCnt="7"/>
      <dgm:spPr/>
      <dgm:t>
        <a:bodyPr/>
        <a:lstStyle/>
        <a:p>
          <a:endParaRPr lang="fi-FI"/>
        </a:p>
      </dgm:t>
    </dgm:pt>
    <dgm:pt modelId="{F1AB76E7-B776-4776-A517-1E6DDA746CE6}" type="pres">
      <dgm:prSet presAssocID="{3E33BB8A-F10E-48F8-8400-032F7AC19A37}" presName="connectorText" presStyleLbl="sibTrans1D1" presStyleIdx="3" presStyleCnt="7"/>
      <dgm:spPr/>
      <dgm:t>
        <a:bodyPr/>
        <a:lstStyle/>
        <a:p>
          <a:endParaRPr lang="fi-FI"/>
        </a:p>
      </dgm:t>
    </dgm:pt>
    <dgm:pt modelId="{B8C2DDCA-D254-4D42-B485-1D60F7DAE7C7}" type="pres">
      <dgm:prSet presAssocID="{999CC5A9-EE70-437F-ADA9-B96ADD20504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8919FF7-DE34-48D4-92BF-0C6D5E61106C}" type="pres">
      <dgm:prSet presAssocID="{0376283F-828D-4C8E-8248-01ACFAC509F6}" presName="sibTrans" presStyleLbl="sibTrans1D1" presStyleIdx="4" presStyleCnt="7"/>
      <dgm:spPr/>
      <dgm:t>
        <a:bodyPr/>
        <a:lstStyle/>
        <a:p>
          <a:endParaRPr lang="fi-FI"/>
        </a:p>
      </dgm:t>
    </dgm:pt>
    <dgm:pt modelId="{0B88F379-DAEE-4A2C-8C51-88EA7658F31A}" type="pres">
      <dgm:prSet presAssocID="{0376283F-828D-4C8E-8248-01ACFAC509F6}" presName="connectorText" presStyleLbl="sibTrans1D1" presStyleIdx="4" presStyleCnt="7"/>
      <dgm:spPr/>
      <dgm:t>
        <a:bodyPr/>
        <a:lstStyle/>
        <a:p>
          <a:endParaRPr lang="fi-FI"/>
        </a:p>
      </dgm:t>
    </dgm:pt>
    <dgm:pt modelId="{E3B13ACD-13E0-440A-9CC2-3CF0E0B6DB29}" type="pres">
      <dgm:prSet presAssocID="{852188A2-1A07-41FA-858A-C99441E9AE79}" presName="node" presStyleLbl="node1" presStyleIdx="5" presStyleCnt="8" custLinFactY="-35895" custLinFactNeighborX="-15553" custLinFactNeighborY="-10000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B4FBB14-1D45-4E0D-B67C-6CFFD9928B8B}" type="pres">
      <dgm:prSet presAssocID="{8E34CD22-1F67-4EF1-BEA9-E3ED34692DCD}" presName="sibTrans" presStyleLbl="sibTrans1D1" presStyleIdx="5" presStyleCnt="7"/>
      <dgm:spPr/>
      <dgm:t>
        <a:bodyPr/>
        <a:lstStyle/>
        <a:p>
          <a:endParaRPr lang="fi-FI"/>
        </a:p>
      </dgm:t>
    </dgm:pt>
    <dgm:pt modelId="{F534E79F-EA72-4B01-8308-F3DC2DF94F05}" type="pres">
      <dgm:prSet presAssocID="{8E34CD22-1F67-4EF1-BEA9-E3ED34692DCD}" presName="connectorText" presStyleLbl="sibTrans1D1" presStyleIdx="5" presStyleCnt="7"/>
      <dgm:spPr/>
      <dgm:t>
        <a:bodyPr/>
        <a:lstStyle/>
        <a:p>
          <a:endParaRPr lang="fi-FI"/>
        </a:p>
      </dgm:t>
    </dgm:pt>
    <dgm:pt modelId="{95E4E030-05B7-4704-8BA6-892DBF348B75}" type="pres">
      <dgm:prSet presAssocID="{CB3C3C3B-5326-4CB3-BB35-702C02A416C7}" presName="node" presStyleLbl="node1" presStyleIdx="6" presStyleCnt="8" custLinFactNeighborX="-23133" custLinFactNeighborY="-534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0391234-2737-4BE4-98FA-AD0580777FE0}" type="pres">
      <dgm:prSet presAssocID="{D70D81B2-DBA5-45B8-92B9-EA29C85842E2}" presName="sibTrans" presStyleLbl="sibTrans1D1" presStyleIdx="6" presStyleCnt="7"/>
      <dgm:spPr/>
      <dgm:t>
        <a:bodyPr/>
        <a:lstStyle/>
        <a:p>
          <a:endParaRPr lang="fi-FI"/>
        </a:p>
      </dgm:t>
    </dgm:pt>
    <dgm:pt modelId="{6CBD033B-14E9-42CA-BC6E-4F68E677808A}" type="pres">
      <dgm:prSet presAssocID="{D70D81B2-DBA5-45B8-92B9-EA29C85842E2}" presName="connectorText" presStyleLbl="sibTrans1D1" presStyleIdx="6" presStyleCnt="7"/>
      <dgm:spPr/>
      <dgm:t>
        <a:bodyPr/>
        <a:lstStyle/>
        <a:p>
          <a:endParaRPr lang="fi-FI"/>
        </a:p>
      </dgm:t>
    </dgm:pt>
    <dgm:pt modelId="{6CE4FDFB-4DC1-401B-8AD8-F0BC6D29B928}" type="pres">
      <dgm:prSet presAssocID="{227F4089-39DB-4ECB-881D-F199A827C414}" presName="node" presStyleLbl="node1" presStyleIdx="7" presStyleCnt="8" custLinFactNeighborX="-29093" custLinFactNeighborY="-502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13C3CEA-B277-46F8-A5EE-E621D9800749}" type="presOf" srcId="{CB3C3C3B-5326-4CB3-BB35-702C02A416C7}" destId="{95E4E030-05B7-4704-8BA6-892DBF348B75}" srcOrd="0" destOrd="0" presId="urn:microsoft.com/office/officeart/2016/7/layout/RepeatingBendingProcessNew"/>
    <dgm:cxn modelId="{9AF820AA-FBEE-4256-9C45-739FABFA3780}" type="presOf" srcId="{5D5E6D75-EA5B-4234-A266-20C22D065FFB}" destId="{3E02BAA1-4294-4919-9D9A-4AF913489576}" srcOrd="0" destOrd="0" presId="urn:microsoft.com/office/officeart/2016/7/layout/RepeatingBendingProcessNew"/>
    <dgm:cxn modelId="{D387E36E-C2BC-40D6-BD22-D9A0C152F0BE}" type="presOf" srcId="{F2619568-90E7-42E1-86CF-C95CF4751343}" destId="{45D59F34-BD70-4E9A-AC8D-2F8151DD2068}" srcOrd="0" destOrd="0" presId="urn:microsoft.com/office/officeart/2016/7/layout/RepeatingBendingProcessNew"/>
    <dgm:cxn modelId="{031D176A-A821-4C3C-A591-810C006A4C6A}" type="presOf" srcId="{64B8FFC1-BDC0-4992-9716-8341C54DB5AB}" destId="{6396B6D4-1FF4-4125-B006-57A430F9E31F}" srcOrd="0" destOrd="0" presId="urn:microsoft.com/office/officeart/2016/7/layout/RepeatingBendingProcessNew"/>
    <dgm:cxn modelId="{1DD12745-097E-4A44-B656-8A43BF1B7658}" type="presOf" srcId="{D70D81B2-DBA5-45B8-92B9-EA29C85842E2}" destId="{20391234-2737-4BE4-98FA-AD0580777FE0}" srcOrd="0" destOrd="0" presId="urn:microsoft.com/office/officeart/2016/7/layout/RepeatingBendingProcessNew"/>
    <dgm:cxn modelId="{BAAFEB21-989C-4096-A7CE-06876F4A2DFB}" srcId="{CEA1BC1A-079C-47E1-94AC-A30B19EF5CC1}" destId="{71C98A25-C768-4FC9-A45E-D79FD0DA17B7}" srcOrd="2" destOrd="0" parTransId="{43F8D0EF-E3E8-4481-8ADE-AFAD476ABFC1}" sibTransId="{AF2BB74F-2C9B-4275-B7BB-3867E867C4BE}"/>
    <dgm:cxn modelId="{BFA9F8C7-2A8C-4B9F-B5DC-C0443AF89B70}" type="presOf" srcId="{71C98A25-C768-4FC9-A45E-D79FD0DA17B7}" destId="{8CB55FD8-9FDB-4A33-AFF0-F51549E9A8EA}" srcOrd="0" destOrd="0" presId="urn:microsoft.com/office/officeart/2016/7/layout/RepeatingBendingProcessNew"/>
    <dgm:cxn modelId="{97C04C79-734F-4E1A-93F6-8234468CBC36}" type="presOf" srcId="{0376283F-828D-4C8E-8248-01ACFAC509F6}" destId="{D8919FF7-DE34-48D4-92BF-0C6D5E61106C}" srcOrd="0" destOrd="0" presId="urn:microsoft.com/office/officeart/2016/7/layout/RepeatingBendingProcessNew"/>
    <dgm:cxn modelId="{ED32C5E3-BC7A-4EA6-8A04-F537E9AA7ABE}" type="presOf" srcId="{AF2BB74F-2C9B-4275-B7BB-3867E867C4BE}" destId="{95DAE5C1-B0C1-4E6C-97BE-F6E50EE5F40D}" srcOrd="1" destOrd="0" presId="urn:microsoft.com/office/officeart/2016/7/layout/RepeatingBendingProcessNew"/>
    <dgm:cxn modelId="{E5205B7D-92FE-4C19-A2A3-1DC228973CDD}" type="presOf" srcId="{8E34CD22-1F67-4EF1-BEA9-E3ED34692DCD}" destId="{F534E79F-EA72-4B01-8308-F3DC2DF94F05}" srcOrd="1" destOrd="0" presId="urn:microsoft.com/office/officeart/2016/7/layout/RepeatingBendingProcessNew"/>
    <dgm:cxn modelId="{02A4B628-9D88-42BA-9BE4-15D0C00095B9}" type="presOf" srcId="{F2619568-90E7-42E1-86CF-C95CF4751343}" destId="{5E175760-19F9-4070-BE0E-03DD1B5E3875}" srcOrd="1" destOrd="0" presId="urn:microsoft.com/office/officeart/2016/7/layout/RepeatingBendingProcessNew"/>
    <dgm:cxn modelId="{32F72B03-BE7B-4C77-ADD9-4C8C8D1320A7}" type="presOf" srcId="{D70D81B2-DBA5-45B8-92B9-EA29C85842E2}" destId="{6CBD033B-14E9-42CA-BC6E-4F68E677808A}" srcOrd="1" destOrd="0" presId="urn:microsoft.com/office/officeart/2016/7/layout/RepeatingBendingProcessNew"/>
    <dgm:cxn modelId="{D7B0B840-1BFB-48B7-BC80-5B2C06239656}" type="presOf" srcId="{CEA1BC1A-079C-47E1-94AC-A30B19EF5CC1}" destId="{E100FB5F-D210-4323-92C0-FA956BEEBB9D}" srcOrd="0" destOrd="0" presId="urn:microsoft.com/office/officeart/2016/7/layout/RepeatingBendingProcessNew"/>
    <dgm:cxn modelId="{89AED85E-500C-44D6-A702-A76BE792C974}" srcId="{CEA1BC1A-079C-47E1-94AC-A30B19EF5CC1}" destId="{191FE890-E206-4729-BFA7-F12822DE714D}" srcOrd="3" destOrd="0" parTransId="{1FC79FAA-BBB4-41F4-B3CC-4F918BBA103F}" sibTransId="{3E33BB8A-F10E-48F8-8400-032F7AC19A37}"/>
    <dgm:cxn modelId="{E3676404-3AC5-4EBB-809A-DE18BE4C941E}" srcId="{CEA1BC1A-079C-47E1-94AC-A30B19EF5CC1}" destId="{999CC5A9-EE70-437F-ADA9-B96ADD205049}" srcOrd="4" destOrd="0" parTransId="{4569F59B-F060-4254-A228-4C99B7E9D813}" sibTransId="{0376283F-828D-4C8E-8248-01ACFAC509F6}"/>
    <dgm:cxn modelId="{45BA6BAA-A49A-4F05-A074-D8977D0E7AA7}" srcId="{CEA1BC1A-079C-47E1-94AC-A30B19EF5CC1}" destId="{5D5E6D75-EA5B-4234-A266-20C22D065FFB}" srcOrd="1" destOrd="0" parTransId="{2D00B340-2BED-4C19-B9BD-4602E878F53C}" sibTransId="{F2619568-90E7-42E1-86CF-C95CF4751343}"/>
    <dgm:cxn modelId="{943FB630-8426-46F1-82ED-3496A099811B}" type="presOf" srcId="{3E33BB8A-F10E-48F8-8400-032F7AC19A37}" destId="{F1AB76E7-B776-4776-A517-1E6DDA746CE6}" srcOrd="1" destOrd="0" presId="urn:microsoft.com/office/officeart/2016/7/layout/RepeatingBendingProcessNew"/>
    <dgm:cxn modelId="{CBF5BD3B-736E-4D2A-BAAD-0474A4B3A88F}" type="presOf" srcId="{8E34CD22-1F67-4EF1-BEA9-E3ED34692DCD}" destId="{7B4FBB14-1D45-4E0D-B67C-6CFFD9928B8B}" srcOrd="0" destOrd="0" presId="urn:microsoft.com/office/officeart/2016/7/layout/RepeatingBendingProcessNew"/>
    <dgm:cxn modelId="{40258813-056F-443B-AD4E-5E2FAB74109F}" srcId="{CEA1BC1A-079C-47E1-94AC-A30B19EF5CC1}" destId="{852188A2-1A07-41FA-858A-C99441E9AE79}" srcOrd="5" destOrd="0" parTransId="{54348AD1-7681-4874-AE0F-D0651A7CCB40}" sibTransId="{8E34CD22-1F67-4EF1-BEA9-E3ED34692DCD}"/>
    <dgm:cxn modelId="{ABBF6E12-A83E-4EC9-AD6A-CA03807D6990}" type="presOf" srcId="{AF2BB74F-2C9B-4275-B7BB-3867E867C4BE}" destId="{F0B4630A-E8F7-4B3A-B39D-0C50CCFB2C5B}" srcOrd="0" destOrd="0" presId="urn:microsoft.com/office/officeart/2016/7/layout/RepeatingBendingProcessNew"/>
    <dgm:cxn modelId="{05B97CBC-88EE-4E70-BCB7-F11777B46924}" type="presOf" srcId="{0376283F-828D-4C8E-8248-01ACFAC509F6}" destId="{0B88F379-DAEE-4A2C-8C51-88EA7658F31A}" srcOrd="1" destOrd="0" presId="urn:microsoft.com/office/officeart/2016/7/layout/RepeatingBendingProcessNew"/>
    <dgm:cxn modelId="{4510BDE0-E1B9-49CE-830C-BD0B60C44374}" type="presOf" srcId="{999CC5A9-EE70-437F-ADA9-B96ADD205049}" destId="{B8C2DDCA-D254-4D42-B485-1D60F7DAE7C7}" srcOrd="0" destOrd="0" presId="urn:microsoft.com/office/officeart/2016/7/layout/RepeatingBendingProcessNew"/>
    <dgm:cxn modelId="{95781439-C665-4652-AC4F-2A2770A6F438}" type="presOf" srcId="{852188A2-1A07-41FA-858A-C99441E9AE79}" destId="{E3B13ACD-13E0-440A-9CC2-3CF0E0B6DB29}" srcOrd="0" destOrd="0" presId="urn:microsoft.com/office/officeart/2016/7/layout/RepeatingBendingProcessNew"/>
    <dgm:cxn modelId="{42AA12C1-FB8E-489B-B051-366E8C85336D}" srcId="{CEA1BC1A-079C-47E1-94AC-A30B19EF5CC1}" destId="{227F4089-39DB-4ECB-881D-F199A827C414}" srcOrd="7" destOrd="0" parTransId="{EAD84866-CE06-4DD9-B480-6C2EC72D09EC}" sibTransId="{23C11535-33BF-4DBC-8EE5-25295198170C}"/>
    <dgm:cxn modelId="{E1BC2998-8787-4FCD-BEB7-EF748FA556F8}" type="presOf" srcId="{64B8FFC1-BDC0-4992-9716-8341C54DB5AB}" destId="{C38AC68A-BA24-4FB3-99DA-658F2B3285A3}" srcOrd="1" destOrd="0" presId="urn:microsoft.com/office/officeart/2016/7/layout/RepeatingBendingProcessNew"/>
    <dgm:cxn modelId="{ADA02DF2-2EA1-4002-9720-6CDCADBBC52B}" type="presOf" srcId="{191FE890-E206-4729-BFA7-F12822DE714D}" destId="{6EA1E67C-0372-48BD-AAC3-C2D0A3D03FF2}" srcOrd="0" destOrd="0" presId="urn:microsoft.com/office/officeart/2016/7/layout/RepeatingBendingProcessNew"/>
    <dgm:cxn modelId="{BCFFE0C6-2097-410B-83EC-6E34EE50DBCA}" srcId="{CEA1BC1A-079C-47E1-94AC-A30B19EF5CC1}" destId="{CB3C3C3B-5326-4CB3-BB35-702C02A416C7}" srcOrd="6" destOrd="0" parTransId="{B85A653C-BCC7-4647-B250-DE5AAD526B8B}" sibTransId="{D70D81B2-DBA5-45B8-92B9-EA29C85842E2}"/>
    <dgm:cxn modelId="{30DE2277-5608-429C-8D8B-2820DD353236}" type="presOf" srcId="{3E33BB8A-F10E-48F8-8400-032F7AC19A37}" destId="{1C4A8EEA-C3A3-45E9-9F50-C4C99CFFB682}" srcOrd="0" destOrd="0" presId="urn:microsoft.com/office/officeart/2016/7/layout/RepeatingBendingProcessNew"/>
    <dgm:cxn modelId="{D3ECE72F-6533-4FF1-BA6A-642DEBBE4F39}" type="presOf" srcId="{227F4089-39DB-4ECB-881D-F199A827C414}" destId="{6CE4FDFB-4DC1-401B-8AD8-F0BC6D29B928}" srcOrd="0" destOrd="0" presId="urn:microsoft.com/office/officeart/2016/7/layout/RepeatingBendingProcessNew"/>
    <dgm:cxn modelId="{87166D7B-A70A-4AEC-85A5-34000A39D46F}" srcId="{CEA1BC1A-079C-47E1-94AC-A30B19EF5CC1}" destId="{26BFA092-95C3-4612-89A9-7B0C52AA5B4E}" srcOrd="0" destOrd="0" parTransId="{0422C831-9EE4-47C6-A0E7-753F49902CD5}" sibTransId="{64B8FFC1-BDC0-4992-9716-8341C54DB5AB}"/>
    <dgm:cxn modelId="{C3568E92-B5D4-4745-ABC3-58B285E5E0E0}" type="presOf" srcId="{26BFA092-95C3-4612-89A9-7B0C52AA5B4E}" destId="{FBB47DF5-9C5E-47A6-B608-C762AE83647A}" srcOrd="0" destOrd="0" presId="urn:microsoft.com/office/officeart/2016/7/layout/RepeatingBendingProcessNew"/>
    <dgm:cxn modelId="{3AC6A986-E4D5-474C-A1EB-57BBE92CEC48}" type="presParOf" srcId="{E100FB5F-D210-4323-92C0-FA956BEEBB9D}" destId="{FBB47DF5-9C5E-47A6-B608-C762AE83647A}" srcOrd="0" destOrd="0" presId="urn:microsoft.com/office/officeart/2016/7/layout/RepeatingBendingProcessNew"/>
    <dgm:cxn modelId="{8955C154-ADF1-4A0C-B15A-00E0139A96E3}" type="presParOf" srcId="{E100FB5F-D210-4323-92C0-FA956BEEBB9D}" destId="{6396B6D4-1FF4-4125-B006-57A430F9E31F}" srcOrd="1" destOrd="0" presId="urn:microsoft.com/office/officeart/2016/7/layout/RepeatingBendingProcessNew"/>
    <dgm:cxn modelId="{6ABAA7A4-B276-4D38-BD4A-31CB8FC9ED26}" type="presParOf" srcId="{6396B6D4-1FF4-4125-B006-57A430F9E31F}" destId="{C38AC68A-BA24-4FB3-99DA-658F2B3285A3}" srcOrd="0" destOrd="0" presId="urn:microsoft.com/office/officeart/2016/7/layout/RepeatingBendingProcessNew"/>
    <dgm:cxn modelId="{FE2E1089-16C1-49D8-811D-8D368A264453}" type="presParOf" srcId="{E100FB5F-D210-4323-92C0-FA956BEEBB9D}" destId="{3E02BAA1-4294-4919-9D9A-4AF913489576}" srcOrd="2" destOrd="0" presId="urn:microsoft.com/office/officeart/2016/7/layout/RepeatingBendingProcessNew"/>
    <dgm:cxn modelId="{5F11B9AA-9021-4021-8D3C-D128C8E342FB}" type="presParOf" srcId="{E100FB5F-D210-4323-92C0-FA956BEEBB9D}" destId="{45D59F34-BD70-4E9A-AC8D-2F8151DD2068}" srcOrd="3" destOrd="0" presId="urn:microsoft.com/office/officeart/2016/7/layout/RepeatingBendingProcessNew"/>
    <dgm:cxn modelId="{3E2EEBE7-F54F-4EFC-A4FA-7A8A57075FA2}" type="presParOf" srcId="{45D59F34-BD70-4E9A-AC8D-2F8151DD2068}" destId="{5E175760-19F9-4070-BE0E-03DD1B5E3875}" srcOrd="0" destOrd="0" presId="urn:microsoft.com/office/officeart/2016/7/layout/RepeatingBendingProcessNew"/>
    <dgm:cxn modelId="{F3F30D6E-378F-43CC-886C-ECA561462E4E}" type="presParOf" srcId="{E100FB5F-D210-4323-92C0-FA956BEEBB9D}" destId="{8CB55FD8-9FDB-4A33-AFF0-F51549E9A8EA}" srcOrd="4" destOrd="0" presId="urn:microsoft.com/office/officeart/2016/7/layout/RepeatingBendingProcessNew"/>
    <dgm:cxn modelId="{13BD48C0-A1BC-4747-A60B-A31674A5092A}" type="presParOf" srcId="{E100FB5F-D210-4323-92C0-FA956BEEBB9D}" destId="{F0B4630A-E8F7-4B3A-B39D-0C50CCFB2C5B}" srcOrd="5" destOrd="0" presId="urn:microsoft.com/office/officeart/2016/7/layout/RepeatingBendingProcessNew"/>
    <dgm:cxn modelId="{055954C9-F505-4774-9CFE-37D97B84EBD2}" type="presParOf" srcId="{F0B4630A-E8F7-4B3A-B39D-0C50CCFB2C5B}" destId="{95DAE5C1-B0C1-4E6C-97BE-F6E50EE5F40D}" srcOrd="0" destOrd="0" presId="urn:microsoft.com/office/officeart/2016/7/layout/RepeatingBendingProcessNew"/>
    <dgm:cxn modelId="{820867BE-BCF8-441F-8847-A2A78CA63894}" type="presParOf" srcId="{E100FB5F-D210-4323-92C0-FA956BEEBB9D}" destId="{6EA1E67C-0372-48BD-AAC3-C2D0A3D03FF2}" srcOrd="6" destOrd="0" presId="urn:microsoft.com/office/officeart/2016/7/layout/RepeatingBendingProcessNew"/>
    <dgm:cxn modelId="{7C51D8FC-23FE-4F02-ACB1-8C8C46B4D7C1}" type="presParOf" srcId="{E100FB5F-D210-4323-92C0-FA956BEEBB9D}" destId="{1C4A8EEA-C3A3-45E9-9F50-C4C99CFFB682}" srcOrd="7" destOrd="0" presId="urn:microsoft.com/office/officeart/2016/7/layout/RepeatingBendingProcessNew"/>
    <dgm:cxn modelId="{1B18BDDE-0A04-4998-99F6-CEF278702979}" type="presParOf" srcId="{1C4A8EEA-C3A3-45E9-9F50-C4C99CFFB682}" destId="{F1AB76E7-B776-4776-A517-1E6DDA746CE6}" srcOrd="0" destOrd="0" presId="urn:microsoft.com/office/officeart/2016/7/layout/RepeatingBendingProcessNew"/>
    <dgm:cxn modelId="{D0D68653-31F5-4F11-9885-81568503F276}" type="presParOf" srcId="{E100FB5F-D210-4323-92C0-FA956BEEBB9D}" destId="{B8C2DDCA-D254-4D42-B485-1D60F7DAE7C7}" srcOrd="8" destOrd="0" presId="urn:microsoft.com/office/officeart/2016/7/layout/RepeatingBendingProcessNew"/>
    <dgm:cxn modelId="{545368B3-2A52-4691-9FF2-6C42B68271BB}" type="presParOf" srcId="{E100FB5F-D210-4323-92C0-FA956BEEBB9D}" destId="{D8919FF7-DE34-48D4-92BF-0C6D5E61106C}" srcOrd="9" destOrd="0" presId="urn:microsoft.com/office/officeart/2016/7/layout/RepeatingBendingProcessNew"/>
    <dgm:cxn modelId="{E970ABDE-8329-4A13-9DD3-837AA6F0CD97}" type="presParOf" srcId="{D8919FF7-DE34-48D4-92BF-0C6D5E61106C}" destId="{0B88F379-DAEE-4A2C-8C51-88EA7658F31A}" srcOrd="0" destOrd="0" presId="urn:microsoft.com/office/officeart/2016/7/layout/RepeatingBendingProcessNew"/>
    <dgm:cxn modelId="{59DC7155-56D6-4A3D-9A18-EC2BA19358C2}" type="presParOf" srcId="{E100FB5F-D210-4323-92C0-FA956BEEBB9D}" destId="{E3B13ACD-13E0-440A-9CC2-3CF0E0B6DB29}" srcOrd="10" destOrd="0" presId="urn:microsoft.com/office/officeart/2016/7/layout/RepeatingBendingProcessNew"/>
    <dgm:cxn modelId="{903464FB-19C9-464C-A714-37E0CD44DDB8}" type="presParOf" srcId="{E100FB5F-D210-4323-92C0-FA956BEEBB9D}" destId="{7B4FBB14-1D45-4E0D-B67C-6CFFD9928B8B}" srcOrd="11" destOrd="0" presId="urn:microsoft.com/office/officeart/2016/7/layout/RepeatingBendingProcessNew"/>
    <dgm:cxn modelId="{76A9F3BF-62B8-4CDA-9701-755CE10905D6}" type="presParOf" srcId="{7B4FBB14-1D45-4E0D-B67C-6CFFD9928B8B}" destId="{F534E79F-EA72-4B01-8308-F3DC2DF94F05}" srcOrd="0" destOrd="0" presId="urn:microsoft.com/office/officeart/2016/7/layout/RepeatingBendingProcessNew"/>
    <dgm:cxn modelId="{9AA6A8E2-D516-4E39-8063-9C5743A86ACB}" type="presParOf" srcId="{E100FB5F-D210-4323-92C0-FA956BEEBB9D}" destId="{95E4E030-05B7-4704-8BA6-892DBF348B75}" srcOrd="12" destOrd="0" presId="urn:microsoft.com/office/officeart/2016/7/layout/RepeatingBendingProcessNew"/>
    <dgm:cxn modelId="{40A3B08B-5F39-492B-B180-07DCCD469DE9}" type="presParOf" srcId="{E100FB5F-D210-4323-92C0-FA956BEEBB9D}" destId="{20391234-2737-4BE4-98FA-AD0580777FE0}" srcOrd="13" destOrd="0" presId="urn:microsoft.com/office/officeart/2016/7/layout/RepeatingBendingProcessNew"/>
    <dgm:cxn modelId="{D898202F-83DE-403E-9BFB-51B8E0EA5699}" type="presParOf" srcId="{20391234-2737-4BE4-98FA-AD0580777FE0}" destId="{6CBD033B-14E9-42CA-BC6E-4F68E677808A}" srcOrd="0" destOrd="0" presId="urn:microsoft.com/office/officeart/2016/7/layout/RepeatingBendingProcessNew"/>
    <dgm:cxn modelId="{E583DF9F-F726-4837-8D18-27E5424723E9}" type="presParOf" srcId="{E100FB5F-D210-4323-92C0-FA956BEEBB9D}" destId="{6CE4FDFB-4DC1-401B-8AD8-F0BC6D29B928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F44168-5D55-4315-8649-CF5F29A4312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47DBEAB4-32C2-453D-8124-B9200E0F499A}">
      <dgm:prSet phldrT="[Teksti]" custT="1"/>
      <dgm:spPr/>
      <dgm:t>
        <a:bodyPr/>
        <a:lstStyle/>
        <a:p>
          <a:r>
            <a:rPr lang="fi-FI" sz="1500" dirty="0"/>
            <a:t>Asiakkaaksi ohjautuminen</a:t>
          </a:r>
        </a:p>
      </dgm:t>
    </dgm:pt>
    <dgm:pt modelId="{5ED2890F-BCBE-4FA7-A288-B2B5D43068FA}" type="parTrans" cxnId="{48B728E7-B196-4C9F-A87C-0679FA118B1D}">
      <dgm:prSet/>
      <dgm:spPr/>
      <dgm:t>
        <a:bodyPr/>
        <a:lstStyle/>
        <a:p>
          <a:endParaRPr lang="fi-FI"/>
        </a:p>
      </dgm:t>
    </dgm:pt>
    <dgm:pt modelId="{430A032A-7871-4ED5-960A-2CF0D56B225C}" type="sibTrans" cxnId="{48B728E7-B196-4C9F-A87C-0679FA118B1D}">
      <dgm:prSet/>
      <dgm:spPr/>
      <dgm:t>
        <a:bodyPr/>
        <a:lstStyle/>
        <a:p>
          <a:endParaRPr lang="fi-FI"/>
        </a:p>
      </dgm:t>
    </dgm:pt>
    <dgm:pt modelId="{1AC36E91-FB3D-4F13-8CBF-9D5C555CF55A}">
      <dgm:prSet phldrT="[Teksti]" custT="1"/>
      <dgm:spPr/>
      <dgm:t>
        <a:bodyPr/>
        <a:lstStyle/>
        <a:p>
          <a:r>
            <a:rPr lang="fi-FI" sz="1500"/>
            <a:t>Palvelutarpeen kartoitus ja työkyvyn arviointi</a:t>
          </a:r>
        </a:p>
      </dgm:t>
    </dgm:pt>
    <dgm:pt modelId="{C718E9BB-D3DF-4AAC-B7C0-A6D23BDBFBAE}" type="parTrans" cxnId="{DB928587-27CA-4AEB-89BF-EA40D52DB829}">
      <dgm:prSet/>
      <dgm:spPr/>
      <dgm:t>
        <a:bodyPr/>
        <a:lstStyle/>
        <a:p>
          <a:endParaRPr lang="fi-FI"/>
        </a:p>
      </dgm:t>
    </dgm:pt>
    <dgm:pt modelId="{03FAB256-71F8-48D4-BBA7-DAAFF0ACE010}" type="sibTrans" cxnId="{DB928587-27CA-4AEB-89BF-EA40D52DB829}">
      <dgm:prSet/>
      <dgm:spPr/>
      <dgm:t>
        <a:bodyPr/>
        <a:lstStyle/>
        <a:p>
          <a:endParaRPr lang="fi-FI"/>
        </a:p>
      </dgm:t>
    </dgm:pt>
    <dgm:pt modelId="{F6377624-6108-4F80-B0BA-FBAAF9FB12DA}">
      <dgm:prSet phldrT="[Teksti]" custT="1"/>
      <dgm:spPr/>
      <dgm:t>
        <a:bodyPr/>
        <a:lstStyle/>
        <a:p>
          <a:r>
            <a:rPr lang="fi-FI" sz="1500"/>
            <a:t>Työkyvyn tuen monialaisen tiimin rakentaminen ja arviointi </a:t>
          </a:r>
        </a:p>
      </dgm:t>
    </dgm:pt>
    <dgm:pt modelId="{6FC19A80-17D4-4DF8-8C04-0C3C4E40A219}" type="parTrans" cxnId="{591961BB-A49E-49DA-A8AF-C6EA810A804F}">
      <dgm:prSet/>
      <dgm:spPr/>
      <dgm:t>
        <a:bodyPr/>
        <a:lstStyle/>
        <a:p>
          <a:endParaRPr lang="fi-FI"/>
        </a:p>
      </dgm:t>
    </dgm:pt>
    <dgm:pt modelId="{9189AB48-577B-4293-B1B2-CEEE7CB61DA2}" type="sibTrans" cxnId="{591961BB-A49E-49DA-A8AF-C6EA810A804F}">
      <dgm:prSet/>
      <dgm:spPr/>
      <dgm:t>
        <a:bodyPr/>
        <a:lstStyle/>
        <a:p>
          <a:endParaRPr lang="fi-FI"/>
        </a:p>
      </dgm:t>
    </dgm:pt>
    <dgm:pt modelId="{E4A0510D-7CCA-4106-A6B7-2BC390B8B3B4}">
      <dgm:prSet custT="1"/>
      <dgm:spPr/>
      <dgm:t>
        <a:bodyPr/>
        <a:lstStyle/>
        <a:p>
          <a:r>
            <a:rPr lang="fi-FI" sz="1400" dirty="0" smtClean="0"/>
            <a:t>Työkyvyn tuen suunnitelma/yksilöllinen palvelupolku</a:t>
          </a:r>
          <a:endParaRPr lang="fi-FI" sz="1400" dirty="0"/>
        </a:p>
      </dgm:t>
    </dgm:pt>
    <dgm:pt modelId="{AAABBDD7-0389-418D-A17C-EAD7380E178C}" type="parTrans" cxnId="{871BC457-5B4D-4150-A575-1BFA224B4E5E}">
      <dgm:prSet/>
      <dgm:spPr/>
      <dgm:t>
        <a:bodyPr/>
        <a:lstStyle/>
        <a:p>
          <a:endParaRPr lang="fi-FI"/>
        </a:p>
      </dgm:t>
    </dgm:pt>
    <dgm:pt modelId="{5CECDC89-F5C5-437F-81F0-13405851B493}" type="sibTrans" cxnId="{871BC457-5B4D-4150-A575-1BFA224B4E5E}">
      <dgm:prSet/>
      <dgm:spPr/>
      <dgm:t>
        <a:bodyPr/>
        <a:lstStyle/>
        <a:p>
          <a:endParaRPr lang="fi-FI"/>
        </a:p>
      </dgm:t>
    </dgm:pt>
    <dgm:pt modelId="{9BDEC04B-BF67-43B5-B2AA-30B5735E2C1F}">
      <dgm:prSet/>
      <dgm:spPr/>
      <dgm:t>
        <a:bodyPr/>
        <a:lstStyle/>
        <a:p>
          <a:r>
            <a:rPr lang="fi-FI" dirty="0" smtClean="0"/>
            <a:t>Työkykyä tukevat keinot ja menetelmät</a:t>
          </a:r>
          <a:endParaRPr lang="fi-FI" dirty="0"/>
        </a:p>
      </dgm:t>
    </dgm:pt>
    <dgm:pt modelId="{2D6173EE-8964-4FD4-AB4D-80E5A3EB4679}" type="parTrans" cxnId="{9D1AF542-53FC-4F13-B4E1-7E289DF209CF}">
      <dgm:prSet/>
      <dgm:spPr/>
      <dgm:t>
        <a:bodyPr/>
        <a:lstStyle/>
        <a:p>
          <a:endParaRPr lang="fi-FI"/>
        </a:p>
      </dgm:t>
    </dgm:pt>
    <dgm:pt modelId="{D64A088D-43EA-4D39-97F4-9CE22FD05A7A}" type="sibTrans" cxnId="{9D1AF542-53FC-4F13-B4E1-7E289DF209CF}">
      <dgm:prSet/>
      <dgm:spPr/>
      <dgm:t>
        <a:bodyPr/>
        <a:lstStyle/>
        <a:p>
          <a:endParaRPr lang="fi-FI"/>
        </a:p>
      </dgm:t>
    </dgm:pt>
    <dgm:pt modelId="{640552E9-84C0-4516-AE4F-A53CCB1FA00B}">
      <dgm:prSet/>
      <dgm:spPr/>
      <dgm:t>
        <a:bodyPr/>
        <a:lstStyle/>
        <a:p>
          <a:r>
            <a:rPr lang="fi-FI" dirty="0" smtClean="0"/>
            <a:t>Seuranta/arviointi</a:t>
          </a:r>
          <a:endParaRPr lang="fi-FI" dirty="0"/>
        </a:p>
      </dgm:t>
    </dgm:pt>
    <dgm:pt modelId="{F5FD4D6C-7911-4BBC-AC23-8825E080F4B0}" type="parTrans" cxnId="{0BDCD8A7-F110-41BE-ADD3-448A20046178}">
      <dgm:prSet/>
      <dgm:spPr/>
      <dgm:t>
        <a:bodyPr/>
        <a:lstStyle/>
        <a:p>
          <a:endParaRPr lang="fi-FI"/>
        </a:p>
      </dgm:t>
    </dgm:pt>
    <dgm:pt modelId="{591CAC01-9B15-46C8-AB57-5C947C7E354B}" type="sibTrans" cxnId="{0BDCD8A7-F110-41BE-ADD3-448A20046178}">
      <dgm:prSet/>
      <dgm:spPr/>
      <dgm:t>
        <a:bodyPr/>
        <a:lstStyle/>
        <a:p>
          <a:endParaRPr lang="fi-FI"/>
        </a:p>
      </dgm:t>
    </dgm:pt>
    <dgm:pt modelId="{537DE6C8-BD4D-45FB-8F18-0311A33FE81E}" type="pres">
      <dgm:prSet presAssocID="{9FF44168-5D55-4315-8649-CF5F29A4312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85282811-3A04-4DDC-B34E-BE59D9B4663B}" type="pres">
      <dgm:prSet presAssocID="{47DBEAB4-32C2-453D-8124-B9200E0F499A}" presName="composite" presStyleCnt="0"/>
      <dgm:spPr/>
    </dgm:pt>
    <dgm:pt modelId="{170F3678-D7F8-421F-AFE4-D1376922F7D5}" type="pres">
      <dgm:prSet presAssocID="{47DBEAB4-32C2-453D-8124-B9200E0F499A}" presName="LShape" presStyleLbl="alignNode1" presStyleIdx="0" presStyleCnt="11"/>
      <dgm:spPr/>
    </dgm:pt>
    <dgm:pt modelId="{F01A0BB9-3945-4210-921F-92C6891A8311}" type="pres">
      <dgm:prSet presAssocID="{47DBEAB4-32C2-453D-8124-B9200E0F499A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F9EAB45-AAF1-448E-8CFE-0E7561FF4B2C}" type="pres">
      <dgm:prSet presAssocID="{47DBEAB4-32C2-453D-8124-B9200E0F499A}" presName="Triangle" presStyleLbl="alignNode1" presStyleIdx="1" presStyleCnt="11"/>
      <dgm:spPr/>
    </dgm:pt>
    <dgm:pt modelId="{405E5B22-0723-4ADB-8946-E0A3E6803585}" type="pres">
      <dgm:prSet presAssocID="{430A032A-7871-4ED5-960A-2CF0D56B225C}" presName="sibTrans" presStyleCnt="0"/>
      <dgm:spPr/>
    </dgm:pt>
    <dgm:pt modelId="{707C0E4D-24B1-4A52-B625-EBAD5C6F1639}" type="pres">
      <dgm:prSet presAssocID="{430A032A-7871-4ED5-960A-2CF0D56B225C}" presName="space" presStyleCnt="0"/>
      <dgm:spPr/>
    </dgm:pt>
    <dgm:pt modelId="{F3AD7A66-4244-4110-9996-6CF3061EA348}" type="pres">
      <dgm:prSet presAssocID="{1AC36E91-FB3D-4F13-8CBF-9D5C555CF55A}" presName="composite" presStyleCnt="0"/>
      <dgm:spPr/>
    </dgm:pt>
    <dgm:pt modelId="{3A54CEB3-9D97-46A4-A268-6CD2784CD8D6}" type="pres">
      <dgm:prSet presAssocID="{1AC36E91-FB3D-4F13-8CBF-9D5C555CF55A}" presName="LShape" presStyleLbl="alignNode1" presStyleIdx="2" presStyleCnt="11"/>
      <dgm:spPr/>
    </dgm:pt>
    <dgm:pt modelId="{074206E8-C052-4A01-9F14-8D346B671C50}" type="pres">
      <dgm:prSet presAssocID="{1AC36E91-FB3D-4F13-8CBF-9D5C555CF55A}" presName="ParentText" presStyleLbl="revTx" presStyleIdx="1" presStyleCnt="6" custScaleY="93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3CCC10D-4C6F-40F1-879B-075C12B47223}" type="pres">
      <dgm:prSet presAssocID="{1AC36E91-FB3D-4F13-8CBF-9D5C555CF55A}" presName="Triangle" presStyleLbl="alignNode1" presStyleIdx="3" presStyleCnt="11"/>
      <dgm:spPr/>
    </dgm:pt>
    <dgm:pt modelId="{F5D8B458-AC79-4782-84DB-B7FCEE6CF687}" type="pres">
      <dgm:prSet presAssocID="{03FAB256-71F8-48D4-BBA7-DAAFF0ACE010}" presName="sibTrans" presStyleCnt="0"/>
      <dgm:spPr/>
    </dgm:pt>
    <dgm:pt modelId="{779F4F70-7F0F-4898-B4C5-505664059517}" type="pres">
      <dgm:prSet presAssocID="{03FAB256-71F8-48D4-BBA7-DAAFF0ACE010}" presName="space" presStyleCnt="0"/>
      <dgm:spPr/>
    </dgm:pt>
    <dgm:pt modelId="{D1BE2604-4176-45CA-B005-EA2BCE7FF03C}" type="pres">
      <dgm:prSet presAssocID="{F6377624-6108-4F80-B0BA-FBAAF9FB12DA}" presName="composite" presStyleCnt="0"/>
      <dgm:spPr/>
    </dgm:pt>
    <dgm:pt modelId="{A48EB329-E43C-4094-8A60-8D138FE2C4B9}" type="pres">
      <dgm:prSet presAssocID="{F6377624-6108-4F80-B0BA-FBAAF9FB12DA}" presName="LShape" presStyleLbl="alignNode1" presStyleIdx="4" presStyleCnt="11"/>
      <dgm:spPr/>
    </dgm:pt>
    <dgm:pt modelId="{DB5C5D83-EF0B-4E1A-BB96-9494B18D19B2}" type="pres">
      <dgm:prSet presAssocID="{F6377624-6108-4F80-B0BA-FBAAF9FB12DA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5E79411-138C-4CDC-BC61-5C0920D839F1}" type="pres">
      <dgm:prSet presAssocID="{F6377624-6108-4F80-B0BA-FBAAF9FB12DA}" presName="Triangle" presStyleLbl="alignNode1" presStyleIdx="5" presStyleCnt="11"/>
      <dgm:spPr/>
    </dgm:pt>
    <dgm:pt modelId="{BEA7984E-ADFD-45B9-813C-6726F630A5CE}" type="pres">
      <dgm:prSet presAssocID="{9189AB48-577B-4293-B1B2-CEEE7CB61DA2}" presName="sibTrans" presStyleCnt="0"/>
      <dgm:spPr/>
    </dgm:pt>
    <dgm:pt modelId="{E9B6FFFD-1CC4-40E8-B803-71C69B2E2A8A}" type="pres">
      <dgm:prSet presAssocID="{9189AB48-577B-4293-B1B2-CEEE7CB61DA2}" presName="space" presStyleCnt="0"/>
      <dgm:spPr/>
    </dgm:pt>
    <dgm:pt modelId="{D3E5A4F9-C731-4BB2-BD30-3CEEA43AB277}" type="pres">
      <dgm:prSet presAssocID="{E4A0510D-7CCA-4106-A6B7-2BC390B8B3B4}" presName="composite" presStyleCnt="0"/>
      <dgm:spPr/>
    </dgm:pt>
    <dgm:pt modelId="{7BFA8DC7-1DE8-41D5-BF93-239E1F479ECA}" type="pres">
      <dgm:prSet presAssocID="{E4A0510D-7CCA-4106-A6B7-2BC390B8B3B4}" presName="LShape" presStyleLbl="alignNode1" presStyleIdx="6" presStyleCnt="11"/>
      <dgm:spPr/>
    </dgm:pt>
    <dgm:pt modelId="{493EC899-8666-4D76-8EBB-128285D7CBAD}" type="pres">
      <dgm:prSet presAssocID="{E4A0510D-7CCA-4106-A6B7-2BC390B8B3B4}" presName="ParentText" presStyleLbl="revTx" presStyleIdx="3" presStyleCnt="6" custScaleX="108295" custLinFactNeighborX="9402" custLinFactNeighborY="16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52FDD02-F3F7-4E1C-87B1-6B3D77D1C0B3}" type="pres">
      <dgm:prSet presAssocID="{E4A0510D-7CCA-4106-A6B7-2BC390B8B3B4}" presName="Triangle" presStyleLbl="alignNode1" presStyleIdx="7" presStyleCnt="11"/>
      <dgm:spPr/>
    </dgm:pt>
    <dgm:pt modelId="{CC5B8B92-842B-427F-B5D2-471FAA367F36}" type="pres">
      <dgm:prSet presAssocID="{5CECDC89-F5C5-437F-81F0-13405851B493}" presName="sibTrans" presStyleCnt="0"/>
      <dgm:spPr/>
    </dgm:pt>
    <dgm:pt modelId="{16002939-EB2E-476B-811A-B65542F7E648}" type="pres">
      <dgm:prSet presAssocID="{5CECDC89-F5C5-437F-81F0-13405851B493}" presName="space" presStyleCnt="0"/>
      <dgm:spPr/>
    </dgm:pt>
    <dgm:pt modelId="{729BDE9A-4064-4FBA-BE49-9043B4BFE95D}" type="pres">
      <dgm:prSet presAssocID="{9BDEC04B-BF67-43B5-B2AA-30B5735E2C1F}" presName="composite" presStyleCnt="0"/>
      <dgm:spPr/>
    </dgm:pt>
    <dgm:pt modelId="{1745701A-1704-4000-A349-B3EF9CF5CCE7}" type="pres">
      <dgm:prSet presAssocID="{9BDEC04B-BF67-43B5-B2AA-30B5735E2C1F}" presName="LShape" presStyleLbl="alignNode1" presStyleIdx="8" presStyleCnt="11"/>
      <dgm:spPr/>
    </dgm:pt>
    <dgm:pt modelId="{A12C4527-246A-43A4-837C-1DE25783663D}" type="pres">
      <dgm:prSet presAssocID="{9BDEC04B-BF67-43B5-B2AA-30B5735E2C1F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5A1EB24-9C22-49CA-8A34-766CE2CA032B}" type="pres">
      <dgm:prSet presAssocID="{9BDEC04B-BF67-43B5-B2AA-30B5735E2C1F}" presName="Triangle" presStyleLbl="alignNode1" presStyleIdx="9" presStyleCnt="11"/>
      <dgm:spPr/>
    </dgm:pt>
    <dgm:pt modelId="{E999A3E8-512B-4877-9037-CB6355F19B8C}" type="pres">
      <dgm:prSet presAssocID="{D64A088D-43EA-4D39-97F4-9CE22FD05A7A}" presName="sibTrans" presStyleCnt="0"/>
      <dgm:spPr/>
    </dgm:pt>
    <dgm:pt modelId="{C8B7DAA7-6942-4715-BBD7-73286F715190}" type="pres">
      <dgm:prSet presAssocID="{D64A088D-43EA-4D39-97F4-9CE22FD05A7A}" presName="space" presStyleCnt="0"/>
      <dgm:spPr/>
    </dgm:pt>
    <dgm:pt modelId="{C5A2D824-4F52-4963-8F27-35965D36BBEA}" type="pres">
      <dgm:prSet presAssocID="{640552E9-84C0-4516-AE4F-A53CCB1FA00B}" presName="composite" presStyleCnt="0"/>
      <dgm:spPr/>
    </dgm:pt>
    <dgm:pt modelId="{FC59C813-E847-447F-A3B4-8AD7A9FC6432}" type="pres">
      <dgm:prSet presAssocID="{640552E9-84C0-4516-AE4F-A53CCB1FA00B}" presName="LShape" presStyleLbl="alignNode1" presStyleIdx="10" presStyleCnt="11"/>
      <dgm:spPr/>
    </dgm:pt>
    <dgm:pt modelId="{DD928038-CBFB-41A9-B564-7BDFFBA63A1B}" type="pres">
      <dgm:prSet presAssocID="{640552E9-84C0-4516-AE4F-A53CCB1FA00B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8B728E7-B196-4C9F-A87C-0679FA118B1D}" srcId="{9FF44168-5D55-4315-8649-CF5F29A4312F}" destId="{47DBEAB4-32C2-453D-8124-B9200E0F499A}" srcOrd="0" destOrd="0" parTransId="{5ED2890F-BCBE-4FA7-A288-B2B5D43068FA}" sibTransId="{430A032A-7871-4ED5-960A-2CF0D56B225C}"/>
    <dgm:cxn modelId="{591961BB-A49E-49DA-A8AF-C6EA810A804F}" srcId="{9FF44168-5D55-4315-8649-CF5F29A4312F}" destId="{F6377624-6108-4F80-B0BA-FBAAF9FB12DA}" srcOrd="2" destOrd="0" parTransId="{6FC19A80-17D4-4DF8-8C04-0C3C4E40A219}" sibTransId="{9189AB48-577B-4293-B1B2-CEEE7CB61DA2}"/>
    <dgm:cxn modelId="{58190DF4-928F-45D9-A6E7-4F602A749DC8}" type="presOf" srcId="{F6377624-6108-4F80-B0BA-FBAAF9FB12DA}" destId="{DB5C5D83-EF0B-4E1A-BB96-9494B18D19B2}" srcOrd="0" destOrd="0" presId="urn:microsoft.com/office/officeart/2009/3/layout/StepUpProcess"/>
    <dgm:cxn modelId="{72DC298E-E62C-4471-9E5B-BEF5ADF27E39}" type="presOf" srcId="{1AC36E91-FB3D-4F13-8CBF-9D5C555CF55A}" destId="{074206E8-C052-4A01-9F14-8D346B671C50}" srcOrd="0" destOrd="0" presId="urn:microsoft.com/office/officeart/2009/3/layout/StepUpProcess"/>
    <dgm:cxn modelId="{9A767DC9-01DD-4D8E-B796-AE29D2865E44}" type="presOf" srcId="{47DBEAB4-32C2-453D-8124-B9200E0F499A}" destId="{F01A0BB9-3945-4210-921F-92C6891A8311}" srcOrd="0" destOrd="0" presId="urn:microsoft.com/office/officeart/2009/3/layout/StepUpProcess"/>
    <dgm:cxn modelId="{871BC457-5B4D-4150-A575-1BFA224B4E5E}" srcId="{9FF44168-5D55-4315-8649-CF5F29A4312F}" destId="{E4A0510D-7CCA-4106-A6B7-2BC390B8B3B4}" srcOrd="3" destOrd="0" parTransId="{AAABBDD7-0389-418D-A17C-EAD7380E178C}" sibTransId="{5CECDC89-F5C5-437F-81F0-13405851B493}"/>
    <dgm:cxn modelId="{1FE67216-13E8-41DD-8CC1-074C7515B256}" type="presOf" srcId="{E4A0510D-7CCA-4106-A6B7-2BC390B8B3B4}" destId="{493EC899-8666-4D76-8EBB-128285D7CBAD}" srcOrd="0" destOrd="0" presId="urn:microsoft.com/office/officeart/2009/3/layout/StepUpProcess"/>
    <dgm:cxn modelId="{73E15F1E-3146-44A9-A79B-2ABD5104CF61}" type="presOf" srcId="{9BDEC04B-BF67-43B5-B2AA-30B5735E2C1F}" destId="{A12C4527-246A-43A4-837C-1DE25783663D}" srcOrd="0" destOrd="0" presId="urn:microsoft.com/office/officeart/2009/3/layout/StepUpProcess"/>
    <dgm:cxn modelId="{0BDCD8A7-F110-41BE-ADD3-448A20046178}" srcId="{9FF44168-5D55-4315-8649-CF5F29A4312F}" destId="{640552E9-84C0-4516-AE4F-A53CCB1FA00B}" srcOrd="5" destOrd="0" parTransId="{F5FD4D6C-7911-4BBC-AC23-8825E080F4B0}" sibTransId="{591CAC01-9B15-46C8-AB57-5C947C7E354B}"/>
    <dgm:cxn modelId="{DB928587-27CA-4AEB-89BF-EA40D52DB829}" srcId="{9FF44168-5D55-4315-8649-CF5F29A4312F}" destId="{1AC36E91-FB3D-4F13-8CBF-9D5C555CF55A}" srcOrd="1" destOrd="0" parTransId="{C718E9BB-D3DF-4AAC-B7C0-A6D23BDBFBAE}" sibTransId="{03FAB256-71F8-48D4-BBA7-DAAFF0ACE010}"/>
    <dgm:cxn modelId="{9D1AF542-53FC-4F13-B4E1-7E289DF209CF}" srcId="{9FF44168-5D55-4315-8649-CF5F29A4312F}" destId="{9BDEC04B-BF67-43B5-B2AA-30B5735E2C1F}" srcOrd="4" destOrd="0" parTransId="{2D6173EE-8964-4FD4-AB4D-80E5A3EB4679}" sibTransId="{D64A088D-43EA-4D39-97F4-9CE22FD05A7A}"/>
    <dgm:cxn modelId="{33EB1FF0-6FCE-40BF-8625-37A0F2F10CCD}" type="presOf" srcId="{640552E9-84C0-4516-AE4F-A53CCB1FA00B}" destId="{DD928038-CBFB-41A9-B564-7BDFFBA63A1B}" srcOrd="0" destOrd="0" presId="urn:microsoft.com/office/officeart/2009/3/layout/StepUpProcess"/>
    <dgm:cxn modelId="{F62BC888-039C-44D8-ADFD-79EA16F8DD65}" type="presOf" srcId="{9FF44168-5D55-4315-8649-CF5F29A4312F}" destId="{537DE6C8-BD4D-45FB-8F18-0311A33FE81E}" srcOrd="0" destOrd="0" presId="urn:microsoft.com/office/officeart/2009/3/layout/StepUpProcess"/>
    <dgm:cxn modelId="{A9EA4C4B-FE12-484D-8F45-9F73A95E38E5}" type="presParOf" srcId="{537DE6C8-BD4D-45FB-8F18-0311A33FE81E}" destId="{85282811-3A04-4DDC-B34E-BE59D9B4663B}" srcOrd="0" destOrd="0" presId="urn:microsoft.com/office/officeart/2009/3/layout/StepUpProcess"/>
    <dgm:cxn modelId="{A822F323-8A49-44CB-BAC0-7FA560B8B8DA}" type="presParOf" srcId="{85282811-3A04-4DDC-B34E-BE59D9B4663B}" destId="{170F3678-D7F8-421F-AFE4-D1376922F7D5}" srcOrd="0" destOrd="0" presId="urn:microsoft.com/office/officeart/2009/3/layout/StepUpProcess"/>
    <dgm:cxn modelId="{A5CA9982-075A-44C9-9264-6B0F23A5D571}" type="presParOf" srcId="{85282811-3A04-4DDC-B34E-BE59D9B4663B}" destId="{F01A0BB9-3945-4210-921F-92C6891A8311}" srcOrd="1" destOrd="0" presId="urn:microsoft.com/office/officeart/2009/3/layout/StepUpProcess"/>
    <dgm:cxn modelId="{791D918B-BD4A-46C5-8501-F6EDA51BD115}" type="presParOf" srcId="{85282811-3A04-4DDC-B34E-BE59D9B4663B}" destId="{EF9EAB45-AAF1-448E-8CFE-0E7561FF4B2C}" srcOrd="2" destOrd="0" presId="urn:microsoft.com/office/officeart/2009/3/layout/StepUpProcess"/>
    <dgm:cxn modelId="{B763E6E5-7485-47C3-8B05-6FE6E1935A98}" type="presParOf" srcId="{537DE6C8-BD4D-45FB-8F18-0311A33FE81E}" destId="{405E5B22-0723-4ADB-8946-E0A3E6803585}" srcOrd="1" destOrd="0" presId="urn:microsoft.com/office/officeart/2009/3/layout/StepUpProcess"/>
    <dgm:cxn modelId="{D1A59969-4036-4ED4-8B26-272C4494C646}" type="presParOf" srcId="{405E5B22-0723-4ADB-8946-E0A3E6803585}" destId="{707C0E4D-24B1-4A52-B625-EBAD5C6F1639}" srcOrd="0" destOrd="0" presId="urn:microsoft.com/office/officeart/2009/3/layout/StepUpProcess"/>
    <dgm:cxn modelId="{CF2F9D9D-A0B3-4D21-8BFB-B1D2DEAF24DB}" type="presParOf" srcId="{537DE6C8-BD4D-45FB-8F18-0311A33FE81E}" destId="{F3AD7A66-4244-4110-9996-6CF3061EA348}" srcOrd="2" destOrd="0" presId="urn:microsoft.com/office/officeart/2009/3/layout/StepUpProcess"/>
    <dgm:cxn modelId="{11D3A23C-F10E-4DDD-9DD6-8280DAC5A229}" type="presParOf" srcId="{F3AD7A66-4244-4110-9996-6CF3061EA348}" destId="{3A54CEB3-9D97-46A4-A268-6CD2784CD8D6}" srcOrd="0" destOrd="0" presId="urn:microsoft.com/office/officeart/2009/3/layout/StepUpProcess"/>
    <dgm:cxn modelId="{A0150BAA-1D6A-4BD6-AD59-35DF7A1AFB7A}" type="presParOf" srcId="{F3AD7A66-4244-4110-9996-6CF3061EA348}" destId="{074206E8-C052-4A01-9F14-8D346B671C50}" srcOrd="1" destOrd="0" presId="urn:microsoft.com/office/officeart/2009/3/layout/StepUpProcess"/>
    <dgm:cxn modelId="{4515599E-4585-412F-80B8-4E9B588D32D0}" type="presParOf" srcId="{F3AD7A66-4244-4110-9996-6CF3061EA348}" destId="{B3CCC10D-4C6F-40F1-879B-075C12B47223}" srcOrd="2" destOrd="0" presId="urn:microsoft.com/office/officeart/2009/3/layout/StepUpProcess"/>
    <dgm:cxn modelId="{F8FC6C5E-8803-4ADA-8322-2A9273C29E3C}" type="presParOf" srcId="{537DE6C8-BD4D-45FB-8F18-0311A33FE81E}" destId="{F5D8B458-AC79-4782-84DB-B7FCEE6CF687}" srcOrd="3" destOrd="0" presId="urn:microsoft.com/office/officeart/2009/3/layout/StepUpProcess"/>
    <dgm:cxn modelId="{38F1E01D-B768-4ECF-8B80-3D202FCEBC47}" type="presParOf" srcId="{F5D8B458-AC79-4782-84DB-B7FCEE6CF687}" destId="{779F4F70-7F0F-4898-B4C5-505664059517}" srcOrd="0" destOrd="0" presId="urn:microsoft.com/office/officeart/2009/3/layout/StepUpProcess"/>
    <dgm:cxn modelId="{86A7F05A-2F3E-4806-ACE2-ABF41E2D270E}" type="presParOf" srcId="{537DE6C8-BD4D-45FB-8F18-0311A33FE81E}" destId="{D1BE2604-4176-45CA-B005-EA2BCE7FF03C}" srcOrd="4" destOrd="0" presId="urn:microsoft.com/office/officeart/2009/3/layout/StepUpProcess"/>
    <dgm:cxn modelId="{9B47B610-2145-4494-BF12-20766464EA74}" type="presParOf" srcId="{D1BE2604-4176-45CA-B005-EA2BCE7FF03C}" destId="{A48EB329-E43C-4094-8A60-8D138FE2C4B9}" srcOrd="0" destOrd="0" presId="urn:microsoft.com/office/officeart/2009/3/layout/StepUpProcess"/>
    <dgm:cxn modelId="{0CF2AD9C-D884-4672-BA5A-F3AD25C4E8F2}" type="presParOf" srcId="{D1BE2604-4176-45CA-B005-EA2BCE7FF03C}" destId="{DB5C5D83-EF0B-4E1A-BB96-9494B18D19B2}" srcOrd="1" destOrd="0" presId="urn:microsoft.com/office/officeart/2009/3/layout/StepUpProcess"/>
    <dgm:cxn modelId="{F5621D50-FE01-4D72-BCE4-A0576ACBCF0C}" type="presParOf" srcId="{D1BE2604-4176-45CA-B005-EA2BCE7FF03C}" destId="{05E79411-138C-4CDC-BC61-5C0920D839F1}" srcOrd="2" destOrd="0" presId="urn:microsoft.com/office/officeart/2009/3/layout/StepUpProcess"/>
    <dgm:cxn modelId="{13990D6D-26BC-4629-9D4C-9B16C4B5EAB8}" type="presParOf" srcId="{537DE6C8-BD4D-45FB-8F18-0311A33FE81E}" destId="{BEA7984E-ADFD-45B9-813C-6726F630A5CE}" srcOrd="5" destOrd="0" presId="urn:microsoft.com/office/officeart/2009/3/layout/StepUpProcess"/>
    <dgm:cxn modelId="{8DF20B05-3F6A-418F-B454-2C8653AB5EF5}" type="presParOf" srcId="{BEA7984E-ADFD-45B9-813C-6726F630A5CE}" destId="{E9B6FFFD-1CC4-40E8-B803-71C69B2E2A8A}" srcOrd="0" destOrd="0" presId="urn:microsoft.com/office/officeart/2009/3/layout/StepUpProcess"/>
    <dgm:cxn modelId="{0AB38638-D38C-47EE-8271-BBB7390352D9}" type="presParOf" srcId="{537DE6C8-BD4D-45FB-8F18-0311A33FE81E}" destId="{D3E5A4F9-C731-4BB2-BD30-3CEEA43AB277}" srcOrd="6" destOrd="0" presId="urn:microsoft.com/office/officeart/2009/3/layout/StepUpProcess"/>
    <dgm:cxn modelId="{55D5A4FE-EE1C-4C1C-ADD8-0E3C586E094A}" type="presParOf" srcId="{D3E5A4F9-C731-4BB2-BD30-3CEEA43AB277}" destId="{7BFA8DC7-1DE8-41D5-BF93-239E1F479ECA}" srcOrd="0" destOrd="0" presId="urn:microsoft.com/office/officeart/2009/3/layout/StepUpProcess"/>
    <dgm:cxn modelId="{56F1CDF5-CDF0-4AEE-BAD9-E0FB4E5B534A}" type="presParOf" srcId="{D3E5A4F9-C731-4BB2-BD30-3CEEA43AB277}" destId="{493EC899-8666-4D76-8EBB-128285D7CBAD}" srcOrd="1" destOrd="0" presId="urn:microsoft.com/office/officeart/2009/3/layout/StepUpProcess"/>
    <dgm:cxn modelId="{B1D74C78-3A9F-4C43-9FC6-87D956632496}" type="presParOf" srcId="{D3E5A4F9-C731-4BB2-BD30-3CEEA43AB277}" destId="{F52FDD02-F3F7-4E1C-87B1-6B3D77D1C0B3}" srcOrd="2" destOrd="0" presId="urn:microsoft.com/office/officeart/2009/3/layout/StepUpProcess"/>
    <dgm:cxn modelId="{16A00C2C-E341-4F4D-A91B-BDB9D22C3231}" type="presParOf" srcId="{537DE6C8-BD4D-45FB-8F18-0311A33FE81E}" destId="{CC5B8B92-842B-427F-B5D2-471FAA367F36}" srcOrd="7" destOrd="0" presId="urn:microsoft.com/office/officeart/2009/3/layout/StepUpProcess"/>
    <dgm:cxn modelId="{FEC7C824-4F8D-4CE3-8FD3-95D38B9DDC06}" type="presParOf" srcId="{CC5B8B92-842B-427F-B5D2-471FAA367F36}" destId="{16002939-EB2E-476B-811A-B65542F7E648}" srcOrd="0" destOrd="0" presId="urn:microsoft.com/office/officeart/2009/3/layout/StepUpProcess"/>
    <dgm:cxn modelId="{414F9E51-687E-4F6E-885C-58DAEF0FC96B}" type="presParOf" srcId="{537DE6C8-BD4D-45FB-8F18-0311A33FE81E}" destId="{729BDE9A-4064-4FBA-BE49-9043B4BFE95D}" srcOrd="8" destOrd="0" presId="urn:microsoft.com/office/officeart/2009/3/layout/StepUpProcess"/>
    <dgm:cxn modelId="{0A3F6408-28E2-47BF-A240-0A74D33294C0}" type="presParOf" srcId="{729BDE9A-4064-4FBA-BE49-9043B4BFE95D}" destId="{1745701A-1704-4000-A349-B3EF9CF5CCE7}" srcOrd="0" destOrd="0" presId="urn:microsoft.com/office/officeart/2009/3/layout/StepUpProcess"/>
    <dgm:cxn modelId="{54860FF6-24B6-44C7-B052-80E01457F53E}" type="presParOf" srcId="{729BDE9A-4064-4FBA-BE49-9043B4BFE95D}" destId="{A12C4527-246A-43A4-837C-1DE25783663D}" srcOrd="1" destOrd="0" presId="urn:microsoft.com/office/officeart/2009/3/layout/StepUpProcess"/>
    <dgm:cxn modelId="{908B9A50-262C-4DD7-B6DC-24023FE83077}" type="presParOf" srcId="{729BDE9A-4064-4FBA-BE49-9043B4BFE95D}" destId="{C5A1EB24-9C22-49CA-8A34-766CE2CA032B}" srcOrd="2" destOrd="0" presId="urn:microsoft.com/office/officeart/2009/3/layout/StepUpProcess"/>
    <dgm:cxn modelId="{C1C82EE6-A192-4F4C-BEC3-01DC0C2CB1D1}" type="presParOf" srcId="{537DE6C8-BD4D-45FB-8F18-0311A33FE81E}" destId="{E999A3E8-512B-4877-9037-CB6355F19B8C}" srcOrd="9" destOrd="0" presId="urn:microsoft.com/office/officeart/2009/3/layout/StepUpProcess"/>
    <dgm:cxn modelId="{97E595EB-B7FB-4F98-B3A4-E314579E1474}" type="presParOf" srcId="{E999A3E8-512B-4877-9037-CB6355F19B8C}" destId="{C8B7DAA7-6942-4715-BBD7-73286F715190}" srcOrd="0" destOrd="0" presId="urn:microsoft.com/office/officeart/2009/3/layout/StepUpProcess"/>
    <dgm:cxn modelId="{E68123F8-752F-4254-BFF2-FB08C66D6F34}" type="presParOf" srcId="{537DE6C8-BD4D-45FB-8F18-0311A33FE81E}" destId="{C5A2D824-4F52-4963-8F27-35965D36BBEA}" srcOrd="10" destOrd="0" presId="urn:microsoft.com/office/officeart/2009/3/layout/StepUpProcess"/>
    <dgm:cxn modelId="{165643DF-78D6-453E-92BE-D23B1E689B25}" type="presParOf" srcId="{C5A2D824-4F52-4963-8F27-35965D36BBEA}" destId="{FC59C813-E847-447F-A3B4-8AD7A9FC6432}" srcOrd="0" destOrd="0" presId="urn:microsoft.com/office/officeart/2009/3/layout/StepUpProcess"/>
    <dgm:cxn modelId="{818F04B1-E097-4909-9ABF-214900CDA993}" type="presParOf" srcId="{C5A2D824-4F52-4963-8F27-35965D36BBEA}" destId="{DD928038-CBFB-41A9-B564-7BDFFBA63A1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07D85E-9FEA-46AA-93F6-C49F28814B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45A5AD4-58DD-47B7-9334-AAE811EBD636}">
      <dgm:prSet phldrT="[Teksti]"/>
      <dgm:spPr/>
      <dgm:t>
        <a:bodyPr/>
        <a:lstStyle/>
        <a:p>
          <a:r>
            <a:rPr lang="fi-FI"/>
            <a:t>Asiakkaan tunnistaminen;</a:t>
          </a:r>
        </a:p>
        <a:p>
          <a:r>
            <a:rPr lang="fi-FI"/>
            <a:t>*yhdessä sovitut asiakaskriteerit</a:t>
          </a:r>
        </a:p>
        <a:p>
          <a:r>
            <a:rPr lang="fi-FI"/>
            <a:t>*eri yhteistyötahot</a:t>
          </a:r>
        </a:p>
      </dgm:t>
    </dgm:pt>
    <dgm:pt modelId="{6DB6C771-364E-4E07-B766-0C19E096EEE3}" type="parTrans" cxnId="{C39E4DA5-0A90-4CC9-8779-6E6A2615EDFD}">
      <dgm:prSet/>
      <dgm:spPr/>
      <dgm:t>
        <a:bodyPr/>
        <a:lstStyle/>
        <a:p>
          <a:endParaRPr lang="fi-FI"/>
        </a:p>
      </dgm:t>
    </dgm:pt>
    <dgm:pt modelId="{B0F48F77-5329-4949-8524-0CD770E3D4B0}" type="sibTrans" cxnId="{C39E4DA5-0A90-4CC9-8779-6E6A2615EDFD}">
      <dgm:prSet/>
      <dgm:spPr/>
      <dgm:t>
        <a:bodyPr/>
        <a:lstStyle/>
        <a:p>
          <a:endParaRPr lang="fi-FI"/>
        </a:p>
      </dgm:t>
    </dgm:pt>
    <dgm:pt modelId="{F9AD9519-3D40-4CD0-9A3D-59262D7A9E72}">
      <dgm:prSet phldrT="[Teksti]"/>
      <dgm:spPr/>
      <dgm:t>
        <a:bodyPr/>
        <a:lstStyle/>
        <a:p>
          <a:r>
            <a:rPr lang="fi-FI"/>
            <a:t>Nopea  työnetsintä; *suunnitelma työnhausta</a:t>
          </a:r>
        </a:p>
      </dgm:t>
    </dgm:pt>
    <dgm:pt modelId="{F6CC1BC6-2815-43C4-A070-EE91D90FF4D2}" type="parTrans" cxnId="{687DA8AC-8A86-4095-98CC-AF8A4A99061A}">
      <dgm:prSet/>
      <dgm:spPr/>
      <dgm:t>
        <a:bodyPr/>
        <a:lstStyle/>
        <a:p>
          <a:endParaRPr lang="fi-FI"/>
        </a:p>
      </dgm:t>
    </dgm:pt>
    <dgm:pt modelId="{447FBA56-7406-45EE-B323-F5AE8057CC44}" type="sibTrans" cxnId="{687DA8AC-8A86-4095-98CC-AF8A4A99061A}">
      <dgm:prSet/>
      <dgm:spPr/>
      <dgm:t>
        <a:bodyPr/>
        <a:lstStyle/>
        <a:p>
          <a:endParaRPr lang="fi-FI"/>
        </a:p>
      </dgm:t>
    </dgm:pt>
    <dgm:pt modelId="{9D80BFFC-3507-4352-8EFB-8FD0B0A9805D}">
      <dgm:prSet phldrT="[Teksti]"/>
      <dgm:spPr/>
      <dgm:t>
        <a:bodyPr/>
        <a:lstStyle/>
        <a:p>
          <a:r>
            <a:rPr lang="fi-FI"/>
            <a:t>Osaamisen kartoittaminen; *ammatillinen profilointi</a:t>
          </a:r>
        </a:p>
      </dgm:t>
    </dgm:pt>
    <dgm:pt modelId="{E91F61D6-2695-4114-9331-9B289E06F49C}" type="sibTrans" cxnId="{0962600F-2022-44DA-98FE-E6BAE7130F33}">
      <dgm:prSet/>
      <dgm:spPr/>
      <dgm:t>
        <a:bodyPr/>
        <a:lstStyle/>
        <a:p>
          <a:endParaRPr lang="fi-FI"/>
        </a:p>
      </dgm:t>
    </dgm:pt>
    <dgm:pt modelId="{3E984075-7C49-4BE2-A51C-90CB2DCDB42C}" type="parTrans" cxnId="{0962600F-2022-44DA-98FE-E6BAE7130F33}">
      <dgm:prSet/>
      <dgm:spPr/>
      <dgm:t>
        <a:bodyPr/>
        <a:lstStyle/>
        <a:p>
          <a:endParaRPr lang="fi-FI"/>
        </a:p>
      </dgm:t>
    </dgm:pt>
    <dgm:pt modelId="{6CFD3DBF-5EC9-472B-AAD3-FAFECE9AE447}">
      <dgm:prSet phldrT="[Teksti]"/>
      <dgm:spPr/>
      <dgm:t>
        <a:bodyPr/>
        <a:lstStyle/>
        <a:p>
          <a:r>
            <a:rPr lang="fi-FI"/>
            <a:t>Työskentely työnhakija- ja työnantaja-asiakkaan kanssa; </a:t>
          </a:r>
        </a:p>
        <a:p>
          <a:r>
            <a:rPr lang="fi-FI"/>
            <a:t>*tuesta sopiminen</a:t>
          </a:r>
        </a:p>
        <a:p>
          <a:r>
            <a:rPr lang="fi-FI"/>
            <a:t>*suunnitelma työsuhteen aikaisesta tuesta</a:t>
          </a:r>
        </a:p>
      </dgm:t>
    </dgm:pt>
    <dgm:pt modelId="{C92C251B-26E0-438D-A12F-CEF9964D045E}" type="sibTrans" cxnId="{3CB8AC33-9A7C-4BF7-890E-901FCB27E49D}">
      <dgm:prSet/>
      <dgm:spPr/>
      <dgm:t>
        <a:bodyPr/>
        <a:lstStyle/>
        <a:p>
          <a:endParaRPr lang="fi-FI"/>
        </a:p>
      </dgm:t>
    </dgm:pt>
    <dgm:pt modelId="{7E714DA5-A103-484A-86ED-80683DB6E756}" type="parTrans" cxnId="{3CB8AC33-9A7C-4BF7-890E-901FCB27E49D}">
      <dgm:prSet/>
      <dgm:spPr/>
      <dgm:t>
        <a:bodyPr/>
        <a:lstStyle/>
        <a:p>
          <a:endParaRPr lang="fi-FI"/>
        </a:p>
      </dgm:t>
    </dgm:pt>
    <dgm:pt modelId="{BE6C7B88-DD0F-4466-9764-8843E0596061}">
      <dgm:prSet phldrT="[Teksti]"/>
      <dgm:spPr/>
      <dgm:t>
        <a:bodyPr/>
        <a:lstStyle/>
        <a:p>
          <a:r>
            <a:rPr lang="fi-FI"/>
            <a:t>Työsuhteen ylläpitämisen tuki; </a:t>
          </a:r>
        </a:p>
        <a:p>
          <a:r>
            <a:rPr lang="fi-FI"/>
            <a:t>*tuki työssä ja työpaikan ulkopuolella (suunnitelma työsuhteen aikaisesta tuesta)</a:t>
          </a:r>
        </a:p>
      </dgm:t>
    </dgm:pt>
    <dgm:pt modelId="{5F577295-66EC-454D-A024-519E9F6E7413}" type="sibTrans" cxnId="{8F082D80-44EF-44DC-BB7D-870D23AE593E}">
      <dgm:prSet/>
      <dgm:spPr/>
      <dgm:t>
        <a:bodyPr/>
        <a:lstStyle/>
        <a:p>
          <a:endParaRPr lang="fi-FI"/>
        </a:p>
      </dgm:t>
    </dgm:pt>
    <dgm:pt modelId="{28EDD0F6-339B-4403-BDAA-0C94C81C26C2}" type="parTrans" cxnId="{8F082D80-44EF-44DC-BB7D-870D23AE593E}">
      <dgm:prSet/>
      <dgm:spPr/>
      <dgm:t>
        <a:bodyPr/>
        <a:lstStyle/>
        <a:p>
          <a:endParaRPr lang="fi-FI"/>
        </a:p>
      </dgm:t>
    </dgm:pt>
    <dgm:pt modelId="{EBBE9A17-7A88-4208-81C9-CDAF323BB676}">
      <dgm:prSet phldrT="[Teksti]"/>
      <dgm:spPr/>
      <dgm:t>
        <a:bodyPr/>
        <a:lstStyle/>
        <a:p>
          <a:r>
            <a:rPr lang="fi-FI"/>
            <a:t>Palveluun hakeutuminen; *kirjallinen lähete</a:t>
          </a:r>
        </a:p>
        <a:p>
          <a:r>
            <a:rPr lang="fi-FI"/>
            <a:t>*yhteistyösopimus</a:t>
          </a:r>
        </a:p>
      </dgm:t>
    </dgm:pt>
    <dgm:pt modelId="{B1383F61-870F-4800-9D9D-73EF5F8A9DDA}" type="sibTrans" cxnId="{90712A10-264A-4713-B69E-9637C9BE73AA}">
      <dgm:prSet/>
      <dgm:spPr/>
      <dgm:t>
        <a:bodyPr/>
        <a:lstStyle/>
        <a:p>
          <a:endParaRPr lang="fi-FI"/>
        </a:p>
      </dgm:t>
    </dgm:pt>
    <dgm:pt modelId="{1FC8FAFC-A982-4E7B-99EA-7CC6F192FEFC}" type="parTrans" cxnId="{90712A10-264A-4713-B69E-9637C9BE73AA}">
      <dgm:prSet/>
      <dgm:spPr/>
      <dgm:t>
        <a:bodyPr/>
        <a:lstStyle/>
        <a:p>
          <a:endParaRPr lang="fi-FI"/>
        </a:p>
      </dgm:t>
    </dgm:pt>
    <dgm:pt modelId="{3C5490DB-4346-4EA2-9FC7-06743E6B29BD}" type="pres">
      <dgm:prSet presAssocID="{E607D85E-9FEA-46AA-93F6-C49F28814B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05627264-9C07-4ECF-924F-AD4F42D0713B}" type="pres">
      <dgm:prSet presAssocID="{B45A5AD4-58DD-47B7-9334-AAE811EBD636}" presName="parTxOnly" presStyleLbl="node1" presStyleIdx="0" presStyleCnt="6" custLinFactNeighborX="9335" custLinFactNeighborY="9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175D347-8228-4059-B38C-BDCA1CA1ADC5}" type="pres">
      <dgm:prSet presAssocID="{B0F48F77-5329-4949-8524-0CD770E3D4B0}" presName="parTxOnlySpace" presStyleCnt="0"/>
      <dgm:spPr/>
    </dgm:pt>
    <dgm:pt modelId="{E7B1F4AF-7D38-4CD0-A47F-E279143AD93A}" type="pres">
      <dgm:prSet presAssocID="{EBBE9A17-7A88-4208-81C9-CDAF323BB676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C5F6A1D-C76D-4FA4-BE63-1541DB3E817E}" type="pres">
      <dgm:prSet presAssocID="{B1383F61-870F-4800-9D9D-73EF5F8A9DDA}" presName="parTxOnlySpace" presStyleCnt="0"/>
      <dgm:spPr/>
    </dgm:pt>
    <dgm:pt modelId="{126233EA-36B7-4786-BEA2-15C52E4345A5}" type="pres">
      <dgm:prSet presAssocID="{9D80BFFC-3507-4352-8EFB-8FD0B0A9805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2884368-CC83-436B-A9ED-FC167610676B}" type="pres">
      <dgm:prSet presAssocID="{E91F61D6-2695-4114-9331-9B289E06F49C}" presName="parTxOnlySpace" presStyleCnt="0"/>
      <dgm:spPr/>
    </dgm:pt>
    <dgm:pt modelId="{175C498D-36E2-4AEC-97D1-C83EC43D92BA}" type="pres">
      <dgm:prSet presAssocID="{F9AD9519-3D40-4CD0-9A3D-59262D7A9E72}" presName="parTxOnly" presStyleLbl="node1" presStyleIdx="3" presStyleCnt="6" custLinFactNeighborX="-32058" custLinFactNeighborY="20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BB3B168-8585-4C57-BE6E-645DA6ADF8A4}" type="pres">
      <dgm:prSet presAssocID="{447FBA56-7406-45EE-B323-F5AE8057CC44}" presName="parTxOnlySpace" presStyleCnt="0"/>
      <dgm:spPr/>
    </dgm:pt>
    <dgm:pt modelId="{CBE2B9C4-AD6E-41D4-B549-617F84AABF8D}" type="pres">
      <dgm:prSet presAssocID="{6CFD3DBF-5EC9-472B-AAD3-FAFECE9AE44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38B05AB-0D8E-47F1-A925-0A994B2B473D}" type="pres">
      <dgm:prSet presAssocID="{C92C251B-26E0-438D-A12F-CEF9964D045E}" presName="parTxOnlySpace" presStyleCnt="0"/>
      <dgm:spPr/>
    </dgm:pt>
    <dgm:pt modelId="{309038BA-F74E-4D55-98CE-5E39C756ED03}" type="pres">
      <dgm:prSet presAssocID="{BE6C7B88-DD0F-4466-9764-8843E0596061}" presName="parTxOnly" presStyleLbl="node1" presStyleIdx="5" presStyleCnt="6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F082D80-44EF-44DC-BB7D-870D23AE593E}" srcId="{E607D85E-9FEA-46AA-93F6-C49F28814B36}" destId="{BE6C7B88-DD0F-4466-9764-8843E0596061}" srcOrd="5" destOrd="0" parTransId="{28EDD0F6-339B-4403-BDAA-0C94C81C26C2}" sibTransId="{5F577295-66EC-454D-A024-519E9F6E7413}"/>
    <dgm:cxn modelId="{5BF913F6-C5CF-41D3-87E6-221AC3C84888}" type="presOf" srcId="{B45A5AD4-58DD-47B7-9334-AAE811EBD636}" destId="{05627264-9C07-4ECF-924F-AD4F42D0713B}" srcOrd="0" destOrd="0" presId="urn:microsoft.com/office/officeart/2005/8/layout/chevron1"/>
    <dgm:cxn modelId="{90712A10-264A-4713-B69E-9637C9BE73AA}" srcId="{E607D85E-9FEA-46AA-93F6-C49F28814B36}" destId="{EBBE9A17-7A88-4208-81C9-CDAF323BB676}" srcOrd="1" destOrd="0" parTransId="{1FC8FAFC-A982-4E7B-99EA-7CC6F192FEFC}" sibTransId="{B1383F61-870F-4800-9D9D-73EF5F8A9DDA}"/>
    <dgm:cxn modelId="{3CB8AC33-9A7C-4BF7-890E-901FCB27E49D}" srcId="{E607D85E-9FEA-46AA-93F6-C49F28814B36}" destId="{6CFD3DBF-5EC9-472B-AAD3-FAFECE9AE447}" srcOrd="4" destOrd="0" parTransId="{7E714DA5-A103-484A-86ED-80683DB6E756}" sibTransId="{C92C251B-26E0-438D-A12F-CEF9964D045E}"/>
    <dgm:cxn modelId="{20D9ED2C-E77D-4BFC-ACA0-71D371183AA0}" type="presOf" srcId="{6CFD3DBF-5EC9-472B-AAD3-FAFECE9AE447}" destId="{CBE2B9C4-AD6E-41D4-B549-617F84AABF8D}" srcOrd="0" destOrd="0" presId="urn:microsoft.com/office/officeart/2005/8/layout/chevron1"/>
    <dgm:cxn modelId="{58FD1BE7-ADE4-4F06-AED5-9C0ACAA01B1B}" type="presOf" srcId="{BE6C7B88-DD0F-4466-9764-8843E0596061}" destId="{309038BA-F74E-4D55-98CE-5E39C756ED03}" srcOrd="0" destOrd="0" presId="urn:microsoft.com/office/officeart/2005/8/layout/chevron1"/>
    <dgm:cxn modelId="{0962600F-2022-44DA-98FE-E6BAE7130F33}" srcId="{E607D85E-9FEA-46AA-93F6-C49F28814B36}" destId="{9D80BFFC-3507-4352-8EFB-8FD0B0A9805D}" srcOrd="2" destOrd="0" parTransId="{3E984075-7C49-4BE2-A51C-90CB2DCDB42C}" sibTransId="{E91F61D6-2695-4114-9331-9B289E06F49C}"/>
    <dgm:cxn modelId="{33DEBA23-6EE2-4BC7-A88B-0B6DAF292BDA}" type="presOf" srcId="{EBBE9A17-7A88-4208-81C9-CDAF323BB676}" destId="{E7B1F4AF-7D38-4CD0-A47F-E279143AD93A}" srcOrd="0" destOrd="0" presId="urn:microsoft.com/office/officeart/2005/8/layout/chevron1"/>
    <dgm:cxn modelId="{687DA8AC-8A86-4095-98CC-AF8A4A99061A}" srcId="{E607D85E-9FEA-46AA-93F6-C49F28814B36}" destId="{F9AD9519-3D40-4CD0-9A3D-59262D7A9E72}" srcOrd="3" destOrd="0" parTransId="{F6CC1BC6-2815-43C4-A070-EE91D90FF4D2}" sibTransId="{447FBA56-7406-45EE-B323-F5AE8057CC44}"/>
    <dgm:cxn modelId="{FCD38E3B-278B-449D-9A20-29FFBA817AB1}" type="presOf" srcId="{9D80BFFC-3507-4352-8EFB-8FD0B0A9805D}" destId="{126233EA-36B7-4786-BEA2-15C52E4345A5}" srcOrd="0" destOrd="0" presId="urn:microsoft.com/office/officeart/2005/8/layout/chevron1"/>
    <dgm:cxn modelId="{C39E4DA5-0A90-4CC9-8779-6E6A2615EDFD}" srcId="{E607D85E-9FEA-46AA-93F6-C49F28814B36}" destId="{B45A5AD4-58DD-47B7-9334-AAE811EBD636}" srcOrd="0" destOrd="0" parTransId="{6DB6C771-364E-4E07-B766-0C19E096EEE3}" sibTransId="{B0F48F77-5329-4949-8524-0CD770E3D4B0}"/>
    <dgm:cxn modelId="{E1EF9AC8-DB1C-4144-9E43-088A1AFC2862}" type="presOf" srcId="{F9AD9519-3D40-4CD0-9A3D-59262D7A9E72}" destId="{175C498D-36E2-4AEC-97D1-C83EC43D92BA}" srcOrd="0" destOrd="0" presId="urn:microsoft.com/office/officeart/2005/8/layout/chevron1"/>
    <dgm:cxn modelId="{69ABF5D6-B586-4984-A8B6-917254D1F582}" type="presOf" srcId="{E607D85E-9FEA-46AA-93F6-C49F28814B36}" destId="{3C5490DB-4346-4EA2-9FC7-06743E6B29BD}" srcOrd="0" destOrd="0" presId="urn:microsoft.com/office/officeart/2005/8/layout/chevron1"/>
    <dgm:cxn modelId="{CC43F62C-76AA-48E5-81D9-409888B24489}" type="presParOf" srcId="{3C5490DB-4346-4EA2-9FC7-06743E6B29BD}" destId="{05627264-9C07-4ECF-924F-AD4F42D0713B}" srcOrd="0" destOrd="0" presId="urn:microsoft.com/office/officeart/2005/8/layout/chevron1"/>
    <dgm:cxn modelId="{F3E23271-781E-4085-8C33-15258B5F22E0}" type="presParOf" srcId="{3C5490DB-4346-4EA2-9FC7-06743E6B29BD}" destId="{1175D347-8228-4059-B38C-BDCA1CA1ADC5}" srcOrd="1" destOrd="0" presId="urn:microsoft.com/office/officeart/2005/8/layout/chevron1"/>
    <dgm:cxn modelId="{E5BEB5CC-7D64-45EB-BC5E-000DD3F1076C}" type="presParOf" srcId="{3C5490DB-4346-4EA2-9FC7-06743E6B29BD}" destId="{E7B1F4AF-7D38-4CD0-A47F-E279143AD93A}" srcOrd="2" destOrd="0" presId="urn:microsoft.com/office/officeart/2005/8/layout/chevron1"/>
    <dgm:cxn modelId="{6E3B7835-3056-4923-BD94-40B05380158F}" type="presParOf" srcId="{3C5490DB-4346-4EA2-9FC7-06743E6B29BD}" destId="{EC5F6A1D-C76D-4FA4-BE63-1541DB3E817E}" srcOrd="3" destOrd="0" presId="urn:microsoft.com/office/officeart/2005/8/layout/chevron1"/>
    <dgm:cxn modelId="{D47EBD08-B87B-474B-BE46-BA8C0609CF57}" type="presParOf" srcId="{3C5490DB-4346-4EA2-9FC7-06743E6B29BD}" destId="{126233EA-36B7-4786-BEA2-15C52E4345A5}" srcOrd="4" destOrd="0" presId="urn:microsoft.com/office/officeart/2005/8/layout/chevron1"/>
    <dgm:cxn modelId="{54A7D64A-CC33-420B-BBBE-DA40E25799AD}" type="presParOf" srcId="{3C5490DB-4346-4EA2-9FC7-06743E6B29BD}" destId="{82884368-CC83-436B-A9ED-FC167610676B}" srcOrd="5" destOrd="0" presId="urn:microsoft.com/office/officeart/2005/8/layout/chevron1"/>
    <dgm:cxn modelId="{26751501-3F17-497F-ABC8-68C34AF0D10C}" type="presParOf" srcId="{3C5490DB-4346-4EA2-9FC7-06743E6B29BD}" destId="{175C498D-36E2-4AEC-97D1-C83EC43D92BA}" srcOrd="6" destOrd="0" presId="urn:microsoft.com/office/officeart/2005/8/layout/chevron1"/>
    <dgm:cxn modelId="{408E3BA9-E0C0-44C8-BBB8-691224FBB494}" type="presParOf" srcId="{3C5490DB-4346-4EA2-9FC7-06743E6B29BD}" destId="{9BB3B168-8585-4C57-BE6E-645DA6ADF8A4}" srcOrd="7" destOrd="0" presId="urn:microsoft.com/office/officeart/2005/8/layout/chevron1"/>
    <dgm:cxn modelId="{093463CF-9EB1-4ECD-80B7-3CC78B3AE04C}" type="presParOf" srcId="{3C5490DB-4346-4EA2-9FC7-06743E6B29BD}" destId="{CBE2B9C4-AD6E-41D4-B549-617F84AABF8D}" srcOrd="8" destOrd="0" presId="urn:microsoft.com/office/officeart/2005/8/layout/chevron1"/>
    <dgm:cxn modelId="{00C9B3CC-C922-4399-9D17-2A811DA4A029}" type="presParOf" srcId="{3C5490DB-4346-4EA2-9FC7-06743E6B29BD}" destId="{838B05AB-0D8E-47F1-A925-0A994B2B473D}" srcOrd="9" destOrd="0" presId="urn:microsoft.com/office/officeart/2005/8/layout/chevron1"/>
    <dgm:cxn modelId="{DF935767-7DA1-4EF4-B9B1-C7574259B9B5}" type="presParOf" srcId="{3C5490DB-4346-4EA2-9FC7-06743E6B29BD}" destId="{309038BA-F74E-4D55-98CE-5E39C756ED0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6B6D4-1FF4-4125-B006-57A430F9E31F}">
      <dsp:nvSpPr>
        <dsp:cNvPr id="0" name=""/>
        <dsp:cNvSpPr/>
      </dsp:nvSpPr>
      <dsp:spPr>
        <a:xfrm>
          <a:off x="2075366" y="1373391"/>
          <a:ext cx="47770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05626" y="45720"/>
              </a:lnTo>
              <a:lnTo>
                <a:pt x="2405626" y="67816"/>
              </a:lnTo>
              <a:lnTo>
                <a:pt x="4777052" y="67816"/>
              </a:lnTo>
            </a:path>
          </a:pathLst>
        </a:custGeom>
        <a:noFill/>
        <a:ln w="635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3700" y="1416726"/>
        <a:ext cx="240385" cy="4771"/>
      </dsp:txXfrm>
    </dsp:sp>
    <dsp:sp modelId="{FBB47DF5-9C5E-47A6-B608-C762AE83647A}">
      <dsp:nvSpPr>
        <dsp:cNvPr id="0" name=""/>
        <dsp:cNvSpPr/>
      </dsp:nvSpPr>
      <dsp:spPr>
        <a:xfrm>
          <a:off x="4759" y="797389"/>
          <a:ext cx="2072406" cy="1243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50" tIns="106594" rIns="101550" bIns="106594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/>
            <a:t>Osatyökykyinen tai itsensä osatyökykyiseksi tunteva työikäinen työtön.</a:t>
          </a:r>
          <a:endParaRPr lang="en-US" sz="1400" kern="1200"/>
        </a:p>
      </dsp:txBody>
      <dsp:txXfrm>
        <a:off x="4759" y="797389"/>
        <a:ext cx="2072406" cy="1243444"/>
      </dsp:txXfrm>
    </dsp:sp>
    <dsp:sp modelId="{45D59F34-BD70-4E9A-AC8D-2F8151DD2068}">
      <dsp:nvSpPr>
        <dsp:cNvPr id="0" name=""/>
        <dsp:cNvSpPr/>
      </dsp:nvSpPr>
      <dsp:spPr>
        <a:xfrm>
          <a:off x="5661573" y="834957"/>
          <a:ext cx="2261030" cy="1228832"/>
        </a:xfrm>
        <a:custGeom>
          <a:avLst/>
          <a:gdLst/>
          <a:ahLst/>
          <a:cxnLst/>
          <a:rect l="0" t="0" r="0" b="0"/>
          <a:pathLst>
            <a:path>
              <a:moveTo>
                <a:pt x="2261030" y="1228832"/>
              </a:moveTo>
              <a:lnTo>
                <a:pt x="0" y="0"/>
              </a:lnTo>
            </a:path>
          </a:pathLst>
        </a:custGeom>
        <a:noFill/>
        <a:ln w="635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26988" y="1446987"/>
        <a:ext cx="130199" cy="4771"/>
      </dsp:txXfrm>
    </dsp:sp>
    <dsp:sp modelId="{3E02BAA1-4294-4919-9D9A-4AF913489576}">
      <dsp:nvSpPr>
        <dsp:cNvPr id="0" name=""/>
        <dsp:cNvSpPr/>
      </dsp:nvSpPr>
      <dsp:spPr>
        <a:xfrm>
          <a:off x="6884818" y="819485"/>
          <a:ext cx="2072406" cy="1243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50" tIns="106594" rIns="101550" bIns="106594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/>
            <a:t>Useita työttömyyspätkiä tai pitkäaikaistyötön.</a:t>
          </a:r>
          <a:endParaRPr lang="en-US" sz="1400" kern="1200" dirty="0"/>
        </a:p>
      </dsp:txBody>
      <dsp:txXfrm>
        <a:off x="6884818" y="819485"/>
        <a:ext cx="2072406" cy="1243444"/>
      </dsp:txXfrm>
    </dsp:sp>
    <dsp:sp modelId="{F0B4630A-E8F7-4B3A-B39D-0C50CCFB2C5B}">
      <dsp:nvSpPr>
        <dsp:cNvPr id="0" name=""/>
        <dsp:cNvSpPr/>
      </dsp:nvSpPr>
      <dsp:spPr>
        <a:xfrm>
          <a:off x="3308176" y="2061129"/>
          <a:ext cx="2324929" cy="376665"/>
        </a:xfrm>
        <a:custGeom>
          <a:avLst/>
          <a:gdLst/>
          <a:ahLst/>
          <a:cxnLst/>
          <a:rect l="0" t="0" r="0" b="0"/>
          <a:pathLst>
            <a:path>
              <a:moveTo>
                <a:pt x="2324929" y="0"/>
              </a:moveTo>
              <a:lnTo>
                <a:pt x="2324929" y="205432"/>
              </a:lnTo>
              <a:lnTo>
                <a:pt x="0" y="205432"/>
              </a:lnTo>
              <a:lnTo>
                <a:pt x="0" y="376665"/>
              </a:lnTo>
            </a:path>
          </a:pathLst>
        </a:custGeom>
        <a:noFill/>
        <a:ln w="635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11632" y="2247076"/>
        <a:ext cx="118016" cy="4771"/>
      </dsp:txXfrm>
    </dsp:sp>
    <dsp:sp modelId="{8CB55FD8-9FDB-4A33-AFF0-F51549E9A8EA}">
      <dsp:nvSpPr>
        <dsp:cNvPr id="0" name=""/>
        <dsp:cNvSpPr/>
      </dsp:nvSpPr>
      <dsp:spPr>
        <a:xfrm>
          <a:off x="4596902" y="819485"/>
          <a:ext cx="2072406" cy="1243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50" tIns="106594" rIns="101550" bIns="106594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/>
            <a:t>Asiakkaalla on työllistymiseen vaikuttavia terveydellisiä ongelmia, joita ei ole kartoitettu/arvioitu.</a:t>
          </a:r>
          <a:endParaRPr lang="en-US" sz="1400" kern="1200"/>
        </a:p>
      </dsp:txBody>
      <dsp:txXfrm>
        <a:off x="4596902" y="819485"/>
        <a:ext cx="2072406" cy="1243444"/>
      </dsp:txXfrm>
    </dsp:sp>
    <dsp:sp modelId="{1C4A8EEA-C3A3-45E9-9F50-C4C99CFFB682}">
      <dsp:nvSpPr>
        <dsp:cNvPr id="0" name=""/>
        <dsp:cNvSpPr/>
      </dsp:nvSpPr>
      <dsp:spPr>
        <a:xfrm>
          <a:off x="1071452" y="2515810"/>
          <a:ext cx="2238310" cy="1198678"/>
        </a:xfrm>
        <a:custGeom>
          <a:avLst/>
          <a:gdLst/>
          <a:ahLst/>
          <a:cxnLst/>
          <a:rect l="0" t="0" r="0" b="0"/>
          <a:pathLst>
            <a:path>
              <a:moveTo>
                <a:pt x="2238310" y="1198678"/>
              </a:moveTo>
              <a:lnTo>
                <a:pt x="0" y="0"/>
              </a:lnTo>
            </a:path>
          </a:pathLst>
        </a:custGeom>
        <a:noFill/>
        <a:ln w="635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366" y="3112763"/>
        <a:ext cx="128483" cy="4771"/>
      </dsp:txXfrm>
    </dsp:sp>
    <dsp:sp modelId="{6EA1E67C-0372-48BD-AAC3-C2D0A3D03FF2}">
      <dsp:nvSpPr>
        <dsp:cNvPr id="0" name=""/>
        <dsp:cNvSpPr/>
      </dsp:nvSpPr>
      <dsp:spPr>
        <a:xfrm>
          <a:off x="2271972" y="2470194"/>
          <a:ext cx="2072406" cy="1243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50" tIns="106594" rIns="101550" bIns="10659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/>
            <a:t>Asiakkaan kokonaistilanne on epäselvä eikä yksittäisistä palveluista ole löytynyt ratkaisua työllistymisen edistämiseksi. Ei ole selkeää tietoa, miksi asiakas ei ole työllistynyt.</a:t>
          </a:r>
          <a:endParaRPr lang="en-US" sz="1200" kern="1200"/>
        </a:p>
      </dsp:txBody>
      <dsp:txXfrm>
        <a:off x="2271972" y="2470194"/>
        <a:ext cx="2072406" cy="1243444"/>
      </dsp:txXfrm>
    </dsp:sp>
    <dsp:sp modelId="{D8919FF7-DE34-48D4-92BF-0C6D5E61106C}">
      <dsp:nvSpPr>
        <dsp:cNvPr id="0" name=""/>
        <dsp:cNvSpPr/>
      </dsp:nvSpPr>
      <dsp:spPr>
        <a:xfrm>
          <a:off x="2077293" y="1432458"/>
          <a:ext cx="123732" cy="1689778"/>
        </a:xfrm>
        <a:custGeom>
          <a:avLst/>
          <a:gdLst/>
          <a:ahLst/>
          <a:cxnLst/>
          <a:rect l="0" t="0" r="0" b="0"/>
          <a:pathLst>
            <a:path>
              <a:moveTo>
                <a:pt x="0" y="1689778"/>
              </a:moveTo>
              <a:lnTo>
                <a:pt x="78966" y="1689778"/>
              </a:lnTo>
              <a:lnTo>
                <a:pt x="78966" y="0"/>
              </a:lnTo>
              <a:lnTo>
                <a:pt x="123732" y="0"/>
              </a:lnTo>
            </a:path>
          </a:pathLst>
        </a:custGeom>
        <a:noFill/>
        <a:ln w="635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96739" y="2274961"/>
        <a:ext cx="84840" cy="4771"/>
      </dsp:txXfrm>
    </dsp:sp>
    <dsp:sp modelId="{B8C2DDCA-D254-4D42-B485-1D60F7DAE7C7}">
      <dsp:nvSpPr>
        <dsp:cNvPr id="0" name=""/>
        <dsp:cNvSpPr/>
      </dsp:nvSpPr>
      <dsp:spPr>
        <a:xfrm>
          <a:off x="6687" y="2500514"/>
          <a:ext cx="2072406" cy="1243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50" tIns="106594" rIns="101550" bIns="106594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/>
            <a:t>Asiakkaalta saattaa puuttua toisen asteen koulutus tai opinnot ovat keskeytyneet useasti.</a:t>
          </a:r>
          <a:endParaRPr lang="en-US" sz="1400" kern="1200"/>
        </a:p>
      </dsp:txBody>
      <dsp:txXfrm>
        <a:off x="6687" y="2500514"/>
        <a:ext cx="2072406" cy="1243444"/>
      </dsp:txXfrm>
    </dsp:sp>
    <dsp:sp modelId="{7B4FBB14-1D45-4E0D-B67C-6CFFD9928B8B}">
      <dsp:nvSpPr>
        <dsp:cNvPr id="0" name=""/>
        <dsp:cNvSpPr/>
      </dsp:nvSpPr>
      <dsp:spPr>
        <a:xfrm>
          <a:off x="4304032" y="1432458"/>
          <a:ext cx="288965" cy="1623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582" y="0"/>
              </a:lnTo>
              <a:lnTo>
                <a:pt x="161582" y="1623316"/>
              </a:lnTo>
              <a:lnTo>
                <a:pt x="288965" y="1623316"/>
              </a:lnTo>
            </a:path>
          </a:pathLst>
        </a:custGeom>
        <a:noFill/>
        <a:ln w="635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07153" y="2241730"/>
        <a:ext cx="82723" cy="4771"/>
      </dsp:txXfrm>
    </dsp:sp>
    <dsp:sp modelId="{E3B13ACD-13E0-440A-9CC2-3CF0E0B6DB29}">
      <dsp:nvSpPr>
        <dsp:cNvPr id="0" name=""/>
        <dsp:cNvSpPr/>
      </dsp:nvSpPr>
      <dsp:spPr>
        <a:xfrm>
          <a:off x="2233426" y="810735"/>
          <a:ext cx="2072406" cy="1243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50" tIns="106594" rIns="101550" bIns="106594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/>
            <a:t>Asiakas tarvitsee monialaista tukea sekä monia palveluita samanaikaisesti. </a:t>
          </a:r>
          <a:endParaRPr lang="en-US" sz="1400" kern="1200"/>
        </a:p>
      </dsp:txBody>
      <dsp:txXfrm>
        <a:off x="2233426" y="810735"/>
        <a:ext cx="2072406" cy="1243444"/>
      </dsp:txXfrm>
    </dsp:sp>
    <dsp:sp modelId="{20391234-2737-4BE4-98FA-AD0580777FE0}">
      <dsp:nvSpPr>
        <dsp:cNvPr id="0" name=""/>
        <dsp:cNvSpPr/>
      </dsp:nvSpPr>
      <dsp:spPr>
        <a:xfrm>
          <a:off x="6696004" y="3010054"/>
          <a:ext cx="3225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8369" y="45720"/>
              </a:lnTo>
              <a:lnTo>
                <a:pt x="178369" y="49649"/>
              </a:lnTo>
              <a:lnTo>
                <a:pt x="322538" y="49649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48444" y="3053388"/>
        <a:ext cx="17657" cy="4771"/>
      </dsp:txXfrm>
    </dsp:sp>
    <dsp:sp modelId="{95E4E030-05B7-4704-8BA6-892DBF348B75}">
      <dsp:nvSpPr>
        <dsp:cNvPr id="0" name=""/>
        <dsp:cNvSpPr/>
      </dsp:nvSpPr>
      <dsp:spPr>
        <a:xfrm>
          <a:off x="4625397" y="2434052"/>
          <a:ext cx="2072406" cy="1243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50" tIns="106594" rIns="101550" bIns="106594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/>
            <a:t>Asiakkaalla itsellään on halu/motivaatio </a:t>
          </a:r>
          <a:r>
            <a:rPr lang="fi-FI" sz="1400" kern="1200" dirty="0" smtClean="0"/>
            <a:t>työllistyä, mutta huoli omasta suoriutumisesta!</a:t>
          </a:r>
          <a:endParaRPr lang="en-US" sz="1400" kern="1200" dirty="0"/>
        </a:p>
      </dsp:txBody>
      <dsp:txXfrm>
        <a:off x="4625397" y="2434052"/>
        <a:ext cx="2072406" cy="1243444"/>
      </dsp:txXfrm>
    </dsp:sp>
    <dsp:sp modelId="{6CE4FDFB-4DC1-401B-8AD8-F0BC6D29B928}">
      <dsp:nvSpPr>
        <dsp:cNvPr id="0" name=""/>
        <dsp:cNvSpPr/>
      </dsp:nvSpPr>
      <dsp:spPr>
        <a:xfrm>
          <a:off x="7050942" y="2437981"/>
          <a:ext cx="2072406" cy="1243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50" tIns="106594" rIns="101550" bIns="106594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Läheisellä herää huoli asiakkaan suoriutumisesta työelämässä</a:t>
          </a:r>
          <a:endParaRPr lang="en-US" sz="1400" kern="1200" dirty="0"/>
        </a:p>
      </dsp:txBody>
      <dsp:txXfrm>
        <a:off x="7050942" y="2437981"/>
        <a:ext cx="2072406" cy="1243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F3678-D7F8-421F-AFE4-D1376922F7D5}">
      <dsp:nvSpPr>
        <dsp:cNvPr id="0" name=""/>
        <dsp:cNvSpPr/>
      </dsp:nvSpPr>
      <dsp:spPr>
        <a:xfrm rot="5400000">
          <a:off x="300672" y="2358865"/>
          <a:ext cx="895382" cy="148989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A0BB9-3945-4210-921F-92C6891A8311}">
      <dsp:nvSpPr>
        <dsp:cNvPr id="0" name=""/>
        <dsp:cNvSpPr/>
      </dsp:nvSpPr>
      <dsp:spPr>
        <a:xfrm>
          <a:off x="151210" y="2804023"/>
          <a:ext cx="1345087" cy="1179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/>
            <a:t>Asiakkaaksi ohjautuminen</a:t>
          </a:r>
        </a:p>
      </dsp:txBody>
      <dsp:txXfrm>
        <a:off x="151210" y="2804023"/>
        <a:ext cx="1345087" cy="1179048"/>
      </dsp:txXfrm>
    </dsp:sp>
    <dsp:sp modelId="{EF9EAB45-AAF1-448E-8CFE-0E7561FF4B2C}">
      <dsp:nvSpPr>
        <dsp:cNvPr id="0" name=""/>
        <dsp:cNvSpPr/>
      </dsp:nvSpPr>
      <dsp:spPr>
        <a:xfrm>
          <a:off x="1242507" y="2249177"/>
          <a:ext cx="253790" cy="2537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4CEB3-9D97-46A4-A268-6CD2784CD8D6}">
      <dsp:nvSpPr>
        <dsp:cNvPr id="0" name=""/>
        <dsp:cNvSpPr/>
      </dsp:nvSpPr>
      <dsp:spPr>
        <a:xfrm rot="5400000">
          <a:off x="1947321" y="1991381"/>
          <a:ext cx="895382" cy="148989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206E8-C052-4A01-9F14-8D346B671C50}">
      <dsp:nvSpPr>
        <dsp:cNvPr id="0" name=""/>
        <dsp:cNvSpPr/>
      </dsp:nvSpPr>
      <dsp:spPr>
        <a:xfrm>
          <a:off x="1797860" y="2476521"/>
          <a:ext cx="1345087" cy="1099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/>
            <a:t>Palvelutarpeen kartoitus ja työkyvyn arviointi</a:t>
          </a:r>
        </a:p>
      </dsp:txBody>
      <dsp:txXfrm>
        <a:off x="1797860" y="2476521"/>
        <a:ext cx="1345087" cy="1099084"/>
      </dsp:txXfrm>
    </dsp:sp>
    <dsp:sp modelId="{B3CCC10D-4C6F-40F1-879B-075C12B47223}">
      <dsp:nvSpPr>
        <dsp:cNvPr id="0" name=""/>
        <dsp:cNvSpPr/>
      </dsp:nvSpPr>
      <dsp:spPr>
        <a:xfrm>
          <a:off x="2889157" y="1881693"/>
          <a:ext cx="253790" cy="2537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EB329-E43C-4094-8A60-8D138FE2C4B9}">
      <dsp:nvSpPr>
        <dsp:cNvPr id="0" name=""/>
        <dsp:cNvSpPr/>
      </dsp:nvSpPr>
      <dsp:spPr>
        <a:xfrm rot="5400000">
          <a:off x="3593971" y="1583916"/>
          <a:ext cx="895382" cy="148989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C5D83-EF0B-4E1A-BB96-9494B18D19B2}">
      <dsp:nvSpPr>
        <dsp:cNvPr id="0" name=""/>
        <dsp:cNvSpPr/>
      </dsp:nvSpPr>
      <dsp:spPr>
        <a:xfrm>
          <a:off x="3444510" y="2029074"/>
          <a:ext cx="1345087" cy="1179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/>
            <a:t>Työkyvyn tuen monialaisen tiimin rakentaminen ja arviointi </a:t>
          </a:r>
        </a:p>
      </dsp:txBody>
      <dsp:txXfrm>
        <a:off x="3444510" y="2029074"/>
        <a:ext cx="1345087" cy="1179048"/>
      </dsp:txXfrm>
    </dsp:sp>
    <dsp:sp modelId="{05E79411-138C-4CDC-BC61-5C0920D839F1}">
      <dsp:nvSpPr>
        <dsp:cNvPr id="0" name=""/>
        <dsp:cNvSpPr/>
      </dsp:nvSpPr>
      <dsp:spPr>
        <a:xfrm>
          <a:off x="4535807" y="1474228"/>
          <a:ext cx="253790" cy="2537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A8DC7-1DE8-41D5-BF93-239E1F479ECA}">
      <dsp:nvSpPr>
        <dsp:cNvPr id="0" name=""/>
        <dsp:cNvSpPr/>
      </dsp:nvSpPr>
      <dsp:spPr>
        <a:xfrm rot="5400000">
          <a:off x="5240621" y="1176451"/>
          <a:ext cx="895382" cy="148989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EC899-8666-4D76-8EBB-128285D7CBAD}">
      <dsp:nvSpPr>
        <dsp:cNvPr id="0" name=""/>
        <dsp:cNvSpPr/>
      </dsp:nvSpPr>
      <dsp:spPr>
        <a:xfrm>
          <a:off x="5161837" y="1641064"/>
          <a:ext cx="1456662" cy="1179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Työkyvyn tuen suunnitelma/yksilöllinen palvelupolku</a:t>
          </a:r>
          <a:endParaRPr lang="fi-FI" sz="1400" kern="1200" dirty="0"/>
        </a:p>
      </dsp:txBody>
      <dsp:txXfrm>
        <a:off x="5161837" y="1641064"/>
        <a:ext cx="1456662" cy="1179048"/>
      </dsp:txXfrm>
    </dsp:sp>
    <dsp:sp modelId="{F52FDD02-F3F7-4E1C-87B1-6B3D77D1C0B3}">
      <dsp:nvSpPr>
        <dsp:cNvPr id="0" name=""/>
        <dsp:cNvSpPr/>
      </dsp:nvSpPr>
      <dsp:spPr>
        <a:xfrm>
          <a:off x="6182457" y="1066763"/>
          <a:ext cx="253790" cy="2537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5701A-1704-4000-A349-B3EF9CF5CCE7}">
      <dsp:nvSpPr>
        <dsp:cNvPr id="0" name=""/>
        <dsp:cNvSpPr/>
      </dsp:nvSpPr>
      <dsp:spPr>
        <a:xfrm rot="5400000">
          <a:off x="6887271" y="768986"/>
          <a:ext cx="895382" cy="148989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C4527-246A-43A4-837C-1DE25783663D}">
      <dsp:nvSpPr>
        <dsp:cNvPr id="0" name=""/>
        <dsp:cNvSpPr/>
      </dsp:nvSpPr>
      <dsp:spPr>
        <a:xfrm>
          <a:off x="6737809" y="1214144"/>
          <a:ext cx="1345087" cy="1179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Työkykyä tukevat keinot ja menetelmät</a:t>
          </a:r>
          <a:endParaRPr lang="fi-FI" sz="1200" kern="1200" dirty="0"/>
        </a:p>
      </dsp:txBody>
      <dsp:txXfrm>
        <a:off x="6737809" y="1214144"/>
        <a:ext cx="1345087" cy="1179048"/>
      </dsp:txXfrm>
    </dsp:sp>
    <dsp:sp modelId="{C5A1EB24-9C22-49CA-8A34-766CE2CA032B}">
      <dsp:nvSpPr>
        <dsp:cNvPr id="0" name=""/>
        <dsp:cNvSpPr/>
      </dsp:nvSpPr>
      <dsp:spPr>
        <a:xfrm>
          <a:off x="7829107" y="659298"/>
          <a:ext cx="253790" cy="2537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9C813-E847-447F-A3B4-8AD7A9FC6432}">
      <dsp:nvSpPr>
        <dsp:cNvPr id="0" name=""/>
        <dsp:cNvSpPr/>
      </dsp:nvSpPr>
      <dsp:spPr>
        <a:xfrm rot="5400000">
          <a:off x="8533921" y="361521"/>
          <a:ext cx="895382" cy="148989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28038-CBFB-41A9-B564-7BDFFBA63A1B}">
      <dsp:nvSpPr>
        <dsp:cNvPr id="0" name=""/>
        <dsp:cNvSpPr/>
      </dsp:nvSpPr>
      <dsp:spPr>
        <a:xfrm>
          <a:off x="8384459" y="806679"/>
          <a:ext cx="1345087" cy="1179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Seuranta/arviointi</a:t>
          </a:r>
          <a:endParaRPr lang="fi-FI" sz="1200" kern="1200" dirty="0"/>
        </a:p>
      </dsp:txBody>
      <dsp:txXfrm>
        <a:off x="8384459" y="806679"/>
        <a:ext cx="1345087" cy="1179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27264-9C07-4ECF-924F-AD4F42D0713B}">
      <dsp:nvSpPr>
        <dsp:cNvPr id="0" name=""/>
        <dsp:cNvSpPr/>
      </dsp:nvSpPr>
      <dsp:spPr>
        <a:xfrm>
          <a:off x="24881" y="2803636"/>
          <a:ext cx="2069437" cy="827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/>
            <a:t>Asiakkaan tunnistaminen;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/>
            <a:t>*yhdessä sovitut asiakaskriteerit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/>
            <a:t>*eri yhteistyötahot</a:t>
          </a:r>
        </a:p>
      </dsp:txBody>
      <dsp:txXfrm>
        <a:off x="438769" y="2803636"/>
        <a:ext cx="1241662" cy="827775"/>
      </dsp:txXfrm>
    </dsp:sp>
    <dsp:sp modelId="{E7B1F4AF-7D38-4CD0-A47F-E279143AD93A}">
      <dsp:nvSpPr>
        <dsp:cNvPr id="0" name=""/>
        <dsp:cNvSpPr/>
      </dsp:nvSpPr>
      <dsp:spPr>
        <a:xfrm>
          <a:off x="1868056" y="2795904"/>
          <a:ext cx="2069437" cy="827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/>
            <a:t>Palveluun hakeutuminen; *kirjallinen lähete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/>
            <a:t>*yhteistyösopimus</a:t>
          </a:r>
        </a:p>
      </dsp:txBody>
      <dsp:txXfrm>
        <a:off x="2281944" y="2795904"/>
        <a:ext cx="1241662" cy="827775"/>
      </dsp:txXfrm>
    </dsp:sp>
    <dsp:sp modelId="{126233EA-36B7-4786-BEA2-15C52E4345A5}">
      <dsp:nvSpPr>
        <dsp:cNvPr id="0" name=""/>
        <dsp:cNvSpPr/>
      </dsp:nvSpPr>
      <dsp:spPr>
        <a:xfrm>
          <a:off x="3730550" y="2795904"/>
          <a:ext cx="2069437" cy="827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/>
            <a:t>Osaamisen kartoittaminen; *ammatillinen profilointi</a:t>
          </a:r>
        </a:p>
      </dsp:txBody>
      <dsp:txXfrm>
        <a:off x="4144438" y="2795904"/>
        <a:ext cx="1241662" cy="827775"/>
      </dsp:txXfrm>
    </dsp:sp>
    <dsp:sp modelId="{175C498D-36E2-4AEC-97D1-C83EC43D92BA}">
      <dsp:nvSpPr>
        <dsp:cNvPr id="0" name=""/>
        <dsp:cNvSpPr/>
      </dsp:nvSpPr>
      <dsp:spPr>
        <a:xfrm>
          <a:off x="5526702" y="2812493"/>
          <a:ext cx="2069437" cy="827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/>
            <a:t>Nopea  työnetsintä; *suunnitelma työnhausta</a:t>
          </a:r>
        </a:p>
      </dsp:txBody>
      <dsp:txXfrm>
        <a:off x="5940590" y="2812493"/>
        <a:ext cx="1241662" cy="827775"/>
      </dsp:txXfrm>
    </dsp:sp>
    <dsp:sp modelId="{CBE2B9C4-AD6E-41D4-B549-617F84AABF8D}">
      <dsp:nvSpPr>
        <dsp:cNvPr id="0" name=""/>
        <dsp:cNvSpPr/>
      </dsp:nvSpPr>
      <dsp:spPr>
        <a:xfrm>
          <a:off x="7455538" y="2795904"/>
          <a:ext cx="2069437" cy="827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/>
            <a:t>Työskentely työnhakija- ja työnantaja-asiakkaan kanssa;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/>
            <a:t>*tuesta sopiminen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/>
            <a:t>*suunnitelma työsuhteen aikaisesta tuesta</a:t>
          </a:r>
        </a:p>
      </dsp:txBody>
      <dsp:txXfrm>
        <a:off x="7869426" y="2795904"/>
        <a:ext cx="1241662" cy="827775"/>
      </dsp:txXfrm>
    </dsp:sp>
    <dsp:sp modelId="{309038BA-F74E-4D55-98CE-5E39C756ED03}">
      <dsp:nvSpPr>
        <dsp:cNvPr id="0" name=""/>
        <dsp:cNvSpPr/>
      </dsp:nvSpPr>
      <dsp:spPr>
        <a:xfrm>
          <a:off x="9318032" y="2795904"/>
          <a:ext cx="2069437" cy="827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/>
            <a:t>Työsuhteen ylläpitämisen tuki;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/>
            <a:t>*tuki työssä ja työpaikan ulkopuolella (suunnitelma työsuhteen aikaisesta tuesta)</a:t>
          </a:r>
        </a:p>
      </dsp:txBody>
      <dsp:txXfrm>
        <a:off x="9731920" y="2795904"/>
        <a:ext cx="1241662" cy="827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9-27T11:37:27.23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7B836583-A593-42B0-8BE9-9F814D675517}" emma:medium="tactile" emma:mode="ink">
          <msink:context xmlns:msink="http://schemas.microsoft.com/ink/2010/main" type="writingRegion" rotatedBoundingBox="22223,12336 19679,12009 19967,9767 22512,10095"/>
        </emma:interpretation>
      </emma:emma>
    </inkml:annotationXML>
    <inkml:traceGroup>
      <inkml:annotationXML>
        <emma:emma xmlns:emma="http://www.w3.org/2003/04/emma" version="1.0">
          <emma:interpretation id="{26CCF629-A2F2-4AFB-8079-581F691618D7}" emma:medium="tactile" emma:mode="ink">
            <msink:context xmlns:msink="http://schemas.microsoft.com/ink/2010/main" type="paragraph" rotatedBoundingBox="22223,12336 19679,12009 19967,9767 22512,100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7A0A8C-6605-4F85-925D-BF8562D27522}" emma:medium="tactile" emma:mode="ink">
              <msink:context xmlns:msink="http://schemas.microsoft.com/ink/2010/main" type="line" rotatedBoundingBox="22223,12336 19679,12009 19967,9767 22512,10095"/>
            </emma:interpretation>
          </emma:emma>
        </inkml:annotationXML>
        <inkml:traceGroup>
          <inkml:annotationXML>
            <emma:emma xmlns:emma="http://www.w3.org/2003/04/emma" version="1.0">
              <emma:interpretation id="{CF5EE81C-D37D-4ADE-8733-F71EB758581A}" emma:medium="tactile" emma:mode="ink">
                <msink:context xmlns:msink="http://schemas.microsoft.com/ink/2010/main" type="inkWord" rotatedBoundingBox="22223,12336 22209,12334 22211,12319 22226,12321"/>
              </emma:interpretation>
            </emma:emma>
          </inkml:annotationXML>
          <inkml:trace contextRef="#ctx0" brushRef="#br0">0 0 0</inkml:trace>
        </inkml:traceGroup>
        <inkml:traceGroup>
          <inkml:annotationXML>
            <emma:emma xmlns:emma="http://www.w3.org/2003/04/emma" version="1.0">
              <emma:interpretation id="{14E7B71C-D4B6-49D7-A2D7-C1E102065BF7}" emma:medium="tactile" emma:mode="ink">
                <msink:context xmlns:msink="http://schemas.microsoft.com/ink/2010/main" type="inkWord" rotatedBoundingBox="22146,11042 19842,10745 19967,9767 22271,10064"/>
              </emma:interpretation>
            </emma:emma>
          </inkml:annotationXML>
          <inkml:trace contextRef="#ctx0" brushRef="#br1" timeOffset="52837.4889">-270-2269 0,'-27'0'16,"0"0"-16,-27 0 15,0 0-15,0 0 16,27-27-1,-55 0-15,55 27 16,-54 0-16,27-27 16,0 27-1,0 0-15,27 0 0,-27 0 16,-27 0 0,54 0-1,-54 0 1,81-27-16,-54 27 15,0 0-15,0 0 16,27 0 0,0 0-16,-27 0 15,27 0-15,-54 0 16,54-27-16,-27 27 31,27 0-31,0 0 16,0 0-16,0 0 31,0 0-15,0 0 15,0 0 0,0 0-31,-1 0 16,1 0-1,0 0 1,0 0 0,0 0-1,0 27 1,0-27 0,0 0 30,0 0-46,0 27 16,27 0 15,-27-27-15,0 0 0,27 27-1,-27-27 1,0 27-1,0 0-15,0-27 32,0 27-17,27 0-15,0 0 47,0 0-47,-27-27 16,27 27 15,0 0-15,0 0-1,0 0 1,0 0-16,0 0 31,0 0-15,0 0-16,0 0 15,0 0 1,27 0 0,0-27-1,-27 27 1,0 0-16,54 0 31,0 27-31,-27-27 16,0-27-1,0 27 32,-27 0-31,27-27-16,0 0 16,0 27-16,0 0 15,0-27 1,0 27-1,27-27 1,1 0 0,-28 27-1,0-27 1,0 0-16,0 27 16,0-27-1,0 0 16,0 0-31,0 0 16,0 0 0,0 0-1,0 0-15,0 0 16,0 0 0,27 0-1,-27 0 1,0 0-16,0 0 15,0 0-15,0 0 16,0 0 0,0 27-16,0-27 15,0 0-15,0 0 16,0 0-16,0 0 16,0 27-16,0-27 31,0 0-31,0 0 15,0 0 1,0 0 0,0 0-1,27 0-15,-27 0 16,0 0 0,0 0-1,27 0-15,-27 0 16,0 0-1,0 0-15,0 0 16,1 0 0,-1-27 15,0 27-31,0 0 16,0 0-1,0 0-15,0 0 16,0 0 15,0-27-15,0 27-1,0 0 1,0-27 0,0 27-1,0 0 1,0 0-1,0-27-15,-27 0 32,27 0-17,0 27 1,0-27 0,-27 0-1,0 0 1,0 0-1,27 0-15,-27 0 16,27 0 0,-27 0-1,0 0-15,0 0 16,0 0 0,0 0-1,0 0 16,0 0-15,0 0-16,0 0 78,0 0-62,0 0 15,0 0-15,0 0-16,-27 27 15,0-54-15,0 27 16,-27 27-16,54-27 16,-54 0-16,27 27 15,0-27-15,-27 27 16,27 0-1,0 0-15,-27 0 16,27 0-16,-27 0 16,27 0-16,-55 0 15,1 0-15,54 0 16,-27 0 0,27 0 15,0 0-16,0 0-15,0 0 32,0 0-32,0 0 15,0 0-15,0 0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4-18T10:14:43.88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-571-1198 0</inkml:trace>
  <inkml:trace contextRef="#ctx0" brushRef="#br0" timeOffset="-2562.0401">324 5310 0,'24'0'235,"0"0"-235,0 0 31,1 0-16,-1 0-15,24 0 16,-24 0 0,1 0-16,-1 0 15,0 0 1,0 0 0,0 0-16,1 0 15,23 0 1,-24 0-1,25 0 17,-25 0-17,0 0 1,0 0 0,0 0-1,0 0-15,1 0 16,-1 0-1,0 0 1,0 0-16,0 0 16,1 0-1,-1 0-15,0 0 16,0 0-16,0 0 16,1 0-1,-1 0 1,0 0-16,0 0 0,0 0 15,1 0 1,-1 0-16,0 0 16,0 0-16,0 0 15,0 0 1,1 0 0,-1 0-16,0 0 15,0 0-15,0 0 16,1 0-1,-1 0-15,0 0 16,0 0-16,0 0 16,1 0-1,-1 0-15,0 0 16,0 0-16,0 0 16,1 0-16,-1 0 15,0 0-15,0 0 16,0 0-16,0 0 15,1 0 1,-1 0-16,0 0 16,24 0-16,-23 0 15,-1 0-15,24 0 16,1 0 0,-25 0-16,0 0 15,0 0-15,0 0 16,1-25-16,-1 25 15,0 0-15,0 0 16,0 0-16,0 0 16,1-24-16,-1 24 15,0 0 1,0 0-16,0 0 16,1 0-1,-1 0-15,0 0 0,0 0 16,0 0-1,1 0-15,23 0 16,-24 0-16,0 0 0,97-48 16,-72 48-1,-25 0-15,0 0 16,24 0 0,-48-24-16,49 24 15,-25 0-15,24 0 16,-23 0-1,-1 0-15,24 0 16,1 0 0,-25 0-1,0 0 1,0-25-16,49 25 16,-49 0-1,0 0-15,0 0 16,0 0-16,1 0 15,-1 0 1,0 0 0,0 0-16,0 0 15,1 0-15,-1 0 16,0-24 0,0 0-1,25 24 1,-1-24 15,-24 24-31,0-24 16,0 24-1,1-24 1,-1 24-16,0 0 16,0-25-1,0 25 1,25 0-16,-49-24 15,24 0 1,0 24-16,0-24 16,1 24-1,-1 0 1,0-24 0,0 24-1,0-25 1,1 25-1,-1-24-15,0 24 16,0 0 0,0 0-1,-24-24 1,24 24-16,1-24 16,-1 24-16,0 0 15,0-24 1,0-1-1,1 1 1,-1 24 0,0 0-1,0-24-15,-24 0 16,49 24-16,-25-24 16,0-1-1,0 1-15,0 24 16,1-24-1,-1 0-15,0 0 16,0 0 0,0-1-16,0 25 15,1-24 1,-25 0 0,24 24-1,0-24-15,-24 0 0,0-1 16,24 25-1,-24-24-15,24 0 0,1 24 16,-25-24 0,24 0-1,0-1 1,0-23-16,-24 24 16,0 0-1,0-1-15,24 25 16,1-48-16,-25 24 15,0 0 1,24-25-16,0 49 16,-24-24-16,24-24 15,-24 24 1,24-25-16,-24 25 16,25-24-1,-25-1 16,0 25-15,0 0-16,0 0 16,0-1-1,0 1 1,0 0-16,0 0 16,0-24-1,0 23 1,0 1-16,0 0 15,0 0-15,0 0 16,-25-1-16,25 1 16,-24 0-16,24-24 15,0-1 1,-24 25-16,0-24 0,24 23 16,-49-71-16,49 23 15,0 25-15,-24 24 16,24-1-16,0-23 15,-24 24 1,24 0-16,-24-25 16,0 1-1,24 24-15,-25-1 16,25 1-16,-24 0 16,0 0-16,24 0 15,0 0-15,0-1 16,0 1-16,0 0 15,-24 24-15,0-24 16,-1 0-16,1-1 16,0 1-1,24 0-15,-24-24 16,0 23 0,-25 1-1,49 0-15,-24 0 16,24 0-16,-24 24 15,24-49-15,-24 49 16,-25-24-16,49 0 16,-24 0-16,-24-25 15,24 1 1,-1 48 0,25-24-16,-24 24 15,0-24 1,0-1-16,24 1 15,-24 24-15,-1-24 16,25 0 0,-24 24-16,0 0 15,0-24 1,24-1-16,-24 25 16,0-24-16,-1 0 31,-23 0-16,24 24 17,0-24-32,-1-25 15,1 49 1,0-24-16,0 24 16,24-24-16,-24 0 15,-1 24-15,1-24 16,24-1-1,-48 25-15,48-24 16,-24 24-16,-1-24 16,25 0-16,-24 0 31,0 24-15,0-25-16,0 1 15,-25 0 1,49 0-16,-24 24 15,-24-24-15,48-1 16,-24 1-16,-1 0 16,1 0-16,24 0 15,-24 24-15,0-25 16,0 1-16,-1 24 16,1-24-16,24 0 15,-24 0-15,0 24 16,24-24-16,-24-1 15,-25 1-15,25 0 32,0 0-17,0 24 1,24-24-16,-24-1 16,-1 1 15,1 24 0,0-24-31,0 0 16,24 0 15,-24-1-31,-1 1 16,1 0 15,0 0-16,0 24 1,0-24 0,-1-25 15,-23 25-15,24 0-1,-25 0-15,25 24 16,24-24-1,-24-1-15,-24 1 16,24 0 0,-25 0-16,25 0 15,-24 24 1,48-25-16,-25 1 16,1 24-16,24-24 15,-24 0-15,24 0 16,-24 24-16,0 0 15,24-25 1,-25 25-16,1-24 0,0 24 16,0 0 15,0-24-31,-1 24 31,1 0-15,0 0-16,24-24 15,-24 24-15,0 0 16,24-24-16,-24 24 16,-1 0-16,1 0 15,0 0 1,0 0-16,0 0 16,-1 0-16,1 0 15,0 0-15,0 0 16,0-25-16,-1 25 15,1 0 1,-24 0-16,24 0 16,-1-24-1,-23 24-15,0 0 16,-25-24-16,-72 24 16,97 0-16,-1 0 0,25 0 15,-49 0-15,1 0 16,48 0-1,-25 0-15,-23-24 16,23 24 0,25 0-1,0 0-15,0 0 16,0 0-16,-1 0 16,-23 0-16,24 0 15,-25 0-15,25 0 16,-24 0-1,24 0-15,0 0 16,-25 0-16,25 0 16,0 0-16,0 0 15,-25 0-15,25 0 32,0 0-17,0 0 1,-1 24-16,1-24 15,0 0-15,0 0 16,0 0 0,-1 24-16,25 0 15,-24-24-15,0 0 16,0 25 0,0-25-16,0 24 0,-1 0 31,1 0-31,0-24 15,24 24 1,-24 1 0,0-1-1,-1 24-15,25-24 16,-24 1 0,0-1-16,24 0 31,0 0-31,-24 0 15,24 1 1,0-1 0,0 0-1,-24-24-15,24 48 16,-25-24 0,25 1-1,0-1 1,0 24-1,0-24 1,0 1-16,0-1 16,0 24-1,0-24 1,0 1-16,0-1 16,0 24-1,0-24-15,0 25 16,0-25-16,0 0 15,0 0 1,0 0-16,0 1 16,0 23-1,0-24 1,0 25 0,0-1-1,0 0 1,0-23-1,0-1-15,0 0 16,0 0 0,0 0-1,0 1-15,0-1 16,25 24 0,-25 49 15,0-73-31,0 0 15,0 25-15,0-25 16,24 0-16,-24 0 16,0 0-16,0 1 15,0-1-15,0 0 16,0 0 0,0 0-16,0 1 15,0 23 1,0-24-16,24 0 15,-24 0 1,0 25-16,24-49 16,-24 48-16,0-24 15,24 25 1,-24-25 0,0 0-16,0 25 15,0-25 1,25 24-16,-25-24 15,0 1 1,24-1 0,-24 0-16,0 0 15,24-24-15,-24 24 16,0 0-16,0 1 16,0-1-16,0 0 15,24 0-15,-24 0 16,0 1-16,24-1 15,-24 24 1,0-24-16,25-24 0,-25 49 16,0-25-1,0 0-15,0 25 16,0-25 0,0 0-16,0 0 15,24-24-15,-24 24 0,0 0 16,0 25-1,0-25-15,0 0 16,24 0-16,-24 1 16,0-1-16,24 24 15,-24-24-15,0 1 16,0-1-16,0 0 16,0 24-16,0-23 15,0-1-15,0 24 16,24-24-1,-24 0-15,0 1 16,0-1-16,0 24 16,0-24-16,24 25 15,-24-1-15,0 1 16,0-1 0,25 0-1,-25-23-15,0 23 16,0-24-1,0 0-15,0 25 16,0-25 0,0 24-1,0-24 1,0 1 0,0-1-16,0 0 15,0 0-15,0 0 0,0 25 16,0-25-1,0 0 1,0 25 15,0-25-31,0 24 16,0-24 0,0 0-1,0 1 1,0-1-16,0 0 15,0 0-15,0 25 16,0-25 0,0 24-1,0-24-15,-25-24 16,25 49-16,0-25 16,0 24-1,0-23 1,0-1-1,0 0-15,-24-24 0,24 24 16,0 0 0,0 0-1,0 1-15,0-1 16,-24 0 0,24 0-1,0 0 1,0 1-1,0-1 1,-24-24 0,24 24 15,0 0 0,0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9002C-84D5-4BC2-A6E1-2492A0D29A85}" type="datetimeFigureOut">
              <a:t>27.9.2023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25519-093F-46C3-8427-8DD271F89348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448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TYÖKYVYN TUEN PALVELUKOKONAISUUSv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3CE14-C27A-42FB-A7CF-16D08FB8F5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99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/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01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sägning /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7CFEF7D0-89E7-4DFE-9FC4-7B4ABF4A53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18EE2646-56AA-4BB0-8E80-712AD9226B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1598" y="3732247"/>
            <a:ext cx="7710725" cy="35163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/>
              <a:t>Förnamn</a:t>
            </a:r>
            <a:r>
              <a:rPr lang="fi-FI" dirty="0"/>
              <a:t> </a:t>
            </a:r>
            <a:r>
              <a:rPr lang="fi-FI" dirty="0" err="1"/>
              <a:t>Efternamn</a:t>
            </a:r>
            <a:r>
              <a:rPr lang="fi-FI" dirty="0"/>
              <a:t> | </a:t>
            </a:r>
            <a:r>
              <a:rPr lang="fi-FI" dirty="0" err="1"/>
              <a:t>Kontaktinformation</a:t>
            </a:r>
            <a:r>
              <a:rPr lang="fi-FI" dirty="0"/>
              <a:t> | osterbottensvalfard.fi</a:t>
            </a: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0DE65701-5ECA-42E6-93A8-3C380475082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71598" y="4093040"/>
            <a:ext cx="7710725" cy="35163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Etunimi Sukunimi | Yhteystiedot | pohjanmaanhyvinvointi.fi</a:t>
            </a:r>
          </a:p>
        </p:txBody>
      </p:sp>
    </p:spTree>
    <p:extLst>
      <p:ext uri="{BB962C8B-B14F-4D97-AF65-F5344CB8AC3E}">
        <p14:creationId xmlns:p14="http://schemas.microsoft.com/office/powerpoint/2010/main" val="221494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2450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6302630"/>
            <a:ext cx="2113315" cy="42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62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uomi yksi kie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137B59-CE99-4F31-B6EC-0FA2A98164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 suomeksi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219713-014D-4DA1-972C-9286EDC7589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 smtClean="0"/>
              <a:t>Teksti suomeksi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983F62-1A83-41E8-80EA-B154ABB1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A3DE-3ACC-445C-B5C2-52207851B566}" type="datetimeFigureOut">
              <a:rPr lang="fi-FI" smtClean="0"/>
              <a:t>27.9.2023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591A5A-C3D5-41AF-8F22-D37CD31A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48A5E4-AAB4-4559-A1C5-AFD25169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4086-6311-4194-A539-B39EDFF19A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668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 /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0100" y="914885"/>
            <a:ext cx="7911566" cy="1486918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76950" y="4108279"/>
            <a:ext cx="7934716" cy="3479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708E07BC-A1CA-496B-A61F-21E71CE604A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200100" y="2424953"/>
            <a:ext cx="7911566" cy="1334867"/>
          </a:xfrm>
        </p:spPr>
        <p:txBody>
          <a:bodyPr>
            <a:noAutofit/>
          </a:bodyPr>
          <a:lstStyle>
            <a:lvl1pPr marL="0" indent="0">
              <a:buNone/>
              <a:defRPr sz="46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C70D423-A53E-412A-A2A0-552FE725DCA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176950" y="4469073"/>
            <a:ext cx="793471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77A0A71-A835-403F-AD0D-5E408F30A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86218" y="5824812"/>
            <a:ext cx="3688466" cy="608776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228ECC36-F686-4B0E-B126-D1ED6CF08A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184667" y="5924891"/>
            <a:ext cx="4443769" cy="233637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fi-FI" b="0" i="0" dirty="0" err="1">
                <a:effectLst/>
                <a:latin typeface="Segoe UI" panose="020B0502040204020203" pitchFamily="34" charset="0"/>
              </a:rPr>
              <a:t>Författarinformation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Förnamn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Efternamn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| Datum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8223105-2747-431E-92BF-E23275C725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184666" y="6176284"/>
            <a:ext cx="4443769" cy="233637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27725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 + bild /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5850" y="558169"/>
            <a:ext cx="4911522" cy="148691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sätta rubriken</a:t>
            </a:r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708E07BC-A1CA-496B-A61F-21E71CE604A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745850" y="2068237"/>
            <a:ext cx="4911522" cy="1318543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5850" y="3754925"/>
            <a:ext cx="4911522" cy="40065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C70D423-A53E-412A-A2A0-552FE725DCA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745850" y="4173594"/>
            <a:ext cx="4911522" cy="40065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228ECC36-F686-4B0E-B126-D1ED6CF08A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45850" y="4722474"/>
            <a:ext cx="4911521" cy="27973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fi-FI" b="0" i="0" dirty="0" err="1">
                <a:effectLst/>
                <a:latin typeface="Segoe UI" panose="020B0502040204020203" pitchFamily="34" charset="0"/>
              </a:rPr>
              <a:t>Författarinformation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Förnamn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Efternamn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| Datum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8223105-2747-431E-92BF-E23275C725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745849" y="5025558"/>
            <a:ext cx="4911521" cy="27973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77A0A71-A835-403F-AD0D-5E408F30A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45849" y="5824812"/>
            <a:ext cx="3688466" cy="608776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B1E416C0-4E6D-428D-8B11-8AA4319A483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209212" y="1"/>
            <a:ext cx="4980065" cy="685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b="0" i="0" dirty="0" err="1">
                <a:effectLst/>
                <a:latin typeface="Segoe UI" panose="020B0502040204020203" pitchFamily="34" charset="0"/>
              </a:rPr>
              <a:t>Infoga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bild </a:t>
            </a:r>
            <a:r>
              <a:rPr lang="sv-SE" b="0" i="0" dirty="0">
                <a:effectLst/>
                <a:latin typeface="Segoe UI" panose="020B0502040204020203" pitchFamily="34" charset="0"/>
              </a:rPr>
              <a:t>/ </a:t>
            </a:r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298379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/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CCC9F-863F-4912-9980-8F52D255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391" y="762946"/>
            <a:ext cx="4491680" cy="1563565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D1FF4A-38CC-40DC-83BE-DDE4BF5548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53390" y="2326511"/>
            <a:ext cx="4491680" cy="385045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/>
            </a:lvl1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texten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DA025EC-89A3-44CB-B84C-6A8DB57CA69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772099" y="2326511"/>
            <a:ext cx="4385897" cy="385045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Lisää teksti napsauttamalla</a:t>
            </a:r>
          </a:p>
          <a:p>
            <a:pPr lvl="2"/>
            <a:r>
              <a:rPr lang="fi-FI" dirty="0"/>
              <a:t>Lisää teksti napsauttamalla</a:t>
            </a:r>
          </a:p>
          <a:p>
            <a:pPr lvl="3"/>
            <a:r>
              <a:rPr lang="fi-FI" dirty="0"/>
              <a:t>Lisää teksti napsauttamalla</a:t>
            </a:r>
          </a:p>
          <a:p>
            <a:pPr lvl="4"/>
            <a:r>
              <a:rPr lang="fi-FI" dirty="0"/>
              <a:t>Lisää teksti napsauttamalla</a:t>
            </a:r>
          </a:p>
          <a:p>
            <a:pPr lvl="5"/>
            <a:r>
              <a:rPr lang="fi-FI" dirty="0"/>
              <a:t>Lisää teksti napsauttamalla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9F93FDB1-A50B-4EA5-BA80-557DB725D07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772101" y="762946"/>
            <a:ext cx="4385896" cy="1563564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9217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CCC9F-863F-4912-9980-8F52D255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391" y="762946"/>
            <a:ext cx="4491680" cy="1563565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D1FF4A-38CC-40DC-83BE-DDE4BF5548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53390" y="2326511"/>
            <a:ext cx="4491680" cy="385045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/>
            </a:lvl1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texten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DA025EC-89A3-44CB-B84C-6A8DB57CA69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772099" y="762946"/>
            <a:ext cx="4385897" cy="541401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 b="0" i="0" dirty="0" err="1">
                <a:effectLst/>
                <a:latin typeface="Segoe UI" panose="020B0502040204020203" pitchFamily="34" charset="0"/>
              </a:rPr>
              <a:t>Infoga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bild</a:t>
            </a:r>
          </a:p>
        </p:txBody>
      </p:sp>
    </p:spTree>
    <p:extLst>
      <p:ext uri="{BB962C8B-B14F-4D97-AF65-F5344CB8AC3E}">
        <p14:creationId xmlns:p14="http://schemas.microsoft.com/office/powerpoint/2010/main" val="386157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CCC9F-863F-4912-9980-8F52D255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391" y="762946"/>
            <a:ext cx="4491680" cy="156356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Lisää otsikko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D1FF4A-38CC-40DC-83BE-DDE4BF5548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53390" y="2326511"/>
            <a:ext cx="4491680" cy="385045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Lisää teksti napsauttamalla</a:t>
            </a:r>
          </a:p>
          <a:p>
            <a:pPr lvl="2"/>
            <a:r>
              <a:rPr lang="fi-FI" dirty="0"/>
              <a:t>Lisää teksti napsauttamalla</a:t>
            </a:r>
          </a:p>
          <a:p>
            <a:pPr lvl="3"/>
            <a:r>
              <a:rPr lang="fi-FI" dirty="0"/>
              <a:t>Lisää teksti napsauttamalla</a:t>
            </a:r>
          </a:p>
          <a:p>
            <a:pPr lvl="4"/>
            <a:r>
              <a:rPr lang="fi-FI" dirty="0"/>
              <a:t>Lisää teksti napsauttamalla</a:t>
            </a:r>
          </a:p>
          <a:p>
            <a:pPr lvl="5"/>
            <a:r>
              <a:rPr lang="fi-FI" dirty="0"/>
              <a:t>Lisää teksti napsauttamalla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DA025EC-89A3-44CB-B84C-6A8DB57CA69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772099" y="762946"/>
            <a:ext cx="4385897" cy="541401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348084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rubrik / 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513" y="1412596"/>
            <a:ext cx="6585086" cy="1486918"/>
          </a:xfrm>
        </p:spPr>
        <p:txBody>
          <a:bodyPr anchor="b"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708E07BC-A1CA-496B-A61F-21E71CE604A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651513" y="2922664"/>
            <a:ext cx="6585086" cy="1486918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28363" y="4687014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C70D423-A53E-412A-A2A0-552FE725DCA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628363" y="5047808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8750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rubrik / 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401E9D20-456C-4DF8-BE33-5763E599FA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08" t="7257" r="2663" b="7474"/>
          <a:stretch/>
        </p:blipFill>
        <p:spPr>
          <a:xfrm>
            <a:off x="2627391" y="0"/>
            <a:ext cx="9564610" cy="68580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621CD312-6FC1-4BBF-800D-A16153979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28800" y="555585"/>
            <a:ext cx="9769034" cy="57641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9939" y="1412596"/>
            <a:ext cx="6585086" cy="1486918"/>
          </a:xfrm>
        </p:spPr>
        <p:txBody>
          <a:bodyPr anchor="b"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708E07BC-A1CA-496B-A61F-21E71CE604A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639939" y="2922664"/>
            <a:ext cx="6585086" cy="1486918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16789" y="4687014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C70D423-A53E-412A-A2A0-552FE725DCA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616789" y="5047808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418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rubrik / Väli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10B87C92-9C61-425E-9264-84BE77EBAE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-578" t="7280" r="2964" b="8136"/>
          <a:stretch/>
        </p:blipFill>
        <p:spPr>
          <a:xfrm>
            <a:off x="2511709" y="1"/>
            <a:ext cx="9680292" cy="685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9044" y="555585"/>
            <a:ext cx="10428790" cy="57641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9939" y="1412596"/>
            <a:ext cx="6585086" cy="1486918"/>
          </a:xfrm>
        </p:spPr>
        <p:txBody>
          <a:bodyPr anchor="b">
            <a:normAutofit/>
          </a:bodyPr>
          <a:lstStyle>
            <a:lvl1pPr>
              <a:defRPr sz="4200" b="1"/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708E07BC-A1CA-496B-A61F-21E71CE604A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639939" y="2922664"/>
            <a:ext cx="6585086" cy="1486918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16789" y="4687014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C70D423-A53E-412A-A2A0-552FE725DCA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616789" y="5047808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2689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A7AAD77-E012-4221-83A5-D7ADEB8D2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390" y="762946"/>
            <a:ext cx="9125505" cy="9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1F2BC0-DD14-447B-BE79-5BFE77A3D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3390" y="1807336"/>
            <a:ext cx="91255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35314FF-C2D7-405B-A15B-6B537B96F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66216" y="552066"/>
            <a:ext cx="613457" cy="515001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AE9BA5D-CB1F-42B4-95FA-B46C48732C58}"/>
              </a:ext>
            </a:extLst>
          </p:cNvPr>
          <p:cNvCxnSpPr/>
          <p:nvPr userDrawn="1"/>
        </p:nvCxnSpPr>
        <p:spPr>
          <a:xfrm>
            <a:off x="1143621" y="557760"/>
            <a:ext cx="0" cy="573650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D46541F2-4707-411E-95DC-D2E9D2D2FA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 userDrawn="1"/>
        </p:nvSpPr>
        <p:spPr>
          <a:xfrm>
            <a:off x="380411" y="1298695"/>
            <a:ext cx="476113" cy="5241000"/>
          </a:xfrm>
          <a:prstGeom prst="rect">
            <a:avLst/>
          </a:prstGeom>
        </p:spPr>
        <p:txBody>
          <a:bodyPr vert="vert270" lIns="91440" tIns="45720" rIns="91440" bIns="45720" numCol="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fi-FI" sz="900" b="0" i="0" u="none" strike="noStrike" spc="3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ÖSTERBOTTENS VÄLFÄRDSOMRÅDE </a:t>
            </a:r>
            <a:r>
              <a:rPr lang="fi-FI" sz="900" b="0" i="0" u="none" strike="noStrike" spc="300" baseline="30000" dirty="0">
                <a:solidFill>
                  <a:schemeClr val="accent5"/>
                </a:solidFill>
                <a:latin typeface="Arial" panose="020B0604020202020204" pitchFamily="34" charset="0"/>
              </a:rPr>
              <a:t>| POHJANMAAN HYVINVOINTIALUE </a:t>
            </a:r>
          </a:p>
        </p:txBody>
      </p:sp>
    </p:spTree>
    <p:extLst>
      <p:ext uri="{BB962C8B-B14F-4D97-AF65-F5344CB8AC3E}">
        <p14:creationId xmlns:p14="http://schemas.microsoft.com/office/powerpoint/2010/main" val="213799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50" Type="http://schemas.openxmlformats.org/officeDocument/2006/relationships/image" Target="../media/image16.png"/><Relationship Id="rId3" Type="http://schemas.openxmlformats.org/officeDocument/2006/relationships/image" Target="../media/image11.png"/><Relationship Id="rId154" Type="http://schemas.openxmlformats.org/officeDocument/2006/relationships/image" Target="../media/image20.png"/><Relationship Id="rId7" Type="http://schemas.openxmlformats.org/officeDocument/2006/relationships/image" Target="../media/image12.png"/><Relationship Id="rId12" Type="http://schemas.openxmlformats.org/officeDocument/2006/relationships/image" Target="NULL"/><Relationship Id="rId2" Type="http://schemas.openxmlformats.org/officeDocument/2006/relationships/image" Target="../media/image10.png"/><Relationship Id="rId132" Type="http://schemas.openxmlformats.org/officeDocument/2006/relationships/image" Target="../media/image14.png"/><Relationship Id="rId16" Type="http://schemas.openxmlformats.org/officeDocument/2006/relationships/image" Target="NULL"/><Relationship Id="rId153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NULL"/><Relationship Id="rId131" Type="http://schemas.openxmlformats.org/officeDocument/2006/relationships/image" Target="NULL"/><Relationship Id="rId149" Type="http://schemas.openxmlformats.org/officeDocument/2006/relationships/image" Target="NULL"/><Relationship Id="rId152" Type="http://schemas.openxmlformats.org/officeDocument/2006/relationships/image" Target="../media/image18.png"/><Relationship Id="rId23" Type="http://schemas.openxmlformats.org/officeDocument/2006/relationships/image" Target="../media/image310.svg"/><Relationship Id="rId148" Type="http://schemas.openxmlformats.org/officeDocument/2006/relationships/image" Target="../media/image15.png"/><Relationship Id="rId151" Type="http://schemas.openxmlformats.org/officeDocument/2006/relationships/image" Target="../media/image17.png"/><Relationship Id="rId10" Type="http://schemas.openxmlformats.org/officeDocument/2006/relationships/image" Target="NULL"/><Relationship Id="rId9" Type="http://schemas.openxmlformats.org/officeDocument/2006/relationships/image" Target="../media/image13.png"/><Relationship Id="rId147" Type="http://schemas.openxmlformats.org/officeDocument/2006/relationships/image" Target="NULL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emf"/><Relationship Id="rId5" Type="http://schemas.openxmlformats.org/officeDocument/2006/relationships/customXml" Target="../ink/ink2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B638BD-70E5-4CEB-B282-4142138B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613" y="1849031"/>
            <a:ext cx="7911566" cy="1486918"/>
          </a:xfrm>
        </p:spPr>
        <p:txBody>
          <a:bodyPr>
            <a:normAutofit fontScale="90000"/>
          </a:bodyPr>
          <a:lstStyle/>
          <a:p>
            <a:r>
              <a:rPr lang="sv-FI" dirty="0" smtClean="0"/>
              <a:t/>
            </a:r>
            <a:br>
              <a:rPr lang="sv-FI" dirty="0" smtClean="0"/>
            </a:br>
            <a:r>
              <a:rPr lang="sv-FI" dirty="0"/>
              <a:t/>
            </a:r>
            <a:br>
              <a:rPr lang="sv-FI" dirty="0"/>
            </a:br>
            <a:r>
              <a:rPr lang="sv-FI" dirty="0" err="1" smtClean="0"/>
              <a:t>Työkykyohjelman</a:t>
            </a:r>
            <a:r>
              <a:rPr lang="sv-FI" dirty="0" smtClean="0"/>
              <a:t> </a:t>
            </a:r>
            <a:r>
              <a:rPr lang="sv-FI" dirty="0" err="1" smtClean="0"/>
              <a:t>laajennus</a:t>
            </a:r>
            <a:r>
              <a:rPr lang="sv-FI" dirty="0" smtClean="0"/>
              <a:t> 2023-2024</a:t>
            </a:r>
            <a:endParaRPr lang="sv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46AF24E5-7ED6-40BD-8770-35D02688339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098573" y="3316666"/>
            <a:ext cx="7911566" cy="1334867"/>
          </a:xfrm>
        </p:spPr>
        <p:txBody>
          <a:bodyPr/>
          <a:lstStyle/>
          <a:p>
            <a:r>
              <a:rPr lang="fi-FI" dirty="0" smtClean="0"/>
              <a:t>Prima Botnia – Pilari 3 </a:t>
            </a:r>
            <a:endParaRPr lang="fi-FI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192CBB8-89EB-424A-ABB1-05E6029C8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6950" y="4637259"/>
            <a:ext cx="7934716" cy="347919"/>
          </a:xfrm>
        </p:spPr>
        <p:txBody>
          <a:bodyPr>
            <a:normAutofit lnSpcReduction="10000"/>
          </a:bodyPr>
          <a:lstStyle/>
          <a:p>
            <a:r>
              <a:rPr lang="sv-FI" dirty="0" smtClean="0"/>
              <a:t>Programmet för arbetsförmåga/Stöd för arbetsförmågan</a:t>
            </a:r>
            <a:endParaRPr lang="sv-FI" dirty="0"/>
          </a:p>
        </p:txBody>
      </p:sp>
      <p:sp>
        <p:nvSpPr>
          <p:cNvPr id="5" name="Otsikko 2">
            <a:extLst>
              <a:ext uri="{FF2B5EF4-FFF2-40B4-BE49-F238E27FC236}">
                <a16:creationId xmlns:a16="http://schemas.microsoft.com/office/drawing/2014/main" id="{DFF5AFE0-E355-4D3B-93A6-788116FEA47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200100" y="5121390"/>
            <a:ext cx="7934716" cy="358516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Työkykyohjelma/Työkyvyn tuki</a:t>
            </a:r>
            <a:endParaRPr lang="fi-FI" dirty="0"/>
          </a:p>
        </p:txBody>
      </p:sp>
      <p:sp>
        <p:nvSpPr>
          <p:cNvPr id="6" name="Författarinformation">
            <a:extLst>
              <a:ext uri="{FF2B5EF4-FFF2-40B4-BE49-F238E27FC236}">
                <a16:creationId xmlns:a16="http://schemas.microsoft.com/office/drawing/2014/main" id="{D9E7A3FC-DC8F-4BDB-BFD3-DBC0645F411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v-FI" dirty="0" smtClean="0"/>
              <a:t>Projektchef /</a:t>
            </a:r>
            <a:r>
              <a:rPr lang="sv-FI" dirty="0" err="1" smtClean="0"/>
              <a:t>Projektipäällikkö</a:t>
            </a:r>
            <a:endParaRPr lang="sv-FI" dirty="0"/>
          </a:p>
        </p:txBody>
      </p:sp>
      <p:sp>
        <p:nvSpPr>
          <p:cNvPr id="7" name="Tekijätiedot">
            <a:extLst>
              <a:ext uri="{FF2B5EF4-FFF2-40B4-BE49-F238E27FC236}">
                <a16:creationId xmlns:a16="http://schemas.microsoft.com/office/drawing/2014/main" id="{55B264D4-7A4B-4317-A903-FA7C7779CFD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i-FI" dirty="0" smtClean="0"/>
              <a:t>Minna Strömmer</a:t>
            </a:r>
            <a:endParaRPr lang="fi-FI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20" y="79486"/>
            <a:ext cx="4934115" cy="119241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55" y="79486"/>
            <a:ext cx="4480273" cy="11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163783" y="313787"/>
            <a:ext cx="9732752" cy="1299027"/>
          </a:xfrm>
        </p:spPr>
        <p:txBody>
          <a:bodyPr/>
          <a:lstStyle/>
          <a:p>
            <a:r>
              <a:rPr lang="fi-FI" dirty="0" smtClean="0"/>
              <a:t>Palvelupolku</a:t>
            </a:r>
            <a:endParaRPr lang="fi-FI" dirty="0"/>
          </a:p>
        </p:txBody>
      </p:sp>
      <p:graphicFrame>
        <p:nvGraphicFramePr>
          <p:cNvPr id="8" name="Sisällön paikkamerkki 35">
            <a:extLst>
              <a:ext uri="{FF2B5EF4-FFF2-40B4-BE49-F238E27FC236}">
                <a16:creationId xmlns:a16="http://schemas.microsoft.com/office/drawing/2014/main" id="{66711780-CAD2-425E-AAF0-1A5BF8206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879017"/>
              </p:ext>
            </p:extLst>
          </p:nvPr>
        </p:nvGraphicFramePr>
        <p:xfrm>
          <a:off x="1163638" y="1763713"/>
          <a:ext cx="9732962" cy="464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8385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163782" y="1099226"/>
            <a:ext cx="9732752" cy="5306105"/>
          </a:xfrm>
        </p:spPr>
        <p:txBody>
          <a:bodyPr>
            <a:normAutofit/>
          </a:bodyPr>
          <a:lstStyle/>
          <a:p>
            <a:r>
              <a:rPr lang="fi-FI" sz="2400" dirty="0" smtClean="0">
                <a:solidFill>
                  <a:srgbClr val="002060"/>
                </a:solidFill>
              </a:rPr>
              <a:t>Työkykykoordinaattori/asiakasvastaava yhdessä työkyvyn tuen tiimin ja asiakkaan </a:t>
            </a:r>
            <a:r>
              <a:rPr lang="fi-FI" sz="2400" dirty="0">
                <a:solidFill>
                  <a:srgbClr val="002060"/>
                </a:solidFill>
              </a:rPr>
              <a:t>kanssa </a:t>
            </a:r>
            <a:r>
              <a:rPr lang="fi-FI" sz="2400" dirty="0" smtClean="0">
                <a:solidFill>
                  <a:srgbClr val="002060"/>
                </a:solidFill>
              </a:rPr>
              <a:t>laativat yksilöllisen </a:t>
            </a:r>
            <a:r>
              <a:rPr lang="fi-FI" sz="2400" dirty="0">
                <a:solidFill>
                  <a:srgbClr val="002060"/>
                </a:solidFill>
              </a:rPr>
              <a:t>työkyvyn tuen </a:t>
            </a:r>
            <a:r>
              <a:rPr lang="fi-FI" sz="2400" dirty="0" smtClean="0">
                <a:solidFill>
                  <a:srgbClr val="002060"/>
                </a:solidFill>
              </a:rPr>
              <a:t>suunnitelman</a:t>
            </a:r>
            <a:r>
              <a:rPr lang="fi-FI" sz="2400" dirty="0">
                <a:solidFill>
                  <a:srgbClr val="002060"/>
                </a:solidFill>
              </a:rPr>
              <a:t> </a:t>
            </a:r>
            <a:r>
              <a:rPr lang="fi-FI" sz="2000" dirty="0" smtClean="0">
                <a:solidFill>
                  <a:srgbClr val="002060"/>
                </a:solidFill>
              </a:rPr>
              <a:t>(käytännössä </a:t>
            </a:r>
            <a:r>
              <a:rPr lang="fi-FI" sz="2000" dirty="0">
                <a:solidFill>
                  <a:srgbClr val="002060"/>
                </a:solidFill>
              </a:rPr>
              <a:t>asiakkaan eri suunnitelmat </a:t>
            </a:r>
            <a:r>
              <a:rPr lang="fi-FI" sz="2000" dirty="0" err="1">
                <a:solidFill>
                  <a:srgbClr val="002060"/>
                </a:solidFill>
              </a:rPr>
              <a:t>yhteensovitetaan</a:t>
            </a:r>
            <a:r>
              <a:rPr lang="fi-FI" sz="2000" dirty="0">
                <a:solidFill>
                  <a:srgbClr val="002060"/>
                </a:solidFill>
              </a:rPr>
              <a:t>). </a:t>
            </a:r>
          </a:p>
          <a:p>
            <a:r>
              <a:rPr lang="fi-FI" sz="2400" dirty="0" smtClean="0">
                <a:solidFill>
                  <a:srgbClr val="002060"/>
                </a:solidFill>
              </a:rPr>
              <a:t>Suunnitelmaan </a:t>
            </a:r>
            <a:r>
              <a:rPr lang="fi-FI" sz="2400" dirty="0">
                <a:solidFill>
                  <a:srgbClr val="002060"/>
                </a:solidFill>
              </a:rPr>
              <a:t>kirjataan </a:t>
            </a:r>
            <a:endParaRPr lang="fi-FI" sz="2400" dirty="0">
              <a:solidFill>
                <a:srgbClr val="002060"/>
              </a:solidFill>
              <a:ea typeface="Calibri"/>
              <a:cs typeface="Calibri"/>
            </a:endParaRPr>
          </a:p>
          <a:p>
            <a:pPr lvl="1"/>
            <a:r>
              <a:rPr lang="fi-FI" sz="2000" dirty="0">
                <a:solidFill>
                  <a:srgbClr val="002060"/>
                </a:solidFill>
              </a:rPr>
              <a:t>Asiakkaan tavoite, välitavoitteet ja työkyvyn tuen keinot ja menetelmät kronologiseen järjestykseen</a:t>
            </a:r>
            <a:endParaRPr lang="fi-FI" sz="2000" dirty="0">
              <a:solidFill>
                <a:srgbClr val="002060"/>
              </a:solidFill>
              <a:ea typeface="Calibri"/>
              <a:cs typeface="Calibri"/>
            </a:endParaRPr>
          </a:p>
          <a:p>
            <a:pPr lvl="1"/>
            <a:r>
              <a:rPr lang="fi-FI" sz="2000" dirty="0">
                <a:solidFill>
                  <a:srgbClr val="002060"/>
                </a:solidFill>
              </a:rPr>
              <a:t>työkyvyn tuen tiimiin osallistuvien toimijoiden (ml asiakkaan) vastuut sekä yhteystiedot</a:t>
            </a:r>
            <a:endParaRPr lang="fi-FI" sz="2000" dirty="0">
              <a:solidFill>
                <a:srgbClr val="002060"/>
              </a:solidFill>
              <a:ea typeface="Calibri"/>
              <a:cs typeface="Calibri"/>
            </a:endParaRPr>
          </a:p>
          <a:p>
            <a:pPr lvl="1"/>
            <a:r>
              <a:rPr lang="fi-FI" sz="2000" dirty="0">
                <a:solidFill>
                  <a:srgbClr val="002060"/>
                </a:solidFill>
              </a:rPr>
              <a:t>Seuranta</a:t>
            </a:r>
            <a:endParaRPr lang="fi-FI" sz="2000" dirty="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fi-FI" sz="2400" dirty="0" smtClean="0">
                <a:solidFill>
                  <a:srgbClr val="002060"/>
                </a:solidFill>
                <a:ea typeface="Calibri"/>
                <a:cs typeface="Calibri"/>
              </a:rPr>
              <a:t>Ammattilaiset</a:t>
            </a:r>
          </a:p>
          <a:p>
            <a:pPr lvl="1"/>
            <a:r>
              <a:rPr lang="fi-FI" sz="2000" dirty="0" smtClean="0">
                <a:solidFill>
                  <a:srgbClr val="002060"/>
                </a:solidFill>
                <a:ea typeface="Calibri"/>
                <a:cs typeface="Calibri"/>
              </a:rPr>
              <a:t>Työkyvyn </a:t>
            </a:r>
            <a:r>
              <a:rPr lang="fi-FI" sz="2000" dirty="0">
                <a:solidFill>
                  <a:srgbClr val="002060"/>
                </a:solidFill>
                <a:ea typeface="Calibri"/>
                <a:cs typeface="Calibri"/>
              </a:rPr>
              <a:t>tuen suunnitelma kirjataan jokaisen työkykytiimin toimijan oman organisaation tietojärjestelmään. </a:t>
            </a:r>
            <a:r>
              <a:rPr lang="fi-FI" sz="2000" dirty="0" err="1">
                <a:solidFill>
                  <a:srgbClr val="002060"/>
                </a:solidFill>
                <a:ea typeface="Calibri"/>
                <a:cs typeface="Calibri"/>
              </a:rPr>
              <a:t>TTS:n</a:t>
            </a:r>
            <a:r>
              <a:rPr lang="fi-FI" sz="2000" dirty="0">
                <a:solidFill>
                  <a:srgbClr val="002060"/>
                </a:solidFill>
                <a:ea typeface="Calibri"/>
                <a:cs typeface="Calibri"/>
              </a:rPr>
              <a:t> tavoitteet tulee kirjata näkyvästi ja niitä päivitetään </a:t>
            </a:r>
            <a:r>
              <a:rPr lang="fi-FI" sz="2000" dirty="0" smtClean="0">
                <a:solidFill>
                  <a:srgbClr val="002060"/>
                </a:solidFill>
                <a:ea typeface="Calibri"/>
                <a:cs typeface="Calibri"/>
              </a:rPr>
              <a:t>säännöllisesti.</a:t>
            </a:r>
            <a:endParaRPr lang="fi-FI" sz="2000" dirty="0">
              <a:solidFill>
                <a:srgbClr val="002060"/>
              </a:solidFill>
              <a:ea typeface="Calibri"/>
              <a:cs typeface="Calibri"/>
            </a:endParaRP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163783" y="313787"/>
            <a:ext cx="9732752" cy="785439"/>
          </a:xfrm>
        </p:spPr>
        <p:txBody>
          <a:bodyPr/>
          <a:lstStyle/>
          <a:p>
            <a:r>
              <a:rPr lang="fi-FI" dirty="0"/>
              <a:t>Työkyvyn tuen suunnitelma</a:t>
            </a:r>
          </a:p>
        </p:txBody>
      </p:sp>
    </p:spTree>
    <p:extLst>
      <p:ext uri="{BB962C8B-B14F-4D97-AF65-F5344CB8AC3E}">
        <p14:creationId xmlns:p14="http://schemas.microsoft.com/office/powerpoint/2010/main" val="771179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163782" y="1881330"/>
            <a:ext cx="9732752" cy="4524001"/>
          </a:xfrm>
        </p:spPr>
        <p:txBody>
          <a:bodyPr/>
          <a:lstStyle/>
          <a:p>
            <a:r>
              <a:rPr lang="fi-FI" dirty="0"/>
              <a:t>Asiakasvastaava huolehtii yhdessä asiakkaan kanssa palvelupolun etenemisestä ja tarvittaessa ottaa yhteyttä </a:t>
            </a:r>
            <a:r>
              <a:rPr lang="fi-FI" dirty="0" smtClean="0"/>
              <a:t>työkykykoordinaattoriin (?)</a:t>
            </a:r>
          </a:p>
          <a:p>
            <a:pPr lvl="1"/>
            <a:r>
              <a:rPr lang="fi-FI" dirty="0" smtClean="0"/>
              <a:t>Esim. työkokeilussa ilmenee, ettei asiakas pysty tekemään ko. työtä</a:t>
            </a:r>
            <a:endParaRPr lang="fi-FI" dirty="0" smtClean="0">
              <a:ea typeface="Calibri"/>
              <a:cs typeface="Calibri"/>
            </a:endParaRPr>
          </a:p>
          <a:p>
            <a:pPr lvl="1"/>
            <a:endParaRPr lang="fi-FI" dirty="0"/>
          </a:p>
          <a:p>
            <a:r>
              <a:rPr lang="fi-FI" dirty="0"/>
              <a:t>Työkyvyn tuen suunnitelmaa voidaan muuttaa tilanteen niin vaatiessa asiakkaasta johtuvista syistä ilman sanktioita!</a:t>
            </a:r>
          </a:p>
          <a:p>
            <a:pPr lvl="1"/>
            <a:r>
              <a:rPr lang="fi-FI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Uusi verkostokokous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163783" y="313787"/>
            <a:ext cx="9732752" cy="1299027"/>
          </a:xfrm>
        </p:spPr>
        <p:txBody>
          <a:bodyPr/>
          <a:lstStyle/>
          <a:p>
            <a:r>
              <a:rPr lang="fi-FI" dirty="0" smtClean="0"/>
              <a:t>Seuranta ja arviointi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1374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4699961"/>
            <a:ext cx="2350015" cy="1377776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3" name="AutoShape 3"/>
          <p:cNvSpPr/>
          <p:nvPr/>
        </p:nvSpPr>
        <p:spPr>
          <a:xfrm>
            <a:off x="2623710" y="4288515"/>
            <a:ext cx="2350015" cy="1377776"/>
          </a:xfrm>
          <a:prstGeom prst="rect">
            <a:avLst/>
          </a:prstGeom>
          <a:solidFill>
            <a:srgbClr val="3EDAD8"/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2623710" y="5666292"/>
            <a:ext cx="412105" cy="411445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DAD8">
                <a:alpha val="49804"/>
              </a:srgbClr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4561620" y="3877070"/>
            <a:ext cx="2350015" cy="1377776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7" name="AutoShape 7"/>
          <p:cNvSpPr/>
          <p:nvPr/>
        </p:nvSpPr>
        <p:spPr>
          <a:xfrm>
            <a:off x="6499530" y="3465625"/>
            <a:ext cx="2350015" cy="1377776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id="8" name="Group 8"/>
          <p:cNvGrpSpPr/>
          <p:nvPr/>
        </p:nvGrpSpPr>
        <p:grpSpPr>
          <a:xfrm rot="-10800000">
            <a:off x="6499530" y="4843402"/>
            <a:ext cx="412105" cy="411445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92D5">
                <a:alpha val="49804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4561620" y="5254847"/>
            <a:ext cx="412105" cy="411445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>
                <a:alpha val="49804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 rot="-8100000">
            <a:off x="9830743" y="3049857"/>
            <a:ext cx="1388645" cy="1386423"/>
            <a:chOff x="0" y="0"/>
            <a:chExt cx="6350000" cy="63398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8433623" y="3054179"/>
            <a:ext cx="2350015" cy="1377776"/>
          </a:xfrm>
          <a:prstGeom prst="rect">
            <a:avLst/>
          </a:prstGeom>
          <a:solidFill>
            <a:srgbClr val="13538A"/>
          </a:solidFill>
        </p:spPr>
      </p:sp>
      <p:grpSp>
        <p:nvGrpSpPr>
          <p:cNvPr id="15" name="Group 15"/>
          <p:cNvGrpSpPr/>
          <p:nvPr/>
        </p:nvGrpSpPr>
        <p:grpSpPr>
          <a:xfrm rot="-10800000">
            <a:off x="8433623" y="4431956"/>
            <a:ext cx="412105" cy="411445"/>
            <a:chOff x="0" y="0"/>
            <a:chExt cx="6350000" cy="63398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>
                <a:alpha val="49804"/>
              </a:srgbClr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350929" y="5065784"/>
            <a:ext cx="605189" cy="57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4" b="0" i="0" u="none" strike="noStrike" kern="1200" cap="none" spc="16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4272" y="3739278"/>
            <a:ext cx="1258503" cy="555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83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PALVELUUN HAKEUTUMINEN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29767" y="3279181"/>
            <a:ext cx="1468733" cy="552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83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OSAAMISEN</a:t>
            </a:r>
            <a:r>
              <a:rPr kumimoji="0" lang="en-US" sz="1667" b="0" i="0" u="none" strike="noStrike" kern="1200" cap="none" spc="83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 </a:t>
            </a:r>
            <a:r>
              <a:rPr kumimoji="0" lang="en-US" sz="1067" b="0" i="0" u="none" strike="noStrike" kern="1200" cap="none" spc="83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KARTOITTAMINEN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973725" y="2913459"/>
            <a:ext cx="1258503" cy="255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83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TYÖN ETSIMINEN</a:t>
            </a:r>
            <a:endParaRPr kumimoji="0" lang="en-US" sz="1667" b="0" i="0" u="none" strike="noStrike" kern="1200" cap="none" spc="83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503434" y="2172083"/>
            <a:ext cx="1930189" cy="552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83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TYÖSKENTELEMINEN TYÖNANTAJAN KANSSA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79379" y="2180672"/>
            <a:ext cx="1258503" cy="854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83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TYÖSUHTEEN YLLÄPITÄMISEN TUKI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362472" y="4654339"/>
            <a:ext cx="605189" cy="57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4" b="0" i="0" u="none" strike="noStrike" kern="1200" cap="none" spc="16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200506" y="3831448"/>
            <a:ext cx="605189" cy="57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4" b="0" i="0" u="none" strike="noStrike" kern="1200" cap="none" spc="16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300382" y="4242893"/>
            <a:ext cx="605189" cy="57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4" b="0" i="0" u="none" strike="noStrike" kern="1200" cap="none" spc="16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306036" y="3420003"/>
            <a:ext cx="605189" cy="57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4" b="0" i="0" u="none" strike="noStrike" kern="1200" cap="none" spc="16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5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2366759" y="692030"/>
            <a:ext cx="7458483" cy="1160646"/>
            <a:chOff x="0" y="-47625"/>
            <a:chExt cx="14916965" cy="2321294"/>
          </a:xfrm>
        </p:grpSpPr>
        <p:sp>
          <p:nvSpPr>
            <p:cNvPr id="28" name="TextBox 28"/>
            <p:cNvSpPr txBox="1"/>
            <p:nvPr/>
          </p:nvSpPr>
          <p:spPr>
            <a:xfrm>
              <a:off x="0" y="1709754"/>
              <a:ext cx="14916965" cy="563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39" rtl="0" eaLnBrk="1" fontAlgn="auto" latinLnBrk="0" hangingPunct="1">
                <a:lnSpc>
                  <a:spcPts val="242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33" b="0" i="0" u="none" strike="noStrike" kern="1200" cap="none" spc="87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PROSESSIN VAIHEKUVAUS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14916965" cy="1607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39" rtl="0" eaLnBrk="1" fontAlgn="auto" latinLnBrk="0" hangingPunct="1">
                <a:lnSpc>
                  <a:spcPts val="314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71" normalizeH="0" baseline="0" noProof="0" dirty="0">
                  <a:ln>
                    <a:noFill/>
                  </a:ln>
                  <a:solidFill>
                    <a:srgbClr val="13538A"/>
                  </a:solidFill>
                  <a:effectLst/>
                  <a:uLnTx/>
                  <a:uFillTx/>
                  <a:latin typeface="Aileron Heavy"/>
                  <a:ea typeface="+mn-ea"/>
                  <a:cs typeface="+mn-cs"/>
                </a:rPr>
                <a:t>LAATUKRITEEREIHIN PERUSTUVA TYÖHÖNVALMENNUS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104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/>
          <p:cNvGraphicFramePr/>
          <p:nvPr/>
        </p:nvGraphicFramePr>
        <p:xfrm>
          <a:off x="239725" y="-519717"/>
          <a:ext cx="11393033" cy="641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656996" y="566001"/>
            <a:ext cx="912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Tuettu</a:t>
            </a:r>
            <a:r>
              <a:rPr kumimoji="0" lang="fi-FI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työhönvalmennus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kstiruutu 1"/>
          <p:cNvSpPr txBox="1"/>
          <p:nvPr/>
        </p:nvSpPr>
        <p:spPr>
          <a:xfrm flipH="1">
            <a:off x="345921" y="5134739"/>
            <a:ext cx="16052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Kohderyhmä</a:t>
            </a:r>
            <a:r>
              <a:rPr kumimoji="0" lang="fi-FI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kehitysvammaiset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kstiruutu 10"/>
          <p:cNvSpPr txBox="1"/>
          <p:nvPr/>
        </p:nvSpPr>
        <p:spPr>
          <a:xfrm flipH="1">
            <a:off x="1812897" y="3649274"/>
            <a:ext cx="3564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Työntekijä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 asiakas tapaavat. Yhteistyön aloittamisesta sovitaan ja tehdään kirjallinen yhteistyösopimus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Asiakas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antaa suostumuksen työllistymiseen liittyvien tietojen vaihtoon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(läheiset, Kela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ja terveystoimi, TE- toimi, kunnan työllisyyspalvelut).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Kartoitetaan asiakkaan tilannetta ja osaamista ammatillinen profilointi- kyselyn avulla. </a:t>
            </a:r>
          </a:p>
        </p:txBody>
      </p:sp>
      <p:sp>
        <p:nvSpPr>
          <p:cNvPr id="4" name="Tekstiruutu 3"/>
          <p:cNvSpPr txBox="1"/>
          <p:nvPr/>
        </p:nvSpPr>
        <p:spPr>
          <a:xfrm flipH="1">
            <a:off x="345921" y="3706480"/>
            <a:ext cx="163995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Työvalmentaja</a:t>
            </a:r>
            <a:r>
              <a:rPr kumimoji="0" lang="fi-FI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tunnistaa sopivan henkilön valmennukseen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iruutu 4"/>
          <p:cNvSpPr txBox="1"/>
          <p:nvPr/>
        </p:nvSpPr>
        <p:spPr>
          <a:xfrm flipH="1">
            <a:off x="6194066" y="3649274"/>
            <a:ext cx="5383032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Suunnitelma työnhausta.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Palkkatukioikeuden selvittäminen TE- toimen kanssa.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Työpaikka löytyy. Keskustelut asiakkaan, työpaikan edustajien, TE- toimen, sosiaalitoimen ja kunnan työllisyyspalveluiden kanssa.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Työllistymisen</a:t>
            </a:r>
            <a:r>
              <a:rPr kumimoji="0" lang="fi-FI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suunnitelma tehdään yhdessä asiakkaan tavoitteita kunnioittaen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Asiakas aloittaa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työpaikassa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i-FI" sz="1200" dirty="0" smtClean="0">
                <a:solidFill>
                  <a:prstClr val="black"/>
                </a:solidFill>
                <a:latin typeface="Calibri"/>
              </a:rPr>
              <a:t>Tehdään suunnitelma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työsuhteen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aikaisesta tuesta =&gt; tapaamiset asiakkaan kanssa aluksi viikoittain, asiakkaan ja esihenkilöiden kanssa kolmen viikon välein. Tuen asteittainen vähentäminen asiakkaan tilanteen/ tarpeiden mukaisesti.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6" name="Ellipsi 5"/>
          <p:cNvSpPr/>
          <p:nvPr/>
        </p:nvSpPr>
        <p:spPr>
          <a:xfrm flipH="1" flipV="1">
            <a:off x="239725" y="4946121"/>
            <a:ext cx="1517512" cy="11308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ikea aaltosulje 14"/>
          <p:cNvSpPr/>
          <p:nvPr/>
        </p:nvSpPr>
        <p:spPr>
          <a:xfrm rot="5400000">
            <a:off x="8149023" y="772340"/>
            <a:ext cx="671032" cy="54078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ikea aaltosulje 12"/>
          <p:cNvSpPr/>
          <p:nvPr/>
        </p:nvSpPr>
        <p:spPr>
          <a:xfrm rot="5400000">
            <a:off x="3589425" y="1682292"/>
            <a:ext cx="565719" cy="3482670"/>
          </a:xfrm>
          <a:prstGeom prst="rightBrace">
            <a:avLst>
              <a:gd name="adj1" fmla="val 3145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uora nuoliyhdysviiva 19"/>
          <p:cNvCxnSpPr/>
          <p:nvPr/>
        </p:nvCxnSpPr>
        <p:spPr>
          <a:xfrm>
            <a:off x="11682415" y="3172331"/>
            <a:ext cx="27830" cy="3053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/>
          <p:cNvCxnSpPr/>
          <p:nvPr/>
        </p:nvCxnSpPr>
        <p:spPr>
          <a:xfrm flipV="1">
            <a:off x="365760" y="3349802"/>
            <a:ext cx="6926" cy="2820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uora nuoliyhdysviiva 39"/>
          <p:cNvCxnSpPr/>
          <p:nvPr/>
        </p:nvCxnSpPr>
        <p:spPr>
          <a:xfrm flipH="1">
            <a:off x="365760" y="6249246"/>
            <a:ext cx="11266998" cy="23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iruutu 47"/>
          <p:cNvSpPr txBox="1"/>
          <p:nvPr/>
        </p:nvSpPr>
        <p:spPr>
          <a:xfrm>
            <a:off x="1216549" y="6249246"/>
            <a:ext cx="760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Asiakkaan työsuhteen päätyttyä voidaan työhönvalmennus aloittaa uudelleen</a:t>
            </a:r>
          </a:p>
        </p:txBody>
      </p:sp>
    </p:spTree>
    <p:extLst>
      <p:ext uri="{BB962C8B-B14F-4D97-AF65-F5344CB8AC3E}">
        <p14:creationId xmlns:p14="http://schemas.microsoft.com/office/powerpoint/2010/main" val="321209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22" y="311825"/>
            <a:ext cx="6134458" cy="634709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04628" y="1387201"/>
            <a:ext cx="4659146" cy="1127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Österbottens </a:t>
            </a:r>
            <a:r>
              <a:rPr kumimoji="0" lang="fi-FI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välfärdsområde</a:t>
            </a:r>
            <a:endParaRPr kumimoji="0" lang="fi-FI" sz="3200" b="1" i="0" u="none" strike="noStrike" kern="1200" cap="none" spc="0" normalizeH="0" baseline="0" noProof="0" dirty="0" smtClean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9951" y="3644795"/>
            <a:ext cx="32287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4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Pohjanmaan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4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hyvinvointialue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rgbClr val="0084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04628" y="2655444"/>
            <a:ext cx="4491680" cy="8299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 kommuner på västkusten</a:t>
            </a: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04628" y="4904229"/>
            <a:ext cx="4491680" cy="8299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4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 </a:t>
            </a:r>
            <a:r>
              <a:rPr kumimoji="0" lang="sv-S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4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kuntaa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4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sv-S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4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länsirannikolla</a:t>
            </a: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4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srgbClr val="0084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Käsinkirjoitus 12"/>
              <p14:cNvContentPartPr/>
              <p14:nvPr/>
            </p14:nvContentPartPr>
            <p14:xfrm>
              <a:off x="7165999" y="3568067"/>
              <a:ext cx="831240" cy="867960"/>
            </p14:xfrm>
          </p:contentPart>
        </mc:Choice>
        <mc:Fallback>
          <p:pic>
            <p:nvPicPr>
              <p:cNvPr id="13" name="Käsinkirjoitus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5559" y="3557627"/>
                <a:ext cx="852120" cy="88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55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54" y="1474097"/>
            <a:ext cx="3706689" cy="4480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284" y="365125"/>
            <a:ext cx="10123516" cy="879325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rgbClr val="213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Pohjanmaan hyvinvointialue</a:t>
            </a:r>
            <a:endParaRPr lang="fi-FI" dirty="0">
              <a:solidFill>
                <a:srgbClr val="213A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592522" y="1753051"/>
            <a:ext cx="19283" cy="3998471"/>
          </a:xfrm>
          <a:prstGeom prst="line">
            <a:avLst/>
          </a:prstGeom>
          <a:ln w="28575">
            <a:solidFill>
              <a:srgbClr val="EA43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9685" y="3984101"/>
            <a:ext cx="7196227" cy="31109"/>
          </a:xfrm>
          <a:prstGeom prst="line">
            <a:avLst/>
          </a:prstGeom>
          <a:ln w="28575">
            <a:solidFill>
              <a:srgbClr val="EA43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51315" y="1758461"/>
            <a:ext cx="11977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Väestö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 smtClean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19327" y="2152662"/>
            <a:ext cx="3343871" cy="1354217"/>
            <a:chOff x="41961" y="641575"/>
            <a:chExt cx="2499563" cy="1045859"/>
          </a:xfrm>
        </p:grpSpPr>
        <p:pic>
          <p:nvPicPr>
            <p:cNvPr id="17" name="Kuva 80" descr="Ihmisryhmä">
              <a:extLst>
                <a:ext uri="{FF2B5EF4-FFF2-40B4-BE49-F238E27FC236}">
                  <a16:creationId xmlns:a16="http://schemas.microsoft.com/office/drawing/2014/main" id="{D9C8F815-0C77-4BA3-9142-E1DFD8C61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961" y="712887"/>
              <a:ext cx="914400" cy="914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979617" y="641575"/>
              <a:ext cx="1561907" cy="1045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3A8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176 </a:t>
              </a:r>
              <a:r>
                <a:rPr kumimoji="0" lang="sv-FI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13A8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000 </a:t>
              </a:r>
              <a:r>
                <a:rPr kumimoji="0" lang="sv-FI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213A8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asukasta</a:t>
              </a:r>
              <a:endParaRPr kumimoji="0" lang="sv-FI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FI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213A8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Lapset</a:t>
              </a:r>
              <a:r>
                <a:rPr kumimoji="0" lang="sv-FI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3A8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sv-FI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213A8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nuoret</a:t>
              </a:r>
              <a:r>
                <a:rPr kumimoji="0" lang="sv-FI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3A8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sv-FI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213A8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perheet</a:t>
              </a:r>
              <a:endParaRPr kumimoji="0" lang="sv-F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FI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213A8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Työikäiset</a:t>
              </a:r>
              <a:endParaRPr kumimoji="0" lang="sv-F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FI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213A8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Ikäihmiset</a:t>
              </a:r>
              <a:endParaRPr kumimoji="0" lang="sv-FI" sz="16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17836" y="1758461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Henkilöstö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Kuva 48" descr="Yhteydet">
            <a:extLst>
              <a:ext uri="{FF2B5EF4-FFF2-40B4-BE49-F238E27FC236}">
                <a16:creationId xmlns:a16="http://schemas.microsoft.com/office/drawing/2014/main" id="{2BA36A6D-D074-472E-9B99-B89B9BCCB9D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1234" y="2127793"/>
            <a:ext cx="1604893" cy="160489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64693" y="1934745"/>
            <a:ext cx="21709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8000 </a:t>
            </a:r>
            <a:r>
              <a:rPr kumimoji="0" lang="sv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henkilöä</a:t>
            </a:r>
            <a:endParaRPr kumimoji="0" lang="sv-FI" sz="1800" b="0" i="0" u="none" strike="noStrike" kern="1200" cap="none" spc="0" normalizeH="0" baseline="0" noProof="0" dirty="0" smtClean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Lääkärit</a:t>
            </a:r>
            <a:endParaRPr kumimoji="0" lang="sv-FI" sz="1400" b="0" i="0" u="none" strike="noStrike" kern="1200" cap="none" spc="0" normalizeH="0" baseline="0" noProof="0" dirty="0" smtClean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Hoitohenkilöstö</a:t>
            </a:r>
            <a:endParaRPr kumimoji="0" lang="sv-FI" sz="1400" b="0" i="0" u="none" strike="noStrike" kern="1200" cap="none" spc="0" normalizeH="0" baseline="0" noProof="0" dirty="0" smtClean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Sosiaalihuollon</a:t>
            </a:r>
            <a:r>
              <a:rPr kumimoji="0" lang="sv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v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henkilöstö</a:t>
            </a:r>
            <a:endParaRPr kumimoji="0" lang="sv-FI" sz="1400" b="0" i="0" u="none" strike="noStrike" kern="1200" cap="none" spc="0" normalizeH="0" baseline="0" noProof="0" dirty="0" smtClean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Pelastushenkilöstö</a:t>
            </a:r>
            <a:endParaRPr kumimoji="0" lang="sv-FI" sz="1400" b="0" i="0" u="none" strike="noStrike" kern="1200" cap="none" spc="0" normalizeH="0" baseline="0" noProof="0" dirty="0" smtClean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Muut</a:t>
            </a:r>
            <a:r>
              <a:rPr kumimoji="0" lang="sv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v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asiantuntijat</a:t>
            </a:r>
            <a:endParaRPr kumimoji="0" lang="sv-FI" sz="1400" b="0" i="0" u="none" strike="noStrike" kern="1200" cap="none" spc="0" normalizeH="0" baseline="0" noProof="0" dirty="0" smtClean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Hallinto</a:t>
            </a:r>
            <a:endParaRPr kumimoji="0" lang="sv-FI" sz="1400" b="0" i="0" u="none" strike="noStrike" kern="1200" cap="none" spc="0" normalizeH="0" baseline="0" noProof="0" dirty="0" smtClean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tukipalveluhenkilöstö</a:t>
            </a:r>
            <a:endParaRPr kumimoji="0" lang="sv-FI" sz="1400" b="0" i="0" u="none" strike="noStrike" kern="120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1315" y="4040819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Substanssi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Kuva 132" descr="Pää ja hammaspyörät">
            <a:extLst>
              <a:ext uri="{FF2B5EF4-FFF2-40B4-BE49-F238E27FC236}">
                <a16:creationId xmlns:a16="http://schemas.microsoft.com/office/drawing/2014/main" id="{37C93D63-9DCA-4AA7-B555-DFB852C7311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1251315" y="4400214"/>
            <a:ext cx="1136703" cy="11367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73706" y="4400214"/>
            <a:ext cx="2089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Lääketiede</a:t>
            </a:r>
            <a:endParaRPr kumimoji="0" lang="sv-FI" sz="1600" b="0" i="0" u="none" strike="noStrike" kern="1200" cap="none" spc="0" normalizeH="0" baseline="0" noProof="0" dirty="0" smtClean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Hoitotyö</a:t>
            </a:r>
            <a:endParaRPr kumimoji="0" lang="sv-FI" sz="1600" b="0" i="0" u="none" strike="noStrike" kern="1200" cap="none" spc="0" normalizeH="0" baseline="0" noProof="0" dirty="0" smtClean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Sosiaalityö</a:t>
            </a:r>
            <a:endParaRPr kumimoji="0" lang="sv-FI" sz="1600" b="0" i="0" u="none" strike="noStrike" kern="1200" cap="none" spc="0" normalizeH="0" baseline="0" noProof="0" dirty="0" smtClean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Pelastus</a:t>
            </a:r>
            <a:endParaRPr kumimoji="0" lang="sv-FI" sz="1600" b="0" i="0" u="none" strike="noStrike" kern="1200" cap="none" spc="0" normalizeH="0" baseline="0" noProof="0" dirty="0" smtClean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Hallinto</a:t>
            </a:r>
            <a:endParaRPr kumimoji="0" lang="sv-FI" sz="1600" b="0" i="0" u="none" strike="noStrike" kern="120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09187" y="404004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Integraatio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32151" y="4330453"/>
            <a:ext cx="2219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Perusterveydenhuolto</a:t>
            </a:r>
            <a:endParaRPr kumimoji="0" lang="sv-FI" sz="1400" b="0" i="0" u="none" strike="noStrike" kern="1200" cap="none" spc="0" normalizeH="0" baseline="0" noProof="0" dirty="0" smtClean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Sosiaalihuolto</a:t>
            </a:r>
            <a:endParaRPr kumimoji="0" lang="sv-FI" sz="1400" b="0" i="0" u="none" strike="noStrike" kern="1200" cap="none" spc="0" normalizeH="0" baseline="0" noProof="0" dirty="0" smtClean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Erikoissairaanhoito</a:t>
            </a:r>
            <a:endParaRPr kumimoji="0" lang="sv-FI" sz="1400" b="0" i="0" u="none" strike="noStrike" kern="1200" cap="none" spc="0" normalizeH="0" baseline="0" noProof="0" dirty="0" smtClean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Erityishuolto</a:t>
            </a:r>
            <a:endParaRPr kumimoji="0" lang="sv-FI" sz="1400" b="0" i="0" u="none" strike="noStrike" kern="1200" cap="none" spc="0" normalizeH="0" baseline="0" noProof="0" dirty="0" smtClean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Pelastustoimi</a:t>
            </a:r>
            <a:endParaRPr kumimoji="0" lang="sv-FI" sz="1400" b="0" i="0" u="none" strike="noStrike" kern="1200" cap="none" spc="0" normalizeH="0" baseline="0" noProof="0" dirty="0" smtClean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Hallinto</a:t>
            </a:r>
            <a:r>
              <a:rPr kumimoji="0" lang="sv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ja </a:t>
            </a:r>
            <a:r>
              <a:rPr kumimoji="0" lang="sv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tukipalvelut</a:t>
            </a:r>
            <a:endParaRPr kumimoji="0" lang="sv-FI" sz="1400" b="0" i="0" u="none" strike="noStrike" kern="120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Kuva 148" descr="Venn-kaavio">
            <a:extLst>
              <a:ext uri="{FF2B5EF4-FFF2-40B4-BE49-F238E27FC236}">
                <a16:creationId xmlns:a16="http://schemas.microsoft.com/office/drawing/2014/main" id="{91A20CB9-EE9E-4BBF-BB29-D9D605D078B5}"/>
              </a:ext>
            </a:extLst>
          </p:cNvPr>
          <p:cNvPicPr>
            <a:picLocks noChangeAspect="1"/>
          </p:cNvPicPr>
          <p:nvPr/>
        </p:nvPicPr>
        <p:blipFill>
          <a:blip r:embed="rId13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4866341" y="4335549"/>
            <a:ext cx="1141106" cy="1141106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 flipH="1">
            <a:off x="8405912" y="1753051"/>
            <a:ext cx="19283" cy="3998471"/>
          </a:xfrm>
          <a:prstGeom prst="line">
            <a:avLst/>
          </a:prstGeom>
          <a:ln w="28575">
            <a:solidFill>
              <a:srgbClr val="EA43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0" y="5852160"/>
            <a:ext cx="12192000" cy="10058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EA4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46162" y="5915128"/>
            <a:ext cx="2501590" cy="914400"/>
            <a:chOff x="-25265" y="2231678"/>
            <a:chExt cx="2501590" cy="914400"/>
          </a:xfrm>
        </p:grpSpPr>
        <p:pic>
          <p:nvPicPr>
            <p:cNvPr id="30" name="Kuva 26" descr="Asiakaspalaute">
              <a:extLst>
                <a:ext uri="{FF2B5EF4-FFF2-40B4-BE49-F238E27FC236}">
                  <a16:creationId xmlns:a16="http://schemas.microsoft.com/office/drawing/2014/main" id="{E733BE79-F6D1-4553-8AED-56948AD4D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49"/>
                </a:ext>
              </a:extLst>
            </a:blip>
            <a:stretch>
              <a:fillRect/>
            </a:stretch>
          </p:blipFill>
          <p:spPr>
            <a:xfrm>
              <a:off x="-25265" y="2231678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87428" y="2245703"/>
              <a:ext cx="15888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51 </a:t>
              </a:r>
              <a:r>
                <a:rPr kumimoji="0" lang="sv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 </a:t>
              </a:r>
              <a:r>
                <a:rPr kumimoji="0" lang="sv-FI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ruotsi</a:t>
              </a:r>
              <a:endParaRPr kumimoji="0" lang="sv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42 </a:t>
              </a:r>
              <a:r>
                <a:rPr kumimoji="0" lang="sv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 </a:t>
              </a:r>
              <a:r>
                <a:rPr kumimoji="0" lang="sv-FI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suomi</a:t>
              </a:r>
              <a:endParaRPr kumimoji="0" lang="sv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7 % </a:t>
              </a:r>
              <a:r>
                <a:rPr kumimoji="0" lang="sv-FI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muut</a:t>
              </a:r>
              <a:r>
                <a:rPr kumimoji="0" lang="sv-FI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sv-FI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kielet</a:t>
              </a:r>
              <a:endParaRPr kumimoji="0" lang="sv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42634" y="5986212"/>
            <a:ext cx="2695999" cy="830997"/>
            <a:chOff x="10954" y="4315882"/>
            <a:chExt cx="2695999" cy="830997"/>
          </a:xfrm>
        </p:grpSpPr>
        <p:pic>
          <p:nvPicPr>
            <p:cNvPr id="34" name="Kuva 66" descr="Lapsi ja ilmapallo">
              <a:extLst>
                <a:ext uri="{FF2B5EF4-FFF2-40B4-BE49-F238E27FC236}">
                  <a16:creationId xmlns:a16="http://schemas.microsoft.com/office/drawing/2014/main" id="{65ACD9F3-7957-4D1D-8664-41357EFB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10954" y="4326667"/>
              <a:ext cx="809428" cy="80942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863796" y="4315882"/>
              <a:ext cx="18431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Keskimääräinen perhekoko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2,82 </a:t>
              </a: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henkilöä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67975" y="5944511"/>
            <a:ext cx="3071470" cy="914400"/>
            <a:chOff x="22093" y="5421128"/>
            <a:chExt cx="2773668" cy="914400"/>
          </a:xfrm>
        </p:grpSpPr>
        <p:pic>
          <p:nvPicPr>
            <p:cNvPr id="37" name="Kuva 52" descr="Ryhmämenestys">
              <a:extLst>
                <a:ext uri="{FF2B5EF4-FFF2-40B4-BE49-F238E27FC236}">
                  <a16:creationId xmlns:a16="http://schemas.microsoft.com/office/drawing/2014/main" id="{334AADC9-BFE6-4410-A77A-CE08E1A2E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1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22093" y="5421128"/>
              <a:ext cx="914400" cy="9144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847607" y="5462829"/>
              <a:ext cx="1948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Suomen</a:t>
              </a:r>
              <a:r>
                <a:rPr kumimoji="0" lang="sv-FI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sv-FI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alhaisin</a:t>
              </a:r>
              <a:r>
                <a:rPr kumimoji="0" lang="sv-FI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sv-FI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työttömyysaste</a:t>
              </a:r>
              <a:r>
                <a:rPr kumimoji="0" lang="sv-FI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 </a:t>
              </a:r>
              <a:r>
                <a:rPr kumimoji="0" lang="sv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 </a:t>
              </a:r>
              <a:r>
                <a:rPr kumimoji="0" lang="sv-FI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(9/2021</a:t>
              </a:r>
              <a:r>
                <a:rPr kumimoji="0" lang="sv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439444" y="5833719"/>
            <a:ext cx="2568402" cy="1077218"/>
            <a:chOff x="-85085" y="3076602"/>
            <a:chExt cx="2568402" cy="1077218"/>
          </a:xfrm>
        </p:grpSpPr>
        <p:pic>
          <p:nvPicPr>
            <p:cNvPr id="40" name="Kuva 84" descr="Mies kävelykepin kanssa">
              <a:extLst>
                <a:ext uri="{FF2B5EF4-FFF2-40B4-BE49-F238E27FC236}">
                  <a16:creationId xmlns:a16="http://schemas.microsoft.com/office/drawing/2014/main" id="{F479F956-6479-4402-8A81-73C8F5147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33459" y="3234549"/>
              <a:ext cx="706369" cy="706369"/>
            </a:xfrm>
            <a:prstGeom prst="rect">
              <a:avLst/>
            </a:prstGeom>
          </p:spPr>
        </p:pic>
        <p:pic>
          <p:nvPicPr>
            <p:cNvPr id="41" name="Kuva 86" descr="Nainen ja kävelykeppi">
              <a:extLst>
                <a:ext uri="{FF2B5EF4-FFF2-40B4-BE49-F238E27FC236}">
                  <a16:creationId xmlns:a16="http://schemas.microsoft.com/office/drawing/2014/main" id="{E2CCF99B-498F-4E12-87AA-2E30C3FA4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-85085" y="3234351"/>
              <a:ext cx="706369" cy="70636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867284" y="3076602"/>
              <a:ext cx="161603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Elinajanodote Suomen korkein,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82,8 vuotta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14419" y="1753051"/>
            <a:ext cx="932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Alue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 smtClean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Kuva 24" descr="Mies">
            <a:extLst>
              <a:ext uri="{FF2B5EF4-FFF2-40B4-BE49-F238E27FC236}">
                <a16:creationId xmlns:a16="http://schemas.microsoft.com/office/drawing/2014/main" id="{5EC5B2E6-8797-44C2-B9B1-7ABEEAAED23E}"/>
              </a:ext>
            </a:extLst>
          </p:cNvPr>
          <p:cNvPicPr>
            <a:picLocks noChangeAspect="1"/>
          </p:cNvPicPr>
          <p:nvPr/>
        </p:nvPicPr>
        <p:blipFill>
          <a:blip r:embed="rId15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2866432" y="6009603"/>
            <a:ext cx="807606" cy="8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1" name="Graphic 2100">
            <a:extLst>
              <a:ext uri="{FF2B5EF4-FFF2-40B4-BE49-F238E27FC236}">
                <a16:creationId xmlns:a16="http://schemas.microsoft.com/office/drawing/2014/main" id="{BAACBEB6-DF0C-E6F6-8B69-66810A7E3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83" name="Group 2082">
            <a:extLst>
              <a:ext uri="{FF2B5EF4-FFF2-40B4-BE49-F238E27FC236}">
                <a16:creationId xmlns:a16="http://schemas.microsoft.com/office/drawing/2014/main" id="{8E5B9D27-E6FA-4059-BD25-CA422A61F3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14754" y="2465705"/>
            <a:ext cx="1631949" cy="4020820"/>
            <a:chOff x="1286065" y="1849278"/>
            <a:chExt cx="1223962" cy="3015615"/>
          </a:xfrm>
        </p:grpSpPr>
        <p:sp>
          <p:nvSpPr>
            <p:cNvPr id="2074" name="Freeform: Shape 2073">
              <a:extLst>
                <a:ext uri="{FF2B5EF4-FFF2-40B4-BE49-F238E27FC236}">
                  <a16:creationId xmlns:a16="http://schemas.microsoft.com/office/drawing/2014/main" id="{5D2B8138-4410-7014-0E14-5C5AF38B649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1849278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2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2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5" name="Freeform: Shape 2074">
              <a:extLst>
                <a:ext uri="{FF2B5EF4-FFF2-40B4-BE49-F238E27FC236}">
                  <a16:creationId xmlns:a16="http://schemas.microsoft.com/office/drawing/2014/main" id="{AFB00EB5-58C0-8164-1865-2343B81E054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2198846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2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2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6" name="Freeform: Shape 2075">
              <a:extLst>
                <a:ext uri="{FF2B5EF4-FFF2-40B4-BE49-F238E27FC236}">
                  <a16:creationId xmlns:a16="http://schemas.microsoft.com/office/drawing/2014/main" id="{0238687D-8B35-35C5-9378-E4CEF4481B5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2548413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1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1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7" name="Freeform: Shape 2076">
              <a:extLst>
                <a:ext uri="{FF2B5EF4-FFF2-40B4-BE49-F238E27FC236}">
                  <a16:creationId xmlns:a16="http://schemas.microsoft.com/office/drawing/2014/main" id="{4605F7D4-F568-5EC3-76F1-318F8D7E54F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2897981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2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2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8" name="Freeform: Shape 2077">
              <a:extLst>
                <a:ext uri="{FF2B5EF4-FFF2-40B4-BE49-F238E27FC236}">
                  <a16:creationId xmlns:a16="http://schemas.microsoft.com/office/drawing/2014/main" id="{8DEC53DA-F66D-9698-7F5E-8E2EC9E1F7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3247548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4"/>
                    <a:pt x="1223962" y="28575"/>
                  </a:cubicBezTo>
                  <a:lnTo>
                    <a:pt x="1223962" y="190500"/>
                  </a:lnTo>
                  <a:cubicBezTo>
                    <a:pt x="1223962" y="206282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2"/>
                    <a:pt x="0" y="190500"/>
                  </a:cubicBezTo>
                  <a:lnTo>
                    <a:pt x="0" y="28575"/>
                  </a:lnTo>
                  <a:cubicBezTo>
                    <a:pt x="0" y="12794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9" name="Freeform: Shape 2078">
              <a:extLst>
                <a:ext uri="{FF2B5EF4-FFF2-40B4-BE49-F238E27FC236}">
                  <a16:creationId xmlns:a16="http://schemas.microsoft.com/office/drawing/2014/main" id="{A6F27F06-B812-5C1B-9FC8-865D20C5B40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3597116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2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2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0" name="Freeform: Shape 2079">
              <a:extLst>
                <a:ext uri="{FF2B5EF4-FFF2-40B4-BE49-F238E27FC236}">
                  <a16:creationId xmlns:a16="http://schemas.microsoft.com/office/drawing/2014/main" id="{88844AB9-DD77-4D2D-25DC-A83A7F5E80D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3946683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2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2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1" name="Freeform: Shape 2080">
              <a:extLst>
                <a:ext uri="{FF2B5EF4-FFF2-40B4-BE49-F238E27FC236}">
                  <a16:creationId xmlns:a16="http://schemas.microsoft.com/office/drawing/2014/main" id="{4C4A407A-8355-67F1-0C94-7C237040F7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4296251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1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1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2" name="Freeform: Shape 2081">
              <a:extLst>
                <a:ext uri="{FF2B5EF4-FFF2-40B4-BE49-F238E27FC236}">
                  <a16:creationId xmlns:a16="http://schemas.microsoft.com/office/drawing/2014/main" id="{E364CBA3-A8A6-0AEF-E19F-369053F6319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4645818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2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2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87" name="Group 2086">
            <a:extLst>
              <a:ext uri="{FF2B5EF4-FFF2-40B4-BE49-F238E27FC236}">
                <a16:creationId xmlns:a16="http://schemas.microsoft.com/office/drawing/2014/main" id="{80FD5953-7DB5-03B9-DBAB-71F458DEE0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85230" y="3568700"/>
            <a:ext cx="1480327" cy="1486725"/>
            <a:chOff x="138922" y="2676525"/>
            <a:chExt cx="1110245" cy="1115044"/>
          </a:xfrm>
        </p:grpSpPr>
        <p:sp>
          <p:nvSpPr>
            <p:cNvPr id="2084" name="Freeform: Shape 2083">
              <a:extLst>
                <a:ext uri="{FF2B5EF4-FFF2-40B4-BE49-F238E27FC236}">
                  <a16:creationId xmlns:a16="http://schemas.microsoft.com/office/drawing/2014/main" id="{6CD0430C-B120-D10D-74FE-78353C5F45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922" y="2676525"/>
              <a:ext cx="1110245" cy="304800"/>
            </a:xfrm>
            <a:custGeom>
              <a:avLst/>
              <a:gdLst>
                <a:gd name="connsiteX0" fmla="*/ 524256 w 1110245"/>
                <a:gd name="connsiteY0" fmla="*/ 304800 h 304800"/>
                <a:gd name="connsiteX1" fmla="*/ 1000506 w 1110245"/>
                <a:gd name="connsiteY1" fmla="*/ 304800 h 304800"/>
                <a:gd name="connsiteX2" fmla="*/ 1022652 w 1110245"/>
                <a:gd name="connsiteY2" fmla="*/ 292846 h 304800"/>
                <a:gd name="connsiteX3" fmla="*/ 1106995 w 1110245"/>
                <a:gd name="connsiteY3" fmla="*/ 164354 h 304800"/>
                <a:gd name="connsiteX4" fmla="*/ 1106995 w 1110245"/>
                <a:gd name="connsiteY4" fmla="*/ 140446 h 304800"/>
                <a:gd name="connsiteX5" fmla="*/ 1022652 w 1110245"/>
                <a:gd name="connsiteY5" fmla="*/ 11954 h 304800"/>
                <a:gd name="connsiteX6" fmla="*/ 1000506 w 1110245"/>
                <a:gd name="connsiteY6" fmla="*/ 0 h 304800"/>
                <a:gd name="connsiteX7" fmla="*/ 57150 w 1110245"/>
                <a:gd name="connsiteY7" fmla="*/ 0 h 304800"/>
                <a:gd name="connsiteX8" fmla="*/ 0 w 1110245"/>
                <a:gd name="connsiteY8" fmla="*/ 57150 h 304800"/>
                <a:gd name="connsiteX9" fmla="*/ 0 w 1110245"/>
                <a:gd name="connsiteY9" fmla="*/ 247650 h 304800"/>
                <a:gd name="connsiteX10" fmla="*/ 57150 w 1110245"/>
                <a:gd name="connsiteY10" fmla="*/ 304800 h 304800"/>
                <a:gd name="connsiteX11" fmla="*/ 524304 w 1110245"/>
                <a:gd name="connsiteY11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0245" h="304800">
                  <a:moveTo>
                    <a:pt x="524256" y="304800"/>
                  </a:moveTo>
                  <a:lnTo>
                    <a:pt x="1000506" y="304800"/>
                  </a:lnTo>
                  <a:cubicBezTo>
                    <a:pt x="1008412" y="304800"/>
                    <a:pt x="1018318" y="299466"/>
                    <a:pt x="1022652" y="292846"/>
                  </a:cubicBezTo>
                  <a:lnTo>
                    <a:pt x="1106995" y="164354"/>
                  </a:lnTo>
                  <a:cubicBezTo>
                    <a:pt x="1111329" y="157734"/>
                    <a:pt x="1111329" y="147066"/>
                    <a:pt x="1106995" y="140446"/>
                  </a:cubicBezTo>
                  <a:lnTo>
                    <a:pt x="1022652" y="11954"/>
                  </a:lnTo>
                  <a:cubicBezTo>
                    <a:pt x="1018318" y="5334"/>
                    <a:pt x="1008412" y="0"/>
                    <a:pt x="1000506" y="0"/>
                  </a:cubicBezTo>
                  <a:lnTo>
                    <a:pt x="57150" y="0"/>
                  </a:lnTo>
                  <a:cubicBezTo>
                    <a:pt x="25575" y="0"/>
                    <a:pt x="0" y="25575"/>
                    <a:pt x="0" y="57150"/>
                  </a:cubicBezTo>
                  <a:lnTo>
                    <a:pt x="0" y="247650"/>
                  </a:lnTo>
                  <a:cubicBezTo>
                    <a:pt x="0" y="279225"/>
                    <a:pt x="25575" y="304800"/>
                    <a:pt x="57150" y="304800"/>
                  </a:cubicBezTo>
                  <a:lnTo>
                    <a:pt x="524304" y="304800"/>
                  </a:lnTo>
                  <a:close/>
                </a:path>
              </a:pathLst>
            </a:custGeom>
            <a:solidFill>
              <a:srgbClr val="F287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5" name="Freeform: Shape 2084">
              <a:extLst>
                <a:ext uri="{FF2B5EF4-FFF2-40B4-BE49-F238E27FC236}">
                  <a16:creationId xmlns:a16="http://schemas.microsoft.com/office/drawing/2014/main" id="{CB9517AA-B312-0F6D-8368-1D81BA94AFC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922" y="3081623"/>
              <a:ext cx="1110245" cy="304800"/>
            </a:xfrm>
            <a:custGeom>
              <a:avLst/>
              <a:gdLst>
                <a:gd name="connsiteX0" fmla="*/ 524256 w 1110245"/>
                <a:gd name="connsiteY0" fmla="*/ 304800 h 304800"/>
                <a:gd name="connsiteX1" fmla="*/ 1000506 w 1110245"/>
                <a:gd name="connsiteY1" fmla="*/ 304800 h 304800"/>
                <a:gd name="connsiteX2" fmla="*/ 1022652 w 1110245"/>
                <a:gd name="connsiteY2" fmla="*/ 292846 h 304800"/>
                <a:gd name="connsiteX3" fmla="*/ 1106995 w 1110245"/>
                <a:gd name="connsiteY3" fmla="*/ 164354 h 304800"/>
                <a:gd name="connsiteX4" fmla="*/ 1106995 w 1110245"/>
                <a:gd name="connsiteY4" fmla="*/ 140446 h 304800"/>
                <a:gd name="connsiteX5" fmla="*/ 1022652 w 1110245"/>
                <a:gd name="connsiteY5" fmla="*/ 11954 h 304800"/>
                <a:gd name="connsiteX6" fmla="*/ 1000506 w 1110245"/>
                <a:gd name="connsiteY6" fmla="*/ 0 h 304800"/>
                <a:gd name="connsiteX7" fmla="*/ 57150 w 1110245"/>
                <a:gd name="connsiteY7" fmla="*/ 0 h 304800"/>
                <a:gd name="connsiteX8" fmla="*/ 0 w 1110245"/>
                <a:gd name="connsiteY8" fmla="*/ 57150 h 304800"/>
                <a:gd name="connsiteX9" fmla="*/ 0 w 1110245"/>
                <a:gd name="connsiteY9" fmla="*/ 247650 h 304800"/>
                <a:gd name="connsiteX10" fmla="*/ 57150 w 1110245"/>
                <a:gd name="connsiteY10" fmla="*/ 304800 h 304800"/>
                <a:gd name="connsiteX11" fmla="*/ 524304 w 1110245"/>
                <a:gd name="connsiteY11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0245" h="304800">
                  <a:moveTo>
                    <a:pt x="524256" y="304800"/>
                  </a:moveTo>
                  <a:lnTo>
                    <a:pt x="1000506" y="304800"/>
                  </a:lnTo>
                  <a:cubicBezTo>
                    <a:pt x="1008412" y="304800"/>
                    <a:pt x="1018318" y="299466"/>
                    <a:pt x="1022652" y="292846"/>
                  </a:cubicBezTo>
                  <a:lnTo>
                    <a:pt x="1106995" y="164354"/>
                  </a:lnTo>
                  <a:cubicBezTo>
                    <a:pt x="1111329" y="157734"/>
                    <a:pt x="1111329" y="147066"/>
                    <a:pt x="1106995" y="140446"/>
                  </a:cubicBezTo>
                  <a:lnTo>
                    <a:pt x="1022652" y="11954"/>
                  </a:lnTo>
                  <a:cubicBezTo>
                    <a:pt x="1018318" y="5334"/>
                    <a:pt x="1008412" y="0"/>
                    <a:pt x="1000506" y="0"/>
                  </a:cubicBezTo>
                  <a:lnTo>
                    <a:pt x="57150" y="0"/>
                  </a:lnTo>
                  <a:cubicBezTo>
                    <a:pt x="25575" y="0"/>
                    <a:pt x="0" y="25575"/>
                    <a:pt x="0" y="57150"/>
                  </a:cubicBezTo>
                  <a:lnTo>
                    <a:pt x="0" y="247650"/>
                  </a:lnTo>
                  <a:cubicBezTo>
                    <a:pt x="0" y="279225"/>
                    <a:pt x="25575" y="304800"/>
                    <a:pt x="57150" y="304800"/>
                  </a:cubicBezTo>
                  <a:lnTo>
                    <a:pt x="524304" y="304800"/>
                  </a:lnTo>
                  <a:close/>
                </a:path>
              </a:pathLst>
            </a:custGeom>
            <a:solidFill>
              <a:srgbClr val="F287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6" name="Freeform: Shape 2085">
              <a:extLst>
                <a:ext uri="{FF2B5EF4-FFF2-40B4-BE49-F238E27FC236}">
                  <a16:creationId xmlns:a16="http://schemas.microsoft.com/office/drawing/2014/main" id="{A1542D9A-574E-559B-2460-F650BB7D838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922" y="3486769"/>
              <a:ext cx="1110245" cy="304800"/>
            </a:xfrm>
            <a:custGeom>
              <a:avLst/>
              <a:gdLst>
                <a:gd name="connsiteX0" fmla="*/ 524256 w 1110245"/>
                <a:gd name="connsiteY0" fmla="*/ 304800 h 304800"/>
                <a:gd name="connsiteX1" fmla="*/ 1000506 w 1110245"/>
                <a:gd name="connsiteY1" fmla="*/ 304800 h 304800"/>
                <a:gd name="connsiteX2" fmla="*/ 1022652 w 1110245"/>
                <a:gd name="connsiteY2" fmla="*/ 292846 h 304800"/>
                <a:gd name="connsiteX3" fmla="*/ 1106995 w 1110245"/>
                <a:gd name="connsiteY3" fmla="*/ 164354 h 304800"/>
                <a:gd name="connsiteX4" fmla="*/ 1106995 w 1110245"/>
                <a:gd name="connsiteY4" fmla="*/ 140446 h 304800"/>
                <a:gd name="connsiteX5" fmla="*/ 1022652 w 1110245"/>
                <a:gd name="connsiteY5" fmla="*/ 11954 h 304800"/>
                <a:gd name="connsiteX6" fmla="*/ 1000506 w 1110245"/>
                <a:gd name="connsiteY6" fmla="*/ 0 h 304800"/>
                <a:gd name="connsiteX7" fmla="*/ 57150 w 1110245"/>
                <a:gd name="connsiteY7" fmla="*/ 0 h 304800"/>
                <a:gd name="connsiteX8" fmla="*/ 0 w 1110245"/>
                <a:gd name="connsiteY8" fmla="*/ 57150 h 304800"/>
                <a:gd name="connsiteX9" fmla="*/ 0 w 1110245"/>
                <a:gd name="connsiteY9" fmla="*/ 247650 h 304800"/>
                <a:gd name="connsiteX10" fmla="*/ 57150 w 1110245"/>
                <a:gd name="connsiteY10" fmla="*/ 304800 h 304800"/>
                <a:gd name="connsiteX11" fmla="*/ 524304 w 1110245"/>
                <a:gd name="connsiteY11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0245" h="304800">
                  <a:moveTo>
                    <a:pt x="524256" y="304800"/>
                  </a:moveTo>
                  <a:lnTo>
                    <a:pt x="1000506" y="304800"/>
                  </a:lnTo>
                  <a:cubicBezTo>
                    <a:pt x="1008412" y="304800"/>
                    <a:pt x="1018318" y="299466"/>
                    <a:pt x="1022652" y="292846"/>
                  </a:cubicBezTo>
                  <a:lnTo>
                    <a:pt x="1106995" y="164354"/>
                  </a:lnTo>
                  <a:cubicBezTo>
                    <a:pt x="1111329" y="157734"/>
                    <a:pt x="1111329" y="147066"/>
                    <a:pt x="1106995" y="140446"/>
                  </a:cubicBezTo>
                  <a:lnTo>
                    <a:pt x="1022652" y="11954"/>
                  </a:lnTo>
                  <a:cubicBezTo>
                    <a:pt x="1018318" y="5334"/>
                    <a:pt x="1008412" y="0"/>
                    <a:pt x="1000506" y="0"/>
                  </a:cubicBezTo>
                  <a:lnTo>
                    <a:pt x="57150" y="0"/>
                  </a:lnTo>
                  <a:cubicBezTo>
                    <a:pt x="25575" y="0"/>
                    <a:pt x="0" y="25575"/>
                    <a:pt x="0" y="57150"/>
                  </a:cubicBezTo>
                  <a:lnTo>
                    <a:pt x="0" y="247650"/>
                  </a:lnTo>
                  <a:cubicBezTo>
                    <a:pt x="0" y="279225"/>
                    <a:pt x="25575" y="304800"/>
                    <a:pt x="57150" y="304800"/>
                  </a:cubicBezTo>
                  <a:lnTo>
                    <a:pt x="524304" y="304800"/>
                  </a:lnTo>
                  <a:close/>
                </a:path>
              </a:pathLst>
            </a:custGeom>
            <a:solidFill>
              <a:srgbClr val="F287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97" name="Group 2096">
            <a:extLst>
              <a:ext uri="{FF2B5EF4-FFF2-40B4-BE49-F238E27FC236}">
                <a16:creationId xmlns:a16="http://schemas.microsoft.com/office/drawing/2014/main" id="{3A0E5E2F-97C2-C2FF-AE71-560B375170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580764" y="4745101"/>
            <a:ext cx="3751771" cy="639700"/>
            <a:chOff x="2685573" y="3558825"/>
            <a:chExt cx="2813828" cy="479775"/>
          </a:xfrm>
        </p:grpSpPr>
        <p:grpSp>
          <p:nvGrpSpPr>
            <p:cNvPr id="2088" name="Graphic 3">
              <a:extLst>
                <a:ext uri="{FF2B5EF4-FFF2-40B4-BE49-F238E27FC236}">
                  <a16:creationId xmlns:a16="http://schemas.microsoft.com/office/drawing/2014/main" id="{B8EC12FA-0EB4-7978-8AB8-FB0A53A1AD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685573" y="3558825"/>
              <a:ext cx="590550" cy="219075"/>
              <a:chOff x="2685573" y="3558825"/>
              <a:chExt cx="590550" cy="219075"/>
            </a:xfrm>
          </p:grpSpPr>
          <p:sp>
            <p:nvSpPr>
              <p:cNvPr id="2089" name="Freeform: Shape 2088">
                <a:extLst>
                  <a:ext uri="{FF2B5EF4-FFF2-40B4-BE49-F238E27FC236}">
                    <a16:creationId xmlns:a16="http://schemas.microsoft.com/office/drawing/2014/main" id="{5EB2B970-24B7-A67B-26D8-7ED2652489D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685573" y="3558825"/>
                <a:ext cx="590550" cy="219075"/>
              </a:xfrm>
              <a:custGeom>
                <a:avLst/>
                <a:gdLst>
                  <a:gd name="connsiteX0" fmla="*/ 533400 w 590550"/>
                  <a:gd name="connsiteY0" fmla="*/ 0 h 219075"/>
                  <a:gd name="connsiteX1" fmla="*/ 590550 w 590550"/>
                  <a:gd name="connsiteY1" fmla="*/ 57150 h 219075"/>
                  <a:gd name="connsiteX2" fmla="*/ 590550 w 590550"/>
                  <a:gd name="connsiteY2" fmla="*/ 161925 h 219075"/>
                  <a:gd name="connsiteX3" fmla="*/ 533400 w 590550"/>
                  <a:gd name="connsiteY3" fmla="*/ 219075 h 219075"/>
                  <a:gd name="connsiteX4" fmla="*/ 57150 w 590550"/>
                  <a:gd name="connsiteY4" fmla="*/ 219075 h 219075"/>
                  <a:gd name="connsiteX5" fmla="*/ 0 w 590550"/>
                  <a:gd name="connsiteY5" fmla="*/ 161925 h 219075"/>
                  <a:gd name="connsiteX6" fmla="*/ 0 w 590550"/>
                  <a:gd name="connsiteY6" fmla="*/ 57150 h 219075"/>
                  <a:gd name="connsiteX7" fmla="*/ 57150 w 590550"/>
                  <a:gd name="connsiteY7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550" h="219075">
                    <a:moveTo>
                      <a:pt x="533400" y="0"/>
                    </a:moveTo>
                    <a:cubicBezTo>
                      <a:pt x="564963" y="0"/>
                      <a:pt x="590550" y="25587"/>
                      <a:pt x="590550" y="57150"/>
                    </a:cubicBezTo>
                    <a:lnTo>
                      <a:pt x="590550" y="161925"/>
                    </a:lnTo>
                    <a:cubicBezTo>
                      <a:pt x="590550" y="193488"/>
                      <a:pt x="564963" y="219075"/>
                      <a:pt x="533400" y="219075"/>
                    </a:cubicBezTo>
                    <a:lnTo>
                      <a:pt x="57150" y="219075"/>
                    </a:lnTo>
                    <a:cubicBezTo>
                      <a:pt x="25587" y="219075"/>
                      <a:pt x="0" y="193488"/>
                      <a:pt x="0" y="1619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7F8FC"/>
              </a:solidFill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2400" b="0" i="0" u="none" strike="noStrike" kern="1200" cap="none" spc="0" normalizeH="0" baseline="0" noProof="0">
                  <a:ln>
                    <a:noFill/>
                  </a:ln>
                  <a:solidFill>
                    <a:srgbClr val="213A8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90" name="Freeform: Shape 2089">
                <a:extLst>
                  <a:ext uri="{FF2B5EF4-FFF2-40B4-BE49-F238E27FC236}">
                    <a16:creationId xmlns:a16="http://schemas.microsoft.com/office/drawing/2014/main" id="{BA5485B2-275A-964B-8FB3-8EAFB4F9C3A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685573" y="3558825"/>
                <a:ext cx="590550" cy="219075"/>
              </a:xfrm>
              <a:custGeom>
                <a:avLst/>
                <a:gdLst>
                  <a:gd name="connsiteX0" fmla="*/ 533400 w 590550"/>
                  <a:gd name="connsiteY0" fmla="*/ 0 h 219075"/>
                  <a:gd name="connsiteX1" fmla="*/ 590550 w 590550"/>
                  <a:gd name="connsiteY1" fmla="*/ 57150 h 219075"/>
                  <a:gd name="connsiteX2" fmla="*/ 590550 w 590550"/>
                  <a:gd name="connsiteY2" fmla="*/ 161925 h 219075"/>
                  <a:gd name="connsiteX3" fmla="*/ 533400 w 590550"/>
                  <a:gd name="connsiteY3" fmla="*/ 219075 h 219075"/>
                  <a:gd name="connsiteX4" fmla="*/ 57150 w 590550"/>
                  <a:gd name="connsiteY4" fmla="*/ 219075 h 219075"/>
                  <a:gd name="connsiteX5" fmla="*/ 0 w 590550"/>
                  <a:gd name="connsiteY5" fmla="*/ 161925 h 219075"/>
                  <a:gd name="connsiteX6" fmla="*/ 0 w 590550"/>
                  <a:gd name="connsiteY6" fmla="*/ 57150 h 219075"/>
                  <a:gd name="connsiteX7" fmla="*/ 57150 w 590550"/>
                  <a:gd name="connsiteY7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550" h="219075">
                    <a:moveTo>
                      <a:pt x="533400" y="0"/>
                    </a:moveTo>
                    <a:cubicBezTo>
                      <a:pt x="564963" y="0"/>
                      <a:pt x="590550" y="25587"/>
                      <a:pt x="590550" y="57150"/>
                    </a:cubicBezTo>
                    <a:lnTo>
                      <a:pt x="590550" y="161925"/>
                    </a:lnTo>
                    <a:cubicBezTo>
                      <a:pt x="590550" y="193488"/>
                      <a:pt x="564963" y="219075"/>
                      <a:pt x="533400" y="219075"/>
                    </a:cubicBezTo>
                    <a:lnTo>
                      <a:pt x="57150" y="219075"/>
                    </a:lnTo>
                    <a:cubicBezTo>
                      <a:pt x="25587" y="219075"/>
                      <a:pt x="0" y="193488"/>
                      <a:pt x="0" y="1619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noFill/>
              <a:ln w="7144" cap="flat">
                <a:solidFill>
                  <a:srgbClr val="3659B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2400" b="0" i="0" u="none" strike="noStrike" kern="1200" cap="none" spc="0" normalizeH="0" baseline="0" noProof="0">
                  <a:ln>
                    <a:noFill/>
                  </a:ln>
                  <a:solidFill>
                    <a:srgbClr val="213A8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91" name="Graphic 3">
              <a:extLst>
                <a:ext uri="{FF2B5EF4-FFF2-40B4-BE49-F238E27FC236}">
                  <a16:creationId xmlns:a16="http://schemas.microsoft.com/office/drawing/2014/main" id="{C0B8FD9F-93BC-269D-BBDF-F91DFE11BF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685573" y="3819525"/>
              <a:ext cx="1285875" cy="219075"/>
              <a:chOff x="2685573" y="3819525"/>
              <a:chExt cx="1285875" cy="219075"/>
            </a:xfrm>
          </p:grpSpPr>
          <p:sp>
            <p:nvSpPr>
              <p:cNvPr id="2092" name="Freeform: Shape 2091">
                <a:extLst>
                  <a:ext uri="{FF2B5EF4-FFF2-40B4-BE49-F238E27FC236}">
                    <a16:creationId xmlns:a16="http://schemas.microsoft.com/office/drawing/2014/main" id="{401CF7E1-F50E-B793-FC9C-4AA0B08D1E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685573" y="3819525"/>
                <a:ext cx="1285875" cy="219075"/>
              </a:xfrm>
              <a:custGeom>
                <a:avLst/>
                <a:gdLst>
                  <a:gd name="connsiteX0" fmla="*/ 1228725 w 1285875"/>
                  <a:gd name="connsiteY0" fmla="*/ 0 h 219075"/>
                  <a:gd name="connsiteX1" fmla="*/ 1285875 w 1285875"/>
                  <a:gd name="connsiteY1" fmla="*/ 57150 h 219075"/>
                  <a:gd name="connsiteX2" fmla="*/ 1285875 w 1285875"/>
                  <a:gd name="connsiteY2" fmla="*/ 161925 h 219075"/>
                  <a:gd name="connsiteX3" fmla="*/ 1228725 w 1285875"/>
                  <a:gd name="connsiteY3" fmla="*/ 219075 h 219075"/>
                  <a:gd name="connsiteX4" fmla="*/ 57150 w 1285875"/>
                  <a:gd name="connsiteY4" fmla="*/ 219075 h 219075"/>
                  <a:gd name="connsiteX5" fmla="*/ 0 w 1285875"/>
                  <a:gd name="connsiteY5" fmla="*/ 161925 h 219075"/>
                  <a:gd name="connsiteX6" fmla="*/ 0 w 1285875"/>
                  <a:gd name="connsiteY6" fmla="*/ 57150 h 219075"/>
                  <a:gd name="connsiteX7" fmla="*/ 57150 w 1285875"/>
                  <a:gd name="connsiteY7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5875" h="219075">
                    <a:moveTo>
                      <a:pt x="1228725" y="0"/>
                    </a:moveTo>
                    <a:cubicBezTo>
                      <a:pt x="1260288" y="0"/>
                      <a:pt x="1285875" y="25587"/>
                      <a:pt x="1285875" y="57150"/>
                    </a:cubicBezTo>
                    <a:lnTo>
                      <a:pt x="1285875" y="161925"/>
                    </a:lnTo>
                    <a:cubicBezTo>
                      <a:pt x="1285875" y="193488"/>
                      <a:pt x="1260288" y="219075"/>
                      <a:pt x="1228725" y="219075"/>
                    </a:cubicBezTo>
                    <a:lnTo>
                      <a:pt x="57150" y="219075"/>
                    </a:lnTo>
                    <a:cubicBezTo>
                      <a:pt x="25587" y="219075"/>
                      <a:pt x="0" y="193488"/>
                      <a:pt x="0" y="1619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7F8FC"/>
              </a:solidFill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2400" b="0" i="0" u="none" strike="noStrike" kern="1200" cap="none" spc="0" normalizeH="0" baseline="0" noProof="0">
                  <a:ln>
                    <a:noFill/>
                  </a:ln>
                  <a:solidFill>
                    <a:srgbClr val="213A8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93" name="Freeform: Shape 2092">
                <a:extLst>
                  <a:ext uri="{FF2B5EF4-FFF2-40B4-BE49-F238E27FC236}">
                    <a16:creationId xmlns:a16="http://schemas.microsoft.com/office/drawing/2014/main" id="{CF528BE7-37A0-E35A-B8A6-7076EEC29F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685573" y="3819525"/>
                <a:ext cx="1285875" cy="219075"/>
              </a:xfrm>
              <a:custGeom>
                <a:avLst/>
                <a:gdLst>
                  <a:gd name="connsiteX0" fmla="*/ 1228725 w 1285875"/>
                  <a:gd name="connsiteY0" fmla="*/ 0 h 219075"/>
                  <a:gd name="connsiteX1" fmla="*/ 1285875 w 1285875"/>
                  <a:gd name="connsiteY1" fmla="*/ 57150 h 219075"/>
                  <a:gd name="connsiteX2" fmla="*/ 1285875 w 1285875"/>
                  <a:gd name="connsiteY2" fmla="*/ 161925 h 219075"/>
                  <a:gd name="connsiteX3" fmla="*/ 1228725 w 1285875"/>
                  <a:gd name="connsiteY3" fmla="*/ 219075 h 219075"/>
                  <a:gd name="connsiteX4" fmla="*/ 57150 w 1285875"/>
                  <a:gd name="connsiteY4" fmla="*/ 219075 h 219075"/>
                  <a:gd name="connsiteX5" fmla="*/ 0 w 1285875"/>
                  <a:gd name="connsiteY5" fmla="*/ 161925 h 219075"/>
                  <a:gd name="connsiteX6" fmla="*/ 0 w 1285875"/>
                  <a:gd name="connsiteY6" fmla="*/ 57150 h 219075"/>
                  <a:gd name="connsiteX7" fmla="*/ 57150 w 1285875"/>
                  <a:gd name="connsiteY7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5875" h="219075">
                    <a:moveTo>
                      <a:pt x="1228725" y="0"/>
                    </a:moveTo>
                    <a:cubicBezTo>
                      <a:pt x="1260288" y="0"/>
                      <a:pt x="1285875" y="25587"/>
                      <a:pt x="1285875" y="57150"/>
                    </a:cubicBezTo>
                    <a:lnTo>
                      <a:pt x="1285875" y="161925"/>
                    </a:lnTo>
                    <a:cubicBezTo>
                      <a:pt x="1285875" y="193488"/>
                      <a:pt x="1260288" y="219075"/>
                      <a:pt x="1228725" y="219075"/>
                    </a:cubicBezTo>
                    <a:lnTo>
                      <a:pt x="57150" y="219075"/>
                    </a:lnTo>
                    <a:cubicBezTo>
                      <a:pt x="25587" y="219075"/>
                      <a:pt x="0" y="193488"/>
                      <a:pt x="0" y="1619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noFill/>
              <a:ln w="7144" cap="flat">
                <a:solidFill>
                  <a:srgbClr val="3659B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2400" b="0" i="0" u="none" strike="noStrike" kern="1200" cap="none" spc="0" normalizeH="0" baseline="0" noProof="0">
                  <a:ln>
                    <a:noFill/>
                  </a:ln>
                  <a:solidFill>
                    <a:srgbClr val="213A8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94" name="Graphic 3">
              <a:extLst>
                <a:ext uri="{FF2B5EF4-FFF2-40B4-BE49-F238E27FC236}">
                  <a16:creationId xmlns:a16="http://schemas.microsoft.com/office/drawing/2014/main" id="{CF5A6199-E353-CE22-ADDA-E31EA14087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332589" y="3693795"/>
              <a:ext cx="1166812" cy="344804"/>
              <a:chOff x="4332589" y="3693795"/>
              <a:chExt cx="1166812" cy="344804"/>
            </a:xfrm>
          </p:grpSpPr>
          <p:sp>
            <p:nvSpPr>
              <p:cNvPr id="2095" name="Freeform: Shape 2094">
                <a:extLst>
                  <a:ext uri="{FF2B5EF4-FFF2-40B4-BE49-F238E27FC236}">
                    <a16:creationId xmlns:a16="http://schemas.microsoft.com/office/drawing/2014/main" id="{6A753AC6-15C1-9E9E-E124-EEF1F078CA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32589" y="3693795"/>
                <a:ext cx="1166812" cy="344804"/>
              </a:xfrm>
              <a:custGeom>
                <a:avLst/>
                <a:gdLst>
                  <a:gd name="connsiteX0" fmla="*/ 1109662 w 1166812"/>
                  <a:gd name="connsiteY0" fmla="*/ 0 h 344804"/>
                  <a:gd name="connsiteX1" fmla="*/ 1166812 w 1166812"/>
                  <a:gd name="connsiteY1" fmla="*/ 57150 h 344804"/>
                  <a:gd name="connsiteX2" fmla="*/ 1166812 w 1166812"/>
                  <a:gd name="connsiteY2" fmla="*/ 287655 h 344804"/>
                  <a:gd name="connsiteX3" fmla="*/ 1109662 w 1166812"/>
                  <a:gd name="connsiteY3" fmla="*/ 344805 h 344804"/>
                  <a:gd name="connsiteX4" fmla="*/ 57150 w 1166812"/>
                  <a:gd name="connsiteY4" fmla="*/ 344805 h 344804"/>
                  <a:gd name="connsiteX5" fmla="*/ 0 w 1166812"/>
                  <a:gd name="connsiteY5" fmla="*/ 287655 h 344804"/>
                  <a:gd name="connsiteX6" fmla="*/ 0 w 1166812"/>
                  <a:gd name="connsiteY6" fmla="*/ 57150 h 344804"/>
                  <a:gd name="connsiteX7" fmla="*/ 57150 w 1166812"/>
                  <a:gd name="connsiteY7" fmla="*/ 0 h 34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6812" h="344804">
                    <a:moveTo>
                      <a:pt x="1109662" y="0"/>
                    </a:moveTo>
                    <a:cubicBezTo>
                      <a:pt x="1141226" y="0"/>
                      <a:pt x="1166812" y="25587"/>
                      <a:pt x="1166812" y="57150"/>
                    </a:cubicBezTo>
                    <a:lnTo>
                      <a:pt x="1166812" y="287655"/>
                    </a:lnTo>
                    <a:cubicBezTo>
                      <a:pt x="1166812" y="319218"/>
                      <a:pt x="1141226" y="344805"/>
                      <a:pt x="1109662" y="344805"/>
                    </a:cubicBezTo>
                    <a:lnTo>
                      <a:pt x="57150" y="344805"/>
                    </a:lnTo>
                    <a:cubicBezTo>
                      <a:pt x="25587" y="344805"/>
                      <a:pt x="0" y="319218"/>
                      <a:pt x="0" y="28765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7F8FC"/>
              </a:solidFill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2400" b="0" i="0" u="none" strike="noStrike" kern="1200" cap="none" spc="0" normalizeH="0" baseline="0" noProof="0">
                  <a:ln>
                    <a:noFill/>
                  </a:ln>
                  <a:solidFill>
                    <a:srgbClr val="213A8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96" name="Freeform: Shape 2095">
                <a:extLst>
                  <a:ext uri="{FF2B5EF4-FFF2-40B4-BE49-F238E27FC236}">
                    <a16:creationId xmlns:a16="http://schemas.microsoft.com/office/drawing/2014/main" id="{C7A573BB-2B56-9ACA-B661-E766E53FBE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32589" y="3693795"/>
                <a:ext cx="1166812" cy="344804"/>
              </a:xfrm>
              <a:custGeom>
                <a:avLst/>
                <a:gdLst>
                  <a:gd name="connsiteX0" fmla="*/ 1109662 w 1166812"/>
                  <a:gd name="connsiteY0" fmla="*/ 0 h 344804"/>
                  <a:gd name="connsiteX1" fmla="*/ 1166812 w 1166812"/>
                  <a:gd name="connsiteY1" fmla="*/ 57150 h 344804"/>
                  <a:gd name="connsiteX2" fmla="*/ 1166812 w 1166812"/>
                  <a:gd name="connsiteY2" fmla="*/ 287655 h 344804"/>
                  <a:gd name="connsiteX3" fmla="*/ 1109662 w 1166812"/>
                  <a:gd name="connsiteY3" fmla="*/ 344805 h 344804"/>
                  <a:gd name="connsiteX4" fmla="*/ 57150 w 1166812"/>
                  <a:gd name="connsiteY4" fmla="*/ 344805 h 344804"/>
                  <a:gd name="connsiteX5" fmla="*/ 0 w 1166812"/>
                  <a:gd name="connsiteY5" fmla="*/ 287655 h 344804"/>
                  <a:gd name="connsiteX6" fmla="*/ 0 w 1166812"/>
                  <a:gd name="connsiteY6" fmla="*/ 57150 h 344804"/>
                  <a:gd name="connsiteX7" fmla="*/ 57150 w 1166812"/>
                  <a:gd name="connsiteY7" fmla="*/ 0 h 34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6812" h="344804">
                    <a:moveTo>
                      <a:pt x="1109662" y="0"/>
                    </a:moveTo>
                    <a:cubicBezTo>
                      <a:pt x="1141226" y="0"/>
                      <a:pt x="1166812" y="25587"/>
                      <a:pt x="1166812" y="57150"/>
                    </a:cubicBezTo>
                    <a:lnTo>
                      <a:pt x="1166812" y="287655"/>
                    </a:lnTo>
                    <a:cubicBezTo>
                      <a:pt x="1166812" y="319218"/>
                      <a:pt x="1141226" y="344805"/>
                      <a:pt x="1109662" y="344805"/>
                    </a:cubicBezTo>
                    <a:lnTo>
                      <a:pt x="57150" y="344805"/>
                    </a:lnTo>
                    <a:cubicBezTo>
                      <a:pt x="25587" y="344805"/>
                      <a:pt x="0" y="319218"/>
                      <a:pt x="0" y="28765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noFill/>
              <a:ln w="7144" cap="flat">
                <a:solidFill>
                  <a:srgbClr val="3659B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2400" b="0" i="0" u="none" strike="noStrike" kern="1200" cap="none" spc="0" normalizeH="0" baseline="0" noProof="0">
                  <a:ln>
                    <a:noFill/>
                  </a:ln>
                  <a:solidFill>
                    <a:srgbClr val="213A8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98" name="Freeform: Shape 2097">
            <a:extLst>
              <a:ext uri="{FF2B5EF4-FFF2-40B4-BE49-F238E27FC236}">
                <a16:creationId xmlns:a16="http://schemas.microsoft.com/office/drawing/2014/main" id="{CA7084E4-E439-63B4-D23E-EDD3A6C525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44035" y="780923"/>
            <a:ext cx="2444115" cy="368300"/>
          </a:xfrm>
          <a:custGeom>
            <a:avLst/>
            <a:gdLst>
              <a:gd name="connsiteX0" fmla="*/ 1775936 w 1833086"/>
              <a:gd name="connsiteY0" fmla="*/ 0 h 276225"/>
              <a:gd name="connsiteX1" fmla="*/ 1833086 w 1833086"/>
              <a:gd name="connsiteY1" fmla="*/ 57150 h 276225"/>
              <a:gd name="connsiteX2" fmla="*/ 1833086 w 1833086"/>
              <a:gd name="connsiteY2" fmla="*/ 219075 h 276225"/>
              <a:gd name="connsiteX3" fmla="*/ 1775936 w 1833086"/>
              <a:gd name="connsiteY3" fmla="*/ 276225 h 276225"/>
              <a:gd name="connsiteX4" fmla="*/ 57150 w 1833086"/>
              <a:gd name="connsiteY4" fmla="*/ 276225 h 276225"/>
              <a:gd name="connsiteX5" fmla="*/ 0 w 1833086"/>
              <a:gd name="connsiteY5" fmla="*/ 219075 h 276225"/>
              <a:gd name="connsiteX6" fmla="*/ 0 w 1833086"/>
              <a:gd name="connsiteY6" fmla="*/ 57150 h 276225"/>
              <a:gd name="connsiteX7" fmla="*/ 57150 w 1833086"/>
              <a:gd name="connsiteY7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3086" h="276225">
                <a:moveTo>
                  <a:pt x="1775936" y="0"/>
                </a:moveTo>
                <a:cubicBezTo>
                  <a:pt x="1807500" y="0"/>
                  <a:pt x="1833086" y="25587"/>
                  <a:pt x="1833086" y="57150"/>
                </a:cubicBezTo>
                <a:lnTo>
                  <a:pt x="1833086" y="219075"/>
                </a:lnTo>
                <a:cubicBezTo>
                  <a:pt x="1833086" y="250638"/>
                  <a:pt x="1807500" y="276225"/>
                  <a:pt x="1775936" y="276225"/>
                </a:cubicBezTo>
                <a:lnTo>
                  <a:pt x="57150" y="276225"/>
                </a:lnTo>
                <a:cubicBezTo>
                  <a:pt x="25587" y="276225"/>
                  <a:pt x="0" y="250638"/>
                  <a:pt x="0" y="219075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3659BD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99" name="Freeform: Shape 2098">
            <a:extLst>
              <a:ext uri="{FF2B5EF4-FFF2-40B4-BE49-F238E27FC236}">
                <a16:creationId xmlns:a16="http://schemas.microsoft.com/office/drawing/2014/main" id="{F9C8517C-F480-437B-E0CA-929747B435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3200" y="304546"/>
            <a:ext cx="11785600" cy="6349"/>
          </a:xfrm>
          <a:custGeom>
            <a:avLst/>
            <a:gdLst>
              <a:gd name="connsiteX0" fmla="*/ 0 w 8839200"/>
              <a:gd name="connsiteY0" fmla="*/ 0 h 4762"/>
              <a:gd name="connsiteX1" fmla="*/ 8839200 w 8839200"/>
              <a:gd name="connsiteY1" fmla="*/ 0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39200" h="4762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11906" cap="flat">
            <a:solidFill>
              <a:srgbClr val="F287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71523BDA-F299-A75A-415E-016A16CD10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51659" y="109842"/>
            <a:ext cx="4016971" cy="369332"/>
          </a:xfrm>
          <a:prstGeom prst="rect">
            <a:avLst/>
          </a:prstGeom>
          <a:solidFill>
            <a:srgbClr val="FFEED9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1219170"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600" b="1" spc="27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TYÖKYVYN TUEN PALVELUKOKONAISUUS</a:t>
            </a:r>
          </a:p>
        </p:txBody>
      </p:sp>
      <p:sp>
        <p:nvSpPr>
          <p:cNvPr id="1952" name="TextBox 1951">
            <a:extLst>
              <a:ext uri="{FF2B5EF4-FFF2-40B4-BE49-F238E27FC236}">
                <a16:creationId xmlns:a16="http://schemas.microsoft.com/office/drawing/2014/main" id="{32E53272-1064-42C5-F9BB-F747028D073D}"/>
              </a:ext>
            </a:extLst>
          </p:cNvPr>
          <p:cNvSpPr txBox="1"/>
          <p:nvPr/>
        </p:nvSpPr>
        <p:spPr>
          <a:xfrm>
            <a:off x="203200" y="517857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27" normalizeH="0" baseline="0" noProof="0" dirty="0" err="1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Pohjanmaan</a:t>
            </a:r>
            <a:r>
              <a:rPr kumimoji="0" lang="en-GB" sz="2000" b="1" i="0" u="none" strike="noStrike" kern="1200" cap="none" spc="27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27" normalizeH="0" baseline="0" noProof="0" dirty="0" err="1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hyvinvointialue</a:t>
            </a:r>
            <a:endParaRPr kumimoji="0" lang="fi-FI" sz="2000" b="1" i="0" u="none" strike="noStrike" kern="1200" cap="none" spc="27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25" name="TextBox 1924">
            <a:extLst>
              <a:ext uri="{FF2B5EF4-FFF2-40B4-BE49-F238E27FC236}">
                <a16:creationId xmlns:a16="http://schemas.microsoft.com/office/drawing/2014/main" id="{8EC0C5E5-3B5B-F841-AA01-049C32593873}"/>
              </a:ext>
            </a:extLst>
          </p:cNvPr>
          <p:cNvSpPr txBox="1"/>
          <p:nvPr/>
        </p:nvSpPr>
        <p:spPr>
          <a:xfrm>
            <a:off x="102241" y="2984550"/>
            <a:ext cx="1533259" cy="44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33" b="1" i="0" u="none" strike="noStrike" kern="1200" cap="none" spc="27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</a:t>
            </a:r>
            <a:r>
              <a:rPr kumimoji="0" lang="fi-FI" sz="1133" b="1" i="0" u="none" strike="noStrike" kern="1200" cap="none" spc="27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SIAKKAAN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33" b="1" i="0" u="none" strike="noStrike" kern="1200" cap="none" spc="27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TUNNISTAMINEN</a:t>
            </a:r>
          </a:p>
        </p:txBody>
      </p:sp>
      <p:sp>
        <p:nvSpPr>
          <p:cNvPr id="1926" name="TextBox 1925">
            <a:extLst>
              <a:ext uri="{FF2B5EF4-FFF2-40B4-BE49-F238E27FC236}">
                <a16:creationId xmlns:a16="http://schemas.microsoft.com/office/drawing/2014/main" id="{4E807D3A-7990-C762-8985-868C81A9FE4E}"/>
              </a:ext>
            </a:extLst>
          </p:cNvPr>
          <p:cNvSpPr txBox="1"/>
          <p:nvPr/>
        </p:nvSpPr>
        <p:spPr>
          <a:xfrm>
            <a:off x="121273" y="3550408"/>
            <a:ext cx="1495195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Palveluja hakevat uudet asiakkaat</a:t>
            </a:r>
            <a:endParaRPr kumimoji="0" lang="fi-FI" sz="1067" b="1" i="0" u="none" strike="noStrike" kern="1200" cap="none" spc="27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27" name="TextBox 1926">
            <a:extLst>
              <a:ext uri="{FF2B5EF4-FFF2-40B4-BE49-F238E27FC236}">
                <a16:creationId xmlns:a16="http://schemas.microsoft.com/office/drawing/2014/main" id="{A591C401-8646-57C5-5DD4-CFB3E23650FF}"/>
              </a:ext>
            </a:extLst>
          </p:cNvPr>
          <p:cNvSpPr txBox="1"/>
          <p:nvPr/>
        </p:nvSpPr>
        <p:spPr>
          <a:xfrm>
            <a:off x="25381" y="4092276"/>
            <a:ext cx="168697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Palvelujen ulkopuolella olevat henkilöt</a:t>
            </a:r>
            <a:endParaRPr kumimoji="0" lang="fi-FI" sz="1067" b="1" i="0" u="none" strike="noStrike" kern="1200" cap="none" spc="27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29" name="TextBox 1928">
            <a:extLst>
              <a:ext uri="{FF2B5EF4-FFF2-40B4-BE49-F238E27FC236}">
                <a16:creationId xmlns:a16="http://schemas.microsoft.com/office/drawing/2014/main" id="{657B243C-8CC9-2F6F-0349-5248AB34A806}"/>
              </a:ext>
            </a:extLst>
          </p:cNvPr>
          <p:cNvSpPr txBox="1"/>
          <p:nvPr/>
        </p:nvSpPr>
        <p:spPr>
          <a:xfrm>
            <a:off x="25381" y="4626415"/>
            <a:ext cx="168697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Palvelujen piirissä</a:t>
            </a:r>
            <a:br>
              <a:rPr kumimoji="0" lang="fi-FI" sz="10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i-FI" sz="10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olevat asiakkaat</a:t>
            </a:r>
            <a:endParaRPr kumimoji="0" lang="fi-FI" sz="1067" b="1" i="0" u="none" strike="noStrike" kern="1200" cap="none" spc="27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EC40CE2-6363-2FB9-EE37-0378369644DA}"/>
              </a:ext>
            </a:extLst>
          </p:cNvPr>
          <p:cNvSpPr txBox="1"/>
          <p:nvPr/>
        </p:nvSpPr>
        <p:spPr>
          <a:xfrm>
            <a:off x="1525383" y="2468894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33"/>
              </a:lnSpc>
              <a:spcBef>
                <a:spcPts val="0"/>
              </a:spcBef>
              <a:spcAft>
                <a:spcPts val="2467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27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TE-PALVELUT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E32B844-4A6F-BFAE-19D7-A263658A585B}"/>
              </a:ext>
            </a:extLst>
          </p:cNvPr>
          <p:cNvSpPr txBox="1"/>
          <p:nvPr/>
        </p:nvSpPr>
        <p:spPr>
          <a:xfrm>
            <a:off x="1525383" y="2937465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33"/>
              </a:lnSpc>
              <a:spcBef>
                <a:spcPts val="0"/>
              </a:spcBef>
              <a:spcAft>
                <a:spcPts val="2467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27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TYÖLLISYYSPALVELUT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2113FFF-2F50-80F8-7B55-AB9EB57DF1F5}"/>
              </a:ext>
            </a:extLst>
          </p:cNvPr>
          <p:cNvSpPr txBox="1"/>
          <p:nvPr/>
        </p:nvSpPr>
        <p:spPr>
          <a:xfrm>
            <a:off x="1525383" y="3406036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33"/>
              </a:lnSpc>
              <a:spcBef>
                <a:spcPts val="0"/>
              </a:spcBef>
              <a:spcAft>
                <a:spcPts val="2467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27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KELA, TYÖELÄKELÄITOS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4293866-6752-EA3C-FEE2-872772D9D63F}"/>
              </a:ext>
            </a:extLst>
          </p:cNvPr>
          <p:cNvSpPr txBox="1"/>
          <p:nvPr/>
        </p:nvSpPr>
        <p:spPr>
          <a:xfrm>
            <a:off x="1525383" y="3874437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33"/>
              </a:lnSpc>
              <a:spcBef>
                <a:spcPts val="0"/>
              </a:spcBef>
              <a:spcAft>
                <a:spcPts val="2467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27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JÄRJESTÖT</a:t>
            </a:r>
          </a:p>
        </p:txBody>
      </p:sp>
      <p:sp>
        <p:nvSpPr>
          <p:cNvPr id="1920" name="TextBox 1919">
            <a:extLst>
              <a:ext uri="{FF2B5EF4-FFF2-40B4-BE49-F238E27FC236}">
                <a16:creationId xmlns:a16="http://schemas.microsoft.com/office/drawing/2014/main" id="{098A41A1-2C20-CE2D-040C-5D8A5F6D146E}"/>
              </a:ext>
            </a:extLst>
          </p:cNvPr>
          <p:cNvSpPr txBox="1"/>
          <p:nvPr/>
        </p:nvSpPr>
        <p:spPr>
          <a:xfrm>
            <a:off x="1525383" y="4342838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33"/>
              </a:lnSpc>
              <a:spcBef>
                <a:spcPts val="0"/>
              </a:spcBef>
              <a:spcAft>
                <a:spcPts val="2467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27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PALVELUN TUOTTAJAT</a:t>
            </a:r>
          </a:p>
        </p:txBody>
      </p:sp>
      <p:sp>
        <p:nvSpPr>
          <p:cNvPr id="1921" name="TextBox 1920">
            <a:extLst>
              <a:ext uri="{FF2B5EF4-FFF2-40B4-BE49-F238E27FC236}">
                <a16:creationId xmlns:a16="http://schemas.microsoft.com/office/drawing/2014/main" id="{40636D34-912A-9E4B-D5A1-FDEFF72B5A0E}"/>
              </a:ext>
            </a:extLst>
          </p:cNvPr>
          <p:cNvSpPr txBox="1"/>
          <p:nvPr/>
        </p:nvSpPr>
        <p:spPr>
          <a:xfrm>
            <a:off x="1525383" y="4804390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33"/>
              </a:lnSpc>
              <a:spcBef>
                <a:spcPts val="0"/>
              </a:spcBef>
              <a:spcAft>
                <a:spcPts val="2467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27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TYÖTERVEYSHUOLTO</a:t>
            </a:r>
          </a:p>
        </p:txBody>
      </p:sp>
      <p:sp>
        <p:nvSpPr>
          <p:cNvPr id="1922" name="TextBox 1921">
            <a:extLst>
              <a:ext uri="{FF2B5EF4-FFF2-40B4-BE49-F238E27FC236}">
                <a16:creationId xmlns:a16="http://schemas.microsoft.com/office/drawing/2014/main" id="{958DDFD9-B82B-A079-A58A-02146FB14F81}"/>
              </a:ext>
            </a:extLst>
          </p:cNvPr>
          <p:cNvSpPr txBox="1"/>
          <p:nvPr/>
        </p:nvSpPr>
        <p:spPr>
          <a:xfrm>
            <a:off x="1525383" y="5272792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33"/>
              </a:lnSpc>
              <a:spcBef>
                <a:spcPts val="0"/>
              </a:spcBef>
              <a:spcAft>
                <a:spcPts val="2467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27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RIKOSSEURAAMUSLAITOS</a:t>
            </a:r>
          </a:p>
        </p:txBody>
      </p:sp>
      <p:sp>
        <p:nvSpPr>
          <p:cNvPr id="1923" name="TextBox 1922">
            <a:extLst>
              <a:ext uri="{FF2B5EF4-FFF2-40B4-BE49-F238E27FC236}">
                <a16:creationId xmlns:a16="http://schemas.microsoft.com/office/drawing/2014/main" id="{D35A8127-8AA9-74C6-37AF-9189B9F403F1}"/>
              </a:ext>
            </a:extLst>
          </p:cNvPr>
          <p:cNvSpPr txBox="1"/>
          <p:nvPr/>
        </p:nvSpPr>
        <p:spPr>
          <a:xfrm>
            <a:off x="1525383" y="5734343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33"/>
              </a:lnSpc>
              <a:spcBef>
                <a:spcPts val="0"/>
              </a:spcBef>
              <a:spcAft>
                <a:spcPts val="2467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27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NUORTEN PALVELUT</a:t>
            </a:r>
          </a:p>
        </p:txBody>
      </p:sp>
      <p:sp>
        <p:nvSpPr>
          <p:cNvPr id="1924" name="TextBox 1923">
            <a:extLst>
              <a:ext uri="{FF2B5EF4-FFF2-40B4-BE49-F238E27FC236}">
                <a16:creationId xmlns:a16="http://schemas.microsoft.com/office/drawing/2014/main" id="{3D750A9D-D2AC-9411-E2B4-60BB80771FC7}"/>
              </a:ext>
            </a:extLst>
          </p:cNvPr>
          <p:cNvSpPr txBox="1"/>
          <p:nvPr/>
        </p:nvSpPr>
        <p:spPr>
          <a:xfrm>
            <a:off x="1525383" y="6197257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33"/>
              </a:lnSpc>
              <a:spcBef>
                <a:spcPts val="0"/>
              </a:spcBef>
              <a:spcAft>
                <a:spcPts val="2467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27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KOULUTUSPALVELUT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7353E4-5694-3FD0-B7DB-81FAF076E435}"/>
              </a:ext>
            </a:extLst>
          </p:cNvPr>
          <p:cNvSpPr txBox="1"/>
          <p:nvPr/>
        </p:nvSpPr>
        <p:spPr>
          <a:xfrm>
            <a:off x="4264000" y="809296"/>
            <a:ext cx="2592288" cy="26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33" b="1" i="0" u="none" strike="noStrike" kern="1200" cap="none" spc="27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SOSIAALI- JA TERVEYSPALVELUT</a:t>
            </a:r>
          </a:p>
        </p:txBody>
      </p:sp>
      <p:sp>
        <p:nvSpPr>
          <p:cNvPr id="1930" name="TextBox 1929">
            <a:extLst>
              <a:ext uri="{FF2B5EF4-FFF2-40B4-BE49-F238E27FC236}">
                <a16:creationId xmlns:a16="http://schemas.microsoft.com/office/drawing/2014/main" id="{5DEEDF75-27C4-2F86-F57B-F77F6C020950}"/>
              </a:ext>
            </a:extLst>
          </p:cNvPr>
          <p:cNvSpPr txBox="1"/>
          <p:nvPr/>
        </p:nvSpPr>
        <p:spPr>
          <a:xfrm>
            <a:off x="3889017" y="1225743"/>
            <a:ext cx="2893661" cy="470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67" b="1" i="0" u="none" strike="noStrike" kern="1200" cap="none" spc="0" normalizeH="0" baseline="0" noProof="0">
                <a:ln>
                  <a:noFill/>
                </a:ln>
                <a:solidFill>
                  <a:srgbClr val="3559B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TYÖKYKYTIIMI</a:t>
            </a:r>
            <a:endParaRPr kumimoji="0" lang="fi-FI" sz="1067" b="0" i="0" u="none" strike="noStrike" kern="1200" cap="none" spc="0" normalizeH="0" baseline="0" noProof="0">
              <a:ln>
                <a:noFill/>
              </a:ln>
              <a:solidFill>
                <a:srgbClr val="3559B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7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Hallintorajat ylittävä monialainen yhteistyö</a:t>
            </a:r>
            <a:endParaRPr kumimoji="0" lang="fi-FI" sz="973" b="1" i="0" u="none" strike="noStrike" kern="1200" cap="none" spc="27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32" name="TextBox 1931">
            <a:extLst>
              <a:ext uri="{FF2B5EF4-FFF2-40B4-BE49-F238E27FC236}">
                <a16:creationId xmlns:a16="http://schemas.microsoft.com/office/drawing/2014/main" id="{51C3A759-656C-C39A-E2E9-21184AA9668F}"/>
              </a:ext>
            </a:extLst>
          </p:cNvPr>
          <p:cNvSpPr txBox="1"/>
          <p:nvPr/>
        </p:nvSpPr>
        <p:spPr>
          <a:xfrm>
            <a:off x="3532848" y="1840391"/>
            <a:ext cx="2286909" cy="2757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67" b="1" i="0" u="none" strike="noStrike" kern="1200" cap="none" spc="13" normalizeH="0" baseline="0" noProof="0" dirty="0">
                <a:ln>
                  <a:noFill/>
                </a:ln>
                <a:solidFill>
                  <a:srgbClr val="3559B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”ALKUPALVELU”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33" b="1" i="0" u="none" strike="noStrike" kern="1200" cap="none" spc="13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ASIAKAS OHJAUTUU</a:t>
            </a:r>
            <a:endParaRPr kumimoji="0" lang="fi-FI" sz="833" b="0" i="0" u="none" strike="noStrike" kern="1200" cap="none" spc="13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ottamalla itse yhteyttä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yhteistyöverkoston kautta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3. sektorin toimijan kannustamana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35" b="1" i="0" u="none" strike="noStrike" kern="1200" cap="none" spc="13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PALVELUOHJAUS</a:t>
            </a:r>
            <a:endParaRPr kumimoji="0" lang="fi-FI" sz="835" b="0" i="0" u="none" strike="noStrike" kern="1200" cap="none" spc="13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alkuhaastattelu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neuvonta ja ohjaus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etuusneuvonta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13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KONSULTOINTI</a:t>
            </a:r>
            <a:endParaRPr kumimoji="0" lang="fi-FI" sz="900" b="0" i="0" u="none" strike="noStrike" kern="1200" cap="none" spc="13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67" b="0" i="0" u="none" strike="noStrike" kern="120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vastinparityöskentely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13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TYÖKYVYN TUEN TIIMIIN KOORDINOINTI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67" b="0" i="0" u="none" strike="noStrike" kern="120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ajanvaraus tiimiin,</a:t>
            </a:r>
            <a:br>
              <a:rPr kumimoji="0" lang="fi-FI" sz="967" b="0" i="0" u="none" strike="noStrike" kern="120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</a:br>
            <a:r>
              <a:rPr kumimoji="0" lang="fi-FI" sz="967" b="0" i="0" u="none" strike="noStrike" kern="120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ei lisäselvitystarvetta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67" b="0" i="0" u="none" strike="noStrike" kern="120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ajanvaraus lisäselvityksiin</a:t>
            </a:r>
            <a:endParaRPr kumimoji="0" lang="fi-FI" sz="967" b="1" i="0" u="none" strike="noStrike" kern="1200" cap="none" spc="13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39" name="TextBox 1938">
            <a:extLst>
              <a:ext uri="{FF2B5EF4-FFF2-40B4-BE49-F238E27FC236}">
                <a16:creationId xmlns:a16="http://schemas.microsoft.com/office/drawing/2014/main" id="{EA5503E5-BC77-7169-4397-F5A69AA2BD68}"/>
              </a:ext>
            </a:extLst>
          </p:cNvPr>
          <p:cNvSpPr txBox="1"/>
          <p:nvPr/>
        </p:nvSpPr>
        <p:spPr>
          <a:xfrm>
            <a:off x="3563397" y="4739573"/>
            <a:ext cx="80441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67" b="1" i="0" u="none" strike="noStrike" kern="1200" cap="none" spc="0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Omahoito</a:t>
            </a:r>
            <a:endParaRPr kumimoji="0" lang="fi-FI" sz="1067" b="1" i="0" u="none" strike="noStrike" kern="1200" cap="none" spc="27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40" name="TextBox 1939">
            <a:extLst>
              <a:ext uri="{FF2B5EF4-FFF2-40B4-BE49-F238E27FC236}">
                <a16:creationId xmlns:a16="http://schemas.microsoft.com/office/drawing/2014/main" id="{E0815BBE-290B-421E-9216-9DC8BFB2393D}"/>
              </a:ext>
            </a:extLst>
          </p:cNvPr>
          <p:cNvSpPr txBox="1"/>
          <p:nvPr/>
        </p:nvSpPr>
        <p:spPr>
          <a:xfrm>
            <a:off x="3563398" y="5091409"/>
            <a:ext cx="17645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67" b="1" i="0" u="none" strike="noStrike" kern="1200" cap="none" spc="0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Työikäisten terveystarkastus</a:t>
            </a:r>
            <a:endParaRPr kumimoji="0" lang="fi-FI" sz="1067" b="1" i="0" u="none" strike="noStrike" kern="1200" cap="none" spc="27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31" name="TextBox 1930">
            <a:extLst>
              <a:ext uri="{FF2B5EF4-FFF2-40B4-BE49-F238E27FC236}">
                <a16:creationId xmlns:a16="http://schemas.microsoft.com/office/drawing/2014/main" id="{6671C808-529E-28BA-0A05-578017BED858}"/>
              </a:ext>
            </a:extLst>
          </p:cNvPr>
          <p:cNvSpPr txBox="1"/>
          <p:nvPr/>
        </p:nvSpPr>
        <p:spPr>
          <a:xfrm>
            <a:off x="5711957" y="1840391"/>
            <a:ext cx="2112235" cy="9128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67" b="1" i="0" u="none" strike="noStrike" kern="1200" cap="none" spc="13" normalizeH="0" baseline="0" noProof="0">
                <a:ln>
                  <a:noFill/>
                </a:ln>
                <a:solidFill>
                  <a:srgbClr val="3559B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TYÖKYVYN TUEN KARTOITUS</a:t>
            </a:r>
            <a:endParaRPr kumimoji="0" lang="fi-FI" sz="1067" b="0" i="0" u="none" strike="noStrike" kern="1200" cap="none" spc="13" normalizeH="0" baseline="0" noProof="0">
              <a:ln>
                <a:noFill/>
              </a:ln>
              <a:solidFill>
                <a:srgbClr val="3559B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työkykyarvio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työkyvyn tuen suunnitelma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jatko-ohjaus ja neuvonta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asiakasvastaavasta sopiminen</a:t>
            </a:r>
            <a:endParaRPr kumimoji="0" lang="fi-FI" sz="973" b="1" i="0" u="none" strike="noStrike" kern="1200" cap="none" spc="13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41" name="TextBox 1940">
            <a:extLst>
              <a:ext uri="{FF2B5EF4-FFF2-40B4-BE49-F238E27FC236}">
                <a16:creationId xmlns:a16="http://schemas.microsoft.com/office/drawing/2014/main" id="{B93D9BF6-190D-0918-AE97-1C217BDC26D8}"/>
              </a:ext>
            </a:extLst>
          </p:cNvPr>
          <p:cNvSpPr txBox="1"/>
          <p:nvPr/>
        </p:nvSpPr>
        <p:spPr>
          <a:xfrm>
            <a:off x="5880760" y="4934191"/>
            <a:ext cx="136594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67" b="1" i="0" u="none" strike="noStrike" kern="1200" cap="none" spc="0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Työkyvyn tuen saate</a:t>
            </a:r>
            <a:br>
              <a:rPr kumimoji="0" lang="fi-FI" sz="1067" b="1" i="0" u="none" strike="noStrike" kern="1200" cap="none" spc="0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i-FI" sz="1067" b="1" i="0" u="none" strike="noStrike" kern="1200" cap="none" spc="0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ja suunnitelma</a:t>
            </a:r>
            <a:endParaRPr kumimoji="0" lang="fi-FI" sz="1067" b="1" i="0" u="none" strike="noStrike" kern="1200" cap="none" spc="27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33" name="TextBox 1932">
            <a:extLst>
              <a:ext uri="{FF2B5EF4-FFF2-40B4-BE49-F238E27FC236}">
                <a16:creationId xmlns:a16="http://schemas.microsoft.com/office/drawing/2014/main" id="{7D9A95C3-F2EE-E975-9197-F2BC17448C79}"/>
              </a:ext>
            </a:extLst>
          </p:cNvPr>
          <p:cNvSpPr txBox="1"/>
          <p:nvPr/>
        </p:nvSpPr>
        <p:spPr>
          <a:xfrm>
            <a:off x="8020917" y="448272"/>
            <a:ext cx="1903919" cy="44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33" b="1" i="0" u="none" strike="noStrike" kern="1200" cap="none" spc="27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KUNTOUTUS JA</a:t>
            </a:r>
            <a:br>
              <a:rPr kumimoji="0" lang="fi-FI" sz="1133" b="1" i="0" u="none" strike="noStrike" kern="1200" cap="none" spc="27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i-FI" sz="1133" b="1" i="0" u="none" strike="noStrike" kern="1200" cap="none" spc="27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TYÖELÄMÄVALMENNUS</a:t>
            </a:r>
          </a:p>
        </p:txBody>
      </p:sp>
      <p:sp>
        <p:nvSpPr>
          <p:cNvPr id="1936" name="TextBox 1935">
            <a:extLst>
              <a:ext uri="{FF2B5EF4-FFF2-40B4-BE49-F238E27FC236}">
                <a16:creationId xmlns:a16="http://schemas.microsoft.com/office/drawing/2014/main" id="{01504FA0-F403-46BD-693F-104AF7414354}"/>
              </a:ext>
            </a:extLst>
          </p:cNvPr>
          <p:cNvSpPr txBox="1"/>
          <p:nvPr/>
        </p:nvSpPr>
        <p:spPr>
          <a:xfrm>
            <a:off x="8034615" y="991578"/>
            <a:ext cx="1849127" cy="4236994"/>
          </a:xfrm>
          <a:prstGeom prst="rect">
            <a:avLst/>
          </a:prstGeom>
          <a:noFill/>
        </p:spPr>
        <p:txBody>
          <a:bodyPr wrap="square" lIns="12000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33" b="1" i="0" u="none" strike="noStrike" kern="1200" cap="none" spc="13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SOSIAALIHUOLLON TYÖLLISTYMISTÄ TUKEVAT PALVELUT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kuntouttava työtoiminta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sosiaalihuoltolain mukainen työllistymistä tukeva</a:t>
            </a:r>
            <a:b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</a:br>
            <a: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toiminta ja työtoiminta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kehitysvammaisten työ-</a:t>
            </a:r>
            <a:b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</a:br>
            <a: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toiminta ja työhönvalmennus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tuetun työllistymisen työhönvalmennus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67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35" b="1" i="0" u="none" strike="noStrike" kern="1200" cap="none" spc="13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MUUT TYÖLLISTYMISTÄ</a:t>
            </a:r>
            <a:br>
              <a:rPr kumimoji="0" lang="fi-FI" sz="835" b="1" i="0" u="none" strike="noStrike" kern="1200" cap="none" spc="13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i-FI" sz="835" b="1" i="0" u="none" strike="noStrike" kern="1200" cap="none" spc="13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TUKEVAT PALVELUT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työhönvalmennus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työkokeilu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67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13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KUNTOUTUS</a:t>
            </a:r>
            <a:endParaRPr kumimoji="0" lang="fi-FI" sz="900" b="0" i="0" u="none" strike="noStrike" kern="1200" cap="none" spc="13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67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lääkinnällinen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67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ammatillinen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67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sosiaalinen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67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päihde- ja mielenterveys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67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kuntoutusraha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67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kuntoutustuki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67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13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ERIKOISSAIRAANHOITO</a:t>
            </a:r>
            <a:endParaRPr kumimoji="0" lang="fi-FI" sz="967" b="0" i="0" u="none" strike="noStrike" kern="1200" cap="none" spc="13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67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erikoispoliklinikat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67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13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SAIRAUSPOISSAOLO</a:t>
            </a:r>
            <a:endParaRPr kumimoji="0" lang="fi-FI" sz="967" b="0" i="0" u="none" strike="noStrike" kern="1200" cap="none" spc="13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67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sairauspäiväraha</a:t>
            </a:r>
            <a:endParaRPr kumimoji="0" lang="fi-FI" sz="967" b="1" i="0" u="none" strike="noStrike" kern="1200" cap="none" spc="13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34" name="TextBox 1933">
            <a:extLst>
              <a:ext uri="{FF2B5EF4-FFF2-40B4-BE49-F238E27FC236}">
                <a16:creationId xmlns:a16="http://schemas.microsoft.com/office/drawing/2014/main" id="{808B9BBF-DB6A-050C-E39B-2F7A70CA0219}"/>
              </a:ext>
            </a:extLst>
          </p:cNvPr>
          <p:cNvSpPr txBox="1"/>
          <p:nvPr/>
        </p:nvSpPr>
        <p:spPr>
          <a:xfrm>
            <a:off x="10020729" y="535473"/>
            <a:ext cx="1883596" cy="26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33" b="1" i="0" u="none" strike="noStrike" kern="1200" cap="none" spc="27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AVOIMET TYÖMARKKINAT</a:t>
            </a:r>
            <a:endParaRPr kumimoji="0" lang="fi-FI" sz="1133" b="1" i="0" u="none" strike="noStrike" kern="1200" cap="none" spc="27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37" name="TextBox 1936">
            <a:extLst>
              <a:ext uri="{FF2B5EF4-FFF2-40B4-BE49-F238E27FC236}">
                <a16:creationId xmlns:a16="http://schemas.microsoft.com/office/drawing/2014/main" id="{F695614D-3547-61E0-7333-3640E6A2116A}"/>
              </a:ext>
            </a:extLst>
          </p:cNvPr>
          <p:cNvSpPr txBox="1"/>
          <p:nvPr/>
        </p:nvSpPr>
        <p:spPr>
          <a:xfrm>
            <a:off x="10034428" y="991577"/>
            <a:ext cx="1835912" cy="3949158"/>
          </a:xfrm>
          <a:prstGeom prst="rect">
            <a:avLst/>
          </a:prstGeom>
          <a:noFill/>
        </p:spPr>
        <p:txBody>
          <a:bodyPr wrap="square" lIns="12000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33" b="1" i="0" u="none" strike="noStrike" kern="1200" cap="none" spc="13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TYÖELÄMÄSSÄ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työkyvyn varhainen tuki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työterveysneuvottelu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työolosuhteiden mukauttaminen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työkokeilu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35" b="1" i="0" u="none" strike="noStrike" kern="1200" cap="none" spc="13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KOHTI TYÖELÄMÄÄ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työkokeilu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palkkatuki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starttiraha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73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työolosuhteiden mukauttaminen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13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KOULUTUS</a:t>
            </a:r>
            <a:endParaRPr kumimoji="0" lang="fi-FI" sz="900" b="0" i="0" u="none" strike="noStrike" kern="1200" cap="none" spc="13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67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koulutuskokeilu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67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valmentava koulutus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67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työvoimakoulutus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67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omaehtoinen koulutus työttömyysetuudella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67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ammatillisena kuntoutuksena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67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oppisopimus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67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yrittäjäksi kouluttautuminen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13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ELÄKE</a:t>
            </a:r>
            <a:endParaRPr kumimoji="0" lang="fi-FI" sz="967" b="0" i="0" u="none" strike="noStrike" kern="1200" cap="none" spc="13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67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työkyvyttömyyseläke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67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osatyökyvyttömyyseläke</a:t>
            </a:r>
          </a:p>
          <a:p>
            <a:pPr marL="119997" marR="0" lvl="0" indent="-11999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67" b="0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eläkkeen lepäämään jättäminen</a:t>
            </a:r>
          </a:p>
        </p:txBody>
      </p:sp>
      <p:sp>
        <p:nvSpPr>
          <p:cNvPr id="1942" name="TextBox 1941">
            <a:extLst>
              <a:ext uri="{FF2B5EF4-FFF2-40B4-BE49-F238E27FC236}">
                <a16:creationId xmlns:a16="http://schemas.microsoft.com/office/drawing/2014/main" id="{E2343A48-CBD5-F339-067B-E5A58F46DF13}"/>
              </a:ext>
            </a:extLst>
          </p:cNvPr>
          <p:cNvSpPr txBox="1"/>
          <p:nvPr/>
        </p:nvSpPr>
        <p:spPr>
          <a:xfrm>
            <a:off x="3889017" y="5536225"/>
            <a:ext cx="220698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27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ASIAKASVASTAAVA</a:t>
            </a:r>
            <a:endParaRPr kumimoji="0" lang="fi-FI" sz="1067" b="1" i="0" u="none" strike="noStrike" kern="1200" cap="none" spc="27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43" name="TextBox 1942">
            <a:extLst>
              <a:ext uri="{FF2B5EF4-FFF2-40B4-BE49-F238E27FC236}">
                <a16:creationId xmlns:a16="http://schemas.microsoft.com/office/drawing/2014/main" id="{D5E1E669-8667-B5F3-DCA8-AE9524811BCB}"/>
              </a:ext>
            </a:extLst>
          </p:cNvPr>
          <p:cNvSpPr txBox="1"/>
          <p:nvPr/>
        </p:nvSpPr>
        <p:spPr>
          <a:xfrm>
            <a:off x="6652751" y="5536225"/>
            <a:ext cx="222756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27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ASIAKASOSALLISUUS</a:t>
            </a:r>
            <a:endParaRPr kumimoji="0" lang="fi-FI" sz="1067" b="1" i="0" u="none" strike="noStrike" kern="1200" cap="none" spc="27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45" name="TextBox 1944">
            <a:extLst>
              <a:ext uri="{FF2B5EF4-FFF2-40B4-BE49-F238E27FC236}">
                <a16:creationId xmlns:a16="http://schemas.microsoft.com/office/drawing/2014/main" id="{00657FBB-3BCA-A3DD-5A0F-10981AD16707}"/>
              </a:ext>
            </a:extLst>
          </p:cNvPr>
          <p:cNvSpPr txBox="1"/>
          <p:nvPr/>
        </p:nvSpPr>
        <p:spPr>
          <a:xfrm>
            <a:off x="9259995" y="5536225"/>
            <a:ext cx="259664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27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ASIAKKAAN TAVOITTEET</a:t>
            </a:r>
            <a:endParaRPr kumimoji="0" lang="fi-FI" sz="1067" b="1" i="0" u="none" strike="noStrike" kern="1200" cap="none" spc="27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50" name="TextBox 1949">
            <a:extLst>
              <a:ext uri="{FF2B5EF4-FFF2-40B4-BE49-F238E27FC236}">
                <a16:creationId xmlns:a16="http://schemas.microsoft.com/office/drawing/2014/main" id="{E2FBD605-2887-84DF-A602-249C0F5BB57A}"/>
              </a:ext>
            </a:extLst>
          </p:cNvPr>
          <p:cNvSpPr txBox="1"/>
          <p:nvPr/>
        </p:nvSpPr>
        <p:spPr>
          <a:xfrm>
            <a:off x="3823449" y="5904047"/>
            <a:ext cx="371632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27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PALVELUOHJAUKSELLINEN TYÖOTE</a:t>
            </a:r>
            <a:endParaRPr kumimoji="0" lang="fi-FI" sz="1067" b="1" i="0" u="none" strike="noStrike" kern="1200" cap="none" spc="27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51" name="TextBox 1950">
            <a:extLst>
              <a:ext uri="{FF2B5EF4-FFF2-40B4-BE49-F238E27FC236}">
                <a16:creationId xmlns:a16="http://schemas.microsoft.com/office/drawing/2014/main" id="{5DE2F7EF-665A-800D-BE10-A467926D8870}"/>
              </a:ext>
            </a:extLst>
          </p:cNvPr>
          <p:cNvSpPr txBox="1"/>
          <p:nvPr/>
        </p:nvSpPr>
        <p:spPr>
          <a:xfrm>
            <a:off x="8020918" y="5904047"/>
            <a:ext cx="368993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27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TYÖKYVYN TARPEEN ARVIOINTI</a:t>
            </a:r>
            <a:endParaRPr kumimoji="0" lang="fi-FI" sz="1067" b="1" i="0" u="none" strike="noStrike" kern="1200" cap="none" spc="27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47" name="TextBox 1946">
            <a:extLst>
              <a:ext uri="{FF2B5EF4-FFF2-40B4-BE49-F238E27FC236}">
                <a16:creationId xmlns:a16="http://schemas.microsoft.com/office/drawing/2014/main" id="{0FFA39F0-F9FA-5C4A-1D3A-249F66AF5C35}"/>
              </a:ext>
            </a:extLst>
          </p:cNvPr>
          <p:cNvSpPr txBox="1"/>
          <p:nvPr/>
        </p:nvSpPr>
        <p:spPr>
          <a:xfrm>
            <a:off x="3889017" y="6260327"/>
            <a:ext cx="220698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27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YHTEISET TOIMINTAMALLIT</a:t>
            </a:r>
            <a:endParaRPr kumimoji="0" lang="fi-FI" sz="1067" b="1" i="0" u="none" strike="noStrike" kern="1200" cap="none" spc="27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48" name="TextBox 1947">
            <a:extLst>
              <a:ext uri="{FF2B5EF4-FFF2-40B4-BE49-F238E27FC236}">
                <a16:creationId xmlns:a16="http://schemas.microsoft.com/office/drawing/2014/main" id="{9D77BBC0-29E5-656F-E88C-A3310767A6A3}"/>
              </a:ext>
            </a:extLst>
          </p:cNvPr>
          <p:cNvSpPr txBox="1"/>
          <p:nvPr/>
        </p:nvSpPr>
        <p:spPr>
          <a:xfrm>
            <a:off x="6652751" y="6260327"/>
            <a:ext cx="222756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27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MENETELMÄT JA MITTARIT</a:t>
            </a:r>
            <a:endParaRPr kumimoji="0" lang="fi-FI" sz="1067" b="1" i="0" u="none" strike="noStrike" kern="1200" cap="none" spc="27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49" name="TextBox 1948">
            <a:extLst>
              <a:ext uri="{FF2B5EF4-FFF2-40B4-BE49-F238E27FC236}">
                <a16:creationId xmlns:a16="http://schemas.microsoft.com/office/drawing/2014/main" id="{ABD558DA-9703-69D6-B6EA-42489EC6275A}"/>
              </a:ext>
            </a:extLst>
          </p:cNvPr>
          <p:cNvSpPr txBox="1"/>
          <p:nvPr/>
        </p:nvSpPr>
        <p:spPr>
          <a:xfrm>
            <a:off x="9259995" y="6260327"/>
            <a:ext cx="259664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27" normalizeH="0" baseline="0" noProof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SEURANTA JA ARVIOINTI</a:t>
            </a:r>
            <a:endParaRPr kumimoji="0" lang="fi-FI" sz="1067" b="1" i="0" u="none" strike="noStrike" kern="1200" cap="none" spc="27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Käsinkirjoitus 8"/>
              <p14:cNvContentPartPr/>
              <p14:nvPr/>
            </p14:nvContentPartPr>
            <p14:xfrm>
              <a:off x="3126429" y="1184229"/>
              <a:ext cx="2135880" cy="2377800"/>
            </p14:xfrm>
          </p:contentPart>
        </mc:Choice>
        <mc:Fallback xmlns="">
          <p:pic>
            <p:nvPicPr>
              <p:cNvPr id="9" name="Käsinkirjoitus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11309" y="1169109"/>
                <a:ext cx="2166120" cy="240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89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236617" y="1234123"/>
            <a:ext cx="9590248" cy="5102022"/>
          </a:xfrm>
        </p:spPr>
        <p:txBody>
          <a:bodyPr>
            <a:normAutofit lnSpcReduction="10000"/>
          </a:bodyPr>
          <a:lstStyle/>
          <a:p>
            <a:pPr lvl="0"/>
            <a:r>
              <a:rPr lang="fi-FI" dirty="0" smtClean="0">
                <a:solidFill>
                  <a:srgbClr val="002060"/>
                </a:solidFill>
                <a:latin typeface="Calibri" panose="020F0502020204030204"/>
              </a:rPr>
              <a:t>Organisointi </a:t>
            </a:r>
            <a:r>
              <a:rPr lang="fi-FI" dirty="0">
                <a:solidFill>
                  <a:srgbClr val="002060"/>
                </a:solidFill>
                <a:latin typeface="Calibri" panose="020F0502020204030204"/>
              </a:rPr>
              <a:t>ja hallinnollinen </a:t>
            </a:r>
            <a:r>
              <a:rPr lang="fi-FI" dirty="0" smtClean="0">
                <a:solidFill>
                  <a:srgbClr val="002060"/>
                </a:solidFill>
                <a:latin typeface="Calibri" panose="020F0502020204030204"/>
              </a:rPr>
              <a:t>sijainti (Organisointi kesken)</a:t>
            </a:r>
            <a:endParaRPr lang="fi-FI" dirty="0">
              <a:solidFill>
                <a:srgbClr val="002060"/>
              </a:solidFill>
              <a:latin typeface="Calibri" panose="020F0502020204030204"/>
            </a:endParaRPr>
          </a:p>
          <a:p>
            <a:pPr lvl="1"/>
            <a:r>
              <a:rPr lang="fi-FI" dirty="0">
                <a:solidFill>
                  <a:srgbClr val="002060"/>
                </a:solidFill>
                <a:latin typeface="Calibri" panose="020F0502020204030204"/>
              </a:rPr>
              <a:t>TYP terveydenhoitajat (12) toimivat Työkykykoordinaattoreina </a:t>
            </a:r>
            <a:r>
              <a:rPr lang="fi-FI" dirty="0" err="1">
                <a:solidFill>
                  <a:srgbClr val="002060"/>
                </a:solidFill>
                <a:latin typeface="Calibri" panose="020F0502020204030204"/>
              </a:rPr>
              <a:t>sote</a:t>
            </a:r>
            <a:r>
              <a:rPr lang="fi-FI" dirty="0">
                <a:solidFill>
                  <a:srgbClr val="002060"/>
                </a:solidFill>
                <a:latin typeface="Calibri" panose="020F0502020204030204"/>
              </a:rPr>
              <a:t>-keskuksissa </a:t>
            </a:r>
            <a:r>
              <a:rPr lang="fi-FI" dirty="0" smtClean="0">
                <a:solidFill>
                  <a:srgbClr val="002060"/>
                </a:solidFill>
                <a:latin typeface="Calibri" panose="020F0502020204030204"/>
              </a:rPr>
              <a:t>eri puolilla hyvinvointialuetta→ </a:t>
            </a:r>
            <a:r>
              <a:rPr lang="fi-FI" dirty="0">
                <a:solidFill>
                  <a:srgbClr val="002060"/>
                </a:solidFill>
                <a:latin typeface="Calibri" panose="020F0502020204030204"/>
              </a:rPr>
              <a:t>toiminnan integrointi alussa ja mm. koulutukset kesken</a:t>
            </a:r>
          </a:p>
          <a:p>
            <a:pPr lvl="1"/>
            <a:r>
              <a:rPr lang="fi-FI" dirty="0">
                <a:solidFill>
                  <a:srgbClr val="FF0000"/>
                </a:solidFill>
                <a:latin typeface="Calibri" panose="020F0502020204030204"/>
              </a:rPr>
              <a:t>Moniammatilliset</a:t>
            </a:r>
            <a:r>
              <a:rPr lang="fi-FI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fi-FI" b="1" dirty="0" smtClean="0">
                <a:solidFill>
                  <a:srgbClr val="FF0000"/>
                </a:solidFill>
                <a:latin typeface="Calibri" panose="020F0502020204030204"/>
              </a:rPr>
              <a:t>kiinteät </a:t>
            </a:r>
            <a:r>
              <a:rPr lang="fi-FI" dirty="0" smtClean="0">
                <a:solidFill>
                  <a:srgbClr val="FF0000"/>
                </a:solidFill>
                <a:latin typeface="Calibri" panose="020F0502020204030204"/>
              </a:rPr>
              <a:t>(</a:t>
            </a:r>
            <a:r>
              <a:rPr lang="fi-FI" sz="1200" dirty="0" smtClean="0">
                <a:solidFill>
                  <a:srgbClr val="FF0000"/>
                </a:solidFill>
                <a:latin typeface="Calibri" panose="020F0502020204030204"/>
              </a:rPr>
              <a:t>verkostomaiset</a:t>
            </a:r>
            <a:r>
              <a:rPr lang="fi-FI" dirty="0" smtClean="0">
                <a:solidFill>
                  <a:srgbClr val="FF0000"/>
                </a:solidFill>
                <a:latin typeface="Calibri" panose="020F0502020204030204"/>
              </a:rPr>
              <a:t>) </a:t>
            </a:r>
            <a:r>
              <a:rPr lang="fi-FI" dirty="0">
                <a:solidFill>
                  <a:srgbClr val="FF0000"/>
                </a:solidFill>
                <a:latin typeface="Calibri" panose="020F0502020204030204"/>
              </a:rPr>
              <a:t>työkyvyn tuen tiimit (tulevaisuudessa yhteensä 6-8 tiimiä) toimivat </a:t>
            </a:r>
            <a:r>
              <a:rPr lang="fi-FI" dirty="0" err="1">
                <a:solidFill>
                  <a:srgbClr val="FF0000"/>
                </a:solidFill>
                <a:latin typeface="Calibri" panose="020F0502020204030204"/>
              </a:rPr>
              <a:t>sote</a:t>
            </a:r>
            <a:r>
              <a:rPr lang="fi-FI" dirty="0">
                <a:solidFill>
                  <a:srgbClr val="FF0000"/>
                </a:solidFill>
                <a:latin typeface="Calibri" panose="020F0502020204030204"/>
              </a:rPr>
              <a:t>-keskuksissa. Toimintaa ohjaa ja edistää moniammatillinen </a:t>
            </a:r>
            <a:r>
              <a:rPr lang="fi-FI" dirty="0" smtClean="0">
                <a:solidFill>
                  <a:srgbClr val="FF0000"/>
                </a:solidFill>
                <a:latin typeface="Calibri" panose="020F0502020204030204"/>
              </a:rPr>
              <a:t>ohjausryhmä tavoitteena yhdenvertaiset palvelut hyvinvointialueen asukkaille.  </a:t>
            </a:r>
            <a:endParaRPr lang="fi-FI" dirty="0">
              <a:solidFill>
                <a:srgbClr val="FF0000"/>
              </a:solidFill>
              <a:latin typeface="Calibri" panose="020F0502020204030204"/>
            </a:endParaRPr>
          </a:p>
          <a:p>
            <a:pPr lvl="1"/>
            <a:r>
              <a:rPr lang="fi-FI" dirty="0">
                <a:solidFill>
                  <a:srgbClr val="002060"/>
                </a:solidFill>
                <a:latin typeface="Calibri" panose="020F0502020204030204"/>
              </a:rPr>
              <a:t>Työhönvalmennuksen roolia </a:t>
            </a:r>
            <a:r>
              <a:rPr lang="fi-FI" dirty="0" smtClean="0">
                <a:solidFill>
                  <a:srgbClr val="002060"/>
                </a:solidFill>
                <a:latin typeface="Calibri" panose="020F0502020204030204"/>
              </a:rPr>
              <a:t>ja kohderyhmää mietitään </a:t>
            </a:r>
            <a:endParaRPr lang="fi-FI" dirty="0">
              <a:solidFill>
                <a:srgbClr val="002060"/>
              </a:solidFill>
              <a:latin typeface="Calibri" panose="020F0502020204030204"/>
            </a:endParaRPr>
          </a:p>
          <a:p>
            <a:pPr lvl="1"/>
            <a:r>
              <a:rPr lang="fi-FI" dirty="0">
                <a:solidFill>
                  <a:srgbClr val="002060"/>
                </a:solidFill>
                <a:latin typeface="Calibri" panose="020F0502020204030204"/>
              </a:rPr>
              <a:t>Lääkäriresurssi osaksi työkykytiimiä (tällä hetkellä nimetty 4 lääkäriä)</a:t>
            </a:r>
          </a:p>
          <a:p>
            <a:pPr lvl="1"/>
            <a:r>
              <a:rPr lang="fi-FI" dirty="0">
                <a:solidFill>
                  <a:srgbClr val="002060"/>
                </a:solidFill>
                <a:latin typeface="Calibri" panose="020F0502020204030204"/>
              </a:rPr>
              <a:t>Diagnoosit,  lausunnot + mahd. lähete ESH, osallistuminen työkyvyn tuen arviointitiimiin</a:t>
            </a:r>
          </a:p>
          <a:p>
            <a:pPr lvl="1"/>
            <a:r>
              <a:rPr lang="fi-FI" dirty="0">
                <a:solidFill>
                  <a:srgbClr val="002060"/>
                </a:solidFill>
                <a:latin typeface="Calibri" panose="020F0502020204030204"/>
              </a:rPr>
              <a:t>Ohjaus lääkärille työkykytiimistä terveydenhoitajan suosituksen perusteella</a:t>
            </a:r>
          </a:p>
          <a:p>
            <a:pPr lvl="0"/>
            <a:r>
              <a:rPr lang="fi-FI" dirty="0">
                <a:solidFill>
                  <a:srgbClr val="002060"/>
                </a:solidFill>
                <a:latin typeface="Calibri" panose="020F0502020204030204"/>
              </a:rPr>
              <a:t>Asiakasohjaus </a:t>
            </a:r>
            <a:r>
              <a:rPr lang="fi-FI" dirty="0" smtClean="0">
                <a:solidFill>
                  <a:srgbClr val="002060"/>
                </a:solidFill>
                <a:latin typeface="Calibri" panose="020F0502020204030204"/>
              </a:rPr>
              <a:t>alkupalvelusta</a:t>
            </a:r>
            <a:endParaRPr lang="fi-FI" dirty="0">
              <a:solidFill>
                <a:srgbClr val="002060"/>
              </a:solidFill>
              <a:latin typeface="Calibri" panose="020F0502020204030204"/>
            </a:endParaRP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236617" y="335412"/>
            <a:ext cx="9659917" cy="898711"/>
          </a:xfrm>
        </p:spPr>
        <p:txBody>
          <a:bodyPr/>
          <a:lstStyle/>
          <a:p>
            <a:r>
              <a:rPr lang="fi-FI" dirty="0"/>
              <a:t>Työkyvyn tuen palvelut </a:t>
            </a:r>
            <a:r>
              <a:rPr lang="fi-FI" dirty="0" err="1" smtClean="0"/>
              <a:t>sote</a:t>
            </a:r>
            <a:r>
              <a:rPr lang="fi-FI" dirty="0" smtClean="0"/>
              <a:t>-keskuksessa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163782" y="1612814"/>
            <a:ext cx="9732752" cy="4792517"/>
          </a:xfrm>
        </p:spPr>
        <p:txBody>
          <a:bodyPr>
            <a:normAutofit lnSpcReduction="10000"/>
          </a:bodyPr>
          <a:lstStyle/>
          <a:p>
            <a:r>
              <a:rPr lang="fi-FI" dirty="0"/>
              <a:t>Tunnistaminen: </a:t>
            </a:r>
          </a:p>
          <a:p>
            <a:pPr lvl="1"/>
            <a:r>
              <a:rPr lang="fi-FI" dirty="0"/>
              <a:t>Ulkoiset yhdyspinnat → TE-palvelut, kaupungin työllistämispalvelut, KELA, järjestöt, </a:t>
            </a:r>
            <a:r>
              <a:rPr lang="fi-FI" dirty="0" smtClean="0"/>
              <a:t>RISE, </a:t>
            </a:r>
            <a:endParaRPr lang="fi-FI" dirty="0">
              <a:cs typeface="Calibri"/>
            </a:endParaRPr>
          </a:p>
          <a:p>
            <a:pPr lvl="1"/>
            <a:r>
              <a:rPr lang="fi-FI" dirty="0"/>
              <a:t>Sisäiset yhdyspinnat → Asiakaspalvelukeskus, työttömien terveystarkastus, perusterveydenhuolto, sosiaalihuolto, kuntoutus, </a:t>
            </a:r>
            <a:r>
              <a:rPr lang="fi-FI" dirty="0" smtClean="0"/>
              <a:t>psykiatria</a:t>
            </a:r>
          </a:p>
          <a:p>
            <a:pPr lvl="1"/>
            <a:r>
              <a:rPr lang="fi-FI" dirty="0" smtClean="0">
                <a:cs typeface="Calibri"/>
              </a:rPr>
              <a:t>Asiakkaan lähipiiri → perhe, ystävät</a:t>
            </a:r>
            <a:endParaRPr lang="fi-FI" dirty="0">
              <a:cs typeface="Calibri"/>
            </a:endParaRP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Ohjaus alkupalveluun </a:t>
            </a:r>
            <a:r>
              <a:rPr lang="fi-FI" dirty="0" smtClean="0"/>
              <a:t>(Työkyvyn tuen palveluyksikköön → organisointi kesken, asiakasohjausprosessi työpöydällä)</a:t>
            </a:r>
            <a:endParaRPr lang="fi-FI" dirty="0">
              <a:cs typeface="Calibri"/>
            </a:endParaRPr>
          </a:p>
          <a:p>
            <a:pPr lvl="1"/>
            <a:r>
              <a:rPr lang="fi-FI" dirty="0"/>
              <a:t>Puhelin, linkit </a:t>
            </a:r>
            <a:r>
              <a:rPr lang="fi-FI" dirty="0" err="1"/>
              <a:t>hva:n</a:t>
            </a:r>
            <a:r>
              <a:rPr lang="fi-FI" dirty="0"/>
              <a:t> sivuilla (eri yksiköiden työ- ja toimintakyvyn arviointiin liittyvillä sivuilla) , sähköposti, oma-arviointi työkalun kautta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163783" y="313787"/>
            <a:ext cx="9732752" cy="1299027"/>
          </a:xfrm>
        </p:spPr>
        <p:txBody>
          <a:bodyPr/>
          <a:lstStyle/>
          <a:p>
            <a:r>
              <a:rPr lang="fi-FI" dirty="0" smtClean="0"/>
              <a:t>Ennen </a:t>
            </a:r>
            <a:r>
              <a:rPr lang="fi-FI" dirty="0" err="1" smtClean="0"/>
              <a:t>asiakkuutta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358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163783" y="313787"/>
            <a:ext cx="9732752" cy="1299027"/>
          </a:xfrm>
        </p:spPr>
        <p:txBody>
          <a:bodyPr>
            <a:normAutofit/>
          </a:bodyPr>
          <a:lstStyle/>
          <a:p>
            <a:r>
              <a:rPr lang="fi-FI" sz="2800" b="1" dirty="0" smtClean="0"/>
              <a:t>Työkyvyn tuen asiakaskriteerit</a:t>
            </a:r>
            <a:endParaRPr lang="fi-FI" sz="2800" b="1" dirty="0"/>
          </a:p>
        </p:txBody>
      </p:sp>
      <p:graphicFrame>
        <p:nvGraphicFramePr>
          <p:cNvPr id="4" name="Sisällön paikkamerkki 4">
            <a:extLst>
              <a:ext uri="{FF2B5EF4-FFF2-40B4-BE49-F238E27FC236}">
                <a16:creationId xmlns:a16="http://schemas.microsoft.com/office/drawing/2014/main" id="{C58D5CB4-50AA-4EA3-90B7-4D68028885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417115"/>
              </p:ext>
            </p:extLst>
          </p:nvPr>
        </p:nvGraphicFramePr>
        <p:xfrm>
          <a:off x="1163783" y="1400897"/>
          <a:ext cx="9732962" cy="452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911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163782" y="1209964"/>
            <a:ext cx="9732752" cy="5195368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Monikanavapalvelu → </a:t>
            </a:r>
            <a:r>
              <a:rPr lang="fi-FI" dirty="0" err="1" smtClean="0"/>
              <a:t>Yhteys:Puhelin</a:t>
            </a:r>
            <a:r>
              <a:rPr lang="fi-FI" dirty="0"/>
              <a:t>, sähköposti, ajanvaraus, kotisivujen yhteydenottolomake,  jne. </a:t>
            </a:r>
          </a:p>
          <a:p>
            <a:r>
              <a:rPr lang="fi-FI" dirty="0"/>
              <a:t>Alkupalvelussa selvitetään mahdollisen tuen laajuus ja tarve.</a:t>
            </a:r>
          </a:p>
          <a:p>
            <a:pPr lvl="2"/>
            <a:r>
              <a:rPr lang="fi-FI" dirty="0"/>
              <a:t>Alkuhaastattelu:  tavoitteena selvittää, onko palvelu asiakkaalle oikea</a:t>
            </a:r>
          </a:p>
          <a:p>
            <a:pPr lvl="2"/>
            <a:r>
              <a:rPr lang="fi-FI" dirty="0"/>
              <a:t>Selkeyttävät kysymykset</a:t>
            </a:r>
          </a:p>
          <a:p>
            <a:pPr lvl="2"/>
            <a:r>
              <a:rPr lang="fi-FI" dirty="0"/>
              <a:t>Haluaako/pystyykö töihin? Onko hakemassa eläkettä? </a:t>
            </a:r>
            <a:r>
              <a:rPr lang="fi-FI" dirty="0" err="1"/>
              <a:t>jne</a:t>
            </a:r>
            <a:endParaRPr lang="fi-FI" dirty="0"/>
          </a:p>
          <a:p>
            <a:pPr lvl="2"/>
            <a:r>
              <a:rPr lang="fi-FI" dirty="0"/>
              <a:t>Selvitetään asiakkaan omat tavoitteet/motivaatio, monialaisen avun tarve jne.</a:t>
            </a:r>
            <a:endParaRPr lang="fi-FI" dirty="0">
              <a:ea typeface="Calibri"/>
              <a:cs typeface="Calibri"/>
            </a:endParaRPr>
          </a:p>
          <a:p>
            <a:pPr lvl="1"/>
            <a:r>
              <a:rPr lang="fi-FI" dirty="0"/>
              <a:t>Ei asiakkaaksi → ohjaus ja neuvonta eteenpäin</a:t>
            </a:r>
            <a:endParaRPr lang="fi-FI" dirty="0">
              <a:solidFill>
                <a:srgbClr val="FF0000"/>
              </a:solidFill>
            </a:endParaRPr>
          </a:p>
          <a:p>
            <a:pPr lvl="1"/>
            <a:r>
              <a:rPr lang="fi-FI" dirty="0"/>
              <a:t>Asiakkaaksi → </a:t>
            </a:r>
            <a:r>
              <a:rPr lang="fi-FI" dirty="0" smtClean="0"/>
              <a:t>ohjaus </a:t>
            </a:r>
            <a:r>
              <a:rPr lang="fi-FI" dirty="0"/>
              <a:t>Työkykykoordinaattorille </a:t>
            </a:r>
          </a:p>
          <a:p>
            <a:pPr marL="914400" lvl="2" indent="0">
              <a:buNone/>
            </a:pPr>
            <a:endParaRPr lang="fi-FI" dirty="0"/>
          </a:p>
          <a:p>
            <a:r>
              <a:rPr lang="fi-FI" dirty="0"/>
              <a:t>Asiakas ohjautuu </a:t>
            </a:r>
            <a:r>
              <a:rPr lang="fi-FI" dirty="0" smtClean="0"/>
              <a:t>työkykykoordinaattorille alkupalvelun kautta ilman lähetettä  </a:t>
            </a:r>
            <a:r>
              <a:rPr lang="fi-FI" dirty="0"/>
              <a:t>(alkupalvelu mallintaminen kesken) 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Työkykykoordinaattorin </a:t>
            </a:r>
            <a:r>
              <a:rPr lang="fi-FI" dirty="0"/>
              <a:t>tekemä asiakkaan nykytilan kokonaiskartoitus </a:t>
            </a:r>
            <a:endParaRPr lang="fi-FI" dirty="0">
              <a:ea typeface="Calibri"/>
              <a:cs typeface="Calibri"/>
            </a:endParaRPr>
          </a:p>
          <a:p>
            <a:pPr lvl="2"/>
            <a:r>
              <a:rPr lang="fi-FI" dirty="0" smtClean="0"/>
              <a:t>Kykyviisari tms</a:t>
            </a:r>
            <a:r>
              <a:rPr lang="fi-FI" dirty="0"/>
              <a:t>. oma-arvio</a:t>
            </a:r>
            <a:endParaRPr lang="fi-FI" dirty="0">
              <a:ea typeface="Calibri"/>
              <a:cs typeface="Calibri"/>
            </a:endParaRPr>
          </a:p>
          <a:p>
            <a:pPr lvl="2"/>
            <a:r>
              <a:rPr lang="fi-FI" dirty="0" smtClean="0"/>
              <a:t>Terveystarkastus/terveydentilan </a:t>
            </a:r>
            <a:r>
              <a:rPr lang="fi-FI" dirty="0"/>
              <a:t>selvitys ja työkykyarvio</a:t>
            </a:r>
            <a:endParaRPr lang="fi-FI" dirty="0">
              <a:ea typeface="Calibri"/>
              <a:cs typeface="Calibri"/>
            </a:endParaRPr>
          </a:p>
          <a:p>
            <a:pPr lvl="2"/>
            <a:r>
              <a:rPr lang="fi-FI" dirty="0" smtClean="0"/>
              <a:t>Etuudet </a:t>
            </a:r>
            <a:r>
              <a:rPr lang="fi-FI" dirty="0"/>
              <a:t>ja palvelut </a:t>
            </a:r>
            <a:r>
              <a:rPr lang="fi-FI" dirty="0" err="1" smtClean="0"/>
              <a:t>jne</a:t>
            </a:r>
            <a:endParaRPr lang="fi-FI" dirty="0" smtClean="0"/>
          </a:p>
          <a:p>
            <a:pPr marL="914400" lvl="2" indent="0">
              <a:buNone/>
            </a:pPr>
            <a:endParaRPr lang="fi-FI" dirty="0">
              <a:ea typeface="Calibri"/>
              <a:cs typeface="Calibri"/>
            </a:endParaRPr>
          </a:p>
          <a:p>
            <a:r>
              <a:rPr lang="fi-FI" dirty="0"/>
              <a:t>Työkykykoordinaattori kerää yhteen kartoituksen tulokset joiden perusteella yhdessä asiakkaan kanssa täsmennetään asiakkaan tavoitteet palvelulle. </a:t>
            </a:r>
            <a:endParaRPr lang="fi-FI" dirty="0">
              <a:ea typeface="Calibri"/>
              <a:cs typeface="Calibri"/>
            </a:endParaRP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163783" y="313787"/>
            <a:ext cx="9732752" cy="896177"/>
          </a:xfrm>
        </p:spPr>
        <p:txBody>
          <a:bodyPr>
            <a:normAutofit/>
          </a:bodyPr>
          <a:lstStyle/>
          <a:p>
            <a:r>
              <a:rPr lang="fi-FI" sz="2800" b="1" dirty="0"/>
              <a:t>Alkupalvelun </a:t>
            </a:r>
            <a:r>
              <a:rPr lang="fi-FI" sz="2800" b="1" dirty="0" smtClean="0"/>
              <a:t>tehtävät ja ohjaus työkykykoordinaattorille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218943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163782" y="1450110"/>
            <a:ext cx="9732752" cy="4955222"/>
          </a:xfrm>
        </p:spPr>
        <p:txBody>
          <a:bodyPr>
            <a:normAutofit fontScale="92500" lnSpcReduction="20000"/>
          </a:bodyPr>
          <a:lstStyle/>
          <a:p>
            <a:r>
              <a:rPr lang="fi-FI" sz="2600" dirty="0">
                <a:ea typeface="+mn-lt"/>
                <a:cs typeface="+mn-lt"/>
              </a:rPr>
              <a:t>Asiakkaan työkyvyn tuen tarpeen mukaisen arviointitiimin </a:t>
            </a:r>
            <a:r>
              <a:rPr lang="fi-FI" sz="2600" dirty="0" smtClean="0">
                <a:ea typeface="+mn-lt"/>
                <a:cs typeface="+mn-lt"/>
              </a:rPr>
              <a:t>rakentaminen</a:t>
            </a:r>
          </a:p>
          <a:p>
            <a:pPr lvl="1"/>
            <a:endParaRPr lang="fi-FI" dirty="0">
              <a:ea typeface="+mn-lt"/>
              <a:cs typeface="+mn-lt"/>
            </a:endParaRPr>
          </a:p>
          <a:p>
            <a:pPr lvl="1"/>
            <a:r>
              <a:rPr lang="fi-FI" sz="2200" dirty="0"/>
              <a:t>Tiimin kokoonpano voi olla esim. asiakasvastaava, asiakas itse, työkykykoordinaattori, </a:t>
            </a:r>
            <a:r>
              <a:rPr lang="fi-FI" sz="2200" dirty="0" err="1"/>
              <a:t>työhönvalmentaja</a:t>
            </a:r>
            <a:r>
              <a:rPr lang="fi-FI" sz="2200" dirty="0"/>
              <a:t>, terveydenhoitaja, lääkäri, Kelan asiantuntija, TE-toimiston yhteyshenkilö, fysioterapeutti, psykologi jne. </a:t>
            </a:r>
          </a:p>
          <a:p>
            <a:pPr>
              <a:lnSpc>
                <a:spcPct val="120000"/>
              </a:lnSpc>
            </a:pPr>
            <a:r>
              <a:rPr lang="fi-FI" sz="2600" dirty="0"/>
              <a:t>Ohjaus työ- ja toimintakyvyn arvioon → kuntoutusyksikkö, nimetyt </a:t>
            </a:r>
            <a:r>
              <a:rPr lang="fi-FI" sz="2600" dirty="0" smtClean="0"/>
              <a:t>lääkärit</a:t>
            </a:r>
            <a:endParaRPr lang="fi-FI" sz="2600" dirty="0"/>
          </a:p>
          <a:p>
            <a:pPr lvl="1">
              <a:lnSpc>
                <a:spcPct val="110000"/>
              </a:lnSpc>
            </a:pPr>
            <a:r>
              <a:rPr lang="fi-FI" sz="2200" dirty="0" smtClean="0">
                <a:solidFill>
                  <a:srgbClr val="002060"/>
                </a:solidFill>
                <a:ea typeface="Calibri"/>
                <a:cs typeface="Calibri"/>
              </a:rPr>
              <a:t>Lääkäreiden olisi hyvä tulkita </a:t>
            </a:r>
            <a:r>
              <a:rPr lang="fi-FI" sz="2200" dirty="0">
                <a:solidFill>
                  <a:srgbClr val="002060"/>
                </a:solidFill>
                <a:ea typeface="Calibri"/>
                <a:cs typeface="Calibri"/>
              </a:rPr>
              <a:t>myös oireyhtymät ja sairauden oireet, jotka eivät täytä ICF-kriteerejä, mutta joilla kuitenkin on vaikutusta yksilön työ- ja toimintakykyyn (ml. B-lausunnoista tulevat hylyt, autismikirjon piirteitä, uupuneet jne</a:t>
            </a:r>
            <a:r>
              <a:rPr lang="fi-FI" sz="2200" dirty="0" smtClean="0">
                <a:solidFill>
                  <a:srgbClr val="002060"/>
                </a:solidFill>
                <a:ea typeface="Calibri"/>
                <a:cs typeface="Calibri"/>
              </a:rPr>
              <a:t>.)</a:t>
            </a:r>
          </a:p>
          <a:p>
            <a:r>
              <a:rPr lang="fi-FI" sz="2600" dirty="0" smtClean="0"/>
              <a:t>Asiakkaan </a:t>
            </a:r>
            <a:r>
              <a:rPr lang="fi-FI" sz="2600" dirty="0"/>
              <a:t>tavoitteen, työ- ja toimintakyvyn sekä monialaisen tuen tarpeen arvioinnin yhteensovittaminen → </a:t>
            </a:r>
            <a:r>
              <a:rPr lang="fi-FI" sz="2600" b="1" dirty="0"/>
              <a:t>yksilöllisen palvelupolun laatiminen </a:t>
            </a:r>
            <a:endParaRPr lang="fi-FI" sz="2600" b="1" dirty="0">
              <a:ea typeface="Calibri"/>
              <a:cs typeface="Calibri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163783" y="313788"/>
            <a:ext cx="9732752" cy="933122"/>
          </a:xfrm>
        </p:spPr>
        <p:txBody>
          <a:bodyPr/>
          <a:lstStyle/>
          <a:p>
            <a:r>
              <a:rPr lang="fi-FI" dirty="0" smtClean="0"/>
              <a:t>Työkykykoordinaattori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2624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VHP_teema">
  <a:themeElements>
    <a:clrScheme name="Pohjanmaan hvinvointi">
      <a:dk1>
        <a:srgbClr val="213A8F"/>
      </a:dk1>
      <a:lt1>
        <a:sysClr val="window" lastClr="FFFFFF"/>
      </a:lt1>
      <a:dk2>
        <a:srgbClr val="213A8F"/>
      </a:dk2>
      <a:lt2>
        <a:srgbClr val="FFFFFF"/>
      </a:lt2>
      <a:accent1>
        <a:srgbClr val="213A8F"/>
      </a:accent1>
      <a:accent2>
        <a:srgbClr val="85C598"/>
      </a:accent2>
      <a:accent3>
        <a:srgbClr val="F39690"/>
      </a:accent3>
      <a:accent4>
        <a:srgbClr val="FDC84A"/>
      </a:accent4>
      <a:accent5>
        <a:srgbClr val="00A174"/>
      </a:accent5>
      <a:accent6>
        <a:srgbClr val="008464"/>
      </a:accent6>
      <a:hlink>
        <a:srgbClr val="85C598"/>
      </a:hlink>
      <a:folHlink>
        <a:srgbClr val="85C5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VHP_teema" id="{F23CEC61-7D3E-4FC9-BBC4-2DB136B252E6}" vid="{484551A0-B212-4560-81B4-2EF7E647BDC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742B9A829786F43817BC37819629B5C" ma:contentTypeVersion="12" ma:contentTypeDescription="Luo uusi asiakirja." ma:contentTypeScope="" ma:versionID="58e346f4cde6a3cb0dbb412b27e3bdf9">
  <xsd:schema xmlns:xsd="http://www.w3.org/2001/XMLSchema" xmlns:xs="http://www.w3.org/2001/XMLSchema" xmlns:p="http://schemas.microsoft.com/office/2006/metadata/properties" xmlns:ns3="3523af40-231f-4237-84d9-a013f86b4d76" xmlns:ns4="7c177f36-8773-4f18-846d-abf6b204858e" targetNamespace="http://schemas.microsoft.com/office/2006/metadata/properties" ma:root="true" ma:fieldsID="48bd4a02b296a1abdae218b11917ad09" ns3:_="" ns4:_="">
    <xsd:import namespace="3523af40-231f-4237-84d9-a013f86b4d76"/>
    <xsd:import namespace="7c177f36-8773-4f18-846d-abf6b20485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3af40-231f-4237-84d9-a013f86b4d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77f36-8773-4f18-846d-abf6b204858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0C5FE9-0468-40FA-806B-86FBE7442C21}">
  <ds:schemaRefs>
    <ds:schemaRef ds:uri="3523af40-231f-4237-84d9-a013f86b4d76"/>
    <ds:schemaRef ds:uri="7c177f36-8773-4f18-846d-abf6b20485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82DFE92-0A4C-48AA-958D-A9AA28376C5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3523af40-231f-4237-84d9-a013f86b4d7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c177f36-8773-4f18-846d-abf6b204858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8047B8-DC93-4028-A957-D3B356801A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1149</Words>
  <Application>Microsoft Office PowerPoint</Application>
  <PresentationFormat>Laajakuva</PresentationFormat>
  <Paragraphs>252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24" baseType="lpstr">
      <vt:lpstr>Aileron Heavy</vt:lpstr>
      <vt:lpstr>Aileron Regular</vt:lpstr>
      <vt:lpstr>Aileron Regular Bold</vt:lpstr>
      <vt:lpstr>Arial</vt:lpstr>
      <vt:lpstr>Arial Narrow</vt:lpstr>
      <vt:lpstr>Calibri</vt:lpstr>
      <vt:lpstr>Myriad Pro</vt:lpstr>
      <vt:lpstr>Segoe UI</vt:lpstr>
      <vt:lpstr>Office Theme</vt:lpstr>
      <vt:lpstr>OVHP_teema</vt:lpstr>
      <vt:lpstr>  Työkykyohjelman laajennus 2023-2024</vt:lpstr>
      <vt:lpstr>PowerPoint-esitys</vt:lpstr>
      <vt:lpstr>Pohjanmaan hyvinvointialue</vt:lpstr>
      <vt:lpstr>TYÖKYVYN TUEN PALVELUKOKONAISUUS</vt:lpstr>
      <vt:lpstr>Työkyvyn tuen palvelut sote-keskuksessa</vt:lpstr>
      <vt:lpstr>Ennen asiakkuutta</vt:lpstr>
      <vt:lpstr>Työkyvyn tuen asiakaskriteerit</vt:lpstr>
      <vt:lpstr>Alkupalvelun tehtävät ja ohjaus työkykykoordinaattorille</vt:lpstr>
      <vt:lpstr>Työkykykoordinaattori</vt:lpstr>
      <vt:lpstr>Palvelupolku</vt:lpstr>
      <vt:lpstr>Työkyvyn tuen suunnitelma</vt:lpstr>
      <vt:lpstr>Seuranta ja arviointi</vt:lpstr>
      <vt:lpstr>PowerPoint-esitys</vt:lpstr>
      <vt:lpstr>PowerPoint-esitys</vt:lpstr>
    </vt:vector>
  </TitlesOfParts>
  <Company>Vaasan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Kaivonen Tanja</dc:creator>
  <cp:lastModifiedBy>Strömmer Minna</cp:lastModifiedBy>
  <cp:revision>149</cp:revision>
  <cp:lastPrinted>2021-10-14T10:38:24Z</cp:lastPrinted>
  <dcterms:created xsi:type="dcterms:W3CDTF">2021-10-08T11:27:23Z</dcterms:created>
  <dcterms:modified xsi:type="dcterms:W3CDTF">2023-09-27T11:48:07Z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0x0101000742B9A829786F43817BC37819629B5C</vt:lpwstr>
  </property>
</Properties>
</file>