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64979356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064979356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64979356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064979356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064979356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064979356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64979356d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064979356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0651512ce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0651512ce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651512ce7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0651512ce7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0651512ce7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0651512ce7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651512ce7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0651512ce7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64979356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64979356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64979356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64979356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701fb83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1e701fb839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64979356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64979356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64979356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64979356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64979356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064979356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64979356d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64979356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64979356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64979356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15038" y="13188"/>
            <a:ext cx="9140300" cy="5143501"/>
          </a:xfrm>
          <a:prstGeom prst="rect">
            <a:avLst/>
          </a:prstGeom>
          <a:noFill/>
          <a:ln>
            <a:noFill/>
          </a:ln>
        </p:spPr>
      </p:pic>
      <p:sp>
        <p:nvSpPr>
          <p:cNvPr id="13" name="Google Shape;13;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3300"/>
              <a:buFont typeface="Verdan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 name="Google Shape;14;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 name="Google Shape;17;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pic>
        <p:nvPicPr>
          <p:cNvPr id="18" name="Google Shape;18;p2"/>
          <p:cNvPicPr preferRelativeResize="0"/>
          <p:nvPr/>
        </p:nvPicPr>
        <p:blipFill rotWithShape="1">
          <a:blip r:embed="rId3">
            <a:alphaModFix/>
          </a:blip>
          <a:srcRect b="0" l="0" r="0" t="0"/>
          <a:stretch/>
        </p:blipFill>
        <p:spPr>
          <a:xfrm>
            <a:off x="3551969" y="332466"/>
            <a:ext cx="2040061" cy="6100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p:cSld name="1_Otsikko ja sisältö">
    <p:spTree>
      <p:nvGrpSpPr>
        <p:cNvPr id="79" name="Shape 79"/>
        <p:cNvGrpSpPr/>
        <p:nvPr/>
      </p:nvGrpSpPr>
      <p:grpSpPr>
        <a:xfrm>
          <a:off x="0" y="0"/>
          <a:ext cx="0" cy="0"/>
          <a:chOff x="0" y="0"/>
          <a:chExt cx="0" cy="0"/>
        </a:xfrm>
      </p:grpSpPr>
      <p:sp>
        <p:nvSpPr>
          <p:cNvPr id="80" name="Google Shape;80;p11"/>
          <p:cNvSpPr txBox="1"/>
          <p:nvPr>
            <p:ph type="title"/>
          </p:nvPr>
        </p:nvSpPr>
        <p:spPr>
          <a:xfrm>
            <a:off x="540001" y="270000"/>
            <a:ext cx="7386900" cy="756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300"/>
              <a:buFont typeface="Verdan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1" name="Google Shape;81;p11"/>
          <p:cNvSpPr txBox="1"/>
          <p:nvPr>
            <p:ph idx="1" type="body"/>
          </p:nvPr>
        </p:nvSpPr>
        <p:spPr>
          <a:xfrm>
            <a:off x="540543" y="1107000"/>
            <a:ext cx="8100000" cy="3510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1100"/>
              </a:spcBef>
              <a:spcAft>
                <a:spcPts val="0"/>
              </a:spcAft>
              <a:buClr>
                <a:schemeClr val="dk1"/>
              </a:buClr>
              <a:buSzPts val="2100"/>
              <a:buChar char="•"/>
              <a:defRPr sz="2100"/>
            </a:lvl1pPr>
            <a:lvl2pPr indent="-342900" lvl="1" marL="914400" algn="l">
              <a:lnSpc>
                <a:spcPct val="90000"/>
              </a:lnSpc>
              <a:spcBef>
                <a:spcPts val="400"/>
              </a:spcBef>
              <a:spcAft>
                <a:spcPts val="0"/>
              </a:spcAft>
              <a:buClr>
                <a:schemeClr val="dk1"/>
              </a:buClr>
              <a:buSzPts val="1800"/>
              <a:buChar char="•"/>
              <a:defRPr/>
            </a:lvl2pPr>
            <a:lvl3pPr indent="-323850" lvl="2" marL="1371600" algn="l">
              <a:lnSpc>
                <a:spcPct val="90000"/>
              </a:lnSpc>
              <a:spcBef>
                <a:spcPts val="400"/>
              </a:spcBef>
              <a:spcAft>
                <a:spcPts val="0"/>
              </a:spcAft>
              <a:buClr>
                <a:schemeClr val="dk1"/>
              </a:buClr>
              <a:buSzPts val="15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303030"/>
                </a:solidFill>
              </a:defRPr>
            </a:lvl1pPr>
            <a:lvl2pPr indent="0" lvl="1" marL="0" algn="r">
              <a:spcBef>
                <a:spcPts val="0"/>
              </a:spcBef>
              <a:buNone/>
              <a:defRPr>
                <a:solidFill>
                  <a:srgbClr val="303030"/>
                </a:solidFill>
              </a:defRPr>
            </a:lvl2pPr>
            <a:lvl3pPr indent="0" lvl="2" marL="0" algn="r">
              <a:spcBef>
                <a:spcPts val="0"/>
              </a:spcBef>
              <a:buNone/>
              <a:defRPr>
                <a:solidFill>
                  <a:srgbClr val="303030"/>
                </a:solidFill>
              </a:defRPr>
            </a:lvl3pPr>
            <a:lvl4pPr indent="0" lvl="3" marL="0" algn="r">
              <a:spcBef>
                <a:spcPts val="0"/>
              </a:spcBef>
              <a:buNone/>
              <a:defRPr>
                <a:solidFill>
                  <a:srgbClr val="303030"/>
                </a:solidFill>
              </a:defRPr>
            </a:lvl4pPr>
            <a:lvl5pPr indent="0" lvl="4" marL="0" algn="r">
              <a:spcBef>
                <a:spcPts val="0"/>
              </a:spcBef>
              <a:buNone/>
              <a:defRPr>
                <a:solidFill>
                  <a:srgbClr val="303030"/>
                </a:solidFill>
              </a:defRPr>
            </a:lvl5pPr>
            <a:lvl6pPr indent="0" lvl="5" marL="0" algn="r">
              <a:spcBef>
                <a:spcPts val="0"/>
              </a:spcBef>
              <a:buNone/>
              <a:defRPr>
                <a:solidFill>
                  <a:srgbClr val="303030"/>
                </a:solidFill>
              </a:defRPr>
            </a:lvl6pPr>
            <a:lvl7pPr indent="0" lvl="6" marL="0" algn="r">
              <a:spcBef>
                <a:spcPts val="0"/>
              </a:spcBef>
              <a:buNone/>
              <a:defRPr>
                <a:solidFill>
                  <a:srgbClr val="303030"/>
                </a:solidFill>
              </a:defRPr>
            </a:lvl7pPr>
            <a:lvl8pPr indent="0" lvl="7" marL="0" algn="r">
              <a:spcBef>
                <a:spcPts val="0"/>
              </a:spcBef>
              <a:buNone/>
              <a:defRPr>
                <a:solidFill>
                  <a:srgbClr val="303030"/>
                </a:solidFill>
              </a:defRPr>
            </a:lvl8pPr>
            <a:lvl9pPr indent="0" lvl="8" marL="0" algn="r">
              <a:spcBef>
                <a:spcPts val="0"/>
              </a:spcBef>
              <a:buNone/>
              <a:defRPr>
                <a:solidFill>
                  <a:srgbClr val="303030"/>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Kaksi sisältökohdetta">
  <p:cSld name="1_Kaksi sisältökohdetta">
    <p:spTree>
      <p:nvGrpSpPr>
        <p:cNvPr id="85" name="Shape 85"/>
        <p:cNvGrpSpPr/>
        <p:nvPr/>
      </p:nvGrpSpPr>
      <p:grpSpPr>
        <a:xfrm>
          <a:off x="0" y="0"/>
          <a:ext cx="0" cy="0"/>
          <a:chOff x="0" y="0"/>
          <a:chExt cx="0" cy="0"/>
        </a:xfrm>
      </p:grpSpPr>
      <p:sp>
        <p:nvSpPr>
          <p:cNvPr id="86" name="Google Shape;86;p12"/>
          <p:cNvSpPr txBox="1"/>
          <p:nvPr>
            <p:ph type="title"/>
          </p:nvPr>
        </p:nvSpPr>
        <p:spPr>
          <a:xfrm>
            <a:off x="540001" y="270000"/>
            <a:ext cx="7271100" cy="756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3300"/>
              <a:buFont typeface="Verdana"/>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2"/>
          <p:cNvSpPr txBox="1"/>
          <p:nvPr>
            <p:ph idx="1" type="body"/>
          </p:nvPr>
        </p:nvSpPr>
        <p:spPr>
          <a:xfrm>
            <a:off x="540544" y="1107000"/>
            <a:ext cx="3500700" cy="3510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dk1"/>
              </a:buClr>
              <a:buSzPts val="2100"/>
              <a:buChar char="•"/>
              <a:defRPr sz="2100"/>
            </a:lvl1pPr>
            <a:lvl2pPr indent="-342900" lvl="1" marL="914400" algn="l">
              <a:lnSpc>
                <a:spcPct val="90000"/>
              </a:lnSpc>
              <a:spcBef>
                <a:spcPts val="400"/>
              </a:spcBef>
              <a:spcAft>
                <a:spcPts val="0"/>
              </a:spcAft>
              <a:buClr>
                <a:schemeClr val="dk1"/>
              </a:buClr>
              <a:buSzPts val="1800"/>
              <a:buChar char="•"/>
              <a:defRPr/>
            </a:lvl2pPr>
            <a:lvl3pPr indent="-323850" lvl="2" marL="1371600" algn="l">
              <a:lnSpc>
                <a:spcPct val="90000"/>
              </a:lnSpc>
              <a:spcBef>
                <a:spcPts val="400"/>
              </a:spcBef>
              <a:spcAft>
                <a:spcPts val="0"/>
              </a:spcAft>
              <a:buClr>
                <a:schemeClr val="dk1"/>
              </a:buClr>
              <a:buSzPts val="15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2"/>
          <p:cNvSpPr txBox="1"/>
          <p:nvPr>
            <p:ph idx="2" type="body"/>
          </p:nvPr>
        </p:nvSpPr>
        <p:spPr>
          <a:xfrm>
            <a:off x="4310443" y="1107000"/>
            <a:ext cx="3500700" cy="35100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800"/>
              </a:spcBef>
              <a:spcAft>
                <a:spcPts val="0"/>
              </a:spcAft>
              <a:buClr>
                <a:schemeClr val="dk1"/>
              </a:buClr>
              <a:buSzPts val="2100"/>
              <a:buChar char="•"/>
              <a:defRPr sz="2100"/>
            </a:lvl1pPr>
            <a:lvl2pPr indent="-342900" lvl="1" marL="914400" algn="l">
              <a:lnSpc>
                <a:spcPct val="90000"/>
              </a:lnSpc>
              <a:spcBef>
                <a:spcPts val="400"/>
              </a:spcBef>
              <a:spcAft>
                <a:spcPts val="0"/>
              </a:spcAft>
              <a:buClr>
                <a:schemeClr val="dk1"/>
              </a:buClr>
              <a:buSzPts val="1800"/>
              <a:buChar char="•"/>
              <a:defRPr/>
            </a:lvl2pPr>
            <a:lvl3pPr indent="-323850" lvl="2" marL="1371600" algn="l">
              <a:lnSpc>
                <a:spcPct val="90000"/>
              </a:lnSpc>
              <a:spcBef>
                <a:spcPts val="400"/>
              </a:spcBef>
              <a:spcAft>
                <a:spcPts val="0"/>
              </a:spcAft>
              <a:buClr>
                <a:schemeClr val="dk1"/>
              </a:buClr>
              <a:buSzPts val="15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303030"/>
                </a:solidFill>
              </a:defRPr>
            </a:lvl1pPr>
            <a:lvl2pPr indent="0" lvl="1" marL="0" algn="r">
              <a:spcBef>
                <a:spcPts val="0"/>
              </a:spcBef>
              <a:buNone/>
              <a:defRPr>
                <a:solidFill>
                  <a:srgbClr val="303030"/>
                </a:solidFill>
              </a:defRPr>
            </a:lvl2pPr>
            <a:lvl3pPr indent="0" lvl="2" marL="0" algn="r">
              <a:spcBef>
                <a:spcPts val="0"/>
              </a:spcBef>
              <a:buNone/>
              <a:defRPr>
                <a:solidFill>
                  <a:srgbClr val="303030"/>
                </a:solidFill>
              </a:defRPr>
            </a:lvl3pPr>
            <a:lvl4pPr indent="0" lvl="3" marL="0" algn="r">
              <a:spcBef>
                <a:spcPts val="0"/>
              </a:spcBef>
              <a:buNone/>
              <a:defRPr>
                <a:solidFill>
                  <a:srgbClr val="303030"/>
                </a:solidFill>
              </a:defRPr>
            </a:lvl4pPr>
            <a:lvl5pPr indent="0" lvl="4" marL="0" algn="r">
              <a:spcBef>
                <a:spcPts val="0"/>
              </a:spcBef>
              <a:buNone/>
              <a:defRPr>
                <a:solidFill>
                  <a:srgbClr val="303030"/>
                </a:solidFill>
              </a:defRPr>
            </a:lvl5pPr>
            <a:lvl6pPr indent="0" lvl="5" marL="0" algn="r">
              <a:spcBef>
                <a:spcPts val="0"/>
              </a:spcBef>
              <a:buNone/>
              <a:defRPr>
                <a:solidFill>
                  <a:srgbClr val="303030"/>
                </a:solidFill>
              </a:defRPr>
            </a:lvl6pPr>
            <a:lvl7pPr indent="0" lvl="6" marL="0" algn="r">
              <a:spcBef>
                <a:spcPts val="0"/>
              </a:spcBef>
              <a:buNone/>
              <a:defRPr>
                <a:solidFill>
                  <a:srgbClr val="303030"/>
                </a:solidFill>
              </a:defRPr>
            </a:lvl7pPr>
            <a:lvl8pPr indent="0" lvl="7" marL="0" algn="r">
              <a:spcBef>
                <a:spcPts val="0"/>
              </a:spcBef>
              <a:buNone/>
              <a:defRPr>
                <a:solidFill>
                  <a:srgbClr val="303030"/>
                </a:solidFill>
              </a:defRPr>
            </a:lvl8pPr>
            <a:lvl9pPr indent="0" lvl="8" marL="0" algn="r">
              <a:spcBef>
                <a:spcPts val="0"/>
              </a:spcBef>
              <a:buNone/>
              <a:defRPr>
                <a:solidFill>
                  <a:srgbClr val="303030"/>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19"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b="0" l="0" r="0" t="0"/>
          <a:stretch/>
        </p:blipFill>
        <p:spPr>
          <a:xfrm>
            <a:off x="15038" y="13188"/>
            <a:ext cx="9140300" cy="5143501"/>
          </a:xfrm>
          <a:prstGeom prst="rect">
            <a:avLst/>
          </a:prstGeom>
          <a:noFill/>
          <a:ln>
            <a:noFill/>
          </a:ln>
        </p:spPr>
      </p:pic>
      <p:sp>
        <p:nvSpPr>
          <p:cNvPr id="21" name="Google Shape;21;p3"/>
          <p:cNvSpPr txBox="1"/>
          <p:nvPr>
            <p:ph type="title"/>
          </p:nvPr>
        </p:nvSpPr>
        <p:spPr>
          <a:xfrm>
            <a:off x="41225" y="240875"/>
            <a:ext cx="8992800" cy="7206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dk1"/>
              </a:buClr>
              <a:buSzPts val="2700"/>
              <a:buFont typeface="Verdana"/>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3"/>
          <p:cNvSpPr txBox="1"/>
          <p:nvPr>
            <p:ph idx="10" type="dt"/>
          </p:nvPr>
        </p:nvSpPr>
        <p:spPr>
          <a:xfrm>
            <a:off x="2608384" y="4757783"/>
            <a:ext cx="10800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1" type="ftr"/>
          </p:nvPr>
        </p:nvSpPr>
        <p:spPr>
          <a:xfrm>
            <a:off x="4039833" y="47601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2" type="sldNum"/>
          </p:nvPr>
        </p:nvSpPr>
        <p:spPr>
          <a:xfrm>
            <a:off x="7435350" y="4760164"/>
            <a:ext cx="1080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pic>
        <p:nvPicPr>
          <p:cNvPr id="26" name="Google Shape;26;p3"/>
          <p:cNvPicPr preferRelativeResize="0"/>
          <p:nvPr/>
        </p:nvPicPr>
        <p:blipFill rotWithShape="1">
          <a:blip r:embed="rId3">
            <a:alphaModFix/>
          </a:blip>
          <a:srcRect b="0" l="0" r="0" t="0"/>
          <a:stretch/>
        </p:blipFill>
        <p:spPr>
          <a:xfrm>
            <a:off x="245700" y="4462152"/>
            <a:ext cx="2011234" cy="6014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type="twoObj">
  <p:cSld name="TWO_OBJECTS">
    <p:spTree>
      <p:nvGrpSpPr>
        <p:cNvPr id="27"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b="0" l="0" r="0" t="0"/>
          <a:stretch/>
        </p:blipFill>
        <p:spPr>
          <a:xfrm>
            <a:off x="15038" y="13188"/>
            <a:ext cx="9140300" cy="5143501"/>
          </a:xfrm>
          <a:prstGeom prst="rect">
            <a:avLst/>
          </a:prstGeom>
          <a:noFill/>
          <a:ln>
            <a:noFill/>
          </a:ln>
        </p:spPr>
      </p:pic>
      <p:sp>
        <p:nvSpPr>
          <p:cNvPr id="29" name="Google Shape;29;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Verdana"/>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 name="Google Shape;30;p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2" name="Google Shape;32;p4"/>
          <p:cNvPicPr preferRelativeResize="0"/>
          <p:nvPr/>
        </p:nvPicPr>
        <p:blipFill rotWithShape="1">
          <a:blip r:embed="rId3">
            <a:alphaModFix/>
          </a:blip>
          <a:srcRect b="0" l="0" r="0" t="0"/>
          <a:stretch/>
        </p:blipFill>
        <p:spPr>
          <a:xfrm>
            <a:off x="245700" y="4462152"/>
            <a:ext cx="2011234" cy="601419"/>
          </a:xfrm>
          <a:prstGeom prst="rect">
            <a:avLst/>
          </a:prstGeom>
          <a:noFill/>
          <a:ln>
            <a:noFill/>
          </a:ln>
        </p:spPr>
      </p:pic>
      <p:sp>
        <p:nvSpPr>
          <p:cNvPr id="33" name="Google Shape;33;p4"/>
          <p:cNvSpPr txBox="1"/>
          <p:nvPr>
            <p:ph idx="10" type="dt"/>
          </p:nvPr>
        </p:nvSpPr>
        <p:spPr>
          <a:xfrm>
            <a:off x="2608384" y="4757783"/>
            <a:ext cx="10800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Google Shape;34;p4"/>
          <p:cNvSpPr txBox="1"/>
          <p:nvPr>
            <p:ph idx="11" type="ftr"/>
          </p:nvPr>
        </p:nvSpPr>
        <p:spPr>
          <a:xfrm>
            <a:off x="4039833" y="47601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4"/>
          <p:cNvSpPr txBox="1"/>
          <p:nvPr>
            <p:ph idx="12" type="sldNum"/>
          </p:nvPr>
        </p:nvSpPr>
        <p:spPr>
          <a:xfrm>
            <a:off x="7435350" y="4760164"/>
            <a:ext cx="1080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ailu" type="twoTxTwoObj">
  <p:cSld name="TWO_OBJECTS_WITH_TEXT">
    <p:spTree>
      <p:nvGrpSpPr>
        <p:cNvPr id="36" name="Shape 36"/>
        <p:cNvGrpSpPr/>
        <p:nvPr/>
      </p:nvGrpSpPr>
      <p:grpSpPr>
        <a:xfrm>
          <a:off x="0" y="0"/>
          <a:ext cx="0" cy="0"/>
          <a:chOff x="0" y="0"/>
          <a:chExt cx="0" cy="0"/>
        </a:xfrm>
      </p:grpSpPr>
      <p:pic>
        <p:nvPicPr>
          <p:cNvPr id="37" name="Google Shape;37;p5"/>
          <p:cNvPicPr preferRelativeResize="0"/>
          <p:nvPr/>
        </p:nvPicPr>
        <p:blipFill rotWithShape="1">
          <a:blip r:embed="rId2">
            <a:alphaModFix/>
          </a:blip>
          <a:srcRect b="0" l="0" r="0" t="0"/>
          <a:stretch/>
        </p:blipFill>
        <p:spPr>
          <a:xfrm>
            <a:off x="15038" y="13188"/>
            <a:ext cx="9140300" cy="5143501"/>
          </a:xfrm>
          <a:prstGeom prst="rect">
            <a:avLst/>
          </a:prstGeom>
          <a:noFill/>
          <a:ln>
            <a:noFill/>
          </a:ln>
        </p:spPr>
      </p:pic>
      <p:sp>
        <p:nvSpPr>
          <p:cNvPr id="38" name="Google Shape;38;p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Verdana"/>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 name="Google Shape;39;p5"/>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500"/>
              <a:buNone/>
              <a:defRPr b="1" sz="15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5"/>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500"/>
              <a:buNone/>
              <a:defRPr b="1" sz="15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04800" lvl="3" marL="1828800" algn="l">
              <a:lnSpc>
                <a:spcPct val="90000"/>
              </a:lnSpc>
              <a:spcBef>
                <a:spcPts val="400"/>
              </a:spcBef>
              <a:spcAft>
                <a:spcPts val="0"/>
              </a:spcAft>
              <a:buClr>
                <a:schemeClr val="dk1"/>
              </a:buClr>
              <a:buSzPts val="1200"/>
              <a:buChar char="•"/>
              <a:defRPr sz="1200"/>
            </a:lvl4pPr>
            <a:lvl5pPr indent="-304800" lvl="4" marL="2286000" algn="l">
              <a:lnSpc>
                <a:spcPct val="90000"/>
              </a:lnSpc>
              <a:spcBef>
                <a:spcPts val="400"/>
              </a:spcBef>
              <a:spcAft>
                <a:spcPts val="0"/>
              </a:spcAft>
              <a:buClr>
                <a:schemeClr val="dk1"/>
              </a:buClr>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43" name="Google Shape;43;p5"/>
          <p:cNvPicPr preferRelativeResize="0"/>
          <p:nvPr/>
        </p:nvPicPr>
        <p:blipFill rotWithShape="1">
          <a:blip r:embed="rId3">
            <a:alphaModFix/>
          </a:blip>
          <a:srcRect b="0" l="0" r="0" t="0"/>
          <a:stretch/>
        </p:blipFill>
        <p:spPr>
          <a:xfrm>
            <a:off x="245700" y="4462152"/>
            <a:ext cx="2011234" cy="601419"/>
          </a:xfrm>
          <a:prstGeom prst="rect">
            <a:avLst/>
          </a:prstGeom>
          <a:noFill/>
          <a:ln>
            <a:noFill/>
          </a:ln>
        </p:spPr>
      </p:pic>
      <p:sp>
        <p:nvSpPr>
          <p:cNvPr id="44" name="Google Shape;44;p5"/>
          <p:cNvSpPr txBox="1"/>
          <p:nvPr>
            <p:ph idx="10" type="dt"/>
          </p:nvPr>
        </p:nvSpPr>
        <p:spPr>
          <a:xfrm>
            <a:off x="2608384" y="4757783"/>
            <a:ext cx="10800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 name="Google Shape;45;p5"/>
          <p:cNvSpPr txBox="1"/>
          <p:nvPr>
            <p:ph idx="11" type="ftr"/>
          </p:nvPr>
        </p:nvSpPr>
        <p:spPr>
          <a:xfrm>
            <a:off x="4039833" y="47601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 name="Google Shape;46;p5"/>
          <p:cNvSpPr txBox="1"/>
          <p:nvPr>
            <p:ph idx="12" type="sldNum"/>
          </p:nvPr>
        </p:nvSpPr>
        <p:spPr>
          <a:xfrm>
            <a:off x="7435350" y="4760164"/>
            <a:ext cx="1080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type="titleOnly">
  <p:cSld name="TITLE_ONLY">
    <p:spTree>
      <p:nvGrpSpPr>
        <p:cNvPr id="47"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b="0" l="0" r="0" t="0"/>
          <a:stretch/>
        </p:blipFill>
        <p:spPr>
          <a:xfrm>
            <a:off x="15038" y="13188"/>
            <a:ext cx="9140300" cy="5143501"/>
          </a:xfrm>
          <a:prstGeom prst="rect">
            <a:avLst/>
          </a:prstGeom>
          <a:noFill/>
          <a:ln>
            <a:noFill/>
          </a:ln>
        </p:spPr>
      </p:pic>
      <p:sp>
        <p:nvSpPr>
          <p:cNvPr id="49" name="Google Shape;49;p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2700"/>
              <a:buFont typeface="Verdana"/>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50" name="Google Shape;50;p6"/>
          <p:cNvPicPr preferRelativeResize="0"/>
          <p:nvPr/>
        </p:nvPicPr>
        <p:blipFill rotWithShape="1">
          <a:blip r:embed="rId3">
            <a:alphaModFix/>
          </a:blip>
          <a:srcRect b="0" l="0" r="0" t="0"/>
          <a:stretch/>
        </p:blipFill>
        <p:spPr>
          <a:xfrm>
            <a:off x="245700" y="4462152"/>
            <a:ext cx="2011234" cy="601419"/>
          </a:xfrm>
          <a:prstGeom prst="rect">
            <a:avLst/>
          </a:prstGeom>
          <a:noFill/>
          <a:ln>
            <a:noFill/>
          </a:ln>
        </p:spPr>
      </p:pic>
      <p:sp>
        <p:nvSpPr>
          <p:cNvPr id="51" name="Google Shape;51;p6"/>
          <p:cNvSpPr txBox="1"/>
          <p:nvPr>
            <p:ph idx="10" type="dt"/>
          </p:nvPr>
        </p:nvSpPr>
        <p:spPr>
          <a:xfrm>
            <a:off x="2608384" y="4757783"/>
            <a:ext cx="10800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6"/>
          <p:cNvSpPr txBox="1"/>
          <p:nvPr>
            <p:ph idx="11" type="ftr"/>
          </p:nvPr>
        </p:nvSpPr>
        <p:spPr>
          <a:xfrm>
            <a:off x="4039833" y="47601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6"/>
          <p:cNvSpPr txBox="1"/>
          <p:nvPr>
            <p:ph idx="12" type="sldNum"/>
          </p:nvPr>
        </p:nvSpPr>
        <p:spPr>
          <a:xfrm>
            <a:off x="7435350" y="4760164"/>
            <a:ext cx="1080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ype="blank">
  <p:cSld name="BLANK">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a:off x="245700" y="4462152"/>
            <a:ext cx="2011234" cy="601419"/>
          </a:xfrm>
          <a:prstGeom prst="rect">
            <a:avLst/>
          </a:prstGeom>
          <a:noFill/>
          <a:ln>
            <a:noFill/>
          </a:ln>
        </p:spPr>
      </p:pic>
      <p:sp>
        <p:nvSpPr>
          <p:cNvPr id="56" name="Google Shape;56;p7"/>
          <p:cNvSpPr txBox="1"/>
          <p:nvPr>
            <p:ph idx="10" type="dt"/>
          </p:nvPr>
        </p:nvSpPr>
        <p:spPr>
          <a:xfrm>
            <a:off x="2608384" y="4757783"/>
            <a:ext cx="10800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7"/>
          <p:cNvSpPr txBox="1"/>
          <p:nvPr>
            <p:ph idx="11" type="ftr"/>
          </p:nvPr>
        </p:nvSpPr>
        <p:spPr>
          <a:xfrm>
            <a:off x="4039833" y="47601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7"/>
          <p:cNvSpPr txBox="1"/>
          <p:nvPr>
            <p:ph idx="12" type="sldNum"/>
          </p:nvPr>
        </p:nvSpPr>
        <p:spPr>
          <a:xfrm>
            <a:off x="7435350" y="4760164"/>
            <a:ext cx="1080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petusdia">
  <p:cSld name="Lopetusdia">
    <p:spTree>
      <p:nvGrpSpPr>
        <p:cNvPr id="59" name="Shape 59"/>
        <p:cNvGrpSpPr/>
        <p:nvPr/>
      </p:nvGrpSpPr>
      <p:grpSpPr>
        <a:xfrm>
          <a:off x="0" y="0"/>
          <a:ext cx="0" cy="0"/>
          <a:chOff x="0" y="0"/>
          <a:chExt cx="0" cy="0"/>
        </a:xfrm>
      </p:grpSpPr>
      <p:pic>
        <p:nvPicPr>
          <p:cNvPr id="60" name="Google Shape;60;p8"/>
          <p:cNvPicPr preferRelativeResize="0"/>
          <p:nvPr/>
        </p:nvPicPr>
        <p:blipFill rotWithShape="1">
          <a:blip r:embed="rId2">
            <a:alphaModFix/>
          </a:blip>
          <a:srcRect b="0" l="0" r="0" t="0"/>
          <a:stretch/>
        </p:blipFill>
        <p:spPr>
          <a:xfrm>
            <a:off x="3700" y="0"/>
            <a:ext cx="9140300" cy="5143501"/>
          </a:xfrm>
          <a:prstGeom prst="rect">
            <a:avLst/>
          </a:prstGeom>
          <a:noFill/>
          <a:ln>
            <a:noFill/>
          </a:ln>
        </p:spPr>
      </p:pic>
      <p:sp>
        <p:nvSpPr>
          <p:cNvPr id="61" name="Google Shape;61;p8"/>
          <p:cNvSpPr txBox="1"/>
          <p:nvPr>
            <p:ph type="title"/>
          </p:nvPr>
        </p:nvSpPr>
        <p:spPr>
          <a:xfrm>
            <a:off x="628650" y="2074664"/>
            <a:ext cx="7886700" cy="994200"/>
          </a:xfrm>
          <a:prstGeom prst="rect">
            <a:avLst/>
          </a:prstGeom>
          <a:solidFill>
            <a:schemeClr val="lt1"/>
          </a:solid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dk1"/>
              </a:buClr>
              <a:buSzPts val="3300"/>
              <a:buFont typeface="Verdana"/>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pic>
        <p:nvPicPr>
          <p:cNvPr id="65" name="Google Shape;65;p8"/>
          <p:cNvPicPr preferRelativeResize="0"/>
          <p:nvPr/>
        </p:nvPicPr>
        <p:blipFill rotWithShape="1">
          <a:blip r:embed="rId3">
            <a:alphaModFix/>
          </a:blip>
          <a:srcRect b="0" l="0" r="0" t="0"/>
          <a:stretch/>
        </p:blipFill>
        <p:spPr>
          <a:xfrm>
            <a:off x="3566383" y="4121116"/>
            <a:ext cx="2011234" cy="601419"/>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nsilehti - suuri kuva" showMasterSp="0">
  <p:cSld name="Kansilehti - suuri kuva">
    <p:bg>
      <p:bgPr>
        <a:solidFill>
          <a:schemeClr val="lt1"/>
        </a:solidFill>
      </p:bgPr>
    </p:bg>
    <p:spTree>
      <p:nvGrpSpPr>
        <p:cNvPr id="66" name="Shape 66"/>
        <p:cNvGrpSpPr/>
        <p:nvPr/>
      </p:nvGrpSpPr>
      <p:grpSpPr>
        <a:xfrm>
          <a:off x="0" y="0"/>
          <a:ext cx="0" cy="0"/>
          <a:chOff x="0" y="0"/>
          <a:chExt cx="0" cy="0"/>
        </a:xfrm>
      </p:grpSpPr>
      <p:pic>
        <p:nvPicPr>
          <p:cNvPr descr="Nuori mies ja seniorimies keskustelevat terveyskeskuksen odotustilassa." id="67" name="Google Shape;67;p9"/>
          <p:cNvPicPr preferRelativeResize="0"/>
          <p:nvPr/>
        </p:nvPicPr>
        <p:blipFill rotWithShape="1">
          <a:blip r:embed="rId2">
            <a:alphaModFix/>
          </a:blip>
          <a:srcRect b="2894" l="10823" r="0" t="6468"/>
          <a:stretch/>
        </p:blipFill>
        <p:spPr>
          <a:xfrm>
            <a:off x="1" y="0"/>
            <a:ext cx="9144003" cy="5143500"/>
          </a:xfrm>
          <a:prstGeom prst="rect">
            <a:avLst/>
          </a:prstGeom>
          <a:noFill/>
          <a:ln>
            <a:noFill/>
          </a:ln>
        </p:spPr>
      </p:pic>
      <p:pic>
        <p:nvPicPr>
          <p:cNvPr descr="Terveyden ja hyvinvoinnin laitos" id="68" name="Google Shape;68;p9"/>
          <p:cNvPicPr preferRelativeResize="0"/>
          <p:nvPr/>
        </p:nvPicPr>
        <p:blipFill rotWithShape="1">
          <a:blip r:embed="rId3">
            <a:alphaModFix/>
          </a:blip>
          <a:srcRect b="0" l="0" r="0" t="0"/>
          <a:stretch/>
        </p:blipFill>
        <p:spPr>
          <a:xfrm>
            <a:off x="486431" y="4599098"/>
            <a:ext cx="833931" cy="405696"/>
          </a:xfrm>
          <a:prstGeom prst="rect">
            <a:avLst/>
          </a:prstGeom>
          <a:noFill/>
          <a:ln>
            <a:noFill/>
          </a:ln>
        </p:spPr>
      </p:pic>
      <p:pic>
        <p:nvPicPr>
          <p:cNvPr descr="." id="69" name="Google Shape;69;p9"/>
          <p:cNvPicPr preferRelativeResize="0"/>
          <p:nvPr/>
        </p:nvPicPr>
        <p:blipFill rotWithShape="1">
          <a:blip r:embed="rId4">
            <a:alphaModFix/>
          </a:blip>
          <a:srcRect b="0" l="0" r="0" t="0"/>
          <a:stretch/>
        </p:blipFill>
        <p:spPr>
          <a:xfrm>
            <a:off x="5209491" y="1408268"/>
            <a:ext cx="3934513" cy="3735233"/>
          </a:xfrm>
          <a:prstGeom prst="rect">
            <a:avLst/>
          </a:prstGeom>
          <a:noFill/>
          <a:ln>
            <a:noFill/>
          </a:ln>
        </p:spPr>
      </p:pic>
      <p:pic>
        <p:nvPicPr>
          <p:cNvPr descr="Sote-uudistus&#10;Tulevaisuuden sosiaali- ja terveyskeskus" id="70" name="Google Shape;70;p9"/>
          <p:cNvPicPr preferRelativeResize="0"/>
          <p:nvPr/>
        </p:nvPicPr>
        <p:blipFill rotWithShape="1">
          <a:blip r:embed="rId5">
            <a:alphaModFix/>
          </a:blip>
          <a:srcRect b="0" l="0" r="0" t="0"/>
          <a:stretch/>
        </p:blipFill>
        <p:spPr>
          <a:xfrm>
            <a:off x="7101115" y="4270232"/>
            <a:ext cx="1903993" cy="698893"/>
          </a:xfrm>
          <a:prstGeom prst="rect">
            <a:avLst/>
          </a:prstGeom>
          <a:noFill/>
          <a:ln>
            <a:noFill/>
          </a:ln>
        </p:spPr>
      </p:pic>
      <p:sp>
        <p:nvSpPr>
          <p:cNvPr id="71" name="Google Shape;71;p9"/>
          <p:cNvSpPr txBox="1"/>
          <p:nvPr>
            <p:ph type="ctrTitle"/>
          </p:nvPr>
        </p:nvSpPr>
        <p:spPr>
          <a:xfrm>
            <a:off x="556260" y="603598"/>
            <a:ext cx="3741300" cy="1654200"/>
          </a:xfrm>
          <a:prstGeom prst="rect">
            <a:avLst/>
          </a:prstGeom>
          <a:noFill/>
          <a:ln>
            <a:noFill/>
          </a:ln>
        </p:spPr>
        <p:txBody>
          <a:bodyPr anchorCtr="0" anchor="b" bIns="34275" lIns="68575" spcFirstLastPara="1" rIns="68575" wrap="square" tIns="34275">
            <a:noAutofit/>
          </a:bodyPr>
          <a:lstStyle>
            <a:lvl1pPr lvl="0" algn="l">
              <a:lnSpc>
                <a:spcPct val="80000"/>
              </a:lnSpc>
              <a:spcBef>
                <a:spcPts val="0"/>
              </a:spcBef>
              <a:spcAft>
                <a:spcPts val="0"/>
              </a:spcAft>
              <a:buClr>
                <a:schemeClr val="dk1"/>
              </a:buClr>
              <a:buSzPts val="3200"/>
              <a:buFont typeface="Verdana"/>
              <a:buNone/>
              <a:defRPr b="1" sz="32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2" name="Google Shape;72;p9"/>
          <p:cNvSpPr txBox="1"/>
          <p:nvPr>
            <p:ph idx="1" type="body"/>
          </p:nvPr>
        </p:nvSpPr>
        <p:spPr>
          <a:xfrm>
            <a:off x="556260" y="2366747"/>
            <a:ext cx="3741300" cy="792300"/>
          </a:xfrm>
          <a:prstGeom prst="rect">
            <a:avLst/>
          </a:prstGeom>
          <a:noFill/>
          <a:ln>
            <a:noFill/>
          </a:ln>
        </p:spPr>
        <p:txBody>
          <a:bodyPr anchorCtr="0" anchor="t" bIns="0" lIns="68575" spcFirstLastPara="1" rIns="68575" wrap="square" tIns="34275">
            <a:noAutofit/>
          </a:bodyPr>
          <a:lstStyle>
            <a:lvl1pPr indent="-228600" lvl="0" marL="457200" algn="l">
              <a:lnSpc>
                <a:spcPct val="90000"/>
              </a:lnSpc>
              <a:spcBef>
                <a:spcPts val="0"/>
              </a:spcBef>
              <a:spcAft>
                <a:spcPts val="0"/>
              </a:spcAft>
              <a:buClr>
                <a:schemeClr val="dk2"/>
              </a:buClr>
              <a:buSzPts val="1700"/>
              <a:buNone/>
              <a:defRPr b="1" i="0" sz="1700">
                <a:solidFill>
                  <a:schemeClr val="dk2"/>
                </a:solidFill>
                <a:latin typeface="Calibri"/>
                <a:ea typeface="Calibri"/>
                <a:cs typeface="Calibri"/>
                <a:sym typeface="Calibri"/>
              </a:defRPr>
            </a:lvl1pPr>
            <a:lvl2pPr indent="-228600" lvl="1" marL="914400" algn="l">
              <a:lnSpc>
                <a:spcPct val="90000"/>
              </a:lnSpc>
              <a:spcBef>
                <a:spcPts val="400"/>
              </a:spcBef>
              <a:spcAft>
                <a:spcPts val="0"/>
              </a:spcAft>
              <a:buClr>
                <a:schemeClr val="dk1"/>
              </a:buClr>
              <a:buSzPts val="1800"/>
              <a:buNone/>
              <a:defRPr/>
            </a:lvl2pPr>
            <a:lvl3pPr indent="-228600" lvl="2" marL="1371600" algn="l">
              <a:lnSpc>
                <a:spcPct val="90000"/>
              </a:lnSpc>
              <a:spcBef>
                <a:spcPts val="400"/>
              </a:spcBef>
              <a:spcAft>
                <a:spcPts val="0"/>
              </a:spcAft>
              <a:buClr>
                <a:schemeClr val="dk1"/>
              </a:buClr>
              <a:buSzPts val="15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 name="Google Shape;73;p9"/>
          <p:cNvSpPr txBox="1"/>
          <p:nvPr>
            <p:ph idx="2" type="body"/>
          </p:nvPr>
        </p:nvSpPr>
        <p:spPr>
          <a:xfrm>
            <a:off x="556264" y="3430105"/>
            <a:ext cx="3534900" cy="297000"/>
          </a:xfrm>
          <a:prstGeom prst="rect">
            <a:avLst/>
          </a:prstGeom>
          <a:noFill/>
          <a:ln>
            <a:noFill/>
          </a:ln>
        </p:spPr>
        <p:txBody>
          <a:bodyPr anchorCtr="0" anchor="t" bIns="34275" lIns="0" spcFirstLastPara="1" rIns="68575" wrap="square" tIns="34275">
            <a:noAutofit/>
          </a:bodyPr>
          <a:lstStyle>
            <a:lvl1pPr indent="-228600" lvl="0" marL="457200" algn="l">
              <a:lnSpc>
                <a:spcPct val="100000"/>
              </a:lnSpc>
              <a:spcBef>
                <a:spcPts val="800"/>
              </a:spcBef>
              <a:spcAft>
                <a:spcPts val="0"/>
              </a:spcAft>
              <a:buClr>
                <a:schemeClr val="dk1"/>
              </a:buClr>
              <a:buSzPts val="1400"/>
              <a:buNone/>
              <a:defRPr sz="1400"/>
            </a:lvl1pPr>
            <a:lvl2pPr indent="-228600" lvl="1" marL="914400" algn="l">
              <a:lnSpc>
                <a:spcPct val="90000"/>
              </a:lnSpc>
              <a:spcBef>
                <a:spcPts val="400"/>
              </a:spcBef>
              <a:spcAft>
                <a:spcPts val="0"/>
              </a:spcAft>
              <a:buClr>
                <a:schemeClr val="dk1"/>
              </a:buClr>
              <a:buSzPts val="1700"/>
              <a:buNone/>
              <a:defRPr sz="1700"/>
            </a:lvl2pPr>
            <a:lvl3pPr indent="-228600" lvl="2" marL="1371600" algn="l">
              <a:lnSpc>
                <a:spcPct val="90000"/>
              </a:lnSpc>
              <a:spcBef>
                <a:spcPts val="400"/>
              </a:spcBef>
              <a:spcAft>
                <a:spcPts val="0"/>
              </a:spcAft>
              <a:buClr>
                <a:schemeClr val="dk1"/>
              </a:buClr>
              <a:buSzPts val="1700"/>
              <a:buNone/>
              <a:defRPr sz="1700"/>
            </a:lvl3pPr>
            <a:lvl4pPr indent="-228600" lvl="3" marL="1828800" algn="l">
              <a:lnSpc>
                <a:spcPct val="90000"/>
              </a:lnSpc>
              <a:spcBef>
                <a:spcPts val="400"/>
              </a:spcBef>
              <a:spcAft>
                <a:spcPts val="0"/>
              </a:spcAft>
              <a:buClr>
                <a:schemeClr val="dk1"/>
              </a:buClr>
              <a:buSzPts val="1700"/>
              <a:buNone/>
              <a:defRPr sz="1700"/>
            </a:lvl4pPr>
            <a:lvl5pPr indent="-228600" lvl="4" marL="2286000" algn="l">
              <a:lnSpc>
                <a:spcPct val="90000"/>
              </a:lnSpc>
              <a:spcBef>
                <a:spcPts val="400"/>
              </a:spcBef>
              <a:spcAft>
                <a:spcPts val="0"/>
              </a:spcAft>
              <a:buClr>
                <a:schemeClr val="dk1"/>
              </a:buClr>
              <a:buSzPts val="1700"/>
              <a:buNone/>
              <a:defRPr sz="17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lkkä otsikko">
  <p:cSld name="Pelkkä otsikko">
    <p:spTree>
      <p:nvGrpSpPr>
        <p:cNvPr id="74" name="Shape 74"/>
        <p:cNvGrpSpPr/>
        <p:nvPr/>
      </p:nvGrpSpPr>
      <p:grpSpPr>
        <a:xfrm>
          <a:off x="0" y="0"/>
          <a:ext cx="0" cy="0"/>
          <a:chOff x="0" y="0"/>
          <a:chExt cx="0" cy="0"/>
        </a:xfrm>
      </p:grpSpPr>
      <p:sp>
        <p:nvSpPr>
          <p:cNvPr id="75" name="Google Shape;75;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solidFill>
                  <a:srgbClr val="303030"/>
                </a:solidFill>
              </a:defRPr>
            </a:lvl1pPr>
            <a:lvl2pPr indent="0" lvl="1" marL="0" algn="r">
              <a:spcBef>
                <a:spcPts val="0"/>
              </a:spcBef>
              <a:buNone/>
              <a:defRPr>
                <a:solidFill>
                  <a:srgbClr val="303030"/>
                </a:solidFill>
              </a:defRPr>
            </a:lvl2pPr>
            <a:lvl3pPr indent="0" lvl="2" marL="0" algn="r">
              <a:spcBef>
                <a:spcPts val="0"/>
              </a:spcBef>
              <a:buNone/>
              <a:defRPr>
                <a:solidFill>
                  <a:srgbClr val="303030"/>
                </a:solidFill>
              </a:defRPr>
            </a:lvl3pPr>
            <a:lvl4pPr indent="0" lvl="3" marL="0" algn="r">
              <a:spcBef>
                <a:spcPts val="0"/>
              </a:spcBef>
              <a:buNone/>
              <a:defRPr>
                <a:solidFill>
                  <a:srgbClr val="303030"/>
                </a:solidFill>
              </a:defRPr>
            </a:lvl4pPr>
            <a:lvl5pPr indent="0" lvl="4" marL="0" algn="r">
              <a:spcBef>
                <a:spcPts val="0"/>
              </a:spcBef>
              <a:buNone/>
              <a:defRPr>
                <a:solidFill>
                  <a:srgbClr val="303030"/>
                </a:solidFill>
              </a:defRPr>
            </a:lvl5pPr>
            <a:lvl6pPr indent="0" lvl="5" marL="0" algn="r">
              <a:spcBef>
                <a:spcPts val="0"/>
              </a:spcBef>
              <a:buNone/>
              <a:defRPr>
                <a:solidFill>
                  <a:srgbClr val="303030"/>
                </a:solidFill>
              </a:defRPr>
            </a:lvl6pPr>
            <a:lvl7pPr indent="0" lvl="6" marL="0" algn="r">
              <a:spcBef>
                <a:spcPts val="0"/>
              </a:spcBef>
              <a:buNone/>
              <a:defRPr>
                <a:solidFill>
                  <a:srgbClr val="303030"/>
                </a:solidFill>
              </a:defRPr>
            </a:lvl7pPr>
            <a:lvl8pPr indent="0" lvl="7" marL="0" algn="r">
              <a:spcBef>
                <a:spcPts val="0"/>
              </a:spcBef>
              <a:buNone/>
              <a:defRPr>
                <a:solidFill>
                  <a:srgbClr val="303030"/>
                </a:solidFill>
              </a:defRPr>
            </a:lvl8pPr>
            <a:lvl9pPr indent="0" lvl="8" marL="0" algn="r">
              <a:spcBef>
                <a:spcPts val="0"/>
              </a:spcBef>
              <a:buNone/>
              <a:defRPr>
                <a:solidFill>
                  <a:srgbClr val="303030"/>
                </a:solidFil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Verdana"/>
              <a:buNone/>
              <a:defRPr b="1" i="0" sz="3300" u="none" cap="none" strike="noStrike">
                <a:solidFill>
                  <a:schemeClr val="dk1"/>
                </a:solidFill>
                <a:latin typeface="Verdana"/>
                <a:ea typeface="Verdana"/>
                <a:cs typeface="Verdana"/>
                <a:sym typeface="Verdan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Verdana"/>
                <a:ea typeface="Verdana"/>
                <a:cs typeface="Verdana"/>
                <a:sym typeface="Verdan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Verdana"/>
                <a:ea typeface="Verdana"/>
                <a:cs typeface="Verdana"/>
                <a:sym typeface="Verdan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Verdana"/>
                <a:ea typeface="Verdana"/>
                <a:cs typeface="Verdana"/>
                <a:sym typeface="Verdana"/>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Verdana"/>
                <a:ea typeface="Verdana"/>
                <a:cs typeface="Verdana"/>
                <a:sym typeface="Verdana"/>
              </a:defRPr>
            </a:lvl1pPr>
            <a:lvl2pPr indent="0" lvl="1" marL="0" marR="0" rtl="0" algn="r">
              <a:spcBef>
                <a:spcPts val="0"/>
              </a:spcBef>
              <a:buNone/>
              <a:defRPr b="0" i="0" sz="900" u="none" cap="none" strike="noStrike">
                <a:solidFill>
                  <a:srgbClr val="888888"/>
                </a:solidFill>
                <a:latin typeface="Verdana"/>
                <a:ea typeface="Verdana"/>
                <a:cs typeface="Verdana"/>
                <a:sym typeface="Verdana"/>
              </a:defRPr>
            </a:lvl2pPr>
            <a:lvl3pPr indent="0" lvl="2" marL="0" marR="0" rtl="0" algn="r">
              <a:spcBef>
                <a:spcPts val="0"/>
              </a:spcBef>
              <a:buNone/>
              <a:defRPr b="0" i="0" sz="900" u="none" cap="none" strike="noStrike">
                <a:solidFill>
                  <a:srgbClr val="888888"/>
                </a:solidFill>
                <a:latin typeface="Verdana"/>
                <a:ea typeface="Verdana"/>
                <a:cs typeface="Verdana"/>
                <a:sym typeface="Verdana"/>
              </a:defRPr>
            </a:lvl3pPr>
            <a:lvl4pPr indent="0" lvl="3" marL="0" marR="0" rtl="0" algn="r">
              <a:spcBef>
                <a:spcPts val="0"/>
              </a:spcBef>
              <a:buNone/>
              <a:defRPr b="0" i="0" sz="900" u="none" cap="none" strike="noStrike">
                <a:solidFill>
                  <a:srgbClr val="888888"/>
                </a:solidFill>
                <a:latin typeface="Verdana"/>
                <a:ea typeface="Verdana"/>
                <a:cs typeface="Verdana"/>
                <a:sym typeface="Verdana"/>
              </a:defRPr>
            </a:lvl4pPr>
            <a:lvl5pPr indent="0" lvl="4" marL="0" marR="0" rtl="0" algn="r">
              <a:spcBef>
                <a:spcPts val="0"/>
              </a:spcBef>
              <a:buNone/>
              <a:defRPr b="0" i="0" sz="900" u="none" cap="none" strike="noStrike">
                <a:solidFill>
                  <a:srgbClr val="888888"/>
                </a:solidFill>
                <a:latin typeface="Verdana"/>
                <a:ea typeface="Verdana"/>
                <a:cs typeface="Verdana"/>
                <a:sym typeface="Verdana"/>
              </a:defRPr>
            </a:lvl5pPr>
            <a:lvl6pPr indent="0" lvl="5" marL="0" marR="0" rtl="0" algn="r">
              <a:spcBef>
                <a:spcPts val="0"/>
              </a:spcBef>
              <a:buNone/>
              <a:defRPr b="0" i="0" sz="900" u="none" cap="none" strike="noStrike">
                <a:solidFill>
                  <a:srgbClr val="888888"/>
                </a:solidFill>
                <a:latin typeface="Verdana"/>
                <a:ea typeface="Verdana"/>
                <a:cs typeface="Verdana"/>
                <a:sym typeface="Verdana"/>
              </a:defRPr>
            </a:lvl6pPr>
            <a:lvl7pPr indent="0" lvl="6" marL="0" marR="0" rtl="0" algn="r">
              <a:spcBef>
                <a:spcPts val="0"/>
              </a:spcBef>
              <a:buNone/>
              <a:defRPr b="0" i="0" sz="900" u="none" cap="none" strike="noStrike">
                <a:solidFill>
                  <a:srgbClr val="888888"/>
                </a:solidFill>
                <a:latin typeface="Verdana"/>
                <a:ea typeface="Verdana"/>
                <a:cs typeface="Verdana"/>
                <a:sym typeface="Verdana"/>
              </a:defRPr>
            </a:lvl7pPr>
            <a:lvl8pPr indent="0" lvl="7" marL="0" marR="0" rtl="0" algn="r">
              <a:spcBef>
                <a:spcPts val="0"/>
              </a:spcBef>
              <a:buNone/>
              <a:defRPr b="0" i="0" sz="900" u="none" cap="none" strike="noStrike">
                <a:solidFill>
                  <a:srgbClr val="888888"/>
                </a:solidFill>
                <a:latin typeface="Verdana"/>
                <a:ea typeface="Verdana"/>
                <a:cs typeface="Verdana"/>
                <a:sym typeface="Verdana"/>
              </a:defRPr>
            </a:lvl8pPr>
            <a:lvl9pPr indent="0" lvl="8" marL="0" marR="0" rtl="0" algn="r">
              <a:spcBef>
                <a:spcPts val="0"/>
              </a:spcBef>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ctrTitle"/>
          </p:nvPr>
        </p:nvSpPr>
        <p:spPr>
          <a:xfrm>
            <a:off x="1143000" y="993799"/>
            <a:ext cx="6858000" cy="1375500"/>
          </a:xfrm>
          <a:prstGeom prst="rect">
            <a:avLst/>
          </a:prstGeom>
        </p:spPr>
        <p:txBody>
          <a:bodyPr anchorCtr="0" anchor="b" bIns="34275" lIns="68575" spcFirstLastPara="1" rIns="68575" wrap="square" tIns="34275">
            <a:normAutofit fontScale="90000"/>
          </a:bodyPr>
          <a:lstStyle/>
          <a:p>
            <a:pPr indent="0" lvl="0" marL="0" rtl="0" algn="ctr">
              <a:spcBef>
                <a:spcPts val="0"/>
              </a:spcBef>
              <a:spcAft>
                <a:spcPts val="0"/>
              </a:spcAft>
              <a:buNone/>
            </a:pPr>
            <a:r>
              <a:rPr lang="fi" sz="3077"/>
              <a:t>Palvelu- ja vastuuyksikköjohtajien </a:t>
            </a:r>
            <a:endParaRPr sz="3077"/>
          </a:p>
          <a:p>
            <a:pPr indent="0" lvl="0" marL="0" rtl="0" algn="ctr">
              <a:spcBef>
                <a:spcPts val="0"/>
              </a:spcBef>
              <a:spcAft>
                <a:spcPts val="0"/>
              </a:spcAft>
              <a:buNone/>
            </a:pPr>
            <a:r>
              <a:rPr lang="fi" sz="3077"/>
              <a:t>RAI- työpöytä</a:t>
            </a:r>
            <a:r>
              <a:rPr lang="fi"/>
              <a:t> </a:t>
            </a:r>
            <a:endParaRPr/>
          </a:p>
          <a:p>
            <a:pPr indent="0" lvl="0" marL="0" rtl="0" algn="ctr">
              <a:spcBef>
                <a:spcPts val="0"/>
              </a:spcBef>
              <a:spcAft>
                <a:spcPts val="0"/>
              </a:spcAft>
              <a:buNone/>
            </a:pPr>
            <a:r>
              <a:rPr lang="fi" sz="1655"/>
              <a:t>9</a:t>
            </a:r>
            <a:r>
              <a:rPr lang="fi" sz="1655"/>
              <a:t>/2023</a:t>
            </a:r>
            <a:endParaRPr sz="1655"/>
          </a:p>
        </p:txBody>
      </p:sp>
      <p:sp>
        <p:nvSpPr>
          <p:cNvPr id="97" name="Google Shape;97;p13"/>
          <p:cNvSpPr txBox="1"/>
          <p:nvPr>
            <p:ph idx="1" type="subTitle"/>
          </p:nvPr>
        </p:nvSpPr>
        <p:spPr>
          <a:xfrm>
            <a:off x="311700" y="2497575"/>
            <a:ext cx="8520600" cy="2258700"/>
          </a:xfrm>
          <a:prstGeom prst="rect">
            <a:avLst/>
          </a:prstGeom>
        </p:spPr>
        <p:txBody>
          <a:bodyPr anchorCtr="0" anchor="t" bIns="34275" lIns="68575" spcFirstLastPara="1" rIns="68575" wrap="square" tIns="34275">
            <a:normAutofit fontScale="92500" lnSpcReduction="20000"/>
          </a:bodyPr>
          <a:lstStyle/>
          <a:p>
            <a:pPr indent="0" lvl="0" marL="0" rtl="0" algn="ctr">
              <a:spcBef>
                <a:spcPts val="800"/>
              </a:spcBef>
              <a:spcAft>
                <a:spcPts val="0"/>
              </a:spcAft>
              <a:buNone/>
            </a:pPr>
            <a:r>
              <a:rPr lang="fi" sz="2890"/>
              <a:t>Ympärivuorokautinen asumispalvelu</a:t>
            </a:r>
            <a:endParaRPr sz="2890"/>
          </a:p>
          <a:p>
            <a:pPr indent="0" lvl="0" marL="0" rtl="0" algn="ctr">
              <a:spcBef>
                <a:spcPts val="800"/>
              </a:spcBef>
              <a:spcAft>
                <a:spcPts val="0"/>
              </a:spcAft>
              <a:buNone/>
            </a:pPr>
            <a:r>
              <a:rPr lang="fi" sz="2890"/>
              <a:t>Etelä-Pohjanmaan hyvinvointialue</a:t>
            </a:r>
            <a:endParaRPr sz="2890"/>
          </a:p>
          <a:p>
            <a:pPr indent="0" lvl="0" marL="0" rtl="0" algn="ctr">
              <a:spcBef>
                <a:spcPts val="800"/>
              </a:spcBef>
              <a:spcAft>
                <a:spcPts val="0"/>
              </a:spcAft>
              <a:buNone/>
            </a:pPr>
            <a:r>
              <a:t/>
            </a:r>
            <a:endParaRPr/>
          </a:p>
          <a:p>
            <a:pPr indent="0" lvl="0" marL="0" rtl="0" algn="ctr">
              <a:spcBef>
                <a:spcPts val="800"/>
              </a:spcBef>
              <a:spcAft>
                <a:spcPts val="0"/>
              </a:spcAft>
              <a:buNone/>
            </a:pPr>
            <a:r>
              <a:rPr lang="fi" sz="1891"/>
              <a:t>Kirsi Hakola</a:t>
            </a:r>
            <a:endParaRPr sz="1891"/>
          </a:p>
          <a:p>
            <a:pPr indent="0" lvl="0" marL="0" rtl="0" algn="ctr">
              <a:spcBef>
                <a:spcPts val="800"/>
              </a:spcBef>
              <a:spcAft>
                <a:spcPts val="0"/>
              </a:spcAft>
              <a:buNone/>
            </a:pPr>
            <a:r>
              <a:rPr lang="fi" sz="1891"/>
              <a:t>RAI- koordinaattori</a:t>
            </a:r>
            <a:endParaRPr sz="1891"/>
          </a:p>
          <a:p>
            <a:pPr indent="0" lvl="0" marL="0" rtl="0" algn="ctr">
              <a:spcBef>
                <a:spcPts val="800"/>
              </a:spcBef>
              <a:spcAft>
                <a:spcPts val="0"/>
              </a:spcAft>
              <a:buNone/>
            </a:pPr>
            <a:r>
              <a:rPr lang="fi" sz="1891"/>
              <a:t>Ikäkoti-hanke</a:t>
            </a:r>
            <a:endParaRPr sz="1891"/>
          </a:p>
          <a:p>
            <a:pPr indent="0" lvl="0" marL="0" rtl="0" algn="ctr">
              <a:spcBef>
                <a:spcPts val="800"/>
              </a:spcBef>
              <a:spcAft>
                <a:spcPts val="0"/>
              </a:spcAft>
              <a:buNone/>
            </a:pPr>
            <a:r>
              <a:rPr lang="fi" sz="1891"/>
              <a:t>kirsi.hakola@hyvaep.fi</a:t>
            </a:r>
            <a:endParaRPr sz="189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2"/>
          <p:cNvPicPr preferRelativeResize="0"/>
          <p:nvPr/>
        </p:nvPicPr>
        <p:blipFill>
          <a:blip r:embed="rId3">
            <a:alphaModFix/>
          </a:blip>
          <a:stretch>
            <a:fillRect/>
          </a:stretch>
        </p:blipFill>
        <p:spPr>
          <a:xfrm>
            <a:off x="3060363" y="1011650"/>
            <a:ext cx="3418450" cy="3854224"/>
          </a:xfrm>
          <a:prstGeom prst="rect">
            <a:avLst/>
          </a:prstGeom>
          <a:noFill/>
          <a:ln cap="flat" cmpd="sng" w="9525">
            <a:solidFill>
              <a:schemeClr val="accent2"/>
            </a:solidFill>
            <a:prstDash val="solid"/>
            <a:round/>
            <a:headEnd len="sm" w="sm" type="none"/>
            <a:tailEnd len="sm" w="sm" type="none"/>
          </a:ln>
        </p:spPr>
      </p:pic>
      <p:sp>
        <p:nvSpPr>
          <p:cNvPr id="176" name="Google Shape;176;p22"/>
          <p:cNvSpPr txBox="1"/>
          <p:nvPr>
            <p:ph type="title"/>
          </p:nvPr>
        </p:nvSpPr>
        <p:spPr>
          <a:xfrm>
            <a:off x="321450" y="117250"/>
            <a:ext cx="82104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Tallenna analyysi vain itsellesi näkyväksi</a:t>
            </a:r>
            <a:endParaRPr/>
          </a:p>
        </p:txBody>
      </p:sp>
      <p:sp>
        <p:nvSpPr>
          <p:cNvPr id="177" name="Google Shape;177;p22"/>
          <p:cNvSpPr txBox="1"/>
          <p:nvPr/>
        </p:nvSpPr>
        <p:spPr>
          <a:xfrm>
            <a:off x="577000" y="1178725"/>
            <a:ext cx="186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latin typeface="Verdana"/>
                <a:ea typeface="Verdana"/>
                <a:cs typeface="Verdana"/>
                <a:sym typeface="Verdana"/>
              </a:rPr>
              <a:t>Vaihe 3.</a:t>
            </a:r>
            <a:endParaRPr b="1" sz="1800">
              <a:latin typeface="Verdana"/>
              <a:ea typeface="Verdana"/>
              <a:cs typeface="Verdana"/>
              <a:sym typeface="Verdana"/>
            </a:endParaRPr>
          </a:p>
        </p:txBody>
      </p:sp>
      <p:sp>
        <p:nvSpPr>
          <p:cNvPr id="178" name="Google Shape;178;p22"/>
          <p:cNvSpPr txBox="1"/>
          <p:nvPr/>
        </p:nvSpPr>
        <p:spPr>
          <a:xfrm>
            <a:off x="7484425" y="1310600"/>
            <a:ext cx="1467300" cy="7389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i" sz="1200">
                <a:latin typeface="Verdana"/>
                <a:ea typeface="Verdana"/>
                <a:cs typeface="Verdana"/>
                <a:sym typeface="Verdana"/>
              </a:rPr>
              <a:t>Älä muuta analyysin nimeä tai kuvausta</a:t>
            </a:r>
            <a:endParaRPr sz="1200">
              <a:latin typeface="Verdana"/>
              <a:ea typeface="Verdana"/>
              <a:cs typeface="Verdana"/>
              <a:sym typeface="Verdana"/>
            </a:endParaRPr>
          </a:p>
        </p:txBody>
      </p:sp>
      <p:cxnSp>
        <p:nvCxnSpPr>
          <p:cNvPr id="179" name="Google Shape;179;p22"/>
          <p:cNvCxnSpPr>
            <a:stCxn id="178" idx="1"/>
          </p:cNvCxnSpPr>
          <p:nvPr/>
        </p:nvCxnSpPr>
        <p:spPr>
          <a:xfrm rot="10800000">
            <a:off x="6165625" y="1600850"/>
            <a:ext cx="1318800" cy="79200"/>
          </a:xfrm>
          <a:prstGeom prst="straightConnector1">
            <a:avLst/>
          </a:prstGeom>
          <a:noFill/>
          <a:ln cap="flat" cmpd="sng" w="19050">
            <a:solidFill>
              <a:schemeClr val="accent2"/>
            </a:solidFill>
            <a:prstDash val="solid"/>
            <a:round/>
            <a:headEnd len="med" w="med" type="none"/>
            <a:tailEnd len="med" w="med" type="triangle"/>
          </a:ln>
        </p:spPr>
      </p:cxnSp>
      <p:cxnSp>
        <p:nvCxnSpPr>
          <p:cNvPr id="180" name="Google Shape;180;p22"/>
          <p:cNvCxnSpPr>
            <a:stCxn id="178" idx="1"/>
          </p:cNvCxnSpPr>
          <p:nvPr/>
        </p:nvCxnSpPr>
        <p:spPr>
          <a:xfrm flipH="1">
            <a:off x="6478825" y="1680050"/>
            <a:ext cx="1005600" cy="248700"/>
          </a:xfrm>
          <a:prstGeom prst="straightConnector1">
            <a:avLst/>
          </a:prstGeom>
          <a:noFill/>
          <a:ln cap="flat" cmpd="sng" w="19050">
            <a:solidFill>
              <a:schemeClr val="accent2"/>
            </a:solidFill>
            <a:prstDash val="solid"/>
            <a:round/>
            <a:headEnd len="med" w="med" type="none"/>
            <a:tailEnd len="med" w="med" type="triangle"/>
          </a:ln>
        </p:spPr>
      </p:cxnSp>
      <p:sp>
        <p:nvSpPr>
          <p:cNvPr id="181" name="Google Shape;181;p22"/>
          <p:cNvSpPr txBox="1"/>
          <p:nvPr/>
        </p:nvSpPr>
        <p:spPr>
          <a:xfrm>
            <a:off x="1623825" y="2975650"/>
            <a:ext cx="1203600" cy="7389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fi" sz="1200">
                <a:latin typeface="Verdana"/>
                <a:ea typeface="Verdana"/>
                <a:cs typeface="Verdana"/>
                <a:sym typeface="Verdana"/>
              </a:rPr>
              <a:t>Vaihda täppä kohtaan “Vain minä”</a:t>
            </a:r>
            <a:endParaRPr sz="1200">
              <a:latin typeface="Verdana"/>
              <a:ea typeface="Verdana"/>
              <a:cs typeface="Verdana"/>
              <a:sym typeface="Verdana"/>
            </a:endParaRPr>
          </a:p>
        </p:txBody>
      </p:sp>
      <p:cxnSp>
        <p:nvCxnSpPr>
          <p:cNvPr id="182" name="Google Shape;182;p22"/>
          <p:cNvCxnSpPr>
            <a:stCxn id="181" idx="3"/>
          </p:cNvCxnSpPr>
          <p:nvPr/>
        </p:nvCxnSpPr>
        <p:spPr>
          <a:xfrm flipH="1" rot="10800000">
            <a:off x="2827425" y="3132400"/>
            <a:ext cx="1203300" cy="212700"/>
          </a:xfrm>
          <a:prstGeom prst="straightConnector1">
            <a:avLst/>
          </a:prstGeom>
          <a:noFill/>
          <a:ln cap="flat" cmpd="sng" w="19050">
            <a:solidFill>
              <a:schemeClr val="accent2"/>
            </a:solidFill>
            <a:prstDash val="solid"/>
            <a:round/>
            <a:headEnd len="med" w="med" type="none"/>
            <a:tailEnd len="med" w="med" type="triangle"/>
          </a:ln>
        </p:spPr>
      </p:cxnSp>
      <p:sp>
        <p:nvSpPr>
          <p:cNvPr id="183" name="Google Shape;183;p22"/>
          <p:cNvSpPr txBox="1"/>
          <p:nvPr/>
        </p:nvSpPr>
        <p:spPr>
          <a:xfrm>
            <a:off x="6091375" y="3940025"/>
            <a:ext cx="2052600" cy="3693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i" sz="1200">
                <a:latin typeface="Verdana"/>
                <a:ea typeface="Verdana"/>
                <a:cs typeface="Verdana"/>
                <a:sym typeface="Verdana"/>
              </a:rPr>
              <a:t>Muista tallentaa lopuksi</a:t>
            </a:r>
            <a:endParaRPr sz="1200">
              <a:latin typeface="Verdana"/>
              <a:ea typeface="Verdana"/>
              <a:cs typeface="Verdana"/>
              <a:sym typeface="Verdana"/>
            </a:endParaRPr>
          </a:p>
        </p:txBody>
      </p:sp>
      <p:cxnSp>
        <p:nvCxnSpPr>
          <p:cNvPr id="184" name="Google Shape;184;p22"/>
          <p:cNvCxnSpPr/>
          <p:nvPr/>
        </p:nvCxnSpPr>
        <p:spPr>
          <a:xfrm flipH="1">
            <a:off x="5829350" y="4319225"/>
            <a:ext cx="443400" cy="305400"/>
          </a:xfrm>
          <a:prstGeom prst="straightConnector1">
            <a:avLst/>
          </a:prstGeom>
          <a:noFill/>
          <a:ln cap="flat" cmpd="sng" w="19050">
            <a:solidFill>
              <a:schemeClr val="accent2"/>
            </a:solidFill>
            <a:prstDash val="solid"/>
            <a:round/>
            <a:headEnd len="med" w="med" type="none"/>
            <a:tailEnd len="med" w="med" type="triangle"/>
          </a:ln>
        </p:spPr>
      </p:cxnSp>
      <p:sp>
        <p:nvSpPr>
          <p:cNvPr id="185" name="Google Shape;185;p22"/>
          <p:cNvSpPr/>
          <p:nvPr/>
        </p:nvSpPr>
        <p:spPr>
          <a:xfrm>
            <a:off x="3877400" y="2975650"/>
            <a:ext cx="738600" cy="2487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1819400" y="76025"/>
            <a:ext cx="67266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Poimi laatukortti työpöydällesi painamalla nuppineulaa</a:t>
            </a:r>
            <a:endParaRPr/>
          </a:p>
        </p:txBody>
      </p:sp>
      <p:pic>
        <p:nvPicPr>
          <p:cNvPr id="191" name="Google Shape;191;p23"/>
          <p:cNvPicPr preferRelativeResize="0"/>
          <p:nvPr/>
        </p:nvPicPr>
        <p:blipFill>
          <a:blip r:embed="rId3">
            <a:alphaModFix/>
          </a:blip>
          <a:stretch>
            <a:fillRect/>
          </a:stretch>
        </p:blipFill>
        <p:spPr>
          <a:xfrm>
            <a:off x="2308533" y="1070225"/>
            <a:ext cx="5748340" cy="3875449"/>
          </a:xfrm>
          <a:prstGeom prst="rect">
            <a:avLst/>
          </a:prstGeom>
          <a:noFill/>
          <a:ln cap="flat" cmpd="sng" w="9525">
            <a:solidFill>
              <a:schemeClr val="accent2"/>
            </a:solidFill>
            <a:prstDash val="solid"/>
            <a:round/>
            <a:headEnd len="sm" w="sm" type="none"/>
            <a:tailEnd len="sm" w="sm" type="none"/>
          </a:ln>
        </p:spPr>
      </p:pic>
      <p:sp>
        <p:nvSpPr>
          <p:cNvPr id="192" name="Google Shape;192;p23"/>
          <p:cNvSpPr txBox="1"/>
          <p:nvPr/>
        </p:nvSpPr>
        <p:spPr>
          <a:xfrm>
            <a:off x="519300" y="1335325"/>
            <a:ext cx="159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latin typeface="Verdana"/>
                <a:ea typeface="Verdana"/>
                <a:cs typeface="Verdana"/>
                <a:sym typeface="Verdana"/>
              </a:rPr>
              <a:t>Vaihe 4.</a:t>
            </a:r>
            <a:endParaRPr b="1" sz="1800">
              <a:latin typeface="Verdana"/>
              <a:ea typeface="Verdana"/>
              <a:cs typeface="Verdana"/>
              <a:sym typeface="Verdana"/>
            </a:endParaRPr>
          </a:p>
        </p:txBody>
      </p:sp>
      <p:sp>
        <p:nvSpPr>
          <p:cNvPr id="193" name="Google Shape;193;p23"/>
          <p:cNvSpPr/>
          <p:nvPr/>
        </p:nvSpPr>
        <p:spPr>
          <a:xfrm>
            <a:off x="7473000" y="2794075"/>
            <a:ext cx="544200" cy="172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txBox="1"/>
          <p:nvPr/>
        </p:nvSpPr>
        <p:spPr>
          <a:xfrm>
            <a:off x="8216325" y="2641425"/>
            <a:ext cx="78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sz="700">
                <a:latin typeface="Verdana"/>
                <a:ea typeface="Verdana"/>
                <a:cs typeface="Verdana"/>
                <a:sym typeface="Verdana"/>
              </a:rPr>
              <a:t>Mahdollisuus esittää tulos PDF tai siirtää exeliin</a:t>
            </a:r>
            <a:endParaRPr sz="700">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628650" y="10899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Palaa analyysiluetteloon</a:t>
            </a:r>
            <a:endParaRPr/>
          </a:p>
        </p:txBody>
      </p:sp>
      <p:pic>
        <p:nvPicPr>
          <p:cNvPr id="200" name="Google Shape;200;p24"/>
          <p:cNvPicPr preferRelativeResize="0"/>
          <p:nvPr/>
        </p:nvPicPr>
        <p:blipFill>
          <a:blip r:embed="rId3">
            <a:alphaModFix/>
          </a:blip>
          <a:stretch>
            <a:fillRect/>
          </a:stretch>
        </p:blipFill>
        <p:spPr>
          <a:xfrm>
            <a:off x="2316200" y="885800"/>
            <a:ext cx="5016501" cy="4208225"/>
          </a:xfrm>
          <a:prstGeom prst="rect">
            <a:avLst/>
          </a:prstGeom>
          <a:noFill/>
          <a:ln cap="flat" cmpd="sng" w="9525">
            <a:solidFill>
              <a:schemeClr val="accent2"/>
            </a:solidFill>
            <a:prstDash val="solid"/>
            <a:round/>
            <a:headEnd len="sm" w="sm" type="none"/>
            <a:tailEnd len="sm" w="sm" type="none"/>
          </a:ln>
        </p:spPr>
      </p:pic>
      <p:sp>
        <p:nvSpPr>
          <p:cNvPr id="201" name="Google Shape;201;p24"/>
          <p:cNvSpPr txBox="1"/>
          <p:nvPr/>
        </p:nvSpPr>
        <p:spPr>
          <a:xfrm>
            <a:off x="329700" y="1096300"/>
            <a:ext cx="126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latin typeface="Verdana"/>
                <a:ea typeface="Verdana"/>
                <a:cs typeface="Verdana"/>
                <a:sym typeface="Verdana"/>
              </a:rPr>
              <a:t>Vaihe 5.</a:t>
            </a:r>
            <a:endParaRPr b="1" sz="18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41225" y="240875"/>
            <a:ext cx="8992800" cy="720600"/>
          </a:xfrm>
          <a:prstGeom prst="rect">
            <a:avLst/>
          </a:prstGeom>
        </p:spPr>
        <p:txBody>
          <a:bodyPr anchorCtr="0" anchor="ctr" bIns="34275" lIns="68575" spcFirstLastPara="1" rIns="68575" wrap="square" tIns="34275">
            <a:normAutofit fontScale="90000"/>
          </a:bodyPr>
          <a:lstStyle/>
          <a:p>
            <a:pPr indent="0" lvl="0" marL="0" rtl="0" algn="ctr">
              <a:spcBef>
                <a:spcPts val="0"/>
              </a:spcBef>
              <a:spcAft>
                <a:spcPts val="0"/>
              </a:spcAft>
              <a:buClr>
                <a:schemeClr val="dk1"/>
              </a:buClr>
              <a:buSzPct val="52380"/>
              <a:buFont typeface="Arial"/>
              <a:buNone/>
            </a:pPr>
            <a:r>
              <a:rPr lang="fi" sz="2100"/>
              <a:t>Toista vaiheet 1-5 jokaisen 6:n analyysin kohdalla</a:t>
            </a:r>
            <a:endParaRPr sz="2111"/>
          </a:p>
          <a:p>
            <a:pPr indent="0" lvl="0" marL="0" rtl="0" algn="ctr">
              <a:spcBef>
                <a:spcPts val="0"/>
              </a:spcBef>
              <a:spcAft>
                <a:spcPts val="0"/>
              </a:spcAft>
              <a:buNone/>
            </a:pPr>
            <a:r>
              <a:t/>
            </a:r>
            <a:endParaRPr/>
          </a:p>
        </p:txBody>
      </p:sp>
      <p:sp>
        <p:nvSpPr>
          <p:cNvPr id="207" name="Google Shape;207;p25"/>
          <p:cNvSpPr txBox="1"/>
          <p:nvPr/>
        </p:nvSpPr>
        <p:spPr>
          <a:xfrm>
            <a:off x="3183975" y="814075"/>
            <a:ext cx="2220300" cy="33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fi" sz="1100">
                <a:solidFill>
                  <a:schemeClr val="dk1"/>
                </a:solidFill>
              </a:rPr>
              <a:t>2. </a:t>
            </a:r>
            <a:r>
              <a:rPr b="1" lang="fi" sz="1100">
                <a:solidFill>
                  <a:schemeClr val="dk1"/>
                </a:solidFill>
              </a:rPr>
              <a:t>Tallenna analyysisi nimellä</a:t>
            </a:r>
            <a:endParaRPr b="1" sz="2700">
              <a:solidFill>
                <a:schemeClr val="dk1"/>
              </a:solidFill>
              <a:latin typeface="Verdana"/>
              <a:ea typeface="Verdana"/>
              <a:cs typeface="Verdana"/>
              <a:sym typeface="Verdana"/>
            </a:endParaRPr>
          </a:p>
        </p:txBody>
      </p:sp>
      <p:pic>
        <p:nvPicPr>
          <p:cNvPr id="208" name="Google Shape;208;p25"/>
          <p:cNvPicPr preferRelativeResize="0"/>
          <p:nvPr/>
        </p:nvPicPr>
        <p:blipFill rotWithShape="1">
          <a:blip r:embed="rId3">
            <a:alphaModFix/>
          </a:blip>
          <a:srcRect b="0" l="3465" r="0" t="33919"/>
          <a:stretch/>
        </p:blipFill>
        <p:spPr>
          <a:xfrm>
            <a:off x="123625" y="1268050"/>
            <a:ext cx="2878547" cy="1761050"/>
          </a:xfrm>
          <a:prstGeom prst="rect">
            <a:avLst/>
          </a:prstGeom>
          <a:noFill/>
          <a:ln>
            <a:noFill/>
          </a:ln>
        </p:spPr>
      </p:pic>
      <p:pic>
        <p:nvPicPr>
          <p:cNvPr id="209" name="Google Shape;209;p25"/>
          <p:cNvPicPr preferRelativeResize="0"/>
          <p:nvPr/>
        </p:nvPicPr>
        <p:blipFill rotWithShape="1">
          <a:blip r:embed="rId4">
            <a:alphaModFix/>
          </a:blip>
          <a:srcRect b="47218" l="43939" r="0" t="0"/>
          <a:stretch/>
        </p:blipFill>
        <p:spPr>
          <a:xfrm>
            <a:off x="3362450" y="1114575"/>
            <a:ext cx="1831157" cy="2007026"/>
          </a:xfrm>
          <a:prstGeom prst="rect">
            <a:avLst/>
          </a:prstGeom>
          <a:noFill/>
          <a:ln cap="flat" cmpd="sng" w="9525">
            <a:solidFill>
              <a:schemeClr val="accent2"/>
            </a:solidFill>
            <a:prstDash val="solid"/>
            <a:round/>
            <a:headEnd len="sm" w="sm" type="none"/>
            <a:tailEnd len="sm" w="sm" type="none"/>
          </a:ln>
        </p:spPr>
      </p:pic>
      <p:pic>
        <p:nvPicPr>
          <p:cNvPr id="210" name="Google Shape;210;p25"/>
          <p:cNvPicPr preferRelativeResize="0"/>
          <p:nvPr/>
        </p:nvPicPr>
        <p:blipFill rotWithShape="1">
          <a:blip r:embed="rId5">
            <a:alphaModFix/>
          </a:blip>
          <a:srcRect b="0" l="9135" r="12916" t="44080"/>
          <a:stretch/>
        </p:blipFill>
        <p:spPr>
          <a:xfrm>
            <a:off x="6528250" y="814075"/>
            <a:ext cx="2220301" cy="1859525"/>
          </a:xfrm>
          <a:prstGeom prst="rect">
            <a:avLst/>
          </a:prstGeom>
          <a:noFill/>
          <a:ln cap="flat" cmpd="sng" w="9525">
            <a:solidFill>
              <a:schemeClr val="accent2"/>
            </a:solidFill>
            <a:prstDash val="solid"/>
            <a:round/>
            <a:headEnd len="sm" w="sm" type="none"/>
            <a:tailEnd len="sm" w="sm" type="none"/>
          </a:ln>
        </p:spPr>
      </p:pic>
      <p:pic>
        <p:nvPicPr>
          <p:cNvPr id="211" name="Google Shape;211;p25"/>
          <p:cNvPicPr preferRelativeResize="0"/>
          <p:nvPr/>
        </p:nvPicPr>
        <p:blipFill rotWithShape="1">
          <a:blip r:embed="rId6">
            <a:alphaModFix/>
          </a:blip>
          <a:srcRect b="0" l="46521" r="0" t="41697"/>
          <a:stretch/>
        </p:blipFill>
        <p:spPr>
          <a:xfrm>
            <a:off x="3281513" y="3274711"/>
            <a:ext cx="2580975" cy="1897014"/>
          </a:xfrm>
          <a:prstGeom prst="rect">
            <a:avLst/>
          </a:prstGeom>
          <a:noFill/>
          <a:ln cap="flat" cmpd="sng" w="9525">
            <a:solidFill>
              <a:schemeClr val="accent2"/>
            </a:solidFill>
            <a:prstDash val="solid"/>
            <a:round/>
            <a:headEnd len="sm" w="sm" type="none"/>
            <a:tailEnd len="sm" w="sm" type="none"/>
          </a:ln>
        </p:spPr>
      </p:pic>
      <p:pic>
        <p:nvPicPr>
          <p:cNvPr id="212" name="Google Shape;212;p25"/>
          <p:cNvPicPr preferRelativeResize="0"/>
          <p:nvPr/>
        </p:nvPicPr>
        <p:blipFill rotWithShape="1">
          <a:blip r:embed="rId7">
            <a:alphaModFix/>
          </a:blip>
          <a:srcRect b="0" l="0" r="59443" t="47897"/>
          <a:stretch/>
        </p:blipFill>
        <p:spPr>
          <a:xfrm>
            <a:off x="6528250" y="3121600"/>
            <a:ext cx="2034500" cy="2007025"/>
          </a:xfrm>
          <a:prstGeom prst="rect">
            <a:avLst/>
          </a:prstGeom>
          <a:noFill/>
          <a:ln cap="flat" cmpd="sng" w="9525">
            <a:solidFill>
              <a:schemeClr val="accent2"/>
            </a:solidFill>
            <a:prstDash val="solid"/>
            <a:round/>
            <a:headEnd len="sm" w="sm" type="none"/>
            <a:tailEnd len="sm" w="sm" type="none"/>
          </a:ln>
        </p:spPr>
      </p:pic>
      <p:sp>
        <p:nvSpPr>
          <p:cNvPr id="213" name="Google Shape;213;p25"/>
          <p:cNvSpPr txBox="1"/>
          <p:nvPr/>
        </p:nvSpPr>
        <p:spPr>
          <a:xfrm>
            <a:off x="6528200" y="2784400"/>
            <a:ext cx="2034600" cy="33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fi" sz="1100">
                <a:solidFill>
                  <a:schemeClr val="dk1"/>
                </a:solidFill>
              </a:rPr>
              <a:t>5. </a:t>
            </a:r>
            <a:r>
              <a:rPr b="1" lang="fi" sz="1100">
                <a:solidFill>
                  <a:schemeClr val="dk1"/>
                </a:solidFill>
              </a:rPr>
              <a:t>Palaa analyysi-luetteloon</a:t>
            </a:r>
            <a:endParaRPr sz="1100">
              <a:latin typeface="Verdana"/>
              <a:ea typeface="Verdana"/>
              <a:cs typeface="Verdana"/>
              <a:sym typeface="Verdana"/>
            </a:endParaRPr>
          </a:p>
        </p:txBody>
      </p:sp>
      <p:sp>
        <p:nvSpPr>
          <p:cNvPr id="214" name="Google Shape;214;p25"/>
          <p:cNvSpPr txBox="1"/>
          <p:nvPr/>
        </p:nvSpPr>
        <p:spPr>
          <a:xfrm>
            <a:off x="1365575" y="3188775"/>
            <a:ext cx="2034600" cy="64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fi" sz="1100">
                <a:solidFill>
                  <a:schemeClr val="dk1"/>
                </a:solidFill>
              </a:rPr>
              <a:t>4. </a:t>
            </a:r>
            <a:r>
              <a:rPr b="1" lang="fi" sz="1100">
                <a:solidFill>
                  <a:schemeClr val="dk1"/>
                </a:solidFill>
              </a:rPr>
              <a:t>Poimi laatukortti työpöydällesi painamalla        kortin nuppineulaa</a:t>
            </a:r>
            <a:endParaRPr>
              <a:latin typeface="Verdana"/>
              <a:ea typeface="Verdana"/>
              <a:cs typeface="Verdana"/>
              <a:sym typeface="Verdana"/>
            </a:endParaRPr>
          </a:p>
        </p:txBody>
      </p:sp>
      <p:sp>
        <p:nvSpPr>
          <p:cNvPr id="215" name="Google Shape;215;p25"/>
          <p:cNvSpPr txBox="1"/>
          <p:nvPr/>
        </p:nvSpPr>
        <p:spPr>
          <a:xfrm>
            <a:off x="75050" y="814075"/>
            <a:ext cx="31089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fi" sz="1100">
                <a:solidFill>
                  <a:schemeClr val="dk1"/>
                </a:solidFill>
              </a:rPr>
              <a:t>1. Klikkaa vastuuyksikköjohtajien analyysia ja vaihda analyysiin omat yksiköt</a:t>
            </a:r>
            <a:endParaRPr b="1" sz="1100">
              <a:solidFill>
                <a:schemeClr val="dk1"/>
              </a:solidFill>
            </a:endParaRPr>
          </a:p>
        </p:txBody>
      </p:sp>
      <p:sp>
        <p:nvSpPr>
          <p:cNvPr id="216" name="Google Shape;216;p25"/>
          <p:cNvSpPr txBox="1"/>
          <p:nvPr/>
        </p:nvSpPr>
        <p:spPr>
          <a:xfrm>
            <a:off x="5446050" y="923175"/>
            <a:ext cx="13551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fi" sz="1100">
                <a:solidFill>
                  <a:schemeClr val="dk1"/>
                </a:solidFill>
              </a:rPr>
              <a:t>3. </a:t>
            </a:r>
            <a:r>
              <a:rPr b="1" lang="fi" sz="1100">
                <a:solidFill>
                  <a:schemeClr val="dk1"/>
                </a:solidFill>
              </a:rPr>
              <a:t>Tallenna analyysi vain itsellesi näkyväksi</a:t>
            </a:r>
            <a:endParaRPr b="1"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41225" y="240875"/>
            <a:ext cx="8992800" cy="720600"/>
          </a:xfrm>
          <a:prstGeom prst="rect">
            <a:avLst/>
          </a:prstGeom>
        </p:spPr>
        <p:txBody>
          <a:bodyPr anchorCtr="0" anchor="ctr" bIns="34275" lIns="68575" spcFirstLastPara="1" rIns="68575" wrap="square" tIns="34275">
            <a:normAutofit fontScale="90000"/>
          </a:bodyPr>
          <a:lstStyle/>
          <a:p>
            <a:pPr indent="0" lvl="0" marL="0" rtl="0" algn="ctr">
              <a:spcBef>
                <a:spcPts val="0"/>
              </a:spcBef>
              <a:spcAft>
                <a:spcPts val="0"/>
              </a:spcAft>
              <a:buNone/>
            </a:pPr>
            <a:r>
              <a:rPr lang="fi"/>
              <a:t>Oma työpöytä näkyy painamalla ohjelmiston yläpalkissa “Koti” painiketta</a:t>
            </a:r>
            <a:endParaRPr/>
          </a:p>
        </p:txBody>
      </p:sp>
      <p:pic>
        <p:nvPicPr>
          <p:cNvPr id="222" name="Google Shape;222;p26"/>
          <p:cNvPicPr preferRelativeResize="0"/>
          <p:nvPr/>
        </p:nvPicPr>
        <p:blipFill>
          <a:blip r:embed="rId3">
            <a:alphaModFix/>
          </a:blip>
          <a:stretch>
            <a:fillRect/>
          </a:stretch>
        </p:blipFill>
        <p:spPr>
          <a:xfrm>
            <a:off x="1307313" y="2037788"/>
            <a:ext cx="6315075" cy="2238375"/>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7"/>
          <p:cNvPicPr preferRelativeResize="0"/>
          <p:nvPr/>
        </p:nvPicPr>
        <p:blipFill>
          <a:blip r:embed="rId3">
            <a:alphaModFix/>
          </a:blip>
          <a:stretch>
            <a:fillRect/>
          </a:stretch>
        </p:blipFill>
        <p:spPr>
          <a:xfrm>
            <a:off x="4186775" y="165875"/>
            <a:ext cx="4378009" cy="4811749"/>
          </a:xfrm>
          <a:prstGeom prst="rect">
            <a:avLst/>
          </a:prstGeom>
          <a:noFill/>
          <a:ln>
            <a:noFill/>
          </a:ln>
        </p:spPr>
      </p:pic>
      <p:sp>
        <p:nvSpPr>
          <p:cNvPr id="228" name="Google Shape;228;p27"/>
          <p:cNvSpPr txBox="1"/>
          <p:nvPr/>
        </p:nvSpPr>
        <p:spPr>
          <a:xfrm>
            <a:off x="359850" y="332650"/>
            <a:ext cx="3528600" cy="375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2200">
                <a:solidFill>
                  <a:schemeClr val="accent2"/>
                </a:solidFill>
                <a:latin typeface="Verdana"/>
                <a:ea typeface="Verdana"/>
                <a:cs typeface="Verdana"/>
                <a:sym typeface="Verdana"/>
              </a:rPr>
              <a:t>Tallennetut laatukortit löytyvät aina omalta RAI työpöydältä</a:t>
            </a:r>
            <a:endParaRPr sz="2200">
              <a:solidFill>
                <a:schemeClr val="accent2"/>
              </a:solidFill>
              <a:latin typeface="Verdana"/>
              <a:ea typeface="Verdana"/>
              <a:cs typeface="Verdana"/>
              <a:sym typeface="Verdana"/>
            </a:endParaRPr>
          </a:p>
          <a:p>
            <a:pPr indent="0" lvl="0" marL="0" rtl="0" algn="ctr">
              <a:spcBef>
                <a:spcPts val="0"/>
              </a:spcBef>
              <a:spcAft>
                <a:spcPts val="0"/>
              </a:spcAft>
              <a:buNone/>
            </a:pPr>
            <a:r>
              <a:t/>
            </a:r>
            <a:endParaRPr sz="2200">
              <a:solidFill>
                <a:schemeClr val="accent2"/>
              </a:solidFill>
              <a:latin typeface="Verdana"/>
              <a:ea typeface="Verdana"/>
              <a:cs typeface="Verdana"/>
              <a:sym typeface="Verdana"/>
            </a:endParaRPr>
          </a:p>
          <a:p>
            <a:pPr indent="0" lvl="0" marL="0" rtl="0" algn="ctr">
              <a:spcBef>
                <a:spcPts val="0"/>
              </a:spcBef>
              <a:spcAft>
                <a:spcPts val="0"/>
              </a:spcAft>
              <a:buNone/>
            </a:pPr>
            <a:r>
              <a:rPr lang="fi" sz="1800">
                <a:solidFill>
                  <a:schemeClr val="accent2"/>
                </a:solidFill>
                <a:latin typeface="Verdana"/>
                <a:ea typeface="Verdana"/>
                <a:cs typeface="Verdana"/>
                <a:sym typeface="Verdana"/>
              </a:rPr>
              <a:t>Kortit kertovat reaaliajassa oman vastuuyksikön tuloksen</a:t>
            </a:r>
            <a:endParaRPr sz="1800">
              <a:solidFill>
                <a:schemeClr val="accent2"/>
              </a:solidFill>
              <a:latin typeface="Verdana"/>
              <a:ea typeface="Verdana"/>
              <a:cs typeface="Verdana"/>
              <a:sym typeface="Verdana"/>
            </a:endParaRPr>
          </a:p>
          <a:p>
            <a:pPr indent="0" lvl="0" marL="0" rtl="0" algn="ctr">
              <a:spcBef>
                <a:spcPts val="0"/>
              </a:spcBef>
              <a:spcAft>
                <a:spcPts val="0"/>
              </a:spcAft>
              <a:buNone/>
            </a:pPr>
            <a:r>
              <a:t/>
            </a:r>
            <a:endParaRPr sz="1800">
              <a:solidFill>
                <a:schemeClr val="accent2"/>
              </a:solidFill>
              <a:latin typeface="Verdana"/>
              <a:ea typeface="Verdana"/>
              <a:cs typeface="Verdana"/>
              <a:sym typeface="Verdana"/>
            </a:endParaRPr>
          </a:p>
          <a:p>
            <a:pPr indent="0" lvl="0" marL="0" rtl="0" algn="ctr">
              <a:spcBef>
                <a:spcPts val="0"/>
              </a:spcBef>
              <a:spcAft>
                <a:spcPts val="0"/>
              </a:spcAft>
              <a:buNone/>
            </a:pPr>
            <a:r>
              <a:rPr lang="fi" sz="1800">
                <a:solidFill>
                  <a:schemeClr val="accent2"/>
                </a:solidFill>
                <a:latin typeface="Verdana"/>
                <a:ea typeface="Verdana"/>
                <a:cs typeface="Verdana"/>
                <a:sym typeface="Verdana"/>
              </a:rPr>
              <a:t>Korttien avulla on helppo kertoa oman yksikön tilanne ja tulokset ovat vertailukelpoisia</a:t>
            </a:r>
            <a:endParaRPr sz="1800">
              <a:solidFill>
                <a:schemeClr val="accent2"/>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type="title"/>
          </p:nvPr>
        </p:nvSpPr>
        <p:spPr>
          <a:xfrm>
            <a:off x="41225" y="240875"/>
            <a:ext cx="8992800" cy="7206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Kortin toiminnot työpöydällä</a:t>
            </a:r>
            <a:endParaRPr/>
          </a:p>
        </p:txBody>
      </p:sp>
      <p:pic>
        <p:nvPicPr>
          <p:cNvPr id="234" name="Google Shape;234;p28"/>
          <p:cNvPicPr preferRelativeResize="0"/>
          <p:nvPr/>
        </p:nvPicPr>
        <p:blipFill rotWithShape="1">
          <a:blip r:embed="rId3">
            <a:alphaModFix/>
          </a:blip>
          <a:srcRect b="33011" l="0" r="48511" t="0"/>
          <a:stretch/>
        </p:blipFill>
        <p:spPr>
          <a:xfrm>
            <a:off x="2562475" y="1066650"/>
            <a:ext cx="4099474" cy="3497525"/>
          </a:xfrm>
          <a:prstGeom prst="rect">
            <a:avLst/>
          </a:prstGeom>
          <a:noFill/>
          <a:ln>
            <a:noFill/>
          </a:ln>
        </p:spPr>
      </p:pic>
      <p:sp>
        <p:nvSpPr>
          <p:cNvPr id="235" name="Google Shape;235;p28"/>
          <p:cNvSpPr/>
          <p:nvPr/>
        </p:nvSpPr>
        <p:spPr>
          <a:xfrm>
            <a:off x="228200" y="1246375"/>
            <a:ext cx="1659000" cy="842700"/>
          </a:xfrm>
          <a:prstGeom prst="wedgeRectCallout">
            <a:avLst>
              <a:gd fmla="val 91263" name="adj1"/>
              <a:gd fmla="val -54165" name="adj2"/>
            </a:avLst>
          </a:prstGeom>
          <a:solidFill>
            <a:srgbClr val="FCE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a:t>Korttien kokoa voi muuttaa</a:t>
            </a:r>
            <a:endParaRPr/>
          </a:p>
        </p:txBody>
      </p:sp>
      <p:sp>
        <p:nvSpPr>
          <p:cNvPr id="236" name="Google Shape;236;p28"/>
          <p:cNvSpPr/>
          <p:nvPr/>
        </p:nvSpPr>
        <p:spPr>
          <a:xfrm>
            <a:off x="491525" y="2756075"/>
            <a:ext cx="1878300" cy="1167300"/>
          </a:xfrm>
          <a:prstGeom prst="wedgeRectCallout">
            <a:avLst>
              <a:gd fmla="val 71965" name="adj1"/>
              <a:gd fmla="val -162790" name="adj2"/>
            </a:avLst>
          </a:prstGeom>
          <a:solidFill>
            <a:srgbClr val="FCE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a:t>Korttien paikkaa voi vaihtaa painamalla ruudukko-kuvaketta ja samaan aikaan raahaamalla</a:t>
            </a:r>
            <a:endParaRPr/>
          </a:p>
        </p:txBody>
      </p:sp>
      <p:sp>
        <p:nvSpPr>
          <p:cNvPr id="237" name="Google Shape;237;p28"/>
          <p:cNvSpPr/>
          <p:nvPr/>
        </p:nvSpPr>
        <p:spPr>
          <a:xfrm>
            <a:off x="7109600" y="899900"/>
            <a:ext cx="1878300" cy="561900"/>
          </a:xfrm>
          <a:prstGeom prst="wedgeRectCallout">
            <a:avLst>
              <a:gd fmla="val -74766" name="adj1"/>
              <a:gd fmla="val 24159" name="adj2"/>
            </a:avLst>
          </a:prstGeom>
          <a:solidFill>
            <a:srgbClr val="FCE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a:t>Kortin voi poistaa omalta työpöydältä</a:t>
            </a:r>
            <a:endParaRPr/>
          </a:p>
        </p:txBody>
      </p:sp>
      <p:sp>
        <p:nvSpPr>
          <p:cNvPr id="238" name="Google Shape;238;p28"/>
          <p:cNvSpPr/>
          <p:nvPr/>
        </p:nvSpPr>
        <p:spPr>
          <a:xfrm>
            <a:off x="7337225" y="1638500"/>
            <a:ext cx="1696800" cy="1167300"/>
          </a:xfrm>
          <a:prstGeom prst="wedgeRectCallout">
            <a:avLst>
              <a:gd fmla="val -107610" name="adj1"/>
              <a:gd fmla="val -69537" name="adj2"/>
            </a:avLst>
          </a:prstGeom>
          <a:solidFill>
            <a:srgbClr val="FCE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a:t>Kortin analyysin voi avata muokattavaksi, löytyy PDF ja EXEL painikkeet</a:t>
            </a:r>
            <a:endParaRPr/>
          </a:p>
        </p:txBody>
      </p:sp>
      <p:sp>
        <p:nvSpPr>
          <p:cNvPr id="239" name="Google Shape;239;p28"/>
          <p:cNvSpPr/>
          <p:nvPr/>
        </p:nvSpPr>
        <p:spPr>
          <a:xfrm>
            <a:off x="5977325" y="1268050"/>
            <a:ext cx="228300" cy="180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6661950" y="3058500"/>
            <a:ext cx="2211900" cy="1272900"/>
          </a:xfrm>
          <a:prstGeom prst="wedgeRectCallout">
            <a:avLst>
              <a:gd fmla="val -75120" name="adj1"/>
              <a:gd fmla="val -172838" name="adj2"/>
            </a:avLst>
          </a:prstGeom>
          <a:solidFill>
            <a:srgbClr val="FCE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a:t>Mahdollisuus nähdä asiakkaat jotka analyysin tulokseen sisältyvät</a:t>
            </a:r>
            <a:endParaRPr/>
          </a:p>
          <a:p>
            <a:pPr indent="0" lvl="0" marL="0" rtl="0" algn="l">
              <a:spcBef>
                <a:spcPts val="0"/>
              </a:spcBef>
              <a:spcAft>
                <a:spcPts val="0"/>
              </a:spcAft>
              <a:buNone/>
            </a:pPr>
            <a:r>
              <a:rPr lang="fi"/>
              <a:t>→ vaikuttavuus ja luotettavuuden arviointi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41225" y="240875"/>
            <a:ext cx="8992800" cy="720600"/>
          </a:xfrm>
          <a:prstGeom prst="rect">
            <a:avLst/>
          </a:prstGeom>
        </p:spPr>
        <p:txBody>
          <a:bodyPr anchorCtr="0" anchor="ctr" bIns="34275" lIns="68575" spcFirstLastPara="1" rIns="68575" wrap="square" tIns="34275">
            <a:normAutofit fontScale="90000"/>
          </a:bodyPr>
          <a:lstStyle/>
          <a:p>
            <a:pPr indent="0" lvl="0" marL="0" rtl="0" algn="ctr">
              <a:spcBef>
                <a:spcPts val="0"/>
              </a:spcBef>
              <a:spcAft>
                <a:spcPts val="0"/>
              </a:spcAft>
              <a:buNone/>
            </a:pPr>
            <a:r>
              <a:rPr lang="fi"/>
              <a:t>Antoisia ja inspiroivia tuokioita yksikkösi tiedolla johtamisen parissa</a:t>
            </a:r>
            <a:endParaRPr/>
          </a:p>
        </p:txBody>
      </p:sp>
      <p:pic>
        <p:nvPicPr>
          <p:cNvPr id="246" name="Google Shape;246;p29"/>
          <p:cNvPicPr preferRelativeResize="0"/>
          <p:nvPr/>
        </p:nvPicPr>
        <p:blipFill>
          <a:blip r:embed="rId3">
            <a:alphaModFix/>
          </a:blip>
          <a:stretch>
            <a:fillRect/>
          </a:stretch>
        </p:blipFill>
        <p:spPr>
          <a:xfrm>
            <a:off x="4950400" y="1268049"/>
            <a:ext cx="2843850" cy="3796675"/>
          </a:xfrm>
          <a:prstGeom prst="rect">
            <a:avLst/>
          </a:prstGeom>
          <a:noFill/>
          <a:ln>
            <a:noFill/>
          </a:ln>
        </p:spPr>
      </p:pic>
      <p:sp>
        <p:nvSpPr>
          <p:cNvPr id="247" name="Google Shape;247;p29"/>
          <p:cNvSpPr txBox="1"/>
          <p:nvPr/>
        </p:nvSpPr>
        <p:spPr>
          <a:xfrm>
            <a:off x="1597450" y="2088938"/>
            <a:ext cx="35889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i" sz="1600">
                <a:solidFill>
                  <a:schemeClr val="accent2"/>
                </a:solidFill>
                <a:latin typeface="Verdana"/>
                <a:ea typeface="Verdana"/>
                <a:cs typeface="Verdana"/>
                <a:sym typeface="Verdana"/>
              </a:rPr>
              <a:t>Toiminnan johtaminen ja kehittäminen edellyttävät tietoisuutta nykytilasta</a:t>
            </a:r>
            <a:endParaRPr sz="1600">
              <a:solidFill>
                <a:schemeClr val="accent2"/>
              </a:solidFill>
              <a:latin typeface="Verdana"/>
              <a:ea typeface="Verdana"/>
              <a:cs typeface="Verdana"/>
              <a:sym typeface="Verdana"/>
            </a:endParaRPr>
          </a:p>
          <a:p>
            <a:pPr indent="0" lvl="0" marL="0" rtl="0" algn="ctr">
              <a:spcBef>
                <a:spcPts val="0"/>
              </a:spcBef>
              <a:spcAft>
                <a:spcPts val="0"/>
              </a:spcAft>
              <a:buNone/>
            </a:pPr>
            <a:r>
              <a:t/>
            </a:r>
            <a:endParaRPr sz="1600">
              <a:solidFill>
                <a:schemeClr val="accent2"/>
              </a:solidFill>
              <a:latin typeface="Verdana"/>
              <a:ea typeface="Verdana"/>
              <a:cs typeface="Verdana"/>
              <a:sym typeface="Verdana"/>
            </a:endParaRPr>
          </a:p>
          <a:p>
            <a:pPr indent="0" lvl="0" marL="0" rtl="0" algn="ctr">
              <a:spcBef>
                <a:spcPts val="0"/>
              </a:spcBef>
              <a:spcAft>
                <a:spcPts val="0"/>
              </a:spcAft>
              <a:buNone/>
            </a:pPr>
            <a:r>
              <a:rPr lang="fi" sz="1600">
                <a:solidFill>
                  <a:schemeClr val="accent2"/>
                </a:solidFill>
                <a:latin typeface="Verdana"/>
                <a:ea typeface="Verdana"/>
                <a:cs typeface="Verdana"/>
                <a:sym typeface="Verdana"/>
              </a:rPr>
              <a:t>Datan avulla on mahdollista asettaa tavoitteita ja seurata toiminnan vaikuttavuutta sekä laatua</a:t>
            </a:r>
            <a:endParaRPr sz="1600">
              <a:solidFill>
                <a:schemeClr val="accent2"/>
              </a:solidFill>
              <a:latin typeface="Verdana"/>
              <a:ea typeface="Verdana"/>
              <a:cs typeface="Verdana"/>
              <a:sym typeface="Verdana"/>
            </a:endParaRPr>
          </a:p>
        </p:txBody>
      </p:sp>
      <p:sp>
        <p:nvSpPr>
          <p:cNvPr id="248" name="Google Shape;248;p29"/>
          <p:cNvSpPr txBox="1"/>
          <p:nvPr/>
        </p:nvSpPr>
        <p:spPr>
          <a:xfrm>
            <a:off x="2703400" y="4608100"/>
            <a:ext cx="32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i">
                <a:latin typeface="Verdana"/>
                <a:ea typeface="Verdana"/>
                <a:cs typeface="Verdana"/>
                <a:sym typeface="Verdana"/>
              </a:rPr>
              <a:t>kirsi.hakola@hyvaep.fi</a:t>
            </a:r>
            <a:endParaRPr>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628650" y="92525"/>
            <a:ext cx="7886700" cy="731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RAI käyttäjätunnus henkilökohtainen</a:t>
            </a:r>
            <a:endParaRPr/>
          </a:p>
        </p:txBody>
      </p:sp>
      <p:sp>
        <p:nvSpPr>
          <p:cNvPr id="103" name="Google Shape;103;p14"/>
          <p:cNvSpPr txBox="1"/>
          <p:nvPr>
            <p:ph idx="1" type="body"/>
          </p:nvPr>
        </p:nvSpPr>
        <p:spPr>
          <a:xfrm>
            <a:off x="628650" y="733600"/>
            <a:ext cx="7886700" cy="38988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fi" sz="1500"/>
              <a:t>Käyttäjätunnus = etunimi.sukunimi (ellei saman nimisiä)</a:t>
            </a:r>
            <a:endParaRPr sz="1500"/>
          </a:p>
          <a:p>
            <a:pPr indent="0" lvl="0" marL="0" rtl="0" algn="ctr">
              <a:spcBef>
                <a:spcPts val="800"/>
              </a:spcBef>
              <a:spcAft>
                <a:spcPts val="0"/>
              </a:spcAft>
              <a:buNone/>
            </a:pPr>
            <a:r>
              <a:rPr lang="fi" sz="1500"/>
              <a:t>Salasana täytyy itse määrittää</a:t>
            </a:r>
            <a:endParaRPr sz="1500"/>
          </a:p>
          <a:p>
            <a:pPr indent="0" lvl="0" marL="0" rtl="0" algn="ctr">
              <a:spcBef>
                <a:spcPts val="800"/>
              </a:spcBef>
              <a:spcAft>
                <a:spcPts val="0"/>
              </a:spcAft>
              <a:buNone/>
            </a:pPr>
            <a:r>
              <a:rPr lang="fi" sz="1500"/>
              <a:t>Käyttäjätunnuksia voivat hallinnoida yksiköiden RAI-vastaavat ja esihenkilöt</a:t>
            </a:r>
            <a:endParaRPr sz="1500"/>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104" name="Google Shape;104;p14"/>
          <p:cNvPicPr preferRelativeResize="0"/>
          <p:nvPr/>
        </p:nvPicPr>
        <p:blipFill>
          <a:blip r:embed="rId3">
            <a:alphaModFix/>
          </a:blip>
          <a:stretch>
            <a:fillRect/>
          </a:stretch>
        </p:blipFill>
        <p:spPr>
          <a:xfrm>
            <a:off x="2456350" y="1917225"/>
            <a:ext cx="5208901" cy="2918900"/>
          </a:xfrm>
          <a:prstGeom prst="rect">
            <a:avLst/>
          </a:prstGeom>
          <a:noFill/>
          <a:ln cap="flat" cmpd="sng" w="9525">
            <a:solidFill>
              <a:schemeClr val="accent2"/>
            </a:solidFill>
            <a:prstDash val="solid"/>
            <a:round/>
            <a:headEnd len="sm" w="sm" type="none"/>
            <a:tailEnd len="sm" w="sm" type="none"/>
          </a:ln>
        </p:spPr>
      </p:pic>
      <p:sp>
        <p:nvSpPr>
          <p:cNvPr id="105" name="Google Shape;105;p14"/>
          <p:cNvSpPr txBox="1"/>
          <p:nvPr/>
        </p:nvSpPr>
        <p:spPr>
          <a:xfrm>
            <a:off x="7337450" y="620150"/>
            <a:ext cx="1688400" cy="4617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fi" sz="900">
                <a:latin typeface="Verdana"/>
                <a:ea typeface="Verdana"/>
                <a:cs typeface="Verdana"/>
                <a:sym typeface="Verdana"/>
              </a:rPr>
              <a:t>Huom! Seinäjoella käyttäjätunnus erilainen</a:t>
            </a:r>
            <a:endParaRPr sz="900">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412150" y="240875"/>
            <a:ext cx="78885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RAI ohjelmistoon kirjautuminen</a:t>
            </a:r>
            <a:endParaRPr/>
          </a:p>
        </p:txBody>
      </p:sp>
      <p:sp>
        <p:nvSpPr>
          <p:cNvPr id="111" name="Google Shape;111;p15"/>
          <p:cNvSpPr txBox="1"/>
          <p:nvPr/>
        </p:nvSpPr>
        <p:spPr>
          <a:xfrm>
            <a:off x="2986098" y="1063300"/>
            <a:ext cx="3344400" cy="523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i" sz="2200"/>
              <a:t>https://raisoft.hyvaep.fi/</a:t>
            </a:r>
            <a:endParaRPr b="1" sz="2200"/>
          </a:p>
        </p:txBody>
      </p:sp>
      <p:pic>
        <p:nvPicPr>
          <p:cNvPr id="112" name="Google Shape;112;p15"/>
          <p:cNvPicPr preferRelativeResize="0"/>
          <p:nvPr/>
        </p:nvPicPr>
        <p:blipFill>
          <a:blip r:embed="rId3">
            <a:alphaModFix/>
          </a:blip>
          <a:stretch>
            <a:fillRect/>
          </a:stretch>
        </p:blipFill>
        <p:spPr>
          <a:xfrm>
            <a:off x="2864275" y="1814650"/>
            <a:ext cx="3729950" cy="2945675"/>
          </a:xfrm>
          <a:prstGeom prst="rect">
            <a:avLst/>
          </a:prstGeom>
          <a:noFill/>
          <a:ln>
            <a:noFill/>
          </a:ln>
        </p:spPr>
      </p:pic>
      <p:sp>
        <p:nvSpPr>
          <p:cNvPr id="113" name="Google Shape;113;p15"/>
          <p:cNvSpPr txBox="1"/>
          <p:nvPr/>
        </p:nvSpPr>
        <p:spPr>
          <a:xfrm>
            <a:off x="527525" y="1904100"/>
            <a:ext cx="1574400" cy="2124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i">
                <a:solidFill>
                  <a:schemeClr val="accent2"/>
                </a:solidFill>
                <a:latin typeface="Calibri"/>
                <a:ea typeface="Calibri"/>
                <a:cs typeface="Calibri"/>
                <a:sym typeface="Calibri"/>
              </a:rPr>
              <a:t>Huom! omahoitajat kirjautuvat aina Lifecaren kautta arvioidessaan asiakasta, jotta integraatio ohjelmistojen välillä toimii</a:t>
            </a:r>
            <a:endParaRPr b="1">
              <a:solidFill>
                <a:schemeClr val="accent2"/>
              </a:solidFill>
              <a:latin typeface="Calibri"/>
              <a:ea typeface="Calibri"/>
              <a:cs typeface="Calibri"/>
              <a:sym typeface="Calibri"/>
            </a:endParaRPr>
          </a:p>
        </p:txBody>
      </p:sp>
      <p:sp>
        <p:nvSpPr>
          <p:cNvPr id="114" name="Google Shape;114;p15"/>
          <p:cNvSpPr txBox="1"/>
          <p:nvPr/>
        </p:nvSpPr>
        <p:spPr>
          <a:xfrm>
            <a:off x="1112775" y="1334700"/>
            <a:ext cx="511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3000">
                <a:solidFill>
                  <a:srgbClr val="FF0000"/>
                </a:solidFill>
                <a:latin typeface="Verdana"/>
                <a:ea typeface="Verdana"/>
                <a:cs typeface="Verdana"/>
                <a:sym typeface="Verdana"/>
              </a:rPr>
              <a:t>!</a:t>
            </a:r>
            <a:endParaRPr b="1" sz="3000">
              <a:solidFill>
                <a:srgbClr val="FF0000"/>
              </a:solidFill>
              <a:latin typeface="Verdana"/>
              <a:ea typeface="Verdana"/>
              <a:cs typeface="Verdana"/>
              <a:sym typeface="Verdana"/>
            </a:endParaRPr>
          </a:p>
        </p:txBody>
      </p:sp>
      <p:sp>
        <p:nvSpPr>
          <p:cNvPr id="115" name="Google Shape;115;p15"/>
          <p:cNvSpPr txBox="1"/>
          <p:nvPr/>
        </p:nvSpPr>
        <p:spPr>
          <a:xfrm>
            <a:off x="6497400" y="1134900"/>
            <a:ext cx="1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6"/>
          <p:cNvPicPr preferRelativeResize="0"/>
          <p:nvPr/>
        </p:nvPicPr>
        <p:blipFill rotWithShape="1">
          <a:blip r:embed="rId3">
            <a:alphaModFix/>
          </a:blip>
          <a:srcRect b="0" l="0" r="0" t="0"/>
          <a:stretch/>
        </p:blipFill>
        <p:spPr>
          <a:xfrm>
            <a:off x="0" y="-27401"/>
            <a:ext cx="9143999" cy="5198301"/>
          </a:xfrm>
          <a:prstGeom prst="rect">
            <a:avLst/>
          </a:prstGeom>
          <a:noFill/>
          <a:ln>
            <a:noFill/>
          </a:ln>
        </p:spPr>
      </p:pic>
      <p:sp>
        <p:nvSpPr>
          <p:cNvPr id="121" name="Google Shape;121;p16"/>
          <p:cNvSpPr txBox="1"/>
          <p:nvPr/>
        </p:nvSpPr>
        <p:spPr>
          <a:xfrm>
            <a:off x="3093323" y="3663704"/>
            <a:ext cx="2304000" cy="1054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Verdana"/>
              <a:buNone/>
            </a:pPr>
            <a:r>
              <a:rPr b="1" i="0" lang="fi" sz="1100" u="none" cap="none" strike="noStrike">
                <a:solidFill>
                  <a:srgbClr val="000000"/>
                </a:solidFill>
                <a:latin typeface="Verdana"/>
                <a:ea typeface="Verdana"/>
                <a:cs typeface="Verdana"/>
                <a:sym typeface="Verdana"/>
              </a:rPr>
              <a:t>Ympärivuorokautisen palveluasumisen laatutavoitteet </a:t>
            </a:r>
            <a:endParaRPr sz="1100"/>
          </a:p>
          <a:p>
            <a:pPr indent="0" lvl="0" marL="0" marR="0" rtl="0" algn="l">
              <a:lnSpc>
                <a:spcPct val="100000"/>
              </a:lnSpc>
              <a:spcBef>
                <a:spcPts val="0"/>
              </a:spcBef>
              <a:spcAft>
                <a:spcPts val="0"/>
              </a:spcAft>
              <a:buClr>
                <a:srgbClr val="000000"/>
              </a:buClr>
              <a:buSzPts val="1100"/>
              <a:buFont typeface="Verdana"/>
              <a:buNone/>
            </a:pPr>
            <a:r>
              <a:rPr b="1" i="0" lang="fi" sz="1100" u="none" cap="none" strike="noStrike">
                <a:solidFill>
                  <a:srgbClr val="000000"/>
                </a:solidFill>
                <a:latin typeface="Verdana"/>
                <a:ea typeface="Verdana"/>
                <a:cs typeface="Verdana"/>
                <a:sym typeface="Verdana"/>
              </a:rPr>
              <a:t>ja -mittarit </a:t>
            </a:r>
            <a:endParaRPr sz="1100"/>
          </a:p>
          <a:p>
            <a:pPr indent="0" lvl="0" marL="0" marR="0" rtl="0" algn="l">
              <a:lnSpc>
                <a:spcPct val="100000"/>
              </a:lnSpc>
              <a:spcBef>
                <a:spcPts val="0"/>
              </a:spcBef>
              <a:spcAft>
                <a:spcPts val="0"/>
              </a:spcAft>
              <a:buClr>
                <a:srgbClr val="000000"/>
              </a:buClr>
              <a:buSzPts val="1100"/>
              <a:buFont typeface="Verdana"/>
              <a:buNone/>
            </a:pPr>
            <a:r>
              <a:rPr b="1" i="0" lang="fi" sz="1100" u="none" cap="none" strike="noStrike">
                <a:solidFill>
                  <a:srgbClr val="000000"/>
                </a:solidFill>
                <a:latin typeface="Verdana"/>
                <a:ea typeface="Verdana"/>
                <a:cs typeface="Verdana"/>
                <a:sym typeface="Verdana"/>
              </a:rPr>
              <a:t>2023-2024</a:t>
            </a:r>
            <a:endParaRPr sz="1100"/>
          </a:p>
          <a:p>
            <a:pPr indent="0" lvl="0" marL="0" marR="0" rtl="0" algn="l">
              <a:lnSpc>
                <a:spcPct val="100000"/>
              </a:lnSpc>
              <a:spcBef>
                <a:spcPts val="0"/>
              </a:spcBef>
              <a:spcAft>
                <a:spcPts val="0"/>
              </a:spcAft>
              <a:buClr>
                <a:schemeClr val="dk1"/>
              </a:buClr>
              <a:buSzPts val="900"/>
              <a:buFont typeface="Calibri"/>
              <a:buNone/>
            </a:pPr>
            <a:r>
              <a:t/>
            </a:r>
            <a:endParaRPr b="1" i="0" sz="900" u="none" cap="none" strike="noStrike">
              <a:solidFill>
                <a:srgbClr val="000000"/>
              </a:solidFill>
              <a:latin typeface="Calibri"/>
              <a:ea typeface="Calibri"/>
              <a:cs typeface="Calibri"/>
              <a:sym typeface="Calibri"/>
            </a:endParaRPr>
          </a:p>
        </p:txBody>
      </p:sp>
      <p:sp>
        <p:nvSpPr>
          <p:cNvPr id="122" name="Google Shape;122;p16"/>
          <p:cNvSpPr txBox="1"/>
          <p:nvPr/>
        </p:nvSpPr>
        <p:spPr>
          <a:xfrm>
            <a:off x="2599742" y="702687"/>
            <a:ext cx="1991400" cy="1054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Tavoite</a:t>
            </a:r>
            <a:r>
              <a:rPr b="0" i="0" lang="fi" sz="800" u="none" cap="none" strike="noStrike">
                <a:solidFill>
                  <a:srgbClr val="000000"/>
                </a:solidFill>
                <a:latin typeface="Verdana"/>
                <a:ea typeface="Verdana"/>
                <a:cs typeface="Verdana"/>
                <a:sym typeface="Verdana"/>
              </a:rPr>
              <a:t>: Asukas osallistuu oman arkensa ja hoitonsa suunnitteluun toimintakykynsä mukaan omahoitajan tuella.</a:t>
            </a:r>
            <a:endParaRPr sz="1100"/>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Mittari</a:t>
            </a:r>
            <a:r>
              <a:rPr b="0" i="0" lang="fi" sz="800" u="none" cap="none" strike="noStrike">
                <a:solidFill>
                  <a:srgbClr val="000000"/>
                </a:solidFill>
                <a:latin typeface="Verdana"/>
                <a:ea typeface="Verdana"/>
                <a:cs typeface="Verdana"/>
                <a:sym typeface="Verdana"/>
              </a:rPr>
              <a:t>: Arviointiin/suunnitelman laadintaan osallistuneiden asukkaiden osuus, tavoite 90 %</a:t>
            </a:r>
            <a:endParaRPr b="0" i="0" sz="800" u="none" cap="none" strike="noStrike">
              <a:solidFill>
                <a:srgbClr val="000000"/>
              </a:solidFill>
              <a:latin typeface="Calibri"/>
              <a:ea typeface="Calibri"/>
              <a:cs typeface="Calibri"/>
              <a:sym typeface="Calibri"/>
            </a:endParaRPr>
          </a:p>
        </p:txBody>
      </p:sp>
      <p:sp>
        <p:nvSpPr>
          <p:cNvPr id="123" name="Google Shape;123;p16"/>
          <p:cNvSpPr txBox="1"/>
          <p:nvPr/>
        </p:nvSpPr>
        <p:spPr>
          <a:xfrm>
            <a:off x="4701463" y="684247"/>
            <a:ext cx="1991400" cy="1054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Tavoite</a:t>
            </a:r>
            <a:r>
              <a:rPr b="0" i="0" lang="fi" sz="800" u="none" cap="none" strike="noStrike">
                <a:solidFill>
                  <a:srgbClr val="000000"/>
                </a:solidFill>
                <a:latin typeface="Verdana"/>
                <a:ea typeface="Verdana"/>
                <a:cs typeface="Verdana"/>
                <a:sym typeface="Verdana"/>
              </a:rPr>
              <a:t>: Läheisten kanssa tehdään yhteistyötä ja heitä kuullaan, ellei asukas sitä kiellä. Läheiset toimivat asukkaan toiveiden tulkkina, ellei hän itse siihen pysty.</a:t>
            </a:r>
            <a:endParaRPr sz="1100"/>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Mittari</a:t>
            </a:r>
            <a:r>
              <a:rPr b="0" i="0" lang="fi" sz="800" u="none" cap="none" strike="noStrike">
                <a:solidFill>
                  <a:srgbClr val="000000"/>
                </a:solidFill>
                <a:latin typeface="Verdana"/>
                <a:ea typeface="Verdana"/>
                <a:cs typeface="Verdana"/>
                <a:sym typeface="Verdana"/>
              </a:rPr>
              <a:t>: Arviointiin osallistuneiden läheisten osuus, tavoite 50 %</a:t>
            </a:r>
            <a:endParaRPr b="0" i="0" sz="800" u="none" cap="none" strike="noStrike">
              <a:solidFill>
                <a:srgbClr val="000000"/>
              </a:solidFill>
              <a:latin typeface="Calibri"/>
              <a:ea typeface="Calibri"/>
              <a:cs typeface="Calibri"/>
              <a:sym typeface="Calibri"/>
            </a:endParaRPr>
          </a:p>
        </p:txBody>
      </p:sp>
      <p:sp>
        <p:nvSpPr>
          <p:cNvPr id="124" name="Google Shape;124;p16"/>
          <p:cNvSpPr txBox="1"/>
          <p:nvPr/>
        </p:nvSpPr>
        <p:spPr>
          <a:xfrm>
            <a:off x="397717" y="2194501"/>
            <a:ext cx="1991400" cy="946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Tavoite</a:t>
            </a:r>
            <a:r>
              <a:rPr b="0" i="0" lang="fi" sz="800" u="none" cap="none" strike="noStrike">
                <a:solidFill>
                  <a:srgbClr val="000000"/>
                </a:solidFill>
                <a:latin typeface="Verdana"/>
                <a:ea typeface="Verdana"/>
                <a:cs typeface="Verdana"/>
                <a:sym typeface="Verdana"/>
              </a:rPr>
              <a:t>: Asukas elää aktiivista elämää voimavarojensa mukaan. Häntä motivoidaan ja avustetaan osallistumaan päivittäin ruokailuun, yhdessäoloon ja yhteiseen tekemiseen.</a:t>
            </a:r>
            <a:r>
              <a:rPr b="0" i="0" lang="fi" sz="800" u="none" cap="none" strike="noStrike">
                <a:solidFill>
                  <a:srgbClr val="FF0000"/>
                </a:solidFill>
                <a:latin typeface="Verdana"/>
                <a:ea typeface="Verdana"/>
                <a:cs typeface="Verdana"/>
                <a:sym typeface="Verdana"/>
              </a:rPr>
              <a:t> </a:t>
            </a:r>
            <a:endParaRPr sz="1100"/>
          </a:p>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rgbClr val="000000"/>
              </a:solidFill>
              <a:latin typeface="Verdana"/>
              <a:ea typeface="Verdana"/>
              <a:cs typeface="Verdana"/>
              <a:sym typeface="Verdana"/>
            </a:endParaRPr>
          </a:p>
        </p:txBody>
      </p:sp>
      <p:sp>
        <p:nvSpPr>
          <p:cNvPr id="125" name="Google Shape;125;p16"/>
          <p:cNvSpPr txBox="1"/>
          <p:nvPr/>
        </p:nvSpPr>
        <p:spPr>
          <a:xfrm>
            <a:off x="6870828" y="2194501"/>
            <a:ext cx="1875300" cy="1069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Tavoite</a:t>
            </a:r>
            <a:r>
              <a:rPr b="0" i="0" lang="fi" sz="800" u="none" cap="none" strike="noStrike">
                <a:solidFill>
                  <a:srgbClr val="000000"/>
                </a:solidFill>
                <a:latin typeface="Verdana"/>
                <a:ea typeface="Verdana"/>
                <a:cs typeface="Verdana"/>
                <a:sym typeface="Verdana"/>
              </a:rPr>
              <a:t>: Asukkaalle on kirjattu vähintään yksi kuntoutustavoite toimintakyvyn ja omatoimisuuden ylläpitämiseksi. Arkikuntoutus toteutuu päivittäin ilman liikkumista estäviä rajoitteita.</a:t>
            </a:r>
            <a:endParaRPr sz="1100"/>
          </a:p>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rgbClr val="000000"/>
              </a:solidFill>
              <a:latin typeface="Verdana"/>
              <a:ea typeface="Verdana"/>
              <a:cs typeface="Verdana"/>
              <a:sym typeface="Verdana"/>
            </a:endParaRPr>
          </a:p>
        </p:txBody>
      </p:sp>
      <p:sp>
        <p:nvSpPr>
          <p:cNvPr id="126" name="Google Shape;126;p16"/>
          <p:cNvSpPr txBox="1"/>
          <p:nvPr/>
        </p:nvSpPr>
        <p:spPr>
          <a:xfrm>
            <a:off x="6870828" y="3393417"/>
            <a:ext cx="1924500" cy="931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Mittari</a:t>
            </a:r>
            <a:r>
              <a:rPr b="0" i="0" lang="fi" sz="800" u="none" cap="none" strike="noStrike">
                <a:solidFill>
                  <a:srgbClr val="000000"/>
                </a:solidFill>
                <a:latin typeface="Verdana"/>
                <a:ea typeface="Verdana"/>
                <a:cs typeface="Verdana"/>
                <a:sym typeface="Verdana"/>
              </a:rPr>
              <a:t>: Asukkaat, joilla toteutuu hoitajan antama kuntoutus, tavoite 90 %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Mittari</a:t>
            </a:r>
            <a:r>
              <a:rPr b="0" i="0" lang="fi" sz="800" u="none" cap="none" strike="noStrike">
                <a:solidFill>
                  <a:srgbClr val="000000"/>
                </a:solidFill>
                <a:latin typeface="Verdana"/>
                <a:ea typeface="Verdana"/>
                <a:cs typeface="Verdana"/>
                <a:sym typeface="Verdana"/>
              </a:rPr>
              <a:t>: Liikkumista rajoittavien välineiden ja toimenpiteiden yleisyys, tavoite 15 %</a:t>
            </a:r>
            <a:endParaRPr b="0" i="0" sz="800" u="none" cap="none" strike="noStrike">
              <a:solidFill>
                <a:srgbClr val="000000"/>
              </a:solidFill>
              <a:latin typeface="Calibri"/>
              <a:ea typeface="Calibri"/>
              <a:cs typeface="Calibri"/>
              <a:sym typeface="Calibri"/>
            </a:endParaRPr>
          </a:p>
        </p:txBody>
      </p:sp>
      <p:sp>
        <p:nvSpPr>
          <p:cNvPr id="127" name="Google Shape;127;p16"/>
          <p:cNvSpPr txBox="1"/>
          <p:nvPr/>
        </p:nvSpPr>
        <p:spPr>
          <a:xfrm>
            <a:off x="397717" y="3320954"/>
            <a:ext cx="1866300" cy="946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Mittari</a:t>
            </a:r>
            <a:r>
              <a:rPr b="0" i="0" lang="fi" sz="800" u="none" cap="none" strike="noStrike">
                <a:solidFill>
                  <a:srgbClr val="000000"/>
                </a:solidFill>
                <a:latin typeface="Verdana"/>
                <a:ea typeface="Verdana"/>
                <a:cs typeface="Verdana"/>
                <a:sym typeface="Verdana"/>
              </a:rPr>
              <a:t>: Aktiviteetteihin osallistuneiden asukkaiden osuus, tavoite 90 %</a:t>
            </a:r>
            <a:endParaRPr b="0"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800"/>
              <a:buFont typeface="Calibri"/>
              <a:buNone/>
            </a:pPr>
            <a:r>
              <a:t/>
            </a:r>
            <a:endParaRPr b="1" i="0" sz="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800"/>
              <a:buFont typeface="Verdana"/>
              <a:buNone/>
            </a:pPr>
            <a:r>
              <a:rPr b="1" i="0" lang="fi" sz="800" u="none" cap="none" strike="noStrike">
                <a:solidFill>
                  <a:srgbClr val="000000"/>
                </a:solidFill>
                <a:latin typeface="Verdana"/>
                <a:ea typeface="Verdana"/>
                <a:cs typeface="Verdana"/>
                <a:sym typeface="Verdana"/>
              </a:rPr>
              <a:t>Mittari</a:t>
            </a:r>
            <a:r>
              <a:rPr b="0" i="0" lang="fi" sz="800" u="none" cap="none" strike="noStrike">
                <a:solidFill>
                  <a:srgbClr val="000000"/>
                </a:solidFill>
                <a:latin typeface="Verdana"/>
                <a:ea typeface="Verdana"/>
                <a:cs typeface="Verdana"/>
                <a:sym typeface="Verdana"/>
              </a:rPr>
              <a:t>: Vuoteessa elävien määrä, tavoite 10 %</a:t>
            </a:r>
            <a:endParaRPr b="0" i="0" sz="800" u="none" cap="none" strike="noStrike">
              <a:solidFill>
                <a:srgbClr val="000000"/>
              </a:solidFill>
              <a:latin typeface="Calibri"/>
              <a:ea typeface="Calibri"/>
              <a:cs typeface="Calibri"/>
              <a:sym typeface="Calibri"/>
            </a:endParaRPr>
          </a:p>
        </p:txBody>
      </p:sp>
      <p:pic>
        <p:nvPicPr>
          <p:cNvPr descr="Etelä-Pohjanmaan hyvinvointialue&#10;" id="128" name="Google Shape;128;p16"/>
          <p:cNvPicPr preferRelativeResize="0"/>
          <p:nvPr/>
        </p:nvPicPr>
        <p:blipFill rotWithShape="1">
          <a:blip r:embed="rId4">
            <a:alphaModFix/>
          </a:blip>
          <a:srcRect b="-638" l="0" r="0" t="17712"/>
          <a:stretch/>
        </p:blipFill>
        <p:spPr>
          <a:xfrm>
            <a:off x="3165862" y="4783423"/>
            <a:ext cx="1079500" cy="283421"/>
          </a:xfrm>
          <a:prstGeom prst="rect">
            <a:avLst/>
          </a:prstGeom>
          <a:noFill/>
          <a:ln>
            <a:noFill/>
          </a:ln>
        </p:spPr>
      </p:pic>
      <p:sp>
        <p:nvSpPr>
          <p:cNvPr id="129" name="Google Shape;129;p16"/>
          <p:cNvSpPr txBox="1"/>
          <p:nvPr/>
        </p:nvSpPr>
        <p:spPr>
          <a:xfrm>
            <a:off x="5802684" y="402605"/>
            <a:ext cx="1224600" cy="315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Perhekeskeisyys</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Asiakaslähtöisyys</a:t>
            </a:r>
            <a:endParaRPr sz="1100"/>
          </a:p>
        </p:txBody>
      </p:sp>
      <p:sp>
        <p:nvSpPr>
          <p:cNvPr id="130" name="Google Shape;130;p16"/>
          <p:cNvSpPr txBox="1"/>
          <p:nvPr/>
        </p:nvSpPr>
        <p:spPr>
          <a:xfrm>
            <a:off x="2316607" y="309937"/>
            <a:ext cx="1426200" cy="438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Asiakaslähtöisyys</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Osallisuus</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Itsemääräämisoikeus</a:t>
            </a:r>
            <a:endParaRPr b="0" i="0" sz="800" u="none" cap="none" strike="noStrike">
              <a:solidFill>
                <a:srgbClr val="892F2C"/>
              </a:solidFill>
              <a:latin typeface="Calibri"/>
              <a:ea typeface="Calibri"/>
              <a:cs typeface="Calibri"/>
              <a:sym typeface="Calibri"/>
            </a:endParaRPr>
          </a:p>
        </p:txBody>
      </p:sp>
      <p:sp>
        <p:nvSpPr>
          <p:cNvPr id="131" name="Google Shape;131;p16"/>
          <p:cNvSpPr txBox="1"/>
          <p:nvPr/>
        </p:nvSpPr>
        <p:spPr>
          <a:xfrm>
            <a:off x="163219" y="1619560"/>
            <a:ext cx="1866300" cy="684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Yhteisöllisyys</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Osallisuus</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Toimintakyvyn ja </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omatoimisuuden tukeminen</a:t>
            </a:r>
            <a:endParaRPr sz="1100"/>
          </a:p>
          <a:p>
            <a:pPr indent="0" lvl="0" marL="0" marR="0" rtl="0" algn="ctr">
              <a:lnSpc>
                <a:spcPct val="100000"/>
              </a:lnSpc>
              <a:spcBef>
                <a:spcPts val="0"/>
              </a:spcBef>
              <a:spcAft>
                <a:spcPts val="0"/>
              </a:spcAft>
              <a:buClr>
                <a:schemeClr val="dk1"/>
              </a:buClr>
              <a:buSzPts val="800"/>
              <a:buFont typeface="Calibri"/>
              <a:buNone/>
            </a:pPr>
            <a:r>
              <a:t/>
            </a:r>
            <a:endParaRPr b="0" i="0" sz="800" u="none" cap="none" strike="noStrike">
              <a:solidFill>
                <a:srgbClr val="892F2C"/>
              </a:solidFill>
              <a:latin typeface="Verdana"/>
              <a:ea typeface="Verdana"/>
              <a:cs typeface="Verdana"/>
              <a:sym typeface="Verdana"/>
            </a:endParaRPr>
          </a:p>
        </p:txBody>
      </p:sp>
      <p:sp>
        <p:nvSpPr>
          <p:cNvPr id="132" name="Google Shape;132;p16"/>
          <p:cNvSpPr txBox="1"/>
          <p:nvPr/>
        </p:nvSpPr>
        <p:spPr>
          <a:xfrm>
            <a:off x="7662042" y="1779002"/>
            <a:ext cx="15369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Toimintakyvyn ja </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omatoimisuuden tukeminen</a:t>
            </a:r>
            <a:endParaRPr sz="1100"/>
          </a:p>
          <a:p>
            <a:pPr indent="0" lvl="0" marL="0" marR="0" rtl="0" algn="l">
              <a:lnSpc>
                <a:spcPct val="100000"/>
              </a:lnSpc>
              <a:spcBef>
                <a:spcPts val="0"/>
              </a:spcBef>
              <a:spcAft>
                <a:spcPts val="0"/>
              </a:spcAft>
              <a:buClr>
                <a:srgbClr val="892F2C"/>
              </a:buClr>
              <a:buSzPts val="800"/>
              <a:buFont typeface="Verdana"/>
              <a:buNone/>
            </a:pPr>
            <a:r>
              <a:rPr b="0" i="0" lang="fi" sz="800" u="none" cap="none" strike="noStrike">
                <a:solidFill>
                  <a:srgbClr val="892F2C"/>
                </a:solidFill>
                <a:latin typeface="Verdana"/>
                <a:ea typeface="Verdana"/>
                <a:cs typeface="Verdana"/>
                <a:sym typeface="Verdana"/>
              </a:rPr>
              <a:t>Itsemääräämisoikeus</a:t>
            </a:r>
            <a:endParaRPr b="0" i="0" sz="800" u="none" cap="none" strike="noStrike">
              <a:solidFill>
                <a:srgbClr val="892F2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7"/>
          <p:cNvSpPr txBox="1"/>
          <p:nvPr>
            <p:ph type="title"/>
          </p:nvPr>
        </p:nvSpPr>
        <p:spPr>
          <a:xfrm>
            <a:off x="628650" y="273849"/>
            <a:ext cx="7886700" cy="7977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RAI työpöytäsi</a:t>
            </a:r>
            <a:endParaRPr/>
          </a:p>
        </p:txBody>
      </p:sp>
      <p:pic>
        <p:nvPicPr>
          <p:cNvPr id="138" name="Google Shape;138;p17"/>
          <p:cNvPicPr preferRelativeResize="0"/>
          <p:nvPr/>
        </p:nvPicPr>
        <p:blipFill>
          <a:blip r:embed="rId3">
            <a:alphaModFix/>
          </a:blip>
          <a:stretch>
            <a:fillRect/>
          </a:stretch>
        </p:blipFill>
        <p:spPr>
          <a:xfrm>
            <a:off x="2555275" y="2685800"/>
            <a:ext cx="5311075" cy="2343625"/>
          </a:xfrm>
          <a:prstGeom prst="rect">
            <a:avLst/>
          </a:prstGeom>
          <a:noFill/>
          <a:ln cap="flat" cmpd="sng" w="9525">
            <a:solidFill>
              <a:schemeClr val="accent2"/>
            </a:solidFill>
            <a:prstDash val="solid"/>
            <a:round/>
            <a:headEnd len="sm" w="sm" type="none"/>
            <a:tailEnd len="sm" w="sm" type="none"/>
          </a:ln>
        </p:spPr>
      </p:pic>
      <p:sp>
        <p:nvSpPr>
          <p:cNvPr id="139" name="Google Shape;139;p17"/>
          <p:cNvSpPr txBox="1"/>
          <p:nvPr/>
        </p:nvSpPr>
        <p:spPr>
          <a:xfrm>
            <a:off x="313225" y="989125"/>
            <a:ext cx="83994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600">
                <a:latin typeface="Verdana"/>
                <a:ea typeface="Verdana"/>
                <a:cs typeface="Verdana"/>
                <a:sym typeface="Verdana"/>
              </a:rPr>
              <a:t>Kun kirjaudut RAI ohjelmistoon avautuu oma työpöytäsi</a:t>
            </a:r>
            <a:endParaRPr b="1" sz="1600">
              <a:latin typeface="Verdana"/>
              <a:ea typeface="Verdana"/>
              <a:cs typeface="Verdana"/>
              <a:sym typeface="Verdana"/>
            </a:endParaRPr>
          </a:p>
          <a:p>
            <a:pPr indent="-311150" lvl="0" marL="457200" rtl="0" algn="l">
              <a:spcBef>
                <a:spcPts val="0"/>
              </a:spcBef>
              <a:spcAft>
                <a:spcPts val="0"/>
              </a:spcAft>
              <a:buSzPts val="1300"/>
              <a:buFont typeface="Verdana"/>
              <a:buChar char="-"/>
            </a:pPr>
            <a:r>
              <a:rPr lang="fi" sz="1300">
                <a:latin typeface="Verdana"/>
                <a:ea typeface="Verdana"/>
                <a:cs typeface="Verdana"/>
                <a:sym typeface="Verdana"/>
              </a:rPr>
              <a:t>Työpöydällä näkyy peruskortit ; </a:t>
            </a:r>
            <a:endParaRPr sz="1300">
              <a:latin typeface="Verdana"/>
              <a:ea typeface="Verdana"/>
              <a:cs typeface="Verdana"/>
              <a:sym typeface="Verdana"/>
            </a:endParaRPr>
          </a:p>
          <a:p>
            <a:pPr indent="0" lvl="0" marL="914400" rtl="0" algn="l">
              <a:spcBef>
                <a:spcPts val="0"/>
              </a:spcBef>
              <a:spcAft>
                <a:spcPts val="0"/>
              </a:spcAft>
              <a:buNone/>
            </a:pPr>
            <a:r>
              <a:rPr lang="fi" sz="1300">
                <a:latin typeface="Verdana"/>
                <a:ea typeface="Verdana"/>
                <a:cs typeface="Verdana"/>
                <a:sym typeface="Verdana"/>
              </a:rPr>
              <a:t>Henkilöt, Sisäinen tiedotus (koulutuskalenteri) ja Raisoft tiedottaa</a:t>
            </a:r>
            <a:endParaRPr sz="1300">
              <a:latin typeface="Verdana"/>
              <a:ea typeface="Verdana"/>
              <a:cs typeface="Verdana"/>
              <a:sym typeface="Verdana"/>
            </a:endParaRPr>
          </a:p>
          <a:p>
            <a:pPr indent="-311150" lvl="0" marL="457200" rtl="0" algn="l">
              <a:spcBef>
                <a:spcPts val="0"/>
              </a:spcBef>
              <a:spcAft>
                <a:spcPts val="0"/>
              </a:spcAft>
              <a:buSzPts val="1300"/>
              <a:buFont typeface="Verdana"/>
              <a:buChar char="-"/>
            </a:pPr>
            <a:r>
              <a:rPr lang="fi" sz="1300">
                <a:latin typeface="Verdana"/>
                <a:ea typeface="Verdana"/>
                <a:cs typeface="Verdana"/>
                <a:sym typeface="Verdana"/>
              </a:rPr>
              <a:t>Peruskorttien lisäksi tuodaan työpöydällesi laatukortteja, joilla seuraat yksikkösi toimintaa</a:t>
            </a:r>
            <a:endParaRPr sz="1300">
              <a:latin typeface="Verdana"/>
              <a:ea typeface="Verdana"/>
              <a:cs typeface="Verdana"/>
              <a:sym typeface="Verdana"/>
            </a:endParaRPr>
          </a:p>
          <a:p>
            <a:pPr indent="0" lvl="0" marL="457200" rtl="0" algn="l">
              <a:spcBef>
                <a:spcPts val="0"/>
              </a:spcBef>
              <a:spcAft>
                <a:spcPts val="0"/>
              </a:spcAft>
              <a:buNone/>
            </a:pPr>
            <a:r>
              <a:rPr lang="fi" sz="1300">
                <a:latin typeface="Verdana"/>
                <a:ea typeface="Verdana"/>
                <a:cs typeface="Verdana"/>
                <a:sym typeface="Verdana"/>
              </a:rPr>
              <a:t>	</a:t>
            </a:r>
            <a:endParaRPr sz="1300">
              <a:latin typeface="Verdana"/>
              <a:ea typeface="Verdana"/>
              <a:cs typeface="Verdana"/>
              <a:sym typeface="Verdana"/>
            </a:endParaRPr>
          </a:p>
          <a:p>
            <a:pPr indent="0" lvl="0" marL="2286000" rtl="0" algn="l">
              <a:spcBef>
                <a:spcPts val="0"/>
              </a:spcBef>
              <a:spcAft>
                <a:spcPts val="0"/>
              </a:spcAft>
              <a:buNone/>
            </a:pPr>
            <a:r>
              <a:t/>
            </a:r>
            <a:endParaRPr sz="1300">
              <a:solidFill>
                <a:srgbClr val="CC0000"/>
              </a:solidFill>
              <a:highlight>
                <a:srgbClr val="FFFF00"/>
              </a:highlight>
              <a:latin typeface="Verdana"/>
              <a:ea typeface="Verdana"/>
              <a:cs typeface="Verdana"/>
              <a:sym typeface="Verdana"/>
            </a:endParaRPr>
          </a:p>
          <a:p>
            <a:pPr indent="0" lvl="0" marL="2286000" rtl="0" algn="l">
              <a:spcBef>
                <a:spcPts val="0"/>
              </a:spcBef>
              <a:spcAft>
                <a:spcPts val="0"/>
              </a:spcAft>
              <a:buNone/>
            </a:pPr>
            <a:r>
              <a:rPr lang="fi" sz="1300">
                <a:solidFill>
                  <a:srgbClr val="CC0000"/>
                </a:solidFill>
                <a:highlight>
                  <a:srgbClr val="FFFF00"/>
                </a:highlight>
                <a:latin typeface="Verdana"/>
                <a:ea typeface="Verdana"/>
                <a:cs typeface="Verdana"/>
                <a:sym typeface="Verdana"/>
              </a:rPr>
              <a:t>Klikkaa työpöydän yläpalkissa Laatumoduuli-painiketta</a:t>
            </a:r>
            <a:endParaRPr sz="1300">
              <a:solidFill>
                <a:srgbClr val="CC0000"/>
              </a:solidFill>
              <a:highlight>
                <a:srgbClr val="FFFF00"/>
              </a:highlight>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41225" y="240875"/>
            <a:ext cx="8992800" cy="720600"/>
          </a:xfrm>
          <a:prstGeom prst="rect">
            <a:avLst/>
          </a:prstGeom>
        </p:spPr>
        <p:txBody>
          <a:bodyPr anchorCtr="0" anchor="ctr" bIns="34275" lIns="68575" spcFirstLastPara="1" rIns="68575" wrap="square" tIns="34275">
            <a:normAutofit fontScale="90000"/>
          </a:bodyPr>
          <a:lstStyle/>
          <a:p>
            <a:pPr indent="0" lvl="0" marL="0" rtl="0" algn="ctr">
              <a:spcBef>
                <a:spcPts val="0"/>
              </a:spcBef>
              <a:spcAft>
                <a:spcPts val="0"/>
              </a:spcAft>
              <a:buNone/>
            </a:pPr>
            <a:r>
              <a:rPr lang="fi"/>
              <a:t>Valmiit yhteiset analyysipohjat </a:t>
            </a:r>
            <a:endParaRPr>
              <a:solidFill>
                <a:srgbClr val="674EA7"/>
              </a:solidFill>
            </a:endParaRPr>
          </a:p>
          <a:p>
            <a:pPr indent="0" lvl="0" marL="0" rtl="0" algn="ctr">
              <a:spcBef>
                <a:spcPts val="0"/>
              </a:spcBef>
              <a:spcAft>
                <a:spcPts val="0"/>
              </a:spcAft>
              <a:buNone/>
            </a:pPr>
            <a:r>
              <a:rPr lang="fi">
                <a:solidFill>
                  <a:srgbClr val="06E206"/>
                </a:solidFill>
              </a:rPr>
              <a:t>LTCF laatukortti = Kirkkaan VIHREÄ</a:t>
            </a:r>
            <a:endParaRPr>
              <a:solidFill>
                <a:srgbClr val="06E206"/>
              </a:solidFill>
            </a:endParaRPr>
          </a:p>
        </p:txBody>
      </p:sp>
      <p:sp>
        <p:nvSpPr>
          <p:cNvPr id="145" name="Google Shape;145;p18"/>
          <p:cNvSpPr txBox="1"/>
          <p:nvPr/>
        </p:nvSpPr>
        <p:spPr>
          <a:xfrm>
            <a:off x="370925" y="1821650"/>
            <a:ext cx="1895700" cy="10467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i" sz="1200">
                <a:solidFill>
                  <a:schemeClr val="accent2"/>
                </a:solidFill>
                <a:latin typeface="Verdana"/>
                <a:ea typeface="Verdana"/>
                <a:cs typeface="Verdana"/>
                <a:sym typeface="Verdana"/>
              </a:rPr>
              <a:t>Kaikki seuraavat samoja asioita omalla vastuualueellaan. </a:t>
            </a:r>
            <a:endParaRPr b="1" sz="1200">
              <a:solidFill>
                <a:schemeClr val="accent2"/>
              </a:solidFill>
              <a:latin typeface="Verdana"/>
              <a:ea typeface="Verdana"/>
              <a:cs typeface="Verdana"/>
              <a:sym typeface="Verdana"/>
            </a:endParaRPr>
          </a:p>
          <a:p>
            <a:pPr indent="0" lvl="0" marL="0" rtl="0" algn="l">
              <a:spcBef>
                <a:spcPts val="0"/>
              </a:spcBef>
              <a:spcAft>
                <a:spcPts val="0"/>
              </a:spcAft>
              <a:buNone/>
            </a:pPr>
            <a:r>
              <a:t/>
            </a:r>
            <a:endParaRPr sz="800">
              <a:solidFill>
                <a:schemeClr val="accent2"/>
              </a:solidFill>
              <a:latin typeface="Verdana"/>
              <a:ea typeface="Verdana"/>
              <a:cs typeface="Verdana"/>
              <a:sym typeface="Verdana"/>
            </a:endParaRPr>
          </a:p>
        </p:txBody>
      </p:sp>
      <p:sp>
        <p:nvSpPr>
          <p:cNvPr id="146" name="Google Shape;146;p18"/>
          <p:cNvSpPr txBox="1"/>
          <p:nvPr/>
        </p:nvSpPr>
        <p:spPr>
          <a:xfrm>
            <a:off x="1112775" y="1302350"/>
            <a:ext cx="626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2500">
                <a:solidFill>
                  <a:srgbClr val="FF0000"/>
                </a:solidFill>
                <a:latin typeface="Verdana"/>
                <a:ea typeface="Verdana"/>
                <a:cs typeface="Verdana"/>
                <a:sym typeface="Verdana"/>
              </a:rPr>
              <a:t>!</a:t>
            </a:r>
            <a:endParaRPr b="1" sz="3300">
              <a:solidFill>
                <a:srgbClr val="FF0000"/>
              </a:solidFill>
              <a:latin typeface="Verdana"/>
              <a:ea typeface="Verdana"/>
              <a:cs typeface="Verdana"/>
              <a:sym typeface="Verdana"/>
            </a:endParaRPr>
          </a:p>
        </p:txBody>
      </p:sp>
      <p:pic>
        <p:nvPicPr>
          <p:cNvPr id="147" name="Google Shape;147;p18"/>
          <p:cNvPicPr preferRelativeResize="0"/>
          <p:nvPr/>
        </p:nvPicPr>
        <p:blipFill>
          <a:blip r:embed="rId3">
            <a:alphaModFix/>
          </a:blip>
          <a:stretch>
            <a:fillRect/>
          </a:stretch>
        </p:blipFill>
        <p:spPr>
          <a:xfrm>
            <a:off x="2410225" y="1386450"/>
            <a:ext cx="6572575" cy="224488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593475" y="-48175"/>
            <a:ext cx="7886700" cy="715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SzPts val="990"/>
              <a:buNone/>
            </a:pPr>
            <a:r>
              <a:rPr lang="fi" sz="1829"/>
              <a:t>Jokaisen RAI-työpöydälle tuodaan 6kpl laatukortteja</a:t>
            </a:r>
            <a:endParaRPr sz="1829"/>
          </a:p>
        </p:txBody>
      </p:sp>
      <p:sp>
        <p:nvSpPr>
          <p:cNvPr id="153" name="Google Shape;153;p19"/>
          <p:cNvSpPr txBox="1"/>
          <p:nvPr>
            <p:ph idx="1" type="body"/>
          </p:nvPr>
        </p:nvSpPr>
        <p:spPr>
          <a:xfrm>
            <a:off x="313225" y="501150"/>
            <a:ext cx="8679600" cy="4444200"/>
          </a:xfrm>
          <a:prstGeom prst="rect">
            <a:avLst/>
          </a:prstGeom>
        </p:spPr>
        <p:txBody>
          <a:bodyPr anchorCtr="0" anchor="t" bIns="34275" lIns="68575" spcFirstLastPara="1" rIns="68575" wrap="square" tIns="34275">
            <a:noAutofit/>
          </a:bodyPr>
          <a:lstStyle/>
          <a:p>
            <a:pPr indent="-298450" lvl="0" marL="457200" rtl="0" algn="l">
              <a:lnSpc>
                <a:spcPct val="100000"/>
              </a:lnSpc>
              <a:spcBef>
                <a:spcPts val="0"/>
              </a:spcBef>
              <a:spcAft>
                <a:spcPts val="0"/>
              </a:spcAft>
              <a:buSzPts val="1100"/>
              <a:buAutoNum type="arabicPeriod"/>
            </a:pPr>
            <a:r>
              <a:rPr b="1" lang="fi" sz="1100">
                <a:solidFill>
                  <a:srgbClr val="333333"/>
                </a:solidFill>
                <a:highlight>
                  <a:schemeClr val="lt1"/>
                </a:highlight>
                <a:latin typeface="Arial"/>
                <a:ea typeface="Arial"/>
                <a:cs typeface="Arial"/>
                <a:sym typeface="Arial"/>
              </a:rPr>
              <a:t>LTCF aktiviteetteihin osallistuvien asiakkaiden osuus</a:t>
            </a:r>
            <a:endParaRPr b="1" sz="1100">
              <a:solidFill>
                <a:srgbClr val="333333"/>
              </a:solidFill>
              <a:highlight>
                <a:schemeClr val="lt1"/>
              </a:highlight>
              <a:latin typeface="Arial"/>
              <a:ea typeface="Arial"/>
              <a:cs typeface="Arial"/>
              <a:sym typeface="Arial"/>
            </a:endParaRPr>
          </a:p>
          <a:p>
            <a:pPr indent="0" lvl="0" marL="457200" rtl="0" algn="l">
              <a:lnSpc>
                <a:spcPct val="100000"/>
              </a:lnSpc>
              <a:spcBef>
                <a:spcPts val="0"/>
              </a:spcBef>
              <a:spcAft>
                <a:spcPts val="0"/>
              </a:spcAft>
              <a:buNone/>
            </a:pPr>
            <a:r>
              <a:rPr lang="fi" sz="900">
                <a:solidFill>
                  <a:srgbClr val="333333"/>
                </a:solidFill>
                <a:highlight>
                  <a:schemeClr val="lt1"/>
                </a:highlight>
                <a:latin typeface="Arial"/>
                <a:ea typeface="Arial"/>
                <a:cs typeface="Arial"/>
                <a:sym typeface="Arial"/>
              </a:rPr>
              <a:t>Aktiviteetteihin osallistuvien (M1) asiakkaiden osuus niistä yksikön asukkaista, joilla kognitiota jäljellä ( = CPS 0-4; asiakas tajuissaan, häneen saa päivittäin kontaktin ja hän kykenee tekemään päivittäisiä päätöksiä)</a:t>
            </a:r>
            <a:endParaRPr sz="900">
              <a:solidFill>
                <a:srgbClr val="333333"/>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900">
              <a:solidFill>
                <a:srgbClr val="333333"/>
              </a:solidFill>
              <a:highlight>
                <a:schemeClr val="lt1"/>
              </a:highlight>
              <a:latin typeface="Arial"/>
              <a:ea typeface="Arial"/>
              <a:cs typeface="Arial"/>
              <a:sym typeface="Arial"/>
            </a:endParaRPr>
          </a:p>
          <a:p>
            <a:pPr indent="-298450" lvl="0" marL="457200" rtl="0" algn="l">
              <a:lnSpc>
                <a:spcPct val="100000"/>
              </a:lnSpc>
              <a:spcBef>
                <a:spcPts val="0"/>
              </a:spcBef>
              <a:spcAft>
                <a:spcPts val="0"/>
              </a:spcAft>
              <a:buClr>
                <a:srgbClr val="333333"/>
              </a:buClr>
              <a:buSzPts val="1100"/>
              <a:buAutoNum type="arabicPeriod"/>
            </a:pPr>
            <a:r>
              <a:rPr b="1" lang="fi" sz="1100">
                <a:solidFill>
                  <a:srgbClr val="333333"/>
                </a:solidFill>
                <a:highlight>
                  <a:schemeClr val="lt1"/>
                </a:highlight>
                <a:latin typeface="Arial"/>
                <a:ea typeface="Arial"/>
                <a:cs typeface="Arial"/>
                <a:sym typeface="Arial"/>
              </a:rPr>
              <a:t>LTCF arviointiin osallistuneiden asiakkaiden osuus</a:t>
            </a:r>
            <a:endParaRPr b="1" sz="1100">
              <a:solidFill>
                <a:srgbClr val="333333"/>
              </a:solidFill>
              <a:highlight>
                <a:schemeClr val="lt1"/>
              </a:highlight>
              <a:latin typeface="Arial"/>
              <a:ea typeface="Arial"/>
              <a:cs typeface="Arial"/>
              <a:sym typeface="Arial"/>
            </a:endParaRPr>
          </a:p>
          <a:p>
            <a:pPr indent="0" lvl="0" marL="457200" rtl="0" algn="l">
              <a:lnSpc>
                <a:spcPct val="100000"/>
              </a:lnSpc>
              <a:spcBef>
                <a:spcPts val="0"/>
              </a:spcBef>
              <a:spcAft>
                <a:spcPts val="0"/>
              </a:spcAft>
              <a:buNone/>
            </a:pPr>
            <a:r>
              <a:rPr lang="fi" sz="900">
                <a:solidFill>
                  <a:srgbClr val="333333"/>
                </a:solidFill>
                <a:highlight>
                  <a:schemeClr val="lt1"/>
                </a:highlight>
                <a:latin typeface="Arial"/>
                <a:ea typeface="Arial"/>
                <a:cs typeface="Arial"/>
                <a:sym typeface="Arial"/>
              </a:rPr>
              <a:t>Osuus kognitiivista toimintakykyä omaavista asiakkaista( = CPS 1-4; asukas tajuissaan ja tekee päivittäisiä päätöksiä), joiden kanssa RAI arviointi tehty vuorovaikutuksessa, asiakasta havainnoiden ja haastatellen. Osallistumiseksi riittää, että asiakas on ilmaissut näkemyksensä osaan kysymyksistä, vaikka muistisairaus tai toimintakyvyn aleneminen olisi estänyt osallistumisen muuhun arviointiin.</a:t>
            </a:r>
            <a:endParaRPr sz="900">
              <a:solidFill>
                <a:srgbClr val="333333"/>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900">
              <a:solidFill>
                <a:srgbClr val="333333"/>
              </a:solidFill>
              <a:highlight>
                <a:schemeClr val="lt1"/>
              </a:highlight>
              <a:latin typeface="Arial"/>
              <a:ea typeface="Arial"/>
              <a:cs typeface="Arial"/>
              <a:sym typeface="Arial"/>
            </a:endParaRPr>
          </a:p>
          <a:p>
            <a:pPr indent="-298450" lvl="0" marL="457200" rtl="0" algn="l">
              <a:lnSpc>
                <a:spcPct val="100000"/>
              </a:lnSpc>
              <a:spcBef>
                <a:spcPts val="0"/>
              </a:spcBef>
              <a:spcAft>
                <a:spcPts val="0"/>
              </a:spcAft>
              <a:buClr>
                <a:srgbClr val="333333"/>
              </a:buClr>
              <a:buSzPts val="1100"/>
              <a:buAutoNum type="arabicPeriod"/>
            </a:pPr>
            <a:r>
              <a:rPr b="1" lang="fi" sz="1100">
                <a:solidFill>
                  <a:srgbClr val="333333"/>
                </a:solidFill>
                <a:highlight>
                  <a:schemeClr val="lt1"/>
                </a:highlight>
                <a:latin typeface="Arial"/>
                <a:ea typeface="Arial"/>
                <a:cs typeface="Arial"/>
                <a:sym typeface="Arial"/>
              </a:rPr>
              <a:t>LTCF asiakkaat joilla toteutuu hoitajan antama kuntoutus</a:t>
            </a:r>
            <a:endParaRPr b="1" sz="1100">
              <a:solidFill>
                <a:srgbClr val="333333"/>
              </a:solidFill>
              <a:highlight>
                <a:schemeClr val="lt1"/>
              </a:highlight>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rPr lang="fi" sz="900">
                <a:solidFill>
                  <a:srgbClr val="333333"/>
                </a:solidFill>
                <a:highlight>
                  <a:schemeClr val="lt1"/>
                </a:highlight>
                <a:latin typeface="Arial"/>
                <a:ea typeface="Arial"/>
                <a:cs typeface="Arial"/>
                <a:sym typeface="Arial"/>
              </a:rPr>
              <a:t>Asukkaat, joilla hoitajan tuella/ ohjauksessa toteutettu arjen toimintaa tai liikkumista edistävää harjoittelua, josta hoito-ja kuntoutussuunnitelmaan on kirjattu tavoite (O3eb)</a:t>
            </a:r>
            <a:endParaRPr sz="900">
              <a:solidFill>
                <a:srgbClr val="333333"/>
              </a:solidFill>
              <a:highlight>
                <a:schemeClr val="lt1"/>
              </a:highlight>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rgbClr val="333333"/>
              </a:solidFill>
              <a:highlight>
                <a:schemeClr val="lt1"/>
              </a:highlight>
              <a:latin typeface="Arial"/>
              <a:ea typeface="Arial"/>
              <a:cs typeface="Arial"/>
              <a:sym typeface="Arial"/>
            </a:endParaRPr>
          </a:p>
          <a:p>
            <a:pPr indent="-298450" lvl="0" marL="457200" rtl="0" algn="l">
              <a:lnSpc>
                <a:spcPct val="100000"/>
              </a:lnSpc>
              <a:spcBef>
                <a:spcPts val="0"/>
              </a:spcBef>
              <a:spcAft>
                <a:spcPts val="0"/>
              </a:spcAft>
              <a:buClr>
                <a:srgbClr val="333333"/>
              </a:buClr>
              <a:buSzPts val="1100"/>
              <a:buAutoNum type="arabicPeriod"/>
            </a:pPr>
            <a:r>
              <a:rPr b="1" lang="fi" sz="1100">
                <a:solidFill>
                  <a:srgbClr val="333333"/>
                </a:solidFill>
                <a:highlight>
                  <a:schemeClr val="lt1"/>
                </a:highlight>
                <a:latin typeface="Arial"/>
                <a:ea typeface="Arial"/>
                <a:cs typeface="Arial"/>
                <a:sym typeface="Arial"/>
              </a:rPr>
              <a:t>LTCF omaisen osallistuminen arviointiin</a:t>
            </a:r>
            <a:endParaRPr b="1" sz="1100">
              <a:solidFill>
                <a:srgbClr val="333333"/>
              </a:solidFill>
              <a:highlight>
                <a:schemeClr val="lt1"/>
              </a:highlight>
              <a:latin typeface="Arial"/>
              <a:ea typeface="Arial"/>
              <a:cs typeface="Arial"/>
              <a:sym typeface="Arial"/>
            </a:endParaRPr>
          </a:p>
          <a:p>
            <a:pPr indent="0" lvl="0" marL="457200" rtl="0" algn="l">
              <a:lnSpc>
                <a:spcPct val="100000"/>
              </a:lnSpc>
              <a:spcBef>
                <a:spcPts val="0"/>
              </a:spcBef>
              <a:spcAft>
                <a:spcPts val="0"/>
              </a:spcAft>
              <a:buNone/>
            </a:pPr>
            <a:r>
              <a:rPr lang="fi" sz="900">
                <a:solidFill>
                  <a:srgbClr val="333333"/>
                </a:solidFill>
                <a:highlight>
                  <a:schemeClr val="lt1"/>
                </a:highlight>
                <a:latin typeface="Arial"/>
                <a:ea typeface="Arial"/>
                <a:cs typeface="Arial"/>
                <a:sym typeface="Arial"/>
              </a:rPr>
              <a:t>Niiden asukkaiden osuus, joiden RAI arvioinnin yhteydessä on oltu yhteydessä omaiseen ja keskusteltu havainnoista asukkaan toimintakyvystä sekä hoidon tarpeista ja tavoitteista. Huomioitu vain ne asukkaat joilla on perhettä, puoliso tai muita sukulaisia.</a:t>
            </a:r>
            <a:endParaRPr sz="900">
              <a:solidFill>
                <a:srgbClr val="333333"/>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900">
              <a:solidFill>
                <a:srgbClr val="333333"/>
              </a:solidFill>
              <a:highlight>
                <a:schemeClr val="lt1"/>
              </a:highlight>
              <a:latin typeface="Arial"/>
              <a:ea typeface="Arial"/>
              <a:cs typeface="Arial"/>
              <a:sym typeface="Arial"/>
            </a:endParaRPr>
          </a:p>
          <a:p>
            <a:pPr indent="-298450" lvl="0" marL="457200" rtl="0" algn="l">
              <a:lnSpc>
                <a:spcPct val="100000"/>
              </a:lnSpc>
              <a:spcBef>
                <a:spcPts val="0"/>
              </a:spcBef>
              <a:spcAft>
                <a:spcPts val="0"/>
              </a:spcAft>
              <a:buClr>
                <a:srgbClr val="333333"/>
              </a:buClr>
              <a:buSzPts val="1100"/>
              <a:buAutoNum type="arabicPeriod"/>
            </a:pPr>
            <a:r>
              <a:rPr b="1" lang="fi" sz="1100">
                <a:solidFill>
                  <a:srgbClr val="333333"/>
                </a:solidFill>
                <a:highlight>
                  <a:schemeClr val="lt1"/>
                </a:highlight>
                <a:latin typeface="Arial"/>
                <a:ea typeface="Arial"/>
                <a:cs typeface="Arial"/>
                <a:sym typeface="Arial"/>
              </a:rPr>
              <a:t>LTCF Rajoittavien välineiden ja toimenpiteiden yleisyys</a:t>
            </a:r>
            <a:endParaRPr b="1" sz="1100">
              <a:solidFill>
                <a:srgbClr val="333333"/>
              </a:solidFill>
              <a:highlight>
                <a:schemeClr val="lt1"/>
              </a:highlight>
              <a:latin typeface="Arial"/>
              <a:ea typeface="Arial"/>
              <a:cs typeface="Arial"/>
              <a:sym typeface="Arial"/>
            </a:endParaRPr>
          </a:p>
          <a:p>
            <a:pPr indent="0" lvl="0" marL="457200" rtl="0" algn="l">
              <a:lnSpc>
                <a:spcPct val="100000"/>
              </a:lnSpc>
              <a:spcBef>
                <a:spcPts val="0"/>
              </a:spcBef>
              <a:spcAft>
                <a:spcPts val="0"/>
              </a:spcAft>
              <a:buNone/>
            </a:pPr>
            <a:r>
              <a:rPr lang="fi" sz="900">
                <a:solidFill>
                  <a:srgbClr val="333333"/>
                </a:solidFill>
                <a:highlight>
                  <a:schemeClr val="lt1"/>
                </a:highlight>
                <a:latin typeface="Arial"/>
                <a:ea typeface="Arial"/>
                <a:cs typeface="Arial"/>
                <a:sym typeface="Arial"/>
              </a:rPr>
              <a:t>Päivittäin käytössä olevien rajoittavien välineiden tai toimenpiteiden ( tuolista ylös nousemista estävät välineet, vyöt, hygieniahaalarit) käytön yleisyys riippumatta rajoittamisen syystä. Vuoteen laitoja ei tässä huomioida. Osa RAI-arvioinnissa kirjattavista liikkumisen rajoittamisista on todennäköisesti Valviran ohjeiden mukaisesti asianmukaista riskien vähentämistä.</a:t>
            </a:r>
            <a:endParaRPr sz="900">
              <a:solidFill>
                <a:srgbClr val="333333"/>
              </a:solidFill>
              <a:highlight>
                <a:schemeClr val="lt1"/>
              </a:highlight>
              <a:latin typeface="Arial"/>
              <a:ea typeface="Arial"/>
              <a:cs typeface="Arial"/>
              <a:sym typeface="Arial"/>
            </a:endParaRPr>
          </a:p>
          <a:p>
            <a:pPr indent="0" lvl="0" marL="0" rtl="0" algn="l">
              <a:lnSpc>
                <a:spcPct val="100000"/>
              </a:lnSpc>
              <a:spcBef>
                <a:spcPts val="0"/>
              </a:spcBef>
              <a:spcAft>
                <a:spcPts val="0"/>
              </a:spcAft>
              <a:buNone/>
            </a:pPr>
            <a:r>
              <a:t/>
            </a:r>
            <a:endParaRPr sz="900">
              <a:solidFill>
                <a:srgbClr val="333333"/>
              </a:solidFill>
              <a:highlight>
                <a:schemeClr val="lt1"/>
              </a:highlight>
              <a:latin typeface="Arial"/>
              <a:ea typeface="Arial"/>
              <a:cs typeface="Arial"/>
              <a:sym typeface="Arial"/>
            </a:endParaRPr>
          </a:p>
          <a:p>
            <a:pPr indent="-298450" lvl="0" marL="457200" rtl="0" algn="l">
              <a:lnSpc>
                <a:spcPct val="100000"/>
              </a:lnSpc>
              <a:spcBef>
                <a:spcPts val="0"/>
              </a:spcBef>
              <a:spcAft>
                <a:spcPts val="0"/>
              </a:spcAft>
              <a:buClr>
                <a:srgbClr val="333333"/>
              </a:buClr>
              <a:buSzPts val="1100"/>
              <a:buAutoNum type="arabicPeriod"/>
            </a:pPr>
            <a:r>
              <a:rPr b="1" lang="fi" sz="1100">
                <a:solidFill>
                  <a:srgbClr val="333333"/>
                </a:solidFill>
                <a:highlight>
                  <a:schemeClr val="lt1"/>
                </a:highlight>
                <a:latin typeface="Arial"/>
                <a:ea typeface="Arial"/>
                <a:cs typeface="Arial"/>
                <a:sym typeface="Arial"/>
              </a:rPr>
              <a:t>LTCF Vuoteessa elävien määrä</a:t>
            </a:r>
            <a:endParaRPr b="1" sz="1100">
              <a:solidFill>
                <a:srgbClr val="333333"/>
              </a:solidFill>
              <a:highlight>
                <a:schemeClr val="lt1"/>
              </a:highlight>
              <a:latin typeface="Arial"/>
              <a:ea typeface="Arial"/>
              <a:cs typeface="Arial"/>
              <a:sym typeface="Arial"/>
            </a:endParaRPr>
          </a:p>
          <a:p>
            <a:pPr indent="0" lvl="0" marL="457200" rtl="0" algn="l">
              <a:lnSpc>
                <a:spcPct val="100000"/>
              </a:lnSpc>
              <a:spcBef>
                <a:spcPts val="0"/>
              </a:spcBef>
              <a:spcAft>
                <a:spcPts val="0"/>
              </a:spcAft>
              <a:buNone/>
            </a:pPr>
            <a:r>
              <a:rPr lang="fi" sz="900">
                <a:solidFill>
                  <a:srgbClr val="333333"/>
                </a:solidFill>
                <a:highlight>
                  <a:schemeClr val="lt1"/>
                </a:highlight>
                <a:latin typeface="Arial"/>
                <a:ea typeface="Arial"/>
                <a:cs typeface="Arial"/>
                <a:sym typeface="Arial"/>
              </a:rPr>
              <a:t>Asiakkaiden määrä, jotka ovat/lepäävät/viettävät aikaansa sängyssä omassa huoneessaan 22 tuntia vuorokaudessa tai enemmän, vähintään kahtena päivänä kolmesta ilman että lääkäri olisi määritellyt elinajan ennusteeksi max 6 kk. Asiakkaille voi kehittyä fyysisiä ja toiminnallisia ongelmia, kuten painehaavoja, haasteita arkisuoriutumisessa ja nivelten liikkuvuudessa. Sosiaalinen eristäytyneisyys voi ilmetä häiriöinä mielialassa, kognitiossa ja käyttäytymisessä.</a:t>
            </a:r>
            <a:endParaRPr sz="900">
              <a:solidFill>
                <a:srgbClr val="333333"/>
              </a:solidFill>
              <a:highlight>
                <a:schemeClr val="lt1"/>
              </a:highlight>
              <a:latin typeface="Arial"/>
              <a:ea typeface="Arial"/>
              <a:cs typeface="Arial"/>
              <a:sym typeface="Arial"/>
            </a:endParaRPr>
          </a:p>
          <a:p>
            <a:pPr indent="0" lvl="0" marL="457200" rtl="0" algn="l">
              <a:spcBef>
                <a:spcPts val="800"/>
              </a:spcBef>
              <a:spcAft>
                <a:spcPts val="0"/>
              </a:spcAft>
              <a:buNone/>
            </a:pPr>
            <a:r>
              <a:t/>
            </a:r>
            <a:endParaRPr sz="1000">
              <a:highlight>
                <a:schemeClr val="lt1"/>
              </a:highlight>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554450" y="92525"/>
            <a:ext cx="84138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sz="2100"/>
              <a:t>Klikkaa ensimmäistä LTCF Laatukortti- analyysia = LTCF aktiviteetteihin osallistuvien asiakkaiden osuus</a:t>
            </a:r>
            <a:endParaRPr sz="2100"/>
          </a:p>
        </p:txBody>
      </p:sp>
      <p:sp>
        <p:nvSpPr>
          <p:cNvPr id="159" name="Google Shape;159;p20"/>
          <p:cNvSpPr txBox="1"/>
          <p:nvPr>
            <p:ph idx="1" type="body"/>
          </p:nvPr>
        </p:nvSpPr>
        <p:spPr>
          <a:xfrm>
            <a:off x="4212075" y="2019575"/>
            <a:ext cx="4846800" cy="2125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fi"/>
              <a:t>Vaihda analyysiin omat yksikkösi/tiimisi</a:t>
            </a:r>
            <a:endParaRPr b="1"/>
          </a:p>
          <a:p>
            <a:pPr indent="0" lvl="0" marL="0" rtl="0" algn="l">
              <a:spcBef>
                <a:spcPts val="800"/>
              </a:spcBef>
              <a:spcAft>
                <a:spcPts val="0"/>
              </a:spcAft>
              <a:buNone/>
            </a:pPr>
            <a:r>
              <a:rPr lang="fi"/>
              <a:t>→ ota valmiit täpät pois</a:t>
            </a:r>
            <a:endParaRPr/>
          </a:p>
          <a:p>
            <a:pPr indent="0" lvl="0" marL="0" rtl="0" algn="l">
              <a:spcBef>
                <a:spcPts val="800"/>
              </a:spcBef>
              <a:spcAft>
                <a:spcPts val="0"/>
              </a:spcAft>
              <a:buNone/>
            </a:pPr>
            <a:r>
              <a:rPr lang="fi"/>
              <a:t>→ täppää ne yksiköt jotka ovat sinun</a:t>
            </a:r>
            <a:endParaRPr/>
          </a:p>
          <a:p>
            <a:pPr indent="0" lvl="0" marL="0" rtl="0" algn="l">
              <a:spcBef>
                <a:spcPts val="800"/>
              </a:spcBef>
              <a:spcAft>
                <a:spcPts val="0"/>
              </a:spcAft>
              <a:buNone/>
            </a:pPr>
            <a:r>
              <a:rPr lang="fi"/>
              <a:t>→ varmista ettei mitään muita yksikköjä ole täpätty kuin sinun vastuulla olevat </a:t>
            </a:r>
            <a:endParaRPr/>
          </a:p>
        </p:txBody>
      </p:sp>
      <p:pic>
        <p:nvPicPr>
          <p:cNvPr id="160" name="Google Shape;160;p20"/>
          <p:cNvPicPr preferRelativeResize="0"/>
          <p:nvPr/>
        </p:nvPicPr>
        <p:blipFill>
          <a:blip r:embed="rId3">
            <a:alphaModFix/>
          </a:blip>
          <a:stretch>
            <a:fillRect/>
          </a:stretch>
        </p:blipFill>
        <p:spPr>
          <a:xfrm>
            <a:off x="1865075" y="1086725"/>
            <a:ext cx="2284750" cy="3468526"/>
          </a:xfrm>
          <a:prstGeom prst="rect">
            <a:avLst/>
          </a:prstGeom>
          <a:noFill/>
          <a:ln cap="flat" cmpd="sng" w="9525">
            <a:solidFill>
              <a:schemeClr val="accent2"/>
            </a:solidFill>
            <a:prstDash val="solid"/>
            <a:round/>
            <a:headEnd len="sm" w="sm" type="none"/>
            <a:tailEnd len="sm" w="sm" type="none"/>
          </a:ln>
        </p:spPr>
      </p:pic>
      <p:sp>
        <p:nvSpPr>
          <p:cNvPr id="161" name="Google Shape;161;p20"/>
          <p:cNvSpPr/>
          <p:nvPr/>
        </p:nvSpPr>
        <p:spPr>
          <a:xfrm>
            <a:off x="428600" y="2975650"/>
            <a:ext cx="1879200" cy="543900"/>
          </a:xfrm>
          <a:prstGeom prst="wedgeRectCallout">
            <a:avLst>
              <a:gd fmla="val 77203" name="adj1"/>
              <a:gd fmla="val -109106" name="adj2"/>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i" sz="1000"/>
              <a:t>Harmaata nuolta klikkaamalla löytyy yksiköt ja tiimit </a:t>
            </a:r>
            <a:endParaRPr sz="1000"/>
          </a:p>
        </p:txBody>
      </p:sp>
      <p:sp>
        <p:nvSpPr>
          <p:cNvPr id="162" name="Google Shape;162;p20"/>
          <p:cNvSpPr txBox="1"/>
          <p:nvPr/>
        </p:nvSpPr>
        <p:spPr>
          <a:xfrm>
            <a:off x="4995150" y="1482375"/>
            <a:ext cx="128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latin typeface="Verdana"/>
                <a:ea typeface="Verdana"/>
                <a:cs typeface="Verdana"/>
                <a:sym typeface="Verdana"/>
              </a:rPr>
              <a:t>Vaihe 1.</a:t>
            </a:r>
            <a:endParaRPr b="1" sz="1800">
              <a:latin typeface="Verdana"/>
              <a:ea typeface="Verdana"/>
              <a:cs typeface="Verdana"/>
              <a:sym typeface="Verdana"/>
            </a:endParaRPr>
          </a:p>
        </p:txBody>
      </p:sp>
      <p:sp>
        <p:nvSpPr>
          <p:cNvPr id="163" name="Google Shape;163;p20"/>
          <p:cNvSpPr txBox="1"/>
          <p:nvPr/>
        </p:nvSpPr>
        <p:spPr>
          <a:xfrm>
            <a:off x="865475" y="2524275"/>
            <a:ext cx="634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2000">
                <a:solidFill>
                  <a:srgbClr val="FF0000"/>
                </a:solidFill>
                <a:latin typeface="Verdana"/>
                <a:ea typeface="Verdana"/>
                <a:cs typeface="Verdana"/>
                <a:sym typeface="Verdana"/>
              </a:rPr>
              <a:t>!</a:t>
            </a:r>
            <a:endParaRPr b="1" sz="2000">
              <a:solidFill>
                <a:srgbClr val="FF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595675" y="5954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fi"/>
              <a:t>Tallenna analyysisi nimellä</a:t>
            </a:r>
            <a:endParaRPr/>
          </a:p>
        </p:txBody>
      </p:sp>
      <p:pic>
        <p:nvPicPr>
          <p:cNvPr id="169" name="Google Shape;169;p21"/>
          <p:cNvPicPr preferRelativeResize="0"/>
          <p:nvPr/>
        </p:nvPicPr>
        <p:blipFill>
          <a:blip r:embed="rId3">
            <a:alphaModFix/>
          </a:blip>
          <a:stretch>
            <a:fillRect/>
          </a:stretch>
        </p:blipFill>
        <p:spPr>
          <a:xfrm>
            <a:off x="2884973" y="914575"/>
            <a:ext cx="3533424" cy="4113525"/>
          </a:xfrm>
          <a:prstGeom prst="rect">
            <a:avLst/>
          </a:prstGeom>
          <a:noFill/>
          <a:ln cap="flat" cmpd="sng" w="9525">
            <a:solidFill>
              <a:schemeClr val="accent2"/>
            </a:solidFill>
            <a:prstDash val="solid"/>
            <a:round/>
            <a:headEnd len="sm" w="sm" type="none"/>
            <a:tailEnd len="sm" w="sm" type="none"/>
          </a:ln>
        </p:spPr>
      </p:pic>
      <p:sp>
        <p:nvSpPr>
          <p:cNvPr id="170" name="Google Shape;170;p21"/>
          <p:cNvSpPr txBox="1"/>
          <p:nvPr/>
        </p:nvSpPr>
        <p:spPr>
          <a:xfrm>
            <a:off x="816025" y="1053750"/>
            <a:ext cx="123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1800">
                <a:latin typeface="Verdana"/>
                <a:ea typeface="Verdana"/>
                <a:cs typeface="Verdana"/>
                <a:sym typeface="Verdana"/>
              </a:rPr>
              <a:t>Vaihe 2.</a:t>
            </a:r>
            <a:endParaRPr b="1" sz="1800">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