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7"/>
  </p:notesMasterIdLst>
  <p:handoutMasterIdLst>
    <p:handoutMasterId r:id="rId38"/>
  </p:handoutMasterIdLst>
  <p:sldIdLst>
    <p:sldId id="256" r:id="rId5"/>
    <p:sldId id="263" r:id="rId6"/>
    <p:sldId id="273" r:id="rId7"/>
    <p:sldId id="278" r:id="rId8"/>
    <p:sldId id="258" r:id="rId9"/>
    <p:sldId id="294" r:id="rId10"/>
    <p:sldId id="280" r:id="rId11"/>
    <p:sldId id="281" r:id="rId12"/>
    <p:sldId id="282" r:id="rId13"/>
    <p:sldId id="283" r:id="rId14"/>
    <p:sldId id="284" r:id="rId15"/>
    <p:sldId id="289" r:id="rId16"/>
    <p:sldId id="259" r:id="rId17"/>
    <p:sldId id="285" r:id="rId18"/>
    <p:sldId id="266" r:id="rId19"/>
    <p:sldId id="313" r:id="rId20"/>
    <p:sldId id="287" r:id="rId21"/>
    <p:sldId id="318" r:id="rId22"/>
    <p:sldId id="319" r:id="rId23"/>
    <p:sldId id="320" r:id="rId24"/>
    <p:sldId id="321" r:id="rId25"/>
    <p:sldId id="306" r:id="rId26"/>
    <p:sldId id="314" r:id="rId27"/>
    <p:sldId id="316" r:id="rId28"/>
    <p:sldId id="315" r:id="rId29"/>
    <p:sldId id="307" r:id="rId30"/>
    <p:sldId id="317" r:id="rId31"/>
    <p:sldId id="322" r:id="rId32"/>
    <p:sldId id="323" r:id="rId33"/>
    <p:sldId id="304" r:id="rId34"/>
    <p:sldId id="310" r:id="rId35"/>
    <p:sldId id="288" r:id="rId3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8633"/>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7" d="100"/>
          <a:sy n="67" d="100"/>
        </p:scale>
        <p:origin x="528" y="52"/>
      </p:cViewPr>
      <p:guideLst/>
    </p:cSldViewPr>
  </p:slideViewPr>
  <p:notesTextViewPr>
    <p:cViewPr>
      <p:scale>
        <a:sx n="1" d="1"/>
        <a:sy n="1" d="1"/>
      </p:scale>
      <p:origin x="0" y="0"/>
    </p:cViewPr>
  </p:notesTextViewPr>
  <p:notesViewPr>
    <p:cSldViewPr snapToGrid="0">
      <p:cViewPr varScale="1">
        <p:scale>
          <a:sx n="97" d="100"/>
          <a:sy n="97" d="100"/>
        </p:scale>
        <p:origin x="268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4CD6D-E912-41AD-A5A8-47CAD56BEA56}"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E3BD7207-A43A-4C01-840A-BF8DADCC9782}">
      <dgm:prSet/>
      <dgm:spPr/>
      <dgm:t>
        <a:bodyPr/>
        <a:lstStyle/>
        <a:p>
          <a:r>
            <a:rPr lang="fi-FI" dirty="0"/>
            <a:t>Kertoa henkilökunnalle, Lesti- ja Perhonjokilaaksoihin suunnitellun </a:t>
          </a:r>
          <a:r>
            <a:rPr lang="fi-FI" dirty="0" err="1"/>
            <a:t>yöpartiotoiminnan</a:t>
          </a:r>
          <a:r>
            <a:rPr lang="fi-FI" dirty="0"/>
            <a:t> kehittämistyön tämän hetkisestä muuttuneesta suunnitelmasta ja viimeisimmästä henkilöstökyselystä.</a:t>
          </a:r>
          <a:endParaRPr lang="en-US" dirty="0"/>
        </a:p>
      </dgm:t>
    </dgm:pt>
    <dgm:pt modelId="{8B04E0CB-75B7-4531-9FDD-BFBBEBBB900C}" type="parTrans" cxnId="{86201C0C-33E2-41CE-90CD-1F46486017F5}">
      <dgm:prSet/>
      <dgm:spPr/>
      <dgm:t>
        <a:bodyPr/>
        <a:lstStyle/>
        <a:p>
          <a:endParaRPr lang="en-US"/>
        </a:p>
      </dgm:t>
    </dgm:pt>
    <dgm:pt modelId="{A91CA4DD-8919-4B8C-8DB2-1F7A236E5B6B}" type="sibTrans" cxnId="{86201C0C-33E2-41CE-90CD-1F46486017F5}">
      <dgm:prSet/>
      <dgm:spPr/>
      <dgm:t>
        <a:bodyPr/>
        <a:lstStyle/>
        <a:p>
          <a:endParaRPr lang="en-US"/>
        </a:p>
      </dgm:t>
    </dgm:pt>
    <dgm:pt modelId="{5CD2A651-5022-47E3-B8F9-1700BEFED7DC}">
      <dgm:prSet/>
      <dgm:spPr/>
      <dgm:t>
        <a:bodyPr/>
        <a:lstStyle/>
        <a:p>
          <a:r>
            <a:rPr lang="fi-FI" dirty="0"/>
            <a:t>Kertoa siitä, miten tämänhetkinen suunnitelma tulee vaikuttamaan henkilöstön työnkuviin ja </a:t>
          </a:r>
          <a:r>
            <a:rPr lang="fi-FI" dirty="0">
              <a:solidFill>
                <a:srgbClr val="FF0000"/>
              </a:solidFill>
            </a:rPr>
            <a:t>mikä muuttuu alueen toimintakentässä</a:t>
          </a:r>
          <a:r>
            <a:rPr lang="fi-FI" dirty="0"/>
            <a:t>.</a:t>
          </a:r>
          <a:endParaRPr lang="en-US" dirty="0"/>
        </a:p>
      </dgm:t>
    </dgm:pt>
    <dgm:pt modelId="{99F73633-96A7-41C8-ABEE-2BBD5EDFB531}" type="parTrans" cxnId="{892E55CB-6450-4783-B633-86AC71863F5A}">
      <dgm:prSet/>
      <dgm:spPr/>
      <dgm:t>
        <a:bodyPr/>
        <a:lstStyle/>
        <a:p>
          <a:endParaRPr lang="en-US"/>
        </a:p>
      </dgm:t>
    </dgm:pt>
    <dgm:pt modelId="{055AEF2F-F454-421C-B469-FCF2A27EF18E}" type="sibTrans" cxnId="{892E55CB-6450-4783-B633-86AC71863F5A}">
      <dgm:prSet/>
      <dgm:spPr/>
      <dgm:t>
        <a:bodyPr/>
        <a:lstStyle/>
        <a:p>
          <a:endParaRPr lang="en-US"/>
        </a:p>
      </dgm:t>
    </dgm:pt>
    <dgm:pt modelId="{6BD9741E-4394-4E83-82E7-53F6A99F8F34}">
      <dgm:prSet/>
      <dgm:spPr/>
      <dgm:t>
        <a:bodyPr/>
        <a:lstStyle/>
        <a:p>
          <a:r>
            <a:rPr lang="fi-FI" dirty="0"/>
            <a:t>Käydä avointa keskustelua toiminnan käynnistämiseen liittyen, tuoda esille omia näkemyksiä ja kysymyksiä. </a:t>
          </a:r>
          <a:endParaRPr lang="en-US" dirty="0"/>
        </a:p>
      </dgm:t>
    </dgm:pt>
    <dgm:pt modelId="{8BBCD95C-5183-49EE-9D3E-1917682B8F34}" type="parTrans" cxnId="{2B5E03CB-181E-4E3F-A736-043F97E8152B}">
      <dgm:prSet/>
      <dgm:spPr/>
      <dgm:t>
        <a:bodyPr/>
        <a:lstStyle/>
        <a:p>
          <a:endParaRPr lang="en-US"/>
        </a:p>
      </dgm:t>
    </dgm:pt>
    <dgm:pt modelId="{7D7332AB-2A11-4802-9C21-249F4B5958BD}" type="sibTrans" cxnId="{2B5E03CB-181E-4E3F-A736-043F97E8152B}">
      <dgm:prSet/>
      <dgm:spPr/>
      <dgm:t>
        <a:bodyPr/>
        <a:lstStyle/>
        <a:p>
          <a:endParaRPr lang="en-US"/>
        </a:p>
      </dgm:t>
    </dgm:pt>
    <dgm:pt modelId="{B9BD1629-E7A6-444F-8185-DDF83186B3A5}">
      <dgm:prSet/>
      <dgm:spPr/>
      <dgm:t>
        <a:bodyPr/>
        <a:lstStyle/>
        <a:p>
          <a:r>
            <a:rPr lang="fi-FI" i="1"/>
            <a:t>Kysymykset ja kommentit vievät kehittämistyötä eteenpäin joka tapauksessa</a:t>
          </a:r>
          <a:endParaRPr lang="en-US"/>
        </a:p>
      </dgm:t>
    </dgm:pt>
    <dgm:pt modelId="{786CAB49-2E00-4A1C-B017-C9582187C9A5}" type="parTrans" cxnId="{092538B2-7FDE-48E6-AA51-18A9E27A3F70}">
      <dgm:prSet/>
      <dgm:spPr/>
      <dgm:t>
        <a:bodyPr/>
        <a:lstStyle/>
        <a:p>
          <a:endParaRPr lang="en-US"/>
        </a:p>
      </dgm:t>
    </dgm:pt>
    <dgm:pt modelId="{A225F41A-0ABC-4C29-8CC9-89C55722A012}" type="sibTrans" cxnId="{092538B2-7FDE-48E6-AA51-18A9E27A3F70}">
      <dgm:prSet/>
      <dgm:spPr/>
      <dgm:t>
        <a:bodyPr/>
        <a:lstStyle/>
        <a:p>
          <a:endParaRPr lang="en-US"/>
        </a:p>
      </dgm:t>
    </dgm:pt>
    <dgm:pt modelId="{5B710F9E-1F8B-4C08-B6C9-2C795B704A4E}">
      <dgm:prSet/>
      <dgm:spPr/>
      <dgm:t>
        <a:bodyPr/>
        <a:lstStyle/>
        <a:p>
          <a:r>
            <a:rPr lang="fi-FI" i="0"/>
            <a:t>Rakentava ja asiallinen keskustelu on pohja yhteiselle kehittämistyölle</a:t>
          </a:r>
          <a:endParaRPr lang="en-US"/>
        </a:p>
      </dgm:t>
    </dgm:pt>
    <dgm:pt modelId="{F1424D15-4203-441B-92B8-E496A65EECBF}" type="parTrans" cxnId="{FC5558D1-D234-4228-84A4-3A0C89687898}">
      <dgm:prSet/>
      <dgm:spPr/>
      <dgm:t>
        <a:bodyPr/>
        <a:lstStyle/>
        <a:p>
          <a:endParaRPr lang="en-US"/>
        </a:p>
      </dgm:t>
    </dgm:pt>
    <dgm:pt modelId="{3B3F28DF-A0E6-487B-9650-C050BFA03C75}" type="sibTrans" cxnId="{FC5558D1-D234-4228-84A4-3A0C89687898}">
      <dgm:prSet/>
      <dgm:spPr/>
      <dgm:t>
        <a:bodyPr/>
        <a:lstStyle/>
        <a:p>
          <a:endParaRPr lang="en-US"/>
        </a:p>
      </dgm:t>
    </dgm:pt>
    <dgm:pt modelId="{80F2AC90-E1EE-41D7-9A82-23CF13F3D5B6}" type="pres">
      <dgm:prSet presAssocID="{E664CD6D-E912-41AD-A5A8-47CAD56BEA56}" presName="outerComposite" presStyleCnt="0">
        <dgm:presLayoutVars>
          <dgm:chMax val="5"/>
          <dgm:dir/>
          <dgm:resizeHandles val="exact"/>
        </dgm:presLayoutVars>
      </dgm:prSet>
      <dgm:spPr/>
    </dgm:pt>
    <dgm:pt modelId="{0488A6BB-CD78-46E1-B937-6FFACA3F1263}" type="pres">
      <dgm:prSet presAssocID="{E664CD6D-E912-41AD-A5A8-47CAD56BEA56}" presName="dummyMaxCanvas" presStyleCnt="0">
        <dgm:presLayoutVars/>
      </dgm:prSet>
      <dgm:spPr/>
    </dgm:pt>
    <dgm:pt modelId="{08574B5D-9F5E-41D2-8408-DF5B861803DF}" type="pres">
      <dgm:prSet presAssocID="{E664CD6D-E912-41AD-A5A8-47CAD56BEA56}" presName="FourNodes_1" presStyleLbl="node1" presStyleIdx="0" presStyleCnt="4">
        <dgm:presLayoutVars>
          <dgm:bulletEnabled val="1"/>
        </dgm:presLayoutVars>
      </dgm:prSet>
      <dgm:spPr/>
    </dgm:pt>
    <dgm:pt modelId="{B79CFA12-3A9C-47DF-BF5D-2A9C1F2FB321}" type="pres">
      <dgm:prSet presAssocID="{E664CD6D-E912-41AD-A5A8-47CAD56BEA56}" presName="FourNodes_2" presStyleLbl="node1" presStyleIdx="1" presStyleCnt="4">
        <dgm:presLayoutVars>
          <dgm:bulletEnabled val="1"/>
        </dgm:presLayoutVars>
      </dgm:prSet>
      <dgm:spPr/>
    </dgm:pt>
    <dgm:pt modelId="{9BE75CFC-E2B4-4A4B-BB2D-DB69E30B99A6}" type="pres">
      <dgm:prSet presAssocID="{E664CD6D-E912-41AD-A5A8-47CAD56BEA56}" presName="FourNodes_3" presStyleLbl="node1" presStyleIdx="2" presStyleCnt="4">
        <dgm:presLayoutVars>
          <dgm:bulletEnabled val="1"/>
        </dgm:presLayoutVars>
      </dgm:prSet>
      <dgm:spPr/>
    </dgm:pt>
    <dgm:pt modelId="{4F8370D7-B56B-401F-BCE9-6AFF9021F669}" type="pres">
      <dgm:prSet presAssocID="{E664CD6D-E912-41AD-A5A8-47CAD56BEA56}" presName="FourNodes_4" presStyleLbl="node1" presStyleIdx="3" presStyleCnt="4">
        <dgm:presLayoutVars>
          <dgm:bulletEnabled val="1"/>
        </dgm:presLayoutVars>
      </dgm:prSet>
      <dgm:spPr/>
    </dgm:pt>
    <dgm:pt modelId="{7E07D509-63DE-480D-A11D-2ED01B889974}" type="pres">
      <dgm:prSet presAssocID="{E664CD6D-E912-41AD-A5A8-47CAD56BEA56}" presName="FourConn_1-2" presStyleLbl="fgAccFollowNode1" presStyleIdx="0" presStyleCnt="3">
        <dgm:presLayoutVars>
          <dgm:bulletEnabled val="1"/>
        </dgm:presLayoutVars>
      </dgm:prSet>
      <dgm:spPr/>
    </dgm:pt>
    <dgm:pt modelId="{5525D885-6CF6-4103-B04B-1E47C2C6004B}" type="pres">
      <dgm:prSet presAssocID="{E664CD6D-E912-41AD-A5A8-47CAD56BEA56}" presName="FourConn_2-3" presStyleLbl="fgAccFollowNode1" presStyleIdx="1" presStyleCnt="3">
        <dgm:presLayoutVars>
          <dgm:bulletEnabled val="1"/>
        </dgm:presLayoutVars>
      </dgm:prSet>
      <dgm:spPr/>
    </dgm:pt>
    <dgm:pt modelId="{00C3DABA-E627-44F5-8F91-C4997EC8139C}" type="pres">
      <dgm:prSet presAssocID="{E664CD6D-E912-41AD-A5A8-47CAD56BEA56}" presName="FourConn_3-4" presStyleLbl="fgAccFollowNode1" presStyleIdx="2" presStyleCnt="3">
        <dgm:presLayoutVars>
          <dgm:bulletEnabled val="1"/>
        </dgm:presLayoutVars>
      </dgm:prSet>
      <dgm:spPr/>
    </dgm:pt>
    <dgm:pt modelId="{AFD948F2-268F-486E-942C-558CE2FCE120}" type="pres">
      <dgm:prSet presAssocID="{E664CD6D-E912-41AD-A5A8-47CAD56BEA56}" presName="FourNodes_1_text" presStyleLbl="node1" presStyleIdx="3" presStyleCnt="4">
        <dgm:presLayoutVars>
          <dgm:bulletEnabled val="1"/>
        </dgm:presLayoutVars>
      </dgm:prSet>
      <dgm:spPr/>
    </dgm:pt>
    <dgm:pt modelId="{85F28118-ED68-401C-A208-B7A358AAEDAE}" type="pres">
      <dgm:prSet presAssocID="{E664CD6D-E912-41AD-A5A8-47CAD56BEA56}" presName="FourNodes_2_text" presStyleLbl="node1" presStyleIdx="3" presStyleCnt="4">
        <dgm:presLayoutVars>
          <dgm:bulletEnabled val="1"/>
        </dgm:presLayoutVars>
      </dgm:prSet>
      <dgm:spPr/>
    </dgm:pt>
    <dgm:pt modelId="{FB41107B-BE84-47D8-BB94-D8415ED9214A}" type="pres">
      <dgm:prSet presAssocID="{E664CD6D-E912-41AD-A5A8-47CAD56BEA56}" presName="FourNodes_3_text" presStyleLbl="node1" presStyleIdx="3" presStyleCnt="4">
        <dgm:presLayoutVars>
          <dgm:bulletEnabled val="1"/>
        </dgm:presLayoutVars>
      </dgm:prSet>
      <dgm:spPr/>
    </dgm:pt>
    <dgm:pt modelId="{D402FC0B-A7CC-45BD-929A-D754E2420A5F}" type="pres">
      <dgm:prSet presAssocID="{E664CD6D-E912-41AD-A5A8-47CAD56BEA56}" presName="FourNodes_4_text" presStyleLbl="node1" presStyleIdx="3" presStyleCnt="4">
        <dgm:presLayoutVars>
          <dgm:bulletEnabled val="1"/>
        </dgm:presLayoutVars>
      </dgm:prSet>
      <dgm:spPr/>
    </dgm:pt>
  </dgm:ptLst>
  <dgm:cxnLst>
    <dgm:cxn modelId="{754B2602-6814-4870-B1D2-C57C295A7DFF}" type="presOf" srcId="{055AEF2F-F454-421C-B469-FCF2A27EF18E}" destId="{5525D885-6CF6-4103-B04B-1E47C2C6004B}" srcOrd="0" destOrd="0" presId="urn:microsoft.com/office/officeart/2005/8/layout/vProcess5"/>
    <dgm:cxn modelId="{86201C0C-33E2-41CE-90CD-1F46486017F5}" srcId="{E664CD6D-E912-41AD-A5A8-47CAD56BEA56}" destId="{E3BD7207-A43A-4C01-840A-BF8DADCC9782}" srcOrd="0" destOrd="0" parTransId="{8B04E0CB-75B7-4531-9FDD-BFBBEBBB900C}" sibTransId="{A91CA4DD-8919-4B8C-8DB2-1F7A236E5B6B}"/>
    <dgm:cxn modelId="{EA59F623-6AD4-444C-8461-EB62EF0B545B}" type="presOf" srcId="{5CD2A651-5022-47E3-B8F9-1700BEFED7DC}" destId="{B79CFA12-3A9C-47DF-BF5D-2A9C1F2FB321}" srcOrd="0" destOrd="0" presId="urn:microsoft.com/office/officeart/2005/8/layout/vProcess5"/>
    <dgm:cxn modelId="{02EA1928-3DD5-4782-9BA6-7890EE121059}" type="presOf" srcId="{6BD9741E-4394-4E83-82E7-53F6A99F8F34}" destId="{FB41107B-BE84-47D8-BB94-D8415ED9214A}" srcOrd="1" destOrd="0" presId="urn:microsoft.com/office/officeart/2005/8/layout/vProcess5"/>
    <dgm:cxn modelId="{4FD40C3C-75BE-4274-90B6-DC4AD4FE94ED}" type="presOf" srcId="{B9BD1629-E7A6-444F-8185-DDF83186B3A5}" destId="{9BE75CFC-E2B4-4A4B-BB2D-DB69E30B99A6}" srcOrd="0" destOrd="1" presId="urn:microsoft.com/office/officeart/2005/8/layout/vProcess5"/>
    <dgm:cxn modelId="{6068F261-C94C-4154-A2CC-0987A1EDF28B}" type="presOf" srcId="{E664CD6D-E912-41AD-A5A8-47CAD56BEA56}" destId="{80F2AC90-E1EE-41D7-9A82-23CF13F3D5B6}" srcOrd="0" destOrd="0" presId="urn:microsoft.com/office/officeart/2005/8/layout/vProcess5"/>
    <dgm:cxn modelId="{87362462-F294-4697-8BB6-F408A9CC1944}" type="presOf" srcId="{E3BD7207-A43A-4C01-840A-BF8DADCC9782}" destId="{AFD948F2-268F-486E-942C-558CE2FCE120}" srcOrd="1" destOrd="0" presId="urn:microsoft.com/office/officeart/2005/8/layout/vProcess5"/>
    <dgm:cxn modelId="{2A7DE36E-C5F5-4EAD-A1DC-3AB43CD0A907}" type="presOf" srcId="{6BD9741E-4394-4E83-82E7-53F6A99F8F34}" destId="{9BE75CFC-E2B4-4A4B-BB2D-DB69E30B99A6}" srcOrd="0" destOrd="0" presId="urn:microsoft.com/office/officeart/2005/8/layout/vProcess5"/>
    <dgm:cxn modelId="{0F39AA7D-ED9A-4372-8FA0-0B30D4032C1B}" type="presOf" srcId="{5B710F9E-1F8B-4C08-B6C9-2C795B704A4E}" destId="{D402FC0B-A7CC-45BD-929A-D754E2420A5F}" srcOrd="1" destOrd="0" presId="urn:microsoft.com/office/officeart/2005/8/layout/vProcess5"/>
    <dgm:cxn modelId="{594E3A82-98DC-4962-B2AB-4CA5E7A5345B}" type="presOf" srcId="{A91CA4DD-8919-4B8C-8DB2-1F7A236E5B6B}" destId="{7E07D509-63DE-480D-A11D-2ED01B889974}" srcOrd="0" destOrd="0" presId="urn:microsoft.com/office/officeart/2005/8/layout/vProcess5"/>
    <dgm:cxn modelId="{7E0A1097-D180-4D9C-8ABA-6ECD642DF8A9}" type="presOf" srcId="{B9BD1629-E7A6-444F-8185-DDF83186B3A5}" destId="{FB41107B-BE84-47D8-BB94-D8415ED9214A}" srcOrd="1" destOrd="1" presId="urn:microsoft.com/office/officeart/2005/8/layout/vProcess5"/>
    <dgm:cxn modelId="{092538B2-7FDE-48E6-AA51-18A9E27A3F70}" srcId="{6BD9741E-4394-4E83-82E7-53F6A99F8F34}" destId="{B9BD1629-E7A6-444F-8185-DDF83186B3A5}" srcOrd="0" destOrd="0" parTransId="{786CAB49-2E00-4A1C-B017-C9582187C9A5}" sibTransId="{A225F41A-0ABC-4C29-8CC9-89C55722A012}"/>
    <dgm:cxn modelId="{2B5E03CB-181E-4E3F-A736-043F97E8152B}" srcId="{E664CD6D-E912-41AD-A5A8-47CAD56BEA56}" destId="{6BD9741E-4394-4E83-82E7-53F6A99F8F34}" srcOrd="2" destOrd="0" parTransId="{8BBCD95C-5183-49EE-9D3E-1917682B8F34}" sibTransId="{7D7332AB-2A11-4802-9C21-249F4B5958BD}"/>
    <dgm:cxn modelId="{892E55CB-6450-4783-B633-86AC71863F5A}" srcId="{E664CD6D-E912-41AD-A5A8-47CAD56BEA56}" destId="{5CD2A651-5022-47E3-B8F9-1700BEFED7DC}" srcOrd="1" destOrd="0" parTransId="{99F73633-96A7-41C8-ABEE-2BBD5EDFB531}" sibTransId="{055AEF2F-F454-421C-B469-FCF2A27EF18E}"/>
    <dgm:cxn modelId="{FC5558D1-D234-4228-84A4-3A0C89687898}" srcId="{E664CD6D-E912-41AD-A5A8-47CAD56BEA56}" destId="{5B710F9E-1F8B-4C08-B6C9-2C795B704A4E}" srcOrd="3" destOrd="0" parTransId="{F1424D15-4203-441B-92B8-E496A65EECBF}" sibTransId="{3B3F28DF-A0E6-487B-9650-C050BFA03C75}"/>
    <dgm:cxn modelId="{4178AEF2-C160-47EF-B274-812852F32A30}" type="presOf" srcId="{5CD2A651-5022-47E3-B8F9-1700BEFED7DC}" destId="{85F28118-ED68-401C-A208-B7A358AAEDAE}" srcOrd="1" destOrd="0" presId="urn:microsoft.com/office/officeart/2005/8/layout/vProcess5"/>
    <dgm:cxn modelId="{641D65F3-ECDF-4C09-9986-0C6E4EEBB00A}" type="presOf" srcId="{E3BD7207-A43A-4C01-840A-BF8DADCC9782}" destId="{08574B5D-9F5E-41D2-8408-DF5B861803DF}" srcOrd="0" destOrd="0" presId="urn:microsoft.com/office/officeart/2005/8/layout/vProcess5"/>
    <dgm:cxn modelId="{FDBC1AF8-D5DE-4B2C-8B52-7FC34342165D}" type="presOf" srcId="{5B710F9E-1F8B-4C08-B6C9-2C795B704A4E}" destId="{4F8370D7-B56B-401F-BCE9-6AFF9021F669}" srcOrd="0" destOrd="0" presId="urn:microsoft.com/office/officeart/2005/8/layout/vProcess5"/>
    <dgm:cxn modelId="{6B4DE2FD-407F-4001-A07B-61AE379079A6}" type="presOf" srcId="{7D7332AB-2A11-4802-9C21-249F4B5958BD}" destId="{00C3DABA-E627-44F5-8F91-C4997EC8139C}" srcOrd="0" destOrd="0" presId="urn:microsoft.com/office/officeart/2005/8/layout/vProcess5"/>
    <dgm:cxn modelId="{08F8AEA3-D869-46EF-AB77-3360BAACEB67}" type="presParOf" srcId="{80F2AC90-E1EE-41D7-9A82-23CF13F3D5B6}" destId="{0488A6BB-CD78-46E1-B937-6FFACA3F1263}" srcOrd="0" destOrd="0" presId="urn:microsoft.com/office/officeart/2005/8/layout/vProcess5"/>
    <dgm:cxn modelId="{99AF9F84-FB99-4380-8D95-A54CE5E75917}" type="presParOf" srcId="{80F2AC90-E1EE-41D7-9A82-23CF13F3D5B6}" destId="{08574B5D-9F5E-41D2-8408-DF5B861803DF}" srcOrd="1" destOrd="0" presId="urn:microsoft.com/office/officeart/2005/8/layout/vProcess5"/>
    <dgm:cxn modelId="{932A6051-0879-43EA-BDF6-13DC2706A098}" type="presParOf" srcId="{80F2AC90-E1EE-41D7-9A82-23CF13F3D5B6}" destId="{B79CFA12-3A9C-47DF-BF5D-2A9C1F2FB321}" srcOrd="2" destOrd="0" presId="urn:microsoft.com/office/officeart/2005/8/layout/vProcess5"/>
    <dgm:cxn modelId="{1418F066-D3B9-44C8-9511-A452D0238A64}" type="presParOf" srcId="{80F2AC90-E1EE-41D7-9A82-23CF13F3D5B6}" destId="{9BE75CFC-E2B4-4A4B-BB2D-DB69E30B99A6}" srcOrd="3" destOrd="0" presId="urn:microsoft.com/office/officeart/2005/8/layout/vProcess5"/>
    <dgm:cxn modelId="{B6809E3F-4F49-4FAF-AD25-9BD167583092}" type="presParOf" srcId="{80F2AC90-E1EE-41D7-9A82-23CF13F3D5B6}" destId="{4F8370D7-B56B-401F-BCE9-6AFF9021F669}" srcOrd="4" destOrd="0" presId="urn:microsoft.com/office/officeart/2005/8/layout/vProcess5"/>
    <dgm:cxn modelId="{A1242068-C5E5-452B-92DA-80D0C461B965}" type="presParOf" srcId="{80F2AC90-E1EE-41D7-9A82-23CF13F3D5B6}" destId="{7E07D509-63DE-480D-A11D-2ED01B889974}" srcOrd="5" destOrd="0" presId="urn:microsoft.com/office/officeart/2005/8/layout/vProcess5"/>
    <dgm:cxn modelId="{2069598C-5A43-4169-824A-237567BF71A7}" type="presParOf" srcId="{80F2AC90-E1EE-41D7-9A82-23CF13F3D5B6}" destId="{5525D885-6CF6-4103-B04B-1E47C2C6004B}" srcOrd="6" destOrd="0" presId="urn:microsoft.com/office/officeart/2005/8/layout/vProcess5"/>
    <dgm:cxn modelId="{CBE2CB9B-B2B9-4D54-91E6-B67B4D97AA38}" type="presParOf" srcId="{80F2AC90-E1EE-41D7-9A82-23CF13F3D5B6}" destId="{00C3DABA-E627-44F5-8F91-C4997EC8139C}" srcOrd="7" destOrd="0" presId="urn:microsoft.com/office/officeart/2005/8/layout/vProcess5"/>
    <dgm:cxn modelId="{ACBF93CE-FC25-4095-B2B0-14C8AC308261}" type="presParOf" srcId="{80F2AC90-E1EE-41D7-9A82-23CF13F3D5B6}" destId="{AFD948F2-268F-486E-942C-558CE2FCE120}" srcOrd="8" destOrd="0" presId="urn:microsoft.com/office/officeart/2005/8/layout/vProcess5"/>
    <dgm:cxn modelId="{A7A9EDE7-13E6-4A59-8397-F51C5BE191CB}" type="presParOf" srcId="{80F2AC90-E1EE-41D7-9A82-23CF13F3D5B6}" destId="{85F28118-ED68-401C-A208-B7A358AAEDAE}" srcOrd="9" destOrd="0" presId="urn:microsoft.com/office/officeart/2005/8/layout/vProcess5"/>
    <dgm:cxn modelId="{9ED30285-B152-41F1-A01A-EE86F69A96BA}" type="presParOf" srcId="{80F2AC90-E1EE-41D7-9A82-23CF13F3D5B6}" destId="{FB41107B-BE84-47D8-BB94-D8415ED9214A}" srcOrd="10" destOrd="0" presId="urn:microsoft.com/office/officeart/2005/8/layout/vProcess5"/>
    <dgm:cxn modelId="{AB9585EF-2BEE-4C3C-817D-6743F9EA84F4}" type="presParOf" srcId="{80F2AC90-E1EE-41D7-9A82-23CF13F3D5B6}" destId="{D402FC0B-A7CC-45BD-929A-D754E2420A5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FD59A-D94E-49EB-9DBA-975A21EFB157}" type="doc">
      <dgm:prSet loTypeId="urn:microsoft.com/office/officeart/2005/8/layout/chevron1" loCatId="process" qsTypeId="urn:microsoft.com/office/officeart/2005/8/quickstyle/simple1" qsCatId="simple" csTypeId="urn:microsoft.com/office/officeart/2005/8/colors/accent1_2" csCatId="accent1" phldr="1"/>
      <dgm:spPr/>
    </dgm:pt>
    <dgm:pt modelId="{EF42E497-2E4B-4918-A378-4F904FA037A0}">
      <dgm:prSet phldrT="[Teksti]"/>
      <dgm:spPr/>
      <dgm:t>
        <a:bodyPr/>
        <a:lstStyle/>
        <a:p>
          <a:r>
            <a:rPr lang="fi-FI" dirty="0" err="1"/>
            <a:t>Yöpartiotoiminnan</a:t>
          </a:r>
          <a:r>
            <a:rPr lang="fi-FI" dirty="0"/>
            <a:t> aktiivinen kehittäminen aloitettiin 1/2021, hanketyöntekijänä aloitti Heidi Rosbäck 2/2021</a:t>
          </a:r>
        </a:p>
      </dgm:t>
    </dgm:pt>
    <dgm:pt modelId="{684EBC88-3FF6-42E9-9B44-0B194642EBAF}" type="parTrans" cxnId="{F6B97D7C-DEAE-4C3A-832A-F3CA18046D56}">
      <dgm:prSet/>
      <dgm:spPr/>
      <dgm:t>
        <a:bodyPr/>
        <a:lstStyle/>
        <a:p>
          <a:endParaRPr lang="fi-FI"/>
        </a:p>
      </dgm:t>
    </dgm:pt>
    <dgm:pt modelId="{F1DD9D98-91D3-4D5C-94EE-528A33513AD3}" type="sibTrans" cxnId="{F6B97D7C-DEAE-4C3A-832A-F3CA18046D56}">
      <dgm:prSet/>
      <dgm:spPr/>
      <dgm:t>
        <a:bodyPr/>
        <a:lstStyle/>
        <a:p>
          <a:endParaRPr lang="fi-FI"/>
        </a:p>
      </dgm:t>
    </dgm:pt>
    <dgm:pt modelId="{1D9A6968-1F90-4D1E-9441-F6E447D9928D}">
      <dgm:prSet phldrT="[Teksti]"/>
      <dgm:spPr/>
      <dgm:t>
        <a:bodyPr/>
        <a:lstStyle/>
        <a:p>
          <a:r>
            <a:rPr lang="fi-FI" dirty="0" err="1"/>
            <a:t>Yöpartion</a:t>
          </a:r>
          <a:r>
            <a:rPr lang="fi-FI" dirty="0"/>
            <a:t> toimintamallit luotiin Heidin johdolla työrukkasessa ja päätettiin ohjausryhmässä kevään 2021 aikana.</a:t>
          </a:r>
        </a:p>
      </dgm:t>
    </dgm:pt>
    <dgm:pt modelId="{95B63DFE-EBF9-478D-94E3-7973F4D6B443}" type="parTrans" cxnId="{344B3831-FD2F-4B00-98FC-C104B46EEC2E}">
      <dgm:prSet/>
      <dgm:spPr/>
      <dgm:t>
        <a:bodyPr/>
        <a:lstStyle/>
        <a:p>
          <a:endParaRPr lang="fi-FI"/>
        </a:p>
      </dgm:t>
    </dgm:pt>
    <dgm:pt modelId="{B512CA2E-8A79-4525-81B2-67DD4CA5D511}" type="sibTrans" cxnId="{344B3831-FD2F-4B00-98FC-C104B46EEC2E}">
      <dgm:prSet/>
      <dgm:spPr/>
      <dgm:t>
        <a:bodyPr/>
        <a:lstStyle/>
        <a:p>
          <a:endParaRPr lang="fi-FI"/>
        </a:p>
      </dgm:t>
    </dgm:pt>
    <dgm:pt modelId="{6AB2169A-8DCE-4F5C-8997-6AE93731A747}">
      <dgm:prSet phldrT="[Teksti]"/>
      <dgm:spPr/>
      <dgm:t>
        <a:bodyPr/>
        <a:lstStyle/>
        <a:p>
          <a:r>
            <a:rPr lang="fi-FI" dirty="0"/>
            <a:t>Toimintamallit valmiina toukokuussa 2021, jalkauttamisvaihetta siirrettiin henkilöstötilanteen vuoksi kesälomien kynnykseltä syksyyn</a:t>
          </a:r>
        </a:p>
      </dgm:t>
    </dgm:pt>
    <dgm:pt modelId="{339E7567-81A5-4292-868E-52541DB8DD25}" type="parTrans" cxnId="{485A8A14-552B-4F78-B8EE-D3F2EB102611}">
      <dgm:prSet/>
      <dgm:spPr/>
      <dgm:t>
        <a:bodyPr/>
        <a:lstStyle/>
        <a:p>
          <a:endParaRPr lang="fi-FI"/>
        </a:p>
      </dgm:t>
    </dgm:pt>
    <dgm:pt modelId="{946A7CD2-A045-4135-8BCA-6901C0046987}" type="sibTrans" cxnId="{485A8A14-552B-4F78-B8EE-D3F2EB102611}">
      <dgm:prSet/>
      <dgm:spPr/>
      <dgm:t>
        <a:bodyPr/>
        <a:lstStyle/>
        <a:p>
          <a:endParaRPr lang="fi-FI"/>
        </a:p>
      </dgm:t>
    </dgm:pt>
    <dgm:pt modelId="{8FBBDE9E-D244-430B-AAE4-A4CB28E1ED74}" type="pres">
      <dgm:prSet presAssocID="{155FD59A-D94E-49EB-9DBA-975A21EFB157}" presName="Name0" presStyleCnt="0">
        <dgm:presLayoutVars>
          <dgm:dir/>
          <dgm:animLvl val="lvl"/>
          <dgm:resizeHandles val="exact"/>
        </dgm:presLayoutVars>
      </dgm:prSet>
      <dgm:spPr/>
    </dgm:pt>
    <dgm:pt modelId="{03BC9E17-DFCB-4889-9B44-D7496AC57691}" type="pres">
      <dgm:prSet presAssocID="{EF42E497-2E4B-4918-A378-4F904FA037A0}" presName="parTxOnly" presStyleLbl="node1" presStyleIdx="0" presStyleCnt="3" custLinFactNeighborX="42737" custLinFactNeighborY="9003">
        <dgm:presLayoutVars>
          <dgm:chMax val="0"/>
          <dgm:chPref val="0"/>
          <dgm:bulletEnabled val="1"/>
        </dgm:presLayoutVars>
      </dgm:prSet>
      <dgm:spPr/>
    </dgm:pt>
    <dgm:pt modelId="{FB50C179-54A2-4D6C-9331-461C57B1DCA2}" type="pres">
      <dgm:prSet presAssocID="{F1DD9D98-91D3-4D5C-94EE-528A33513AD3}" presName="parTxOnlySpace" presStyleCnt="0"/>
      <dgm:spPr/>
    </dgm:pt>
    <dgm:pt modelId="{A4F9A1A6-A625-4C54-B136-FF7A301738EC}" type="pres">
      <dgm:prSet presAssocID="{1D9A6968-1F90-4D1E-9441-F6E447D9928D}" presName="parTxOnly" presStyleLbl="node1" presStyleIdx="1" presStyleCnt="3" custLinFactNeighborX="5668" custLinFactNeighborY="10614">
        <dgm:presLayoutVars>
          <dgm:chMax val="0"/>
          <dgm:chPref val="0"/>
          <dgm:bulletEnabled val="1"/>
        </dgm:presLayoutVars>
      </dgm:prSet>
      <dgm:spPr/>
    </dgm:pt>
    <dgm:pt modelId="{11959BAB-0569-4406-B4E5-E91B9912F030}" type="pres">
      <dgm:prSet presAssocID="{B512CA2E-8A79-4525-81B2-67DD4CA5D511}" presName="parTxOnlySpace" presStyleCnt="0"/>
      <dgm:spPr/>
    </dgm:pt>
    <dgm:pt modelId="{48C7B2AC-D6C8-4764-A168-99311217DC51}" type="pres">
      <dgm:prSet presAssocID="{6AB2169A-8DCE-4F5C-8997-6AE93731A747}" presName="parTxOnly" presStyleLbl="node1" presStyleIdx="2" presStyleCnt="3" custLinFactNeighborX="-32298" custLinFactNeighborY="9003">
        <dgm:presLayoutVars>
          <dgm:chMax val="0"/>
          <dgm:chPref val="0"/>
          <dgm:bulletEnabled val="1"/>
        </dgm:presLayoutVars>
      </dgm:prSet>
      <dgm:spPr/>
    </dgm:pt>
  </dgm:ptLst>
  <dgm:cxnLst>
    <dgm:cxn modelId="{485A8A14-552B-4F78-B8EE-D3F2EB102611}" srcId="{155FD59A-D94E-49EB-9DBA-975A21EFB157}" destId="{6AB2169A-8DCE-4F5C-8997-6AE93731A747}" srcOrd="2" destOrd="0" parTransId="{339E7567-81A5-4292-868E-52541DB8DD25}" sibTransId="{946A7CD2-A045-4135-8BCA-6901C0046987}"/>
    <dgm:cxn modelId="{344B3831-FD2F-4B00-98FC-C104B46EEC2E}" srcId="{155FD59A-D94E-49EB-9DBA-975A21EFB157}" destId="{1D9A6968-1F90-4D1E-9441-F6E447D9928D}" srcOrd="1" destOrd="0" parTransId="{95B63DFE-EBF9-478D-94E3-7973F4D6B443}" sibTransId="{B512CA2E-8A79-4525-81B2-67DD4CA5D511}"/>
    <dgm:cxn modelId="{53BB3B6C-A276-4B1E-A138-9338364AFA1B}" type="presOf" srcId="{6AB2169A-8DCE-4F5C-8997-6AE93731A747}" destId="{48C7B2AC-D6C8-4764-A168-99311217DC51}" srcOrd="0" destOrd="0" presId="urn:microsoft.com/office/officeart/2005/8/layout/chevron1"/>
    <dgm:cxn modelId="{AAB7596E-A1D9-4F7C-A579-70D67A8B97C8}" type="presOf" srcId="{EF42E497-2E4B-4918-A378-4F904FA037A0}" destId="{03BC9E17-DFCB-4889-9B44-D7496AC57691}" srcOrd="0" destOrd="0" presId="urn:microsoft.com/office/officeart/2005/8/layout/chevron1"/>
    <dgm:cxn modelId="{84E5E851-D381-449A-BC56-0AD7D20ED136}" type="presOf" srcId="{1D9A6968-1F90-4D1E-9441-F6E447D9928D}" destId="{A4F9A1A6-A625-4C54-B136-FF7A301738EC}" srcOrd="0" destOrd="0" presId="urn:microsoft.com/office/officeart/2005/8/layout/chevron1"/>
    <dgm:cxn modelId="{F6B97D7C-DEAE-4C3A-832A-F3CA18046D56}" srcId="{155FD59A-D94E-49EB-9DBA-975A21EFB157}" destId="{EF42E497-2E4B-4918-A378-4F904FA037A0}" srcOrd="0" destOrd="0" parTransId="{684EBC88-3FF6-42E9-9B44-0B194642EBAF}" sibTransId="{F1DD9D98-91D3-4D5C-94EE-528A33513AD3}"/>
    <dgm:cxn modelId="{D587A9E7-27F9-40F2-AEB3-AB7A56CEAD49}" type="presOf" srcId="{155FD59A-D94E-49EB-9DBA-975A21EFB157}" destId="{8FBBDE9E-D244-430B-AAE4-A4CB28E1ED74}" srcOrd="0" destOrd="0" presId="urn:microsoft.com/office/officeart/2005/8/layout/chevron1"/>
    <dgm:cxn modelId="{7078A537-76F0-4ECF-92E5-93001A32220D}" type="presParOf" srcId="{8FBBDE9E-D244-430B-AAE4-A4CB28E1ED74}" destId="{03BC9E17-DFCB-4889-9B44-D7496AC57691}" srcOrd="0" destOrd="0" presId="urn:microsoft.com/office/officeart/2005/8/layout/chevron1"/>
    <dgm:cxn modelId="{3019A8AC-FFFD-4ADA-8A82-1847B3E7B0BD}" type="presParOf" srcId="{8FBBDE9E-D244-430B-AAE4-A4CB28E1ED74}" destId="{FB50C179-54A2-4D6C-9331-461C57B1DCA2}" srcOrd="1" destOrd="0" presId="urn:microsoft.com/office/officeart/2005/8/layout/chevron1"/>
    <dgm:cxn modelId="{E2F91ED2-8CF8-46B5-B54A-7A56F24335CF}" type="presParOf" srcId="{8FBBDE9E-D244-430B-AAE4-A4CB28E1ED74}" destId="{A4F9A1A6-A625-4C54-B136-FF7A301738EC}" srcOrd="2" destOrd="0" presId="urn:microsoft.com/office/officeart/2005/8/layout/chevron1"/>
    <dgm:cxn modelId="{4D018F1B-8DA0-4618-A41C-ABD6AC9B91DC}" type="presParOf" srcId="{8FBBDE9E-D244-430B-AAE4-A4CB28E1ED74}" destId="{11959BAB-0569-4406-B4E5-E91B9912F030}" srcOrd="3" destOrd="0" presId="urn:microsoft.com/office/officeart/2005/8/layout/chevron1"/>
    <dgm:cxn modelId="{4CF6BEF9-6110-40F1-BD49-252BFF1A113E}" type="presParOf" srcId="{8FBBDE9E-D244-430B-AAE4-A4CB28E1ED74}" destId="{48C7B2AC-D6C8-4764-A168-99311217DC51}"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467B88-8E3F-4D05-8A41-62CE8C5B3F3C}" type="doc">
      <dgm:prSet loTypeId="urn:microsoft.com/office/officeart/2005/8/layout/chevron1" loCatId="process" qsTypeId="urn:microsoft.com/office/officeart/2005/8/quickstyle/simple1" qsCatId="simple" csTypeId="urn:microsoft.com/office/officeart/2005/8/colors/accent1_2" csCatId="accent1" phldr="1"/>
      <dgm:spPr/>
    </dgm:pt>
    <dgm:pt modelId="{31525107-B0B1-4729-8173-C63C49A41463}">
      <dgm:prSet phldrT="[Teksti]"/>
      <dgm:spPr/>
      <dgm:t>
        <a:bodyPr/>
        <a:lstStyle/>
        <a:p>
          <a:r>
            <a:rPr lang="fi-FI" dirty="0"/>
            <a:t>Syksyllä 2021 YT-neuvotteluiden yhteydessä ammattiliitot kyseenalaistivat toimintamallin</a:t>
          </a:r>
        </a:p>
      </dgm:t>
    </dgm:pt>
    <dgm:pt modelId="{E2E341A4-D786-468F-979E-B5A30A6D4249}" type="parTrans" cxnId="{026F9DD7-64E8-4860-B607-DEC085C9B3DB}">
      <dgm:prSet/>
      <dgm:spPr/>
      <dgm:t>
        <a:bodyPr/>
        <a:lstStyle/>
        <a:p>
          <a:endParaRPr lang="fi-FI"/>
        </a:p>
      </dgm:t>
    </dgm:pt>
    <dgm:pt modelId="{249804D6-13FF-40C9-8DC1-BFC5E48F34A7}" type="sibTrans" cxnId="{026F9DD7-64E8-4860-B607-DEC085C9B3DB}">
      <dgm:prSet/>
      <dgm:spPr/>
      <dgm:t>
        <a:bodyPr/>
        <a:lstStyle/>
        <a:p>
          <a:endParaRPr lang="fi-FI"/>
        </a:p>
      </dgm:t>
    </dgm:pt>
    <dgm:pt modelId="{4580E326-74CC-4747-9636-746C90C1D432}">
      <dgm:prSet phldrT="[Teksti]"/>
      <dgm:spPr/>
      <dgm:t>
        <a:bodyPr/>
        <a:lstStyle/>
        <a:p>
          <a:r>
            <a:rPr lang="fi-FI" dirty="0"/>
            <a:t>Neuvotteluiden jälkeen asiaa selvitettiin ja jalkauttamisvaihetta päätettiin siirtää edelleen ja kehittämistyötä jatkettiin.</a:t>
          </a:r>
        </a:p>
      </dgm:t>
    </dgm:pt>
    <dgm:pt modelId="{F884ABD8-6B7B-4886-BDD6-026C7D8C4E52}" type="parTrans" cxnId="{0BC01D6D-5B1D-488E-AAAD-1122435F104A}">
      <dgm:prSet/>
      <dgm:spPr/>
      <dgm:t>
        <a:bodyPr/>
        <a:lstStyle/>
        <a:p>
          <a:endParaRPr lang="fi-FI"/>
        </a:p>
      </dgm:t>
    </dgm:pt>
    <dgm:pt modelId="{7824C567-3EF0-45DB-93D2-2690F2E07C0E}" type="sibTrans" cxnId="{0BC01D6D-5B1D-488E-AAAD-1122435F104A}">
      <dgm:prSet/>
      <dgm:spPr/>
      <dgm:t>
        <a:bodyPr/>
        <a:lstStyle/>
        <a:p>
          <a:endParaRPr lang="fi-FI"/>
        </a:p>
      </dgm:t>
    </dgm:pt>
    <dgm:pt modelId="{4DA451F9-92E1-4D47-A897-39341B5E40F2}">
      <dgm:prSet phldrT="[Teksti]"/>
      <dgm:spPr/>
      <dgm:t>
        <a:bodyPr/>
        <a:lstStyle/>
        <a:p>
          <a:r>
            <a:rPr lang="fi-FI" dirty="0"/>
            <a:t>Joulukuussa 2021 saatiin vuoden 2022 talousarvion myötä päätös 2 vakanssista </a:t>
          </a:r>
          <a:r>
            <a:rPr lang="fi-FI" dirty="0" err="1"/>
            <a:t>yöpartiotoimintaan</a:t>
          </a:r>
          <a:r>
            <a:rPr lang="fi-FI" dirty="0"/>
            <a:t> jokilaaksojen alueelle.</a:t>
          </a:r>
        </a:p>
      </dgm:t>
    </dgm:pt>
    <dgm:pt modelId="{4D6CD396-C367-4531-AEE1-F3BE4F228717}" type="parTrans" cxnId="{C0F8B8D6-4483-47A0-A9DF-41D81C3C0A5B}">
      <dgm:prSet/>
      <dgm:spPr/>
      <dgm:t>
        <a:bodyPr/>
        <a:lstStyle/>
        <a:p>
          <a:endParaRPr lang="fi-FI"/>
        </a:p>
      </dgm:t>
    </dgm:pt>
    <dgm:pt modelId="{DDF51838-47E0-43C8-98CC-70E97136423B}" type="sibTrans" cxnId="{C0F8B8D6-4483-47A0-A9DF-41D81C3C0A5B}">
      <dgm:prSet/>
      <dgm:spPr/>
      <dgm:t>
        <a:bodyPr/>
        <a:lstStyle/>
        <a:p>
          <a:endParaRPr lang="fi-FI"/>
        </a:p>
      </dgm:t>
    </dgm:pt>
    <dgm:pt modelId="{1EC1E14E-E9F0-4213-BB15-200EFEE896D2}" type="pres">
      <dgm:prSet presAssocID="{E3467B88-8E3F-4D05-8A41-62CE8C5B3F3C}" presName="Name0" presStyleCnt="0">
        <dgm:presLayoutVars>
          <dgm:dir/>
          <dgm:animLvl val="lvl"/>
          <dgm:resizeHandles val="exact"/>
        </dgm:presLayoutVars>
      </dgm:prSet>
      <dgm:spPr/>
    </dgm:pt>
    <dgm:pt modelId="{A6816FA9-78D9-41DD-ABF2-C61A510E26EC}" type="pres">
      <dgm:prSet presAssocID="{31525107-B0B1-4729-8173-C63C49A41463}" presName="parTxOnly" presStyleLbl="node1" presStyleIdx="0" presStyleCnt="3" custLinFactNeighborX="-821" custLinFactNeighborY="23451">
        <dgm:presLayoutVars>
          <dgm:chMax val="0"/>
          <dgm:chPref val="0"/>
          <dgm:bulletEnabled val="1"/>
        </dgm:presLayoutVars>
      </dgm:prSet>
      <dgm:spPr/>
    </dgm:pt>
    <dgm:pt modelId="{6139BEFF-B611-4792-BDD1-E8760BFC5307}" type="pres">
      <dgm:prSet presAssocID="{249804D6-13FF-40C9-8DC1-BFC5E48F34A7}" presName="parTxOnlySpace" presStyleCnt="0"/>
      <dgm:spPr/>
    </dgm:pt>
    <dgm:pt modelId="{4027D3C7-57CF-41A0-A75E-1DA888E1A5EA}" type="pres">
      <dgm:prSet presAssocID="{4580E326-74CC-4747-9636-746C90C1D432}" presName="parTxOnly" presStyleLbl="node1" presStyleIdx="1" presStyleCnt="3" custLinFactNeighborX="-37500" custLinFactNeighborY="23152">
        <dgm:presLayoutVars>
          <dgm:chMax val="0"/>
          <dgm:chPref val="0"/>
          <dgm:bulletEnabled val="1"/>
        </dgm:presLayoutVars>
      </dgm:prSet>
      <dgm:spPr/>
    </dgm:pt>
    <dgm:pt modelId="{807FB3EE-DFE2-408D-8EA8-5D94F10A77C8}" type="pres">
      <dgm:prSet presAssocID="{7824C567-3EF0-45DB-93D2-2690F2E07C0E}" presName="parTxOnlySpace" presStyleCnt="0"/>
      <dgm:spPr/>
    </dgm:pt>
    <dgm:pt modelId="{481AE834-7676-4EAE-B85B-3FB502D7AC7B}" type="pres">
      <dgm:prSet presAssocID="{4DA451F9-92E1-4D47-A897-39341B5E40F2}" presName="parTxOnly" presStyleLbl="node1" presStyleIdx="2" presStyleCnt="3" custLinFactNeighborX="-48133" custLinFactNeighborY="21470">
        <dgm:presLayoutVars>
          <dgm:chMax val="0"/>
          <dgm:chPref val="0"/>
          <dgm:bulletEnabled val="1"/>
        </dgm:presLayoutVars>
      </dgm:prSet>
      <dgm:spPr/>
    </dgm:pt>
  </dgm:ptLst>
  <dgm:cxnLst>
    <dgm:cxn modelId="{FABD2117-3E80-4092-AD89-5975353536A4}" type="presOf" srcId="{4DA451F9-92E1-4D47-A897-39341B5E40F2}" destId="{481AE834-7676-4EAE-B85B-3FB502D7AC7B}" srcOrd="0" destOrd="0" presId="urn:microsoft.com/office/officeart/2005/8/layout/chevron1"/>
    <dgm:cxn modelId="{86CECA22-5C0C-4793-A6FA-49FFC2BA1C43}" type="presOf" srcId="{E3467B88-8E3F-4D05-8A41-62CE8C5B3F3C}" destId="{1EC1E14E-E9F0-4213-BB15-200EFEE896D2}" srcOrd="0" destOrd="0" presId="urn:microsoft.com/office/officeart/2005/8/layout/chevron1"/>
    <dgm:cxn modelId="{0BC01D6D-5B1D-488E-AAAD-1122435F104A}" srcId="{E3467B88-8E3F-4D05-8A41-62CE8C5B3F3C}" destId="{4580E326-74CC-4747-9636-746C90C1D432}" srcOrd="1" destOrd="0" parTransId="{F884ABD8-6B7B-4886-BDD6-026C7D8C4E52}" sibTransId="{7824C567-3EF0-45DB-93D2-2690F2E07C0E}"/>
    <dgm:cxn modelId="{6D86618C-6F0B-473A-BEDA-DC36B6184CF5}" type="presOf" srcId="{31525107-B0B1-4729-8173-C63C49A41463}" destId="{A6816FA9-78D9-41DD-ABF2-C61A510E26EC}" srcOrd="0" destOrd="0" presId="urn:microsoft.com/office/officeart/2005/8/layout/chevron1"/>
    <dgm:cxn modelId="{AE50D89E-A665-4DF9-9522-8887DA0A80CB}" type="presOf" srcId="{4580E326-74CC-4747-9636-746C90C1D432}" destId="{4027D3C7-57CF-41A0-A75E-1DA888E1A5EA}" srcOrd="0" destOrd="0" presId="urn:microsoft.com/office/officeart/2005/8/layout/chevron1"/>
    <dgm:cxn modelId="{C0F8B8D6-4483-47A0-A9DF-41D81C3C0A5B}" srcId="{E3467B88-8E3F-4D05-8A41-62CE8C5B3F3C}" destId="{4DA451F9-92E1-4D47-A897-39341B5E40F2}" srcOrd="2" destOrd="0" parTransId="{4D6CD396-C367-4531-AEE1-F3BE4F228717}" sibTransId="{DDF51838-47E0-43C8-98CC-70E97136423B}"/>
    <dgm:cxn modelId="{026F9DD7-64E8-4860-B607-DEC085C9B3DB}" srcId="{E3467B88-8E3F-4D05-8A41-62CE8C5B3F3C}" destId="{31525107-B0B1-4729-8173-C63C49A41463}" srcOrd="0" destOrd="0" parTransId="{E2E341A4-D786-468F-979E-B5A30A6D4249}" sibTransId="{249804D6-13FF-40C9-8DC1-BFC5E48F34A7}"/>
    <dgm:cxn modelId="{8028C2D0-EAFC-4223-A61C-608DA7EEA1C3}" type="presParOf" srcId="{1EC1E14E-E9F0-4213-BB15-200EFEE896D2}" destId="{A6816FA9-78D9-41DD-ABF2-C61A510E26EC}" srcOrd="0" destOrd="0" presId="urn:microsoft.com/office/officeart/2005/8/layout/chevron1"/>
    <dgm:cxn modelId="{3EF4D425-343C-4548-928D-D0A9637D7EDA}" type="presParOf" srcId="{1EC1E14E-E9F0-4213-BB15-200EFEE896D2}" destId="{6139BEFF-B611-4792-BDD1-E8760BFC5307}" srcOrd="1" destOrd="0" presId="urn:microsoft.com/office/officeart/2005/8/layout/chevron1"/>
    <dgm:cxn modelId="{636779B5-7FF5-4C79-B61B-81868316C926}" type="presParOf" srcId="{1EC1E14E-E9F0-4213-BB15-200EFEE896D2}" destId="{4027D3C7-57CF-41A0-A75E-1DA888E1A5EA}" srcOrd="2" destOrd="0" presId="urn:microsoft.com/office/officeart/2005/8/layout/chevron1"/>
    <dgm:cxn modelId="{726A786D-A5E1-4634-9E55-DC4A1092E09A}" type="presParOf" srcId="{1EC1E14E-E9F0-4213-BB15-200EFEE896D2}" destId="{807FB3EE-DFE2-408D-8EA8-5D94F10A77C8}" srcOrd="3" destOrd="0" presId="urn:microsoft.com/office/officeart/2005/8/layout/chevron1"/>
    <dgm:cxn modelId="{4D17A94C-779E-47D4-8467-A1A92128AB9B}" type="presParOf" srcId="{1EC1E14E-E9F0-4213-BB15-200EFEE896D2}" destId="{481AE834-7676-4EAE-B85B-3FB502D7AC7B}"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9C1F0-F8B5-46E2-A98D-C62AF856D947}"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i-FI"/>
        </a:p>
      </dgm:t>
    </dgm:pt>
    <dgm:pt modelId="{2C46B7B1-2B6A-4B6B-8480-8A055B58EF5A}">
      <dgm:prSet phldrT="[Teksti]" custT="1"/>
      <dgm:spPr/>
      <dgm:t>
        <a:bodyPr/>
        <a:lstStyle/>
        <a:p>
          <a:r>
            <a:rPr lang="fi-FI" sz="1800" dirty="0"/>
            <a:t>Lähettävä yksikkö</a:t>
          </a:r>
        </a:p>
      </dgm:t>
    </dgm:pt>
    <dgm:pt modelId="{5957BFCE-7817-4C05-B9EA-FDCF5D2DB10A}" type="parTrans" cxnId="{B4DD7BC5-8B3C-4F58-87AC-E57A6965F825}">
      <dgm:prSet/>
      <dgm:spPr/>
      <dgm:t>
        <a:bodyPr/>
        <a:lstStyle/>
        <a:p>
          <a:endParaRPr lang="fi-FI"/>
        </a:p>
      </dgm:t>
    </dgm:pt>
    <dgm:pt modelId="{D9B28288-33A0-4233-A28C-F581D0516288}" type="sibTrans" cxnId="{B4DD7BC5-8B3C-4F58-87AC-E57A6965F825}">
      <dgm:prSet/>
      <dgm:spPr/>
      <dgm:t>
        <a:bodyPr/>
        <a:lstStyle/>
        <a:p>
          <a:endParaRPr lang="fi-FI"/>
        </a:p>
      </dgm:t>
    </dgm:pt>
    <dgm:pt modelId="{EDA2CF5F-7CF6-47DD-9DF0-C1AA7F5292E2}">
      <dgm:prSet phldrT="[Teksti]"/>
      <dgm:spPr/>
      <dgm:t>
        <a:bodyPr/>
        <a:lstStyle/>
        <a:p>
          <a:r>
            <a:rPr lang="fi-FI" dirty="0"/>
            <a:t>Huolehtii ennakoivasti asiat.</a:t>
          </a:r>
        </a:p>
      </dgm:t>
    </dgm:pt>
    <dgm:pt modelId="{6C53D291-0681-4822-9ABA-3FADB4DE6A96}" type="parTrans" cxnId="{CA8BE094-8171-4C50-86DD-23B69ADFA618}">
      <dgm:prSet/>
      <dgm:spPr/>
      <dgm:t>
        <a:bodyPr/>
        <a:lstStyle/>
        <a:p>
          <a:endParaRPr lang="fi-FI"/>
        </a:p>
      </dgm:t>
    </dgm:pt>
    <dgm:pt modelId="{74778E18-BBC5-4C02-B8F0-0C7A48344F31}" type="sibTrans" cxnId="{CA8BE094-8171-4C50-86DD-23B69ADFA618}">
      <dgm:prSet/>
      <dgm:spPr/>
      <dgm:t>
        <a:bodyPr/>
        <a:lstStyle/>
        <a:p>
          <a:endParaRPr lang="fi-FI"/>
        </a:p>
      </dgm:t>
    </dgm:pt>
    <dgm:pt modelId="{FA032A67-5375-4FEC-866A-9142B293BB79}">
      <dgm:prSet phldrT="[Teksti]" custT="1"/>
      <dgm:spPr/>
      <dgm:t>
        <a:bodyPr/>
        <a:lstStyle/>
        <a:p>
          <a:r>
            <a:rPr lang="fi-FI" sz="1800" dirty="0"/>
            <a:t>Koordinoiva taho/Lestijokilaakson vastaava sairaanhoitaja (ma-pe klo 8-16)</a:t>
          </a:r>
        </a:p>
      </dgm:t>
    </dgm:pt>
    <dgm:pt modelId="{0EE933B9-DF17-404C-BFD2-5F6FAE960651}" type="parTrans" cxnId="{72B40026-E4BC-46B8-834F-34CEDB8596A4}">
      <dgm:prSet/>
      <dgm:spPr/>
      <dgm:t>
        <a:bodyPr/>
        <a:lstStyle/>
        <a:p>
          <a:endParaRPr lang="fi-FI"/>
        </a:p>
      </dgm:t>
    </dgm:pt>
    <dgm:pt modelId="{F113E3D7-504D-4B0C-935B-7A662AD7D05D}" type="sibTrans" cxnId="{72B40026-E4BC-46B8-834F-34CEDB8596A4}">
      <dgm:prSet/>
      <dgm:spPr/>
      <dgm:t>
        <a:bodyPr/>
        <a:lstStyle/>
        <a:p>
          <a:endParaRPr lang="fi-FI"/>
        </a:p>
      </dgm:t>
    </dgm:pt>
    <dgm:pt modelId="{46A726B3-F329-44AC-A1C4-2AC96947097E}">
      <dgm:prSet phldrT="[Teksti]"/>
      <dgm:spPr/>
      <dgm:t>
        <a:bodyPr/>
        <a:lstStyle/>
        <a:p>
          <a:r>
            <a:rPr lang="fi-FI" dirty="0"/>
            <a:t>Varmistaa, että fraasin asiat on selvitetty.</a:t>
          </a:r>
        </a:p>
      </dgm:t>
    </dgm:pt>
    <dgm:pt modelId="{916AFEA5-8432-4941-8647-F57006D15EF0}" type="parTrans" cxnId="{709F6582-816A-4060-9351-97BE1CA8771B}">
      <dgm:prSet/>
      <dgm:spPr/>
      <dgm:t>
        <a:bodyPr/>
        <a:lstStyle/>
        <a:p>
          <a:endParaRPr lang="fi-FI"/>
        </a:p>
      </dgm:t>
    </dgm:pt>
    <dgm:pt modelId="{A27E2EE3-7BA3-4DCF-A445-B5165345D883}" type="sibTrans" cxnId="{709F6582-816A-4060-9351-97BE1CA8771B}">
      <dgm:prSet/>
      <dgm:spPr/>
      <dgm:t>
        <a:bodyPr/>
        <a:lstStyle/>
        <a:p>
          <a:endParaRPr lang="fi-FI"/>
        </a:p>
      </dgm:t>
    </dgm:pt>
    <dgm:pt modelId="{6D82C752-B119-4A94-B7F2-C2902EE09DAF}">
      <dgm:prSet/>
      <dgm:spPr/>
      <dgm:t>
        <a:bodyPr/>
        <a:lstStyle/>
        <a:p>
          <a:r>
            <a:rPr lang="fi-FI" dirty="0"/>
            <a:t>Fraasi avuksi</a:t>
          </a:r>
        </a:p>
      </dgm:t>
    </dgm:pt>
    <dgm:pt modelId="{D37EDE80-1A21-4329-9E47-3ED5748144DF}" type="parTrans" cxnId="{4CC7EBC1-C234-4FB1-9C68-92D5995A1075}">
      <dgm:prSet/>
      <dgm:spPr/>
      <dgm:t>
        <a:bodyPr/>
        <a:lstStyle/>
        <a:p>
          <a:endParaRPr lang="fi-FI"/>
        </a:p>
      </dgm:t>
    </dgm:pt>
    <dgm:pt modelId="{F6C2F84F-CC50-4A6A-AE47-CFD876C0BB73}" type="sibTrans" cxnId="{4CC7EBC1-C234-4FB1-9C68-92D5995A1075}">
      <dgm:prSet/>
      <dgm:spPr/>
      <dgm:t>
        <a:bodyPr/>
        <a:lstStyle/>
        <a:p>
          <a:endParaRPr lang="fi-FI"/>
        </a:p>
      </dgm:t>
    </dgm:pt>
    <dgm:pt modelId="{FF8432F0-0350-475F-8ABE-716C1E611068}">
      <dgm:prSet/>
      <dgm:spPr/>
      <dgm:t>
        <a:bodyPr/>
        <a:lstStyle/>
        <a:p>
          <a:r>
            <a:rPr lang="fi-FI" b="0" dirty="0"/>
            <a:t>missä asuu?</a:t>
          </a:r>
        </a:p>
      </dgm:t>
    </dgm:pt>
    <dgm:pt modelId="{E2466A6C-CD0D-4DD3-BB60-872224DDE5FF}" type="parTrans" cxnId="{722E8AF5-64A1-483E-98BE-0C903D24A0C4}">
      <dgm:prSet/>
      <dgm:spPr/>
      <dgm:t>
        <a:bodyPr/>
        <a:lstStyle/>
        <a:p>
          <a:endParaRPr lang="fi-FI"/>
        </a:p>
      </dgm:t>
    </dgm:pt>
    <dgm:pt modelId="{735C80C1-A1BE-4282-AF33-73B0047CD00A}" type="sibTrans" cxnId="{722E8AF5-64A1-483E-98BE-0C903D24A0C4}">
      <dgm:prSet/>
      <dgm:spPr/>
      <dgm:t>
        <a:bodyPr/>
        <a:lstStyle/>
        <a:p>
          <a:endParaRPr lang="fi-FI"/>
        </a:p>
      </dgm:t>
    </dgm:pt>
    <dgm:pt modelId="{5F265B2A-C92D-4031-831B-3A21AD1909C5}">
      <dgm:prSet/>
      <dgm:spPr/>
      <dgm:t>
        <a:bodyPr/>
        <a:lstStyle/>
        <a:p>
          <a:r>
            <a:rPr lang="fi-FI" b="0"/>
            <a:t>mihin aikaan tarvitsee käyntiä?</a:t>
          </a:r>
          <a:endParaRPr lang="fi-FI" b="0" dirty="0"/>
        </a:p>
      </dgm:t>
    </dgm:pt>
    <dgm:pt modelId="{4D5BAF71-6CBF-411B-ABE4-921C99853332}" type="parTrans" cxnId="{8C6D9361-8AE3-48B6-9AAE-0586BC0189A9}">
      <dgm:prSet/>
      <dgm:spPr/>
      <dgm:t>
        <a:bodyPr/>
        <a:lstStyle/>
        <a:p>
          <a:endParaRPr lang="fi-FI"/>
        </a:p>
      </dgm:t>
    </dgm:pt>
    <dgm:pt modelId="{FF6B2394-2C94-48C5-8592-709319F0713D}" type="sibTrans" cxnId="{8C6D9361-8AE3-48B6-9AAE-0586BC0189A9}">
      <dgm:prSet/>
      <dgm:spPr/>
      <dgm:t>
        <a:bodyPr/>
        <a:lstStyle/>
        <a:p>
          <a:endParaRPr lang="fi-FI"/>
        </a:p>
      </dgm:t>
    </dgm:pt>
    <dgm:pt modelId="{63231AA3-16B2-493B-8B54-DA0BB3D8D4F5}">
      <dgm:prSet/>
      <dgm:spPr/>
      <dgm:t>
        <a:bodyPr/>
        <a:lstStyle/>
        <a:p>
          <a:r>
            <a:rPr lang="fi-FI" b="0" dirty="0"/>
            <a:t>millaista apua tarvitsee </a:t>
          </a:r>
          <a:r>
            <a:rPr lang="fi-FI" b="0" dirty="0" err="1"/>
            <a:t>yökäynnillä</a:t>
          </a:r>
          <a:r>
            <a:rPr lang="fi-FI" b="0" dirty="0"/>
            <a:t>?</a:t>
          </a:r>
        </a:p>
      </dgm:t>
    </dgm:pt>
    <dgm:pt modelId="{367333A8-06F1-4112-BEE1-574A407E7B0C}" type="parTrans" cxnId="{1065BCA8-5885-4CA8-AAAF-2F5C3ED186EF}">
      <dgm:prSet/>
      <dgm:spPr/>
      <dgm:t>
        <a:bodyPr/>
        <a:lstStyle/>
        <a:p>
          <a:endParaRPr lang="fi-FI"/>
        </a:p>
      </dgm:t>
    </dgm:pt>
    <dgm:pt modelId="{0084ED3A-01E7-4236-9049-21F49B3830E3}" type="sibTrans" cxnId="{1065BCA8-5885-4CA8-AAAF-2F5C3ED186EF}">
      <dgm:prSet/>
      <dgm:spPr/>
      <dgm:t>
        <a:bodyPr/>
        <a:lstStyle/>
        <a:p>
          <a:endParaRPr lang="fi-FI"/>
        </a:p>
      </dgm:t>
    </dgm:pt>
    <dgm:pt modelId="{6F5CD9FB-A202-4C46-8A25-4DD10499D7C9}">
      <dgm:prSet/>
      <dgm:spPr/>
      <dgm:t>
        <a:bodyPr/>
        <a:lstStyle/>
        <a:p>
          <a:r>
            <a:rPr lang="fi-FI" b="0"/>
            <a:t>voisiko hoitaa videovisitillä tai puhelimitse?</a:t>
          </a:r>
          <a:endParaRPr lang="fi-FI" b="0" dirty="0"/>
        </a:p>
      </dgm:t>
    </dgm:pt>
    <dgm:pt modelId="{F0996564-A51E-4C15-976E-68B87544670E}" type="parTrans" cxnId="{76F57A0C-A831-4BBB-A905-C365271B96C0}">
      <dgm:prSet/>
      <dgm:spPr/>
      <dgm:t>
        <a:bodyPr/>
        <a:lstStyle/>
        <a:p>
          <a:endParaRPr lang="fi-FI"/>
        </a:p>
      </dgm:t>
    </dgm:pt>
    <dgm:pt modelId="{0C0C8876-522C-4EB0-82AC-31186F6029E2}" type="sibTrans" cxnId="{76F57A0C-A831-4BBB-A905-C365271B96C0}">
      <dgm:prSet/>
      <dgm:spPr/>
      <dgm:t>
        <a:bodyPr/>
        <a:lstStyle/>
        <a:p>
          <a:endParaRPr lang="fi-FI"/>
        </a:p>
      </dgm:t>
    </dgm:pt>
    <dgm:pt modelId="{5077B98D-B124-4D22-9982-AAADB0E84692}">
      <dgm:prSet/>
      <dgm:spPr/>
      <dgm:t>
        <a:bodyPr/>
        <a:lstStyle/>
        <a:p>
          <a:r>
            <a:rPr lang="fi-FI" b="0"/>
            <a:t>onko omaisia lähellä tai samassa taloudessa?</a:t>
          </a:r>
          <a:endParaRPr lang="fi-FI" b="0" dirty="0"/>
        </a:p>
      </dgm:t>
    </dgm:pt>
    <dgm:pt modelId="{94827FAA-C292-44FD-BFD5-EE9FD4323209}" type="parTrans" cxnId="{94771A7A-DBC1-43A8-8172-FCBCCB6B8ECE}">
      <dgm:prSet/>
      <dgm:spPr/>
      <dgm:t>
        <a:bodyPr/>
        <a:lstStyle/>
        <a:p>
          <a:endParaRPr lang="fi-FI"/>
        </a:p>
      </dgm:t>
    </dgm:pt>
    <dgm:pt modelId="{20D42AA6-0A5C-4842-A405-24C660711B14}" type="sibTrans" cxnId="{94771A7A-DBC1-43A8-8172-FCBCCB6B8ECE}">
      <dgm:prSet/>
      <dgm:spPr/>
      <dgm:t>
        <a:bodyPr/>
        <a:lstStyle/>
        <a:p>
          <a:endParaRPr lang="fi-FI"/>
        </a:p>
      </dgm:t>
    </dgm:pt>
    <dgm:pt modelId="{60474C37-E021-4343-9943-33D54C48FAB5}">
      <dgm:prSet/>
      <dgm:spPr/>
      <dgm:t>
        <a:bodyPr/>
        <a:lstStyle/>
        <a:p>
          <a:r>
            <a:rPr lang="fi-FI" b="0"/>
            <a:t>kauanko arviolta tarvitsee käyntejä?</a:t>
          </a:r>
          <a:endParaRPr lang="fi-FI" b="0" dirty="0"/>
        </a:p>
      </dgm:t>
    </dgm:pt>
    <dgm:pt modelId="{05242CBD-CD5F-42A8-AD1A-9816A732C83D}" type="parTrans" cxnId="{3FD55F27-4FD8-47E9-A23E-0C9117ED3A2D}">
      <dgm:prSet/>
      <dgm:spPr/>
      <dgm:t>
        <a:bodyPr/>
        <a:lstStyle/>
        <a:p>
          <a:endParaRPr lang="fi-FI"/>
        </a:p>
      </dgm:t>
    </dgm:pt>
    <dgm:pt modelId="{CF97823A-4E9F-492B-830D-E81AF25B10D8}" type="sibTrans" cxnId="{3FD55F27-4FD8-47E9-A23E-0C9117ED3A2D}">
      <dgm:prSet/>
      <dgm:spPr/>
      <dgm:t>
        <a:bodyPr/>
        <a:lstStyle/>
        <a:p>
          <a:endParaRPr lang="fi-FI"/>
        </a:p>
      </dgm:t>
    </dgm:pt>
    <dgm:pt modelId="{5E2DDBF9-3B8F-4FF6-96B8-38F542FC90FA}">
      <dgm:prSet/>
      <dgm:spPr/>
      <dgm:t>
        <a:bodyPr/>
        <a:lstStyle/>
        <a:p>
          <a:r>
            <a:rPr lang="fi-FI" b="0"/>
            <a:t>onko asiakkaalla tarvittavat apuvälineet?</a:t>
          </a:r>
          <a:endParaRPr lang="fi-FI" b="0" dirty="0"/>
        </a:p>
      </dgm:t>
    </dgm:pt>
    <dgm:pt modelId="{A92FDE68-8E04-42EC-8639-793743258421}" type="parTrans" cxnId="{ACDE695A-3286-48E9-936E-83775AB130A4}">
      <dgm:prSet/>
      <dgm:spPr/>
      <dgm:t>
        <a:bodyPr/>
        <a:lstStyle/>
        <a:p>
          <a:endParaRPr lang="fi-FI"/>
        </a:p>
      </dgm:t>
    </dgm:pt>
    <dgm:pt modelId="{8777C019-4A68-4E35-92D1-FB66E5CD07BA}" type="sibTrans" cxnId="{ACDE695A-3286-48E9-936E-83775AB130A4}">
      <dgm:prSet/>
      <dgm:spPr/>
      <dgm:t>
        <a:bodyPr/>
        <a:lstStyle/>
        <a:p>
          <a:endParaRPr lang="fi-FI"/>
        </a:p>
      </dgm:t>
    </dgm:pt>
    <dgm:pt modelId="{F49A8796-608A-4A48-8B0A-E3590593D70D}">
      <dgm:prSet/>
      <dgm:spPr/>
      <dgm:t>
        <a:bodyPr/>
        <a:lstStyle/>
        <a:p>
          <a:r>
            <a:rPr lang="fi-FI" b="0" dirty="0"/>
            <a:t>Avain asia</a:t>
          </a:r>
        </a:p>
      </dgm:t>
    </dgm:pt>
    <dgm:pt modelId="{6D875BCC-90F5-4EE3-BD9E-5AA981CF7C7E}" type="parTrans" cxnId="{DA727137-0717-4525-A81D-7888D1D67D52}">
      <dgm:prSet/>
      <dgm:spPr/>
      <dgm:t>
        <a:bodyPr/>
        <a:lstStyle/>
        <a:p>
          <a:endParaRPr lang="fi-FI"/>
        </a:p>
      </dgm:t>
    </dgm:pt>
    <dgm:pt modelId="{C1CF1A69-D8BE-4EE7-82B3-6722D217EE52}" type="sibTrans" cxnId="{DA727137-0717-4525-A81D-7888D1D67D52}">
      <dgm:prSet/>
      <dgm:spPr/>
      <dgm:t>
        <a:bodyPr/>
        <a:lstStyle/>
        <a:p>
          <a:endParaRPr lang="fi-FI"/>
        </a:p>
      </dgm:t>
    </dgm:pt>
    <dgm:pt modelId="{18A174AE-921B-4808-89C7-528B518A9304}">
      <dgm:prSet phldrT="[Teksti]"/>
      <dgm:spPr/>
      <dgm:t>
        <a:bodyPr/>
        <a:lstStyle/>
        <a:p>
          <a:r>
            <a:rPr lang="fi-FI" dirty="0"/>
            <a:t>Alkaa järjestelemään </a:t>
          </a:r>
          <a:r>
            <a:rPr lang="fi-FI" dirty="0" err="1"/>
            <a:t>yöpartioasiakkaan</a:t>
          </a:r>
          <a:r>
            <a:rPr lang="fi-FI" dirty="0"/>
            <a:t> kotihoidon käyntejä. </a:t>
          </a:r>
          <a:endParaRPr lang="fi-FI" dirty="0">
            <a:solidFill>
              <a:srgbClr val="FF0000"/>
            </a:solidFill>
          </a:endParaRPr>
        </a:p>
      </dgm:t>
    </dgm:pt>
    <dgm:pt modelId="{EDC3AF73-30CF-4B37-90BB-80400EC9BA9A}" type="parTrans" cxnId="{AB88AE11-F974-4325-9B04-F8E1FE303C40}">
      <dgm:prSet/>
      <dgm:spPr/>
      <dgm:t>
        <a:bodyPr/>
        <a:lstStyle/>
        <a:p>
          <a:endParaRPr lang="fi-FI"/>
        </a:p>
      </dgm:t>
    </dgm:pt>
    <dgm:pt modelId="{D62DC717-0977-4C94-BA00-392D2ACA7100}" type="sibTrans" cxnId="{AB88AE11-F974-4325-9B04-F8E1FE303C40}">
      <dgm:prSet/>
      <dgm:spPr/>
      <dgm:t>
        <a:bodyPr/>
        <a:lstStyle/>
        <a:p>
          <a:endParaRPr lang="fi-FI"/>
        </a:p>
      </dgm:t>
    </dgm:pt>
    <dgm:pt modelId="{4AD39065-D966-45A4-A567-4790DDF58AB2}">
      <dgm:prSet/>
      <dgm:spPr/>
      <dgm:t>
        <a:bodyPr/>
        <a:lstStyle/>
        <a:p>
          <a:r>
            <a:rPr lang="fi-FI" b="0" dirty="0"/>
            <a:t>Miksi tarvitsee yöaikaisen käynnin?</a:t>
          </a:r>
        </a:p>
      </dgm:t>
    </dgm:pt>
    <dgm:pt modelId="{34E7F1C0-311E-4DC2-BE58-6DB739FCD387}" type="parTrans" cxnId="{1323AEDE-6542-40AA-9E2F-0950D4ED3259}">
      <dgm:prSet/>
      <dgm:spPr/>
      <dgm:t>
        <a:bodyPr/>
        <a:lstStyle/>
        <a:p>
          <a:endParaRPr lang="fi-FI"/>
        </a:p>
      </dgm:t>
    </dgm:pt>
    <dgm:pt modelId="{89E1E758-1F36-4AC3-89D8-E723B1D4E934}" type="sibTrans" cxnId="{1323AEDE-6542-40AA-9E2F-0950D4ED3259}">
      <dgm:prSet/>
      <dgm:spPr/>
      <dgm:t>
        <a:bodyPr/>
        <a:lstStyle/>
        <a:p>
          <a:endParaRPr lang="fi-FI"/>
        </a:p>
      </dgm:t>
    </dgm:pt>
    <dgm:pt modelId="{295C6A73-581A-473D-9049-F8C611175F48}">
      <dgm:prSet/>
      <dgm:spPr/>
      <dgm:t>
        <a:bodyPr/>
        <a:lstStyle/>
        <a:p>
          <a:r>
            <a:rPr lang="fi-FI" b="0" dirty="0"/>
            <a:t>Onko potilaan kotiolot soveltuvat kotihoidolle?</a:t>
          </a:r>
        </a:p>
      </dgm:t>
    </dgm:pt>
    <dgm:pt modelId="{5AA04D4F-7D3A-4CE4-BBE5-6489BE559224}" type="parTrans" cxnId="{F2B68107-5D4B-4CB7-A667-54AF3E95A3A0}">
      <dgm:prSet/>
      <dgm:spPr/>
      <dgm:t>
        <a:bodyPr/>
        <a:lstStyle/>
        <a:p>
          <a:endParaRPr lang="fi-FI"/>
        </a:p>
      </dgm:t>
    </dgm:pt>
    <dgm:pt modelId="{D8D12347-9FA5-4127-A9CB-6C2BD9113DB6}" type="sibTrans" cxnId="{F2B68107-5D4B-4CB7-A667-54AF3E95A3A0}">
      <dgm:prSet/>
      <dgm:spPr/>
      <dgm:t>
        <a:bodyPr/>
        <a:lstStyle/>
        <a:p>
          <a:endParaRPr lang="fi-FI"/>
        </a:p>
      </dgm:t>
    </dgm:pt>
    <dgm:pt modelId="{30346D0B-4702-4532-AFBA-6F9A4C018659}">
      <dgm:prSet/>
      <dgm:spPr/>
      <dgm:t>
        <a:bodyPr/>
        <a:lstStyle/>
        <a:p>
          <a:r>
            <a:rPr lang="fi-FI" b="0" dirty="0"/>
            <a:t>Jos asiakas pärjää puhelin tai </a:t>
          </a:r>
          <a:r>
            <a:rPr lang="fi-FI" b="0" dirty="0" err="1"/>
            <a:t>videovisit</a:t>
          </a:r>
          <a:r>
            <a:rPr lang="fi-FI" b="0" dirty="0"/>
            <a:t> palvelulla, järjestelee asiat toiminnanohjauskeskuksen kautta.</a:t>
          </a:r>
        </a:p>
      </dgm:t>
    </dgm:pt>
    <dgm:pt modelId="{30C0EA8E-D504-47DF-A98A-6FDE27A0C688}" type="parTrans" cxnId="{E6E312FB-9B92-4332-97B2-404EF6BCAC93}">
      <dgm:prSet/>
      <dgm:spPr/>
      <dgm:t>
        <a:bodyPr/>
        <a:lstStyle/>
        <a:p>
          <a:endParaRPr lang="fi-FI"/>
        </a:p>
      </dgm:t>
    </dgm:pt>
    <dgm:pt modelId="{B4287F44-E4D2-41FF-8858-0245F4250F9B}" type="sibTrans" cxnId="{E6E312FB-9B92-4332-97B2-404EF6BCAC93}">
      <dgm:prSet/>
      <dgm:spPr/>
      <dgm:t>
        <a:bodyPr/>
        <a:lstStyle/>
        <a:p>
          <a:endParaRPr lang="fi-FI"/>
        </a:p>
      </dgm:t>
    </dgm:pt>
    <dgm:pt modelId="{1A237135-7709-4A7B-9688-F9C5D7F8E24E}">
      <dgm:prSet phldrT="[Teksti]"/>
      <dgm:spPr/>
      <dgm:t>
        <a:bodyPr/>
        <a:lstStyle/>
        <a:p>
          <a:r>
            <a:rPr lang="fi-FI" dirty="0">
              <a:solidFill>
                <a:schemeClr val="tx1"/>
              </a:solidFill>
            </a:rPr>
            <a:t>Lisää asiakkaan </a:t>
          </a:r>
          <a:r>
            <a:rPr lang="fi-FI" dirty="0" err="1">
              <a:solidFill>
                <a:schemeClr val="tx1"/>
              </a:solidFill>
            </a:rPr>
            <a:t>yöpartion</a:t>
          </a:r>
          <a:r>
            <a:rPr lang="fi-FI" dirty="0">
              <a:solidFill>
                <a:schemeClr val="tx1"/>
              </a:solidFill>
            </a:rPr>
            <a:t> ajanvarauskirjalle.</a:t>
          </a:r>
        </a:p>
      </dgm:t>
    </dgm:pt>
    <dgm:pt modelId="{3E82CEEB-0C64-41DD-81CC-1CE5183F29D4}" type="parTrans" cxnId="{A8890EE0-EEFE-4067-A2C9-84CBCEEEB62D}">
      <dgm:prSet/>
      <dgm:spPr/>
      <dgm:t>
        <a:bodyPr/>
        <a:lstStyle/>
        <a:p>
          <a:endParaRPr lang="fi-FI"/>
        </a:p>
      </dgm:t>
    </dgm:pt>
    <dgm:pt modelId="{A1EC76BC-CA78-4A70-9941-DE8374AAF205}" type="sibTrans" cxnId="{A8890EE0-EEFE-4067-A2C9-84CBCEEEB62D}">
      <dgm:prSet/>
      <dgm:spPr/>
      <dgm:t>
        <a:bodyPr/>
        <a:lstStyle/>
        <a:p>
          <a:endParaRPr lang="fi-FI"/>
        </a:p>
      </dgm:t>
    </dgm:pt>
    <dgm:pt modelId="{52085CFA-85CF-4CC0-8740-95C7DA1C7B93}">
      <dgm:prSet phldrT="[Teksti]"/>
      <dgm:spPr/>
      <dgm:t>
        <a:bodyPr/>
        <a:lstStyle/>
        <a:p>
          <a:r>
            <a:rPr lang="fi-FI" dirty="0">
              <a:solidFill>
                <a:schemeClr val="tx1"/>
              </a:solidFill>
            </a:rPr>
            <a:t>Varallaolijoilta kysytään mahdollisuus </a:t>
          </a:r>
          <a:r>
            <a:rPr lang="fi-FI" dirty="0" err="1">
              <a:solidFill>
                <a:schemeClr val="tx1"/>
              </a:solidFill>
            </a:rPr>
            <a:t>sijaistukseen</a:t>
          </a:r>
          <a:endParaRPr lang="fi-FI" dirty="0">
            <a:solidFill>
              <a:schemeClr val="tx1"/>
            </a:solidFill>
          </a:endParaRPr>
        </a:p>
      </dgm:t>
    </dgm:pt>
    <dgm:pt modelId="{CEA78577-C36E-43F7-B8CC-B5F9EBC47BFB}" type="parTrans" cxnId="{926E6706-EE11-459F-9D27-F119FF76C0EC}">
      <dgm:prSet/>
      <dgm:spPr/>
      <dgm:t>
        <a:bodyPr/>
        <a:lstStyle/>
        <a:p>
          <a:endParaRPr lang="fi-FI"/>
        </a:p>
      </dgm:t>
    </dgm:pt>
    <dgm:pt modelId="{03FF90BC-B7F9-442B-AD22-17D98E8483BE}" type="sibTrans" cxnId="{926E6706-EE11-459F-9D27-F119FF76C0EC}">
      <dgm:prSet/>
      <dgm:spPr/>
      <dgm:t>
        <a:bodyPr/>
        <a:lstStyle/>
        <a:p>
          <a:endParaRPr lang="fi-FI"/>
        </a:p>
      </dgm:t>
    </dgm:pt>
    <dgm:pt modelId="{56D18FCF-918F-4C17-9461-E0287A250225}">
      <dgm:prSet phldrT="[Teksti]"/>
      <dgm:spPr/>
      <dgm:t>
        <a:bodyPr/>
        <a:lstStyle/>
        <a:p>
          <a:r>
            <a:rPr lang="fi-FI" dirty="0">
              <a:solidFill>
                <a:schemeClr val="tx1"/>
              </a:solidFill>
            </a:rPr>
            <a:t>Synergia Kokkolan </a:t>
          </a:r>
          <a:r>
            <a:rPr lang="fi-FI" dirty="0" err="1">
              <a:solidFill>
                <a:schemeClr val="tx1"/>
              </a:solidFill>
            </a:rPr>
            <a:t>yöpartion</a:t>
          </a:r>
          <a:r>
            <a:rPr lang="fi-FI" dirty="0">
              <a:solidFill>
                <a:schemeClr val="tx1"/>
              </a:solidFill>
            </a:rPr>
            <a:t> kanssa selvitetään</a:t>
          </a:r>
        </a:p>
      </dgm:t>
    </dgm:pt>
    <dgm:pt modelId="{1B139F23-92AF-4FEA-B6A9-D81DD442AE38}" type="parTrans" cxnId="{4FF1BB59-0B60-4173-BA67-42DDD59C67F9}">
      <dgm:prSet/>
      <dgm:spPr/>
      <dgm:t>
        <a:bodyPr/>
        <a:lstStyle/>
        <a:p>
          <a:endParaRPr lang="fi-FI"/>
        </a:p>
      </dgm:t>
    </dgm:pt>
    <dgm:pt modelId="{92DBFD47-904F-4039-B151-1F7E7E924996}" type="sibTrans" cxnId="{4FF1BB59-0B60-4173-BA67-42DDD59C67F9}">
      <dgm:prSet/>
      <dgm:spPr/>
      <dgm:t>
        <a:bodyPr/>
        <a:lstStyle/>
        <a:p>
          <a:endParaRPr lang="fi-FI"/>
        </a:p>
      </dgm:t>
    </dgm:pt>
    <dgm:pt modelId="{9AB66DAA-1D3D-419F-B634-341CAAF00D12}">
      <dgm:prSet phldrT="[Teksti]"/>
      <dgm:spPr/>
      <dgm:t>
        <a:bodyPr/>
        <a:lstStyle/>
        <a:p>
          <a:r>
            <a:rPr lang="fi-FI" dirty="0">
              <a:solidFill>
                <a:schemeClr val="tx1"/>
              </a:solidFill>
            </a:rPr>
            <a:t>Optimoinnin roolia vahvistetaan (viikonloppuna tapahtuvien sairastapausten järjestelyssä)</a:t>
          </a:r>
        </a:p>
      </dgm:t>
    </dgm:pt>
    <dgm:pt modelId="{51AFD7C8-312D-4BFB-A8F0-E3069778DA83}" type="parTrans" cxnId="{59344E1A-B809-4F11-9175-37574036A297}">
      <dgm:prSet/>
      <dgm:spPr/>
      <dgm:t>
        <a:bodyPr/>
        <a:lstStyle/>
        <a:p>
          <a:endParaRPr lang="fi-FI"/>
        </a:p>
      </dgm:t>
    </dgm:pt>
    <dgm:pt modelId="{452F8277-E882-44FC-9DCA-5C54461C5838}" type="sibTrans" cxnId="{59344E1A-B809-4F11-9175-37574036A297}">
      <dgm:prSet/>
      <dgm:spPr/>
      <dgm:t>
        <a:bodyPr/>
        <a:lstStyle/>
        <a:p>
          <a:endParaRPr lang="fi-FI"/>
        </a:p>
      </dgm:t>
    </dgm:pt>
    <dgm:pt modelId="{950202B9-B668-4C09-8BE7-E11E3489712E}">
      <dgm:prSet phldrT="[Teksti]"/>
      <dgm:spPr/>
      <dgm:t>
        <a:bodyPr/>
        <a:lstStyle/>
        <a:p>
          <a:r>
            <a:rPr lang="fi-FI" dirty="0">
              <a:solidFill>
                <a:schemeClr val="tx1"/>
              </a:solidFill>
            </a:rPr>
            <a:t>Ilmoittaa tarvittaessa </a:t>
          </a:r>
          <a:r>
            <a:rPr lang="fi-FI" dirty="0" err="1">
              <a:solidFill>
                <a:schemeClr val="tx1"/>
              </a:solidFill>
            </a:rPr>
            <a:t>yöpartioasiakkaasta</a:t>
          </a:r>
          <a:r>
            <a:rPr lang="fi-FI" dirty="0">
              <a:solidFill>
                <a:schemeClr val="tx1"/>
              </a:solidFill>
            </a:rPr>
            <a:t> </a:t>
          </a:r>
          <a:r>
            <a:rPr lang="fi-FI" dirty="0" err="1">
              <a:solidFill>
                <a:schemeClr val="tx1"/>
              </a:solidFill>
            </a:rPr>
            <a:t>yöpartion</a:t>
          </a:r>
          <a:r>
            <a:rPr lang="fi-FI" dirty="0">
              <a:solidFill>
                <a:schemeClr val="tx1"/>
              </a:solidFill>
            </a:rPr>
            <a:t> hoitajalle/varallaolijalle</a:t>
          </a:r>
        </a:p>
      </dgm:t>
    </dgm:pt>
    <dgm:pt modelId="{236F41BD-3587-42BC-9002-3F72917764F2}" type="parTrans" cxnId="{668C6E62-2C8E-48A2-AAE3-BE5DEDA8FD74}">
      <dgm:prSet/>
      <dgm:spPr/>
      <dgm:t>
        <a:bodyPr/>
        <a:lstStyle/>
        <a:p>
          <a:endParaRPr lang="fi-FI"/>
        </a:p>
      </dgm:t>
    </dgm:pt>
    <dgm:pt modelId="{C952F84A-7D1E-482B-AC71-538ADE466681}" type="sibTrans" cxnId="{668C6E62-2C8E-48A2-AAE3-BE5DEDA8FD74}">
      <dgm:prSet/>
      <dgm:spPr/>
      <dgm:t>
        <a:bodyPr/>
        <a:lstStyle/>
        <a:p>
          <a:endParaRPr lang="fi-FI"/>
        </a:p>
      </dgm:t>
    </dgm:pt>
    <dgm:pt modelId="{711783C2-9250-438F-81F4-6D6F75FA6C7E}">
      <dgm:prSet phldrT="[Teksti]"/>
      <dgm:spPr/>
      <dgm:t>
        <a:bodyPr/>
        <a:lstStyle/>
        <a:p>
          <a:r>
            <a:rPr lang="fi-FI" dirty="0"/>
            <a:t>Sairastapauksissa huolehtii, että </a:t>
          </a:r>
          <a:r>
            <a:rPr lang="fi-FI" dirty="0" err="1"/>
            <a:t>yöpartiovuoroon</a:t>
          </a:r>
          <a:r>
            <a:rPr lang="fi-FI" dirty="0"/>
            <a:t> on tekijä. </a:t>
          </a:r>
          <a:endParaRPr lang="fi-FI" dirty="0">
            <a:solidFill>
              <a:schemeClr val="tx1"/>
            </a:solidFill>
          </a:endParaRPr>
        </a:p>
      </dgm:t>
    </dgm:pt>
    <dgm:pt modelId="{D029CA87-6391-48A3-B06F-552DF458A80C}" type="parTrans" cxnId="{26D9EFF1-9B37-431C-9A1B-1238A2DB06BF}">
      <dgm:prSet/>
      <dgm:spPr/>
      <dgm:t>
        <a:bodyPr/>
        <a:lstStyle/>
        <a:p>
          <a:endParaRPr lang="fi-FI"/>
        </a:p>
      </dgm:t>
    </dgm:pt>
    <dgm:pt modelId="{12FCDAA5-AAC0-41A8-9CA6-2D7AB364EA69}" type="sibTrans" cxnId="{26D9EFF1-9B37-431C-9A1B-1238A2DB06BF}">
      <dgm:prSet/>
      <dgm:spPr/>
      <dgm:t>
        <a:bodyPr/>
        <a:lstStyle/>
        <a:p>
          <a:endParaRPr lang="fi-FI"/>
        </a:p>
      </dgm:t>
    </dgm:pt>
    <dgm:pt modelId="{21948D20-AE3D-4C49-BD73-6F011D999F40}">
      <dgm:prSet phldrT="[Teksti]"/>
      <dgm:spPr/>
      <dgm:t>
        <a:bodyPr/>
        <a:lstStyle/>
        <a:p>
          <a:r>
            <a:rPr lang="fi-FI" dirty="0"/>
            <a:t>Uusi toimintaohje ”</a:t>
          </a:r>
          <a:r>
            <a:rPr lang="fi-FI"/>
            <a:t>Turvallinen kotiutuminen” </a:t>
          </a:r>
          <a:r>
            <a:rPr lang="fi-FI" dirty="0"/>
            <a:t>välitetty yksiköihin toiminnanohjauskeskuksen kautta.</a:t>
          </a:r>
        </a:p>
      </dgm:t>
    </dgm:pt>
    <dgm:pt modelId="{3F85D8F5-A86C-4FC3-A25B-8BD8EA3DA854}" type="parTrans" cxnId="{68760202-17CE-4C49-B3DD-4599C4A9625A}">
      <dgm:prSet/>
      <dgm:spPr/>
      <dgm:t>
        <a:bodyPr/>
        <a:lstStyle/>
        <a:p>
          <a:endParaRPr lang="fi-FI"/>
        </a:p>
      </dgm:t>
    </dgm:pt>
    <dgm:pt modelId="{D98C56C2-D831-49FE-B751-AE4EBF5B52E1}" type="sibTrans" cxnId="{68760202-17CE-4C49-B3DD-4599C4A9625A}">
      <dgm:prSet/>
      <dgm:spPr/>
      <dgm:t>
        <a:bodyPr/>
        <a:lstStyle/>
        <a:p>
          <a:endParaRPr lang="fi-FI"/>
        </a:p>
      </dgm:t>
    </dgm:pt>
    <dgm:pt modelId="{7D8AA3CF-9414-40DE-893F-72F365D91CA5}" type="pres">
      <dgm:prSet presAssocID="{5289C1F0-F8B5-46E2-A98D-C62AF856D947}" presName="linearFlow" presStyleCnt="0">
        <dgm:presLayoutVars>
          <dgm:dir/>
          <dgm:animLvl val="lvl"/>
          <dgm:resizeHandles val="exact"/>
        </dgm:presLayoutVars>
      </dgm:prSet>
      <dgm:spPr/>
    </dgm:pt>
    <dgm:pt modelId="{BD64D2AD-8C6C-45E0-AA48-59C4B880EA93}" type="pres">
      <dgm:prSet presAssocID="{2C46B7B1-2B6A-4B6B-8480-8A055B58EF5A}" presName="composite" presStyleCnt="0"/>
      <dgm:spPr/>
    </dgm:pt>
    <dgm:pt modelId="{F991268A-4DD1-4B20-BAE4-4914703570D6}" type="pres">
      <dgm:prSet presAssocID="{2C46B7B1-2B6A-4B6B-8480-8A055B58EF5A}" presName="parTx" presStyleLbl="node1" presStyleIdx="0" presStyleCnt="2">
        <dgm:presLayoutVars>
          <dgm:chMax val="0"/>
          <dgm:chPref val="0"/>
          <dgm:bulletEnabled val="1"/>
        </dgm:presLayoutVars>
      </dgm:prSet>
      <dgm:spPr/>
    </dgm:pt>
    <dgm:pt modelId="{DD5A8BF6-2C96-4B80-9B30-861CA266D52E}" type="pres">
      <dgm:prSet presAssocID="{2C46B7B1-2B6A-4B6B-8480-8A055B58EF5A}" presName="parSh" presStyleLbl="node1" presStyleIdx="0" presStyleCnt="2"/>
      <dgm:spPr/>
    </dgm:pt>
    <dgm:pt modelId="{D853BE38-2D68-4174-95B7-E77B0E1B788A}" type="pres">
      <dgm:prSet presAssocID="{2C46B7B1-2B6A-4B6B-8480-8A055B58EF5A}" presName="desTx" presStyleLbl="fgAcc1" presStyleIdx="0" presStyleCnt="2">
        <dgm:presLayoutVars>
          <dgm:bulletEnabled val="1"/>
        </dgm:presLayoutVars>
      </dgm:prSet>
      <dgm:spPr/>
    </dgm:pt>
    <dgm:pt modelId="{61BA39E1-DDF3-465C-95E6-4EE9181160F9}" type="pres">
      <dgm:prSet presAssocID="{D9B28288-33A0-4233-A28C-F581D0516288}" presName="sibTrans" presStyleLbl="sibTrans2D1" presStyleIdx="0" presStyleCnt="1"/>
      <dgm:spPr/>
    </dgm:pt>
    <dgm:pt modelId="{3262AA44-4C9B-4DB9-9351-96505B1CB676}" type="pres">
      <dgm:prSet presAssocID="{D9B28288-33A0-4233-A28C-F581D0516288}" presName="connTx" presStyleLbl="sibTrans2D1" presStyleIdx="0" presStyleCnt="1"/>
      <dgm:spPr/>
    </dgm:pt>
    <dgm:pt modelId="{0A130879-D990-4096-AD62-09BEFF0A5064}" type="pres">
      <dgm:prSet presAssocID="{FA032A67-5375-4FEC-866A-9142B293BB79}" presName="composite" presStyleCnt="0"/>
      <dgm:spPr/>
    </dgm:pt>
    <dgm:pt modelId="{CE22855E-637A-492D-A5AD-566391B1FF2B}" type="pres">
      <dgm:prSet presAssocID="{FA032A67-5375-4FEC-866A-9142B293BB79}" presName="parTx" presStyleLbl="node1" presStyleIdx="0" presStyleCnt="2">
        <dgm:presLayoutVars>
          <dgm:chMax val="0"/>
          <dgm:chPref val="0"/>
          <dgm:bulletEnabled val="1"/>
        </dgm:presLayoutVars>
      </dgm:prSet>
      <dgm:spPr/>
    </dgm:pt>
    <dgm:pt modelId="{D90C4E17-1D3B-4EB4-B861-BED6E0C72881}" type="pres">
      <dgm:prSet presAssocID="{FA032A67-5375-4FEC-866A-9142B293BB79}" presName="parSh" presStyleLbl="node1" presStyleIdx="1" presStyleCnt="2" custScaleX="111718"/>
      <dgm:spPr/>
    </dgm:pt>
    <dgm:pt modelId="{26435559-44FC-440C-A509-08B03B084225}" type="pres">
      <dgm:prSet presAssocID="{FA032A67-5375-4FEC-866A-9142B293BB79}" presName="desTx" presStyleLbl="fgAcc1" presStyleIdx="1" presStyleCnt="2">
        <dgm:presLayoutVars>
          <dgm:bulletEnabled val="1"/>
        </dgm:presLayoutVars>
      </dgm:prSet>
      <dgm:spPr/>
    </dgm:pt>
  </dgm:ptLst>
  <dgm:cxnLst>
    <dgm:cxn modelId="{94E0AE00-8E3F-4745-B2F2-797B0EAB8F66}" type="presOf" srcId="{D9B28288-33A0-4233-A28C-F581D0516288}" destId="{3262AA44-4C9B-4DB9-9351-96505B1CB676}" srcOrd="1" destOrd="0" presId="urn:microsoft.com/office/officeart/2005/8/layout/process3"/>
    <dgm:cxn modelId="{68760202-17CE-4C49-B3DD-4599C4A9625A}" srcId="{2C46B7B1-2B6A-4B6B-8480-8A055B58EF5A}" destId="{21948D20-AE3D-4C49-BD73-6F011D999F40}" srcOrd="1" destOrd="0" parTransId="{3F85D8F5-A86C-4FC3-A25B-8BD8EA3DA854}" sibTransId="{D98C56C2-D831-49FE-B751-AE4EBF5B52E1}"/>
    <dgm:cxn modelId="{926E6706-EE11-459F-9D27-F119FF76C0EC}" srcId="{711783C2-9250-438F-81F4-6D6F75FA6C7E}" destId="{52085CFA-85CF-4CC0-8740-95C7DA1C7B93}" srcOrd="0" destOrd="0" parTransId="{CEA78577-C36E-43F7-B8CC-B5F9EBC47BFB}" sibTransId="{03FF90BC-B7F9-442B-AD22-17D98E8483BE}"/>
    <dgm:cxn modelId="{F2B68107-5D4B-4CB7-A667-54AF3E95A3A0}" srcId="{6D82C752-B119-4A94-B7F2-C2902EE09DAF}" destId="{295C6A73-581A-473D-9049-F8C611175F48}" srcOrd="9" destOrd="0" parTransId="{5AA04D4F-7D3A-4CE4-BBE5-6489BE559224}" sibTransId="{D8D12347-9FA5-4127-A9CB-6C2BD9113DB6}"/>
    <dgm:cxn modelId="{76F57A0C-A831-4BBB-A905-C365271B96C0}" srcId="{6D82C752-B119-4A94-B7F2-C2902EE09DAF}" destId="{6F5CD9FB-A202-4C46-8A25-4DD10499D7C9}" srcOrd="4" destOrd="0" parTransId="{F0996564-A51E-4C15-976E-68B87544670E}" sibTransId="{0C0C8876-522C-4EB0-82AC-31186F6029E2}"/>
    <dgm:cxn modelId="{AB88AE11-F974-4325-9B04-F8E1FE303C40}" srcId="{FA032A67-5375-4FEC-866A-9142B293BB79}" destId="{18A174AE-921B-4808-89C7-528B518A9304}" srcOrd="1" destOrd="0" parTransId="{EDC3AF73-30CF-4B37-90BB-80400EC9BA9A}" sibTransId="{D62DC717-0977-4C94-BA00-392D2ACA7100}"/>
    <dgm:cxn modelId="{59344E1A-B809-4F11-9175-37574036A297}" srcId="{711783C2-9250-438F-81F4-6D6F75FA6C7E}" destId="{9AB66DAA-1D3D-419F-B634-341CAAF00D12}" srcOrd="1" destOrd="0" parTransId="{51AFD7C8-312D-4BFB-A8F0-E3069778DA83}" sibTransId="{452F8277-E882-44FC-9DCA-5C54461C5838}"/>
    <dgm:cxn modelId="{72B40026-E4BC-46B8-834F-34CEDB8596A4}" srcId="{5289C1F0-F8B5-46E2-A98D-C62AF856D947}" destId="{FA032A67-5375-4FEC-866A-9142B293BB79}" srcOrd="1" destOrd="0" parTransId="{0EE933B9-DF17-404C-BFD2-5F6FAE960651}" sibTransId="{F113E3D7-504D-4B0C-935B-7A662AD7D05D}"/>
    <dgm:cxn modelId="{3FD55F27-4FD8-47E9-A23E-0C9117ED3A2D}" srcId="{6D82C752-B119-4A94-B7F2-C2902EE09DAF}" destId="{60474C37-E021-4343-9943-33D54C48FAB5}" srcOrd="6" destOrd="0" parTransId="{05242CBD-CD5F-42A8-AD1A-9816A732C83D}" sibTransId="{CF97823A-4E9F-492B-830D-E81AF25B10D8}"/>
    <dgm:cxn modelId="{CB316C29-4609-4CAA-A155-CA2BA5672EA1}" type="presOf" srcId="{6F5CD9FB-A202-4C46-8A25-4DD10499D7C9}" destId="{D853BE38-2D68-4174-95B7-E77B0E1B788A}" srcOrd="0" destOrd="7" presId="urn:microsoft.com/office/officeart/2005/8/layout/process3"/>
    <dgm:cxn modelId="{D9FF8D29-81F0-41C9-B1EB-19F532E76D14}" type="presOf" srcId="{5F265B2A-C92D-4031-831B-3A21AD1909C5}" destId="{D853BE38-2D68-4174-95B7-E77B0E1B788A}" srcOrd="0" destOrd="5" presId="urn:microsoft.com/office/officeart/2005/8/layout/process3"/>
    <dgm:cxn modelId="{EBDD242B-D9FD-4FC9-84D9-7E6463B2AA95}" type="presOf" srcId="{F49A8796-608A-4A48-8B0A-E3590593D70D}" destId="{D853BE38-2D68-4174-95B7-E77B0E1B788A}" srcOrd="0" destOrd="11" presId="urn:microsoft.com/office/officeart/2005/8/layout/process3"/>
    <dgm:cxn modelId="{DA727137-0717-4525-A81D-7888D1D67D52}" srcId="{6D82C752-B119-4A94-B7F2-C2902EE09DAF}" destId="{F49A8796-608A-4A48-8B0A-E3590593D70D}" srcOrd="8" destOrd="0" parTransId="{6D875BCC-90F5-4EE3-BD9E-5AA981CF7C7E}" sibTransId="{C1CF1A69-D8BE-4EE7-82B3-6722D217EE52}"/>
    <dgm:cxn modelId="{68C80B60-D273-48E2-8340-8ABD1C8318AE}" type="presOf" srcId="{295C6A73-581A-473D-9049-F8C611175F48}" destId="{D853BE38-2D68-4174-95B7-E77B0E1B788A}" srcOrd="0" destOrd="12" presId="urn:microsoft.com/office/officeart/2005/8/layout/process3"/>
    <dgm:cxn modelId="{8C6D9361-8AE3-48B6-9AAE-0586BC0189A9}" srcId="{6D82C752-B119-4A94-B7F2-C2902EE09DAF}" destId="{5F265B2A-C92D-4031-831B-3A21AD1909C5}" srcOrd="2" destOrd="0" parTransId="{4D5BAF71-6CBF-411B-ABE4-921C99853332}" sibTransId="{FF6B2394-2C94-48C5-8592-709319F0713D}"/>
    <dgm:cxn modelId="{064BC541-AD6D-4AF1-9390-8CD7EF9C578B}" type="presOf" srcId="{EDA2CF5F-7CF6-47DD-9DF0-C1AA7F5292E2}" destId="{D853BE38-2D68-4174-95B7-E77B0E1B788A}" srcOrd="0" destOrd="0" presId="urn:microsoft.com/office/officeart/2005/8/layout/process3"/>
    <dgm:cxn modelId="{668C6E62-2C8E-48A2-AAE3-BE5DEDA8FD74}" srcId="{FA032A67-5375-4FEC-866A-9142B293BB79}" destId="{950202B9-B668-4C09-8BE7-E11E3489712E}" srcOrd="3" destOrd="0" parTransId="{236F41BD-3587-42BC-9002-3F72917764F2}" sibTransId="{C952F84A-7D1E-482B-AC71-538ADE466681}"/>
    <dgm:cxn modelId="{CA700D63-C6CB-4760-8FE1-77F8582B5BE7}" type="presOf" srcId="{63231AA3-16B2-493B-8B54-DA0BB3D8D4F5}" destId="{D853BE38-2D68-4174-95B7-E77B0E1B788A}" srcOrd="0" destOrd="6" presId="urn:microsoft.com/office/officeart/2005/8/layout/process3"/>
    <dgm:cxn modelId="{FA0E1465-89F6-48FC-B0AB-88DE1AB131CC}" type="presOf" srcId="{FA032A67-5375-4FEC-866A-9142B293BB79}" destId="{CE22855E-637A-492D-A5AD-566391B1FF2B}" srcOrd="0" destOrd="0" presId="urn:microsoft.com/office/officeart/2005/8/layout/process3"/>
    <dgm:cxn modelId="{22BCE367-A245-4267-B590-62BAB02302DF}" type="presOf" srcId="{5289C1F0-F8B5-46E2-A98D-C62AF856D947}" destId="{7D8AA3CF-9414-40DE-893F-72F365D91CA5}" srcOrd="0" destOrd="0" presId="urn:microsoft.com/office/officeart/2005/8/layout/process3"/>
    <dgm:cxn modelId="{D0B80F68-8027-4002-88E4-F2BDE2CDEB5B}" type="presOf" srcId="{46A726B3-F329-44AC-A1C4-2AC96947097E}" destId="{26435559-44FC-440C-A509-08B03B084225}" srcOrd="0" destOrd="0" presId="urn:microsoft.com/office/officeart/2005/8/layout/process3"/>
    <dgm:cxn modelId="{E5BA1E68-9696-4A49-A1C2-79D2BE9E84A4}" type="presOf" srcId="{2C46B7B1-2B6A-4B6B-8480-8A055B58EF5A}" destId="{F991268A-4DD1-4B20-BAE4-4914703570D6}" srcOrd="0" destOrd="0" presId="urn:microsoft.com/office/officeart/2005/8/layout/process3"/>
    <dgm:cxn modelId="{C8EEBD4F-9F48-4332-982A-27372F7E1606}" type="presOf" srcId="{5077B98D-B124-4D22-9982-AAADB0E84692}" destId="{D853BE38-2D68-4174-95B7-E77B0E1B788A}" srcOrd="0" destOrd="8" presId="urn:microsoft.com/office/officeart/2005/8/layout/process3"/>
    <dgm:cxn modelId="{0CC10C55-14AF-4CB6-BE37-F26FB2A3DF59}" type="presOf" srcId="{6D82C752-B119-4A94-B7F2-C2902EE09DAF}" destId="{D853BE38-2D68-4174-95B7-E77B0E1B788A}" srcOrd="0" destOrd="2" presId="urn:microsoft.com/office/officeart/2005/8/layout/process3"/>
    <dgm:cxn modelId="{4FF1BB59-0B60-4173-BA67-42DDD59C67F9}" srcId="{711783C2-9250-438F-81F4-6D6F75FA6C7E}" destId="{56D18FCF-918F-4C17-9461-E0287A250225}" srcOrd="2" destOrd="0" parTransId="{1B139F23-92AF-4FEA-B6A9-D81DD442AE38}" sibTransId="{92DBFD47-904F-4039-B151-1F7E7E924996}"/>
    <dgm:cxn modelId="{94771A7A-DBC1-43A8-8172-FCBCCB6B8ECE}" srcId="{6D82C752-B119-4A94-B7F2-C2902EE09DAF}" destId="{5077B98D-B124-4D22-9982-AAADB0E84692}" srcOrd="5" destOrd="0" parTransId="{94827FAA-C292-44FD-BFD5-EE9FD4323209}" sibTransId="{20D42AA6-0A5C-4842-A405-24C660711B14}"/>
    <dgm:cxn modelId="{ACDE695A-3286-48E9-936E-83775AB130A4}" srcId="{6D82C752-B119-4A94-B7F2-C2902EE09DAF}" destId="{5E2DDBF9-3B8F-4FF6-96B8-38F542FC90FA}" srcOrd="7" destOrd="0" parTransId="{A92FDE68-8E04-42EC-8639-793743258421}" sibTransId="{8777C019-4A68-4E35-92D1-FB66E5CD07BA}"/>
    <dgm:cxn modelId="{709F6582-816A-4060-9351-97BE1CA8771B}" srcId="{FA032A67-5375-4FEC-866A-9142B293BB79}" destId="{46A726B3-F329-44AC-A1C4-2AC96947097E}" srcOrd="0" destOrd="0" parTransId="{916AFEA5-8432-4941-8647-F57006D15EF0}" sibTransId="{A27E2EE3-7BA3-4DCF-A445-B5165345D883}"/>
    <dgm:cxn modelId="{89623785-CA4B-40B9-9D45-4D8D47A15E07}" type="presOf" srcId="{18A174AE-921B-4808-89C7-528B518A9304}" destId="{26435559-44FC-440C-A509-08B03B084225}" srcOrd="0" destOrd="1" presId="urn:microsoft.com/office/officeart/2005/8/layout/process3"/>
    <dgm:cxn modelId="{012D0587-A383-48F1-AB94-C22A91DFD1C0}" type="presOf" srcId="{2C46B7B1-2B6A-4B6B-8480-8A055B58EF5A}" destId="{DD5A8BF6-2C96-4B80-9B30-861CA266D52E}" srcOrd="1" destOrd="0" presId="urn:microsoft.com/office/officeart/2005/8/layout/process3"/>
    <dgm:cxn modelId="{CA8BE094-8171-4C50-86DD-23B69ADFA618}" srcId="{2C46B7B1-2B6A-4B6B-8480-8A055B58EF5A}" destId="{EDA2CF5F-7CF6-47DD-9DF0-C1AA7F5292E2}" srcOrd="0" destOrd="0" parTransId="{6C53D291-0681-4822-9ABA-3FADB4DE6A96}" sibTransId="{74778E18-BBC5-4C02-B8F0-0C7A48344F31}"/>
    <dgm:cxn modelId="{2A89AB96-206A-4412-94C3-48228BDFB222}" type="presOf" srcId="{56D18FCF-918F-4C17-9461-E0287A250225}" destId="{26435559-44FC-440C-A509-08B03B084225}" srcOrd="0" destOrd="7" presId="urn:microsoft.com/office/officeart/2005/8/layout/process3"/>
    <dgm:cxn modelId="{5569789C-B258-4422-9332-07C12821842C}" type="presOf" srcId="{21948D20-AE3D-4C49-BD73-6F011D999F40}" destId="{D853BE38-2D68-4174-95B7-E77B0E1B788A}" srcOrd="0" destOrd="1" presId="urn:microsoft.com/office/officeart/2005/8/layout/process3"/>
    <dgm:cxn modelId="{1065BCA8-5885-4CA8-AAAF-2F5C3ED186EF}" srcId="{6D82C752-B119-4A94-B7F2-C2902EE09DAF}" destId="{63231AA3-16B2-493B-8B54-DA0BB3D8D4F5}" srcOrd="3" destOrd="0" parTransId="{367333A8-06F1-4112-BEE1-574A407E7B0C}" sibTransId="{0084ED3A-01E7-4236-9049-21F49B3830E3}"/>
    <dgm:cxn modelId="{2C22CFA9-2884-4DF9-9F35-51638F21C065}" type="presOf" srcId="{52085CFA-85CF-4CC0-8740-95C7DA1C7B93}" destId="{26435559-44FC-440C-A509-08B03B084225}" srcOrd="0" destOrd="5" presId="urn:microsoft.com/office/officeart/2005/8/layout/process3"/>
    <dgm:cxn modelId="{795802AB-CAB4-4A4E-B389-EAF0C23467D4}" type="presOf" srcId="{9AB66DAA-1D3D-419F-B634-341CAAF00D12}" destId="{26435559-44FC-440C-A509-08B03B084225}" srcOrd="0" destOrd="6" presId="urn:microsoft.com/office/officeart/2005/8/layout/process3"/>
    <dgm:cxn modelId="{C65577B2-994B-4AB0-B9A7-35AA53140B4E}" type="presOf" srcId="{FA032A67-5375-4FEC-866A-9142B293BB79}" destId="{D90C4E17-1D3B-4EB4-B861-BED6E0C72881}" srcOrd="1" destOrd="0" presId="urn:microsoft.com/office/officeart/2005/8/layout/process3"/>
    <dgm:cxn modelId="{371E62BD-48DB-4D5D-BCD0-7AF19F91F663}" type="presOf" srcId="{5E2DDBF9-3B8F-4FF6-96B8-38F542FC90FA}" destId="{D853BE38-2D68-4174-95B7-E77B0E1B788A}" srcOrd="0" destOrd="10" presId="urn:microsoft.com/office/officeart/2005/8/layout/process3"/>
    <dgm:cxn modelId="{EA9D40BE-EEC9-4A6F-B1FC-89A13631D112}" type="presOf" srcId="{D9B28288-33A0-4233-A28C-F581D0516288}" destId="{61BA39E1-DDF3-465C-95E6-4EE9181160F9}" srcOrd="0" destOrd="0" presId="urn:microsoft.com/office/officeart/2005/8/layout/process3"/>
    <dgm:cxn modelId="{4CC7EBC1-C234-4FB1-9C68-92D5995A1075}" srcId="{2C46B7B1-2B6A-4B6B-8480-8A055B58EF5A}" destId="{6D82C752-B119-4A94-B7F2-C2902EE09DAF}" srcOrd="2" destOrd="0" parTransId="{D37EDE80-1A21-4329-9E47-3ED5748144DF}" sibTransId="{F6C2F84F-CC50-4A6A-AE47-CFD876C0BB73}"/>
    <dgm:cxn modelId="{060B31C2-787D-4FEF-9E19-5AC00EF568DB}" type="presOf" srcId="{60474C37-E021-4343-9943-33D54C48FAB5}" destId="{D853BE38-2D68-4174-95B7-E77B0E1B788A}" srcOrd="0" destOrd="9" presId="urn:microsoft.com/office/officeart/2005/8/layout/process3"/>
    <dgm:cxn modelId="{B4DD7BC5-8B3C-4F58-87AC-E57A6965F825}" srcId="{5289C1F0-F8B5-46E2-A98D-C62AF856D947}" destId="{2C46B7B1-2B6A-4B6B-8480-8A055B58EF5A}" srcOrd="0" destOrd="0" parTransId="{5957BFCE-7817-4C05-B9EA-FDCF5D2DB10A}" sibTransId="{D9B28288-33A0-4233-A28C-F581D0516288}"/>
    <dgm:cxn modelId="{C3EB30C9-9637-4E14-A25F-67FDD326A947}" type="presOf" srcId="{950202B9-B668-4C09-8BE7-E11E3489712E}" destId="{26435559-44FC-440C-A509-08B03B084225}" srcOrd="0" destOrd="3" presId="urn:microsoft.com/office/officeart/2005/8/layout/process3"/>
    <dgm:cxn modelId="{58D9B5D2-8E3A-404F-B6E9-9BF046A7F1BC}" type="presOf" srcId="{711783C2-9250-438F-81F4-6D6F75FA6C7E}" destId="{26435559-44FC-440C-A509-08B03B084225}" srcOrd="0" destOrd="4" presId="urn:microsoft.com/office/officeart/2005/8/layout/process3"/>
    <dgm:cxn modelId="{9E8B54DA-5722-47D9-A811-BA7791D608BE}" type="presOf" srcId="{4AD39065-D966-45A4-A567-4790DDF58AB2}" destId="{D853BE38-2D68-4174-95B7-E77B0E1B788A}" srcOrd="0" destOrd="4" presId="urn:microsoft.com/office/officeart/2005/8/layout/process3"/>
    <dgm:cxn modelId="{7323FEDB-2C54-497D-BA8F-6E384C10210E}" type="presOf" srcId="{1A237135-7709-4A7B-9688-F9C5D7F8E24E}" destId="{26435559-44FC-440C-A509-08B03B084225}" srcOrd="0" destOrd="2" presId="urn:microsoft.com/office/officeart/2005/8/layout/process3"/>
    <dgm:cxn modelId="{1323AEDE-6542-40AA-9E2F-0950D4ED3259}" srcId="{6D82C752-B119-4A94-B7F2-C2902EE09DAF}" destId="{4AD39065-D966-45A4-A567-4790DDF58AB2}" srcOrd="1" destOrd="0" parTransId="{34E7F1C0-311E-4DC2-BE58-6DB739FCD387}" sibTransId="{89E1E758-1F36-4AC3-89D8-E723B1D4E934}"/>
    <dgm:cxn modelId="{A8890EE0-EEFE-4067-A2C9-84CBCEEEB62D}" srcId="{FA032A67-5375-4FEC-866A-9142B293BB79}" destId="{1A237135-7709-4A7B-9688-F9C5D7F8E24E}" srcOrd="2" destOrd="0" parTransId="{3E82CEEB-0C64-41DD-81CC-1CE5183F29D4}" sibTransId="{A1EC76BC-CA78-4A70-9941-DE8374AAF205}"/>
    <dgm:cxn modelId="{B0CE3AE3-5D4F-442A-99C9-42783265A66A}" type="presOf" srcId="{FF8432F0-0350-475F-8ABE-716C1E611068}" destId="{D853BE38-2D68-4174-95B7-E77B0E1B788A}" srcOrd="0" destOrd="3" presId="urn:microsoft.com/office/officeart/2005/8/layout/process3"/>
    <dgm:cxn modelId="{6E5FDEEC-7BA8-4DAA-8321-747A91EC78AD}" type="presOf" srcId="{30346D0B-4702-4532-AFBA-6F9A4C018659}" destId="{D853BE38-2D68-4174-95B7-E77B0E1B788A}" srcOrd="0" destOrd="13" presId="urn:microsoft.com/office/officeart/2005/8/layout/process3"/>
    <dgm:cxn modelId="{26D9EFF1-9B37-431C-9A1B-1238A2DB06BF}" srcId="{FA032A67-5375-4FEC-866A-9142B293BB79}" destId="{711783C2-9250-438F-81F4-6D6F75FA6C7E}" srcOrd="4" destOrd="0" parTransId="{D029CA87-6391-48A3-B06F-552DF458A80C}" sibTransId="{12FCDAA5-AAC0-41A8-9CA6-2D7AB364EA69}"/>
    <dgm:cxn modelId="{722E8AF5-64A1-483E-98BE-0C903D24A0C4}" srcId="{6D82C752-B119-4A94-B7F2-C2902EE09DAF}" destId="{FF8432F0-0350-475F-8ABE-716C1E611068}" srcOrd="0" destOrd="0" parTransId="{E2466A6C-CD0D-4DD3-BB60-872224DDE5FF}" sibTransId="{735C80C1-A1BE-4282-AF33-73B0047CD00A}"/>
    <dgm:cxn modelId="{E6E312FB-9B92-4332-97B2-404EF6BCAC93}" srcId="{6D82C752-B119-4A94-B7F2-C2902EE09DAF}" destId="{30346D0B-4702-4532-AFBA-6F9A4C018659}" srcOrd="10" destOrd="0" parTransId="{30C0EA8E-D504-47DF-A98A-6FDE27A0C688}" sibTransId="{B4287F44-E4D2-41FF-8858-0245F4250F9B}"/>
    <dgm:cxn modelId="{87EA9C3B-C513-4774-86C1-8BED4968A79C}" type="presParOf" srcId="{7D8AA3CF-9414-40DE-893F-72F365D91CA5}" destId="{BD64D2AD-8C6C-45E0-AA48-59C4B880EA93}" srcOrd="0" destOrd="0" presId="urn:microsoft.com/office/officeart/2005/8/layout/process3"/>
    <dgm:cxn modelId="{27C58E55-6B4B-4D4A-B0B3-D2A3A4AA270E}" type="presParOf" srcId="{BD64D2AD-8C6C-45E0-AA48-59C4B880EA93}" destId="{F991268A-4DD1-4B20-BAE4-4914703570D6}" srcOrd="0" destOrd="0" presId="urn:microsoft.com/office/officeart/2005/8/layout/process3"/>
    <dgm:cxn modelId="{FC78ED96-BC61-4FE8-9236-A58D38E3A922}" type="presParOf" srcId="{BD64D2AD-8C6C-45E0-AA48-59C4B880EA93}" destId="{DD5A8BF6-2C96-4B80-9B30-861CA266D52E}" srcOrd="1" destOrd="0" presId="urn:microsoft.com/office/officeart/2005/8/layout/process3"/>
    <dgm:cxn modelId="{13043540-0C3C-4F13-9D2D-154E30BA8F1E}" type="presParOf" srcId="{BD64D2AD-8C6C-45E0-AA48-59C4B880EA93}" destId="{D853BE38-2D68-4174-95B7-E77B0E1B788A}" srcOrd="2" destOrd="0" presId="urn:microsoft.com/office/officeart/2005/8/layout/process3"/>
    <dgm:cxn modelId="{254E8EC0-02B3-431A-BA44-7768F29DECCF}" type="presParOf" srcId="{7D8AA3CF-9414-40DE-893F-72F365D91CA5}" destId="{61BA39E1-DDF3-465C-95E6-4EE9181160F9}" srcOrd="1" destOrd="0" presId="urn:microsoft.com/office/officeart/2005/8/layout/process3"/>
    <dgm:cxn modelId="{ED73AFC2-B2F1-4C16-A2BA-A24A07237243}" type="presParOf" srcId="{61BA39E1-DDF3-465C-95E6-4EE9181160F9}" destId="{3262AA44-4C9B-4DB9-9351-96505B1CB676}" srcOrd="0" destOrd="0" presId="urn:microsoft.com/office/officeart/2005/8/layout/process3"/>
    <dgm:cxn modelId="{2C17DA00-3EEB-404A-8018-B2148215E01E}" type="presParOf" srcId="{7D8AA3CF-9414-40DE-893F-72F365D91CA5}" destId="{0A130879-D990-4096-AD62-09BEFF0A5064}" srcOrd="2" destOrd="0" presId="urn:microsoft.com/office/officeart/2005/8/layout/process3"/>
    <dgm:cxn modelId="{816EACF6-2E74-40EE-8AAA-097F60C89857}" type="presParOf" srcId="{0A130879-D990-4096-AD62-09BEFF0A5064}" destId="{CE22855E-637A-492D-A5AD-566391B1FF2B}" srcOrd="0" destOrd="0" presId="urn:microsoft.com/office/officeart/2005/8/layout/process3"/>
    <dgm:cxn modelId="{41E4FD18-8617-4152-A4B9-58DE60D59EB3}" type="presParOf" srcId="{0A130879-D990-4096-AD62-09BEFF0A5064}" destId="{D90C4E17-1D3B-4EB4-B861-BED6E0C72881}" srcOrd="1" destOrd="0" presId="urn:microsoft.com/office/officeart/2005/8/layout/process3"/>
    <dgm:cxn modelId="{27129835-3C7E-4643-B854-23921239AFCE}" type="presParOf" srcId="{0A130879-D990-4096-AD62-09BEFF0A5064}" destId="{26435559-44FC-440C-A509-08B03B08422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8A6EE0-6B47-4DA3-BD36-9A361158BF5F}" type="doc">
      <dgm:prSet loTypeId="urn:microsoft.com/office/officeart/2005/8/layout/hProcess3" loCatId="process" qsTypeId="urn:microsoft.com/office/officeart/2005/8/quickstyle/simple1" qsCatId="simple" csTypeId="urn:microsoft.com/office/officeart/2005/8/colors/accent1_2" csCatId="accent1" phldr="1"/>
      <dgm:spPr/>
    </dgm:pt>
    <dgm:pt modelId="{7DB2E8C4-B617-4346-AF75-9C9EAFA7A577}">
      <dgm:prSet phldrT="[Teksti]"/>
      <dgm:spPr/>
      <dgm:t>
        <a:bodyPr/>
        <a:lstStyle/>
        <a:p>
          <a:r>
            <a:rPr lang="fi-FI" dirty="0"/>
            <a:t>Ilmoittaa lähettävään yksikköön, kun asiat on valmisteltu ja asiakas voi kotiutua. Tähän voidaan tehdä myös fraasi, joka vielä tehostaa tiedonkulkua.</a:t>
          </a:r>
        </a:p>
      </dgm:t>
    </dgm:pt>
    <dgm:pt modelId="{4E7DABF5-8DE6-4E5C-9947-6F19D624E343}" type="parTrans" cxnId="{DB284B99-3AC3-4CB2-93E2-60CB8B36152A}">
      <dgm:prSet/>
      <dgm:spPr/>
      <dgm:t>
        <a:bodyPr/>
        <a:lstStyle/>
        <a:p>
          <a:endParaRPr lang="fi-FI"/>
        </a:p>
      </dgm:t>
    </dgm:pt>
    <dgm:pt modelId="{6983F266-2D12-4984-988C-F6FDBF371D53}" type="sibTrans" cxnId="{DB284B99-3AC3-4CB2-93E2-60CB8B36152A}">
      <dgm:prSet/>
      <dgm:spPr/>
      <dgm:t>
        <a:bodyPr/>
        <a:lstStyle/>
        <a:p>
          <a:endParaRPr lang="fi-FI"/>
        </a:p>
      </dgm:t>
    </dgm:pt>
    <dgm:pt modelId="{38725378-0AC5-488D-A80C-8B9844422E99}" type="pres">
      <dgm:prSet presAssocID="{D78A6EE0-6B47-4DA3-BD36-9A361158BF5F}" presName="Name0" presStyleCnt="0">
        <dgm:presLayoutVars>
          <dgm:dir val="rev"/>
          <dgm:animLvl val="lvl"/>
          <dgm:resizeHandles val="exact"/>
        </dgm:presLayoutVars>
      </dgm:prSet>
      <dgm:spPr/>
    </dgm:pt>
    <dgm:pt modelId="{140B8B40-FF4A-4C4D-8F90-827D29235405}" type="pres">
      <dgm:prSet presAssocID="{D78A6EE0-6B47-4DA3-BD36-9A361158BF5F}" presName="dummy" presStyleCnt="0"/>
      <dgm:spPr/>
    </dgm:pt>
    <dgm:pt modelId="{4EB3F137-C0A1-4B28-BF6B-AA33DE6E5407}" type="pres">
      <dgm:prSet presAssocID="{D78A6EE0-6B47-4DA3-BD36-9A361158BF5F}" presName="linH" presStyleCnt="0"/>
      <dgm:spPr/>
    </dgm:pt>
    <dgm:pt modelId="{19920D04-B2FD-45CA-AC37-DC2E25898203}" type="pres">
      <dgm:prSet presAssocID="{D78A6EE0-6B47-4DA3-BD36-9A361158BF5F}" presName="padding1" presStyleCnt="0"/>
      <dgm:spPr/>
    </dgm:pt>
    <dgm:pt modelId="{A0023764-7ECD-4C44-99C4-B7BD310B0D19}" type="pres">
      <dgm:prSet presAssocID="{7DB2E8C4-B617-4346-AF75-9C9EAFA7A577}" presName="linV" presStyleCnt="0"/>
      <dgm:spPr/>
    </dgm:pt>
    <dgm:pt modelId="{E585CD4F-F1AB-437B-830E-072C29BC230B}" type="pres">
      <dgm:prSet presAssocID="{7DB2E8C4-B617-4346-AF75-9C9EAFA7A577}" presName="spVertical1" presStyleCnt="0"/>
      <dgm:spPr/>
    </dgm:pt>
    <dgm:pt modelId="{CE3D19F8-A578-4514-9EDE-9B73FA160E7D}" type="pres">
      <dgm:prSet presAssocID="{7DB2E8C4-B617-4346-AF75-9C9EAFA7A577}" presName="parTx" presStyleLbl="revTx" presStyleIdx="0" presStyleCnt="1" custLinFactNeighborX="440" custLinFactNeighborY="38951">
        <dgm:presLayoutVars>
          <dgm:chMax val="0"/>
          <dgm:chPref val="0"/>
          <dgm:bulletEnabled val="1"/>
        </dgm:presLayoutVars>
      </dgm:prSet>
      <dgm:spPr/>
    </dgm:pt>
    <dgm:pt modelId="{AFC5D55C-F511-42F2-B96F-C855A788D028}" type="pres">
      <dgm:prSet presAssocID="{7DB2E8C4-B617-4346-AF75-9C9EAFA7A577}" presName="spVertical2" presStyleCnt="0"/>
      <dgm:spPr/>
    </dgm:pt>
    <dgm:pt modelId="{093F1A42-4BC6-4804-B90C-F849A164FE70}" type="pres">
      <dgm:prSet presAssocID="{7DB2E8C4-B617-4346-AF75-9C9EAFA7A577}" presName="spVertical3" presStyleCnt="0"/>
      <dgm:spPr/>
    </dgm:pt>
    <dgm:pt modelId="{EBFA7B8B-9B10-423D-8209-8D25AAFCE3CF}" type="pres">
      <dgm:prSet presAssocID="{D78A6EE0-6B47-4DA3-BD36-9A361158BF5F}" presName="padding2" presStyleCnt="0"/>
      <dgm:spPr/>
    </dgm:pt>
    <dgm:pt modelId="{73857823-3EF6-4E49-9E79-4B903D1AAFC9}" type="pres">
      <dgm:prSet presAssocID="{D78A6EE0-6B47-4DA3-BD36-9A361158BF5F}" presName="negArrow" presStyleCnt="0"/>
      <dgm:spPr/>
    </dgm:pt>
    <dgm:pt modelId="{47EDBE90-E843-409A-AF94-CC1573D5DB39}" type="pres">
      <dgm:prSet presAssocID="{D78A6EE0-6B47-4DA3-BD36-9A361158BF5F}" presName="backgroundArrow" presStyleLbl="node1" presStyleIdx="0" presStyleCnt="1" custLinFactNeighborX="-2402" custLinFactNeighborY="29362"/>
      <dgm:spPr/>
    </dgm:pt>
  </dgm:ptLst>
  <dgm:cxnLst>
    <dgm:cxn modelId="{BB3B0467-6C87-4A5B-A406-74F67DB11354}" type="presOf" srcId="{D78A6EE0-6B47-4DA3-BD36-9A361158BF5F}" destId="{38725378-0AC5-488D-A80C-8B9844422E99}" srcOrd="0" destOrd="0" presId="urn:microsoft.com/office/officeart/2005/8/layout/hProcess3"/>
    <dgm:cxn modelId="{DB284B99-3AC3-4CB2-93E2-60CB8B36152A}" srcId="{D78A6EE0-6B47-4DA3-BD36-9A361158BF5F}" destId="{7DB2E8C4-B617-4346-AF75-9C9EAFA7A577}" srcOrd="0" destOrd="0" parTransId="{4E7DABF5-8DE6-4E5C-9947-6F19D624E343}" sibTransId="{6983F266-2D12-4984-988C-F6FDBF371D53}"/>
    <dgm:cxn modelId="{817396DE-756E-4142-9793-7B784C02F664}" type="presOf" srcId="{7DB2E8C4-B617-4346-AF75-9C9EAFA7A577}" destId="{CE3D19F8-A578-4514-9EDE-9B73FA160E7D}" srcOrd="0" destOrd="0" presId="urn:microsoft.com/office/officeart/2005/8/layout/hProcess3"/>
    <dgm:cxn modelId="{779FF9E4-76EB-4A44-A6CC-D308C507585E}" type="presParOf" srcId="{38725378-0AC5-488D-A80C-8B9844422E99}" destId="{140B8B40-FF4A-4C4D-8F90-827D29235405}" srcOrd="0" destOrd="0" presId="urn:microsoft.com/office/officeart/2005/8/layout/hProcess3"/>
    <dgm:cxn modelId="{DE72DB03-F988-4B6E-8E49-26A9DAE0D1AA}" type="presParOf" srcId="{38725378-0AC5-488D-A80C-8B9844422E99}" destId="{4EB3F137-C0A1-4B28-BF6B-AA33DE6E5407}" srcOrd="1" destOrd="0" presId="urn:microsoft.com/office/officeart/2005/8/layout/hProcess3"/>
    <dgm:cxn modelId="{6063B507-ED54-4522-9EC4-6A62283242D3}" type="presParOf" srcId="{4EB3F137-C0A1-4B28-BF6B-AA33DE6E5407}" destId="{19920D04-B2FD-45CA-AC37-DC2E25898203}" srcOrd="0" destOrd="0" presId="urn:microsoft.com/office/officeart/2005/8/layout/hProcess3"/>
    <dgm:cxn modelId="{BD34DE5C-C477-494A-A2EB-980DF6F3BF6F}" type="presParOf" srcId="{4EB3F137-C0A1-4B28-BF6B-AA33DE6E5407}" destId="{A0023764-7ECD-4C44-99C4-B7BD310B0D19}" srcOrd="1" destOrd="0" presId="urn:microsoft.com/office/officeart/2005/8/layout/hProcess3"/>
    <dgm:cxn modelId="{55D80C03-8919-445F-81EB-4F6CC7FB5498}" type="presParOf" srcId="{A0023764-7ECD-4C44-99C4-B7BD310B0D19}" destId="{E585CD4F-F1AB-437B-830E-072C29BC230B}" srcOrd="0" destOrd="0" presId="urn:microsoft.com/office/officeart/2005/8/layout/hProcess3"/>
    <dgm:cxn modelId="{00CC11F9-2ED3-4AB4-9418-67A24E6E276E}" type="presParOf" srcId="{A0023764-7ECD-4C44-99C4-B7BD310B0D19}" destId="{CE3D19F8-A578-4514-9EDE-9B73FA160E7D}" srcOrd="1" destOrd="0" presId="urn:microsoft.com/office/officeart/2005/8/layout/hProcess3"/>
    <dgm:cxn modelId="{45316014-7045-479E-8AC0-52218C9BF036}" type="presParOf" srcId="{A0023764-7ECD-4C44-99C4-B7BD310B0D19}" destId="{AFC5D55C-F511-42F2-B96F-C855A788D028}" srcOrd="2" destOrd="0" presId="urn:microsoft.com/office/officeart/2005/8/layout/hProcess3"/>
    <dgm:cxn modelId="{57975242-B0CB-4E15-9CC2-EBBFB636B33B}" type="presParOf" srcId="{A0023764-7ECD-4C44-99C4-B7BD310B0D19}" destId="{093F1A42-4BC6-4804-B90C-F849A164FE70}" srcOrd="3" destOrd="0" presId="urn:microsoft.com/office/officeart/2005/8/layout/hProcess3"/>
    <dgm:cxn modelId="{4D7C989E-7549-4095-865E-F8BC05FBF331}" type="presParOf" srcId="{4EB3F137-C0A1-4B28-BF6B-AA33DE6E5407}" destId="{EBFA7B8B-9B10-423D-8209-8D25AAFCE3CF}" srcOrd="2" destOrd="0" presId="urn:microsoft.com/office/officeart/2005/8/layout/hProcess3"/>
    <dgm:cxn modelId="{1424BB8F-7938-4328-8DDB-1DDDF42204CF}" type="presParOf" srcId="{4EB3F137-C0A1-4B28-BF6B-AA33DE6E5407}" destId="{73857823-3EF6-4E49-9E79-4B903D1AAFC9}" srcOrd="3" destOrd="0" presId="urn:microsoft.com/office/officeart/2005/8/layout/hProcess3"/>
    <dgm:cxn modelId="{7CA0353B-1444-47BB-A7FE-4FCE275EAF16}" type="presParOf" srcId="{4EB3F137-C0A1-4B28-BF6B-AA33DE6E5407}" destId="{47EDBE90-E843-409A-AF94-CC1573D5DB39}"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1BF272-CDEA-44DA-BBCA-48AAF450F55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687BF2C-B6D7-4BF5-A6DF-364E82D61A59}">
      <dgm:prSet/>
      <dgm:spPr/>
      <dgm:t>
        <a:bodyPr/>
        <a:lstStyle/>
        <a:p>
          <a:r>
            <a:rPr lang="fi-FI"/>
            <a:t>Asiakkaiden, jotka yöpartioasiakkaaksi valikoituu, täytyy täyttää tietyt kriteerit. Yöpartioasiakkaaksi eivät sovellu henkilöt, joilla itsellään tai omaisella on päihteiden käyttöä tai aggressiivista käyttäytymistä. </a:t>
          </a:r>
          <a:endParaRPr lang="en-US"/>
        </a:p>
      </dgm:t>
    </dgm:pt>
    <dgm:pt modelId="{D3EB18A2-DEEE-4442-A318-714C4EEECC6F}" type="parTrans" cxnId="{9D8B0C09-1973-45E0-A683-CFA8231A6CE1}">
      <dgm:prSet/>
      <dgm:spPr/>
      <dgm:t>
        <a:bodyPr/>
        <a:lstStyle/>
        <a:p>
          <a:endParaRPr lang="en-US"/>
        </a:p>
      </dgm:t>
    </dgm:pt>
    <dgm:pt modelId="{3BEF95B0-00F3-47AF-A186-599461B884EE}" type="sibTrans" cxnId="{9D8B0C09-1973-45E0-A683-CFA8231A6CE1}">
      <dgm:prSet/>
      <dgm:spPr/>
      <dgm:t>
        <a:bodyPr/>
        <a:lstStyle/>
        <a:p>
          <a:endParaRPr lang="en-US"/>
        </a:p>
      </dgm:t>
    </dgm:pt>
    <dgm:pt modelId="{21A56439-5AEC-480D-8394-0ECE427D8216}">
      <dgm:prSet/>
      <dgm:spPr/>
      <dgm:t>
        <a:bodyPr/>
        <a:lstStyle/>
        <a:p>
          <a:r>
            <a:rPr lang="fi-FI"/>
            <a:t>Kuntiin oltu yhteydessä talviauraukseen liittyen ja osa vastannut että tämä huomioidaan. Kuntien tekniset johtajat / päivystävät talonmiehet ovat yhteyshenkilöitä näissä asioissa. Näistä oltava listaus.</a:t>
          </a:r>
          <a:endParaRPr lang="en-US"/>
        </a:p>
      </dgm:t>
    </dgm:pt>
    <dgm:pt modelId="{4C3198FB-F3C7-459E-904F-DA228E15F700}" type="parTrans" cxnId="{E58C5AC5-69C4-4618-AA3A-B4B822025D59}">
      <dgm:prSet/>
      <dgm:spPr/>
      <dgm:t>
        <a:bodyPr/>
        <a:lstStyle/>
        <a:p>
          <a:endParaRPr lang="en-US"/>
        </a:p>
      </dgm:t>
    </dgm:pt>
    <dgm:pt modelId="{8C46FE28-8BF0-4B02-A496-18FD9F19C0C3}" type="sibTrans" cxnId="{E58C5AC5-69C4-4618-AA3A-B4B822025D59}">
      <dgm:prSet/>
      <dgm:spPr/>
      <dgm:t>
        <a:bodyPr/>
        <a:lstStyle/>
        <a:p>
          <a:endParaRPr lang="en-US"/>
        </a:p>
      </dgm:t>
    </dgm:pt>
    <dgm:pt modelId="{96B63693-3E4B-4804-B990-C4504A1D0FB5}">
      <dgm:prSet/>
      <dgm:spPr/>
      <dgm:t>
        <a:bodyPr/>
        <a:lstStyle/>
        <a:p>
          <a:r>
            <a:rPr lang="fi-FI" dirty="0"/>
            <a:t>Lestijokilaakson kotihoidon sekä kotisairaalan auto on käytettävissä </a:t>
          </a:r>
          <a:r>
            <a:rPr lang="fi-FI" dirty="0" err="1"/>
            <a:t>yöpartiotehtävissä</a:t>
          </a:r>
          <a:r>
            <a:rPr lang="fi-FI" dirty="0"/>
            <a:t>.</a:t>
          </a:r>
          <a:endParaRPr lang="en-US" dirty="0"/>
        </a:p>
      </dgm:t>
    </dgm:pt>
    <dgm:pt modelId="{7FABE2C6-B072-4920-87CD-A00D53578CCB}" type="parTrans" cxnId="{79891E4D-03C8-4FC9-839B-7A955D98F7DB}">
      <dgm:prSet/>
      <dgm:spPr/>
      <dgm:t>
        <a:bodyPr/>
        <a:lstStyle/>
        <a:p>
          <a:endParaRPr lang="en-US"/>
        </a:p>
      </dgm:t>
    </dgm:pt>
    <dgm:pt modelId="{5DB8710D-1F2F-4EAB-B8AC-374A9253A968}" type="sibTrans" cxnId="{79891E4D-03C8-4FC9-839B-7A955D98F7DB}">
      <dgm:prSet/>
      <dgm:spPr/>
      <dgm:t>
        <a:bodyPr/>
        <a:lstStyle/>
        <a:p>
          <a:endParaRPr lang="en-US"/>
        </a:p>
      </dgm:t>
    </dgm:pt>
    <dgm:pt modelId="{BCA9F577-B884-4D96-A615-5FE6BBDBC292}" type="pres">
      <dgm:prSet presAssocID="{221BF272-CDEA-44DA-BBCA-48AAF450F555}" presName="root" presStyleCnt="0">
        <dgm:presLayoutVars>
          <dgm:dir/>
          <dgm:resizeHandles val="exact"/>
        </dgm:presLayoutVars>
      </dgm:prSet>
      <dgm:spPr/>
    </dgm:pt>
    <dgm:pt modelId="{696DDEB8-E8A9-4D4D-A3F2-620DC707F656}" type="pres">
      <dgm:prSet presAssocID="{7687BF2C-B6D7-4BF5-A6DF-364E82D61A59}" presName="compNode" presStyleCnt="0"/>
      <dgm:spPr/>
    </dgm:pt>
    <dgm:pt modelId="{B871E260-115E-459A-BF91-72C4B8485709}" type="pres">
      <dgm:prSet presAssocID="{7687BF2C-B6D7-4BF5-A6DF-364E82D61A59}" presName="bgRect" presStyleLbl="bgShp" presStyleIdx="0" presStyleCnt="3"/>
      <dgm:spPr/>
    </dgm:pt>
    <dgm:pt modelId="{717F91C1-AC7F-462A-92C7-00BBB63AD5C7}" type="pres">
      <dgm:prSet presAssocID="{7687BF2C-B6D7-4BF5-A6DF-364E82D61A59}"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56225D95-7C96-4DAD-8053-9DC7D91DEC59}" type="pres">
      <dgm:prSet presAssocID="{7687BF2C-B6D7-4BF5-A6DF-364E82D61A59}" presName="spaceRect" presStyleCnt="0"/>
      <dgm:spPr/>
    </dgm:pt>
    <dgm:pt modelId="{4B6572AD-5A05-4ED4-96A7-F74F16D1D936}" type="pres">
      <dgm:prSet presAssocID="{7687BF2C-B6D7-4BF5-A6DF-364E82D61A59}" presName="parTx" presStyleLbl="revTx" presStyleIdx="0" presStyleCnt="3">
        <dgm:presLayoutVars>
          <dgm:chMax val="0"/>
          <dgm:chPref val="0"/>
        </dgm:presLayoutVars>
      </dgm:prSet>
      <dgm:spPr/>
    </dgm:pt>
    <dgm:pt modelId="{C219E7F7-6404-4324-BE39-7B90B50FAC2D}" type="pres">
      <dgm:prSet presAssocID="{3BEF95B0-00F3-47AF-A186-599461B884EE}" presName="sibTrans" presStyleCnt="0"/>
      <dgm:spPr/>
    </dgm:pt>
    <dgm:pt modelId="{CB7761CF-EFF9-40F4-AAA7-D18242E72CC8}" type="pres">
      <dgm:prSet presAssocID="{21A56439-5AEC-480D-8394-0ECE427D8216}" presName="compNode" presStyleCnt="0"/>
      <dgm:spPr/>
    </dgm:pt>
    <dgm:pt modelId="{A99B733C-A7AC-4906-8A8C-DBF741FC0CF1}" type="pres">
      <dgm:prSet presAssocID="{21A56439-5AEC-480D-8394-0ECE427D8216}" presName="bgRect" presStyleLbl="bgShp" presStyleIdx="1" presStyleCnt="3"/>
      <dgm:spPr/>
    </dgm:pt>
    <dgm:pt modelId="{49A98FED-BCB6-4F1A-99F2-55C25576F26E}" type="pres">
      <dgm:prSet presAssocID="{21A56439-5AEC-480D-8394-0ECE427D821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873A392D-75AC-469B-8F7B-2B3769D59E25}" type="pres">
      <dgm:prSet presAssocID="{21A56439-5AEC-480D-8394-0ECE427D8216}" presName="spaceRect" presStyleCnt="0"/>
      <dgm:spPr/>
    </dgm:pt>
    <dgm:pt modelId="{5949AD43-D219-4A81-9E58-9111AA84923C}" type="pres">
      <dgm:prSet presAssocID="{21A56439-5AEC-480D-8394-0ECE427D8216}" presName="parTx" presStyleLbl="revTx" presStyleIdx="1" presStyleCnt="3">
        <dgm:presLayoutVars>
          <dgm:chMax val="0"/>
          <dgm:chPref val="0"/>
        </dgm:presLayoutVars>
      </dgm:prSet>
      <dgm:spPr/>
    </dgm:pt>
    <dgm:pt modelId="{517917FB-6F7D-49FD-B254-180347CFB66B}" type="pres">
      <dgm:prSet presAssocID="{8C46FE28-8BF0-4B02-A496-18FD9F19C0C3}" presName="sibTrans" presStyleCnt="0"/>
      <dgm:spPr/>
    </dgm:pt>
    <dgm:pt modelId="{A3800E9C-749F-4373-B946-9863B68E494D}" type="pres">
      <dgm:prSet presAssocID="{96B63693-3E4B-4804-B990-C4504A1D0FB5}" presName="compNode" presStyleCnt="0"/>
      <dgm:spPr/>
    </dgm:pt>
    <dgm:pt modelId="{209F6B47-588E-49E9-BEAF-E85D2E0B94CF}" type="pres">
      <dgm:prSet presAssocID="{96B63693-3E4B-4804-B990-C4504A1D0FB5}" presName="bgRect" presStyleLbl="bgShp" presStyleIdx="2" presStyleCnt="3"/>
      <dgm:spPr/>
    </dgm:pt>
    <dgm:pt modelId="{8935959B-C85A-4BAB-9BF5-47F5883D1657}" type="pres">
      <dgm:prSet presAssocID="{96B63693-3E4B-4804-B990-C4504A1D0FB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uto"/>
        </a:ext>
      </dgm:extLst>
    </dgm:pt>
    <dgm:pt modelId="{D4F73032-14B9-4085-A3A9-BC8336397CF4}" type="pres">
      <dgm:prSet presAssocID="{96B63693-3E4B-4804-B990-C4504A1D0FB5}" presName="spaceRect" presStyleCnt="0"/>
      <dgm:spPr/>
    </dgm:pt>
    <dgm:pt modelId="{1368EF4E-FF20-4C87-94CF-214197AB22B3}" type="pres">
      <dgm:prSet presAssocID="{96B63693-3E4B-4804-B990-C4504A1D0FB5}" presName="parTx" presStyleLbl="revTx" presStyleIdx="2" presStyleCnt="3">
        <dgm:presLayoutVars>
          <dgm:chMax val="0"/>
          <dgm:chPref val="0"/>
        </dgm:presLayoutVars>
      </dgm:prSet>
      <dgm:spPr/>
    </dgm:pt>
  </dgm:ptLst>
  <dgm:cxnLst>
    <dgm:cxn modelId="{9D8B0C09-1973-45E0-A683-CFA8231A6CE1}" srcId="{221BF272-CDEA-44DA-BBCA-48AAF450F555}" destId="{7687BF2C-B6D7-4BF5-A6DF-364E82D61A59}" srcOrd="0" destOrd="0" parTransId="{D3EB18A2-DEEE-4442-A318-714C4EEECC6F}" sibTransId="{3BEF95B0-00F3-47AF-A186-599461B884EE}"/>
    <dgm:cxn modelId="{05F9D60F-894B-443A-B448-8DEA69B8FE0E}" type="presOf" srcId="{7687BF2C-B6D7-4BF5-A6DF-364E82D61A59}" destId="{4B6572AD-5A05-4ED4-96A7-F74F16D1D936}" srcOrd="0" destOrd="0" presId="urn:microsoft.com/office/officeart/2018/2/layout/IconVerticalSolidList"/>
    <dgm:cxn modelId="{79891E4D-03C8-4FC9-839B-7A955D98F7DB}" srcId="{221BF272-CDEA-44DA-BBCA-48AAF450F555}" destId="{96B63693-3E4B-4804-B990-C4504A1D0FB5}" srcOrd="2" destOrd="0" parTransId="{7FABE2C6-B072-4920-87CD-A00D53578CCB}" sibTransId="{5DB8710D-1F2F-4EAB-B8AC-374A9253A968}"/>
    <dgm:cxn modelId="{5C8F3F4F-FFAA-4C56-82FC-F6DCB9B4D8A5}" type="presOf" srcId="{21A56439-5AEC-480D-8394-0ECE427D8216}" destId="{5949AD43-D219-4A81-9E58-9111AA84923C}" srcOrd="0" destOrd="0" presId="urn:microsoft.com/office/officeart/2018/2/layout/IconVerticalSolidList"/>
    <dgm:cxn modelId="{82E7DC7B-42D3-443B-BC46-9220C4324640}" type="presOf" srcId="{96B63693-3E4B-4804-B990-C4504A1D0FB5}" destId="{1368EF4E-FF20-4C87-94CF-214197AB22B3}" srcOrd="0" destOrd="0" presId="urn:microsoft.com/office/officeart/2018/2/layout/IconVerticalSolidList"/>
    <dgm:cxn modelId="{6BAAD2BE-D903-49BB-A55B-459DE9F55DE5}" type="presOf" srcId="{221BF272-CDEA-44DA-BBCA-48AAF450F555}" destId="{BCA9F577-B884-4D96-A615-5FE6BBDBC292}" srcOrd="0" destOrd="0" presId="urn:microsoft.com/office/officeart/2018/2/layout/IconVerticalSolidList"/>
    <dgm:cxn modelId="{E58C5AC5-69C4-4618-AA3A-B4B822025D59}" srcId="{221BF272-CDEA-44DA-BBCA-48AAF450F555}" destId="{21A56439-5AEC-480D-8394-0ECE427D8216}" srcOrd="1" destOrd="0" parTransId="{4C3198FB-F3C7-459E-904F-DA228E15F700}" sibTransId="{8C46FE28-8BF0-4B02-A496-18FD9F19C0C3}"/>
    <dgm:cxn modelId="{AFAF124C-F520-44DB-983E-7867889947E0}" type="presParOf" srcId="{BCA9F577-B884-4D96-A615-5FE6BBDBC292}" destId="{696DDEB8-E8A9-4D4D-A3F2-620DC707F656}" srcOrd="0" destOrd="0" presId="urn:microsoft.com/office/officeart/2018/2/layout/IconVerticalSolidList"/>
    <dgm:cxn modelId="{14E66039-F008-401F-9D52-39608988115D}" type="presParOf" srcId="{696DDEB8-E8A9-4D4D-A3F2-620DC707F656}" destId="{B871E260-115E-459A-BF91-72C4B8485709}" srcOrd="0" destOrd="0" presId="urn:microsoft.com/office/officeart/2018/2/layout/IconVerticalSolidList"/>
    <dgm:cxn modelId="{300523B3-E26C-4D23-B907-EAA2568B7C38}" type="presParOf" srcId="{696DDEB8-E8A9-4D4D-A3F2-620DC707F656}" destId="{717F91C1-AC7F-462A-92C7-00BBB63AD5C7}" srcOrd="1" destOrd="0" presId="urn:microsoft.com/office/officeart/2018/2/layout/IconVerticalSolidList"/>
    <dgm:cxn modelId="{7885CD31-E680-49E1-8B3B-7F6F5776937E}" type="presParOf" srcId="{696DDEB8-E8A9-4D4D-A3F2-620DC707F656}" destId="{56225D95-7C96-4DAD-8053-9DC7D91DEC59}" srcOrd="2" destOrd="0" presId="urn:microsoft.com/office/officeart/2018/2/layout/IconVerticalSolidList"/>
    <dgm:cxn modelId="{ADDBB94B-1D83-4759-A673-E3D77756DEAE}" type="presParOf" srcId="{696DDEB8-E8A9-4D4D-A3F2-620DC707F656}" destId="{4B6572AD-5A05-4ED4-96A7-F74F16D1D936}" srcOrd="3" destOrd="0" presId="urn:microsoft.com/office/officeart/2018/2/layout/IconVerticalSolidList"/>
    <dgm:cxn modelId="{5F377CD1-DD91-47C4-9A39-30E428698B29}" type="presParOf" srcId="{BCA9F577-B884-4D96-A615-5FE6BBDBC292}" destId="{C219E7F7-6404-4324-BE39-7B90B50FAC2D}" srcOrd="1" destOrd="0" presId="urn:microsoft.com/office/officeart/2018/2/layout/IconVerticalSolidList"/>
    <dgm:cxn modelId="{CE9675A1-368F-4A6D-AD2C-1CF6B55913A9}" type="presParOf" srcId="{BCA9F577-B884-4D96-A615-5FE6BBDBC292}" destId="{CB7761CF-EFF9-40F4-AAA7-D18242E72CC8}" srcOrd="2" destOrd="0" presId="urn:microsoft.com/office/officeart/2018/2/layout/IconVerticalSolidList"/>
    <dgm:cxn modelId="{49974015-7B3E-4B27-8AB1-D12E35061907}" type="presParOf" srcId="{CB7761CF-EFF9-40F4-AAA7-D18242E72CC8}" destId="{A99B733C-A7AC-4906-8A8C-DBF741FC0CF1}" srcOrd="0" destOrd="0" presId="urn:microsoft.com/office/officeart/2018/2/layout/IconVerticalSolidList"/>
    <dgm:cxn modelId="{3E725370-6191-46CF-AB48-23A0123FD399}" type="presParOf" srcId="{CB7761CF-EFF9-40F4-AAA7-D18242E72CC8}" destId="{49A98FED-BCB6-4F1A-99F2-55C25576F26E}" srcOrd="1" destOrd="0" presId="urn:microsoft.com/office/officeart/2018/2/layout/IconVerticalSolidList"/>
    <dgm:cxn modelId="{3636FEDD-34D2-4B73-A335-ED9A5BD1B5B5}" type="presParOf" srcId="{CB7761CF-EFF9-40F4-AAA7-D18242E72CC8}" destId="{873A392D-75AC-469B-8F7B-2B3769D59E25}" srcOrd="2" destOrd="0" presId="urn:microsoft.com/office/officeart/2018/2/layout/IconVerticalSolidList"/>
    <dgm:cxn modelId="{05649F66-D4E6-4E0A-A033-414A118EF0A4}" type="presParOf" srcId="{CB7761CF-EFF9-40F4-AAA7-D18242E72CC8}" destId="{5949AD43-D219-4A81-9E58-9111AA84923C}" srcOrd="3" destOrd="0" presId="urn:microsoft.com/office/officeart/2018/2/layout/IconVerticalSolidList"/>
    <dgm:cxn modelId="{4FD84BB3-628A-478B-A909-6C1227C3DD95}" type="presParOf" srcId="{BCA9F577-B884-4D96-A615-5FE6BBDBC292}" destId="{517917FB-6F7D-49FD-B254-180347CFB66B}" srcOrd="3" destOrd="0" presId="urn:microsoft.com/office/officeart/2018/2/layout/IconVerticalSolidList"/>
    <dgm:cxn modelId="{DD1FE68F-96FF-4CBC-8353-6CE104DFBD97}" type="presParOf" srcId="{BCA9F577-B884-4D96-A615-5FE6BBDBC292}" destId="{A3800E9C-749F-4373-B946-9863B68E494D}" srcOrd="4" destOrd="0" presId="urn:microsoft.com/office/officeart/2018/2/layout/IconVerticalSolidList"/>
    <dgm:cxn modelId="{46ACACBF-01AF-4E58-939D-42E41A52EFE4}" type="presParOf" srcId="{A3800E9C-749F-4373-B946-9863B68E494D}" destId="{209F6B47-588E-49E9-BEAF-E85D2E0B94CF}" srcOrd="0" destOrd="0" presId="urn:microsoft.com/office/officeart/2018/2/layout/IconVerticalSolidList"/>
    <dgm:cxn modelId="{4327256C-DA56-400D-B50D-41C2169217EF}" type="presParOf" srcId="{A3800E9C-749F-4373-B946-9863B68E494D}" destId="{8935959B-C85A-4BAB-9BF5-47F5883D1657}" srcOrd="1" destOrd="0" presId="urn:microsoft.com/office/officeart/2018/2/layout/IconVerticalSolidList"/>
    <dgm:cxn modelId="{1DDD6A49-A678-4005-A681-9CCBF5790F00}" type="presParOf" srcId="{A3800E9C-749F-4373-B946-9863B68E494D}" destId="{D4F73032-14B9-4085-A3A9-BC8336397CF4}" srcOrd="2" destOrd="0" presId="urn:microsoft.com/office/officeart/2018/2/layout/IconVerticalSolidList"/>
    <dgm:cxn modelId="{3A300EF0-7850-41F1-8807-C8F866312CC9}" type="presParOf" srcId="{A3800E9C-749F-4373-B946-9863B68E494D}" destId="{1368EF4E-FF20-4C87-94CF-214197AB22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74B5D-9F5E-41D2-8408-DF5B861803DF}">
      <dsp:nvSpPr>
        <dsp:cNvPr id="0" name=""/>
        <dsp:cNvSpPr/>
      </dsp:nvSpPr>
      <dsp:spPr>
        <a:xfrm>
          <a:off x="0" y="0"/>
          <a:ext cx="8595360" cy="935640"/>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i-FI" sz="1700" kern="1200" dirty="0"/>
            <a:t>Kertoa henkilökunnalle, Lesti- ja Perhonjokilaaksoihin suunnitellun </a:t>
          </a:r>
          <a:r>
            <a:rPr lang="fi-FI" sz="1700" kern="1200" dirty="0" err="1"/>
            <a:t>yöpartiotoiminnan</a:t>
          </a:r>
          <a:r>
            <a:rPr lang="fi-FI" sz="1700" kern="1200" dirty="0"/>
            <a:t> kehittämistyön tämän hetkisestä muuttuneesta suunnitelmasta ja viimeisimmästä henkilöstökyselystä.</a:t>
          </a:r>
          <a:endParaRPr lang="en-US" sz="1700" kern="1200" dirty="0"/>
        </a:p>
      </dsp:txBody>
      <dsp:txXfrm>
        <a:off x="27404" y="27404"/>
        <a:ext cx="7506669" cy="880832"/>
      </dsp:txXfrm>
    </dsp:sp>
    <dsp:sp modelId="{B79CFA12-3A9C-47DF-BF5D-2A9C1F2FB321}">
      <dsp:nvSpPr>
        <dsp:cNvPr id="0" name=""/>
        <dsp:cNvSpPr/>
      </dsp:nvSpPr>
      <dsp:spPr>
        <a:xfrm>
          <a:off x="719861" y="1105757"/>
          <a:ext cx="8595360" cy="935640"/>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i-FI" sz="1700" kern="1200" dirty="0"/>
            <a:t>Kertoa siitä, miten tämänhetkinen suunnitelma tulee vaikuttamaan henkilöstön työnkuviin ja </a:t>
          </a:r>
          <a:r>
            <a:rPr lang="fi-FI" sz="1700" kern="1200" dirty="0">
              <a:solidFill>
                <a:srgbClr val="FF0000"/>
              </a:solidFill>
            </a:rPr>
            <a:t>mikä muuttuu alueen toimintakentässä</a:t>
          </a:r>
          <a:r>
            <a:rPr lang="fi-FI" sz="1700" kern="1200" dirty="0"/>
            <a:t>.</a:t>
          </a:r>
          <a:endParaRPr lang="en-US" sz="1700" kern="1200" dirty="0"/>
        </a:p>
      </dsp:txBody>
      <dsp:txXfrm>
        <a:off x="747265" y="1133161"/>
        <a:ext cx="7212524" cy="880832"/>
      </dsp:txXfrm>
    </dsp:sp>
    <dsp:sp modelId="{9BE75CFC-E2B4-4A4B-BB2D-DB69E30B99A6}">
      <dsp:nvSpPr>
        <dsp:cNvPr id="0" name=""/>
        <dsp:cNvSpPr/>
      </dsp:nvSpPr>
      <dsp:spPr>
        <a:xfrm>
          <a:off x="1428978" y="2211514"/>
          <a:ext cx="8595360" cy="935640"/>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i-FI" sz="1700" kern="1200" dirty="0"/>
            <a:t>Käydä avointa keskustelua toiminnan käynnistämiseen liittyen, tuoda esille omia näkemyksiä ja kysymyksiä. </a:t>
          </a:r>
          <a:endParaRPr lang="en-US" sz="1700" kern="1200" dirty="0"/>
        </a:p>
        <a:p>
          <a:pPr marL="114300" lvl="1" indent="-114300" algn="l" defTabSz="577850">
            <a:lnSpc>
              <a:spcPct val="90000"/>
            </a:lnSpc>
            <a:spcBef>
              <a:spcPct val="0"/>
            </a:spcBef>
            <a:spcAft>
              <a:spcPct val="15000"/>
            </a:spcAft>
            <a:buChar char="•"/>
          </a:pPr>
          <a:r>
            <a:rPr lang="fi-FI" sz="1300" i="1" kern="1200"/>
            <a:t>Kysymykset ja kommentit vievät kehittämistyötä eteenpäin joka tapauksessa</a:t>
          </a:r>
          <a:endParaRPr lang="en-US" sz="1300" kern="1200"/>
        </a:p>
      </dsp:txBody>
      <dsp:txXfrm>
        <a:off x="1456382" y="2238918"/>
        <a:ext cx="7223268" cy="880832"/>
      </dsp:txXfrm>
    </dsp:sp>
    <dsp:sp modelId="{4F8370D7-B56B-401F-BCE9-6AFF9021F669}">
      <dsp:nvSpPr>
        <dsp:cNvPr id="0" name=""/>
        <dsp:cNvSpPr/>
      </dsp:nvSpPr>
      <dsp:spPr>
        <a:xfrm>
          <a:off x="2148840" y="3317271"/>
          <a:ext cx="8595360" cy="935640"/>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i-FI" sz="1700" i="0" kern="1200"/>
            <a:t>Rakentava ja asiallinen keskustelu on pohja yhteiselle kehittämistyölle</a:t>
          </a:r>
          <a:endParaRPr lang="en-US" sz="1700" kern="1200"/>
        </a:p>
      </dsp:txBody>
      <dsp:txXfrm>
        <a:off x="2176244" y="3344675"/>
        <a:ext cx="7212524" cy="880832"/>
      </dsp:txXfrm>
    </dsp:sp>
    <dsp:sp modelId="{7E07D509-63DE-480D-A11D-2ED01B889974}">
      <dsp:nvSpPr>
        <dsp:cNvPr id="0" name=""/>
        <dsp:cNvSpPr/>
      </dsp:nvSpPr>
      <dsp:spPr>
        <a:xfrm>
          <a:off x="7987193" y="716615"/>
          <a:ext cx="608166" cy="608166"/>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124030" y="716615"/>
        <a:ext cx="334492" cy="457645"/>
      </dsp:txXfrm>
    </dsp:sp>
    <dsp:sp modelId="{5525D885-6CF6-4103-B04B-1E47C2C6004B}">
      <dsp:nvSpPr>
        <dsp:cNvPr id="0" name=""/>
        <dsp:cNvSpPr/>
      </dsp:nvSpPr>
      <dsp:spPr>
        <a:xfrm>
          <a:off x="8707054" y="1822372"/>
          <a:ext cx="608166" cy="608166"/>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843891" y="1822372"/>
        <a:ext cx="334492" cy="457645"/>
      </dsp:txXfrm>
    </dsp:sp>
    <dsp:sp modelId="{00C3DABA-E627-44F5-8F91-C4997EC8139C}">
      <dsp:nvSpPr>
        <dsp:cNvPr id="0" name=""/>
        <dsp:cNvSpPr/>
      </dsp:nvSpPr>
      <dsp:spPr>
        <a:xfrm>
          <a:off x="9416172" y="2928129"/>
          <a:ext cx="608166" cy="608166"/>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553009" y="2928129"/>
        <a:ext cx="334492" cy="4576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C9E17-DFCB-4889-9B44-D7496AC57691}">
      <dsp:nvSpPr>
        <dsp:cNvPr id="0" name=""/>
        <dsp:cNvSpPr/>
      </dsp:nvSpPr>
      <dsp:spPr>
        <a:xfrm>
          <a:off x="161545" y="1281215"/>
          <a:ext cx="3708755" cy="148350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i-FI" sz="1400" kern="1200" dirty="0" err="1"/>
            <a:t>Yöpartiotoiminnan</a:t>
          </a:r>
          <a:r>
            <a:rPr lang="fi-FI" sz="1400" kern="1200" dirty="0"/>
            <a:t> aktiivinen kehittäminen aloitettiin 1/2021, hanketyöntekijänä aloitti Heidi Rosbäck 2/2021</a:t>
          </a:r>
        </a:p>
      </dsp:txBody>
      <dsp:txXfrm>
        <a:off x="903296" y="1281215"/>
        <a:ext cx="2225253" cy="1483502"/>
      </dsp:txXfrm>
    </dsp:sp>
    <dsp:sp modelId="{A4F9A1A6-A625-4C54-B136-FF7A301738EC}">
      <dsp:nvSpPr>
        <dsp:cNvPr id="0" name=""/>
        <dsp:cNvSpPr/>
      </dsp:nvSpPr>
      <dsp:spPr>
        <a:xfrm>
          <a:off x="3361945" y="1305114"/>
          <a:ext cx="3708755" cy="148350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i-FI" sz="1400" kern="1200" dirty="0" err="1"/>
            <a:t>Yöpartion</a:t>
          </a:r>
          <a:r>
            <a:rPr lang="fi-FI" sz="1400" kern="1200" dirty="0"/>
            <a:t> toimintamallit luotiin Heidin johdolla työrukkasessa ja päätettiin ohjausryhmässä kevään 2021 aikana.</a:t>
          </a:r>
        </a:p>
      </dsp:txBody>
      <dsp:txXfrm>
        <a:off x="4103696" y="1305114"/>
        <a:ext cx="2225253" cy="1483502"/>
      </dsp:txXfrm>
    </dsp:sp>
    <dsp:sp modelId="{48C7B2AC-D6C8-4764-A168-99311217DC51}">
      <dsp:nvSpPr>
        <dsp:cNvPr id="0" name=""/>
        <dsp:cNvSpPr/>
      </dsp:nvSpPr>
      <dsp:spPr>
        <a:xfrm>
          <a:off x="6559018" y="1281215"/>
          <a:ext cx="3708755" cy="148350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i-FI" sz="1400" kern="1200" dirty="0"/>
            <a:t>Toimintamallit valmiina toukokuussa 2021, jalkauttamisvaihetta siirrettiin henkilöstötilanteen vuoksi kesälomien kynnykseltä syksyyn</a:t>
          </a:r>
        </a:p>
      </dsp:txBody>
      <dsp:txXfrm>
        <a:off x="7300769" y="1281215"/>
        <a:ext cx="2225253" cy="1483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16FA9-78D9-41DD-ABF2-C61A510E26EC}">
      <dsp:nvSpPr>
        <dsp:cNvPr id="0" name=""/>
        <dsp:cNvSpPr/>
      </dsp:nvSpPr>
      <dsp:spPr>
        <a:xfrm>
          <a:off x="0" y="1263495"/>
          <a:ext cx="3708754" cy="1483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i-FI" sz="1600" kern="1200" dirty="0"/>
            <a:t>Syksyllä 2021 YT-neuvotteluiden yhteydessä ammattiliitot kyseenalaistivat toimintamallin</a:t>
          </a:r>
        </a:p>
      </dsp:txBody>
      <dsp:txXfrm>
        <a:off x="741751" y="1263495"/>
        <a:ext cx="2225253" cy="1483501"/>
      </dsp:txXfrm>
    </dsp:sp>
    <dsp:sp modelId="{4027D3C7-57CF-41A0-A75E-1DA888E1A5EA}">
      <dsp:nvSpPr>
        <dsp:cNvPr id="0" name=""/>
        <dsp:cNvSpPr/>
      </dsp:nvSpPr>
      <dsp:spPr>
        <a:xfrm>
          <a:off x="3201844" y="1259059"/>
          <a:ext cx="3708754" cy="1483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i-FI" sz="1600" kern="1200" dirty="0"/>
            <a:t>Neuvotteluiden jälkeen asiaa selvitettiin ja jalkauttamisvaihetta päätettiin siirtää edelleen ja kehittämistyötä jatkettiin.</a:t>
          </a:r>
        </a:p>
      </dsp:txBody>
      <dsp:txXfrm>
        <a:off x="3943595" y="1259059"/>
        <a:ext cx="2225253" cy="1483501"/>
      </dsp:txXfrm>
    </dsp:sp>
    <dsp:sp modelId="{481AE834-7676-4EAE-B85B-3FB502D7AC7B}">
      <dsp:nvSpPr>
        <dsp:cNvPr id="0" name=""/>
        <dsp:cNvSpPr/>
      </dsp:nvSpPr>
      <dsp:spPr>
        <a:xfrm>
          <a:off x="6500288" y="1234106"/>
          <a:ext cx="3708754" cy="148350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fi-FI" sz="1600" kern="1200" dirty="0"/>
            <a:t>Joulukuussa 2021 saatiin vuoden 2022 talousarvion myötä päätös 2 vakanssista </a:t>
          </a:r>
          <a:r>
            <a:rPr lang="fi-FI" sz="1600" kern="1200" dirty="0" err="1"/>
            <a:t>yöpartiotoimintaan</a:t>
          </a:r>
          <a:r>
            <a:rPr lang="fi-FI" sz="1600" kern="1200" dirty="0"/>
            <a:t> jokilaaksojen alueelle.</a:t>
          </a:r>
        </a:p>
      </dsp:txBody>
      <dsp:txXfrm>
        <a:off x="7242039" y="1234106"/>
        <a:ext cx="2225253" cy="1483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A8BF6-2C96-4B80-9B30-861CA266D52E}">
      <dsp:nvSpPr>
        <dsp:cNvPr id="0" name=""/>
        <dsp:cNvSpPr/>
      </dsp:nvSpPr>
      <dsp:spPr>
        <a:xfrm>
          <a:off x="4984" y="313262"/>
          <a:ext cx="3697338" cy="14557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Lähettävä yksikkö</a:t>
          </a:r>
        </a:p>
      </dsp:txBody>
      <dsp:txXfrm>
        <a:off x="4984" y="313262"/>
        <a:ext cx="3697338" cy="970501"/>
      </dsp:txXfrm>
    </dsp:sp>
    <dsp:sp modelId="{D853BE38-2D68-4174-95B7-E77B0E1B788A}">
      <dsp:nvSpPr>
        <dsp:cNvPr id="0" name=""/>
        <dsp:cNvSpPr/>
      </dsp:nvSpPr>
      <dsp:spPr>
        <a:xfrm>
          <a:off x="762270" y="1283764"/>
          <a:ext cx="3697338"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Huolehtii ennakoivasti asiat.</a:t>
          </a:r>
        </a:p>
        <a:p>
          <a:pPr marL="57150" lvl="1" indent="-57150" algn="l" defTabSz="488950">
            <a:lnSpc>
              <a:spcPct val="90000"/>
            </a:lnSpc>
            <a:spcBef>
              <a:spcPct val="0"/>
            </a:spcBef>
            <a:spcAft>
              <a:spcPct val="15000"/>
            </a:spcAft>
            <a:buChar char="•"/>
          </a:pPr>
          <a:r>
            <a:rPr lang="fi-FI" sz="1100" kern="1200" dirty="0"/>
            <a:t>Uusi toimintaohje ”</a:t>
          </a:r>
          <a:r>
            <a:rPr lang="fi-FI" sz="1100" kern="1200"/>
            <a:t>Turvallinen kotiutuminen” </a:t>
          </a:r>
          <a:r>
            <a:rPr lang="fi-FI" sz="1100" kern="1200" dirty="0"/>
            <a:t>välitetty yksiköihin toiminnanohjauskeskuksen kautta.</a:t>
          </a:r>
        </a:p>
        <a:p>
          <a:pPr marL="57150" lvl="1" indent="-57150" algn="l" defTabSz="488950">
            <a:lnSpc>
              <a:spcPct val="90000"/>
            </a:lnSpc>
            <a:spcBef>
              <a:spcPct val="0"/>
            </a:spcBef>
            <a:spcAft>
              <a:spcPct val="15000"/>
            </a:spcAft>
            <a:buChar char="•"/>
          </a:pPr>
          <a:r>
            <a:rPr lang="fi-FI" sz="1100" kern="1200" dirty="0"/>
            <a:t>Fraasi avuksi</a:t>
          </a:r>
        </a:p>
        <a:p>
          <a:pPr marL="114300" lvl="2" indent="-57150" algn="l" defTabSz="488950">
            <a:lnSpc>
              <a:spcPct val="90000"/>
            </a:lnSpc>
            <a:spcBef>
              <a:spcPct val="0"/>
            </a:spcBef>
            <a:spcAft>
              <a:spcPct val="15000"/>
            </a:spcAft>
            <a:buChar char="•"/>
          </a:pPr>
          <a:r>
            <a:rPr lang="fi-FI" sz="1100" b="0" kern="1200" dirty="0"/>
            <a:t>missä asuu?</a:t>
          </a:r>
        </a:p>
        <a:p>
          <a:pPr marL="114300" lvl="2" indent="-57150" algn="l" defTabSz="488950">
            <a:lnSpc>
              <a:spcPct val="90000"/>
            </a:lnSpc>
            <a:spcBef>
              <a:spcPct val="0"/>
            </a:spcBef>
            <a:spcAft>
              <a:spcPct val="15000"/>
            </a:spcAft>
            <a:buChar char="•"/>
          </a:pPr>
          <a:r>
            <a:rPr lang="fi-FI" sz="1100" b="0" kern="1200" dirty="0"/>
            <a:t>Miksi tarvitsee yöaikaisen käynnin?</a:t>
          </a:r>
        </a:p>
        <a:p>
          <a:pPr marL="114300" lvl="2" indent="-57150" algn="l" defTabSz="488950">
            <a:lnSpc>
              <a:spcPct val="90000"/>
            </a:lnSpc>
            <a:spcBef>
              <a:spcPct val="0"/>
            </a:spcBef>
            <a:spcAft>
              <a:spcPct val="15000"/>
            </a:spcAft>
            <a:buChar char="•"/>
          </a:pPr>
          <a:r>
            <a:rPr lang="fi-FI" sz="1100" b="0" kern="1200"/>
            <a:t>mihin aikaan tarvitsee käyntiä?</a:t>
          </a:r>
          <a:endParaRPr lang="fi-FI" sz="1100" b="0" kern="1200" dirty="0"/>
        </a:p>
        <a:p>
          <a:pPr marL="114300" lvl="2" indent="-57150" algn="l" defTabSz="488950">
            <a:lnSpc>
              <a:spcPct val="90000"/>
            </a:lnSpc>
            <a:spcBef>
              <a:spcPct val="0"/>
            </a:spcBef>
            <a:spcAft>
              <a:spcPct val="15000"/>
            </a:spcAft>
            <a:buChar char="•"/>
          </a:pPr>
          <a:r>
            <a:rPr lang="fi-FI" sz="1100" b="0" kern="1200" dirty="0"/>
            <a:t>millaista apua tarvitsee </a:t>
          </a:r>
          <a:r>
            <a:rPr lang="fi-FI" sz="1100" b="0" kern="1200" dirty="0" err="1"/>
            <a:t>yökäynnillä</a:t>
          </a:r>
          <a:r>
            <a:rPr lang="fi-FI" sz="1100" b="0" kern="1200" dirty="0"/>
            <a:t>?</a:t>
          </a:r>
        </a:p>
        <a:p>
          <a:pPr marL="114300" lvl="2" indent="-57150" algn="l" defTabSz="488950">
            <a:lnSpc>
              <a:spcPct val="90000"/>
            </a:lnSpc>
            <a:spcBef>
              <a:spcPct val="0"/>
            </a:spcBef>
            <a:spcAft>
              <a:spcPct val="15000"/>
            </a:spcAft>
            <a:buChar char="•"/>
          </a:pPr>
          <a:r>
            <a:rPr lang="fi-FI" sz="1100" b="0" kern="1200"/>
            <a:t>voisiko hoitaa videovisitillä tai puhelimitse?</a:t>
          </a:r>
          <a:endParaRPr lang="fi-FI" sz="1100" b="0" kern="1200" dirty="0"/>
        </a:p>
        <a:p>
          <a:pPr marL="114300" lvl="2" indent="-57150" algn="l" defTabSz="488950">
            <a:lnSpc>
              <a:spcPct val="90000"/>
            </a:lnSpc>
            <a:spcBef>
              <a:spcPct val="0"/>
            </a:spcBef>
            <a:spcAft>
              <a:spcPct val="15000"/>
            </a:spcAft>
            <a:buChar char="•"/>
          </a:pPr>
          <a:r>
            <a:rPr lang="fi-FI" sz="1100" b="0" kern="1200"/>
            <a:t>onko omaisia lähellä tai samassa taloudessa?</a:t>
          </a:r>
          <a:endParaRPr lang="fi-FI" sz="1100" b="0" kern="1200" dirty="0"/>
        </a:p>
        <a:p>
          <a:pPr marL="114300" lvl="2" indent="-57150" algn="l" defTabSz="488950">
            <a:lnSpc>
              <a:spcPct val="90000"/>
            </a:lnSpc>
            <a:spcBef>
              <a:spcPct val="0"/>
            </a:spcBef>
            <a:spcAft>
              <a:spcPct val="15000"/>
            </a:spcAft>
            <a:buChar char="•"/>
          </a:pPr>
          <a:r>
            <a:rPr lang="fi-FI" sz="1100" b="0" kern="1200"/>
            <a:t>kauanko arviolta tarvitsee käyntejä?</a:t>
          </a:r>
          <a:endParaRPr lang="fi-FI" sz="1100" b="0" kern="1200" dirty="0"/>
        </a:p>
        <a:p>
          <a:pPr marL="114300" lvl="2" indent="-57150" algn="l" defTabSz="488950">
            <a:lnSpc>
              <a:spcPct val="90000"/>
            </a:lnSpc>
            <a:spcBef>
              <a:spcPct val="0"/>
            </a:spcBef>
            <a:spcAft>
              <a:spcPct val="15000"/>
            </a:spcAft>
            <a:buChar char="•"/>
          </a:pPr>
          <a:r>
            <a:rPr lang="fi-FI" sz="1100" b="0" kern="1200"/>
            <a:t>onko asiakkaalla tarvittavat apuvälineet?</a:t>
          </a:r>
          <a:endParaRPr lang="fi-FI" sz="1100" b="0" kern="1200" dirty="0"/>
        </a:p>
        <a:p>
          <a:pPr marL="114300" lvl="2" indent="-57150" algn="l" defTabSz="488950">
            <a:lnSpc>
              <a:spcPct val="90000"/>
            </a:lnSpc>
            <a:spcBef>
              <a:spcPct val="0"/>
            </a:spcBef>
            <a:spcAft>
              <a:spcPct val="15000"/>
            </a:spcAft>
            <a:buChar char="•"/>
          </a:pPr>
          <a:r>
            <a:rPr lang="fi-FI" sz="1100" b="0" kern="1200" dirty="0"/>
            <a:t>Avain asia</a:t>
          </a:r>
        </a:p>
        <a:p>
          <a:pPr marL="114300" lvl="2" indent="-57150" algn="l" defTabSz="488950">
            <a:lnSpc>
              <a:spcPct val="90000"/>
            </a:lnSpc>
            <a:spcBef>
              <a:spcPct val="0"/>
            </a:spcBef>
            <a:spcAft>
              <a:spcPct val="15000"/>
            </a:spcAft>
            <a:buChar char="•"/>
          </a:pPr>
          <a:r>
            <a:rPr lang="fi-FI" sz="1100" b="0" kern="1200" dirty="0"/>
            <a:t>Onko potilaan kotiolot soveltuvat kotihoidolle?</a:t>
          </a:r>
        </a:p>
        <a:p>
          <a:pPr marL="114300" lvl="2" indent="-57150" algn="l" defTabSz="488950">
            <a:lnSpc>
              <a:spcPct val="90000"/>
            </a:lnSpc>
            <a:spcBef>
              <a:spcPct val="0"/>
            </a:spcBef>
            <a:spcAft>
              <a:spcPct val="15000"/>
            </a:spcAft>
            <a:buChar char="•"/>
          </a:pPr>
          <a:r>
            <a:rPr lang="fi-FI" sz="1100" b="0" kern="1200" dirty="0"/>
            <a:t>Jos asiakas pärjää puhelin tai </a:t>
          </a:r>
          <a:r>
            <a:rPr lang="fi-FI" sz="1100" b="0" kern="1200" dirty="0" err="1"/>
            <a:t>videovisit</a:t>
          </a:r>
          <a:r>
            <a:rPr lang="fi-FI" sz="1100" b="0" kern="1200" dirty="0"/>
            <a:t> palvelulla, järjestelee asiat toiminnanohjauskeskuksen kautta.</a:t>
          </a:r>
        </a:p>
      </dsp:txBody>
      <dsp:txXfrm>
        <a:off x="855058" y="1376552"/>
        <a:ext cx="3511762" cy="2982424"/>
      </dsp:txXfrm>
    </dsp:sp>
    <dsp:sp modelId="{61BA39E1-DDF3-465C-95E6-4EE9181160F9}">
      <dsp:nvSpPr>
        <dsp:cNvPr id="0" name=""/>
        <dsp:cNvSpPr/>
      </dsp:nvSpPr>
      <dsp:spPr>
        <a:xfrm>
          <a:off x="4262826" y="338248"/>
          <a:ext cx="1188266" cy="920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kern="1200"/>
        </a:p>
      </dsp:txBody>
      <dsp:txXfrm>
        <a:off x="4262826" y="522354"/>
        <a:ext cx="912107" cy="552318"/>
      </dsp:txXfrm>
    </dsp:sp>
    <dsp:sp modelId="{D90C4E17-1D3B-4EB4-B861-BED6E0C72881}">
      <dsp:nvSpPr>
        <dsp:cNvPr id="0" name=""/>
        <dsp:cNvSpPr/>
      </dsp:nvSpPr>
      <dsp:spPr>
        <a:xfrm>
          <a:off x="5944336" y="313262"/>
          <a:ext cx="4130592" cy="14557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Koordinoiva taho/Lestijokilaakson vastaava sairaanhoitaja (ma-pe klo 8-16)</a:t>
          </a:r>
        </a:p>
      </dsp:txBody>
      <dsp:txXfrm>
        <a:off x="5944336" y="313262"/>
        <a:ext cx="4130592" cy="970501"/>
      </dsp:txXfrm>
    </dsp:sp>
    <dsp:sp modelId="{26435559-44FC-440C-A509-08B03B084225}">
      <dsp:nvSpPr>
        <dsp:cNvPr id="0" name=""/>
        <dsp:cNvSpPr/>
      </dsp:nvSpPr>
      <dsp:spPr>
        <a:xfrm>
          <a:off x="6918249" y="1283764"/>
          <a:ext cx="3697338" cy="3168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Varmistaa, että fraasin asiat on selvitetty.</a:t>
          </a:r>
        </a:p>
        <a:p>
          <a:pPr marL="57150" lvl="1" indent="-57150" algn="l" defTabSz="488950">
            <a:lnSpc>
              <a:spcPct val="90000"/>
            </a:lnSpc>
            <a:spcBef>
              <a:spcPct val="0"/>
            </a:spcBef>
            <a:spcAft>
              <a:spcPct val="15000"/>
            </a:spcAft>
            <a:buChar char="•"/>
          </a:pPr>
          <a:r>
            <a:rPr lang="fi-FI" sz="1100" kern="1200" dirty="0"/>
            <a:t>Alkaa järjestelemään </a:t>
          </a:r>
          <a:r>
            <a:rPr lang="fi-FI" sz="1100" kern="1200" dirty="0" err="1"/>
            <a:t>yöpartioasiakkaan</a:t>
          </a:r>
          <a:r>
            <a:rPr lang="fi-FI" sz="1100" kern="1200" dirty="0"/>
            <a:t> kotihoidon käyntejä. </a:t>
          </a:r>
          <a:endParaRPr lang="fi-FI" sz="1100" kern="1200" dirty="0">
            <a:solidFill>
              <a:srgbClr val="FF0000"/>
            </a:solidFill>
          </a:endParaRPr>
        </a:p>
        <a:p>
          <a:pPr marL="57150" lvl="1" indent="-57150" algn="l" defTabSz="488950">
            <a:lnSpc>
              <a:spcPct val="90000"/>
            </a:lnSpc>
            <a:spcBef>
              <a:spcPct val="0"/>
            </a:spcBef>
            <a:spcAft>
              <a:spcPct val="15000"/>
            </a:spcAft>
            <a:buChar char="•"/>
          </a:pPr>
          <a:r>
            <a:rPr lang="fi-FI" sz="1100" kern="1200" dirty="0">
              <a:solidFill>
                <a:schemeClr val="tx1"/>
              </a:solidFill>
            </a:rPr>
            <a:t>Lisää asiakkaan </a:t>
          </a:r>
          <a:r>
            <a:rPr lang="fi-FI" sz="1100" kern="1200" dirty="0" err="1">
              <a:solidFill>
                <a:schemeClr val="tx1"/>
              </a:solidFill>
            </a:rPr>
            <a:t>yöpartion</a:t>
          </a:r>
          <a:r>
            <a:rPr lang="fi-FI" sz="1100" kern="1200" dirty="0">
              <a:solidFill>
                <a:schemeClr val="tx1"/>
              </a:solidFill>
            </a:rPr>
            <a:t> ajanvarauskirjalle.</a:t>
          </a:r>
        </a:p>
        <a:p>
          <a:pPr marL="57150" lvl="1" indent="-57150" algn="l" defTabSz="488950">
            <a:lnSpc>
              <a:spcPct val="90000"/>
            </a:lnSpc>
            <a:spcBef>
              <a:spcPct val="0"/>
            </a:spcBef>
            <a:spcAft>
              <a:spcPct val="15000"/>
            </a:spcAft>
            <a:buChar char="•"/>
          </a:pPr>
          <a:r>
            <a:rPr lang="fi-FI" sz="1100" kern="1200" dirty="0">
              <a:solidFill>
                <a:schemeClr val="tx1"/>
              </a:solidFill>
            </a:rPr>
            <a:t>Ilmoittaa tarvittaessa </a:t>
          </a:r>
          <a:r>
            <a:rPr lang="fi-FI" sz="1100" kern="1200" dirty="0" err="1">
              <a:solidFill>
                <a:schemeClr val="tx1"/>
              </a:solidFill>
            </a:rPr>
            <a:t>yöpartioasiakkaasta</a:t>
          </a:r>
          <a:r>
            <a:rPr lang="fi-FI" sz="1100" kern="1200" dirty="0">
              <a:solidFill>
                <a:schemeClr val="tx1"/>
              </a:solidFill>
            </a:rPr>
            <a:t> </a:t>
          </a:r>
          <a:r>
            <a:rPr lang="fi-FI" sz="1100" kern="1200" dirty="0" err="1">
              <a:solidFill>
                <a:schemeClr val="tx1"/>
              </a:solidFill>
            </a:rPr>
            <a:t>yöpartion</a:t>
          </a:r>
          <a:r>
            <a:rPr lang="fi-FI" sz="1100" kern="1200" dirty="0">
              <a:solidFill>
                <a:schemeClr val="tx1"/>
              </a:solidFill>
            </a:rPr>
            <a:t> hoitajalle/varallaolijalle</a:t>
          </a:r>
        </a:p>
        <a:p>
          <a:pPr marL="57150" lvl="1" indent="-57150" algn="l" defTabSz="488950">
            <a:lnSpc>
              <a:spcPct val="90000"/>
            </a:lnSpc>
            <a:spcBef>
              <a:spcPct val="0"/>
            </a:spcBef>
            <a:spcAft>
              <a:spcPct val="15000"/>
            </a:spcAft>
            <a:buChar char="•"/>
          </a:pPr>
          <a:r>
            <a:rPr lang="fi-FI" sz="1100" kern="1200" dirty="0"/>
            <a:t>Sairastapauksissa huolehtii, että </a:t>
          </a:r>
          <a:r>
            <a:rPr lang="fi-FI" sz="1100" kern="1200" dirty="0" err="1"/>
            <a:t>yöpartiovuoroon</a:t>
          </a:r>
          <a:r>
            <a:rPr lang="fi-FI" sz="1100" kern="1200" dirty="0"/>
            <a:t> on tekijä. </a:t>
          </a:r>
          <a:endParaRPr lang="fi-FI" sz="1100" kern="1200" dirty="0">
            <a:solidFill>
              <a:schemeClr val="tx1"/>
            </a:solidFill>
          </a:endParaRPr>
        </a:p>
        <a:p>
          <a:pPr marL="114300" lvl="2" indent="-57150" algn="l" defTabSz="488950">
            <a:lnSpc>
              <a:spcPct val="90000"/>
            </a:lnSpc>
            <a:spcBef>
              <a:spcPct val="0"/>
            </a:spcBef>
            <a:spcAft>
              <a:spcPct val="15000"/>
            </a:spcAft>
            <a:buChar char="•"/>
          </a:pPr>
          <a:r>
            <a:rPr lang="fi-FI" sz="1100" kern="1200" dirty="0">
              <a:solidFill>
                <a:schemeClr val="tx1"/>
              </a:solidFill>
            </a:rPr>
            <a:t>Varallaolijoilta kysytään mahdollisuus </a:t>
          </a:r>
          <a:r>
            <a:rPr lang="fi-FI" sz="1100" kern="1200" dirty="0" err="1">
              <a:solidFill>
                <a:schemeClr val="tx1"/>
              </a:solidFill>
            </a:rPr>
            <a:t>sijaistukseen</a:t>
          </a:r>
          <a:endParaRPr lang="fi-FI" sz="1100" kern="1200" dirty="0">
            <a:solidFill>
              <a:schemeClr val="tx1"/>
            </a:solidFill>
          </a:endParaRPr>
        </a:p>
        <a:p>
          <a:pPr marL="114300" lvl="2" indent="-57150" algn="l" defTabSz="488950">
            <a:lnSpc>
              <a:spcPct val="90000"/>
            </a:lnSpc>
            <a:spcBef>
              <a:spcPct val="0"/>
            </a:spcBef>
            <a:spcAft>
              <a:spcPct val="15000"/>
            </a:spcAft>
            <a:buChar char="•"/>
          </a:pPr>
          <a:r>
            <a:rPr lang="fi-FI" sz="1100" kern="1200" dirty="0">
              <a:solidFill>
                <a:schemeClr val="tx1"/>
              </a:solidFill>
            </a:rPr>
            <a:t>Optimoinnin roolia vahvistetaan (viikonloppuna tapahtuvien sairastapausten järjestelyssä)</a:t>
          </a:r>
        </a:p>
        <a:p>
          <a:pPr marL="114300" lvl="2" indent="-57150" algn="l" defTabSz="488950">
            <a:lnSpc>
              <a:spcPct val="90000"/>
            </a:lnSpc>
            <a:spcBef>
              <a:spcPct val="0"/>
            </a:spcBef>
            <a:spcAft>
              <a:spcPct val="15000"/>
            </a:spcAft>
            <a:buChar char="•"/>
          </a:pPr>
          <a:r>
            <a:rPr lang="fi-FI" sz="1100" kern="1200" dirty="0">
              <a:solidFill>
                <a:schemeClr val="tx1"/>
              </a:solidFill>
            </a:rPr>
            <a:t>Synergia Kokkolan </a:t>
          </a:r>
          <a:r>
            <a:rPr lang="fi-FI" sz="1100" kern="1200" dirty="0" err="1">
              <a:solidFill>
                <a:schemeClr val="tx1"/>
              </a:solidFill>
            </a:rPr>
            <a:t>yöpartion</a:t>
          </a:r>
          <a:r>
            <a:rPr lang="fi-FI" sz="1100" kern="1200" dirty="0">
              <a:solidFill>
                <a:schemeClr val="tx1"/>
              </a:solidFill>
            </a:rPr>
            <a:t> kanssa selvitetään</a:t>
          </a:r>
        </a:p>
      </dsp:txBody>
      <dsp:txXfrm>
        <a:off x="7011037" y="1376552"/>
        <a:ext cx="3511762" cy="29824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DBE90-E843-409A-AF94-CC1573D5DB39}">
      <dsp:nvSpPr>
        <dsp:cNvPr id="0" name=""/>
        <dsp:cNvSpPr/>
      </dsp:nvSpPr>
      <dsp:spPr>
        <a:xfrm>
          <a:off x="0" y="473188"/>
          <a:ext cx="3842024" cy="1494759"/>
        </a:xfrm>
        <a:prstGeom prst="lef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3D19F8-A578-4514-9EDE-9B73FA160E7D}">
      <dsp:nvSpPr>
        <dsp:cNvPr id="0" name=""/>
        <dsp:cNvSpPr/>
      </dsp:nvSpPr>
      <dsp:spPr>
        <a:xfrm>
          <a:off x="398053" y="755840"/>
          <a:ext cx="3147908" cy="747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ct val="35000"/>
            </a:spcAft>
            <a:buNone/>
          </a:pPr>
          <a:r>
            <a:rPr lang="fi-FI" sz="1200" kern="1200" dirty="0"/>
            <a:t>Ilmoittaa lähettävään yksikköön, kun asiat on valmisteltu ja asiakas voi kotiutua. Tähän voidaan tehdä myös fraasi, joka vielä tehostaa tiedonkulkua.</a:t>
          </a:r>
        </a:p>
      </dsp:txBody>
      <dsp:txXfrm>
        <a:off x="398053" y="755840"/>
        <a:ext cx="3147908" cy="7473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1E260-115E-459A-BF91-72C4B8485709}">
      <dsp:nvSpPr>
        <dsp:cNvPr id="0" name=""/>
        <dsp:cNvSpPr/>
      </dsp:nvSpPr>
      <dsp:spPr>
        <a:xfrm>
          <a:off x="0" y="519"/>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F91C1-AC7F-462A-92C7-00BBB63AD5C7}">
      <dsp:nvSpPr>
        <dsp:cNvPr id="0" name=""/>
        <dsp:cNvSpPr/>
      </dsp:nvSpPr>
      <dsp:spPr>
        <a:xfrm>
          <a:off x="367483" y="273853"/>
          <a:ext cx="668151" cy="66815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6572AD-5A05-4ED4-96A7-F74F16D1D936}">
      <dsp:nvSpPr>
        <dsp:cNvPr id="0" name=""/>
        <dsp:cNvSpPr/>
      </dsp:nvSpPr>
      <dsp:spPr>
        <a:xfrm>
          <a:off x="1403118" y="519"/>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a:t>Asiakkaiden, jotka yöpartioasiakkaaksi valikoituu, täytyy täyttää tietyt kriteerit. Yöpartioasiakkaaksi eivät sovellu henkilöt, joilla itsellään tai omaisella on päihteiden käyttöä tai aggressiivista käyttäytymistä. </a:t>
          </a:r>
          <a:endParaRPr lang="en-US" sz="2200" kern="1200"/>
        </a:p>
      </dsp:txBody>
      <dsp:txXfrm>
        <a:off x="1403118" y="519"/>
        <a:ext cx="9341081" cy="1214821"/>
      </dsp:txXfrm>
    </dsp:sp>
    <dsp:sp modelId="{A99B733C-A7AC-4906-8A8C-DBF741FC0CF1}">
      <dsp:nvSpPr>
        <dsp:cNvPr id="0" name=""/>
        <dsp:cNvSpPr/>
      </dsp:nvSpPr>
      <dsp:spPr>
        <a:xfrm>
          <a:off x="0" y="1519045"/>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98FED-BCB6-4F1A-99F2-55C25576F26E}">
      <dsp:nvSpPr>
        <dsp:cNvPr id="0" name=""/>
        <dsp:cNvSpPr/>
      </dsp:nvSpPr>
      <dsp:spPr>
        <a:xfrm>
          <a:off x="367483" y="1792380"/>
          <a:ext cx="668151" cy="66815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49AD43-D219-4A81-9E58-9111AA84923C}">
      <dsp:nvSpPr>
        <dsp:cNvPr id="0" name=""/>
        <dsp:cNvSpPr/>
      </dsp:nvSpPr>
      <dsp:spPr>
        <a:xfrm>
          <a:off x="1403118" y="1519045"/>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a:t>Kuntiin oltu yhteydessä talviauraukseen liittyen ja osa vastannut että tämä huomioidaan. Kuntien tekniset johtajat / päivystävät talonmiehet ovat yhteyshenkilöitä näissä asioissa. Näistä oltava listaus.</a:t>
          </a:r>
          <a:endParaRPr lang="en-US" sz="2200" kern="1200"/>
        </a:p>
      </dsp:txBody>
      <dsp:txXfrm>
        <a:off x="1403118" y="1519045"/>
        <a:ext cx="9341081" cy="1214821"/>
      </dsp:txXfrm>
    </dsp:sp>
    <dsp:sp modelId="{209F6B47-588E-49E9-BEAF-E85D2E0B94CF}">
      <dsp:nvSpPr>
        <dsp:cNvPr id="0" name=""/>
        <dsp:cNvSpPr/>
      </dsp:nvSpPr>
      <dsp:spPr>
        <a:xfrm>
          <a:off x="0" y="3037571"/>
          <a:ext cx="10744200" cy="12148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5959B-C85A-4BAB-9BF5-47F5883D1657}">
      <dsp:nvSpPr>
        <dsp:cNvPr id="0" name=""/>
        <dsp:cNvSpPr/>
      </dsp:nvSpPr>
      <dsp:spPr>
        <a:xfrm>
          <a:off x="367483" y="3310906"/>
          <a:ext cx="668151" cy="66815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68EF4E-FF20-4C87-94CF-214197AB22B3}">
      <dsp:nvSpPr>
        <dsp:cNvPr id="0" name=""/>
        <dsp:cNvSpPr/>
      </dsp:nvSpPr>
      <dsp:spPr>
        <a:xfrm>
          <a:off x="1403118" y="3037571"/>
          <a:ext cx="9341081" cy="121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69" tIns="128569" rIns="128569" bIns="128569" numCol="1" spcCol="1270" anchor="ctr" anchorCtr="0">
          <a:noAutofit/>
        </a:bodyPr>
        <a:lstStyle/>
        <a:p>
          <a:pPr marL="0" lvl="0" indent="0" algn="l" defTabSz="977900">
            <a:lnSpc>
              <a:spcPct val="90000"/>
            </a:lnSpc>
            <a:spcBef>
              <a:spcPct val="0"/>
            </a:spcBef>
            <a:spcAft>
              <a:spcPct val="35000"/>
            </a:spcAft>
            <a:buNone/>
          </a:pPr>
          <a:r>
            <a:rPr lang="fi-FI" sz="2200" kern="1200" dirty="0"/>
            <a:t>Lestijokilaakson kotihoidon sekä kotisairaalan auto on käytettävissä </a:t>
          </a:r>
          <a:r>
            <a:rPr lang="fi-FI" sz="2200" kern="1200" dirty="0" err="1"/>
            <a:t>yöpartiotehtävissä</a:t>
          </a:r>
          <a:r>
            <a:rPr lang="fi-FI" sz="2200" kern="1200" dirty="0"/>
            <a:t>.</a:t>
          </a:r>
          <a:endParaRPr lang="en-US" sz="2200" kern="1200" dirty="0"/>
        </a:p>
      </dsp:txBody>
      <dsp:txXfrm>
        <a:off x="1403118" y="3037571"/>
        <a:ext cx="9341081" cy="121482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BB894-6F0A-4260-8EA6-72C111E3A10E}" type="datetimeFigureOut">
              <a:rPr lang="fi-FI" smtClean="0"/>
              <a:t>3.6.2022</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E5DFD3-7B81-4700-A122-EFFC36033686}" type="slidenum">
              <a:rPr lang="fi-FI" smtClean="0"/>
              <a:t>‹#›</a:t>
            </a:fld>
            <a:endParaRPr lang="fi-FI"/>
          </a:p>
        </p:txBody>
      </p:sp>
    </p:spTree>
    <p:extLst>
      <p:ext uri="{BB962C8B-B14F-4D97-AF65-F5344CB8AC3E}">
        <p14:creationId xmlns:p14="http://schemas.microsoft.com/office/powerpoint/2010/main" val="467921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408D9-6F1A-481A-9A8B-2C9DC31B22C3}" type="datetimeFigureOut">
              <a:rPr lang="fi-FI" smtClean="0"/>
              <a:t>3.6.2022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A96E4-977E-48FA-886F-47174D14A9BB}" type="slidenum">
              <a:rPr lang="fi-FI" smtClean="0"/>
              <a:t>‹#›</a:t>
            </a:fld>
            <a:endParaRPr lang="fi-FI"/>
          </a:p>
        </p:txBody>
      </p:sp>
    </p:spTree>
    <p:extLst>
      <p:ext uri="{BB962C8B-B14F-4D97-AF65-F5344CB8AC3E}">
        <p14:creationId xmlns:p14="http://schemas.microsoft.com/office/powerpoint/2010/main" val="111945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75885" y="5442028"/>
            <a:ext cx="9228201" cy="865799"/>
          </a:xfrm>
          <a:prstGeom prst="rect">
            <a:avLst/>
          </a:prstGeom>
        </p:spPr>
        <p:txBody>
          <a:bodyPr>
            <a:normAutofit/>
          </a:bodyPr>
          <a:lstStyle>
            <a:lvl1pPr marL="0" indent="0" algn="ctr">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dirty="0"/>
              <a:t>Muokkaa alaotsikon perustyyliä </a:t>
            </a:r>
            <a:r>
              <a:rPr lang="fi-FI" dirty="0" err="1"/>
              <a:t>napsautt</a:t>
            </a:r>
            <a:r>
              <a:rPr lang="fi-FI" dirty="0"/>
              <a:t>.</a:t>
            </a:r>
            <a:endParaRPr lang="en-US" dirty="0"/>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653901"/>
            <a:ext cx="10058400" cy="2472617"/>
          </a:xfrm>
          <a:prstGeom prst="rect">
            <a:avLst/>
          </a:prstGeom>
        </p:spPr>
      </p:pic>
      <p:pic>
        <p:nvPicPr>
          <p:cNvPr id="10" name="Kuva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718" y="306699"/>
            <a:ext cx="1498335" cy="1795922"/>
          </a:xfrm>
          <a:prstGeom prst="rect">
            <a:avLst/>
          </a:prstGeom>
        </p:spPr>
      </p:pic>
      <p:sp>
        <p:nvSpPr>
          <p:cNvPr id="15" name="Title 1"/>
          <p:cNvSpPr>
            <a:spLocks noGrp="1"/>
          </p:cNvSpPr>
          <p:nvPr>
            <p:ph type="ctrTitle"/>
          </p:nvPr>
        </p:nvSpPr>
        <p:spPr>
          <a:xfrm>
            <a:off x="611525" y="4292298"/>
            <a:ext cx="10782300" cy="988512"/>
          </a:xfrm>
          <a:prstGeom prst="rect">
            <a:avLst/>
          </a:prstGeom>
        </p:spPr>
        <p:txBody>
          <a:bodyPr anchor="b">
            <a:noAutofit/>
          </a:bodyPr>
          <a:lstStyle>
            <a:lvl1pPr algn="ctr">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6" name="Slide Number Placeholder 8"/>
          <p:cNvSpPr>
            <a:spLocks noGrp="1"/>
          </p:cNvSpPr>
          <p:nvPr>
            <p:ph type="sldNum" sz="quarter" idx="12"/>
          </p:nvPr>
        </p:nvSpPr>
        <p:spPr>
          <a:xfrm>
            <a:off x="10966550" y="6412447"/>
            <a:ext cx="1121767" cy="370850"/>
          </a:xfrm>
          <a:prstGeom prst="rect">
            <a:avLst/>
          </a:prstGeom>
        </p:spPr>
        <p:txBody>
          <a:bodyPr/>
          <a:lstStyle>
            <a:lvl1pPr algn="r">
              <a:defRPr sz="1400">
                <a:solidFill>
                  <a:srgbClr val="FFFFFF">
                    <a:alpha val="25000"/>
                  </a:srgbClr>
                </a:solidFill>
              </a:defRPr>
            </a:lvl1pPr>
          </a:lstStyle>
          <a:p>
            <a:fld id="{680D50AB-F83C-4E2B-B0AF-3CA1ED4EDFEC}" type="slidenum">
              <a:rPr lang="fi-FI" smtClean="0"/>
              <a:pPr/>
              <a:t>‹#›</a:t>
            </a:fld>
            <a:endParaRPr lang="fi-FI" dirty="0"/>
          </a:p>
        </p:txBody>
      </p:sp>
      <p:sp>
        <p:nvSpPr>
          <p:cNvPr id="17"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8"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Tree>
    <p:extLst>
      <p:ext uri="{BB962C8B-B14F-4D97-AF65-F5344CB8AC3E}">
        <p14:creationId xmlns:p14="http://schemas.microsoft.com/office/powerpoint/2010/main" val="136245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ollinen sisältö">
    <p:spTree>
      <p:nvGrpSpPr>
        <p:cNvPr id="1" name=""/>
        <p:cNvGrpSpPr/>
        <p:nvPr/>
      </p:nvGrpSpPr>
      <p:grpSpPr>
        <a:xfrm>
          <a:off x="0" y="0"/>
          <a:ext cx="0" cy="0"/>
          <a:chOff x="0" y="0"/>
          <a:chExt cx="0" cy="0"/>
        </a:xfrm>
      </p:grpSpPr>
      <p:pic>
        <p:nvPicPr>
          <p:cNvPr id="11" name="Kuva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4242"/>
          <a:stretch/>
        </p:blipFill>
        <p:spPr>
          <a:xfrm>
            <a:off x="0" y="4986853"/>
            <a:ext cx="7620000" cy="1582024"/>
          </a:xfrm>
          <a:prstGeom prst="rect">
            <a:avLst/>
          </a:prstGeom>
        </p:spPr>
      </p:pic>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75982" y="545041"/>
            <a:ext cx="3383280" cy="1754068"/>
          </a:xfrm>
          <a:prstGeom prst="rect">
            <a:avLst/>
          </a:prstGeom>
        </p:spPr>
        <p:txBody>
          <a:bodyPr anchor="b">
            <a:noAutofit/>
          </a:bodyPr>
          <a:lstStyle>
            <a:lvl1pPr>
              <a:lnSpc>
                <a:spcPct val="85000"/>
              </a:lnSpc>
              <a:defRPr sz="400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Text Placeholder 3"/>
          <p:cNvSpPr>
            <a:spLocks noGrp="1"/>
          </p:cNvSpPr>
          <p:nvPr>
            <p:ph type="body" sz="half" idx="2"/>
          </p:nvPr>
        </p:nvSpPr>
        <p:spPr>
          <a:xfrm>
            <a:off x="8275982" y="2429433"/>
            <a:ext cx="3398520" cy="3126987"/>
          </a:xfrm>
          <a:prstGeom prst="rect">
            <a:avLst/>
          </a:prstGeo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i-FI" dirty="0"/>
              <a:t>Muokkaa tekstin perustyylejä</a:t>
            </a:r>
          </a:p>
        </p:txBody>
      </p:sp>
      <p:sp>
        <p:nvSpPr>
          <p:cNvPr id="10" name="Content Placeholder 2"/>
          <p:cNvSpPr>
            <a:spLocks noGrp="1"/>
          </p:cNvSpPr>
          <p:nvPr>
            <p:ph idx="1"/>
          </p:nvPr>
        </p:nvSpPr>
        <p:spPr>
          <a:xfrm>
            <a:off x="397476" y="542282"/>
            <a:ext cx="6159843" cy="3766185"/>
          </a:xfrm>
          <a:prstGeom prst="rect">
            <a:avLst/>
          </a:prstGeom>
        </p:spPr>
        <p:txBody>
          <a:bodyPr/>
          <a:lstStyle>
            <a:lvl1pPr marL="265113" indent="-265113">
              <a:buFont typeface="Arial" panose="020B0604020202020204" pitchFamily="34" charset="0"/>
              <a:buChar char="•"/>
              <a:defRPr>
                <a:solidFill>
                  <a:schemeClr val="accent1"/>
                </a:solidFill>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13" name="Kuva 12"/>
          <p:cNvPicPr>
            <a:picLocks noChangeAspect="1"/>
          </p:cNvPicPr>
          <p:nvPr userDrawn="1"/>
        </p:nvPicPr>
        <p:blipFill rotWithShape="1">
          <a:blip r:embed="rId3" cstate="print">
            <a:extLst>
              <a:ext uri="{28A0092B-C50C-407E-A947-70E740481C1C}">
                <a14:useLocalDpi xmlns:a14="http://schemas.microsoft.com/office/drawing/2010/main" val="0"/>
              </a:ext>
            </a:extLst>
          </a:blip>
          <a:srcRect b="30863"/>
          <a:stretch/>
        </p:blipFill>
        <p:spPr>
          <a:xfrm>
            <a:off x="9210638" y="6097147"/>
            <a:ext cx="1390723" cy="629869"/>
          </a:xfrm>
          <a:prstGeom prst="rect">
            <a:avLst/>
          </a:prstGeom>
        </p:spPr>
      </p:pic>
      <p:sp>
        <p:nvSpPr>
          <p:cNvPr id="14"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5"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6" name="Slide Number Placeholder 5"/>
          <p:cNvSpPr>
            <a:spLocks noGrp="1"/>
          </p:cNvSpPr>
          <p:nvPr>
            <p:ph type="sldNum" sz="quarter" idx="12"/>
          </p:nvPr>
        </p:nvSpPr>
        <p:spPr>
          <a:xfrm>
            <a:off x="11775431" y="6412081"/>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57505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6"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7"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8"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51847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105509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76500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127764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DC863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2971656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Osion otsikko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427038"/>
            <a:ext cx="10782300" cy="3352800"/>
          </a:xfrm>
          <a:prstGeom prst="rect">
            <a:avLst/>
          </a:prstGeom>
        </p:spPr>
        <p:txBody>
          <a:bodyPr anchor="b">
            <a:noAutofit/>
          </a:bodyPr>
          <a:lstStyle>
            <a:lvl1pPr algn="l">
              <a:lnSpc>
                <a:spcPct val="80000"/>
              </a:lnSpc>
              <a:defRPr sz="88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Subtitle 2"/>
          <p:cNvSpPr>
            <a:spLocks noGrp="1"/>
          </p:cNvSpPr>
          <p:nvPr>
            <p:ph type="subTitle" idx="1"/>
          </p:nvPr>
        </p:nvSpPr>
        <p:spPr>
          <a:xfrm>
            <a:off x="685800" y="3956702"/>
            <a:ext cx="9228201" cy="1080519"/>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pic>
        <p:nvPicPr>
          <p:cNvPr id="13" name="Kuva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32660"/>
            <a:ext cx="10058400" cy="1582024"/>
          </a:xfrm>
          <a:prstGeom prst="rect">
            <a:avLst/>
          </a:prstGeom>
        </p:spPr>
      </p:pic>
      <p:pic>
        <p:nvPicPr>
          <p:cNvPr id="14" name="Kuva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8908" y="5803882"/>
            <a:ext cx="1390723" cy="911040"/>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2"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249464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tsikollinen kuv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a:prstGeom prst="rect">
            <a:avLst/>
          </a:prstGeom>
        </p:spPr>
        <p:txBody>
          <a:bodyPr anchor="b">
            <a:normAutofit/>
          </a:bodyPr>
          <a:lstStyle>
            <a:lvl1pPr>
              <a:defRPr sz="32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0" y="0"/>
            <a:ext cx="12192000" cy="5330952"/>
          </a:xfrm>
          <a:prstGeom prst="rect">
            <a:avLst/>
          </a:prstGeo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676656" y="5909735"/>
            <a:ext cx="9229344" cy="533400"/>
          </a:xfrm>
          <a:prstGeom prst="rect">
            <a:avLst/>
          </a:prstGeo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pic>
        <p:nvPicPr>
          <p:cNvPr id="9" name="Kuva 8"/>
          <p:cNvPicPr>
            <a:picLocks noChangeAspect="1"/>
          </p:cNvPicPr>
          <p:nvPr userDrawn="1"/>
        </p:nvPicPr>
        <p:blipFill rotWithShape="1">
          <a:blip r:embed="rId3" cstate="print">
            <a:extLst>
              <a:ext uri="{28A0092B-C50C-407E-A947-70E740481C1C}">
                <a14:useLocalDpi xmlns:a14="http://schemas.microsoft.com/office/drawing/2010/main" val="0"/>
              </a:ext>
            </a:extLst>
          </a:blip>
          <a:srcRect b="30863"/>
          <a:stretch/>
        </p:blipFill>
        <p:spPr>
          <a:xfrm>
            <a:off x="10278908" y="6141632"/>
            <a:ext cx="1390723" cy="629869"/>
          </a:xfrm>
          <a:prstGeom prst="rect">
            <a:avLst/>
          </a:prstGeom>
        </p:spPr>
      </p:pic>
      <p:sp>
        <p:nvSpPr>
          <p:cNvPr id="10"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bg1"/>
                </a:solidFill>
              </a:defRPr>
            </a:lvl1pPr>
          </a:lstStyle>
          <a:p>
            <a:fld id="{0B549DF8-3256-43A3-9CF8-F9C88E76832E}" type="datetime1">
              <a:rPr lang="fi-FI" smtClean="0"/>
              <a:pPr/>
              <a:t>3.6.2022</a:t>
            </a:fld>
            <a:endParaRPr lang="fi-FI" dirty="0"/>
          </a:p>
        </p:txBody>
      </p:sp>
      <p:sp>
        <p:nvSpPr>
          <p:cNvPr id="11"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bg1"/>
                </a:solidFill>
              </a:defRPr>
            </a:lvl1pPr>
          </a:lstStyle>
          <a:p>
            <a:endParaRPr lang="fi-FI" dirty="0"/>
          </a:p>
        </p:txBody>
      </p:sp>
      <p:sp>
        <p:nvSpPr>
          <p:cNvPr id="15"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bg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186760353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imeinen dia">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Kuva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67"/>
          <a:stretch/>
        </p:blipFill>
        <p:spPr>
          <a:xfrm>
            <a:off x="-12033" y="3043988"/>
            <a:ext cx="8351769" cy="2472617"/>
          </a:xfrm>
          <a:prstGeom prst="rect">
            <a:avLst/>
          </a:prstGeom>
        </p:spPr>
      </p:pic>
      <p:pic>
        <p:nvPicPr>
          <p:cNvPr id="10" name="Kuva 9"/>
          <p:cNvPicPr>
            <a:picLocks noChangeAspect="1"/>
          </p:cNvPicPr>
          <p:nvPr userDrawn="1"/>
        </p:nvPicPr>
        <p:blipFill rotWithShape="1">
          <a:blip r:embed="rId3" cstate="print">
            <a:extLst>
              <a:ext uri="{28A0092B-C50C-407E-A947-70E740481C1C}">
                <a14:useLocalDpi xmlns:a14="http://schemas.microsoft.com/office/drawing/2010/main" val="0"/>
              </a:ext>
            </a:extLst>
          </a:blip>
          <a:srcRect b="20646"/>
          <a:stretch/>
        </p:blipFill>
        <p:spPr>
          <a:xfrm>
            <a:off x="8539878" y="3166251"/>
            <a:ext cx="2426672" cy="2308109"/>
          </a:xfrm>
          <a:prstGeom prst="rect">
            <a:avLst/>
          </a:prstGeom>
        </p:spPr>
      </p:pic>
      <p:sp>
        <p:nvSpPr>
          <p:cNvPr id="15" name="Title 1"/>
          <p:cNvSpPr>
            <a:spLocks noGrp="1"/>
          </p:cNvSpPr>
          <p:nvPr>
            <p:ph type="ctrTitle"/>
          </p:nvPr>
        </p:nvSpPr>
        <p:spPr>
          <a:xfrm>
            <a:off x="489436" y="1070177"/>
            <a:ext cx="10782300" cy="988512"/>
          </a:xfrm>
          <a:prstGeom prst="rect">
            <a:avLst/>
          </a:prstGeom>
        </p:spPr>
        <p:txBody>
          <a:bodyPr anchor="b">
            <a:noAutofit/>
          </a:bodyPr>
          <a:lstStyle>
            <a:lvl1pPr algn="l">
              <a:lnSpc>
                <a:spcPct val="80000"/>
              </a:lnSpc>
              <a:defRPr sz="6000" spc="-120" baseline="0">
                <a:solidFill>
                  <a:srgbClr val="FFFFFF"/>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2" name="Tekstiruutu 1"/>
          <p:cNvSpPr txBox="1"/>
          <p:nvPr userDrawn="1"/>
        </p:nvSpPr>
        <p:spPr>
          <a:xfrm>
            <a:off x="0" y="5931568"/>
            <a:ext cx="12191999" cy="369332"/>
          </a:xfrm>
          <a:prstGeom prst="rect">
            <a:avLst/>
          </a:prstGeom>
          <a:noFill/>
        </p:spPr>
        <p:txBody>
          <a:bodyPr wrap="square" rtlCol="0">
            <a:spAutoFit/>
          </a:bodyPr>
          <a:lstStyle/>
          <a:p>
            <a:pPr algn="ctr"/>
            <a:r>
              <a:rPr lang="fi-FI" sz="1800" b="0" dirty="0" err="1">
                <a:solidFill>
                  <a:schemeClr val="bg1"/>
                </a:solidFill>
                <a:latin typeface="Calibri" panose="020F0502020204030204" pitchFamily="34" charset="0"/>
                <a:cs typeface="Calibri" panose="020F0502020204030204" pitchFamily="34" charset="0"/>
              </a:rPr>
              <a:t>Keski</a:t>
            </a:r>
            <a:r>
              <a:rPr lang="fi-FI" sz="1800" b="0" dirty="0">
                <a:solidFill>
                  <a:schemeClr val="bg1"/>
                </a:solidFill>
                <a:latin typeface="Calibri" panose="020F0502020204030204" pitchFamily="34" charset="0"/>
                <a:cs typeface="Calibri" panose="020F0502020204030204" pitchFamily="34" charset="0"/>
              </a:rPr>
              <a:t>-Pohjanmaan</a:t>
            </a:r>
            <a:r>
              <a:rPr lang="fi-FI" sz="1800" b="0" baseline="0" dirty="0">
                <a:solidFill>
                  <a:schemeClr val="bg1"/>
                </a:solidFill>
                <a:latin typeface="Calibri" panose="020F0502020204030204" pitchFamily="34" charset="0"/>
                <a:cs typeface="Calibri" panose="020F0502020204030204" pitchFamily="34" charset="0"/>
              </a:rPr>
              <a:t> </a:t>
            </a:r>
            <a:r>
              <a:rPr lang="fi-FI" sz="1800" b="0" baseline="0" dirty="0" err="1">
                <a:solidFill>
                  <a:schemeClr val="bg1"/>
                </a:solidFill>
                <a:latin typeface="Calibri" panose="020F0502020204030204" pitchFamily="34" charset="0"/>
                <a:cs typeface="Calibri" panose="020F0502020204030204" pitchFamily="34" charset="0"/>
              </a:rPr>
              <a:t>sosiaali</a:t>
            </a:r>
            <a:r>
              <a:rPr lang="fi-FI" sz="1800" b="0" baseline="0" dirty="0">
                <a:solidFill>
                  <a:schemeClr val="bg1"/>
                </a:solidFill>
                <a:latin typeface="Calibri" panose="020F0502020204030204" pitchFamily="34" charset="0"/>
                <a:cs typeface="Calibri" panose="020F0502020204030204" pitchFamily="34" charset="0"/>
              </a:rPr>
              <a:t>- ja terveyspalvelukuntayhtymä | </a:t>
            </a:r>
            <a:r>
              <a:rPr lang="fi-FI" sz="1800" b="0" baseline="0" dirty="0" err="1">
                <a:solidFill>
                  <a:schemeClr val="bg1"/>
                </a:solidFill>
                <a:latin typeface="Calibri" panose="020F0502020204030204" pitchFamily="34" charset="0"/>
                <a:cs typeface="Calibri" panose="020F0502020204030204" pitchFamily="34" charset="0"/>
              </a:rPr>
              <a:t>Mellersta</a:t>
            </a:r>
            <a:r>
              <a:rPr lang="fi-FI" sz="1800" b="0" baseline="0" dirty="0">
                <a:solidFill>
                  <a:schemeClr val="bg1"/>
                </a:solidFill>
                <a:latin typeface="Calibri" panose="020F0502020204030204" pitchFamily="34" charset="0"/>
                <a:cs typeface="Calibri" panose="020F0502020204030204" pitchFamily="34" charset="0"/>
              </a:rPr>
              <a:t> Österbottens </a:t>
            </a:r>
            <a:r>
              <a:rPr lang="fi-FI" sz="1800" b="0" baseline="0" dirty="0" err="1">
                <a:solidFill>
                  <a:schemeClr val="bg1"/>
                </a:solidFill>
                <a:latin typeface="Calibri" panose="020F0502020204030204" pitchFamily="34" charset="0"/>
                <a:cs typeface="Calibri" panose="020F0502020204030204" pitchFamily="34" charset="0"/>
              </a:rPr>
              <a:t>social</a:t>
            </a:r>
            <a:r>
              <a:rPr lang="fi-FI" sz="1800" b="0" baseline="0" dirty="0">
                <a:solidFill>
                  <a:schemeClr val="bg1"/>
                </a:solidFill>
                <a:latin typeface="Calibri" panose="020F0502020204030204" pitchFamily="34" charset="0"/>
                <a:cs typeface="Calibri" panose="020F0502020204030204" pitchFamily="34" charset="0"/>
              </a:rPr>
              <a:t>- </a:t>
            </a:r>
            <a:r>
              <a:rPr lang="fi-FI" sz="1800" b="0" baseline="0" dirty="0" err="1">
                <a:solidFill>
                  <a:schemeClr val="bg1"/>
                </a:solidFill>
                <a:latin typeface="Calibri" panose="020F0502020204030204" pitchFamily="34" charset="0"/>
                <a:cs typeface="Calibri" panose="020F0502020204030204" pitchFamily="34" charset="0"/>
              </a:rPr>
              <a:t>och</a:t>
            </a:r>
            <a:r>
              <a:rPr lang="fi-FI" sz="1800" b="0" baseline="0" dirty="0">
                <a:solidFill>
                  <a:schemeClr val="bg1"/>
                </a:solidFill>
                <a:latin typeface="Calibri" panose="020F0502020204030204" pitchFamily="34" charset="0"/>
                <a:cs typeface="Calibri" panose="020F0502020204030204" pitchFamily="34" charset="0"/>
              </a:rPr>
              <a:t> </a:t>
            </a:r>
            <a:r>
              <a:rPr lang="fi-FI" sz="1800" b="0" baseline="0" dirty="0" err="1">
                <a:solidFill>
                  <a:schemeClr val="bg1"/>
                </a:solidFill>
                <a:latin typeface="Calibri" panose="020F0502020204030204" pitchFamily="34" charset="0"/>
                <a:cs typeface="Calibri" panose="020F0502020204030204" pitchFamily="34" charset="0"/>
              </a:rPr>
              <a:t>hälsovårdssamkommun</a:t>
            </a:r>
            <a:endParaRPr lang="fi-FI" sz="18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224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6"/>
            <a:ext cx="10772775" cy="908842"/>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685800" y="1187867"/>
            <a:ext cx="10753725" cy="3766185"/>
          </a:xfrm>
          <a:prstGeom prst="rect">
            <a:avLst/>
          </a:prstGeom>
        </p:spPr>
        <p:txBody>
          <a:bodyPr/>
          <a:lstStyle>
            <a:lvl1pPr marL="180975" indent="-180975">
              <a:buClr>
                <a:schemeClr val="accent1"/>
              </a:buClr>
              <a:buFont typeface="Arial" panose="020B0604020202020204" pitchFamily="34" charset="0"/>
              <a:buChar char="•"/>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5"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6"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Tree>
    <p:extLst>
      <p:ext uri="{BB962C8B-B14F-4D97-AF65-F5344CB8AC3E}">
        <p14:creationId xmlns:p14="http://schemas.microsoft.com/office/powerpoint/2010/main" val="173999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uvallinen dia vasen">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a:off x="-16476" y="0"/>
            <a:ext cx="586382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847347" y="210095"/>
            <a:ext cx="5928084"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717222" y="1579200"/>
            <a:ext cx="6188334" cy="3766185"/>
          </a:xfrm>
          <a:prstGeom prst="rect">
            <a:avLst/>
          </a:prstGeom>
        </p:spPr>
        <p:txBody>
          <a:bodyPr/>
          <a:lstStyle>
            <a:lvl1pPr marL="265113" indent="-265113">
              <a:buClr>
                <a:schemeClr val="accent1"/>
              </a:buClr>
              <a:buFont typeface="Arial" panose="020B0604020202020204" pitchFamily="34" charset="0"/>
              <a:buChar char="•"/>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400681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uvallinen dia oikea">
    <p:spTree>
      <p:nvGrpSpPr>
        <p:cNvPr id="1" name=""/>
        <p:cNvGrpSpPr/>
        <p:nvPr/>
      </p:nvGrpSpPr>
      <p:grpSpPr>
        <a:xfrm>
          <a:off x="0" y="0"/>
          <a:ext cx="0" cy="0"/>
          <a:chOff x="0" y="0"/>
          <a:chExt cx="0" cy="0"/>
        </a:xfrm>
      </p:grpSpPr>
      <p:sp>
        <p:nvSpPr>
          <p:cNvPr id="10" name="Picture Placeholder 11"/>
          <p:cNvSpPr>
            <a:spLocks noGrp="1"/>
          </p:cNvSpPr>
          <p:nvPr>
            <p:ph type="pic" sz="quarter" idx="23"/>
          </p:nvPr>
        </p:nvSpPr>
        <p:spPr>
          <a:xfrm flipH="1">
            <a:off x="6433410" y="0"/>
            <a:ext cx="581125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
        <p:nvSpPr>
          <p:cNvPr id="2" name="Title 1"/>
          <p:cNvSpPr>
            <a:spLocks noGrp="1"/>
          </p:cNvSpPr>
          <p:nvPr>
            <p:ph type="title"/>
          </p:nvPr>
        </p:nvSpPr>
        <p:spPr>
          <a:xfrm>
            <a:off x="505326" y="235225"/>
            <a:ext cx="5928084"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505326" y="1783737"/>
            <a:ext cx="6188334" cy="3766185"/>
          </a:xfrm>
          <a:prstGeom prst="rect">
            <a:avLst/>
          </a:prstGeom>
        </p:spPr>
        <p:txBody>
          <a:bodyPr/>
          <a:lstStyle>
            <a:lvl1pPr marL="265113" indent="-265113">
              <a:buClr>
                <a:schemeClr val="accent1"/>
              </a:buClr>
              <a:buFont typeface="Arial" panose="020B0604020202020204" pitchFamily="34" charset="0"/>
              <a:buChar char="•"/>
              <a:defRPr/>
            </a:lvl1pPr>
            <a:lvl2pPr marL="346075" indent="-165100">
              <a:buClr>
                <a:schemeClr val="accent1"/>
              </a:buClr>
              <a:buFont typeface="Arial" panose="020B0604020202020204" pitchFamily="34" charset="0"/>
              <a:buChar char="•"/>
              <a:defRPr/>
            </a:lvl2pPr>
            <a:lvl3pPr marL="547688" indent="-185738">
              <a:buClr>
                <a:schemeClr val="accent1"/>
              </a:buClr>
              <a:buFont typeface="Arial" panose="020B0604020202020204" pitchFamily="34" charset="0"/>
              <a:buChar char="•"/>
              <a:defRPr/>
            </a:lvl3pPr>
            <a:lvl4pPr marL="822325" indent="-196850">
              <a:buClr>
                <a:schemeClr val="accent1"/>
              </a:buClr>
              <a:buFont typeface="Arial" panose="020B0604020202020204" pitchFamily="34" charset="0"/>
              <a:buChar char="•"/>
              <a:defRPr/>
            </a:lvl4pPr>
            <a:lvl5pPr marL="1096963" indent="-198438">
              <a:buClr>
                <a:schemeClr val="accent1"/>
              </a:buClr>
              <a:buFont typeface="Arial" panose="020B0604020202020204" pitchFamily="34" charset="0"/>
              <a:buChar char="•"/>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9" name="Kuva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52679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ulu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0" name="Taulukon paikkamerkki 9"/>
          <p:cNvSpPr>
            <a:spLocks noGrp="1"/>
          </p:cNvSpPr>
          <p:nvPr>
            <p:ph type="tbl" sz="quarter" idx="13"/>
          </p:nvPr>
        </p:nvSpPr>
        <p:spPr>
          <a:xfrm>
            <a:off x="657606" y="1560977"/>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3520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ulukkodia-matala-alaos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304"/>
            <a:ext cx="6602181" cy="1038417"/>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0" name="Taulukon paikkamerkki 9"/>
          <p:cNvSpPr>
            <a:spLocks noGrp="1"/>
          </p:cNvSpPr>
          <p:nvPr>
            <p:ph type="tbl" sz="quarter" idx="13"/>
          </p:nvPr>
        </p:nvSpPr>
        <p:spPr>
          <a:xfrm>
            <a:off x="657606" y="1560977"/>
            <a:ext cx="10744200" cy="4252912"/>
          </a:xfrm>
          <a:prstGeom prst="rect">
            <a:avLst/>
          </a:prstGeom>
        </p:spPr>
        <p:txBody>
          <a:bodyPr/>
          <a:lstStyle/>
          <a:p>
            <a:endParaRPr lang="fi-FI"/>
          </a:p>
        </p:txBody>
      </p:sp>
      <p:sp>
        <p:nvSpPr>
          <p:cNvPr id="11"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2"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3"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pic>
        <p:nvPicPr>
          <p:cNvPr id="14" name="Kuva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50390"/>
          <a:stretch/>
        </p:blipFill>
        <p:spPr>
          <a:xfrm flipH="1">
            <a:off x="6597418" y="5504061"/>
            <a:ext cx="3275351" cy="1038417"/>
          </a:xfrm>
          <a:prstGeom prst="rect">
            <a:avLst/>
          </a:prstGeom>
        </p:spPr>
      </p:pic>
    </p:spTree>
    <p:extLst>
      <p:ext uri="{BB962C8B-B14F-4D97-AF65-F5344CB8AC3E}">
        <p14:creationId xmlns:p14="http://schemas.microsoft.com/office/powerpoint/2010/main" val="3168235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ikajana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cxnSp>
        <p:nvCxnSpPr>
          <p:cNvPr id="88" name="Straight Connector 11"/>
          <p:cNvCxnSpPr>
            <a:cxnSpLocks noChangeAspect="1"/>
          </p:cNvCxnSpPr>
          <p:nvPr userDrawn="1"/>
        </p:nvCxnSpPr>
        <p:spPr>
          <a:xfrm flipV="1">
            <a:off x="6079473" y="2265528"/>
            <a:ext cx="0" cy="1000277"/>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94" name="Straight Connector 20"/>
          <p:cNvCxnSpPr>
            <a:cxnSpLocks noChangeAspect="1"/>
          </p:cNvCxnSpPr>
          <p:nvPr userDrawn="1"/>
        </p:nvCxnSpPr>
        <p:spPr>
          <a:xfrm flipH="1">
            <a:off x="8340830" y="3841887"/>
            <a:ext cx="1" cy="930546"/>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95" name="Straight Connector 24"/>
          <p:cNvCxnSpPr>
            <a:cxnSpLocks noChangeAspect="1"/>
          </p:cNvCxnSpPr>
          <p:nvPr userDrawn="1"/>
        </p:nvCxnSpPr>
        <p:spPr>
          <a:xfrm flipV="1">
            <a:off x="10559026" y="2265528"/>
            <a:ext cx="0" cy="1000277"/>
          </a:xfrm>
          <a:prstGeom prst="line">
            <a:avLst/>
          </a:prstGeom>
          <a:ln w="28575">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Straight Connector 27"/>
          <p:cNvCxnSpPr>
            <a:cxnSpLocks noChangeAspect="1"/>
          </p:cNvCxnSpPr>
          <p:nvPr userDrawn="1"/>
        </p:nvCxnSpPr>
        <p:spPr>
          <a:xfrm flipV="1">
            <a:off x="1619698" y="2265528"/>
            <a:ext cx="0" cy="100027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30"/>
          <p:cNvCxnSpPr>
            <a:cxnSpLocks noChangeAspect="1"/>
          </p:cNvCxnSpPr>
          <p:nvPr userDrawn="1"/>
        </p:nvCxnSpPr>
        <p:spPr>
          <a:xfrm flipH="1">
            <a:off x="3876496" y="3894511"/>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18" name="Diagonal Stripe 5"/>
          <p:cNvSpPr>
            <a:spLocks noChangeAspect="1"/>
          </p:cNvSpPr>
          <p:nvPr userDrawn="1"/>
        </p:nvSpPr>
        <p:spPr>
          <a:xfrm rot="2699999">
            <a:off x="717245" y="2899211"/>
            <a:ext cx="1804906" cy="1818327"/>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0" name="Diagonal Stripe 5"/>
          <p:cNvSpPr>
            <a:spLocks noChangeAspect="1"/>
          </p:cNvSpPr>
          <p:nvPr userDrawn="1"/>
        </p:nvSpPr>
        <p:spPr>
          <a:xfrm rot="13491721">
            <a:off x="2950556" y="2409493"/>
            <a:ext cx="1804906" cy="1818327"/>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1" name="Diagonal Stripe 5"/>
          <p:cNvSpPr>
            <a:spLocks noChangeAspect="1"/>
          </p:cNvSpPr>
          <p:nvPr userDrawn="1"/>
        </p:nvSpPr>
        <p:spPr>
          <a:xfrm rot="2699999">
            <a:off x="5171659" y="2872385"/>
            <a:ext cx="1804906" cy="1818327"/>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2" name="Diagonal Stripe 5"/>
          <p:cNvSpPr>
            <a:spLocks noChangeAspect="1"/>
          </p:cNvSpPr>
          <p:nvPr userDrawn="1"/>
        </p:nvSpPr>
        <p:spPr>
          <a:xfrm rot="13491721">
            <a:off x="7432011" y="2391908"/>
            <a:ext cx="1804906" cy="1818327"/>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23" name="Diagonal Stripe 5"/>
          <p:cNvSpPr>
            <a:spLocks noChangeAspect="1"/>
          </p:cNvSpPr>
          <p:nvPr userDrawn="1"/>
        </p:nvSpPr>
        <p:spPr>
          <a:xfrm rot="2699999">
            <a:off x="9656573" y="2862984"/>
            <a:ext cx="1804906" cy="1818327"/>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Open Sans Regular" charset="0"/>
            </a:endParaRPr>
          </a:p>
        </p:txBody>
      </p:sp>
      <p:sp>
        <p:nvSpPr>
          <p:cNvPr id="143" name="Tekstin paikkamerkki 142"/>
          <p:cNvSpPr>
            <a:spLocks noGrp="1"/>
          </p:cNvSpPr>
          <p:nvPr>
            <p:ph type="body" sz="quarter" idx="13"/>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6" name="Tekstin paikkamerkki 142"/>
          <p:cNvSpPr>
            <a:spLocks noGrp="1"/>
          </p:cNvSpPr>
          <p:nvPr>
            <p:ph type="body" sz="quarter" idx="15"/>
          </p:nvPr>
        </p:nvSpPr>
        <p:spPr>
          <a:xfrm>
            <a:off x="5367045" y="154946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7" name="Tekstin paikkamerkki 142"/>
          <p:cNvSpPr>
            <a:spLocks noGrp="1"/>
          </p:cNvSpPr>
          <p:nvPr>
            <p:ph type="body" sz="quarter" idx="16"/>
          </p:nvPr>
        </p:nvSpPr>
        <p:spPr>
          <a:xfrm>
            <a:off x="9749931" y="1554019"/>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8" name="Tekstin paikkamerkki 142"/>
          <p:cNvSpPr>
            <a:spLocks noGrp="1"/>
          </p:cNvSpPr>
          <p:nvPr>
            <p:ph type="body" sz="quarter" idx="17"/>
          </p:nvPr>
        </p:nvSpPr>
        <p:spPr>
          <a:xfrm>
            <a:off x="3135464" y="5053154"/>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49" name="Tekstin paikkamerkki 142"/>
          <p:cNvSpPr>
            <a:spLocks noGrp="1"/>
          </p:cNvSpPr>
          <p:nvPr>
            <p:ph type="body" sz="quarter" idx="18"/>
          </p:nvPr>
        </p:nvSpPr>
        <p:spPr>
          <a:xfrm>
            <a:off x="7669410" y="505073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150" name="Tekstin paikkamerkki 142"/>
          <p:cNvSpPr>
            <a:spLocks noGrp="1"/>
          </p:cNvSpPr>
          <p:nvPr>
            <p:ph type="body" sz="quarter" idx="19"/>
          </p:nvPr>
        </p:nvSpPr>
        <p:spPr>
          <a:xfrm>
            <a:off x="899854" y="3399130"/>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1" name="Tekstin paikkamerkki 142"/>
          <p:cNvSpPr>
            <a:spLocks noGrp="1"/>
          </p:cNvSpPr>
          <p:nvPr>
            <p:ph type="body" sz="quarter" idx="20"/>
          </p:nvPr>
        </p:nvSpPr>
        <p:spPr>
          <a:xfrm>
            <a:off x="3123282" y="3395213"/>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2" name="Tekstin paikkamerkki 142"/>
          <p:cNvSpPr>
            <a:spLocks noGrp="1"/>
          </p:cNvSpPr>
          <p:nvPr>
            <p:ph type="body" sz="quarter" idx="21"/>
          </p:nvPr>
        </p:nvSpPr>
        <p:spPr>
          <a:xfrm>
            <a:off x="5317302" y="3403014"/>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3" name="Tekstin paikkamerkki 142"/>
          <p:cNvSpPr>
            <a:spLocks noGrp="1"/>
          </p:cNvSpPr>
          <p:nvPr>
            <p:ph type="body" sz="quarter" idx="22"/>
          </p:nvPr>
        </p:nvSpPr>
        <p:spPr>
          <a:xfrm>
            <a:off x="7637907" y="3391206"/>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4" name="Tekstin paikkamerkki 142"/>
          <p:cNvSpPr>
            <a:spLocks noGrp="1"/>
          </p:cNvSpPr>
          <p:nvPr>
            <p:ph type="body" sz="quarter" idx="23"/>
          </p:nvPr>
        </p:nvSpPr>
        <p:spPr>
          <a:xfrm>
            <a:off x="9795147" y="338439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155"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56"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57"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14192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sessi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2"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pic>
        <p:nvPicPr>
          <p:cNvPr id="9" name="Kuv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28" name="Freeform 21"/>
          <p:cNvSpPr/>
          <p:nvPr userDrawn="1"/>
        </p:nvSpPr>
        <p:spPr>
          <a:xfrm>
            <a:off x="718040"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29" name="Freeform 23"/>
          <p:cNvSpPr/>
          <p:nvPr userDrawn="1"/>
        </p:nvSpPr>
        <p:spPr>
          <a:xfrm>
            <a:off x="2799067"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0" name="Freeform 25"/>
          <p:cNvSpPr/>
          <p:nvPr userDrawn="1"/>
        </p:nvSpPr>
        <p:spPr>
          <a:xfrm>
            <a:off x="4880094"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1" name="Freeform 26"/>
          <p:cNvSpPr/>
          <p:nvPr userDrawn="1"/>
        </p:nvSpPr>
        <p:spPr>
          <a:xfrm>
            <a:off x="6961121" y="3230402"/>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sp>
        <p:nvSpPr>
          <p:cNvPr id="32" name="Freeform 26"/>
          <p:cNvSpPr/>
          <p:nvPr userDrawn="1"/>
        </p:nvSpPr>
        <p:spPr>
          <a:xfrm>
            <a:off x="9042148" y="3237913"/>
            <a:ext cx="2388233" cy="837095"/>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6"/>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692" tIns="86678" rIns="964336" bIns="86678" numCol="1" spcCol="1270" anchor="ctr" anchorCtr="0">
            <a:noAutofit/>
          </a:bodyPr>
          <a:lstStyle/>
          <a:p>
            <a:pPr lvl="0" algn="ctr" defTabSz="2889250">
              <a:lnSpc>
                <a:spcPct val="90000"/>
              </a:lnSpc>
              <a:spcBef>
                <a:spcPct val="0"/>
              </a:spcBef>
              <a:spcAft>
                <a:spcPct val="35000"/>
              </a:spcAft>
            </a:pPr>
            <a:endParaRPr lang="en-US" sz="6500" kern="1200" dirty="0">
              <a:latin typeface="Open Sans Regular" charset="0"/>
            </a:endParaRPr>
          </a:p>
        </p:txBody>
      </p:sp>
      <p:cxnSp>
        <p:nvCxnSpPr>
          <p:cNvPr id="33" name="Straight Connector 30"/>
          <p:cNvCxnSpPr>
            <a:cxnSpLocks noChangeAspect="1"/>
          </p:cNvCxnSpPr>
          <p:nvPr userDrawn="1"/>
        </p:nvCxnSpPr>
        <p:spPr>
          <a:xfrm flipH="1">
            <a:off x="3876496" y="4199309"/>
            <a:ext cx="1" cy="919580"/>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0"/>
          <p:cNvCxnSpPr>
            <a:cxnSpLocks noChangeAspect="1"/>
          </p:cNvCxnSpPr>
          <p:nvPr userDrawn="1"/>
        </p:nvCxnSpPr>
        <p:spPr>
          <a:xfrm flipH="1">
            <a:off x="8155236" y="4208175"/>
            <a:ext cx="1" cy="91958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27"/>
          <p:cNvCxnSpPr>
            <a:cxnSpLocks noChangeAspect="1"/>
          </p:cNvCxnSpPr>
          <p:nvPr userDrawn="1"/>
        </p:nvCxnSpPr>
        <p:spPr>
          <a:xfrm flipV="1">
            <a:off x="1812203" y="2223356"/>
            <a:ext cx="0" cy="930216"/>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27"/>
          <p:cNvCxnSpPr>
            <a:cxnSpLocks noChangeAspect="1"/>
          </p:cNvCxnSpPr>
          <p:nvPr userDrawn="1"/>
        </p:nvCxnSpPr>
        <p:spPr>
          <a:xfrm flipV="1">
            <a:off x="5927003" y="2223356"/>
            <a:ext cx="0" cy="930216"/>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Connector 27"/>
          <p:cNvCxnSpPr>
            <a:cxnSpLocks noChangeAspect="1"/>
          </p:cNvCxnSpPr>
          <p:nvPr userDrawn="1"/>
        </p:nvCxnSpPr>
        <p:spPr>
          <a:xfrm flipV="1">
            <a:off x="10156216" y="2223356"/>
            <a:ext cx="0" cy="930216"/>
          </a:xfrm>
          <a:prstGeom prst="line">
            <a:avLst/>
          </a:prstGeom>
          <a:ln w="2857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46" name="Tekstin paikkamerkki 142"/>
          <p:cNvSpPr>
            <a:spLocks noGrp="1"/>
          </p:cNvSpPr>
          <p:nvPr>
            <p:ph type="body" sz="quarter" idx="13"/>
          </p:nvPr>
        </p:nvSpPr>
        <p:spPr>
          <a:xfrm>
            <a:off x="5187300" y="1574402"/>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7" name="Tekstin paikkamerkki 142"/>
          <p:cNvSpPr>
            <a:spLocks noGrp="1"/>
          </p:cNvSpPr>
          <p:nvPr>
            <p:ph type="body" sz="quarter" idx="14"/>
          </p:nvPr>
        </p:nvSpPr>
        <p:spPr>
          <a:xfrm>
            <a:off x="829340" y="154956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8" name="Tekstin paikkamerkki 142"/>
          <p:cNvSpPr>
            <a:spLocks noGrp="1"/>
          </p:cNvSpPr>
          <p:nvPr>
            <p:ph type="body" sz="quarter" idx="15"/>
          </p:nvPr>
        </p:nvSpPr>
        <p:spPr>
          <a:xfrm>
            <a:off x="9429525" y="1574401"/>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49" name="Tekstin paikkamerkki 142"/>
          <p:cNvSpPr>
            <a:spLocks noGrp="1"/>
          </p:cNvSpPr>
          <p:nvPr>
            <p:ph type="body" sz="quarter" idx="16"/>
          </p:nvPr>
        </p:nvSpPr>
        <p:spPr>
          <a:xfrm>
            <a:off x="7428545" y="5419883"/>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50" name="Tekstin paikkamerkki 142"/>
          <p:cNvSpPr>
            <a:spLocks noGrp="1"/>
          </p:cNvSpPr>
          <p:nvPr>
            <p:ph type="body" sz="quarter" idx="17"/>
          </p:nvPr>
        </p:nvSpPr>
        <p:spPr>
          <a:xfrm>
            <a:off x="3149805" y="5382945"/>
            <a:ext cx="1453382" cy="715963"/>
          </a:xfrm>
          <a:prstGeom prst="rect">
            <a:avLst/>
          </a:prstGeom>
        </p:spPr>
        <p:txBody>
          <a:bodyPr>
            <a:normAutofit/>
          </a:bodyPr>
          <a:lstStyle>
            <a:lvl1pPr algn="ctr">
              <a:defRPr sz="1400">
                <a:latin typeface="Calibri" panose="020F0502020204030204" pitchFamily="34" charset="0"/>
                <a:cs typeface="Calibri" panose="020F0502020204030204" pitchFamily="34" charset="0"/>
              </a:defRPr>
            </a:lvl1pPr>
          </a:lstStyle>
          <a:p>
            <a:pPr lvl="0"/>
            <a:endParaRPr lang="fi-FI" dirty="0"/>
          </a:p>
        </p:txBody>
      </p:sp>
      <p:sp>
        <p:nvSpPr>
          <p:cNvPr id="51" name="Tekstin paikkamerkki 142"/>
          <p:cNvSpPr>
            <a:spLocks noGrp="1"/>
          </p:cNvSpPr>
          <p:nvPr>
            <p:ph type="body" sz="quarter" idx="19"/>
          </p:nvPr>
        </p:nvSpPr>
        <p:spPr>
          <a:xfrm>
            <a:off x="1185466"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2" name="Tekstin paikkamerkki 142"/>
          <p:cNvSpPr>
            <a:spLocks noGrp="1"/>
          </p:cNvSpPr>
          <p:nvPr>
            <p:ph type="body" sz="quarter" idx="20"/>
          </p:nvPr>
        </p:nvSpPr>
        <p:spPr>
          <a:xfrm>
            <a:off x="3321629"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3" name="Tekstin paikkamerkki 142"/>
          <p:cNvSpPr>
            <a:spLocks noGrp="1"/>
          </p:cNvSpPr>
          <p:nvPr>
            <p:ph type="body" sz="quarter" idx="21"/>
          </p:nvPr>
        </p:nvSpPr>
        <p:spPr>
          <a:xfrm>
            <a:off x="5349493"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4" name="Tekstin paikkamerkki 142"/>
          <p:cNvSpPr>
            <a:spLocks noGrp="1"/>
          </p:cNvSpPr>
          <p:nvPr>
            <p:ph type="body" sz="quarter" idx="22"/>
          </p:nvPr>
        </p:nvSpPr>
        <p:spPr>
          <a:xfrm>
            <a:off x="7428545"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5" name="Tekstin paikkamerkki 142"/>
          <p:cNvSpPr>
            <a:spLocks noGrp="1"/>
          </p:cNvSpPr>
          <p:nvPr>
            <p:ph type="body" sz="quarter" idx="23"/>
          </p:nvPr>
        </p:nvSpPr>
        <p:spPr>
          <a:xfrm>
            <a:off x="9516512" y="3464287"/>
            <a:ext cx="1453382" cy="352492"/>
          </a:xfrm>
          <a:prstGeom prst="rect">
            <a:avLst/>
          </a:prstGeom>
        </p:spPr>
        <p:txBody>
          <a:bodyPr>
            <a:normAutofit/>
          </a:bodyPr>
          <a:lstStyle>
            <a:lvl1pPr algn="ctr">
              <a:defRPr sz="2000" b="1">
                <a:solidFill>
                  <a:schemeClr val="bg1"/>
                </a:solidFill>
                <a:latin typeface="Calibri" panose="020F0502020204030204" pitchFamily="34" charset="0"/>
                <a:cs typeface="Calibri" panose="020F0502020204030204" pitchFamily="34" charset="0"/>
              </a:defRPr>
            </a:lvl1pPr>
          </a:lstStyle>
          <a:p>
            <a:pPr lvl="0"/>
            <a:endParaRPr lang="fi-FI" dirty="0"/>
          </a:p>
        </p:txBody>
      </p:sp>
      <p:sp>
        <p:nvSpPr>
          <p:cNvPr id="56"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57"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58" name="Slide Number Placeholder 5"/>
          <p:cNvSpPr>
            <a:spLocks noGrp="1"/>
          </p:cNvSpPr>
          <p:nvPr>
            <p:ph type="sldNum" sz="quarter" idx="12"/>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89012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6853"/>
            <a:ext cx="10058400" cy="1582024"/>
          </a:xfrm>
          <a:prstGeom prst="rect">
            <a:avLst/>
          </a:prstGeom>
        </p:spPr>
      </p:pic>
      <p:sp>
        <p:nvSpPr>
          <p:cNvPr id="3" name="Content Placeholder 2"/>
          <p:cNvSpPr>
            <a:spLocks noGrp="1"/>
          </p:cNvSpPr>
          <p:nvPr>
            <p:ph sz="half" idx="1"/>
          </p:nvPr>
        </p:nvSpPr>
        <p:spPr>
          <a:xfrm>
            <a:off x="676656" y="1553290"/>
            <a:ext cx="4663440" cy="3767328"/>
          </a:xfrm>
          <a:prstGeom prst="rect">
            <a:avLst/>
          </a:prstGeom>
        </p:spPr>
        <p:txBody>
          <a:bodyPr/>
          <a:lstStyle>
            <a:lvl1pPr marL="180975" indent="-180975">
              <a:buFont typeface="Arial" panose="020B0604020202020204" pitchFamily="34" charset="0"/>
              <a:buChar char="•"/>
              <a:defRPr sz="2400">
                <a:solidFill>
                  <a:schemeClr val="accent1"/>
                </a:solidFill>
              </a:defRPr>
            </a:lvl1pPr>
            <a:lvl2pPr marL="346075" indent="-165100">
              <a:buClr>
                <a:schemeClr val="accent1"/>
              </a:buClr>
              <a:buFont typeface="Arial" panose="020B0604020202020204" pitchFamily="34" charset="0"/>
              <a:buChar char="•"/>
              <a:defRPr sz="2000"/>
            </a:lvl2pPr>
            <a:lvl3pPr marL="547688" indent="-185738">
              <a:buClr>
                <a:schemeClr val="accent1"/>
              </a:buClr>
              <a:buFont typeface="Arial" panose="020B0604020202020204" pitchFamily="34" charset="0"/>
              <a:buChar char="•"/>
              <a:defRPr sz="1800"/>
            </a:lvl3pPr>
            <a:lvl4pPr marL="822325" indent="-196850">
              <a:buClr>
                <a:schemeClr val="accent1"/>
              </a:buClr>
              <a:buFont typeface="Arial" panose="020B0604020202020204" pitchFamily="34" charset="0"/>
              <a:buChar char="•"/>
              <a:defRPr sz="1600"/>
            </a:lvl4pPr>
            <a:lvl5pPr marL="1096963" indent="-198438">
              <a:buClr>
                <a:schemeClr val="accent1"/>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10" name="Kuva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834" y="6075932"/>
            <a:ext cx="1578121" cy="593065"/>
          </a:xfrm>
          <a:prstGeom prst="rect">
            <a:avLst/>
          </a:prstGeom>
        </p:spPr>
      </p:pic>
      <p:sp>
        <p:nvSpPr>
          <p:cNvPr id="11" name="Title 1"/>
          <p:cNvSpPr>
            <a:spLocks noGrp="1"/>
          </p:cNvSpPr>
          <p:nvPr>
            <p:ph type="title"/>
          </p:nvPr>
        </p:nvSpPr>
        <p:spPr>
          <a:xfrm>
            <a:off x="657606" y="210095"/>
            <a:ext cx="10772775" cy="1226855"/>
          </a:xfrm>
          <a:prstGeom prst="rect">
            <a:avLst/>
          </a:prstGeom>
        </p:spPr>
        <p:txBody>
          <a:bodyPr/>
          <a:lstStyle>
            <a:lvl1pPr>
              <a:defRPr b="1"/>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13" name="Date Placeholder 3"/>
          <p:cNvSpPr>
            <a:spLocks noGrp="1"/>
          </p:cNvSpPr>
          <p:nvPr>
            <p:ph type="dt" sz="half" idx="10"/>
          </p:nvPr>
        </p:nvSpPr>
        <p:spPr>
          <a:xfrm>
            <a:off x="685800" y="6412447"/>
            <a:ext cx="1215189" cy="228235"/>
          </a:xfrm>
          <a:prstGeom prst="rect">
            <a:avLst/>
          </a:prstGeom>
        </p:spPr>
        <p:txBody>
          <a:bodyPr/>
          <a:lstStyle>
            <a:lvl1pPr>
              <a:defRPr sz="1400">
                <a:solidFill>
                  <a:schemeClr val="accent1"/>
                </a:solidFill>
              </a:defRPr>
            </a:lvl1pPr>
          </a:lstStyle>
          <a:p>
            <a:fld id="{0B549DF8-3256-43A3-9CF8-F9C88E76832E}" type="datetime1">
              <a:rPr lang="fi-FI" smtClean="0"/>
              <a:pPr/>
              <a:t>3.6.2022</a:t>
            </a:fld>
            <a:endParaRPr lang="fi-FI" dirty="0"/>
          </a:p>
        </p:txBody>
      </p:sp>
      <p:sp>
        <p:nvSpPr>
          <p:cNvPr id="14" name="Footer Placeholder 4"/>
          <p:cNvSpPr>
            <a:spLocks noGrp="1"/>
          </p:cNvSpPr>
          <p:nvPr>
            <p:ph type="ftr" sz="quarter" idx="11"/>
          </p:nvPr>
        </p:nvSpPr>
        <p:spPr>
          <a:xfrm>
            <a:off x="1900989" y="6412082"/>
            <a:ext cx="5029200" cy="228600"/>
          </a:xfrm>
          <a:prstGeom prst="rect">
            <a:avLst/>
          </a:prstGeom>
        </p:spPr>
        <p:txBody>
          <a:bodyPr/>
          <a:lstStyle>
            <a:lvl1pPr>
              <a:defRPr sz="1400">
                <a:solidFill>
                  <a:schemeClr val="accent1"/>
                </a:solidFill>
              </a:defRPr>
            </a:lvl1pPr>
          </a:lstStyle>
          <a:p>
            <a:endParaRPr lang="fi-FI" dirty="0"/>
          </a:p>
        </p:txBody>
      </p:sp>
      <p:sp>
        <p:nvSpPr>
          <p:cNvPr id="15" name="Content Placeholder 2"/>
          <p:cNvSpPr>
            <a:spLocks noGrp="1"/>
          </p:cNvSpPr>
          <p:nvPr>
            <p:ph sz="half" idx="12"/>
          </p:nvPr>
        </p:nvSpPr>
        <p:spPr>
          <a:xfrm>
            <a:off x="6043993" y="1553290"/>
            <a:ext cx="4663440" cy="3767328"/>
          </a:xfrm>
          <a:prstGeom prst="rect">
            <a:avLst/>
          </a:prstGeom>
        </p:spPr>
        <p:txBody>
          <a:bodyPr/>
          <a:lstStyle>
            <a:lvl1pPr marL="180975" indent="-180975">
              <a:buFont typeface="Arial" panose="020B0604020202020204" pitchFamily="34" charset="0"/>
              <a:buChar char="•"/>
              <a:defRPr sz="2400">
                <a:solidFill>
                  <a:schemeClr val="accent1"/>
                </a:solidFill>
              </a:defRPr>
            </a:lvl1pPr>
            <a:lvl2pPr marL="346075" indent="-165100">
              <a:buClr>
                <a:schemeClr val="accent1"/>
              </a:buClr>
              <a:buFont typeface="Arial" panose="020B0604020202020204" pitchFamily="34" charset="0"/>
              <a:buChar char="•"/>
              <a:defRPr sz="2000"/>
            </a:lvl2pPr>
            <a:lvl3pPr marL="547688" indent="-185738">
              <a:buClr>
                <a:schemeClr val="accent1"/>
              </a:buClr>
              <a:buFont typeface="Arial" panose="020B0604020202020204" pitchFamily="34" charset="0"/>
              <a:buChar char="•"/>
              <a:defRPr sz="1800"/>
            </a:lvl3pPr>
            <a:lvl4pPr marL="822325" indent="-196850">
              <a:buClr>
                <a:schemeClr val="accent1"/>
              </a:buClr>
              <a:buFont typeface="Arial" panose="020B0604020202020204" pitchFamily="34" charset="0"/>
              <a:buChar char="•"/>
              <a:defRPr sz="1600"/>
            </a:lvl4pPr>
            <a:lvl5pPr marL="1096963" indent="-198438">
              <a:buClr>
                <a:schemeClr val="accent1"/>
              </a:buClr>
              <a:buFont typeface="Arial" panose="020B0604020202020204" pitchFamily="34" charset="0"/>
              <a:buChar char="•"/>
              <a:defRPr sz="1600"/>
            </a:lvl5pPr>
            <a:lvl6pPr>
              <a:defRPr sz="1600"/>
            </a:lvl6pPr>
            <a:lvl7pPr>
              <a:defRPr sz="1600"/>
            </a:lvl7pPr>
            <a:lvl8pPr>
              <a:defRPr sz="1600"/>
            </a:lvl8pPr>
            <a:lvl9pPr>
              <a:defRPr sz="16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6" name="Slide Number Placeholder 5"/>
          <p:cNvSpPr>
            <a:spLocks noGrp="1"/>
          </p:cNvSpPr>
          <p:nvPr>
            <p:ph type="sldNum" sz="quarter" idx="13"/>
          </p:nvPr>
        </p:nvSpPr>
        <p:spPr>
          <a:xfrm>
            <a:off x="11775431" y="6412447"/>
            <a:ext cx="416569" cy="256550"/>
          </a:xfrm>
          <a:prstGeom prst="rect">
            <a:avLst/>
          </a:prstGeom>
        </p:spPr>
        <p:txBody>
          <a:bodyPr/>
          <a:lstStyle>
            <a:lvl1pPr algn="l">
              <a:defRPr sz="1400" b="1">
                <a:solidFill>
                  <a:schemeClr val="accent1"/>
                </a:solidFill>
              </a:defRPr>
            </a:lvl1pPr>
          </a:lstStyle>
          <a:p>
            <a:fld id="{680D50AB-F83C-4E2B-B0AF-3CA1ED4EDFEC}" type="slidenum">
              <a:rPr lang="fi-FI" smtClean="0"/>
              <a:pPr/>
              <a:t>‹#›</a:t>
            </a:fld>
            <a:endParaRPr lang="fi-FI" dirty="0"/>
          </a:p>
        </p:txBody>
      </p:sp>
    </p:spTree>
    <p:extLst>
      <p:ext uri="{BB962C8B-B14F-4D97-AF65-F5344CB8AC3E}">
        <p14:creationId xmlns:p14="http://schemas.microsoft.com/office/powerpoint/2010/main" val="384379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34763"/>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93" r:id="rId3"/>
    <p:sldLayoutId id="2147483694" r:id="rId4"/>
    <p:sldLayoutId id="2147483688" r:id="rId5"/>
    <p:sldLayoutId id="2147483695" r:id="rId6"/>
    <p:sldLayoutId id="2147483686" r:id="rId7"/>
    <p:sldLayoutId id="2147483687" r:id="rId8"/>
    <p:sldLayoutId id="2147483676" r:id="rId9"/>
    <p:sldLayoutId id="2147483680" r:id="rId10"/>
    <p:sldLayoutId id="2147483673" r:id="rId11"/>
    <p:sldLayoutId id="2147483685" r:id="rId12"/>
    <p:sldLayoutId id="2147483690" r:id="rId13"/>
    <p:sldLayoutId id="2147483689" r:id="rId14"/>
    <p:sldLayoutId id="2147483691" r:id="rId15"/>
    <p:sldLayoutId id="2147483696" r:id="rId16"/>
    <p:sldLayoutId id="2147483681" r:id="rId17"/>
    <p:sldLayoutId id="2147483692" r:id="rId18"/>
  </p:sldLayoutIdLst>
  <p:hf hdr="0" ftr="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p:txBody>
          <a:bodyPr>
            <a:normAutofit fontScale="85000" lnSpcReduction="20000"/>
          </a:bodyPr>
          <a:lstStyle/>
          <a:p>
            <a:r>
              <a:rPr lang="fi-FI" dirty="0"/>
              <a:t>2. </a:t>
            </a:r>
            <a:r>
              <a:rPr lang="fi-FI" dirty="0" err="1"/>
              <a:t>Yt</a:t>
            </a:r>
            <a:r>
              <a:rPr lang="fi-FI" dirty="0"/>
              <a:t>-neuvottelu</a:t>
            </a:r>
          </a:p>
          <a:p>
            <a:r>
              <a:rPr lang="fi-FI" dirty="0"/>
              <a:t>3.6.2022</a:t>
            </a:r>
          </a:p>
        </p:txBody>
      </p:sp>
      <p:sp>
        <p:nvSpPr>
          <p:cNvPr id="3" name="Otsikko 2"/>
          <p:cNvSpPr>
            <a:spLocks noGrp="1"/>
          </p:cNvSpPr>
          <p:nvPr>
            <p:ph type="ctrTitle"/>
          </p:nvPr>
        </p:nvSpPr>
        <p:spPr/>
        <p:txBody>
          <a:bodyPr/>
          <a:lstStyle/>
          <a:p>
            <a:r>
              <a:rPr lang="fi-FI" dirty="0"/>
              <a:t>24/7 </a:t>
            </a:r>
            <a:r>
              <a:rPr lang="fi-FI" dirty="0" err="1"/>
              <a:t>yöpartiotoiminnan</a:t>
            </a:r>
            <a:r>
              <a:rPr lang="fi-FI" dirty="0"/>
              <a:t> jalkauttaminen jokilaaksoissa</a:t>
            </a:r>
          </a:p>
        </p:txBody>
      </p:sp>
    </p:spTree>
    <p:extLst>
      <p:ext uri="{BB962C8B-B14F-4D97-AF65-F5344CB8AC3E}">
        <p14:creationId xmlns:p14="http://schemas.microsoft.com/office/powerpoint/2010/main" val="33589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p:txBody>
          <a:bodyPr/>
          <a:lstStyle/>
          <a:p>
            <a:endParaRPr lang="fi-FI"/>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10</a:t>
            </a:fld>
            <a:endParaRPr lang="fi-FI" dirty="0"/>
          </a:p>
        </p:txBody>
      </p:sp>
      <p:pic>
        <p:nvPicPr>
          <p:cNvPr id="6" name="Kuva 5"/>
          <p:cNvPicPr>
            <a:picLocks noChangeAspect="1"/>
          </p:cNvPicPr>
          <p:nvPr/>
        </p:nvPicPr>
        <p:blipFill rotWithShape="1">
          <a:blip r:embed="rId2" cstate="print"/>
          <a:srcRect l="19083" t="19778" r="27083" b="11926"/>
          <a:stretch/>
        </p:blipFill>
        <p:spPr>
          <a:xfrm>
            <a:off x="1293394" y="210096"/>
            <a:ext cx="8691364" cy="6202351"/>
          </a:xfrm>
          <a:prstGeom prst="rect">
            <a:avLst/>
          </a:prstGeom>
        </p:spPr>
      </p:pic>
      <p:cxnSp>
        <p:nvCxnSpPr>
          <p:cNvPr id="8" name="Suora yhdysviiva 7"/>
          <p:cNvCxnSpPr/>
          <p:nvPr/>
        </p:nvCxnSpPr>
        <p:spPr>
          <a:xfrm>
            <a:off x="5639076" y="2080260"/>
            <a:ext cx="0" cy="34217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kstiruutu 10"/>
          <p:cNvSpPr txBox="1"/>
          <p:nvPr/>
        </p:nvSpPr>
        <p:spPr>
          <a:xfrm>
            <a:off x="5312704" y="1895594"/>
            <a:ext cx="652743" cy="369332"/>
          </a:xfrm>
          <a:prstGeom prst="rect">
            <a:avLst/>
          </a:prstGeom>
          <a:noFill/>
        </p:spPr>
        <p:txBody>
          <a:bodyPr wrap="none" rtlCol="0">
            <a:spAutoFit/>
          </a:bodyPr>
          <a:lstStyle/>
          <a:p>
            <a:r>
              <a:rPr lang="fi-FI" b="1" dirty="0"/>
              <a:t>2025</a:t>
            </a:r>
          </a:p>
        </p:txBody>
      </p:sp>
    </p:spTree>
    <p:extLst>
      <p:ext uri="{BB962C8B-B14F-4D97-AF65-F5344CB8AC3E}">
        <p14:creationId xmlns:p14="http://schemas.microsoft.com/office/powerpoint/2010/main" val="397371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p:txBody>
          <a:bodyPr/>
          <a:lstStyle/>
          <a:p>
            <a:endParaRPr lang="fi-FI"/>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11</a:t>
            </a:fld>
            <a:endParaRPr lang="fi-FI" dirty="0"/>
          </a:p>
        </p:txBody>
      </p:sp>
      <p:pic>
        <p:nvPicPr>
          <p:cNvPr id="6" name="Kuva 5"/>
          <p:cNvPicPr>
            <a:picLocks noChangeAspect="1"/>
          </p:cNvPicPr>
          <p:nvPr/>
        </p:nvPicPr>
        <p:blipFill rotWithShape="1">
          <a:blip r:embed="rId2" cstate="print"/>
          <a:srcRect l="3250" t="20371" r="29917" b="15037"/>
          <a:stretch/>
        </p:blipFill>
        <p:spPr>
          <a:xfrm>
            <a:off x="304800" y="362901"/>
            <a:ext cx="11599745" cy="6306096"/>
          </a:xfrm>
          <a:prstGeom prst="rect">
            <a:avLst/>
          </a:prstGeom>
        </p:spPr>
      </p:pic>
    </p:spTree>
    <p:extLst>
      <p:ext uri="{BB962C8B-B14F-4D97-AF65-F5344CB8AC3E}">
        <p14:creationId xmlns:p14="http://schemas.microsoft.com/office/powerpoint/2010/main" val="3975209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33400" y="61876"/>
            <a:ext cx="10772775" cy="908842"/>
          </a:xfrm>
        </p:spPr>
        <p:txBody>
          <a:bodyPr/>
          <a:lstStyle/>
          <a:p>
            <a:r>
              <a:rPr lang="fi-FI" sz="4800" dirty="0"/>
              <a:t>Arvio tarpeesta </a:t>
            </a:r>
          </a:p>
        </p:txBody>
      </p:sp>
      <p:sp>
        <p:nvSpPr>
          <p:cNvPr id="3" name="Sisällön paikkamerkki 2"/>
          <p:cNvSpPr>
            <a:spLocks noGrp="1"/>
          </p:cNvSpPr>
          <p:nvPr>
            <p:ph idx="1"/>
          </p:nvPr>
        </p:nvSpPr>
        <p:spPr>
          <a:xfrm>
            <a:off x="413084" y="859004"/>
            <a:ext cx="10753725" cy="5277102"/>
          </a:xfrm>
        </p:spPr>
        <p:txBody>
          <a:bodyPr/>
          <a:lstStyle/>
          <a:p>
            <a:r>
              <a:rPr lang="fi-FI" sz="2000" dirty="0">
                <a:solidFill>
                  <a:schemeClr val="tx1"/>
                </a:solidFill>
              </a:rPr>
              <a:t>Perustuu Kokkolan </a:t>
            </a:r>
            <a:r>
              <a:rPr lang="fi-FI" sz="2000" dirty="0" err="1">
                <a:solidFill>
                  <a:schemeClr val="tx1"/>
                </a:solidFill>
              </a:rPr>
              <a:t>yöpartiotoiminnan</a:t>
            </a:r>
            <a:r>
              <a:rPr lang="fi-FI" sz="2000" dirty="0">
                <a:solidFill>
                  <a:schemeClr val="tx1"/>
                </a:solidFill>
              </a:rPr>
              <a:t> asiakas- ja käyntivolyymeihin sekä säännöllisesti Kokkolan </a:t>
            </a:r>
            <a:r>
              <a:rPr lang="fi-FI" sz="2000" dirty="0" err="1">
                <a:solidFill>
                  <a:schemeClr val="tx1"/>
                </a:solidFill>
              </a:rPr>
              <a:t>yöpartiota</a:t>
            </a:r>
            <a:r>
              <a:rPr lang="fi-FI" sz="2000" dirty="0">
                <a:solidFill>
                  <a:schemeClr val="tx1"/>
                </a:solidFill>
              </a:rPr>
              <a:t> käyttävien asiakkaiden määrään (1-4 2021)</a:t>
            </a:r>
          </a:p>
          <a:p>
            <a:r>
              <a:rPr lang="fi-FI" sz="2000" dirty="0">
                <a:solidFill>
                  <a:schemeClr val="tx1"/>
                </a:solidFill>
              </a:rPr>
              <a:t>Kanta- Kokkolan väestöstä (n. 40 000) n. 0,18% käyttää joko tilapäisesti tai säännöllisesti </a:t>
            </a:r>
            <a:r>
              <a:rPr lang="fi-FI" sz="2000" dirty="0" err="1">
                <a:solidFill>
                  <a:schemeClr val="tx1"/>
                </a:solidFill>
              </a:rPr>
              <a:t>yöpartiota</a:t>
            </a:r>
            <a:r>
              <a:rPr lang="fi-FI" sz="2000" dirty="0">
                <a:solidFill>
                  <a:schemeClr val="tx1"/>
                </a:solidFill>
              </a:rPr>
              <a:t>, valtaosa käynneistä on tilapäisiä. Kokkolan </a:t>
            </a:r>
            <a:r>
              <a:rPr lang="fi-FI" sz="2000" dirty="0" err="1">
                <a:solidFill>
                  <a:schemeClr val="tx1"/>
                </a:solidFill>
              </a:rPr>
              <a:t>yöpartio</a:t>
            </a:r>
            <a:r>
              <a:rPr lang="fi-FI" sz="2000" dirty="0">
                <a:solidFill>
                  <a:schemeClr val="tx1"/>
                </a:solidFill>
              </a:rPr>
              <a:t> vastaa turvapuhelinhälytyksiin ja ostopalveluyksiköiden tarpeisiin,  jota ei ole suunniteltu jokilaaksojen </a:t>
            </a:r>
            <a:r>
              <a:rPr lang="fi-FI" sz="2000" dirty="0" err="1">
                <a:solidFill>
                  <a:schemeClr val="tx1"/>
                </a:solidFill>
              </a:rPr>
              <a:t>yöpartiolle</a:t>
            </a:r>
            <a:r>
              <a:rPr lang="fi-FI" sz="2000" dirty="0">
                <a:solidFill>
                  <a:schemeClr val="tx1"/>
                </a:solidFill>
              </a:rPr>
              <a:t>.</a:t>
            </a:r>
          </a:p>
          <a:p>
            <a:r>
              <a:rPr lang="fi-FI" sz="2000" dirty="0">
                <a:solidFill>
                  <a:schemeClr val="tx1"/>
                </a:solidFill>
              </a:rPr>
              <a:t>Kanta-Kokkolan väestöstä 0,02% on tarvinnut viimeisen 4 kk aikana </a:t>
            </a:r>
            <a:r>
              <a:rPr lang="fi-FI" sz="2000" b="1" dirty="0">
                <a:solidFill>
                  <a:schemeClr val="tx1"/>
                </a:solidFill>
              </a:rPr>
              <a:t>säännöllisiä </a:t>
            </a:r>
            <a:r>
              <a:rPr lang="fi-FI" sz="2000" b="1" dirty="0" err="1">
                <a:solidFill>
                  <a:schemeClr val="tx1"/>
                </a:solidFill>
              </a:rPr>
              <a:t>yöpartion</a:t>
            </a:r>
            <a:r>
              <a:rPr lang="fi-FI" sz="2000" b="1" dirty="0">
                <a:solidFill>
                  <a:schemeClr val="tx1"/>
                </a:solidFill>
              </a:rPr>
              <a:t> käyntejä (20-60 käyntiä / kk) </a:t>
            </a:r>
          </a:p>
          <a:p>
            <a:r>
              <a:rPr lang="fi-FI" sz="2000" dirty="0">
                <a:solidFill>
                  <a:schemeClr val="tx1"/>
                </a:solidFill>
              </a:rPr>
              <a:t>Perhonjokilaakson väestöön suhteutettuna (laskettu mukaan Ullavan väestöstä osa) 11 830 as. säännöllistä </a:t>
            </a:r>
            <a:r>
              <a:rPr lang="fi-FI" sz="2000" dirty="0" err="1">
                <a:solidFill>
                  <a:schemeClr val="tx1"/>
                </a:solidFill>
              </a:rPr>
              <a:t>yöpartiota</a:t>
            </a:r>
            <a:r>
              <a:rPr lang="fi-FI" sz="2000" dirty="0">
                <a:solidFill>
                  <a:schemeClr val="tx1"/>
                </a:solidFill>
              </a:rPr>
              <a:t> tarvitsisi n. 2,4 asiakasta kuukaudessa. </a:t>
            </a:r>
          </a:p>
          <a:p>
            <a:r>
              <a:rPr lang="fi-FI" sz="2000" dirty="0">
                <a:solidFill>
                  <a:schemeClr val="tx1"/>
                </a:solidFill>
              </a:rPr>
              <a:t>Lestijokilaaksossa väestöön suhteutettuna (laskettu mukaan osa Ullavan ja Lohtajan asukkaista) = 10 400 as. , jolloin säännöllistä </a:t>
            </a:r>
            <a:r>
              <a:rPr lang="fi-FI" sz="2000" dirty="0" err="1">
                <a:solidFill>
                  <a:schemeClr val="tx1"/>
                </a:solidFill>
              </a:rPr>
              <a:t>yöpartiota</a:t>
            </a:r>
            <a:r>
              <a:rPr lang="fi-FI" sz="2000" dirty="0">
                <a:solidFill>
                  <a:schemeClr val="tx1"/>
                </a:solidFill>
              </a:rPr>
              <a:t> tarvitsisi n. 2 asiakasta </a:t>
            </a:r>
          </a:p>
          <a:p>
            <a:r>
              <a:rPr lang="fi-FI" sz="2000" dirty="0">
                <a:solidFill>
                  <a:schemeClr val="tx1"/>
                </a:solidFill>
              </a:rPr>
              <a:t>Jokilaaksojen </a:t>
            </a:r>
            <a:r>
              <a:rPr lang="fi-FI" sz="2000" dirty="0" err="1">
                <a:solidFill>
                  <a:schemeClr val="tx1"/>
                </a:solidFill>
              </a:rPr>
              <a:t>yöpartiotarpeen</a:t>
            </a:r>
            <a:r>
              <a:rPr lang="fi-FI" sz="2000" dirty="0">
                <a:solidFill>
                  <a:schemeClr val="tx1"/>
                </a:solidFill>
              </a:rPr>
              <a:t> volyymin ennustetaan olevan hyvin vaihteleva, eikä Kokkolan volyymi anna täysin vertailukelpoista dataa jokilaaksoihin. </a:t>
            </a:r>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12</a:t>
            </a:fld>
            <a:endParaRPr lang="fi-FI" dirty="0"/>
          </a:p>
        </p:txBody>
      </p:sp>
    </p:spTree>
    <p:extLst>
      <p:ext uri="{BB962C8B-B14F-4D97-AF65-F5344CB8AC3E}">
        <p14:creationId xmlns:p14="http://schemas.microsoft.com/office/powerpoint/2010/main" val="246089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5567" y="183026"/>
            <a:ext cx="10772775" cy="1113826"/>
          </a:xfrm>
        </p:spPr>
        <p:txBody>
          <a:bodyPr>
            <a:noAutofit/>
          </a:bodyPr>
          <a:lstStyle/>
          <a:p>
            <a:r>
              <a:rPr lang="fi-FI" sz="4400" b="1" dirty="0" err="1">
                <a:solidFill>
                  <a:srgbClr val="00B0F0"/>
                </a:solidFill>
              </a:rPr>
              <a:t>Yöpartiotoiminan</a:t>
            </a:r>
            <a:r>
              <a:rPr lang="fi-FI" sz="4400" b="1" dirty="0">
                <a:solidFill>
                  <a:srgbClr val="00B0F0"/>
                </a:solidFill>
              </a:rPr>
              <a:t> jalkauttamisen aiempi kehittämistyö </a:t>
            </a:r>
          </a:p>
        </p:txBody>
      </p:sp>
      <p:sp>
        <p:nvSpPr>
          <p:cNvPr id="3" name="Sisällön paikkamerkki 2"/>
          <p:cNvSpPr>
            <a:spLocks noGrp="1"/>
          </p:cNvSpPr>
          <p:nvPr>
            <p:ph idx="1"/>
          </p:nvPr>
        </p:nvSpPr>
        <p:spPr>
          <a:xfrm>
            <a:off x="676656" y="1514209"/>
            <a:ext cx="10753725" cy="5154788"/>
          </a:xfrm>
        </p:spPr>
        <p:txBody>
          <a:bodyPr/>
          <a:lstStyle/>
          <a:p>
            <a:r>
              <a:rPr lang="fi-FI" dirty="0"/>
              <a:t>Lyhyt kertaus viime vuoden </a:t>
            </a:r>
            <a:r>
              <a:rPr lang="fi-FI" dirty="0" err="1"/>
              <a:t>yöpartion</a:t>
            </a:r>
            <a:r>
              <a:rPr lang="fi-FI" dirty="0"/>
              <a:t> jalkauttamisen kehittämistyöstä:</a:t>
            </a:r>
          </a:p>
          <a:p>
            <a:endParaRPr lang="fi-FI" dirty="0"/>
          </a:p>
          <a:p>
            <a:endParaRPr lang="fi-FI" dirty="0"/>
          </a:p>
          <a:p>
            <a:endParaRPr lang="fi-FI" dirty="0"/>
          </a:p>
          <a:p>
            <a:endParaRPr lang="fi-FI" dirty="0"/>
          </a:p>
          <a:p>
            <a:endParaRPr lang="fi-FI" dirty="0"/>
          </a:p>
          <a:p>
            <a:endParaRPr lang="fi-FI" dirty="0"/>
          </a:p>
          <a:p>
            <a:endParaRPr lang="fi-FI" dirty="0"/>
          </a:p>
        </p:txBody>
      </p:sp>
      <p:sp>
        <p:nvSpPr>
          <p:cNvPr id="4" name="Päivämäärän paikkamerkki 3"/>
          <p:cNvSpPr>
            <a:spLocks noGrp="1"/>
          </p:cNvSpPr>
          <p:nvPr>
            <p:ph type="dt" sz="half" idx="10"/>
          </p:nvPr>
        </p:nvSpPr>
        <p:spPr/>
        <p:txBody>
          <a:bodyPr/>
          <a:lstStyle/>
          <a:p>
            <a:fld id="{BE363086-9BC5-4C4C-8FF7-3DCB32D8F34D}" type="datetime1">
              <a:rPr lang="fi-FI" smtClean="0"/>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13</a:t>
            </a:fld>
            <a:endParaRPr lang="fi-FI" dirty="0"/>
          </a:p>
        </p:txBody>
      </p:sp>
      <p:sp>
        <p:nvSpPr>
          <p:cNvPr id="6" name="Alatunnisteen paikkamerkki 5"/>
          <p:cNvSpPr>
            <a:spLocks noGrp="1"/>
          </p:cNvSpPr>
          <p:nvPr>
            <p:ph type="ftr" sz="quarter" idx="11"/>
          </p:nvPr>
        </p:nvSpPr>
        <p:spPr/>
        <p:txBody>
          <a:bodyPr/>
          <a:lstStyle/>
          <a:p>
            <a:r>
              <a:rPr lang="fi-FI"/>
              <a:t>Tulevaisuuden sote-keskus -hanke</a:t>
            </a:r>
            <a:endParaRPr lang="fi-FI" dirty="0"/>
          </a:p>
        </p:txBody>
      </p:sp>
      <p:graphicFrame>
        <p:nvGraphicFramePr>
          <p:cNvPr id="10" name="Kaaviokuva 9"/>
          <p:cNvGraphicFramePr/>
          <p:nvPr>
            <p:extLst>
              <p:ext uri="{D42A27DB-BD31-4B8C-83A1-F6EECF244321}">
                <p14:modId xmlns:p14="http://schemas.microsoft.com/office/powerpoint/2010/main" val="3096217986"/>
              </p:ext>
            </p:extLst>
          </p:nvPr>
        </p:nvGraphicFramePr>
        <p:xfrm>
          <a:off x="676654" y="1079495"/>
          <a:ext cx="10390603" cy="3778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Kaaviokuva 10"/>
          <p:cNvGraphicFramePr/>
          <p:nvPr>
            <p:extLst>
              <p:ext uri="{D42A27DB-BD31-4B8C-83A1-F6EECF244321}">
                <p14:modId xmlns:p14="http://schemas.microsoft.com/office/powerpoint/2010/main" val="1474895184"/>
              </p:ext>
            </p:extLst>
          </p:nvPr>
        </p:nvGraphicFramePr>
        <p:xfrm>
          <a:off x="772198" y="2850626"/>
          <a:ext cx="10390601" cy="3314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93381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p:txBody>
          <a:bodyPr/>
          <a:lstStyle/>
          <a:p>
            <a:endParaRPr lang="fi-FI"/>
          </a:p>
        </p:txBody>
      </p:sp>
      <p:sp>
        <p:nvSpPr>
          <p:cNvPr id="3" name="Otsikko 2"/>
          <p:cNvSpPr>
            <a:spLocks noGrp="1"/>
          </p:cNvSpPr>
          <p:nvPr>
            <p:ph type="ctrTitle"/>
          </p:nvPr>
        </p:nvSpPr>
        <p:spPr/>
        <p:txBody>
          <a:bodyPr/>
          <a:lstStyle/>
          <a:p>
            <a:r>
              <a:rPr lang="fi-FI" dirty="0"/>
              <a:t>Henkilöstön osallistaminen ja halukkuus osallistua toiminnan kehittämiseen / käynnistämiseen</a:t>
            </a:r>
          </a:p>
        </p:txBody>
      </p:sp>
    </p:spTree>
    <p:extLst>
      <p:ext uri="{BB962C8B-B14F-4D97-AF65-F5344CB8AC3E}">
        <p14:creationId xmlns:p14="http://schemas.microsoft.com/office/powerpoint/2010/main" val="889613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Lääkäri käsi merkki">
            <a:extLst>
              <a:ext uri="{FF2B5EF4-FFF2-40B4-BE49-F238E27FC236}">
                <a16:creationId xmlns:a16="http://schemas.microsoft.com/office/drawing/2014/main" id="{E52CCF75-CC06-4C7F-8B9A-095D9712C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7841"/>
          <a:stretch/>
        </p:blipFill>
        <p:spPr>
          <a:xfrm>
            <a:off x="-16476" y="10"/>
            <a:ext cx="5863823" cy="685799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noFill/>
          <a:effectLst/>
        </p:spPr>
      </p:pic>
      <p:sp>
        <p:nvSpPr>
          <p:cNvPr id="2" name="Otsikko 1"/>
          <p:cNvSpPr>
            <a:spLocks noGrp="1"/>
          </p:cNvSpPr>
          <p:nvPr>
            <p:ph type="title"/>
          </p:nvPr>
        </p:nvSpPr>
        <p:spPr>
          <a:xfrm>
            <a:off x="5847347" y="210095"/>
            <a:ext cx="5928084" cy="1226855"/>
          </a:xfrm>
        </p:spPr>
        <p:txBody>
          <a:bodyPr>
            <a:normAutofit/>
          </a:bodyPr>
          <a:lstStyle/>
          <a:p>
            <a:r>
              <a:rPr lang="fi-FI" sz="4200"/>
              <a:t>Henkilöstön osallistuminen</a:t>
            </a:r>
          </a:p>
        </p:txBody>
      </p:sp>
      <p:sp>
        <p:nvSpPr>
          <p:cNvPr id="3" name="Sisällön paikkamerkki 2"/>
          <p:cNvSpPr>
            <a:spLocks noGrp="1"/>
          </p:cNvSpPr>
          <p:nvPr>
            <p:ph idx="1"/>
          </p:nvPr>
        </p:nvSpPr>
        <p:spPr>
          <a:xfrm>
            <a:off x="5717222" y="1579200"/>
            <a:ext cx="6188334" cy="3766185"/>
          </a:xfrm>
        </p:spPr>
        <p:txBody>
          <a:bodyPr>
            <a:normAutofit/>
          </a:bodyPr>
          <a:lstStyle/>
          <a:p>
            <a:r>
              <a:rPr lang="fi-FI" sz="2200"/>
              <a:t>Kehittämistyön taustalla on ollut ohjausryhmä, joka on koostunut hoidon ja hoivan palvelualuejohtajista, toimialuejohtajasta ja hanketyöntekijästä.</a:t>
            </a:r>
          </a:p>
          <a:p>
            <a:r>
              <a:rPr lang="fi-FI" sz="2200"/>
              <a:t>Kehittämistyön työrukkasessa on ollut hoidon ja hoivan yksiköiden lähiesimiehiä, asiantuntijoita ja hanketyöntekijä.</a:t>
            </a:r>
          </a:p>
          <a:p>
            <a:r>
              <a:rPr lang="fi-FI" sz="2200"/>
              <a:t>Henkilöstölle on pidetty yleisiä infoja aiheeseen liittyen 3 kpl, jonka lisäksi esimiehet omissa yksiköissään ovat käyneet keskusteluja ja vieneet informaatiota henkilöstölleen eteenpäin. </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3.6.2022</a:t>
            </a:fld>
            <a:endParaRPr lang="fi-FI" sz="900"/>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15</a:t>
            </a:fld>
            <a:endParaRPr lang="fi-FI" sz="1200"/>
          </a:p>
        </p:txBody>
      </p:sp>
      <p:sp>
        <p:nvSpPr>
          <p:cNvPr id="8" name="Tekstiruutu 7">
            <a:extLst>
              <a:ext uri="{FF2B5EF4-FFF2-40B4-BE49-F238E27FC236}">
                <a16:creationId xmlns:a16="http://schemas.microsoft.com/office/drawing/2014/main" id="{C2315F0D-0400-46DC-ABAE-FA4F340EF98F}"/>
              </a:ext>
            </a:extLst>
          </p:cNvPr>
          <p:cNvSpPr txBox="1"/>
          <p:nvPr/>
        </p:nvSpPr>
        <p:spPr>
          <a:xfrm rot="21428835">
            <a:off x="327610" y="2122439"/>
            <a:ext cx="4018856" cy="2308324"/>
          </a:xfrm>
          <a:prstGeom prst="rect">
            <a:avLst/>
          </a:prstGeom>
          <a:noFill/>
        </p:spPr>
        <p:txBody>
          <a:bodyPr wrap="square" rtlCol="0">
            <a:spAutoFit/>
          </a:bodyPr>
          <a:lstStyle/>
          <a:p>
            <a:pPr marL="285750" indent="-285750">
              <a:buFont typeface="Arial" panose="020B0604020202020204" pitchFamily="34" charset="0"/>
              <a:buChar char="•"/>
            </a:pPr>
            <a:r>
              <a:rPr lang="fi-FI" sz="3600" dirty="0"/>
              <a:t>Ohjausryhmä</a:t>
            </a:r>
          </a:p>
          <a:p>
            <a:pPr marL="285750" indent="-285750">
              <a:buFont typeface="Arial" panose="020B0604020202020204" pitchFamily="34" charset="0"/>
              <a:buChar char="•"/>
            </a:pPr>
            <a:r>
              <a:rPr lang="fi-FI" sz="3600" dirty="0"/>
              <a:t>Työrukkanen</a:t>
            </a:r>
          </a:p>
          <a:p>
            <a:pPr marL="285750" indent="-285750">
              <a:buFont typeface="Arial" panose="020B0604020202020204" pitchFamily="34" charset="0"/>
              <a:buChar char="•"/>
            </a:pPr>
            <a:r>
              <a:rPr lang="fi-FI" sz="3600" dirty="0"/>
              <a:t>Henkilöstökyselyt ja infot</a:t>
            </a:r>
          </a:p>
        </p:txBody>
      </p:sp>
    </p:spTree>
    <p:extLst>
      <p:ext uri="{BB962C8B-B14F-4D97-AF65-F5344CB8AC3E}">
        <p14:creationId xmlns:p14="http://schemas.microsoft.com/office/powerpoint/2010/main" val="209653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BA0EC0-503C-4071-B79F-2DA8C43212A2}"/>
              </a:ext>
            </a:extLst>
          </p:cNvPr>
          <p:cNvSpPr>
            <a:spLocks noGrp="1"/>
          </p:cNvSpPr>
          <p:nvPr>
            <p:ph type="title"/>
          </p:nvPr>
        </p:nvSpPr>
        <p:spPr/>
        <p:txBody>
          <a:bodyPr/>
          <a:lstStyle/>
          <a:p>
            <a:r>
              <a:rPr lang="fi-FI" dirty="0"/>
              <a:t>Henkilöstölle tehdyt kyselyt ja tulokset</a:t>
            </a:r>
          </a:p>
        </p:txBody>
      </p:sp>
      <p:sp>
        <p:nvSpPr>
          <p:cNvPr id="3" name="Sisällön paikkamerkki 2">
            <a:extLst>
              <a:ext uri="{FF2B5EF4-FFF2-40B4-BE49-F238E27FC236}">
                <a16:creationId xmlns:a16="http://schemas.microsoft.com/office/drawing/2014/main" id="{1EAB28BB-99C1-4902-BE78-CE49661E1CC4}"/>
              </a:ext>
            </a:extLst>
          </p:cNvPr>
          <p:cNvSpPr>
            <a:spLocks noGrp="1"/>
          </p:cNvSpPr>
          <p:nvPr>
            <p:ph idx="1"/>
          </p:nvPr>
        </p:nvSpPr>
        <p:spPr>
          <a:xfrm>
            <a:off x="685800" y="1187867"/>
            <a:ext cx="10753725" cy="4566981"/>
          </a:xfrm>
        </p:spPr>
        <p:txBody>
          <a:bodyPr/>
          <a:lstStyle/>
          <a:p>
            <a:r>
              <a:rPr lang="fi-FI" dirty="0"/>
              <a:t>4.Kysely 12/2021</a:t>
            </a:r>
          </a:p>
          <a:p>
            <a:r>
              <a:rPr lang="fi-FI" dirty="0"/>
              <a:t>Vastaajia 48</a:t>
            </a:r>
          </a:p>
          <a:p>
            <a:r>
              <a:rPr lang="fi-FI" dirty="0"/>
              <a:t>Kysely oli suunnattu niille, jotka ovat jo aiemmin esittäneet halukkuutensa </a:t>
            </a:r>
            <a:r>
              <a:rPr lang="fi-FI" dirty="0" err="1"/>
              <a:t>yöpartioon</a:t>
            </a:r>
            <a:r>
              <a:rPr lang="fi-FI" dirty="0"/>
              <a:t> osallistumisesta. Osin kysely oli mennyt myös laajemminkin levikkiin.</a:t>
            </a:r>
          </a:p>
          <a:p>
            <a:r>
              <a:rPr lang="fi-FI" dirty="0"/>
              <a:t>Kyselyssä haluttiin selvittää henkilöstön halukkuutta </a:t>
            </a:r>
            <a:r>
              <a:rPr lang="fi-FI" dirty="0" err="1"/>
              <a:t>yöpartion</a:t>
            </a:r>
            <a:r>
              <a:rPr lang="fi-FI" dirty="0"/>
              <a:t> varallaoloon ja muunneltuihin työvuoroihin. Lisäksi oli mahdollisuus myös vapaasti esittää ehdotuksia, miten </a:t>
            </a:r>
            <a:r>
              <a:rPr lang="fi-FI" dirty="0" err="1"/>
              <a:t>yöpartion</a:t>
            </a:r>
            <a:r>
              <a:rPr lang="fi-FI" dirty="0"/>
              <a:t> työvuoroja tulisi järjestää. Kyselyssä ei oltu eritelty erikseen Lesti- ja Perhonjokilaakson työntekijöitä.</a:t>
            </a:r>
          </a:p>
          <a:p>
            <a:r>
              <a:rPr lang="fi-FI" dirty="0"/>
              <a:t>Varallaoloa kannatti 25% vastaajista eli 12 vastaajaa ja muunneltuja työvuoroja kannatti 31% vastaajista eli 15 vastaajaa.</a:t>
            </a:r>
          </a:p>
          <a:p>
            <a:r>
              <a:rPr lang="fi-FI" dirty="0"/>
              <a:t>Henkilöstöstä osa oli sitä mieltä, että työvuorot tulisi olla selkeästi yövuoroja.</a:t>
            </a:r>
          </a:p>
        </p:txBody>
      </p:sp>
      <p:sp>
        <p:nvSpPr>
          <p:cNvPr id="4" name="Päivämäärän paikkamerkki 3">
            <a:extLst>
              <a:ext uri="{FF2B5EF4-FFF2-40B4-BE49-F238E27FC236}">
                <a16:creationId xmlns:a16="http://schemas.microsoft.com/office/drawing/2014/main" id="{141358BF-C06F-4C90-B19E-AC6782E6E159}"/>
              </a:ext>
            </a:extLst>
          </p:cNvPr>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a:extLst>
              <a:ext uri="{FF2B5EF4-FFF2-40B4-BE49-F238E27FC236}">
                <a16:creationId xmlns:a16="http://schemas.microsoft.com/office/drawing/2014/main" id="{57C5327B-D2BE-48EF-B7D6-276B9F64B4AF}"/>
              </a:ext>
            </a:extLst>
          </p:cNvPr>
          <p:cNvSpPr>
            <a:spLocks noGrp="1"/>
          </p:cNvSpPr>
          <p:nvPr>
            <p:ph type="sldNum" sz="quarter" idx="12"/>
          </p:nvPr>
        </p:nvSpPr>
        <p:spPr/>
        <p:txBody>
          <a:bodyPr/>
          <a:lstStyle/>
          <a:p>
            <a:fld id="{680D50AB-F83C-4E2B-B0AF-3CA1ED4EDFEC}" type="slidenum">
              <a:rPr lang="fi-FI" smtClean="0"/>
              <a:pPr/>
              <a:t>16</a:t>
            </a:fld>
            <a:endParaRPr lang="fi-FI" dirty="0"/>
          </a:p>
        </p:txBody>
      </p:sp>
    </p:spTree>
    <p:extLst>
      <p:ext uri="{BB962C8B-B14F-4D97-AF65-F5344CB8AC3E}">
        <p14:creationId xmlns:p14="http://schemas.microsoft.com/office/powerpoint/2010/main" val="156177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p:txBody>
          <a:bodyPr/>
          <a:lstStyle/>
          <a:p>
            <a:endParaRPr lang="fi-FI"/>
          </a:p>
        </p:txBody>
      </p:sp>
      <p:sp>
        <p:nvSpPr>
          <p:cNvPr id="3" name="Otsikko 2"/>
          <p:cNvSpPr>
            <a:spLocks noGrp="1"/>
          </p:cNvSpPr>
          <p:nvPr>
            <p:ph type="ctrTitle"/>
          </p:nvPr>
        </p:nvSpPr>
        <p:spPr/>
        <p:txBody>
          <a:bodyPr/>
          <a:lstStyle/>
          <a:p>
            <a:r>
              <a:rPr lang="fi-FI" dirty="0" err="1"/>
              <a:t>Yöpartiotoiminnan</a:t>
            </a:r>
            <a:r>
              <a:rPr lang="fi-FI" dirty="0"/>
              <a:t> tämän hetkinen suunnitelma</a:t>
            </a:r>
          </a:p>
        </p:txBody>
      </p:sp>
    </p:spTree>
    <p:extLst>
      <p:ext uri="{BB962C8B-B14F-4D97-AF65-F5344CB8AC3E}">
        <p14:creationId xmlns:p14="http://schemas.microsoft.com/office/powerpoint/2010/main" val="3697245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a:t>Yöpartiotoiminnan tavoitteet</a:t>
            </a:r>
            <a:endParaRPr lang="fi-FI" sz="4800" dirty="0"/>
          </a:p>
        </p:txBody>
      </p:sp>
      <p:sp>
        <p:nvSpPr>
          <p:cNvPr id="3" name="Sisällön paikkamerkki 2"/>
          <p:cNvSpPr>
            <a:spLocks noGrp="1"/>
          </p:cNvSpPr>
          <p:nvPr>
            <p:ph idx="1"/>
          </p:nvPr>
        </p:nvSpPr>
        <p:spPr>
          <a:xfrm>
            <a:off x="719137" y="1118938"/>
            <a:ext cx="10753725" cy="3880900"/>
          </a:xfrm>
        </p:spPr>
        <p:txBody>
          <a:bodyPr/>
          <a:lstStyle/>
          <a:p>
            <a:r>
              <a:rPr lang="fi-FI" dirty="0">
                <a:solidFill>
                  <a:schemeClr val="tx1"/>
                </a:solidFill>
              </a:rPr>
              <a:t>Toiminnalle on asetettu tavoitteet, potilasryhmät ja kriteerit. </a:t>
            </a:r>
          </a:p>
          <a:p>
            <a:r>
              <a:rPr lang="fi-FI" dirty="0">
                <a:solidFill>
                  <a:schemeClr val="tx1"/>
                </a:solidFill>
              </a:rPr>
              <a:t>Tämän hetken suunnitelma on, että päästäisiin käynnistämään </a:t>
            </a:r>
            <a:r>
              <a:rPr lang="fi-FI" dirty="0" err="1">
                <a:solidFill>
                  <a:schemeClr val="tx1"/>
                </a:solidFill>
              </a:rPr>
              <a:t>yöpartio</a:t>
            </a:r>
            <a:r>
              <a:rPr lang="fi-FI" dirty="0">
                <a:solidFill>
                  <a:schemeClr val="tx1"/>
                </a:solidFill>
              </a:rPr>
              <a:t> pilotti Lestijokilaaksoon elo-syyskuun vaihteessa. </a:t>
            </a:r>
          </a:p>
          <a:p>
            <a:pPr lvl="1"/>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13" name="Tekstiruutu 12">
            <a:extLst>
              <a:ext uri="{FF2B5EF4-FFF2-40B4-BE49-F238E27FC236}">
                <a16:creationId xmlns:a16="http://schemas.microsoft.com/office/drawing/2014/main" id="{B1EDA61D-A35A-41C5-ABF4-F6BEB7A5B487}"/>
              </a:ext>
            </a:extLst>
          </p:cNvPr>
          <p:cNvSpPr txBox="1"/>
          <p:nvPr/>
        </p:nvSpPr>
        <p:spPr>
          <a:xfrm>
            <a:off x="2348916" y="2559521"/>
            <a:ext cx="7055141" cy="341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fi-FI" sz="2200" dirty="0" err="1">
                <a:solidFill>
                  <a:schemeClr val="tx1"/>
                </a:solidFill>
              </a:rPr>
              <a:t>Yöpartiotoiminnan</a:t>
            </a:r>
            <a:r>
              <a:rPr lang="fi-FI" sz="2200" dirty="0">
                <a:solidFill>
                  <a:schemeClr val="tx1"/>
                </a:solidFill>
              </a:rPr>
              <a:t> tavoitteet: </a:t>
            </a:r>
          </a:p>
          <a:p>
            <a:pPr marL="800100" lvl="1" indent="-342900">
              <a:buFont typeface="Arial" panose="020B0604020202020204" pitchFamily="34" charset="0"/>
              <a:buChar char="•"/>
            </a:pPr>
            <a:r>
              <a:rPr lang="fi-FI" sz="2200" dirty="0">
                <a:solidFill>
                  <a:schemeClr val="tx1"/>
                </a:solidFill>
              </a:rPr>
              <a:t>ihmiset pärjäisivät mahdollisimman pitkään kotona</a:t>
            </a:r>
          </a:p>
          <a:p>
            <a:pPr marL="800100" lvl="1" indent="-342900">
              <a:buFont typeface="Arial" panose="020B0604020202020204" pitchFamily="34" charset="0"/>
              <a:buChar char="•"/>
            </a:pPr>
            <a:r>
              <a:rPr lang="fi-FI" sz="2200" dirty="0">
                <a:solidFill>
                  <a:schemeClr val="tx1"/>
                </a:solidFill>
              </a:rPr>
              <a:t>viivästettäisiin palveluasumisen tarvetta, silloin kun kotona asumisen edellytykset muilta osin täyttyvät</a:t>
            </a:r>
          </a:p>
          <a:p>
            <a:pPr marL="800100" lvl="1" indent="-342900">
              <a:buFont typeface="Arial" panose="020B0604020202020204" pitchFamily="34" charset="0"/>
              <a:buChar char="•"/>
            </a:pPr>
            <a:r>
              <a:rPr lang="fi-FI" sz="2200" dirty="0">
                <a:solidFill>
                  <a:schemeClr val="tx1"/>
                </a:solidFill>
              </a:rPr>
              <a:t>turvattomuuden tunteen vähentäminen </a:t>
            </a:r>
            <a:r>
              <a:rPr lang="fi-FI" sz="2200" dirty="0">
                <a:solidFill>
                  <a:schemeClr val="tx1"/>
                </a:solidFill>
                <a:sym typeface="Wingdings" panose="05000000000000000000" pitchFamily="2" charset="2"/>
              </a:rPr>
              <a:t> kotona pärjäämisen edellytykset paremmat</a:t>
            </a:r>
            <a:endParaRPr lang="fi-FI" sz="2200" dirty="0">
              <a:solidFill>
                <a:schemeClr val="tx1"/>
              </a:solidFill>
            </a:endParaRPr>
          </a:p>
          <a:p>
            <a:pPr marL="800100" lvl="1" indent="-342900">
              <a:buFont typeface="Arial" panose="020B0604020202020204" pitchFamily="34" charset="0"/>
              <a:buChar char="•"/>
            </a:pPr>
            <a:r>
              <a:rPr lang="fi-FI" sz="2200" dirty="0">
                <a:solidFill>
                  <a:schemeClr val="tx1"/>
                </a:solidFill>
              </a:rPr>
              <a:t>hoidon jatkuvuuden onnistuminen --&gt; kuntoutumisen näkökulma. Kotona kuntoudutaan paremmin kuin vieraammassa ympäristössä</a:t>
            </a:r>
          </a:p>
          <a:p>
            <a:endParaRPr lang="fi-FI" dirty="0"/>
          </a:p>
        </p:txBody>
      </p:sp>
    </p:spTree>
    <p:extLst>
      <p:ext uri="{BB962C8B-B14F-4D97-AF65-F5344CB8AC3E}">
        <p14:creationId xmlns:p14="http://schemas.microsoft.com/office/powerpoint/2010/main" val="247537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12" descr="Kuva, joka sisältää kohteen jalkine&#10;&#10;Kuvaus luotu automaattisesti">
            <a:extLst>
              <a:ext uri="{FF2B5EF4-FFF2-40B4-BE49-F238E27FC236}">
                <a16:creationId xmlns:a16="http://schemas.microsoft.com/office/drawing/2014/main" id="{BB9D1EB6-97AF-4DB8-93AD-3F08459AA132}"/>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l="21759" r="21759"/>
          <a:stretch/>
        </p:blipFill>
        <p:spPr/>
      </p:pic>
      <p:sp>
        <p:nvSpPr>
          <p:cNvPr id="2" name="Otsikko 1"/>
          <p:cNvSpPr>
            <a:spLocks noGrp="1"/>
          </p:cNvSpPr>
          <p:nvPr>
            <p:ph type="title"/>
          </p:nvPr>
        </p:nvSpPr>
        <p:spPr/>
        <p:txBody>
          <a:bodyPr/>
          <a:lstStyle/>
          <a:p>
            <a:r>
              <a:rPr lang="fi-FI" sz="4000" dirty="0" err="1"/>
              <a:t>Yöpartiotoiminnan</a:t>
            </a:r>
            <a:r>
              <a:rPr lang="fi-FI" sz="4000" dirty="0"/>
              <a:t> reunaehdot (jalkautusvaihe) </a:t>
            </a:r>
          </a:p>
        </p:txBody>
      </p:sp>
      <p:sp>
        <p:nvSpPr>
          <p:cNvPr id="3" name="Sisällön paikkamerkki 2"/>
          <p:cNvSpPr>
            <a:spLocks noGrp="1"/>
          </p:cNvSpPr>
          <p:nvPr>
            <p:ph idx="1"/>
          </p:nvPr>
        </p:nvSpPr>
        <p:spPr>
          <a:xfrm>
            <a:off x="505326" y="1783737"/>
            <a:ext cx="6188334" cy="4856945"/>
          </a:xfrm>
        </p:spPr>
        <p:txBody>
          <a:bodyPr/>
          <a:lstStyle/>
          <a:p>
            <a:pPr lvl="1"/>
            <a:r>
              <a:rPr lang="fi-FI" dirty="0" err="1"/>
              <a:t>Yöpartiopalvelua</a:t>
            </a:r>
            <a:r>
              <a:rPr lang="fi-FI" dirty="0"/>
              <a:t> lähdetään tarjoamaan ensimmäisessä jalkautusvaiheessa Lestijokilaakson alueelle koko yön palveluna.</a:t>
            </a:r>
          </a:p>
          <a:p>
            <a:pPr lvl="1"/>
            <a:r>
              <a:rPr lang="fi-FI" dirty="0"/>
              <a:t>Tämän mahdollistaa 2 lähihoitajavakanssin keskittäminen alueelle.</a:t>
            </a:r>
          </a:p>
          <a:p>
            <a:pPr lvl="1"/>
            <a:r>
              <a:rPr lang="fi-FI" dirty="0"/>
              <a:t>2 lähihoitajavakanssia ei riitä kattamaan kaikkia yövuoroja, joten muun henkilöstön </a:t>
            </a:r>
            <a:r>
              <a:rPr lang="fi-FI" dirty="0">
                <a:solidFill>
                  <a:srgbClr val="FF0000"/>
                </a:solidFill>
              </a:rPr>
              <a:t>etukäteen suunniteltua </a:t>
            </a:r>
            <a:r>
              <a:rPr lang="fi-FI" dirty="0"/>
              <a:t>varallaoloa tarvitaan.</a:t>
            </a:r>
          </a:p>
          <a:p>
            <a:pPr lvl="1"/>
            <a:r>
              <a:rPr lang="fi-FI" dirty="0"/>
              <a:t>Varallaolijoiden työvuorot järjestetään niin, että varallaolon muuttuessa työvuoroksi, sillä on mahdollisimman vähän vaikutusta kotiyksikön toimintaan </a:t>
            </a:r>
          </a:p>
          <a:p>
            <a:pPr lvl="1"/>
            <a:r>
              <a:rPr lang="fi-FI" dirty="0"/>
              <a:t>Lähiesimiesten keskinäinen yhteistyö arjessa välttämätöntä</a:t>
            </a:r>
          </a:p>
          <a:p>
            <a:pPr lvl="1"/>
            <a:endParaRPr lang="fi-FI" dirty="0"/>
          </a:p>
          <a:p>
            <a:pPr marL="0" indent="0">
              <a:buNone/>
            </a:pPr>
            <a:r>
              <a:rPr lang="fi-FI" dirty="0"/>
              <a:t> </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973711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5"/>
            <a:ext cx="10772775" cy="1226855"/>
          </a:xfrm>
        </p:spPr>
        <p:txBody>
          <a:bodyPr>
            <a:normAutofit/>
          </a:bodyPr>
          <a:lstStyle/>
          <a:p>
            <a:r>
              <a:rPr lang="fi-FI" dirty="0"/>
              <a:t>Neuvottelun tarkoitus</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3.6.2022</a:t>
            </a:fld>
            <a:endParaRPr lang="fi-FI" sz="900"/>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2</a:t>
            </a:fld>
            <a:endParaRPr lang="fi-FI" sz="1200"/>
          </a:p>
        </p:txBody>
      </p:sp>
      <p:graphicFrame>
        <p:nvGraphicFramePr>
          <p:cNvPr id="7" name="Sisällön paikkamerkki 2">
            <a:extLst>
              <a:ext uri="{FF2B5EF4-FFF2-40B4-BE49-F238E27FC236}">
                <a16:creationId xmlns:a16="http://schemas.microsoft.com/office/drawing/2014/main" id="{3706D4E8-5F87-9048-9B5A-4495FB38916C}"/>
              </a:ext>
            </a:extLst>
          </p:cNvPr>
          <p:cNvGraphicFramePr>
            <a:graphicFrameLocks noGrp="1"/>
          </p:cNvGraphicFramePr>
          <p:nvPr>
            <p:ph type="tbl" sz="quarter" idx="13"/>
            <p:extLst>
              <p:ext uri="{D42A27DB-BD31-4B8C-83A1-F6EECF244321}">
                <p14:modId xmlns:p14="http://schemas.microsoft.com/office/powerpoint/2010/main" val="39300272"/>
              </p:ext>
            </p:extLst>
          </p:nvPr>
        </p:nvGraphicFramePr>
        <p:xfrm>
          <a:off x="657606" y="1560977"/>
          <a:ext cx="10744200" cy="425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3146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dirty="0" err="1"/>
              <a:t>Yöpartiotoiminnan</a:t>
            </a:r>
            <a:r>
              <a:rPr lang="fi-FI" sz="4800" dirty="0"/>
              <a:t> asiakasryhmät ja kriteerit</a:t>
            </a:r>
          </a:p>
        </p:txBody>
      </p:sp>
      <p:sp>
        <p:nvSpPr>
          <p:cNvPr id="3" name="Sisällön paikkamerkki 2"/>
          <p:cNvSpPr>
            <a:spLocks noGrp="1"/>
          </p:cNvSpPr>
          <p:nvPr>
            <p:ph idx="1"/>
          </p:nvPr>
        </p:nvSpPr>
        <p:spPr/>
        <p:txBody>
          <a:bodyPr/>
          <a:lstStyle/>
          <a:p>
            <a:pPr lvl="2"/>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9" name="Tekstiruutu 8">
            <a:extLst>
              <a:ext uri="{FF2B5EF4-FFF2-40B4-BE49-F238E27FC236}">
                <a16:creationId xmlns:a16="http://schemas.microsoft.com/office/drawing/2014/main" id="{00B57BD5-6A7F-42B3-B3D1-D119A11ED848}"/>
              </a:ext>
            </a:extLst>
          </p:cNvPr>
          <p:cNvSpPr txBox="1"/>
          <p:nvPr/>
        </p:nvSpPr>
        <p:spPr>
          <a:xfrm>
            <a:off x="5847347" y="1579200"/>
            <a:ext cx="5863822" cy="4585358"/>
          </a:xfrm>
          <a:prstGeom prst="rect">
            <a:avLst/>
          </a:prstGeom>
          <a:noFill/>
        </p:spPr>
        <p:txBody>
          <a:bodyPr wrap="square">
            <a:spAutoFit/>
          </a:bodyPr>
          <a:lstStyle/>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1. Asiakasryhmä</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Asiakkaalla taustalla hoitojakso osastolla tai jaksohoitoyksikössä ja kotiutumisen tueksi tarvitaan yöllä tarkistuskäynti tai tukea esim. vessassa käymiseen. </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endPar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pPr marL="180975" marR="0" lvl="1" indent="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None/>
              <a:tabLst/>
              <a:defRPr/>
            </a:pPr>
            <a:r>
              <a:rPr kumimoji="0" lang="fi-FI" sz="22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2. Asiakasryhmä</a:t>
            </a:r>
          </a:p>
          <a:p>
            <a:pPr marL="346075" marR="0" lvl="1" indent="-165100"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Asiakas on kotihoidon asiakas, joka tarvitsee psyykkiseen ahdistuneisuuteen tai turvattomuuden tunteeseen kontaktin hoitohenkilökuntaan.</a:t>
            </a:r>
          </a:p>
          <a:p>
            <a:pPr marL="547688" marR="0" lvl="2" indent="-185738" algn="l" defTabSz="914400" rtl="0" eaLnBrk="1" fontAlgn="auto" latinLnBrk="0" hangingPunct="1">
              <a:lnSpc>
                <a:spcPct val="85000"/>
              </a:lnSpc>
              <a:spcBef>
                <a:spcPts val="600"/>
              </a:spcBef>
              <a:spcAft>
                <a:spcPts val="0"/>
              </a:spcAft>
              <a:buClr>
                <a:srgbClr val="00B5E2"/>
              </a:buClr>
              <a:buSzTx/>
              <a:buFont typeface="Arial" panose="020B0604020202020204" pitchFamily="34" charset="0"/>
              <a:buChar char="•"/>
              <a:tabLst/>
              <a:defRPr/>
            </a:pPr>
            <a:r>
              <a:rPr kumimoji="0" lang="fi-FI" sz="2200" b="0" i="1"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Näille tarjotaan </a:t>
            </a:r>
            <a:r>
              <a:rPr lang="fi-FI" sz="2200" i="1" dirty="0" err="1">
                <a:solidFill>
                  <a:prstClr val="black">
                    <a:lumMod val="85000"/>
                    <a:lumOff val="15000"/>
                  </a:prstClr>
                </a:solidFill>
                <a:latin typeface="Calibri Light" panose="020F0302020204030204"/>
              </a:rPr>
              <a:t>videovisit</a:t>
            </a:r>
            <a:r>
              <a:rPr kumimoji="0" lang="fi-FI" sz="2200" b="0" i="1"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tai puhelinpalvelua fyysisen käynnin sijasta.</a:t>
            </a:r>
          </a:p>
        </p:txBody>
      </p:sp>
      <p:pic>
        <p:nvPicPr>
          <p:cNvPr id="11" name="Kuvan paikkamerkki 10" descr="Kuva, joka sisältää kohteen sisä, vuode, seinä&#10;&#10;Kuvaus luotu automaattisesti">
            <a:extLst>
              <a:ext uri="{FF2B5EF4-FFF2-40B4-BE49-F238E27FC236}">
                <a16:creationId xmlns:a16="http://schemas.microsoft.com/office/drawing/2014/main" id="{FD95CCCB-BE2E-4FC8-8F40-99AAD3B9141F}"/>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l="21505" r="21505"/>
          <a:stretch>
            <a:fillRect/>
          </a:stretch>
        </p:blipFill>
        <p:spPr/>
      </p:pic>
    </p:spTree>
    <p:extLst>
      <p:ext uri="{BB962C8B-B14F-4D97-AF65-F5344CB8AC3E}">
        <p14:creationId xmlns:p14="http://schemas.microsoft.com/office/powerpoint/2010/main" val="4256116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800" dirty="0" err="1"/>
              <a:t>Yöpartiotoiminnan</a:t>
            </a:r>
            <a:r>
              <a:rPr lang="fi-FI" sz="4800" dirty="0"/>
              <a:t> asiakasryhmät ja kriteerit</a:t>
            </a:r>
          </a:p>
        </p:txBody>
      </p:sp>
      <p:sp>
        <p:nvSpPr>
          <p:cNvPr id="3" name="Sisällön paikkamerkki 2"/>
          <p:cNvSpPr>
            <a:spLocks noGrp="1"/>
          </p:cNvSpPr>
          <p:nvPr>
            <p:ph idx="1"/>
          </p:nvPr>
        </p:nvSpPr>
        <p:spPr/>
        <p:txBody>
          <a:bodyPr/>
          <a:lstStyle/>
          <a:p>
            <a:pPr marL="0" lvl="0" indent="0">
              <a:buClr>
                <a:srgbClr val="00B5E2"/>
              </a:buClr>
              <a:buNone/>
              <a:defRPr/>
            </a:pPr>
            <a:r>
              <a:rPr lang="fi-FI" sz="1800" b="1" dirty="0"/>
              <a:t>3. </a:t>
            </a:r>
            <a:r>
              <a:rPr lang="fi-FI" sz="1800" b="1" dirty="0">
                <a:solidFill>
                  <a:prstClr val="black">
                    <a:lumMod val="85000"/>
                    <a:lumOff val="15000"/>
                  </a:prstClr>
                </a:solidFill>
              </a:rPr>
              <a:t>Asiakasryhmä</a:t>
            </a:r>
          </a:p>
          <a:p>
            <a:pPr lvl="1">
              <a:buClr>
                <a:srgbClr val="00B5E2"/>
              </a:buClr>
              <a:defRPr/>
            </a:pPr>
            <a:r>
              <a:rPr lang="fi-FI" sz="1800" dirty="0">
                <a:solidFill>
                  <a:prstClr val="black">
                    <a:lumMod val="85000"/>
                    <a:lumOff val="15000"/>
                  </a:prstClr>
                </a:solidFill>
              </a:rPr>
              <a:t>Kotihoidon asiakkaita, jotka odottavat paikkaa tehostettuun palveluasumiseen.</a:t>
            </a:r>
          </a:p>
          <a:p>
            <a:pPr lvl="2">
              <a:buClr>
                <a:srgbClr val="00B5E2"/>
              </a:buClr>
              <a:defRPr/>
            </a:pPr>
            <a:r>
              <a:rPr lang="fi-FI" sz="1800" dirty="0">
                <a:solidFill>
                  <a:prstClr val="black">
                    <a:lumMod val="85000"/>
                    <a:lumOff val="15000"/>
                  </a:prstClr>
                </a:solidFill>
              </a:rPr>
              <a:t>kotiutuminen täytyy olla turvallista</a:t>
            </a:r>
          </a:p>
          <a:p>
            <a:pPr lvl="2">
              <a:buClr>
                <a:srgbClr val="00B5E2"/>
              </a:buClr>
              <a:defRPr/>
            </a:pPr>
            <a:r>
              <a:rPr lang="fi-FI" sz="1800" dirty="0">
                <a:solidFill>
                  <a:prstClr val="black">
                    <a:lumMod val="85000"/>
                    <a:lumOff val="15000"/>
                  </a:prstClr>
                </a:solidFill>
              </a:rPr>
              <a:t>mielellään jonon etupäästä ja henkilö, joka odottaa mahdollisimman moneen paikkaan, jotta odotus ei veny pitkäksi.</a:t>
            </a:r>
          </a:p>
          <a:p>
            <a:pPr lvl="2">
              <a:buClr>
                <a:srgbClr val="00B5E2"/>
              </a:buClr>
              <a:defRPr/>
            </a:pPr>
            <a:r>
              <a:rPr lang="fi-FI" sz="1800" dirty="0">
                <a:solidFill>
                  <a:prstClr val="black">
                    <a:lumMod val="85000"/>
                    <a:lumOff val="15000"/>
                  </a:prstClr>
                </a:solidFill>
              </a:rPr>
              <a:t>mahdollisesti asuu vielä kotona</a:t>
            </a:r>
            <a:endParaRPr lang="fi-FI" sz="1800" dirty="0"/>
          </a:p>
          <a:p>
            <a:pPr marL="0" indent="0">
              <a:buNone/>
            </a:pPr>
            <a:r>
              <a:rPr lang="fi-FI" sz="1800" b="1" dirty="0"/>
              <a:t>4. Asiakasryhmä</a:t>
            </a:r>
          </a:p>
          <a:p>
            <a:pPr lvl="1"/>
            <a:r>
              <a:rPr lang="fi-FI" sz="1800" dirty="0"/>
              <a:t>Kotisaattohoitopotilaat, jotka tarvitsevat yöllistä apua, esim. vessa-avustukset tai kipupumppuasiat.</a:t>
            </a:r>
          </a:p>
          <a:p>
            <a:pPr lvl="2"/>
            <a:r>
              <a:rPr lang="fi-FI" sz="1800" dirty="0"/>
              <a:t>Omaiset tiiviisti hoidossa mukana.</a:t>
            </a:r>
          </a:p>
          <a:p>
            <a:pPr lvl="2"/>
            <a:r>
              <a:rPr lang="fi-FI" sz="1800" dirty="0"/>
              <a:t>Potilaat kotisairaalan asiakkaita.</a:t>
            </a:r>
          </a:p>
          <a:p>
            <a:pPr lvl="2"/>
            <a:r>
              <a:rPr lang="fi-FI" sz="1800" dirty="0"/>
              <a:t>Osan tarpeista voi hoitaa videovisit-palvelulla.</a:t>
            </a:r>
          </a:p>
          <a:p>
            <a:pPr lvl="2"/>
            <a:r>
              <a:rPr lang="fi-FI" sz="1800" dirty="0"/>
              <a:t>Syöpäyhdistyksen sairaanhoitaja Monica Kolppanen konsulttina tarvittaessa.</a:t>
            </a:r>
          </a:p>
          <a:p>
            <a:pPr marL="361950" lvl="2" indent="0">
              <a:buNone/>
            </a:pPr>
            <a:endParaRPr lang="fi-FI" sz="1800" dirty="0"/>
          </a:p>
          <a:p>
            <a:pPr marL="361950" lvl="2" indent="0">
              <a:buNone/>
            </a:pPr>
            <a:r>
              <a:rPr lang="fi-FI" sz="1800" i="0" dirty="0"/>
              <a:t>	Koska </a:t>
            </a:r>
            <a:r>
              <a:rPr lang="fi-FI" sz="1800" i="0" dirty="0" err="1">
                <a:solidFill>
                  <a:schemeClr val="tx1"/>
                </a:solidFill>
              </a:rPr>
              <a:t>yöpartiotoimintaa</a:t>
            </a:r>
            <a:r>
              <a:rPr lang="fi-FI" sz="1800" i="0" dirty="0">
                <a:solidFill>
                  <a:schemeClr val="tx1"/>
                </a:solidFill>
              </a:rPr>
              <a:t> nyt pilotoidaan alkusuunnitelmasta poiketen niin, että yöaikainen hoiva ja hoito 	järjestetään säännöllisillä suunnitelluilla yövuoroilla, voidaan palvelua tarjotaan edellä mainituille 	asiakasryhmille. </a:t>
            </a:r>
            <a:r>
              <a:rPr lang="fi-FI" sz="1800" dirty="0">
                <a:solidFill>
                  <a:schemeClr val="tx1"/>
                </a:solidFill>
              </a:rPr>
              <a:t>Pilotin edetessä on mahdollista, että </a:t>
            </a:r>
            <a:r>
              <a:rPr lang="fi-FI" sz="1800" dirty="0" err="1">
                <a:solidFill>
                  <a:schemeClr val="tx1"/>
                </a:solidFill>
              </a:rPr>
              <a:t>yöpartion</a:t>
            </a:r>
            <a:r>
              <a:rPr lang="fi-FI" sz="1800" dirty="0">
                <a:solidFill>
                  <a:schemeClr val="tx1"/>
                </a:solidFill>
              </a:rPr>
              <a:t> asiakasryhmiin tulee muutoksia.</a:t>
            </a:r>
            <a:endParaRPr lang="fi-FI" sz="1800" i="0" dirty="0">
              <a:solidFill>
                <a:schemeClr val="tx1"/>
              </a:solidFill>
            </a:endParaRPr>
          </a:p>
          <a:p>
            <a:pPr marL="361950" lvl="2" indent="0">
              <a:buNone/>
            </a:pPr>
            <a:endParaRPr lang="fi-FI" sz="1800" dirty="0"/>
          </a:p>
          <a:p>
            <a:pPr marL="0" indent="0">
              <a:buNone/>
            </a:pPr>
            <a:endParaRPr lang="fi-FI"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71519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aotsikko 5">
            <a:extLst>
              <a:ext uri="{FF2B5EF4-FFF2-40B4-BE49-F238E27FC236}">
                <a16:creationId xmlns:a16="http://schemas.microsoft.com/office/drawing/2014/main" id="{CD137B15-C077-4465-9FE1-99D3E971A08E}"/>
              </a:ext>
            </a:extLst>
          </p:cNvPr>
          <p:cNvSpPr>
            <a:spLocks noGrp="1"/>
          </p:cNvSpPr>
          <p:nvPr>
            <p:ph type="subTitle" idx="1"/>
          </p:nvPr>
        </p:nvSpPr>
        <p:spPr/>
        <p:txBody>
          <a:bodyPr/>
          <a:lstStyle/>
          <a:p>
            <a:endParaRPr lang="fi-FI"/>
          </a:p>
        </p:txBody>
      </p:sp>
      <p:sp>
        <p:nvSpPr>
          <p:cNvPr id="2" name="Otsikko 1"/>
          <p:cNvSpPr>
            <a:spLocks noGrp="1"/>
          </p:cNvSpPr>
          <p:nvPr>
            <p:ph type="ctrTitle"/>
          </p:nvPr>
        </p:nvSpPr>
        <p:spPr/>
        <p:txBody>
          <a:bodyPr/>
          <a:lstStyle/>
          <a:p>
            <a:r>
              <a:rPr lang="fi-FI" dirty="0" err="1"/>
              <a:t>Yöpartiotoiminnan</a:t>
            </a:r>
            <a:r>
              <a:rPr lang="fi-FI" dirty="0"/>
              <a:t> käytännön järjestelyt ja toimintaohjeet</a:t>
            </a:r>
          </a:p>
        </p:txBody>
      </p:sp>
      <p:sp>
        <p:nvSpPr>
          <p:cNvPr id="5" name="Dian numeron paikkamerkki 4"/>
          <p:cNvSpPr>
            <a:spLocks noGrp="1"/>
          </p:cNvSpPr>
          <p:nvPr>
            <p:ph type="sldNum" sz="quarter" idx="12"/>
          </p:nvPr>
        </p:nvSpPr>
        <p:spPr/>
        <p:txBody>
          <a:bodyPr/>
          <a:lstStyle/>
          <a:p>
            <a:fld id="{680D50AB-F83C-4E2B-B0AF-3CA1ED4EDFEC}" type="slidenum">
              <a:rPr lang="fi-FI" smtClean="0"/>
              <a:pPr/>
              <a:t>22</a:t>
            </a:fld>
            <a:endParaRPr lang="fi-FI" dirty="0"/>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Tree>
    <p:extLst>
      <p:ext uri="{BB962C8B-B14F-4D97-AF65-F5344CB8AC3E}">
        <p14:creationId xmlns:p14="http://schemas.microsoft.com/office/powerpoint/2010/main" val="88297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p:cNvSpPr>
            <a:spLocks noGrp="1"/>
          </p:cNvSpPr>
          <p:nvPr>
            <p:ph type="body" sz="half" idx="2"/>
          </p:nvPr>
        </p:nvSpPr>
        <p:spPr>
          <a:xfrm>
            <a:off x="8179729" y="1410082"/>
            <a:ext cx="3398520" cy="4164550"/>
          </a:xfrm>
        </p:spPr>
        <p:txBody>
          <a:bodyPr/>
          <a:lstStyle/>
          <a:p>
            <a:pPr marL="285750" indent="-285750">
              <a:buFont typeface="Arial" panose="020B0604020202020204" pitchFamily="34" charset="0"/>
              <a:buChar char="•"/>
            </a:pPr>
            <a:r>
              <a:rPr lang="fi-FI" dirty="0" err="1">
                <a:solidFill>
                  <a:schemeClr val="bg1"/>
                </a:solidFill>
              </a:rPr>
              <a:t>Yöpartion</a:t>
            </a:r>
            <a:r>
              <a:rPr lang="fi-FI" dirty="0">
                <a:solidFill>
                  <a:schemeClr val="bg1"/>
                </a:solidFill>
              </a:rPr>
              <a:t> työvuorot tehdään </a:t>
            </a:r>
            <a:r>
              <a:rPr lang="fi-FI" dirty="0" err="1">
                <a:solidFill>
                  <a:schemeClr val="bg1"/>
                </a:solidFill>
              </a:rPr>
              <a:t>titaniaan</a:t>
            </a:r>
            <a:r>
              <a:rPr lang="fi-FI" dirty="0">
                <a:solidFill>
                  <a:schemeClr val="bg1"/>
                </a:solidFill>
              </a:rPr>
              <a:t>, johon yhdelle henkilölle tulee 9-11 yövuoroa/lista, riippuen siitä haluaako henkilö yövuorolisät aikahyvityksenä vai maksettavan rahana. </a:t>
            </a:r>
          </a:p>
          <a:p>
            <a:pPr marL="285750" indent="-285750">
              <a:buFont typeface="Arial" panose="020B0604020202020204" pitchFamily="34" charset="0"/>
              <a:buChar char="•"/>
            </a:pPr>
            <a:r>
              <a:rPr lang="fi-FI" dirty="0">
                <a:solidFill>
                  <a:schemeClr val="bg1"/>
                </a:solidFill>
              </a:rPr>
              <a:t>Yövuoron pituus on 21.00-7.15. (10h15min)</a:t>
            </a:r>
          </a:p>
          <a:p>
            <a:endParaRPr lang="fi-FI" dirty="0"/>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23</a:t>
            </a:fld>
            <a:endParaRPr lang="fi-FI" dirty="0"/>
          </a:p>
        </p:txBody>
      </p:sp>
      <p:pic>
        <p:nvPicPr>
          <p:cNvPr id="6" name="Kuva 5"/>
          <p:cNvPicPr>
            <a:picLocks noChangeAspect="1"/>
          </p:cNvPicPr>
          <p:nvPr/>
        </p:nvPicPr>
        <p:blipFill>
          <a:blip r:embed="rId2"/>
          <a:stretch>
            <a:fillRect/>
          </a:stretch>
        </p:blipFill>
        <p:spPr>
          <a:xfrm>
            <a:off x="685800" y="1410082"/>
            <a:ext cx="6344535" cy="619211"/>
          </a:xfrm>
          <a:prstGeom prst="rect">
            <a:avLst/>
          </a:prstGeom>
        </p:spPr>
      </p:pic>
      <p:pic>
        <p:nvPicPr>
          <p:cNvPr id="7" name="Kuva 6"/>
          <p:cNvPicPr>
            <a:picLocks noChangeAspect="1"/>
          </p:cNvPicPr>
          <p:nvPr/>
        </p:nvPicPr>
        <p:blipFill>
          <a:blip r:embed="rId3"/>
          <a:stretch>
            <a:fillRect/>
          </a:stretch>
        </p:blipFill>
        <p:spPr>
          <a:xfrm>
            <a:off x="685800" y="2429433"/>
            <a:ext cx="2801271" cy="2963663"/>
          </a:xfrm>
          <a:prstGeom prst="rect">
            <a:avLst/>
          </a:prstGeom>
        </p:spPr>
      </p:pic>
      <p:pic>
        <p:nvPicPr>
          <p:cNvPr id="8" name="Kuva 7"/>
          <p:cNvPicPr>
            <a:picLocks noChangeAspect="1"/>
          </p:cNvPicPr>
          <p:nvPr/>
        </p:nvPicPr>
        <p:blipFill>
          <a:blip r:embed="rId4"/>
          <a:stretch>
            <a:fillRect/>
          </a:stretch>
        </p:blipFill>
        <p:spPr>
          <a:xfrm>
            <a:off x="3970691" y="2429433"/>
            <a:ext cx="2791829" cy="2981565"/>
          </a:xfrm>
          <a:prstGeom prst="rect">
            <a:avLst/>
          </a:prstGeom>
        </p:spPr>
      </p:pic>
      <p:sp>
        <p:nvSpPr>
          <p:cNvPr id="10" name="Tekstiruutu 9"/>
          <p:cNvSpPr txBox="1"/>
          <p:nvPr/>
        </p:nvSpPr>
        <p:spPr>
          <a:xfrm>
            <a:off x="657996" y="440834"/>
            <a:ext cx="6625389" cy="523220"/>
          </a:xfrm>
          <a:prstGeom prst="rect">
            <a:avLst/>
          </a:prstGeom>
          <a:noFill/>
        </p:spPr>
        <p:txBody>
          <a:bodyPr wrap="square" rtlCol="0">
            <a:spAutoFit/>
          </a:bodyPr>
          <a:lstStyle/>
          <a:p>
            <a:r>
              <a:rPr lang="fi-FI" sz="2800" dirty="0" err="1">
                <a:solidFill>
                  <a:schemeClr val="accent1"/>
                </a:solidFill>
              </a:rPr>
              <a:t>Yöpartion</a:t>
            </a:r>
            <a:r>
              <a:rPr lang="fi-FI" sz="2800" dirty="0">
                <a:solidFill>
                  <a:schemeClr val="accent1"/>
                </a:solidFill>
              </a:rPr>
              <a:t> työvuorolista (ilman aikahyvitystä)</a:t>
            </a:r>
          </a:p>
        </p:txBody>
      </p:sp>
    </p:spTree>
    <p:extLst>
      <p:ext uri="{BB962C8B-B14F-4D97-AF65-F5344CB8AC3E}">
        <p14:creationId xmlns:p14="http://schemas.microsoft.com/office/powerpoint/2010/main" val="223730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Yöpartion</a:t>
            </a:r>
            <a:r>
              <a:rPr lang="fi-FI" dirty="0"/>
              <a:t> työvuorolista (aikahyvityksillä)</a:t>
            </a:r>
          </a:p>
        </p:txBody>
      </p:sp>
      <p:sp>
        <p:nvSpPr>
          <p:cNvPr id="10" name="Tekstin paikkamerkki 9"/>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fi-FI" dirty="0">
                <a:solidFill>
                  <a:schemeClr val="bg1"/>
                </a:solidFill>
              </a:rPr>
              <a:t>Työntekijän pitää kuulua työaikapankkiin, jotta aikahyvityksiä voidaan antaa.</a:t>
            </a:r>
          </a:p>
          <a:p>
            <a:pPr marL="285750" indent="-285750">
              <a:buFont typeface="Arial" panose="020B0604020202020204" pitchFamily="34" charset="0"/>
              <a:buChar char="•"/>
            </a:pPr>
            <a:r>
              <a:rPr lang="fi-FI" dirty="0">
                <a:solidFill>
                  <a:schemeClr val="bg1"/>
                </a:solidFill>
              </a:rPr>
              <a:t>Aikahyvitysten kanssa lista on kevyempi työntekijälle toteuttaa ja mahdollisten poissaolojen määrä pienempi.</a:t>
            </a:r>
          </a:p>
          <a:p>
            <a:pPr marL="285750" indent="-285750">
              <a:buFont typeface="Arial" panose="020B0604020202020204" pitchFamily="34" charset="0"/>
              <a:buChar char="•"/>
            </a:pPr>
            <a:r>
              <a:rPr lang="fi-FI" dirty="0">
                <a:solidFill>
                  <a:schemeClr val="bg1"/>
                </a:solidFill>
              </a:rPr>
              <a:t>Aikahyvitysten kanssa listassa varallaolo öitä tarvitaan n. 3-4 listan vakiyökköjen yövuorosykleistä riippuen.</a:t>
            </a:r>
          </a:p>
        </p:txBody>
      </p:sp>
      <p:pic>
        <p:nvPicPr>
          <p:cNvPr id="6" name="Sisällön paikkamerkki 5"/>
          <p:cNvPicPr>
            <a:picLocks noGrp="1" noChangeAspect="1"/>
          </p:cNvPicPr>
          <p:nvPr>
            <p:ph idx="1"/>
          </p:nvPr>
        </p:nvPicPr>
        <p:blipFill>
          <a:blip r:embed="rId2"/>
          <a:stretch>
            <a:fillRect/>
          </a:stretch>
        </p:blipFill>
        <p:spPr>
          <a:xfrm>
            <a:off x="268640" y="1422075"/>
            <a:ext cx="4643472" cy="3765550"/>
          </a:xfrm>
          <a:prstGeom prst="rect">
            <a:avLst/>
          </a:prstGeom>
        </p:spPr>
      </p:pic>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24</a:t>
            </a:fld>
            <a:endParaRPr lang="fi-FI" dirty="0"/>
          </a:p>
        </p:txBody>
      </p:sp>
      <p:pic>
        <p:nvPicPr>
          <p:cNvPr id="7" name="Kuva 6"/>
          <p:cNvPicPr>
            <a:picLocks noChangeAspect="1"/>
          </p:cNvPicPr>
          <p:nvPr/>
        </p:nvPicPr>
        <p:blipFill>
          <a:blip r:embed="rId3"/>
          <a:stretch>
            <a:fillRect/>
          </a:stretch>
        </p:blipFill>
        <p:spPr>
          <a:xfrm>
            <a:off x="529786" y="625976"/>
            <a:ext cx="6068272" cy="523948"/>
          </a:xfrm>
          <a:prstGeom prst="rect">
            <a:avLst/>
          </a:prstGeom>
        </p:spPr>
      </p:pic>
      <p:pic>
        <p:nvPicPr>
          <p:cNvPr id="11" name="Kuva 10"/>
          <p:cNvPicPr>
            <a:picLocks noChangeAspect="1"/>
          </p:cNvPicPr>
          <p:nvPr/>
        </p:nvPicPr>
        <p:blipFill>
          <a:blip r:embed="rId4"/>
          <a:stretch>
            <a:fillRect/>
          </a:stretch>
        </p:blipFill>
        <p:spPr>
          <a:xfrm>
            <a:off x="3762311" y="3112209"/>
            <a:ext cx="4202596" cy="3556422"/>
          </a:xfrm>
          <a:prstGeom prst="rect">
            <a:avLst/>
          </a:prstGeom>
        </p:spPr>
      </p:pic>
    </p:spTree>
    <p:extLst>
      <p:ext uri="{BB962C8B-B14F-4D97-AF65-F5344CB8AC3E}">
        <p14:creationId xmlns:p14="http://schemas.microsoft.com/office/powerpoint/2010/main" val="2330095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Varallaolo</a:t>
            </a:r>
          </a:p>
        </p:txBody>
      </p:sp>
      <p:sp>
        <p:nvSpPr>
          <p:cNvPr id="3" name="Sisällön paikkamerkki 2"/>
          <p:cNvSpPr>
            <a:spLocks noGrp="1"/>
          </p:cNvSpPr>
          <p:nvPr>
            <p:ph idx="1"/>
          </p:nvPr>
        </p:nvSpPr>
        <p:spPr>
          <a:xfrm>
            <a:off x="685800" y="997528"/>
            <a:ext cx="10753725" cy="5298998"/>
          </a:xfrm>
        </p:spPr>
        <p:txBody>
          <a:bodyPr/>
          <a:lstStyle/>
          <a:p>
            <a:r>
              <a:rPr lang="fi-FI" sz="1800" dirty="0"/>
              <a:t>Varallaolijalle varallaolo yövuorot suunnitellaan työntekijän yksikön omaan listaan koodilla 3. </a:t>
            </a:r>
          </a:p>
          <a:p>
            <a:r>
              <a:rPr lang="fi-FI" sz="1800" dirty="0"/>
              <a:t>Varallaolosta maksetaan 30% korvaus. Jos varallaolo muuttuu aktiiviseksi työajaksi, siltä ajalta maksetaan aktiivityön mukainen palkka ja lisät. Varallaolokorvaus maksetaan työntekijälle rahana.</a:t>
            </a:r>
          </a:p>
          <a:p>
            <a:pPr lvl="0"/>
            <a:r>
              <a:rPr lang="fi-FI" sz="1800" dirty="0"/>
              <a:t>Varallaolo tulee tietää 3 vrk ennen varallaolon alkua, sen jälkeen työntekijä on työnantajan käytettävissä. </a:t>
            </a:r>
          </a:p>
          <a:p>
            <a:pPr lvl="1"/>
            <a:r>
              <a:rPr lang="fi-FI" sz="1800" i="1" dirty="0"/>
              <a:t>KVTES: ”Varallaolosta on ilmoitettava viranhaltijalle/työntekijälle vähintään kolmea vuorokautta aikaisemmin paitsi ennalta arvaamattomissa kiireellisissä tapauksissa. Viranhaltijaa/työntekijää ei saa vastoin suostumustaan velvoittaa olemaan varalla 24§:n 1 ja 2 momentissa tarkoitetun viikkoleponsa aikana.”</a:t>
            </a:r>
            <a:endParaRPr lang="fi-FI" sz="1800" dirty="0"/>
          </a:p>
          <a:p>
            <a:r>
              <a:rPr lang="fi-FI" sz="1800" dirty="0"/>
              <a:t>Varallaolo suunnitellaan työvuorolistaan</a:t>
            </a:r>
          </a:p>
          <a:p>
            <a:pPr lvl="1"/>
            <a:r>
              <a:rPr lang="fi-FI" sz="1800" dirty="0"/>
              <a:t>Huomioiden varallaolijan riittävä lepoaika sekä</a:t>
            </a:r>
          </a:p>
          <a:p>
            <a:pPr lvl="1"/>
            <a:r>
              <a:rPr lang="fi-FI" sz="1800" dirty="0"/>
              <a:t>Niin, että yksikölle ei aiheudu lisätyötä vuoronvaihdoista varallaolon muuttuessa aktiivityöajaksi.</a:t>
            </a:r>
          </a:p>
          <a:p>
            <a:r>
              <a:rPr lang="fi-FI" sz="1800" dirty="0"/>
              <a:t>Varallaolon aikana työntekijän on oltava työnantajan tavoitettavissa niin, että hänet voidaan kutsua työhön. (Työaikalaki 872/2019)</a:t>
            </a:r>
          </a:p>
          <a:p>
            <a:r>
              <a:rPr lang="fi-FI" sz="1800" dirty="0"/>
              <a:t>Vuorokausilepo voidaan sijoittaa päällekkäin varallaoloajan kanssa. Korvaavaa lepoaikaa ei kuitenkaan saa sijoittaa varallaoloajalle (työaikalaki 25 § 4momentti).</a:t>
            </a:r>
          </a:p>
          <a:p>
            <a:r>
              <a:rPr lang="fi-FI" sz="1800" dirty="0" err="1"/>
              <a:t>Yöpartiotoiminnan</a:t>
            </a:r>
            <a:r>
              <a:rPr lang="fi-FI" sz="1800" dirty="0"/>
              <a:t> käynnistäminen on pilottivaiheessa, jolloin työn järjestelyihin ja työntekijöiden varallaolo järjestelyihin voi tulla vielä muutoksia. Suunnitelmaa tarkastellaan aika ajoin.</a:t>
            </a:r>
          </a:p>
          <a:p>
            <a:endParaRPr lang="fi-FI" dirty="0"/>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25</a:t>
            </a:fld>
            <a:endParaRPr lang="fi-FI" dirty="0"/>
          </a:p>
        </p:txBody>
      </p:sp>
    </p:spTree>
    <p:extLst>
      <p:ext uri="{BB962C8B-B14F-4D97-AF65-F5344CB8AC3E}">
        <p14:creationId xmlns:p14="http://schemas.microsoft.com/office/powerpoint/2010/main" val="352315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6"/>
            <a:ext cx="10772775" cy="586605"/>
          </a:xfrm>
        </p:spPr>
        <p:txBody>
          <a:bodyPr/>
          <a:lstStyle/>
          <a:p>
            <a:r>
              <a:rPr lang="fi-FI" sz="3600" dirty="0"/>
              <a:t>Prosessin eri tahojen tehtävät </a:t>
            </a:r>
            <a:r>
              <a:rPr lang="fi-FI" sz="3600" dirty="0" err="1"/>
              <a:t>yöpartiohoidon</a:t>
            </a:r>
            <a:r>
              <a:rPr lang="fi-FI" sz="3600" dirty="0"/>
              <a:t> järjestämisessä</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graphicFrame>
        <p:nvGraphicFramePr>
          <p:cNvPr id="6" name="Kaaviokuva 5"/>
          <p:cNvGraphicFramePr/>
          <p:nvPr>
            <p:extLst>
              <p:ext uri="{D42A27DB-BD31-4B8C-83A1-F6EECF244321}">
                <p14:modId xmlns:p14="http://schemas.microsoft.com/office/powerpoint/2010/main" val="2099079155"/>
              </p:ext>
            </p:extLst>
          </p:nvPr>
        </p:nvGraphicFramePr>
        <p:xfrm>
          <a:off x="954157" y="1374441"/>
          <a:ext cx="10620573" cy="4765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Kaaviokuva 6"/>
          <p:cNvGraphicFramePr/>
          <p:nvPr/>
        </p:nvGraphicFramePr>
        <p:xfrm>
          <a:off x="5402973" y="4171520"/>
          <a:ext cx="3842024" cy="19679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kstiruutu 2">
            <a:extLst>
              <a:ext uri="{FF2B5EF4-FFF2-40B4-BE49-F238E27FC236}">
                <a16:creationId xmlns:a16="http://schemas.microsoft.com/office/drawing/2014/main" id="{162D006F-BE33-444A-AC89-1C210C103D97}"/>
              </a:ext>
            </a:extLst>
          </p:cNvPr>
          <p:cNvSpPr txBox="1"/>
          <p:nvPr/>
        </p:nvSpPr>
        <p:spPr>
          <a:xfrm>
            <a:off x="878656" y="876523"/>
            <a:ext cx="10211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rPr>
              <a:t>Asiakas ilmoitetaan </a:t>
            </a:r>
            <a:r>
              <a:rPr kumimoji="0" lang="fi-FI"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yöpartiopalvelun</a:t>
            </a:r>
            <a:r>
              <a:rPr kumimoji="0" lang="fi-FI" sz="1800" b="0" i="0" u="none" strike="noStrike" kern="1200" cap="none" spc="0" normalizeH="0" baseline="0" noProof="0" dirty="0">
                <a:ln>
                  <a:noFill/>
                </a:ln>
                <a:solidFill>
                  <a:prstClr val="black"/>
                </a:solidFill>
                <a:effectLst/>
                <a:uLnTx/>
                <a:uFillTx/>
                <a:latin typeface="Calibri Light" panose="020F0302020204030204"/>
                <a:ea typeface="+mn-ea"/>
                <a:cs typeface="+mn-cs"/>
              </a:rPr>
              <a:t> piiriin Lestijokilaakson kotihoidon vastaavalle sairaanhoitajalle. </a:t>
            </a:r>
          </a:p>
        </p:txBody>
      </p:sp>
    </p:spTree>
    <p:extLst>
      <p:ext uri="{BB962C8B-B14F-4D97-AF65-F5344CB8AC3E}">
        <p14:creationId xmlns:p14="http://schemas.microsoft.com/office/powerpoint/2010/main" val="3930912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AA1D7BF4-F833-4F14-998D-EE2CE9B19E67}"/>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val="0"/>
              </a:ext>
            </a:extLst>
          </a:blip>
          <a:srcRect l="11720" r="31206" b="-1"/>
          <a:stretch/>
        </p:blipFill>
        <p:spPr>
          <a:xfrm>
            <a:off x="-16476" y="10"/>
            <a:ext cx="5863823" cy="6857990"/>
          </a:xfrm>
          <a:noFill/>
        </p:spPr>
      </p:pic>
      <p:sp>
        <p:nvSpPr>
          <p:cNvPr id="2" name="Otsikko 1"/>
          <p:cNvSpPr>
            <a:spLocks noGrp="1"/>
          </p:cNvSpPr>
          <p:nvPr>
            <p:ph type="title"/>
          </p:nvPr>
        </p:nvSpPr>
        <p:spPr>
          <a:xfrm>
            <a:off x="5847347" y="210095"/>
            <a:ext cx="5928084" cy="1226855"/>
          </a:xfrm>
        </p:spPr>
        <p:txBody>
          <a:bodyPr>
            <a:normAutofit/>
          </a:bodyPr>
          <a:lstStyle/>
          <a:p>
            <a:r>
              <a:rPr lang="fi-FI" sz="5000"/>
              <a:t>Yöpartiolaisen tehtävät</a:t>
            </a:r>
          </a:p>
        </p:txBody>
      </p:sp>
      <p:sp>
        <p:nvSpPr>
          <p:cNvPr id="3" name="Sisällön paikkamerkki 2"/>
          <p:cNvSpPr>
            <a:spLocks noGrp="1"/>
          </p:cNvSpPr>
          <p:nvPr>
            <p:ph idx="1"/>
          </p:nvPr>
        </p:nvSpPr>
        <p:spPr>
          <a:xfrm>
            <a:off x="5717222" y="971550"/>
            <a:ext cx="6188334" cy="5514975"/>
          </a:xfrm>
        </p:spPr>
        <p:txBody>
          <a:bodyPr>
            <a:normAutofit/>
          </a:bodyPr>
          <a:lstStyle/>
          <a:p>
            <a:r>
              <a:rPr lang="fi-FI" sz="1600" dirty="0" err="1"/>
              <a:t>Yöpartiolaisen</a:t>
            </a:r>
            <a:r>
              <a:rPr lang="fi-FI" sz="1600" dirty="0"/>
              <a:t> päätehtävänä on käydä sovituilla käynneillä tai huolehtia muu yhteydenottotapa asiakkaisiin </a:t>
            </a:r>
          </a:p>
          <a:p>
            <a:r>
              <a:rPr lang="fi-FI" sz="1600" dirty="0"/>
              <a:t>Käynneillä käydään tekemässä esim. sairaalajakson jälkeen voinnin tarkistusta ns. tsekkauskäynti, tuetaan kotona selviytymistä ja avustetaan päivittäisissä toiminnoissa, arvioidaan kipulääkityksen riittävyys.</a:t>
            </a:r>
          </a:p>
          <a:p>
            <a:pPr lvl="1"/>
            <a:r>
              <a:rPr lang="fi-FI" sz="1600" dirty="0"/>
              <a:t>Tehdään tarvittaessa erilaisia sairaanhoidollisia tehtäviä esim. virtsakatetrin laittaminen, runsaasti vuotavan haavan sidosten uusiminen, </a:t>
            </a:r>
            <a:r>
              <a:rPr lang="fi-FI" sz="1600" dirty="0" err="1"/>
              <a:t>kommootioseurantaa</a:t>
            </a:r>
            <a:r>
              <a:rPr lang="fi-FI" sz="1600" dirty="0"/>
              <a:t>  jne. </a:t>
            </a:r>
          </a:p>
          <a:p>
            <a:r>
              <a:rPr lang="fi-FI" sz="1600" dirty="0" err="1"/>
              <a:t>Yöpartiojaksojen</a:t>
            </a:r>
            <a:r>
              <a:rPr lang="fi-FI" sz="1600" dirty="0"/>
              <a:t> pituus sekä käyntimäärät yön aikana vaihtelee hoidon tarpeen mukaan. Etukäteen ei luvata pitkiä jaksoja ja useita käyntejä yöhön vaan jaksojen aikana tehdään jatkuvaa hoidon tarpeen arviointia kuntouttavalla otteella ja käynnit suunnitellaan sen mukaisesti. Tavoitteena on asiakkaan kuntoutuminen ja omatoimisuus.</a:t>
            </a:r>
          </a:p>
          <a:p>
            <a:r>
              <a:rPr lang="fi-FI" sz="1600" dirty="0"/>
              <a:t>Ellei </a:t>
            </a:r>
            <a:r>
              <a:rPr lang="fi-FI" sz="1600" dirty="0" err="1"/>
              <a:t>yöpartiokäyntejä</a:t>
            </a:r>
            <a:r>
              <a:rPr lang="fi-FI" sz="1600" dirty="0"/>
              <a:t> ole, työskentelee </a:t>
            </a:r>
            <a:r>
              <a:rPr lang="fi-FI" sz="1600" dirty="0" err="1"/>
              <a:t>yöpartion</a:t>
            </a:r>
            <a:r>
              <a:rPr lang="fi-FI" sz="1600" dirty="0"/>
              <a:t> hoitaja alueen 24/7 yksikössä, jossa sillä hetkellä suurin tarve. Hän saa informaation sijoituspaikasta ennen vuoron alkua/vuoron alussa vastaavalta sairaanhoitajalta tai ajanvarauskirjalta.</a:t>
            </a:r>
          </a:p>
          <a:p>
            <a:r>
              <a:rPr lang="fi-FI" sz="1600" dirty="0" err="1"/>
              <a:t>Varallaoleva</a:t>
            </a:r>
            <a:r>
              <a:rPr lang="fi-FI" sz="1600" dirty="0"/>
              <a:t> hoitaja saa informaation ajanvarauskirjalta tai vastaavalta sairaanhoitajalta, jos käyntejä varallaolo yövuorossa. Muuten hän on kotona ”lähtövalmiina” tulemaan töihin tarpeen niin vaatiessa.</a:t>
            </a:r>
          </a:p>
          <a:p>
            <a:pPr marL="0" indent="0">
              <a:buNone/>
            </a:pPr>
            <a:endParaRPr lang="fi-FI" sz="1100" dirty="0"/>
          </a:p>
        </p:txBody>
      </p:sp>
      <p:sp>
        <p:nvSpPr>
          <p:cNvPr id="4" name="Päivämäärän paikkamerkki 3"/>
          <p:cNvSpPr>
            <a:spLocks noGrp="1"/>
          </p:cNvSpPr>
          <p:nvPr>
            <p:ph type="dt" sz="half" idx="10"/>
          </p:nvPr>
        </p:nvSpPr>
        <p:spPr>
          <a:xfrm>
            <a:off x="685800" y="6412447"/>
            <a:ext cx="1215189" cy="22823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B549DF8-3256-43A3-9CF8-F9C88E76832E}" type="datetime1">
              <a:rPr kumimoji="0" lang="fi-FI" sz="9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3.6.2022</a:t>
            </a:fld>
            <a:endParaRPr kumimoji="0" lang="fi-FI" sz="900" b="0" i="0" u="none" strike="noStrike" kern="1200" cap="none" spc="0" normalizeH="0" baseline="0" noProof="0">
              <a:ln>
                <a:noFill/>
              </a:ln>
              <a:effectLst/>
              <a:uLnTx/>
              <a:uFillTx/>
            </a:endParaRPr>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680D50AB-F83C-4E2B-B0AF-3CA1ED4EDFEC}" type="slidenum">
              <a:rPr kumimoji="0" lang="fi-FI" sz="1200" b="1"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27</a:t>
            </a:fld>
            <a:endParaRPr kumimoji="0" lang="fi-FI" sz="1200" b="1" i="0" u="none" strike="noStrike" kern="1200" cap="none" spc="0" normalizeH="0" baseline="0" noProof="0">
              <a:ln>
                <a:noFill/>
              </a:ln>
              <a:effectLst/>
              <a:uLnTx/>
              <a:uFillTx/>
            </a:endParaRPr>
          </a:p>
        </p:txBody>
      </p:sp>
    </p:spTree>
    <p:extLst>
      <p:ext uri="{BB962C8B-B14F-4D97-AF65-F5344CB8AC3E}">
        <p14:creationId xmlns:p14="http://schemas.microsoft.com/office/powerpoint/2010/main" val="1943144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6"/>
            <a:ext cx="10772775" cy="749536"/>
          </a:xfrm>
        </p:spPr>
        <p:txBody>
          <a:bodyPr/>
          <a:lstStyle/>
          <a:p>
            <a:r>
              <a:rPr lang="fi-FI" dirty="0"/>
              <a:t>Turvallisuus</a:t>
            </a:r>
          </a:p>
        </p:txBody>
      </p:sp>
      <p:sp>
        <p:nvSpPr>
          <p:cNvPr id="3" name="Sisällön paikkamerkki 2"/>
          <p:cNvSpPr>
            <a:spLocks noGrp="1"/>
          </p:cNvSpPr>
          <p:nvPr>
            <p:ph idx="1"/>
          </p:nvPr>
        </p:nvSpPr>
        <p:spPr>
          <a:xfrm>
            <a:off x="685800" y="1059592"/>
            <a:ext cx="10753725" cy="5481130"/>
          </a:xfrm>
        </p:spPr>
        <p:txBody>
          <a:bodyPr/>
          <a:lstStyle/>
          <a:p>
            <a:r>
              <a:rPr lang="fi-FI" dirty="0">
                <a:solidFill>
                  <a:schemeClr val="tx1"/>
                </a:solidFill>
              </a:rPr>
              <a:t>Riskien arviointi on alustavasti tehty koskien jokilaaksojen </a:t>
            </a:r>
            <a:r>
              <a:rPr lang="fi-FI" dirty="0" err="1">
                <a:solidFill>
                  <a:schemeClr val="tx1"/>
                </a:solidFill>
              </a:rPr>
              <a:t>yöpartiotoimintaa</a:t>
            </a:r>
            <a:r>
              <a:rPr lang="fi-FI" dirty="0">
                <a:solidFill>
                  <a:schemeClr val="tx1"/>
                </a:solidFill>
              </a:rPr>
              <a:t>. Riskit jaoteltu fysikaalisiin, biologisiin, kemiallisiin, fyysisiin, psyykkisiin ja sosiaalisiin tekijöihin.</a:t>
            </a:r>
          </a:p>
          <a:p>
            <a:r>
              <a:rPr lang="fi-FI" dirty="0">
                <a:solidFill>
                  <a:schemeClr val="tx1"/>
                </a:solidFill>
              </a:rPr>
              <a:t>Riskikartoituksessa esiintyy samoja riskitekijöitä kuin kotihoidossa tai kotisairaalassa.</a:t>
            </a:r>
          </a:p>
          <a:p>
            <a:r>
              <a:rPr lang="fi-FI" dirty="0" err="1">
                <a:solidFill>
                  <a:schemeClr val="tx1"/>
                </a:solidFill>
              </a:rPr>
              <a:t>Yöpartion</a:t>
            </a:r>
            <a:r>
              <a:rPr lang="fi-FI" dirty="0">
                <a:solidFill>
                  <a:schemeClr val="tx1"/>
                </a:solidFill>
              </a:rPr>
              <a:t> osalta fyysiset, psyykkiset ja sosiaaliset riskitekijät korostuvat. Näitä ovat mm. yöaikainen ja yksin työn tekeminen on kuormittavampaa, jatkuva </a:t>
            </a:r>
            <a:r>
              <a:rPr lang="fi-FI" dirty="0" err="1">
                <a:solidFill>
                  <a:schemeClr val="tx1"/>
                </a:solidFill>
              </a:rPr>
              <a:t>valppaanaolo</a:t>
            </a:r>
            <a:r>
              <a:rPr lang="fi-FI" dirty="0">
                <a:solidFill>
                  <a:schemeClr val="tx1"/>
                </a:solidFill>
              </a:rPr>
              <a:t> yöaikaan liikenteessä vaatii enemmän, pitkät välimatkat, talviaikaan huonot keliolosuhteet ja mahdolliset päihtyneet tai aggressiiviset asiakkaat. </a:t>
            </a:r>
          </a:p>
          <a:p>
            <a:r>
              <a:rPr lang="fi-FI" dirty="0">
                <a:solidFill>
                  <a:schemeClr val="tx1"/>
                </a:solidFill>
              </a:rPr>
              <a:t>Näihin pyritään riskienkartoituksen avulla vastaamaan ja miettimään ratkaisuja.</a:t>
            </a:r>
          </a:p>
          <a:p>
            <a:pPr lvl="1"/>
            <a:r>
              <a:rPr lang="fi-FI" dirty="0">
                <a:solidFill>
                  <a:schemeClr val="tx1"/>
                </a:solidFill>
              </a:rPr>
              <a:t>Työntekijän oma rooli turvallisuuden takaamiseksi on tärkeä. Omasta hyvinvoinnista ja riittävästä levosta huolehtiminen sekä ennakoinnista asiakastilanteissa on erityisen tärkeää.</a:t>
            </a:r>
          </a:p>
          <a:p>
            <a:pPr lvl="1"/>
            <a:r>
              <a:rPr lang="fi-FI" dirty="0">
                <a:solidFill>
                  <a:schemeClr val="tx1"/>
                </a:solidFill>
              </a:rPr>
              <a:t>Työnantaja turvaa riittävät ja asianmukaiset työvälineet sekä huolehtii, että työaikajärjestelyt turvaavat riittävän levon.</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549DF8-3256-43A3-9CF8-F9C88E76832E}" type="datetime1">
              <a:rPr kumimoji="0" lang="fi-FI" sz="1400" b="0"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3.6.2022</a:t>
            </a:fld>
            <a:endParaRPr kumimoji="0" lang="fi-FI" sz="1400" b="0"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0D50AB-F83C-4E2B-B0AF-3CA1ED4EDFEC}" type="slidenum">
              <a:rPr kumimoji="0" lang="fi-FI" sz="1400" b="1" i="0" u="none" strike="noStrike" kern="1200" cap="none" spc="0" normalizeH="0" baseline="0" noProof="0" smtClean="0">
                <a:ln>
                  <a:noFill/>
                </a:ln>
                <a:solidFill>
                  <a:srgbClr val="00B5E2"/>
                </a:solidFill>
                <a:effectLst/>
                <a:uLnTx/>
                <a:uFillTx/>
                <a:latin typeface="Calibri Light"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i-FI" sz="1400" b="1" i="0" u="none" strike="noStrike" kern="1200" cap="none" spc="0" normalizeH="0" baseline="0" noProof="0" dirty="0">
              <a:ln>
                <a:noFill/>
              </a:ln>
              <a:solidFill>
                <a:srgbClr val="00B5E2"/>
              </a:solidFill>
              <a:effectLst/>
              <a:uLnTx/>
              <a:uFillTx/>
              <a:latin typeface="Calibri Light" panose="020F0302020204030204"/>
              <a:ea typeface="+mn-ea"/>
              <a:cs typeface="+mn-cs"/>
            </a:endParaRPr>
          </a:p>
        </p:txBody>
      </p:sp>
      <p:pic>
        <p:nvPicPr>
          <p:cNvPr id="8" name="Kuva 7">
            <a:extLst>
              <a:ext uri="{FF2B5EF4-FFF2-40B4-BE49-F238E27FC236}">
                <a16:creationId xmlns:a16="http://schemas.microsoft.com/office/drawing/2014/main" id="{FFCA125C-4CC2-42F2-94D3-16E7AEA87116}"/>
              </a:ext>
            </a:extLst>
          </p:cNvPr>
          <p:cNvPicPr>
            <a:picLocks noChangeAspect="1"/>
          </p:cNvPicPr>
          <p:nvPr/>
        </p:nvPicPr>
        <p:blipFill>
          <a:blip r:embed="rId2"/>
          <a:stretch>
            <a:fillRect/>
          </a:stretch>
        </p:blipFill>
        <p:spPr>
          <a:xfrm>
            <a:off x="10125277" y="0"/>
            <a:ext cx="2066723" cy="1377815"/>
          </a:xfrm>
          <a:prstGeom prst="rect">
            <a:avLst/>
          </a:prstGeom>
        </p:spPr>
      </p:pic>
    </p:spTree>
    <p:extLst>
      <p:ext uri="{BB962C8B-B14F-4D97-AF65-F5344CB8AC3E}">
        <p14:creationId xmlns:p14="http://schemas.microsoft.com/office/powerpoint/2010/main" val="24352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5"/>
            <a:ext cx="10772775" cy="1226855"/>
          </a:xfrm>
        </p:spPr>
        <p:txBody>
          <a:bodyPr>
            <a:normAutofit/>
          </a:bodyPr>
          <a:lstStyle/>
          <a:p>
            <a:r>
              <a:rPr lang="fi-FI" dirty="0"/>
              <a:t>Muita huomioonotettavia asioita</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B549DF8-3256-43A3-9CF8-F9C88E76832E}" type="datetime1">
              <a:rPr kumimoji="0" lang="fi-FI" sz="9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3.6.2022</a:t>
            </a:fld>
            <a:endParaRPr kumimoji="0" lang="fi-FI" sz="900" b="0" i="0" u="none" strike="noStrike" kern="1200" cap="none" spc="0" normalizeH="0" baseline="0" noProof="0">
              <a:ln>
                <a:noFill/>
              </a:ln>
              <a:effectLst/>
              <a:uLnTx/>
              <a:uFillTx/>
            </a:endParaRPr>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680D50AB-F83C-4E2B-B0AF-3CA1ED4EDFEC}" type="slidenum">
              <a:rPr kumimoji="0" lang="fi-FI" sz="1200" b="1"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29</a:t>
            </a:fld>
            <a:endParaRPr kumimoji="0" lang="fi-FI" sz="1200" b="1" i="0" u="none" strike="noStrike" kern="1200" cap="none" spc="0" normalizeH="0" baseline="0" noProof="0">
              <a:ln>
                <a:noFill/>
              </a:ln>
              <a:effectLst/>
              <a:uLnTx/>
              <a:uFillTx/>
            </a:endParaRPr>
          </a:p>
        </p:txBody>
      </p:sp>
      <p:graphicFrame>
        <p:nvGraphicFramePr>
          <p:cNvPr id="7" name="Sisällön paikkamerkki 2">
            <a:extLst>
              <a:ext uri="{FF2B5EF4-FFF2-40B4-BE49-F238E27FC236}">
                <a16:creationId xmlns:a16="http://schemas.microsoft.com/office/drawing/2014/main" id="{BDC90E2D-0E58-D34E-281F-A15111F0BBBA}"/>
              </a:ext>
            </a:extLst>
          </p:cNvPr>
          <p:cNvGraphicFramePr>
            <a:graphicFrameLocks noGrp="1"/>
          </p:cNvGraphicFramePr>
          <p:nvPr>
            <p:ph type="tbl" sz="quarter" idx="13"/>
          </p:nvPr>
        </p:nvGraphicFramePr>
        <p:xfrm>
          <a:off x="657606" y="1560977"/>
          <a:ext cx="10744200" cy="425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73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Yhteistoiminta</a:t>
            </a:r>
          </a:p>
        </p:txBody>
      </p:sp>
      <p:sp>
        <p:nvSpPr>
          <p:cNvPr id="3" name="Sisällön paikkamerkki 2"/>
          <p:cNvSpPr>
            <a:spLocks noGrp="1"/>
          </p:cNvSpPr>
          <p:nvPr>
            <p:ph idx="1"/>
          </p:nvPr>
        </p:nvSpPr>
        <p:spPr>
          <a:xfrm>
            <a:off x="685800" y="1187867"/>
            <a:ext cx="10753725" cy="4104569"/>
          </a:xfrm>
        </p:spPr>
        <p:txBody>
          <a:bodyPr/>
          <a:lstStyle/>
          <a:p>
            <a:r>
              <a:rPr lang="fi-FI" sz="2000" b="1" dirty="0"/>
              <a:t>4 §</a:t>
            </a:r>
          </a:p>
          <a:p>
            <a:r>
              <a:rPr lang="fi-FI" sz="2000" b="1" dirty="0"/>
              <a:t>Yhteistoiminnassa käsiteltävät asiat</a:t>
            </a:r>
          </a:p>
          <a:p>
            <a:r>
              <a:rPr lang="fi-FI" sz="2000" b="1" dirty="0"/>
              <a:t>1) </a:t>
            </a:r>
            <a:r>
              <a:rPr lang="fi-FI" sz="2000" b="1" dirty="0">
                <a:solidFill>
                  <a:schemeClr val="tx1"/>
                </a:solidFill>
              </a:rPr>
              <a:t>henkilöstön asemaan merkittävästi vaikuttavia muutoksia työn organisoinnissa, kunnan palvelurakenteessa, kuntajaossa tai kuntien välisessä yhteistyössä;</a:t>
            </a:r>
          </a:p>
          <a:p>
            <a:r>
              <a:rPr lang="fi-FI" sz="2000" b="1" dirty="0">
                <a:solidFill>
                  <a:schemeClr val="tx1"/>
                </a:solidFill>
              </a:rPr>
              <a:t>2) palvelujen uudelleen järjestämisen periaatteita, jos asialla voi olla olennaisia henkilöstövaikutuksia, kuten ulkopuolisen työvoiman käyttöä tai liikkeen luovutusta;</a:t>
            </a:r>
          </a:p>
          <a:p>
            <a:r>
              <a:rPr lang="fi-FI" sz="2000" b="1" dirty="0">
                <a:solidFill>
                  <a:schemeClr val="tx1"/>
                </a:solidFill>
              </a:rPr>
              <a:t>3) henkilöstöön, henkilöstön kehittämiseen ja tasa-arvoiseen kohteluun sekä työyhteisön sisäiseen tietojenvaihtoon liittyviä periaatteita ja suunnitelmia; </a:t>
            </a:r>
            <a:endParaRPr lang="fi-FI" altLang="fi-FI" sz="2000" b="1" dirty="0">
              <a:solidFill>
                <a:schemeClr val="tx1"/>
              </a:solidFill>
            </a:endParaRPr>
          </a:p>
          <a:p>
            <a:endParaRPr lang="fi-FI" sz="2000" b="1" dirty="0"/>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3</a:t>
            </a:fld>
            <a:endParaRPr lang="fi-FI" dirty="0"/>
          </a:p>
        </p:txBody>
      </p:sp>
    </p:spTree>
    <p:extLst>
      <p:ext uri="{BB962C8B-B14F-4D97-AF65-F5344CB8AC3E}">
        <p14:creationId xmlns:p14="http://schemas.microsoft.com/office/powerpoint/2010/main" val="28052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p:txBody>
          <a:bodyPr/>
          <a:lstStyle/>
          <a:p>
            <a:endParaRPr lang="fi-FI"/>
          </a:p>
        </p:txBody>
      </p:sp>
      <p:sp>
        <p:nvSpPr>
          <p:cNvPr id="3" name="Otsikko 2"/>
          <p:cNvSpPr>
            <a:spLocks noGrp="1"/>
          </p:cNvSpPr>
          <p:nvPr>
            <p:ph type="ctrTitle"/>
          </p:nvPr>
        </p:nvSpPr>
        <p:spPr/>
        <p:txBody>
          <a:bodyPr/>
          <a:lstStyle/>
          <a:p>
            <a:r>
              <a:rPr lang="fi-FI" dirty="0"/>
              <a:t>Toimintamallin käyttöönotto</a:t>
            </a:r>
          </a:p>
        </p:txBody>
      </p:sp>
    </p:spTree>
    <p:extLst>
      <p:ext uri="{BB962C8B-B14F-4D97-AF65-F5344CB8AC3E}">
        <p14:creationId xmlns:p14="http://schemas.microsoft.com/office/powerpoint/2010/main" val="1367259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Toimintamallin käyttöönotto</a:t>
            </a:r>
          </a:p>
        </p:txBody>
      </p:sp>
      <p:sp>
        <p:nvSpPr>
          <p:cNvPr id="3" name="Sisällön paikkamerkki 2"/>
          <p:cNvSpPr>
            <a:spLocks noGrp="1"/>
          </p:cNvSpPr>
          <p:nvPr>
            <p:ph idx="1"/>
          </p:nvPr>
        </p:nvSpPr>
        <p:spPr>
          <a:xfrm>
            <a:off x="231363" y="1047190"/>
            <a:ext cx="11199018" cy="4650225"/>
          </a:xfrm>
        </p:spPr>
        <p:txBody>
          <a:bodyPr/>
          <a:lstStyle/>
          <a:p>
            <a:r>
              <a:rPr lang="fi-FI" sz="2000" dirty="0">
                <a:solidFill>
                  <a:schemeClr val="tx1"/>
                </a:solidFill>
              </a:rPr>
              <a:t>YT- neuvottelu 3.6.2022, </a:t>
            </a:r>
            <a:r>
              <a:rPr lang="fi-FI" sz="2000" dirty="0">
                <a:solidFill>
                  <a:srgbClr val="FF0000"/>
                </a:solidFill>
              </a:rPr>
              <a:t>jossa sovitaan toimintamallin käyttöönotosta ja otetaan vastaan evästystä mallin edelleen kehittämiseksi</a:t>
            </a:r>
          </a:p>
          <a:p>
            <a:r>
              <a:rPr lang="fi-FI" sz="2000" dirty="0">
                <a:solidFill>
                  <a:schemeClr val="tx1"/>
                </a:solidFill>
              </a:rPr>
              <a:t>YT -neuvottelun tulos ilmoitetaan muistiona yksiköiden esimiesten kautta yksiköihin. </a:t>
            </a:r>
          </a:p>
          <a:p>
            <a:r>
              <a:rPr lang="fi-FI" sz="2000" dirty="0">
                <a:solidFill>
                  <a:schemeClr val="tx1"/>
                </a:solidFill>
              </a:rPr>
              <a:t>Tarvittavat toimintaohjeiden päivitykset on tehty ja muut puitteet kuten tavarat, kirjaamiseen liittyvät yms. on sovittu ja tiedossa. Varallaolohenkilöstöä on informoitu ja koulutettu. </a:t>
            </a:r>
          </a:p>
          <a:p>
            <a:r>
              <a:rPr lang="fi-FI" sz="2000" dirty="0">
                <a:solidFill>
                  <a:schemeClr val="tx1"/>
                </a:solidFill>
              </a:rPr>
              <a:t>Aikataulullisesti aloitus menee elo-syyskuun vaihteeseen, kun vakansseihin valitut työntekijät pääsevät aloittamaan. </a:t>
            </a:r>
          </a:p>
          <a:p>
            <a:r>
              <a:rPr lang="fi-FI" sz="2000" dirty="0" err="1">
                <a:solidFill>
                  <a:schemeClr val="tx1"/>
                </a:solidFill>
              </a:rPr>
              <a:t>Yöpartiotoiminnan</a:t>
            </a:r>
            <a:r>
              <a:rPr lang="fi-FI" sz="2000" dirty="0">
                <a:solidFill>
                  <a:schemeClr val="tx1"/>
                </a:solidFill>
              </a:rPr>
              <a:t> arviointiajankohdat sovitaan osavuosikatsauksittain, jolloin joko tiedotteena tai infona asiasta tiedotetaan henkilöstölle. </a:t>
            </a:r>
          </a:p>
          <a:p>
            <a:r>
              <a:rPr lang="fi-FI" sz="2000" dirty="0">
                <a:solidFill>
                  <a:schemeClr val="tx1"/>
                </a:solidFill>
              </a:rPr>
              <a:t>Väestölle tiedottamisesta tulee huolehtia hankkeen aikana säännöllisesti </a:t>
            </a:r>
          </a:p>
          <a:p>
            <a:endParaRPr lang="fi-FI" sz="2000" dirty="0">
              <a:solidFill>
                <a:srgbClr val="FF0000"/>
              </a:solidFill>
            </a:endParaRPr>
          </a:p>
          <a:p>
            <a:endParaRPr lang="fi-FI" dirty="0"/>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31</a:t>
            </a:fld>
            <a:endParaRPr lang="fi-FI" dirty="0"/>
          </a:p>
        </p:txBody>
      </p:sp>
    </p:spTree>
    <p:extLst>
      <p:ext uri="{BB962C8B-B14F-4D97-AF65-F5344CB8AC3E}">
        <p14:creationId xmlns:p14="http://schemas.microsoft.com/office/powerpoint/2010/main" val="1763256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49224" y="5418667"/>
            <a:ext cx="10780776" cy="613283"/>
          </a:xfrm>
        </p:spPr>
        <p:txBody>
          <a:bodyPr anchor="b">
            <a:normAutofit/>
          </a:bodyPr>
          <a:lstStyle/>
          <a:p>
            <a:r>
              <a:rPr lang="fi-FI" dirty="0"/>
              <a:t>Kiitos!</a:t>
            </a:r>
          </a:p>
        </p:txBody>
      </p:sp>
      <p:pic>
        <p:nvPicPr>
          <p:cNvPr id="12" name="Sisällön paikkamerkki 11" descr="Kesäpuisto">
            <a:extLst>
              <a:ext uri="{FF2B5EF4-FFF2-40B4-BE49-F238E27FC236}">
                <a16:creationId xmlns:a16="http://schemas.microsoft.com/office/drawing/2014/main" id="{FFD4F545-ED34-41CF-B19D-BECA67457E1A}"/>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582" b="31912"/>
          <a:stretch/>
        </p:blipFill>
        <p:spPr>
          <a:xfrm>
            <a:off x="20" y="10"/>
            <a:ext cx="12191980" cy="5330942"/>
          </a:xfrm>
          <a:prstGeom prst="rect">
            <a:avLst/>
          </a:prstGeom>
          <a:noFill/>
        </p:spPr>
      </p:pic>
      <p:sp>
        <p:nvSpPr>
          <p:cNvPr id="17" name="Text Placeholder 3">
            <a:extLst>
              <a:ext uri="{FF2B5EF4-FFF2-40B4-BE49-F238E27FC236}">
                <a16:creationId xmlns:a16="http://schemas.microsoft.com/office/drawing/2014/main" id="{0DCA0D28-D831-AD02-A52F-5BC85599F5E2}"/>
              </a:ext>
            </a:extLst>
          </p:cNvPr>
          <p:cNvSpPr>
            <a:spLocks noGrp="1"/>
          </p:cNvSpPr>
          <p:nvPr>
            <p:ph type="body" sz="half" idx="2"/>
          </p:nvPr>
        </p:nvSpPr>
        <p:spPr>
          <a:xfrm>
            <a:off x="676656" y="5909735"/>
            <a:ext cx="9229344" cy="533400"/>
          </a:xfrm>
        </p:spPr>
        <p:txBody>
          <a:bodyPr/>
          <a:lstStyle/>
          <a:p>
            <a:endParaRPr lang="en-US"/>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3.6.2022</a:t>
            </a:fld>
            <a:endParaRPr lang="fi-FI" sz="900"/>
          </a:p>
        </p:txBody>
      </p:sp>
      <p:sp>
        <p:nvSpPr>
          <p:cNvPr id="5" name="Dian numeron paikkamerkki 4"/>
          <p:cNvSpPr>
            <a:spLocks noGrp="1"/>
          </p:cNvSpPr>
          <p:nvPr>
            <p:ph type="sldNum" sz="quarter" idx="12"/>
          </p:nvPr>
        </p:nvSpPr>
        <p:spPr>
          <a:xfrm>
            <a:off x="11775431" y="6412081"/>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32</a:t>
            </a:fld>
            <a:endParaRPr lang="fi-FI" sz="1200"/>
          </a:p>
        </p:txBody>
      </p:sp>
    </p:spTree>
    <p:extLst>
      <p:ext uri="{BB962C8B-B14F-4D97-AF65-F5344CB8AC3E}">
        <p14:creationId xmlns:p14="http://schemas.microsoft.com/office/powerpoint/2010/main" val="270588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7606" y="210096"/>
            <a:ext cx="10772775" cy="1132144"/>
          </a:xfrm>
        </p:spPr>
        <p:txBody>
          <a:bodyPr/>
          <a:lstStyle/>
          <a:p>
            <a:r>
              <a:rPr lang="fi-FI" sz="4400" dirty="0" err="1"/>
              <a:t>Yöpartion</a:t>
            </a:r>
            <a:r>
              <a:rPr lang="fi-FI" sz="4400" dirty="0"/>
              <a:t> jalkauttamisen tämän hetken lähtökohdat</a:t>
            </a:r>
          </a:p>
        </p:txBody>
      </p:sp>
      <p:sp>
        <p:nvSpPr>
          <p:cNvPr id="3" name="Sisällön paikkamerkki 2"/>
          <p:cNvSpPr>
            <a:spLocks noGrp="1"/>
          </p:cNvSpPr>
          <p:nvPr>
            <p:ph idx="1"/>
          </p:nvPr>
        </p:nvSpPr>
        <p:spPr>
          <a:xfrm>
            <a:off x="509990" y="1472601"/>
            <a:ext cx="10753725" cy="4251924"/>
          </a:xfrm>
        </p:spPr>
        <p:txBody>
          <a:bodyPr/>
          <a:lstStyle/>
          <a:p>
            <a:r>
              <a:rPr lang="fi-FI" sz="2000" dirty="0" err="1"/>
              <a:t>Yöpartion</a:t>
            </a:r>
            <a:r>
              <a:rPr lang="fi-FI" sz="2000" dirty="0"/>
              <a:t> jalkauttamiseen ollaan saatu 2 lähihoitajan vakanssia, jotka on täytetty.</a:t>
            </a:r>
          </a:p>
          <a:p>
            <a:r>
              <a:rPr lang="fi-FI" sz="2000" dirty="0"/>
              <a:t>Jalkauttamisen ensimmäisessä vaiheessa on päätetty yhteistyössä molempien jokilaaksojen yksiköiden esihenkilöiden kanssa keskittää vakanssit Lestijokilaaksoon. </a:t>
            </a:r>
            <a:endParaRPr lang="fi-FI" sz="2000" dirty="0">
              <a:solidFill>
                <a:srgbClr val="FF0000"/>
              </a:solidFill>
            </a:endParaRPr>
          </a:p>
          <a:p>
            <a:pPr lvl="1"/>
            <a:r>
              <a:rPr lang="fi-FI" sz="2000" dirty="0"/>
              <a:t>Lestijokilaakson kotihoito on valittu pilotti yksiköksi</a:t>
            </a:r>
          </a:p>
          <a:p>
            <a:pPr lvl="1"/>
            <a:r>
              <a:rPr lang="fi-FI" sz="2000" dirty="0"/>
              <a:t>Lestijokilaakson kotihoidon vastaava sairaanhoitaja toimii koordinoivana tahona.</a:t>
            </a:r>
          </a:p>
          <a:p>
            <a:pPr lvl="1"/>
            <a:r>
              <a:rPr lang="fi-FI" sz="2000" dirty="0"/>
              <a:t>Keskittämisen etuna on, että voidaan toteuttaa ja tarjota palvelua koko yön ajalle sekä nähdään mikä on aidosti tämän hetkinen </a:t>
            </a:r>
            <a:r>
              <a:rPr lang="fi-FI" sz="2000" dirty="0" err="1"/>
              <a:t>yöhoidon</a:t>
            </a:r>
            <a:r>
              <a:rPr lang="fi-FI" sz="2000" dirty="0"/>
              <a:t> tarve ja mille ajalle palvelutarve keskittyy. </a:t>
            </a:r>
          </a:p>
          <a:p>
            <a:pPr lvl="1"/>
            <a:r>
              <a:rPr lang="fi-FI" sz="2000" dirty="0"/>
              <a:t>2 vakanssia ei riitä kattamaan kaikkia öitä, joten varallaoloa tarvitaan ja henkilöstön mahdollisuutta olla mukana tässä.</a:t>
            </a:r>
          </a:p>
          <a:p>
            <a:pPr lvl="1"/>
            <a:r>
              <a:rPr lang="fi-FI" sz="2000" dirty="0"/>
              <a:t>Pilotin kehittämistyössä jatketaan tiiviillä yhteistyöllä molempien jokilaaksojen yksiköiden ja Kokkolan </a:t>
            </a:r>
            <a:r>
              <a:rPr lang="fi-FI" sz="2000" dirty="0" err="1"/>
              <a:t>yöpartion</a:t>
            </a:r>
            <a:r>
              <a:rPr lang="fi-FI" sz="2000" dirty="0"/>
              <a:t> kanssa.</a:t>
            </a:r>
          </a:p>
          <a:p>
            <a:pPr lvl="1"/>
            <a:r>
              <a:rPr lang="fi-FI" sz="2000" dirty="0"/>
              <a:t>Kruunupyyn alueella , Teerijärven keskustassa aloittamassa yksityinen toimija joka tarjoaa </a:t>
            </a:r>
            <a:r>
              <a:rPr lang="fi-FI" sz="2000" dirty="0" err="1"/>
              <a:t>yöpartiopalvelua</a:t>
            </a:r>
            <a:r>
              <a:rPr lang="fi-FI" sz="2000" dirty="0"/>
              <a:t>. </a:t>
            </a:r>
          </a:p>
          <a:p>
            <a:endParaRPr lang="fi-FI" sz="2000" dirty="0">
              <a:solidFill>
                <a:schemeClr val="tx1"/>
              </a:solidFill>
            </a:endParaRPr>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4</a:t>
            </a:fld>
            <a:endParaRPr lang="fi-FI" dirty="0"/>
          </a:p>
        </p:txBody>
      </p:sp>
    </p:spTree>
    <p:extLst>
      <p:ext uri="{BB962C8B-B14F-4D97-AF65-F5344CB8AC3E}">
        <p14:creationId xmlns:p14="http://schemas.microsoft.com/office/powerpoint/2010/main" val="177580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Sellaisten verkkojen esityksen kuvaus, jossa on sauva kuva otsikko.">
            <a:extLst>
              <a:ext uri="{FF2B5EF4-FFF2-40B4-BE49-F238E27FC236}">
                <a16:creationId xmlns:a16="http://schemas.microsoft.com/office/drawing/2014/main" id="{835FD265-7A5A-497B-B4C7-A1EF13FA6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107" r="10033"/>
          <a:stretch/>
        </p:blipFill>
        <p:spPr>
          <a:xfrm>
            <a:off x="-16476" y="10"/>
            <a:ext cx="5863823" cy="685799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noFill/>
          <a:effectLst/>
        </p:spPr>
      </p:pic>
      <p:sp>
        <p:nvSpPr>
          <p:cNvPr id="2" name="Otsikko 1">
            <a:extLst>
              <a:ext uri="{FF2B5EF4-FFF2-40B4-BE49-F238E27FC236}">
                <a16:creationId xmlns:a16="http://schemas.microsoft.com/office/drawing/2014/main" id="{A55C8006-2AFD-4317-9B3F-D1AAAE1ED09B}"/>
              </a:ext>
            </a:extLst>
          </p:cNvPr>
          <p:cNvSpPr>
            <a:spLocks noGrp="1"/>
          </p:cNvSpPr>
          <p:nvPr>
            <p:ph type="title"/>
          </p:nvPr>
        </p:nvSpPr>
        <p:spPr>
          <a:xfrm>
            <a:off x="5847347" y="210095"/>
            <a:ext cx="5928084" cy="1226855"/>
          </a:xfrm>
        </p:spPr>
        <p:txBody>
          <a:bodyPr>
            <a:normAutofit/>
          </a:bodyPr>
          <a:lstStyle/>
          <a:p>
            <a:r>
              <a:rPr lang="fi-FI" sz="3000"/>
              <a:t>Mikä muuttuu tai oletetaan muuttuvan </a:t>
            </a:r>
            <a:r>
              <a:rPr lang="fi-FI" sz="3000" err="1"/>
              <a:t>yöpartiotoiminnan</a:t>
            </a:r>
            <a:r>
              <a:rPr lang="fi-FI" sz="3000"/>
              <a:t> käynnistämisessä?</a:t>
            </a:r>
          </a:p>
        </p:txBody>
      </p:sp>
      <p:sp>
        <p:nvSpPr>
          <p:cNvPr id="3" name="Sisällön paikkamerkki 2">
            <a:extLst>
              <a:ext uri="{FF2B5EF4-FFF2-40B4-BE49-F238E27FC236}">
                <a16:creationId xmlns:a16="http://schemas.microsoft.com/office/drawing/2014/main" id="{69A506DA-D0DA-4E9A-9F4B-2DADC5D2F342}"/>
              </a:ext>
            </a:extLst>
          </p:cNvPr>
          <p:cNvSpPr>
            <a:spLocks noGrp="1"/>
          </p:cNvSpPr>
          <p:nvPr>
            <p:ph idx="1"/>
          </p:nvPr>
        </p:nvSpPr>
        <p:spPr>
          <a:xfrm>
            <a:off x="5717222" y="1217250"/>
            <a:ext cx="6188334" cy="5089797"/>
          </a:xfrm>
        </p:spPr>
        <p:txBody>
          <a:bodyPr>
            <a:noAutofit/>
          </a:bodyPr>
          <a:lstStyle/>
          <a:p>
            <a:r>
              <a:rPr lang="fi-FI" sz="1800" dirty="0"/>
              <a:t>Työn organisointi muuttuu: </a:t>
            </a:r>
          </a:p>
          <a:p>
            <a:pPr lvl="1"/>
            <a:r>
              <a:rPr lang="fi-FI" sz="1800" i="1" dirty="0"/>
              <a:t>yhteistyö eri toimijoiden välillä tiivistyy – integraatio tapahtuu aidosti!</a:t>
            </a:r>
          </a:p>
          <a:p>
            <a:pPr lvl="1"/>
            <a:r>
              <a:rPr lang="fi-FI" sz="1800" i="1" dirty="0"/>
              <a:t>Päivittäistä yhteydenpitoa </a:t>
            </a:r>
            <a:r>
              <a:rPr lang="fi-FI" sz="1800" i="1" dirty="0" err="1"/>
              <a:t>yöpartioasiakkaan</a:t>
            </a:r>
            <a:r>
              <a:rPr lang="fi-FI" sz="1800" i="1" dirty="0"/>
              <a:t> palvelun järjestämisessä tehdään yhdessä alueellisesti</a:t>
            </a:r>
          </a:p>
          <a:p>
            <a:pPr marL="180975" lvl="1" indent="-180975">
              <a:spcBef>
                <a:spcPts val="1300"/>
              </a:spcBef>
            </a:pPr>
            <a:r>
              <a:rPr lang="fi-FI" sz="1800" dirty="0"/>
              <a:t>Tarpeiden ennakointi korostuu (mm. osastot, jaksohoitoyksiköt, kotihoito)</a:t>
            </a:r>
          </a:p>
          <a:p>
            <a:pPr marL="180975" lvl="1" indent="-180975">
              <a:spcBef>
                <a:spcPts val="1300"/>
              </a:spcBef>
            </a:pPr>
            <a:r>
              <a:rPr lang="fi-FI" sz="1800" dirty="0"/>
              <a:t>Pilotointivaiheessa: </a:t>
            </a:r>
          </a:p>
          <a:p>
            <a:pPr marL="382588" lvl="2" indent="-180975">
              <a:spcBef>
                <a:spcPts val="1300"/>
              </a:spcBef>
            </a:pPr>
            <a:r>
              <a:rPr lang="fi-FI" sz="1800" dirty="0"/>
              <a:t>Lestijokilaaksoon sijoitetaan TA -22 yhteydessä saadut 2 uutta lähihoitajavakanssia </a:t>
            </a:r>
            <a:r>
              <a:rPr lang="fi-FI" sz="1800" dirty="0" err="1"/>
              <a:t>yöpartioon</a:t>
            </a:r>
            <a:r>
              <a:rPr lang="fi-FI" sz="1800" dirty="0"/>
              <a:t> </a:t>
            </a:r>
          </a:p>
          <a:p>
            <a:pPr marL="382588" lvl="2" indent="-180975">
              <a:spcBef>
                <a:spcPts val="1300"/>
              </a:spcBef>
            </a:pPr>
            <a:r>
              <a:rPr lang="fi-FI" sz="1800" dirty="0">
                <a:solidFill>
                  <a:srgbClr val="FF0000"/>
                </a:solidFill>
              </a:rPr>
              <a:t>Lisäksi tarvitaan varallaoloa. Puuttuvat yöt varallaoloon ilmoittautuneille suunnitellaan listalle</a:t>
            </a:r>
          </a:p>
          <a:p>
            <a:pPr marL="657225" lvl="3" indent="-180975">
              <a:spcBef>
                <a:spcPts val="1300"/>
              </a:spcBef>
            </a:pPr>
            <a:r>
              <a:rPr lang="fi-FI" dirty="0" err="1"/>
              <a:t>Yöpartiolle</a:t>
            </a:r>
            <a:r>
              <a:rPr lang="fi-FI" dirty="0"/>
              <a:t> oma työvuorolista</a:t>
            </a:r>
          </a:p>
          <a:p>
            <a:pPr marL="180975" lvl="1" indent="-180975">
              <a:spcBef>
                <a:spcPts val="1300"/>
              </a:spcBef>
            </a:pPr>
            <a:r>
              <a:rPr lang="fi-FI" sz="1800" dirty="0"/>
              <a:t>Lestijokilaakson kotihoidon vastaavan sairaanhoitajan työnkuva tulee pilottivaiheessa muuttumaan</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3.6.2022</a:t>
            </a:fld>
            <a:endParaRPr lang="fi-FI" sz="900"/>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5</a:t>
            </a:fld>
            <a:endParaRPr lang="fi-FI" sz="1200"/>
          </a:p>
        </p:txBody>
      </p:sp>
    </p:spTree>
    <p:extLst>
      <p:ext uri="{BB962C8B-B14F-4D97-AF65-F5344CB8AC3E}">
        <p14:creationId xmlns:p14="http://schemas.microsoft.com/office/powerpoint/2010/main" val="114638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odin avaimet">
            <a:extLst>
              <a:ext uri="{FF2B5EF4-FFF2-40B4-BE49-F238E27FC236}">
                <a16:creationId xmlns:a16="http://schemas.microsoft.com/office/drawing/2014/main" id="{48C7176F-0D65-4353-949D-C6538B600FFF}"/>
              </a:ext>
            </a:extLst>
          </p:cNvPr>
          <p:cNvPicPr>
            <a:picLocks noChangeAspect="1"/>
          </p:cNvPicPr>
          <p:nvPr/>
        </p:nvPicPr>
        <p:blipFill rotWithShape="1">
          <a:blip r:embed="rId2">
            <a:extLst>
              <a:ext uri="{28A0092B-C50C-407E-A947-70E740481C1C}">
                <a14:useLocalDpi xmlns:a14="http://schemas.microsoft.com/office/drawing/2010/main" val="0"/>
              </a:ext>
            </a:extLst>
          </a:blip>
          <a:srcRect l="34983" r="7942" b="-1"/>
          <a:stretch/>
        </p:blipFill>
        <p:spPr>
          <a:xfrm>
            <a:off x="-16476" y="10"/>
            <a:ext cx="5863823" cy="685799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noFill/>
          <a:effectLst/>
        </p:spPr>
      </p:pic>
      <p:sp>
        <p:nvSpPr>
          <p:cNvPr id="2" name="Otsikko 1"/>
          <p:cNvSpPr>
            <a:spLocks noGrp="1"/>
          </p:cNvSpPr>
          <p:nvPr>
            <p:ph type="title"/>
          </p:nvPr>
        </p:nvSpPr>
        <p:spPr>
          <a:xfrm>
            <a:off x="5847347" y="210095"/>
            <a:ext cx="5928084" cy="1226855"/>
          </a:xfrm>
        </p:spPr>
        <p:txBody>
          <a:bodyPr>
            <a:normAutofit/>
          </a:bodyPr>
          <a:lstStyle/>
          <a:p>
            <a:r>
              <a:rPr lang="fi-FI" sz="3000"/>
              <a:t>Mikä muuttuu tai oletetaan muuttuvan </a:t>
            </a:r>
            <a:r>
              <a:rPr lang="fi-FI" sz="3000" err="1"/>
              <a:t>yöpartiotoiminnan</a:t>
            </a:r>
            <a:r>
              <a:rPr lang="fi-FI" sz="3000"/>
              <a:t> käynnistämisessä?</a:t>
            </a:r>
          </a:p>
        </p:txBody>
      </p:sp>
      <p:sp>
        <p:nvSpPr>
          <p:cNvPr id="3" name="Sisällön paikkamerkki 2"/>
          <p:cNvSpPr>
            <a:spLocks noGrp="1"/>
          </p:cNvSpPr>
          <p:nvPr>
            <p:ph idx="1"/>
          </p:nvPr>
        </p:nvSpPr>
        <p:spPr>
          <a:xfrm>
            <a:off x="5717222" y="1579200"/>
            <a:ext cx="6188334" cy="4535850"/>
          </a:xfrm>
        </p:spPr>
        <p:txBody>
          <a:bodyPr>
            <a:normAutofit lnSpcReduction="10000"/>
          </a:bodyPr>
          <a:lstStyle/>
          <a:p>
            <a:r>
              <a:rPr lang="fi-FI" sz="2000" dirty="0"/>
              <a:t>”Palvelupalettiin” uusi palvelu</a:t>
            </a:r>
          </a:p>
          <a:p>
            <a:r>
              <a:rPr lang="fi-FI" sz="2000" dirty="0"/>
              <a:t>Liikkuvuus lisääntyy niillä, jotka varallaolossa mukana </a:t>
            </a:r>
          </a:p>
          <a:p>
            <a:r>
              <a:rPr lang="fi-FI" sz="2000" dirty="0"/>
              <a:t>Asiakkaiden koti joillekin uusi toimintaympäristö: perehdytys , osaaminen varmistus</a:t>
            </a:r>
          </a:p>
          <a:p>
            <a:r>
              <a:rPr lang="fi-FI" sz="2000" dirty="0"/>
              <a:t>Konsultointi ja tiimissä tekeminen korostuu, vaikka työskennellään yksin. </a:t>
            </a:r>
          </a:p>
          <a:p>
            <a:r>
              <a:rPr lang="fi-FI" sz="2000" dirty="0"/>
              <a:t>Itseohjautuvuus ja yhteisöohjautuvuus kehittyy pilotin/ toimintamallin myötä</a:t>
            </a:r>
          </a:p>
          <a:p>
            <a:pPr marL="180975" lvl="1" indent="-180975">
              <a:spcBef>
                <a:spcPts val="1300"/>
              </a:spcBef>
            </a:pPr>
            <a:r>
              <a:rPr lang="fi-FI" sz="2000" dirty="0"/>
              <a:t>Palvelualuejohtajat tiiviisti arkipäivässä tukena ja mukana</a:t>
            </a:r>
          </a:p>
          <a:p>
            <a:pPr marL="180975" lvl="1" indent="-180975">
              <a:spcBef>
                <a:spcPts val="1300"/>
              </a:spcBef>
            </a:pPr>
            <a:r>
              <a:rPr lang="fi-FI" sz="2000" dirty="0"/>
              <a:t>Toimintamallin arviointi osaksi arkea, tavoitteiden ja toimenpiteiden tarkistus ja mahdolliset korjausliikkeet </a:t>
            </a:r>
          </a:p>
          <a:p>
            <a:pPr marL="657225" lvl="3" indent="-180975">
              <a:spcBef>
                <a:spcPts val="1300"/>
              </a:spcBef>
            </a:pPr>
            <a:r>
              <a:rPr lang="fi-FI" sz="2000" dirty="0"/>
              <a:t>Mittarit millä seurataan ja jonka perusteella tarveanalyysiä tehdään</a:t>
            </a:r>
          </a:p>
          <a:p>
            <a:endParaRPr lang="fi-FI" sz="1500" dirty="0"/>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3.6.2022</a:t>
            </a:fld>
            <a:endParaRPr lang="fi-FI" sz="900"/>
          </a:p>
        </p:txBody>
      </p:sp>
      <p:sp>
        <p:nvSpPr>
          <p:cNvPr id="5" name="Dian numeron paikkamerkki 4"/>
          <p:cNvSpPr>
            <a:spLocks noGrp="1"/>
          </p:cNvSpPr>
          <p:nvPr>
            <p:ph type="sldNum" sz="quarter" idx="12"/>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6</a:t>
            </a:fld>
            <a:endParaRPr lang="fi-FI" sz="1200"/>
          </a:p>
        </p:txBody>
      </p:sp>
    </p:spTree>
    <p:extLst>
      <p:ext uri="{BB962C8B-B14F-4D97-AF65-F5344CB8AC3E}">
        <p14:creationId xmlns:p14="http://schemas.microsoft.com/office/powerpoint/2010/main" val="2589803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Sauvan kuva perheet käsi kädessä">
            <a:extLst>
              <a:ext uri="{FF2B5EF4-FFF2-40B4-BE49-F238E27FC236}">
                <a16:creationId xmlns:a16="http://schemas.microsoft.com/office/drawing/2014/main" id="{C21A104A-93DB-446E-BADC-71DCB50172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656" y="1880531"/>
            <a:ext cx="4663440" cy="3112846"/>
          </a:xfrm>
          <a:prstGeom prst="rect">
            <a:avLst/>
          </a:prstGeom>
          <a:noFill/>
        </p:spPr>
      </p:pic>
      <p:sp>
        <p:nvSpPr>
          <p:cNvPr id="2" name="Otsikko 1"/>
          <p:cNvSpPr>
            <a:spLocks noGrp="1"/>
          </p:cNvSpPr>
          <p:nvPr>
            <p:ph type="title"/>
          </p:nvPr>
        </p:nvSpPr>
        <p:spPr>
          <a:xfrm>
            <a:off x="657606" y="210095"/>
            <a:ext cx="10772775" cy="1226855"/>
          </a:xfrm>
        </p:spPr>
        <p:txBody>
          <a:bodyPr>
            <a:normAutofit/>
          </a:bodyPr>
          <a:lstStyle/>
          <a:p>
            <a:pPr algn="ctr"/>
            <a:r>
              <a:rPr lang="fi-FI" dirty="0"/>
              <a:t>Mikä ei muutu?</a:t>
            </a:r>
          </a:p>
        </p:txBody>
      </p:sp>
      <p:sp>
        <p:nvSpPr>
          <p:cNvPr id="4" name="Päivämäärän paikkamerkki 3"/>
          <p:cNvSpPr>
            <a:spLocks noGrp="1"/>
          </p:cNvSpPr>
          <p:nvPr>
            <p:ph type="dt" sz="half" idx="10"/>
          </p:nvPr>
        </p:nvSpPr>
        <p:spPr>
          <a:xfrm>
            <a:off x="685800" y="6412447"/>
            <a:ext cx="1215189" cy="228235"/>
          </a:xfrm>
        </p:spPr>
        <p:txBody>
          <a:bodyPr>
            <a:normAutofit/>
          </a:bodyPr>
          <a:lstStyle/>
          <a:p>
            <a:pPr>
              <a:lnSpc>
                <a:spcPct val="90000"/>
              </a:lnSpc>
              <a:spcAft>
                <a:spcPts val="600"/>
              </a:spcAft>
            </a:pPr>
            <a:fld id="{0B549DF8-3256-43A3-9CF8-F9C88E76832E}" type="datetime1">
              <a:rPr lang="fi-FI" sz="900" smtClean="0"/>
              <a:pPr>
                <a:lnSpc>
                  <a:spcPct val="90000"/>
                </a:lnSpc>
                <a:spcAft>
                  <a:spcPts val="600"/>
                </a:spcAft>
              </a:pPr>
              <a:t>3.6.2022</a:t>
            </a:fld>
            <a:endParaRPr lang="fi-FI" sz="900"/>
          </a:p>
        </p:txBody>
      </p:sp>
      <p:sp>
        <p:nvSpPr>
          <p:cNvPr id="3" name="Sisällön paikkamerkki 2"/>
          <p:cNvSpPr>
            <a:spLocks noGrp="1"/>
          </p:cNvSpPr>
          <p:nvPr>
            <p:ph sz="half" idx="12"/>
          </p:nvPr>
        </p:nvSpPr>
        <p:spPr>
          <a:xfrm>
            <a:off x="6043993" y="1553290"/>
            <a:ext cx="4663440" cy="4478394"/>
          </a:xfrm>
        </p:spPr>
        <p:txBody>
          <a:bodyPr>
            <a:normAutofit/>
          </a:bodyPr>
          <a:lstStyle/>
          <a:p>
            <a:pPr>
              <a:buClr>
                <a:schemeClr val="accent1"/>
              </a:buClr>
            </a:pPr>
            <a:r>
              <a:rPr lang="fi-FI" sz="2000" dirty="0">
                <a:solidFill>
                  <a:schemeClr val="tx1"/>
                </a:solidFill>
              </a:rPr>
              <a:t>Esimies säilyy ennallaan</a:t>
            </a:r>
          </a:p>
          <a:p>
            <a:pPr>
              <a:buClr>
                <a:schemeClr val="accent1"/>
              </a:buClr>
            </a:pPr>
            <a:r>
              <a:rPr lang="fi-FI" sz="2000" dirty="0">
                <a:solidFill>
                  <a:schemeClr val="tx1"/>
                </a:solidFill>
              </a:rPr>
              <a:t>Oma perustyöyksikkö säilyy ennallaan</a:t>
            </a:r>
          </a:p>
          <a:p>
            <a:pPr>
              <a:buClr>
                <a:schemeClr val="accent1"/>
              </a:buClr>
            </a:pPr>
            <a:r>
              <a:rPr lang="fi-FI" sz="2000" dirty="0">
                <a:solidFill>
                  <a:schemeClr val="tx1"/>
                </a:solidFill>
              </a:rPr>
              <a:t>Työaikamuoto ennallaan</a:t>
            </a:r>
          </a:p>
          <a:p>
            <a:pPr>
              <a:buClr>
                <a:schemeClr val="accent1"/>
              </a:buClr>
            </a:pPr>
            <a:r>
              <a:rPr lang="fi-FI" sz="2000" dirty="0">
                <a:solidFill>
                  <a:schemeClr val="tx1"/>
                </a:solidFill>
              </a:rPr>
              <a:t>Työskentelyehdot ennallaan</a:t>
            </a:r>
          </a:p>
          <a:p>
            <a:pPr>
              <a:buClr>
                <a:schemeClr val="accent1"/>
              </a:buClr>
            </a:pPr>
            <a:r>
              <a:rPr lang="fi-FI" sz="2000" dirty="0">
                <a:solidFill>
                  <a:schemeClr val="tx1"/>
                </a:solidFill>
              </a:rPr>
              <a:t>Alueilla jo toimivat yöaikaiset ratkaisut säilyvät ennallaan:</a:t>
            </a:r>
          </a:p>
          <a:p>
            <a:pPr lvl="1"/>
            <a:r>
              <a:rPr lang="fi-FI" dirty="0">
                <a:solidFill>
                  <a:schemeClr val="tx1"/>
                </a:solidFill>
              </a:rPr>
              <a:t>Turvapuhelinpalvelu</a:t>
            </a:r>
          </a:p>
          <a:p>
            <a:pPr lvl="1"/>
            <a:r>
              <a:rPr lang="fi-FI" dirty="0">
                <a:solidFill>
                  <a:schemeClr val="tx1"/>
                </a:solidFill>
              </a:rPr>
              <a:t>Senioriasumisen yksiköt, jotka </a:t>
            </a:r>
            <a:r>
              <a:rPr lang="fi-FI" dirty="0" err="1">
                <a:solidFill>
                  <a:schemeClr val="tx1"/>
                </a:solidFill>
              </a:rPr>
              <a:t>tepa</a:t>
            </a:r>
            <a:r>
              <a:rPr lang="fi-FI" dirty="0">
                <a:solidFill>
                  <a:schemeClr val="tx1"/>
                </a:solidFill>
              </a:rPr>
              <a:t>- yksiköiden kyljessä, edelleen saavat tukea </a:t>
            </a:r>
            <a:r>
              <a:rPr lang="fi-FI" dirty="0" err="1">
                <a:solidFill>
                  <a:schemeClr val="tx1"/>
                </a:solidFill>
              </a:rPr>
              <a:t>tepa</a:t>
            </a:r>
            <a:r>
              <a:rPr lang="fi-FI" dirty="0">
                <a:solidFill>
                  <a:schemeClr val="tx1"/>
                </a:solidFill>
              </a:rPr>
              <a:t>- yksiköistä eli eivät tule ”</a:t>
            </a:r>
            <a:r>
              <a:rPr lang="fi-FI" dirty="0" err="1">
                <a:solidFill>
                  <a:schemeClr val="tx1"/>
                </a:solidFill>
              </a:rPr>
              <a:t>yöpartion</a:t>
            </a:r>
            <a:r>
              <a:rPr lang="fi-FI" dirty="0">
                <a:solidFill>
                  <a:schemeClr val="tx1"/>
                </a:solidFill>
              </a:rPr>
              <a:t> piiriin”</a:t>
            </a:r>
          </a:p>
          <a:p>
            <a:pPr lvl="1"/>
            <a:r>
              <a:rPr lang="fi-FI" dirty="0">
                <a:solidFill>
                  <a:schemeClr val="tx1"/>
                </a:solidFill>
              </a:rPr>
              <a:t>Ensihoidon tuki edelleen</a:t>
            </a:r>
          </a:p>
        </p:txBody>
      </p:sp>
      <p:sp>
        <p:nvSpPr>
          <p:cNvPr id="5" name="Dian numeron paikkamerkki 4"/>
          <p:cNvSpPr>
            <a:spLocks noGrp="1"/>
          </p:cNvSpPr>
          <p:nvPr>
            <p:ph type="sldNum" sz="quarter" idx="13"/>
          </p:nvPr>
        </p:nvSpPr>
        <p:spPr>
          <a:xfrm>
            <a:off x="11775431" y="6412447"/>
            <a:ext cx="416569" cy="256550"/>
          </a:xfrm>
        </p:spPr>
        <p:txBody>
          <a:bodyPr>
            <a:normAutofit/>
          </a:bodyPr>
          <a:lstStyle/>
          <a:p>
            <a:pPr>
              <a:lnSpc>
                <a:spcPct val="90000"/>
              </a:lnSpc>
              <a:spcAft>
                <a:spcPts val="600"/>
              </a:spcAft>
            </a:pPr>
            <a:fld id="{680D50AB-F83C-4E2B-B0AF-3CA1ED4EDFEC}" type="slidenum">
              <a:rPr lang="fi-FI" sz="1200" smtClean="0"/>
              <a:pPr>
                <a:lnSpc>
                  <a:spcPct val="90000"/>
                </a:lnSpc>
                <a:spcAft>
                  <a:spcPts val="600"/>
                </a:spcAft>
              </a:pPr>
              <a:t>7</a:t>
            </a:fld>
            <a:endParaRPr lang="fi-FI" sz="1200"/>
          </a:p>
        </p:txBody>
      </p:sp>
    </p:spTree>
    <p:extLst>
      <p:ext uri="{BB962C8B-B14F-4D97-AF65-F5344CB8AC3E}">
        <p14:creationId xmlns:p14="http://schemas.microsoft.com/office/powerpoint/2010/main" val="25602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p:cNvSpPr>
            <a:spLocks noGrp="1"/>
          </p:cNvSpPr>
          <p:nvPr>
            <p:ph type="subTitle" idx="1"/>
          </p:nvPr>
        </p:nvSpPr>
        <p:spPr/>
        <p:txBody>
          <a:bodyPr/>
          <a:lstStyle/>
          <a:p>
            <a:endParaRPr lang="fi-FI" dirty="0"/>
          </a:p>
        </p:txBody>
      </p:sp>
      <p:sp>
        <p:nvSpPr>
          <p:cNvPr id="3" name="Otsikko 2"/>
          <p:cNvSpPr>
            <a:spLocks noGrp="1"/>
          </p:cNvSpPr>
          <p:nvPr>
            <p:ph type="ctrTitle"/>
          </p:nvPr>
        </p:nvSpPr>
        <p:spPr/>
        <p:txBody>
          <a:bodyPr/>
          <a:lstStyle/>
          <a:p>
            <a:r>
              <a:rPr lang="fi-FI" dirty="0" err="1"/>
              <a:t>Yöpartiotoiminnan</a:t>
            </a:r>
            <a:r>
              <a:rPr lang="fi-FI" dirty="0"/>
              <a:t> kehittämisen taustaa</a:t>
            </a:r>
          </a:p>
        </p:txBody>
      </p:sp>
    </p:spTree>
    <p:extLst>
      <p:ext uri="{BB962C8B-B14F-4D97-AF65-F5344CB8AC3E}">
        <p14:creationId xmlns:p14="http://schemas.microsoft.com/office/powerpoint/2010/main" val="256225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400" dirty="0"/>
              <a:t>Palvelurakenteen muutos ja tehdyt päätökset</a:t>
            </a:r>
          </a:p>
        </p:txBody>
      </p:sp>
      <p:sp>
        <p:nvSpPr>
          <p:cNvPr id="3" name="Sisällön paikkamerkki 2"/>
          <p:cNvSpPr>
            <a:spLocks noGrp="1"/>
          </p:cNvSpPr>
          <p:nvPr>
            <p:ph idx="1"/>
          </p:nvPr>
        </p:nvSpPr>
        <p:spPr>
          <a:xfrm>
            <a:off x="493294" y="914401"/>
            <a:ext cx="10753725" cy="5754596"/>
          </a:xfrm>
        </p:spPr>
        <p:txBody>
          <a:bodyPr/>
          <a:lstStyle/>
          <a:p>
            <a:r>
              <a:rPr lang="fi-FI" dirty="0"/>
              <a:t>Yhdenvertaiset palvelut (ei tarkoita samanmuotoiset) tuotettava alueelle </a:t>
            </a:r>
          </a:p>
          <a:p>
            <a:r>
              <a:rPr lang="fi-FI" dirty="0"/>
              <a:t>Ikääntyvän väestön määrän lisääntyessä painotusta palveluiden järjestämisessä pyrittävä siirtämään ns. kevyempään päähän</a:t>
            </a:r>
          </a:p>
          <a:p>
            <a:r>
              <a:rPr lang="fi-FI" dirty="0"/>
              <a:t>Oletus on, että v. 2030 mennessä alueemme yli 75- vuotias väestömäärä lisääntyy n. 40-50% nykytilaan verrattuna. </a:t>
            </a:r>
          </a:p>
          <a:p>
            <a:r>
              <a:rPr lang="fi-FI" dirty="0"/>
              <a:t>9.12.2019 valtuuston päätös, 14.12.2020 hallituksen päätös, 29.3.2021 hallituksen päätös</a:t>
            </a:r>
          </a:p>
          <a:p>
            <a:pPr lvl="2"/>
            <a:r>
              <a:rPr lang="fi-FI" dirty="0"/>
              <a:t>Kehittämistyötä jatketaan pilotin päätyttyä palvelu- ja toimialueen omana kehittämistyönä</a:t>
            </a:r>
          </a:p>
          <a:p>
            <a:pPr lvl="2"/>
            <a:r>
              <a:rPr lang="fi-FI" dirty="0"/>
              <a:t>Avohoidon vahvistamista tukevaa kehittämistyötä tulee jatkaa. </a:t>
            </a:r>
          </a:p>
          <a:p>
            <a:pPr marL="180975" lvl="2" indent="-180975">
              <a:spcBef>
                <a:spcPts val="1300"/>
              </a:spcBef>
            </a:pPr>
            <a:r>
              <a:rPr lang="fi-FI" sz="2400" i="0" dirty="0"/>
              <a:t>Em. Ei tarkoita, ettei 24/7 palveluita kehitettäisi rinnalla. Niiden kehittäminen on yhtä merkittävää ja on suorassa yhteydessä avohoidon kehittämisee</a:t>
            </a:r>
            <a:r>
              <a:rPr lang="fi-FI" sz="2400" dirty="0"/>
              <a:t>n </a:t>
            </a:r>
          </a:p>
          <a:p>
            <a:pPr marL="180975" lvl="2" indent="-180975">
              <a:spcBef>
                <a:spcPts val="1300"/>
              </a:spcBef>
            </a:pPr>
            <a:r>
              <a:rPr lang="fi-FI" sz="2400" dirty="0" err="1">
                <a:solidFill>
                  <a:schemeClr val="tx1"/>
                </a:solidFill>
              </a:rPr>
              <a:t>Yöpartion</a:t>
            </a:r>
            <a:r>
              <a:rPr lang="fi-FI" sz="2400" dirty="0">
                <a:solidFill>
                  <a:schemeClr val="tx1"/>
                </a:solidFill>
              </a:rPr>
              <a:t> jalkauttamisen osa-hanke sai jatkoa </a:t>
            </a:r>
            <a:r>
              <a:rPr lang="fi-FI" sz="2400" dirty="0" err="1">
                <a:solidFill>
                  <a:schemeClr val="tx1"/>
                </a:solidFill>
              </a:rPr>
              <a:t>TulKoti</a:t>
            </a:r>
            <a:r>
              <a:rPr lang="fi-FI" sz="2400" dirty="0">
                <a:solidFill>
                  <a:schemeClr val="tx1"/>
                </a:solidFill>
              </a:rPr>
              <a:t>-hankkeen myötä vuosille 2022-2023. Hanke on </a:t>
            </a:r>
            <a:r>
              <a:rPr lang="fi-FI" sz="2400" dirty="0" err="1">
                <a:solidFill>
                  <a:schemeClr val="tx1"/>
                </a:solidFill>
              </a:rPr>
              <a:t>STM:n</a:t>
            </a:r>
            <a:r>
              <a:rPr lang="fi-FI" sz="2400" dirty="0">
                <a:solidFill>
                  <a:schemeClr val="tx1"/>
                </a:solidFill>
              </a:rPr>
              <a:t> rahoittama valtakunnallinen hanke, joka jatkaa ja täydentää ikääntyneiden palveluiden kehittämistä.  </a:t>
            </a:r>
          </a:p>
        </p:txBody>
      </p:sp>
      <p:sp>
        <p:nvSpPr>
          <p:cNvPr id="4" name="Päivämäärän paikkamerkki 3"/>
          <p:cNvSpPr>
            <a:spLocks noGrp="1"/>
          </p:cNvSpPr>
          <p:nvPr>
            <p:ph type="dt" sz="half" idx="10"/>
          </p:nvPr>
        </p:nvSpPr>
        <p:spPr/>
        <p:txBody>
          <a:bodyPr/>
          <a:lstStyle/>
          <a:p>
            <a:fld id="{0B549DF8-3256-43A3-9CF8-F9C88E76832E}" type="datetime1">
              <a:rPr lang="fi-FI" smtClean="0"/>
              <a:pPr/>
              <a:t>3.6.2022</a:t>
            </a:fld>
            <a:endParaRPr lang="fi-FI" dirty="0"/>
          </a:p>
        </p:txBody>
      </p:sp>
      <p:sp>
        <p:nvSpPr>
          <p:cNvPr id="5" name="Dian numeron paikkamerkki 4"/>
          <p:cNvSpPr>
            <a:spLocks noGrp="1"/>
          </p:cNvSpPr>
          <p:nvPr>
            <p:ph type="sldNum" sz="quarter" idx="12"/>
          </p:nvPr>
        </p:nvSpPr>
        <p:spPr/>
        <p:txBody>
          <a:bodyPr/>
          <a:lstStyle/>
          <a:p>
            <a:fld id="{680D50AB-F83C-4E2B-B0AF-3CA1ED4EDFEC}" type="slidenum">
              <a:rPr lang="fi-FI" smtClean="0"/>
              <a:pPr/>
              <a:t>9</a:t>
            </a:fld>
            <a:endParaRPr lang="fi-FI" dirty="0"/>
          </a:p>
        </p:txBody>
      </p:sp>
    </p:spTree>
    <p:extLst>
      <p:ext uri="{BB962C8B-B14F-4D97-AF65-F5344CB8AC3E}">
        <p14:creationId xmlns:p14="http://schemas.microsoft.com/office/powerpoint/2010/main" val="2791602507"/>
      </p:ext>
    </p:extLst>
  </p:cSld>
  <p:clrMapOvr>
    <a:masterClrMapping/>
  </p:clrMapOvr>
</p:sld>
</file>

<file path=ppt/theme/theme1.xml><?xml version="1.0" encoding="utf-8"?>
<a:theme xmlns:a="http://schemas.openxmlformats.org/drawingml/2006/main" name="Soite-2019">
  <a:themeElements>
    <a:clrScheme name="Soite 2019">
      <a:dk1>
        <a:sysClr val="windowText" lastClr="000000"/>
      </a:dk1>
      <a:lt1>
        <a:sysClr val="window" lastClr="FFFFFF"/>
      </a:lt1>
      <a:dk2>
        <a:srgbClr val="373545"/>
      </a:dk2>
      <a:lt2>
        <a:srgbClr val="CEDBE6"/>
      </a:lt2>
      <a:accent1>
        <a:srgbClr val="00B5E2"/>
      </a:accent1>
      <a:accent2>
        <a:srgbClr val="DC8633"/>
      </a:accent2>
      <a:accent3>
        <a:srgbClr val="40C1AC"/>
      </a:accent3>
      <a:accent4>
        <a:srgbClr val="7A7774"/>
      </a:accent4>
      <a:accent5>
        <a:srgbClr val="8E8BAF"/>
      </a:accent5>
      <a:accent6>
        <a:srgbClr val="AE5385"/>
      </a:accent6>
      <a:hlink>
        <a:srgbClr val="C45A88"/>
      </a:hlink>
      <a:folHlink>
        <a:srgbClr val="DC8633"/>
      </a:folHlink>
    </a:clrScheme>
    <a:fontScheme name="Suurkaupunki">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uurkaupunki">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Soite_pohja FI 2019 - widescreen" id="{04FF561A-E01E-4B2D-854B-812D11ACCC35}" vid="{FE308F6B-F6A4-40C0-AD71-0D2D338E2CC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2AB5FCF4CED15C49AAD0E95453FA0211" ma:contentTypeVersion="" ma:contentTypeDescription="Luo uusi asiakirja." ma:contentTypeScope="" ma:versionID="d9d83827e62060b8d85f9ef227d3ea6d">
  <xsd:schema xmlns:xsd="http://www.w3.org/2001/XMLSchema" xmlns:xs="http://www.w3.org/2001/XMLSchema" xmlns:p="http://schemas.microsoft.com/office/2006/metadata/properties" targetNamespace="http://schemas.microsoft.com/office/2006/metadata/properties" ma:root="true" ma:fieldsID="ee011e493bd6b6237c82b58b0553ba1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EEF85F-CFB6-4464-99D7-9E4978B260F0}">
  <ds:schemaRefs>
    <ds:schemaRef ds:uri="http://schemas.microsoft.com/sharepoint/v3/contenttype/forms"/>
  </ds:schemaRefs>
</ds:datastoreItem>
</file>

<file path=customXml/itemProps2.xml><?xml version="1.0" encoding="utf-8"?>
<ds:datastoreItem xmlns:ds="http://schemas.openxmlformats.org/officeDocument/2006/customXml" ds:itemID="{B47557B1-2D31-406A-BA77-592A087C1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89DAF0A-1DAB-48EB-85C4-B330E8E8E08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7457</TotalTime>
  <Words>2225</Words>
  <Application>Microsoft Office PowerPoint</Application>
  <PresentationFormat>Laajakuva</PresentationFormat>
  <Paragraphs>266</Paragraphs>
  <Slides>32</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32</vt:i4>
      </vt:variant>
    </vt:vector>
  </HeadingPairs>
  <TitlesOfParts>
    <vt:vector size="38" baseType="lpstr">
      <vt:lpstr>Arial</vt:lpstr>
      <vt:lpstr>Calibri</vt:lpstr>
      <vt:lpstr>Calibri Light</vt:lpstr>
      <vt:lpstr>Montserrat Light</vt:lpstr>
      <vt:lpstr>Open Sans Regular</vt:lpstr>
      <vt:lpstr>Soite-2019</vt:lpstr>
      <vt:lpstr>24/7 yöpartiotoiminnan jalkauttaminen jokilaaksoissa</vt:lpstr>
      <vt:lpstr>Neuvottelun tarkoitus</vt:lpstr>
      <vt:lpstr>Yhteistoiminta</vt:lpstr>
      <vt:lpstr>Yöpartion jalkauttamisen tämän hetken lähtökohdat</vt:lpstr>
      <vt:lpstr>Mikä muuttuu tai oletetaan muuttuvan yöpartiotoiminnan käynnistämisessä?</vt:lpstr>
      <vt:lpstr>Mikä muuttuu tai oletetaan muuttuvan yöpartiotoiminnan käynnistämisessä?</vt:lpstr>
      <vt:lpstr>Mikä ei muutu?</vt:lpstr>
      <vt:lpstr>Yöpartiotoiminnan kehittämisen taustaa</vt:lpstr>
      <vt:lpstr>Palvelurakenteen muutos ja tehdyt päätökset</vt:lpstr>
      <vt:lpstr>PowerPoint-esitys</vt:lpstr>
      <vt:lpstr>PowerPoint-esitys</vt:lpstr>
      <vt:lpstr>Arvio tarpeesta </vt:lpstr>
      <vt:lpstr>Yöpartiotoiminan jalkauttamisen aiempi kehittämistyö </vt:lpstr>
      <vt:lpstr>Henkilöstön osallistaminen ja halukkuus osallistua toiminnan kehittämiseen / käynnistämiseen</vt:lpstr>
      <vt:lpstr>Henkilöstön osallistuminen</vt:lpstr>
      <vt:lpstr>Henkilöstölle tehdyt kyselyt ja tulokset</vt:lpstr>
      <vt:lpstr>Yöpartiotoiminnan tämän hetkinen suunnitelma</vt:lpstr>
      <vt:lpstr>Yöpartiotoiminnan tavoitteet</vt:lpstr>
      <vt:lpstr>Yöpartiotoiminnan reunaehdot (jalkautusvaihe) </vt:lpstr>
      <vt:lpstr>Yöpartiotoiminnan asiakasryhmät ja kriteerit</vt:lpstr>
      <vt:lpstr>Yöpartiotoiminnan asiakasryhmät ja kriteerit</vt:lpstr>
      <vt:lpstr>Yöpartiotoiminnan käytännön järjestelyt ja toimintaohjeet</vt:lpstr>
      <vt:lpstr>PowerPoint-esitys</vt:lpstr>
      <vt:lpstr>Yöpartion työvuorolista (aikahyvityksillä)</vt:lpstr>
      <vt:lpstr>Varallaolo</vt:lpstr>
      <vt:lpstr>Prosessin eri tahojen tehtävät yöpartiohoidon järjestämisessä</vt:lpstr>
      <vt:lpstr>Yöpartiolaisen tehtävät</vt:lpstr>
      <vt:lpstr>Turvallisuus</vt:lpstr>
      <vt:lpstr>Muita huomioonotettavia asioita</vt:lpstr>
      <vt:lpstr>Toimintamallin käyttöönotto</vt:lpstr>
      <vt:lpstr>Toimintamallin käyttöönotto</vt:lpstr>
      <vt:lpstr>Kiitos!</vt:lpstr>
    </vt:vector>
  </TitlesOfParts>
  <Company>Soite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Melender-Lågland Suvi</dc:creator>
  <cp:lastModifiedBy>Rosbäck Heidi</cp:lastModifiedBy>
  <cp:revision>124</cp:revision>
  <dcterms:created xsi:type="dcterms:W3CDTF">2019-08-01T12:42:37Z</dcterms:created>
  <dcterms:modified xsi:type="dcterms:W3CDTF">2022-06-03T05:53:14Z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0x0101002AB5FCF4CED15C49AAD0E95453FA0211</vt:lpwstr>
  </property>
</Properties>
</file>