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48943482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o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0FEDC9C-36B3-5D41-9729-6E3F33BDAB74}"/>
              </a:ext>
            </a:extLst>
          </p:cNvPr>
          <p:cNvGrpSpPr/>
          <p:nvPr userDrawn="1"/>
        </p:nvGrpSpPr>
        <p:grpSpPr>
          <a:xfrm>
            <a:off x="-15457341" y="3550228"/>
            <a:ext cx="31217186" cy="2467326"/>
            <a:chOff x="3003199" y="4484554"/>
            <a:chExt cx="7124220" cy="56308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A591702-7F67-ED41-81C4-D70490E6EB7F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81F91D1-D49D-4146-8C60-4B19DE45EB85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FE4026E-1B86-F14E-B3F5-73F89F98F654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DD157EF-CC67-BC43-9DB2-46897EC1B12D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345C027-11B9-B34A-B6D5-55C87FB5C69B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606F538-3E2A-2344-B000-6EC084B909F4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9740A6D-7F8C-CE48-82B3-39BDB9C80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4988"/>
            <a:ext cx="5161983" cy="2387600"/>
          </a:xfrm>
        </p:spPr>
        <p:txBody>
          <a:bodyPr anchor="b"/>
          <a:lstStyle>
            <a:lvl1pPr algn="ctr">
              <a:defRPr sz="4000" b="1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43DF29-746A-E64F-B8FA-244F05CC0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0538"/>
            <a:ext cx="5161983" cy="2162473"/>
          </a:xfrm>
        </p:spPr>
        <p:txBody>
          <a:bodyPr anchor="ctr" anchorCtr="0"/>
          <a:lstStyle>
            <a:lvl1pPr marL="0" indent="0" algn="ctr">
              <a:buNone/>
              <a:defRPr sz="2800" b="1" i="0" baseline="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5D6F-7B02-B048-A18D-AAB9A7A75AF2}" type="datetimeFigureOut">
              <a:rPr lang="en-FI" smtClean="0"/>
              <a:t>07/03/2023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5B245C17-5DB4-1940-9665-E64B857984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40A6D-7F8C-CE48-82B3-39BDB9C80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03962"/>
            <a:ext cx="6685983" cy="2387600"/>
          </a:xfrm>
        </p:spPr>
        <p:txBody>
          <a:bodyPr anchor="b"/>
          <a:lstStyle>
            <a:lvl1pPr algn="ctr">
              <a:defRPr sz="4200" b="1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3D2A849-13BB-FF4C-B57F-018D41715B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D773BDB9-FBB4-EA4D-AD5E-4BA1768FC7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4735115"/>
            <a:ext cx="6685983" cy="1238302"/>
          </a:xfrm>
        </p:spPr>
        <p:txBody>
          <a:bodyPr/>
          <a:lstStyle>
            <a:lvl1pPr marL="0" indent="0" algn="ctr">
              <a:buNone/>
              <a:defRPr lang="en-GB" b="1" i="0" baseline="0" smtClean="0"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b="0" i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1" i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Hyvinvointi</a:t>
            </a:r>
            <a:r>
              <a:rPr lang="en-GB" b="1" i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GB" b="1" i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Terveys</a:t>
            </a:r>
            <a:r>
              <a:rPr lang="en-GB" b="1" i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GB" b="1" i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Turvallisuus</a:t>
            </a:r>
            <a:r>
              <a:rPr lang="en-GB" b="1" i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.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3774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Kiitos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019AE641-19E8-134E-A913-852FA6DBFA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16F0D83-03E8-AD41-BDD8-90B64F63ECBD}"/>
              </a:ext>
            </a:extLst>
          </p:cNvPr>
          <p:cNvGrpSpPr/>
          <p:nvPr userDrawn="1"/>
        </p:nvGrpSpPr>
        <p:grpSpPr>
          <a:xfrm>
            <a:off x="2049957" y="1403962"/>
            <a:ext cx="20319697" cy="2591802"/>
            <a:chOff x="4112060" y="1004862"/>
            <a:chExt cx="4234801" cy="540154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1ADC627-ABDC-6E47-8349-94A642527A2D}"/>
                </a:ext>
              </a:extLst>
            </p:cNvPr>
            <p:cNvSpPr/>
            <p:nvPr/>
          </p:nvSpPr>
          <p:spPr>
            <a:xfrm>
              <a:off x="4711429" y="1007410"/>
              <a:ext cx="3006223" cy="535054"/>
            </a:xfrm>
            <a:custGeom>
              <a:avLst/>
              <a:gdLst>
                <a:gd name="connsiteX0" fmla="*/ 268565 w 3006223"/>
                <a:gd name="connsiteY0" fmla="*/ 0 h 535054"/>
                <a:gd name="connsiteX1" fmla="*/ 268565 w 3006223"/>
                <a:gd name="connsiteY1" fmla="*/ 0 h 535054"/>
                <a:gd name="connsiteX2" fmla="*/ 0 w 3006223"/>
                <a:gd name="connsiteY2" fmla="*/ 267527 h 535054"/>
                <a:gd name="connsiteX3" fmla="*/ 268565 w 3006223"/>
                <a:gd name="connsiteY3" fmla="*/ 535054 h 535054"/>
                <a:gd name="connsiteX4" fmla="*/ 268565 w 3006223"/>
                <a:gd name="connsiteY4" fmla="*/ 535054 h 535054"/>
                <a:gd name="connsiteX5" fmla="*/ 3006224 w 3006223"/>
                <a:gd name="connsiteY5" fmla="*/ 535054 h 535054"/>
                <a:gd name="connsiteX6" fmla="*/ 3006224 w 3006223"/>
                <a:gd name="connsiteY6" fmla="*/ 0 h 535054"/>
                <a:gd name="connsiteX7" fmla="*/ 268565 w 3006223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6223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3006224" y="535054"/>
                  </a:lnTo>
                  <a:lnTo>
                    <a:pt x="3006224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F4FD3CA-61BE-0B40-B7E1-C48A808DE6BD}"/>
                </a:ext>
              </a:extLst>
            </p:cNvPr>
            <p:cNvSpPr/>
            <p:nvPr/>
          </p:nvSpPr>
          <p:spPr>
            <a:xfrm>
              <a:off x="6060222" y="1007410"/>
              <a:ext cx="2286639" cy="535054"/>
            </a:xfrm>
            <a:custGeom>
              <a:avLst/>
              <a:gdLst>
                <a:gd name="connsiteX0" fmla="*/ 2017222 w 2286639"/>
                <a:gd name="connsiteY0" fmla="*/ 0 h 535054"/>
                <a:gd name="connsiteX1" fmla="*/ 2017222 w 2286639"/>
                <a:gd name="connsiteY1" fmla="*/ 0 h 535054"/>
                <a:gd name="connsiteX2" fmla="*/ 2017222 w 2286639"/>
                <a:gd name="connsiteY2" fmla="*/ 0 h 535054"/>
                <a:gd name="connsiteX3" fmla="*/ 268565 w 2286639"/>
                <a:gd name="connsiteY3" fmla="*/ 0 h 535054"/>
                <a:gd name="connsiteX4" fmla="*/ 268565 w 2286639"/>
                <a:gd name="connsiteY4" fmla="*/ 0 h 535054"/>
                <a:gd name="connsiteX5" fmla="*/ 0 w 2286639"/>
                <a:gd name="connsiteY5" fmla="*/ 267527 h 535054"/>
                <a:gd name="connsiteX6" fmla="*/ 268565 w 2286639"/>
                <a:gd name="connsiteY6" fmla="*/ 535054 h 535054"/>
                <a:gd name="connsiteX7" fmla="*/ 268565 w 2286639"/>
                <a:gd name="connsiteY7" fmla="*/ 535054 h 535054"/>
                <a:gd name="connsiteX8" fmla="*/ 2017222 w 2286639"/>
                <a:gd name="connsiteY8" fmla="*/ 535054 h 535054"/>
                <a:gd name="connsiteX9" fmla="*/ 2017222 w 2286639"/>
                <a:gd name="connsiteY9" fmla="*/ 535054 h 535054"/>
                <a:gd name="connsiteX10" fmla="*/ 2018075 w 2286639"/>
                <a:gd name="connsiteY10" fmla="*/ 535054 h 535054"/>
                <a:gd name="connsiteX11" fmla="*/ 2286640 w 2286639"/>
                <a:gd name="connsiteY11" fmla="*/ 267527 h 535054"/>
                <a:gd name="connsiteX12" fmla="*/ 2017222 w 2286639"/>
                <a:gd name="connsiteY12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639" h="535054">
                  <a:moveTo>
                    <a:pt x="2017222" y="0"/>
                  </a:moveTo>
                  <a:cubicBezTo>
                    <a:pt x="2017222" y="0"/>
                    <a:pt x="2017222" y="0"/>
                    <a:pt x="2017222" y="0"/>
                  </a:cubicBezTo>
                  <a:lnTo>
                    <a:pt x="2017222" y="0"/>
                  </a:lnTo>
                  <a:lnTo>
                    <a:pt x="268565" y="0"/>
                  </a:ln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017222" y="535054"/>
                  </a:lnTo>
                  <a:lnTo>
                    <a:pt x="2017222" y="535054"/>
                  </a:lnTo>
                  <a:cubicBezTo>
                    <a:pt x="2017222" y="535054"/>
                    <a:pt x="2017222" y="535054"/>
                    <a:pt x="2018075" y="535054"/>
                  </a:cubicBezTo>
                  <a:cubicBezTo>
                    <a:pt x="2166425" y="535054"/>
                    <a:pt x="2286640" y="415304"/>
                    <a:pt x="2286640" y="267527"/>
                  </a:cubicBezTo>
                  <a:cubicBezTo>
                    <a:pt x="2285787" y="119750"/>
                    <a:pt x="2165572" y="0"/>
                    <a:pt x="2017222" y="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9CF6A7F-CF5F-254A-804B-D48AAE5F6A56}"/>
                </a:ext>
              </a:extLst>
            </p:cNvPr>
            <p:cNvSpPr/>
            <p:nvPr/>
          </p:nvSpPr>
          <p:spPr>
            <a:xfrm>
              <a:off x="4112060" y="100486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920" y="540999"/>
                    <a:pt x="0" y="419550"/>
                    <a:pt x="0" y="270075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1785F3F-488B-3448-A994-ED7F895F7C5B}"/>
              </a:ext>
            </a:extLst>
          </p:cNvPr>
          <p:cNvSpPr txBox="1"/>
          <p:nvPr userDrawn="1"/>
        </p:nvSpPr>
        <p:spPr>
          <a:xfrm>
            <a:off x="2528122" y="2440704"/>
            <a:ext cx="31407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200" b="1">
                <a:latin typeface="Raleway" panose="020B0503030101060003" pitchFamily="34" charset="77"/>
              </a:rPr>
              <a:t>Kiitos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CB8587-57E9-0440-841A-285CD914F68C}"/>
              </a:ext>
            </a:extLst>
          </p:cNvPr>
          <p:cNvSpPr txBox="1"/>
          <p:nvPr userDrawn="1"/>
        </p:nvSpPr>
        <p:spPr>
          <a:xfrm>
            <a:off x="1611526" y="4722870"/>
            <a:ext cx="3478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>
                <a:latin typeface="Raleway" panose="020B0503030101060003" pitchFamily="34" charset="77"/>
              </a:rPr>
              <a:t>#</a:t>
            </a:r>
            <a:r>
              <a:rPr lang="fi-FI" sz="2400" b="1" err="1">
                <a:latin typeface="Raleway" panose="020B0503030101060003" pitchFamily="34" charset="77"/>
              </a:rPr>
              <a:t>hyvaks</a:t>
            </a:r>
            <a:endParaRPr lang="fi-FI" sz="2400" b="1">
              <a:latin typeface="Raleway" panose="020B0503030101060003" pitchFamily="34" charset="77"/>
            </a:endParaRPr>
          </a:p>
          <a:p>
            <a:pPr algn="ctr"/>
            <a:r>
              <a:rPr lang="fi-FI" sz="2400" b="1">
                <a:latin typeface="Raleway" panose="020B0503030101060003" pitchFamily="34" charset="77"/>
              </a:rPr>
              <a:t>#</a:t>
            </a:r>
            <a:r>
              <a:rPr lang="fi-FI" sz="2400" b="1" err="1">
                <a:latin typeface="Raleway" panose="020B0503030101060003" pitchFamily="34" charset="77"/>
              </a:rPr>
              <a:t>hyvinvointialueks</a:t>
            </a:r>
            <a:endParaRPr lang="fi-FI" sz="2400" b="1">
              <a:latin typeface="Raleway" panose="020B0503030101060003" pitchFamily="34" charset="77"/>
            </a:endParaRPr>
          </a:p>
          <a:p>
            <a:pPr algn="ctr"/>
            <a:r>
              <a:rPr lang="fi-FI" sz="2400" b="1">
                <a:latin typeface="Raleway" panose="020B0503030101060003" pitchFamily="34" charset="77"/>
              </a:rPr>
              <a:t>#</a:t>
            </a:r>
            <a:r>
              <a:rPr lang="fi-FI" sz="2400" b="1" err="1">
                <a:latin typeface="Raleway" panose="020B0503030101060003" pitchFamily="34" charset="77"/>
              </a:rPr>
              <a:t>hyväarkikaikille</a:t>
            </a:r>
            <a:endParaRPr lang="fi-FI" sz="2400" b="1">
              <a:latin typeface="Raleway" panose="020B05030301010600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9793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06FF-9085-7141-91FE-E78E59691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90489"/>
            <a:ext cx="10515600" cy="1719262"/>
          </a:xfrm>
        </p:spPr>
        <p:txBody>
          <a:bodyPr anchor="b"/>
          <a:lstStyle>
            <a:lvl1pPr algn="ctr">
              <a:defRPr sz="40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363BA-B034-B749-897B-33F221835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09048"/>
            <a:ext cx="10515600" cy="1500187"/>
          </a:xfrm>
        </p:spPr>
        <p:txBody>
          <a:bodyPr/>
          <a:lstStyle>
            <a:lvl1pPr marL="0" indent="0" algn="ctr">
              <a:buNone/>
              <a:defRPr sz="2800" b="1" i="0" baseline="0">
                <a:solidFill>
                  <a:schemeClr val="tx1"/>
                </a:solidFill>
                <a:latin typeface="Raleway" panose="020B05030301010600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A87B7-80F2-864C-8B47-E3280822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A206B-7239-7242-A1FB-ED3838D8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8CC7-EC53-2F4D-9C2C-61CEFBDB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FC4FE59-D983-074A-93EB-9BF779831F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442E0FE0-D15E-A34B-B028-920F4B3D1D8F}"/>
              </a:ext>
            </a:extLst>
          </p:cNvPr>
          <p:cNvGrpSpPr/>
          <p:nvPr userDrawn="1"/>
        </p:nvGrpSpPr>
        <p:grpSpPr>
          <a:xfrm>
            <a:off x="2325509" y="5250794"/>
            <a:ext cx="7540981" cy="963996"/>
            <a:chOff x="4279167" y="3283692"/>
            <a:chExt cx="4225423" cy="540154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234D959-A513-7140-97FF-840DE5E39E38}"/>
                </a:ext>
              </a:extLst>
            </p:cNvPr>
            <p:cNvSpPr/>
            <p:nvPr/>
          </p:nvSpPr>
          <p:spPr>
            <a:xfrm>
              <a:off x="4279167" y="3286240"/>
              <a:ext cx="2047062" cy="535054"/>
            </a:xfrm>
            <a:custGeom>
              <a:avLst/>
              <a:gdLst>
                <a:gd name="connsiteX0" fmla="*/ 266860 w 2047062"/>
                <a:gd name="connsiteY0" fmla="*/ 0 h 535054"/>
                <a:gd name="connsiteX1" fmla="*/ 266860 w 2047062"/>
                <a:gd name="connsiteY1" fmla="*/ 0 h 535054"/>
                <a:gd name="connsiteX2" fmla="*/ 0 w 2047062"/>
                <a:gd name="connsiteY2" fmla="*/ 267527 h 535054"/>
                <a:gd name="connsiteX3" fmla="*/ 266860 w 2047062"/>
                <a:gd name="connsiteY3" fmla="*/ 535054 h 535054"/>
                <a:gd name="connsiteX4" fmla="*/ 266860 w 2047062"/>
                <a:gd name="connsiteY4" fmla="*/ 535054 h 535054"/>
                <a:gd name="connsiteX5" fmla="*/ 2047063 w 2047062"/>
                <a:gd name="connsiteY5" fmla="*/ 535054 h 535054"/>
                <a:gd name="connsiteX6" fmla="*/ 2047063 w 2047062"/>
                <a:gd name="connsiteY6" fmla="*/ 0 h 535054"/>
                <a:gd name="connsiteX7" fmla="*/ 266860 w 2047062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47062" h="535054">
                  <a:moveTo>
                    <a:pt x="266860" y="0"/>
                  </a:moveTo>
                  <a:lnTo>
                    <a:pt x="266860" y="0"/>
                  </a:lnTo>
                  <a:cubicBezTo>
                    <a:pt x="119362" y="849"/>
                    <a:pt x="0" y="120600"/>
                    <a:pt x="0" y="267527"/>
                  </a:cubicBezTo>
                  <a:cubicBezTo>
                    <a:pt x="0" y="414455"/>
                    <a:pt x="119362" y="534205"/>
                    <a:pt x="266860" y="535054"/>
                  </a:cubicBezTo>
                  <a:lnTo>
                    <a:pt x="266860" y="535054"/>
                  </a:lnTo>
                  <a:lnTo>
                    <a:pt x="2047063" y="535054"/>
                  </a:lnTo>
                  <a:lnTo>
                    <a:pt x="2047063" y="0"/>
                  </a:lnTo>
                  <a:lnTo>
                    <a:pt x="266860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D8874437-2A26-F444-8B42-AF27B474585C}"/>
                </a:ext>
              </a:extLst>
            </p:cNvPr>
            <p:cNvSpPr/>
            <p:nvPr/>
          </p:nvSpPr>
          <p:spPr>
            <a:xfrm>
              <a:off x="5876916" y="3286240"/>
              <a:ext cx="2366782" cy="535054"/>
            </a:xfrm>
            <a:custGeom>
              <a:avLst/>
              <a:gdLst>
                <a:gd name="connsiteX0" fmla="*/ 268565 w 2366782"/>
                <a:gd name="connsiteY0" fmla="*/ 0 h 535054"/>
                <a:gd name="connsiteX1" fmla="*/ 268565 w 2366782"/>
                <a:gd name="connsiteY1" fmla="*/ 0 h 535054"/>
                <a:gd name="connsiteX2" fmla="*/ 0 w 2366782"/>
                <a:gd name="connsiteY2" fmla="*/ 267527 h 535054"/>
                <a:gd name="connsiteX3" fmla="*/ 268565 w 2366782"/>
                <a:gd name="connsiteY3" fmla="*/ 535054 h 535054"/>
                <a:gd name="connsiteX4" fmla="*/ 268565 w 2366782"/>
                <a:gd name="connsiteY4" fmla="*/ 535054 h 535054"/>
                <a:gd name="connsiteX5" fmla="*/ 2366783 w 2366782"/>
                <a:gd name="connsiteY5" fmla="*/ 535054 h 535054"/>
                <a:gd name="connsiteX6" fmla="*/ 2366783 w 2366782"/>
                <a:gd name="connsiteY6" fmla="*/ 0 h 535054"/>
                <a:gd name="connsiteX7" fmla="*/ 268565 w 2366782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6782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366783" y="535054"/>
                  </a:lnTo>
                  <a:lnTo>
                    <a:pt x="2366783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4A5A8C8-F25E-3341-ABFD-57D4CBCB1DF4}"/>
                </a:ext>
              </a:extLst>
            </p:cNvPr>
            <p:cNvSpPr/>
            <p:nvPr/>
          </p:nvSpPr>
          <p:spPr>
            <a:xfrm>
              <a:off x="7962345" y="328369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068" y="540999"/>
                    <a:pt x="0" y="419550"/>
                    <a:pt x="0" y="270075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26396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vaihtoeh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40A6D-7F8C-CE48-82B3-39BDB9C80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03962"/>
            <a:ext cx="6685983" cy="2387600"/>
          </a:xfrm>
        </p:spPr>
        <p:txBody>
          <a:bodyPr anchor="b"/>
          <a:lstStyle>
            <a:lvl1pPr algn="ctr">
              <a:defRPr sz="4200" b="1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7C5B-0E1A-EE4B-8425-C32CAE1E0688}" type="slidenum">
              <a:rPr lang="en-FI" smtClean="0"/>
              <a:t>‹#›</a:t>
            </a:fld>
            <a:endParaRPr lang="en-FI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019AE641-19E8-134E-A913-852FA6DBFA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75176826-01F7-924D-8C9A-790D9113E5CB}"/>
              </a:ext>
            </a:extLst>
          </p:cNvPr>
          <p:cNvGrpSpPr/>
          <p:nvPr userDrawn="1"/>
        </p:nvGrpSpPr>
        <p:grpSpPr>
          <a:xfrm>
            <a:off x="7048671" y="1403962"/>
            <a:ext cx="20319697" cy="2591802"/>
            <a:chOff x="4112060" y="1004862"/>
            <a:chExt cx="4234801" cy="540154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C3E76EC-2E2F-1F4F-B588-344B0F24CFD8}"/>
                </a:ext>
              </a:extLst>
            </p:cNvPr>
            <p:cNvSpPr/>
            <p:nvPr/>
          </p:nvSpPr>
          <p:spPr>
            <a:xfrm>
              <a:off x="4711429" y="1007410"/>
              <a:ext cx="3006223" cy="535054"/>
            </a:xfrm>
            <a:custGeom>
              <a:avLst/>
              <a:gdLst>
                <a:gd name="connsiteX0" fmla="*/ 268565 w 3006223"/>
                <a:gd name="connsiteY0" fmla="*/ 0 h 535054"/>
                <a:gd name="connsiteX1" fmla="*/ 268565 w 3006223"/>
                <a:gd name="connsiteY1" fmla="*/ 0 h 535054"/>
                <a:gd name="connsiteX2" fmla="*/ 0 w 3006223"/>
                <a:gd name="connsiteY2" fmla="*/ 267527 h 535054"/>
                <a:gd name="connsiteX3" fmla="*/ 268565 w 3006223"/>
                <a:gd name="connsiteY3" fmla="*/ 535054 h 535054"/>
                <a:gd name="connsiteX4" fmla="*/ 268565 w 3006223"/>
                <a:gd name="connsiteY4" fmla="*/ 535054 h 535054"/>
                <a:gd name="connsiteX5" fmla="*/ 3006224 w 3006223"/>
                <a:gd name="connsiteY5" fmla="*/ 535054 h 535054"/>
                <a:gd name="connsiteX6" fmla="*/ 3006224 w 3006223"/>
                <a:gd name="connsiteY6" fmla="*/ 0 h 535054"/>
                <a:gd name="connsiteX7" fmla="*/ 268565 w 3006223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6223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3006224" y="535054"/>
                  </a:lnTo>
                  <a:lnTo>
                    <a:pt x="3006224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DF59313-1A12-5C42-9FB9-CDD041E34FD7}"/>
                </a:ext>
              </a:extLst>
            </p:cNvPr>
            <p:cNvSpPr/>
            <p:nvPr/>
          </p:nvSpPr>
          <p:spPr>
            <a:xfrm>
              <a:off x="6060222" y="1007410"/>
              <a:ext cx="2286639" cy="535054"/>
            </a:xfrm>
            <a:custGeom>
              <a:avLst/>
              <a:gdLst>
                <a:gd name="connsiteX0" fmla="*/ 2017222 w 2286639"/>
                <a:gd name="connsiteY0" fmla="*/ 0 h 535054"/>
                <a:gd name="connsiteX1" fmla="*/ 2017222 w 2286639"/>
                <a:gd name="connsiteY1" fmla="*/ 0 h 535054"/>
                <a:gd name="connsiteX2" fmla="*/ 2017222 w 2286639"/>
                <a:gd name="connsiteY2" fmla="*/ 0 h 535054"/>
                <a:gd name="connsiteX3" fmla="*/ 268565 w 2286639"/>
                <a:gd name="connsiteY3" fmla="*/ 0 h 535054"/>
                <a:gd name="connsiteX4" fmla="*/ 268565 w 2286639"/>
                <a:gd name="connsiteY4" fmla="*/ 0 h 535054"/>
                <a:gd name="connsiteX5" fmla="*/ 0 w 2286639"/>
                <a:gd name="connsiteY5" fmla="*/ 267527 h 535054"/>
                <a:gd name="connsiteX6" fmla="*/ 268565 w 2286639"/>
                <a:gd name="connsiteY6" fmla="*/ 535054 h 535054"/>
                <a:gd name="connsiteX7" fmla="*/ 268565 w 2286639"/>
                <a:gd name="connsiteY7" fmla="*/ 535054 h 535054"/>
                <a:gd name="connsiteX8" fmla="*/ 2017222 w 2286639"/>
                <a:gd name="connsiteY8" fmla="*/ 535054 h 535054"/>
                <a:gd name="connsiteX9" fmla="*/ 2017222 w 2286639"/>
                <a:gd name="connsiteY9" fmla="*/ 535054 h 535054"/>
                <a:gd name="connsiteX10" fmla="*/ 2018075 w 2286639"/>
                <a:gd name="connsiteY10" fmla="*/ 535054 h 535054"/>
                <a:gd name="connsiteX11" fmla="*/ 2286640 w 2286639"/>
                <a:gd name="connsiteY11" fmla="*/ 267527 h 535054"/>
                <a:gd name="connsiteX12" fmla="*/ 2017222 w 2286639"/>
                <a:gd name="connsiteY12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639" h="535054">
                  <a:moveTo>
                    <a:pt x="2017222" y="0"/>
                  </a:moveTo>
                  <a:cubicBezTo>
                    <a:pt x="2017222" y="0"/>
                    <a:pt x="2017222" y="0"/>
                    <a:pt x="2017222" y="0"/>
                  </a:cubicBezTo>
                  <a:lnTo>
                    <a:pt x="2017222" y="0"/>
                  </a:lnTo>
                  <a:lnTo>
                    <a:pt x="268565" y="0"/>
                  </a:ln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017222" y="535054"/>
                  </a:lnTo>
                  <a:lnTo>
                    <a:pt x="2017222" y="535054"/>
                  </a:lnTo>
                  <a:cubicBezTo>
                    <a:pt x="2017222" y="535054"/>
                    <a:pt x="2017222" y="535054"/>
                    <a:pt x="2018075" y="535054"/>
                  </a:cubicBezTo>
                  <a:cubicBezTo>
                    <a:pt x="2166425" y="535054"/>
                    <a:pt x="2286640" y="415304"/>
                    <a:pt x="2286640" y="267527"/>
                  </a:cubicBezTo>
                  <a:cubicBezTo>
                    <a:pt x="2285787" y="119750"/>
                    <a:pt x="2165572" y="0"/>
                    <a:pt x="2017222" y="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46AAB8F2-C9E9-A845-98A2-585927134DCE}"/>
                </a:ext>
              </a:extLst>
            </p:cNvPr>
            <p:cNvSpPr/>
            <p:nvPr/>
          </p:nvSpPr>
          <p:spPr>
            <a:xfrm>
              <a:off x="4112060" y="100486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920" y="540999"/>
                    <a:pt x="0" y="419550"/>
                    <a:pt x="0" y="270075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57825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sältö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D3BC-950A-8E47-A22D-2D472119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67" y="136525"/>
            <a:ext cx="5181600" cy="1140033"/>
          </a:xfrm>
        </p:spPr>
        <p:txBody>
          <a:bodyPr anchor="b">
            <a:noAutofit/>
          </a:bodyPr>
          <a:lstStyle>
            <a:lvl1pPr>
              <a:defRPr sz="36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5FCE-63AD-E44F-8C58-5E82CAD5A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067" y="1408355"/>
            <a:ext cx="5181600" cy="4768607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61D45-D03F-CB4E-8BCF-6BBEF8EC8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408355"/>
            <a:ext cx="5396565" cy="4768607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C99B8-F9B1-3943-819E-A5019DE1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40BF6-0B1E-6E41-8631-D718EB5A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D5C9A-754B-4A40-9E44-EDD1C6CB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9067" y="6356350"/>
            <a:ext cx="2743200" cy="365125"/>
          </a:xfrm>
        </p:spPr>
        <p:txBody>
          <a:bodyPr/>
          <a:lstStyle>
            <a:lvl1pPr algn="l"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E2108C-56F9-AC4C-8DCE-F4923DCBCD72}"/>
              </a:ext>
            </a:extLst>
          </p:cNvPr>
          <p:cNvGrpSpPr/>
          <p:nvPr userDrawn="1"/>
        </p:nvGrpSpPr>
        <p:grpSpPr>
          <a:xfrm>
            <a:off x="6095999" y="216712"/>
            <a:ext cx="7819557" cy="997394"/>
            <a:chOff x="4112060" y="1004862"/>
            <a:chExt cx="4234801" cy="540154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DF3D109-1EA8-EF42-856B-C9112923C929}"/>
                </a:ext>
              </a:extLst>
            </p:cNvPr>
            <p:cNvSpPr/>
            <p:nvPr/>
          </p:nvSpPr>
          <p:spPr>
            <a:xfrm>
              <a:off x="4711429" y="1007410"/>
              <a:ext cx="3006223" cy="535054"/>
            </a:xfrm>
            <a:custGeom>
              <a:avLst/>
              <a:gdLst>
                <a:gd name="connsiteX0" fmla="*/ 268565 w 3006223"/>
                <a:gd name="connsiteY0" fmla="*/ 0 h 535054"/>
                <a:gd name="connsiteX1" fmla="*/ 268565 w 3006223"/>
                <a:gd name="connsiteY1" fmla="*/ 0 h 535054"/>
                <a:gd name="connsiteX2" fmla="*/ 0 w 3006223"/>
                <a:gd name="connsiteY2" fmla="*/ 267527 h 535054"/>
                <a:gd name="connsiteX3" fmla="*/ 268565 w 3006223"/>
                <a:gd name="connsiteY3" fmla="*/ 535054 h 535054"/>
                <a:gd name="connsiteX4" fmla="*/ 268565 w 3006223"/>
                <a:gd name="connsiteY4" fmla="*/ 535054 h 535054"/>
                <a:gd name="connsiteX5" fmla="*/ 3006224 w 3006223"/>
                <a:gd name="connsiteY5" fmla="*/ 535054 h 535054"/>
                <a:gd name="connsiteX6" fmla="*/ 3006224 w 3006223"/>
                <a:gd name="connsiteY6" fmla="*/ 0 h 535054"/>
                <a:gd name="connsiteX7" fmla="*/ 268565 w 3006223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6223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3006224" y="535054"/>
                  </a:lnTo>
                  <a:lnTo>
                    <a:pt x="3006224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A4DB3ED-24F7-E647-9DF5-AA7367532AD6}"/>
                </a:ext>
              </a:extLst>
            </p:cNvPr>
            <p:cNvSpPr/>
            <p:nvPr/>
          </p:nvSpPr>
          <p:spPr>
            <a:xfrm>
              <a:off x="6060222" y="1007410"/>
              <a:ext cx="2286639" cy="535054"/>
            </a:xfrm>
            <a:custGeom>
              <a:avLst/>
              <a:gdLst>
                <a:gd name="connsiteX0" fmla="*/ 2017222 w 2286639"/>
                <a:gd name="connsiteY0" fmla="*/ 0 h 535054"/>
                <a:gd name="connsiteX1" fmla="*/ 2017222 w 2286639"/>
                <a:gd name="connsiteY1" fmla="*/ 0 h 535054"/>
                <a:gd name="connsiteX2" fmla="*/ 2017222 w 2286639"/>
                <a:gd name="connsiteY2" fmla="*/ 0 h 535054"/>
                <a:gd name="connsiteX3" fmla="*/ 268565 w 2286639"/>
                <a:gd name="connsiteY3" fmla="*/ 0 h 535054"/>
                <a:gd name="connsiteX4" fmla="*/ 268565 w 2286639"/>
                <a:gd name="connsiteY4" fmla="*/ 0 h 535054"/>
                <a:gd name="connsiteX5" fmla="*/ 0 w 2286639"/>
                <a:gd name="connsiteY5" fmla="*/ 267527 h 535054"/>
                <a:gd name="connsiteX6" fmla="*/ 268565 w 2286639"/>
                <a:gd name="connsiteY6" fmla="*/ 535054 h 535054"/>
                <a:gd name="connsiteX7" fmla="*/ 268565 w 2286639"/>
                <a:gd name="connsiteY7" fmla="*/ 535054 h 535054"/>
                <a:gd name="connsiteX8" fmla="*/ 2017222 w 2286639"/>
                <a:gd name="connsiteY8" fmla="*/ 535054 h 535054"/>
                <a:gd name="connsiteX9" fmla="*/ 2017222 w 2286639"/>
                <a:gd name="connsiteY9" fmla="*/ 535054 h 535054"/>
                <a:gd name="connsiteX10" fmla="*/ 2018075 w 2286639"/>
                <a:gd name="connsiteY10" fmla="*/ 535054 h 535054"/>
                <a:gd name="connsiteX11" fmla="*/ 2286640 w 2286639"/>
                <a:gd name="connsiteY11" fmla="*/ 267527 h 535054"/>
                <a:gd name="connsiteX12" fmla="*/ 2017222 w 2286639"/>
                <a:gd name="connsiteY12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639" h="535054">
                  <a:moveTo>
                    <a:pt x="2017222" y="0"/>
                  </a:moveTo>
                  <a:cubicBezTo>
                    <a:pt x="2017222" y="0"/>
                    <a:pt x="2017222" y="0"/>
                    <a:pt x="2017222" y="0"/>
                  </a:cubicBezTo>
                  <a:lnTo>
                    <a:pt x="2017222" y="0"/>
                  </a:lnTo>
                  <a:lnTo>
                    <a:pt x="268565" y="0"/>
                  </a:ln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017222" y="535054"/>
                  </a:lnTo>
                  <a:lnTo>
                    <a:pt x="2017222" y="535054"/>
                  </a:lnTo>
                  <a:cubicBezTo>
                    <a:pt x="2017222" y="535054"/>
                    <a:pt x="2017222" y="535054"/>
                    <a:pt x="2018075" y="535054"/>
                  </a:cubicBezTo>
                  <a:cubicBezTo>
                    <a:pt x="2166425" y="535054"/>
                    <a:pt x="2286640" y="415304"/>
                    <a:pt x="2286640" y="267527"/>
                  </a:cubicBezTo>
                  <a:cubicBezTo>
                    <a:pt x="2285787" y="119750"/>
                    <a:pt x="2165572" y="0"/>
                    <a:pt x="2017222" y="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24A4E291-9DAC-9D46-ADB2-251AC9640373}"/>
                </a:ext>
              </a:extLst>
            </p:cNvPr>
            <p:cNvSpPr/>
            <p:nvPr/>
          </p:nvSpPr>
          <p:spPr>
            <a:xfrm>
              <a:off x="4112060" y="100486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920" y="540999"/>
                    <a:pt x="0" y="419550"/>
                    <a:pt x="0" y="270075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68784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ältö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D3BC-950A-8E47-A22D-2D472119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67" y="567356"/>
            <a:ext cx="11007492" cy="709202"/>
          </a:xfrm>
        </p:spPr>
        <p:txBody>
          <a:bodyPr anchor="b">
            <a:normAutofit/>
          </a:bodyPr>
          <a:lstStyle>
            <a:lvl1pPr>
              <a:defRPr sz="36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5FCE-63AD-E44F-8C58-5E82CAD5A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066" y="1408355"/>
            <a:ext cx="11007493" cy="4768607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001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6573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14550" indent="-28575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C99B8-F9B1-3943-819E-A5019DE1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40BF6-0B1E-6E41-8631-D718EB5A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D5C9A-754B-4A40-9E44-EDD1C6CB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9067" y="6356350"/>
            <a:ext cx="2743200" cy="365125"/>
          </a:xfrm>
        </p:spPr>
        <p:txBody>
          <a:bodyPr/>
          <a:lstStyle>
            <a:lvl1pPr algn="l"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E2AC61-E5BA-9141-A370-01A75247AEE9}"/>
              </a:ext>
            </a:extLst>
          </p:cNvPr>
          <p:cNvGrpSpPr/>
          <p:nvPr userDrawn="1"/>
        </p:nvGrpSpPr>
        <p:grpSpPr>
          <a:xfrm>
            <a:off x="8307977" y="190546"/>
            <a:ext cx="3258582" cy="257550"/>
            <a:chOff x="3003199" y="4484554"/>
            <a:chExt cx="7124220" cy="563080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616CA90-A865-CE49-88CA-6C5B0E923E9C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60EA0BB-C694-094E-8157-0C41446FF3D1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C82823B-6EFD-374D-80FE-0A324D23B816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E482EDA-BA7B-E045-AE83-F8E0D314B94E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EB0C3A4-57FB-5A41-9AC6-CBBD146885C0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7EF7EF47-698F-324F-B66F-3525A2AAEE17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30252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D3BC-950A-8E47-A22D-2D472119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67" y="190546"/>
            <a:ext cx="3479533" cy="1086012"/>
          </a:xfrm>
        </p:spPr>
        <p:txBody>
          <a:bodyPr anchor="b">
            <a:noAutofit/>
          </a:bodyPr>
          <a:lstStyle>
            <a:lvl1pPr>
              <a:defRPr sz="36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5FCE-63AD-E44F-8C58-5E82CAD5A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067" y="1408355"/>
            <a:ext cx="3479533" cy="4768607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61D45-D03F-CB4E-8BCF-6BBEF8EC8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77365" y="827773"/>
            <a:ext cx="7315200" cy="5349189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C99B8-F9B1-3943-819E-A5019DE1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40BF6-0B1E-6E41-8631-D718EB5A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D5C9A-754B-4A40-9E44-EDD1C6CB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9067" y="6356350"/>
            <a:ext cx="2743200" cy="365125"/>
          </a:xfrm>
        </p:spPr>
        <p:txBody>
          <a:bodyPr/>
          <a:lstStyle>
            <a:lvl1pPr algn="l"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0B8925-04AD-6D42-A39E-94194FB0976A}"/>
              </a:ext>
            </a:extLst>
          </p:cNvPr>
          <p:cNvGrpSpPr/>
          <p:nvPr userDrawn="1"/>
        </p:nvGrpSpPr>
        <p:grpSpPr>
          <a:xfrm>
            <a:off x="8307977" y="190546"/>
            <a:ext cx="3258582" cy="257550"/>
            <a:chOff x="3003199" y="4484554"/>
            <a:chExt cx="7124220" cy="563080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9C941C0-6675-314D-A068-CC826F275060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3E8993B-5696-4440-9404-5BC01C41A4B7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05450E6-C8B3-B543-AA29-7466934D5CCC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BF40765-FE80-1D44-8F89-6200FF453B1E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C2BA112-5D1A-C443-9F9B-7F88978EB22C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4034880-020F-DA42-B6DB-FB5B9AE5C1E1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46335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4D83D6D-44BD-2740-A747-3979A324619E}"/>
              </a:ext>
            </a:extLst>
          </p:cNvPr>
          <p:cNvGrpSpPr/>
          <p:nvPr userDrawn="1"/>
        </p:nvGrpSpPr>
        <p:grpSpPr>
          <a:xfrm>
            <a:off x="469804" y="-18381"/>
            <a:ext cx="20727253" cy="1638229"/>
            <a:chOff x="3003199" y="4484554"/>
            <a:chExt cx="7124220" cy="563080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EDC30CD-D88B-5B47-AAF7-4834BFF8657F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E576180-D8D0-AF47-9935-B54E1E3695DD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0D08284-B95A-5142-88B9-0A7CA036CB48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0328CDE-B0FE-0749-A477-ED0069BA108A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4B59F0A-180B-D84A-A266-9B7B2F1A26C4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B18A35D-82CD-E148-9179-72B0F4AE9E00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51D3BC-950A-8E47-A22D-2D472119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67" y="1838425"/>
            <a:ext cx="10515600" cy="709202"/>
          </a:xfrm>
        </p:spPr>
        <p:txBody>
          <a:bodyPr anchor="b">
            <a:normAutofit/>
          </a:bodyPr>
          <a:lstStyle>
            <a:lvl1pPr>
              <a:defRPr sz="36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5FCE-63AD-E44F-8C58-5E82CAD5A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067" y="2637321"/>
            <a:ext cx="5181600" cy="3539641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61D45-D03F-CB4E-8BCF-6BBEF8EC8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3067" y="2637321"/>
            <a:ext cx="5181600" cy="3539641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2pPr>
            <a:lvl3pPr marL="12573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3pPr>
            <a:lvl4pPr marL="17145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4pPr>
            <a:lvl5pPr marL="2171700" indent="-342900">
              <a:buFont typeface="Arial" panose="020B0604020202020204" pitchFamily="34" charset="0"/>
              <a:buChar char="•"/>
              <a:defRPr sz="2400" baseline="0">
                <a:latin typeface="Raleway" panose="020B0503030101060003" pitchFamily="34" charset="77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C99B8-F9B1-3943-819E-A5019DE1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40BF6-0B1E-6E41-8631-D718EB5A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D5C9A-754B-4A40-9E44-EDD1C6CB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9067" y="6356350"/>
            <a:ext cx="2743200" cy="365125"/>
          </a:xfrm>
        </p:spPr>
        <p:txBody>
          <a:bodyPr/>
          <a:lstStyle>
            <a:lvl1pPr algn="l"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7BE95FF9-0A98-EA4B-BA17-10064B906D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51793" y="46934"/>
            <a:ext cx="2971075" cy="117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4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06FF-9085-7141-91FE-E78E59691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90489"/>
            <a:ext cx="10515600" cy="1719262"/>
          </a:xfrm>
        </p:spPr>
        <p:txBody>
          <a:bodyPr anchor="b"/>
          <a:lstStyle>
            <a:lvl1pPr algn="ctr">
              <a:defRPr sz="4200" b="1" i="0" baseline="0">
                <a:latin typeface="Raleway" panose="020B0503030101060003" pitchFamily="34" charset="77"/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A87B7-80F2-864C-8B47-E3280822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A206B-7239-7242-A1FB-ED3838D8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8CC7-EC53-2F4D-9C2C-61CEFBDB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7C5B-0E1A-EE4B-8425-C32CAE1E0688}" type="slidenum">
              <a:rPr lang="en-FI" smtClean="0"/>
              <a:t>‹#›</a:t>
            </a:fld>
            <a:endParaRPr lang="en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F73CB80E-0569-094B-A631-0AD92F16DA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E830E20-3FA1-3141-957E-5FE24E19B8D1}"/>
              </a:ext>
            </a:extLst>
          </p:cNvPr>
          <p:cNvGrpSpPr/>
          <p:nvPr userDrawn="1"/>
        </p:nvGrpSpPr>
        <p:grpSpPr>
          <a:xfrm>
            <a:off x="469804" y="4102988"/>
            <a:ext cx="20727253" cy="1638229"/>
            <a:chOff x="3003199" y="4484554"/>
            <a:chExt cx="7124220" cy="563080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5DD3C40-BA7F-9346-9799-9E79B65D86AF}"/>
                </a:ext>
              </a:extLst>
            </p:cNvPr>
            <p:cNvSpPr/>
            <p:nvPr/>
          </p:nvSpPr>
          <p:spPr>
            <a:xfrm>
              <a:off x="3727046" y="4484554"/>
              <a:ext cx="1191064" cy="552039"/>
            </a:xfrm>
            <a:custGeom>
              <a:avLst/>
              <a:gdLst>
                <a:gd name="connsiteX0" fmla="*/ 275386 w 1191064"/>
                <a:gd name="connsiteY0" fmla="*/ 0 h 552039"/>
                <a:gd name="connsiteX1" fmla="*/ 275386 w 1191064"/>
                <a:gd name="connsiteY1" fmla="*/ 0 h 552039"/>
                <a:gd name="connsiteX2" fmla="*/ 0 w 1191064"/>
                <a:gd name="connsiteY2" fmla="*/ 276020 h 552039"/>
                <a:gd name="connsiteX3" fmla="*/ 275386 w 1191064"/>
                <a:gd name="connsiteY3" fmla="*/ 552040 h 552039"/>
                <a:gd name="connsiteX4" fmla="*/ 275386 w 1191064"/>
                <a:gd name="connsiteY4" fmla="*/ 552040 h 552039"/>
                <a:gd name="connsiteX5" fmla="*/ 1191065 w 1191064"/>
                <a:gd name="connsiteY5" fmla="*/ 552040 h 552039"/>
                <a:gd name="connsiteX6" fmla="*/ 1191065 w 1191064"/>
                <a:gd name="connsiteY6" fmla="*/ 0 h 552039"/>
                <a:gd name="connsiteX7" fmla="*/ 275386 w 1191064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1064" h="552039">
                  <a:moveTo>
                    <a:pt x="275386" y="0"/>
                  </a:moveTo>
                  <a:lnTo>
                    <a:pt x="275386" y="0"/>
                  </a:lnTo>
                  <a:cubicBezTo>
                    <a:pt x="123625" y="849"/>
                    <a:pt x="0" y="123997"/>
                    <a:pt x="0" y="276020"/>
                  </a:cubicBezTo>
                  <a:cubicBezTo>
                    <a:pt x="0" y="428043"/>
                    <a:pt x="122773" y="551191"/>
                    <a:pt x="275386" y="552040"/>
                  </a:cubicBezTo>
                  <a:lnTo>
                    <a:pt x="275386" y="552040"/>
                  </a:lnTo>
                  <a:lnTo>
                    <a:pt x="1191065" y="552040"/>
                  </a:lnTo>
                  <a:lnTo>
                    <a:pt x="1191065" y="0"/>
                  </a:lnTo>
                  <a:lnTo>
                    <a:pt x="275386" y="0"/>
                  </a:lnTo>
                  <a:close/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183449B-1A68-8C43-93B5-BB9AA5FA84A9}"/>
                </a:ext>
              </a:extLst>
            </p:cNvPr>
            <p:cNvSpPr/>
            <p:nvPr/>
          </p:nvSpPr>
          <p:spPr>
            <a:xfrm>
              <a:off x="4100479" y="4484554"/>
              <a:ext cx="4441980" cy="552039"/>
            </a:xfrm>
            <a:custGeom>
              <a:avLst/>
              <a:gdLst>
                <a:gd name="connsiteX0" fmla="*/ 277091 w 4441980"/>
                <a:gd name="connsiteY0" fmla="*/ 0 h 552039"/>
                <a:gd name="connsiteX1" fmla="*/ 277091 w 4441980"/>
                <a:gd name="connsiteY1" fmla="*/ 0 h 552039"/>
                <a:gd name="connsiteX2" fmla="*/ 0 w 4441980"/>
                <a:gd name="connsiteY2" fmla="*/ 276020 h 552039"/>
                <a:gd name="connsiteX3" fmla="*/ 277091 w 4441980"/>
                <a:gd name="connsiteY3" fmla="*/ 552040 h 552039"/>
                <a:gd name="connsiteX4" fmla="*/ 277091 w 4441980"/>
                <a:gd name="connsiteY4" fmla="*/ 552040 h 552039"/>
                <a:gd name="connsiteX5" fmla="*/ 4441980 w 4441980"/>
                <a:gd name="connsiteY5" fmla="*/ 552040 h 552039"/>
                <a:gd name="connsiteX6" fmla="*/ 4441980 w 4441980"/>
                <a:gd name="connsiteY6" fmla="*/ 0 h 552039"/>
                <a:gd name="connsiteX7" fmla="*/ 277091 w 4441980"/>
                <a:gd name="connsiteY7" fmla="*/ 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1980" h="552039">
                  <a:moveTo>
                    <a:pt x="277091" y="0"/>
                  </a:moveTo>
                  <a:lnTo>
                    <a:pt x="277091" y="0"/>
                  </a:lnTo>
                  <a:cubicBezTo>
                    <a:pt x="124478" y="0"/>
                    <a:pt x="0" y="123147"/>
                    <a:pt x="0" y="276020"/>
                  </a:cubicBezTo>
                  <a:cubicBezTo>
                    <a:pt x="0" y="428043"/>
                    <a:pt x="123625" y="552040"/>
                    <a:pt x="277091" y="552040"/>
                  </a:cubicBezTo>
                  <a:lnTo>
                    <a:pt x="277091" y="552040"/>
                  </a:lnTo>
                  <a:lnTo>
                    <a:pt x="4441980" y="552040"/>
                  </a:lnTo>
                  <a:lnTo>
                    <a:pt x="4441980" y="0"/>
                  </a:lnTo>
                  <a:lnTo>
                    <a:pt x="277091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41EC3CF-E989-5E43-AF68-06A8AE16A8E7}"/>
                </a:ext>
              </a:extLst>
            </p:cNvPr>
            <p:cNvSpPr/>
            <p:nvPr/>
          </p:nvSpPr>
          <p:spPr>
            <a:xfrm>
              <a:off x="8255990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E1652505-BCEE-0840-A42D-72D4FFD32AC2}"/>
                </a:ext>
              </a:extLst>
            </p:cNvPr>
            <p:cNvSpPr/>
            <p:nvPr/>
          </p:nvSpPr>
          <p:spPr>
            <a:xfrm>
              <a:off x="8901399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1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1" y="123147"/>
                    <a:pt x="554181" y="276020"/>
                  </a:cubicBezTo>
                  <a:cubicBezTo>
                    <a:pt x="554181" y="428893"/>
                    <a:pt x="430556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EEFBD56-C643-CE4A-B5BA-2C4F29285CD0}"/>
                </a:ext>
              </a:extLst>
            </p:cNvPr>
            <p:cNvSpPr/>
            <p:nvPr/>
          </p:nvSpPr>
          <p:spPr>
            <a:xfrm>
              <a:off x="9573238" y="4485403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A25B816-844F-1148-870C-59C6E3FF74AA}"/>
                </a:ext>
              </a:extLst>
            </p:cNvPr>
            <p:cNvSpPr/>
            <p:nvPr/>
          </p:nvSpPr>
          <p:spPr>
            <a:xfrm>
              <a:off x="3003199" y="4495595"/>
              <a:ext cx="554181" cy="552039"/>
            </a:xfrm>
            <a:custGeom>
              <a:avLst/>
              <a:gdLst>
                <a:gd name="connsiteX0" fmla="*/ 0 w 554181"/>
                <a:gd name="connsiteY0" fmla="*/ 276020 h 552039"/>
                <a:gd name="connsiteX1" fmla="*/ 277091 w 554181"/>
                <a:gd name="connsiteY1" fmla="*/ 0 h 552039"/>
                <a:gd name="connsiteX2" fmla="*/ 554182 w 554181"/>
                <a:gd name="connsiteY2" fmla="*/ 276020 h 552039"/>
                <a:gd name="connsiteX3" fmla="*/ 277091 w 554181"/>
                <a:gd name="connsiteY3" fmla="*/ 552040 h 552039"/>
                <a:gd name="connsiteX4" fmla="*/ 0 w 554181"/>
                <a:gd name="connsiteY4" fmla="*/ 276020 h 55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181" h="552039">
                  <a:moveTo>
                    <a:pt x="0" y="276020"/>
                  </a:moveTo>
                  <a:cubicBezTo>
                    <a:pt x="0" y="123997"/>
                    <a:pt x="123625" y="0"/>
                    <a:pt x="277091" y="0"/>
                  </a:cubicBezTo>
                  <a:cubicBezTo>
                    <a:pt x="429704" y="0"/>
                    <a:pt x="554182" y="123147"/>
                    <a:pt x="554182" y="276020"/>
                  </a:cubicBezTo>
                  <a:cubicBezTo>
                    <a:pt x="554182" y="428893"/>
                    <a:pt x="430557" y="552040"/>
                    <a:pt x="277091" y="552040"/>
                  </a:cubicBezTo>
                  <a:cubicBezTo>
                    <a:pt x="123625" y="551191"/>
                    <a:pt x="0" y="428043"/>
                    <a:pt x="0" y="276020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9646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843DF29-746A-E64F-B8FA-244F05CC02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54006" y="4735115"/>
            <a:ext cx="4377971" cy="1238302"/>
          </a:xfrm>
        </p:spPr>
        <p:txBody>
          <a:bodyPr/>
          <a:lstStyle>
            <a:lvl1pPr marL="0" indent="0" algn="ctr">
              <a:buNone/>
              <a:defRPr sz="2400" b="1" i="0" baseline="0"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#</a:t>
            </a:r>
            <a:r>
              <a:rPr lang="en-GB" err="1"/>
              <a:t>hyvaks</a:t>
            </a:r>
            <a:r>
              <a:rPr lang="en-GB"/>
              <a:t> </a:t>
            </a:r>
            <a:br>
              <a:rPr lang="en-GB"/>
            </a:br>
            <a:r>
              <a:rPr lang="en-GB"/>
              <a:t>#</a:t>
            </a:r>
            <a:r>
              <a:rPr lang="en-GB" err="1"/>
              <a:t>hyvinvointialueks</a:t>
            </a:r>
            <a:br>
              <a:rPr lang="en-GB"/>
            </a:br>
            <a:r>
              <a:rPr lang="en-GB"/>
              <a:t>#</a:t>
            </a:r>
            <a:r>
              <a:rPr lang="en-GB" err="1"/>
              <a:t>hyväarkikaikille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C39A-67DA-8D46-B37E-D2E45DF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C1BD1-7296-2C4B-8340-B058A3BD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EBB5-0964-814F-B7C4-50795F6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019AE641-19E8-134E-A913-852FA6DBFA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5218" y="0"/>
            <a:ext cx="2924588" cy="115638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16F0D83-03E8-AD41-BDD8-90B64F63ECBD}"/>
              </a:ext>
            </a:extLst>
          </p:cNvPr>
          <p:cNvGrpSpPr/>
          <p:nvPr userDrawn="1"/>
        </p:nvGrpSpPr>
        <p:grpSpPr>
          <a:xfrm>
            <a:off x="2049957" y="1403962"/>
            <a:ext cx="20319697" cy="2591802"/>
            <a:chOff x="4112060" y="1004862"/>
            <a:chExt cx="4234801" cy="540154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1ADC627-ABDC-6E47-8349-94A642527A2D}"/>
                </a:ext>
              </a:extLst>
            </p:cNvPr>
            <p:cNvSpPr/>
            <p:nvPr/>
          </p:nvSpPr>
          <p:spPr>
            <a:xfrm>
              <a:off x="4711429" y="1007410"/>
              <a:ext cx="3006223" cy="535054"/>
            </a:xfrm>
            <a:custGeom>
              <a:avLst/>
              <a:gdLst>
                <a:gd name="connsiteX0" fmla="*/ 268565 w 3006223"/>
                <a:gd name="connsiteY0" fmla="*/ 0 h 535054"/>
                <a:gd name="connsiteX1" fmla="*/ 268565 w 3006223"/>
                <a:gd name="connsiteY1" fmla="*/ 0 h 535054"/>
                <a:gd name="connsiteX2" fmla="*/ 0 w 3006223"/>
                <a:gd name="connsiteY2" fmla="*/ 267527 h 535054"/>
                <a:gd name="connsiteX3" fmla="*/ 268565 w 3006223"/>
                <a:gd name="connsiteY3" fmla="*/ 535054 h 535054"/>
                <a:gd name="connsiteX4" fmla="*/ 268565 w 3006223"/>
                <a:gd name="connsiteY4" fmla="*/ 535054 h 535054"/>
                <a:gd name="connsiteX5" fmla="*/ 3006224 w 3006223"/>
                <a:gd name="connsiteY5" fmla="*/ 535054 h 535054"/>
                <a:gd name="connsiteX6" fmla="*/ 3006224 w 3006223"/>
                <a:gd name="connsiteY6" fmla="*/ 0 h 535054"/>
                <a:gd name="connsiteX7" fmla="*/ 268565 w 3006223"/>
                <a:gd name="connsiteY7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06223" h="535054">
                  <a:moveTo>
                    <a:pt x="268565" y="0"/>
                  </a:move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3006224" y="535054"/>
                  </a:lnTo>
                  <a:lnTo>
                    <a:pt x="3006224" y="0"/>
                  </a:lnTo>
                  <a:lnTo>
                    <a:pt x="268565" y="0"/>
                  </a:lnTo>
                  <a:close/>
                </a:path>
              </a:pathLst>
            </a:custGeom>
            <a:solidFill>
              <a:srgbClr val="33598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F4FD3CA-61BE-0B40-B7E1-C48A808DE6BD}"/>
                </a:ext>
              </a:extLst>
            </p:cNvPr>
            <p:cNvSpPr/>
            <p:nvPr/>
          </p:nvSpPr>
          <p:spPr>
            <a:xfrm>
              <a:off x="6060222" y="1007410"/>
              <a:ext cx="2286639" cy="535054"/>
            </a:xfrm>
            <a:custGeom>
              <a:avLst/>
              <a:gdLst>
                <a:gd name="connsiteX0" fmla="*/ 2017222 w 2286639"/>
                <a:gd name="connsiteY0" fmla="*/ 0 h 535054"/>
                <a:gd name="connsiteX1" fmla="*/ 2017222 w 2286639"/>
                <a:gd name="connsiteY1" fmla="*/ 0 h 535054"/>
                <a:gd name="connsiteX2" fmla="*/ 2017222 w 2286639"/>
                <a:gd name="connsiteY2" fmla="*/ 0 h 535054"/>
                <a:gd name="connsiteX3" fmla="*/ 268565 w 2286639"/>
                <a:gd name="connsiteY3" fmla="*/ 0 h 535054"/>
                <a:gd name="connsiteX4" fmla="*/ 268565 w 2286639"/>
                <a:gd name="connsiteY4" fmla="*/ 0 h 535054"/>
                <a:gd name="connsiteX5" fmla="*/ 0 w 2286639"/>
                <a:gd name="connsiteY5" fmla="*/ 267527 h 535054"/>
                <a:gd name="connsiteX6" fmla="*/ 268565 w 2286639"/>
                <a:gd name="connsiteY6" fmla="*/ 535054 h 535054"/>
                <a:gd name="connsiteX7" fmla="*/ 268565 w 2286639"/>
                <a:gd name="connsiteY7" fmla="*/ 535054 h 535054"/>
                <a:gd name="connsiteX8" fmla="*/ 2017222 w 2286639"/>
                <a:gd name="connsiteY8" fmla="*/ 535054 h 535054"/>
                <a:gd name="connsiteX9" fmla="*/ 2017222 w 2286639"/>
                <a:gd name="connsiteY9" fmla="*/ 535054 h 535054"/>
                <a:gd name="connsiteX10" fmla="*/ 2018075 w 2286639"/>
                <a:gd name="connsiteY10" fmla="*/ 535054 h 535054"/>
                <a:gd name="connsiteX11" fmla="*/ 2286640 w 2286639"/>
                <a:gd name="connsiteY11" fmla="*/ 267527 h 535054"/>
                <a:gd name="connsiteX12" fmla="*/ 2017222 w 2286639"/>
                <a:gd name="connsiteY12" fmla="*/ 0 h 535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639" h="535054">
                  <a:moveTo>
                    <a:pt x="2017222" y="0"/>
                  </a:moveTo>
                  <a:cubicBezTo>
                    <a:pt x="2017222" y="0"/>
                    <a:pt x="2017222" y="0"/>
                    <a:pt x="2017222" y="0"/>
                  </a:cubicBezTo>
                  <a:lnTo>
                    <a:pt x="2017222" y="0"/>
                  </a:lnTo>
                  <a:lnTo>
                    <a:pt x="268565" y="0"/>
                  </a:lnTo>
                  <a:lnTo>
                    <a:pt x="268565" y="0"/>
                  </a:lnTo>
                  <a:cubicBezTo>
                    <a:pt x="120215" y="0"/>
                    <a:pt x="0" y="119750"/>
                    <a:pt x="0" y="267527"/>
                  </a:cubicBezTo>
                  <a:cubicBezTo>
                    <a:pt x="0" y="415304"/>
                    <a:pt x="120215" y="535054"/>
                    <a:pt x="268565" y="535054"/>
                  </a:cubicBezTo>
                  <a:lnTo>
                    <a:pt x="268565" y="535054"/>
                  </a:lnTo>
                  <a:lnTo>
                    <a:pt x="2017222" y="535054"/>
                  </a:lnTo>
                  <a:lnTo>
                    <a:pt x="2017222" y="535054"/>
                  </a:lnTo>
                  <a:cubicBezTo>
                    <a:pt x="2017222" y="535054"/>
                    <a:pt x="2017222" y="535054"/>
                    <a:pt x="2018075" y="535054"/>
                  </a:cubicBezTo>
                  <a:cubicBezTo>
                    <a:pt x="2166425" y="535054"/>
                    <a:pt x="2286640" y="415304"/>
                    <a:pt x="2286640" y="267527"/>
                  </a:cubicBezTo>
                  <a:cubicBezTo>
                    <a:pt x="2285787" y="119750"/>
                    <a:pt x="2165572" y="0"/>
                    <a:pt x="2017222" y="0"/>
                  </a:cubicBezTo>
                </a:path>
              </a:pathLst>
            </a:custGeom>
            <a:solidFill>
              <a:srgbClr val="99FF99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9CF6A7F-CF5F-254A-804B-D48AAE5F6A56}"/>
                </a:ext>
              </a:extLst>
            </p:cNvPr>
            <p:cNvSpPr/>
            <p:nvPr/>
          </p:nvSpPr>
          <p:spPr>
            <a:xfrm>
              <a:off x="4112060" y="1004862"/>
              <a:ext cx="542245" cy="540154"/>
            </a:xfrm>
            <a:custGeom>
              <a:avLst/>
              <a:gdLst>
                <a:gd name="connsiteX0" fmla="*/ 0 w 542245"/>
                <a:gd name="connsiteY0" fmla="*/ 270075 h 540154"/>
                <a:gd name="connsiteX1" fmla="*/ 271123 w 542245"/>
                <a:gd name="connsiteY1" fmla="*/ 0 h 540154"/>
                <a:gd name="connsiteX2" fmla="*/ 542246 w 542245"/>
                <a:gd name="connsiteY2" fmla="*/ 270075 h 540154"/>
                <a:gd name="connsiteX3" fmla="*/ 271123 w 542245"/>
                <a:gd name="connsiteY3" fmla="*/ 540150 h 540154"/>
                <a:gd name="connsiteX4" fmla="*/ 0 w 542245"/>
                <a:gd name="connsiteY4" fmla="*/ 270075 h 54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45" h="540154">
                  <a:moveTo>
                    <a:pt x="0" y="270075"/>
                  </a:moveTo>
                  <a:cubicBezTo>
                    <a:pt x="0" y="120599"/>
                    <a:pt x="121068" y="0"/>
                    <a:pt x="271123" y="0"/>
                  </a:cubicBezTo>
                  <a:cubicBezTo>
                    <a:pt x="421178" y="0"/>
                    <a:pt x="542246" y="120599"/>
                    <a:pt x="542246" y="270075"/>
                  </a:cubicBezTo>
                  <a:cubicBezTo>
                    <a:pt x="542246" y="419550"/>
                    <a:pt x="421178" y="540150"/>
                    <a:pt x="271123" y="540150"/>
                  </a:cubicBezTo>
                  <a:cubicBezTo>
                    <a:pt x="121920" y="540999"/>
                    <a:pt x="0" y="419550"/>
                    <a:pt x="0" y="270075"/>
                  </a:cubicBezTo>
                </a:path>
              </a:pathLst>
            </a:custGeom>
            <a:solidFill>
              <a:srgbClr val="FFCCCC"/>
            </a:solidFill>
            <a:ln w="85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9740A6D-7F8C-CE48-82B3-39BDB9C80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403962"/>
            <a:ext cx="6685983" cy="2387600"/>
          </a:xfrm>
        </p:spPr>
        <p:txBody>
          <a:bodyPr anchor="b"/>
          <a:lstStyle>
            <a:lvl1pPr algn="ctr">
              <a:defRPr sz="4200" b="1" baseline="0">
                <a:latin typeface="Raleway" panose="020B0503030101060003" pitchFamily="34" charset="77"/>
              </a:defRPr>
            </a:lvl1pPr>
          </a:lstStyle>
          <a:p>
            <a:r>
              <a:rPr lang="en-GB"/>
              <a:t>Kiitos</a:t>
            </a:r>
            <a:br>
              <a:rPr lang="en-GB"/>
            </a:b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4655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E1A6A-D269-DC4F-BF9D-59EB86B2C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C7122-62E1-BF43-BD37-2A9FAE734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15E1F-1CA9-8147-BF84-7A85AF590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6EB05D6F-7B02-B048-A18D-AAB9A7A75AF2}" type="datetimeFigureOut">
              <a:rPr lang="en-FI" smtClean="0"/>
              <a:pPr/>
              <a:t>07/03/2023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79225-CFBA-9A49-A3BC-9DDFF00871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7CDEA-0955-684C-877C-52127E9E3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381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E7B37C5B-0E1A-EE4B-8425-C32CAE1E0688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3529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yöristetty suorakulmio 10">
            <a:extLst>
              <a:ext uri="{FF2B5EF4-FFF2-40B4-BE49-F238E27FC236}">
                <a16:creationId xmlns:a16="http://schemas.microsoft.com/office/drawing/2014/main" id="{35A62C86-90CC-4B70-9594-FE04F34C9F9E}"/>
              </a:ext>
            </a:extLst>
          </p:cNvPr>
          <p:cNvSpPr/>
          <p:nvPr/>
        </p:nvSpPr>
        <p:spPr>
          <a:xfrm>
            <a:off x="8483792" y="3355058"/>
            <a:ext cx="1075709" cy="508889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/>
              </a:rPr>
              <a:t>12 kuukautta</a:t>
            </a:r>
          </a:p>
        </p:txBody>
      </p:sp>
      <p:sp>
        <p:nvSpPr>
          <p:cNvPr id="7" name="Pyöristetty suorakulmio 10">
            <a:extLst>
              <a:ext uri="{FF2B5EF4-FFF2-40B4-BE49-F238E27FC236}">
                <a16:creationId xmlns:a16="http://schemas.microsoft.com/office/drawing/2014/main" id="{2C5BE75F-2999-4403-A73A-A01B2DEBE0A8}"/>
              </a:ext>
            </a:extLst>
          </p:cNvPr>
          <p:cNvSpPr/>
          <p:nvPr/>
        </p:nvSpPr>
        <p:spPr>
          <a:xfrm>
            <a:off x="6211769" y="2623760"/>
            <a:ext cx="1311847" cy="464080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Onnikka-tiimi toimittaa erilliset ohjeet</a:t>
            </a:r>
          </a:p>
        </p:txBody>
      </p:sp>
      <p:sp>
        <p:nvSpPr>
          <p:cNvPr id="8" name="Pyöristetty suorakulmio 22">
            <a:extLst>
              <a:ext uri="{FF2B5EF4-FFF2-40B4-BE49-F238E27FC236}">
                <a16:creationId xmlns:a16="http://schemas.microsoft.com/office/drawing/2014/main" id="{8BDAE476-8A36-40B0-87E1-114FEC289412}"/>
              </a:ext>
            </a:extLst>
          </p:cNvPr>
          <p:cNvSpPr/>
          <p:nvPr/>
        </p:nvSpPr>
        <p:spPr>
          <a:xfrm>
            <a:off x="758325" y="4206881"/>
            <a:ext cx="1914951" cy="1106178"/>
          </a:xfrm>
          <a:prstGeom prst="roundRect">
            <a:avLst/>
          </a:prstGeom>
          <a:solidFill>
            <a:srgbClr val="FFCCCC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Perustiedot: 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Ikä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Sukupuoli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Elämäntapakysely 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9" name="Pyöristetty suorakulmio 21">
            <a:extLst>
              <a:ext uri="{FF2B5EF4-FFF2-40B4-BE49-F238E27FC236}">
                <a16:creationId xmlns:a16="http://schemas.microsoft.com/office/drawing/2014/main" id="{D27A1FE6-17C3-4B5E-ACCE-A34BCD8BA7F7}"/>
              </a:ext>
            </a:extLst>
          </p:cNvPr>
          <p:cNvSpPr/>
          <p:nvPr/>
        </p:nvSpPr>
        <p:spPr>
          <a:xfrm>
            <a:off x="1895479" y="1667732"/>
            <a:ext cx="2084404" cy="1124733"/>
          </a:xfrm>
          <a:prstGeom prst="roundRect">
            <a:avLst/>
          </a:prstGeom>
          <a:solidFill>
            <a:srgbClr val="FFCCC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Kriteerit pilottiin osallistumiselle: 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18-65 vuoden ikä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Suomenkielisyys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 BMI 27-40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Älypuhelin käytössä</a:t>
            </a:r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0" name="Pyöristetty suorakulmio 4">
            <a:extLst>
              <a:ext uri="{FF2B5EF4-FFF2-40B4-BE49-F238E27FC236}">
                <a16:creationId xmlns:a16="http://schemas.microsoft.com/office/drawing/2014/main" id="{74A43F74-5DFF-482E-B27F-3A6B615E217B}"/>
              </a:ext>
            </a:extLst>
          </p:cNvPr>
          <p:cNvSpPr/>
          <p:nvPr/>
        </p:nvSpPr>
        <p:spPr>
          <a:xfrm>
            <a:off x="7868412" y="4498616"/>
            <a:ext cx="1686845" cy="1404267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Pienet tehtävät 2 x vko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Mm. oman käyttäytymisen seuranta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Painon kirjaaminen 1 x vko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Etukäteen mahdollista sopia esim. hoitajan tarkistussoitto 6 kk aloituksesta </a:t>
            </a:r>
          </a:p>
        </p:txBody>
      </p:sp>
      <p:sp>
        <p:nvSpPr>
          <p:cNvPr id="11" name="Pyöristetty suorakulmio 5">
            <a:extLst>
              <a:ext uri="{FF2B5EF4-FFF2-40B4-BE49-F238E27FC236}">
                <a16:creationId xmlns:a16="http://schemas.microsoft.com/office/drawing/2014/main" id="{6DAF3006-1F5C-4FBC-92F1-63C86A6A97B9}"/>
              </a:ext>
            </a:extLst>
          </p:cNvPr>
          <p:cNvSpPr/>
          <p:nvPr/>
        </p:nvSpPr>
        <p:spPr>
          <a:xfrm>
            <a:off x="3927500" y="4760446"/>
            <a:ext cx="1619597" cy="1259161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Laboratoriotutkimukset (jos ei ole otettu 3 kk:n sisällä):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 </a:t>
            </a:r>
          </a:p>
          <a:p>
            <a:pPr marL="171446" marR="0" lvl="0" indent="-17144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LDL, HDL, Triglyseridit </a:t>
            </a:r>
          </a:p>
          <a:p>
            <a:pPr marL="171446" marR="0" lvl="0" indent="-17144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ALAT </a:t>
            </a:r>
          </a:p>
          <a:p>
            <a:pPr marL="171446" marR="0" lvl="0" indent="-17144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GT </a:t>
            </a:r>
          </a:p>
          <a:p>
            <a:pPr marL="171446" marR="0" lvl="0" indent="-17144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fp-Gluk</a:t>
            </a:r>
          </a:p>
          <a:p>
            <a:pPr marL="171446" marR="0" lvl="0" indent="-17144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PVK+Tromb</a:t>
            </a:r>
            <a:endParaRPr kumimoji="0" lang="fi-FI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2" name="Pyöristetty suorakulmio 6">
            <a:extLst>
              <a:ext uri="{FF2B5EF4-FFF2-40B4-BE49-F238E27FC236}">
                <a16:creationId xmlns:a16="http://schemas.microsoft.com/office/drawing/2014/main" id="{7A6B324F-53E0-4F81-BB1A-2AD63DADFE08}"/>
              </a:ext>
            </a:extLst>
          </p:cNvPr>
          <p:cNvSpPr/>
          <p:nvPr/>
        </p:nvSpPr>
        <p:spPr>
          <a:xfrm>
            <a:off x="4028709" y="3927226"/>
            <a:ext cx="1559103" cy="792583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Mittaukset: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 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Paino, pituus (BMI)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Vyötärönympärys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RR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3" name="Puolivapaa piirto 7">
            <a:extLst>
              <a:ext uri="{FF2B5EF4-FFF2-40B4-BE49-F238E27FC236}">
                <a16:creationId xmlns:a16="http://schemas.microsoft.com/office/drawing/2014/main" id="{17D5D38D-7540-4D98-8C81-1A90A2A91B5A}"/>
              </a:ext>
            </a:extLst>
          </p:cNvPr>
          <p:cNvSpPr/>
          <p:nvPr/>
        </p:nvSpPr>
        <p:spPr>
          <a:xfrm>
            <a:off x="1585548" y="2414310"/>
            <a:ext cx="9020904" cy="2141511"/>
          </a:xfrm>
          <a:custGeom>
            <a:avLst/>
            <a:gdLst>
              <a:gd name="connsiteX0" fmla="*/ 0 w 8659065"/>
              <a:gd name="connsiteY0" fmla="*/ 8325 h 1715708"/>
              <a:gd name="connsiteX1" fmla="*/ 1645920 w 8659065"/>
              <a:gd name="connsiteY1" fmla="*/ 1695809 h 1715708"/>
              <a:gd name="connsiteX2" fmla="*/ 3549534 w 8659065"/>
              <a:gd name="connsiteY2" fmla="*/ 13 h 1715708"/>
              <a:gd name="connsiteX3" fmla="*/ 5295207 w 8659065"/>
              <a:gd name="connsiteY3" fmla="*/ 1662558 h 1715708"/>
              <a:gd name="connsiteX4" fmla="*/ 7115694 w 8659065"/>
              <a:gd name="connsiteY4" fmla="*/ 83140 h 1715708"/>
              <a:gd name="connsiteX5" fmla="*/ 8578734 w 8659065"/>
              <a:gd name="connsiteY5" fmla="*/ 1654245 h 1715708"/>
              <a:gd name="connsiteX6" fmla="*/ 8478982 w 8659065"/>
              <a:gd name="connsiteY6" fmla="*/ 1421489 h 1715708"/>
              <a:gd name="connsiteX7" fmla="*/ 8462356 w 8659065"/>
              <a:gd name="connsiteY7" fmla="*/ 1429802 h 1715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9065" h="1715708">
                <a:moveTo>
                  <a:pt x="0" y="8325"/>
                </a:moveTo>
                <a:cubicBezTo>
                  <a:pt x="527165" y="852759"/>
                  <a:pt x="1054331" y="1697194"/>
                  <a:pt x="1645920" y="1695809"/>
                </a:cubicBezTo>
                <a:cubicBezTo>
                  <a:pt x="2237509" y="1694424"/>
                  <a:pt x="2941320" y="5555"/>
                  <a:pt x="3549534" y="13"/>
                </a:cubicBezTo>
                <a:cubicBezTo>
                  <a:pt x="4157748" y="-5529"/>
                  <a:pt x="4700847" y="1648704"/>
                  <a:pt x="5295207" y="1662558"/>
                </a:cubicBezTo>
                <a:cubicBezTo>
                  <a:pt x="5889567" y="1676412"/>
                  <a:pt x="6568440" y="84525"/>
                  <a:pt x="7115694" y="83140"/>
                </a:cubicBezTo>
                <a:cubicBezTo>
                  <a:pt x="7662948" y="81755"/>
                  <a:pt x="8351519" y="1431187"/>
                  <a:pt x="8578734" y="1654245"/>
                </a:cubicBezTo>
                <a:cubicBezTo>
                  <a:pt x="8805949" y="1877303"/>
                  <a:pt x="8478982" y="1421489"/>
                  <a:pt x="8478982" y="1421489"/>
                </a:cubicBezTo>
                <a:cubicBezTo>
                  <a:pt x="8459586" y="1384082"/>
                  <a:pt x="8460971" y="1406942"/>
                  <a:pt x="8462356" y="1429802"/>
                </a:cubicBezTo>
              </a:path>
            </a:pathLst>
          </a:custGeom>
          <a:ln w="12700" cap="flat" cmpd="sng" algn="ctr">
            <a:solidFill>
              <a:srgbClr val="335989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4" name="Pyöristetty suorakulmio 9">
            <a:extLst>
              <a:ext uri="{FF2B5EF4-FFF2-40B4-BE49-F238E27FC236}">
                <a16:creationId xmlns:a16="http://schemas.microsoft.com/office/drawing/2014/main" id="{2AE3FE53-497B-4B01-B393-904CDB202193}"/>
              </a:ext>
            </a:extLst>
          </p:cNvPr>
          <p:cNvSpPr/>
          <p:nvPr/>
        </p:nvSpPr>
        <p:spPr>
          <a:xfrm>
            <a:off x="9613792" y="1512765"/>
            <a:ext cx="1619597" cy="1279700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46" marR="0" lvl="0" indent="-171446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/>
              </a:rPr>
              <a:t>Toistetaan alussa tehdyt mittaukset ja laboratoriotutkimukset sekä elämäntapakysely (sis. käyttäjäkysely asiakkaalle)</a:t>
            </a:r>
          </a:p>
          <a:p>
            <a:pPr marL="171446" marR="0" lvl="0" indent="-171446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/>
              </a:rPr>
              <a:t>Käyttäjäkysely ammattilaisille</a:t>
            </a:r>
          </a:p>
        </p:txBody>
      </p:sp>
      <p:sp>
        <p:nvSpPr>
          <p:cNvPr id="15" name="Pyöristetty suorakulmio 11">
            <a:extLst>
              <a:ext uri="{FF2B5EF4-FFF2-40B4-BE49-F238E27FC236}">
                <a16:creationId xmlns:a16="http://schemas.microsoft.com/office/drawing/2014/main" id="{96F68FC9-0201-48B0-AAE0-0D5DB8C6ECB4}"/>
              </a:ext>
            </a:extLst>
          </p:cNvPr>
          <p:cNvSpPr/>
          <p:nvPr/>
        </p:nvSpPr>
        <p:spPr>
          <a:xfrm>
            <a:off x="5824259" y="1590952"/>
            <a:ext cx="1530219" cy="898509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Sovelluksen asennus ja rekisteröinti potilaan toimesta, hoitaja tarkistaa, että tulee tehtyä 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(kesto &lt; 15 min)</a:t>
            </a: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6" name="Ellipsi 15">
            <a:extLst>
              <a:ext uri="{FF2B5EF4-FFF2-40B4-BE49-F238E27FC236}">
                <a16:creationId xmlns:a16="http://schemas.microsoft.com/office/drawing/2014/main" id="{55961CF3-340B-42F2-9C82-E4FBA2A7DB7F}"/>
              </a:ext>
            </a:extLst>
          </p:cNvPr>
          <p:cNvSpPr/>
          <p:nvPr/>
        </p:nvSpPr>
        <p:spPr>
          <a:xfrm>
            <a:off x="6334764" y="3761371"/>
            <a:ext cx="1619597" cy="1512916"/>
          </a:xfrm>
          <a:prstGeom prst="ellipse">
            <a:avLst/>
          </a:prstGeom>
          <a:solidFill>
            <a:schemeClr val="bg1"/>
          </a:solidFill>
          <a:ln w="28575">
            <a:solidFill>
              <a:srgbClr val="335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1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Itsenäinen elämäntapa-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1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muutoksen toteuttaminen Onnikka-sovelluksen avulla</a:t>
            </a:r>
          </a:p>
        </p:txBody>
      </p:sp>
      <p:sp>
        <p:nvSpPr>
          <p:cNvPr id="17" name="Ellipsi 16">
            <a:extLst>
              <a:ext uri="{FF2B5EF4-FFF2-40B4-BE49-F238E27FC236}">
                <a16:creationId xmlns:a16="http://schemas.microsoft.com/office/drawing/2014/main" id="{8CE8B0B8-510B-4210-BE1F-A15A008DA38B}"/>
              </a:ext>
            </a:extLst>
          </p:cNvPr>
          <p:cNvSpPr/>
          <p:nvPr/>
        </p:nvSpPr>
        <p:spPr>
          <a:xfrm>
            <a:off x="8142891" y="1994338"/>
            <a:ext cx="1647374" cy="1533169"/>
          </a:xfrm>
          <a:prstGeom prst="ellipse">
            <a:avLst/>
          </a:prstGeom>
          <a:solidFill>
            <a:schemeClr val="bg1"/>
          </a:solidFill>
          <a:ln w="28575">
            <a:solidFill>
              <a:srgbClr val="335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1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2. sairaanhoitajan vastaanotto:</a:t>
            </a:r>
            <a:r>
              <a:rPr kumimoji="0" lang="fi-FI" sz="951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 Lopputilanteen kartoitus</a:t>
            </a:r>
          </a:p>
        </p:txBody>
      </p:sp>
      <p:sp>
        <p:nvSpPr>
          <p:cNvPr id="18" name="Ellipsi 17">
            <a:extLst>
              <a:ext uri="{FF2B5EF4-FFF2-40B4-BE49-F238E27FC236}">
                <a16:creationId xmlns:a16="http://schemas.microsoft.com/office/drawing/2014/main" id="{CBF6E8BC-1530-4215-A837-59036B5DA778}"/>
              </a:ext>
            </a:extLst>
          </p:cNvPr>
          <p:cNvSpPr/>
          <p:nvPr/>
        </p:nvSpPr>
        <p:spPr>
          <a:xfrm>
            <a:off x="2475820" y="3722599"/>
            <a:ext cx="1605267" cy="1590460"/>
          </a:xfrm>
          <a:prstGeom prst="ellipse">
            <a:avLst/>
          </a:prstGeom>
          <a:solidFill>
            <a:schemeClr val="bg1"/>
          </a:solidFill>
          <a:ln w="28575">
            <a:solidFill>
              <a:srgbClr val="335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1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1. sairaanhoitajan vastaanotto: </a:t>
            </a:r>
            <a:r>
              <a:rPr kumimoji="0" lang="fi-FI" sz="951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Lähtötilanteen kartoitus</a:t>
            </a:r>
          </a:p>
        </p:txBody>
      </p:sp>
      <p:sp>
        <p:nvSpPr>
          <p:cNvPr id="19" name="Ellipsi 18">
            <a:extLst>
              <a:ext uri="{FF2B5EF4-FFF2-40B4-BE49-F238E27FC236}">
                <a16:creationId xmlns:a16="http://schemas.microsoft.com/office/drawing/2014/main" id="{41F8F456-54BA-4237-B345-90ECF017787C}"/>
              </a:ext>
            </a:extLst>
          </p:cNvPr>
          <p:cNvSpPr/>
          <p:nvPr/>
        </p:nvSpPr>
        <p:spPr>
          <a:xfrm>
            <a:off x="4649991" y="2007255"/>
            <a:ext cx="1619597" cy="1512916"/>
          </a:xfrm>
          <a:prstGeom prst="ellipse">
            <a:avLst/>
          </a:prstGeom>
          <a:solidFill>
            <a:schemeClr val="bg1"/>
          </a:solidFill>
          <a:ln w="28575">
            <a:solidFill>
              <a:srgbClr val="335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1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1. Sairaanhoitajan vastaanotto: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1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Onnikka-sovelluksen käyttöönotto</a:t>
            </a:r>
          </a:p>
        </p:txBody>
      </p:sp>
      <p:sp>
        <p:nvSpPr>
          <p:cNvPr id="20" name="Ellipsi 19">
            <a:extLst>
              <a:ext uri="{FF2B5EF4-FFF2-40B4-BE49-F238E27FC236}">
                <a16:creationId xmlns:a16="http://schemas.microsoft.com/office/drawing/2014/main" id="{01F14D4E-0581-4B9F-8028-07D08BD44F77}"/>
              </a:ext>
            </a:extLst>
          </p:cNvPr>
          <p:cNvSpPr/>
          <p:nvPr/>
        </p:nvSpPr>
        <p:spPr>
          <a:xfrm>
            <a:off x="406156" y="2009814"/>
            <a:ext cx="1619597" cy="1512916"/>
          </a:xfrm>
          <a:prstGeom prst="ellipse">
            <a:avLst/>
          </a:prstGeom>
          <a:solidFill>
            <a:schemeClr val="bg1"/>
          </a:solidFill>
          <a:ln w="28575">
            <a:solidFill>
              <a:srgbClr val="335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51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Painon pudotuksen tarpeen tunnistaminen 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51A883E7-3566-4E47-BBF4-EE22ED687D1E}"/>
              </a:ext>
            </a:extLst>
          </p:cNvPr>
          <p:cNvSpPr/>
          <p:nvPr/>
        </p:nvSpPr>
        <p:spPr>
          <a:xfrm>
            <a:off x="9901621" y="3750179"/>
            <a:ext cx="1051195" cy="10593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23" name="Ellipsi 22">
            <a:extLst>
              <a:ext uri="{FF2B5EF4-FFF2-40B4-BE49-F238E27FC236}">
                <a16:creationId xmlns:a16="http://schemas.microsoft.com/office/drawing/2014/main" id="{7848ABCB-4429-47EB-9566-D369BFBBE304}"/>
              </a:ext>
            </a:extLst>
          </p:cNvPr>
          <p:cNvSpPr/>
          <p:nvPr/>
        </p:nvSpPr>
        <p:spPr>
          <a:xfrm>
            <a:off x="9780335" y="3535882"/>
            <a:ext cx="2080343" cy="1989933"/>
          </a:xfrm>
          <a:prstGeom prst="ellipse">
            <a:avLst/>
          </a:prstGeom>
          <a:solidFill>
            <a:srgbClr val="FFCCC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1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itchFamily="2" charset="0"/>
                <a:ea typeface="+mn-ea"/>
                <a:cs typeface="Arial" panose="020B0604020202020204" pitchFamily="34" charset="0"/>
              </a:rPr>
              <a:t>Jatkosuunnitelma </a:t>
            </a: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C82718B9-7684-439C-915C-6514A6277FA6}"/>
              </a:ext>
            </a:extLst>
          </p:cNvPr>
          <p:cNvSpPr txBox="1"/>
          <p:nvPr/>
        </p:nvSpPr>
        <p:spPr>
          <a:xfrm>
            <a:off x="234437" y="498061"/>
            <a:ext cx="5266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Keski-Suomen Onnikka-pilotti 5/22-9/23</a:t>
            </a:r>
          </a:p>
        </p:txBody>
      </p:sp>
    </p:spTree>
    <p:extLst>
      <p:ext uri="{BB962C8B-B14F-4D97-AF65-F5344CB8AC3E}">
        <p14:creationId xmlns:p14="http://schemas.microsoft.com/office/powerpoint/2010/main" val="264058171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-teema">
  <a:themeElements>
    <a:clrScheme name="Keski-suomen hyvinvointialue 2023">
      <a:dk1>
        <a:srgbClr val="000000"/>
      </a:dk1>
      <a:lt1>
        <a:srgbClr val="FFFFFF"/>
      </a:lt1>
      <a:dk2>
        <a:srgbClr val="336699"/>
      </a:dk2>
      <a:lt2>
        <a:srgbClr val="E7E6E6"/>
      </a:lt2>
      <a:accent1>
        <a:srgbClr val="FFCCCC"/>
      </a:accent1>
      <a:accent2>
        <a:srgbClr val="99FF99"/>
      </a:accent2>
      <a:accent3>
        <a:srgbClr val="A5A5A5"/>
      </a:accent3>
      <a:accent4>
        <a:srgbClr val="6E8699"/>
      </a:accent4>
      <a:accent5>
        <a:srgbClr val="5A965A"/>
      </a:accent5>
      <a:accent6>
        <a:srgbClr val="B69292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eski-Suomen hyvinvointialue 2023 ilman ikoneita" id="{55951D99-6BF6-6046-9321-4C0CF5D515E2}" vid="{4C3C77C9-6E81-EB46-952B-571E85DF3A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154</Words>
  <Application>Microsoft Office PowerPoint</Application>
  <PresentationFormat>Laajakuva</PresentationFormat>
  <Paragraphs>46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Raleway</vt:lpstr>
      <vt:lpstr>2_Office-teema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Rantamäki Mari E</dc:creator>
  <cp:lastModifiedBy>Rantamäki Mari E</cp:lastModifiedBy>
  <cp:revision>1</cp:revision>
  <dcterms:created xsi:type="dcterms:W3CDTF">2023-07-03T12:12:31Z</dcterms:created>
  <dcterms:modified xsi:type="dcterms:W3CDTF">2023-07-03T12:14:03Z</dcterms:modified>
</cp:coreProperties>
</file>