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handoutMasterIdLst>
    <p:handoutMasterId r:id="rId11"/>
  </p:handoutMasterIdLst>
  <p:sldIdLst>
    <p:sldId id="256" r:id="rId5"/>
    <p:sldId id="257" r:id="rId6"/>
    <p:sldId id="452" r:id="rId7"/>
    <p:sldId id="478" r:id="rId8"/>
    <p:sldId id="449" r:id="rId9"/>
    <p:sldId id="459" r:id="rId10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09"/>
    <p:restoredTop sz="96197"/>
  </p:normalViewPr>
  <p:slideViewPr>
    <p:cSldViewPr snapToGrid="0" showGuides="1">
      <p:cViewPr varScale="1">
        <p:scale>
          <a:sx n="114" d="100"/>
          <a:sy n="114" d="100"/>
        </p:scale>
        <p:origin x="306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howGuides="1">
      <p:cViewPr varScale="1">
        <p:scale>
          <a:sx n="93" d="100"/>
          <a:sy n="93" d="100"/>
        </p:scale>
        <p:origin x="3784" y="21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>
            <a:extLst>
              <a:ext uri="{FF2B5EF4-FFF2-40B4-BE49-F238E27FC236}">
                <a16:creationId xmlns:a16="http://schemas.microsoft.com/office/drawing/2014/main" id="{3B755900-A9E7-0B97-FA96-4151ADC5521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02D13BF5-4CDB-51A0-28D6-DDA65FC4872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97E321-DCB1-7448-96AD-C284FCDE9D95}" type="datetimeFigureOut">
              <a:rPr lang="fi-FI" smtClean="0"/>
              <a:t>8.7.2023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5D1352BC-59DB-ECF6-7F2F-01E17D13BB8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B7AC8DA0-8D11-612C-2E2F-FBA2818AAD6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F848CD-EA1E-7145-83AB-0709E06341A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42350978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i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6777757E-5505-1E50-6997-E468C8578DE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3979079" y="1999577"/>
            <a:ext cx="4233842" cy="2858845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C8E093A5-37DE-A740-BEF2-6F843539A5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617030"/>
            <a:ext cx="12192000" cy="653142"/>
          </a:xfrm>
        </p:spPr>
        <p:txBody>
          <a:bodyPr anchor="t">
            <a:normAutofit/>
          </a:bodyPr>
          <a:lstStyle>
            <a:lvl1pPr algn="ctr">
              <a:defRPr sz="16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414841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ja pieni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äivämäärän paikkamerkki 3">
            <a:extLst>
              <a:ext uri="{FF2B5EF4-FFF2-40B4-BE49-F238E27FC236}">
                <a16:creationId xmlns:a16="http://schemas.microsoft.com/office/drawing/2014/main" id="{B8498451-58EE-4A3B-81EA-B7623E5C6A2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219282" y="6356351"/>
            <a:ext cx="1231446" cy="364162"/>
          </a:xfrm>
        </p:spPr>
        <p:txBody>
          <a:bodyPr/>
          <a:lstStyle>
            <a:lvl1pPr algn="r">
              <a:defRPr/>
            </a:lvl1pPr>
          </a:lstStyle>
          <a:p>
            <a:fld id="{E82995AC-F008-1E4B-9263-D2B18A52AAEA}" type="datetimeFigureOut">
              <a:rPr lang="fi-FI" smtClean="0"/>
              <a:pPr/>
              <a:t>8.7.2023</a:t>
            </a:fld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15086EF3-D986-AB21-185E-DAC8564850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46228" y="6356351"/>
            <a:ext cx="707571" cy="364162"/>
          </a:xfrm>
        </p:spPr>
        <p:txBody>
          <a:bodyPr/>
          <a:lstStyle/>
          <a:p>
            <a:fld id="{CF4BB44F-7B72-EC4D-BE8A-419BCE6CF7A5}" type="slidenum">
              <a:rPr lang="fi-FI" smtClean="0"/>
              <a:t>‹#›</a:t>
            </a:fld>
            <a:endParaRPr lang="fi-FI"/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37F4749B-0331-F07F-30E6-43E6AD8D7C0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5845175"/>
          </a:xfrm>
        </p:spPr>
        <p:txBody>
          <a:bodyPr/>
          <a:lstStyle/>
          <a:p>
            <a:endParaRPr lang="fi-FI"/>
          </a:p>
        </p:txBody>
      </p:sp>
      <p:sp>
        <p:nvSpPr>
          <p:cNvPr id="4" name="Otsikko 1">
            <a:extLst>
              <a:ext uri="{FF2B5EF4-FFF2-40B4-BE49-F238E27FC236}">
                <a16:creationId xmlns:a16="http://schemas.microsoft.com/office/drawing/2014/main" id="{9CF0ADC2-03DA-C1B2-4E44-44A846F91F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3571" y="6183088"/>
            <a:ext cx="6800211" cy="495299"/>
          </a:xfrm>
        </p:spPr>
        <p:txBody>
          <a:bodyPr>
            <a:noAutofit/>
          </a:bodyPr>
          <a:lstStyle>
            <a:lvl1pPr>
              <a:defRPr sz="20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69499BBA-DF86-CACC-7E66-1BC3557E24C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56873" y="6158852"/>
            <a:ext cx="1583792" cy="573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8178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2 sisältöä + vinjetti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7449369-040D-DA8F-BC32-67C4A1FC28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7424"/>
            <a:ext cx="3932237" cy="1349149"/>
          </a:xfrm>
        </p:spPr>
        <p:txBody>
          <a:bodyPr anchor="t">
            <a:normAutofit/>
          </a:bodyPr>
          <a:lstStyle>
            <a:lvl1pPr>
              <a:defRPr sz="30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28C7785-E96C-4915-E791-B1239DF379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7BEFCE9C-F690-FCB9-8192-B0B5481D91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552700"/>
            <a:ext cx="3932237" cy="33162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8" name="Päivämäärän paikkamerkki 3">
            <a:extLst>
              <a:ext uri="{FF2B5EF4-FFF2-40B4-BE49-F238E27FC236}">
                <a16:creationId xmlns:a16="http://schemas.microsoft.com/office/drawing/2014/main" id="{B056715C-2651-5B8A-05E6-F48782E40F6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24400" y="6356350"/>
            <a:ext cx="2743200" cy="365125"/>
          </a:xfrm>
        </p:spPr>
        <p:txBody>
          <a:bodyPr/>
          <a:lstStyle>
            <a:lvl1pPr algn="ctr">
              <a:defRPr/>
            </a:lvl1pPr>
          </a:lstStyle>
          <a:p>
            <a:fld id="{E82995AC-F008-1E4B-9263-D2B18A52AAEA}" type="datetimeFigureOut">
              <a:rPr lang="fi-FI" smtClean="0"/>
              <a:pPr/>
              <a:t>8.7.2023</a:t>
            </a:fld>
            <a:endParaRPr lang="fi-FI"/>
          </a:p>
        </p:txBody>
      </p:sp>
      <p:sp>
        <p:nvSpPr>
          <p:cNvPr id="9" name="Dian numeron paikkamerkki 5">
            <a:extLst>
              <a:ext uri="{FF2B5EF4-FFF2-40B4-BE49-F238E27FC236}">
                <a16:creationId xmlns:a16="http://schemas.microsoft.com/office/drawing/2014/main" id="{31129085-A295-0A6E-94FC-47D277F0D6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CF4BB44F-7B72-EC4D-BE8A-419BCE6CF7A5}" type="slidenum">
              <a:rPr lang="fi-FI" smtClean="0"/>
              <a:t>‹#›</a:t>
            </a:fld>
            <a:endParaRPr lang="fi-FI"/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0859320E-18D8-AEB2-AD42-5D2A9F72895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56873" y="6158852"/>
            <a:ext cx="1583792" cy="573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0976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, vinjetti ja kuv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8EEFE4BC-DA5C-6C70-A006-D9E3A61274B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096000" y="0"/>
            <a:ext cx="6096000" cy="685799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8" name="Päivämäärän paikkamerkki 3">
            <a:extLst>
              <a:ext uri="{FF2B5EF4-FFF2-40B4-BE49-F238E27FC236}">
                <a16:creationId xmlns:a16="http://schemas.microsoft.com/office/drawing/2014/main" id="{EE4F9586-C432-AE11-7264-82C4C00403F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75630" y="6176735"/>
            <a:ext cx="1445067" cy="365125"/>
          </a:xfrm>
        </p:spPr>
        <p:txBody>
          <a:bodyPr/>
          <a:lstStyle>
            <a:lvl1pPr algn="r">
              <a:defRPr/>
            </a:lvl1pPr>
          </a:lstStyle>
          <a:p>
            <a:fld id="{E82995AC-F008-1E4B-9263-D2B18A52AAEA}" type="datetimeFigureOut">
              <a:rPr lang="fi-FI" smtClean="0"/>
              <a:pPr/>
              <a:t>8.7.2023</a:t>
            </a:fld>
            <a:endParaRPr lang="fi-FI"/>
          </a:p>
        </p:txBody>
      </p:sp>
      <p:sp>
        <p:nvSpPr>
          <p:cNvPr id="9" name="Dian numeron paikkamerkki 5">
            <a:extLst>
              <a:ext uri="{FF2B5EF4-FFF2-40B4-BE49-F238E27FC236}">
                <a16:creationId xmlns:a16="http://schemas.microsoft.com/office/drawing/2014/main" id="{49DC83C4-F1E3-84BC-AED7-AE4701F7D2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567917" y="6176735"/>
            <a:ext cx="673554" cy="365125"/>
          </a:xfrm>
        </p:spPr>
        <p:txBody>
          <a:bodyPr/>
          <a:lstStyle/>
          <a:p>
            <a:fld id="{CF4BB44F-7B72-EC4D-BE8A-419BCE6CF7A5}" type="slidenum">
              <a:rPr lang="fi-FI" smtClean="0"/>
              <a:t>‹#›</a:t>
            </a:fld>
            <a:endParaRPr lang="fi-FI"/>
          </a:p>
        </p:txBody>
      </p:sp>
      <p:sp>
        <p:nvSpPr>
          <p:cNvPr id="11" name="Otsikko 1">
            <a:extLst>
              <a:ext uri="{FF2B5EF4-FFF2-40B4-BE49-F238E27FC236}">
                <a16:creationId xmlns:a16="http://schemas.microsoft.com/office/drawing/2014/main" id="{765ACFD3-598A-4E3A-3030-467E94C567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7424"/>
            <a:ext cx="4401683" cy="1349149"/>
          </a:xfrm>
        </p:spPr>
        <p:txBody>
          <a:bodyPr anchor="t">
            <a:normAutofit/>
          </a:bodyPr>
          <a:lstStyle>
            <a:lvl1pPr>
              <a:defRPr sz="30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Tekstin paikkamerkki 3">
            <a:extLst>
              <a:ext uri="{FF2B5EF4-FFF2-40B4-BE49-F238E27FC236}">
                <a16:creationId xmlns:a16="http://schemas.microsoft.com/office/drawing/2014/main" id="{8A842BBF-B9AD-48D9-50DE-839B89C6C0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552700"/>
            <a:ext cx="4401683" cy="33162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421647B9-5E69-D268-3BC9-167E49B2B56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56873" y="6158852"/>
            <a:ext cx="1583792" cy="573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1294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ja sisältö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8EEFE4BC-DA5C-6C70-A006-D9E3A61274B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0"/>
            <a:ext cx="6096000" cy="685799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8" name="Päivämäärän paikkamerkki 3">
            <a:extLst>
              <a:ext uri="{FF2B5EF4-FFF2-40B4-BE49-F238E27FC236}">
                <a16:creationId xmlns:a16="http://schemas.microsoft.com/office/drawing/2014/main" id="{EE4F9586-C432-AE11-7264-82C4C00403F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744221" y="6176735"/>
            <a:ext cx="1201476" cy="365125"/>
          </a:xfrm>
        </p:spPr>
        <p:txBody>
          <a:bodyPr/>
          <a:lstStyle>
            <a:lvl1pPr algn="l">
              <a:defRPr/>
            </a:lvl1pPr>
          </a:lstStyle>
          <a:p>
            <a:fld id="{E82995AC-F008-1E4B-9263-D2B18A52AAEA}" type="datetimeFigureOut">
              <a:rPr lang="fi-FI" smtClean="0"/>
              <a:pPr/>
              <a:t>8.7.2023</a:t>
            </a:fld>
            <a:endParaRPr lang="fi-FI"/>
          </a:p>
        </p:txBody>
      </p:sp>
      <p:sp>
        <p:nvSpPr>
          <p:cNvPr id="9" name="Dian numeron paikkamerkki 5">
            <a:extLst>
              <a:ext uri="{FF2B5EF4-FFF2-40B4-BE49-F238E27FC236}">
                <a16:creationId xmlns:a16="http://schemas.microsoft.com/office/drawing/2014/main" id="{49DC83C4-F1E3-84BC-AED7-AE4701F7D2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23029" y="6176735"/>
            <a:ext cx="673554" cy="365125"/>
          </a:xfrm>
        </p:spPr>
        <p:txBody>
          <a:bodyPr/>
          <a:lstStyle>
            <a:lvl1pPr algn="l">
              <a:defRPr/>
            </a:lvl1pPr>
          </a:lstStyle>
          <a:p>
            <a:fld id="{CF4BB44F-7B72-EC4D-BE8A-419BCE6CF7A5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1" name="Otsikko 1">
            <a:extLst>
              <a:ext uri="{FF2B5EF4-FFF2-40B4-BE49-F238E27FC236}">
                <a16:creationId xmlns:a16="http://schemas.microsoft.com/office/drawing/2014/main" id="{765ACFD3-598A-4E3A-3030-467E94C567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23029" y="987424"/>
            <a:ext cx="4739628" cy="1349149"/>
          </a:xfrm>
        </p:spPr>
        <p:txBody>
          <a:bodyPr anchor="t">
            <a:normAutofit/>
          </a:bodyPr>
          <a:lstStyle>
            <a:lvl1pPr>
              <a:defRPr sz="30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Tekstin paikkamerkki 3">
            <a:extLst>
              <a:ext uri="{FF2B5EF4-FFF2-40B4-BE49-F238E27FC236}">
                <a16:creationId xmlns:a16="http://schemas.microsoft.com/office/drawing/2014/main" id="{8A842BBF-B9AD-48D9-50DE-839B89C6C0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723029" y="2552700"/>
            <a:ext cx="4739628" cy="33162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50E52B0A-0B78-653F-234B-9DFCD31340D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0380526" y="6158852"/>
            <a:ext cx="1583792" cy="573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84617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uva ja sisältö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8EEFE4BC-DA5C-6C70-A006-D9E3A61274B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915988" y="1166085"/>
            <a:ext cx="4740188" cy="286936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12" name="Tekstin paikkamerkki 3">
            <a:extLst>
              <a:ext uri="{FF2B5EF4-FFF2-40B4-BE49-F238E27FC236}">
                <a16:creationId xmlns:a16="http://schemas.microsoft.com/office/drawing/2014/main" id="{8A842BBF-B9AD-48D9-50DE-839B89C6C0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16548" y="5056834"/>
            <a:ext cx="4739628" cy="83168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C9451635-A99B-76C7-D226-0DA0325A645E}"/>
              </a:ext>
            </a:extLst>
          </p:cNvPr>
          <p:cNvSpPr>
            <a:spLocks noGrp="1"/>
          </p:cNvSpPr>
          <p:nvPr>
            <p:ph type="body" sz="half" idx="13"/>
          </p:nvPr>
        </p:nvSpPr>
        <p:spPr>
          <a:xfrm>
            <a:off x="6096000" y="5056834"/>
            <a:ext cx="4739628" cy="83168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6" name="Tekstin paikkamerkki 5">
            <a:extLst>
              <a:ext uri="{FF2B5EF4-FFF2-40B4-BE49-F238E27FC236}">
                <a16:creationId xmlns:a16="http://schemas.microsoft.com/office/drawing/2014/main" id="{CC7BA447-1873-C592-EA63-3630F2CCFD7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15988" y="4237361"/>
            <a:ext cx="4740275" cy="617557"/>
          </a:xfrm>
        </p:spPr>
        <p:txBody>
          <a:bodyPr>
            <a:noAutofit/>
          </a:bodyPr>
          <a:lstStyle>
            <a:lvl1pPr marL="0" indent="0">
              <a:buNone/>
              <a:defRPr sz="20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7" name="Tekstin paikkamerkki 5">
            <a:extLst>
              <a:ext uri="{FF2B5EF4-FFF2-40B4-BE49-F238E27FC236}">
                <a16:creationId xmlns:a16="http://schemas.microsoft.com/office/drawing/2014/main" id="{506028D9-AF11-D8ED-D5DD-848D162F88B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3916" y="4237361"/>
            <a:ext cx="4740275" cy="617557"/>
          </a:xfrm>
        </p:spPr>
        <p:txBody>
          <a:bodyPr>
            <a:noAutofit/>
          </a:bodyPr>
          <a:lstStyle>
            <a:lvl1pPr marL="0" indent="0">
              <a:buNone/>
              <a:defRPr sz="20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13" name="Kuvan paikkamerkki 2">
            <a:extLst>
              <a:ext uri="{FF2B5EF4-FFF2-40B4-BE49-F238E27FC236}">
                <a16:creationId xmlns:a16="http://schemas.microsoft.com/office/drawing/2014/main" id="{9952C9E1-D301-B936-6963-1DDA0EBEB394}"/>
              </a:ext>
            </a:extLst>
          </p:cNvPr>
          <p:cNvSpPr>
            <a:spLocks noGrp="1"/>
          </p:cNvSpPr>
          <p:nvPr>
            <p:ph type="pic" idx="16"/>
          </p:nvPr>
        </p:nvSpPr>
        <p:spPr>
          <a:xfrm>
            <a:off x="6082899" y="1166085"/>
            <a:ext cx="4740188" cy="286936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15" name="Päivämäärän paikkamerkki 3">
            <a:extLst>
              <a:ext uri="{FF2B5EF4-FFF2-40B4-BE49-F238E27FC236}">
                <a16:creationId xmlns:a16="http://schemas.microsoft.com/office/drawing/2014/main" id="{D7E17246-E30D-F480-8974-5A13492E621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24400" y="6356350"/>
            <a:ext cx="2743200" cy="365125"/>
          </a:xfrm>
        </p:spPr>
        <p:txBody>
          <a:bodyPr/>
          <a:lstStyle>
            <a:lvl1pPr algn="ctr">
              <a:defRPr/>
            </a:lvl1pPr>
          </a:lstStyle>
          <a:p>
            <a:fld id="{E82995AC-F008-1E4B-9263-D2B18A52AAEA}" type="datetimeFigureOut">
              <a:rPr lang="fi-FI" smtClean="0"/>
              <a:pPr/>
              <a:t>8.7.2023</a:t>
            </a:fld>
            <a:endParaRPr lang="fi-FI"/>
          </a:p>
        </p:txBody>
      </p:sp>
      <p:sp>
        <p:nvSpPr>
          <p:cNvPr id="16" name="Dian numeron paikkamerkki 5">
            <a:extLst>
              <a:ext uri="{FF2B5EF4-FFF2-40B4-BE49-F238E27FC236}">
                <a16:creationId xmlns:a16="http://schemas.microsoft.com/office/drawing/2014/main" id="{5012278F-1C12-BBA5-20A0-FB6C53CF2D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CF4BB44F-7B72-EC4D-BE8A-419BCE6CF7A5}" type="slidenum">
              <a:rPr lang="fi-FI" smtClean="0"/>
              <a:t>‹#›</a:t>
            </a:fld>
            <a:endParaRPr lang="fi-FI"/>
          </a:p>
        </p:txBody>
      </p:sp>
      <p:sp>
        <p:nvSpPr>
          <p:cNvPr id="17" name="Otsikko 1">
            <a:extLst>
              <a:ext uri="{FF2B5EF4-FFF2-40B4-BE49-F238E27FC236}">
                <a16:creationId xmlns:a16="http://schemas.microsoft.com/office/drawing/2014/main" id="{91E238C5-4CAF-A5F3-215C-1AB18F2F16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86350"/>
            <a:ext cx="9983299" cy="674575"/>
          </a:xfrm>
        </p:spPr>
        <p:txBody>
          <a:bodyPr anchor="t">
            <a:normAutofit/>
          </a:bodyPr>
          <a:lstStyle>
            <a:lvl1pPr>
              <a:defRPr sz="30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1B501269-DCCB-1198-DC48-AFCD0D68CB1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56873" y="6158852"/>
            <a:ext cx="1583792" cy="573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4651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Kuva ja sisältö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8EEFE4BC-DA5C-6C70-A006-D9E3A61274B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915988" y="1452560"/>
            <a:ext cx="4740188" cy="286936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12" name="Tekstin paikkamerkki 3">
            <a:extLst>
              <a:ext uri="{FF2B5EF4-FFF2-40B4-BE49-F238E27FC236}">
                <a16:creationId xmlns:a16="http://schemas.microsoft.com/office/drawing/2014/main" id="{8A842BBF-B9AD-48D9-50DE-839B89C6C0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16548" y="4556760"/>
            <a:ext cx="4739628" cy="133175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C9451635-A99B-76C7-D226-0DA0325A645E}"/>
              </a:ext>
            </a:extLst>
          </p:cNvPr>
          <p:cNvSpPr>
            <a:spLocks noGrp="1"/>
          </p:cNvSpPr>
          <p:nvPr>
            <p:ph type="body" sz="half" idx="13"/>
          </p:nvPr>
        </p:nvSpPr>
        <p:spPr>
          <a:xfrm>
            <a:off x="6096000" y="4556760"/>
            <a:ext cx="4739628" cy="133175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13" name="Kuvan paikkamerkki 2">
            <a:extLst>
              <a:ext uri="{FF2B5EF4-FFF2-40B4-BE49-F238E27FC236}">
                <a16:creationId xmlns:a16="http://schemas.microsoft.com/office/drawing/2014/main" id="{9952C9E1-D301-B936-6963-1DDA0EBEB394}"/>
              </a:ext>
            </a:extLst>
          </p:cNvPr>
          <p:cNvSpPr>
            <a:spLocks noGrp="1"/>
          </p:cNvSpPr>
          <p:nvPr>
            <p:ph type="pic" idx="16"/>
          </p:nvPr>
        </p:nvSpPr>
        <p:spPr>
          <a:xfrm>
            <a:off x="6082899" y="1452560"/>
            <a:ext cx="4740188" cy="286936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15" name="Päivämäärän paikkamerkki 3">
            <a:extLst>
              <a:ext uri="{FF2B5EF4-FFF2-40B4-BE49-F238E27FC236}">
                <a16:creationId xmlns:a16="http://schemas.microsoft.com/office/drawing/2014/main" id="{D7E17246-E30D-F480-8974-5A13492E621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24400" y="6356350"/>
            <a:ext cx="2743200" cy="365125"/>
          </a:xfrm>
        </p:spPr>
        <p:txBody>
          <a:bodyPr/>
          <a:lstStyle>
            <a:lvl1pPr algn="ctr">
              <a:defRPr/>
            </a:lvl1pPr>
          </a:lstStyle>
          <a:p>
            <a:fld id="{E82995AC-F008-1E4B-9263-D2B18A52AAEA}" type="datetimeFigureOut">
              <a:rPr lang="fi-FI" smtClean="0"/>
              <a:pPr/>
              <a:t>8.7.2023</a:t>
            </a:fld>
            <a:endParaRPr lang="fi-FI"/>
          </a:p>
        </p:txBody>
      </p:sp>
      <p:sp>
        <p:nvSpPr>
          <p:cNvPr id="16" name="Dian numeron paikkamerkki 5">
            <a:extLst>
              <a:ext uri="{FF2B5EF4-FFF2-40B4-BE49-F238E27FC236}">
                <a16:creationId xmlns:a16="http://schemas.microsoft.com/office/drawing/2014/main" id="{5012278F-1C12-BBA5-20A0-FB6C53CF2D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CF4BB44F-7B72-EC4D-BE8A-419BCE6CF7A5}" type="slidenum">
              <a:rPr lang="fi-FI" smtClean="0"/>
              <a:t>‹#›</a:t>
            </a:fld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2E6A33BC-36D7-37FB-0D9B-A57B5CDF3F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86350"/>
            <a:ext cx="9983299" cy="674575"/>
          </a:xfrm>
        </p:spPr>
        <p:txBody>
          <a:bodyPr anchor="t">
            <a:normAutofit/>
          </a:bodyPr>
          <a:lstStyle>
            <a:lvl1pPr>
              <a:defRPr sz="30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CFF3C920-4211-0212-CE5E-86D9879EFB2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56873" y="6158852"/>
            <a:ext cx="1583792" cy="573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9416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A6BBC7A-A3EC-A24E-FE2A-8823EC15C1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234847"/>
            <a:ext cx="10515600" cy="2387600"/>
          </a:xfrm>
        </p:spPr>
        <p:txBody>
          <a:bodyPr anchor="b">
            <a:noAutofit/>
          </a:bodyPr>
          <a:lstStyle>
            <a:lvl1pPr algn="l">
              <a:defRPr sz="70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8EC84191-B64F-D254-9CA4-556654B103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4429353"/>
            <a:ext cx="9144000" cy="1655762"/>
          </a:xfrm>
        </p:spPr>
        <p:txBody>
          <a:bodyPr/>
          <a:lstStyle>
            <a:lvl1pPr marL="0" indent="0" algn="l">
              <a:buNone/>
              <a:defRPr sz="24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Muokkaa alaotsikon perustyyliä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45CA18CF-59CD-C41F-27D4-1372AB18E3D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24400" y="6356350"/>
            <a:ext cx="2743200" cy="365125"/>
          </a:xfrm>
        </p:spPr>
        <p:txBody>
          <a:bodyPr/>
          <a:lstStyle>
            <a:lvl1pPr algn="ctr">
              <a:defRPr/>
            </a:lvl1pPr>
          </a:lstStyle>
          <a:p>
            <a:fld id="{E82995AC-F008-1E4B-9263-D2B18A52AAEA}" type="datetimeFigureOut">
              <a:rPr lang="fi-FI" smtClean="0"/>
              <a:pPr/>
              <a:t>8.7.2023</a:t>
            </a:fld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E787155-4AE0-C5D3-8624-BA1CD7B66A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BB44F-7B72-EC4D-BE8A-419BCE6CF7A5}" type="slidenum">
              <a:rPr lang="fi-FI" smtClean="0"/>
              <a:t>‹#›</a:t>
            </a:fld>
            <a:endParaRPr lang="fi-FI"/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5D2015E6-056E-C3CC-F4DD-3292C8A1D25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56873" y="6158852"/>
            <a:ext cx="1583792" cy="573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7014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 + vinjetti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88E3FDB-5A91-9FE7-E1CF-8661BB54E1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61068"/>
            <a:ext cx="6629400" cy="1325563"/>
          </a:xfrm>
        </p:spPr>
        <p:txBody>
          <a:bodyPr>
            <a:normAutofit/>
          </a:bodyPr>
          <a:lstStyle>
            <a:lvl1pPr>
              <a:defRPr sz="40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DF83CDA-9B65-CBB3-DC54-DDAD189B82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21568"/>
            <a:ext cx="6629400" cy="3938361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5pPr>
              <a:defRPr sz="1600"/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7" name="Päivämäärän paikkamerkki 3">
            <a:extLst>
              <a:ext uri="{FF2B5EF4-FFF2-40B4-BE49-F238E27FC236}">
                <a16:creationId xmlns:a16="http://schemas.microsoft.com/office/drawing/2014/main" id="{9FCD1834-E29F-04F3-2A61-ED7D727E739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24400" y="6356350"/>
            <a:ext cx="2743200" cy="365125"/>
          </a:xfrm>
        </p:spPr>
        <p:txBody>
          <a:bodyPr/>
          <a:lstStyle>
            <a:lvl1pPr algn="ctr">
              <a:defRPr/>
            </a:lvl1pPr>
          </a:lstStyle>
          <a:p>
            <a:fld id="{E82995AC-F008-1E4B-9263-D2B18A52AAEA}" type="datetimeFigureOut">
              <a:rPr lang="fi-FI" smtClean="0"/>
              <a:pPr/>
              <a:t>8.7.2023</a:t>
            </a:fld>
            <a:endParaRPr lang="fi-FI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24A9A965-CB67-49B2-C46F-482126CDBD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CF4BB44F-7B72-EC4D-BE8A-419BCE6CF7A5}" type="slidenum">
              <a:rPr lang="fi-FI" smtClean="0"/>
              <a:t>‹#›</a:t>
            </a:fld>
            <a:endParaRPr lang="fi-FI"/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56D387F9-3A79-2453-9068-0CCA1A743FC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56873" y="6158852"/>
            <a:ext cx="1583792" cy="573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665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AECBDAE-1288-D085-31EA-BED9CDD5F2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973943"/>
            <a:ext cx="9923236" cy="2080532"/>
          </a:xfrm>
        </p:spPr>
        <p:txBody>
          <a:bodyPr anchor="b">
            <a:normAutofit/>
          </a:bodyPr>
          <a:lstStyle>
            <a:lvl1pPr>
              <a:defRPr sz="70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86E0D286-6933-F4F2-8F3F-27A1153ADA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201737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7" name="Päivämäärän paikkamerkki 3">
            <a:extLst>
              <a:ext uri="{FF2B5EF4-FFF2-40B4-BE49-F238E27FC236}">
                <a16:creationId xmlns:a16="http://schemas.microsoft.com/office/drawing/2014/main" id="{95E4B719-D3AF-4730-40A0-0AC35D67515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24400" y="6356350"/>
            <a:ext cx="2743200" cy="3651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fld id="{E82995AC-F008-1E4B-9263-D2B18A52AAEA}" type="datetimeFigureOut">
              <a:rPr lang="fi-FI" smtClean="0"/>
              <a:pPr/>
              <a:t>8.7.2023</a:t>
            </a:fld>
            <a:endParaRPr lang="fi-FI" dirty="0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E17B9B39-FF83-B0CE-8032-5A1F6E0FD7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F4BB44F-7B72-EC4D-BE8A-419BCE6CF7A5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80FD494A-292C-5386-DF9F-CA0C7809AF5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56873" y="6159041"/>
            <a:ext cx="1583792" cy="573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905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 + vinjetti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0CF0A95-B2F9-E246-E0B1-5B6C7320BB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CF45936-2F7D-4260-EEC0-5DDB3A3434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5pPr>
              <a:defRPr sz="1600"/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BFE79118-46DF-C04A-893A-035FADEEEF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5pPr>
              <a:defRPr sz="1600"/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8" name="Päivämäärän paikkamerkki 3">
            <a:extLst>
              <a:ext uri="{FF2B5EF4-FFF2-40B4-BE49-F238E27FC236}">
                <a16:creationId xmlns:a16="http://schemas.microsoft.com/office/drawing/2014/main" id="{2FAB98D5-5B02-600B-193E-F48322BF67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24400" y="6356350"/>
            <a:ext cx="2743200" cy="365125"/>
          </a:xfrm>
        </p:spPr>
        <p:txBody>
          <a:bodyPr/>
          <a:lstStyle>
            <a:lvl1pPr algn="ctr">
              <a:defRPr/>
            </a:lvl1pPr>
          </a:lstStyle>
          <a:p>
            <a:fld id="{E82995AC-F008-1E4B-9263-D2B18A52AAEA}" type="datetimeFigureOut">
              <a:rPr lang="fi-FI" smtClean="0"/>
              <a:pPr/>
              <a:t>8.7.2023</a:t>
            </a:fld>
            <a:endParaRPr lang="fi-FI"/>
          </a:p>
        </p:txBody>
      </p:sp>
      <p:sp>
        <p:nvSpPr>
          <p:cNvPr id="9" name="Dian numeron paikkamerkki 5">
            <a:extLst>
              <a:ext uri="{FF2B5EF4-FFF2-40B4-BE49-F238E27FC236}">
                <a16:creationId xmlns:a16="http://schemas.microsoft.com/office/drawing/2014/main" id="{07561F51-59D3-6548-A656-8CD90B1A25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CF4BB44F-7B72-EC4D-BE8A-419BCE6CF7A5}" type="slidenum">
              <a:rPr lang="fi-FI" smtClean="0"/>
              <a:t>‹#›</a:t>
            </a:fld>
            <a:endParaRPr lang="fi-FI"/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DD8DBD2E-0591-8FAB-ECDB-DC209F25667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56873" y="6158852"/>
            <a:ext cx="1583792" cy="573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4712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 + vinjetti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5F97F22-0AE3-F8C0-18C3-718CDA6B4A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>
            <a:normAutofit/>
          </a:bodyPr>
          <a:lstStyle>
            <a:lvl1pPr>
              <a:defRPr sz="40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D2790702-2AFC-FD99-3CF5-BCD4DBF1C8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B822A76D-6CCA-51E5-87E9-C8132C4D13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5pPr>
              <a:defRPr sz="1600"/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92E5C278-5B8C-AB75-EC46-D30E8090CF1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402D66A3-9DC1-696F-6D5B-E86CD429D56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5pPr>
              <a:defRPr sz="1600"/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0" name="Päivämäärän paikkamerkki 3">
            <a:extLst>
              <a:ext uri="{FF2B5EF4-FFF2-40B4-BE49-F238E27FC236}">
                <a16:creationId xmlns:a16="http://schemas.microsoft.com/office/drawing/2014/main" id="{C87B6E4F-C729-BA99-179F-009531E4CDE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24400" y="6356350"/>
            <a:ext cx="2743200" cy="365125"/>
          </a:xfrm>
        </p:spPr>
        <p:txBody>
          <a:bodyPr/>
          <a:lstStyle>
            <a:lvl1pPr algn="ctr">
              <a:defRPr/>
            </a:lvl1pPr>
          </a:lstStyle>
          <a:p>
            <a:fld id="{E82995AC-F008-1E4B-9263-D2B18A52AAEA}" type="datetimeFigureOut">
              <a:rPr lang="fi-FI" smtClean="0"/>
              <a:pPr/>
              <a:t>8.7.2023</a:t>
            </a:fld>
            <a:endParaRPr lang="fi-FI"/>
          </a:p>
        </p:txBody>
      </p:sp>
      <p:sp>
        <p:nvSpPr>
          <p:cNvPr id="11" name="Dian numeron paikkamerkki 5">
            <a:extLst>
              <a:ext uri="{FF2B5EF4-FFF2-40B4-BE49-F238E27FC236}">
                <a16:creationId xmlns:a16="http://schemas.microsoft.com/office/drawing/2014/main" id="{F84B2C9D-1B47-2DB9-F571-7002704170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CF4BB44F-7B72-EC4D-BE8A-419BCE6CF7A5}" type="slidenum">
              <a:rPr lang="fi-FI" smtClean="0"/>
              <a:t>‹#›</a:t>
            </a:fld>
            <a:endParaRPr lang="fi-FI"/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2991BA62-0BDD-E8E0-1E6C-E6E1ABEC20B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56873" y="6158852"/>
            <a:ext cx="1583792" cy="573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0978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 + vinjetti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1D15AAC-2A9E-06C1-7F33-135BC76D0E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6950529" cy="1325563"/>
          </a:xfrm>
        </p:spPr>
        <p:txBody>
          <a:bodyPr>
            <a:noAutofit/>
          </a:bodyPr>
          <a:lstStyle>
            <a:lvl1pPr>
              <a:defRPr sz="40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6" name="Päivämäärän paikkamerkki 3">
            <a:extLst>
              <a:ext uri="{FF2B5EF4-FFF2-40B4-BE49-F238E27FC236}">
                <a16:creationId xmlns:a16="http://schemas.microsoft.com/office/drawing/2014/main" id="{8CFE43AC-2331-392E-B364-1EB4F13D227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24400" y="6356350"/>
            <a:ext cx="2743200" cy="365125"/>
          </a:xfrm>
        </p:spPr>
        <p:txBody>
          <a:bodyPr/>
          <a:lstStyle>
            <a:lvl1pPr algn="ctr">
              <a:defRPr/>
            </a:lvl1pPr>
          </a:lstStyle>
          <a:p>
            <a:fld id="{E82995AC-F008-1E4B-9263-D2B18A52AAEA}" type="datetimeFigureOut">
              <a:rPr lang="fi-FI" smtClean="0"/>
              <a:pPr/>
              <a:t>8.7.2023</a:t>
            </a:fld>
            <a:endParaRPr lang="fi-FI"/>
          </a:p>
        </p:txBody>
      </p:sp>
      <p:sp>
        <p:nvSpPr>
          <p:cNvPr id="7" name="Dian numeron paikkamerkki 5">
            <a:extLst>
              <a:ext uri="{FF2B5EF4-FFF2-40B4-BE49-F238E27FC236}">
                <a16:creationId xmlns:a16="http://schemas.microsoft.com/office/drawing/2014/main" id="{65BDACEF-1E4C-EE54-A86C-7F8707A989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CF4BB44F-7B72-EC4D-BE8A-419BCE6CF7A5}" type="slidenum">
              <a:rPr lang="fi-FI" smtClean="0"/>
              <a:t>‹#›</a:t>
            </a:fld>
            <a:endParaRPr lang="fi-FI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BF09C4BF-2872-222F-A08A-EA53E4ED7D7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56873" y="6158852"/>
            <a:ext cx="1583792" cy="573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1651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äivämäärän paikkamerkki 3">
            <a:extLst>
              <a:ext uri="{FF2B5EF4-FFF2-40B4-BE49-F238E27FC236}">
                <a16:creationId xmlns:a16="http://schemas.microsoft.com/office/drawing/2014/main" id="{B8498451-58EE-4A3B-81EA-B7623E5C6A2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24400" y="6356350"/>
            <a:ext cx="2743200" cy="365125"/>
          </a:xfrm>
        </p:spPr>
        <p:txBody>
          <a:bodyPr/>
          <a:lstStyle>
            <a:lvl1pPr algn="ctr">
              <a:defRPr/>
            </a:lvl1pPr>
          </a:lstStyle>
          <a:p>
            <a:fld id="{E82995AC-F008-1E4B-9263-D2B18A52AAEA}" type="datetimeFigureOut">
              <a:rPr lang="fi-FI" smtClean="0"/>
              <a:pPr/>
              <a:t>8.7.2023</a:t>
            </a:fld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15086EF3-D986-AB21-185E-DAC8564850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CF4BB44F-7B72-EC4D-BE8A-419BCE6CF7A5}" type="slidenum">
              <a:rPr lang="fi-FI" smtClean="0"/>
              <a:t>‹#›</a:t>
            </a:fld>
            <a:endParaRPr lang="fi-FI"/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5FF4A9E1-CADD-5282-0053-4A59C3F24D0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56873" y="6158852"/>
            <a:ext cx="1583792" cy="573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8662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37F4749B-0331-F07F-30E6-43E6AD8D7C0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001715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23E2E6E3-D8CD-96E5-EEFB-D7347DBE55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79DF8075-5D79-C9DB-6488-A7558887D0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4580783-332B-12B8-6E62-53A75BA12C5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82995AC-F008-1E4B-9263-D2B18A52AAEA}" type="datetimeFigureOut">
              <a:rPr lang="fi-FI" smtClean="0"/>
              <a:pPr/>
              <a:t>8.7.2023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74E995EC-EE78-8382-02AB-CC15E3AF62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79579D0-C8D7-1BFD-58EB-E0BB4139BB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F4BB44F-7B72-EC4D-BE8A-419BCE6CF7A5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905321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49" r:id="rId2"/>
    <p:sldLayoutId id="2147483663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65" r:id="rId9"/>
    <p:sldLayoutId id="2147483664" r:id="rId10"/>
    <p:sldLayoutId id="2147483667" r:id="rId11"/>
    <p:sldLayoutId id="2147483657" r:id="rId12"/>
    <p:sldLayoutId id="2147483662" r:id="rId13"/>
    <p:sldLayoutId id="2147483672" r:id="rId14"/>
    <p:sldLayoutId id="2147483673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i="0" kern="1200">
          <a:solidFill>
            <a:schemeClr val="tx1"/>
          </a:solidFill>
          <a:latin typeface="Arial Black" panose="020B0604020202020204" pitchFamily="34" charset="0"/>
          <a:ea typeface="+mj-ea"/>
          <a:cs typeface="Arial Black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D7D3AD39-1593-4C6F-AF51-3AF257D733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727267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41AE576-64A6-12F2-A0E6-7AD64FC23A1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INNOKYLÄ- ideointi LISSU liikkuva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51AE878-20EF-897F-6C99-37DF6AC30A0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 dirty="0"/>
              <a:t>Marjut Kolehmainen</a:t>
            </a:r>
          </a:p>
          <a:p>
            <a:pPr marL="0" indent="0">
              <a:buNone/>
            </a:pPr>
            <a:r>
              <a:rPr lang="fi-FI" dirty="0"/>
              <a:t>Vastaava Sairaanhoitaja</a:t>
            </a:r>
          </a:p>
          <a:p>
            <a:pPr marL="0" indent="0">
              <a:buNone/>
            </a:pPr>
            <a:r>
              <a:rPr lang="fi-FI" dirty="0"/>
              <a:t>8.7.2023</a:t>
            </a:r>
          </a:p>
        </p:txBody>
      </p:sp>
    </p:spTree>
    <p:extLst>
      <p:ext uri="{BB962C8B-B14F-4D97-AF65-F5344CB8AC3E}">
        <p14:creationId xmlns:p14="http://schemas.microsoft.com/office/powerpoint/2010/main" val="17505173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51874FF-22F8-14F6-8387-270074FA7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Lissu pähkinänkuoressa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7EF4099-EDE0-ABB9-E037-627ED8B32D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algn="l" rtl="0" fontAlgn="base"/>
            <a:r>
              <a:rPr lang="fi-FI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LISSUN toimintaperiaate ja varustus </a:t>
            </a:r>
            <a:endParaRPr lang="fi-FI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/>
            <a:r>
              <a:rPr lang="fi-FI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Lissu toimii yhden hengen yksikkönä seitsemänä päivänä viikossa klo 8-21.00, kotipesänä Savonlinna </a:t>
            </a:r>
            <a:endParaRPr lang="fi-FI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fi-FI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Vaihtoehto päivystykselle tai sairaalahoidolle geriatrisen potilaiden kohdalla 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fi-FI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Vastaa kotihoidon, asumispalveluiden hoidon tarpeen arviointi tehtäviin ja toimii konsultaatiotukena kotihoidolle/asumispalvelut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fi-FI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Ensisijaisena tehtävänä turvata harvaan asuttuja alueita, mutta resurssia käytetään tehokkaasti koko itäinen alue 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fi-FI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Kotisairaalan tukemisessa tarjoaa lyhytaikaista sairaalatasoista hoitoa asiakkaiden koteihin ja asumispalveluyksiköihin.  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fi-FI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Kotisairaalan asiakkuus on vaihtoehto osastohoidolle. Toteutamme mm. erilaisia suonensisäisiä lääke- ja nestehoitoja, ja hoidamme palliatiivisia asiakkaita 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fi-FI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Vastaa jatkohoidosta tarpeen mukaan Tehosan kanssa yhteistyössä 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fi-FI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Vastaa ensihoidon/päivystys jatkohoitotarpeisiin lääkärin konsultaation perusteella olemassa olevat asiakkuudet kotihoito/asumispalvelut 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fi-FI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Varustettu defibrillaattorilla ja vierianalytiikalla (EPOC ja pika- CRP) sekä </a:t>
            </a:r>
            <a:r>
              <a:rPr lang="fi-FI" sz="18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Virve-</a:t>
            </a:r>
            <a:r>
              <a:rPr lang="fi-FI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puhelimella, oma yksikkötunnus ES736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fi-FI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Auto ei hälytysajoneuvo 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fi-FI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Ei hätäkeskuksen vasteissa 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fi-FI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TYÖTURVALLISUUS huomioiden; LifeCare riskitiedot ja diagnoosit 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549805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>
            <a:extLst>
              <a:ext uri="{FF2B5EF4-FFF2-40B4-BE49-F238E27FC236}">
                <a16:creationId xmlns:a16="http://schemas.microsoft.com/office/drawing/2014/main" id="{49596563-10AA-43CA-BE48-D985253008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853" y="1812022"/>
            <a:ext cx="7747698" cy="4358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24473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FB166FE-AFE2-586E-4ADC-5312B545AA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Hoidon tarpeen arviointi- toimintaohje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CE89F74-3421-858A-0D75-00D42723DC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i-FI" dirty="0"/>
              <a:t>Toimintaohjeen alkuperä </a:t>
            </a:r>
            <a:r>
              <a:rPr lang="fi-FI" dirty="0" err="1"/>
              <a:t>Tehosa</a:t>
            </a:r>
            <a:r>
              <a:rPr lang="fi-FI" dirty="0"/>
              <a:t> Savonlinna</a:t>
            </a:r>
          </a:p>
          <a:p>
            <a:r>
              <a:rPr lang="fi-FI" dirty="0"/>
              <a:t>Muokkaaminen johtoryhmä</a:t>
            </a:r>
          </a:p>
          <a:p>
            <a:r>
              <a:rPr lang="fi-FI" dirty="0"/>
              <a:t>Vahvaa yhteistyötä ikääntyneet, ensihoito, päivystys, TIKE länsi</a:t>
            </a:r>
          </a:p>
          <a:p>
            <a:r>
              <a:rPr lang="fi-FI" dirty="0"/>
              <a:t>Jalkautuminen tiimipalavereihin maaliskuussa ja TEAMS tallenne</a:t>
            </a:r>
          </a:p>
          <a:p>
            <a:r>
              <a:rPr lang="fi-FI" dirty="0"/>
              <a:t>Koulutukset viikolla 18-19 pilottialueen kotihoidon ja asumispalveluiden henkilöstö, koulutukset auki Ossissa</a:t>
            </a:r>
          </a:p>
          <a:p>
            <a:r>
              <a:rPr lang="fi-FI" dirty="0"/>
              <a:t>Koulutetaan noin 50 kotihoidon lähihoitajaa, mukana myös sairaanhoitajia</a:t>
            </a:r>
          </a:p>
          <a:p>
            <a:r>
              <a:rPr lang="fi-FI" dirty="0"/>
              <a:t>Osaamisen ja kehittämisen keskus; Niina </a:t>
            </a:r>
            <a:r>
              <a:rPr lang="fi-FI" dirty="0" err="1"/>
              <a:t>Hyöppinen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272241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8A9A988-62E6-4887-A160-DE6503A687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Vaikuttavuuden mittaaminen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D9944CB-F07A-42D6-858F-8E32E59207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i-FI" dirty="0"/>
              <a:t>Mukana johtajaylihoitaja, analyytikko, LC asiantuntija</a:t>
            </a:r>
          </a:p>
          <a:p>
            <a:r>
              <a:rPr lang="fi-FI" dirty="0"/>
              <a:t>LC sisältömerkinnät; mistä, mihin ja mihin olisi ohjautunut, päivystykseen ohjautuminen, kotihoidon keskeytykset, moniammatillinen konsultaatio</a:t>
            </a:r>
          </a:p>
          <a:p>
            <a:r>
              <a:rPr lang="fi-FI" dirty="0"/>
              <a:t>Tehtävien sidonnaisuus aika</a:t>
            </a:r>
          </a:p>
          <a:p>
            <a:r>
              <a:rPr lang="fi-FI" dirty="0"/>
              <a:t>Ylivuoto tehtävät tilastoidaan </a:t>
            </a:r>
            <a:r>
              <a:rPr lang="fi-FI" dirty="0" err="1"/>
              <a:t>Webropolilla</a:t>
            </a:r>
            <a:r>
              <a:rPr lang="fi-FI" dirty="0"/>
              <a:t>, näkyvyyttä tarpeelle</a:t>
            </a:r>
          </a:p>
          <a:p>
            <a:r>
              <a:rPr lang="fi-FI" dirty="0"/>
              <a:t>Asiakaspalautteen kerääminen THL kansallisen mallin mukaisesti</a:t>
            </a:r>
          </a:p>
          <a:p>
            <a:r>
              <a:rPr lang="fi-FI" dirty="0"/>
              <a:t>https://thl.fi/fi/web/sote-palvelujen-johtaminen/asiakas-palveluissa/asiakaskokemus/asiakaspalautteen-kansallisen-keruun-yhtenaistaminen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112386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Eloisa">
      <a:dk1>
        <a:srgbClr val="000000"/>
      </a:dk1>
      <a:lt1>
        <a:srgbClr val="FFFFFF"/>
      </a:lt1>
      <a:dk2>
        <a:srgbClr val="17406D"/>
      </a:dk2>
      <a:lt2>
        <a:srgbClr val="DBEFF9"/>
      </a:lt2>
      <a:accent1>
        <a:srgbClr val="00FF00"/>
      </a:accent1>
      <a:accent2>
        <a:srgbClr val="000000"/>
      </a:accent2>
      <a:accent3>
        <a:srgbClr val="ED0E93"/>
      </a:accent3>
      <a:accent4>
        <a:srgbClr val="22ABE0"/>
      </a:accent4>
      <a:accent5>
        <a:srgbClr val="00008B"/>
      </a:accent5>
      <a:accent6>
        <a:srgbClr val="FFBB00"/>
      </a:accent6>
      <a:hlink>
        <a:srgbClr val="000000"/>
      </a:hlink>
      <a:folHlink>
        <a:srgbClr val="0059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c62ed4c-6f4a-42f5-9383-09827fb29e2f"/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AA06A9A036402F4DA2328AF2366BB6B8" ma:contentTypeVersion="3" ma:contentTypeDescription="Luo uusi asiakirja." ma:contentTypeScope="" ma:versionID="0a52059668f68d48935d5130e1957554">
  <xsd:schema xmlns:xsd="http://www.w3.org/2001/XMLSchema" xmlns:xs="http://www.w3.org/2001/XMLSchema" xmlns:p="http://schemas.microsoft.com/office/2006/metadata/properties" xmlns:ns1="http://schemas.microsoft.com/sharepoint/v3" xmlns:ns2="8c62ed4c-6f4a-42f5-9383-09827fb29e2f" targetNamespace="http://schemas.microsoft.com/office/2006/metadata/properties" ma:root="true" ma:fieldsID="051d570e4d7146b84413c5a55ea6bc57" ns1:_="" ns2:_="">
    <xsd:import namespace="http://schemas.microsoft.com/sharepoint/v3"/>
    <xsd:import namespace="8c62ed4c-6f4a-42f5-9383-09827fb29e2f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TaxCatchAll" minOccurs="0"/>
                <xsd:element ref="ns2:TaxCatchAllLabe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Ajoituksen alkamispäivämäärä" ma:description="Ajoituksen alkamispäivämäärä on julkaisuominaisuuden luoma sivustosarake. Sillä määritetään päivämäärä ja kellonaika, jolloin vierailijat näkevät sivuston ensimmäisen kerran." ma:hidden="true" ma:internalName="PublishingStartDate">
      <xsd:simpleType>
        <xsd:restriction base="dms:Unknown"/>
      </xsd:simpleType>
    </xsd:element>
    <xsd:element name="PublishingExpirationDate" ma:index="9" nillable="true" ma:displayName="Ajoituksen päättymispäivämäärä" ma:description="Ajoituksen päättymispäivämäärä on julkaisuominaisuuden luoma sivustosarake. Sillä määritetään päivämäärä ja kellonaika, jolloin vierailijat eivät enää näe tätä sivustoa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c62ed4c-6f4a-42f5-9383-09827fb29e2f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Luokituksen Kaikki-sarake" ma:hidden="true" ma:list="{59be1c47-8a7c-4718-98a6-63a3ebc85df6}" ma:internalName="TaxCatchAll" ma:showField="CatchAllData" ma:web="8c62ed4c-6f4a-42f5-9383-09827fb29e2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1" nillable="true" ma:displayName="Luokituksen Kaikki-sarake1" ma:hidden="true" ma:list="{59be1c47-8a7c-4718-98a6-63a3ebc85df6}" ma:internalName="TaxCatchAllLabel" ma:readOnly="true" ma:showField="CatchAllDataLabel" ma:web="8c62ed4c-6f4a-42f5-9383-09827fb29e2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48319CD-1E21-4CA6-872D-B9A0D0CBF524}">
  <ds:schemaRefs>
    <ds:schemaRef ds:uri="http://purl.org/dc/elements/1.1/"/>
    <ds:schemaRef ds:uri="http://www.w3.org/XML/1998/namespace"/>
    <ds:schemaRef ds:uri="http://purl.org/dc/dcmitype/"/>
    <ds:schemaRef ds:uri="http://purl.org/dc/terms/"/>
    <ds:schemaRef ds:uri="http://schemas.microsoft.com/office/2006/metadata/properties"/>
    <ds:schemaRef ds:uri="http://schemas.microsoft.com/sharepoint/v3"/>
    <ds:schemaRef ds:uri="http://schemas.openxmlformats.org/package/2006/metadata/core-properties"/>
    <ds:schemaRef ds:uri="8c62ed4c-6f4a-42f5-9383-09827fb29e2f"/>
    <ds:schemaRef ds:uri="http://schemas.microsoft.com/office/2006/documentManagement/typ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EC1543E6-C037-4544-A142-14C57840B9C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CB23BB3-98E6-4900-A339-6E25FB88CDA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8c62ed4c-6f4a-42f5-9383-09827fb29e2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269</TotalTime>
  <Words>271</Words>
  <Application>Microsoft Office PowerPoint</Application>
  <PresentationFormat>Laajakuva</PresentationFormat>
  <Paragraphs>33</Paragraphs>
  <Slides>6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6</vt:i4>
      </vt:variant>
    </vt:vector>
  </HeadingPairs>
  <TitlesOfParts>
    <vt:vector size="11" baseType="lpstr">
      <vt:lpstr>Arial</vt:lpstr>
      <vt:lpstr>Arial Black</vt:lpstr>
      <vt:lpstr>Calibri</vt:lpstr>
      <vt:lpstr>Segoe UI</vt:lpstr>
      <vt:lpstr>Office-teema</vt:lpstr>
      <vt:lpstr>PowerPoint-esitys</vt:lpstr>
      <vt:lpstr>INNOKYLÄ- ideointi LISSU liikkuva</vt:lpstr>
      <vt:lpstr>Lissu pähkinänkuoressa</vt:lpstr>
      <vt:lpstr>PowerPoint-esitys</vt:lpstr>
      <vt:lpstr>Hoidon tarpeen arviointi- toimintaohje</vt:lpstr>
      <vt:lpstr>Vaikuttavuuden mittaaminen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Tuotanto</dc:creator>
  <cp:lastModifiedBy>Kolehmainen Marjut</cp:lastModifiedBy>
  <cp:revision>67</cp:revision>
  <dcterms:created xsi:type="dcterms:W3CDTF">2022-11-15T05:39:10Z</dcterms:created>
  <dcterms:modified xsi:type="dcterms:W3CDTF">2023-07-08T05:59:02Z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0x010100AA06A9A036402F4DA2328AF2366BB6B8</vt:lpwstr>
  </property>
</Properties>
</file>