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2"/>
  </p:notesMasterIdLst>
  <p:sldIdLst>
    <p:sldId id="258" r:id="rId5"/>
    <p:sldId id="277" r:id="rId6"/>
    <p:sldId id="276" r:id="rId7"/>
    <p:sldId id="275" r:id="rId8"/>
    <p:sldId id="278" r:id="rId9"/>
    <p:sldId id="273" r:id="rId10"/>
    <p:sldId id="27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8" roundtripDataSignature="AMtx7mhuN6JO/d0kkJjYDavPclcec9/jd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D4329-601C-AA56-7876-9A3EF7BD1CAF}" name="Hellgren Rosa" initials="HR" userId="S::rosa.hellgren@phhyky.fi::77247153-30f8-4373-b381-4f25bb56f98d" providerId="AD"/>
  <p188:author id="{CEBA2F71-9B9A-2747-77AD-C92C3FA882D6}" name="Ikonen Katja" initials="IK" userId="S::Katja.Ikonen@phhyky.fi::052c9ff2-f257-4817-835b-6c7a11b78a0e" providerId="AD"/>
  <p188:author id="{34CC8B8C-9583-DE56-0160-1CB270D5FE8C}" name="Hemming Rosa" initials="HR" userId="S::rosa.hemming@phhyky.fi::9057f010-1041-4e3a-9c0d-ea6ea565362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7"/>
    <p:restoredTop sz="94660"/>
  </p:normalViewPr>
  <p:slideViewPr>
    <p:cSldViewPr snapToGrid="0">
      <p:cViewPr varScale="1">
        <p:scale>
          <a:sx n="96" d="100"/>
          <a:sy n="96" d="100"/>
        </p:scale>
        <p:origin x="1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fi-FI"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fi-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fi-FI" sz="1200" b="0" i="0" u="none" strike="noStrike" cap="none" smtClean="0">
                <a:solidFill>
                  <a:srgbClr val="000000"/>
                </a:solidFill>
                <a:latin typeface="Arial"/>
                <a:ea typeface="Arial"/>
                <a:cs typeface="Arial"/>
                <a:sym typeface="Arial"/>
              </a:rPr>
              <a:t>6</a:t>
            </a:fld>
            <a:endParaRPr lang="fi-FI"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1937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fi-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fi-FI" sz="1200" b="0" i="0" u="none" strike="noStrike" cap="none" smtClean="0">
                <a:solidFill>
                  <a:srgbClr val="000000"/>
                </a:solidFill>
                <a:latin typeface="Arial"/>
                <a:ea typeface="Arial"/>
                <a:cs typeface="Arial"/>
                <a:sym typeface="Arial"/>
              </a:rPr>
              <a:t>7</a:t>
            </a:fld>
            <a:endParaRPr lang="fi-FI"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1613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 tilaa isolle kuvalle">
  <p:cSld name="Otsikko + tilaa isolle kuvalle">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444795" y="402542"/>
            <a:ext cx="11197800" cy="607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1400"/>
              <a:buFont typeface="Arial"/>
              <a:buNone/>
              <a:defRPr>
                <a:latin typeface="Arial"/>
                <a:ea typeface="Arial"/>
                <a:cs typeface="Arial"/>
                <a:sym typeface="Arial"/>
              </a:defRPr>
            </a:lvl1pPr>
            <a:lvl2pPr lvl="1" algn="l">
              <a:lnSpc>
                <a:spcPct val="90000"/>
              </a:lnSpc>
              <a:spcBef>
                <a:spcPts val="0"/>
              </a:spcBef>
              <a:spcAft>
                <a:spcPts val="0"/>
              </a:spcAft>
              <a:buClr>
                <a:schemeClr val="dk2"/>
              </a:buClr>
              <a:buSzPts val="1400"/>
              <a:buFont typeface="Arial"/>
              <a:buNone/>
              <a:defRPr/>
            </a:lvl2pPr>
            <a:lvl3pPr lvl="2" algn="l">
              <a:lnSpc>
                <a:spcPct val="90000"/>
              </a:lnSpc>
              <a:spcBef>
                <a:spcPts val="0"/>
              </a:spcBef>
              <a:spcAft>
                <a:spcPts val="0"/>
              </a:spcAft>
              <a:buClr>
                <a:schemeClr val="dk2"/>
              </a:buClr>
              <a:buSzPts val="1400"/>
              <a:buFont typeface="Arial"/>
              <a:buNone/>
              <a:defRPr/>
            </a:lvl3pPr>
            <a:lvl4pPr lvl="3" algn="l">
              <a:lnSpc>
                <a:spcPct val="90000"/>
              </a:lnSpc>
              <a:spcBef>
                <a:spcPts val="0"/>
              </a:spcBef>
              <a:spcAft>
                <a:spcPts val="0"/>
              </a:spcAft>
              <a:buClr>
                <a:schemeClr val="dk2"/>
              </a:buClr>
              <a:buSzPts val="1400"/>
              <a:buFont typeface="Arial"/>
              <a:buNone/>
              <a:defRPr/>
            </a:lvl4pPr>
            <a:lvl5pPr lvl="4" algn="l">
              <a:lnSpc>
                <a:spcPct val="90000"/>
              </a:lnSpc>
              <a:spcBef>
                <a:spcPts val="0"/>
              </a:spcBef>
              <a:spcAft>
                <a:spcPts val="0"/>
              </a:spcAft>
              <a:buClr>
                <a:schemeClr val="dk2"/>
              </a:buClr>
              <a:buSzPts val="1400"/>
              <a:buFont typeface="Arial"/>
              <a:buNone/>
              <a:defRPr/>
            </a:lvl5pPr>
            <a:lvl6pPr lvl="5" algn="l">
              <a:lnSpc>
                <a:spcPct val="90000"/>
              </a:lnSpc>
              <a:spcBef>
                <a:spcPts val="0"/>
              </a:spcBef>
              <a:spcAft>
                <a:spcPts val="0"/>
              </a:spcAft>
              <a:buClr>
                <a:schemeClr val="dk2"/>
              </a:buClr>
              <a:buSzPts val="1400"/>
              <a:buFont typeface="Arial"/>
              <a:buNone/>
              <a:defRPr/>
            </a:lvl6pPr>
            <a:lvl7pPr lvl="6" algn="l">
              <a:lnSpc>
                <a:spcPct val="90000"/>
              </a:lnSpc>
              <a:spcBef>
                <a:spcPts val="0"/>
              </a:spcBef>
              <a:spcAft>
                <a:spcPts val="0"/>
              </a:spcAft>
              <a:buClr>
                <a:schemeClr val="dk2"/>
              </a:buClr>
              <a:buSzPts val="1400"/>
              <a:buFont typeface="Arial"/>
              <a:buNone/>
              <a:defRPr/>
            </a:lvl7pPr>
            <a:lvl8pPr lvl="7" algn="l">
              <a:lnSpc>
                <a:spcPct val="90000"/>
              </a:lnSpc>
              <a:spcBef>
                <a:spcPts val="0"/>
              </a:spcBef>
              <a:spcAft>
                <a:spcPts val="0"/>
              </a:spcAft>
              <a:buClr>
                <a:schemeClr val="dk2"/>
              </a:buClr>
              <a:buSzPts val="1400"/>
              <a:buFont typeface="Arial"/>
              <a:buNone/>
              <a:defRPr/>
            </a:lvl8pPr>
            <a:lvl9pPr lvl="8" algn="l">
              <a:lnSpc>
                <a:spcPct val="90000"/>
              </a:lnSpc>
              <a:spcBef>
                <a:spcPts val="0"/>
              </a:spcBef>
              <a:spcAft>
                <a:spcPts val="0"/>
              </a:spcAft>
              <a:buClr>
                <a:schemeClr val="dk2"/>
              </a:buClr>
              <a:buSzPts val="1400"/>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yhjä">
  <p:cSld name="Tyhjä">
    <p:spTree>
      <p:nvGrpSpPr>
        <p:cNvPr id="1" name="Shape 6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opetussivu valkoinen">
  <p:cSld name="Lopetussivu valkoinen">
    <p:spTree>
      <p:nvGrpSpPr>
        <p:cNvPr id="1" name="Shape 62"/>
        <p:cNvGrpSpPr/>
        <p:nvPr/>
      </p:nvGrpSpPr>
      <p:grpSpPr>
        <a:xfrm>
          <a:off x="0" y="0"/>
          <a:ext cx="0" cy="0"/>
          <a:chOff x="0" y="0"/>
          <a:chExt cx="0" cy="0"/>
        </a:xfrm>
      </p:grpSpPr>
      <p:sp>
        <p:nvSpPr>
          <p:cNvPr id="63" name="Google Shape;63;p45"/>
          <p:cNvSpPr txBox="1">
            <a:spLocks noGrp="1"/>
          </p:cNvSpPr>
          <p:nvPr>
            <p:ph type="body" idx="1"/>
          </p:nvPr>
        </p:nvSpPr>
        <p:spPr>
          <a:xfrm>
            <a:off x="4475998" y="4302406"/>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5"/>
          <p:cNvSpPr txBox="1">
            <a:spLocks noGrp="1"/>
          </p:cNvSpPr>
          <p:nvPr>
            <p:ph type="body" idx="2"/>
          </p:nvPr>
        </p:nvSpPr>
        <p:spPr>
          <a:xfrm>
            <a:off x="4475998" y="4632633"/>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5"/>
          <p:cNvSpPr txBox="1">
            <a:spLocks noGrp="1"/>
          </p:cNvSpPr>
          <p:nvPr>
            <p:ph type="body" idx="3"/>
          </p:nvPr>
        </p:nvSpPr>
        <p:spPr>
          <a:xfrm>
            <a:off x="4475998" y="4962860"/>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5"/>
          <p:cNvSpPr txBox="1">
            <a:spLocks noGrp="1"/>
          </p:cNvSpPr>
          <p:nvPr>
            <p:ph type="body" idx="4"/>
          </p:nvPr>
        </p:nvSpPr>
        <p:spPr>
          <a:xfrm>
            <a:off x="4475998" y="5325718"/>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45" descr="Päijät-Sote logo"/>
          <p:cNvPicPr preferRelativeResize="0"/>
          <p:nvPr/>
        </p:nvPicPr>
        <p:blipFill rotWithShape="1">
          <a:blip r:embed="rId2">
            <a:alphaModFix/>
          </a:blip>
          <a:srcRect/>
          <a:stretch/>
        </p:blipFill>
        <p:spPr>
          <a:xfrm>
            <a:off x="3485373" y="2320617"/>
            <a:ext cx="5297450" cy="167718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opetussivu sininen">
  <p:cSld name="Lopetussivu sininen">
    <p:bg>
      <p:bgPr>
        <a:solidFill>
          <a:schemeClr val="accent1"/>
        </a:solidFill>
        <a:effectLst/>
      </p:bgPr>
    </p:bg>
    <p:spTree>
      <p:nvGrpSpPr>
        <p:cNvPr id="1" name="Shape 68"/>
        <p:cNvGrpSpPr/>
        <p:nvPr/>
      </p:nvGrpSpPr>
      <p:grpSpPr>
        <a:xfrm>
          <a:off x="0" y="0"/>
          <a:ext cx="0" cy="0"/>
          <a:chOff x="0" y="0"/>
          <a:chExt cx="0" cy="0"/>
        </a:xfrm>
      </p:grpSpPr>
      <p:sp>
        <p:nvSpPr>
          <p:cNvPr id="69" name="Google Shape;69;p46"/>
          <p:cNvSpPr txBox="1">
            <a:spLocks noGrp="1"/>
          </p:cNvSpPr>
          <p:nvPr>
            <p:ph type="body" idx="1"/>
          </p:nvPr>
        </p:nvSpPr>
        <p:spPr>
          <a:xfrm>
            <a:off x="4327593" y="4302406"/>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1600"/>
              <a:buNone/>
              <a:defRPr sz="1600">
                <a:solidFill>
                  <a:schemeClr val="l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6"/>
          <p:cNvSpPr txBox="1">
            <a:spLocks noGrp="1"/>
          </p:cNvSpPr>
          <p:nvPr>
            <p:ph type="body" idx="2"/>
          </p:nvPr>
        </p:nvSpPr>
        <p:spPr>
          <a:xfrm>
            <a:off x="4327593" y="4632633"/>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1600"/>
              <a:buNone/>
              <a:defRPr sz="1600">
                <a:solidFill>
                  <a:schemeClr val="l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6"/>
          <p:cNvSpPr txBox="1">
            <a:spLocks noGrp="1"/>
          </p:cNvSpPr>
          <p:nvPr>
            <p:ph type="body" idx="3"/>
          </p:nvPr>
        </p:nvSpPr>
        <p:spPr>
          <a:xfrm>
            <a:off x="4327593" y="4962860"/>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1600"/>
              <a:buNone/>
              <a:defRPr sz="1600">
                <a:solidFill>
                  <a:schemeClr val="l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6"/>
          <p:cNvSpPr txBox="1">
            <a:spLocks noGrp="1"/>
          </p:cNvSpPr>
          <p:nvPr>
            <p:ph type="body" idx="4"/>
          </p:nvPr>
        </p:nvSpPr>
        <p:spPr>
          <a:xfrm>
            <a:off x="4327593" y="5325718"/>
            <a:ext cx="3240000" cy="3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1600"/>
              <a:buNone/>
              <a:defRPr sz="1600">
                <a:solidFill>
                  <a:schemeClr val="l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46" descr="Päijät-Sote logo"/>
          <p:cNvPicPr preferRelativeResize="0"/>
          <p:nvPr/>
        </p:nvPicPr>
        <p:blipFill rotWithShape="1">
          <a:blip r:embed="rId2">
            <a:alphaModFix/>
          </a:blip>
          <a:srcRect/>
          <a:stretch/>
        </p:blipFill>
        <p:spPr>
          <a:xfrm>
            <a:off x="3714749" y="2122862"/>
            <a:ext cx="4762500" cy="19548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Otsikkodia sininen">
  <p:cSld name="1_Otsikkodia sininen">
    <p:bg>
      <p:bgPr>
        <a:solidFill>
          <a:schemeClr val="dk2"/>
        </a:solidFill>
        <a:effectLst/>
      </p:bgPr>
    </p:bg>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2016000" y="1663200"/>
            <a:ext cx="8254800" cy="2224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600"/>
              </a:spcBef>
              <a:spcAft>
                <a:spcPts val="0"/>
              </a:spcAft>
              <a:buClr>
                <a:schemeClr val="lt1"/>
              </a:buClr>
              <a:buSzPts val="1400"/>
              <a:buFont typeface="Arial"/>
              <a:buNone/>
              <a:defRPr sz="4400" b="0">
                <a:solidFill>
                  <a:schemeClr val="lt1"/>
                </a:solidFill>
                <a:latin typeface="Arial"/>
                <a:ea typeface="Arial"/>
                <a:cs typeface="Arial"/>
                <a:sym typeface="Arial"/>
              </a:defRPr>
            </a:lvl1pPr>
            <a:lvl2pPr lvl="1" algn="l">
              <a:lnSpc>
                <a:spcPct val="90000"/>
              </a:lnSpc>
              <a:spcBef>
                <a:spcPts val="0"/>
              </a:spcBef>
              <a:spcAft>
                <a:spcPts val="0"/>
              </a:spcAft>
              <a:buClr>
                <a:schemeClr val="dk2"/>
              </a:buClr>
              <a:buSzPts val="1400"/>
              <a:buFont typeface="Arial"/>
              <a:buNone/>
              <a:defRPr/>
            </a:lvl2pPr>
            <a:lvl3pPr lvl="2" algn="l">
              <a:lnSpc>
                <a:spcPct val="90000"/>
              </a:lnSpc>
              <a:spcBef>
                <a:spcPts val="0"/>
              </a:spcBef>
              <a:spcAft>
                <a:spcPts val="0"/>
              </a:spcAft>
              <a:buClr>
                <a:schemeClr val="dk2"/>
              </a:buClr>
              <a:buSzPts val="1400"/>
              <a:buFont typeface="Arial"/>
              <a:buNone/>
              <a:defRPr/>
            </a:lvl3pPr>
            <a:lvl4pPr lvl="3" algn="l">
              <a:lnSpc>
                <a:spcPct val="90000"/>
              </a:lnSpc>
              <a:spcBef>
                <a:spcPts val="0"/>
              </a:spcBef>
              <a:spcAft>
                <a:spcPts val="0"/>
              </a:spcAft>
              <a:buClr>
                <a:schemeClr val="dk2"/>
              </a:buClr>
              <a:buSzPts val="1400"/>
              <a:buFont typeface="Arial"/>
              <a:buNone/>
              <a:defRPr/>
            </a:lvl4pPr>
            <a:lvl5pPr lvl="4" algn="l">
              <a:lnSpc>
                <a:spcPct val="90000"/>
              </a:lnSpc>
              <a:spcBef>
                <a:spcPts val="0"/>
              </a:spcBef>
              <a:spcAft>
                <a:spcPts val="0"/>
              </a:spcAft>
              <a:buClr>
                <a:schemeClr val="dk2"/>
              </a:buClr>
              <a:buSzPts val="1400"/>
              <a:buFont typeface="Arial"/>
              <a:buNone/>
              <a:defRPr/>
            </a:lvl5pPr>
            <a:lvl6pPr lvl="5" algn="l">
              <a:lnSpc>
                <a:spcPct val="90000"/>
              </a:lnSpc>
              <a:spcBef>
                <a:spcPts val="0"/>
              </a:spcBef>
              <a:spcAft>
                <a:spcPts val="0"/>
              </a:spcAft>
              <a:buClr>
                <a:schemeClr val="dk2"/>
              </a:buClr>
              <a:buSzPts val="1400"/>
              <a:buFont typeface="Arial"/>
              <a:buNone/>
              <a:defRPr/>
            </a:lvl6pPr>
            <a:lvl7pPr lvl="6" algn="l">
              <a:lnSpc>
                <a:spcPct val="90000"/>
              </a:lnSpc>
              <a:spcBef>
                <a:spcPts val="0"/>
              </a:spcBef>
              <a:spcAft>
                <a:spcPts val="0"/>
              </a:spcAft>
              <a:buClr>
                <a:schemeClr val="dk2"/>
              </a:buClr>
              <a:buSzPts val="1400"/>
              <a:buFont typeface="Arial"/>
              <a:buNone/>
              <a:defRPr/>
            </a:lvl7pPr>
            <a:lvl8pPr lvl="7" algn="l">
              <a:lnSpc>
                <a:spcPct val="90000"/>
              </a:lnSpc>
              <a:spcBef>
                <a:spcPts val="0"/>
              </a:spcBef>
              <a:spcAft>
                <a:spcPts val="0"/>
              </a:spcAft>
              <a:buClr>
                <a:schemeClr val="dk2"/>
              </a:buClr>
              <a:buSzPts val="1400"/>
              <a:buFont typeface="Arial"/>
              <a:buNone/>
              <a:defRPr/>
            </a:lvl8pPr>
            <a:lvl9pPr lvl="8" algn="l">
              <a:lnSpc>
                <a:spcPct val="90000"/>
              </a:lnSpc>
              <a:spcBef>
                <a:spcPts val="0"/>
              </a:spcBef>
              <a:spcAft>
                <a:spcPts val="0"/>
              </a:spcAft>
              <a:buClr>
                <a:schemeClr val="dk2"/>
              </a:buClr>
              <a:buSzPts val="1400"/>
              <a:buFont typeface="Arial"/>
              <a:buNone/>
              <a:defRPr/>
            </a:lvl9pPr>
          </a:lstStyle>
          <a:p>
            <a:endParaRPr/>
          </a:p>
        </p:txBody>
      </p:sp>
      <p:sp>
        <p:nvSpPr>
          <p:cNvPr id="76" name="Google Shape;76;p51"/>
          <p:cNvSpPr txBox="1">
            <a:spLocks noGrp="1"/>
          </p:cNvSpPr>
          <p:nvPr>
            <p:ph type="body" idx="1"/>
          </p:nvPr>
        </p:nvSpPr>
        <p:spPr>
          <a:xfrm>
            <a:off x="7381875" y="5394940"/>
            <a:ext cx="4210050" cy="6477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chemeClr val="lt1"/>
              </a:buClr>
              <a:buSzPts val="1600"/>
              <a:buNone/>
              <a:defRPr sz="1600">
                <a:solidFill>
                  <a:schemeClr val="l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Clr>
                <a:schemeClr val="dk1"/>
              </a:buClr>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hjä ilman logoa">
  <p:cSld name="Tyhjä ilman logoa">
    <p:spTree>
      <p:nvGrpSpPr>
        <p:cNvPr id="1" name="Shape 77"/>
        <p:cNvGrpSpPr/>
        <p:nvPr/>
      </p:nvGrpSpPr>
      <p:grpSpPr>
        <a:xfrm>
          <a:off x="0" y="0"/>
          <a:ext cx="0" cy="0"/>
          <a:chOff x="0" y="0"/>
          <a:chExt cx="0" cy="0"/>
        </a:xfrm>
      </p:grpSpPr>
      <p:sp>
        <p:nvSpPr>
          <p:cNvPr id="78" name="Google Shape;78;p52"/>
          <p:cNvSpPr txBox="1">
            <a:spLocks noGrp="1"/>
          </p:cNvSpPr>
          <p:nvPr>
            <p:ph type="dt" idx="10"/>
          </p:nvPr>
        </p:nvSpPr>
        <p:spPr>
          <a:xfrm>
            <a:off x="838200" y="6414396"/>
            <a:ext cx="735600" cy="347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tsikkodia_kuva_3">
  <p:cSld name="Otsikkodia_kuva_3">
    <p:spTree>
      <p:nvGrpSpPr>
        <p:cNvPr id="1" name="Shape 79"/>
        <p:cNvGrpSpPr/>
        <p:nvPr/>
      </p:nvGrpSpPr>
      <p:grpSpPr>
        <a:xfrm>
          <a:off x="0" y="0"/>
          <a:ext cx="0" cy="0"/>
          <a:chOff x="0" y="0"/>
          <a:chExt cx="0" cy="0"/>
        </a:xfrm>
      </p:grpSpPr>
      <p:sp>
        <p:nvSpPr>
          <p:cNvPr id="80" name="Google Shape;80;p65"/>
          <p:cNvSpPr txBox="1">
            <a:spLocks noGrp="1"/>
          </p:cNvSpPr>
          <p:nvPr>
            <p:ph type="ctrTitle"/>
          </p:nvPr>
        </p:nvSpPr>
        <p:spPr>
          <a:xfrm>
            <a:off x="6660106" y="3813060"/>
            <a:ext cx="4937749" cy="1863271"/>
          </a:xfrm>
          <a:prstGeom prst="rect">
            <a:avLst/>
          </a:prstGeom>
          <a:noFill/>
          <a:ln>
            <a:noFill/>
          </a:ln>
        </p:spPr>
        <p:txBody>
          <a:bodyPr spcFirstLastPara="1" wrap="square" lIns="91425" tIns="45700" rIns="91425" bIns="45700" anchor="t" anchorCtr="0">
            <a:normAutofit/>
          </a:bodyPr>
          <a:lstStyle>
            <a:lvl1pPr lvl="0" algn="r">
              <a:lnSpc>
                <a:spcPct val="100000"/>
              </a:lnSpc>
              <a:spcBef>
                <a:spcPts val="0"/>
              </a:spcBef>
              <a:spcAft>
                <a:spcPts val="0"/>
              </a:spcAft>
              <a:buClr>
                <a:schemeClr val="lt1"/>
              </a:buClr>
              <a:buSzPts val="1400"/>
              <a:buFont typeface="Arial"/>
              <a:buNone/>
              <a:defRPr sz="4800">
                <a:solidFill>
                  <a:schemeClr val="lt1"/>
                </a:solidFill>
                <a:latin typeface="Arial"/>
                <a:ea typeface="Arial"/>
                <a:cs typeface="Arial"/>
                <a:sym typeface="Arial"/>
              </a:defRPr>
            </a:lvl1pPr>
            <a:lvl2pPr lvl="1" algn="l">
              <a:lnSpc>
                <a:spcPct val="90000"/>
              </a:lnSpc>
              <a:spcBef>
                <a:spcPts val="0"/>
              </a:spcBef>
              <a:spcAft>
                <a:spcPts val="0"/>
              </a:spcAft>
              <a:buClr>
                <a:schemeClr val="dk2"/>
              </a:buClr>
              <a:buSzPts val="1400"/>
              <a:buFont typeface="Arial"/>
              <a:buNone/>
              <a:defRPr/>
            </a:lvl2pPr>
            <a:lvl3pPr lvl="2" algn="l">
              <a:lnSpc>
                <a:spcPct val="90000"/>
              </a:lnSpc>
              <a:spcBef>
                <a:spcPts val="0"/>
              </a:spcBef>
              <a:spcAft>
                <a:spcPts val="0"/>
              </a:spcAft>
              <a:buClr>
                <a:schemeClr val="dk2"/>
              </a:buClr>
              <a:buSzPts val="1400"/>
              <a:buFont typeface="Arial"/>
              <a:buNone/>
              <a:defRPr/>
            </a:lvl3pPr>
            <a:lvl4pPr lvl="3" algn="l">
              <a:lnSpc>
                <a:spcPct val="90000"/>
              </a:lnSpc>
              <a:spcBef>
                <a:spcPts val="0"/>
              </a:spcBef>
              <a:spcAft>
                <a:spcPts val="0"/>
              </a:spcAft>
              <a:buClr>
                <a:schemeClr val="dk2"/>
              </a:buClr>
              <a:buSzPts val="1400"/>
              <a:buFont typeface="Arial"/>
              <a:buNone/>
              <a:defRPr/>
            </a:lvl4pPr>
            <a:lvl5pPr lvl="4" algn="l">
              <a:lnSpc>
                <a:spcPct val="90000"/>
              </a:lnSpc>
              <a:spcBef>
                <a:spcPts val="0"/>
              </a:spcBef>
              <a:spcAft>
                <a:spcPts val="0"/>
              </a:spcAft>
              <a:buClr>
                <a:schemeClr val="dk2"/>
              </a:buClr>
              <a:buSzPts val="1400"/>
              <a:buFont typeface="Arial"/>
              <a:buNone/>
              <a:defRPr/>
            </a:lvl5pPr>
            <a:lvl6pPr lvl="5" algn="l">
              <a:lnSpc>
                <a:spcPct val="90000"/>
              </a:lnSpc>
              <a:spcBef>
                <a:spcPts val="0"/>
              </a:spcBef>
              <a:spcAft>
                <a:spcPts val="0"/>
              </a:spcAft>
              <a:buClr>
                <a:schemeClr val="dk2"/>
              </a:buClr>
              <a:buSzPts val="1400"/>
              <a:buFont typeface="Arial"/>
              <a:buNone/>
              <a:defRPr/>
            </a:lvl6pPr>
            <a:lvl7pPr lvl="6" algn="l">
              <a:lnSpc>
                <a:spcPct val="90000"/>
              </a:lnSpc>
              <a:spcBef>
                <a:spcPts val="0"/>
              </a:spcBef>
              <a:spcAft>
                <a:spcPts val="0"/>
              </a:spcAft>
              <a:buClr>
                <a:schemeClr val="dk2"/>
              </a:buClr>
              <a:buSzPts val="1400"/>
              <a:buFont typeface="Arial"/>
              <a:buNone/>
              <a:defRPr/>
            </a:lvl7pPr>
            <a:lvl8pPr lvl="7" algn="l">
              <a:lnSpc>
                <a:spcPct val="90000"/>
              </a:lnSpc>
              <a:spcBef>
                <a:spcPts val="0"/>
              </a:spcBef>
              <a:spcAft>
                <a:spcPts val="0"/>
              </a:spcAft>
              <a:buClr>
                <a:schemeClr val="dk2"/>
              </a:buClr>
              <a:buSzPts val="1400"/>
              <a:buFont typeface="Arial"/>
              <a:buNone/>
              <a:defRPr/>
            </a:lvl8pPr>
            <a:lvl9pPr lvl="8" algn="l">
              <a:lnSpc>
                <a:spcPct val="90000"/>
              </a:lnSpc>
              <a:spcBef>
                <a:spcPts val="0"/>
              </a:spcBef>
              <a:spcAft>
                <a:spcPts val="0"/>
              </a:spcAft>
              <a:buClr>
                <a:schemeClr val="dk2"/>
              </a:buClr>
              <a:buSzPts val="1400"/>
              <a:buFont typeface="Arial"/>
              <a:buNone/>
              <a:defRPr/>
            </a:lvl9pPr>
          </a:lstStyle>
          <a:p>
            <a:endParaRPr/>
          </a:p>
        </p:txBody>
      </p:sp>
      <p:sp>
        <p:nvSpPr>
          <p:cNvPr id="81" name="Google Shape;81;p65"/>
          <p:cNvSpPr txBox="1">
            <a:spLocks noGrp="1"/>
          </p:cNvSpPr>
          <p:nvPr>
            <p:ph type="subTitle" idx="1"/>
          </p:nvPr>
        </p:nvSpPr>
        <p:spPr>
          <a:xfrm>
            <a:off x="6660106" y="5725317"/>
            <a:ext cx="4937750" cy="593595"/>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65"/>
          <p:cNvSpPr txBox="1">
            <a:spLocks noGrp="1"/>
          </p:cNvSpPr>
          <p:nvPr>
            <p:ph type="dt" idx="10"/>
          </p:nvPr>
        </p:nvSpPr>
        <p:spPr>
          <a:xfrm>
            <a:off x="9790113" y="304800"/>
            <a:ext cx="1308100" cy="3222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400"/>
              <a:buFont typeface="Calibri"/>
              <a:buNone/>
              <a:defRPr sz="11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65"/>
          <p:cNvSpPr txBox="1">
            <a:spLocks noGrp="1"/>
          </p:cNvSpPr>
          <p:nvPr>
            <p:ph type="sldNum" idx="12"/>
          </p:nvPr>
        </p:nvSpPr>
        <p:spPr>
          <a:xfrm>
            <a:off x="11237913" y="304800"/>
            <a:ext cx="768350" cy="32226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100"/>
              <a:buFont typeface="Calibri"/>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Nostodia">
  <p:cSld name="1_Nostodia">
    <p:bg>
      <p:bgPr>
        <a:solidFill>
          <a:schemeClr val="accent1"/>
        </a:solidFill>
        <a:effectLst/>
      </p:bgPr>
    </p:bg>
    <p:spTree>
      <p:nvGrpSpPr>
        <p:cNvPr id="1" name="Shape 84"/>
        <p:cNvGrpSpPr/>
        <p:nvPr/>
      </p:nvGrpSpPr>
      <p:grpSpPr>
        <a:xfrm>
          <a:off x="0" y="0"/>
          <a:ext cx="0" cy="0"/>
          <a:chOff x="0" y="0"/>
          <a:chExt cx="0" cy="0"/>
        </a:xfrm>
      </p:grpSpPr>
      <p:sp>
        <p:nvSpPr>
          <p:cNvPr id="85" name="Google Shape;85;p66"/>
          <p:cNvSpPr txBox="1">
            <a:spLocks noGrp="1"/>
          </p:cNvSpPr>
          <p:nvPr>
            <p:ph type="body" idx="1"/>
          </p:nvPr>
        </p:nvSpPr>
        <p:spPr>
          <a:xfrm>
            <a:off x="2021681" y="2419723"/>
            <a:ext cx="8148637" cy="290475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3400"/>
              <a:buNone/>
              <a:defRPr sz="3400">
                <a:solidFill>
                  <a:schemeClr val="lt1"/>
                </a:solidFill>
                <a:latin typeface="Arial"/>
                <a:ea typeface="Arial"/>
                <a:cs typeface="Arial"/>
                <a:sym typeface="Arial"/>
              </a:defRPr>
            </a:lvl1pPr>
            <a:lvl2pPr marL="914400" lvl="1" indent="-317500" algn="l">
              <a:lnSpc>
                <a:spcPct val="100000"/>
              </a:lnSpc>
              <a:spcBef>
                <a:spcPts val="30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228600" algn="l">
              <a:lnSpc>
                <a:spcPct val="90000"/>
              </a:lnSpc>
              <a:spcBef>
                <a:spcPts val="500"/>
              </a:spcBef>
              <a:spcAft>
                <a:spcPts val="0"/>
              </a:spcAft>
              <a:buClr>
                <a:schemeClr val="lt1"/>
              </a:buClr>
              <a:buSzPts val="1400"/>
              <a:buNone/>
              <a:defRPr>
                <a:solidFill>
                  <a:schemeClr val="lt1"/>
                </a:solidFill>
              </a:defRPr>
            </a:lvl4pPr>
            <a:lvl5pPr marL="2286000" lvl="4" indent="-304800" algn="l">
              <a:lnSpc>
                <a:spcPct val="90000"/>
              </a:lnSpc>
              <a:spcBef>
                <a:spcPts val="500"/>
              </a:spcBef>
              <a:spcAft>
                <a:spcPts val="0"/>
              </a:spcAft>
              <a:buClr>
                <a:schemeClr val="lt1"/>
              </a:buClr>
              <a:buSzPts val="12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äliotsikko">
  <p:cSld name="1_Väliotsikko">
    <p:bg>
      <p:bgPr>
        <a:solidFill>
          <a:schemeClr val="accent1"/>
        </a:solidFill>
        <a:effectLst/>
      </p:bgPr>
    </p:bg>
    <p:spTree>
      <p:nvGrpSpPr>
        <p:cNvPr id="1" name="Shape 86"/>
        <p:cNvGrpSpPr/>
        <p:nvPr/>
      </p:nvGrpSpPr>
      <p:grpSpPr>
        <a:xfrm>
          <a:off x="0" y="0"/>
          <a:ext cx="0" cy="0"/>
          <a:chOff x="0" y="0"/>
          <a:chExt cx="0" cy="0"/>
        </a:xfrm>
      </p:grpSpPr>
      <p:sp>
        <p:nvSpPr>
          <p:cNvPr id="87" name="Google Shape;87;p82"/>
          <p:cNvSpPr txBox="1">
            <a:spLocks noGrp="1"/>
          </p:cNvSpPr>
          <p:nvPr>
            <p:ph type="title"/>
          </p:nvPr>
        </p:nvSpPr>
        <p:spPr>
          <a:xfrm>
            <a:off x="625164" y="1033409"/>
            <a:ext cx="8401606" cy="138918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1400"/>
              <a:buFont typeface="Arial"/>
              <a:buNone/>
              <a:defRPr sz="4000">
                <a:solidFill>
                  <a:schemeClr val="lt1"/>
                </a:solidFill>
                <a:latin typeface="Arial"/>
                <a:ea typeface="Arial"/>
                <a:cs typeface="Arial"/>
                <a:sym typeface="Arial"/>
              </a:defRPr>
            </a:lvl1pPr>
            <a:lvl2pPr lvl="1" algn="l">
              <a:lnSpc>
                <a:spcPct val="90000"/>
              </a:lnSpc>
              <a:spcBef>
                <a:spcPts val="0"/>
              </a:spcBef>
              <a:spcAft>
                <a:spcPts val="0"/>
              </a:spcAft>
              <a:buClr>
                <a:schemeClr val="dk2"/>
              </a:buClr>
              <a:buSzPts val="1400"/>
              <a:buFont typeface="Arial"/>
              <a:buNone/>
              <a:defRPr/>
            </a:lvl2pPr>
            <a:lvl3pPr lvl="2" algn="l">
              <a:lnSpc>
                <a:spcPct val="90000"/>
              </a:lnSpc>
              <a:spcBef>
                <a:spcPts val="0"/>
              </a:spcBef>
              <a:spcAft>
                <a:spcPts val="0"/>
              </a:spcAft>
              <a:buClr>
                <a:schemeClr val="dk2"/>
              </a:buClr>
              <a:buSzPts val="1400"/>
              <a:buFont typeface="Arial"/>
              <a:buNone/>
              <a:defRPr/>
            </a:lvl3pPr>
            <a:lvl4pPr lvl="3" algn="l">
              <a:lnSpc>
                <a:spcPct val="90000"/>
              </a:lnSpc>
              <a:spcBef>
                <a:spcPts val="0"/>
              </a:spcBef>
              <a:spcAft>
                <a:spcPts val="0"/>
              </a:spcAft>
              <a:buClr>
                <a:schemeClr val="dk2"/>
              </a:buClr>
              <a:buSzPts val="1400"/>
              <a:buFont typeface="Arial"/>
              <a:buNone/>
              <a:defRPr/>
            </a:lvl4pPr>
            <a:lvl5pPr lvl="4" algn="l">
              <a:lnSpc>
                <a:spcPct val="90000"/>
              </a:lnSpc>
              <a:spcBef>
                <a:spcPts val="0"/>
              </a:spcBef>
              <a:spcAft>
                <a:spcPts val="0"/>
              </a:spcAft>
              <a:buClr>
                <a:schemeClr val="dk2"/>
              </a:buClr>
              <a:buSzPts val="1400"/>
              <a:buFont typeface="Arial"/>
              <a:buNone/>
              <a:defRPr/>
            </a:lvl5pPr>
            <a:lvl6pPr lvl="5" algn="l">
              <a:lnSpc>
                <a:spcPct val="90000"/>
              </a:lnSpc>
              <a:spcBef>
                <a:spcPts val="0"/>
              </a:spcBef>
              <a:spcAft>
                <a:spcPts val="0"/>
              </a:spcAft>
              <a:buClr>
                <a:schemeClr val="dk2"/>
              </a:buClr>
              <a:buSzPts val="1400"/>
              <a:buFont typeface="Arial"/>
              <a:buNone/>
              <a:defRPr/>
            </a:lvl6pPr>
            <a:lvl7pPr lvl="6" algn="l">
              <a:lnSpc>
                <a:spcPct val="90000"/>
              </a:lnSpc>
              <a:spcBef>
                <a:spcPts val="0"/>
              </a:spcBef>
              <a:spcAft>
                <a:spcPts val="0"/>
              </a:spcAft>
              <a:buClr>
                <a:schemeClr val="dk2"/>
              </a:buClr>
              <a:buSzPts val="1400"/>
              <a:buFont typeface="Arial"/>
              <a:buNone/>
              <a:defRPr/>
            </a:lvl7pPr>
            <a:lvl8pPr lvl="7" algn="l">
              <a:lnSpc>
                <a:spcPct val="90000"/>
              </a:lnSpc>
              <a:spcBef>
                <a:spcPts val="0"/>
              </a:spcBef>
              <a:spcAft>
                <a:spcPts val="0"/>
              </a:spcAft>
              <a:buClr>
                <a:schemeClr val="dk2"/>
              </a:buClr>
              <a:buSzPts val="1400"/>
              <a:buFont typeface="Arial"/>
              <a:buNone/>
              <a:defRPr/>
            </a:lvl8pPr>
            <a:lvl9pPr lvl="8" algn="l">
              <a:lnSpc>
                <a:spcPct val="90000"/>
              </a:lnSpc>
              <a:spcBef>
                <a:spcPts val="0"/>
              </a:spcBef>
              <a:spcAft>
                <a:spcPts val="0"/>
              </a:spcAft>
              <a:buClr>
                <a:schemeClr val="dk2"/>
              </a:buClr>
              <a:buSzPts val="1400"/>
              <a:buFont typeface="Arial"/>
              <a:buNone/>
              <a:defRPr/>
            </a:lvl9pPr>
          </a:lstStyle>
          <a:p>
            <a:endParaRPr/>
          </a:p>
        </p:txBody>
      </p:sp>
      <p:sp>
        <p:nvSpPr>
          <p:cNvPr id="88" name="Google Shape;88;p82"/>
          <p:cNvSpPr txBox="1">
            <a:spLocks noGrp="1"/>
          </p:cNvSpPr>
          <p:nvPr>
            <p:ph type="subTitle" idx="1"/>
          </p:nvPr>
        </p:nvSpPr>
        <p:spPr>
          <a:xfrm>
            <a:off x="625163" y="2817820"/>
            <a:ext cx="8401608" cy="593595"/>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6_Aloitussivu ">
  <p:cSld name="6_Aloitussivu ">
    <p:bg>
      <p:bgPr>
        <a:solidFill>
          <a:schemeClr val="accent1"/>
        </a:solidFill>
        <a:effectLst/>
      </p:bgPr>
    </p:bg>
    <p:spTree>
      <p:nvGrpSpPr>
        <p:cNvPr id="1" name="Shape 89"/>
        <p:cNvGrpSpPr/>
        <p:nvPr/>
      </p:nvGrpSpPr>
      <p:grpSpPr>
        <a:xfrm>
          <a:off x="0" y="0"/>
          <a:ext cx="0" cy="0"/>
          <a:chOff x="0" y="0"/>
          <a:chExt cx="0" cy="0"/>
        </a:xfrm>
      </p:grpSpPr>
      <p:sp>
        <p:nvSpPr>
          <p:cNvPr id="90" name="Google Shape;90;p83"/>
          <p:cNvSpPr txBox="1">
            <a:spLocks noGrp="1"/>
          </p:cNvSpPr>
          <p:nvPr>
            <p:ph type="ctrTitle"/>
          </p:nvPr>
        </p:nvSpPr>
        <p:spPr>
          <a:xfrm>
            <a:off x="594145" y="817051"/>
            <a:ext cx="5501856" cy="186327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400"/>
              <a:buFont typeface="Arial"/>
              <a:buNone/>
              <a:defRPr sz="4800">
                <a:solidFill>
                  <a:schemeClr val="lt1"/>
                </a:solidFill>
                <a:latin typeface="Arial"/>
                <a:ea typeface="Arial"/>
                <a:cs typeface="Arial"/>
                <a:sym typeface="Arial"/>
              </a:defRPr>
            </a:lvl1pPr>
            <a:lvl2pPr lvl="1" algn="l">
              <a:lnSpc>
                <a:spcPct val="90000"/>
              </a:lnSpc>
              <a:spcBef>
                <a:spcPts val="0"/>
              </a:spcBef>
              <a:spcAft>
                <a:spcPts val="0"/>
              </a:spcAft>
              <a:buClr>
                <a:schemeClr val="dk2"/>
              </a:buClr>
              <a:buSzPts val="1400"/>
              <a:buFont typeface="Arial"/>
              <a:buNone/>
              <a:defRPr/>
            </a:lvl2pPr>
            <a:lvl3pPr lvl="2" algn="l">
              <a:lnSpc>
                <a:spcPct val="90000"/>
              </a:lnSpc>
              <a:spcBef>
                <a:spcPts val="0"/>
              </a:spcBef>
              <a:spcAft>
                <a:spcPts val="0"/>
              </a:spcAft>
              <a:buClr>
                <a:schemeClr val="dk2"/>
              </a:buClr>
              <a:buSzPts val="1400"/>
              <a:buFont typeface="Arial"/>
              <a:buNone/>
              <a:defRPr/>
            </a:lvl3pPr>
            <a:lvl4pPr lvl="3" algn="l">
              <a:lnSpc>
                <a:spcPct val="90000"/>
              </a:lnSpc>
              <a:spcBef>
                <a:spcPts val="0"/>
              </a:spcBef>
              <a:spcAft>
                <a:spcPts val="0"/>
              </a:spcAft>
              <a:buClr>
                <a:schemeClr val="dk2"/>
              </a:buClr>
              <a:buSzPts val="1400"/>
              <a:buFont typeface="Arial"/>
              <a:buNone/>
              <a:defRPr/>
            </a:lvl4pPr>
            <a:lvl5pPr lvl="4" algn="l">
              <a:lnSpc>
                <a:spcPct val="90000"/>
              </a:lnSpc>
              <a:spcBef>
                <a:spcPts val="0"/>
              </a:spcBef>
              <a:spcAft>
                <a:spcPts val="0"/>
              </a:spcAft>
              <a:buClr>
                <a:schemeClr val="dk2"/>
              </a:buClr>
              <a:buSzPts val="1400"/>
              <a:buFont typeface="Arial"/>
              <a:buNone/>
              <a:defRPr/>
            </a:lvl5pPr>
            <a:lvl6pPr lvl="5" algn="l">
              <a:lnSpc>
                <a:spcPct val="90000"/>
              </a:lnSpc>
              <a:spcBef>
                <a:spcPts val="0"/>
              </a:spcBef>
              <a:spcAft>
                <a:spcPts val="0"/>
              </a:spcAft>
              <a:buClr>
                <a:schemeClr val="dk2"/>
              </a:buClr>
              <a:buSzPts val="1400"/>
              <a:buFont typeface="Arial"/>
              <a:buNone/>
              <a:defRPr/>
            </a:lvl6pPr>
            <a:lvl7pPr lvl="6" algn="l">
              <a:lnSpc>
                <a:spcPct val="90000"/>
              </a:lnSpc>
              <a:spcBef>
                <a:spcPts val="0"/>
              </a:spcBef>
              <a:spcAft>
                <a:spcPts val="0"/>
              </a:spcAft>
              <a:buClr>
                <a:schemeClr val="dk2"/>
              </a:buClr>
              <a:buSzPts val="1400"/>
              <a:buFont typeface="Arial"/>
              <a:buNone/>
              <a:defRPr/>
            </a:lvl7pPr>
            <a:lvl8pPr lvl="7" algn="l">
              <a:lnSpc>
                <a:spcPct val="90000"/>
              </a:lnSpc>
              <a:spcBef>
                <a:spcPts val="0"/>
              </a:spcBef>
              <a:spcAft>
                <a:spcPts val="0"/>
              </a:spcAft>
              <a:buClr>
                <a:schemeClr val="dk2"/>
              </a:buClr>
              <a:buSzPts val="1400"/>
              <a:buFont typeface="Arial"/>
              <a:buNone/>
              <a:defRPr/>
            </a:lvl8pPr>
            <a:lvl9pPr lvl="8" algn="l">
              <a:lnSpc>
                <a:spcPct val="90000"/>
              </a:lnSpc>
              <a:spcBef>
                <a:spcPts val="0"/>
              </a:spcBef>
              <a:spcAft>
                <a:spcPts val="0"/>
              </a:spcAft>
              <a:buClr>
                <a:schemeClr val="dk2"/>
              </a:buClr>
              <a:buSzPts val="1400"/>
              <a:buFont typeface="Arial"/>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yhjä">
  <p:cSld name="1_Tyhjä">
    <p:spTree>
      <p:nvGrpSpPr>
        <p:cNvPr id="1" name="Shape 9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tsikkodia valkoinen">
  <p:cSld name="Otsikkodia valkoinen">
    <p:bg>
      <p:bgPr>
        <a:solidFill>
          <a:schemeClr val="lt1"/>
        </a:solidFill>
        <a:effectLst/>
      </p:bgPr>
    </p:bg>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2016000" y="1663200"/>
            <a:ext cx="8254800" cy="2224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600"/>
              </a:spcBef>
              <a:spcAft>
                <a:spcPts val="0"/>
              </a:spcAft>
              <a:buSzPts val="1400"/>
              <a:buNone/>
              <a:defRPr sz="4400"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7381875" y="5394940"/>
            <a:ext cx="4210050" cy="6477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chemeClr val="accent1"/>
              </a:buClr>
              <a:buSzPts val="1600"/>
              <a:buNone/>
              <a:defRPr sz="1600">
                <a:solidFill>
                  <a:schemeClr val="accent1"/>
                </a:solidFill>
                <a:latin typeface="Arial"/>
                <a:ea typeface="Arial"/>
                <a:cs typeface="Arial"/>
                <a:sym typeface="Arial"/>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228600" algn="l">
              <a:lnSpc>
                <a:spcPct val="90000"/>
              </a:lnSpc>
              <a:spcBef>
                <a:spcPts val="500"/>
              </a:spcBef>
              <a:spcAft>
                <a:spcPts val="0"/>
              </a:spcAft>
              <a:buSzPts val="1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34" descr="Päijät-Sote logo"/>
          <p:cNvPicPr preferRelativeResize="0"/>
          <p:nvPr/>
        </p:nvPicPr>
        <p:blipFill rotWithShape="1">
          <a:blip r:embed="rId2">
            <a:alphaModFix/>
          </a:blip>
          <a:srcRect/>
          <a:stretch/>
        </p:blipFill>
        <p:spPr>
          <a:xfrm>
            <a:off x="3949885" y="4060455"/>
            <a:ext cx="3935682" cy="11613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tsikkodia kuvalla 1">
  <p:cSld name="Otsikkodia kuvalla 1">
    <p:bg>
      <p:bgPr>
        <a:solidFill>
          <a:schemeClr val="lt1"/>
        </a:solidFill>
        <a:effectLst/>
      </p:bgPr>
    </p:bg>
    <p:spTree>
      <p:nvGrpSpPr>
        <p:cNvPr id="1" name="Shape 19"/>
        <p:cNvGrpSpPr/>
        <p:nvPr/>
      </p:nvGrpSpPr>
      <p:grpSpPr>
        <a:xfrm>
          <a:off x="0" y="0"/>
          <a:ext cx="0" cy="0"/>
          <a:chOff x="0" y="0"/>
          <a:chExt cx="0" cy="0"/>
        </a:xfrm>
      </p:grpSpPr>
      <p:pic>
        <p:nvPicPr>
          <p:cNvPr id="20" name="Google Shape;20;p35" descr="Äiti mittaa lapsen pituutta"/>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35"/>
          <p:cNvSpPr txBox="1">
            <a:spLocks noGrp="1"/>
          </p:cNvSpPr>
          <p:nvPr>
            <p:ph type="ctrTitle"/>
          </p:nvPr>
        </p:nvSpPr>
        <p:spPr>
          <a:xfrm>
            <a:off x="594145" y="817051"/>
            <a:ext cx="4807588" cy="186327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35"/>
          <p:cNvSpPr txBox="1">
            <a:spLocks noGrp="1"/>
          </p:cNvSpPr>
          <p:nvPr>
            <p:ph type="subTitle" idx="1"/>
          </p:nvPr>
        </p:nvSpPr>
        <p:spPr>
          <a:xfrm>
            <a:off x="594145" y="2729309"/>
            <a:ext cx="480758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dk2"/>
              </a:buClr>
              <a:buSzPts val="2400"/>
              <a:buNone/>
              <a:defRPr sz="2400">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35" descr="Logo&#10;&#10;Description automatically generated"/>
          <p:cNvPicPr preferRelativeResize="0"/>
          <p:nvPr/>
        </p:nvPicPr>
        <p:blipFill rotWithShape="1">
          <a:blip r:embed="rId3">
            <a:alphaModFix/>
          </a:blip>
          <a:srcRect/>
          <a:stretch/>
        </p:blipFill>
        <p:spPr>
          <a:xfrm>
            <a:off x="359546" y="6007893"/>
            <a:ext cx="1836737" cy="5413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tsikkodia kuvalla 2">
  <p:cSld name="Otsikkodia kuvalla 2">
    <p:spTree>
      <p:nvGrpSpPr>
        <p:cNvPr id="1" name="Shape 24"/>
        <p:cNvGrpSpPr/>
        <p:nvPr/>
      </p:nvGrpSpPr>
      <p:grpSpPr>
        <a:xfrm>
          <a:off x="0" y="0"/>
          <a:ext cx="0" cy="0"/>
          <a:chOff x="0" y="0"/>
          <a:chExt cx="0" cy="0"/>
        </a:xfrm>
      </p:grpSpPr>
      <p:pic>
        <p:nvPicPr>
          <p:cNvPr id="25" name="Google Shape;25;p36" descr="Hoitaja ja lääkäri katsovat kameraan"/>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6" name="Google Shape;26;p36" descr="Päijät-Sote logo"/>
          <p:cNvPicPr preferRelativeResize="0"/>
          <p:nvPr/>
        </p:nvPicPr>
        <p:blipFill rotWithShape="1">
          <a:blip r:embed="rId3">
            <a:alphaModFix/>
          </a:blip>
          <a:srcRect/>
          <a:stretch/>
        </p:blipFill>
        <p:spPr>
          <a:xfrm>
            <a:off x="477838" y="348118"/>
            <a:ext cx="1833562" cy="541337"/>
          </a:xfrm>
          <a:prstGeom prst="rect">
            <a:avLst/>
          </a:prstGeom>
          <a:noFill/>
          <a:ln>
            <a:noFill/>
          </a:ln>
        </p:spPr>
      </p:pic>
      <p:sp>
        <p:nvSpPr>
          <p:cNvPr id="27" name="Google Shape;27;p36"/>
          <p:cNvSpPr txBox="1">
            <a:spLocks noGrp="1"/>
          </p:cNvSpPr>
          <p:nvPr>
            <p:ph type="ctrTitle"/>
          </p:nvPr>
        </p:nvSpPr>
        <p:spPr>
          <a:xfrm>
            <a:off x="594144" y="2731575"/>
            <a:ext cx="4126712" cy="186327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3200">
                <a:solidFill>
                  <a:schemeClr val="dk2"/>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36"/>
          <p:cNvSpPr txBox="1">
            <a:spLocks noGrp="1"/>
          </p:cNvSpPr>
          <p:nvPr>
            <p:ph type="subTitle" idx="1"/>
          </p:nvPr>
        </p:nvSpPr>
        <p:spPr>
          <a:xfrm>
            <a:off x="594144" y="4643833"/>
            <a:ext cx="4126712" cy="1055291"/>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dk2"/>
              </a:buClr>
              <a:buSzPts val="2400"/>
              <a:buNone/>
              <a:defRPr sz="2400">
                <a:solidFill>
                  <a:schemeClr val="dk2"/>
                </a:solidFill>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9" name="Google Shape;29;p36" descr="Logo&#10;&#10;Description automatically generated"/>
          <p:cNvPicPr preferRelativeResize="0"/>
          <p:nvPr/>
        </p:nvPicPr>
        <p:blipFill rotWithShape="1">
          <a:blip r:embed="rId4">
            <a:alphaModFix/>
          </a:blip>
          <a:srcRect/>
          <a:stretch/>
        </p:blipFill>
        <p:spPr>
          <a:xfrm>
            <a:off x="359546" y="6007893"/>
            <a:ext cx="1836737" cy="5413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tsikkodia tyhjä kuvapaikka">
  <p:cSld name="Otsikkodia tyhjä kuvapaikka">
    <p:spTree>
      <p:nvGrpSpPr>
        <p:cNvPr id="1" name="Shape 35"/>
        <p:cNvGrpSpPr/>
        <p:nvPr/>
      </p:nvGrpSpPr>
      <p:grpSpPr>
        <a:xfrm>
          <a:off x="0" y="0"/>
          <a:ext cx="0" cy="0"/>
          <a:chOff x="0" y="0"/>
          <a:chExt cx="0" cy="0"/>
        </a:xfrm>
      </p:grpSpPr>
      <p:sp>
        <p:nvSpPr>
          <p:cNvPr id="36" name="Google Shape;36;p38"/>
          <p:cNvSpPr>
            <a:spLocks noGrp="1"/>
          </p:cNvSpPr>
          <p:nvPr>
            <p:ph type="pic" idx="2"/>
          </p:nvPr>
        </p:nvSpPr>
        <p:spPr>
          <a:xfrm>
            <a:off x="0" y="0"/>
            <a:ext cx="12192000" cy="6858000"/>
          </a:xfrm>
          <a:prstGeom prst="rect">
            <a:avLst/>
          </a:prstGeom>
          <a:noFill/>
          <a:ln>
            <a:noFill/>
          </a:ln>
        </p:spPr>
      </p:sp>
      <p:pic>
        <p:nvPicPr>
          <p:cNvPr id="37" name="Google Shape;37;p38" descr="Päijät-Sote logo"/>
          <p:cNvPicPr preferRelativeResize="0"/>
          <p:nvPr/>
        </p:nvPicPr>
        <p:blipFill rotWithShape="1">
          <a:blip r:embed="rId2">
            <a:alphaModFix/>
          </a:blip>
          <a:srcRect/>
          <a:stretch/>
        </p:blipFill>
        <p:spPr>
          <a:xfrm>
            <a:off x="359096" y="6000237"/>
            <a:ext cx="1833562" cy="541337"/>
          </a:xfrm>
          <a:prstGeom prst="rect">
            <a:avLst/>
          </a:prstGeom>
          <a:noFill/>
          <a:ln>
            <a:noFill/>
          </a:ln>
        </p:spPr>
      </p:pic>
      <p:sp>
        <p:nvSpPr>
          <p:cNvPr id="38" name="Google Shape;38;p38"/>
          <p:cNvSpPr txBox="1">
            <a:spLocks noGrp="1"/>
          </p:cNvSpPr>
          <p:nvPr>
            <p:ph type="ctrTitle"/>
          </p:nvPr>
        </p:nvSpPr>
        <p:spPr>
          <a:xfrm>
            <a:off x="594145" y="817051"/>
            <a:ext cx="4807588" cy="186327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32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38"/>
          <p:cNvSpPr txBox="1">
            <a:spLocks noGrp="1"/>
          </p:cNvSpPr>
          <p:nvPr>
            <p:ph type="subTitle" idx="1"/>
          </p:nvPr>
        </p:nvSpPr>
        <p:spPr>
          <a:xfrm>
            <a:off x="594145" y="2729309"/>
            <a:ext cx="480758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dk2"/>
              </a:buClr>
              <a:buSzPts val="2400"/>
              <a:buNone/>
              <a:defRPr sz="2400">
                <a:latin typeface="Arial"/>
                <a:ea typeface="Arial"/>
                <a:cs typeface="Arial"/>
                <a:sym typeface="Arial"/>
              </a:defRPr>
            </a:lvl1pPr>
            <a:lvl2pPr lvl="1" algn="ctr">
              <a:lnSpc>
                <a:spcPct val="100000"/>
              </a:lnSpc>
              <a:spcBef>
                <a:spcPts val="500"/>
              </a:spcBef>
              <a:spcAft>
                <a:spcPts val="0"/>
              </a:spcAft>
              <a:buClr>
                <a:schemeClr val="dk2"/>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ksi palstaa">
  <p:cSld name="1_Kaksi palstaa">
    <p:spTree>
      <p:nvGrpSpPr>
        <p:cNvPr id="1" name="Shape 50"/>
        <p:cNvGrpSpPr/>
        <p:nvPr/>
      </p:nvGrpSpPr>
      <p:grpSpPr>
        <a:xfrm>
          <a:off x="0" y="0"/>
          <a:ext cx="0" cy="0"/>
          <a:chOff x="0" y="0"/>
          <a:chExt cx="0" cy="0"/>
        </a:xfrm>
      </p:grpSpPr>
      <p:sp>
        <p:nvSpPr>
          <p:cNvPr id="51" name="Google Shape;51;p47"/>
          <p:cNvSpPr txBox="1">
            <a:spLocks noGrp="1"/>
          </p:cNvSpPr>
          <p:nvPr>
            <p:ph type="title"/>
          </p:nvPr>
        </p:nvSpPr>
        <p:spPr>
          <a:xfrm>
            <a:off x="838200" y="912904"/>
            <a:ext cx="10515600" cy="1018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47"/>
          <p:cNvSpPr txBox="1">
            <a:spLocks noGrp="1"/>
          </p:cNvSpPr>
          <p:nvPr>
            <p:ph type="body" idx="1"/>
          </p:nvPr>
        </p:nvSpPr>
        <p:spPr>
          <a:xfrm>
            <a:off x="838200" y="2026037"/>
            <a:ext cx="10515600" cy="35158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Font typeface="Arial"/>
              <a:buAutoNum type="arabicPeriod"/>
              <a:defRPr>
                <a:latin typeface="Arial"/>
                <a:ea typeface="Arial"/>
                <a:cs typeface="Arial"/>
                <a:sym typeface="Arial"/>
              </a:defRPr>
            </a:lvl1pPr>
            <a:lvl2pPr marL="914400" lvl="1" indent="-317500" algn="l">
              <a:lnSpc>
                <a:spcPct val="100000"/>
              </a:lnSpc>
              <a:spcBef>
                <a:spcPts val="500"/>
              </a:spcBef>
              <a:spcAft>
                <a:spcPts val="0"/>
              </a:spcAft>
              <a:buSzPts val="1400"/>
              <a:buFont typeface="Arial"/>
              <a:buAutoNum type="arabicPeriod"/>
              <a:defRPr>
                <a:latin typeface="Arial"/>
                <a:ea typeface="Arial"/>
                <a:cs typeface="Arial"/>
                <a:sym typeface="Arial"/>
              </a:defRPr>
            </a:lvl2pPr>
            <a:lvl3pPr marL="1371600" lvl="2" indent="-317500" algn="l">
              <a:lnSpc>
                <a:spcPct val="100000"/>
              </a:lnSpc>
              <a:spcBef>
                <a:spcPts val="500"/>
              </a:spcBef>
              <a:spcAft>
                <a:spcPts val="0"/>
              </a:spcAft>
              <a:buSzPts val="1400"/>
              <a:buFont typeface="Arial"/>
              <a:buAutoNum type="arabicPeriod"/>
              <a:defRPr/>
            </a:lvl3pPr>
            <a:lvl4pPr marL="1828800" lvl="3" indent="-317500" algn="l">
              <a:lnSpc>
                <a:spcPct val="90000"/>
              </a:lnSpc>
              <a:spcBef>
                <a:spcPts val="500"/>
              </a:spcBef>
              <a:spcAft>
                <a:spcPts val="0"/>
              </a:spcAft>
              <a:buSzPts val="1400"/>
              <a:buFont typeface="Arial"/>
              <a:buAutoNum type="arabicPeriod"/>
              <a:defRPr/>
            </a:lvl4pPr>
            <a:lvl5pPr marL="2286000" lvl="4" indent="-304800" algn="l">
              <a:lnSpc>
                <a:spcPct val="90000"/>
              </a:lnSpc>
              <a:spcBef>
                <a:spcPts val="500"/>
              </a:spcBef>
              <a:spcAft>
                <a:spcPts val="0"/>
              </a:spcAft>
              <a:buSzPts val="1200"/>
              <a:buFont typeface="Arial"/>
              <a:buAutoNum type="arabicPeriod"/>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Kaksi palstaa">
  <p:cSld name="1_Kaksi palstaa 2">
    <p:spTree>
      <p:nvGrpSpPr>
        <p:cNvPr id="1" name="Shape 53"/>
        <p:cNvGrpSpPr/>
        <p:nvPr/>
      </p:nvGrpSpPr>
      <p:grpSpPr>
        <a:xfrm>
          <a:off x="0" y="0"/>
          <a:ext cx="0" cy="0"/>
          <a:chOff x="0" y="0"/>
          <a:chExt cx="0" cy="0"/>
        </a:xfrm>
      </p:grpSpPr>
      <p:sp>
        <p:nvSpPr>
          <p:cNvPr id="54" name="Google Shape;54;p48"/>
          <p:cNvSpPr txBox="1">
            <a:spLocks noGrp="1"/>
          </p:cNvSpPr>
          <p:nvPr>
            <p:ph type="body" idx="1"/>
          </p:nvPr>
        </p:nvSpPr>
        <p:spPr>
          <a:xfrm>
            <a:off x="838199" y="2026037"/>
            <a:ext cx="5096069" cy="35158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Font typeface="Arial"/>
              <a:buChar char="•"/>
              <a:defRPr>
                <a:latin typeface="Arial"/>
                <a:ea typeface="Arial"/>
                <a:cs typeface="Arial"/>
                <a:sym typeface="Arial"/>
              </a:defRPr>
            </a:lvl1pPr>
            <a:lvl2pPr marL="914400" lvl="1" indent="-317500" algn="l">
              <a:lnSpc>
                <a:spcPct val="100000"/>
              </a:lnSpc>
              <a:spcBef>
                <a:spcPts val="5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500"/>
              </a:spcBef>
              <a:spcAft>
                <a:spcPts val="0"/>
              </a:spcAft>
              <a:buSzPts val="1400"/>
              <a:buFont typeface="Arial"/>
              <a:buChar char="•"/>
              <a:defRPr>
                <a:latin typeface="Arial"/>
                <a:ea typeface="Arial"/>
                <a:cs typeface="Arial"/>
                <a:sym typeface="Arial"/>
              </a:defRPr>
            </a:lvl3pPr>
            <a:lvl4pPr marL="1828800" lvl="3" indent="-317500" algn="l">
              <a:lnSpc>
                <a:spcPct val="90000"/>
              </a:lnSpc>
              <a:spcBef>
                <a:spcPts val="500"/>
              </a:spcBef>
              <a:spcAft>
                <a:spcPts val="0"/>
              </a:spcAft>
              <a:buSzPts val="1400"/>
              <a:buFont typeface="Arial"/>
              <a:buChar char="•"/>
              <a:defRPr/>
            </a:lvl4pPr>
            <a:lvl5pPr marL="2286000" lvl="4" indent="-304800" algn="l">
              <a:lnSpc>
                <a:spcPct val="90000"/>
              </a:lnSpc>
              <a:spcBef>
                <a:spcPts val="500"/>
              </a:spcBef>
              <a:spcAft>
                <a:spcPts val="0"/>
              </a:spcAft>
              <a:buSzPts val="1200"/>
              <a:buFont typeface="Arial"/>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5" name="Google Shape;55;p48"/>
          <p:cNvSpPr txBox="1">
            <a:spLocks noGrp="1"/>
          </p:cNvSpPr>
          <p:nvPr>
            <p:ph type="body" idx="2"/>
          </p:nvPr>
        </p:nvSpPr>
        <p:spPr>
          <a:xfrm>
            <a:off x="6257731" y="2026037"/>
            <a:ext cx="5096069" cy="35158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Font typeface="Arial"/>
              <a:buChar char="•"/>
              <a:defRPr>
                <a:latin typeface="Arial"/>
                <a:ea typeface="Arial"/>
                <a:cs typeface="Arial"/>
                <a:sym typeface="Arial"/>
              </a:defRPr>
            </a:lvl1pPr>
            <a:lvl2pPr marL="914400" lvl="1" indent="-317500" algn="l">
              <a:lnSpc>
                <a:spcPct val="100000"/>
              </a:lnSpc>
              <a:spcBef>
                <a:spcPts val="5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500"/>
              </a:spcBef>
              <a:spcAft>
                <a:spcPts val="0"/>
              </a:spcAft>
              <a:buSzPts val="1400"/>
              <a:buFont typeface="Arial"/>
              <a:buChar char="•"/>
              <a:defRPr>
                <a:latin typeface="Arial"/>
                <a:ea typeface="Arial"/>
                <a:cs typeface="Arial"/>
                <a:sym typeface="Arial"/>
              </a:defRPr>
            </a:lvl3pPr>
            <a:lvl4pPr marL="1828800" lvl="3" indent="-317500" algn="l">
              <a:lnSpc>
                <a:spcPct val="90000"/>
              </a:lnSpc>
              <a:spcBef>
                <a:spcPts val="500"/>
              </a:spcBef>
              <a:spcAft>
                <a:spcPts val="0"/>
              </a:spcAft>
              <a:buSzPts val="1400"/>
              <a:buFont typeface="Arial"/>
              <a:buChar char="•"/>
              <a:defRPr/>
            </a:lvl4pPr>
            <a:lvl5pPr marL="2286000" lvl="4" indent="-304800" algn="l">
              <a:lnSpc>
                <a:spcPct val="90000"/>
              </a:lnSpc>
              <a:spcBef>
                <a:spcPts val="500"/>
              </a:spcBef>
              <a:spcAft>
                <a:spcPts val="0"/>
              </a:spcAft>
              <a:buSzPts val="1200"/>
              <a:buFont typeface="Arial"/>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6" name="Google Shape;56;p48"/>
          <p:cNvSpPr txBox="1">
            <a:spLocks noGrp="1"/>
          </p:cNvSpPr>
          <p:nvPr>
            <p:ph type="title"/>
          </p:nvPr>
        </p:nvSpPr>
        <p:spPr>
          <a:xfrm>
            <a:off x="838200" y="912904"/>
            <a:ext cx="10515600" cy="1018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ksi palstaa">
  <p:cSld name="2_Kaksi palstaa">
    <p:spTree>
      <p:nvGrpSpPr>
        <p:cNvPr id="1" name="Shape 57"/>
        <p:cNvGrpSpPr/>
        <p:nvPr/>
      </p:nvGrpSpPr>
      <p:grpSpPr>
        <a:xfrm>
          <a:off x="0" y="0"/>
          <a:ext cx="0" cy="0"/>
          <a:chOff x="0" y="0"/>
          <a:chExt cx="0" cy="0"/>
        </a:xfrm>
      </p:grpSpPr>
      <p:sp>
        <p:nvSpPr>
          <p:cNvPr id="58" name="Google Shape;58;p49"/>
          <p:cNvSpPr txBox="1">
            <a:spLocks noGrp="1"/>
          </p:cNvSpPr>
          <p:nvPr>
            <p:ph type="title"/>
          </p:nvPr>
        </p:nvSpPr>
        <p:spPr>
          <a:xfrm>
            <a:off x="838200" y="912904"/>
            <a:ext cx="10515600" cy="1018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Koko sivun kuva">
  <p:cSld name="Koko sivun kuva">
    <p:spTree>
      <p:nvGrpSpPr>
        <p:cNvPr id="1" name="Shape 59"/>
        <p:cNvGrpSpPr/>
        <p:nvPr/>
      </p:nvGrpSpPr>
      <p:grpSpPr>
        <a:xfrm>
          <a:off x="0" y="0"/>
          <a:ext cx="0" cy="0"/>
          <a:chOff x="0" y="0"/>
          <a:chExt cx="0" cy="0"/>
        </a:xfrm>
      </p:grpSpPr>
      <p:sp>
        <p:nvSpPr>
          <p:cNvPr id="60" name="Google Shape;60;p42"/>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912904"/>
            <a:ext cx="10515600" cy="10189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838200" y="2025650"/>
            <a:ext cx="10515600" cy="351631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0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0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228600" algn="l" rtl="0">
              <a:lnSpc>
                <a:spcPct val="90000"/>
              </a:lnSpc>
              <a:spcBef>
                <a:spcPts val="50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3" descr="Päijät-Sote logo"/>
          <p:cNvPicPr preferRelativeResize="0"/>
          <p:nvPr/>
        </p:nvPicPr>
        <p:blipFill rotWithShape="1">
          <a:blip r:embed="rId21">
            <a:alphaModFix/>
          </a:blip>
          <a:srcRect/>
          <a:stretch/>
        </p:blipFill>
        <p:spPr>
          <a:xfrm>
            <a:off x="359546" y="6007893"/>
            <a:ext cx="1836737" cy="5413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oppiportti.fi/op/dvk00223"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B096-A4C9-9E03-BC3E-85E33B9215BD}"/>
              </a:ext>
            </a:extLst>
          </p:cNvPr>
          <p:cNvSpPr>
            <a:spLocks noGrp="1"/>
          </p:cNvSpPr>
          <p:nvPr>
            <p:ph type="title"/>
          </p:nvPr>
        </p:nvSpPr>
        <p:spPr/>
        <p:txBody>
          <a:bodyPr/>
          <a:lstStyle/>
          <a:p>
            <a:r>
              <a:rPr lang="fi-FI" dirty="0"/>
              <a:t>Mitä ja miksi</a:t>
            </a:r>
          </a:p>
        </p:txBody>
      </p:sp>
      <p:sp>
        <p:nvSpPr>
          <p:cNvPr id="3" name="Text Placeholder 2">
            <a:extLst>
              <a:ext uri="{FF2B5EF4-FFF2-40B4-BE49-F238E27FC236}">
                <a16:creationId xmlns:a16="http://schemas.microsoft.com/office/drawing/2014/main" id="{C5FDF7A3-2A21-F0E5-9F44-AE774AF3C05C}"/>
              </a:ext>
            </a:extLst>
          </p:cNvPr>
          <p:cNvSpPr>
            <a:spLocks noGrp="1"/>
          </p:cNvSpPr>
          <p:nvPr>
            <p:ph type="body" idx="1"/>
          </p:nvPr>
        </p:nvSpPr>
        <p:spPr/>
        <p:txBody>
          <a:bodyPr>
            <a:normAutofit fontScale="85000" lnSpcReduction="20000"/>
          </a:bodyPr>
          <a:lstStyle/>
          <a:p>
            <a:pPr marL="400050" indent="-285750">
              <a:buFont typeface="Arial" panose="020B0604020202020204" pitchFamily="34" charset="0"/>
              <a:buChar char="•"/>
            </a:pPr>
            <a:r>
              <a:rPr lang="fi-FI" dirty="0"/>
              <a:t>Tämä materiaali sisältää kuvauksen tämänhetkisestä toimintamallista, jolla </a:t>
            </a:r>
            <a:r>
              <a:rPr lang="fi-FI" dirty="0" err="1"/>
              <a:t>Päijät</a:t>
            </a:r>
            <a:r>
              <a:rPr lang="fi-FI" dirty="0"/>
              <a:t>-Sote-sovellusta/</a:t>
            </a:r>
            <a:r>
              <a:rPr lang="fi-FI" dirty="0" err="1"/>
              <a:t>BeePro</a:t>
            </a:r>
            <a:r>
              <a:rPr lang="fi-FI" dirty="0"/>
              <a:t>-sovellusta tai </a:t>
            </a:r>
            <a:r>
              <a:rPr lang="fi-FI" dirty="0" err="1"/>
              <a:t>Teamsia</a:t>
            </a:r>
            <a:r>
              <a:rPr lang="fi-FI" dirty="0"/>
              <a:t> otetaan käyttöön videovastaanoton työkaluksi toiminnassa</a:t>
            </a:r>
          </a:p>
          <a:p>
            <a:pPr marL="400050" indent="-285750">
              <a:buFont typeface="Arial" panose="020B0604020202020204" pitchFamily="34" charset="0"/>
              <a:buChar char="•"/>
            </a:pPr>
            <a:r>
              <a:rPr lang="fi-FI" dirty="0"/>
              <a:t>Materiaali on yhteenveto toimintamallista, jonka tavoitteena on onnistunut ja sitoutunut käyttöönottoprosessi</a:t>
            </a:r>
          </a:p>
          <a:p>
            <a:pPr marL="857250" lvl="1" indent="-285750">
              <a:buFont typeface="Arial" panose="020B0604020202020204" pitchFamily="34" charset="0"/>
              <a:buChar char="•"/>
            </a:pPr>
            <a:r>
              <a:rPr lang="fi-FI" dirty="0"/>
              <a:t>Toimintamallin eri osista on olemassa omat materiaalinsa mm. viestintään yksikölle, työpajan toteuttamiseen ja fasilitointiin sekä eri valmennuksiin sekä palautekeskustelun toteuttamiseen --&gt; näistä on saatavilla ajantasaiset versiot Päijät-Hämeen hyvinvointialueen Digipalvelut-tiimistä </a:t>
            </a:r>
          </a:p>
          <a:p>
            <a:pPr marL="400050" indent="-285750">
              <a:buFont typeface="Arial" panose="020B0604020202020204" pitchFamily="34" charset="0"/>
              <a:buChar char="•"/>
            </a:pPr>
            <a:r>
              <a:rPr lang="fi-FI" dirty="0"/>
              <a:t>Materiaalissa on kuvattu </a:t>
            </a:r>
          </a:p>
          <a:p>
            <a:pPr marL="857250" lvl="1" indent="-285750">
              <a:buFont typeface="Arial" panose="020B0604020202020204" pitchFamily="34" charset="0"/>
              <a:buChar char="•"/>
            </a:pPr>
            <a:r>
              <a:rPr lang="fi-FI" dirty="0"/>
              <a:t>Strateginen lähtökohta</a:t>
            </a:r>
          </a:p>
          <a:p>
            <a:pPr marL="857250" lvl="1" indent="-285750">
              <a:buFont typeface="Arial" panose="020B0604020202020204" pitchFamily="34" charset="0"/>
              <a:buChar char="•"/>
            </a:pPr>
            <a:r>
              <a:rPr lang="fi-FI" dirty="0"/>
              <a:t>Toimintamallin toteutus</a:t>
            </a:r>
          </a:p>
          <a:p>
            <a:pPr marL="1314450" lvl="2" indent="-285750">
              <a:buFont typeface="Arial" panose="020B0604020202020204" pitchFamily="34" charset="0"/>
              <a:buChar char="•"/>
            </a:pPr>
            <a:r>
              <a:rPr lang="fi-FI" dirty="0"/>
              <a:t>Yhteenveto prosessin kehittämisestä</a:t>
            </a:r>
          </a:p>
          <a:p>
            <a:pPr marL="857250" lvl="1" indent="-285750">
              <a:buFont typeface="Arial" panose="020B0604020202020204" pitchFamily="34" charset="0"/>
              <a:buChar char="•"/>
            </a:pPr>
            <a:r>
              <a:rPr lang="fi-FI" dirty="0"/>
              <a:t>Toimintamallin kehittämisen opit ja tulokset</a:t>
            </a:r>
          </a:p>
          <a:p>
            <a:pPr marL="857250" lvl="1" indent="-285750">
              <a:buFont typeface="Arial" panose="020B0604020202020204" pitchFamily="34" charset="0"/>
              <a:buChar char="•"/>
            </a:pPr>
            <a:r>
              <a:rPr lang="fi-FI" dirty="0"/>
              <a:t>Toimintamallin yhteenveto (tiivis)</a:t>
            </a:r>
          </a:p>
          <a:p>
            <a:pPr marL="857250" lvl="1" indent="-285750">
              <a:buFont typeface="Arial" panose="020B0604020202020204" pitchFamily="34" charset="0"/>
              <a:buChar char="•"/>
            </a:pPr>
            <a:r>
              <a:rPr lang="fi-FI" dirty="0"/>
              <a:t>Toimintamallin yhteenveto (täysi)</a:t>
            </a:r>
          </a:p>
          <a:p>
            <a:pPr marL="400050" indent="-285750">
              <a:buFont typeface="Arial" panose="020B0604020202020204" pitchFamily="34" charset="0"/>
              <a:buChar char="•"/>
            </a:pPr>
            <a:r>
              <a:rPr lang="fi-FI" dirty="0">
                <a:cs typeface="Arial"/>
              </a:rPr>
              <a:t>Tiedosto on päivitetty viimeksi </a:t>
            </a:r>
            <a:r>
              <a:rPr lang="fi-FI" dirty="0"/>
              <a:t>22.6.2023</a:t>
            </a:r>
            <a:endParaRPr lang="fi-FI" dirty="0">
              <a:cs typeface="Arial"/>
            </a:endParaRPr>
          </a:p>
        </p:txBody>
      </p:sp>
    </p:spTree>
    <p:extLst>
      <p:ext uri="{BB962C8B-B14F-4D97-AF65-F5344CB8AC3E}">
        <p14:creationId xmlns:p14="http://schemas.microsoft.com/office/powerpoint/2010/main" val="176756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36DB-CFE4-E83E-886D-8953E7B4EA09}"/>
              </a:ext>
            </a:extLst>
          </p:cNvPr>
          <p:cNvSpPr>
            <a:spLocks noGrp="1"/>
          </p:cNvSpPr>
          <p:nvPr>
            <p:ph type="title"/>
          </p:nvPr>
        </p:nvSpPr>
        <p:spPr/>
        <p:txBody>
          <a:bodyPr/>
          <a:lstStyle/>
          <a:p>
            <a:r>
              <a:rPr lang="fi-FI" dirty="0"/>
              <a:t>Strateginen lähtökohta</a:t>
            </a:r>
          </a:p>
        </p:txBody>
      </p:sp>
      <p:sp>
        <p:nvSpPr>
          <p:cNvPr id="3" name="Text Placeholder 2">
            <a:extLst>
              <a:ext uri="{FF2B5EF4-FFF2-40B4-BE49-F238E27FC236}">
                <a16:creationId xmlns:a16="http://schemas.microsoft.com/office/drawing/2014/main" id="{907EDE27-A455-5289-19EE-06306B1846C4}"/>
              </a:ext>
            </a:extLst>
          </p:cNvPr>
          <p:cNvSpPr>
            <a:spLocks noGrp="1"/>
          </p:cNvSpPr>
          <p:nvPr>
            <p:ph type="body" idx="1"/>
          </p:nvPr>
        </p:nvSpPr>
        <p:spPr/>
        <p:txBody>
          <a:bodyPr>
            <a:normAutofit fontScale="92500" lnSpcReduction="10000"/>
          </a:bodyPr>
          <a:lstStyle/>
          <a:p>
            <a:r>
              <a:rPr lang="fi-FI" sz="1800" b="1" dirty="0">
                <a:effectLst/>
                <a:latin typeface="+mn-lt"/>
                <a:ea typeface="Calibri" panose="020F0502020204030204" pitchFamily="34" charset="0"/>
                <a:cs typeface="Times New Roman" panose="02020603050405020304" pitchFamily="18" charset="0"/>
              </a:rPr>
              <a:t>Lähtötilanne ja strategiset liittymäkohdat, tavoiteltava muutos</a:t>
            </a:r>
          </a:p>
          <a:p>
            <a:pPr lvl="1"/>
            <a:r>
              <a:rPr lang="fi-FI" dirty="0">
                <a:effectLst/>
                <a:latin typeface="+mn-lt"/>
                <a:ea typeface="Calibri" panose="020F0502020204030204" pitchFamily="34" charset="0"/>
                <a:cs typeface="Times New Roman" panose="02020603050405020304" pitchFamily="18" charset="0"/>
              </a:rPr>
              <a:t>Toimintamallin tavoitteena on videovastaanottojen käyttöönottojen helpottaminen: käyttöönottoon kuluvan ajan lyhentäminen, </a:t>
            </a:r>
            <a:r>
              <a:rPr lang="fi-FI" dirty="0">
                <a:latin typeface="+mn-lt"/>
                <a:ea typeface="Calibri" panose="020F0502020204030204" pitchFamily="34" charset="0"/>
                <a:cs typeface="Times New Roman" panose="02020603050405020304" pitchFamily="18" charset="0"/>
              </a:rPr>
              <a:t>laadukkaamman palvelun kehittäminen ammattilaisille ja ja asiakkaille sekä käytön lisääminen sekä yksiköiden sitouttaminen </a:t>
            </a:r>
          </a:p>
          <a:p>
            <a:pPr lvl="1"/>
            <a:r>
              <a:rPr lang="fi-FI" dirty="0">
                <a:effectLst/>
                <a:latin typeface="+mn-lt"/>
                <a:ea typeface="Calibri" panose="020F0502020204030204" pitchFamily="34" charset="0"/>
                <a:cs typeface="Times New Roman" panose="02020603050405020304" pitchFamily="18" charset="0"/>
              </a:rPr>
              <a:t>Toimintamallilla pyritään osaltaan lisäämään digipalveluiden käyttöä videovastaanottojen osalta,</a:t>
            </a:r>
            <a:endParaRPr lang="en-FI" dirty="0">
              <a:effectLst/>
              <a:latin typeface="+mn-lt"/>
              <a:ea typeface="Calibri" panose="020F0502020204030204" pitchFamily="34" charset="0"/>
              <a:cs typeface="Times New Roman" panose="02020603050405020304" pitchFamily="18" charset="0"/>
            </a:endParaRPr>
          </a:p>
          <a:p>
            <a:r>
              <a:rPr lang="fi-FI" sz="1800" b="1" dirty="0">
                <a:effectLst/>
                <a:latin typeface="+mn-lt"/>
                <a:ea typeface="Calibri" panose="020F0502020204030204" pitchFamily="34" charset="0"/>
                <a:cs typeface="Times New Roman" panose="02020603050405020304" pitchFamily="18" charset="0"/>
              </a:rPr>
              <a:t>Kehitystyön lähtökohtana olevat tarpeet</a:t>
            </a:r>
          </a:p>
          <a:p>
            <a:pPr lvl="1"/>
            <a:r>
              <a:rPr lang="en-FI" dirty="0">
                <a:effectLst/>
                <a:latin typeface="+mn-lt"/>
                <a:ea typeface="Calibri" panose="020F0502020204030204" pitchFamily="34" charset="0"/>
                <a:cs typeface="Times New Roman" panose="02020603050405020304" pitchFamily="18" charset="0"/>
              </a:rPr>
              <a:t>Asiakas: toimiva videovastaanotto</a:t>
            </a:r>
          </a:p>
          <a:p>
            <a:pPr lvl="1"/>
            <a:r>
              <a:rPr lang="en-FI" dirty="0">
                <a:effectLst/>
                <a:latin typeface="+mn-lt"/>
                <a:ea typeface="Calibri" panose="020F0502020204030204" pitchFamily="34" charset="0"/>
                <a:cs typeface="Times New Roman" panose="02020603050405020304" pitchFamily="18" charset="0"/>
              </a:rPr>
              <a:t>Ammattilainen: toimiva työkalu arkeen, riittävä osaaminen käyttöön</a:t>
            </a:r>
          </a:p>
          <a:p>
            <a:pPr lvl="1"/>
            <a:r>
              <a:rPr lang="en-FI" dirty="0">
                <a:effectLst/>
                <a:latin typeface="+mn-lt"/>
                <a:ea typeface="Calibri" panose="020F0502020204030204" pitchFamily="34" charset="0"/>
                <a:cs typeface="Times New Roman" panose="02020603050405020304" pitchFamily="18" charset="0"/>
              </a:rPr>
              <a:t>Organisaatio: videovastaanottoja lisäämällä parempaa asiakaskokemusta ja työntekijäkokemusta, resurssien säästö</a:t>
            </a:r>
          </a:p>
          <a:p>
            <a:pPr lvl="1"/>
            <a:r>
              <a:rPr lang="en-FI" dirty="0">
                <a:latin typeface="+mn-lt"/>
                <a:ea typeface="Calibri" panose="020F0502020204030204" pitchFamily="34" charset="0"/>
                <a:cs typeface="Times New Roman" panose="02020603050405020304" pitchFamily="18" charset="0"/>
              </a:rPr>
              <a:t>Yhteiskunta: Sosiaalipalveluiden tasa-arvoisuuden ja saatavuuden lisääminen, ennaltaehkäisy</a:t>
            </a:r>
            <a:endParaRPr lang="en-FI" dirty="0">
              <a:effectLst/>
              <a:latin typeface="+mn-lt"/>
              <a:ea typeface="Calibri" panose="020F0502020204030204" pitchFamily="34" charset="0"/>
              <a:cs typeface="Times New Roman" panose="02020603050405020304" pitchFamily="18" charset="0"/>
            </a:endParaRPr>
          </a:p>
          <a:p>
            <a:r>
              <a:rPr lang="fi-FI" sz="1800" b="1" dirty="0">
                <a:effectLst/>
                <a:latin typeface="+mn-lt"/>
                <a:ea typeface="Calibri" panose="020F0502020204030204" pitchFamily="34" charset="0"/>
                <a:cs typeface="Times New Roman" panose="02020603050405020304" pitchFamily="18" charset="0"/>
              </a:rPr>
              <a:t>Kehittäjäjoukon kokoaminen ja yhteiskehittäminen</a:t>
            </a:r>
          </a:p>
          <a:p>
            <a:pPr lvl="1"/>
            <a:r>
              <a:rPr lang="fi-FI" dirty="0">
                <a:effectLst/>
                <a:latin typeface="+mn-lt"/>
                <a:ea typeface="Calibri" panose="020F0502020204030204" pitchFamily="34" charset="0"/>
                <a:cs typeface="Times New Roman" panose="02020603050405020304" pitchFamily="18" charset="0"/>
              </a:rPr>
              <a:t>Kehittäjäjoukkona toimi Päijät-Hämeen hyvinvointialueen digipalveluiden </a:t>
            </a:r>
            <a:r>
              <a:rPr lang="fi-FI" dirty="0">
                <a:latin typeface="+mn-lt"/>
                <a:ea typeface="Calibri" panose="020F0502020204030204" pitchFamily="34" charset="0"/>
                <a:cs typeface="Times New Roman" panose="02020603050405020304" pitchFamily="18" charset="0"/>
              </a:rPr>
              <a:t>Videovastaanotto-minitiimi, jossa oli edustettuna sote-palveluiden </a:t>
            </a:r>
            <a:r>
              <a:rPr lang="fi-FI" dirty="0" err="1">
                <a:latin typeface="+mn-lt"/>
                <a:ea typeface="Calibri" panose="020F0502020204030204" pitchFamily="34" charset="0"/>
                <a:cs typeface="Times New Roman" panose="02020603050405020304" pitchFamily="18" charset="0"/>
              </a:rPr>
              <a:t>osaaamista</a:t>
            </a:r>
            <a:r>
              <a:rPr lang="fi-FI" dirty="0">
                <a:latin typeface="+mn-lt"/>
                <a:ea typeface="Calibri" panose="020F0502020204030204" pitchFamily="34" charset="0"/>
                <a:cs typeface="Times New Roman" panose="02020603050405020304" pitchFamily="18" charset="0"/>
              </a:rPr>
              <a:t> ja kokemusta, digikehittämiskokemusta sekä palvelumuotoilukokemusta. Palautteen antamisen kautta toimintamallin kehittämiseen osallistui myös toiminnan yksiköitä eli sote-ammattilaisia, jotka osallistuivat käyttöönottoon.</a:t>
            </a:r>
            <a:endParaRPr lang="fi-FI" dirty="0">
              <a:latin typeface="+mn-lt"/>
            </a:endParaRPr>
          </a:p>
        </p:txBody>
      </p:sp>
      <p:pic>
        <p:nvPicPr>
          <p:cNvPr id="5" name="Graphic 4" descr="Bullseye with solid fill">
            <a:extLst>
              <a:ext uri="{FF2B5EF4-FFF2-40B4-BE49-F238E27FC236}">
                <a16:creationId xmlns:a16="http://schemas.microsoft.com/office/drawing/2014/main" id="{D3C8CC44-326F-0574-FD79-E82362AD8B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69895" y="544428"/>
            <a:ext cx="1755913" cy="1755913"/>
          </a:xfrm>
          <a:prstGeom prst="rect">
            <a:avLst/>
          </a:prstGeom>
        </p:spPr>
      </p:pic>
    </p:spTree>
    <p:extLst>
      <p:ext uri="{BB962C8B-B14F-4D97-AF65-F5344CB8AC3E}">
        <p14:creationId xmlns:p14="http://schemas.microsoft.com/office/powerpoint/2010/main" val="2804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36DB-CFE4-E83E-886D-8953E7B4EA09}"/>
              </a:ext>
            </a:extLst>
          </p:cNvPr>
          <p:cNvSpPr>
            <a:spLocks noGrp="1"/>
          </p:cNvSpPr>
          <p:nvPr>
            <p:ph type="title"/>
          </p:nvPr>
        </p:nvSpPr>
        <p:spPr/>
        <p:txBody>
          <a:bodyPr/>
          <a:lstStyle/>
          <a:p>
            <a:r>
              <a:rPr lang="fi-FI" dirty="0"/>
              <a:t>Toimintamallin toteutus</a:t>
            </a:r>
          </a:p>
        </p:txBody>
      </p:sp>
      <p:sp>
        <p:nvSpPr>
          <p:cNvPr id="3" name="Text Placeholder 2">
            <a:extLst>
              <a:ext uri="{FF2B5EF4-FFF2-40B4-BE49-F238E27FC236}">
                <a16:creationId xmlns:a16="http://schemas.microsoft.com/office/drawing/2014/main" id="{907EDE27-A455-5289-19EE-06306B1846C4}"/>
              </a:ext>
            </a:extLst>
          </p:cNvPr>
          <p:cNvSpPr>
            <a:spLocks noGrp="1"/>
          </p:cNvSpPr>
          <p:nvPr>
            <p:ph type="body" idx="1"/>
          </p:nvPr>
        </p:nvSpPr>
        <p:spPr/>
        <p:txBody>
          <a:bodyPr>
            <a:normAutofit fontScale="92500" lnSpcReduction="10000"/>
          </a:bodyPr>
          <a:lstStyle/>
          <a:p>
            <a:pPr>
              <a:buFont typeface="+mj-lt"/>
              <a:buAutoNum type="arabicPeriod" startAt="4"/>
            </a:pPr>
            <a:r>
              <a:rPr lang="fi-FI" sz="1800" b="1" dirty="0">
                <a:effectLst/>
                <a:latin typeface="+mj-lt"/>
                <a:ea typeface="Calibri" panose="020F0502020204030204" pitchFamily="34" charset="0"/>
                <a:cs typeface="Times New Roman" panose="02020603050405020304" pitchFamily="18" charset="0"/>
              </a:rPr>
              <a:t>Muutoksen mittaaminen</a:t>
            </a:r>
          </a:p>
          <a:p>
            <a:pPr lvl="1"/>
            <a:r>
              <a:rPr lang="fi-FI" dirty="0">
                <a:latin typeface="+mj-lt"/>
                <a:ea typeface="Calibri" panose="020F0502020204030204" pitchFamily="34" charset="0"/>
                <a:cs typeface="Times New Roman" panose="02020603050405020304" pitchFamily="18" charset="0"/>
              </a:rPr>
              <a:t>Käyttöönoton vaikutukset: videovastaanottojen määrä, asiakaspalaute kokemuksesta, ammattilaispalaute kokemuksesta, videovastaanottojen lyheneminen (siellä missä relevanttia) kerätään yhteen kuukausittain sekä palautekeskustelussa</a:t>
            </a:r>
          </a:p>
          <a:p>
            <a:pPr lvl="1"/>
            <a:r>
              <a:rPr lang="fi-FI" dirty="0">
                <a:latin typeface="+mj-lt"/>
                <a:ea typeface="Calibri" panose="020F0502020204030204" pitchFamily="34" charset="0"/>
                <a:cs typeface="Times New Roman" panose="02020603050405020304" pitchFamily="18" charset="0"/>
              </a:rPr>
              <a:t>Käyttöönoton sujuvuus: palaute yksiköistä eri koulutusten ja työpajan jälkeen, palautekeskustelussa</a:t>
            </a:r>
          </a:p>
          <a:p>
            <a:pPr lvl="1"/>
            <a:r>
              <a:rPr lang="fi-FI" dirty="0">
                <a:latin typeface="+mj-lt"/>
                <a:ea typeface="Calibri" panose="020F0502020204030204" pitchFamily="34" charset="0"/>
                <a:cs typeface="Times New Roman" panose="02020603050405020304" pitchFamily="18" charset="0"/>
              </a:rPr>
              <a:t>Mittareita tarkasteltiin aluksi kuukausittain erillisissä katselmoinneissa, nykyään kehittävän tiimin kuukausitapaamisissa</a:t>
            </a:r>
          </a:p>
          <a:p>
            <a:pPr>
              <a:buAutoNum type="arabicPeriod" startAt="4"/>
            </a:pPr>
            <a:r>
              <a:rPr lang="fi-FI" sz="1800" b="1" dirty="0">
                <a:effectLst/>
                <a:latin typeface="+mj-lt"/>
                <a:ea typeface="Calibri" panose="020F0502020204030204" pitchFamily="34" charset="0"/>
                <a:cs typeface="Times New Roman" panose="02020603050405020304" pitchFamily="18" charset="0"/>
              </a:rPr>
              <a:t>Kohderyhmä ja asiakasymmärrys, miten asiakasymmärrys on kerrytetty ja miten asiakkaita on </a:t>
            </a:r>
            <a:r>
              <a:rPr lang="fi-FI" sz="1800" b="1" dirty="0" err="1">
                <a:effectLst/>
                <a:latin typeface="+mj-lt"/>
                <a:ea typeface="Calibri" panose="020F0502020204030204" pitchFamily="34" charset="0"/>
                <a:cs typeface="Times New Roman" panose="02020603050405020304" pitchFamily="18" charset="0"/>
              </a:rPr>
              <a:t>osallistettu</a:t>
            </a:r>
            <a:endParaRPr lang="fi-FI" sz="1800" b="1" dirty="0">
              <a:effectLst/>
              <a:latin typeface="+mj-lt"/>
              <a:ea typeface="Calibri" panose="020F0502020204030204" pitchFamily="34" charset="0"/>
              <a:cs typeface="Times New Roman" panose="02020603050405020304" pitchFamily="18" charset="0"/>
            </a:endParaRPr>
          </a:p>
          <a:p>
            <a:pPr lvl="1"/>
            <a:r>
              <a:rPr lang="en-FI" dirty="0">
                <a:latin typeface="+mj-lt"/>
                <a:ea typeface="Calibri" panose="020F0502020204030204" pitchFamily="34" charset="0"/>
                <a:cs typeface="Times New Roman" panose="02020603050405020304" pitchFamily="18" charset="0"/>
              </a:rPr>
              <a:t>Suorana kohderyhmänä käyttöönottavat yksiköt ja näiden ammattilaiset: Asiakasymmärrystä kerättiin edellisten käyttöönottojen palautteista sekä jatkuvasti prosessin eri vaiheiden palautekyselyiden avulla</a:t>
            </a:r>
          </a:p>
          <a:p>
            <a:pPr lvl="1"/>
            <a:r>
              <a:rPr lang="en-FI" dirty="0">
                <a:effectLst/>
                <a:latin typeface="+mj-lt"/>
                <a:ea typeface="Calibri" panose="020F0502020204030204" pitchFamily="34" charset="0"/>
                <a:cs typeface="Times New Roman" panose="02020603050405020304" pitchFamily="18" charset="0"/>
              </a:rPr>
              <a:t>Välillisenä kohderyhmänä yksiköiden sote-asiakkaat: Asiakasymmärrystä kerättiin alueen asukaskyselyn avulla sekä jatkuvasti videovastaanottojen yhteydessä kerättävällä palautekyselyllä</a:t>
            </a:r>
            <a:endParaRPr lang="en-FI" sz="1800" dirty="0">
              <a:effectLst/>
              <a:latin typeface="+mj-lt"/>
              <a:ea typeface="Calibri" panose="020F0502020204030204" pitchFamily="34" charset="0"/>
              <a:cs typeface="Times New Roman" panose="02020603050405020304" pitchFamily="18" charset="0"/>
            </a:endParaRPr>
          </a:p>
          <a:p>
            <a:pPr>
              <a:buAutoNum type="arabicPeriod" startAt="4"/>
            </a:pPr>
            <a:r>
              <a:rPr lang="fi-FI" sz="1800" b="1" dirty="0">
                <a:effectLst/>
                <a:latin typeface="+mj-lt"/>
                <a:ea typeface="Calibri" panose="020F0502020204030204" pitchFamily="34" charset="0"/>
                <a:cs typeface="Times New Roman" panose="02020603050405020304" pitchFamily="18" charset="0"/>
              </a:rPr>
              <a:t>Toteutussuunnitelma</a:t>
            </a:r>
          </a:p>
          <a:p>
            <a:pPr lvl="1"/>
            <a:r>
              <a:rPr lang="en-FI" dirty="0">
                <a:effectLst/>
                <a:latin typeface="+mj-lt"/>
                <a:ea typeface="Calibri" panose="020F0502020204030204" pitchFamily="34" charset="0"/>
                <a:cs typeface="Times New Roman" panose="02020603050405020304" pitchFamily="18" charset="0"/>
              </a:rPr>
              <a:t>Ks. </a:t>
            </a:r>
            <a:r>
              <a:rPr lang="en-GB" dirty="0">
                <a:effectLst/>
                <a:latin typeface="+mj-lt"/>
                <a:ea typeface="Calibri" panose="020F0502020204030204" pitchFamily="34" charset="0"/>
                <a:cs typeface="Times New Roman" panose="02020603050405020304" pitchFamily="18" charset="0"/>
              </a:rPr>
              <a:t>S</a:t>
            </a:r>
            <a:r>
              <a:rPr lang="en-FI" dirty="0">
                <a:effectLst/>
                <a:latin typeface="+mj-lt"/>
                <a:ea typeface="Calibri" panose="020F0502020204030204" pitchFamily="34" charset="0"/>
                <a:cs typeface="Times New Roman" panose="02020603050405020304" pitchFamily="18" charset="0"/>
              </a:rPr>
              <a:t>euraava dia</a:t>
            </a:r>
          </a:p>
        </p:txBody>
      </p:sp>
      <p:pic>
        <p:nvPicPr>
          <p:cNvPr id="7" name="Graphic 6" descr="Work from home desk with solid fill">
            <a:extLst>
              <a:ext uri="{FF2B5EF4-FFF2-40B4-BE49-F238E27FC236}">
                <a16:creationId xmlns:a16="http://schemas.microsoft.com/office/drawing/2014/main" id="{DA5EFA36-28AB-5D4C-51A8-DDC7BFC28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4852" y="458289"/>
            <a:ext cx="1928191" cy="1928191"/>
          </a:xfrm>
          <a:prstGeom prst="rect">
            <a:avLst/>
          </a:prstGeom>
        </p:spPr>
      </p:pic>
    </p:spTree>
    <p:extLst>
      <p:ext uri="{BB962C8B-B14F-4D97-AF65-F5344CB8AC3E}">
        <p14:creationId xmlns:p14="http://schemas.microsoft.com/office/powerpoint/2010/main" val="80034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FC7C-0D8F-F55C-C0DF-F71A22DF63E1}"/>
              </a:ext>
            </a:extLst>
          </p:cNvPr>
          <p:cNvSpPr>
            <a:spLocks noGrp="1"/>
          </p:cNvSpPr>
          <p:nvPr>
            <p:ph type="title"/>
          </p:nvPr>
        </p:nvSpPr>
        <p:spPr>
          <a:xfrm>
            <a:off x="838200" y="912904"/>
            <a:ext cx="6384235" cy="1018962"/>
          </a:xfrm>
        </p:spPr>
        <p:txBody>
          <a:bodyPr/>
          <a:lstStyle/>
          <a:p>
            <a:r>
              <a:rPr lang="fi-FI" dirty="0"/>
              <a:t>Yhteenveto toimintamallin kehittämisen prosessista</a:t>
            </a:r>
          </a:p>
        </p:txBody>
      </p:sp>
      <p:sp>
        <p:nvSpPr>
          <p:cNvPr id="3" name="Text Placeholder 2">
            <a:extLst>
              <a:ext uri="{FF2B5EF4-FFF2-40B4-BE49-F238E27FC236}">
                <a16:creationId xmlns:a16="http://schemas.microsoft.com/office/drawing/2014/main" id="{4FD6C27C-E3F3-8E83-FEAB-45C5EDB15F37}"/>
              </a:ext>
            </a:extLst>
          </p:cNvPr>
          <p:cNvSpPr>
            <a:spLocks noGrp="1"/>
          </p:cNvSpPr>
          <p:nvPr>
            <p:ph type="body" idx="1"/>
          </p:nvPr>
        </p:nvSpPr>
        <p:spPr>
          <a:xfrm>
            <a:off x="838200" y="2026037"/>
            <a:ext cx="9246704" cy="3515809"/>
          </a:xfrm>
        </p:spPr>
        <p:txBody>
          <a:bodyPr>
            <a:normAutofit fontScale="92500" lnSpcReduction="20000"/>
          </a:bodyPr>
          <a:lstStyle/>
          <a:p>
            <a:r>
              <a:rPr lang="fi-FI" dirty="0"/>
              <a:t>Ratkaisemisen arvoisten ongelmien tunnistaminen (lokakuu 2022)</a:t>
            </a:r>
          </a:p>
          <a:p>
            <a:pPr lvl="1"/>
            <a:r>
              <a:rPr lang="fi-FI" dirty="0"/>
              <a:t>Nykyisen käyttöönoton toimintamallin kuvaaminen: vaiheet, osallistujat/sidosryhmät, materiaalit, työkalut, tavoitteet</a:t>
            </a:r>
          </a:p>
          <a:p>
            <a:pPr lvl="1"/>
            <a:r>
              <a:rPr lang="fi-FI" dirty="0"/>
              <a:t>Toimintamallin ongelmakohtien tunnistaminen palautteiden ja havaintojen perusteella</a:t>
            </a:r>
          </a:p>
          <a:p>
            <a:pPr lvl="1"/>
            <a:r>
              <a:rPr lang="fi-FI" dirty="0"/>
              <a:t>Ongelmakohtien tarkentaminen ja priorisointi (mitkä ratkaistavissa)</a:t>
            </a:r>
          </a:p>
          <a:p>
            <a:r>
              <a:rPr lang="fi-FI" dirty="0"/>
              <a:t>Ensimmäisen version työstäminen (marras-joulukuu 2022)</a:t>
            </a:r>
          </a:p>
          <a:p>
            <a:pPr lvl="1"/>
            <a:r>
              <a:rPr lang="fi-FI" dirty="0"/>
              <a:t>Ongelmakohtien ratkaisujen ideointi ja toimintamallin ensimmäisen version työstäminen: vaiheet, osallistujat, vastuut, materiaalit, työkalut, tavoitteet, mihin kiinnittää huomiota</a:t>
            </a:r>
          </a:p>
          <a:p>
            <a:r>
              <a:rPr lang="fi-FI" dirty="0"/>
              <a:t>Iteraatiot (tammi-maaliskuu 2023)</a:t>
            </a:r>
          </a:p>
          <a:p>
            <a:pPr lvl="1"/>
            <a:r>
              <a:rPr lang="fi-FI" dirty="0"/>
              <a:t>Toimintamallin kokeilu käytännössä, palautteen kerääminen yksiköiltä ja tiimiltä</a:t>
            </a:r>
          </a:p>
          <a:p>
            <a:pPr lvl="1"/>
            <a:r>
              <a:rPr lang="fi-FI" dirty="0"/>
              <a:t>Toimintamallin katselmointi ja arviointi palautteen perusteella, muutostoimenpiteiden tunnistaminen</a:t>
            </a:r>
          </a:p>
          <a:p>
            <a:r>
              <a:rPr lang="fi-FI" dirty="0"/>
              <a:t>Jatkuva kehittäminen (huhtikuu 2023-)</a:t>
            </a:r>
          </a:p>
          <a:p>
            <a:pPr lvl="1"/>
            <a:r>
              <a:rPr lang="fi-FI" dirty="0"/>
              <a:t>Jatkuva palautteen kerääminen ja mallin iterointi palautteiden perusteella kuukausittain</a:t>
            </a:r>
          </a:p>
          <a:p>
            <a:pPr lvl="1"/>
            <a:endParaRPr lang="fi-FI" dirty="0"/>
          </a:p>
        </p:txBody>
      </p:sp>
      <p:pic>
        <p:nvPicPr>
          <p:cNvPr id="5" name="Graphic 4" descr="Circles with arrows with solid fill">
            <a:extLst>
              <a:ext uri="{FF2B5EF4-FFF2-40B4-BE49-F238E27FC236}">
                <a16:creationId xmlns:a16="http://schemas.microsoft.com/office/drawing/2014/main" id="{C6439DC8-CE40-322B-24C3-C6B1360B5A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9077" y="414491"/>
            <a:ext cx="2378766" cy="2378766"/>
          </a:xfrm>
          <a:prstGeom prst="rect">
            <a:avLst/>
          </a:prstGeom>
        </p:spPr>
      </p:pic>
    </p:spTree>
    <p:extLst>
      <p:ext uri="{BB962C8B-B14F-4D97-AF65-F5344CB8AC3E}">
        <p14:creationId xmlns:p14="http://schemas.microsoft.com/office/powerpoint/2010/main" val="380554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36DB-CFE4-E83E-886D-8953E7B4EA09}"/>
              </a:ext>
            </a:extLst>
          </p:cNvPr>
          <p:cNvSpPr>
            <a:spLocks noGrp="1"/>
          </p:cNvSpPr>
          <p:nvPr>
            <p:ph type="title"/>
          </p:nvPr>
        </p:nvSpPr>
        <p:spPr/>
        <p:txBody>
          <a:bodyPr/>
          <a:lstStyle/>
          <a:p>
            <a:r>
              <a:rPr lang="fi-FI" dirty="0"/>
              <a:t>Toimintamallin kehittämisen opit ja tulokset</a:t>
            </a:r>
          </a:p>
        </p:txBody>
      </p:sp>
      <p:sp>
        <p:nvSpPr>
          <p:cNvPr id="3" name="Text Placeholder 2">
            <a:extLst>
              <a:ext uri="{FF2B5EF4-FFF2-40B4-BE49-F238E27FC236}">
                <a16:creationId xmlns:a16="http://schemas.microsoft.com/office/drawing/2014/main" id="{907EDE27-A455-5289-19EE-06306B1846C4}"/>
              </a:ext>
            </a:extLst>
          </p:cNvPr>
          <p:cNvSpPr>
            <a:spLocks noGrp="1"/>
          </p:cNvSpPr>
          <p:nvPr>
            <p:ph type="body" idx="1"/>
          </p:nvPr>
        </p:nvSpPr>
        <p:spPr/>
        <p:txBody>
          <a:bodyPr>
            <a:noAutofit/>
          </a:bodyPr>
          <a:lstStyle/>
          <a:p>
            <a:r>
              <a:rPr lang="fi-FI" sz="1200" b="1" dirty="0">
                <a:effectLst/>
                <a:latin typeface="+mj-lt"/>
                <a:ea typeface="Calibri" panose="020F0502020204030204" pitchFamily="34" charset="0"/>
                <a:cs typeface="Times New Roman" panose="02020603050405020304" pitchFamily="18" charset="0"/>
              </a:rPr>
              <a:t>Kuvaa ja jaa</a:t>
            </a:r>
          </a:p>
          <a:p>
            <a:pPr lvl="1"/>
            <a:r>
              <a:rPr lang="fi-FI" sz="1200" dirty="0">
                <a:effectLst/>
                <a:latin typeface="+mj-lt"/>
                <a:ea typeface="Calibri" panose="020F0502020204030204" pitchFamily="34" charset="0"/>
                <a:cs typeface="Times New Roman" panose="02020603050405020304" pitchFamily="18" charset="0"/>
              </a:rPr>
              <a:t>Ks. Seuraavat diat</a:t>
            </a:r>
          </a:p>
          <a:p>
            <a:r>
              <a:rPr lang="fi-FI" sz="1200" b="1" dirty="0">
                <a:effectLst/>
                <a:latin typeface="+mj-lt"/>
                <a:ea typeface="Calibri" panose="020F0502020204030204" pitchFamily="34" charset="0"/>
                <a:cs typeface="Times New Roman" panose="02020603050405020304" pitchFamily="18" charset="0"/>
              </a:rPr>
              <a:t>Toimivuuden ja käyttöönoton ehdot</a:t>
            </a:r>
            <a:endParaRPr lang="en-FI" sz="1200" dirty="0">
              <a:effectLst/>
              <a:latin typeface="+mj-lt"/>
              <a:ea typeface="Calibri" panose="020F0502020204030204" pitchFamily="34" charset="0"/>
              <a:cs typeface="Times New Roman" panose="02020603050405020304" pitchFamily="18" charset="0"/>
            </a:endParaRPr>
          </a:p>
          <a:p>
            <a:pPr lvl="1">
              <a:spcBef>
                <a:spcPts val="0"/>
              </a:spcBef>
            </a:pPr>
            <a:r>
              <a:rPr lang="fi-FI" sz="1200" dirty="0">
                <a:effectLst/>
                <a:latin typeface="+mj-lt"/>
                <a:ea typeface="Calibri" panose="020F0502020204030204" pitchFamily="34" charset="0"/>
                <a:cs typeface="Times New Roman" panose="02020603050405020304" pitchFamily="18" charset="0"/>
              </a:rPr>
              <a:t>Resursoitu minitiimi, joka ylläpitää osaamista toimintamallin toteuttamiseksi: mm. valmentaminen, palautteen kerääminen ja analysointi, </a:t>
            </a:r>
            <a:r>
              <a:rPr lang="fi-FI" sz="1200" dirty="0">
                <a:latin typeface="+mj-lt"/>
                <a:ea typeface="Calibri" panose="020F0502020204030204" pitchFamily="34" charset="0"/>
                <a:cs typeface="Times New Roman" panose="02020603050405020304" pitchFamily="18" charset="0"/>
              </a:rPr>
              <a:t>tapaamisten fasilitointi, mittaaminen; sekä kehittää toimintamallia jatkuvasti</a:t>
            </a:r>
          </a:p>
          <a:p>
            <a:pPr lvl="1">
              <a:spcBef>
                <a:spcPts val="0"/>
              </a:spcBef>
            </a:pPr>
            <a:r>
              <a:rPr lang="fi-FI" sz="1200" dirty="0">
                <a:effectLst/>
                <a:latin typeface="+mj-lt"/>
                <a:ea typeface="Calibri" panose="020F0502020204030204" pitchFamily="34" charset="0"/>
                <a:cs typeface="Times New Roman" panose="02020603050405020304" pitchFamily="18" charset="0"/>
              </a:rPr>
              <a:t>Jatkuva käyttöönotto, palautteen kerääminen yksiköiltä ja mallin mukauttaminen palautteen perusteella</a:t>
            </a:r>
          </a:p>
          <a:p>
            <a:pPr lvl="1">
              <a:spcBef>
                <a:spcPts val="0"/>
              </a:spcBef>
            </a:pPr>
            <a:r>
              <a:rPr lang="fi-FI" sz="1200" dirty="0">
                <a:effectLst/>
                <a:latin typeface="+mj-lt"/>
                <a:ea typeface="Calibri" panose="020F0502020204030204" pitchFamily="34" charset="0"/>
                <a:cs typeface="Times New Roman" panose="02020603050405020304" pitchFamily="18" charset="0"/>
              </a:rPr>
              <a:t>Sitoutun</a:t>
            </a:r>
            <a:r>
              <a:rPr lang="fi-FI" sz="1200" dirty="0">
                <a:latin typeface="+mj-lt"/>
                <a:ea typeface="Calibri" panose="020F0502020204030204" pitchFamily="34" charset="0"/>
                <a:cs typeface="Times New Roman" panose="02020603050405020304" pitchFamily="18" charset="0"/>
              </a:rPr>
              <a:t>ut johto, joka tukee tarvittaessa suurempien organisatoristen esteiden purkamisessa</a:t>
            </a:r>
          </a:p>
          <a:p>
            <a:pPr lvl="1">
              <a:spcBef>
                <a:spcPts val="0"/>
              </a:spcBef>
            </a:pPr>
            <a:r>
              <a:rPr lang="fi-FI" sz="1200" dirty="0">
                <a:latin typeface="+mj-lt"/>
                <a:ea typeface="Calibri" panose="020F0502020204030204" pitchFamily="34" charset="0"/>
                <a:cs typeface="Times New Roman" panose="02020603050405020304" pitchFamily="18" charset="0"/>
              </a:rPr>
              <a:t>Materiaalien aktiivinen jakaminen organisaation materiaalipankeissa</a:t>
            </a:r>
          </a:p>
          <a:p>
            <a:pPr lvl="1">
              <a:spcBef>
                <a:spcPts val="0"/>
              </a:spcBef>
            </a:pPr>
            <a:r>
              <a:rPr lang="fi-FI" sz="1200" dirty="0">
                <a:latin typeface="+mj-lt"/>
                <a:ea typeface="Calibri" panose="020F0502020204030204" pitchFamily="34" charset="0"/>
                <a:cs typeface="Times New Roman" panose="02020603050405020304" pitchFamily="18" charset="0"/>
              </a:rPr>
              <a:t>Positiivisten kokemusten jakaminen organisaatiossa viestimällä</a:t>
            </a:r>
          </a:p>
          <a:p>
            <a:r>
              <a:rPr lang="fi-FI" sz="1200" b="1" dirty="0">
                <a:effectLst/>
                <a:latin typeface="+mj-lt"/>
                <a:ea typeface="Calibri" panose="020F0502020204030204" pitchFamily="34" charset="0"/>
                <a:cs typeface="Times New Roman" panose="02020603050405020304" pitchFamily="18" charset="0"/>
              </a:rPr>
              <a:t>Arvioinnin tulokset tiivistettynä</a:t>
            </a:r>
            <a:endParaRPr lang="en-FI" sz="1200" b="1" dirty="0">
              <a:latin typeface="+mj-lt"/>
              <a:ea typeface="Calibri" panose="020F0502020204030204" pitchFamily="34" charset="0"/>
              <a:cs typeface="Times New Roman" panose="02020603050405020304" pitchFamily="18" charset="0"/>
            </a:endParaRPr>
          </a:p>
          <a:p>
            <a:pPr lvl="1">
              <a:spcBef>
                <a:spcPts val="0"/>
              </a:spcBef>
            </a:pPr>
            <a:r>
              <a:rPr lang="en-FI" sz="1200" dirty="0">
                <a:effectLst/>
                <a:latin typeface="+mj-lt"/>
                <a:ea typeface="Calibri" panose="020F0502020204030204" pitchFamily="34" charset="0"/>
                <a:cs typeface="Times New Roman" panose="02020603050405020304" pitchFamily="18" charset="0"/>
              </a:rPr>
              <a:t>Organisaatiossa on saatu lyhyessä ajassa toteutettua yli 10 käyttöönottoa</a:t>
            </a:r>
          </a:p>
          <a:p>
            <a:pPr lvl="1">
              <a:spcBef>
                <a:spcPts val="0"/>
              </a:spcBef>
            </a:pPr>
            <a:r>
              <a:rPr lang="en-FI" sz="1200" dirty="0">
                <a:latin typeface="+mj-lt"/>
                <a:ea typeface="Calibri" panose="020F0502020204030204" pitchFamily="34" charset="0"/>
                <a:cs typeface="Times New Roman" panose="02020603050405020304" pitchFamily="18" charset="0"/>
              </a:rPr>
              <a:t>Videovastaanoton käyttö on kasvanut moninkertaisesti ja osaavien käyttäjien määrä kasvanut</a:t>
            </a:r>
          </a:p>
          <a:p>
            <a:pPr lvl="1">
              <a:spcBef>
                <a:spcPts val="0"/>
              </a:spcBef>
            </a:pPr>
            <a:r>
              <a:rPr lang="en-FI" sz="1200" dirty="0">
                <a:latin typeface="+mj-lt"/>
                <a:ea typeface="Calibri" panose="020F0502020204030204" pitchFamily="34" charset="0"/>
                <a:cs typeface="Times New Roman" panose="02020603050405020304" pitchFamily="18" charset="0"/>
              </a:rPr>
              <a:t>Palaute käyttöönotoista on ollut positiivista</a:t>
            </a:r>
          </a:p>
          <a:p>
            <a:pPr lvl="1">
              <a:spcBef>
                <a:spcPts val="0"/>
              </a:spcBef>
            </a:pPr>
            <a:r>
              <a:rPr lang="en-FI" sz="1200" dirty="0">
                <a:latin typeface="+mj-lt"/>
                <a:ea typeface="Calibri" panose="020F0502020204030204" pitchFamily="34" charset="0"/>
                <a:cs typeface="Times New Roman" panose="02020603050405020304" pitchFamily="18" charset="0"/>
              </a:rPr>
              <a:t>Käyttöönottoprosessi on nopeutunut parhaimmillaan jopa pariin viikkoon</a:t>
            </a:r>
          </a:p>
          <a:p>
            <a:pPr marL="596900" lvl="1" indent="0">
              <a:spcBef>
                <a:spcPts val="0"/>
              </a:spcBef>
              <a:buNone/>
            </a:pPr>
            <a:r>
              <a:rPr lang="en-FI" sz="1200" dirty="0">
                <a:latin typeface="+mj-lt"/>
                <a:ea typeface="Calibri" panose="020F0502020204030204" pitchFamily="34" charset="0"/>
                <a:cs typeface="Times New Roman" panose="02020603050405020304" pitchFamily="18" charset="0"/>
              </a:rPr>
              <a:t>Haasteet: Yhä suurin haaste on toiminnan osallistaminen ja ajan resursointi koulutuksiin, oikeiden ihmisten tavoittaminen tapaamisiin ja mittaamisessa tukeminen.</a:t>
            </a:r>
          </a:p>
          <a:p>
            <a:pPr lvl="1"/>
            <a:endParaRPr lang="fi-FI" sz="1200" dirty="0">
              <a:effectLst/>
              <a:latin typeface="+mj-lt"/>
              <a:ea typeface="Calibri" panose="020F0502020204030204" pitchFamily="34" charset="0"/>
              <a:cs typeface="Times New Roman" panose="02020603050405020304" pitchFamily="18" charset="0"/>
            </a:endParaRPr>
          </a:p>
        </p:txBody>
      </p:sp>
      <p:pic>
        <p:nvPicPr>
          <p:cNvPr id="5" name="Graphic 4" descr="Lights On with solid fill">
            <a:extLst>
              <a:ext uri="{FF2B5EF4-FFF2-40B4-BE49-F238E27FC236}">
                <a16:creationId xmlns:a16="http://schemas.microsoft.com/office/drawing/2014/main" id="{80947F68-3864-D06B-4F1F-2E9828FBB7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0226" y="699052"/>
            <a:ext cx="1755913" cy="1755913"/>
          </a:xfrm>
          <a:prstGeom prst="rect">
            <a:avLst/>
          </a:prstGeom>
        </p:spPr>
      </p:pic>
    </p:spTree>
    <p:extLst>
      <p:ext uri="{BB962C8B-B14F-4D97-AF65-F5344CB8AC3E}">
        <p14:creationId xmlns:p14="http://schemas.microsoft.com/office/powerpoint/2010/main" val="174659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F8EB3-0B8D-B7F5-0246-EBFE68E9C650}"/>
              </a:ext>
            </a:extLst>
          </p:cNvPr>
          <p:cNvSpPr/>
          <p:nvPr/>
        </p:nvSpPr>
        <p:spPr>
          <a:xfrm>
            <a:off x="323941" y="2135664"/>
            <a:ext cx="1587318" cy="533400"/>
          </a:xfrm>
          <a:prstGeom prst="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a:t>Markkinointi, esittely ja tarpeiden tunnistus</a:t>
            </a:r>
          </a:p>
        </p:txBody>
      </p:sp>
      <p:sp>
        <p:nvSpPr>
          <p:cNvPr id="5" name="Rectangle 4">
            <a:extLst>
              <a:ext uri="{FF2B5EF4-FFF2-40B4-BE49-F238E27FC236}">
                <a16:creationId xmlns:a16="http://schemas.microsoft.com/office/drawing/2014/main" id="{0D7EAFE5-1761-6459-5ACA-43F45D678E50}"/>
              </a:ext>
            </a:extLst>
          </p:cNvPr>
          <p:cNvSpPr/>
          <p:nvPr/>
        </p:nvSpPr>
        <p:spPr>
          <a:xfrm>
            <a:off x="2000159" y="1325526"/>
            <a:ext cx="8191682" cy="75933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fi-FI" sz="1600"/>
              <a:t>Videovastaanoton käyttöönoton prosessi</a:t>
            </a:r>
          </a:p>
          <a:p>
            <a:pPr algn="ctr">
              <a:lnSpc>
                <a:spcPct val="150000"/>
              </a:lnSpc>
            </a:pPr>
            <a:r>
              <a:rPr lang="fi-FI" sz="1000"/>
              <a:t>Kesto 1-2 kk</a:t>
            </a:r>
          </a:p>
        </p:txBody>
      </p:sp>
      <p:sp>
        <p:nvSpPr>
          <p:cNvPr id="6" name="Rectangle 5">
            <a:extLst>
              <a:ext uri="{FF2B5EF4-FFF2-40B4-BE49-F238E27FC236}">
                <a16:creationId xmlns:a16="http://schemas.microsoft.com/office/drawing/2014/main" id="{6DB82AA9-669E-55C9-4E22-826744F301DD}"/>
              </a:ext>
            </a:extLst>
          </p:cNvPr>
          <p:cNvSpPr/>
          <p:nvPr/>
        </p:nvSpPr>
        <p:spPr>
          <a:xfrm>
            <a:off x="10280741" y="2135664"/>
            <a:ext cx="1574800" cy="533400"/>
          </a:xfrm>
          <a:prstGeom prst="rect">
            <a:avLst/>
          </a:prstGeom>
          <a:solidFill>
            <a:schemeClr val="accent3"/>
          </a:solid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t>Jatkuvan käytön tuki</a:t>
            </a:r>
          </a:p>
        </p:txBody>
      </p:sp>
      <p:sp>
        <p:nvSpPr>
          <p:cNvPr id="7" name="Rectangle 6">
            <a:extLst>
              <a:ext uri="{FF2B5EF4-FFF2-40B4-BE49-F238E27FC236}">
                <a16:creationId xmlns:a16="http://schemas.microsoft.com/office/drawing/2014/main" id="{AEDDE560-C4A9-2647-4D00-3B979D7078D5}"/>
              </a:ext>
            </a:extLst>
          </p:cNvPr>
          <p:cNvSpPr/>
          <p:nvPr/>
        </p:nvSpPr>
        <p:spPr>
          <a:xfrm>
            <a:off x="2000159" y="2135664"/>
            <a:ext cx="3153144" cy="533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150000"/>
              </a:lnSpc>
            </a:pPr>
            <a:r>
              <a:rPr lang="fi-FI" sz="1200" dirty="0"/>
              <a:t>Käytön edellytykset</a:t>
            </a:r>
            <a:endParaRPr lang="fi-FI" sz="1000" dirty="0">
              <a:solidFill>
                <a:schemeClr val="bg1"/>
              </a:solidFill>
            </a:endParaRPr>
          </a:p>
        </p:txBody>
      </p:sp>
      <p:sp>
        <p:nvSpPr>
          <p:cNvPr id="8" name="Rectangle 7">
            <a:extLst>
              <a:ext uri="{FF2B5EF4-FFF2-40B4-BE49-F238E27FC236}">
                <a16:creationId xmlns:a16="http://schemas.microsoft.com/office/drawing/2014/main" id="{05431AB4-872D-3656-388C-A1D1F2596ED6}"/>
              </a:ext>
            </a:extLst>
          </p:cNvPr>
          <p:cNvSpPr/>
          <p:nvPr/>
        </p:nvSpPr>
        <p:spPr>
          <a:xfrm>
            <a:off x="5242385" y="2135664"/>
            <a:ext cx="3158756" cy="533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i-FI" sz="1200" dirty="0"/>
              <a:t>Valmennukset</a:t>
            </a:r>
            <a:endParaRPr lang="fi-FI" sz="1100" dirty="0"/>
          </a:p>
        </p:txBody>
      </p:sp>
      <p:sp>
        <p:nvSpPr>
          <p:cNvPr id="9" name="Rectangle 8">
            <a:extLst>
              <a:ext uri="{FF2B5EF4-FFF2-40B4-BE49-F238E27FC236}">
                <a16:creationId xmlns:a16="http://schemas.microsoft.com/office/drawing/2014/main" id="{8F49A62B-156A-0B22-8B70-8A9AA9A06D3E}"/>
              </a:ext>
            </a:extLst>
          </p:cNvPr>
          <p:cNvSpPr/>
          <p:nvPr/>
        </p:nvSpPr>
        <p:spPr>
          <a:xfrm>
            <a:off x="8490041" y="2135664"/>
            <a:ext cx="1701800" cy="533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i-FI" sz="1200" dirty="0"/>
              <a:t>Käynnistys ja palaute</a:t>
            </a:r>
          </a:p>
        </p:txBody>
      </p:sp>
      <p:sp>
        <p:nvSpPr>
          <p:cNvPr id="10" name="Rectangle 9">
            <a:extLst>
              <a:ext uri="{FF2B5EF4-FFF2-40B4-BE49-F238E27FC236}">
                <a16:creationId xmlns:a16="http://schemas.microsoft.com/office/drawing/2014/main" id="{30098D33-E334-66C3-4FCF-ABC4126C4D79}"/>
              </a:ext>
            </a:extLst>
          </p:cNvPr>
          <p:cNvSpPr/>
          <p:nvPr/>
        </p:nvSpPr>
        <p:spPr>
          <a:xfrm>
            <a:off x="2000341" y="2719863"/>
            <a:ext cx="3153144" cy="198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pPr>
            <a:r>
              <a:rPr lang="fi-FI" sz="1200" dirty="0">
                <a:solidFill>
                  <a:schemeClr val="accent1"/>
                </a:solidFill>
              </a:rPr>
              <a:t>1. Käyttöönottoprosessin aikataulutus</a:t>
            </a:r>
          </a:p>
          <a:p>
            <a:endParaRPr lang="fi-FI" sz="1200" dirty="0">
              <a:solidFill>
                <a:schemeClr val="accent1"/>
              </a:solidFill>
            </a:endParaRPr>
          </a:p>
          <a:p>
            <a:r>
              <a:rPr lang="fi-FI" sz="1200" dirty="0">
                <a:solidFill>
                  <a:schemeClr val="accent1"/>
                </a:solidFill>
                <a:cs typeface="Arial"/>
              </a:rPr>
              <a:t>2. Viestintä yksikön työntekijöille käyttöön-otosta</a:t>
            </a:r>
          </a:p>
          <a:p>
            <a:endParaRPr lang="fi-FI" sz="1200" dirty="0">
              <a:solidFill>
                <a:schemeClr val="accent1"/>
              </a:solidFill>
            </a:endParaRPr>
          </a:p>
          <a:p>
            <a:pPr>
              <a:spcAft>
                <a:spcPts val="400"/>
              </a:spcAft>
            </a:pPr>
            <a:r>
              <a:rPr lang="fi-FI" sz="1200" dirty="0">
                <a:solidFill>
                  <a:schemeClr val="accent1"/>
                </a:solidFill>
              </a:rPr>
              <a:t>3. Vaadittavan tekniikan tilaus</a:t>
            </a:r>
            <a:endParaRPr lang="fi-FI" sz="1200" dirty="0">
              <a:solidFill>
                <a:schemeClr val="accent1"/>
              </a:solidFill>
              <a:cs typeface="Arial"/>
            </a:endParaRPr>
          </a:p>
          <a:p>
            <a:endParaRPr lang="fi-FI" sz="1200" dirty="0">
              <a:solidFill>
                <a:schemeClr val="accent1"/>
              </a:solidFill>
            </a:endParaRPr>
          </a:p>
          <a:p>
            <a:pPr>
              <a:spcAft>
                <a:spcPts val="400"/>
              </a:spcAft>
            </a:pPr>
            <a:r>
              <a:rPr lang="fi-FI" sz="1200" dirty="0">
                <a:solidFill>
                  <a:schemeClr val="accent1"/>
                </a:solidFill>
                <a:cs typeface="Arial"/>
              </a:rPr>
              <a:t>4. Käynnistystyöpaja</a:t>
            </a:r>
          </a:p>
        </p:txBody>
      </p:sp>
      <p:sp>
        <p:nvSpPr>
          <p:cNvPr id="14" name="Rectangle 13">
            <a:extLst>
              <a:ext uri="{FF2B5EF4-FFF2-40B4-BE49-F238E27FC236}">
                <a16:creationId xmlns:a16="http://schemas.microsoft.com/office/drawing/2014/main" id="{6CDCB8EE-CF3A-D592-B2FB-B9176D2D9534}"/>
              </a:ext>
            </a:extLst>
          </p:cNvPr>
          <p:cNvSpPr/>
          <p:nvPr/>
        </p:nvSpPr>
        <p:spPr>
          <a:xfrm>
            <a:off x="323941" y="2719863"/>
            <a:ext cx="1587500" cy="198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pPr>
            <a:r>
              <a:rPr lang="fi-FI" sz="1200">
                <a:solidFill>
                  <a:schemeClr val="accent1"/>
                </a:solidFill>
              </a:rPr>
              <a:t>Markkinointi ja viestintä</a:t>
            </a:r>
          </a:p>
          <a:p>
            <a:endParaRPr lang="fi-FI" sz="1200">
              <a:solidFill>
                <a:schemeClr val="accent1"/>
              </a:solidFill>
            </a:endParaRPr>
          </a:p>
          <a:p>
            <a:pPr>
              <a:spcAft>
                <a:spcPts val="400"/>
              </a:spcAft>
            </a:pPr>
            <a:r>
              <a:rPr lang="fi-FI" sz="1200">
                <a:solidFill>
                  <a:schemeClr val="accent1"/>
                </a:solidFill>
              </a:rPr>
              <a:t>Yleisesittely yksikölle ja alustava tarpeiden tunnistus</a:t>
            </a:r>
          </a:p>
          <a:p>
            <a:endParaRPr lang="fi-FI" sz="1200">
              <a:solidFill>
                <a:schemeClr val="accent1"/>
              </a:solidFill>
            </a:endParaRPr>
          </a:p>
          <a:p>
            <a:pPr>
              <a:spcAft>
                <a:spcPts val="400"/>
              </a:spcAft>
            </a:pPr>
            <a:r>
              <a:rPr lang="fi-FI" sz="1200">
                <a:solidFill>
                  <a:schemeClr val="accent1"/>
                </a:solidFill>
              </a:rPr>
              <a:t>Päätös käyttöönotosta</a:t>
            </a:r>
          </a:p>
        </p:txBody>
      </p:sp>
      <p:sp>
        <p:nvSpPr>
          <p:cNvPr id="15" name="Rectangle 14">
            <a:extLst>
              <a:ext uri="{FF2B5EF4-FFF2-40B4-BE49-F238E27FC236}">
                <a16:creationId xmlns:a16="http://schemas.microsoft.com/office/drawing/2014/main" id="{0FC55FC1-757F-F101-72C7-08B31473A37B}"/>
              </a:ext>
            </a:extLst>
          </p:cNvPr>
          <p:cNvSpPr/>
          <p:nvPr/>
        </p:nvSpPr>
        <p:spPr>
          <a:xfrm>
            <a:off x="5242385" y="2719863"/>
            <a:ext cx="3158756" cy="198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pPr>
            <a:r>
              <a:rPr lang="fi-FI" sz="1200" dirty="0">
                <a:solidFill>
                  <a:schemeClr val="accent1"/>
                </a:solidFill>
              </a:rPr>
              <a:t>4. Käyttökoulutus</a:t>
            </a:r>
          </a:p>
          <a:p>
            <a:endParaRPr lang="fi-FI" sz="1200">
              <a:solidFill>
                <a:schemeClr val="accent1"/>
              </a:solidFill>
            </a:endParaRPr>
          </a:p>
          <a:p>
            <a:pPr>
              <a:spcAft>
                <a:spcPts val="400"/>
              </a:spcAft>
            </a:pPr>
            <a:r>
              <a:rPr lang="fi-FI" sz="1200" dirty="0">
                <a:solidFill>
                  <a:schemeClr val="accent1"/>
                </a:solidFill>
              </a:rPr>
              <a:t>5. Ajanvaraus- ja asiakasohjauskoulutus</a:t>
            </a:r>
            <a:endParaRPr lang="fi-FI" sz="1200" dirty="0">
              <a:solidFill>
                <a:schemeClr val="accent1"/>
              </a:solidFill>
              <a:cs typeface="Arial"/>
            </a:endParaRPr>
          </a:p>
          <a:p>
            <a:endParaRPr lang="fi-FI" sz="1200">
              <a:solidFill>
                <a:schemeClr val="accent1"/>
              </a:solidFill>
            </a:endParaRPr>
          </a:p>
          <a:p>
            <a:pPr>
              <a:spcAft>
                <a:spcPts val="400"/>
              </a:spcAft>
            </a:pPr>
            <a:r>
              <a:rPr lang="fi-FI" sz="1200" dirty="0">
                <a:solidFill>
                  <a:schemeClr val="accent1"/>
                </a:solidFill>
              </a:rPr>
              <a:t>6. Ensimmäisten videovastanottojen aikataulusta sopiminen</a:t>
            </a:r>
            <a:endParaRPr lang="fi-FI" sz="1200" dirty="0">
              <a:solidFill>
                <a:schemeClr val="accent1"/>
              </a:solidFill>
              <a:cs typeface="Arial"/>
            </a:endParaRPr>
          </a:p>
        </p:txBody>
      </p:sp>
      <p:sp>
        <p:nvSpPr>
          <p:cNvPr id="16" name="Rectangle 15">
            <a:extLst>
              <a:ext uri="{FF2B5EF4-FFF2-40B4-BE49-F238E27FC236}">
                <a16:creationId xmlns:a16="http://schemas.microsoft.com/office/drawing/2014/main" id="{7C496E58-3B48-E859-67CF-DB09B2E6E766}"/>
              </a:ext>
            </a:extLst>
          </p:cNvPr>
          <p:cNvSpPr/>
          <p:nvPr/>
        </p:nvSpPr>
        <p:spPr>
          <a:xfrm>
            <a:off x="8490041" y="2719863"/>
            <a:ext cx="1701800" cy="198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pPr>
            <a:r>
              <a:rPr lang="fi-FI" sz="1200" dirty="0">
                <a:solidFill>
                  <a:schemeClr val="accent1"/>
                </a:solidFill>
              </a:rPr>
              <a:t>7. Ensimmäiset videovastaanotot</a:t>
            </a:r>
            <a:endParaRPr lang="fi-FI" sz="1200" dirty="0">
              <a:solidFill>
                <a:schemeClr val="accent1"/>
              </a:solidFill>
              <a:cs typeface="Arial"/>
            </a:endParaRPr>
          </a:p>
          <a:p>
            <a:endParaRPr lang="fi-FI" sz="1200">
              <a:solidFill>
                <a:schemeClr val="accent1"/>
              </a:solidFill>
            </a:endParaRPr>
          </a:p>
          <a:p>
            <a:pPr>
              <a:spcAft>
                <a:spcPts val="400"/>
              </a:spcAft>
            </a:pPr>
            <a:r>
              <a:rPr lang="fi-FI" sz="1200" dirty="0">
                <a:solidFill>
                  <a:schemeClr val="accent1"/>
                </a:solidFill>
              </a:rPr>
              <a:t>8. Palautteen antaminen käyttöönotosta ja alustava tavoitteiden mittaus</a:t>
            </a:r>
            <a:endParaRPr lang="fi-FI" sz="1200">
              <a:solidFill>
                <a:schemeClr val="accent1"/>
              </a:solidFill>
              <a:cs typeface="Arial"/>
            </a:endParaRPr>
          </a:p>
        </p:txBody>
      </p:sp>
      <p:sp>
        <p:nvSpPr>
          <p:cNvPr id="17" name="Rectangle 16">
            <a:extLst>
              <a:ext uri="{FF2B5EF4-FFF2-40B4-BE49-F238E27FC236}">
                <a16:creationId xmlns:a16="http://schemas.microsoft.com/office/drawing/2014/main" id="{ED595AA7-400E-F0B4-A082-2EE78C9E6AEB}"/>
              </a:ext>
            </a:extLst>
          </p:cNvPr>
          <p:cNvSpPr/>
          <p:nvPr/>
        </p:nvSpPr>
        <p:spPr>
          <a:xfrm>
            <a:off x="10280741" y="2719863"/>
            <a:ext cx="1574800" cy="198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pPr>
            <a:r>
              <a:rPr lang="fi-FI" sz="1200">
                <a:solidFill>
                  <a:schemeClr val="accent1"/>
                </a:solidFill>
              </a:rPr>
              <a:t>Käytön tuki</a:t>
            </a:r>
          </a:p>
          <a:p>
            <a:endParaRPr lang="fi-FI" sz="1200">
              <a:solidFill>
                <a:schemeClr val="accent1"/>
              </a:solidFill>
            </a:endParaRPr>
          </a:p>
          <a:p>
            <a:pPr>
              <a:spcAft>
                <a:spcPts val="400"/>
              </a:spcAft>
            </a:pPr>
            <a:r>
              <a:rPr lang="fi-FI" sz="1200">
                <a:solidFill>
                  <a:schemeClr val="bg2"/>
                </a:solidFill>
              </a:rPr>
              <a:t>Hyötyjen arviointi</a:t>
            </a:r>
            <a:br>
              <a:rPr lang="fi-FI" sz="1200">
                <a:solidFill>
                  <a:schemeClr val="bg2"/>
                </a:solidFill>
              </a:rPr>
            </a:br>
            <a:r>
              <a:rPr lang="fi-FI" sz="1200">
                <a:solidFill>
                  <a:schemeClr val="bg2"/>
                </a:solidFill>
              </a:rPr>
              <a:t>3–6 </a:t>
            </a:r>
            <a:r>
              <a:rPr lang="fi-FI" sz="1200">
                <a:solidFill>
                  <a:schemeClr val="accent1"/>
                </a:solidFill>
              </a:rPr>
              <a:t>kk kuluttua</a:t>
            </a:r>
            <a:endParaRPr lang="fi-FI" sz="1200">
              <a:solidFill>
                <a:schemeClr val="accent1"/>
              </a:solidFill>
              <a:cs typeface="Arial"/>
            </a:endParaRPr>
          </a:p>
        </p:txBody>
      </p:sp>
      <p:sp>
        <p:nvSpPr>
          <p:cNvPr id="18" name="Right Triangle 17">
            <a:extLst>
              <a:ext uri="{FF2B5EF4-FFF2-40B4-BE49-F238E27FC236}">
                <a16:creationId xmlns:a16="http://schemas.microsoft.com/office/drawing/2014/main" id="{AB0A21D8-8549-38C3-5B43-4FA93F9A0AB9}"/>
              </a:ext>
            </a:extLst>
          </p:cNvPr>
          <p:cNvSpPr/>
          <p:nvPr/>
        </p:nvSpPr>
        <p:spPr>
          <a:xfrm rot="13500000">
            <a:off x="1892277" y="2366364"/>
            <a:ext cx="72000" cy="7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Picture 21">
            <a:extLst>
              <a:ext uri="{FF2B5EF4-FFF2-40B4-BE49-F238E27FC236}">
                <a16:creationId xmlns:a16="http://schemas.microsoft.com/office/drawing/2014/main" id="{B7CF0C6F-28E7-DF99-31F0-C9E03090ADEF}"/>
              </a:ext>
            </a:extLst>
          </p:cNvPr>
          <p:cNvPicPr>
            <a:picLocks noChangeAspect="1"/>
          </p:cNvPicPr>
          <p:nvPr/>
        </p:nvPicPr>
        <p:blipFill>
          <a:blip r:embed="rId3"/>
          <a:stretch>
            <a:fillRect/>
          </a:stretch>
        </p:blipFill>
        <p:spPr>
          <a:xfrm>
            <a:off x="5150407" y="2351452"/>
            <a:ext cx="88900" cy="152400"/>
          </a:xfrm>
          <a:prstGeom prst="rect">
            <a:avLst/>
          </a:prstGeom>
        </p:spPr>
      </p:pic>
      <p:sp>
        <p:nvSpPr>
          <p:cNvPr id="27" name="Right Triangle 26">
            <a:extLst>
              <a:ext uri="{FF2B5EF4-FFF2-40B4-BE49-F238E27FC236}">
                <a16:creationId xmlns:a16="http://schemas.microsoft.com/office/drawing/2014/main" id="{B3E030A4-8A2D-6AB2-7268-89AF97D578E3}"/>
              </a:ext>
            </a:extLst>
          </p:cNvPr>
          <p:cNvSpPr/>
          <p:nvPr/>
        </p:nvSpPr>
        <p:spPr>
          <a:xfrm rot="13500000">
            <a:off x="10171969" y="2366364"/>
            <a:ext cx="72000" cy="7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Right Triangle 29">
            <a:extLst>
              <a:ext uri="{FF2B5EF4-FFF2-40B4-BE49-F238E27FC236}">
                <a16:creationId xmlns:a16="http://schemas.microsoft.com/office/drawing/2014/main" id="{3186C7C3-F89C-4DEF-9902-3D896972BCC1}"/>
              </a:ext>
            </a:extLst>
          </p:cNvPr>
          <p:cNvSpPr/>
          <p:nvPr/>
        </p:nvSpPr>
        <p:spPr>
          <a:xfrm rot="13500000">
            <a:off x="8379023" y="2366364"/>
            <a:ext cx="72000" cy="7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xtBox 1">
            <a:extLst>
              <a:ext uri="{FF2B5EF4-FFF2-40B4-BE49-F238E27FC236}">
                <a16:creationId xmlns:a16="http://schemas.microsoft.com/office/drawing/2014/main" id="{7E90F495-4B12-58B9-6034-A18D0BF512EE}"/>
              </a:ext>
            </a:extLst>
          </p:cNvPr>
          <p:cNvSpPr txBox="1"/>
          <p:nvPr/>
        </p:nvSpPr>
        <p:spPr>
          <a:xfrm>
            <a:off x="403490" y="5163142"/>
            <a:ext cx="3618094" cy="369332"/>
          </a:xfrm>
          <a:prstGeom prst="rect">
            <a:avLst/>
          </a:prstGeom>
          <a:noFill/>
        </p:spPr>
        <p:txBody>
          <a:bodyPr wrap="square" lIns="91440" tIns="45720" rIns="91440" bIns="45720" rtlCol="0" anchor="t">
            <a:spAutoFit/>
          </a:bodyPr>
          <a:lstStyle/>
          <a:p>
            <a:r>
              <a:rPr lang="fi-FI" sz="900" dirty="0">
                <a:solidFill>
                  <a:schemeClr val="accent1"/>
                </a:solidFill>
              </a:rPr>
              <a:t>minitiimi = videovastaanotoista vastaava minitiimi, luotsina Katja Ikonen</a:t>
            </a:r>
            <a:endParaRPr lang="fi-FI">
              <a:solidFill>
                <a:schemeClr val="accent1"/>
              </a:solidFill>
            </a:endParaRPr>
          </a:p>
        </p:txBody>
      </p:sp>
      <p:sp>
        <p:nvSpPr>
          <p:cNvPr id="3" name="TextBox 2">
            <a:extLst>
              <a:ext uri="{FF2B5EF4-FFF2-40B4-BE49-F238E27FC236}">
                <a16:creationId xmlns:a16="http://schemas.microsoft.com/office/drawing/2014/main" id="{82C2B93D-7596-6637-FF6C-417441425D95}"/>
              </a:ext>
            </a:extLst>
          </p:cNvPr>
          <p:cNvSpPr txBox="1"/>
          <p:nvPr/>
        </p:nvSpPr>
        <p:spPr>
          <a:xfrm>
            <a:off x="323941" y="331304"/>
            <a:ext cx="5493763" cy="646331"/>
          </a:xfrm>
          <a:prstGeom prst="rect">
            <a:avLst/>
          </a:prstGeom>
          <a:noFill/>
        </p:spPr>
        <p:txBody>
          <a:bodyPr wrap="square" rtlCol="0">
            <a:spAutoFit/>
          </a:bodyPr>
          <a:lstStyle/>
          <a:p>
            <a:r>
              <a:rPr lang="fi-FI" sz="1800" dirty="0">
                <a:solidFill>
                  <a:schemeClr val="bg2"/>
                </a:solidFill>
              </a:rPr>
              <a:t>Toimintamallin yhteenveto (tiivis)</a:t>
            </a:r>
          </a:p>
          <a:p>
            <a:endParaRPr lang="fi-FI" sz="1800" dirty="0">
              <a:solidFill>
                <a:schemeClr val="bg2"/>
              </a:solidFill>
            </a:endParaRPr>
          </a:p>
        </p:txBody>
      </p:sp>
    </p:spTree>
    <p:extLst>
      <p:ext uri="{BB962C8B-B14F-4D97-AF65-F5344CB8AC3E}">
        <p14:creationId xmlns:p14="http://schemas.microsoft.com/office/powerpoint/2010/main" val="108062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F8EB3-0B8D-B7F5-0246-EBFE68E9C650}"/>
              </a:ext>
            </a:extLst>
          </p:cNvPr>
          <p:cNvSpPr/>
          <p:nvPr/>
        </p:nvSpPr>
        <p:spPr>
          <a:xfrm>
            <a:off x="419100" y="774700"/>
            <a:ext cx="1587318" cy="533400"/>
          </a:xfrm>
          <a:prstGeom prst="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a:t>Markkinointi, esittely ja tarpeiden tunnistus</a:t>
            </a:r>
          </a:p>
        </p:txBody>
      </p:sp>
      <p:sp>
        <p:nvSpPr>
          <p:cNvPr id="5" name="Rectangle 4">
            <a:extLst>
              <a:ext uri="{FF2B5EF4-FFF2-40B4-BE49-F238E27FC236}">
                <a16:creationId xmlns:a16="http://schemas.microsoft.com/office/drawing/2014/main" id="{0D7EAFE5-1761-6459-5ACA-43F45D678E50}"/>
              </a:ext>
            </a:extLst>
          </p:cNvPr>
          <p:cNvSpPr/>
          <p:nvPr/>
        </p:nvSpPr>
        <p:spPr>
          <a:xfrm>
            <a:off x="2095318" y="190500"/>
            <a:ext cx="8191682" cy="533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fi-FI" sz="1200">
                <a:solidFill>
                  <a:schemeClr val="bg1"/>
                </a:solidFill>
              </a:rPr>
              <a:t>Videovastaanoton käyttöönoton prosessi</a:t>
            </a:r>
          </a:p>
          <a:p>
            <a:pPr algn="ctr">
              <a:lnSpc>
                <a:spcPct val="150000"/>
              </a:lnSpc>
            </a:pPr>
            <a:r>
              <a:rPr lang="fi-FI" sz="1000">
                <a:cs typeface="Arial"/>
              </a:rPr>
              <a:t>Kesto 1-2 kk</a:t>
            </a:r>
          </a:p>
        </p:txBody>
      </p:sp>
      <p:sp>
        <p:nvSpPr>
          <p:cNvPr id="6" name="Rectangle 5">
            <a:extLst>
              <a:ext uri="{FF2B5EF4-FFF2-40B4-BE49-F238E27FC236}">
                <a16:creationId xmlns:a16="http://schemas.microsoft.com/office/drawing/2014/main" id="{6DB82AA9-669E-55C9-4E22-826744F301DD}"/>
              </a:ext>
            </a:extLst>
          </p:cNvPr>
          <p:cNvSpPr/>
          <p:nvPr/>
        </p:nvSpPr>
        <p:spPr>
          <a:xfrm>
            <a:off x="10370128" y="774700"/>
            <a:ext cx="1713344" cy="533400"/>
          </a:xfrm>
          <a:prstGeom prst="rect">
            <a:avLst/>
          </a:prstGeom>
          <a:solidFill>
            <a:schemeClr val="accent3"/>
          </a:solid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a:t>Jatkuvan käytön tuki</a:t>
            </a:r>
          </a:p>
        </p:txBody>
      </p:sp>
      <p:sp>
        <p:nvSpPr>
          <p:cNvPr id="7" name="Rectangle 6">
            <a:extLst>
              <a:ext uri="{FF2B5EF4-FFF2-40B4-BE49-F238E27FC236}">
                <a16:creationId xmlns:a16="http://schemas.microsoft.com/office/drawing/2014/main" id="{AEDDE560-C4A9-2647-4D00-3B979D7078D5}"/>
              </a:ext>
            </a:extLst>
          </p:cNvPr>
          <p:cNvSpPr/>
          <p:nvPr/>
        </p:nvSpPr>
        <p:spPr>
          <a:xfrm>
            <a:off x="2095318" y="774700"/>
            <a:ext cx="3153144" cy="533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150000"/>
              </a:lnSpc>
            </a:pPr>
            <a:r>
              <a:rPr lang="fi-FI" sz="1100" dirty="0"/>
              <a:t>Käytön edellytykset</a:t>
            </a:r>
            <a:endParaRPr lang="fi-FI" sz="900" dirty="0">
              <a:solidFill>
                <a:schemeClr val="bg1"/>
              </a:solidFill>
            </a:endParaRPr>
          </a:p>
        </p:txBody>
      </p:sp>
      <p:sp>
        <p:nvSpPr>
          <p:cNvPr id="8" name="Rectangle 7">
            <a:extLst>
              <a:ext uri="{FF2B5EF4-FFF2-40B4-BE49-F238E27FC236}">
                <a16:creationId xmlns:a16="http://schemas.microsoft.com/office/drawing/2014/main" id="{05431AB4-872D-3656-388C-A1D1F2596ED6}"/>
              </a:ext>
            </a:extLst>
          </p:cNvPr>
          <p:cNvSpPr/>
          <p:nvPr/>
        </p:nvSpPr>
        <p:spPr>
          <a:xfrm>
            <a:off x="5337544" y="774700"/>
            <a:ext cx="3348960" cy="533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i-FI" sz="1100" dirty="0"/>
              <a:t>Valmennukset</a:t>
            </a:r>
          </a:p>
        </p:txBody>
      </p:sp>
      <p:sp>
        <p:nvSpPr>
          <p:cNvPr id="9" name="Rectangle 8">
            <a:extLst>
              <a:ext uri="{FF2B5EF4-FFF2-40B4-BE49-F238E27FC236}">
                <a16:creationId xmlns:a16="http://schemas.microsoft.com/office/drawing/2014/main" id="{8F49A62B-156A-0B22-8B70-8A9AA9A06D3E}"/>
              </a:ext>
            </a:extLst>
          </p:cNvPr>
          <p:cNvSpPr/>
          <p:nvPr/>
        </p:nvSpPr>
        <p:spPr>
          <a:xfrm>
            <a:off x="8775404" y="774700"/>
            <a:ext cx="1511596" cy="533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150000"/>
              </a:lnSpc>
            </a:pPr>
            <a:r>
              <a:rPr lang="fi-FI" sz="1100" dirty="0"/>
              <a:t>Käynnistys ja palaute</a:t>
            </a:r>
          </a:p>
        </p:txBody>
      </p:sp>
      <p:sp>
        <p:nvSpPr>
          <p:cNvPr id="10" name="Rectangle 9">
            <a:extLst>
              <a:ext uri="{FF2B5EF4-FFF2-40B4-BE49-F238E27FC236}">
                <a16:creationId xmlns:a16="http://schemas.microsoft.com/office/drawing/2014/main" id="{30098D33-E334-66C3-4FCF-ABC4126C4D79}"/>
              </a:ext>
            </a:extLst>
          </p:cNvPr>
          <p:cNvSpPr/>
          <p:nvPr/>
        </p:nvSpPr>
        <p:spPr>
          <a:xfrm>
            <a:off x="2095500" y="1358900"/>
            <a:ext cx="3153144" cy="53975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400"/>
              </a:spcAft>
            </a:pPr>
            <a:r>
              <a:rPr lang="fi-FI" sz="800" b="1" dirty="0">
                <a:solidFill>
                  <a:schemeClr val="accent1"/>
                </a:solidFill>
              </a:rPr>
              <a:t>1. Käyttöönoton aikataulutus</a:t>
            </a:r>
          </a:p>
          <a:p>
            <a:pPr marL="171450" indent="-171450">
              <a:buFont typeface="Arial" panose="020B0604020202020204" pitchFamily="34" charset="0"/>
              <a:buChar char="•"/>
            </a:pPr>
            <a:r>
              <a:rPr lang="fi-FI" sz="700" dirty="0">
                <a:solidFill>
                  <a:schemeClr val="accent1"/>
                </a:solidFill>
              </a:rPr>
              <a:t>Tarkoitus: Varmistetaan, että yksikön ammattilaisilla on vaadittavat työkalut sujuvan videoVO:n toteuttamiseen</a:t>
            </a:r>
          </a:p>
          <a:p>
            <a:pPr marL="171450" indent="-171450">
              <a:buFont typeface="Arial" panose="020B0604020202020204" pitchFamily="34" charset="0"/>
              <a:buChar char="•"/>
            </a:pPr>
            <a:r>
              <a:rPr lang="fi-FI" sz="700" dirty="0">
                <a:solidFill>
                  <a:schemeClr val="accent1"/>
                </a:solidFill>
              </a:rPr>
              <a:t>Sisältö: Varataan ajat ja kutsutaan osallistujat käyttöönottoprosessin tapahtumiin</a:t>
            </a:r>
            <a:endParaRPr lang="fi-FI" sz="700" dirty="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Toiminnan rooli: Tekee varaukset ja kutsut</a:t>
            </a:r>
          </a:p>
          <a:p>
            <a:pPr marL="171450" indent="-171450">
              <a:buFont typeface="Arial" panose="020B0604020202020204" pitchFamily="34" charset="0"/>
              <a:buChar char="•"/>
            </a:pPr>
            <a:r>
              <a:rPr lang="fi-FI" sz="700" dirty="0">
                <a:solidFill>
                  <a:schemeClr val="accent1"/>
                </a:solidFill>
              </a:rPr>
              <a:t>Minitiimin rooli: Auttaa toimintaa aikataulutuksessa</a:t>
            </a:r>
            <a:endParaRPr lang="fi-FI" sz="700" dirty="0">
              <a:solidFill>
                <a:schemeClr val="accent1"/>
              </a:solidFill>
              <a:cs typeface="Arial"/>
            </a:endParaRPr>
          </a:p>
          <a:p>
            <a:endParaRPr lang="fi-FI" sz="700" dirty="0">
              <a:solidFill>
                <a:schemeClr val="bg2"/>
              </a:solidFill>
              <a:cs typeface="Arial"/>
            </a:endParaRPr>
          </a:p>
          <a:p>
            <a:r>
              <a:rPr lang="fi-FI" sz="800" b="1" dirty="0">
                <a:solidFill>
                  <a:schemeClr val="bg2"/>
                </a:solidFill>
                <a:ea typeface="+mn-lt"/>
                <a:cs typeface="+mn-lt"/>
              </a:rPr>
              <a:t>2. Viestintä yksikön työntekijöille käyttöönotosta</a:t>
            </a:r>
            <a:br>
              <a:rPr lang="fi-FI" sz="800" b="1" dirty="0">
                <a:ea typeface="+mn-lt"/>
                <a:cs typeface="+mn-lt"/>
              </a:rPr>
            </a:br>
            <a:endParaRPr lang="fi-FI" sz="800" b="1">
              <a:solidFill>
                <a:schemeClr val="bg2"/>
              </a:solidFill>
              <a:cs typeface="Arial"/>
            </a:endParaRPr>
          </a:p>
          <a:p>
            <a:pPr marL="171450" indent="-171450">
              <a:buChar char="•"/>
            </a:pPr>
            <a:r>
              <a:rPr lang="fi-FI" sz="700" dirty="0">
                <a:solidFill>
                  <a:schemeClr val="bg2"/>
                </a:solidFill>
                <a:cs typeface="Arial"/>
              </a:rPr>
              <a:t>Tarkoitus: Varmistetaan, että kaikki yksikön ammattilaiset ovat tietoisia käynnistyvästä käyttöönotosta</a:t>
            </a:r>
          </a:p>
          <a:p>
            <a:pPr marL="171450" indent="-171450">
              <a:buChar char="•"/>
            </a:pPr>
            <a:r>
              <a:rPr lang="fi-FI" sz="700">
                <a:solidFill>
                  <a:schemeClr val="bg2"/>
                </a:solidFill>
                <a:cs typeface="Arial"/>
              </a:rPr>
              <a:t>Sisältö: Yksikön ammattilaisille viestitään käyttöönoton alkamisesta.</a:t>
            </a:r>
            <a:endParaRPr lang="fi-FI" sz="700" b="1" dirty="0">
              <a:solidFill>
                <a:schemeClr val="bg2"/>
              </a:solidFill>
              <a:cs typeface="Arial"/>
            </a:endParaRPr>
          </a:p>
          <a:p>
            <a:pPr marL="171450" indent="-171450">
              <a:buChar char="•"/>
            </a:pPr>
            <a:r>
              <a:rPr lang="fi-FI" sz="700" dirty="0">
                <a:solidFill>
                  <a:schemeClr val="bg2"/>
                </a:solidFill>
                <a:cs typeface="Arial"/>
              </a:rPr>
              <a:t>Toiminnan rooli: Viestii haluamallaan tavalla kaikille yksikön ammattilaisille käyttöönotosta.</a:t>
            </a:r>
          </a:p>
          <a:p>
            <a:pPr marL="171450" indent="-171450">
              <a:buChar char="•"/>
            </a:pPr>
            <a:r>
              <a:rPr lang="fi-FI" sz="700" dirty="0">
                <a:solidFill>
                  <a:schemeClr val="bg2"/>
                </a:solidFill>
                <a:cs typeface="Arial"/>
              </a:rPr>
              <a:t>Minitiimin rooli: Toimittaa yksikölle viestipohjan, jota yksikössä voidaan tarvittaessa käyttää viestintään.</a:t>
            </a:r>
            <a:r>
              <a:rPr lang="fi-FI" sz="700" b="1" dirty="0">
                <a:solidFill>
                  <a:schemeClr val="bg2"/>
                </a:solidFill>
                <a:cs typeface="Arial"/>
              </a:rPr>
              <a:t> </a:t>
            </a:r>
            <a:br>
              <a:rPr lang="fi-FI" sz="700" b="1" dirty="0">
                <a:solidFill>
                  <a:schemeClr val="bg2"/>
                </a:solidFill>
                <a:cs typeface="Arial"/>
              </a:rPr>
            </a:br>
            <a:endParaRPr lang="fi-FI" sz="700" b="1">
              <a:solidFill>
                <a:schemeClr val="bg2"/>
              </a:solidFill>
              <a:cs typeface="Arial"/>
            </a:endParaRPr>
          </a:p>
          <a:p>
            <a:pPr>
              <a:spcAft>
                <a:spcPts val="400"/>
              </a:spcAft>
            </a:pPr>
            <a:r>
              <a:rPr lang="fi-FI" sz="800" b="1" dirty="0">
                <a:solidFill>
                  <a:schemeClr val="bg2"/>
                </a:solidFill>
              </a:rPr>
              <a:t>3. Vaadittavan tekniikan tilaus</a:t>
            </a:r>
            <a:endParaRPr lang="fi-FI" sz="800" b="1">
              <a:solidFill>
                <a:schemeClr val="bg2"/>
              </a:solidFill>
              <a:cs typeface="Arial"/>
            </a:endParaRPr>
          </a:p>
          <a:p>
            <a:pPr marL="171450" indent="-171450">
              <a:buFont typeface="Arial" panose="020B0604020202020204" pitchFamily="34" charset="0"/>
              <a:buChar char="•"/>
            </a:pPr>
            <a:r>
              <a:rPr lang="fi-FI" sz="700" dirty="0">
                <a:solidFill>
                  <a:schemeClr val="bg2"/>
                </a:solidFill>
              </a:rPr>
              <a:t>Tarkoitus: Varmistetaan, että yksikön ammattilaisilla on vaadittavat työkalut sujuvan videoVO:n toteuttamiseen</a:t>
            </a:r>
            <a:endParaRPr lang="fi-FI" sz="700" dirty="0">
              <a:solidFill>
                <a:schemeClr val="bg2"/>
              </a:solidFill>
              <a:cs typeface="Arial"/>
            </a:endParaRPr>
          </a:p>
          <a:p>
            <a:pPr marL="171450" indent="-171450">
              <a:buFont typeface="Arial" panose="020B0604020202020204" pitchFamily="34" charset="0"/>
              <a:buChar char="•"/>
            </a:pPr>
            <a:r>
              <a:rPr lang="fi-FI" sz="700" dirty="0">
                <a:solidFill>
                  <a:schemeClr val="bg2"/>
                </a:solidFill>
              </a:rPr>
              <a:t>Sisältö: Tilataan yksikölle tarvittaessa videoVO:hon soveltuvat webkamerat sekä mikrofonilliset kuulokkeet tai </a:t>
            </a:r>
            <a:r>
              <a:rPr lang="fi-FI" sz="700" err="1">
                <a:solidFill>
                  <a:schemeClr val="bg2"/>
                </a:solidFill>
              </a:rPr>
              <a:t>jabra</a:t>
            </a:r>
            <a:endParaRPr lang="fi-FI" sz="700">
              <a:solidFill>
                <a:schemeClr val="bg2"/>
              </a:solidFill>
              <a:cs typeface="Arial"/>
            </a:endParaRPr>
          </a:p>
          <a:p>
            <a:pPr marL="171450" indent="-171450">
              <a:buFont typeface="Arial" panose="020B0604020202020204" pitchFamily="34" charset="0"/>
              <a:buChar char="•"/>
            </a:pPr>
            <a:r>
              <a:rPr lang="fi-FI" sz="700" dirty="0">
                <a:solidFill>
                  <a:schemeClr val="bg2"/>
                </a:solidFill>
              </a:rPr>
              <a:t>Toiminnan rooli: Tilaa tekniikan</a:t>
            </a:r>
            <a:endParaRPr lang="fi-FI" sz="700">
              <a:solidFill>
                <a:schemeClr val="bg2"/>
              </a:solidFill>
              <a:cs typeface="Arial"/>
            </a:endParaRPr>
          </a:p>
          <a:p>
            <a:pPr marL="171450" indent="-171450">
              <a:buFont typeface="Arial" panose="020B0604020202020204" pitchFamily="34" charset="0"/>
              <a:buChar char="•"/>
            </a:pPr>
            <a:r>
              <a:rPr lang="fi-FI" sz="700" dirty="0">
                <a:solidFill>
                  <a:schemeClr val="bg2"/>
                </a:solidFill>
              </a:rPr>
              <a:t>Minitiimin rooli: Toimittaa yksikölle suosituksen laitteista</a:t>
            </a:r>
            <a:endParaRPr lang="fi-FI" sz="700" dirty="0">
              <a:solidFill>
                <a:schemeClr val="bg2"/>
              </a:solidFill>
              <a:cs typeface="Arial"/>
            </a:endParaRPr>
          </a:p>
          <a:p>
            <a:endParaRPr lang="fi-FI" sz="700" dirty="0">
              <a:cs typeface="Arial"/>
            </a:endParaRPr>
          </a:p>
          <a:p>
            <a:pPr>
              <a:spcAft>
                <a:spcPts val="400"/>
              </a:spcAft>
            </a:pPr>
            <a:r>
              <a:rPr lang="fi-FI" sz="800" b="1" dirty="0">
                <a:solidFill>
                  <a:schemeClr val="accent1"/>
                </a:solidFill>
              </a:rPr>
              <a:t>4. Käynnistystyöpaja</a:t>
            </a:r>
            <a:endParaRPr lang="fi-FI" sz="800" b="1" dirty="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Tarkoitus: Suunnitellaan videoVO käyttö, määritellään tavoitteet ja huomioidaan riskit</a:t>
            </a:r>
          </a:p>
          <a:p>
            <a:pPr marL="171450" indent="-171450">
              <a:buFont typeface="Arial" panose="020B0604020202020204" pitchFamily="34" charset="0"/>
              <a:buChar char="•"/>
            </a:pPr>
            <a:r>
              <a:rPr lang="fi-FI" sz="700" dirty="0">
                <a:solidFill>
                  <a:schemeClr val="accent1"/>
                </a:solidFill>
              </a:rPr>
              <a:t>Sisältö: Mihin otetaan käyttöön, miten muuttaa työtä ja miten hyödymme, millaisiin tuloksiin pyritään ja miten mitataan, mitä riskejä tai huolia, millainen aikataulu käyttöönotolle, sovitaan yhteistyöstä yksikön ja minitiimin välillä ja huolehditaan, että valmennuksiin on kutsuttu oikeat henkilöt</a:t>
            </a:r>
          </a:p>
          <a:p>
            <a:pPr marL="171450" indent="-171450">
              <a:buFont typeface="Arial" panose="020B0604020202020204" pitchFamily="34" charset="0"/>
              <a:buChar char="•"/>
            </a:pPr>
            <a:r>
              <a:rPr lang="fi-FI" sz="700" dirty="0">
                <a:solidFill>
                  <a:schemeClr val="accent1"/>
                </a:solidFill>
              </a:rPr>
              <a:t>Kesto ja osallistujat: 1,5-2h, yksikön yhteyshenkilö sekä </a:t>
            </a:r>
            <a:r>
              <a:rPr lang="fi-FI" sz="700" dirty="0" err="1">
                <a:solidFill>
                  <a:schemeClr val="accent1"/>
                </a:solidFill>
              </a:rPr>
              <a:t>max</a:t>
            </a:r>
            <a:r>
              <a:rPr lang="fi-FI" sz="700" dirty="0">
                <a:solidFill>
                  <a:schemeClr val="accent1"/>
                </a:solidFill>
              </a:rPr>
              <a:t> 9 halukasta ammattilaista niistä jotka videoVO:ta lähtevät käyttämään sekä fasilitoija minitiimistä</a:t>
            </a:r>
          </a:p>
          <a:p>
            <a:pPr marL="171450" indent="-171450">
              <a:buFont typeface="Arial" panose="020B0604020202020204" pitchFamily="34" charset="0"/>
              <a:buChar char="•"/>
            </a:pPr>
            <a:r>
              <a:rPr lang="fi-FI" sz="700" dirty="0">
                <a:solidFill>
                  <a:schemeClr val="accent1"/>
                </a:solidFill>
              </a:rPr>
              <a:t>Toiminnan rooli: Suunnitella tavoitteet, niiden mittarit ja toiminta käyttöönoton aikana mm. tunnistamalla potentiaalisia asiakasryhmiä ja nostaa rohkeasti muutoksia ja huolia esiin, mitata tavoitteiden lähtötilanne, </a:t>
            </a:r>
            <a:r>
              <a:rPr lang="fi-FI" sz="700" dirty="0" err="1">
                <a:solidFill>
                  <a:schemeClr val="accent1"/>
                </a:solidFill>
              </a:rPr>
              <a:t>osallistaa</a:t>
            </a:r>
            <a:r>
              <a:rPr lang="fi-FI" sz="700" dirty="0">
                <a:solidFill>
                  <a:schemeClr val="accent1"/>
                </a:solidFill>
              </a:rPr>
              <a:t> suunnitteluun myös niitä ammattilaisia, jotka eivät pääse paikalle työpajaan </a:t>
            </a:r>
          </a:p>
          <a:p>
            <a:pPr marL="171450" indent="-171450">
              <a:buFont typeface="Arial" panose="020B0604020202020204" pitchFamily="34" charset="0"/>
              <a:buChar char="•"/>
            </a:pPr>
            <a:r>
              <a:rPr lang="fi-FI" sz="700" dirty="0">
                <a:solidFill>
                  <a:schemeClr val="accent1"/>
                </a:solidFill>
              </a:rPr>
              <a:t>Minitiimin rooli: Fasilitoida, tuoda parhaita käytänteitä muualta sekä kuvata yhtymän tavoitetilaa</a:t>
            </a:r>
            <a:endParaRPr lang="fi-FI" sz="900" dirty="0">
              <a:solidFill>
                <a:schemeClr val="accent1"/>
              </a:solidFill>
            </a:endParaRPr>
          </a:p>
          <a:p>
            <a:endParaRPr lang="fi-FI" sz="900" dirty="0">
              <a:solidFill>
                <a:schemeClr val="accent1"/>
              </a:solidFill>
            </a:endParaRPr>
          </a:p>
        </p:txBody>
      </p:sp>
      <p:sp>
        <p:nvSpPr>
          <p:cNvPr id="14" name="Rectangle 13">
            <a:extLst>
              <a:ext uri="{FF2B5EF4-FFF2-40B4-BE49-F238E27FC236}">
                <a16:creationId xmlns:a16="http://schemas.microsoft.com/office/drawing/2014/main" id="{6CDCB8EE-CF3A-D592-B2FB-B9176D2D9534}"/>
              </a:ext>
            </a:extLst>
          </p:cNvPr>
          <p:cNvSpPr/>
          <p:nvPr/>
        </p:nvSpPr>
        <p:spPr>
          <a:xfrm>
            <a:off x="419100" y="1358900"/>
            <a:ext cx="1587500" cy="53975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fi-FI" sz="900" b="1" dirty="0">
                <a:solidFill>
                  <a:schemeClr val="accent1"/>
                </a:solidFill>
              </a:rPr>
              <a:t>Markkinointi ja viestintä</a:t>
            </a:r>
          </a:p>
          <a:p>
            <a:pPr marL="171450" indent="-171450">
              <a:buFont typeface="Arial" panose="020B0604020202020204" pitchFamily="34" charset="0"/>
              <a:buChar char="•"/>
            </a:pPr>
            <a:r>
              <a:rPr lang="fi-FI" sz="800" dirty="0">
                <a:solidFill>
                  <a:schemeClr val="accent1"/>
                </a:solidFill>
              </a:rPr>
              <a:t>Esimerkiksi osana tarpeiden kartoitusta (minitiimi tai digimentorit)</a:t>
            </a:r>
          </a:p>
          <a:p>
            <a:endParaRPr lang="fi-FI" sz="900" dirty="0">
              <a:solidFill>
                <a:schemeClr val="accent1"/>
              </a:solidFill>
            </a:endParaRPr>
          </a:p>
          <a:p>
            <a:pPr>
              <a:spcAft>
                <a:spcPts val="400"/>
              </a:spcAft>
            </a:pPr>
            <a:r>
              <a:rPr lang="fi-FI" sz="900" b="1" dirty="0">
                <a:solidFill>
                  <a:schemeClr val="accent1"/>
                </a:solidFill>
              </a:rPr>
              <a:t>Yleisesittely yksikölle ja alustava tarpeiden tunnistus</a:t>
            </a:r>
          </a:p>
          <a:p>
            <a:pPr marL="171450" indent="-171450">
              <a:buFont typeface="Arial" panose="020B0604020202020204" pitchFamily="34" charset="0"/>
              <a:buChar char="•"/>
            </a:pPr>
            <a:r>
              <a:rPr lang="fi-FI" sz="800" dirty="0">
                <a:solidFill>
                  <a:schemeClr val="accent1"/>
                </a:solidFill>
              </a:rPr>
              <a:t>Perustiedot video- vastaanotosta, sen ratkaisuista ja hyödyistä ja mahdollisuuksista sekä käyttöönoton prosessista</a:t>
            </a:r>
          </a:p>
          <a:p>
            <a:pPr marL="171450" indent="-171450">
              <a:buFont typeface="Arial" panose="020B0604020202020204" pitchFamily="34" charset="0"/>
              <a:buChar char="•"/>
            </a:pPr>
            <a:r>
              <a:rPr lang="fi-FI" sz="800" dirty="0">
                <a:solidFill>
                  <a:schemeClr val="accent1"/>
                </a:solidFill>
              </a:rPr>
              <a:t>30 min, mukana mm. yksikön vastaava,  esim. osastotunnin osana</a:t>
            </a:r>
          </a:p>
          <a:p>
            <a:pPr marL="171450" indent="-171450">
              <a:buFont typeface="Arial" panose="020B0604020202020204" pitchFamily="34" charset="0"/>
              <a:buChar char="•"/>
            </a:pPr>
            <a:r>
              <a:rPr lang="fi-FI" sz="800" dirty="0">
                <a:solidFill>
                  <a:schemeClr val="accent1"/>
                </a:solidFill>
              </a:rPr>
              <a:t>Järjestetään kaikille halukkaille yksiköille, tilaa esittely minitiimiltä</a:t>
            </a:r>
          </a:p>
          <a:p>
            <a:endParaRPr lang="fi-FI" sz="900" dirty="0">
              <a:solidFill>
                <a:schemeClr val="accent1"/>
              </a:solidFill>
            </a:endParaRPr>
          </a:p>
          <a:p>
            <a:pPr>
              <a:spcAft>
                <a:spcPts val="400"/>
              </a:spcAft>
            </a:pPr>
            <a:r>
              <a:rPr lang="fi-FI" sz="900" b="1" dirty="0">
                <a:solidFill>
                  <a:schemeClr val="accent1"/>
                </a:solidFill>
              </a:rPr>
              <a:t>Päätös käyttöönotosta</a:t>
            </a:r>
          </a:p>
          <a:p>
            <a:pPr marL="171450" indent="-171450">
              <a:buFont typeface="Arial" panose="020B0604020202020204" pitchFamily="34" charset="0"/>
              <a:buChar char="•"/>
            </a:pPr>
            <a:r>
              <a:rPr lang="fi-FI" sz="800" dirty="0">
                <a:solidFill>
                  <a:schemeClr val="accent1"/>
                </a:solidFill>
              </a:rPr>
              <a:t>Yksikkö tunnistaa tarpeen ja ilmoittaa minitiimille</a:t>
            </a:r>
          </a:p>
          <a:p>
            <a:pPr marL="171450" indent="-171450">
              <a:buFont typeface="Arial" panose="020B0604020202020204" pitchFamily="34" charset="0"/>
              <a:buChar char="•"/>
            </a:pPr>
            <a:r>
              <a:rPr lang="fi-FI" sz="800" dirty="0">
                <a:solidFill>
                  <a:schemeClr val="accent1"/>
                </a:solidFill>
              </a:rPr>
              <a:t>Minitiimi priorisoi kulloinkin ilmoittautuneet yksiköt resurssien ja yhtymän tavoitteiden mukaan ja käynnistää prosessin yksikön kanssa kun mahdollista</a:t>
            </a:r>
          </a:p>
          <a:p>
            <a:pPr marL="171450" indent="-171450">
              <a:buFont typeface="Arial" panose="020B0604020202020204" pitchFamily="34" charset="0"/>
              <a:buChar char="•"/>
            </a:pPr>
            <a:r>
              <a:rPr lang="fi-FI" sz="800" dirty="0">
                <a:solidFill>
                  <a:schemeClr val="accent1"/>
                </a:solidFill>
              </a:rPr>
              <a:t>Nimetään yhteyshenkilöt puolin ja toisin ja käydään läpi roolit käyttöönoton aikana</a:t>
            </a:r>
          </a:p>
          <a:p>
            <a:endParaRPr lang="fi-FI" sz="800" dirty="0">
              <a:solidFill>
                <a:schemeClr val="accent1"/>
              </a:solidFill>
            </a:endParaRPr>
          </a:p>
          <a:p>
            <a:endParaRPr lang="fi-FI" sz="1000" dirty="0">
              <a:solidFill>
                <a:schemeClr val="accent1"/>
              </a:solidFill>
            </a:endParaRPr>
          </a:p>
        </p:txBody>
      </p:sp>
      <p:sp>
        <p:nvSpPr>
          <p:cNvPr id="15" name="Rectangle 14">
            <a:extLst>
              <a:ext uri="{FF2B5EF4-FFF2-40B4-BE49-F238E27FC236}">
                <a16:creationId xmlns:a16="http://schemas.microsoft.com/office/drawing/2014/main" id="{0FC55FC1-757F-F101-72C7-08B31473A37B}"/>
              </a:ext>
            </a:extLst>
          </p:cNvPr>
          <p:cNvSpPr/>
          <p:nvPr/>
        </p:nvSpPr>
        <p:spPr>
          <a:xfrm>
            <a:off x="5337543" y="1358900"/>
            <a:ext cx="3348959" cy="53975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400"/>
              </a:spcAft>
            </a:pPr>
            <a:r>
              <a:rPr lang="fi-FI" sz="800" b="1" dirty="0">
                <a:solidFill>
                  <a:schemeClr val="accent1"/>
                </a:solidFill>
              </a:rPr>
              <a:t>4. Käyttökoulutus</a:t>
            </a:r>
            <a:endParaRPr lang="fi-FI" sz="800" b="1" dirty="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Tarkoitus: Tarjotaan valmiudet </a:t>
            </a:r>
            <a:r>
              <a:rPr lang="fi-FI" sz="700" err="1">
                <a:solidFill>
                  <a:schemeClr val="accent1"/>
                </a:solidFill>
              </a:rPr>
              <a:t>videoVO:n</a:t>
            </a:r>
            <a:r>
              <a:rPr lang="fi-FI" sz="700" dirty="0">
                <a:solidFill>
                  <a:schemeClr val="accent1"/>
                </a:solidFill>
              </a:rPr>
              <a:t> toteuttamiseen käytännössä sekä asiakkaan ohjaamiseen </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Sisältö: 1. Yleistiedot </a:t>
            </a:r>
            <a:r>
              <a:rPr lang="fi-FI" sz="700" err="1">
                <a:solidFill>
                  <a:schemeClr val="accent1"/>
                </a:solidFill>
              </a:rPr>
              <a:t>videoVO:sta</a:t>
            </a:r>
            <a:r>
              <a:rPr lang="fi-FI" sz="700" dirty="0">
                <a:solidFill>
                  <a:schemeClr val="accent1"/>
                </a:solidFill>
              </a:rPr>
              <a:t> ja sen hyödyt 2. Ammattilaisen ja asiakkaan käyttöön liittyvät asiat 3. Yhteinen keskustelu ja jatkon sopiminen</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Kesto ja osallistujat: 1h ja videovastaanottoa käyttävät ammattilaiset, kouluttaja minitiimistä, livenä tai etänä</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Toiminnan rooli: Aktiivinen osallistuminen ja mahdollisten ongelmakohtien tunnistaminen yhdessä kouluttajan kanssa sekä</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Minitiimin rooli: Koulutuksen koordinointi ja toteutus sekä materiaalien tuottaminen </a:t>
            </a:r>
            <a:endParaRPr lang="fi-FI" sz="700">
              <a:solidFill>
                <a:schemeClr val="accent1"/>
              </a:solidFill>
              <a:cs typeface="Arial"/>
            </a:endParaRPr>
          </a:p>
          <a:p>
            <a:pPr marL="171450" indent="-171450">
              <a:buFont typeface="Arial" panose="020B0604020202020204" pitchFamily="34" charset="0"/>
              <a:buChar char="•"/>
            </a:pPr>
            <a:r>
              <a:rPr lang="fi-FI" sz="700" b="1" err="1">
                <a:solidFill>
                  <a:schemeClr val="accent1"/>
                </a:solidFill>
              </a:rPr>
              <a:t>Huom</a:t>
            </a:r>
            <a:r>
              <a:rPr lang="fi-FI" sz="700" dirty="0">
                <a:solidFill>
                  <a:schemeClr val="accent1"/>
                </a:solidFill>
              </a:rPr>
              <a:t>! Testataan käyttäjäoikeuksien toimivuus joko yhdessä tai ennen koulutusta (ei tarvita jos käyttöönotettava työkalu on </a:t>
            </a:r>
            <a:r>
              <a:rPr lang="fi-FI" sz="700" err="1">
                <a:solidFill>
                  <a:schemeClr val="accent1"/>
                </a:solidFill>
              </a:rPr>
              <a:t>Teams</a:t>
            </a:r>
            <a:r>
              <a:rPr lang="fi-FI" sz="700" dirty="0">
                <a:solidFill>
                  <a:schemeClr val="accent1"/>
                </a:solidFill>
              </a:rPr>
              <a:t>)</a:t>
            </a:r>
            <a:endParaRPr lang="fi-FI" sz="700">
              <a:solidFill>
                <a:schemeClr val="accent1"/>
              </a:solidFill>
              <a:cs typeface="Arial"/>
            </a:endParaRPr>
          </a:p>
          <a:p>
            <a:endParaRPr lang="fi-FI" sz="900" dirty="0">
              <a:solidFill>
                <a:schemeClr val="accent1"/>
              </a:solidFill>
              <a:cs typeface="Arial"/>
            </a:endParaRPr>
          </a:p>
          <a:p>
            <a:pPr>
              <a:spcAft>
                <a:spcPts val="400"/>
              </a:spcAft>
            </a:pPr>
            <a:r>
              <a:rPr lang="fi-FI" sz="800" b="1" dirty="0">
                <a:solidFill>
                  <a:schemeClr val="accent1"/>
                </a:solidFill>
              </a:rPr>
              <a:t>5. Ajanvaraus- ja asiakasohjauskoulutus</a:t>
            </a:r>
            <a:endParaRPr lang="fi-FI" sz="800" b="1">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Tarkoitus: Tarjotaan valmiudet </a:t>
            </a:r>
            <a:r>
              <a:rPr lang="fi-FI" sz="700" err="1">
                <a:solidFill>
                  <a:schemeClr val="accent1"/>
                </a:solidFill>
              </a:rPr>
              <a:t>videoVO:hin</a:t>
            </a:r>
            <a:r>
              <a:rPr lang="fi-FI" sz="700" dirty="0">
                <a:solidFill>
                  <a:schemeClr val="accent1"/>
                </a:solidFill>
              </a:rPr>
              <a:t> liittyvän ajanvarauksen ja asiakasohjauksen toteuttamiseen, jotta itse </a:t>
            </a:r>
            <a:r>
              <a:rPr lang="fi-FI" sz="700" err="1">
                <a:solidFill>
                  <a:schemeClr val="accent1"/>
                </a:solidFill>
              </a:rPr>
              <a:t>videoVO:n</a:t>
            </a:r>
            <a:r>
              <a:rPr lang="fi-FI" sz="700" dirty="0">
                <a:solidFill>
                  <a:schemeClr val="accent1"/>
                </a:solidFill>
              </a:rPr>
              <a:t> käyttö on sujuvaa </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Sisältö: 1. Miten varataan aika </a:t>
            </a:r>
            <a:r>
              <a:rPr lang="fi-FI" sz="700" err="1">
                <a:solidFill>
                  <a:schemeClr val="accent1"/>
                </a:solidFill>
              </a:rPr>
              <a:t>videoVO:ta</a:t>
            </a:r>
            <a:r>
              <a:rPr lang="fi-FI" sz="700" dirty="0">
                <a:solidFill>
                  <a:schemeClr val="accent1"/>
                </a:solidFill>
              </a:rPr>
              <a:t> varten asiakkaalle </a:t>
            </a:r>
            <a:r>
              <a:rPr lang="fi-FI" sz="700" err="1">
                <a:solidFill>
                  <a:schemeClr val="accent1"/>
                </a:solidFill>
              </a:rPr>
              <a:t>Lifecare</a:t>
            </a:r>
            <a:r>
              <a:rPr lang="fi-FI" sz="700" dirty="0">
                <a:solidFill>
                  <a:schemeClr val="accent1"/>
                </a:solidFill>
              </a:rPr>
              <a:t> ja/tai </a:t>
            </a:r>
            <a:r>
              <a:rPr lang="fi-FI" sz="700" err="1">
                <a:solidFill>
                  <a:schemeClr val="accent1"/>
                </a:solidFill>
              </a:rPr>
              <a:t>Teams</a:t>
            </a:r>
            <a:r>
              <a:rPr lang="fi-FI" sz="700" dirty="0">
                <a:solidFill>
                  <a:schemeClr val="accent1"/>
                </a:solidFill>
              </a:rPr>
              <a:t>, 2. Suunnitellaan miten asiakasta opastetaan käyttämään </a:t>
            </a:r>
            <a:r>
              <a:rPr lang="fi-FI" sz="700" err="1">
                <a:solidFill>
                  <a:schemeClr val="accent1"/>
                </a:solidFill>
              </a:rPr>
              <a:t>videoVO:ta</a:t>
            </a:r>
            <a:r>
              <a:rPr lang="fi-FI" sz="700" dirty="0">
                <a:solidFill>
                  <a:schemeClr val="accent1"/>
                </a:solidFill>
              </a:rPr>
              <a:t> ja asiakasohjeiden läpikäynti,, 3. Perustiedot </a:t>
            </a:r>
            <a:r>
              <a:rPr lang="fi-FI" sz="700" err="1">
                <a:solidFill>
                  <a:schemeClr val="accent1"/>
                </a:solidFill>
              </a:rPr>
              <a:t>videoVO:sta</a:t>
            </a:r>
            <a:r>
              <a:rPr lang="fi-FI" sz="700" dirty="0">
                <a:solidFill>
                  <a:schemeClr val="accent1"/>
                </a:solidFill>
              </a:rPr>
              <a:t> (elleivät osallistuneet aiempiin)</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Kesto ja osallistujat: 45min, ajanvaraus- ja asiakasohjaus henkilöstö, kouluttaja minitiimistä</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Toiminnan rooli: Varmistaa tarvittavien ihmisten osallistuminen koulutukseen, aktiivinen osallistuminen ja toimintatapojen suunnittelu sekä mahdollisten ongelmakohtien tunnistaminen yhdessä kouluttajan kanssa</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Minitiimin rooli: Koulutuksen koordinointi ja toteutus sekä materiaalien tuottaminen </a:t>
            </a:r>
            <a:endParaRPr lang="fi-FI" sz="700">
              <a:solidFill>
                <a:schemeClr val="accent1"/>
              </a:solidFill>
              <a:cs typeface="Arial"/>
            </a:endParaRPr>
          </a:p>
          <a:p>
            <a:endParaRPr lang="fi-FI" sz="900" dirty="0">
              <a:solidFill>
                <a:schemeClr val="accent1"/>
              </a:solidFill>
              <a:cs typeface="Arial"/>
            </a:endParaRPr>
          </a:p>
          <a:p>
            <a:pPr>
              <a:spcAft>
                <a:spcPts val="400"/>
              </a:spcAft>
            </a:pPr>
            <a:r>
              <a:rPr lang="fi-FI" sz="800" b="1" dirty="0">
                <a:solidFill>
                  <a:schemeClr val="accent1"/>
                </a:solidFill>
              </a:rPr>
              <a:t>6. Ensimmäisten </a:t>
            </a:r>
            <a:r>
              <a:rPr lang="fi-FI" sz="800" b="1" dirty="0" err="1">
                <a:solidFill>
                  <a:schemeClr val="accent1"/>
                </a:solidFill>
              </a:rPr>
              <a:t>videoVO</a:t>
            </a:r>
            <a:r>
              <a:rPr lang="fi-FI" sz="800" b="1" dirty="0">
                <a:solidFill>
                  <a:schemeClr val="accent1"/>
                </a:solidFill>
              </a:rPr>
              <a:t> aikataulusta sopiminen</a:t>
            </a:r>
            <a:endParaRPr lang="fi-FI" sz="800" b="1">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Tarkoitus: Huolehditaan, että </a:t>
            </a:r>
            <a:r>
              <a:rPr lang="fi-FI" sz="700" err="1">
                <a:solidFill>
                  <a:schemeClr val="accent1"/>
                </a:solidFill>
              </a:rPr>
              <a:t>videoVO:t</a:t>
            </a:r>
            <a:r>
              <a:rPr lang="fi-FI" sz="700" dirty="0">
                <a:solidFill>
                  <a:schemeClr val="accent1"/>
                </a:solidFill>
              </a:rPr>
              <a:t> otetaan käyttöön nyt, kun yksiköllä on osaaminen ja minitiimin tuki käytettävissä</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Sisältö: Sovitaan päivämäärä, josta lähtien lähdetään tarjoamaan ja varaamaan asiakkaille </a:t>
            </a:r>
            <a:r>
              <a:rPr lang="fi-FI" sz="700" err="1">
                <a:solidFill>
                  <a:schemeClr val="accent1"/>
                </a:solidFill>
              </a:rPr>
              <a:t>videoVO</a:t>
            </a:r>
            <a:r>
              <a:rPr lang="fi-FI" sz="700" dirty="0">
                <a:solidFill>
                  <a:schemeClr val="accent1"/>
                </a:solidFill>
              </a:rPr>
              <a:t>-aikoja (mahd. pian)  </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Kesto ja osallistujat: Voidaan tehdä käyttökoulutuksen yhteydessä, kaikki </a:t>
            </a:r>
            <a:r>
              <a:rPr lang="fi-FI" sz="700" err="1">
                <a:solidFill>
                  <a:schemeClr val="accent1"/>
                </a:solidFill>
              </a:rPr>
              <a:t>videoVO:ta</a:t>
            </a:r>
            <a:r>
              <a:rPr lang="fi-FI" sz="700" dirty="0">
                <a:solidFill>
                  <a:schemeClr val="accent1"/>
                </a:solidFill>
              </a:rPr>
              <a:t> tekevät ammattilaiset yksiköstä</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Toiminnan rooli: Valita sopiva ajankohta aloitukselle ja tarjota sitä aktiivisesti</a:t>
            </a:r>
            <a:endParaRPr lang="fi-FI" sz="700">
              <a:solidFill>
                <a:schemeClr val="accent1"/>
              </a:solidFill>
              <a:cs typeface="Arial"/>
            </a:endParaRPr>
          </a:p>
          <a:p>
            <a:pPr marL="171450" indent="-171450">
              <a:buFont typeface="Arial" panose="020B0604020202020204" pitchFamily="34" charset="0"/>
              <a:buChar char="•"/>
            </a:pPr>
            <a:r>
              <a:rPr lang="fi-FI" sz="700" dirty="0">
                <a:solidFill>
                  <a:schemeClr val="accent1"/>
                </a:solidFill>
              </a:rPr>
              <a:t>Minitiimin rooli: Tukee tarvittaessa</a:t>
            </a:r>
            <a:endParaRPr lang="fi-FI" sz="700">
              <a:solidFill>
                <a:schemeClr val="accent1"/>
              </a:solidFill>
              <a:cs typeface="Arial"/>
            </a:endParaRPr>
          </a:p>
          <a:p>
            <a:endParaRPr lang="fi-FI" sz="900" dirty="0">
              <a:solidFill>
                <a:schemeClr val="accent1"/>
              </a:solidFill>
              <a:cs typeface="Arial"/>
            </a:endParaRPr>
          </a:p>
        </p:txBody>
      </p:sp>
      <p:sp>
        <p:nvSpPr>
          <p:cNvPr id="16" name="Rectangle 15">
            <a:extLst>
              <a:ext uri="{FF2B5EF4-FFF2-40B4-BE49-F238E27FC236}">
                <a16:creationId xmlns:a16="http://schemas.microsoft.com/office/drawing/2014/main" id="{7C496E58-3B48-E859-67CF-DB09B2E6E766}"/>
              </a:ext>
            </a:extLst>
          </p:cNvPr>
          <p:cNvSpPr/>
          <p:nvPr/>
        </p:nvSpPr>
        <p:spPr>
          <a:xfrm>
            <a:off x="8775404" y="1358900"/>
            <a:ext cx="1511595" cy="53975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400"/>
              </a:spcAft>
            </a:pPr>
            <a:r>
              <a:rPr lang="fi-FI" sz="900" b="1" dirty="0">
                <a:solidFill>
                  <a:schemeClr val="accent1"/>
                </a:solidFill>
              </a:rPr>
              <a:t>7. Ensimmäiset </a:t>
            </a:r>
            <a:r>
              <a:rPr lang="fi-FI" sz="900" b="1" dirty="0" err="1">
                <a:solidFill>
                  <a:schemeClr val="accent1"/>
                </a:solidFill>
              </a:rPr>
              <a:t>videoVO:t</a:t>
            </a:r>
            <a:endParaRPr lang="fi-FI" sz="900" b="1" dirty="0">
              <a:solidFill>
                <a:schemeClr val="accent1"/>
              </a:solidFill>
              <a:cs typeface="Arial"/>
            </a:endParaRPr>
          </a:p>
          <a:p>
            <a:pPr marL="171450" indent="-171450">
              <a:buFont typeface="Arial" panose="020B0604020202020204" pitchFamily="34" charset="0"/>
              <a:buChar char="•"/>
            </a:pPr>
            <a:r>
              <a:rPr lang="fi-FI" sz="800" dirty="0">
                <a:solidFill>
                  <a:schemeClr val="accent1"/>
                </a:solidFill>
              </a:rPr>
              <a:t>Tarkoitus: Huolehditaan, että </a:t>
            </a:r>
            <a:r>
              <a:rPr lang="fi-FI" sz="800" dirty="0" err="1">
                <a:solidFill>
                  <a:schemeClr val="accent1"/>
                </a:solidFill>
              </a:rPr>
              <a:t>videoVO:t</a:t>
            </a:r>
            <a:r>
              <a:rPr lang="fi-FI" sz="800" dirty="0">
                <a:solidFill>
                  <a:schemeClr val="accent1"/>
                </a:solidFill>
              </a:rPr>
              <a:t> otetaan heti käyttöön ja opitaan niistä</a:t>
            </a:r>
            <a:endParaRPr lang="fi-FI" sz="800" dirty="0">
              <a:solidFill>
                <a:schemeClr val="accent1"/>
              </a:solidFill>
              <a:cs typeface="Arial"/>
            </a:endParaRPr>
          </a:p>
          <a:p>
            <a:pPr marL="171450" indent="-171450">
              <a:buFont typeface="Arial" panose="020B0604020202020204" pitchFamily="34" charset="0"/>
              <a:buChar char="•"/>
            </a:pPr>
            <a:r>
              <a:rPr lang="fi-FI" sz="800">
                <a:solidFill>
                  <a:schemeClr val="accent1"/>
                </a:solidFill>
              </a:rPr>
              <a:t>Toiminnan rooli: Toteutetaan vähintään 1 videoVO ja havainnoidaan sen sujumista, seurataan käyntien määri</a:t>
            </a:r>
            <a:r>
              <a:rPr lang="fi-FI" sz="800" dirty="0">
                <a:solidFill>
                  <a:schemeClr val="accent1"/>
                </a:solidFill>
              </a:rPr>
              <a:t>ä</a:t>
            </a:r>
            <a:endParaRPr lang="fi-FI" sz="800">
              <a:solidFill>
                <a:schemeClr val="accent1"/>
              </a:solidFill>
              <a:cs typeface="Arial"/>
            </a:endParaRPr>
          </a:p>
          <a:p>
            <a:pPr marL="171450" indent="-171450">
              <a:buFont typeface="Arial" panose="020B0604020202020204" pitchFamily="34" charset="0"/>
              <a:buChar char="•"/>
            </a:pPr>
            <a:r>
              <a:rPr lang="fi-FI" sz="800" dirty="0">
                <a:solidFill>
                  <a:schemeClr val="accent1"/>
                </a:solidFill>
              </a:rPr>
              <a:t>Minitiimin rooli: Kysyy perään ja kerää havainnot</a:t>
            </a:r>
          </a:p>
          <a:p>
            <a:endParaRPr lang="fi-FI" sz="1000">
              <a:solidFill>
                <a:schemeClr val="accent1"/>
              </a:solidFill>
            </a:endParaRPr>
          </a:p>
          <a:p>
            <a:pPr>
              <a:spcAft>
                <a:spcPts val="400"/>
              </a:spcAft>
            </a:pPr>
            <a:r>
              <a:rPr lang="fi-FI" sz="900" b="1" dirty="0">
                <a:solidFill>
                  <a:schemeClr val="accent1"/>
                </a:solidFill>
              </a:rPr>
              <a:t>8. Palautteen antaminen käyttöönotosta ja tavoitteiden mittaus</a:t>
            </a:r>
          </a:p>
          <a:p>
            <a:pPr marL="171450" indent="-171450">
              <a:buFont typeface="Arial" panose="020B0604020202020204" pitchFamily="34" charset="0"/>
              <a:buChar char="•"/>
            </a:pPr>
            <a:r>
              <a:rPr lang="fi-FI" sz="800" dirty="0">
                <a:solidFill>
                  <a:schemeClr val="accent1"/>
                </a:solidFill>
              </a:rPr>
              <a:t>Tarkoitus: Käyttöönoton onnistumista arvioidaan ja kehitetään tulevia</a:t>
            </a:r>
          </a:p>
          <a:p>
            <a:pPr marL="171450" indent="-171450">
              <a:buFont typeface="Arial" panose="020B0604020202020204" pitchFamily="34" charset="0"/>
              <a:buChar char="•"/>
            </a:pPr>
            <a:r>
              <a:rPr lang="fi-FI" sz="800" dirty="0">
                <a:solidFill>
                  <a:schemeClr val="accent1"/>
                </a:solidFill>
              </a:rPr>
              <a:t>Käynnistystyöpajassa määritellyt tavoitteet mitataan</a:t>
            </a:r>
          </a:p>
          <a:p>
            <a:pPr marL="171450" indent="-171450">
              <a:buFont typeface="Arial" panose="020B0604020202020204" pitchFamily="34" charset="0"/>
              <a:buChar char="•"/>
            </a:pPr>
            <a:r>
              <a:rPr lang="fi-FI" sz="800" dirty="0">
                <a:solidFill>
                  <a:schemeClr val="accent1"/>
                </a:solidFill>
              </a:rPr>
              <a:t>Toiminnan rooli: Mukana käyttöönotossa olleet ammattilaiset antavat palautetta käyttöönotosta joko kyselymuodossa tai ryhmähaastatteluna</a:t>
            </a:r>
          </a:p>
          <a:p>
            <a:pPr marL="171450" indent="-171450">
              <a:buFont typeface="Arial" panose="020B0604020202020204" pitchFamily="34" charset="0"/>
              <a:buChar char="•"/>
            </a:pPr>
            <a:r>
              <a:rPr lang="fi-FI" sz="800" dirty="0">
                <a:solidFill>
                  <a:schemeClr val="accent1"/>
                </a:solidFill>
              </a:rPr>
              <a:t>Minitiimin rooli: Analysoi palautteen ja tekee muutoksia tuleviin käyttöönottoihin sen perusteella</a:t>
            </a:r>
          </a:p>
          <a:p>
            <a:pPr marL="171450" indent="-171450">
              <a:buFont typeface="Arial" panose="020B0604020202020204" pitchFamily="34" charset="0"/>
              <a:buChar char="•"/>
            </a:pPr>
            <a:r>
              <a:rPr lang="fi-FI" sz="800" dirty="0">
                <a:solidFill>
                  <a:schemeClr val="accent1"/>
                </a:solidFill>
              </a:rPr>
              <a:t>Tulevaisuudessa on tarkoitus mitata myös asiakkaiden kokemusta </a:t>
            </a:r>
            <a:r>
              <a:rPr lang="fi-FI" sz="800" dirty="0" err="1">
                <a:solidFill>
                  <a:schemeClr val="accent1"/>
                </a:solidFill>
              </a:rPr>
              <a:t>videoVO:sta</a:t>
            </a:r>
            <a:endParaRPr lang="fi-FI" sz="800" dirty="0">
              <a:solidFill>
                <a:schemeClr val="accent1"/>
              </a:solidFill>
              <a:cs typeface="Arial"/>
            </a:endParaRPr>
          </a:p>
          <a:p>
            <a:endParaRPr lang="fi-FI" sz="800">
              <a:solidFill>
                <a:schemeClr val="accent1"/>
              </a:solidFill>
            </a:endParaRPr>
          </a:p>
          <a:p>
            <a:endParaRPr lang="fi-FI" sz="1000">
              <a:solidFill>
                <a:schemeClr val="accent1"/>
              </a:solidFill>
            </a:endParaRPr>
          </a:p>
          <a:p>
            <a:endParaRPr lang="fi-FI" sz="1000">
              <a:solidFill>
                <a:schemeClr val="accent1"/>
              </a:solidFill>
            </a:endParaRPr>
          </a:p>
        </p:txBody>
      </p:sp>
      <p:sp>
        <p:nvSpPr>
          <p:cNvPr id="17" name="Rectangle 16">
            <a:extLst>
              <a:ext uri="{FF2B5EF4-FFF2-40B4-BE49-F238E27FC236}">
                <a16:creationId xmlns:a16="http://schemas.microsoft.com/office/drawing/2014/main" id="{ED595AA7-400E-F0B4-A082-2EE78C9E6AEB}"/>
              </a:ext>
            </a:extLst>
          </p:cNvPr>
          <p:cNvSpPr/>
          <p:nvPr/>
        </p:nvSpPr>
        <p:spPr>
          <a:xfrm>
            <a:off x="10364355" y="1358900"/>
            <a:ext cx="1719117" cy="53975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400"/>
              </a:spcAft>
            </a:pPr>
            <a:r>
              <a:rPr lang="fi-FI" sz="900" b="1">
                <a:solidFill>
                  <a:schemeClr val="accent1"/>
                </a:solidFill>
              </a:rPr>
              <a:t>Käytön tuki</a:t>
            </a:r>
            <a:endParaRPr lang="fi-FI" sz="1000" b="1">
              <a:solidFill>
                <a:schemeClr val="accent1"/>
              </a:solidFill>
            </a:endParaRPr>
          </a:p>
          <a:p>
            <a:pPr marL="171450" indent="-171450">
              <a:buFont typeface="Arial" panose="020B0604020202020204" pitchFamily="34" charset="0"/>
              <a:buChar char="•"/>
            </a:pPr>
            <a:r>
              <a:rPr lang="fi-FI" sz="800">
                <a:solidFill>
                  <a:schemeClr val="accent1"/>
                </a:solidFill>
              </a:rPr>
              <a:t>Tarkoitus: Mahdollistetaan sujuva, jatkuva käyttö ja toiminnan kehittäminen</a:t>
            </a:r>
            <a:endParaRPr lang="fi-FI" sz="800">
              <a:solidFill>
                <a:schemeClr val="accent1"/>
              </a:solidFill>
              <a:cs typeface="Arial"/>
            </a:endParaRPr>
          </a:p>
          <a:p>
            <a:pPr marL="171450" indent="-171450">
              <a:buFont typeface="Arial" panose="020B0604020202020204" pitchFamily="34" charset="0"/>
              <a:buChar char="•"/>
            </a:pPr>
            <a:r>
              <a:rPr lang="fi-FI" sz="800">
                <a:solidFill>
                  <a:schemeClr val="accent1"/>
                </a:solidFill>
              </a:rPr>
              <a:t>Sisältö: Tarvittaessa lisäkoulutuksia (esim. </a:t>
            </a:r>
            <a:r>
              <a:rPr lang="fi-FI" sz="800">
                <a:solidFill>
                  <a:schemeClr val="accent1"/>
                </a:solidFill>
                <a:hlinkClick r:id="rId3"/>
              </a:rPr>
              <a:t>Duodecim Oppiportin verkkokoulutus</a:t>
            </a:r>
            <a:r>
              <a:rPr lang="fi-FI" sz="800">
                <a:solidFill>
                  <a:schemeClr val="accent1"/>
                </a:solidFill>
              </a:rPr>
              <a:t>), toiminnan kehittämistä sekä ongelmien ratkominen</a:t>
            </a:r>
            <a:endParaRPr lang="fi-FI" sz="800">
              <a:solidFill>
                <a:schemeClr val="accent1"/>
              </a:solidFill>
              <a:cs typeface="Arial"/>
            </a:endParaRPr>
          </a:p>
          <a:p>
            <a:pPr marL="171450" indent="-171450">
              <a:buFont typeface="Arial" panose="020B0604020202020204" pitchFamily="34" charset="0"/>
              <a:buChar char="•"/>
            </a:pPr>
            <a:r>
              <a:rPr lang="fi-FI" sz="800">
                <a:solidFill>
                  <a:schemeClr val="accent1"/>
                </a:solidFill>
              </a:rPr>
              <a:t>Toiminnan rooli: Aktiivinen kehittäminen, käytön seuranta, ongelmien nosto</a:t>
            </a:r>
            <a:endParaRPr lang="fi-FI" sz="800">
              <a:solidFill>
                <a:schemeClr val="accent1"/>
              </a:solidFill>
              <a:cs typeface="Arial"/>
            </a:endParaRPr>
          </a:p>
          <a:p>
            <a:pPr marL="171450" indent="-171450">
              <a:buFont typeface="Arial" panose="020B0604020202020204" pitchFamily="34" charset="0"/>
              <a:buChar char="•"/>
            </a:pPr>
            <a:r>
              <a:rPr lang="fi-FI" sz="800">
                <a:solidFill>
                  <a:schemeClr val="accent1"/>
                </a:solidFill>
              </a:rPr>
              <a:t>Minitiimin rooli: Tarjoaa tarvittaessa lisäkoulutusta sekä kehittämisen tukea</a:t>
            </a:r>
            <a:endParaRPr lang="fi-FI" sz="800">
              <a:solidFill>
                <a:schemeClr val="accent1"/>
              </a:solidFill>
              <a:cs typeface="Arial"/>
            </a:endParaRPr>
          </a:p>
          <a:p>
            <a:endParaRPr lang="fi-FI" sz="1000">
              <a:solidFill>
                <a:schemeClr val="accent1"/>
              </a:solidFill>
            </a:endParaRPr>
          </a:p>
          <a:p>
            <a:pPr>
              <a:spcAft>
                <a:spcPts val="400"/>
              </a:spcAft>
            </a:pPr>
            <a:r>
              <a:rPr lang="fi-FI" sz="900" b="1">
                <a:solidFill>
                  <a:schemeClr val="accent1"/>
                </a:solidFill>
              </a:rPr>
              <a:t>Hyötyjen </a:t>
            </a:r>
            <a:r>
              <a:rPr lang="fi-FI" sz="900" b="1">
                <a:solidFill>
                  <a:schemeClr val="bg2"/>
                </a:solidFill>
              </a:rPr>
              <a:t>arviointi 3</a:t>
            </a:r>
            <a:r>
              <a:rPr lang="fi-FI" sz="900">
                <a:solidFill>
                  <a:schemeClr val="bg2"/>
                </a:solidFill>
              </a:rPr>
              <a:t>–</a:t>
            </a:r>
            <a:r>
              <a:rPr lang="fi-FI" sz="900" b="1">
                <a:solidFill>
                  <a:schemeClr val="bg2"/>
                </a:solidFill>
              </a:rPr>
              <a:t>6 </a:t>
            </a:r>
            <a:r>
              <a:rPr lang="fi-FI" sz="900" b="1">
                <a:solidFill>
                  <a:schemeClr val="accent1"/>
                </a:solidFill>
              </a:rPr>
              <a:t>kk kuluttua</a:t>
            </a:r>
            <a:endParaRPr lang="fi-FI" sz="800" b="1">
              <a:solidFill>
                <a:schemeClr val="accent1"/>
              </a:solidFill>
            </a:endParaRPr>
          </a:p>
          <a:p>
            <a:pPr marL="171450" indent="-171450">
              <a:buFont typeface="Arial" panose="020B0604020202020204" pitchFamily="34" charset="0"/>
              <a:buChar char="•"/>
            </a:pPr>
            <a:r>
              <a:rPr lang="fi-FI" sz="800">
                <a:solidFill>
                  <a:schemeClr val="accent1"/>
                </a:solidFill>
              </a:rPr>
              <a:t>Tarkoitus: Tunnistetaan käyttöönotosta ja käytöstä saadut hyödyt ja tunnistetaan kehittämisen mahdollisuuksia</a:t>
            </a:r>
            <a:endParaRPr lang="fi-FI" sz="800">
              <a:solidFill>
                <a:schemeClr val="accent1"/>
              </a:solidFill>
              <a:cs typeface="Arial"/>
            </a:endParaRPr>
          </a:p>
          <a:p>
            <a:pPr marL="171450" indent="-171450">
              <a:buFont typeface="Arial" panose="020B0604020202020204" pitchFamily="34" charset="0"/>
              <a:buChar char="•"/>
            </a:pPr>
            <a:r>
              <a:rPr lang="fi-FI" sz="800">
                <a:solidFill>
                  <a:schemeClr val="accent1"/>
                </a:solidFill>
              </a:rPr>
              <a:t>Sisältö: Työpajamuotoinen arviointi, jossa käydään läpi käytön määrät, verrataan saatuja hyötyjä käynnistystyöpajassa määritettyihin tavoitteisiin ja lähtötilanteeseen ja tunnistetaan hyödyt ja kehityskohteet</a:t>
            </a:r>
            <a:endParaRPr lang="fi-FI" sz="800">
              <a:solidFill>
                <a:schemeClr val="accent1"/>
              </a:solidFill>
              <a:cs typeface="Arial"/>
            </a:endParaRPr>
          </a:p>
          <a:p>
            <a:pPr marL="171450" indent="-171450">
              <a:buFont typeface="Arial" panose="020B0604020202020204" pitchFamily="34" charset="0"/>
              <a:buChar char="•"/>
            </a:pPr>
            <a:r>
              <a:rPr lang="fi-FI" sz="800">
                <a:solidFill>
                  <a:schemeClr val="accent1"/>
                </a:solidFill>
              </a:rPr>
              <a:t>Kesto ja osallistujat: 1,5-2h, yksikön yhteyshenkilö ja muut halukkaat ammattialiset, fasilitoija minitiimistä</a:t>
            </a:r>
          </a:p>
          <a:p>
            <a:pPr marL="171450" indent="-171450">
              <a:buFont typeface="Arial" panose="020B0604020202020204" pitchFamily="34" charset="0"/>
              <a:buChar char="•"/>
            </a:pPr>
            <a:r>
              <a:rPr lang="fi-FI" sz="800">
                <a:solidFill>
                  <a:schemeClr val="accent1"/>
                </a:solidFill>
              </a:rPr>
              <a:t>Toiminnan rooli: Kerää vaadittavien mittarien tulokset ennen yhteistä työstöä</a:t>
            </a:r>
            <a:endParaRPr lang="fi-FI" sz="800">
              <a:solidFill>
                <a:schemeClr val="accent1"/>
              </a:solidFill>
              <a:cs typeface="Arial"/>
            </a:endParaRPr>
          </a:p>
          <a:p>
            <a:pPr marL="171450" indent="-171450">
              <a:buFont typeface="Arial" panose="020B0604020202020204" pitchFamily="34" charset="0"/>
              <a:buChar char="•"/>
            </a:pPr>
            <a:r>
              <a:rPr lang="fi-FI" sz="800">
                <a:solidFill>
                  <a:schemeClr val="accent1"/>
                </a:solidFill>
              </a:rPr>
              <a:t>Minitiimin rooli: Fasilitoida arviointia</a:t>
            </a:r>
            <a:endParaRPr lang="fi-FI" sz="800">
              <a:solidFill>
                <a:schemeClr val="accent1"/>
              </a:solidFill>
              <a:cs typeface="Arial"/>
            </a:endParaRPr>
          </a:p>
          <a:p>
            <a:endParaRPr lang="fi-FI" sz="1000">
              <a:solidFill>
                <a:schemeClr val="accent1"/>
              </a:solidFill>
            </a:endParaRPr>
          </a:p>
          <a:p>
            <a:endParaRPr lang="fi-FI" sz="1000">
              <a:solidFill>
                <a:schemeClr val="accent1"/>
              </a:solidFill>
            </a:endParaRPr>
          </a:p>
        </p:txBody>
      </p:sp>
      <p:sp>
        <p:nvSpPr>
          <p:cNvPr id="18" name="Right Triangle 17">
            <a:extLst>
              <a:ext uri="{FF2B5EF4-FFF2-40B4-BE49-F238E27FC236}">
                <a16:creationId xmlns:a16="http://schemas.microsoft.com/office/drawing/2014/main" id="{AB0A21D8-8549-38C3-5B43-4FA93F9A0AB9}"/>
              </a:ext>
            </a:extLst>
          </p:cNvPr>
          <p:cNvSpPr/>
          <p:nvPr/>
        </p:nvSpPr>
        <p:spPr>
          <a:xfrm rot="13500000">
            <a:off x="1987436" y="1005400"/>
            <a:ext cx="72000" cy="7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Picture 21">
            <a:extLst>
              <a:ext uri="{FF2B5EF4-FFF2-40B4-BE49-F238E27FC236}">
                <a16:creationId xmlns:a16="http://schemas.microsoft.com/office/drawing/2014/main" id="{B7CF0C6F-28E7-DF99-31F0-C9E03090ADEF}"/>
              </a:ext>
            </a:extLst>
          </p:cNvPr>
          <p:cNvPicPr>
            <a:picLocks noChangeAspect="1"/>
          </p:cNvPicPr>
          <p:nvPr/>
        </p:nvPicPr>
        <p:blipFill>
          <a:blip r:embed="rId4"/>
          <a:stretch>
            <a:fillRect/>
          </a:stretch>
        </p:blipFill>
        <p:spPr>
          <a:xfrm>
            <a:off x="5245566" y="968960"/>
            <a:ext cx="88900" cy="152400"/>
          </a:xfrm>
          <a:prstGeom prst="rect">
            <a:avLst/>
          </a:prstGeom>
        </p:spPr>
      </p:pic>
      <p:sp>
        <p:nvSpPr>
          <p:cNvPr id="27" name="Right Triangle 26">
            <a:extLst>
              <a:ext uri="{FF2B5EF4-FFF2-40B4-BE49-F238E27FC236}">
                <a16:creationId xmlns:a16="http://schemas.microsoft.com/office/drawing/2014/main" id="{B3E030A4-8A2D-6AB2-7268-89AF97D578E3}"/>
              </a:ext>
            </a:extLst>
          </p:cNvPr>
          <p:cNvSpPr/>
          <p:nvPr/>
        </p:nvSpPr>
        <p:spPr>
          <a:xfrm rot="13500000">
            <a:off x="10267128" y="1005400"/>
            <a:ext cx="72000" cy="7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Right Triangle 29">
            <a:extLst>
              <a:ext uri="{FF2B5EF4-FFF2-40B4-BE49-F238E27FC236}">
                <a16:creationId xmlns:a16="http://schemas.microsoft.com/office/drawing/2014/main" id="{3186C7C3-F89C-4DEF-9902-3D896972BCC1}"/>
              </a:ext>
            </a:extLst>
          </p:cNvPr>
          <p:cNvSpPr/>
          <p:nvPr/>
        </p:nvSpPr>
        <p:spPr>
          <a:xfrm rot="13500000">
            <a:off x="8665566" y="1005400"/>
            <a:ext cx="72000" cy="7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Box 2">
            <a:extLst>
              <a:ext uri="{FF2B5EF4-FFF2-40B4-BE49-F238E27FC236}">
                <a16:creationId xmlns:a16="http://schemas.microsoft.com/office/drawing/2014/main" id="{8295A9BA-649A-4C44-D903-0257DBB98CAC}"/>
              </a:ext>
            </a:extLst>
          </p:cNvPr>
          <p:cNvSpPr txBox="1"/>
          <p:nvPr/>
        </p:nvSpPr>
        <p:spPr>
          <a:xfrm>
            <a:off x="217926" y="106020"/>
            <a:ext cx="2657798" cy="923330"/>
          </a:xfrm>
          <a:prstGeom prst="rect">
            <a:avLst/>
          </a:prstGeom>
          <a:noFill/>
        </p:spPr>
        <p:txBody>
          <a:bodyPr wrap="square" rtlCol="0">
            <a:spAutoFit/>
          </a:bodyPr>
          <a:lstStyle/>
          <a:p>
            <a:r>
              <a:rPr lang="fi-FI" sz="1800" dirty="0">
                <a:solidFill>
                  <a:schemeClr val="bg2"/>
                </a:solidFill>
              </a:rPr>
              <a:t>Toimintamallin yhteenveto (täysi)</a:t>
            </a:r>
          </a:p>
          <a:p>
            <a:endParaRPr lang="fi-FI" sz="1800" dirty="0">
              <a:solidFill>
                <a:schemeClr val="bg2"/>
              </a:solidFill>
            </a:endParaRPr>
          </a:p>
        </p:txBody>
      </p:sp>
    </p:spTree>
    <p:extLst>
      <p:ext uri="{BB962C8B-B14F-4D97-AF65-F5344CB8AC3E}">
        <p14:creationId xmlns:p14="http://schemas.microsoft.com/office/powerpoint/2010/main" val="171638051"/>
      </p:ext>
    </p:extLst>
  </p:cSld>
  <p:clrMapOvr>
    <a:masterClrMapping/>
  </p:clrMapOvr>
</p:sld>
</file>

<file path=ppt/theme/theme1.xml><?xml version="1.0" encoding="utf-8"?>
<a:theme xmlns:a="http://schemas.openxmlformats.org/drawingml/2006/main" name="Teema1_17022021">
  <a:themeElements>
    <a:clrScheme name="Custom 5">
      <a:dk1>
        <a:srgbClr val="000000"/>
      </a:dk1>
      <a:lt1>
        <a:srgbClr val="FFFFFF"/>
      </a:lt1>
      <a:dk2>
        <a:srgbClr val="384B85"/>
      </a:dk2>
      <a:lt2>
        <a:srgbClr val="E7E6E6"/>
      </a:lt2>
      <a:accent1>
        <a:srgbClr val="384B85"/>
      </a:accent1>
      <a:accent2>
        <a:srgbClr val="3F77BC"/>
      </a:accent2>
      <a:accent3>
        <a:srgbClr val="739DD2"/>
      </a:accent3>
      <a:accent4>
        <a:srgbClr val="F04E4C"/>
      </a:accent4>
      <a:accent5>
        <a:srgbClr val="B38CFF"/>
      </a:accent5>
      <a:accent6>
        <a:srgbClr val="FFF2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5AB57F64D97924F8097D0A9A36D8640" ma:contentTypeVersion="13" ma:contentTypeDescription="Luo uusi asiakirja." ma:contentTypeScope="" ma:versionID="ad904230c683489bf680a46986eb1bbe">
  <xsd:schema xmlns:xsd="http://www.w3.org/2001/XMLSchema" xmlns:xs="http://www.w3.org/2001/XMLSchema" xmlns:p="http://schemas.microsoft.com/office/2006/metadata/properties" xmlns:ns2="14c9b42a-0258-49eb-b691-6b4449ad4320" xmlns:ns3="b06a9189-94c9-45dd-b48e-a4549e31f9c7" targetNamespace="http://schemas.microsoft.com/office/2006/metadata/properties" ma:root="true" ma:fieldsID="529a90c2ed34466dac6e0064673b579d" ns2:_="" ns3:_="">
    <xsd:import namespace="14c9b42a-0258-49eb-b691-6b4449ad4320"/>
    <xsd:import namespace="b06a9189-94c9-45dd-b48e-a4549e31f9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9b42a-0258-49eb-b691-6b4449ad4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64aa9344-fefb-4183-8fab-654c1c2a2c27"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6a9189-94c9-45dd-b48e-a4549e31f9c7"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8" nillable="true" ma:displayName="Taxonomy Catch All Column" ma:hidden="true" ma:list="{b6011225-facc-4b0d-be38-7af4ea56ca56}" ma:internalName="TaxCatchAll" ma:showField="CatchAllData" ma:web="b06a9189-94c9-45dd-b48e-a4549e31f9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c9b42a-0258-49eb-b691-6b4449ad4320">
      <Terms xmlns="http://schemas.microsoft.com/office/infopath/2007/PartnerControls"/>
    </lcf76f155ced4ddcb4097134ff3c332f>
    <TaxCatchAll xmlns="b06a9189-94c9-45dd-b48e-a4549e31f9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ED9B4-FF35-4F7E-968D-09649E495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c9b42a-0258-49eb-b691-6b4449ad4320"/>
    <ds:schemaRef ds:uri="b06a9189-94c9-45dd-b48e-a4549e31f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C7AE94-2948-4EEE-9519-54F1D1E939E6}">
  <ds:schemaRefs>
    <ds:schemaRef ds:uri="http://schemas.microsoft.com/office/2006/documentManagement/types"/>
    <ds:schemaRef ds:uri="14c9b42a-0258-49eb-b691-6b4449ad4320"/>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b06a9189-94c9-45dd-b48e-a4549e31f9c7"/>
    <ds:schemaRef ds:uri="http://schemas.microsoft.com/office/2006/metadata/properties"/>
  </ds:schemaRefs>
</ds:datastoreItem>
</file>

<file path=customXml/itemProps3.xml><?xml version="1.0" encoding="utf-8"?>
<ds:datastoreItem xmlns:ds="http://schemas.openxmlformats.org/officeDocument/2006/customXml" ds:itemID="{B3668EAA-B8E1-4481-9E14-E7426652EF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TotalTime>
  <Words>1556</Words>
  <Application>Microsoft Macintosh PowerPoint</Application>
  <PresentationFormat>Widescreen</PresentationFormat>
  <Paragraphs>182</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Corbel</vt:lpstr>
      <vt:lpstr>Arial</vt:lpstr>
      <vt:lpstr>Calibri</vt:lpstr>
      <vt:lpstr>Teema1_17022021</vt:lpstr>
      <vt:lpstr>Mitä ja miksi</vt:lpstr>
      <vt:lpstr>Strateginen lähtökohta</vt:lpstr>
      <vt:lpstr>Toimintamallin toteutus</vt:lpstr>
      <vt:lpstr>Yhteenveto toimintamallin kehittämisen prosessista</vt:lpstr>
      <vt:lpstr>Toimintamallin kehittämisen opit ja tulokset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Rosa Hellgren</dc:creator>
  <cp:keywords/>
  <dc:description/>
  <cp:lastModifiedBy>Hellgren Rosa</cp:lastModifiedBy>
  <cp:revision>88</cp:revision>
  <dcterms:created xsi:type="dcterms:W3CDTF">2021-02-17T10:42:53Z</dcterms:created>
  <dcterms:modified xsi:type="dcterms:W3CDTF">2023-06-22T12:51:37Z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0x01010075AB57F64D97924F8097D0A9A36D8640</vt:lpwstr>
  </property>
  <property fmtid="{D5CDD505-2E9C-101B-9397-08002B2CF9AE}" pid="3" name="Order">
    <vt:r8>3200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