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2192000" cy="6858000"/>
  <p:notesSz cx="6858000" cy="9144000"/>
  <p:defaultTextStyle>
    <a:defPPr>
      <a:defRPr lang="fi-FI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etola Mikko Johannes" initials="KMJ" lastIdx="2" clrIdx="0">
    <p:extLst>
      <p:ext uri="{19B8F6BF-5375-455C-9EA6-DF929625EA0E}">
        <p15:presenceInfo xmlns:p15="http://schemas.microsoft.com/office/powerpoint/2012/main" userId="S-1-5-21-34169875-1368851751-774919444-29316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2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9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/>
              <a:t>Muokkaa perustyyl. napsautt.</a:t>
            </a:r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3B6C1B-C5F9-48B1-A1B4-8675E8903C26}" type="datetimeFigureOut">
              <a:rPr lang="fi-FI" smtClean="0">
                <a:solidFill>
                  <a:prstClr val="black">
                    <a:tint val="75000"/>
                  </a:prstClr>
                </a:solidFill>
              </a:rPr>
              <a:pPr/>
              <a:t>19.6.2023</a:t>
            </a:fld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26379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3B6C1B-C5F9-48B1-A1B4-8675E8903C26}" type="datetimeFigureOut">
              <a:rPr lang="fi-FI" smtClean="0">
                <a:solidFill>
                  <a:prstClr val="black">
                    <a:tint val="75000"/>
                  </a:prstClr>
                </a:solidFill>
              </a:rPr>
              <a:pPr/>
              <a:t>19.6.2023</a:t>
            </a:fld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16518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3B6C1B-C5F9-48B1-A1B4-8675E8903C26}" type="datetimeFigureOut">
              <a:rPr lang="fi-FI" smtClean="0">
                <a:solidFill>
                  <a:prstClr val="black">
                    <a:tint val="75000"/>
                  </a:prstClr>
                </a:solidFill>
              </a:rPr>
              <a:pPr/>
              <a:t>19.6.2023</a:t>
            </a:fld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25540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3B6C1B-C5F9-48B1-A1B4-8675E8903C26}" type="datetimeFigureOut">
              <a:rPr lang="fi-FI" smtClean="0">
                <a:solidFill>
                  <a:prstClr val="black">
                    <a:tint val="75000"/>
                  </a:prstClr>
                </a:solidFill>
              </a:rPr>
              <a:pPr/>
              <a:t>19.6.2023</a:t>
            </a:fld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46765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3B6C1B-C5F9-48B1-A1B4-8675E8903C26}" type="datetimeFigureOut">
              <a:rPr lang="fi-FI" smtClean="0">
                <a:solidFill>
                  <a:prstClr val="black">
                    <a:tint val="75000"/>
                  </a:prstClr>
                </a:solidFill>
              </a:rPr>
              <a:pPr/>
              <a:t>19.6.2023</a:t>
            </a:fld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53794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3B6C1B-C5F9-48B1-A1B4-8675E8903C26}" type="datetimeFigureOut">
              <a:rPr lang="fi-FI" smtClean="0">
                <a:solidFill>
                  <a:prstClr val="black">
                    <a:tint val="75000"/>
                  </a:prstClr>
                </a:solidFill>
              </a:rPr>
              <a:pPr/>
              <a:t>19.6.2023</a:t>
            </a:fld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01743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3B6C1B-C5F9-48B1-A1B4-8675E8903C26}" type="datetimeFigureOut">
              <a:rPr lang="fi-FI" smtClean="0">
                <a:solidFill>
                  <a:prstClr val="black">
                    <a:tint val="75000"/>
                  </a:prstClr>
                </a:solidFill>
              </a:rPr>
              <a:pPr/>
              <a:t>19.6.2023</a:t>
            </a:fld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7222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3B6C1B-C5F9-48B1-A1B4-8675E8903C26}" type="datetimeFigureOut">
              <a:rPr lang="fi-FI" smtClean="0">
                <a:solidFill>
                  <a:prstClr val="black">
                    <a:tint val="75000"/>
                  </a:prstClr>
                </a:solidFill>
              </a:rPr>
              <a:pPr/>
              <a:t>19.6.2023</a:t>
            </a:fld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91393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3B6C1B-C5F9-48B1-A1B4-8675E8903C26}" type="datetimeFigureOut">
              <a:rPr lang="fi-FI" smtClean="0">
                <a:solidFill>
                  <a:prstClr val="black">
                    <a:tint val="75000"/>
                  </a:prstClr>
                </a:solidFill>
              </a:rPr>
              <a:pPr/>
              <a:t>19.6.2023</a:t>
            </a:fld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98018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3B6C1B-C5F9-48B1-A1B4-8675E8903C26}" type="datetimeFigureOut">
              <a:rPr lang="fi-FI" smtClean="0">
                <a:solidFill>
                  <a:prstClr val="black">
                    <a:tint val="75000"/>
                  </a:prstClr>
                </a:solidFill>
              </a:rPr>
              <a:pPr/>
              <a:t>19.6.2023</a:t>
            </a:fld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78893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i-FI"/>
              <a:t>Lisää kuva napsauttamalla kuvaketta</a:t>
            </a:r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3B6C1B-C5F9-48B1-A1B4-8675E8903C26}" type="datetimeFigureOut">
              <a:rPr lang="fi-FI" smtClean="0">
                <a:solidFill>
                  <a:prstClr val="black">
                    <a:tint val="75000"/>
                  </a:prstClr>
                </a:solidFill>
              </a:rPr>
              <a:pPr/>
              <a:t>19.6.2023</a:t>
            </a:fld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37597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C93B6C1B-C5F9-48B1-A1B4-8675E8903C26}" type="datetimeFigureOut">
              <a:rPr lang="fi-FI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19.6.2023</a:t>
            </a:fld>
            <a:endParaRPr lang="fi-FI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pic>
        <p:nvPicPr>
          <p:cNvPr id="7" name="Kuva 6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1418" y="6105259"/>
            <a:ext cx="2189163" cy="322795"/>
          </a:xfrm>
          <a:prstGeom prst="rect">
            <a:avLst/>
          </a:prstGeom>
        </p:spPr>
      </p:pic>
      <p:sp>
        <p:nvSpPr>
          <p:cNvPr id="10" name="Tekstiruutu 9"/>
          <p:cNvSpPr txBox="1"/>
          <p:nvPr/>
        </p:nvSpPr>
        <p:spPr>
          <a:xfrm>
            <a:off x="5334508" y="6447930"/>
            <a:ext cx="178298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fi-FI" sz="1400" b="1" dirty="0">
                <a:solidFill>
                  <a:srgbClr val="D90066"/>
                </a:solidFill>
                <a:latin typeface="Trebuchet MS" panose="020B0603020202020204" pitchFamily="34" charset="0"/>
              </a:rPr>
              <a:t>Etelä-Pohjanmaa</a:t>
            </a:r>
          </a:p>
        </p:txBody>
      </p:sp>
      <p:pic>
        <p:nvPicPr>
          <p:cNvPr id="11" name="Kuva 10"/>
          <p:cNvPicPr>
            <a:picLocks noChangeAspect="1"/>
          </p:cNvPicPr>
          <p:nvPr/>
        </p:nvPicPr>
        <p:blipFill rotWithShape="1"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1764" b="39740"/>
          <a:stretch/>
        </p:blipFill>
        <p:spPr>
          <a:xfrm>
            <a:off x="11357671" y="6049827"/>
            <a:ext cx="834329" cy="8229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60169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rgbClr val="D90066"/>
          </a:solidFill>
          <a:latin typeface="Trebuchet MS" panose="020B0603020202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Trebuchet MS" panose="020B0603020202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002F6C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Trebuchet MS" panose="020B0603020202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5D626A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Trebuchet MS" panose="020B0603020202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3659BD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Trebuchet MS" panose="020B0603020202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Trebuchet MS" panose="020B0603020202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Puolivapaa piirto 123"/>
          <p:cNvSpPr/>
          <p:nvPr/>
        </p:nvSpPr>
        <p:spPr>
          <a:xfrm>
            <a:off x="9451155" y="4528312"/>
            <a:ext cx="91440" cy="429880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45720" y="0"/>
                </a:moveTo>
                <a:lnTo>
                  <a:pt x="45720" y="429880"/>
                </a:lnTo>
                <a:lnTo>
                  <a:pt x="100832" y="429880"/>
                </a:lnTo>
              </a:path>
            </a:pathLst>
          </a:custGeom>
          <a:noFill/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21" name="Puolivapaa piirto 120"/>
          <p:cNvSpPr/>
          <p:nvPr/>
        </p:nvSpPr>
        <p:spPr>
          <a:xfrm>
            <a:off x="9446037" y="4382085"/>
            <a:ext cx="91440" cy="429880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45720" y="0"/>
                </a:moveTo>
                <a:lnTo>
                  <a:pt x="45720" y="429880"/>
                </a:lnTo>
                <a:lnTo>
                  <a:pt x="100832" y="429880"/>
                </a:lnTo>
              </a:path>
            </a:pathLst>
          </a:custGeom>
          <a:noFill/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16" name="Puolivapaa piirto 115"/>
          <p:cNvSpPr/>
          <p:nvPr/>
        </p:nvSpPr>
        <p:spPr>
          <a:xfrm>
            <a:off x="8122422" y="4351429"/>
            <a:ext cx="98285" cy="444549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45720" y="0"/>
                </a:moveTo>
                <a:lnTo>
                  <a:pt x="45720" y="429880"/>
                </a:lnTo>
                <a:lnTo>
                  <a:pt x="100832" y="429880"/>
                </a:lnTo>
              </a:path>
            </a:pathLst>
          </a:custGeom>
          <a:noFill/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263" name="Puolivapaa piirto 262"/>
          <p:cNvSpPr/>
          <p:nvPr/>
        </p:nvSpPr>
        <p:spPr>
          <a:xfrm>
            <a:off x="8159900" y="4302032"/>
            <a:ext cx="509362" cy="360000"/>
          </a:xfrm>
          <a:custGeom>
            <a:avLst/>
            <a:gdLst>
              <a:gd name="connsiteX0" fmla="*/ 0 w 367419"/>
              <a:gd name="connsiteY0" fmla="*/ 0 h 263230"/>
              <a:gd name="connsiteX1" fmla="*/ 367419 w 367419"/>
              <a:gd name="connsiteY1" fmla="*/ 0 h 263230"/>
              <a:gd name="connsiteX2" fmla="*/ 367419 w 367419"/>
              <a:gd name="connsiteY2" fmla="*/ 263230 h 263230"/>
              <a:gd name="connsiteX3" fmla="*/ 0 w 367419"/>
              <a:gd name="connsiteY3" fmla="*/ 263230 h 263230"/>
              <a:gd name="connsiteX4" fmla="*/ 0 w 367419"/>
              <a:gd name="connsiteY4" fmla="*/ 0 h 2632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67419" h="263230">
                <a:moveTo>
                  <a:pt x="0" y="0"/>
                </a:moveTo>
                <a:lnTo>
                  <a:pt x="367419" y="0"/>
                </a:lnTo>
                <a:lnTo>
                  <a:pt x="367419" y="263230"/>
                </a:lnTo>
                <a:lnTo>
                  <a:pt x="0" y="263230"/>
                </a:lnTo>
                <a:lnTo>
                  <a:pt x="0" y="0"/>
                </a:lnTo>
                <a:close/>
              </a:path>
            </a:pathLst>
          </a:custGeom>
          <a:solidFill>
            <a:srgbClr val="B7CFE7"/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175" tIns="3175" rIns="3175" bIns="3175" numCol="1" spcCol="1270" anchor="ctr" anchorCtr="0">
            <a:noAutofit/>
          </a:bodyPr>
          <a:lstStyle/>
          <a:p>
            <a:pPr algn="ctr" defTabSz="222250" fontAlgn="auto">
              <a:lnSpc>
                <a:spcPct val="90000"/>
              </a:lnSpc>
              <a:spcAft>
                <a:spcPct val="35000"/>
              </a:spcAft>
            </a:pPr>
            <a:r>
              <a:rPr lang="fi-FI" sz="600" dirty="0">
                <a:solidFill>
                  <a:prstClr val="black"/>
                </a:solidFill>
                <a:latin typeface="Trebuchet MS" panose="020B0603020202020204" pitchFamily="34" charset="0"/>
              </a:rPr>
              <a:t>Vaativa</a:t>
            </a:r>
            <a:br>
              <a:rPr lang="fi-FI" sz="600" dirty="0">
                <a:solidFill>
                  <a:prstClr val="black"/>
                </a:solidFill>
                <a:latin typeface="Trebuchet MS" panose="020B0603020202020204" pitchFamily="34" charset="0"/>
              </a:rPr>
            </a:br>
            <a:r>
              <a:rPr lang="fi-FI" sz="600" dirty="0">
                <a:solidFill>
                  <a:prstClr val="black"/>
                </a:solidFill>
                <a:latin typeface="Trebuchet MS" panose="020B0603020202020204" pitchFamily="34" charset="0"/>
              </a:rPr>
              <a:t>polikliininen</a:t>
            </a:r>
            <a:br>
              <a:rPr lang="fi-FI" sz="600" dirty="0">
                <a:solidFill>
                  <a:prstClr val="black"/>
                </a:solidFill>
                <a:latin typeface="Trebuchet MS" panose="020B0603020202020204" pitchFamily="34" charset="0"/>
              </a:rPr>
            </a:br>
            <a:r>
              <a:rPr lang="fi-FI" sz="600" dirty="0">
                <a:solidFill>
                  <a:prstClr val="black"/>
                </a:solidFill>
                <a:latin typeface="Trebuchet MS" panose="020B0603020202020204" pitchFamily="34" charset="0"/>
              </a:rPr>
              <a:t>hoito</a:t>
            </a:r>
          </a:p>
        </p:txBody>
      </p:sp>
      <p:sp>
        <p:nvSpPr>
          <p:cNvPr id="126" name="Puolivapaa piirto 125"/>
          <p:cNvSpPr/>
          <p:nvPr/>
        </p:nvSpPr>
        <p:spPr>
          <a:xfrm>
            <a:off x="7455353" y="4325766"/>
            <a:ext cx="91440" cy="429880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45720" y="0"/>
                </a:moveTo>
                <a:lnTo>
                  <a:pt x="45720" y="429880"/>
                </a:lnTo>
                <a:lnTo>
                  <a:pt x="100832" y="429880"/>
                </a:lnTo>
              </a:path>
            </a:pathLst>
          </a:custGeom>
          <a:noFill/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25" name="Puolivapaa piirto 124"/>
          <p:cNvSpPr/>
          <p:nvPr/>
        </p:nvSpPr>
        <p:spPr>
          <a:xfrm>
            <a:off x="6844225" y="4326622"/>
            <a:ext cx="91440" cy="429880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45720" y="0"/>
                </a:moveTo>
                <a:lnTo>
                  <a:pt x="45720" y="429880"/>
                </a:lnTo>
                <a:lnTo>
                  <a:pt x="100832" y="429880"/>
                </a:lnTo>
              </a:path>
            </a:pathLst>
          </a:custGeom>
          <a:noFill/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20" name="Tekstiruutu 119"/>
          <p:cNvSpPr txBox="1"/>
          <p:nvPr/>
        </p:nvSpPr>
        <p:spPr>
          <a:xfrm>
            <a:off x="8160313" y="4678187"/>
            <a:ext cx="65190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fi-FI" sz="800" dirty="0">
                <a:solidFill>
                  <a:prstClr val="black"/>
                </a:solidFill>
                <a:latin typeface="Trebuchet MS" panose="020B0603020202020204" pitchFamily="34" charset="0"/>
              </a:rPr>
              <a:t>Kauhava</a:t>
            </a:r>
          </a:p>
        </p:txBody>
      </p:sp>
      <p:sp>
        <p:nvSpPr>
          <p:cNvPr id="117" name="Puolivapaa piirto 116"/>
          <p:cNvSpPr/>
          <p:nvPr/>
        </p:nvSpPr>
        <p:spPr>
          <a:xfrm>
            <a:off x="5580252" y="4377365"/>
            <a:ext cx="91440" cy="429880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45720" y="0"/>
                </a:moveTo>
                <a:lnTo>
                  <a:pt x="45720" y="429880"/>
                </a:lnTo>
                <a:lnTo>
                  <a:pt x="100832" y="429880"/>
                </a:lnTo>
              </a:path>
            </a:pathLst>
          </a:custGeom>
          <a:noFill/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18" name="Puolivapaa piirto 117"/>
          <p:cNvSpPr/>
          <p:nvPr/>
        </p:nvSpPr>
        <p:spPr>
          <a:xfrm>
            <a:off x="4258870" y="4367642"/>
            <a:ext cx="91440" cy="429880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45720" y="0"/>
                </a:moveTo>
                <a:lnTo>
                  <a:pt x="45720" y="429880"/>
                </a:lnTo>
                <a:lnTo>
                  <a:pt x="100832" y="429880"/>
                </a:lnTo>
              </a:path>
            </a:pathLst>
          </a:custGeom>
          <a:noFill/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12" name="Puolivapaa piirto 111"/>
          <p:cNvSpPr/>
          <p:nvPr/>
        </p:nvSpPr>
        <p:spPr>
          <a:xfrm>
            <a:off x="1699498" y="4384629"/>
            <a:ext cx="91440" cy="429880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45720" y="0"/>
                </a:moveTo>
                <a:lnTo>
                  <a:pt x="45720" y="429880"/>
                </a:lnTo>
                <a:lnTo>
                  <a:pt x="100832" y="429880"/>
                </a:lnTo>
              </a:path>
            </a:pathLst>
          </a:custGeom>
          <a:noFill/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08" name="Puolivapaa piirto 107"/>
          <p:cNvSpPr/>
          <p:nvPr/>
        </p:nvSpPr>
        <p:spPr>
          <a:xfrm>
            <a:off x="2228523" y="4324210"/>
            <a:ext cx="91440" cy="429880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45720" y="0"/>
                </a:moveTo>
                <a:lnTo>
                  <a:pt x="45720" y="429880"/>
                </a:lnTo>
                <a:lnTo>
                  <a:pt x="100832" y="429880"/>
                </a:lnTo>
              </a:path>
            </a:pathLst>
          </a:custGeom>
          <a:noFill/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09" name="Puolivapaa piirto 108"/>
          <p:cNvSpPr/>
          <p:nvPr/>
        </p:nvSpPr>
        <p:spPr>
          <a:xfrm>
            <a:off x="2228523" y="4458855"/>
            <a:ext cx="91440" cy="429880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45720" y="0"/>
                </a:moveTo>
                <a:lnTo>
                  <a:pt x="45720" y="429880"/>
                </a:lnTo>
                <a:lnTo>
                  <a:pt x="100832" y="429880"/>
                </a:lnTo>
              </a:path>
            </a:pathLst>
          </a:custGeom>
          <a:noFill/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11" name="Puolivapaa piirto 110"/>
          <p:cNvSpPr/>
          <p:nvPr/>
        </p:nvSpPr>
        <p:spPr>
          <a:xfrm>
            <a:off x="2228396" y="4679972"/>
            <a:ext cx="91440" cy="429880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45720" y="0"/>
                </a:moveTo>
                <a:lnTo>
                  <a:pt x="45720" y="429880"/>
                </a:lnTo>
                <a:lnTo>
                  <a:pt x="100832" y="429880"/>
                </a:lnTo>
              </a:path>
            </a:pathLst>
          </a:custGeom>
          <a:noFill/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243" name="Tekstiruutu 242"/>
          <p:cNvSpPr txBox="1"/>
          <p:nvPr/>
        </p:nvSpPr>
        <p:spPr>
          <a:xfrm>
            <a:off x="3547534" y="4646631"/>
            <a:ext cx="65190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fi-FI" sz="800" dirty="0">
                <a:solidFill>
                  <a:prstClr val="black"/>
                </a:solidFill>
                <a:latin typeface="Trebuchet MS" panose="020B0603020202020204" pitchFamily="34" charset="0"/>
              </a:rPr>
              <a:t>Seinäjoki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fi-FI" sz="800" dirty="0">
                <a:solidFill>
                  <a:prstClr val="black"/>
                </a:solidFill>
                <a:latin typeface="Trebuchet MS" panose="020B0603020202020204" pitchFamily="34" charset="0"/>
              </a:rPr>
              <a:t>Isokyrö</a:t>
            </a:r>
          </a:p>
        </p:txBody>
      </p:sp>
      <p:sp>
        <p:nvSpPr>
          <p:cNvPr id="244" name="Puolivapaa piirto 243"/>
          <p:cNvSpPr/>
          <p:nvPr/>
        </p:nvSpPr>
        <p:spPr>
          <a:xfrm>
            <a:off x="3510281" y="4329106"/>
            <a:ext cx="91440" cy="429880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45720" y="0"/>
                </a:moveTo>
                <a:lnTo>
                  <a:pt x="45720" y="429880"/>
                </a:lnTo>
                <a:lnTo>
                  <a:pt x="100832" y="429880"/>
                </a:lnTo>
              </a:path>
            </a:pathLst>
          </a:custGeom>
          <a:noFill/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245" name="Puolivapaa piirto 244"/>
          <p:cNvSpPr/>
          <p:nvPr/>
        </p:nvSpPr>
        <p:spPr>
          <a:xfrm>
            <a:off x="3510281" y="4463751"/>
            <a:ext cx="91440" cy="429880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45720" y="0"/>
                </a:moveTo>
                <a:lnTo>
                  <a:pt x="45720" y="429880"/>
                </a:lnTo>
                <a:lnTo>
                  <a:pt x="100832" y="429880"/>
                </a:lnTo>
              </a:path>
            </a:pathLst>
          </a:custGeom>
          <a:noFill/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81" name="Tekstiruutu 180"/>
          <p:cNvSpPr txBox="1"/>
          <p:nvPr/>
        </p:nvSpPr>
        <p:spPr>
          <a:xfrm>
            <a:off x="1568985" y="2386871"/>
            <a:ext cx="112631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fi-FI" sz="800" dirty="0" smtClean="0">
                <a:solidFill>
                  <a:prstClr val="black"/>
                </a:solidFill>
                <a:latin typeface="Trebuchet MS" panose="020B0603020202020204" pitchFamily="34" charset="0"/>
              </a:rPr>
              <a:t>Seinäjoki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fi-FI" sz="800" dirty="0" smtClean="0">
                <a:solidFill>
                  <a:prstClr val="black"/>
                </a:solidFill>
                <a:latin typeface="Trebuchet MS" panose="020B0603020202020204" pitchFamily="34" charset="0"/>
              </a:rPr>
              <a:t>Lasten- </a:t>
            </a:r>
            <a:r>
              <a:rPr lang="fi-FI" sz="800" dirty="0">
                <a:solidFill>
                  <a:prstClr val="black"/>
                </a:solidFill>
                <a:latin typeface="Trebuchet MS" panose="020B0603020202020204" pitchFamily="34" charset="0"/>
              </a:rPr>
              <a:t>ja nuorten </a:t>
            </a:r>
            <a:r>
              <a:rPr lang="fi-FI" sz="800" dirty="0" smtClean="0">
                <a:solidFill>
                  <a:prstClr val="black"/>
                </a:solidFill>
                <a:latin typeface="Trebuchet MS" panose="020B0603020202020204" pitchFamily="34" charset="0"/>
              </a:rPr>
              <a:t>psykoterapia-poliklinikka</a:t>
            </a:r>
            <a:endParaRPr lang="fi-FI" sz="800" strike="sngStrike" dirty="0" smtClean="0">
              <a:solidFill>
                <a:prstClr val="black"/>
              </a:solidFill>
              <a:latin typeface="Trebuchet MS" panose="020B0603020202020204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fi-FI" sz="800" dirty="0" smtClean="0">
                <a:solidFill>
                  <a:prstClr val="black"/>
                </a:solidFill>
                <a:latin typeface="Trebuchet MS" panose="020B0603020202020204" pitchFamily="34" charset="0"/>
              </a:rPr>
              <a:t>Pikkulapsi-</a:t>
            </a:r>
            <a:endParaRPr lang="fi-FI" sz="800" dirty="0">
              <a:solidFill>
                <a:prstClr val="black"/>
              </a:solidFill>
              <a:latin typeface="Trebuchet MS" panose="020B0603020202020204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fi-FI" sz="800" dirty="0">
                <a:solidFill>
                  <a:prstClr val="black"/>
                </a:solidFill>
                <a:latin typeface="Trebuchet MS" panose="020B0603020202020204" pitchFamily="34" charset="0"/>
              </a:rPr>
              <a:t>psykiatrian poliklinikka</a:t>
            </a:r>
          </a:p>
        </p:txBody>
      </p:sp>
      <p:sp>
        <p:nvSpPr>
          <p:cNvPr id="86" name="Puolivapaa piirto 85"/>
          <p:cNvSpPr/>
          <p:nvPr/>
        </p:nvSpPr>
        <p:spPr>
          <a:xfrm>
            <a:off x="252345" y="1265584"/>
            <a:ext cx="3676188" cy="337404"/>
          </a:xfrm>
          <a:custGeom>
            <a:avLst/>
            <a:gdLst>
              <a:gd name="connsiteX0" fmla="*/ 0 w 1160428"/>
              <a:gd name="connsiteY0" fmla="*/ 0 h 337404"/>
              <a:gd name="connsiteX1" fmla="*/ 1160428 w 1160428"/>
              <a:gd name="connsiteY1" fmla="*/ 0 h 337404"/>
              <a:gd name="connsiteX2" fmla="*/ 1160428 w 1160428"/>
              <a:gd name="connsiteY2" fmla="*/ 337404 h 337404"/>
              <a:gd name="connsiteX3" fmla="*/ 0 w 1160428"/>
              <a:gd name="connsiteY3" fmla="*/ 337404 h 337404"/>
              <a:gd name="connsiteX4" fmla="*/ 0 w 1160428"/>
              <a:gd name="connsiteY4" fmla="*/ 0 h 3374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60428" h="337404">
                <a:moveTo>
                  <a:pt x="0" y="0"/>
                </a:moveTo>
                <a:lnTo>
                  <a:pt x="1160428" y="0"/>
                </a:lnTo>
                <a:lnTo>
                  <a:pt x="1160428" y="337404"/>
                </a:lnTo>
                <a:lnTo>
                  <a:pt x="0" y="337404"/>
                </a:lnTo>
                <a:lnTo>
                  <a:pt x="0" y="0"/>
                </a:lnTo>
                <a:close/>
              </a:path>
            </a:pathLst>
          </a:custGeom>
          <a:solidFill>
            <a:srgbClr val="B7CFE7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175" tIns="3175" rIns="3175" bIns="3175" numCol="1" spcCol="1270" anchor="ctr" anchorCtr="0">
            <a:noAutofit/>
          </a:bodyPr>
          <a:lstStyle/>
          <a:p>
            <a:pPr algn="ctr" defTabSz="222250" fontAlgn="auto">
              <a:lnSpc>
                <a:spcPct val="90000"/>
              </a:lnSpc>
              <a:spcAft>
                <a:spcPct val="35000"/>
              </a:spcAft>
            </a:pPr>
            <a:r>
              <a:rPr lang="fi-FI" sz="800" b="1" dirty="0">
                <a:solidFill>
                  <a:prstClr val="black"/>
                </a:solidFill>
                <a:latin typeface="Trebuchet MS" panose="020B0603020202020204" pitchFamily="34" charset="0"/>
              </a:rPr>
              <a:t>LASTEN JA NUORTEN PALVELUT</a:t>
            </a:r>
          </a:p>
          <a:p>
            <a:pPr algn="ctr" defTabSz="222250" fontAlgn="auto">
              <a:lnSpc>
                <a:spcPct val="90000"/>
              </a:lnSpc>
              <a:spcAft>
                <a:spcPct val="35000"/>
              </a:spcAft>
            </a:pPr>
            <a:r>
              <a:rPr lang="fi-FI" sz="800" i="1" dirty="0" smtClean="0">
                <a:solidFill>
                  <a:prstClr val="black"/>
                </a:solidFill>
                <a:latin typeface="Trebuchet MS" panose="020B0603020202020204" pitchFamily="34" charset="0"/>
              </a:rPr>
              <a:t>Palveluyksikköjohtaja</a:t>
            </a:r>
            <a:endParaRPr lang="fi-FI" sz="800" i="1" dirty="0">
              <a:solidFill>
                <a:prstClr val="black"/>
              </a:solidFill>
              <a:latin typeface="Trebuchet MS" panose="020B0603020202020204" pitchFamily="34" charset="0"/>
            </a:endParaRPr>
          </a:p>
        </p:txBody>
      </p:sp>
      <p:sp>
        <p:nvSpPr>
          <p:cNvPr id="87" name="Puolivapaa piirto 86"/>
          <p:cNvSpPr/>
          <p:nvPr/>
        </p:nvSpPr>
        <p:spPr>
          <a:xfrm>
            <a:off x="256497" y="1634426"/>
            <a:ext cx="2410503" cy="250352"/>
          </a:xfrm>
          <a:custGeom>
            <a:avLst/>
            <a:gdLst>
              <a:gd name="connsiteX0" fmla="*/ 0 w 367419"/>
              <a:gd name="connsiteY0" fmla="*/ 0 h 183709"/>
              <a:gd name="connsiteX1" fmla="*/ 367419 w 367419"/>
              <a:gd name="connsiteY1" fmla="*/ 0 h 183709"/>
              <a:gd name="connsiteX2" fmla="*/ 367419 w 367419"/>
              <a:gd name="connsiteY2" fmla="*/ 183709 h 183709"/>
              <a:gd name="connsiteX3" fmla="*/ 0 w 367419"/>
              <a:gd name="connsiteY3" fmla="*/ 183709 h 183709"/>
              <a:gd name="connsiteX4" fmla="*/ 0 w 367419"/>
              <a:gd name="connsiteY4" fmla="*/ 0 h 1837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67419" h="183709">
                <a:moveTo>
                  <a:pt x="0" y="0"/>
                </a:moveTo>
                <a:lnTo>
                  <a:pt x="367419" y="0"/>
                </a:lnTo>
                <a:lnTo>
                  <a:pt x="367419" y="183709"/>
                </a:lnTo>
                <a:lnTo>
                  <a:pt x="0" y="183709"/>
                </a:lnTo>
                <a:lnTo>
                  <a:pt x="0" y="0"/>
                </a:lnTo>
                <a:close/>
              </a:path>
            </a:pathLst>
          </a:custGeom>
          <a:solidFill>
            <a:srgbClr val="B7CFE7"/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175" tIns="3175" rIns="3175" bIns="3175" numCol="1" spcCol="1270" anchor="ctr" anchorCtr="0">
            <a:noAutofit/>
          </a:bodyPr>
          <a:lstStyle/>
          <a:p>
            <a:pPr algn="ctr" defTabSz="222250" fontAlgn="auto">
              <a:lnSpc>
                <a:spcPct val="90000"/>
              </a:lnSpc>
              <a:spcAft>
                <a:spcPct val="35000"/>
              </a:spcAft>
            </a:pPr>
            <a:r>
              <a:rPr lang="fi-FI" sz="800" dirty="0">
                <a:solidFill>
                  <a:prstClr val="black"/>
                </a:solidFill>
                <a:latin typeface="Trebuchet MS" panose="020B0603020202020204" pitchFamily="34" charset="0"/>
              </a:rPr>
              <a:t>Avohoito</a:t>
            </a:r>
          </a:p>
        </p:txBody>
      </p:sp>
      <p:sp>
        <p:nvSpPr>
          <p:cNvPr id="100" name="Puolivapaa piirto 99"/>
          <p:cNvSpPr/>
          <p:nvPr/>
        </p:nvSpPr>
        <p:spPr>
          <a:xfrm>
            <a:off x="2720805" y="1634426"/>
            <a:ext cx="1207728" cy="244923"/>
          </a:xfrm>
          <a:custGeom>
            <a:avLst/>
            <a:gdLst>
              <a:gd name="connsiteX0" fmla="*/ 0 w 367419"/>
              <a:gd name="connsiteY0" fmla="*/ 0 h 183709"/>
              <a:gd name="connsiteX1" fmla="*/ 367419 w 367419"/>
              <a:gd name="connsiteY1" fmla="*/ 0 h 183709"/>
              <a:gd name="connsiteX2" fmla="*/ 367419 w 367419"/>
              <a:gd name="connsiteY2" fmla="*/ 183709 h 183709"/>
              <a:gd name="connsiteX3" fmla="*/ 0 w 367419"/>
              <a:gd name="connsiteY3" fmla="*/ 183709 h 183709"/>
              <a:gd name="connsiteX4" fmla="*/ 0 w 367419"/>
              <a:gd name="connsiteY4" fmla="*/ 0 h 1837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67419" h="183709">
                <a:moveTo>
                  <a:pt x="0" y="0"/>
                </a:moveTo>
                <a:lnTo>
                  <a:pt x="367419" y="0"/>
                </a:lnTo>
                <a:lnTo>
                  <a:pt x="367419" y="183709"/>
                </a:lnTo>
                <a:lnTo>
                  <a:pt x="0" y="183709"/>
                </a:lnTo>
                <a:lnTo>
                  <a:pt x="0" y="0"/>
                </a:lnTo>
                <a:close/>
              </a:path>
            </a:pathLst>
          </a:custGeom>
          <a:solidFill>
            <a:srgbClr val="B7CFE7"/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175" tIns="3175" rIns="3175" bIns="3175" numCol="1" spcCol="1270" anchor="ctr" anchorCtr="0">
            <a:noAutofit/>
          </a:bodyPr>
          <a:lstStyle/>
          <a:p>
            <a:pPr algn="ctr" defTabSz="222250" fontAlgn="auto">
              <a:lnSpc>
                <a:spcPct val="90000"/>
              </a:lnSpc>
              <a:spcAft>
                <a:spcPct val="35000"/>
              </a:spcAft>
            </a:pPr>
            <a:r>
              <a:rPr lang="fi-FI" sz="800" dirty="0">
                <a:solidFill>
                  <a:prstClr val="black"/>
                </a:solidFill>
                <a:latin typeface="Trebuchet MS" panose="020B0603020202020204" pitchFamily="34" charset="0"/>
              </a:rPr>
              <a:t>Osastohoito</a:t>
            </a:r>
          </a:p>
        </p:txBody>
      </p:sp>
      <p:sp>
        <p:nvSpPr>
          <p:cNvPr id="103" name="Puolivapaa piirto 102"/>
          <p:cNvSpPr/>
          <p:nvPr/>
        </p:nvSpPr>
        <p:spPr>
          <a:xfrm>
            <a:off x="3996787" y="1265584"/>
            <a:ext cx="7978100" cy="328557"/>
          </a:xfrm>
          <a:custGeom>
            <a:avLst/>
            <a:gdLst>
              <a:gd name="connsiteX0" fmla="*/ 0 w 1117671"/>
              <a:gd name="connsiteY0" fmla="*/ 0 h 183709"/>
              <a:gd name="connsiteX1" fmla="*/ 1117671 w 1117671"/>
              <a:gd name="connsiteY1" fmla="*/ 0 h 183709"/>
              <a:gd name="connsiteX2" fmla="*/ 1117671 w 1117671"/>
              <a:gd name="connsiteY2" fmla="*/ 183709 h 183709"/>
              <a:gd name="connsiteX3" fmla="*/ 0 w 1117671"/>
              <a:gd name="connsiteY3" fmla="*/ 183709 h 183709"/>
              <a:gd name="connsiteX4" fmla="*/ 0 w 1117671"/>
              <a:gd name="connsiteY4" fmla="*/ 0 h 1837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17671" h="183709">
                <a:moveTo>
                  <a:pt x="0" y="0"/>
                </a:moveTo>
                <a:lnTo>
                  <a:pt x="1117671" y="0"/>
                </a:lnTo>
                <a:lnTo>
                  <a:pt x="1117671" y="183709"/>
                </a:lnTo>
                <a:lnTo>
                  <a:pt x="0" y="183709"/>
                </a:lnTo>
                <a:lnTo>
                  <a:pt x="0" y="0"/>
                </a:lnTo>
                <a:close/>
              </a:path>
            </a:pathLst>
          </a:custGeom>
          <a:solidFill>
            <a:srgbClr val="B7CFE7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175" tIns="3175" rIns="3175" bIns="3175" numCol="1" spcCol="1270" anchor="ctr" anchorCtr="0">
            <a:noAutofit/>
          </a:bodyPr>
          <a:lstStyle/>
          <a:p>
            <a:pPr algn="ctr" defTabSz="222250" fontAlgn="auto">
              <a:lnSpc>
                <a:spcPct val="90000"/>
              </a:lnSpc>
              <a:spcAft>
                <a:spcPct val="35000"/>
              </a:spcAft>
            </a:pPr>
            <a:r>
              <a:rPr lang="fi-FI" sz="800" b="1" dirty="0">
                <a:solidFill>
                  <a:prstClr val="black"/>
                </a:solidFill>
                <a:latin typeface="Trebuchet MS" panose="020B0603020202020204" pitchFamily="34" charset="0"/>
              </a:rPr>
              <a:t>AIKUISTEN PALVELUT</a:t>
            </a:r>
          </a:p>
          <a:p>
            <a:pPr algn="ctr" defTabSz="222250" fontAlgn="auto">
              <a:lnSpc>
                <a:spcPct val="90000"/>
              </a:lnSpc>
              <a:spcAft>
                <a:spcPct val="35000"/>
              </a:spcAft>
            </a:pPr>
            <a:r>
              <a:rPr lang="fi-FI" sz="800" i="1" dirty="0">
                <a:solidFill>
                  <a:prstClr val="black"/>
                </a:solidFill>
                <a:latin typeface="Trebuchet MS" panose="020B0603020202020204" pitchFamily="34" charset="0"/>
              </a:rPr>
              <a:t> </a:t>
            </a:r>
            <a:r>
              <a:rPr lang="fi-FI" sz="800" i="1" dirty="0" smtClean="0">
                <a:solidFill>
                  <a:prstClr val="black"/>
                </a:solidFill>
                <a:latin typeface="Trebuchet MS" panose="020B0603020202020204" pitchFamily="34" charset="0"/>
              </a:rPr>
              <a:t>Palveluyksikköjohtaja</a:t>
            </a:r>
            <a:endParaRPr lang="fi-FI" sz="800" i="1" dirty="0">
              <a:solidFill>
                <a:prstClr val="black"/>
              </a:solidFill>
              <a:latin typeface="Trebuchet MS" panose="020B0603020202020204" pitchFamily="34" charset="0"/>
            </a:endParaRPr>
          </a:p>
        </p:txBody>
      </p:sp>
      <p:sp>
        <p:nvSpPr>
          <p:cNvPr id="5" name="Puolivapaa piirto 4"/>
          <p:cNvSpPr/>
          <p:nvPr/>
        </p:nvSpPr>
        <p:spPr>
          <a:xfrm>
            <a:off x="247388" y="301506"/>
            <a:ext cx="11697223" cy="871114"/>
          </a:xfrm>
          <a:custGeom>
            <a:avLst/>
            <a:gdLst>
              <a:gd name="connsiteX0" fmla="*/ 0 w 3843357"/>
              <a:gd name="connsiteY0" fmla="*/ 0 h 871114"/>
              <a:gd name="connsiteX1" fmla="*/ 3843357 w 3843357"/>
              <a:gd name="connsiteY1" fmla="*/ 0 h 871114"/>
              <a:gd name="connsiteX2" fmla="*/ 3843357 w 3843357"/>
              <a:gd name="connsiteY2" fmla="*/ 871114 h 871114"/>
              <a:gd name="connsiteX3" fmla="*/ 0 w 3843357"/>
              <a:gd name="connsiteY3" fmla="*/ 871114 h 871114"/>
              <a:gd name="connsiteX4" fmla="*/ 0 w 3843357"/>
              <a:gd name="connsiteY4" fmla="*/ 0 h 8711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843357" h="871114">
                <a:moveTo>
                  <a:pt x="0" y="0"/>
                </a:moveTo>
                <a:lnTo>
                  <a:pt x="3843357" y="0"/>
                </a:lnTo>
                <a:lnTo>
                  <a:pt x="3843357" y="871114"/>
                </a:lnTo>
                <a:lnTo>
                  <a:pt x="0" y="871114"/>
                </a:lnTo>
                <a:lnTo>
                  <a:pt x="0" y="0"/>
                </a:lnTo>
                <a:close/>
              </a:path>
            </a:pathLst>
          </a:custGeom>
          <a:solidFill>
            <a:srgbClr val="FF3399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spcFirstLastPara="0" vert="horz" wrap="square" lIns="7620" tIns="7620" rIns="7620" bIns="7620" numCol="1" spcCol="1270" anchor="ctr" anchorCtr="0">
            <a:no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fi-FI" sz="1200" b="1" dirty="0">
                <a:solidFill>
                  <a:prstClr val="black"/>
                </a:solidFill>
                <a:latin typeface="Trebuchet MS" panose="020B0603020202020204" pitchFamily="34" charset="0"/>
              </a:rPr>
              <a:t>MIELENTERVEYS- JA RIIPPUVUUSHOIDON PALVELUT</a:t>
            </a:r>
            <a:endParaRPr lang="fi-FI" sz="1200" b="1" dirty="0">
              <a:solidFill>
                <a:prstClr val="black"/>
              </a:solidFill>
            </a:endParaRPr>
          </a:p>
          <a:p>
            <a:pPr algn="ctr" defTabSz="533400" fontAlgn="auto">
              <a:lnSpc>
                <a:spcPct val="90000"/>
              </a:lnSpc>
              <a:spcAft>
                <a:spcPct val="35000"/>
              </a:spcAft>
            </a:pPr>
            <a:r>
              <a:rPr lang="fi-FI" sz="1200" i="1" dirty="0">
                <a:solidFill>
                  <a:prstClr val="black"/>
                </a:solidFill>
                <a:latin typeface="Trebuchet MS" panose="020B0603020202020204" pitchFamily="34" charset="0"/>
              </a:rPr>
              <a:t>Palvelualuejohtaja &amp; Hoitotyötä johtava viranhaltija </a:t>
            </a:r>
          </a:p>
        </p:txBody>
      </p:sp>
      <p:sp>
        <p:nvSpPr>
          <p:cNvPr id="169" name="Tekstiruutu 168"/>
          <p:cNvSpPr txBox="1"/>
          <p:nvPr/>
        </p:nvSpPr>
        <p:spPr>
          <a:xfrm>
            <a:off x="302217" y="2308018"/>
            <a:ext cx="6519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fi-FI" sz="800" dirty="0" smtClean="0">
                <a:solidFill>
                  <a:prstClr val="black"/>
                </a:solidFill>
                <a:latin typeface="Trebuchet MS" panose="020B0603020202020204" pitchFamily="34" charset="0"/>
              </a:rPr>
              <a:t>Seinäjoki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fi-FI" sz="800" dirty="0" smtClean="0">
                <a:solidFill>
                  <a:prstClr val="black"/>
                </a:solidFill>
                <a:latin typeface="Trebuchet MS" panose="020B0603020202020204" pitchFamily="34" charset="0"/>
              </a:rPr>
              <a:t>Kauhajoki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fi-FI" sz="800" dirty="0" smtClean="0">
                <a:solidFill>
                  <a:prstClr val="black"/>
                </a:solidFill>
                <a:latin typeface="Trebuchet MS" panose="020B0603020202020204" pitchFamily="34" charset="0"/>
              </a:rPr>
              <a:t>Kauhava</a:t>
            </a:r>
            <a:endParaRPr lang="fi-FI" sz="800" dirty="0">
              <a:solidFill>
                <a:prstClr val="black"/>
              </a:solidFill>
              <a:latin typeface="Trebuchet MS" panose="020B0603020202020204" pitchFamily="34" charset="0"/>
            </a:endParaRPr>
          </a:p>
        </p:txBody>
      </p:sp>
      <p:sp>
        <p:nvSpPr>
          <p:cNvPr id="184" name="Puolivapaa piirto 183"/>
          <p:cNvSpPr/>
          <p:nvPr/>
        </p:nvSpPr>
        <p:spPr>
          <a:xfrm>
            <a:off x="2733302" y="1933981"/>
            <a:ext cx="572620" cy="356567"/>
          </a:xfrm>
          <a:custGeom>
            <a:avLst/>
            <a:gdLst>
              <a:gd name="connsiteX0" fmla="*/ 0 w 367419"/>
              <a:gd name="connsiteY0" fmla="*/ 0 h 335261"/>
              <a:gd name="connsiteX1" fmla="*/ 367419 w 367419"/>
              <a:gd name="connsiteY1" fmla="*/ 0 h 335261"/>
              <a:gd name="connsiteX2" fmla="*/ 367419 w 367419"/>
              <a:gd name="connsiteY2" fmla="*/ 335261 h 335261"/>
              <a:gd name="connsiteX3" fmla="*/ 0 w 367419"/>
              <a:gd name="connsiteY3" fmla="*/ 335261 h 335261"/>
              <a:gd name="connsiteX4" fmla="*/ 0 w 367419"/>
              <a:gd name="connsiteY4" fmla="*/ 0 h 3352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67419" h="335261">
                <a:moveTo>
                  <a:pt x="0" y="0"/>
                </a:moveTo>
                <a:lnTo>
                  <a:pt x="367419" y="0"/>
                </a:lnTo>
                <a:lnTo>
                  <a:pt x="367419" y="335261"/>
                </a:lnTo>
                <a:lnTo>
                  <a:pt x="0" y="335261"/>
                </a:lnTo>
                <a:lnTo>
                  <a:pt x="0" y="0"/>
                </a:lnTo>
                <a:close/>
              </a:path>
            </a:pathLst>
          </a:custGeom>
          <a:solidFill>
            <a:srgbClr val="B7CFE7"/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175" tIns="3175" rIns="3175" bIns="3175" numCol="1" spcCol="1270" anchor="ctr" anchorCtr="0">
            <a:noAutofit/>
          </a:bodyPr>
          <a:lstStyle/>
          <a:p>
            <a:pPr algn="ctr" defTabSz="222250" fontAlgn="auto">
              <a:lnSpc>
                <a:spcPct val="90000"/>
              </a:lnSpc>
              <a:spcAft>
                <a:spcPct val="35000"/>
              </a:spcAft>
            </a:pPr>
            <a:r>
              <a:rPr lang="fi-FI" sz="800" dirty="0">
                <a:solidFill>
                  <a:prstClr val="black"/>
                </a:solidFill>
                <a:latin typeface="Trebuchet MS" panose="020B0603020202020204" pitchFamily="34" charset="0"/>
              </a:rPr>
              <a:t>Lasten-psykiatrian osasto</a:t>
            </a:r>
          </a:p>
        </p:txBody>
      </p:sp>
      <p:sp>
        <p:nvSpPr>
          <p:cNvPr id="185" name="Puolivapaa piirto 184"/>
          <p:cNvSpPr/>
          <p:nvPr/>
        </p:nvSpPr>
        <p:spPr>
          <a:xfrm>
            <a:off x="3344349" y="1942050"/>
            <a:ext cx="594590" cy="360000"/>
          </a:xfrm>
          <a:custGeom>
            <a:avLst/>
            <a:gdLst>
              <a:gd name="connsiteX0" fmla="*/ 0 w 367419"/>
              <a:gd name="connsiteY0" fmla="*/ 0 h 335261"/>
              <a:gd name="connsiteX1" fmla="*/ 367419 w 367419"/>
              <a:gd name="connsiteY1" fmla="*/ 0 h 335261"/>
              <a:gd name="connsiteX2" fmla="*/ 367419 w 367419"/>
              <a:gd name="connsiteY2" fmla="*/ 335261 h 335261"/>
              <a:gd name="connsiteX3" fmla="*/ 0 w 367419"/>
              <a:gd name="connsiteY3" fmla="*/ 335261 h 335261"/>
              <a:gd name="connsiteX4" fmla="*/ 0 w 367419"/>
              <a:gd name="connsiteY4" fmla="*/ 0 h 3352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67419" h="335261">
                <a:moveTo>
                  <a:pt x="0" y="0"/>
                </a:moveTo>
                <a:lnTo>
                  <a:pt x="367419" y="0"/>
                </a:lnTo>
                <a:lnTo>
                  <a:pt x="367419" y="335261"/>
                </a:lnTo>
                <a:lnTo>
                  <a:pt x="0" y="335261"/>
                </a:lnTo>
                <a:lnTo>
                  <a:pt x="0" y="0"/>
                </a:lnTo>
                <a:close/>
              </a:path>
            </a:pathLst>
          </a:custGeom>
          <a:solidFill>
            <a:srgbClr val="B7CFE7"/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175" tIns="3175" rIns="3175" bIns="3175" numCol="1" spcCol="1270" anchor="ctr" anchorCtr="0">
            <a:noAutofit/>
          </a:bodyPr>
          <a:lstStyle/>
          <a:p>
            <a:pPr algn="ctr" defTabSz="222250" fontAlgn="auto">
              <a:lnSpc>
                <a:spcPct val="90000"/>
              </a:lnSpc>
              <a:spcAft>
                <a:spcPct val="35000"/>
              </a:spcAft>
            </a:pPr>
            <a:r>
              <a:rPr lang="fi-FI" sz="800" dirty="0">
                <a:solidFill>
                  <a:prstClr val="black"/>
                </a:solidFill>
                <a:latin typeface="Trebuchet MS" panose="020B0603020202020204" pitchFamily="34" charset="0"/>
              </a:rPr>
              <a:t>Nuoriso</a:t>
            </a:r>
            <a:br>
              <a:rPr lang="fi-FI" sz="800" dirty="0">
                <a:solidFill>
                  <a:prstClr val="black"/>
                </a:solidFill>
                <a:latin typeface="Trebuchet MS" panose="020B0603020202020204" pitchFamily="34" charset="0"/>
              </a:rPr>
            </a:br>
            <a:r>
              <a:rPr lang="fi-FI" sz="800" dirty="0">
                <a:solidFill>
                  <a:prstClr val="black"/>
                </a:solidFill>
                <a:latin typeface="Trebuchet MS" panose="020B0603020202020204" pitchFamily="34" charset="0"/>
              </a:rPr>
              <a:t>psykiatrian osasto</a:t>
            </a:r>
          </a:p>
        </p:txBody>
      </p:sp>
      <p:sp>
        <p:nvSpPr>
          <p:cNvPr id="189" name="Puolivapaa piirto 188"/>
          <p:cNvSpPr/>
          <p:nvPr/>
        </p:nvSpPr>
        <p:spPr>
          <a:xfrm>
            <a:off x="8893830" y="1634426"/>
            <a:ext cx="1476000" cy="244923"/>
          </a:xfrm>
          <a:custGeom>
            <a:avLst/>
            <a:gdLst>
              <a:gd name="connsiteX0" fmla="*/ 0 w 367419"/>
              <a:gd name="connsiteY0" fmla="*/ 0 h 183709"/>
              <a:gd name="connsiteX1" fmla="*/ 367419 w 367419"/>
              <a:gd name="connsiteY1" fmla="*/ 0 h 183709"/>
              <a:gd name="connsiteX2" fmla="*/ 367419 w 367419"/>
              <a:gd name="connsiteY2" fmla="*/ 183709 h 183709"/>
              <a:gd name="connsiteX3" fmla="*/ 0 w 367419"/>
              <a:gd name="connsiteY3" fmla="*/ 183709 h 183709"/>
              <a:gd name="connsiteX4" fmla="*/ 0 w 367419"/>
              <a:gd name="connsiteY4" fmla="*/ 0 h 1837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67419" h="183709">
                <a:moveTo>
                  <a:pt x="0" y="0"/>
                </a:moveTo>
                <a:lnTo>
                  <a:pt x="367419" y="0"/>
                </a:lnTo>
                <a:lnTo>
                  <a:pt x="367419" y="183709"/>
                </a:lnTo>
                <a:lnTo>
                  <a:pt x="0" y="183709"/>
                </a:lnTo>
                <a:lnTo>
                  <a:pt x="0" y="0"/>
                </a:lnTo>
                <a:close/>
              </a:path>
            </a:pathLst>
          </a:custGeom>
          <a:solidFill>
            <a:srgbClr val="B7CFE7"/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175" tIns="3175" rIns="3175" bIns="3175" numCol="1" spcCol="1270" anchor="ctr" anchorCtr="0">
            <a:noAutofit/>
          </a:bodyPr>
          <a:lstStyle/>
          <a:p>
            <a:pPr algn="ctr" defTabSz="222250" fontAlgn="auto">
              <a:lnSpc>
                <a:spcPct val="90000"/>
              </a:lnSpc>
              <a:spcAft>
                <a:spcPct val="35000"/>
              </a:spcAft>
            </a:pPr>
            <a:r>
              <a:rPr lang="fi-FI" sz="800" dirty="0">
                <a:solidFill>
                  <a:prstClr val="black"/>
                </a:solidFill>
                <a:latin typeface="Trebuchet MS" panose="020B0603020202020204" pitchFamily="34" charset="0"/>
              </a:rPr>
              <a:t>Avohoito</a:t>
            </a:r>
          </a:p>
        </p:txBody>
      </p:sp>
      <p:sp>
        <p:nvSpPr>
          <p:cNvPr id="192" name="Tekstiruutu 191"/>
          <p:cNvSpPr txBox="1"/>
          <p:nvPr/>
        </p:nvSpPr>
        <p:spPr>
          <a:xfrm>
            <a:off x="5700905" y="1959721"/>
            <a:ext cx="198182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fi-FI" sz="800" dirty="0" smtClean="0">
                <a:solidFill>
                  <a:prstClr val="black"/>
                </a:solidFill>
                <a:latin typeface="Trebuchet MS" panose="020B0603020202020204" pitchFamily="34" charset="0"/>
              </a:rPr>
              <a:t>Kokemusasiantuntijatoiminta</a:t>
            </a:r>
            <a:endParaRPr lang="fi-FI" sz="800" dirty="0">
              <a:solidFill>
                <a:prstClr val="black"/>
              </a:solidFill>
              <a:latin typeface="Trebuchet MS" panose="020B0603020202020204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fi-FI" sz="800" dirty="0">
                <a:solidFill>
                  <a:prstClr val="black"/>
                </a:solidFill>
                <a:latin typeface="Trebuchet MS" panose="020B0603020202020204" pitchFamily="34" charset="0"/>
              </a:rPr>
              <a:t>Voimaa arkeen </a:t>
            </a:r>
            <a:r>
              <a:rPr lang="fi-FI" sz="800" dirty="0" smtClean="0">
                <a:solidFill>
                  <a:prstClr val="black"/>
                </a:solidFill>
                <a:latin typeface="Trebuchet MS" panose="020B0603020202020204" pitchFamily="34" charset="0"/>
              </a:rPr>
              <a:t>–kurssitoiminta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fi-FI" sz="800" dirty="0" smtClean="0">
                <a:solidFill>
                  <a:prstClr val="black"/>
                </a:solidFill>
                <a:latin typeface="Trebuchet MS" panose="020B0603020202020204" pitchFamily="34" charset="0"/>
              </a:rPr>
              <a:t>IPS-työhönvalmennus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fi-FI" sz="800" dirty="0" smtClean="0">
                <a:solidFill>
                  <a:prstClr val="black"/>
                </a:solidFill>
                <a:latin typeface="Trebuchet MS" panose="020B0603020202020204" pitchFamily="34" charset="0"/>
              </a:rPr>
              <a:t>Asumispalveluiden hoidollinen koordinointi</a:t>
            </a:r>
            <a:endParaRPr lang="fi-FI" sz="800" dirty="0">
              <a:solidFill>
                <a:prstClr val="black"/>
              </a:solidFill>
              <a:latin typeface="Trebuchet MS" panose="020B0603020202020204" pitchFamily="34" charset="0"/>
            </a:endParaRPr>
          </a:p>
        </p:txBody>
      </p:sp>
      <p:sp>
        <p:nvSpPr>
          <p:cNvPr id="186" name="Puolivapaa piirto 185"/>
          <p:cNvSpPr/>
          <p:nvPr/>
        </p:nvSpPr>
        <p:spPr>
          <a:xfrm>
            <a:off x="4014369" y="1634426"/>
            <a:ext cx="1476000" cy="244923"/>
          </a:xfrm>
          <a:custGeom>
            <a:avLst/>
            <a:gdLst>
              <a:gd name="connsiteX0" fmla="*/ 0 w 367419"/>
              <a:gd name="connsiteY0" fmla="*/ 0 h 183709"/>
              <a:gd name="connsiteX1" fmla="*/ 367419 w 367419"/>
              <a:gd name="connsiteY1" fmla="*/ 0 h 183709"/>
              <a:gd name="connsiteX2" fmla="*/ 367419 w 367419"/>
              <a:gd name="connsiteY2" fmla="*/ 183709 h 183709"/>
              <a:gd name="connsiteX3" fmla="*/ 0 w 367419"/>
              <a:gd name="connsiteY3" fmla="*/ 183709 h 183709"/>
              <a:gd name="connsiteX4" fmla="*/ 0 w 367419"/>
              <a:gd name="connsiteY4" fmla="*/ 0 h 1837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67419" h="183709">
                <a:moveTo>
                  <a:pt x="0" y="0"/>
                </a:moveTo>
                <a:lnTo>
                  <a:pt x="367419" y="0"/>
                </a:lnTo>
                <a:lnTo>
                  <a:pt x="367419" y="183709"/>
                </a:lnTo>
                <a:lnTo>
                  <a:pt x="0" y="183709"/>
                </a:lnTo>
                <a:lnTo>
                  <a:pt x="0" y="0"/>
                </a:lnTo>
                <a:close/>
              </a:path>
            </a:pathLst>
          </a:custGeom>
          <a:solidFill>
            <a:srgbClr val="B7CFE7"/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175" tIns="3175" rIns="3175" bIns="3175" numCol="1" spcCol="1270" anchor="ctr" anchorCtr="0">
            <a:noAutofit/>
          </a:bodyPr>
          <a:lstStyle/>
          <a:p>
            <a:pPr algn="ctr" defTabSz="222250" fontAlgn="auto">
              <a:lnSpc>
                <a:spcPct val="90000"/>
              </a:lnSpc>
              <a:spcAft>
                <a:spcPct val="35000"/>
              </a:spcAft>
            </a:pPr>
            <a:r>
              <a:rPr lang="fi-FI" sz="800" dirty="0">
                <a:solidFill>
                  <a:prstClr val="black"/>
                </a:solidFill>
                <a:latin typeface="Trebuchet MS" panose="020B0603020202020204" pitchFamily="34" charset="0"/>
              </a:rPr>
              <a:t>Ryhmähoitojen osaamiskeskus</a:t>
            </a:r>
          </a:p>
        </p:txBody>
      </p:sp>
      <p:sp>
        <p:nvSpPr>
          <p:cNvPr id="198" name="Puolivapaa piirto 197"/>
          <p:cNvSpPr/>
          <p:nvPr/>
        </p:nvSpPr>
        <p:spPr>
          <a:xfrm>
            <a:off x="6527563" y="2827210"/>
            <a:ext cx="677895" cy="360000"/>
          </a:xfrm>
          <a:custGeom>
            <a:avLst/>
            <a:gdLst>
              <a:gd name="connsiteX0" fmla="*/ 0 w 367419"/>
              <a:gd name="connsiteY0" fmla="*/ 0 h 263230"/>
              <a:gd name="connsiteX1" fmla="*/ 367419 w 367419"/>
              <a:gd name="connsiteY1" fmla="*/ 0 h 263230"/>
              <a:gd name="connsiteX2" fmla="*/ 367419 w 367419"/>
              <a:gd name="connsiteY2" fmla="*/ 263230 h 263230"/>
              <a:gd name="connsiteX3" fmla="*/ 0 w 367419"/>
              <a:gd name="connsiteY3" fmla="*/ 263230 h 263230"/>
              <a:gd name="connsiteX4" fmla="*/ 0 w 367419"/>
              <a:gd name="connsiteY4" fmla="*/ 0 h 2632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67419" h="263230">
                <a:moveTo>
                  <a:pt x="0" y="0"/>
                </a:moveTo>
                <a:lnTo>
                  <a:pt x="367419" y="0"/>
                </a:lnTo>
                <a:lnTo>
                  <a:pt x="367419" y="263230"/>
                </a:lnTo>
                <a:lnTo>
                  <a:pt x="0" y="263230"/>
                </a:lnTo>
                <a:lnTo>
                  <a:pt x="0" y="0"/>
                </a:lnTo>
                <a:close/>
              </a:path>
            </a:pathLst>
          </a:custGeom>
          <a:solidFill>
            <a:srgbClr val="B7CFE7"/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175" tIns="3175" rIns="3175" bIns="3175" numCol="1" spcCol="1270" anchor="ctr" anchorCtr="0">
            <a:noAutofit/>
          </a:bodyPr>
          <a:lstStyle/>
          <a:p>
            <a:pPr algn="ctr" defTabSz="222250" fontAlgn="auto">
              <a:lnSpc>
                <a:spcPct val="90000"/>
              </a:lnSpc>
              <a:spcAft>
                <a:spcPct val="35000"/>
              </a:spcAft>
            </a:pPr>
            <a:r>
              <a:rPr lang="fi-FI" sz="800" dirty="0">
                <a:solidFill>
                  <a:prstClr val="black"/>
                </a:solidFill>
                <a:latin typeface="Trebuchet MS" panose="020B0603020202020204" pitchFamily="34" charset="0"/>
              </a:rPr>
              <a:t>Kuntoutus-työryhmä</a:t>
            </a:r>
          </a:p>
        </p:txBody>
      </p:sp>
      <p:sp>
        <p:nvSpPr>
          <p:cNvPr id="199" name="Puolivapaa piirto 198"/>
          <p:cNvSpPr/>
          <p:nvPr/>
        </p:nvSpPr>
        <p:spPr>
          <a:xfrm>
            <a:off x="8106696" y="2837287"/>
            <a:ext cx="677895" cy="360000"/>
          </a:xfrm>
          <a:custGeom>
            <a:avLst/>
            <a:gdLst>
              <a:gd name="connsiteX0" fmla="*/ 0 w 367419"/>
              <a:gd name="connsiteY0" fmla="*/ 0 h 263230"/>
              <a:gd name="connsiteX1" fmla="*/ 367419 w 367419"/>
              <a:gd name="connsiteY1" fmla="*/ 0 h 263230"/>
              <a:gd name="connsiteX2" fmla="*/ 367419 w 367419"/>
              <a:gd name="connsiteY2" fmla="*/ 263230 h 263230"/>
              <a:gd name="connsiteX3" fmla="*/ 0 w 367419"/>
              <a:gd name="connsiteY3" fmla="*/ 263230 h 263230"/>
              <a:gd name="connsiteX4" fmla="*/ 0 w 367419"/>
              <a:gd name="connsiteY4" fmla="*/ 0 h 2632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67419" h="263230">
                <a:moveTo>
                  <a:pt x="0" y="0"/>
                </a:moveTo>
                <a:lnTo>
                  <a:pt x="367419" y="0"/>
                </a:lnTo>
                <a:lnTo>
                  <a:pt x="367419" y="263230"/>
                </a:lnTo>
                <a:lnTo>
                  <a:pt x="0" y="263230"/>
                </a:lnTo>
                <a:lnTo>
                  <a:pt x="0" y="0"/>
                </a:lnTo>
                <a:close/>
              </a:path>
            </a:pathLst>
          </a:custGeom>
          <a:solidFill>
            <a:srgbClr val="B7CFE7"/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175" tIns="3175" rIns="3175" bIns="3175" numCol="1" spcCol="1270" anchor="ctr" anchorCtr="0">
            <a:noAutofit/>
          </a:bodyPr>
          <a:lstStyle/>
          <a:p>
            <a:pPr algn="ctr" defTabSz="222250" fontAlgn="auto">
              <a:lnSpc>
                <a:spcPct val="90000"/>
              </a:lnSpc>
              <a:spcAft>
                <a:spcPct val="35000"/>
              </a:spcAft>
            </a:pPr>
            <a:r>
              <a:rPr lang="fi-FI" sz="800" dirty="0">
                <a:solidFill>
                  <a:prstClr val="black"/>
                </a:solidFill>
                <a:latin typeface="Trebuchet MS" panose="020B0603020202020204" pitchFamily="34" charset="0"/>
              </a:rPr>
              <a:t>Päivystys-työryhmä</a:t>
            </a:r>
          </a:p>
        </p:txBody>
      </p:sp>
      <p:sp>
        <p:nvSpPr>
          <p:cNvPr id="200" name="Puolivapaa piirto 199"/>
          <p:cNvSpPr/>
          <p:nvPr/>
        </p:nvSpPr>
        <p:spPr>
          <a:xfrm>
            <a:off x="8852092" y="2837007"/>
            <a:ext cx="677895" cy="360000"/>
          </a:xfrm>
          <a:custGeom>
            <a:avLst/>
            <a:gdLst>
              <a:gd name="connsiteX0" fmla="*/ 0 w 367419"/>
              <a:gd name="connsiteY0" fmla="*/ 0 h 263230"/>
              <a:gd name="connsiteX1" fmla="*/ 367419 w 367419"/>
              <a:gd name="connsiteY1" fmla="*/ 0 h 263230"/>
              <a:gd name="connsiteX2" fmla="*/ 367419 w 367419"/>
              <a:gd name="connsiteY2" fmla="*/ 263230 h 263230"/>
              <a:gd name="connsiteX3" fmla="*/ 0 w 367419"/>
              <a:gd name="connsiteY3" fmla="*/ 263230 h 263230"/>
              <a:gd name="connsiteX4" fmla="*/ 0 w 367419"/>
              <a:gd name="connsiteY4" fmla="*/ 0 h 2632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67419" h="263230">
                <a:moveTo>
                  <a:pt x="0" y="0"/>
                </a:moveTo>
                <a:lnTo>
                  <a:pt x="367419" y="0"/>
                </a:lnTo>
                <a:lnTo>
                  <a:pt x="367419" y="263230"/>
                </a:lnTo>
                <a:lnTo>
                  <a:pt x="0" y="263230"/>
                </a:lnTo>
                <a:lnTo>
                  <a:pt x="0" y="0"/>
                </a:lnTo>
                <a:close/>
              </a:path>
            </a:pathLst>
          </a:custGeom>
          <a:solidFill>
            <a:srgbClr val="B7CFE7"/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175" tIns="3175" rIns="3175" bIns="3175" numCol="1" spcCol="1270" anchor="ctr" anchorCtr="0">
            <a:noAutofit/>
          </a:bodyPr>
          <a:lstStyle/>
          <a:p>
            <a:pPr algn="ctr" defTabSz="222250" fontAlgn="auto">
              <a:lnSpc>
                <a:spcPct val="90000"/>
              </a:lnSpc>
              <a:spcAft>
                <a:spcPct val="35000"/>
              </a:spcAft>
            </a:pPr>
            <a:r>
              <a:rPr lang="fi-FI" sz="800" dirty="0">
                <a:solidFill>
                  <a:prstClr val="black"/>
                </a:solidFill>
                <a:latin typeface="Trebuchet MS" panose="020B0603020202020204" pitchFamily="34" charset="0"/>
              </a:rPr>
              <a:t>Y-tiimi</a:t>
            </a:r>
          </a:p>
        </p:txBody>
      </p:sp>
      <p:sp>
        <p:nvSpPr>
          <p:cNvPr id="202" name="Puolivapaa piirto 201"/>
          <p:cNvSpPr/>
          <p:nvPr/>
        </p:nvSpPr>
        <p:spPr>
          <a:xfrm>
            <a:off x="7267343" y="2830280"/>
            <a:ext cx="677895" cy="360000"/>
          </a:xfrm>
          <a:custGeom>
            <a:avLst/>
            <a:gdLst>
              <a:gd name="connsiteX0" fmla="*/ 0 w 367419"/>
              <a:gd name="connsiteY0" fmla="*/ 0 h 263230"/>
              <a:gd name="connsiteX1" fmla="*/ 367419 w 367419"/>
              <a:gd name="connsiteY1" fmla="*/ 0 h 263230"/>
              <a:gd name="connsiteX2" fmla="*/ 367419 w 367419"/>
              <a:gd name="connsiteY2" fmla="*/ 263230 h 263230"/>
              <a:gd name="connsiteX3" fmla="*/ 0 w 367419"/>
              <a:gd name="connsiteY3" fmla="*/ 263230 h 263230"/>
              <a:gd name="connsiteX4" fmla="*/ 0 w 367419"/>
              <a:gd name="connsiteY4" fmla="*/ 0 h 2632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67419" h="263230">
                <a:moveTo>
                  <a:pt x="0" y="0"/>
                </a:moveTo>
                <a:lnTo>
                  <a:pt x="367419" y="0"/>
                </a:lnTo>
                <a:lnTo>
                  <a:pt x="367419" y="263230"/>
                </a:lnTo>
                <a:lnTo>
                  <a:pt x="0" y="263230"/>
                </a:lnTo>
                <a:lnTo>
                  <a:pt x="0" y="0"/>
                </a:lnTo>
                <a:close/>
              </a:path>
            </a:pathLst>
          </a:custGeom>
          <a:solidFill>
            <a:srgbClr val="B7CFE7"/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175" tIns="3175" rIns="3175" bIns="3175" numCol="1" spcCol="1270" anchor="ctr" anchorCtr="0">
            <a:noAutofit/>
          </a:bodyPr>
          <a:lstStyle/>
          <a:p>
            <a:pPr algn="ctr" defTabSz="222250" fontAlgn="auto">
              <a:lnSpc>
                <a:spcPct val="90000"/>
              </a:lnSpc>
              <a:spcAft>
                <a:spcPct val="35000"/>
              </a:spcAft>
            </a:pPr>
            <a:r>
              <a:rPr lang="fi-FI" sz="800" dirty="0">
                <a:solidFill>
                  <a:prstClr val="black"/>
                </a:solidFill>
                <a:latin typeface="Trebuchet MS" panose="020B0603020202020204" pitchFamily="34" charset="0"/>
              </a:rPr>
              <a:t>Yleissairaala-psykiatria</a:t>
            </a:r>
          </a:p>
        </p:txBody>
      </p:sp>
      <p:cxnSp>
        <p:nvCxnSpPr>
          <p:cNvPr id="206" name="Suora yhdysviiva 205"/>
          <p:cNvCxnSpPr/>
          <p:nvPr/>
        </p:nvCxnSpPr>
        <p:spPr>
          <a:xfrm>
            <a:off x="6527563" y="2767365"/>
            <a:ext cx="3020812" cy="9722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8" name="Suora yhdysviiva 207"/>
          <p:cNvCxnSpPr/>
          <p:nvPr/>
        </p:nvCxnSpPr>
        <p:spPr>
          <a:xfrm>
            <a:off x="8035499" y="1855156"/>
            <a:ext cx="2470" cy="921931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8" name="Puolivapaa piirto 187"/>
          <p:cNvSpPr/>
          <p:nvPr/>
        </p:nvSpPr>
        <p:spPr>
          <a:xfrm>
            <a:off x="7267343" y="1634426"/>
            <a:ext cx="1476000" cy="244923"/>
          </a:xfrm>
          <a:custGeom>
            <a:avLst/>
            <a:gdLst>
              <a:gd name="connsiteX0" fmla="*/ 0 w 367419"/>
              <a:gd name="connsiteY0" fmla="*/ 0 h 183709"/>
              <a:gd name="connsiteX1" fmla="*/ 367419 w 367419"/>
              <a:gd name="connsiteY1" fmla="*/ 0 h 183709"/>
              <a:gd name="connsiteX2" fmla="*/ 367419 w 367419"/>
              <a:gd name="connsiteY2" fmla="*/ 183709 h 183709"/>
              <a:gd name="connsiteX3" fmla="*/ 0 w 367419"/>
              <a:gd name="connsiteY3" fmla="*/ 183709 h 183709"/>
              <a:gd name="connsiteX4" fmla="*/ 0 w 367419"/>
              <a:gd name="connsiteY4" fmla="*/ 0 h 1837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67419" h="183709">
                <a:moveTo>
                  <a:pt x="0" y="0"/>
                </a:moveTo>
                <a:lnTo>
                  <a:pt x="367419" y="0"/>
                </a:lnTo>
                <a:lnTo>
                  <a:pt x="367419" y="183709"/>
                </a:lnTo>
                <a:lnTo>
                  <a:pt x="0" y="183709"/>
                </a:lnTo>
                <a:lnTo>
                  <a:pt x="0" y="0"/>
                </a:lnTo>
                <a:close/>
              </a:path>
            </a:pathLst>
          </a:custGeom>
          <a:solidFill>
            <a:srgbClr val="B7CFE7"/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175" tIns="3175" rIns="3175" bIns="3175" numCol="1" spcCol="1270" anchor="ctr" anchorCtr="0">
            <a:noAutofit/>
          </a:bodyPr>
          <a:lstStyle/>
          <a:p>
            <a:pPr algn="ctr" defTabSz="222250" fontAlgn="auto">
              <a:lnSpc>
                <a:spcPct val="90000"/>
              </a:lnSpc>
              <a:spcAft>
                <a:spcPct val="35000"/>
              </a:spcAft>
            </a:pPr>
            <a:r>
              <a:rPr lang="fi-FI" sz="800" dirty="0">
                <a:solidFill>
                  <a:prstClr val="black"/>
                </a:solidFill>
                <a:latin typeface="Trebuchet MS" panose="020B0603020202020204" pitchFamily="34" charset="0"/>
              </a:rPr>
              <a:t>Tehostettu avohoito</a:t>
            </a:r>
          </a:p>
        </p:txBody>
      </p:sp>
      <p:sp>
        <p:nvSpPr>
          <p:cNvPr id="217" name="Tekstiruutu 216"/>
          <p:cNvSpPr txBox="1"/>
          <p:nvPr/>
        </p:nvSpPr>
        <p:spPr>
          <a:xfrm>
            <a:off x="10537879" y="1977739"/>
            <a:ext cx="145440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fi-FI" sz="800" dirty="0">
                <a:solidFill>
                  <a:prstClr val="black"/>
                </a:solidFill>
                <a:latin typeface="Trebuchet MS" panose="020B0603020202020204" pitchFamily="34" charset="0"/>
              </a:rPr>
              <a:t>YA4 </a:t>
            </a:r>
            <a:r>
              <a:rPr lang="fi-FI" sz="800" dirty="0" err="1">
                <a:solidFill>
                  <a:prstClr val="black"/>
                </a:solidFill>
                <a:latin typeface="Trebuchet MS" panose="020B0603020202020204" pitchFamily="34" charset="0"/>
              </a:rPr>
              <a:t>Geropsykiarian</a:t>
            </a:r>
            <a:r>
              <a:rPr lang="fi-FI" sz="800" dirty="0">
                <a:solidFill>
                  <a:prstClr val="black"/>
                </a:solidFill>
                <a:latin typeface="Trebuchet MS" panose="020B0603020202020204" pitchFamily="34" charset="0"/>
              </a:rPr>
              <a:t> osasto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fi-FI" sz="800" dirty="0">
                <a:solidFill>
                  <a:prstClr val="black"/>
                </a:solidFill>
                <a:latin typeface="Trebuchet MS" panose="020B0603020202020204" pitchFamily="34" charset="0"/>
              </a:rPr>
              <a:t>M41 aikuisten osasto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fi-FI" sz="800" dirty="0">
                <a:solidFill>
                  <a:prstClr val="black"/>
                </a:solidFill>
                <a:latin typeface="Trebuchet MS" panose="020B0603020202020204" pitchFamily="34" charset="0"/>
              </a:rPr>
              <a:t>M42 aikuisten osasto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fi-FI" sz="800" dirty="0">
                <a:solidFill>
                  <a:prstClr val="black"/>
                </a:solidFill>
                <a:latin typeface="Trebuchet MS" panose="020B0603020202020204" pitchFamily="34" charset="0"/>
              </a:rPr>
              <a:t>Vaativan </a:t>
            </a:r>
            <a:r>
              <a:rPr lang="fi-FI" sz="800" dirty="0" smtClean="0">
                <a:solidFill>
                  <a:prstClr val="black"/>
                </a:solidFill>
                <a:latin typeface="Trebuchet MS" panose="020B0603020202020204" pitchFamily="34" charset="0"/>
              </a:rPr>
              <a:t>riippuvuushoidon osasto</a:t>
            </a:r>
            <a:endParaRPr lang="fi-FI" sz="800" dirty="0">
              <a:solidFill>
                <a:prstClr val="black"/>
              </a:solidFill>
              <a:latin typeface="Trebuchet MS" panose="020B0603020202020204" pitchFamily="34" charset="0"/>
            </a:endParaRPr>
          </a:p>
        </p:txBody>
      </p:sp>
      <p:sp>
        <p:nvSpPr>
          <p:cNvPr id="222" name="Puolivapaa piirto 221"/>
          <p:cNvSpPr/>
          <p:nvPr/>
        </p:nvSpPr>
        <p:spPr>
          <a:xfrm>
            <a:off x="10507217" y="2023809"/>
            <a:ext cx="91440" cy="429880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45720" y="0"/>
                </a:moveTo>
                <a:lnTo>
                  <a:pt x="45720" y="429880"/>
                </a:lnTo>
                <a:lnTo>
                  <a:pt x="100832" y="429880"/>
                </a:lnTo>
              </a:path>
            </a:pathLst>
          </a:custGeom>
          <a:noFill/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229" name="Puolivapaa piirto 228"/>
          <p:cNvSpPr/>
          <p:nvPr/>
        </p:nvSpPr>
        <p:spPr>
          <a:xfrm>
            <a:off x="2974903" y="3995034"/>
            <a:ext cx="1207728" cy="244923"/>
          </a:xfrm>
          <a:custGeom>
            <a:avLst/>
            <a:gdLst>
              <a:gd name="connsiteX0" fmla="*/ 0 w 367419"/>
              <a:gd name="connsiteY0" fmla="*/ 0 h 183709"/>
              <a:gd name="connsiteX1" fmla="*/ 367419 w 367419"/>
              <a:gd name="connsiteY1" fmla="*/ 0 h 183709"/>
              <a:gd name="connsiteX2" fmla="*/ 367419 w 367419"/>
              <a:gd name="connsiteY2" fmla="*/ 183709 h 183709"/>
              <a:gd name="connsiteX3" fmla="*/ 0 w 367419"/>
              <a:gd name="connsiteY3" fmla="*/ 183709 h 183709"/>
              <a:gd name="connsiteX4" fmla="*/ 0 w 367419"/>
              <a:gd name="connsiteY4" fmla="*/ 0 h 1837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67419" h="183709">
                <a:moveTo>
                  <a:pt x="0" y="0"/>
                </a:moveTo>
                <a:lnTo>
                  <a:pt x="367419" y="0"/>
                </a:lnTo>
                <a:lnTo>
                  <a:pt x="367419" y="183709"/>
                </a:lnTo>
                <a:lnTo>
                  <a:pt x="0" y="183709"/>
                </a:lnTo>
                <a:lnTo>
                  <a:pt x="0" y="0"/>
                </a:lnTo>
                <a:close/>
              </a:path>
            </a:pathLst>
          </a:custGeom>
          <a:solidFill>
            <a:srgbClr val="B7CFE7"/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175" tIns="3175" rIns="3175" bIns="3175" numCol="1" spcCol="1270" anchor="ctr" anchorCtr="0">
            <a:noAutofit/>
          </a:bodyPr>
          <a:lstStyle/>
          <a:p>
            <a:pPr algn="ctr" defTabSz="222250" fontAlgn="auto">
              <a:lnSpc>
                <a:spcPct val="90000"/>
              </a:lnSpc>
              <a:spcAft>
                <a:spcPct val="35000"/>
              </a:spcAft>
            </a:pPr>
            <a:r>
              <a:rPr lang="fi-FI" sz="800" dirty="0">
                <a:solidFill>
                  <a:prstClr val="black"/>
                </a:solidFill>
                <a:latin typeface="Trebuchet MS" panose="020B0603020202020204" pitchFamily="34" charset="0"/>
              </a:rPr>
              <a:t>Seinäjoen </a:t>
            </a:r>
            <a:br>
              <a:rPr lang="fi-FI" sz="800" dirty="0">
                <a:solidFill>
                  <a:prstClr val="black"/>
                </a:solidFill>
                <a:latin typeface="Trebuchet MS" panose="020B0603020202020204" pitchFamily="34" charset="0"/>
              </a:rPr>
            </a:br>
            <a:r>
              <a:rPr lang="fi-FI" sz="800" dirty="0" err="1">
                <a:solidFill>
                  <a:prstClr val="black"/>
                </a:solidFill>
                <a:latin typeface="Trebuchet MS" panose="020B0603020202020204" pitchFamily="34" charset="0"/>
              </a:rPr>
              <a:t>miepä</a:t>
            </a:r>
            <a:r>
              <a:rPr lang="fi-FI" sz="800" dirty="0">
                <a:solidFill>
                  <a:prstClr val="black"/>
                </a:solidFill>
                <a:latin typeface="Trebuchet MS" panose="020B0603020202020204" pitchFamily="34" charset="0"/>
              </a:rPr>
              <a:t>- yksikkö</a:t>
            </a:r>
          </a:p>
        </p:txBody>
      </p:sp>
      <p:sp>
        <p:nvSpPr>
          <p:cNvPr id="230" name="Puolivapaa piirto 229"/>
          <p:cNvSpPr/>
          <p:nvPr/>
        </p:nvSpPr>
        <p:spPr>
          <a:xfrm>
            <a:off x="4284407" y="3995034"/>
            <a:ext cx="1207728" cy="244923"/>
          </a:xfrm>
          <a:custGeom>
            <a:avLst/>
            <a:gdLst>
              <a:gd name="connsiteX0" fmla="*/ 0 w 367419"/>
              <a:gd name="connsiteY0" fmla="*/ 0 h 183709"/>
              <a:gd name="connsiteX1" fmla="*/ 367419 w 367419"/>
              <a:gd name="connsiteY1" fmla="*/ 0 h 183709"/>
              <a:gd name="connsiteX2" fmla="*/ 367419 w 367419"/>
              <a:gd name="connsiteY2" fmla="*/ 183709 h 183709"/>
              <a:gd name="connsiteX3" fmla="*/ 0 w 367419"/>
              <a:gd name="connsiteY3" fmla="*/ 183709 h 183709"/>
              <a:gd name="connsiteX4" fmla="*/ 0 w 367419"/>
              <a:gd name="connsiteY4" fmla="*/ 0 h 1837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67419" h="183709">
                <a:moveTo>
                  <a:pt x="0" y="0"/>
                </a:moveTo>
                <a:lnTo>
                  <a:pt x="367419" y="0"/>
                </a:lnTo>
                <a:lnTo>
                  <a:pt x="367419" y="183709"/>
                </a:lnTo>
                <a:lnTo>
                  <a:pt x="0" y="183709"/>
                </a:lnTo>
                <a:lnTo>
                  <a:pt x="0" y="0"/>
                </a:lnTo>
                <a:close/>
              </a:path>
            </a:pathLst>
          </a:custGeom>
          <a:solidFill>
            <a:srgbClr val="B7CFE7"/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175" tIns="3175" rIns="3175" bIns="3175" numCol="1" spcCol="1270" anchor="ctr" anchorCtr="0">
            <a:noAutofit/>
          </a:bodyPr>
          <a:lstStyle/>
          <a:p>
            <a:pPr algn="ctr" defTabSz="222250" fontAlgn="auto">
              <a:lnSpc>
                <a:spcPct val="90000"/>
              </a:lnSpc>
              <a:spcAft>
                <a:spcPct val="35000"/>
              </a:spcAft>
            </a:pPr>
            <a:r>
              <a:rPr lang="fi-FI" sz="800" dirty="0">
                <a:solidFill>
                  <a:prstClr val="black"/>
                </a:solidFill>
                <a:latin typeface="Trebuchet MS" panose="020B0603020202020204" pitchFamily="34" charset="0"/>
              </a:rPr>
              <a:t>Kauhajoen</a:t>
            </a:r>
            <a:br>
              <a:rPr lang="fi-FI" sz="800" dirty="0">
                <a:solidFill>
                  <a:prstClr val="black"/>
                </a:solidFill>
                <a:latin typeface="Trebuchet MS" panose="020B0603020202020204" pitchFamily="34" charset="0"/>
              </a:rPr>
            </a:br>
            <a:r>
              <a:rPr lang="fi-FI" sz="800" dirty="0" err="1">
                <a:solidFill>
                  <a:prstClr val="black"/>
                </a:solidFill>
                <a:latin typeface="Trebuchet MS" panose="020B0603020202020204" pitchFamily="34" charset="0"/>
              </a:rPr>
              <a:t>miepä</a:t>
            </a:r>
            <a:r>
              <a:rPr lang="fi-FI" sz="800" dirty="0">
                <a:solidFill>
                  <a:prstClr val="black"/>
                </a:solidFill>
                <a:latin typeface="Trebuchet MS" panose="020B0603020202020204" pitchFamily="34" charset="0"/>
              </a:rPr>
              <a:t>-yksikkö</a:t>
            </a:r>
          </a:p>
        </p:txBody>
      </p:sp>
      <p:sp>
        <p:nvSpPr>
          <p:cNvPr id="231" name="Puolivapaa piirto 230"/>
          <p:cNvSpPr/>
          <p:nvPr/>
        </p:nvSpPr>
        <p:spPr>
          <a:xfrm>
            <a:off x="5582919" y="3995033"/>
            <a:ext cx="1207728" cy="244923"/>
          </a:xfrm>
          <a:custGeom>
            <a:avLst/>
            <a:gdLst>
              <a:gd name="connsiteX0" fmla="*/ 0 w 367419"/>
              <a:gd name="connsiteY0" fmla="*/ 0 h 183709"/>
              <a:gd name="connsiteX1" fmla="*/ 367419 w 367419"/>
              <a:gd name="connsiteY1" fmla="*/ 0 h 183709"/>
              <a:gd name="connsiteX2" fmla="*/ 367419 w 367419"/>
              <a:gd name="connsiteY2" fmla="*/ 183709 h 183709"/>
              <a:gd name="connsiteX3" fmla="*/ 0 w 367419"/>
              <a:gd name="connsiteY3" fmla="*/ 183709 h 183709"/>
              <a:gd name="connsiteX4" fmla="*/ 0 w 367419"/>
              <a:gd name="connsiteY4" fmla="*/ 0 h 1837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67419" h="183709">
                <a:moveTo>
                  <a:pt x="0" y="0"/>
                </a:moveTo>
                <a:lnTo>
                  <a:pt x="367419" y="0"/>
                </a:lnTo>
                <a:lnTo>
                  <a:pt x="367419" y="183709"/>
                </a:lnTo>
                <a:lnTo>
                  <a:pt x="0" y="183709"/>
                </a:lnTo>
                <a:lnTo>
                  <a:pt x="0" y="0"/>
                </a:lnTo>
                <a:close/>
              </a:path>
            </a:pathLst>
          </a:custGeom>
          <a:solidFill>
            <a:srgbClr val="B7CFE7"/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175" tIns="3175" rIns="3175" bIns="3175" numCol="1" spcCol="1270" anchor="ctr" anchorCtr="0">
            <a:noAutofit/>
          </a:bodyPr>
          <a:lstStyle/>
          <a:p>
            <a:pPr algn="ctr" defTabSz="222250" fontAlgn="auto">
              <a:lnSpc>
                <a:spcPct val="90000"/>
              </a:lnSpc>
              <a:spcAft>
                <a:spcPct val="35000"/>
              </a:spcAft>
            </a:pPr>
            <a:r>
              <a:rPr lang="fi-FI" sz="800" dirty="0">
                <a:solidFill>
                  <a:prstClr val="black"/>
                </a:solidFill>
                <a:latin typeface="Trebuchet MS" panose="020B0603020202020204" pitchFamily="34" charset="0"/>
              </a:rPr>
              <a:t>Kurikan</a:t>
            </a:r>
            <a:br>
              <a:rPr lang="fi-FI" sz="800" dirty="0">
                <a:solidFill>
                  <a:prstClr val="black"/>
                </a:solidFill>
                <a:latin typeface="Trebuchet MS" panose="020B0603020202020204" pitchFamily="34" charset="0"/>
              </a:rPr>
            </a:br>
            <a:r>
              <a:rPr lang="fi-FI" sz="800" dirty="0" err="1">
                <a:solidFill>
                  <a:prstClr val="black"/>
                </a:solidFill>
                <a:latin typeface="Trebuchet MS" panose="020B0603020202020204" pitchFamily="34" charset="0"/>
              </a:rPr>
              <a:t>miepä</a:t>
            </a:r>
            <a:r>
              <a:rPr lang="fi-FI" sz="800" dirty="0">
                <a:solidFill>
                  <a:prstClr val="black"/>
                </a:solidFill>
                <a:latin typeface="Trebuchet MS" panose="020B0603020202020204" pitchFamily="34" charset="0"/>
              </a:rPr>
              <a:t>-yksikkö</a:t>
            </a:r>
          </a:p>
        </p:txBody>
      </p:sp>
      <p:sp>
        <p:nvSpPr>
          <p:cNvPr id="232" name="Puolivapaa piirto 231"/>
          <p:cNvSpPr/>
          <p:nvPr/>
        </p:nvSpPr>
        <p:spPr>
          <a:xfrm>
            <a:off x="6878142" y="3995033"/>
            <a:ext cx="1207728" cy="244923"/>
          </a:xfrm>
          <a:custGeom>
            <a:avLst/>
            <a:gdLst>
              <a:gd name="connsiteX0" fmla="*/ 0 w 367419"/>
              <a:gd name="connsiteY0" fmla="*/ 0 h 183709"/>
              <a:gd name="connsiteX1" fmla="*/ 367419 w 367419"/>
              <a:gd name="connsiteY1" fmla="*/ 0 h 183709"/>
              <a:gd name="connsiteX2" fmla="*/ 367419 w 367419"/>
              <a:gd name="connsiteY2" fmla="*/ 183709 h 183709"/>
              <a:gd name="connsiteX3" fmla="*/ 0 w 367419"/>
              <a:gd name="connsiteY3" fmla="*/ 183709 h 183709"/>
              <a:gd name="connsiteX4" fmla="*/ 0 w 367419"/>
              <a:gd name="connsiteY4" fmla="*/ 0 h 1837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67419" h="183709">
                <a:moveTo>
                  <a:pt x="0" y="0"/>
                </a:moveTo>
                <a:lnTo>
                  <a:pt x="367419" y="0"/>
                </a:lnTo>
                <a:lnTo>
                  <a:pt x="367419" y="183709"/>
                </a:lnTo>
                <a:lnTo>
                  <a:pt x="0" y="183709"/>
                </a:lnTo>
                <a:lnTo>
                  <a:pt x="0" y="0"/>
                </a:lnTo>
                <a:close/>
              </a:path>
            </a:pathLst>
          </a:custGeom>
          <a:solidFill>
            <a:srgbClr val="B7CFE7"/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175" tIns="3175" rIns="3175" bIns="3175" numCol="1" spcCol="1270" anchor="ctr" anchorCtr="0">
            <a:noAutofit/>
          </a:bodyPr>
          <a:lstStyle/>
          <a:p>
            <a:pPr algn="ctr" defTabSz="222250" fontAlgn="auto">
              <a:lnSpc>
                <a:spcPct val="90000"/>
              </a:lnSpc>
              <a:spcAft>
                <a:spcPct val="35000"/>
              </a:spcAft>
            </a:pPr>
            <a:endParaRPr lang="fi-FI" sz="800" dirty="0">
              <a:solidFill>
                <a:prstClr val="black"/>
              </a:solidFill>
              <a:latin typeface="Trebuchet MS" panose="020B0603020202020204" pitchFamily="34" charset="0"/>
            </a:endParaRPr>
          </a:p>
          <a:p>
            <a:pPr algn="ctr" defTabSz="222250" fontAlgn="auto">
              <a:lnSpc>
                <a:spcPct val="90000"/>
              </a:lnSpc>
              <a:spcAft>
                <a:spcPct val="35000"/>
              </a:spcAft>
            </a:pPr>
            <a:r>
              <a:rPr lang="fi-FI" sz="800" dirty="0">
                <a:solidFill>
                  <a:prstClr val="black"/>
                </a:solidFill>
                <a:latin typeface="Trebuchet MS" panose="020B0603020202020204" pitchFamily="34" charset="0"/>
              </a:rPr>
              <a:t>Lapuan</a:t>
            </a:r>
            <a:br>
              <a:rPr lang="fi-FI" sz="800" dirty="0">
                <a:solidFill>
                  <a:prstClr val="black"/>
                </a:solidFill>
                <a:latin typeface="Trebuchet MS" panose="020B0603020202020204" pitchFamily="34" charset="0"/>
              </a:rPr>
            </a:br>
            <a:r>
              <a:rPr lang="fi-FI" sz="800" dirty="0" err="1">
                <a:solidFill>
                  <a:prstClr val="black"/>
                </a:solidFill>
                <a:latin typeface="Trebuchet MS" panose="020B0603020202020204" pitchFamily="34" charset="0"/>
              </a:rPr>
              <a:t>miepä</a:t>
            </a:r>
            <a:r>
              <a:rPr lang="fi-FI" sz="800" dirty="0">
                <a:solidFill>
                  <a:prstClr val="black"/>
                </a:solidFill>
                <a:latin typeface="Trebuchet MS" panose="020B0603020202020204" pitchFamily="34" charset="0"/>
              </a:rPr>
              <a:t>-yksikkö</a:t>
            </a:r>
          </a:p>
          <a:p>
            <a:pPr algn="ctr" defTabSz="222250" fontAlgn="auto">
              <a:lnSpc>
                <a:spcPct val="90000"/>
              </a:lnSpc>
              <a:spcAft>
                <a:spcPct val="35000"/>
              </a:spcAft>
            </a:pPr>
            <a:endParaRPr lang="fi-FI" sz="800" dirty="0">
              <a:solidFill>
                <a:prstClr val="black"/>
              </a:solidFill>
              <a:latin typeface="Trebuchet MS" panose="020B0603020202020204" pitchFamily="34" charset="0"/>
            </a:endParaRPr>
          </a:p>
        </p:txBody>
      </p:sp>
      <p:sp>
        <p:nvSpPr>
          <p:cNvPr id="233" name="Puolivapaa piirto 232"/>
          <p:cNvSpPr/>
          <p:nvPr/>
        </p:nvSpPr>
        <p:spPr>
          <a:xfrm>
            <a:off x="8159901" y="3995032"/>
            <a:ext cx="1207728" cy="244923"/>
          </a:xfrm>
          <a:custGeom>
            <a:avLst/>
            <a:gdLst>
              <a:gd name="connsiteX0" fmla="*/ 0 w 367419"/>
              <a:gd name="connsiteY0" fmla="*/ 0 h 183709"/>
              <a:gd name="connsiteX1" fmla="*/ 367419 w 367419"/>
              <a:gd name="connsiteY1" fmla="*/ 0 h 183709"/>
              <a:gd name="connsiteX2" fmla="*/ 367419 w 367419"/>
              <a:gd name="connsiteY2" fmla="*/ 183709 h 183709"/>
              <a:gd name="connsiteX3" fmla="*/ 0 w 367419"/>
              <a:gd name="connsiteY3" fmla="*/ 183709 h 183709"/>
              <a:gd name="connsiteX4" fmla="*/ 0 w 367419"/>
              <a:gd name="connsiteY4" fmla="*/ 0 h 1837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67419" h="183709">
                <a:moveTo>
                  <a:pt x="0" y="0"/>
                </a:moveTo>
                <a:lnTo>
                  <a:pt x="367419" y="0"/>
                </a:lnTo>
                <a:lnTo>
                  <a:pt x="367419" y="183709"/>
                </a:lnTo>
                <a:lnTo>
                  <a:pt x="0" y="183709"/>
                </a:lnTo>
                <a:lnTo>
                  <a:pt x="0" y="0"/>
                </a:lnTo>
                <a:close/>
              </a:path>
            </a:pathLst>
          </a:custGeom>
          <a:solidFill>
            <a:srgbClr val="B7CFE7"/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175" tIns="3175" rIns="3175" bIns="3175" numCol="1" spcCol="1270" anchor="ctr" anchorCtr="0">
            <a:noAutofit/>
          </a:bodyPr>
          <a:lstStyle/>
          <a:p>
            <a:pPr algn="ctr" defTabSz="222250" fontAlgn="auto">
              <a:lnSpc>
                <a:spcPct val="90000"/>
              </a:lnSpc>
              <a:spcAft>
                <a:spcPct val="35000"/>
              </a:spcAft>
            </a:pPr>
            <a:r>
              <a:rPr lang="fi-FI" sz="800" dirty="0">
                <a:solidFill>
                  <a:prstClr val="black"/>
                </a:solidFill>
                <a:latin typeface="Trebuchet MS" panose="020B0603020202020204" pitchFamily="34" charset="0"/>
              </a:rPr>
              <a:t>Kauhavan</a:t>
            </a:r>
            <a:br>
              <a:rPr lang="fi-FI" sz="800" dirty="0">
                <a:solidFill>
                  <a:prstClr val="black"/>
                </a:solidFill>
                <a:latin typeface="Trebuchet MS" panose="020B0603020202020204" pitchFamily="34" charset="0"/>
              </a:rPr>
            </a:br>
            <a:r>
              <a:rPr lang="fi-FI" sz="800" dirty="0" err="1">
                <a:solidFill>
                  <a:prstClr val="black"/>
                </a:solidFill>
                <a:latin typeface="Trebuchet MS" panose="020B0603020202020204" pitchFamily="34" charset="0"/>
              </a:rPr>
              <a:t>miepä</a:t>
            </a:r>
            <a:r>
              <a:rPr lang="fi-FI" sz="800" dirty="0">
                <a:solidFill>
                  <a:prstClr val="black"/>
                </a:solidFill>
                <a:latin typeface="Trebuchet MS" panose="020B0603020202020204" pitchFamily="34" charset="0"/>
              </a:rPr>
              <a:t>-yksikkö</a:t>
            </a:r>
          </a:p>
        </p:txBody>
      </p:sp>
      <p:sp>
        <p:nvSpPr>
          <p:cNvPr id="234" name="Puolivapaa piirto 233"/>
          <p:cNvSpPr/>
          <p:nvPr/>
        </p:nvSpPr>
        <p:spPr>
          <a:xfrm>
            <a:off x="9455124" y="3995032"/>
            <a:ext cx="1207728" cy="244923"/>
          </a:xfrm>
          <a:custGeom>
            <a:avLst/>
            <a:gdLst>
              <a:gd name="connsiteX0" fmla="*/ 0 w 367419"/>
              <a:gd name="connsiteY0" fmla="*/ 0 h 183709"/>
              <a:gd name="connsiteX1" fmla="*/ 367419 w 367419"/>
              <a:gd name="connsiteY1" fmla="*/ 0 h 183709"/>
              <a:gd name="connsiteX2" fmla="*/ 367419 w 367419"/>
              <a:gd name="connsiteY2" fmla="*/ 183709 h 183709"/>
              <a:gd name="connsiteX3" fmla="*/ 0 w 367419"/>
              <a:gd name="connsiteY3" fmla="*/ 183709 h 183709"/>
              <a:gd name="connsiteX4" fmla="*/ 0 w 367419"/>
              <a:gd name="connsiteY4" fmla="*/ 0 h 1837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67419" h="183709">
                <a:moveTo>
                  <a:pt x="0" y="0"/>
                </a:moveTo>
                <a:lnTo>
                  <a:pt x="367419" y="0"/>
                </a:lnTo>
                <a:lnTo>
                  <a:pt x="367419" y="183709"/>
                </a:lnTo>
                <a:lnTo>
                  <a:pt x="0" y="183709"/>
                </a:lnTo>
                <a:lnTo>
                  <a:pt x="0" y="0"/>
                </a:lnTo>
                <a:close/>
              </a:path>
            </a:pathLst>
          </a:custGeom>
          <a:solidFill>
            <a:srgbClr val="B7CFE7"/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175" tIns="3175" rIns="3175" bIns="3175" numCol="1" spcCol="1270" anchor="ctr" anchorCtr="0">
            <a:noAutofit/>
          </a:bodyPr>
          <a:lstStyle/>
          <a:p>
            <a:pPr algn="ctr" defTabSz="222250" fontAlgn="auto">
              <a:lnSpc>
                <a:spcPct val="90000"/>
              </a:lnSpc>
              <a:spcAft>
                <a:spcPct val="35000"/>
              </a:spcAft>
            </a:pPr>
            <a:r>
              <a:rPr lang="fi-FI" sz="800" dirty="0">
                <a:solidFill>
                  <a:prstClr val="black"/>
                </a:solidFill>
                <a:latin typeface="Trebuchet MS" panose="020B0603020202020204" pitchFamily="34" charset="0"/>
              </a:rPr>
              <a:t>Järvi-Pohjanmaan</a:t>
            </a:r>
            <a:br>
              <a:rPr lang="fi-FI" sz="800" dirty="0">
                <a:solidFill>
                  <a:prstClr val="black"/>
                </a:solidFill>
                <a:latin typeface="Trebuchet MS" panose="020B0603020202020204" pitchFamily="34" charset="0"/>
              </a:rPr>
            </a:br>
            <a:r>
              <a:rPr lang="fi-FI" sz="800" dirty="0" err="1">
                <a:solidFill>
                  <a:prstClr val="black"/>
                </a:solidFill>
                <a:latin typeface="Trebuchet MS" panose="020B0603020202020204" pitchFamily="34" charset="0"/>
              </a:rPr>
              <a:t>miepä</a:t>
            </a:r>
            <a:r>
              <a:rPr lang="fi-FI" sz="800" dirty="0">
                <a:solidFill>
                  <a:prstClr val="black"/>
                </a:solidFill>
                <a:latin typeface="Trebuchet MS" panose="020B0603020202020204" pitchFamily="34" charset="0"/>
              </a:rPr>
              <a:t>-yksikkö</a:t>
            </a:r>
          </a:p>
        </p:txBody>
      </p:sp>
      <p:sp>
        <p:nvSpPr>
          <p:cNvPr id="237" name="Puolivapaa piirto 236"/>
          <p:cNvSpPr/>
          <p:nvPr/>
        </p:nvSpPr>
        <p:spPr>
          <a:xfrm>
            <a:off x="3547534" y="4284010"/>
            <a:ext cx="635098" cy="362621"/>
          </a:xfrm>
          <a:custGeom>
            <a:avLst/>
            <a:gdLst>
              <a:gd name="connsiteX0" fmla="*/ 0 w 367419"/>
              <a:gd name="connsiteY0" fmla="*/ 0 h 263230"/>
              <a:gd name="connsiteX1" fmla="*/ 367419 w 367419"/>
              <a:gd name="connsiteY1" fmla="*/ 0 h 263230"/>
              <a:gd name="connsiteX2" fmla="*/ 367419 w 367419"/>
              <a:gd name="connsiteY2" fmla="*/ 263230 h 263230"/>
              <a:gd name="connsiteX3" fmla="*/ 0 w 367419"/>
              <a:gd name="connsiteY3" fmla="*/ 263230 h 263230"/>
              <a:gd name="connsiteX4" fmla="*/ 0 w 367419"/>
              <a:gd name="connsiteY4" fmla="*/ 0 h 2632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67419" h="263230">
                <a:moveTo>
                  <a:pt x="0" y="0"/>
                </a:moveTo>
                <a:lnTo>
                  <a:pt x="367419" y="0"/>
                </a:lnTo>
                <a:lnTo>
                  <a:pt x="367419" y="263230"/>
                </a:lnTo>
                <a:lnTo>
                  <a:pt x="0" y="263230"/>
                </a:lnTo>
                <a:lnTo>
                  <a:pt x="0" y="0"/>
                </a:lnTo>
                <a:close/>
              </a:path>
            </a:pathLst>
          </a:custGeom>
          <a:solidFill>
            <a:srgbClr val="B7CFE7"/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175" tIns="3175" rIns="3175" bIns="3175" numCol="1" spcCol="1270" anchor="ctr" anchorCtr="0">
            <a:noAutofit/>
          </a:bodyPr>
          <a:lstStyle/>
          <a:p>
            <a:pPr algn="ctr" defTabSz="222250" fontAlgn="auto">
              <a:lnSpc>
                <a:spcPct val="90000"/>
              </a:lnSpc>
              <a:spcAft>
                <a:spcPct val="35000"/>
              </a:spcAft>
            </a:pPr>
            <a:r>
              <a:rPr lang="fi-FI" sz="600" dirty="0">
                <a:solidFill>
                  <a:prstClr val="black"/>
                </a:solidFill>
                <a:latin typeface="Trebuchet MS" panose="020B0603020202020204" pitchFamily="34" charset="0"/>
              </a:rPr>
              <a:t>Matalan</a:t>
            </a:r>
            <a:br>
              <a:rPr lang="fi-FI" sz="600" dirty="0">
                <a:solidFill>
                  <a:prstClr val="black"/>
                </a:solidFill>
                <a:latin typeface="Trebuchet MS" panose="020B0603020202020204" pitchFamily="34" charset="0"/>
              </a:rPr>
            </a:br>
            <a:r>
              <a:rPr lang="fi-FI" sz="600" dirty="0">
                <a:solidFill>
                  <a:prstClr val="black"/>
                </a:solidFill>
                <a:latin typeface="Trebuchet MS" panose="020B0603020202020204" pitchFamily="34" charset="0"/>
              </a:rPr>
              <a:t>kynnyksen</a:t>
            </a:r>
            <a:br>
              <a:rPr lang="fi-FI" sz="600" dirty="0">
                <a:solidFill>
                  <a:prstClr val="black"/>
                </a:solidFill>
                <a:latin typeface="Trebuchet MS" panose="020B0603020202020204" pitchFamily="34" charset="0"/>
              </a:rPr>
            </a:br>
            <a:r>
              <a:rPr lang="fi-FI" sz="600" dirty="0">
                <a:solidFill>
                  <a:prstClr val="black"/>
                </a:solidFill>
                <a:latin typeface="Trebuchet MS" panose="020B0603020202020204" pitchFamily="34" charset="0"/>
              </a:rPr>
              <a:t>polikliininen</a:t>
            </a:r>
            <a:br>
              <a:rPr lang="fi-FI" sz="600" dirty="0">
                <a:solidFill>
                  <a:prstClr val="black"/>
                </a:solidFill>
                <a:latin typeface="Trebuchet MS" panose="020B0603020202020204" pitchFamily="34" charset="0"/>
              </a:rPr>
            </a:br>
            <a:r>
              <a:rPr lang="fi-FI" sz="600" dirty="0">
                <a:solidFill>
                  <a:prstClr val="black"/>
                </a:solidFill>
                <a:latin typeface="Trebuchet MS" panose="020B0603020202020204" pitchFamily="34" charset="0"/>
              </a:rPr>
              <a:t>hoito</a:t>
            </a:r>
          </a:p>
        </p:txBody>
      </p:sp>
      <p:sp>
        <p:nvSpPr>
          <p:cNvPr id="238" name="Tekstiruutu 237"/>
          <p:cNvSpPr txBox="1"/>
          <p:nvPr/>
        </p:nvSpPr>
        <p:spPr>
          <a:xfrm>
            <a:off x="2967419" y="4660234"/>
            <a:ext cx="65190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fi-FI" sz="800" dirty="0">
                <a:solidFill>
                  <a:prstClr val="black"/>
                </a:solidFill>
                <a:latin typeface="Trebuchet MS" panose="020B0603020202020204" pitchFamily="34" charset="0"/>
              </a:rPr>
              <a:t>Seinäjoki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fi-FI" sz="800" dirty="0">
                <a:solidFill>
                  <a:prstClr val="black"/>
                </a:solidFill>
                <a:latin typeface="Trebuchet MS" panose="020B0603020202020204" pitchFamily="34" charset="0"/>
              </a:rPr>
              <a:t>Isokyrö</a:t>
            </a:r>
          </a:p>
        </p:txBody>
      </p:sp>
      <p:sp>
        <p:nvSpPr>
          <p:cNvPr id="241" name="Puolivapaa piirto 240"/>
          <p:cNvSpPr/>
          <p:nvPr/>
        </p:nvSpPr>
        <p:spPr>
          <a:xfrm>
            <a:off x="2937650" y="4329106"/>
            <a:ext cx="91440" cy="429880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45720" y="0"/>
                </a:moveTo>
                <a:lnTo>
                  <a:pt x="45720" y="429880"/>
                </a:lnTo>
                <a:lnTo>
                  <a:pt x="100832" y="429880"/>
                </a:lnTo>
              </a:path>
            </a:pathLst>
          </a:custGeom>
          <a:noFill/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242" name="Puolivapaa piirto 241"/>
          <p:cNvSpPr/>
          <p:nvPr/>
        </p:nvSpPr>
        <p:spPr>
          <a:xfrm>
            <a:off x="2937650" y="4463751"/>
            <a:ext cx="91440" cy="429880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45720" y="0"/>
                </a:moveTo>
                <a:lnTo>
                  <a:pt x="45720" y="429880"/>
                </a:lnTo>
                <a:lnTo>
                  <a:pt x="100832" y="429880"/>
                </a:lnTo>
              </a:path>
            </a:pathLst>
          </a:custGeom>
          <a:noFill/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236" name="Puolivapaa piirto 235"/>
          <p:cNvSpPr/>
          <p:nvPr/>
        </p:nvSpPr>
        <p:spPr>
          <a:xfrm>
            <a:off x="2974903" y="4286631"/>
            <a:ext cx="509362" cy="360000"/>
          </a:xfrm>
          <a:custGeom>
            <a:avLst/>
            <a:gdLst>
              <a:gd name="connsiteX0" fmla="*/ 0 w 367419"/>
              <a:gd name="connsiteY0" fmla="*/ 0 h 263230"/>
              <a:gd name="connsiteX1" fmla="*/ 367419 w 367419"/>
              <a:gd name="connsiteY1" fmla="*/ 0 h 263230"/>
              <a:gd name="connsiteX2" fmla="*/ 367419 w 367419"/>
              <a:gd name="connsiteY2" fmla="*/ 263230 h 263230"/>
              <a:gd name="connsiteX3" fmla="*/ 0 w 367419"/>
              <a:gd name="connsiteY3" fmla="*/ 263230 h 263230"/>
              <a:gd name="connsiteX4" fmla="*/ 0 w 367419"/>
              <a:gd name="connsiteY4" fmla="*/ 0 h 2632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67419" h="263230">
                <a:moveTo>
                  <a:pt x="0" y="0"/>
                </a:moveTo>
                <a:lnTo>
                  <a:pt x="367419" y="0"/>
                </a:lnTo>
                <a:lnTo>
                  <a:pt x="367419" y="263230"/>
                </a:lnTo>
                <a:lnTo>
                  <a:pt x="0" y="263230"/>
                </a:lnTo>
                <a:lnTo>
                  <a:pt x="0" y="0"/>
                </a:lnTo>
                <a:close/>
              </a:path>
            </a:pathLst>
          </a:custGeom>
          <a:solidFill>
            <a:srgbClr val="B7CFE7"/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175" tIns="3175" rIns="3175" bIns="3175" numCol="1" spcCol="1270" anchor="ctr" anchorCtr="0">
            <a:noAutofit/>
          </a:bodyPr>
          <a:lstStyle/>
          <a:p>
            <a:pPr algn="ctr" defTabSz="222250" fontAlgn="auto">
              <a:lnSpc>
                <a:spcPct val="90000"/>
              </a:lnSpc>
              <a:spcAft>
                <a:spcPct val="35000"/>
              </a:spcAft>
            </a:pPr>
            <a:r>
              <a:rPr lang="fi-FI" sz="600" b="1" dirty="0">
                <a:solidFill>
                  <a:prstClr val="black"/>
                </a:solidFill>
                <a:latin typeface="Trebuchet MS" panose="020B0603020202020204" pitchFamily="34" charset="0"/>
              </a:rPr>
              <a:t>Vaativa</a:t>
            </a:r>
            <a:br>
              <a:rPr lang="fi-FI" sz="600" b="1" dirty="0">
                <a:solidFill>
                  <a:prstClr val="black"/>
                </a:solidFill>
                <a:latin typeface="Trebuchet MS" panose="020B0603020202020204" pitchFamily="34" charset="0"/>
              </a:rPr>
            </a:br>
            <a:r>
              <a:rPr lang="fi-FI" sz="600" b="1" dirty="0">
                <a:solidFill>
                  <a:prstClr val="black"/>
                </a:solidFill>
                <a:latin typeface="Trebuchet MS" panose="020B0603020202020204" pitchFamily="34" charset="0"/>
              </a:rPr>
              <a:t>polikliininen</a:t>
            </a:r>
            <a:br>
              <a:rPr lang="fi-FI" sz="600" b="1" dirty="0">
                <a:solidFill>
                  <a:prstClr val="black"/>
                </a:solidFill>
                <a:latin typeface="Trebuchet MS" panose="020B0603020202020204" pitchFamily="34" charset="0"/>
              </a:rPr>
            </a:br>
            <a:r>
              <a:rPr lang="fi-FI" sz="600" b="1" dirty="0">
                <a:solidFill>
                  <a:prstClr val="black"/>
                </a:solidFill>
                <a:latin typeface="Trebuchet MS" panose="020B0603020202020204" pitchFamily="34" charset="0"/>
              </a:rPr>
              <a:t>hoito</a:t>
            </a:r>
          </a:p>
        </p:txBody>
      </p:sp>
      <p:sp>
        <p:nvSpPr>
          <p:cNvPr id="247" name="Puolivapaa piirto 246"/>
          <p:cNvSpPr/>
          <p:nvPr/>
        </p:nvSpPr>
        <p:spPr>
          <a:xfrm>
            <a:off x="4282640" y="4286631"/>
            <a:ext cx="509362" cy="360000"/>
          </a:xfrm>
          <a:custGeom>
            <a:avLst/>
            <a:gdLst>
              <a:gd name="connsiteX0" fmla="*/ 0 w 367419"/>
              <a:gd name="connsiteY0" fmla="*/ 0 h 263230"/>
              <a:gd name="connsiteX1" fmla="*/ 367419 w 367419"/>
              <a:gd name="connsiteY1" fmla="*/ 0 h 263230"/>
              <a:gd name="connsiteX2" fmla="*/ 367419 w 367419"/>
              <a:gd name="connsiteY2" fmla="*/ 263230 h 263230"/>
              <a:gd name="connsiteX3" fmla="*/ 0 w 367419"/>
              <a:gd name="connsiteY3" fmla="*/ 263230 h 263230"/>
              <a:gd name="connsiteX4" fmla="*/ 0 w 367419"/>
              <a:gd name="connsiteY4" fmla="*/ 0 h 2632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67419" h="263230">
                <a:moveTo>
                  <a:pt x="0" y="0"/>
                </a:moveTo>
                <a:lnTo>
                  <a:pt x="367419" y="0"/>
                </a:lnTo>
                <a:lnTo>
                  <a:pt x="367419" y="263230"/>
                </a:lnTo>
                <a:lnTo>
                  <a:pt x="0" y="263230"/>
                </a:lnTo>
                <a:lnTo>
                  <a:pt x="0" y="0"/>
                </a:lnTo>
                <a:close/>
              </a:path>
            </a:pathLst>
          </a:custGeom>
          <a:solidFill>
            <a:srgbClr val="B7CFE7"/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175" tIns="3175" rIns="3175" bIns="3175" numCol="1" spcCol="1270" anchor="ctr" anchorCtr="0">
            <a:noAutofit/>
          </a:bodyPr>
          <a:lstStyle/>
          <a:p>
            <a:pPr algn="ctr" defTabSz="222250" fontAlgn="auto">
              <a:lnSpc>
                <a:spcPct val="90000"/>
              </a:lnSpc>
              <a:spcAft>
                <a:spcPct val="35000"/>
              </a:spcAft>
            </a:pPr>
            <a:r>
              <a:rPr lang="fi-FI" sz="600" dirty="0">
                <a:solidFill>
                  <a:prstClr val="black"/>
                </a:solidFill>
                <a:latin typeface="Trebuchet MS" panose="020B0603020202020204" pitchFamily="34" charset="0"/>
              </a:rPr>
              <a:t>Vaativa</a:t>
            </a:r>
            <a:br>
              <a:rPr lang="fi-FI" sz="600" dirty="0">
                <a:solidFill>
                  <a:prstClr val="black"/>
                </a:solidFill>
                <a:latin typeface="Trebuchet MS" panose="020B0603020202020204" pitchFamily="34" charset="0"/>
              </a:rPr>
            </a:br>
            <a:r>
              <a:rPr lang="fi-FI" sz="600" dirty="0">
                <a:solidFill>
                  <a:prstClr val="black"/>
                </a:solidFill>
                <a:latin typeface="Trebuchet MS" panose="020B0603020202020204" pitchFamily="34" charset="0"/>
              </a:rPr>
              <a:t>polikliininen</a:t>
            </a:r>
            <a:br>
              <a:rPr lang="fi-FI" sz="600" dirty="0">
                <a:solidFill>
                  <a:prstClr val="black"/>
                </a:solidFill>
                <a:latin typeface="Trebuchet MS" panose="020B0603020202020204" pitchFamily="34" charset="0"/>
              </a:rPr>
            </a:br>
            <a:r>
              <a:rPr lang="fi-FI" sz="600" dirty="0">
                <a:solidFill>
                  <a:prstClr val="black"/>
                </a:solidFill>
                <a:latin typeface="Trebuchet MS" panose="020B0603020202020204" pitchFamily="34" charset="0"/>
              </a:rPr>
              <a:t>hoito</a:t>
            </a:r>
          </a:p>
        </p:txBody>
      </p:sp>
      <p:sp>
        <p:nvSpPr>
          <p:cNvPr id="248" name="Tekstiruutu 247"/>
          <p:cNvSpPr txBox="1"/>
          <p:nvPr/>
        </p:nvSpPr>
        <p:spPr>
          <a:xfrm>
            <a:off x="4879306" y="4648671"/>
            <a:ext cx="65190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fi-FI" sz="800" dirty="0">
                <a:solidFill>
                  <a:prstClr val="black"/>
                </a:solidFill>
                <a:latin typeface="Trebuchet MS" panose="020B0603020202020204" pitchFamily="34" charset="0"/>
              </a:rPr>
              <a:t>Kauhajoki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fi-FI" sz="800" dirty="0">
                <a:solidFill>
                  <a:prstClr val="black"/>
                </a:solidFill>
                <a:latin typeface="Trebuchet MS" panose="020B0603020202020204" pitchFamily="34" charset="0"/>
              </a:rPr>
              <a:t>Isojoki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fi-FI" sz="800" dirty="0">
                <a:solidFill>
                  <a:prstClr val="black"/>
                </a:solidFill>
                <a:latin typeface="Trebuchet MS" panose="020B0603020202020204" pitchFamily="34" charset="0"/>
              </a:rPr>
              <a:t>Teuva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fi-FI" sz="800" dirty="0">
                <a:solidFill>
                  <a:prstClr val="black"/>
                </a:solidFill>
                <a:latin typeface="Trebuchet MS" panose="020B0603020202020204" pitchFamily="34" charset="0"/>
              </a:rPr>
              <a:t>Karijoki</a:t>
            </a:r>
          </a:p>
        </p:txBody>
      </p:sp>
      <p:sp>
        <p:nvSpPr>
          <p:cNvPr id="249" name="Puolivapaa piirto 248"/>
          <p:cNvSpPr/>
          <p:nvPr/>
        </p:nvSpPr>
        <p:spPr>
          <a:xfrm>
            <a:off x="4818018" y="4329106"/>
            <a:ext cx="91440" cy="429880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45720" y="0"/>
                </a:moveTo>
                <a:lnTo>
                  <a:pt x="45720" y="429880"/>
                </a:lnTo>
                <a:lnTo>
                  <a:pt x="100832" y="429880"/>
                </a:lnTo>
              </a:path>
            </a:pathLst>
          </a:custGeom>
          <a:noFill/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250" name="Puolivapaa piirto 249"/>
          <p:cNvSpPr/>
          <p:nvPr/>
        </p:nvSpPr>
        <p:spPr>
          <a:xfrm>
            <a:off x="4818018" y="4463751"/>
            <a:ext cx="91440" cy="429880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45720" y="0"/>
                </a:moveTo>
                <a:lnTo>
                  <a:pt x="45720" y="429880"/>
                </a:lnTo>
                <a:lnTo>
                  <a:pt x="100832" y="429880"/>
                </a:lnTo>
              </a:path>
            </a:pathLst>
          </a:custGeom>
          <a:noFill/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252" name="Puolivapaa piirto 251"/>
          <p:cNvSpPr/>
          <p:nvPr/>
        </p:nvSpPr>
        <p:spPr>
          <a:xfrm>
            <a:off x="4817894" y="4566336"/>
            <a:ext cx="91440" cy="429880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45720" y="0"/>
                </a:moveTo>
                <a:lnTo>
                  <a:pt x="45720" y="429880"/>
                </a:lnTo>
                <a:lnTo>
                  <a:pt x="100832" y="429880"/>
                </a:lnTo>
              </a:path>
            </a:pathLst>
          </a:custGeom>
          <a:noFill/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253" name="Puolivapaa piirto 252"/>
          <p:cNvSpPr/>
          <p:nvPr/>
        </p:nvSpPr>
        <p:spPr>
          <a:xfrm>
            <a:off x="4817891" y="4684868"/>
            <a:ext cx="91440" cy="429880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45720" y="0"/>
                </a:moveTo>
                <a:lnTo>
                  <a:pt x="45720" y="429880"/>
                </a:lnTo>
                <a:lnTo>
                  <a:pt x="100832" y="429880"/>
                </a:lnTo>
              </a:path>
            </a:pathLst>
          </a:custGeom>
          <a:noFill/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246" name="Puolivapaa piirto 245"/>
          <p:cNvSpPr/>
          <p:nvPr/>
        </p:nvSpPr>
        <p:spPr>
          <a:xfrm>
            <a:off x="4855271" y="4284010"/>
            <a:ext cx="635098" cy="362621"/>
          </a:xfrm>
          <a:custGeom>
            <a:avLst/>
            <a:gdLst>
              <a:gd name="connsiteX0" fmla="*/ 0 w 367419"/>
              <a:gd name="connsiteY0" fmla="*/ 0 h 263230"/>
              <a:gd name="connsiteX1" fmla="*/ 367419 w 367419"/>
              <a:gd name="connsiteY1" fmla="*/ 0 h 263230"/>
              <a:gd name="connsiteX2" fmla="*/ 367419 w 367419"/>
              <a:gd name="connsiteY2" fmla="*/ 263230 h 263230"/>
              <a:gd name="connsiteX3" fmla="*/ 0 w 367419"/>
              <a:gd name="connsiteY3" fmla="*/ 263230 h 263230"/>
              <a:gd name="connsiteX4" fmla="*/ 0 w 367419"/>
              <a:gd name="connsiteY4" fmla="*/ 0 h 2632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67419" h="263230">
                <a:moveTo>
                  <a:pt x="0" y="0"/>
                </a:moveTo>
                <a:lnTo>
                  <a:pt x="367419" y="0"/>
                </a:lnTo>
                <a:lnTo>
                  <a:pt x="367419" y="263230"/>
                </a:lnTo>
                <a:lnTo>
                  <a:pt x="0" y="263230"/>
                </a:lnTo>
                <a:lnTo>
                  <a:pt x="0" y="0"/>
                </a:lnTo>
                <a:close/>
              </a:path>
            </a:pathLst>
          </a:custGeom>
          <a:solidFill>
            <a:srgbClr val="B7CFE7"/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175" tIns="3175" rIns="3175" bIns="3175" numCol="1" spcCol="1270" anchor="ctr" anchorCtr="0">
            <a:noAutofit/>
          </a:bodyPr>
          <a:lstStyle/>
          <a:p>
            <a:pPr algn="ctr" defTabSz="222250" fontAlgn="auto">
              <a:lnSpc>
                <a:spcPct val="90000"/>
              </a:lnSpc>
              <a:spcAft>
                <a:spcPct val="35000"/>
              </a:spcAft>
            </a:pPr>
            <a:r>
              <a:rPr lang="fi-FI" sz="600" dirty="0">
                <a:solidFill>
                  <a:prstClr val="black"/>
                </a:solidFill>
                <a:latin typeface="Trebuchet MS" panose="020B0603020202020204" pitchFamily="34" charset="0"/>
              </a:rPr>
              <a:t>Matalan</a:t>
            </a:r>
            <a:br>
              <a:rPr lang="fi-FI" sz="600" dirty="0">
                <a:solidFill>
                  <a:prstClr val="black"/>
                </a:solidFill>
                <a:latin typeface="Trebuchet MS" panose="020B0603020202020204" pitchFamily="34" charset="0"/>
              </a:rPr>
            </a:br>
            <a:r>
              <a:rPr lang="fi-FI" sz="600" dirty="0">
                <a:solidFill>
                  <a:prstClr val="black"/>
                </a:solidFill>
                <a:latin typeface="Trebuchet MS" panose="020B0603020202020204" pitchFamily="34" charset="0"/>
              </a:rPr>
              <a:t>kynnyksen</a:t>
            </a:r>
            <a:br>
              <a:rPr lang="fi-FI" sz="600" dirty="0">
                <a:solidFill>
                  <a:prstClr val="black"/>
                </a:solidFill>
                <a:latin typeface="Trebuchet MS" panose="020B0603020202020204" pitchFamily="34" charset="0"/>
              </a:rPr>
            </a:br>
            <a:r>
              <a:rPr lang="fi-FI" sz="600" dirty="0">
                <a:solidFill>
                  <a:prstClr val="black"/>
                </a:solidFill>
                <a:latin typeface="Trebuchet MS" panose="020B0603020202020204" pitchFamily="34" charset="0"/>
              </a:rPr>
              <a:t>polikliininen</a:t>
            </a:r>
            <a:br>
              <a:rPr lang="fi-FI" sz="600" dirty="0">
                <a:solidFill>
                  <a:prstClr val="black"/>
                </a:solidFill>
                <a:latin typeface="Trebuchet MS" panose="020B0603020202020204" pitchFamily="34" charset="0"/>
              </a:rPr>
            </a:br>
            <a:r>
              <a:rPr lang="fi-FI" sz="600" dirty="0">
                <a:solidFill>
                  <a:prstClr val="black"/>
                </a:solidFill>
                <a:latin typeface="Trebuchet MS" panose="020B0603020202020204" pitchFamily="34" charset="0"/>
              </a:rPr>
              <a:t>hoito</a:t>
            </a:r>
          </a:p>
        </p:txBody>
      </p:sp>
      <p:sp>
        <p:nvSpPr>
          <p:cNvPr id="255" name="Tekstiruutu 254"/>
          <p:cNvSpPr txBox="1"/>
          <p:nvPr/>
        </p:nvSpPr>
        <p:spPr>
          <a:xfrm>
            <a:off x="6170082" y="4652045"/>
            <a:ext cx="65190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fi-FI" sz="800" dirty="0">
                <a:solidFill>
                  <a:prstClr val="black"/>
                </a:solidFill>
                <a:latin typeface="Trebuchet MS" panose="020B0603020202020204" pitchFamily="34" charset="0"/>
              </a:rPr>
              <a:t>Jalasjärvi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fi-FI" sz="800" dirty="0">
                <a:solidFill>
                  <a:prstClr val="black"/>
                </a:solidFill>
                <a:latin typeface="Trebuchet MS" panose="020B0603020202020204" pitchFamily="34" charset="0"/>
              </a:rPr>
              <a:t>Ilmajoki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fi-FI" sz="800" dirty="0">
                <a:solidFill>
                  <a:prstClr val="black"/>
                </a:solidFill>
                <a:latin typeface="Trebuchet MS" panose="020B0603020202020204" pitchFamily="34" charset="0"/>
              </a:rPr>
              <a:t>Kurikka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fi-FI" sz="800" dirty="0">
                <a:solidFill>
                  <a:prstClr val="black"/>
                </a:solidFill>
                <a:latin typeface="Trebuchet MS" panose="020B0603020202020204" pitchFamily="34" charset="0"/>
              </a:rPr>
              <a:t>Jurva</a:t>
            </a:r>
          </a:p>
        </p:txBody>
      </p:sp>
      <p:sp>
        <p:nvSpPr>
          <p:cNvPr id="256" name="Puolivapaa piirto 255"/>
          <p:cNvSpPr/>
          <p:nvPr/>
        </p:nvSpPr>
        <p:spPr>
          <a:xfrm>
            <a:off x="6132829" y="4469165"/>
            <a:ext cx="91440" cy="429880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45720" y="0"/>
                </a:moveTo>
                <a:lnTo>
                  <a:pt x="45720" y="429880"/>
                </a:lnTo>
                <a:lnTo>
                  <a:pt x="100832" y="429880"/>
                </a:lnTo>
              </a:path>
            </a:pathLst>
          </a:custGeom>
          <a:noFill/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257" name="Puolivapaa piirto 256"/>
          <p:cNvSpPr/>
          <p:nvPr/>
        </p:nvSpPr>
        <p:spPr>
          <a:xfrm>
            <a:off x="6132705" y="4571750"/>
            <a:ext cx="91440" cy="429880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45720" y="0"/>
                </a:moveTo>
                <a:lnTo>
                  <a:pt x="45720" y="429880"/>
                </a:lnTo>
                <a:lnTo>
                  <a:pt x="100832" y="429880"/>
                </a:lnTo>
              </a:path>
            </a:pathLst>
          </a:custGeom>
          <a:noFill/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258" name="Puolivapaa piirto 257"/>
          <p:cNvSpPr/>
          <p:nvPr/>
        </p:nvSpPr>
        <p:spPr>
          <a:xfrm>
            <a:off x="6132702" y="4690282"/>
            <a:ext cx="91440" cy="429880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45720" y="0"/>
                </a:moveTo>
                <a:lnTo>
                  <a:pt x="45720" y="429880"/>
                </a:lnTo>
                <a:lnTo>
                  <a:pt x="100832" y="429880"/>
                </a:lnTo>
              </a:path>
            </a:pathLst>
          </a:custGeom>
          <a:noFill/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259" name="Puolivapaa piirto 258"/>
          <p:cNvSpPr/>
          <p:nvPr/>
        </p:nvSpPr>
        <p:spPr>
          <a:xfrm>
            <a:off x="5590377" y="4285061"/>
            <a:ext cx="509362" cy="360000"/>
          </a:xfrm>
          <a:custGeom>
            <a:avLst/>
            <a:gdLst>
              <a:gd name="connsiteX0" fmla="*/ 0 w 367419"/>
              <a:gd name="connsiteY0" fmla="*/ 0 h 263230"/>
              <a:gd name="connsiteX1" fmla="*/ 367419 w 367419"/>
              <a:gd name="connsiteY1" fmla="*/ 0 h 263230"/>
              <a:gd name="connsiteX2" fmla="*/ 367419 w 367419"/>
              <a:gd name="connsiteY2" fmla="*/ 263230 h 263230"/>
              <a:gd name="connsiteX3" fmla="*/ 0 w 367419"/>
              <a:gd name="connsiteY3" fmla="*/ 263230 h 263230"/>
              <a:gd name="connsiteX4" fmla="*/ 0 w 367419"/>
              <a:gd name="connsiteY4" fmla="*/ 0 h 2632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67419" h="263230">
                <a:moveTo>
                  <a:pt x="0" y="0"/>
                </a:moveTo>
                <a:lnTo>
                  <a:pt x="367419" y="0"/>
                </a:lnTo>
                <a:lnTo>
                  <a:pt x="367419" y="263230"/>
                </a:lnTo>
                <a:lnTo>
                  <a:pt x="0" y="263230"/>
                </a:lnTo>
                <a:lnTo>
                  <a:pt x="0" y="0"/>
                </a:lnTo>
                <a:close/>
              </a:path>
            </a:pathLst>
          </a:custGeom>
          <a:solidFill>
            <a:srgbClr val="B7CFE7"/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175" tIns="3175" rIns="3175" bIns="3175" numCol="1" spcCol="1270" anchor="ctr" anchorCtr="0">
            <a:noAutofit/>
          </a:bodyPr>
          <a:lstStyle/>
          <a:p>
            <a:pPr algn="ctr" defTabSz="222250" fontAlgn="auto">
              <a:lnSpc>
                <a:spcPct val="90000"/>
              </a:lnSpc>
              <a:spcAft>
                <a:spcPct val="35000"/>
              </a:spcAft>
            </a:pPr>
            <a:r>
              <a:rPr lang="fi-FI" sz="600" dirty="0">
                <a:solidFill>
                  <a:prstClr val="black"/>
                </a:solidFill>
                <a:latin typeface="Trebuchet MS" panose="020B0603020202020204" pitchFamily="34" charset="0"/>
              </a:rPr>
              <a:t>Vaativa</a:t>
            </a:r>
            <a:br>
              <a:rPr lang="fi-FI" sz="600" dirty="0">
                <a:solidFill>
                  <a:prstClr val="black"/>
                </a:solidFill>
                <a:latin typeface="Trebuchet MS" panose="020B0603020202020204" pitchFamily="34" charset="0"/>
              </a:rPr>
            </a:br>
            <a:r>
              <a:rPr lang="fi-FI" sz="600" dirty="0">
                <a:solidFill>
                  <a:prstClr val="black"/>
                </a:solidFill>
                <a:latin typeface="Trebuchet MS" panose="020B0603020202020204" pitchFamily="34" charset="0"/>
              </a:rPr>
              <a:t>polikliininen</a:t>
            </a:r>
            <a:br>
              <a:rPr lang="fi-FI" sz="600" dirty="0">
                <a:solidFill>
                  <a:prstClr val="black"/>
                </a:solidFill>
                <a:latin typeface="Trebuchet MS" panose="020B0603020202020204" pitchFamily="34" charset="0"/>
              </a:rPr>
            </a:br>
            <a:r>
              <a:rPr lang="fi-FI" sz="600" dirty="0">
                <a:solidFill>
                  <a:prstClr val="black"/>
                </a:solidFill>
                <a:latin typeface="Trebuchet MS" panose="020B0603020202020204" pitchFamily="34" charset="0"/>
              </a:rPr>
              <a:t>hoito</a:t>
            </a:r>
          </a:p>
        </p:txBody>
      </p:sp>
      <p:sp>
        <p:nvSpPr>
          <p:cNvPr id="261" name="Puolivapaa piirto 260"/>
          <p:cNvSpPr/>
          <p:nvPr/>
        </p:nvSpPr>
        <p:spPr>
          <a:xfrm>
            <a:off x="6872314" y="4285061"/>
            <a:ext cx="509362" cy="360000"/>
          </a:xfrm>
          <a:custGeom>
            <a:avLst/>
            <a:gdLst>
              <a:gd name="connsiteX0" fmla="*/ 0 w 367419"/>
              <a:gd name="connsiteY0" fmla="*/ 0 h 263230"/>
              <a:gd name="connsiteX1" fmla="*/ 367419 w 367419"/>
              <a:gd name="connsiteY1" fmla="*/ 0 h 263230"/>
              <a:gd name="connsiteX2" fmla="*/ 367419 w 367419"/>
              <a:gd name="connsiteY2" fmla="*/ 263230 h 263230"/>
              <a:gd name="connsiteX3" fmla="*/ 0 w 367419"/>
              <a:gd name="connsiteY3" fmla="*/ 263230 h 263230"/>
              <a:gd name="connsiteX4" fmla="*/ 0 w 367419"/>
              <a:gd name="connsiteY4" fmla="*/ 0 h 2632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67419" h="263230">
                <a:moveTo>
                  <a:pt x="0" y="0"/>
                </a:moveTo>
                <a:lnTo>
                  <a:pt x="367419" y="0"/>
                </a:lnTo>
                <a:lnTo>
                  <a:pt x="367419" y="263230"/>
                </a:lnTo>
                <a:lnTo>
                  <a:pt x="0" y="263230"/>
                </a:lnTo>
                <a:lnTo>
                  <a:pt x="0" y="0"/>
                </a:lnTo>
                <a:close/>
              </a:path>
            </a:pathLst>
          </a:custGeom>
          <a:solidFill>
            <a:srgbClr val="B7CFE7"/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175" tIns="3175" rIns="3175" bIns="3175" numCol="1" spcCol="1270" anchor="ctr" anchorCtr="0">
            <a:noAutofit/>
          </a:bodyPr>
          <a:lstStyle/>
          <a:p>
            <a:pPr algn="ctr" defTabSz="222250" fontAlgn="auto">
              <a:lnSpc>
                <a:spcPct val="90000"/>
              </a:lnSpc>
              <a:spcAft>
                <a:spcPct val="35000"/>
              </a:spcAft>
            </a:pPr>
            <a:r>
              <a:rPr lang="fi-FI" sz="600" dirty="0">
                <a:solidFill>
                  <a:prstClr val="black"/>
                </a:solidFill>
                <a:latin typeface="Trebuchet MS" panose="020B0603020202020204" pitchFamily="34" charset="0"/>
              </a:rPr>
              <a:t>Vaativa</a:t>
            </a:r>
            <a:br>
              <a:rPr lang="fi-FI" sz="600" dirty="0">
                <a:solidFill>
                  <a:prstClr val="black"/>
                </a:solidFill>
                <a:latin typeface="Trebuchet MS" panose="020B0603020202020204" pitchFamily="34" charset="0"/>
              </a:rPr>
            </a:br>
            <a:r>
              <a:rPr lang="fi-FI" sz="600" dirty="0">
                <a:solidFill>
                  <a:prstClr val="black"/>
                </a:solidFill>
                <a:latin typeface="Trebuchet MS" panose="020B0603020202020204" pitchFamily="34" charset="0"/>
              </a:rPr>
              <a:t>polikliininen</a:t>
            </a:r>
            <a:br>
              <a:rPr lang="fi-FI" sz="600" dirty="0">
                <a:solidFill>
                  <a:prstClr val="black"/>
                </a:solidFill>
                <a:latin typeface="Trebuchet MS" panose="020B0603020202020204" pitchFamily="34" charset="0"/>
              </a:rPr>
            </a:br>
            <a:r>
              <a:rPr lang="fi-FI" sz="600" dirty="0">
                <a:solidFill>
                  <a:prstClr val="black"/>
                </a:solidFill>
                <a:latin typeface="Trebuchet MS" panose="020B0603020202020204" pitchFamily="34" charset="0"/>
              </a:rPr>
              <a:t>hoito</a:t>
            </a:r>
          </a:p>
        </p:txBody>
      </p:sp>
      <p:sp>
        <p:nvSpPr>
          <p:cNvPr id="262" name="Puolivapaa piirto 261"/>
          <p:cNvSpPr/>
          <p:nvPr/>
        </p:nvSpPr>
        <p:spPr>
          <a:xfrm>
            <a:off x="7444945" y="4282440"/>
            <a:ext cx="635098" cy="362621"/>
          </a:xfrm>
          <a:custGeom>
            <a:avLst/>
            <a:gdLst>
              <a:gd name="connsiteX0" fmla="*/ 0 w 367419"/>
              <a:gd name="connsiteY0" fmla="*/ 0 h 263230"/>
              <a:gd name="connsiteX1" fmla="*/ 367419 w 367419"/>
              <a:gd name="connsiteY1" fmla="*/ 0 h 263230"/>
              <a:gd name="connsiteX2" fmla="*/ 367419 w 367419"/>
              <a:gd name="connsiteY2" fmla="*/ 263230 h 263230"/>
              <a:gd name="connsiteX3" fmla="*/ 0 w 367419"/>
              <a:gd name="connsiteY3" fmla="*/ 263230 h 263230"/>
              <a:gd name="connsiteX4" fmla="*/ 0 w 367419"/>
              <a:gd name="connsiteY4" fmla="*/ 0 h 2632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67419" h="263230">
                <a:moveTo>
                  <a:pt x="0" y="0"/>
                </a:moveTo>
                <a:lnTo>
                  <a:pt x="367419" y="0"/>
                </a:lnTo>
                <a:lnTo>
                  <a:pt x="367419" y="263230"/>
                </a:lnTo>
                <a:lnTo>
                  <a:pt x="0" y="263230"/>
                </a:lnTo>
                <a:lnTo>
                  <a:pt x="0" y="0"/>
                </a:lnTo>
                <a:close/>
              </a:path>
            </a:pathLst>
          </a:custGeom>
          <a:solidFill>
            <a:srgbClr val="B7CFE7"/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175" tIns="3175" rIns="3175" bIns="3175" numCol="1" spcCol="1270" anchor="ctr" anchorCtr="0">
            <a:noAutofit/>
          </a:bodyPr>
          <a:lstStyle/>
          <a:p>
            <a:pPr algn="ctr" defTabSz="222250" fontAlgn="auto">
              <a:lnSpc>
                <a:spcPct val="90000"/>
              </a:lnSpc>
              <a:spcAft>
                <a:spcPct val="35000"/>
              </a:spcAft>
            </a:pPr>
            <a:r>
              <a:rPr lang="fi-FI" sz="600" dirty="0">
                <a:solidFill>
                  <a:prstClr val="black"/>
                </a:solidFill>
                <a:latin typeface="Trebuchet MS" panose="020B0603020202020204" pitchFamily="34" charset="0"/>
              </a:rPr>
              <a:t>Matalan</a:t>
            </a:r>
            <a:br>
              <a:rPr lang="fi-FI" sz="600" dirty="0">
                <a:solidFill>
                  <a:prstClr val="black"/>
                </a:solidFill>
                <a:latin typeface="Trebuchet MS" panose="020B0603020202020204" pitchFamily="34" charset="0"/>
              </a:rPr>
            </a:br>
            <a:r>
              <a:rPr lang="fi-FI" sz="600" dirty="0">
                <a:solidFill>
                  <a:prstClr val="black"/>
                </a:solidFill>
                <a:latin typeface="Trebuchet MS" panose="020B0603020202020204" pitchFamily="34" charset="0"/>
              </a:rPr>
              <a:t>kynnyksen</a:t>
            </a:r>
            <a:br>
              <a:rPr lang="fi-FI" sz="600" dirty="0">
                <a:solidFill>
                  <a:prstClr val="black"/>
                </a:solidFill>
                <a:latin typeface="Trebuchet MS" panose="020B0603020202020204" pitchFamily="34" charset="0"/>
              </a:rPr>
            </a:br>
            <a:r>
              <a:rPr lang="fi-FI" sz="600" dirty="0">
                <a:solidFill>
                  <a:prstClr val="black"/>
                </a:solidFill>
                <a:latin typeface="Trebuchet MS" panose="020B0603020202020204" pitchFamily="34" charset="0"/>
              </a:rPr>
              <a:t>polikliininen</a:t>
            </a:r>
            <a:br>
              <a:rPr lang="fi-FI" sz="600" dirty="0">
                <a:solidFill>
                  <a:prstClr val="black"/>
                </a:solidFill>
                <a:latin typeface="Trebuchet MS" panose="020B0603020202020204" pitchFamily="34" charset="0"/>
              </a:rPr>
            </a:br>
            <a:r>
              <a:rPr lang="fi-FI" sz="600" dirty="0">
                <a:solidFill>
                  <a:prstClr val="black"/>
                </a:solidFill>
                <a:latin typeface="Trebuchet MS" panose="020B0603020202020204" pitchFamily="34" charset="0"/>
              </a:rPr>
              <a:t>hoito</a:t>
            </a:r>
          </a:p>
        </p:txBody>
      </p:sp>
      <p:sp>
        <p:nvSpPr>
          <p:cNvPr id="265" name="Puolivapaa piirto 264"/>
          <p:cNvSpPr/>
          <p:nvPr/>
        </p:nvSpPr>
        <p:spPr>
          <a:xfrm>
            <a:off x="9466268" y="4295119"/>
            <a:ext cx="509362" cy="360000"/>
          </a:xfrm>
          <a:custGeom>
            <a:avLst/>
            <a:gdLst>
              <a:gd name="connsiteX0" fmla="*/ 0 w 367419"/>
              <a:gd name="connsiteY0" fmla="*/ 0 h 263230"/>
              <a:gd name="connsiteX1" fmla="*/ 367419 w 367419"/>
              <a:gd name="connsiteY1" fmla="*/ 0 h 263230"/>
              <a:gd name="connsiteX2" fmla="*/ 367419 w 367419"/>
              <a:gd name="connsiteY2" fmla="*/ 263230 h 263230"/>
              <a:gd name="connsiteX3" fmla="*/ 0 w 367419"/>
              <a:gd name="connsiteY3" fmla="*/ 263230 h 263230"/>
              <a:gd name="connsiteX4" fmla="*/ 0 w 367419"/>
              <a:gd name="connsiteY4" fmla="*/ 0 h 2632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67419" h="263230">
                <a:moveTo>
                  <a:pt x="0" y="0"/>
                </a:moveTo>
                <a:lnTo>
                  <a:pt x="367419" y="0"/>
                </a:lnTo>
                <a:lnTo>
                  <a:pt x="367419" y="263230"/>
                </a:lnTo>
                <a:lnTo>
                  <a:pt x="0" y="263230"/>
                </a:lnTo>
                <a:lnTo>
                  <a:pt x="0" y="0"/>
                </a:lnTo>
                <a:close/>
              </a:path>
            </a:pathLst>
          </a:custGeom>
          <a:solidFill>
            <a:srgbClr val="B7CFE7"/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175" tIns="3175" rIns="3175" bIns="3175" numCol="1" spcCol="1270" anchor="ctr" anchorCtr="0">
            <a:noAutofit/>
          </a:bodyPr>
          <a:lstStyle/>
          <a:p>
            <a:pPr algn="ctr" defTabSz="222250" fontAlgn="auto">
              <a:lnSpc>
                <a:spcPct val="90000"/>
              </a:lnSpc>
              <a:spcAft>
                <a:spcPct val="35000"/>
              </a:spcAft>
            </a:pPr>
            <a:r>
              <a:rPr lang="fi-FI" sz="600" dirty="0">
                <a:solidFill>
                  <a:prstClr val="black"/>
                </a:solidFill>
                <a:latin typeface="Trebuchet MS" panose="020B0603020202020204" pitchFamily="34" charset="0"/>
              </a:rPr>
              <a:t>Vaativa</a:t>
            </a:r>
            <a:br>
              <a:rPr lang="fi-FI" sz="600" dirty="0">
                <a:solidFill>
                  <a:prstClr val="black"/>
                </a:solidFill>
                <a:latin typeface="Trebuchet MS" panose="020B0603020202020204" pitchFamily="34" charset="0"/>
              </a:rPr>
            </a:br>
            <a:r>
              <a:rPr lang="fi-FI" sz="600" dirty="0">
                <a:solidFill>
                  <a:prstClr val="black"/>
                </a:solidFill>
                <a:latin typeface="Trebuchet MS" panose="020B0603020202020204" pitchFamily="34" charset="0"/>
              </a:rPr>
              <a:t>polikliininen</a:t>
            </a:r>
            <a:br>
              <a:rPr lang="fi-FI" sz="600" dirty="0">
                <a:solidFill>
                  <a:prstClr val="black"/>
                </a:solidFill>
                <a:latin typeface="Trebuchet MS" panose="020B0603020202020204" pitchFamily="34" charset="0"/>
              </a:rPr>
            </a:br>
            <a:r>
              <a:rPr lang="fi-FI" sz="600" dirty="0">
                <a:solidFill>
                  <a:prstClr val="black"/>
                </a:solidFill>
                <a:latin typeface="Trebuchet MS" panose="020B0603020202020204" pitchFamily="34" charset="0"/>
              </a:rPr>
              <a:t>hoito</a:t>
            </a:r>
          </a:p>
        </p:txBody>
      </p:sp>
      <p:sp>
        <p:nvSpPr>
          <p:cNvPr id="267" name="Puolivapaa piirto 266"/>
          <p:cNvSpPr/>
          <p:nvPr/>
        </p:nvSpPr>
        <p:spPr>
          <a:xfrm>
            <a:off x="6129912" y="4339336"/>
            <a:ext cx="91440" cy="429880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45720" y="0"/>
                </a:moveTo>
                <a:lnTo>
                  <a:pt x="45720" y="429880"/>
                </a:lnTo>
                <a:lnTo>
                  <a:pt x="100832" y="429880"/>
                </a:lnTo>
              </a:path>
            </a:pathLst>
          </a:custGeom>
          <a:noFill/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260" name="Puolivapaa piirto 259"/>
          <p:cNvSpPr/>
          <p:nvPr/>
        </p:nvSpPr>
        <p:spPr>
          <a:xfrm>
            <a:off x="6163008" y="4282440"/>
            <a:ext cx="635098" cy="362621"/>
          </a:xfrm>
          <a:custGeom>
            <a:avLst/>
            <a:gdLst>
              <a:gd name="connsiteX0" fmla="*/ 0 w 367419"/>
              <a:gd name="connsiteY0" fmla="*/ 0 h 263230"/>
              <a:gd name="connsiteX1" fmla="*/ 367419 w 367419"/>
              <a:gd name="connsiteY1" fmla="*/ 0 h 263230"/>
              <a:gd name="connsiteX2" fmla="*/ 367419 w 367419"/>
              <a:gd name="connsiteY2" fmla="*/ 263230 h 263230"/>
              <a:gd name="connsiteX3" fmla="*/ 0 w 367419"/>
              <a:gd name="connsiteY3" fmla="*/ 263230 h 263230"/>
              <a:gd name="connsiteX4" fmla="*/ 0 w 367419"/>
              <a:gd name="connsiteY4" fmla="*/ 0 h 2632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67419" h="263230">
                <a:moveTo>
                  <a:pt x="0" y="0"/>
                </a:moveTo>
                <a:lnTo>
                  <a:pt x="367419" y="0"/>
                </a:lnTo>
                <a:lnTo>
                  <a:pt x="367419" y="263230"/>
                </a:lnTo>
                <a:lnTo>
                  <a:pt x="0" y="263230"/>
                </a:lnTo>
                <a:lnTo>
                  <a:pt x="0" y="0"/>
                </a:lnTo>
                <a:close/>
              </a:path>
            </a:pathLst>
          </a:custGeom>
          <a:solidFill>
            <a:srgbClr val="B7CFE7"/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175" tIns="3175" rIns="3175" bIns="3175" numCol="1" spcCol="1270" anchor="ctr" anchorCtr="0">
            <a:noAutofit/>
          </a:bodyPr>
          <a:lstStyle/>
          <a:p>
            <a:pPr algn="ctr" defTabSz="222250" fontAlgn="auto">
              <a:lnSpc>
                <a:spcPct val="90000"/>
              </a:lnSpc>
              <a:spcAft>
                <a:spcPct val="35000"/>
              </a:spcAft>
            </a:pPr>
            <a:r>
              <a:rPr lang="fi-FI" sz="600" dirty="0">
                <a:solidFill>
                  <a:prstClr val="black"/>
                </a:solidFill>
                <a:latin typeface="Trebuchet MS" panose="020B0603020202020204" pitchFamily="34" charset="0"/>
              </a:rPr>
              <a:t>Matalan</a:t>
            </a:r>
            <a:br>
              <a:rPr lang="fi-FI" sz="600" dirty="0">
                <a:solidFill>
                  <a:prstClr val="black"/>
                </a:solidFill>
                <a:latin typeface="Trebuchet MS" panose="020B0603020202020204" pitchFamily="34" charset="0"/>
              </a:rPr>
            </a:br>
            <a:r>
              <a:rPr lang="fi-FI" sz="600" dirty="0">
                <a:solidFill>
                  <a:prstClr val="black"/>
                </a:solidFill>
                <a:latin typeface="Trebuchet MS" panose="020B0603020202020204" pitchFamily="34" charset="0"/>
              </a:rPr>
              <a:t>kynnyksen</a:t>
            </a:r>
            <a:br>
              <a:rPr lang="fi-FI" sz="600" dirty="0">
                <a:solidFill>
                  <a:prstClr val="black"/>
                </a:solidFill>
                <a:latin typeface="Trebuchet MS" panose="020B0603020202020204" pitchFamily="34" charset="0"/>
              </a:rPr>
            </a:br>
            <a:r>
              <a:rPr lang="fi-FI" sz="600" dirty="0">
                <a:solidFill>
                  <a:prstClr val="black"/>
                </a:solidFill>
                <a:latin typeface="Trebuchet MS" panose="020B0603020202020204" pitchFamily="34" charset="0"/>
              </a:rPr>
              <a:t>polikliininen</a:t>
            </a:r>
            <a:br>
              <a:rPr lang="fi-FI" sz="600" dirty="0">
                <a:solidFill>
                  <a:prstClr val="black"/>
                </a:solidFill>
                <a:latin typeface="Trebuchet MS" panose="020B0603020202020204" pitchFamily="34" charset="0"/>
              </a:rPr>
            </a:br>
            <a:r>
              <a:rPr lang="fi-FI" sz="600" dirty="0">
                <a:solidFill>
                  <a:prstClr val="black"/>
                </a:solidFill>
                <a:latin typeface="Trebuchet MS" panose="020B0603020202020204" pitchFamily="34" charset="0"/>
              </a:rPr>
              <a:t>hoito</a:t>
            </a:r>
          </a:p>
        </p:txBody>
      </p:sp>
      <p:sp>
        <p:nvSpPr>
          <p:cNvPr id="268" name="Tekstiruutu 267"/>
          <p:cNvSpPr txBox="1"/>
          <p:nvPr/>
        </p:nvSpPr>
        <p:spPr>
          <a:xfrm>
            <a:off x="10043888" y="4652045"/>
            <a:ext cx="72874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fi-FI" sz="800" dirty="0">
                <a:solidFill>
                  <a:prstClr val="black"/>
                </a:solidFill>
                <a:latin typeface="Trebuchet MS" panose="020B0603020202020204" pitchFamily="34" charset="0"/>
              </a:rPr>
              <a:t>Alajärvi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fi-FI" sz="800" dirty="0">
                <a:solidFill>
                  <a:prstClr val="black"/>
                </a:solidFill>
                <a:latin typeface="Trebuchet MS" panose="020B0603020202020204" pitchFamily="34" charset="0"/>
              </a:rPr>
              <a:t>Lappajärvi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fi-FI" sz="800" dirty="0">
                <a:solidFill>
                  <a:prstClr val="black"/>
                </a:solidFill>
                <a:latin typeface="Trebuchet MS" panose="020B0603020202020204" pitchFamily="34" charset="0"/>
              </a:rPr>
              <a:t>Lehtimäki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fi-FI" sz="800" dirty="0">
                <a:solidFill>
                  <a:prstClr val="black"/>
                </a:solidFill>
                <a:latin typeface="Trebuchet MS" panose="020B0603020202020204" pitchFamily="34" charset="0"/>
              </a:rPr>
              <a:t>Vimpeli</a:t>
            </a:r>
          </a:p>
        </p:txBody>
      </p:sp>
      <p:sp>
        <p:nvSpPr>
          <p:cNvPr id="269" name="Puolivapaa piirto 268"/>
          <p:cNvSpPr/>
          <p:nvPr/>
        </p:nvSpPr>
        <p:spPr>
          <a:xfrm>
            <a:off x="10006636" y="4469165"/>
            <a:ext cx="91440" cy="429880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45720" y="0"/>
                </a:moveTo>
                <a:lnTo>
                  <a:pt x="45720" y="429880"/>
                </a:lnTo>
                <a:lnTo>
                  <a:pt x="100832" y="429880"/>
                </a:lnTo>
              </a:path>
            </a:pathLst>
          </a:custGeom>
          <a:noFill/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270" name="Puolivapaa piirto 269"/>
          <p:cNvSpPr/>
          <p:nvPr/>
        </p:nvSpPr>
        <p:spPr>
          <a:xfrm>
            <a:off x="10006512" y="4571750"/>
            <a:ext cx="91440" cy="429880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45720" y="0"/>
                </a:moveTo>
                <a:lnTo>
                  <a:pt x="45720" y="429880"/>
                </a:lnTo>
                <a:lnTo>
                  <a:pt x="100832" y="429880"/>
                </a:lnTo>
              </a:path>
            </a:pathLst>
          </a:custGeom>
          <a:noFill/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271" name="Puolivapaa piirto 270"/>
          <p:cNvSpPr/>
          <p:nvPr/>
        </p:nvSpPr>
        <p:spPr>
          <a:xfrm>
            <a:off x="10006509" y="4690282"/>
            <a:ext cx="91440" cy="429880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45720" y="0"/>
                </a:moveTo>
                <a:lnTo>
                  <a:pt x="45720" y="429880"/>
                </a:lnTo>
                <a:lnTo>
                  <a:pt x="100832" y="429880"/>
                </a:lnTo>
              </a:path>
            </a:pathLst>
          </a:custGeom>
          <a:noFill/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272" name="Puolivapaa piirto 271"/>
          <p:cNvSpPr/>
          <p:nvPr/>
        </p:nvSpPr>
        <p:spPr>
          <a:xfrm>
            <a:off x="10003719" y="4339336"/>
            <a:ext cx="91440" cy="429880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45720" y="0"/>
                </a:moveTo>
                <a:lnTo>
                  <a:pt x="45720" y="429880"/>
                </a:lnTo>
                <a:lnTo>
                  <a:pt x="100832" y="429880"/>
                </a:lnTo>
              </a:path>
            </a:pathLst>
          </a:custGeom>
          <a:noFill/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273" name="Tekstiruutu 272"/>
          <p:cNvSpPr txBox="1"/>
          <p:nvPr/>
        </p:nvSpPr>
        <p:spPr>
          <a:xfrm>
            <a:off x="8743343" y="4678040"/>
            <a:ext cx="65190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fi-FI" sz="800" dirty="0">
                <a:solidFill>
                  <a:prstClr val="black"/>
                </a:solidFill>
                <a:latin typeface="Trebuchet MS" panose="020B0603020202020204" pitchFamily="34" charset="0"/>
              </a:rPr>
              <a:t>Kauhava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fi-FI" sz="800" dirty="0">
                <a:solidFill>
                  <a:prstClr val="black"/>
                </a:solidFill>
                <a:latin typeface="Trebuchet MS" panose="020B0603020202020204" pitchFamily="34" charset="0"/>
              </a:rPr>
              <a:t>Evijärvi</a:t>
            </a:r>
          </a:p>
        </p:txBody>
      </p:sp>
      <p:sp>
        <p:nvSpPr>
          <p:cNvPr id="274" name="Puolivapaa piirto 273"/>
          <p:cNvSpPr/>
          <p:nvPr/>
        </p:nvSpPr>
        <p:spPr>
          <a:xfrm>
            <a:off x="8706090" y="4360515"/>
            <a:ext cx="91440" cy="429880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45720" y="0"/>
                </a:moveTo>
                <a:lnTo>
                  <a:pt x="45720" y="429880"/>
                </a:lnTo>
                <a:lnTo>
                  <a:pt x="100832" y="429880"/>
                </a:lnTo>
              </a:path>
            </a:pathLst>
          </a:custGeom>
          <a:noFill/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275" name="Puolivapaa piirto 274"/>
          <p:cNvSpPr/>
          <p:nvPr/>
        </p:nvSpPr>
        <p:spPr>
          <a:xfrm>
            <a:off x="8706090" y="4495160"/>
            <a:ext cx="91440" cy="429880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45720" y="0"/>
                </a:moveTo>
                <a:lnTo>
                  <a:pt x="45720" y="429880"/>
                </a:lnTo>
                <a:lnTo>
                  <a:pt x="100832" y="429880"/>
                </a:lnTo>
              </a:path>
            </a:pathLst>
          </a:custGeom>
          <a:noFill/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264" name="Puolivapaa piirto 263"/>
          <p:cNvSpPr/>
          <p:nvPr/>
        </p:nvSpPr>
        <p:spPr>
          <a:xfrm>
            <a:off x="8732531" y="4299411"/>
            <a:ext cx="635098" cy="362621"/>
          </a:xfrm>
          <a:custGeom>
            <a:avLst/>
            <a:gdLst>
              <a:gd name="connsiteX0" fmla="*/ 0 w 367419"/>
              <a:gd name="connsiteY0" fmla="*/ 0 h 263230"/>
              <a:gd name="connsiteX1" fmla="*/ 367419 w 367419"/>
              <a:gd name="connsiteY1" fmla="*/ 0 h 263230"/>
              <a:gd name="connsiteX2" fmla="*/ 367419 w 367419"/>
              <a:gd name="connsiteY2" fmla="*/ 263230 h 263230"/>
              <a:gd name="connsiteX3" fmla="*/ 0 w 367419"/>
              <a:gd name="connsiteY3" fmla="*/ 263230 h 263230"/>
              <a:gd name="connsiteX4" fmla="*/ 0 w 367419"/>
              <a:gd name="connsiteY4" fmla="*/ 0 h 2632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67419" h="263230">
                <a:moveTo>
                  <a:pt x="0" y="0"/>
                </a:moveTo>
                <a:lnTo>
                  <a:pt x="367419" y="0"/>
                </a:lnTo>
                <a:lnTo>
                  <a:pt x="367419" y="263230"/>
                </a:lnTo>
                <a:lnTo>
                  <a:pt x="0" y="263230"/>
                </a:lnTo>
                <a:lnTo>
                  <a:pt x="0" y="0"/>
                </a:lnTo>
                <a:close/>
              </a:path>
            </a:pathLst>
          </a:custGeom>
          <a:solidFill>
            <a:srgbClr val="B7CFE7"/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175" tIns="3175" rIns="3175" bIns="3175" numCol="1" spcCol="1270" anchor="ctr" anchorCtr="0">
            <a:noAutofit/>
          </a:bodyPr>
          <a:lstStyle/>
          <a:p>
            <a:pPr algn="ctr" defTabSz="222250" fontAlgn="auto">
              <a:lnSpc>
                <a:spcPct val="90000"/>
              </a:lnSpc>
              <a:spcAft>
                <a:spcPct val="35000"/>
              </a:spcAft>
            </a:pPr>
            <a:r>
              <a:rPr lang="fi-FI" sz="600" dirty="0">
                <a:solidFill>
                  <a:prstClr val="black"/>
                </a:solidFill>
                <a:latin typeface="Trebuchet MS" panose="020B0603020202020204" pitchFamily="34" charset="0"/>
              </a:rPr>
              <a:t>Matalan</a:t>
            </a:r>
            <a:br>
              <a:rPr lang="fi-FI" sz="600" dirty="0">
                <a:solidFill>
                  <a:prstClr val="black"/>
                </a:solidFill>
                <a:latin typeface="Trebuchet MS" panose="020B0603020202020204" pitchFamily="34" charset="0"/>
              </a:rPr>
            </a:br>
            <a:r>
              <a:rPr lang="fi-FI" sz="600" dirty="0">
                <a:solidFill>
                  <a:prstClr val="black"/>
                </a:solidFill>
                <a:latin typeface="Trebuchet MS" panose="020B0603020202020204" pitchFamily="34" charset="0"/>
              </a:rPr>
              <a:t>kynnyksen</a:t>
            </a:r>
            <a:br>
              <a:rPr lang="fi-FI" sz="600" dirty="0">
                <a:solidFill>
                  <a:prstClr val="black"/>
                </a:solidFill>
                <a:latin typeface="Trebuchet MS" panose="020B0603020202020204" pitchFamily="34" charset="0"/>
              </a:rPr>
            </a:br>
            <a:r>
              <a:rPr lang="fi-FI" sz="600" dirty="0">
                <a:solidFill>
                  <a:prstClr val="black"/>
                </a:solidFill>
                <a:latin typeface="Trebuchet MS" panose="020B0603020202020204" pitchFamily="34" charset="0"/>
              </a:rPr>
              <a:t>polikliininen</a:t>
            </a:r>
            <a:br>
              <a:rPr lang="fi-FI" sz="600" dirty="0">
                <a:solidFill>
                  <a:prstClr val="black"/>
                </a:solidFill>
                <a:latin typeface="Trebuchet MS" panose="020B0603020202020204" pitchFamily="34" charset="0"/>
              </a:rPr>
            </a:br>
            <a:r>
              <a:rPr lang="fi-FI" sz="600" dirty="0">
                <a:solidFill>
                  <a:prstClr val="black"/>
                </a:solidFill>
                <a:latin typeface="Trebuchet MS" panose="020B0603020202020204" pitchFamily="34" charset="0"/>
              </a:rPr>
              <a:t>hoito</a:t>
            </a:r>
          </a:p>
        </p:txBody>
      </p:sp>
      <p:sp>
        <p:nvSpPr>
          <p:cNvPr id="266" name="Puolivapaa piirto 265"/>
          <p:cNvSpPr/>
          <p:nvPr/>
        </p:nvSpPr>
        <p:spPr>
          <a:xfrm>
            <a:off x="10038899" y="4292498"/>
            <a:ext cx="635098" cy="362621"/>
          </a:xfrm>
          <a:custGeom>
            <a:avLst/>
            <a:gdLst>
              <a:gd name="connsiteX0" fmla="*/ 0 w 367419"/>
              <a:gd name="connsiteY0" fmla="*/ 0 h 263230"/>
              <a:gd name="connsiteX1" fmla="*/ 367419 w 367419"/>
              <a:gd name="connsiteY1" fmla="*/ 0 h 263230"/>
              <a:gd name="connsiteX2" fmla="*/ 367419 w 367419"/>
              <a:gd name="connsiteY2" fmla="*/ 263230 h 263230"/>
              <a:gd name="connsiteX3" fmla="*/ 0 w 367419"/>
              <a:gd name="connsiteY3" fmla="*/ 263230 h 263230"/>
              <a:gd name="connsiteX4" fmla="*/ 0 w 367419"/>
              <a:gd name="connsiteY4" fmla="*/ 0 h 2632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67419" h="263230">
                <a:moveTo>
                  <a:pt x="0" y="0"/>
                </a:moveTo>
                <a:lnTo>
                  <a:pt x="367419" y="0"/>
                </a:lnTo>
                <a:lnTo>
                  <a:pt x="367419" y="263230"/>
                </a:lnTo>
                <a:lnTo>
                  <a:pt x="0" y="263230"/>
                </a:lnTo>
                <a:lnTo>
                  <a:pt x="0" y="0"/>
                </a:lnTo>
                <a:close/>
              </a:path>
            </a:pathLst>
          </a:custGeom>
          <a:solidFill>
            <a:srgbClr val="B7CFE7"/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175" tIns="3175" rIns="3175" bIns="3175" numCol="1" spcCol="1270" anchor="ctr" anchorCtr="0">
            <a:noAutofit/>
          </a:bodyPr>
          <a:lstStyle/>
          <a:p>
            <a:pPr algn="ctr" defTabSz="222250" fontAlgn="auto">
              <a:lnSpc>
                <a:spcPct val="90000"/>
              </a:lnSpc>
              <a:spcAft>
                <a:spcPct val="35000"/>
              </a:spcAft>
            </a:pPr>
            <a:r>
              <a:rPr lang="fi-FI" sz="600" dirty="0">
                <a:solidFill>
                  <a:prstClr val="black"/>
                </a:solidFill>
                <a:latin typeface="Trebuchet MS" panose="020B0603020202020204" pitchFamily="34" charset="0"/>
              </a:rPr>
              <a:t>Matalan</a:t>
            </a:r>
            <a:br>
              <a:rPr lang="fi-FI" sz="600" dirty="0">
                <a:solidFill>
                  <a:prstClr val="black"/>
                </a:solidFill>
                <a:latin typeface="Trebuchet MS" panose="020B0603020202020204" pitchFamily="34" charset="0"/>
              </a:rPr>
            </a:br>
            <a:r>
              <a:rPr lang="fi-FI" sz="600" dirty="0">
                <a:solidFill>
                  <a:prstClr val="black"/>
                </a:solidFill>
                <a:latin typeface="Trebuchet MS" panose="020B0603020202020204" pitchFamily="34" charset="0"/>
              </a:rPr>
              <a:t>kynnyksen</a:t>
            </a:r>
            <a:br>
              <a:rPr lang="fi-FI" sz="600" dirty="0">
                <a:solidFill>
                  <a:prstClr val="black"/>
                </a:solidFill>
                <a:latin typeface="Trebuchet MS" panose="020B0603020202020204" pitchFamily="34" charset="0"/>
              </a:rPr>
            </a:br>
            <a:r>
              <a:rPr lang="fi-FI" sz="600" dirty="0">
                <a:solidFill>
                  <a:prstClr val="black"/>
                </a:solidFill>
                <a:latin typeface="Trebuchet MS" panose="020B0603020202020204" pitchFamily="34" charset="0"/>
              </a:rPr>
              <a:t>polikliininen</a:t>
            </a:r>
            <a:br>
              <a:rPr lang="fi-FI" sz="600" dirty="0">
                <a:solidFill>
                  <a:prstClr val="black"/>
                </a:solidFill>
                <a:latin typeface="Trebuchet MS" panose="020B0603020202020204" pitchFamily="34" charset="0"/>
              </a:rPr>
            </a:br>
            <a:r>
              <a:rPr lang="fi-FI" sz="600" dirty="0">
                <a:solidFill>
                  <a:prstClr val="black"/>
                </a:solidFill>
                <a:latin typeface="Trebuchet MS" panose="020B0603020202020204" pitchFamily="34" charset="0"/>
              </a:rPr>
              <a:t>hoito</a:t>
            </a:r>
          </a:p>
        </p:txBody>
      </p:sp>
      <p:sp>
        <p:nvSpPr>
          <p:cNvPr id="276" name="Tekstiruutu 275"/>
          <p:cNvSpPr txBox="1"/>
          <p:nvPr/>
        </p:nvSpPr>
        <p:spPr>
          <a:xfrm>
            <a:off x="10781274" y="4339336"/>
            <a:ext cx="1384897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fi-FI" sz="800" dirty="0">
                <a:solidFill>
                  <a:prstClr val="black"/>
                </a:solidFill>
                <a:latin typeface="Trebuchet MS" panose="020B0603020202020204" pitchFamily="34" charset="0"/>
              </a:rPr>
              <a:t>Psykoterapiapoliklinikka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fi-FI" sz="800" dirty="0">
                <a:solidFill>
                  <a:prstClr val="black"/>
                </a:solidFill>
                <a:latin typeface="Trebuchet MS" panose="020B0603020202020204" pitchFamily="34" charset="0"/>
              </a:rPr>
              <a:t>Syömishäiriöpoliklinikka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fi-FI" sz="800" dirty="0">
                <a:solidFill>
                  <a:prstClr val="black"/>
                </a:solidFill>
                <a:latin typeface="Trebuchet MS" panose="020B0603020202020204" pitchFamily="34" charset="0"/>
              </a:rPr>
              <a:t>Neuropsykiatrian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fi-FI" sz="800" dirty="0">
                <a:solidFill>
                  <a:prstClr val="black"/>
                </a:solidFill>
                <a:latin typeface="Trebuchet MS" panose="020B0603020202020204" pitchFamily="34" charset="0"/>
              </a:rPr>
              <a:t>konsultaatiopoliklinikka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fi-FI" sz="800" dirty="0">
                <a:solidFill>
                  <a:prstClr val="black"/>
                </a:solidFill>
                <a:latin typeface="Trebuchet MS" panose="020B0603020202020204" pitchFamily="34" charset="0"/>
              </a:rPr>
              <a:t>Neuromodulaatio-poliklinikka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fi-FI" sz="800" dirty="0" err="1">
                <a:solidFill>
                  <a:prstClr val="black"/>
                </a:solidFill>
                <a:latin typeface="Trebuchet MS" panose="020B0603020202020204" pitchFamily="34" charset="0"/>
              </a:rPr>
              <a:t>Geropsykiatrian</a:t>
            </a:r>
            <a:r>
              <a:rPr lang="fi-FI" sz="800" dirty="0">
                <a:solidFill>
                  <a:prstClr val="black"/>
                </a:solidFill>
                <a:latin typeface="Trebuchet MS" panose="020B0603020202020204" pitchFamily="34" charset="0"/>
              </a:rPr>
              <a:t> poliklinikka</a:t>
            </a:r>
          </a:p>
        </p:txBody>
      </p:sp>
      <p:sp>
        <p:nvSpPr>
          <p:cNvPr id="277" name="Puolivapaa piirto 276"/>
          <p:cNvSpPr/>
          <p:nvPr/>
        </p:nvSpPr>
        <p:spPr>
          <a:xfrm>
            <a:off x="10724149" y="4131419"/>
            <a:ext cx="166936" cy="429880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45720" y="0"/>
                </a:moveTo>
                <a:lnTo>
                  <a:pt x="45720" y="429880"/>
                </a:lnTo>
                <a:lnTo>
                  <a:pt x="100832" y="429880"/>
                </a:lnTo>
              </a:path>
            </a:pathLst>
          </a:custGeom>
          <a:noFill/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278" name="Puolivapaa piirto 277"/>
          <p:cNvSpPr/>
          <p:nvPr/>
        </p:nvSpPr>
        <p:spPr>
          <a:xfrm>
            <a:off x="10724149" y="4514581"/>
            <a:ext cx="166936" cy="429880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45720" y="0"/>
                </a:moveTo>
                <a:lnTo>
                  <a:pt x="45720" y="429880"/>
                </a:lnTo>
                <a:lnTo>
                  <a:pt x="100832" y="429880"/>
                </a:lnTo>
              </a:path>
            </a:pathLst>
          </a:custGeom>
          <a:noFill/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279" name="Puolivapaa piirto 278"/>
          <p:cNvSpPr/>
          <p:nvPr/>
        </p:nvSpPr>
        <p:spPr>
          <a:xfrm>
            <a:off x="10724164" y="4747651"/>
            <a:ext cx="166936" cy="429880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45720" y="0"/>
                </a:moveTo>
                <a:lnTo>
                  <a:pt x="45720" y="429880"/>
                </a:lnTo>
                <a:lnTo>
                  <a:pt x="100832" y="429880"/>
                </a:lnTo>
              </a:path>
            </a:pathLst>
          </a:custGeom>
          <a:noFill/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280" name="Puolivapaa piirto 279"/>
          <p:cNvSpPr/>
          <p:nvPr/>
        </p:nvSpPr>
        <p:spPr>
          <a:xfrm>
            <a:off x="10727208" y="4001590"/>
            <a:ext cx="166936" cy="429880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45720" y="0"/>
                </a:moveTo>
                <a:lnTo>
                  <a:pt x="45720" y="429880"/>
                </a:lnTo>
                <a:lnTo>
                  <a:pt x="100832" y="429880"/>
                </a:lnTo>
              </a:path>
            </a:pathLst>
          </a:custGeom>
          <a:noFill/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235" name="Puolivapaa piirto 234"/>
          <p:cNvSpPr/>
          <p:nvPr/>
        </p:nvSpPr>
        <p:spPr>
          <a:xfrm>
            <a:off x="10749336" y="4003489"/>
            <a:ext cx="1207728" cy="244923"/>
          </a:xfrm>
          <a:custGeom>
            <a:avLst/>
            <a:gdLst>
              <a:gd name="connsiteX0" fmla="*/ 0 w 367419"/>
              <a:gd name="connsiteY0" fmla="*/ 0 h 183709"/>
              <a:gd name="connsiteX1" fmla="*/ 367419 w 367419"/>
              <a:gd name="connsiteY1" fmla="*/ 0 h 183709"/>
              <a:gd name="connsiteX2" fmla="*/ 367419 w 367419"/>
              <a:gd name="connsiteY2" fmla="*/ 183709 h 183709"/>
              <a:gd name="connsiteX3" fmla="*/ 0 w 367419"/>
              <a:gd name="connsiteY3" fmla="*/ 183709 h 183709"/>
              <a:gd name="connsiteX4" fmla="*/ 0 w 367419"/>
              <a:gd name="connsiteY4" fmla="*/ 0 h 1837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67419" h="183709">
                <a:moveTo>
                  <a:pt x="0" y="0"/>
                </a:moveTo>
                <a:lnTo>
                  <a:pt x="367419" y="0"/>
                </a:lnTo>
                <a:lnTo>
                  <a:pt x="367419" y="183709"/>
                </a:lnTo>
                <a:lnTo>
                  <a:pt x="0" y="183709"/>
                </a:lnTo>
                <a:lnTo>
                  <a:pt x="0" y="0"/>
                </a:lnTo>
                <a:close/>
              </a:path>
            </a:pathLst>
          </a:custGeom>
          <a:solidFill>
            <a:srgbClr val="B7CFE7"/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175" tIns="3175" rIns="3175" bIns="3175" numCol="1" spcCol="1270" anchor="ctr" anchorCtr="0">
            <a:noAutofit/>
          </a:bodyPr>
          <a:lstStyle/>
          <a:p>
            <a:pPr algn="ctr" defTabSz="222250" fontAlgn="auto">
              <a:lnSpc>
                <a:spcPct val="90000"/>
              </a:lnSpc>
              <a:spcAft>
                <a:spcPct val="35000"/>
              </a:spcAft>
            </a:pPr>
            <a:r>
              <a:rPr lang="fi-FI" sz="800" dirty="0">
                <a:solidFill>
                  <a:prstClr val="black"/>
                </a:solidFill>
                <a:latin typeface="Trebuchet MS" panose="020B0603020202020204" pitchFamily="34" charset="0"/>
              </a:rPr>
              <a:t>Erityispoliklinikat</a:t>
            </a:r>
          </a:p>
        </p:txBody>
      </p:sp>
      <p:cxnSp>
        <p:nvCxnSpPr>
          <p:cNvPr id="281" name="Suora yhdysviiva 280"/>
          <p:cNvCxnSpPr/>
          <p:nvPr/>
        </p:nvCxnSpPr>
        <p:spPr>
          <a:xfrm>
            <a:off x="439360" y="3919480"/>
            <a:ext cx="11505251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3" name="Suora yhdysviiva 282"/>
          <p:cNvCxnSpPr/>
          <p:nvPr/>
        </p:nvCxnSpPr>
        <p:spPr>
          <a:xfrm>
            <a:off x="9635646" y="1880723"/>
            <a:ext cx="0" cy="2038757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1" name="Puolivapaa piirto 100"/>
          <p:cNvSpPr/>
          <p:nvPr/>
        </p:nvSpPr>
        <p:spPr>
          <a:xfrm>
            <a:off x="10723852" y="4248412"/>
            <a:ext cx="166936" cy="429880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45720" y="0"/>
                </a:moveTo>
                <a:lnTo>
                  <a:pt x="45720" y="429880"/>
                </a:lnTo>
                <a:lnTo>
                  <a:pt x="100832" y="429880"/>
                </a:lnTo>
              </a:path>
            </a:pathLst>
          </a:custGeom>
          <a:noFill/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02" name="Puolivapaa piirto 101"/>
          <p:cNvSpPr/>
          <p:nvPr/>
        </p:nvSpPr>
        <p:spPr>
          <a:xfrm>
            <a:off x="1718285" y="4001074"/>
            <a:ext cx="1207728" cy="244923"/>
          </a:xfrm>
          <a:custGeom>
            <a:avLst/>
            <a:gdLst>
              <a:gd name="connsiteX0" fmla="*/ 0 w 367419"/>
              <a:gd name="connsiteY0" fmla="*/ 0 h 183709"/>
              <a:gd name="connsiteX1" fmla="*/ 367419 w 367419"/>
              <a:gd name="connsiteY1" fmla="*/ 0 h 183709"/>
              <a:gd name="connsiteX2" fmla="*/ 367419 w 367419"/>
              <a:gd name="connsiteY2" fmla="*/ 183709 h 183709"/>
              <a:gd name="connsiteX3" fmla="*/ 0 w 367419"/>
              <a:gd name="connsiteY3" fmla="*/ 183709 h 183709"/>
              <a:gd name="connsiteX4" fmla="*/ 0 w 367419"/>
              <a:gd name="connsiteY4" fmla="*/ 0 h 1837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67419" h="183709">
                <a:moveTo>
                  <a:pt x="0" y="0"/>
                </a:moveTo>
                <a:lnTo>
                  <a:pt x="367419" y="0"/>
                </a:lnTo>
                <a:lnTo>
                  <a:pt x="367419" y="183709"/>
                </a:lnTo>
                <a:lnTo>
                  <a:pt x="0" y="183709"/>
                </a:lnTo>
                <a:lnTo>
                  <a:pt x="0" y="0"/>
                </a:lnTo>
                <a:close/>
              </a:path>
            </a:pathLst>
          </a:custGeom>
          <a:solidFill>
            <a:srgbClr val="B7CFE7"/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175" tIns="3175" rIns="3175" bIns="3175" numCol="1" spcCol="1270" anchor="ctr" anchorCtr="0">
            <a:noAutofit/>
          </a:bodyPr>
          <a:lstStyle/>
          <a:p>
            <a:pPr algn="ctr" defTabSz="222250" fontAlgn="auto">
              <a:lnSpc>
                <a:spcPct val="90000"/>
              </a:lnSpc>
              <a:spcAft>
                <a:spcPct val="35000"/>
              </a:spcAft>
            </a:pPr>
            <a:r>
              <a:rPr lang="fi-FI" sz="800">
                <a:solidFill>
                  <a:prstClr val="black"/>
                </a:solidFill>
                <a:latin typeface="Trebuchet MS" panose="020B0603020202020204" pitchFamily="34" charset="0"/>
              </a:rPr>
              <a:t>KuusSoten</a:t>
            </a:r>
            <a:r>
              <a:rPr lang="fi-FI" sz="800" dirty="0">
                <a:solidFill>
                  <a:prstClr val="black"/>
                </a:solidFill>
                <a:latin typeface="Trebuchet MS" panose="020B0603020202020204" pitchFamily="34" charset="0"/>
              </a:rPr>
              <a:t> </a:t>
            </a:r>
            <a:br>
              <a:rPr lang="fi-FI" sz="800" dirty="0">
                <a:solidFill>
                  <a:prstClr val="black"/>
                </a:solidFill>
                <a:latin typeface="Trebuchet MS" panose="020B0603020202020204" pitchFamily="34" charset="0"/>
              </a:rPr>
            </a:br>
            <a:r>
              <a:rPr lang="fi-FI" sz="800" dirty="0" err="1">
                <a:solidFill>
                  <a:prstClr val="black"/>
                </a:solidFill>
                <a:latin typeface="Trebuchet MS" panose="020B0603020202020204" pitchFamily="34" charset="0"/>
              </a:rPr>
              <a:t>miepä</a:t>
            </a:r>
            <a:r>
              <a:rPr lang="fi-FI" sz="800" dirty="0">
                <a:solidFill>
                  <a:prstClr val="black"/>
                </a:solidFill>
                <a:latin typeface="Trebuchet MS" panose="020B0603020202020204" pitchFamily="34" charset="0"/>
              </a:rPr>
              <a:t>- yksikkö</a:t>
            </a:r>
          </a:p>
        </p:txBody>
      </p:sp>
      <p:sp>
        <p:nvSpPr>
          <p:cNvPr id="104" name="Puolivapaa piirto 103"/>
          <p:cNvSpPr/>
          <p:nvPr/>
        </p:nvSpPr>
        <p:spPr>
          <a:xfrm>
            <a:off x="1700262" y="4292045"/>
            <a:ext cx="509362" cy="360000"/>
          </a:xfrm>
          <a:custGeom>
            <a:avLst/>
            <a:gdLst>
              <a:gd name="connsiteX0" fmla="*/ 0 w 367419"/>
              <a:gd name="connsiteY0" fmla="*/ 0 h 263230"/>
              <a:gd name="connsiteX1" fmla="*/ 367419 w 367419"/>
              <a:gd name="connsiteY1" fmla="*/ 0 h 263230"/>
              <a:gd name="connsiteX2" fmla="*/ 367419 w 367419"/>
              <a:gd name="connsiteY2" fmla="*/ 263230 h 263230"/>
              <a:gd name="connsiteX3" fmla="*/ 0 w 367419"/>
              <a:gd name="connsiteY3" fmla="*/ 263230 h 263230"/>
              <a:gd name="connsiteX4" fmla="*/ 0 w 367419"/>
              <a:gd name="connsiteY4" fmla="*/ 0 h 2632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67419" h="263230">
                <a:moveTo>
                  <a:pt x="0" y="0"/>
                </a:moveTo>
                <a:lnTo>
                  <a:pt x="367419" y="0"/>
                </a:lnTo>
                <a:lnTo>
                  <a:pt x="367419" y="263230"/>
                </a:lnTo>
                <a:lnTo>
                  <a:pt x="0" y="263230"/>
                </a:lnTo>
                <a:lnTo>
                  <a:pt x="0" y="0"/>
                </a:lnTo>
                <a:close/>
              </a:path>
            </a:pathLst>
          </a:custGeom>
          <a:solidFill>
            <a:srgbClr val="B7CFE7"/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175" tIns="3175" rIns="3175" bIns="3175" numCol="1" spcCol="1270" anchor="ctr" anchorCtr="0">
            <a:noAutofit/>
          </a:bodyPr>
          <a:lstStyle/>
          <a:p>
            <a:pPr algn="ctr" defTabSz="222250" fontAlgn="auto">
              <a:lnSpc>
                <a:spcPct val="90000"/>
              </a:lnSpc>
              <a:spcAft>
                <a:spcPct val="35000"/>
              </a:spcAft>
            </a:pPr>
            <a:r>
              <a:rPr lang="fi-FI" sz="600" dirty="0">
                <a:solidFill>
                  <a:prstClr val="black"/>
                </a:solidFill>
                <a:latin typeface="Trebuchet MS" panose="020B0603020202020204" pitchFamily="34" charset="0"/>
              </a:rPr>
              <a:t>Vaativa</a:t>
            </a:r>
            <a:br>
              <a:rPr lang="fi-FI" sz="600" dirty="0">
                <a:solidFill>
                  <a:prstClr val="black"/>
                </a:solidFill>
                <a:latin typeface="Trebuchet MS" panose="020B0603020202020204" pitchFamily="34" charset="0"/>
              </a:rPr>
            </a:br>
            <a:r>
              <a:rPr lang="fi-FI" sz="600" dirty="0">
                <a:solidFill>
                  <a:prstClr val="black"/>
                </a:solidFill>
                <a:latin typeface="Trebuchet MS" panose="020B0603020202020204" pitchFamily="34" charset="0"/>
              </a:rPr>
              <a:t>polikliininen</a:t>
            </a:r>
            <a:br>
              <a:rPr lang="fi-FI" sz="600" dirty="0">
                <a:solidFill>
                  <a:prstClr val="black"/>
                </a:solidFill>
                <a:latin typeface="Trebuchet MS" panose="020B0603020202020204" pitchFamily="34" charset="0"/>
              </a:rPr>
            </a:br>
            <a:r>
              <a:rPr lang="fi-FI" sz="600" dirty="0">
                <a:solidFill>
                  <a:prstClr val="black"/>
                </a:solidFill>
                <a:latin typeface="Trebuchet MS" panose="020B0603020202020204" pitchFamily="34" charset="0"/>
              </a:rPr>
              <a:t>hoito</a:t>
            </a:r>
          </a:p>
        </p:txBody>
      </p:sp>
      <p:sp>
        <p:nvSpPr>
          <p:cNvPr id="105" name="Tekstiruutu 104"/>
          <p:cNvSpPr txBox="1"/>
          <p:nvPr/>
        </p:nvSpPr>
        <p:spPr>
          <a:xfrm>
            <a:off x="2304305" y="4652045"/>
            <a:ext cx="65190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fi-FI" sz="800" dirty="0">
                <a:solidFill>
                  <a:prstClr val="black"/>
                </a:solidFill>
                <a:latin typeface="Trebuchet MS" panose="020B0603020202020204" pitchFamily="34" charset="0"/>
              </a:rPr>
              <a:t>Alavus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fi-FI" sz="800" dirty="0">
                <a:solidFill>
                  <a:prstClr val="black"/>
                </a:solidFill>
                <a:latin typeface="Trebuchet MS" panose="020B0603020202020204" pitchFamily="34" charset="0"/>
              </a:rPr>
              <a:t>Ähtäri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fi-FI" sz="800" dirty="0">
                <a:solidFill>
                  <a:prstClr val="black"/>
                </a:solidFill>
                <a:latin typeface="Trebuchet MS" panose="020B0603020202020204" pitchFamily="34" charset="0"/>
              </a:rPr>
              <a:t>Kuortane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fi-FI" sz="800" dirty="0">
                <a:solidFill>
                  <a:prstClr val="black"/>
                </a:solidFill>
                <a:latin typeface="Trebuchet MS" panose="020B0603020202020204" pitchFamily="34" charset="0"/>
              </a:rPr>
              <a:t>Soini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fi-FI" sz="800" dirty="0">
              <a:solidFill>
                <a:prstClr val="black"/>
              </a:solidFill>
              <a:latin typeface="Trebuchet MS" panose="020B0603020202020204" pitchFamily="34" charset="0"/>
            </a:endParaRPr>
          </a:p>
        </p:txBody>
      </p:sp>
      <p:sp>
        <p:nvSpPr>
          <p:cNvPr id="106" name="Puolivapaa piirto 105"/>
          <p:cNvSpPr/>
          <p:nvPr/>
        </p:nvSpPr>
        <p:spPr>
          <a:xfrm>
            <a:off x="2272893" y="4289424"/>
            <a:ext cx="635098" cy="362621"/>
          </a:xfrm>
          <a:custGeom>
            <a:avLst/>
            <a:gdLst>
              <a:gd name="connsiteX0" fmla="*/ 0 w 367419"/>
              <a:gd name="connsiteY0" fmla="*/ 0 h 263230"/>
              <a:gd name="connsiteX1" fmla="*/ 367419 w 367419"/>
              <a:gd name="connsiteY1" fmla="*/ 0 h 263230"/>
              <a:gd name="connsiteX2" fmla="*/ 367419 w 367419"/>
              <a:gd name="connsiteY2" fmla="*/ 263230 h 263230"/>
              <a:gd name="connsiteX3" fmla="*/ 0 w 367419"/>
              <a:gd name="connsiteY3" fmla="*/ 263230 h 263230"/>
              <a:gd name="connsiteX4" fmla="*/ 0 w 367419"/>
              <a:gd name="connsiteY4" fmla="*/ 0 h 2632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67419" h="263230">
                <a:moveTo>
                  <a:pt x="0" y="0"/>
                </a:moveTo>
                <a:lnTo>
                  <a:pt x="367419" y="0"/>
                </a:lnTo>
                <a:lnTo>
                  <a:pt x="367419" y="263230"/>
                </a:lnTo>
                <a:lnTo>
                  <a:pt x="0" y="263230"/>
                </a:lnTo>
                <a:lnTo>
                  <a:pt x="0" y="0"/>
                </a:lnTo>
                <a:close/>
              </a:path>
            </a:pathLst>
          </a:custGeom>
          <a:solidFill>
            <a:srgbClr val="B7CFE7"/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175" tIns="3175" rIns="3175" bIns="3175" numCol="1" spcCol="1270" anchor="ctr" anchorCtr="0">
            <a:noAutofit/>
          </a:bodyPr>
          <a:lstStyle/>
          <a:p>
            <a:pPr algn="ctr" defTabSz="222250" fontAlgn="auto">
              <a:lnSpc>
                <a:spcPct val="90000"/>
              </a:lnSpc>
              <a:spcAft>
                <a:spcPct val="35000"/>
              </a:spcAft>
            </a:pPr>
            <a:r>
              <a:rPr lang="fi-FI" sz="600" dirty="0">
                <a:solidFill>
                  <a:prstClr val="black"/>
                </a:solidFill>
                <a:latin typeface="Trebuchet MS" panose="020B0603020202020204" pitchFamily="34" charset="0"/>
              </a:rPr>
              <a:t>Matalan</a:t>
            </a:r>
            <a:br>
              <a:rPr lang="fi-FI" sz="600" dirty="0">
                <a:solidFill>
                  <a:prstClr val="black"/>
                </a:solidFill>
                <a:latin typeface="Trebuchet MS" panose="020B0603020202020204" pitchFamily="34" charset="0"/>
              </a:rPr>
            </a:br>
            <a:r>
              <a:rPr lang="fi-FI" sz="600" dirty="0">
                <a:solidFill>
                  <a:prstClr val="black"/>
                </a:solidFill>
                <a:latin typeface="Trebuchet MS" panose="020B0603020202020204" pitchFamily="34" charset="0"/>
              </a:rPr>
              <a:t>kynnyksen</a:t>
            </a:r>
            <a:br>
              <a:rPr lang="fi-FI" sz="600" dirty="0">
                <a:solidFill>
                  <a:prstClr val="black"/>
                </a:solidFill>
                <a:latin typeface="Trebuchet MS" panose="020B0603020202020204" pitchFamily="34" charset="0"/>
              </a:rPr>
            </a:br>
            <a:r>
              <a:rPr lang="fi-FI" sz="600" dirty="0">
                <a:solidFill>
                  <a:prstClr val="black"/>
                </a:solidFill>
                <a:latin typeface="Trebuchet MS" panose="020B0603020202020204" pitchFamily="34" charset="0"/>
              </a:rPr>
              <a:t>polikliininen</a:t>
            </a:r>
            <a:br>
              <a:rPr lang="fi-FI" sz="600" dirty="0">
                <a:solidFill>
                  <a:prstClr val="black"/>
                </a:solidFill>
                <a:latin typeface="Trebuchet MS" panose="020B0603020202020204" pitchFamily="34" charset="0"/>
              </a:rPr>
            </a:br>
            <a:r>
              <a:rPr lang="fi-FI" sz="600" dirty="0">
                <a:solidFill>
                  <a:prstClr val="black"/>
                </a:solidFill>
                <a:latin typeface="Trebuchet MS" panose="020B0603020202020204" pitchFamily="34" charset="0"/>
              </a:rPr>
              <a:t>hoito</a:t>
            </a:r>
          </a:p>
        </p:txBody>
      </p:sp>
      <p:sp>
        <p:nvSpPr>
          <p:cNvPr id="114" name="Tekstiruutu 113"/>
          <p:cNvSpPr txBox="1"/>
          <p:nvPr/>
        </p:nvSpPr>
        <p:spPr>
          <a:xfrm>
            <a:off x="1740838" y="4699131"/>
            <a:ext cx="65190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fi-FI" sz="800" dirty="0">
                <a:solidFill>
                  <a:prstClr val="black"/>
                </a:solidFill>
                <a:latin typeface="Trebuchet MS" panose="020B0603020202020204" pitchFamily="34" charset="0"/>
              </a:rPr>
              <a:t>Alavus</a:t>
            </a:r>
          </a:p>
        </p:txBody>
      </p:sp>
      <p:sp>
        <p:nvSpPr>
          <p:cNvPr id="115" name="Tekstiruutu 114"/>
          <p:cNvSpPr txBox="1"/>
          <p:nvPr/>
        </p:nvSpPr>
        <p:spPr>
          <a:xfrm>
            <a:off x="4281247" y="4657441"/>
            <a:ext cx="65190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fi-FI" sz="800" dirty="0">
                <a:solidFill>
                  <a:prstClr val="black"/>
                </a:solidFill>
                <a:latin typeface="Trebuchet MS" panose="020B0603020202020204" pitchFamily="34" charset="0"/>
              </a:rPr>
              <a:t>Kauhajoki</a:t>
            </a:r>
          </a:p>
        </p:txBody>
      </p:sp>
      <p:sp>
        <p:nvSpPr>
          <p:cNvPr id="119" name="Tekstiruutu 118"/>
          <p:cNvSpPr txBox="1"/>
          <p:nvPr/>
        </p:nvSpPr>
        <p:spPr>
          <a:xfrm>
            <a:off x="5610519" y="4671020"/>
            <a:ext cx="65190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fi-FI" sz="800" dirty="0">
                <a:solidFill>
                  <a:prstClr val="black"/>
                </a:solidFill>
                <a:latin typeface="Trebuchet MS" panose="020B0603020202020204" pitchFamily="34" charset="0"/>
              </a:rPr>
              <a:t>Kurikka</a:t>
            </a:r>
          </a:p>
        </p:txBody>
      </p:sp>
      <p:sp>
        <p:nvSpPr>
          <p:cNvPr id="122" name="Tekstiruutu 121"/>
          <p:cNvSpPr txBox="1"/>
          <p:nvPr/>
        </p:nvSpPr>
        <p:spPr>
          <a:xfrm>
            <a:off x="9493866" y="4674439"/>
            <a:ext cx="6519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fi-FI" sz="800" dirty="0">
                <a:solidFill>
                  <a:prstClr val="black"/>
                </a:solidFill>
                <a:latin typeface="Trebuchet MS" panose="020B0603020202020204" pitchFamily="34" charset="0"/>
              </a:rPr>
              <a:t>Alajärvi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fi-FI" sz="800" dirty="0" err="1">
                <a:solidFill>
                  <a:prstClr val="black"/>
                </a:solidFill>
                <a:latin typeface="Trebuchet MS" panose="020B0603020202020204" pitchFamily="34" charset="0"/>
              </a:rPr>
              <a:t>Lappa</a:t>
            </a:r>
            <a:r>
              <a:rPr lang="fi-FI" sz="800" dirty="0">
                <a:solidFill>
                  <a:prstClr val="black"/>
                </a:solidFill>
                <a:latin typeface="Trebuchet MS" panose="020B0603020202020204" pitchFamily="34" charset="0"/>
              </a:rPr>
              <a:t>-järvi</a:t>
            </a:r>
          </a:p>
        </p:txBody>
      </p:sp>
      <p:sp>
        <p:nvSpPr>
          <p:cNvPr id="128" name="Tekstiruutu 127"/>
          <p:cNvSpPr txBox="1"/>
          <p:nvPr/>
        </p:nvSpPr>
        <p:spPr>
          <a:xfrm>
            <a:off x="6877532" y="4645061"/>
            <a:ext cx="65190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fi-FI" sz="800" dirty="0">
                <a:solidFill>
                  <a:prstClr val="black"/>
                </a:solidFill>
                <a:latin typeface="Trebuchet MS" panose="020B0603020202020204" pitchFamily="34" charset="0"/>
              </a:rPr>
              <a:t>Lapua</a:t>
            </a:r>
          </a:p>
        </p:txBody>
      </p:sp>
      <p:sp>
        <p:nvSpPr>
          <p:cNvPr id="129" name="Tekstiruutu 128"/>
          <p:cNvSpPr txBox="1"/>
          <p:nvPr/>
        </p:nvSpPr>
        <p:spPr>
          <a:xfrm>
            <a:off x="7531464" y="4657441"/>
            <a:ext cx="65190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fi-FI" sz="800" dirty="0">
                <a:solidFill>
                  <a:prstClr val="black"/>
                </a:solidFill>
                <a:latin typeface="Trebuchet MS" panose="020B0603020202020204" pitchFamily="34" charset="0"/>
              </a:rPr>
              <a:t>Lapua</a:t>
            </a:r>
          </a:p>
        </p:txBody>
      </p:sp>
      <p:sp>
        <p:nvSpPr>
          <p:cNvPr id="131" name="Tekstiruutu 130"/>
          <p:cNvSpPr txBox="1"/>
          <p:nvPr/>
        </p:nvSpPr>
        <p:spPr>
          <a:xfrm>
            <a:off x="475867" y="4378632"/>
            <a:ext cx="11716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fi-FI" sz="800" dirty="0">
                <a:solidFill>
                  <a:prstClr val="black"/>
                </a:solidFill>
                <a:latin typeface="Trebuchet MS" panose="020B0603020202020204" pitchFamily="34" charset="0"/>
              </a:rPr>
              <a:t>Seinäjoen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fi-FI" sz="800" dirty="0" smtClean="0">
                <a:solidFill>
                  <a:prstClr val="black"/>
                </a:solidFill>
                <a:latin typeface="Trebuchet MS" panose="020B0603020202020204" pitchFamily="34" charset="0"/>
              </a:rPr>
              <a:t>Riippuvuusklinikka</a:t>
            </a:r>
            <a:endParaRPr lang="fi-FI" sz="800" dirty="0">
              <a:solidFill>
                <a:prstClr val="black"/>
              </a:solidFill>
              <a:latin typeface="Trebuchet MS" panose="020B0603020202020204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fi-FI" sz="800" dirty="0" smtClean="0">
                <a:solidFill>
                  <a:prstClr val="black"/>
                </a:solidFill>
                <a:latin typeface="Trebuchet MS" panose="020B0603020202020204" pitchFamily="34" charset="0"/>
              </a:rPr>
              <a:t>Riippuvuuspsykiatrian</a:t>
            </a:r>
            <a:endParaRPr lang="fi-FI" sz="800" dirty="0">
              <a:solidFill>
                <a:prstClr val="black"/>
              </a:solidFill>
              <a:latin typeface="Trebuchet MS" panose="020B0603020202020204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fi-FI" sz="800" dirty="0">
                <a:solidFill>
                  <a:prstClr val="black"/>
                </a:solidFill>
                <a:latin typeface="Trebuchet MS" panose="020B0603020202020204" pitchFamily="34" charset="0"/>
              </a:rPr>
              <a:t>poliklinikka</a:t>
            </a:r>
          </a:p>
        </p:txBody>
      </p:sp>
      <p:sp>
        <p:nvSpPr>
          <p:cNvPr id="136" name="Puolivapaa piirto 135"/>
          <p:cNvSpPr/>
          <p:nvPr/>
        </p:nvSpPr>
        <p:spPr>
          <a:xfrm>
            <a:off x="10507217" y="1653040"/>
            <a:ext cx="91440" cy="429880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45720" y="0"/>
                </a:moveTo>
                <a:lnTo>
                  <a:pt x="45720" y="429880"/>
                </a:lnTo>
                <a:lnTo>
                  <a:pt x="100832" y="429880"/>
                </a:lnTo>
              </a:path>
            </a:pathLst>
          </a:custGeom>
          <a:noFill/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37" name="Puolivapaa piirto 136"/>
          <p:cNvSpPr/>
          <p:nvPr/>
        </p:nvSpPr>
        <p:spPr>
          <a:xfrm>
            <a:off x="10507217" y="1780120"/>
            <a:ext cx="91440" cy="429880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45720" y="0"/>
                </a:moveTo>
                <a:lnTo>
                  <a:pt x="45720" y="429880"/>
                </a:lnTo>
                <a:lnTo>
                  <a:pt x="100832" y="429880"/>
                </a:lnTo>
              </a:path>
            </a:pathLst>
          </a:custGeom>
          <a:noFill/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38" name="Puolivapaa piirto 137"/>
          <p:cNvSpPr/>
          <p:nvPr/>
        </p:nvSpPr>
        <p:spPr>
          <a:xfrm>
            <a:off x="10507217" y="1893461"/>
            <a:ext cx="91440" cy="429880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45720" y="0"/>
                </a:moveTo>
                <a:lnTo>
                  <a:pt x="45720" y="429880"/>
                </a:lnTo>
                <a:lnTo>
                  <a:pt x="100832" y="429880"/>
                </a:lnTo>
              </a:path>
            </a:pathLst>
          </a:custGeom>
          <a:noFill/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39" name="Puolivapaa piirto 138"/>
          <p:cNvSpPr/>
          <p:nvPr/>
        </p:nvSpPr>
        <p:spPr>
          <a:xfrm>
            <a:off x="5618109" y="2015349"/>
            <a:ext cx="91440" cy="429880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45720" y="0"/>
                </a:moveTo>
                <a:lnTo>
                  <a:pt x="45720" y="429880"/>
                </a:lnTo>
                <a:lnTo>
                  <a:pt x="100832" y="429880"/>
                </a:lnTo>
              </a:path>
            </a:pathLst>
          </a:custGeom>
          <a:noFill/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40" name="Puolivapaa piirto 139"/>
          <p:cNvSpPr/>
          <p:nvPr/>
        </p:nvSpPr>
        <p:spPr>
          <a:xfrm>
            <a:off x="5618109" y="1644580"/>
            <a:ext cx="91440" cy="429880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45720" y="0"/>
                </a:moveTo>
                <a:lnTo>
                  <a:pt x="45720" y="429880"/>
                </a:lnTo>
                <a:lnTo>
                  <a:pt x="100832" y="429880"/>
                </a:lnTo>
              </a:path>
            </a:pathLst>
          </a:custGeom>
          <a:noFill/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41" name="Puolivapaa piirto 140"/>
          <p:cNvSpPr/>
          <p:nvPr/>
        </p:nvSpPr>
        <p:spPr>
          <a:xfrm>
            <a:off x="5618109" y="1771660"/>
            <a:ext cx="91440" cy="429880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45720" y="0"/>
                </a:moveTo>
                <a:lnTo>
                  <a:pt x="45720" y="429880"/>
                </a:lnTo>
                <a:lnTo>
                  <a:pt x="100832" y="429880"/>
                </a:lnTo>
              </a:path>
            </a:pathLst>
          </a:custGeom>
          <a:noFill/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42" name="Puolivapaa piirto 141"/>
          <p:cNvSpPr/>
          <p:nvPr/>
        </p:nvSpPr>
        <p:spPr>
          <a:xfrm>
            <a:off x="5618109" y="1885001"/>
            <a:ext cx="91440" cy="429880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45720" y="0"/>
                </a:moveTo>
                <a:lnTo>
                  <a:pt x="45720" y="429880"/>
                </a:lnTo>
                <a:lnTo>
                  <a:pt x="100832" y="429880"/>
                </a:lnTo>
              </a:path>
            </a:pathLst>
          </a:custGeom>
          <a:noFill/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87" name="Puolivapaa piirto 186"/>
          <p:cNvSpPr/>
          <p:nvPr/>
        </p:nvSpPr>
        <p:spPr>
          <a:xfrm>
            <a:off x="5647205" y="1634426"/>
            <a:ext cx="1495991" cy="244923"/>
          </a:xfrm>
          <a:custGeom>
            <a:avLst/>
            <a:gdLst>
              <a:gd name="connsiteX0" fmla="*/ 0 w 367419"/>
              <a:gd name="connsiteY0" fmla="*/ 0 h 183709"/>
              <a:gd name="connsiteX1" fmla="*/ 367419 w 367419"/>
              <a:gd name="connsiteY1" fmla="*/ 0 h 183709"/>
              <a:gd name="connsiteX2" fmla="*/ 367419 w 367419"/>
              <a:gd name="connsiteY2" fmla="*/ 183709 h 183709"/>
              <a:gd name="connsiteX3" fmla="*/ 0 w 367419"/>
              <a:gd name="connsiteY3" fmla="*/ 183709 h 183709"/>
              <a:gd name="connsiteX4" fmla="*/ 0 w 367419"/>
              <a:gd name="connsiteY4" fmla="*/ 0 h 1837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67419" h="183709">
                <a:moveTo>
                  <a:pt x="0" y="0"/>
                </a:moveTo>
                <a:lnTo>
                  <a:pt x="367419" y="0"/>
                </a:lnTo>
                <a:lnTo>
                  <a:pt x="367419" y="183709"/>
                </a:lnTo>
                <a:lnTo>
                  <a:pt x="0" y="183709"/>
                </a:lnTo>
                <a:lnTo>
                  <a:pt x="0" y="0"/>
                </a:lnTo>
                <a:close/>
              </a:path>
            </a:pathLst>
          </a:custGeom>
          <a:solidFill>
            <a:srgbClr val="B7CFE7"/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175" tIns="3175" rIns="3175" bIns="3175" numCol="1" spcCol="1270" anchor="ctr" anchorCtr="0">
            <a:noAutofit/>
          </a:bodyPr>
          <a:lstStyle/>
          <a:p>
            <a:pPr algn="ctr" defTabSz="222250" fontAlgn="auto">
              <a:lnSpc>
                <a:spcPct val="90000"/>
              </a:lnSpc>
              <a:spcAft>
                <a:spcPct val="35000"/>
              </a:spcAft>
            </a:pPr>
            <a:r>
              <a:rPr lang="fi-FI" sz="700" dirty="0" smtClean="0">
                <a:solidFill>
                  <a:prstClr val="black"/>
                </a:solidFill>
                <a:latin typeface="Trebuchet MS" panose="020B0603020202020204" pitchFamily="34" charset="0"/>
              </a:rPr>
              <a:t>Kuntoutuksen tukiyksikkö</a:t>
            </a:r>
            <a:endParaRPr lang="fi-FI" sz="700" dirty="0">
              <a:solidFill>
                <a:prstClr val="black"/>
              </a:solidFill>
              <a:latin typeface="Trebuchet MS" panose="020B0603020202020204" pitchFamily="34" charset="0"/>
            </a:endParaRPr>
          </a:p>
        </p:txBody>
      </p:sp>
      <p:sp>
        <p:nvSpPr>
          <p:cNvPr id="190" name="Puolivapaa piirto 189"/>
          <p:cNvSpPr/>
          <p:nvPr/>
        </p:nvSpPr>
        <p:spPr>
          <a:xfrm>
            <a:off x="10493338" y="1634426"/>
            <a:ext cx="1476000" cy="244923"/>
          </a:xfrm>
          <a:custGeom>
            <a:avLst/>
            <a:gdLst>
              <a:gd name="connsiteX0" fmla="*/ 0 w 367419"/>
              <a:gd name="connsiteY0" fmla="*/ 0 h 183709"/>
              <a:gd name="connsiteX1" fmla="*/ 367419 w 367419"/>
              <a:gd name="connsiteY1" fmla="*/ 0 h 183709"/>
              <a:gd name="connsiteX2" fmla="*/ 367419 w 367419"/>
              <a:gd name="connsiteY2" fmla="*/ 183709 h 183709"/>
              <a:gd name="connsiteX3" fmla="*/ 0 w 367419"/>
              <a:gd name="connsiteY3" fmla="*/ 183709 h 183709"/>
              <a:gd name="connsiteX4" fmla="*/ 0 w 367419"/>
              <a:gd name="connsiteY4" fmla="*/ 0 h 1837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67419" h="183709">
                <a:moveTo>
                  <a:pt x="0" y="0"/>
                </a:moveTo>
                <a:lnTo>
                  <a:pt x="367419" y="0"/>
                </a:lnTo>
                <a:lnTo>
                  <a:pt x="367419" y="183709"/>
                </a:lnTo>
                <a:lnTo>
                  <a:pt x="0" y="183709"/>
                </a:lnTo>
                <a:lnTo>
                  <a:pt x="0" y="0"/>
                </a:lnTo>
                <a:close/>
              </a:path>
            </a:pathLst>
          </a:custGeom>
          <a:solidFill>
            <a:srgbClr val="B7CFE7"/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175" tIns="3175" rIns="3175" bIns="3175" numCol="1" spcCol="1270" anchor="ctr" anchorCtr="0">
            <a:noAutofit/>
          </a:bodyPr>
          <a:lstStyle/>
          <a:p>
            <a:pPr algn="ctr" defTabSz="222250" fontAlgn="auto">
              <a:lnSpc>
                <a:spcPct val="90000"/>
              </a:lnSpc>
              <a:spcAft>
                <a:spcPct val="35000"/>
              </a:spcAft>
            </a:pPr>
            <a:r>
              <a:rPr lang="fi-FI" sz="800" dirty="0">
                <a:solidFill>
                  <a:prstClr val="black"/>
                </a:solidFill>
                <a:latin typeface="Trebuchet MS" panose="020B0603020202020204" pitchFamily="34" charset="0"/>
              </a:rPr>
              <a:t>Osastohoito</a:t>
            </a:r>
          </a:p>
        </p:txBody>
      </p:sp>
      <p:sp>
        <p:nvSpPr>
          <p:cNvPr id="157" name="Puolivapaa piirto 156"/>
          <p:cNvSpPr/>
          <p:nvPr/>
        </p:nvSpPr>
        <p:spPr>
          <a:xfrm>
            <a:off x="1491228" y="2046555"/>
            <a:ext cx="91440" cy="429880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45720" y="0"/>
                </a:moveTo>
                <a:lnTo>
                  <a:pt x="45720" y="429880"/>
                </a:lnTo>
                <a:lnTo>
                  <a:pt x="100832" y="429880"/>
                </a:lnTo>
              </a:path>
            </a:pathLst>
          </a:custGeom>
          <a:noFill/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58" name="Puolivapaa piirto 157"/>
          <p:cNvSpPr/>
          <p:nvPr/>
        </p:nvSpPr>
        <p:spPr>
          <a:xfrm>
            <a:off x="1491228" y="2173635"/>
            <a:ext cx="91440" cy="429880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45720" y="0"/>
                </a:moveTo>
                <a:lnTo>
                  <a:pt x="45720" y="429880"/>
                </a:lnTo>
                <a:lnTo>
                  <a:pt x="100832" y="429880"/>
                </a:lnTo>
              </a:path>
            </a:pathLst>
          </a:custGeom>
          <a:noFill/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59" name="Puolivapaa piirto 158"/>
          <p:cNvSpPr/>
          <p:nvPr/>
        </p:nvSpPr>
        <p:spPr>
          <a:xfrm>
            <a:off x="1491228" y="2571320"/>
            <a:ext cx="91440" cy="429880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45720" y="0"/>
                </a:moveTo>
                <a:lnTo>
                  <a:pt x="45720" y="429880"/>
                </a:lnTo>
                <a:lnTo>
                  <a:pt x="100832" y="429880"/>
                </a:lnTo>
              </a:path>
            </a:pathLst>
          </a:custGeom>
          <a:noFill/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61" name="Puolivapaa piirto 160"/>
          <p:cNvSpPr/>
          <p:nvPr/>
        </p:nvSpPr>
        <p:spPr>
          <a:xfrm>
            <a:off x="256497" y="1979593"/>
            <a:ext cx="91440" cy="429880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45720" y="0"/>
                </a:moveTo>
                <a:lnTo>
                  <a:pt x="45720" y="429880"/>
                </a:lnTo>
                <a:lnTo>
                  <a:pt x="100832" y="429880"/>
                </a:lnTo>
              </a:path>
            </a:pathLst>
          </a:custGeom>
          <a:noFill/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62" name="Puolivapaa piirto 161"/>
          <p:cNvSpPr/>
          <p:nvPr/>
        </p:nvSpPr>
        <p:spPr>
          <a:xfrm>
            <a:off x="256497" y="2106673"/>
            <a:ext cx="91440" cy="429880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45720" y="0"/>
                </a:moveTo>
                <a:lnTo>
                  <a:pt x="45720" y="429880"/>
                </a:lnTo>
                <a:lnTo>
                  <a:pt x="100832" y="429880"/>
                </a:lnTo>
              </a:path>
            </a:pathLst>
          </a:custGeom>
          <a:noFill/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63" name="Puolivapaa piirto 162"/>
          <p:cNvSpPr/>
          <p:nvPr/>
        </p:nvSpPr>
        <p:spPr>
          <a:xfrm>
            <a:off x="256497" y="2220014"/>
            <a:ext cx="91440" cy="429880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45720" y="0"/>
                </a:moveTo>
                <a:lnTo>
                  <a:pt x="45720" y="429880"/>
                </a:lnTo>
                <a:lnTo>
                  <a:pt x="100832" y="429880"/>
                </a:lnTo>
              </a:path>
            </a:pathLst>
          </a:custGeom>
          <a:noFill/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94" name="Puolivapaa piirto 93"/>
          <p:cNvSpPr/>
          <p:nvPr/>
        </p:nvSpPr>
        <p:spPr>
          <a:xfrm>
            <a:off x="1470686" y="1933981"/>
            <a:ext cx="1196001" cy="360000"/>
          </a:xfrm>
          <a:custGeom>
            <a:avLst/>
            <a:gdLst>
              <a:gd name="connsiteX0" fmla="*/ 0 w 367419"/>
              <a:gd name="connsiteY0" fmla="*/ 0 h 335261"/>
              <a:gd name="connsiteX1" fmla="*/ 367419 w 367419"/>
              <a:gd name="connsiteY1" fmla="*/ 0 h 335261"/>
              <a:gd name="connsiteX2" fmla="*/ 367419 w 367419"/>
              <a:gd name="connsiteY2" fmla="*/ 335261 h 335261"/>
              <a:gd name="connsiteX3" fmla="*/ 0 w 367419"/>
              <a:gd name="connsiteY3" fmla="*/ 335261 h 335261"/>
              <a:gd name="connsiteX4" fmla="*/ 0 w 367419"/>
              <a:gd name="connsiteY4" fmla="*/ 0 h 3352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67419" h="335261">
                <a:moveTo>
                  <a:pt x="0" y="0"/>
                </a:moveTo>
                <a:lnTo>
                  <a:pt x="367419" y="0"/>
                </a:lnTo>
                <a:lnTo>
                  <a:pt x="367419" y="335261"/>
                </a:lnTo>
                <a:lnTo>
                  <a:pt x="0" y="335261"/>
                </a:lnTo>
                <a:lnTo>
                  <a:pt x="0" y="0"/>
                </a:lnTo>
                <a:close/>
              </a:path>
            </a:pathLst>
          </a:custGeom>
          <a:solidFill>
            <a:srgbClr val="B7CFE7"/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175" tIns="3175" rIns="3175" bIns="3175" numCol="1" spcCol="1270" anchor="ctr" anchorCtr="0">
            <a:noAutofit/>
          </a:bodyPr>
          <a:lstStyle/>
          <a:p>
            <a:pPr algn="ctr" defTabSz="222250" fontAlgn="auto">
              <a:lnSpc>
                <a:spcPct val="90000"/>
              </a:lnSpc>
              <a:spcAft>
                <a:spcPct val="35000"/>
              </a:spcAft>
            </a:pPr>
            <a:r>
              <a:rPr lang="fi-FI" sz="800" dirty="0" smtClean="0">
                <a:solidFill>
                  <a:prstClr val="black"/>
                </a:solidFill>
                <a:latin typeface="Trebuchet MS" panose="020B0603020202020204" pitchFamily="34" charset="0"/>
              </a:rPr>
              <a:t>Lastenpsykiatrian </a:t>
            </a:r>
            <a:r>
              <a:rPr lang="fi-FI" sz="800" dirty="0">
                <a:solidFill>
                  <a:prstClr val="black"/>
                </a:solidFill>
                <a:latin typeface="Trebuchet MS" panose="020B0603020202020204" pitchFamily="34" charset="0"/>
              </a:rPr>
              <a:t>poliklinikka</a:t>
            </a:r>
          </a:p>
        </p:txBody>
      </p:sp>
      <p:sp>
        <p:nvSpPr>
          <p:cNvPr id="88" name="Puolivapaa piirto 87"/>
          <p:cNvSpPr/>
          <p:nvPr/>
        </p:nvSpPr>
        <p:spPr>
          <a:xfrm>
            <a:off x="247388" y="1933250"/>
            <a:ext cx="1183901" cy="360000"/>
          </a:xfrm>
          <a:custGeom>
            <a:avLst/>
            <a:gdLst>
              <a:gd name="connsiteX0" fmla="*/ 0 w 367419"/>
              <a:gd name="connsiteY0" fmla="*/ 0 h 263230"/>
              <a:gd name="connsiteX1" fmla="*/ 367419 w 367419"/>
              <a:gd name="connsiteY1" fmla="*/ 0 h 263230"/>
              <a:gd name="connsiteX2" fmla="*/ 367419 w 367419"/>
              <a:gd name="connsiteY2" fmla="*/ 263230 h 263230"/>
              <a:gd name="connsiteX3" fmla="*/ 0 w 367419"/>
              <a:gd name="connsiteY3" fmla="*/ 263230 h 263230"/>
              <a:gd name="connsiteX4" fmla="*/ 0 w 367419"/>
              <a:gd name="connsiteY4" fmla="*/ 0 h 2632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67419" h="263230">
                <a:moveTo>
                  <a:pt x="0" y="0"/>
                </a:moveTo>
                <a:lnTo>
                  <a:pt x="367419" y="0"/>
                </a:lnTo>
                <a:lnTo>
                  <a:pt x="367419" y="263230"/>
                </a:lnTo>
                <a:lnTo>
                  <a:pt x="0" y="263230"/>
                </a:lnTo>
                <a:lnTo>
                  <a:pt x="0" y="0"/>
                </a:lnTo>
                <a:close/>
              </a:path>
            </a:pathLst>
          </a:custGeom>
          <a:solidFill>
            <a:srgbClr val="B7CFE7"/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175" tIns="3175" rIns="3175" bIns="3175" numCol="1" spcCol="1270" anchor="ctr" anchorCtr="0">
            <a:noAutofit/>
          </a:bodyPr>
          <a:lstStyle/>
          <a:p>
            <a:pPr algn="ctr" defTabSz="222250" fontAlgn="auto">
              <a:lnSpc>
                <a:spcPct val="90000"/>
              </a:lnSpc>
              <a:spcAft>
                <a:spcPct val="35000"/>
              </a:spcAft>
            </a:pPr>
            <a:r>
              <a:rPr lang="fi-FI" sz="800" dirty="0" smtClean="0">
                <a:solidFill>
                  <a:prstClr val="black"/>
                </a:solidFill>
                <a:latin typeface="Trebuchet MS" panose="020B0603020202020204" pitchFamily="34" charset="0"/>
              </a:rPr>
              <a:t>Nuorisopsykiatrian </a:t>
            </a:r>
            <a:r>
              <a:rPr lang="fi-FI" sz="800" dirty="0">
                <a:solidFill>
                  <a:prstClr val="black"/>
                </a:solidFill>
                <a:latin typeface="Trebuchet MS" panose="020B0603020202020204" pitchFamily="34" charset="0"/>
              </a:rPr>
              <a:t>poliklinikka</a:t>
            </a:r>
          </a:p>
        </p:txBody>
      </p:sp>
      <p:sp>
        <p:nvSpPr>
          <p:cNvPr id="123" name="Puolivapaa piirto 122"/>
          <p:cNvSpPr/>
          <p:nvPr/>
        </p:nvSpPr>
        <p:spPr>
          <a:xfrm>
            <a:off x="422550" y="4046573"/>
            <a:ext cx="166936" cy="429880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45720" y="0"/>
                </a:moveTo>
                <a:lnTo>
                  <a:pt x="45720" y="429880"/>
                </a:lnTo>
                <a:lnTo>
                  <a:pt x="100832" y="429880"/>
                </a:lnTo>
              </a:path>
            </a:pathLst>
          </a:custGeom>
          <a:noFill/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43" name="Puolivapaa piirto 142"/>
          <p:cNvSpPr/>
          <p:nvPr/>
        </p:nvSpPr>
        <p:spPr>
          <a:xfrm>
            <a:off x="422550" y="4307012"/>
            <a:ext cx="166936" cy="429880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45720" y="0"/>
                </a:moveTo>
                <a:lnTo>
                  <a:pt x="45720" y="429880"/>
                </a:lnTo>
                <a:lnTo>
                  <a:pt x="100832" y="429880"/>
                </a:lnTo>
              </a:path>
            </a:pathLst>
          </a:custGeom>
          <a:noFill/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32" name="Puolivapaa piirto 131"/>
          <p:cNvSpPr/>
          <p:nvPr/>
        </p:nvSpPr>
        <p:spPr>
          <a:xfrm>
            <a:off x="439360" y="4001074"/>
            <a:ext cx="1212279" cy="258940"/>
          </a:xfrm>
          <a:custGeom>
            <a:avLst/>
            <a:gdLst>
              <a:gd name="connsiteX0" fmla="*/ 0 w 367419"/>
              <a:gd name="connsiteY0" fmla="*/ 0 h 263230"/>
              <a:gd name="connsiteX1" fmla="*/ 367419 w 367419"/>
              <a:gd name="connsiteY1" fmla="*/ 0 h 263230"/>
              <a:gd name="connsiteX2" fmla="*/ 367419 w 367419"/>
              <a:gd name="connsiteY2" fmla="*/ 263230 h 263230"/>
              <a:gd name="connsiteX3" fmla="*/ 0 w 367419"/>
              <a:gd name="connsiteY3" fmla="*/ 263230 h 263230"/>
              <a:gd name="connsiteX4" fmla="*/ 0 w 367419"/>
              <a:gd name="connsiteY4" fmla="*/ 0 h 2632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67419" h="263230">
                <a:moveTo>
                  <a:pt x="0" y="0"/>
                </a:moveTo>
                <a:lnTo>
                  <a:pt x="367419" y="0"/>
                </a:lnTo>
                <a:lnTo>
                  <a:pt x="367419" y="263230"/>
                </a:lnTo>
                <a:lnTo>
                  <a:pt x="0" y="263230"/>
                </a:lnTo>
                <a:lnTo>
                  <a:pt x="0" y="0"/>
                </a:lnTo>
                <a:close/>
              </a:path>
            </a:pathLst>
          </a:custGeom>
          <a:solidFill>
            <a:srgbClr val="B7CFE7"/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175" tIns="3175" rIns="3175" bIns="3175" numCol="1" spcCol="1270" anchor="ctr" anchorCtr="0">
            <a:noAutofit/>
          </a:bodyPr>
          <a:lstStyle/>
          <a:p>
            <a:pPr algn="ctr" defTabSz="222250" fontAlgn="auto">
              <a:lnSpc>
                <a:spcPct val="90000"/>
              </a:lnSpc>
              <a:spcAft>
                <a:spcPct val="35000"/>
              </a:spcAft>
            </a:pPr>
            <a:r>
              <a:rPr lang="fi-FI" sz="800" dirty="0" smtClean="0">
                <a:solidFill>
                  <a:prstClr val="black"/>
                </a:solidFill>
                <a:latin typeface="Trebuchet MS" panose="020B0603020202020204" pitchFamily="34" charset="0"/>
              </a:rPr>
              <a:t>Riippuvuushoidon keskus</a:t>
            </a:r>
            <a:endParaRPr lang="fi-FI" sz="800" dirty="0">
              <a:solidFill>
                <a:prstClr val="black"/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9516611"/>
      </p:ext>
    </p:extLst>
  </p:cSld>
  <p:clrMapOvr>
    <a:masterClrMapping/>
  </p:clrMapOvr>
</p:sld>
</file>

<file path=ppt/theme/theme1.xml><?xml version="1.0" encoding="utf-8"?>
<a:theme xmlns:a="http://schemas.openxmlformats.org/drawingml/2006/main" name="2_EP sote-uudistus 06112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P sote-uudistus 061120 [Vain luku]" id="{BD944422-954A-45C6-9827-165206617BFB}" vid="{DB6FEC34-BD63-4CBD-9D55-A96C22312D1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PowerPoint -pohja 16_9</Template>
  <TotalTime>97</TotalTime>
  <Words>136</Words>
  <Application>Microsoft Office PowerPoint</Application>
  <PresentationFormat>Laajakuva</PresentationFormat>
  <Paragraphs>100</Paragraphs>
  <Slides>1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</vt:i4>
      </vt:variant>
    </vt:vector>
  </HeadingPairs>
  <TitlesOfParts>
    <vt:vector size="5" baseType="lpstr">
      <vt:lpstr>Arial</vt:lpstr>
      <vt:lpstr>Calibri</vt:lpstr>
      <vt:lpstr>Trebuchet MS</vt:lpstr>
      <vt:lpstr>2_EP sote-uudistus 061120</vt:lpstr>
      <vt:lpstr>PowerPoint-esitys</vt:lpstr>
    </vt:vector>
  </TitlesOfParts>
  <Company>EPSHP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Ketola Mikko Johannes</dc:creator>
  <cp:lastModifiedBy>Kirvesmäki Sini</cp:lastModifiedBy>
  <cp:revision>13</cp:revision>
  <dcterms:created xsi:type="dcterms:W3CDTF">2020-09-23T04:16:37Z</dcterms:created>
  <dcterms:modified xsi:type="dcterms:W3CDTF">2023-06-19T11:33:47Z</dcterms:modified>
</cp:coreProperties>
</file>